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1201" r:id="rId2"/>
    <p:sldId id="1203" r:id="rId3"/>
    <p:sldId id="1204" r:id="rId4"/>
    <p:sldId id="2267" r:id="rId5"/>
    <p:sldId id="2577" r:id="rId6"/>
    <p:sldId id="2268" r:id="rId7"/>
    <p:sldId id="2582" r:id="rId8"/>
    <p:sldId id="2583" r:id="rId9"/>
    <p:sldId id="1208" r:id="rId10"/>
    <p:sldId id="1209" r:id="rId11"/>
    <p:sldId id="1211" r:id="rId12"/>
    <p:sldId id="1212" r:id="rId13"/>
    <p:sldId id="1272" r:id="rId14"/>
    <p:sldId id="1214" r:id="rId15"/>
    <p:sldId id="1215" r:id="rId16"/>
    <p:sldId id="1216" r:id="rId17"/>
    <p:sldId id="1207" r:id="rId18"/>
    <p:sldId id="1213" r:id="rId19"/>
    <p:sldId id="1217" r:id="rId20"/>
    <p:sldId id="1218" r:id="rId21"/>
    <p:sldId id="1219" r:id="rId22"/>
    <p:sldId id="1220" r:id="rId23"/>
    <p:sldId id="1222" r:id="rId24"/>
    <p:sldId id="1223" r:id="rId25"/>
    <p:sldId id="1224" r:id="rId26"/>
    <p:sldId id="1225" r:id="rId27"/>
    <p:sldId id="1226" r:id="rId28"/>
    <p:sldId id="1227" r:id="rId29"/>
    <p:sldId id="1228" r:id="rId30"/>
    <p:sldId id="1229" r:id="rId31"/>
    <p:sldId id="1261" r:id="rId32"/>
    <p:sldId id="1270" r:id="rId33"/>
    <p:sldId id="1231" r:id="rId34"/>
    <p:sldId id="1232" r:id="rId35"/>
    <p:sldId id="1233" r:id="rId36"/>
    <p:sldId id="1234" r:id="rId37"/>
    <p:sldId id="1235" r:id="rId38"/>
    <p:sldId id="1236" r:id="rId39"/>
    <p:sldId id="1237" r:id="rId40"/>
    <p:sldId id="1262" r:id="rId41"/>
    <p:sldId id="1238" r:id="rId42"/>
    <p:sldId id="1240" r:id="rId43"/>
    <p:sldId id="1241" r:id="rId44"/>
    <p:sldId id="1242" r:id="rId45"/>
    <p:sldId id="1239" r:id="rId46"/>
    <p:sldId id="1245" r:id="rId47"/>
    <p:sldId id="1273" r:id="rId48"/>
    <p:sldId id="1274" r:id="rId49"/>
    <p:sldId id="2584" r:id="rId50"/>
    <p:sldId id="1254" r:id="rId51"/>
    <p:sldId id="1255" r:id="rId52"/>
    <p:sldId id="1256" r:id="rId53"/>
    <p:sldId id="1248" r:id="rId54"/>
    <p:sldId id="1253" r:id="rId55"/>
    <p:sldId id="715" r:id="rId5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66FF"/>
    <a:srgbClr val="FF6666"/>
    <a:srgbClr val="009051"/>
    <a:srgbClr val="FFFBD2"/>
    <a:srgbClr val="66FFCC"/>
    <a:srgbClr val="66CC00"/>
    <a:srgbClr val="80FF00"/>
    <a:srgbClr val="FFFF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40"/>
    <p:restoredTop sz="94181" autoAdjust="0"/>
  </p:normalViewPr>
  <p:slideViewPr>
    <p:cSldViewPr snapToObjects="1" showGuides="1">
      <p:cViewPr varScale="1">
        <p:scale>
          <a:sx n="221" d="100"/>
          <a:sy n="221" d="100"/>
        </p:scale>
        <p:origin x="1704" y="176"/>
      </p:cViewPr>
      <p:guideLst>
        <p:guide orient="horz" pos="799"/>
        <p:guide pos="2880"/>
      </p:guideLst>
    </p:cSldViewPr>
  </p:slideViewPr>
  <p:notesTextViewPr>
    <p:cViewPr>
      <p:scale>
        <a:sx n="100" d="100"/>
        <a:sy n="100" d="100"/>
      </p:scale>
      <p:origin x="0" y="0"/>
    </p:cViewPr>
  </p:notesTextViewPr>
  <p:sorterViewPr>
    <p:cViewPr varScale="1">
      <p:scale>
        <a:sx n="100" d="100"/>
        <a:sy n="100"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2018/5/22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2018/5/22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86583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a:solidFill>
                  <a:schemeClr val="tx1"/>
                </a:solidFill>
                <a:effectLst/>
                <a:latin typeface="+mn-lt"/>
                <a:ea typeface="+mn-ea"/>
                <a:cs typeface="+mn-cs"/>
              </a:rPr>
              <a:t>SDI</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a:solidFill>
                  <a:schemeClr val="tx1"/>
                </a:solidFill>
                <a:effectLst/>
                <a:latin typeface="+mn-lt"/>
                <a:ea typeface="+mn-ea"/>
                <a:cs typeface="+mn-cs"/>
              </a:rPr>
              <a:t>クラウドやモバイルなど、</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インフラに支えられています。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インフラは、従来、</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の需要が衰えることはありません。一方で、需要が読めないままの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Infrastructure</a:t>
            </a:r>
            <a:r>
              <a:rPr kumimoji="1" lang="ja-JP" altLang="ja-JP" sz="1200" kern="1200" dirty="0">
                <a:solidFill>
                  <a:schemeClr val="tx1"/>
                </a:solidFill>
                <a:effectLst/>
                <a:latin typeface="+mn-lt"/>
                <a:ea typeface="+mn-ea"/>
                <a:cs typeface="+mn-cs"/>
              </a:rPr>
              <a:t>）」と言います。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a:solidFill>
                  <a:schemeClr val="tx1"/>
                </a:solidFill>
                <a:effectLst/>
                <a:latin typeface="+mn-lt"/>
                <a:ea typeface="+mn-ea"/>
                <a:cs typeface="+mn-cs"/>
              </a:rPr>
              <a:t>このような</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a:solidFill>
                  <a:schemeClr val="tx1"/>
                </a:solidFill>
                <a:effectLst/>
                <a:latin typeface="+mn-lt"/>
                <a:ea typeface="+mn-ea"/>
                <a:cs typeface="+mn-cs"/>
              </a:rPr>
              <a:t>そこで、</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Infrastructure as a Service</a:t>
            </a:r>
            <a:r>
              <a:rPr kumimoji="1" lang="ja-JP" altLang="ja-JP" sz="1200" kern="1200" dirty="0">
                <a:solidFill>
                  <a:schemeClr val="tx1"/>
                </a:solidFill>
                <a:effectLst/>
                <a:latin typeface="+mn-lt"/>
                <a:ea typeface="+mn-ea"/>
                <a:cs typeface="+mn-cs"/>
              </a:rPr>
              <a:t>）です。</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Amazon Web Services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NTT</a:t>
            </a:r>
            <a:r>
              <a:rPr kumimoji="1" lang="ja-JP" altLang="ja-JP" sz="1200" kern="1200" dirty="0">
                <a:solidFill>
                  <a:schemeClr val="tx1"/>
                </a:solidFill>
                <a:effectLst/>
                <a:latin typeface="+mn-lt"/>
                <a:ea typeface="+mn-ea"/>
                <a:cs typeface="+mn-cs"/>
              </a:rPr>
              <a:t>コミュニケーションズの</a:t>
            </a:r>
            <a:r>
              <a:rPr kumimoji="1" lang="en-US" altLang="ja-JP" sz="1200" kern="1200" dirty="0" err="1">
                <a:solidFill>
                  <a:schemeClr val="tx1"/>
                </a:solidFill>
                <a:effectLst/>
                <a:latin typeface="+mn-lt"/>
                <a:ea typeface="+mn-ea"/>
                <a:cs typeface="+mn-cs"/>
              </a:rPr>
              <a:t>cloudn</a:t>
            </a:r>
            <a:r>
              <a:rPr kumimoji="1" lang="ja-JP" altLang="ja-JP" sz="1200" kern="1200" dirty="0">
                <a:solidFill>
                  <a:schemeClr val="tx1"/>
                </a:solidFill>
                <a:effectLst/>
                <a:latin typeface="+mn-lt"/>
                <a:ea typeface="+mn-ea"/>
                <a:cs typeface="+mn-cs"/>
              </a:rPr>
              <a:t>（クラウド・エヌ）、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SoftLayer</a:t>
            </a:r>
            <a:r>
              <a:rPr kumimoji="1" lang="ja-JP" altLang="ja-JP" sz="1200" kern="1200" dirty="0">
                <a:solidFill>
                  <a:schemeClr val="tx1"/>
                </a:solidFill>
                <a:effectLst/>
                <a:latin typeface="+mn-lt"/>
                <a:ea typeface="+mn-ea"/>
                <a:cs typeface="+mn-cs"/>
              </a:rPr>
              <a:t>などがこのサービスです。</a:t>
            </a:r>
          </a:p>
          <a:p>
            <a:r>
              <a:rPr kumimoji="1" lang="ja-JP" altLang="ja-JP" sz="1200" kern="1200" dirty="0">
                <a:solidFill>
                  <a:schemeClr val="tx1"/>
                </a:solidFill>
                <a:effectLst/>
                <a:latin typeface="+mn-lt"/>
                <a:ea typeface="+mn-ea"/>
                <a:cs typeface="+mn-cs"/>
              </a:rPr>
              <a:t>もちろん、個別の構成や運用にこだわる企業は、独自に</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を組み合わせて、コストパフォーマンスの高い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は、こんなクラウド・コンピューティングを支える技術でもあるのです。</a:t>
            </a:r>
          </a:p>
          <a:p>
            <a:br>
              <a:rPr kumimoji="1" lang="ja-JP"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181525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a:solidFill>
                  <a:schemeClr val="tx1"/>
                </a:solidFill>
                <a:effectLst/>
                <a:latin typeface="+mn-lt"/>
                <a:ea typeface="+mn-ea"/>
                <a:cs typeface="+mn-cs"/>
              </a:rPr>
              <a:t>SDI</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a:solidFill>
                  <a:schemeClr val="tx1"/>
                </a:solidFill>
                <a:effectLst/>
                <a:latin typeface="+mn-lt"/>
                <a:ea typeface="+mn-ea"/>
                <a:cs typeface="+mn-cs"/>
              </a:rPr>
              <a:t>クラウドやモバイルなど、</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インフラに支えられています。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インフラは、従来、</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の需要が衰えることはありません。一方で、需要が読めないままの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Infrastructure</a:t>
            </a:r>
            <a:r>
              <a:rPr kumimoji="1" lang="ja-JP" altLang="ja-JP" sz="1200" kern="1200" dirty="0">
                <a:solidFill>
                  <a:schemeClr val="tx1"/>
                </a:solidFill>
                <a:effectLst/>
                <a:latin typeface="+mn-lt"/>
                <a:ea typeface="+mn-ea"/>
                <a:cs typeface="+mn-cs"/>
              </a:rPr>
              <a:t>）」と言います。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a:solidFill>
                  <a:schemeClr val="tx1"/>
                </a:solidFill>
                <a:effectLst/>
                <a:latin typeface="+mn-lt"/>
                <a:ea typeface="+mn-ea"/>
                <a:cs typeface="+mn-cs"/>
              </a:rPr>
              <a:t>このような</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a:solidFill>
                  <a:schemeClr val="tx1"/>
                </a:solidFill>
                <a:effectLst/>
                <a:latin typeface="+mn-lt"/>
                <a:ea typeface="+mn-ea"/>
                <a:cs typeface="+mn-cs"/>
              </a:rPr>
              <a:t>そこで、</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Infrastructure as a Service</a:t>
            </a:r>
            <a:r>
              <a:rPr kumimoji="1" lang="ja-JP" altLang="ja-JP" sz="1200" kern="1200" dirty="0">
                <a:solidFill>
                  <a:schemeClr val="tx1"/>
                </a:solidFill>
                <a:effectLst/>
                <a:latin typeface="+mn-lt"/>
                <a:ea typeface="+mn-ea"/>
                <a:cs typeface="+mn-cs"/>
              </a:rPr>
              <a:t>）です。</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Amazon Web Services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NTT</a:t>
            </a:r>
            <a:r>
              <a:rPr kumimoji="1" lang="ja-JP" altLang="ja-JP" sz="1200" kern="1200" dirty="0">
                <a:solidFill>
                  <a:schemeClr val="tx1"/>
                </a:solidFill>
                <a:effectLst/>
                <a:latin typeface="+mn-lt"/>
                <a:ea typeface="+mn-ea"/>
                <a:cs typeface="+mn-cs"/>
              </a:rPr>
              <a:t>コミュニケーションズの</a:t>
            </a:r>
            <a:r>
              <a:rPr kumimoji="1" lang="en-US" altLang="ja-JP" sz="1200" kern="1200" dirty="0" err="1">
                <a:solidFill>
                  <a:schemeClr val="tx1"/>
                </a:solidFill>
                <a:effectLst/>
                <a:latin typeface="+mn-lt"/>
                <a:ea typeface="+mn-ea"/>
                <a:cs typeface="+mn-cs"/>
              </a:rPr>
              <a:t>cloudn</a:t>
            </a:r>
            <a:r>
              <a:rPr kumimoji="1" lang="ja-JP" altLang="ja-JP" sz="1200" kern="1200" dirty="0">
                <a:solidFill>
                  <a:schemeClr val="tx1"/>
                </a:solidFill>
                <a:effectLst/>
                <a:latin typeface="+mn-lt"/>
                <a:ea typeface="+mn-ea"/>
                <a:cs typeface="+mn-cs"/>
              </a:rPr>
              <a:t>（クラウド・エヌ）、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SoftLayer</a:t>
            </a:r>
            <a:r>
              <a:rPr kumimoji="1" lang="ja-JP" altLang="ja-JP" sz="1200" kern="1200" dirty="0">
                <a:solidFill>
                  <a:schemeClr val="tx1"/>
                </a:solidFill>
                <a:effectLst/>
                <a:latin typeface="+mn-lt"/>
                <a:ea typeface="+mn-ea"/>
                <a:cs typeface="+mn-cs"/>
              </a:rPr>
              <a:t>などがこのサービスです。</a:t>
            </a:r>
          </a:p>
          <a:p>
            <a:r>
              <a:rPr kumimoji="1" lang="ja-JP" altLang="ja-JP" sz="1200" kern="1200" dirty="0">
                <a:solidFill>
                  <a:schemeClr val="tx1"/>
                </a:solidFill>
                <a:effectLst/>
                <a:latin typeface="+mn-lt"/>
                <a:ea typeface="+mn-ea"/>
                <a:cs typeface="+mn-cs"/>
              </a:rPr>
              <a:t>もちろん、個別の構成や運用にこだわる企業は、独自に</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を組み合わせて、コストパフォーマンスの高い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は、こんなクラウド・コンピューティングを支える技術でもあるのです。</a:t>
            </a:r>
          </a:p>
          <a:p>
            <a:br>
              <a:rPr kumimoji="1" lang="ja-JP"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63363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a:solidFill>
                  <a:schemeClr val="tx1"/>
                </a:solidFill>
                <a:effectLst/>
                <a:latin typeface="+mn-lt"/>
                <a:ea typeface="+mn-ea"/>
                <a:cs typeface="+mn-cs"/>
              </a:rPr>
              <a:t>SDI</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a:solidFill>
                  <a:schemeClr val="tx1"/>
                </a:solidFill>
                <a:effectLst/>
                <a:latin typeface="+mn-lt"/>
                <a:ea typeface="+mn-ea"/>
                <a:cs typeface="+mn-cs"/>
              </a:rPr>
              <a:t>クラウドやモバイルなど、</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インフラに支えられています。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インフラは、従来、</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の需要が衰えることはありません。一方で、需要が読めないままの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Infrastructure</a:t>
            </a:r>
            <a:r>
              <a:rPr kumimoji="1" lang="ja-JP" altLang="ja-JP" sz="1200" kern="1200" dirty="0">
                <a:solidFill>
                  <a:schemeClr val="tx1"/>
                </a:solidFill>
                <a:effectLst/>
                <a:latin typeface="+mn-lt"/>
                <a:ea typeface="+mn-ea"/>
                <a:cs typeface="+mn-cs"/>
              </a:rPr>
              <a:t>）」と言います。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a:solidFill>
                  <a:schemeClr val="tx1"/>
                </a:solidFill>
                <a:effectLst/>
                <a:latin typeface="+mn-lt"/>
                <a:ea typeface="+mn-ea"/>
                <a:cs typeface="+mn-cs"/>
              </a:rPr>
              <a:t>このような</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a:solidFill>
                  <a:schemeClr val="tx1"/>
                </a:solidFill>
                <a:effectLst/>
                <a:latin typeface="+mn-lt"/>
                <a:ea typeface="+mn-ea"/>
                <a:cs typeface="+mn-cs"/>
              </a:rPr>
              <a:t>そこで、</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Infrastructure as a Service</a:t>
            </a:r>
            <a:r>
              <a:rPr kumimoji="1" lang="ja-JP" altLang="ja-JP" sz="1200" kern="1200" dirty="0">
                <a:solidFill>
                  <a:schemeClr val="tx1"/>
                </a:solidFill>
                <a:effectLst/>
                <a:latin typeface="+mn-lt"/>
                <a:ea typeface="+mn-ea"/>
                <a:cs typeface="+mn-cs"/>
              </a:rPr>
              <a:t>）です。</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Amazon Web Services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NTT</a:t>
            </a:r>
            <a:r>
              <a:rPr kumimoji="1" lang="ja-JP" altLang="ja-JP" sz="1200" kern="1200" dirty="0">
                <a:solidFill>
                  <a:schemeClr val="tx1"/>
                </a:solidFill>
                <a:effectLst/>
                <a:latin typeface="+mn-lt"/>
                <a:ea typeface="+mn-ea"/>
                <a:cs typeface="+mn-cs"/>
              </a:rPr>
              <a:t>コミュニケーションズの</a:t>
            </a:r>
            <a:r>
              <a:rPr kumimoji="1" lang="en-US" altLang="ja-JP" sz="1200" kern="1200" dirty="0" err="1">
                <a:solidFill>
                  <a:schemeClr val="tx1"/>
                </a:solidFill>
                <a:effectLst/>
                <a:latin typeface="+mn-lt"/>
                <a:ea typeface="+mn-ea"/>
                <a:cs typeface="+mn-cs"/>
              </a:rPr>
              <a:t>cloudn</a:t>
            </a:r>
            <a:r>
              <a:rPr kumimoji="1" lang="ja-JP" altLang="ja-JP" sz="1200" kern="1200" dirty="0">
                <a:solidFill>
                  <a:schemeClr val="tx1"/>
                </a:solidFill>
                <a:effectLst/>
                <a:latin typeface="+mn-lt"/>
                <a:ea typeface="+mn-ea"/>
                <a:cs typeface="+mn-cs"/>
              </a:rPr>
              <a:t>（クラウド・エヌ）、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SoftLayer</a:t>
            </a:r>
            <a:r>
              <a:rPr kumimoji="1" lang="ja-JP" altLang="ja-JP" sz="1200" kern="1200" dirty="0">
                <a:solidFill>
                  <a:schemeClr val="tx1"/>
                </a:solidFill>
                <a:effectLst/>
                <a:latin typeface="+mn-lt"/>
                <a:ea typeface="+mn-ea"/>
                <a:cs typeface="+mn-cs"/>
              </a:rPr>
              <a:t>などがこのサービスです。</a:t>
            </a:r>
          </a:p>
          <a:p>
            <a:r>
              <a:rPr kumimoji="1" lang="ja-JP" altLang="ja-JP" sz="1200" kern="1200" dirty="0">
                <a:solidFill>
                  <a:schemeClr val="tx1"/>
                </a:solidFill>
                <a:effectLst/>
                <a:latin typeface="+mn-lt"/>
                <a:ea typeface="+mn-ea"/>
                <a:cs typeface="+mn-cs"/>
              </a:rPr>
              <a:t>もちろん、個別の構成や運用にこだわる企業は、独自に</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を組み合わせて、コストパフォーマンスの高い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は、こんなクラウド・コンピューティングを支える技術でもあるのです。</a:t>
            </a:r>
          </a:p>
          <a:p>
            <a:br>
              <a:rPr kumimoji="1" lang="ja-JP"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195956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19</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159745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20</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92530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21</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569308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43016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090759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29</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a:solidFill>
                  <a:schemeClr val="tx1"/>
                </a:solidFill>
                <a:effectLst/>
                <a:latin typeface="+mn-lt"/>
                <a:ea typeface="+mn-ea"/>
                <a:cs typeface="+mn-cs"/>
              </a:rPr>
              <a:t>「サーバー仮想化」の他にもシステム資源を仮想化する技術があります。</a:t>
            </a:r>
          </a:p>
          <a:p>
            <a:r>
              <a:rPr kumimoji="1" lang="ja-JP" altLang="ja-JP" sz="1200" kern="1200" dirty="0">
                <a:solidFill>
                  <a:schemeClr val="tx1"/>
                </a:solidFill>
                <a:effectLst/>
                <a:latin typeface="+mn-lt"/>
                <a:ea typeface="+mn-ea"/>
                <a:cs typeface="+mn-cs"/>
              </a:rPr>
              <a:t>「デスクトップ仮想化」では、ユーザーの使用する</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を共用コンピュータであるサーバーの上に「仮想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」として動かし、そのディスプレイ、キーボード、マウスをネットワーク越しに使えるようにします。ユーザーは手元の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を操作しながらも、実はサーバー上の仮想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のプロセッサーやストレージを使っているのです。このためディスプレイ、キーボード、マウスそしてネットワーク接続などの必要最低限の機能に限定した</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シンクライアント」から使うこともできます。ちなみに「クライアント」とは、「サーバーから提供されるサービスを利用する」コンピュータという意味ですが、ここでは、「一時点でひとりのユーザーが占有して使用するコンピュータ」と理解しておけば良いでしょう。</a:t>
            </a:r>
          </a:p>
          <a:p>
            <a:r>
              <a:rPr kumimoji="1" lang="ja-JP" altLang="ja-JP" sz="1200" kern="1200" dirty="0">
                <a:solidFill>
                  <a:schemeClr val="tx1"/>
                </a:solidFill>
                <a:effectLst/>
                <a:latin typeface="+mn-lt"/>
                <a:ea typeface="+mn-ea"/>
                <a:cs typeface="+mn-cs"/>
              </a:rPr>
              <a:t>「アプリケーション仮想化」では、</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Word</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Excel</a:t>
            </a:r>
            <a:r>
              <a:rPr kumimoji="1" lang="ja-JP" altLang="ja-JP" sz="1200" kern="1200" dirty="0">
                <a:solidFill>
                  <a:schemeClr val="tx1"/>
                </a:solidFill>
                <a:effectLst/>
                <a:latin typeface="+mn-lt"/>
                <a:ea typeface="+mn-ea"/>
                <a:cs typeface="+mn-cs"/>
              </a:rPr>
              <a:t>といった、本来ユーザー</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上で稼働するアプリケーション・プログラムをサーバー上で動かし、ネットワークを介して複数のユーザーで共同使用するものです。デスクトップ仮想化と同様にシンクライアントを使うこともできます。</a:t>
            </a:r>
          </a:p>
          <a:p>
            <a:r>
              <a:rPr kumimoji="1" lang="ja-JP" altLang="ja-JP" sz="1200" kern="1200" dirty="0">
                <a:solidFill>
                  <a:schemeClr val="tx1"/>
                </a:solidFill>
                <a:effectLst/>
                <a:latin typeface="+mn-lt"/>
                <a:ea typeface="+mn-ea"/>
                <a:cs typeface="+mn-cs"/>
              </a:rPr>
              <a:t>「クライアント仮想化」では、一台の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Mac OS</a:t>
            </a:r>
            <a:r>
              <a:rPr kumimoji="1" lang="ja-JP" altLang="ja-JP" sz="1200" kern="1200" dirty="0">
                <a:solidFill>
                  <a:schemeClr val="tx1"/>
                </a:solidFill>
                <a:effectLst/>
                <a:latin typeface="+mn-lt"/>
                <a:ea typeface="+mn-ea"/>
                <a:cs typeface="+mn-cs"/>
              </a:rPr>
              <a:t>といった異なる</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を同時に稼働させます。</a:t>
            </a:r>
          </a:p>
          <a:p>
            <a:r>
              <a:rPr kumimoji="1" lang="ja-JP" altLang="ja-JP" sz="1200" kern="1200" dirty="0">
                <a:solidFill>
                  <a:schemeClr val="tx1"/>
                </a:solidFill>
                <a:effectLst/>
                <a:latin typeface="+mn-lt"/>
                <a:ea typeface="+mn-ea"/>
                <a:cs typeface="+mn-cs"/>
              </a:rPr>
              <a:t>「ストレージ仮想化」では、ストレージ（記憶装置）といわれるデータやプログラムを格納しておく装置を複数のコンピュータで共用し、利用効率や利便性を高めるものです。</a:t>
            </a:r>
          </a:p>
          <a:p>
            <a:r>
              <a:rPr kumimoji="1" lang="ja-JP" altLang="ja-JP" sz="1200" kern="1200" dirty="0">
                <a:solidFill>
                  <a:schemeClr val="tx1"/>
                </a:solidFill>
                <a:effectLst/>
                <a:latin typeface="+mn-lt"/>
                <a:ea typeface="+mn-ea"/>
                <a:cs typeface="+mn-cs"/>
              </a:rPr>
              <a:t>「ネットワーク仮想化」では、ネットワークの接続ルートやルーターやスイッチと言われるネットワーク機器の構成をソフトウェアの設定だけで調達、変更できるようにします。</a:t>
            </a:r>
          </a:p>
          <a:p>
            <a:r>
              <a:rPr kumimoji="1" lang="ja-JP" altLang="ja-JP" sz="1200" kern="1200" dirty="0">
                <a:solidFill>
                  <a:schemeClr val="tx1"/>
                </a:solidFill>
                <a:effectLst/>
                <a:latin typeface="+mn-lt"/>
                <a:ea typeface="+mn-ea"/>
                <a:cs typeface="+mn-cs"/>
              </a:rPr>
              <a:t>それでは、それらについて見てゆくことにしましょう。</a:t>
            </a:r>
          </a:p>
          <a:p>
            <a:endParaRPr lang="ja-JP" altLang="en-US" dirty="0"/>
          </a:p>
        </p:txBody>
      </p:sp>
    </p:spTree>
    <p:extLst>
      <p:ext uri="{BB962C8B-B14F-4D97-AF65-F5344CB8AC3E}">
        <p14:creationId xmlns:p14="http://schemas.microsoft.com/office/powerpoint/2010/main" val="849815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サーバーとして使われるコンピュータは、プロセッサー、メモリ、ストレージといったハードウェアによって構成されています。</a:t>
            </a:r>
          </a:p>
          <a:p>
            <a:r>
              <a:rPr kumimoji="1" lang="ja-JP" altLang="ja-JP" sz="1200" kern="1200" dirty="0">
                <a:solidFill>
                  <a:schemeClr val="tx1"/>
                </a:solidFill>
                <a:effectLst/>
                <a:latin typeface="+mn-lt"/>
                <a:ea typeface="+mn-ea"/>
                <a:cs typeface="+mn-cs"/>
              </a:rPr>
              <a:t>このハードウェアをオペレーティング・システム（</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と言われるソフトウェアが制御し、業務を処理するアプリケーションやデータを管理するデータベース、通信制御やユーザー管理を行うシステムなど、様々なプログラムに、ハードウェア資源を適宜割り当て、ユーザーの求める処理を効率よく確実に実行させるように機能します。こ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には、</a:t>
            </a:r>
            <a:r>
              <a:rPr kumimoji="1" lang="en-US" altLang="ja-JP" sz="1200" kern="1200" dirty="0">
                <a:solidFill>
                  <a:schemeClr val="tx1"/>
                </a:solidFill>
                <a:effectLst/>
                <a:latin typeface="+mn-lt"/>
                <a:ea typeface="+mn-ea"/>
                <a:cs typeface="+mn-cs"/>
              </a:rPr>
              <a:t>Windows Server</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などがあります。</a:t>
            </a:r>
          </a:p>
          <a:p>
            <a:r>
              <a:rPr kumimoji="1" lang="ja-JP" altLang="ja-JP" sz="1200" kern="1200" dirty="0">
                <a:solidFill>
                  <a:schemeClr val="tx1"/>
                </a:solidFill>
                <a:effectLst/>
                <a:latin typeface="+mn-lt"/>
                <a:ea typeface="+mn-ea"/>
                <a:cs typeface="+mn-cs"/>
              </a:rPr>
              <a:t>「サーバー仮想化」は、このハードウェアに搭載されているプロセッサーやメモリの使用時間やストレージの容量を細かく分割して複数のユーザーに割り当てます。ユーザーは、割り当てられたシステム資源をそれぞれ占有使用することができます。このような仕組みにより、物理的には一台のハードウェアであるにもかかわらず、自分専用の個別のサーバーがユーザー毎に提供されているように見せかけることができるのです。この見かけ上のひとつひとつのサーバーを「仮想サーバー」または、「仮想マシン」と言い、これを実現するソフトウェアは、ハイパーバイザー（</a:t>
            </a:r>
            <a:r>
              <a:rPr kumimoji="1" lang="en-US" altLang="ja-JP" sz="1200" kern="1200" dirty="0">
                <a:solidFill>
                  <a:schemeClr val="tx1"/>
                </a:solidFill>
                <a:effectLst/>
                <a:latin typeface="+mn-lt"/>
                <a:ea typeface="+mn-ea"/>
                <a:cs typeface="+mn-cs"/>
              </a:rPr>
              <a:t>Hypervisor</a:t>
            </a:r>
            <a:r>
              <a:rPr kumimoji="1" lang="ja-JP" altLang="ja-JP" sz="1200" kern="1200" dirty="0">
                <a:solidFill>
                  <a:schemeClr val="tx1"/>
                </a:solidFill>
                <a:effectLst/>
                <a:latin typeface="+mn-lt"/>
                <a:ea typeface="+mn-ea"/>
                <a:cs typeface="+mn-cs"/>
              </a:rPr>
              <a:t>）と呼ばれています。</a:t>
            </a:r>
            <a:r>
              <a:rPr kumimoji="1" lang="en-US" altLang="ja-JP" sz="1200" kern="1200" dirty="0">
                <a:solidFill>
                  <a:schemeClr val="tx1"/>
                </a:solidFill>
                <a:effectLst/>
                <a:latin typeface="+mn-lt"/>
                <a:ea typeface="+mn-ea"/>
                <a:cs typeface="+mn-cs"/>
              </a:rPr>
              <a:t>VMware </a:t>
            </a:r>
            <a:r>
              <a:rPr kumimoji="1" lang="en-US" altLang="ja-JP" sz="1200" kern="1200" dirty="0" err="1">
                <a:solidFill>
                  <a:schemeClr val="tx1"/>
                </a:solidFill>
                <a:effectLst/>
                <a:latin typeface="+mn-lt"/>
                <a:ea typeface="+mn-ea"/>
                <a:cs typeface="+mn-cs"/>
              </a:rPr>
              <a:t>vSphere</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Microsoft Hyper-V</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Citrix </a:t>
            </a:r>
            <a:r>
              <a:rPr kumimoji="1" lang="en-US" altLang="ja-JP" sz="1200" kern="1200" dirty="0" err="1">
                <a:solidFill>
                  <a:schemeClr val="tx1"/>
                </a:solidFill>
                <a:effectLst/>
                <a:latin typeface="+mn-lt"/>
                <a:ea typeface="+mn-ea"/>
                <a:cs typeface="+mn-cs"/>
              </a:rPr>
              <a:t>Xen</a:t>
            </a:r>
            <a:r>
              <a:rPr kumimoji="1" lang="en-US" altLang="ja-JP" sz="1200" kern="1200" dirty="0">
                <a:solidFill>
                  <a:schemeClr val="tx1"/>
                </a:solidFill>
                <a:effectLst/>
                <a:latin typeface="+mn-lt"/>
                <a:ea typeface="+mn-ea"/>
                <a:cs typeface="+mn-cs"/>
              </a:rPr>
              <a:t> Server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に組み込まれている</a:t>
            </a:r>
            <a:r>
              <a:rPr kumimoji="1" lang="en-US" altLang="ja-JP" sz="1200" kern="1200" dirty="0">
                <a:solidFill>
                  <a:schemeClr val="tx1"/>
                </a:solidFill>
                <a:effectLst/>
                <a:latin typeface="+mn-lt"/>
                <a:ea typeface="+mn-ea"/>
                <a:cs typeface="+mn-cs"/>
              </a:rPr>
              <a:t>KVM</a:t>
            </a:r>
            <a:r>
              <a:rPr kumimoji="1" lang="ja-JP" altLang="ja-JP" sz="1200" kern="1200" dirty="0">
                <a:solidFill>
                  <a:schemeClr val="tx1"/>
                </a:solidFill>
                <a:effectLst/>
                <a:latin typeface="+mn-lt"/>
                <a:ea typeface="+mn-ea"/>
                <a:cs typeface="+mn-cs"/>
              </a:rPr>
              <a:t>といった製品が広く使われています。</a:t>
            </a:r>
          </a:p>
          <a:p>
            <a:r>
              <a:rPr kumimoji="1" lang="ja-JP" altLang="ja-JP" sz="1200" kern="1200" dirty="0">
                <a:solidFill>
                  <a:schemeClr val="tx1"/>
                </a:solidFill>
                <a:effectLst/>
                <a:latin typeface="+mn-lt"/>
                <a:ea typeface="+mn-ea"/>
                <a:cs typeface="+mn-cs"/>
              </a:rPr>
              <a:t>仮想サーバーは、実際の物理的なサーバーと同様に振る舞い、機能します。ですから、サーバー毎に独立した</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載せ、個別にアプリケーションを実行させることができます。ユーザーは、まるで専用のハードウェアを与えられたような自由度と利便性を享受しつつ、全体としては、ハードウェアの使用効率を高めることができ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97979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日本語の「仮想」という言葉を聞くと、「虚像の」、「実態のない」という意味を思い浮かべてしまいます。ところが、この言葉の元となった英語の「</a:t>
            </a:r>
            <a:r>
              <a:rPr kumimoji="1" lang="en-US" altLang="ja-JP" sz="1200" kern="1200" dirty="0">
                <a:solidFill>
                  <a:schemeClr val="tx1"/>
                </a:solidFill>
                <a:effectLst/>
                <a:latin typeface="+mn-lt"/>
                <a:ea typeface="+mn-ea"/>
                <a:cs typeface="+mn-cs"/>
              </a:rPr>
              <a:t>Virtual</a:t>
            </a:r>
            <a:r>
              <a:rPr kumimoji="1" lang="ja-JP" altLang="ja-JP" sz="1200" kern="1200" dirty="0">
                <a:solidFill>
                  <a:schemeClr val="tx1"/>
                </a:solidFill>
                <a:effectLst/>
                <a:latin typeface="+mn-lt"/>
                <a:ea typeface="+mn-ea"/>
                <a:cs typeface="+mn-cs"/>
              </a:rPr>
              <a:t>」は、どうもそういう意味ではないらしいのです。調べてみると、「（表面または名目上はそうでないが）事実上の／実質上の／実際の」という意味があるようです。また、ラテン語の語源を見ると「力のある〜」と記されています。</a:t>
            </a:r>
          </a:p>
          <a:p>
            <a:r>
              <a:rPr kumimoji="1" lang="ja-JP" altLang="ja-JP" sz="1200" kern="1200" dirty="0">
                <a:solidFill>
                  <a:schemeClr val="tx1"/>
                </a:solidFill>
                <a:effectLst/>
                <a:latin typeface="+mn-lt"/>
                <a:ea typeface="+mn-ea"/>
                <a:cs typeface="+mn-cs"/>
              </a:rPr>
              <a:t>辞書を引くと英語の文例には、次のような記述がありました。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It was a virtual promise.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（約束ではないが）実際には約束も同然だった。</a:t>
            </a:r>
          </a:p>
          <a:p>
            <a:r>
              <a:rPr kumimoji="1" lang="en-US" altLang="ja-JP" sz="1200" kern="1200" dirty="0">
                <a:solidFill>
                  <a:schemeClr val="tx1"/>
                </a:solidFill>
                <a:effectLst/>
                <a:latin typeface="+mn-lt"/>
                <a:ea typeface="+mn-ea"/>
                <a:cs typeface="+mn-cs"/>
              </a:rPr>
              <a:t>He was the virtual leader of the movement.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彼はその運動の事実上の指導者だった。</a:t>
            </a:r>
          </a:p>
          <a:p>
            <a:r>
              <a:rPr kumimoji="1" lang="en-US" altLang="ja-JP" sz="1200" kern="1200" dirty="0">
                <a:solidFill>
                  <a:schemeClr val="tx1"/>
                </a:solidFill>
                <a:effectLst/>
                <a:latin typeface="+mn-lt"/>
                <a:ea typeface="+mn-ea"/>
                <a:cs typeface="+mn-cs"/>
              </a:rPr>
              <a:t>He was formally a general, but he was a virtual king of this country</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　彼は公式には「将軍」ではあったが、彼はこの国の実質的国王だった。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このように見ていくと、私たちが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の用語として使っている「仮想化＝</a:t>
            </a:r>
            <a:r>
              <a:rPr kumimoji="1" lang="en-US" altLang="ja-JP" sz="1200" kern="1200" dirty="0">
                <a:solidFill>
                  <a:schemeClr val="tx1"/>
                </a:solidFill>
                <a:effectLst/>
                <a:latin typeface="+mn-lt"/>
                <a:ea typeface="+mn-ea"/>
                <a:cs typeface="+mn-cs"/>
              </a:rPr>
              <a:t>Virtualization</a:t>
            </a:r>
            <a:r>
              <a:rPr kumimoji="1" lang="ja-JP" altLang="ja-JP" sz="1200" kern="1200" dirty="0">
                <a:solidFill>
                  <a:schemeClr val="tx1"/>
                </a:solidFill>
                <a:effectLst/>
                <a:latin typeface="+mn-lt"/>
                <a:ea typeface="+mn-ea"/>
                <a:cs typeface="+mn-cs"/>
              </a:rPr>
              <a:t>」は、次のような意味と理解するのが、自然かも知れません。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「物理的実態とは異なるが実質的機能を実現する仕組み」</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仮想化は決して、「虚像で実態のないシステムを作り出す仕組み」ではないのです。</a:t>
            </a:r>
          </a:p>
          <a:p>
            <a:r>
              <a:rPr kumimoji="1" lang="ja-JP" altLang="ja-JP" sz="1200" kern="1200" dirty="0">
                <a:solidFill>
                  <a:schemeClr val="tx1"/>
                </a:solidFill>
                <a:effectLst/>
                <a:latin typeface="+mn-lt"/>
                <a:ea typeface="+mn-ea"/>
                <a:cs typeface="+mn-cs"/>
              </a:rPr>
              <a:t>つまり、サーバーやストレージ、ネットワークの物理的な構成や機能、性能とは異なる形態をしているが、実質的には、これと同様の役割を果たす仕組みを実現する技術と考える方が現実に即しています。</a:t>
            </a:r>
          </a:p>
          <a:p>
            <a:r>
              <a:rPr kumimoji="1" lang="ja-JP" altLang="ja-JP" sz="1200" kern="1200" dirty="0">
                <a:solidFill>
                  <a:schemeClr val="tx1"/>
                </a:solidFill>
                <a:effectLst/>
                <a:latin typeface="+mn-lt"/>
                <a:ea typeface="+mn-ea"/>
                <a:cs typeface="+mn-cs"/>
              </a:rPr>
              <a:t>私たちは、物理的な実態がそこになければ、その存在を認めにくいものです。しかし、考えてみれば、物理的実態にかかわらず、必要な機器構成や機能、性能と同等のものが、実質的に使えるのならば十分です。</a:t>
            </a:r>
          </a:p>
          <a:p>
            <a:r>
              <a:rPr kumimoji="1" lang="ja-JP" altLang="ja-JP" sz="1200" kern="1200" dirty="0">
                <a:solidFill>
                  <a:schemeClr val="tx1"/>
                </a:solidFill>
                <a:effectLst/>
                <a:latin typeface="+mn-lt"/>
                <a:ea typeface="+mn-ea"/>
                <a:cs typeface="+mn-cs"/>
              </a:rPr>
              <a:t>「仮想化」とは、まさに物理的なシステム資源とは異なるが「実質的」には、物理的なシステム資源と同等の扱いができるものを実現し、ユーザーに提供する仕組みなのです。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2877836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a:solidFill>
                  <a:schemeClr val="tx1"/>
                </a:solidFill>
                <a:effectLst/>
                <a:latin typeface="+mn-lt"/>
                <a:ea typeface="+mn-ea"/>
                <a:cs typeface="+mn-cs"/>
              </a:rPr>
              <a:t>VMware</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ESXi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Citrix</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Xen</a:t>
            </a:r>
            <a:r>
              <a:rPr kumimoji="1" lang="en-US" altLang="ja-JP" sz="1200" kern="1200" dirty="0">
                <a:solidFill>
                  <a:schemeClr val="tx1"/>
                </a:solidFill>
                <a:effectLst/>
                <a:latin typeface="+mn-lt"/>
                <a:ea typeface="+mn-ea"/>
                <a:cs typeface="+mn-cs"/>
              </a:rPr>
              <a:t> Server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Hyper-V</a:t>
            </a:r>
            <a:r>
              <a:rPr kumimoji="1" lang="ja-JP" altLang="ja-JP" sz="1200" kern="1200" dirty="0">
                <a:solidFill>
                  <a:schemeClr val="tx1"/>
                </a:solidFill>
                <a:effectLst/>
                <a:latin typeface="+mn-lt"/>
                <a:ea typeface="+mn-ea"/>
                <a:cs typeface="+mn-cs"/>
              </a:rPr>
              <a:t>などがあります。</a:t>
            </a:r>
          </a:p>
          <a:p>
            <a:r>
              <a:rPr kumimoji="1" lang="ja-JP" altLang="ja-JP" sz="1200" kern="1200" dirty="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上で実現するので、全てのコンテナは同じ</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を稼働させることができますので、この点は異なります。</a:t>
            </a:r>
          </a:p>
          <a:p>
            <a:r>
              <a:rPr kumimoji="1" lang="ja-JP" altLang="ja-JP" sz="1200" kern="1200" dirty="0">
                <a:solidFill>
                  <a:schemeClr val="tx1"/>
                </a:solidFill>
                <a:effectLst/>
                <a:latin typeface="+mn-lt"/>
                <a:ea typeface="+mn-ea"/>
                <a:cs typeface="+mn-cs"/>
              </a:rPr>
              <a:t>その一方で、コンテナは、ハイパーバイザのように、個別に</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を用意する必要がないのでディスク使用量も少なくて済みます。</a:t>
            </a:r>
          </a:p>
          <a:p>
            <a:r>
              <a:rPr kumimoji="1" lang="ja-JP" altLang="ja-JP" sz="1200" kern="1200" dirty="0">
                <a:solidFill>
                  <a:schemeClr val="tx1"/>
                </a:solidFill>
                <a:effectLst/>
                <a:latin typeface="+mn-lt"/>
                <a:ea typeface="+mn-ea"/>
                <a:cs typeface="+mn-cs"/>
              </a:rPr>
              <a:t>ひとつのコンテナは、</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が注目されています。</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とは、</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社が提供する</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用のコンテナ管理ソフトウェアです。</a:t>
            </a:r>
          </a:p>
          <a:p>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が注目されるようになったのは、そのコンテナを生成する設定を「</a:t>
            </a:r>
            <a:r>
              <a:rPr kumimoji="1" lang="en-US" altLang="ja-JP" sz="1200" kern="1200" dirty="0" err="1">
                <a:solidFill>
                  <a:schemeClr val="tx1"/>
                </a:solidFill>
                <a:effectLst/>
                <a:latin typeface="+mn-lt"/>
                <a:ea typeface="+mn-ea"/>
                <a:cs typeface="+mn-cs"/>
              </a:rPr>
              <a:t>Dockerfile</a:t>
            </a:r>
            <a:r>
              <a:rPr kumimoji="1" lang="ja-JP" altLang="ja-JP" sz="1200" kern="1200" dirty="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a:solidFill>
                  <a:schemeClr val="tx1"/>
                </a:solidFill>
                <a:effectLst/>
                <a:latin typeface="+mn-lt"/>
                <a:ea typeface="+mn-ea"/>
                <a:cs typeface="+mn-cs"/>
              </a:rPr>
              <a:t>そのため、</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などのクラウド・サービス・プロバイダーをはじめ、</a:t>
            </a:r>
            <a:r>
              <a:rPr kumimoji="1" lang="en-US" altLang="ja-JP" sz="1200" kern="1200" dirty="0">
                <a:solidFill>
                  <a:schemeClr val="tx1"/>
                </a:solidFill>
                <a:effectLst/>
                <a:latin typeface="+mn-lt"/>
                <a:ea typeface="+mn-ea"/>
                <a:cs typeface="+mn-cs"/>
              </a:rPr>
              <a:t>VMware</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Dell</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RedHat</a:t>
            </a:r>
            <a:r>
              <a:rPr kumimoji="1" lang="ja-JP" altLang="ja-JP" sz="1200" kern="1200" dirty="0">
                <a:solidFill>
                  <a:schemeClr val="tx1"/>
                </a:solidFill>
                <a:effectLst/>
                <a:latin typeface="+mn-lt"/>
                <a:ea typeface="+mn-ea"/>
                <a:cs typeface="+mn-cs"/>
              </a:rPr>
              <a:t>などの大手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ベンダーが採用を表明しています。また、</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も自社のクラウド・サービスである</a:t>
            </a:r>
            <a:r>
              <a:rPr kumimoji="1" lang="en-US" altLang="ja-JP" sz="1200" kern="1200" dirty="0">
                <a:solidFill>
                  <a:schemeClr val="tx1"/>
                </a:solidFill>
                <a:effectLst/>
                <a:latin typeface="+mn-lt"/>
                <a:ea typeface="+mn-ea"/>
                <a:cs typeface="+mn-cs"/>
              </a:rPr>
              <a:t>Windows Azure Platform</a:t>
            </a:r>
            <a:r>
              <a:rPr kumimoji="1" lang="ja-JP" altLang="ja-JP" sz="1200" kern="1200" dirty="0">
                <a:solidFill>
                  <a:schemeClr val="tx1"/>
                </a:solidFill>
                <a:effectLst/>
                <a:latin typeface="+mn-lt"/>
                <a:ea typeface="+mn-ea"/>
                <a:cs typeface="+mn-cs"/>
              </a:rPr>
              <a:t>や次期</a:t>
            </a:r>
            <a:r>
              <a:rPr kumimoji="1" lang="en-US" altLang="ja-JP" sz="1200" kern="1200" dirty="0">
                <a:solidFill>
                  <a:schemeClr val="tx1"/>
                </a:solidFill>
                <a:effectLst/>
                <a:latin typeface="+mn-lt"/>
                <a:ea typeface="+mn-ea"/>
                <a:cs typeface="+mn-cs"/>
              </a:rPr>
              <a:t>Windows Server</a:t>
            </a:r>
            <a:r>
              <a:rPr kumimoji="1" lang="ja-JP" altLang="ja-JP" sz="1200" kern="1200" dirty="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31</a:t>
            </a:fld>
            <a:endParaRPr kumimoji="1" lang="ja-JP" altLang="en-US"/>
          </a:p>
        </p:txBody>
      </p:sp>
    </p:spTree>
    <p:extLst>
      <p:ext uri="{BB962C8B-B14F-4D97-AF65-F5344CB8AC3E}">
        <p14:creationId xmlns:p14="http://schemas.microsoft.com/office/powerpoint/2010/main" val="1572762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46761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【図解】コレ１枚で分かる「デスクトップの仮想化」と「アプリケーションの仮想化」</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「デスクトップ仮想化」は、サーバー仮想化と同様の技術で、サーバー上にユーザー個別の「仮想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」を稼働させ、ネットワークを介して、その「仮想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」の画面を手元のディスプレイに転送・表示させ、キーボード、マウスなどの入出力装置を利用させる技術です。「</a:t>
            </a:r>
            <a:r>
              <a:rPr kumimoji="1" lang="en-US" altLang="ja-JP" sz="1200" kern="1200" dirty="0">
                <a:solidFill>
                  <a:schemeClr val="tx1"/>
                </a:solidFill>
                <a:effectLst/>
                <a:latin typeface="+mn-lt"/>
                <a:ea typeface="+mn-ea"/>
                <a:cs typeface="+mn-cs"/>
              </a:rPr>
              <a:t>VDI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Virtual Desktop Infrastructure</a:t>
            </a:r>
            <a:r>
              <a:rPr kumimoji="1" lang="ja-JP" altLang="ja-JP" sz="1200" kern="1200" dirty="0">
                <a:solidFill>
                  <a:schemeClr val="tx1"/>
                </a:solidFill>
                <a:effectLst/>
                <a:latin typeface="+mn-lt"/>
                <a:ea typeface="+mn-ea"/>
                <a:cs typeface="+mn-cs"/>
              </a:rPr>
              <a:t>）」とも呼ばれています。ちなみに「デスクトップ」とは、</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画面のことです。</a:t>
            </a:r>
          </a:p>
          <a:p>
            <a:r>
              <a:rPr kumimoji="1" lang="ja-JP" altLang="ja-JP" sz="1200" kern="1200" dirty="0">
                <a:solidFill>
                  <a:schemeClr val="tx1"/>
                </a:solidFill>
                <a:effectLst/>
                <a:latin typeface="+mn-lt"/>
                <a:ea typeface="+mn-ea"/>
                <a:cs typeface="+mn-cs"/>
              </a:rPr>
              <a:t>例えば、仮想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で、普通の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と同様に</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を動かし、</a:t>
            </a:r>
            <a:r>
              <a:rPr kumimoji="1" lang="en-US" altLang="ja-JP" sz="1200" kern="1200" dirty="0">
                <a:solidFill>
                  <a:schemeClr val="tx1"/>
                </a:solidFill>
                <a:effectLst/>
                <a:latin typeface="+mn-lt"/>
                <a:ea typeface="+mn-ea"/>
                <a:cs typeface="+mn-cs"/>
              </a:rPr>
              <a:t>Word</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Excel</a:t>
            </a:r>
            <a:r>
              <a:rPr kumimoji="1" lang="ja-JP" altLang="ja-JP" sz="1200" kern="1200" dirty="0">
                <a:solidFill>
                  <a:schemeClr val="tx1"/>
                </a:solidFill>
                <a:effectLst/>
                <a:latin typeface="+mn-lt"/>
                <a:ea typeface="+mn-ea"/>
                <a:cs typeface="+mn-cs"/>
              </a:rPr>
              <a:t>を使い、作成した文書や表は、自分の仮想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に割り当てられたストレージに保存します。ユーザーは、手元にある</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のディスプレイ、キーボード、マウスを操作しますが、実際に使うプロセッサーやストレージは、サーバーのものです。</a:t>
            </a:r>
          </a:p>
          <a:p>
            <a:r>
              <a:rPr kumimoji="1" lang="ja-JP" altLang="ja-JP" sz="1200" kern="1200" dirty="0">
                <a:solidFill>
                  <a:schemeClr val="tx1"/>
                </a:solidFill>
                <a:effectLst/>
                <a:latin typeface="+mn-lt"/>
                <a:ea typeface="+mn-ea"/>
                <a:cs typeface="+mn-cs"/>
              </a:rPr>
              <a:t>一方、「アプリケーション仮想化」は、</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全機能ではなく、特定のアプリケーションだけをサーバーで動かし、ネットワーク越しに複数ユーザーで共用する技術です。さらに、ネットワークがつながっていないときでも操作を継続できるようにしたソフトウェアも登場しています。</a:t>
            </a:r>
          </a:p>
          <a:p>
            <a:r>
              <a:rPr kumimoji="1" lang="ja-JP" altLang="ja-JP" sz="1200" kern="1200" dirty="0">
                <a:solidFill>
                  <a:schemeClr val="tx1"/>
                </a:solidFill>
                <a:effectLst/>
                <a:latin typeface="+mn-lt"/>
                <a:ea typeface="+mn-ea"/>
                <a:cs typeface="+mn-cs"/>
              </a:rPr>
              <a:t>例えば、</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IE</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Internet Explorer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でなければ動かないアプリケーションがあり、同時に最新</a:t>
            </a:r>
            <a:r>
              <a:rPr kumimoji="1" lang="en-US" altLang="ja-JP" sz="1200" kern="1200" dirty="0">
                <a:solidFill>
                  <a:schemeClr val="tx1"/>
                </a:solidFill>
                <a:effectLst/>
                <a:latin typeface="+mn-lt"/>
                <a:ea typeface="+mn-ea"/>
                <a:cs typeface="+mn-cs"/>
              </a:rPr>
              <a:t>IE</a:t>
            </a:r>
            <a:r>
              <a:rPr kumimoji="1" lang="ja-JP" altLang="ja-JP" sz="1200" kern="1200" dirty="0">
                <a:solidFill>
                  <a:schemeClr val="tx1"/>
                </a:solidFill>
                <a:effectLst/>
                <a:latin typeface="+mn-lt"/>
                <a:ea typeface="+mn-ea"/>
                <a:cs typeface="+mn-cs"/>
              </a:rPr>
              <a:t>も利用したいとき、</a:t>
            </a:r>
            <a:r>
              <a:rPr kumimoji="1" lang="en-US" altLang="ja-JP" sz="1200" kern="1200" dirty="0">
                <a:solidFill>
                  <a:schemeClr val="tx1"/>
                </a:solidFill>
                <a:effectLst/>
                <a:latin typeface="+mn-lt"/>
                <a:ea typeface="+mn-ea"/>
                <a:cs typeface="+mn-cs"/>
              </a:rPr>
              <a:t>IE6</a:t>
            </a:r>
            <a:r>
              <a:rPr kumimoji="1" lang="ja-JP" altLang="ja-JP" sz="1200" kern="1200" dirty="0">
                <a:solidFill>
                  <a:schemeClr val="tx1"/>
                </a:solidFill>
                <a:effectLst/>
                <a:latin typeface="+mn-lt"/>
                <a:ea typeface="+mn-ea"/>
                <a:cs typeface="+mn-cs"/>
              </a:rPr>
              <a:t>を「アプリケーション仮想化」で使用し、</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では最新</a:t>
            </a:r>
            <a:r>
              <a:rPr kumimoji="1" lang="en-US" altLang="ja-JP" sz="1200" kern="1200" dirty="0">
                <a:solidFill>
                  <a:schemeClr val="tx1"/>
                </a:solidFill>
                <a:effectLst/>
                <a:latin typeface="+mn-lt"/>
                <a:ea typeface="+mn-ea"/>
                <a:cs typeface="+mn-cs"/>
              </a:rPr>
              <a:t>IE</a:t>
            </a:r>
            <a:r>
              <a:rPr kumimoji="1" lang="ja-JP" altLang="ja-JP" sz="1200" kern="1200" dirty="0">
                <a:solidFill>
                  <a:schemeClr val="tx1"/>
                </a:solidFill>
                <a:effectLst/>
                <a:latin typeface="+mn-lt"/>
                <a:ea typeface="+mn-ea"/>
                <a:cs typeface="+mn-cs"/>
              </a:rPr>
              <a:t>を動かせば対処できます。また、コンプライアンス上データやアプリケーションを持ち出せないアプリケーションの場合に、自社のデータセンターに設置されているサーバーでこれを動かし、その操作を外部から行うといった使い方もできます。</a:t>
            </a:r>
          </a:p>
          <a:p>
            <a:r>
              <a:rPr kumimoji="1" lang="ja-JP" altLang="ja-JP" sz="1200" kern="1200" dirty="0">
                <a:solidFill>
                  <a:schemeClr val="tx1"/>
                </a:solidFill>
                <a:effectLst/>
                <a:latin typeface="+mn-lt"/>
                <a:ea typeface="+mn-ea"/>
                <a:cs typeface="+mn-cs"/>
              </a:rPr>
              <a:t>どちらも管理されたデータセンターに設置されたサーバーで動かすため、データの持ち出しは困難です。また、盗難や置き忘れで手持ちの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がなくなってしまっても、管理者が、その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から仮想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へのアクセスを遮断してしまえば使えなくなります。さらに、忘れがちなバックアップやセキュリティ対策など、運用管理者が、サーバーに対して一括でできることから、安全安心の担保、運用管理負担の軽減にも役立ちます。</a:t>
            </a:r>
          </a:p>
          <a:p>
            <a:r>
              <a:rPr kumimoji="1" lang="ja-JP" altLang="ja-JP" sz="1200" kern="1200" dirty="0">
                <a:solidFill>
                  <a:schemeClr val="tx1"/>
                </a:solidFill>
                <a:effectLst/>
                <a:latin typeface="+mn-lt"/>
                <a:ea typeface="+mn-ea"/>
                <a:cs typeface="+mn-cs"/>
              </a:rPr>
              <a:t>また、自宅で仕事をする場合、自宅の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からネットワークを介して会社で使っている仮想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のデスクトップを呼び出せば同じ環境をそのまま使えます。これは、災害や事故で</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が破損してしまっても使えることから、事業継続の観点からも注目されています。</a:t>
            </a: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2073325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「デスクトップ仮想化」と「アプリケーション仮装化」は、手元の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側に</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やアプリケーションを導入する必要はありません。ならば、ネットワークに接続でき、画面表示や入出力操作の機能を動かすことができるだけの必要最小限のメモリやプロセッサでも十分です。また、プログラムや作成した文書や表などのデータ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側に保管する必要がないので、ストレージも不要です。</a:t>
            </a:r>
          </a:p>
          <a:p>
            <a:r>
              <a:rPr kumimoji="1" lang="ja-JP" altLang="ja-JP" sz="1200" kern="1200" dirty="0">
                <a:solidFill>
                  <a:schemeClr val="tx1"/>
                </a:solidFill>
                <a:effectLst/>
                <a:latin typeface="+mn-lt"/>
                <a:ea typeface="+mn-ea"/>
                <a:cs typeface="+mn-cs"/>
              </a:rPr>
              <a:t>そこで、「デスクトップ仮想化」と「アプリケーション仮装化」の使用を前提に機能を最小限に絞ったクライアント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が作られました。これをシンクライアント（</a:t>
            </a:r>
            <a:r>
              <a:rPr kumimoji="1" lang="en-US" altLang="ja-JP" sz="1200" kern="1200" dirty="0">
                <a:solidFill>
                  <a:schemeClr val="tx1"/>
                </a:solidFill>
                <a:effectLst/>
                <a:latin typeface="+mn-lt"/>
                <a:ea typeface="+mn-ea"/>
                <a:cs typeface="+mn-cs"/>
              </a:rPr>
              <a:t>Thin Client</a:t>
            </a:r>
            <a:r>
              <a:rPr kumimoji="1" lang="ja-JP" altLang="ja-JP" sz="1200" kern="1200" dirty="0">
                <a:solidFill>
                  <a:schemeClr val="tx1"/>
                </a:solidFill>
                <a:effectLst/>
                <a:latin typeface="+mn-lt"/>
                <a:ea typeface="+mn-ea"/>
                <a:cs typeface="+mn-cs"/>
              </a:rPr>
              <a:t>）と言います。</a:t>
            </a:r>
            <a:r>
              <a:rPr kumimoji="1" lang="en-US" altLang="ja-JP" sz="1200" kern="1200" dirty="0">
                <a:solidFill>
                  <a:schemeClr val="tx1"/>
                </a:solidFill>
                <a:effectLst/>
                <a:latin typeface="+mn-lt"/>
                <a:ea typeface="+mn-ea"/>
                <a:cs typeface="+mn-cs"/>
              </a:rPr>
              <a:t>Thin</a:t>
            </a:r>
            <a:r>
              <a:rPr kumimoji="1" lang="ja-JP" altLang="ja-JP" sz="1200" kern="1200" dirty="0">
                <a:solidFill>
                  <a:schemeClr val="tx1"/>
                </a:solidFill>
                <a:effectLst/>
                <a:latin typeface="+mn-lt"/>
                <a:ea typeface="+mn-ea"/>
                <a:cs typeface="+mn-cs"/>
              </a:rPr>
              <a:t>とは、「やせた」という意味です。ちなみに、通常の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a:t>
            </a:r>
            <a:r>
              <a:rPr kumimoji="1" lang="en-US" altLang="ja-JP" sz="1200" kern="1200" dirty="0">
                <a:solidFill>
                  <a:schemeClr val="tx1"/>
                </a:solidFill>
                <a:effectLst/>
                <a:latin typeface="+mn-lt"/>
                <a:ea typeface="+mn-ea"/>
                <a:cs typeface="+mn-cs"/>
              </a:rPr>
              <a:t>Fat</a:t>
            </a:r>
            <a:r>
              <a:rPr kumimoji="1" lang="ja-JP" altLang="ja-JP" sz="1200" kern="1200" dirty="0">
                <a:solidFill>
                  <a:schemeClr val="tx1"/>
                </a:solidFill>
                <a:effectLst/>
                <a:latin typeface="+mn-lt"/>
                <a:ea typeface="+mn-ea"/>
                <a:cs typeface="+mn-cs"/>
              </a:rPr>
              <a:t>（太った）</a:t>
            </a:r>
            <a:r>
              <a:rPr kumimoji="1" lang="en-US" altLang="ja-JP" sz="1200" kern="1200" dirty="0">
                <a:solidFill>
                  <a:schemeClr val="tx1"/>
                </a:solidFill>
                <a:effectLst/>
                <a:latin typeface="+mn-lt"/>
                <a:ea typeface="+mn-ea"/>
                <a:cs typeface="+mn-cs"/>
              </a:rPr>
              <a:t>Client</a:t>
            </a:r>
            <a:r>
              <a:rPr kumimoji="1" lang="ja-JP" altLang="ja-JP" sz="1200" kern="1200" dirty="0">
                <a:solidFill>
                  <a:schemeClr val="tx1"/>
                </a:solidFill>
                <a:effectLst/>
                <a:latin typeface="+mn-lt"/>
                <a:ea typeface="+mn-ea"/>
                <a:cs typeface="+mn-cs"/>
              </a:rPr>
              <a:t>と呼ぶことがあります。</a:t>
            </a:r>
          </a:p>
          <a:p>
            <a:r>
              <a:rPr kumimoji="1" lang="ja-JP" altLang="ja-JP" sz="1200" kern="1200" dirty="0">
                <a:solidFill>
                  <a:schemeClr val="tx1"/>
                </a:solidFill>
                <a:effectLst/>
                <a:latin typeface="+mn-lt"/>
                <a:ea typeface="+mn-ea"/>
                <a:cs typeface="+mn-cs"/>
              </a:rPr>
              <a:t>最近では、タブレットやスマートフォンのアプリで、シンクライアントの機能を実現しているものも登場しています。</a:t>
            </a:r>
          </a:p>
          <a:p>
            <a:r>
              <a:rPr kumimoji="1" lang="ja-JP" altLang="ja-JP" sz="1200" kern="1200" dirty="0">
                <a:solidFill>
                  <a:schemeClr val="tx1"/>
                </a:solidFill>
                <a:effectLst/>
                <a:latin typeface="+mn-lt"/>
                <a:ea typeface="+mn-ea"/>
                <a:cs typeface="+mn-cs"/>
              </a:rPr>
              <a:t>シンクライアントは、高い処理能力や大容量のストレージを搭載した一般の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比べて大幅に安価です。また、ユーザー個別の設定やアプリケーション、データはサーバー側で管理していますので、仮に機械が故障しても、復旧作業を行わず取り替えるだけで使用を再開できるのでユーザーの管理負担は少なくてすみます。</a:t>
            </a:r>
          </a:p>
          <a:p>
            <a:r>
              <a:rPr kumimoji="1" lang="ja-JP" altLang="ja-JP" sz="1200" kern="1200" dirty="0">
                <a:solidFill>
                  <a:schemeClr val="tx1"/>
                </a:solidFill>
                <a:effectLst/>
                <a:latin typeface="+mn-lt"/>
                <a:ea typeface="+mn-ea"/>
                <a:cs typeface="+mn-cs"/>
              </a:rPr>
              <a:t>また、シンクライアントにはデータは保管できませんから、サーバーに接続する手順が分からなければ、盗難に遭ってもデータが盗まれる危険はありません。セキュリティの観点からも安心です。</a:t>
            </a:r>
          </a:p>
          <a:p>
            <a:r>
              <a:rPr kumimoji="1" lang="ja-JP" altLang="ja-JP" sz="1200" kern="1200" dirty="0">
                <a:solidFill>
                  <a:schemeClr val="tx1"/>
                </a:solidFill>
                <a:effectLst/>
                <a:latin typeface="+mn-lt"/>
                <a:ea typeface="+mn-ea"/>
                <a:cs typeface="+mn-cs"/>
              </a:rPr>
              <a:t>「シンクライアント」は、このような機能を絞り込んだ</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の名称として使われていますが、「シンクライアントが利用できる仮想化方式」すなわち、「デスクトップ仮想化」と「アプリケーション仮装化」の総称としても使われる場合があります。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2103114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err="1">
                <a:solidFill>
                  <a:schemeClr val="tx1"/>
                </a:solidFill>
                <a:effectLst/>
                <a:latin typeface="+mn-lt"/>
                <a:ea typeface="+mn-ea"/>
                <a:cs typeface="+mn-cs"/>
              </a:rPr>
              <a:t>Chromebook</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今、</a:t>
            </a:r>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という新しいタイプのノート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が、注目されています。米</a:t>
            </a:r>
            <a:r>
              <a:rPr kumimoji="1" lang="en-US" altLang="ja-JP" sz="1200" kern="1200" dirty="0">
                <a:solidFill>
                  <a:schemeClr val="tx1"/>
                </a:solidFill>
                <a:effectLst/>
                <a:latin typeface="+mn-lt"/>
                <a:ea typeface="+mn-ea"/>
                <a:cs typeface="+mn-cs"/>
              </a:rPr>
              <a:t>Gartner </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年、全世界の</a:t>
            </a:r>
            <a:r>
              <a:rPr kumimoji="1" lang="en-US" altLang="ja-JP" sz="1200" kern="1200" dirty="0">
                <a:solidFill>
                  <a:schemeClr val="tx1"/>
                </a:solidFill>
                <a:effectLst/>
                <a:latin typeface="+mn-lt"/>
                <a:ea typeface="+mn-ea"/>
                <a:cs typeface="+mn-cs"/>
              </a:rPr>
              <a:t> </a:t>
            </a:r>
            <a:r>
              <a:rPr kumimoji="1" lang="en-US" altLang="ja-JP" sz="1200" kern="1200" dirty="0" err="1">
                <a:solidFill>
                  <a:schemeClr val="tx1"/>
                </a:solidFill>
                <a:effectLst/>
                <a:latin typeface="+mn-lt"/>
                <a:ea typeface="+mn-ea"/>
                <a:cs typeface="+mn-cs"/>
              </a:rPr>
              <a:t>Chromebook</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の販売台数は、</a:t>
            </a:r>
            <a:r>
              <a:rPr kumimoji="1" lang="en-US" altLang="ja-JP" sz="1200" kern="1200" dirty="0">
                <a:solidFill>
                  <a:schemeClr val="tx1"/>
                </a:solidFill>
                <a:effectLst/>
                <a:latin typeface="+mn-lt"/>
                <a:ea typeface="+mn-ea"/>
                <a:cs typeface="+mn-cs"/>
              </a:rPr>
              <a:t>730</a:t>
            </a:r>
            <a:r>
              <a:rPr kumimoji="1" lang="ja-JP" altLang="ja-JP" sz="1200" kern="1200" dirty="0">
                <a:solidFill>
                  <a:schemeClr val="tx1"/>
                </a:solidFill>
                <a:effectLst/>
                <a:latin typeface="+mn-lt"/>
                <a:ea typeface="+mn-ea"/>
                <a:cs typeface="+mn-cs"/>
              </a:rPr>
              <a:t>万台に達し、</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やタブレットが、二桁を超えて大幅な減少している中、</a:t>
            </a:r>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年に比べ</a:t>
            </a:r>
            <a:r>
              <a:rPr kumimoji="1" lang="en-US" altLang="ja-JP" sz="1200" kern="1200" dirty="0">
                <a:solidFill>
                  <a:schemeClr val="tx1"/>
                </a:solidFill>
                <a:effectLst/>
                <a:latin typeface="+mn-lt"/>
                <a:ea typeface="+mn-ea"/>
                <a:cs typeface="+mn-cs"/>
              </a:rPr>
              <a:t>27%</a:t>
            </a:r>
            <a:r>
              <a:rPr kumimoji="1" lang="ja-JP" altLang="ja-JP" sz="1200" kern="1200" dirty="0">
                <a:solidFill>
                  <a:schemeClr val="tx1"/>
                </a:solidFill>
                <a:effectLst/>
                <a:latin typeface="+mn-lt"/>
                <a:ea typeface="+mn-ea"/>
                <a:cs typeface="+mn-cs"/>
              </a:rPr>
              <a:t>の成長になると予測しています。</a:t>
            </a:r>
          </a:p>
          <a:p>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とは、</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が開発した</a:t>
            </a:r>
            <a:r>
              <a:rPr kumimoji="1" lang="en-US" altLang="ja-JP" sz="1200" kern="1200" dirty="0">
                <a:solidFill>
                  <a:schemeClr val="tx1"/>
                </a:solidFill>
                <a:effectLst/>
                <a:latin typeface="+mn-lt"/>
                <a:ea typeface="+mn-ea"/>
                <a:cs typeface="+mn-cs"/>
              </a:rPr>
              <a:t>Chrome</a:t>
            </a:r>
            <a:r>
              <a:rPr kumimoji="1" lang="ja-JP" altLang="ja-JP" sz="1200" kern="1200" dirty="0">
                <a:solidFill>
                  <a:schemeClr val="tx1"/>
                </a:solidFill>
                <a:effectLst/>
                <a:latin typeface="+mn-lt"/>
                <a:ea typeface="+mn-ea"/>
                <a:cs typeface="+mn-cs"/>
              </a:rPr>
              <a:t>ブラウザを動かすことに特化した基本ソフト</a:t>
            </a:r>
            <a:r>
              <a:rPr kumimoji="1" lang="en-US" altLang="ja-JP" sz="1200" kern="1200" dirty="0">
                <a:solidFill>
                  <a:schemeClr val="tx1"/>
                </a:solidFill>
                <a:effectLst/>
                <a:latin typeface="+mn-lt"/>
                <a:ea typeface="+mn-ea"/>
                <a:cs typeface="+mn-cs"/>
              </a:rPr>
              <a:t>Chrome OS</a:t>
            </a:r>
            <a:r>
              <a:rPr kumimoji="1" lang="ja-JP" altLang="ja-JP" sz="1200" kern="1200" dirty="0">
                <a:solidFill>
                  <a:schemeClr val="tx1"/>
                </a:solidFill>
                <a:effectLst/>
                <a:latin typeface="+mn-lt"/>
                <a:ea typeface="+mn-ea"/>
                <a:cs typeface="+mn-cs"/>
              </a:rPr>
              <a:t>を搭載したノート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のことです。</a:t>
            </a:r>
          </a:p>
          <a:p>
            <a:r>
              <a:rPr kumimoji="1" lang="ja-JP" altLang="ja-JP" sz="1200" kern="1200" dirty="0">
                <a:solidFill>
                  <a:schemeClr val="tx1"/>
                </a:solidFill>
                <a:effectLst/>
                <a:latin typeface="+mn-lt"/>
                <a:ea typeface="+mn-ea"/>
                <a:cs typeface="+mn-cs"/>
              </a:rPr>
              <a:t>ブラウザしか動かないというシンプルな機能に特化することで、高速な</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や大量のメモリが不要となりました。また、アプリを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a:solidFill>
                  <a:schemeClr val="tx1"/>
                </a:solidFill>
                <a:effectLst/>
                <a:latin typeface="+mn-lt"/>
                <a:ea typeface="+mn-ea"/>
                <a:cs typeface="+mn-cs"/>
              </a:rPr>
              <a:t>これまで「何でもできる」ことを追求し開発されてきた</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などの汎用</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を実現したのです。</a:t>
            </a:r>
          </a:p>
          <a:p>
            <a:r>
              <a:rPr kumimoji="1" lang="ja-JP" altLang="ja-JP" sz="1200" kern="1200" dirty="0">
                <a:solidFill>
                  <a:schemeClr val="tx1"/>
                </a:solidFill>
                <a:effectLst/>
                <a:latin typeface="+mn-lt"/>
                <a:ea typeface="+mn-ea"/>
                <a:cs typeface="+mn-cs"/>
              </a:rPr>
              <a:t>かつて、メール、表計算や文書作成などは、</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a:solidFill>
                  <a:schemeClr val="tx1"/>
                </a:solidFill>
                <a:effectLst/>
                <a:latin typeface="+mn-lt"/>
                <a:ea typeface="+mn-ea"/>
                <a:cs typeface="+mn-cs"/>
              </a:rPr>
              <a:t>多くの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に注目しています。まだ</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でなければできないことや使い勝手で、従来型のノート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185089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クライアントの仮想化は、ひとつのクライアント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上に複数の異なるオペレーティング・システムを同時に稼働させる技術です。</a:t>
            </a:r>
          </a:p>
          <a:p>
            <a:r>
              <a:rPr kumimoji="1" lang="ja-JP" altLang="ja-JP" sz="1200" kern="1200" dirty="0">
                <a:solidFill>
                  <a:schemeClr val="tx1"/>
                </a:solidFill>
                <a:effectLst/>
                <a:latin typeface="+mn-lt"/>
                <a:ea typeface="+mn-ea"/>
                <a:cs typeface="+mn-cs"/>
              </a:rPr>
              <a:t>本来、ひとりのユーザーに占有使用されるクライアント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に、複数の仮想マシンを動かし異なるオペレーティング・システムを稼働させるのは、プログラムやデータの互換性を確保するためです。</a:t>
            </a:r>
          </a:p>
          <a:p>
            <a:r>
              <a:rPr kumimoji="1" lang="ja-JP" altLang="ja-JP" sz="1200" kern="1200" dirty="0">
                <a:solidFill>
                  <a:schemeClr val="tx1"/>
                </a:solidFill>
                <a:effectLst/>
                <a:latin typeface="+mn-lt"/>
                <a:ea typeface="+mn-ea"/>
                <a:cs typeface="+mn-cs"/>
              </a:rPr>
              <a:t>例えば、</a:t>
            </a:r>
            <a:r>
              <a:rPr kumimoji="1" lang="en-US" altLang="ja-JP" sz="1200" kern="1200" dirty="0">
                <a:solidFill>
                  <a:schemeClr val="tx1"/>
                </a:solidFill>
                <a:effectLst/>
                <a:latin typeface="+mn-lt"/>
                <a:ea typeface="+mn-ea"/>
                <a:cs typeface="+mn-cs"/>
              </a:rPr>
              <a:t>Window 7</a:t>
            </a:r>
            <a:r>
              <a:rPr kumimoji="1" lang="ja-JP" altLang="ja-JP" sz="1200" kern="1200" dirty="0">
                <a:solidFill>
                  <a:schemeClr val="tx1"/>
                </a:solidFill>
                <a:effectLst/>
                <a:latin typeface="+mn-lt"/>
                <a:ea typeface="+mn-ea"/>
                <a:cs typeface="+mn-cs"/>
              </a:rPr>
              <a:t>と言われる</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用のオペレーティング・システム上で、「</a:t>
            </a:r>
            <a:r>
              <a:rPr kumimoji="1" lang="en-US" altLang="ja-JP" sz="1200" kern="1200" dirty="0">
                <a:solidFill>
                  <a:schemeClr val="tx1"/>
                </a:solidFill>
                <a:effectLst/>
                <a:latin typeface="+mn-lt"/>
                <a:ea typeface="+mn-ea"/>
                <a:cs typeface="+mn-cs"/>
              </a:rPr>
              <a:t>XP</a:t>
            </a:r>
            <a:r>
              <a:rPr kumimoji="1" lang="ja-JP" altLang="ja-JP" sz="1200" kern="1200" dirty="0">
                <a:solidFill>
                  <a:schemeClr val="tx1"/>
                </a:solidFill>
                <a:effectLst/>
                <a:latin typeface="+mn-lt"/>
                <a:ea typeface="+mn-ea"/>
                <a:cs typeface="+mn-cs"/>
              </a:rPr>
              <a:t>モード」と呼ばれる仮想化の機能が動きます。この機能は</a:t>
            </a:r>
            <a:r>
              <a:rPr kumimoji="1" lang="en-US" altLang="ja-JP" sz="1200" kern="1200" dirty="0">
                <a:solidFill>
                  <a:schemeClr val="tx1"/>
                </a:solidFill>
                <a:effectLst/>
                <a:latin typeface="+mn-lt"/>
                <a:ea typeface="+mn-ea"/>
                <a:cs typeface="+mn-cs"/>
              </a:rPr>
              <a:t>Windows 7</a:t>
            </a:r>
            <a:r>
              <a:rPr kumimoji="1" lang="ja-JP" altLang="ja-JP" sz="1200" kern="1200" dirty="0">
                <a:solidFill>
                  <a:schemeClr val="tx1"/>
                </a:solidFill>
                <a:effectLst/>
                <a:latin typeface="+mn-lt"/>
                <a:ea typeface="+mn-ea"/>
                <a:cs typeface="+mn-cs"/>
              </a:rPr>
              <a:t>の前のバージョンである</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を動かすことができる仮想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a:t>
            </a:r>
            <a:r>
              <a:rPr kumimoji="1" lang="en-US" altLang="ja-JP" sz="1200" kern="1200" dirty="0">
                <a:solidFill>
                  <a:schemeClr val="tx1"/>
                </a:solidFill>
                <a:effectLst/>
                <a:latin typeface="+mn-lt"/>
                <a:ea typeface="+mn-ea"/>
                <a:cs typeface="+mn-cs"/>
              </a:rPr>
              <a:t>Windows7</a:t>
            </a:r>
            <a:r>
              <a:rPr kumimoji="1" lang="ja-JP" altLang="ja-JP" sz="1200" kern="1200" dirty="0">
                <a:solidFill>
                  <a:schemeClr val="tx1"/>
                </a:solidFill>
                <a:effectLst/>
                <a:latin typeface="+mn-lt"/>
                <a:ea typeface="+mn-ea"/>
                <a:cs typeface="+mn-cs"/>
              </a:rPr>
              <a:t>の中に作ります。この上で、</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を動かせば、一台の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の上で、同時に</a:t>
            </a:r>
            <a:r>
              <a:rPr kumimoji="1" lang="en-US" altLang="ja-JP" sz="1200" kern="1200" dirty="0">
                <a:solidFill>
                  <a:schemeClr val="tx1"/>
                </a:solidFill>
                <a:effectLst/>
                <a:latin typeface="+mn-lt"/>
                <a:ea typeface="+mn-ea"/>
                <a:cs typeface="+mn-cs"/>
              </a:rPr>
              <a:t>Windows 7</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を同時に稼働させることができます。</a:t>
            </a:r>
          </a:p>
          <a:p>
            <a:r>
              <a:rPr kumimoji="1" lang="ja-JP" altLang="ja-JP" sz="1200" kern="1200" dirty="0">
                <a:solidFill>
                  <a:schemeClr val="tx1"/>
                </a:solidFill>
                <a:effectLst/>
                <a:latin typeface="+mn-lt"/>
                <a:ea typeface="+mn-ea"/>
                <a:cs typeface="+mn-cs"/>
              </a:rPr>
              <a:t>このようなことが必要になるのは、</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では動くが</a:t>
            </a:r>
            <a:r>
              <a:rPr kumimoji="1" lang="en-US" altLang="ja-JP" sz="1200" kern="1200" dirty="0">
                <a:solidFill>
                  <a:schemeClr val="tx1"/>
                </a:solidFill>
                <a:effectLst/>
                <a:latin typeface="+mn-lt"/>
                <a:ea typeface="+mn-ea"/>
                <a:cs typeface="+mn-cs"/>
              </a:rPr>
              <a:t>Windows 7</a:t>
            </a:r>
            <a:r>
              <a:rPr kumimoji="1" lang="ja-JP" altLang="ja-JP" sz="1200" kern="1200" dirty="0">
                <a:solidFill>
                  <a:schemeClr val="tx1"/>
                </a:solidFill>
                <a:effectLst/>
                <a:latin typeface="+mn-lt"/>
                <a:ea typeface="+mn-ea"/>
                <a:cs typeface="+mn-cs"/>
              </a:rPr>
              <a:t>では動かないソフトウェアがあるからです。バージョンアップのためにこれを移行するとなると、プログラムの修正やテスト、購入したパッケージ・ソフトウェアであれば、バージョンアップしなければなりません。そのための作業の手間や費用は、台数が多ければ多いほど、大きな負担となります。しかし、この機能を使えば、</a:t>
            </a:r>
            <a:r>
              <a:rPr kumimoji="1" lang="en-US" altLang="ja-JP" sz="1200" kern="1200" dirty="0">
                <a:solidFill>
                  <a:schemeClr val="tx1"/>
                </a:solidFill>
                <a:effectLst/>
                <a:latin typeface="+mn-lt"/>
                <a:ea typeface="+mn-ea"/>
                <a:cs typeface="+mn-cs"/>
              </a:rPr>
              <a:t>XP</a:t>
            </a:r>
            <a:r>
              <a:rPr kumimoji="1" lang="ja-JP" altLang="ja-JP" sz="1200" kern="1200" dirty="0">
                <a:solidFill>
                  <a:schemeClr val="tx1"/>
                </a:solidFill>
                <a:effectLst/>
                <a:latin typeface="+mn-lt"/>
                <a:ea typeface="+mn-ea"/>
                <a:cs typeface="+mn-cs"/>
              </a:rPr>
              <a:t>用として開発、購入したソフトウェアを無駄にしないですむのです。</a:t>
            </a:r>
          </a:p>
          <a:p>
            <a:r>
              <a:rPr kumimoji="1" lang="ja-JP" altLang="ja-JP" sz="1200" kern="1200" dirty="0">
                <a:solidFill>
                  <a:schemeClr val="tx1"/>
                </a:solidFill>
                <a:effectLst/>
                <a:latin typeface="+mn-lt"/>
                <a:ea typeface="+mn-ea"/>
                <a:cs typeface="+mn-cs"/>
              </a:rPr>
              <a:t>また、</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Mac OS</a:t>
            </a:r>
            <a:r>
              <a:rPr kumimoji="1" lang="ja-JP" altLang="ja-JP" sz="1200" kern="1200" dirty="0">
                <a:solidFill>
                  <a:schemeClr val="tx1"/>
                </a:solidFill>
                <a:effectLst/>
                <a:latin typeface="+mn-lt"/>
                <a:ea typeface="+mn-ea"/>
                <a:cs typeface="+mn-cs"/>
              </a:rPr>
              <a:t>上で</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を動かすクライアント仮想化のソフトウェアもあります。これを使えば、一台の</a:t>
            </a:r>
            <a:r>
              <a:rPr kumimoji="1" lang="en-US" altLang="ja-JP" sz="1200" kern="1200" dirty="0">
                <a:solidFill>
                  <a:schemeClr val="tx1"/>
                </a:solidFill>
                <a:effectLst/>
                <a:latin typeface="+mn-lt"/>
                <a:ea typeface="+mn-ea"/>
                <a:cs typeface="+mn-cs"/>
              </a:rPr>
              <a:t>Mac PC</a:t>
            </a:r>
            <a:r>
              <a:rPr kumimoji="1" lang="ja-JP" altLang="ja-JP" sz="1200" kern="1200" dirty="0">
                <a:solidFill>
                  <a:schemeClr val="tx1"/>
                </a:solidFill>
                <a:effectLst/>
                <a:latin typeface="+mn-lt"/>
                <a:ea typeface="+mn-ea"/>
                <a:cs typeface="+mn-cs"/>
              </a:rPr>
              <a:t>で</a:t>
            </a:r>
            <a:r>
              <a:rPr kumimoji="1" lang="en-US" altLang="ja-JP" sz="1200" kern="1200" dirty="0">
                <a:solidFill>
                  <a:schemeClr val="tx1"/>
                </a:solidFill>
                <a:effectLst/>
                <a:latin typeface="+mn-lt"/>
                <a:ea typeface="+mn-ea"/>
                <a:cs typeface="+mn-cs"/>
              </a:rPr>
              <a:t>Mac OS</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を同時に動かすことができます。そのため、それぞれでしか動かないが、どちらも使いたいと言ったときに、ふたつの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を用意する必要はありません。また、データも相互にやりとりできますので、大変便利です。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376894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3B3A2-CC8F-4783-9F1F-9F49AA25FA2F}" type="slidenum">
              <a:rPr lang="ja-JP" altLang="en-US"/>
              <a:pPr/>
              <a:t>37</a:t>
            </a:fld>
            <a:endParaRPr lang="en-US" altLang="ja-JP"/>
          </a:p>
        </p:txBody>
      </p:sp>
      <p:sp>
        <p:nvSpPr>
          <p:cNvPr id="780290" name="Rectangle 2"/>
          <p:cNvSpPr>
            <a:spLocks noGrp="1" noRot="1" noChangeAspect="1" noChangeArrowheads="1" noTextEdit="1"/>
          </p:cNvSpPr>
          <p:nvPr>
            <p:ph type="sldImg"/>
          </p:nvPr>
        </p:nvSpPr>
        <p:spPr>
          <a:xfrm>
            <a:off x="1141413" y="684213"/>
            <a:ext cx="4576762" cy="3432175"/>
          </a:xfrm>
          <a:ln/>
        </p:spPr>
      </p:sp>
      <p:sp>
        <p:nvSpPr>
          <p:cNvPr id="780291" name="Rectangle 3"/>
          <p:cNvSpPr>
            <a:spLocks noGrp="1" noChangeArrowheads="1"/>
          </p:cNvSpPr>
          <p:nvPr>
            <p:ph type="body" idx="1"/>
          </p:nvPr>
        </p:nvSpPr>
        <p:spPr>
          <a:xfrm>
            <a:off x="684681" y="4343437"/>
            <a:ext cx="5488640" cy="4115603"/>
          </a:xfrm>
        </p:spPr>
        <p:txBody>
          <a:bodyPr/>
          <a:lstStyle/>
          <a:p>
            <a:endParaRPr lang="ja-JP" altLang="en-US"/>
          </a:p>
        </p:txBody>
      </p:sp>
    </p:spTree>
    <p:extLst>
      <p:ext uri="{BB962C8B-B14F-4D97-AF65-F5344CB8AC3E}">
        <p14:creationId xmlns:p14="http://schemas.microsoft.com/office/powerpoint/2010/main" val="1939291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【図解】コレ１枚で分かるストレージの仮想化</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ストレージ仮想化は、ハードウェアの物理的な制限・制約からの解放するために使われる技術です。</a:t>
            </a:r>
          </a:p>
          <a:p>
            <a:r>
              <a:rPr kumimoji="1" lang="ja-JP" altLang="ja-JP" sz="1200" kern="1200" dirty="0">
                <a:solidFill>
                  <a:schemeClr val="tx1"/>
                </a:solidFill>
                <a:effectLst/>
                <a:latin typeface="+mn-lt"/>
                <a:ea typeface="+mn-ea"/>
                <a:cs typeface="+mn-cs"/>
              </a:rPr>
              <a:t>例えば、ストレージの容量は、使っている／いないに関わらず、「</a:t>
            </a:r>
            <a:r>
              <a:rPr kumimoji="1" lang="en-US" altLang="ja-JP" sz="1200" kern="1200" dirty="0">
                <a:solidFill>
                  <a:schemeClr val="tx1"/>
                </a:solidFill>
                <a:effectLst/>
                <a:latin typeface="+mn-lt"/>
                <a:ea typeface="+mn-ea"/>
                <a:cs typeface="+mn-cs"/>
              </a:rPr>
              <a:t>128GB</a:t>
            </a:r>
            <a:r>
              <a:rPr kumimoji="1" lang="ja-JP" altLang="ja-JP" sz="1200" kern="1200" dirty="0">
                <a:solidFill>
                  <a:schemeClr val="tx1"/>
                </a:solidFill>
                <a:effectLst/>
                <a:latin typeface="+mn-lt"/>
                <a:ea typeface="+mn-ea"/>
                <a:cs typeface="+mn-cs"/>
              </a:rPr>
              <a:t>」というように物理的に決まってしまいます。これをサーバー個別に割り当て、そこでしか使えないのでは、複数サーバーを使っている場合などは非効率です。そこで、複数ストレージをひとつにまとめ複数サーバーで共用し必要な容量だけを割り当てることで使用効率を高めることができます。</a:t>
            </a:r>
          </a:p>
          <a:p>
            <a:r>
              <a:rPr kumimoji="1" lang="ja-JP" altLang="ja-JP" sz="1200" kern="1200" dirty="0">
                <a:solidFill>
                  <a:schemeClr val="tx1"/>
                </a:solidFill>
                <a:effectLst/>
                <a:latin typeface="+mn-lt"/>
                <a:ea typeface="+mn-ea"/>
                <a:cs typeface="+mn-cs"/>
              </a:rPr>
              <a:t>また、シンプロビジョニングや重複排除という技術で使用効率や利便性をさらに高めることができます。</a:t>
            </a:r>
          </a:p>
          <a:p>
            <a:r>
              <a:rPr kumimoji="1" lang="ja-JP" altLang="ja-JP" sz="1200" kern="1200" dirty="0">
                <a:solidFill>
                  <a:schemeClr val="tx1"/>
                </a:solidFill>
                <a:effectLst/>
                <a:latin typeface="+mn-lt"/>
                <a:ea typeface="+mn-ea"/>
                <a:cs typeface="+mn-cs"/>
              </a:rPr>
              <a:t>シンプロビジョニングは、物理ストレージの容量を実際より多くあるようにサーバー上のアプリケーションに見せかける技術です。これまでなら、物理ストレージの容量が変われば、サーバーやアプリケーションへの設定変更が必要でした。しかし、この技術を使えば、サーバーやアプリケーションには、最初から大きな容量で設定しておき、実際にはその時点で使う容量だけを用意し、足らなくなった容量を物理的に補充するだけで設定の変更が不要になります。これにより容量を節約できると共に運用負担が軽減できます。</a:t>
            </a:r>
          </a:p>
          <a:p>
            <a:r>
              <a:rPr kumimoji="1" lang="ja-JP" altLang="ja-JP" sz="1200" kern="1200" dirty="0">
                <a:solidFill>
                  <a:schemeClr val="tx1"/>
                </a:solidFill>
                <a:effectLst/>
                <a:latin typeface="+mn-lt"/>
                <a:ea typeface="+mn-ea"/>
                <a:cs typeface="+mn-cs"/>
              </a:rPr>
              <a:t>重複排除は、データの重複している部分を削減し、ストレージの使用効率を高める技術です。例えば、電子メールでファイルを添付して同時に複数の人に送信すると、同じファイルのコピーがいくつも作られてしまいます。この重複データを削除してデータ容量を削減する一方で、ユーザーには、これまでと変わらず複数のファイルがそこにあるように見せかけることができます。このように、ユーザーに意識させずストレージの容量を減らすことができるのです。</a:t>
            </a:r>
          </a:p>
          <a:p>
            <a:r>
              <a:rPr kumimoji="1" lang="ja-JP" altLang="ja-JP" sz="1200" kern="1200" dirty="0">
                <a:solidFill>
                  <a:schemeClr val="tx1"/>
                </a:solidFill>
                <a:effectLst/>
                <a:latin typeface="+mn-lt"/>
                <a:ea typeface="+mn-ea"/>
                <a:cs typeface="+mn-cs"/>
              </a:rPr>
              <a:t>ビッグデータの時代となり、ストレージの需要が高まる中、効率よくストレージを利用し、運用や管理の負担を軽減することへの需要は、益々高まってくるでしょう。 </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2109313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39</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a:solidFill>
                  <a:schemeClr val="tx1"/>
                </a:solidFill>
                <a:effectLst/>
                <a:latin typeface="+mn-lt"/>
                <a:ea typeface="+mn-ea"/>
                <a:cs typeface="+mn-cs"/>
              </a:rPr>
              <a:t>SDN</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従来、ネットワークの構築は、異なる役割や機能を持つ多数の機器をケーブルで接続し、それぞれの機器に手間のかかる設定が必要でした。この常識を変えたのが、</a:t>
            </a:r>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Networking</a:t>
            </a:r>
            <a:r>
              <a:rPr kumimoji="1" lang="ja-JP" altLang="ja-JP" sz="1200" kern="1200" dirty="0">
                <a:solidFill>
                  <a:schemeClr val="tx1"/>
                </a:solidFill>
                <a:effectLst/>
                <a:latin typeface="+mn-lt"/>
                <a:ea typeface="+mn-ea"/>
                <a:cs typeface="+mn-cs"/>
              </a:rPr>
              <a:t>）です。</a:t>
            </a:r>
          </a:p>
          <a:p>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とは、ルーターやスイッチなどのネットワーク機器の構成や機能、ネットワーク接続ルートなどを、物理的な機器の導入や配線などの作業をしなくても、ソフトウェアへの設定だけで実現する技術の総称です。</a:t>
            </a:r>
          </a:p>
          <a:p>
            <a:r>
              <a:rPr kumimoji="1" lang="ja-JP" altLang="ja-JP" sz="1200" kern="1200" dirty="0">
                <a:solidFill>
                  <a:schemeClr val="tx1"/>
                </a:solidFill>
                <a:effectLst/>
                <a:latin typeface="+mn-lt"/>
                <a:ea typeface="+mn-ea"/>
                <a:cs typeface="+mn-cs"/>
              </a:rPr>
              <a:t>例えば、異なる複数企業のシステム機器が混在して設置されているデータセンターの場合、従来であれば、独立性を保証するため各社毎に機器もネットワークも物理的に分離して別々に管理しなければなりませんでした。しかし、</a:t>
            </a:r>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であれば、全てをひとつの物理的なネットワークでつなぎ、設定だけで分割して個別独立のネットワークに見せかけることができます。また、ルーターやスイッチ、ファイヤーウォールなどの機能や役割の違う物理的な機器が必要でしたが、物理的には同じ機器を使って、設定だけで必要とする機能構成を実現することもできます。このような仕組みを</a:t>
            </a:r>
            <a:r>
              <a:rPr kumimoji="1" lang="en-US" altLang="ja-JP" sz="1200" kern="1200" dirty="0">
                <a:solidFill>
                  <a:schemeClr val="tx1"/>
                </a:solidFill>
                <a:effectLst/>
                <a:latin typeface="+mn-lt"/>
                <a:ea typeface="+mn-ea"/>
                <a:cs typeface="+mn-cs"/>
              </a:rPr>
              <a:t>NFV</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Network Functions Virtualization</a:t>
            </a:r>
            <a:r>
              <a:rPr kumimoji="1" lang="ja-JP" altLang="ja-JP" sz="1200" kern="1200" dirty="0">
                <a:solidFill>
                  <a:schemeClr val="tx1"/>
                </a:solidFill>
                <a:effectLst/>
                <a:latin typeface="+mn-lt"/>
                <a:ea typeface="+mn-ea"/>
                <a:cs typeface="+mn-cs"/>
              </a:rPr>
              <a:t>：ネットワーク機能の仮想化）と言います。</a:t>
            </a:r>
          </a:p>
          <a:p>
            <a:r>
              <a:rPr kumimoji="1" lang="ja-JP" altLang="ja-JP" sz="1200" kern="1200" dirty="0">
                <a:solidFill>
                  <a:schemeClr val="tx1"/>
                </a:solidFill>
                <a:effectLst/>
                <a:latin typeface="+mn-lt"/>
                <a:ea typeface="+mn-ea"/>
                <a:cs typeface="+mn-cs"/>
              </a:rPr>
              <a:t>また、ネットワーク全体を一元的に集中制御できるので、個々のネットワーク機器の設定に時間を取られません。</a:t>
            </a:r>
          </a:p>
          <a:p>
            <a:r>
              <a:rPr kumimoji="1" lang="ja-JP" altLang="ja-JP" sz="1200" kern="1200" dirty="0">
                <a:solidFill>
                  <a:schemeClr val="tx1"/>
                </a:solidFill>
                <a:effectLst/>
                <a:latin typeface="+mn-lt"/>
                <a:ea typeface="+mn-ea"/>
                <a:cs typeface="+mn-cs"/>
              </a:rPr>
              <a:t>さらに、利用目的に応じた「ポリシー」に応じてネットワークの特性を自由に制御できるようになりました。ポリシーとは、どのように扱うかの方針や制約条件を体系的かつ具体的に定めた規範のことです。</a:t>
            </a:r>
          </a:p>
          <a:p>
            <a:r>
              <a:rPr kumimoji="1" lang="ja-JP" altLang="ja-JP" sz="1200" kern="1200" dirty="0">
                <a:solidFill>
                  <a:schemeClr val="tx1"/>
                </a:solidFill>
                <a:effectLst/>
                <a:latin typeface="+mn-lt"/>
                <a:ea typeface="+mn-ea"/>
                <a:cs typeface="+mn-cs"/>
              </a:rPr>
              <a:t>例えば、セキュリティを高度に保ちたい、負荷分散を行いたい、音声や映像は途切れないように優先的に処理したいといった、アプリケーションに応じたポリシーを設定し、それに応じてネットワーク全体の挙動を制御できるようになったのです。</a:t>
            </a:r>
          </a:p>
          <a:p>
            <a:r>
              <a:rPr kumimoji="1" lang="ja-JP" altLang="ja-JP" sz="1200" kern="1200" dirty="0">
                <a:solidFill>
                  <a:schemeClr val="tx1"/>
                </a:solidFill>
                <a:effectLst/>
                <a:latin typeface="+mn-lt"/>
                <a:ea typeface="+mn-ea"/>
                <a:cs typeface="+mn-cs"/>
              </a:rPr>
              <a:t>かつては、運用管理者が、アプリケーションのポリシーに応じて、手作業で個々のネットワーク機器の構成や設定を行っていました。しかし、</a:t>
            </a:r>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に対応したハードウェアやソフトウェアの登場により、これらの作業をネットワーク全体に対して一括して、あるいは、アプリケーションからの要求に応じて自動的で対応できるようになったのです。</a:t>
            </a:r>
          </a:p>
          <a:p>
            <a:r>
              <a:rPr kumimoji="1" lang="ja-JP" altLang="ja-JP" sz="1200" kern="1200" dirty="0">
                <a:solidFill>
                  <a:schemeClr val="tx1"/>
                </a:solidFill>
                <a:effectLst/>
                <a:latin typeface="+mn-lt"/>
                <a:ea typeface="+mn-ea"/>
                <a:cs typeface="+mn-cs"/>
              </a:rPr>
              <a:t>これにより、ネットワークの運用管理負担が軽減されると共に、アプリケーションの変更に即応できる柔軟なネットワークが実現したのです。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627246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と一体化したデジタル・ビジネスの拡大</a:t>
            </a:r>
          </a:p>
          <a:p>
            <a:pPr lvl="0"/>
            <a:r>
              <a:rPr kumimoji="1" lang="ja-JP" altLang="ja-JP" sz="1200" kern="1200" dirty="0">
                <a:solidFill>
                  <a:schemeClr val="tx1"/>
                </a:solidFill>
                <a:effectLst/>
                <a:latin typeface="+mn-lt"/>
                <a:ea typeface="+mn-ea"/>
                <a:cs typeface="+mn-cs"/>
              </a:rPr>
              <a:t>モバイルや</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への対応</a:t>
            </a:r>
          </a:p>
          <a:p>
            <a:pPr lvl="0"/>
            <a:r>
              <a:rPr kumimoji="1" lang="ja-JP" altLang="ja-JP" sz="1200" kern="1200" dirty="0">
                <a:solidFill>
                  <a:schemeClr val="tx1"/>
                </a:solidFill>
                <a:effectLst/>
                <a:latin typeface="+mn-lt"/>
                <a:ea typeface="+mn-ea"/>
                <a:cs typeface="+mn-cs"/>
              </a:rPr>
              <a:t>デスクトップの仮想化の普及</a:t>
            </a:r>
          </a:p>
          <a:p>
            <a:r>
              <a:rPr kumimoji="1" lang="ja-JP" altLang="ja-JP" sz="1200" kern="1200" dirty="0">
                <a:solidFill>
                  <a:schemeClr val="tx1"/>
                </a:solidFill>
                <a:effectLst/>
                <a:latin typeface="+mn-lt"/>
                <a:ea typeface="+mn-ea"/>
                <a:cs typeface="+mn-cs"/>
              </a:rPr>
              <a:t>さらにはパブリック・クラウドの利用拡大と相まって、企業が扱うデータ量は伸び続け、ネットワークのトラフィック（通信量）の需要予測を難しくしています。</a:t>
            </a:r>
          </a:p>
          <a:p>
            <a:r>
              <a:rPr kumimoji="1" lang="ja-JP" altLang="ja-JP" sz="1200" kern="1200" dirty="0">
                <a:solidFill>
                  <a:schemeClr val="tx1"/>
                </a:solidFill>
                <a:effectLst/>
                <a:latin typeface="+mn-lt"/>
                <a:ea typeface="+mn-ea"/>
                <a:cs typeface="+mn-cs"/>
              </a:rPr>
              <a:t>この状況に対して、これまでの広域ネットワーク（</a:t>
            </a:r>
            <a:r>
              <a:rPr kumimoji="1" lang="en-US" altLang="ja-JP" sz="1200" kern="1200" dirty="0">
                <a:solidFill>
                  <a:schemeClr val="tx1"/>
                </a:solidFill>
                <a:effectLst/>
                <a:latin typeface="+mn-lt"/>
                <a:ea typeface="+mn-ea"/>
                <a:cs typeface="+mn-cs"/>
              </a:rPr>
              <a:t>WAN</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Wide Area Network</a:t>
            </a:r>
            <a:r>
              <a:rPr kumimoji="1" lang="ja-JP" altLang="ja-JP" sz="1200" kern="1200" dirty="0">
                <a:solidFill>
                  <a:schemeClr val="tx1"/>
                </a:solidFill>
                <a:effectLst/>
                <a:latin typeface="+mn-lt"/>
                <a:ea typeface="+mn-ea"/>
                <a:cs typeface="+mn-cs"/>
              </a:rPr>
              <a:t>）は、専用回線、</a:t>
            </a:r>
            <a:r>
              <a:rPr kumimoji="1" lang="en-US" altLang="ja-JP" sz="1200" kern="1200" dirty="0">
                <a:solidFill>
                  <a:schemeClr val="tx1"/>
                </a:solidFill>
                <a:effectLst/>
                <a:latin typeface="+mn-lt"/>
                <a:ea typeface="+mn-ea"/>
                <a:cs typeface="+mn-cs"/>
              </a:rPr>
              <a:t>IP-VPN</a:t>
            </a:r>
            <a:r>
              <a:rPr kumimoji="1" lang="ja-JP" altLang="ja-JP" sz="1200" kern="1200" dirty="0">
                <a:solidFill>
                  <a:schemeClr val="tx1"/>
                </a:solidFill>
                <a:effectLst/>
                <a:latin typeface="+mn-lt"/>
                <a:ea typeface="+mn-ea"/>
                <a:cs typeface="+mn-cs"/>
              </a:rPr>
              <a:t>、インターネット</a:t>
            </a:r>
            <a:r>
              <a:rPr kumimoji="1" lang="en-US" altLang="ja-JP" sz="1200" kern="1200" dirty="0">
                <a:solidFill>
                  <a:schemeClr val="tx1"/>
                </a:solidFill>
                <a:effectLst/>
                <a:latin typeface="+mn-lt"/>
                <a:ea typeface="+mn-ea"/>
                <a:cs typeface="+mn-cs"/>
              </a:rPr>
              <a:t>VPN</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4G/LTE</a:t>
            </a:r>
            <a:r>
              <a:rPr kumimoji="1" lang="ja-JP" altLang="ja-JP" sz="1200" kern="1200" dirty="0">
                <a:solidFill>
                  <a:schemeClr val="tx1"/>
                </a:solidFill>
                <a:effectLst/>
                <a:latin typeface="+mn-lt"/>
                <a:ea typeface="+mn-ea"/>
                <a:cs typeface="+mn-cs"/>
              </a:rPr>
              <a:t>といった帯域が限定されていたり サービス品質が固定的だったりする広域ネットワーク（</a:t>
            </a:r>
            <a:r>
              <a:rPr kumimoji="1" lang="en-US" altLang="ja-JP" sz="1200" kern="1200" dirty="0">
                <a:solidFill>
                  <a:schemeClr val="tx1"/>
                </a:solidFill>
                <a:effectLst/>
                <a:latin typeface="+mn-lt"/>
                <a:ea typeface="+mn-ea"/>
                <a:cs typeface="+mn-cs"/>
              </a:rPr>
              <a:t>WAN</a:t>
            </a:r>
            <a:r>
              <a:rPr kumimoji="1" lang="ja-JP" altLang="ja-JP" sz="1200" kern="1200" dirty="0">
                <a:solidFill>
                  <a:schemeClr val="tx1"/>
                </a:solidFill>
                <a:effectLst/>
                <a:latin typeface="+mn-lt"/>
                <a:ea typeface="+mn-ea"/>
                <a:cs typeface="+mn-cs"/>
              </a:rPr>
              <a:t>）を使ってきたため、変化への迅速で柔軟な対応ができないという課題を抱えていました。この状況を変えようというのが</a:t>
            </a:r>
            <a:r>
              <a:rPr kumimoji="1" lang="en-US" altLang="ja-JP" sz="1200" kern="1200" dirty="0">
                <a:solidFill>
                  <a:schemeClr val="tx1"/>
                </a:solidFill>
                <a:effectLst/>
                <a:latin typeface="+mn-lt"/>
                <a:ea typeface="+mn-ea"/>
                <a:cs typeface="+mn-cs"/>
              </a:rPr>
              <a:t>SD-WAN</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WAN</a:t>
            </a:r>
            <a:r>
              <a:rPr kumimoji="1" lang="ja-JP" altLang="ja-JP" sz="1200" kern="1200" dirty="0">
                <a:solidFill>
                  <a:schemeClr val="tx1"/>
                </a:solidFill>
                <a:effectLst/>
                <a:latin typeface="+mn-lt"/>
                <a:ea typeface="+mn-ea"/>
                <a:cs typeface="+mn-cs"/>
              </a:rPr>
              <a:t>）です。</a:t>
            </a:r>
          </a:p>
          <a:p>
            <a:r>
              <a:rPr kumimoji="1" lang="en-US" altLang="ja-JP" sz="1200" kern="1200" dirty="0">
                <a:solidFill>
                  <a:schemeClr val="tx1"/>
                </a:solidFill>
                <a:effectLst/>
                <a:latin typeface="+mn-lt"/>
                <a:ea typeface="+mn-ea"/>
                <a:cs typeface="+mn-cs"/>
              </a:rPr>
              <a:t>SD-WAN</a:t>
            </a:r>
            <a:r>
              <a:rPr kumimoji="1" lang="ja-JP" altLang="ja-JP" sz="1200" kern="1200" dirty="0">
                <a:solidFill>
                  <a:schemeClr val="tx1"/>
                </a:solidFill>
                <a:effectLst/>
                <a:latin typeface="+mn-lt"/>
                <a:ea typeface="+mn-ea"/>
                <a:cs typeface="+mn-cs"/>
              </a:rPr>
              <a:t>は拠点間をつなぐ</a:t>
            </a:r>
            <a:r>
              <a:rPr kumimoji="1" lang="en-US" altLang="ja-JP" sz="1200" kern="1200" dirty="0">
                <a:solidFill>
                  <a:schemeClr val="tx1"/>
                </a:solidFill>
                <a:effectLst/>
                <a:latin typeface="+mn-lt"/>
                <a:ea typeface="+mn-ea"/>
                <a:cs typeface="+mn-cs"/>
              </a:rPr>
              <a:t>WAN</a:t>
            </a:r>
            <a:r>
              <a:rPr kumimoji="1" lang="ja-JP" altLang="ja-JP" sz="1200" kern="1200" dirty="0">
                <a:solidFill>
                  <a:schemeClr val="tx1"/>
                </a:solidFill>
                <a:effectLst/>
                <a:latin typeface="+mn-lt"/>
                <a:ea typeface="+mn-ea"/>
                <a:cs typeface="+mn-cs"/>
              </a:rPr>
              <a:t>をソフトウェアによって統合・一括管理し、仮想的なネットワークを実現することで、この課題に対応しようとしています。例えば、次のようなメリットが期待できます。</a:t>
            </a:r>
          </a:p>
          <a:p>
            <a:pPr lvl="0"/>
            <a:r>
              <a:rPr kumimoji="1" lang="ja-JP" altLang="ja-JP" sz="1200" kern="1200" dirty="0">
                <a:solidFill>
                  <a:schemeClr val="tx1"/>
                </a:solidFill>
                <a:effectLst/>
                <a:latin typeface="+mn-lt"/>
                <a:ea typeface="+mn-ea"/>
                <a:cs typeface="+mn-cs"/>
              </a:rPr>
              <a:t>アプリケーションの違い、モバイルや業務拠点の違い、トラフィック量の違い、</a:t>
            </a:r>
            <a:r>
              <a:rPr kumimoji="1" lang="en-US" altLang="ja-JP" sz="1200" kern="1200" dirty="0">
                <a:solidFill>
                  <a:schemeClr val="tx1"/>
                </a:solidFill>
                <a:effectLst/>
                <a:latin typeface="+mn-lt"/>
                <a:ea typeface="+mn-ea"/>
                <a:cs typeface="+mn-cs"/>
              </a:rPr>
              <a:t>VoIP</a:t>
            </a:r>
            <a:r>
              <a:rPr kumimoji="1" lang="ja-JP" altLang="ja-JP" sz="1200" kern="1200" dirty="0">
                <a:solidFill>
                  <a:schemeClr val="tx1"/>
                </a:solidFill>
                <a:effectLst/>
                <a:latin typeface="+mn-lt"/>
                <a:ea typeface="+mn-ea"/>
                <a:cs typeface="+mn-cs"/>
              </a:rPr>
              <a:t>や動画などの低遅延時間をシビアに求められるサービスとそうではない一般的な業務システムの違いなど、様々な状況に応じて最適な</a:t>
            </a:r>
            <a:r>
              <a:rPr kumimoji="1" lang="en-US" altLang="ja-JP" sz="1200" kern="1200" dirty="0">
                <a:solidFill>
                  <a:schemeClr val="tx1"/>
                </a:solidFill>
                <a:effectLst/>
                <a:latin typeface="+mn-lt"/>
                <a:ea typeface="+mn-ea"/>
                <a:cs typeface="+mn-cs"/>
              </a:rPr>
              <a:t>WAN</a:t>
            </a:r>
            <a:r>
              <a:rPr kumimoji="1" lang="ja-JP" altLang="ja-JP" sz="1200" kern="1200" dirty="0">
                <a:solidFill>
                  <a:schemeClr val="tx1"/>
                </a:solidFill>
                <a:effectLst/>
                <a:latin typeface="+mn-lt"/>
                <a:ea typeface="+mn-ea"/>
                <a:cs typeface="+mn-cs"/>
              </a:rPr>
              <a:t>に自動で切り替え、サービス品質の最適化や回線料金の削減ができる。</a:t>
            </a:r>
          </a:p>
          <a:p>
            <a:pPr lvl="0"/>
            <a:r>
              <a:rPr kumimoji="1" lang="ja-JP" altLang="ja-JP" sz="1200" kern="1200" dirty="0">
                <a:solidFill>
                  <a:schemeClr val="tx1"/>
                </a:solidFill>
                <a:effectLst/>
                <a:latin typeface="+mn-lt"/>
                <a:ea typeface="+mn-ea"/>
                <a:cs typeface="+mn-cs"/>
              </a:rPr>
              <a:t>ネットワークの接続方法が異なる複数のパブリック・クラウドと自社所有のシステムを連係させて利用する場合のネットワークを一元的に管理できる。</a:t>
            </a:r>
          </a:p>
          <a:p>
            <a:pPr lvl="0"/>
            <a:r>
              <a:rPr kumimoji="1" lang="ja-JP" altLang="ja-JP" sz="1200" kern="1200" dirty="0">
                <a:solidFill>
                  <a:schemeClr val="tx1"/>
                </a:solidFill>
                <a:effectLst/>
                <a:latin typeface="+mn-lt"/>
                <a:ea typeface="+mn-ea"/>
                <a:cs typeface="+mn-cs"/>
              </a:rPr>
              <a:t>わかりやすい</a:t>
            </a:r>
            <a:r>
              <a:rPr kumimoji="1" lang="en-US" altLang="ja-JP" sz="1200" kern="1200" dirty="0">
                <a:solidFill>
                  <a:schemeClr val="tx1"/>
                </a:solidFill>
                <a:effectLst/>
                <a:latin typeface="+mn-lt"/>
                <a:ea typeface="+mn-ea"/>
                <a:cs typeface="+mn-cs"/>
              </a:rPr>
              <a:t>GUI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Graphical User Interface</a:t>
            </a:r>
            <a:r>
              <a:rPr kumimoji="1" lang="ja-JP" altLang="ja-JP" sz="1200" kern="1200" dirty="0">
                <a:solidFill>
                  <a:schemeClr val="tx1"/>
                </a:solidFill>
                <a:effectLst/>
                <a:latin typeface="+mn-lt"/>
                <a:ea typeface="+mn-ea"/>
                <a:cs typeface="+mn-cs"/>
              </a:rPr>
              <a:t>）でネットワークの状況を把握できるようにし、設定変更も容易に行えるため、ネットワーク機器設定の知識を持たない人でも仮想ネットワークを構築・運用できる。</a:t>
            </a:r>
          </a:p>
          <a:p>
            <a:r>
              <a:rPr kumimoji="1" lang="en-US" altLang="ja-JP" sz="1200" kern="1200" dirty="0">
                <a:solidFill>
                  <a:schemeClr val="tx1"/>
                </a:solidFill>
                <a:effectLst/>
                <a:latin typeface="+mn-lt"/>
                <a:ea typeface="+mn-ea"/>
                <a:cs typeface="+mn-cs"/>
              </a:rPr>
              <a:t>SD-WAN</a:t>
            </a:r>
            <a:r>
              <a:rPr kumimoji="1" lang="ja-JP" altLang="ja-JP" sz="1200" kern="1200" dirty="0">
                <a:solidFill>
                  <a:schemeClr val="tx1"/>
                </a:solidFill>
                <a:effectLst/>
                <a:latin typeface="+mn-lt"/>
                <a:ea typeface="+mn-ea"/>
                <a:cs typeface="+mn-cs"/>
              </a:rPr>
              <a:t>のソリューションは、ユーザー企業が</a:t>
            </a:r>
            <a:r>
              <a:rPr kumimoji="1" lang="en-US" altLang="ja-JP" sz="1200" kern="1200" dirty="0">
                <a:solidFill>
                  <a:schemeClr val="tx1"/>
                </a:solidFill>
                <a:effectLst/>
                <a:latin typeface="+mn-lt"/>
                <a:ea typeface="+mn-ea"/>
                <a:cs typeface="+mn-cs"/>
              </a:rPr>
              <a:t>SD-WAN</a:t>
            </a:r>
            <a:r>
              <a:rPr kumimoji="1" lang="ja-JP" altLang="ja-JP" sz="1200" kern="1200" dirty="0">
                <a:solidFill>
                  <a:schemeClr val="tx1"/>
                </a:solidFill>
                <a:effectLst/>
                <a:latin typeface="+mn-lt"/>
                <a:ea typeface="+mn-ea"/>
                <a:cs typeface="+mn-cs"/>
              </a:rPr>
              <a:t>機能を持つ</a:t>
            </a:r>
            <a:r>
              <a:rPr kumimoji="1" lang="en-US" altLang="ja-JP" sz="1200" kern="1200" dirty="0">
                <a:solidFill>
                  <a:schemeClr val="tx1"/>
                </a:solidFill>
                <a:effectLst/>
                <a:latin typeface="+mn-lt"/>
                <a:ea typeface="+mn-ea"/>
                <a:cs typeface="+mn-cs"/>
              </a:rPr>
              <a:t>Juniper</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Broadcom</a:t>
            </a:r>
            <a:r>
              <a:rPr kumimoji="1" lang="ja-JP" altLang="ja-JP" sz="1200" kern="1200" dirty="0">
                <a:solidFill>
                  <a:schemeClr val="tx1"/>
                </a:solidFill>
                <a:effectLst/>
                <a:latin typeface="+mn-lt"/>
                <a:ea typeface="+mn-ea"/>
                <a:cs typeface="+mn-cs"/>
              </a:rPr>
              <a:t>などの製品を利用することで独自に構築する方法と、</a:t>
            </a:r>
            <a:r>
              <a:rPr kumimoji="1" lang="en-US" altLang="ja-JP" sz="1200" kern="1200" dirty="0" err="1">
                <a:solidFill>
                  <a:schemeClr val="tx1"/>
                </a:solidFill>
                <a:effectLst/>
                <a:latin typeface="+mn-lt"/>
                <a:ea typeface="+mn-ea"/>
                <a:cs typeface="+mn-cs"/>
              </a:rPr>
              <a:t>Viptela</a:t>
            </a:r>
            <a:r>
              <a:rPr kumimoji="1" lang="ja-JP" altLang="ja-JP" sz="1200" kern="1200" dirty="0">
                <a:solidFill>
                  <a:schemeClr val="tx1"/>
                </a:solidFill>
                <a:effectLst/>
                <a:latin typeface="+mn-lt"/>
                <a:ea typeface="+mn-ea"/>
                <a:cs typeface="+mn-cs"/>
              </a:rPr>
              <a:t>や</a:t>
            </a:r>
            <a:r>
              <a:rPr kumimoji="1" lang="en-US" altLang="ja-JP" sz="1200" kern="1200" dirty="0" err="1">
                <a:solidFill>
                  <a:schemeClr val="tx1"/>
                </a:solidFill>
                <a:effectLst/>
                <a:latin typeface="+mn-lt"/>
                <a:ea typeface="+mn-ea"/>
                <a:cs typeface="+mn-cs"/>
              </a:rPr>
              <a:t>VeloCloud</a:t>
            </a:r>
            <a:r>
              <a:rPr kumimoji="1" lang="ja-JP" altLang="ja-JP" sz="1200" kern="1200" dirty="0">
                <a:solidFill>
                  <a:schemeClr val="tx1"/>
                </a:solidFill>
                <a:effectLst/>
                <a:latin typeface="+mn-lt"/>
                <a:ea typeface="+mn-ea"/>
                <a:cs typeface="+mn-cs"/>
              </a:rPr>
              <a:t>などのクラウド・サービスを利用する方法があります。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107842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【図解】コレ１枚で分かる仮想化の３タイプ</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仮想化とは、物理的な実態とは異なるものの、あたかもその物理的な実態がそこにあるかのように機能させるソフトウェア技術のことです。</a:t>
            </a:r>
          </a:p>
          <a:p>
            <a:r>
              <a:rPr kumimoji="1" lang="ja-JP" altLang="ja-JP" sz="1200" kern="1200" dirty="0">
                <a:solidFill>
                  <a:schemeClr val="tx1"/>
                </a:solidFill>
                <a:effectLst/>
                <a:latin typeface="+mn-lt"/>
                <a:ea typeface="+mn-ea"/>
                <a:cs typeface="+mn-cs"/>
              </a:rPr>
              <a:t>仮想化には、次の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つのタイプがあります。</a:t>
            </a:r>
          </a:p>
          <a:p>
            <a:r>
              <a:rPr kumimoji="1" lang="ja-JP" altLang="ja-JP" sz="1200" kern="1200" dirty="0">
                <a:solidFill>
                  <a:schemeClr val="tx1"/>
                </a:solidFill>
                <a:effectLst/>
                <a:latin typeface="+mn-lt"/>
                <a:ea typeface="+mn-ea"/>
                <a:cs typeface="+mn-cs"/>
              </a:rPr>
              <a:t>パーティショニング（分割）</a:t>
            </a:r>
          </a:p>
          <a:p>
            <a:r>
              <a:rPr kumimoji="1" lang="ja-JP" altLang="ja-JP" sz="1200" kern="1200" dirty="0">
                <a:solidFill>
                  <a:schemeClr val="tx1"/>
                </a:solidFill>
                <a:effectLst/>
                <a:latin typeface="+mn-lt"/>
                <a:ea typeface="+mn-ea"/>
                <a:cs typeface="+mn-cs"/>
              </a:rPr>
              <a:t>ひとつのシステム資源を複数の独立した個別の資源として機能させます。　　　　　　　　　　　　　　　　　　　　　　　　　　　　　　　　　　　　　　　　　　　　　　　　　　　　　　　　　　　　　　　　　　例えば</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台のサーバーを、</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台の個別・独立したサーバーが存在しているかのように機能させる場合などです。</a:t>
            </a:r>
          </a:p>
          <a:p>
            <a:r>
              <a:rPr kumimoji="1" lang="ja-JP" altLang="ja-JP" sz="1200" kern="1200" dirty="0">
                <a:solidFill>
                  <a:schemeClr val="tx1"/>
                </a:solidFill>
                <a:effectLst/>
                <a:latin typeface="+mn-lt"/>
                <a:ea typeface="+mn-ea"/>
                <a:cs typeface="+mn-cs"/>
              </a:rPr>
              <a:t>この方法を使えば、１ユーザーだけでは能力に余裕のある物理サーバー上に、見かけ上複数のサーバーを稼働させ、複数のユーザーが、それぞれを自分専用のサーバーとして扱うことができます。また、システム資源を余らせることなく有効活用することができます。</a:t>
            </a:r>
          </a:p>
          <a:p>
            <a:r>
              <a:rPr kumimoji="1" lang="ja-JP" altLang="ja-JP" sz="1200" kern="1200" dirty="0">
                <a:solidFill>
                  <a:schemeClr val="tx1"/>
                </a:solidFill>
                <a:effectLst/>
                <a:latin typeface="+mn-lt"/>
                <a:ea typeface="+mn-ea"/>
                <a:cs typeface="+mn-cs"/>
              </a:rPr>
              <a:t>アグリゲーション（集約）</a:t>
            </a:r>
          </a:p>
          <a:p>
            <a:r>
              <a:rPr kumimoji="1" lang="ja-JP" altLang="ja-JP" sz="1200" kern="1200" dirty="0">
                <a:solidFill>
                  <a:schemeClr val="tx1"/>
                </a:solidFill>
                <a:effectLst/>
                <a:latin typeface="+mn-lt"/>
                <a:ea typeface="+mn-ea"/>
                <a:cs typeface="+mn-cs"/>
              </a:rPr>
              <a:t>複数のシステム資源をひとつのシステム資源のように機能させます。例えば、複数の異なるストレージを</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の大きなストレージに見せかける場合などです。この機能を使わなければ、ユーザーは、複数の別々のストレージの存在を意識し、煩雑な操作や設定を行わなければなりません。しかし、この機能により、そんなことは気にすることなく、またメーカーや機種を意識することなく、１つのストレージとして扱えますので、使用上の利便性は大いに高まります。</a:t>
            </a:r>
          </a:p>
          <a:p>
            <a:r>
              <a:rPr kumimoji="1" lang="ja-JP" altLang="ja-JP" sz="1200" kern="1200" dirty="0">
                <a:solidFill>
                  <a:schemeClr val="tx1"/>
                </a:solidFill>
                <a:effectLst/>
                <a:latin typeface="+mn-lt"/>
                <a:ea typeface="+mn-ea"/>
                <a:cs typeface="+mn-cs"/>
              </a:rPr>
              <a:t>エミュレーション（模倣）</a:t>
            </a:r>
          </a:p>
          <a:p>
            <a:r>
              <a:rPr kumimoji="1" lang="ja-JP" altLang="ja-JP" sz="1200" kern="1200" dirty="0">
                <a:solidFill>
                  <a:schemeClr val="tx1"/>
                </a:solidFill>
                <a:effectLst/>
                <a:latin typeface="+mn-lt"/>
                <a:ea typeface="+mn-ea"/>
                <a:cs typeface="+mn-cs"/>
              </a:rPr>
              <a:t>あるシステム資源を異なるシステム資源として機能させます。例えば、</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上で、スマートフォンの基本ソフトウェアが稼働し、スマートフォンに模した画面を表示させることができます。スマートフォンにはない、大きな画面とキーボードで同様の操作ができるようになり、アプリケーション開発やテストの利便性を高めることができます。</a:t>
            </a:r>
          </a:p>
          <a:p>
            <a:r>
              <a:rPr kumimoji="1" lang="ja-JP" altLang="ja-JP" sz="1200" kern="1200" dirty="0">
                <a:solidFill>
                  <a:schemeClr val="tx1"/>
                </a:solidFill>
                <a:effectLst/>
                <a:latin typeface="+mn-lt"/>
                <a:ea typeface="+mn-ea"/>
                <a:cs typeface="+mn-cs"/>
              </a:rPr>
              <a:t>仮想化というと、「サーバー仮想化」つまり、「パーティショニング（分割）」についてだけ、語られることが少なくありませんが、それだけではありません。ユーザーにとっては、物理的な実態はどうであろうと、必要な機能が実現できればいいわけです。それをソフトウェアの設定だけで実現しようという技術の総称が仮想化というわけです。</a:t>
            </a:r>
          </a:p>
          <a:p>
            <a:r>
              <a:rPr kumimoji="1" lang="ja-JP" altLang="ja-JP" sz="1200" kern="1200" dirty="0">
                <a:solidFill>
                  <a:schemeClr val="tx1"/>
                </a:solidFill>
                <a:effectLst/>
                <a:latin typeface="+mn-lt"/>
                <a:ea typeface="+mn-ea"/>
                <a:cs typeface="+mn-cs"/>
              </a:rPr>
              <a:t>以前紹介した、「</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 Defined Infrastructure</a:t>
            </a:r>
            <a:r>
              <a:rPr kumimoji="1" lang="ja-JP" altLang="ja-JP" sz="1200" kern="1200">
                <a:solidFill>
                  <a:schemeClr val="tx1"/>
                </a:solidFill>
                <a:effectLst/>
                <a:latin typeface="+mn-lt"/>
                <a:ea typeface="+mn-ea"/>
                <a:cs typeface="+mn-cs"/>
              </a:rPr>
              <a:t>）」もこの技術が土台にあります。つまり、物理的な実態は、インフラを構成するハードウェアの集まりである「リソース・プール」ですが、そこからソフトウェアの設定だけで必要なインフラ機能を取り出し、構築することができる仕組みです。仮想化を分割の仕組みと捉えると本質を見失いかねません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4182725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319000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F13EE-CBD2-4D23-A6F4-85843E33E783}" type="slidenum">
              <a:rPr lang="ja-JP" altLang="en-US"/>
              <a:pPr/>
              <a:t>42</a:t>
            </a:fld>
            <a:endParaRPr lang="en-US" altLang="ja-JP"/>
          </a:p>
        </p:txBody>
      </p:sp>
      <p:sp>
        <p:nvSpPr>
          <p:cNvPr id="770050" name="Rectangle 2"/>
          <p:cNvSpPr>
            <a:spLocks noGrp="1" noRot="1" noChangeAspect="1" noChangeArrowheads="1" noTextEdit="1"/>
          </p:cNvSpPr>
          <p:nvPr>
            <p:ph type="sldImg"/>
          </p:nvPr>
        </p:nvSpPr>
        <p:spPr>
          <a:xfrm>
            <a:off x="1144588" y="684213"/>
            <a:ext cx="4575175" cy="3432175"/>
          </a:xfrm>
          <a:ln/>
        </p:spPr>
      </p:sp>
      <p:sp>
        <p:nvSpPr>
          <p:cNvPr id="770051" name="Rectangle 3"/>
          <p:cNvSpPr>
            <a:spLocks noGrp="1" noChangeArrowheads="1"/>
          </p:cNvSpPr>
          <p:nvPr>
            <p:ph type="body" idx="1"/>
          </p:nvPr>
        </p:nvSpPr>
        <p:spPr>
          <a:xfrm>
            <a:off x="915041" y="4343440"/>
            <a:ext cx="5027920" cy="4115603"/>
          </a:xfrm>
        </p:spPr>
        <p:txBody>
          <a:bodyPr/>
          <a:lstStyle/>
          <a:p>
            <a:endParaRPr lang="ja-JP" altLang="en-US"/>
          </a:p>
        </p:txBody>
      </p:sp>
    </p:spTree>
    <p:extLst>
      <p:ext uri="{BB962C8B-B14F-4D97-AF65-F5344CB8AC3E}">
        <p14:creationId xmlns:p14="http://schemas.microsoft.com/office/powerpoint/2010/main" val="358981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「サーバー仮想化」によって、従来では考えられなかったことが可能になりました。</a:t>
            </a:r>
          </a:p>
          <a:p>
            <a:pPr lvl="0"/>
            <a:r>
              <a:rPr kumimoji="1" lang="ja-JP" altLang="ja-JP" sz="1200" kern="1200" dirty="0">
                <a:solidFill>
                  <a:schemeClr val="tx1"/>
                </a:solidFill>
                <a:effectLst/>
                <a:latin typeface="+mn-lt"/>
                <a:ea typeface="+mn-ea"/>
                <a:cs typeface="+mn-cs"/>
              </a:rPr>
              <a:t>すぐに稼動</a:t>
            </a:r>
          </a:p>
          <a:p>
            <a:r>
              <a:rPr kumimoji="1" lang="ja-JP" altLang="ja-JP" sz="1200" kern="1200" dirty="0">
                <a:solidFill>
                  <a:schemeClr val="tx1"/>
                </a:solidFill>
                <a:effectLst/>
                <a:latin typeface="+mn-lt"/>
                <a:ea typeface="+mn-ea"/>
                <a:cs typeface="+mn-cs"/>
              </a:rPr>
              <a:t>従来は、ハードウェアを調達した後、機器の据付・導入が必要でした。しかし、サーバー仮想化を使えば、ソフトウェアへの設定だけで、必要なシステム資源（プロセッサー、メモリ、ストレージなど）を割り当て、その資源相当の構成と能力を持った、見かけ上物理サーバーと同様に機能する「仮想サーバー」を稼働させることができます。これによりシステムの稼働に関わる作業時間は、大幅に短縮できます。</a:t>
            </a:r>
          </a:p>
          <a:p>
            <a:r>
              <a:rPr kumimoji="1" lang="ja-JP" altLang="ja-JP" sz="1200" kern="1200" dirty="0">
                <a:solidFill>
                  <a:schemeClr val="tx1"/>
                </a:solidFill>
                <a:effectLst/>
                <a:latin typeface="+mn-lt"/>
                <a:ea typeface="+mn-ea"/>
                <a:cs typeface="+mn-cs"/>
              </a:rPr>
              <a:t>但し、仮想サーバーが、いくつでも簡単に作れるからと言って、それを動かすハードウェアの能力を超えて動かすことができない点は、注意が必要です。</a:t>
            </a:r>
          </a:p>
          <a:p>
            <a:pPr lvl="0"/>
            <a:r>
              <a:rPr kumimoji="1" lang="ja-JP" altLang="ja-JP" sz="1200" kern="1200" dirty="0">
                <a:solidFill>
                  <a:schemeClr val="tx1"/>
                </a:solidFill>
                <a:effectLst/>
                <a:latin typeface="+mn-lt"/>
                <a:ea typeface="+mn-ea"/>
                <a:cs typeface="+mn-cs"/>
              </a:rPr>
              <a:t>複製が簡単</a:t>
            </a:r>
          </a:p>
          <a:p>
            <a:r>
              <a:rPr kumimoji="1" lang="ja-JP" altLang="ja-JP" sz="1200" kern="1200" dirty="0">
                <a:solidFill>
                  <a:schemeClr val="tx1"/>
                </a:solidFill>
                <a:effectLst/>
                <a:latin typeface="+mn-lt"/>
                <a:ea typeface="+mn-ea"/>
                <a:cs typeface="+mn-cs"/>
              </a:rPr>
              <a:t>仮想サーバーの構成についての情報は、「設定ファイル」に書き込まれます。ハイパーバイザーは、この設定ファイルを読んでハードウェアから資源を割り当て、仮想サーバーを稼働させます。そのため、同じ構成であれば、この設定ファイルと仮想サーバーのデータをコピーするだけで、仮想サーバーを複製できます。あとは、ホスト名といわれるサーバーの名称や</a:t>
            </a:r>
            <a:r>
              <a:rPr kumimoji="1" lang="en-US" altLang="ja-JP" sz="1200" kern="1200" dirty="0">
                <a:solidFill>
                  <a:schemeClr val="tx1"/>
                </a:solidFill>
                <a:effectLst/>
                <a:latin typeface="+mn-lt"/>
                <a:ea typeface="+mn-ea"/>
                <a:cs typeface="+mn-cs"/>
              </a:rPr>
              <a:t>IP</a:t>
            </a:r>
            <a:r>
              <a:rPr kumimoji="1" lang="ja-JP" altLang="ja-JP" sz="1200" kern="1200" dirty="0">
                <a:solidFill>
                  <a:schemeClr val="tx1"/>
                </a:solidFill>
                <a:effectLst/>
                <a:latin typeface="+mn-lt"/>
                <a:ea typeface="+mn-ea"/>
                <a:cs typeface="+mn-cs"/>
              </a:rPr>
              <a:t>アドレスといわれるネットワーク上の住所を表す番号を変更するだけで、別のサーバーとして、すぐに利用できるようになります。</a:t>
            </a:r>
          </a:p>
          <a:p>
            <a:pPr lvl="0"/>
            <a:r>
              <a:rPr kumimoji="1" lang="ja-JP" altLang="ja-JP" sz="1200" kern="1200" dirty="0">
                <a:solidFill>
                  <a:schemeClr val="tx1"/>
                </a:solidFill>
                <a:effectLst/>
                <a:latin typeface="+mn-lt"/>
                <a:ea typeface="+mn-ea"/>
                <a:cs typeface="+mn-cs"/>
              </a:rPr>
              <a:t>柔軟な構成変更</a:t>
            </a:r>
          </a:p>
          <a:p>
            <a:r>
              <a:rPr kumimoji="1" lang="ja-JP" altLang="ja-JP" sz="1200" kern="1200">
                <a:solidFill>
                  <a:schemeClr val="tx1"/>
                </a:solidFill>
                <a:effectLst/>
                <a:latin typeface="+mn-lt"/>
                <a:ea typeface="+mn-ea"/>
                <a:cs typeface="+mn-cs"/>
              </a:rPr>
              <a:t>従来、システム構成を変更するためには、いったん電源を停止し、物理的な構成変更作業を行い再稼働させる必要がありました。しかし、サーバー仮想化を使えば、システム資源の増減は、仮想サーバーを稼動したままでも行うことができます。そのおかげで、サーバーへのアクセスが急増した時や構成変更が時でも、迅速・柔軟に対応することができ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523455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サーバー仮想化は、調達や構成変更の利便性を高めただけではなく、障害や災害が発生したときの対処のためにも使われています。</a:t>
            </a:r>
          </a:p>
          <a:p>
            <a:pPr lvl="0"/>
            <a:r>
              <a:rPr kumimoji="1" lang="ja-JP" altLang="ja-JP" sz="1200" kern="1200" dirty="0">
                <a:solidFill>
                  <a:schemeClr val="tx1"/>
                </a:solidFill>
                <a:effectLst/>
                <a:latin typeface="+mn-lt"/>
                <a:ea typeface="+mn-ea"/>
                <a:cs typeface="+mn-cs"/>
              </a:rPr>
              <a:t>停止時間の低減</a:t>
            </a:r>
          </a:p>
          <a:p>
            <a:r>
              <a:rPr kumimoji="1" lang="ja-JP" altLang="ja-JP" sz="1200" kern="1200" dirty="0">
                <a:solidFill>
                  <a:schemeClr val="tx1"/>
                </a:solidFill>
                <a:effectLst/>
                <a:latin typeface="+mn-lt"/>
                <a:ea typeface="+mn-ea"/>
                <a:cs typeface="+mn-cs"/>
              </a:rPr>
              <a:t>仮想サーバーは設定ファイルをハイパーバイザーが読み込むことで稼働します。したがって、ある物理サーバーに障害が発生した時、他の物理サーバーで動くハイパーバイザーが、その設定ファイルを読み込むように設定しておけば、この物理サーバー上で仮想サーバーを再稼動させることができます。</a:t>
            </a:r>
          </a:p>
          <a:p>
            <a:r>
              <a:rPr kumimoji="1" lang="ja-JP" altLang="ja-JP" sz="1200" kern="1200" dirty="0">
                <a:solidFill>
                  <a:schemeClr val="tx1"/>
                </a:solidFill>
                <a:effectLst/>
                <a:latin typeface="+mn-lt"/>
                <a:ea typeface="+mn-ea"/>
                <a:cs typeface="+mn-cs"/>
              </a:rPr>
              <a:t>従来は、サーバーの障害が発生すると、機械の復旧とデータ復元で半日～</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日の作業が必要でしたが、サーバー仮想化を使えば停止時間は、仮想サーバーを再起動するための数分程度となります。</a:t>
            </a:r>
          </a:p>
          <a:p>
            <a:r>
              <a:rPr kumimoji="1" lang="ja-JP" altLang="ja-JP" sz="1200" kern="1200" dirty="0">
                <a:solidFill>
                  <a:schemeClr val="tx1"/>
                </a:solidFill>
                <a:effectLst/>
                <a:latin typeface="+mn-lt"/>
                <a:ea typeface="+mn-ea"/>
                <a:cs typeface="+mn-cs"/>
              </a:rPr>
              <a:t>また、仮想サーバーを稼動させたまま、他の物理サーバーへこれを移動させることもできるようになりました。この仕組みを「ライブマイグレーション」と言います。例えば、保守点検に際して物理サーバーを停止させても、利用者にそれを感じさせることなく作業することができます。</a:t>
            </a:r>
          </a:p>
          <a:p>
            <a:pPr lvl="0"/>
            <a:r>
              <a:rPr kumimoji="1" lang="ja-JP" altLang="ja-JP" sz="1200" kern="1200" dirty="0">
                <a:solidFill>
                  <a:schemeClr val="tx1"/>
                </a:solidFill>
                <a:effectLst/>
                <a:latin typeface="+mn-lt"/>
                <a:ea typeface="+mn-ea"/>
                <a:cs typeface="+mn-cs"/>
              </a:rPr>
              <a:t>災害対策への対応</a:t>
            </a:r>
          </a:p>
          <a:p>
            <a:r>
              <a:rPr kumimoji="1" lang="ja-JP" altLang="ja-JP" sz="1200" kern="1200" dirty="0">
                <a:solidFill>
                  <a:schemeClr val="tx1"/>
                </a:solidFill>
                <a:effectLst/>
                <a:latin typeface="+mn-lt"/>
                <a:ea typeface="+mn-ea"/>
                <a:cs typeface="+mn-cs"/>
              </a:rPr>
              <a:t>複数の地理的に離れた物理サーバー同士で、仮想サーバーのイメージ（設定ファイルとデータやアプリケーションを格納したファイル）をコピーしておくことで、一方が災害で機能しなくなったときに、もう一方で仮想サーバーを稼動させることができます。</a:t>
            </a:r>
          </a:p>
          <a:p>
            <a:r>
              <a:rPr kumimoji="1" lang="ja-JP" altLang="ja-JP" sz="1200" kern="1200" dirty="0">
                <a:solidFill>
                  <a:schemeClr val="tx1"/>
                </a:solidFill>
                <a:effectLst/>
                <a:latin typeface="+mn-lt"/>
                <a:ea typeface="+mn-ea"/>
                <a:cs typeface="+mn-cs"/>
              </a:rPr>
              <a:t>従来、災害対策用には、普段は使わないが同等の構成を持つ機器をバックアップとして保持しなくてはならず非常に高いコストが掛かっていました。しかし普段は開発や優先度の低い業務で使っている物理サーバーを、災害時には優先度の高い仮想サーバー用に使えば、災害対策のためのコストを抑えることができ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44</a:t>
            </a:fld>
            <a:endParaRPr kumimoji="1" lang="ja-JP" altLang="en-US"/>
          </a:p>
        </p:txBody>
      </p:sp>
    </p:spTree>
    <p:extLst>
      <p:ext uri="{BB962C8B-B14F-4D97-AF65-F5344CB8AC3E}">
        <p14:creationId xmlns:p14="http://schemas.microsoft.com/office/powerpoint/2010/main" val="2117713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【図解】コレ１枚で分かるサーバー仮想化の３つのメリット</a:t>
            </a:r>
          </a:p>
          <a:p>
            <a:pPr lvl="0"/>
            <a:r>
              <a:rPr kumimoji="1" lang="ja-JP" altLang="ja-JP" sz="1200" kern="1200" dirty="0">
                <a:solidFill>
                  <a:schemeClr val="tx1"/>
                </a:solidFill>
                <a:effectLst/>
                <a:latin typeface="+mn-lt"/>
                <a:ea typeface="+mn-ea"/>
                <a:cs typeface="+mn-cs"/>
              </a:rPr>
              <a:t>物理マシンの集約</a:t>
            </a:r>
          </a:p>
          <a:p>
            <a:r>
              <a:rPr kumimoji="1" lang="ja-JP" altLang="ja-JP" sz="1200" kern="1200" dirty="0">
                <a:solidFill>
                  <a:schemeClr val="tx1"/>
                </a:solidFill>
                <a:effectLst/>
                <a:latin typeface="+mn-lt"/>
                <a:ea typeface="+mn-ea"/>
                <a:cs typeface="+mn-cs"/>
              </a:rPr>
              <a:t>物理マシン、つまり機械の台数を減らせることができます。仮想化されていないサーバーは、その機械が持っている能力最大に使われることはあまりなく、また使用率にばらつきがあるのが一般的です。こういうサーバーを束ねて集約することで、一台の機械の能力を無駄なく使えば、使用率は高まり、機械の台数を減らすことができます。</a:t>
            </a:r>
          </a:p>
          <a:p>
            <a:r>
              <a:rPr kumimoji="1" lang="ja-JP" altLang="ja-JP" sz="1200" kern="1200" dirty="0">
                <a:solidFill>
                  <a:schemeClr val="tx1"/>
                </a:solidFill>
                <a:effectLst/>
                <a:latin typeface="+mn-lt"/>
                <a:ea typeface="+mn-ea"/>
                <a:cs typeface="+mn-cs"/>
              </a:rPr>
              <a:t>使用率が高く性能が低い旧式機械を使っている場合、その機械の何台分もの能力を持つ新しい機械に集約することで、台数を減らすことができます。</a:t>
            </a:r>
          </a:p>
          <a:p>
            <a:r>
              <a:rPr kumimoji="1" lang="ja-JP" altLang="ja-JP" sz="1200" kern="1200" dirty="0">
                <a:solidFill>
                  <a:schemeClr val="tx1"/>
                </a:solidFill>
                <a:effectLst/>
                <a:latin typeface="+mn-lt"/>
                <a:ea typeface="+mn-ea"/>
                <a:cs typeface="+mn-cs"/>
              </a:rPr>
              <a:t>使用する機械の台数を減らせば、購入費用の抑制、電気代や</a:t>
            </a:r>
            <a:r>
              <a:rPr kumimoji="1" lang="en-US" altLang="ja-JP" sz="1200" kern="1200" dirty="0">
                <a:solidFill>
                  <a:schemeClr val="tx1"/>
                </a:solidFill>
                <a:effectLst/>
                <a:latin typeface="+mn-lt"/>
                <a:ea typeface="+mn-ea"/>
                <a:cs typeface="+mn-cs"/>
              </a:rPr>
              <a:t>CO2</a:t>
            </a:r>
            <a:r>
              <a:rPr kumimoji="1" lang="ja-JP" altLang="ja-JP" sz="1200" kern="1200" dirty="0">
                <a:solidFill>
                  <a:schemeClr val="tx1"/>
                </a:solidFill>
                <a:effectLst/>
                <a:latin typeface="+mn-lt"/>
                <a:ea typeface="+mn-ea"/>
                <a:cs typeface="+mn-cs"/>
              </a:rPr>
              <a:t>の削減、データセンターを借用している場合は、その使用料を削減できます。</a:t>
            </a:r>
          </a:p>
          <a:p>
            <a:pPr lvl="0"/>
            <a:r>
              <a:rPr kumimoji="1" lang="ja-JP" altLang="ja-JP" sz="1200" kern="1200" dirty="0">
                <a:solidFill>
                  <a:schemeClr val="tx1"/>
                </a:solidFill>
                <a:effectLst/>
                <a:latin typeface="+mn-lt"/>
                <a:ea typeface="+mn-ea"/>
                <a:cs typeface="+mn-cs"/>
              </a:rPr>
              <a:t>ソフトウェア定義</a:t>
            </a:r>
          </a:p>
          <a:p>
            <a:r>
              <a:rPr kumimoji="1" lang="ja-JP" altLang="ja-JP" sz="1200" kern="1200" dirty="0">
                <a:solidFill>
                  <a:schemeClr val="tx1"/>
                </a:solidFill>
                <a:effectLst/>
                <a:latin typeface="+mn-lt"/>
                <a:ea typeface="+mn-ea"/>
                <a:cs typeface="+mn-cs"/>
              </a:rPr>
              <a:t>機械の設置や配線とった物理的な作業を伴わずにサーバー機能や性能の調達、構成の変更が実現します。運用管理者は、画面のメニューやコマンドを使って設定するだけです。もちろん仮想サーバーとして使用しようとしている能力の合計が、物理マシンの能力の上限を超えないことが前提ですが、その範囲内であれば、仮想サーバーの調達や複製、構成変更は、設定だけで可能です。</a:t>
            </a:r>
          </a:p>
          <a:p>
            <a:r>
              <a:rPr kumimoji="1" lang="ja-JP" altLang="ja-JP" sz="1200" kern="1200" dirty="0">
                <a:solidFill>
                  <a:schemeClr val="tx1"/>
                </a:solidFill>
                <a:effectLst/>
                <a:latin typeface="+mn-lt"/>
                <a:ea typeface="+mn-ea"/>
                <a:cs typeface="+mn-cs"/>
              </a:rPr>
              <a:t>これにより、仮想サーバーの調達や構成変更が柔軟、迅速に、しかも稼働中にできるようになり、運用管理業務の作業効率を高めることができます。</a:t>
            </a:r>
          </a:p>
          <a:p>
            <a:pPr lvl="0"/>
            <a:r>
              <a:rPr kumimoji="1" lang="ja-JP" altLang="ja-JP" sz="1200" kern="1200" dirty="0">
                <a:solidFill>
                  <a:schemeClr val="tx1"/>
                </a:solidFill>
                <a:effectLst/>
                <a:latin typeface="+mn-lt"/>
                <a:ea typeface="+mn-ea"/>
                <a:cs typeface="+mn-cs"/>
              </a:rPr>
              <a:t>ライブマイグレーション</a:t>
            </a:r>
          </a:p>
          <a:p>
            <a:r>
              <a:rPr kumimoji="1" lang="ja-JP" altLang="ja-JP" sz="1200" kern="1200" dirty="0">
                <a:solidFill>
                  <a:schemeClr val="tx1"/>
                </a:solidFill>
                <a:effectLst/>
                <a:latin typeface="+mn-lt"/>
                <a:ea typeface="+mn-ea"/>
                <a:cs typeface="+mn-cs"/>
              </a:rPr>
              <a:t>仮想サーバーの実体は「設定ファイル」にあります。この設定ファイルにはプロセッサーの能力、メモリーの容量、ネットワークのアドレス番号などの仮想サーバーの設定に関わる情報が書き込まれています。この設定ファイルを、サーバー仮想化を実現するソフトウェア（</a:t>
            </a:r>
            <a:r>
              <a:rPr kumimoji="1" lang="en-US" altLang="ja-JP" sz="1200" kern="1200" dirty="0">
                <a:solidFill>
                  <a:schemeClr val="tx1"/>
                </a:solidFill>
                <a:effectLst/>
                <a:latin typeface="+mn-lt"/>
                <a:ea typeface="+mn-ea"/>
                <a:cs typeface="+mn-cs"/>
              </a:rPr>
              <a:t>Microsoft Hyper-V</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KVM</a:t>
            </a:r>
            <a:r>
              <a:rPr kumimoji="1" lang="ja-JP" altLang="ja-JP" sz="1200" kern="1200" dirty="0">
                <a:solidFill>
                  <a:schemeClr val="tx1"/>
                </a:solidFill>
                <a:effectLst/>
                <a:latin typeface="+mn-lt"/>
                <a:ea typeface="+mn-ea"/>
                <a:cs typeface="+mn-cs"/>
              </a:rPr>
              <a:t>など）に読み込ませると、物理マシンから必要な機能や性能を取り出し、仮想サーバーを実現してくれます。</a:t>
            </a:r>
          </a:p>
          <a:p>
            <a:r>
              <a:rPr kumimoji="1" lang="ja-JP" altLang="ja-JP" sz="1200" kern="1200" dirty="0">
                <a:solidFill>
                  <a:schemeClr val="tx1"/>
                </a:solidFill>
                <a:effectLst/>
                <a:latin typeface="+mn-lt"/>
                <a:ea typeface="+mn-ea"/>
                <a:cs typeface="+mn-cs"/>
              </a:rPr>
              <a:t>この設定ファイルを２台の物理マシンで共有する構成にしておきます。そして、その物理マシンで稼働する仮想化ソフトウェアがお互いの物理マシンの稼働状況を監視させておくとします。もし一方が障害を起こし停止したら、一方の動いている物理マシンが、その仮想サーバーの設定情報を読み出し、動いている方で仮想サーバーを立ち上げてくれます。これにり利用者は物理マシンの障害の影響を受けることなく、仮想サーバーを利用し続けることができます。</a:t>
            </a:r>
          </a:p>
          <a:p>
            <a:r>
              <a:rPr kumimoji="1" lang="ja-JP" altLang="ja-JP" sz="1200" kern="1200" dirty="0">
                <a:solidFill>
                  <a:schemeClr val="tx1"/>
                </a:solidFill>
                <a:effectLst/>
                <a:latin typeface="+mn-lt"/>
                <a:ea typeface="+mn-ea"/>
                <a:cs typeface="+mn-cs"/>
              </a:rPr>
              <a:t>障害時ばかりではなく、保守点検で機械を停止させなければならないときなどは、この方法を利用して予め仮想サーバーを別の物理マシンに移動させておき、保守点検が終わったら元に戻すことで、利用者に影響を与えないで物理マシンを停めることができます。</a:t>
            </a:r>
          </a:p>
          <a:p>
            <a:r>
              <a:rPr kumimoji="1" lang="ja-JP" altLang="ja-JP" sz="1200" kern="1200" dirty="0">
                <a:solidFill>
                  <a:schemeClr val="tx1"/>
                </a:solidFill>
                <a:effectLst/>
                <a:latin typeface="+mn-lt"/>
                <a:ea typeface="+mn-ea"/>
                <a:cs typeface="+mn-cs"/>
              </a:rPr>
              <a:t>さらに、ある物理マシンの使用率が高まったとき、能力に余裕のある物理マシン仮想サーバーを移動させれば、全体としての負荷の平準化が実現します。</a:t>
            </a:r>
          </a:p>
          <a:p>
            <a:r>
              <a:rPr kumimoji="1" lang="ja-JP" altLang="ja-JP" sz="1200" kern="1200" dirty="0">
                <a:solidFill>
                  <a:schemeClr val="tx1"/>
                </a:solidFill>
                <a:effectLst/>
                <a:latin typeface="+mn-lt"/>
                <a:ea typeface="+mn-ea"/>
                <a:cs typeface="+mn-cs"/>
              </a:rPr>
              <a:t>このように、仮想サーバーを停めることなく移動させることもサーバーの仮想化によって実現できます。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752493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73550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4918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59840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1950</a:t>
            </a:r>
            <a:r>
              <a:rPr kumimoji="1" lang="ja-JP" altLang="en-US" sz="1200" b="0" i="0" kern="1200" dirty="0">
                <a:solidFill>
                  <a:schemeClr val="tx1"/>
                </a:solidFill>
                <a:effectLst/>
                <a:latin typeface="+mn-lt"/>
                <a:ea typeface="+mn-ea"/>
                <a:cs typeface="+mn-cs"/>
              </a:rPr>
              <a:t>年代、コンピューターがビジネスで利用されるようになりましたが、非常に高価であり、個人が占有して使うことは不可能でした。そこで大型コンピューター（メインフレーム）を共同利用するために、「バッチ」処理が登場します。バッチは処理目的ごとの「プログラムとデータのひとまとまり（ジョブ）」ごとに順次処理するのですが、前の処理が終わるまで次の処理が始められません。</a:t>
            </a:r>
          </a:p>
          <a:p>
            <a:r>
              <a:rPr kumimoji="1" lang="en-US" altLang="ja-JP" sz="1200" b="0" i="0" kern="1200" dirty="0">
                <a:solidFill>
                  <a:schemeClr val="tx1"/>
                </a:solidFill>
                <a:effectLst/>
                <a:latin typeface="+mn-lt"/>
                <a:ea typeface="+mn-ea"/>
                <a:cs typeface="+mn-cs"/>
              </a:rPr>
              <a:t>1960</a:t>
            </a:r>
            <a:r>
              <a:rPr kumimoji="1" lang="ja-JP" altLang="en-US" sz="1200" b="0" i="0" kern="1200" dirty="0">
                <a:solidFill>
                  <a:schemeClr val="tx1"/>
                </a:solidFill>
                <a:effectLst/>
                <a:latin typeface="+mn-lt"/>
                <a:ea typeface="+mn-ea"/>
                <a:cs typeface="+mn-cs"/>
              </a:rPr>
              <a:t>年代にはいり、インタラクティブ（対話的）に複数ユーザーが同時に使える「タイムシェアリング（時分割）」が考案されます。これは</a:t>
            </a:r>
            <a:r>
              <a:rPr kumimoji="1" lang="en-US" altLang="ja-JP" sz="1200" b="0" i="0" kern="1200" dirty="0">
                <a:solidFill>
                  <a:schemeClr val="tx1"/>
                </a:solidFill>
                <a:effectLst/>
                <a:latin typeface="+mn-lt"/>
                <a:ea typeface="+mn-ea"/>
                <a:cs typeface="+mn-cs"/>
              </a:rPr>
              <a:t>CPU</a:t>
            </a:r>
            <a:r>
              <a:rPr kumimoji="1" lang="ja-JP" altLang="en-US" sz="1200" b="0" i="0" kern="1200" dirty="0">
                <a:solidFill>
                  <a:schemeClr val="tx1"/>
                </a:solidFill>
                <a:effectLst/>
                <a:latin typeface="+mn-lt"/>
                <a:ea typeface="+mn-ea"/>
                <a:cs typeface="+mn-cs"/>
              </a:rPr>
              <a:t>の処理時間を細かく区切り、その単位でユーザーを切り替えることで、一時点では</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ユーザーですが、あたかも同時に複数ユーザーが使えるようになりました。</a:t>
            </a:r>
          </a:p>
          <a:p>
            <a:r>
              <a:rPr kumimoji="1" lang="en-US" altLang="ja-JP" sz="1200" b="0" i="0" kern="1200" dirty="0">
                <a:solidFill>
                  <a:schemeClr val="tx1"/>
                </a:solidFill>
                <a:effectLst/>
                <a:latin typeface="+mn-lt"/>
                <a:ea typeface="+mn-ea"/>
                <a:cs typeface="+mn-cs"/>
              </a:rPr>
              <a:t>1960</a:t>
            </a:r>
            <a:r>
              <a:rPr kumimoji="1" lang="ja-JP" altLang="en-US" sz="1200" b="0" i="0" kern="1200" dirty="0">
                <a:solidFill>
                  <a:schemeClr val="tx1"/>
                </a:solidFill>
                <a:effectLst/>
                <a:latin typeface="+mn-lt"/>
                <a:ea typeface="+mn-ea"/>
                <a:cs typeface="+mn-cs"/>
              </a:rPr>
              <a:t>年代後半、この時分割された処理単位毎にハードウェア機能の割り当てや設定を切り替えることで、一台のハードウェアで複数のハードウェアが同時に動いているように機能させる「仮想化」が登場、これにより高価な自分専用機を購入しなくても、専用機を占有するような使い方を実現しました。</a:t>
            </a:r>
          </a:p>
          <a:p>
            <a:r>
              <a:rPr kumimoji="1" lang="en-US" altLang="ja-JP" sz="1200" b="0" i="0" kern="1200" dirty="0">
                <a:solidFill>
                  <a:schemeClr val="tx1"/>
                </a:solidFill>
                <a:effectLst/>
                <a:latin typeface="+mn-lt"/>
                <a:ea typeface="+mn-ea"/>
                <a:cs typeface="+mn-cs"/>
              </a:rPr>
              <a:t>1980</a:t>
            </a:r>
            <a:r>
              <a:rPr kumimoji="1" lang="ja-JP" altLang="en-US" sz="1200" b="0" i="0" kern="1200" dirty="0">
                <a:solidFill>
                  <a:schemeClr val="tx1"/>
                </a:solidFill>
                <a:effectLst/>
                <a:latin typeface="+mn-lt"/>
                <a:ea typeface="+mn-ea"/>
                <a:cs typeface="+mn-cs"/>
              </a:rPr>
              <a:t>年代に入り、</a:t>
            </a:r>
            <a:r>
              <a:rPr kumimoji="1" lang="en-US" altLang="ja-JP" sz="1200" b="0" i="0" kern="1200" dirty="0">
                <a:solidFill>
                  <a:schemeClr val="tx1"/>
                </a:solidFill>
                <a:effectLst/>
                <a:latin typeface="+mn-lt"/>
                <a:ea typeface="+mn-ea"/>
                <a:cs typeface="+mn-cs"/>
              </a:rPr>
              <a:t>PC</a:t>
            </a:r>
            <a:r>
              <a:rPr kumimoji="1" lang="ja-JP" altLang="en-US" sz="1200" b="0" i="0" kern="1200" dirty="0">
                <a:solidFill>
                  <a:schemeClr val="tx1"/>
                </a:solidFill>
                <a:effectLst/>
                <a:latin typeface="+mn-lt"/>
                <a:ea typeface="+mn-ea"/>
                <a:cs typeface="+mn-cs"/>
              </a:rPr>
              <a:t>やミニコン、オフコンといった安価なコンピューターが登場したことで、使用上の制約も多いメインフレームの仮想化ではなく、業務ごとに個別に購入して使おうという動きが生まれました。この分散化により企業が抱えるコンピューター台数は増え、バージョンアップやトラブル対応、運用といった維持管理に関わる手間やコストが膨れあがってゆきます。</a:t>
            </a:r>
          </a:p>
          <a:p>
            <a:r>
              <a:rPr kumimoji="1" lang="en-US" altLang="ja-JP" sz="1200" b="0" i="0" kern="1200" dirty="0">
                <a:solidFill>
                  <a:schemeClr val="tx1"/>
                </a:solidFill>
                <a:effectLst/>
                <a:latin typeface="+mn-lt"/>
                <a:ea typeface="+mn-ea"/>
                <a:cs typeface="+mn-cs"/>
              </a:rPr>
              <a:t>2000</a:t>
            </a:r>
            <a:r>
              <a:rPr kumimoji="1" lang="ja-JP" altLang="en-US" sz="1200" b="0" i="0" kern="1200" dirty="0">
                <a:solidFill>
                  <a:schemeClr val="tx1"/>
                </a:solidFill>
                <a:effectLst/>
                <a:latin typeface="+mn-lt"/>
                <a:ea typeface="+mn-ea"/>
                <a:cs typeface="+mn-cs"/>
              </a:rPr>
              <a:t>年代に入り、この事態に対処しようと複数のハードウェアを集約できる「仮想化」が再び注目されます。この仮想化されたコンピューターを運用管理とともにインターネット越しに貸し出そうというサービス（</a:t>
            </a:r>
            <a:r>
              <a:rPr kumimoji="1" lang="en-US" altLang="ja-JP" sz="1200" b="0" i="0" kern="1200" dirty="0">
                <a:solidFill>
                  <a:schemeClr val="tx1"/>
                </a:solidFill>
                <a:effectLst/>
                <a:latin typeface="+mn-lt"/>
                <a:ea typeface="+mn-ea"/>
                <a:cs typeface="+mn-cs"/>
              </a:rPr>
              <a:t>IaaS</a:t>
            </a:r>
            <a:r>
              <a:rPr kumimoji="1" lang="ja-JP" altLang="en-US" sz="1200" b="0" i="0" kern="1200" dirty="0">
                <a:solidFill>
                  <a:schemeClr val="tx1"/>
                </a:solidFill>
                <a:effectLst/>
                <a:latin typeface="+mn-lt"/>
                <a:ea typeface="+mn-ea"/>
                <a:cs typeface="+mn-cs"/>
              </a:rPr>
              <a:t>）も登場します。</a:t>
            </a:r>
          </a:p>
          <a:p>
            <a:r>
              <a:rPr kumimoji="1" lang="ja-JP" altLang="en-US" sz="1200" b="0" i="0" kern="1200" dirty="0">
                <a:solidFill>
                  <a:schemeClr val="tx1"/>
                </a:solidFill>
                <a:effectLst/>
                <a:latin typeface="+mn-lt"/>
                <a:ea typeface="+mn-ea"/>
                <a:cs typeface="+mn-cs"/>
              </a:rPr>
              <a:t>ただ、仮想化されたコンピューターは、それ毎に</a:t>
            </a:r>
            <a:r>
              <a:rPr kumimoji="1" lang="en-US" altLang="ja-JP" sz="1200" b="0" i="0" kern="1200" dirty="0">
                <a:solidFill>
                  <a:schemeClr val="tx1"/>
                </a:solidFill>
                <a:effectLst/>
                <a:latin typeface="+mn-lt"/>
                <a:ea typeface="+mn-ea"/>
                <a:cs typeface="+mn-cs"/>
              </a:rPr>
              <a:t>OS</a:t>
            </a:r>
            <a:r>
              <a:rPr kumimoji="1" lang="ja-JP" altLang="en-US" sz="1200" b="0" i="0" kern="1200" dirty="0">
                <a:solidFill>
                  <a:schemeClr val="tx1"/>
                </a:solidFill>
                <a:effectLst/>
                <a:latin typeface="+mn-lt"/>
                <a:ea typeface="+mn-ea"/>
                <a:cs typeface="+mn-cs"/>
              </a:rPr>
              <a:t>や設定のためのデータを個別に持ち動かさなくてはなりません。そのためメモリーやストレージなどの資源を大量消費します。そこで同じ</a:t>
            </a:r>
            <a:r>
              <a:rPr kumimoji="1" lang="en-US" altLang="ja-JP" sz="1200" b="0" i="0" kern="1200" dirty="0">
                <a:solidFill>
                  <a:schemeClr val="tx1"/>
                </a:solidFill>
                <a:effectLst/>
                <a:latin typeface="+mn-lt"/>
                <a:ea typeface="+mn-ea"/>
                <a:cs typeface="+mn-cs"/>
              </a:rPr>
              <a:t>OS</a:t>
            </a:r>
            <a:r>
              <a:rPr kumimoji="1" lang="ja-JP" altLang="en-US" sz="1200" b="0" i="0" kern="1200">
                <a:solidFill>
                  <a:schemeClr val="tx1"/>
                </a:solidFill>
                <a:effectLst/>
                <a:latin typeface="+mn-lt"/>
                <a:ea typeface="+mn-ea"/>
                <a:cs typeface="+mn-cs"/>
              </a:rPr>
              <a:t>を使い、ユーザーやアプリケーション毎の個別設定だけを保持し、少ない消費資源で個別のコンピューターのように機能させる「コンテナ」方式が登場しました。コンピューターが様々な業務で使われ、変更に即応できるコンテナは、広く普及の兆しを見せ始めてい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61199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58916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68198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a:solidFill>
                  <a:schemeClr val="tx1"/>
                </a:solidFill>
                <a:effectLst/>
                <a:latin typeface="+mn-lt"/>
                <a:ea typeface="+mn-ea"/>
                <a:cs typeface="+mn-cs"/>
              </a:rPr>
              <a:t>SDI</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a:solidFill>
                  <a:schemeClr val="tx1"/>
                </a:solidFill>
                <a:effectLst/>
                <a:latin typeface="+mn-lt"/>
                <a:ea typeface="+mn-ea"/>
                <a:cs typeface="+mn-cs"/>
              </a:rPr>
              <a:t>クラウドやモバイルなど、</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インフラに支えられています。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インフラは、従来、</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の需要が衰えることはありません。一方で、需要が読めないままの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Infrastructure</a:t>
            </a:r>
            <a:r>
              <a:rPr kumimoji="1" lang="ja-JP" altLang="ja-JP" sz="1200" kern="1200" dirty="0">
                <a:solidFill>
                  <a:schemeClr val="tx1"/>
                </a:solidFill>
                <a:effectLst/>
                <a:latin typeface="+mn-lt"/>
                <a:ea typeface="+mn-ea"/>
                <a:cs typeface="+mn-cs"/>
              </a:rPr>
              <a:t>）」と言います。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a:solidFill>
                  <a:schemeClr val="tx1"/>
                </a:solidFill>
                <a:effectLst/>
                <a:latin typeface="+mn-lt"/>
                <a:ea typeface="+mn-ea"/>
                <a:cs typeface="+mn-cs"/>
              </a:rPr>
              <a:t>このような</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a:solidFill>
                  <a:schemeClr val="tx1"/>
                </a:solidFill>
                <a:effectLst/>
                <a:latin typeface="+mn-lt"/>
                <a:ea typeface="+mn-ea"/>
                <a:cs typeface="+mn-cs"/>
              </a:rPr>
              <a:t>そこで、</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Infrastructure as a Service</a:t>
            </a:r>
            <a:r>
              <a:rPr kumimoji="1" lang="ja-JP" altLang="ja-JP" sz="1200" kern="1200" dirty="0">
                <a:solidFill>
                  <a:schemeClr val="tx1"/>
                </a:solidFill>
                <a:effectLst/>
                <a:latin typeface="+mn-lt"/>
                <a:ea typeface="+mn-ea"/>
                <a:cs typeface="+mn-cs"/>
              </a:rPr>
              <a:t>）です。</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Amazon Web Services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NTT</a:t>
            </a:r>
            <a:r>
              <a:rPr kumimoji="1" lang="ja-JP" altLang="ja-JP" sz="1200" kern="1200" dirty="0">
                <a:solidFill>
                  <a:schemeClr val="tx1"/>
                </a:solidFill>
                <a:effectLst/>
                <a:latin typeface="+mn-lt"/>
                <a:ea typeface="+mn-ea"/>
                <a:cs typeface="+mn-cs"/>
              </a:rPr>
              <a:t>コミュニケーションズの</a:t>
            </a:r>
            <a:r>
              <a:rPr kumimoji="1" lang="en-US" altLang="ja-JP" sz="1200" kern="1200" dirty="0" err="1">
                <a:solidFill>
                  <a:schemeClr val="tx1"/>
                </a:solidFill>
                <a:effectLst/>
                <a:latin typeface="+mn-lt"/>
                <a:ea typeface="+mn-ea"/>
                <a:cs typeface="+mn-cs"/>
              </a:rPr>
              <a:t>cloudn</a:t>
            </a:r>
            <a:r>
              <a:rPr kumimoji="1" lang="ja-JP" altLang="ja-JP" sz="1200" kern="1200" dirty="0">
                <a:solidFill>
                  <a:schemeClr val="tx1"/>
                </a:solidFill>
                <a:effectLst/>
                <a:latin typeface="+mn-lt"/>
                <a:ea typeface="+mn-ea"/>
                <a:cs typeface="+mn-cs"/>
              </a:rPr>
              <a:t>（クラウド・エヌ）、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SoftLayer</a:t>
            </a:r>
            <a:r>
              <a:rPr kumimoji="1" lang="ja-JP" altLang="ja-JP" sz="1200" kern="1200" dirty="0">
                <a:solidFill>
                  <a:schemeClr val="tx1"/>
                </a:solidFill>
                <a:effectLst/>
                <a:latin typeface="+mn-lt"/>
                <a:ea typeface="+mn-ea"/>
                <a:cs typeface="+mn-cs"/>
              </a:rPr>
              <a:t>などがこのサービスです。</a:t>
            </a:r>
          </a:p>
          <a:p>
            <a:r>
              <a:rPr kumimoji="1" lang="ja-JP" altLang="ja-JP" sz="1200" kern="1200" dirty="0">
                <a:solidFill>
                  <a:schemeClr val="tx1"/>
                </a:solidFill>
                <a:effectLst/>
                <a:latin typeface="+mn-lt"/>
                <a:ea typeface="+mn-ea"/>
                <a:cs typeface="+mn-cs"/>
              </a:rPr>
              <a:t>もちろん、個別の構成や運用にこだわる企業は、独自に</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を組み合わせて、コストパフォーマンスの高い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は、こんなクラウド・コンピューティングを支える技術でもあるのです。</a:t>
            </a:r>
          </a:p>
          <a:p>
            <a:br>
              <a:rPr kumimoji="1" lang="ja-JP"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61346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tiff"/><Relationship Id="rId12" Type="http://schemas.openxmlformats.org/officeDocument/2006/relationships/image" Target="../media/image25.tif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jpg"/><Relationship Id="rId11" Type="http://schemas.openxmlformats.org/officeDocument/2006/relationships/image" Target="../media/image24.tiff"/><Relationship Id="rId5" Type="http://schemas.openxmlformats.org/officeDocument/2006/relationships/image" Target="../media/image18.tiff"/><Relationship Id="rId10" Type="http://schemas.openxmlformats.org/officeDocument/2006/relationships/image" Target="../media/image23.tiff"/><Relationship Id="rId4" Type="http://schemas.openxmlformats.org/officeDocument/2006/relationships/image" Target="../media/image17.tiff"/><Relationship Id="rId9" Type="http://schemas.openxmlformats.org/officeDocument/2006/relationships/image" Target="../media/image22.pn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tiff"/><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pn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3.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6.xml"/><Relationship Id="rId4" Type="http://schemas.openxmlformats.org/officeDocument/2006/relationships/image" Target="../media/image7.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50.jpg"/><Relationship Id="rId13" Type="http://schemas.openxmlformats.org/officeDocument/2006/relationships/image" Target="../media/image55.jpg"/><Relationship Id="rId18" Type="http://schemas.openxmlformats.org/officeDocument/2006/relationships/image" Target="../media/image60.jpg"/><Relationship Id="rId26" Type="http://schemas.openxmlformats.org/officeDocument/2006/relationships/image" Target="../media/image68.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jpg"/><Relationship Id="rId12" Type="http://schemas.openxmlformats.org/officeDocument/2006/relationships/image" Target="../media/image54.png"/><Relationship Id="rId17" Type="http://schemas.openxmlformats.org/officeDocument/2006/relationships/image" Target="../media/image59.jpg"/><Relationship Id="rId25" Type="http://schemas.openxmlformats.org/officeDocument/2006/relationships/image" Target="../media/image67.jpg"/><Relationship Id="rId2" Type="http://schemas.openxmlformats.org/officeDocument/2006/relationships/image" Target="../media/image44.jpg"/><Relationship Id="rId16" Type="http://schemas.openxmlformats.org/officeDocument/2006/relationships/image" Target="../media/image58.jpg"/><Relationship Id="rId20"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48.jpg"/><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47.jpg"/><Relationship Id="rId15" Type="http://schemas.openxmlformats.org/officeDocument/2006/relationships/image" Target="../media/image57.jpg"/><Relationship Id="rId23" Type="http://schemas.openxmlformats.org/officeDocument/2006/relationships/image" Target="../media/image65.png"/><Relationship Id="rId28" Type="http://schemas.openxmlformats.org/officeDocument/2006/relationships/image" Target="../media/image70.tiff"/><Relationship Id="rId10" Type="http://schemas.openxmlformats.org/officeDocument/2006/relationships/image" Target="../media/image52.jpg"/><Relationship Id="rId19" Type="http://schemas.openxmlformats.org/officeDocument/2006/relationships/image" Target="../media/image61.png"/><Relationship Id="rId4" Type="http://schemas.openxmlformats.org/officeDocument/2006/relationships/image" Target="../media/image46.jpg"/><Relationship Id="rId9" Type="http://schemas.openxmlformats.org/officeDocument/2006/relationships/image" Target="../media/image51.jpg"/><Relationship Id="rId14" Type="http://schemas.openxmlformats.org/officeDocument/2006/relationships/image" Target="../media/image56.gif"/><Relationship Id="rId22" Type="http://schemas.openxmlformats.org/officeDocument/2006/relationships/image" Target="../media/image64.png"/><Relationship Id="rId27" Type="http://schemas.openxmlformats.org/officeDocument/2006/relationships/image" Target="../media/image69.tiff"/></Relationships>
</file>

<file path=ppt/slides/_rels/slide54.xml.rels><?xml version="1.0" encoding="UTF-8" standalone="yes"?>
<Relationships xmlns="http://schemas.openxmlformats.org/package/2006/relationships"><Relationship Id="rId2" Type="http://schemas.openxmlformats.org/officeDocument/2006/relationships/image" Target="../media/image71.tif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netcommerce.co.jp/" TargetMode="External"/><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2800" dirty="0">
                <a:latin typeface="Hiragino Kaku Gothic StdN W8" charset="-128"/>
                <a:ea typeface="Hiragino Kaku Gothic StdN W8" charset="-128"/>
                <a:cs typeface="Hiragino Kaku Gothic StdN W8" charset="-128"/>
              </a:rPr>
              <a:t>ソフトウェア化するインフラと仮想化</a:t>
            </a:r>
            <a:br>
              <a:rPr kumimoji="1" lang="en-US" altLang="ja-JP" sz="2800" dirty="0">
                <a:latin typeface="Hiragino Kaku Gothic StdN W8" charset="-128"/>
                <a:ea typeface="Hiragino Kaku Gothic StdN W8" charset="-128"/>
                <a:cs typeface="Hiragino Kaku Gothic StdN W8" charset="-128"/>
              </a:rPr>
            </a:br>
            <a:r>
              <a:rPr lang="en-US" altLang="ja-JP" sz="1200" dirty="0">
                <a:latin typeface="Hiragino Kaku Gothic Std W8" charset="-128"/>
                <a:ea typeface="Hiragino Kaku Gothic Std W8" charset="-128"/>
                <a:cs typeface="Hiragino Kaku Gothic Std W8" charset="-128"/>
              </a:rPr>
              <a:t>Software-Defined Infrastructure &amp; </a:t>
            </a:r>
            <a:r>
              <a:rPr lang="en-US" altLang="ja-JP" sz="1200" dirty="0" err="1">
                <a:latin typeface="Hiragino Kaku Gothic Std W8" charset="-128"/>
                <a:ea typeface="Hiragino Kaku Gothic Std W8" charset="-128"/>
                <a:cs typeface="Hiragino Kaku Gothic Std W8" charset="-128"/>
              </a:rPr>
              <a:t>Virturization</a:t>
            </a:r>
            <a:endParaRPr kumimoji="1" lang="ja-JP" altLang="en-US" sz="1200" dirty="0">
              <a:latin typeface="Hiragino Kaku Gothic Std W8" charset="-128"/>
              <a:ea typeface="Hiragino Kaku Gothic Std W8" charset="-128"/>
              <a:cs typeface="Hiragino Kaku Gothic Std W8" charset="-128"/>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a:latin typeface="Meiryo" charset="-128"/>
                <a:ea typeface="Meiryo" charset="-128"/>
                <a:cs typeface="Meiryo" charset="-128"/>
              </a:rPr>
              <a:t>IT</a:t>
            </a:r>
            <a:r>
              <a:rPr kumimoji="1" lang="ja-JP" altLang="en-US" dirty="0">
                <a:latin typeface="Meiryo" charset="-128"/>
                <a:ea typeface="Meiryo" charset="-128"/>
                <a:cs typeface="Meiryo" charset="-128"/>
              </a:rPr>
              <a:t>ソリューション塾・</a:t>
            </a:r>
            <a:r>
              <a:rPr kumimoji="1" lang="ja-JP" altLang="en-US">
                <a:latin typeface="Meiryo" charset="-128"/>
                <a:ea typeface="Meiryo" charset="-128"/>
                <a:cs typeface="Meiryo" charset="-128"/>
              </a:rPr>
              <a:t>第</a:t>
            </a:r>
            <a:r>
              <a:rPr kumimoji="1" lang="en-US" altLang="ja-JP" dirty="0">
                <a:latin typeface="Meiryo" charset="-128"/>
                <a:ea typeface="Meiryo" charset="-128"/>
                <a:cs typeface="Meiryo" charset="-128"/>
              </a:rPr>
              <a:t>28</a:t>
            </a:r>
            <a:r>
              <a:rPr kumimoji="1" lang="ja-JP" altLang="en-US">
                <a:latin typeface="Meiryo" charset="-128"/>
                <a:ea typeface="Meiryo" charset="-128"/>
                <a:cs typeface="Meiryo" charset="-128"/>
              </a:rPr>
              <a:t>期</a:t>
            </a:r>
            <a:endParaRPr kumimoji="1" lang="en-US" altLang="ja-JP" dirty="0">
              <a:latin typeface="Meiryo" charset="-128"/>
              <a:ea typeface="Meiryo" charset="-128"/>
              <a:cs typeface="Meiryo" charset="-128"/>
            </a:endParaRPr>
          </a:p>
          <a:p>
            <a:endParaRPr kumimoji="1" lang="en-US" altLang="ja-JP" dirty="0">
              <a:latin typeface="Meiryo" charset="-128"/>
              <a:ea typeface="Meiryo" charset="-128"/>
              <a:cs typeface="Meiryo" charset="-128"/>
            </a:endParaRPr>
          </a:p>
          <a:p>
            <a:r>
              <a:rPr kumimoji="1" lang="en-US" altLang="ja-JP" dirty="0">
                <a:latin typeface="Meiryo" charset="-128"/>
                <a:ea typeface="Meiryo" charset="-128"/>
                <a:cs typeface="Meiryo" charset="-128"/>
              </a:rPr>
              <a:t>2018</a:t>
            </a:r>
            <a:r>
              <a:rPr kumimoji="1" lang="ja-JP" altLang="en-US">
                <a:latin typeface="Meiryo" charset="-128"/>
                <a:ea typeface="Meiryo" charset="-128"/>
                <a:cs typeface="Meiryo" charset="-128"/>
              </a:rPr>
              <a:t>年</a:t>
            </a:r>
            <a:r>
              <a:rPr lang="en-US" altLang="ja-JP" dirty="0">
                <a:latin typeface="Meiryo" charset="-128"/>
                <a:ea typeface="Meiryo" charset="-128"/>
                <a:cs typeface="Meiryo" charset="-128"/>
              </a:rPr>
              <a:t>5</a:t>
            </a:r>
            <a:r>
              <a:rPr kumimoji="1" lang="ja-JP" altLang="en-US">
                <a:latin typeface="Meiryo" charset="-128"/>
                <a:ea typeface="Meiryo" charset="-128"/>
                <a:cs typeface="Meiryo" charset="-128"/>
              </a:rPr>
              <a:t>月</a:t>
            </a:r>
            <a:r>
              <a:rPr lang="en-US" altLang="ja-JP" dirty="0">
                <a:latin typeface="Meiryo" charset="-128"/>
                <a:ea typeface="Meiryo" charset="-128"/>
                <a:cs typeface="Meiryo" charset="-128"/>
              </a:rPr>
              <a:t>22</a:t>
            </a:r>
            <a:r>
              <a:rPr lang="ja-JP" altLang="en-US">
                <a:latin typeface="Meiryo" charset="-128"/>
                <a:ea typeface="Meiryo" charset="-128"/>
                <a:cs typeface="Meiryo" charset="-128"/>
              </a:rPr>
              <a:t>日</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48893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bwMode="auto">
          <a:xfrm>
            <a:off x="381000" y="838200"/>
            <a:ext cx="8458200" cy="5486400"/>
          </a:xfrm>
          <a:prstGeom prst="rect">
            <a:avLst/>
          </a:prstGeom>
          <a:solidFill>
            <a:srgbClr val="FDEADA">
              <a:alpha val="9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2" name="角丸四角形 11"/>
          <p:cNvSpPr/>
          <p:nvPr/>
        </p:nvSpPr>
        <p:spPr bwMode="auto">
          <a:xfrm>
            <a:off x="457200" y="3352800"/>
            <a:ext cx="5029200" cy="2209800"/>
          </a:xfrm>
          <a:prstGeom prst="roundRect">
            <a:avLst>
              <a:gd name="adj" fmla="val 0"/>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 name="ホームベース 5"/>
          <p:cNvSpPr/>
          <p:nvPr/>
        </p:nvSpPr>
        <p:spPr bwMode="auto">
          <a:xfrm>
            <a:off x="50571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7" name="ホームベース 6"/>
          <p:cNvSpPr/>
          <p:nvPr/>
        </p:nvSpPr>
        <p:spPr bwMode="auto">
          <a:xfrm>
            <a:off x="48285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8" name="ホームベース 7"/>
          <p:cNvSpPr/>
          <p:nvPr/>
        </p:nvSpPr>
        <p:spPr bwMode="auto">
          <a:xfrm>
            <a:off x="45999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0" name="ホームベース 29"/>
          <p:cNvSpPr/>
          <p:nvPr/>
        </p:nvSpPr>
        <p:spPr bwMode="auto">
          <a:xfrm>
            <a:off x="43713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1" name="ホームベース 30"/>
          <p:cNvSpPr/>
          <p:nvPr/>
        </p:nvSpPr>
        <p:spPr bwMode="auto">
          <a:xfrm>
            <a:off x="41427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2" name="ホームベース 31"/>
          <p:cNvSpPr/>
          <p:nvPr/>
        </p:nvSpPr>
        <p:spPr bwMode="auto">
          <a:xfrm>
            <a:off x="39141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3" name="ホームベース 32"/>
          <p:cNvSpPr/>
          <p:nvPr/>
        </p:nvSpPr>
        <p:spPr bwMode="auto">
          <a:xfrm>
            <a:off x="36855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4" name="ホームベース 33"/>
          <p:cNvSpPr/>
          <p:nvPr/>
        </p:nvSpPr>
        <p:spPr bwMode="auto">
          <a:xfrm>
            <a:off x="34569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5" name="ホームベース 34"/>
          <p:cNvSpPr/>
          <p:nvPr/>
        </p:nvSpPr>
        <p:spPr bwMode="auto">
          <a:xfrm>
            <a:off x="32283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6" name="ホームベース 35"/>
          <p:cNvSpPr/>
          <p:nvPr/>
        </p:nvSpPr>
        <p:spPr bwMode="auto">
          <a:xfrm>
            <a:off x="29997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7" name="ホームベース 36"/>
          <p:cNvSpPr/>
          <p:nvPr/>
        </p:nvSpPr>
        <p:spPr bwMode="auto">
          <a:xfrm>
            <a:off x="27711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8" name="ホームベース 37"/>
          <p:cNvSpPr/>
          <p:nvPr/>
        </p:nvSpPr>
        <p:spPr bwMode="auto">
          <a:xfrm>
            <a:off x="25425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9" name="ホームベース 38"/>
          <p:cNvSpPr/>
          <p:nvPr/>
        </p:nvSpPr>
        <p:spPr bwMode="auto">
          <a:xfrm>
            <a:off x="23139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0" name="ホームベース 39"/>
          <p:cNvSpPr/>
          <p:nvPr/>
        </p:nvSpPr>
        <p:spPr bwMode="auto">
          <a:xfrm>
            <a:off x="20853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1" name="ホームベース 40"/>
          <p:cNvSpPr/>
          <p:nvPr/>
        </p:nvSpPr>
        <p:spPr bwMode="auto">
          <a:xfrm>
            <a:off x="18567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2" name="ホームベース 41"/>
          <p:cNvSpPr/>
          <p:nvPr/>
        </p:nvSpPr>
        <p:spPr bwMode="auto">
          <a:xfrm>
            <a:off x="16281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3" name="ホームベース 42"/>
          <p:cNvSpPr/>
          <p:nvPr/>
        </p:nvSpPr>
        <p:spPr bwMode="auto">
          <a:xfrm>
            <a:off x="13995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4" name="ホームベース 43"/>
          <p:cNvSpPr/>
          <p:nvPr/>
        </p:nvSpPr>
        <p:spPr bwMode="auto">
          <a:xfrm>
            <a:off x="11709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5" name="ホームベース 44"/>
          <p:cNvSpPr/>
          <p:nvPr/>
        </p:nvSpPr>
        <p:spPr bwMode="auto">
          <a:xfrm>
            <a:off x="9423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6" name="ホームベース 45"/>
          <p:cNvSpPr/>
          <p:nvPr/>
        </p:nvSpPr>
        <p:spPr bwMode="auto">
          <a:xfrm>
            <a:off x="7137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7" name="ホームベース 46"/>
          <p:cNvSpPr/>
          <p:nvPr/>
        </p:nvSpPr>
        <p:spPr bwMode="auto">
          <a:xfrm>
            <a:off x="4851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nvGrpSpPr>
          <p:cNvPr id="57" name="図形グループ 56"/>
          <p:cNvGrpSpPr/>
          <p:nvPr/>
        </p:nvGrpSpPr>
        <p:grpSpPr>
          <a:xfrm>
            <a:off x="1094710" y="1066800"/>
            <a:ext cx="304800" cy="609600"/>
            <a:chOff x="2057400" y="5105400"/>
            <a:chExt cx="304800" cy="609600"/>
          </a:xfrm>
          <a:solidFill>
            <a:schemeClr val="tx1">
              <a:lumMod val="65000"/>
              <a:lumOff val="35000"/>
            </a:schemeClr>
          </a:solidFill>
        </p:grpSpPr>
        <p:sp>
          <p:nvSpPr>
            <p:cNvPr id="58" name="円/楕円 57"/>
            <p:cNvSpPr/>
            <p:nvPr/>
          </p:nvSpPr>
          <p:spPr bwMode="auto">
            <a:xfrm>
              <a:off x="2057400" y="5105400"/>
              <a:ext cx="304800" cy="304800"/>
            </a:xfrm>
            <a:prstGeom prst="ellipse">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9" name="フローチャート: 論理積ゲート 58"/>
            <p:cNvSpPr/>
            <p:nvPr/>
          </p:nvSpPr>
          <p:spPr bwMode="auto">
            <a:xfrm rot="16200000">
              <a:off x="2057400" y="5410200"/>
              <a:ext cx="304800" cy="304800"/>
            </a:xfrm>
            <a:prstGeom prst="flowChartDelay">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60" name="図形グループ 59"/>
          <p:cNvGrpSpPr/>
          <p:nvPr/>
        </p:nvGrpSpPr>
        <p:grpSpPr>
          <a:xfrm>
            <a:off x="2847310" y="1066800"/>
            <a:ext cx="304800" cy="609600"/>
            <a:chOff x="3733800" y="5105400"/>
            <a:chExt cx="304800" cy="609600"/>
          </a:xfrm>
          <a:solidFill>
            <a:schemeClr val="tx1">
              <a:lumMod val="65000"/>
              <a:lumOff val="35000"/>
            </a:schemeClr>
          </a:solidFill>
        </p:grpSpPr>
        <p:sp>
          <p:nvSpPr>
            <p:cNvPr id="61" name="円/楕円 60"/>
            <p:cNvSpPr/>
            <p:nvPr/>
          </p:nvSpPr>
          <p:spPr bwMode="auto">
            <a:xfrm>
              <a:off x="3733800" y="5105400"/>
              <a:ext cx="304800" cy="304800"/>
            </a:xfrm>
            <a:prstGeom prst="ellipse">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2" name="フローチャート: 論理積ゲート 61"/>
            <p:cNvSpPr/>
            <p:nvPr/>
          </p:nvSpPr>
          <p:spPr bwMode="auto">
            <a:xfrm rot="16200000">
              <a:off x="3733800" y="5410200"/>
              <a:ext cx="304800" cy="304800"/>
            </a:xfrm>
            <a:prstGeom prst="flowChartDelay">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63" name="図形グループ 62"/>
          <p:cNvGrpSpPr/>
          <p:nvPr/>
        </p:nvGrpSpPr>
        <p:grpSpPr>
          <a:xfrm>
            <a:off x="4447510" y="1066800"/>
            <a:ext cx="304800" cy="609600"/>
            <a:chOff x="5334000" y="5105400"/>
            <a:chExt cx="304800" cy="609600"/>
          </a:xfrm>
          <a:solidFill>
            <a:schemeClr val="tx1">
              <a:lumMod val="65000"/>
              <a:lumOff val="35000"/>
            </a:schemeClr>
          </a:solidFill>
        </p:grpSpPr>
        <p:sp>
          <p:nvSpPr>
            <p:cNvPr id="64" name="円/楕円 63"/>
            <p:cNvSpPr/>
            <p:nvPr/>
          </p:nvSpPr>
          <p:spPr bwMode="auto">
            <a:xfrm>
              <a:off x="5334000" y="5105400"/>
              <a:ext cx="304800" cy="304800"/>
            </a:xfrm>
            <a:prstGeom prst="ellipse">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5" name="フローチャート: 論理積ゲート 64"/>
            <p:cNvSpPr/>
            <p:nvPr/>
          </p:nvSpPr>
          <p:spPr bwMode="auto">
            <a:xfrm rot="16200000">
              <a:off x="5334000" y="5410200"/>
              <a:ext cx="304800" cy="304800"/>
            </a:xfrm>
            <a:prstGeom prst="flowChartDelay">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cxnSp>
        <p:nvCxnSpPr>
          <p:cNvPr id="82" name="直線矢印コネクタ 81"/>
          <p:cNvCxnSpPr>
            <a:stCxn id="47" idx="0"/>
            <a:endCxn id="59" idx="1"/>
          </p:cNvCxnSpPr>
          <p:nvPr/>
        </p:nvCxnSpPr>
        <p:spPr bwMode="auto">
          <a:xfrm flipV="1">
            <a:off x="599410" y="1676400"/>
            <a:ext cx="647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28010" y="1676400"/>
            <a:ext cx="21717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056610" y="1676400"/>
            <a:ext cx="3543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47110" y="1676400"/>
            <a:ext cx="7239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47110" y="1676400"/>
            <a:ext cx="38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47110" y="1676400"/>
            <a:ext cx="1409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199610" y="1676400"/>
            <a:ext cx="800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28210" y="1676400"/>
            <a:ext cx="21717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14010" y="1676400"/>
            <a:ext cx="14859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799810" y="1676400"/>
            <a:ext cx="8001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485610" y="1676400"/>
            <a:ext cx="114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599910" y="1676400"/>
            <a:ext cx="571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885410" y="1676400"/>
            <a:ext cx="114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2999710" y="1676400"/>
            <a:ext cx="5715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2999710" y="1676400"/>
            <a:ext cx="1257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2999710" y="1676400"/>
            <a:ext cx="1943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47110" y="1676400"/>
            <a:ext cx="27813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47110" y="1676400"/>
            <a:ext cx="20955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47110" y="1676400"/>
            <a:ext cx="3467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5666710" y="4852380"/>
            <a:ext cx="2973891" cy="584775"/>
          </a:xfrm>
          <a:prstGeom prst="rect">
            <a:avLst/>
          </a:prstGeom>
          <a:noFill/>
        </p:spPr>
        <p:txBody>
          <a:bodyPr wrap="none" rtlCol="0">
            <a:spAutoFit/>
          </a:bodyPr>
          <a:lstStyle/>
          <a:p>
            <a:r>
              <a:rPr kumimoji="1" lang="ja-JP" altLang="en-US" sz="1600" dirty="0">
                <a:solidFill>
                  <a:srgbClr val="0000FF"/>
                </a:solidFill>
                <a:latin typeface="Meiryo" charset="-128"/>
                <a:ea typeface="Meiryo" charset="-128"/>
                <a:cs typeface="Meiryo" charset="-128"/>
              </a:rPr>
              <a:t>タイムシェア（</a:t>
            </a:r>
            <a:r>
              <a:rPr kumimoji="1" lang="en-US" altLang="ja-JP" sz="1600" dirty="0">
                <a:solidFill>
                  <a:srgbClr val="0000FF"/>
                </a:solidFill>
                <a:latin typeface="Meiryo" charset="-128"/>
                <a:ea typeface="Meiryo" charset="-128"/>
                <a:cs typeface="Meiryo" charset="-128"/>
              </a:rPr>
              <a:t>Time Share</a:t>
            </a:r>
            <a:r>
              <a:rPr kumimoji="1" lang="ja-JP" altLang="en-US" sz="1600" dirty="0">
                <a:solidFill>
                  <a:srgbClr val="0000FF"/>
                </a:solidFill>
                <a:latin typeface="Meiryo" charset="-128"/>
                <a:ea typeface="Meiryo" charset="-128"/>
                <a:cs typeface="Meiryo" charset="-128"/>
              </a:rPr>
              <a:t>）</a:t>
            </a:r>
            <a:endParaRPr kumimoji="1" lang="en-US" altLang="ja-JP" sz="1600" dirty="0">
              <a:solidFill>
                <a:srgbClr val="0000FF"/>
              </a:solidFill>
              <a:latin typeface="Meiryo" charset="-128"/>
              <a:ea typeface="Meiryo" charset="-128"/>
              <a:cs typeface="Meiryo" charset="-128"/>
            </a:endParaRPr>
          </a:p>
          <a:p>
            <a:r>
              <a:rPr kumimoji="1" lang="ja-JP" altLang="en-US" sz="1600" dirty="0">
                <a:solidFill>
                  <a:srgbClr val="0000FF"/>
                </a:solidFill>
                <a:latin typeface="Meiryo" charset="-128"/>
                <a:ea typeface="Meiryo" charset="-128"/>
                <a:cs typeface="Meiryo" charset="-128"/>
              </a:rPr>
              <a:t>モニター（</a:t>
            </a:r>
            <a:r>
              <a:rPr kumimoji="1" lang="en-US" altLang="ja-JP" sz="1600" dirty="0">
                <a:solidFill>
                  <a:srgbClr val="0000FF"/>
                </a:solidFill>
                <a:latin typeface="Meiryo" charset="-128"/>
                <a:ea typeface="Meiryo" charset="-128"/>
                <a:cs typeface="Meiryo" charset="-128"/>
              </a:rPr>
              <a:t>Monitor</a:t>
            </a:r>
            <a:r>
              <a:rPr kumimoji="1" lang="ja-JP" altLang="en-US" sz="1600" dirty="0">
                <a:solidFill>
                  <a:srgbClr val="0000FF"/>
                </a:solidFill>
                <a:latin typeface="Meiryo" charset="-128"/>
                <a:ea typeface="Meiryo" charset="-128"/>
                <a:cs typeface="Meiryo" charset="-128"/>
              </a:rPr>
              <a:t>）</a:t>
            </a:r>
          </a:p>
        </p:txBody>
      </p:sp>
      <p:sp>
        <p:nvSpPr>
          <p:cNvPr id="9" name="四角形吹き出し 8"/>
          <p:cNvSpPr/>
          <p:nvPr/>
        </p:nvSpPr>
        <p:spPr bwMode="auto">
          <a:xfrm>
            <a:off x="5867400" y="1066800"/>
            <a:ext cx="2667000" cy="762000"/>
          </a:xfrm>
          <a:prstGeom prst="wedgeRectCallout">
            <a:avLst>
              <a:gd name="adj1" fmla="val -76895"/>
              <a:gd name="adj2" fmla="val 101419"/>
            </a:avLst>
          </a:prstGeom>
          <a:solidFill>
            <a:srgbClr val="0432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chemeClr val="bg1"/>
                </a:solidFill>
                <a:latin typeface="Meiryo" charset="-128"/>
                <a:ea typeface="Meiryo" charset="-128"/>
                <a:cs typeface="Meiryo" charset="-128"/>
              </a:rPr>
              <a:t>“</a:t>
            </a:r>
            <a:r>
              <a:rPr lang="ja-JP" altLang="en-US" sz="1800" dirty="0">
                <a:solidFill>
                  <a:schemeClr val="bg1"/>
                </a:solidFill>
                <a:latin typeface="Meiryo" charset="-128"/>
                <a:ea typeface="Meiryo" charset="-128"/>
                <a:cs typeface="Meiryo" charset="-128"/>
              </a:rPr>
              <a:t>見かけ上</a:t>
            </a:r>
            <a:r>
              <a:rPr lang="en-US" altLang="ja-JP" sz="1800" dirty="0">
                <a:solidFill>
                  <a:schemeClr val="bg1"/>
                </a:solidFill>
                <a:latin typeface="Meiryo" charset="-128"/>
                <a:ea typeface="Meiryo" charset="-128"/>
                <a:cs typeface="Meiryo" charset="-128"/>
              </a:rPr>
              <a:t>”</a:t>
            </a:r>
          </a:p>
          <a:p>
            <a:pPr algn="ctr">
              <a:spcBef>
                <a:spcPts val="0"/>
              </a:spcBef>
            </a:pPr>
            <a:r>
              <a:rPr lang="ja-JP" altLang="en-US" sz="1800" dirty="0">
                <a:solidFill>
                  <a:schemeClr val="bg1"/>
                </a:solidFill>
                <a:latin typeface="Meiryo" charset="-128"/>
                <a:ea typeface="Meiryo" charset="-128"/>
                <a:cs typeface="Meiryo" charset="-128"/>
              </a:rPr>
              <a:t>同時使用できる</a:t>
            </a:r>
          </a:p>
        </p:txBody>
      </p:sp>
      <p:sp>
        <p:nvSpPr>
          <p:cNvPr id="76" name="正方形/長方形 75"/>
          <p:cNvSpPr/>
          <p:nvPr/>
        </p:nvSpPr>
        <p:spPr bwMode="auto">
          <a:xfrm>
            <a:off x="485110" y="5638800"/>
            <a:ext cx="5001290" cy="381000"/>
          </a:xfrm>
          <a:prstGeom prst="rect">
            <a:avLst/>
          </a:prstGeom>
          <a:solidFill>
            <a:schemeClr val="bg1">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コンピューター（物理資源）</a:t>
            </a:r>
          </a:p>
        </p:txBody>
      </p:sp>
      <p:sp>
        <p:nvSpPr>
          <p:cNvPr id="10" name="正方形/長方形 9"/>
          <p:cNvSpPr/>
          <p:nvPr/>
        </p:nvSpPr>
        <p:spPr bwMode="auto">
          <a:xfrm>
            <a:off x="609600" y="3505200"/>
            <a:ext cx="1371600" cy="381000"/>
          </a:xfrm>
          <a:prstGeom prst="rect">
            <a:avLst/>
          </a:prstGeom>
          <a:solidFill>
            <a:srgbClr val="FF6600">
              <a:alpha val="58000"/>
            </a:srgbClr>
          </a:solidFill>
          <a:ln w="3810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a:solidFill>
                  <a:srgbClr val="FFFFFF"/>
                </a:solidFill>
                <a:latin typeface="Meiryo" charset="-128"/>
                <a:ea typeface="Meiryo" charset="-128"/>
                <a:cs typeface="Meiryo" charset="-128"/>
              </a:rPr>
              <a:t>個別の</a:t>
            </a: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資源</a:t>
            </a:r>
          </a:p>
        </p:txBody>
      </p:sp>
      <p:sp>
        <p:nvSpPr>
          <p:cNvPr id="78" name="正方形/長方形 77"/>
          <p:cNvSpPr/>
          <p:nvPr/>
        </p:nvSpPr>
        <p:spPr bwMode="auto">
          <a:xfrm>
            <a:off x="2286000" y="3505200"/>
            <a:ext cx="1371600" cy="381000"/>
          </a:xfrm>
          <a:prstGeom prst="rect">
            <a:avLst/>
          </a:prstGeom>
          <a:solidFill>
            <a:srgbClr val="008000">
              <a:alpha val="58000"/>
            </a:srgbClr>
          </a:solidFill>
          <a:ln w="3810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a:solidFill>
                  <a:srgbClr val="FFFFFF"/>
                </a:solidFill>
                <a:latin typeface="Meiryo" charset="-128"/>
                <a:ea typeface="Meiryo" charset="-128"/>
                <a:cs typeface="Meiryo" charset="-128"/>
              </a:rPr>
              <a:t>個別の</a:t>
            </a: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資源</a:t>
            </a:r>
          </a:p>
        </p:txBody>
      </p:sp>
      <p:sp>
        <p:nvSpPr>
          <p:cNvPr id="79" name="正方形/長方形 78"/>
          <p:cNvSpPr/>
          <p:nvPr/>
        </p:nvSpPr>
        <p:spPr bwMode="auto">
          <a:xfrm>
            <a:off x="3962400" y="3505200"/>
            <a:ext cx="1371600" cy="381000"/>
          </a:xfrm>
          <a:prstGeom prst="rect">
            <a:avLst/>
          </a:prstGeom>
          <a:solidFill>
            <a:srgbClr val="00CCFF">
              <a:alpha val="58000"/>
            </a:srgbClr>
          </a:solidFill>
          <a:ln w="3810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a:solidFill>
                  <a:srgbClr val="FFFFFF"/>
                </a:solidFill>
                <a:latin typeface="Meiryo" charset="-128"/>
                <a:ea typeface="Meiryo" charset="-128"/>
                <a:cs typeface="Meiryo" charset="-128"/>
              </a:rPr>
              <a:t>個別の</a:t>
            </a: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資源</a:t>
            </a:r>
          </a:p>
        </p:txBody>
      </p:sp>
      <p:sp>
        <p:nvSpPr>
          <p:cNvPr id="80" name="正方形/長方形 79"/>
          <p:cNvSpPr/>
          <p:nvPr/>
        </p:nvSpPr>
        <p:spPr bwMode="auto">
          <a:xfrm>
            <a:off x="609600" y="2743200"/>
            <a:ext cx="1371600" cy="381000"/>
          </a:xfrm>
          <a:prstGeom prst="rect">
            <a:avLst/>
          </a:prstGeom>
          <a:solidFill>
            <a:srgbClr val="FF6600">
              <a:alpha val="58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個別の</a:t>
            </a:r>
            <a:r>
              <a:rPr kumimoji="0" lang="en-US" altLang="ja-JP" sz="1400" b="0" i="0" u="none" strike="noStrike" cap="none" normalizeH="0" baseline="0" dirty="0">
                <a:ln>
                  <a:noFill/>
                </a:ln>
                <a:solidFill>
                  <a:srgbClr val="FFFFFF"/>
                </a:solidFill>
                <a:effectLst/>
                <a:latin typeface="Meiryo" charset="-128"/>
                <a:ea typeface="Meiryo" charset="-128"/>
                <a:cs typeface="Meiryo" charset="-128"/>
              </a:rPr>
              <a:t>OS</a:t>
            </a:r>
            <a:endParaRPr kumimoji="0" lang="ja-JP" altLang="en-US" sz="1400" b="0" i="0" u="none" strike="noStrike" cap="none" normalizeH="0" baseline="0" dirty="0">
              <a:ln>
                <a:noFill/>
              </a:ln>
              <a:solidFill>
                <a:srgbClr val="FFFFFF"/>
              </a:solidFill>
              <a:effectLst/>
              <a:latin typeface="Meiryo" charset="-128"/>
              <a:ea typeface="Meiryo" charset="-128"/>
              <a:cs typeface="Meiryo" charset="-128"/>
            </a:endParaRPr>
          </a:p>
        </p:txBody>
      </p:sp>
      <p:sp>
        <p:nvSpPr>
          <p:cNvPr id="81" name="正方形/長方形 80"/>
          <p:cNvSpPr/>
          <p:nvPr/>
        </p:nvSpPr>
        <p:spPr bwMode="auto">
          <a:xfrm>
            <a:off x="2286000" y="2743200"/>
            <a:ext cx="1371600" cy="381000"/>
          </a:xfrm>
          <a:prstGeom prst="rect">
            <a:avLst/>
          </a:prstGeom>
          <a:solidFill>
            <a:srgbClr val="008000">
              <a:alpha val="58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個別の</a:t>
            </a:r>
            <a:r>
              <a:rPr kumimoji="0" lang="en-US" altLang="ja-JP" sz="1400" b="0" i="0" u="none" strike="noStrike" cap="none" normalizeH="0" baseline="0" dirty="0">
                <a:ln>
                  <a:noFill/>
                </a:ln>
                <a:solidFill>
                  <a:srgbClr val="FFFFFF"/>
                </a:solidFill>
                <a:effectLst/>
                <a:latin typeface="Meiryo" charset="-128"/>
                <a:ea typeface="Meiryo" charset="-128"/>
                <a:cs typeface="Meiryo" charset="-128"/>
              </a:rPr>
              <a:t>OS</a:t>
            </a:r>
            <a:endParaRPr kumimoji="0" lang="ja-JP" altLang="en-US" sz="1400" b="0" i="0" u="none" strike="noStrike" cap="none" normalizeH="0" baseline="0" dirty="0">
              <a:ln>
                <a:noFill/>
              </a:ln>
              <a:solidFill>
                <a:srgbClr val="FFFFFF"/>
              </a:solidFill>
              <a:effectLst/>
              <a:latin typeface="Meiryo" charset="-128"/>
              <a:ea typeface="Meiryo" charset="-128"/>
              <a:cs typeface="Meiryo" charset="-128"/>
            </a:endParaRPr>
          </a:p>
        </p:txBody>
      </p:sp>
      <p:sp>
        <p:nvSpPr>
          <p:cNvPr id="85" name="正方形/長方形 84"/>
          <p:cNvSpPr/>
          <p:nvPr/>
        </p:nvSpPr>
        <p:spPr bwMode="auto">
          <a:xfrm>
            <a:off x="3962400" y="2743200"/>
            <a:ext cx="1371600" cy="381000"/>
          </a:xfrm>
          <a:prstGeom prst="rect">
            <a:avLst/>
          </a:prstGeom>
          <a:solidFill>
            <a:srgbClr val="00CCFF">
              <a:alpha val="58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個別の</a:t>
            </a:r>
            <a:r>
              <a:rPr kumimoji="0" lang="en-US" altLang="ja-JP" sz="1400" b="0" i="0" u="none" strike="noStrike" cap="none" normalizeH="0" baseline="0" dirty="0">
                <a:ln>
                  <a:noFill/>
                </a:ln>
                <a:solidFill>
                  <a:srgbClr val="FFFFFF"/>
                </a:solidFill>
                <a:effectLst/>
                <a:latin typeface="Meiryo" charset="-128"/>
                <a:ea typeface="Meiryo" charset="-128"/>
                <a:cs typeface="Meiryo" charset="-128"/>
              </a:rPr>
              <a:t>OS</a:t>
            </a:r>
            <a:endParaRPr kumimoji="0" lang="ja-JP" altLang="en-US" sz="1400" b="0" i="0" u="none" strike="noStrike" cap="none" normalizeH="0" baseline="0" dirty="0">
              <a:ln>
                <a:noFill/>
              </a:ln>
              <a:solidFill>
                <a:srgbClr val="FFFFFF"/>
              </a:solidFill>
              <a:effectLst/>
              <a:latin typeface="Meiryo" charset="-128"/>
              <a:ea typeface="Meiryo" charset="-128"/>
              <a:cs typeface="Meiryo" charset="-128"/>
            </a:endParaRPr>
          </a:p>
        </p:txBody>
      </p:sp>
      <p:sp>
        <p:nvSpPr>
          <p:cNvPr id="86" name="四角形吹き出し 85"/>
          <p:cNvSpPr/>
          <p:nvPr/>
        </p:nvSpPr>
        <p:spPr bwMode="auto">
          <a:xfrm>
            <a:off x="5867400" y="2514600"/>
            <a:ext cx="2667000" cy="990600"/>
          </a:xfrm>
          <a:prstGeom prst="wedgeRectCallout">
            <a:avLst>
              <a:gd name="adj1" fmla="val -56972"/>
              <a:gd name="adj2" fmla="val 84953"/>
            </a:avLst>
          </a:prstGeom>
          <a:solidFill>
            <a:srgbClr val="00905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FFFFFF"/>
                </a:solidFill>
                <a:latin typeface="Meiryo" charset="-128"/>
                <a:ea typeface="Meiryo" charset="-128"/>
                <a:cs typeface="Meiryo" charset="-128"/>
              </a:rPr>
              <a:t>“</a:t>
            </a:r>
            <a:r>
              <a:rPr lang="ja-JP" altLang="en-US" sz="1800" dirty="0">
                <a:solidFill>
                  <a:srgbClr val="FFFFFF"/>
                </a:solidFill>
                <a:latin typeface="Meiryo" charset="-128"/>
                <a:ea typeface="Meiryo" charset="-128"/>
                <a:cs typeface="Meiryo" charset="-128"/>
              </a:rPr>
              <a:t>見かけ上</a:t>
            </a:r>
            <a:r>
              <a:rPr lang="en-US" altLang="ja-JP" sz="1800" dirty="0">
                <a:solidFill>
                  <a:srgbClr val="FFFFFF"/>
                </a:solidFill>
                <a:latin typeface="Meiryo" charset="-128"/>
                <a:ea typeface="Meiryo" charset="-128"/>
                <a:cs typeface="Meiryo" charset="-128"/>
              </a:rPr>
              <a:t>”</a:t>
            </a:r>
          </a:p>
          <a:p>
            <a:pPr algn="ctr">
              <a:spcBef>
                <a:spcPts val="0"/>
              </a:spcBef>
            </a:pPr>
            <a:r>
              <a:rPr lang="ja-JP" altLang="en-US" sz="1800" dirty="0">
                <a:solidFill>
                  <a:srgbClr val="FFFFFF"/>
                </a:solidFill>
                <a:latin typeface="Meiryo" charset="-128"/>
                <a:ea typeface="Meiryo" charset="-128"/>
                <a:cs typeface="Meiryo" charset="-128"/>
              </a:rPr>
              <a:t>別々の資源として</a:t>
            </a:r>
            <a:endParaRPr lang="en-US" altLang="ja-JP" sz="1800" dirty="0">
              <a:solidFill>
                <a:srgbClr val="FFFFFF"/>
              </a:solidFill>
              <a:latin typeface="Meiryo" charset="-128"/>
              <a:ea typeface="Meiryo" charset="-128"/>
              <a:cs typeface="Meiryo" charset="-128"/>
            </a:endParaRPr>
          </a:p>
          <a:p>
            <a:pPr algn="ctr">
              <a:spcBef>
                <a:spcPts val="0"/>
              </a:spcBef>
            </a:pPr>
            <a:r>
              <a:rPr lang="ja-JP" altLang="en-US" sz="1800" dirty="0">
                <a:solidFill>
                  <a:srgbClr val="FFFFFF"/>
                </a:solidFill>
                <a:latin typeface="Meiryo" charset="-128"/>
                <a:ea typeface="Meiryo" charset="-128"/>
                <a:cs typeface="Meiryo" charset="-128"/>
              </a:rPr>
              <a:t>使用できる</a:t>
            </a:r>
          </a:p>
        </p:txBody>
      </p:sp>
      <p:sp>
        <p:nvSpPr>
          <p:cNvPr id="11" name="タイトル 10"/>
          <p:cNvSpPr>
            <a:spLocks noGrp="1"/>
          </p:cNvSpPr>
          <p:nvPr>
            <p:ph type="title"/>
          </p:nvPr>
        </p:nvSpPr>
        <p:spPr>
          <a:xfrm>
            <a:off x="152400" y="152400"/>
            <a:ext cx="8991600" cy="533400"/>
          </a:xfrm>
        </p:spPr>
        <p:txBody>
          <a:bodyPr/>
          <a:lstStyle/>
          <a:p>
            <a:r>
              <a:rPr kumimoji="1" lang="ja-JP" altLang="en-US" dirty="0">
                <a:effectLst/>
              </a:rPr>
              <a:t>仮想化の誕生</a:t>
            </a:r>
            <a:r>
              <a:rPr kumimoji="1" lang="en-US" altLang="ja-JP" dirty="0">
                <a:effectLst/>
              </a:rPr>
              <a:t>(2) </a:t>
            </a:r>
            <a:r>
              <a:rPr kumimoji="1" lang="ja-JP" altLang="en-US" sz="2800" dirty="0">
                <a:effectLst/>
              </a:rPr>
              <a:t>コンピューターを共同利用する技術</a:t>
            </a:r>
          </a:p>
        </p:txBody>
      </p:sp>
      <p:sp>
        <p:nvSpPr>
          <p:cNvPr id="13" name="テキスト ボックス 12"/>
          <p:cNvSpPr txBox="1"/>
          <p:nvPr/>
        </p:nvSpPr>
        <p:spPr>
          <a:xfrm>
            <a:off x="1295400" y="4124980"/>
            <a:ext cx="3416320" cy="523220"/>
          </a:xfrm>
          <a:prstGeom prst="rect">
            <a:avLst/>
          </a:prstGeom>
          <a:noFill/>
        </p:spPr>
        <p:txBody>
          <a:bodyPr wrap="none" rtlCol="0">
            <a:spAutoFit/>
          </a:bodyPr>
          <a:lstStyle/>
          <a:p>
            <a:r>
              <a:rPr kumimoji="1" lang="ja-JP" altLang="en-US" sz="2800" dirty="0">
                <a:solidFill>
                  <a:srgbClr val="FFFFFF"/>
                </a:solidFill>
                <a:latin typeface="Meiryo" charset="-128"/>
                <a:ea typeface="Meiryo" charset="-128"/>
                <a:cs typeface="Meiryo" charset="-128"/>
              </a:rPr>
              <a:t>仮想化ソフトウェア</a:t>
            </a:r>
          </a:p>
        </p:txBody>
      </p:sp>
      <p:sp>
        <p:nvSpPr>
          <p:cNvPr id="89" name="テキスト ボックス 88"/>
          <p:cNvSpPr txBox="1"/>
          <p:nvPr/>
        </p:nvSpPr>
        <p:spPr>
          <a:xfrm>
            <a:off x="5638800" y="4191000"/>
            <a:ext cx="2941831" cy="338554"/>
          </a:xfrm>
          <a:prstGeom prst="rect">
            <a:avLst/>
          </a:prstGeom>
          <a:noFill/>
        </p:spPr>
        <p:txBody>
          <a:bodyPr wrap="none" rtlCol="0">
            <a:spAutoFit/>
          </a:bodyPr>
          <a:lstStyle/>
          <a:p>
            <a:pPr algn="ctr">
              <a:spcBef>
                <a:spcPts val="0"/>
              </a:spcBef>
            </a:pPr>
            <a:r>
              <a:rPr kumimoji="1" lang="ja-JP" altLang="en-US" sz="1600" dirty="0">
                <a:solidFill>
                  <a:srgbClr val="800000"/>
                </a:solidFill>
                <a:latin typeface="Meiryo" charset="-128"/>
                <a:ea typeface="Meiryo" charset="-128"/>
                <a:cs typeface="Meiryo" charset="-128"/>
              </a:rPr>
              <a:t>ハイパーバイザ </a:t>
            </a:r>
            <a:r>
              <a:rPr kumimoji="1" lang="en-US" altLang="ja-JP" sz="1600" dirty="0">
                <a:solidFill>
                  <a:srgbClr val="800000"/>
                </a:solidFill>
                <a:latin typeface="Meiryo" charset="-128"/>
                <a:ea typeface="Meiryo" charset="-128"/>
                <a:cs typeface="Meiryo" charset="-128"/>
              </a:rPr>
              <a:t>(hypervisor)</a:t>
            </a:r>
            <a:endParaRPr kumimoji="1" lang="ja-JP" altLang="en-US" sz="1600" dirty="0">
              <a:solidFill>
                <a:srgbClr val="800000"/>
              </a:solidFill>
              <a:latin typeface="Meiryo" charset="-128"/>
              <a:ea typeface="Meiryo" charset="-128"/>
              <a:cs typeface="Meiryo" charset="-128"/>
            </a:endParaRPr>
          </a:p>
        </p:txBody>
      </p:sp>
    </p:spTree>
    <p:extLst>
      <p:ext uri="{BB962C8B-B14F-4D97-AF65-F5344CB8AC3E}">
        <p14:creationId xmlns:p14="http://schemas.microsoft.com/office/powerpoint/2010/main" val="135779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500" fill="hold"/>
                                        <p:tgtEl>
                                          <p:spTgt spid="89"/>
                                        </p:tgtEl>
                                        <p:attrNameLst>
                                          <p:attrName>ppt_w</p:attrName>
                                        </p:attrNameLst>
                                      </p:cBhvr>
                                      <p:tavLst>
                                        <p:tav tm="0">
                                          <p:val>
                                            <p:fltVal val="0"/>
                                          </p:val>
                                        </p:tav>
                                        <p:tav tm="100000">
                                          <p:val>
                                            <p:strVal val="#ppt_w"/>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Effect transition="in" filter="fade">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78" grpId="0" animBg="1"/>
      <p:bldP spid="79" grpId="0" animBg="1"/>
      <p:bldP spid="80" grpId="0" animBg="1"/>
      <p:bldP spid="81" grpId="0" animBg="1"/>
      <p:bldP spid="85" grpId="0" animBg="1"/>
      <p:bldP spid="86" grpId="0" animBg="1"/>
      <p:bldP spid="13"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304548" y="1120167"/>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6413485" y="1318110"/>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7199398" y="131455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7974167" y="1318110"/>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右矢印 63"/>
          <p:cNvSpPr/>
          <p:nvPr/>
        </p:nvSpPr>
        <p:spPr>
          <a:xfrm>
            <a:off x="867064" y="2919105"/>
            <a:ext cx="1290457" cy="235573"/>
          </a:xfrm>
          <a:prstGeom prst="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利用形態の歴史的変遷</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5" name="正方形/長方形 4"/>
          <p:cNvSpPr/>
          <p:nvPr/>
        </p:nvSpPr>
        <p:spPr>
          <a:xfrm>
            <a:off x="457200"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51185" y="1120167"/>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304548"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565484" y="5130411"/>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565484" y="1860990"/>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571498"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349039"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132596"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559469"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1337010"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120567"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grpSp>
        <p:nvGrpSpPr>
          <p:cNvPr id="26" name="図形グループ 25"/>
          <p:cNvGrpSpPr/>
          <p:nvPr/>
        </p:nvGrpSpPr>
        <p:grpSpPr>
          <a:xfrm>
            <a:off x="565484" y="6031505"/>
            <a:ext cx="398531" cy="455164"/>
            <a:chOff x="565484" y="2886304"/>
            <a:chExt cx="398531" cy="455164"/>
          </a:xfrm>
        </p:grpSpPr>
        <p:grpSp>
          <p:nvGrpSpPr>
            <p:cNvPr id="18" name="図形グループ 17"/>
            <p:cNvGrpSpPr/>
            <p:nvPr/>
          </p:nvGrpSpPr>
          <p:grpSpPr>
            <a:xfrm>
              <a:off x="565484" y="2886304"/>
              <a:ext cx="398531" cy="387786"/>
              <a:chOff x="758730" y="3198675"/>
              <a:chExt cx="702795" cy="688305"/>
            </a:xfrm>
          </p:grpSpPr>
          <p:sp>
            <p:nvSpPr>
              <p:cNvPr id="20" name="角丸四角形 1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 name="図形グループ 22"/>
            <p:cNvGrpSpPr/>
            <p:nvPr/>
          </p:nvGrpSpPr>
          <p:grpSpPr>
            <a:xfrm>
              <a:off x="695604" y="2996289"/>
              <a:ext cx="150692" cy="345179"/>
              <a:chOff x="1946324" y="4125162"/>
              <a:chExt cx="969964" cy="2007872"/>
            </a:xfrm>
          </p:grpSpPr>
          <p:sp>
            <p:nvSpPr>
              <p:cNvPr id="24" name="円/楕円 2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7" name="図形グループ 26"/>
          <p:cNvGrpSpPr/>
          <p:nvPr/>
        </p:nvGrpSpPr>
        <p:grpSpPr>
          <a:xfrm>
            <a:off x="1437029" y="6031002"/>
            <a:ext cx="398531" cy="455164"/>
            <a:chOff x="565484" y="2886304"/>
            <a:chExt cx="398531" cy="455164"/>
          </a:xfrm>
        </p:grpSpPr>
        <p:grpSp>
          <p:nvGrpSpPr>
            <p:cNvPr id="28" name="図形グループ 27"/>
            <p:cNvGrpSpPr/>
            <p:nvPr/>
          </p:nvGrpSpPr>
          <p:grpSpPr>
            <a:xfrm>
              <a:off x="565484" y="2886304"/>
              <a:ext cx="398531" cy="387786"/>
              <a:chOff x="758730" y="3198675"/>
              <a:chExt cx="702795" cy="688305"/>
            </a:xfrm>
          </p:grpSpPr>
          <p:sp>
            <p:nvSpPr>
              <p:cNvPr id="32" name="角丸四角形 3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角丸四角形 3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台形 3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695604" y="2996289"/>
              <a:ext cx="150692" cy="345179"/>
              <a:chOff x="1946324" y="4125162"/>
              <a:chExt cx="969964" cy="2007872"/>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ローチャート: 論理積ゲート 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35" name="図形グループ 34"/>
          <p:cNvGrpSpPr/>
          <p:nvPr/>
        </p:nvGrpSpPr>
        <p:grpSpPr>
          <a:xfrm>
            <a:off x="2314592" y="6031505"/>
            <a:ext cx="398531" cy="455164"/>
            <a:chOff x="565484" y="2886304"/>
            <a:chExt cx="398531" cy="455164"/>
          </a:xfrm>
        </p:grpSpPr>
        <p:grpSp>
          <p:nvGrpSpPr>
            <p:cNvPr id="36" name="図形グループ 35"/>
            <p:cNvGrpSpPr/>
            <p:nvPr/>
          </p:nvGrpSpPr>
          <p:grpSpPr>
            <a:xfrm>
              <a:off x="565484" y="2886304"/>
              <a:ext cx="398531" cy="387786"/>
              <a:chOff x="758730" y="3198675"/>
              <a:chExt cx="702795" cy="688305"/>
            </a:xfrm>
          </p:grpSpPr>
          <p:sp>
            <p:nvSpPr>
              <p:cNvPr id="40" name="角丸四角形 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台形 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695604" y="2996289"/>
              <a:ext cx="150692" cy="345179"/>
              <a:chOff x="1946324" y="4125162"/>
              <a:chExt cx="969964" cy="2007872"/>
            </a:xfrm>
          </p:grpSpPr>
          <p:sp>
            <p:nvSpPr>
              <p:cNvPr id="38" name="円/楕円 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45" name="図形グループ 44"/>
          <p:cNvGrpSpPr/>
          <p:nvPr/>
        </p:nvGrpSpPr>
        <p:grpSpPr>
          <a:xfrm>
            <a:off x="694101" y="2823582"/>
            <a:ext cx="150692" cy="345179"/>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1186318" y="2823582"/>
            <a:ext cx="150692" cy="345179"/>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a:off x="1655595" y="2823582"/>
            <a:ext cx="150692" cy="345179"/>
            <a:chOff x="1946324" y="4125162"/>
            <a:chExt cx="969964" cy="2007872"/>
          </a:xfrm>
        </p:grpSpPr>
        <p:sp>
          <p:nvSpPr>
            <p:cNvPr id="55" name="円/楕円 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7" name="フローチャート: 複数書類 56"/>
          <p:cNvSpPr/>
          <p:nvPr/>
        </p:nvSpPr>
        <p:spPr>
          <a:xfrm>
            <a:off x="2194277" y="2823581"/>
            <a:ext cx="512831" cy="400800"/>
          </a:xfrm>
          <a:prstGeom prst="flowChartMultidocument">
            <a:avLst/>
          </a:prstGeom>
          <a:solidFill>
            <a:srgbClr val="FFFBD2"/>
          </a:solidFill>
          <a:ln>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フローチャート: カード 57"/>
          <p:cNvSpPr/>
          <p:nvPr/>
        </p:nvSpPr>
        <p:spPr>
          <a:xfrm>
            <a:off x="760219"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400" dirty="0">
              <a:solidFill>
                <a:srgbClr val="FFFFFF"/>
              </a:solidFill>
              <a:latin typeface="ＭＳ Ｐゴシック"/>
              <a:ea typeface="ＭＳ Ｐゴシック"/>
              <a:cs typeface="ＭＳ Ｐゴシック"/>
            </a:endParaRPr>
          </a:p>
        </p:txBody>
      </p:sp>
      <p:sp>
        <p:nvSpPr>
          <p:cNvPr id="59" name="フローチャート: カード 58"/>
          <p:cNvSpPr/>
          <p:nvPr/>
        </p:nvSpPr>
        <p:spPr>
          <a:xfrm>
            <a:off x="1238685"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フローチャート: カード 59"/>
          <p:cNvSpPr/>
          <p:nvPr/>
        </p:nvSpPr>
        <p:spPr>
          <a:xfrm>
            <a:off x="1718503"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四角形吹き出し 60"/>
          <p:cNvSpPr/>
          <p:nvPr/>
        </p:nvSpPr>
        <p:spPr>
          <a:xfrm>
            <a:off x="853312" y="2698138"/>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a:solidFill>
                  <a:srgbClr val="FFFFFF"/>
                </a:solidFill>
                <a:latin typeface="ＭＳ Ｐゴシック"/>
                <a:ea typeface="ＭＳ Ｐゴシック"/>
                <a:cs typeface="ＭＳ Ｐゴシック"/>
              </a:rPr>
              <a:t>3</a:t>
            </a:r>
            <a:endParaRPr kumimoji="1" lang="ja-JP" altLang="en-US" sz="800" dirty="0">
              <a:solidFill>
                <a:srgbClr val="FFFFFF"/>
              </a:solidFill>
              <a:latin typeface="ＭＳ Ｐゴシック"/>
              <a:ea typeface="ＭＳ Ｐゴシック"/>
              <a:cs typeface="ＭＳ Ｐゴシック"/>
            </a:endParaRPr>
          </a:p>
        </p:txBody>
      </p:sp>
      <p:sp>
        <p:nvSpPr>
          <p:cNvPr id="62" name="四角形吹き出し 61"/>
          <p:cNvSpPr/>
          <p:nvPr/>
        </p:nvSpPr>
        <p:spPr>
          <a:xfrm>
            <a:off x="1340651" y="2698137"/>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2</a:t>
            </a:r>
            <a:endParaRPr kumimoji="1" lang="ja-JP" altLang="en-US" sz="800" dirty="0">
              <a:solidFill>
                <a:srgbClr val="FFFFFF"/>
              </a:solidFill>
              <a:latin typeface="ＭＳ Ｐゴシック"/>
              <a:ea typeface="ＭＳ Ｐゴシック"/>
              <a:cs typeface="ＭＳ Ｐゴシック"/>
            </a:endParaRPr>
          </a:p>
        </p:txBody>
      </p:sp>
      <p:sp>
        <p:nvSpPr>
          <p:cNvPr id="63" name="四角形吹き出し 62"/>
          <p:cNvSpPr/>
          <p:nvPr/>
        </p:nvSpPr>
        <p:spPr>
          <a:xfrm>
            <a:off x="1812595" y="2698137"/>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1</a:t>
            </a:r>
            <a:endParaRPr kumimoji="1" lang="ja-JP" altLang="en-US" sz="800" dirty="0">
              <a:solidFill>
                <a:srgbClr val="FFFFFF"/>
              </a:solidFill>
              <a:latin typeface="ＭＳ Ｐゴシック"/>
              <a:ea typeface="ＭＳ Ｐゴシック"/>
              <a:cs typeface="ＭＳ Ｐゴシック"/>
            </a:endParaRPr>
          </a:p>
        </p:txBody>
      </p:sp>
      <p:sp>
        <p:nvSpPr>
          <p:cNvPr id="65" name="環状矢印 64"/>
          <p:cNvSpPr/>
          <p:nvPr/>
        </p:nvSpPr>
        <p:spPr>
          <a:xfrm>
            <a:off x="1903191" y="2123847"/>
            <a:ext cx="638129" cy="1324177"/>
          </a:xfrm>
          <a:prstGeom prst="circularArrow">
            <a:avLst>
              <a:gd name="adj1" fmla="val 12500"/>
              <a:gd name="adj2" fmla="val 1142319"/>
              <a:gd name="adj3" fmla="val 20457681"/>
              <a:gd name="adj4" fmla="val 12788449"/>
              <a:gd name="adj5" fmla="val 125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5" idx="2"/>
            <a:endCxn id="20" idx="0"/>
          </p:cNvCxnSpPr>
          <p:nvPr/>
        </p:nvCxnSpPr>
        <p:spPr>
          <a:xfrm flipH="1">
            <a:off x="756509" y="5527453"/>
            <a:ext cx="891817" cy="504052"/>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直線コネクタ 67"/>
          <p:cNvCxnSpPr>
            <a:stCxn id="5" idx="2"/>
            <a:endCxn id="32" idx="0"/>
          </p:cNvCxnSpPr>
          <p:nvPr/>
        </p:nvCxnSpPr>
        <p:spPr>
          <a:xfrm flipH="1">
            <a:off x="1628054" y="5527453"/>
            <a:ext cx="20272"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直線コネクタ 71"/>
          <p:cNvCxnSpPr>
            <a:stCxn id="5" idx="2"/>
            <a:endCxn id="40" idx="0"/>
          </p:cNvCxnSpPr>
          <p:nvPr/>
        </p:nvCxnSpPr>
        <p:spPr>
          <a:xfrm>
            <a:off x="1648326" y="5527453"/>
            <a:ext cx="857291" cy="504052"/>
          </a:xfrm>
          <a:prstGeom prst="line">
            <a:avLst/>
          </a:prstGeom>
        </p:spPr>
        <p:style>
          <a:lnRef idx="2">
            <a:schemeClr val="accent1"/>
          </a:lnRef>
          <a:fillRef idx="0">
            <a:schemeClr val="accent1"/>
          </a:fillRef>
          <a:effectRef idx="1">
            <a:schemeClr val="accent1"/>
          </a:effectRef>
          <a:fontRef idx="minor">
            <a:schemeClr val="tx1"/>
          </a:fontRef>
        </p:style>
      </p:cxnSp>
      <p:sp>
        <p:nvSpPr>
          <p:cNvPr id="75" name="正方形/長方形 74"/>
          <p:cNvSpPr/>
          <p:nvPr/>
        </p:nvSpPr>
        <p:spPr>
          <a:xfrm>
            <a:off x="6443399" y="1680726"/>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76" name="正方形/長方形 75"/>
          <p:cNvSpPr/>
          <p:nvPr/>
        </p:nvSpPr>
        <p:spPr>
          <a:xfrm>
            <a:off x="6443400" y="1427669"/>
            <a:ext cx="520468"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77" name="正方形/長方形 76"/>
          <p:cNvSpPr/>
          <p:nvPr/>
        </p:nvSpPr>
        <p:spPr>
          <a:xfrm>
            <a:off x="7231684" y="1427669"/>
            <a:ext cx="512676"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78" name="正方形/長方形 77"/>
          <p:cNvSpPr/>
          <p:nvPr/>
        </p:nvSpPr>
        <p:spPr>
          <a:xfrm>
            <a:off x="8012175" y="1427669"/>
            <a:ext cx="501723"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6413071" y="2778748"/>
            <a:ext cx="398531" cy="455164"/>
            <a:chOff x="565484" y="2886304"/>
            <a:chExt cx="398531" cy="455164"/>
          </a:xfrm>
        </p:grpSpPr>
        <p:grpSp>
          <p:nvGrpSpPr>
            <p:cNvPr id="80" name="図形グループ 79"/>
            <p:cNvGrpSpPr/>
            <p:nvPr/>
          </p:nvGrpSpPr>
          <p:grpSpPr>
            <a:xfrm>
              <a:off x="565484" y="2886304"/>
              <a:ext cx="398531" cy="387786"/>
              <a:chOff x="758730" y="3198675"/>
              <a:chExt cx="702795" cy="688305"/>
            </a:xfrm>
          </p:grpSpPr>
          <p:sp>
            <p:nvSpPr>
              <p:cNvPr id="84" name="角丸四角形 8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台形 8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a:off x="695604" y="2996289"/>
              <a:ext cx="150692" cy="345179"/>
              <a:chOff x="1946324" y="4125162"/>
              <a:chExt cx="969964" cy="2007872"/>
            </a:xfrm>
          </p:grpSpPr>
          <p:sp>
            <p:nvSpPr>
              <p:cNvPr id="82" name="円/楕円 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7" name="図形グループ 86"/>
          <p:cNvGrpSpPr/>
          <p:nvPr/>
        </p:nvGrpSpPr>
        <p:grpSpPr>
          <a:xfrm>
            <a:off x="7284616" y="2778245"/>
            <a:ext cx="398531" cy="455164"/>
            <a:chOff x="565484" y="2886304"/>
            <a:chExt cx="398531" cy="455164"/>
          </a:xfrm>
        </p:grpSpPr>
        <p:grpSp>
          <p:nvGrpSpPr>
            <p:cNvPr id="88" name="図形グループ 87"/>
            <p:cNvGrpSpPr/>
            <p:nvPr/>
          </p:nvGrpSpPr>
          <p:grpSpPr>
            <a:xfrm>
              <a:off x="565484" y="2886304"/>
              <a:ext cx="398531" cy="387786"/>
              <a:chOff x="758730" y="3198675"/>
              <a:chExt cx="702795" cy="688305"/>
            </a:xfrm>
          </p:grpSpPr>
          <p:sp>
            <p:nvSpPr>
              <p:cNvPr id="92" name="角丸四角形 9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角丸四角形 9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台形 9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9" name="図形グループ 88"/>
            <p:cNvGrpSpPr/>
            <p:nvPr/>
          </p:nvGrpSpPr>
          <p:grpSpPr>
            <a:xfrm>
              <a:off x="695604" y="2996289"/>
              <a:ext cx="150692" cy="345179"/>
              <a:chOff x="1946324" y="4125162"/>
              <a:chExt cx="969964" cy="2007872"/>
            </a:xfrm>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5" name="図形グループ 94"/>
          <p:cNvGrpSpPr/>
          <p:nvPr/>
        </p:nvGrpSpPr>
        <p:grpSpPr>
          <a:xfrm>
            <a:off x="8162179" y="2778748"/>
            <a:ext cx="398531" cy="455164"/>
            <a:chOff x="565484" y="2886304"/>
            <a:chExt cx="398531" cy="455164"/>
          </a:xfrm>
        </p:grpSpPr>
        <p:grpSp>
          <p:nvGrpSpPr>
            <p:cNvPr id="96" name="図形グループ 95"/>
            <p:cNvGrpSpPr/>
            <p:nvPr/>
          </p:nvGrpSpPr>
          <p:grpSpPr>
            <a:xfrm>
              <a:off x="565484" y="2886304"/>
              <a:ext cx="398531" cy="387786"/>
              <a:chOff x="758730" y="3198675"/>
              <a:chExt cx="702795" cy="688305"/>
            </a:xfrm>
          </p:grpSpPr>
          <p:sp>
            <p:nvSpPr>
              <p:cNvPr id="100" name="角丸四角形 9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角丸四角形 10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台形 10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7" name="図形グループ 96"/>
            <p:cNvGrpSpPr/>
            <p:nvPr/>
          </p:nvGrpSpPr>
          <p:grpSpPr>
            <a:xfrm>
              <a:off x="695604" y="2996289"/>
              <a:ext cx="150692" cy="345179"/>
              <a:chOff x="1946324" y="4125162"/>
              <a:chExt cx="969964" cy="2007872"/>
            </a:xfrm>
          </p:grpSpPr>
          <p:sp>
            <p:nvSpPr>
              <p:cNvPr id="98" name="円/楕円 9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フローチャート: 論理積ゲート 9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03" name="直線コネクタ 102"/>
          <p:cNvCxnSpPr>
            <a:stCxn id="7" idx="2"/>
            <a:endCxn id="84" idx="0"/>
          </p:cNvCxnSpPr>
          <p:nvPr/>
        </p:nvCxnSpPr>
        <p:spPr>
          <a:xfrm flipH="1">
            <a:off x="6604096" y="2275199"/>
            <a:ext cx="891578"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直線コネクタ 103"/>
          <p:cNvCxnSpPr>
            <a:stCxn id="7" idx="2"/>
            <a:endCxn id="92" idx="0"/>
          </p:cNvCxnSpPr>
          <p:nvPr/>
        </p:nvCxnSpPr>
        <p:spPr>
          <a:xfrm flipH="1">
            <a:off x="7475641" y="2275199"/>
            <a:ext cx="20033" cy="503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直線コネクタ 104"/>
          <p:cNvCxnSpPr>
            <a:stCxn id="7" idx="2"/>
            <a:endCxn id="100" idx="0"/>
          </p:cNvCxnSpPr>
          <p:nvPr/>
        </p:nvCxnSpPr>
        <p:spPr>
          <a:xfrm>
            <a:off x="7495674" y="2275199"/>
            <a:ext cx="857530" cy="503549"/>
          </a:xfrm>
          <a:prstGeom prst="line">
            <a:avLst/>
          </a:prstGeom>
        </p:spPr>
        <p:style>
          <a:lnRef idx="2">
            <a:schemeClr val="accent1"/>
          </a:lnRef>
          <a:fillRef idx="0">
            <a:schemeClr val="accent1"/>
          </a:fillRef>
          <a:effectRef idx="1">
            <a:schemeClr val="accent1"/>
          </a:effectRef>
          <a:fontRef idx="minor">
            <a:schemeClr val="tx1"/>
          </a:fontRef>
        </p:style>
      </p:cxnSp>
      <p:sp>
        <p:nvSpPr>
          <p:cNvPr id="127" name="正方形/長方形 126"/>
          <p:cNvSpPr/>
          <p:nvPr/>
        </p:nvSpPr>
        <p:spPr>
          <a:xfrm>
            <a:off x="7232225" y="1677725"/>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28" name="正方形/長方形 127"/>
          <p:cNvSpPr/>
          <p:nvPr/>
        </p:nvSpPr>
        <p:spPr>
          <a:xfrm>
            <a:off x="8008735" y="1680726"/>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510783" y="1918001"/>
            <a:ext cx="402674" cy="276999"/>
          </a:xfrm>
          <a:prstGeom prst="rect">
            <a:avLst/>
          </a:prstGeom>
          <a:noFill/>
        </p:spPr>
        <p:txBody>
          <a:bodyPr wrap="none" rtlCol="0">
            <a:spAutoFit/>
          </a:bodyPr>
          <a:lstStyle/>
          <a:p>
            <a:pPr algn="ctr"/>
            <a:r>
              <a:rPr kumimoji="1" lang="en-US" altLang="ja-JP" sz="1200" dirty="0">
                <a:solidFill>
                  <a:schemeClr val="bg1"/>
                </a:solidFill>
              </a:rPr>
              <a:t>VM</a:t>
            </a:r>
            <a:endParaRPr kumimoji="1" lang="ja-JP" altLang="en-US" sz="1200" dirty="0">
              <a:solidFill>
                <a:schemeClr val="bg1"/>
              </a:solidFill>
            </a:endParaRPr>
          </a:p>
        </p:txBody>
      </p:sp>
      <p:sp>
        <p:nvSpPr>
          <p:cNvPr id="130" name="テキスト ボックス 129"/>
          <p:cNvSpPr txBox="1"/>
          <p:nvPr/>
        </p:nvSpPr>
        <p:spPr>
          <a:xfrm>
            <a:off x="7284616" y="1905692"/>
            <a:ext cx="402674" cy="276999"/>
          </a:xfrm>
          <a:prstGeom prst="rect">
            <a:avLst/>
          </a:prstGeom>
          <a:noFill/>
        </p:spPr>
        <p:txBody>
          <a:bodyPr wrap="none" rtlCol="0">
            <a:spAutoFit/>
          </a:bodyPr>
          <a:lstStyle/>
          <a:p>
            <a:pPr algn="ctr"/>
            <a:r>
              <a:rPr kumimoji="1" lang="en-US" altLang="ja-JP" sz="1200">
                <a:solidFill>
                  <a:schemeClr val="bg1"/>
                </a:solidFill>
              </a:rPr>
              <a:t>VM</a:t>
            </a:r>
            <a:endParaRPr kumimoji="1" lang="ja-JP" altLang="en-US" sz="1200" dirty="0">
              <a:solidFill>
                <a:schemeClr val="bg1"/>
              </a:solidFill>
            </a:endParaRPr>
          </a:p>
        </p:txBody>
      </p:sp>
      <p:sp>
        <p:nvSpPr>
          <p:cNvPr id="131" name="テキスト ボックス 130"/>
          <p:cNvSpPr txBox="1"/>
          <p:nvPr/>
        </p:nvSpPr>
        <p:spPr>
          <a:xfrm>
            <a:off x="8068899" y="1917328"/>
            <a:ext cx="402674" cy="276999"/>
          </a:xfrm>
          <a:prstGeom prst="rect">
            <a:avLst/>
          </a:prstGeom>
          <a:noFill/>
        </p:spPr>
        <p:txBody>
          <a:bodyPr wrap="none" rtlCol="0">
            <a:spAutoFit/>
          </a:bodyPr>
          <a:lstStyle/>
          <a:p>
            <a:pPr algn="ctr"/>
            <a:r>
              <a:rPr kumimoji="1" lang="en-US" altLang="ja-JP" sz="1200">
                <a:solidFill>
                  <a:schemeClr val="bg1"/>
                </a:solidFill>
              </a:rPr>
              <a:t>VM</a:t>
            </a:r>
            <a:endParaRPr kumimoji="1" lang="ja-JP" altLang="en-US" sz="1200" dirty="0">
              <a:solidFill>
                <a:schemeClr val="bg1"/>
              </a:solidFill>
            </a:endParaRPr>
          </a:p>
        </p:txBody>
      </p:sp>
      <p:sp>
        <p:nvSpPr>
          <p:cNvPr id="133" name="正方形/長方形 132"/>
          <p:cNvSpPr/>
          <p:nvPr/>
        </p:nvSpPr>
        <p:spPr>
          <a:xfrm>
            <a:off x="3375558" y="1120167"/>
            <a:ext cx="750674" cy="114733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4196663" y="1116552"/>
            <a:ext cx="750674" cy="114733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5007136" y="1120167"/>
            <a:ext cx="750674" cy="114733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414261" y="1858723"/>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37" name="正方形/長方形 136"/>
          <p:cNvSpPr/>
          <p:nvPr/>
        </p:nvSpPr>
        <p:spPr>
          <a:xfrm>
            <a:off x="3410940" y="1306504"/>
            <a:ext cx="692826"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38" name="正方形/長方形 137"/>
          <p:cNvSpPr/>
          <p:nvPr/>
        </p:nvSpPr>
        <p:spPr>
          <a:xfrm>
            <a:off x="4232039" y="1306273"/>
            <a:ext cx="682453"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39" name="正方形/長方形 138"/>
          <p:cNvSpPr/>
          <p:nvPr/>
        </p:nvSpPr>
        <p:spPr>
          <a:xfrm>
            <a:off x="5055612" y="1306504"/>
            <a:ext cx="667873"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140" name="図形グループ 139"/>
          <p:cNvGrpSpPr/>
          <p:nvPr/>
        </p:nvGrpSpPr>
        <p:grpSpPr>
          <a:xfrm>
            <a:off x="3484080" y="2774961"/>
            <a:ext cx="398531" cy="455164"/>
            <a:chOff x="565484" y="2886304"/>
            <a:chExt cx="398531" cy="455164"/>
          </a:xfrm>
        </p:grpSpPr>
        <p:grpSp>
          <p:nvGrpSpPr>
            <p:cNvPr id="141" name="図形グループ 140"/>
            <p:cNvGrpSpPr/>
            <p:nvPr/>
          </p:nvGrpSpPr>
          <p:grpSpPr>
            <a:xfrm>
              <a:off x="565484" y="2886304"/>
              <a:ext cx="398531" cy="387786"/>
              <a:chOff x="758730" y="3198675"/>
              <a:chExt cx="702795" cy="688305"/>
            </a:xfrm>
          </p:grpSpPr>
          <p:sp>
            <p:nvSpPr>
              <p:cNvPr id="145" name="角丸四角形 144"/>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角丸四角形 145"/>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台形 146"/>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695604" y="2996289"/>
              <a:ext cx="150692" cy="345179"/>
              <a:chOff x="1946324" y="4125162"/>
              <a:chExt cx="969964" cy="2007872"/>
            </a:xfrm>
          </p:grpSpPr>
          <p:sp>
            <p:nvSpPr>
              <p:cNvPr id="143" name="円/楕円 1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フローチャート: 論理積ゲート 1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48" name="図形グループ 147"/>
          <p:cNvGrpSpPr/>
          <p:nvPr/>
        </p:nvGrpSpPr>
        <p:grpSpPr>
          <a:xfrm>
            <a:off x="4355625" y="2774458"/>
            <a:ext cx="398531" cy="455164"/>
            <a:chOff x="565484" y="2886304"/>
            <a:chExt cx="398531" cy="455164"/>
          </a:xfrm>
        </p:grpSpPr>
        <p:grpSp>
          <p:nvGrpSpPr>
            <p:cNvPr id="149" name="図形グループ 148"/>
            <p:cNvGrpSpPr/>
            <p:nvPr/>
          </p:nvGrpSpPr>
          <p:grpSpPr>
            <a:xfrm>
              <a:off x="565484" y="2886304"/>
              <a:ext cx="398531" cy="387786"/>
              <a:chOff x="758730" y="3198675"/>
              <a:chExt cx="702795" cy="688305"/>
            </a:xfrm>
          </p:grpSpPr>
          <p:sp>
            <p:nvSpPr>
              <p:cNvPr id="153" name="角丸四角形 15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角丸四角形 15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台形 15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0" name="図形グループ 149"/>
            <p:cNvGrpSpPr/>
            <p:nvPr/>
          </p:nvGrpSpPr>
          <p:grpSpPr>
            <a:xfrm>
              <a:off x="695604" y="2996289"/>
              <a:ext cx="150692" cy="345179"/>
              <a:chOff x="1946324" y="4125162"/>
              <a:chExt cx="969964" cy="2007872"/>
            </a:xfrm>
          </p:grpSpPr>
          <p:sp>
            <p:nvSpPr>
              <p:cNvPr id="151" name="円/楕円 1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フローチャート: 論理積ゲート 1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56" name="図形グループ 155"/>
          <p:cNvGrpSpPr/>
          <p:nvPr/>
        </p:nvGrpSpPr>
        <p:grpSpPr>
          <a:xfrm>
            <a:off x="5233188" y="2774961"/>
            <a:ext cx="398531" cy="455164"/>
            <a:chOff x="565484" y="2886304"/>
            <a:chExt cx="398531" cy="455164"/>
          </a:xfrm>
        </p:grpSpPr>
        <p:grpSp>
          <p:nvGrpSpPr>
            <p:cNvPr id="157" name="図形グループ 156"/>
            <p:cNvGrpSpPr/>
            <p:nvPr/>
          </p:nvGrpSpPr>
          <p:grpSpPr>
            <a:xfrm>
              <a:off x="565484" y="2886304"/>
              <a:ext cx="398531" cy="387786"/>
              <a:chOff x="758730" y="3198675"/>
              <a:chExt cx="702795" cy="688305"/>
            </a:xfrm>
          </p:grpSpPr>
          <p:sp>
            <p:nvSpPr>
              <p:cNvPr id="161" name="角丸四角形 16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角丸四角形 16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台形 16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8" name="図形グループ 157"/>
            <p:cNvGrpSpPr/>
            <p:nvPr/>
          </p:nvGrpSpPr>
          <p:grpSpPr>
            <a:xfrm>
              <a:off x="695604" y="2996289"/>
              <a:ext cx="150692" cy="345179"/>
              <a:chOff x="1946324" y="4125162"/>
              <a:chExt cx="969964" cy="2007872"/>
            </a:xfrm>
          </p:grpSpPr>
          <p:sp>
            <p:nvSpPr>
              <p:cNvPr id="159" name="円/楕円 15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フローチャート: 論理積ゲート 15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64" name="直線コネクタ 163"/>
          <p:cNvCxnSpPr>
            <a:stCxn id="133" idx="2"/>
            <a:endCxn id="145" idx="0"/>
          </p:cNvCxnSpPr>
          <p:nvPr/>
        </p:nvCxnSpPr>
        <p:spPr>
          <a:xfrm flipH="1">
            <a:off x="3675105" y="2267499"/>
            <a:ext cx="75790" cy="5074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直線コネクタ 164"/>
          <p:cNvCxnSpPr>
            <a:stCxn id="134" idx="2"/>
          </p:cNvCxnSpPr>
          <p:nvPr/>
        </p:nvCxnSpPr>
        <p:spPr>
          <a:xfrm>
            <a:off x="4572000" y="2263884"/>
            <a:ext cx="9843" cy="5105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直線コネクタ 165"/>
          <p:cNvCxnSpPr>
            <a:stCxn id="135" idx="2"/>
            <a:endCxn id="161" idx="0"/>
          </p:cNvCxnSpPr>
          <p:nvPr/>
        </p:nvCxnSpPr>
        <p:spPr>
          <a:xfrm>
            <a:off x="5382473" y="2267499"/>
            <a:ext cx="41740" cy="507462"/>
          </a:xfrm>
          <a:prstGeom prst="line">
            <a:avLst/>
          </a:prstGeom>
        </p:spPr>
        <p:style>
          <a:lnRef idx="2">
            <a:schemeClr val="accent1"/>
          </a:lnRef>
          <a:fillRef idx="0">
            <a:schemeClr val="accent1"/>
          </a:fillRef>
          <a:effectRef idx="1">
            <a:schemeClr val="accent1"/>
          </a:effectRef>
          <a:fontRef idx="minor">
            <a:schemeClr val="tx1"/>
          </a:fontRef>
        </p:style>
      </p:cxnSp>
      <p:sp>
        <p:nvSpPr>
          <p:cNvPr id="167" name="正方形/長方形 166"/>
          <p:cNvSpPr/>
          <p:nvPr/>
        </p:nvSpPr>
        <p:spPr>
          <a:xfrm>
            <a:off x="4233824" y="1855491"/>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68" name="正方形/長方形 167"/>
          <p:cNvSpPr/>
          <p:nvPr/>
        </p:nvSpPr>
        <p:spPr>
          <a:xfrm>
            <a:off x="5050493" y="1858723"/>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75" name="正方形/長方形 174"/>
          <p:cNvSpPr/>
          <p:nvPr/>
        </p:nvSpPr>
        <p:spPr>
          <a:xfrm>
            <a:off x="3380874"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正方形/長方形 175"/>
          <p:cNvSpPr/>
          <p:nvPr/>
        </p:nvSpPr>
        <p:spPr>
          <a:xfrm>
            <a:off x="3489811" y="457036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正方形/長方形 176"/>
          <p:cNvSpPr/>
          <p:nvPr/>
        </p:nvSpPr>
        <p:spPr>
          <a:xfrm>
            <a:off x="4275724" y="4566808"/>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050493" y="457036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3519725" y="4932980"/>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80" name="正方形/長方形 179"/>
          <p:cNvSpPr/>
          <p:nvPr/>
        </p:nvSpPr>
        <p:spPr>
          <a:xfrm>
            <a:off x="3519726" y="4679923"/>
            <a:ext cx="520468"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81" name="正方形/長方形 180"/>
          <p:cNvSpPr/>
          <p:nvPr/>
        </p:nvSpPr>
        <p:spPr>
          <a:xfrm>
            <a:off x="4308010" y="4679923"/>
            <a:ext cx="512676"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82" name="正方形/長方形 181"/>
          <p:cNvSpPr/>
          <p:nvPr/>
        </p:nvSpPr>
        <p:spPr>
          <a:xfrm>
            <a:off x="5088501" y="4679923"/>
            <a:ext cx="501723"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183" name="図形グループ 182"/>
          <p:cNvGrpSpPr/>
          <p:nvPr/>
        </p:nvGrpSpPr>
        <p:grpSpPr>
          <a:xfrm>
            <a:off x="3489397" y="6031002"/>
            <a:ext cx="398531" cy="455164"/>
            <a:chOff x="565484" y="2886304"/>
            <a:chExt cx="398531" cy="455164"/>
          </a:xfrm>
        </p:grpSpPr>
        <p:grpSp>
          <p:nvGrpSpPr>
            <p:cNvPr id="184" name="図形グループ 183"/>
            <p:cNvGrpSpPr/>
            <p:nvPr/>
          </p:nvGrpSpPr>
          <p:grpSpPr>
            <a:xfrm>
              <a:off x="565484" y="2886304"/>
              <a:ext cx="398531" cy="387786"/>
              <a:chOff x="758730" y="3198675"/>
              <a:chExt cx="702795" cy="688305"/>
            </a:xfrm>
          </p:grpSpPr>
          <p:sp>
            <p:nvSpPr>
              <p:cNvPr id="188" name="角丸四角形 187"/>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角丸四角形 188"/>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台形 189"/>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5" name="図形グループ 184"/>
            <p:cNvGrpSpPr/>
            <p:nvPr/>
          </p:nvGrpSpPr>
          <p:grpSpPr>
            <a:xfrm>
              <a:off x="695604" y="2996289"/>
              <a:ext cx="150692" cy="345179"/>
              <a:chOff x="1946324" y="4125162"/>
              <a:chExt cx="969964" cy="2007872"/>
            </a:xfrm>
          </p:grpSpPr>
          <p:sp>
            <p:nvSpPr>
              <p:cNvPr id="186" name="円/楕円 18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フローチャート: 論理積ゲート 18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91" name="図形グループ 190"/>
          <p:cNvGrpSpPr/>
          <p:nvPr/>
        </p:nvGrpSpPr>
        <p:grpSpPr>
          <a:xfrm>
            <a:off x="4360942" y="6030499"/>
            <a:ext cx="398531" cy="455164"/>
            <a:chOff x="565484" y="2886304"/>
            <a:chExt cx="398531" cy="455164"/>
          </a:xfrm>
        </p:grpSpPr>
        <p:grpSp>
          <p:nvGrpSpPr>
            <p:cNvPr id="192" name="図形グループ 191"/>
            <p:cNvGrpSpPr/>
            <p:nvPr/>
          </p:nvGrpSpPr>
          <p:grpSpPr>
            <a:xfrm>
              <a:off x="565484" y="2886304"/>
              <a:ext cx="398531" cy="387786"/>
              <a:chOff x="758730" y="3198675"/>
              <a:chExt cx="702795" cy="688305"/>
            </a:xfrm>
          </p:grpSpPr>
          <p:sp>
            <p:nvSpPr>
              <p:cNvPr id="196" name="角丸四角形 19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角丸四角形 19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台形 19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3" name="図形グループ 192"/>
            <p:cNvGrpSpPr/>
            <p:nvPr/>
          </p:nvGrpSpPr>
          <p:grpSpPr>
            <a:xfrm>
              <a:off x="695604" y="2996289"/>
              <a:ext cx="150692" cy="345179"/>
              <a:chOff x="1946324" y="4125162"/>
              <a:chExt cx="969964" cy="2007872"/>
            </a:xfrm>
          </p:grpSpPr>
          <p:sp>
            <p:nvSpPr>
              <p:cNvPr id="194" name="円/楕円 19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フローチャート: 論理積ゲート 19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99" name="図形グループ 198"/>
          <p:cNvGrpSpPr/>
          <p:nvPr/>
        </p:nvGrpSpPr>
        <p:grpSpPr>
          <a:xfrm>
            <a:off x="5238505" y="6031002"/>
            <a:ext cx="398531" cy="455164"/>
            <a:chOff x="565484" y="2886304"/>
            <a:chExt cx="398531" cy="455164"/>
          </a:xfrm>
        </p:grpSpPr>
        <p:grpSp>
          <p:nvGrpSpPr>
            <p:cNvPr id="200" name="図形グループ 199"/>
            <p:cNvGrpSpPr/>
            <p:nvPr/>
          </p:nvGrpSpPr>
          <p:grpSpPr>
            <a:xfrm>
              <a:off x="565484" y="2886304"/>
              <a:ext cx="398531" cy="387786"/>
              <a:chOff x="758730" y="3198675"/>
              <a:chExt cx="702795" cy="688305"/>
            </a:xfrm>
          </p:grpSpPr>
          <p:sp>
            <p:nvSpPr>
              <p:cNvPr id="204" name="角丸四角形 20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角丸四角形 20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台形 20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1" name="図形グループ 200"/>
            <p:cNvGrpSpPr/>
            <p:nvPr/>
          </p:nvGrpSpPr>
          <p:grpSpPr>
            <a:xfrm>
              <a:off x="695604" y="2996289"/>
              <a:ext cx="150692" cy="345179"/>
              <a:chOff x="1946324" y="4125162"/>
              <a:chExt cx="969964" cy="2007872"/>
            </a:xfrm>
          </p:grpSpPr>
          <p:sp>
            <p:nvSpPr>
              <p:cNvPr id="202" name="円/楕円 20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フローチャート: 論理積ゲート 20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207" name="直線コネクタ 206"/>
          <p:cNvCxnSpPr>
            <a:stCxn id="175" idx="2"/>
            <a:endCxn id="188" idx="0"/>
          </p:cNvCxnSpPr>
          <p:nvPr/>
        </p:nvCxnSpPr>
        <p:spPr>
          <a:xfrm flipH="1">
            <a:off x="3680422" y="5527453"/>
            <a:ext cx="891578"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8" name="直線コネクタ 207"/>
          <p:cNvCxnSpPr>
            <a:stCxn id="175" idx="2"/>
            <a:endCxn id="196" idx="0"/>
          </p:cNvCxnSpPr>
          <p:nvPr/>
        </p:nvCxnSpPr>
        <p:spPr>
          <a:xfrm flipH="1">
            <a:off x="4551967" y="5527453"/>
            <a:ext cx="20033" cy="503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9" name="直線コネクタ 208"/>
          <p:cNvCxnSpPr>
            <a:stCxn id="175" idx="2"/>
            <a:endCxn id="204" idx="0"/>
          </p:cNvCxnSpPr>
          <p:nvPr/>
        </p:nvCxnSpPr>
        <p:spPr>
          <a:xfrm>
            <a:off x="4572000" y="5527453"/>
            <a:ext cx="857530" cy="503549"/>
          </a:xfrm>
          <a:prstGeom prst="line">
            <a:avLst/>
          </a:prstGeom>
        </p:spPr>
        <p:style>
          <a:lnRef idx="2">
            <a:schemeClr val="accent1"/>
          </a:lnRef>
          <a:fillRef idx="0">
            <a:schemeClr val="accent1"/>
          </a:fillRef>
          <a:effectRef idx="1">
            <a:schemeClr val="accent1"/>
          </a:effectRef>
          <a:fontRef idx="minor">
            <a:schemeClr val="tx1"/>
          </a:fontRef>
        </p:style>
      </p:cxnSp>
      <p:sp>
        <p:nvSpPr>
          <p:cNvPr id="210" name="正方形/長方形 209"/>
          <p:cNvSpPr/>
          <p:nvPr/>
        </p:nvSpPr>
        <p:spPr>
          <a:xfrm>
            <a:off x="4308551" y="4929979"/>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211" name="正方形/長方形 210"/>
          <p:cNvSpPr/>
          <p:nvPr/>
        </p:nvSpPr>
        <p:spPr>
          <a:xfrm>
            <a:off x="5085061" y="4932980"/>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212" name="テキスト ボックス 211"/>
          <p:cNvSpPr txBox="1"/>
          <p:nvPr/>
        </p:nvSpPr>
        <p:spPr>
          <a:xfrm>
            <a:off x="3587109" y="5170255"/>
            <a:ext cx="402674" cy="276999"/>
          </a:xfrm>
          <a:prstGeom prst="rect">
            <a:avLst/>
          </a:prstGeom>
          <a:noFill/>
        </p:spPr>
        <p:txBody>
          <a:bodyPr wrap="none" rtlCol="0">
            <a:spAutoFit/>
          </a:bodyPr>
          <a:lstStyle/>
          <a:p>
            <a:pPr algn="ctr"/>
            <a:r>
              <a:rPr kumimoji="1" lang="en-US" altLang="ja-JP" sz="1200" dirty="0">
                <a:solidFill>
                  <a:schemeClr val="bg1"/>
                </a:solidFill>
              </a:rPr>
              <a:t>VM</a:t>
            </a:r>
            <a:endParaRPr kumimoji="1" lang="ja-JP" altLang="en-US" sz="1200" dirty="0">
              <a:solidFill>
                <a:schemeClr val="bg1"/>
              </a:solidFill>
            </a:endParaRPr>
          </a:p>
        </p:txBody>
      </p:sp>
      <p:sp>
        <p:nvSpPr>
          <p:cNvPr id="213" name="テキスト ボックス 212"/>
          <p:cNvSpPr txBox="1"/>
          <p:nvPr/>
        </p:nvSpPr>
        <p:spPr>
          <a:xfrm>
            <a:off x="4360942" y="5157946"/>
            <a:ext cx="402674" cy="276999"/>
          </a:xfrm>
          <a:prstGeom prst="rect">
            <a:avLst/>
          </a:prstGeom>
          <a:noFill/>
        </p:spPr>
        <p:txBody>
          <a:bodyPr wrap="none" rtlCol="0">
            <a:spAutoFit/>
          </a:bodyPr>
          <a:lstStyle/>
          <a:p>
            <a:pPr algn="ctr"/>
            <a:r>
              <a:rPr kumimoji="1" lang="en-US" altLang="ja-JP" sz="1200">
                <a:solidFill>
                  <a:schemeClr val="bg1"/>
                </a:solidFill>
              </a:rPr>
              <a:t>VM</a:t>
            </a:r>
            <a:endParaRPr kumimoji="1" lang="ja-JP" altLang="en-US" sz="1200" dirty="0">
              <a:solidFill>
                <a:schemeClr val="bg1"/>
              </a:solidFill>
            </a:endParaRPr>
          </a:p>
        </p:txBody>
      </p:sp>
      <p:sp>
        <p:nvSpPr>
          <p:cNvPr id="214" name="テキスト ボックス 213"/>
          <p:cNvSpPr txBox="1"/>
          <p:nvPr/>
        </p:nvSpPr>
        <p:spPr>
          <a:xfrm>
            <a:off x="5145225" y="5169582"/>
            <a:ext cx="402674" cy="276999"/>
          </a:xfrm>
          <a:prstGeom prst="rect">
            <a:avLst/>
          </a:prstGeom>
          <a:noFill/>
        </p:spPr>
        <p:txBody>
          <a:bodyPr wrap="none" rtlCol="0">
            <a:spAutoFit/>
          </a:bodyPr>
          <a:lstStyle/>
          <a:p>
            <a:pPr algn="ctr"/>
            <a:r>
              <a:rPr kumimoji="1" lang="en-US" altLang="ja-JP" sz="1200">
                <a:solidFill>
                  <a:schemeClr val="bg1"/>
                </a:solidFill>
              </a:rPr>
              <a:t>VM</a:t>
            </a:r>
            <a:endParaRPr kumimoji="1" lang="ja-JP" altLang="en-US" sz="1200" dirty="0">
              <a:solidFill>
                <a:schemeClr val="bg1"/>
              </a:solidFill>
            </a:endParaRPr>
          </a:p>
        </p:txBody>
      </p:sp>
      <p:sp>
        <p:nvSpPr>
          <p:cNvPr id="215" name="正方形/長方形 214"/>
          <p:cNvSpPr/>
          <p:nvPr/>
        </p:nvSpPr>
        <p:spPr>
          <a:xfrm>
            <a:off x="6405788" y="5135910"/>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6" name="正方形/長方形 215"/>
          <p:cNvSpPr/>
          <p:nvPr/>
        </p:nvSpPr>
        <p:spPr>
          <a:xfrm>
            <a:off x="6397001" y="4568744"/>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7" name="正方形/長方形 216"/>
          <p:cNvSpPr/>
          <p:nvPr/>
        </p:nvSpPr>
        <p:spPr>
          <a:xfrm>
            <a:off x="7866615" y="4574915"/>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8" name="正方形/長方形 217"/>
          <p:cNvSpPr/>
          <p:nvPr/>
        </p:nvSpPr>
        <p:spPr>
          <a:xfrm>
            <a:off x="7136201" y="4574915"/>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9" name="正方形/長方形 218"/>
          <p:cNvSpPr/>
          <p:nvPr/>
        </p:nvSpPr>
        <p:spPr>
          <a:xfrm>
            <a:off x="6495891" y="4607805"/>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0" name="正方形/長方形 219"/>
          <p:cNvSpPr/>
          <p:nvPr/>
        </p:nvSpPr>
        <p:spPr>
          <a:xfrm>
            <a:off x="6494502" y="4773624"/>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1" name="正方形/長方形 220"/>
          <p:cNvSpPr/>
          <p:nvPr/>
        </p:nvSpPr>
        <p:spPr>
          <a:xfrm>
            <a:off x="7237533" y="4608859"/>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2" name="正方形/長方形 221"/>
          <p:cNvSpPr/>
          <p:nvPr/>
        </p:nvSpPr>
        <p:spPr>
          <a:xfrm>
            <a:off x="7236144" y="4774678"/>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3" name="正方形/長方形 222"/>
          <p:cNvSpPr/>
          <p:nvPr/>
        </p:nvSpPr>
        <p:spPr>
          <a:xfrm>
            <a:off x="7962271" y="4608859"/>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4" name="正方形/長方形 223"/>
          <p:cNvSpPr/>
          <p:nvPr/>
        </p:nvSpPr>
        <p:spPr>
          <a:xfrm>
            <a:off x="7960882" y="4774678"/>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401343" y="4891114"/>
            <a:ext cx="695048" cy="246221"/>
          </a:xfrm>
          <a:prstGeom prst="rect">
            <a:avLst/>
          </a:prstGeom>
          <a:noFill/>
        </p:spPr>
        <p:txBody>
          <a:bodyPr wrap="square" rtlCol="0">
            <a:spAutoFit/>
          </a:bodyPr>
          <a:lstStyle/>
          <a:p>
            <a:pPr algn="ctr"/>
            <a:r>
              <a:rPr kumimoji="1" lang="ja-JP" altLang="en-US" sz="1000">
                <a:solidFill>
                  <a:schemeClr val="accent6">
                    <a:lumMod val="50000"/>
                  </a:schemeClr>
                </a:solidFill>
              </a:rPr>
              <a:t>コンテナ</a:t>
            </a:r>
          </a:p>
        </p:txBody>
      </p:sp>
      <p:sp>
        <p:nvSpPr>
          <p:cNvPr id="226" name="テキスト ボックス 225"/>
          <p:cNvSpPr txBox="1"/>
          <p:nvPr/>
        </p:nvSpPr>
        <p:spPr>
          <a:xfrm>
            <a:off x="7133979" y="4891114"/>
            <a:ext cx="695048" cy="246221"/>
          </a:xfrm>
          <a:prstGeom prst="rect">
            <a:avLst/>
          </a:prstGeom>
          <a:noFill/>
        </p:spPr>
        <p:txBody>
          <a:bodyPr wrap="square" rtlCol="0">
            <a:spAutoFit/>
          </a:bodyPr>
          <a:lstStyle/>
          <a:p>
            <a:pPr algn="ctr"/>
            <a:r>
              <a:rPr kumimoji="1" lang="ja-JP" altLang="en-US" sz="1000">
                <a:solidFill>
                  <a:schemeClr val="accent6">
                    <a:lumMod val="50000"/>
                  </a:schemeClr>
                </a:solidFill>
              </a:rPr>
              <a:t>コンテナ</a:t>
            </a:r>
          </a:p>
        </p:txBody>
      </p:sp>
      <p:sp>
        <p:nvSpPr>
          <p:cNvPr id="227" name="テキスト ボックス 226"/>
          <p:cNvSpPr txBox="1"/>
          <p:nvPr/>
        </p:nvSpPr>
        <p:spPr>
          <a:xfrm>
            <a:off x="7873592" y="4889665"/>
            <a:ext cx="695048" cy="246221"/>
          </a:xfrm>
          <a:prstGeom prst="rect">
            <a:avLst/>
          </a:prstGeom>
          <a:noFill/>
        </p:spPr>
        <p:txBody>
          <a:bodyPr wrap="square" rtlCol="0">
            <a:spAutoFit/>
          </a:bodyPr>
          <a:lstStyle/>
          <a:p>
            <a:pPr algn="ctr"/>
            <a:r>
              <a:rPr kumimoji="1" lang="ja-JP" altLang="en-US" sz="1000">
                <a:solidFill>
                  <a:schemeClr val="accent6">
                    <a:lumMod val="50000"/>
                  </a:schemeClr>
                </a:solidFill>
              </a:rPr>
              <a:t>コンテナ</a:t>
            </a:r>
          </a:p>
        </p:txBody>
      </p:sp>
      <p:grpSp>
        <p:nvGrpSpPr>
          <p:cNvPr id="228" name="図形グループ 227"/>
          <p:cNvGrpSpPr/>
          <p:nvPr/>
        </p:nvGrpSpPr>
        <p:grpSpPr>
          <a:xfrm>
            <a:off x="6403054" y="6024275"/>
            <a:ext cx="398531" cy="455164"/>
            <a:chOff x="565484" y="2886304"/>
            <a:chExt cx="398531" cy="455164"/>
          </a:xfrm>
        </p:grpSpPr>
        <p:grpSp>
          <p:nvGrpSpPr>
            <p:cNvPr id="229" name="図形グループ 228"/>
            <p:cNvGrpSpPr/>
            <p:nvPr/>
          </p:nvGrpSpPr>
          <p:grpSpPr>
            <a:xfrm>
              <a:off x="565484" y="2886304"/>
              <a:ext cx="398531" cy="387786"/>
              <a:chOff x="758730" y="3198675"/>
              <a:chExt cx="702795" cy="688305"/>
            </a:xfrm>
          </p:grpSpPr>
          <p:sp>
            <p:nvSpPr>
              <p:cNvPr id="233" name="角丸四角形 23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角丸四角形 23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 name="台形 23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0" name="図形グループ 229"/>
            <p:cNvGrpSpPr/>
            <p:nvPr/>
          </p:nvGrpSpPr>
          <p:grpSpPr>
            <a:xfrm>
              <a:off x="695604" y="2996289"/>
              <a:ext cx="150692" cy="345179"/>
              <a:chOff x="1946324" y="4125162"/>
              <a:chExt cx="969964" cy="2007872"/>
            </a:xfrm>
          </p:grpSpPr>
          <p:sp>
            <p:nvSpPr>
              <p:cNvPr id="231" name="円/楕円 2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フローチャート: 論理積ゲート 2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36" name="図形グループ 235"/>
          <p:cNvGrpSpPr/>
          <p:nvPr/>
        </p:nvGrpSpPr>
        <p:grpSpPr>
          <a:xfrm>
            <a:off x="7274599" y="6023772"/>
            <a:ext cx="398531" cy="455164"/>
            <a:chOff x="565484" y="2886304"/>
            <a:chExt cx="398531" cy="455164"/>
          </a:xfrm>
        </p:grpSpPr>
        <p:grpSp>
          <p:nvGrpSpPr>
            <p:cNvPr id="237" name="図形グループ 236"/>
            <p:cNvGrpSpPr/>
            <p:nvPr/>
          </p:nvGrpSpPr>
          <p:grpSpPr>
            <a:xfrm>
              <a:off x="565484" y="2886304"/>
              <a:ext cx="398531" cy="387786"/>
              <a:chOff x="758730" y="3198675"/>
              <a:chExt cx="702795" cy="688305"/>
            </a:xfrm>
          </p:grpSpPr>
          <p:sp>
            <p:nvSpPr>
              <p:cNvPr id="241" name="角丸四角形 24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角丸四角形 24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台形 24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8" name="図形グループ 237"/>
            <p:cNvGrpSpPr/>
            <p:nvPr/>
          </p:nvGrpSpPr>
          <p:grpSpPr>
            <a:xfrm>
              <a:off x="695604" y="2996289"/>
              <a:ext cx="150692" cy="345179"/>
              <a:chOff x="1946324" y="4125162"/>
              <a:chExt cx="969964" cy="2007872"/>
            </a:xfrm>
          </p:grpSpPr>
          <p:sp>
            <p:nvSpPr>
              <p:cNvPr id="239" name="円/楕円 2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フローチャート: 論理積ゲート 2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44" name="図形グループ 243"/>
          <p:cNvGrpSpPr/>
          <p:nvPr/>
        </p:nvGrpSpPr>
        <p:grpSpPr>
          <a:xfrm>
            <a:off x="8152162" y="6024275"/>
            <a:ext cx="398531" cy="455164"/>
            <a:chOff x="565484" y="2886304"/>
            <a:chExt cx="398531" cy="455164"/>
          </a:xfrm>
        </p:grpSpPr>
        <p:grpSp>
          <p:nvGrpSpPr>
            <p:cNvPr id="245" name="図形グループ 244"/>
            <p:cNvGrpSpPr/>
            <p:nvPr/>
          </p:nvGrpSpPr>
          <p:grpSpPr>
            <a:xfrm>
              <a:off x="565484" y="2886304"/>
              <a:ext cx="398531" cy="387786"/>
              <a:chOff x="758730" y="3198675"/>
              <a:chExt cx="702795" cy="688305"/>
            </a:xfrm>
          </p:grpSpPr>
          <p:sp>
            <p:nvSpPr>
              <p:cNvPr id="249" name="角丸四角形 24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角丸四角形 24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1" name="台形 25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6" name="図形グループ 245"/>
            <p:cNvGrpSpPr/>
            <p:nvPr/>
          </p:nvGrpSpPr>
          <p:grpSpPr>
            <a:xfrm>
              <a:off x="695604" y="2996289"/>
              <a:ext cx="150692" cy="345179"/>
              <a:chOff x="1946324" y="4125162"/>
              <a:chExt cx="969964" cy="2007872"/>
            </a:xfrm>
          </p:grpSpPr>
          <p:sp>
            <p:nvSpPr>
              <p:cNvPr id="247" name="円/楕円 2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フローチャート: 論理積ゲート 2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252" name="直線コネクタ 251"/>
          <p:cNvCxnSpPr>
            <a:stCxn id="9" idx="2"/>
            <a:endCxn id="233" idx="0"/>
          </p:cNvCxnSpPr>
          <p:nvPr/>
        </p:nvCxnSpPr>
        <p:spPr>
          <a:xfrm flipH="1">
            <a:off x="6594079" y="5527453"/>
            <a:ext cx="901595" cy="4968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3" name="直線コネクタ 252"/>
          <p:cNvCxnSpPr>
            <a:stCxn id="9" idx="2"/>
            <a:endCxn id="241" idx="0"/>
          </p:cNvCxnSpPr>
          <p:nvPr/>
        </p:nvCxnSpPr>
        <p:spPr>
          <a:xfrm flipH="1">
            <a:off x="7465624" y="5527453"/>
            <a:ext cx="30050" cy="496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直線コネクタ 253"/>
          <p:cNvCxnSpPr>
            <a:stCxn id="9" idx="2"/>
            <a:endCxn id="249" idx="0"/>
          </p:cNvCxnSpPr>
          <p:nvPr/>
        </p:nvCxnSpPr>
        <p:spPr>
          <a:xfrm>
            <a:off x="7495674" y="5527453"/>
            <a:ext cx="847513" cy="496822"/>
          </a:xfrm>
          <a:prstGeom prst="line">
            <a:avLst/>
          </a:prstGeom>
        </p:spPr>
        <p:style>
          <a:lnRef idx="2">
            <a:schemeClr val="accent1"/>
          </a:lnRef>
          <a:fillRef idx="0">
            <a:schemeClr val="accent1"/>
          </a:fillRef>
          <a:effectRef idx="1">
            <a:schemeClr val="accent1"/>
          </a:effectRef>
          <a:fontRef idx="minor">
            <a:schemeClr val="tx1"/>
          </a:fontRef>
        </p:style>
      </p:cxnSp>
      <p:sp>
        <p:nvSpPr>
          <p:cNvPr id="258" name="下矢印 257"/>
          <p:cNvSpPr/>
          <p:nvPr/>
        </p:nvSpPr>
        <p:spPr>
          <a:xfrm>
            <a:off x="1294525" y="3582209"/>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9" name="下矢印 258"/>
          <p:cNvSpPr/>
          <p:nvPr/>
        </p:nvSpPr>
        <p:spPr>
          <a:xfrm>
            <a:off x="7153905" y="3582234"/>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0" name="下矢印 259"/>
          <p:cNvSpPr/>
          <p:nvPr/>
        </p:nvSpPr>
        <p:spPr>
          <a:xfrm rot="10800000">
            <a:off x="4230954" y="3582209"/>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下矢印 260"/>
          <p:cNvSpPr/>
          <p:nvPr/>
        </p:nvSpPr>
        <p:spPr>
          <a:xfrm rot="16200000">
            <a:off x="2803019" y="4856430"/>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下矢印 261"/>
          <p:cNvSpPr/>
          <p:nvPr/>
        </p:nvSpPr>
        <p:spPr>
          <a:xfrm rot="16200000">
            <a:off x="5699417" y="1589743"/>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3" name="テキスト ボックス 262"/>
          <p:cNvSpPr txBox="1"/>
          <p:nvPr/>
        </p:nvSpPr>
        <p:spPr>
          <a:xfrm>
            <a:off x="344059" y="861294"/>
            <a:ext cx="1646605" cy="276999"/>
          </a:xfrm>
          <a:prstGeom prst="rect">
            <a:avLst/>
          </a:prstGeom>
          <a:noFill/>
        </p:spPr>
        <p:txBody>
          <a:bodyPr wrap="none" rtlCol="0">
            <a:spAutoFit/>
          </a:bodyPr>
          <a:lstStyle/>
          <a:p>
            <a:r>
              <a:rPr kumimoji="1" lang="en-US" altLang="ja-JP" sz="1200" dirty="0">
                <a:solidFill>
                  <a:srgbClr val="002060"/>
                </a:solidFill>
                <a:latin typeface="Meiryo" charset="-128"/>
                <a:ea typeface="Meiryo" charset="-128"/>
                <a:cs typeface="Meiryo" charset="-128"/>
              </a:rPr>
              <a:t>1950</a:t>
            </a:r>
            <a:r>
              <a:rPr kumimoji="1" lang="ja-JP" altLang="en-US" sz="1200" dirty="0">
                <a:solidFill>
                  <a:srgbClr val="002060"/>
                </a:solidFill>
                <a:latin typeface="Meiryo" charset="-128"/>
                <a:ea typeface="Meiryo" charset="-128"/>
                <a:cs typeface="Meiryo" charset="-128"/>
              </a:rPr>
              <a:t>年代</a:t>
            </a:r>
            <a:r>
              <a:rPr kumimoji="1" lang="en-US" altLang="ja-JP" sz="1200" dirty="0">
                <a:solidFill>
                  <a:srgbClr val="002060"/>
                </a:solidFill>
                <a:latin typeface="Meiryo" charset="-128"/>
                <a:ea typeface="Meiryo" charset="-128"/>
                <a:cs typeface="Meiryo" charset="-128"/>
              </a:rPr>
              <a:t>〜</a:t>
            </a:r>
            <a:r>
              <a:rPr kumimoji="1" lang="ja-JP" altLang="en-US" sz="1200" dirty="0">
                <a:solidFill>
                  <a:srgbClr val="002060"/>
                </a:solidFill>
                <a:latin typeface="Meiryo" charset="-128"/>
                <a:ea typeface="Meiryo" charset="-128"/>
                <a:cs typeface="Meiryo" charset="-128"/>
              </a:rPr>
              <a:t>／バッチ</a:t>
            </a:r>
          </a:p>
        </p:txBody>
      </p:sp>
      <p:sp>
        <p:nvSpPr>
          <p:cNvPr id="264" name="テキスト ボックス 263"/>
          <p:cNvSpPr txBox="1"/>
          <p:nvPr/>
        </p:nvSpPr>
        <p:spPr>
          <a:xfrm>
            <a:off x="344059" y="4129415"/>
            <a:ext cx="2569934" cy="276999"/>
          </a:xfrm>
          <a:prstGeom prst="rect">
            <a:avLst/>
          </a:prstGeom>
          <a:noFill/>
        </p:spPr>
        <p:txBody>
          <a:bodyPr wrap="none" rtlCol="0">
            <a:spAutoFit/>
          </a:bodyPr>
          <a:lstStyle/>
          <a:p>
            <a:r>
              <a:rPr kumimoji="1" lang="en-US" altLang="ja-JP" sz="1200" dirty="0">
                <a:solidFill>
                  <a:srgbClr val="002060"/>
                </a:solidFill>
                <a:latin typeface="Meiryo" charset="-128"/>
                <a:ea typeface="Meiryo" charset="-128"/>
                <a:cs typeface="Meiryo" charset="-128"/>
              </a:rPr>
              <a:t>1960</a:t>
            </a:r>
            <a:r>
              <a:rPr kumimoji="1" lang="ja-JP" altLang="en-US" sz="1200" dirty="0">
                <a:solidFill>
                  <a:srgbClr val="002060"/>
                </a:solidFill>
                <a:latin typeface="Meiryo" charset="-128"/>
                <a:ea typeface="Meiryo" charset="-128"/>
                <a:cs typeface="Meiryo" charset="-128"/>
              </a:rPr>
              <a:t>年代</a:t>
            </a:r>
            <a:r>
              <a:rPr kumimoji="1" lang="en-US" altLang="ja-JP" sz="1200" dirty="0">
                <a:solidFill>
                  <a:srgbClr val="002060"/>
                </a:solidFill>
                <a:latin typeface="Meiryo" charset="-128"/>
                <a:ea typeface="Meiryo" charset="-128"/>
                <a:cs typeface="Meiryo" charset="-128"/>
              </a:rPr>
              <a:t>〜</a:t>
            </a:r>
            <a:r>
              <a:rPr kumimoji="1" lang="ja-JP" altLang="en-US" sz="1200" dirty="0">
                <a:solidFill>
                  <a:srgbClr val="002060"/>
                </a:solidFill>
                <a:latin typeface="Meiryo" charset="-128"/>
                <a:ea typeface="Meiryo" charset="-128"/>
                <a:cs typeface="Meiryo" charset="-128"/>
              </a:rPr>
              <a:t>／タイムシェアリング</a:t>
            </a:r>
          </a:p>
        </p:txBody>
      </p:sp>
      <p:sp>
        <p:nvSpPr>
          <p:cNvPr id="265" name="テキスト ボックス 264"/>
          <p:cNvSpPr txBox="1"/>
          <p:nvPr/>
        </p:nvSpPr>
        <p:spPr>
          <a:xfrm>
            <a:off x="3261682" y="4126106"/>
            <a:ext cx="2723823" cy="276999"/>
          </a:xfrm>
          <a:prstGeom prst="rect">
            <a:avLst/>
          </a:prstGeom>
          <a:noFill/>
        </p:spPr>
        <p:txBody>
          <a:bodyPr wrap="none" rtlCol="0">
            <a:spAutoFit/>
          </a:bodyPr>
          <a:lstStyle/>
          <a:p>
            <a:r>
              <a:rPr kumimoji="1" lang="en-US" altLang="ja-JP" sz="1200" dirty="0">
                <a:solidFill>
                  <a:srgbClr val="002060"/>
                </a:solidFill>
                <a:latin typeface="Meiryo" charset="-128"/>
                <a:ea typeface="Meiryo" charset="-128"/>
                <a:cs typeface="Meiryo" charset="-128"/>
              </a:rPr>
              <a:t>1970</a:t>
            </a:r>
            <a:r>
              <a:rPr kumimoji="1" lang="ja-JP" altLang="en-US" sz="1200" dirty="0">
                <a:solidFill>
                  <a:srgbClr val="002060"/>
                </a:solidFill>
                <a:latin typeface="Meiryo" charset="-128"/>
                <a:ea typeface="Meiryo" charset="-128"/>
                <a:cs typeface="Meiryo" charset="-128"/>
              </a:rPr>
              <a:t>年代</a:t>
            </a:r>
            <a:r>
              <a:rPr kumimoji="1" lang="en-US" altLang="ja-JP" sz="1200" dirty="0">
                <a:solidFill>
                  <a:srgbClr val="002060"/>
                </a:solidFill>
                <a:latin typeface="Meiryo" charset="-128"/>
                <a:ea typeface="Meiryo" charset="-128"/>
                <a:cs typeface="Meiryo" charset="-128"/>
              </a:rPr>
              <a:t>〜</a:t>
            </a:r>
            <a:r>
              <a:rPr kumimoji="1" lang="ja-JP" altLang="en-US" sz="1200" dirty="0">
                <a:solidFill>
                  <a:srgbClr val="002060"/>
                </a:solidFill>
                <a:latin typeface="Meiryo" charset="-128"/>
                <a:ea typeface="Meiryo" charset="-128"/>
                <a:cs typeface="Meiryo" charset="-128"/>
              </a:rPr>
              <a:t>／</a:t>
            </a:r>
            <a:r>
              <a:rPr lang="ja-JP" altLang="en-US" sz="1200" dirty="0">
                <a:solidFill>
                  <a:srgbClr val="002060"/>
                </a:solidFill>
                <a:latin typeface="Meiryo" charset="-128"/>
                <a:ea typeface="Meiryo" charset="-128"/>
                <a:cs typeface="Meiryo" charset="-128"/>
              </a:rPr>
              <a:t>仮想化（仮想マシン）</a:t>
            </a:r>
            <a:endParaRPr kumimoji="1" lang="ja-JP" altLang="en-US" sz="1200" dirty="0">
              <a:solidFill>
                <a:srgbClr val="002060"/>
              </a:solidFill>
              <a:latin typeface="Meiryo" charset="-128"/>
              <a:ea typeface="Meiryo" charset="-128"/>
              <a:cs typeface="Meiryo" charset="-128"/>
            </a:endParaRPr>
          </a:p>
        </p:txBody>
      </p:sp>
      <p:sp>
        <p:nvSpPr>
          <p:cNvPr id="266" name="テキスト ボックス 265"/>
          <p:cNvSpPr txBox="1"/>
          <p:nvPr/>
        </p:nvSpPr>
        <p:spPr>
          <a:xfrm>
            <a:off x="3261682" y="861294"/>
            <a:ext cx="1646605" cy="276999"/>
          </a:xfrm>
          <a:prstGeom prst="rect">
            <a:avLst/>
          </a:prstGeom>
          <a:noFill/>
        </p:spPr>
        <p:txBody>
          <a:bodyPr wrap="none" rtlCol="0">
            <a:spAutoFit/>
          </a:bodyPr>
          <a:lstStyle/>
          <a:p>
            <a:r>
              <a:rPr kumimoji="1" lang="en-US" altLang="ja-JP" sz="1200" dirty="0">
                <a:solidFill>
                  <a:srgbClr val="002060"/>
                </a:solidFill>
                <a:latin typeface="Meiryo" charset="-128"/>
                <a:ea typeface="Meiryo" charset="-128"/>
                <a:cs typeface="Meiryo" charset="-128"/>
              </a:rPr>
              <a:t>1980</a:t>
            </a:r>
            <a:r>
              <a:rPr kumimoji="1" lang="ja-JP" altLang="en-US" sz="1200" dirty="0">
                <a:solidFill>
                  <a:srgbClr val="002060"/>
                </a:solidFill>
                <a:latin typeface="Meiryo" charset="-128"/>
                <a:ea typeface="Meiryo" charset="-128"/>
                <a:cs typeface="Meiryo" charset="-128"/>
              </a:rPr>
              <a:t>年代</a:t>
            </a:r>
            <a:r>
              <a:rPr kumimoji="1" lang="en-US" altLang="ja-JP" sz="1200" dirty="0">
                <a:solidFill>
                  <a:srgbClr val="002060"/>
                </a:solidFill>
                <a:latin typeface="Meiryo" charset="-128"/>
                <a:ea typeface="Meiryo" charset="-128"/>
                <a:cs typeface="Meiryo" charset="-128"/>
              </a:rPr>
              <a:t>〜</a:t>
            </a:r>
            <a:r>
              <a:rPr kumimoji="1" lang="ja-JP" altLang="en-US" sz="1200" dirty="0">
                <a:solidFill>
                  <a:srgbClr val="002060"/>
                </a:solidFill>
                <a:latin typeface="Meiryo" charset="-128"/>
                <a:ea typeface="Meiryo" charset="-128"/>
                <a:cs typeface="Meiryo" charset="-128"/>
              </a:rPr>
              <a:t>／</a:t>
            </a:r>
            <a:r>
              <a:rPr lang="ja-JP" altLang="en-US" sz="1200" dirty="0">
                <a:solidFill>
                  <a:srgbClr val="002060"/>
                </a:solidFill>
                <a:latin typeface="Meiryo" charset="-128"/>
                <a:ea typeface="Meiryo" charset="-128"/>
                <a:cs typeface="Meiryo" charset="-128"/>
              </a:rPr>
              <a:t>分散化</a:t>
            </a:r>
            <a:endParaRPr kumimoji="1" lang="ja-JP" altLang="en-US" sz="1200" dirty="0">
              <a:solidFill>
                <a:srgbClr val="002060"/>
              </a:solidFill>
              <a:latin typeface="Meiryo" charset="-128"/>
              <a:ea typeface="Meiryo" charset="-128"/>
              <a:cs typeface="Meiryo" charset="-128"/>
            </a:endParaRPr>
          </a:p>
        </p:txBody>
      </p:sp>
      <p:sp>
        <p:nvSpPr>
          <p:cNvPr id="267" name="テキスト ボックス 266"/>
          <p:cNvSpPr txBox="1"/>
          <p:nvPr/>
        </p:nvSpPr>
        <p:spPr>
          <a:xfrm>
            <a:off x="6187558" y="864117"/>
            <a:ext cx="2723823" cy="276999"/>
          </a:xfrm>
          <a:prstGeom prst="rect">
            <a:avLst/>
          </a:prstGeom>
          <a:noFill/>
        </p:spPr>
        <p:txBody>
          <a:bodyPr wrap="none" rtlCol="0">
            <a:spAutoFit/>
          </a:bodyPr>
          <a:lstStyle/>
          <a:p>
            <a:r>
              <a:rPr lang="en-US" altLang="ja-JP" sz="1200" dirty="0">
                <a:solidFill>
                  <a:srgbClr val="002060"/>
                </a:solidFill>
                <a:latin typeface="Meiryo" charset="-128"/>
                <a:ea typeface="Meiryo" charset="-128"/>
                <a:cs typeface="Meiryo" charset="-128"/>
              </a:rPr>
              <a:t>200</a:t>
            </a:r>
            <a:r>
              <a:rPr kumimoji="1" lang="en-US" altLang="ja-JP" sz="1200" dirty="0">
                <a:solidFill>
                  <a:srgbClr val="002060"/>
                </a:solidFill>
                <a:latin typeface="Meiryo" charset="-128"/>
                <a:ea typeface="Meiryo" charset="-128"/>
                <a:cs typeface="Meiryo" charset="-128"/>
              </a:rPr>
              <a:t>0</a:t>
            </a:r>
            <a:r>
              <a:rPr kumimoji="1" lang="ja-JP" altLang="en-US" sz="1200" dirty="0">
                <a:solidFill>
                  <a:srgbClr val="002060"/>
                </a:solidFill>
                <a:latin typeface="Meiryo" charset="-128"/>
                <a:ea typeface="Meiryo" charset="-128"/>
                <a:cs typeface="Meiryo" charset="-128"/>
              </a:rPr>
              <a:t>年代</a:t>
            </a:r>
            <a:r>
              <a:rPr kumimoji="1" lang="en-US" altLang="ja-JP" sz="1200" dirty="0">
                <a:solidFill>
                  <a:srgbClr val="002060"/>
                </a:solidFill>
                <a:latin typeface="Meiryo" charset="-128"/>
                <a:ea typeface="Meiryo" charset="-128"/>
                <a:cs typeface="Meiryo" charset="-128"/>
              </a:rPr>
              <a:t>〜</a:t>
            </a:r>
            <a:r>
              <a:rPr kumimoji="1" lang="ja-JP" altLang="en-US" sz="1200" dirty="0">
                <a:solidFill>
                  <a:srgbClr val="002060"/>
                </a:solidFill>
                <a:latin typeface="Meiryo" charset="-128"/>
                <a:ea typeface="Meiryo" charset="-128"/>
                <a:cs typeface="Meiryo" charset="-128"/>
              </a:rPr>
              <a:t>／</a:t>
            </a:r>
            <a:r>
              <a:rPr lang="ja-JP" altLang="en-US" sz="1200" dirty="0">
                <a:solidFill>
                  <a:srgbClr val="002060"/>
                </a:solidFill>
                <a:latin typeface="Meiryo" charset="-128"/>
                <a:ea typeface="Meiryo" charset="-128"/>
                <a:cs typeface="Meiryo" charset="-128"/>
              </a:rPr>
              <a:t>仮想化（仮想マシン）</a:t>
            </a:r>
            <a:endParaRPr kumimoji="1" lang="ja-JP" altLang="en-US" sz="1200" dirty="0">
              <a:solidFill>
                <a:srgbClr val="002060"/>
              </a:solidFill>
              <a:latin typeface="Meiryo" charset="-128"/>
              <a:ea typeface="Meiryo" charset="-128"/>
              <a:cs typeface="Meiryo" charset="-128"/>
            </a:endParaRPr>
          </a:p>
        </p:txBody>
      </p:sp>
      <p:sp>
        <p:nvSpPr>
          <p:cNvPr id="268" name="テキスト ボックス 267"/>
          <p:cNvSpPr txBox="1"/>
          <p:nvPr/>
        </p:nvSpPr>
        <p:spPr>
          <a:xfrm>
            <a:off x="6187558" y="4125625"/>
            <a:ext cx="1492716" cy="276999"/>
          </a:xfrm>
          <a:prstGeom prst="rect">
            <a:avLst/>
          </a:prstGeom>
          <a:noFill/>
        </p:spPr>
        <p:txBody>
          <a:bodyPr wrap="none" rtlCol="0">
            <a:spAutoFit/>
          </a:bodyPr>
          <a:lstStyle/>
          <a:p>
            <a:r>
              <a:rPr kumimoji="1" lang="en-US" altLang="ja-JP" sz="1200" dirty="0">
                <a:solidFill>
                  <a:srgbClr val="002060"/>
                </a:solidFill>
                <a:latin typeface="Meiryo" charset="-128"/>
                <a:ea typeface="Meiryo" charset="-128"/>
                <a:cs typeface="Meiryo" charset="-128"/>
              </a:rPr>
              <a:t>2015〜</a:t>
            </a:r>
            <a:r>
              <a:rPr kumimoji="1" lang="ja-JP" altLang="en-US" sz="1200" dirty="0">
                <a:solidFill>
                  <a:srgbClr val="002060"/>
                </a:solidFill>
                <a:latin typeface="Meiryo" charset="-128"/>
                <a:ea typeface="Meiryo" charset="-128"/>
                <a:cs typeface="Meiryo" charset="-128"/>
              </a:rPr>
              <a:t>／</a:t>
            </a:r>
            <a:r>
              <a:rPr lang="ja-JP" altLang="en-US" sz="1200" dirty="0">
                <a:solidFill>
                  <a:srgbClr val="002060"/>
                </a:solidFill>
                <a:latin typeface="Meiryo" charset="-128"/>
                <a:ea typeface="Meiryo" charset="-128"/>
                <a:cs typeface="Meiryo" charset="-128"/>
              </a:rPr>
              <a:t>コンテナ</a:t>
            </a:r>
            <a:endParaRPr kumimoji="1" lang="ja-JP" altLang="en-US" sz="1200" dirty="0">
              <a:solidFill>
                <a:srgbClr val="002060"/>
              </a:solidFill>
              <a:latin typeface="Meiryo" charset="-128"/>
              <a:ea typeface="Meiryo" charset="-128"/>
              <a:cs typeface="Meiryo" charset="-128"/>
            </a:endParaRPr>
          </a:p>
        </p:txBody>
      </p:sp>
      <p:sp>
        <p:nvSpPr>
          <p:cNvPr id="269" name="テキスト ボックス 268"/>
          <p:cNvSpPr txBox="1"/>
          <p:nvPr/>
        </p:nvSpPr>
        <p:spPr>
          <a:xfrm>
            <a:off x="349190" y="2289841"/>
            <a:ext cx="992579" cy="230832"/>
          </a:xfrm>
          <a:prstGeom prst="rect">
            <a:avLst/>
          </a:prstGeom>
          <a:noFill/>
        </p:spPr>
        <p:txBody>
          <a:bodyPr wrap="none" rtlCol="0">
            <a:spAutoFit/>
          </a:bodyPr>
          <a:lstStyle/>
          <a:p>
            <a:r>
              <a:rPr kumimoji="1" lang="ja-JP" altLang="en-US" sz="900">
                <a:solidFill>
                  <a:srgbClr val="002060"/>
                </a:solidFill>
                <a:latin typeface="Meiryo" charset="-128"/>
                <a:ea typeface="Meiryo" charset="-128"/>
                <a:cs typeface="Meiryo" charset="-128"/>
              </a:rPr>
              <a:t>メインフレーム</a:t>
            </a:r>
            <a:endParaRPr kumimoji="1" lang="ja-JP" altLang="en-US" sz="900" dirty="0">
              <a:solidFill>
                <a:srgbClr val="002060"/>
              </a:solidFill>
              <a:latin typeface="Meiryo" charset="-128"/>
              <a:ea typeface="Meiryo" charset="-128"/>
              <a:cs typeface="Meiryo" charset="-128"/>
            </a:endParaRPr>
          </a:p>
        </p:txBody>
      </p:sp>
      <p:sp>
        <p:nvSpPr>
          <p:cNvPr id="270" name="テキスト ボックス 269"/>
          <p:cNvSpPr txBox="1"/>
          <p:nvPr/>
        </p:nvSpPr>
        <p:spPr>
          <a:xfrm>
            <a:off x="356034" y="5535777"/>
            <a:ext cx="992579" cy="369332"/>
          </a:xfrm>
          <a:prstGeom prst="rect">
            <a:avLst/>
          </a:prstGeom>
          <a:noFill/>
        </p:spPr>
        <p:txBody>
          <a:bodyPr wrap="none" rtlCol="0">
            <a:spAutoFit/>
          </a:bodyPr>
          <a:lstStyle/>
          <a:p>
            <a:r>
              <a:rPr kumimoji="1" lang="ja-JP" altLang="en-US" sz="900" dirty="0">
                <a:solidFill>
                  <a:srgbClr val="002060"/>
                </a:solidFill>
                <a:latin typeface="Meiryo" charset="-128"/>
                <a:ea typeface="Meiryo" charset="-128"/>
                <a:cs typeface="Meiryo" charset="-128"/>
              </a:rPr>
              <a:t>メインフレーム</a:t>
            </a:r>
            <a:endParaRPr kumimoji="1" lang="en-US" altLang="ja-JP" sz="900" dirty="0">
              <a:solidFill>
                <a:srgbClr val="002060"/>
              </a:solidFill>
              <a:latin typeface="Meiryo" charset="-128"/>
              <a:ea typeface="Meiryo" charset="-128"/>
              <a:cs typeface="Meiryo" charset="-128"/>
            </a:endParaRPr>
          </a:p>
          <a:p>
            <a:r>
              <a:rPr lang="ja-JP" altLang="en-US" sz="900" dirty="0">
                <a:solidFill>
                  <a:srgbClr val="002060"/>
                </a:solidFill>
                <a:latin typeface="Meiryo" charset="-128"/>
                <a:ea typeface="Meiryo" charset="-128"/>
                <a:cs typeface="Meiryo" charset="-128"/>
              </a:rPr>
              <a:t>ミニコン</a:t>
            </a:r>
            <a:endParaRPr kumimoji="1" lang="ja-JP" altLang="en-US" sz="900" dirty="0">
              <a:solidFill>
                <a:srgbClr val="002060"/>
              </a:solidFill>
              <a:latin typeface="Meiryo" charset="-128"/>
              <a:ea typeface="Meiryo" charset="-128"/>
              <a:cs typeface="Meiryo" charset="-128"/>
            </a:endParaRPr>
          </a:p>
        </p:txBody>
      </p:sp>
      <p:sp>
        <p:nvSpPr>
          <p:cNvPr id="271" name="テキスト ボックス 270"/>
          <p:cNvSpPr txBox="1"/>
          <p:nvPr/>
        </p:nvSpPr>
        <p:spPr>
          <a:xfrm>
            <a:off x="3261682" y="5535777"/>
            <a:ext cx="992579" cy="369332"/>
          </a:xfrm>
          <a:prstGeom prst="rect">
            <a:avLst/>
          </a:prstGeom>
          <a:noFill/>
        </p:spPr>
        <p:txBody>
          <a:bodyPr wrap="none" rtlCol="0">
            <a:spAutoFit/>
          </a:bodyPr>
          <a:lstStyle/>
          <a:p>
            <a:r>
              <a:rPr kumimoji="1" lang="ja-JP" altLang="en-US" sz="900" dirty="0">
                <a:solidFill>
                  <a:srgbClr val="002060"/>
                </a:solidFill>
                <a:latin typeface="Meiryo" charset="-128"/>
                <a:ea typeface="Meiryo" charset="-128"/>
                <a:cs typeface="Meiryo" charset="-128"/>
              </a:rPr>
              <a:t>メインフレーム</a:t>
            </a:r>
            <a:endParaRPr kumimoji="1" lang="en-US" altLang="ja-JP" sz="900" dirty="0">
              <a:solidFill>
                <a:srgbClr val="002060"/>
              </a:solidFill>
              <a:latin typeface="Meiryo" charset="-128"/>
              <a:ea typeface="Meiryo" charset="-128"/>
              <a:cs typeface="Meiryo" charset="-128"/>
            </a:endParaRPr>
          </a:p>
          <a:p>
            <a:r>
              <a:rPr lang="ja-JP" altLang="en-US" sz="900" dirty="0">
                <a:solidFill>
                  <a:srgbClr val="002060"/>
                </a:solidFill>
                <a:latin typeface="Meiryo" charset="-128"/>
                <a:ea typeface="Meiryo" charset="-128"/>
                <a:cs typeface="Meiryo" charset="-128"/>
              </a:rPr>
              <a:t>ミニコン</a:t>
            </a:r>
            <a:endParaRPr lang="en-US" altLang="ja-JP" sz="900" dirty="0">
              <a:solidFill>
                <a:srgbClr val="002060"/>
              </a:solidFill>
              <a:latin typeface="Meiryo" charset="-128"/>
              <a:ea typeface="Meiryo" charset="-128"/>
              <a:cs typeface="Meiryo" charset="-128"/>
            </a:endParaRPr>
          </a:p>
        </p:txBody>
      </p:sp>
      <p:sp>
        <p:nvSpPr>
          <p:cNvPr id="272" name="テキスト ボックス 271"/>
          <p:cNvSpPr txBox="1"/>
          <p:nvPr/>
        </p:nvSpPr>
        <p:spPr>
          <a:xfrm>
            <a:off x="3721203" y="2298077"/>
            <a:ext cx="792205" cy="369332"/>
          </a:xfrm>
          <a:prstGeom prst="rect">
            <a:avLst/>
          </a:prstGeom>
          <a:noFill/>
        </p:spPr>
        <p:txBody>
          <a:bodyPr wrap="none" rtlCol="0">
            <a:spAutoFit/>
          </a:bodyPr>
          <a:lstStyle/>
          <a:p>
            <a:r>
              <a:rPr lang="ja-JP" altLang="en-US" sz="900" dirty="0">
                <a:solidFill>
                  <a:srgbClr val="002060"/>
                </a:solidFill>
                <a:latin typeface="Meiryo" charset="-128"/>
                <a:ea typeface="Meiryo" charset="-128"/>
                <a:cs typeface="Meiryo" charset="-128"/>
              </a:rPr>
              <a:t>ミニコン</a:t>
            </a:r>
            <a:endParaRPr lang="en-US" altLang="ja-JP" sz="900" dirty="0">
              <a:solidFill>
                <a:srgbClr val="002060"/>
              </a:solidFill>
              <a:latin typeface="Meiryo" charset="-128"/>
              <a:ea typeface="Meiryo" charset="-128"/>
              <a:cs typeface="Meiryo" charset="-128"/>
            </a:endParaRPr>
          </a:p>
          <a:p>
            <a:r>
              <a:rPr lang="en-US" altLang="ja-JP" sz="900" dirty="0">
                <a:solidFill>
                  <a:srgbClr val="002060"/>
                </a:solidFill>
                <a:latin typeface="Meiryo" charset="-128"/>
                <a:ea typeface="Meiryo" charset="-128"/>
                <a:cs typeface="Meiryo" charset="-128"/>
              </a:rPr>
              <a:t>PC</a:t>
            </a:r>
            <a:r>
              <a:rPr lang="ja-JP" altLang="en-US" sz="900" dirty="0">
                <a:solidFill>
                  <a:srgbClr val="002060"/>
                </a:solidFill>
                <a:latin typeface="Meiryo" charset="-128"/>
                <a:ea typeface="Meiryo" charset="-128"/>
                <a:cs typeface="Meiryo" charset="-128"/>
              </a:rPr>
              <a:t>サーバー</a:t>
            </a:r>
            <a:endParaRPr lang="en-US" altLang="ja-JP" sz="900" dirty="0">
              <a:solidFill>
                <a:srgbClr val="002060"/>
              </a:solidFill>
              <a:latin typeface="Meiryo" charset="-128"/>
              <a:ea typeface="Meiryo" charset="-128"/>
              <a:cs typeface="Meiryo" charset="-128"/>
            </a:endParaRPr>
          </a:p>
        </p:txBody>
      </p:sp>
      <p:sp>
        <p:nvSpPr>
          <p:cNvPr id="273" name="テキスト ボックス 272"/>
          <p:cNvSpPr txBox="1"/>
          <p:nvPr/>
        </p:nvSpPr>
        <p:spPr>
          <a:xfrm>
            <a:off x="6190270" y="2283615"/>
            <a:ext cx="792205" cy="507831"/>
          </a:xfrm>
          <a:prstGeom prst="rect">
            <a:avLst/>
          </a:prstGeom>
          <a:noFill/>
        </p:spPr>
        <p:txBody>
          <a:bodyPr wrap="none" rtlCol="0">
            <a:spAutoFit/>
          </a:bodyPr>
          <a:lstStyle/>
          <a:p>
            <a:r>
              <a:rPr lang="en-US" altLang="ja-JP" sz="900" dirty="0">
                <a:solidFill>
                  <a:srgbClr val="002060"/>
                </a:solidFill>
                <a:latin typeface="Meiryo" charset="-128"/>
                <a:ea typeface="Meiryo" charset="-128"/>
                <a:cs typeface="Meiryo" charset="-128"/>
              </a:rPr>
              <a:t>PC</a:t>
            </a:r>
            <a:r>
              <a:rPr lang="ja-JP" altLang="en-US" sz="900" dirty="0">
                <a:solidFill>
                  <a:srgbClr val="002060"/>
                </a:solidFill>
                <a:latin typeface="Meiryo" charset="-128"/>
                <a:ea typeface="Meiryo" charset="-128"/>
                <a:cs typeface="Meiryo" charset="-128"/>
              </a:rPr>
              <a:t>サーバー</a:t>
            </a:r>
            <a:endParaRPr lang="en-US" altLang="ja-JP" sz="900" dirty="0">
              <a:solidFill>
                <a:srgbClr val="002060"/>
              </a:solidFill>
              <a:latin typeface="Meiryo" charset="-128"/>
              <a:ea typeface="Meiryo" charset="-128"/>
              <a:cs typeface="Meiryo" charset="-128"/>
            </a:endParaRPr>
          </a:p>
          <a:p>
            <a:r>
              <a:rPr lang="ja-JP" altLang="en-US" sz="900" dirty="0">
                <a:solidFill>
                  <a:srgbClr val="002060"/>
                </a:solidFill>
                <a:latin typeface="Meiryo" charset="-128"/>
                <a:ea typeface="Meiryo" charset="-128"/>
                <a:cs typeface="Meiryo" charset="-128"/>
              </a:rPr>
              <a:t>クラウド</a:t>
            </a:r>
            <a:endParaRPr lang="en-US" altLang="ja-JP" sz="900" dirty="0">
              <a:solidFill>
                <a:srgbClr val="002060"/>
              </a:solidFill>
              <a:latin typeface="Meiryo" charset="-128"/>
              <a:ea typeface="Meiryo" charset="-128"/>
              <a:cs typeface="Meiryo" charset="-128"/>
            </a:endParaRPr>
          </a:p>
          <a:p>
            <a:r>
              <a:rPr lang="en-US" altLang="ja-JP" sz="900" dirty="0">
                <a:solidFill>
                  <a:srgbClr val="002060"/>
                </a:solidFill>
                <a:latin typeface="Meiryo" charset="-128"/>
                <a:ea typeface="Meiryo" charset="-128"/>
                <a:cs typeface="Meiryo" charset="-128"/>
              </a:rPr>
              <a:t>(IaaS)</a:t>
            </a:r>
          </a:p>
        </p:txBody>
      </p:sp>
      <p:sp>
        <p:nvSpPr>
          <p:cNvPr id="275" name="テキスト ボックス 274"/>
          <p:cNvSpPr txBox="1"/>
          <p:nvPr/>
        </p:nvSpPr>
        <p:spPr>
          <a:xfrm>
            <a:off x="6190270" y="5535777"/>
            <a:ext cx="792205" cy="507831"/>
          </a:xfrm>
          <a:prstGeom prst="rect">
            <a:avLst/>
          </a:prstGeom>
          <a:noFill/>
        </p:spPr>
        <p:txBody>
          <a:bodyPr wrap="none" rtlCol="0">
            <a:spAutoFit/>
          </a:bodyPr>
          <a:lstStyle/>
          <a:p>
            <a:r>
              <a:rPr lang="en-US" altLang="ja-JP" sz="900" dirty="0">
                <a:solidFill>
                  <a:srgbClr val="002060"/>
                </a:solidFill>
                <a:latin typeface="Meiryo" charset="-128"/>
                <a:ea typeface="Meiryo" charset="-128"/>
                <a:cs typeface="Meiryo" charset="-128"/>
              </a:rPr>
              <a:t>PC</a:t>
            </a:r>
            <a:r>
              <a:rPr lang="ja-JP" altLang="en-US" sz="900" dirty="0">
                <a:solidFill>
                  <a:srgbClr val="002060"/>
                </a:solidFill>
                <a:latin typeface="Meiryo" charset="-128"/>
                <a:ea typeface="Meiryo" charset="-128"/>
                <a:cs typeface="Meiryo" charset="-128"/>
              </a:rPr>
              <a:t>サーバー</a:t>
            </a:r>
            <a:endParaRPr lang="en-US" altLang="ja-JP" sz="900" dirty="0">
              <a:solidFill>
                <a:srgbClr val="002060"/>
              </a:solidFill>
              <a:latin typeface="Meiryo" charset="-128"/>
              <a:ea typeface="Meiryo" charset="-128"/>
              <a:cs typeface="Meiryo" charset="-128"/>
            </a:endParaRPr>
          </a:p>
          <a:p>
            <a:r>
              <a:rPr lang="ja-JP" altLang="en-US" sz="900" dirty="0">
                <a:solidFill>
                  <a:srgbClr val="002060"/>
                </a:solidFill>
                <a:latin typeface="Meiryo" charset="-128"/>
                <a:ea typeface="Meiryo" charset="-128"/>
                <a:cs typeface="Meiryo" charset="-128"/>
              </a:rPr>
              <a:t>クラウド</a:t>
            </a:r>
            <a:endParaRPr lang="en-US" altLang="ja-JP" sz="900" dirty="0">
              <a:solidFill>
                <a:srgbClr val="002060"/>
              </a:solidFill>
              <a:latin typeface="Meiryo" charset="-128"/>
              <a:ea typeface="Meiryo" charset="-128"/>
              <a:cs typeface="Meiryo" charset="-128"/>
            </a:endParaRPr>
          </a:p>
          <a:p>
            <a:r>
              <a:rPr lang="en-US" altLang="ja-JP" sz="900" dirty="0">
                <a:solidFill>
                  <a:srgbClr val="002060"/>
                </a:solidFill>
                <a:latin typeface="Meiryo" charset="-128"/>
                <a:ea typeface="Meiryo" charset="-128"/>
                <a:cs typeface="Meiryo" charset="-128"/>
              </a:rPr>
              <a:t>(PaaS)</a:t>
            </a:r>
          </a:p>
        </p:txBody>
      </p:sp>
    </p:spTree>
    <p:extLst>
      <p:ext uri="{BB962C8B-B14F-4D97-AF65-F5344CB8AC3E}">
        <p14:creationId xmlns:p14="http://schemas.microsoft.com/office/powerpoint/2010/main" val="26613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仮想化から</a:t>
            </a:r>
            <a:r>
              <a:rPr lang="en-US" altLang="ja-JP" sz="2400" dirty="0">
                <a:solidFill>
                  <a:srgbClr val="FFFFFF"/>
                </a:solidFill>
                <a:effectLst/>
                <a:latin typeface="Arial"/>
                <a:ea typeface="HGP創英角ｺﾞｼｯｸUB" pitchFamily="50" charset="-128"/>
                <a:cs typeface="Arial"/>
              </a:rPr>
              <a:t>SDI</a:t>
            </a:r>
            <a:r>
              <a:rPr lang="ja-JP" altLang="en-US" sz="2400" dirty="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4444424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BD6697CA-F62C-8344-B211-F2BBD75306B8}"/>
              </a:ext>
            </a:extLst>
          </p:cNvPr>
          <p:cNvGrpSpPr/>
          <p:nvPr/>
        </p:nvGrpSpPr>
        <p:grpSpPr>
          <a:xfrm>
            <a:off x="529349" y="1445656"/>
            <a:ext cx="8086058" cy="4367617"/>
            <a:chOff x="529349" y="1445656"/>
            <a:chExt cx="8086058" cy="4367617"/>
          </a:xfrm>
        </p:grpSpPr>
        <p:grpSp>
          <p:nvGrpSpPr>
            <p:cNvPr id="4" name="グループ化 3">
              <a:extLst>
                <a:ext uri="{FF2B5EF4-FFF2-40B4-BE49-F238E27FC236}">
                  <a16:creationId xmlns:a16="http://schemas.microsoft.com/office/drawing/2014/main" id="{FAC86FE2-40E2-9841-A12A-54957A7EDFF2}"/>
                </a:ext>
              </a:extLst>
            </p:cNvPr>
            <p:cNvGrpSpPr/>
            <p:nvPr/>
          </p:nvGrpSpPr>
          <p:grpSpPr>
            <a:xfrm>
              <a:off x="529349" y="1445656"/>
              <a:ext cx="8086058" cy="4367617"/>
              <a:chOff x="529349" y="1445656"/>
              <a:chExt cx="8086058" cy="4367617"/>
            </a:xfrm>
          </p:grpSpPr>
          <p:sp>
            <p:nvSpPr>
              <p:cNvPr id="422" name="角丸四角形 421"/>
              <p:cNvSpPr/>
              <p:nvPr/>
            </p:nvSpPr>
            <p:spPr>
              <a:xfrm>
                <a:off x="2947510" y="1446681"/>
                <a:ext cx="5667897" cy="4366592"/>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3017310" y="1560341"/>
                <a:ext cx="3337901" cy="400110"/>
              </a:xfrm>
              <a:prstGeom prst="rect">
                <a:avLst/>
              </a:prstGeom>
              <a:noFill/>
            </p:spPr>
            <p:txBody>
              <a:bodyPr wrap="none" rtlCol="0">
                <a:spAutoFit/>
              </a:bodyPr>
              <a:lstStyle/>
              <a:p>
                <a:r>
                  <a:rPr lang="en-US" altLang="ja-JP" sz="2000" dirty="0">
                    <a:solidFill>
                      <a:schemeClr val="bg1"/>
                    </a:solidFill>
                    <a:latin typeface="Meiryo" charset="-128"/>
                    <a:ea typeface="Meiryo" charset="-128"/>
                    <a:cs typeface="Meiryo" charset="-128"/>
                  </a:rPr>
                  <a:t>SDI</a:t>
                </a:r>
                <a:r>
                  <a:rPr lang="ja-JP" altLang="en-US" sz="1200" dirty="0">
                    <a:solidFill>
                      <a:schemeClr val="bg1"/>
                    </a:solidFill>
                    <a:latin typeface="Meiryo" charset="-128"/>
                    <a:ea typeface="Meiryo" charset="-128"/>
                    <a:cs typeface="Meiryo" charset="-128"/>
                  </a:rPr>
                  <a:t>（</a:t>
                </a:r>
                <a:r>
                  <a:rPr lang="en-US" altLang="ja-JP" sz="1200" dirty="0">
                    <a:solidFill>
                      <a:schemeClr val="bg1"/>
                    </a:solidFill>
                    <a:latin typeface="Meiryo" charset="-128"/>
                    <a:ea typeface="Meiryo" charset="-128"/>
                    <a:cs typeface="Meiryo" charset="-128"/>
                  </a:rPr>
                  <a:t>Software Defined Infrastructure</a:t>
                </a:r>
                <a:r>
                  <a:rPr lang="ja-JP" altLang="en-US" sz="1200" dirty="0">
                    <a:solidFill>
                      <a:schemeClr val="bg1"/>
                    </a:solidFill>
                    <a:latin typeface="Meiryo" charset="-128"/>
                    <a:ea typeface="Meiryo" charset="-128"/>
                    <a:cs typeface="Meiryo" charset="-128"/>
                  </a:rPr>
                  <a:t>）</a:t>
                </a:r>
                <a:endParaRPr kumimoji="1" lang="ja-JP" altLang="en-US" sz="1200" dirty="0">
                  <a:solidFill>
                    <a:schemeClr val="bg1"/>
                  </a:solidFill>
                  <a:latin typeface="Meiryo" charset="-128"/>
                  <a:ea typeface="Meiryo" charset="-128"/>
                  <a:cs typeface="Meiryo" charset="-128"/>
                </a:endParaRPr>
              </a:p>
            </p:txBody>
          </p:sp>
          <p:grpSp>
            <p:nvGrpSpPr>
              <p:cNvPr id="275" name="図形グループ 274"/>
              <p:cNvGrpSpPr/>
              <p:nvPr/>
            </p:nvGrpSpPr>
            <p:grpSpPr>
              <a:xfrm>
                <a:off x="2769350" y="2095123"/>
                <a:ext cx="370254" cy="367267"/>
                <a:chOff x="2667295" y="1059799"/>
                <a:chExt cx="681672" cy="722281"/>
              </a:xfrm>
            </p:grpSpPr>
            <p:sp>
              <p:nvSpPr>
                <p:cNvPr id="276" name="角丸四角形 27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77" name="図 27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97" name="テキスト ボックス 296"/>
              <p:cNvSpPr txBox="1"/>
              <p:nvPr/>
            </p:nvSpPr>
            <p:spPr>
              <a:xfrm>
                <a:off x="3174181" y="1899471"/>
                <a:ext cx="5391219" cy="307777"/>
              </a:xfrm>
              <a:prstGeom prst="rect">
                <a:avLst/>
              </a:prstGeom>
              <a:noFill/>
            </p:spPr>
            <p:txBody>
              <a:bodyPr wrap="none" rtlCol="0">
                <a:spAutoFit/>
              </a:bodyPr>
              <a:lstStyle/>
              <a:p>
                <a:r>
                  <a:rPr lang="ja-JP" altLang="en-US" sz="1400" dirty="0">
                    <a:solidFill>
                      <a:schemeClr val="bg1"/>
                    </a:solidFill>
                    <a:latin typeface="Meiryo" charset="-128"/>
                    <a:ea typeface="Meiryo" charset="-128"/>
                    <a:cs typeface="Meiryo" charset="-128"/>
                  </a:rPr>
                  <a:t>ソフトウェアによる操作や</a:t>
                </a:r>
                <a:r>
                  <a:rPr lang="ja-JP" altLang="en-US" sz="1400">
                    <a:solidFill>
                      <a:schemeClr val="bg1"/>
                    </a:solidFill>
                    <a:latin typeface="Meiryo" charset="-128"/>
                    <a:ea typeface="Meiryo" charset="-128"/>
                    <a:cs typeface="Meiryo" charset="-128"/>
                  </a:rPr>
                  <a:t>設定でシステム</a:t>
                </a:r>
                <a:r>
                  <a:rPr lang="ja-JP" altLang="en-US" sz="1400" dirty="0">
                    <a:solidFill>
                      <a:schemeClr val="bg1"/>
                    </a:solidFill>
                    <a:latin typeface="Meiryo" charset="-128"/>
                    <a:ea typeface="Meiryo" charset="-128"/>
                    <a:cs typeface="Meiryo" charset="-128"/>
                  </a:rPr>
                  <a:t>構成</a:t>
                </a:r>
                <a:r>
                  <a:rPr lang="ja-JP" altLang="en-US" sz="1400">
                    <a:solidFill>
                      <a:schemeClr val="bg1"/>
                    </a:solidFill>
                    <a:latin typeface="Meiryo" charset="-128"/>
                    <a:ea typeface="Meiryo" charset="-128"/>
                    <a:cs typeface="Meiryo" charset="-128"/>
                  </a:rPr>
                  <a:t>や構築を実現する</a:t>
                </a:r>
                <a:endParaRPr kumimoji="1" lang="ja-JP" altLang="en-US" sz="1400" dirty="0">
                  <a:solidFill>
                    <a:schemeClr val="bg1"/>
                  </a:solidFill>
                  <a:latin typeface="Meiryo" charset="-128"/>
                  <a:ea typeface="Meiryo" charset="-128"/>
                  <a:cs typeface="Meiryo" charset="-128"/>
                </a:endParaRPr>
              </a:p>
            </p:txBody>
          </p:sp>
          <p:sp>
            <p:nvSpPr>
              <p:cNvPr id="299" name="テキスト ボックス 298"/>
              <p:cNvSpPr txBox="1"/>
              <p:nvPr/>
            </p:nvSpPr>
            <p:spPr>
              <a:xfrm>
                <a:off x="3324921" y="2150846"/>
                <a:ext cx="5135121" cy="461665"/>
              </a:xfrm>
              <a:prstGeom prst="rect">
                <a:avLst/>
              </a:prstGeom>
              <a:noFill/>
            </p:spPr>
            <p:txBody>
              <a:bodyPr wrap="square" rtlCol="0">
                <a:spAutoFit/>
              </a:bodyPr>
              <a:lstStyle/>
              <a:p>
                <a:pPr marL="285750" indent="-285750">
                  <a:buFont typeface="Wingdings" charset="2"/>
                  <a:buChar char="Ø"/>
                </a:pPr>
                <a:r>
                  <a:rPr lang="ja-JP" altLang="en-US" sz="1200" b="1" u="sng" dirty="0">
                    <a:solidFill>
                      <a:schemeClr val="bg1"/>
                    </a:solidFill>
                    <a:latin typeface="Meiryo" charset="-128"/>
                    <a:ea typeface="Meiryo" charset="-128"/>
                    <a:cs typeface="Meiryo" charset="-128"/>
                  </a:rPr>
                  <a:t>物理的な構成や機能を理解していなくても</a:t>
                </a:r>
                <a:r>
                  <a:rPr lang="ja-JP" altLang="en-US" sz="1200" dirty="0">
                    <a:solidFill>
                      <a:schemeClr val="bg1"/>
                    </a:solidFill>
                    <a:latin typeface="Meiryo" charset="-128"/>
                    <a:ea typeface="Meiryo" charset="-128"/>
                    <a:cs typeface="Meiryo" charset="-128"/>
                  </a:rPr>
                  <a:t>、「ポリシー</a:t>
                </a:r>
                <a:r>
                  <a:rPr lang="en-US" altLang="ja-JP" sz="1200"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目標値・制約事項」を設定すれば必要な性能や機能を調達する。</a:t>
                </a:r>
                <a:endParaRPr kumimoji="1" lang="ja-JP" altLang="en-US" sz="1200" dirty="0">
                  <a:solidFill>
                    <a:schemeClr val="bg1"/>
                  </a:solidFill>
                  <a:latin typeface="Meiryo" charset="-128"/>
                  <a:ea typeface="Meiryo" charset="-128"/>
                  <a:cs typeface="Meiryo" charset="-128"/>
                </a:endParaRPr>
              </a:p>
            </p:txBody>
          </p:sp>
          <p:sp>
            <p:nvSpPr>
              <p:cNvPr id="512" name="正方形/長方形 511"/>
              <p:cNvSpPr/>
              <p:nvPr/>
            </p:nvSpPr>
            <p:spPr>
              <a:xfrm>
                <a:off x="529349" y="1445656"/>
                <a:ext cx="1817688" cy="166064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44" name="図形グループ 543"/>
              <p:cNvGrpSpPr/>
              <p:nvPr/>
            </p:nvGrpSpPr>
            <p:grpSpPr>
              <a:xfrm>
                <a:off x="693741" y="1690544"/>
                <a:ext cx="457588" cy="387786"/>
                <a:chOff x="758730" y="3198675"/>
                <a:chExt cx="806939" cy="688305"/>
              </a:xfrm>
            </p:grpSpPr>
            <p:sp>
              <p:nvSpPr>
                <p:cNvPr id="545" name="正方形/長方形 54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6" name="角丸四角形 54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角丸四角形 54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8" name="台形 54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9" name="図形グループ 548"/>
              <p:cNvGrpSpPr/>
              <p:nvPr/>
            </p:nvGrpSpPr>
            <p:grpSpPr>
              <a:xfrm>
                <a:off x="823861" y="1800529"/>
                <a:ext cx="150692" cy="345179"/>
                <a:chOff x="1946324" y="4125162"/>
                <a:chExt cx="969964" cy="2007872"/>
              </a:xfrm>
            </p:grpSpPr>
            <p:sp>
              <p:nvSpPr>
                <p:cNvPr id="550" name="円/楕円 54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フローチャート: 論理積ゲート 5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52" name="図形グループ 551"/>
              <p:cNvGrpSpPr/>
              <p:nvPr/>
            </p:nvGrpSpPr>
            <p:grpSpPr>
              <a:xfrm>
                <a:off x="699896" y="2360868"/>
                <a:ext cx="457588" cy="387786"/>
                <a:chOff x="758730" y="3198675"/>
                <a:chExt cx="806939" cy="688305"/>
              </a:xfrm>
            </p:grpSpPr>
            <p:sp>
              <p:nvSpPr>
                <p:cNvPr id="553" name="正方形/長方形 552"/>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角丸四角形 55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5" name="角丸四角形 55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6" name="台形 55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57" name="図形グループ 556"/>
              <p:cNvGrpSpPr/>
              <p:nvPr/>
            </p:nvGrpSpPr>
            <p:grpSpPr>
              <a:xfrm>
                <a:off x="830016" y="2449286"/>
                <a:ext cx="150692" cy="345179"/>
                <a:chOff x="1946324" y="4125162"/>
                <a:chExt cx="969964" cy="2007872"/>
              </a:xfrm>
            </p:grpSpPr>
            <p:sp>
              <p:nvSpPr>
                <p:cNvPr id="558" name="円/楕円 5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9" name="フローチャート: 論理積ゲート 5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60" name="図形グループ 559"/>
              <p:cNvGrpSpPr/>
              <p:nvPr/>
            </p:nvGrpSpPr>
            <p:grpSpPr>
              <a:xfrm>
                <a:off x="1761576" y="1673678"/>
                <a:ext cx="370254" cy="367267"/>
                <a:chOff x="2667295" y="1059799"/>
                <a:chExt cx="681672" cy="722281"/>
              </a:xfrm>
            </p:grpSpPr>
            <p:sp>
              <p:nvSpPr>
                <p:cNvPr id="561" name="角丸四角形 56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62" name="図 56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63" name="図形グループ 562"/>
              <p:cNvGrpSpPr/>
              <p:nvPr/>
            </p:nvGrpSpPr>
            <p:grpSpPr>
              <a:xfrm>
                <a:off x="1872877" y="1765449"/>
                <a:ext cx="150692" cy="345179"/>
                <a:chOff x="1946324" y="4125162"/>
                <a:chExt cx="969964" cy="2007872"/>
              </a:xfrm>
            </p:grpSpPr>
            <p:sp>
              <p:nvSpPr>
                <p:cNvPr id="564" name="円/楕円 5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5" name="フローチャート: 論理積ゲート 5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6" name="テキスト ボックス 565"/>
              <p:cNvSpPr txBox="1"/>
              <p:nvPr/>
            </p:nvSpPr>
            <p:spPr>
              <a:xfrm>
                <a:off x="836907" y="1472011"/>
                <a:ext cx="1202572" cy="215444"/>
              </a:xfrm>
              <a:prstGeom prst="rect">
                <a:avLst/>
              </a:prstGeom>
              <a:noFill/>
            </p:spPr>
            <p:txBody>
              <a:bodyPr wrap="none" rtlCol="0">
                <a:spAutoFit/>
              </a:bodyPr>
              <a:lstStyle/>
              <a:p>
                <a:pPr algn="ctr"/>
                <a:r>
                  <a:rPr kumimoji="1" lang="ja-JP" altLang="en-US" sz="800" dirty="0">
                    <a:solidFill>
                      <a:schemeClr val="bg1"/>
                    </a:solidFill>
                  </a:rPr>
                  <a:t>利用目的・利用イメージ</a:t>
                </a:r>
              </a:p>
            </p:txBody>
          </p:sp>
          <p:grpSp>
            <p:nvGrpSpPr>
              <p:cNvPr id="567" name="図形グループ 566"/>
              <p:cNvGrpSpPr/>
              <p:nvPr/>
            </p:nvGrpSpPr>
            <p:grpSpPr>
              <a:xfrm>
                <a:off x="1451065" y="2549566"/>
                <a:ext cx="370254" cy="367267"/>
                <a:chOff x="2667295" y="1059799"/>
                <a:chExt cx="681672" cy="722281"/>
              </a:xfrm>
            </p:grpSpPr>
            <p:sp>
              <p:nvSpPr>
                <p:cNvPr id="568" name="角丸四角形 56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69" name="図 56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70" name="図形グループ 569"/>
              <p:cNvGrpSpPr/>
              <p:nvPr/>
            </p:nvGrpSpPr>
            <p:grpSpPr>
              <a:xfrm>
                <a:off x="1294350" y="2049782"/>
                <a:ext cx="355849" cy="285140"/>
                <a:chOff x="-62676" y="3965594"/>
                <a:chExt cx="679541" cy="593816"/>
              </a:xfrm>
            </p:grpSpPr>
            <p:sp>
              <p:nvSpPr>
                <p:cNvPr id="571" name="角丸四角形 570"/>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72" name="図 571"/>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573" name="図形グループ 572"/>
              <p:cNvGrpSpPr/>
              <p:nvPr/>
            </p:nvGrpSpPr>
            <p:grpSpPr>
              <a:xfrm>
                <a:off x="1349973" y="2184778"/>
                <a:ext cx="150692" cy="345179"/>
                <a:chOff x="1946324" y="4125162"/>
                <a:chExt cx="969964" cy="2007872"/>
              </a:xfrm>
            </p:grpSpPr>
            <p:sp>
              <p:nvSpPr>
                <p:cNvPr id="574" name="円/楕円 57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5" name="フローチャート: 論理積ゲート 57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6" name="図形グループ 575"/>
              <p:cNvGrpSpPr/>
              <p:nvPr/>
            </p:nvGrpSpPr>
            <p:grpSpPr>
              <a:xfrm>
                <a:off x="1983419" y="2166096"/>
                <a:ext cx="204682" cy="322641"/>
                <a:chOff x="1140657" y="4229811"/>
                <a:chExt cx="341289" cy="550466"/>
              </a:xfrm>
            </p:grpSpPr>
            <p:sp>
              <p:nvSpPr>
                <p:cNvPr id="577" name="角丸四角形 576"/>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78" name="図 577"/>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79" name="図形グループ 578"/>
              <p:cNvGrpSpPr/>
              <p:nvPr/>
            </p:nvGrpSpPr>
            <p:grpSpPr>
              <a:xfrm>
                <a:off x="1905547" y="2257858"/>
                <a:ext cx="150692" cy="345179"/>
                <a:chOff x="1946324" y="4125162"/>
                <a:chExt cx="969964" cy="2007872"/>
              </a:xfrm>
            </p:grpSpPr>
            <p:sp>
              <p:nvSpPr>
                <p:cNvPr id="580" name="円/楕円 57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1" name="フローチャート: 論理積ゲート 58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82" name="図形グループ 581"/>
              <p:cNvGrpSpPr/>
              <p:nvPr/>
            </p:nvGrpSpPr>
            <p:grpSpPr>
              <a:xfrm>
                <a:off x="1562366" y="2641337"/>
                <a:ext cx="150692" cy="345179"/>
                <a:chOff x="1946324" y="4125162"/>
                <a:chExt cx="969964" cy="2007872"/>
              </a:xfrm>
            </p:grpSpPr>
            <p:sp>
              <p:nvSpPr>
                <p:cNvPr id="583" name="円/楕円 58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4" name="フローチャート: 論理積ゲート 58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86" name="直線矢印コネクタ 585"/>
              <p:cNvCxnSpPr>
                <a:stCxn id="512" idx="3"/>
                <a:endCxn id="277" idx="1"/>
              </p:cNvCxnSpPr>
              <p:nvPr/>
            </p:nvCxnSpPr>
            <p:spPr>
              <a:xfrm>
                <a:off x="2347037" y="2275978"/>
                <a:ext cx="422313" cy="277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grpSp>
        <p:grpSp>
          <p:nvGrpSpPr>
            <p:cNvPr id="278" name="図形グループ 277"/>
            <p:cNvGrpSpPr/>
            <p:nvPr/>
          </p:nvGrpSpPr>
          <p:grpSpPr>
            <a:xfrm>
              <a:off x="2827002" y="2227144"/>
              <a:ext cx="150692" cy="345179"/>
              <a:chOff x="1946324" y="4125162"/>
              <a:chExt cx="969964" cy="2007872"/>
            </a:xfrm>
          </p:grpSpPr>
          <p:sp>
            <p:nvSpPr>
              <p:cNvPr id="293" name="円/楕円 29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フローチャート: 論理積ゲート 29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332" name="正方形/長方形 331"/>
          <p:cNvSpPr/>
          <p:nvPr/>
        </p:nvSpPr>
        <p:spPr>
          <a:xfrm>
            <a:off x="2899718" y="2659254"/>
            <a:ext cx="5616297" cy="3154018"/>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845822" y="3850769"/>
            <a:ext cx="5560324" cy="201185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78" name="フローチャート: 磁気ディスク 77"/>
          <p:cNvSpPr/>
          <p:nvPr/>
        </p:nvSpPr>
        <p:spPr>
          <a:xfrm>
            <a:off x="5798633" y="536499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99" name="図形グループ 98"/>
          <p:cNvGrpSpPr/>
          <p:nvPr/>
        </p:nvGrpSpPr>
        <p:grpSpPr>
          <a:xfrm>
            <a:off x="3588670" y="4919276"/>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3588670" y="5112738"/>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3588670" y="5294331"/>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3588670" y="5470019"/>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3963320" y="4921817"/>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3963320" y="5115279"/>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3963320" y="5296872"/>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3963320" y="5472560"/>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4316966" y="4919276"/>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4316966" y="5112738"/>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4316966" y="5294331"/>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4316966" y="5470019"/>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4691616" y="4921817"/>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4691616" y="5115279"/>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4691616" y="5296872"/>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4691616" y="5472560"/>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5057022" y="4921817"/>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5057022" y="5115279"/>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5057022" y="5296872"/>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5057022" y="5472560"/>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5427276" y="4924358"/>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5427276" y="5117820"/>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5427276" y="5299413"/>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5427276" y="5475101"/>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5798633" y="514301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5798633" y="491927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6219492" y="536499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6219492" y="514301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6219492" y="491927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6653305" y="536499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6653305" y="514301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6653305" y="491927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7074164" y="536499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7074164" y="514301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7074164" y="491927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7500433" y="535864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7500433" y="513666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7500433" y="491293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5948980" y="4584465"/>
            <a:ext cx="955599"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00" dirty="0">
                <a:solidFill>
                  <a:srgbClr val="FFFFFF"/>
                </a:solidFill>
                <a:latin typeface="ＭＳ Ｐゴシック"/>
                <a:ea typeface="ＭＳ Ｐゴシック"/>
                <a:cs typeface="ＭＳ Ｐゴシック"/>
              </a:rPr>
              <a:t>WAN</a:t>
            </a:r>
            <a:r>
              <a:rPr lang="ja-JP" altLang="en-US" sz="800" dirty="0">
                <a:solidFill>
                  <a:srgbClr val="FFFFFF"/>
                </a:solidFill>
                <a:latin typeface="ＭＳ Ｐゴシック"/>
                <a:ea typeface="ＭＳ Ｐゴシック"/>
                <a:cs typeface="ＭＳ Ｐゴシック"/>
              </a:rPr>
              <a:t>高速化装置</a:t>
            </a: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6921619" y="4584465"/>
            <a:ext cx="949086"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ファイヤウォール</a:t>
            </a:r>
          </a:p>
        </p:txBody>
      </p:sp>
      <p:sp>
        <p:nvSpPr>
          <p:cNvPr id="305" name="正方形/長方形 304"/>
          <p:cNvSpPr/>
          <p:nvPr/>
        </p:nvSpPr>
        <p:spPr>
          <a:xfrm>
            <a:off x="3589741" y="4580952"/>
            <a:ext cx="736708"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スイッチ</a:t>
            </a:r>
          </a:p>
        </p:txBody>
      </p:sp>
      <p:sp>
        <p:nvSpPr>
          <p:cNvPr id="306" name="正方形/長方形 305"/>
          <p:cNvSpPr/>
          <p:nvPr/>
        </p:nvSpPr>
        <p:spPr>
          <a:xfrm>
            <a:off x="4343489" y="4586039"/>
            <a:ext cx="853659"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ロードバランサ</a:t>
            </a:r>
          </a:p>
        </p:txBody>
      </p:sp>
      <p:sp>
        <p:nvSpPr>
          <p:cNvPr id="307" name="正方形/長方形 306"/>
          <p:cNvSpPr/>
          <p:nvPr/>
        </p:nvSpPr>
        <p:spPr>
          <a:xfrm>
            <a:off x="5209641" y="4584465"/>
            <a:ext cx="726846"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ルーター</a:t>
            </a:r>
          </a:p>
        </p:txBody>
      </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sp>
        <p:nvSpPr>
          <p:cNvPr id="333" name="テキスト ボックス 332"/>
          <p:cNvSpPr txBox="1"/>
          <p:nvPr/>
        </p:nvSpPr>
        <p:spPr>
          <a:xfrm>
            <a:off x="2979095" y="2745116"/>
            <a:ext cx="954107" cy="400110"/>
          </a:xfrm>
          <a:prstGeom prst="rect">
            <a:avLst/>
          </a:prstGeom>
          <a:noFill/>
        </p:spPr>
        <p:txBody>
          <a:bodyPr wrap="none" rtlCol="0">
            <a:spAutoFit/>
          </a:bodyPr>
          <a:lstStyle/>
          <a:p>
            <a:r>
              <a:rPr lang="ja-JP" altLang="en-US" sz="2000" dirty="0">
                <a:solidFill>
                  <a:schemeClr val="bg1"/>
                </a:solidFill>
                <a:latin typeface="Meiryo" charset="-128"/>
                <a:ea typeface="Meiryo" charset="-128"/>
                <a:cs typeface="Meiryo" charset="-128"/>
              </a:rPr>
              <a:t>仮想化</a:t>
            </a:r>
            <a:endParaRPr kumimoji="1" lang="ja-JP" altLang="en-US" sz="2000" dirty="0">
              <a:solidFill>
                <a:schemeClr val="bg1"/>
              </a:solidFill>
              <a:latin typeface="Meiryo" charset="-128"/>
              <a:ea typeface="Meiryo" charset="-128"/>
              <a:cs typeface="Meiryo" charset="-128"/>
            </a:endParaRPr>
          </a:p>
        </p:txBody>
      </p:sp>
      <p:sp>
        <p:nvSpPr>
          <p:cNvPr id="334" name="テキスト ボックス 333"/>
          <p:cNvSpPr txBox="1"/>
          <p:nvPr/>
        </p:nvSpPr>
        <p:spPr>
          <a:xfrm>
            <a:off x="2958395" y="3888771"/>
            <a:ext cx="2749471" cy="400110"/>
          </a:xfrm>
          <a:prstGeom prst="rect">
            <a:avLst/>
          </a:prstGeom>
          <a:noFill/>
        </p:spPr>
        <p:txBody>
          <a:bodyPr wrap="none" rtlCol="0">
            <a:spAutoFit/>
          </a:bodyPr>
          <a:lstStyle/>
          <a:p>
            <a:r>
              <a:rPr lang="ja-JP" altLang="en-US" sz="2000" dirty="0">
                <a:solidFill>
                  <a:schemeClr val="accent5">
                    <a:lumMod val="75000"/>
                  </a:schemeClr>
                </a:solidFill>
                <a:latin typeface="Meiryo" charset="-128"/>
                <a:ea typeface="Meiryo" charset="-128"/>
                <a:cs typeface="Meiryo" charset="-128"/>
              </a:rPr>
              <a:t>物理的なシステム資源</a:t>
            </a:r>
            <a:endParaRPr kumimoji="1" lang="ja-JP" altLang="en-US" sz="2000" dirty="0">
              <a:solidFill>
                <a:schemeClr val="accent5">
                  <a:lumMod val="75000"/>
                </a:schemeClr>
              </a:solidFill>
              <a:latin typeface="Meiryo" charset="-128"/>
              <a:ea typeface="Meiryo" charset="-128"/>
              <a:cs typeface="Meiryo" charset="-128"/>
            </a:endParaRPr>
          </a:p>
        </p:txBody>
      </p:sp>
      <p:grpSp>
        <p:nvGrpSpPr>
          <p:cNvPr id="254" name="図形グループ 253"/>
          <p:cNvGrpSpPr/>
          <p:nvPr/>
        </p:nvGrpSpPr>
        <p:grpSpPr>
          <a:xfrm>
            <a:off x="2737903" y="3291178"/>
            <a:ext cx="370254" cy="367267"/>
            <a:chOff x="2667295" y="1059799"/>
            <a:chExt cx="681672" cy="722281"/>
          </a:xfrm>
        </p:grpSpPr>
        <p:sp>
          <p:nvSpPr>
            <p:cNvPr id="255" name="角丸四角形 25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56" name="図 25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7" name="図形グループ 256"/>
          <p:cNvGrpSpPr/>
          <p:nvPr/>
        </p:nvGrpSpPr>
        <p:grpSpPr>
          <a:xfrm>
            <a:off x="2795555" y="3423199"/>
            <a:ext cx="150692" cy="345179"/>
            <a:chOff x="1946324" y="4125162"/>
            <a:chExt cx="969964" cy="2007872"/>
          </a:xfrm>
        </p:grpSpPr>
        <p:sp>
          <p:nvSpPr>
            <p:cNvPr id="258" name="円/楕円 2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9" name="フローチャート: 論理積ゲート 2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0" name="図形グループ 259"/>
          <p:cNvGrpSpPr/>
          <p:nvPr/>
        </p:nvGrpSpPr>
        <p:grpSpPr>
          <a:xfrm>
            <a:off x="2639213" y="5293310"/>
            <a:ext cx="150692" cy="345179"/>
            <a:chOff x="1946324" y="4125162"/>
            <a:chExt cx="969964" cy="2007872"/>
          </a:xfrm>
        </p:grpSpPr>
        <p:sp>
          <p:nvSpPr>
            <p:cNvPr id="261" name="円/楕円 2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フローチャート: 論理積ゲート 2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3" name="図形グループ 262"/>
          <p:cNvGrpSpPr/>
          <p:nvPr/>
        </p:nvGrpSpPr>
        <p:grpSpPr>
          <a:xfrm>
            <a:off x="3043095" y="5296678"/>
            <a:ext cx="150692" cy="345179"/>
            <a:chOff x="1946324" y="4125162"/>
            <a:chExt cx="969964" cy="2007872"/>
          </a:xfrm>
        </p:grpSpPr>
        <p:sp>
          <p:nvSpPr>
            <p:cNvPr id="264" name="円/楕円 2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フローチャート: 論理積ゲート 2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6" name="図形グループ 265"/>
          <p:cNvGrpSpPr/>
          <p:nvPr/>
        </p:nvGrpSpPr>
        <p:grpSpPr>
          <a:xfrm>
            <a:off x="2837697" y="5293310"/>
            <a:ext cx="150692" cy="345179"/>
            <a:chOff x="1946324" y="4125162"/>
            <a:chExt cx="969964" cy="2007872"/>
          </a:xfrm>
        </p:grpSpPr>
        <p:sp>
          <p:nvSpPr>
            <p:cNvPr id="267" name="円/楕円 2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フローチャート: 論理積ゲート 2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9" name="図形グループ 268"/>
          <p:cNvGrpSpPr/>
          <p:nvPr/>
        </p:nvGrpSpPr>
        <p:grpSpPr>
          <a:xfrm>
            <a:off x="2948519" y="4931000"/>
            <a:ext cx="150692" cy="345179"/>
            <a:chOff x="1946324" y="4125162"/>
            <a:chExt cx="969964" cy="2007872"/>
          </a:xfrm>
        </p:grpSpPr>
        <p:sp>
          <p:nvSpPr>
            <p:cNvPr id="270" name="円/楕円 2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フローチャート: 論理積ゲート 2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2" name="図形グループ 271"/>
          <p:cNvGrpSpPr/>
          <p:nvPr/>
        </p:nvGrpSpPr>
        <p:grpSpPr>
          <a:xfrm>
            <a:off x="2737903" y="4931000"/>
            <a:ext cx="150692" cy="345179"/>
            <a:chOff x="1946324" y="4125162"/>
            <a:chExt cx="969964" cy="2007872"/>
          </a:xfrm>
        </p:grpSpPr>
        <p:sp>
          <p:nvSpPr>
            <p:cNvPr id="273" name="円/楕円 27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フローチャート: 論理積ゲート 27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95" name="テキスト ボックス 294"/>
          <p:cNvSpPr txBox="1"/>
          <p:nvPr/>
        </p:nvSpPr>
        <p:spPr>
          <a:xfrm>
            <a:off x="3090338" y="4237908"/>
            <a:ext cx="5211683" cy="307777"/>
          </a:xfrm>
          <a:prstGeom prst="rect">
            <a:avLst/>
          </a:prstGeom>
          <a:noFill/>
        </p:spPr>
        <p:txBody>
          <a:bodyPr wrap="none" rtlCol="0">
            <a:spAutoFit/>
          </a:bodyPr>
          <a:lstStyle/>
          <a:p>
            <a:r>
              <a:rPr lang="ja-JP" altLang="en-US" sz="1400" dirty="0">
                <a:solidFill>
                  <a:schemeClr val="accent5">
                    <a:lumMod val="75000"/>
                  </a:schemeClr>
                </a:solidFill>
                <a:latin typeface="Meiryo" charset="-128"/>
                <a:ea typeface="Meiryo" charset="-128"/>
                <a:cs typeface="Meiryo" charset="-128"/>
              </a:rPr>
              <a:t>システム構成や構築には設置や接続などの物理的な作業が必要</a:t>
            </a:r>
            <a:endParaRPr kumimoji="1" lang="ja-JP" altLang="en-US" sz="1400" dirty="0">
              <a:solidFill>
                <a:schemeClr val="accent5">
                  <a:lumMod val="75000"/>
                </a:schemeClr>
              </a:solidFill>
              <a:latin typeface="Meiryo" charset="-128"/>
              <a:ea typeface="Meiryo" charset="-128"/>
              <a:cs typeface="Meiryo" charset="-128"/>
            </a:endParaRPr>
          </a:p>
        </p:txBody>
      </p:sp>
      <p:sp>
        <p:nvSpPr>
          <p:cNvPr id="296" name="テキスト ボックス 295"/>
          <p:cNvSpPr txBox="1"/>
          <p:nvPr/>
        </p:nvSpPr>
        <p:spPr>
          <a:xfrm>
            <a:off x="3143734" y="3066307"/>
            <a:ext cx="5391219" cy="307777"/>
          </a:xfrm>
          <a:prstGeom prst="rect">
            <a:avLst/>
          </a:prstGeom>
          <a:noFill/>
        </p:spPr>
        <p:txBody>
          <a:bodyPr wrap="none" rtlCol="0">
            <a:spAutoFit/>
          </a:bodyPr>
          <a:lstStyle/>
          <a:p>
            <a:r>
              <a:rPr lang="ja-JP" altLang="en-US" sz="1400" dirty="0">
                <a:solidFill>
                  <a:schemeClr val="bg1"/>
                </a:solidFill>
                <a:latin typeface="Meiryo" charset="-128"/>
                <a:ea typeface="Meiryo" charset="-128"/>
                <a:cs typeface="Meiryo" charset="-128"/>
              </a:rPr>
              <a:t>ソフトウェアによる操作や</a:t>
            </a:r>
            <a:r>
              <a:rPr lang="ja-JP" altLang="en-US" sz="1400">
                <a:solidFill>
                  <a:schemeClr val="bg1"/>
                </a:solidFill>
                <a:latin typeface="Meiryo" charset="-128"/>
                <a:ea typeface="Meiryo" charset="-128"/>
                <a:cs typeface="Meiryo" charset="-128"/>
              </a:rPr>
              <a:t>設定でシステム</a:t>
            </a:r>
            <a:r>
              <a:rPr lang="ja-JP" altLang="en-US" sz="1400" dirty="0">
                <a:solidFill>
                  <a:schemeClr val="bg1"/>
                </a:solidFill>
                <a:latin typeface="Meiryo" charset="-128"/>
                <a:ea typeface="Meiryo" charset="-128"/>
                <a:cs typeface="Meiryo" charset="-128"/>
              </a:rPr>
              <a:t>構成</a:t>
            </a:r>
            <a:r>
              <a:rPr lang="ja-JP" altLang="en-US" sz="1400">
                <a:solidFill>
                  <a:schemeClr val="bg1"/>
                </a:solidFill>
                <a:latin typeface="Meiryo" charset="-128"/>
                <a:ea typeface="Meiryo" charset="-128"/>
                <a:cs typeface="Meiryo" charset="-128"/>
              </a:rPr>
              <a:t>や構築を実現する</a:t>
            </a:r>
            <a:endParaRPr kumimoji="1" lang="ja-JP" altLang="en-US" sz="1400" dirty="0">
              <a:solidFill>
                <a:schemeClr val="bg1"/>
              </a:solidFill>
              <a:latin typeface="Meiryo" charset="-128"/>
              <a:ea typeface="Meiryo" charset="-128"/>
              <a:cs typeface="Meiryo" charset="-128"/>
            </a:endParaRPr>
          </a:p>
        </p:txBody>
      </p:sp>
      <p:sp>
        <p:nvSpPr>
          <p:cNvPr id="298" name="テキスト ボックス 297"/>
          <p:cNvSpPr txBox="1"/>
          <p:nvPr/>
        </p:nvSpPr>
        <p:spPr>
          <a:xfrm>
            <a:off x="3324921" y="3311175"/>
            <a:ext cx="5135121" cy="461665"/>
          </a:xfrm>
          <a:prstGeom prst="rect">
            <a:avLst/>
          </a:prstGeom>
          <a:noFill/>
        </p:spPr>
        <p:txBody>
          <a:bodyPr wrap="square" rtlCol="0">
            <a:spAutoFit/>
          </a:bodyPr>
          <a:lstStyle/>
          <a:p>
            <a:pPr marL="285750" indent="-285750">
              <a:buFont typeface="Wingdings" charset="2"/>
              <a:buChar char="Ø"/>
            </a:pPr>
            <a:r>
              <a:rPr lang="ja-JP" altLang="en-US" sz="1200" b="1" u="sng" dirty="0">
                <a:solidFill>
                  <a:schemeClr val="bg1"/>
                </a:solidFill>
                <a:latin typeface="Meiryo" charset="-128"/>
                <a:ea typeface="Meiryo" charset="-128"/>
                <a:cs typeface="Meiryo" charset="-128"/>
              </a:rPr>
              <a:t>物理的な構成や機能を理解し</a:t>
            </a:r>
            <a:r>
              <a:rPr lang="ja-JP" altLang="en-US" sz="1200" dirty="0">
                <a:solidFill>
                  <a:schemeClr val="bg1"/>
                </a:solidFill>
                <a:latin typeface="Meiryo" charset="-128"/>
                <a:ea typeface="Meiryo" charset="-128"/>
                <a:cs typeface="Meiryo" charset="-128"/>
              </a:rPr>
              <a:t>、そこから「仮想的</a:t>
            </a:r>
            <a:r>
              <a:rPr lang="en-US" altLang="ja-JP" sz="1200"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実質的」にシステムを構成して必要な性能や機能を調達する。</a:t>
            </a:r>
            <a:endParaRPr kumimoji="1" lang="ja-JP" altLang="en-US" sz="1200" dirty="0">
              <a:solidFill>
                <a:schemeClr val="bg1"/>
              </a:solidFill>
              <a:latin typeface="Meiryo" charset="-128"/>
              <a:ea typeface="Meiryo" charset="-128"/>
              <a:cs typeface="Meiryo" charset="-128"/>
            </a:endParaRPr>
          </a:p>
        </p:txBody>
      </p:sp>
      <p:sp>
        <p:nvSpPr>
          <p:cNvPr id="301" name="正方形/長方形 300"/>
          <p:cNvSpPr/>
          <p:nvPr/>
        </p:nvSpPr>
        <p:spPr>
          <a:xfrm>
            <a:off x="559962" y="4201979"/>
            <a:ext cx="1817688" cy="166064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角丸四角形 303"/>
          <p:cNvSpPr/>
          <p:nvPr/>
        </p:nvSpPr>
        <p:spPr>
          <a:xfrm>
            <a:off x="1006096" y="4729442"/>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正方形/長方形 307"/>
          <p:cNvSpPr/>
          <p:nvPr/>
        </p:nvSpPr>
        <p:spPr>
          <a:xfrm>
            <a:off x="1701424" y="4825466"/>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9" name="正方形/長方形 308"/>
          <p:cNvSpPr/>
          <p:nvPr/>
        </p:nvSpPr>
        <p:spPr>
          <a:xfrm>
            <a:off x="1454042" y="4939766"/>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0" name="図形グループ 309"/>
          <p:cNvGrpSpPr/>
          <p:nvPr/>
        </p:nvGrpSpPr>
        <p:grpSpPr>
          <a:xfrm>
            <a:off x="1006096" y="5375222"/>
            <a:ext cx="317500" cy="157483"/>
            <a:chOff x="6769100" y="1390650"/>
            <a:chExt cx="317500" cy="157483"/>
          </a:xfrm>
        </p:grpSpPr>
        <p:sp>
          <p:nvSpPr>
            <p:cNvPr id="311" name="正方形/長方形 3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2" name="円/楕円 3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3" name="直線コネクタ 3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1" name="図形グループ 330"/>
          <p:cNvGrpSpPr/>
          <p:nvPr/>
        </p:nvGrpSpPr>
        <p:grpSpPr>
          <a:xfrm>
            <a:off x="1006096" y="5568684"/>
            <a:ext cx="317500" cy="157483"/>
            <a:chOff x="6769100" y="1390650"/>
            <a:chExt cx="317500" cy="157483"/>
          </a:xfrm>
        </p:grpSpPr>
        <p:sp>
          <p:nvSpPr>
            <p:cNvPr id="335" name="正方形/長方形 3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6" name="円/楕円 3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9" name="直線コネクタ 3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0" name="図形グループ 339"/>
          <p:cNvGrpSpPr/>
          <p:nvPr/>
        </p:nvGrpSpPr>
        <p:grpSpPr>
          <a:xfrm>
            <a:off x="1376350" y="5377763"/>
            <a:ext cx="317500" cy="157483"/>
            <a:chOff x="6769100" y="1390650"/>
            <a:chExt cx="317500" cy="157483"/>
          </a:xfrm>
        </p:grpSpPr>
        <p:sp>
          <p:nvSpPr>
            <p:cNvPr id="342" name="正方形/長方形 34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4" name="円/楕円 3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5" name="直線コネクタ 3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6" name="図形グループ 355"/>
          <p:cNvGrpSpPr/>
          <p:nvPr/>
        </p:nvGrpSpPr>
        <p:grpSpPr>
          <a:xfrm>
            <a:off x="1376350" y="5571225"/>
            <a:ext cx="317500" cy="157483"/>
            <a:chOff x="6769100" y="1390650"/>
            <a:chExt cx="317500" cy="157483"/>
          </a:xfrm>
        </p:grpSpPr>
        <p:sp>
          <p:nvSpPr>
            <p:cNvPr id="365" name="正方形/長方形 3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6" name="円/楕円 3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7" name="直線コネクタ 3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68" name="フローチャート: 磁気ディスク 367"/>
          <p:cNvSpPr/>
          <p:nvPr/>
        </p:nvSpPr>
        <p:spPr>
          <a:xfrm>
            <a:off x="1807823" y="539575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69" name="正方形/長方形 368"/>
          <p:cNvSpPr/>
          <p:nvPr/>
        </p:nvSpPr>
        <p:spPr>
          <a:xfrm>
            <a:off x="1237870" y="480246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70" name="図形グループ 369"/>
          <p:cNvGrpSpPr/>
          <p:nvPr/>
        </p:nvGrpSpPr>
        <p:grpSpPr>
          <a:xfrm>
            <a:off x="724354" y="4446867"/>
            <a:ext cx="457588" cy="387786"/>
            <a:chOff x="758730" y="3198675"/>
            <a:chExt cx="806939" cy="688305"/>
          </a:xfrm>
        </p:grpSpPr>
        <p:sp>
          <p:nvSpPr>
            <p:cNvPr id="371" name="正方形/長方形 370"/>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2" name="角丸四角形 37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8" name="角丸四角形 377"/>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9" name="台形 378"/>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0" name="図形グループ 379"/>
          <p:cNvGrpSpPr/>
          <p:nvPr/>
        </p:nvGrpSpPr>
        <p:grpSpPr>
          <a:xfrm>
            <a:off x="854474" y="4556852"/>
            <a:ext cx="150692" cy="345179"/>
            <a:chOff x="1946324" y="4125162"/>
            <a:chExt cx="969964" cy="2007872"/>
          </a:xfrm>
        </p:grpSpPr>
        <p:sp>
          <p:nvSpPr>
            <p:cNvPr id="381" name="円/楕円 3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フローチャート: 論理積ゲート 3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1" name="図形グループ 390"/>
          <p:cNvGrpSpPr/>
          <p:nvPr/>
        </p:nvGrpSpPr>
        <p:grpSpPr>
          <a:xfrm>
            <a:off x="724354" y="4911191"/>
            <a:ext cx="457588" cy="387786"/>
            <a:chOff x="758730" y="3198675"/>
            <a:chExt cx="806939" cy="688305"/>
          </a:xfrm>
        </p:grpSpPr>
        <p:sp>
          <p:nvSpPr>
            <p:cNvPr id="392" name="正方形/長方形 391"/>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3" name="角丸四角形 39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4" name="角丸四角形 39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5" name="台形 39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6" name="図形グループ 395"/>
          <p:cNvGrpSpPr/>
          <p:nvPr/>
        </p:nvGrpSpPr>
        <p:grpSpPr>
          <a:xfrm>
            <a:off x="854474" y="4999609"/>
            <a:ext cx="150692" cy="345179"/>
            <a:chOff x="1946324" y="4125162"/>
            <a:chExt cx="969964" cy="2007872"/>
          </a:xfrm>
        </p:grpSpPr>
        <p:sp>
          <p:nvSpPr>
            <p:cNvPr id="397" name="円/楕円 3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9" name="フローチャート: 論理積ゲート 39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0" name="図形グループ 399"/>
          <p:cNvGrpSpPr/>
          <p:nvPr/>
        </p:nvGrpSpPr>
        <p:grpSpPr>
          <a:xfrm>
            <a:off x="1792189" y="4430001"/>
            <a:ext cx="370254" cy="367267"/>
            <a:chOff x="2667295" y="1059799"/>
            <a:chExt cx="681672" cy="722281"/>
          </a:xfrm>
        </p:grpSpPr>
        <p:sp>
          <p:nvSpPr>
            <p:cNvPr id="401" name="角丸四角形 40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02" name="図 40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03" name="図形グループ 402"/>
          <p:cNvGrpSpPr/>
          <p:nvPr/>
        </p:nvGrpSpPr>
        <p:grpSpPr>
          <a:xfrm>
            <a:off x="1903490" y="4521772"/>
            <a:ext cx="150692" cy="345179"/>
            <a:chOff x="1946324" y="4125162"/>
            <a:chExt cx="969964" cy="2007872"/>
          </a:xfrm>
        </p:grpSpPr>
        <p:sp>
          <p:nvSpPr>
            <p:cNvPr id="404" name="円/楕円 40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フローチャート: 論理積ゲート 40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06" name="テキスト ボックス 405"/>
          <p:cNvSpPr txBox="1"/>
          <p:nvPr/>
        </p:nvSpPr>
        <p:spPr>
          <a:xfrm>
            <a:off x="847842" y="4216330"/>
            <a:ext cx="1241045" cy="215444"/>
          </a:xfrm>
          <a:prstGeom prst="rect">
            <a:avLst/>
          </a:prstGeom>
          <a:noFill/>
        </p:spPr>
        <p:txBody>
          <a:bodyPr wrap="none" rtlCol="0">
            <a:spAutoFit/>
          </a:bodyPr>
          <a:lstStyle/>
          <a:p>
            <a:pPr algn="ctr"/>
            <a:r>
              <a:rPr kumimoji="1" lang="ja-JP" altLang="en-US" sz="800" dirty="0">
                <a:solidFill>
                  <a:schemeClr val="accent5">
                    <a:lumMod val="75000"/>
                  </a:schemeClr>
                </a:solidFill>
              </a:rPr>
              <a:t>物理的システムイメージ</a:t>
            </a:r>
          </a:p>
        </p:txBody>
      </p:sp>
      <p:cxnSp>
        <p:nvCxnSpPr>
          <p:cNvPr id="9" name="直線矢印コネクタ 8"/>
          <p:cNvCxnSpPr>
            <a:stCxn id="301" idx="3"/>
          </p:cNvCxnSpPr>
          <p:nvPr/>
        </p:nvCxnSpPr>
        <p:spPr>
          <a:xfrm>
            <a:off x="2377650" y="5032301"/>
            <a:ext cx="311909" cy="183634"/>
          </a:xfrm>
          <a:prstGeom prst="straightConnector1">
            <a:avLst/>
          </a:prstGeom>
          <a:ln>
            <a:solidFill>
              <a:schemeClr val="accent5">
                <a:lumMod val="40000"/>
                <a:lumOff val="6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85" name="直線矢印コネクタ 584"/>
          <p:cNvCxnSpPr>
            <a:stCxn id="301" idx="3"/>
            <a:endCxn id="256" idx="1"/>
          </p:cNvCxnSpPr>
          <p:nvPr/>
        </p:nvCxnSpPr>
        <p:spPr>
          <a:xfrm flipV="1">
            <a:off x="2377650" y="3474812"/>
            <a:ext cx="360253" cy="1557489"/>
          </a:xfrm>
          <a:prstGeom prst="straightConnector1">
            <a:avLst/>
          </a:prstGeom>
          <a:ln>
            <a:solidFill>
              <a:schemeClr val="accent5">
                <a:lumMod val="40000"/>
                <a:lumOff val="6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4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8" name="テキスト ボックス 697"/>
          <p:cNvSpPr txBox="1"/>
          <p:nvPr/>
        </p:nvSpPr>
        <p:spPr>
          <a:xfrm>
            <a:off x="2837050" y="6261460"/>
            <a:ext cx="3467616" cy="338554"/>
          </a:xfrm>
          <a:prstGeom prst="rect">
            <a:avLst/>
          </a:prstGeom>
          <a:noFill/>
        </p:spPr>
        <p:txBody>
          <a:bodyPr wrap="none" rtlCol="0">
            <a:spAutoFit/>
          </a:bodyPr>
          <a:lstStyle/>
          <a:p>
            <a:pPr algn="ctr"/>
            <a:r>
              <a:rPr lang="ja-JP" altLang="en-US" sz="1600" dirty="0">
                <a:solidFill>
                  <a:schemeClr val="bg1"/>
                </a:solidFill>
                <a:latin typeface="Meiryo" charset="-128"/>
                <a:ea typeface="Meiryo" charset="-128"/>
                <a:cs typeface="Meiryo" charset="-128"/>
              </a:rPr>
              <a:t>物理的なシステム資源を個別に構築</a:t>
            </a:r>
            <a:endParaRPr kumimoji="1" lang="ja-JP" altLang="en-US" sz="1600" dirty="0">
              <a:solidFill>
                <a:schemeClr val="bg1"/>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a:t>
            </a:r>
            <a:r>
              <a:rPr lang="ja-JP" altLang="en-US" dirty="0"/>
              <a:t>物理システム</a:t>
            </a: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4" name="正方形/長方形 3"/>
          <p:cNvSpPr/>
          <p:nvPr/>
        </p:nvSpPr>
        <p:spPr>
          <a:xfrm>
            <a:off x="652439" y="875822"/>
            <a:ext cx="7862911" cy="369097"/>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ユーザーの要望に応じて物理資源を個別に調達・構成</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8" y="3769477"/>
            <a:ext cx="5570756" cy="400110"/>
          </a:xfrm>
          <a:prstGeom prst="rect">
            <a:avLst/>
          </a:prstGeom>
          <a:noFill/>
        </p:spPr>
        <p:txBody>
          <a:bodyPr wrap="none" rtlCol="0">
            <a:spAutoFit/>
          </a:bodyPr>
          <a:lstStyle/>
          <a:p>
            <a:pPr algn="ctr"/>
            <a:r>
              <a:rPr lang="ja-JP" altLang="en-US" sz="2000" dirty="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63" name="角丸四角形 762"/>
          <p:cNvSpPr/>
          <p:nvPr/>
        </p:nvSpPr>
        <p:spPr>
          <a:xfrm>
            <a:off x="1097643"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4" name="正方形/長方形 763"/>
          <p:cNvSpPr/>
          <p:nvPr/>
        </p:nvSpPr>
        <p:spPr>
          <a:xfrm>
            <a:off x="1792971" y="51729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5" name="正方形/長方形 764"/>
          <p:cNvSpPr/>
          <p:nvPr/>
        </p:nvSpPr>
        <p:spPr>
          <a:xfrm>
            <a:off x="1545589"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66" name="図形グループ 765"/>
          <p:cNvGrpSpPr/>
          <p:nvPr/>
        </p:nvGrpSpPr>
        <p:grpSpPr>
          <a:xfrm>
            <a:off x="1097643" y="5722707"/>
            <a:ext cx="317500" cy="157483"/>
            <a:chOff x="6769100" y="1390650"/>
            <a:chExt cx="317500" cy="157483"/>
          </a:xfrm>
        </p:grpSpPr>
        <p:sp>
          <p:nvSpPr>
            <p:cNvPr id="767" name="正方形/長方形 7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8" name="円/楕円 7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9" name="直線コネクタ 7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0" name="図形グループ 769"/>
          <p:cNvGrpSpPr/>
          <p:nvPr/>
        </p:nvGrpSpPr>
        <p:grpSpPr>
          <a:xfrm>
            <a:off x="1097643" y="5916169"/>
            <a:ext cx="317500" cy="157483"/>
            <a:chOff x="6769100" y="1390650"/>
            <a:chExt cx="317500" cy="157483"/>
          </a:xfrm>
        </p:grpSpPr>
        <p:sp>
          <p:nvSpPr>
            <p:cNvPr id="771" name="正方形/長方形 7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2" name="円/楕円 7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3" name="直線コネクタ 7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4" name="図形グループ 773"/>
          <p:cNvGrpSpPr/>
          <p:nvPr/>
        </p:nvGrpSpPr>
        <p:grpSpPr>
          <a:xfrm>
            <a:off x="1467897" y="5725248"/>
            <a:ext cx="317500" cy="157483"/>
            <a:chOff x="6769100" y="1390650"/>
            <a:chExt cx="317500" cy="157483"/>
          </a:xfrm>
        </p:grpSpPr>
        <p:sp>
          <p:nvSpPr>
            <p:cNvPr id="775" name="正方形/長方形 7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6" name="円/楕円 7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7" name="直線コネクタ 77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8" name="図形グループ 777"/>
          <p:cNvGrpSpPr/>
          <p:nvPr/>
        </p:nvGrpSpPr>
        <p:grpSpPr>
          <a:xfrm>
            <a:off x="1467897" y="5918710"/>
            <a:ext cx="317500" cy="157483"/>
            <a:chOff x="6769100" y="1390650"/>
            <a:chExt cx="317500" cy="157483"/>
          </a:xfrm>
        </p:grpSpPr>
        <p:sp>
          <p:nvSpPr>
            <p:cNvPr id="779" name="正方形/長方形 7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0" name="円/楕円 7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1" name="直線コネクタ 78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82" name="フローチャート: 磁気ディスク 781"/>
          <p:cNvSpPr/>
          <p:nvPr/>
        </p:nvSpPr>
        <p:spPr>
          <a:xfrm>
            <a:off x="1899370"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3" name="角丸四角形 782"/>
          <p:cNvSpPr/>
          <p:nvPr/>
        </p:nvSpPr>
        <p:spPr>
          <a:xfrm>
            <a:off x="3088368"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4" name="正方形/長方形 783"/>
          <p:cNvSpPr/>
          <p:nvPr/>
        </p:nvSpPr>
        <p:spPr>
          <a:xfrm>
            <a:off x="3335406" y="528954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5" name="正方形/長方形 784"/>
          <p:cNvSpPr/>
          <p:nvPr/>
        </p:nvSpPr>
        <p:spPr>
          <a:xfrm>
            <a:off x="3689052"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6" name="正方形/長方形 785"/>
          <p:cNvSpPr/>
          <p:nvPr/>
        </p:nvSpPr>
        <p:spPr>
          <a:xfrm>
            <a:off x="3543275" y="51648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87" name="図形グループ 786"/>
          <p:cNvGrpSpPr/>
          <p:nvPr/>
        </p:nvGrpSpPr>
        <p:grpSpPr>
          <a:xfrm>
            <a:off x="3088368" y="5722707"/>
            <a:ext cx="317500" cy="157483"/>
            <a:chOff x="6769100" y="1390650"/>
            <a:chExt cx="317500" cy="157483"/>
          </a:xfrm>
        </p:grpSpPr>
        <p:sp>
          <p:nvSpPr>
            <p:cNvPr id="788" name="正方形/長方形 7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9" name="円/楕円 7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0" name="直線コネクタ 7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1" name="図形グループ 790"/>
          <p:cNvGrpSpPr/>
          <p:nvPr/>
        </p:nvGrpSpPr>
        <p:grpSpPr>
          <a:xfrm>
            <a:off x="3088368" y="5916169"/>
            <a:ext cx="317500" cy="157483"/>
            <a:chOff x="6769100" y="1390650"/>
            <a:chExt cx="317500" cy="157483"/>
          </a:xfrm>
        </p:grpSpPr>
        <p:sp>
          <p:nvSpPr>
            <p:cNvPr id="792" name="正方形/長方形 7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3" name="円/楕円 7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4" name="直線コネクタ 7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95" name="フローチャート: 磁気ディスク 794"/>
          <p:cNvSpPr/>
          <p:nvPr/>
        </p:nvSpPr>
        <p:spPr>
          <a:xfrm>
            <a:off x="3890095"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6" name="角丸四角形 795"/>
          <p:cNvSpPr/>
          <p:nvPr/>
        </p:nvSpPr>
        <p:spPr>
          <a:xfrm>
            <a:off x="5107668" y="5070531"/>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7" name="正方形/長方形 796"/>
          <p:cNvSpPr/>
          <p:nvPr/>
        </p:nvSpPr>
        <p:spPr>
          <a:xfrm>
            <a:off x="5374640" y="519565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8" name="正方形/長方形 797"/>
          <p:cNvSpPr/>
          <p:nvPr/>
        </p:nvSpPr>
        <p:spPr>
          <a:xfrm>
            <a:off x="5769935" y="519790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9" name="図形グループ 798"/>
          <p:cNvGrpSpPr/>
          <p:nvPr/>
        </p:nvGrpSpPr>
        <p:grpSpPr>
          <a:xfrm>
            <a:off x="5107668" y="5716311"/>
            <a:ext cx="317500" cy="157483"/>
            <a:chOff x="6769100" y="1390650"/>
            <a:chExt cx="317500" cy="157483"/>
          </a:xfrm>
        </p:grpSpPr>
        <p:sp>
          <p:nvSpPr>
            <p:cNvPr id="800" name="正方形/長方形 7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1" name="円/楕円 8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2" name="直線コネクタ 8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3" name="図形グループ 802"/>
          <p:cNvGrpSpPr/>
          <p:nvPr/>
        </p:nvGrpSpPr>
        <p:grpSpPr>
          <a:xfrm>
            <a:off x="5107668" y="5909773"/>
            <a:ext cx="317500" cy="157483"/>
            <a:chOff x="6769100" y="1390650"/>
            <a:chExt cx="317500" cy="157483"/>
          </a:xfrm>
        </p:grpSpPr>
        <p:sp>
          <p:nvSpPr>
            <p:cNvPr id="804" name="正方形/長方形 8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5" name="円/楕円 8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6" name="直線コネクタ 8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7" name="フローチャート: 磁気ディスク 806"/>
          <p:cNvSpPr/>
          <p:nvPr/>
        </p:nvSpPr>
        <p:spPr>
          <a:xfrm>
            <a:off x="5909395"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08" name="角丸四角形 807"/>
          <p:cNvSpPr/>
          <p:nvPr/>
        </p:nvSpPr>
        <p:spPr>
          <a:xfrm>
            <a:off x="7142866"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9" name="正方形/長方形 808"/>
          <p:cNvSpPr/>
          <p:nvPr/>
        </p:nvSpPr>
        <p:spPr>
          <a:xfrm>
            <a:off x="7425528" y="52642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810" name="図形グループ 809"/>
          <p:cNvGrpSpPr/>
          <p:nvPr/>
        </p:nvGrpSpPr>
        <p:grpSpPr>
          <a:xfrm>
            <a:off x="7142866" y="5722707"/>
            <a:ext cx="317500" cy="157483"/>
            <a:chOff x="6769100" y="1390650"/>
            <a:chExt cx="317500" cy="157483"/>
          </a:xfrm>
        </p:grpSpPr>
        <p:sp>
          <p:nvSpPr>
            <p:cNvPr id="811" name="正方形/長方形 8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2" name="円/楕円 8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3" name="直線コネクタ 8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4" name="図形グループ 813"/>
          <p:cNvGrpSpPr/>
          <p:nvPr/>
        </p:nvGrpSpPr>
        <p:grpSpPr>
          <a:xfrm>
            <a:off x="7142866" y="5916169"/>
            <a:ext cx="317500" cy="157483"/>
            <a:chOff x="6769100" y="1390650"/>
            <a:chExt cx="317500" cy="157483"/>
          </a:xfrm>
        </p:grpSpPr>
        <p:sp>
          <p:nvSpPr>
            <p:cNvPr id="815" name="正方形/長方形 8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6" name="円/楕円 8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7" name="直線コネクタ 8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8" name="図形グループ 817"/>
          <p:cNvGrpSpPr/>
          <p:nvPr/>
        </p:nvGrpSpPr>
        <p:grpSpPr>
          <a:xfrm>
            <a:off x="7513120" y="5725248"/>
            <a:ext cx="317500" cy="157483"/>
            <a:chOff x="6769100" y="1390650"/>
            <a:chExt cx="317500" cy="157483"/>
          </a:xfrm>
        </p:grpSpPr>
        <p:sp>
          <p:nvSpPr>
            <p:cNvPr id="819" name="正方形/長方形 8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0" name="円/楕円 8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1" name="直線コネクタ 82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22" name="フローチャート: 磁気ディスク 821"/>
          <p:cNvSpPr/>
          <p:nvPr/>
        </p:nvSpPr>
        <p:spPr>
          <a:xfrm>
            <a:off x="7944593"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3" name="正方形/長方形 822"/>
          <p:cNvSpPr/>
          <p:nvPr/>
        </p:nvSpPr>
        <p:spPr>
          <a:xfrm>
            <a:off x="7869950" y="52791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4" name="正方形/長方形 823"/>
          <p:cNvSpPr/>
          <p:nvPr/>
        </p:nvSpPr>
        <p:spPr>
          <a:xfrm>
            <a:off x="1329417"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5" name="正方形/長方形 824"/>
          <p:cNvSpPr/>
          <p:nvPr/>
        </p:nvSpPr>
        <p:spPr>
          <a:xfrm>
            <a:off x="7374640"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6" name="正方形/長方形 825"/>
          <p:cNvSpPr/>
          <p:nvPr/>
        </p:nvSpPr>
        <p:spPr>
          <a:xfrm>
            <a:off x="7776252"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7" name="フローチャート: 磁気ディスク 826"/>
          <p:cNvSpPr/>
          <p:nvPr/>
        </p:nvSpPr>
        <p:spPr>
          <a:xfrm>
            <a:off x="3481184"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40632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1" name="角丸四角形 540"/>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角丸四角形 541"/>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3" name="角丸四角形 542"/>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544" name="フローチャート: 磁気ディスク 543"/>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545" name="図形グループ 544"/>
          <p:cNvGrpSpPr/>
          <p:nvPr/>
        </p:nvGrpSpPr>
        <p:grpSpPr>
          <a:xfrm>
            <a:off x="1281263" y="5266032"/>
            <a:ext cx="317500" cy="157483"/>
            <a:chOff x="6769100" y="1390650"/>
            <a:chExt cx="317500" cy="157483"/>
          </a:xfrm>
        </p:grpSpPr>
        <p:sp>
          <p:nvSpPr>
            <p:cNvPr id="546" name="正方形/長方形 5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円/楕円 5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8" name="直線コネクタ 547"/>
            <p:cNvCxnSpPr>
              <a:stCxn id="639" idx="6"/>
              <a:endCxn id="63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9" name="図形グループ 548"/>
          <p:cNvGrpSpPr/>
          <p:nvPr/>
        </p:nvGrpSpPr>
        <p:grpSpPr>
          <a:xfrm>
            <a:off x="1281263" y="5459494"/>
            <a:ext cx="317500" cy="157483"/>
            <a:chOff x="6769100" y="1390650"/>
            <a:chExt cx="317500" cy="157483"/>
          </a:xfrm>
        </p:grpSpPr>
        <p:sp>
          <p:nvSpPr>
            <p:cNvPr id="550" name="正方形/長方形 5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円/楕円 5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2" name="直線コネクタ 551"/>
            <p:cNvCxnSpPr>
              <a:stCxn id="643" idx="6"/>
              <a:endCxn id="64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3" name="図形グループ 552"/>
          <p:cNvGrpSpPr/>
          <p:nvPr/>
        </p:nvGrpSpPr>
        <p:grpSpPr>
          <a:xfrm>
            <a:off x="1281263" y="5641087"/>
            <a:ext cx="317500" cy="157483"/>
            <a:chOff x="6769100" y="1390650"/>
            <a:chExt cx="317500" cy="157483"/>
          </a:xfrm>
        </p:grpSpPr>
        <p:sp>
          <p:nvSpPr>
            <p:cNvPr id="554" name="正方形/長方形 5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5" name="円/楕円 5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6" name="直線コネクタ 555"/>
            <p:cNvCxnSpPr>
              <a:stCxn id="647" idx="6"/>
              <a:endCxn id="64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7" name="図形グループ 556"/>
          <p:cNvGrpSpPr/>
          <p:nvPr/>
        </p:nvGrpSpPr>
        <p:grpSpPr>
          <a:xfrm>
            <a:off x="1281263" y="5816775"/>
            <a:ext cx="317500" cy="157483"/>
            <a:chOff x="6769100" y="1390650"/>
            <a:chExt cx="317500" cy="157483"/>
          </a:xfrm>
        </p:grpSpPr>
        <p:sp>
          <p:nvSpPr>
            <p:cNvPr id="558" name="正方形/長方形 5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9" name="円/楕円 5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0" name="直線コネクタ 559"/>
            <p:cNvCxnSpPr>
              <a:stCxn id="655" idx="6"/>
              <a:endCxn id="65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1" name="図形グループ 560"/>
          <p:cNvGrpSpPr/>
          <p:nvPr/>
        </p:nvGrpSpPr>
        <p:grpSpPr>
          <a:xfrm>
            <a:off x="1655913" y="5268573"/>
            <a:ext cx="317500" cy="157483"/>
            <a:chOff x="6769100" y="1390650"/>
            <a:chExt cx="317500" cy="157483"/>
          </a:xfrm>
        </p:grpSpPr>
        <p:sp>
          <p:nvSpPr>
            <p:cNvPr id="562" name="正方形/長方形 5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3" name="円/楕円 5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4" name="直線コネクタ 563"/>
            <p:cNvCxnSpPr>
              <a:stCxn id="659" idx="6"/>
              <a:endCxn id="6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5" name="図形グループ 564"/>
          <p:cNvGrpSpPr/>
          <p:nvPr/>
        </p:nvGrpSpPr>
        <p:grpSpPr>
          <a:xfrm>
            <a:off x="1655913" y="5462035"/>
            <a:ext cx="317500" cy="157483"/>
            <a:chOff x="6769100" y="1390650"/>
            <a:chExt cx="317500" cy="157483"/>
          </a:xfrm>
        </p:grpSpPr>
        <p:sp>
          <p:nvSpPr>
            <p:cNvPr id="566" name="正方形/長方形 5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7" name="円/楕円 5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8" name="直線コネクタ 567"/>
            <p:cNvCxnSpPr>
              <a:stCxn id="663" idx="6"/>
              <a:endCxn id="6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9" name="図形グループ 568"/>
          <p:cNvGrpSpPr/>
          <p:nvPr/>
        </p:nvGrpSpPr>
        <p:grpSpPr>
          <a:xfrm>
            <a:off x="1655913" y="5643628"/>
            <a:ext cx="317500" cy="157483"/>
            <a:chOff x="6769100" y="1390650"/>
            <a:chExt cx="317500" cy="157483"/>
          </a:xfrm>
        </p:grpSpPr>
        <p:sp>
          <p:nvSpPr>
            <p:cNvPr id="570" name="正方形/長方形 5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1" name="円/楕円 5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2" name="直線コネクタ 571"/>
            <p:cNvCxnSpPr>
              <a:stCxn id="667" idx="6"/>
              <a:endCxn id="66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3" name="図形グループ 572"/>
          <p:cNvGrpSpPr/>
          <p:nvPr/>
        </p:nvGrpSpPr>
        <p:grpSpPr>
          <a:xfrm>
            <a:off x="1655913" y="5819316"/>
            <a:ext cx="317500" cy="157483"/>
            <a:chOff x="6769100" y="1390650"/>
            <a:chExt cx="317500" cy="157483"/>
          </a:xfrm>
        </p:grpSpPr>
        <p:sp>
          <p:nvSpPr>
            <p:cNvPr id="574" name="正方形/長方形 5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5" name="円/楕円 5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6" name="直線コネクタ 575"/>
            <p:cNvCxnSpPr>
              <a:stCxn id="675" idx="6"/>
              <a:endCxn id="6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7" name="図形グループ 576"/>
          <p:cNvGrpSpPr/>
          <p:nvPr/>
        </p:nvGrpSpPr>
        <p:grpSpPr>
          <a:xfrm>
            <a:off x="2009559" y="5266032"/>
            <a:ext cx="317500" cy="157483"/>
            <a:chOff x="6769100" y="1390650"/>
            <a:chExt cx="317500" cy="157483"/>
          </a:xfrm>
        </p:grpSpPr>
        <p:sp>
          <p:nvSpPr>
            <p:cNvPr id="578" name="正方形/長方形 57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9" name="円/楕円 57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0" name="直線コネクタ 579"/>
            <p:cNvCxnSpPr>
              <a:stCxn id="679" idx="6"/>
              <a:endCxn id="67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1" name="図形グループ 580"/>
          <p:cNvGrpSpPr/>
          <p:nvPr/>
        </p:nvGrpSpPr>
        <p:grpSpPr>
          <a:xfrm>
            <a:off x="2009559" y="5459494"/>
            <a:ext cx="317500" cy="157483"/>
            <a:chOff x="6769100" y="1390650"/>
            <a:chExt cx="317500" cy="157483"/>
          </a:xfrm>
        </p:grpSpPr>
        <p:sp>
          <p:nvSpPr>
            <p:cNvPr id="582" name="正方形/長方形 5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3" name="円/楕円 5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4" name="直線コネクタ 583"/>
            <p:cNvCxnSpPr>
              <a:stCxn id="683" idx="6"/>
              <a:endCxn id="68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5" name="図形グループ 584"/>
          <p:cNvGrpSpPr/>
          <p:nvPr/>
        </p:nvGrpSpPr>
        <p:grpSpPr>
          <a:xfrm>
            <a:off x="2009559" y="5641087"/>
            <a:ext cx="317500" cy="157483"/>
            <a:chOff x="6769100" y="1390650"/>
            <a:chExt cx="317500" cy="157483"/>
          </a:xfrm>
        </p:grpSpPr>
        <p:sp>
          <p:nvSpPr>
            <p:cNvPr id="586" name="正方形/長方形 5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7" name="円/楕円 5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8" name="直線コネクタ 587"/>
            <p:cNvCxnSpPr>
              <a:stCxn id="687" idx="6"/>
              <a:endCxn id="68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9" name="図形グループ 588"/>
          <p:cNvGrpSpPr/>
          <p:nvPr/>
        </p:nvGrpSpPr>
        <p:grpSpPr>
          <a:xfrm>
            <a:off x="2009559" y="5816775"/>
            <a:ext cx="317500" cy="157483"/>
            <a:chOff x="6769100" y="1390650"/>
            <a:chExt cx="317500" cy="157483"/>
          </a:xfrm>
        </p:grpSpPr>
        <p:sp>
          <p:nvSpPr>
            <p:cNvPr id="590" name="正方形/長方形 5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円/楕円 5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2" name="直線コネクタ 591"/>
            <p:cNvCxnSpPr>
              <a:stCxn id="695" idx="6"/>
              <a:endCxn id="69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3" name="図形グループ 592"/>
          <p:cNvGrpSpPr/>
          <p:nvPr/>
        </p:nvGrpSpPr>
        <p:grpSpPr>
          <a:xfrm>
            <a:off x="2384209" y="5268573"/>
            <a:ext cx="317500" cy="157483"/>
            <a:chOff x="6769100" y="1390650"/>
            <a:chExt cx="317500" cy="157483"/>
          </a:xfrm>
        </p:grpSpPr>
        <p:sp>
          <p:nvSpPr>
            <p:cNvPr id="594" name="正方形/長方形 59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5" name="円/楕円 59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6" name="直線コネクタ 595"/>
            <p:cNvCxnSpPr>
              <a:stCxn id="699" idx="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7" name="図形グループ 596"/>
          <p:cNvGrpSpPr/>
          <p:nvPr/>
        </p:nvGrpSpPr>
        <p:grpSpPr>
          <a:xfrm>
            <a:off x="2384209" y="5462035"/>
            <a:ext cx="317500" cy="157483"/>
            <a:chOff x="6769100" y="1390650"/>
            <a:chExt cx="317500" cy="157483"/>
          </a:xfrm>
        </p:grpSpPr>
        <p:sp>
          <p:nvSpPr>
            <p:cNvPr id="598" name="正方形/長方形 59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9" name="円/楕円 59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0" name="直線コネクタ 59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1" name="図形グループ 600"/>
          <p:cNvGrpSpPr/>
          <p:nvPr/>
        </p:nvGrpSpPr>
        <p:grpSpPr>
          <a:xfrm>
            <a:off x="2384209" y="5643628"/>
            <a:ext cx="317500" cy="157483"/>
            <a:chOff x="6769100" y="1390650"/>
            <a:chExt cx="317500" cy="157483"/>
          </a:xfrm>
        </p:grpSpPr>
        <p:sp>
          <p:nvSpPr>
            <p:cNvPr id="602" name="正方形/長方形 60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3" name="円/楕円 60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4" name="直線コネクタ 60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5" name="図形グループ 604"/>
          <p:cNvGrpSpPr/>
          <p:nvPr/>
        </p:nvGrpSpPr>
        <p:grpSpPr>
          <a:xfrm>
            <a:off x="2384209" y="5819316"/>
            <a:ext cx="317500" cy="157483"/>
            <a:chOff x="6769100" y="1390650"/>
            <a:chExt cx="317500" cy="157483"/>
          </a:xfrm>
        </p:grpSpPr>
        <p:sp>
          <p:nvSpPr>
            <p:cNvPr id="606" name="正方形/長方形 60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7" name="円/楕円 60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8" name="直線コネクタ 60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9" name="図形グループ 608"/>
          <p:cNvGrpSpPr/>
          <p:nvPr/>
        </p:nvGrpSpPr>
        <p:grpSpPr>
          <a:xfrm>
            <a:off x="2749615" y="5268573"/>
            <a:ext cx="317500" cy="157483"/>
            <a:chOff x="6769100" y="1390650"/>
            <a:chExt cx="317500" cy="157483"/>
          </a:xfrm>
        </p:grpSpPr>
        <p:sp>
          <p:nvSpPr>
            <p:cNvPr id="610" name="正方形/長方形 60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1" name="円/楕円 61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2" name="直線コネクタ 61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3" name="図形グループ 612"/>
          <p:cNvGrpSpPr/>
          <p:nvPr/>
        </p:nvGrpSpPr>
        <p:grpSpPr>
          <a:xfrm>
            <a:off x="2749615" y="5462035"/>
            <a:ext cx="317500" cy="157483"/>
            <a:chOff x="6769100" y="1390650"/>
            <a:chExt cx="317500" cy="157483"/>
          </a:xfrm>
        </p:grpSpPr>
        <p:sp>
          <p:nvSpPr>
            <p:cNvPr id="614" name="正方形/長方形 6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5" name="円/楕円 6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6" name="直線コネクタ 6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7" name="図形グループ 616"/>
          <p:cNvGrpSpPr/>
          <p:nvPr/>
        </p:nvGrpSpPr>
        <p:grpSpPr>
          <a:xfrm>
            <a:off x="2749615" y="5643628"/>
            <a:ext cx="317500" cy="157483"/>
            <a:chOff x="6769100" y="1390650"/>
            <a:chExt cx="317500" cy="157483"/>
          </a:xfrm>
        </p:grpSpPr>
        <p:sp>
          <p:nvSpPr>
            <p:cNvPr id="618" name="正方形/長方形 6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9" name="円/楕円 6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0" name="直線コネクタ 6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1" name="図形グループ 620"/>
          <p:cNvGrpSpPr/>
          <p:nvPr/>
        </p:nvGrpSpPr>
        <p:grpSpPr>
          <a:xfrm>
            <a:off x="2749615" y="5819316"/>
            <a:ext cx="317500" cy="157483"/>
            <a:chOff x="6769100" y="1390650"/>
            <a:chExt cx="317500" cy="157483"/>
          </a:xfrm>
        </p:grpSpPr>
        <p:sp>
          <p:nvSpPr>
            <p:cNvPr id="622" name="正方形/長方形 6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3" name="円/楕円 6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4" name="直線コネクタ 6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5" name="図形グループ 624"/>
          <p:cNvGrpSpPr/>
          <p:nvPr/>
        </p:nvGrpSpPr>
        <p:grpSpPr>
          <a:xfrm>
            <a:off x="3119869" y="5271114"/>
            <a:ext cx="317500" cy="157483"/>
            <a:chOff x="6769100" y="1390650"/>
            <a:chExt cx="317500" cy="157483"/>
          </a:xfrm>
        </p:grpSpPr>
        <p:sp>
          <p:nvSpPr>
            <p:cNvPr id="626" name="正方形/長方形 62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7" name="円/楕円 62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8" name="直線コネクタ 62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9" name="図形グループ 628"/>
          <p:cNvGrpSpPr/>
          <p:nvPr/>
        </p:nvGrpSpPr>
        <p:grpSpPr>
          <a:xfrm>
            <a:off x="3119869" y="5464576"/>
            <a:ext cx="317500" cy="157483"/>
            <a:chOff x="6769100" y="1390650"/>
            <a:chExt cx="317500" cy="157483"/>
          </a:xfrm>
        </p:grpSpPr>
        <p:sp>
          <p:nvSpPr>
            <p:cNvPr id="630" name="正方形/長方形 62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1" name="円/楕円 63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2" name="直線コネクタ 63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3" name="図形グループ 632"/>
          <p:cNvGrpSpPr/>
          <p:nvPr/>
        </p:nvGrpSpPr>
        <p:grpSpPr>
          <a:xfrm>
            <a:off x="3119869" y="5646169"/>
            <a:ext cx="317500" cy="157483"/>
            <a:chOff x="6769100" y="1390650"/>
            <a:chExt cx="317500" cy="157483"/>
          </a:xfrm>
        </p:grpSpPr>
        <p:sp>
          <p:nvSpPr>
            <p:cNvPr id="634" name="正方形/長方形 6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5" name="円/楕円 6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6" name="直線コネクタ 6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7" name="図形グループ 636"/>
          <p:cNvGrpSpPr/>
          <p:nvPr/>
        </p:nvGrpSpPr>
        <p:grpSpPr>
          <a:xfrm>
            <a:off x="3119869" y="5821857"/>
            <a:ext cx="317500" cy="157483"/>
            <a:chOff x="6769100" y="1390650"/>
            <a:chExt cx="317500" cy="157483"/>
          </a:xfrm>
        </p:grpSpPr>
        <p:sp>
          <p:nvSpPr>
            <p:cNvPr id="638" name="正方形/長方形 63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9" name="円/楕円 63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0" name="直線コネクタ 63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1" name="図形グループ 640"/>
          <p:cNvGrpSpPr/>
          <p:nvPr/>
        </p:nvGrpSpPr>
        <p:grpSpPr>
          <a:xfrm>
            <a:off x="3494519" y="5273655"/>
            <a:ext cx="317500" cy="157483"/>
            <a:chOff x="6769100" y="1390650"/>
            <a:chExt cx="317500" cy="157483"/>
          </a:xfrm>
        </p:grpSpPr>
        <p:sp>
          <p:nvSpPr>
            <p:cNvPr id="642" name="正方形/長方形 64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3" name="円/楕円 64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4" name="直線コネクタ 64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5" name="図形グループ 644"/>
          <p:cNvGrpSpPr/>
          <p:nvPr/>
        </p:nvGrpSpPr>
        <p:grpSpPr>
          <a:xfrm>
            <a:off x="3494519" y="5467117"/>
            <a:ext cx="317500" cy="157483"/>
            <a:chOff x="6769100" y="1390650"/>
            <a:chExt cx="317500" cy="157483"/>
          </a:xfrm>
        </p:grpSpPr>
        <p:sp>
          <p:nvSpPr>
            <p:cNvPr id="646" name="正方形/長方形 6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7" name="円/楕円 6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8" name="直線コネクタ 64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9" name="図形グループ 648"/>
          <p:cNvGrpSpPr/>
          <p:nvPr/>
        </p:nvGrpSpPr>
        <p:grpSpPr>
          <a:xfrm>
            <a:off x="3494519" y="5648710"/>
            <a:ext cx="317500" cy="157483"/>
            <a:chOff x="6769100" y="1390650"/>
            <a:chExt cx="317500" cy="157483"/>
          </a:xfrm>
        </p:grpSpPr>
        <p:sp>
          <p:nvSpPr>
            <p:cNvPr id="650" name="正方形/長方形 6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1" name="円/楕円 6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2" name="直線コネクタ 65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3" name="図形グループ 652"/>
          <p:cNvGrpSpPr/>
          <p:nvPr/>
        </p:nvGrpSpPr>
        <p:grpSpPr>
          <a:xfrm>
            <a:off x="3494519" y="5824398"/>
            <a:ext cx="317500" cy="157483"/>
            <a:chOff x="6769100" y="1390650"/>
            <a:chExt cx="317500" cy="157483"/>
          </a:xfrm>
        </p:grpSpPr>
        <p:sp>
          <p:nvSpPr>
            <p:cNvPr id="654" name="正方形/長方形 6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5" name="円/楕円 6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6" name="直線コネクタ 65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7" name="図形グループ 656"/>
          <p:cNvGrpSpPr/>
          <p:nvPr/>
        </p:nvGrpSpPr>
        <p:grpSpPr>
          <a:xfrm>
            <a:off x="3848165" y="5271114"/>
            <a:ext cx="317500" cy="157483"/>
            <a:chOff x="6769100" y="1390650"/>
            <a:chExt cx="317500" cy="157483"/>
          </a:xfrm>
        </p:grpSpPr>
        <p:sp>
          <p:nvSpPr>
            <p:cNvPr id="658" name="正方形/長方形 6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9" name="円/楕円 6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0" name="直線コネクタ 65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1" name="図形グループ 660"/>
          <p:cNvGrpSpPr/>
          <p:nvPr/>
        </p:nvGrpSpPr>
        <p:grpSpPr>
          <a:xfrm>
            <a:off x="3848165" y="5464576"/>
            <a:ext cx="317500" cy="157483"/>
            <a:chOff x="6769100" y="1390650"/>
            <a:chExt cx="317500" cy="157483"/>
          </a:xfrm>
        </p:grpSpPr>
        <p:sp>
          <p:nvSpPr>
            <p:cNvPr id="662" name="正方形/長方形 6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3" name="円/楕円 6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4" name="直線コネクタ 66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5" name="図形グループ 664"/>
          <p:cNvGrpSpPr/>
          <p:nvPr/>
        </p:nvGrpSpPr>
        <p:grpSpPr>
          <a:xfrm>
            <a:off x="3848165" y="5646169"/>
            <a:ext cx="317500" cy="157483"/>
            <a:chOff x="6769100" y="1390650"/>
            <a:chExt cx="317500" cy="157483"/>
          </a:xfrm>
        </p:grpSpPr>
        <p:sp>
          <p:nvSpPr>
            <p:cNvPr id="666" name="正方形/長方形 6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7" name="円/楕円 6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8" name="直線コネクタ 66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9" name="図形グループ 668"/>
          <p:cNvGrpSpPr/>
          <p:nvPr/>
        </p:nvGrpSpPr>
        <p:grpSpPr>
          <a:xfrm>
            <a:off x="3848165" y="5821857"/>
            <a:ext cx="317500" cy="157483"/>
            <a:chOff x="6769100" y="1390650"/>
            <a:chExt cx="317500" cy="157483"/>
          </a:xfrm>
        </p:grpSpPr>
        <p:sp>
          <p:nvSpPr>
            <p:cNvPr id="670" name="正方形/長方形 6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1" name="円/楕円 6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2" name="直線コネクタ 67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3" name="フローチャート: 磁気ディスク 672"/>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4" name="フローチャート: 磁気ディスク 673"/>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5" name="フローチャート: 磁気ディスク 674"/>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6" name="フローチャート: 磁気ディスク 675"/>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7" name="フローチャート: 磁気ディスク 676"/>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8" name="フローチャート: 磁気ディスク 677"/>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9" name="フローチャート: 磁気ディスク 678"/>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0" name="フローチャート: 磁気ディスク 679"/>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1" name="フローチャート: 磁気ディスク 680"/>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2" name="フローチャート: 磁気ディスク 681"/>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3" name="フローチャート: 磁気ディスク 682"/>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4" name="フローチャート: 磁気ディスク 683"/>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5" name="フローチャート: 磁気ディスク 684"/>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6" name="フローチャート: 磁気ディスク 685"/>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7" name="フローチャート: 磁気ディスク 686"/>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8" name="フローチャート: 磁気ディスク 687"/>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9" name="フローチャート: 磁気ディスク 688"/>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0" name="フローチャート: 磁気ディスク 689"/>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1" name="フローチャート: 磁気ディスク 690"/>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2" name="フローチャート: 磁気ディスク 691"/>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3" name="正方形/長方形 692"/>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694" name="正方形/長方形 693"/>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695" name="正方形/長方形 69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スイッチ</a:t>
            </a:r>
          </a:p>
        </p:txBody>
      </p:sp>
      <p:sp>
        <p:nvSpPr>
          <p:cNvPr id="696" name="正方形/長方形 69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負荷分散装置</a:t>
            </a:r>
          </a:p>
        </p:txBody>
      </p:sp>
      <p:sp>
        <p:nvSpPr>
          <p:cNvPr id="697" name="正方形/長方形 69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ルーター</a:t>
            </a:r>
          </a:p>
        </p:txBody>
      </p:sp>
      <p:sp>
        <p:nvSpPr>
          <p:cNvPr id="699" name="テキスト ボックス 698"/>
          <p:cNvSpPr txBox="1"/>
          <p:nvPr/>
        </p:nvSpPr>
        <p:spPr>
          <a:xfrm>
            <a:off x="1065210" y="4865536"/>
            <a:ext cx="1338828" cy="246221"/>
          </a:xfrm>
          <a:prstGeom prst="rect">
            <a:avLst/>
          </a:prstGeom>
          <a:noFill/>
        </p:spPr>
        <p:txBody>
          <a:bodyPr wrap="none" rtlCol="0">
            <a:spAutoFit/>
          </a:bodyPr>
          <a:lstStyle/>
          <a:p>
            <a:pPr algn="ctr"/>
            <a:r>
              <a:rPr lang="ja-JP" altLang="en-US" sz="100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700" name="テキスト ボックス 699"/>
          <p:cNvSpPr txBox="1"/>
          <p:nvPr/>
        </p:nvSpPr>
        <p:spPr>
          <a:xfrm>
            <a:off x="2130554" y="6020821"/>
            <a:ext cx="1082349" cy="246221"/>
          </a:xfrm>
          <a:prstGeom prst="rect">
            <a:avLst/>
          </a:prstGeom>
          <a:noFill/>
        </p:spPr>
        <p:txBody>
          <a:bodyPr wrap="none" rtlCol="0">
            <a:spAutoFit/>
          </a:bodyPr>
          <a:lstStyle/>
          <a:p>
            <a:pPr algn="ctr"/>
            <a:r>
              <a:rPr lang="ja-JP" altLang="en-US" sz="100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701" name="テキスト ボックス 700"/>
          <p:cNvSpPr txBox="1"/>
          <p:nvPr/>
        </p:nvSpPr>
        <p:spPr>
          <a:xfrm>
            <a:off x="5785778" y="6020820"/>
            <a:ext cx="1210589" cy="246221"/>
          </a:xfrm>
          <a:prstGeom prst="rect">
            <a:avLst/>
          </a:prstGeom>
          <a:noFill/>
        </p:spPr>
        <p:txBody>
          <a:bodyPr wrap="none" rtlCol="0">
            <a:spAutoFit/>
          </a:bodyPr>
          <a:lstStyle/>
          <a:p>
            <a:pPr algn="ctr"/>
            <a:r>
              <a:rPr lang="ja-JP" altLang="en-US" sz="1000" dirty="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a:t>
            </a:r>
            <a:r>
              <a:rPr lang="ja-JP" altLang="en-US" dirty="0"/>
              <a:t>仮想システム</a:t>
            </a: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4" name="正方形/長方形 3"/>
          <p:cNvSpPr/>
          <p:nvPr/>
        </p:nvSpPr>
        <p:spPr>
          <a:xfrm>
            <a:off x="652439" y="875822"/>
            <a:ext cx="7862911" cy="36909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仮想化されたシステム資源から、ユーザーの要望に応じて運用管理者が個別に構成・調達</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7" y="3769477"/>
            <a:ext cx="5570756" cy="400110"/>
          </a:xfrm>
          <a:prstGeom prst="rect">
            <a:avLst/>
          </a:prstGeom>
          <a:noFill/>
        </p:spPr>
        <p:txBody>
          <a:bodyPr wrap="none" rtlCol="0">
            <a:spAutoFit/>
          </a:bodyPr>
          <a:lstStyle/>
          <a:p>
            <a:pPr algn="ctr"/>
            <a:r>
              <a:rPr lang="ja-JP" altLang="en-US" sz="2000" dirty="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4" name="テキスト ボックス 353"/>
          <p:cNvSpPr txBox="1"/>
          <p:nvPr/>
        </p:nvSpPr>
        <p:spPr>
          <a:xfrm>
            <a:off x="2016310" y="6261460"/>
            <a:ext cx="5109092" cy="338554"/>
          </a:xfrm>
          <a:prstGeom prst="rect">
            <a:avLst/>
          </a:prstGeom>
          <a:noFill/>
        </p:spPr>
        <p:txBody>
          <a:bodyPr wrap="none" rtlCol="0">
            <a:spAutoFit/>
          </a:bodyPr>
          <a:lstStyle/>
          <a:p>
            <a:pPr algn="ctr"/>
            <a:r>
              <a:rPr lang="ja-JP" altLang="en-US" sz="1600" dirty="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44373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8" name="角丸四角形 447"/>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角丸四角形 446"/>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2" name="角丸四角形 421"/>
          <p:cNvSpPr/>
          <p:nvPr/>
        </p:nvSpPr>
        <p:spPr>
          <a:xfrm>
            <a:off x="652439" y="3264125"/>
            <a:ext cx="7862911" cy="950588"/>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12" name="角丸四角形 11"/>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 name="フローチャート: 磁気ディスク 77"/>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99" name="図形グループ 98"/>
          <p:cNvGrpSpPr/>
          <p:nvPr/>
        </p:nvGrpSpPr>
        <p:grpSpPr>
          <a:xfrm>
            <a:off x="1281263" y="5266032"/>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281263" y="5459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281263" y="5641087"/>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1281263" y="5816775"/>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1655913" y="5268573"/>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1655913" y="5462035"/>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1655913" y="5643628"/>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1655913" y="5819316"/>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2009559" y="5266032"/>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2009559" y="5459494"/>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2009559" y="5641087"/>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2009559" y="5816775"/>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2384209" y="5268573"/>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2384209" y="5462035"/>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2384209" y="5643628"/>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2384209" y="5819316"/>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2749615" y="5268573"/>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2749615" y="5462035"/>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2749615" y="5643628"/>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2749615" y="5819316"/>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3119869" y="5271114"/>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3119869" y="5464576"/>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3119869" y="5646169"/>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3119869" y="5821857"/>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9" name="図形グループ 218"/>
          <p:cNvGrpSpPr/>
          <p:nvPr/>
        </p:nvGrpSpPr>
        <p:grpSpPr>
          <a:xfrm>
            <a:off x="3494519" y="5273655"/>
            <a:ext cx="317500" cy="157483"/>
            <a:chOff x="6769100" y="1390650"/>
            <a:chExt cx="317500" cy="157483"/>
          </a:xfrm>
        </p:grpSpPr>
        <p:sp>
          <p:nvSpPr>
            <p:cNvPr id="220" name="正方形/長方形 2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円/楕円 2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2" name="直線コネクタ 221"/>
            <p:cNvCxnSpPr>
              <a:stCxn id="221" idx="6"/>
              <a:endCxn id="2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3" name="図形グループ 222"/>
          <p:cNvGrpSpPr/>
          <p:nvPr/>
        </p:nvGrpSpPr>
        <p:grpSpPr>
          <a:xfrm>
            <a:off x="3494519" y="5467117"/>
            <a:ext cx="317500" cy="157483"/>
            <a:chOff x="6769100" y="1390650"/>
            <a:chExt cx="317500" cy="157483"/>
          </a:xfrm>
        </p:grpSpPr>
        <p:sp>
          <p:nvSpPr>
            <p:cNvPr id="224" name="正方形/長方形 2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円/楕円 2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6" name="直線コネクタ 225"/>
            <p:cNvCxnSpPr>
              <a:stCxn id="225" idx="6"/>
              <a:endCxn id="2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3494519" y="5648710"/>
            <a:ext cx="317500" cy="157483"/>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494519" y="5824398"/>
            <a:ext cx="317500" cy="157483"/>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848165" y="5271114"/>
            <a:ext cx="317500" cy="157483"/>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3" name="図形グループ 242"/>
          <p:cNvGrpSpPr/>
          <p:nvPr/>
        </p:nvGrpSpPr>
        <p:grpSpPr>
          <a:xfrm>
            <a:off x="3848165" y="5464576"/>
            <a:ext cx="317500" cy="157483"/>
            <a:chOff x="6769100" y="1390650"/>
            <a:chExt cx="317500" cy="157483"/>
          </a:xfrm>
        </p:grpSpPr>
        <p:sp>
          <p:nvSpPr>
            <p:cNvPr id="244" name="正方形/長方形 2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円/楕円 2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6" name="直線コネクタ 245"/>
            <p:cNvCxnSpPr>
              <a:stCxn id="245" idx="6"/>
              <a:endCxn id="2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3848165" y="5646169"/>
            <a:ext cx="317500" cy="157483"/>
            <a:chOff x="6769100" y="1390650"/>
            <a:chExt cx="317500" cy="157483"/>
          </a:xfrm>
        </p:grpSpPr>
        <p:sp>
          <p:nvSpPr>
            <p:cNvPr id="248" name="正方形/長方形 2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円/楕円 2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0" name="直線コネクタ 249"/>
            <p:cNvCxnSpPr>
              <a:stCxn id="249" idx="6"/>
              <a:endCxn id="2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5" name="図形グループ 254"/>
          <p:cNvGrpSpPr/>
          <p:nvPr/>
        </p:nvGrpSpPr>
        <p:grpSpPr>
          <a:xfrm>
            <a:off x="3848165" y="5821857"/>
            <a:ext cx="317500" cy="157483"/>
            <a:chOff x="6769100" y="1390650"/>
            <a:chExt cx="317500" cy="157483"/>
          </a:xfrm>
        </p:grpSpPr>
        <p:sp>
          <p:nvSpPr>
            <p:cNvPr id="256" name="正方形/長方形 2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円/楕円 2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8" name="直線コネクタ 257"/>
            <p:cNvCxnSpPr>
              <a:stCxn id="257" idx="6"/>
              <a:endCxn id="2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3" name="フローチャート: 磁気ディスク 292"/>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4" name="フローチャート: 磁気ディスク 293"/>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5" name="フローチャート: 磁気ディスク 294"/>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6" name="フローチャート: 磁気ディスク 295"/>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7" name="フローチャート: 磁気ディスク 296"/>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8" name="フローチャート: 磁気ディスク 297"/>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305" name="正方形/長方形 30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スイッチ</a:t>
            </a:r>
          </a:p>
        </p:txBody>
      </p:sp>
      <p:sp>
        <p:nvSpPr>
          <p:cNvPr id="306" name="正方形/長方形 30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負荷分散装置</a:t>
            </a:r>
          </a:p>
        </p:txBody>
      </p:sp>
      <p:sp>
        <p:nvSpPr>
          <p:cNvPr id="307" name="正方形/長方形 30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ルーター</a:t>
            </a: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5" name="テキスト ボックス 434"/>
          <p:cNvSpPr txBox="1"/>
          <p:nvPr/>
        </p:nvSpPr>
        <p:spPr>
          <a:xfrm>
            <a:off x="2016310" y="6261460"/>
            <a:ext cx="5109092" cy="338554"/>
          </a:xfrm>
          <a:prstGeom prst="rect">
            <a:avLst/>
          </a:prstGeom>
          <a:noFill/>
        </p:spPr>
        <p:txBody>
          <a:bodyPr wrap="none" rtlCol="0">
            <a:spAutoFit/>
          </a:bodyPr>
          <a:lstStyle/>
          <a:p>
            <a:pPr algn="ctr"/>
            <a:r>
              <a:rPr lang="ja-JP" altLang="en-US" sz="1600" dirty="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4" name="正方形/長方形 3"/>
          <p:cNvSpPr/>
          <p:nvPr/>
        </p:nvSpPr>
        <p:spPr>
          <a:xfrm>
            <a:off x="652439" y="875822"/>
            <a:ext cx="7862911" cy="36909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仮想化されたシステム資源から、ユーザーの要望に応じて自動で構成・調達</a:t>
            </a:r>
            <a:endParaRPr kumimoji="0" lang="en-US" altLang="ja-JP" sz="1400" dirty="0">
              <a:solidFill>
                <a:srgbClr val="FFFFFF"/>
              </a:solidFill>
              <a:latin typeface="HG丸ｺﾞｼｯｸM-PRO"/>
              <a:ea typeface="HG丸ｺﾞｼｯｸM-PRO"/>
              <a:cs typeface="HG丸ｺﾞｼｯｸM-PRO"/>
            </a:endParaRPr>
          </a:p>
        </p:txBody>
      </p:sp>
      <p:sp>
        <p:nvSpPr>
          <p:cNvPr id="5" name="フローチャート: カード 4"/>
          <p:cNvSpPr/>
          <p:nvPr/>
        </p:nvSpPr>
        <p:spPr>
          <a:xfrm>
            <a:off x="1574845" y="290919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Meiryo" charset="-128"/>
                <a:ea typeface="Meiryo" charset="-128"/>
                <a:cs typeface="Meiryo" charset="-128"/>
              </a:rPr>
              <a:t>ポリシー</a:t>
            </a:r>
            <a:endParaRPr kumimoji="1" lang="en-US" altLang="ja-JP" sz="1200" dirty="0">
              <a:solidFill>
                <a:srgbClr val="FFFFFF"/>
              </a:solidFill>
              <a:latin typeface="Meiryo" charset="-128"/>
              <a:ea typeface="Meiryo" charset="-128"/>
              <a:cs typeface="Meiryo" charset="-128"/>
            </a:endParaRPr>
          </a:p>
          <a:p>
            <a:pPr marL="171450" indent="-171450">
              <a:buFont typeface="Arial" charset="0"/>
              <a:buChar char="•"/>
            </a:pPr>
            <a:r>
              <a:rPr lang="ja-JP" altLang="en-US" sz="800" dirty="0">
                <a:solidFill>
                  <a:srgbClr val="FFFFFF"/>
                </a:solidFill>
                <a:latin typeface="Meiryo" charset="-128"/>
                <a:ea typeface="Meiryo" charset="-128"/>
                <a:cs typeface="Meiryo" charset="-128"/>
              </a:rPr>
              <a:t>処理能力</a:t>
            </a:r>
            <a:endParaRPr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対障害性能</a:t>
            </a:r>
            <a:endParaRPr kumimoji="1"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セキュリティ</a:t>
            </a:r>
          </a:p>
        </p:txBody>
      </p:sp>
      <p:sp>
        <p:nvSpPr>
          <p:cNvPr id="419" name="フローチャート: カード 418"/>
          <p:cNvSpPr/>
          <p:nvPr/>
        </p:nvSpPr>
        <p:spPr>
          <a:xfrm>
            <a:off x="3592229" y="2909857"/>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Meiryo" charset="-128"/>
                <a:ea typeface="Meiryo" charset="-128"/>
                <a:cs typeface="Meiryo" charset="-128"/>
              </a:rPr>
              <a:t>ポリシー</a:t>
            </a:r>
            <a:endParaRPr kumimoji="1" lang="en-US" altLang="ja-JP" sz="1200" dirty="0">
              <a:solidFill>
                <a:srgbClr val="FFFFFF"/>
              </a:solidFill>
              <a:latin typeface="Meiryo" charset="-128"/>
              <a:ea typeface="Meiryo" charset="-128"/>
              <a:cs typeface="Meiryo" charset="-128"/>
            </a:endParaRPr>
          </a:p>
          <a:p>
            <a:pPr marL="171450" indent="-171450">
              <a:buFont typeface="Arial" charset="0"/>
              <a:buChar char="•"/>
            </a:pPr>
            <a:r>
              <a:rPr lang="ja-JP" altLang="en-US" sz="800" dirty="0">
                <a:solidFill>
                  <a:srgbClr val="FFFFFF"/>
                </a:solidFill>
                <a:latin typeface="Meiryo" charset="-128"/>
                <a:ea typeface="Meiryo" charset="-128"/>
                <a:cs typeface="Meiryo" charset="-128"/>
              </a:rPr>
              <a:t>処理能力</a:t>
            </a:r>
            <a:endParaRPr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対障害性能</a:t>
            </a:r>
            <a:endParaRPr kumimoji="1"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セキュリティ</a:t>
            </a:r>
          </a:p>
        </p:txBody>
      </p:sp>
      <p:sp>
        <p:nvSpPr>
          <p:cNvPr id="420" name="フローチャート: カード 419"/>
          <p:cNvSpPr/>
          <p:nvPr/>
        </p:nvSpPr>
        <p:spPr>
          <a:xfrm>
            <a:off x="5594107" y="2903195"/>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Meiryo" charset="-128"/>
                <a:ea typeface="Meiryo" charset="-128"/>
                <a:cs typeface="Meiryo" charset="-128"/>
              </a:rPr>
              <a:t>ポリシー</a:t>
            </a:r>
            <a:endParaRPr kumimoji="1" lang="en-US" altLang="ja-JP" sz="1200" dirty="0">
              <a:solidFill>
                <a:srgbClr val="FFFFFF"/>
              </a:solidFill>
              <a:latin typeface="Meiryo" charset="-128"/>
              <a:ea typeface="Meiryo" charset="-128"/>
              <a:cs typeface="Meiryo" charset="-128"/>
            </a:endParaRPr>
          </a:p>
          <a:p>
            <a:pPr marL="171450" indent="-171450">
              <a:buFont typeface="Arial" charset="0"/>
              <a:buChar char="•"/>
            </a:pPr>
            <a:r>
              <a:rPr lang="ja-JP" altLang="en-US" sz="800" dirty="0">
                <a:solidFill>
                  <a:srgbClr val="FFFFFF"/>
                </a:solidFill>
                <a:latin typeface="Meiryo" charset="-128"/>
                <a:ea typeface="Meiryo" charset="-128"/>
                <a:cs typeface="Meiryo" charset="-128"/>
              </a:rPr>
              <a:t>処理能力</a:t>
            </a:r>
            <a:endParaRPr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対障害性能</a:t>
            </a:r>
            <a:endParaRPr kumimoji="1"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セキュリティ</a:t>
            </a:r>
          </a:p>
        </p:txBody>
      </p:sp>
      <p:sp>
        <p:nvSpPr>
          <p:cNvPr id="421" name="フローチャート: カード 420"/>
          <p:cNvSpPr/>
          <p:nvPr/>
        </p:nvSpPr>
        <p:spPr>
          <a:xfrm>
            <a:off x="7611491" y="290386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Meiryo" charset="-128"/>
                <a:ea typeface="Meiryo" charset="-128"/>
                <a:cs typeface="Meiryo" charset="-128"/>
              </a:rPr>
              <a:t>ポリシー</a:t>
            </a:r>
            <a:endParaRPr kumimoji="1" lang="en-US" altLang="ja-JP" sz="1200" dirty="0">
              <a:solidFill>
                <a:srgbClr val="FFFFFF"/>
              </a:solidFill>
              <a:latin typeface="Meiryo" charset="-128"/>
              <a:ea typeface="Meiryo" charset="-128"/>
              <a:cs typeface="Meiryo" charset="-128"/>
            </a:endParaRPr>
          </a:p>
          <a:p>
            <a:pPr marL="171450" indent="-171450">
              <a:buFont typeface="Arial" charset="0"/>
              <a:buChar char="•"/>
            </a:pPr>
            <a:r>
              <a:rPr lang="ja-JP" altLang="en-US" sz="800" dirty="0">
                <a:solidFill>
                  <a:srgbClr val="FFFFFF"/>
                </a:solidFill>
                <a:latin typeface="Meiryo" charset="-128"/>
                <a:ea typeface="Meiryo" charset="-128"/>
                <a:cs typeface="Meiryo" charset="-128"/>
              </a:rPr>
              <a:t>処理能力</a:t>
            </a:r>
            <a:endParaRPr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対障害性能</a:t>
            </a:r>
            <a:endParaRPr kumimoji="1"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セキュリティ</a:t>
            </a:r>
          </a:p>
        </p:txBody>
      </p:sp>
      <p:sp>
        <p:nvSpPr>
          <p:cNvPr id="436" name="テキスト ボックス 435"/>
          <p:cNvSpPr txBox="1"/>
          <p:nvPr/>
        </p:nvSpPr>
        <p:spPr>
          <a:xfrm>
            <a:off x="2461083" y="3769477"/>
            <a:ext cx="4235455" cy="400110"/>
          </a:xfrm>
          <a:prstGeom prst="rect">
            <a:avLst/>
          </a:prstGeom>
          <a:noFill/>
        </p:spPr>
        <p:txBody>
          <a:bodyPr wrap="none" rtlCol="0">
            <a:spAutoFit/>
          </a:bodyPr>
          <a:lstStyle/>
          <a:p>
            <a:pPr algn="ctr"/>
            <a:r>
              <a:rPr lang="en-US" altLang="ja-JP" sz="2000" dirty="0">
                <a:solidFill>
                  <a:schemeClr val="bg1"/>
                </a:solidFill>
                <a:latin typeface="Meiryo" charset="-128"/>
                <a:ea typeface="Meiryo" charset="-128"/>
                <a:cs typeface="Meiryo" charset="-128"/>
              </a:rPr>
              <a:t>SDI</a:t>
            </a:r>
            <a:r>
              <a:rPr lang="ja-JP" altLang="en-US" sz="2000" dirty="0">
                <a:solidFill>
                  <a:schemeClr val="bg1"/>
                </a:solidFill>
                <a:latin typeface="Meiryo" charset="-128"/>
                <a:ea typeface="Meiryo" charset="-128"/>
                <a:cs typeface="Meiryo" charset="-128"/>
              </a:rPr>
              <a:t>を構築し運用するソフトウエア</a:t>
            </a:r>
            <a:endParaRPr kumimoji="1" lang="ja-JP" altLang="en-US" sz="2000" dirty="0">
              <a:solidFill>
                <a:schemeClr val="bg1"/>
              </a:solidFill>
              <a:latin typeface="Meiryo" charset="-128"/>
              <a:ea typeface="Meiryo" charset="-128"/>
              <a:cs typeface="Meiryo" charset="-128"/>
            </a:endParaRPr>
          </a:p>
        </p:txBody>
      </p:sp>
      <p:sp>
        <p:nvSpPr>
          <p:cNvPr id="7" name="上矢印 6"/>
          <p:cNvSpPr/>
          <p:nvPr/>
        </p:nvSpPr>
        <p:spPr>
          <a:xfrm>
            <a:off x="3330833" y="4135248"/>
            <a:ext cx="2464473" cy="616920"/>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6" name="テキスト ボックス 445"/>
          <p:cNvSpPr txBox="1"/>
          <p:nvPr/>
        </p:nvSpPr>
        <p:spPr>
          <a:xfrm>
            <a:off x="3781710" y="4330372"/>
            <a:ext cx="1620958" cy="469359"/>
          </a:xfrm>
          <a:prstGeom prst="rect">
            <a:avLst/>
          </a:prstGeom>
          <a:noFill/>
        </p:spPr>
        <p:txBody>
          <a:bodyPr wrap="none" rtlCol="0">
            <a:spAutoFit/>
          </a:bodyPr>
          <a:lstStyle/>
          <a:p>
            <a:pPr algn="ctr"/>
            <a:r>
              <a:rPr lang="ja-JP" altLang="en-US" sz="1400" b="1" dirty="0">
                <a:solidFill>
                  <a:schemeClr val="bg1"/>
                </a:solidFill>
                <a:latin typeface="Meiryo" charset="-128"/>
                <a:ea typeface="Meiryo" charset="-128"/>
                <a:cs typeface="Meiryo" charset="-128"/>
              </a:rPr>
              <a:t>プロビジョニング</a:t>
            </a:r>
            <a:endParaRPr lang="en-US" altLang="ja-JP" sz="1400" b="1" dirty="0">
              <a:solidFill>
                <a:schemeClr val="bg1"/>
              </a:solidFill>
              <a:latin typeface="Meiryo" charset="-128"/>
              <a:ea typeface="Meiryo" charset="-128"/>
              <a:cs typeface="Meiryo" charset="-128"/>
            </a:endParaRPr>
          </a:p>
          <a:p>
            <a:pPr algn="ctr"/>
            <a:r>
              <a:rPr kumimoji="1" lang="en-US" altLang="ja-JP" sz="1050" dirty="0">
                <a:solidFill>
                  <a:schemeClr val="bg1"/>
                </a:solidFill>
                <a:latin typeface="Meiryo" charset="-128"/>
                <a:ea typeface="Meiryo" charset="-128"/>
                <a:cs typeface="Meiryo" charset="-128"/>
              </a:rPr>
              <a:t>Provisioning</a:t>
            </a:r>
            <a:endParaRPr kumimoji="1" lang="ja-JP" altLang="en-US" sz="1050" dirty="0">
              <a:solidFill>
                <a:schemeClr val="bg1"/>
              </a:solidFill>
              <a:latin typeface="Meiryo" charset="-128"/>
              <a:ea typeface="Meiryo" charset="-128"/>
              <a:cs typeface="Meiryo" charset="-128"/>
            </a:endParaRPr>
          </a:p>
        </p:txBody>
      </p:sp>
      <p:sp>
        <p:nvSpPr>
          <p:cNvPr id="452" name="テキスト ボックス 451"/>
          <p:cNvSpPr txBox="1"/>
          <p:nvPr/>
        </p:nvSpPr>
        <p:spPr>
          <a:xfrm>
            <a:off x="1065210" y="4865536"/>
            <a:ext cx="1338828" cy="246221"/>
          </a:xfrm>
          <a:prstGeom prst="rect">
            <a:avLst/>
          </a:prstGeom>
          <a:noFill/>
        </p:spPr>
        <p:txBody>
          <a:bodyPr wrap="none" rtlCol="0">
            <a:spAutoFit/>
          </a:bodyPr>
          <a:lstStyle/>
          <a:p>
            <a:pPr algn="ctr"/>
            <a:r>
              <a:rPr lang="ja-JP" altLang="en-US" sz="100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453" name="テキスト ボックス 452"/>
          <p:cNvSpPr txBox="1"/>
          <p:nvPr/>
        </p:nvSpPr>
        <p:spPr>
          <a:xfrm>
            <a:off x="2130554" y="6020821"/>
            <a:ext cx="1082349" cy="246221"/>
          </a:xfrm>
          <a:prstGeom prst="rect">
            <a:avLst/>
          </a:prstGeom>
          <a:noFill/>
        </p:spPr>
        <p:txBody>
          <a:bodyPr wrap="none" rtlCol="0">
            <a:spAutoFit/>
          </a:bodyPr>
          <a:lstStyle/>
          <a:p>
            <a:pPr algn="ctr"/>
            <a:r>
              <a:rPr lang="ja-JP" altLang="en-US" sz="100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54" name="テキスト ボックス 453"/>
          <p:cNvSpPr txBox="1"/>
          <p:nvPr/>
        </p:nvSpPr>
        <p:spPr>
          <a:xfrm>
            <a:off x="5785778" y="6020820"/>
            <a:ext cx="1210589" cy="246221"/>
          </a:xfrm>
          <a:prstGeom prst="rect">
            <a:avLst/>
          </a:prstGeom>
          <a:noFill/>
        </p:spPr>
        <p:txBody>
          <a:bodyPr wrap="none" rtlCol="0">
            <a:spAutoFit/>
          </a:bodyPr>
          <a:lstStyle/>
          <a:p>
            <a:pPr algn="ctr"/>
            <a:r>
              <a:rPr lang="ja-JP" altLang="en-US" sz="1000" dirty="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90787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SDI</a:t>
            </a:r>
            <a:r>
              <a:rPr kumimoji="1" lang="ja-JP" altLang="en-US" dirty="0"/>
              <a:t>／仮想化されたシステムの構成</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4" name="正方形/長方形 3"/>
          <p:cNvSpPr/>
          <p:nvPr/>
        </p:nvSpPr>
        <p:spPr>
          <a:xfrm>
            <a:off x="403501" y="2233835"/>
            <a:ext cx="8336997" cy="116912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3502" y="3817160"/>
            <a:ext cx="8336996" cy="255909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57200" y="5056816"/>
            <a:ext cx="8208121" cy="131943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469753" y="5364541"/>
            <a:ext cx="2242922" cy="723275"/>
          </a:xfrm>
          <a:prstGeom prst="rect">
            <a:avLst/>
          </a:prstGeom>
          <a:noFill/>
        </p:spPr>
        <p:txBody>
          <a:bodyPr wrap="none" rtlCol="0">
            <a:spAutoFit/>
          </a:bodyPr>
          <a:lstStyle/>
          <a:p>
            <a:r>
              <a:rPr kumimoji="1" lang="ja-JP" altLang="en-US" sz="2000" b="1" dirty="0">
                <a:solidFill>
                  <a:schemeClr val="bg1"/>
                </a:solidFill>
                <a:latin typeface="Meiryo" charset="-128"/>
                <a:ea typeface="Meiryo" charset="-128"/>
                <a:cs typeface="Meiryo" charset="-128"/>
              </a:rPr>
              <a:t>物理システム</a:t>
            </a:r>
            <a:endParaRPr kumimoji="1" lang="en-US" altLang="ja-JP" sz="2000" b="1" dirty="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a:solidFill>
                  <a:schemeClr val="bg1"/>
                </a:solidFill>
                <a:latin typeface="Meiryo" charset="-128"/>
                <a:ea typeface="Meiryo" charset="-128"/>
                <a:cs typeface="Meiryo" charset="-128"/>
              </a:rPr>
              <a:t>製品ベース</a:t>
            </a:r>
            <a:r>
              <a:rPr lang="ja-JP" altLang="en-US" sz="1050" dirty="0">
                <a:solidFill>
                  <a:schemeClr val="bg1"/>
                </a:solidFill>
                <a:latin typeface="Meiryo" charset="-128"/>
                <a:ea typeface="Meiryo" charset="-128"/>
                <a:cs typeface="Meiryo" charset="-128"/>
              </a:rPr>
              <a:t>での調達・運用</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a:solidFill>
                  <a:schemeClr val="bg1"/>
                </a:solidFill>
                <a:latin typeface="Meiryo" charset="-128"/>
                <a:ea typeface="Meiryo" charset="-128"/>
                <a:cs typeface="Meiryo" charset="-128"/>
              </a:rPr>
              <a:t>物理性能・物理構成・物理作業</a:t>
            </a:r>
            <a:endParaRPr lang="en-US" altLang="ja-JP" sz="1050" dirty="0">
              <a:solidFill>
                <a:schemeClr val="bg1"/>
              </a:solidFill>
              <a:latin typeface="Meiryo" charset="-128"/>
              <a:ea typeface="Meiryo" charset="-128"/>
              <a:cs typeface="Meiryo" charset="-128"/>
            </a:endParaRPr>
          </a:p>
        </p:txBody>
      </p:sp>
      <p:sp>
        <p:nvSpPr>
          <p:cNvPr id="14" name="テキスト ボックス 13"/>
          <p:cNvSpPr txBox="1"/>
          <p:nvPr/>
        </p:nvSpPr>
        <p:spPr>
          <a:xfrm>
            <a:off x="469753" y="4121376"/>
            <a:ext cx="2781531" cy="723275"/>
          </a:xfrm>
          <a:prstGeom prst="rect">
            <a:avLst/>
          </a:prstGeom>
          <a:noFill/>
        </p:spPr>
        <p:txBody>
          <a:bodyPr wrap="none" rtlCol="0">
            <a:spAutoFit/>
          </a:bodyPr>
          <a:lstStyle/>
          <a:p>
            <a:r>
              <a:rPr kumimoji="1" lang="ja-JP" altLang="en-US" sz="2000" b="1" dirty="0">
                <a:solidFill>
                  <a:schemeClr val="bg1"/>
                </a:solidFill>
                <a:latin typeface="Meiryo" charset="-128"/>
                <a:ea typeface="Meiryo" charset="-128"/>
                <a:cs typeface="Meiryo" charset="-128"/>
              </a:rPr>
              <a:t>仮想システム</a:t>
            </a:r>
            <a:endParaRPr kumimoji="1" lang="en-US" altLang="ja-JP" sz="2000" b="1" dirty="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a:solidFill>
                  <a:schemeClr val="bg1"/>
                </a:solidFill>
                <a:latin typeface="Meiryo" charset="-128"/>
                <a:ea typeface="Meiryo" charset="-128"/>
                <a:cs typeface="Meiryo" charset="-128"/>
              </a:rPr>
              <a:t>実質ベース</a:t>
            </a:r>
            <a:r>
              <a:rPr lang="ja-JP" altLang="en-US" sz="1050" dirty="0">
                <a:solidFill>
                  <a:schemeClr val="bg1"/>
                </a:solidFill>
                <a:latin typeface="Meiryo" charset="-128"/>
                <a:ea typeface="Meiryo" charset="-128"/>
                <a:cs typeface="Meiryo" charset="-128"/>
              </a:rPr>
              <a:t>での調達・運用</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a:solidFill>
                  <a:schemeClr val="bg1"/>
                </a:solidFill>
                <a:latin typeface="Meiryo" charset="-128"/>
                <a:ea typeface="Meiryo" charset="-128"/>
                <a:cs typeface="Meiryo" charset="-128"/>
              </a:rPr>
              <a:t>実質性能・実質構成・ソフトウェア設定</a:t>
            </a:r>
            <a:endParaRPr lang="en-US" altLang="ja-JP" sz="1050" dirty="0">
              <a:solidFill>
                <a:schemeClr val="bg1"/>
              </a:solidFill>
              <a:latin typeface="Meiryo" charset="-128"/>
              <a:ea typeface="Meiryo" charset="-128"/>
              <a:cs typeface="Meiryo" charset="-128"/>
            </a:endParaRPr>
          </a:p>
        </p:txBody>
      </p:sp>
      <p:sp>
        <p:nvSpPr>
          <p:cNvPr id="16" name="正方形/長方形 15"/>
          <p:cNvSpPr/>
          <p:nvPr/>
        </p:nvSpPr>
        <p:spPr>
          <a:xfrm>
            <a:off x="3380271" y="3935126"/>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5119780" y="3927622"/>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6854107" y="3927623"/>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5494292" y="5324490"/>
            <a:ext cx="979715" cy="567186"/>
            <a:chOff x="4934940" y="5432941"/>
            <a:chExt cx="979715" cy="567186"/>
          </a:xfrm>
        </p:grpSpPr>
        <p:pic>
          <p:nvPicPr>
            <p:cNvPr id="7" name="図 6"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4940" y="5432941"/>
              <a:ext cx="581318" cy="567186"/>
            </a:xfrm>
            <a:prstGeom prst="rect">
              <a:avLst/>
            </a:prstGeom>
          </p:spPr>
        </p:pic>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34138" y="5432941"/>
              <a:ext cx="581318" cy="567186"/>
            </a:xfrm>
            <a:prstGeom prst="rect">
              <a:avLst/>
            </a:prstGeom>
          </p:spPr>
        </p:pic>
        <p:pic>
          <p:nvPicPr>
            <p:cNvPr id="9" name="図 8"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3337" y="5432941"/>
              <a:ext cx="581318" cy="567186"/>
            </a:xfrm>
            <a:prstGeom prst="rect">
              <a:avLst/>
            </a:prstGeom>
          </p:spPr>
        </p:pic>
      </p:grpSp>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7275897" y="5216188"/>
            <a:ext cx="890908" cy="783790"/>
          </a:xfrm>
          <a:prstGeom prst="rect">
            <a:avLst/>
          </a:prstGeom>
        </p:spPr>
      </p:pic>
      <p:pic>
        <p:nvPicPr>
          <p:cNvPr id="11" name="図 10"/>
          <p:cNvPicPr>
            <a:picLocks noChangeAspect="1"/>
          </p:cNvPicPr>
          <p:nvPr/>
        </p:nvPicPr>
        <p:blipFill>
          <a:blip r:embed="rId4">
            <a:clrChange>
              <a:clrFrom>
                <a:srgbClr val="FEFEFE"/>
              </a:clrFrom>
              <a:clrTo>
                <a:srgbClr val="FEFEFE">
                  <a:alpha val="0"/>
                </a:srgbClr>
              </a:clrTo>
            </a:clrChange>
          </a:blip>
          <a:stretch>
            <a:fillRect/>
          </a:stretch>
        </p:blipFill>
        <p:spPr>
          <a:xfrm>
            <a:off x="3835509" y="5248685"/>
            <a:ext cx="831514" cy="728961"/>
          </a:xfrm>
          <a:prstGeom prst="rect">
            <a:avLst/>
          </a:prstGeom>
        </p:spPr>
      </p:pic>
      <p:sp>
        <p:nvSpPr>
          <p:cNvPr id="19" name="テキスト ボックス 18"/>
          <p:cNvSpPr txBox="1"/>
          <p:nvPr/>
        </p:nvSpPr>
        <p:spPr>
          <a:xfrm>
            <a:off x="3799861" y="6001897"/>
            <a:ext cx="902811" cy="307777"/>
          </a:xfrm>
          <a:prstGeom prst="rect">
            <a:avLst/>
          </a:prstGeom>
          <a:noFill/>
        </p:spPr>
        <p:txBody>
          <a:bodyPr wrap="none" rtlCol="0">
            <a:spAutoFit/>
          </a:bodyPr>
          <a:lstStyle/>
          <a:p>
            <a:pPr algn="ctr"/>
            <a:r>
              <a:rPr kumimoji="1" lang="ja-JP" altLang="en-US" sz="1400" dirty="0">
                <a:solidFill>
                  <a:schemeClr val="bg1"/>
                </a:solidFill>
                <a:latin typeface="Meiryo" charset="-128"/>
                <a:ea typeface="Meiryo" charset="-128"/>
                <a:cs typeface="Meiryo" charset="-128"/>
              </a:rPr>
              <a:t>サーバー</a:t>
            </a:r>
          </a:p>
        </p:txBody>
      </p:sp>
      <p:sp>
        <p:nvSpPr>
          <p:cNvPr id="20" name="テキスト ボックス 19"/>
          <p:cNvSpPr txBox="1"/>
          <p:nvPr/>
        </p:nvSpPr>
        <p:spPr>
          <a:xfrm>
            <a:off x="5444371" y="6000411"/>
            <a:ext cx="1082349" cy="307777"/>
          </a:xfrm>
          <a:prstGeom prst="rect">
            <a:avLst/>
          </a:prstGeom>
          <a:noFill/>
        </p:spPr>
        <p:txBody>
          <a:bodyPr wrap="none" rtlCol="0">
            <a:spAutoFit/>
          </a:bodyPr>
          <a:lstStyle/>
          <a:p>
            <a:pPr algn="ctr"/>
            <a:r>
              <a:rPr kumimoji="1" lang="ja-JP" altLang="en-US" sz="1400">
                <a:solidFill>
                  <a:schemeClr val="bg1"/>
                </a:solidFill>
                <a:latin typeface="Meiryo" charset="-128"/>
                <a:ea typeface="Meiryo" charset="-128"/>
                <a:cs typeface="Meiryo" charset="-128"/>
              </a:rPr>
              <a:t>ストレージ</a:t>
            </a:r>
            <a:endParaRPr kumimoji="1" lang="ja-JP" altLang="en-US" sz="1400" dirty="0">
              <a:solidFill>
                <a:schemeClr val="bg1"/>
              </a:solidFill>
              <a:latin typeface="Meiryo" charset="-128"/>
              <a:ea typeface="Meiryo" charset="-128"/>
              <a:cs typeface="Meiryo" charset="-128"/>
            </a:endParaRPr>
          </a:p>
        </p:txBody>
      </p:sp>
      <p:sp>
        <p:nvSpPr>
          <p:cNvPr id="21" name="テキスト ボックス 20"/>
          <p:cNvSpPr txBox="1"/>
          <p:nvPr/>
        </p:nvSpPr>
        <p:spPr>
          <a:xfrm>
            <a:off x="7090408" y="5999978"/>
            <a:ext cx="1261885" cy="307777"/>
          </a:xfrm>
          <a:prstGeom prst="rect">
            <a:avLst/>
          </a:prstGeom>
          <a:noFill/>
        </p:spPr>
        <p:txBody>
          <a:bodyPr wrap="none" rtlCol="0">
            <a:spAutoFit/>
          </a:bodyPr>
          <a:lstStyle/>
          <a:p>
            <a:pPr algn="ctr"/>
            <a:r>
              <a:rPr kumimoji="1" lang="ja-JP" altLang="en-US" sz="1400" dirty="0">
                <a:solidFill>
                  <a:schemeClr val="bg1"/>
                </a:solidFill>
                <a:latin typeface="Meiryo" charset="-128"/>
                <a:ea typeface="Meiryo" charset="-128"/>
                <a:cs typeface="Meiryo" charset="-128"/>
              </a:rPr>
              <a:t>ネットワーク</a:t>
            </a:r>
          </a:p>
        </p:txBody>
      </p:sp>
      <p:sp>
        <p:nvSpPr>
          <p:cNvPr id="22" name="正方形/長方形 21"/>
          <p:cNvSpPr/>
          <p:nvPr/>
        </p:nvSpPr>
        <p:spPr>
          <a:xfrm>
            <a:off x="3743779" y="4654068"/>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メモリ容量</a:t>
            </a:r>
          </a:p>
        </p:txBody>
      </p:sp>
      <p:sp>
        <p:nvSpPr>
          <p:cNvPr id="23" name="正方形/長方形 22"/>
          <p:cNvSpPr/>
          <p:nvPr/>
        </p:nvSpPr>
        <p:spPr>
          <a:xfrm>
            <a:off x="3743779" y="4324473"/>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a:solidFill>
                  <a:srgbClr val="FFFFFF"/>
                </a:solidFill>
                <a:latin typeface="Meiryo" charset="-128"/>
                <a:ea typeface="Meiryo" charset="-128"/>
                <a:cs typeface="Meiryo" charset="-128"/>
              </a:rPr>
              <a:t>CPU</a:t>
            </a:r>
            <a:r>
              <a:rPr kumimoji="1" lang="ja-JP" altLang="en-US" sz="1050" dirty="0">
                <a:solidFill>
                  <a:srgbClr val="FFFFFF"/>
                </a:solidFill>
                <a:latin typeface="Meiryo" charset="-128"/>
                <a:ea typeface="Meiryo" charset="-128"/>
                <a:cs typeface="Meiryo" charset="-128"/>
              </a:rPr>
              <a:t>性能</a:t>
            </a:r>
          </a:p>
        </p:txBody>
      </p:sp>
      <p:sp>
        <p:nvSpPr>
          <p:cNvPr id="25" name="正方形/長方形 24"/>
          <p:cNvSpPr/>
          <p:nvPr/>
        </p:nvSpPr>
        <p:spPr>
          <a:xfrm>
            <a:off x="5488427" y="4483013"/>
            <a:ext cx="1006192"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ディスク容量</a:t>
            </a:r>
          </a:p>
        </p:txBody>
      </p:sp>
      <p:sp>
        <p:nvSpPr>
          <p:cNvPr id="26" name="正方形/長方形 25"/>
          <p:cNvSpPr/>
          <p:nvPr/>
        </p:nvSpPr>
        <p:spPr>
          <a:xfrm>
            <a:off x="7225890" y="43216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ネットワーク機能</a:t>
            </a:r>
          </a:p>
        </p:txBody>
      </p:sp>
      <p:sp>
        <p:nvSpPr>
          <p:cNvPr id="27" name="正方形/長方形 26"/>
          <p:cNvSpPr/>
          <p:nvPr/>
        </p:nvSpPr>
        <p:spPr>
          <a:xfrm>
            <a:off x="7218254" y="46540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ネットワーク接続</a:t>
            </a:r>
            <a:endParaRPr kumimoji="1" lang="ja-JP" altLang="en-US" sz="800" dirty="0">
              <a:solidFill>
                <a:srgbClr val="FFFFFF"/>
              </a:solidFill>
              <a:latin typeface="Meiryo" charset="-128"/>
              <a:ea typeface="Meiryo" charset="-128"/>
              <a:cs typeface="Meiryo" charset="-128"/>
            </a:endParaRPr>
          </a:p>
        </p:txBody>
      </p:sp>
      <p:sp>
        <p:nvSpPr>
          <p:cNvPr id="28" name="テキスト ボックス 27"/>
          <p:cNvSpPr txBox="1"/>
          <p:nvPr/>
        </p:nvSpPr>
        <p:spPr>
          <a:xfrm>
            <a:off x="3380271" y="3934124"/>
            <a:ext cx="1701316" cy="307777"/>
          </a:xfrm>
          <a:prstGeom prst="rect">
            <a:avLst/>
          </a:prstGeom>
          <a:noFill/>
        </p:spPr>
        <p:txBody>
          <a:bodyPr wrap="square" rtlCol="0">
            <a:spAutoFit/>
          </a:bodyPr>
          <a:lstStyle/>
          <a:p>
            <a:pPr algn="ctr"/>
            <a:r>
              <a:rPr kumimoji="1" lang="ja-JP" altLang="en-US" sz="1400" dirty="0">
                <a:solidFill>
                  <a:schemeClr val="bg1"/>
                </a:solidFill>
                <a:latin typeface="Meiryo" charset="-128"/>
                <a:ea typeface="Meiryo" charset="-128"/>
                <a:cs typeface="Meiryo" charset="-128"/>
              </a:rPr>
              <a:t>仮想サーバー</a:t>
            </a:r>
          </a:p>
        </p:txBody>
      </p:sp>
      <p:sp>
        <p:nvSpPr>
          <p:cNvPr id="29" name="テキスト ボックス 28"/>
          <p:cNvSpPr txBox="1"/>
          <p:nvPr/>
        </p:nvSpPr>
        <p:spPr>
          <a:xfrm>
            <a:off x="5114598" y="3932638"/>
            <a:ext cx="1696740" cy="307777"/>
          </a:xfrm>
          <a:prstGeom prst="rect">
            <a:avLst/>
          </a:prstGeom>
          <a:noFill/>
        </p:spPr>
        <p:txBody>
          <a:bodyPr wrap="square" rtlCol="0">
            <a:spAutoFit/>
          </a:bodyPr>
          <a:lstStyle/>
          <a:p>
            <a:pPr algn="ctr"/>
            <a:r>
              <a:rPr kumimoji="1" lang="ja-JP" altLang="en-US" sz="1400" dirty="0">
                <a:solidFill>
                  <a:schemeClr val="bg1"/>
                </a:solidFill>
                <a:latin typeface="Meiryo" charset="-128"/>
                <a:ea typeface="Meiryo" charset="-128"/>
                <a:cs typeface="Meiryo" charset="-128"/>
              </a:rPr>
              <a:t>仮想ストレージ</a:t>
            </a:r>
          </a:p>
        </p:txBody>
      </p:sp>
      <p:sp>
        <p:nvSpPr>
          <p:cNvPr id="30" name="テキスト ボックス 29"/>
          <p:cNvSpPr txBox="1"/>
          <p:nvPr/>
        </p:nvSpPr>
        <p:spPr>
          <a:xfrm>
            <a:off x="6910873" y="3932205"/>
            <a:ext cx="1620957" cy="307777"/>
          </a:xfrm>
          <a:prstGeom prst="rect">
            <a:avLst/>
          </a:prstGeom>
          <a:noFill/>
        </p:spPr>
        <p:txBody>
          <a:bodyPr wrap="none" rtlCol="0">
            <a:spAutoFit/>
          </a:bodyPr>
          <a:lstStyle/>
          <a:p>
            <a:pPr algn="ctr"/>
            <a:r>
              <a:rPr kumimoji="1" lang="ja-JP" altLang="en-US" sz="1400" dirty="0">
                <a:solidFill>
                  <a:schemeClr val="bg1"/>
                </a:solidFill>
                <a:latin typeface="Meiryo" charset="-128"/>
                <a:ea typeface="Meiryo" charset="-128"/>
                <a:cs typeface="Meiryo" charset="-128"/>
              </a:rPr>
              <a:t>仮想ネットワーク</a:t>
            </a:r>
          </a:p>
        </p:txBody>
      </p:sp>
      <p:sp>
        <p:nvSpPr>
          <p:cNvPr id="31" name="テキスト ボックス 30"/>
          <p:cNvSpPr txBox="1"/>
          <p:nvPr/>
        </p:nvSpPr>
        <p:spPr>
          <a:xfrm>
            <a:off x="469753" y="2455774"/>
            <a:ext cx="2781531" cy="723275"/>
          </a:xfrm>
          <a:prstGeom prst="rect">
            <a:avLst/>
          </a:prstGeom>
          <a:noFill/>
        </p:spPr>
        <p:txBody>
          <a:bodyPr wrap="none" rtlCol="0">
            <a:spAutoFit/>
          </a:bodyPr>
          <a:lstStyle/>
          <a:p>
            <a:r>
              <a:rPr kumimoji="1" lang="ja-JP" altLang="en-US" sz="2000" b="1" dirty="0">
                <a:solidFill>
                  <a:schemeClr val="bg1"/>
                </a:solidFill>
                <a:latin typeface="Meiryo" charset="-128"/>
                <a:ea typeface="Meiryo" charset="-128"/>
                <a:cs typeface="Meiryo" charset="-128"/>
              </a:rPr>
              <a:t>オーケストレーション</a:t>
            </a:r>
            <a:endParaRPr kumimoji="1" lang="en-US" altLang="ja-JP" sz="2000" b="1" dirty="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a:solidFill>
                  <a:schemeClr val="bg1"/>
                </a:solidFill>
                <a:latin typeface="Meiryo" charset="-128"/>
                <a:ea typeface="Meiryo" charset="-128"/>
                <a:cs typeface="Meiryo" charset="-128"/>
              </a:rPr>
              <a:t>ポリシーベース</a:t>
            </a:r>
            <a:r>
              <a:rPr lang="ja-JP" altLang="en-US" sz="1050" dirty="0">
                <a:solidFill>
                  <a:schemeClr val="bg1"/>
                </a:solidFill>
                <a:latin typeface="Meiryo" charset="-128"/>
                <a:ea typeface="Meiryo" charset="-128"/>
                <a:cs typeface="Meiryo" charset="-128"/>
              </a:rPr>
              <a:t>での調達・運用</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a:solidFill>
                  <a:schemeClr val="bg1"/>
                </a:solidFill>
                <a:latin typeface="Meiryo" charset="-128"/>
                <a:ea typeface="Meiryo" charset="-128"/>
                <a:cs typeface="Meiryo" charset="-128"/>
              </a:rPr>
              <a:t>規則・条件・基準による設定</a:t>
            </a:r>
            <a:endParaRPr lang="en-US" altLang="ja-JP" sz="1050" dirty="0">
              <a:solidFill>
                <a:schemeClr val="bg1"/>
              </a:solidFill>
              <a:latin typeface="Meiryo" charset="-128"/>
              <a:ea typeface="Meiryo" charset="-128"/>
              <a:cs typeface="Meiryo" charset="-128"/>
            </a:endParaRPr>
          </a:p>
        </p:txBody>
      </p:sp>
      <p:sp>
        <p:nvSpPr>
          <p:cNvPr id="32" name="正方形/長方形 31"/>
          <p:cNvSpPr/>
          <p:nvPr/>
        </p:nvSpPr>
        <p:spPr>
          <a:xfrm>
            <a:off x="3380271" y="2339572"/>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3743779" y="2649535"/>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4" name="正方形/長方形 33"/>
          <p:cNvSpPr/>
          <p:nvPr/>
        </p:nvSpPr>
        <p:spPr>
          <a:xfrm>
            <a:off x="4297505" y="2649534"/>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5" name="正方形/長方形 34"/>
          <p:cNvSpPr/>
          <p:nvPr/>
        </p:nvSpPr>
        <p:spPr>
          <a:xfrm>
            <a:off x="3743779" y="2978728"/>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36" name="フローチャート: カード 35"/>
          <p:cNvSpPr/>
          <p:nvPr/>
        </p:nvSpPr>
        <p:spPr>
          <a:xfrm>
            <a:off x="4336304" y="2212818"/>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37" name="正方形/長方形 36"/>
          <p:cNvSpPr/>
          <p:nvPr/>
        </p:nvSpPr>
        <p:spPr>
          <a:xfrm>
            <a:off x="4336304" y="2262835"/>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38" name="テキスト ボックス 37"/>
          <p:cNvSpPr txBox="1"/>
          <p:nvPr/>
        </p:nvSpPr>
        <p:spPr>
          <a:xfrm>
            <a:off x="3380271" y="2345057"/>
            <a:ext cx="1085590" cy="400110"/>
          </a:xfrm>
          <a:prstGeom prst="rect">
            <a:avLst/>
          </a:prstGeom>
          <a:noFill/>
        </p:spPr>
        <p:txBody>
          <a:bodyPr wrap="square" rtlCol="0">
            <a:spAutoFit/>
          </a:bodyPr>
          <a:lstStyle/>
          <a:p>
            <a:r>
              <a:rPr kumimoji="1" lang="ja-JP" altLang="en-US" sz="1000" dirty="0">
                <a:solidFill>
                  <a:schemeClr val="bg1"/>
                </a:solidFill>
                <a:latin typeface="Meiryo" charset="-128"/>
                <a:ea typeface="Meiryo" charset="-128"/>
                <a:cs typeface="Meiryo" charset="-128"/>
              </a:rPr>
              <a:t>システム構成</a:t>
            </a:r>
            <a:endParaRPr kumimoji="1" lang="en-US" altLang="ja-JP" sz="1000" dirty="0">
              <a:solidFill>
                <a:schemeClr val="bg1"/>
              </a:solidFill>
              <a:latin typeface="Meiryo" charset="-128"/>
              <a:ea typeface="Meiryo" charset="-128"/>
              <a:cs typeface="Meiryo" charset="-128"/>
            </a:endParaRPr>
          </a:p>
          <a:p>
            <a:r>
              <a:rPr kumimoji="1" lang="en-US" altLang="ja-JP" sz="1000" dirty="0">
                <a:solidFill>
                  <a:schemeClr val="bg1"/>
                </a:solidFill>
                <a:latin typeface="Meiryo" charset="-128"/>
                <a:ea typeface="Meiryo" charset="-128"/>
                <a:cs typeface="Meiryo" charset="-128"/>
              </a:rPr>
              <a:t>01</a:t>
            </a:r>
            <a:endParaRPr kumimoji="1" lang="ja-JP" altLang="en-US" sz="1000" dirty="0">
              <a:solidFill>
                <a:schemeClr val="bg1"/>
              </a:solidFill>
              <a:latin typeface="Meiryo" charset="-128"/>
              <a:ea typeface="Meiryo" charset="-128"/>
              <a:cs typeface="Meiryo" charset="-128"/>
            </a:endParaRPr>
          </a:p>
        </p:txBody>
      </p:sp>
      <p:sp>
        <p:nvSpPr>
          <p:cNvPr id="39" name="正方形/長方形 38"/>
          <p:cNvSpPr/>
          <p:nvPr/>
        </p:nvSpPr>
        <p:spPr>
          <a:xfrm>
            <a:off x="5115204" y="2333565"/>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5478712" y="2643528"/>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1" name="正方形/長方形 40"/>
          <p:cNvSpPr/>
          <p:nvPr/>
        </p:nvSpPr>
        <p:spPr>
          <a:xfrm>
            <a:off x="6032438" y="2643527"/>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2" name="正方形/長方形 41"/>
          <p:cNvSpPr/>
          <p:nvPr/>
        </p:nvSpPr>
        <p:spPr>
          <a:xfrm>
            <a:off x="5478712" y="2972721"/>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43" name="フローチャート: カード 42"/>
          <p:cNvSpPr/>
          <p:nvPr/>
        </p:nvSpPr>
        <p:spPr>
          <a:xfrm>
            <a:off x="6071237"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44" name="正方形/長方形 43"/>
          <p:cNvSpPr/>
          <p:nvPr/>
        </p:nvSpPr>
        <p:spPr>
          <a:xfrm>
            <a:off x="6071237"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45" name="テキスト ボックス 44"/>
          <p:cNvSpPr txBox="1"/>
          <p:nvPr/>
        </p:nvSpPr>
        <p:spPr>
          <a:xfrm>
            <a:off x="5131290" y="2339050"/>
            <a:ext cx="1069503" cy="400110"/>
          </a:xfrm>
          <a:prstGeom prst="rect">
            <a:avLst/>
          </a:prstGeom>
          <a:noFill/>
        </p:spPr>
        <p:txBody>
          <a:bodyPr wrap="square" rtlCol="0">
            <a:spAutoFit/>
          </a:bodyPr>
          <a:lstStyle/>
          <a:p>
            <a:r>
              <a:rPr kumimoji="1" lang="ja-JP" altLang="en-US" sz="1000" dirty="0">
                <a:solidFill>
                  <a:schemeClr val="bg1"/>
                </a:solidFill>
                <a:latin typeface="Meiryo" charset="-128"/>
                <a:ea typeface="Meiryo" charset="-128"/>
                <a:cs typeface="Meiryo" charset="-128"/>
              </a:rPr>
              <a:t>システム構成</a:t>
            </a:r>
            <a:endParaRPr kumimoji="1" lang="en-US" altLang="ja-JP" sz="1000" dirty="0">
              <a:solidFill>
                <a:schemeClr val="bg1"/>
              </a:solidFill>
              <a:latin typeface="Meiryo" charset="-128"/>
              <a:ea typeface="Meiryo" charset="-128"/>
              <a:cs typeface="Meiryo" charset="-128"/>
            </a:endParaRPr>
          </a:p>
          <a:p>
            <a:r>
              <a:rPr kumimoji="1" lang="en-US" altLang="ja-JP" sz="1000" dirty="0">
                <a:solidFill>
                  <a:schemeClr val="bg1"/>
                </a:solidFill>
                <a:latin typeface="Meiryo" charset="-128"/>
                <a:ea typeface="Meiryo" charset="-128"/>
                <a:cs typeface="Meiryo" charset="-128"/>
              </a:rPr>
              <a:t>02</a:t>
            </a:r>
            <a:endParaRPr kumimoji="1" lang="ja-JP" altLang="en-US" sz="1000" dirty="0">
              <a:solidFill>
                <a:schemeClr val="bg1"/>
              </a:solidFill>
              <a:latin typeface="Meiryo" charset="-128"/>
              <a:ea typeface="Meiryo" charset="-128"/>
              <a:cs typeface="Meiryo" charset="-128"/>
            </a:endParaRPr>
          </a:p>
        </p:txBody>
      </p:sp>
      <p:sp>
        <p:nvSpPr>
          <p:cNvPr id="46" name="正方形/長方形 45"/>
          <p:cNvSpPr/>
          <p:nvPr/>
        </p:nvSpPr>
        <p:spPr>
          <a:xfrm>
            <a:off x="6853472" y="2345057"/>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7216980" y="2655020"/>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8" name="正方形/長方形 47"/>
          <p:cNvSpPr/>
          <p:nvPr/>
        </p:nvSpPr>
        <p:spPr>
          <a:xfrm>
            <a:off x="7770706" y="2655019"/>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9" name="正方形/長方形 48"/>
          <p:cNvSpPr/>
          <p:nvPr/>
        </p:nvSpPr>
        <p:spPr>
          <a:xfrm>
            <a:off x="7216980" y="2984213"/>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50" name="フローチャート: カード 49"/>
          <p:cNvSpPr/>
          <p:nvPr/>
        </p:nvSpPr>
        <p:spPr>
          <a:xfrm>
            <a:off x="7809724"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51" name="正方形/長方形 50"/>
          <p:cNvSpPr/>
          <p:nvPr/>
        </p:nvSpPr>
        <p:spPr>
          <a:xfrm>
            <a:off x="7809724"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52" name="テキスト ボックス 51"/>
          <p:cNvSpPr txBox="1"/>
          <p:nvPr/>
        </p:nvSpPr>
        <p:spPr>
          <a:xfrm>
            <a:off x="6869558" y="2350542"/>
            <a:ext cx="1069503" cy="400110"/>
          </a:xfrm>
          <a:prstGeom prst="rect">
            <a:avLst/>
          </a:prstGeom>
          <a:noFill/>
        </p:spPr>
        <p:txBody>
          <a:bodyPr wrap="square" rtlCol="0">
            <a:spAutoFit/>
          </a:bodyPr>
          <a:lstStyle/>
          <a:p>
            <a:r>
              <a:rPr kumimoji="1" lang="ja-JP" altLang="en-US" sz="1000" dirty="0">
                <a:solidFill>
                  <a:schemeClr val="bg1"/>
                </a:solidFill>
                <a:latin typeface="Meiryo" charset="-128"/>
                <a:ea typeface="Meiryo" charset="-128"/>
                <a:cs typeface="Meiryo" charset="-128"/>
              </a:rPr>
              <a:t>システム構成</a:t>
            </a:r>
            <a:endParaRPr kumimoji="1" lang="en-US" altLang="ja-JP" sz="1000" dirty="0">
              <a:solidFill>
                <a:schemeClr val="bg1"/>
              </a:solidFill>
              <a:latin typeface="Meiryo" charset="-128"/>
              <a:ea typeface="Meiryo" charset="-128"/>
              <a:cs typeface="Meiryo" charset="-128"/>
            </a:endParaRPr>
          </a:p>
          <a:p>
            <a:r>
              <a:rPr kumimoji="1" lang="en-US" altLang="ja-JP" sz="1000" dirty="0">
                <a:solidFill>
                  <a:schemeClr val="bg1"/>
                </a:solidFill>
                <a:latin typeface="Meiryo" charset="-128"/>
                <a:ea typeface="Meiryo" charset="-128"/>
                <a:cs typeface="Meiryo" charset="-128"/>
              </a:rPr>
              <a:t>03</a:t>
            </a:r>
            <a:endParaRPr kumimoji="1" lang="ja-JP" altLang="en-US" sz="1000" dirty="0">
              <a:solidFill>
                <a:schemeClr val="bg1"/>
              </a:solidFill>
              <a:latin typeface="Meiryo" charset="-128"/>
              <a:ea typeface="Meiryo" charset="-128"/>
              <a:cs typeface="Meiryo" charset="-128"/>
            </a:endParaRPr>
          </a:p>
        </p:txBody>
      </p:sp>
      <p:cxnSp>
        <p:nvCxnSpPr>
          <p:cNvPr id="54" name="直線矢印コネクタ 53"/>
          <p:cNvCxnSpPr>
            <a:stCxn id="28" idx="0"/>
            <a:endCxn id="32" idx="2"/>
          </p:cNvCxnSpPr>
          <p:nvPr/>
        </p:nvCxnSpPr>
        <p:spPr>
          <a:xfrm flipH="1" flipV="1">
            <a:off x="4228338" y="3329808"/>
            <a:ext cx="2591" cy="604316"/>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a:stCxn id="28" idx="0"/>
            <a:endCxn id="39" idx="2"/>
          </p:cNvCxnSpPr>
          <p:nvPr/>
        </p:nvCxnSpPr>
        <p:spPr>
          <a:xfrm flipV="1">
            <a:off x="4230929" y="3323801"/>
            <a:ext cx="1732342" cy="610323"/>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28" idx="0"/>
            <a:endCxn id="46" idx="2"/>
          </p:cNvCxnSpPr>
          <p:nvPr/>
        </p:nvCxnSpPr>
        <p:spPr>
          <a:xfrm flipV="1">
            <a:off x="4230929" y="3335293"/>
            <a:ext cx="3470610" cy="598831"/>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29" idx="0"/>
            <a:endCxn id="32" idx="2"/>
          </p:cNvCxnSpPr>
          <p:nvPr/>
        </p:nvCxnSpPr>
        <p:spPr>
          <a:xfrm flipH="1" flipV="1">
            <a:off x="4228338" y="3329808"/>
            <a:ext cx="1734630" cy="602830"/>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29" idx="0"/>
            <a:endCxn id="39" idx="2"/>
          </p:cNvCxnSpPr>
          <p:nvPr/>
        </p:nvCxnSpPr>
        <p:spPr>
          <a:xfrm flipV="1">
            <a:off x="5962968" y="3323801"/>
            <a:ext cx="303" cy="608837"/>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29" idx="0"/>
            <a:endCxn id="46" idx="2"/>
          </p:cNvCxnSpPr>
          <p:nvPr/>
        </p:nvCxnSpPr>
        <p:spPr>
          <a:xfrm flipV="1">
            <a:off x="5962968" y="3335293"/>
            <a:ext cx="1738571" cy="597345"/>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30" idx="0"/>
            <a:endCxn id="46" idx="2"/>
          </p:cNvCxnSpPr>
          <p:nvPr/>
        </p:nvCxnSpPr>
        <p:spPr>
          <a:xfrm flipH="1" flipV="1">
            <a:off x="7701539" y="3335293"/>
            <a:ext cx="19813" cy="596912"/>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30" idx="0"/>
            <a:endCxn id="32" idx="2"/>
          </p:cNvCxnSpPr>
          <p:nvPr/>
        </p:nvCxnSpPr>
        <p:spPr>
          <a:xfrm flipH="1" flipV="1">
            <a:off x="4228338" y="3329808"/>
            <a:ext cx="3493014" cy="602397"/>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30" idx="0"/>
            <a:endCxn id="39" idx="2"/>
          </p:cNvCxnSpPr>
          <p:nvPr/>
        </p:nvCxnSpPr>
        <p:spPr>
          <a:xfrm flipH="1" flipV="1">
            <a:off x="5963271" y="3323801"/>
            <a:ext cx="1758081" cy="608404"/>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403501" y="810131"/>
            <a:ext cx="3844649" cy="116912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469753" y="1033056"/>
            <a:ext cx="3454792" cy="723275"/>
          </a:xfrm>
          <a:prstGeom prst="rect">
            <a:avLst/>
          </a:prstGeom>
          <a:noFill/>
        </p:spPr>
        <p:txBody>
          <a:bodyPr wrap="none" rtlCol="0">
            <a:spAutoFit/>
          </a:bodyPr>
          <a:lstStyle/>
          <a:p>
            <a:r>
              <a:rPr kumimoji="1" lang="ja-JP" altLang="en-US" sz="2000" b="1" dirty="0">
                <a:solidFill>
                  <a:schemeClr val="bg1"/>
                </a:solidFill>
                <a:latin typeface="Meiryo" charset="-128"/>
                <a:ea typeface="Meiryo" charset="-128"/>
                <a:cs typeface="Meiryo" charset="-128"/>
              </a:rPr>
              <a:t>コントロール</a:t>
            </a:r>
            <a:endParaRPr kumimoji="1" lang="en-US" altLang="ja-JP" sz="2000" b="1" dirty="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a:solidFill>
                  <a:schemeClr val="bg1"/>
                </a:solidFill>
                <a:latin typeface="Meiryo" charset="-128"/>
                <a:ea typeface="Meiryo" charset="-128"/>
                <a:cs typeface="Meiryo" charset="-128"/>
              </a:rPr>
              <a:t>パターンやルール・ベース</a:t>
            </a:r>
            <a:r>
              <a:rPr lang="ja-JP" altLang="en-US" sz="1050" dirty="0">
                <a:solidFill>
                  <a:schemeClr val="bg1"/>
                </a:solidFill>
                <a:latin typeface="Meiryo" charset="-128"/>
                <a:ea typeface="Meiryo" charset="-128"/>
                <a:cs typeface="Meiryo" charset="-128"/>
              </a:rPr>
              <a:t>での運用管理・調達管理</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a:solidFill>
                  <a:schemeClr val="bg1"/>
                </a:solidFill>
                <a:latin typeface="Meiryo" charset="-128"/>
                <a:ea typeface="Meiryo" charset="-128"/>
                <a:cs typeface="Meiryo" charset="-128"/>
              </a:rPr>
              <a:t>構成管理・稼働管理・問題解決</a:t>
            </a:r>
            <a:endParaRPr lang="en-US" altLang="ja-JP" sz="1050" dirty="0">
              <a:solidFill>
                <a:schemeClr val="bg1"/>
              </a:solidFill>
              <a:latin typeface="Meiryo" charset="-128"/>
              <a:ea typeface="Meiryo" charset="-128"/>
              <a:cs typeface="Meiryo" charset="-128"/>
            </a:endParaRPr>
          </a:p>
        </p:txBody>
      </p:sp>
      <p:grpSp>
        <p:nvGrpSpPr>
          <p:cNvPr id="86" name="図形グループ 85"/>
          <p:cNvGrpSpPr/>
          <p:nvPr/>
        </p:nvGrpSpPr>
        <p:grpSpPr>
          <a:xfrm>
            <a:off x="6646393" y="740727"/>
            <a:ext cx="629504" cy="644142"/>
            <a:chOff x="2667295" y="1059799"/>
            <a:chExt cx="681672" cy="722281"/>
          </a:xfrm>
        </p:grpSpPr>
        <p:sp>
          <p:nvSpPr>
            <p:cNvPr id="87" name="角丸四角形 8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88" name="図 87"/>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89" name="図形グループ 88"/>
          <p:cNvGrpSpPr/>
          <p:nvPr/>
        </p:nvGrpSpPr>
        <p:grpSpPr>
          <a:xfrm>
            <a:off x="6853058" y="981417"/>
            <a:ext cx="246680" cy="577996"/>
            <a:chOff x="1946324" y="4125162"/>
            <a:chExt cx="969964" cy="2007872"/>
          </a:xfrm>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3" name="屈折矢印 92"/>
          <p:cNvSpPr/>
          <p:nvPr/>
        </p:nvSpPr>
        <p:spPr>
          <a:xfrm rot="10800000" flipH="1">
            <a:off x="4297505" y="1591411"/>
            <a:ext cx="1190922" cy="584168"/>
          </a:xfrm>
          <a:prstGeom prst="ben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下矢印 93"/>
          <p:cNvSpPr/>
          <p:nvPr/>
        </p:nvSpPr>
        <p:spPr>
          <a:xfrm>
            <a:off x="6820742" y="1588398"/>
            <a:ext cx="313028" cy="585573"/>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左矢印 94"/>
          <p:cNvSpPr/>
          <p:nvPr/>
        </p:nvSpPr>
        <p:spPr>
          <a:xfrm>
            <a:off x="4283219" y="1000821"/>
            <a:ext cx="2233836" cy="324814"/>
          </a:xfrm>
          <a:prstGeom prst="leftArrow">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監視</a:t>
            </a:r>
            <a:endParaRPr kumimoji="1" lang="ja-JP" altLang="en-US" sz="800" dirty="0">
              <a:solidFill>
                <a:srgbClr val="FFFFFF"/>
              </a:solidFill>
              <a:latin typeface="Meiryo" charset="-128"/>
              <a:ea typeface="Meiryo" charset="-128"/>
              <a:cs typeface="Meiryo" charset="-128"/>
            </a:endParaRPr>
          </a:p>
        </p:txBody>
      </p:sp>
      <p:sp>
        <p:nvSpPr>
          <p:cNvPr id="99" name="テキスト ボックス 98"/>
          <p:cNvSpPr txBox="1"/>
          <p:nvPr/>
        </p:nvSpPr>
        <p:spPr>
          <a:xfrm>
            <a:off x="4042308" y="1567115"/>
            <a:ext cx="1701316" cy="215444"/>
          </a:xfrm>
          <a:prstGeom prst="rect">
            <a:avLst/>
          </a:prstGeom>
          <a:noFill/>
        </p:spPr>
        <p:txBody>
          <a:bodyPr wrap="square" rtlCol="0">
            <a:spAutoFit/>
          </a:bodyPr>
          <a:lstStyle/>
          <a:p>
            <a:pPr algn="ctr"/>
            <a:r>
              <a:rPr kumimoji="1" lang="ja-JP" altLang="en-US" sz="800" dirty="0">
                <a:solidFill>
                  <a:schemeClr val="bg1"/>
                </a:solidFill>
                <a:latin typeface="Meiryo" charset="-128"/>
                <a:ea typeface="Meiryo" charset="-128"/>
                <a:cs typeface="Meiryo" charset="-128"/>
              </a:rPr>
              <a:t>自動</a:t>
            </a:r>
            <a:r>
              <a:rPr kumimoji="1" lang="en-US" altLang="ja-JP" sz="800" dirty="0">
                <a:solidFill>
                  <a:schemeClr val="bg1"/>
                </a:solidFill>
                <a:latin typeface="Meiryo" charset="-128"/>
                <a:ea typeface="Meiryo" charset="-128"/>
                <a:cs typeface="Meiryo" charset="-128"/>
              </a:rPr>
              <a:t>/</a:t>
            </a:r>
            <a:r>
              <a:rPr kumimoji="1" lang="ja-JP" altLang="en-US" sz="800" dirty="0">
                <a:solidFill>
                  <a:schemeClr val="bg1"/>
                </a:solidFill>
                <a:latin typeface="Meiryo" charset="-128"/>
                <a:ea typeface="Meiryo" charset="-128"/>
                <a:cs typeface="Meiryo" charset="-128"/>
              </a:rPr>
              <a:t>自律制御</a:t>
            </a:r>
          </a:p>
        </p:txBody>
      </p:sp>
      <p:sp>
        <p:nvSpPr>
          <p:cNvPr id="100" name="テキスト ボックス 99"/>
          <p:cNvSpPr txBox="1"/>
          <p:nvPr/>
        </p:nvSpPr>
        <p:spPr>
          <a:xfrm>
            <a:off x="6845055" y="1591979"/>
            <a:ext cx="307777" cy="441140"/>
          </a:xfrm>
          <a:prstGeom prst="rect">
            <a:avLst/>
          </a:prstGeom>
          <a:noFill/>
        </p:spPr>
        <p:txBody>
          <a:bodyPr vert="eaVert" wrap="square" rtlCol="0">
            <a:spAutoFit/>
          </a:bodyPr>
          <a:lstStyle/>
          <a:p>
            <a:pPr algn="ctr"/>
            <a:r>
              <a:rPr kumimoji="1" lang="ja-JP" altLang="en-US" sz="800">
                <a:solidFill>
                  <a:schemeClr val="bg1"/>
                </a:solidFill>
                <a:latin typeface="Meiryo" charset="-128"/>
                <a:ea typeface="Meiryo" charset="-128"/>
                <a:cs typeface="Meiryo" charset="-128"/>
              </a:rPr>
              <a:t>制御</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08565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5" name="正方形/長方形 4"/>
          <p:cNvSpPr/>
          <p:nvPr/>
        </p:nvSpPr>
        <p:spPr>
          <a:xfrm>
            <a:off x="529308" y="1012591"/>
            <a:ext cx="8085383" cy="70375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a:solidFill>
                  <a:srgbClr val="FFFFFF"/>
                </a:solidFill>
                <a:latin typeface="Meiryo" charset="-128"/>
                <a:ea typeface="Meiryo" charset="-128"/>
                <a:cs typeface="Meiryo" charset="-128"/>
              </a:rPr>
              <a:t>ビジネス・スピードの加速</a:t>
            </a:r>
            <a:endParaRPr kumimoji="1" lang="ja-JP" altLang="en-US" sz="2800" b="1" dirty="0">
              <a:solidFill>
                <a:srgbClr val="FFFFFF"/>
              </a:solidFill>
              <a:latin typeface="Meiryo" charset="-128"/>
              <a:ea typeface="Meiryo" charset="-128"/>
              <a:cs typeface="Meiryo" charset="-128"/>
            </a:endParaRPr>
          </a:p>
        </p:txBody>
      </p:sp>
      <p:sp>
        <p:nvSpPr>
          <p:cNvPr id="259" name="正方形/長方形 258"/>
          <p:cNvSpPr/>
          <p:nvPr/>
        </p:nvSpPr>
        <p:spPr>
          <a:xfrm>
            <a:off x="2424080" y="2043592"/>
            <a:ext cx="6190611" cy="12465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アプリケーション開発・変更への迅速な対応</a:t>
            </a:r>
            <a:endParaRPr kumimoji="1" lang="en-US" altLang="ja-JP" b="1" dirty="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lang="en-US" altLang="ja-JP" sz="1400" dirty="0" err="1">
                <a:solidFill>
                  <a:srgbClr val="FFFFFF"/>
                </a:solidFill>
                <a:latin typeface="Meiryo" charset="-128"/>
                <a:ea typeface="Meiryo" charset="-128"/>
                <a:cs typeface="Meiryo" charset="-128"/>
              </a:rPr>
              <a:t>eXtreme</a:t>
            </a:r>
            <a:r>
              <a:rPr lang="en-US" altLang="ja-JP" sz="1400" dirty="0">
                <a:solidFill>
                  <a:srgbClr val="FFFFFF"/>
                </a:solidFill>
                <a:latin typeface="Meiryo" charset="-128"/>
                <a:ea typeface="Meiryo" charset="-128"/>
                <a:cs typeface="Meiryo" charset="-128"/>
              </a:rPr>
              <a:t> </a:t>
            </a:r>
            <a:r>
              <a:rPr lang="en-US" altLang="ja-JP" sz="1400" dirty="0" err="1">
                <a:solidFill>
                  <a:srgbClr val="FFFFFF"/>
                </a:solidFill>
                <a:latin typeface="Meiryo" charset="-128"/>
                <a:ea typeface="Meiryo" charset="-128"/>
                <a:cs typeface="Meiryo" charset="-128"/>
              </a:rPr>
              <a:t>Programing,Scrum,Test</a:t>
            </a:r>
            <a:r>
              <a:rPr lang="en-US" altLang="ja-JP" sz="1400" dirty="0">
                <a:solidFill>
                  <a:srgbClr val="FFFFFF"/>
                </a:solidFill>
                <a:latin typeface="Meiryo" charset="-128"/>
                <a:ea typeface="Meiryo" charset="-128"/>
                <a:cs typeface="Meiryo" charset="-128"/>
              </a:rPr>
              <a:t> Driven Development</a:t>
            </a:r>
            <a:r>
              <a:rPr lang="ja-JP" altLang="en-US" sz="1400" dirty="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260" name="正方形/長方形 259"/>
          <p:cNvSpPr/>
          <p:nvPr/>
        </p:nvSpPr>
        <p:spPr>
          <a:xfrm>
            <a:off x="2424080" y="3560770"/>
            <a:ext cx="6190611" cy="124650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本番環境への迅速な移行・継続的デリバリー</a:t>
            </a:r>
            <a:endParaRPr kumimoji="1" lang="en-US" altLang="ja-JP" b="1" dirty="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a:solidFill>
                  <a:srgbClr val="FFFFFF"/>
                </a:solidFill>
                <a:latin typeface="Meiryo" charset="-128"/>
                <a:ea typeface="Meiryo" charset="-128"/>
                <a:cs typeface="Meiryo" charset="-128"/>
              </a:rPr>
              <a:t>Chef,Jenkis,Hashicorp</a:t>
            </a:r>
            <a:r>
              <a:rPr kumimoji="1" lang="ja-JP" altLang="en-US" sz="1400" dirty="0">
                <a:solidFill>
                  <a:srgbClr val="FFFFFF"/>
                </a:solidFill>
                <a:latin typeface="Meiryo" charset="-128"/>
                <a:ea typeface="Meiryo" charset="-128"/>
                <a:cs typeface="Meiryo" charset="-128"/>
              </a:rPr>
              <a:t>　</a:t>
            </a:r>
            <a:r>
              <a:rPr lang="ja-JP" altLang="en-US" sz="1400" dirty="0">
                <a:solidFill>
                  <a:srgbClr val="FFFFFF"/>
                </a:solidFill>
                <a:latin typeface="Meiryo" charset="-128"/>
                <a:ea typeface="Meiryo" charset="-128"/>
                <a:cs typeface="Meiryo" charset="-128"/>
              </a:rPr>
              <a:t>など</a:t>
            </a:r>
            <a:endParaRPr kumimoji="1" lang="en-US" altLang="ja-JP" sz="1400" dirty="0">
              <a:solidFill>
                <a:srgbClr val="FFFFFF"/>
              </a:solidFill>
              <a:latin typeface="Meiryo" charset="-128"/>
              <a:ea typeface="Meiryo" charset="-128"/>
              <a:cs typeface="Meiryo" charset="-128"/>
            </a:endParaRPr>
          </a:p>
          <a:p>
            <a:pPr algn="ctr"/>
            <a:endParaRPr kumimoji="1" lang="ja-JP" altLang="en-US" sz="1400" dirty="0">
              <a:solidFill>
                <a:srgbClr val="FFFFFF"/>
              </a:solidFill>
              <a:latin typeface="Meiryo" charset="-128"/>
              <a:ea typeface="Meiryo" charset="-128"/>
              <a:cs typeface="Meiryo" charset="-128"/>
            </a:endParaRPr>
          </a:p>
        </p:txBody>
      </p:sp>
      <p:sp>
        <p:nvSpPr>
          <p:cNvPr id="261" name="正方形/長方形 260"/>
          <p:cNvSpPr/>
          <p:nvPr/>
        </p:nvSpPr>
        <p:spPr>
          <a:xfrm>
            <a:off x="2424080" y="5077949"/>
            <a:ext cx="6190611" cy="124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インフラ環境の迅速な調達・構築・変更</a:t>
            </a:r>
            <a:endParaRPr kumimoji="1" lang="en-US" altLang="ja-JP" b="1" dirty="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a:solidFill>
                  <a:srgbClr val="FFFFFF"/>
                </a:solidFill>
                <a:latin typeface="Meiryo" charset="-128"/>
                <a:ea typeface="Meiryo" charset="-128"/>
                <a:cs typeface="Meiryo" charset="-128"/>
              </a:rPr>
              <a:t>OpenStack,</a:t>
            </a:r>
            <a:r>
              <a:rPr lang="en-US" altLang="ja-JP" sz="1400" dirty="0" err="1">
                <a:solidFill>
                  <a:srgbClr val="FFFFFF"/>
                </a:solidFill>
                <a:latin typeface="Meiryo" charset="-128"/>
                <a:ea typeface="Meiryo" charset="-128"/>
                <a:cs typeface="Meiryo" charset="-128"/>
              </a:rPr>
              <a:t>vCloud</a:t>
            </a:r>
            <a:r>
              <a:rPr lang="en-US" altLang="ja-JP" sz="1400" dirty="0">
                <a:solidFill>
                  <a:srgbClr val="FFFFFF"/>
                </a:solidFill>
                <a:latin typeface="Meiryo" charset="-128"/>
                <a:ea typeface="Meiryo" charset="-128"/>
                <a:cs typeface="Meiryo" charset="-128"/>
              </a:rPr>
              <a:t> </a:t>
            </a:r>
            <a:r>
              <a:rPr lang="en-US" altLang="ja-JP" sz="1400" dirty="0" err="1">
                <a:solidFill>
                  <a:srgbClr val="FFFFFF"/>
                </a:solidFill>
                <a:latin typeface="Meiryo" charset="-128"/>
                <a:ea typeface="Meiryo" charset="-128"/>
                <a:cs typeface="Meiryo" charset="-128"/>
              </a:rPr>
              <a:t>Air,Azure</a:t>
            </a:r>
            <a:r>
              <a:rPr lang="en-US" altLang="ja-JP" sz="1400" dirty="0">
                <a:solidFill>
                  <a:srgbClr val="FFFFFF"/>
                </a:solidFill>
                <a:latin typeface="Meiryo" charset="-128"/>
                <a:ea typeface="Meiryo" charset="-128"/>
                <a:cs typeface="Meiryo" charset="-128"/>
              </a:rPr>
              <a:t> Stack</a:t>
            </a:r>
            <a:r>
              <a:rPr lang="ja-JP" altLang="en-US" sz="1400" dirty="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8" name="ホームベース 7"/>
          <p:cNvSpPr/>
          <p:nvPr/>
        </p:nvSpPr>
        <p:spPr>
          <a:xfrm>
            <a:off x="529308" y="2043592"/>
            <a:ext cx="2109564" cy="1246503"/>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rgbClr val="FFFFFF"/>
                </a:solidFill>
                <a:latin typeface="Meiryo" charset="-128"/>
                <a:ea typeface="Meiryo" charset="-128"/>
                <a:cs typeface="Meiryo" charset="-128"/>
              </a:rPr>
              <a:t>アジャイル開発</a:t>
            </a:r>
            <a:endParaRPr kumimoji="1" lang="en-US" altLang="ja-JP" sz="1600" b="1" dirty="0">
              <a:solidFill>
                <a:srgbClr val="FFFFFF"/>
              </a:solidFill>
              <a:latin typeface="Meiryo" charset="-128"/>
              <a:ea typeface="Meiryo" charset="-128"/>
              <a:cs typeface="Meiryo" charset="-128"/>
            </a:endParaRPr>
          </a:p>
          <a:p>
            <a:pPr algn="ctr"/>
            <a:r>
              <a:rPr lang="en-US" altLang="ja-JP" sz="1000" dirty="0">
                <a:solidFill>
                  <a:srgbClr val="FFFFFF"/>
                </a:solidFill>
                <a:latin typeface="Meiryo" charset="-128"/>
                <a:ea typeface="Meiryo" charset="-128"/>
                <a:cs typeface="Meiryo" charset="-128"/>
              </a:rPr>
              <a:t>Agile Development</a:t>
            </a:r>
            <a:endParaRPr kumimoji="1" lang="ja-JP" altLang="en-US" sz="1000" dirty="0">
              <a:solidFill>
                <a:srgbClr val="FFFFFF"/>
              </a:solidFill>
              <a:latin typeface="Meiryo" charset="-128"/>
              <a:ea typeface="Meiryo" charset="-128"/>
              <a:cs typeface="Meiryo" charset="-128"/>
            </a:endParaRPr>
          </a:p>
        </p:txBody>
      </p:sp>
      <p:sp>
        <p:nvSpPr>
          <p:cNvPr id="264" name="ホームベース 263"/>
          <p:cNvSpPr/>
          <p:nvPr/>
        </p:nvSpPr>
        <p:spPr>
          <a:xfrm>
            <a:off x="529308" y="3560769"/>
            <a:ext cx="2109564" cy="1246503"/>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a:solidFill>
                  <a:srgbClr val="FFFFFF"/>
                </a:solidFill>
                <a:latin typeface="Meiryo" charset="-128"/>
                <a:ea typeface="Meiryo" charset="-128"/>
                <a:cs typeface="Meiryo" charset="-128"/>
              </a:rPr>
              <a:t>DevOps</a:t>
            </a:r>
          </a:p>
          <a:p>
            <a:pPr algn="ctr"/>
            <a:r>
              <a:rPr lang="en-US" altLang="ja-JP" sz="1000" dirty="0">
                <a:solidFill>
                  <a:srgbClr val="FFFFFF"/>
                </a:solidFill>
                <a:latin typeface="Meiryo" charset="-128"/>
                <a:ea typeface="Meiryo" charset="-128"/>
                <a:cs typeface="Meiryo" charset="-128"/>
              </a:rPr>
              <a:t>Development/Operation</a:t>
            </a:r>
            <a:endParaRPr kumimoji="1" lang="ja-JP" altLang="en-US" sz="1000" dirty="0">
              <a:solidFill>
                <a:srgbClr val="FFFFFF"/>
              </a:solidFill>
              <a:latin typeface="Meiryo" charset="-128"/>
              <a:ea typeface="Meiryo" charset="-128"/>
              <a:cs typeface="Meiryo" charset="-128"/>
            </a:endParaRPr>
          </a:p>
        </p:txBody>
      </p:sp>
      <p:sp>
        <p:nvSpPr>
          <p:cNvPr id="265" name="ホームベース 264"/>
          <p:cNvSpPr/>
          <p:nvPr/>
        </p:nvSpPr>
        <p:spPr>
          <a:xfrm>
            <a:off x="529308" y="5077950"/>
            <a:ext cx="2109564" cy="124650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a:solidFill>
                  <a:srgbClr val="FFFFFF"/>
                </a:solidFill>
                <a:latin typeface="Meiryo" charset="-128"/>
                <a:ea typeface="Meiryo" charset="-128"/>
                <a:cs typeface="Meiryo" charset="-128"/>
              </a:rPr>
              <a:t>SDI</a:t>
            </a:r>
          </a:p>
          <a:p>
            <a:pPr algn="ctr"/>
            <a:r>
              <a:rPr lang="en-US" altLang="ja-JP" sz="1000" dirty="0">
                <a:solidFill>
                  <a:srgbClr val="FFFFFF"/>
                </a:solidFill>
                <a:latin typeface="Meiryo" charset="-128"/>
                <a:ea typeface="Meiryo" charset="-128"/>
                <a:cs typeface="Meiryo" charset="-128"/>
              </a:rPr>
              <a:t>Software Defined Infrastructure</a:t>
            </a:r>
            <a:endParaRPr lang="en-US" altLang="ja-JP" sz="600" dirty="0">
              <a:solidFill>
                <a:srgbClr val="FFFFFF"/>
              </a:solidFill>
              <a:latin typeface="Meiryo" charset="-128"/>
              <a:ea typeface="Meiryo" charset="-128"/>
              <a:cs typeface="Meiryo" charset="-128"/>
            </a:endParaRPr>
          </a:p>
          <a:p>
            <a:pPr algn="ctr"/>
            <a:endParaRPr kumimoji="1" lang="en-US" altLang="ja-JP" sz="600" dirty="0">
              <a:solidFill>
                <a:srgbClr val="FFFFFF"/>
              </a:solidFill>
              <a:latin typeface="Meiryo" charset="-128"/>
              <a:ea typeface="Meiryo" charset="-128"/>
              <a:cs typeface="Meiryo" charset="-128"/>
            </a:endParaRPr>
          </a:p>
          <a:p>
            <a:pPr algn="ctr"/>
            <a:r>
              <a:rPr lang="ja-JP" altLang="en-US" sz="1200" b="1" dirty="0">
                <a:solidFill>
                  <a:srgbClr val="FFFFFF"/>
                </a:solidFill>
                <a:latin typeface="Meiryo" charset="-128"/>
                <a:ea typeface="Meiryo" charset="-128"/>
                <a:cs typeface="Meiryo" charset="-128"/>
              </a:rPr>
              <a:t>クラウド（</a:t>
            </a:r>
            <a:r>
              <a:rPr lang="en-US" altLang="ja-JP" sz="1200" b="1" dirty="0">
                <a:solidFill>
                  <a:srgbClr val="FFFFFF"/>
                </a:solidFill>
                <a:latin typeface="Meiryo" charset="-128"/>
                <a:ea typeface="Meiryo" charset="-128"/>
                <a:cs typeface="Meiryo" charset="-128"/>
              </a:rPr>
              <a:t>IaaS</a:t>
            </a:r>
            <a:r>
              <a:rPr lang="ja-JP" altLang="en-US" sz="1200" b="1" dirty="0">
                <a:solidFill>
                  <a:srgbClr val="FFFFFF"/>
                </a:solidFill>
                <a:latin typeface="Meiryo" charset="-128"/>
                <a:ea typeface="Meiryo" charset="-128"/>
                <a:cs typeface="Meiryo" charset="-128"/>
              </a:rPr>
              <a:t>）</a:t>
            </a:r>
            <a:endParaRPr kumimoji="1" lang="ja-JP" altLang="en-US" sz="1200" b="1" dirty="0">
              <a:solidFill>
                <a:srgbClr val="FFFFFF"/>
              </a:solidFill>
              <a:latin typeface="Meiryo" charset="-128"/>
              <a:ea typeface="Meiryo" charset="-128"/>
              <a:cs typeface="Meiryo" charset="-128"/>
            </a:endParaRPr>
          </a:p>
        </p:txBody>
      </p:sp>
      <p:sp>
        <p:nvSpPr>
          <p:cNvPr id="10" name="下矢印 9"/>
          <p:cNvSpPr/>
          <p:nvPr/>
        </p:nvSpPr>
        <p:spPr>
          <a:xfrm>
            <a:off x="4604985" y="316504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下矢印 267"/>
          <p:cNvSpPr/>
          <p:nvPr/>
        </p:nvSpPr>
        <p:spPr>
          <a:xfrm>
            <a:off x="4604985" y="468949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下矢印 268"/>
          <p:cNvSpPr/>
          <p:nvPr/>
        </p:nvSpPr>
        <p:spPr>
          <a:xfrm>
            <a:off x="4604985" y="1598561"/>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89649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nvGrpSpPr>
          <p:cNvPr id="22" name="図形グループ 21"/>
          <p:cNvGrpSpPr/>
          <p:nvPr/>
        </p:nvGrpSpPr>
        <p:grpSpPr>
          <a:xfrm>
            <a:off x="228600" y="990600"/>
            <a:ext cx="8686800" cy="2667000"/>
            <a:chOff x="228600" y="990600"/>
            <a:chExt cx="8686800" cy="2667000"/>
          </a:xfrm>
        </p:grpSpPr>
        <p:grpSp>
          <p:nvGrpSpPr>
            <p:cNvPr id="20" name="図形グループ 19"/>
            <p:cNvGrpSpPr/>
            <p:nvPr/>
          </p:nvGrpSpPr>
          <p:grpSpPr>
            <a:xfrm>
              <a:off x="228600" y="990600"/>
              <a:ext cx="8686800" cy="2667000"/>
              <a:chOff x="228600" y="990600"/>
              <a:chExt cx="8686800" cy="2667000"/>
            </a:xfrm>
          </p:grpSpPr>
          <p:sp>
            <p:nvSpPr>
              <p:cNvPr id="14" name="角丸四角形 13"/>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91" name="角丸四角形 90"/>
              <p:cNvSpPr/>
              <p:nvPr/>
            </p:nvSpPr>
            <p:spPr bwMode="auto">
              <a:xfrm>
                <a:off x="685800" y="990600"/>
                <a:ext cx="1447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rgbClr val="008000"/>
                    </a:solidFill>
                    <a:effectLst/>
                    <a:latin typeface="Meiryo" charset="-128"/>
                    <a:ea typeface="Meiryo" charset="-128"/>
                    <a:cs typeface="Meiryo" charset="-128"/>
                  </a:rPr>
                  <a:t>仮想マシン、ミドルウェア、アプリケーションの稼働状況を監視し、運用パターンに沿って設定を調整する</a:t>
                </a: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 name="テキスト ボックス 14"/>
              <p:cNvSpPr txBox="1"/>
              <p:nvPr/>
            </p:nvSpPr>
            <p:spPr>
              <a:xfrm>
                <a:off x="4436950" y="1809690"/>
                <a:ext cx="338554" cy="348813"/>
              </a:xfrm>
              <a:prstGeom prst="rect">
                <a:avLst/>
              </a:prstGeom>
              <a:noFill/>
            </p:spPr>
            <p:txBody>
              <a:bodyPr vert="eaVert" wrap="none" rtlCol="0">
                <a:spAutoFit/>
              </a:bodyPr>
              <a:lstStyle/>
              <a:p>
                <a:r>
                  <a:rPr kumimoji="1" lang="ja-JP" altLang="en-US" sz="1000" dirty="0">
                    <a:solidFill>
                      <a:schemeClr val="bg1"/>
                    </a:solidFill>
                    <a:effectLst/>
                    <a:latin typeface="Meiryo" charset="-128"/>
                    <a:ea typeface="Meiryo" charset="-128"/>
                    <a:cs typeface="Meiryo" charset="-128"/>
                  </a:rPr>
                  <a:t>監視</a:t>
                </a:r>
              </a:p>
            </p:txBody>
          </p:sp>
          <p:sp>
            <p:nvSpPr>
              <p:cNvPr id="73" name="テキスト ボックス 72"/>
              <p:cNvSpPr txBox="1"/>
              <p:nvPr/>
            </p:nvSpPr>
            <p:spPr>
              <a:xfrm>
                <a:off x="6543464" y="1815968"/>
                <a:ext cx="338554" cy="348813"/>
              </a:xfrm>
              <a:prstGeom prst="rect">
                <a:avLst/>
              </a:prstGeom>
              <a:noFill/>
            </p:spPr>
            <p:txBody>
              <a:bodyPr vert="eaVert" wrap="none" rtlCol="0">
                <a:spAutoFit/>
              </a:bodyPr>
              <a:lstStyle/>
              <a:p>
                <a:r>
                  <a:rPr kumimoji="1" lang="ja-JP" altLang="en-US" sz="1000" dirty="0">
                    <a:solidFill>
                      <a:schemeClr val="bg1"/>
                    </a:solidFill>
                    <a:effectLst/>
                    <a:latin typeface="Meiryo" charset="-128"/>
                    <a:ea typeface="Meiryo" charset="-128"/>
                    <a:cs typeface="Meiryo" charset="-128"/>
                  </a:rPr>
                  <a:t>監視</a:t>
                </a:r>
              </a:p>
            </p:txBody>
          </p:sp>
          <p:sp>
            <p:nvSpPr>
              <p:cNvPr id="5344" name="角丸四角形 5343"/>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2306" name="角丸四角形 2305"/>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ポータル</a:t>
                </a:r>
              </a:p>
            </p:txBody>
          </p:sp>
          <p:sp>
            <p:nvSpPr>
              <p:cNvPr id="10" name="フローチャート: 書類 9"/>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9" name="フローチャート: 書類 58"/>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0" name="フローチャート: 書類 59"/>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pic>
            <p:nvPicPr>
              <p:cNvPr id="4038"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角丸四角形 68"/>
              <p:cNvSpPr/>
              <p:nvPr/>
            </p:nvSpPr>
            <p:spPr bwMode="auto">
              <a:xfrm>
                <a:off x="4808536" y="2118628"/>
                <a:ext cx="1484319" cy="39597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70" name="角丸四角形 69"/>
              <p:cNvSpPr/>
              <p:nvPr/>
            </p:nvSpPr>
            <p:spPr bwMode="auto">
              <a:xfrm>
                <a:off x="4804568" y="1877474"/>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71" name="角丸四角形 70"/>
              <p:cNvSpPr/>
              <p:nvPr/>
            </p:nvSpPr>
            <p:spPr bwMode="auto">
              <a:xfrm>
                <a:off x="4804568" y="1644184"/>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6" name="直線矢印コネクタ 75"/>
              <p:cNvCxnSpPr>
                <a:stCxn id="2306" idx="2"/>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7" name="角丸四角形 66"/>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68" name="角丸四角形 67"/>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a:solidFill>
                      <a:srgbClr val="0000FF"/>
                    </a:solidFill>
                    <a:latin typeface="Meiryo" charset="-128"/>
                    <a:ea typeface="Meiryo" charset="-128"/>
                    <a:cs typeface="Meiryo" charset="-128"/>
                  </a:rPr>
                  <a:t>運用管理者</a:t>
                </a:r>
              </a:p>
            </p:txBody>
          </p:sp>
        </p:grpSp>
        <p:sp>
          <p:nvSpPr>
            <p:cNvPr id="32" name="テキスト ボックス 31"/>
            <p:cNvSpPr txBox="1"/>
            <p:nvPr/>
          </p:nvSpPr>
          <p:spPr>
            <a:xfrm>
              <a:off x="2209055" y="1371600"/>
              <a:ext cx="1107997" cy="276999"/>
            </a:xfrm>
            <a:prstGeom prst="rect">
              <a:avLst/>
            </a:prstGeom>
            <a:noFill/>
          </p:spPr>
          <p:txBody>
            <a:bodyPr wrap="none" rtlCol="0">
              <a:spAutoFit/>
            </a:bodyPr>
            <a:lstStyle/>
            <a:p>
              <a:pPr algn="ctr"/>
              <a:r>
                <a:rPr kumimoji="1" lang="ja-JP" altLang="en-US" sz="1200" dirty="0">
                  <a:solidFill>
                    <a:srgbClr val="0000FF"/>
                  </a:solidFill>
                  <a:latin typeface="Meiryo" charset="-128"/>
                  <a:ea typeface="Meiryo" charset="-128"/>
                  <a:cs typeface="Meiryo" charset="-128"/>
                </a:rPr>
                <a:t>運用パターン</a:t>
              </a:r>
            </a:p>
          </p:txBody>
        </p:sp>
      </p:gr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rgbClr val="0000FF"/>
                </a:solidFill>
                <a:latin typeface="Hiragino Kaku Gothic Pro W6" charset="-128"/>
                <a:ea typeface="Hiragino Kaku Gothic Pro W6" charset="-128"/>
                <a:cs typeface="Hiragino Kaku Gothic Pro W6" charset="-128"/>
              </a:rPr>
              <a:t>調達の自動化</a:t>
            </a:r>
          </a:p>
        </p:txBody>
      </p:sp>
      <p:sp>
        <p:nvSpPr>
          <p:cNvPr id="92" name="角丸四角形 91"/>
          <p:cNvSpPr/>
          <p:nvPr/>
        </p:nvSpPr>
        <p:spPr bwMode="auto">
          <a:xfrm>
            <a:off x="685800" y="3048000"/>
            <a:ext cx="14478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a:ln>
                  <a:noFill/>
                </a:ln>
                <a:solidFill>
                  <a:srgbClr val="0000FF"/>
                </a:solidFill>
                <a:effectLst/>
                <a:latin typeface="Meiryo" charset="-128"/>
                <a:ea typeface="Meiryo" charset="-128"/>
                <a:cs typeface="Meiryo" charset="-128"/>
              </a:rPr>
              <a:t>API</a:t>
            </a:r>
            <a:r>
              <a:rPr kumimoji="0" lang="ja-JP" altLang="en-US" sz="1200" b="0" i="0" u="none" strike="noStrike" cap="none" normalizeH="0" baseline="0" dirty="0">
                <a:ln>
                  <a:noFill/>
                </a:ln>
                <a:solidFill>
                  <a:srgbClr val="0000FF"/>
                </a:solidFill>
                <a:effectLst/>
                <a:latin typeface="Meiryo" charset="-128"/>
                <a:ea typeface="Meiryo" charset="-128"/>
                <a:cs typeface="Meiryo" charset="-128"/>
              </a:rPr>
              <a:t>を介し、コントローラーやセルフポータルの操作に従って、プロビジョニングを行う</a:t>
            </a:r>
          </a:p>
        </p:txBody>
      </p:sp>
      <p:grpSp>
        <p:nvGrpSpPr>
          <p:cNvPr id="21" name="図形グループ 20"/>
          <p:cNvGrpSpPr/>
          <p:nvPr/>
        </p:nvGrpSpPr>
        <p:grpSpPr>
          <a:xfrm>
            <a:off x="5095647" y="836612"/>
            <a:ext cx="2209800" cy="763587"/>
            <a:chOff x="5105400" y="608012"/>
            <a:chExt cx="2209800" cy="763587"/>
          </a:xfrm>
        </p:grpSpPr>
        <p:sp>
          <p:nvSpPr>
            <p:cNvPr id="36" name="角丸四角形吹き出し 35"/>
            <p:cNvSpPr/>
            <p:nvPr/>
          </p:nvSpPr>
          <p:spPr bwMode="auto">
            <a:xfrm>
              <a:off x="5105400" y="608012"/>
              <a:ext cx="1822681" cy="763587"/>
            </a:xfrm>
            <a:prstGeom prst="wedgeRoundRectCallout">
              <a:avLst>
                <a:gd name="adj1" fmla="val -87566"/>
                <a:gd name="adj2" fmla="val 59300"/>
                <a:gd name="adj3" fmla="val 16667"/>
              </a:avLst>
            </a:prstGeom>
            <a:solidFill>
              <a:schemeClr val="accent5">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a:ln>
                    <a:noFill/>
                  </a:ln>
                  <a:solidFill>
                    <a:schemeClr val="bg1"/>
                  </a:solidFill>
                  <a:effectLst/>
                  <a:latin typeface="Meiryo" charset="-128"/>
                  <a:ea typeface="Meiryo" charset="-128"/>
                  <a:cs typeface="Meiryo" charset="-128"/>
                </a:rPr>
                <a:t>ハード・ソフト構成の管理</a:t>
              </a:r>
              <a:endParaRPr kumimoji="0" lang="en-US" altLang="ja-JP" sz="600" b="0" i="0" u="none" strike="noStrike" cap="none" normalizeH="0" baseline="0" dirty="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a:ln>
                    <a:noFill/>
                  </a:ln>
                  <a:solidFill>
                    <a:schemeClr val="bg1"/>
                  </a:solidFill>
                  <a:effectLst/>
                  <a:latin typeface="Meiryo" charset="-128"/>
                  <a:ea typeface="Meiryo" charset="-128"/>
                  <a:cs typeface="Meiryo" charset="-128"/>
                </a:rPr>
                <a:t>システムの稼働監視</a:t>
              </a:r>
              <a:endParaRPr kumimoji="0" lang="en-US" altLang="ja-JP" sz="600" b="0" i="0" u="none" strike="noStrike" cap="none" normalizeH="0" baseline="0" dirty="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a:ln>
                    <a:noFill/>
                  </a:ln>
                  <a:solidFill>
                    <a:schemeClr val="bg1"/>
                  </a:solidFill>
                  <a:effectLst/>
                  <a:latin typeface="Meiryo" charset="-128"/>
                  <a:ea typeface="Meiryo" charset="-128"/>
                  <a:cs typeface="Meiryo" charset="-128"/>
                </a:rPr>
                <a:t>アラートから異常の兆候を検知</a:t>
              </a:r>
              <a:endParaRPr kumimoji="0" lang="en-US" altLang="ja-JP" sz="600" b="0" i="0" u="none" strike="noStrike" cap="none" normalizeH="0" baseline="0" dirty="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a:ln>
                    <a:noFill/>
                  </a:ln>
                  <a:solidFill>
                    <a:schemeClr val="bg1"/>
                  </a:solidFill>
                  <a:effectLst/>
                  <a:latin typeface="Meiryo" charset="-128"/>
                  <a:ea typeface="Meiryo" charset="-128"/>
                  <a:cs typeface="Meiryo" charset="-128"/>
                </a:rPr>
                <a:t>異常の原因を解析</a:t>
              </a:r>
              <a:endParaRPr kumimoji="0" lang="en-US" altLang="ja-JP" sz="600" b="0" i="0" u="none" strike="noStrike" cap="none" normalizeH="0" baseline="0" dirty="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a:solidFill>
                    <a:schemeClr val="bg1"/>
                  </a:solidFill>
                  <a:latin typeface="Meiryo" charset="-128"/>
                  <a:ea typeface="Meiryo" charset="-128"/>
                  <a:cs typeface="Meiryo" charset="-128"/>
                </a:rPr>
                <a:t>解決策の選定</a:t>
              </a:r>
              <a:endParaRPr lang="en-US" altLang="ja-JP" sz="600" dirty="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a:solidFill>
                    <a:schemeClr val="bg1"/>
                  </a:solidFill>
                  <a:latin typeface="Meiryo" charset="-128"/>
                  <a:ea typeface="Meiryo" charset="-128"/>
                  <a:cs typeface="Meiryo" charset="-128"/>
                </a:rPr>
                <a:t>解決策適用による影響範囲を確認</a:t>
              </a:r>
              <a:endParaRPr lang="en-US" altLang="ja-JP" sz="600" dirty="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a:solidFill>
                    <a:schemeClr val="bg1"/>
                  </a:solidFill>
                  <a:latin typeface="Meiryo" charset="-128"/>
                  <a:ea typeface="Meiryo" charset="-128"/>
                  <a:cs typeface="Meiryo" charset="-128"/>
                </a:rPr>
                <a:t>設定の変更やリソースの追加で対応</a:t>
              </a:r>
              <a:endParaRPr lang="en-US" altLang="ja-JP" sz="600" dirty="0">
                <a:solidFill>
                  <a:schemeClr val="bg1"/>
                </a:solidFill>
                <a:latin typeface="Meiryo" charset="-128"/>
                <a:ea typeface="Meiryo" charset="-128"/>
                <a:cs typeface="Meiryo" charset="-128"/>
              </a:endParaRPr>
            </a:p>
          </p:txBody>
        </p:sp>
        <p:sp>
          <p:nvSpPr>
            <p:cNvPr id="97" name="フローチャート: 書類 96"/>
            <p:cNvSpPr/>
            <p:nvPr/>
          </p:nvSpPr>
          <p:spPr bwMode="auto">
            <a:xfrm>
              <a:off x="6629400" y="640780"/>
              <a:ext cx="685800" cy="4572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運用</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a:solidFill>
                    <a:schemeClr val="bg1"/>
                  </a:solidFill>
                  <a:latin typeface="Meiryo" charset="-128"/>
                  <a:ea typeface="Meiryo" charset="-128"/>
                  <a:cs typeface="Meiryo" charset="-128"/>
                </a:rPr>
                <a:t>パターン</a:t>
              </a:r>
              <a:endParaRPr kumimoji="0" lang="ja-JP" altLang="en-US" sz="800" b="0" i="0" u="none" strike="noStrike" cap="none" normalizeH="0" baseline="0" dirty="0">
                <a:ln>
                  <a:noFill/>
                </a:ln>
                <a:solidFill>
                  <a:schemeClr val="bg1"/>
                </a:solidFill>
                <a:effectLst/>
                <a:latin typeface="Meiryo" charset="-128"/>
                <a:ea typeface="Meiryo" charset="-128"/>
                <a:cs typeface="Meiryo" charset="-128"/>
              </a:endParaRPr>
            </a:p>
          </p:txBody>
        </p:sp>
      </p:gr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a:t>
            </a:r>
            <a:r>
              <a:rPr lang="ja-JP" altLang="en-US" dirty="0"/>
              <a:t>全体の仕組み</a:t>
            </a:r>
            <a:r>
              <a:rPr lang="en-US" altLang="ja-JP" dirty="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図形グループ 7"/>
          <p:cNvGrpSpPr/>
          <p:nvPr/>
        </p:nvGrpSpPr>
        <p:grpSpPr>
          <a:xfrm>
            <a:off x="4343400" y="2514600"/>
            <a:ext cx="2438400" cy="2286000"/>
            <a:chOff x="4343400" y="2514600"/>
            <a:chExt cx="2438400" cy="2286000"/>
          </a:xfrm>
          <a:effectLst>
            <a:outerShdw blurRad="50800" dist="76200" dir="2700000" algn="tl" rotWithShape="0">
              <a:prstClr val="black">
                <a:alpha val="40000"/>
              </a:prstClr>
            </a:outerShdw>
          </a:effectLst>
        </p:grpSpPr>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a:solidFill>
                    <a:srgbClr val="FFFFFF"/>
                  </a:solidFill>
                  <a:latin typeface="Meiryo" charset="-128"/>
                  <a:ea typeface="Meiryo" charset="-128"/>
                  <a:cs typeface="Meiryo" charset="-128"/>
                </a:rPr>
                <a:t>プロビジョニング</a:t>
              </a:r>
            </a:p>
          </p:txBody>
        </p:sp>
      </p:grpSp>
      <p:sp>
        <p:nvSpPr>
          <p:cNvPr id="63" name="角丸四角形 62"/>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nvGrpSpPr>
          <p:cNvPr id="11" name="図形グループ 10"/>
          <p:cNvGrpSpPr/>
          <p:nvPr/>
        </p:nvGrpSpPr>
        <p:grpSpPr>
          <a:xfrm>
            <a:off x="5116285" y="5501372"/>
            <a:ext cx="979715" cy="567186"/>
            <a:chOff x="2895600" y="4800600"/>
            <a:chExt cx="1499094" cy="762000"/>
          </a:xfrm>
        </p:grpSpPr>
        <p:pic>
          <p:nvPicPr>
            <p:cNvPr id="5338" name="図 533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5339" name="図 533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5340" name="図 533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54" name="角丸四角形 53"/>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55" name="角丸四角形 54"/>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56" name="角丸四角形 55"/>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Hiragino Kaku Gothic Pro W6" charset="-128"/>
                <a:ea typeface="Hiragino Kaku Gothic Pro W6" charset="-128"/>
                <a:cs typeface="Hiragino Kaku Gothic Pro W6" charset="-128"/>
              </a:rPr>
              <a:t>仮想化</a:t>
            </a:r>
          </a:p>
        </p:txBody>
      </p:sp>
      <p:sp>
        <p:nvSpPr>
          <p:cNvPr id="93" name="角丸四角形 92"/>
          <p:cNvSpPr/>
          <p:nvPr/>
        </p:nvSpPr>
        <p:spPr bwMode="auto">
          <a:xfrm>
            <a:off x="685800" y="4800600"/>
            <a:ext cx="14478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物理リソースを管理し、ソフトウェアによる定義に従って仮想リソースを提供する</a:t>
            </a:r>
          </a:p>
        </p:txBody>
      </p:sp>
      <p:sp>
        <p:nvSpPr>
          <p:cNvPr id="34" name="角丸四角形 33"/>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5" name="テキスト ボックス 34"/>
          <p:cNvSpPr txBox="1"/>
          <p:nvPr/>
        </p:nvSpPr>
        <p:spPr>
          <a:xfrm>
            <a:off x="2819400" y="5562600"/>
            <a:ext cx="800219" cy="461665"/>
          </a:xfrm>
          <a:prstGeom prst="rect">
            <a:avLst/>
          </a:prstGeom>
          <a:noFill/>
        </p:spPr>
        <p:txBody>
          <a:bodyPr wrap="none" rtlCol="0">
            <a:spAutoFit/>
          </a:bodyPr>
          <a:lstStyle/>
          <a:p>
            <a:pPr algn="r"/>
            <a:r>
              <a:rPr kumimoji="1" lang="ja-JP" altLang="en-US" sz="1200" dirty="0">
                <a:solidFill>
                  <a:srgbClr val="FFFFFF"/>
                </a:solidFill>
                <a:latin typeface="Meiryo" charset="-128"/>
                <a:ea typeface="Meiryo" charset="-128"/>
                <a:cs typeface="Meiryo" charset="-128"/>
              </a:rPr>
              <a:t>リソース</a:t>
            </a:r>
            <a:endParaRPr kumimoji="1" lang="en-US" altLang="ja-JP" sz="1200" dirty="0">
              <a:solidFill>
                <a:srgbClr val="FFFFFF"/>
              </a:solidFill>
              <a:latin typeface="Meiryo" charset="-128"/>
              <a:ea typeface="Meiryo" charset="-128"/>
              <a:cs typeface="Meiryo" charset="-128"/>
            </a:endParaRPr>
          </a:p>
          <a:p>
            <a:pPr algn="r"/>
            <a:r>
              <a:rPr kumimoji="1" lang="ja-JP" altLang="en-US" sz="1200" dirty="0">
                <a:solidFill>
                  <a:srgbClr val="FFFFFF"/>
                </a:solidFill>
                <a:latin typeface="Meiryo" charset="-128"/>
                <a:ea typeface="Meiryo" charset="-128"/>
                <a:cs typeface="Meiryo" charset="-128"/>
              </a:rPr>
              <a:t>プール</a:t>
            </a:r>
          </a:p>
        </p:txBody>
      </p:sp>
      <p:grpSp>
        <p:nvGrpSpPr>
          <p:cNvPr id="9" name="図形グループ 8"/>
          <p:cNvGrpSpPr/>
          <p:nvPr/>
        </p:nvGrpSpPr>
        <p:grpSpPr>
          <a:xfrm>
            <a:off x="2743200" y="3657600"/>
            <a:ext cx="5638800" cy="1295400"/>
            <a:chOff x="2743200" y="3657600"/>
            <a:chExt cx="5638800" cy="1295400"/>
          </a:xfrm>
        </p:grpSpPr>
        <p:sp>
          <p:nvSpPr>
            <p:cNvPr id="5" name="角丸四角形 4"/>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bg1"/>
                </a:solidFill>
                <a:effectLst/>
                <a:latin typeface="Meiryo" charset="-128"/>
                <a:ea typeface="Meiryo" charset="-128"/>
                <a:cs typeface="Meiryo"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sp>
          <p:nvSpPr>
            <p:cNvPr id="65" name="角丸四角形 64"/>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sp>
          <p:nvSpPr>
            <p:cNvPr id="66" name="角丸四角形 65"/>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grpSp>
      <p:sp>
        <p:nvSpPr>
          <p:cNvPr id="28" name="角丸四角形 27"/>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a:ln>
                <a:noFill/>
              </a:ln>
              <a:solidFill>
                <a:schemeClr val="bg1"/>
              </a:solidFill>
              <a:effectLst/>
              <a:latin typeface="Meiryo" charset="-128"/>
              <a:ea typeface="Meiryo" charset="-128"/>
              <a:cs typeface="Meiryo" charset="-128"/>
            </a:endParaRPr>
          </a:p>
        </p:txBody>
      </p:sp>
    </p:spTree>
    <p:extLst>
      <p:ext uri="{BB962C8B-B14F-4D97-AF65-F5344CB8AC3E}">
        <p14:creationId xmlns:p14="http://schemas.microsoft.com/office/powerpoint/2010/main" val="890009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92"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effectLst/>
                <a:latin typeface="Arial"/>
                <a:ea typeface="HGP創英角ｺﾞｼｯｸUB" pitchFamily="50" charset="-128"/>
                <a:cs typeface="Arial"/>
              </a:rPr>
              <a:t>IT</a:t>
            </a:r>
            <a:r>
              <a:rPr lang="ja-JP" altLang="en-US" sz="2800" dirty="0">
                <a:solidFill>
                  <a:srgbClr val="FFFFFF"/>
                </a:solidFill>
                <a:effectLst/>
                <a:latin typeface="Arial"/>
                <a:ea typeface="HGP創英角ｺﾞｼｯｸUB" pitchFamily="50" charset="-128"/>
                <a:cs typeface="Arial"/>
              </a:rPr>
              <a:t>インフラと仮想化</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15749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角丸四角形 153"/>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5" name="角丸四角形 154"/>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6"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7"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8" name="テキスト ボックス 157"/>
          <p:cNvSpPr txBox="1"/>
          <p:nvPr/>
        </p:nvSpPr>
        <p:spPr>
          <a:xfrm>
            <a:off x="4436950" y="1809690"/>
            <a:ext cx="338554" cy="348813"/>
          </a:xfrm>
          <a:prstGeom prst="rect">
            <a:avLst/>
          </a:prstGeom>
          <a:noFill/>
        </p:spPr>
        <p:txBody>
          <a:bodyPr vert="eaVert" wrap="none" rtlCol="0">
            <a:spAutoFit/>
          </a:bodyPr>
          <a:lstStyle/>
          <a:p>
            <a:r>
              <a:rPr kumimoji="1" lang="ja-JP" altLang="en-US" sz="1000" dirty="0">
                <a:solidFill>
                  <a:schemeClr val="bg1"/>
                </a:solidFill>
                <a:effectLst/>
                <a:latin typeface="Meiryo" charset="-128"/>
                <a:ea typeface="Meiryo" charset="-128"/>
                <a:cs typeface="Meiryo" charset="-128"/>
              </a:rPr>
              <a:t>監視</a:t>
            </a:r>
          </a:p>
        </p:txBody>
      </p:sp>
      <p:sp>
        <p:nvSpPr>
          <p:cNvPr id="159" name="テキスト ボックス 158"/>
          <p:cNvSpPr txBox="1"/>
          <p:nvPr/>
        </p:nvSpPr>
        <p:spPr>
          <a:xfrm>
            <a:off x="6543464" y="1815968"/>
            <a:ext cx="338554" cy="348813"/>
          </a:xfrm>
          <a:prstGeom prst="rect">
            <a:avLst/>
          </a:prstGeom>
          <a:noFill/>
        </p:spPr>
        <p:txBody>
          <a:bodyPr vert="eaVert" wrap="none" rtlCol="0">
            <a:spAutoFit/>
          </a:bodyPr>
          <a:lstStyle/>
          <a:p>
            <a:r>
              <a:rPr kumimoji="1" lang="ja-JP" altLang="en-US" sz="1000" dirty="0">
                <a:solidFill>
                  <a:schemeClr val="bg1"/>
                </a:solidFill>
                <a:effectLst/>
                <a:latin typeface="Meiryo" charset="-128"/>
                <a:ea typeface="Meiryo" charset="-128"/>
                <a:cs typeface="Meiryo" charset="-128"/>
              </a:rPr>
              <a:t>監視</a:t>
            </a:r>
          </a:p>
        </p:txBody>
      </p:sp>
      <p:sp>
        <p:nvSpPr>
          <p:cNvPr id="160" name="角丸四角形 159"/>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61" name="角丸四角形 160"/>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ポータル</a:t>
            </a:r>
          </a:p>
        </p:txBody>
      </p:sp>
      <p:sp>
        <p:nvSpPr>
          <p:cNvPr id="162" name="フローチャート: 書類 161"/>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63" name="フローチャート: 書類 162"/>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64" name="フローチャート: 書類 163"/>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pic>
        <p:nvPicPr>
          <p:cNvPr id="16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6" name="角丸四角形 165"/>
          <p:cNvSpPr/>
          <p:nvPr/>
        </p:nvSpPr>
        <p:spPr bwMode="auto">
          <a:xfrm>
            <a:off x="4800601" y="1815969"/>
            <a:ext cx="1520031" cy="69863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67" name="角丸四角形 166"/>
          <p:cNvSpPr/>
          <p:nvPr/>
        </p:nvSpPr>
        <p:spPr bwMode="auto">
          <a:xfrm>
            <a:off x="4804568" y="1554613"/>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68" name="角丸四角形 167"/>
          <p:cNvSpPr/>
          <p:nvPr/>
        </p:nvSpPr>
        <p:spPr bwMode="auto">
          <a:xfrm>
            <a:off x="4804568" y="1305682"/>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cxnSp>
        <p:nvCxnSpPr>
          <p:cNvPr id="169" name="直線矢印コネクタ 168"/>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0" name="直線矢印コネクタ 169"/>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1" name="角丸四角形 170"/>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72" name="角丸四角形 171"/>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73" name="テキスト ボックス 172"/>
          <p:cNvSpPr txBox="1"/>
          <p:nvPr/>
        </p:nvSpPr>
        <p:spPr>
          <a:xfrm>
            <a:off x="7936880" y="1371600"/>
            <a:ext cx="954107" cy="276999"/>
          </a:xfrm>
          <a:prstGeom prst="rect">
            <a:avLst/>
          </a:prstGeom>
          <a:noFill/>
        </p:spPr>
        <p:txBody>
          <a:bodyPr wrap="none" rtlCol="0">
            <a:spAutoFit/>
          </a:bodyPr>
          <a:lstStyle/>
          <a:p>
            <a:pPr algn="ctr"/>
            <a:r>
              <a:rPr kumimoji="1" lang="ja-JP" altLang="en-US" sz="1200" dirty="0">
                <a:solidFill>
                  <a:srgbClr val="0000FF"/>
                </a:solidFill>
                <a:latin typeface="Meiryo" charset="-128"/>
                <a:ea typeface="Meiryo" charset="-128"/>
                <a:cs typeface="Meiryo" charset="-128"/>
              </a:rPr>
              <a:t>運用管理者</a:t>
            </a:r>
          </a:p>
        </p:txBody>
      </p:sp>
      <p:sp>
        <p:nvSpPr>
          <p:cNvPr id="174" name="テキスト ボックス 173"/>
          <p:cNvSpPr txBox="1"/>
          <p:nvPr/>
        </p:nvSpPr>
        <p:spPr>
          <a:xfrm>
            <a:off x="2209055" y="1371600"/>
            <a:ext cx="1107997" cy="276999"/>
          </a:xfrm>
          <a:prstGeom prst="rect">
            <a:avLst/>
          </a:prstGeom>
          <a:noFill/>
        </p:spPr>
        <p:txBody>
          <a:bodyPr wrap="none" rtlCol="0">
            <a:spAutoFit/>
          </a:bodyPr>
          <a:lstStyle/>
          <a:p>
            <a:pPr algn="ctr"/>
            <a:r>
              <a:rPr kumimoji="1" lang="ja-JP" altLang="en-US" sz="1200" dirty="0">
                <a:solidFill>
                  <a:srgbClr val="0000FF"/>
                </a:solidFill>
                <a:latin typeface="Meiryo" charset="-128"/>
                <a:ea typeface="Meiryo" charset="-128"/>
                <a:cs typeface="Meiryo" charset="-128"/>
              </a:rPr>
              <a:t>運用パターン</a:t>
            </a:r>
          </a:p>
        </p:txBody>
      </p:sp>
      <p:sp>
        <p:nvSpPr>
          <p:cNvPr id="175" name="上矢印 174"/>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76" name="テキスト ボックス 175"/>
          <p:cNvSpPr txBox="1"/>
          <p:nvPr/>
        </p:nvSpPr>
        <p:spPr>
          <a:xfrm>
            <a:off x="4724400" y="3048000"/>
            <a:ext cx="1620957" cy="307777"/>
          </a:xfrm>
          <a:prstGeom prst="rect">
            <a:avLst/>
          </a:prstGeom>
          <a:noFill/>
        </p:spPr>
        <p:txBody>
          <a:bodyPr wrap="none" rtlCol="0">
            <a:spAutoFit/>
          </a:bodyPr>
          <a:lstStyle/>
          <a:p>
            <a:pPr algn="ctr"/>
            <a:r>
              <a:rPr kumimoji="1" lang="ja-JP" altLang="en-US" sz="1400" dirty="0">
                <a:solidFill>
                  <a:srgbClr val="FFFFFF"/>
                </a:solidFill>
                <a:latin typeface="Meiryo" charset="-128"/>
                <a:ea typeface="Meiryo" charset="-128"/>
                <a:cs typeface="Meiryo" charset="-128"/>
              </a:rPr>
              <a:t>プロビジョニング</a:t>
            </a:r>
          </a:p>
        </p:txBody>
      </p:sp>
      <p:sp>
        <p:nvSpPr>
          <p:cNvPr id="177" name="角丸四角形 176"/>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pic>
        <p:nvPicPr>
          <p:cNvPr id="178" name="図 17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6285" y="5501372"/>
            <a:ext cx="581318" cy="567186"/>
          </a:xfrm>
          <a:prstGeom prst="rect">
            <a:avLst/>
          </a:prstGeom>
        </p:spPr>
      </p:pic>
      <p:pic>
        <p:nvPicPr>
          <p:cNvPr id="179" name="図 17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5483" y="5501372"/>
            <a:ext cx="581318" cy="567186"/>
          </a:xfrm>
          <a:prstGeom prst="rect">
            <a:avLst/>
          </a:prstGeom>
        </p:spPr>
      </p:pic>
      <p:pic>
        <p:nvPicPr>
          <p:cNvPr id="180" name="図 17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4682" y="5501372"/>
            <a:ext cx="581318" cy="567186"/>
          </a:xfrm>
          <a:prstGeom prst="rect">
            <a:avLst/>
          </a:prstGeom>
        </p:spPr>
      </p:pic>
      <p:pic>
        <p:nvPicPr>
          <p:cNvPr id="181" name="図 180"/>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182" name="図 181"/>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183" name="角丸四角形 182"/>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84" name="角丸四角形 183"/>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85" name="角丸四角形 184"/>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86" name="角丸四角形 185"/>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87" name="テキスト ボックス 186"/>
          <p:cNvSpPr txBox="1"/>
          <p:nvPr/>
        </p:nvSpPr>
        <p:spPr>
          <a:xfrm>
            <a:off x="2819400" y="5562600"/>
            <a:ext cx="800219" cy="461665"/>
          </a:xfrm>
          <a:prstGeom prst="rect">
            <a:avLst/>
          </a:prstGeom>
          <a:noFill/>
        </p:spPr>
        <p:txBody>
          <a:bodyPr wrap="none" rtlCol="0">
            <a:spAutoFit/>
          </a:bodyPr>
          <a:lstStyle/>
          <a:p>
            <a:pPr algn="r"/>
            <a:r>
              <a:rPr kumimoji="1" lang="ja-JP" altLang="en-US" sz="1200" dirty="0">
                <a:solidFill>
                  <a:srgbClr val="FFFFFF"/>
                </a:solidFill>
                <a:latin typeface="Meiryo" charset="-128"/>
                <a:ea typeface="Meiryo" charset="-128"/>
                <a:cs typeface="Meiryo" charset="-128"/>
              </a:rPr>
              <a:t>リソース</a:t>
            </a:r>
            <a:endParaRPr kumimoji="1" lang="en-US" altLang="ja-JP" sz="1200" dirty="0">
              <a:solidFill>
                <a:srgbClr val="FFFFFF"/>
              </a:solidFill>
              <a:latin typeface="Meiryo" charset="-128"/>
              <a:ea typeface="Meiryo" charset="-128"/>
              <a:cs typeface="Meiryo" charset="-128"/>
            </a:endParaRPr>
          </a:p>
          <a:p>
            <a:pPr algn="r"/>
            <a:r>
              <a:rPr kumimoji="1" lang="ja-JP" altLang="en-US" sz="1200" dirty="0">
                <a:solidFill>
                  <a:srgbClr val="FFFFFF"/>
                </a:solidFill>
                <a:latin typeface="Meiryo" charset="-128"/>
                <a:ea typeface="Meiryo" charset="-128"/>
                <a:cs typeface="Meiryo" charset="-128"/>
              </a:rPr>
              <a:t>プール</a:t>
            </a:r>
          </a:p>
        </p:txBody>
      </p:sp>
      <p:sp>
        <p:nvSpPr>
          <p:cNvPr id="188" name="角丸四角形 187"/>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bg1"/>
              </a:solidFill>
              <a:effectLst/>
              <a:latin typeface="Meiryo" charset="-128"/>
              <a:ea typeface="Meiryo" charset="-128"/>
              <a:cs typeface="Meiryo" charset="-128"/>
            </a:endParaRPr>
          </a:p>
        </p:txBody>
      </p:sp>
      <p:sp>
        <p:nvSpPr>
          <p:cNvPr id="189" name="正方形/長方形 188"/>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190" name="直線矢印コネクタ 189"/>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1" name="直線矢印コネクタ 190"/>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2" name="直線矢印コネクタ 191"/>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3" name="角丸四角形 192"/>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sp>
        <p:nvSpPr>
          <p:cNvPr id="194" name="角丸四角形 193"/>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sp>
        <p:nvSpPr>
          <p:cNvPr id="195" name="角丸四角形 194"/>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sp>
        <p:nvSpPr>
          <p:cNvPr id="196" name="角丸四角形 195"/>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a:ln>
                <a:noFill/>
              </a:ln>
              <a:solidFill>
                <a:schemeClr val="bg1"/>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rgbClr val="0000FF"/>
                </a:solidFill>
                <a:latin typeface="Hiragino Kaku Gothic Pro W6" charset="-128"/>
                <a:ea typeface="Hiragino Kaku Gothic Pro W6" charset="-128"/>
                <a:cs typeface="Hiragino Kaku Gothic Pro W6" charset="-128"/>
              </a:rPr>
              <a:t>調達の自動化</a:t>
            </a: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/SDI</a:t>
            </a:r>
            <a:r>
              <a:rPr lang="ja-JP" altLang="en-US" dirty="0"/>
              <a:t>と</a:t>
            </a:r>
            <a:r>
              <a:rPr lang="en-US" altLang="ja-JP" dirty="0"/>
              <a:t>IaaS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Hiragino Kaku Gothic Pro W6" charset="-128"/>
                <a:ea typeface="Hiragino Kaku Gothic Pro W6" charset="-128"/>
                <a:cs typeface="Hiragino Kaku Gothic Pro W6" charset="-128"/>
              </a:rPr>
              <a:t>仮想化</a:t>
            </a:r>
          </a:p>
        </p:txBody>
      </p:sp>
      <p:sp>
        <p:nvSpPr>
          <p:cNvPr id="74" name="角丸四角形 73"/>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rgbClr val="0000FF"/>
              </a:solidFill>
              <a:effectLst/>
              <a:latin typeface="Arial" charset="0"/>
              <a:ea typeface="HG丸ｺﾞｼｯｸM-PRO" pitchFamily="50" charset="-128"/>
            </a:endParaRPr>
          </a:p>
        </p:txBody>
      </p:sp>
      <p:sp>
        <p:nvSpPr>
          <p:cNvPr id="75" name="角丸四角形 74"/>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a:ln>
                <a:noFill/>
              </a:ln>
              <a:solidFill>
                <a:schemeClr val="bg1"/>
              </a:solidFill>
              <a:effectLst/>
              <a:latin typeface="Arial" charset="0"/>
              <a:ea typeface="HG丸ｺﾞｼｯｸM-PRO" pitchFamily="50" charset="-128"/>
            </a:endParaRPr>
          </a:p>
        </p:txBody>
      </p:sp>
      <p:sp>
        <p:nvSpPr>
          <p:cNvPr id="78" name="テキスト ボックス 77"/>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a:solidFill>
                  <a:srgbClr val="FFFFFF"/>
                </a:solidFill>
              </a:rPr>
              <a:t>PaaS</a:t>
            </a:r>
            <a:endParaRPr kumimoji="1" lang="ja-JP" altLang="en-US" sz="2000" dirty="0">
              <a:solidFill>
                <a:srgbClr val="FFFFFF"/>
              </a:solidFill>
            </a:endParaRPr>
          </a:p>
        </p:txBody>
      </p:sp>
      <p:sp>
        <p:nvSpPr>
          <p:cNvPr id="82" name="角丸四角形 81"/>
          <p:cNvSpPr/>
          <p:nvPr/>
        </p:nvSpPr>
        <p:spPr bwMode="auto">
          <a:xfrm>
            <a:off x="914400" y="3007102"/>
            <a:ext cx="8057766" cy="3469897"/>
          </a:xfrm>
          <a:prstGeom prst="roundRect">
            <a:avLst>
              <a:gd name="adj" fmla="val 0"/>
            </a:avLst>
          </a:prstGeom>
          <a:noFill/>
          <a:ln w="19050" cap="flat" cmpd="sng" algn="ctr">
            <a:solidFill>
              <a:srgbClr val="FF66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Tree>
    <p:extLst>
      <p:ext uri="{BB962C8B-B14F-4D97-AF65-F5344CB8AC3E}">
        <p14:creationId xmlns:p14="http://schemas.microsoft.com/office/powerpoint/2010/main" val="12846182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rgbClr val="0000FF"/>
                </a:solidFill>
                <a:latin typeface="Hiragino Kaku Gothic Pro W6" charset="-128"/>
                <a:ea typeface="Hiragino Kaku Gothic Pro W6" charset="-128"/>
                <a:cs typeface="Hiragino Kaku Gothic Pro W6" charset="-128"/>
              </a:rPr>
              <a:t>調達の自動化</a:t>
            </a: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a:t>
            </a:r>
            <a:r>
              <a:rPr lang="ja-JP" altLang="en-US" dirty="0"/>
              <a:t>製品とサービス</a:t>
            </a:r>
            <a:r>
              <a:rPr lang="en-US" altLang="ja-JP" dirty="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Hiragino Kaku Gothic Pro W6" charset="-128"/>
                <a:ea typeface="Hiragino Kaku Gothic Pro W6" charset="-128"/>
                <a:cs typeface="Hiragino Kaku Gothic Pro W6" charset="-128"/>
              </a:rPr>
              <a:t>仮想化</a:t>
            </a:r>
          </a:p>
        </p:txBody>
      </p:sp>
      <p:sp>
        <p:nvSpPr>
          <p:cNvPr id="58" name="角丸四角形 57"/>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rgbClr val="0000FF"/>
              </a:solidFill>
              <a:effectLst/>
              <a:latin typeface="Arial" charset="0"/>
              <a:ea typeface="HG丸ｺﾞｼｯｸM-PRO" pitchFamily="50" charset="-128"/>
            </a:endParaRPr>
          </a:p>
        </p:txBody>
      </p:sp>
      <p:sp>
        <p:nvSpPr>
          <p:cNvPr id="59" name="角丸四角形 58"/>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a:ln>
                <a:noFill/>
              </a:ln>
              <a:solidFill>
                <a:schemeClr val="bg1"/>
              </a:solidFill>
              <a:effectLst/>
              <a:latin typeface="Arial" charset="0"/>
              <a:ea typeface="HG丸ｺﾞｼｯｸM-PRO" pitchFamily="50" charset="-128"/>
            </a:endParaRPr>
          </a:p>
        </p:txBody>
      </p:sp>
      <p:sp>
        <p:nvSpPr>
          <p:cNvPr id="60" name="テキスト ボックス 59"/>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a:solidFill>
                  <a:srgbClr val="FFFFFF"/>
                </a:solidFill>
              </a:rPr>
              <a:t>PaaS</a:t>
            </a:r>
            <a:endParaRPr kumimoji="1" lang="ja-JP" altLang="en-US" sz="2000" dirty="0">
              <a:solidFill>
                <a:srgbClr val="FFFFFF"/>
              </a:solidFill>
            </a:endParaRPr>
          </a:p>
        </p:txBody>
      </p:sp>
      <p:sp>
        <p:nvSpPr>
          <p:cNvPr id="61" name="角丸四角形 60"/>
          <p:cNvSpPr/>
          <p:nvPr/>
        </p:nvSpPr>
        <p:spPr bwMode="auto">
          <a:xfrm>
            <a:off x="2125422" y="982663"/>
            <a:ext cx="23913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rgbClr val="0000FF"/>
              </a:solidFill>
              <a:effectLst/>
              <a:latin typeface="Arial" charset="0"/>
              <a:ea typeface="HG丸ｺﾞｼｯｸM-PRO" pitchFamily="50" charset="-128"/>
            </a:endParaRPr>
          </a:p>
        </p:txBody>
      </p:sp>
      <p:sp>
        <p:nvSpPr>
          <p:cNvPr id="62" name="角丸四角形 61"/>
          <p:cNvSpPr/>
          <p:nvPr/>
        </p:nvSpPr>
        <p:spPr bwMode="auto">
          <a:xfrm>
            <a:off x="2168888" y="3048000"/>
            <a:ext cx="2277558"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bg1"/>
              </a:solidFill>
              <a:effectLst/>
              <a:latin typeface="Arial" charset="0"/>
              <a:ea typeface="HG丸ｺﾞｼｯｸM-PRO" pitchFamily="50" charset="-128"/>
            </a:endParaRPr>
          </a:p>
        </p:txBody>
      </p:sp>
      <p:pic>
        <p:nvPicPr>
          <p:cNvPr id="65" name="図 64"/>
          <p:cNvPicPr>
            <a:picLocks noChangeAspect="1"/>
          </p:cNvPicPr>
          <p:nvPr/>
        </p:nvPicPr>
        <p:blipFill>
          <a:blip r:embed="rId3">
            <a:clrChange>
              <a:clrFrom>
                <a:srgbClr val="FFFFFF"/>
              </a:clrFrom>
              <a:clrTo>
                <a:srgbClr val="FFFFFF">
                  <a:alpha val="0"/>
                </a:srgbClr>
              </a:clrTo>
            </a:clrChange>
          </a:blip>
          <a:stretch>
            <a:fillRect/>
          </a:stretch>
        </p:blipFill>
        <p:spPr>
          <a:xfrm>
            <a:off x="2178522" y="4382946"/>
            <a:ext cx="2160985" cy="1369338"/>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2132216" y="3927435"/>
            <a:ext cx="2207291" cy="843317"/>
          </a:xfrm>
          <a:prstGeom prst="rect">
            <a:avLst/>
          </a:prstGeom>
        </p:spPr>
      </p:pic>
      <p:pic>
        <p:nvPicPr>
          <p:cNvPr id="7" name="図 6"/>
          <p:cNvPicPr>
            <a:picLocks noChangeAspect="1"/>
          </p:cNvPicPr>
          <p:nvPr/>
        </p:nvPicPr>
        <p:blipFill>
          <a:blip r:embed="rId5">
            <a:clrChange>
              <a:clrFrom>
                <a:srgbClr val="FFFFFF"/>
              </a:clrFrom>
              <a:clrTo>
                <a:srgbClr val="FFFFFF">
                  <a:alpha val="0"/>
                </a:srgbClr>
              </a:clrTo>
            </a:clrChange>
          </a:blip>
          <a:stretch>
            <a:fillRect/>
          </a:stretch>
        </p:blipFill>
        <p:spPr>
          <a:xfrm>
            <a:off x="2337332" y="3587886"/>
            <a:ext cx="1859366" cy="523084"/>
          </a:xfrm>
          <a:prstGeom prst="rect">
            <a:avLst/>
          </a:prstGeom>
        </p:spPr>
      </p:pic>
      <p:sp>
        <p:nvSpPr>
          <p:cNvPr id="8" name="テキスト ボックス 7"/>
          <p:cNvSpPr txBox="1"/>
          <p:nvPr/>
        </p:nvSpPr>
        <p:spPr>
          <a:xfrm>
            <a:off x="3660092" y="3921478"/>
            <a:ext cx="598241" cy="276999"/>
          </a:xfrm>
          <a:prstGeom prst="rect">
            <a:avLst/>
          </a:prstGeom>
          <a:noFill/>
        </p:spPr>
        <p:txBody>
          <a:bodyPr wrap="none" rtlCol="0">
            <a:spAutoFit/>
          </a:bodyPr>
          <a:lstStyle/>
          <a:p>
            <a:r>
              <a:rPr kumimoji="1" lang="en-US" altLang="ja-JP" sz="1200">
                <a:solidFill>
                  <a:srgbClr val="0070C0"/>
                </a:solidFill>
                <a:latin typeface="Sathu" charset="-34"/>
                <a:ea typeface="Sathu" charset="-34"/>
                <a:cs typeface="Sathu" charset="-34"/>
              </a:rPr>
              <a:t>Stack</a:t>
            </a:r>
            <a:endParaRPr kumimoji="1" lang="ja-JP" altLang="en-US" sz="1200" dirty="0">
              <a:solidFill>
                <a:srgbClr val="0070C0"/>
              </a:solidFill>
              <a:latin typeface="Sathu" charset="-34"/>
              <a:ea typeface="Sathu" charset="-34"/>
              <a:cs typeface="Sathu" charset="-34"/>
            </a:endParaRPr>
          </a:p>
        </p:txBody>
      </p:sp>
      <p:sp>
        <p:nvSpPr>
          <p:cNvPr id="76" name="テキスト ボックス 75"/>
          <p:cNvSpPr txBox="1"/>
          <p:nvPr/>
        </p:nvSpPr>
        <p:spPr>
          <a:xfrm>
            <a:off x="3106335" y="4497721"/>
            <a:ext cx="1090363" cy="276999"/>
          </a:xfrm>
          <a:prstGeom prst="rect">
            <a:avLst/>
          </a:prstGeom>
          <a:noFill/>
        </p:spPr>
        <p:txBody>
          <a:bodyPr wrap="none" rtlCol="0">
            <a:spAutoFit/>
          </a:bodyPr>
          <a:lstStyle/>
          <a:p>
            <a:r>
              <a:rPr kumimoji="1" lang="en-US" altLang="ja-JP" sz="1200" dirty="0" err="1">
                <a:solidFill>
                  <a:schemeClr val="accent1">
                    <a:lumMod val="75000"/>
                  </a:schemeClr>
                </a:solidFill>
                <a:latin typeface="Sathu" charset="-34"/>
                <a:ea typeface="Sathu" charset="-34"/>
                <a:cs typeface="Sathu" charset="-34"/>
              </a:rPr>
              <a:t>vCloud</a:t>
            </a:r>
            <a:r>
              <a:rPr kumimoji="1" lang="en-US" altLang="ja-JP" sz="1200" dirty="0">
                <a:solidFill>
                  <a:schemeClr val="accent1">
                    <a:lumMod val="75000"/>
                  </a:schemeClr>
                </a:solidFill>
                <a:latin typeface="Sathu" charset="-34"/>
                <a:ea typeface="Sathu" charset="-34"/>
                <a:cs typeface="Sathu" charset="-34"/>
              </a:rPr>
              <a:t> Suite</a:t>
            </a:r>
            <a:endParaRPr kumimoji="1" lang="ja-JP" altLang="en-US" sz="1200" dirty="0">
              <a:solidFill>
                <a:schemeClr val="accent1">
                  <a:lumMod val="75000"/>
                </a:schemeClr>
              </a:solidFill>
              <a:latin typeface="Sathu" charset="-34"/>
              <a:ea typeface="Sathu" charset="-34"/>
              <a:cs typeface="Sathu" charset="-34"/>
            </a:endParaRPr>
          </a:p>
        </p:txBody>
      </p:sp>
      <p:pic>
        <p:nvPicPr>
          <p:cNvPr id="77" name="図 76"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6115" y="1477791"/>
            <a:ext cx="934560" cy="934560"/>
          </a:xfrm>
          <a:prstGeom prst="rect">
            <a:avLst/>
          </a:prstGeom>
        </p:spPr>
      </p:pic>
      <p:pic>
        <p:nvPicPr>
          <p:cNvPr id="9" name="図 8"/>
          <p:cNvPicPr>
            <a:picLocks noChangeAspect="1"/>
          </p:cNvPicPr>
          <p:nvPr/>
        </p:nvPicPr>
        <p:blipFill>
          <a:blip r:embed="rId7">
            <a:clrChange>
              <a:clrFrom>
                <a:srgbClr val="FFFFFF"/>
              </a:clrFrom>
              <a:clrTo>
                <a:srgbClr val="FFFFFF">
                  <a:alpha val="0"/>
                </a:srgbClr>
              </a:clrTo>
            </a:clrChange>
          </a:blip>
          <a:stretch>
            <a:fillRect/>
          </a:stretch>
        </p:blipFill>
        <p:spPr>
          <a:xfrm>
            <a:off x="2352204" y="2417335"/>
            <a:ext cx="1443189" cy="520938"/>
          </a:xfrm>
          <a:prstGeom prst="rect">
            <a:avLst/>
          </a:prstGeom>
        </p:spPr>
      </p:pic>
      <p:sp>
        <p:nvSpPr>
          <p:cNvPr id="80" name="テキスト ボックス 79"/>
          <p:cNvSpPr txBox="1"/>
          <p:nvPr/>
        </p:nvSpPr>
        <p:spPr>
          <a:xfrm>
            <a:off x="3709054" y="2589656"/>
            <a:ext cx="508473" cy="246221"/>
          </a:xfrm>
          <a:prstGeom prst="rect">
            <a:avLst/>
          </a:prstGeom>
          <a:noFill/>
        </p:spPr>
        <p:txBody>
          <a:bodyPr wrap="none" rtlCol="0">
            <a:spAutoFit/>
          </a:bodyPr>
          <a:lstStyle/>
          <a:p>
            <a:r>
              <a:rPr kumimoji="1" lang="en-US" altLang="ja-JP" sz="1000">
                <a:solidFill>
                  <a:schemeClr val="tx1">
                    <a:lumMod val="65000"/>
                    <a:lumOff val="35000"/>
                  </a:schemeClr>
                </a:solidFill>
                <a:latin typeface="Sathu" charset="-34"/>
                <a:ea typeface="Sathu" charset="-34"/>
                <a:cs typeface="Sathu" charset="-34"/>
              </a:rPr>
              <a:t>Local</a:t>
            </a:r>
            <a:endParaRPr kumimoji="1" lang="ja-JP" altLang="en-US" sz="1000" dirty="0">
              <a:solidFill>
                <a:schemeClr val="tx1">
                  <a:lumMod val="65000"/>
                  <a:lumOff val="35000"/>
                </a:schemeClr>
              </a:solidFill>
              <a:latin typeface="Sathu" charset="-34"/>
              <a:ea typeface="Sathu" charset="-34"/>
              <a:cs typeface="Sathu" charset="-34"/>
            </a:endParaRPr>
          </a:p>
        </p:txBody>
      </p:sp>
      <p:sp>
        <p:nvSpPr>
          <p:cNvPr id="83" name="角丸四角形 82"/>
          <p:cNvSpPr/>
          <p:nvPr/>
        </p:nvSpPr>
        <p:spPr bwMode="auto">
          <a:xfrm>
            <a:off x="4556102" y="990600"/>
            <a:ext cx="42871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rgbClr val="0000FF"/>
              </a:solidFill>
              <a:effectLst/>
              <a:latin typeface="Arial" charset="0"/>
              <a:ea typeface="HG丸ｺﾞｼｯｸM-PRO" pitchFamily="50" charset="-128"/>
            </a:endParaRPr>
          </a:p>
        </p:txBody>
      </p:sp>
      <p:sp>
        <p:nvSpPr>
          <p:cNvPr id="84" name="角丸四角形 83"/>
          <p:cNvSpPr/>
          <p:nvPr/>
        </p:nvSpPr>
        <p:spPr bwMode="auto">
          <a:xfrm>
            <a:off x="4597963" y="3048000"/>
            <a:ext cx="2100103"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bg1"/>
              </a:solidFill>
              <a:effectLst/>
              <a:latin typeface="Arial" charset="0"/>
              <a:ea typeface="HG丸ｺﾞｼｯｸM-PRO" pitchFamily="50" charset="-128"/>
            </a:endParaRPr>
          </a:p>
        </p:txBody>
      </p:sp>
      <p:pic>
        <p:nvPicPr>
          <p:cNvPr id="87" name="図 86"/>
          <p:cNvPicPr>
            <a:picLocks noChangeAspect="1"/>
          </p:cNvPicPr>
          <p:nvPr/>
        </p:nvPicPr>
        <p:blipFill>
          <a:blip r:embed="rId7">
            <a:clrChange>
              <a:clrFrom>
                <a:srgbClr val="FFFFFF"/>
              </a:clrFrom>
              <a:clrTo>
                <a:srgbClr val="FFFFFF">
                  <a:alpha val="0"/>
                </a:srgbClr>
              </a:clrTo>
            </a:clrChange>
          </a:blip>
          <a:stretch>
            <a:fillRect/>
          </a:stretch>
        </p:blipFill>
        <p:spPr>
          <a:xfrm>
            <a:off x="4725943" y="1879229"/>
            <a:ext cx="1891026" cy="682590"/>
          </a:xfrm>
          <a:prstGeom prst="rect">
            <a:avLst/>
          </a:prstGeom>
        </p:spPr>
      </p:pic>
      <p:pic>
        <p:nvPicPr>
          <p:cNvPr id="91" name="図 90"/>
          <p:cNvPicPr>
            <a:picLocks noChangeAspect="1"/>
          </p:cNvPicPr>
          <p:nvPr/>
        </p:nvPicPr>
        <p:blipFill>
          <a:blip r:embed="rId4">
            <a:clrChange>
              <a:clrFrom>
                <a:srgbClr val="FFFFFF"/>
              </a:clrFrom>
              <a:clrTo>
                <a:srgbClr val="FFFFFF">
                  <a:alpha val="0"/>
                </a:srgbClr>
              </a:clrTo>
            </a:clrChange>
          </a:blip>
          <a:stretch>
            <a:fillRect/>
          </a:stretch>
        </p:blipFill>
        <p:spPr>
          <a:xfrm>
            <a:off x="4542257" y="3932065"/>
            <a:ext cx="2207291" cy="843317"/>
          </a:xfrm>
          <a:prstGeom prst="rect">
            <a:avLst/>
          </a:prstGeom>
        </p:spPr>
      </p:pic>
      <p:sp>
        <p:nvSpPr>
          <p:cNvPr id="92" name="テキスト ボックス 91"/>
          <p:cNvSpPr txBox="1"/>
          <p:nvPr/>
        </p:nvSpPr>
        <p:spPr>
          <a:xfrm>
            <a:off x="5693632" y="4492844"/>
            <a:ext cx="922047" cy="276999"/>
          </a:xfrm>
          <a:prstGeom prst="rect">
            <a:avLst/>
          </a:prstGeom>
          <a:noFill/>
        </p:spPr>
        <p:txBody>
          <a:bodyPr wrap="none" rtlCol="0">
            <a:spAutoFit/>
          </a:bodyPr>
          <a:lstStyle/>
          <a:p>
            <a:pPr algn="r"/>
            <a:r>
              <a:rPr kumimoji="1" lang="en-US" altLang="ja-JP" sz="1200" dirty="0" err="1">
                <a:solidFill>
                  <a:schemeClr val="accent1">
                    <a:lumMod val="75000"/>
                  </a:schemeClr>
                </a:solidFill>
                <a:latin typeface="Sathu" charset="-34"/>
                <a:ea typeface="Sathu" charset="-34"/>
                <a:cs typeface="Sathu" charset="-34"/>
              </a:rPr>
              <a:t>vCloud</a:t>
            </a:r>
            <a:r>
              <a:rPr kumimoji="1" lang="en-US" altLang="ja-JP" sz="1200" dirty="0">
                <a:solidFill>
                  <a:schemeClr val="accent1">
                    <a:lumMod val="75000"/>
                  </a:schemeClr>
                </a:solidFill>
                <a:latin typeface="Sathu" charset="-34"/>
                <a:ea typeface="Sathu" charset="-34"/>
                <a:cs typeface="Sathu" charset="-34"/>
              </a:rPr>
              <a:t> Air</a:t>
            </a:r>
            <a:endParaRPr kumimoji="1" lang="ja-JP" altLang="en-US" sz="1200" dirty="0">
              <a:solidFill>
                <a:schemeClr val="accent1">
                  <a:lumMod val="75000"/>
                </a:schemeClr>
              </a:solidFill>
              <a:latin typeface="Sathu" charset="-34"/>
              <a:ea typeface="Sathu" charset="-34"/>
              <a:cs typeface="Sathu" charset="-34"/>
            </a:endParaRPr>
          </a:p>
        </p:txBody>
      </p:sp>
      <p:sp>
        <p:nvSpPr>
          <p:cNvPr id="93" name="角丸四角形 92"/>
          <p:cNvSpPr/>
          <p:nvPr/>
        </p:nvSpPr>
        <p:spPr bwMode="auto">
          <a:xfrm>
            <a:off x="6736612" y="1445753"/>
            <a:ext cx="2058408" cy="4947110"/>
          </a:xfrm>
          <a:prstGeom prst="roundRect">
            <a:avLst>
              <a:gd name="adj" fmla="val 0"/>
            </a:avLst>
          </a:prstGeom>
          <a:solidFill>
            <a:schemeClr val="accent3">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bg1"/>
              </a:solidFill>
              <a:effectLst/>
              <a:latin typeface="Arial" charset="0"/>
              <a:ea typeface="HG丸ｺﾞｼｯｸM-PRO" pitchFamily="50" charset="-128"/>
            </a:endParaRPr>
          </a:p>
        </p:txBody>
      </p:sp>
      <p:pic>
        <p:nvPicPr>
          <p:cNvPr id="94" name="図 93" descr="imag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8129" y="2068975"/>
            <a:ext cx="1720788" cy="1147191"/>
          </a:xfrm>
          <a:prstGeom prst="rect">
            <a:avLst/>
          </a:prstGeom>
        </p:spPr>
      </p:pic>
      <p:pic>
        <p:nvPicPr>
          <p:cNvPr id="95" name="図 94"/>
          <p:cNvPicPr>
            <a:picLocks noChangeAspect="1"/>
          </p:cNvPicPr>
          <p:nvPr/>
        </p:nvPicPr>
        <p:blipFill>
          <a:blip r:embed="rId9">
            <a:clrChange>
              <a:clrFrom>
                <a:srgbClr val="FFFFFF"/>
              </a:clrFrom>
              <a:clrTo>
                <a:srgbClr val="FFFFFF">
                  <a:alpha val="0"/>
                </a:srgbClr>
              </a:clrTo>
            </a:clrChange>
          </a:blip>
          <a:stretch>
            <a:fillRect/>
          </a:stretch>
        </p:blipFill>
        <p:spPr>
          <a:xfrm>
            <a:off x="2286660" y="5365506"/>
            <a:ext cx="1949352" cy="703769"/>
          </a:xfrm>
          <a:prstGeom prst="rect">
            <a:avLst/>
          </a:prstGeom>
        </p:spPr>
      </p:pic>
      <p:pic>
        <p:nvPicPr>
          <p:cNvPr id="96" name="図 95"/>
          <p:cNvPicPr>
            <a:picLocks noChangeAspect="1"/>
          </p:cNvPicPr>
          <p:nvPr/>
        </p:nvPicPr>
        <p:blipFill>
          <a:blip r:embed="rId5">
            <a:clrChange>
              <a:clrFrom>
                <a:srgbClr val="FFFFFF"/>
              </a:clrFrom>
              <a:clrTo>
                <a:srgbClr val="FFFFFF">
                  <a:alpha val="0"/>
                </a:srgbClr>
              </a:clrTo>
            </a:clrChange>
          </a:blip>
          <a:stretch>
            <a:fillRect/>
          </a:stretch>
        </p:blipFill>
        <p:spPr>
          <a:xfrm>
            <a:off x="6913777" y="3704095"/>
            <a:ext cx="1695578" cy="477007"/>
          </a:xfrm>
          <a:prstGeom prst="rect">
            <a:avLst/>
          </a:prstGeom>
        </p:spPr>
      </p:pic>
      <p:pic>
        <p:nvPicPr>
          <p:cNvPr id="13" name="図 12"/>
          <p:cNvPicPr>
            <a:picLocks noChangeAspect="1"/>
          </p:cNvPicPr>
          <p:nvPr/>
        </p:nvPicPr>
        <p:blipFill>
          <a:blip r:embed="rId10">
            <a:clrChange>
              <a:clrFrom>
                <a:srgbClr val="FFFFFF"/>
              </a:clrFrom>
              <a:clrTo>
                <a:srgbClr val="FFFFFF">
                  <a:alpha val="0"/>
                </a:srgbClr>
              </a:clrTo>
            </a:clrChange>
          </a:blip>
          <a:stretch>
            <a:fillRect/>
          </a:stretch>
        </p:blipFill>
        <p:spPr>
          <a:xfrm>
            <a:off x="4733759" y="3600447"/>
            <a:ext cx="805787" cy="436975"/>
          </a:xfrm>
          <a:prstGeom prst="rect">
            <a:avLst/>
          </a:prstGeom>
        </p:spPr>
      </p:pic>
      <p:pic>
        <p:nvPicPr>
          <p:cNvPr id="15" name="図 14"/>
          <p:cNvPicPr>
            <a:picLocks noChangeAspect="1"/>
          </p:cNvPicPr>
          <p:nvPr/>
        </p:nvPicPr>
        <p:blipFill>
          <a:blip r:embed="rId11">
            <a:clrChange>
              <a:clrFrom>
                <a:srgbClr val="FFFFFF"/>
              </a:clrFrom>
              <a:clrTo>
                <a:srgbClr val="FFFFFF">
                  <a:alpha val="0"/>
                </a:srgbClr>
              </a:clrTo>
            </a:clrChange>
          </a:blip>
          <a:stretch>
            <a:fillRect/>
          </a:stretch>
        </p:blipFill>
        <p:spPr>
          <a:xfrm>
            <a:off x="4701917" y="4951940"/>
            <a:ext cx="1925039" cy="315096"/>
          </a:xfrm>
          <a:prstGeom prst="rect">
            <a:avLst/>
          </a:prstGeom>
        </p:spPr>
      </p:pic>
      <p:pic>
        <p:nvPicPr>
          <p:cNvPr id="16" name="図 15"/>
          <p:cNvPicPr>
            <a:picLocks noChangeAspect="1"/>
          </p:cNvPicPr>
          <p:nvPr/>
        </p:nvPicPr>
        <p:blipFill>
          <a:blip r:embed="rId12"/>
          <a:stretch>
            <a:fillRect/>
          </a:stretch>
        </p:blipFill>
        <p:spPr>
          <a:xfrm>
            <a:off x="5897103" y="3599585"/>
            <a:ext cx="695962" cy="382779"/>
          </a:xfrm>
          <a:prstGeom prst="rect">
            <a:avLst/>
          </a:prstGeom>
        </p:spPr>
      </p:pic>
      <p:pic>
        <p:nvPicPr>
          <p:cNvPr id="17" name="図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12895" y="4915667"/>
            <a:ext cx="1777348" cy="580662"/>
          </a:xfrm>
          <a:prstGeom prst="rect">
            <a:avLst/>
          </a:prstGeom>
        </p:spPr>
      </p:pic>
      <p:sp>
        <p:nvSpPr>
          <p:cNvPr id="18" name="正方形/長方形 17"/>
          <p:cNvSpPr/>
          <p:nvPr/>
        </p:nvSpPr>
        <p:spPr>
          <a:xfrm>
            <a:off x="2168888" y="1073960"/>
            <a:ext cx="2277557" cy="28843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ソフトウェア</a:t>
            </a:r>
            <a:endParaRPr kumimoji="1" lang="ja-JP" altLang="en-US" sz="1200" dirty="0">
              <a:solidFill>
                <a:srgbClr val="FFFFFF"/>
              </a:solidFill>
              <a:latin typeface="Meiryo" charset="-128"/>
              <a:ea typeface="Meiryo" charset="-128"/>
              <a:cs typeface="Meiryo" charset="-128"/>
            </a:endParaRPr>
          </a:p>
        </p:txBody>
      </p:sp>
      <p:sp>
        <p:nvSpPr>
          <p:cNvPr id="98" name="正方形/長方形 97"/>
          <p:cNvSpPr/>
          <p:nvPr/>
        </p:nvSpPr>
        <p:spPr>
          <a:xfrm>
            <a:off x="4636454" y="1073959"/>
            <a:ext cx="4158566" cy="2884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サービス</a:t>
            </a:r>
            <a:endParaRPr kumimoji="1" lang="ja-JP" altLang="en-US" sz="1200" dirty="0">
              <a:solidFill>
                <a:srgbClr val="FFFFFF"/>
              </a:solidFill>
              <a:latin typeface="Meiryo" charset="-128"/>
              <a:ea typeface="Meiryo" charset="-128"/>
              <a:cs typeface="Meiryo" charset="-128"/>
            </a:endParaRPr>
          </a:p>
        </p:txBody>
      </p:sp>
      <p:pic>
        <p:nvPicPr>
          <p:cNvPr id="19" name="図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14344" y="1473617"/>
            <a:ext cx="956514" cy="956514"/>
          </a:xfrm>
          <a:prstGeom prst="rect">
            <a:avLst/>
          </a:prstGeom>
        </p:spPr>
      </p:pic>
      <p:pic>
        <p:nvPicPr>
          <p:cNvPr id="39" name="図 38"/>
          <p:cNvPicPr>
            <a:picLocks noChangeAspect="1"/>
          </p:cNvPicPr>
          <p:nvPr/>
        </p:nvPicPr>
        <p:blipFill>
          <a:blip r:embed="rId7">
            <a:clrChange>
              <a:clrFrom>
                <a:srgbClr val="FFFFFF"/>
              </a:clrFrom>
              <a:clrTo>
                <a:srgbClr val="FFFFFF">
                  <a:alpha val="0"/>
                </a:srgbClr>
              </a:clrTo>
            </a:clrChange>
          </a:blip>
          <a:stretch>
            <a:fillRect/>
          </a:stretch>
        </p:blipFill>
        <p:spPr>
          <a:xfrm>
            <a:off x="4718923" y="5432405"/>
            <a:ext cx="1891026" cy="682590"/>
          </a:xfrm>
          <a:prstGeom prst="rect">
            <a:avLst/>
          </a:prstGeom>
        </p:spPr>
      </p:pic>
      <p:sp>
        <p:nvSpPr>
          <p:cNvPr id="2" name="テキスト ボックス 1"/>
          <p:cNvSpPr txBox="1"/>
          <p:nvPr/>
        </p:nvSpPr>
        <p:spPr>
          <a:xfrm>
            <a:off x="5924990" y="5853831"/>
            <a:ext cx="763351" cy="215444"/>
          </a:xfrm>
          <a:prstGeom prst="rect">
            <a:avLst/>
          </a:prstGeom>
          <a:noFill/>
        </p:spPr>
        <p:txBody>
          <a:bodyPr wrap="none" rtlCol="0">
            <a:spAutoFit/>
          </a:bodyPr>
          <a:lstStyle/>
          <a:p>
            <a:r>
              <a:rPr kumimoji="1" lang="en-US" altLang="ja-JP" sz="800"/>
              <a:t>Infrastructure</a:t>
            </a:r>
            <a:endParaRPr kumimoji="1" lang="ja-JP" altLang="en-US" sz="800" dirty="0"/>
          </a:p>
        </p:txBody>
      </p:sp>
    </p:spTree>
    <p:extLst>
      <p:ext uri="{BB962C8B-B14F-4D97-AF65-F5344CB8AC3E}">
        <p14:creationId xmlns:p14="http://schemas.microsoft.com/office/powerpoint/2010/main" val="2913566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effectLst/>
                <a:latin typeface="Arial"/>
                <a:ea typeface="HGP創英角ｺﾞｼｯｸUB" pitchFamily="50" charset="-128"/>
                <a:cs typeface="Arial"/>
              </a:rPr>
              <a:t>Infrastructure as a Code</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220262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bwMode="auto">
          <a:xfrm>
            <a:off x="646113" y="3280759"/>
            <a:ext cx="7848600" cy="2976939"/>
          </a:xfrm>
          <a:prstGeom prst="rect">
            <a:avLst/>
          </a:prstGeom>
          <a:solidFill>
            <a:schemeClr val="tx2">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a:t>Infrastructure as Code</a:t>
            </a:r>
            <a:endParaRPr kumimoji="1" lang="ja-JP" altLang="en-US" dirty="0"/>
          </a:p>
        </p:txBody>
      </p:sp>
      <p:sp>
        <p:nvSpPr>
          <p:cNvPr id="3" name="正方形/長方形 2"/>
          <p:cNvSpPr/>
          <p:nvPr/>
        </p:nvSpPr>
        <p:spPr bwMode="auto">
          <a:xfrm>
            <a:off x="646113" y="866100"/>
            <a:ext cx="7848600" cy="2339955"/>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9" name="角丸四角形 8"/>
          <p:cNvSpPr/>
          <p:nvPr/>
        </p:nvSpPr>
        <p:spPr bwMode="auto">
          <a:xfrm>
            <a:off x="838200" y="1434623"/>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業務処理ロジック</a:t>
            </a:r>
            <a:r>
              <a:rPr kumimoji="0" lang="ja-JP" altLang="en-US" sz="1400" dirty="0">
                <a:solidFill>
                  <a:srgbClr val="FFFFFF"/>
                </a:solidFill>
                <a:latin typeface="Meiryo" charset="-128"/>
                <a:ea typeface="Meiryo" charset="-128"/>
                <a:cs typeface="Meiryo" charset="-128"/>
              </a:rPr>
              <a:t>の</a:t>
            </a:r>
            <a:endParaRPr kumimoji="0" lang="en-US" altLang="ja-JP" sz="1400" dirty="0">
              <a:solidFill>
                <a:srgbClr val="FFFFFF"/>
              </a:solidFill>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rgbClr val="FFFFFF"/>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rgbClr val="FFFFFF"/>
              </a:solidFill>
              <a:effectLst/>
              <a:latin typeface="Meiryo" charset="-128"/>
              <a:ea typeface="Meiryo" charset="-128"/>
              <a:cs typeface="Meiryo" charset="-128"/>
            </a:endParaRPr>
          </a:p>
        </p:txBody>
      </p:sp>
      <p:sp>
        <p:nvSpPr>
          <p:cNvPr id="12" name="フローチャート: 書類 11"/>
          <p:cNvSpPr/>
          <p:nvPr/>
        </p:nvSpPr>
        <p:spPr bwMode="auto">
          <a:xfrm>
            <a:off x="3503613" y="1434623"/>
            <a:ext cx="2133600" cy="609600"/>
          </a:xfrm>
          <a:prstGeom prst="flowChartDocumen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eiryo" charset="-128"/>
                <a:ea typeface="Meiryo" charset="-128"/>
                <a:cs typeface="Meiryo" charset="-128"/>
              </a:rPr>
              <a:t>日本語などの自然言語で</a:t>
            </a:r>
            <a:endParaRPr kumimoji="0" lang="en-US" altLang="ja-JP" sz="1200" b="0" i="0" u="none" strike="noStrike" cap="none" normalizeH="0" baseline="0" dirty="0">
              <a:ln>
                <a:noFill/>
              </a:ln>
              <a:solidFill>
                <a:schemeClr val="tx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eiryo" charset="-128"/>
                <a:ea typeface="Meiryo" charset="-128"/>
                <a:cs typeface="Meiryo" charset="-128"/>
              </a:rPr>
              <a:t>運用手順書の作成</a:t>
            </a:r>
          </a:p>
        </p:txBody>
      </p:sp>
      <p:sp>
        <p:nvSpPr>
          <p:cNvPr id="14" name="角丸四角形 13"/>
          <p:cNvSpPr/>
          <p:nvPr/>
        </p:nvSpPr>
        <p:spPr bwMode="auto">
          <a:xfrm>
            <a:off x="3503613" y="2298223"/>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charset="-128"/>
                <a:ea typeface="Meiryo" charset="-128"/>
                <a:cs typeface="Meiryo" charset="-128"/>
              </a:rPr>
              <a:t>人手による</a:t>
            </a:r>
            <a:endParaRPr kumimoji="0" lang="en-US" altLang="ja-JP" b="0" i="0" u="none" strike="noStrike" cap="none" normalizeH="0" baseline="0" dirty="0">
              <a:ln>
                <a:noFill/>
              </a:ln>
              <a:solidFill>
                <a:schemeClr val="tx1"/>
              </a:solidFill>
              <a:effectLst/>
              <a:latin typeface="Meiryo" charset="-128"/>
              <a:ea typeface="Meiryo" charset="-128"/>
              <a:cs typeface="Meiryo" charset="-128"/>
            </a:endParaRP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eiryo" charset="-128"/>
                <a:ea typeface="Meiryo" charset="-128"/>
                <a:cs typeface="Meiryo" charset="-128"/>
              </a:rPr>
              <a:t>運用業務</a:t>
            </a:r>
            <a:endParaRPr kumimoji="0" lang="en-US" altLang="ja-JP" sz="1800" b="0" i="0" u="none" strike="noStrike" cap="none" normalizeH="0" baseline="0" dirty="0">
              <a:ln>
                <a:noFill/>
              </a:ln>
              <a:solidFill>
                <a:schemeClr val="tx1"/>
              </a:solidFill>
              <a:effectLst/>
              <a:latin typeface="Meiryo" charset="-128"/>
              <a:ea typeface="Meiryo" charset="-128"/>
              <a:cs typeface="Meiryo" charset="-128"/>
            </a:endParaRPr>
          </a:p>
        </p:txBody>
      </p:sp>
      <p:pic>
        <p:nvPicPr>
          <p:cNvPr id="1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33800" y="2247423"/>
            <a:ext cx="628650" cy="62865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19" name="正方形/長方形 18"/>
          <p:cNvSpPr/>
          <p:nvPr/>
        </p:nvSpPr>
        <p:spPr bwMode="auto">
          <a:xfrm>
            <a:off x="6172200" y="22313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20" name="ホームベース 19"/>
          <p:cNvSpPr/>
          <p:nvPr/>
        </p:nvSpPr>
        <p:spPr bwMode="auto">
          <a:xfrm flipH="1">
            <a:off x="6096000" y="2104350"/>
            <a:ext cx="2057400" cy="438150"/>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pic>
        <p:nvPicPr>
          <p:cNvPr id="21" name="図 20"/>
          <p:cNvPicPr>
            <a:picLocks noChangeAspect="1"/>
          </p:cNvPicPr>
          <p:nvPr/>
        </p:nvPicPr>
        <p:blipFill>
          <a:blip r:embed="rId3">
            <a:clrChange>
              <a:clrFrom>
                <a:srgbClr val="FEFEFE"/>
              </a:clrFrom>
              <a:clrTo>
                <a:srgbClr val="FEFEFE">
                  <a:alpha val="0"/>
                </a:srgbClr>
              </a:clrTo>
            </a:clrChange>
          </a:blip>
          <a:stretch>
            <a:fillRect/>
          </a:stretch>
        </p:blipFill>
        <p:spPr>
          <a:xfrm>
            <a:off x="7595776" y="2274024"/>
            <a:ext cx="632198" cy="554227"/>
          </a:xfrm>
          <a:prstGeom prst="rect">
            <a:avLst/>
          </a:prstGeom>
          <a:ln>
            <a:noFill/>
          </a:ln>
        </p:spPr>
      </p:pic>
      <p:sp>
        <p:nvSpPr>
          <p:cNvPr id="22" name="テキスト ボックス 21"/>
          <p:cNvSpPr txBox="1"/>
          <p:nvPr/>
        </p:nvSpPr>
        <p:spPr>
          <a:xfrm>
            <a:off x="6340242" y="2158523"/>
            <a:ext cx="1261884" cy="307777"/>
          </a:xfrm>
          <a:prstGeom prst="rect">
            <a:avLst/>
          </a:prstGeom>
          <a:noFill/>
          <a:ln>
            <a:noFill/>
          </a:ln>
        </p:spPr>
        <p:txBody>
          <a:bodyPr wrap="none" rtlCol="0">
            <a:spAutoFit/>
          </a:bodyPr>
          <a:lstStyle/>
          <a:p>
            <a:r>
              <a:rPr lang="ja-JP" altLang="en-US" sz="1400" dirty="0">
                <a:solidFill>
                  <a:srgbClr val="FFFFFF"/>
                </a:solidFill>
                <a:latin typeface="Meiryo" charset="-128"/>
                <a:ea typeface="Meiryo" charset="-128"/>
                <a:cs typeface="Meiryo" charset="-128"/>
              </a:rPr>
              <a:t>仮想システム</a:t>
            </a:r>
            <a:endParaRPr kumimoji="1" lang="ja-JP" altLang="en-US" sz="1400" dirty="0">
              <a:solidFill>
                <a:srgbClr val="FFFFFF"/>
              </a:solidFill>
              <a:latin typeface="Meiryo" charset="-128"/>
              <a:ea typeface="Meiryo" charset="-128"/>
              <a:cs typeface="Meiryo" charset="-128"/>
            </a:endParaRPr>
          </a:p>
        </p:txBody>
      </p:sp>
      <p:sp>
        <p:nvSpPr>
          <p:cNvPr id="23" name="テキスト ボックス 22"/>
          <p:cNvSpPr txBox="1"/>
          <p:nvPr/>
        </p:nvSpPr>
        <p:spPr>
          <a:xfrm>
            <a:off x="6324600" y="2561550"/>
            <a:ext cx="1261884" cy="307777"/>
          </a:xfrm>
          <a:prstGeom prst="rect">
            <a:avLst/>
          </a:prstGeom>
          <a:noFill/>
          <a:ln>
            <a:noFill/>
          </a:ln>
        </p:spPr>
        <p:txBody>
          <a:bodyPr wrap="none" rtlCol="0">
            <a:spAutoFit/>
          </a:bodyPr>
          <a:lstStyle/>
          <a:p>
            <a:r>
              <a:rPr lang="ja-JP" altLang="en-US" sz="1400" dirty="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1" name="直線矢印コネクタ 30"/>
          <p:cNvCxnSpPr>
            <a:stCxn id="9" idx="3"/>
            <a:endCxn id="12" idx="1"/>
          </p:cNvCxnSpPr>
          <p:nvPr/>
        </p:nvCxnSpPr>
        <p:spPr bwMode="auto">
          <a:xfrm>
            <a:off x="2971800" y="1739423"/>
            <a:ext cx="531813"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 name="直線矢印コネクタ 32"/>
          <p:cNvCxnSpPr>
            <a:stCxn id="12" idx="2"/>
            <a:endCxn id="14" idx="0"/>
          </p:cNvCxnSpPr>
          <p:nvPr/>
        </p:nvCxnSpPr>
        <p:spPr bwMode="auto">
          <a:xfrm>
            <a:off x="4570413" y="2003922"/>
            <a:ext cx="0" cy="294301"/>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6" name="右矢印 35"/>
          <p:cNvSpPr/>
          <p:nvPr/>
        </p:nvSpPr>
        <p:spPr bwMode="auto">
          <a:xfrm>
            <a:off x="5727700" y="2412127"/>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7" name="左右矢印 46"/>
          <p:cNvSpPr/>
          <p:nvPr/>
        </p:nvSpPr>
        <p:spPr bwMode="auto">
          <a:xfrm>
            <a:off x="3429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運　用</a:t>
            </a:r>
          </a:p>
        </p:txBody>
      </p:sp>
      <p:sp>
        <p:nvSpPr>
          <p:cNvPr id="48" name="左右矢印 47"/>
          <p:cNvSpPr/>
          <p:nvPr/>
        </p:nvSpPr>
        <p:spPr bwMode="auto">
          <a:xfrm>
            <a:off x="762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開　発</a:t>
            </a:r>
          </a:p>
        </p:txBody>
      </p:sp>
      <p:sp>
        <p:nvSpPr>
          <p:cNvPr id="49" name="左右矢印 48"/>
          <p:cNvSpPr/>
          <p:nvPr/>
        </p:nvSpPr>
        <p:spPr bwMode="auto">
          <a:xfrm>
            <a:off x="608965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構　成</a:t>
            </a:r>
          </a:p>
        </p:txBody>
      </p:sp>
      <p:grpSp>
        <p:nvGrpSpPr>
          <p:cNvPr id="4" name="図形グループ 3"/>
          <p:cNvGrpSpPr/>
          <p:nvPr/>
        </p:nvGrpSpPr>
        <p:grpSpPr>
          <a:xfrm>
            <a:off x="838200" y="3609300"/>
            <a:ext cx="7543800" cy="2438400"/>
            <a:chOff x="838200" y="3733800"/>
            <a:chExt cx="7543800" cy="2438400"/>
          </a:xfrm>
        </p:grpSpPr>
        <p:sp>
          <p:nvSpPr>
            <p:cNvPr id="29" name="角丸四角形 28"/>
            <p:cNvSpPr/>
            <p:nvPr/>
          </p:nvSpPr>
          <p:spPr bwMode="auto">
            <a:xfrm>
              <a:off x="3352800" y="3733800"/>
              <a:ext cx="5029200" cy="243840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00FF"/>
                </a:solidFill>
                <a:effectLst/>
                <a:latin typeface="Meiryo" charset="-128"/>
                <a:ea typeface="Meiryo" charset="-128"/>
                <a:cs typeface="Meiryo" charset="-128"/>
              </a:endParaRPr>
            </a:p>
          </p:txBody>
        </p:sp>
        <p:sp>
          <p:nvSpPr>
            <p:cNvPr id="10" name="角丸四角形 9"/>
            <p:cNvSpPr/>
            <p:nvPr/>
          </p:nvSpPr>
          <p:spPr bwMode="auto">
            <a:xfrm>
              <a:off x="838200" y="3733800"/>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業務処理ロジック</a:t>
              </a:r>
              <a:r>
                <a:rPr kumimoji="0" lang="ja-JP" altLang="en-US" sz="1400" dirty="0">
                  <a:solidFill>
                    <a:schemeClr val="bg1"/>
                  </a:solidFill>
                  <a:effectLst/>
                  <a:latin typeface="Meiryo" charset="-128"/>
                  <a:ea typeface="Meiryo" charset="-128"/>
                  <a:cs typeface="Meiryo" charset="-128"/>
                </a:rPr>
                <a:t>の</a:t>
              </a:r>
              <a:endParaRPr kumimoji="0" lang="en-US" altLang="ja-JP" sz="1400" dirty="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chemeClr val="bg1"/>
                </a:solidFill>
                <a:effectLst/>
                <a:latin typeface="Meiryo" charset="-128"/>
                <a:ea typeface="Meiryo" charset="-128"/>
                <a:cs typeface="Meiryo" charset="-128"/>
              </a:endParaRPr>
            </a:p>
          </p:txBody>
        </p:sp>
        <p:sp>
          <p:nvSpPr>
            <p:cNvPr id="15" name="角丸四角形 14"/>
            <p:cNvSpPr/>
            <p:nvPr/>
          </p:nvSpPr>
          <p:spPr bwMode="auto">
            <a:xfrm>
              <a:off x="838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effectLst/>
                  <a:latin typeface="Meiryo" charset="-128"/>
                  <a:ea typeface="Meiryo" charset="-128"/>
                  <a:cs typeface="Meiryo" charset="-128"/>
                </a:rPr>
                <a:t>運用手順の</a:t>
              </a:r>
              <a:endParaRPr kumimoji="0" lang="en-US" altLang="ja-JP" sz="1400" dirty="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chemeClr val="bg1"/>
                </a:solidFill>
                <a:effectLst/>
                <a:latin typeface="Meiryo" charset="-128"/>
                <a:ea typeface="Meiryo" charset="-128"/>
                <a:cs typeface="Meiryo" charset="-128"/>
              </a:endParaRPr>
            </a:p>
          </p:txBody>
        </p:sp>
        <p:sp>
          <p:nvSpPr>
            <p:cNvPr id="16" name="角丸四角形 15"/>
            <p:cNvSpPr/>
            <p:nvPr/>
          </p:nvSpPr>
          <p:spPr bwMode="auto">
            <a:xfrm>
              <a:off x="838200" y="54102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effectLst/>
                  <a:latin typeface="Meiryo" charset="-128"/>
                  <a:ea typeface="Meiryo" charset="-128"/>
                  <a:cs typeface="Meiryo" charset="-128"/>
                </a:rPr>
                <a:t>システム構成の</a:t>
              </a:r>
              <a:endParaRPr kumimoji="0" lang="en-US" altLang="ja-JP" sz="1400" dirty="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chemeClr val="bg1"/>
                </a:solidFill>
                <a:effectLst/>
                <a:latin typeface="Meiryo" charset="-128"/>
                <a:ea typeface="Meiryo" charset="-128"/>
                <a:cs typeface="Meiryo" charset="-128"/>
              </a:endParaRPr>
            </a:p>
          </p:txBody>
        </p:sp>
        <p:sp>
          <p:nvSpPr>
            <p:cNvPr id="17" name="角丸四角形 16"/>
            <p:cNvSpPr/>
            <p:nvPr/>
          </p:nvSpPr>
          <p:spPr bwMode="auto">
            <a:xfrm>
              <a:off x="3505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1400" dirty="0">
                  <a:solidFill>
                    <a:schemeClr val="bg1"/>
                  </a:solidFill>
                  <a:latin typeface="Meiryo" charset="-128"/>
                  <a:ea typeface="Meiryo" charset="-128"/>
                  <a:cs typeface="Meiryo" charset="-128"/>
                </a:rPr>
                <a:t>運用の</a:t>
              </a:r>
              <a:endParaRPr kumimoji="0" lang="en-US" altLang="ja-JP" sz="1400" dirty="0">
                <a:solidFill>
                  <a:schemeClr val="bg1"/>
                </a:solidFill>
                <a:latin typeface="Meiryo" charset="-128"/>
                <a:ea typeface="Meiryo" charset="-128"/>
                <a:cs typeface="Meiryo" charset="-128"/>
              </a:endParaRPr>
            </a:p>
            <a:p>
              <a:pPr algn="ctr" defTabSz="914400" fontAlgn="base">
                <a:spcAft>
                  <a:spcPct val="0"/>
                </a:spcAft>
              </a:pPr>
              <a:r>
                <a:rPr kumimoji="0" lang="ja-JP" altLang="en-US" sz="1400" dirty="0">
                  <a:solidFill>
                    <a:schemeClr val="bg1"/>
                  </a:solidFill>
                  <a:latin typeface="Meiryo" charset="-128"/>
                  <a:ea typeface="Meiryo" charset="-128"/>
                  <a:cs typeface="Meiryo" charset="-128"/>
                </a:rPr>
                <a:t>自動化・自律化</a:t>
              </a:r>
              <a:endParaRPr kumimoji="0" lang="en-US" altLang="ja-JP" sz="1400" dirty="0">
                <a:solidFill>
                  <a:schemeClr val="bg1"/>
                </a:solidFill>
                <a:latin typeface="Meiryo" charset="-128"/>
                <a:ea typeface="Meiryo" charset="-128"/>
                <a:cs typeface="Meiryo" charset="-128"/>
              </a:endParaRPr>
            </a:p>
          </p:txBody>
        </p:sp>
        <p:sp>
          <p:nvSpPr>
            <p:cNvPr id="18" name="角丸四角形 17"/>
            <p:cNvSpPr/>
            <p:nvPr/>
          </p:nvSpPr>
          <p:spPr bwMode="auto">
            <a:xfrm>
              <a:off x="6119774" y="5410200"/>
              <a:ext cx="2133600" cy="6096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a:ln>
                    <a:noFill/>
                  </a:ln>
                  <a:solidFill>
                    <a:schemeClr val="bg1"/>
                  </a:solidFill>
                  <a:effectLst/>
                  <a:latin typeface="Meiryo" charset="-128"/>
                  <a:ea typeface="Meiryo" charset="-128"/>
                  <a:cs typeface="Meiryo" charset="-128"/>
                </a:rPr>
                <a:t>システム構成の</a:t>
              </a:r>
              <a:endParaRPr kumimoji="0" lang="en-US" altLang="ja-JP"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a:solidFill>
                    <a:schemeClr val="bg1"/>
                  </a:solidFill>
                  <a:effectLst/>
                  <a:latin typeface="Meiryo" charset="-128"/>
                  <a:ea typeface="Meiryo" charset="-128"/>
                  <a:cs typeface="Meiryo" charset="-128"/>
                </a:rPr>
                <a:t>自動化</a:t>
              </a:r>
              <a:endParaRPr kumimoji="0" lang="en-US" altLang="ja-JP" sz="1800" b="0" i="0" u="none" strike="noStrike" cap="none" normalizeH="0" baseline="0" dirty="0">
                <a:ln>
                  <a:noFill/>
                </a:ln>
                <a:solidFill>
                  <a:schemeClr val="bg1"/>
                </a:solidFill>
                <a:effectLst/>
                <a:latin typeface="Meiryo" charset="-128"/>
                <a:ea typeface="Meiryo" charset="-128"/>
                <a:cs typeface="Meiryo" charset="-128"/>
              </a:endParaRPr>
            </a:p>
          </p:txBody>
        </p:sp>
        <p:sp>
          <p:nvSpPr>
            <p:cNvPr id="24" name="正方形/長方形 23"/>
            <p:cNvSpPr/>
            <p:nvPr/>
          </p:nvSpPr>
          <p:spPr bwMode="auto">
            <a:xfrm>
              <a:off x="6165850" y="46418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00FF"/>
                </a:solidFill>
                <a:effectLst/>
                <a:latin typeface="Meiryo" charset="-128"/>
                <a:ea typeface="Meiryo" charset="-128"/>
                <a:cs typeface="Meiryo" charset="-128"/>
              </a:endParaRPr>
            </a:p>
          </p:txBody>
        </p:sp>
        <p:sp>
          <p:nvSpPr>
            <p:cNvPr id="25" name="ホームベース 24"/>
            <p:cNvSpPr/>
            <p:nvPr/>
          </p:nvSpPr>
          <p:spPr bwMode="auto">
            <a:xfrm flipH="1">
              <a:off x="6089650" y="4362871"/>
              <a:ext cx="2057400" cy="590129"/>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FFFFFF"/>
                </a:solidFill>
                <a:effectLst/>
                <a:latin typeface="Meiryo" charset="-128"/>
                <a:ea typeface="Meiryo" charset="-128"/>
                <a:cs typeface="Meiryo" charset="-128"/>
              </a:endParaRPr>
            </a:p>
          </p:txBody>
        </p:sp>
        <p:pic>
          <p:nvPicPr>
            <p:cNvPr id="26" name="図 25"/>
            <p:cNvPicPr>
              <a:picLocks noChangeAspect="1"/>
            </p:cNvPicPr>
            <p:nvPr/>
          </p:nvPicPr>
          <p:blipFill>
            <a:blip r:embed="rId3">
              <a:clrChange>
                <a:clrFrom>
                  <a:srgbClr val="FEFEFE"/>
                </a:clrFrom>
                <a:clrTo>
                  <a:srgbClr val="FEFEFE">
                    <a:alpha val="0"/>
                  </a:srgbClr>
                </a:clrTo>
              </a:clrChange>
            </a:blip>
            <a:stretch>
              <a:fillRect/>
            </a:stretch>
          </p:blipFill>
          <p:spPr>
            <a:xfrm>
              <a:off x="7589426" y="4684524"/>
              <a:ext cx="632198" cy="554227"/>
            </a:xfrm>
            <a:prstGeom prst="rect">
              <a:avLst/>
            </a:prstGeom>
            <a:ln>
              <a:noFill/>
            </a:ln>
          </p:spPr>
        </p:pic>
        <p:sp>
          <p:nvSpPr>
            <p:cNvPr id="27" name="テキスト ボックス 26"/>
            <p:cNvSpPr txBox="1"/>
            <p:nvPr/>
          </p:nvSpPr>
          <p:spPr>
            <a:xfrm>
              <a:off x="6333892" y="4514850"/>
              <a:ext cx="1261884" cy="307777"/>
            </a:xfrm>
            <a:prstGeom prst="rect">
              <a:avLst/>
            </a:prstGeom>
            <a:noFill/>
            <a:ln>
              <a:noFill/>
            </a:ln>
          </p:spPr>
          <p:txBody>
            <a:bodyPr wrap="none" rtlCol="0">
              <a:spAutoFit/>
            </a:bodyPr>
            <a:lstStyle/>
            <a:p>
              <a:r>
                <a:rPr lang="ja-JP" altLang="en-US" sz="1400" dirty="0">
                  <a:solidFill>
                    <a:srgbClr val="FFFFFF"/>
                  </a:solidFill>
                  <a:effectLst/>
                  <a:latin typeface="Meiryo" charset="-128"/>
                  <a:ea typeface="Meiryo" charset="-128"/>
                  <a:cs typeface="Meiryo" charset="-128"/>
                </a:rPr>
                <a:t>仮想システム</a:t>
              </a:r>
              <a:endParaRPr kumimoji="1" lang="ja-JP" altLang="en-US" sz="1400" dirty="0">
                <a:solidFill>
                  <a:srgbClr val="FFFFFF"/>
                </a:solidFill>
                <a:effectLst/>
                <a:latin typeface="Meiryo" charset="-128"/>
                <a:ea typeface="Meiryo" charset="-128"/>
                <a:cs typeface="Meiryo" charset="-128"/>
              </a:endParaRPr>
            </a:p>
          </p:txBody>
        </p:sp>
        <p:sp>
          <p:nvSpPr>
            <p:cNvPr id="28" name="テキスト ボックス 27"/>
            <p:cNvSpPr txBox="1"/>
            <p:nvPr/>
          </p:nvSpPr>
          <p:spPr>
            <a:xfrm>
              <a:off x="6318250" y="4972050"/>
              <a:ext cx="1261884" cy="307777"/>
            </a:xfrm>
            <a:prstGeom prst="rect">
              <a:avLst/>
            </a:prstGeom>
            <a:noFill/>
            <a:ln>
              <a:noFill/>
            </a:ln>
          </p:spPr>
          <p:txBody>
            <a:bodyPr wrap="none" rtlCol="0">
              <a:spAutoFit/>
            </a:bodyPr>
            <a:lstStyle/>
            <a:p>
              <a:r>
                <a:rPr lang="ja-JP" altLang="en-US" sz="1400" dirty="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7" name="直線矢印コネクタ 36"/>
            <p:cNvCxnSpPr>
              <a:stCxn id="10" idx="2"/>
              <a:endCxn id="15" idx="0"/>
            </p:cNvCxnSpPr>
            <p:nvPr/>
          </p:nvCxnSpPr>
          <p:spPr bwMode="auto">
            <a:xfrm>
              <a:off x="1905000" y="43434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 name="直線矢印コネクタ 39"/>
            <p:cNvCxnSpPr>
              <a:stCxn id="15" idx="2"/>
              <a:endCxn id="16" idx="0"/>
            </p:cNvCxnSpPr>
            <p:nvPr/>
          </p:nvCxnSpPr>
          <p:spPr bwMode="auto">
            <a:xfrm>
              <a:off x="1905000" y="51816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4" name="右矢印 43"/>
            <p:cNvSpPr/>
            <p:nvPr/>
          </p:nvSpPr>
          <p:spPr bwMode="auto">
            <a:xfrm>
              <a:off x="5708650" y="4716595"/>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00FF"/>
                </a:solidFill>
                <a:effectLst/>
                <a:latin typeface="Meiryo" charset="-128"/>
                <a:ea typeface="Meiryo" charset="-128"/>
                <a:cs typeface="Meiryo" charset="-128"/>
              </a:endParaRPr>
            </a:p>
          </p:txBody>
        </p:sp>
        <p:cxnSp>
          <p:nvCxnSpPr>
            <p:cNvPr id="50" name="直線矢印コネクタ 49"/>
            <p:cNvCxnSpPr>
              <a:stCxn id="15" idx="3"/>
              <a:endCxn id="17" idx="1"/>
            </p:cNvCxnSpPr>
            <p:nvPr/>
          </p:nvCxnSpPr>
          <p:spPr bwMode="auto">
            <a:xfrm>
              <a:off x="2971800" y="4876800"/>
              <a:ext cx="533400"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直線矢印コネクタ 53"/>
            <p:cNvCxnSpPr>
              <a:endCxn id="18" idx="1"/>
            </p:cNvCxnSpPr>
            <p:nvPr/>
          </p:nvCxnSpPr>
          <p:spPr bwMode="auto">
            <a:xfrm>
              <a:off x="2961709" y="5715000"/>
              <a:ext cx="3158065"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0" name="テキスト ボックス 59"/>
            <p:cNvSpPr txBox="1"/>
            <p:nvPr/>
          </p:nvSpPr>
          <p:spPr>
            <a:xfrm>
              <a:off x="4111827" y="3817295"/>
              <a:ext cx="3553088" cy="461665"/>
            </a:xfrm>
            <a:prstGeom prst="rect">
              <a:avLst/>
            </a:prstGeom>
            <a:noFill/>
            <a:ln>
              <a:noFill/>
            </a:ln>
          </p:spPr>
          <p:txBody>
            <a:bodyPr vert="horz" wrap="none" rtlCol="0">
              <a:spAutoFit/>
            </a:bodyPr>
            <a:lstStyle/>
            <a:p>
              <a:pPr algn="ctr"/>
              <a:r>
                <a:rPr kumimoji="1" lang="en-US" altLang="ja-JP" sz="2400" dirty="0">
                  <a:solidFill>
                    <a:srgbClr val="0000FF"/>
                  </a:solidFill>
                  <a:effectLst/>
                  <a:latin typeface="Meiryo" charset="-128"/>
                  <a:ea typeface="Meiryo" charset="-128"/>
                  <a:cs typeface="Meiryo" charset="-128"/>
                </a:rPr>
                <a:t>Infrastructure as Code</a:t>
              </a:r>
              <a:endParaRPr kumimoji="1" lang="ja-JP" altLang="en-US" sz="2400" dirty="0">
                <a:solidFill>
                  <a:srgbClr val="0000FF"/>
                </a:solidFill>
                <a:effectLst/>
                <a:latin typeface="Meiryo" charset="-128"/>
                <a:ea typeface="Meiryo" charset="-128"/>
                <a:cs typeface="Meiryo" charset="-128"/>
              </a:endParaRPr>
            </a:p>
          </p:txBody>
        </p:sp>
      </p:grpSp>
      <p:sp>
        <p:nvSpPr>
          <p:cNvPr id="61" name="テキスト ボックス 60"/>
          <p:cNvSpPr txBox="1"/>
          <p:nvPr/>
        </p:nvSpPr>
        <p:spPr>
          <a:xfrm>
            <a:off x="3567453" y="866100"/>
            <a:ext cx="2031325" cy="461665"/>
          </a:xfrm>
          <a:prstGeom prst="rect">
            <a:avLst/>
          </a:prstGeom>
          <a:noFill/>
          <a:ln>
            <a:noFill/>
          </a:ln>
        </p:spPr>
        <p:txBody>
          <a:bodyPr vert="horz" wrap="none" rtlCol="0">
            <a:spAutoFit/>
          </a:bodyPr>
          <a:lstStyle/>
          <a:p>
            <a:pPr algn="ctr"/>
            <a:r>
              <a:rPr lang="ja-JP" altLang="en-US" sz="2400" dirty="0">
                <a:solidFill>
                  <a:schemeClr val="accent6">
                    <a:lumMod val="50000"/>
                  </a:schemeClr>
                </a:solidFill>
                <a:effectLst/>
                <a:latin typeface="Meiryo" charset="-128"/>
                <a:ea typeface="Meiryo" charset="-128"/>
                <a:cs typeface="Meiryo" charset="-128"/>
              </a:rPr>
              <a:t>従来の仕組み</a:t>
            </a:r>
            <a:endParaRPr kumimoji="1" lang="ja-JP" altLang="en-US" sz="2400" dirty="0">
              <a:solidFill>
                <a:schemeClr val="accent6">
                  <a:lumMod val="50000"/>
                </a:schemeClr>
              </a:solidFill>
              <a:effectLst/>
              <a:latin typeface="Meiryo" charset="-128"/>
              <a:ea typeface="Meiryo" charset="-128"/>
              <a:cs typeface="Meiryo" charset="-128"/>
            </a:endParaRPr>
          </a:p>
        </p:txBody>
      </p:sp>
      <p:sp>
        <p:nvSpPr>
          <p:cNvPr id="42" name="角丸四角形 41"/>
          <p:cNvSpPr/>
          <p:nvPr/>
        </p:nvSpPr>
        <p:spPr bwMode="auto">
          <a:xfrm>
            <a:off x="6094374" y="1415574"/>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charset="-128"/>
                <a:ea typeface="Meiryo" charset="-128"/>
                <a:cs typeface="Meiryo" charset="-128"/>
              </a:rPr>
              <a:t>人手による</a:t>
            </a: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eiryo" charset="-128"/>
                <a:ea typeface="Meiryo" charset="-128"/>
                <a:cs typeface="Meiryo" charset="-128"/>
              </a:rPr>
              <a:t>基盤構築</a:t>
            </a:r>
            <a:endParaRPr kumimoji="0" lang="en-US" altLang="ja-JP" sz="1800" b="0" i="0" u="none" strike="noStrike" cap="none" normalizeH="0" baseline="0" dirty="0">
              <a:ln>
                <a:noFill/>
              </a:ln>
              <a:solidFill>
                <a:schemeClr val="tx1"/>
              </a:solidFill>
              <a:effectLst/>
              <a:latin typeface="Meiryo" charset="-128"/>
              <a:ea typeface="Meiryo" charset="-128"/>
              <a:cs typeface="Meiryo" charset="-128"/>
            </a:endParaRPr>
          </a:p>
        </p:txBody>
      </p:sp>
      <p:pic>
        <p:nvPicPr>
          <p:cNvPr id="4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24561" y="1364774"/>
            <a:ext cx="628650" cy="62865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99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auto">
          <a:xfrm>
            <a:off x="469900" y="1007348"/>
            <a:ext cx="8223250" cy="646331"/>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2800" dirty="0">
                <a:solidFill>
                  <a:srgbClr val="FFFFFF"/>
                </a:solidFill>
                <a:effectLst/>
                <a:latin typeface="Arial Black"/>
                <a:cs typeface="Arial Black"/>
              </a:rPr>
              <a:t>Infrastructure as Code</a:t>
            </a:r>
            <a:endParaRPr lang="ja-JP" altLang="en-US" sz="2800" dirty="0">
              <a:solidFill>
                <a:srgbClr val="FFFFFF"/>
              </a:solidFill>
              <a:effectLst/>
              <a:latin typeface="Arial Black"/>
              <a:cs typeface="Arial Black"/>
            </a:endParaRPr>
          </a:p>
        </p:txBody>
      </p:sp>
      <p:sp>
        <p:nvSpPr>
          <p:cNvPr id="5" name="角丸四角形 4"/>
          <p:cNvSpPr/>
          <p:nvPr/>
        </p:nvSpPr>
        <p:spPr bwMode="auto">
          <a:xfrm>
            <a:off x="463550" y="5062993"/>
            <a:ext cx="8223250" cy="710389"/>
          </a:xfrm>
          <a:prstGeom prst="roundRect">
            <a:avLst>
              <a:gd name="adj" fmla="val 0"/>
            </a:avLst>
          </a:prstGeom>
          <a:solidFill>
            <a:srgbClr val="800000"/>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ja-JP" altLang="en-US" sz="2800" dirty="0">
                <a:solidFill>
                  <a:srgbClr val="FFFFFF"/>
                </a:solidFill>
                <a:effectLst/>
                <a:latin typeface="Arial Black"/>
                <a:cs typeface="Arial Black"/>
              </a:rPr>
              <a:t>開発・運用・構築の関係や役割が大きく変わる</a:t>
            </a:r>
            <a:endParaRPr lang="en-US" altLang="ja-JP" sz="2800" dirty="0">
              <a:solidFill>
                <a:srgbClr val="FFFFFF"/>
              </a:solidFill>
              <a:effectLst/>
              <a:latin typeface="Arial Black"/>
              <a:cs typeface="Arial Black"/>
            </a:endParaRPr>
          </a:p>
        </p:txBody>
      </p:sp>
      <p:sp>
        <p:nvSpPr>
          <p:cNvPr id="2" name="タイトル 1"/>
          <p:cNvSpPr>
            <a:spLocks noGrp="1"/>
          </p:cNvSpPr>
          <p:nvPr>
            <p:ph type="title"/>
          </p:nvPr>
        </p:nvSpPr>
        <p:spPr/>
        <p:txBody>
          <a:bodyPr/>
          <a:lstStyle/>
          <a:p>
            <a:r>
              <a:rPr kumimoji="1" lang="en-US" altLang="ja-JP" dirty="0"/>
              <a:t>Infrastructure as Code</a:t>
            </a:r>
            <a:endParaRPr kumimoji="1" lang="ja-JP" altLang="en-US" dirty="0"/>
          </a:p>
        </p:txBody>
      </p:sp>
      <p:sp>
        <p:nvSpPr>
          <p:cNvPr id="43" name="角丸四角形 42"/>
          <p:cNvSpPr/>
          <p:nvPr/>
        </p:nvSpPr>
        <p:spPr bwMode="auto">
          <a:xfrm>
            <a:off x="463550" y="1757773"/>
            <a:ext cx="8223250" cy="990600"/>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rgbClr val="FFFFFF"/>
                </a:solidFill>
                <a:effectLst/>
                <a:latin typeface="ＤＦＰ太丸ゴシック体"/>
                <a:ea typeface="ＤＦＰ太丸ゴシック体"/>
                <a:cs typeface="ＤＦＰ太丸ゴシック体"/>
              </a:rPr>
              <a:t>　人間が作業に関与することに比べ</a:t>
            </a:r>
            <a:endParaRPr kumimoji="0" lang="en-US" altLang="ja-JP" sz="1600" b="0" i="0" u="none" strike="noStrike" cap="none" normalizeH="0" baseline="0" dirty="0">
              <a:ln>
                <a:noFill/>
              </a:ln>
              <a:solidFill>
                <a:srgbClr val="FFFFFF"/>
              </a:solidFill>
              <a:effectLst/>
              <a:latin typeface="ＤＦＰ太丸ゴシック体"/>
              <a:ea typeface="ＤＦＰ太丸ゴシック体"/>
              <a:cs typeface="ＤＦＰ太丸ゴシック体"/>
            </a:endParaRPr>
          </a:p>
          <a:p>
            <a:pPr marR="0" algn="ctr" defTabSz="914400" rtl="0" eaLnBrk="1" fontAlgn="base" latinLnBrk="0" hangingPunct="1">
              <a:lnSpc>
                <a:spcPct val="100000"/>
              </a:lnSpc>
              <a:spcBef>
                <a:spcPct val="20000"/>
              </a:spcBef>
              <a:spcAft>
                <a:spcPct val="0"/>
              </a:spcAft>
              <a:buClrTx/>
              <a:buSzTx/>
              <a:tabLst/>
            </a:pPr>
            <a:r>
              <a:rPr kumimoji="0" lang="ja-JP" altLang="en-US" sz="1800" dirty="0">
                <a:solidFill>
                  <a:srgbClr val="FFFFFF"/>
                </a:solidFill>
                <a:effectLst/>
                <a:latin typeface="ＤＦＰ太丸ゴシック体"/>
                <a:ea typeface="ＤＦＰ太丸ゴシック体"/>
                <a:cs typeface="ＤＦＰ太丸ゴシック体"/>
              </a:rPr>
              <a:t>運用・構築の高速化</a:t>
            </a:r>
            <a:r>
              <a:rPr kumimoji="0" lang="en-US" altLang="ja-JP" sz="1800" dirty="0">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a:ln>
                  <a:noFill/>
                </a:ln>
                <a:solidFill>
                  <a:srgbClr val="FFFFFF"/>
                </a:solidFill>
                <a:effectLst/>
                <a:latin typeface="ＤＦＰ太丸ゴシック体"/>
                <a:ea typeface="ＤＦＰ太丸ゴシック体"/>
                <a:cs typeface="ＤＦＰ太丸ゴシック体"/>
              </a:rPr>
              <a:t>ヒューマン・エラーの排除</a:t>
            </a:r>
            <a:r>
              <a:rPr kumimoji="0" lang="en-US" altLang="ja-JP" sz="1800" b="0" i="0" u="none" strike="noStrike" cap="none" normalizeH="0" baseline="0" dirty="0">
                <a:ln>
                  <a:noFill/>
                </a:ln>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a:ln>
                  <a:noFill/>
                </a:ln>
                <a:solidFill>
                  <a:srgbClr val="FFFFFF"/>
                </a:solidFill>
                <a:effectLst/>
                <a:latin typeface="ＤＦＰ太丸ゴシック体"/>
                <a:ea typeface="ＤＦＰ太丸ゴシック体"/>
                <a:cs typeface="ＤＦＰ太丸ゴシック体"/>
              </a:rPr>
              <a:t>人的作業負担の消滅</a:t>
            </a:r>
          </a:p>
        </p:txBody>
      </p:sp>
      <p:grpSp>
        <p:nvGrpSpPr>
          <p:cNvPr id="3" name="図形グループ 2"/>
          <p:cNvGrpSpPr/>
          <p:nvPr/>
        </p:nvGrpSpPr>
        <p:grpSpPr>
          <a:xfrm>
            <a:off x="463550" y="2866908"/>
            <a:ext cx="8229600" cy="2307598"/>
            <a:chOff x="457200" y="3355667"/>
            <a:chExt cx="8229600" cy="2307598"/>
          </a:xfrm>
        </p:grpSpPr>
        <p:sp>
          <p:nvSpPr>
            <p:cNvPr id="6" name="下矢印 5"/>
            <p:cNvSpPr/>
            <p:nvPr/>
          </p:nvSpPr>
          <p:spPr bwMode="auto">
            <a:xfrm>
              <a:off x="20574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55" name="下矢印 54"/>
            <p:cNvSpPr/>
            <p:nvPr/>
          </p:nvSpPr>
          <p:spPr bwMode="auto">
            <a:xfrm>
              <a:off x="63246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457200" y="34657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rPr>
                <a:t>稼働中のサーバー停止や新規サーバー稼働</a:t>
              </a:r>
              <a:endParaRPr kumimoji="0" lang="en-US" altLang="ja-JP" sz="14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rPr>
                <a:t>を同時に行う事ができる</a:t>
              </a:r>
              <a:endParaRPr kumimoji="0" lang="ja-JP" altLang="en-US" sz="1400" b="0" i="0" u="none" strike="noStrike" cap="none" normalizeH="0" baseline="0" dirty="0">
                <a:ln>
                  <a:noFill/>
                </a:ln>
                <a:solidFill>
                  <a:srgbClr val="FFFFFF"/>
                </a:solidFill>
                <a:effectLst/>
              </a:endParaRPr>
            </a:p>
          </p:txBody>
        </p:sp>
        <p:sp>
          <p:nvSpPr>
            <p:cNvPr id="45" name="角丸四角形 44"/>
            <p:cNvSpPr/>
            <p:nvPr/>
          </p:nvSpPr>
          <p:spPr bwMode="auto">
            <a:xfrm>
              <a:off x="4724400" y="3465732"/>
              <a:ext cx="3962400" cy="6858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rPr>
                <a:t>開発・テストと本番で全く同じ環境が使える</a:t>
              </a:r>
              <a:endParaRPr kumimoji="0" lang="ja-JP" altLang="en-US" sz="1400" b="0" i="0" u="none" strike="noStrike" cap="none" normalizeH="0" baseline="0" dirty="0">
                <a:ln>
                  <a:noFill/>
                </a:ln>
                <a:solidFill>
                  <a:srgbClr val="FFFFFF"/>
                </a:solidFill>
                <a:effectLst/>
              </a:endParaRPr>
            </a:p>
          </p:txBody>
        </p:sp>
        <p:sp>
          <p:nvSpPr>
            <p:cNvPr id="52" name="角丸四角形 51"/>
            <p:cNvSpPr/>
            <p:nvPr/>
          </p:nvSpPr>
          <p:spPr bwMode="auto">
            <a:xfrm>
              <a:off x="457200" y="45325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rPr>
                <a:t>稼働中のサービスを停止することなく</a:t>
              </a:r>
              <a:endParaRPr kumimoji="0" lang="en-US" altLang="ja-JP" sz="1400" b="0" i="0" u="none" strike="noStrike" cap="none" normalizeH="0" baseline="0" dirty="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rPr>
                <a:t>設定や構成の変更ができる</a:t>
              </a:r>
              <a:endParaRPr kumimoji="0" lang="ja-JP" altLang="en-US" sz="1400" b="0" i="0" u="none" strike="noStrike" cap="none" normalizeH="0" baseline="0" dirty="0">
                <a:ln>
                  <a:noFill/>
                </a:ln>
                <a:solidFill>
                  <a:srgbClr val="FFFFFF"/>
                </a:solidFill>
                <a:effectLst/>
              </a:endParaRPr>
            </a:p>
          </p:txBody>
        </p:sp>
        <p:sp>
          <p:nvSpPr>
            <p:cNvPr id="53" name="角丸四角形 52"/>
            <p:cNvSpPr/>
            <p:nvPr/>
          </p:nvSpPr>
          <p:spPr bwMode="auto">
            <a:xfrm>
              <a:off x="4724400" y="4532532"/>
              <a:ext cx="3962400" cy="685800"/>
            </a:xfrm>
            <a:prstGeom prst="roundRect">
              <a:avLst>
                <a:gd name="adj" fmla="val 0"/>
              </a:avLst>
            </a:prstGeom>
            <a:solidFill>
              <a:srgbClr val="31859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rPr>
                <a:t>開発・テスト環境から本番環境へ</a:t>
              </a:r>
              <a:endParaRPr kumimoji="0" lang="en-US" altLang="ja-JP" sz="14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rPr>
                <a:t>自動的に移行できる</a:t>
              </a:r>
            </a:p>
          </p:txBody>
        </p:sp>
      </p:grpSp>
      <p:sp>
        <p:nvSpPr>
          <p:cNvPr id="7" name="テキスト ボックス 6"/>
          <p:cNvSpPr txBox="1"/>
          <p:nvPr/>
        </p:nvSpPr>
        <p:spPr>
          <a:xfrm>
            <a:off x="321335" y="5909734"/>
            <a:ext cx="8515748" cy="523220"/>
          </a:xfrm>
          <a:prstGeom prst="rect">
            <a:avLst/>
          </a:prstGeom>
          <a:noFill/>
        </p:spPr>
        <p:txBody>
          <a:bodyPr wrap="none" rtlCol="0">
            <a:spAutoFit/>
          </a:bodyPr>
          <a:lstStyle/>
          <a:p>
            <a:pPr algn="r"/>
            <a:r>
              <a:rPr kumimoji="1" lang="en-US" altLang="ja-JP" sz="2800" dirty="0">
                <a:solidFill>
                  <a:schemeClr val="tx2">
                    <a:lumMod val="60000"/>
                    <a:lumOff val="40000"/>
                  </a:schemeClr>
                </a:solidFill>
              </a:rPr>
              <a:t>Immutable Infrastructure</a:t>
            </a:r>
            <a:r>
              <a:rPr kumimoji="1" lang="ja-JP" altLang="en-US" sz="2800" dirty="0">
                <a:solidFill>
                  <a:schemeClr val="tx2">
                    <a:lumMod val="60000"/>
                    <a:lumOff val="40000"/>
                  </a:schemeClr>
                </a:solidFill>
              </a:rPr>
              <a:t>、</a:t>
            </a:r>
            <a:r>
              <a:rPr kumimoji="1" lang="en-US" altLang="ja-JP" sz="2800" dirty="0" err="1">
                <a:solidFill>
                  <a:schemeClr val="tx2">
                    <a:lumMod val="60000"/>
                    <a:lumOff val="40000"/>
                  </a:schemeClr>
                </a:solidFill>
              </a:rPr>
              <a:t>DevOps</a:t>
            </a:r>
            <a:r>
              <a:rPr kumimoji="1" lang="ja-JP" altLang="en-US" sz="2800" dirty="0">
                <a:solidFill>
                  <a:schemeClr val="tx2">
                    <a:lumMod val="60000"/>
                    <a:lumOff val="40000"/>
                  </a:schemeClr>
                </a:solidFill>
              </a:rPr>
              <a:t>、</a:t>
            </a:r>
            <a:r>
              <a:rPr lang="en-US" altLang="ja-JP" sz="2800" dirty="0">
                <a:solidFill>
                  <a:schemeClr val="tx2">
                    <a:lumMod val="60000"/>
                    <a:lumOff val="40000"/>
                  </a:schemeClr>
                </a:solidFill>
              </a:rPr>
              <a:t>Agile Development…</a:t>
            </a:r>
            <a:endParaRPr kumimoji="1" lang="ja-JP" altLang="en-US" sz="2800" dirty="0">
              <a:solidFill>
                <a:schemeClr val="tx2">
                  <a:lumMod val="60000"/>
                  <a:lumOff val="40000"/>
                </a:schemeClr>
              </a:solidFill>
            </a:endParaRPr>
          </a:p>
        </p:txBody>
      </p:sp>
    </p:spTree>
    <p:extLst>
      <p:ext uri="{BB962C8B-B14F-4D97-AF65-F5344CB8AC3E}">
        <p14:creationId xmlns:p14="http://schemas.microsoft.com/office/powerpoint/2010/main" val="11281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Infrastructure as Code</a:t>
            </a:r>
            <a:r>
              <a:rPr kumimoji="1" lang="ja-JP" altLang="en-US" dirty="0"/>
              <a:t>の特徴（１）</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sp>
        <p:nvSpPr>
          <p:cNvPr id="4" name="メモ 3"/>
          <p:cNvSpPr/>
          <p:nvPr/>
        </p:nvSpPr>
        <p:spPr>
          <a:xfrm>
            <a:off x="1977976" y="1556196"/>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nvGrpSpPr>
          <p:cNvPr id="5" name="図形グループ 4"/>
          <p:cNvGrpSpPr/>
          <p:nvPr/>
        </p:nvGrpSpPr>
        <p:grpSpPr>
          <a:xfrm>
            <a:off x="1619673" y="1959307"/>
            <a:ext cx="530176" cy="1101571"/>
            <a:chOff x="1946324" y="4125162"/>
            <a:chExt cx="969964" cy="2007872"/>
          </a:xfrm>
        </p:grpSpPr>
        <p:sp>
          <p:nvSpPr>
            <p:cNvPr id="6" name="円/楕円 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 name="フローチャート: 論理積ゲート 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8" name="テキスト ボックス 7"/>
          <p:cNvSpPr txBox="1"/>
          <p:nvPr/>
        </p:nvSpPr>
        <p:spPr>
          <a:xfrm>
            <a:off x="2121993" y="1700808"/>
            <a:ext cx="1324655" cy="1015663"/>
          </a:xfrm>
          <a:prstGeom prst="rect">
            <a:avLst/>
          </a:prstGeom>
          <a:noFill/>
        </p:spPr>
        <p:txBody>
          <a:bodyPr wrap="square" rtlCol="0">
            <a:spAutoFit/>
          </a:bodyPr>
          <a:lstStyle/>
          <a:p>
            <a:pPr algn="ctr"/>
            <a:r>
              <a:rPr kumimoji="1" lang="ja-JP" altLang="en-US" sz="1200" dirty="0">
                <a:latin typeface="Meiryo" charset="-128"/>
                <a:ea typeface="Meiryo" charset="-128"/>
                <a:cs typeface="Meiryo" charset="-128"/>
              </a:rPr>
              <a:t>環境構築手順書</a:t>
            </a:r>
          </a:p>
          <a:p>
            <a:endParaRPr lang="ja-JP" altLang="en-US" sz="1200" dirty="0">
              <a:latin typeface="Meiryo" charset="-128"/>
              <a:ea typeface="Meiryo" charset="-128"/>
              <a:cs typeface="Meiryo" charset="-128"/>
            </a:endParaRPr>
          </a:p>
          <a:p>
            <a:pPr marL="342900" indent="-342900">
              <a:buFont typeface="+mj-ea"/>
              <a:buAutoNum type="circleNumDbPlain"/>
            </a:pPr>
            <a:r>
              <a:rPr kumimoji="1" lang="en-US" altLang="ja-JP" sz="900" dirty="0">
                <a:latin typeface="Meiryo" charset="-128"/>
                <a:ea typeface="Meiryo" charset="-128"/>
                <a:cs typeface="Meiryo" charset="-128"/>
              </a:rPr>
              <a:t>A</a:t>
            </a:r>
            <a:r>
              <a:rPr kumimoji="1" lang="ja-JP" altLang="en-US" sz="900" dirty="0">
                <a:latin typeface="Meiryo" charset="-128"/>
                <a:ea typeface="Meiryo" charset="-128"/>
                <a:cs typeface="Meiryo" charset="-128"/>
              </a:rPr>
              <a:t>を</a:t>
            </a:r>
            <a:r>
              <a:rPr kumimoji="1" lang="en-US" altLang="ja-JP" sz="900" dirty="0">
                <a:latin typeface="Meiryo" charset="-128"/>
                <a:ea typeface="Meiryo" charset="-128"/>
                <a:cs typeface="Meiryo" charset="-128"/>
              </a:rPr>
              <a:t>B</a:t>
            </a:r>
            <a:r>
              <a:rPr kumimoji="1" lang="ja-JP" altLang="en-US" sz="900" dirty="0">
                <a:latin typeface="Meiryo" charset="-128"/>
                <a:ea typeface="Meiryo" charset="-128"/>
                <a:cs typeface="Meiryo" charset="-128"/>
              </a:rPr>
              <a:t>する。</a:t>
            </a:r>
            <a:endParaRPr kumimoji="1"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C</a:t>
            </a:r>
            <a:r>
              <a:rPr lang="ja-JP" altLang="en-US" sz="900" dirty="0">
                <a:latin typeface="Meiryo" charset="-128"/>
                <a:ea typeface="Meiryo" charset="-128"/>
                <a:cs typeface="Meiryo" charset="-128"/>
              </a:rPr>
              <a:t>を</a:t>
            </a:r>
            <a:r>
              <a:rPr lang="en-US" altLang="ja-JP" sz="900" dirty="0">
                <a:latin typeface="Meiryo" charset="-128"/>
                <a:ea typeface="Meiryo" charset="-128"/>
                <a:cs typeface="Meiryo" charset="-128"/>
              </a:rPr>
              <a:t>D</a:t>
            </a:r>
            <a:r>
              <a:rPr lang="ja-JP" altLang="en-US" sz="900" dirty="0">
                <a:latin typeface="Meiryo" charset="-128"/>
                <a:ea typeface="Meiryo" charset="-128"/>
                <a:cs typeface="Meiryo" charset="-128"/>
              </a:rPr>
              <a:t>にする。</a:t>
            </a:r>
            <a:endParaRPr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F</a:t>
            </a:r>
            <a:r>
              <a:rPr lang="ja-JP" altLang="en-US" sz="900" dirty="0">
                <a:latin typeface="Meiryo" charset="-128"/>
                <a:ea typeface="Meiryo" charset="-128"/>
                <a:cs typeface="Meiryo" charset="-128"/>
              </a:rPr>
              <a:t>を</a:t>
            </a:r>
            <a:r>
              <a:rPr lang="en-US" altLang="ja-JP" sz="900" dirty="0">
                <a:latin typeface="Meiryo" charset="-128"/>
                <a:ea typeface="Meiryo" charset="-128"/>
                <a:cs typeface="Meiryo" charset="-128"/>
              </a:rPr>
              <a:t>G</a:t>
            </a:r>
            <a:r>
              <a:rPr lang="ja-JP" altLang="en-US" sz="900" dirty="0">
                <a:latin typeface="Meiryo" charset="-128"/>
                <a:ea typeface="Meiryo" charset="-128"/>
                <a:cs typeface="Meiryo" charset="-128"/>
              </a:rPr>
              <a:t>にする。</a:t>
            </a:r>
          </a:p>
          <a:p>
            <a:r>
              <a:rPr kumimoji="1" lang="ja-JP" altLang="en-US" sz="900" dirty="0">
                <a:latin typeface="Meiryo" charset="-128"/>
                <a:ea typeface="Meiryo" charset="-128"/>
                <a:cs typeface="Meiryo" charset="-128"/>
              </a:rPr>
              <a:t>・・・</a:t>
            </a:r>
          </a:p>
        </p:txBody>
      </p:sp>
      <p:pic>
        <p:nvPicPr>
          <p:cNvPr id="9" name="図 8"/>
          <p:cNvPicPr>
            <a:picLocks noChangeAspect="1"/>
          </p:cNvPicPr>
          <p:nvPr/>
        </p:nvPicPr>
        <p:blipFill>
          <a:blip r:embed="rId2">
            <a:clrChange>
              <a:clrFrom>
                <a:srgbClr val="FFFFFF"/>
              </a:clrFrom>
              <a:clrTo>
                <a:srgbClr val="FFFFFF">
                  <a:alpha val="0"/>
                </a:srgbClr>
              </a:clrTo>
            </a:clrChange>
          </a:blip>
          <a:stretch>
            <a:fillRect/>
          </a:stretch>
        </p:blipFill>
        <p:spPr>
          <a:xfrm>
            <a:off x="4946083" y="1507930"/>
            <a:ext cx="1140592" cy="1208541"/>
          </a:xfrm>
          <a:prstGeom prst="rect">
            <a:avLst/>
          </a:prstGeom>
        </p:spPr>
      </p:pic>
      <p:grpSp>
        <p:nvGrpSpPr>
          <p:cNvPr id="13" name="図形グループ 12"/>
          <p:cNvGrpSpPr/>
          <p:nvPr/>
        </p:nvGrpSpPr>
        <p:grpSpPr>
          <a:xfrm>
            <a:off x="6178091" y="1584356"/>
            <a:ext cx="1040452" cy="454610"/>
            <a:chOff x="6769100" y="1390650"/>
            <a:chExt cx="317500" cy="157483"/>
          </a:xfrm>
        </p:grpSpPr>
        <p:sp>
          <p:nvSpPr>
            <p:cNvPr id="14" name="正方形/長方形 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円/楕円 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 name="直線コネクタ 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 name="図形グループ 16"/>
          <p:cNvGrpSpPr/>
          <p:nvPr/>
        </p:nvGrpSpPr>
        <p:grpSpPr>
          <a:xfrm>
            <a:off x="6178091" y="2092187"/>
            <a:ext cx="1040452" cy="454610"/>
            <a:chOff x="6769100" y="1390650"/>
            <a:chExt cx="317500" cy="157483"/>
          </a:xfrm>
        </p:grpSpPr>
        <p:sp>
          <p:nvSpPr>
            <p:cNvPr id="18" name="正方形/長方形 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楕円 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 name="直線コネクタ 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 name="図形グループ 20"/>
          <p:cNvGrpSpPr/>
          <p:nvPr/>
        </p:nvGrpSpPr>
        <p:grpSpPr>
          <a:xfrm>
            <a:off x="6178091" y="2600018"/>
            <a:ext cx="1040452" cy="454610"/>
            <a:chOff x="6769100" y="1390650"/>
            <a:chExt cx="317500" cy="157483"/>
          </a:xfrm>
        </p:grpSpPr>
        <p:sp>
          <p:nvSpPr>
            <p:cNvPr id="22" name="正方形/長方形 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楕円 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 name="直線コネクタ 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 name="正方形/長方形 26"/>
          <p:cNvSpPr/>
          <p:nvPr/>
        </p:nvSpPr>
        <p:spPr>
          <a:xfrm>
            <a:off x="4987112" y="1624531"/>
            <a:ext cx="1099563" cy="707886"/>
          </a:xfrm>
          <a:prstGeom prst="rect">
            <a:avLst/>
          </a:prstGeom>
        </p:spPr>
        <p:txBody>
          <a:bodyPr wrap="square">
            <a:spAutoFit/>
          </a:bodyPr>
          <a:lstStyle/>
          <a:p>
            <a:r>
              <a:rPr lang="ja-JP" altLang="en-US" sz="800" dirty="0"/>
              <a:t>+#!/bin/sh+yum install -y httpd httpd-devel php php-mbstring php-pdo php-mysql mysql-</a:t>
            </a:r>
          </a:p>
        </p:txBody>
      </p:sp>
      <p:sp>
        <p:nvSpPr>
          <p:cNvPr id="25" name="テキスト ボックス 24"/>
          <p:cNvSpPr txBox="1"/>
          <p:nvPr/>
        </p:nvSpPr>
        <p:spPr>
          <a:xfrm>
            <a:off x="5536893" y="1228089"/>
            <a:ext cx="1261884" cy="307777"/>
          </a:xfrm>
          <a:prstGeom prst="rect">
            <a:avLst/>
          </a:prstGeom>
          <a:noFill/>
        </p:spPr>
        <p:txBody>
          <a:bodyPr wrap="none" rtlCol="0">
            <a:spAutoFit/>
          </a:bodyPr>
          <a:lstStyle/>
          <a:p>
            <a:pPr algn="ctr"/>
            <a:r>
              <a:rPr kumimoji="1" lang="ja-JP" altLang="en-US" sz="1400" dirty="0">
                <a:latin typeface="Meiryo" charset="-128"/>
                <a:ea typeface="Meiryo" charset="-128"/>
                <a:cs typeface="Meiryo" charset="-128"/>
              </a:rPr>
              <a:t>インフラ設定</a:t>
            </a:r>
          </a:p>
        </p:txBody>
      </p:sp>
      <p:grpSp>
        <p:nvGrpSpPr>
          <p:cNvPr id="10" name="図形グループ 9"/>
          <p:cNvGrpSpPr/>
          <p:nvPr/>
        </p:nvGrpSpPr>
        <p:grpSpPr>
          <a:xfrm>
            <a:off x="4854667" y="1953057"/>
            <a:ext cx="530176" cy="1101571"/>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1769923" y="1228089"/>
            <a:ext cx="1980029" cy="307777"/>
          </a:xfrm>
          <a:prstGeom prst="rect">
            <a:avLst/>
          </a:prstGeom>
          <a:noFill/>
        </p:spPr>
        <p:txBody>
          <a:bodyPr wrap="none" rtlCol="0">
            <a:spAutoFit/>
          </a:bodyPr>
          <a:lstStyle/>
          <a:p>
            <a:pPr algn="ctr"/>
            <a:r>
              <a:rPr kumimoji="1" lang="ja-JP" altLang="en-US" sz="1400" dirty="0">
                <a:latin typeface="Meiryo" charset="-128"/>
                <a:ea typeface="Meiryo" charset="-128"/>
                <a:cs typeface="Meiryo" charset="-128"/>
              </a:rPr>
              <a:t>インフラ構築手順作成</a:t>
            </a:r>
          </a:p>
        </p:txBody>
      </p:sp>
      <p:sp>
        <p:nvSpPr>
          <p:cNvPr id="29" name="右矢印 28"/>
          <p:cNvSpPr/>
          <p:nvPr/>
        </p:nvSpPr>
        <p:spPr>
          <a:xfrm>
            <a:off x="3955369" y="1995725"/>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メモ 29"/>
          <p:cNvSpPr/>
          <p:nvPr/>
        </p:nvSpPr>
        <p:spPr>
          <a:xfrm>
            <a:off x="1977976" y="392024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テキスト ボックス 33"/>
          <p:cNvSpPr txBox="1"/>
          <p:nvPr/>
        </p:nvSpPr>
        <p:spPr>
          <a:xfrm>
            <a:off x="1977977" y="4064856"/>
            <a:ext cx="1584176" cy="830997"/>
          </a:xfrm>
          <a:prstGeom prst="rect">
            <a:avLst/>
          </a:prstGeom>
          <a:noFill/>
        </p:spPr>
        <p:txBody>
          <a:bodyPr wrap="square" rtlCol="0">
            <a:spAutoFit/>
          </a:bodyPr>
          <a:lstStyle/>
          <a:p>
            <a:pPr algn="ctr"/>
            <a:r>
              <a:rPr kumimoji="1" lang="ja-JP" altLang="en-US" sz="1200" dirty="0">
                <a:latin typeface="Meiryo" charset="-128"/>
                <a:ea typeface="Meiryo" charset="-128"/>
                <a:cs typeface="Meiryo" charset="-128"/>
              </a:rPr>
              <a:t>環境構築手順書</a:t>
            </a:r>
            <a:r>
              <a:rPr kumimoji="1" lang="en-US" altLang="ja-JP" sz="1200" dirty="0">
                <a:latin typeface="Meiryo" charset="-128"/>
                <a:ea typeface="Meiryo" charset="-128"/>
                <a:cs typeface="Meiryo" charset="-128"/>
              </a:rPr>
              <a:t>  1</a:t>
            </a:r>
            <a:endParaRPr lang="ja-JP" altLang="en-US" sz="1200" dirty="0">
              <a:latin typeface="Meiryo" charset="-128"/>
              <a:ea typeface="Meiryo" charset="-128"/>
              <a:cs typeface="Meiryo" charset="-128"/>
            </a:endParaRPr>
          </a:p>
          <a:p>
            <a:pPr marL="342900" indent="-342900">
              <a:buFont typeface="+mj-ea"/>
              <a:buAutoNum type="circleNumDbPlain"/>
            </a:pPr>
            <a:r>
              <a:rPr kumimoji="1" lang="en-US" altLang="ja-JP" sz="900" dirty="0">
                <a:latin typeface="Meiryo" charset="-128"/>
                <a:ea typeface="Meiryo" charset="-128"/>
                <a:cs typeface="Meiryo" charset="-128"/>
              </a:rPr>
              <a:t>A</a:t>
            </a:r>
            <a:r>
              <a:rPr kumimoji="1" lang="ja-JP" altLang="en-US" sz="900" dirty="0">
                <a:latin typeface="Meiryo" charset="-128"/>
                <a:ea typeface="Meiryo" charset="-128"/>
                <a:cs typeface="Meiryo" charset="-128"/>
              </a:rPr>
              <a:t>を</a:t>
            </a:r>
            <a:r>
              <a:rPr kumimoji="1" lang="en-US" altLang="ja-JP" sz="900" dirty="0">
                <a:latin typeface="Meiryo" charset="-128"/>
                <a:ea typeface="Meiryo" charset="-128"/>
                <a:cs typeface="Meiryo" charset="-128"/>
              </a:rPr>
              <a:t>B</a:t>
            </a:r>
            <a:r>
              <a:rPr kumimoji="1" lang="ja-JP" altLang="en-US" sz="900" dirty="0">
                <a:latin typeface="Meiryo" charset="-128"/>
                <a:ea typeface="Meiryo" charset="-128"/>
                <a:cs typeface="Meiryo" charset="-128"/>
              </a:rPr>
              <a:t>する。</a:t>
            </a:r>
            <a:endParaRPr kumimoji="1"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C</a:t>
            </a:r>
            <a:r>
              <a:rPr lang="ja-JP" altLang="en-US" sz="900" dirty="0">
                <a:latin typeface="Meiryo" charset="-128"/>
                <a:ea typeface="Meiryo" charset="-128"/>
                <a:cs typeface="Meiryo" charset="-128"/>
              </a:rPr>
              <a:t>を</a:t>
            </a:r>
            <a:r>
              <a:rPr lang="en-US" altLang="ja-JP" sz="900" dirty="0">
                <a:latin typeface="Meiryo" charset="-128"/>
                <a:ea typeface="Meiryo" charset="-128"/>
                <a:cs typeface="Meiryo" charset="-128"/>
              </a:rPr>
              <a:t>D</a:t>
            </a:r>
            <a:r>
              <a:rPr lang="ja-JP" altLang="en-US" sz="900" dirty="0">
                <a:latin typeface="Meiryo" charset="-128"/>
                <a:ea typeface="Meiryo" charset="-128"/>
                <a:cs typeface="Meiryo" charset="-128"/>
              </a:rPr>
              <a:t>にする。</a:t>
            </a:r>
            <a:endParaRPr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F</a:t>
            </a:r>
            <a:r>
              <a:rPr lang="ja-JP" altLang="en-US" sz="900" dirty="0">
                <a:latin typeface="Meiryo" charset="-128"/>
                <a:ea typeface="Meiryo" charset="-128"/>
                <a:cs typeface="Meiryo" charset="-128"/>
              </a:rPr>
              <a:t>を</a:t>
            </a:r>
            <a:r>
              <a:rPr lang="en-US" altLang="ja-JP" sz="900" dirty="0">
                <a:latin typeface="Meiryo" charset="-128"/>
                <a:ea typeface="Meiryo" charset="-128"/>
                <a:cs typeface="Meiryo" charset="-128"/>
              </a:rPr>
              <a:t>Z</a:t>
            </a:r>
            <a:r>
              <a:rPr lang="ja-JP" altLang="en-US" sz="900" dirty="0">
                <a:latin typeface="Meiryo" charset="-128"/>
                <a:ea typeface="Meiryo" charset="-128"/>
                <a:cs typeface="Meiryo" charset="-128"/>
              </a:rPr>
              <a:t>にする。</a:t>
            </a:r>
          </a:p>
          <a:p>
            <a:r>
              <a:rPr kumimoji="1" lang="ja-JP" altLang="en-US" sz="900" dirty="0">
                <a:latin typeface="Meiryo" charset="-128"/>
                <a:ea typeface="Meiryo" charset="-128"/>
                <a:cs typeface="Meiryo" charset="-128"/>
              </a:rPr>
              <a:t>・・・</a:t>
            </a:r>
          </a:p>
        </p:txBody>
      </p:sp>
      <p:sp>
        <p:nvSpPr>
          <p:cNvPr id="35" name="メモ 34"/>
          <p:cNvSpPr/>
          <p:nvPr/>
        </p:nvSpPr>
        <p:spPr>
          <a:xfrm>
            <a:off x="2165775" y="428028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6" name="テキスト ボックス 35"/>
          <p:cNvSpPr txBox="1"/>
          <p:nvPr/>
        </p:nvSpPr>
        <p:spPr>
          <a:xfrm>
            <a:off x="2165775" y="4424896"/>
            <a:ext cx="1584175" cy="830997"/>
          </a:xfrm>
          <a:prstGeom prst="rect">
            <a:avLst/>
          </a:prstGeom>
          <a:noFill/>
        </p:spPr>
        <p:txBody>
          <a:bodyPr wrap="square" rtlCol="0">
            <a:spAutoFit/>
          </a:bodyPr>
          <a:lstStyle/>
          <a:p>
            <a:pPr algn="ctr"/>
            <a:r>
              <a:rPr kumimoji="1" lang="ja-JP" altLang="en-US" sz="1200" dirty="0">
                <a:latin typeface="Meiryo" charset="-128"/>
                <a:ea typeface="Meiryo" charset="-128"/>
                <a:cs typeface="Meiryo" charset="-128"/>
              </a:rPr>
              <a:t>環境構築手順書</a:t>
            </a:r>
            <a:r>
              <a:rPr kumimoji="1" lang="en-US" altLang="ja-JP" sz="1200" dirty="0">
                <a:latin typeface="Meiryo" charset="-128"/>
                <a:ea typeface="Meiryo" charset="-128"/>
                <a:cs typeface="Meiryo" charset="-128"/>
              </a:rPr>
              <a:t> 2</a:t>
            </a:r>
            <a:endParaRPr lang="ja-JP" altLang="en-US" sz="1200" dirty="0">
              <a:latin typeface="Meiryo" charset="-128"/>
              <a:ea typeface="Meiryo" charset="-128"/>
              <a:cs typeface="Meiryo" charset="-128"/>
            </a:endParaRPr>
          </a:p>
          <a:p>
            <a:pPr marL="342900" indent="-342900">
              <a:buFont typeface="+mj-ea"/>
              <a:buAutoNum type="circleNumDbPlain"/>
            </a:pPr>
            <a:r>
              <a:rPr kumimoji="1" lang="en-US" altLang="ja-JP" sz="900" dirty="0">
                <a:latin typeface="Meiryo" charset="-128"/>
                <a:ea typeface="Meiryo" charset="-128"/>
                <a:cs typeface="Meiryo" charset="-128"/>
              </a:rPr>
              <a:t>A</a:t>
            </a:r>
            <a:r>
              <a:rPr kumimoji="1" lang="ja-JP" altLang="en-US" sz="900" dirty="0">
                <a:latin typeface="Meiryo" charset="-128"/>
                <a:ea typeface="Meiryo" charset="-128"/>
                <a:cs typeface="Meiryo" charset="-128"/>
              </a:rPr>
              <a:t>を</a:t>
            </a:r>
            <a:r>
              <a:rPr kumimoji="1" lang="en-US" altLang="ja-JP" sz="900" strike="sngStrike" dirty="0">
                <a:solidFill>
                  <a:srgbClr val="FF0000"/>
                </a:solidFill>
                <a:latin typeface="Meiryo" charset="-128"/>
                <a:ea typeface="Meiryo" charset="-128"/>
                <a:cs typeface="Meiryo" charset="-128"/>
              </a:rPr>
              <a:t>B</a:t>
            </a:r>
            <a:r>
              <a:rPr lang="en-US" altLang="ja-JP" sz="900" dirty="0">
                <a:solidFill>
                  <a:schemeClr val="accent6">
                    <a:lumMod val="75000"/>
                  </a:schemeClr>
                </a:solidFill>
                <a:latin typeface="Meiryo" charset="-128"/>
                <a:ea typeface="Meiryo" charset="-128"/>
                <a:cs typeface="Meiryo" charset="-128"/>
              </a:rPr>
              <a:t>X</a:t>
            </a:r>
            <a:r>
              <a:rPr kumimoji="1" lang="ja-JP" altLang="en-US" sz="900" dirty="0">
                <a:latin typeface="Meiryo" charset="-128"/>
                <a:ea typeface="Meiryo" charset="-128"/>
                <a:cs typeface="Meiryo" charset="-128"/>
              </a:rPr>
              <a:t>する。</a:t>
            </a:r>
            <a:endParaRPr kumimoji="1"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C</a:t>
            </a:r>
            <a:r>
              <a:rPr lang="ja-JP" altLang="en-US" sz="900" dirty="0">
                <a:latin typeface="Meiryo" charset="-128"/>
                <a:ea typeface="Meiryo" charset="-128"/>
                <a:cs typeface="Meiryo" charset="-128"/>
              </a:rPr>
              <a:t>を</a:t>
            </a:r>
            <a:r>
              <a:rPr lang="en-US" altLang="ja-JP" sz="900" strike="sngStrike" dirty="0">
                <a:solidFill>
                  <a:srgbClr val="FF0000"/>
                </a:solidFill>
                <a:latin typeface="Meiryo" charset="-128"/>
                <a:ea typeface="Meiryo" charset="-128"/>
                <a:cs typeface="Meiryo" charset="-128"/>
              </a:rPr>
              <a:t>D</a:t>
            </a:r>
            <a:r>
              <a:rPr lang="en-US" altLang="ja-JP" sz="900" dirty="0">
                <a:solidFill>
                  <a:schemeClr val="accent6">
                    <a:lumMod val="75000"/>
                  </a:schemeClr>
                </a:solidFill>
                <a:latin typeface="Meiryo" charset="-128"/>
                <a:ea typeface="Meiryo" charset="-128"/>
                <a:cs typeface="Meiryo" charset="-128"/>
              </a:rPr>
              <a:t>Y</a:t>
            </a:r>
            <a:r>
              <a:rPr lang="ja-JP" altLang="en-US" sz="900" dirty="0">
                <a:latin typeface="Meiryo" charset="-128"/>
                <a:ea typeface="Meiryo" charset="-128"/>
                <a:cs typeface="Meiryo" charset="-128"/>
              </a:rPr>
              <a:t>にする。</a:t>
            </a:r>
            <a:endParaRPr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F</a:t>
            </a:r>
            <a:r>
              <a:rPr lang="ja-JP" altLang="en-US" sz="900" dirty="0">
                <a:latin typeface="Meiryo" charset="-128"/>
                <a:ea typeface="Meiryo" charset="-128"/>
                <a:cs typeface="Meiryo" charset="-128"/>
              </a:rPr>
              <a:t>を</a:t>
            </a:r>
            <a:r>
              <a:rPr lang="en-US" altLang="ja-JP" sz="900" dirty="0">
                <a:latin typeface="Meiryo" charset="-128"/>
                <a:ea typeface="Meiryo" charset="-128"/>
                <a:cs typeface="Meiryo" charset="-128"/>
              </a:rPr>
              <a:t>Z</a:t>
            </a:r>
            <a:r>
              <a:rPr lang="ja-JP" altLang="en-US" sz="900" dirty="0">
                <a:latin typeface="Meiryo" charset="-128"/>
                <a:ea typeface="Meiryo" charset="-128"/>
                <a:cs typeface="Meiryo" charset="-128"/>
              </a:rPr>
              <a:t>にする。</a:t>
            </a:r>
          </a:p>
          <a:p>
            <a:r>
              <a:rPr kumimoji="1" lang="ja-JP" altLang="en-US" sz="900" dirty="0">
                <a:latin typeface="Meiryo" charset="-128"/>
                <a:ea typeface="Meiryo" charset="-128"/>
                <a:cs typeface="Meiryo" charset="-128"/>
              </a:rPr>
              <a:t>・・・</a:t>
            </a:r>
          </a:p>
        </p:txBody>
      </p:sp>
      <p:sp>
        <p:nvSpPr>
          <p:cNvPr id="37" name="メモ 36"/>
          <p:cNvSpPr/>
          <p:nvPr/>
        </p:nvSpPr>
        <p:spPr>
          <a:xfrm>
            <a:off x="2383989" y="4961880"/>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8" name="テキスト ボックス 37"/>
          <p:cNvSpPr txBox="1"/>
          <p:nvPr/>
        </p:nvSpPr>
        <p:spPr>
          <a:xfrm>
            <a:off x="2383989" y="5106492"/>
            <a:ext cx="1584175" cy="830997"/>
          </a:xfrm>
          <a:prstGeom prst="rect">
            <a:avLst/>
          </a:prstGeom>
          <a:noFill/>
        </p:spPr>
        <p:txBody>
          <a:bodyPr wrap="square" rtlCol="0">
            <a:spAutoFit/>
          </a:bodyPr>
          <a:lstStyle/>
          <a:p>
            <a:pPr algn="ctr"/>
            <a:r>
              <a:rPr kumimoji="1" lang="ja-JP" altLang="en-US" sz="1200" dirty="0">
                <a:latin typeface="Meiryo" charset="-128"/>
                <a:ea typeface="Meiryo" charset="-128"/>
                <a:cs typeface="Meiryo" charset="-128"/>
              </a:rPr>
              <a:t>環境構築手順書</a:t>
            </a:r>
            <a:r>
              <a:rPr kumimoji="1" lang="en-US" altLang="ja-JP" sz="1200" dirty="0">
                <a:latin typeface="Meiryo" charset="-128"/>
                <a:ea typeface="Meiryo" charset="-128"/>
                <a:cs typeface="Meiryo" charset="-128"/>
              </a:rPr>
              <a:t> 3</a:t>
            </a:r>
            <a:endParaRPr lang="ja-JP" altLang="en-US" sz="1200" dirty="0">
              <a:latin typeface="Meiryo" charset="-128"/>
              <a:ea typeface="Meiryo" charset="-128"/>
              <a:cs typeface="Meiryo" charset="-128"/>
            </a:endParaRPr>
          </a:p>
          <a:p>
            <a:pPr marL="342900" indent="-342900">
              <a:buFont typeface="+mj-ea"/>
              <a:buAutoNum type="circleNumDbPlain"/>
            </a:pPr>
            <a:r>
              <a:rPr kumimoji="1" lang="en-US" altLang="ja-JP" sz="900" dirty="0">
                <a:latin typeface="Meiryo" charset="-128"/>
                <a:ea typeface="Meiryo" charset="-128"/>
                <a:cs typeface="Meiryo" charset="-128"/>
              </a:rPr>
              <a:t>A</a:t>
            </a:r>
            <a:r>
              <a:rPr kumimoji="1" lang="ja-JP" altLang="en-US" sz="900" dirty="0">
                <a:latin typeface="Meiryo" charset="-128"/>
                <a:ea typeface="Meiryo" charset="-128"/>
                <a:cs typeface="Meiryo" charset="-128"/>
              </a:rPr>
              <a:t>を</a:t>
            </a:r>
            <a:r>
              <a:rPr kumimoji="1" lang="en-US" altLang="ja-JP" sz="900" strike="sngStrike" dirty="0">
                <a:solidFill>
                  <a:srgbClr val="FF0000"/>
                </a:solidFill>
                <a:latin typeface="Meiryo" charset="-128"/>
                <a:ea typeface="Meiryo" charset="-128"/>
                <a:cs typeface="Meiryo" charset="-128"/>
              </a:rPr>
              <a:t>B</a:t>
            </a:r>
            <a:r>
              <a:rPr lang="en-US" altLang="ja-JP" sz="900" dirty="0">
                <a:solidFill>
                  <a:schemeClr val="accent6">
                    <a:lumMod val="75000"/>
                  </a:schemeClr>
                </a:solidFill>
                <a:latin typeface="Meiryo" charset="-128"/>
                <a:ea typeface="Meiryo" charset="-128"/>
                <a:cs typeface="Meiryo" charset="-128"/>
              </a:rPr>
              <a:t>X</a:t>
            </a:r>
            <a:r>
              <a:rPr kumimoji="1" lang="ja-JP" altLang="en-US" sz="900" dirty="0">
                <a:latin typeface="Meiryo" charset="-128"/>
                <a:ea typeface="Meiryo" charset="-128"/>
                <a:cs typeface="Meiryo" charset="-128"/>
              </a:rPr>
              <a:t>する。</a:t>
            </a:r>
            <a:endParaRPr kumimoji="1"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C</a:t>
            </a:r>
            <a:r>
              <a:rPr lang="ja-JP" altLang="en-US" sz="900" dirty="0">
                <a:latin typeface="Meiryo" charset="-128"/>
                <a:ea typeface="Meiryo" charset="-128"/>
                <a:cs typeface="Meiryo" charset="-128"/>
              </a:rPr>
              <a:t>を</a:t>
            </a:r>
            <a:r>
              <a:rPr lang="en-US" altLang="ja-JP" sz="900" strike="sngStrike" dirty="0">
                <a:solidFill>
                  <a:srgbClr val="FF0000"/>
                </a:solidFill>
                <a:latin typeface="Meiryo" charset="-128"/>
                <a:ea typeface="Meiryo" charset="-128"/>
                <a:cs typeface="Meiryo" charset="-128"/>
              </a:rPr>
              <a:t>D</a:t>
            </a:r>
            <a:r>
              <a:rPr lang="en-US" altLang="ja-JP" sz="900" dirty="0">
                <a:solidFill>
                  <a:schemeClr val="accent6">
                    <a:lumMod val="75000"/>
                  </a:schemeClr>
                </a:solidFill>
                <a:latin typeface="Meiryo" charset="-128"/>
                <a:ea typeface="Meiryo" charset="-128"/>
                <a:cs typeface="Meiryo" charset="-128"/>
              </a:rPr>
              <a:t>Y</a:t>
            </a:r>
            <a:r>
              <a:rPr lang="ja-JP" altLang="en-US" sz="900" dirty="0">
                <a:latin typeface="Meiryo" charset="-128"/>
                <a:ea typeface="Meiryo" charset="-128"/>
                <a:cs typeface="Meiryo" charset="-128"/>
              </a:rPr>
              <a:t>にする。</a:t>
            </a:r>
            <a:endParaRPr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F</a:t>
            </a:r>
            <a:r>
              <a:rPr lang="ja-JP" altLang="en-US" sz="900" dirty="0">
                <a:latin typeface="Meiryo" charset="-128"/>
                <a:ea typeface="Meiryo" charset="-128"/>
                <a:cs typeface="Meiryo" charset="-128"/>
              </a:rPr>
              <a:t>を</a:t>
            </a:r>
            <a:r>
              <a:rPr lang="en-US" altLang="ja-JP" sz="900" strike="sngStrike" dirty="0">
                <a:solidFill>
                  <a:srgbClr val="FF0000"/>
                </a:solidFill>
                <a:latin typeface="Meiryo" charset="-128"/>
                <a:ea typeface="Meiryo" charset="-128"/>
                <a:cs typeface="Meiryo" charset="-128"/>
              </a:rPr>
              <a:t>G</a:t>
            </a:r>
            <a:r>
              <a:rPr lang="en-US" altLang="ja-JP" sz="900" dirty="0">
                <a:solidFill>
                  <a:schemeClr val="accent6">
                    <a:lumMod val="75000"/>
                  </a:schemeClr>
                </a:solidFill>
                <a:latin typeface="Meiryo" charset="-128"/>
                <a:ea typeface="Meiryo" charset="-128"/>
                <a:cs typeface="Meiryo" charset="-128"/>
              </a:rPr>
              <a:t>Z</a:t>
            </a:r>
            <a:r>
              <a:rPr lang="ja-JP" altLang="en-US" sz="900" dirty="0">
                <a:latin typeface="Meiryo" charset="-128"/>
                <a:ea typeface="Meiryo" charset="-128"/>
                <a:cs typeface="Meiryo" charset="-128"/>
              </a:rPr>
              <a:t>にする。</a:t>
            </a:r>
          </a:p>
          <a:p>
            <a:r>
              <a:rPr kumimoji="1" lang="ja-JP" altLang="en-US" sz="900" dirty="0">
                <a:latin typeface="Meiryo" charset="-128"/>
                <a:ea typeface="Meiryo" charset="-128"/>
                <a:cs typeface="Meiryo" charset="-128"/>
              </a:rPr>
              <a:t>・・・</a:t>
            </a:r>
          </a:p>
        </p:txBody>
      </p:sp>
      <p:grpSp>
        <p:nvGrpSpPr>
          <p:cNvPr id="31" name="図形グループ 30"/>
          <p:cNvGrpSpPr/>
          <p:nvPr/>
        </p:nvGrpSpPr>
        <p:grpSpPr>
          <a:xfrm>
            <a:off x="1619672" y="4847709"/>
            <a:ext cx="530176" cy="1101571"/>
            <a:chOff x="1946324" y="4125162"/>
            <a:chExt cx="969964" cy="2007872"/>
          </a:xfrm>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39" name="図 38"/>
          <p:cNvPicPr>
            <a:picLocks noChangeAspect="1"/>
          </p:cNvPicPr>
          <p:nvPr/>
        </p:nvPicPr>
        <p:blipFill>
          <a:blip r:embed="rId2">
            <a:clrChange>
              <a:clrFrom>
                <a:srgbClr val="FFFFFF"/>
              </a:clrFrom>
              <a:clrTo>
                <a:srgbClr val="FFFFFF">
                  <a:alpha val="0"/>
                </a:srgbClr>
              </a:clrTo>
            </a:clrChange>
          </a:blip>
          <a:stretch>
            <a:fillRect/>
          </a:stretch>
        </p:blipFill>
        <p:spPr>
          <a:xfrm>
            <a:off x="4946083" y="4390769"/>
            <a:ext cx="1140592" cy="1208541"/>
          </a:xfrm>
          <a:prstGeom prst="rect">
            <a:avLst/>
          </a:prstGeom>
        </p:spPr>
      </p:pic>
      <p:sp>
        <p:nvSpPr>
          <p:cNvPr id="40" name="正方形/長方形 39"/>
          <p:cNvSpPr/>
          <p:nvPr/>
        </p:nvSpPr>
        <p:spPr>
          <a:xfrm>
            <a:off x="4987112" y="4507370"/>
            <a:ext cx="1099563" cy="707886"/>
          </a:xfrm>
          <a:prstGeom prst="rect">
            <a:avLst/>
          </a:prstGeom>
        </p:spPr>
        <p:txBody>
          <a:bodyPr wrap="square">
            <a:spAutoFit/>
          </a:bodyPr>
          <a:lstStyle/>
          <a:p>
            <a:r>
              <a:rPr lang="ja-JP" altLang="en-US" sz="800" dirty="0"/>
              <a:t>+#!/bin/sh+yum install -y httpd httpd-devel php php-mbstring php-pdo php-mysql mysql-</a:t>
            </a:r>
          </a:p>
        </p:txBody>
      </p:sp>
      <p:grpSp>
        <p:nvGrpSpPr>
          <p:cNvPr id="41" name="図形グループ 40"/>
          <p:cNvGrpSpPr/>
          <p:nvPr/>
        </p:nvGrpSpPr>
        <p:grpSpPr>
          <a:xfrm>
            <a:off x="4854667" y="4835896"/>
            <a:ext cx="530176" cy="1101571"/>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4" name="図形グループ 43"/>
          <p:cNvGrpSpPr/>
          <p:nvPr/>
        </p:nvGrpSpPr>
        <p:grpSpPr>
          <a:xfrm>
            <a:off x="6178090" y="3920628"/>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178090" y="4114090"/>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178090" y="429568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178090" y="4654686"/>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178090" y="4471371"/>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548344" y="3923169"/>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548344" y="4116631"/>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548344" y="429822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548344" y="4657227"/>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6548344" y="4473912"/>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6922994" y="3925710"/>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6922994" y="4119172"/>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6922994" y="430076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6922994" y="4659768"/>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6922994" y="4476453"/>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6180580" y="5020872"/>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180580" y="4837557"/>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6550834" y="5023413"/>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6550834" y="4840098"/>
            <a:ext cx="317500" cy="157483"/>
            <a:chOff x="6769100" y="1390650"/>
            <a:chExt cx="317500" cy="157483"/>
          </a:xfrm>
        </p:grpSpPr>
        <p:sp>
          <p:nvSpPr>
            <p:cNvPr id="117" name="正方形/長方形 1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6925484" y="5025954"/>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23"/>
          <p:cNvGrpSpPr/>
          <p:nvPr/>
        </p:nvGrpSpPr>
        <p:grpSpPr>
          <a:xfrm>
            <a:off x="6925484" y="4842639"/>
            <a:ext cx="317500" cy="157483"/>
            <a:chOff x="6769100" y="1390650"/>
            <a:chExt cx="317500" cy="157483"/>
          </a:xfrm>
        </p:grpSpPr>
        <p:sp>
          <p:nvSpPr>
            <p:cNvPr id="125" name="正方形/長方形 1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6180580" y="5218963"/>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31"/>
          <p:cNvGrpSpPr/>
          <p:nvPr/>
        </p:nvGrpSpPr>
        <p:grpSpPr>
          <a:xfrm>
            <a:off x="6550834" y="5221504"/>
            <a:ext cx="317500" cy="157483"/>
            <a:chOff x="6769100" y="1390650"/>
            <a:chExt cx="317500" cy="157483"/>
          </a:xfrm>
        </p:grpSpPr>
        <p:sp>
          <p:nvSpPr>
            <p:cNvPr id="133" name="正方形/長方形 1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6925484" y="5224045"/>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6178090" y="5587004"/>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6178090" y="5403689"/>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6548344" y="5589545"/>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6548344" y="5406230"/>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6922994" y="5592086"/>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6922994" y="5408771"/>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6178090" y="5785095"/>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6548344" y="5787636"/>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6922994" y="5790177"/>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7" name="図 186"/>
          <p:cNvPicPr>
            <a:picLocks noChangeAspect="1"/>
          </p:cNvPicPr>
          <p:nvPr/>
        </p:nvPicPr>
        <p:blipFill>
          <a:blip r:embed="rId3"/>
          <a:stretch>
            <a:fillRect/>
          </a:stretch>
        </p:blipFill>
        <p:spPr>
          <a:xfrm>
            <a:off x="1888303" y="4793959"/>
            <a:ext cx="333578" cy="333578"/>
          </a:xfrm>
          <a:prstGeom prst="rect">
            <a:avLst/>
          </a:prstGeom>
          <a:ln>
            <a:noFill/>
          </a:ln>
          <a:effectLst>
            <a:outerShdw blurRad="292100" dist="139700" dir="2700000" algn="tl" rotWithShape="0">
              <a:srgbClr val="333333">
                <a:alpha val="65000"/>
              </a:srgbClr>
            </a:outerShdw>
          </a:effectLst>
        </p:spPr>
      </p:pic>
      <p:pic>
        <p:nvPicPr>
          <p:cNvPr id="188" name="図 187"/>
          <p:cNvPicPr>
            <a:picLocks noChangeAspect="1"/>
          </p:cNvPicPr>
          <p:nvPr/>
        </p:nvPicPr>
        <p:blipFill>
          <a:blip r:embed="rId3"/>
          <a:stretch>
            <a:fillRect/>
          </a:stretch>
        </p:blipFill>
        <p:spPr>
          <a:xfrm>
            <a:off x="5152905" y="4812169"/>
            <a:ext cx="333578" cy="333578"/>
          </a:xfrm>
          <a:prstGeom prst="rect">
            <a:avLst/>
          </a:prstGeom>
          <a:ln>
            <a:noFill/>
          </a:ln>
          <a:effectLst>
            <a:outerShdw blurRad="292100" dist="139700" dir="2700000" algn="tl" rotWithShape="0">
              <a:srgbClr val="333333">
                <a:alpha val="65000"/>
              </a:srgbClr>
            </a:outerShdw>
          </a:effectLst>
        </p:spPr>
      </p:pic>
      <p:sp>
        <p:nvSpPr>
          <p:cNvPr id="189" name="テキスト ボックス 188"/>
          <p:cNvSpPr txBox="1"/>
          <p:nvPr/>
        </p:nvSpPr>
        <p:spPr>
          <a:xfrm>
            <a:off x="1446116" y="3221922"/>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a:solidFill>
                  <a:srgbClr val="FF0000"/>
                </a:solidFill>
                <a:latin typeface="Meiryo" charset="-128"/>
                <a:ea typeface="Meiryo" charset="-128"/>
                <a:cs typeface="Meiryo" charset="-128"/>
              </a:rPr>
              <a:t>手作業で作業ミスが心配</a:t>
            </a:r>
          </a:p>
          <a:p>
            <a:pPr marL="285750" indent="-285750">
              <a:buFont typeface="Wingdings" charset="2"/>
              <a:buChar char="ü"/>
            </a:pPr>
            <a:r>
              <a:rPr lang="ja-JP" altLang="en-US" sz="1200" dirty="0">
                <a:solidFill>
                  <a:srgbClr val="FF0000"/>
                </a:solidFill>
                <a:latin typeface="Meiryo" charset="-128"/>
                <a:ea typeface="Meiryo" charset="-128"/>
                <a:cs typeface="Meiryo" charset="-128"/>
              </a:rPr>
              <a:t>変更を繰り返すと管理が大変</a:t>
            </a:r>
          </a:p>
          <a:p>
            <a:pPr marL="285750" indent="-285750">
              <a:buFont typeface="Wingdings" charset="2"/>
              <a:buChar char="ü"/>
            </a:pPr>
            <a:r>
              <a:rPr lang="ja-JP" altLang="en-US" sz="1200" dirty="0">
                <a:solidFill>
                  <a:srgbClr val="FF0000"/>
                </a:solidFill>
                <a:latin typeface="Meiryo" charset="-128"/>
                <a:ea typeface="Meiryo" charset="-128"/>
                <a:cs typeface="Meiryo" charset="-128"/>
              </a:rPr>
              <a:t>実際の環境と履歴が一致しない</a:t>
            </a:r>
          </a:p>
        </p:txBody>
      </p:sp>
      <p:sp>
        <p:nvSpPr>
          <p:cNvPr id="191" name="テキスト ボックス 190"/>
          <p:cNvSpPr txBox="1"/>
          <p:nvPr/>
        </p:nvSpPr>
        <p:spPr>
          <a:xfrm>
            <a:off x="4612852" y="3223090"/>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a:solidFill>
                  <a:srgbClr val="FF0000"/>
                </a:solidFill>
                <a:latin typeface="Meiryo" charset="-128"/>
                <a:ea typeface="Meiryo" charset="-128"/>
                <a:cs typeface="Meiryo" charset="-128"/>
              </a:rPr>
              <a:t>対象が増えると管理しきれない</a:t>
            </a:r>
          </a:p>
          <a:p>
            <a:pPr marL="285750" indent="-285750">
              <a:buFont typeface="Wingdings" charset="2"/>
              <a:buChar char="ü"/>
            </a:pPr>
            <a:r>
              <a:rPr lang="ja-JP" altLang="en-US" sz="1200" dirty="0">
                <a:solidFill>
                  <a:srgbClr val="FF0000"/>
                </a:solidFill>
                <a:latin typeface="Meiryo" charset="-128"/>
                <a:ea typeface="Meiryo" charset="-128"/>
                <a:cs typeface="Meiryo" charset="-128"/>
              </a:rPr>
              <a:t>設定に手間がかかる</a:t>
            </a:r>
          </a:p>
          <a:p>
            <a:pPr marL="285750" indent="-285750">
              <a:buFont typeface="Wingdings" charset="2"/>
              <a:buChar char="ü"/>
            </a:pPr>
            <a:r>
              <a:rPr lang="ja-JP" altLang="en-US" sz="1200" dirty="0">
                <a:solidFill>
                  <a:srgbClr val="FF0000"/>
                </a:solidFill>
                <a:latin typeface="Meiryo" charset="-128"/>
                <a:ea typeface="Meiryo" charset="-128"/>
                <a:cs typeface="Meiryo" charset="-128"/>
              </a:rPr>
              <a:t>テスト・確認が複雑</a:t>
            </a:r>
          </a:p>
        </p:txBody>
      </p:sp>
    </p:spTree>
    <p:extLst>
      <p:ext uri="{BB962C8B-B14F-4D97-AF65-F5344CB8AC3E}">
        <p14:creationId xmlns:p14="http://schemas.microsoft.com/office/powerpoint/2010/main" val="8360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4932040" y="980728"/>
            <a:ext cx="2808312" cy="504056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1228191" y="980728"/>
            <a:ext cx="2808312" cy="50405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1413460" y="1769148"/>
            <a:ext cx="1040452" cy="454610"/>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1413460" y="2276979"/>
            <a:ext cx="1040452" cy="454610"/>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413460" y="2784810"/>
            <a:ext cx="1040452" cy="454610"/>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lang="en-US" altLang="ja-JP" dirty="0"/>
              <a:t>Infrastructure as Code</a:t>
            </a:r>
            <a:r>
              <a:rPr lang="ja-JP" altLang="en-US" dirty="0"/>
              <a:t>の特徴（２）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sp>
        <p:nvSpPr>
          <p:cNvPr id="4" name="メモ 3"/>
          <p:cNvSpPr/>
          <p:nvPr/>
        </p:nvSpPr>
        <p:spPr>
          <a:xfrm>
            <a:off x="2206030" y="2204269"/>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 name="テキスト ボックス 7"/>
          <p:cNvSpPr txBox="1"/>
          <p:nvPr/>
        </p:nvSpPr>
        <p:spPr>
          <a:xfrm>
            <a:off x="2350047" y="2348881"/>
            <a:ext cx="1324655" cy="1015663"/>
          </a:xfrm>
          <a:prstGeom prst="rect">
            <a:avLst/>
          </a:prstGeom>
          <a:noFill/>
        </p:spPr>
        <p:txBody>
          <a:bodyPr wrap="square" rtlCol="0">
            <a:spAutoFit/>
          </a:bodyPr>
          <a:lstStyle/>
          <a:p>
            <a:pPr algn="ctr"/>
            <a:r>
              <a:rPr kumimoji="1" lang="ja-JP" altLang="en-US" sz="1200" dirty="0">
                <a:latin typeface="Meiryo" charset="-128"/>
                <a:ea typeface="Meiryo" charset="-128"/>
                <a:cs typeface="Meiryo" charset="-128"/>
              </a:rPr>
              <a:t>変更履歴</a:t>
            </a:r>
            <a:endParaRPr kumimoji="1" lang="en-US" altLang="ja-JP" sz="1200" dirty="0">
              <a:latin typeface="Meiryo" charset="-128"/>
              <a:ea typeface="Meiryo" charset="-128"/>
              <a:cs typeface="Meiryo" charset="-128"/>
            </a:endParaRPr>
          </a:p>
          <a:p>
            <a:pPr algn="ctr"/>
            <a:endParaRPr lang="ja-JP" altLang="en-US" sz="12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XXXXXXXXX</a:t>
            </a:r>
            <a:endParaRPr kumimoji="1"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XXXXXXXXX</a:t>
            </a:r>
          </a:p>
          <a:p>
            <a:pPr marL="342900" indent="-342900">
              <a:buFont typeface="+mj-ea"/>
              <a:buAutoNum type="circleNumDbPlain"/>
            </a:pPr>
            <a:r>
              <a:rPr lang="en-US" altLang="ja-JP" sz="900" dirty="0">
                <a:latin typeface="Meiryo" charset="-128"/>
                <a:ea typeface="Meiryo" charset="-128"/>
                <a:cs typeface="Meiryo" charset="-128"/>
              </a:rPr>
              <a:t>XXXXXXXXX</a:t>
            </a:r>
            <a:endParaRPr lang="ja-JP" altLang="en-US" sz="900" dirty="0">
              <a:latin typeface="Meiryo" charset="-128"/>
              <a:ea typeface="Meiryo" charset="-128"/>
              <a:cs typeface="Meiryo" charset="-128"/>
            </a:endParaRPr>
          </a:p>
          <a:p>
            <a:r>
              <a:rPr kumimoji="1" lang="ja-JP" altLang="en-US" sz="900" dirty="0">
                <a:latin typeface="Meiryo" charset="-128"/>
                <a:ea typeface="Meiryo" charset="-128"/>
                <a:cs typeface="Meiryo" charset="-128"/>
              </a:rPr>
              <a:t>・・・</a:t>
            </a:r>
          </a:p>
        </p:txBody>
      </p:sp>
      <p:sp>
        <p:nvSpPr>
          <p:cNvPr id="14" name="テキスト ボックス 13"/>
          <p:cNvSpPr txBox="1"/>
          <p:nvPr/>
        </p:nvSpPr>
        <p:spPr>
          <a:xfrm>
            <a:off x="5709195" y="1157204"/>
            <a:ext cx="1210588" cy="400110"/>
          </a:xfrm>
          <a:prstGeom prst="rect">
            <a:avLst/>
          </a:prstGeom>
          <a:noFill/>
        </p:spPr>
        <p:txBody>
          <a:bodyPr wrap="none" rtlCol="0">
            <a:spAutoFit/>
          </a:bodyPr>
          <a:lstStyle/>
          <a:p>
            <a:pPr algn="ctr"/>
            <a:r>
              <a:rPr kumimoji="1" lang="ja-JP" altLang="en-US" sz="2000" b="1" dirty="0">
                <a:solidFill>
                  <a:srgbClr val="0432FF"/>
                </a:solidFill>
                <a:latin typeface="Meiryo" charset="-128"/>
                <a:ea typeface="Meiryo" charset="-128"/>
                <a:cs typeface="Meiryo" charset="-128"/>
              </a:rPr>
              <a:t>クラウド</a:t>
            </a:r>
          </a:p>
        </p:txBody>
      </p:sp>
      <p:sp>
        <p:nvSpPr>
          <p:cNvPr id="18" name="テキスト ボックス 17"/>
          <p:cNvSpPr txBox="1"/>
          <p:nvPr/>
        </p:nvSpPr>
        <p:spPr>
          <a:xfrm>
            <a:off x="1766011" y="1151091"/>
            <a:ext cx="1723549" cy="400110"/>
          </a:xfrm>
          <a:prstGeom prst="rect">
            <a:avLst/>
          </a:prstGeom>
          <a:noFill/>
        </p:spPr>
        <p:txBody>
          <a:bodyPr wrap="none" rtlCol="0">
            <a:spAutoFit/>
          </a:bodyPr>
          <a:lstStyle/>
          <a:p>
            <a:pPr algn="ctr"/>
            <a:r>
              <a:rPr kumimoji="1" lang="ja-JP" altLang="en-US" sz="2000" b="1" dirty="0">
                <a:latin typeface="Meiryo" charset="-128"/>
                <a:ea typeface="Meiryo" charset="-128"/>
                <a:cs typeface="Meiryo" charset="-128"/>
              </a:rPr>
              <a:t>個別システム</a:t>
            </a:r>
          </a:p>
        </p:txBody>
      </p:sp>
      <p:sp>
        <p:nvSpPr>
          <p:cNvPr id="19" name="右矢印 18"/>
          <p:cNvSpPr/>
          <p:nvPr/>
        </p:nvSpPr>
        <p:spPr>
          <a:xfrm>
            <a:off x="4211960" y="3417339"/>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26504" y="1770385"/>
            <a:ext cx="721257" cy="30344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5126504" y="2278216"/>
            <a:ext cx="721257" cy="30344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5126504" y="2786047"/>
            <a:ext cx="721257" cy="303443"/>
            <a:chOff x="6769100" y="1390650"/>
            <a:chExt cx="317500" cy="157483"/>
          </a:xfrm>
        </p:grpSpPr>
        <p:sp>
          <p:nvSpPr>
            <p:cNvPr id="53" name="正方形/長方形 52"/>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5932353" y="1766674"/>
            <a:ext cx="721257" cy="30344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5932353" y="2274505"/>
            <a:ext cx="721257" cy="303443"/>
            <a:chOff x="6769100" y="1390650"/>
            <a:chExt cx="317500" cy="157483"/>
          </a:xfrm>
        </p:grpSpPr>
        <p:sp>
          <p:nvSpPr>
            <p:cNvPr id="61" name="正方形/長方形 60"/>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738202" y="1774902"/>
            <a:ext cx="721257" cy="30344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738202" y="2282733"/>
            <a:ext cx="721257" cy="30344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51746" y="3268227"/>
            <a:ext cx="721257" cy="30344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067465" y="3266444"/>
            <a:ext cx="721257" cy="30344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1" name="テキスト ボックス 80"/>
          <p:cNvSpPr txBox="1"/>
          <p:nvPr/>
        </p:nvSpPr>
        <p:spPr>
          <a:xfrm>
            <a:off x="6003172" y="2079343"/>
            <a:ext cx="697627" cy="707886"/>
          </a:xfrm>
          <a:prstGeom prst="rect">
            <a:avLst/>
          </a:prstGeom>
          <a:noFill/>
        </p:spPr>
        <p:txBody>
          <a:bodyPr wrap="none" rtlCol="0">
            <a:spAutoFit/>
          </a:bodyPr>
          <a:lstStyle/>
          <a:p>
            <a:r>
              <a:rPr kumimoji="1" lang="en-US" altLang="ja-JP" sz="4000" dirty="0">
                <a:solidFill>
                  <a:srgbClr val="FF0000"/>
                </a:solidFill>
              </a:rPr>
              <a:t>×</a:t>
            </a:r>
            <a:endParaRPr kumimoji="1" lang="ja-JP" altLang="en-US" sz="4000" dirty="0">
              <a:solidFill>
                <a:srgbClr val="FF0000"/>
              </a:solidFill>
            </a:endParaRPr>
          </a:p>
        </p:txBody>
      </p:sp>
      <p:pic>
        <p:nvPicPr>
          <p:cNvPr id="82" name="図 81"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905451" y="2819596"/>
            <a:ext cx="344450" cy="451860"/>
          </a:xfrm>
          <a:prstGeom prst="rect">
            <a:avLst/>
          </a:prstGeom>
          <a:ln>
            <a:noFill/>
          </a:ln>
          <a:effectLst>
            <a:outerShdw blurRad="292100" dist="139700" dir="2700000" algn="tl" rotWithShape="0">
              <a:srgbClr val="333333">
                <a:alpha val="65000"/>
              </a:srgbClr>
            </a:outerShdw>
          </a:effectLst>
        </p:spPr>
      </p:pic>
      <p:sp>
        <p:nvSpPr>
          <p:cNvPr id="83" name="テキスト ボックス 82"/>
          <p:cNvSpPr txBox="1"/>
          <p:nvPr/>
        </p:nvSpPr>
        <p:spPr>
          <a:xfrm>
            <a:off x="5201173" y="2589767"/>
            <a:ext cx="697627" cy="707886"/>
          </a:xfrm>
          <a:prstGeom prst="rect">
            <a:avLst/>
          </a:prstGeom>
          <a:noFill/>
        </p:spPr>
        <p:txBody>
          <a:bodyPr wrap="none" rtlCol="0">
            <a:spAutoFit/>
          </a:bodyPr>
          <a:lstStyle/>
          <a:p>
            <a:r>
              <a:rPr kumimoji="1" lang="en-US" altLang="ja-JP" sz="4000" dirty="0">
                <a:solidFill>
                  <a:srgbClr val="FF0000"/>
                </a:solidFill>
              </a:rPr>
              <a:t>×</a:t>
            </a:r>
            <a:endParaRPr kumimoji="1" lang="ja-JP" altLang="en-US" sz="4000" dirty="0">
              <a:solidFill>
                <a:srgbClr val="FF0000"/>
              </a:solidFill>
            </a:endParaRPr>
          </a:p>
        </p:txBody>
      </p:sp>
      <p:pic>
        <p:nvPicPr>
          <p:cNvPr id="84" name="図 83"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120756" y="2837885"/>
            <a:ext cx="344450" cy="451860"/>
          </a:xfrm>
          <a:prstGeom prst="rect">
            <a:avLst/>
          </a:prstGeom>
          <a:ln>
            <a:noFill/>
          </a:ln>
          <a:effectLst>
            <a:outerShdw blurRad="292100" dist="139700" dir="2700000" algn="tl" rotWithShape="0">
              <a:srgbClr val="333333">
                <a:alpha val="65000"/>
              </a:srgbClr>
            </a:outerShdw>
          </a:effectLst>
        </p:spPr>
      </p:pic>
      <p:sp>
        <p:nvSpPr>
          <p:cNvPr id="85" name="テキスト ボックス 84"/>
          <p:cNvSpPr txBox="1"/>
          <p:nvPr/>
        </p:nvSpPr>
        <p:spPr>
          <a:xfrm>
            <a:off x="1413718" y="3933056"/>
            <a:ext cx="2376231" cy="646331"/>
          </a:xfrm>
          <a:prstGeom prst="rect">
            <a:avLst/>
          </a:prstGeom>
          <a:noFill/>
        </p:spPr>
        <p:txBody>
          <a:bodyPr wrap="square" rtlCol="0">
            <a:spAutoFit/>
          </a:bodyPr>
          <a:lstStyle/>
          <a:p>
            <a:r>
              <a:rPr kumimoji="1" lang="ja-JP" altLang="en-US" sz="1200" dirty="0">
                <a:latin typeface="Meiryo" charset="-128"/>
                <a:ea typeface="Meiryo" charset="-128"/>
                <a:cs typeface="Meiryo" charset="-128"/>
              </a:rPr>
              <a:t>システム資源が物理的に固定されるので、インフラ構築はその制約の下で行われる。</a:t>
            </a:r>
          </a:p>
        </p:txBody>
      </p:sp>
      <p:sp>
        <p:nvSpPr>
          <p:cNvPr id="86" name="テキスト ボックス 85"/>
          <p:cNvSpPr txBox="1"/>
          <p:nvPr/>
        </p:nvSpPr>
        <p:spPr>
          <a:xfrm>
            <a:off x="1413718" y="4873139"/>
            <a:ext cx="2376489" cy="461665"/>
          </a:xfrm>
          <a:prstGeom prst="rect">
            <a:avLst/>
          </a:prstGeom>
          <a:noFill/>
        </p:spPr>
        <p:txBody>
          <a:bodyPr wrap="square" rtlCol="0">
            <a:spAutoFit/>
          </a:bodyPr>
          <a:lstStyle/>
          <a:p>
            <a:r>
              <a:rPr kumimoji="1" lang="ja-JP" altLang="en-US" sz="1200" dirty="0">
                <a:latin typeface="Meiryo" charset="-128"/>
                <a:ea typeface="Meiryo" charset="-128"/>
                <a:cs typeface="Meiryo" charset="-128"/>
              </a:rPr>
              <a:t>物理サーバーを構成変更しながら使い続ける。</a:t>
            </a:r>
          </a:p>
        </p:txBody>
      </p:sp>
      <p:sp>
        <p:nvSpPr>
          <p:cNvPr id="87" name="テキスト ボックス 86"/>
          <p:cNvSpPr txBox="1"/>
          <p:nvPr/>
        </p:nvSpPr>
        <p:spPr>
          <a:xfrm>
            <a:off x="5126504" y="3936298"/>
            <a:ext cx="2446499" cy="646331"/>
          </a:xfrm>
          <a:prstGeom prst="rect">
            <a:avLst/>
          </a:prstGeom>
          <a:noFill/>
        </p:spPr>
        <p:txBody>
          <a:bodyPr wrap="square" rtlCol="0">
            <a:spAutoFit/>
          </a:bodyPr>
          <a:lstStyle/>
          <a:p>
            <a:r>
              <a:rPr kumimoji="1" lang="ja-JP" altLang="en-US" sz="1200" dirty="0">
                <a:solidFill>
                  <a:srgbClr val="0432FF"/>
                </a:solidFill>
                <a:latin typeface="Meiryo" charset="-128"/>
                <a:ea typeface="Meiryo" charset="-128"/>
                <a:cs typeface="Meiryo" charset="-128"/>
              </a:rPr>
              <a:t>システム資源が仮想化されるので、インフラ構築に物理的な制約をうけることはない。</a:t>
            </a:r>
          </a:p>
        </p:txBody>
      </p:sp>
      <p:sp>
        <p:nvSpPr>
          <p:cNvPr id="88" name="テキスト ボックス 87"/>
          <p:cNvSpPr txBox="1"/>
          <p:nvPr/>
        </p:nvSpPr>
        <p:spPr>
          <a:xfrm>
            <a:off x="5126504" y="4876381"/>
            <a:ext cx="2376489" cy="461665"/>
          </a:xfrm>
          <a:prstGeom prst="rect">
            <a:avLst/>
          </a:prstGeom>
          <a:noFill/>
        </p:spPr>
        <p:txBody>
          <a:bodyPr wrap="square" rtlCol="0">
            <a:spAutoFit/>
          </a:bodyPr>
          <a:lstStyle/>
          <a:p>
            <a:r>
              <a:rPr kumimoji="1" lang="ja-JP" altLang="en-US" sz="1200" dirty="0">
                <a:solidFill>
                  <a:srgbClr val="0432FF"/>
                </a:solidFill>
                <a:latin typeface="Meiryo" charset="-128"/>
                <a:ea typeface="Meiryo" charset="-128"/>
                <a:cs typeface="Meiryo" charset="-128"/>
              </a:rPr>
              <a:t>仮想サーバーの追加・破棄を頻繁に繰り返すことができる。</a:t>
            </a:r>
          </a:p>
        </p:txBody>
      </p:sp>
      <p:sp>
        <p:nvSpPr>
          <p:cNvPr id="93" name="正方形/長方形 92"/>
          <p:cNvSpPr/>
          <p:nvPr/>
        </p:nvSpPr>
        <p:spPr>
          <a:xfrm>
            <a:off x="1331640" y="5380681"/>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chemeClr val="bg1"/>
                </a:solidFill>
                <a:latin typeface="Meiryo" charset="-128"/>
                <a:ea typeface="Meiryo" charset="-128"/>
                <a:cs typeface="Meiryo" charset="-128"/>
              </a:rPr>
              <a:t>変更履歴を管理</a:t>
            </a:r>
            <a:endParaRPr lang="ja-JP" altLang="en-US" sz="1600" dirty="0">
              <a:solidFill>
                <a:schemeClr val="bg1"/>
              </a:solidFill>
              <a:latin typeface="Meiryo" charset="-128"/>
              <a:ea typeface="Meiryo" charset="-128"/>
              <a:cs typeface="Meiryo" charset="-128"/>
            </a:endParaRPr>
          </a:p>
        </p:txBody>
      </p:sp>
      <p:sp>
        <p:nvSpPr>
          <p:cNvPr id="94" name="正方形/長方形 93"/>
          <p:cNvSpPr/>
          <p:nvPr/>
        </p:nvSpPr>
        <p:spPr>
          <a:xfrm>
            <a:off x="5018346" y="5457440"/>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bg1"/>
                </a:solidFill>
                <a:latin typeface="Meiryo" charset="-128"/>
                <a:ea typeface="Meiryo" charset="-128"/>
                <a:cs typeface="Meiryo" charset="-128"/>
              </a:rPr>
              <a:t>動作している状態を管理</a:t>
            </a:r>
          </a:p>
        </p:txBody>
      </p:sp>
      <p:sp>
        <p:nvSpPr>
          <p:cNvPr id="95" name="右矢印 94"/>
          <p:cNvSpPr/>
          <p:nvPr/>
        </p:nvSpPr>
        <p:spPr>
          <a:xfrm rot="5400000">
            <a:off x="2487230" y="4479579"/>
            <a:ext cx="281107" cy="452496"/>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右矢印 95"/>
          <p:cNvSpPr/>
          <p:nvPr/>
        </p:nvSpPr>
        <p:spPr>
          <a:xfrm rot="5400000">
            <a:off x="6173936" y="4479357"/>
            <a:ext cx="281107" cy="452496"/>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四角形吹き出し 96"/>
          <p:cNvSpPr/>
          <p:nvPr/>
        </p:nvSpPr>
        <p:spPr>
          <a:xfrm>
            <a:off x="7135810" y="4402061"/>
            <a:ext cx="1440160" cy="395173"/>
          </a:xfrm>
          <a:prstGeom prst="wedgeRectCallout">
            <a:avLst>
              <a:gd name="adj1" fmla="val -50937"/>
              <a:gd name="adj2" fmla="val 68484"/>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構成は不変</a:t>
            </a:r>
          </a:p>
          <a:p>
            <a:pPr algn="ctr"/>
            <a:r>
              <a:rPr lang="en-US" altLang="ja-JP" sz="800" dirty="0" err="1">
                <a:solidFill>
                  <a:srgbClr val="FFFFFF"/>
                </a:solidFill>
                <a:latin typeface="Meiryo" charset="-128"/>
                <a:ea typeface="Meiryo" charset="-128"/>
                <a:cs typeface="Meiryo" charset="-128"/>
              </a:rPr>
              <a:t>Imutable</a:t>
            </a:r>
            <a:r>
              <a:rPr lang="en-US" altLang="ja-JP" sz="800" dirty="0">
                <a:solidFill>
                  <a:srgbClr val="FFFFFF"/>
                </a:solidFill>
                <a:latin typeface="Meiryo" charset="-128"/>
                <a:ea typeface="Meiryo" charset="-128"/>
                <a:cs typeface="Meiryo" charset="-128"/>
              </a:rPr>
              <a:t> Infrastructure</a:t>
            </a:r>
            <a:endParaRPr kumimoji="1" lang="ja-JP" altLang="en-US" sz="800" dirty="0">
              <a:solidFill>
                <a:srgbClr val="FFFFFF"/>
              </a:solidFill>
              <a:latin typeface="Meiryo" charset="-128"/>
              <a:ea typeface="Meiryo" charset="-128"/>
              <a:cs typeface="Meiryo" charset="-128"/>
            </a:endParaRPr>
          </a:p>
        </p:txBody>
      </p:sp>
      <p:sp>
        <p:nvSpPr>
          <p:cNvPr id="98" name="四角形吹き出し 97"/>
          <p:cNvSpPr/>
          <p:nvPr/>
        </p:nvSpPr>
        <p:spPr>
          <a:xfrm>
            <a:off x="519017" y="4516556"/>
            <a:ext cx="1454704" cy="294706"/>
          </a:xfrm>
          <a:prstGeom prst="wedgeRectCallout">
            <a:avLst>
              <a:gd name="adj1" fmla="val 36492"/>
              <a:gd name="adj2" fmla="val 74468"/>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構成は変化し続ける</a:t>
            </a:r>
            <a:endParaRPr kumimoji="1" lang="ja-JP" altLang="en-US" sz="1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63449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206831" y="3089277"/>
            <a:ext cx="2863823" cy="996607"/>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206830" y="4148012"/>
            <a:ext cx="3018184" cy="1033617"/>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206830" y="5235455"/>
            <a:ext cx="2969643" cy="1115821"/>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206830" y="2256117"/>
            <a:ext cx="2969644" cy="763436"/>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a:t>Infrastructure as Code</a:t>
            </a:r>
            <a:r>
              <a:rPr lang="ja-JP" altLang="en-US" dirty="0"/>
              <a:t>を実現するソフトウェア</a:t>
            </a:r>
            <a:endParaRPr kumimoji="1" lang="ja-JP" altLang="en-US" dirty="0"/>
          </a:p>
        </p:txBody>
      </p:sp>
      <p:sp>
        <p:nvSpPr>
          <p:cNvPr id="3" name="スライド番号プレースホルダー 2"/>
          <p:cNvSpPr>
            <a:spLocks noGrp="1"/>
          </p:cNvSpPr>
          <p:nvPr>
            <p:ph type="sldNum" sz="quarter" idx="12"/>
          </p:nvPr>
        </p:nvSpPr>
        <p:spPr>
          <a:xfrm>
            <a:off x="6974904" y="6651702"/>
            <a:ext cx="2133600" cy="217800"/>
          </a:xfrm>
        </p:spPr>
        <p:txBody>
          <a:bodyPr/>
          <a:lstStyle/>
          <a:p>
            <a:fld id="{8FF8CC5D-A65D-5946-99B5-645367A967AD}" type="slidenum">
              <a:rPr kumimoji="1" lang="ja-JP" altLang="en-US" smtClean="0"/>
              <a:t>27</a:t>
            </a:fld>
            <a:endParaRPr kumimoji="1" lang="ja-JP" altLang="en-US"/>
          </a:p>
        </p:txBody>
      </p:sp>
      <p:sp>
        <p:nvSpPr>
          <p:cNvPr id="4" name="正方形/長方形 3"/>
          <p:cNvSpPr/>
          <p:nvPr/>
        </p:nvSpPr>
        <p:spPr>
          <a:xfrm>
            <a:off x="3092954" y="1934556"/>
            <a:ext cx="5773216" cy="444677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031290" y="1352896"/>
            <a:ext cx="5688632" cy="388255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982749" y="1694046"/>
            <a:ext cx="5527687" cy="239183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32580" y="2256116"/>
            <a:ext cx="5343112" cy="76583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898816"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仮想マシン</a:t>
            </a:r>
          </a:p>
        </p:txBody>
      </p:sp>
      <p:sp>
        <p:nvSpPr>
          <p:cNvPr id="10" name="正方形/長方形 9"/>
          <p:cNvSpPr/>
          <p:nvPr/>
        </p:nvSpPr>
        <p:spPr>
          <a:xfrm>
            <a:off x="4708860" y="2031295"/>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仮想マシン</a:t>
            </a:r>
          </a:p>
        </p:txBody>
      </p:sp>
      <p:sp>
        <p:nvSpPr>
          <p:cNvPr id="11" name="正方形/長方形 10"/>
          <p:cNvSpPr/>
          <p:nvPr/>
        </p:nvSpPr>
        <p:spPr>
          <a:xfrm>
            <a:off x="6504478"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仮想マシン</a:t>
            </a:r>
          </a:p>
        </p:txBody>
      </p:sp>
      <p:sp>
        <p:nvSpPr>
          <p:cNvPr id="19" name="フローチャート: データ 18"/>
          <p:cNvSpPr/>
          <p:nvPr/>
        </p:nvSpPr>
        <p:spPr>
          <a:xfrm>
            <a:off x="4946178" y="132471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フローチャート: データ 20"/>
          <p:cNvSpPr/>
          <p:nvPr/>
        </p:nvSpPr>
        <p:spPr>
          <a:xfrm>
            <a:off x="5982810" y="133445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データ 22"/>
          <p:cNvSpPr/>
          <p:nvPr/>
        </p:nvSpPr>
        <p:spPr>
          <a:xfrm>
            <a:off x="2885042" y="131965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データ 24"/>
          <p:cNvSpPr/>
          <p:nvPr/>
        </p:nvSpPr>
        <p:spPr>
          <a:xfrm>
            <a:off x="3894578" y="1319582"/>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データ 26"/>
          <p:cNvSpPr/>
          <p:nvPr/>
        </p:nvSpPr>
        <p:spPr>
          <a:xfrm>
            <a:off x="7008684" y="132922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3286679" y="5294435"/>
            <a:ext cx="4884671" cy="369332"/>
          </a:xfrm>
          <a:prstGeom prst="rect">
            <a:avLst/>
          </a:prstGeom>
          <a:noFill/>
        </p:spPr>
        <p:txBody>
          <a:bodyPr wrap="none" rtlCol="0">
            <a:spAutoFit/>
          </a:bodyPr>
          <a:lstStyle/>
          <a:p>
            <a:r>
              <a:rPr kumimoji="1" lang="en-US" altLang="ja-JP" dirty="0">
                <a:solidFill>
                  <a:schemeClr val="bg1"/>
                </a:solidFill>
                <a:latin typeface="Meiryo" charset="-128"/>
                <a:ea typeface="Meiryo" charset="-128"/>
                <a:cs typeface="Meiryo" charset="-128"/>
              </a:rPr>
              <a:t>Orchestration</a:t>
            </a:r>
            <a:r>
              <a:rPr lang="en-US" altLang="ja-JP" dirty="0">
                <a:solidFill>
                  <a:schemeClr val="bg1"/>
                </a:solidFill>
                <a:latin typeface="Meiryo" charset="-128"/>
                <a:ea typeface="Meiryo" charset="-128"/>
                <a:cs typeface="Meiryo" charset="-128"/>
              </a:rPr>
              <a:t>: </a:t>
            </a:r>
            <a:r>
              <a:rPr lang="ja-JP" altLang="en-US" dirty="0">
                <a:solidFill>
                  <a:schemeClr val="bg1"/>
                </a:solidFill>
                <a:latin typeface="Meiryo" charset="-128"/>
                <a:ea typeface="Meiryo" charset="-128"/>
                <a:cs typeface="Meiryo" charset="-128"/>
              </a:rPr>
              <a:t>複数サーバーの管理を自動化</a:t>
            </a:r>
            <a:endParaRPr kumimoji="1" lang="ja-JP" altLang="en-US" dirty="0">
              <a:solidFill>
                <a:schemeClr val="bg1"/>
              </a:solidFill>
              <a:latin typeface="Meiryo" charset="-128"/>
              <a:ea typeface="Meiryo" charset="-128"/>
              <a:cs typeface="Meiryo" charset="-128"/>
            </a:endParaRPr>
          </a:p>
        </p:txBody>
      </p:sp>
      <p:sp>
        <p:nvSpPr>
          <p:cNvPr id="29" name="テキスト ボックス 28"/>
          <p:cNvSpPr txBox="1"/>
          <p:nvPr/>
        </p:nvSpPr>
        <p:spPr>
          <a:xfrm>
            <a:off x="3225015" y="4116614"/>
            <a:ext cx="5428089" cy="369332"/>
          </a:xfrm>
          <a:prstGeom prst="rect">
            <a:avLst/>
          </a:prstGeom>
          <a:noFill/>
        </p:spPr>
        <p:txBody>
          <a:bodyPr wrap="none" rtlCol="0">
            <a:spAutoFit/>
          </a:bodyPr>
          <a:lstStyle/>
          <a:p>
            <a:r>
              <a:rPr kumimoji="1" lang="en-US" altLang="ja-JP" dirty="0">
                <a:solidFill>
                  <a:schemeClr val="bg1"/>
                </a:solidFill>
                <a:latin typeface="Meiryo" charset="-128"/>
                <a:ea typeface="Meiryo" charset="-128"/>
                <a:cs typeface="Meiryo" charset="-128"/>
              </a:rPr>
              <a:t>Configuration: OS</a:t>
            </a:r>
            <a:r>
              <a:rPr kumimoji="1" lang="ja-JP" altLang="en-US" dirty="0">
                <a:solidFill>
                  <a:schemeClr val="bg1"/>
                </a:solidFill>
                <a:latin typeface="Meiryo" charset="-128"/>
                <a:ea typeface="Meiryo" charset="-128"/>
                <a:cs typeface="Meiryo" charset="-128"/>
              </a:rPr>
              <a:t>やミドルウェアの設定を自動化</a:t>
            </a:r>
          </a:p>
        </p:txBody>
      </p:sp>
      <p:sp>
        <p:nvSpPr>
          <p:cNvPr id="30" name="テキスト ボックス 29"/>
          <p:cNvSpPr txBox="1"/>
          <p:nvPr/>
        </p:nvSpPr>
        <p:spPr>
          <a:xfrm>
            <a:off x="3176474" y="3112068"/>
            <a:ext cx="3873176" cy="369332"/>
          </a:xfrm>
          <a:prstGeom prst="rect">
            <a:avLst/>
          </a:prstGeom>
          <a:noFill/>
        </p:spPr>
        <p:txBody>
          <a:bodyPr wrap="none" rtlCol="0">
            <a:spAutoFit/>
          </a:bodyPr>
          <a:lstStyle/>
          <a:p>
            <a:r>
              <a:rPr kumimoji="1" lang="en-US" altLang="ja-JP" dirty="0">
                <a:solidFill>
                  <a:schemeClr val="bg1"/>
                </a:solidFill>
                <a:latin typeface="Meiryo" charset="-128"/>
                <a:ea typeface="Meiryo" charset="-128"/>
                <a:cs typeface="Meiryo" charset="-128"/>
              </a:rPr>
              <a:t>Bootstrapping: OS</a:t>
            </a:r>
            <a:r>
              <a:rPr kumimoji="1" lang="ja-JP" altLang="en-US" dirty="0">
                <a:solidFill>
                  <a:schemeClr val="bg1"/>
                </a:solidFill>
                <a:latin typeface="Meiryo" charset="-128"/>
                <a:ea typeface="Meiryo" charset="-128"/>
                <a:cs typeface="Meiryo" charset="-128"/>
              </a:rPr>
              <a:t>の起動を自動化</a:t>
            </a:r>
          </a:p>
        </p:txBody>
      </p:sp>
      <p:sp>
        <p:nvSpPr>
          <p:cNvPr id="31" name="フローチャート: データ 30"/>
          <p:cNvSpPr/>
          <p:nvPr/>
        </p:nvSpPr>
        <p:spPr>
          <a:xfrm>
            <a:off x="4948410" y="97892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データ 31"/>
          <p:cNvSpPr/>
          <p:nvPr/>
        </p:nvSpPr>
        <p:spPr>
          <a:xfrm>
            <a:off x="5985042" y="98866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データ 32"/>
          <p:cNvSpPr/>
          <p:nvPr/>
        </p:nvSpPr>
        <p:spPr>
          <a:xfrm>
            <a:off x="2887274" y="97386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データ 33"/>
          <p:cNvSpPr/>
          <p:nvPr/>
        </p:nvSpPr>
        <p:spPr>
          <a:xfrm>
            <a:off x="3896810" y="973790"/>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データ 34"/>
          <p:cNvSpPr/>
          <p:nvPr/>
        </p:nvSpPr>
        <p:spPr>
          <a:xfrm>
            <a:off x="7010916" y="98343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2896584"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7" name="正方形/長方形 36"/>
          <p:cNvSpPr/>
          <p:nvPr/>
        </p:nvSpPr>
        <p:spPr>
          <a:xfrm>
            <a:off x="4706628" y="1675009"/>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8" name="正方形/長方形 37"/>
          <p:cNvSpPr/>
          <p:nvPr/>
        </p:nvSpPr>
        <p:spPr>
          <a:xfrm>
            <a:off x="6502246"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9" name="テキスト ボックス 38"/>
          <p:cNvSpPr txBox="1"/>
          <p:nvPr/>
        </p:nvSpPr>
        <p:spPr>
          <a:xfrm>
            <a:off x="3031290" y="2558063"/>
            <a:ext cx="4280339" cy="369332"/>
          </a:xfrm>
          <a:prstGeom prst="rect">
            <a:avLst/>
          </a:prstGeom>
          <a:noFill/>
        </p:spPr>
        <p:txBody>
          <a:bodyPr wrap="none" rtlCol="0">
            <a:spAutoFit/>
          </a:bodyPr>
          <a:lstStyle/>
          <a:p>
            <a:r>
              <a:rPr kumimoji="1" lang="en-US" altLang="ja-JP" dirty="0" err="1">
                <a:solidFill>
                  <a:schemeClr val="bg1"/>
                </a:solidFill>
                <a:latin typeface="Meiryo" charset="-128"/>
                <a:ea typeface="Meiryo" charset="-128"/>
                <a:cs typeface="Meiryo" charset="-128"/>
              </a:rPr>
              <a:t>Virturization</a:t>
            </a:r>
            <a:r>
              <a:rPr kumimoji="1" lang="en-US" altLang="ja-JP" dirty="0">
                <a:solidFill>
                  <a:schemeClr val="bg1"/>
                </a:solidFill>
                <a:latin typeface="Meiryo" charset="-128"/>
                <a:ea typeface="Meiryo" charset="-128"/>
                <a:cs typeface="Meiryo" charset="-128"/>
              </a:rPr>
              <a:t>: </a:t>
            </a:r>
            <a:r>
              <a:rPr kumimoji="1" lang="ja-JP" altLang="en-US" dirty="0">
                <a:solidFill>
                  <a:schemeClr val="bg1"/>
                </a:solidFill>
                <a:latin typeface="Meiryo" charset="-128"/>
                <a:ea typeface="Meiryo" charset="-128"/>
                <a:cs typeface="Meiryo" charset="-128"/>
              </a:rPr>
              <a:t>仮想マシンの構築・起動</a:t>
            </a:r>
          </a:p>
        </p:txBody>
      </p:sp>
      <p:sp>
        <p:nvSpPr>
          <p:cNvPr id="40" name="テキスト ボックス 39"/>
          <p:cNvSpPr txBox="1"/>
          <p:nvPr/>
        </p:nvSpPr>
        <p:spPr>
          <a:xfrm>
            <a:off x="4750584" y="1310500"/>
            <a:ext cx="1569660" cy="369332"/>
          </a:xfrm>
          <a:prstGeom prst="rect">
            <a:avLst/>
          </a:prstGeom>
          <a:noFill/>
        </p:spPr>
        <p:txBody>
          <a:bodyPr wrap="none" rtlCol="0">
            <a:spAutoFit/>
          </a:bodyPr>
          <a:lstStyle/>
          <a:p>
            <a:r>
              <a:rPr kumimoji="1" lang="ja-JP" altLang="en-US" dirty="0">
                <a:solidFill>
                  <a:schemeClr val="bg1"/>
                </a:solidFill>
                <a:latin typeface="Meiryo" charset="-128"/>
                <a:ea typeface="Meiryo" charset="-128"/>
                <a:cs typeface="Meiryo" charset="-128"/>
              </a:rPr>
              <a:t>ミドルウェア</a:t>
            </a:r>
          </a:p>
        </p:txBody>
      </p:sp>
      <p:sp>
        <p:nvSpPr>
          <p:cNvPr id="41" name="テキスト ボックス 40"/>
          <p:cNvSpPr txBox="1"/>
          <p:nvPr/>
        </p:nvSpPr>
        <p:spPr>
          <a:xfrm>
            <a:off x="4731794" y="969351"/>
            <a:ext cx="2031325" cy="369332"/>
          </a:xfrm>
          <a:prstGeom prst="rect">
            <a:avLst/>
          </a:prstGeom>
          <a:noFill/>
        </p:spPr>
        <p:txBody>
          <a:bodyPr wrap="none" rtlCol="0">
            <a:spAutoFit/>
          </a:bodyPr>
          <a:lstStyle/>
          <a:p>
            <a:r>
              <a:rPr kumimoji="1" lang="ja-JP" altLang="en-US" dirty="0">
                <a:solidFill>
                  <a:schemeClr val="bg1"/>
                </a:solidFill>
                <a:latin typeface="Meiryo" charset="-128"/>
                <a:ea typeface="Meiryo" charset="-128"/>
                <a:cs typeface="Meiryo" charset="-128"/>
              </a:rPr>
              <a:t>アプリケーション</a:t>
            </a:r>
          </a:p>
        </p:txBody>
      </p:sp>
      <p:sp>
        <p:nvSpPr>
          <p:cNvPr id="42" name="正方形/長方形 41"/>
          <p:cNvSpPr/>
          <p:nvPr/>
        </p:nvSpPr>
        <p:spPr>
          <a:xfrm>
            <a:off x="2982749" y="3559527"/>
            <a:ext cx="5527687" cy="307777"/>
          </a:xfrm>
          <a:prstGeom prst="rect">
            <a:avLst/>
          </a:prstGeom>
        </p:spPr>
        <p:txBody>
          <a:bodyPr wrap="square">
            <a:spAutoFit/>
          </a:bodyPr>
          <a:lstStyle/>
          <a:p>
            <a:pPr algn="ctr"/>
            <a:r>
              <a:rPr lang="en-US" altLang="ja-JP" sz="1400" dirty="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や仮想化ソフトウェアのインストール／設定作業を自動化</a:t>
            </a:r>
          </a:p>
        </p:txBody>
      </p:sp>
      <p:sp>
        <p:nvSpPr>
          <p:cNvPr id="43" name="正方形/長方形 42"/>
          <p:cNvSpPr/>
          <p:nvPr/>
        </p:nvSpPr>
        <p:spPr>
          <a:xfrm>
            <a:off x="3070655" y="4418528"/>
            <a:ext cx="5649267" cy="738664"/>
          </a:xfrm>
          <a:prstGeom prst="rect">
            <a:avLst/>
          </a:prstGeom>
        </p:spPr>
        <p:txBody>
          <a:bodyPr wrap="square">
            <a:spAutoFit/>
          </a:bodyPr>
          <a:lstStyle/>
          <a:p>
            <a:r>
              <a:rPr lang="ja-JP" altLang="en-US" sz="1400" dirty="0">
                <a:solidFill>
                  <a:schemeClr val="bg1"/>
                </a:solidFill>
                <a:latin typeface="Meiryo" charset="-128"/>
                <a:ea typeface="Meiryo" charset="-128"/>
                <a:cs typeface="Meiryo" charset="-128"/>
              </a:rPr>
              <a:t>データベースサーバ／</a:t>
            </a: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サーバ／監視エージェントなどのミドルウエアのインストールやバージョン管理、</a:t>
            </a:r>
            <a:r>
              <a:rPr lang="en-US" altLang="ja-JP" sz="1400" dirty="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やミドルウエアの設定ファイルや、</a:t>
            </a:r>
            <a:r>
              <a:rPr lang="en-US" altLang="ja-JP" sz="1400" dirty="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のファイアウォール機能などの設定などを自動化</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68" y="4352832"/>
            <a:ext cx="823046" cy="651657"/>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1" y="4361519"/>
            <a:ext cx="660210" cy="64876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153" y="4361519"/>
            <a:ext cx="651657" cy="651657"/>
          </a:xfrm>
          <a:prstGeom prst="rect">
            <a:avLst/>
          </a:prstGeom>
        </p:spPr>
      </p:pic>
      <p:sp>
        <p:nvSpPr>
          <p:cNvPr id="14" name="正方形/長方形 13"/>
          <p:cNvSpPr/>
          <p:nvPr/>
        </p:nvSpPr>
        <p:spPr>
          <a:xfrm>
            <a:off x="3225014" y="5642664"/>
            <a:ext cx="5641155" cy="738664"/>
          </a:xfrm>
          <a:prstGeom prst="rect">
            <a:avLst/>
          </a:prstGeom>
        </p:spPr>
        <p:txBody>
          <a:bodyPr wrap="square">
            <a:spAutoFit/>
          </a:bodyPr>
          <a:lstStyle/>
          <a:p>
            <a:r>
              <a:rPr lang="ja-JP" altLang="en-US" sz="1400" dirty="0">
                <a:solidFill>
                  <a:schemeClr val="bg1"/>
                </a:solidFill>
                <a:latin typeface="Meiryo" charset="-128"/>
                <a:ea typeface="Meiryo" charset="-128"/>
                <a:cs typeface="Meiryo" charset="-128"/>
              </a:rPr>
              <a:t>複数台のサーバ群を監視し、新しいサーバをシステムに登録したり、障害のノードをシステムから</a:t>
            </a:r>
            <a:r>
              <a:rPr lang="ja-JP" altLang="en-US" sz="1400">
                <a:solidFill>
                  <a:schemeClr val="bg1"/>
                </a:solidFill>
                <a:latin typeface="Meiryo" charset="-128"/>
                <a:ea typeface="Meiryo" charset="-128"/>
                <a:cs typeface="Meiryo" charset="-128"/>
              </a:rPr>
              <a:t>取り除いたり、サーバ</a:t>
            </a:r>
            <a:r>
              <a:rPr lang="ja-JP" altLang="en-US" sz="1400" dirty="0">
                <a:solidFill>
                  <a:schemeClr val="bg1"/>
                </a:solidFill>
                <a:latin typeface="Meiryo" charset="-128"/>
                <a:ea typeface="Meiryo" charset="-128"/>
                <a:cs typeface="Meiryo" charset="-128"/>
              </a:rPr>
              <a:t>へのアプリケーションのデプロイ</a:t>
            </a:r>
            <a:r>
              <a:rPr lang="ja-JP" altLang="en-US" sz="1400">
                <a:solidFill>
                  <a:schemeClr val="bg1"/>
                </a:solidFill>
                <a:latin typeface="Meiryo" charset="-128"/>
                <a:ea typeface="Meiryo" charset="-128"/>
                <a:cs typeface="Meiryo" charset="-128"/>
              </a:rPr>
              <a:t>をサポート</a:t>
            </a:r>
            <a:endParaRPr lang="ja-JP" altLang="en-US" sz="1400" dirty="0">
              <a:solidFill>
                <a:schemeClr val="bg1"/>
              </a:solidFill>
              <a:latin typeface="Meiryo" charset="-128"/>
              <a:ea typeface="Meiryo" charset="-128"/>
              <a:cs typeface="Meiryo" charset="-128"/>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44" y="3518477"/>
            <a:ext cx="1054083" cy="288727"/>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776" y="3446469"/>
            <a:ext cx="262480" cy="288727"/>
          </a:xfrm>
          <a:prstGeom prst="rect">
            <a:avLst/>
          </a:prstGeom>
        </p:spPr>
      </p:pic>
      <p:sp>
        <p:nvSpPr>
          <p:cNvPr id="17" name="テキスト ボックス 16"/>
          <p:cNvSpPr txBox="1"/>
          <p:nvPr/>
        </p:nvSpPr>
        <p:spPr>
          <a:xfrm>
            <a:off x="1838469" y="3491716"/>
            <a:ext cx="1007455" cy="369332"/>
          </a:xfrm>
          <a:prstGeom prst="rect">
            <a:avLst/>
          </a:prstGeom>
          <a:noFill/>
        </p:spPr>
        <p:txBody>
          <a:bodyPr wrap="none" rtlCol="0">
            <a:spAutoFit/>
          </a:bodyPr>
          <a:lstStyle/>
          <a:p>
            <a:r>
              <a:rPr kumimoji="1" lang="en-US" altLang="ja-JP" dirty="0" err="1">
                <a:solidFill>
                  <a:srgbClr val="FF0000"/>
                </a:solidFill>
              </a:rPr>
              <a:t>KickStart</a:t>
            </a:r>
            <a:endParaRPr kumimoji="1" lang="ja-JP" altLang="en-US" dirty="0">
              <a:solidFill>
                <a:srgbClr val="FF0000"/>
              </a:solidFill>
            </a:endParaRPr>
          </a:p>
        </p:txBody>
      </p:sp>
      <p:pic>
        <p:nvPicPr>
          <p:cNvPr id="18" name="図 17"/>
          <p:cNvPicPr>
            <a:picLocks noChangeAspect="1"/>
          </p:cNvPicPr>
          <p:nvPr/>
        </p:nvPicPr>
        <p:blipFill>
          <a:blip r:embed="rId7"/>
          <a:stretch>
            <a:fillRect/>
          </a:stretch>
        </p:blipFill>
        <p:spPr>
          <a:xfrm>
            <a:off x="439968" y="5739918"/>
            <a:ext cx="1046797" cy="259134"/>
          </a:xfrm>
          <a:prstGeom prst="rect">
            <a:avLst/>
          </a:prstGeom>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575" y="5450875"/>
            <a:ext cx="1229802" cy="726701"/>
          </a:xfrm>
          <a:prstGeom prst="rect">
            <a:avLst/>
          </a:prstGeom>
        </p:spPr>
      </p:pic>
      <p:pic>
        <p:nvPicPr>
          <p:cNvPr id="22" name="図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968" y="2500481"/>
            <a:ext cx="639132" cy="273914"/>
          </a:xfrm>
          <a:prstGeom prst="rect">
            <a:avLst/>
          </a:prstGeom>
        </p:spPr>
      </p:pic>
      <p:pic>
        <p:nvPicPr>
          <p:cNvPr id="24" name="図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764" y="2492896"/>
            <a:ext cx="821926" cy="314387"/>
          </a:xfrm>
          <a:prstGeom prst="rect">
            <a:avLst/>
          </a:prstGeom>
        </p:spPr>
      </p:pic>
      <p:pic>
        <p:nvPicPr>
          <p:cNvPr id="26" name="図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1471" y="2553568"/>
            <a:ext cx="703953" cy="221745"/>
          </a:xfrm>
          <a:prstGeom prst="rect">
            <a:avLst/>
          </a:prstGeom>
        </p:spPr>
      </p:pic>
    </p:spTree>
    <p:extLst>
      <p:ext uri="{BB962C8B-B14F-4D97-AF65-F5344CB8AC3E}">
        <p14:creationId xmlns:p14="http://schemas.microsoft.com/office/powerpoint/2010/main" val="1648887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仮想化の種類</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7295342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a:ea typeface="ＭＳ Ｐゴシック" pitchFamily="50" charset="-128"/>
              </a:rPr>
              <a:t>仮想化の種類</a:t>
            </a:r>
            <a:r>
              <a:rPr lang="en-US" altLang="ja-JP" sz="2800" dirty="0">
                <a:ea typeface="ＭＳ Ｐゴシック" pitchFamily="50" charset="-128"/>
              </a:rPr>
              <a:t>(</a:t>
            </a:r>
            <a:r>
              <a:rPr lang="ja-JP" altLang="en-US" sz="2800" dirty="0">
                <a:ea typeface="ＭＳ Ｐゴシック" pitchFamily="50" charset="-128"/>
              </a:rPr>
              <a:t>システム資源の構成要素から考える</a:t>
            </a:r>
            <a:r>
              <a:rPr lang="en-US" altLang="ja-JP" sz="2800" dirty="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角丸四角形 20"/>
          <p:cNvSpPr/>
          <p:nvPr/>
        </p:nvSpPr>
        <p:spPr bwMode="auto">
          <a:xfrm>
            <a:off x="381000" y="2926475"/>
            <a:ext cx="1371601" cy="838200"/>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HGP創英角ｺﾞｼｯｸUB" pitchFamily="50" charset="-128"/>
                <a:ea typeface="HGP創英角ｺﾞｼｯｸUB" pitchFamily="50" charset="-128"/>
              </a:rPr>
              <a:t>仮想化</a:t>
            </a:r>
          </a:p>
        </p:txBody>
      </p:sp>
      <p:sp>
        <p:nvSpPr>
          <p:cNvPr id="154" name="角丸四角形 153"/>
          <p:cNvSpPr/>
          <p:nvPr/>
        </p:nvSpPr>
        <p:spPr bwMode="auto">
          <a:xfrm>
            <a:off x="3352799" y="869075"/>
            <a:ext cx="3429000" cy="3810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サーバーの仮想化</a:t>
            </a:r>
          </a:p>
        </p:txBody>
      </p:sp>
      <p:cxnSp>
        <p:nvCxnSpPr>
          <p:cNvPr id="23" name="カギ線コネクタ 22"/>
          <p:cNvCxnSpPr>
            <a:stCxn id="21" idx="3"/>
            <a:endCxn id="154" idx="1"/>
          </p:cNvCxnSpPr>
          <p:nvPr/>
        </p:nvCxnSpPr>
        <p:spPr bwMode="auto">
          <a:xfrm flipV="1">
            <a:off x="1752601" y="1059575"/>
            <a:ext cx="1600198" cy="2286000"/>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352799" y="2732219"/>
            <a:ext cx="3429000" cy="381000"/>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クライアントの仮想化</a:t>
            </a:r>
          </a:p>
        </p:txBody>
      </p:sp>
      <p:sp>
        <p:nvSpPr>
          <p:cNvPr id="157" name="角丸四角形 156"/>
          <p:cNvSpPr/>
          <p:nvPr/>
        </p:nvSpPr>
        <p:spPr bwMode="auto">
          <a:xfrm>
            <a:off x="3352799" y="4637698"/>
            <a:ext cx="34290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ストレージの仮想化</a:t>
            </a:r>
          </a:p>
        </p:txBody>
      </p:sp>
      <p:sp>
        <p:nvSpPr>
          <p:cNvPr id="158" name="角丸四角形 157"/>
          <p:cNvSpPr/>
          <p:nvPr/>
        </p:nvSpPr>
        <p:spPr bwMode="auto">
          <a:xfrm>
            <a:off x="3340099" y="5602900"/>
            <a:ext cx="3429000" cy="381000"/>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ネットワークの仮想化</a:t>
            </a:r>
          </a:p>
        </p:txBody>
      </p:sp>
      <p:cxnSp>
        <p:nvCxnSpPr>
          <p:cNvPr id="165" name="カギ線コネクタ 164"/>
          <p:cNvCxnSpPr>
            <a:stCxn id="21" idx="3"/>
            <a:endCxn id="155" idx="1"/>
          </p:cNvCxnSpPr>
          <p:nvPr/>
        </p:nvCxnSpPr>
        <p:spPr bwMode="auto">
          <a:xfrm flipV="1">
            <a:off x="1752601" y="2922719"/>
            <a:ext cx="1600198" cy="422856"/>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1752601" y="3345575"/>
            <a:ext cx="1600198" cy="5258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1752601" y="3345575"/>
            <a:ext cx="1600198" cy="1482623"/>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1752601" y="3345575"/>
            <a:ext cx="1587498" cy="2447825"/>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352800" y="1801361"/>
            <a:ext cx="3429000" cy="3810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デスクトップの仮想化</a:t>
            </a:r>
          </a:p>
        </p:txBody>
      </p:sp>
      <p:sp>
        <p:nvSpPr>
          <p:cNvPr id="168" name="角丸四角形 167"/>
          <p:cNvSpPr/>
          <p:nvPr/>
        </p:nvSpPr>
        <p:spPr bwMode="auto">
          <a:xfrm>
            <a:off x="3352799" y="3680963"/>
            <a:ext cx="3429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アプリケーションの仮想化</a:t>
            </a:r>
          </a:p>
        </p:txBody>
      </p:sp>
      <p:cxnSp>
        <p:nvCxnSpPr>
          <p:cNvPr id="28" name="カギ線コネクタ 27"/>
          <p:cNvCxnSpPr>
            <a:stCxn id="21" idx="3"/>
            <a:endCxn id="32" idx="1"/>
          </p:cNvCxnSpPr>
          <p:nvPr/>
        </p:nvCxnSpPr>
        <p:spPr bwMode="auto">
          <a:xfrm flipV="1">
            <a:off x="1752601" y="1991861"/>
            <a:ext cx="1600199" cy="135371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63" name="角丸四角形 162"/>
          <p:cNvSpPr/>
          <p:nvPr/>
        </p:nvSpPr>
        <p:spPr bwMode="auto">
          <a:xfrm>
            <a:off x="5798048" y="601776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Arial"/>
                <a:ea typeface="HGP創英角ｺﾞｼｯｸUB" pitchFamily="50" charset="-128"/>
                <a:cs typeface="Arial"/>
              </a:rPr>
              <a:t>仮想</a:t>
            </a:r>
            <a:r>
              <a:rPr lang="en-US" altLang="ja-JP" sz="1050" dirty="0">
                <a:solidFill>
                  <a:schemeClr val="bg1"/>
                </a:solidFill>
                <a:latin typeface="Arial"/>
                <a:ea typeface="HGP創英角ｺﾞｼｯｸUB" pitchFamily="50" charset="-128"/>
                <a:cs typeface="Arial"/>
              </a:rPr>
              <a:t>LAN(VLAN</a:t>
            </a:r>
            <a:r>
              <a:rPr kumimoji="0" lang="en-US" altLang="ja-JP" sz="1050" b="0" i="0" u="none" strike="noStrike" cap="none" normalizeH="0" baseline="0" dirty="0">
                <a:ln>
                  <a:noFill/>
                </a:ln>
                <a:solidFill>
                  <a:schemeClr val="bg1"/>
                </a:solidFill>
                <a:effectLst/>
                <a:latin typeface="Arial"/>
                <a:ea typeface="HGP創英角ｺﾞｼｯｸUB" pitchFamily="50" charset="-128"/>
                <a:cs typeface="Arial"/>
              </a:rPr>
              <a:t>)</a:t>
            </a:r>
            <a:endParaRPr kumimoji="0" lang="ja-JP" altLang="en-US" sz="1050" b="0" i="0" u="none" strike="noStrike" cap="none" normalizeH="0" baseline="0" dirty="0">
              <a:ln>
                <a:noFill/>
              </a:ln>
              <a:solidFill>
                <a:schemeClr val="bg1"/>
              </a:solidFill>
              <a:effectLst/>
              <a:latin typeface="Arial"/>
              <a:ea typeface="HGP創英角ｺﾞｼｯｸUB" pitchFamily="50" charset="-128"/>
              <a:cs typeface="Arial"/>
            </a:endParaRPr>
          </a:p>
        </p:txBody>
      </p:sp>
      <p:sp>
        <p:nvSpPr>
          <p:cNvPr id="164" name="角丸四角形 163"/>
          <p:cNvSpPr/>
          <p:nvPr/>
        </p:nvSpPr>
        <p:spPr bwMode="auto">
          <a:xfrm>
            <a:off x="5793099" y="626377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a:ln>
                  <a:noFill/>
                </a:ln>
                <a:solidFill>
                  <a:schemeClr val="bg1"/>
                </a:solidFill>
                <a:effectLst/>
                <a:latin typeface="Arial"/>
                <a:ea typeface="HGP創英角ｺﾞｼｯｸUB" pitchFamily="50" charset="-128"/>
                <a:cs typeface="Arial"/>
              </a:rPr>
              <a:t>SDN(Software-Defined Networking)</a:t>
            </a:r>
            <a:endParaRPr kumimoji="0" lang="ja-JP" altLang="en-US" sz="1050" b="0" i="0" u="none" strike="noStrike" cap="none" normalizeH="0" baseline="0" dirty="0">
              <a:ln>
                <a:noFill/>
              </a:ln>
              <a:solidFill>
                <a:schemeClr val="bg1"/>
              </a:solidFill>
              <a:effectLst/>
              <a:latin typeface="Arial"/>
              <a:ea typeface="HGP創英角ｺﾞｼｯｸUB" pitchFamily="50" charset="-128"/>
              <a:cs typeface="Arial"/>
            </a:endParaRPr>
          </a:p>
        </p:txBody>
      </p:sp>
      <p:cxnSp>
        <p:nvCxnSpPr>
          <p:cNvPr id="185" name="カギ線コネクタ 184"/>
          <p:cNvCxnSpPr>
            <a:stCxn id="158" idx="2"/>
            <a:endCxn id="163" idx="1"/>
          </p:cNvCxnSpPr>
          <p:nvPr/>
        </p:nvCxnSpPr>
        <p:spPr bwMode="auto">
          <a:xfrm rot="16200000" flipH="1">
            <a:off x="5354237" y="5684261"/>
            <a:ext cx="144173" cy="743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90" name="カギ線コネクタ 189"/>
          <p:cNvCxnSpPr>
            <a:stCxn id="158" idx="2"/>
            <a:endCxn id="164" idx="1"/>
          </p:cNvCxnSpPr>
          <p:nvPr/>
        </p:nvCxnSpPr>
        <p:spPr bwMode="auto">
          <a:xfrm rot="16200000" flipH="1">
            <a:off x="5228758" y="5809741"/>
            <a:ext cx="390183" cy="7385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72" name="角丸四角形 171"/>
          <p:cNvSpPr/>
          <p:nvPr/>
        </p:nvSpPr>
        <p:spPr bwMode="auto">
          <a:xfrm>
            <a:off x="5792815" y="5052566"/>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HGP創英角ｺﾞｼｯｸUB" pitchFamily="50" charset="-128"/>
                <a:ea typeface="HGP創英角ｺﾞｼｯｸUB" pitchFamily="50" charset="-128"/>
              </a:rPr>
              <a:t>ブロック・レベル</a:t>
            </a:r>
            <a:r>
              <a:rPr kumimoji="0" lang="ja-JP" altLang="en-US" sz="1050" b="0" i="0" u="none" strike="noStrike" cap="none" normalizeH="0" baseline="0" dirty="0">
                <a:ln>
                  <a:noFill/>
                </a:ln>
                <a:solidFill>
                  <a:schemeClr val="bg1"/>
                </a:solidFill>
                <a:effectLst/>
                <a:latin typeface="HGP創英角ｺﾞｼｯｸUB" pitchFamily="50" charset="-128"/>
                <a:ea typeface="HGP創英角ｺﾞｼｯｸUB" pitchFamily="50" charset="-128"/>
              </a:rPr>
              <a:t>の仮想化</a:t>
            </a:r>
          </a:p>
        </p:txBody>
      </p:sp>
      <p:sp>
        <p:nvSpPr>
          <p:cNvPr id="174" name="角丸四角形 173"/>
          <p:cNvSpPr/>
          <p:nvPr/>
        </p:nvSpPr>
        <p:spPr bwMode="auto">
          <a:xfrm>
            <a:off x="5798048" y="5306567"/>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a:ln>
                  <a:noFill/>
                </a:ln>
                <a:solidFill>
                  <a:schemeClr val="bg1"/>
                </a:solidFill>
                <a:effectLst/>
                <a:latin typeface="HGP創英角ｺﾞｼｯｸUB" pitchFamily="50" charset="-128"/>
                <a:ea typeface="HGP創英角ｺﾞｼｯｸUB" pitchFamily="50" charset="-128"/>
              </a:rPr>
              <a:t>ファイル・レベルの仮想化</a:t>
            </a:r>
          </a:p>
        </p:txBody>
      </p:sp>
      <p:cxnSp>
        <p:nvCxnSpPr>
          <p:cNvPr id="175" name="カギ線コネクタ 174"/>
          <p:cNvCxnSpPr>
            <a:stCxn id="157" idx="2"/>
            <a:endCxn id="172" idx="1"/>
          </p:cNvCxnSpPr>
          <p:nvPr/>
        </p:nvCxnSpPr>
        <p:spPr bwMode="auto">
          <a:xfrm rot="16200000" flipH="1">
            <a:off x="5357971" y="4728026"/>
            <a:ext cx="144173" cy="725516"/>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7" name="カギ線コネクタ 176"/>
          <p:cNvCxnSpPr>
            <a:stCxn id="157" idx="2"/>
            <a:endCxn id="174" idx="1"/>
          </p:cNvCxnSpPr>
          <p:nvPr/>
        </p:nvCxnSpPr>
        <p:spPr bwMode="auto">
          <a:xfrm rot="16200000" flipH="1">
            <a:off x="5233586" y="4852410"/>
            <a:ext cx="398174" cy="7307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5" name="角丸四角形 34"/>
          <p:cNvSpPr/>
          <p:nvPr/>
        </p:nvSpPr>
        <p:spPr bwMode="auto">
          <a:xfrm>
            <a:off x="5811748" y="4095831"/>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画面転送方式</a:t>
            </a:r>
          </a:p>
        </p:txBody>
      </p:sp>
      <p:sp>
        <p:nvSpPr>
          <p:cNvPr id="36" name="角丸四角形 35"/>
          <p:cNvSpPr/>
          <p:nvPr/>
        </p:nvSpPr>
        <p:spPr bwMode="auto">
          <a:xfrm>
            <a:off x="5811748" y="4349832"/>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ストリーミング方式</a:t>
            </a:r>
          </a:p>
        </p:txBody>
      </p:sp>
      <p:cxnSp>
        <p:nvCxnSpPr>
          <p:cNvPr id="37" name="カギ線コネクタ 36"/>
          <p:cNvCxnSpPr>
            <a:stCxn id="168" idx="2"/>
            <a:endCxn id="35" idx="1"/>
          </p:cNvCxnSpPr>
          <p:nvPr/>
        </p:nvCxnSpPr>
        <p:spPr bwMode="auto">
          <a:xfrm rot="16200000" flipH="1">
            <a:off x="5367437" y="3761824"/>
            <a:ext cx="144173"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38" name="カギ線コネクタ 37"/>
          <p:cNvCxnSpPr>
            <a:stCxn id="168" idx="2"/>
            <a:endCxn id="36" idx="1"/>
          </p:cNvCxnSpPr>
          <p:nvPr/>
        </p:nvCxnSpPr>
        <p:spPr bwMode="auto">
          <a:xfrm rot="16200000" flipH="1">
            <a:off x="5240436" y="3888825"/>
            <a:ext cx="398174"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65" name="角丸四角形 64"/>
          <p:cNvSpPr/>
          <p:nvPr/>
        </p:nvSpPr>
        <p:spPr bwMode="auto">
          <a:xfrm>
            <a:off x="5812606" y="3147087"/>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アプリケーション方式</a:t>
            </a:r>
          </a:p>
        </p:txBody>
      </p:sp>
      <p:sp>
        <p:nvSpPr>
          <p:cNvPr id="66" name="角丸四角形 65"/>
          <p:cNvSpPr/>
          <p:nvPr/>
        </p:nvSpPr>
        <p:spPr bwMode="auto">
          <a:xfrm>
            <a:off x="5812606" y="3401088"/>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ストリーミング方式</a:t>
            </a:r>
          </a:p>
        </p:txBody>
      </p:sp>
      <p:cxnSp>
        <p:nvCxnSpPr>
          <p:cNvPr id="67" name="カギ線コネクタ 66"/>
          <p:cNvCxnSpPr>
            <a:stCxn id="155" idx="2"/>
            <a:endCxn id="65" idx="1"/>
          </p:cNvCxnSpPr>
          <p:nvPr/>
        </p:nvCxnSpPr>
        <p:spPr bwMode="auto">
          <a:xfrm rot="16200000" flipH="1">
            <a:off x="5367866" y="2812651"/>
            <a:ext cx="144173"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68" name="カギ線コネクタ 67"/>
          <p:cNvCxnSpPr>
            <a:stCxn id="155" idx="2"/>
            <a:endCxn id="66" idx="1"/>
          </p:cNvCxnSpPr>
          <p:nvPr/>
        </p:nvCxnSpPr>
        <p:spPr bwMode="auto">
          <a:xfrm rot="16200000" flipH="1">
            <a:off x="5240865" y="2939652"/>
            <a:ext cx="398174"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47" name="角丸四角形 46"/>
          <p:cNvSpPr/>
          <p:nvPr/>
        </p:nvSpPr>
        <p:spPr bwMode="auto">
          <a:xfrm>
            <a:off x="5791199" y="128394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ハイパーバイザー方式</a:t>
            </a:r>
          </a:p>
        </p:txBody>
      </p:sp>
      <p:sp>
        <p:nvSpPr>
          <p:cNvPr id="48" name="角丸四角形 47"/>
          <p:cNvSpPr/>
          <p:nvPr/>
        </p:nvSpPr>
        <p:spPr bwMode="auto">
          <a:xfrm>
            <a:off x="5791199" y="152995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コンテナ方式</a:t>
            </a:r>
            <a:r>
              <a:rPr lang="en-US" altLang="ja-JP" sz="1050" dirty="0">
                <a:solidFill>
                  <a:schemeClr val="bg1"/>
                </a:solidFill>
                <a:latin typeface="HGP創英角ｺﾞｼｯｸUB" pitchFamily="50" charset="-128"/>
                <a:ea typeface="HGP創英角ｺﾞｼｯｸUB" pitchFamily="50" charset="-128"/>
              </a:rPr>
              <a:t>/OS</a:t>
            </a:r>
            <a:r>
              <a:rPr lang="ja-JP" altLang="en-US" sz="1050" dirty="0">
                <a:solidFill>
                  <a:schemeClr val="bg1"/>
                </a:solidFill>
                <a:latin typeface="HGP創英角ｺﾞｼｯｸUB" pitchFamily="50" charset="-128"/>
                <a:ea typeface="HGP創英角ｺﾞｼｯｸUB" pitchFamily="50" charset="-128"/>
              </a:rPr>
              <a:t>の仮想化</a:t>
            </a:r>
          </a:p>
        </p:txBody>
      </p:sp>
      <p:cxnSp>
        <p:nvCxnSpPr>
          <p:cNvPr id="49" name="カギ線コネクタ 48"/>
          <p:cNvCxnSpPr>
            <a:stCxn id="154" idx="2"/>
            <a:endCxn id="47" idx="1"/>
          </p:cNvCxnSpPr>
          <p:nvPr/>
        </p:nvCxnSpPr>
        <p:spPr bwMode="auto">
          <a:xfrm rot="16200000" flipH="1">
            <a:off x="5357163" y="960211"/>
            <a:ext cx="14417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50" name="カギ線コネクタ 49"/>
          <p:cNvCxnSpPr>
            <a:stCxn id="154" idx="2"/>
            <a:endCxn id="48" idx="1"/>
          </p:cNvCxnSpPr>
          <p:nvPr/>
        </p:nvCxnSpPr>
        <p:spPr bwMode="auto">
          <a:xfrm rot="16200000" flipH="1">
            <a:off x="5234158" y="1083216"/>
            <a:ext cx="39018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07" name="角丸四角形 106"/>
          <p:cNvSpPr/>
          <p:nvPr/>
        </p:nvSpPr>
        <p:spPr bwMode="auto">
          <a:xfrm>
            <a:off x="5791200" y="221432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仮想</a:t>
            </a:r>
            <a:r>
              <a:rPr lang="en-US" altLang="ja-JP" sz="1050" dirty="0">
                <a:solidFill>
                  <a:schemeClr val="bg1"/>
                </a:solidFill>
                <a:latin typeface="HGP創英角ｺﾞｼｯｸUB" pitchFamily="50" charset="-128"/>
                <a:ea typeface="HGP創英角ｺﾞｼｯｸUB" pitchFamily="50" charset="-128"/>
              </a:rPr>
              <a:t>PC</a:t>
            </a:r>
            <a:r>
              <a:rPr lang="ja-JP" altLang="en-US" sz="1050" dirty="0">
                <a:solidFill>
                  <a:schemeClr val="bg1"/>
                </a:solidFill>
                <a:latin typeface="HGP創英角ｺﾞｼｯｸUB" pitchFamily="50" charset="-128"/>
                <a:ea typeface="HGP創英角ｺﾞｼｯｸUB" pitchFamily="50" charset="-128"/>
              </a:rPr>
              <a:t>方式</a:t>
            </a:r>
          </a:p>
        </p:txBody>
      </p:sp>
      <p:sp>
        <p:nvSpPr>
          <p:cNvPr id="108" name="角丸四角形 107"/>
          <p:cNvSpPr/>
          <p:nvPr/>
        </p:nvSpPr>
        <p:spPr bwMode="auto">
          <a:xfrm>
            <a:off x="5791200" y="246033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ブレード</a:t>
            </a:r>
            <a:r>
              <a:rPr lang="en-US" altLang="ja-JP" sz="1050" dirty="0">
                <a:solidFill>
                  <a:schemeClr val="bg1"/>
                </a:solidFill>
                <a:latin typeface="HGP創英角ｺﾞｼｯｸUB" pitchFamily="50" charset="-128"/>
                <a:ea typeface="HGP創英角ｺﾞｼｯｸUB" pitchFamily="50" charset="-128"/>
              </a:rPr>
              <a:t>PC</a:t>
            </a:r>
            <a:r>
              <a:rPr lang="ja-JP" altLang="en-US" sz="1050" dirty="0">
                <a:solidFill>
                  <a:schemeClr val="bg1"/>
                </a:solidFill>
                <a:latin typeface="HGP創英角ｺﾞｼｯｸUB" pitchFamily="50" charset="-128"/>
                <a:ea typeface="HGP創英角ｺﾞｼｯｸUB" pitchFamily="50" charset="-128"/>
              </a:rPr>
              <a:t>方式</a:t>
            </a:r>
          </a:p>
        </p:txBody>
      </p:sp>
      <p:cxnSp>
        <p:nvCxnSpPr>
          <p:cNvPr id="109" name="カギ線コネクタ 108"/>
          <p:cNvCxnSpPr>
            <a:stCxn id="32" idx="2"/>
            <a:endCxn id="107" idx="1"/>
          </p:cNvCxnSpPr>
          <p:nvPr/>
        </p:nvCxnSpPr>
        <p:spPr bwMode="auto">
          <a:xfrm rot="16200000" flipH="1">
            <a:off x="5358116" y="1891545"/>
            <a:ext cx="14226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10" name="カギ線コネクタ 109"/>
          <p:cNvCxnSpPr>
            <a:stCxn id="32" idx="2"/>
            <a:endCxn id="108" idx="1"/>
          </p:cNvCxnSpPr>
          <p:nvPr/>
        </p:nvCxnSpPr>
        <p:spPr bwMode="auto">
          <a:xfrm rot="16200000" flipH="1">
            <a:off x="5235111" y="2014550"/>
            <a:ext cx="38827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1135131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仮想化とは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446435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サーバー仮想化</a:t>
            </a:r>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30</a:t>
            </a:fld>
            <a:endParaRPr kumimoji="1" lang="ja-JP" altLang="en-US"/>
          </a:p>
        </p:txBody>
      </p:sp>
      <p:sp>
        <p:nvSpPr>
          <p:cNvPr id="6" name="正方形/長方形 5"/>
          <p:cNvSpPr/>
          <p:nvPr/>
        </p:nvSpPr>
        <p:spPr>
          <a:xfrm>
            <a:off x="884764"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60962" y="3050987"/>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28557" y="4844395"/>
            <a:ext cx="825867" cy="400110"/>
          </a:xfrm>
          <a:prstGeom prst="rect">
            <a:avLst/>
          </a:prstGeom>
          <a:noFill/>
          <a:ln>
            <a:noFill/>
          </a:ln>
        </p:spPr>
        <p:txBody>
          <a:bodyPr wrap="none" rtlCol="0">
            <a:spAutoFit/>
          </a:bodyPr>
          <a:lstStyle/>
          <a:p>
            <a:pPr algn="ctr"/>
            <a:r>
              <a:rPr kumimoji="1" lang="ja-JP" altLang="en-US" sz="1200" dirty="0">
                <a:solidFill>
                  <a:srgbClr val="FFFFFF"/>
                </a:solidFill>
              </a:rPr>
              <a:t>サーバー</a:t>
            </a:r>
            <a:endParaRPr kumimoji="1" lang="en-US" altLang="ja-JP" sz="1200" dirty="0">
              <a:solidFill>
                <a:srgbClr val="FFFFFF"/>
              </a:solidFill>
            </a:endParaRPr>
          </a:p>
          <a:p>
            <a:pPr algn="ctr"/>
            <a:r>
              <a:rPr lang="ja-JP" altLang="en-US" sz="800" dirty="0">
                <a:solidFill>
                  <a:srgbClr val="FFFFFF"/>
                </a:solidFill>
              </a:rPr>
              <a:t>（ハードウェア）</a:t>
            </a:r>
            <a:endParaRPr kumimoji="1" lang="ja-JP" altLang="en-US" sz="800" dirty="0">
              <a:solidFill>
                <a:srgbClr val="FFFFFF"/>
              </a:solidFill>
            </a:endParaRPr>
          </a:p>
        </p:txBody>
      </p:sp>
      <p:sp>
        <p:nvSpPr>
          <p:cNvPr id="16" name="正方形/長方形 15"/>
          <p:cNvSpPr/>
          <p:nvPr/>
        </p:nvSpPr>
        <p:spPr>
          <a:xfrm>
            <a:off x="960962"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17" name="正方形/長方形 16"/>
          <p:cNvSpPr/>
          <p:nvPr/>
        </p:nvSpPr>
        <p:spPr>
          <a:xfrm>
            <a:off x="960962"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8" name="正方形/長方形 17"/>
          <p:cNvSpPr/>
          <p:nvPr/>
        </p:nvSpPr>
        <p:spPr>
          <a:xfrm>
            <a:off x="1989460"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65658" y="3050987"/>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065658"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2" name="正方形/長方形 21"/>
          <p:cNvSpPr/>
          <p:nvPr/>
        </p:nvSpPr>
        <p:spPr>
          <a:xfrm>
            <a:off x="2065658"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23" name="正方形/長方形 22"/>
          <p:cNvSpPr/>
          <p:nvPr/>
        </p:nvSpPr>
        <p:spPr>
          <a:xfrm>
            <a:off x="3096815"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73013" y="3050987"/>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173013"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7" name="正方形/長方形 26"/>
          <p:cNvSpPr/>
          <p:nvPr/>
        </p:nvSpPr>
        <p:spPr>
          <a:xfrm>
            <a:off x="3173013"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56" name="正方形/長方形 55"/>
          <p:cNvSpPr/>
          <p:nvPr/>
        </p:nvSpPr>
        <p:spPr>
          <a:xfrm>
            <a:off x="4728630" y="2191910"/>
            <a:ext cx="3776134" cy="304693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847163" y="2067528"/>
            <a:ext cx="3581400" cy="231169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999564"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p:cNvSpPr/>
          <p:nvPr/>
        </p:nvSpPr>
        <p:spPr>
          <a:xfrm>
            <a:off x="5075762" y="3026549"/>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2" name="テキスト ボックス 81"/>
          <p:cNvSpPr txBox="1"/>
          <p:nvPr/>
        </p:nvSpPr>
        <p:spPr>
          <a:xfrm>
            <a:off x="6049429" y="4941082"/>
            <a:ext cx="1127232" cy="307777"/>
          </a:xfrm>
          <a:prstGeom prst="rect">
            <a:avLst/>
          </a:prstGeom>
          <a:noFill/>
        </p:spPr>
        <p:txBody>
          <a:bodyPr wrap="none" rtlCol="0">
            <a:spAutoFit/>
          </a:bodyPr>
          <a:lstStyle/>
          <a:p>
            <a:pPr algn="ctr"/>
            <a:r>
              <a:rPr kumimoji="1" lang="ja-JP" altLang="en-US" sz="1400" dirty="0">
                <a:solidFill>
                  <a:srgbClr val="FFFFFF"/>
                </a:solidFill>
              </a:rPr>
              <a:t>ハードウェア</a:t>
            </a:r>
          </a:p>
        </p:txBody>
      </p:sp>
      <p:sp>
        <p:nvSpPr>
          <p:cNvPr id="83" name="テキスト ボックス 82"/>
          <p:cNvSpPr txBox="1"/>
          <p:nvPr/>
        </p:nvSpPr>
        <p:spPr>
          <a:xfrm>
            <a:off x="5958886" y="4102227"/>
            <a:ext cx="1349648" cy="276999"/>
          </a:xfrm>
          <a:prstGeom prst="rect">
            <a:avLst/>
          </a:prstGeom>
          <a:noFill/>
        </p:spPr>
        <p:txBody>
          <a:bodyPr wrap="none" rtlCol="0">
            <a:spAutoFit/>
          </a:bodyPr>
          <a:lstStyle/>
          <a:p>
            <a:pPr algn="ctr"/>
            <a:r>
              <a:rPr kumimoji="1" lang="ja-JP" altLang="en-US" sz="1200" dirty="0">
                <a:solidFill>
                  <a:srgbClr val="FFFFFF"/>
                </a:solidFill>
              </a:rPr>
              <a:t>ハイパーバイザー</a:t>
            </a:r>
          </a:p>
        </p:txBody>
      </p:sp>
      <p:sp>
        <p:nvSpPr>
          <p:cNvPr id="84" name="テキスト ボックス 83"/>
          <p:cNvSpPr txBox="1"/>
          <p:nvPr/>
        </p:nvSpPr>
        <p:spPr>
          <a:xfrm>
            <a:off x="5030512" y="3868952"/>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85" name="正方形/長方形 84"/>
          <p:cNvSpPr/>
          <p:nvPr/>
        </p:nvSpPr>
        <p:spPr>
          <a:xfrm>
            <a:off x="5075762"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86" name="正方形/長方形 85"/>
          <p:cNvSpPr/>
          <p:nvPr/>
        </p:nvSpPr>
        <p:spPr>
          <a:xfrm>
            <a:off x="5075762"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87" name="正方形/長方形 86"/>
          <p:cNvSpPr/>
          <p:nvPr/>
        </p:nvSpPr>
        <p:spPr>
          <a:xfrm>
            <a:off x="6104260"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6180458" y="3026549"/>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p:cNvSpPr txBox="1"/>
          <p:nvPr/>
        </p:nvSpPr>
        <p:spPr>
          <a:xfrm>
            <a:off x="6135208" y="3868952"/>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90" name="正方形/長方形 89"/>
          <p:cNvSpPr/>
          <p:nvPr/>
        </p:nvSpPr>
        <p:spPr>
          <a:xfrm>
            <a:off x="6180458"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91" name="正方形/長方形 90"/>
          <p:cNvSpPr/>
          <p:nvPr/>
        </p:nvSpPr>
        <p:spPr>
          <a:xfrm>
            <a:off x="6180458"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92" name="正方形/長方形 91"/>
          <p:cNvSpPr/>
          <p:nvPr/>
        </p:nvSpPr>
        <p:spPr>
          <a:xfrm>
            <a:off x="7211615"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7287813" y="3026549"/>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94" name="テキスト ボックス 93"/>
          <p:cNvSpPr txBox="1"/>
          <p:nvPr/>
        </p:nvSpPr>
        <p:spPr>
          <a:xfrm>
            <a:off x="7242563" y="3868952"/>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95" name="正方形/長方形 94"/>
          <p:cNvSpPr/>
          <p:nvPr/>
        </p:nvSpPr>
        <p:spPr>
          <a:xfrm>
            <a:off x="7287813"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96" name="正方形/長方形 95"/>
          <p:cNvSpPr/>
          <p:nvPr/>
        </p:nvSpPr>
        <p:spPr>
          <a:xfrm>
            <a:off x="7287813"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03" name="フローチャート: 磁気ディスク 102"/>
          <p:cNvSpPr/>
          <p:nvPr/>
        </p:nvSpPr>
        <p:spPr>
          <a:xfrm>
            <a:off x="5930534" y="448562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02809" y="474200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302809" y="448562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06" name="フローチャート: 磁気ディスク 105"/>
          <p:cNvSpPr/>
          <p:nvPr/>
        </p:nvSpPr>
        <p:spPr>
          <a:xfrm>
            <a:off x="5586921"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5074688"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8" name="正方形/長方形 107"/>
          <p:cNvSpPr/>
          <p:nvPr/>
        </p:nvSpPr>
        <p:spPr>
          <a:xfrm>
            <a:off x="5074688"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09" name="フローチャート: 磁気ディスク 108"/>
          <p:cNvSpPr/>
          <p:nvPr/>
        </p:nvSpPr>
        <p:spPr>
          <a:xfrm>
            <a:off x="674049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正方形/長方形 109"/>
          <p:cNvSpPr/>
          <p:nvPr/>
        </p:nvSpPr>
        <p:spPr>
          <a:xfrm>
            <a:off x="622825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22825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12" name="フローチャート: 磁気ディスク 111"/>
          <p:cNvSpPr/>
          <p:nvPr/>
        </p:nvSpPr>
        <p:spPr>
          <a:xfrm>
            <a:off x="779897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8673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728673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15" name="テキスト ボックス 114"/>
          <p:cNvSpPr txBox="1"/>
          <p:nvPr/>
        </p:nvSpPr>
        <p:spPr>
          <a:xfrm>
            <a:off x="2143982" y="4844395"/>
            <a:ext cx="825867" cy="400110"/>
          </a:xfrm>
          <a:prstGeom prst="rect">
            <a:avLst/>
          </a:prstGeom>
          <a:noFill/>
          <a:ln>
            <a:noFill/>
          </a:ln>
        </p:spPr>
        <p:txBody>
          <a:bodyPr wrap="none" rtlCol="0">
            <a:spAutoFit/>
          </a:bodyPr>
          <a:lstStyle/>
          <a:p>
            <a:pPr algn="ctr"/>
            <a:r>
              <a:rPr kumimoji="1" lang="ja-JP" altLang="en-US" sz="1200" dirty="0">
                <a:solidFill>
                  <a:srgbClr val="FFFFFF"/>
                </a:solidFill>
              </a:rPr>
              <a:t>サーバー</a:t>
            </a:r>
            <a:endParaRPr kumimoji="1" lang="en-US" altLang="ja-JP" sz="1200" dirty="0">
              <a:solidFill>
                <a:srgbClr val="FFFFFF"/>
              </a:solidFill>
            </a:endParaRPr>
          </a:p>
          <a:p>
            <a:pPr algn="ctr"/>
            <a:r>
              <a:rPr lang="ja-JP" altLang="en-US" sz="800" dirty="0">
                <a:solidFill>
                  <a:srgbClr val="FFFFFF"/>
                </a:solidFill>
              </a:rPr>
              <a:t>（ハードウェア）</a:t>
            </a:r>
            <a:endParaRPr kumimoji="1" lang="ja-JP" altLang="en-US" sz="800" dirty="0">
              <a:solidFill>
                <a:srgbClr val="FFFFFF"/>
              </a:solidFill>
            </a:endParaRPr>
          </a:p>
        </p:txBody>
      </p:sp>
      <p:sp>
        <p:nvSpPr>
          <p:cNvPr id="116" name="テキスト ボックス 115"/>
          <p:cNvSpPr txBox="1"/>
          <p:nvPr/>
        </p:nvSpPr>
        <p:spPr>
          <a:xfrm>
            <a:off x="3231911" y="4823623"/>
            <a:ext cx="825867" cy="400110"/>
          </a:xfrm>
          <a:prstGeom prst="rect">
            <a:avLst/>
          </a:prstGeom>
          <a:noFill/>
          <a:ln>
            <a:noFill/>
          </a:ln>
        </p:spPr>
        <p:txBody>
          <a:bodyPr wrap="none" rtlCol="0">
            <a:spAutoFit/>
          </a:bodyPr>
          <a:lstStyle/>
          <a:p>
            <a:pPr algn="ctr"/>
            <a:r>
              <a:rPr kumimoji="1" lang="ja-JP" altLang="en-US" sz="1200" dirty="0">
                <a:solidFill>
                  <a:srgbClr val="FFFFFF"/>
                </a:solidFill>
              </a:rPr>
              <a:t>サーバー</a:t>
            </a:r>
            <a:endParaRPr kumimoji="1" lang="en-US" altLang="ja-JP" sz="1200" dirty="0">
              <a:solidFill>
                <a:srgbClr val="FFFFFF"/>
              </a:solidFill>
            </a:endParaRPr>
          </a:p>
          <a:p>
            <a:pPr algn="ctr"/>
            <a:r>
              <a:rPr lang="ja-JP" altLang="en-US" sz="800" dirty="0">
                <a:solidFill>
                  <a:srgbClr val="FFFFFF"/>
                </a:solidFill>
              </a:rPr>
              <a:t>（ハードウェア）</a:t>
            </a:r>
            <a:endParaRPr kumimoji="1" lang="ja-JP" altLang="en-US" sz="800" dirty="0">
              <a:solidFill>
                <a:srgbClr val="FFFFFF"/>
              </a:solidFill>
            </a:endParaRPr>
          </a:p>
        </p:txBody>
      </p:sp>
      <p:sp>
        <p:nvSpPr>
          <p:cNvPr id="117" name="フローチャート: 磁気ディスク 116"/>
          <p:cNvSpPr/>
          <p:nvPr/>
        </p:nvSpPr>
        <p:spPr>
          <a:xfrm>
            <a:off x="1473195"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960962"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960962"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20" name="フローチャート: 磁気ディスク 119"/>
          <p:cNvSpPr/>
          <p:nvPr/>
        </p:nvSpPr>
        <p:spPr>
          <a:xfrm>
            <a:off x="262676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211453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211453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23" name="フローチャート: 磁気ディスク 122"/>
          <p:cNvSpPr/>
          <p:nvPr/>
        </p:nvSpPr>
        <p:spPr>
          <a:xfrm>
            <a:off x="368524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317301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317301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26" name="フローチャート: 磁気ディスク 125"/>
          <p:cNvSpPr/>
          <p:nvPr/>
        </p:nvSpPr>
        <p:spPr>
          <a:xfrm>
            <a:off x="7234373" y="4485627"/>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7" name="フローチャート: 磁気ディスク 126"/>
          <p:cNvSpPr/>
          <p:nvPr/>
        </p:nvSpPr>
        <p:spPr>
          <a:xfrm>
            <a:off x="6576303" y="4489244"/>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801262" y="1428750"/>
            <a:ext cx="1492115" cy="369332"/>
          </a:xfrm>
          <a:prstGeom prst="rect">
            <a:avLst/>
          </a:prstGeom>
          <a:noFill/>
        </p:spPr>
        <p:txBody>
          <a:bodyPr wrap="none" rtlCol="0">
            <a:spAutoFit/>
          </a:bodyPr>
          <a:lstStyle/>
          <a:p>
            <a:pPr algn="ctr"/>
            <a:r>
              <a:rPr kumimoji="1" lang="ja-JP" altLang="en-US" dirty="0">
                <a:solidFill>
                  <a:srgbClr val="0000FF"/>
                </a:solidFill>
              </a:rPr>
              <a:t>物理システム</a:t>
            </a:r>
          </a:p>
        </p:txBody>
      </p:sp>
      <p:sp>
        <p:nvSpPr>
          <p:cNvPr id="128" name="テキスト ボックス 127"/>
          <p:cNvSpPr txBox="1"/>
          <p:nvPr/>
        </p:nvSpPr>
        <p:spPr>
          <a:xfrm>
            <a:off x="5924584" y="1428750"/>
            <a:ext cx="1492115" cy="369332"/>
          </a:xfrm>
          <a:prstGeom prst="rect">
            <a:avLst/>
          </a:prstGeom>
          <a:noFill/>
        </p:spPr>
        <p:txBody>
          <a:bodyPr wrap="none" rtlCol="0">
            <a:spAutoFit/>
          </a:bodyPr>
          <a:lstStyle/>
          <a:p>
            <a:pPr algn="ctr"/>
            <a:r>
              <a:rPr kumimoji="1" lang="ja-JP" altLang="en-US" dirty="0">
                <a:solidFill>
                  <a:srgbClr val="0000FF"/>
                </a:solidFill>
              </a:rPr>
              <a:t>仮想システム</a:t>
            </a:r>
          </a:p>
        </p:txBody>
      </p:sp>
    </p:spTree>
    <p:extLst>
      <p:ext uri="{BB962C8B-B14F-4D97-AF65-F5344CB8AC3E}">
        <p14:creationId xmlns:p14="http://schemas.microsoft.com/office/powerpoint/2010/main" val="207483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コンテナ型仮想化</a:t>
            </a:r>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31</a:t>
            </a:fld>
            <a:endParaRPr kumimoji="1" lang="ja-JP" altLang="en-US"/>
          </a:p>
        </p:txBody>
      </p:sp>
      <p:sp>
        <p:nvSpPr>
          <p:cNvPr id="4" name="正方形/長方形 3"/>
          <p:cNvSpPr/>
          <p:nvPr/>
        </p:nvSpPr>
        <p:spPr>
          <a:xfrm>
            <a:off x="644945"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63478" y="1439935"/>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915879"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92077" y="2375336"/>
            <a:ext cx="916709" cy="66596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75042" y="3819431"/>
            <a:ext cx="1531188" cy="400110"/>
          </a:xfrm>
          <a:prstGeom prst="rect">
            <a:avLst/>
          </a:prstGeom>
          <a:noFill/>
        </p:spPr>
        <p:txBody>
          <a:bodyPr wrap="none" rtlCol="0">
            <a:spAutoFit/>
          </a:bodyPr>
          <a:lstStyle/>
          <a:p>
            <a:pPr algn="ctr"/>
            <a:r>
              <a:rPr kumimoji="1" lang="ja-JP" altLang="en-US" sz="2000" dirty="0">
                <a:solidFill>
                  <a:srgbClr val="FFFFFF"/>
                </a:solidFill>
              </a:rPr>
              <a:t>ハードウェア</a:t>
            </a:r>
          </a:p>
        </p:txBody>
      </p:sp>
      <p:sp>
        <p:nvSpPr>
          <p:cNvPr id="9" name="テキスト ボックス 8"/>
          <p:cNvSpPr txBox="1"/>
          <p:nvPr/>
        </p:nvSpPr>
        <p:spPr>
          <a:xfrm>
            <a:off x="1470242" y="3317722"/>
            <a:ext cx="2159566" cy="400110"/>
          </a:xfrm>
          <a:prstGeom prst="rect">
            <a:avLst/>
          </a:prstGeom>
          <a:noFill/>
        </p:spPr>
        <p:txBody>
          <a:bodyPr wrap="none" rtlCol="0">
            <a:spAutoFit/>
          </a:bodyPr>
          <a:lstStyle/>
          <a:p>
            <a:pPr algn="ctr"/>
            <a:r>
              <a:rPr kumimoji="1" lang="ja-JP" altLang="en-US" sz="2000" dirty="0">
                <a:solidFill>
                  <a:srgbClr val="FFFFFF"/>
                </a:solidFill>
              </a:rPr>
              <a:t>ハイパーバイザー</a:t>
            </a:r>
          </a:p>
        </p:txBody>
      </p:sp>
      <p:sp>
        <p:nvSpPr>
          <p:cNvPr id="10" name="テキスト ボックス 9"/>
          <p:cNvSpPr txBox="1"/>
          <p:nvPr/>
        </p:nvSpPr>
        <p:spPr>
          <a:xfrm>
            <a:off x="945138"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16" name="正方形/長方形 15"/>
          <p:cNvSpPr/>
          <p:nvPr/>
        </p:nvSpPr>
        <p:spPr>
          <a:xfrm>
            <a:off x="992077"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17" name="正方形/長方形 16"/>
          <p:cNvSpPr/>
          <p:nvPr/>
        </p:nvSpPr>
        <p:spPr>
          <a:xfrm>
            <a:off x="992077"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8" name="正方形/長方形 17"/>
          <p:cNvSpPr/>
          <p:nvPr/>
        </p:nvSpPr>
        <p:spPr>
          <a:xfrm>
            <a:off x="2020575"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96773" y="2375336"/>
            <a:ext cx="916709" cy="66596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49834"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21" name="正方形/長方形 20"/>
          <p:cNvSpPr/>
          <p:nvPr/>
        </p:nvSpPr>
        <p:spPr>
          <a:xfrm>
            <a:off x="2096773"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2" name="正方形/長方形 21"/>
          <p:cNvSpPr/>
          <p:nvPr/>
        </p:nvSpPr>
        <p:spPr>
          <a:xfrm>
            <a:off x="2096773"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23" name="正方形/長方形 22"/>
          <p:cNvSpPr/>
          <p:nvPr/>
        </p:nvSpPr>
        <p:spPr>
          <a:xfrm>
            <a:off x="3127930"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204128" y="2375336"/>
            <a:ext cx="916709" cy="665967"/>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57189"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26" name="正方形/長方形 25"/>
          <p:cNvSpPr/>
          <p:nvPr/>
        </p:nvSpPr>
        <p:spPr>
          <a:xfrm>
            <a:off x="3204128"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7" name="正方形/長方形 26"/>
          <p:cNvSpPr/>
          <p:nvPr/>
        </p:nvSpPr>
        <p:spPr>
          <a:xfrm>
            <a:off x="3204128"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a:solidFill>
                  <a:srgbClr val="3366FF"/>
                </a:solidFill>
              </a:rPr>
              <a:t>ハイパーバイザー型仮想化</a:t>
            </a:r>
          </a:p>
        </p:txBody>
      </p:sp>
      <p:sp>
        <p:nvSpPr>
          <p:cNvPr id="28" name="正方形/長方形 27"/>
          <p:cNvSpPr/>
          <p:nvPr/>
        </p:nvSpPr>
        <p:spPr>
          <a:xfrm>
            <a:off x="4734344"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52877" y="1499565"/>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005278" y="1397965"/>
            <a:ext cx="3293533" cy="185982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64441" y="3819431"/>
            <a:ext cx="1531188" cy="400110"/>
          </a:xfrm>
          <a:prstGeom prst="rect">
            <a:avLst/>
          </a:prstGeom>
          <a:noFill/>
        </p:spPr>
        <p:txBody>
          <a:bodyPr wrap="none" rtlCol="0">
            <a:spAutoFit/>
          </a:bodyPr>
          <a:lstStyle/>
          <a:p>
            <a:pPr algn="ctr"/>
            <a:r>
              <a:rPr kumimoji="1" lang="ja-JP" altLang="en-US" sz="2000" dirty="0">
                <a:solidFill>
                  <a:srgbClr val="FFFFFF"/>
                </a:solidFill>
              </a:rPr>
              <a:t>ハードウェア</a:t>
            </a:r>
          </a:p>
        </p:txBody>
      </p:sp>
      <p:sp>
        <p:nvSpPr>
          <p:cNvPr id="33" name="テキスト ボックス 32"/>
          <p:cNvSpPr txBox="1"/>
          <p:nvPr/>
        </p:nvSpPr>
        <p:spPr>
          <a:xfrm>
            <a:off x="5171515" y="2798839"/>
            <a:ext cx="2935820" cy="400110"/>
          </a:xfrm>
          <a:prstGeom prst="rect">
            <a:avLst/>
          </a:prstGeom>
          <a:noFill/>
        </p:spPr>
        <p:txBody>
          <a:bodyPr wrap="none" rtlCol="0">
            <a:spAutoFit/>
          </a:bodyPr>
          <a:lstStyle/>
          <a:p>
            <a:pPr algn="ctr"/>
            <a:r>
              <a:rPr kumimoji="1" lang="ja-JP" altLang="en-US" sz="2000" dirty="0">
                <a:solidFill>
                  <a:srgbClr val="FFFFFF"/>
                </a:solidFill>
              </a:rPr>
              <a:t>コンテナ管理ソフトウエア</a:t>
            </a:r>
          </a:p>
        </p:txBody>
      </p:sp>
      <p:sp>
        <p:nvSpPr>
          <p:cNvPr id="47" name="テキスト ボックス 46"/>
          <p:cNvSpPr txBox="1"/>
          <p:nvPr/>
        </p:nvSpPr>
        <p:spPr>
          <a:xfrm>
            <a:off x="6402822" y="3174181"/>
            <a:ext cx="473206" cy="400110"/>
          </a:xfrm>
          <a:prstGeom prst="rect">
            <a:avLst/>
          </a:prstGeom>
          <a:noFill/>
        </p:spPr>
        <p:txBody>
          <a:bodyPr wrap="none" rtlCol="0">
            <a:spAutoFit/>
          </a:bodyPr>
          <a:lstStyle/>
          <a:p>
            <a:pPr algn="ctr"/>
            <a:r>
              <a:rPr kumimoji="1" lang="en-US" altLang="ja-JP" sz="2000">
                <a:solidFill>
                  <a:srgbClr val="FFFFFF"/>
                </a:solidFill>
              </a:rPr>
              <a:t>OS</a:t>
            </a:r>
          </a:p>
        </p:txBody>
      </p:sp>
      <p:sp>
        <p:nvSpPr>
          <p:cNvPr id="48" name="正方形/長方形 47"/>
          <p:cNvSpPr/>
          <p:nvPr/>
        </p:nvSpPr>
        <p:spPr>
          <a:xfrm>
            <a:off x="513671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86581"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3644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213849"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52" name="正方形/長方形 51"/>
          <p:cNvSpPr/>
          <p:nvPr/>
        </p:nvSpPr>
        <p:spPr>
          <a:xfrm>
            <a:off x="5213849"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57" name="正方形/長方形 56"/>
          <p:cNvSpPr/>
          <p:nvPr/>
        </p:nvSpPr>
        <p:spPr>
          <a:xfrm>
            <a:off x="6246783"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58" name="正方形/長方形 57"/>
          <p:cNvSpPr/>
          <p:nvPr/>
        </p:nvSpPr>
        <p:spPr>
          <a:xfrm>
            <a:off x="6246783"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59" name="正方形/長方形 58"/>
          <p:cNvSpPr/>
          <p:nvPr/>
        </p:nvSpPr>
        <p:spPr>
          <a:xfrm>
            <a:off x="7312032" y="1929226"/>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60" name="正方形/長方形 59"/>
          <p:cNvSpPr/>
          <p:nvPr/>
        </p:nvSpPr>
        <p:spPr>
          <a:xfrm>
            <a:off x="7302431" y="1397964"/>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61" name="テキスト ボックス 60"/>
          <p:cNvSpPr txBox="1"/>
          <p:nvPr/>
        </p:nvSpPr>
        <p:spPr>
          <a:xfrm>
            <a:off x="5264747"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62" name="テキスト ボックス 61"/>
          <p:cNvSpPr txBox="1"/>
          <p:nvPr/>
        </p:nvSpPr>
        <p:spPr>
          <a:xfrm>
            <a:off x="6312661"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63" name="テキスト ボックス 62"/>
          <p:cNvSpPr txBox="1"/>
          <p:nvPr/>
        </p:nvSpPr>
        <p:spPr>
          <a:xfrm>
            <a:off x="7375284"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a:solidFill>
                  <a:srgbClr val="FF6600"/>
                </a:solidFill>
              </a:rPr>
              <a:t>コンテナ型仮想化</a:t>
            </a:r>
          </a:p>
        </p:txBody>
      </p:sp>
      <p:sp>
        <p:nvSpPr>
          <p:cNvPr id="76" name="正方形/長方形 75"/>
          <p:cNvSpPr/>
          <p:nvPr/>
        </p:nvSpPr>
        <p:spPr>
          <a:xfrm>
            <a:off x="5213849" y="2235078"/>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06680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0" name="正方形/長方形 79"/>
          <p:cNvSpPr/>
          <p:nvPr/>
        </p:nvSpPr>
        <p:spPr>
          <a:xfrm>
            <a:off x="1047773" y="2851691"/>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2" name="正方形/長方形 81"/>
          <p:cNvSpPr/>
          <p:nvPr/>
        </p:nvSpPr>
        <p:spPr>
          <a:xfrm>
            <a:off x="2155128"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4" name="正方形/長方形 83"/>
          <p:cNvSpPr/>
          <p:nvPr/>
        </p:nvSpPr>
        <p:spPr>
          <a:xfrm>
            <a:off x="3276435"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5" name="正方形/長方形 84"/>
          <p:cNvSpPr/>
          <p:nvPr/>
        </p:nvSpPr>
        <p:spPr>
          <a:xfrm>
            <a:off x="5136715" y="3534212"/>
            <a:ext cx="3162095"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ＭＳ Ｐゴシック"/>
                <a:ea typeface="ＭＳ Ｐゴシック"/>
                <a:cs typeface="ＭＳ Ｐゴシック"/>
              </a:rPr>
              <a:t>カーネル</a:t>
            </a:r>
          </a:p>
        </p:txBody>
      </p:sp>
      <p:sp>
        <p:nvSpPr>
          <p:cNvPr id="86" name="正方形/長方形 85"/>
          <p:cNvSpPr/>
          <p:nvPr/>
        </p:nvSpPr>
        <p:spPr>
          <a:xfrm>
            <a:off x="2153968"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7" name="正方形/長方形 86"/>
          <p:cNvSpPr/>
          <p:nvPr/>
        </p:nvSpPr>
        <p:spPr>
          <a:xfrm>
            <a:off x="325904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8" name="正方形/長方形 87"/>
          <p:cNvSpPr/>
          <p:nvPr/>
        </p:nvSpPr>
        <p:spPr>
          <a:xfrm>
            <a:off x="6246783" y="2241281"/>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7316024" y="2248149"/>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44944" y="4364833"/>
            <a:ext cx="7865533" cy="3795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ja-JP" altLang="ja-JP" sz="2000" kern="100">
                <a:solidFill>
                  <a:schemeClr val="bg1"/>
                </a:solidFill>
                <a:latin typeface="Meiryo" charset="-128"/>
                <a:ea typeface="Meiryo" charset="-128"/>
                <a:cs typeface="Meiryo" charset="-128"/>
              </a:rPr>
              <a:t>隔離</a:t>
            </a:r>
            <a:r>
              <a:rPr lang="ja-JP" altLang="ja-JP" sz="2000" kern="100" dirty="0">
                <a:solidFill>
                  <a:schemeClr val="bg1"/>
                </a:solidFill>
                <a:latin typeface="Meiryo" charset="-128"/>
                <a:ea typeface="Meiryo" charset="-128"/>
                <a:cs typeface="Meiryo" charset="-128"/>
              </a:rPr>
              <a:t>されたアプリケーション実行環境を</a:t>
            </a:r>
            <a:r>
              <a:rPr lang="ja-JP" altLang="ja-JP" sz="2000" kern="100">
                <a:solidFill>
                  <a:schemeClr val="bg1"/>
                </a:solidFill>
                <a:latin typeface="Meiryo" charset="-128"/>
                <a:ea typeface="Meiryo" charset="-128"/>
                <a:cs typeface="Meiryo" charset="-128"/>
              </a:rPr>
              <a:t>提供する</a:t>
            </a:r>
            <a:endParaRPr lang="ja-JP" altLang="ja-JP" sz="2000" kern="100" dirty="0">
              <a:solidFill>
                <a:schemeClr val="bg1"/>
              </a:solidFill>
              <a:latin typeface="Meiryo" charset="-128"/>
              <a:ea typeface="Meiryo" charset="-128"/>
              <a:cs typeface="Meiryo" charset="-128"/>
            </a:endParaRPr>
          </a:p>
        </p:txBody>
      </p:sp>
      <p:sp>
        <p:nvSpPr>
          <p:cNvPr id="77" name="正方形/長方形 76"/>
          <p:cNvSpPr/>
          <p:nvPr/>
        </p:nvSpPr>
        <p:spPr>
          <a:xfrm>
            <a:off x="644944" y="4819611"/>
            <a:ext cx="3776134" cy="400080"/>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ja-JP" sz="1600" dirty="0">
                <a:solidFill>
                  <a:schemeClr val="bg1"/>
                </a:solidFill>
                <a:latin typeface="Meiryo" charset="-128"/>
                <a:ea typeface="Meiryo" charset="-128"/>
                <a:cs typeface="Meiryo" charset="-128"/>
              </a:rPr>
              <a:t>各仮想マシンに</a:t>
            </a:r>
            <a:r>
              <a:rPr kumimoji="0" lang="en-US" altLang="ja-JP" sz="1600" dirty="0">
                <a:solidFill>
                  <a:schemeClr val="bg1"/>
                </a:solidFill>
                <a:latin typeface="Meiryo" charset="-128"/>
                <a:ea typeface="Meiryo" charset="-128"/>
                <a:cs typeface="Meiryo" charset="-128"/>
              </a:rPr>
              <a:t>1</a:t>
            </a:r>
            <a:r>
              <a:rPr kumimoji="0" lang="ja-JP" altLang="ja-JP" sz="1600" dirty="0">
                <a:solidFill>
                  <a:schemeClr val="bg1"/>
                </a:solidFill>
                <a:latin typeface="Meiryo" charset="-128"/>
                <a:ea typeface="Meiryo" charset="-128"/>
                <a:cs typeface="Meiryo" charset="-128"/>
              </a:rPr>
              <a:t>つのゲスト</a:t>
            </a:r>
            <a:r>
              <a:rPr kumimoji="0" lang="en-US" altLang="ja-JP" sz="1600" dirty="0">
                <a:solidFill>
                  <a:schemeClr val="bg1"/>
                </a:solidFill>
                <a:latin typeface="Meiryo" charset="-128"/>
                <a:ea typeface="Meiryo" charset="-128"/>
                <a:cs typeface="Meiryo" charset="-128"/>
              </a:rPr>
              <a:t>OS</a:t>
            </a:r>
            <a:r>
              <a:rPr kumimoji="0" lang="ja-JP" altLang="ja-JP" sz="1600" dirty="0">
                <a:solidFill>
                  <a:schemeClr val="bg1"/>
                </a:solidFill>
                <a:latin typeface="Meiryo" charset="-128"/>
                <a:ea typeface="Meiryo" charset="-128"/>
                <a:cs typeface="Meiryo" charset="-128"/>
              </a:rPr>
              <a:t>が必要 </a:t>
            </a:r>
          </a:p>
        </p:txBody>
      </p:sp>
      <p:sp>
        <p:nvSpPr>
          <p:cNvPr id="78" name="正方形/長方形 77"/>
          <p:cNvSpPr/>
          <p:nvPr/>
        </p:nvSpPr>
        <p:spPr>
          <a:xfrm>
            <a:off x="4734343" y="4819611"/>
            <a:ext cx="3776134" cy="40008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US" altLang="ja-JP" sz="1600" dirty="0">
                <a:solidFill>
                  <a:schemeClr val="bg1"/>
                </a:solidFill>
                <a:latin typeface="Meiryo" charset="-128"/>
                <a:ea typeface="Meiryo" charset="-128"/>
                <a:cs typeface="Meiryo" charset="-128"/>
              </a:rPr>
              <a:t>1</a:t>
            </a:r>
            <a:r>
              <a:rPr lang="ja-JP" altLang="ja-JP" sz="1600" dirty="0">
                <a:solidFill>
                  <a:schemeClr val="bg1"/>
                </a:solidFill>
                <a:latin typeface="Meiryo" charset="-128"/>
                <a:ea typeface="Meiryo" charset="-128"/>
                <a:cs typeface="Meiryo" charset="-128"/>
              </a:rPr>
              <a:t>つの</a:t>
            </a:r>
            <a:r>
              <a:rPr lang="en-US" altLang="ja-JP" sz="1600" dirty="0">
                <a:solidFill>
                  <a:schemeClr val="bg1"/>
                </a:solidFill>
                <a:latin typeface="Meiryo" charset="-128"/>
                <a:ea typeface="Meiryo" charset="-128"/>
                <a:cs typeface="Meiryo" charset="-128"/>
              </a:rPr>
              <a:t>OS</a:t>
            </a:r>
            <a:r>
              <a:rPr lang="ja-JP" altLang="ja-JP" sz="1600" dirty="0">
                <a:solidFill>
                  <a:schemeClr val="bg1"/>
                </a:solidFill>
                <a:latin typeface="Meiryo" charset="-128"/>
                <a:ea typeface="Meiryo" charset="-128"/>
                <a:cs typeface="Meiryo" charset="-128"/>
              </a:rPr>
              <a:t>上で複数のコンテナを稼働 </a:t>
            </a:r>
            <a:endParaRPr lang="ja-JP" altLang="ja-JP" sz="1600" kern="100" dirty="0">
              <a:solidFill>
                <a:schemeClr val="bg1"/>
              </a:solidFill>
              <a:latin typeface="Meiryo" charset="-128"/>
              <a:ea typeface="Meiryo" charset="-128"/>
              <a:cs typeface="Meiryo" charset="-128"/>
            </a:endParaRPr>
          </a:p>
        </p:txBody>
      </p:sp>
      <p:sp>
        <p:nvSpPr>
          <p:cNvPr id="81" name="正方形/長方形 80"/>
          <p:cNvSpPr/>
          <p:nvPr/>
        </p:nvSpPr>
        <p:spPr>
          <a:xfrm>
            <a:off x="5050679" y="5284901"/>
            <a:ext cx="3459798" cy="114162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ja-JP" sz="1050" dirty="0">
                <a:solidFill>
                  <a:schemeClr val="bg1"/>
                </a:solidFill>
                <a:latin typeface="Meiryo" charset="-128"/>
                <a:ea typeface="Meiryo" charset="-128"/>
                <a:cs typeface="Meiryo" charset="-128"/>
              </a:rPr>
              <a:t>処理のオーバーヘッドが少なくリソース効率が良い</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a:solidFill>
                  <a:schemeClr val="bg1"/>
                </a:solidFill>
                <a:latin typeface="Meiryo" charset="-128"/>
                <a:ea typeface="Meiryo" charset="-128"/>
                <a:cs typeface="Meiryo" charset="-128"/>
              </a:rPr>
              <a:t>起動・停止が早い</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a:solidFill>
                  <a:schemeClr val="bg1"/>
                </a:solidFill>
                <a:latin typeface="Meiryo" charset="-128"/>
                <a:ea typeface="Meiryo" charset="-128"/>
                <a:cs typeface="Meiryo" charset="-128"/>
              </a:rPr>
              <a:t>デプロイサイズが小さく軽量</a:t>
            </a:r>
          </a:p>
        </p:txBody>
      </p:sp>
      <p:sp>
        <p:nvSpPr>
          <p:cNvPr id="31" name="ホームベース 30"/>
          <p:cNvSpPr/>
          <p:nvPr/>
        </p:nvSpPr>
        <p:spPr>
          <a:xfrm>
            <a:off x="644944" y="5294947"/>
            <a:ext cx="4405735" cy="1141623"/>
          </a:xfrm>
          <a:prstGeom prst="homePlate">
            <a:avLst>
              <a:gd name="adj" fmla="val 25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a:solidFill>
                  <a:schemeClr val="bg1"/>
                </a:solidFill>
                <a:latin typeface="Meiryo" charset="-128"/>
                <a:ea typeface="Meiryo" charset="-128"/>
                <a:cs typeface="Meiryo" charset="-128"/>
              </a:rPr>
              <a:t>テストにおいて実行環境の差異を考慮する必要がない </a:t>
            </a:r>
            <a:endParaRPr lang="en-US" altLang="ja-JP" sz="1200" dirty="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開発環境下では</a:t>
            </a:r>
            <a:r>
              <a:rPr lang="en-US" altLang="ja-JP" sz="800" dirty="0">
                <a:solidFill>
                  <a:schemeClr val="bg1"/>
                </a:solidFill>
                <a:latin typeface="Meiryo" charset="-128"/>
                <a:ea typeface="Meiryo" charset="-128"/>
                <a:cs typeface="Meiryo" charset="-128"/>
              </a:rPr>
              <a:t>OS</a:t>
            </a:r>
            <a:r>
              <a:rPr lang="ja-JP" altLang="ja-JP" sz="800" dirty="0">
                <a:solidFill>
                  <a:schemeClr val="bg1"/>
                </a:solidFill>
                <a:latin typeface="Meiryo" charset="-128"/>
                <a:ea typeface="Meiryo" charset="-128"/>
                <a:cs typeface="Meiryo" charset="-128"/>
              </a:rPr>
              <a:t>や</a:t>
            </a:r>
            <a:r>
              <a:rPr lang="en-US" altLang="ja-JP" sz="800" dirty="0">
                <a:solidFill>
                  <a:schemeClr val="bg1"/>
                </a:solidFill>
                <a:latin typeface="Meiryo" charset="-128"/>
                <a:ea typeface="Meiryo" charset="-128"/>
                <a:cs typeface="Meiryo" charset="-128"/>
              </a:rPr>
              <a:t>DB</a:t>
            </a:r>
            <a:r>
              <a:rPr lang="ja-JP" altLang="ja-JP" sz="800" dirty="0">
                <a:solidFill>
                  <a:schemeClr val="bg1"/>
                </a:solidFill>
                <a:latin typeface="Meiryo" charset="-128"/>
                <a:ea typeface="Meiryo" charset="-128"/>
                <a:cs typeface="Meiryo" charset="-128"/>
              </a:rPr>
              <a:t>のバリエ</a:t>
            </a:r>
            <a:r>
              <a:rPr lang="en-US" altLang="ja-JP" sz="800" dirty="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ションが多くツールもさまざまなものが混在</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テスト対象</a:t>
            </a:r>
            <a:r>
              <a:rPr lang="ja-JP" altLang="en-US" sz="800" dirty="0">
                <a:solidFill>
                  <a:schemeClr val="bg1"/>
                </a:solidFill>
                <a:latin typeface="Meiryo" charset="-128"/>
                <a:ea typeface="Meiryo" charset="-128"/>
                <a:cs typeface="Meiryo" charset="-128"/>
              </a:rPr>
              <a:t>は</a:t>
            </a:r>
            <a:r>
              <a:rPr lang="ja-JP" altLang="ja-JP" sz="800" dirty="0">
                <a:solidFill>
                  <a:schemeClr val="bg1"/>
                </a:solidFill>
                <a:latin typeface="Meiryo" charset="-128"/>
                <a:ea typeface="Meiryo" charset="-128"/>
                <a:cs typeface="Meiryo" charset="-128"/>
              </a:rPr>
              <a:t>多岐に</a:t>
            </a:r>
            <a:r>
              <a:rPr lang="ja-JP" altLang="en-US" sz="800" dirty="0">
                <a:solidFill>
                  <a:schemeClr val="bg1"/>
                </a:solidFill>
                <a:latin typeface="Meiryo" charset="-128"/>
                <a:ea typeface="Meiryo" charset="-128"/>
                <a:cs typeface="Meiryo" charset="-128"/>
              </a:rPr>
              <a:t>わたり</a:t>
            </a:r>
            <a:r>
              <a:rPr lang="ja-JP" altLang="ja-JP" sz="800" dirty="0">
                <a:solidFill>
                  <a:schemeClr val="bg1"/>
                </a:solidFill>
                <a:latin typeface="Meiryo" charset="-128"/>
                <a:ea typeface="Meiryo" charset="-128"/>
                <a:cs typeface="Meiryo" charset="-128"/>
              </a:rPr>
              <a:t>、それぞれに対応したテスト環境の準備に</a:t>
            </a:r>
            <a:r>
              <a:rPr lang="ja-JP" altLang="en-US" sz="800" dirty="0">
                <a:solidFill>
                  <a:schemeClr val="bg1"/>
                </a:solidFill>
                <a:latin typeface="Meiryo" charset="-128"/>
                <a:ea typeface="Meiryo" charset="-128"/>
                <a:cs typeface="Meiryo" charset="-128"/>
              </a:rPr>
              <a:t>手間</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各環境を準備するための知識を学ぶ</a:t>
            </a:r>
            <a:r>
              <a:rPr lang="ja-JP" altLang="en-US" sz="800" dirty="0">
                <a:solidFill>
                  <a:schemeClr val="bg1"/>
                </a:solidFill>
                <a:latin typeface="Meiryo" charset="-128"/>
                <a:ea typeface="Meiryo" charset="-128"/>
                <a:cs typeface="Meiryo" charset="-128"/>
              </a:rPr>
              <a:t>ことが</a:t>
            </a:r>
            <a:r>
              <a:rPr lang="ja-JP" altLang="ja-JP" sz="800" dirty="0">
                <a:solidFill>
                  <a:schemeClr val="bg1"/>
                </a:solidFill>
                <a:latin typeface="Meiryo" charset="-128"/>
                <a:ea typeface="Meiryo" charset="-128"/>
                <a:cs typeface="Meiryo" charset="-128"/>
              </a:rPr>
              <a:t>必要</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a:solidFill>
                <a:schemeClr val="bg1"/>
              </a:solidFill>
              <a:latin typeface="Meiryo" charset="-128"/>
              <a:ea typeface="Meiryo" charset="-128"/>
              <a:cs typeface="Meiryo" charset="-128"/>
            </a:endParaRPr>
          </a:p>
          <a:p>
            <a:r>
              <a:rPr lang="en-US" altLang="ja-JP" sz="800" dirty="0">
                <a:solidFill>
                  <a:schemeClr val="bg1"/>
                </a:solidFill>
                <a:latin typeface="Meiryo" charset="-128"/>
                <a:ea typeface="Meiryo" charset="-128"/>
                <a:cs typeface="Meiryo" charset="-128"/>
              </a:rPr>
              <a:t>Docker</a:t>
            </a:r>
            <a:r>
              <a:rPr lang="ja-JP" altLang="ja-JP" sz="800" dirty="0">
                <a:solidFill>
                  <a:schemeClr val="bg1"/>
                </a:solidFill>
                <a:latin typeface="Meiryo" charset="-128"/>
                <a:ea typeface="Meiryo" charset="-128"/>
                <a:cs typeface="Meiryo" charset="-128"/>
              </a:rPr>
              <a:t>によってそうした</a:t>
            </a:r>
            <a:r>
              <a:rPr lang="ja-JP" altLang="en-US" sz="800" dirty="0">
                <a:solidFill>
                  <a:schemeClr val="bg1"/>
                </a:solidFill>
                <a:latin typeface="Meiryo" charset="-128"/>
                <a:ea typeface="Meiryo" charset="-128"/>
                <a:cs typeface="Meiryo" charset="-128"/>
              </a:rPr>
              <a:t>負担から解放され</a:t>
            </a:r>
            <a:r>
              <a:rPr lang="ja-JP" altLang="ja-JP" sz="800" dirty="0">
                <a:solidFill>
                  <a:schemeClr val="bg1"/>
                </a:solidFill>
                <a:latin typeface="Meiryo" charset="-128"/>
                <a:ea typeface="Meiryo" charset="-128"/>
                <a:cs typeface="Meiryo" charset="-128"/>
              </a:rPr>
              <a:t>、テスト環境を簡便に構築できるように</a:t>
            </a:r>
            <a:r>
              <a:rPr lang="ja-JP" altLang="en-US" sz="800" dirty="0">
                <a:solidFill>
                  <a:schemeClr val="bg1"/>
                </a:solidFill>
                <a:latin typeface="Meiryo" charset="-128"/>
                <a:ea typeface="Meiryo" charset="-128"/>
                <a:cs typeface="Meiryo" charset="-128"/>
              </a:rPr>
              <a:t>なり、</a:t>
            </a:r>
            <a:r>
              <a:rPr lang="ja-JP" altLang="ja-JP" sz="800" dirty="0">
                <a:solidFill>
                  <a:schemeClr val="bg1"/>
                </a:solidFill>
                <a:latin typeface="Meiryo" charset="-128"/>
                <a:ea typeface="Meiryo" charset="-128"/>
                <a:cs typeface="Meiryo" charset="-128"/>
              </a:rPr>
              <a:t>時間とコスト</a:t>
            </a:r>
            <a:r>
              <a:rPr lang="ja-JP" altLang="en-US" sz="800" dirty="0">
                <a:solidFill>
                  <a:schemeClr val="bg1"/>
                </a:solidFill>
                <a:latin typeface="Meiryo" charset="-128"/>
                <a:ea typeface="Meiryo" charset="-128"/>
                <a:cs typeface="Meiryo" charset="-128"/>
              </a:rPr>
              <a:t>を</a:t>
            </a:r>
            <a:r>
              <a:rPr lang="ja-JP" altLang="ja-JP" sz="800" dirty="0">
                <a:solidFill>
                  <a:schemeClr val="bg1"/>
                </a:solidFill>
                <a:latin typeface="Meiryo" charset="-128"/>
                <a:ea typeface="Meiryo" charset="-128"/>
                <a:cs typeface="Meiryo" charset="-128"/>
              </a:rPr>
              <a:t>削減</a:t>
            </a:r>
            <a:r>
              <a:rPr lang="ja-JP" altLang="en-US" sz="800" dirty="0">
                <a:solidFill>
                  <a:schemeClr val="bg1"/>
                </a:solidFill>
                <a:latin typeface="Meiryo" charset="-128"/>
                <a:ea typeface="Meiryo" charset="-128"/>
                <a:cs typeface="Meiryo" charset="-128"/>
              </a:rPr>
              <a:t>できる</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546962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仮想マシンとコンテナの稼働効率</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sp>
        <p:nvSpPr>
          <p:cNvPr id="4" name="正方形/長方形 3"/>
          <p:cNvSpPr/>
          <p:nvPr/>
        </p:nvSpPr>
        <p:spPr>
          <a:xfrm>
            <a:off x="457200"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5" name="正方形/長方形 4"/>
          <p:cNvSpPr/>
          <p:nvPr/>
        </p:nvSpPr>
        <p:spPr>
          <a:xfrm>
            <a:off x="457200"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6" name="正方形/長方形 5"/>
          <p:cNvSpPr/>
          <p:nvPr/>
        </p:nvSpPr>
        <p:spPr>
          <a:xfrm>
            <a:off x="449664"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7" name="正方形/長方形 6"/>
          <p:cNvSpPr/>
          <p:nvPr/>
        </p:nvSpPr>
        <p:spPr>
          <a:xfrm>
            <a:off x="451760"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8" name="正方形/長方形 7"/>
          <p:cNvSpPr/>
          <p:nvPr/>
        </p:nvSpPr>
        <p:spPr>
          <a:xfrm>
            <a:off x="449664"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9" name="正方形/長方形 8"/>
          <p:cNvSpPr/>
          <p:nvPr/>
        </p:nvSpPr>
        <p:spPr>
          <a:xfrm>
            <a:off x="3049491"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0" name="正方形/長方形 9"/>
          <p:cNvSpPr/>
          <p:nvPr/>
        </p:nvSpPr>
        <p:spPr>
          <a:xfrm>
            <a:off x="3041952"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1748817"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2" name="正方形/長方形 11"/>
          <p:cNvSpPr/>
          <p:nvPr/>
        </p:nvSpPr>
        <p:spPr>
          <a:xfrm>
            <a:off x="1741278"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1736883"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4" name="正方形/長方形 13"/>
          <p:cNvSpPr/>
          <p:nvPr/>
        </p:nvSpPr>
        <p:spPr>
          <a:xfrm>
            <a:off x="1738979"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15" name="正方形/長方形 14"/>
          <p:cNvSpPr/>
          <p:nvPr/>
        </p:nvSpPr>
        <p:spPr>
          <a:xfrm>
            <a:off x="3041952"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6" name="正方形/長方形 15"/>
          <p:cNvSpPr/>
          <p:nvPr/>
        </p:nvSpPr>
        <p:spPr>
          <a:xfrm>
            <a:off x="3044048"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17" name="正方形/長方形 16"/>
          <p:cNvSpPr/>
          <p:nvPr/>
        </p:nvSpPr>
        <p:spPr>
          <a:xfrm>
            <a:off x="4936567"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21" name="正方形/長方形 20"/>
          <p:cNvSpPr/>
          <p:nvPr/>
        </p:nvSpPr>
        <p:spPr>
          <a:xfrm>
            <a:off x="4936567" y="4722158"/>
            <a:ext cx="3754757" cy="7778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p>
          <a:p>
            <a:pPr algn="ctr"/>
            <a:endParaRPr kumimoji="1" lang="ja-JP" altLang="en-US" sz="1200" dirty="0">
              <a:solidFill>
                <a:srgbClr val="FFFFFF"/>
              </a:solidFill>
              <a:latin typeface="Meiryo" charset="-128"/>
              <a:ea typeface="Meiryo" charset="-128"/>
              <a:cs typeface="Meiryo" charset="-128"/>
            </a:endParaRPr>
          </a:p>
        </p:txBody>
      </p:sp>
      <p:sp>
        <p:nvSpPr>
          <p:cNvPr id="30" name="正方形/長方形 29"/>
          <p:cNvSpPr/>
          <p:nvPr/>
        </p:nvSpPr>
        <p:spPr>
          <a:xfrm>
            <a:off x="4936567" y="4284600"/>
            <a:ext cx="3754757" cy="365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コンテナ管理機能</a:t>
            </a:r>
            <a:endParaRPr kumimoji="1" lang="ja-JP" altLang="en-US" sz="1200" dirty="0">
              <a:solidFill>
                <a:srgbClr val="FFFFFF"/>
              </a:solidFill>
              <a:latin typeface="Meiryo" charset="-128"/>
              <a:ea typeface="Meiryo" charset="-128"/>
              <a:cs typeface="Meiryo" charset="-128"/>
            </a:endParaRPr>
          </a:p>
        </p:txBody>
      </p:sp>
      <p:sp>
        <p:nvSpPr>
          <p:cNvPr id="34" name="正方形/長方形 33"/>
          <p:cNvSpPr/>
          <p:nvPr/>
        </p:nvSpPr>
        <p:spPr>
          <a:xfrm>
            <a:off x="5004048" y="5249606"/>
            <a:ext cx="360040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grpSp>
        <p:nvGrpSpPr>
          <p:cNvPr id="36" name="図形グループ 35"/>
          <p:cNvGrpSpPr/>
          <p:nvPr/>
        </p:nvGrpSpPr>
        <p:grpSpPr>
          <a:xfrm>
            <a:off x="4930414" y="3293861"/>
            <a:ext cx="715550" cy="904465"/>
            <a:chOff x="4936567" y="2924944"/>
            <a:chExt cx="715550" cy="904465"/>
          </a:xfrm>
        </p:grpSpPr>
        <p:sp>
          <p:nvSpPr>
            <p:cNvPr id="31" name="正方形/長方形 30"/>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9" name="正方形/長方形 1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20" name="正方形/長方形 1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33" name="正方形/長方形 3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35" name="テキスト ボックス 34"/>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37" name="図形グループ 36"/>
          <p:cNvGrpSpPr/>
          <p:nvPr/>
        </p:nvGrpSpPr>
        <p:grpSpPr>
          <a:xfrm>
            <a:off x="7208203" y="3292819"/>
            <a:ext cx="715550" cy="904465"/>
            <a:chOff x="4936567" y="2924944"/>
            <a:chExt cx="715550" cy="904465"/>
          </a:xfrm>
        </p:grpSpPr>
        <p:sp>
          <p:nvSpPr>
            <p:cNvPr id="38" name="正方形/長方形 3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39" name="正方形/長方形 3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40" name="正方形/長方形 3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41" name="正方形/長方形 4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2" name="テキスト ボックス 4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43" name="図形グループ 42"/>
          <p:cNvGrpSpPr/>
          <p:nvPr/>
        </p:nvGrpSpPr>
        <p:grpSpPr>
          <a:xfrm>
            <a:off x="5687547" y="3292819"/>
            <a:ext cx="715550" cy="904465"/>
            <a:chOff x="4936567" y="2924944"/>
            <a:chExt cx="715550" cy="904465"/>
          </a:xfrm>
        </p:grpSpPr>
        <p:sp>
          <p:nvSpPr>
            <p:cNvPr id="44" name="正方形/長方形 4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45" name="正方形/長方形 4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46" name="正方形/長方形 4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47" name="正方形/長方形 4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8" name="テキスト ボックス 4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49" name="図形グループ 48"/>
          <p:cNvGrpSpPr/>
          <p:nvPr/>
        </p:nvGrpSpPr>
        <p:grpSpPr>
          <a:xfrm>
            <a:off x="7969932" y="3291992"/>
            <a:ext cx="715550" cy="904465"/>
            <a:chOff x="4936567" y="2924944"/>
            <a:chExt cx="715550" cy="904465"/>
          </a:xfrm>
        </p:grpSpPr>
        <p:sp>
          <p:nvSpPr>
            <p:cNvPr id="50" name="正方形/長方形 4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1" name="正方形/長方形 5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52" name="正方形/長方形 5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3" name="正方形/長方形 5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54" name="テキスト ボックス 5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55" name="図形グループ 54"/>
          <p:cNvGrpSpPr/>
          <p:nvPr/>
        </p:nvGrpSpPr>
        <p:grpSpPr>
          <a:xfrm>
            <a:off x="6446473" y="3292819"/>
            <a:ext cx="715550" cy="904465"/>
            <a:chOff x="4936567" y="2924944"/>
            <a:chExt cx="715550" cy="904465"/>
          </a:xfrm>
        </p:grpSpPr>
        <p:sp>
          <p:nvSpPr>
            <p:cNvPr id="56" name="正方形/長方形 5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7" name="正方形/長方形 5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58" name="正方形/長方形 5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9" name="正方形/長方形 5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0" name="テキスト ボックス 5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61" name="図形グループ 60"/>
          <p:cNvGrpSpPr/>
          <p:nvPr/>
        </p:nvGrpSpPr>
        <p:grpSpPr>
          <a:xfrm>
            <a:off x="4930413" y="2353512"/>
            <a:ext cx="715550" cy="904465"/>
            <a:chOff x="4936567" y="2924944"/>
            <a:chExt cx="715550" cy="904465"/>
          </a:xfrm>
        </p:grpSpPr>
        <p:sp>
          <p:nvSpPr>
            <p:cNvPr id="62" name="正方形/長方形 6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3" name="正方形/長方形 6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64" name="正方形/長方形 6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65" name="正方形/長方形 6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6" name="テキスト ボックス 65"/>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67" name="図形グループ 66"/>
          <p:cNvGrpSpPr/>
          <p:nvPr/>
        </p:nvGrpSpPr>
        <p:grpSpPr>
          <a:xfrm>
            <a:off x="7208202" y="2352470"/>
            <a:ext cx="715550" cy="904465"/>
            <a:chOff x="4936567" y="2924944"/>
            <a:chExt cx="715550" cy="904465"/>
          </a:xfrm>
        </p:grpSpPr>
        <p:sp>
          <p:nvSpPr>
            <p:cNvPr id="68" name="正方形/長方形 6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9" name="正方形/長方形 6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70" name="正方形/長方形 6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71" name="正方形/長方形 7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2" name="テキスト ボックス 7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73" name="図形グループ 72"/>
          <p:cNvGrpSpPr/>
          <p:nvPr/>
        </p:nvGrpSpPr>
        <p:grpSpPr>
          <a:xfrm>
            <a:off x="5687546" y="2352470"/>
            <a:ext cx="715550" cy="904465"/>
            <a:chOff x="4936567" y="2924944"/>
            <a:chExt cx="715550" cy="904465"/>
          </a:xfrm>
        </p:grpSpPr>
        <p:sp>
          <p:nvSpPr>
            <p:cNvPr id="74" name="正方形/長方形 7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75" name="正方形/長方形 7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76" name="正方形/長方形 7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77" name="正方形/長方形 7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8" name="テキスト ボックス 7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79" name="図形グループ 78"/>
          <p:cNvGrpSpPr/>
          <p:nvPr/>
        </p:nvGrpSpPr>
        <p:grpSpPr>
          <a:xfrm>
            <a:off x="7969931" y="2351643"/>
            <a:ext cx="715550" cy="904465"/>
            <a:chOff x="4936567" y="2924944"/>
            <a:chExt cx="715550" cy="904465"/>
          </a:xfrm>
        </p:grpSpPr>
        <p:sp>
          <p:nvSpPr>
            <p:cNvPr id="80" name="正方形/長方形 7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1" name="正方形/長方形 8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82" name="正方形/長方形 8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3" name="正方形/長方形 8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84" name="テキスト ボックス 8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85" name="図形グループ 84"/>
          <p:cNvGrpSpPr/>
          <p:nvPr/>
        </p:nvGrpSpPr>
        <p:grpSpPr>
          <a:xfrm>
            <a:off x="6446472" y="2352470"/>
            <a:ext cx="715550" cy="904465"/>
            <a:chOff x="4936567" y="2924944"/>
            <a:chExt cx="715550" cy="904465"/>
          </a:xfrm>
        </p:grpSpPr>
        <p:sp>
          <p:nvSpPr>
            <p:cNvPr id="86" name="正方形/長方形 8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7" name="正方形/長方形 8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88" name="正方形/長方形 8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9" name="正方形/長方形 8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0" name="テキスト ボックス 8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91" name="図形グループ 90"/>
          <p:cNvGrpSpPr/>
          <p:nvPr/>
        </p:nvGrpSpPr>
        <p:grpSpPr>
          <a:xfrm>
            <a:off x="4930412" y="1414645"/>
            <a:ext cx="715550" cy="904465"/>
            <a:chOff x="4936567" y="2924944"/>
            <a:chExt cx="715550" cy="904465"/>
          </a:xfrm>
        </p:grpSpPr>
        <p:sp>
          <p:nvSpPr>
            <p:cNvPr id="92" name="正方形/長方形 9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3" name="正方形/長方形 9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94" name="正方形/長方形 9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95" name="正方形/長方形 9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6" name="テキスト ボックス 95"/>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97" name="図形グループ 96"/>
          <p:cNvGrpSpPr/>
          <p:nvPr/>
        </p:nvGrpSpPr>
        <p:grpSpPr>
          <a:xfrm>
            <a:off x="7208201" y="1413603"/>
            <a:ext cx="715550" cy="904465"/>
            <a:chOff x="4936567" y="2924944"/>
            <a:chExt cx="715550" cy="904465"/>
          </a:xfrm>
        </p:grpSpPr>
        <p:sp>
          <p:nvSpPr>
            <p:cNvPr id="98" name="正方形/長方形 9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9" name="正方形/長方形 9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00" name="正方形/長方形 9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01" name="正方形/長方形 10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2" name="テキスト ボックス 10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03" name="図形グループ 102"/>
          <p:cNvGrpSpPr/>
          <p:nvPr/>
        </p:nvGrpSpPr>
        <p:grpSpPr>
          <a:xfrm>
            <a:off x="5687545" y="1413603"/>
            <a:ext cx="715550" cy="904465"/>
            <a:chOff x="4936567" y="2924944"/>
            <a:chExt cx="715550" cy="904465"/>
          </a:xfrm>
        </p:grpSpPr>
        <p:sp>
          <p:nvSpPr>
            <p:cNvPr id="104" name="正方形/長方形 10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05" name="正方形/長方形 10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06" name="正方形/長方形 10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107" name="正方形/長方形 10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8" name="テキスト ボックス 10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09" name="図形グループ 108"/>
          <p:cNvGrpSpPr/>
          <p:nvPr/>
        </p:nvGrpSpPr>
        <p:grpSpPr>
          <a:xfrm>
            <a:off x="7969930" y="1412776"/>
            <a:ext cx="715550" cy="904465"/>
            <a:chOff x="4936567" y="2924944"/>
            <a:chExt cx="715550" cy="904465"/>
          </a:xfrm>
        </p:grpSpPr>
        <p:sp>
          <p:nvSpPr>
            <p:cNvPr id="110" name="正方形/長方形 10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1" name="正方形/長方形 11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12" name="正方形/長方形 11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3" name="正方形/長方形 11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14" name="テキスト ボックス 11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15" name="図形グループ 114"/>
          <p:cNvGrpSpPr/>
          <p:nvPr/>
        </p:nvGrpSpPr>
        <p:grpSpPr>
          <a:xfrm>
            <a:off x="6446471" y="1413603"/>
            <a:ext cx="715550" cy="904465"/>
            <a:chOff x="4936567" y="2924944"/>
            <a:chExt cx="715550" cy="904465"/>
          </a:xfrm>
        </p:grpSpPr>
        <p:sp>
          <p:nvSpPr>
            <p:cNvPr id="116" name="正方形/長方形 11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7" name="正方形/長方形 11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18" name="正方形/長方形 11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9" name="正方形/長方形 11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0" name="テキスト ボックス 11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sp>
        <p:nvSpPr>
          <p:cNvPr id="121" name="正方形/長方形 120"/>
          <p:cNvSpPr/>
          <p:nvPr/>
        </p:nvSpPr>
        <p:spPr>
          <a:xfrm>
            <a:off x="520797" y="3609978"/>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2" name="正方形/長方形 121"/>
          <p:cNvSpPr/>
          <p:nvPr/>
        </p:nvSpPr>
        <p:spPr>
          <a:xfrm>
            <a:off x="1821461"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3" name="正方形/長方形 122"/>
          <p:cNvSpPr/>
          <p:nvPr/>
        </p:nvSpPr>
        <p:spPr>
          <a:xfrm>
            <a:off x="3122135"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5" name="正方形/長方形 124"/>
          <p:cNvSpPr/>
          <p:nvPr/>
        </p:nvSpPr>
        <p:spPr>
          <a:xfrm>
            <a:off x="520797"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6" name="正方形/長方形 125"/>
          <p:cNvSpPr/>
          <p:nvPr/>
        </p:nvSpPr>
        <p:spPr>
          <a:xfrm>
            <a:off x="3112724"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7" name="正方形/長方形 126"/>
          <p:cNvSpPr/>
          <p:nvPr/>
        </p:nvSpPr>
        <p:spPr>
          <a:xfrm>
            <a:off x="1831628"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9" name="テキスト ボックス 128"/>
          <p:cNvSpPr txBox="1"/>
          <p:nvPr/>
        </p:nvSpPr>
        <p:spPr>
          <a:xfrm>
            <a:off x="6269857" y="949665"/>
            <a:ext cx="1107997" cy="369332"/>
          </a:xfrm>
          <a:prstGeom prst="rect">
            <a:avLst/>
          </a:prstGeom>
          <a:noFill/>
        </p:spPr>
        <p:txBody>
          <a:bodyPr wrap="none" rtlCol="0">
            <a:spAutoFit/>
          </a:bodyPr>
          <a:lstStyle/>
          <a:p>
            <a:pPr algn="ctr"/>
            <a:r>
              <a:rPr lang="ja-JP" altLang="en-US">
                <a:solidFill>
                  <a:schemeClr val="accent6">
                    <a:lumMod val="75000"/>
                  </a:schemeClr>
                </a:solidFill>
                <a:latin typeface="Meiryo" charset="-128"/>
                <a:ea typeface="Meiryo" charset="-128"/>
                <a:cs typeface="Meiryo" charset="-128"/>
              </a:rPr>
              <a:t>コンテナ</a:t>
            </a:r>
            <a:endParaRPr kumimoji="1" lang="ja-JP" altLang="en-US" dirty="0">
              <a:solidFill>
                <a:schemeClr val="accent6">
                  <a:lumMod val="75000"/>
                </a:schemeClr>
              </a:solidFill>
              <a:latin typeface="Meiryo" charset="-128"/>
              <a:ea typeface="Meiryo" charset="-128"/>
              <a:cs typeface="Meiryo" charset="-128"/>
            </a:endParaRPr>
          </a:p>
        </p:txBody>
      </p:sp>
      <p:sp>
        <p:nvSpPr>
          <p:cNvPr id="130" name="テキスト ボックス 129"/>
          <p:cNvSpPr txBox="1"/>
          <p:nvPr/>
        </p:nvSpPr>
        <p:spPr>
          <a:xfrm>
            <a:off x="1670803" y="949884"/>
            <a:ext cx="1338829" cy="369332"/>
          </a:xfrm>
          <a:prstGeom prst="rect">
            <a:avLst/>
          </a:prstGeom>
          <a:noFill/>
        </p:spPr>
        <p:txBody>
          <a:bodyPr wrap="none" rtlCol="0">
            <a:spAutoFit/>
          </a:bodyPr>
          <a:lstStyle/>
          <a:p>
            <a:pPr algn="ctr"/>
            <a:r>
              <a:rPr lang="ja-JP" altLang="en-US">
                <a:solidFill>
                  <a:srgbClr val="009051"/>
                </a:solidFill>
                <a:latin typeface="Meiryo" charset="-128"/>
                <a:ea typeface="Meiryo" charset="-128"/>
                <a:cs typeface="Meiryo" charset="-128"/>
              </a:rPr>
              <a:t>仮想マシン</a:t>
            </a:r>
            <a:endParaRPr kumimoji="1" lang="ja-JP" altLang="en-US">
              <a:solidFill>
                <a:srgbClr val="009051"/>
              </a:solidFill>
              <a:latin typeface="Meiryo" charset="-128"/>
              <a:ea typeface="Meiryo" charset="-128"/>
              <a:cs typeface="Meiryo" charset="-128"/>
            </a:endParaRPr>
          </a:p>
        </p:txBody>
      </p:sp>
    </p:spTree>
    <p:extLst>
      <p:ext uri="{BB962C8B-B14F-4D97-AF65-F5344CB8AC3E}">
        <p14:creationId xmlns:p14="http://schemas.microsoft.com/office/powerpoint/2010/main" val="2032515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418001" y="3795400"/>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559304"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918664"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デスクトップ仮想化とアプリケーション仮想化</a:t>
            </a:r>
            <a:endParaRPr kumimoji="1" lang="ja-JP" altLang="en-US" dirty="0"/>
          </a:p>
        </p:txBody>
      </p:sp>
      <p:sp>
        <p:nvSpPr>
          <p:cNvPr id="3" name="スライド番号プレースホルダー 2"/>
          <p:cNvSpPr>
            <a:spLocks noGrp="1"/>
          </p:cNvSpPr>
          <p:nvPr>
            <p:ph type="sldNum" sz="quarter" idx="12"/>
          </p:nvPr>
        </p:nvSpPr>
        <p:spPr>
          <a:xfrm>
            <a:off x="6915310" y="6640200"/>
            <a:ext cx="2133600" cy="217800"/>
          </a:xfrm>
        </p:spPr>
        <p:txBody>
          <a:bodyPr/>
          <a:lstStyle/>
          <a:p>
            <a:fld id="{8FF8CC5D-A65D-5946-99B5-645367A967AD}" type="slidenum">
              <a:rPr kumimoji="1" lang="ja-JP" altLang="en-US" smtClean="0"/>
              <a:t>33</a:t>
            </a:fld>
            <a:endParaRPr kumimoji="1" lang="ja-JP" altLang="en-US" dirty="0"/>
          </a:p>
        </p:txBody>
      </p:sp>
      <p:sp>
        <p:nvSpPr>
          <p:cNvPr id="8" name="角丸四角形 7"/>
          <p:cNvSpPr/>
          <p:nvPr/>
        </p:nvSpPr>
        <p:spPr>
          <a:xfrm>
            <a:off x="885170" y="3290499"/>
            <a:ext cx="7382387"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ネットワーク</a:t>
            </a:r>
          </a:p>
        </p:txBody>
      </p:sp>
      <p:sp>
        <p:nvSpPr>
          <p:cNvPr id="22" name="正方形/長方形 21"/>
          <p:cNvSpPr/>
          <p:nvPr/>
        </p:nvSpPr>
        <p:spPr>
          <a:xfrm>
            <a:off x="1052771"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23" name="正方形/長方形 22"/>
          <p:cNvSpPr/>
          <p:nvPr/>
        </p:nvSpPr>
        <p:spPr>
          <a:xfrm>
            <a:off x="1040746"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74" name="テキスト ボックス 73"/>
          <p:cNvSpPr txBox="1"/>
          <p:nvPr/>
        </p:nvSpPr>
        <p:spPr>
          <a:xfrm>
            <a:off x="1194728" y="1214682"/>
            <a:ext cx="1243474" cy="307777"/>
          </a:xfrm>
          <a:prstGeom prst="rect">
            <a:avLst/>
          </a:prstGeom>
          <a:noFill/>
        </p:spPr>
        <p:txBody>
          <a:bodyPr wrap="none" rtlCol="0">
            <a:spAutoFit/>
          </a:bodyPr>
          <a:lstStyle/>
          <a:p>
            <a:r>
              <a:rPr kumimoji="1" lang="ja-JP" altLang="en-US" sz="1400" dirty="0">
                <a:solidFill>
                  <a:srgbClr val="0000FF"/>
                </a:solidFill>
              </a:rPr>
              <a:t>クライアント</a:t>
            </a:r>
            <a:r>
              <a:rPr kumimoji="1" lang="en-US" altLang="ja-JP" sz="1400" dirty="0">
                <a:solidFill>
                  <a:srgbClr val="0000FF"/>
                </a:solidFill>
              </a:rPr>
              <a:t>PC</a:t>
            </a:r>
            <a:endParaRPr kumimoji="1" lang="ja-JP" altLang="en-US" sz="1400" dirty="0">
              <a:solidFill>
                <a:srgbClr val="0000FF"/>
              </a:solidFill>
            </a:endParaRPr>
          </a:p>
        </p:txBody>
      </p:sp>
      <p:sp>
        <p:nvSpPr>
          <p:cNvPr id="63" name="正方形/長方形 62"/>
          <p:cNvSpPr/>
          <p:nvPr/>
        </p:nvSpPr>
        <p:spPr>
          <a:xfrm>
            <a:off x="1052771"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12039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65" name="正方形/長方形 64"/>
          <p:cNvSpPr/>
          <p:nvPr/>
        </p:nvSpPr>
        <p:spPr>
          <a:xfrm>
            <a:off x="185064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75" name="正方形/長方形 74"/>
          <p:cNvSpPr/>
          <p:nvPr/>
        </p:nvSpPr>
        <p:spPr>
          <a:xfrm>
            <a:off x="112039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76" name="正方形/長方形 75"/>
          <p:cNvSpPr/>
          <p:nvPr/>
        </p:nvSpPr>
        <p:spPr>
          <a:xfrm>
            <a:off x="185064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77" name="テキスト ボックス 76"/>
          <p:cNvSpPr txBox="1"/>
          <p:nvPr/>
        </p:nvSpPr>
        <p:spPr>
          <a:xfrm>
            <a:off x="1063424" y="1813853"/>
            <a:ext cx="1538922" cy="276999"/>
          </a:xfrm>
          <a:prstGeom prst="rect">
            <a:avLst/>
          </a:prstGeom>
          <a:noFill/>
        </p:spPr>
        <p:txBody>
          <a:bodyPr wrap="square" rtlCol="0">
            <a:spAutoFit/>
          </a:bodyPr>
          <a:lstStyle/>
          <a:p>
            <a:pPr algn="ctr"/>
            <a:r>
              <a:rPr kumimoji="1" lang="ja-JP" altLang="en-US" sz="1200" dirty="0">
                <a:solidFill>
                  <a:srgbClr val="FFFFFF"/>
                </a:solidFill>
              </a:rPr>
              <a:t>デスクトップ画面</a:t>
            </a:r>
          </a:p>
        </p:txBody>
      </p:sp>
      <p:cxnSp>
        <p:nvCxnSpPr>
          <p:cNvPr id="53" name="直線矢印コネクタ 52"/>
          <p:cNvCxnSpPr/>
          <p:nvPr/>
        </p:nvCxnSpPr>
        <p:spPr>
          <a:xfrm>
            <a:off x="2534543" y="2780919"/>
            <a:ext cx="65150" cy="13411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120399" y="2780919"/>
            <a:ext cx="531375"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303209" y="5630078"/>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メモリー</a:t>
            </a:r>
          </a:p>
        </p:txBody>
      </p:sp>
      <p:sp>
        <p:nvSpPr>
          <p:cNvPr id="85" name="円柱 84"/>
          <p:cNvSpPr/>
          <p:nvPr/>
        </p:nvSpPr>
        <p:spPr>
          <a:xfrm>
            <a:off x="1559304" y="5630078"/>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ストレージ</a:t>
            </a:r>
          </a:p>
        </p:txBody>
      </p:sp>
      <p:sp>
        <p:nvSpPr>
          <p:cNvPr id="58" name="正方形/長方形 57"/>
          <p:cNvSpPr/>
          <p:nvPr/>
        </p:nvSpPr>
        <p:spPr>
          <a:xfrm>
            <a:off x="1559304" y="5254605"/>
            <a:ext cx="2328964"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a:solidFill>
                  <a:srgbClr val="FFFFFF"/>
                </a:solidFill>
                <a:latin typeface="ＭＳ Ｐゴシック"/>
                <a:ea typeface="ＭＳ Ｐゴシック"/>
                <a:cs typeface="ＭＳ Ｐゴシック"/>
              </a:rPr>
              <a:t>ハイパーバイザー</a:t>
            </a:r>
          </a:p>
        </p:txBody>
      </p:sp>
      <p:sp>
        <p:nvSpPr>
          <p:cNvPr id="56" name="正方形/長方形 55"/>
          <p:cNvSpPr/>
          <p:nvPr/>
        </p:nvSpPr>
        <p:spPr>
          <a:xfrm>
            <a:off x="1640843"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57" name="正方形/長方形 56"/>
          <p:cNvSpPr/>
          <p:nvPr/>
        </p:nvSpPr>
        <p:spPr>
          <a:xfrm>
            <a:off x="2491517" y="5630078"/>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プロセッサー</a:t>
            </a:r>
          </a:p>
        </p:txBody>
      </p:sp>
      <p:sp>
        <p:nvSpPr>
          <p:cNvPr id="67" name="正方形/長方形 66"/>
          <p:cNvSpPr/>
          <p:nvPr/>
        </p:nvSpPr>
        <p:spPr>
          <a:xfrm>
            <a:off x="1651774"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78" name="正方形/長方形 77"/>
          <p:cNvSpPr/>
          <p:nvPr/>
        </p:nvSpPr>
        <p:spPr>
          <a:xfrm>
            <a:off x="2176208"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79" name="正方形/長方形 78"/>
          <p:cNvSpPr/>
          <p:nvPr/>
        </p:nvSpPr>
        <p:spPr>
          <a:xfrm>
            <a:off x="1651774"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82" name="正方形/長方形 81"/>
          <p:cNvSpPr/>
          <p:nvPr/>
        </p:nvSpPr>
        <p:spPr>
          <a:xfrm>
            <a:off x="2176208"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grpSp>
        <p:nvGrpSpPr>
          <p:cNvPr id="19" name="図形グループ 18"/>
          <p:cNvGrpSpPr/>
          <p:nvPr/>
        </p:nvGrpSpPr>
        <p:grpSpPr>
          <a:xfrm>
            <a:off x="805362" y="1131809"/>
            <a:ext cx="494818" cy="531668"/>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4685769"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4819876"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97" name="正方形/長方形 96"/>
          <p:cNvSpPr/>
          <p:nvPr/>
        </p:nvSpPr>
        <p:spPr>
          <a:xfrm>
            <a:off x="4807851"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98" name="テキスト ボックス 97"/>
          <p:cNvSpPr txBox="1"/>
          <p:nvPr/>
        </p:nvSpPr>
        <p:spPr>
          <a:xfrm>
            <a:off x="4961833" y="1214682"/>
            <a:ext cx="1243474" cy="307777"/>
          </a:xfrm>
          <a:prstGeom prst="rect">
            <a:avLst/>
          </a:prstGeom>
          <a:noFill/>
        </p:spPr>
        <p:txBody>
          <a:bodyPr wrap="none" rtlCol="0">
            <a:spAutoFit/>
          </a:bodyPr>
          <a:lstStyle/>
          <a:p>
            <a:r>
              <a:rPr lang="ja-JP" altLang="en-US" sz="1400" dirty="0">
                <a:solidFill>
                  <a:srgbClr val="0000FF"/>
                </a:solidFill>
              </a:rPr>
              <a:t>クライアント</a:t>
            </a:r>
            <a:r>
              <a:rPr lang="en-US" altLang="ja-JP" sz="1400" dirty="0">
                <a:solidFill>
                  <a:srgbClr val="0000FF"/>
                </a:solidFill>
              </a:rPr>
              <a:t>PC</a:t>
            </a:r>
          </a:p>
        </p:txBody>
      </p:sp>
      <p:sp>
        <p:nvSpPr>
          <p:cNvPr id="99" name="正方形/長方形 98"/>
          <p:cNvSpPr/>
          <p:nvPr/>
        </p:nvSpPr>
        <p:spPr>
          <a:xfrm>
            <a:off x="4819876"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5229451" y="22602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04" name="テキスト ボックス 103"/>
          <p:cNvSpPr txBox="1"/>
          <p:nvPr/>
        </p:nvSpPr>
        <p:spPr>
          <a:xfrm>
            <a:off x="4830529" y="1813853"/>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sp>
        <p:nvSpPr>
          <p:cNvPr id="110" name="テキスト ボックス 109"/>
          <p:cNvSpPr txBox="1"/>
          <p:nvPr/>
        </p:nvSpPr>
        <p:spPr>
          <a:xfrm>
            <a:off x="1759299" y="3846046"/>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272386" y="6173545"/>
            <a:ext cx="888785" cy="307777"/>
          </a:xfrm>
          <a:prstGeom prst="rect">
            <a:avLst/>
          </a:prstGeom>
          <a:noFill/>
        </p:spPr>
        <p:txBody>
          <a:bodyPr wrap="none" rtlCol="0">
            <a:spAutoFit/>
          </a:bodyPr>
          <a:lstStyle/>
          <a:p>
            <a:r>
              <a:rPr lang="ja-JP" altLang="en-US" sz="1400" dirty="0">
                <a:solidFill>
                  <a:srgbClr val="0000FF"/>
                </a:solidFill>
              </a:rPr>
              <a:t>サーバー</a:t>
            </a:r>
            <a:endParaRPr kumimoji="1" lang="en-US" altLang="ja-JP" sz="1400" dirty="0">
              <a:solidFill>
                <a:srgbClr val="0000FF"/>
              </a:solidFill>
            </a:endParaRPr>
          </a:p>
        </p:txBody>
      </p:sp>
      <p:sp>
        <p:nvSpPr>
          <p:cNvPr id="81" name="正方形/長方形 80"/>
          <p:cNvSpPr/>
          <p:nvPr/>
        </p:nvSpPr>
        <p:spPr>
          <a:xfrm>
            <a:off x="2762071"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2843610"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128" name="正方形/長方形 127"/>
          <p:cNvSpPr/>
          <p:nvPr/>
        </p:nvSpPr>
        <p:spPr>
          <a:xfrm>
            <a:off x="2854541"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30" name="正方形/長方形 129"/>
          <p:cNvSpPr/>
          <p:nvPr/>
        </p:nvSpPr>
        <p:spPr>
          <a:xfrm>
            <a:off x="3378975"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133" name="正方形/長方形 132"/>
          <p:cNvSpPr/>
          <p:nvPr/>
        </p:nvSpPr>
        <p:spPr>
          <a:xfrm>
            <a:off x="2854541"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34" name="正方形/長方形 133"/>
          <p:cNvSpPr/>
          <p:nvPr/>
        </p:nvSpPr>
        <p:spPr>
          <a:xfrm>
            <a:off x="3378975"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35" name="テキスト ボックス 134"/>
          <p:cNvSpPr txBox="1"/>
          <p:nvPr/>
        </p:nvSpPr>
        <p:spPr>
          <a:xfrm>
            <a:off x="2962066" y="3846046"/>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56" name="正方形/長方形 155"/>
          <p:cNvSpPr/>
          <p:nvPr/>
        </p:nvSpPr>
        <p:spPr>
          <a:xfrm>
            <a:off x="5168002" y="3798498"/>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7053210" y="5633176"/>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メモリー</a:t>
            </a:r>
          </a:p>
        </p:txBody>
      </p:sp>
      <p:sp>
        <p:nvSpPr>
          <p:cNvPr id="159" name="円柱 158"/>
          <p:cNvSpPr/>
          <p:nvPr/>
        </p:nvSpPr>
        <p:spPr>
          <a:xfrm>
            <a:off x="5309305" y="5633176"/>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ストレージ</a:t>
            </a:r>
          </a:p>
        </p:txBody>
      </p:sp>
      <p:sp>
        <p:nvSpPr>
          <p:cNvPr id="160" name="正方形/長方形 159"/>
          <p:cNvSpPr/>
          <p:nvPr/>
        </p:nvSpPr>
        <p:spPr>
          <a:xfrm>
            <a:off x="5309305" y="4935291"/>
            <a:ext cx="2328964" cy="5725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1400" dirty="0">
                <a:solidFill>
                  <a:srgbClr val="FFFFFF"/>
                </a:solidFill>
                <a:latin typeface="ＭＳ Ｐゴシック"/>
                <a:ea typeface="ＭＳ Ｐゴシック"/>
                <a:cs typeface="ＭＳ Ｐゴシック"/>
              </a:rPr>
              <a:t>OS</a:t>
            </a:r>
            <a:endParaRPr kumimoji="1" lang="ja-JP" altLang="en-US" sz="1400" dirty="0">
              <a:solidFill>
                <a:srgbClr val="FFFFFF"/>
              </a:solidFill>
              <a:latin typeface="ＭＳ Ｐゴシック"/>
              <a:ea typeface="ＭＳ Ｐゴシック"/>
              <a:cs typeface="ＭＳ Ｐゴシック"/>
            </a:endParaRPr>
          </a:p>
        </p:txBody>
      </p:sp>
      <p:sp>
        <p:nvSpPr>
          <p:cNvPr id="162" name="正方形/長方形 161"/>
          <p:cNvSpPr/>
          <p:nvPr/>
        </p:nvSpPr>
        <p:spPr>
          <a:xfrm>
            <a:off x="6241518" y="5633176"/>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プロセッサー</a:t>
            </a:r>
          </a:p>
        </p:txBody>
      </p:sp>
      <p:sp>
        <p:nvSpPr>
          <p:cNvPr id="168" name="テキスト ボックス 167"/>
          <p:cNvSpPr txBox="1"/>
          <p:nvPr/>
        </p:nvSpPr>
        <p:spPr>
          <a:xfrm>
            <a:off x="6022387" y="6176643"/>
            <a:ext cx="888785" cy="307777"/>
          </a:xfrm>
          <a:prstGeom prst="rect">
            <a:avLst/>
          </a:prstGeom>
          <a:noFill/>
        </p:spPr>
        <p:txBody>
          <a:bodyPr wrap="none" rtlCol="0">
            <a:spAutoFit/>
          </a:bodyPr>
          <a:lstStyle/>
          <a:p>
            <a:r>
              <a:rPr lang="ja-JP" altLang="en-US" sz="1400" dirty="0">
                <a:solidFill>
                  <a:srgbClr val="0000FF"/>
                </a:solidFill>
              </a:rPr>
              <a:t>サーバー</a:t>
            </a:r>
            <a:endParaRPr kumimoji="1" lang="en-US" altLang="ja-JP" sz="1400" dirty="0">
              <a:solidFill>
                <a:srgbClr val="0000FF"/>
              </a:solidFill>
            </a:endParaRPr>
          </a:p>
        </p:txBody>
      </p:sp>
      <p:sp>
        <p:nvSpPr>
          <p:cNvPr id="176" name="正方形/長方形 175"/>
          <p:cNvSpPr/>
          <p:nvPr/>
        </p:nvSpPr>
        <p:spPr>
          <a:xfrm>
            <a:off x="5309959" y="4300292"/>
            <a:ext cx="2328964" cy="58276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a:solidFill>
                  <a:srgbClr val="FFFFFF"/>
                </a:solidFill>
                <a:latin typeface="ＭＳ Ｐゴシック"/>
                <a:ea typeface="ＭＳ Ｐゴシック"/>
                <a:cs typeface="ＭＳ Ｐゴシック"/>
              </a:rPr>
              <a:t>ターミナル・モニター</a:t>
            </a:r>
          </a:p>
        </p:txBody>
      </p:sp>
      <p:sp>
        <p:nvSpPr>
          <p:cNvPr id="177" name="正方形/長方形 176"/>
          <p:cNvSpPr/>
          <p:nvPr/>
        </p:nvSpPr>
        <p:spPr>
          <a:xfrm>
            <a:off x="5344300"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作成</a:t>
            </a:r>
          </a:p>
        </p:txBody>
      </p:sp>
      <p:sp>
        <p:nvSpPr>
          <p:cNvPr id="178" name="正方形/長方形 177"/>
          <p:cNvSpPr/>
          <p:nvPr/>
        </p:nvSpPr>
        <p:spPr>
          <a:xfrm>
            <a:off x="591952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179" name="正方形/長方形 178"/>
          <p:cNvSpPr/>
          <p:nvPr/>
        </p:nvSpPr>
        <p:spPr>
          <a:xfrm>
            <a:off x="6504505"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80" name="正方形/長方形 179"/>
          <p:cNvSpPr/>
          <p:nvPr/>
        </p:nvSpPr>
        <p:spPr>
          <a:xfrm>
            <a:off x="708956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83" name="正方形/長方形 182"/>
          <p:cNvSpPr/>
          <p:nvPr/>
        </p:nvSpPr>
        <p:spPr>
          <a:xfrm>
            <a:off x="2722228"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856335"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185" name="正方形/長方形 184"/>
          <p:cNvSpPr/>
          <p:nvPr/>
        </p:nvSpPr>
        <p:spPr>
          <a:xfrm>
            <a:off x="2844310"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186" name="テキスト ボックス 185"/>
          <p:cNvSpPr txBox="1"/>
          <p:nvPr/>
        </p:nvSpPr>
        <p:spPr>
          <a:xfrm>
            <a:off x="2998292" y="1214682"/>
            <a:ext cx="1243474" cy="307777"/>
          </a:xfrm>
          <a:prstGeom prst="rect">
            <a:avLst/>
          </a:prstGeom>
          <a:noFill/>
        </p:spPr>
        <p:txBody>
          <a:bodyPr wrap="none" rtlCol="0">
            <a:spAutoFit/>
          </a:bodyPr>
          <a:lstStyle/>
          <a:p>
            <a:r>
              <a:rPr kumimoji="1" lang="ja-JP" altLang="en-US" sz="1400" dirty="0">
                <a:solidFill>
                  <a:srgbClr val="0000FF"/>
                </a:solidFill>
              </a:rPr>
              <a:t>クライアント</a:t>
            </a:r>
            <a:r>
              <a:rPr kumimoji="1" lang="en-US" altLang="ja-JP" sz="1400" dirty="0">
                <a:solidFill>
                  <a:srgbClr val="0000FF"/>
                </a:solidFill>
              </a:rPr>
              <a:t>PC</a:t>
            </a:r>
            <a:endParaRPr kumimoji="1" lang="ja-JP" altLang="en-US" sz="1400" dirty="0">
              <a:solidFill>
                <a:srgbClr val="0000FF"/>
              </a:solidFill>
            </a:endParaRPr>
          </a:p>
        </p:txBody>
      </p:sp>
      <p:sp>
        <p:nvSpPr>
          <p:cNvPr id="187" name="正方形/長方形 186"/>
          <p:cNvSpPr/>
          <p:nvPr/>
        </p:nvSpPr>
        <p:spPr>
          <a:xfrm>
            <a:off x="2856335"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292396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89" name="正方形/長方形 188"/>
          <p:cNvSpPr/>
          <p:nvPr/>
        </p:nvSpPr>
        <p:spPr>
          <a:xfrm>
            <a:off x="365421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90" name="正方形/長方形 189"/>
          <p:cNvSpPr/>
          <p:nvPr/>
        </p:nvSpPr>
        <p:spPr>
          <a:xfrm>
            <a:off x="292396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91" name="正方形/長方形 190"/>
          <p:cNvSpPr/>
          <p:nvPr/>
        </p:nvSpPr>
        <p:spPr>
          <a:xfrm>
            <a:off x="365421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92" name="テキスト ボックス 191"/>
          <p:cNvSpPr txBox="1"/>
          <p:nvPr/>
        </p:nvSpPr>
        <p:spPr>
          <a:xfrm>
            <a:off x="2866988" y="1813853"/>
            <a:ext cx="1538922" cy="276999"/>
          </a:xfrm>
          <a:prstGeom prst="rect">
            <a:avLst/>
          </a:prstGeom>
          <a:noFill/>
        </p:spPr>
        <p:txBody>
          <a:bodyPr wrap="square" rtlCol="0">
            <a:spAutoFit/>
          </a:bodyPr>
          <a:lstStyle/>
          <a:p>
            <a:pPr algn="ctr"/>
            <a:r>
              <a:rPr kumimoji="1" lang="ja-JP" altLang="en-US" sz="1200" dirty="0">
                <a:solidFill>
                  <a:srgbClr val="FFFFFF"/>
                </a:solidFill>
              </a:rPr>
              <a:t>デスクトップ画面</a:t>
            </a:r>
          </a:p>
        </p:txBody>
      </p:sp>
      <p:sp>
        <p:nvSpPr>
          <p:cNvPr id="193" name="正方形/長方形 192"/>
          <p:cNvSpPr/>
          <p:nvPr/>
        </p:nvSpPr>
        <p:spPr>
          <a:xfrm>
            <a:off x="6495093" y="1236970"/>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629200" y="1510671"/>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195" name="正方形/長方形 194"/>
          <p:cNvSpPr/>
          <p:nvPr/>
        </p:nvSpPr>
        <p:spPr>
          <a:xfrm>
            <a:off x="6617175" y="2906605"/>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196" name="テキスト ボックス 195"/>
          <p:cNvSpPr txBox="1"/>
          <p:nvPr/>
        </p:nvSpPr>
        <p:spPr>
          <a:xfrm>
            <a:off x="6771157" y="1225826"/>
            <a:ext cx="1243474" cy="307777"/>
          </a:xfrm>
          <a:prstGeom prst="rect">
            <a:avLst/>
          </a:prstGeom>
          <a:noFill/>
        </p:spPr>
        <p:txBody>
          <a:bodyPr wrap="none" rtlCol="0">
            <a:spAutoFit/>
          </a:bodyPr>
          <a:lstStyle/>
          <a:p>
            <a:r>
              <a:rPr lang="ja-JP" altLang="en-US" sz="1400" dirty="0">
                <a:solidFill>
                  <a:srgbClr val="0000FF"/>
                </a:solidFill>
              </a:rPr>
              <a:t>クライアント</a:t>
            </a:r>
            <a:r>
              <a:rPr lang="en-US" altLang="ja-JP" sz="1400" dirty="0">
                <a:solidFill>
                  <a:srgbClr val="0000FF"/>
                </a:solidFill>
              </a:rPr>
              <a:t>PC</a:t>
            </a:r>
          </a:p>
        </p:txBody>
      </p:sp>
      <p:sp>
        <p:nvSpPr>
          <p:cNvPr id="197" name="正方形/長方形 196"/>
          <p:cNvSpPr/>
          <p:nvPr/>
        </p:nvSpPr>
        <p:spPr>
          <a:xfrm>
            <a:off x="6629200" y="1824997"/>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038775" y="2271363"/>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99" name="テキスト ボックス 198"/>
          <p:cNvSpPr txBox="1"/>
          <p:nvPr/>
        </p:nvSpPr>
        <p:spPr>
          <a:xfrm>
            <a:off x="6639853" y="1824997"/>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cxnSp>
        <p:nvCxnSpPr>
          <p:cNvPr id="200" name="直線矢印コネクタ 199"/>
          <p:cNvCxnSpPr/>
          <p:nvPr/>
        </p:nvCxnSpPr>
        <p:spPr>
          <a:xfrm flipH="1">
            <a:off x="3802460" y="2780919"/>
            <a:ext cx="535648"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p:nvPr/>
        </p:nvCxnSpPr>
        <p:spPr>
          <a:xfrm flipH="1">
            <a:off x="2856335" y="2833028"/>
            <a:ext cx="67628" cy="1289041"/>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2" name="直線矢印コネクタ 201"/>
          <p:cNvCxnSpPr/>
          <p:nvPr/>
        </p:nvCxnSpPr>
        <p:spPr>
          <a:xfrm flipH="1">
            <a:off x="5344300" y="2577719"/>
            <a:ext cx="1694475" cy="15761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p:nvPr/>
        </p:nvCxnSpPr>
        <p:spPr>
          <a:xfrm flipH="1">
            <a:off x="5893005" y="2588863"/>
            <a:ext cx="1829664" cy="15363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p:nvPr/>
        </p:nvCxnSpPr>
        <p:spPr>
          <a:xfrm>
            <a:off x="5229451" y="2577719"/>
            <a:ext cx="114849" cy="15443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p:nvPr/>
        </p:nvCxnSpPr>
        <p:spPr>
          <a:xfrm flipH="1">
            <a:off x="5893005" y="2577719"/>
            <a:ext cx="26519" cy="15474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06" name="図形グループ 205"/>
          <p:cNvGrpSpPr/>
          <p:nvPr/>
        </p:nvGrpSpPr>
        <p:grpSpPr>
          <a:xfrm>
            <a:off x="2608926" y="1131809"/>
            <a:ext cx="494818" cy="531668"/>
            <a:chOff x="2667295" y="1059799"/>
            <a:chExt cx="681672" cy="722281"/>
          </a:xfrm>
        </p:grpSpPr>
        <p:sp>
          <p:nvSpPr>
            <p:cNvPr id="207" name="角丸四角形 2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8" name="図 20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9" name="図形グループ 208"/>
          <p:cNvGrpSpPr/>
          <p:nvPr/>
        </p:nvGrpSpPr>
        <p:grpSpPr>
          <a:xfrm>
            <a:off x="4572467" y="1131809"/>
            <a:ext cx="494818" cy="531668"/>
            <a:chOff x="2667295" y="1059799"/>
            <a:chExt cx="681672" cy="722281"/>
          </a:xfrm>
        </p:grpSpPr>
        <p:sp>
          <p:nvSpPr>
            <p:cNvPr id="210" name="角丸四角形 20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1" name="図 21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2" name="図形グループ 211"/>
          <p:cNvGrpSpPr/>
          <p:nvPr/>
        </p:nvGrpSpPr>
        <p:grpSpPr>
          <a:xfrm>
            <a:off x="6377848" y="1131809"/>
            <a:ext cx="494818" cy="531668"/>
            <a:chOff x="2667295" y="1059799"/>
            <a:chExt cx="681672" cy="722281"/>
          </a:xfrm>
        </p:grpSpPr>
        <p:sp>
          <p:nvSpPr>
            <p:cNvPr id="213" name="角丸四角形 2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4" name="図 2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15" name="正方形/長方形 214"/>
          <p:cNvSpPr/>
          <p:nvPr/>
        </p:nvSpPr>
        <p:spPr>
          <a:xfrm>
            <a:off x="1560829" y="782810"/>
            <a:ext cx="2286000" cy="400110"/>
          </a:xfrm>
          <a:prstGeom prst="rect">
            <a:avLst/>
          </a:prstGeom>
        </p:spPr>
        <p:txBody>
          <a:bodyPr>
            <a:spAutoFit/>
          </a:bodyPr>
          <a:lstStyle/>
          <a:p>
            <a:pPr lvl="0">
              <a:spcBef>
                <a:spcPct val="0"/>
              </a:spcBef>
            </a:pPr>
            <a:r>
              <a:rPr lang="ja-JP" altLang="en-US" sz="2000" dirty="0">
                <a:solidFill>
                  <a:srgbClr val="7F7F7F"/>
                </a:solidFill>
                <a:cs typeface="+mj-cs"/>
              </a:rPr>
              <a:t>デスクトップ仮想化</a:t>
            </a:r>
          </a:p>
        </p:txBody>
      </p:sp>
      <p:sp>
        <p:nvSpPr>
          <p:cNvPr id="216" name="正方形/長方形 215"/>
          <p:cNvSpPr/>
          <p:nvPr/>
        </p:nvSpPr>
        <p:spPr>
          <a:xfrm>
            <a:off x="4938943" y="782810"/>
            <a:ext cx="3058572" cy="400110"/>
          </a:xfrm>
          <a:prstGeom prst="rect">
            <a:avLst/>
          </a:prstGeom>
        </p:spPr>
        <p:txBody>
          <a:bodyPr wrap="square">
            <a:spAutoFit/>
          </a:bodyPr>
          <a:lstStyle/>
          <a:p>
            <a:pPr lvl="0" algn="ctr">
              <a:spcBef>
                <a:spcPct val="0"/>
              </a:spcBef>
            </a:pPr>
            <a:r>
              <a:rPr lang="ja-JP" altLang="en-US" sz="2000" dirty="0">
                <a:solidFill>
                  <a:srgbClr val="7F7F7F"/>
                </a:solidFill>
              </a:rPr>
              <a:t>アプリケーション仮想化</a:t>
            </a:r>
          </a:p>
        </p:txBody>
      </p:sp>
    </p:spTree>
    <p:extLst>
      <p:ext uri="{BB962C8B-B14F-4D97-AF65-F5344CB8AC3E}">
        <p14:creationId xmlns:p14="http://schemas.microsoft.com/office/powerpoint/2010/main" val="247108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059858" y="3645649"/>
            <a:ext cx="3683592" cy="2780459"/>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226561"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2391228"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3555524"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07233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シンクライアント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sp>
        <p:nvSpPr>
          <p:cNvPr id="8" name="角丸四角形 7"/>
          <p:cNvSpPr/>
          <p:nvPr/>
        </p:nvSpPr>
        <p:spPr>
          <a:xfrm>
            <a:off x="1059858" y="3105059"/>
            <a:ext cx="3683592"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ネットワーク</a:t>
            </a:r>
          </a:p>
        </p:txBody>
      </p:sp>
      <p:sp>
        <p:nvSpPr>
          <p:cNvPr id="22" name="正方形/長方形 21"/>
          <p:cNvSpPr/>
          <p:nvPr/>
        </p:nvSpPr>
        <p:spPr>
          <a:xfrm>
            <a:off x="120644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23" name="正方形/長方形 22"/>
          <p:cNvSpPr/>
          <p:nvPr/>
        </p:nvSpPr>
        <p:spPr>
          <a:xfrm>
            <a:off x="119441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74" name="テキスト ボックス 73"/>
          <p:cNvSpPr txBox="1"/>
          <p:nvPr/>
        </p:nvSpPr>
        <p:spPr>
          <a:xfrm>
            <a:off x="1261098" y="1015258"/>
            <a:ext cx="1393731" cy="307777"/>
          </a:xfrm>
          <a:prstGeom prst="rect">
            <a:avLst/>
          </a:prstGeom>
          <a:noFill/>
        </p:spPr>
        <p:txBody>
          <a:bodyPr wrap="none" rtlCol="0">
            <a:spAutoFit/>
          </a:bodyPr>
          <a:lstStyle/>
          <a:p>
            <a:r>
              <a:rPr kumimoji="1" lang="ja-JP" altLang="en-US" sz="1400" dirty="0">
                <a:solidFill>
                  <a:srgbClr val="0000FF"/>
                </a:solidFill>
              </a:rPr>
              <a:t>シンクライアント</a:t>
            </a:r>
          </a:p>
        </p:txBody>
      </p:sp>
      <p:sp>
        <p:nvSpPr>
          <p:cNvPr id="63" name="正方形/長方形 62"/>
          <p:cNvSpPr/>
          <p:nvPr/>
        </p:nvSpPr>
        <p:spPr>
          <a:xfrm>
            <a:off x="120644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2740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65" name="正方形/長方形 64"/>
          <p:cNvSpPr/>
          <p:nvPr/>
        </p:nvSpPr>
        <p:spPr>
          <a:xfrm>
            <a:off x="20043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75" name="正方形/長方形 74"/>
          <p:cNvSpPr/>
          <p:nvPr/>
        </p:nvSpPr>
        <p:spPr>
          <a:xfrm>
            <a:off x="12740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76" name="正方形/長方形 75"/>
          <p:cNvSpPr/>
          <p:nvPr/>
        </p:nvSpPr>
        <p:spPr>
          <a:xfrm>
            <a:off x="20043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77" name="テキスト ボックス 76"/>
          <p:cNvSpPr txBox="1"/>
          <p:nvPr/>
        </p:nvSpPr>
        <p:spPr>
          <a:xfrm>
            <a:off x="1217095" y="1603285"/>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cxnSp>
        <p:nvCxnSpPr>
          <p:cNvPr id="53" name="直線矢印コネクタ 52"/>
          <p:cNvCxnSpPr/>
          <p:nvPr/>
        </p:nvCxnSpPr>
        <p:spPr>
          <a:xfrm flipH="1">
            <a:off x="2266950" y="2570351"/>
            <a:ext cx="421264"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274070" y="2622460"/>
            <a:ext cx="44962" cy="1412647"/>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2391228" y="5524409"/>
            <a:ext cx="1100797" cy="55188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メモリー</a:t>
            </a:r>
          </a:p>
        </p:txBody>
      </p:sp>
      <p:sp>
        <p:nvSpPr>
          <p:cNvPr id="85" name="円柱 84"/>
          <p:cNvSpPr/>
          <p:nvPr/>
        </p:nvSpPr>
        <p:spPr>
          <a:xfrm>
            <a:off x="1226561" y="5550372"/>
            <a:ext cx="1100797" cy="551888"/>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ストレージ</a:t>
            </a:r>
          </a:p>
        </p:txBody>
      </p:sp>
      <p:sp>
        <p:nvSpPr>
          <p:cNvPr id="58" name="正方形/長方形 57"/>
          <p:cNvSpPr/>
          <p:nvPr/>
        </p:nvSpPr>
        <p:spPr>
          <a:xfrm>
            <a:off x="1226561" y="5199392"/>
            <a:ext cx="3429760"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a:solidFill>
                  <a:srgbClr val="FFFFFF"/>
                </a:solidFill>
                <a:latin typeface="ＭＳ Ｐゴシック"/>
                <a:ea typeface="ＭＳ Ｐゴシック"/>
                <a:cs typeface="ＭＳ Ｐゴシック"/>
              </a:rPr>
              <a:t>ハイパーバイザー</a:t>
            </a:r>
          </a:p>
        </p:txBody>
      </p:sp>
      <p:sp>
        <p:nvSpPr>
          <p:cNvPr id="56" name="正方形/長方形 55"/>
          <p:cNvSpPr/>
          <p:nvPr/>
        </p:nvSpPr>
        <p:spPr>
          <a:xfrm>
            <a:off x="1308100"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57" name="正方形/長方形 56"/>
          <p:cNvSpPr/>
          <p:nvPr/>
        </p:nvSpPr>
        <p:spPr>
          <a:xfrm>
            <a:off x="3555525" y="5525879"/>
            <a:ext cx="1100797" cy="55188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プロセッサー</a:t>
            </a:r>
          </a:p>
        </p:txBody>
      </p:sp>
      <p:sp>
        <p:nvSpPr>
          <p:cNvPr id="59" name="正方形/長方形 58"/>
          <p:cNvSpPr/>
          <p:nvPr/>
        </p:nvSpPr>
        <p:spPr>
          <a:xfrm>
            <a:off x="3637063"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60" name="正方形/長方形 59"/>
          <p:cNvSpPr/>
          <p:nvPr/>
        </p:nvSpPr>
        <p:spPr>
          <a:xfrm>
            <a:off x="2472766"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67" name="正方形/長方形 66"/>
          <p:cNvSpPr/>
          <p:nvPr/>
        </p:nvSpPr>
        <p:spPr>
          <a:xfrm>
            <a:off x="13190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78" name="正方形/長方形 77"/>
          <p:cNvSpPr/>
          <p:nvPr/>
        </p:nvSpPr>
        <p:spPr>
          <a:xfrm>
            <a:off x="1843465"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79" name="正方形/長方形 78"/>
          <p:cNvSpPr/>
          <p:nvPr/>
        </p:nvSpPr>
        <p:spPr>
          <a:xfrm>
            <a:off x="13190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82" name="正方形/長方形 81"/>
          <p:cNvSpPr/>
          <p:nvPr/>
        </p:nvSpPr>
        <p:spPr>
          <a:xfrm>
            <a:off x="1843465"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86" name="正方形/長方形 85"/>
          <p:cNvSpPr/>
          <p:nvPr/>
        </p:nvSpPr>
        <p:spPr>
          <a:xfrm>
            <a:off x="24836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87" name="正方形/長方形 86"/>
          <p:cNvSpPr/>
          <p:nvPr/>
        </p:nvSpPr>
        <p:spPr>
          <a:xfrm>
            <a:off x="30081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88" name="正方形/長方形 87"/>
          <p:cNvSpPr/>
          <p:nvPr/>
        </p:nvSpPr>
        <p:spPr>
          <a:xfrm>
            <a:off x="24836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89" name="正方形/長方形 88"/>
          <p:cNvSpPr/>
          <p:nvPr/>
        </p:nvSpPr>
        <p:spPr>
          <a:xfrm>
            <a:off x="30081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90" name="正方形/長方形 89"/>
          <p:cNvSpPr/>
          <p:nvPr/>
        </p:nvSpPr>
        <p:spPr>
          <a:xfrm>
            <a:off x="3637063"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91" name="正方形/長方形 90"/>
          <p:cNvSpPr/>
          <p:nvPr/>
        </p:nvSpPr>
        <p:spPr>
          <a:xfrm>
            <a:off x="41614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92" name="正方形/長方形 91"/>
          <p:cNvSpPr/>
          <p:nvPr/>
        </p:nvSpPr>
        <p:spPr>
          <a:xfrm>
            <a:off x="3637063"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94" name="正方形/長方形 93"/>
          <p:cNvSpPr/>
          <p:nvPr/>
        </p:nvSpPr>
        <p:spPr>
          <a:xfrm>
            <a:off x="41614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grpSp>
        <p:nvGrpSpPr>
          <p:cNvPr id="19" name="図形グループ 18"/>
          <p:cNvGrpSpPr/>
          <p:nvPr/>
        </p:nvGrpSpPr>
        <p:grpSpPr>
          <a:xfrm>
            <a:off x="624659" y="1158003"/>
            <a:ext cx="681672" cy="722281"/>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297098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310509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97" name="正方形/長方形 96"/>
          <p:cNvSpPr/>
          <p:nvPr/>
        </p:nvSpPr>
        <p:spPr>
          <a:xfrm>
            <a:off x="309306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98" name="テキスト ボックス 97"/>
          <p:cNvSpPr txBox="1"/>
          <p:nvPr/>
        </p:nvSpPr>
        <p:spPr>
          <a:xfrm>
            <a:off x="3159748" y="1015258"/>
            <a:ext cx="1393731" cy="307777"/>
          </a:xfrm>
          <a:prstGeom prst="rect">
            <a:avLst/>
          </a:prstGeom>
          <a:noFill/>
        </p:spPr>
        <p:txBody>
          <a:bodyPr wrap="none" rtlCol="0">
            <a:spAutoFit/>
          </a:bodyPr>
          <a:lstStyle/>
          <a:p>
            <a:r>
              <a:rPr kumimoji="1" lang="ja-JP" altLang="en-US" sz="1400" dirty="0">
                <a:solidFill>
                  <a:srgbClr val="0000FF"/>
                </a:solidFill>
              </a:rPr>
              <a:t>シンクライアント</a:t>
            </a:r>
          </a:p>
        </p:txBody>
      </p:sp>
      <p:sp>
        <p:nvSpPr>
          <p:cNvPr id="99" name="正方形/長方形 98"/>
          <p:cNvSpPr/>
          <p:nvPr/>
        </p:nvSpPr>
        <p:spPr>
          <a:xfrm>
            <a:off x="310509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31727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01" name="正方形/長方形 100"/>
          <p:cNvSpPr/>
          <p:nvPr/>
        </p:nvSpPr>
        <p:spPr>
          <a:xfrm>
            <a:off x="39029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02" name="正方形/長方形 101"/>
          <p:cNvSpPr/>
          <p:nvPr/>
        </p:nvSpPr>
        <p:spPr>
          <a:xfrm>
            <a:off x="31727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03" name="正方形/長方形 102"/>
          <p:cNvSpPr/>
          <p:nvPr/>
        </p:nvSpPr>
        <p:spPr>
          <a:xfrm>
            <a:off x="39029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04" name="テキスト ボックス 103"/>
          <p:cNvSpPr txBox="1"/>
          <p:nvPr/>
        </p:nvSpPr>
        <p:spPr>
          <a:xfrm>
            <a:off x="3115745" y="1603285"/>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grpSp>
        <p:nvGrpSpPr>
          <p:cNvPr id="105" name="図形グループ 104"/>
          <p:cNvGrpSpPr/>
          <p:nvPr/>
        </p:nvGrpSpPr>
        <p:grpSpPr>
          <a:xfrm>
            <a:off x="4540879" y="1154027"/>
            <a:ext cx="681672" cy="722281"/>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cxnSp>
        <p:nvCxnSpPr>
          <p:cNvPr id="108" name="直線矢印コネクタ 107"/>
          <p:cNvCxnSpPr/>
          <p:nvPr/>
        </p:nvCxnSpPr>
        <p:spPr>
          <a:xfrm flipH="1">
            <a:off x="2500025" y="2570351"/>
            <a:ext cx="659723"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H="1">
            <a:off x="3429848" y="2570351"/>
            <a:ext cx="1166065"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110" name="テキスト ボックス 109"/>
          <p:cNvSpPr txBox="1"/>
          <p:nvPr/>
        </p:nvSpPr>
        <p:spPr>
          <a:xfrm>
            <a:off x="1426556" y="3790833"/>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1" name="テキスト ボックス 110"/>
          <p:cNvSpPr txBox="1"/>
          <p:nvPr/>
        </p:nvSpPr>
        <p:spPr>
          <a:xfrm>
            <a:off x="2591873" y="3790833"/>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2" name="テキスト ボックス 111"/>
          <p:cNvSpPr txBox="1"/>
          <p:nvPr/>
        </p:nvSpPr>
        <p:spPr>
          <a:xfrm>
            <a:off x="3741223" y="3790833"/>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500025" y="6102260"/>
            <a:ext cx="888785" cy="307777"/>
          </a:xfrm>
          <a:prstGeom prst="rect">
            <a:avLst/>
          </a:prstGeom>
          <a:noFill/>
        </p:spPr>
        <p:txBody>
          <a:bodyPr wrap="none" rtlCol="0">
            <a:spAutoFit/>
          </a:bodyPr>
          <a:lstStyle/>
          <a:p>
            <a:r>
              <a:rPr lang="ja-JP" altLang="en-US" sz="1400" dirty="0">
                <a:solidFill>
                  <a:srgbClr val="0000FF"/>
                </a:solidFill>
              </a:rPr>
              <a:t>サーバー</a:t>
            </a:r>
            <a:endParaRPr kumimoji="1" lang="en-US" altLang="ja-JP" sz="1400" dirty="0">
              <a:solidFill>
                <a:srgbClr val="0000FF"/>
              </a:solidFill>
            </a:endParaRPr>
          </a:p>
        </p:txBody>
      </p:sp>
      <p:sp>
        <p:nvSpPr>
          <p:cNvPr id="114" name="正方形/長方形 113"/>
          <p:cNvSpPr/>
          <p:nvPr/>
        </p:nvSpPr>
        <p:spPr>
          <a:xfrm>
            <a:off x="5766852" y="2477504"/>
            <a:ext cx="2696408" cy="28699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90988" y="345696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柱 117"/>
          <p:cNvSpPr/>
          <p:nvPr/>
        </p:nvSpPr>
        <p:spPr>
          <a:xfrm>
            <a:off x="5880100" y="3456966"/>
            <a:ext cx="76579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ストレージ</a:t>
            </a:r>
          </a:p>
        </p:txBody>
      </p:sp>
      <p:sp>
        <p:nvSpPr>
          <p:cNvPr id="119" name="正方形/長方形 118"/>
          <p:cNvSpPr/>
          <p:nvPr/>
        </p:nvSpPr>
        <p:spPr>
          <a:xfrm>
            <a:off x="685861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20" name="正方形/長方形 119"/>
          <p:cNvSpPr/>
          <p:nvPr/>
        </p:nvSpPr>
        <p:spPr>
          <a:xfrm>
            <a:off x="758886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21" name="正方形/長方形 120"/>
          <p:cNvSpPr/>
          <p:nvPr/>
        </p:nvSpPr>
        <p:spPr>
          <a:xfrm>
            <a:off x="685861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22" name="正方形/長方形 121"/>
          <p:cNvSpPr/>
          <p:nvPr/>
        </p:nvSpPr>
        <p:spPr>
          <a:xfrm>
            <a:off x="758886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23" name="正方形/長方形 122"/>
          <p:cNvSpPr/>
          <p:nvPr/>
        </p:nvSpPr>
        <p:spPr>
          <a:xfrm>
            <a:off x="5880100" y="4933342"/>
            <a:ext cx="2449810" cy="3096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124" name="正方形/長方形 123"/>
          <p:cNvSpPr/>
          <p:nvPr/>
        </p:nvSpPr>
        <p:spPr>
          <a:xfrm>
            <a:off x="5880100" y="2977543"/>
            <a:ext cx="244981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125" name="テキスト ボックス 124"/>
          <p:cNvSpPr txBox="1"/>
          <p:nvPr/>
        </p:nvSpPr>
        <p:spPr>
          <a:xfrm>
            <a:off x="6790988" y="4173742"/>
            <a:ext cx="1538922" cy="276999"/>
          </a:xfrm>
          <a:prstGeom prst="rect">
            <a:avLst/>
          </a:prstGeom>
          <a:noFill/>
        </p:spPr>
        <p:txBody>
          <a:bodyPr wrap="square" rtlCol="0">
            <a:spAutoFit/>
          </a:bodyPr>
          <a:lstStyle/>
          <a:p>
            <a:pPr algn="ctr"/>
            <a:r>
              <a:rPr kumimoji="1" lang="ja-JP" altLang="en-US" sz="1200" dirty="0">
                <a:solidFill>
                  <a:srgbClr val="FFFFFF"/>
                </a:solidFill>
              </a:rPr>
              <a:t>アプリケーション</a:t>
            </a:r>
          </a:p>
        </p:txBody>
      </p:sp>
      <p:sp>
        <p:nvSpPr>
          <p:cNvPr id="126" name="上下矢印 125"/>
          <p:cNvSpPr/>
          <p:nvPr/>
        </p:nvSpPr>
        <p:spPr>
          <a:xfrm>
            <a:off x="7476362" y="4427069"/>
            <a:ext cx="180557" cy="188354"/>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上下矢印 126"/>
          <p:cNvSpPr/>
          <p:nvPr/>
        </p:nvSpPr>
        <p:spPr>
          <a:xfrm rot="5400000">
            <a:off x="6610241" y="388529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121359" y="2577048"/>
            <a:ext cx="2214706" cy="307777"/>
          </a:xfrm>
          <a:prstGeom prst="rect">
            <a:avLst/>
          </a:prstGeom>
          <a:noFill/>
        </p:spPr>
        <p:txBody>
          <a:bodyPr wrap="none" rtlCol="0">
            <a:spAutoFit/>
          </a:bodyPr>
          <a:lstStyle/>
          <a:p>
            <a:pPr algn="ctr"/>
            <a:r>
              <a:rPr kumimoji="1" lang="en-US" altLang="ja-JP" sz="1400" dirty="0"/>
              <a:t>PC / Windows</a:t>
            </a:r>
            <a:r>
              <a:rPr lang="ja-JP" altLang="en-US" sz="1400" dirty="0"/>
              <a:t>・</a:t>
            </a:r>
            <a:r>
              <a:rPr lang="en-US" altLang="ja-JP" sz="1400" dirty="0"/>
              <a:t>Mac OS </a:t>
            </a:r>
            <a:r>
              <a:rPr lang="ja-JP" altLang="en-US" sz="1400" dirty="0"/>
              <a:t>など</a:t>
            </a:r>
            <a:endParaRPr kumimoji="1" lang="ja-JP" altLang="en-US" sz="1400" dirty="0"/>
          </a:p>
        </p:txBody>
      </p:sp>
      <p:sp>
        <p:nvSpPr>
          <p:cNvPr id="131" name="正方形/長方形 130"/>
          <p:cNvSpPr/>
          <p:nvPr/>
        </p:nvSpPr>
        <p:spPr>
          <a:xfrm>
            <a:off x="5880100" y="4544999"/>
            <a:ext cx="2449810" cy="3096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a:t>
            </a:r>
          </a:p>
        </p:txBody>
      </p:sp>
      <p:grpSp>
        <p:nvGrpSpPr>
          <p:cNvPr id="39" name="図形グループ 38"/>
          <p:cNvGrpSpPr/>
          <p:nvPr/>
        </p:nvGrpSpPr>
        <p:grpSpPr>
          <a:xfrm>
            <a:off x="5424012" y="4736822"/>
            <a:ext cx="685680" cy="726528"/>
            <a:chOff x="5733812" y="4202386"/>
            <a:chExt cx="685680" cy="726528"/>
          </a:xfrm>
        </p:grpSpPr>
        <p:sp>
          <p:nvSpPr>
            <p:cNvPr id="116" name="角丸四角形 115"/>
            <p:cNvSpPr/>
            <p:nvPr/>
          </p:nvSpPr>
          <p:spPr>
            <a:xfrm>
              <a:off x="5779552" y="4256037"/>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7" name="図 116"/>
            <p:cNvPicPr>
              <a:picLocks noChangeAspect="1"/>
            </p:cNvPicPr>
            <p:nvPr/>
          </p:nvPicPr>
          <p:blipFill>
            <a:blip r:embed="rId3">
              <a:clrChange>
                <a:clrFrom>
                  <a:srgbClr val="FFFFFF"/>
                </a:clrFrom>
                <a:clrTo>
                  <a:srgbClr val="FFFFFF">
                    <a:alpha val="0"/>
                  </a:srgbClr>
                </a:clrTo>
              </a:clrChange>
            </a:blip>
            <a:stretch>
              <a:fillRect/>
            </a:stretch>
          </p:blipFill>
          <p:spPr>
            <a:xfrm>
              <a:off x="5733812" y="4202386"/>
              <a:ext cx="685680" cy="726528"/>
            </a:xfrm>
            <a:prstGeom prst="rect">
              <a:avLst/>
            </a:prstGeom>
          </p:spPr>
        </p:pic>
      </p:grpSp>
      <p:sp>
        <p:nvSpPr>
          <p:cNvPr id="40" name="角丸四角形吹き出し 39"/>
          <p:cNvSpPr/>
          <p:nvPr/>
        </p:nvSpPr>
        <p:spPr>
          <a:xfrm>
            <a:off x="5766852" y="5651500"/>
            <a:ext cx="2696408" cy="758536"/>
          </a:xfrm>
          <a:prstGeom prst="wedgeRoundRectCallout">
            <a:avLst>
              <a:gd name="adj1" fmla="val -34491"/>
              <a:gd name="adj2" fmla="val -104827"/>
              <a:gd name="adj3" fmla="val 16667"/>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データと</a:t>
            </a:r>
            <a:r>
              <a:rPr lang="ja-JP" altLang="en-US" sz="1200" dirty="0">
                <a:solidFill>
                  <a:srgbClr val="FFFFFF"/>
                </a:solidFill>
                <a:latin typeface="ＭＳ Ｐゴシック"/>
                <a:ea typeface="ＭＳ Ｐゴシック"/>
                <a:cs typeface="ＭＳ Ｐゴシック"/>
              </a:rPr>
              <a:t>プログラムの</a:t>
            </a:r>
            <a:r>
              <a:rPr kumimoji="1" lang="ja-JP" altLang="en-US" sz="1200" dirty="0">
                <a:solidFill>
                  <a:srgbClr val="FFFFFF"/>
                </a:solidFill>
                <a:latin typeface="ＭＳ Ｐゴシック"/>
                <a:ea typeface="ＭＳ Ｐゴシック"/>
                <a:cs typeface="ＭＳ Ｐゴシック"/>
              </a:rPr>
              <a:t>保管</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プログラムの実行</a:t>
            </a:r>
            <a:endParaRPr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は、</a:t>
            </a:r>
            <a:r>
              <a:rPr kumimoji="1" lang="en-US" altLang="ja-JP" sz="1200" dirty="0">
                <a:solidFill>
                  <a:srgbClr val="FFFFFF"/>
                </a:solidFill>
                <a:latin typeface="ＭＳ Ｐゴシック"/>
                <a:ea typeface="ＭＳ Ｐゴシック"/>
                <a:cs typeface="ＭＳ Ｐゴシック"/>
              </a:rPr>
              <a:t>PC</a:t>
            </a:r>
            <a:r>
              <a:rPr kumimoji="1" lang="ja-JP" altLang="en-US" sz="1200" dirty="0">
                <a:solidFill>
                  <a:srgbClr val="FFFFFF"/>
                </a:solidFill>
                <a:latin typeface="ＭＳ Ｐゴシック"/>
                <a:ea typeface="ＭＳ Ｐゴシック"/>
                <a:cs typeface="ＭＳ Ｐゴシック"/>
              </a:rPr>
              <a:t>内にて処理</a:t>
            </a:r>
          </a:p>
        </p:txBody>
      </p:sp>
      <p:sp>
        <p:nvSpPr>
          <p:cNvPr id="132" name="角丸四角形吹き出し 131"/>
          <p:cNvSpPr/>
          <p:nvPr/>
        </p:nvSpPr>
        <p:spPr>
          <a:xfrm>
            <a:off x="5766852" y="1013744"/>
            <a:ext cx="2696408" cy="1132555"/>
          </a:xfrm>
          <a:prstGeom prst="wedgeRoundRectCallout">
            <a:avLst>
              <a:gd name="adj1" fmla="val -69345"/>
              <a:gd name="adj2" fmla="val -1353"/>
              <a:gd name="adj3" fmla="val 16667"/>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データと</a:t>
            </a:r>
            <a:r>
              <a:rPr lang="ja-JP" altLang="en-US" sz="1200" dirty="0">
                <a:solidFill>
                  <a:srgbClr val="FFFFFF"/>
                </a:solidFill>
                <a:latin typeface="ＭＳ Ｐゴシック"/>
                <a:ea typeface="ＭＳ Ｐゴシック"/>
                <a:cs typeface="ＭＳ Ｐゴシック"/>
              </a:rPr>
              <a:t>プログラムの</a:t>
            </a:r>
            <a:r>
              <a:rPr kumimoji="1" lang="ja-JP" altLang="en-US" sz="1200" dirty="0">
                <a:solidFill>
                  <a:srgbClr val="FFFFFF"/>
                </a:solidFill>
                <a:latin typeface="ＭＳ Ｐゴシック"/>
                <a:ea typeface="ＭＳ Ｐゴシック"/>
                <a:cs typeface="ＭＳ Ｐゴシック"/>
              </a:rPr>
              <a:t>保管</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プログラムの実行</a:t>
            </a:r>
            <a:endParaRPr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は、サーバー内にて処理</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シンクライアントは</a:t>
            </a:r>
            <a:endParaRPr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画面表示と入出力操作</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10694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a:t>Chromebook</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latin typeface="ＭＳ Ｐゴシック"/>
                <a:ea typeface="ＭＳ Ｐゴシック"/>
                <a:cs typeface="ＭＳ Ｐゴシック"/>
              </a:rPr>
              <a:t>　　　インターネット</a:t>
            </a: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a:t>
            </a: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ブラウザ</a:t>
            </a: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画面表示・入出力操作</a:t>
            </a: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画面表示・入出力操作</a:t>
            </a: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a:solidFill>
                  <a:srgbClr val="FFFFFF"/>
                </a:solidFill>
              </a:rPr>
              <a:t>オフィス・アプリ</a:t>
            </a: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a:t>
            </a: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a:solidFill>
                  <a:srgbClr val="FFFFFF"/>
                </a:solidFill>
              </a:rPr>
              <a:t>オフィス・アプリ</a:t>
            </a: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a:solidFill>
                  <a:srgbClr val="FFFFFF"/>
                </a:solidFill>
              </a:rPr>
              <a:t>クラウドサービス</a:t>
            </a: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a:t>Google Apps for work</a:t>
            </a:r>
            <a:r>
              <a:rPr kumimoji="1" lang="ja-JP" altLang="en-US" sz="1200" dirty="0"/>
              <a:t>など</a:t>
            </a:r>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a:t>PC / Windows</a:t>
            </a:r>
            <a:r>
              <a:rPr lang="ja-JP" altLang="en-US" sz="1400" dirty="0"/>
              <a:t>・</a:t>
            </a:r>
            <a:r>
              <a:rPr lang="en-US" altLang="ja-JP" sz="1400" dirty="0"/>
              <a:t>Mac OS </a:t>
            </a:r>
            <a:r>
              <a:rPr lang="ja-JP" altLang="en-US" sz="1400" dirty="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a:solidFill>
                  <a:srgbClr val="0000FF"/>
                </a:solidFill>
              </a:rPr>
              <a:t>Chromebook</a:t>
            </a:r>
            <a:r>
              <a:rPr lang="en-US" altLang="ja-JP" sz="1400" dirty="0">
                <a:solidFill>
                  <a:srgbClr val="0000FF"/>
                </a:solidFill>
              </a:rPr>
              <a:t> </a:t>
            </a:r>
            <a:r>
              <a:rPr kumimoji="1" lang="en-US" altLang="ja-JP" sz="1400" dirty="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1610307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クライアント仮想化</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sp>
        <p:nvSpPr>
          <p:cNvPr id="4" name="テキスト ボックス 3"/>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a:solidFill>
                  <a:srgbClr val="0000CC"/>
                </a:solidFill>
                <a:latin typeface="Arial"/>
                <a:ea typeface="HGP創英角ｺﾞｼｯｸUB" pitchFamily="50" charset="-128"/>
                <a:cs typeface="Arial"/>
              </a:rPr>
              <a:t>（アプリケーション方式）</a:t>
            </a:r>
            <a:endParaRPr kumimoji="1" lang="ja-JP" altLang="en-US" sz="1400" dirty="0">
              <a:solidFill>
                <a:srgbClr val="0000CC"/>
              </a:solidFill>
              <a:latin typeface="Arial"/>
              <a:ea typeface="HGP創英角ｺﾞｼｯｸUB" pitchFamily="50" charset="-128"/>
              <a:cs typeface="Arial"/>
            </a:endParaRPr>
          </a:p>
        </p:txBody>
      </p:sp>
      <p:sp>
        <p:nvSpPr>
          <p:cNvPr id="5" name="角丸四角形 4"/>
          <p:cNvSpPr/>
          <p:nvPr/>
        </p:nvSpPr>
        <p:spPr bwMode="auto">
          <a:xfrm>
            <a:off x="1219200" y="1657283"/>
            <a:ext cx="2587625"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n-ea"/>
              <a:cs typeface="Arial"/>
            </a:endParaRPr>
          </a:p>
        </p:txBody>
      </p:sp>
      <p:sp>
        <p:nvSpPr>
          <p:cNvPr id="6" name="正方形/長方形 5"/>
          <p:cNvSpPr/>
          <p:nvPr/>
        </p:nvSpPr>
        <p:spPr bwMode="auto">
          <a:xfrm>
            <a:off x="1371600" y="4179546"/>
            <a:ext cx="1086846" cy="392454"/>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a:solidFill>
                  <a:schemeClr val="bg1"/>
                </a:solidFill>
                <a:latin typeface="+mn-ea"/>
                <a:cs typeface="Arial"/>
              </a:rPr>
              <a:t>仮想化</a:t>
            </a:r>
          </a:p>
          <a:p>
            <a:pPr algn="ctr">
              <a:spcBef>
                <a:spcPts val="0"/>
              </a:spcBef>
            </a:pPr>
            <a:r>
              <a:rPr lang="ja-JP" altLang="en-US" sz="1200" dirty="0">
                <a:solidFill>
                  <a:schemeClr val="bg1"/>
                </a:solidFill>
                <a:latin typeface="+mn-ea"/>
                <a:cs typeface="Arial"/>
              </a:rPr>
              <a:t>ソフトウェア</a:t>
            </a:r>
          </a:p>
        </p:txBody>
      </p:sp>
      <p:sp>
        <p:nvSpPr>
          <p:cNvPr id="7" name="角丸四角形 6"/>
          <p:cNvSpPr/>
          <p:nvPr/>
        </p:nvSpPr>
        <p:spPr bwMode="auto">
          <a:xfrm>
            <a:off x="1371067" y="5133141"/>
            <a:ext cx="2253227" cy="96920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a:latin typeface="+mn-ea"/>
                <a:cs typeface="Arial"/>
              </a:rPr>
              <a:t>ハードウェア</a:t>
            </a:r>
            <a:endParaRPr lang="en-US" altLang="ja-JP" dirty="0">
              <a:latin typeface="+mn-ea"/>
              <a:cs typeface="Arial"/>
            </a:endParaRPr>
          </a:p>
          <a:p>
            <a:pPr algn="ctr"/>
            <a:endParaRPr lang="en-US" altLang="ja-JP" dirty="0">
              <a:latin typeface="+mn-ea"/>
              <a:cs typeface="Arial"/>
            </a:endParaRPr>
          </a:p>
          <a:p>
            <a:pPr algn="ctr"/>
            <a:endParaRPr lang="en-US" altLang="ja-JP" dirty="0">
              <a:latin typeface="+mn-ea"/>
              <a:cs typeface="Arial"/>
            </a:endParaRPr>
          </a:p>
        </p:txBody>
      </p:sp>
      <p:sp>
        <p:nvSpPr>
          <p:cNvPr id="9" name="テキスト ボックス 8"/>
          <p:cNvSpPr txBox="1"/>
          <p:nvPr/>
        </p:nvSpPr>
        <p:spPr>
          <a:xfrm>
            <a:off x="1691005" y="1725433"/>
            <a:ext cx="1599416" cy="369332"/>
          </a:xfrm>
          <a:prstGeom prst="rect">
            <a:avLst/>
          </a:prstGeom>
          <a:noFill/>
          <a:ln>
            <a:noFill/>
          </a:ln>
        </p:spPr>
        <p:txBody>
          <a:bodyPr wrap="none" rtlCol="0">
            <a:spAutoFit/>
          </a:bodyPr>
          <a:lstStyle/>
          <a:p>
            <a:pPr algn="ctr"/>
            <a:r>
              <a:rPr kumimoji="1" lang="ja-JP" altLang="en-US" sz="1800" dirty="0">
                <a:solidFill>
                  <a:srgbClr val="0000CC"/>
                </a:solidFill>
                <a:latin typeface="+mn-ea"/>
                <a:cs typeface="Arial"/>
              </a:rPr>
              <a:t>クライアント</a:t>
            </a:r>
            <a:r>
              <a:rPr kumimoji="1" lang="en-US" altLang="ja-JP" sz="1800" dirty="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10" name="正方形/長方形 9"/>
          <p:cNvSpPr/>
          <p:nvPr/>
        </p:nvSpPr>
        <p:spPr bwMode="auto">
          <a:xfrm>
            <a:off x="1371067" y="4636746"/>
            <a:ext cx="2253227" cy="425774"/>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a:solidFill>
                  <a:schemeClr val="bg1"/>
                </a:solidFill>
                <a:latin typeface="+mn-ea"/>
                <a:cs typeface="Arial"/>
              </a:rPr>
              <a:t>オペレーティング・システム</a:t>
            </a:r>
            <a:endParaRPr lang="en-US" altLang="ja-JP" sz="1400" dirty="0">
              <a:solidFill>
                <a:schemeClr val="bg1"/>
              </a:solidFill>
              <a:latin typeface="+mn-ea"/>
              <a:cs typeface="Arial"/>
            </a:endParaRPr>
          </a:p>
          <a:p>
            <a:pPr algn="ctr">
              <a:lnSpc>
                <a:spcPts val="1400"/>
              </a:lnSpc>
            </a:pPr>
            <a:r>
              <a:rPr lang="ja-JP" altLang="en-US" sz="1000" dirty="0">
                <a:solidFill>
                  <a:schemeClr val="bg1"/>
                </a:solidFill>
                <a:latin typeface="+mn-ea"/>
                <a:cs typeface="Arial"/>
              </a:rPr>
              <a:t>（ホストＯＳ）</a:t>
            </a:r>
          </a:p>
        </p:txBody>
      </p:sp>
      <p:sp>
        <p:nvSpPr>
          <p:cNvPr id="11" name="正方形/長方形 10"/>
          <p:cNvSpPr/>
          <p:nvPr/>
        </p:nvSpPr>
        <p:spPr bwMode="auto">
          <a:xfrm>
            <a:off x="2490713" y="2198346"/>
            <a:ext cx="1133581" cy="23736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12" name="正方形/長方形 11"/>
          <p:cNvSpPr/>
          <p:nvPr/>
        </p:nvSpPr>
        <p:spPr bwMode="auto">
          <a:xfrm>
            <a:off x="1371067" y="3321050"/>
            <a:ext cx="1079878" cy="457200"/>
          </a:xfrm>
          <a:prstGeom prst="rect">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a:solidFill>
                  <a:schemeClr val="bg1"/>
                </a:solidFill>
                <a:latin typeface="+mn-ea"/>
                <a:cs typeface="Arial"/>
              </a:rPr>
              <a:t>ＯＳ</a:t>
            </a:r>
            <a:endParaRPr lang="en-US" altLang="ja-JP" sz="1400" dirty="0">
              <a:solidFill>
                <a:schemeClr val="bg1"/>
              </a:solidFill>
              <a:latin typeface="+mn-ea"/>
              <a:cs typeface="Arial"/>
            </a:endParaRPr>
          </a:p>
          <a:p>
            <a:pPr algn="ctr">
              <a:lnSpc>
                <a:spcPts val="1400"/>
              </a:lnSpc>
            </a:pPr>
            <a:r>
              <a:rPr lang="ja-JP" altLang="en-US" sz="800" dirty="0">
                <a:solidFill>
                  <a:schemeClr val="bg1"/>
                </a:solidFill>
                <a:latin typeface="+mn-ea"/>
                <a:cs typeface="Arial"/>
              </a:rPr>
              <a:t>（ゲストＯＳ）</a:t>
            </a:r>
          </a:p>
        </p:txBody>
      </p:sp>
      <p:sp>
        <p:nvSpPr>
          <p:cNvPr id="13" name="正方形/長方形 12"/>
          <p:cNvSpPr/>
          <p:nvPr/>
        </p:nvSpPr>
        <p:spPr bwMode="auto">
          <a:xfrm>
            <a:off x="1371067" y="2198344"/>
            <a:ext cx="1079878" cy="1065556"/>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15" name="テキスト ボックス 14"/>
          <p:cNvSpPr txBox="1"/>
          <p:nvPr/>
        </p:nvSpPr>
        <p:spPr>
          <a:xfrm>
            <a:off x="5366831" y="862723"/>
            <a:ext cx="2486579" cy="646331"/>
          </a:xfrm>
          <a:prstGeom prst="rect">
            <a:avLst/>
          </a:prstGeom>
          <a:noFill/>
        </p:spPr>
        <p:txBody>
          <a:bodyPr wrap="none" rtlCol="0">
            <a:spAutoFit/>
          </a:bodyPr>
          <a:lstStyle/>
          <a:p>
            <a:pPr algn="ctr">
              <a:spcBef>
                <a:spcPts val="0"/>
              </a:spcBef>
            </a:pPr>
            <a:r>
              <a:rPr kumimoji="1" lang="ja-JP" altLang="en-US" sz="1800" dirty="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a:solidFill>
                  <a:srgbClr val="0000CC"/>
                </a:solidFill>
                <a:latin typeface="Arial"/>
                <a:ea typeface="HGP創英角ｺﾞｼｯｸUB" pitchFamily="50" charset="-128"/>
                <a:cs typeface="Arial"/>
              </a:rPr>
              <a:t>（ハイパーバイザー方式）</a:t>
            </a:r>
            <a:endParaRPr kumimoji="1" lang="ja-JP" altLang="en-US" sz="1400" dirty="0">
              <a:solidFill>
                <a:srgbClr val="0000CC"/>
              </a:solidFill>
              <a:latin typeface="Arial"/>
              <a:ea typeface="HGP創英角ｺﾞｼｯｸUB" pitchFamily="50" charset="-128"/>
              <a:cs typeface="Arial"/>
            </a:endParaRPr>
          </a:p>
        </p:txBody>
      </p:sp>
      <p:sp>
        <p:nvSpPr>
          <p:cNvPr id="16" name="角丸四角形 15"/>
          <p:cNvSpPr/>
          <p:nvPr/>
        </p:nvSpPr>
        <p:spPr bwMode="auto">
          <a:xfrm>
            <a:off x="5331641" y="1617060"/>
            <a:ext cx="2637609"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n-ea"/>
              <a:cs typeface="Arial"/>
            </a:endParaRPr>
          </a:p>
        </p:txBody>
      </p:sp>
      <p:sp>
        <p:nvSpPr>
          <p:cNvPr id="17" name="正方形/長方形 16"/>
          <p:cNvSpPr/>
          <p:nvPr/>
        </p:nvSpPr>
        <p:spPr bwMode="auto">
          <a:xfrm>
            <a:off x="5505101" y="4179546"/>
            <a:ext cx="2285999" cy="879158"/>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a:solidFill>
                  <a:schemeClr val="bg1"/>
                </a:solidFill>
                <a:latin typeface="+mn-ea"/>
                <a:cs typeface="Arial"/>
              </a:rPr>
              <a:t>仮想化ソフトウェア</a:t>
            </a:r>
            <a:br>
              <a:rPr lang="en-US" altLang="ja-JP" sz="1400" dirty="0">
                <a:solidFill>
                  <a:schemeClr val="bg1"/>
                </a:solidFill>
                <a:latin typeface="+mn-ea"/>
                <a:cs typeface="Arial"/>
              </a:rPr>
            </a:br>
            <a:r>
              <a:rPr lang="en-US" altLang="ja-JP" sz="1000" dirty="0">
                <a:solidFill>
                  <a:schemeClr val="bg1"/>
                </a:solidFill>
                <a:latin typeface="+mn-ea"/>
                <a:cs typeface="Arial"/>
              </a:rPr>
              <a:t>(</a:t>
            </a:r>
            <a:r>
              <a:rPr lang="ja-JP" altLang="en-US" sz="1000" dirty="0">
                <a:solidFill>
                  <a:schemeClr val="bg1"/>
                </a:solidFill>
                <a:latin typeface="+mn-ea"/>
                <a:cs typeface="Arial"/>
              </a:rPr>
              <a:t>ハイパーバイザー</a:t>
            </a:r>
            <a:r>
              <a:rPr lang="en-US" altLang="ja-JP" sz="1000" dirty="0">
                <a:solidFill>
                  <a:schemeClr val="bg1"/>
                </a:solidFill>
                <a:latin typeface="+mn-ea"/>
                <a:cs typeface="Arial"/>
              </a:rPr>
              <a:t>)</a:t>
            </a:r>
            <a:endParaRPr lang="ja-JP" altLang="en-US" sz="1000" dirty="0">
              <a:solidFill>
                <a:schemeClr val="bg1"/>
              </a:solidFill>
              <a:latin typeface="+mn-ea"/>
              <a:cs typeface="Arial"/>
            </a:endParaRPr>
          </a:p>
        </p:txBody>
      </p:sp>
      <p:sp>
        <p:nvSpPr>
          <p:cNvPr id="18" name="角丸四角形 17"/>
          <p:cNvSpPr/>
          <p:nvPr/>
        </p:nvSpPr>
        <p:spPr bwMode="auto">
          <a:xfrm>
            <a:off x="5501665" y="5124664"/>
            <a:ext cx="2274956" cy="97155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a:latin typeface="+mn-ea"/>
                <a:cs typeface="Arial"/>
              </a:rPr>
              <a:t>ハードウェア</a:t>
            </a:r>
            <a:endParaRPr lang="en-US" altLang="ja-JP" dirty="0">
              <a:latin typeface="+mn-ea"/>
              <a:cs typeface="Arial"/>
            </a:endParaRPr>
          </a:p>
          <a:p>
            <a:pPr algn="ctr"/>
            <a:endParaRPr lang="en-US" altLang="ja-JP" dirty="0">
              <a:latin typeface="+mn-ea"/>
              <a:cs typeface="Arial"/>
            </a:endParaRPr>
          </a:p>
          <a:p>
            <a:pPr algn="ctr"/>
            <a:endParaRPr lang="en-US" altLang="ja-JP" dirty="0">
              <a:latin typeface="+mn-ea"/>
              <a:cs typeface="Arial"/>
            </a:endParaRPr>
          </a:p>
        </p:txBody>
      </p:sp>
      <p:sp>
        <p:nvSpPr>
          <p:cNvPr id="20" name="テキスト ボックス 19"/>
          <p:cNvSpPr txBox="1"/>
          <p:nvPr/>
        </p:nvSpPr>
        <p:spPr>
          <a:xfrm>
            <a:off x="5829692" y="1685210"/>
            <a:ext cx="1599416" cy="369332"/>
          </a:xfrm>
          <a:prstGeom prst="rect">
            <a:avLst/>
          </a:prstGeom>
          <a:noFill/>
          <a:ln>
            <a:noFill/>
          </a:ln>
        </p:spPr>
        <p:txBody>
          <a:bodyPr wrap="none" rtlCol="0">
            <a:spAutoFit/>
          </a:bodyPr>
          <a:lstStyle/>
          <a:p>
            <a:pPr algn="ctr"/>
            <a:r>
              <a:rPr kumimoji="1" lang="ja-JP" altLang="en-US" sz="1800" dirty="0">
                <a:solidFill>
                  <a:srgbClr val="0000CC"/>
                </a:solidFill>
                <a:latin typeface="+mn-ea"/>
                <a:cs typeface="Arial"/>
              </a:rPr>
              <a:t>クライアント</a:t>
            </a:r>
            <a:r>
              <a:rPr kumimoji="1" lang="en-US" altLang="ja-JP" sz="1800" dirty="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21" name="正方形/長方形 20"/>
          <p:cNvSpPr/>
          <p:nvPr/>
        </p:nvSpPr>
        <p:spPr bwMode="auto">
          <a:xfrm>
            <a:off x="6686357" y="2198344"/>
            <a:ext cx="1092670" cy="10528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22" name="正方形/長方形 21"/>
          <p:cNvSpPr/>
          <p:nvPr/>
        </p:nvSpPr>
        <p:spPr bwMode="auto">
          <a:xfrm>
            <a:off x="6679874" y="3321050"/>
            <a:ext cx="1096748" cy="464457"/>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a:solidFill>
                  <a:schemeClr val="bg1"/>
                </a:solidFill>
                <a:latin typeface="+mn-ea"/>
                <a:cs typeface="Arial"/>
              </a:rPr>
              <a:t>ＯＳ</a:t>
            </a:r>
          </a:p>
        </p:txBody>
      </p:sp>
      <p:sp>
        <p:nvSpPr>
          <p:cNvPr id="23" name="正方形/長方形 22"/>
          <p:cNvSpPr/>
          <p:nvPr/>
        </p:nvSpPr>
        <p:spPr bwMode="auto">
          <a:xfrm>
            <a:off x="5497445" y="2198345"/>
            <a:ext cx="1131955" cy="1065555"/>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24" name="正方形/長方形 23"/>
          <p:cNvSpPr/>
          <p:nvPr/>
        </p:nvSpPr>
        <p:spPr bwMode="auto">
          <a:xfrm>
            <a:off x="5497444" y="3321050"/>
            <a:ext cx="1131956" cy="457200"/>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a:solidFill>
                  <a:schemeClr val="bg1"/>
                </a:solidFill>
                <a:latin typeface="+mn-ea"/>
                <a:cs typeface="Arial"/>
              </a:rPr>
              <a:t>ＯＳ</a:t>
            </a:r>
          </a:p>
        </p:txBody>
      </p:sp>
      <p:sp>
        <p:nvSpPr>
          <p:cNvPr id="25" name="正方形/長方形 24"/>
          <p:cNvSpPr/>
          <p:nvPr/>
        </p:nvSpPr>
        <p:spPr bwMode="auto">
          <a:xfrm>
            <a:off x="6679874" y="3836646"/>
            <a:ext cx="1096748" cy="289947"/>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仮想マシン</a:t>
            </a:r>
          </a:p>
        </p:txBody>
      </p:sp>
      <p:sp>
        <p:nvSpPr>
          <p:cNvPr id="26" name="正方形/長方形 25"/>
          <p:cNvSpPr/>
          <p:nvPr/>
        </p:nvSpPr>
        <p:spPr bwMode="auto">
          <a:xfrm>
            <a:off x="5501665" y="3836646"/>
            <a:ext cx="1127735" cy="285416"/>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仮想マシン</a:t>
            </a:r>
          </a:p>
        </p:txBody>
      </p:sp>
      <p:sp>
        <p:nvSpPr>
          <p:cNvPr id="27" name="正方形/長方形 26"/>
          <p:cNvSpPr/>
          <p:nvPr/>
        </p:nvSpPr>
        <p:spPr bwMode="auto">
          <a:xfrm>
            <a:off x="1371067" y="3829050"/>
            <a:ext cx="1079878" cy="297543"/>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仮想マシン</a:t>
            </a:r>
          </a:p>
        </p:txBody>
      </p:sp>
      <p:sp>
        <p:nvSpPr>
          <p:cNvPr id="28" name="フローチャート: 磁気ディスク 27"/>
          <p:cNvSpPr/>
          <p:nvPr/>
        </p:nvSpPr>
        <p:spPr>
          <a:xfrm>
            <a:off x="2542235"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 name="正方形/長方形 28"/>
          <p:cNvSpPr/>
          <p:nvPr/>
        </p:nvSpPr>
        <p:spPr>
          <a:xfrm>
            <a:off x="1914510"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1914510"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31" name="フローチャート: 磁気ディスク 30"/>
          <p:cNvSpPr/>
          <p:nvPr/>
        </p:nvSpPr>
        <p:spPr>
          <a:xfrm>
            <a:off x="6654676"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026951"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6026951"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Tree>
    <p:extLst>
      <p:ext uri="{BB962C8B-B14F-4D97-AF65-F5344CB8AC3E}">
        <p14:creationId xmlns:p14="http://schemas.microsoft.com/office/powerpoint/2010/main" val="1723554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ja-JP" altLang="en-US" sz="2800" dirty="0"/>
              <a:t>ストレージ仮想化</a:t>
            </a:r>
            <a:endParaRPr lang="ja-JP" altLang="en-US" sz="2800" dirty="0">
              <a:ea typeface="ＭＳ Ｐゴシック" pitchFamily="50" charset="-128"/>
            </a:endParaRPr>
          </a:p>
        </p:txBody>
      </p:sp>
      <p:pic>
        <p:nvPicPr>
          <p:cNvPr id="288" name="図 287"/>
          <p:cNvPicPr/>
          <p:nvPr/>
        </p:nvPicPr>
        <p:blipFill>
          <a:blip r:embed="rId3">
            <a:extLst>
              <a:ext uri="{28A0092B-C50C-407E-A947-70E740481C1C}">
                <a14:useLocalDpi xmlns:a14="http://schemas.microsoft.com/office/drawing/2010/main" val="0"/>
              </a:ext>
            </a:extLst>
          </a:blip>
          <a:srcRect/>
          <a:stretch>
            <a:fillRect/>
          </a:stretch>
        </p:blipFill>
        <p:spPr bwMode="auto">
          <a:xfrm>
            <a:off x="1027113" y="990600"/>
            <a:ext cx="7086600" cy="2895600"/>
          </a:xfrm>
          <a:prstGeom prst="rect">
            <a:avLst/>
          </a:prstGeom>
          <a:noFill/>
          <a:ln>
            <a:noFill/>
          </a:ln>
        </p:spPr>
      </p:pic>
      <p:sp>
        <p:nvSpPr>
          <p:cNvPr id="3" name="正方形/長方形 2"/>
          <p:cNvSpPr/>
          <p:nvPr/>
        </p:nvSpPr>
        <p:spPr>
          <a:xfrm>
            <a:off x="989013" y="3962400"/>
            <a:ext cx="7162800" cy="572464"/>
          </a:xfrm>
          <a:prstGeom prst="rect">
            <a:avLst/>
          </a:prstGeom>
        </p:spPr>
        <p:txBody>
          <a:bodyPr wrap="square">
            <a:spAutoFit/>
          </a:bodyPr>
          <a:lstStyle/>
          <a:p>
            <a:pPr algn="ctr"/>
            <a:r>
              <a:rPr lang="ja-JP" altLang="ja-JP" dirty="0"/>
              <a:t>ストレージの業界団体である</a:t>
            </a:r>
            <a:r>
              <a:rPr lang="en-US" altLang="ja-JP" dirty="0"/>
              <a:t>SNIA</a:t>
            </a:r>
            <a:r>
              <a:rPr lang="ja-JP" altLang="ja-JP" dirty="0"/>
              <a:t>（</a:t>
            </a:r>
            <a:r>
              <a:rPr lang="en-US" altLang="ja-JP" dirty="0"/>
              <a:t>Storage Network Industry Association</a:t>
            </a:r>
            <a:r>
              <a:rPr lang="ja-JP" altLang="ja-JP" dirty="0"/>
              <a:t>）</a:t>
            </a:r>
            <a:r>
              <a:rPr lang="ja-JP" altLang="en-US" dirty="0"/>
              <a:t>による</a:t>
            </a:r>
            <a:endParaRPr lang="en-US" altLang="ja-JP" dirty="0"/>
          </a:p>
          <a:p>
            <a:pPr algn="ctr"/>
            <a:r>
              <a:rPr lang="ja-JP" altLang="ja-JP" sz="1600" dirty="0"/>
              <a:t>「ストレージ仮想化技術の分類」 </a:t>
            </a:r>
            <a:endParaRPr lang="ja-JP" altLang="en-US" sz="1600" dirty="0"/>
          </a:p>
        </p:txBody>
      </p:sp>
      <p:sp>
        <p:nvSpPr>
          <p:cNvPr id="4" name="正方形/長方形 3"/>
          <p:cNvSpPr/>
          <p:nvPr/>
        </p:nvSpPr>
        <p:spPr>
          <a:xfrm>
            <a:off x="1179513" y="4724400"/>
            <a:ext cx="6781800" cy="1698927"/>
          </a:xfrm>
          <a:prstGeom prst="rect">
            <a:avLst/>
          </a:prstGeom>
        </p:spPr>
        <p:txBody>
          <a:bodyPr wrap="square">
            <a:spAutoFit/>
          </a:bodyPr>
          <a:lstStyle/>
          <a:p>
            <a:pPr marL="285750" indent="-285750">
              <a:buFont typeface="Wingdings" charset="2"/>
              <a:buChar char="l"/>
            </a:pPr>
            <a:r>
              <a:rPr lang="en-US" altLang="ja-JP" sz="1800" dirty="0"/>
              <a:t>Disk Virtualization </a:t>
            </a:r>
            <a:r>
              <a:rPr lang="ja-JP" altLang="ja-JP" sz="1800" dirty="0"/>
              <a:t>（ディスクの仮想化）</a:t>
            </a:r>
          </a:p>
          <a:p>
            <a:pPr marL="285750" indent="-285750">
              <a:buFont typeface="Wingdings" charset="2"/>
              <a:buChar char="l"/>
            </a:pPr>
            <a:r>
              <a:rPr lang="en-US" altLang="ja-JP" sz="1800" dirty="0">
                <a:solidFill>
                  <a:srgbClr val="3366FF"/>
                </a:solidFill>
              </a:rPr>
              <a:t>Block Virtualization </a:t>
            </a:r>
            <a:r>
              <a:rPr lang="ja-JP" altLang="ja-JP" sz="1800" dirty="0">
                <a:solidFill>
                  <a:srgbClr val="3366FF"/>
                </a:solidFill>
              </a:rPr>
              <a:t>（ブロックの仮想化）</a:t>
            </a:r>
          </a:p>
          <a:p>
            <a:pPr marL="285750" indent="-285750">
              <a:buFont typeface="Wingdings" charset="2"/>
              <a:buChar char="l"/>
            </a:pPr>
            <a:r>
              <a:rPr lang="en-US" altLang="ja-JP" sz="1800" dirty="0">
                <a:solidFill>
                  <a:srgbClr val="3366FF"/>
                </a:solidFill>
              </a:rPr>
              <a:t>File System Virtualization </a:t>
            </a:r>
            <a:r>
              <a:rPr lang="ja-JP" altLang="ja-JP" sz="1800" dirty="0">
                <a:solidFill>
                  <a:srgbClr val="3366FF"/>
                </a:solidFill>
              </a:rPr>
              <a:t>（ファイル・システムの仮想化）</a:t>
            </a:r>
          </a:p>
          <a:p>
            <a:pPr marL="285750" indent="-285750">
              <a:buFont typeface="Wingdings" charset="2"/>
              <a:buChar char="l"/>
            </a:pPr>
            <a:r>
              <a:rPr lang="en-US" altLang="ja-JP" sz="1800" dirty="0"/>
              <a:t>File Virtualization </a:t>
            </a:r>
            <a:r>
              <a:rPr lang="ja-JP" altLang="ja-JP" sz="1800" dirty="0"/>
              <a:t>（ファイルの仮想化）</a:t>
            </a:r>
          </a:p>
          <a:p>
            <a:pPr marL="285750" indent="-285750">
              <a:buFont typeface="Wingdings" charset="2"/>
              <a:buChar char="l"/>
            </a:pPr>
            <a:r>
              <a:rPr lang="en-US" altLang="ja-JP" sz="1800" dirty="0"/>
              <a:t>Tape Virtualization</a:t>
            </a:r>
            <a:r>
              <a:rPr lang="ja-JP" altLang="ja-JP" sz="1800" dirty="0"/>
              <a:t>（テープの仮想化）</a:t>
            </a:r>
          </a:p>
        </p:txBody>
      </p:sp>
    </p:spTree>
    <p:extLst>
      <p:ext uri="{BB962C8B-B14F-4D97-AF65-F5344CB8AC3E}">
        <p14:creationId xmlns:p14="http://schemas.microsoft.com/office/powerpoint/2010/main" val="15433597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ストレージ仮想化</a:t>
            </a:r>
          </a:p>
        </p:txBody>
      </p:sp>
      <p:sp>
        <p:nvSpPr>
          <p:cNvPr id="5" name="AutoShape 3"/>
          <p:cNvSpPr>
            <a:spLocks noChangeArrowheads="1"/>
          </p:cNvSpPr>
          <p:nvPr/>
        </p:nvSpPr>
        <p:spPr bwMode="auto">
          <a:xfrm>
            <a:off x="457200"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 name="AutoShape 5"/>
          <p:cNvSpPr>
            <a:spLocks noChangeArrowheads="1"/>
          </p:cNvSpPr>
          <p:nvPr/>
        </p:nvSpPr>
        <p:spPr bwMode="auto">
          <a:xfrm>
            <a:off x="599165"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7" name="AutoShape 6"/>
          <p:cNvSpPr>
            <a:spLocks noChangeArrowheads="1"/>
          </p:cNvSpPr>
          <p:nvPr/>
        </p:nvSpPr>
        <p:spPr bwMode="auto">
          <a:xfrm>
            <a:off x="599165"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8" name="Text Box 7"/>
          <p:cNvSpPr txBox="1">
            <a:spLocks noChangeArrowheads="1"/>
          </p:cNvSpPr>
          <p:nvPr/>
        </p:nvSpPr>
        <p:spPr bwMode="auto">
          <a:xfrm>
            <a:off x="599165" y="21547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9" name="Text Box 8"/>
          <p:cNvSpPr txBox="1">
            <a:spLocks noChangeArrowheads="1"/>
          </p:cNvSpPr>
          <p:nvPr/>
        </p:nvSpPr>
        <p:spPr bwMode="auto">
          <a:xfrm>
            <a:off x="605515"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 name="AutoShape 9"/>
          <p:cNvSpPr>
            <a:spLocks noChangeArrowheads="1"/>
          </p:cNvSpPr>
          <p:nvPr/>
        </p:nvSpPr>
        <p:spPr bwMode="auto">
          <a:xfrm>
            <a:off x="1360750"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 name="AutoShape 10"/>
          <p:cNvSpPr>
            <a:spLocks noChangeArrowheads="1"/>
          </p:cNvSpPr>
          <p:nvPr/>
        </p:nvSpPr>
        <p:spPr bwMode="auto">
          <a:xfrm>
            <a:off x="1360750"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 name="Text Box 11"/>
          <p:cNvSpPr txBox="1">
            <a:spLocks noChangeArrowheads="1"/>
          </p:cNvSpPr>
          <p:nvPr/>
        </p:nvSpPr>
        <p:spPr bwMode="auto">
          <a:xfrm>
            <a:off x="1366350" y="2154752"/>
            <a:ext cx="658551"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3" name="Text Box 12"/>
          <p:cNvSpPr txBox="1">
            <a:spLocks noChangeArrowheads="1"/>
          </p:cNvSpPr>
          <p:nvPr/>
        </p:nvSpPr>
        <p:spPr bwMode="auto">
          <a:xfrm>
            <a:off x="1367100"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4" name="AutoShape 13"/>
          <p:cNvSpPr>
            <a:spLocks noChangeArrowheads="1"/>
          </p:cNvSpPr>
          <p:nvPr/>
        </p:nvSpPr>
        <p:spPr bwMode="auto">
          <a:xfrm>
            <a:off x="2114551"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5" name="AutoShape 14"/>
          <p:cNvSpPr>
            <a:spLocks noChangeArrowheads="1"/>
          </p:cNvSpPr>
          <p:nvPr/>
        </p:nvSpPr>
        <p:spPr bwMode="auto">
          <a:xfrm>
            <a:off x="2114551"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6" name="Text Box 15"/>
          <p:cNvSpPr txBox="1">
            <a:spLocks noChangeArrowheads="1"/>
          </p:cNvSpPr>
          <p:nvPr/>
        </p:nvSpPr>
        <p:spPr bwMode="auto">
          <a:xfrm>
            <a:off x="2114550" y="2154752"/>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7" name="Text Box 16"/>
          <p:cNvSpPr txBox="1">
            <a:spLocks noChangeArrowheads="1"/>
          </p:cNvSpPr>
          <p:nvPr/>
        </p:nvSpPr>
        <p:spPr bwMode="auto">
          <a:xfrm>
            <a:off x="2120901"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9" name="Text Box 18"/>
          <p:cNvSpPr txBox="1">
            <a:spLocks noChangeArrowheads="1"/>
          </p:cNvSpPr>
          <p:nvPr/>
        </p:nvSpPr>
        <p:spPr bwMode="auto">
          <a:xfrm>
            <a:off x="599165"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0" name="Text Box 19"/>
          <p:cNvSpPr txBox="1">
            <a:spLocks noChangeArrowheads="1"/>
          </p:cNvSpPr>
          <p:nvPr/>
        </p:nvSpPr>
        <p:spPr bwMode="auto">
          <a:xfrm>
            <a:off x="1360750"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1" name="Text Box 20"/>
          <p:cNvSpPr txBox="1">
            <a:spLocks noChangeArrowheads="1"/>
          </p:cNvSpPr>
          <p:nvPr/>
        </p:nvSpPr>
        <p:spPr bwMode="auto">
          <a:xfrm>
            <a:off x="2133601"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7" name="Text Box 26"/>
          <p:cNvSpPr txBox="1">
            <a:spLocks noChangeArrowheads="1"/>
          </p:cNvSpPr>
          <p:nvPr/>
        </p:nvSpPr>
        <p:spPr bwMode="auto">
          <a:xfrm>
            <a:off x="457200" y="3231633"/>
            <a:ext cx="2473834"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a:solidFill>
                  <a:srgbClr val="0000FF"/>
                </a:solidFill>
                <a:latin typeface="メイリオ"/>
                <a:ea typeface="メイリオ"/>
                <a:cs typeface="メイリオ"/>
              </a:rPr>
              <a:t>仮想ストレージ</a:t>
            </a:r>
          </a:p>
        </p:txBody>
      </p:sp>
      <p:sp>
        <p:nvSpPr>
          <p:cNvPr id="29" name="Rectangle 28"/>
          <p:cNvSpPr>
            <a:spLocks noChangeArrowheads="1"/>
          </p:cNvSpPr>
          <p:nvPr/>
        </p:nvSpPr>
        <p:spPr bwMode="auto">
          <a:xfrm>
            <a:off x="457200" y="962540"/>
            <a:ext cx="2473834"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a:solidFill>
                  <a:schemeClr val="tx1">
                    <a:lumMod val="50000"/>
                    <a:lumOff val="50000"/>
                  </a:schemeClr>
                </a:solidFill>
                <a:latin typeface="メイリオ"/>
                <a:ea typeface="メイリオ"/>
                <a:cs typeface="メイリオ"/>
              </a:rPr>
              <a:t>ブロック仮想化</a:t>
            </a:r>
          </a:p>
        </p:txBody>
      </p:sp>
      <p:sp>
        <p:nvSpPr>
          <p:cNvPr id="61" name="AutoShape 3"/>
          <p:cNvSpPr>
            <a:spLocks noChangeArrowheads="1"/>
          </p:cNvSpPr>
          <p:nvPr/>
        </p:nvSpPr>
        <p:spPr bwMode="auto">
          <a:xfrm>
            <a:off x="457200" y="3793093"/>
            <a:ext cx="2473834" cy="2049463"/>
          </a:xfrm>
          <a:prstGeom prst="roundRect">
            <a:avLst>
              <a:gd name="adj" fmla="val 0"/>
            </a:avLst>
          </a:prstGeom>
          <a:solidFill>
            <a:srgbClr val="CCFFCC"/>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2" name="AutoShape 5"/>
          <p:cNvSpPr>
            <a:spLocks noChangeArrowheads="1"/>
          </p:cNvSpPr>
          <p:nvPr/>
        </p:nvSpPr>
        <p:spPr bwMode="auto">
          <a:xfrm>
            <a:off x="596901" y="4548030"/>
            <a:ext cx="2205793" cy="913526"/>
          </a:xfrm>
          <a:prstGeom prst="can">
            <a:avLst>
              <a:gd name="adj" fmla="val 34502"/>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3" name="AutoShape 6"/>
          <p:cNvSpPr>
            <a:spLocks noChangeArrowheads="1"/>
          </p:cNvSpPr>
          <p:nvPr/>
        </p:nvSpPr>
        <p:spPr bwMode="auto">
          <a:xfrm>
            <a:off x="599165"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4" name="Text Box 7"/>
          <p:cNvSpPr txBox="1">
            <a:spLocks noChangeArrowheads="1"/>
          </p:cNvSpPr>
          <p:nvPr/>
        </p:nvSpPr>
        <p:spPr bwMode="auto">
          <a:xfrm>
            <a:off x="599166" y="4548030"/>
            <a:ext cx="220579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65" name="Text Box 8"/>
          <p:cNvSpPr txBox="1">
            <a:spLocks noChangeArrowheads="1"/>
          </p:cNvSpPr>
          <p:nvPr/>
        </p:nvSpPr>
        <p:spPr bwMode="auto">
          <a:xfrm>
            <a:off x="599165" y="4233964"/>
            <a:ext cx="220579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75" name="Text Box 19"/>
          <p:cNvSpPr txBox="1">
            <a:spLocks noChangeArrowheads="1"/>
          </p:cNvSpPr>
          <p:nvPr/>
        </p:nvSpPr>
        <p:spPr bwMode="auto">
          <a:xfrm>
            <a:off x="1360750" y="385804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dirty="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77" name="Text Box 26"/>
          <p:cNvSpPr txBox="1">
            <a:spLocks noChangeArrowheads="1"/>
          </p:cNvSpPr>
          <p:nvPr/>
        </p:nvSpPr>
        <p:spPr bwMode="auto">
          <a:xfrm>
            <a:off x="343001" y="5501800"/>
            <a:ext cx="2734741" cy="30777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400" dirty="0">
                <a:solidFill>
                  <a:srgbClr val="0000FF"/>
                </a:solidFill>
                <a:latin typeface="メイリオ"/>
                <a:ea typeface="メイリオ"/>
                <a:cs typeface="メイリオ"/>
              </a:rPr>
              <a:t>ストレージ（ハードウェア）</a:t>
            </a:r>
          </a:p>
        </p:txBody>
      </p:sp>
      <p:sp>
        <p:nvSpPr>
          <p:cNvPr id="78" name="Text Box 15"/>
          <p:cNvSpPr txBox="1">
            <a:spLocks noChangeArrowheads="1"/>
          </p:cNvSpPr>
          <p:nvPr/>
        </p:nvSpPr>
        <p:spPr bwMode="auto">
          <a:xfrm>
            <a:off x="601430" y="28151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79" name="Text Box 15"/>
          <p:cNvSpPr txBox="1">
            <a:spLocks noChangeArrowheads="1"/>
          </p:cNvSpPr>
          <p:nvPr/>
        </p:nvSpPr>
        <p:spPr bwMode="auto">
          <a:xfrm>
            <a:off x="1363015" y="2810390"/>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80" name="Text Box 15"/>
          <p:cNvSpPr txBox="1">
            <a:spLocks noChangeArrowheads="1"/>
          </p:cNvSpPr>
          <p:nvPr/>
        </p:nvSpPr>
        <p:spPr bwMode="auto">
          <a:xfrm>
            <a:off x="2133601" y="28151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81" name="Text Box 7"/>
          <p:cNvSpPr txBox="1">
            <a:spLocks noChangeArrowheads="1"/>
          </p:cNvSpPr>
          <p:nvPr/>
        </p:nvSpPr>
        <p:spPr bwMode="auto">
          <a:xfrm>
            <a:off x="596900" y="4980544"/>
            <a:ext cx="2205794" cy="46166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1200" dirty="0">
                <a:solidFill>
                  <a:schemeClr val="bg1"/>
                </a:solidFill>
                <a:latin typeface="メイリオ"/>
                <a:ea typeface="メイリオ"/>
                <a:cs typeface="メイリオ"/>
              </a:rPr>
              <a:t>未使用領域</a:t>
            </a:r>
            <a:endParaRPr lang="en-US" altLang="ja-JP" sz="1200" dirty="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20TB</a:t>
            </a:r>
            <a:endParaRPr lang="ja-JP" altLang="en-US" sz="1200" dirty="0">
              <a:solidFill>
                <a:schemeClr val="bg1"/>
              </a:solidFill>
              <a:latin typeface="メイリオ"/>
              <a:ea typeface="メイリオ"/>
              <a:cs typeface="メイリオ"/>
            </a:endParaRPr>
          </a:p>
        </p:txBody>
      </p:sp>
      <p:sp>
        <p:nvSpPr>
          <p:cNvPr id="82" name="Text Box 29"/>
          <p:cNvSpPr txBox="1">
            <a:spLocks noChangeArrowheads="1"/>
          </p:cNvSpPr>
          <p:nvPr/>
        </p:nvSpPr>
        <p:spPr bwMode="auto">
          <a:xfrm>
            <a:off x="457200" y="6007100"/>
            <a:ext cx="2473834"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ボリュームの仮想化</a:t>
            </a:r>
          </a:p>
        </p:txBody>
      </p:sp>
      <p:sp>
        <p:nvSpPr>
          <p:cNvPr id="184" name="上矢印 183"/>
          <p:cNvSpPr/>
          <p:nvPr/>
        </p:nvSpPr>
        <p:spPr>
          <a:xfrm>
            <a:off x="1316824"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nvGrpSpPr>
          <p:cNvPr id="3" name="図形グループ 2"/>
          <p:cNvGrpSpPr/>
          <p:nvPr/>
        </p:nvGrpSpPr>
        <p:grpSpPr>
          <a:xfrm>
            <a:off x="3077742" y="962540"/>
            <a:ext cx="2947958" cy="5444670"/>
            <a:chOff x="3077742" y="962540"/>
            <a:chExt cx="2947958" cy="5444670"/>
          </a:xfrm>
        </p:grpSpPr>
        <p:sp>
          <p:nvSpPr>
            <p:cNvPr id="83" name="AutoShape 3"/>
            <p:cNvSpPr>
              <a:spLocks noChangeArrowheads="1"/>
            </p:cNvSpPr>
            <p:nvPr/>
          </p:nvSpPr>
          <p:spPr bwMode="auto">
            <a:xfrm>
              <a:off x="3335083"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96" name="Text Box 18"/>
            <p:cNvSpPr txBox="1">
              <a:spLocks noChangeArrowheads="1"/>
            </p:cNvSpPr>
            <p:nvPr/>
          </p:nvSpPr>
          <p:spPr bwMode="auto">
            <a:xfrm>
              <a:off x="3477048"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7" name="Text Box 19"/>
            <p:cNvSpPr txBox="1">
              <a:spLocks noChangeArrowheads="1"/>
            </p:cNvSpPr>
            <p:nvPr/>
          </p:nvSpPr>
          <p:spPr bwMode="auto">
            <a:xfrm>
              <a:off x="4238633"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8" name="Text Box 20"/>
            <p:cNvSpPr txBox="1">
              <a:spLocks noChangeArrowheads="1"/>
            </p:cNvSpPr>
            <p:nvPr/>
          </p:nvSpPr>
          <p:spPr bwMode="auto">
            <a:xfrm>
              <a:off x="5011484"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9" name="Text Box 26"/>
            <p:cNvSpPr txBox="1">
              <a:spLocks noChangeArrowheads="1"/>
            </p:cNvSpPr>
            <p:nvPr/>
          </p:nvSpPr>
          <p:spPr bwMode="auto">
            <a:xfrm>
              <a:off x="3335083" y="3231633"/>
              <a:ext cx="2473834"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a:solidFill>
                    <a:srgbClr val="0000FF"/>
                  </a:solidFill>
                  <a:latin typeface="メイリオ"/>
                  <a:ea typeface="メイリオ"/>
                  <a:cs typeface="メイリオ"/>
                </a:rPr>
                <a:t>仮想ストレージ</a:t>
              </a:r>
            </a:p>
          </p:txBody>
        </p:sp>
        <p:sp>
          <p:nvSpPr>
            <p:cNvPr id="100" name="Rectangle 28"/>
            <p:cNvSpPr>
              <a:spLocks noChangeArrowheads="1"/>
            </p:cNvSpPr>
            <p:nvPr/>
          </p:nvSpPr>
          <p:spPr bwMode="auto">
            <a:xfrm>
              <a:off x="3077742" y="962540"/>
              <a:ext cx="2947958"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a:solidFill>
                    <a:schemeClr val="tx1">
                      <a:lumMod val="50000"/>
                      <a:lumOff val="50000"/>
                    </a:schemeClr>
                  </a:solidFill>
                  <a:latin typeface="メイリオ"/>
                  <a:ea typeface="メイリオ"/>
                  <a:cs typeface="メイリオ"/>
                </a:rPr>
                <a:t>シンプロビジョニング</a:t>
              </a:r>
            </a:p>
          </p:txBody>
        </p:sp>
        <p:sp>
          <p:nvSpPr>
            <p:cNvPr id="101" name="AutoShape 3"/>
            <p:cNvSpPr>
              <a:spLocks noChangeArrowheads="1"/>
            </p:cNvSpPr>
            <p:nvPr/>
          </p:nvSpPr>
          <p:spPr bwMode="auto">
            <a:xfrm>
              <a:off x="3335083" y="3793093"/>
              <a:ext cx="2473834" cy="2049463"/>
            </a:xfrm>
            <a:prstGeom prst="roundRect">
              <a:avLst>
                <a:gd name="adj" fmla="val 0"/>
              </a:avLst>
            </a:prstGeom>
            <a:solidFill>
              <a:schemeClr val="accent5">
                <a:lumMod val="20000"/>
                <a:lumOff val="8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02" name="AutoShape 5"/>
            <p:cNvSpPr>
              <a:spLocks noChangeArrowheads="1"/>
            </p:cNvSpPr>
            <p:nvPr/>
          </p:nvSpPr>
          <p:spPr bwMode="auto">
            <a:xfrm>
              <a:off x="3474783" y="4548030"/>
              <a:ext cx="2216675" cy="913526"/>
            </a:xfrm>
            <a:prstGeom prst="can">
              <a:avLst>
                <a:gd name="adj" fmla="val 33564"/>
              </a:avLst>
            </a:prstGeom>
            <a:solidFill>
              <a:srgbClr val="BFBFBF"/>
            </a:solidFill>
            <a:ln w="12700" cmpd="sng">
              <a:solidFill>
                <a:schemeClr val="tx1">
                  <a:lumMod val="65000"/>
                  <a:lumOff val="35000"/>
                </a:schemeClr>
              </a:solidFill>
              <a:prstDash val="sysDash"/>
              <a:round/>
              <a:headEnd/>
              <a:tailEnd/>
            </a:ln>
            <a:effectLst/>
            <a:extLst/>
          </p:spPr>
          <p:txBody>
            <a:bodyPr wrap="none" anchor="ctr"/>
            <a:lstStyle/>
            <a:p>
              <a:endParaRPr lang="ja-JP" altLang="en-US" sz="800">
                <a:latin typeface="メイリオ"/>
                <a:ea typeface="メイリオ"/>
                <a:cs typeface="メイリオ"/>
              </a:endParaRPr>
            </a:p>
          </p:txBody>
        </p:sp>
        <p:sp>
          <p:nvSpPr>
            <p:cNvPr id="103" name="AutoShape 6"/>
            <p:cNvSpPr>
              <a:spLocks noChangeArrowheads="1"/>
            </p:cNvSpPr>
            <p:nvPr/>
          </p:nvSpPr>
          <p:spPr bwMode="auto">
            <a:xfrm>
              <a:off x="3477048"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04" name="Text Box 7"/>
            <p:cNvSpPr txBox="1">
              <a:spLocks noChangeArrowheads="1"/>
            </p:cNvSpPr>
            <p:nvPr/>
          </p:nvSpPr>
          <p:spPr bwMode="auto">
            <a:xfrm>
              <a:off x="3477049" y="4548030"/>
              <a:ext cx="220579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105" name="Text Box 8"/>
            <p:cNvSpPr txBox="1">
              <a:spLocks noChangeArrowheads="1"/>
            </p:cNvSpPr>
            <p:nvPr/>
          </p:nvSpPr>
          <p:spPr bwMode="auto">
            <a:xfrm>
              <a:off x="3477048" y="4233964"/>
              <a:ext cx="220579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6" name="Text Box 19"/>
            <p:cNvSpPr txBox="1">
              <a:spLocks noChangeArrowheads="1"/>
            </p:cNvSpPr>
            <p:nvPr/>
          </p:nvSpPr>
          <p:spPr bwMode="auto">
            <a:xfrm>
              <a:off x="4238633" y="385804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dirty="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107" name="Text Box 26"/>
            <p:cNvSpPr txBox="1">
              <a:spLocks noChangeArrowheads="1"/>
            </p:cNvSpPr>
            <p:nvPr/>
          </p:nvSpPr>
          <p:spPr bwMode="auto">
            <a:xfrm>
              <a:off x="3149600" y="5501800"/>
              <a:ext cx="2876100" cy="30777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400" dirty="0">
                  <a:solidFill>
                    <a:srgbClr val="0000FF"/>
                  </a:solidFill>
                  <a:latin typeface="メイリオ"/>
                  <a:ea typeface="メイリオ"/>
                  <a:cs typeface="メイリオ"/>
                </a:rPr>
                <a:t>ストレージ（ハードウェア）</a:t>
              </a:r>
            </a:p>
          </p:txBody>
        </p:sp>
        <p:sp>
          <p:nvSpPr>
            <p:cNvPr id="111" name="Text Box 7"/>
            <p:cNvSpPr txBox="1">
              <a:spLocks noChangeArrowheads="1"/>
            </p:cNvSpPr>
            <p:nvPr/>
          </p:nvSpPr>
          <p:spPr bwMode="auto">
            <a:xfrm>
              <a:off x="3474783" y="4980544"/>
              <a:ext cx="220579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endParaRPr lang="ja-JP" altLang="en-US" sz="1200" dirty="0">
                <a:solidFill>
                  <a:schemeClr val="bg1"/>
                </a:solidFill>
                <a:latin typeface="メイリオ"/>
                <a:ea typeface="メイリオ"/>
                <a:cs typeface="メイリオ"/>
              </a:endParaRPr>
            </a:p>
          </p:txBody>
        </p:sp>
        <p:sp>
          <p:nvSpPr>
            <p:cNvPr id="112" name="Text Box 29"/>
            <p:cNvSpPr txBox="1">
              <a:spLocks noChangeArrowheads="1"/>
            </p:cNvSpPr>
            <p:nvPr/>
          </p:nvSpPr>
          <p:spPr bwMode="auto">
            <a:xfrm>
              <a:off x="3335083" y="6007100"/>
              <a:ext cx="2473834"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容量の仮想化</a:t>
              </a:r>
            </a:p>
          </p:txBody>
        </p:sp>
        <p:sp>
          <p:nvSpPr>
            <p:cNvPr id="113" name="Text Box 7"/>
            <p:cNvSpPr txBox="1">
              <a:spLocks noChangeArrowheads="1"/>
            </p:cNvSpPr>
            <p:nvPr/>
          </p:nvSpPr>
          <p:spPr bwMode="auto">
            <a:xfrm>
              <a:off x="3469103" y="4980544"/>
              <a:ext cx="2205794" cy="46166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1200" dirty="0">
                  <a:solidFill>
                    <a:schemeClr val="bg1"/>
                  </a:solidFill>
                  <a:latin typeface="メイリオ"/>
                  <a:ea typeface="メイリオ"/>
                  <a:cs typeface="メイリオ"/>
                </a:rPr>
                <a:t>未使用領域</a:t>
              </a:r>
              <a:endParaRPr lang="en-US" altLang="ja-JP" sz="1200" dirty="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0TB</a:t>
              </a:r>
              <a:endParaRPr lang="ja-JP" altLang="en-US" sz="1200" dirty="0">
                <a:solidFill>
                  <a:schemeClr val="bg1"/>
                </a:solidFill>
                <a:latin typeface="メイリオ"/>
                <a:ea typeface="メイリオ"/>
                <a:cs typeface="メイリオ"/>
              </a:endParaRPr>
            </a:p>
          </p:txBody>
        </p:sp>
        <p:sp>
          <p:nvSpPr>
            <p:cNvPr id="114" name="四角形吹き出し 113"/>
            <p:cNvSpPr/>
            <p:nvPr/>
          </p:nvSpPr>
          <p:spPr>
            <a:xfrm>
              <a:off x="3149600" y="4889500"/>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必要な時に</a:t>
              </a:r>
              <a:endParaRPr kumimoji="1" lang="en-US" altLang="ja-JP" sz="1000" dirty="0">
                <a:solidFill>
                  <a:srgbClr val="FFFFFF"/>
                </a:solidFill>
                <a:latin typeface="メイリオ"/>
                <a:ea typeface="メイリオ"/>
                <a:cs typeface="メイリオ"/>
              </a:endParaRPr>
            </a:p>
            <a:p>
              <a:pPr algn="ctr"/>
              <a:r>
                <a:rPr kumimoji="1" lang="ja-JP" altLang="en-US" sz="1000" dirty="0">
                  <a:solidFill>
                    <a:srgbClr val="FFFFFF"/>
                  </a:solidFill>
                  <a:latin typeface="メイリオ"/>
                  <a:ea typeface="メイリオ"/>
                  <a:cs typeface="メイリオ"/>
                </a:rPr>
                <a:t>追加</a:t>
              </a:r>
            </a:p>
          </p:txBody>
        </p:sp>
        <p:sp>
          <p:nvSpPr>
            <p:cNvPr id="115" name="AutoShape 5"/>
            <p:cNvSpPr>
              <a:spLocks noChangeArrowheads="1"/>
            </p:cNvSpPr>
            <p:nvPr/>
          </p:nvSpPr>
          <p:spPr bwMode="auto">
            <a:xfrm>
              <a:off x="3469103"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6" name="AutoShape 6"/>
            <p:cNvSpPr>
              <a:spLocks noChangeArrowheads="1"/>
            </p:cNvSpPr>
            <p:nvPr/>
          </p:nvSpPr>
          <p:spPr bwMode="auto">
            <a:xfrm>
              <a:off x="3469103"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17" name="Text Box 7"/>
            <p:cNvSpPr txBox="1">
              <a:spLocks noChangeArrowheads="1"/>
            </p:cNvSpPr>
            <p:nvPr/>
          </p:nvSpPr>
          <p:spPr bwMode="auto">
            <a:xfrm>
              <a:off x="3469103" y="21547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118" name="Text Box 8"/>
            <p:cNvSpPr txBox="1">
              <a:spLocks noChangeArrowheads="1"/>
            </p:cNvSpPr>
            <p:nvPr/>
          </p:nvSpPr>
          <p:spPr bwMode="auto">
            <a:xfrm>
              <a:off x="3475453"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19" name="AutoShape 9"/>
            <p:cNvSpPr>
              <a:spLocks noChangeArrowheads="1"/>
            </p:cNvSpPr>
            <p:nvPr/>
          </p:nvSpPr>
          <p:spPr bwMode="auto">
            <a:xfrm>
              <a:off x="4230688"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0" name="AutoShape 10"/>
            <p:cNvSpPr>
              <a:spLocks noChangeArrowheads="1"/>
            </p:cNvSpPr>
            <p:nvPr/>
          </p:nvSpPr>
          <p:spPr bwMode="auto">
            <a:xfrm>
              <a:off x="4230688"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1" name="Text Box 11"/>
            <p:cNvSpPr txBox="1">
              <a:spLocks noChangeArrowheads="1"/>
            </p:cNvSpPr>
            <p:nvPr/>
          </p:nvSpPr>
          <p:spPr bwMode="auto">
            <a:xfrm>
              <a:off x="4236288" y="2154752"/>
              <a:ext cx="658551"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22" name="Text Box 12"/>
            <p:cNvSpPr txBox="1">
              <a:spLocks noChangeArrowheads="1"/>
            </p:cNvSpPr>
            <p:nvPr/>
          </p:nvSpPr>
          <p:spPr bwMode="auto">
            <a:xfrm>
              <a:off x="4237038"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23" name="AutoShape 13"/>
            <p:cNvSpPr>
              <a:spLocks noChangeArrowheads="1"/>
            </p:cNvSpPr>
            <p:nvPr/>
          </p:nvSpPr>
          <p:spPr bwMode="auto">
            <a:xfrm>
              <a:off x="4984489"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4" name="AutoShape 14"/>
            <p:cNvSpPr>
              <a:spLocks noChangeArrowheads="1"/>
            </p:cNvSpPr>
            <p:nvPr/>
          </p:nvSpPr>
          <p:spPr bwMode="auto">
            <a:xfrm>
              <a:off x="4984489"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5" name="Text Box 15"/>
            <p:cNvSpPr txBox="1">
              <a:spLocks noChangeArrowheads="1"/>
            </p:cNvSpPr>
            <p:nvPr/>
          </p:nvSpPr>
          <p:spPr bwMode="auto">
            <a:xfrm>
              <a:off x="4984488" y="2154752"/>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26" name="Text Box 16"/>
            <p:cNvSpPr txBox="1">
              <a:spLocks noChangeArrowheads="1"/>
            </p:cNvSpPr>
            <p:nvPr/>
          </p:nvSpPr>
          <p:spPr bwMode="auto">
            <a:xfrm>
              <a:off x="4990839"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27" name="Text Box 15"/>
            <p:cNvSpPr txBox="1">
              <a:spLocks noChangeArrowheads="1"/>
            </p:cNvSpPr>
            <p:nvPr/>
          </p:nvSpPr>
          <p:spPr bwMode="auto">
            <a:xfrm>
              <a:off x="3471368" y="28151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128" name="Text Box 15"/>
            <p:cNvSpPr txBox="1">
              <a:spLocks noChangeArrowheads="1"/>
            </p:cNvSpPr>
            <p:nvPr/>
          </p:nvSpPr>
          <p:spPr bwMode="auto">
            <a:xfrm>
              <a:off x="4232953" y="2810390"/>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129" name="Text Box 15"/>
            <p:cNvSpPr txBox="1">
              <a:spLocks noChangeArrowheads="1"/>
            </p:cNvSpPr>
            <p:nvPr/>
          </p:nvSpPr>
          <p:spPr bwMode="auto">
            <a:xfrm>
              <a:off x="4998784" y="28151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85" name="上矢印 184"/>
            <p:cNvSpPr/>
            <p:nvPr/>
          </p:nvSpPr>
          <p:spPr>
            <a:xfrm>
              <a:off x="4194175"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 name="図形グループ 3"/>
          <p:cNvGrpSpPr/>
          <p:nvPr/>
        </p:nvGrpSpPr>
        <p:grpSpPr>
          <a:xfrm>
            <a:off x="5951826" y="960337"/>
            <a:ext cx="3012561" cy="5444670"/>
            <a:chOff x="5951826" y="960337"/>
            <a:chExt cx="3012561" cy="5444670"/>
          </a:xfrm>
        </p:grpSpPr>
        <p:sp>
          <p:nvSpPr>
            <p:cNvPr id="136" name="AutoShape 3"/>
            <p:cNvSpPr>
              <a:spLocks noChangeArrowheads="1"/>
            </p:cNvSpPr>
            <p:nvPr/>
          </p:nvSpPr>
          <p:spPr bwMode="auto">
            <a:xfrm>
              <a:off x="6224333" y="3790890"/>
              <a:ext cx="2473834" cy="2049463"/>
            </a:xfrm>
            <a:prstGeom prst="roundRect">
              <a:avLst>
                <a:gd name="adj" fmla="val 0"/>
              </a:avLst>
            </a:prstGeom>
            <a:solidFill>
              <a:srgbClr val="E6D6AF"/>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5" name="AutoShape 13"/>
            <p:cNvSpPr>
              <a:spLocks noChangeArrowheads="1"/>
            </p:cNvSpPr>
            <p:nvPr/>
          </p:nvSpPr>
          <p:spPr bwMode="auto">
            <a:xfrm>
              <a:off x="6393152" y="4134383"/>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82" name="Rectangle 34"/>
            <p:cNvSpPr>
              <a:spLocks noChangeArrowheads="1"/>
            </p:cNvSpPr>
            <p:nvPr/>
          </p:nvSpPr>
          <p:spPr bwMode="auto">
            <a:xfrm>
              <a:off x="6890790" y="4594445"/>
              <a:ext cx="1154660" cy="663098"/>
            </a:xfrm>
            <a:prstGeom prst="rect">
              <a:avLst/>
            </a:prstGeom>
            <a:solidFill>
              <a:schemeClr val="accent6">
                <a:lumMod val="60000"/>
                <a:lumOff val="40000"/>
              </a:schemeClr>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30" name="AutoShape 3"/>
            <p:cNvSpPr>
              <a:spLocks noChangeArrowheads="1"/>
            </p:cNvSpPr>
            <p:nvPr/>
          </p:nvSpPr>
          <p:spPr bwMode="auto">
            <a:xfrm>
              <a:off x="6224333" y="1483697"/>
              <a:ext cx="2473834" cy="2086490"/>
            </a:xfrm>
            <a:prstGeom prst="roundRect">
              <a:avLst>
                <a:gd name="adj" fmla="val 0"/>
              </a:avLst>
            </a:prstGeom>
            <a:solidFill>
              <a:schemeClr val="accent4">
                <a:lumMod val="40000"/>
                <a:lumOff val="6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4" name="AutoShape 13"/>
            <p:cNvSpPr>
              <a:spLocks noChangeArrowheads="1"/>
            </p:cNvSpPr>
            <p:nvPr/>
          </p:nvSpPr>
          <p:spPr bwMode="auto">
            <a:xfrm>
              <a:off x="6393152" y="1864875"/>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34" name="Text Box 26"/>
            <p:cNvSpPr txBox="1">
              <a:spLocks noChangeArrowheads="1"/>
            </p:cNvSpPr>
            <p:nvPr/>
          </p:nvSpPr>
          <p:spPr bwMode="auto">
            <a:xfrm>
              <a:off x="6224333" y="3229430"/>
              <a:ext cx="2473834"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a:solidFill>
                    <a:srgbClr val="0000FF"/>
                  </a:solidFill>
                  <a:latin typeface="メイリオ"/>
                  <a:ea typeface="メイリオ"/>
                  <a:cs typeface="メイリオ"/>
                </a:rPr>
                <a:t>仮想ストレージ</a:t>
              </a:r>
            </a:p>
          </p:txBody>
        </p:sp>
        <p:sp>
          <p:nvSpPr>
            <p:cNvPr id="135" name="Rectangle 28"/>
            <p:cNvSpPr>
              <a:spLocks noChangeArrowheads="1"/>
            </p:cNvSpPr>
            <p:nvPr/>
          </p:nvSpPr>
          <p:spPr bwMode="auto">
            <a:xfrm>
              <a:off x="6224333" y="960337"/>
              <a:ext cx="2473834"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a:solidFill>
                    <a:schemeClr val="tx1">
                      <a:lumMod val="50000"/>
                      <a:lumOff val="50000"/>
                    </a:schemeClr>
                  </a:solidFill>
                  <a:latin typeface="メイリオ"/>
                  <a:ea typeface="メイリオ"/>
                  <a:cs typeface="メイリオ"/>
                </a:rPr>
                <a:t>重複排除</a:t>
              </a:r>
            </a:p>
          </p:txBody>
        </p:sp>
        <p:sp>
          <p:nvSpPr>
            <p:cNvPr id="142" name="Text Box 26"/>
            <p:cNvSpPr txBox="1">
              <a:spLocks noChangeArrowheads="1"/>
            </p:cNvSpPr>
            <p:nvPr/>
          </p:nvSpPr>
          <p:spPr bwMode="auto">
            <a:xfrm>
              <a:off x="5951826" y="5499597"/>
              <a:ext cx="3012561" cy="30777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400" dirty="0">
                  <a:solidFill>
                    <a:srgbClr val="0000FF"/>
                  </a:solidFill>
                  <a:latin typeface="メイリオ"/>
                  <a:ea typeface="メイリオ"/>
                  <a:cs typeface="メイリオ"/>
                </a:rPr>
                <a:t>ストレージ（ハードウェア）</a:t>
              </a:r>
            </a:p>
          </p:txBody>
        </p:sp>
        <p:sp>
          <p:nvSpPr>
            <p:cNvPr id="144" name="Text Box 29"/>
            <p:cNvSpPr txBox="1">
              <a:spLocks noChangeArrowheads="1"/>
            </p:cNvSpPr>
            <p:nvPr/>
          </p:nvSpPr>
          <p:spPr bwMode="auto">
            <a:xfrm>
              <a:off x="6224333" y="6004897"/>
              <a:ext cx="2473834"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データ容量の削減</a:t>
              </a:r>
            </a:p>
          </p:txBody>
        </p:sp>
        <p:sp>
          <p:nvSpPr>
            <p:cNvPr id="162" name="Rectangle 35"/>
            <p:cNvSpPr>
              <a:spLocks noChangeArrowheads="1"/>
            </p:cNvSpPr>
            <p:nvPr/>
          </p:nvSpPr>
          <p:spPr bwMode="auto">
            <a:xfrm>
              <a:off x="7558447" y="2355191"/>
              <a:ext cx="667657" cy="663098"/>
            </a:xfrm>
            <a:prstGeom prst="rect">
              <a:avLst/>
            </a:prstGeom>
            <a:solidFill>
              <a:srgbClr val="CCFF99"/>
            </a:solidFill>
            <a:ln w="19050" algn="ctr">
              <a:noFill/>
              <a:miter lim="800000"/>
              <a:headEnd/>
              <a:tailEnd/>
            </a:ln>
            <a:effectLst>
              <a:outerShdw dist="35921" dir="2700000" algn="ctr" rotWithShape="0">
                <a:schemeClr val="bg1">
                  <a:lumMod val="50000"/>
                </a:schemeClr>
              </a:outerShdw>
            </a:effectLst>
            <a:extLst/>
          </p:spPr>
          <p:txBody>
            <a:bodyPr wrap="none" anchor="ctr"/>
            <a:lstStyle/>
            <a:p>
              <a:endParaRPr lang="ja-JP" altLang="en-US" sz="800">
                <a:latin typeface="メイリオ"/>
                <a:ea typeface="メイリオ"/>
                <a:cs typeface="メイリオ"/>
              </a:endParaRPr>
            </a:p>
          </p:txBody>
        </p:sp>
        <p:sp>
          <p:nvSpPr>
            <p:cNvPr id="163" name="Rectangle 34"/>
            <p:cNvSpPr>
              <a:spLocks noChangeArrowheads="1"/>
            </p:cNvSpPr>
            <p:nvPr/>
          </p:nvSpPr>
          <p:spPr bwMode="auto">
            <a:xfrm>
              <a:off x="6751997" y="2350789"/>
              <a:ext cx="667657" cy="663098"/>
            </a:xfrm>
            <a:prstGeom prst="rect">
              <a:avLst/>
            </a:prstGeom>
            <a:solidFill>
              <a:srgbClr val="FFFF00"/>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64" name="Rectangle 13"/>
            <p:cNvSpPr>
              <a:spLocks noChangeArrowheads="1"/>
            </p:cNvSpPr>
            <p:nvPr/>
          </p:nvSpPr>
          <p:spPr bwMode="auto">
            <a:xfrm>
              <a:off x="7127554" y="2768399"/>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65" name="Rectangle 16"/>
            <p:cNvSpPr>
              <a:spLocks noChangeArrowheads="1"/>
            </p:cNvSpPr>
            <p:nvPr/>
          </p:nvSpPr>
          <p:spPr bwMode="auto">
            <a:xfrm>
              <a:off x="6828198" y="2553990"/>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66" name="Rectangle 17"/>
            <p:cNvSpPr>
              <a:spLocks noChangeArrowheads="1"/>
            </p:cNvSpPr>
            <p:nvPr/>
          </p:nvSpPr>
          <p:spPr bwMode="auto">
            <a:xfrm>
              <a:off x="7127554" y="2553990"/>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67" name="Rectangle 25"/>
            <p:cNvSpPr>
              <a:spLocks noChangeArrowheads="1"/>
            </p:cNvSpPr>
            <p:nvPr/>
          </p:nvSpPr>
          <p:spPr bwMode="auto">
            <a:xfrm>
              <a:off x="6828198" y="2768399"/>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68" name="Rectangle 26"/>
            <p:cNvSpPr>
              <a:spLocks noChangeArrowheads="1"/>
            </p:cNvSpPr>
            <p:nvPr/>
          </p:nvSpPr>
          <p:spPr bwMode="auto">
            <a:xfrm>
              <a:off x="7634648" y="2768399"/>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69" name="Rectangle 30"/>
            <p:cNvSpPr>
              <a:spLocks noChangeArrowheads="1"/>
            </p:cNvSpPr>
            <p:nvPr/>
          </p:nvSpPr>
          <p:spPr bwMode="auto">
            <a:xfrm>
              <a:off x="7934004" y="2768399"/>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70" name="Rectangle 31"/>
            <p:cNvSpPr>
              <a:spLocks noChangeArrowheads="1"/>
            </p:cNvSpPr>
            <p:nvPr/>
          </p:nvSpPr>
          <p:spPr bwMode="auto">
            <a:xfrm>
              <a:off x="7634648" y="2548829"/>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1" name="Rectangle 32"/>
            <p:cNvSpPr>
              <a:spLocks noChangeArrowheads="1"/>
            </p:cNvSpPr>
            <p:nvPr/>
          </p:nvSpPr>
          <p:spPr bwMode="auto">
            <a:xfrm>
              <a:off x="7934004" y="254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2" name="Text Box 36"/>
            <p:cNvSpPr txBox="1">
              <a:spLocks noChangeArrowheads="1"/>
            </p:cNvSpPr>
            <p:nvPr/>
          </p:nvSpPr>
          <p:spPr bwMode="auto">
            <a:xfrm>
              <a:off x="7558447" y="2355191"/>
              <a:ext cx="658719" cy="338554"/>
            </a:xfrm>
            <a:prstGeom prst="rect">
              <a:avLst/>
            </a:prstGeom>
            <a:noFill/>
            <a:ln w="38100" algn="ctr">
              <a:no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bg1"/>
                  </a:solidFill>
                </a14:hiddenFill>
              </a:ext>
            </a:extLst>
          </p:spPr>
          <p:txBody>
            <a:bodyPr wrap="square">
              <a:spAutoFit/>
            </a:bodyPr>
            <a:lstStyle/>
            <a:p>
              <a:pPr algn="ctr"/>
              <a:r>
                <a:rPr lang="ja-JP" altLang="en-US" sz="800" dirty="0">
                  <a:solidFill>
                    <a:srgbClr val="3366FF"/>
                  </a:solidFill>
                  <a:latin typeface="メイリオ"/>
                  <a:ea typeface="メイリオ"/>
                  <a:cs typeface="メイリオ"/>
                </a:rPr>
                <a:t>ファイル２</a:t>
              </a:r>
            </a:p>
          </p:txBody>
        </p:sp>
        <p:sp>
          <p:nvSpPr>
            <p:cNvPr id="173" name="Text Box 37"/>
            <p:cNvSpPr txBox="1">
              <a:spLocks noChangeArrowheads="1"/>
            </p:cNvSpPr>
            <p:nvPr/>
          </p:nvSpPr>
          <p:spPr bwMode="auto">
            <a:xfrm>
              <a:off x="6751997" y="2350789"/>
              <a:ext cx="660307" cy="184666"/>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600" dirty="0">
                  <a:solidFill>
                    <a:srgbClr val="3366FF"/>
                  </a:solidFill>
                  <a:latin typeface="メイリオ"/>
                  <a:ea typeface="メイリオ"/>
                  <a:cs typeface="メイリオ"/>
                </a:rPr>
                <a:t>ファイル１</a:t>
              </a:r>
            </a:p>
          </p:txBody>
        </p:sp>
        <p:sp>
          <p:nvSpPr>
            <p:cNvPr id="176" name="Rectangle 13"/>
            <p:cNvSpPr>
              <a:spLocks noChangeArrowheads="1"/>
            </p:cNvSpPr>
            <p:nvPr/>
          </p:nvSpPr>
          <p:spPr bwMode="auto">
            <a:xfrm>
              <a:off x="7059651" y="4980544"/>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77" name="Rectangle 16"/>
            <p:cNvSpPr>
              <a:spLocks noChangeArrowheads="1"/>
            </p:cNvSpPr>
            <p:nvPr/>
          </p:nvSpPr>
          <p:spPr bwMode="auto">
            <a:xfrm>
              <a:off x="7059651" y="4725891"/>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8" name="Rectangle 17"/>
            <p:cNvSpPr>
              <a:spLocks noChangeArrowheads="1"/>
            </p:cNvSpPr>
            <p:nvPr/>
          </p:nvSpPr>
          <p:spPr bwMode="auto">
            <a:xfrm>
              <a:off x="7359007" y="472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9" name="Rectangle 25"/>
            <p:cNvSpPr>
              <a:spLocks noChangeArrowheads="1"/>
            </p:cNvSpPr>
            <p:nvPr/>
          </p:nvSpPr>
          <p:spPr bwMode="auto">
            <a:xfrm>
              <a:off x="7643757" y="4725891"/>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80" name="Rectangle 26"/>
            <p:cNvSpPr>
              <a:spLocks noChangeArrowheads="1"/>
            </p:cNvSpPr>
            <p:nvPr/>
          </p:nvSpPr>
          <p:spPr bwMode="auto">
            <a:xfrm>
              <a:off x="7359007" y="4980544"/>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81" name="Rectangle 30"/>
            <p:cNvSpPr>
              <a:spLocks noChangeArrowheads="1"/>
            </p:cNvSpPr>
            <p:nvPr/>
          </p:nvSpPr>
          <p:spPr bwMode="auto">
            <a:xfrm>
              <a:off x="7643757" y="4980544"/>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83" name="四角形吹き出し 182"/>
            <p:cNvSpPr/>
            <p:nvPr/>
          </p:nvSpPr>
          <p:spPr>
            <a:xfrm>
              <a:off x="5951827" y="4889243"/>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重複</a:t>
              </a:r>
              <a:r>
                <a:rPr kumimoji="1" lang="ja-JP" altLang="en-US" sz="1000">
                  <a:solidFill>
                    <a:srgbClr val="FFFFFF"/>
                  </a:solidFill>
                  <a:latin typeface="メイリオ"/>
                  <a:ea typeface="メイリオ"/>
                  <a:cs typeface="メイリオ"/>
                </a:rPr>
                <a:t>データを排除</a:t>
              </a:r>
              <a:endParaRPr kumimoji="1" lang="ja-JP" altLang="en-US" sz="1000" dirty="0">
                <a:solidFill>
                  <a:srgbClr val="FFFFFF"/>
                </a:solidFill>
                <a:latin typeface="メイリオ"/>
                <a:ea typeface="メイリオ"/>
                <a:cs typeface="メイリオ"/>
              </a:endParaRPr>
            </a:p>
          </p:txBody>
        </p:sp>
        <p:sp>
          <p:nvSpPr>
            <p:cNvPr id="186" name="上矢印 185"/>
            <p:cNvSpPr/>
            <p:nvPr/>
          </p:nvSpPr>
          <p:spPr>
            <a:xfrm>
              <a:off x="7059651"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32066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en-US" altLang="ja-JP" sz="2800" dirty="0">
                <a:ea typeface="ＭＳ Ｐゴシック" pitchFamily="50" charset="-128"/>
              </a:rPr>
              <a:t>SDN</a:t>
            </a:r>
            <a:r>
              <a:rPr lang="ja-JP" altLang="en-US" sz="2800" dirty="0">
                <a:ea typeface="ＭＳ Ｐゴシック" pitchFamily="50" charset="-128"/>
              </a:rPr>
              <a:t>（</a:t>
            </a:r>
            <a:r>
              <a:rPr lang="en-US" altLang="ja-JP" sz="2800" dirty="0">
                <a:ea typeface="ＭＳ Ｐゴシック" pitchFamily="50" charset="-128"/>
              </a:rPr>
              <a:t>Software Defined Networking</a:t>
            </a:r>
            <a:r>
              <a:rPr lang="ja-JP" altLang="en-US" sz="2800" dirty="0">
                <a:ea typeface="ＭＳ Ｐゴシック" pitchFamily="50" charset="-128"/>
              </a:rPr>
              <a:t>）</a:t>
            </a: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六角形 156"/>
          <p:cNvSpPr/>
          <p:nvPr/>
        </p:nvSpPr>
        <p:spPr bwMode="auto">
          <a:xfrm>
            <a:off x="3848100" y="57150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err="1">
                <a:ln>
                  <a:noFill/>
                </a:ln>
                <a:solidFill>
                  <a:srgbClr val="FFFFFF"/>
                </a:solidFill>
                <a:effectLst/>
                <a:latin typeface="Arial" charset="0"/>
                <a:ea typeface="HG丸ｺﾞｼｯｸM-PRO" pitchFamily="50" charset="-128"/>
              </a:rPr>
              <a:t>QoS</a:t>
            </a:r>
            <a:r>
              <a:rPr kumimoji="0" lang="ja-JP" altLang="en-US" sz="800" b="0" i="0" u="none" strike="noStrike" cap="none" normalizeH="0" baseline="0" dirty="0">
                <a:ln>
                  <a:noFill/>
                </a:ln>
                <a:solidFill>
                  <a:srgbClr val="FFFFFF"/>
                </a:solidFill>
                <a:effectLst/>
                <a:latin typeface="Arial" charset="0"/>
                <a:ea typeface="HG丸ｺﾞｼｯｸM-PRO" pitchFamily="50" charset="-128"/>
              </a:rPr>
              <a:t>・セキュリティ</a:t>
            </a:r>
          </a:p>
        </p:txBody>
      </p:sp>
      <p:sp>
        <p:nvSpPr>
          <p:cNvPr id="158" name="六角形 157"/>
          <p:cNvSpPr/>
          <p:nvPr/>
        </p:nvSpPr>
        <p:spPr bwMode="auto">
          <a:xfrm>
            <a:off x="3848100" y="60198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Arial" charset="0"/>
                <a:ea typeface="HG丸ｺﾞｼｯｸM-PRO" pitchFamily="50" charset="-128"/>
              </a:rPr>
              <a:t>機　能</a:t>
            </a:r>
          </a:p>
        </p:txBody>
      </p:sp>
      <p:sp>
        <p:nvSpPr>
          <p:cNvPr id="159" name="六角形 158"/>
          <p:cNvSpPr/>
          <p:nvPr/>
        </p:nvSpPr>
        <p:spPr bwMode="auto">
          <a:xfrm>
            <a:off x="3848100" y="63246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Arial" charset="0"/>
                <a:ea typeface="HG丸ｺﾞｼｯｸM-PRO" pitchFamily="50" charset="-128"/>
              </a:rPr>
              <a:t>制　御</a:t>
            </a:r>
          </a:p>
        </p:txBody>
      </p:sp>
      <p:sp>
        <p:nvSpPr>
          <p:cNvPr id="161" name="角丸四角形 160"/>
          <p:cNvSpPr/>
          <p:nvPr/>
        </p:nvSpPr>
        <p:spPr bwMode="auto">
          <a:xfrm>
            <a:off x="457200" y="57150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丸ｺﾞｼｯｸM-PRO"/>
                <a:ea typeface="HG丸ｺﾞｼｯｸM-PRO"/>
                <a:cs typeface="HG丸ｺﾞｼｯｸM-PRO"/>
              </a:rPr>
              <a:t>パケットの種類に応じて設定</a:t>
            </a:r>
          </a:p>
        </p:txBody>
      </p:sp>
      <p:sp>
        <p:nvSpPr>
          <p:cNvPr id="162" name="角丸四角形 161"/>
          <p:cNvSpPr/>
          <p:nvPr/>
        </p:nvSpPr>
        <p:spPr bwMode="auto">
          <a:xfrm>
            <a:off x="457200" y="60198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丸ｺﾞｼｯｸM-PRO"/>
                <a:ea typeface="HG丸ｺﾞｼｯｸM-PRO"/>
                <a:cs typeface="HG丸ｺﾞｼｯｸM-PRO"/>
              </a:rPr>
              <a:t>物理構成に依存</a:t>
            </a:r>
          </a:p>
        </p:txBody>
      </p:sp>
      <p:sp>
        <p:nvSpPr>
          <p:cNvPr id="163" name="角丸四角形 162"/>
          <p:cNvSpPr/>
          <p:nvPr/>
        </p:nvSpPr>
        <p:spPr bwMode="auto">
          <a:xfrm>
            <a:off x="457200" y="63246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丸ｺﾞｼｯｸM-PRO"/>
                <a:ea typeface="HG丸ｺﾞｼｯｸM-PRO"/>
                <a:cs typeface="HG丸ｺﾞｼｯｸM-PRO"/>
              </a:rPr>
              <a:t>機器ごとに個別・手動制御</a:t>
            </a:r>
          </a:p>
        </p:txBody>
      </p:sp>
      <p:grpSp>
        <p:nvGrpSpPr>
          <p:cNvPr id="227" name="図形グループ 226"/>
          <p:cNvGrpSpPr/>
          <p:nvPr/>
        </p:nvGrpSpPr>
        <p:grpSpPr>
          <a:xfrm>
            <a:off x="1339850" y="4229411"/>
            <a:ext cx="2197100" cy="1422400"/>
            <a:chOff x="1397000" y="2749550"/>
            <a:chExt cx="2197100" cy="1422400"/>
          </a:xfrm>
        </p:grpSpPr>
        <p:sp>
          <p:nvSpPr>
            <p:cNvPr id="226" name="円/楕円 225"/>
            <p:cNvSpPr/>
            <p:nvPr/>
          </p:nvSpPr>
          <p:spPr>
            <a:xfrm>
              <a:off x="1397000" y="274955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正方形/長方形 1"/>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 name="直線コネクタ 4"/>
            <p:cNvCxnSpPr>
              <a:stCxn id="109" idx="1"/>
              <a:endCxn id="2"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4" idx="1"/>
              <a:endCxn id="2"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8" idx="1"/>
              <a:endCxn id="2"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09" idx="3"/>
              <a:endCxn id="115"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18" idx="3"/>
              <a:endCxn id="119"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14" idx="3"/>
              <a:endCxn id="116"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15" idx="3"/>
              <a:endCxn id="117"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17" idx="1"/>
              <a:endCxn id="116"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a:stCxn id="117" idx="1"/>
              <a:endCxn id="119"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339850" y="2728386"/>
            <a:ext cx="2197100" cy="1422400"/>
            <a:chOff x="1397000" y="2698750"/>
            <a:chExt cx="2197100" cy="1422400"/>
          </a:xfrm>
        </p:grpSpPr>
        <p:sp>
          <p:nvSpPr>
            <p:cNvPr id="198" name="円/楕円 197"/>
            <p:cNvSpPr/>
            <p:nvPr/>
          </p:nvSpPr>
          <p:spPr>
            <a:xfrm>
              <a:off x="1397000" y="26987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1" idx="1"/>
              <a:endCxn id="200"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直線コネクタ 209"/>
            <p:cNvCxnSpPr>
              <a:stCxn id="202" idx="1"/>
              <a:endCxn id="200"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直線コネクタ 210"/>
            <p:cNvCxnSpPr>
              <a:stCxn id="207" idx="1"/>
              <a:endCxn id="200"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201" idx="3"/>
              <a:endCxn id="204"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直線コネクタ 212"/>
            <p:cNvCxnSpPr>
              <a:stCxn id="207" idx="3"/>
              <a:endCxn id="208"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直線コネクタ 213"/>
            <p:cNvCxnSpPr>
              <a:stCxn id="202" idx="3"/>
              <a:endCxn id="205"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04" idx="3"/>
              <a:endCxn id="206"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6" idx="1"/>
              <a:endCxn id="205"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直線コネクタ 216"/>
            <p:cNvCxnSpPr>
              <a:stCxn id="206" idx="1"/>
              <a:endCxn id="208"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339850" y="1204386"/>
            <a:ext cx="2197100" cy="1422400"/>
            <a:chOff x="1397000" y="2749550"/>
            <a:chExt cx="2197100" cy="1422400"/>
          </a:xfrm>
        </p:grpSpPr>
        <p:sp>
          <p:nvSpPr>
            <p:cNvPr id="172" name="円/楕円 171"/>
            <p:cNvSpPr/>
            <p:nvPr/>
          </p:nvSpPr>
          <p:spPr>
            <a:xfrm>
              <a:off x="1397000" y="2749550"/>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a:stCxn id="174" idx="1"/>
              <a:endCxn id="173"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8" idx="1"/>
              <a:endCxn id="173"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2" idx="1"/>
              <a:endCxn id="173"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4" idx="3"/>
              <a:endCxn id="179"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82" idx="3"/>
              <a:endCxn id="183"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8" idx="3"/>
              <a:endCxn id="180"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直線コネクタ 189"/>
            <p:cNvCxnSpPr>
              <a:stCxn id="179" idx="3"/>
              <a:endCxn id="181"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直線コネクタ 190"/>
            <p:cNvCxnSpPr>
              <a:stCxn id="181" idx="1"/>
              <a:endCxn id="180"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p:cNvCxnSpPr>
              <a:stCxn id="181" idx="1"/>
              <a:endCxn id="183"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61" name="ホームベース 60"/>
          <p:cNvSpPr/>
          <p:nvPr/>
        </p:nvSpPr>
        <p:spPr>
          <a:xfrm>
            <a:off x="4572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物理</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09" name="ホームベース 308"/>
          <p:cNvSpPr/>
          <p:nvPr/>
        </p:nvSpPr>
        <p:spPr>
          <a:xfrm>
            <a:off x="457200" y="3220511"/>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物理</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0" name="ホームベース 309"/>
          <p:cNvSpPr/>
          <p:nvPr/>
        </p:nvSpPr>
        <p:spPr>
          <a:xfrm>
            <a:off x="460375" y="4664386"/>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物理</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p:cNvSpPr txBox="1"/>
          <p:nvPr/>
        </p:nvSpPr>
        <p:spPr>
          <a:xfrm>
            <a:off x="1384300" y="820240"/>
            <a:ext cx="2059278" cy="369332"/>
          </a:xfrm>
          <a:prstGeom prst="rect">
            <a:avLst/>
          </a:prstGeom>
          <a:noFill/>
        </p:spPr>
        <p:txBody>
          <a:bodyPr wrap="none" rtlCol="0">
            <a:spAutoFit/>
          </a:bodyPr>
          <a:lstStyle/>
          <a:p>
            <a:pPr algn="ctr"/>
            <a:r>
              <a:rPr kumimoji="1" lang="ja-JP" altLang="en-US" dirty="0">
                <a:solidFill>
                  <a:schemeClr val="tx1">
                    <a:lumMod val="50000"/>
                    <a:lumOff val="50000"/>
                  </a:schemeClr>
                </a:solidFill>
              </a:rPr>
              <a:t>従来のネットワーク</a:t>
            </a:r>
          </a:p>
        </p:txBody>
      </p:sp>
      <p:grpSp>
        <p:nvGrpSpPr>
          <p:cNvPr id="3" name="図形グループ 2"/>
          <p:cNvGrpSpPr/>
          <p:nvPr/>
        </p:nvGrpSpPr>
        <p:grpSpPr>
          <a:xfrm>
            <a:off x="4666818" y="820240"/>
            <a:ext cx="4032681" cy="5732960"/>
            <a:chOff x="4666818" y="820240"/>
            <a:chExt cx="4032681" cy="5732960"/>
          </a:xfrm>
        </p:grpSpPr>
        <p:sp>
          <p:nvSpPr>
            <p:cNvPr id="165" name="角丸四角形 164"/>
            <p:cNvSpPr/>
            <p:nvPr/>
          </p:nvSpPr>
          <p:spPr bwMode="auto">
            <a:xfrm>
              <a:off x="5352808" y="57150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丸ｺﾞｼｯｸM-PRO"/>
                  <a:ea typeface="HG丸ｺﾞｼｯｸM-PRO"/>
                  <a:cs typeface="HG丸ｺﾞｼｯｸM-PRO"/>
                </a:rPr>
                <a:t>アプリケーションに応じて設定</a:t>
              </a:r>
            </a:p>
          </p:txBody>
        </p:sp>
        <p:sp>
          <p:nvSpPr>
            <p:cNvPr id="166" name="角丸四角形 165"/>
            <p:cNvSpPr/>
            <p:nvPr/>
          </p:nvSpPr>
          <p:spPr bwMode="auto">
            <a:xfrm>
              <a:off x="5352808" y="60198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丸ｺﾞｼｯｸM-PRO"/>
                  <a:ea typeface="HG丸ｺﾞｼｯｸM-PRO"/>
                  <a:cs typeface="HG丸ｺﾞｼｯｸM-PRO"/>
                </a:rPr>
                <a:t>物理構成に関係なく、論理構成設計可能</a:t>
              </a:r>
            </a:p>
          </p:txBody>
        </p:sp>
        <p:sp>
          <p:nvSpPr>
            <p:cNvPr id="167" name="角丸四角形 166"/>
            <p:cNvSpPr/>
            <p:nvPr/>
          </p:nvSpPr>
          <p:spPr bwMode="auto">
            <a:xfrm>
              <a:off x="5352808" y="63246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HG丸ｺﾞｼｯｸM-PRO"/>
                  <a:ea typeface="HG丸ｺﾞｼｯｸM-PRO"/>
                  <a:cs typeface="HG丸ｺﾞｼｯｸM-PRO"/>
                </a:rPr>
                <a:t>機器全体を集中制御・アプリケーション経由で制御可能</a:t>
              </a:r>
            </a:p>
          </p:txBody>
        </p:sp>
        <p:sp>
          <p:nvSpPr>
            <p:cNvPr id="219" name="円/楕円 218"/>
            <p:cNvSpPr/>
            <p:nvPr/>
          </p:nvSpPr>
          <p:spPr>
            <a:xfrm>
              <a:off x="5537200" y="251460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55816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p:cNvSpPr/>
            <p:nvPr/>
          </p:nvSpPr>
          <p:spPr>
            <a:xfrm>
              <a:off x="62039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61912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67754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67627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73850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61912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67627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2" name="直線コネクタ 231"/>
            <p:cNvCxnSpPr>
              <a:endCxn id="220" idx="3"/>
            </p:cNvCxnSpPr>
            <p:nvPr/>
          </p:nvCxnSpPr>
          <p:spPr>
            <a:xfrm flipH="1">
              <a:off x="58737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3" name="直線コネクタ 232"/>
            <p:cNvCxnSpPr>
              <a:stCxn id="222" idx="1"/>
              <a:endCxn id="220" idx="3"/>
            </p:cNvCxnSpPr>
            <p:nvPr/>
          </p:nvCxnSpPr>
          <p:spPr>
            <a:xfrm flipH="1" flipV="1">
              <a:off x="5873750" y="321310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4" name="直線コネクタ 233"/>
            <p:cNvCxnSpPr>
              <a:stCxn id="230" idx="1"/>
              <a:endCxn id="220" idx="3"/>
            </p:cNvCxnSpPr>
            <p:nvPr/>
          </p:nvCxnSpPr>
          <p:spPr>
            <a:xfrm flipH="1">
              <a:off x="5873750" y="321310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p:cNvCxnSpPr/>
            <p:nvPr/>
          </p:nvCxnSpPr>
          <p:spPr>
            <a:xfrm>
              <a:off x="6483350" y="2755900"/>
              <a:ext cx="2921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p:cNvCxnSpPr>
              <a:stCxn id="230" idx="3"/>
              <a:endCxn id="231" idx="1"/>
            </p:cNvCxnSpPr>
            <p:nvPr/>
          </p:nvCxnSpPr>
          <p:spPr>
            <a:xfrm>
              <a:off x="6483350" y="32131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p:cNvCxnSpPr>
              <a:stCxn id="222" idx="3"/>
              <a:endCxn id="228" idx="1"/>
            </p:cNvCxnSpPr>
            <p:nvPr/>
          </p:nvCxnSpPr>
          <p:spPr>
            <a:xfrm>
              <a:off x="6483350" y="37084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8" name="直線コネクタ 237"/>
            <p:cNvCxnSpPr>
              <a:endCxn id="229" idx="1"/>
            </p:cNvCxnSpPr>
            <p:nvPr/>
          </p:nvCxnSpPr>
          <p:spPr>
            <a:xfrm>
              <a:off x="70548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直線コネクタ 238"/>
            <p:cNvCxnSpPr>
              <a:stCxn id="229" idx="1"/>
              <a:endCxn id="228" idx="3"/>
            </p:cNvCxnSpPr>
            <p:nvPr/>
          </p:nvCxnSpPr>
          <p:spPr>
            <a:xfrm flipH="1">
              <a:off x="7054850" y="321310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直線コネクタ 239"/>
            <p:cNvCxnSpPr>
              <a:stCxn id="229" idx="1"/>
              <a:endCxn id="231" idx="3"/>
            </p:cNvCxnSpPr>
            <p:nvPr/>
          </p:nvCxnSpPr>
          <p:spPr>
            <a:xfrm flipH="1">
              <a:off x="7054850" y="321310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5549900" y="18732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p:cNvSpPr/>
            <p:nvPr/>
          </p:nvSpPr>
          <p:spPr>
            <a:xfrm>
              <a:off x="55943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62039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正方形/長方形 245"/>
            <p:cNvSpPr/>
            <p:nvPr/>
          </p:nvSpPr>
          <p:spPr>
            <a:xfrm>
              <a:off x="61912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p:cNvSpPr/>
            <p:nvPr/>
          </p:nvSpPr>
          <p:spPr>
            <a:xfrm>
              <a:off x="67754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67627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73977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62039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7754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a:stCxn id="244" idx="1"/>
              <a:endCxn id="243" idx="3"/>
            </p:cNvCxnSpPr>
            <p:nvPr/>
          </p:nvCxnSpPr>
          <p:spPr>
            <a:xfrm flipH="1">
              <a:off x="5886450" y="20764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 name="直線コネクタ 255"/>
            <p:cNvCxnSpPr>
              <a:stCxn id="246" idx="1"/>
              <a:endCxn id="243" idx="3"/>
            </p:cNvCxnSpPr>
            <p:nvPr/>
          </p:nvCxnSpPr>
          <p:spPr>
            <a:xfrm flipH="1" flipV="1">
              <a:off x="5886450" y="2571750"/>
              <a:ext cx="3048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7" name="直線コネクタ 256"/>
            <p:cNvCxnSpPr>
              <a:stCxn id="250" idx="1"/>
              <a:endCxn id="243" idx="3"/>
            </p:cNvCxnSpPr>
            <p:nvPr/>
          </p:nvCxnSpPr>
          <p:spPr>
            <a:xfrm flipH="1">
              <a:off x="5886450" y="25717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直線コネクタ 257"/>
            <p:cNvCxnSpPr>
              <a:stCxn id="244" idx="3"/>
              <a:endCxn id="247" idx="1"/>
            </p:cNvCxnSpPr>
            <p:nvPr/>
          </p:nvCxnSpPr>
          <p:spPr>
            <a:xfrm>
              <a:off x="6496050" y="20764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9" name="直線コネクタ 258"/>
            <p:cNvCxnSpPr>
              <a:stCxn id="250" idx="3"/>
              <a:endCxn id="254" idx="1"/>
            </p:cNvCxnSpPr>
            <p:nvPr/>
          </p:nvCxnSpPr>
          <p:spPr>
            <a:xfrm>
              <a:off x="6496050" y="2571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0" name="直線コネクタ 259"/>
            <p:cNvCxnSpPr/>
            <p:nvPr/>
          </p:nvCxnSpPr>
          <p:spPr>
            <a:xfrm>
              <a:off x="6483350" y="2937936"/>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直線コネクタ 260"/>
            <p:cNvCxnSpPr>
              <a:stCxn id="247" idx="3"/>
              <a:endCxn id="249" idx="1"/>
            </p:cNvCxnSpPr>
            <p:nvPr/>
          </p:nvCxnSpPr>
          <p:spPr>
            <a:xfrm>
              <a:off x="7067550" y="20764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直線コネクタ 261"/>
            <p:cNvCxnSpPr>
              <a:stCxn id="249" idx="1"/>
              <a:endCxn id="248" idx="3"/>
            </p:cNvCxnSpPr>
            <p:nvPr/>
          </p:nvCxnSpPr>
          <p:spPr>
            <a:xfrm flipH="1">
              <a:off x="7054850" y="2571750"/>
              <a:ext cx="3429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49" idx="1"/>
              <a:endCxn id="254" idx="3"/>
            </p:cNvCxnSpPr>
            <p:nvPr/>
          </p:nvCxnSpPr>
          <p:spPr>
            <a:xfrm flipH="1">
              <a:off x="7067550" y="25717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円/楕円 264"/>
            <p:cNvSpPr/>
            <p:nvPr/>
          </p:nvSpPr>
          <p:spPr>
            <a:xfrm>
              <a:off x="5549900" y="1204386"/>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55943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62039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62039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67754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p:cNvSpPr/>
            <p:nvPr/>
          </p:nvSpPr>
          <p:spPr>
            <a:xfrm>
              <a:off x="67754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73977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62039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67754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67" idx="1"/>
              <a:endCxn id="266" idx="3"/>
            </p:cNvCxnSpPr>
            <p:nvPr/>
          </p:nvCxnSpPr>
          <p:spPr>
            <a:xfrm flipH="1">
              <a:off x="5886450" y="14202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直線コネクタ 274"/>
            <p:cNvCxnSpPr>
              <a:stCxn id="268" idx="1"/>
              <a:endCxn id="266" idx="3"/>
            </p:cNvCxnSpPr>
            <p:nvPr/>
          </p:nvCxnSpPr>
          <p:spPr>
            <a:xfrm flipH="1" flipV="1">
              <a:off x="5886450" y="19155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 name="直線コネクタ 275"/>
            <p:cNvCxnSpPr>
              <a:stCxn id="272" idx="1"/>
              <a:endCxn id="266" idx="3"/>
            </p:cNvCxnSpPr>
            <p:nvPr/>
          </p:nvCxnSpPr>
          <p:spPr>
            <a:xfrm flipH="1">
              <a:off x="5886450" y="1915588"/>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7" name="直線コネクタ 276"/>
            <p:cNvCxnSpPr>
              <a:stCxn id="267" idx="3"/>
              <a:endCxn id="269" idx="1"/>
            </p:cNvCxnSpPr>
            <p:nvPr/>
          </p:nvCxnSpPr>
          <p:spPr>
            <a:xfrm>
              <a:off x="6496050" y="14202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8" name="直線コネクタ 277"/>
            <p:cNvCxnSpPr>
              <a:stCxn id="272" idx="3"/>
              <a:endCxn id="273" idx="1"/>
            </p:cNvCxnSpPr>
            <p:nvPr/>
          </p:nvCxnSpPr>
          <p:spPr>
            <a:xfrm>
              <a:off x="6496050" y="19155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9" name="直線コネクタ 278"/>
            <p:cNvCxnSpPr>
              <a:stCxn id="268" idx="3"/>
              <a:endCxn id="270" idx="1"/>
            </p:cNvCxnSpPr>
            <p:nvPr/>
          </p:nvCxnSpPr>
          <p:spPr>
            <a:xfrm>
              <a:off x="6496050" y="24108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0" name="直線コネクタ 279"/>
            <p:cNvCxnSpPr>
              <a:stCxn id="269" idx="3"/>
              <a:endCxn id="271" idx="1"/>
            </p:cNvCxnSpPr>
            <p:nvPr/>
          </p:nvCxnSpPr>
          <p:spPr>
            <a:xfrm>
              <a:off x="7067550" y="14202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1" name="直線コネクタ 280"/>
            <p:cNvCxnSpPr>
              <a:stCxn id="271" idx="1"/>
              <a:endCxn id="270" idx="3"/>
            </p:cNvCxnSpPr>
            <p:nvPr/>
          </p:nvCxnSpPr>
          <p:spPr>
            <a:xfrm flipH="1">
              <a:off x="7067550" y="19155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2" name="直線コネクタ 281"/>
            <p:cNvCxnSpPr>
              <a:stCxn id="271" idx="1"/>
              <a:endCxn id="273" idx="3"/>
            </p:cNvCxnSpPr>
            <p:nvPr/>
          </p:nvCxnSpPr>
          <p:spPr>
            <a:xfrm flipH="1">
              <a:off x="7067550" y="1915588"/>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83" name="図形グループ 282"/>
            <p:cNvGrpSpPr/>
            <p:nvPr/>
          </p:nvGrpSpPr>
          <p:grpSpPr>
            <a:xfrm>
              <a:off x="5549900" y="4216711"/>
              <a:ext cx="2197100" cy="1422400"/>
              <a:chOff x="1397000" y="2749550"/>
              <a:chExt cx="2197100" cy="1422400"/>
            </a:xfrm>
          </p:grpSpPr>
          <p:sp>
            <p:nvSpPr>
              <p:cNvPr id="284" name="円/楕円 283"/>
              <p:cNvSpPr/>
              <p:nvPr/>
            </p:nvSpPr>
            <p:spPr>
              <a:xfrm>
                <a:off x="1397000" y="2749550"/>
                <a:ext cx="2197100" cy="1422400"/>
              </a:xfrm>
              <a:prstGeom prst="ellipse">
                <a:avLst/>
              </a:prstGeom>
              <a:solidFill>
                <a:srgbClr val="FF66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86" idx="1"/>
                <a:endCxn id="285"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直線コネクタ 293"/>
              <p:cNvCxnSpPr>
                <a:stCxn id="287" idx="1"/>
                <a:endCxn id="285"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直線コネクタ 294"/>
              <p:cNvCxnSpPr>
                <a:stCxn id="291" idx="1"/>
                <a:endCxn id="285"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直線コネクタ 295"/>
              <p:cNvCxnSpPr>
                <a:stCxn id="286" idx="3"/>
                <a:endCxn id="288"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直線コネクタ 296"/>
              <p:cNvCxnSpPr>
                <a:stCxn id="291" idx="3"/>
                <a:endCxn id="292"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8" name="直線コネクタ 297"/>
              <p:cNvCxnSpPr>
                <a:stCxn id="287" idx="3"/>
                <a:endCxn id="289"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直線コネクタ 298"/>
              <p:cNvCxnSpPr>
                <a:stCxn id="288" idx="3"/>
                <a:endCxn id="290"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0" name="直線コネクタ 299"/>
              <p:cNvCxnSpPr>
                <a:stCxn id="290" idx="1"/>
                <a:endCxn id="289"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1" name="直線コネクタ 300"/>
              <p:cNvCxnSpPr>
                <a:stCxn id="290" idx="1"/>
                <a:endCxn id="292"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4857991" y="4229411"/>
              <a:ext cx="494818" cy="531668"/>
              <a:chOff x="2667295" y="1059799"/>
              <a:chExt cx="681672" cy="722281"/>
            </a:xfrm>
          </p:grpSpPr>
          <p:sp>
            <p:nvSpPr>
              <p:cNvPr id="303" name="角丸四角形 3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04" name="図 30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48" name="上矢印 47"/>
            <p:cNvSpPr/>
            <p:nvPr/>
          </p:nvSpPr>
          <p:spPr>
            <a:xfrm>
              <a:off x="5886450" y="3867150"/>
              <a:ext cx="1504950" cy="343055"/>
            </a:xfrm>
            <a:prstGeom prst="upArrow">
              <a:avLst>
                <a:gd name="adj1" fmla="val 68333"/>
                <a:gd name="adj2" fmla="val 500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ＭＳ Ｐゴシック"/>
                  <a:ea typeface="ＭＳ Ｐゴシック"/>
                  <a:cs typeface="ＭＳ Ｐゴシック"/>
                </a:rPr>
                <a:t>仮想化</a:t>
              </a:r>
            </a:p>
          </p:txBody>
        </p:sp>
        <p:sp>
          <p:nvSpPr>
            <p:cNvPr id="311" name="ホームベース 310"/>
            <p:cNvSpPr/>
            <p:nvPr/>
          </p:nvSpPr>
          <p:spPr>
            <a:xfrm flipH="1">
              <a:off x="77343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仮想</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12" name="ホームベース 311"/>
            <p:cNvSpPr/>
            <p:nvPr/>
          </p:nvSpPr>
          <p:spPr>
            <a:xfrm flipH="1">
              <a:off x="7734300" y="2314575"/>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仮想</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3" name="ホームベース 312"/>
            <p:cNvSpPr/>
            <p:nvPr/>
          </p:nvSpPr>
          <p:spPr>
            <a:xfrm flipH="1">
              <a:off x="7747000" y="2979522"/>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仮想</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314" name="ホームベース 313"/>
            <p:cNvSpPr/>
            <p:nvPr/>
          </p:nvSpPr>
          <p:spPr>
            <a:xfrm flipH="1">
              <a:off x="7759700" y="4658036"/>
              <a:ext cx="882650" cy="514350"/>
            </a:xfrm>
            <a:prstGeom prst="homePlate">
              <a:avLst>
                <a:gd name="adj" fmla="val 2654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物理</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p:txBody>
        </p:sp>
        <p:sp>
          <p:nvSpPr>
            <p:cNvPr id="62" name="右矢印 61"/>
            <p:cNvSpPr/>
            <p:nvPr/>
          </p:nvSpPr>
          <p:spPr>
            <a:xfrm>
              <a:off x="5403850" y="4305611"/>
              <a:ext cx="577850" cy="352425"/>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テキスト ボックス 62"/>
            <p:cNvSpPr txBox="1"/>
            <p:nvPr/>
          </p:nvSpPr>
          <p:spPr>
            <a:xfrm>
              <a:off x="4666818" y="4742340"/>
              <a:ext cx="800219" cy="276999"/>
            </a:xfrm>
            <a:prstGeom prst="rect">
              <a:avLst/>
            </a:prstGeom>
            <a:noFill/>
          </p:spPr>
          <p:txBody>
            <a:bodyPr wrap="none" rtlCol="0">
              <a:spAutoFit/>
            </a:bodyPr>
            <a:lstStyle/>
            <a:p>
              <a:r>
                <a:rPr lang="ja-JP" altLang="en-US" sz="1200" dirty="0"/>
                <a:t>集中</a:t>
              </a:r>
              <a:r>
                <a:rPr kumimoji="1" lang="ja-JP" altLang="en-US" sz="1200" dirty="0"/>
                <a:t>制御</a:t>
              </a:r>
            </a:p>
          </p:txBody>
        </p:sp>
        <p:sp>
          <p:nvSpPr>
            <p:cNvPr id="325" name="テキスト ボックス 324"/>
            <p:cNvSpPr txBox="1"/>
            <p:nvPr/>
          </p:nvSpPr>
          <p:spPr>
            <a:xfrm>
              <a:off x="4892300" y="820240"/>
              <a:ext cx="3499613" cy="369332"/>
            </a:xfrm>
            <a:prstGeom prst="rect">
              <a:avLst/>
            </a:prstGeom>
            <a:noFill/>
          </p:spPr>
          <p:txBody>
            <a:bodyPr wrap="none" rtlCol="0">
              <a:spAutoFit/>
            </a:bodyPr>
            <a:lstStyle/>
            <a:p>
              <a:pPr algn="ctr"/>
              <a:r>
                <a:rPr kumimoji="1" lang="en-US" altLang="ja-JP" dirty="0">
                  <a:solidFill>
                    <a:srgbClr val="0000FF"/>
                  </a:solidFill>
                </a:rPr>
                <a:t>SDN(Software Defined Networking) </a:t>
              </a:r>
              <a:endParaRPr kumimoji="1" lang="ja-JP" altLang="en-US" dirty="0">
                <a:solidFill>
                  <a:srgbClr val="0000FF"/>
                </a:solidFill>
              </a:endParaRPr>
            </a:p>
          </p:txBody>
        </p:sp>
      </p:grpSp>
    </p:spTree>
    <p:extLst>
      <p:ext uri="{BB962C8B-B14F-4D97-AF65-F5344CB8AC3E}">
        <p14:creationId xmlns:p14="http://schemas.microsoft.com/office/powerpoint/2010/main" val="571311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a:solidFill>
                  <a:schemeClr val="bg1"/>
                </a:solidFill>
                <a:latin typeface="ＤＦＰ太丸ゴシック体"/>
                <a:ea typeface="ＤＦＰ太丸ゴシック体"/>
                <a:cs typeface="ＤＦＰ太丸ゴシック体"/>
              </a:rPr>
              <a:t>仮想</a:t>
            </a:r>
          </a:p>
        </p:txBody>
      </p:sp>
      <p:sp>
        <p:nvSpPr>
          <p:cNvPr id="8" name="正方形/長方形 7"/>
          <p:cNvSpPr/>
          <p:nvPr/>
        </p:nvSpPr>
        <p:spPr>
          <a:xfrm>
            <a:off x="1157550" y="2276556"/>
            <a:ext cx="1458778" cy="523220"/>
          </a:xfrm>
          <a:prstGeom prst="rect">
            <a:avLst/>
          </a:prstGeom>
          <a:noFill/>
          <a:ln>
            <a:noFill/>
          </a:ln>
        </p:spPr>
        <p:txBody>
          <a:bodyPr wrap="none">
            <a:spAutoFit/>
          </a:bodyPr>
          <a:lstStyle/>
          <a:p>
            <a:pPr algn="r"/>
            <a:r>
              <a:rPr lang="en-US" altLang="ja-JP" sz="2800" dirty="0">
                <a:solidFill>
                  <a:schemeClr val="bg1"/>
                </a:solidFill>
                <a:latin typeface="Arial Black"/>
                <a:cs typeface="Arial Black"/>
              </a:rPr>
              <a:t>virtual</a:t>
            </a:r>
          </a:p>
        </p:txBody>
      </p:sp>
      <p:grpSp>
        <p:nvGrpSpPr>
          <p:cNvPr id="2" name="図形グループ 1"/>
          <p:cNvGrpSpPr/>
          <p:nvPr/>
        </p:nvGrpSpPr>
        <p:grpSpPr>
          <a:xfrm>
            <a:off x="3225800" y="1448594"/>
            <a:ext cx="5613400" cy="1440429"/>
            <a:chOff x="3225800" y="1448594"/>
            <a:chExt cx="5613400" cy="1440429"/>
          </a:xfrm>
        </p:grpSpPr>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a:solidFill>
                    <a:srgbClr val="0000FF"/>
                  </a:solidFill>
                  <a:effectLst/>
                </a:rPr>
                <a:t>表面または名目上はそうでないが</a:t>
              </a:r>
              <a:endParaRPr lang="en-US" altLang="ja-JP" sz="2400" dirty="0">
                <a:solidFill>
                  <a:srgbClr val="0000FF"/>
                </a:solidFill>
                <a:effectLst/>
              </a:endParaRPr>
            </a:p>
            <a:p>
              <a:pPr algn="ctr">
                <a:spcBef>
                  <a:spcPts val="0"/>
                </a:spcBef>
              </a:pPr>
              <a:r>
                <a:rPr lang="ja-JP" altLang="en-US" sz="2800" b="1">
                  <a:solidFill>
                    <a:srgbClr val="0000FF"/>
                  </a:solidFill>
                  <a:effectLst/>
                </a:rPr>
                <a:t>実質的には</a:t>
              </a:r>
              <a:r>
                <a:rPr lang="ja-JP" altLang="en-US" sz="2800" b="1" u="sng">
                  <a:solidFill>
                    <a:srgbClr val="0000FF"/>
                  </a:solidFill>
                  <a:effectLst/>
                </a:rPr>
                <a:t>本物と同じ</a:t>
              </a:r>
              <a:endParaRPr lang="en-US" altLang="ja-JP" sz="2800" b="1" u="sng" dirty="0">
                <a:solidFill>
                  <a:srgbClr val="0000FF"/>
                </a:solidFill>
                <a:effectLst/>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 name="タイトル 10"/>
          <p:cNvSpPr>
            <a:spLocks noGrp="1"/>
          </p:cNvSpPr>
          <p:nvPr>
            <p:ph type="title"/>
          </p:nvPr>
        </p:nvSpPr>
        <p:spPr/>
        <p:txBody>
          <a:bodyPr/>
          <a:lstStyle/>
          <a:p>
            <a:r>
              <a:rPr kumimoji="1" lang="ja-JP" altLang="en-US" dirty="0"/>
              <a:t>「仮想化」の本当の意味</a:t>
            </a:r>
          </a:p>
        </p:txBody>
      </p:sp>
      <p:grpSp>
        <p:nvGrpSpPr>
          <p:cNvPr id="5" name="図形グループ 4"/>
          <p:cNvGrpSpPr/>
          <p:nvPr/>
        </p:nvGrpSpPr>
        <p:grpSpPr>
          <a:xfrm>
            <a:off x="381000" y="2889024"/>
            <a:ext cx="8458200" cy="3040508"/>
            <a:chOff x="381000" y="2889024"/>
            <a:chExt cx="8458200" cy="3040508"/>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a:solidFill>
                    <a:srgbClr val="FFFFFF"/>
                  </a:solidFill>
                  <a:latin typeface="ＤＦＰ太丸ゴシック体"/>
                  <a:ea typeface="ＤＦＰ太丸ゴシック体"/>
                  <a:cs typeface="ＤＦＰ太丸ゴシック体"/>
                </a:rPr>
                <a:t>仮想化</a:t>
              </a:r>
              <a:endParaRPr kumimoji="1" lang="en-US" altLang="ja-JP" sz="6000" dirty="0">
                <a:solidFill>
                  <a:srgbClr val="FFFFFF"/>
                </a:solidFill>
                <a:latin typeface="ＤＦＰ太丸ゴシック体"/>
                <a:ea typeface="ＤＦＰ太丸ゴシック体"/>
                <a:cs typeface="ＤＦＰ太丸ゴシック体"/>
              </a:endParaRPr>
            </a:p>
            <a:p>
              <a:pPr algn="ctr">
                <a:spcBef>
                  <a:spcPts val="0"/>
                </a:spcBef>
              </a:pPr>
              <a:r>
                <a:rPr kumimoji="1" lang="en-US" altLang="ja-JP" sz="2400" dirty="0">
                  <a:solidFill>
                    <a:srgbClr val="FFFFFF"/>
                  </a:solidFill>
                  <a:latin typeface="Arial Black"/>
                  <a:ea typeface="ＤＦＰ太丸ゴシック体"/>
                  <a:cs typeface="Arial Black"/>
                </a:rPr>
                <a:t>Virtualization</a:t>
              </a:r>
              <a:endParaRPr kumimoji="1" lang="ja-JP" altLang="en-US" sz="2400" dirty="0">
                <a:solidFill>
                  <a:srgbClr val="FFFFFF"/>
                </a:solidFill>
                <a:latin typeface="Arial Black"/>
                <a:ea typeface="ＤＦＰ太丸ゴシック体"/>
                <a:cs typeface="Arial Black"/>
              </a:endParaRPr>
            </a:p>
          </p:txBody>
        </p:sp>
        <p:sp>
          <p:nvSpPr>
            <p:cNvPr id="14" name="正方形/長方形 13"/>
            <p:cNvSpPr/>
            <p:nvPr/>
          </p:nvSpPr>
          <p:spPr>
            <a:xfrm>
              <a:off x="3505200" y="4950768"/>
              <a:ext cx="5257800" cy="954107"/>
            </a:xfrm>
            <a:prstGeom prst="rect">
              <a:avLst/>
            </a:prstGeom>
            <a:noFill/>
            <a:ln>
              <a:noFill/>
            </a:ln>
          </p:spPr>
          <p:txBody>
            <a:bodyPr wrap="square">
              <a:spAutoFit/>
            </a:bodyPr>
            <a:lstStyle/>
            <a:p>
              <a:pPr algn="ctr"/>
              <a:r>
                <a:rPr lang="ja-JP" altLang="en-US" sz="2800" b="1">
                  <a:solidFill>
                    <a:srgbClr val="0000FF"/>
                  </a:solidFill>
                </a:rPr>
                <a:t>実質的には</a:t>
              </a:r>
              <a:r>
                <a:rPr lang="ja-JP" altLang="en-US" sz="2800" b="1" u="sng">
                  <a:solidFill>
                    <a:srgbClr val="0000FF"/>
                  </a:solidFill>
                </a:rPr>
                <a:t>本物と同じ</a:t>
              </a:r>
              <a:endParaRPr lang="en-US" altLang="ja-JP" sz="2800" b="1" u="sng" dirty="0">
                <a:solidFill>
                  <a:srgbClr val="0000FF"/>
                </a:solidFill>
              </a:endParaRPr>
            </a:p>
            <a:p>
              <a:pPr algn="ctr"/>
              <a:r>
                <a:rPr lang="ja-JP" altLang="en-US" sz="2800">
                  <a:solidFill>
                    <a:srgbClr val="0000FF"/>
                  </a:solidFill>
                </a:rPr>
                <a:t>ことをできるようにする仕組み</a:t>
              </a:r>
              <a:endParaRPr lang="en-US" altLang="ja-JP" sz="2800" dirty="0">
                <a:solidFill>
                  <a:srgbClr val="0000FF"/>
                </a:solidFill>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角丸四角形吹き出し 20"/>
          <p:cNvSpPr/>
          <p:nvPr/>
        </p:nvSpPr>
        <p:spPr>
          <a:xfrm>
            <a:off x="2707799" y="928511"/>
            <a:ext cx="1812595" cy="762264"/>
          </a:xfrm>
          <a:prstGeom prst="wedgeRoundRectCallout">
            <a:avLst>
              <a:gd name="adj1" fmla="val -52109"/>
              <a:gd name="adj2" fmla="val 101544"/>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日本語での語感</a:t>
            </a:r>
            <a:endParaRPr kumimoji="1" lang="en-US" altLang="ja-JP" sz="1600" dirty="0">
              <a:solidFill>
                <a:srgbClr val="FFFFFF"/>
              </a:solidFill>
              <a:latin typeface="ＭＳ Ｐゴシック"/>
              <a:ea typeface="ＭＳ Ｐゴシック"/>
              <a:cs typeface="ＭＳ Ｐゴシック"/>
            </a:endParaRPr>
          </a:p>
          <a:p>
            <a:pPr marL="171450" indent="-171450">
              <a:buFont typeface="Wingdings" charset="2"/>
              <a:buChar char="ü"/>
            </a:pPr>
            <a:r>
              <a:rPr lang="ja-JP" altLang="en-US" sz="1600" dirty="0">
                <a:solidFill>
                  <a:srgbClr val="FFFFFF"/>
                </a:solidFill>
                <a:latin typeface="ＭＳ Ｐゴシック"/>
                <a:ea typeface="ＭＳ Ｐゴシック"/>
                <a:cs typeface="ＭＳ Ｐゴシック"/>
              </a:rPr>
              <a:t>虚像の</a:t>
            </a:r>
            <a:r>
              <a:rPr lang="en-US" altLang="ja-JP" sz="1600" dirty="0">
                <a:solidFill>
                  <a:srgbClr val="FFFFFF"/>
                </a:solidFill>
                <a:latin typeface="ＭＳ Ｐゴシック"/>
                <a:ea typeface="ＭＳ Ｐゴシック"/>
                <a:cs typeface="ＭＳ Ｐゴシック"/>
              </a:rPr>
              <a:t>〜</a:t>
            </a:r>
          </a:p>
          <a:p>
            <a:pPr marL="171450" indent="-171450">
              <a:buFont typeface="Wingdings" charset="2"/>
              <a:buChar char="ü"/>
            </a:pPr>
            <a:r>
              <a:rPr lang="ja-JP" altLang="en-US" sz="1600" dirty="0">
                <a:solidFill>
                  <a:srgbClr val="FFFFFF"/>
                </a:solidFill>
                <a:latin typeface="ＭＳ Ｐゴシック"/>
                <a:ea typeface="ＭＳ Ｐゴシック"/>
                <a:cs typeface="ＭＳ Ｐゴシック"/>
              </a:rPr>
              <a:t>実態のない</a:t>
            </a:r>
            <a:r>
              <a:rPr lang="en-US" altLang="ja-JP" sz="1600" dirty="0">
                <a:solidFill>
                  <a:srgbClr val="FFFFFF"/>
                </a:solidFill>
                <a:latin typeface="ＭＳ Ｐゴシック"/>
                <a:ea typeface="ＭＳ Ｐゴシック"/>
                <a:cs typeface="ＭＳ Ｐゴシック"/>
              </a:rPr>
              <a:t>〜</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3454399" y="3057468"/>
            <a:ext cx="5427133" cy="1261884"/>
          </a:xfrm>
          <a:prstGeom prst="rect">
            <a:avLst/>
          </a:prstGeom>
        </p:spPr>
        <p:txBody>
          <a:bodyPr wrap="square">
            <a:spAutoFit/>
          </a:bodyPr>
          <a:lstStyle/>
          <a:p>
            <a:r>
              <a:rPr lang="en-US" altLang="ja-JP" sz="2000" dirty="0">
                <a:solidFill>
                  <a:srgbClr val="0000FF"/>
                </a:solidFill>
                <a:effectLst/>
              </a:rPr>
              <a:t>It was a virtual promise. </a:t>
            </a:r>
          </a:p>
          <a:p>
            <a:r>
              <a:rPr lang="en-US" altLang="ja-JP" dirty="0">
                <a:solidFill>
                  <a:srgbClr val="0000FF"/>
                </a:solidFill>
                <a:effectLst/>
              </a:rPr>
              <a:t>　</a:t>
            </a:r>
            <a:r>
              <a:rPr lang="ja-JP" altLang="en-US" dirty="0">
                <a:solidFill>
                  <a:srgbClr val="0000FF"/>
                </a:solidFill>
                <a:effectLst/>
              </a:rPr>
              <a:t>　</a:t>
            </a:r>
            <a:r>
              <a:rPr lang="ja-JP" altLang="en-US" sz="1800" dirty="0">
                <a:solidFill>
                  <a:srgbClr val="0000FF"/>
                </a:solidFill>
                <a:effectLst/>
              </a:rPr>
              <a:t>（約束ではないが）実際には約束も同然だった。</a:t>
            </a:r>
            <a:endParaRPr lang="en-US" altLang="ja-JP" sz="1800" dirty="0">
              <a:solidFill>
                <a:srgbClr val="0000FF"/>
              </a:solidFill>
              <a:effectLst/>
            </a:endParaRPr>
          </a:p>
          <a:p>
            <a:r>
              <a:rPr lang="en-US" altLang="ja-JP" sz="2000" dirty="0">
                <a:solidFill>
                  <a:srgbClr val="0000FF"/>
                </a:solidFill>
                <a:effectLst/>
              </a:rPr>
              <a:t>He was the virtual leader of the movement. </a:t>
            </a:r>
          </a:p>
          <a:p>
            <a:r>
              <a:rPr lang="ja-JP" altLang="en-US" sz="1800" dirty="0">
                <a:solidFill>
                  <a:srgbClr val="0000FF"/>
                </a:solidFill>
                <a:effectLst/>
              </a:rPr>
              <a:t>　　彼はその運動の事実上の指導者だった。</a:t>
            </a:r>
          </a:p>
        </p:txBody>
      </p:sp>
    </p:spTree>
    <p:extLst>
      <p:ext uri="{BB962C8B-B14F-4D97-AF65-F5344CB8AC3E}">
        <p14:creationId xmlns:p14="http://schemas.microsoft.com/office/powerpoint/2010/main" val="19066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01363" y="1350121"/>
            <a:ext cx="8554202" cy="303163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 name="角丸四角形 3"/>
          <p:cNvSpPr/>
          <p:nvPr/>
        </p:nvSpPr>
        <p:spPr>
          <a:xfrm>
            <a:off x="414240" y="2404792"/>
            <a:ext cx="6859403" cy="1891047"/>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a:t>SD-WAN</a:t>
            </a:r>
            <a:r>
              <a:rPr kumimoji="1" lang="ja-JP" altLang="en-US" dirty="0"/>
              <a:t>（</a:t>
            </a:r>
            <a:r>
              <a:rPr kumimoji="1" lang="en-US" altLang="ja-JP" dirty="0"/>
              <a:t>Software-Defined Wide Area Network</a:t>
            </a:r>
            <a:r>
              <a:rPr kumimoji="1" lang="ja-JP" altLang="en-US" dirty="0"/>
              <a:t>）</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sp>
        <p:nvSpPr>
          <p:cNvPr id="6" name="角丸四角形 5"/>
          <p:cNvSpPr/>
          <p:nvPr/>
        </p:nvSpPr>
        <p:spPr>
          <a:xfrm>
            <a:off x="2233837"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IP-VPN</a:t>
            </a:r>
            <a:endParaRPr kumimoji="1" lang="ja-JP" altLang="en-US" sz="1600" dirty="0">
              <a:solidFill>
                <a:srgbClr val="FFFFFF"/>
              </a:solidFill>
              <a:latin typeface="Meiryo" charset="-128"/>
              <a:ea typeface="Meiryo" charset="-128"/>
              <a:cs typeface="Meiryo" charset="-128"/>
            </a:endParaRPr>
          </a:p>
        </p:txBody>
      </p:sp>
      <p:sp>
        <p:nvSpPr>
          <p:cNvPr id="7" name="角丸四角形 6"/>
          <p:cNvSpPr/>
          <p:nvPr/>
        </p:nvSpPr>
        <p:spPr>
          <a:xfrm>
            <a:off x="3893872"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インターネット</a:t>
            </a:r>
            <a:r>
              <a:rPr kumimoji="1" lang="en-US" altLang="ja-JP" sz="1050" dirty="0">
                <a:solidFill>
                  <a:srgbClr val="FFFFFF"/>
                </a:solidFill>
                <a:latin typeface="Meiryo" charset="-128"/>
                <a:ea typeface="Meiryo" charset="-128"/>
                <a:cs typeface="Meiryo" charset="-128"/>
              </a:rPr>
              <a:t>VPM</a:t>
            </a:r>
          </a:p>
          <a:p>
            <a:pPr algn="ctr"/>
            <a:r>
              <a:rPr lang="en-US" altLang="ja-JP" sz="1000" dirty="0">
                <a:solidFill>
                  <a:srgbClr val="FFFFFF"/>
                </a:solidFill>
                <a:latin typeface="Meiryo" charset="-128"/>
                <a:ea typeface="Meiryo" charset="-128"/>
                <a:cs typeface="Meiryo" charset="-128"/>
              </a:rPr>
              <a:t>(IPsec VPN)</a:t>
            </a:r>
            <a:endParaRPr kumimoji="1" lang="ja-JP" altLang="en-US" sz="1000" dirty="0">
              <a:solidFill>
                <a:srgbClr val="FFFFFF"/>
              </a:solidFill>
              <a:latin typeface="Meiryo" charset="-128"/>
              <a:ea typeface="Meiryo" charset="-128"/>
              <a:cs typeface="Meiryo" charset="-128"/>
            </a:endParaRPr>
          </a:p>
        </p:txBody>
      </p:sp>
      <p:sp>
        <p:nvSpPr>
          <p:cNvPr id="8" name="角丸四角形 7"/>
          <p:cNvSpPr/>
          <p:nvPr/>
        </p:nvSpPr>
        <p:spPr>
          <a:xfrm>
            <a:off x="5553907"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4G LTE</a:t>
            </a:r>
            <a:endParaRPr kumimoji="1" lang="ja-JP" altLang="en-US" sz="1600" dirty="0">
              <a:solidFill>
                <a:srgbClr val="FFFFFF"/>
              </a:solidFill>
              <a:latin typeface="Meiryo" charset="-128"/>
              <a:ea typeface="Meiryo" charset="-128"/>
              <a:cs typeface="Meiryo" charset="-128"/>
            </a:endParaRPr>
          </a:p>
        </p:txBody>
      </p:sp>
      <p:sp>
        <p:nvSpPr>
          <p:cNvPr id="9" name="角丸四角形 8"/>
          <p:cNvSpPr/>
          <p:nvPr/>
        </p:nvSpPr>
        <p:spPr>
          <a:xfrm>
            <a:off x="573802"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専用回線</a:t>
            </a:r>
          </a:p>
        </p:txBody>
      </p:sp>
      <p:sp>
        <p:nvSpPr>
          <p:cNvPr id="10" name="テキスト ボックス 9"/>
          <p:cNvSpPr txBox="1"/>
          <p:nvPr/>
        </p:nvSpPr>
        <p:spPr>
          <a:xfrm>
            <a:off x="640951" y="2582722"/>
            <a:ext cx="6278771" cy="369332"/>
          </a:xfrm>
          <a:prstGeom prst="rect">
            <a:avLst/>
          </a:prstGeom>
          <a:noFill/>
        </p:spPr>
        <p:txBody>
          <a:bodyPr wrap="none" rtlCol="0">
            <a:spAutoFit/>
          </a:bodyPr>
          <a:lstStyle/>
          <a:p>
            <a:pPr algn="ctr"/>
            <a:r>
              <a:rPr lang="ja-JP" altLang="ja-JP" dirty="0">
                <a:solidFill>
                  <a:schemeClr val="bg1"/>
                </a:solidFill>
                <a:latin typeface="Meiryo" charset="-128"/>
                <a:ea typeface="Meiryo" charset="-128"/>
                <a:cs typeface="Meiryo" charset="-128"/>
              </a:rPr>
              <a:t>ソフトウェアによって統合・一括管理</a:t>
            </a:r>
            <a:r>
              <a:rPr lang="ja-JP" altLang="en-US" dirty="0">
                <a:solidFill>
                  <a:schemeClr val="bg1"/>
                </a:solidFill>
                <a:latin typeface="Meiryo" charset="-128"/>
                <a:ea typeface="Meiryo" charset="-128"/>
                <a:cs typeface="Meiryo" charset="-128"/>
              </a:rPr>
              <a:t>された</a:t>
            </a:r>
            <a:r>
              <a:rPr lang="ja-JP" altLang="ja-JP" dirty="0">
                <a:solidFill>
                  <a:schemeClr val="bg1"/>
                </a:solidFill>
                <a:latin typeface="Meiryo" charset="-128"/>
                <a:ea typeface="Meiryo" charset="-128"/>
                <a:cs typeface="Meiryo" charset="-128"/>
              </a:rPr>
              <a:t>仮想的な</a:t>
            </a:r>
            <a:r>
              <a:rPr lang="en-US" altLang="ja-JP" dirty="0">
                <a:solidFill>
                  <a:schemeClr val="bg1"/>
                </a:solidFill>
                <a:latin typeface="Meiryo" charset="-128"/>
                <a:ea typeface="Meiryo" charset="-128"/>
                <a:cs typeface="Meiryo" charset="-128"/>
              </a:rPr>
              <a:t>WAN</a:t>
            </a:r>
            <a:endParaRPr kumimoji="1" lang="ja-JP" altLang="en-US" dirty="0">
              <a:solidFill>
                <a:schemeClr val="bg1"/>
              </a:solidFill>
              <a:latin typeface="Meiryo" charset="-128"/>
              <a:ea typeface="Meiryo" charset="-128"/>
              <a:cs typeface="Meiryo" charset="-128"/>
            </a:endParaRPr>
          </a:p>
        </p:txBody>
      </p:sp>
      <p:sp>
        <p:nvSpPr>
          <p:cNvPr id="11" name="テキスト ボックス 10"/>
          <p:cNvSpPr txBox="1"/>
          <p:nvPr/>
        </p:nvSpPr>
        <p:spPr>
          <a:xfrm>
            <a:off x="372123" y="1954683"/>
            <a:ext cx="7007046" cy="307777"/>
          </a:xfrm>
          <a:prstGeom prst="rect">
            <a:avLst/>
          </a:prstGeom>
          <a:noFill/>
        </p:spPr>
        <p:txBody>
          <a:bodyPr wrap="none" rtlCol="0">
            <a:spAutoFit/>
          </a:bodyPr>
          <a:lstStyle/>
          <a:p>
            <a:pPr algn="ctr"/>
            <a:r>
              <a:rPr lang="ja-JP" altLang="en-US" sz="1400" dirty="0">
                <a:solidFill>
                  <a:schemeClr val="bg1"/>
                </a:solidFill>
                <a:latin typeface="Meiryo" charset="-128"/>
                <a:ea typeface="Meiryo" charset="-128"/>
                <a:cs typeface="Meiryo" charset="-128"/>
              </a:rPr>
              <a:t>負荷分散、セキュリティ管理、アプリケーション</a:t>
            </a:r>
            <a:r>
              <a:rPr lang="ja-JP" altLang="en-US" sz="1400">
                <a:solidFill>
                  <a:schemeClr val="bg1"/>
                </a:solidFill>
                <a:latin typeface="Meiryo" charset="-128"/>
                <a:ea typeface="Meiryo" charset="-128"/>
                <a:cs typeface="Meiryo" charset="-128"/>
              </a:rPr>
              <a:t>によるネットワークの振り分けなど</a:t>
            </a:r>
            <a:endParaRPr kumimoji="1" lang="ja-JP" altLang="en-US" sz="1400" dirty="0">
              <a:solidFill>
                <a:schemeClr val="bg1"/>
              </a:solidFill>
              <a:latin typeface="Meiryo" charset="-128"/>
              <a:ea typeface="Meiryo" charset="-128"/>
              <a:cs typeface="Meiryo" charset="-128"/>
            </a:endParaRPr>
          </a:p>
        </p:txBody>
      </p:sp>
      <p:grpSp>
        <p:nvGrpSpPr>
          <p:cNvPr id="12" name="図形グループ 11"/>
          <p:cNvGrpSpPr/>
          <p:nvPr/>
        </p:nvGrpSpPr>
        <p:grpSpPr>
          <a:xfrm>
            <a:off x="7781605" y="3479768"/>
            <a:ext cx="742081" cy="778155"/>
            <a:chOff x="2667295" y="1059799"/>
            <a:chExt cx="681672" cy="722281"/>
          </a:xfrm>
        </p:grpSpPr>
        <p:sp>
          <p:nvSpPr>
            <p:cNvPr id="13" name="角丸四角形 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5" name="図形グループ 14"/>
          <p:cNvGrpSpPr/>
          <p:nvPr/>
        </p:nvGrpSpPr>
        <p:grpSpPr>
          <a:xfrm>
            <a:off x="7985383" y="3845399"/>
            <a:ext cx="376883" cy="761814"/>
            <a:chOff x="1946324" y="4125162"/>
            <a:chExt cx="969964" cy="2007872"/>
          </a:xfrm>
        </p:grpSpPr>
        <p:sp>
          <p:nvSpPr>
            <p:cNvPr id="16" name="円/楕円 1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ローチャート: 論理積ゲート 1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 name="正方形/長方形 17"/>
          <p:cNvSpPr/>
          <p:nvPr/>
        </p:nvSpPr>
        <p:spPr>
          <a:xfrm>
            <a:off x="7549589" y="2404793"/>
            <a:ext cx="1172804" cy="81712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一括管理</a:t>
            </a:r>
            <a:endParaRPr kumimoji="1" lang="en-US" altLang="ja-JP" sz="1400" dirty="0">
              <a:solidFill>
                <a:srgbClr val="FFFFFF"/>
              </a:solidFill>
              <a:latin typeface="Meiryo" charset="-128"/>
              <a:ea typeface="Meiryo" charset="-128"/>
              <a:cs typeface="Meiryo" charset="-128"/>
            </a:endParaRPr>
          </a:p>
          <a:p>
            <a:pPr marL="177800" indent="-87313">
              <a:buFont typeface="Wingdings" charset="2"/>
              <a:buChar char="Ø"/>
            </a:pPr>
            <a:r>
              <a:rPr kumimoji="1" lang="ja-JP" altLang="en-US" sz="600" dirty="0">
                <a:solidFill>
                  <a:srgbClr val="FFFFFF"/>
                </a:solidFill>
                <a:latin typeface="Meiryo" charset="-128"/>
                <a:ea typeface="Meiryo" charset="-128"/>
                <a:cs typeface="Meiryo" charset="-128"/>
              </a:rPr>
              <a:t>コントロール</a:t>
            </a:r>
            <a:endParaRPr kumimoji="1" lang="en-US" altLang="ja-JP" sz="600" dirty="0">
              <a:solidFill>
                <a:srgbClr val="FFFFFF"/>
              </a:solidFill>
              <a:latin typeface="Meiryo" charset="-128"/>
              <a:ea typeface="Meiryo" charset="-128"/>
              <a:cs typeface="Meiryo" charset="-128"/>
            </a:endParaRPr>
          </a:p>
          <a:p>
            <a:pPr marL="177800" indent="-87313">
              <a:buFont typeface="Wingdings" charset="2"/>
              <a:buChar char="Ø"/>
            </a:pPr>
            <a:r>
              <a:rPr lang="ja-JP" altLang="en-US" sz="600" dirty="0">
                <a:solidFill>
                  <a:srgbClr val="FFFFFF"/>
                </a:solidFill>
                <a:latin typeface="Meiryo" charset="-128"/>
                <a:ea typeface="Meiryo" charset="-128"/>
                <a:cs typeface="Meiryo" charset="-128"/>
              </a:rPr>
              <a:t>オーケストレーション</a:t>
            </a:r>
            <a:endParaRPr kumimoji="1" lang="en-US" altLang="ja-JP" sz="600" dirty="0">
              <a:solidFill>
                <a:srgbClr val="FFFFFF"/>
              </a:solidFill>
              <a:latin typeface="Meiryo" charset="-128"/>
              <a:ea typeface="Meiryo" charset="-128"/>
              <a:cs typeface="Meiryo" charset="-128"/>
            </a:endParaRPr>
          </a:p>
        </p:txBody>
      </p:sp>
      <p:sp>
        <p:nvSpPr>
          <p:cNvPr id="19" name="テキスト ボックス 18"/>
          <p:cNvSpPr txBox="1"/>
          <p:nvPr/>
        </p:nvSpPr>
        <p:spPr>
          <a:xfrm>
            <a:off x="2712966" y="1471788"/>
            <a:ext cx="3718070" cy="461665"/>
          </a:xfrm>
          <a:prstGeom prst="rect">
            <a:avLst/>
          </a:prstGeom>
          <a:noFill/>
        </p:spPr>
        <p:txBody>
          <a:bodyPr wrap="none" rtlCol="0">
            <a:spAutoFit/>
          </a:bodyPr>
          <a:lstStyle/>
          <a:p>
            <a:pPr algn="ctr"/>
            <a:r>
              <a:rPr lang="en-US" altLang="ja-JP" sz="2400" b="1" dirty="0">
                <a:solidFill>
                  <a:schemeClr val="bg1"/>
                </a:solidFill>
                <a:latin typeface="Meiryo" charset="-128"/>
                <a:ea typeface="Meiryo" charset="-128"/>
                <a:cs typeface="Meiryo" charset="-128"/>
              </a:rPr>
              <a:t>SD-WAN</a:t>
            </a:r>
            <a:r>
              <a:rPr lang="ja-JP" altLang="en-US" sz="2400" dirty="0">
                <a:solidFill>
                  <a:schemeClr val="bg1"/>
                </a:solidFill>
                <a:latin typeface="Meiryo" charset="-128"/>
                <a:ea typeface="Meiryo" charset="-128"/>
                <a:cs typeface="Meiryo" charset="-128"/>
              </a:rPr>
              <a:t>ソリューション</a:t>
            </a:r>
            <a:endParaRPr kumimoji="1" lang="ja-JP" altLang="en-US" sz="2400" dirty="0">
              <a:solidFill>
                <a:schemeClr val="bg1"/>
              </a:solidFill>
              <a:latin typeface="Meiryo" charset="-128"/>
              <a:ea typeface="Meiryo" charset="-128"/>
              <a:cs typeface="Meiryo" charset="-128"/>
            </a:endParaRPr>
          </a:p>
        </p:txBody>
      </p:sp>
      <p:sp>
        <p:nvSpPr>
          <p:cNvPr id="20" name="左矢印 19"/>
          <p:cNvSpPr/>
          <p:nvPr/>
        </p:nvSpPr>
        <p:spPr>
          <a:xfrm>
            <a:off x="7109610" y="2607770"/>
            <a:ext cx="514216" cy="411173"/>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414241"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2" name="角丸四角形 21"/>
          <p:cNvSpPr/>
          <p:nvPr/>
        </p:nvSpPr>
        <p:spPr>
          <a:xfrm>
            <a:off x="1584424"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3" name="角丸四角形 22"/>
          <p:cNvSpPr/>
          <p:nvPr/>
        </p:nvSpPr>
        <p:spPr>
          <a:xfrm>
            <a:off x="2745830"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5" name="角丸四角形 24"/>
          <p:cNvSpPr/>
          <p:nvPr/>
        </p:nvSpPr>
        <p:spPr>
          <a:xfrm>
            <a:off x="3916013"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6" name="角丸四角形 25"/>
          <p:cNvSpPr/>
          <p:nvPr/>
        </p:nvSpPr>
        <p:spPr>
          <a:xfrm>
            <a:off x="5077419"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7" name="角丸四角形 26"/>
          <p:cNvSpPr/>
          <p:nvPr/>
        </p:nvSpPr>
        <p:spPr>
          <a:xfrm>
            <a:off x="6238825"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30" name="正方形/長方形 29"/>
          <p:cNvSpPr/>
          <p:nvPr/>
        </p:nvSpPr>
        <p:spPr>
          <a:xfrm>
            <a:off x="631039"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sp>
        <p:nvSpPr>
          <p:cNvPr id="32" name="正方形/長方形 31"/>
          <p:cNvSpPr/>
          <p:nvPr/>
        </p:nvSpPr>
        <p:spPr>
          <a:xfrm>
            <a:off x="1801222"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sp>
        <p:nvSpPr>
          <p:cNvPr id="33" name="正方形/長方形 32"/>
          <p:cNvSpPr/>
          <p:nvPr/>
        </p:nvSpPr>
        <p:spPr>
          <a:xfrm>
            <a:off x="2967017"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sp>
        <p:nvSpPr>
          <p:cNvPr id="34" name="正方形/長方形 33"/>
          <p:cNvSpPr/>
          <p:nvPr/>
        </p:nvSpPr>
        <p:spPr>
          <a:xfrm>
            <a:off x="4132811"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sp>
        <p:nvSpPr>
          <p:cNvPr id="35" name="正方形/長方形 34"/>
          <p:cNvSpPr/>
          <p:nvPr/>
        </p:nvSpPr>
        <p:spPr>
          <a:xfrm>
            <a:off x="5299743"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sp>
        <p:nvSpPr>
          <p:cNvPr id="36" name="正方形/長方形 35"/>
          <p:cNvSpPr/>
          <p:nvPr/>
        </p:nvSpPr>
        <p:spPr>
          <a:xfrm>
            <a:off x="6455623"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cxnSp>
        <p:nvCxnSpPr>
          <p:cNvPr id="38" name="直線コネクタ 37"/>
          <p:cNvCxnSpPr>
            <a:stCxn id="4" idx="2"/>
            <a:endCxn id="30" idx="0"/>
          </p:cNvCxnSpPr>
          <p:nvPr/>
        </p:nvCxnSpPr>
        <p:spPr>
          <a:xfrm flipH="1">
            <a:off x="931650" y="4295839"/>
            <a:ext cx="2912292"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直線コネクタ 38"/>
          <p:cNvCxnSpPr>
            <a:stCxn id="4" idx="2"/>
            <a:endCxn id="32" idx="0"/>
          </p:cNvCxnSpPr>
          <p:nvPr/>
        </p:nvCxnSpPr>
        <p:spPr>
          <a:xfrm flipH="1">
            <a:off x="2101833" y="4295839"/>
            <a:ext cx="1742109"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a:stCxn id="4" idx="2"/>
            <a:endCxn id="33" idx="0"/>
          </p:cNvCxnSpPr>
          <p:nvPr/>
        </p:nvCxnSpPr>
        <p:spPr>
          <a:xfrm flipH="1">
            <a:off x="3267628" y="4295839"/>
            <a:ext cx="576314"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直線コネクタ 44"/>
          <p:cNvCxnSpPr>
            <a:stCxn id="4" idx="2"/>
            <a:endCxn id="34" idx="0"/>
          </p:cNvCxnSpPr>
          <p:nvPr/>
        </p:nvCxnSpPr>
        <p:spPr>
          <a:xfrm>
            <a:off x="3843942" y="4295839"/>
            <a:ext cx="589480"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直線コネクタ 48"/>
          <p:cNvCxnSpPr>
            <a:stCxn id="4" idx="2"/>
            <a:endCxn id="35" idx="0"/>
          </p:cNvCxnSpPr>
          <p:nvPr/>
        </p:nvCxnSpPr>
        <p:spPr>
          <a:xfrm>
            <a:off x="3843942" y="4295839"/>
            <a:ext cx="1756412"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直線コネクタ 51"/>
          <p:cNvCxnSpPr>
            <a:stCxn id="4" idx="2"/>
            <a:endCxn id="36" idx="0"/>
          </p:cNvCxnSpPr>
          <p:nvPr/>
        </p:nvCxnSpPr>
        <p:spPr>
          <a:xfrm>
            <a:off x="3843942" y="4295839"/>
            <a:ext cx="2912292"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55" name="左矢印 54"/>
          <p:cNvSpPr/>
          <p:nvPr/>
        </p:nvSpPr>
        <p:spPr>
          <a:xfrm rot="5400000">
            <a:off x="7899571" y="3135966"/>
            <a:ext cx="514216" cy="411173"/>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テキスト ボックス 55"/>
          <p:cNvSpPr txBox="1"/>
          <p:nvPr/>
        </p:nvSpPr>
        <p:spPr>
          <a:xfrm>
            <a:off x="7964615" y="3624391"/>
            <a:ext cx="420308" cy="276999"/>
          </a:xfrm>
          <a:prstGeom prst="rect">
            <a:avLst/>
          </a:prstGeom>
          <a:noFill/>
        </p:spPr>
        <p:txBody>
          <a:bodyPr wrap="none" rtlCol="0">
            <a:spAutoFit/>
          </a:bodyPr>
          <a:lstStyle/>
          <a:p>
            <a:r>
              <a:rPr kumimoji="1" lang="en-US" altLang="ja-JP" sz="1200"/>
              <a:t>GUI</a:t>
            </a:r>
            <a:endParaRPr kumimoji="1" lang="ja-JP" altLang="en-US" sz="1200" dirty="0"/>
          </a:p>
        </p:txBody>
      </p:sp>
    </p:spTree>
    <p:extLst>
      <p:ext uri="{BB962C8B-B14F-4D97-AF65-F5344CB8AC3E}">
        <p14:creationId xmlns:p14="http://schemas.microsoft.com/office/powerpoint/2010/main" val="2055551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サーバーの仮想化</a:t>
            </a:r>
            <a:endParaRPr lang="en-US" altLang="ja-JP" sz="2400" dirty="0">
              <a:solidFill>
                <a:schemeClr val="bg1"/>
              </a:solidFill>
              <a:latin typeface="Arial" pitchFamily="34" charset="0"/>
              <a:ea typeface="HGP創英角ｺﾞｼｯｸUB" pitchFamily="50" charset="-128"/>
              <a:cs typeface="Arial" pitchFamily="34" charset="0"/>
            </a:endParaRPr>
          </a:p>
          <a:p>
            <a:pPr algn="r"/>
            <a:r>
              <a:rPr lang="ja-JP" altLang="en-US" sz="2400" dirty="0">
                <a:solidFill>
                  <a:schemeClr val="bg1"/>
                </a:solidFill>
                <a:latin typeface="Arial" pitchFamily="34" charset="0"/>
                <a:ea typeface="HGP創英角ｺﾞｼｯｸUB" pitchFamily="50" charset="-128"/>
                <a:cs typeface="Arial" pitchFamily="34" charset="0"/>
              </a:rPr>
              <a:t>そのメリットと課題</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9223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52400" y="152400"/>
            <a:ext cx="8991600" cy="533400"/>
          </a:xfrm>
        </p:spPr>
        <p:txBody>
          <a:bodyPr/>
          <a:lstStyle/>
          <a:p>
            <a:r>
              <a:rPr lang="ja-JP" altLang="en-US" sz="2800" dirty="0">
                <a:ea typeface="ＭＳ Ｐゴシック" pitchFamily="50" charset="-128"/>
              </a:rPr>
              <a:t>サーバーの仮想化／物理的資源の削減</a:t>
            </a:r>
          </a:p>
        </p:txBody>
      </p:sp>
      <p:sp>
        <p:nvSpPr>
          <p:cNvPr id="769027" name="AutoShape 3"/>
          <p:cNvSpPr>
            <a:spLocks noChangeArrowheads="1"/>
          </p:cNvSpPr>
          <p:nvPr/>
        </p:nvSpPr>
        <p:spPr bwMode="auto">
          <a:xfrm>
            <a:off x="388938" y="1080750"/>
            <a:ext cx="4191000" cy="5257800"/>
          </a:xfrm>
          <a:prstGeom prst="roundRect">
            <a:avLst>
              <a:gd name="adj" fmla="val 3472"/>
            </a:avLst>
          </a:prstGeom>
          <a:solidFill>
            <a:schemeClr val="bg1"/>
          </a:solidFill>
          <a:ln w="38100" algn="ctr">
            <a:solidFill>
              <a:srgbClr val="4168A7"/>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07" name="角丸四角形 2"/>
          <p:cNvSpPr>
            <a:spLocks noChangeArrowheads="1"/>
          </p:cNvSpPr>
          <p:nvPr/>
        </p:nvSpPr>
        <p:spPr bwMode="auto">
          <a:xfrm>
            <a:off x="657670"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9" name="角丸四角形 4"/>
          <p:cNvSpPr>
            <a:spLocks noChangeArrowheads="1"/>
          </p:cNvSpPr>
          <p:nvPr/>
        </p:nvSpPr>
        <p:spPr bwMode="auto">
          <a:xfrm>
            <a:off x="1575473"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1" name="角丸四角形 6"/>
          <p:cNvSpPr>
            <a:spLocks noChangeArrowheads="1"/>
          </p:cNvSpPr>
          <p:nvPr/>
        </p:nvSpPr>
        <p:spPr bwMode="auto">
          <a:xfrm>
            <a:off x="2493275"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3" name="角丸四角形 8"/>
          <p:cNvSpPr>
            <a:spLocks noChangeArrowheads="1"/>
          </p:cNvSpPr>
          <p:nvPr/>
        </p:nvSpPr>
        <p:spPr bwMode="auto">
          <a:xfrm>
            <a:off x="3410168"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8" name="角丸四角形 3"/>
          <p:cNvSpPr>
            <a:spLocks noChangeArrowheads="1"/>
          </p:cNvSpPr>
          <p:nvPr/>
        </p:nvSpPr>
        <p:spPr bwMode="auto">
          <a:xfrm>
            <a:off x="718193" y="2795249"/>
            <a:ext cx="734131"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altLang="ja-JP" sz="1200" dirty="0">
                <a:solidFill>
                  <a:srgbClr val="FFFFFF"/>
                </a:solidFill>
                <a:effectLst/>
                <a:latin typeface="Arial" pitchFamily="34" charset="0"/>
                <a:ea typeface="HGP創英角ｺﾞｼｯｸUB" pitchFamily="50" charset="-128"/>
                <a:cs typeface="Arial" pitchFamily="34" charset="0"/>
              </a:rPr>
              <a:t>CPU</a:t>
            </a:r>
          </a:p>
          <a:p>
            <a:pPr algn="ctr">
              <a:defRPr/>
            </a:pPr>
            <a:r>
              <a:rPr lang="ja-JP" altLang="en-US" sz="1200" dirty="0">
                <a:solidFill>
                  <a:srgbClr val="FFFFFF"/>
                </a:solidFill>
                <a:effectLst/>
                <a:latin typeface="Arial" pitchFamily="34" charset="0"/>
                <a:ea typeface="HGP創英角ｺﾞｼｯｸUB" pitchFamily="50" charset="-128"/>
                <a:cs typeface="Arial" pitchFamily="34" charset="0"/>
              </a:rPr>
              <a:t>使用率</a:t>
            </a:r>
          </a:p>
        </p:txBody>
      </p:sp>
      <p:sp>
        <p:nvSpPr>
          <p:cNvPr id="19" name="角丸四角形 3"/>
          <p:cNvSpPr>
            <a:spLocks noChangeArrowheads="1"/>
          </p:cNvSpPr>
          <p:nvPr/>
        </p:nvSpPr>
        <p:spPr bwMode="auto">
          <a:xfrm>
            <a:off x="3472282" y="2938119"/>
            <a:ext cx="733482" cy="500062"/>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0" name="角丸四角形 3"/>
          <p:cNvSpPr>
            <a:spLocks noChangeArrowheads="1"/>
          </p:cNvSpPr>
          <p:nvPr/>
        </p:nvSpPr>
        <p:spPr bwMode="auto">
          <a:xfrm>
            <a:off x="1636002" y="3152433"/>
            <a:ext cx="734132" cy="28574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 name="角丸四角形 3"/>
          <p:cNvSpPr>
            <a:spLocks noChangeArrowheads="1"/>
          </p:cNvSpPr>
          <p:nvPr/>
        </p:nvSpPr>
        <p:spPr bwMode="auto">
          <a:xfrm>
            <a:off x="2554471" y="2652367"/>
            <a:ext cx="733482" cy="785814"/>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2" name="角丸四角形 2"/>
          <p:cNvSpPr>
            <a:spLocks noChangeArrowheads="1"/>
          </p:cNvSpPr>
          <p:nvPr/>
        </p:nvSpPr>
        <p:spPr bwMode="auto">
          <a:xfrm>
            <a:off x="657225"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4" name="角丸四角形 4"/>
          <p:cNvSpPr>
            <a:spLocks noChangeArrowheads="1"/>
          </p:cNvSpPr>
          <p:nvPr/>
        </p:nvSpPr>
        <p:spPr bwMode="auto">
          <a:xfrm>
            <a:off x="1574800"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3" name="角丸四角形 3"/>
          <p:cNvSpPr>
            <a:spLocks noChangeArrowheads="1"/>
          </p:cNvSpPr>
          <p:nvPr/>
        </p:nvSpPr>
        <p:spPr bwMode="auto">
          <a:xfrm>
            <a:off x="717550" y="5147927"/>
            <a:ext cx="734359"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5" name="角丸四角形 3"/>
          <p:cNvSpPr>
            <a:spLocks noChangeArrowheads="1"/>
          </p:cNvSpPr>
          <p:nvPr/>
        </p:nvSpPr>
        <p:spPr bwMode="auto">
          <a:xfrm>
            <a:off x="1635499" y="5290802"/>
            <a:ext cx="734359" cy="50006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6" name="角丸四角形 3"/>
          <p:cNvSpPr>
            <a:spLocks noChangeArrowheads="1"/>
          </p:cNvSpPr>
          <p:nvPr/>
        </p:nvSpPr>
        <p:spPr bwMode="auto">
          <a:xfrm>
            <a:off x="717550" y="4790740"/>
            <a:ext cx="734359" cy="285750"/>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7" name="角丸四角形 3"/>
          <p:cNvSpPr>
            <a:spLocks noChangeArrowheads="1"/>
          </p:cNvSpPr>
          <p:nvPr/>
        </p:nvSpPr>
        <p:spPr bwMode="auto">
          <a:xfrm>
            <a:off x="1635499" y="4433552"/>
            <a:ext cx="734359" cy="78581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cxnSp>
        <p:nvCxnSpPr>
          <p:cNvPr id="11309" name="曲線コネクタ 28"/>
          <p:cNvCxnSpPr>
            <a:cxnSpLocks noChangeShapeType="1"/>
            <a:stCxn id="20" idx="2"/>
            <a:endCxn id="26" idx="0"/>
          </p:cNvCxnSpPr>
          <p:nvPr/>
        </p:nvCxnSpPr>
        <p:spPr bwMode="auto">
          <a:xfrm rot="5400000">
            <a:off x="867620" y="3655291"/>
            <a:ext cx="1352559" cy="918338"/>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 xmlns:a14="http://schemas.microsoft.com/office/drawing/2010/main">
                <a:noFill/>
              </a14:hiddenFill>
            </a:ext>
          </a:extLst>
        </p:spPr>
      </p:cxnSp>
      <p:cxnSp>
        <p:nvCxnSpPr>
          <p:cNvPr id="11310" name="曲線コネクタ 37"/>
          <p:cNvCxnSpPr>
            <a:cxnSpLocks noChangeShapeType="1"/>
            <a:stCxn id="21" idx="2"/>
            <a:endCxn id="27" idx="0"/>
          </p:cNvCxnSpPr>
          <p:nvPr/>
        </p:nvCxnSpPr>
        <p:spPr bwMode="auto">
          <a:xfrm rot="5400000">
            <a:off x="1964261" y="3476600"/>
            <a:ext cx="995371" cy="918533"/>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 xmlns:a14="http://schemas.microsoft.com/office/drawing/2010/main">
                <a:noFill/>
              </a14:hiddenFill>
            </a:ext>
          </a:extLst>
        </p:spPr>
      </p:cxnSp>
      <p:cxnSp>
        <p:nvCxnSpPr>
          <p:cNvPr id="11311" name="曲線コネクタ 40"/>
          <p:cNvCxnSpPr>
            <a:cxnSpLocks noChangeShapeType="1"/>
            <a:stCxn id="19" idx="2"/>
            <a:endCxn id="25" idx="3"/>
          </p:cNvCxnSpPr>
          <p:nvPr/>
        </p:nvCxnSpPr>
        <p:spPr bwMode="auto">
          <a:xfrm rot="5400000">
            <a:off x="2053115" y="3754925"/>
            <a:ext cx="2102653" cy="1469165"/>
          </a:xfrm>
          <a:prstGeom prst="curvedConnector2">
            <a:avLst/>
          </a:prstGeom>
          <a:noFill/>
          <a:ln w="38100" algn="ctr">
            <a:solidFill>
              <a:srgbClr val="FFC000"/>
            </a:solidFill>
            <a:prstDash val="sysDot"/>
            <a:round/>
            <a:headEnd/>
            <a:tailEnd type="arrow" w="med" len="med"/>
          </a:ln>
          <a:extLst>
            <a:ext uri="{909E8E84-426E-40dd-AFC4-6F175D3DCCD1}">
              <a14:hiddenFill xmlns="" xmlns:a14="http://schemas.microsoft.com/office/drawing/2010/main">
                <a:noFill/>
              </a14:hiddenFill>
            </a:ext>
          </a:extLst>
        </p:spPr>
      </p:cxnSp>
      <p:cxnSp>
        <p:nvCxnSpPr>
          <p:cNvPr id="11312" name="曲線コネクタ 43"/>
          <p:cNvCxnSpPr>
            <a:cxnSpLocks noChangeShapeType="1"/>
            <a:stCxn id="21508" idx="2"/>
            <a:endCxn id="23" idx="1"/>
          </p:cNvCxnSpPr>
          <p:nvPr/>
        </p:nvCxnSpPr>
        <p:spPr bwMode="auto">
          <a:xfrm rot="5400000">
            <a:off x="-114199" y="4269937"/>
            <a:ext cx="2031209" cy="367709"/>
          </a:xfrm>
          <a:prstGeom prst="curvedConnector4">
            <a:avLst>
              <a:gd name="adj1" fmla="val 42087"/>
              <a:gd name="adj2" fmla="val 162169"/>
            </a:avLst>
          </a:prstGeom>
          <a:noFill/>
          <a:ln w="38100" algn="ctr">
            <a:solidFill>
              <a:srgbClr val="FFC000"/>
            </a:solidFill>
            <a:prstDash val="sysDot"/>
            <a:round/>
            <a:headEnd/>
            <a:tailEnd type="arrow" w="med" len="med"/>
          </a:ln>
          <a:extLst>
            <a:ext uri="{909E8E84-426E-40dd-AFC4-6F175D3DCCD1}">
              <a14:hiddenFill xmlns="" xmlns:a14="http://schemas.microsoft.com/office/drawing/2010/main">
                <a:noFill/>
              </a14:hiddenFill>
            </a:ext>
          </a:extLst>
        </p:spPr>
      </p:cxnSp>
      <p:grpSp>
        <p:nvGrpSpPr>
          <p:cNvPr id="769077" name="Group 53"/>
          <p:cNvGrpSpPr>
            <a:grpSpLocks/>
          </p:cNvGrpSpPr>
          <p:nvPr/>
        </p:nvGrpSpPr>
        <p:grpSpPr bwMode="auto">
          <a:xfrm>
            <a:off x="2522538" y="3595350"/>
            <a:ext cx="1685925" cy="2362200"/>
            <a:chOff x="1680" y="2256"/>
            <a:chExt cx="1248" cy="1632"/>
          </a:xfrm>
          <a:effectLst>
            <a:outerShdw blurRad="50800" dist="38100" dir="2700000" algn="tl" rotWithShape="0">
              <a:prstClr val="black">
                <a:alpha val="40000"/>
              </a:prstClr>
            </a:outerShdw>
          </a:effectLst>
        </p:grpSpPr>
        <p:sp>
          <p:nvSpPr>
            <p:cNvPr id="769078" name="Line 54"/>
            <p:cNvSpPr>
              <a:spLocks noChangeShapeType="1"/>
            </p:cNvSpPr>
            <p:nvPr/>
          </p:nvSpPr>
          <p:spPr bwMode="auto">
            <a:xfrm>
              <a:off x="2928" y="2256"/>
              <a:ext cx="0" cy="1632"/>
            </a:xfrm>
            <a:prstGeom prst="line">
              <a:avLst/>
            </a:prstGeom>
            <a:noFill/>
            <a:ln w="38100">
              <a:solidFill>
                <a:srgbClr val="FF0000"/>
              </a:solidFill>
              <a:prstDash val="sysDot"/>
              <a:round/>
              <a:headEnd/>
              <a:tailEnd/>
            </a:ln>
            <a:effectLst>
              <a:outerShdw dist="35921" dir="2700000" algn="ctr" rotWithShape="0">
                <a:schemeClr val="bg2"/>
              </a:outerShdw>
            </a:effectLst>
            <a:extLst>
              <a:ext uri="{909E8E84-426E-40dd-AFC4-6F175D3DCCD1}">
                <a14:hiddenFill xmlns="" xmlns:a14="http://schemas.microsoft.com/office/drawing/2010/main">
                  <a:noFill/>
                </a14:hiddenFill>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69079" name="AutoShape 55"/>
            <p:cNvSpPr>
              <a:spLocks noChangeArrowheads="1"/>
            </p:cNvSpPr>
            <p:nvPr/>
          </p:nvSpPr>
          <p:spPr bwMode="auto">
            <a:xfrm>
              <a:off x="1680" y="2688"/>
              <a:ext cx="1152" cy="1200"/>
            </a:xfrm>
            <a:prstGeom prst="leftArrow">
              <a:avLst>
                <a:gd name="adj1" fmla="val 67759"/>
                <a:gd name="adj2" fmla="val 45833"/>
              </a:avLst>
            </a:prstGeom>
            <a:solidFill>
              <a:srgbClr val="FF0000">
                <a:alpha val="70000"/>
              </a:srgbClr>
            </a:solidFill>
            <a:ln>
              <a:noFill/>
            </a:ln>
            <a:effectLst>
              <a:outerShdw dist="35921" dir="2700000" algn="ctr" rotWithShape="0">
                <a:schemeClr val="bg2"/>
              </a:outerShdw>
            </a:effectLst>
            <a:extLst>
              <a:ext uri="{91240B29-F687-4f45-9708-019B960494DF}">
                <a14:hiddenLine xmlns="" xmlns:a14="http://schemas.microsoft.com/office/drawing/2010/main" w="38100" algn="ctr">
                  <a:solidFill>
                    <a:srgbClr val="4168A7"/>
                  </a:solidFill>
                  <a:miter lim="800000"/>
                  <a:headEnd/>
                  <a:tailEnd/>
                </a14:hiddenLine>
              </a:ext>
            </a:extLst>
          </p:spPr>
          <p:txBody>
            <a:bodyPr wrap="none" anchor="ctr"/>
            <a:lstStyle/>
            <a:p>
              <a:pPr algn="ctr"/>
              <a:endParaRPr lang="ja-JP" altLang="en-US" sz="1400">
                <a:latin typeface="Arial" pitchFamily="34" charset="0"/>
                <a:ea typeface="HGP創英角ｺﾞｼｯｸUB" pitchFamily="50" charset="-128"/>
                <a:cs typeface="Arial" pitchFamily="34" charset="0"/>
              </a:endParaRPr>
            </a:p>
          </p:txBody>
        </p:sp>
        <p:sp>
          <p:nvSpPr>
            <p:cNvPr id="769080" name="Text Box 56"/>
            <p:cNvSpPr txBox="1">
              <a:spLocks noChangeArrowheads="1"/>
            </p:cNvSpPr>
            <p:nvPr/>
          </p:nvSpPr>
          <p:spPr bwMode="auto">
            <a:xfrm>
              <a:off x="1872" y="2879"/>
              <a:ext cx="1056" cy="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365125" indent="-185738">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kumimoji="1" lang="ja-JP" altLang="en-US" sz="2000">
                  <a:solidFill>
                    <a:schemeClr val="bg1"/>
                  </a:solidFill>
                  <a:latin typeface="Arial" pitchFamily="34" charset="0"/>
                  <a:ea typeface="HGP創英角ｺﾞｼｯｸUB" pitchFamily="50" charset="-128"/>
                  <a:cs typeface="Arial" pitchFamily="34" charset="0"/>
                </a:rPr>
                <a:t>サーバー</a:t>
              </a:r>
            </a:p>
            <a:p>
              <a:pPr algn="ctr"/>
              <a:r>
                <a:rPr kumimoji="1" lang="ja-JP" altLang="en-US" sz="2000">
                  <a:solidFill>
                    <a:schemeClr val="bg1"/>
                  </a:solidFill>
                  <a:latin typeface="Arial" pitchFamily="34" charset="0"/>
                  <a:ea typeface="HGP創英角ｺﾞｼｯｸUB" pitchFamily="50" charset="-128"/>
                  <a:cs typeface="Arial" pitchFamily="34" charset="0"/>
                </a:rPr>
                <a:t>集約</a:t>
              </a:r>
              <a:endParaRPr kumimoji="1" lang="en-US" altLang="ja-JP" sz="2000">
                <a:solidFill>
                  <a:schemeClr val="bg1"/>
                </a:solidFill>
                <a:latin typeface="Arial" pitchFamily="34" charset="0"/>
                <a:ea typeface="HGP創英角ｺﾞｼｯｸUB" pitchFamily="50" charset="-128"/>
                <a:cs typeface="Arial" pitchFamily="34" charset="0"/>
              </a:endParaRPr>
            </a:p>
          </p:txBody>
        </p:sp>
      </p:grpSp>
      <p:sp>
        <p:nvSpPr>
          <p:cNvPr id="769082" name="Text Box 58"/>
          <p:cNvSpPr txBox="1">
            <a:spLocks noChangeArrowheads="1"/>
          </p:cNvSpPr>
          <p:nvPr/>
        </p:nvSpPr>
        <p:spPr bwMode="auto">
          <a:xfrm>
            <a:off x="4884738" y="1918950"/>
            <a:ext cx="3962400" cy="32070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a:spcBef>
                <a:spcPct val="0"/>
              </a:spcBef>
              <a:defRPr>
                <a:solidFill>
                  <a:schemeClr val="tx1"/>
                </a:solidFill>
                <a:latin typeface="Arial" charset="0"/>
              </a:defRPr>
            </a:lvl1pPr>
            <a:lvl2pPr marL="363538" indent="-793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スペース活用の効率化</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設置スペースが削減され、土地や建物に関わるコストを削減できる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消費電力の削減</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サーバーの冷却に必要な空調装置、サーバー本体の電力消費・</a:t>
            </a:r>
            <a:r>
              <a:rPr lang="en-US" altLang="ja-JP" sz="1600" dirty="0">
                <a:solidFill>
                  <a:srgbClr val="3333FF"/>
                </a:solidFill>
                <a:latin typeface="Arial" pitchFamily="34" charset="0"/>
                <a:ea typeface="HGP創英角ｺﾞｼｯｸUB" pitchFamily="50" charset="-128"/>
                <a:cs typeface="Arial" pitchFamily="34" charset="0"/>
              </a:rPr>
              <a:t>CO2</a:t>
            </a:r>
            <a:r>
              <a:rPr lang="ja-JP" altLang="en-US" sz="1600" dirty="0">
                <a:solidFill>
                  <a:srgbClr val="3333FF"/>
                </a:solidFill>
                <a:latin typeface="Arial" pitchFamily="34" charset="0"/>
                <a:ea typeface="HGP創英角ｺﾞｼｯｸUB" pitchFamily="50" charset="-128"/>
                <a:cs typeface="Arial" pitchFamily="34" charset="0"/>
              </a:rPr>
              <a:t>を削減できる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サーバーの稼働率向上</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購入するサーバー台数を、減らすことができる</a:t>
            </a:r>
          </a:p>
        </p:txBody>
      </p:sp>
      <p:sp>
        <p:nvSpPr>
          <p:cNvPr id="769083" name="AutoShape 59"/>
          <p:cNvSpPr>
            <a:spLocks noChangeArrowheads="1"/>
          </p:cNvSpPr>
          <p:nvPr/>
        </p:nvSpPr>
        <p:spPr bwMode="auto">
          <a:xfrm>
            <a:off x="4732338" y="1080750"/>
            <a:ext cx="4114800" cy="533400"/>
          </a:xfrm>
          <a:prstGeom prst="roundRect">
            <a:avLst>
              <a:gd name="adj" fmla="val 0"/>
            </a:avLst>
          </a:prstGeom>
          <a:solidFill>
            <a:schemeClr val="accent2"/>
          </a:solidFill>
          <a:ln>
            <a:noFill/>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ja-JP" altLang="en-US" sz="2000" dirty="0">
                <a:solidFill>
                  <a:schemeClr val="bg1"/>
                </a:solidFill>
                <a:latin typeface="Arial" pitchFamily="34" charset="0"/>
                <a:ea typeface="HGP創英角ｺﾞｼｯｸUB" pitchFamily="50" charset="-128"/>
                <a:cs typeface="Arial" pitchFamily="34" charset="0"/>
              </a:rPr>
              <a:t>物理的資源の削減</a:t>
            </a:r>
            <a:endParaRPr lang="en-US" altLang="ja-JP" sz="2000" dirty="0">
              <a:solidFill>
                <a:schemeClr val="bg1"/>
              </a:solidFill>
              <a:latin typeface="Arial" pitchFamily="34" charset="0"/>
              <a:ea typeface="HGP創英角ｺﾞｼｯｸUB" pitchFamily="50" charset="-128"/>
              <a:cs typeface="Arial" pitchFamily="34" charset="0"/>
            </a:endParaRPr>
          </a:p>
        </p:txBody>
      </p:sp>
      <p:sp>
        <p:nvSpPr>
          <p:cNvPr id="769084" name="Text Box 60"/>
          <p:cNvSpPr txBox="1">
            <a:spLocks noChangeArrowheads="1"/>
          </p:cNvSpPr>
          <p:nvPr/>
        </p:nvSpPr>
        <p:spPr bwMode="auto">
          <a:xfrm>
            <a:off x="5418138" y="1156950"/>
            <a:ext cx="184150" cy="4000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ja-JP" sz="20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635309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69077"/>
                                        </p:tgtEl>
                                        <p:attrNameLst>
                                          <p:attrName>style.visibility</p:attrName>
                                        </p:attrNameLst>
                                      </p:cBhvr>
                                      <p:to>
                                        <p:strVal val="visible"/>
                                      </p:to>
                                    </p:set>
                                    <p:animEffect transition="in" filter="wipe(right)">
                                      <p:cBhvr>
                                        <p:cTn id="7" dur="500"/>
                                        <p:tgtEl>
                                          <p:spTgt spid="7690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9082"/>
                                        </p:tgtEl>
                                        <p:attrNameLst>
                                          <p:attrName>style.visibility</p:attrName>
                                        </p:attrNameLst>
                                      </p:cBhvr>
                                      <p:to>
                                        <p:strVal val="visible"/>
                                      </p:to>
                                    </p:set>
                                    <p:animEffect transition="in" filter="wipe(left)">
                                      <p:cBhvr>
                                        <p:cTn id="12" dur="500"/>
                                        <p:tgtEl>
                                          <p:spTgt spid="76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8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4749800" y="33955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4749800" y="506557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00FF"/>
              </a:solidFill>
              <a:latin typeface="ＭＳ Ｐゴシック"/>
              <a:ea typeface="ＭＳ Ｐゴシック"/>
              <a:cs typeface="ＭＳ Ｐゴシック"/>
            </a:endParaRPr>
          </a:p>
        </p:txBody>
      </p:sp>
      <p:sp>
        <p:nvSpPr>
          <p:cNvPr id="73" name="正方形/長方形 72"/>
          <p:cNvSpPr/>
          <p:nvPr/>
        </p:nvSpPr>
        <p:spPr>
          <a:xfrm>
            <a:off x="4749800" y="15286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787097" y="3328766"/>
            <a:ext cx="3261916" cy="123688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サーバー仮想化が変えたサーバー利用の常識（１）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43</a:t>
            </a:fld>
            <a:endParaRPr kumimoji="1" lang="ja-JP" altLang="en-US"/>
          </a:p>
        </p:txBody>
      </p:sp>
      <p:sp>
        <p:nvSpPr>
          <p:cNvPr id="4" name="正方形/長方形 3"/>
          <p:cNvSpPr/>
          <p:nvPr/>
        </p:nvSpPr>
        <p:spPr>
          <a:xfrm>
            <a:off x="787097"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63295" y="2142991"/>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828565" y="2985394"/>
            <a:ext cx="961020" cy="230832"/>
          </a:xfrm>
          <a:prstGeom prst="rect">
            <a:avLst/>
          </a:prstGeom>
          <a:noFill/>
          <a:ln>
            <a:noFill/>
          </a:ln>
        </p:spPr>
        <p:txBody>
          <a:bodyPr wrap="none" rtlCol="0">
            <a:spAutoFit/>
          </a:bodyPr>
          <a:lstStyle/>
          <a:p>
            <a:pPr algn="ctr"/>
            <a:r>
              <a:rPr kumimoji="1" lang="ja-JP" altLang="en-US" sz="900" dirty="0">
                <a:solidFill>
                  <a:srgbClr val="FFFFFF"/>
                </a:solidFill>
              </a:rPr>
              <a:t>仮想サーバー</a:t>
            </a:r>
            <a:r>
              <a:rPr kumimoji="1" lang="en-US" altLang="ja-JP" sz="900" dirty="0">
                <a:solidFill>
                  <a:srgbClr val="FFFFFF"/>
                </a:solidFill>
              </a:rPr>
              <a:t> A</a:t>
            </a:r>
            <a:endParaRPr kumimoji="1" lang="ja-JP" altLang="en-US" sz="900" dirty="0">
              <a:solidFill>
                <a:srgbClr val="FFFFFF"/>
              </a:solidFill>
            </a:endParaRPr>
          </a:p>
        </p:txBody>
      </p:sp>
      <p:sp>
        <p:nvSpPr>
          <p:cNvPr id="7" name="正方形/長方形 6"/>
          <p:cNvSpPr/>
          <p:nvPr/>
        </p:nvSpPr>
        <p:spPr>
          <a:xfrm>
            <a:off x="863295"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8" name="正方形/長方形 7"/>
          <p:cNvSpPr/>
          <p:nvPr/>
        </p:nvSpPr>
        <p:spPr>
          <a:xfrm>
            <a:off x="863295"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9" name="正方形/長方形 8"/>
          <p:cNvSpPr/>
          <p:nvPr/>
        </p:nvSpPr>
        <p:spPr>
          <a:xfrm>
            <a:off x="1891793"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967991" y="2142991"/>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935261" y="2985394"/>
            <a:ext cx="957019" cy="230832"/>
          </a:xfrm>
          <a:prstGeom prst="rect">
            <a:avLst/>
          </a:prstGeom>
          <a:noFill/>
          <a:ln>
            <a:noFill/>
          </a:ln>
        </p:spPr>
        <p:txBody>
          <a:bodyPr wrap="none" rtlCol="0">
            <a:spAutoFit/>
          </a:bodyPr>
          <a:lstStyle/>
          <a:p>
            <a:pPr algn="ctr"/>
            <a:r>
              <a:rPr kumimoji="1" lang="ja-JP" altLang="en-US" sz="900" dirty="0">
                <a:solidFill>
                  <a:srgbClr val="FFFFFF"/>
                </a:solidFill>
              </a:rPr>
              <a:t>仮想サーバー</a:t>
            </a:r>
            <a:r>
              <a:rPr kumimoji="1" lang="en-US" altLang="ja-JP" sz="900" dirty="0">
                <a:solidFill>
                  <a:srgbClr val="FFFFFF"/>
                </a:solidFill>
              </a:rPr>
              <a:t> B</a:t>
            </a:r>
            <a:endParaRPr kumimoji="1" lang="ja-JP" altLang="en-US" sz="900" dirty="0">
              <a:solidFill>
                <a:srgbClr val="FFFFFF"/>
              </a:solidFill>
            </a:endParaRPr>
          </a:p>
        </p:txBody>
      </p:sp>
      <p:sp>
        <p:nvSpPr>
          <p:cNvPr id="12" name="正方形/長方形 11"/>
          <p:cNvSpPr/>
          <p:nvPr/>
        </p:nvSpPr>
        <p:spPr>
          <a:xfrm>
            <a:off x="1967991"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13" name="正方形/長方形 12"/>
          <p:cNvSpPr/>
          <p:nvPr/>
        </p:nvSpPr>
        <p:spPr>
          <a:xfrm>
            <a:off x="1967991"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4" name="正方形/長方形 13"/>
          <p:cNvSpPr/>
          <p:nvPr/>
        </p:nvSpPr>
        <p:spPr>
          <a:xfrm>
            <a:off x="2999148"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075346" y="2142991"/>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3043236" y="2985394"/>
            <a:ext cx="955779" cy="230832"/>
          </a:xfrm>
          <a:prstGeom prst="rect">
            <a:avLst/>
          </a:prstGeom>
          <a:noFill/>
          <a:ln>
            <a:noFill/>
          </a:ln>
        </p:spPr>
        <p:txBody>
          <a:bodyPr wrap="none" rtlCol="0">
            <a:spAutoFit/>
          </a:bodyPr>
          <a:lstStyle/>
          <a:p>
            <a:pPr algn="ctr"/>
            <a:r>
              <a:rPr kumimoji="1" lang="ja-JP" altLang="en-US" sz="900" dirty="0">
                <a:solidFill>
                  <a:srgbClr val="FFFFFF"/>
                </a:solidFill>
              </a:rPr>
              <a:t>仮想サーバー</a:t>
            </a:r>
            <a:r>
              <a:rPr kumimoji="1" lang="en-US" altLang="ja-JP" sz="900" dirty="0">
                <a:solidFill>
                  <a:srgbClr val="FFFFFF"/>
                </a:solidFill>
              </a:rPr>
              <a:t> C</a:t>
            </a:r>
            <a:endParaRPr kumimoji="1" lang="ja-JP" altLang="en-US" sz="900" dirty="0">
              <a:solidFill>
                <a:srgbClr val="FFFFFF"/>
              </a:solidFill>
            </a:endParaRPr>
          </a:p>
        </p:txBody>
      </p:sp>
      <p:sp>
        <p:nvSpPr>
          <p:cNvPr id="17" name="正方形/長方形 16"/>
          <p:cNvSpPr/>
          <p:nvPr/>
        </p:nvSpPr>
        <p:spPr>
          <a:xfrm>
            <a:off x="3075346"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18" name="正方形/長方形 17"/>
          <p:cNvSpPr/>
          <p:nvPr/>
        </p:nvSpPr>
        <p:spPr>
          <a:xfrm>
            <a:off x="3075346"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9" name="フローチャート: 磁気ディスク 18"/>
          <p:cNvSpPr/>
          <p:nvPr/>
        </p:nvSpPr>
        <p:spPr>
          <a:xfrm>
            <a:off x="1374454"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862221"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1" name="正方形/長方形 20"/>
          <p:cNvSpPr/>
          <p:nvPr/>
        </p:nvSpPr>
        <p:spPr>
          <a:xfrm>
            <a:off x="862221"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22" name="フローチャート: 磁気ディスク 21"/>
          <p:cNvSpPr/>
          <p:nvPr/>
        </p:nvSpPr>
        <p:spPr>
          <a:xfrm>
            <a:off x="252802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3" name="正方形/長方形 22"/>
          <p:cNvSpPr/>
          <p:nvPr/>
        </p:nvSpPr>
        <p:spPr>
          <a:xfrm>
            <a:off x="201579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201579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25" name="フローチャート: 磁気ディスク 24"/>
          <p:cNvSpPr/>
          <p:nvPr/>
        </p:nvSpPr>
        <p:spPr>
          <a:xfrm>
            <a:off x="358650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6" name="正方形/長方形 25"/>
          <p:cNvSpPr/>
          <p:nvPr/>
        </p:nvSpPr>
        <p:spPr>
          <a:xfrm>
            <a:off x="307427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7" name="正方形/長方形 26"/>
          <p:cNvSpPr/>
          <p:nvPr/>
        </p:nvSpPr>
        <p:spPr>
          <a:xfrm>
            <a:off x="307427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28" name="正方形/長方形 27"/>
          <p:cNvSpPr/>
          <p:nvPr/>
        </p:nvSpPr>
        <p:spPr>
          <a:xfrm>
            <a:off x="787097" y="5187950"/>
            <a:ext cx="3261916" cy="117836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1850534" y="6052126"/>
            <a:ext cx="1127232" cy="307777"/>
          </a:xfrm>
          <a:prstGeom prst="rect">
            <a:avLst/>
          </a:prstGeom>
          <a:noFill/>
        </p:spPr>
        <p:txBody>
          <a:bodyPr wrap="none" rtlCol="0">
            <a:spAutoFit/>
          </a:bodyPr>
          <a:lstStyle/>
          <a:p>
            <a:pPr algn="ctr"/>
            <a:r>
              <a:rPr kumimoji="1" lang="ja-JP" altLang="en-US" sz="1400" dirty="0">
                <a:solidFill>
                  <a:srgbClr val="FFFFFF"/>
                </a:solidFill>
              </a:rPr>
              <a:t>ハードウェア</a:t>
            </a:r>
          </a:p>
        </p:txBody>
      </p:sp>
      <p:sp>
        <p:nvSpPr>
          <p:cNvPr id="30" name="フローチャート: 磁気ディスク 29"/>
          <p:cNvSpPr/>
          <p:nvPr/>
        </p:nvSpPr>
        <p:spPr>
          <a:xfrm>
            <a:off x="1792512" y="5457384"/>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1164787" y="5763718"/>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1164787" y="5457384"/>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33" name="フローチャート: 磁気ディスク 32"/>
          <p:cNvSpPr/>
          <p:nvPr/>
        </p:nvSpPr>
        <p:spPr>
          <a:xfrm>
            <a:off x="3096351" y="5460189"/>
            <a:ext cx="595450" cy="59360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磁気ディスク 33"/>
          <p:cNvSpPr/>
          <p:nvPr/>
        </p:nvSpPr>
        <p:spPr>
          <a:xfrm>
            <a:off x="2438281" y="5461000"/>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上矢印 43"/>
          <p:cNvSpPr/>
          <p:nvPr/>
        </p:nvSpPr>
        <p:spPr>
          <a:xfrm>
            <a:off x="96160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上矢印 44"/>
          <p:cNvSpPr/>
          <p:nvPr/>
        </p:nvSpPr>
        <p:spPr>
          <a:xfrm>
            <a:off x="208923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上矢印 45"/>
          <p:cNvSpPr/>
          <p:nvPr/>
        </p:nvSpPr>
        <p:spPr>
          <a:xfrm>
            <a:off x="3167605"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書類 35"/>
          <p:cNvSpPr/>
          <p:nvPr/>
        </p:nvSpPr>
        <p:spPr>
          <a:xfrm>
            <a:off x="920550"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a:solidFill>
                  <a:srgbClr val="FFFFFF"/>
                </a:solidFill>
                <a:latin typeface="ＭＳ Ｐゴシック"/>
                <a:ea typeface="ＭＳ Ｐゴシック"/>
                <a:cs typeface="ＭＳ Ｐゴシック"/>
              </a:rPr>
              <a:t>ホスト名　</a:t>
            </a:r>
            <a:r>
              <a:rPr lang="en-US" altLang="ja-JP" sz="800" dirty="0">
                <a:solidFill>
                  <a:srgbClr val="FFFFFF"/>
                </a:solidFill>
                <a:latin typeface="ＭＳ Ｐゴシック"/>
                <a:ea typeface="ＭＳ Ｐゴシック"/>
                <a:cs typeface="ＭＳ Ｐゴシック"/>
              </a:rPr>
              <a:t>A</a:t>
            </a:r>
          </a:p>
          <a:p>
            <a:r>
              <a:rPr lang="en-US" altLang="ja-JP" sz="800" dirty="0">
                <a:solidFill>
                  <a:srgbClr val="FFFFFF"/>
                </a:solidFill>
                <a:latin typeface="ＭＳ Ｐゴシック"/>
                <a:ea typeface="ＭＳ Ｐゴシック"/>
                <a:cs typeface="ＭＳ Ｐゴシック"/>
              </a:rPr>
              <a:t>CPU XXX</a:t>
            </a:r>
          </a:p>
          <a:p>
            <a:r>
              <a:rPr kumimoji="1" lang="ja-JP" altLang="en-US" sz="800" dirty="0">
                <a:solidFill>
                  <a:srgbClr val="FFFFFF"/>
                </a:solidFill>
                <a:latin typeface="ＭＳ Ｐゴシック"/>
                <a:ea typeface="ＭＳ Ｐゴシック"/>
                <a:cs typeface="ＭＳ Ｐゴシック"/>
              </a:rPr>
              <a:t>メモリ　</a:t>
            </a:r>
            <a:r>
              <a:rPr kumimoji="1" lang="en-US" altLang="ja-JP" sz="800" dirty="0">
                <a:solidFill>
                  <a:srgbClr val="FFFFFF"/>
                </a:solidFill>
                <a:latin typeface="ＭＳ Ｐゴシック"/>
                <a:ea typeface="ＭＳ Ｐゴシック"/>
                <a:cs typeface="ＭＳ Ｐゴシック"/>
              </a:rPr>
              <a:t>XXX</a:t>
            </a:r>
          </a:p>
          <a:p>
            <a:r>
              <a:rPr lang="en-US" altLang="ja-JP" sz="800" dirty="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7" name="フローチャート: 書類 36"/>
          <p:cNvSpPr/>
          <p:nvPr/>
        </p:nvSpPr>
        <p:spPr>
          <a:xfrm>
            <a:off x="2033528"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a:solidFill>
                  <a:srgbClr val="FFFFFF"/>
                </a:solidFill>
                <a:latin typeface="ＭＳ Ｐゴシック"/>
                <a:ea typeface="ＭＳ Ｐゴシック"/>
                <a:cs typeface="ＭＳ Ｐゴシック"/>
              </a:rPr>
              <a:t>ホスト名　</a:t>
            </a:r>
            <a:r>
              <a:rPr lang="en-US" altLang="ja-JP" sz="800" dirty="0">
                <a:solidFill>
                  <a:srgbClr val="FFFFFF"/>
                </a:solidFill>
                <a:latin typeface="ＭＳ Ｐゴシック"/>
                <a:ea typeface="ＭＳ Ｐゴシック"/>
                <a:cs typeface="ＭＳ Ｐゴシック"/>
              </a:rPr>
              <a:t>B</a:t>
            </a:r>
          </a:p>
          <a:p>
            <a:r>
              <a:rPr lang="en-US" altLang="ja-JP" sz="800" dirty="0">
                <a:solidFill>
                  <a:srgbClr val="FFFFFF"/>
                </a:solidFill>
                <a:latin typeface="ＭＳ Ｐゴシック"/>
                <a:ea typeface="ＭＳ Ｐゴシック"/>
                <a:cs typeface="ＭＳ Ｐゴシック"/>
              </a:rPr>
              <a:t>CPU XXX</a:t>
            </a:r>
          </a:p>
          <a:p>
            <a:r>
              <a:rPr kumimoji="1" lang="ja-JP" altLang="en-US" sz="800" dirty="0">
                <a:solidFill>
                  <a:srgbClr val="FFFFFF"/>
                </a:solidFill>
                <a:latin typeface="ＭＳ Ｐゴシック"/>
                <a:ea typeface="ＭＳ Ｐゴシック"/>
                <a:cs typeface="ＭＳ Ｐゴシック"/>
              </a:rPr>
              <a:t>メモリ　</a:t>
            </a:r>
            <a:r>
              <a:rPr kumimoji="1" lang="en-US" altLang="ja-JP" sz="800" dirty="0">
                <a:solidFill>
                  <a:srgbClr val="FFFFFF"/>
                </a:solidFill>
                <a:latin typeface="ＭＳ Ｐゴシック"/>
                <a:ea typeface="ＭＳ Ｐゴシック"/>
                <a:cs typeface="ＭＳ Ｐゴシック"/>
              </a:rPr>
              <a:t>XXX</a:t>
            </a:r>
          </a:p>
          <a:p>
            <a:r>
              <a:rPr lang="en-US" altLang="ja-JP" sz="800" dirty="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8" name="フローチャート: 書類 37"/>
          <p:cNvSpPr/>
          <p:nvPr/>
        </p:nvSpPr>
        <p:spPr>
          <a:xfrm>
            <a:off x="3074272"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a:solidFill>
                  <a:srgbClr val="FFFFFF"/>
                </a:solidFill>
                <a:latin typeface="ＭＳ Ｐゴシック"/>
                <a:ea typeface="ＭＳ Ｐゴシック"/>
                <a:cs typeface="ＭＳ Ｐゴシック"/>
              </a:rPr>
              <a:t>ホスト名　</a:t>
            </a:r>
            <a:r>
              <a:rPr lang="en-US" altLang="ja-JP" sz="800" dirty="0">
                <a:solidFill>
                  <a:srgbClr val="FFFFFF"/>
                </a:solidFill>
                <a:latin typeface="ＭＳ Ｐゴシック"/>
                <a:ea typeface="ＭＳ Ｐゴシック"/>
                <a:cs typeface="ＭＳ Ｐゴシック"/>
              </a:rPr>
              <a:t>C</a:t>
            </a:r>
          </a:p>
          <a:p>
            <a:r>
              <a:rPr lang="en-US" altLang="ja-JP" sz="800" dirty="0">
                <a:solidFill>
                  <a:srgbClr val="FFFFFF"/>
                </a:solidFill>
                <a:latin typeface="ＭＳ Ｐゴシック"/>
                <a:ea typeface="ＭＳ Ｐゴシック"/>
                <a:cs typeface="ＭＳ Ｐゴシック"/>
              </a:rPr>
              <a:t>CPU XXX</a:t>
            </a:r>
          </a:p>
          <a:p>
            <a:r>
              <a:rPr kumimoji="1" lang="ja-JP" altLang="en-US" sz="800" dirty="0">
                <a:solidFill>
                  <a:srgbClr val="FFFFFF"/>
                </a:solidFill>
                <a:latin typeface="ＭＳ Ｐゴシック"/>
                <a:ea typeface="ＭＳ Ｐゴシック"/>
                <a:cs typeface="ＭＳ Ｐゴシック"/>
              </a:rPr>
              <a:t>メモリ　</a:t>
            </a:r>
            <a:r>
              <a:rPr kumimoji="1" lang="en-US" altLang="ja-JP" sz="800" dirty="0">
                <a:solidFill>
                  <a:srgbClr val="FFFFFF"/>
                </a:solidFill>
                <a:latin typeface="ＭＳ Ｐゴシック"/>
                <a:ea typeface="ＭＳ Ｐゴシック"/>
                <a:cs typeface="ＭＳ Ｐゴシック"/>
              </a:rPr>
              <a:t>XXX</a:t>
            </a:r>
          </a:p>
          <a:p>
            <a:r>
              <a:rPr lang="en-US" altLang="ja-JP" sz="800" dirty="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387962" y="3373153"/>
            <a:ext cx="877163" cy="246221"/>
          </a:xfrm>
          <a:prstGeom prst="rect">
            <a:avLst/>
          </a:prstGeom>
          <a:noFill/>
        </p:spPr>
        <p:txBody>
          <a:bodyPr wrap="none" rtlCol="0">
            <a:spAutoFit/>
          </a:bodyPr>
          <a:lstStyle/>
          <a:p>
            <a:r>
              <a:rPr kumimoji="1" lang="ja-JP" altLang="en-US" sz="1000" dirty="0">
                <a:solidFill>
                  <a:srgbClr val="3366FF"/>
                </a:solidFill>
              </a:rPr>
              <a:t>設定ファイル</a:t>
            </a:r>
          </a:p>
        </p:txBody>
      </p:sp>
      <p:sp>
        <p:nvSpPr>
          <p:cNvPr id="35" name="正方形/長方形 34"/>
          <p:cNvSpPr/>
          <p:nvPr/>
        </p:nvSpPr>
        <p:spPr>
          <a:xfrm>
            <a:off x="787097" y="4648200"/>
            <a:ext cx="3261916" cy="467168"/>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ハイパーバイザー</a:t>
            </a:r>
          </a:p>
        </p:txBody>
      </p:sp>
      <p:sp>
        <p:nvSpPr>
          <p:cNvPr id="41" name="上矢印 40"/>
          <p:cNvSpPr/>
          <p:nvPr/>
        </p:nvSpPr>
        <p:spPr>
          <a:xfrm flipV="1">
            <a:off x="2514241"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上矢印 41"/>
          <p:cNvSpPr/>
          <p:nvPr/>
        </p:nvSpPr>
        <p:spPr>
          <a:xfrm flipV="1">
            <a:off x="1380564"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flipV="1">
            <a:off x="3535706"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9" name="図形グループ 48"/>
          <p:cNvGrpSpPr/>
          <p:nvPr/>
        </p:nvGrpSpPr>
        <p:grpSpPr>
          <a:xfrm>
            <a:off x="4958522" y="3517774"/>
            <a:ext cx="680450" cy="654176"/>
            <a:chOff x="2667295" y="1059799"/>
            <a:chExt cx="681672" cy="722281"/>
          </a:xfrm>
        </p:grpSpPr>
        <p:sp>
          <p:nvSpPr>
            <p:cNvPr id="50" name="角丸四角形 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 name="図 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2" name="図形グループ 51"/>
          <p:cNvGrpSpPr/>
          <p:nvPr/>
        </p:nvGrpSpPr>
        <p:grpSpPr>
          <a:xfrm>
            <a:off x="5157711" y="3694190"/>
            <a:ext cx="246139" cy="509104"/>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テキスト ボックス 46"/>
          <p:cNvSpPr txBox="1"/>
          <p:nvPr/>
        </p:nvSpPr>
        <p:spPr>
          <a:xfrm>
            <a:off x="5746750" y="3517774"/>
            <a:ext cx="2940599" cy="738664"/>
          </a:xfrm>
          <a:prstGeom prst="rect">
            <a:avLst/>
          </a:prstGeom>
          <a:noFill/>
        </p:spPr>
        <p:txBody>
          <a:bodyPr wrap="square" rtlCol="0">
            <a:spAutoFit/>
          </a:bodyPr>
          <a:lstStyle/>
          <a:p>
            <a:r>
              <a:rPr lang="ja-JP" altLang="en-US" sz="1400" dirty="0">
                <a:solidFill>
                  <a:srgbClr val="0000FF"/>
                </a:solidFill>
              </a:rPr>
              <a:t>システム管理者は、「設定ファイル」を作成・複製・変更することで、仮想サーバーの調達や構成変更できる。</a:t>
            </a:r>
            <a:endParaRPr kumimoji="1" lang="ja-JP" altLang="en-US" sz="1400" dirty="0">
              <a:solidFill>
                <a:srgbClr val="0000FF"/>
              </a:solidFill>
            </a:endParaRPr>
          </a:p>
        </p:txBody>
      </p:sp>
      <p:sp>
        <p:nvSpPr>
          <p:cNvPr id="55" name="テキスト ボックス 54"/>
          <p:cNvSpPr txBox="1"/>
          <p:nvPr/>
        </p:nvSpPr>
        <p:spPr>
          <a:xfrm>
            <a:off x="5746750" y="5175250"/>
            <a:ext cx="2940599" cy="738664"/>
          </a:xfrm>
          <a:prstGeom prst="rect">
            <a:avLst/>
          </a:prstGeom>
          <a:noFill/>
        </p:spPr>
        <p:txBody>
          <a:bodyPr wrap="square" rtlCol="0">
            <a:spAutoFit/>
          </a:bodyPr>
          <a:lstStyle/>
          <a:p>
            <a:r>
              <a:rPr kumimoji="1" lang="ja-JP" altLang="en-US" sz="1400" dirty="0">
                <a:solidFill>
                  <a:srgbClr val="0000FF"/>
                </a:solidFill>
              </a:rPr>
              <a:t>ハイパーバイザーは、「設定ファイル」に記述された内容に従って、必要なシステム資源の割り当てを行う</a:t>
            </a:r>
          </a:p>
        </p:txBody>
      </p:sp>
      <p:pic>
        <p:nvPicPr>
          <p:cNvPr id="56" name="図 55" descr="20120923172222dfb.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953" y="5296925"/>
            <a:ext cx="602814" cy="616989"/>
          </a:xfrm>
          <a:prstGeom prst="rect">
            <a:avLst/>
          </a:prstGeom>
        </p:spPr>
      </p:pic>
      <p:sp>
        <p:nvSpPr>
          <p:cNvPr id="57" name="テキスト ボックス 56"/>
          <p:cNvSpPr txBox="1"/>
          <p:nvPr/>
        </p:nvSpPr>
        <p:spPr>
          <a:xfrm>
            <a:off x="5746750" y="1622187"/>
            <a:ext cx="2940599" cy="738664"/>
          </a:xfrm>
          <a:prstGeom prst="rect">
            <a:avLst/>
          </a:prstGeom>
          <a:noFill/>
        </p:spPr>
        <p:txBody>
          <a:bodyPr wrap="square" rtlCol="0">
            <a:spAutoFit/>
          </a:bodyPr>
          <a:lstStyle/>
          <a:p>
            <a:r>
              <a:rPr lang="ja-JP" altLang="en-US" sz="1400" dirty="0">
                <a:solidFill>
                  <a:srgbClr val="0000FF"/>
                </a:solidFill>
              </a:rPr>
              <a:t>ハイパーバイザーから割り当てられたシステム資源に相当する能力・機能を持った仮想マシンが稼働する</a:t>
            </a:r>
            <a:endParaRPr kumimoji="1" lang="ja-JP" altLang="en-US" sz="1400" dirty="0">
              <a:solidFill>
                <a:srgbClr val="0000FF"/>
              </a:solidFill>
            </a:endParaRPr>
          </a:p>
        </p:txBody>
      </p:sp>
      <p:grpSp>
        <p:nvGrpSpPr>
          <p:cNvPr id="59" name="図形グループ 58"/>
          <p:cNvGrpSpPr/>
          <p:nvPr/>
        </p:nvGrpSpPr>
        <p:grpSpPr>
          <a:xfrm>
            <a:off x="4956533" y="1794743"/>
            <a:ext cx="277765" cy="142424"/>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4956533" y="1962805"/>
            <a:ext cx="277765" cy="142424"/>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4956533" y="2131698"/>
            <a:ext cx="277765" cy="142424"/>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フローチャート: 磁気ディスク 70"/>
          <p:cNvSpPr/>
          <p:nvPr/>
        </p:nvSpPr>
        <p:spPr>
          <a:xfrm>
            <a:off x="5285952" y="203401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磁気ディスク 71"/>
          <p:cNvSpPr/>
          <p:nvPr/>
        </p:nvSpPr>
        <p:spPr>
          <a:xfrm>
            <a:off x="5285952" y="179878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115363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サーバー仮想化が変えたサーバー利用の常識（２）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sp>
        <p:nvSpPr>
          <p:cNvPr id="12" name="正方形/長方形 11"/>
          <p:cNvSpPr/>
          <p:nvPr/>
        </p:nvSpPr>
        <p:spPr>
          <a:xfrm>
            <a:off x="533400"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36616" y="1434953"/>
            <a:ext cx="833630" cy="461665"/>
          </a:xfrm>
          <a:prstGeom prst="rect">
            <a:avLst/>
          </a:prstGeom>
          <a:noFill/>
          <a:ln>
            <a:noFill/>
          </a:ln>
        </p:spPr>
        <p:txBody>
          <a:bodyPr wrap="square" rtlCol="0">
            <a:spAutoFit/>
          </a:bodyPr>
          <a:lstStyle/>
          <a:p>
            <a:pPr algn="ctr"/>
            <a:r>
              <a:rPr kumimoji="1" lang="ja-JP" altLang="en-US" sz="800" dirty="0">
                <a:solidFill>
                  <a:srgbClr val="0000FF"/>
                </a:solidFill>
              </a:rPr>
              <a:t>仮想サーバー</a:t>
            </a:r>
            <a:r>
              <a:rPr kumimoji="1" lang="en-US" altLang="ja-JP" sz="800" dirty="0">
                <a:solidFill>
                  <a:srgbClr val="0000FF"/>
                </a:solidFill>
              </a:rPr>
              <a:t> </a:t>
            </a:r>
            <a:r>
              <a:rPr kumimoji="1" lang="en-US" altLang="ja-JP" sz="1600" dirty="0">
                <a:solidFill>
                  <a:srgbClr val="0000FF"/>
                </a:solidFill>
              </a:rPr>
              <a:t>A</a:t>
            </a:r>
            <a:endParaRPr kumimoji="1" lang="ja-JP" altLang="en-US" sz="1600" dirty="0">
              <a:solidFill>
                <a:srgbClr val="0000FF"/>
              </a:solidFill>
            </a:endParaRPr>
          </a:p>
        </p:txBody>
      </p:sp>
      <p:sp>
        <p:nvSpPr>
          <p:cNvPr id="14" name="フローチャート: 磁気ディスク 13"/>
          <p:cNvSpPr/>
          <p:nvPr/>
        </p:nvSpPr>
        <p:spPr>
          <a:xfrm>
            <a:off x="1026437"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08524"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6" name="正方形/長方形 15"/>
          <p:cNvSpPr/>
          <p:nvPr/>
        </p:nvSpPr>
        <p:spPr>
          <a:xfrm>
            <a:off x="608524"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17" name="正方形/長方形 16"/>
          <p:cNvSpPr/>
          <p:nvPr/>
        </p:nvSpPr>
        <p:spPr>
          <a:xfrm>
            <a:off x="1475315"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1478531" y="1434953"/>
            <a:ext cx="833630" cy="461665"/>
          </a:xfrm>
          <a:prstGeom prst="rect">
            <a:avLst/>
          </a:prstGeom>
          <a:noFill/>
          <a:ln>
            <a:noFill/>
          </a:ln>
        </p:spPr>
        <p:txBody>
          <a:bodyPr wrap="square" rtlCol="0">
            <a:spAutoFit/>
          </a:bodyPr>
          <a:lstStyle/>
          <a:p>
            <a:pPr algn="ctr"/>
            <a:r>
              <a:rPr kumimoji="1" lang="ja-JP" altLang="en-US" sz="800" dirty="0">
                <a:solidFill>
                  <a:srgbClr val="0000FF"/>
                </a:solidFill>
              </a:rPr>
              <a:t>仮想サーバー</a:t>
            </a:r>
            <a:r>
              <a:rPr kumimoji="1" lang="en-US" altLang="ja-JP" sz="800" dirty="0">
                <a:solidFill>
                  <a:srgbClr val="0000FF"/>
                </a:solidFill>
              </a:rPr>
              <a:t> </a:t>
            </a:r>
            <a:r>
              <a:rPr kumimoji="1" lang="en-US" altLang="ja-JP" sz="1600" dirty="0">
                <a:solidFill>
                  <a:srgbClr val="0000FF"/>
                </a:solidFill>
              </a:rPr>
              <a:t>B</a:t>
            </a:r>
            <a:endParaRPr kumimoji="1" lang="ja-JP" altLang="en-US" sz="1600" dirty="0">
              <a:solidFill>
                <a:srgbClr val="0000FF"/>
              </a:solidFill>
            </a:endParaRPr>
          </a:p>
        </p:txBody>
      </p:sp>
      <p:sp>
        <p:nvSpPr>
          <p:cNvPr id="19" name="フローチャート: 磁気ディスク 18"/>
          <p:cNvSpPr/>
          <p:nvPr/>
        </p:nvSpPr>
        <p:spPr>
          <a:xfrm>
            <a:off x="1968352"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1550439"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21" name="正方形/長方形 20"/>
          <p:cNvSpPr/>
          <p:nvPr/>
        </p:nvSpPr>
        <p:spPr>
          <a:xfrm>
            <a:off x="1550439"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38" name="フローチャート: 磁気ディスク 37"/>
          <p:cNvSpPr/>
          <p:nvPr/>
        </p:nvSpPr>
        <p:spPr>
          <a:xfrm>
            <a:off x="3657600" y="24480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7774514" y="9066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テキスト ボックス 51"/>
          <p:cNvSpPr txBox="1"/>
          <p:nvPr/>
        </p:nvSpPr>
        <p:spPr>
          <a:xfrm>
            <a:off x="7777730" y="1407209"/>
            <a:ext cx="833630" cy="461665"/>
          </a:xfrm>
          <a:prstGeom prst="rect">
            <a:avLst/>
          </a:prstGeom>
          <a:noFill/>
          <a:ln>
            <a:noFill/>
          </a:ln>
        </p:spPr>
        <p:txBody>
          <a:bodyPr wrap="square" rtlCol="0">
            <a:spAutoFit/>
          </a:bodyPr>
          <a:lstStyle/>
          <a:p>
            <a:pPr algn="ctr"/>
            <a:r>
              <a:rPr kumimoji="1" lang="ja-JP" altLang="en-US" sz="800" dirty="0">
                <a:solidFill>
                  <a:srgbClr val="008000"/>
                </a:solidFill>
              </a:rPr>
              <a:t>仮想サーバー</a:t>
            </a:r>
            <a:r>
              <a:rPr kumimoji="1" lang="en-US" altLang="ja-JP" sz="800" dirty="0">
                <a:solidFill>
                  <a:srgbClr val="008000"/>
                </a:solidFill>
              </a:rPr>
              <a:t> </a:t>
            </a:r>
            <a:r>
              <a:rPr kumimoji="1" lang="en-US" altLang="ja-JP" sz="1600" dirty="0">
                <a:solidFill>
                  <a:srgbClr val="008000"/>
                </a:solidFill>
              </a:rPr>
              <a:t>X</a:t>
            </a:r>
            <a:endParaRPr kumimoji="1" lang="ja-JP" altLang="en-US" sz="1600" dirty="0">
              <a:solidFill>
                <a:srgbClr val="008000"/>
              </a:solidFill>
            </a:endParaRPr>
          </a:p>
        </p:txBody>
      </p:sp>
      <p:sp>
        <p:nvSpPr>
          <p:cNvPr id="53" name="フローチャート: 磁気ディスク 52"/>
          <p:cNvSpPr/>
          <p:nvPr/>
        </p:nvSpPr>
        <p:spPr>
          <a:xfrm>
            <a:off x="8267551" y="9912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正方形/長方形 53"/>
          <p:cNvSpPr/>
          <p:nvPr/>
        </p:nvSpPr>
        <p:spPr>
          <a:xfrm>
            <a:off x="7849638" y="12127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55" name="正方形/長方形 54"/>
          <p:cNvSpPr/>
          <p:nvPr/>
        </p:nvSpPr>
        <p:spPr>
          <a:xfrm>
            <a:off x="7849638" y="9912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56" name="フローチャート: 書類 55"/>
          <p:cNvSpPr/>
          <p:nvPr/>
        </p:nvSpPr>
        <p:spPr>
          <a:xfrm>
            <a:off x="370613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59" name="フローチャート: 書類 58"/>
          <p:cNvSpPr/>
          <p:nvPr/>
        </p:nvSpPr>
        <p:spPr>
          <a:xfrm>
            <a:off x="432208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60" name="フローチャート: 書類 59"/>
          <p:cNvSpPr/>
          <p:nvPr/>
        </p:nvSpPr>
        <p:spPr>
          <a:xfrm>
            <a:off x="4917948" y="27863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sp>
        <p:nvSpPr>
          <p:cNvPr id="61" name="左右矢印 60"/>
          <p:cNvSpPr/>
          <p:nvPr/>
        </p:nvSpPr>
        <p:spPr>
          <a:xfrm>
            <a:off x="3232910" y="2013263"/>
            <a:ext cx="2678940" cy="358595"/>
          </a:xfrm>
          <a:prstGeom prst="lef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相互に稼働しているかどうかを監視</a:t>
            </a:r>
          </a:p>
        </p:txBody>
      </p:sp>
      <p:cxnSp>
        <p:nvCxnSpPr>
          <p:cNvPr id="66" name="曲線コネクタ 65"/>
          <p:cNvCxnSpPr>
            <a:stCxn id="56" idx="0"/>
            <a:endCxn id="12" idx="2"/>
          </p:cNvCxnSpPr>
          <p:nvPr/>
        </p:nvCxnSpPr>
        <p:spPr>
          <a:xfrm rot="16200000" flipV="1">
            <a:off x="1996049" y="814292"/>
            <a:ext cx="927865" cy="3016315"/>
          </a:xfrm>
          <a:prstGeom prst="curvedConnector3">
            <a:avLst>
              <a:gd name="adj1" fmla="val 2262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曲線コネクタ 66"/>
          <p:cNvCxnSpPr>
            <a:stCxn id="59" idx="0"/>
            <a:endCxn id="18" idx="2"/>
          </p:cNvCxnSpPr>
          <p:nvPr/>
        </p:nvCxnSpPr>
        <p:spPr>
          <a:xfrm rot="16200000" flipV="1">
            <a:off x="2794835" y="997129"/>
            <a:ext cx="889764" cy="2688742"/>
          </a:xfrm>
          <a:prstGeom prst="curvedConnector3">
            <a:avLst>
              <a:gd name="adj1" fmla="val 30731"/>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4080586" y="2496558"/>
            <a:ext cx="992579" cy="246221"/>
          </a:xfrm>
          <a:prstGeom prst="rect">
            <a:avLst/>
          </a:prstGeom>
          <a:noFill/>
        </p:spPr>
        <p:txBody>
          <a:bodyPr wrap="none" rtlCol="0">
            <a:spAutoFit/>
          </a:bodyPr>
          <a:lstStyle/>
          <a:p>
            <a:pPr algn="ctr"/>
            <a:r>
              <a:rPr kumimoji="1" lang="ja-JP" altLang="en-US" sz="1000" dirty="0">
                <a:solidFill>
                  <a:schemeClr val="bg1"/>
                </a:solidFill>
              </a:rPr>
              <a:t>共用ストレージ</a:t>
            </a:r>
          </a:p>
        </p:txBody>
      </p:sp>
      <p:sp>
        <p:nvSpPr>
          <p:cNvPr id="11" name="正方形/長方形 10"/>
          <p:cNvSpPr/>
          <p:nvPr/>
        </p:nvSpPr>
        <p:spPr>
          <a:xfrm>
            <a:off x="53339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ハイパーバイザー</a:t>
            </a:r>
          </a:p>
        </p:txBody>
      </p:sp>
      <p:sp>
        <p:nvSpPr>
          <p:cNvPr id="4" name="正方形/長方形 3"/>
          <p:cNvSpPr/>
          <p:nvPr/>
        </p:nvSpPr>
        <p:spPr>
          <a:xfrm>
            <a:off x="533400" y="2448058"/>
            <a:ext cx="2699510" cy="958850"/>
          </a:xfrm>
          <a:prstGeom prst="rect">
            <a:avLst/>
          </a:prstGeom>
          <a:solidFill>
            <a:srgbClr val="0000FF">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322114" y="3108789"/>
            <a:ext cx="1189999" cy="307777"/>
          </a:xfrm>
          <a:prstGeom prst="rect">
            <a:avLst/>
          </a:prstGeom>
          <a:noFill/>
        </p:spPr>
        <p:txBody>
          <a:bodyPr wrap="none" rtlCol="0">
            <a:spAutoFit/>
          </a:bodyPr>
          <a:lstStyle/>
          <a:p>
            <a:pPr algn="ctr"/>
            <a:r>
              <a:rPr lang="ja-JP" altLang="en-US" sz="1400" dirty="0">
                <a:solidFill>
                  <a:srgbClr val="FFFFFF"/>
                </a:solidFill>
              </a:rPr>
              <a:t>サーバー　</a:t>
            </a:r>
            <a:r>
              <a:rPr lang="en-US" altLang="ja-JP" sz="1400" dirty="0">
                <a:solidFill>
                  <a:srgbClr val="FFFFFF"/>
                </a:solidFill>
              </a:rPr>
              <a:t>01</a:t>
            </a:r>
            <a:endParaRPr kumimoji="1" lang="ja-JP" altLang="en-US" sz="1400" dirty="0">
              <a:solidFill>
                <a:srgbClr val="FFFFFF"/>
              </a:solidFill>
            </a:endParaRPr>
          </a:p>
        </p:txBody>
      </p:sp>
      <p:sp>
        <p:nvSpPr>
          <p:cNvPr id="6" name="フローチャート: 磁気ディスク 5"/>
          <p:cNvSpPr/>
          <p:nvPr/>
        </p:nvSpPr>
        <p:spPr>
          <a:xfrm>
            <a:off x="196835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 name="正方形/長方形 6"/>
          <p:cNvSpPr/>
          <p:nvPr/>
        </p:nvSpPr>
        <p:spPr>
          <a:xfrm>
            <a:off x="127150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 name="正方形/長方形 7"/>
          <p:cNvSpPr/>
          <p:nvPr/>
        </p:nvSpPr>
        <p:spPr>
          <a:xfrm>
            <a:off x="127150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cxnSp>
        <p:nvCxnSpPr>
          <p:cNvPr id="74" name="曲線コネクタ 73"/>
          <p:cNvCxnSpPr>
            <a:stCxn id="60" idx="0"/>
            <a:endCxn id="52" idx="2"/>
          </p:cNvCxnSpPr>
          <p:nvPr/>
        </p:nvCxnSpPr>
        <p:spPr>
          <a:xfrm rot="5400000" flipH="1" flipV="1">
            <a:off x="6228493" y="820330"/>
            <a:ext cx="917508" cy="3014596"/>
          </a:xfrm>
          <a:prstGeom prst="curvedConnector3">
            <a:avLst>
              <a:gd name="adj1" fmla="val 23008"/>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5911850" y="24480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700566" y="3108789"/>
            <a:ext cx="1189999" cy="307777"/>
          </a:xfrm>
          <a:prstGeom prst="rect">
            <a:avLst/>
          </a:prstGeom>
          <a:noFill/>
        </p:spPr>
        <p:txBody>
          <a:bodyPr wrap="none" rtlCol="0">
            <a:spAutoFit/>
          </a:bodyPr>
          <a:lstStyle/>
          <a:p>
            <a:pPr algn="ctr"/>
            <a:r>
              <a:rPr kumimoji="1" lang="ja-JP" altLang="en-US" sz="1400" dirty="0">
                <a:solidFill>
                  <a:srgbClr val="FFFFFF"/>
                </a:solidFill>
              </a:rPr>
              <a:t>サーバー　</a:t>
            </a:r>
            <a:r>
              <a:rPr kumimoji="1" lang="en-US" altLang="ja-JP" sz="1400" dirty="0">
                <a:solidFill>
                  <a:srgbClr val="FFFFFF"/>
                </a:solidFill>
              </a:rPr>
              <a:t>02</a:t>
            </a:r>
            <a:endParaRPr kumimoji="1" lang="ja-JP" altLang="en-US" sz="1400" dirty="0">
              <a:solidFill>
                <a:srgbClr val="FFFFFF"/>
              </a:solidFill>
            </a:endParaRPr>
          </a:p>
        </p:txBody>
      </p:sp>
      <p:sp>
        <p:nvSpPr>
          <p:cNvPr id="42" name="フローチャート: 磁気ディスク 41"/>
          <p:cNvSpPr/>
          <p:nvPr/>
        </p:nvSpPr>
        <p:spPr>
          <a:xfrm>
            <a:off x="734680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 name="正方形/長方形 42"/>
          <p:cNvSpPr/>
          <p:nvPr/>
        </p:nvSpPr>
        <p:spPr>
          <a:xfrm>
            <a:off x="664995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44" name="正方形/長方形 43"/>
          <p:cNvSpPr/>
          <p:nvPr/>
        </p:nvSpPr>
        <p:spPr>
          <a:xfrm>
            <a:off x="664995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62" name="左右矢印 61"/>
          <p:cNvSpPr/>
          <p:nvPr/>
        </p:nvSpPr>
        <p:spPr>
          <a:xfrm>
            <a:off x="316230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左右矢印 62"/>
          <p:cNvSpPr/>
          <p:nvPr/>
        </p:nvSpPr>
        <p:spPr>
          <a:xfrm>
            <a:off x="544195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91184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ハイパーバイザー</a:t>
            </a:r>
          </a:p>
        </p:txBody>
      </p:sp>
      <p:sp>
        <p:nvSpPr>
          <p:cNvPr id="85" name="正方形/長方形 84"/>
          <p:cNvSpPr/>
          <p:nvPr/>
        </p:nvSpPr>
        <p:spPr>
          <a:xfrm>
            <a:off x="5925307"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テキスト ボックス 85"/>
          <p:cNvSpPr txBox="1"/>
          <p:nvPr/>
        </p:nvSpPr>
        <p:spPr>
          <a:xfrm>
            <a:off x="5928523" y="4250053"/>
            <a:ext cx="833630" cy="461665"/>
          </a:xfrm>
          <a:prstGeom prst="rect">
            <a:avLst/>
          </a:prstGeom>
          <a:noFill/>
          <a:ln>
            <a:noFill/>
          </a:ln>
        </p:spPr>
        <p:txBody>
          <a:bodyPr wrap="square" rtlCol="0">
            <a:spAutoFit/>
          </a:bodyPr>
          <a:lstStyle/>
          <a:p>
            <a:pPr algn="ctr"/>
            <a:r>
              <a:rPr kumimoji="1" lang="ja-JP" altLang="en-US" sz="800" dirty="0">
                <a:solidFill>
                  <a:srgbClr val="0000FF"/>
                </a:solidFill>
              </a:rPr>
              <a:t>仮想サーバー</a:t>
            </a:r>
            <a:r>
              <a:rPr kumimoji="1" lang="en-US" altLang="ja-JP" sz="800" dirty="0">
                <a:solidFill>
                  <a:srgbClr val="0000FF"/>
                </a:solidFill>
              </a:rPr>
              <a:t> </a:t>
            </a:r>
            <a:r>
              <a:rPr kumimoji="1" lang="en-US" altLang="ja-JP" sz="1600" dirty="0">
                <a:solidFill>
                  <a:srgbClr val="0000FF"/>
                </a:solidFill>
              </a:rPr>
              <a:t>A</a:t>
            </a:r>
            <a:endParaRPr kumimoji="1" lang="ja-JP" altLang="en-US" sz="1600" dirty="0">
              <a:solidFill>
                <a:srgbClr val="0000FF"/>
              </a:solidFill>
            </a:endParaRPr>
          </a:p>
        </p:txBody>
      </p:sp>
      <p:sp>
        <p:nvSpPr>
          <p:cNvPr id="87" name="フローチャート: 磁気ディスク 86"/>
          <p:cNvSpPr/>
          <p:nvPr/>
        </p:nvSpPr>
        <p:spPr>
          <a:xfrm>
            <a:off x="6418344"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6000431"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89" name="正方形/長方形 88"/>
          <p:cNvSpPr/>
          <p:nvPr/>
        </p:nvSpPr>
        <p:spPr>
          <a:xfrm>
            <a:off x="6000431"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90" name="正方形/長方形 89"/>
          <p:cNvSpPr/>
          <p:nvPr/>
        </p:nvSpPr>
        <p:spPr>
          <a:xfrm>
            <a:off x="6867222"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6870438" y="4250053"/>
            <a:ext cx="833630" cy="461665"/>
          </a:xfrm>
          <a:prstGeom prst="rect">
            <a:avLst/>
          </a:prstGeom>
          <a:noFill/>
          <a:ln>
            <a:noFill/>
          </a:ln>
        </p:spPr>
        <p:txBody>
          <a:bodyPr wrap="square" rtlCol="0">
            <a:spAutoFit/>
          </a:bodyPr>
          <a:lstStyle/>
          <a:p>
            <a:pPr algn="ctr"/>
            <a:r>
              <a:rPr kumimoji="1" lang="ja-JP" altLang="en-US" sz="800" dirty="0">
                <a:solidFill>
                  <a:srgbClr val="0000FF"/>
                </a:solidFill>
              </a:rPr>
              <a:t>仮想サーバー</a:t>
            </a:r>
            <a:r>
              <a:rPr kumimoji="1" lang="en-US" altLang="ja-JP" sz="800" dirty="0">
                <a:solidFill>
                  <a:srgbClr val="0000FF"/>
                </a:solidFill>
              </a:rPr>
              <a:t> </a:t>
            </a:r>
            <a:r>
              <a:rPr kumimoji="1" lang="en-US" altLang="ja-JP" sz="1600" dirty="0">
                <a:solidFill>
                  <a:srgbClr val="0000FF"/>
                </a:solidFill>
              </a:rPr>
              <a:t>B</a:t>
            </a:r>
            <a:endParaRPr kumimoji="1" lang="ja-JP" altLang="en-US" sz="1600" dirty="0">
              <a:solidFill>
                <a:srgbClr val="0000FF"/>
              </a:solidFill>
            </a:endParaRPr>
          </a:p>
        </p:txBody>
      </p:sp>
      <p:sp>
        <p:nvSpPr>
          <p:cNvPr id="92" name="フローチャート: 磁気ディスク 91"/>
          <p:cNvSpPr/>
          <p:nvPr/>
        </p:nvSpPr>
        <p:spPr>
          <a:xfrm>
            <a:off x="7360259"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3" name="正方形/長方形 92"/>
          <p:cNvSpPr/>
          <p:nvPr/>
        </p:nvSpPr>
        <p:spPr>
          <a:xfrm>
            <a:off x="6942346"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94" name="正方形/長方形 93"/>
          <p:cNvSpPr/>
          <p:nvPr/>
        </p:nvSpPr>
        <p:spPr>
          <a:xfrm>
            <a:off x="6942346"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95" name="フローチャート: 磁気ディスク 94"/>
          <p:cNvSpPr/>
          <p:nvPr/>
        </p:nvSpPr>
        <p:spPr>
          <a:xfrm>
            <a:off x="3657599" y="52801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正方形/長方形 95"/>
          <p:cNvSpPr/>
          <p:nvPr/>
        </p:nvSpPr>
        <p:spPr>
          <a:xfrm>
            <a:off x="7774513" y="37387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テキスト ボックス 96"/>
          <p:cNvSpPr txBox="1"/>
          <p:nvPr/>
        </p:nvSpPr>
        <p:spPr>
          <a:xfrm>
            <a:off x="7777729" y="4239309"/>
            <a:ext cx="833630" cy="461665"/>
          </a:xfrm>
          <a:prstGeom prst="rect">
            <a:avLst/>
          </a:prstGeom>
          <a:noFill/>
          <a:ln>
            <a:noFill/>
          </a:ln>
        </p:spPr>
        <p:txBody>
          <a:bodyPr wrap="square" rtlCol="0">
            <a:spAutoFit/>
          </a:bodyPr>
          <a:lstStyle/>
          <a:p>
            <a:pPr algn="ctr"/>
            <a:r>
              <a:rPr kumimoji="1" lang="ja-JP" altLang="en-US" sz="800" dirty="0">
                <a:solidFill>
                  <a:srgbClr val="008000"/>
                </a:solidFill>
              </a:rPr>
              <a:t>仮想サーバー</a:t>
            </a:r>
            <a:r>
              <a:rPr kumimoji="1" lang="en-US" altLang="ja-JP" sz="800" dirty="0">
                <a:solidFill>
                  <a:srgbClr val="008000"/>
                </a:solidFill>
              </a:rPr>
              <a:t> </a:t>
            </a:r>
            <a:r>
              <a:rPr kumimoji="1" lang="en-US" altLang="ja-JP" sz="1600" dirty="0">
                <a:solidFill>
                  <a:srgbClr val="008000"/>
                </a:solidFill>
              </a:rPr>
              <a:t>X</a:t>
            </a:r>
            <a:endParaRPr kumimoji="1" lang="ja-JP" altLang="en-US" sz="1600" dirty="0">
              <a:solidFill>
                <a:srgbClr val="008000"/>
              </a:solidFill>
            </a:endParaRPr>
          </a:p>
        </p:txBody>
      </p:sp>
      <p:sp>
        <p:nvSpPr>
          <p:cNvPr id="98" name="フローチャート: 磁気ディスク 97"/>
          <p:cNvSpPr/>
          <p:nvPr/>
        </p:nvSpPr>
        <p:spPr>
          <a:xfrm>
            <a:off x="8267550" y="38233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正方形/長方形 98"/>
          <p:cNvSpPr/>
          <p:nvPr/>
        </p:nvSpPr>
        <p:spPr>
          <a:xfrm>
            <a:off x="7849637" y="40448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00" name="正方形/長方形 99"/>
          <p:cNvSpPr/>
          <p:nvPr/>
        </p:nvSpPr>
        <p:spPr>
          <a:xfrm>
            <a:off x="7849637" y="38233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101" name="フローチャート: 書類 100"/>
          <p:cNvSpPr/>
          <p:nvPr/>
        </p:nvSpPr>
        <p:spPr>
          <a:xfrm>
            <a:off x="370613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2" name="フローチャート: 書類 101"/>
          <p:cNvSpPr/>
          <p:nvPr/>
        </p:nvSpPr>
        <p:spPr>
          <a:xfrm>
            <a:off x="432208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3" name="フローチャート: 書類 102"/>
          <p:cNvSpPr/>
          <p:nvPr/>
        </p:nvSpPr>
        <p:spPr>
          <a:xfrm>
            <a:off x="4917947" y="56184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cxnSp>
        <p:nvCxnSpPr>
          <p:cNvPr id="105" name="曲線コネクタ 104"/>
          <p:cNvCxnSpPr>
            <a:stCxn id="101" idx="0"/>
            <a:endCxn id="85" idx="2"/>
          </p:cNvCxnSpPr>
          <p:nvPr/>
        </p:nvCxnSpPr>
        <p:spPr>
          <a:xfrm rot="5400000" flipH="1" flipV="1">
            <a:off x="4683501" y="3958254"/>
            <a:ext cx="944865" cy="2375593"/>
          </a:xfrm>
          <a:prstGeom prst="curvedConnector3">
            <a:avLst>
              <a:gd name="adj1" fmla="val 27822"/>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曲線コネクタ 105"/>
          <p:cNvCxnSpPr>
            <a:stCxn id="102" idx="0"/>
            <a:endCxn id="91" idx="2"/>
          </p:cNvCxnSpPr>
          <p:nvPr/>
        </p:nvCxnSpPr>
        <p:spPr>
          <a:xfrm rot="5400000" flipH="1" flipV="1">
            <a:off x="5482288" y="3813517"/>
            <a:ext cx="906764" cy="2703166"/>
          </a:xfrm>
          <a:prstGeom prst="curvedConnector3">
            <a:avLst>
              <a:gd name="adj1" fmla="val 1708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07" name="テキスト ボックス 106"/>
          <p:cNvSpPr txBox="1"/>
          <p:nvPr/>
        </p:nvSpPr>
        <p:spPr>
          <a:xfrm>
            <a:off x="4080585" y="5328658"/>
            <a:ext cx="992579" cy="246221"/>
          </a:xfrm>
          <a:prstGeom prst="rect">
            <a:avLst/>
          </a:prstGeom>
          <a:noFill/>
        </p:spPr>
        <p:txBody>
          <a:bodyPr wrap="none" rtlCol="0">
            <a:spAutoFit/>
          </a:bodyPr>
          <a:lstStyle/>
          <a:p>
            <a:pPr algn="ctr"/>
            <a:r>
              <a:rPr kumimoji="1" lang="ja-JP" altLang="en-US" sz="1000" dirty="0">
                <a:solidFill>
                  <a:schemeClr val="bg1"/>
                </a:solidFill>
              </a:rPr>
              <a:t>共用ストレージ</a:t>
            </a:r>
          </a:p>
        </p:txBody>
      </p:sp>
      <p:sp>
        <p:nvSpPr>
          <p:cNvPr id="108" name="正方形/長方形 107"/>
          <p:cNvSpPr/>
          <p:nvPr/>
        </p:nvSpPr>
        <p:spPr>
          <a:xfrm>
            <a:off x="533398" y="4845363"/>
            <a:ext cx="2699511" cy="3585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ハイパーバイザー</a:t>
            </a:r>
          </a:p>
        </p:txBody>
      </p:sp>
      <p:sp>
        <p:nvSpPr>
          <p:cNvPr id="109" name="正方形/長方形 108"/>
          <p:cNvSpPr/>
          <p:nvPr/>
        </p:nvSpPr>
        <p:spPr>
          <a:xfrm>
            <a:off x="533399" y="5280158"/>
            <a:ext cx="2699510" cy="95885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1322115" y="5940889"/>
            <a:ext cx="1189999" cy="307777"/>
          </a:xfrm>
          <a:prstGeom prst="rect">
            <a:avLst/>
          </a:prstGeom>
          <a:solidFill>
            <a:schemeClr val="bg1">
              <a:lumMod val="50000"/>
            </a:schemeClr>
          </a:solidFill>
        </p:spPr>
        <p:txBody>
          <a:bodyPr wrap="none" rtlCol="0">
            <a:spAutoFit/>
          </a:bodyPr>
          <a:lstStyle/>
          <a:p>
            <a:pPr algn="ctr"/>
            <a:r>
              <a:rPr kumimoji="1" lang="ja-JP" altLang="en-US" sz="1400" dirty="0">
                <a:solidFill>
                  <a:srgbClr val="FFFFFF"/>
                </a:solidFill>
              </a:rPr>
              <a:t>サーバー　</a:t>
            </a:r>
            <a:r>
              <a:rPr kumimoji="1" lang="en-US" altLang="ja-JP" sz="1400" dirty="0">
                <a:solidFill>
                  <a:srgbClr val="FFFFFF"/>
                </a:solidFill>
              </a:rPr>
              <a:t>01</a:t>
            </a:r>
            <a:endParaRPr kumimoji="1" lang="ja-JP" altLang="en-US" sz="1400" dirty="0">
              <a:solidFill>
                <a:srgbClr val="FFFFFF"/>
              </a:solidFill>
            </a:endParaRPr>
          </a:p>
        </p:txBody>
      </p:sp>
      <p:sp>
        <p:nvSpPr>
          <p:cNvPr id="111" name="フローチャート: 磁気ディスク 110"/>
          <p:cNvSpPr/>
          <p:nvPr/>
        </p:nvSpPr>
        <p:spPr>
          <a:xfrm>
            <a:off x="1968351" y="5462638"/>
            <a:ext cx="595450" cy="462178"/>
          </a:xfrm>
          <a:prstGeom prst="flowChartMagneticDisk">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271500" y="5701320"/>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1271500" y="5394986"/>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cxnSp>
        <p:nvCxnSpPr>
          <p:cNvPr id="114" name="曲線コネクタ 113"/>
          <p:cNvCxnSpPr>
            <a:stCxn id="103" idx="0"/>
            <a:endCxn id="97" idx="2"/>
          </p:cNvCxnSpPr>
          <p:nvPr/>
        </p:nvCxnSpPr>
        <p:spPr>
          <a:xfrm rot="5400000" flipH="1" flipV="1">
            <a:off x="6228492" y="3652430"/>
            <a:ext cx="917508" cy="3014596"/>
          </a:xfrm>
          <a:prstGeom prst="curvedConnector3">
            <a:avLst>
              <a:gd name="adj1" fmla="val 8474"/>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5911849" y="52801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テキスト ボックス 115"/>
          <p:cNvSpPr txBox="1"/>
          <p:nvPr/>
        </p:nvSpPr>
        <p:spPr>
          <a:xfrm>
            <a:off x="6700565" y="5940889"/>
            <a:ext cx="1189999" cy="307777"/>
          </a:xfrm>
          <a:prstGeom prst="rect">
            <a:avLst/>
          </a:prstGeom>
          <a:noFill/>
        </p:spPr>
        <p:txBody>
          <a:bodyPr wrap="none" rtlCol="0">
            <a:spAutoFit/>
          </a:bodyPr>
          <a:lstStyle/>
          <a:p>
            <a:pPr algn="ctr"/>
            <a:r>
              <a:rPr kumimoji="1" lang="ja-JP" altLang="en-US" sz="1400" dirty="0">
                <a:solidFill>
                  <a:srgbClr val="FFFFFF"/>
                </a:solidFill>
              </a:rPr>
              <a:t>サーバー</a:t>
            </a:r>
            <a:r>
              <a:rPr lang="ja-JP" altLang="ja-JP" sz="1400" dirty="0">
                <a:solidFill>
                  <a:srgbClr val="FFFFFF"/>
                </a:solidFill>
              </a:rPr>
              <a:t>　</a:t>
            </a:r>
            <a:r>
              <a:rPr kumimoji="1" lang="en-US" altLang="ja-JP" sz="1400" dirty="0">
                <a:solidFill>
                  <a:srgbClr val="FFFFFF"/>
                </a:solidFill>
              </a:rPr>
              <a:t>02</a:t>
            </a:r>
            <a:endParaRPr kumimoji="1" lang="ja-JP" altLang="en-US" sz="1400" dirty="0">
              <a:solidFill>
                <a:srgbClr val="FFFFFF"/>
              </a:solidFill>
            </a:endParaRPr>
          </a:p>
        </p:txBody>
      </p:sp>
      <p:sp>
        <p:nvSpPr>
          <p:cNvPr id="117" name="フローチャート: 磁気ディスク 116"/>
          <p:cNvSpPr/>
          <p:nvPr/>
        </p:nvSpPr>
        <p:spPr>
          <a:xfrm>
            <a:off x="7346801" y="54626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649950" y="57013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649950" y="53949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20" name="左右矢印 119"/>
          <p:cNvSpPr/>
          <p:nvPr/>
        </p:nvSpPr>
        <p:spPr>
          <a:xfrm>
            <a:off x="3162299" y="5701298"/>
            <a:ext cx="543837" cy="223518"/>
          </a:xfrm>
          <a:prstGeom prst="leftRight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左右矢印 120"/>
          <p:cNvSpPr/>
          <p:nvPr/>
        </p:nvSpPr>
        <p:spPr>
          <a:xfrm>
            <a:off x="5441949" y="57012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911848" y="48453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ハイパーバイザー</a:t>
            </a:r>
          </a:p>
        </p:txBody>
      </p:sp>
      <p:sp>
        <p:nvSpPr>
          <p:cNvPr id="137" name="乗算記号 136"/>
          <p:cNvSpPr/>
          <p:nvPr/>
        </p:nvSpPr>
        <p:spPr>
          <a:xfrm>
            <a:off x="533399" y="4476750"/>
            <a:ext cx="2774952" cy="2120900"/>
          </a:xfrm>
          <a:prstGeom prst="mathMultiply">
            <a:avLst>
              <a:gd name="adj1" fmla="val 524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テキスト ボックス 141"/>
          <p:cNvSpPr txBox="1"/>
          <p:nvPr/>
        </p:nvSpPr>
        <p:spPr>
          <a:xfrm>
            <a:off x="4016320" y="3941289"/>
            <a:ext cx="1111364" cy="677108"/>
          </a:xfrm>
          <a:prstGeom prst="rect">
            <a:avLst/>
          </a:prstGeom>
          <a:noFill/>
        </p:spPr>
        <p:txBody>
          <a:bodyPr wrap="none" rtlCol="0">
            <a:spAutoFit/>
          </a:bodyPr>
          <a:lstStyle/>
          <a:p>
            <a:pPr algn="ctr"/>
            <a:r>
              <a:rPr kumimoji="1" lang="ja-JP" altLang="en-US" sz="1400" dirty="0">
                <a:solidFill>
                  <a:srgbClr val="FF0000"/>
                </a:solidFill>
              </a:rPr>
              <a:t>サーバー</a:t>
            </a:r>
            <a:r>
              <a:rPr kumimoji="1" lang="en-US" altLang="ja-JP" sz="1400" dirty="0">
                <a:solidFill>
                  <a:srgbClr val="FF0000"/>
                </a:solidFill>
              </a:rPr>
              <a:t> 01</a:t>
            </a:r>
          </a:p>
          <a:p>
            <a:pPr algn="ctr"/>
            <a:r>
              <a:rPr kumimoji="1" lang="ja-JP" altLang="en-US" sz="2400" dirty="0">
                <a:solidFill>
                  <a:srgbClr val="FF0000"/>
                </a:solidFill>
              </a:rPr>
              <a:t>障害時</a:t>
            </a:r>
          </a:p>
        </p:txBody>
      </p:sp>
      <p:sp>
        <p:nvSpPr>
          <p:cNvPr id="143" name="テキスト ボックス 142"/>
          <p:cNvSpPr txBox="1"/>
          <p:nvPr/>
        </p:nvSpPr>
        <p:spPr>
          <a:xfrm>
            <a:off x="4018004" y="1142867"/>
            <a:ext cx="1107996" cy="461665"/>
          </a:xfrm>
          <a:prstGeom prst="rect">
            <a:avLst/>
          </a:prstGeom>
          <a:noFill/>
        </p:spPr>
        <p:txBody>
          <a:bodyPr wrap="none" rtlCol="0">
            <a:spAutoFit/>
          </a:bodyPr>
          <a:lstStyle/>
          <a:p>
            <a:pPr algn="ctr"/>
            <a:r>
              <a:rPr kumimoji="1" lang="ja-JP" altLang="en-US" sz="2400" dirty="0">
                <a:solidFill>
                  <a:srgbClr val="0000FF"/>
                </a:solidFill>
              </a:rPr>
              <a:t>正常時</a:t>
            </a:r>
          </a:p>
        </p:txBody>
      </p:sp>
      <p:cxnSp>
        <p:nvCxnSpPr>
          <p:cNvPr id="145" name="直線コネクタ 144"/>
          <p:cNvCxnSpPr/>
          <p:nvPr/>
        </p:nvCxnSpPr>
        <p:spPr>
          <a:xfrm flipV="1">
            <a:off x="567012" y="3597571"/>
            <a:ext cx="8074743" cy="10744"/>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567012" y="3738768"/>
            <a:ext cx="2665897" cy="92410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6600"/>
                </a:solidFill>
                <a:latin typeface="ＭＳ Ｐゴシック"/>
                <a:ea typeface="ＭＳ Ｐゴシック"/>
                <a:cs typeface="ＭＳ Ｐゴシック"/>
              </a:rPr>
              <a:t>仮想サーバーＡと</a:t>
            </a:r>
            <a:r>
              <a:rPr kumimoji="1" lang="en-US" altLang="ja-JP" sz="1200" dirty="0">
                <a:solidFill>
                  <a:srgbClr val="FF6600"/>
                </a:solidFill>
                <a:latin typeface="ＭＳ Ｐゴシック"/>
                <a:ea typeface="ＭＳ Ｐゴシック"/>
                <a:cs typeface="ＭＳ Ｐゴシック"/>
              </a:rPr>
              <a:t>B</a:t>
            </a:r>
            <a:r>
              <a:rPr kumimoji="1" lang="ja-JP" altLang="en-US" sz="1200" dirty="0">
                <a:solidFill>
                  <a:srgbClr val="FF6600"/>
                </a:solidFill>
                <a:latin typeface="ＭＳ Ｐゴシック"/>
                <a:ea typeface="ＭＳ Ｐゴシック"/>
                <a:cs typeface="ＭＳ Ｐゴシック"/>
              </a:rPr>
              <a:t>は、</a:t>
            </a:r>
            <a:endParaRPr kumimoji="1" lang="en-US" altLang="ja-JP" sz="1200" dirty="0">
              <a:solidFill>
                <a:srgbClr val="FF6600"/>
              </a:solidFill>
              <a:latin typeface="ＭＳ Ｐゴシック"/>
              <a:ea typeface="ＭＳ Ｐゴシック"/>
              <a:cs typeface="ＭＳ Ｐゴシック"/>
            </a:endParaRPr>
          </a:p>
          <a:p>
            <a:pPr algn="ctr"/>
            <a:r>
              <a:rPr lang="ja-JP" altLang="en-US" sz="1200" dirty="0">
                <a:solidFill>
                  <a:srgbClr val="FF6600"/>
                </a:solidFill>
                <a:latin typeface="ＭＳ Ｐゴシック"/>
                <a:ea typeface="ＭＳ Ｐゴシック"/>
                <a:cs typeface="ＭＳ Ｐゴシック"/>
              </a:rPr>
              <a:t>見かけ上稼働し続けることができ</a:t>
            </a:r>
            <a:endParaRPr lang="en-US" altLang="ja-JP" sz="1200" dirty="0">
              <a:solidFill>
                <a:srgbClr val="FF6600"/>
              </a:solidFill>
              <a:latin typeface="ＭＳ Ｐゴシック"/>
              <a:ea typeface="ＭＳ Ｐゴシック"/>
              <a:cs typeface="ＭＳ Ｐゴシック"/>
            </a:endParaRPr>
          </a:p>
          <a:p>
            <a:pPr algn="ctr"/>
            <a:r>
              <a:rPr lang="ja-JP" altLang="en-US" sz="1200" dirty="0">
                <a:solidFill>
                  <a:srgbClr val="FF6600"/>
                </a:solidFill>
                <a:latin typeface="ＭＳ Ｐゴシック"/>
                <a:ea typeface="ＭＳ Ｐゴシック"/>
                <a:cs typeface="ＭＳ Ｐゴシック"/>
              </a:rPr>
              <a:t>ユーザーは影響を受けない</a:t>
            </a:r>
            <a:endParaRPr kumimoji="1" lang="ja-JP" altLang="en-US" sz="1200" dirty="0">
              <a:solidFill>
                <a:srgbClr val="FF6600"/>
              </a:solidFill>
              <a:latin typeface="ＭＳ Ｐゴシック"/>
              <a:ea typeface="ＭＳ Ｐゴシック"/>
              <a:cs typeface="ＭＳ Ｐゴシック"/>
            </a:endParaRPr>
          </a:p>
        </p:txBody>
      </p:sp>
    </p:spTree>
    <p:extLst>
      <p:ext uri="{BB962C8B-B14F-4D97-AF65-F5344CB8AC3E}">
        <p14:creationId xmlns:p14="http://schemas.microsoft.com/office/powerpoint/2010/main" val="1619906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フローチャート: 磁気ディスク 429"/>
          <p:cNvSpPr/>
          <p:nvPr/>
        </p:nvSpPr>
        <p:spPr>
          <a:xfrm>
            <a:off x="3959266"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1" name="正方形/長方形 430"/>
          <p:cNvSpPr/>
          <p:nvPr/>
        </p:nvSpPr>
        <p:spPr>
          <a:xfrm>
            <a:off x="3959266"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円/楕円 431"/>
          <p:cNvSpPr/>
          <p:nvPr/>
        </p:nvSpPr>
        <p:spPr>
          <a:xfrm>
            <a:off x="4001762"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3" name="直線コネクタ 432"/>
          <p:cNvCxnSpPr/>
          <p:nvPr/>
        </p:nvCxnSpPr>
        <p:spPr>
          <a:xfrm>
            <a:off x="4084312"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4" name="正方形/長方形 433"/>
          <p:cNvSpPr/>
          <p:nvPr/>
        </p:nvSpPr>
        <p:spPr>
          <a:xfrm>
            <a:off x="3959266"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5" name="円/楕円 434"/>
          <p:cNvSpPr/>
          <p:nvPr/>
        </p:nvSpPr>
        <p:spPr>
          <a:xfrm>
            <a:off x="4001762"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6" name="直線コネクタ 435"/>
          <p:cNvCxnSpPr/>
          <p:nvPr/>
        </p:nvCxnSpPr>
        <p:spPr>
          <a:xfrm>
            <a:off x="4084312"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7" name="正方形/長方形 436"/>
          <p:cNvSpPr/>
          <p:nvPr/>
        </p:nvSpPr>
        <p:spPr>
          <a:xfrm>
            <a:off x="3959266"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8" name="円/楕円 437"/>
          <p:cNvSpPr/>
          <p:nvPr/>
        </p:nvSpPr>
        <p:spPr>
          <a:xfrm>
            <a:off x="4001762"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9" name="直線コネクタ 438"/>
          <p:cNvCxnSpPr/>
          <p:nvPr/>
        </p:nvCxnSpPr>
        <p:spPr>
          <a:xfrm>
            <a:off x="4084312"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0" name="円/楕円 439"/>
          <p:cNvSpPr/>
          <p:nvPr/>
        </p:nvSpPr>
        <p:spPr>
          <a:xfrm>
            <a:off x="4016684"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円/楕円 440"/>
          <p:cNvSpPr/>
          <p:nvPr/>
        </p:nvSpPr>
        <p:spPr>
          <a:xfrm>
            <a:off x="4016684"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フローチャート: 磁気ディスク 441"/>
          <p:cNvSpPr/>
          <p:nvPr/>
        </p:nvSpPr>
        <p:spPr>
          <a:xfrm>
            <a:off x="4329520" y="3685500"/>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3" name="正方形/長方形 442"/>
          <p:cNvSpPr/>
          <p:nvPr/>
        </p:nvSpPr>
        <p:spPr>
          <a:xfrm>
            <a:off x="4329520" y="312121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4" name="円/楕円 443"/>
          <p:cNvSpPr/>
          <p:nvPr/>
        </p:nvSpPr>
        <p:spPr>
          <a:xfrm>
            <a:off x="4372016" y="315296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5" name="直線コネクタ 444"/>
          <p:cNvCxnSpPr/>
          <p:nvPr/>
        </p:nvCxnSpPr>
        <p:spPr>
          <a:xfrm>
            <a:off x="4454566" y="319952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6" name="正方形/長方形 445"/>
          <p:cNvSpPr/>
          <p:nvPr/>
        </p:nvSpPr>
        <p:spPr>
          <a:xfrm>
            <a:off x="4329520" y="33146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円/楕円 446"/>
          <p:cNvSpPr/>
          <p:nvPr/>
        </p:nvSpPr>
        <p:spPr>
          <a:xfrm>
            <a:off x="4372016" y="334642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8" name="直線コネクタ 447"/>
          <p:cNvCxnSpPr/>
          <p:nvPr/>
        </p:nvCxnSpPr>
        <p:spPr>
          <a:xfrm>
            <a:off x="4454566" y="33929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9" name="正方形/長方形 448"/>
          <p:cNvSpPr/>
          <p:nvPr/>
        </p:nvSpPr>
        <p:spPr>
          <a:xfrm>
            <a:off x="4329520" y="349626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0" name="円/楕円 449"/>
          <p:cNvSpPr/>
          <p:nvPr/>
        </p:nvSpPr>
        <p:spPr>
          <a:xfrm>
            <a:off x="4372016" y="352801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1" name="直線コネクタ 450"/>
          <p:cNvCxnSpPr/>
          <p:nvPr/>
        </p:nvCxnSpPr>
        <p:spPr>
          <a:xfrm>
            <a:off x="4454566" y="357458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2" name="円/楕円 451"/>
          <p:cNvSpPr/>
          <p:nvPr/>
        </p:nvSpPr>
        <p:spPr>
          <a:xfrm>
            <a:off x="4386938" y="33540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3" name="円/楕円 452"/>
          <p:cNvSpPr/>
          <p:nvPr/>
        </p:nvSpPr>
        <p:spPr>
          <a:xfrm>
            <a:off x="4386938" y="353561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4" name="フローチャート: 磁気ディスク 453"/>
          <p:cNvSpPr/>
          <p:nvPr/>
        </p:nvSpPr>
        <p:spPr>
          <a:xfrm>
            <a:off x="4697282" y="3685500"/>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55" name="正方形/長方形 454"/>
          <p:cNvSpPr/>
          <p:nvPr/>
        </p:nvSpPr>
        <p:spPr>
          <a:xfrm>
            <a:off x="4697282" y="312121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6" name="円/楕円 455"/>
          <p:cNvSpPr/>
          <p:nvPr/>
        </p:nvSpPr>
        <p:spPr>
          <a:xfrm>
            <a:off x="4739778" y="315296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7" name="直線コネクタ 456"/>
          <p:cNvCxnSpPr/>
          <p:nvPr/>
        </p:nvCxnSpPr>
        <p:spPr>
          <a:xfrm>
            <a:off x="4822328" y="319952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8" name="正方形/長方形 457"/>
          <p:cNvSpPr/>
          <p:nvPr/>
        </p:nvSpPr>
        <p:spPr>
          <a:xfrm>
            <a:off x="4697282" y="33146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9" name="円/楕円 458"/>
          <p:cNvSpPr/>
          <p:nvPr/>
        </p:nvSpPr>
        <p:spPr>
          <a:xfrm>
            <a:off x="4739778" y="334642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0" name="直線コネクタ 459"/>
          <p:cNvCxnSpPr/>
          <p:nvPr/>
        </p:nvCxnSpPr>
        <p:spPr>
          <a:xfrm>
            <a:off x="4822328" y="33929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1" name="正方形/長方形 460"/>
          <p:cNvSpPr/>
          <p:nvPr/>
        </p:nvSpPr>
        <p:spPr>
          <a:xfrm>
            <a:off x="4697282" y="349626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2" name="円/楕円 461"/>
          <p:cNvSpPr/>
          <p:nvPr/>
        </p:nvSpPr>
        <p:spPr>
          <a:xfrm>
            <a:off x="4739778" y="352801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3" name="直線コネクタ 462"/>
          <p:cNvCxnSpPr/>
          <p:nvPr/>
        </p:nvCxnSpPr>
        <p:spPr>
          <a:xfrm>
            <a:off x="4822328" y="357458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4" name="円/楕円 463"/>
          <p:cNvSpPr/>
          <p:nvPr/>
        </p:nvSpPr>
        <p:spPr>
          <a:xfrm>
            <a:off x="4754700" y="33540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5" name="円/楕円 464"/>
          <p:cNvSpPr/>
          <p:nvPr/>
        </p:nvSpPr>
        <p:spPr>
          <a:xfrm>
            <a:off x="4754700" y="353561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フローチャート: 磁気ディスク 465"/>
          <p:cNvSpPr/>
          <p:nvPr/>
        </p:nvSpPr>
        <p:spPr>
          <a:xfrm>
            <a:off x="5056023" y="368708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67" name="正方形/長方形 466"/>
          <p:cNvSpPr/>
          <p:nvPr/>
        </p:nvSpPr>
        <p:spPr>
          <a:xfrm>
            <a:off x="5056023" y="312279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円/楕円 467"/>
          <p:cNvSpPr/>
          <p:nvPr/>
        </p:nvSpPr>
        <p:spPr>
          <a:xfrm>
            <a:off x="5098519" y="315454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9" name="直線コネクタ 468"/>
          <p:cNvCxnSpPr/>
          <p:nvPr/>
        </p:nvCxnSpPr>
        <p:spPr>
          <a:xfrm>
            <a:off x="5181069" y="320111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0" name="正方形/長方形 469"/>
          <p:cNvSpPr/>
          <p:nvPr/>
        </p:nvSpPr>
        <p:spPr>
          <a:xfrm>
            <a:off x="5056023" y="331625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円/楕円 470"/>
          <p:cNvSpPr/>
          <p:nvPr/>
        </p:nvSpPr>
        <p:spPr>
          <a:xfrm>
            <a:off x="5098519" y="334800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2" name="直線コネクタ 471"/>
          <p:cNvCxnSpPr/>
          <p:nvPr/>
        </p:nvCxnSpPr>
        <p:spPr>
          <a:xfrm>
            <a:off x="5181069" y="339457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3" name="正方形/長方形 472"/>
          <p:cNvSpPr/>
          <p:nvPr/>
        </p:nvSpPr>
        <p:spPr>
          <a:xfrm>
            <a:off x="5056023" y="349785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4" name="円/楕円 473"/>
          <p:cNvSpPr/>
          <p:nvPr/>
        </p:nvSpPr>
        <p:spPr>
          <a:xfrm>
            <a:off x="5098519" y="352960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5" name="直線コネクタ 474"/>
          <p:cNvCxnSpPr/>
          <p:nvPr/>
        </p:nvCxnSpPr>
        <p:spPr>
          <a:xfrm>
            <a:off x="5181069" y="357616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6" name="円/楕円 475"/>
          <p:cNvSpPr/>
          <p:nvPr/>
        </p:nvSpPr>
        <p:spPr>
          <a:xfrm>
            <a:off x="5113441" y="335560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円/楕円 476"/>
          <p:cNvSpPr/>
          <p:nvPr/>
        </p:nvSpPr>
        <p:spPr>
          <a:xfrm>
            <a:off x="5113441" y="35371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3538785" y="3025390"/>
            <a:ext cx="1885810" cy="860611"/>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92" name="タイトル 591"/>
          <p:cNvSpPr>
            <a:spLocks noGrp="1"/>
          </p:cNvSpPr>
          <p:nvPr>
            <p:ph type="title"/>
          </p:nvPr>
        </p:nvSpPr>
        <p:spPr/>
        <p:txBody>
          <a:bodyPr/>
          <a:lstStyle/>
          <a:p>
            <a:r>
              <a:rPr kumimoji="1" lang="ja-JP" altLang="en-US" dirty="0"/>
              <a:t>サーバー仮想化による３つのメリット</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grpSp>
        <p:nvGrpSpPr>
          <p:cNvPr id="152" name="図形グループ 151"/>
          <p:cNvGrpSpPr/>
          <p:nvPr/>
        </p:nvGrpSpPr>
        <p:grpSpPr>
          <a:xfrm>
            <a:off x="3593860" y="1356495"/>
            <a:ext cx="1781456" cy="713308"/>
            <a:chOff x="857968" y="1402544"/>
            <a:chExt cx="1781456" cy="713308"/>
          </a:xfrm>
        </p:grpSpPr>
        <p:cxnSp>
          <p:nvCxnSpPr>
            <p:cNvPr id="7" name="直線コネクタ 6"/>
            <p:cNvCxnSpPr>
              <a:stCxn id="102" idx="6"/>
              <a:endCxn id="101" idx="3"/>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a:stCxn id="106" idx="6"/>
              <a:endCxn id="105" idx="3"/>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a:stCxn id="110" idx="6"/>
              <a:endCxn id="109" idx="3"/>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a:stCxn id="118" idx="6"/>
              <a:endCxn id="117" idx="3"/>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a:stCxn id="122" idx="6"/>
              <a:endCxn id="121" idx="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126" idx="6"/>
              <a:endCxn id="125" idx="3"/>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a:stCxn id="130" idx="6"/>
              <a:endCxn id="129" idx="3"/>
            </p:cNvCxnSpPr>
            <p:nvPr/>
          </p:nvCxnSpPr>
          <p:spPr>
            <a:xfrm>
              <a:off x="2446970" y="20548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3" name="正方形/長方形 52"/>
            <p:cNvSpPr/>
            <p:nvPr/>
          </p:nvSpPr>
          <p:spPr>
            <a:xfrm>
              <a:off x="857968"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900464"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983014"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a:xfrm>
              <a:off x="857968"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900464"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983014"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正方形/長方形 60"/>
            <p:cNvSpPr/>
            <p:nvPr/>
          </p:nvSpPr>
          <p:spPr>
            <a:xfrm>
              <a:off x="857968"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900464"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983014"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正方形/長方形 64"/>
            <p:cNvSpPr/>
            <p:nvPr/>
          </p:nvSpPr>
          <p:spPr>
            <a:xfrm>
              <a:off x="857968"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900464"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983014"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9" name="正方形/長方形 68"/>
            <p:cNvSpPr/>
            <p:nvPr/>
          </p:nvSpPr>
          <p:spPr>
            <a:xfrm>
              <a:off x="1223374"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1265870"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1348420"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3" name="正方形/長方形 72"/>
            <p:cNvSpPr/>
            <p:nvPr/>
          </p:nvSpPr>
          <p:spPr>
            <a:xfrm>
              <a:off x="1223374"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1265870"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1348420"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1223374"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1265870"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1348420"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1" name="正方形/長方形 80"/>
            <p:cNvSpPr/>
            <p:nvPr/>
          </p:nvSpPr>
          <p:spPr>
            <a:xfrm>
              <a:off x="1223374"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1265870"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1348420"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5" name="正方形/長方形 84"/>
            <p:cNvSpPr/>
            <p:nvPr/>
          </p:nvSpPr>
          <p:spPr>
            <a:xfrm>
              <a:off x="1593628"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1636124"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1718674"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9" name="正方形/長方形 88"/>
            <p:cNvSpPr/>
            <p:nvPr/>
          </p:nvSpPr>
          <p:spPr>
            <a:xfrm>
              <a:off x="1593628"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1636124"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1718674"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3" name="正方形/長方形 92"/>
            <p:cNvSpPr/>
            <p:nvPr/>
          </p:nvSpPr>
          <p:spPr>
            <a:xfrm>
              <a:off x="1593628"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1636124"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1718674"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7" name="正方形/長方形 96"/>
            <p:cNvSpPr/>
            <p:nvPr/>
          </p:nvSpPr>
          <p:spPr>
            <a:xfrm>
              <a:off x="1593628"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1636124"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1718674"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1" name="正方形/長方形 100"/>
            <p:cNvSpPr/>
            <p:nvPr/>
          </p:nvSpPr>
          <p:spPr>
            <a:xfrm>
              <a:off x="1968278" y="14076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2010774" y="143937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5" name="正方形/長方形 104"/>
            <p:cNvSpPr/>
            <p:nvPr/>
          </p:nvSpPr>
          <p:spPr>
            <a:xfrm>
              <a:off x="1968278" y="160108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2010774" y="163283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9" name="正方形/長方形 108"/>
            <p:cNvSpPr/>
            <p:nvPr/>
          </p:nvSpPr>
          <p:spPr>
            <a:xfrm>
              <a:off x="1968278" y="1782681"/>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2010774" y="181443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3" name="正方形/長方形 112"/>
            <p:cNvSpPr/>
            <p:nvPr/>
          </p:nvSpPr>
          <p:spPr>
            <a:xfrm>
              <a:off x="1968278" y="195836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2010774" y="19901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2093324" y="203668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7" name="正方形/長方形 116"/>
            <p:cNvSpPr/>
            <p:nvPr/>
          </p:nvSpPr>
          <p:spPr>
            <a:xfrm>
              <a:off x="2321924"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2364420"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1" name="正方形/長方形 120"/>
            <p:cNvSpPr/>
            <p:nvPr/>
          </p:nvSpPr>
          <p:spPr>
            <a:xfrm>
              <a:off x="2321924"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2364420"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5" name="正方形/長方形 124"/>
            <p:cNvSpPr/>
            <p:nvPr/>
          </p:nvSpPr>
          <p:spPr>
            <a:xfrm>
              <a:off x="2321924"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2364420"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9" name="正方形/長方形 128"/>
            <p:cNvSpPr/>
            <p:nvPr/>
          </p:nvSpPr>
          <p:spPr>
            <a:xfrm>
              <a:off x="2321924"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2364420"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2446970"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3" name="フローチャート: 磁気ディスク 132"/>
          <p:cNvSpPr/>
          <p:nvPr/>
        </p:nvSpPr>
        <p:spPr>
          <a:xfrm>
            <a:off x="1039667"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53" name="図形グループ 152"/>
          <p:cNvGrpSpPr/>
          <p:nvPr/>
        </p:nvGrpSpPr>
        <p:grpSpPr>
          <a:xfrm>
            <a:off x="997171" y="1362204"/>
            <a:ext cx="1781456" cy="713308"/>
            <a:chOff x="857968" y="1402544"/>
            <a:chExt cx="1781456" cy="713308"/>
          </a:xfrm>
        </p:grpSpPr>
        <p:cxnSp>
          <p:nvCxnSpPr>
            <p:cNvPr id="154" name="直線コネクタ 153"/>
            <p:cNvCxnSpPr>
              <a:stCxn id="198" idx="6"/>
              <a:endCxn id="197" idx="3"/>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5" name="直線コネクタ 154"/>
            <p:cNvCxnSpPr>
              <a:stCxn id="201" idx="6"/>
              <a:endCxn id="200" idx="3"/>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6" name="直線コネクタ 155"/>
            <p:cNvCxnSpPr>
              <a:stCxn id="204" idx="6"/>
              <a:endCxn id="203" idx="3"/>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7" name="直線コネクタ 156"/>
            <p:cNvCxnSpPr>
              <a:stCxn id="210" idx="6"/>
              <a:endCxn id="209" idx="3"/>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8" name="直線コネクタ 157"/>
            <p:cNvCxnSpPr>
              <a:stCxn id="213" idx="6"/>
              <a:endCxn id="212" idx="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9" name="直線コネクタ 158"/>
            <p:cNvCxnSpPr>
              <a:stCxn id="216" idx="6"/>
              <a:endCxn id="215" idx="3"/>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0" name="直線コネクタ 159"/>
            <p:cNvCxnSpPr>
              <a:stCxn id="219" idx="6"/>
              <a:endCxn id="218" idx="3"/>
            </p:cNvCxnSpPr>
            <p:nvPr/>
          </p:nvCxnSpPr>
          <p:spPr>
            <a:xfrm>
              <a:off x="2446970" y="20548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1" name="正方形/長方形 160"/>
            <p:cNvSpPr/>
            <p:nvPr/>
          </p:nvSpPr>
          <p:spPr>
            <a:xfrm>
              <a:off x="857968"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900464"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983014"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4" name="正方形/長方形 163"/>
            <p:cNvSpPr/>
            <p:nvPr/>
          </p:nvSpPr>
          <p:spPr>
            <a:xfrm>
              <a:off x="857968"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900464"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p:nvPr/>
          </p:nvCxnSpPr>
          <p:spPr>
            <a:xfrm>
              <a:off x="983014"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7" name="正方形/長方形 166"/>
            <p:cNvSpPr/>
            <p:nvPr/>
          </p:nvSpPr>
          <p:spPr>
            <a:xfrm>
              <a:off x="857968"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900464"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p:nvPr/>
          </p:nvCxnSpPr>
          <p:spPr>
            <a:xfrm>
              <a:off x="983014"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0" name="正方形/長方形 169"/>
            <p:cNvSpPr/>
            <p:nvPr/>
          </p:nvSpPr>
          <p:spPr>
            <a:xfrm>
              <a:off x="857968"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円/楕円 170"/>
            <p:cNvSpPr/>
            <p:nvPr/>
          </p:nvSpPr>
          <p:spPr>
            <a:xfrm>
              <a:off x="900464"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2" name="直線コネクタ 171"/>
            <p:cNvCxnSpPr/>
            <p:nvPr/>
          </p:nvCxnSpPr>
          <p:spPr>
            <a:xfrm>
              <a:off x="983014"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3" name="正方形/長方形 172"/>
            <p:cNvSpPr/>
            <p:nvPr/>
          </p:nvSpPr>
          <p:spPr>
            <a:xfrm>
              <a:off x="1223374"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1265870"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1348420"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6" name="正方形/長方形 175"/>
            <p:cNvSpPr/>
            <p:nvPr/>
          </p:nvSpPr>
          <p:spPr>
            <a:xfrm>
              <a:off x="1223374"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1265870"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p:nvPr/>
          </p:nvCxnSpPr>
          <p:spPr>
            <a:xfrm>
              <a:off x="1348420"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9" name="正方形/長方形 178"/>
            <p:cNvSpPr/>
            <p:nvPr/>
          </p:nvSpPr>
          <p:spPr>
            <a:xfrm>
              <a:off x="1223374"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1265870"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p:nvPr/>
          </p:nvCxnSpPr>
          <p:spPr>
            <a:xfrm>
              <a:off x="1348420"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2" name="正方形/長方形 181"/>
            <p:cNvSpPr/>
            <p:nvPr/>
          </p:nvSpPr>
          <p:spPr>
            <a:xfrm>
              <a:off x="1223374"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円/楕円 182"/>
            <p:cNvSpPr/>
            <p:nvPr/>
          </p:nvSpPr>
          <p:spPr>
            <a:xfrm>
              <a:off x="1265870"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p:nvPr/>
          </p:nvCxnSpPr>
          <p:spPr>
            <a:xfrm>
              <a:off x="1348420"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5" name="正方形/長方形 184"/>
            <p:cNvSpPr/>
            <p:nvPr/>
          </p:nvSpPr>
          <p:spPr>
            <a:xfrm>
              <a:off x="1593628"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円/楕円 185"/>
            <p:cNvSpPr/>
            <p:nvPr/>
          </p:nvSpPr>
          <p:spPr>
            <a:xfrm>
              <a:off x="1636124"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7" name="直線コネクタ 186"/>
            <p:cNvCxnSpPr/>
            <p:nvPr/>
          </p:nvCxnSpPr>
          <p:spPr>
            <a:xfrm>
              <a:off x="1718674"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8" name="正方形/長方形 187"/>
            <p:cNvSpPr/>
            <p:nvPr/>
          </p:nvSpPr>
          <p:spPr>
            <a:xfrm>
              <a:off x="1593628"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1636124"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p:nvPr/>
          </p:nvCxnSpPr>
          <p:spPr>
            <a:xfrm>
              <a:off x="1718674"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1" name="正方形/長方形 190"/>
            <p:cNvSpPr/>
            <p:nvPr/>
          </p:nvSpPr>
          <p:spPr>
            <a:xfrm>
              <a:off x="1593628"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1636124"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p:nvPr/>
          </p:nvCxnSpPr>
          <p:spPr>
            <a:xfrm>
              <a:off x="1718674"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4" name="正方形/長方形 193"/>
            <p:cNvSpPr/>
            <p:nvPr/>
          </p:nvSpPr>
          <p:spPr>
            <a:xfrm>
              <a:off x="1593628"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円/楕円 194"/>
            <p:cNvSpPr/>
            <p:nvPr/>
          </p:nvSpPr>
          <p:spPr>
            <a:xfrm>
              <a:off x="1636124"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6" name="直線コネクタ 195"/>
            <p:cNvCxnSpPr/>
            <p:nvPr/>
          </p:nvCxnSpPr>
          <p:spPr>
            <a:xfrm>
              <a:off x="1718674"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7" name="正方形/長方形 196"/>
            <p:cNvSpPr/>
            <p:nvPr/>
          </p:nvSpPr>
          <p:spPr>
            <a:xfrm>
              <a:off x="1968278" y="14076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円/楕円 197"/>
            <p:cNvSpPr/>
            <p:nvPr/>
          </p:nvSpPr>
          <p:spPr>
            <a:xfrm>
              <a:off x="2010774" y="143937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9" name="直線コネクタ 198"/>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0" name="正方形/長方形 199"/>
            <p:cNvSpPr/>
            <p:nvPr/>
          </p:nvSpPr>
          <p:spPr>
            <a:xfrm>
              <a:off x="1968278" y="160108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2010774" y="163283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3" name="正方形/長方形 202"/>
            <p:cNvSpPr/>
            <p:nvPr/>
          </p:nvSpPr>
          <p:spPr>
            <a:xfrm>
              <a:off x="1968278" y="1782681"/>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2010774" y="181443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6" name="正方形/長方形 205"/>
            <p:cNvSpPr/>
            <p:nvPr/>
          </p:nvSpPr>
          <p:spPr>
            <a:xfrm>
              <a:off x="1968278" y="195836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円/楕円 206"/>
            <p:cNvSpPr/>
            <p:nvPr/>
          </p:nvSpPr>
          <p:spPr>
            <a:xfrm>
              <a:off x="2010774" y="19901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8" name="直線コネクタ 207"/>
            <p:cNvCxnSpPr/>
            <p:nvPr/>
          </p:nvCxnSpPr>
          <p:spPr>
            <a:xfrm>
              <a:off x="2093324" y="203668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9" name="正方形/長方形 208"/>
            <p:cNvSpPr/>
            <p:nvPr/>
          </p:nvSpPr>
          <p:spPr>
            <a:xfrm>
              <a:off x="2321924"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円/楕円 209"/>
            <p:cNvSpPr/>
            <p:nvPr/>
          </p:nvSpPr>
          <p:spPr>
            <a:xfrm>
              <a:off x="2364420"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1" name="直線コネクタ 210"/>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2" name="正方形/長方形 211"/>
            <p:cNvSpPr/>
            <p:nvPr/>
          </p:nvSpPr>
          <p:spPr>
            <a:xfrm>
              <a:off x="2321924"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円/楕円 212"/>
            <p:cNvSpPr/>
            <p:nvPr/>
          </p:nvSpPr>
          <p:spPr>
            <a:xfrm>
              <a:off x="2364420"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4" name="直線コネクタ 21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5" name="正方形/長方形 214"/>
            <p:cNvSpPr/>
            <p:nvPr/>
          </p:nvSpPr>
          <p:spPr>
            <a:xfrm>
              <a:off x="2321924"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2364420"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8" name="正方形/長方形 217"/>
            <p:cNvSpPr/>
            <p:nvPr/>
          </p:nvSpPr>
          <p:spPr>
            <a:xfrm>
              <a:off x="2321924"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円/楕円 218"/>
            <p:cNvSpPr/>
            <p:nvPr/>
          </p:nvSpPr>
          <p:spPr>
            <a:xfrm>
              <a:off x="2364420"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0" name="直線コネクタ 219"/>
            <p:cNvCxnSpPr/>
            <p:nvPr/>
          </p:nvCxnSpPr>
          <p:spPr>
            <a:xfrm>
              <a:off x="2446970"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39" name="正方形/長方形 238"/>
          <p:cNvSpPr/>
          <p:nvPr/>
        </p:nvSpPr>
        <p:spPr>
          <a:xfrm>
            <a:off x="4329520" y="23732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4372016" y="24049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p:nvPr/>
        </p:nvCxnSpPr>
        <p:spPr>
          <a:xfrm>
            <a:off x="4454566" y="24515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0" name="正方形/長方形 289"/>
          <p:cNvSpPr/>
          <p:nvPr/>
        </p:nvSpPr>
        <p:spPr>
          <a:xfrm>
            <a:off x="3541683" y="1285384"/>
            <a:ext cx="1885810" cy="860611"/>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92" name="三角形 291"/>
          <p:cNvSpPr/>
          <p:nvPr/>
        </p:nvSpPr>
        <p:spPr>
          <a:xfrm flipV="1">
            <a:off x="3541683" y="2143033"/>
            <a:ext cx="1885810" cy="226697"/>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93" name="テキスト ボックス 292"/>
          <p:cNvSpPr txBox="1"/>
          <p:nvPr/>
        </p:nvSpPr>
        <p:spPr>
          <a:xfrm>
            <a:off x="3934193" y="1485631"/>
            <a:ext cx="1082348" cy="446276"/>
          </a:xfrm>
          <a:prstGeom prst="rect">
            <a:avLst/>
          </a:prstGeom>
          <a:noFill/>
        </p:spPr>
        <p:txBody>
          <a:bodyPr wrap="none" rtlCol="0">
            <a:spAutoFit/>
          </a:bodyPr>
          <a:lstStyle/>
          <a:p>
            <a:pPr algn="ctr"/>
            <a:r>
              <a:rPr kumimoji="1" lang="ja-JP" altLang="en-US" sz="1400"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仮想マシン</a:t>
            </a:r>
            <a:endParaRPr kumimoji="1" lang="en-US" altLang="ja-JP" sz="1400"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a:p>
            <a:pPr algn="ctr"/>
            <a:r>
              <a:rPr lang="en-US" altLang="ja-JP" sz="900"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Virtual Machine</a:t>
            </a:r>
            <a:endParaRPr kumimoji="1" lang="ja-JP" altLang="en-US" sz="900"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294" name="テキスト ボックス 293"/>
          <p:cNvSpPr txBox="1"/>
          <p:nvPr/>
        </p:nvSpPr>
        <p:spPr>
          <a:xfrm>
            <a:off x="5948538" y="1284554"/>
            <a:ext cx="2358338" cy="892552"/>
          </a:xfrm>
          <a:prstGeom prst="rect">
            <a:avLst/>
          </a:prstGeom>
          <a:noFill/>
        </p:spPr>
        <p:txBody>
          <a:bodyPr wrap="none" rtlCol="0">
            <a:spAutoFit/>
          </a:bodyPr>
          <a:lstStyle/>
          <a:p>
            <a:r>
              <a:rPr kumimoji="1" lang="ja-JP" altLang="en-US" sz="1600" b="1" dirty="0">
                <a:solidFill>
                  <a:srgbClr val="0432FF"/>
                </a:solidFill>
                <a:latin typeface="Meiryo" charset="-128"/>
                <a:ea typeface="Meiryo" charset="-128"/>
                <a:cs typeface="Meiryo" charset="-128"/>
              </a:rPr>
              <a:t>物理マシンの集約</a:t>
            </a:r>
            <a:endParaRPr kumimoji="1" lang="en-US" altLang="ja-JP" sz="1600" b="1"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機械購入費用の抑制</a:t>
            </a:r>
            <a:endParaRPr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kumimoji="1" lang="ja-JP" altLang="en-US" sz="1200" dirty="0">
                <a:solidFill>
                  <a:srgbClr val="0432FF"/>
                </a:solidFill>
                <a:latin typeface="Meiryo" charset="-128"/>
                <a:ea typeface="Meiryo" charset="-128"/>
                <a:cs typeface="Meiryo" charset="-128"/>
              </a:rPr>
              <a:t>電気代・</a:t>
            </a:r>
            <a:r>
              <a:rPr kumimoji="1" lang="en-US" altLang="ja-JP" sz="1200" dirty="0">
                <a:solidFill>
                  <a:srgbClr val="0432FF"/>
                </a:solidFill>
                <a:latin typeface="Meiryo" charset="-128"/>
                <a:ea typeface="Meiryo" charset="-128"/>
                <a:cs typeface="Meiryo" charset="-128"/>
              </a:rPr>
              <a:t>CO2</a:t>
            </a:r>
            <a:r>
              <a:rPr kumimoji="1" lang="ja-JP" altLang="en-US" sz="1200" dirty="0">
                <a:solidFill>
                  <a:srgbClr val="0432FF"/>
                </a:solidFill>
                <a:latin typeface="Meiryo" charset="-128"/>
                <a:ea typeface="Meiryo" charset="-128"/>
                <a:cs typeface="Meiryo" charset="-128"/>
              </a:rPr>
              <a:t>の削減</a:t>
            </a:r>
            <a:endParaRPr kumimoji="1"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データセンター使用料の削減</a:t>
            </a:r>
            <a:endParaRPr kumimoji="1" lang="en-US" altLang="ja-JP" sz="1200" dirty="0">
              <a:solidFill>
                <a:srgbClr val="0432FF"/>
              </a:solidFill>
              <a:latin typeface="Meiryo" charset="-128"/>
              <a:ea typeface="Meiryo" charset="-128"/>
              <a:cs typeface="Meiryo" charset="-128"/>
            </a:endParaRPr>
          </a:p>
        </p:txBody>
      </p:sp>
      <p:sp>
        <p:nvSpPr>
          <p:cNvPr id="303" name="正方形/長方形 302"/>
          <p:cNvSpPr/>
          <p:nvPr/>
        </p:nvSpPr>
        <p:spPr>
          <a:xfrm>
            <a:off x="1039667"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円/楕円 303"/>
          <p:cNvSpPr/>
          <p:nvPr/>
        </p:nvSpPr>
        <p:spPr>
          <a:xfrm>
            <a:off x="1082163"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5" name="直線コネクタ 304"/>
          <p:cNvCxnSpPr/>
          <p:nvPr/>
        </p:nvCxnSpPr>
        <p:spPr>
          <a:xfrm>
            <a:off x="1164713"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6" name="正方形/長方形 305"/>
          <p:cNvSpPr/>
          <p:nvPr/>
        </p:nvSpPr>
        <p:spPr>
          <a:xfrm>
            <a:off x="1039667"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円/楕円 306"/>
          <p:cNvSpPr/>
          <p:nvPr/>
        </p:nvSpPr>
        <p:spPr>
          <a:xfrm>
            <a:off x="1082163"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8" name="直線コネクタ 307"/>
          <p:cNvCxnSpPr/>
          <p:nvPr/>
        </p:nvCxnSpPr>
        <p:spPr>
          <a:xfrm>
            <a:off x="1164713"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9" name="正方形/長方形 308"/>
          <p:cNvSpPr/>
          <p:nvPr/>
        </p:nvSpPr>
        <p:spPr>
          <a:xfrm>
            <a:off x="1039667"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円/楕円 309"/>
          <p:cNvSpPr/>
          <p:nvPr/>
        </p:nvSpPr>
        <p:spPr>
          <a:xfrm>
            <a:off x="1082163"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1" name="直線コネクタ 310"/>
          <p:cNvCxnSpPr/>
          <p:nvPr/>
        </p:nvCxnSpPr>
        <p:spPr>
          <a:xfrm>
            <a:off x="1164713"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3" name="フローチャート: 磁気ディスク 362"/>
          <p:cNvSpPr/>
          <p:nvPr/>
        </p:nvSpPr>
        <p:spPr>
          <a:xfrm>
            <a:off x="1732831"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64" name="正方形/長方形 363"/>
          <p:cNvSpPr/>
          <p:nvPr/>
        </p:nvSpPr>
        <p:spPr>
          <a:xfrm>
            <a:off x="1732831"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5" name="円/楕円 364"/>
          <p:cNvSpPr/>
          <p:nvPr/>
        </p:nvSpPr>
        <p:spPr>
          <a:xfrm>
            <a:off x="1775327"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6" name="直線コネクタ 365"/>
          <p:cNvCxnSpPr/>
          <p:nvPr/>
        </p:nvCxnSpPr>
        <p:spPr>
          <a:xfrm>
            <a:off x="1857877"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7" name="正方形/長方形 366"/>
          <p:cNvSpPr/>
          <p:nvPr/>
        </p:nvSpPr>
        <p:spPr>
          <a:xfrm>
            <a:off x="1732831"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8" name="円/楕円 367"/>
          <p:cNvSpPr/>
          <p:nvPr/>
        </p:nvSpPr>
        <p:spPr>
          <a:xfrm>
            <a:off x="1775327"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9" name="直線コネクタ 368"/>
          <p:cNvCxnSpPr/>
          <p:nvPr/>
        </p:nvCxnSpPr>
        <p:spPr>
          <a:xfrm>
            <a:off x="1857877"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0" name="正方形/長方形 369"/>
          <p:cNvSpPr/>
          <p:nvPr/>
        </p:nvSpPr>
        <p:spPr>
          <a:xfrm>
            <a:off x="1732831"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1" name="円/楕円 370"/>
          <p:cNvSpPr/>
          <p:nvPr/>
        </p:nvSpPr>
        <p:spPr>
          <a:xfrm>
            <a:off x="1775327"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2" name="直線コネクタ 371"/>
          <p:cNvCxnSpPr/>
          <p:nvPr/>
        </p:nvCxnSpPr>
        <p:spPr>
          <a:xfrm>
            <a:off x="1857877"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3" name="フローチャート: 磁気ディスク 372"/>
          <p:cNvSpPr/>
          <p:nvPr/>
        </p:nvSpPr>
        <p:spPr>
          <a:xfrm>
            <a:off x="2458747"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2458747"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円/楕円 374"/>
          <p:cNvSpPr/>
          <p:nvPr/>
        </p:nvSpPr>
        <p:spPr>
          <a:xfrm>
            <a:off x="2501243"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6" name="直線コネクタ 375"/>
          <p:cNvCxnSpPr/>
          <p:nvPr/>
        </p:nvCxnSpPr>
        <p:spPr>
          <a:xfrm>
            <a:off x="2583793"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7" name="正方形/長方形 376"/>
          <p:cNvSpPr/>
          <p:nvPr/>
        </p:nvSpPr>
        <p:spPr>
          <a:xfrm>
            <a:off x="2458747"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8" name="円/楕円 377"/>
          <p:cNvSpPr/>
          <p:nvPr/>
        </p:nvSpPr>
        <p:spPr>
          <a:xfrm>
            <a:off x="2501243"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9" name="直線コネクタ 378"/>
          <p:cNvCxnSpPr/>
          <p:nvPr/>
        </p:nvCxnSpPr>
        <p:spPr>
          <a:xfrm>
            <a:off x="2583793"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0" name="正方形/長方形 379"/>
          <p:cNvSpPr/>
          <p:nvPr/>
        </p:nvSpPr>
        <p:spPr>
          <a:xfrm>
            <a:off x="2458747"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1" name="円/楕円 380"/>
          <p:cNvSpPr/>
          <p:nvPr/>
        </p:nvSpPr>
        <p:spPr>
          <a:xfrm>
            <a:off x="2501243"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2" name="直線コネクタ 381"/>
          <p:cNvCxnSpPr/>
          <p:nvPr/>
        </p:nvCxnSpPr>
        <p:spPr>
          <a:xfrm>
            <a:off x="2583793"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83" name="図形グループ 382"/>
          <p:cNvGrpSpPr/>
          <p:nvPr/>
        </p:nvGrpSpPr>
        <p:grpSpPr>
          <a:xfrm>
            <a:off x="928620" y="3188772"/>
            <a:ext cx="181475" cy="234702"/>
            <a:chOff x="2667295" y="1059799"/>
            <a:chExt cx="681672" cy="722281"/>
          </a:xfrm>
        </p:grpSpPr>
        <p:sp>
          <p:nvSpPr>
            <p:cNvPr id="384" name="角丸四角形 38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85" name="図 38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86" name="図形グループ 385"/>
          <p:cNvGrpSpPr/>
          <p:nvPr/>
        </p:nvGrpSpPr>
        <p:grpSpPr>
          <a:xfrm>
            <a:off x="841427" y="3283191"/>
            <a:ext cx="177873" cy="351555"/>
            <a:chOff x="1946324" y="4125162"/>
            <a:chExt cx="969964" cy="2007872"/>
          </a:xfrm>
        </p:grpSpPr>
        <p:sp>
          <p:nvSpPr>
            <p:cNvPr id="387" name="円/楕円 38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フローチャート: 論理積ゲート 38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89" name="円/楕円 388"/>
          <p:cNvSpPr/>
          <p:nvPr/>
        </p:nvSpPr>
        <p:spPr>
          <a:xfrm>
            <a:off x="1790249"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円/楕円 389"/>
          <p:cNvSpPr/>
          <p:nvPr/>
        </p:nvSpPr>
        <p:spPr>
          <a:xfrm>
            <a:off x="1790249"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1" name="図形グループ 390"/>
          <p:cNvGrpSpPr/>
          <p:nvPr/>
        </p:nvGrpSpPr>
        <p:grpSpPr>
          <a:xfrm>
            <a:off x="1636706" y="3196367"/>
            <a:ext cx="181475" cy="234702"/>
            <a:chOff x="2667295" y="1059799"/>
            <a:chExt cx="681672" cy="722281"/>
          </a:xfrm>
        </p:grpSpPr>
        <p:sp>
          <p:nvSpPr>
            <p:cNvPr id="392" name="角丸四角形 39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93" name="図 39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4" name="図形グループ 393"/>
          <p:cNvGrpSpPr/>
          <p:nvPr/>
        </p:nvGrpSpPr>
        <p:grpSpPr>
          <a:xfrm>
            <a:off x="1549513" y="3290786"/>
            <a:ext cx="177873" cy="351555"/>
            <a:chOff x="1946324" y="4125162"/>
            <a:chExt cx="969964" cy="2007872"/>
          </a:xfrm>
        </p:grpSpPr>
        <p:sp>
          <p:nvSpPr>
            <p:cNvPr id="395" name="円/楕円 39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6" name="フローチャート: 論理積ゲート 39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7" name="円/楕円 396"/>
          <p:cNvSpPr/>
          <p:nvPr/>
        </p:nvSpPr>
        <p:spPr>
          <a:xfrm>
            <a:off x="2502718" y="336257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8" name="円/楕円 397"/>
          <p:cNvSpPr/>
          <p:nvPr/>
        </p:nvSpPr>
        <p:spPr>
          <a:xfrm>
            <a:off x="2502718" y="354416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9" name="図形グループ 398"/>
          <p:cNvGrpSpPr/>
          <p:nvPr/>
        </p:nvGrpSpPr>
        <p:grpSpPr>
          <a:xfrm>
            <a:off x="2349175" y="3204604"/>
            <a:ext cx="181475" cy="234702"/>
            <a:chOff x="2667295" y="1059799"/>
            <a:chExt cx="681672" cy="722281"/>
          </a:xfrm>
        </p:grpSpPr>
        <p:sp>
          <p:nvSpPr>
            <p:cNvPr id="400" name="角丸四角形 3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01" name="図 4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02" name="図形グループ 401"/>
          <p:cNvGrpSpPr/>
          <p:nvPr/>
        </p:nvGrpSpPr>
        <p:grpSpPr>
          <a:xfrm>
            <a:off x="2261982" y="3299023"/>
            <a:ext cx="177873" cy="351555"/>
            <a:chOff x="1946324" y="4125162"/>
            <a:chExt cx="969964" cy="2007872"/>
          </a:xfrm>
        </p:grpSpPr>
        <p:sp>
          <p:nvSpPr>
            <p:cNvPr id="403" name="円/楕円 4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フローチャート: 論理積ゲート 4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05" name="フローチャート: 磁気ディスク 404"/>
          <p:cNvSpPr/>
          <p:nvPr/>
        </p:nvSpPr>
        <p:spPr>
          <a:xfrm>
            <a:off x="3591504"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6" name="正方形/長方形 405"/>
          <p:cNvSpPr/>
          <p:nvPr/>
        </p:nvSpPr>
        <p:spPr>
          <a:xfrm>
            <a:off x="3591504"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7" name="円/楕円 406"/>
          <p:cNvSpPr/>
          <p:nvPr/>
        </p:nvSpPr>
        <p:spPr>
          <a:xfrm>
            <a:off x="3634000"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8" name="直線コネクタ 407"/>
          <p:cNvCxnSpPr/>
          <p:nvPr/>
        </p:nvCxnSpPr>
        <p:spPr>
          <a:xfrm>
            <a:off x="3716550"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9" name="正方形/長方形 408"/>
          <p:cNvSpPr/>
          <p:nvPr/>
        </p:nvSpPr>
        <p:spPr>
          <a:xfrm>
            <a:off x="3591504"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円/楕円 409"/>
          <p:cNvSpPr/>
          <p:nvPr/>
        </p:nvSpPr>
        <p:spPr>
          <a:xfrm>
            <a:off x="3634000"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1" name="直線コネクタ 410"/>
          <p:cNvCxnSpPr/>
          <p:nvPr/>
        </p:nvCxnSpPr>
        <p:spPr>
          <a:xfrm>
            <a:off x="3716550"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2" name="正方形/長方形 411"/>
          <p:cNvSpPr/>
          <p:nvPr/>
        </p:nvSpPr>
        <p:spPr>
          <a:xfrm>
            <a:off x="3591504"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3634000"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p:nvPr/>
        </p:nvCxnSpPr>
        <p:spPr>
          <a:xfrm>
            <a:off x="3716550"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5" name="円/楕円 424"/>
          <p:cNvSpPr/>
          <p:nvPr/>
        </p:nvSpPr>
        <p:spPr>
          <a:xfrm>
            <a:off x="3648922"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円/楕円 425"/>
          <p:cNvSpPr/>
          <p:nvPr/>
        </p:nvSpPr>
        <p:spPr>
          <a:xfrm>
            <a:off x="3648922"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4" name="三角形 483"/>
          <p:cNvSpPr/>
          <p:nvPr/>
        </p:nvSpPr>
        <p:spPr>
          <a:xfrm flipV="1">
            <a:off x="3545365" y="3891351"/>
            <a:ext cx="1885810" cy="226697"/>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485" name="テキスト ボックス 484"/>
          <p:cNvSpPr txBox="1"/>
          <p:nvPr/>
        </p:nvSpPr>
        <p:spPr>
          <a:xfrm>
            <a:off x="5948538" y="3024560"/>
            <a:ext cx="1896673" cy="892552"/>
          </a:xfrm>
          <a:prstGeom prst="rect">
            <a:avLst/>
          </a:prstGeom>
          <a:noFill/>
        </p:spPr>
        <p:txBody>
          <a:bodyPr wrap="none" rtlCol="0">
            <a:spAutoFit/>
          </a:bodyPr>
          <a:lstStyle/>
          <a:p>
            <a:r>
              <a:rPr kumimoji="1" lang="ja-JP" altLang="en-US" sz="1600" b="1" dirty="0">
                <a:solidFill>
                  <a:srgbClr val="0432FF"/>
                </a:solidFill>
                <a:latin typeface="Meiryo" charset="-128"/>
                <a:ea typeface="Meiryo" charset="-128"/>
                <a:cs typeface="Meiryo" charset="-128"/>
              </a:rPr>
              <a:t>ソフトウェア定義</a:t>
            </a:r>
            <a:endParaRPr kumimoji="1" lang="en-US" altLang="ja-JP" sz="1600" b="1"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調達・変更の迅速化</a:t>
            </a:r>
            <a:endParaRPr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稼働中での構成変更</a:t>
            </a:r>
            <a:endParaRPr kumimoji="1"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迅速で柔軟な構成変更</a:t>
            </a:r>
            <a:endParaRPr kumimoji="1" lang="en-US" altLang="ja-JP" sz="1200" dirty="0">
              <a:solidFill>
                <a:srgbClr val="0432FF"/>
              </a:solidFill>
              <a:latin typeface="Meiryo" charset="-128"/>
              <a:ea typeface="Meiryo" charset="-128"/>
              <a:cs typeface="Meiryo" charset="-128"/>
            </a:endParaRPr>
          </a:p>
        </p:txBody>
      </p:sp>
      <p:grpSp>
        <p:nvGrpSpPr>
          <p:cNvPr id="478" name="図形グループ 477"/>
          <p:cNvGrpSpPr/>
          <p:nvPr/>
        </p:nvGrpSpPr>
        <p:grpSpPr>
          <a:xfrm>
            <a:off x="4340269" y="4022273"/>
            <a:ext cx="288638" cy="361299"/>
            <a:chOff x="2667295" y="1059799"/>
            <a:chExt cx="681672" cy="722281"/>
          </a:xfrm>
        </p:grpSpPr>
        <p:sp>
          <p:nvSpPr>
            <p:cNvPr id="479" name="角丸四角形 47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0" name="図 479"/>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81" name="図形グループ 480"/>
          <p:cNvGrpSpPr/>
          <p:nvPr/>
        </p:nvGrpSpPr>
        <p:grpSpPr>
          <a:xfrm>
            <a:off x="4328339" y="4113805"/>
            <a:ext cx="177873" cy="351555"/>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86" name="フローチャート: 磁気ディスク 485"/>
          <p:cNvSpPr/>
          <p:nvPr/>
        </p:nvSpPr>
        <p:spPr>
          <a:xfrm>
            <a:off x="4035788" y="5666024"/>
            <a:ext cx="703990" cy="46109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93" name="図形グループ 492"/>
          <p:cNvGrpSpPr/>
          <p:nvPr/>
        </p:nvGrpSpPr>
        <p:grpSpPr>
          <a:xfrm>
            <a:off x="4954949" y="5823509"/>
            <a:ext cx="317500" cy="157483"/>
            <a:chOff x="1106712" y="5184130"/>
            <a:chExt cx="317500" cy="157483"/>
          </a:xfrm>
        </p:grpSpPr>
        <p:sp>
          <p:nvSpPr>
            <p:cNvPr id="487" name="正方形/長方形 486"/>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8" name="円/楕円 487"/>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89" name="直線コネクタ 488"/>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94" name="図形グループ 493"/>
          <p:cNvGrpSpPr/>
          <p:nvPr/>
        </p:nvGrpSpPr>
        <p:grpSpPr>
          <a:xfrm>
            <a:off x="3503117" y="5815575"/>
            <a:ext cx="317500" cy="157483"/>
            <a:chOff x="1106712" y="5365723"/>
            <a:chExt cx="317500" cy="157483"/>
          </a:xfrm>
        </p:grpSpPr>
        <p:sp>
          <p:nvSpPr>
            <p:cNvPr id="490" name="正方形/長方形 489"/>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1" name="円/楕円 490"/>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2" name="直線コネクタ 491"/>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95" name="メモ 494"/>
          <p:cNvSpPr/>
          <p:nvPr/>
        </p:nvSpPr>
        <p:spPr>
          <a:xfrm>
            <a:off x="4175992" y="5860328"/>
            <a:ext cx="423581" cy="190725"/>
          </a:xfrm>
          <a:prstGeom prst="foldedCorner">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a:solidFill>
                  <a:srgbClr val="FFFFFF"/>
                </a:solidFill>
                <a:latin typeface="+mj-ea"/>
                <a:ea typeface="+mj-ea"/>
                <a:cs typeface="Meiryo" charset="-128"/>
              </a:rPr>
              <a:t>設定</a:t>
            </a:r>
            <a:endParaRPr kumimoji="1" lang="ja-JP" altLang="en-US" sz="800" dirty="0">
              <a:solidFill>
                <a:srgbClr val="FFFFFF"/>
              </a:solidFill>
              <a:latin typeface="+mj-ea"/>
              <a:ea typeface="+mj-ea"/>
              <a:cs typeface="Meiryo" charset="-128"/>
            </a:endParaRPr>
          </a:p>
        </p:txBody>
      </p:sp>
      <p:grpSp>
        <p:nvGrpSpPr>
          <p:cNvPr id="496" name="図形グループ 495"/>
          <p:cNvGrpSpPr/>
          <p:nvPr/>
        </p:nvGrpSpPr>
        <p:grpSpPr>
          <a:xfrm>
            <a:off x="3515502" y="5417531"/>
            <a:ext cx="317500" cy="157483"/>
            <a:chOff x="1106712" y="5365723"/>
            <a:chExt cx="317500" cy="157483"/>
          </a:xfrm>
        </p:grpSpPr>
        <p:sp>
          <p:nvSpPr>
            <p:cNvPr id="497" name="正方形/長方形 496"/>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円/楕円 497"/>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9" name="直線コネクタ 498"/>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0" name="図形グループ 499"/>
          <p:cNvGrpSpPr/>
          <p:nvPr/>
        </p:nvGrpSpPr>
        <p:grpSpPr>
          <a:xfrm>
            <a:off x="3515502" y="5229047"/>
            <a:ext cx="317500" cy="157483"/>
            <a:chOff x="1106712" y="5365723"/>
            <a:chExt cx="317500" cy="157483"/>
          </a:xfrm>
        </p:grpSpPr>
        <p:sp>
          <p:nvSpPr>
            <p:cNvPr id="501" name="正方形/長方形 500"/>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2" name="円/楕円 501"/>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3" name="直線コネクタ 502"/>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5" name="正方形/長方形 504"/>
          <p:cNvSpPr/>
          <p:nvPr/>
        </p:nvSpPr>
        <p:spPr>
          <a:xfrm>
            <a:off x="3500097" y="5182932"/>
            <a:ext cx="359996" cy="479399"/>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06" name="三角形 505"/>
          <p:cNvSpPr/>
          <p:nvPr/>
        </p:nvSpPr>
        <p:spPr>
          <a:xfrm flipV="1">
            <a:off x="3500097" y="5665434"/>
            <a:ext cx="359996" cy="161658"/>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507" name="図形グループ 506"/>
          <p:cNvGrpSpPr/>
          <p:nvPr/>
        </p:nvGrpSpPr>
        <p:grpSpPr>
          <a:xfrm>
            <a:off x="5178784" y="5414428"/>
            <a:ext cx="317500" cy="157483"/>
            <a:chOff x="1106712" y="5365723"/>
            <a:chExt cx="317500" cy="157483"/>
          </a:xfrm>
        </p:grpSpPr>
        <p:sp>
          <p:nvSpPr>
            <p:cNvPr id="508" name="正方形/長方形 507"/>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9" name="円/楕円 508"/>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0" name="直線コネクタ 509"/>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1" name="図形グループ 510"/>
          <p:cNvGrpSpPr/>
          <p:nvPr/>
        </p:nvGrpSpPr>
        <p:grpSpPr>
          <a:xfrm>
            <a:off x="5178784" y="5225944"/>
            <a:ext cx="317500" cy="157483"/>
            <a:chOff x="1106712" y="5365723"/>
            <a:chExt cx="317500" cy="157483"/>
          </a:xfrm>
        </p:grpSpPr>
        <p:sp>
          <p:nvSpPr>
            <p:cNvPr id="512" name="正方形/長方形 511"/>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3" name="円/楕円 512"/>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4" name="直線コネクタ 513"/>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16" name="三角形 515"/>
          <p:cNvSpPr/>
          <p:nvPr/>
        </p:nvSpPr>
        <p:spPr>
          <a:xfrm flipV="1">
            <a:off x="4752951" y="5656252"/>
            <a:ext cx="777165" cy="161658"/>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25" name="右矢印 524"/>
          <p:cNvSpPr/>
          <p:nvPr/>
        </p:nvSpPr>
        <p:spPr>
          <a:xfrm>
            <a:off x="3901275" y="5270392"/>
            <a:ext cx="838503" cy="27446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17" name="図形グループ 516"/>
          <p:cNvGrpSpPr/>
          <p:nvPr/>
        </p:nvGrpSpPr>
        <p:grpSpPr>
          <a:xfrm>
            <a:off x="4809734" y="5407622"/>
            <a:ext cx="317500" cy="157483"/>
            <a:chOff x="1106712" y="5365723"/>
            <a:chExt cx="317500" cy="157483"/>
          </a:xfrm>
        </p:grpSpPr>
        <p:sp>
          <p:nvSpPr>
            <p:cNvPr id="518" name="正方形/長方形 517"/>
            <p:cNvSpPr/>
            <p:nvPr/>
          </p:nvSpPr>
          <p:spPr>
            <a:xfrm>
              <a:off x="1106712" y="5365723"/>
              <a:ext cx="317500" cy="15748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9" name="円/楕円 518"/>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20" name="直線コネクタ 519"/>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1" name="図形グループ 520"/>
          <p:cNvGrpSpPr/>
          <p:nvPr/>
        </p:nvGrpSpPr>
        <p:grpSpPr>
          <a:xfrm>
            <a:off x="4809734" y="5219138"/>
            <a:ext cx="317500" cy="157483"/>
            <a:chOff x="1106712" y="5365723"/>
            <a:chExt cx="317500" cy="157483"/>
          </a:xfrm>
        </p:grpSpPr>
        <p:sp>
          <p:nvSpPr>
            <p:cNvPr id="522" name="正方形/長方形 521"/>
            <p:cNvSpPr/>
            <p:nvPr/>
          </p:nvSpPr>
          <p:spPr>
            <a:xfrm>
              <a:off x="1106712" y="5365723"/>
              <a:ext cx="317500" cy="15748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円/楕円 522"/>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24" name="直線コネクタ 523"/>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15" name="正方形/長方形 514"/>
          <p:cNvSpPr/>
          <p:nvPr/>
        </p:nvSpPr>
        <p:spPr>
          <a:xfrm>
            <a:off x="4758184" y="5179829"/>
            <a:ext cx="771932" cy="479399"/>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cxnSp>
        <p:nvCxnSpPr>
          <p:cNvPr id="527" name="直線矢印コネクタ 526"/>
          <p:cNvCxnSpPr>
            <a:stCxn id="490" idx="3"/>
            <a:endCxn id="486" idx="2"/>
          </p:cNvCxnSpPr>
          <p:nvPr/>
        </p:nvCxnSpPr>
        <p:spPr>
          <a:xfrm>
            <a:off x="3820617" y="5894317"/>
            <a:ext cx="215171" cy="2257"/>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0" name="直線矢印コネクタ 529"/>
          <p:cNvCxnSpPr>
            <a:stCxn id="486" idx="4"/>
            <a:endCxn id="487" idx="1"/>
          </p:cNvCxnSpPr>
          <p:nvPr/>
        </p:nvCxnSpPr>
        <p:spPr>
          <a:xfrm>
            <a:off x="4739778" y="5896574"/>
            <a:ext cx="215171" cy="5677"/>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3" name="テキスト ボックス 532"/>
          <p:cNvSpPr txBox="1"/>
          <p:nvPr/>
        </p:nvSpPr>
        <p:spPr>
          <a:xfrm>
            <a:off x="3534620" y="4810859"/>
            <a:ext cx="1928733" cy="338554"/>
          </a:xfrm>
          <a:prstGeom prst="rect">
            <a:avLst/>
          </a:prstGeom>
          <a:noFill/>
        </p:spPr>
        <p:txBody>
          <a:bodyPr wrap="none" rtlCol="0">
            <a:spAutoFit/>
          </a:bodyPr>
          <a:lstStyle/>
          <a:p>
            <a:r>
              <a:rPr kumimoji="1" lang="ja-JP" altLang="en-US" sz="800" dirty="0">
                <a:solidFill>
                  <a:schemeClr val="accent6">
                    <a:lumMod val="75000"/>
                  </a:schemeClr>
                </a:solidFill>
                <a:latin typeface="Meiryo" charset="-128"/>
                <a:ea typeface="Meiryo" charset="-128"/>
                <a:cs typeface="Meiryo" charset="-128"/>
              </a:rPr>
              <a:t>障害時に正常に稼働して物理マシンに</a:t>
            </a:r>
            <a:endParaRPr kumimoji="1" lang="en-US" altLang="ja-JP" sz="800" dirty="0">
              <a:solidFill>
                <a:schemeClr val="accent6">
                  <a:lumMod val="75000"/>
                </a:schemeClr>
              </a:solidFill>
              <a:latin typeface="Meiryo" charset="-128"/>
              <a:ea typeface="Meiryo" charset="-128"/>
              <a:cs typeface="Meiryo" charset="-128"/>
            </a:endParaRPr>
          </a:p>
          <a:p>
            <a:r>
              <a:rPr kumimoji="1" lang="ja-JP" altLang="en-US" sz="800" dirty="0">
                <a:solidFill>
                  <a:schemeClr val="accent6">
                    <a:lumMod val="75000"/>
                  </a:schemeClr>
                </a:solidFill>
                <a:latin typeface="Meiryo" charset="-128"/>
                <a:ea typeface="Meiryo" charset="-128"/>
                <a:cs typeface="Meiryo" charset="-128"/>
              </a:rPr>
              <a:t>仮想マシンを移動させサービスを継続</a:t>
            </a:r>
          </a:p>
        </p:txBody>
      </p:sp>
      <p:sp>
        <p:nvSpPr>
          <p:cNvPr id="534" name="乗算記号 533"/>
          <p:cNvSpPr/>
          <p:nvPr/>
        </p:nvSpPr>
        <p:spPr>
          <a:xfrm>
            <a:off x="3510112" y="5723056"/>
            <a:ext cx="324801" cy="324740"/>
          </a:xfrm>
          <a:prstGeom prst="mathMultiply">
            <a:avLst/>
          </a:prstGeom>
          <a:solidFill>
            <a:srgbClr val="FF000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5" name="フローチャート: 磁気ディスク 534"/>
          <p:cNvSpPr/>
          <p:nvPr/>
        </p:nvSpPr>
        <p:spPr>
          <a:xfrm>
            <a:off x="1553896" y="5344013"/>
            <a:ext cx="703990" cy="40225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536" name="図形グループ 535"/>
          <p:cNvGrpSpPr/>
          <p:nvPr/>
        </p:nvGrpSpPr>
        <p:grpSpPr>
          <a:xfrm>
            <a:off x="2452045" y="5816202"/>
            <a:ext cx="317500" cy="157483"/>
            <a:chOff x="1106712" y="5184130"/>
            <a:chExt cx="317500" cy="157483"/>
          </a:xfrm>
        </p:grpSpPr>
        <p:sp>
          <p:nvSpPr>
            <p:cNvPr id="537" name="正方形/長方形 536"/>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8" name="円/楕円 537"/>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9" name="直線コネクタ 538"/>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0" name="図形グループ 539"/>
          <p:cNvGrpSpPr/>
          <p:nvPr/>
        </p:nvGrpSpPr>
        <p:grpSpPr>
          <a:xfrm>
            <a:off x="1000213" y="5808268"/>
            <a:ext cx="317500" cy="157483"/>
            <a:chOff x="1106712" y="5365723"/>
            <a:chExt cx="317500" cy="157483"/>
          </a:xfrm>
        </p:grpSpPr>
        <p:sp>
          <p:nvSpPr>
            <p:cNvPr id="541" name="正方形/長方形 540"/>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円/楕円 541"/>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3" name="直線コネクタ 542"/>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547" name="直線矢印コネクタ 546"/>
          <p:cNvCxnSpPr>
            <a:stCxn id="541" idx="3"/>
            <a:endCxn id="535" idx="2"/>
          </p:cNvCxnSpPr>
          <p:nvPr/>
        </p:nvCxnSpPr>
        <p:spPr>
          <a:xfrm flipV="1">
            <a:off x="1317713" y="5545138"/>
            <a:ext cx="236183" cy="341872"/>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48" name="直線矢印コネクタ 547"/>
          <p:cNvCxnSpPr>
            <a:stCxn id="535" idx="4"/>
            <a:endCxn id="537" idx="1"/>
          </p:cNvCxnSpPr>
          <p:nvPr/>
        </p:nvCxnSpPr>
        <p:spPr>
          <a:xfrm>
            <a:off x="2257886" y="5545138"/>
            <a:ext cx="194159" cy="349806"/>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49" name="乗算記号 548"/>
          <p:cNvSpPr/>
          <p:nvPr/>
        </p:nvSpPr>
        <p:spPr>
          <a:xfrm>
            <a:off x="1007208" y="5715749"/>
            <a:ext cx="324801" cy="324740"/>
          </a:xfrm>
          <a:prstGeom prst="mathMultiply">
            <a:avLst/>
          </a:prstGeom>
          <a:solidFill>
            <a:srgbClr val="FF000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2" name="図形グループ 551"/>
          <p:cNvGrpSpPr/>
          <p:nvPr/>
        </p:nvGrpSpPr>
        <p:grpSpPr>
          <a:xfrm>
            <a:off x="2458747" y="5467269"/>
            <a:ext cx="317500" cy="157483"/>
            <a:chOff x="1106712" y="5184130"/>
            <a:chExt cx="317500" cy="157483"/>
          </a:xfrm>
        </p:grpSpPr>
        <p:sp>
          <p:nvSpPr>
            <p:cNvPr id="553" name="正方形/長方形 552"/>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円/楕円 553"/>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5" name="直線コネクタ 554"/>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6" name="図形グループ 555"/>
          <p:cNvGrpSpPr/>
          <p:nvPr/>
        </p:nvGrpSpPr>
        <p:grpSpPr>
          <a:xfrm>
            <a:off x="1006915" y="5459335"/>
            <a:ext cx="317500" cy="157483"/>
            <a:chOff x="1106712" y="5365723"/>
            <a:chExt cx="317500" cy="157483"/>
          </a:xfrm>
        </p:grpSpPr>
        <p:sp>
          <p:nvSpPr>
            <p:cNvPr id="557" name="正方形/長方形 556"/>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8" name="円/楕円 557"/>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9" name="直線コネクタ 558"/>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0" name="図形グループ 559"/>
          <p:cNvGrpSpPr/>
          <p:nvPr/>
        </p:nvGrpSpPr>
        <p:grpSpPr>
          <a:xfrm>
            <a:off x="2469470" y="5104996"/>
            <a:ext cx="317500" cy="157483"/>
            <a:chOff x="1106712" y="5184130"/>
            <a:chExt cx="317500" cy="157483"/>
          </a:xfrm>
        </p:grpSpPr>
        <p:sp>
          <p:nvSpPr>
            <p:cNvPr id="561" name="正方形/長方形 560"/>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2" name="円/楕円 561"/>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3" name="直線コネクタ 562"/>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4" name="図形グループ 563"/>
          <p:cNvGrpSpPr/>
          <p:nvPr/>
        </p:nvGrpSpPr>
        <p:grpSpPr>
          <a:xfrm>
            <a:off x="1017638" y="5097062"/>
            <a:ext cx="317500" cy="157483"/>
            <a:chOff x="1106712" y="5365723"/>
            <a:chExt cx="317500" cy="157483"/>
          </a:xfrm>
        </p:grpSpPr>
        <p:sp>
          <p:nvSpPr>
            <p:cNvPr id="565" name="正方形/長方形 564"/>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6" name="円/楕円 565"/>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7" name="直線コネクタ 566"/>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568" name="直線矢印コネクタ 567"/>
          <p:cNvCxnSpPr>
            <a:stCxn id="535" idx="4"/>
            <a:endCxn id="561" idx="1"/>
          </p:cNvCxnSpPr>
          <p:nvPr/>
        </p:nvCxnSpPr>
        <p:spPr>
          <a:xfrm flipV="1">
            <a:off x="2257886" y="5183738"/>
            <a:ext cx="211584" cy="361400"/>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9" name="直線矢印コネクタ 568"/>
          <p:cNvCxnSpPr>
            <a:stCxn id="565" idx="3"/>
            <a:endCxn id="535" idx="2"/>
          </p:cNvCxnSpPr>
          <p:nvPr/>
        </p:nvCxnSpPr>
        <p:spPr>
          <a:xfrm>
            <a:off x="1335138" y="5175804"/>
            <a:ext cx="218758" cy="369334"/>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5" name="直線矢印コネクタ 574"/>
          <p:cNvCxnSpPr>
            <a:stCxn id="535" idx="4"/>
            <a:endCxn id="553" idx="1"/>
          </p:cNvCxnSpPr>
          <p:nvPr/>
        </p:nvCxnSpPr>
        <p:spPr>
          <a:xfrm>
            <a:off x="2257886" y="5545138"/>
            <a:ext cx="200861" cy="873"/>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8" name="直線矢印コネクタ 577"/>
          <p:cNvCxnSpPr>
            <a:stCxn id="557" idx="3"/>
            <a:endCxn id="535" idx="2"/>
          </p:cNvCxnSpPr>
          <p:nvPr/>
        </p:nvCxnSpPr>
        <p:spPr>
          <a:xfrm>
            <a:off x="1324415" y="5538077"/>
            <a:ext cx="229481" cy="7061"/>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87" name="テキスト ボックス 586"/>
          <p:cNvSpPr txBox="1"/>
          <p:nvPr/>
        </p:nvSpPr>
        <p:spPr>
          <a:xfrm>
            <a:off x="1142684" y="4816017"/>
            <a:ext cx="1518364" cy="338554"/>
          </a:xfrm>
          <a:prstGeom prst="rect">
            <a:avLst/>
          </a:prstGeom>
          <a:noFill/>
        </p:spPr>
        <p:txBody>
          <a:bodyPr wrap="none" rtlCol="0">
            <a:spAutoFit/>
          </a:bodyPr>
          <a:lstStyle/>
          <a:p>
            <a:pPr algn="ctr"/>
            <a:r>
              <a:rPr kumimoji="1" lang="ja-JP" altLang="en-US" sz="800" dirty="0">
                <a:solidFill>
                  <a:srgbClr val="FF0000"/>
                </a:solidFill>
                <a:latin typeface="Meiryo" charset="-128"/>
                <a:ea typeface="Meiryo" charset="-128"/>
                <a:cs typeface="Meiryo" charset="-128"/>
              </a:rPr>
              <a:t>複雑なクラスタリング構成と</a:t>
            </a:r>
            <a:endParaRPr kumimoji="1" lang="en-US" altLang="ja-JP" sz="800" dirty="0">
              <a:solidFill>
                <a:srgbClr val="FF0000"/>
              </a:solidFill>
              <a:latin typeface="Meiryo" charset="-128"/>
              <a:ea typeface="Meiryo" charset="-128"/>
              <a:cs typeface="Meiryo" charset="-128"/>
            </a:endParaRPr>
          </a:p>
          <a:p>
            <a:pPr algn="ctr"/>
            <a:r>
              <a:rPr lang="ja-JP" altLang="en-US" sz="800" dirty="0">
                <a:solidFill>
                  <a:srgbClr val="FF0000"/>
                </a:solidFill>
                <a:latin typeface="Meiryo" charset="-128"/>
                <a:ea typeface="Meiryo" charset="-128"/>
                <a:cs typeface="Meiryo" charset="-128"/>
              </a:rPr>
              <a:t>対応のためのソフトウエア</a:t>
            </a:r>
            <a:endParaRPr kumimoji="1" lang="ja-JP" altLang="en-US" sz="800" dirty="0">
              <a:solidFill>
                <a:srgbClr val="FF0000"/>
              </a:solidFill>
              <a:latin typeface="Meiryo" charset="-128"/>
              <a:ea typeface="Meiryo" charset="-128"/>
              <a:cs typeface="Meiryo" charset="-128"/>
            </a:endParaRPr>
          </a:p>
        </p:txBody>
      </p:sp>
      <p:sp>
        <p:nvSpPr>
          <p:cNvPr id="588" name="テキスト ボックス 587"/>
          <p:cNvSpPr txBox="1"/>
          <p:nvPr/>
        </p:nvSpPr>
        <p:spPr>
          <a:xfrm>
            <a:off x="5948538" y="4905989"/>
            <a:ext cx="2441694" cy="892552"/>
          </a:xfrm>
          <a:prstGeom prst="rect">
            <a:avLst/>
          </a:prstGeom>
          <a:noFill/>
        </p:spPr>
        <p:txBody>
          <a:bodyPr wrap="none" rtlCol="0">
            <a:spAutoFit/>
          </a:bodyPr>
          <a:lstStyle/>
          <a:p>
            <a:r>
              <a:rPr kumimoji="1" lang="ja-JP" altLang="en-US" sz="1600" b="1" dirty="0">
                <a:solidFill>
                  <a:srgbClr val="0432FF"/>
                </a:solidFill>
                <a:latin typeface="Meiryo" charset="-128"/>
                <a:ea typeface="Meiryo" charset="-128"/>
                <a:cs typeface="Meiryo" charset="-128"/>
              </a:rPr>
              <a:t>ライブマイグレーション</a:t>
            </a:r>
            <a:endParaRPr kumimoji="1" lang="en-US" altLang="ja-JP" sz="1600" b="1"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保守時のサービス停止回避</a:t>
            </a:r>
            <a:endParaRPr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障害時のサービス停止回避</a:t>
            </a:r>
            <a:endParaRPr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物理マシンの負荷の分散</a:t>
            </a:r>
            <a:endParaRPr kumimoji="1" lang="en-US" altLang="ja-JP" sz="1200" dirty="0">
              <a:solidFill>
                <a:srgbClr val="0432FF"/>
              </a:solidFill>
              <a:latin typeface="Meiryo" charset="-128"/>
              <a:ea typeface="Meiryo" charset="-128"/>
              <a:cs typeface="Meiryo" charset="-128"/>
            </a:endParaRPr>
          </a:p>
        </p:txBody>
      </p:sp>
      <p:sp>
        <p:nvSpPr>
          <p:cNvPr id="589" name="右矢印 588"/>
          <p:cNvSpPr/>
          <p:nvPr/>
        </p:nvSpPr>
        <p:spPr>
          <a:xfrm>
            <a:off x="2932711" y="1446673"/>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0" name="右矢印 589"/>
          <p:cNvSpPr/>
          <p:nvPr/>
        </p:nvSpPr>
        <p:spPr>
          <a:xfrm>
            <a:off x="2937526" y="5235767"/>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右矢印 590"/>
          <p:cNvSpPr/>
          <p:nvPr/>
        </p:nvSpPr>
        <p:spPr>
          <a:xfrm>
            <a:off x="2930355" y="3152653"/>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117501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垂直統合システム</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8192098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三角形 176"/>
          <p:cNvSpPr/>
          <p:nvPr/>
        </p:nvSpPr>
        <p:spPr>
          <a:xfrm rot="16200000">
            <a:off x="3059751" y="3135797"/>
            <a:ext cx="3862625" cy="509643"/>
          </a:xfrm>
          <a:prstGeom prst="triangle">
            <a:avLst/>
          </a:prstGeom>
          <a:gradFill flip="none" rotWithShape="1">
            <a:gsLst>
              <a:gs pos="0">
                <a:srgbClr val="33ACBD">
                  <a:tint val="66000"/>
                  <a:satMod val="160000"/>
                </a:srgbClr>
              </a:gs>
              <a:gs pos="50000">
                <a:srgbClr val="33ACBD">
                  <a:tint val="44500"/>
                  <a:satMod val="160000"/>
                </a:srgbClr>
              </a:gs>
              <a:gs pos="100000">
                <a:srgbClr val="33ACBD">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404104" y="1467951"/>
            <a:ext cx="3168352" cy="3816423"/>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743032" y="1814194"/>
            <a:ext cx="2069427" cy="95974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06" name="正方形/長方形 105"/>
          <p:cNvSpPr/>
          <p:nvPr/>
        </p:nvSpPr>
        <p:spPr>
          <a:xfrm>
            <a:off x="740052" y="2990780"/>
            <a:ext cx="2069427" cy="9597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07" name="正方形/長方形 106"/>
          <p:cNvSpPr/>
          <p:nvPr/>
        </p:nvSpPr>
        <p:spPr>
          <a:xfrm>
            <a:off x="743031" y="4177496"/>
            <a:ext cx="2069427" cy="959741"/>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Meiryo" charset="-128"/>
              <a:ea typeface="Meiryo" charset="-128"/>
              <a:cs typeface="Meiryo" charset="-128"/>
            </a:endParaRPr>
          </a:p>
        </p:txBody>
      </p:sp>
      <p:sp>
        <p:nvSpPr>
          <p:cNvPr id="103" name="正方形/長方形 102"/>
          <p:cNvSpPr/>
          <p:nvPr/>
        </p:nvSpPr>
        <p:spPr>
          <a:xfrm>
            <a:off x="5541514" y="1101790"/>
            <a:ext cx="3168352" cy="3816423"/>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96879" y="1248575"/>
            <a:ext cx="3168352" cy="381642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5252244" y="1467952"/>
            <a:ext cx="3168352" cy="38164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5341265" y="4132248"/>
            <a:ext cx="3016212" cy="105023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従来システムとハイパーコンバージド・システムとの違い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47</a:t>
            </a:fld>
            <a:endParaRPr kumimoji="1" lang="ja-JP" altLang="en-US"/>
          </a:p>
        </p:txBody>
      </p:sp>
      <p:sp>
        <p:nvSpPr>
          <p:cNvPr id="5" name="正方形/長方形 4"/>
          <p:cNvSpPr/>
          <p:nvPr/>
        </p:nvSpPr>
        <p:spPr>
          <a:xfrm>
            <a:off x="671370" y="1855833"/>
            <a:ext cx="2069427" cy="9597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 name="正方形/長方形 5"/>
          <p:cNvSpPr/>
          <p:nvPr/>
        </p:nvSpPr>
        <p:spPr>
          <a:xfrm>
            <a:off x="671370" y="3030913"/>
            <a:ext cx="2069427" cy="959741"/>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671370" y="4222745"/>
            <a:ext cx="2069427" cy="9597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Meiryo" charset="-128"/>
              <a:ea typeface="Meiryo" charset="-128"/>
              <a:cs typeface="Meiryo" charset="-128"/>
            </a:endParaRPr>
          </a:p>
        </p:txBody>
      </p:sp>
      <p:sp>
        <p:nvSpPr>
          <p:cNvPr id="8" name="フローチャート: 磁気ディスク 7"/>
          <p:cNvSpPr/>
          <p:nvPr/>
        </p:nvSpPr>
        <p:spPr>
          <a:xfrm>
            <a:off x="743033" y="4563576"/>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grpSp>
        <p:nvGrpSpPr>
          <p:cNvPr id="9" name="図形グループ 8"/>
          <p:cNvGrpSpPr/>
          <p:nvPr/>
        </p:nvGrpSpPr>
        <p:grpSpPr>
          <a:xfrm>
            <a:off x="743033" y="2465111"/>
            <a:ext cx="599554" cy="278543"/>
            <a:chOff x="6769100" y="1390650"/>
            <a:chExt cx="317500" cy="157483"/>
          </a:xfrm>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45" name="直線コネクタ 4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 name="図形グループ 9"/>
          <p:cNvGrpSpPr/>
          <p:nvPr/>
        </p:nvGrpSpPr>
        <p:grpSpPr>
          <a:xfrm>
            <a:off x="743033" y="2125286"/>
            <a:ext cx="599554" cy="278543"/>
            <a:chOff x="6769100" y="1390650"/>
            <a:chExt cx="317500" cy="157483"/>
          </a:xfrm>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42" name="直線コネクタ 4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 name="図形グループ 10"/>
          <p:cNvGrpSpPr/>
          <p:nvPr/>
        </p:nvGrpSpPr>
        <p:grpSpPr>
          <a:xfrm>
            <a:off x="1406154" y="2465111"/>
            <a:ext cx="599554" cy="278543"/>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 name="図形グループ 11"/>
          <p:cNvGrpSpPr/>
          <p:nvPr/>
        </p:nvGrpSpPr>
        <p:grpSpPr>
          <a:xfrm>
            <a:off x="1406154" y="2125286"/>
            <a:ext cx="599554" cy="278543"/>
            <a:chOff x="6769100" y="1390650"/>
            <a:chExt cx="317500" cy="157483"/>
          </a:xfrm>
        </p:grpSpPr>
        <p:sp>
          <p:nvSpPr>
            <p:cNvPr id="34" name="正方形/長方形 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5" name="円/楕円 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6" name="直線コネクタ 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 name="図形グループ 12"/>
          <p:cNvGrpSpPr/>
          <p:nvPr/>
        </p:nvGrpSpPr>
        <p:grpSpPr>
          <a:xfrm>
            <a:off x="2060245" y="2464353"/>
            <a:ext cx="599554" cy="27854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3" name="直線コネクタ 3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図形グループ 13"/>
          <p:cNvGrpSpPr/>
          <p:nvPr/>
        </p:nvGrpSpPr>
        <p:grpSpPr>
          <a:xfrm>
            <a:off x="2060245" y="2124528"/>
            <a:ext cx="599554" cy="278543"/>
            <a:chOff x="6769100" y="1390650"/>
            <a:chExt cx="317500" cy="157483"/>
          </a:xfrm>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0" name="直線コネクタ 2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5" name="フローチャート: 磁気ディスク 14"/>
          <p:cNvSpPr/>
          <p:nvPr/>
        </p:nvSpPr>
        <p:spPr>
          <a:xfrm>
            <a:off x="1406154" y="4563576"/>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16" name="フローチャート: 磁気ディスク 15"/>
          <p:cNvSpPr/>
          <p:nvPr/>
        </p:nvSpPr>
        <p:spPr>
          <a:xfrm>
            <a:off x="2060245" y="4563576"/>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17" name="正方形/長方形 16"/>
          <p:cNvSpPr/>
          <p:nvPr/>
        </p:nvSpPr>
        <p:spPr>
          <a:xfrm>
            <a:off x="743033" y="3635938"/>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 name="正方形/長方形 17"/>
          <p:cNvSpPr/>
          <p:nvPr/>
        </p:nvSpPr>
        <p:spPr>
          <a:xfrm>
            <a:off x="1406154" y="3635938"/>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9" name="正方形/長方形 18"/>
          <p:cNvSpPr/>
          <p:nvPr/>
        </p:nvSpPr>
        <p:spPr>
          <a:xfrm>
            <a:off x="2060245" y="3635180"/>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0" name="正方形/長方形 19"/>
          <p:cNvSpPr/>
          <p:nvPr/>
        </p:nvSpPr>
        <p:spPr>
          <a:xfrm>
            <a:off x="743033" y="3306408"/>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1" name="正方形/長方形 20"/>
          <p:cNvSpPr/>
          <p:nvPr/>
        </p:nvSpPr>
        <p:spPr>
          <a:xfrm>
            <a:off x="1406154" y="3306408"/>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2" name="正方形/長方形 21"/>
          <p:cNvSpPr/>
          <p:nvPr/>
        </p:nvSpPr>
        <p:spPr>
          <a:xfrm>
            <a:off x="2060245" y="3305650"/>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3" name="テキスト ボックス 22"/>
          <p:cNvSpPr txBox="1"/>
          <p:nvPr/>
        </p:nvSpPr>
        <p:spPr>
          <a:xfrm>
            <a:off x="1000801" y="1848287"/>
            <a:ext cx="1402948" cy="276999"/>
          </a:xfrm>
          <a:prstGeom prst="rect">
            <a:avLst/>
          </a:prstGeom>
          <a:noFill/>
        </p:spPr>
        <p:txBody>
          <a:bodyPr wrap="none" rtlCol="0">
            <a:spAutoFit/>
          </a:bodyPr>
          <a:lstStyle/>
          <a:p>
            <a:pPr algn="ctr"/>
            <a:r>
              <a:rPr kumimoji="1" lang="ja-JP" altLang="en-US" sz="1200" dirty="0">
                <a:solidFill>
                  <a:schemeClr val="tx1">
                    <a:lumMod val="50000"/>
                    <a:lumOff val="50000"/>
                  </a:schemeClr>
                </a:solidFill>
                <a:latin typeface="Meiryo" charset="-128"/>
                <a:ea typeface="Meiryo" charset="-128"/>
                <a:cs typeface="Meiryo" charset="-128"/>
              </a:rPr>
              <a:t>サーバー</a:t>
            </a:r>
            <a:r>
              <a:rPr lang="ja-JP" altLang="en-US" sz="1200" dirty="0">
                <a:solidFill>
                  <a:schemeClr val="tx1">
                    <a:lumMod val="50000"/>
                    <a:lumOff val="50000"/>
                  </a:schemeClr>
                </a:solidFill>
                <a:latin typeface="Meiryo" charset="-128"/>
                <a:ea typeface="Meiryo" charset="-128"/>
                <a:cs typeface="Meiryo" charset="-128"/>
              </a:rPr>
              <a:t>＋仮想化</a:t>
            </a:r>
            <a:endParaRPr kumimoji="1" lang="ja-JP" altLang="en-US" sz="1200" dirty="0">
              <a:solidFill>
                <a:schemeClr val="tx1">
                  <a:lumMod val="50000"/>
                  <a:lumOff val="50000"/>
                </a:schemeClr>
              </a:solidFill>
              <a:latin typeface="Meiryo" charset="-128"/>
              <a:ea typeface="Meiryo" charset="-128"/>
              <a:cs typeface="Meiryo" charset="-128"/>
            </a:endParaRPr>
          </a:p>
        </p:txBody>
      </p:sp>
      <p:sp>
        <p:nvSpPr>
          <p:cNvPr id="24" name="テキスト ボックス 23"/>
          <p:cNvSpPr txBox="1"/>
          <p:nvPr/>
        </p:nvSpPr>
        <p:spPr>
          <a:xfrm>
            <a:off x="763557" y="3036260"/>
            <a:ext cx="1877438" cy="276999"/>
          </a:xfrm>
          <a:prstGeom prst="rect">
            <a:avLst/>
          </a:prstGeom>
          <a:noFill/>
        </p:spPr>
        <p:txBody>
          <a:bodyPr wrap="none" rtlCol="0">
            <a:spAutoFit/>
          </a:bodyPr>
          <a:lstStyle/>
          <a:p>
            <a:pPr algn="ctr"/>
            <a:r>
              <a:rPr kumimoji="1" lang="ja-JP" altLang="en-US" sz="1200" dirty="0">
                <a:solidFill>
                  <a:schemeClr val="tx1">
                    <a:lumMod val="50000"/>
                    <a:lumOff val="50000"/>
                  </a:schemeClr>
                </a:solidFill>
                <a:latin typeface="Meiryo" charset="-128"/>
                <a:ea typeface="Meiryo" charset="-128"/>
                <a:cs typeface="Meiryo" charset="-128"/>
              </a:rPr>
              <a:t>ネットワーク・スイッチ</a:t>
            </a:r>
          </a:p>
        </p:txBody>
      </p:sp>
      <p:sp>
        <p:nvSpPr>
          <p:cNvPr id="25" name="テキスト ボックス 24"/>
          <p:cNvSpPr txBox="1"/>
          <p:nvPr/>
        </p:nvSpPr>
        <p:spPr>
          <a:xfrm>
            <a:off x="721079" y="4244938"/>
            <a:ext cx="1962397" cy="276999"/>
          </a:xfrm>
          <a:prstGeom prst="rect">
            <a:avLst/>
          </a:prstGeom>
          <a:noFill/>
        </p:spPr>
        <p:txBody>
          <a:bodyPr wrap="none" rtlCol="0">
            <a:spAutoFit/>
          </a:bodyPr>
          <a:lstStyle/>
          <a:p>
            <a:pPr algn="ctr"/>
            <a:r>
              <a:rPr kumimoji="1" lang="ja-JP" altLang="en-US" sz="1200" dirty="0">
                <a:solidFill>
                  <a:schemeClr val="tx1">
                    <a:lumMod val="50000"/>
                    <a:lumOff val="50000"/>
                  </a:schemeClr>
                </a:solidFill>
                <a:latin typeface="Meiryo" charset="-128"/>
                <a:ea typeface="Meiryo" charset="-128"/>
                <a:cs typeface="Meiryo" charset="-128"/>
              </a:rPr>
              <a:t>ストレージ（</a:t>
            </a:r>
            <a:r>
              <a:rPr kumimoji="1" lang="en-US" altLang="ja-JP" sz="1200" dirty="0">
                <a:solidFill>
                  <a:schemeClr val="tx1">
                    <a:lumMod val="50000"/>
                    <a:lumOff val="50000"/>
                  </a:schemeClr>
                </a:solidFill>
                <a:latin typeface="Meiryo" charset="-128"/>
                <a:ea typeface="Meiryo" charset="-128"/>
                <a:cs typeface="Meiryo" charset="-128"/>
              </a:rPr>
              <a:t>SAN/NAS</a:t>
            </a:r>
            <a:r>
              <a:rPr kumimoji="1" lang="ja-JP" altLang="en-US" sz="1200" dirty="0">
                <a:solidFill>
                  <a:schemeClr val="tx1">
                    <a:lumMod val="50000"/>
                    <a:lumOff val="50000"/>
                  </a:schemeClr>
                </a:solidFill>
                <a:latin typeface="Meiryo" charset="-128"/>
                <a:ea typeface="Meiryo" charset="-128"/>
                <a:cs typeface="Meiryo" charset="-128"/>
              </a:rPr>
              <a:t>）</a:t>
            </a:r>
          </a:p>
        </p:txBody>
      </p:sp>
      <p:grpSp>
        <p:nvGrpSpPr>
          <p:cNvPr id="52" name="図形グループ 51"/>
          <p:cNvGrpSpPr/>
          <p:nvPr/>
        </p:nvGrpSpPr>
        <p:grpSpPr>
          <a:xfrm>
            <a:off x="2928901" y="2384505"/>
            <a:ext cx="376233" cy="451599"/>
            <a:chOff x="2744170" y="2423890"/>
            <a:chExt cx="376233" cy="451599"/>
          </a:xfrm>
        </p:grpSpPr>
        <p:grpSp>
          <p:nvGrpSpPr>
            <p:cNvPr id="46" name="図形グループ 45"/>
            <p:cNvGrpSpPr/>
            <p:nvPr/>
          </p:nvGrpSpPr>
          <p:grpSpPr>
            <a:xfrm>
              <a:off x="2744170" y="2423890"/>
              <a:ext cx="288638" cy="361299"/>
              <a:chOff x="2667295" y="1059799"/>
              <a:chExt cx="681672" cy="722281"/>
            </a:xfrm>
          </p:grpSpPr>
          <p:sp>
            <p:nvSpPr>
              <p:cNvPr id="47" name="角丸四角形 4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 name="図 47"/>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 name="図形グループ 48"/>
            <p:cNvGrpSpPr/>
            <p:nvPr/>
          </p:nvGrpSpPr>
          <p:grpSpPr>
            <a:xfrm>
              <a:off x="2942530" y="2523934"/>
              <a:ext cx="177873" cy="351555"/>
              <a:chOff x="1946324" y="4125162"/>
              <a:chExt cx="969964" cy="2007872"/>
            </a:xfrm>
          </p:grpSpPr>
          <p:sp>
            <p:nvSpPr>
              <p:cNvPr id="50" name="円/楕円 4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フローチャート: 論理積ゲート 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53" name="図形グループ 52"/>
          <p:cNvGrpSpPr/>
          <p:nvPr/>
        </p:nvGrpSpPr>
        <p:grpSpPr>
          <a:xfrm>
            <a:off x="2950787" y="3539055"/>
            <a:ext cx="376233" cy="451599"/>
            <a:chOff x="2744170" y="2423890"/>
            <a:chExt cx="376233" cy="451599"/>
          </a:xfrm>
        </p:grpSpPr>
        <p:grpSp>
          <p:nvGrpSpPr>
            <p:cNvPr id="54" name="図形グループ 53"/>
            <p:cNvGrpSpPr/>
            <p:nvPr/>
          </p:nvGrpSpPr>
          <p:grpSpPr>
            <a:xfrm>
              <a:off x="2744170" y="2423890"/>
              <a:ext cx="288638" cy="361299"/>
              <a:chOff x="2667295" y="1059799"/>
              <a:chExt cx="681672" cy="722281"/>
            </a:xfrm>
          </p:grpSpPr>
          <p:sp>
            <p:nvSpPr>
              <p:cNvPr id="58" name="角丸四角形 5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9" name="図 58"/>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5" name="図形グループ 54"/>
            <p:cNvGrpSpPr/>
            <p:nvPr/>
          </p:nvGrpSpPr>
          <p:grpSpPr>
            <a:xfrm>
              <a:off x="2942530" y="2523934"/>
              <a:ext cx="177873" cy="351555"/>
              <a:chOff x="1946324" y="4125162"/>
              <a:chExt cx="969964" cy="2007872"/>
            </a:xfrm>
          </p:grpSpPr>
          <p:sp>
            <p:nvSpPr>
              <p:cNvPr id="56" name="円/楕円 5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論理積ゲート 5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60" name="図形グループ 59"/>
          <p:cNvGrpSpPr/>
          <p:nvPr/>
        </p:nvGrpSpPr>
        <p:grpSpPr>
          <a:xfrm>
            <a:off x="2944842" y="4730887"/>
            <a:ext cx="376233" cy="451599"/>
            <a:chOff x="2744170" y="2423890"/>
            <a:chExt cx="376233" cy="451599"/>
          </a:xfrm>
        </p:grpSpPr>
        <p:grpSp>
          <p:nvGrpSpPr>
            <p:cNvPr id="61" name="図形グループ 60"/>
            <p:cNvGrpSpPr/>
            <p:nvPr/>
          </p:nvGrpSpPr>
          <p:grpSpPr>
            <a:xfrm>
              <a:off x="2744170" y="2423890"/>
              <a:ext cx="288638" cy="361299"/>
              <a:chOff x="2667295" y="1059799"/>
              <a:chExt cx="681672" cy="722281"/>
            </a:xfrm>
          </p:grpSpPr>
          <p:sp>
            <p:nvSpPr>
              <p:cNvPr id="65" name="角丸四角形 6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66" name="図 6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62" name="図形グループ 61"/>
            <p:cNvGrpSpPr/>
            <p:nvPr/>
          </p:nvGrpSpPr>
          <p:grpSpPr>
            <a:xfrm>
              <a:off x="2942530" y="2523934"/>
              <a:ext cx="177873" cy="351555"/>
              <a:chOff x="1946324" y="4125162"/>
              <a:chExt cx="969964" cy="2007872"/>
            </a:xfrm>
          </p:grpSpPr>
          <p:sp>
            <p:nvSpPr>
              <p:cNvPr id="63" name="円/楕円 6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フローチャート: 論理積ゲート 6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67" name="図形グループ 66"/>
          <p:cNvGrpSpPr/>
          <p:nvPr/>
        </p:nvGrpSpPr>
        <p:grpSpPr>
          <a:xfrm>
            <a:off x="5613608" y="4573784"/>
            <a:ext cx="599554" cy="278543"/>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70" name="直線コネクタ 6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正方形/長方形 70"/>
          <p:cNvSpPr/>
          <p:nvPr/>
        </p:nvSpPr>
        <p:spPr>
          <a:xfrm>
            <a:off x="6548388" y="457378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3" name="フローチャート: 磁気ディスク 72"/>
          <p:cNvSpPr/>
          <p:nvPr/>
        </p:nvSpPr>
        <p:spPr>
          <a:xfrm>
            <a:off x="7484492" y="4575302"/>
            <a:ext cx="599554" cy="27702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75" name="テキスト ボックス 74"/>
          <p:cNvSpPr txBox="1"/>
          <p:nvPr/>
        </p:nvSpPr>
        <p:spPr>
          <a:xfrm>
            <a:off x="5615867" y="4900118"/>
            <a:ext cx="595035"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latin typeface="Meiryo" charset="-128"/>
                <a:ea typeface="Meiryo" charset="-128"/>
                <a:cs typeface="Meiryo" charset="-128"/>
              </a:rPr>
              <a:t>サーバー</a:t>
            </a:r>
          </a:p>
        </p:txBody>
      </p:sp>
      <p:sp>
        <p:nvSpPr>
          <p:cNvPr id="76" name="テキスト ボックス 75"/>
          <p:cNvSpPr txBox="1"/>
          <p:nvPr/>
        </p:nvSpPr>
        <p:spPr>
          <a:xfrm>
            <a:off x="6191576" y="4900119"/>
            <a:ext cx="1313180"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latin typeface="Meiryo" charset="-128"/>
                <a:ea typeface="Meiryo" charset="-128"/>
                <a:cs typeface="Meiryo" charset="-128"/>
              </a:rPr>
              <a:t>ネットワーク・スイッチ</a:t>
            </a:r>
          </a:p>
        </p:txBody>
      </p:sp>
      <p:sp>
        <p:nvSpPr>
          <p:cNvPr id="77" name="テキスト ボックス 76"/>
          <p:cNvSpPr txBox="1"/>
          <p:nvPr/>
        </p:nvSpPr>
        <p:spPr>
          <a:xfrm>
            <a:off x="7435455" y="4900117"/>
            <a:ext cx="697627"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latin typeface="Meiryo" charset="-128"/>
                <a:ea typeface="Meiryo" charset="-128"/>
                <a:cs typeface="Meiryo" charset="-128"/>
              </a:rPr>
              <a:t>ストレージ</a:t>
            </a:r>
          </a:p>
        </p:txBody>
      </p:sp>
      <p:sp>
        <p:nvSpPr>
          <p:cNvPr id="78" name="正方形/長方形 77"/>
          <p:cNvSpPr/>
          <p:nvPr/>
        </p:nvSpPr>
        <p:spPr>
          <a:xfrm>
            <a:off x="5341265" y="3010002"/>
            <a:ext cx="3016212" cy="105023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5613608" y="3439272"/>
            <a:ext cx="599554" cy="278543"/>
            <a:chOff x="6769100" y="1390650"/>
            <a:chExt cx="317500" cy="157483"/>
          </a:xfrm>
          <a:solidFill>
            <a:srgbClr val="00B0F0"/>
          </a:solidFill>
        </p:grpSpPr>
        <p:sp>
          <p:nvSpPr>
            <p:cNvPr id="80" name="正方形/長方形 79"/>
            <p:cNvSpPr/>
            <p:nvPr/>
          </p:nvSpPr>
          <p:spPr>
            <a:xfrm>
              <a:off x="6769100" y="1390650"/>
              <a:ext cx="317500" cy="157483"/>
            </a:xfrm>
            <a:prstGeom prst="rect">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82" name="直線コネクタ 81"/>
            <p:cNvCxnSpPr/>
            <p:nvPr/>
          </p:nvCxnSpPr>
          <p:spPr>
            <a:xfrm>
              <a:off x="6894146" y="1468963"/>
              <a:ext cx="192454" cy="429"/>
            </a:xfrm>
            <a:prstGeom prst="line">
              <a:avLst/>
            </a:prstGeom>
            <a:grpFill/>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3" name="正方形/長方形 82"/>
          <p:cNvSpPr/>
          <p:nvPr/>
        </p:nvSpPr>
        <p:spPr>
          <a:xfrm>
            <a:off x="6548388" y="3439272"/>
            <a:ext cx="599554" cy="278543"/>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4" name="フローチャート: 磁気ディスク 83"/>
          <p:cNvSpPr/>
          <p:nvPr/>
        </p:nvSpPr>
        <p:spPr>
          <a:xfrm>
            <a:off x="7484492" y="3440790"/>
            <a:ext cx="599554" cy="277026"/>
          </a:xfrm>
          <a:prstGeom prst="flowChartMagneticDisk">
            <a:avLst/>
          </a:prstGeom>
          <a:solidFill>
            <a:srgbClr val="00B0F0"/>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85" name="テキスト ボックス 84"/>
          <p:cNvSpPr txBox="1"/>
          <p:nvPr/>
        </p:nvSpPr>
        <p:spPr>
          <a:xfrm>
            <a:off x="5513275" y="3775672"/>
            <a:ext cx="800219" cy="21544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サーバー機能</a:t>
            </a:r>
          </a:p>
        </p:txBody>
      </p:sp>
      <p:sp>
        <p:nvSpPr>
          <p:cNvPr id="86" name="テキスト ボックス 85"/>
          <p:cNvSpPr txBox="1"/>
          <p:nvPr/>
        </p:nvSpPr>
        <p:spPr>
          <a:xfrm>
            <a:off x="6345465" y="3775673"/>
            <a:ext cx="1005403" cy="21544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ネットワーク機能</a:t>
            </a:r>
          </a:p>
        </p:txBody>
      </p:sp>
      <p:sp>
        <p:nvSpPr>
          <p:cNvPr id="87" name="テキスト ボックス 86"/>
          <p:cNvSpPr txBox="1"/>
          <p:nvPr/>
        </p:nvSpPr>
        <p:spPr>
          <a:xfrm>
            <a:off x="7332863" y="3775671"/>
            <a:ext cx="902811" cy="21544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ストレージ機能</a:t>
            </a:r>
          </a:p>
        </p:txBody>
      </p:sp>
      <p:sp>
        <p:nvSpPr>
          <p:cNvPr id="88" name="正方形/長方形 87"/>
          <p:cNvSpPr/>
          <p:nvPr/>
        </p:nvSpPr>
        <p:spPr>
          <a:xfrm>
            <a:off x="5341265" y="1858270"/>
            <a:ext cx="3016212" cy="1050238"/>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9" name="図形グループ 88"/>
          <p:cNvGrpSpPr/>
          <p:nvPr/>
        </p:nvGrpSpPr>
        <p:grpSpPr>
          <a:xfrm>
            <a:off x="6548388" y="2023326"/>
            <a:ext cx="599554" cy="601905"/>
            <a:chOff x="2667295" y="1059799"/>
            <a:chExt cx="681672" cy="722281"/>
          </a:xfrm>
        </p:grpSpPr>
        <p:sp>
          <p:nvSpPr>
            <p:cNvPr id="90" name="角丸四角形 8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91" name="図 90"/>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92" name="図形グループ 91"/>
          <p:cNvGrpSpPr/>
          <p:nvPr/>
        </p:nvGrpSpPr>
        <p:grpSpPr>
          <a:xfrm>
            <a:off x="6730693" y="2269517"/>
            <a:ext cx="234943" cy="540096"/>
            <a:chOff x="1946324" y="4125162"/>
            <a:chExt cx="969964" cy="2007872"/>
          </a:xfrm>
        </p:grpSpPr>
        <p:sp>
          <p:nvSpPr>
            <p:cNvPr id="93" name="円/楕円 9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フローチャート: 論理積ゲート 9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5" name="テキスト ボックス 94"/>
          <p:cNvSpPr txBox="1"/>
          <p:nvPr/>
        </p:nvSpPr>
        <p:spPr>
          <a:xfrm>
            <a:off x="5473890" y="2284411"/>
            <a:ext cx="1218514" cy="369332"/>
          </a:xfrm>
          <a:prstGeom prst="rect">
            <a:avLst/>
          </a:prstGeom>
          <a:noFill/>
        </p:spPr>
        <p:txBody>
          <a:bodyPr wrap="square" rtlCol="0">
            <a:spAutoFit/>
          </a:bodyPr>
          <a:lstStyle/>
          <a:p>
            <a:r>
              <a:rPr kumimoji="1" lang="ja-JP" altLang="en-US">
                <a:solidFill>
                  <a:srgbClr val="009051"/>
                </a:solidFill>
                <a:latin typeface="Meiryo" charset="-128"/>
                <a:ea typeface="Meiryo" charset="-128"/>
                <a:cs typeface="Meiryo" charset="-128"/>
              </a:rPr>
              <a:t>運用管理</a:t>
            </a:r>
          </a:p>
        </p:txBody>
      </p:sp>
      <p:sp>
        <p:nvSpPr>
          <p:cNvPr id="96" name="テキスト ボックス 95"/>
          <p:cNvSpPr txBox="1"/>
          <p:nvPr/>
        </p:nvSpPr>
        <p:spPr>
          <a:xfrm>
            <a:off x="7052444" y="2284411"/>
            <a:ext cx="1218514" cy="369332"/>
          </a:xfrm>
          <a:prstGeom prst="rect">
            <a:avLst/>
          </a:prstGeom>
          <a:noFill/>
        </p:spPr>
        <p:txBody>
          <a:bodyPr wrap="square" rtlCol="0">
            <a:spAutoFit/>
          </a:bodyPr>
          <a:lstStyle/>
          <a:p>
            <a:pPr algn="r"/>
            <a:r>
              <a:rPr kumimoji="1" lang="ja-JP" altLang="en-US" dirty="0">
                <a:solidFill>
                  <a:srgbClr val="009051"/>
                </a:solidFill>
                <a:latin typeface="Meiryo" charset="-128"/>
                <a:ea typeface="Meiryo" charset="-128"/>
                <a:cs typeface="Meiryo" charset="-128"/>
              </a:rPr>
              <a:t>構成管理</a:t>
            </a:r>
          </a:p>
        </p:txBody>
      </p:sp>
      <p:sp>
        <p:nvSpPr>
          <p:cNvPr id="97" name="テキスト ボックス 96"/>
          <p:cNvSpPr txBox="1"/>
          <p:nvPr/>
        </p:nvSpPr>
        <p:spPr>
          <a:xfrm>
            <a:off x="6409582" y="3033936"/>
            <a:ext cx="877163" cy="369332"/>
          </a:xfrm>
          <a:prstGeom prst="rect">
            <a:avLst/>
          </a:prstGeom>
          <a:noFill/>
        </p:spPr>
        <p:txBody>
          <a:bodyPr wrap="none" rtlCol="0">
            <a:spAutoFit/>
          </a:bodyPr>
          <a:lstStyle/>
          <a:p>
            <a:pPr algn="ctr"/>
            <a:r>
              <a:rPr kumimoji="1" lang="ja-JP" altLang="en-US">
                <a:solidFill>
                  <a:srgbClr val="0070C0"/>
                </a:solidFill>
              </a:rPr>
              <a:t>仮想化</a:t>
            </a:r>
            <a:endParaRPr kumimoji="1" lang="ja-JP" altLang="en-US" dirty="0">
              <a:solidFill>
                <a:srgbClr val="0070C0"/>
              </a:solidFill>
            </a:endParaRPr>
          </a:p>
        </p:txBody>
      </p:sp>
      <p:sp>
        <p:nvSpPr>
          <p:cNvPr id="98" name="テキスト ボックス 97"/>
          <p:cNvSpPr txBox="1"/>
          <p:nvPr/>
        </p:nvSpPr>
        <p:spPr>
          <a:xfrm>
            <a:off x="6294164" y="4146852"/>
            <a:ext cx="1107997" cy="369332"/>
          </a:xfrm>
          <a:prstGeom prst="rect">
            <a:avLst/>
          </a:prstGeom>
          <a:noFill/>
        </p:spPr>
        <p:txBody>
          <a:bodyPr wrap="none" rtlCol="0">
            <a:spAutoFit/>
          </a:bodyPr>
          <a:lstStyle/>
          <a:p>
            <a:pPr algn="ctr"/>
            <a:r>
              <a:rPr kumimoji="1" lang="ja-JP" altLang="en-US">
                <a:solidFill>
                  <a:srgbClr val="0070C0"/>
                </a:solidFill>
              </a:rPr>
              <a:t>物理機器</a:t>
            </a:r>
            <a:endParaRPr kumimoji="1" lang="ja-JP" altLang="en-US" dirty="0">
              <a:solidFill>
                <a:srgbClr val="0070C0"/>
              </a:solidFill>
            </a:endParaRPr>
          </a:p>
        </p:txBody>
      </p:sp>
      <p:sp>
        <p:nvSpPr>
          <p:cNvPr id="101" name="テキスト ボックス 100"/>
          <p:cNvSpPr txBox="1"/>
          <p:nvPr/>
        </p:nvSpPr>
        <p:spPr>
          <a:xfrm>
            <a:off x="404104" y="1519466"/>
            <a:ext cx="3168352"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従来までのシステム</a:t>
            </a:r>
            <a:endParaRPr kumimoji="1" lang="ja-JP" altLang="en-US" sz="1400" dirty="0">
              <a:solidFill>
                <a:schemeClr val="bg1"/>
              </a:solidFill>
              <a:latin typeface="Meiryo" charset="-128"/>
              <a:ea typeface="Meiryo" charset="-128"/>
              <a:cs typeface="Meiryo" charset="-128"/>
            </a:endParaRPr>
          </a:p>
        </p:txBody>
      </p:sp>
      <p:sp>
        <p:nvSpPr>
          <p:cNvPr id="102" name="テキスト ボックス 101"/>
          <p:cNvSpPr txBox="1"/>
          <p:nvPr/>
        </p:nvSpPr>
        <p:spPr>
          <a:xfrm>
            <a:off x="5252244" y="1520215"/>
            <a:ext cx="3168352" cy="307777"/>
          </a:xfrm>
          <a:prstGeom prst="rect">
            <a:avLst/>
          </a:prstGeom>
          <a:noFill/>
        </p:spPr>
        <p:txBody>
          <a:bodyPr wrap="square" rtlCol="0">
            <a:spAutoFit/>
          </a:bodyPr>
          <a:lstStyle/>
          <a:p>
            <a:pPr algn="ctr"/>
            <a:r>
              <a:rPr kumimoji="1" lang="ja-JP" altLang="en-US" sz="1400" dirty="0">
                <a:solidFill>
                  <a:schemeClr val="bg1"/>
                </a:solidFill>
                <a:latin typeface="Meiryo" charset="-128"/>
                <a:ea typeface="Meiryo" charset="-128"/>
                <a:cs typeface="Meiryo" charset="-128"/>
              </a:rPr>
              <a:t>ハイパーコンバージド・システム</a:t>
            </a:r>
          </a:p>
        </p:txBody>
      </p:sp>
      <p:sp>
        <p:nvSpPr>
          <p:cNvPr id="108" name="テキスト ボックス 107"/>
          <p:cNvSpPr txBox="1"/>
          <p:nvPr/>
        </p:nvSpPr>
        <p:spPr>
          <a:xfrm>
            <a:off x="395536" y="5321932"/>
            <a:ext cx="3185488" cy="369332"/>
          </a:xfrm>
          <a:prstGeom prst="rect">
            <a:avLst/>
          </a:prstGeom>
          <a:noFill/>
        </p:spPr>
        <p:txBody>
          <a:bodyPr wrap="none" rtlCol="0">
            <a:spAutoFit/>
          </a:bodyPr>
          <a:lstStyle/>
          <a:p>
            <a:pPr algn="ctr"/>
            <a:r>
              <a:rPr kumimoji="1" lang="ja-JP" altLang="en-US" dirty="0">
                <a:solidFill>
                  <a:srgbClr val="7030A0"/>
                </a:solidFill>
                <a:latin typeface="Meiryo" charset="-128"/>
                <a:ea typeface="Meiryo" charset="-128"/>
                <a:cs typeface="Meiryo" charset="-128"/>
              </a:rPr>
              <a:t>個別に</a:t>
            </a:r>
            <a:r>
              <a:rPr kumimoji="1" lang="ja-JP" altLang="en-US">
                <a:solidFill>
                  <a:srgbClr val="7030A0"/>
                </a:solidFill>
                <a:latin typeface="Meiryo" charset="-128"/>
                <a:ea typeface="Meiryo" charset="-128"/>
                <a:cs typeface="Meiryo" charset="-128"/>
              </a:rPr>
              <a:t>構成・運用管理</a:t>
            </a:r>
            <a:r>
              <a:rPr lang="ja-JP" altLang="en-US" dirty="0">
                <a:solidFill>
                  <a:srgbClr val="7030A0"/>
                </a:solidFill>
                <a:latin typeface="Meiryo" charset="-128"/>
                <a:ea typeface="Meiryo" charset="-128"/>
                <a:cs typeface="Meiryo" charset="-128"/>
              </a:rPr>
              <a:t>・拡張</a:t>
            </a:r>
            <a:endParaRPr kumimoji="1" lang="ja-JP" altLang="en-US" dirty="0">
              <a:solidFill>
                <a:srgbClr val="7030A0"/>
              </a:solidFill>
              <a:latin typeface="Meiryo" charset="-128"/>
              <a:ea typeface="Meiryo" charset="-128"/>
              <a:cs typeface="Meiryo" charset="-128"/>
            </a:endParaRPr>
          </a:p>
        </p:txBody>
      </p:sp>
      <p:sp>
        <p:nvSpPr>
          <p:cNvPr id="109" name="テキスト ボックス 108"/>
          <p:cNvSpPr txBox="1"/>
          <p:nvPr/>
        </p:nvSpPr>
        <p:spPr>
          <a:xfrm>
            <a:off x="5148120" y="5314653"/>
            <a:ext cx="3416321" cy="369332"/>
          </a:xfrm>
          <a:prstGeom prst="rect">
            <a:avLst/>
          </a:prstGeom>
          <a:noFill/>
        </p:spPr>
        <p:txBody>
          <a:bodyPr wrap="none" rtlCol="0">
            <a:spAutoFit/>
          </a:bodyPr>
          <a:lstStyle/>
          <a:p>
            <a:pPr algn="ctr"/>
            <a:r>
              <a:rPr kumimoji="1" lang="ja-JP" altLang="en-US" dirty="0">
                <a:solidFill>
                  <a:srgbClr val="0070C0"/>
                </a:solidFill>
                <a:latin typeface="Meiryo" charset="-128"/>
                <a:ea typeface="Meiryo" charset="-128"/>
                <a:cs typeface="Meiryo" charset="-128"/>
              </a:rPr>
              <a:t>一括して構成・運用管理</a:t>
            </a:r>
            <a:r>
              <a:rPr lang="ja-JP" altLang="en-US" dirty="0">
                <a:solidFill>
                  <a:srgbClr val="0070C0"/>
                </a:solidFill>
                <a:latin typeface="Meiryo" charset="-128"/>
                <a:ea typeface="Meiryo" charset="-128"/>
                <a:cs typeface="Meiryo" charset="-128"/>
              </a:rPr>
              <a:t>・拡張</a:t>
            </a:r>
            <a:endParaRPr kumimoji="1" lang="ja-JP" altLang="en-US" dirty="0">
              <a:solidFill>
                <a:srgbClr val="0070C0"/>
              </a:solidFill>
              <a:latin typeface="Meiryo" charset="-128"/>
              <a:ea typeface="Meiryo" charset="-128"/>
              <a:cs typeface="Meiryo" charset="-128"/>
            </a:endParaRPr>
          </a:p>
        </p:txBody>
      </p:sp>
      <p:cxnSp>
        <p:nvCxnSpPr>
          <p:cNvPr id="112" name="直線矢印コネクタ 111"/>
          <p:cNvCxnSpPr>
            <a:stCxn id="48" idx="2"/>
          </p:cNvCxnSpPr>
          <p:nvPr/>
        </p:nvCxnSpPr>
        <p:spPr>
          <a:xfrm flipH="1">
            <a:off x="3073169" y="2745804"/>
            <a:ext cx="51" cy="813781"/>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3" name="直線矢印コネクタ 112"/>
          <p:cNvCxnSpPr>
            <a:endCxn id="66" idx="0"/>
          </p:cNvCxnSpPr>
          <p:nvPr/>
        </p:nvCxnSpPr>
        <p:spPr>
          <a:xfrm>
            <a:off x="3088190" y="3900354"/>
            <a:ext cx="971" cy="830533"/>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5" name="右大かっこ 114"/>
          <p:cNvSpPr/>
          <p:nvPr/>
        </p:nvSpPr>
        <p:spPr>
          <a:xfrm>
            <a:off x="3269489" y="2403071"/>
            <a:ext cx="128075" cy="2366043"/>
          </a:xfrm>
          <a:prstGeom prst="rightBracket">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6" name="テキスト ボックス 115"/>
          <p:cNvSpPr txBox="1"/>
          <p:nvPr/>
        </p:nvSpPr>
        <p:spPr>
          <a:xfrm>
            <a:off x="408101" y="5662989"/>
            <a:ext cx="3281668" cy="646331"/>
          </a:xfrm>
          <a:prstGeom prst="rect">
            <a:avLst/>
          </a:prstGeom>
          <a:noFill/>
        </p:spPr>
        <p:txBody>
          <a:bodyPr wrap="none" rtlCol="0">
            <a:spAutoFit/>
          </a:bodyPr>
          <a:lstStyle/>
          <a:p>
            <a:pPr marL="171450" indent="-171450">
              <a:buFont typeface="Wingdings" charset="2"/>
              <a:buChar char="ü"/>
            </a:pPr>
            <a:r>
              <a:rPr kumimoji="1" lang="ja-JP" altLang="en-US" sz="1200" dirty="0">
                <a:solidFill>
                  <a:srgbClr val="7F7F7F"/>
                </a:solidFill>
                <a:latin typeface="Meiryo" charset="-128"/>
                <a:ea typeface="Meiryo" charset="-128"/>
                <a:cs typeface="Meiryo" charset="-128"/>
              </a:rPr>
              <a:t>ハードや仮想化ソフトなどの複雑な設計</a:t>
            </a:r>
            <a:endParaRPr kumimoji="1" lang="en-US" altLang="ja-JP" sz="1200" dirty="0">
              <a:solidFill>
                <a:srgbClr val="7F7F7F"/>
              </a:solidFill>
              <a:latin typeface="Meiryo" charset="-128"/>
              <a:ea typeface="Meiryo" charset="-128"/>
              <a:cs typeface="Meiryo" charset="-128"/>
            </a:endParaRPr>
          </a:p>
          <a:p>
            <a:pPr marL="171450" indent="-171450">
              <a:buFont typeface="Wingdings" charset="2"/>
              <a:buChar char="ü"/>
            </a:pPr>
            <a:r>
              <a:rPr lang="ja-JP" altLang="en-US" sz="1200" dirty="0">
                <a:solidFill>
                  <a:srgbClr val="7F7F7F"/>
                </a:solidFill>
                <a:latin typeface="Meiryo" charset="-128"/>
                <a:ea typeface="Meiryo" charset="-128"/>
                <a:cs typeface="Meiryo" charset="-128"/>
              </a:rPr>
              <a:t>複雑な運用管理、管理者間の分散</a:t>
            </a:r>
            <a:endParaRPr lang="en-US" altLang="ja-JP" sz="1200" dirty="0">
              <a:solidFill>
                <a:srgbClr val="7F7F7F"/>
              </a:solidFill>
              <a:latin typeface="Meiryo" charset="-128"/>
              <a:ea typeface="Meiryo" charset="-128"/>
              <a:cs typeface="Meiryo" charset="-128"/>
            </a:endParaRPr>
          </a:p>
          <a:p>
            <a:pPr marL="171450" indent="-171450">
              <a:buFont typeface="Wingdings" charset="2"/>
              <a:buChar char="ü"/>
            </a:pPr>
            <a:r>
              <a:rPr lang="ja-JP" altLang="en-US" sz="1200" dirty="0">
                <a:solidFill>
                  <a:srgbClr val="7F7F7F"/>
                </a:solidFill>
                <a:latin typeface="Meiryo" charset="-128"/>
                <a:ea typeface="Meiryo" charset="-128"/>
                <a:cs typeface="Meiryo" charset="-128"/>
              </a:rPr>
              <a:t>個々に対応が必要なため性能拡張が難しい</a:t>
            </a:r>
          </a:p>
        </p:txBody>
      </p:sp>
      <p:sp>
        <p:nvSpPr>
          <p:cNvPr id="117" name="テキスト ボックス 116"/>
          <p:cNvSpPr txBox="1"/>
          <p:nvPr/>
        </p:nvSpPr>
        <p:spPr>
          <a:xfrm>
            <a:off x="5252244" y="5658035"/>
            <a:ext cx="3127779" cy="646331"/>
          </a:xfrm>
          <a:prstGeom prst="rect">
            <a:avLst/>
          </a:prstGeom>
          <a:noFill/>
        </p:spPr>
        <p:txBody>
          <a:bodyPr wrap="none" rtlCol="0">
            <a:spAutoFit/>
          </a:bodyPr>
          <a:lstStyle/>
          <a:p>
            <a:pPr marL="171450" indent="-171450">
              <a:buFont typeface="Wingdings" charset="2"/>
              <a:buChar char="ü"/>
            </a:pPr>
            <a:r>
              <a:rPr kumimoji="1" lang="ja-JP" altLang="en-US" sz="1200" dirty="0">
                <a:solidFill>
                  <a:srgbClr val="7F7F7F"/>
                </a:solidFill>
                <a:latin typeface="Meiryo" charset="-128"/>
                <a:ea typeface="Meiryo" charset="-128"/>
                <a:cs typeface="Meiryo" charset="-128"/>
              </a:rPr>
              <a:t>ハードや仮想化ソフトなどが予め統合</a:t>
            </a:r>
            <a:endParaRPr kumimoji="1" lang="en-US" altLang="ja-JP" sz="1200" dirty="0">
              <a:solidFill>
                <a:srgbClr val="7F7F7F"/>
              </a:solidFill>
              <a:latin typeface="Meiryo" charset="-128"/>
              <a:ea typeface="Meiryo" charset="-128"/>
              <a:cs typeface="Meiryo" charset="-128"/>
            </a:endParaRPr>
          </a:p>
          <a:p>
            <a:pPr marL="171450" indent="-171450">
              <a:buFont typeface="Wingdings" charset="2"/>
              <a:buChar char="ü"/>
            </a:pPr>
            <a:r>
              <a:rPr lang="ja-JP" altLang="en-US" sz="1200" dirty="0">
                <a:solidFill>
                  <a:srgbClr val="7F7F7F"/>
                </a:solidFill>
                <a:latin typeface="Meiryo" charset="-128"/>
                <a:ea typeface="Meiryo" charset="-128"/>
                <a:cs typeface="Meiryo" charset="-128"/>
              </a:rPr>
              <a:t>一括・一元的に運用管理</a:t>
            </a:r>
            <a:endParaRPr lang="en-US" altLang="ja-JP" sz="1200" dirty="0">
              <a:solidFill>
                <a:srgbClr val="7F7F7F"/>
              </a:solidFill>
              <a:latin typeface="Meiryo" charset="-128"/>
              <a:ea typeface="Meiryo" charset="-128"/>
              <a:cs typeface="Meiryo" charset="-128"/>
            </a:endParaRPr>
          </a:p>
          <a:p>
            <a:pPr marL="171450" indent="-171450">
              <a:buFont typeface="Wingdings" charset="2"/>
              <a:buChar char="ü"/>
            </a:pPr>
            <a:r>
              <a:rPr lang="ja-JP" altLang="en-US" sz="1200" dirty="0">
                <a:solidFill>
                  <a:srgbClr val="7F7F7F"/>
                </a:solidFill>
                <a:latin typeface="Meiryo" charset="-128"/>
                <a:ea typeface="Meiryo" charset="-128"/>
                <a:cs typeface="Meiryo" charset="-128"/>
              </a:rPr>
              <a:t>スケールアウトで性能拡張・自動で構成</a:t>
            </a:r>
          </a:p>
        </p:txBody>
      </p:sp>
      <p:sp>
        <p:nvSpPr>
          <p:cNvPr id="118" name="正方形/長方形 117"/>
          <p:cNvSpPr/>
          <p:nvPr/>
        </p:nvSpPr>
        <p:spPr>
          <a:xfrm>
            <a:off x="5913384" y="1124079"/>
            <a:ext cx="3051104" cy="276999"/>
          </a:xfrm>
          <a:prstGeom prst="rect">
            <a:avLst/>
          </a:prstGeom>
        </p:spPr>
        <p:txBody>
          <a:bodyPr wrap="square">
            <a:spAutoFit/>
          </a:bodyPr>
          <a:lstStyle/>
          <a:p>
            <a:r>
              <a:rPr lang="ja-JP" altLang="en-US" sz="1200" dirty="0">
                <a:solidFill>
                  <a:schemeClr val="bg1"/>
                </a:solidFill>
                <a:latin typeface="ＭＳ Ｐゴシック"/>
                <a:cs typeface="ＭＳ Ｐゴシック"/>
              </a:rPr>
              <a:t>複数連結し簡単・無制限に拡張できる</a:t>
            </a:r>
            <a:endParaRPr lang="en-US" altLang="ja-JP" sz="1200" dirty="0">
              <a:solidFill>
                <a:schemeClr val="bg1"/>
              </a:solidFill>
              <a:latin typeface="ＭＳ Ｐゴシック"/>
              <a:cs typeface="ＭＳ Ｐゴシック"/>
            </a:endParaRPr>
          </a:p>
        </p:txBody>
      </p:sp>
      <p:cxnSp>
        <p:nvCxnSpPr>
          <p:cNvPr id="120" name="直線矢印コネクタ 119"/>
          <p:cNvCxnSpPr/>
          <p:nvPr/>
        </p:nvCxnSpPr>
        <p:spPr>
          <a:xfrm flipV="1">
            <a:off x="8420596" y="1118946"/>
            <a:ext cx="289270" cy="318728"/>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nvGrpSpPr>
          <p:cNvPr id="123" name="図形グループ 122"/>
          <p:cNvGrpSpPr/>
          <p:nvPr/>
        </p:nvGrpSpPr>
        <p:grpSpPr>
          <a:xfrm>
            <a:off x="3973265" y="3136641"/>
            <a:ext cx="1017798" cy="476822"/>
            <a:chOff x="1215478" y="1519003"/>
            <a:chExt cx="1646372" cy="666966"/>
          </a:xfrm>
        </p:grpSpPr>
        <p:sp>
          <p:nvSpPr>
            <p:cNvPr id="124" name="正方形/長方形 123"/>
            <p:cNvSpPr/>
            <p:nvPr/>
          </p:nvSpPr>
          <p:spPr>
            <a:xfrm>
              <a:off x="1215478" y="1519003"/>
              <a:ext cx="1646372" cy="66696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5" name="図形グループ 124"/>
            <p:cNvGrpSpPr/>
            <p:nvPr/>
          </p:nvGrpSpPr>
          <p:grpSpPr>
            <a:xfrm>
              <a:off x="1476859" y="1628976"/>
              <a:ext cx="72008" cy="431383"/>
              <a:chOff x="1475656" y="1633975"/>
              <a:chExt cx="72008" cy="431383"/>
            </a:xfrm>
          </p:grpSpPr>
          <p:sp>
            <p:nvSpPr>
              <p:cNvPr id="172" name="正方形/長方形 171"/>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正方形/長方形 174"/>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正方形/長方形 175"/>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6" name="図形グループ 125"/>
            <p:cNvGrpSpPr/>
            <p:nvPr/>
          </p:nvGrpSpPr>
          <p:grpSpPr>
            <a:xfrm>
              <a:off x="1562337" y="1628976"/>
              <a:ext cx="72008" cy="431383"/>
              <a:chOff x="1628056" y="1786375"/>
              <a:chExt cx="72008" cy="431383"/>
            </a:xfrm>
          </p:grpSpPr>
          <p:sp>
            <p:nvSpPr>
              <p:cNvPr id="167" name="正方形/長方形 16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正方形/長方形 16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正方形/長方形 16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正方形/長方形 16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 name="図形グループ 126"/>
            <p:cNvGrpSpPr/>
            <p:nvPr/>
          </p:nvGrpSpPr>
          <p:grpSpPr>
            <a:xfrm>
              <a:off x="1775646" y="1628976"/>
              <a:ext cx="72008" cy="431383"/>
              <a:chOff x="1628056" y="1786375"/>
              <a:chExt cx="72008" cy="431383"/>
            </a:xfrm>
          </p:grpSpPr>
          <p:sp>
            <p:nvSpPr>
              <p:cNvPr id="162" name="正方形/長方形 16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正方形/長方形 16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正方形/長方形 16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正方形/長方形 16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正方形/長方形 16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1865042" y="1628976"/>
              <a:ext cx="72008" cy="431383"/>
              <a:chOff x="1628056" y="1786375"/>
              <a:chExt cx="72008" cy="431383"/>
            </a:xfrm>
          </p:grpSpPr>
          <p:sp>
            <p:nvSpPr>
              <p:cNvPr id="157" name="正方形/長方形 15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9" name="正方形/長方形 15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正方形/長方形 15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正方形/長方形 16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9" name="図形グループ 128"/>
            <p:cNvGrpSpPr/>
            <p:nvPr/>
          </p:nvGrpSpPr>
          <p:grpSpPr>
            <a:xfrm>
              <a:off x="1953945" y="1628976"/>
              <a:ext cx="72008" cy="431383"/>
              <a:chOff x="1628056" y="1786375"/>
              <a:chExt cx="72008" cy="431383"/>
            </a:xfrm>
          </p:grpSpPr>
          <p:sp>
            <p:nvSpPr>
              <p:cNvPr id="152" name="正方形/長方形 15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正方形/長方形 15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正方形/長方形 15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0" name="図形グループ 129"/>
            <p:cNvGrpSpPr/>
            <p:nvPr/>
          </p:nvGrpSpPr>
          <p:grpSpPr>
            <a:xfrm>
              <a:off x="2043370" y="1628976"/>
              <a:ext cx="72008" cy="431383"/>
              <a:chOff x="1628056" y="1786375"/>
              <a:chExt cx="72008" cy="431383"/>
            </a:xfrm>
          </p:grpSpPr>
          <p:sp>
            <p:nvSpPr>
              <p:cNvPr id="147" name="正方形/長方形 14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正方形/長方形 14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a:off x="2140645" y="1628976"/>
              <a:ext cx="72008" cy="431383"/>
              <a:chOff x="1628056" y="1786375"/>
              <a:chExt cx="72008" cy="431383"/>
            </a:xfrm>
          </p:grpSpPr>
          <p:sp>
            <p:nvSpPr>
              <p:cNvPr id="142" name="正方形/長方形 14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正方形/長方形 14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2" name="図形グループ 131"/>
            <p:cNvGrpSpPr/>
            <p:nvPr/>
          </p:nvGrpSpPr>
          <p:grpSpPr>
            <a:xfrm>
              <a:off x="2232968" y="1628976"/>
              <a:ext cx="72008" cy="431383"/>
              <a:chOff x="1628056" y="1786375"/>
              <a:chExt cx="72008" cy="431383"/>
            </a:xfrm>
          </p:grpSpPr>
          <p:sp>
            <p:nvSpPr>
              <p:cNvPr id="137" name="正方形/長方形 13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正方形/長方形 13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正方形/長方形 14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3" name="正方形/長方形 132"/>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8" name="テキスト ボックス 177"/>
          <p:cNvSpPr txBox="1"/>
          <p:nvPr/>
        </p:nvSpPr>
        <p:spPr>
          <a:xfrm>
            <a:off x="3843013" y="3667488"/>
            <a:ext cx="1316386" cy="646331"/>
          </a:xfrm>
          <a:prstGeom prst="rect">
            <a:avLst/>
          </a:prstGeom>
          <a:noFill/>
        </p:spPr>
        <p:txBody>
          <a:bodyPr wrap="none" rtlCol="0">
            <a:spAutoFit/>
          </a:bodyPr>
          <a:lstStyle/>
          <a:p>
            <a:pPr algn="ctr"/>
            <a:r>
              <a:rPr kumimoji="1" lang="en-US" altLang="ja-JP" sz="1200" dirty="0">
                <a:solidFill>
                  <a:srgbClr val="0070C0"/>
                </a:solidFill>
                <a:latin typeface="Meiryo" charset="-128"/>
                <a:ea typeface="Meiryo" charset="-128"/>
                <a:cs typeface="Meiryo" charset="-128"/>
              </a:rPr>
              <a:t>2U</a:t>
            </a:r>
            <a:r>
              <a:rPr kumimoji="1" lang="ja-JP" altLang="en-US" sz="1200" dirty="0">
                <a:solidFill>
                  <a:srgbClr val="0070C0"/>
                </a:solidFill>
                <a:latin typeface="Meiryo" charset="-128"/>
                <a:ea typeface="Meiryo" charset="-128"/>
                <a:cs typeface="Meiryo" charset="-128"/>
              </a:rPr>
              <a:t>サイズの筐体</a:t>
            </a:r>
            <a:endParaRPr kumimoji="1" lang="en-US" altLang="ja-JP" sz="1200" dirty="0">
              <a:solidFill>
                <a:srgbClr val="0070C0"/>
              </a:solidFill>
              <a:latin typeface="Meiryo" charset="-128"/>
              <a:ea typeface="Meiryo" charset="-128"/>
              <a:cs typeface="Meiryo" charset="-128"/>
            </a:endParaRPr>
          </a:p>
          <a:p>
            <a:pPr algn="ctr"/>
            <a:r>
              <a:rPr kumimoji="1" lang="ja-JP" altLang="en-US" sz="1200" dirty="0">
                <a:solidFill>
                  <a:srgbClr val="0070C0"/>
                </a:solidFill>
                <a:latin typeface="Meiryo" charset="-128"/>
                <a:ea typeface="Meiryo" charset="-128"/>
                <a:cs typeface="Meiryo" charset="-128"/>
              </a:rPr>
              <a:t>システム機能を</a:t>
            </a:r>
            <a:br>
              <a:rPr kumimoji="1" lang="en-US" altLang="ja-JP" sz="1200" dirty="0">
                <a:solidFill>
                  <a:srgbClr val="0070C0"/>
                </a:solidFill>
                <a:latin typeface="Meiryo" charset="-128"/>
                <a:ea typeface="Meiryo" charset="-128"/>
                <a:cs typeface="Meiryo" charset="-128"/>
              </a:rPr>
            </a:br>
            <a:r>
              <a:rPr kumimoji="1" lang="ja-JP" altLang="en-US" sz="1200" dirty="0">
                <a:solidFill>
                  <a:srgbClr val="0070C0"/>
                </a:solidFill>
                <a:latin typeface="Meiryo" charset="-128"/>
                <a:ea typeface="Meiryo" charset="-128"/>
                <a:cs typeface="Meiryo" charset="-128"/>
              </a:rPr>
              <a:t>一体・集約化</a:t>
            </a:r>
          </a:p>
        </p:txBody>
      </p:sp>
    </p:spTree>
    <p:extLst>
      <p:ext uri="{BB962C8B-B14F-4D97-AF65-F5344CB8AC3E}">
        <p14:creationId xmlns:p14="http://schemas.microsoft.com/office/powerpoint/2010/main" val="1905822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ハイパーコンバージド・システムのメリット</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48</a:t>
            </a:fld>
            <a:endParaRPr kumimoji="1" lang="ja-JP" altLang="en-US"/>
          </a:p>
        </p:txBody>
      </p:sp>
      <p:grpSp>
        <p:nvGrpSpPr>
          <p:cNvPr id="69" name="図形グループ 68"/>
          <p:cNvGrpSpPr/>
          <p:nvPr/>
        </p:nvGrpSpPr>
        <p:grpSpPr>
          <a:xfrm>
            <a:off x="457200" y="2348880"/>
            <a:ext cx="1196282" cy="469837"/>
            <a:chOff x="1215478" y="1519003"/>
            <a:chExt cx="1646372" cy="666966"/>
          </a:xfrm>
        </p:grpSpPr>
        <p:sp>
          <p:nvSpPr>
            <p:cNvPr id="5" name="正方形/長方形 4"/>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8" name="図形グループ 67"/>
            <p:cNvGrpSpPr/>
            <p:nvPr/>
          </p:nvGrpSpPr>
          <p:grpSpPr>
            <a:xfrm>
              <a:off x="1476859" y="1628976"/>
              <a:ext cx="72008" cy="431383"/>
              <a:chOff x="1475656" y="1633975"/>
              <a:chExt cx="72008" cy="431383"/>
            </a:xfrm>
          </p:grpSpPr>
          <p:sp>
            <p:nvSpPr>
              <p:cNvPr id="8" name="正方形/長方形 7"/>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 name="図形グループ 19"/>
            <p:cNvGrpSpPr/>
            <p:nvPr/>
          </p:nvGrpSpPr>
          <p:grpSpPr>
            <a:xfrm>
              <a:off x="1562337" y="1628976"/>
              <a:ext cx="72008" cy="431383"/>
              <a:chOff x="1628056" y="1786375"/>
              <a:chExt cx="72008" cy="431383"/>
            </a:xfrm>
          </p:grpSpPr>
          <p:sp>
            <p:nvSpPr>
              <p:cNvPr id="15" name="正方形/長方形 1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図形グループ 26"/>
            <p:cNvGrpSpPr/>
            <p:nvPr/>
          </p:nvGrpSpPr>
          <p:grpSpPr>
            <a:xfrm>
              <a:off x="1775646" y="1628976"/>
              <a:ext cx="72008" cy="431383"/>
              <a:chOff x="1628056" y="1786375"/>
              <a:chExt cx="72008" cy="431383"/>
            </a:xfrm>
          </p:grpSpPr>
          <p:sp>
            <p:nvSpPr>
              <p:cNvPr id="28" name="正方形/長方形 2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1865042" y="1628976"/>
              <a:ext cx="72008" cy="431383"/>
              <a:chOff x="1628056" y="1786375"/>
              <a:chExt cx="72008" cy="431383"/>
            </a:xfrm>
          </p:grpSpPr>
          <p:sp>
            <p:nvSpPr>
              <p:cNvPr id="34" name="正方形/長方形 3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953945" y="1628976"/>
              <a:ext cx="72008" cy="431383"/>
              <a:chOff x="1628056" y="1786375"/>
              <a:chExt cx="72008" cy="431383"/>
            </a:xfrm>
          </p:grpSpPr>
          <p:sp>
            <p:nvSpPr>
              <p:cNvPr id="40" name="正方形/長方形 3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2043370" y="1628976"/>
              <a:ext cx="72008" cy="431383"/>
              <a:chOff x="1628056" y="1786375"/>
              <a:chExt cx="72008" cy="431383"/>
            </a:xfrm>
          </p:grpSpPr>
          <p:sp>
            <p:nvSpPr>
              <p:cNvPr id="46" name="正方形/長方形 4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2140645" y="1628976"/>
              <a:ext cx="72008" cy="431383"/>
              <a:chOff x="1628056" y="1786375"/>
              <a:chExt cx="72008" cy="431383"/>
            </a:xfrm>
          </p:grpSpPr>
          <p:sp>
            <p:nvSpPr>
              <p:cNvPr id="52" name="正方形/長方形 5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 name="図形グループ 56"/>
            <p:cNvGrpSpPr/>
            <p:nvPr/>
          </p:nvGrpSpPr>
          <p:grpSpPr>
            <a:xfrm>
              <a:off x="2232968" y="1628976"/>
              <a:ext cx="72008" cy="431383"/>
              <a:chOff x="1628056" y="1786375"/>
              <a:chExt cx="72008" cy="431383"/>
            </a:xfrm>
          </p:grpSpPr>
          <p:sp>
            <p:nvSpPr>
              <p:cNvPr id="58" name="正方形/長方形 5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3" name="正方形/長方形 62"/>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正方形/長方形 64"/>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正方形/長方形 65"/>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4" name="図形グループ 123"/>
          <p:cNvGrpSpPr/>
          <p:nvPr/>
        </p:nvGrpSpPr>
        <p:grpSpPr>
          <a:xfrm>
            <a:off x="2156644" y="2229208"/>
            <a:ext cx="599554" cy="601905"/>
            <a:chOff x="2667295" y="1059799"/>
            <a:chExt cx="681672" cy="722281"/>
          </a:xfrm>
        </p:grpSpPr>
        <p:sp>
          <p:nvSpPr>
            <p:cNvPr id="125" name="角丸四角形 12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26" name="図 12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27" name="図形グループ 126"/>
          <p:cNvGrpSpPr/>
          <p:nvPr/>
        </p:nvGrpSpPr>
        <p:grpSpPr>
          <a:xfrm>
            <a:off x="2346601" y="2348880"/>
            <a:ext cx="234943" cy="540096"/>
            <a:chOff x="1946324" y="4125162"/>
            <a:chExt cx="969964" cy="2007872"/>
          </a:xfrm>
        </p:grpSpPr>
        <p:sp>
          <p:nvSpPr>
            <p:cNvPr id="128" name="円/楕円 1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フローチャート: 論理積ゲート 1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0" name="テキスト ボックス 129"/>
          <p:cNvSpPr txBox="1"/>
          <p:nvPr/>
        </p:nvSpPr>
        <p:spPr>
          <a:xfrm>
            <a:off x="318532" y="3387892"/>
            <a:ext cx="2646878" cy="338554"/>
          </a:xfrm>
          <a:prstGeom prst="rect">
            <a:avLst/>
          </a:prstGeom>
          <a:noFill/>
        </p:spPr>
        <p:txBody>
          <a:bodyPr wrap="none" rtlCol="0">
            <a:spAutoFit/>
          </a:bodyPr>
          <a:lstStyle/>
          <a:p>
            <a:pPr algn="ctr"/>
            <a:r>
              <a:rPr kumimoji="1" lang="ja-JP" altLang="en-US" sz="1600" b="1" dirty="0">
                <a:solidFill>
                  <a:srgbClr val="0432FF"/>
                </a:solidFill>
                <a:latin typeface="Meiryo" charset="-128"/>
                <a:ea typeface="Meiryo" charset="-128"/>
                <a:cs typeface="Meiryo" charset="-128"/>
              </a:rPr>
              <a:t>簡単・迅速にセットアップ</a:t>
            </a:r>
          </a:p>
        </p:txBody>
      </p:sp>
      <p:sp>
        <p:nvSpPr>
          <p:cNvPr id="131" name="正方形/長方形 130"/>
          <p:cNvSpPr/>
          <p:nvPr/>
        </p:nvSpPr>
        <p:spPr>
          <a:xfrm>
            <a:off x="328502" y="3718651"/>
            <a:ext cx="2664296" cy="1061829"/>
          </a:xfrm>
          <a:prstGeom prst="rect">
            <a:avLst/>
          </a:prstGeom>
        </p:spPr>
        <p:txBody>
          <a:bodyPr wrap="square">
            <a:spAutoFit/>
          </a:bodyPr>
          <a:lstStyle/>
          <a:p>
            <a:pPr marL="171450" indent="-171450">
              <a:buFont typeface="Wingdings" charset="2"/>
              <a:buChar char="ü"/>
            </a:pPr>
            <a:r>
              <a:rPr lang="ja-JP" altLang="en-US" sz="1050" dirty="0">
                <a:solidFill>
                  <a:srgbClr val="0070C0"/>
                </a:solidFill>
                <a:latin typeface="Meiryo" charset="-128"/>
                <a:ea typeface="Meiryo" charset="-128"/>
                <a:cs typeface="Meiryo" charset="-128"/>
              </a:rPr>
              <a:t>サーバやストレージを個別に組み上げる必要がない</a:t>
            </a:r>
            <a:endParaRPr lang="en-US" altLang="ja-JP" sz="1050" dirty="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a:solidFill>
                  <a:srgbClr val="0070C0"/>
                </a:solidFill>
                <a:latin typeface="Meiryo" charset="-128"/>
                <a:ea typeface="Meiryo" charset="-128"/>
                <a:cs typeface="Meiryo" charset="-128"/>
              </a:rPr>
              <a:t>セットアップはソフトウェアで簡単・自動</a:t>
            </a:r>
            <a:endParaRPr lang="en-US" altLang="ja-JP" sz="1050" dirty="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a:solidFill>
                  <a:srgbClr val="0070C0"/>
                </a:solidFill>
                <a:latin typeface="Meiryo" charset="-128"/>
                <a:ea typeface="Meiryo" charset="-128"/>
                <a:cs typeface="Meiryo" charset="-128"/>
              </a:rPr>
              <a:t>統合された管理画面からサーバとストレージを統合・一元的に管理</a:t>
            </a:r>
            <a:endParaRPr lang="ja-JP" altLang="en-US" sz="1050" dirty="0">
              <a:solidFill>
                <a:srgbClr val="0070C0"/>
              </a:solidFill>
              <a:effectLst/>
              <a:latin typeface="Meiryo" charset="-128"/>
              <a:ea typeface="Meiryo" charset="-128"/>
              <a:cs typeface="Meiryo" charset="-128"/>
            </a:endParaRPr>
          </a:p>
        </p:txBody>
      </p:sp>
      <p:sp>
        <p:nvSpPr>
          <p:cNvPr id="132" name="左矢印 131"/>
          <p:cNvSpPr/>
          <p:nvPr/>
        </p:nvSpPr>
        <p:spPr>
          <a:xfrm>
            <a:off x="1763043" y="2396995"/>
            <a:ext cx="288032" cy="333237"/>
          </a:xfrm>
          <a:prstGeom prst="leftArrow">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41" name="図形グループ 240"/>
          <p:cNvGrpSpPr/>
          <p:nvPr/>
        </p:nvGrpSpPr>
        <p:grpSpPr>
          <a:xfrm>
            <a:off x="3322843" y="2037535"/>
            <a:ext cx="801589" cy="339241"/>
            <a:chOff x="1215478" y="1519003"/>
            <a:chExt cx="1646372" cy="666966"/>
          </a:xfrm>
        </p:grpSpPr>
        <p:sp>
          <p:nvSpPr>
            <p:cNvPr id="242" name="正方形/長方形 241"/>
            <p:cNvSpPr/>
            <p:nvPr/>
          </p:nvSpPr>
          <p:spPr>
            <a:xfrm>
              <a:off x="1215478" y="1519003"/>
              <a:ext cx="1646372" cy="66696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43" name="図形グループ 242"/>
            <p:cNvGrpSpPr/>
            <p:nvPr/>
          </p:nvGrpSpPr>
          <p:grpSpPr>
            <a:xfrm>
              <a:off x="1476859" y="1628976"/>
              <a:ext cx="72008" cy="431383"/>
              <a:chOff x="1475656" y="1633975"/>
              <a:chExt cx="72008" cy="431383"/>
            </a:xfrm>
          </p:grpSpPr>
          <p:sp>
            <p:nvSpPr>
              <p:cNvPr id="290" name="正方形/長方形 289"/>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3" name="正方形/長方形 292"/>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正方形/長方形 293"/>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4" name="図形グループ 243"/>
            <p:cNvGrpSpPr/>
            <p:nvPr/>
          </p:nvGrpSpPr>
          <p:grpSpPr>
            <a:xfrm>
              <a:off x="1562337" y="1628976"/>
              <a:ext cx="72008" cy="431383"/>
              <a:chOff x="1628056" y="1786375"/>
              <a:chExt cx="72008" cy="431383"/>
            </a:xfrm>
          </p:grpSpPr>
          <p:sp>
            <p:nvSpPr>
              <p:cNvPr id="285" name="正方形/長方形 28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5" name="図形グループ 244"/>
            <p:cNvGrpSpPr/>
            <p:nvPr/>
          </p:nvGrpSpPr>
          <p:grpSpPr>
            <a:xfrm>
              <a:off x="1775646" y="1628976"/>
              <a:ext cx="72008" cy="431383"/>
              <a:chOff x="1628056" y="1786375"/>
              <a:chExt cx="72008" cy="431383"/>
            </a:xfrm>
          </p:grpSpPr>
          <p:sp>
            <p:nvSpPr>
              <p:cNvPr id="280" name="正方形/長方形 27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1" name="正方形/長方形 28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正方形/長方形 28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3" name="正方形/長方形 28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4" name="正方形/長方形 28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6" name="図形グループ 245"/>
            <p:cNvGrpSpPr/>
            <p:nvPr/>
          </p:nvGrpSpPr>
          <p:grpSpPr>
            <a:xfrm>
              <a:off x="1865042" y="1628976"/>
              <a:ext cx="72008" cy="431383"/>
              <a:chOff x="1628056" y="1786375"/>
              <a:chExt cx="72008" cy="431383"/>
            </a:xfrm>
          </p:grpSpPr>
          <p:sp>
            <p:nvSpPr>
              <p:cNvPr id="275" name="正方形/長方形 27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 name="正方形/長方形 27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正方形/長方形 27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8" name="正方形/長方形 27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9" name="正方形/長方形 27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7" name="図形グループ 246"/>
            <p:cNvGrpSpPr/>
            <p:nvPr/>
          </p:nvGrpSpPr>
          <p:grpSpPr>
            <a:xfrm>
              <a:off x="1953945" y="1628976"/>
              <a:ext cx="72008" cy="431383"/>
              <a:chOff x="1628056" y="1786375"/>
              <a:chExt cx="72008" cy="431383"/>
            </a:xfrm>
          </p:grpSpPr>
          <p:sp>
            <p:nvSpPr>
              <p:cNvPr id="270" name="正方形/長方形 26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正方形/長方形 27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8" name="図形グループ 247"/>
            <p:cNvGrpSpPr/>
            <p:nvPr/>
          </p:nvGrpSpPr>
          <p:grpSpPr>
            <a:xfrm>
              <a:off x="2043370" y="1628976"/>
              <a:ext cx="72008" cy="431383"/>
              <a:chOff x="1628056" y="1786375"/>
              <a:chExt cx="72008" cy="431383"/>
            </a:xfrm>
          </p:grpSpPr>
          <p:sp>
            <p:nvSpPr>
              <p:cNvPr id="265" name="正方形/長方形 26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9" name="図形グループ 248"/>
            <p:cNvGrpSpPr/>
            <p:nvPr/>
          </p:nvGrpSpPr>
          <p:grpSpPr>
            <a:xfrm>
              <a:off x="2140645" y="1628976"/>
              <a:ext cx="72008" cy="431383"/>
              <a:chOff x="1628056" y="1786375"/>
              <a:chExt cx="72008" cy="431383"/>
            </a:xfrm>
          </p:grpSpPr>
          <p:sp>
            <p:nvSpPr>
              <p:cNvPr id="260" name="正方形/長方形 25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正方形/長方形 26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3" name="正方形/長方形 26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4" name="正方形/長方形 26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0" name="図形グループ 249"/>
            <p:cNvGrpSpPr/>
            <p:nvPr/>
          </p:nvGrpSpPr>
          <p:grpSpPr>
            <a:xfrm>
              <a:off x="2232968" y="1628976"/>
              <a:ext cx="72008" cy="431383"/>
              <a:chOff x="1628056" y="1786375"/>
              <a:chExt cx="72008" cy="431383"/>
            </a:xfrm>
          </p:grpSpPr>
          <p:sp>
            <p:nvSpPr>
              <p:cNvPr id="255" name="正方形/長方形 25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正方形/長方形 25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8" name="正方形/長方形 25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9" name="正方形/長方形 25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51" name="正方形/長方形 250"/>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正方形/長方形 251"/>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3" name="正方形/長方形 252"/>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3" name="図形グループ 402"/>
          <p:cNvGrpSpPr/>
          <p:nvPr/>
        </p:nvGrpSpPr>
        <p:grpSpPr>
          <a:xfrm>
            <a:off x="4172726" y="2033558"/>
            <a:ext cx="801589" cy="339241"/>
            <a:chOff x="1215478" y="1519003"/>
            <a:chExt cx="1646372" cy="666966"/>
          </a:xfrm>
        </p:grpSpPr>
        <p:sp>
          <p:nvSpPr>
            <p:cNvPr id="404" name="正方形/長方形 403"/>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05" name="図形グループ 404"/>
            <p:cNvGrpSpPr/>
            <p:nvPr/>
          </p:nvGrpSpPr>
          <p:grpSpPr>
            <a:xfrm>
              <a:off x="1476859" y="1628976"/>
              <a:ext cx="72008" cy="431383"/>
              <a:chOff x="1475656" y="1633975"/>
              <a:chExt cx="72008" cy="431383"/>
            </a:xfrm>
          </p:grpSpPr>
          <p:sp>
            <p:nvSpPr>
              <p:cNvPr id="452" name="正方形/長方形 451"/>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3" name="正方形/長方形 452"/>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4" name="正方形/長方形 453"/>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正方形/長方形 454"/>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6" name="正方形/長方形 455"/>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6" name="図形グループ 405"/>
            <p:cNvGrpSpPr/>
            <p:nvPr/>
          </p:nvGrpSpPr>
          <p:grpSpPr>
            <a:xfrm>
              <a:off x="1562337" y="1628976"/>
              <a:ext cx="72008" cy="431383"/>
              <a:chOff x="1628056" y="1786375"/>
              <a:chExt cx="72008" cy="431383"/>
            </a:xfrm>
          </p:grpSpPr>
          <p:sp>
            <p:nvSpPr>
              <p:cNvPr id="447" name="正方形/長方形 44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8" name="正方形/長方形 44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9" name="正方形/長方形 44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0" name="正方形/長方形 44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1" name="正方形/長方形 45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7" name="図形グループ 406"/>
            <p:cNvGrpSpPr/>
            <p:nvPr/>
          </p:nvGrpSpPr>
          <p:grpSpPr>
            <a:xfrm>
              <a:off x="1775646" y="1628976"/>
              <a:ext cx="72008" cy="431383"/>
              <a:chOff x="1628056" y="1786375"/>
              <a:chExt cx="72008" cy="431383"/>
            </a:xfrm>
          </p:grpSpPr>
          <p:sp>
            <p:nvSpPr>
              <p:cNvPr id="442" name="正方形/長方形 44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3" name="正方形/長方形 44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4" name="正方形/長方形 44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正方形/長方形 44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6" name="正方形/長方形 44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8" name="図形グループ 407"/>
            <p:cNvGrpSpPr/>
            <p:nvPr/>
          </p:nvGrpSpPr>
          <p:grpSpPr>
            <a:xfrm>
              <a:off x="1865042" y="1628976"/>
              <a:ext cx="72008" cy="431383"/>
              <a:chOff x="1628056" y="1786375"/>
              <a:chExt cx="72008" cy="431383"/>
            </a:xfrm>
          </p:grpSpPr>
          <p:sp>
            <p:nvSpPr>
              <p:cNvPr id="437" name="正方形/長方形 43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8" name="正方形/長方形 43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9" name="正方形/長方形 43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正方形/長方形 43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正方形/長方形 44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9" name="図形グループ 408"/>
            <p:cNvGrpSpPr/>
            <p:nvPr/>
          </p:nvGrpSpPr>
          <p:grpSpPr>
            <a:xfrm>
              <a:off x="1953945" y="1628976"/>
              <a:ext cx="72008" cy="431383"/>
              <a:chOff x="1628056" y="1786375"/>
              <a:chExt cx="72008" cy="431383"/>
            </a:xfrm>
          </p:grpSpPr>
          <p:sp>
            <p:nvSpPr>
              <p:cNvPr id="432" name="正方形/長方形 43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3" name="正方形/長方形 43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4" name="正方形/長方形 43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5" name="正方形/長方形 43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正方形/長方形 43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0" name="図形グループ 409"/>
            <p:cNvGrpSpPr/>
            <p:nvPr/>
          </p:nvGrpSpPr>
          <p:grpSpPr>
            <a:xfrm>
              <a:off x="2043370" y="1628976"/>
              <a:ext cx="72008" cy="431383"/>
              <a:chOff x="1628056" y="1786375"/>
              <a:chExt cx="72008" cy="431383"/>
            </a:xfrm>
          </p:grpSpPr>
          <p:sp>
            <p:nvSpPr>
              <p:cNvPr id="427" name="正方形/長方形 42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0" name="正方形/長方形 42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1" name="正方形/長方形 43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1" name="図形グループ 410"/>
            <p:cNvGrpSpPr/>
            <p:nvPr/>
          </p:nvGrpSpPr>
          <p:grpSpPr>
            <a:xfrm>
              <a:off x="2140645" y="1628976"/>
              <a:ext cx="72008" cy="431383"/>
              <a:chOff x="1628056" y="1786375"/>
              <a:chExt cx="72008" cy="431383"/>
            </a:xfrm>
          </p:grpSpPr>
          <p:sp>
            <p:nvSpPr>
              <p:cNvPr id="422" name="正方形/長方形 42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3" name="正方形/長方形 42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4" name="正方形/長方形 42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5" name="正方形/長方形 42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2" name="図形グループ 411"/>
            <p:cNvGrpSpPr/>
            <p:nvPr/>
          </p:nvGrpSpPr>
          <p:grpSpPr>
            <a:xfrm>
              <a:off x="2232968" y="1628976"/>
              <a:ext cx="72008" cy="431383"/>
              <a:chOff x="1628056" y="1786375"/>
              <a:chExt cx="72008" cy="431383"/>
            </a:xfrm>
          </p:grpSpPr>
          <p:sp>
            <p:nvSpPr>
              <p:cNvPr id="417" name="正方形/長方形 41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8" name="正方形/長方形 41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9" name="正方形/長方形 41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0" name="正方形/長方形 41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1" name="正方形/長方形 42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13" name="正方形/長方形 412"/>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4" name="正方形/長方形 413"/>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5" name="正方形/長方形 414"/>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6" name="正方形/長方形 415"/>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65" name="図形グループ 564"/>
          <p:cNvGrpSpPr/>
          <p:nvPr/>
        </p:nvGrpSpPr>
        <p:grpSpPr>
          <a:xfrm>
            <a:off x="5020652" y="2031837"/>
            <a:ext cx="801589" cy="339241"/>
            <a:chOff x="1215478" y="1519003"/>
            <a:chExt cx="1646372" cy="666966"/>
          </a:xfrm>
        </p:grpSpPr>
        <p:sp>
          <p:nvSpPr>
            <p:cNvPr id="566" name="正方形/長方形 565"/>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67" name="図形グループ 566"/>
            <p:cNvGrpSpPr/>
            <p:nvPr/>
          </p:nvGrpSpPr>
          <p:grpSpPr>
            <a:xfrm>
              <a:off x="1476859" y="1628976"/>
              <a:ext cx="72008" cy="431383"/>
              <a:chOff x="1475656" y="1633975"/>
              <a:chExt cx="72008" cy="431383"/>
            </a:xfrm>
          </p:grpSpPr>
          <p:sp>
            <p:nvSpPr>
              <p:cNvPr id="614" name="正方形/長方形 613"/>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5" name="正方形/長方形 614"/>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6" name="正方形/長方形 615"/>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7" name="正方形/長方形 616"/>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8" name="正方形/長方形 617"/>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68" name="図形グループ 567"/>
            <p:cNvGrpSpPr/>
            <p:nvPr/>
          </p:nvGrpSpPr>
          <p:grpSpPr>
            <a:xfrm>
              <a:off x="1562337" y="1628976"/>
              <a:ext cx="72008" cy="431383"/>
              <a:chOff x="1628056" y="1786375"/>
              <a:chExt cx="72008" cy="431383"/>
            </a:xfrm>
          </p:grpSpPr>
          <p:sp>
            <p:nvSpPr>
              <p:cNvPr id="609" name="正方形/長方形 60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0" name="正方形/長方形 60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1" name="正方形/長方形 61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2" name="正方形/長方形 61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3" name="正方形/長方形 61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69" name="図形グループ 568"/>
            <p:cNvGrpSpPr/>
            <p:nvPr/>
          </p:nvGrpSpPr>
          <p:grpSpPr>
            <a:xfrm>
              <a:off x="1775646" y="1628976"/>
              <a:ext cx="72008" cy="431383"/>
              <a:chOff x="1628056" y="1786375"/>
              <a:chExt cx="72008" cy="431383"/>
            </a:xfrm>
          </p:grpSpPr>
          <p:sp>
            <p:nvSpPr>
              <p:cNvPr id="604" name="正方形/長方形 60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5" name="正方形/長方形 60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6" name="正方形/長方形 60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7" name="正方形/長方形 60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8" name="正方形/長方形 60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0" name="図形グループ 569"/>
            <p:cNvGrpSpPr/>
            <p:nvPr/>
          </p:nvGrpSpPr>
          <p:grpSpPr>
            <a:xfrm>
              <a:off x="1865042" y="1628976"/>
              <a:ext cx="72008" cy="431383"/>
              <a:chOff x="1628056" y="1786375"/>
              <a:chExt cx="72008" cy="431383"/>
            </a:xfrm>
          </p:grpSpPr>
          <p:sp>
            <p:nvSpPr>
              <p:cNvPr id="599" name="正方形/長方形 59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0" name="正方形/長方形 59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1" name="正方形/長方形 60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2" name="正方形/長方形 60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3" name="正方形/長方形 60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1" name="図形グループ 570"/>
            <p:cNvGrpSpPr/>
            <p:nvPr/>
          </p:nvGrpSpPr>
          <p:grpSpPr>
            <a:xfrm>
              <a:off x="1953945" y="1628976"/>
              <a:ext cx="72008" cy="431383"/>
              <a:chOff x="1628056" y="1786375"/>
              <a:chExt cx="72008" cy="431383"/>
            </a:xfrm>
          </p:grpSpPr>
          <p:sp>
            <p:nvSpPr>
              <p:cNvPr id="594" name="正方形/長方形 59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5" name="正方形/長方形 59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6" name="正方形/長方形 59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7" name="正方形/長方形 59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8" name="正方形/長方形 59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2" name="図形グループ 571"/>
            <p:cNvGrpSpPr/>
            <p:nvPr/>
          </p:nvGrpSpPr>
          <p:grpSpPr>
            <a:xfrm>
              <a:off x="2043370" y="1628976"/>
              <a:ext cx="72008" cy="431383"/>
              <a:chOff x="1628056" y="1786375"/>
              <a:chExt cx="72008" cy="431383"/>
            </a:xfrm>
          </p:grpSpPr>
          <p:sp>
            <p:nvSpPr>
              <p:cNvPr id="589" name="正方形/長方形 58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0" name="正方形/長方形 58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正方形/長方形 59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2" name="正方形/長方形 59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3" name="正方形/長方形 59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3" name="図形グループ 572"/>
            <p:cNvGrpSpPr/>
            <p:nvPr/>
          </p:nvGrpSpPr>
          <p:grpSpPr>
            <a:xfrm>
              <a:off x="2140645" y="1628976"/>
              <a:ext cx="72008" cy="431383"/>
              <a:chOff x="1628056" y="1786375"/>
              <a:chExt cx="72008" cy="431383"/>
            </a:xfrm>
          </p:grpSpPr>
          <p:sp>
            <p:nvSpPr>
              <p:cNvPr id="584" name="正方形/長方形 58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5" name="正方形/長方形 58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6" name="正方形/長方形 58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7" name="正方形/長方形 58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8" name="正方形/長方形 58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4" name="図形グループ 573"/>
            <p:cNvGrpSpPr/>
            <p:nvPr/>
          </p:nvGrpSpPr>
          <p:grpSpPr>
            <a:xfrm>
              <a:off x="2232968" y="1628976"/>
              <a:ext cx="72008" cy="431383"/>
              <a:chOff x="1628056" y="1786375"/>
              <a:chExt cx="72008" cy="431383"/>
            </a:xfrm>
          </p:grpSpPr>
          <p:sp>
            <p:nvSpPr>
              <p:cNvPr id="579" name="正方形/長方形 57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0" name="正方形/長方形 57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1" name="正方形/長方形 58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2" name="正方形/長方形 58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3" name="正方形/長方形 58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75" name="正方形/長方形 574"/>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6" name="正方形/長方形 575"/>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7" name="正方形/長方形 576"/>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8" name="正方形/長方形 577"/>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19" name="テキスト ボックス 618"/>
          <p:cNvSpPr txBox="1"/>
          <p:nvPr/>
        </p:nvSpPr>
        <p:spPr>
          <a:xfrm>
            <a:off x="3044319" y="3387892"/>
            <a:ext cx="3057247" cy="338554"/>
          </a:xfrm>
          <a:prstGeom prst="rect">
            <a:avLst/>
          </a:prstGeom>
          <a:noFill/>
        </p:spPr>
        <p:txBody>
          <a:bodyPr wrap="none" rtlCol="0">
            <a:spAutoFit/>
          </a:bodyPr>
          <a:lstStyle/>
          <a:p>
            <a:pPr algn="ctr"/>
            <a:r>
              <a:rPr kumimoji="1" lang="ja-JP" altLang="en-US" sz="1600" b="1" dirty="0">
                <a:solidFill>
                  <a:srgbClr val="0432FF"/>
                </a:solidFill>
                <a:latin typeface="Meiryo" charset="-128"/>
                <a:ea typeface="Meiryo" charset="-128"/>
                <a:cs typeface="Meiryo" charset="-128"/>
              </a:rPr>
              <a:t>ユニット追加でスケールアウト</a:t>
            </a:r>
          </a:p>
        </p:txBody>
      </p:sp>
      <p:sp>
        <p:nvSpPr>
          <p:cNvPr id="620" name="正方形/長方形 619"/>
          <p:cNvSpPr/>
          <p:nvPr/>
        </p:nvSpPr>
        <p:spPr>
          <a:xfrm>
            <a:off x="3320552" y="3717109"/>
            <a:ext cx="2499398" cy="1061829"/>
          </a:xfrm>
          <a:prstGeom prst="rect">
            <a:avLst/>
          </a:prstGeom>
        </p:spPr>
        <p:txBody>
          <a:bodyPr wrap="square">
            <a:spAutoFit/>
          </a:bodyPr>
          <a:lstStyle/>
          <a:p>
            <a:pPr marL="171450" indent="-171450">
              <a:buFont typeface="Wingdings" charset="2"/>
              <a:buChar char="ü"/>
            </a:pPr>
            <a:r>
              <a:rPr lang="ja-JP" altLang="en-US" sz="1050" dirty="0">
                <a:solidFill>
                  <a:srgbClr val="0070C0"/>
                </a:solidFill>
                <a:latin typeface="Meiryo" charset="-128"/>
                <a:ea typeface="Meiryo" charset="-128"/>
                <a:cs typeface="Meiryo" charset="-128"/>
              </a:rPr>
              <a:t>拡張に伴う構築や設定作業はソフトウェアにより自動化</a:t>
            </a:r>
            <a:endParaRPr lang="en-US" altLang="ja-JP" sz="1050" dirty="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a:solidFill>
                  <a:srgbClr val="0070C0"/>
                </a:solidFill>
                <a:latin typeface="Meiryo" charset="-128"/>
                <a:ea typeface="Meiryo" charset="-128"/>
                <a:cs typeface="Meiryo" charset="-128"/>
              </a:rPr>
              <a:t>内部ストレージを仮想ストレージ（仮想</a:t>
            </a:r>
            <a:r>
              <a:rPr lang="en-US" altLang="ja-JP" sz="1050" dirty="0">
                <a:solidFill>
                  <a:srgbClr val="0070C0"/>
                </a:solidFill>
                <a:latin typeface="Meiryo" charset="-128"/>
                <a:ea typeface="Meiryo" charset="-128"/>
                <a:cs typeface="Meiryo" charset="-128"/>
              </a:rPr>
              <a:t>SAN</a:t>
            </a:r>
            <a:r>
              <a:rPr lang="ja-JP" altLang="en-US" sz="1050" dirty="0">
                <a:solidFill>
                  <a:srgbClr val="0070C0"/>
                </a:solidFill>
                <a:latin typeface="Meiryo" charset="-128"/>
                <a:ea typeface="Meiryo" charset="-128"/>
                <a:cs typeface="Meiryo" charset="-128"/>
              </a:rPr>
              <a:t>）として使用することで、容量・性能を柔軟に拡張。</a:t>
            </a:r>
            <a:endParaRPr lang="en-US" altLang="ja-JP" sz="1050" dirty="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a:solidFill>
                  <a:srgbClr val="0070C0"/>
                </a:solidFill>
                <a:latin typeface="Meiryo" charset="-128"/>
                <a:ea typeface="Meiryo" charset="-128"/>
                <a:cs typeface="Meiryo" charset="-128"/>
              </a:rPr>
              <a:t>煩雑な初期サイジングは不要</a:t>
            </a:r>
            <a:endParaRPr lang="ja-JP" altLang="en-US" sz="1050" dirty="0">
              <a:solidFill>
                <a:srgbClr val="0070C0"/>
              </a:solidFill>
              <a:effectLst/>
              <a:latin typeface="Meiryo" charset="-128"/>
              <a:ea typeface="Meiryo" charset="-128"/>
              <a:cs typeface="Meiryo" charset="-128"/>
            </a:endParaRPr>
          </a:p>
        </p:txBody>
      </p:sp>
      <p:grpSp>
        <p:nvGrpSpPr>
          <p:cNvPr id="1053" name="図形グループ 1052"/>
          <p:cNvGrpSpPr/>
          <p:nvPr/>
        </p:nvGrpSpPr>
        <p:grpSpPr>
          <a:xfrm>
            <a:off x="7951380" y="2239938"/>
            <a:ext cx="516621" cy="186411"/>
            <a:chOff x="1215478" y="1519003"/>
            <a:chExt cx="1646372" cy="666966"/>
          </a:xfrm>
        </p:grpSpPr>
        <p:sp>
          <p:nvSpPr>
            <p:cNvPr id="1054" name="正方形/長方形 1053"/>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055" name="図形グループ 1054"/>
            <p:cNvGrpSpPr/>
            <p:nvPr/>
          </p:nvGrpSpPr>
          <p:grpSpPr>
            <a:xfrm>
              <a:off x="1476859" y="1628976"/>
              <a:ext cx="72008" cy="431383"/>
              <a:chOff x="1475656" y="1633975"/>
              <a:chExt cx="72008" cy="431383"/>
            </a:xfrm>
          </p:grpSpPr>
          <p:sp>
            <p:nvSpPr>
              <p:cNvPr id="1102" name="正方形/長方形 1101"/>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3" name="正方形/長方形 1102"/>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4" name="正方形/長方形 1103"/>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5" name="正方形/長方形 1104"/>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6" name="正方形/長方形 1105"/>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6" name="図形グループ 1055"/>
            <p:cNvGrpSpPr/>
            <p:nvPr/>
          </p:nvGrpSpPr>
          <p:grpSpPr>
            <a:xfrm>
              <a:off x="1562337" y="1628976"/>
              <a:ext cx="72008" cy="431383"/>
              <a:chOff x="1628056" y="1786375"/>
              <a:chExt cx="72008" cy="431383"/>
            </a:xfrm>
          </p:grpSpPr>
          <p:sp>
            <p:nvSpPr>
              <p:cNvPr id="1097" name="正方形/長方形 109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8" name="正方形/長方形 109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9" name="正方形/長方形 109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0" name="正方形/長方形 109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1" name="正方形/長方形 110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7" name="図形グループ 1056"/>
            <p:cNvGrpSpPr/>
            <p:nvPr/>
          </p:nvGrpSpPr>
          <p:grpSpPr>
            <a:xfrm>
              <a:off x="1775646" y="1628976"/>
              <a:ext cx="72008" cy="431383"/>
              <a:chOff x="1628056" y="1786375"/>
              <a:chExt cx="72008" cy="431383"/>
            </a:xfrm>
          </p:grpSpPr>
          <p:sp>
            <p:nvSpPr>
              <p:cNvPr id="1092" name="正方形/長方形 109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3" name="正方形/長方形 109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4" name="正方形/長方形 109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5" name="正方形/長方形 109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6" name="正方形/長方形 109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8" name="図形グループ 1057"/>
            <p:cNvGrpSpPr/>
            <p:nvPr/>
          </p:nvGrpSpPr>
          <p:grpSpPr>
            <a:xfrm>
              <a:off x="1865042" y="1628976"/>
              <a:ext cx="72008" cy="431383"/>
              <a:chOff x="1628056" y="1786375"/>
              <a:chExt cx="72008" cy="431383"/>
            </a:xfrm>
          </p:grpSpPr>
          <p:sp>
            <p:nvSpPr>
              <p:cNvPr id="1087" name="正方形/長方形 108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8" name="正方形/長方形 108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9" name="正方形/長方形 108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0" name="正方形/長方形 108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1" name="正方形/長方形 109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9" name="図形グループ 1058"/>
            <p:cNvGrpSpPr/>
            <p:nvPr/>
          </p:nvGrpSpPr>
          <p:grpSpPr>
            <a:xfrm>
              <a:off x="1953945" y="1628976"/>
              <a:ext cx="72008" cy="431383"/>
              <a:chOff x="1628056" y="1786375"/>
              <a:chExt cx="72008" cy="431383"/>
            </a:xfrm>
          </p:grpSpPr>
          <p:sp>
            <p:nvSpPr>
              <p:cNvPr id="1082" name="正方形/長方形 108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3" name="正方形/長方形 108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4" name="正方形/長方形 108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5" name="正方形/長方形 108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6" name="正方形/長方形 108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0" name="図形グループ 1059"/>
            <p:cNvGrpSpPr/>
            <p:nvPr/>
          </p:nvGrpSpPr>
          <p:grpSpPr>
            <a:xfrm>
              <a:off x="2043370" y="1628976"/>
              <a:ext cx="72008" cy="431383"/>
              <a:chOff x="1628056" y="1786375"/>
              <a:chExt cx="72008" cy="431383"/>
            </a:xfrm>
          </p:grpSpPr>
          <p:sp>
            <p:nvSpPr>
              <p:cNvPr id="1077" name="正方形/長方形 107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8" name="正方形/長方形 107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9" name="正方形/長方形 107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0" name="正方形/長方形 107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1" name="正方形/長方形 108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1" name="図形グループ 1060"/>
            <p:cNvGrpSpPr/>
            <p:nvPr/>
          </p:nvGrpSpPr>
          <p:grpSpPr>
            <a:xfrm>
              <a:off x="2140645" y="1628976"/>
              <a:ext cx="72008" cy="431383"/>
              <a:chOff x="1628056" y="1786375"/>
              <a:chExt cx="72008" cy="431383"/>
            </a:xfrm>
          </p:grpSpPr>
          <p:sp>
            <p:nvSpPr>
              <p:cNvPr id="1072" name="正方形/長方形 107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3" name="正方形/長方形 107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4" name="正方形/長方形 107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5" name="正方形/長方形 107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6" name="正方形/長方形 107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2" name="図形グループ 1061"/>
            <p:cNvGrpSpPr/>
            <p:nvPr/>
          </p:nvGrpSpPr>
          <p:grpSpPr>
            <a:xfrm>
              <a:off x="2232968" y="1628976"/>
              <a:ext cx="72008" cy="431383"/>
              <a:chOff x="1628056" y="1786375"/>
              <a:chExt cx="72008" cy="431383"/>
            </a:xfrm>
          </p:grpSpPr>
          <p:sp>
            <p:nvSpPr>
              <p:cNvPr id="1067" name="正方形/長方形 106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8" name="正方形/長方形 106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9" name="正方形/長方形 106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0" name="正方形/長方形 106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1" name="正方形/長方形 107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063" name="正方形/長方形 1062"/>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4" name="正方形/長方形 1063"/>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5" name="正方形/長方形 1064"/>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6" name="正方形/長方形 1065"/>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07" name="図形グループ 1106"/>
          <p:cNvGrpSpPr/>
          <p:nvPr/>
        </p:nvGrpSpPr>
        <p:grpSpPr>
          <a:xfrm>
            <a:off x="7945892" y="2448959"/>
            <a:ext cx="516621" cy="186411"/>
            <a:chOff x="1215478" y="1519003"/>
            <a:chExt cx="1646372" cy="666966"/>
          </a:xfrm>
        </p:grpSpPr>
        <p:sp>
          <p:nvSpPr>
            <p:cNvPr id="1108" name="正方形/長方形 1107"/>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09" name="図形グループ 1108"/>
            <p:cNvGrpSpPr/>
            <p:nvPr/>
          </p:nvGrpSpPr>
          <p:grpSpPr>
            <a:xfrm>
              <a:off x="1476859" y="1628976"/>
              <a:ext cx="72008" cy="431383"/>
              <a:chOff x="1475656" y="1633975"/>
              <a:chExt cx="72008" cy="431383"/>
            </a:xfrm>
          </p:grpSpPr>
          <p:sp>
            <p:nvSpPr>
              <p:cNvPr id="1156" name="正方形/長方形 1155"/>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7" name="正方形/長方形 1156"/>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8" name="正方形/長方形 1157"/>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9" name="正方形/長方形 1158"/>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0" name="正方形/長方形 1159"/>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0" name="図形グループ 1109"/>
            <p:cNvGrpSpPr/>
            <p:nvPr/>
          </p:nvGrpSpPr>
          <p:grpSpPr>
            <a:xfrm>
              <a:off x="1562337" y="1628976"/>
              <a:ext cx="72008" cy="431383"/>
              <a:chOff x="1628056" y="1786375"/>
              <a:chExt cx="72008" cy="431383"/>
            </a:xfrm>
          </p:grpSpPr>
          <p:sp>
            <p:nvSpPr>
              <p:cNvPr id="1151" name="正方形/長方形 115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2" name="正方形/長方形 115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3" name="正方形/長方形 115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4" name="正方形/長方形 115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5" name="正方形/長方形 115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1" name="図形グループ 1110"/>
            <p:cNvGrpSpPr/>
            <p:nvPr/>
          </p:nvGrpSpPr>
          <p:grpSpPr>
            <a:xfrm>
              <a:off x="1775646" y="1628976"/>
              <a:ext cx="72008" cy="431383"/>
              <a:chOff x="1628056" y="1786375"/>
              <a:chExt cx="72008" cy="431383"/>
            </a:xfrm>
          </p:grpSpPr>
          <p:sp>
            <p:nvSpPr>
              <p:cNvPr id="1146" name="正方形/長方形 114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7" name="正方形/長方形 114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8" name="正方形/長方形 114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9" name="正方形/長方形 114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0" name="正方形/長方形 114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2" name="図形グループ 1111"/>
            <p:cNvGrpSpPr/>
            <p:nvPr/>
          </p:nvGrpSpPr>
          <p:grpSpPr>
            <a:xfrm>
              <a:off x="1865042" y="1628976"/>
              <a:ext cx="72008" cy="431383"/>
              <a:chOff x="1628056" y="1786375"/>
              <a:chExt cx="72008" cy="431383"/>
            </a:xfrm>
          </p:grpSpPr>
          <p:sp>
            <p:nvSpPr>
              <p:cNvPr id="1141" name="正方形/長方形 114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2" name="正方形/長方形 114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3" name="正方形/長方形 114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4" name="正方形/長方形 114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5" name="正方形/長方形 114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3" name="図形グループ 1112"/>
            <p:cNvGrpSpPr/>
            <p:nvPr/>
          </p:nvGrpSpPr>
          <p:grpSpPr>
            <a:xfrm>
              <a:off x="1953945" y="1628976"/>
              <a:ext cx="72008" cy="431383"/>
              <a:chOff x="1628056" y="1786375"/>
              <a:chExt cx="72008" cy="431383"/>
            </a:xfrm>
          </p:grpSpPr>
          <p:sp>
            <p:nvSpPr>
              <p:cNvPr id="1136" name="正方形/長方形 113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7" name="正方形/長方形 113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8" name="正方形/長方形 113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9" name="正方形/長方形 113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0" name="正方形/長方形 113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4" name="図形グループ 1113"/>
            <p:cNvGrpSpPr/>
            <p:nvPr/>
          </p:nvGrpSpPr>
          <p:grpSpPr>
            <a:xfrm>
              <a:off x="2043370" y="1628976"/>
              <a:ext cx="72008" cy="431383"/>
              <a:chOff x="1628056" y="1786375"/>
              <a:chExt cx="72008" cy="431383"/>
            </a:xfrm>
          </p:grpSpPr>
          <p:sp>
            <p:nvSpPr>
              <p:cNvPr id="1131" name="正方形/長方形 113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2" name="正方形/長方形 113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3" name="正方形/長方形 113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4" name="正方形/長方形 113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5" name="正方形/長方形 113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5" name="図形グループ 1114"/>
            <p:cNvGrpSpPr/>
            <p:nvPr/>
          </p:nvGrpSpPr>
          <p:grpSpPr>
            <a:xfrm>
              <a:off x="2140645" y="1628976"/>
              <a:ext cx="72008" cy="431383"/>
              <a:chOff x="1628056" y="1786375"/>
              <a:chExt cx="72008" cy="431383"/>
            </a:xfrm>
          </p:grpSpPr>
          <p:sp>
            <p:nvSpPr>
              <p:cNvPr id="1126" name="正方形/長方形 112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7" name="正方形/長方形 112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8" name="正方形/長方形 112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9" name="正方形/長方形 112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0" name="正方形/長方形 112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6" name="図形グループ 1115"/>
            <p:cNvGrpSpPr/>
            <p:nvPr/>
          </p:nvGrpSpPr>
          <p:grpSpPr>
            <a:xfrm>
              <a:off x="2232968" y="1628976"/>
              <a:ext cx="72008" cy="431383"/>
              <a:chOff x="1628056" y="1786375"/>
              <a:chExt cx="72008" cy="431383"/>
            </a:xfrm>
          </p:grpSpPr>
          <p:sp>
            <p:nvSpPr>
              <p:cNvPr id="1121" name="正方形/長方形 112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2" name="正方形/長方形 112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3" name="正方形/長方形 112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4" name="正方形/長方形 112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5" name="正方形/長方形 112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17" name="正方形/長方形 1116"/>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8" name="正方形/長方形 1117"/>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9" name="正方形/長方形 1118"/>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0" name="正方形/長方形 1119"/>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1" name="図形グループ 1160"/>
          <p:cNvGrpSpPr/>
          <p:nvPr/>
        </p:nvGrpSpPr>
        <p:grpSpPr>
          <a:xfrm>
            <a:off x="7953671" y="2030400"/>
            <a:ext cx="516621" cy="186411"/>
            <a:chOff x="1215478" y="1519003"/>
            <a:chExt cx="1646372" cy="666966"/>
          </a:xfrm>
        </p:grpSpPr>
        <p:sp>
          <p:nvSpPr>
            <p:cNvPr id="1162" name="正方形/長方形 1161"/>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63" name="図形グループ 1162"/>
            <p:cNvGrpSpPr/>
            <p:nvPr/>
          </p:nvGrpSpPr>
          <p:grpSpPr>
            <a:xfrm>
              <a:off x="1476859" y="1628976"/>
              <a:ext cx="72008" cy="431383"/>
              <a:chOff x="1475656" y="1633975"/>
              <a:chExt cx="72008" cy="431383"/>
            </a:xfrm>
          </p:grpSpPr>
          <p:sp>
            <p:nvSpPr>
              <p:cNvPr id="1210" name="正方形/長方形 1209"/>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1" name="正方形/長方形 1210"/>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2" name="正方形/長方形 1211"/>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3" name="正方形/長方形 1212"/>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4" name="正方形/長方形 1213"/>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4" name="図形グループ 1163"/>
            <p:cNvGrpSpPr/>
            <p:nvPr/>
          </p:nvGrpSpPr>
          <p:grpSpPr>
            <a:xfrm>
              <a:off x="1562337" y="1628976"/>
              <a:ext cx="72008" cy="431383"/>
              <a:chOff x="1628056" y="1786375"/>
              <a:chExt cx="72008" cy="431383"/>
            </a:xfrm>
          </p:grpSpPr>
          <p:sp>
            <p:nvSpPr>
              <p:cNvPr id="1205" name="正方形/長方形 120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6" name="正方形/長方形 120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7" name="正方形/長方形 120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8" name="正方形/長方形 120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9" name="正方形/長方形 120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5" name="図形グループ 1164"/>
            <p:cNvGrpSpPr/>
            <p:nvPr/>
          </p:nvGrpSpPr>
          <p:grpSpPr>
            <a:xfrm>
              <a:off x="1775646" y="1628976"/>
              <a:ext cx="72008" cy="431383"/>
              <a:chOff x="1628056" y="1786375"/>
              <a:chExt cx="72008" cy="431383"/>
            </a:xfrm>
          </p:grpSpPr>
          <p:sp>
            <p:nvSpPr>
              <p:cNvPr id="1200" name="正方形/長方形 119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1" name="正方形/長方形 120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2" name="正方形/長方形 120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3" name="正方形/長方形 120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4" name="正方形/長方形 120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6" name="図形グループ 1165"/>
            <p:cNvGrpSpPr/>
            <p:nvPr/>
          </p:nvGrpSpPr>
          <p:grpSpPr>
            <a:xfrm>
              <a:off x="1865042" y="1628976"/>
              <a:ext cx="72008" cy="431383"/>
              <a:chOff x="1628056" y="1786375"/>
              <a:chExt cx="72008" cy="431383"/>
            </a:xfrm>
          </p:grpSpPr>
          <p:sp>
            <p:nvSpPr>
              <p:cNvPr id="1195" name="正方形/長方形 119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6" name="正方形/長方形 119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7" name="正方形/長方形 119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8" name="正方形/長方形 119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9" name="正方形/長方形 119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7" name="図形グループ 1166"/>
            <p:cNvGrpSpPr/>
            <p:nvPr/>
          </p:nvGrpSpPr>
          <p:grpSpPr>
            <a:xfrm>
              <a:off x="1953945" y="1628976"/>
              <a:ext cx="72008" cy="431383"/>
              <a:chOff x="1628056" y="1786375"/>
              <a:chExt cx="72008" cy="431383"/>
            </a:xfrm>
          </p:grpSpPr>
          <p:sp>
            <p:nvSpPr>
              <p:cNvPr id="1190" name="正方形/長方形 118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1" name="正方形/長方形 119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2" name="正方形/長方形 119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3" name="正方形/長方形 119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4" name="正方形/長方形 119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8" name="図形グループ 1167"/>
            <p:cNvGrpSpPr/>
            <p:nvPr/>
          </p:nvGrpSpPr>
          <p:grpSpPr>
            <a:xfrm>
              <a:off x="2043370" y="1628976"/>
              <a:ext cx="72008" cy="431383"/>
              <a:chOff x="1628056" y="1786375"/>
              <a:chExt cx="72008" cy="431383"/>
            </a:xfrm>
          </p:grpSpPr>
          <p:sp>
            <p:nvSpPr>
              <p:cNvPr id="1185" name="正方形/長方形 118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6" name="正方形/長方形 118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7" name="正方形/長方形 118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8" name="正方形/長方形 118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9" name="正方形/長方形 118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9" name="図形グループ 1168"/>
            <p:cNvGrpSpPr/>
            <p:nvPr/>
          </p:nvGrpSpPr>
          <p:grpSpPr>
            <a:xfrm>
              <a:off x="2140645" y="1628976"/>
              <a:ext cx="72008" cy="431383"/>
              <a:chOff x="1628056" y="1786375"/>
              <a:chExt cx="72008" cy="431383"/>
            </a:xfrm>
          </p:grpSpPr>
          <p:sp>
            <p:nvSpPr>
              <p:cNvPr id="1180" name="正方形/長方形 117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1" name="正方形/長方形 118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2" name="正方形/長方形 118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3" name="正方形/長方形 118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4" name="正方形/長方形 118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70" name="図形グループ 1169"/>
            <p:cNvGrpSpPr/>
            <p:nvPr/>
          </p:nvGrpSpPr>
          <p:grpSpPr>
            <a:xfrm>
              <a:off x="2232968" y="1628976"/>
              <a:ext cx="72008" cy="431383"/>
              <a:chOff x="1628056" y="1786375"/>
              <a:chExt cx="72008" cy="431383"/>
            </a:xfrm>
          </p:grpSpPr>
          <p:sp>
            <p:nvSpPr>
              <p:cNvPr id="1175" name="正方形/長方形 117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6" name="正方形/長方形 117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7" name="正方形/長方形 117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8" name="正方形/長方形 117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9" name="正方形/長方形 117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71" name="正方形/長方形 1170"/>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2" name="正方形/長方形 1171"/>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3" name="正方形/長方形 1172"/>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4" name="正方形/長方形 1173"/>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15" name="図形グループ 1214"/>
          <p:cNvGrpSpPr/>
          <p:nvPr/>
        </p:nvGrpSpPr>
        <p:grpSpPr>
          <a:xfrm>
            <a:off x="7945891" y="2654989"/>
            <a:ext cx="516621" cy="186411"/>
            <a:chOff x="1215478" y="1519003"/>
            <a:chExt cx="1646372" cy="666966"/>
          </a:xfrm>
        </p:grpSpPr>
        <p:sp>
          <p:nvSpPr>
            <p:cNvPr id="1216" name="正方形/長方形 1215"/>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17" name="図形グループ 1216"/>
            <p:cNvGrpSpPr/>
            <p:nvPr/>
          </p:nvGrpSpPr>
          <p:grpSpPr>
            <a:xfrm>
              <a:off x="1476859" y="1628976"/>
              <a:ext cx="72008" cy="431383"/>
              <a:chOff x="1475656" y="1633975"/>
              <a:chExt cx="72008" cy="431383"/>
            </a:xfrm>
          </p:grpSpPr>
          <p:sp>
            <p:nvSpPr>
              <p:cNvPr id="1264" name="正方形/長方形 1263"/>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5" name="正方形/長方形 1264"/>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6" name="正方形/長方形 1265"/>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7" name="正方形/長方形 1266"/>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8" name="正方形/長方形 1267"/>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18" name="図形グループ 1217"/>
            <p:cNvGrpSpPr/>
            <p:nvPr/>
          </p:nvGrpSpPr>
          <p:grpSpPr>
            <a:xfrm>
              <a:off x="1562337" y="1628976"/>
              <a:ext cx="72008" cy="431383"/>
              <a:chOff x="1628056" y="1786375"/>
              <a:chExt cx="72008" cy="431383"/>
            </a:xfrm>
          </p:grpSpPr>
          <p:sp>
            <p:nvSpPr>
              <p:cNvPr id="1259" name="正方形/長方形 125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0" name="正方形/長方形 125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1" name="正方形/長方形 126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2" name="正方形/長方形 126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3" name="正方形/長方形 126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19" name="図形グループ 1218"/>
            <p:cNvGrpSpPr/>
            <p:nvPr/>
          </p:nvGrpSpPr>
          <p:grpSpPr>
            <a:xfrm>
              <a:off x="1775646" y="1628976"/>
              <a:ext cx="72008" cy="431383"/>
              <a:chOff x="1628056" y="1786375"/>
              <a:chExt cx="72008" cy="431383"/>
            </a:xfrm>
          </p:grpSpPr>
          <p:sp>
            <p:nvSpPr>
              <p:cNvPr id="1254" name="正方形/長方形 125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5" name="正方形/長方形 125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6" name="正方形/長方形 125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7" name="正方形/長方形 125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8" name="正方形/長方形 125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20" name="図形グループ 1219"/>
            <p:cNvGrpSpPr/>
            <p:nvPr/>
          </p:nvGrpSpPr>
          <p:grpSpPr>
            <a:xfrm>
              <a:off x="1865042" y="1628976"/>
              <a:ext cx="72008" cy="431383"/>
              <a:chOff x="1628056" y="1786375"/>
              <a:chExt cx="72008" cy="431383"/>
            </a:xfrm>
          </p:grpSpPr>
          <p:sp>
            <p:nvSpPr>
              <p:cNvPr id="1249" name="正方形/長方形 124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0" name="正方形/長方形 124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1" name="正方形/長方形 125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2" name="正方形/長方形 125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3" name="正方形/長方形 125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21" name="図形グループ 1220"/>
            <p:cNvGrpSpPr/>
            <p:nvPr/>
          </p:nvGrpSpPr>
          <p:grpSpPr>
            <a:xfrm>
              <a:off x="1953945" y="1628976"/>
              <a:ext cx="72008" cy="431383"/>
              <a:chOff x="1628056" y="1786375"/>
              <a:chExt cx="72008" cy="431383"/>
            </a:xfrm>
          </p:grpSpPr>
          <p:sp>
            <p:nvSpPr>
              <p:cNvPr id="1244" name="正方形/長方形 124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5" name="正方形/長方形 124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6" name="正方形/長方形 124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7" name="正方形/長方形 124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8" name="正方形/長方形 124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22" name="図形グループ 1221"/>
            <p:cNvGrpSpPr/>
            <p:nvPr/>
          </p:nvGrpSpPr>
          <p:grpSpPr>
            <a:xfrm>
              <a:off x="2043370" y="1628976"/>
              <a:ext cx="72008" cy="431383"/>
              <a:chOff x="1628056" y="1786375"/>
              <a:chExt cx="72008" cy="431383"/>
            </a:xfrm>
          </p:grpSpPr>
          <p:sp>
            <p:nvSpPr>
              <p:cNvPr id="1239" name="正方形/長方形 123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0" name="正方形/長方形 123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1" name="正方形/長方形 124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2" name="正方形/長方形 124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3" name="正方形/長方形 124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23" name="図形グループ 1222"/>
            <p:cNvGrpSpPr/>
            <p:nvPr/>
          </p:nvGrpSpPr>
          <p:grpSpPr>
            <a:xfrm>
              <a:off x="2140645" y="1628976"/>
              <a:ext cx="72008" cy="431383"/>
              <a:chOff x="1628056" y="1786375"/>
              <a:chExt cx="72008" cy="431383"/>
            </a:xfrm>
          </p:grpSpPr>
          <p:sp>
            <p:nvSpPr>
              <p:cNvPr id="1234" name="正方形/長方形 123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5" name="正方形/長方形 123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6" name="正方形/長方形 123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7" name="正方形/長方形 123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8" name="正方形/長方形 123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24" name="図形グループ 1223"/>
            <p:cNvGrpSpPr/>
            <p:nvPr/>
          </p:nvGrpSpPr>
          <p:grpSpPr>
            <a:xfrm>
              <a:off x="2232968" y="1628976"/>
              <a:ext cx="72008" cy="431383"/>
              <a:chOff x="1628056" y="1786375"/>
              <a:chExt cx="72008" cy="431383"/>
            </a:xfrm>
          </p:grpSpPr>
          <p:sp>
            <p:nvSpPr>
              <p:cNvPr id="1229" name="正方形/長方形 122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0" name="正方形/長方形 122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1" name="正方形/長方形 123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2" name="正方形/長方形 123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3" name="正方形/長方形 123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25" name="正方形/長方形 1224"/>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6" name="正方形/長方形 1225"/>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7" name="正方形/長方形 1226"/>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8" name="正方形/長方形 1227"/>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69" name="図形グループ 1268"/>
          <p:cNvGrpSpPr/>
          <p:nvPr/>
        </p:nvGrpSpPr>
        <p:grpSpPr>
          <a:xfrm>
            <a:off x="7945890" y="2861111"/>
            <a:ext cx="516621" cy="186411"/>
            <a:chOff x="1215478" y="1519003"/>
            <a:chExt cx="1646372" cy="666966"/>
          </a:xfrm>
        </p:grpSpPr>
        <p:sp>
          <p:nvSpPr>
            <p:cNvPr id="1270" name="正方形/長方形 1269"/>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71" name="図形グループ 1270"/>
            <p:cNvGrpSpPr/>
            <p:nvPr/>
          </p:nvGrpSpPr>
          <p:grpSpPr>
            <a:xfrm>
              <a:off x="1476859" y="1628976"/>
              <a:ext cx="72008" cy="431383"/>
              <a:chOff x="1475656" y="1633975"/>
              <a:chExt cx="72008" cy="431383"/>
            </a:xfrm>
          </p:grpSpPr>
          <p:sp>
            <p:nvSpPr>
              <p:cNvPr id="1318" name="正方形/長方形 1317"/>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9" name="正方形/長方形 1318"/>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0" name="正方形/長方形 1319"/>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1" name="正方形/長方形 1320"/>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2" name="正方形/長方形 1321"/>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2" name="図形グループ 1271"/>
            <p:cNvGrpSpPr/>
            <p:nvPr/>
          </p:nvGrpSpPr>
          <p:grpSpPr>
            <a:xfrm>
              <a:off x="1562337" y="1628976"/>
              <a:ext cx="72008" cy="431383"/>
              <a:chOff x="1628056" y="1786375"/>
              <a:chExt cx="72008" cy="431383"/>
            </a:xfrm>
          </p:grpSpPr>
          <p:sp>
            <p:nvSpPr>
              <p:cNvPr id="1313" name="正方形/長方形 131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4" name="正方形/長方形 131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5" name="正方形/長方形 131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6" name="正方形/長方形 131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7" name="正方形/長方形 131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3" name="図形グループ 1272"/>
            <p:cNvGrpSpPr/>
            <p:nvPr/>
          </p:nvGrpSpPr>
          <p:grpSpPr>
            <a:xfrm>
              <a:off x="1775646" y="1628976"/>
              <a:ext cx="72008" cy="431383"/>
              <a:chOff x="1628056" y="1786375"/>
              <a:chExt cx="72008" cy="431383"/>
            </a:xfrm>
          </p:grpSpPr>
          <p:sp>
            <p:nvSpPr>
              <p:cNvPr id="1308" name="正方形/長方形 130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9" name="正方形/長方形 130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0" name="正方形/長方形 130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1" name="正方形/長方形 131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2" name="正方形/長方形 131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4" name="図形グループ 1273"/>
            <p:cNvGrpSpPr/>
            <p:nvPr/>
          </p:nvGrpSpPr>
          <p:grpSpPr>
            <a:xfrm>
              <a:off x="1865042" y="1628976"/>
              <a:ext cx="72008" cy="431383"/>
              <a:chOff x="1628056" y="1786375"/>
              <a:chExt cx="72008" cy="431383"/>
            </a:xfrm>
          </p:grpSpPr>
          <p:sp>
            <p:nvSpPr>
              <p:cNvPr id="1303" name="正方形/長方形 130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4" name="正方形/長方形 130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5" name="正方形/長方形 130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6" name="正方形/長方形 130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7" name="正方形/長方形 130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5" name="図形グループ 1274"/>
            <p:cNvGrpSpPr/>
            <p:nvPr/>
          </p:nvGrpSpPr>
          <p:grpSpPr>
            <a:xfrm>
              <a:off x="1953945" y="1628976"/>
              <a:ext cx="72008" cy="431383"/>
              <a:chOff x="1628056" y="1786375"/>
              <a:chExt cx="72008" cy="431383"/>
            </a:xfrm>
          </p:grpSpPr>
          <p:sp>
            <p:nvSpPr>
              <p:cNvPr id="1298" name="正方形/長方形 129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9" name="正方形/長方形 129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0" name="正方形/長方形 129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1" name="正方形/長方形 130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2" name="正方形/長方形 130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6" name="図形グループ 1275"/>
            <p:cNvGrpSpPr/>
            <p:nvPr/>
          </p:nvGrpSpPr>
          <p:grpSpPr>
            <a:xfrm>
              <a:off x="2043370" y="1628976"/>
              <a:ext cx="72008" cy="431383"/>
              <a:chOff x="1628056" y="1786375"/>
              <a:chExt cx="72008" cy="431383"/>
            </a:xfrm>
          </p:grpSpPr>
          <p:sp>
            <p:nvSpPr>
              <p:cNvPr id="1293" name="正方形/長方形 129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4" name="正方形/長方形 129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5" name="正方形/長方形 129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6" name="正方形/長方形 129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7" name="正方形/長方形 129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7" name="図形グループ 1276"/>
            <p:cNvGrpSpPr/>
            <p:nvPr/>
          </p:nvGrpSpPr>
          <p:grpSpPr>
            <a:xfrm>
              <a:off x="2140645" y="1628976"/>
              <a:ext cx="72008" cy="431383"/>
              <a:chOff x="1628056" y="1786375"/>
              <a:chExt cx="72008" cy="431383"/>
            </a:xfrm>
          </p:grpSpPr>
          <p:sp>
            <p:nvSpPr>
              <p:cNvPr id="1288" name="正方形/長方形 128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9" name="正方形/長方形 128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0" name="正方形/長方形 128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1" name="正方形/長方形 129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2" name="正方形/長方形 129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8" name="図形グループ 1277"/>
            <p:cNvGrpSpPr/>
            <p:nvPr/>
          </p:nvGrpSpPr>
          <p:grpSpPr>
            <a:xfrm>
              <a:off x="2232968" y="1628976"/>
              <a:ext cx="72008" cy="431383"/>
              <a:chOff x="1628056" y="1786375"/>
              <a:chExt cx="72008" cy="431383"/>
            </a:xfrm>
          </p:grpSpPr>
          <p:sp>
            <p:nvSpPr>
              <p:cNvPr id="1283" name="正方形/長方形 128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4" name="正方形/長方形 128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5" name="正方形/長方形 128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6" name="正方形/長方形 128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7" name="正方形/長方形 128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79" name="正方形/長方形 1278"/>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0" name="正方形/長方形 1279"/>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1" name="正方形/長方形 1280"/>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2" name="正方形/長方形 1281"/>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23" name="正方形/長方形 1322"/>
          <p:cNvSpPr/>
          <p:nvPr/>
        </p:nvSpPr>
        <p:spPr>
          <a:xfrm>
            <a:off x="6064718" y="2031470"/>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4" name="正方形/長方形 1323"/>
          <p:cNvSpPr/>
          <p:nvPr/>
        </p:nvSpPr>
        <p:spPr>
          <a:xfrm>
            <a:off x="6062427" y="2239938"/>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5" name="正方形/長方形 1324"/>
          <p:cNvSpPr/>
          <p:nvPr/>
        </p:nvSpPr>
        <p:spPr>
          <a:xfrm>
            <a:off x="6062427" y="2448096"/>
            <a:ext cx="511304" cy="38970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6" name="正方形/長方形 1325"/>
          <p:cNvSpPr/>
          <p:nvPr/>
        </p:nvSpPr>
        <p:spPr>
          <a:xfrm>
            <a:off x="6054475" y="2859461"/>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7" name="正方形/長方形 1326"/>
          <p:cNvSpPr/>
          <p:nvPr/>
        </p:nvSpPr>
        <p:spPr>
          <a:xfrm>
            <a:off x="6615107" y="2030400"/>
            <a:ext cx="511304" cy="38970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8" name="正方形/長方形 1327"/>
          <p:cNvSpPr/>
          <p:nvPr/>
        </p:nvSpPr>
        <p:spPr>
          <a:xfrm>
            <a:off x="6621548" y="2444947"/>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9" name="正方形/長方形 1328"/>
          <p:cNvSpPr/>
          <p:nvPr/>
        </p:nvSpPr>
        <p:spPr>
          <a:xfrm>
            <a:off x="6619257" y="2653415"/>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0" name="正方形/長方形 1329"/>
          <p:cNvSpPr/>
          <p:nvPr/>
        </p:nvSpPr>
        <p:spPr>
          <a:xfrm>
            <a:off x="6615141" y="2859460"/>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1" name="テキスト ボックス 1330"/>
          <p:cNvSpPr txBox="1"/>
          <p:nvPr/>
        </p:nvSpPr>
        <p:spPr>
          <a:xfrm>
            <a:off x="6260639" y="3376295"/>
            <a:ext cx="2031325" cy="338554"/>
          </a:xfrm>
          <a:prstGeom prst="rect">
            <a:avLst/>
          </a:prstGeom>
          <a:noFill/>
        </p:spPr>
        <p:txBody>
          <a:bodyPr wrap="none" rtlCol="0">
            <a:spAutoFit/>
          </a:bodyPr>
          <a:lstStyle/>
          <a:p>
            <a:pPr algn="ctr"/>
            <a:r>
              <a:rPr kumimoji="1" lang="ja-JP" altLang="en-US" sz="1600" b="1" dirty="0">
                <a:solidFill>
                  <a:srgbClr val="0432FF"/>
                </a:solidFill>
                <a:latin typeface="Meiryo" charset="-128"/>
                <a:ea typeface="Meiryo" charset="-128"/>
                <a:cs typeface="Meiryo" charset="-128"/>
              </a:rPr>
              <a:t>物理スペースの削減</a:t>
            </a:r>
          </a:p>
        </p:txBody>
      </p:sp>
      <p:sp>
        <p:nvSpPr>
          <p:cNvPr id="1332" name="右矢印 1331"/>
          <p:cNvSpPr/>
          <p:nvPr/>
        </p:nvSpPr>
        <p:spPr>
          <a:xfrm>
            <a:off x="7269721" y="2237211"/>
            <a:ext cx="531066" cy="593693"/>
          </a:xfrm>
          <a:prstGeom prst="rightArrow">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3" name="テキスト ボックス 1332"/>
          <p:cNvSpPr txBox="1"/>
          <p:nvPr/>
        </p:nvSpPr>
        <p:spPr>
          <a:xfrm>
            <a:off x="6067402" y="2429492"/>
            <a:ext cx="1071825" cy="253916"/>
          </a:xfrm>
          <a:prstGeom prst="rect">
            <a:avLst/>
          </a:prstGeom>
          <a:noFill/>
        </p:spPr>
        <p:txBody>
          <a:bodyPr wrap="square" rtlCol="0">
            <a:spAutoFit/>
          </a:bodyPr>
          <a:lstStyle/>
          <a:p>
            <a:pPr algn="ctr"/>
            <a:r>
              <a:rPr kumimoji="1" lang="ja-JP" altLang="en-US" sz="1050">
                <a:latin typeface="Meiryo" charset="-128"/>
                <a:ea typeface="Meiryo" charset="-128"/>
                <a:cs typeface="Meiryo" charset="-128"/>
              </a:rPr>
              <a:t>従来システム</a:t>
            </a:r>
          </a:p>
        </p:txBody>
      </p:sp>
      <p:grpSp>
        <p:nvGrpSpPr>
          <p:cNvPr id="133" name="図形グループ 132"/>
          <p:cNvGrpSpPr/>
          <p:nvPr/>
        </p:nvGrpSpPr>
        <p:grpSpPr>
          <a:xfrm>
            <a:off x="3320552" y="2390991"/>
            <a:ext cx="801589" cy="339241"/>
            <a:chOff x="1215478" y="1519003"/>
            <a:chExt cx="1646372" cy="666966"/>
          </a:xfrm>
        </p:grpSpPr>
        <p:sp>
          <p:nvSpPr>
            <p:cNvPr id="134" name="正方形/長方形 133"/>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35" name="図形グループ 134"/>
            <p:cNvGrpSpPr/>
            <p:nvPr/>
          </p:nvGrpSpPr>
          <p:grpSpPr>
            <a:xfrm>
              <a:off x="1476859" y="1628976"/>
              <a:ext cx="72008" cy="431383"/>
              <a:chOff x="1475656" y="1633975"/>
              <a:chExt cx="72008" cy="431383"/>
            </a:xfrm>
          </p:grpSpPr>
          <p:sp>
            <p:nvSpPr>
              <p:cNvPr id="182" name="正方形/長方形 181"/>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正方形/長方形 184"/>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6" name="図形グループ 135"/>
            <p:cNvGrpSpPr/>
            <p:nvPr/>
          </p:nvGrpSpPr>
          <p:grpSpPr>
            <a:xfrm>
              <a:off x="1562337" y="1628976"/>
              <a:ext cx="72008" cy="431383"/>
              <a:chOff x="1628056" y="1786375"/>
              <a:chExt cx="72008" cy="431383"/>
            </a:xfrm>
          </p:grpSpPr>
          <p:sp>
            <p:nvSpPr>
              <p:cNvPr id="177" name="正方形/長方形 17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7" name="図形グループ 136"/>
            <p:cNvGrpSpPr/>
            <p:nvPr/>
          </p:nvGrpSpPr>
          <p:grpSpPr>
            <a:xfrm>
              <a:off x="1775646" y="1628976"/>
              <a:ext cx="72008" cy="431383"/>
              <a:chOff x="1628056" y="1786375"/>
              <a:chExt cx="72008" cy="431383"/>
            </a:xfrm>
          </p:grpSpPr>
          <p:sp>
            <p:nvSpPr>
              <p:cNvPr id="172" name="正方形/長方形 17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正方形/長方形 17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正方形/長方形 17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8" name="図形グループ 137"/>
            <p:cNvGrpSpPr/>
            <p:nvPr/>
          </p:nvGrpSpPr>
          <p:grpSpPr>
            <a:xfrm>
              <a:off x="1865042" y="1628976"/>
              <a:ext cx="72008" cy="431383"/>
              <a:chOff x="1628056" y="1786375"/>
              <a:chExt cx="72008" cy="431383"/>
            </a:xfrm>
          </p:grpSpPr>
          <p:sp>
            <p:nvSpPr>
              <p:cNvPr id="167" name="正方形/長方形 16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正方形/長方形 16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正方形/長方形 16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正方形/長方形 16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9" name="図形グループ 138"/>
            <p:cNvGrpSpPr/>
            <p:nvPr/>
          </p:nvGrpSpPr>
          <p:grpSpPr>
            <a:xfrm>
              <a:off x="1953945" y="1628976"/>
              <a:ext cx="72008" cy="431383"/>
              <a:chOff x="1628056" y="1786375"/>
              <a:chExt cx="72008" cy="431383"/>
            </a:xfrm>
          </p:grpSpPr>
          <p:sp>
            <p:nvSpPr>
              <p:cNvPr id="162" name="正方形/長方形 16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正方形/長方形 16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正方形/長方形 16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正方形/長方形 16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正方形/長方形 16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図形グループ 139"/>
            <p:cNvGrpSpPr/>
            <p:nvPr/>
          </p:nvGrpSpPr>
          <p:grpSpPr>
            <a:xfrm>
              <a:off x="2043370" y="1628976"/>
              <a:ext cx="72008" cy="431383"/>
              <a:chOff x="1628056" y="1786375"/>
              <a:chExt cx="72008" cy="431383"/>
            </a:xfrm>
          </p:grpSpPr>
          <p:sp>
            <p:nvSpPr>
              <p:cNvPr id="157" name="正方形/長方形 15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9" name="正方形/長方形 15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正方形/長方形 15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正方形/長方形 16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a:off x="2140645" y="1628976"/>
              <a:ext cx="72008" cy="431383"/>
              <a:chOff x="1628056" y="1786375"/>
              <a:chExt cx="72008" cy="431383"/>
            </a:xfrm>
          </p:grpSpPr>
          <p:sp>
            <p:nvSpPr>
              <p:cNvPr id="152" name="正方形/長方形 15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正方形/長方形 15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正方形/長方形 15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2232968" y="1628976"/>
              <a:ext cx="72008" cy="431383"/>
              <a:chOff x="1628056" y="1786375"/>
              <a:chExt cx="72008" cy="431383"/>
            </a:xfrm>
          </p:grpSpPr>
          <p:sp>
            <p:nvSpPr>
              <p:cNvPr id="147" name="正方形/長方形 14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正方形/長方形 14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43" name="正方形/長方形 142"/>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7" name="図形グループ 186"/>
          <p:cNvGrpSpPr/>
          <p:nvPr/>
        </p:nvGrpSpPr>
        <p:grpSpPr>
          <a:xfrm>
            <a:off x="3320552" y="2751030"/>
            <a:ext cx="801589" cy="339241"/>
            <a:chOff x="1215478" y="1519003"/>
            <a:chExt cx="1646372" cy="666966"/>
          </a:xfrm>
        </p:grpSpPr>
        <p:sp>
          <p:nvSpPr>
            <p:cNvPr id="188" name="正方形/長方形 187"/>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89" name="図形グループ 188"/>
            <p:cNvGrpSpPr/>
            <p:nvPr/>
          </p:nvGrpSpPr>
          <p:grpSpPr>
            <a:xfrm>
              <a:off x="1476859" y="1628976"/>
              <a:ext cx="72008" cy="431383"/>
              <a:chOff x="1475656" y="1633975"/>
              <a:chExt cx="72008" cy="431383"/>
            </a:xfrm>
          </p:grpSpPr>
          <p:sp>
            <p:nvSpPr>
              <p:cNvPr id="236" name="正方形/長方形 235"/>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正方形/長方形 236"/>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正方形/長方形 237"/>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9" name="正方形/長方形 238"/>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正方形/長方形 239"/>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0" name="図形グループ 189"/>
            <p:cNvGrpSpPr/>
            <p:nvPr/>
          </p:nvGrpSpPr>
          <p:grpSpPr>
            <a:xfrm>
              <a:off x="1562337" y="1628976"/>
              <a:ext cx="72008" cy="431383"/>
              <a:chOff x="1628056" y="1786375"/>
              <a:chExt cx="72008" cy="431383"/>
            </a:xfrm>
          </p:grpSpPr>
          <p:sp>
            <p:nvSpPr>
              <p:cNvPr id="231" name="正方形/長方形 23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正方形/長方形 23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3" name="正方形/長方形 23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正方形/長方形 23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 name="正方形/長方形 23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1" name="図形グループ 190"/>
            <p:cNvGrpSpPr/>
            <p:nvPr/>
          </p:nvGrpSpPr>
          <p:grpSpPr>
            <a:xfrm>
              <a:off x="1775646" y="1628976"/>
              <a:ext cx="72008" cy="431383"/>
              <a:chOff x="1628056" y="1786375"/>
              <a:chExt cx="72008" cy="431383"/>
            </a:xfrm>
          </p:grpSpPr>
          <p:sp>
            <p:nvSpPr>
              <p:cNvPr id="226" name="正方形/長方形 22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7" name="正方形/長方形 22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2" name="図形グループ 191"/>
            <p:cNvGrpSpPr/>
            <p:nvPr/>
          </p:nvGrpSpPr>
          <p:grpSpPr>
            <a:xfrm>
              <a:off x="1865042" y="1628976"/>
              <a:ext cx="72008" cy="431383"/>
              <a:chOff x="1628056" y="1786375"/>
              <a:chExt cx="72008" cy="431383"/>
            </a:xfrm>
          </p:grpSpPr>
          <p:sp>
            <p:nvSpPr>
              <p:cNvPr id="221" name="正方形/長方形 22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正方形/長方形 22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正方形/長方形 22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3" name="図形グループ 192"/>
            <p:cNvGrpSpPr/>
            <p:nvPr/>
          </p:nvGrpSpPr>
          <p:grpSpPr>
            <a:xfrm>
              <a:off x="1953945" y="1628976"/>
              <a:ext cx="72008" cy="431383"/>
              <a:chOff x="1628056" y="1786375"/>
              <a:chExt cx="72008" cy="431383"/>
            </a:xfrm>
          </p:grpSpPr>
          <p:sp>
            <p:nvSpPr>
              <p:cNvPr id="216" name="正方形/長方形 21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正方形/長方形 21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正方形/長方形 21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正方形/長方形 21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4" name="図形グループ 193"/>
            <p:cNvGrpSpPr/>
            <p:nvPr/>
          </p:nvGrpSpPr>
          <p:grpSpPr>
            <a:xfrm>
              <a:off x="2043370" y="1628976"/>
              <a:ext cx="72008" cy="431383"/>
              <a:chOff x="1628056" y="1786375"/>
              <a:chExt cx="72008" cy="431383"/>
            </a:xfrm>
          </p:grpSpPr>
          <p:sp>
            <p:nvSpPr>
              <p:cNvPr id="211" name="正方形/長方形 21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正方形/長方形 21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正方形/長方形 21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正方形/長方形 21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正方形/長方形 21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5" name="図形グループ 194"/>
            <p:cNvGrpSpPr/>
            <p:nvPr/>
          </p:nvGrpSpPr>
          <p:grpSpPr>
            <a:xfrm>
              <a:off x="2140645" y="1628976"/>
              <a:ext cx="72008" cy="431383"/>
              <a:chOff x="1628056" y="1786375"/>
              <a:chExt cx="72008" cy="431383"/>
            </a:xfrm>
          </p:grpSpPr>
          <p:sp>
            <p:nvSpPr>
              <p:cNvPr id="206" name="正方形/長方形 20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正方形/長方形 20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正方形/長方形 20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6" name="図形グループ 195"/>
            <p:cNvGrpSpPr/>
            <p:nvPr/>
          </p:nvGrpSpPr>
          <p:grpSpPr>
            <a:xfrm>
              <a:off x="2232968" y="1628976"/>
              <a:ext cx="72008" cy="431383"/>
              <a:chOff x="1628056" y="1786375"/>
              <a:chExt cx="72008" cy="431383"/>
            </a:xfrm>
          </p:grpSpPr>
          <p:sp>
            <p:nvSpPr>
              <p:cNvPr id="201" name="正方形/長方形 20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正方形/長方形 20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7" name="正方形/長方形 196"/>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5" name="図形グループ 294"/>
          <p:cNvGrpSpPr/>
          <p:nvPr/>
        </p:nvGrpSpPr>
        <p:grpSpPr>
          <a:xfrm>
            <a:off x="4169851" y="2390991"/>
            <a:ext cx="801589" cy="339241"/>
            <a:chOff x="1215478" y="1519003"/>
            <a:chExt cx="1646372" cy="666966"/>
          </a:xfrm>
        </p:grpSpPr>
        <p:sp>
          <p:nvSpPr>
            <p:cNvPr id="296" name="正方形/長方形 295"/>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97" name="図形グループ 296"/>
            <p:cNvGrpSpPr/>
            <p:nvPr/>
          </p:nvGrpSpPr>
          <p:grpSpPr>
            <a:xfrm>
              <a:off x="1476859" y="1628976"/>
              <a:ext cx="72008" cy="431383"/>
              <a:chOff x="1475656" y="1633975"/>
              <a:chExt cx="72008" cy="431383"/>
            </a:xfrm>
          </p:grpSpPr>
          <p:sp>
            <p:nvSpPr>
              <p:cNvPr id="344" name="正方形/長方形 343"/>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5" name="正方形/長方形 344"/>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6" name="正方形/長方形 345"/>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7" name="正方形/長方形 346"/>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8" name="正方形/長方形 347"/>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8" name="図形グループ 297"/>
            <p:cNvGrpSpPr/>
            <p:nvPr/>
          </p:nvGrpSpPr>
          <p:grpSpPr>
            <a:xfrm>
              <a:off x="1562337" y="1628976"/>
              <a:ext cx="72008" cy="431383"/>
              <a:chOff x="1628056" y="1786375"/>
              <a:chExt cx="72008" cy="431383"/>
            </a:xfrm>
          </p:grpSpPr>
          <p:sp>
            <p:nvSpPr>
              <p:cNvPr id="339" name="正方形/長方形 33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0" name="正方形/長方形 33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1" name="正方形/長方形 34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2" name="正方形/長方形 34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3" name="正方形/長方形 34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9" name="図形グループ 298"/>
            <p:cNvGrpSpPr/>
            <p:nvPr/>
          </p:nvGrpSpPr>
          <p:grpSpPr>
            <a:xfrm>
              <a:off x="1775646" y="1628976"/>
              <a:ext cx="72008" cy="431383"/>
              <a:chOff x="1628056" y="1786375"/>
              <a:chExt cx="72008" cy="431383"/>
            </a:xfrm>
          </p:grpSpPr>
          <p:sp>
            <p:nvSpPr>
              <p:cNvPr id="334" name="正方形/長方形 33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5" name="正方形/長方形 33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6" name="正方形/長方形 33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7" name="正方形/長方形 33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8" name="正方形/長方形 33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0" name="図形グループ 299"/>
            <p:cNvGrpSpPr/>
            <p:nvPr/>
          </p:nvGrpSpPr>
          <p:grpSpPr>
            <a:xfrm>
              <a:off x="1865042" y="1628976"/>
              <a:ext cx="72008" cy="431383"/>
              <a:chOff x="1628056" y="1786375"/>
              <a:chExt cx="72008" cy="431383"/>
            </a:xfrm>
          </p:grpSpPr>
          <p:sp>
            <p:nvSpPr>
              <p:cNvPr id="329" name="正方形/長方形 32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0" name="正方形/長方形 32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1" name="正方形/長方形 33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2" name="正方形/長方形 33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3" name="正方形/長方形 33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1" name="図形グループ 300"/>
            <p:cNvGrpSpPr/>
            <p:nvPr/>
          </p:nvGrpSpPr>
          <p:grpSpPr>
            <a:xfrm>
              <a:off x="1953945" y="1628976"/>
              <a:ext cx="72008" cy="431383"/>
              <a:chOff x="1628056" y="1786375"/>
              <a:chExt cx="72008" cy="431383"/>
            </a:xfrm>
          </p:grpSpPr>
          <p:sp>
            <p:nvSpPr>
              <p:cNvPr id="324" name="正方形/長方形 32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5" name="正方形/長方形 32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正方形/長方形 32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7" name="正方形/長方形 32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正方形/長方形 32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2" name="図形グループ 301"/>
            <p:cNvGrpSpPr/>
            <p:nvPr/>
          </p:nvGrpSpPr>
          <p:grpSpPr>
            <a:xfrm>
              <a:off x="2043370" y="1628976"/>
              <a:ext cx="72008" cy="431383"/>
              <a:chOff x="1628056" y="1786375"/>
              <a:chExt cx="72008" cy="431383"/>
            </a:xfrm>
          </p:grpSpPr>
          <p:sp>
            <p:nvSpPr>
              <p:cNvPr id="319" name="正方形/長方形 31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正方形/長方形 31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1" name="正方形/長方形 32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正方形/長方形 32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3" name="正方形/長方形 32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3" name="図形グループ 302"/>
            <p:cNvGrpSpPr/>
            <p:nvPr/>
          </p:nvGrpSpPr>
          <p:grpSpPr>
            <a:xfrm>
              <a:off x="2140645" y="1628976"/>
              <a:ext cx="72008" cy="431383"/>
              <a:chOff x="1628056" y="1786375"/>
              <a:chExt cx="72008" cy="431383"/>
            </a:xfrm>
          </p:grpSpPr>
          <p:sp>
            <p:nvSpPr>
              <p:cNvPr id="314" name="正方形/長方形 31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5" name="正方形/長方形 31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正方形/長方形 31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7" name="正方形/長方形 31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正方形/長方形 31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4" name="図形グループ 303"/>
            <p:cNvGrpSpPr/>
            <p:nvPr/>
          </p:nvGrpSpPr>
          <p:grpSpPr>
            <a:xfrm>
              <a:off x="2232968" y="1628976"/>
              <a:ext cx="72008" cy="431383"/>
              <a:chOff x="1628056" y="1786375"/>
              <a:chExt cx="72008" cy="431383"/>
            </a:xfrm>
          </p:grpSpPr>
          <p:sp>
            <p:nvSpPr>
              <p:cNvPr id="309" name="正方形/長方形 30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正方形/長方形 30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1" name="正方形/長方形 31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2" name="正方形/長方形 31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3" name="正方形/長方形 31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5" name="正方形/長方形 304"/>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正方形/長方形 305"/>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正方形/長方形 306"/>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正方形/長方形 307"/>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9" name="図形グループ 348"/>
          <p:cNvGrpSpPr/>
          <p:nvPr/>
        </p:nvGrpSpPr>
        <p:grpSpPr>
          <a:xfrm>
            <a:off x="4169851" y="2751030"/>
            <a:ext cx="801589" cy="339241"/>
            <a:chOff x="1215478" y="1519003"/>
            <a:chExt cx="1646372" cy="666966"/>
          </a:xfrm>
        </p:grpSpPr>
        <p:sp>
          <p:nvSpPr>
            <p:cNvPr id="350" name="正方形/長方形 349"/>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51" name="図形グループ 350"/>
            <p:cNvGrpSpPr/>
            <p:nvPr/>
          </p:nvGrpSpPr>
          <p:grpSpPr>
            <a:xfrm>
              <a:off x="1476859" y="1628976"/>
              <a:ext cx="72008" cy="431383"/>
              <a:chOff x="1475656" y="1633975"/>
              <a:chExt cx="72008" cy="431383"/>
            </a:xfrm>
          </p:grpSpPr>
          <p:sp>
            <p:nvSpPr>
              <p:cNvPr id="398" name="正方形/長方形 397"/>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9" name="正方形/長方形 398"/>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正方形/長方形 399"/>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1" name="正方形/長方形 400"/>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2" name="正方形/長方形 401"/>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2" name="図形グループ 351"/>
            <p:cNvGrpSpPr/>
            <p:nvPr/>
          </p:nvGrpSpPr>
          <p:grpSpPr>
            <a:xfrm>
              <a:off x="1562337" y="1628976"/>
              <a:ext cx="72008" cy="431383"/>
              <a:chOff x="1628056" y="1786375"/>
              <a:chExt cx="72008" cy="431383"/>
            </a:xfrm>
          </p:grpSpPr>
          <p:sp>
            <p:nvSpPr>
              <p:cNvPr id="393" name="正方形/長方形 39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4" name="正方形/長方形 39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5" name="正方形/長方形 39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6" name="正方形/長方形 39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7" name="正方形/長方形 39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3" name="図形グループ 352"/>
            <p:cNvGrpSpPr/>
            <p:nvPr/>
          </p:nvGrpSpPr>
          <p:grpSpPr>
            <a:xfrm>
              <a:off x="1775646" y="1628976"/>
              <a:ext cx="72008" cy="431383"/>
              <a:chOff x="1628056" y="1786375"/>
              <a:chExt cx="72008" cy="431383"/>
            </a:xfrm>
          </p:grpSpPr>
          <p:sp>
            <p:nvSpPr>
              <p:cNvPr id="388" name="正方形/長方形 38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9" name="正方形/長方形 38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正方形/長方形 38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1" name="正方形/長方形 39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2" name="正方形/長方形 39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4" name="図形グループ 353"/>
            <p:cNvGrpSpPr/>
            <p:nvPr/>
          </p:nvGrpSpPr>
          <p:grpSpPr>
            <a:xfrm>
              <a:off x="1865042" y="1628976"/>
              <a:ext cx="72008" cy="431383"/>
              <a:chOff x="1628056" y="1786375"/>
              <a:chExt cx="72008" cy="431383"/>
            </a:xfrm>
          </p:grpSpPr>
          <p:sp>
            <p:nvSpPr>
              <p:cNvPr id="383" name="正方形/長方形 38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正方形/長方形 38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5" name="正方形/長方形 38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6" name="正方形/長方形 38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7" name="正方形/長方形 38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5" name="図形グループ 354"/>
            <p:cNvGrpSpPr/>
            <p:nvPr/>
          </p:nvGrpSpPr>
          <p:grpSpPr>
            <a:xfrm>
              <a:off x="1953945" y="1628976"/>
              <a:ext cx="72008" cy="431383"/>
              <a:chOff x="1628056" y="1786375"/>
              <a:chExt cx="72008" cy="431383"/>
            </a:xfrm>
          </p:grpSpPr>
          <p:sp>
            <p:nvSpPr>
              <p:cNvPr id="378" name="正方形/長方形 37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9" name="正方形/長方形 37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0" name="正方形/長方形 37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1" name="正方形/長方形 38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2" name="正方形/長方形 38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6" name="図形グループ 355"/>
            <p:cNvGrpSpPr/>
            <p:nvPr/>
          </p:nvGrpSpPr>
          <p:grpSpPr>
            <a:xfrm>
              <a:off x="2043370" y="1628976"/>
              <a:ext cx="72008" cy="431383"/>
              <a:chOff x="1628056" y="1786375"/>
              <a:chExt cx="72008" cy="431383"/>
            </a:xfrm>
          </p:grpSpPr>
          <p:sp>
            <p:nvSpPr>
              <p:cNvPr id="373" name="正方形/長方形 37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4" name="正方形/長方形 37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正方形/長方形 37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7" name="正方形/長方形 37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7" name="図形グループ 356"/>
            <p:cNvGrpSpPr/>
            <p:nvPr/>
          </p:nvGrpSpPr>
          <p:grpSpPr>
            <a:xfrm>
              <a:off x="2140645" y="1628976"/>
              <a:ext cx="72008" cy="431383"/>
              <a:chOff x="1628056" y="1786375"/>
              <a:chExt cx="72008" cy="431383"/>
            </a:xfrm>
          </p:grpSpPr>
          <p:sp>
            <p:nvSpPr>
              <p:cNvPr id="368" name="正方形/長方形 36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9" name="正方形/長方形 36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0" name="正方形/長方形 36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1" name="正方形/長方形 37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2" name="正方形/長方形 37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8" name="図形グループ 357"/>
            <p:cNvGrpSpPr/>
            <p:nvPr/>
          </p:nvGrpSpPr>
          <p:grpSpPr>
            <a:xfrm>
              <a:off x="2232968" y="1628976"/>
              <a:ext cx="72008" cy="431383"/>
              <a:chOff x="1628056" y="1786375"/>
              <a:chExt cx="72008" cy="431383"/>
            </a:xfrm>
          </p:grpSpPr>
          <p:sp>
            <p:nvSpPr>
              <p:cNvPr id="363" name="正方形/長方形 36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4" name="正方形/長方形 36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5" name="正方形/長方形 36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6" name="正方形/長方形 36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7" name="正方形/長方形 36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9" name="正方形/長方形 358"/>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0" name="正方形/長方形 359"/>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1" name="正方形/長方形 360"/>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2" name="正方形/長方形 361"/>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7" name="図形グループ 456"/>
          <p:cNvGrpSpPr/>
          <p:nvPr/>
        </p:nvGrpSpPr>
        <p:grpSpPr>
          <a:xfrm>
            <a:off x="5018361" y="2385293"/>
            <a:ext cx="801589" cy="339241"/>
            <a:chOff x="1215478" y="1519003"/>
            <a:chExt cx="1646372" cy="666966"/>
          </a:xfrm>
        </p:grpSpPr>
        <p:sp>
          <p:nvSpPr>
            <p:cNvPr id="458" name="正方形/長方形 457"/>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59" name="図形グループ 458"/>
            <p:cNvGrpSpPr/>
            <p:nvPr/>
          </p:nvGrpSpPr>
          <p:grpSpPr>
            <a:xfrm>
              <a:off x="1476859" y="1628976"/>
              <a:ext cx="72008" cy="431383"/>
              <a:chOff x="1475656" y="1633975"/>
              <a:chExt cx="72008" cy="431383"/>
            </a:xfrm>
          </p:grpSpPr>
          <p:sp>
            <p:nvSpPr>
              <p:cNvPr id="506" name="正方形/長方形 505"/>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7" name="正方形/長方形 506"/>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8" name="正方形/長方形 507"/>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9" name="正方形/長方形 508"/>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正方形/長方形 509"/>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0" name="図形グループ 459"/>
            <p:cNvGrpSpPr/>
            <p:nvPr/>
          </p:nvGrpSpPr>
          <p:grpSpPr>
            <a:xfrm>
              <a:off x="1562337" y="1628976"/>
              <a:ext cx="72008" cy="431383"/>
              <a:chOff x="1628056" y="1786375"/>
              <a:chExt cx="72008" cy="431383"/>
            </a:xfrm>
          </p:grpSpPr>
          <p:sp>
            <p:nvSpPr>
              <p:cNvPr id="501" name="正方形/長方形 50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2" name="正方形/長方形 50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3" name="正方形/長方形 50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正方形/長方形 50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5" name="正方形/長方形 50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1" name="図形グループ 460"/>
            <p:cNvGrpSpPr/>
            <p:nvPr/>
          </p:nvGrpSpPr>
          <p:grpSpPr>
            <a:xfrm>
              <a:off x="1775646" y="1628976"/>
              <a:ext cx="72008" cy="431383"/>
              <a:chOff x="1628056" y="1786375"/>
              <a:chExt cx="72008" cy="431383"/>
            </a:xfrm>
          </p:grpSpPr>
          <p:sp>
            <p:nvSpPr>
              <p:cNvPr id="496" name="正方形/長方形 49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7" name="正方形/長方形 49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正方形/長方形 49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9" name="正方形/長方形 49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0" name="正方形/長方形 49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1865042" y="1628976"/>
              <a:ext cx="72008" cy="431383"/>
              <a:chOff x="1628056" y="1786375"/>
              <a:chExt cx="72008" cy="431383"/>
            </a:xfrm>
          </p:grpSpPr>
          <p:sp>
            <p:nvSpPr>
              <p:cNvPr id="491" name="正方形/長方形 49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正方形/長方形 49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3" name="正方形/長方形 49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4" name="正方形/長方形 49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5" name="正方形/長方形 49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3" name="図形グループ 462"/>
            <p:cNvGrpSpPr/>
            <p:nvPr/>
          </p:nvGrpSpPr>
          <p:grpSpPr>
            <a:xfrm>
              <a:off x="1953945" y="1628976"/>
              <a:ext cx="72008" cy="431383"/>
              <a:chOff x="1628056" y="1786375"/>
              <a:chExt cx="72008" cy="431383"/>
            </a:xfrm>
          </p:grpSpPr>
          <p:sp>
            <p:nvSpPr>
              <p:cNvPr id="486" name="正方形/長方形 48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7" name="正方形/長方形 48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8" name="正方形/長方形 48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9" name="正方形/長方形 48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0" name="正方形/長方形 48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4" name="図形グループ 463"/>
            <p:cNvGrpSpPr/>
            <p:nvPr/>
          </p:nvGrpSpPr>
          <p:grpSpPr>
            <a:xfrm>
              <a:off x="2043370" y="1628976"/>
              <a:ext cx="72008" cy="431383"/>
              <a:chOff x="1628056" y="1786375"/>
              <a:chExt cx="72008" cy="431383"/>
            </a:xfrm>
          </p:grpSpPr>
          <p:sp>
            <p:nvSpPr>
              <p:cNvPr id="481" name="正方形/長方形 48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2" name="正方形/長方形 48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正方形/長方形 48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4" name="正方形/長方形 48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5" name="正方形/長方形 48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5" name="図形グループ 464"/>
            <p:cNvGrpSpPr/>
            <p:nvPr/>
          </p:nvGrpSpPr>
          <p:grpSpPr>
            <a:xfrm>
              <a:off x="2140645" y="1628976"/>
              <a:ext cx="72008" cy="431383"/>
              <a:chOff x="1628056" y="1786375"/>
              <a:chExt cx="72008" cy="431383"/>
            </a:xfrm>
          </p:grpSpPr>
          <p:sp>
            <p:nvSpPr>
              <p:cNvPr id="476" name="正方形/長方形 47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正方形/長方形 47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8" name="正方形/長方形 47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9" name="正方形/長方形 47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0" name="正方形/長方形 47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6" name="図形グループ 465"/>
            <p:cNvGrpSpPr/>
            <p:nvPr/>
          </p:nvGrpSpPr>
          <p:grpSpPr>
            <a:xfrm>
              <a:off x="2232968" y="1628976"/>
              <a:ext cx="72008" cy="431383"/>
              <a:chOff x="1628056" y="1786375"/>
              <a:chExt cx="72008" cy="431383"/>
            </a:xfrm>
          </p:grpSpPr>
          <p:sp>
            <p:nvSpPr>
              <p:cNvPr id="471" name="正方形/長方形 47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2" name="正方形/長方形 47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3" name="正方形/長方形 47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4" name="正方形/長方形 47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5" name="正方形/長方形 47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67" name="正方形/長方形 466"/>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正方形/長方形 467"/>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9" name="正方形/長方形 468"/>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0" name="正方形/長方形 469"/>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5018361" y="2745332"/>
            <a:ext cx="801589" cy="339241"/>
            <a:chOff x="1215478" y="1519003"/>
            <a:chExt cx="1646372" cy="666966"/>
          </a:xfrm>
        </p:grpSpPr>
        <p:sp>
          <p:nvSpPr>
            <p:cNvPr id="512" name="正方形/長方形 511"/>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13" name="図形グループ 512"/>
            <p:cNvGrpSpPr/>
            <p:nvPr/>
          </p:nvGrpSpPr>
          <p:grpSpPr>
            <a:xfrm>
              <a:off x="1476859" y="1628976"/>
              <a:ext cx="72008" cy="431383"/>
              <a:chOff x="1475656" y="1633975"/>
              <a:chExt cx="72008" cy="431383"/>
            </a:xfrm>
          </p:grpSpPr>
          <p:sp>
            <p:nvSpPr>
              <p:cNvPr id="560" name="正方形/長方形 559"/>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1" name="正方形/長方形 560"/>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2" name="正方形/長方形 561"/>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3" name="正方形/長方形 562"/>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4" name="正方形/長方形 563"/>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4" name="図形グループ 513"/>
            <p:cNvGrpSpPr/>
            <p:nvPr/>
          </p:nvGrpSpPr>
          <p:grpSpPr>
            <a:xfrm>
              <a:off x="1562337" y="1628976"/>
              <a:ext cx="72008" cy="431383"/>
              <a:chOff x="1628056" y="1786375"/>
              <a:chExt cx="72008" cy="431383"/>
            </a:xfrm>
          </p:grpSpPr>
          <p:sp>
            <p:nvSpPr>
              <p:cNvPr id="555" name="正方形/長方形 55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6" name="正方形/長方形 55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7" name="正方形/長方形 55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8" name="正方形/長方形 55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9" name="正方形/長方形 55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5" name="図形グループ 514"/>
            <p:cNvGrpSpPr/>
            <p:nvPr/>
          </p:nvGrpSpPr>
          <p:grpSpPr>
            <a:xfrm>
              <a:off x="1775646" y="1628976"/>
              <a:ext cx="72008" cy="431383"/>
              <a:chOff x="1628056" y="1786375"/>
              <a:chExt cx="72008" cy="431383"/>
            </a:xfrm>
          </p:grpSpPr>
          <p:sp>
            <p:nvSpPr>
              <p:cNvPr id="550" name="正方形/長方形 54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正方形/長方形 55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2" name="正方形/長方形 55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3" name="正方形/長方形 55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正方形/長方形 55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6" name="図形グループ 515"/>
            <p:cNvGrpSpPr/>
            <p:nvPr/>
          </p:nvGrpSpPr>
          <p:grpSpPr>
            <a:xfrm>
              <a:off x="1865042" y="1628976"/>
              <a:ext cx="72008" cy="431383"/>
              <a:chOff x="1628056" y="1786375"/>
              <a:chExt cx="72008" cy="431383"/>
            </a:xfrm>
          </p:grpSpPr>
          <p:sp>
            <p:nvSpPr>
              <p:cNvPr id="545" name="正方形/長方形 54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6" name="正方形/長方形 54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正方形/長方形 54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8" name="正方形/長方形 54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9" name="正方形/長方形 54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7" name="図形グループ 516"/>
            <p:cNvGrpSpPr/>
            <p:nvPr/>
          </p:nvGrpSpPr>
          <p:grpSpPr>
            <a:xfrm>
              <a:off x="1953945" y="1628976"/>
              <a:ext cx="72008" cy="431383"/>
              <a:chOff x="1628056" y="1786375"/>
              <a:chExt cx="72008" cy="431383"/>
            </a:xfrm>
          </p:grpSpPr>
          <p:sp>
            <p:nvSpPr>
              <p:cNvPr id="540" name="正方形/長方形 53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1" name="正方形/長方形 54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正方形/長方形 54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3" name="正方形/長方形 54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4" name="正方形/長方形 54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8" name="図形グループ 517"/>
            <p:cNvGrpSpPr/>
            <p:nvPr/>
          </p:nvGrpSpPr>
          <p:grpSpPr>
            <a:xfrm>
              <a:off x="2043370" y="1628976"/>
              <a:ext cx="72008" cy="431383"/>
              <a:chOff x="1628056" y="1786375"/>
              <a:chExt cx="72008" cy="431383"/>
            </a:xfrm>
          </p:grpSpPr>
          <p:sp>
            <p:nvSpPr>
              <p:cNvPr id="535" name="正方形/長方形 53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6" name="正方形/長方形 53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7" name="正方形/長方形 53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8" name="正方形/長方形 53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正方形/長方形 53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9" name="図形グループ 518"/>
            <p:cNvGrpSpPr/>
            <p:nvPr/>
          </p:nvGrpSpPr>
          <p:grpSpPr>
            <a:xfrm>
              <a:off x="2140645" y="1628976"/>
              <a:ext cx="72008" cy="431383"/>
              <a:chOff x="1628056" y="1786375"/>
              <a:chExt cx="72008" cy="431383"/>
            </a:xfrm>
          </p:grpSpPr>
          <p:sp>
            <p:nvSpPr>
              <p:cNvPr id="530" name="正方形/長方形 52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正方形/長方形 53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2" name="正方形/長方形 53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3" name="正方形/長方形 53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4" name="正方形/長方形 53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0" name="図形グループ 519"/>
            <p:cNvGrpSpPr/>
            <p:nvPr/>
          </p:nvGrpSpPr>
          <p:grpSpPr>
            <a:xfrm>
              <a:off x="2232968" y="1628976"/>
              <a:ext cx="72008" cy="431383"/>
              <a:chOff x="1628056" y="1786375"/>
              <a:chExt cx="72008" cy="431383"/>
            </a:xfrm>
          </p:grpSpPr>
          <p:sp>
            <p:nvSpPr>
              <p:cNvPr id="525" name="正方形/長方形 52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正方形/長方形 52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正方形/長方形 52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正方形/長方形 52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9" name="正方形/長方形 52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21" name="正方形/長方形 520"/>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2" name="正方形/長方形 521"/>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正方形/長方形 522"/>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4" name="正方形/長方形 523"/>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34" name="正方形/長方形 1333"/>
          <p:cNvSpPr/>
          <p:nvPr/>
        </p:nvSpPr>
        <p:spPr>
          <a:xfrm>
            <a:off x="5997392" y="3711101"/>
            <a:ext cx="2499398" cy="577081"/>
          </a:xfrm>
          <a:prstGeom prst="rect">
            <a:avLst/>
          </a:prstGeom>
        </p:spPr>
        <p:txBody>
          <a:bodyPr wrap="square">
            <a:spAutoFit/>
          </a:bodyPr>
          <a:lstStyle/>
          <a:p>
            <a:pPr marL="171450" indent="-171450">
              <a:buFont typeface="Wingdings" charset="2"/>
              <a:buChar char="ü"/>
            </a:pPr>
            <a:r>
              <a:rPr lang="ja-JP" altLang="en-US" sz="1050" dirty="0">
                <a:solidFill>
                  <a:srgbClr val="0070C0"/>
                </a:solidFill>
                <a:latin typeface="Meiryo" charset="-128"/>
                <a:ea typeface="Meiryo" charset="-128"/>
                <a:cs typeface="Meiryo" charset="-128"/>
              </a:rPr>
              <a:t>仮想</a:t>
            </a:r>
            <a:r>
              <a:rPr lang="en-US" altLang="ja-JP" sz="1050" dirty="0">
                <a:solidFill>
                  <a:srgbClr val="0070C0"/>
                </a:solidFill>
                <a:latin typeface="Meiryo" charset="-128"/>
                <a:ea typeface="Meiryo" charset="-128"/>
                <a:cs typeface="Meiryo" charset="-128"/>
              </a:rPr>
              <a:t>SAN</a:t>
            </a:r>
            <a:r>
              <a:rPr lang="ja-JP" altLang="en-US" sz="1050" dirty="0">
                <a:solidFill>
                  <a:srgbClr val="0070C0"/>
                </a:solidFill>
                <a:latin typeface="Meiryo" charset="-128"/>
                <a:ea typeface="Meiryo" charset="-128"/>
                <a:cs typeface="Meiryo" charset="-128"/>
              </a:rPr>
              <a:t>を利用することで、ストレージ専用機は不要</a:t>
            </a:r>
            <a:endParaRPr lang="en-US" altLang="ja-JP" sz="1050" dirty="0">
              <a:solidFill>
                <a:srgbClr val="0070C0"/>
              </a:solidFill>
              <a:latin typeface="Meiryo" charset="-128"/>
              <a:ea typeface="Meiryo" charset="-128"/>
              <a:cs typeface="Meiryo" charset="-128"/>
            </a:endParaRPr>
          </a:p>
          <a:p>
            <a:pPr marL="171450" indent="-171450">
              <a:buFont typeface="Wingdings" charset="2"/>
              <a:buChar char="ü"/>
            </a:pPr>
            <a:endParaRPr lang="ja-JP" altLang="en-US" sz="1050" dirty="0">
              <a:solidFill>
                <a:srgbClr val="0070C0"/>
              </a:solidFill>
              <a:effectLst/>
              <a:latin typeface="Meiryo" charset="-128"/>
              <a:ea typeface="Meiryo" charset="-128"/>
              <a:cs typeface="Meiryo" charset="-128"/>
            </a:endParaRPr>
          </a:p>
        </p:txBody>
      </p:sp>
    </p:spTree>
    <p:extLst>
      <p:ext uri="{BB962C8B-B14F-4D97-AF65-F5344CB8AC3E}">
        <p14:creationId xmlns:p14="http://schemas.microsoft.com/office/powerpoint/2010/main" val="83616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9" name="グループ化 568">
            <a:extLst>
              <a:ext uri="{FF2B5EF4-FFF2-40B4-BE49-F238E27FC236}">
                <a16:creationId xmlns:a16="http://schemas.microsoft.com/office/drawing/2014/main" id="{04AE4B0C-2CA2-B448-AB0D-95201742ED21}"/>
              </a:ext>
            </a:extLst>
          </p:cNvPr>
          <p:cNvGrpSpPr/>
          <p:nvPr/>
        </p:nvGrpSpPr>
        <p:grpSpPr>
          <a:xfrm>
            <a:off x="1691680" y="1267612"/>
            <a:ext cx="5343054" cy="4491064"/>
            <a:chOff x="1691680" y="1267612"/>
            <a:chExt cx="5343054" cy="4491064"/>
          </a:xfrm>
        </p:grpSpPr>
        <p:cxnSp>
          <p:nvCxnSpPr>
            <p:cNvPr id="558" name="直線矢印コネクタ 557">
              <a:extLst>
                <a:ext uri="{FF2B5EF4-FFF2-40B4-BE49-F238E27FC236}">
                  <a16:creationId xmlns:a16="http://schemas.microsoft.com/office/drawing/2014/main" id="{3420CD0A-8E61-1F4F-B370-A37FD8E2773A}"/>
                </a:ext>
              </a:extLst>
            </p:cNvPr>
            <p:cNvCxnSpPr>
              <a:cxnSpLocks/>
            </p:cNvCxnSpPr>
            <p:nvPr/>
          </p:nvCxnSpPr>
          <p:spPr>
            <a:xfrm flipV="1">
              <a:off x="1691680" y="1267612"/>
              <a:ext cx="3254714" cy="410995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59" name="直線矢印コネクタ 558">
              <a:extLst>
                <a:ext uri="{FF2B5EF4-FFF2-40B4-BE49-F238E27FC236}">
                  <a16:creationId xmlns:a16="http://schemas.microsoft.com/office/drawing/2014/main" id="{0545373F-FC76-034E-9961-7595FD8A656C}"/>
                </a:ext>
              </a:extLst>
            </p:cNvPr>
            <p:cNvCxnSpPr>
              <a:cxnSpLocks/>
            </p:cNvCxnSpPr>
            <p:nvPr/>
          </p:nvCxnSpPr>
          <p:spPr>
            <a:xfrm flipV="1">
              <a:off x="1968714" y="4161846"/>
              <a:ext cx="5066020" cy="159683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64" name="テキスト ボックス 563">
              <a:extLst>
                <a:ext uri="{FF2B5EF4-FFF2-40B4-BE49-F238E27FC236}">
                  <a16:creationId xmlns:a16="http://schemas.microsoft.com/office/drawing/2014/main" id="{13A2FA50-6396-1C43-8190-243830A9BD07}"/>
                </a:ext>
              </a:extLst>
            </p:cNvPr>
            <p:cNvSpPr txBox="1"/>
            <p:nvPr/>
          </p:nvSpPr>
          <p:spPr>
            <a:xfrm>
              <a:off x="4163321" y="2229721"/>
              <a:ext cx="1031051" cy="446276"/>
            </a:xfrm>
            <a:prstGeom prst="rect">
              <a:avLst/>
            </a:prstGeom>
            <a:noFill/>
          </p:spPr>
          <p:txBody>
            <a:bodyPr wrap="none" rtlCol="0">
              <a:spAutoFit/>
            </a:bodyPr>
            <a:lstStyle/>
            <a:p>
              <a:pPr algn="ctr"/>
              <a:r>
                <a:rPr kumimoji="1" lang="en-US" altLang="ja-JP" sz="1200" dirty="0">
                  <a:solidFill>
                    <a:srgbClr val="0070C0"/>
                  </a:solidFill>
                  <a:latin typeface="Meiryo" panose="020B0604030504040204" pitchFamily="34" charset="-128"/>
                  <a:ea typeface="Meiryo" panose="020B0604030504040204" pitchFamily="34" charset="-128"/>
                </a:rPr>
                <a:t>CPU/</a:t>
              </a:r>
              <a:r>
                <a:rPr kumimoji="1" lang="ja-JP" altLang="en-US" sz="1200">
                  <a:solidFill>
                    <a:srgbClr val="0070C0"/>
                  </a:solidFill>
                  <a:latin typeface="Meiryo" panose="020B0604030504040204" pitchFamily="34" charset="-128"/>
                  <a:ea typeface="Meiryo" panose="020B0604030504040204" pitchFamily="34" charset="-128"/>
                </a:rPr>
                <a:t>メモリ</a:t>
              </a:r>
              <a:endParaRPr kumimoji="1" lang="en-US" altLang="ja-JP" sz="1200" dirty="0">
                <a:solidFill>
                  <a:srgbClr val="0070C0"/>
                </a:solidFill>
                <a:latin typeface="Meiryo" panose="020B0604030504040204" pitchFamily="34" charset="-128"/>
                <a:ea typeface="Meiryo" panose="020B0604030504040204" pitchFamily="34" charset="-128"/>
              </a:endParaRPr>
            </a:p>
            <a:p>
              <a:pPr algn="ctr"/>
              <a:r>
                <a:rPr lang="ja-JP" altLang="en-US" sz="1100">
                  <a:solidFill>
                    <a:srgbClr val="0070C0"/>
                  </a:solidFill>
                  <a:latin typeface="Meiryo" panose="020B0604030504040204" pitchFamily="34" charset="-128"/>
                  <a:ea typeface="Meiryo" panose="020B0604030504040204" pitchFamily="34" charset="-128"/>
                </a:rPr>
                <a:t>重視型モデル</a:t>
              </a:r>
              <a:endParaRPr kumimoji="1" lang="ja-JP" altLang="en-US" sz="1100">
                <a:solidFill>
                  <a:srgbClr val="0070C0"/>
                </a:solidFill>
                <a:latin typeface="Meiryo" panose="020B0604030504040204" pitchFamily="34" charset="-128"/>
                <a:ea typeface="Meiryo" panose="020B0604030504040204" pitchFamily="34" charset="-128"/>
              </a:endParaRPr>
            </a:p>
          </p:txBody>
        </p:sp>
        <p:sp>
          <p:nvSpPr>
            <p:cNvPr id="565" name="テキスト ボックス 564">
              <a:extLst>
                <a:ext uri="{FF2B5EF4-FFF2-40B4-BE49-F238E27FC236}">
                  <a16:creationId xmlns:a16="http://schemas.microsoft.com/office/drawing/2014/main" id="{B7338181-50C7-3C43-AA1A-380DC2479D77}"/>
                </a:ext>
              </a:extLst>
            </p:cNvPr>
            <p:cNvSpPr txBox="1"/>
            <p:nvPr/>
          </p:nvSpPr>
          <p:spPr>
            <a:xfrm>
              <a:off x="5001193" y="4023051"/>
              <a:ext cx="1031051" cy="446276"/>
            </a:xfrm>
            <a:prstGeom prst="rect">
              <a:avLst/>
            </a:prstGeom>
            <a:noFill/>
          </p:spPr>
          <p:txBody>
            <a:bodyPr wrap="none" rtlCol="0">
              <a:spAutoFit/>
            </a:bodyPr>
            <a:lstStyle/>
            <a:p>
              <a:pPr algn="ctr"/>
              <a:r>
                <a:rPr kumimoji="1" lang="ja-JP" altLang="en-US" sz="1200">
                  <a:solidFill>
                    <a:schemeClr val="accent3">
                      <a:lumMod val="75000"/>
                    </a:schemeClr>
                  </a:solidFill>
                  <a:latin typeface="Meiryo" panose="020B0604030504040204" pitchFamily="34" charset="-128"/>
                  <a:ea typeface="Meiryo" panose="020B0604030504040204" pitchFamily="34" charset="-128"/>
                </a:rPr>
                <a:t>ストレージ</a:t>
              </a:r>
              <a:endParaRPr kumimoji="1" lang="en-US" altLang="ja-JP" sz="1200" dirty="0">
                <a:solidFill>
                  <a:schemeClr val="accent3">
                    <a:lumMod val="75000"/>
                  </a:schemeClr>
                </a:solidFill>
                <a:latin typeface="Meiryo" panose="020B0604030504040204" pitchFamily="34" charset="-128"/>
                <a:ea typeface="Meiryo" panose="020B0604030504040204" pitchFamily="34" charset="-128"/>
              </a:endParaRPr>
            </a:p>
            <a:p>
              <a:pPr algn="ctr"/>
              <a:r>
                <a:rPr lang="ja-JP" altLang="en-US" sz="1100">
                  <a:solidFill>
                    <a:schemeClr val="accent3">
                      <a:lumMod val="75000"/>
                    </a:schemeClr>
                  </a:solidFill>
                  <a:latin typeface="Meiryo" panose="020B0604030504040204" pitchFamily="34" charset="-128"/>
                  <a:ea typeface="Meiryo" panose="020B0604030504040204" pitchFamily="34" charset="-128"/>
                </a:rPr>
                <a:t>重視型モデル</a:t>
              </a:r>
              <a:endParaRPr kumimoji="1" lang="ja-JP" altLang="en-US" sz="1100">
                <a:solidFill>
                  <a:schemeClr val="accent3">
                    <a:lumMod val="75000"/>
                  </a:schemeClr>
                </a:solidFill>
                <a:latin typeface="Meiryo" panose="020B0604030504040204" pitchFamily="34" charset="-128"/>
                <a:ea typeface="Meiryo" panose="020B0604030504040204" pitchFamily="34" charset="-128"/>
              </a:endParaRPr>
            </a:p>
          </p:txBody>
        </p:sp>
        <p:sp>
          <p:nvSpPr>
            <p:cNvPr id="566" name="下矢印 565">
              <a:extLst>
                <a:ext uri="{FF2B5EF4-FFF2-40B4-BE49-F238E27FC236}">
                  <a16:creationId xmlns:a16="http://schemas.microsoft.com/office/drawing/2014/main" id="{810EEB74-BE26-0C4C-8057-D4750A95F59D}"/>
                </a:ext>
              </a:extLst>
            </p:cNvPr>
            <p:cNvSpPr/>
            <p:nvPr/>
          </p:nvSpPr>
          <p:spPr>
            <a:xfrm>
              <a:off x="5153185" y="3597278"/>
              <a:ext cx="727068" cy="416819"/>
            </a:xfrm>
            <a:prstGeom prst="down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7" name="下矢印 566">
              <a:extLst>
                <a:ext uri="{FF2B5EF4-FFF2-40B4-BE49-F238E27FC236}">
                  <a16:creationId xmlns:a16="http://schemas.microsoft.com/office/drawing/2014/main" id="{977F0693-FC9E-444F-BBE9-115AB83E42EE}"/>
                </a:ext>
              </a:extLst>
            </p:cNvPr>
            <p:cNvSpPr/>
            <p:nvPr/>
          </p:nvSpPr>
          <p:spPr>
            <a:xfrm rot="10800000">
              <a:off x="4315312" y="2648604"/>
              <a:ext cx="727068" cy="416819"/>
            </a:xfrm>
            <a:prstGeom prst="downArrow">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a:extLst>
              <a:ext uri="{FF2B5EF4-FFF2-40B4-BE49-F238E27FC236}">
                <a16:creationId xmlns:a16="http://schemas.microsoft.com/office/drawing/2014/main" id="{029A077B-D34E-BA4E-9948-4BAB90422390}"/>
              </a:ext>
            </a:extLst>
          </p:cNvPr>
          <p:cNvSpPr>
            <a:spLocks noGrp="1"/>
          </p:cNvSpPr>
          <p:nvPr>
            <p:ph type="title"/>
          </p:nvPr>
        </p:nvSpPr>
        <p:spPr/>
        <p:txBody>
          <a:bodyPr/>
          <a:lstStyle/>
          <a:p>
            <a:r>
              <a:rPr kumimoji="1" lang="ja-JP" altLang="en-US"/>
              <a:t>ハイパーコンバージド・システムの拡張</a:t>
            </a:r>
          </a:p>
        </p:txBody>
      </p:sp>
      <p:sp>
        <p:nvSpPr>
          <p:cNvPr id="3" name="スライド番号プレースホルダー 2">
            <a:extLst>
              <a:ext uri="{FF2B5EF4-FFF2-40B4-BE49-F238E27FC236}">
                <a16:creationId xmlns:a16="http://schemas.microsoft.com/office/drawing/2014/main" id="{551F09E8-380B-014E-916A-6223B998868B}"/>
              </a:ext>
            </a:extLst>
          </p:cNvPr>
          <p:cNvSpPr>
            <a:spLocks noGrp="1"/>
          </p:cNvSpPr>
          <p:nvPr>
            <p:ph type="sldNum" sz="quarter" idx="12"/>
          </p:nvPr>
        </p:nvSpPr>
        <p:spPr/>
        <p:txBody>
          <a:bodyPr/>
          <a:lstStyle/>
          <a:p>
            <a:fld id="{8FF8CC5D-A65D-5946-99B5-645367A967AD}" type="slidenum">
              <a:rPr kumimoji="1" lang="ja-JP" altLang="en-US" smtClean="0"/>
              <a:t>49</a:t>
            </a:fld>
            <a:endParaRPr kumimoji="1" lang="ja-JP" altLang="en-US"/>
          </a:p>
        </p:txBody>
      </p:sp>
      <p:cxnSp>
        <p:nvCxnSpPr>
          <p:cNvPr id="5" name="直線矢印コネクタ 4">
            <a:extLst>
              <a:ext uri="{FF2B5EF4-FFF2-40B4-BE49-F238E27FC236}">
                <a16:creationId xmlns:a16="http://schemas.microsoft.com/office/drawing/2014/main" id="{46A3004B-1F92-C44D-913E-C8F466E5E982}"/>
              </a:ext>
            </a:extLst>
          </p:cNvPr>
          <p:cNvCxnSpPr>
            <a:cxnSpLocks/>
          </p:cNvCxnSpPr>
          <p:nvPr/>
        </p:nvCxnSpPr>
        <p:spPr>
          <a:xfrm flipV="1">
            <a:off x="1547664" y="1268760"/>
            <a:ext cx="0" cy="4608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a:extLst>
              <a:ext uri="{FF2B5EF4-FFF2-40B4-BE49-F238E27FC236}">
                <a16:creationId xmlns:a16="http://schemas.microsoft.com/office/drawing/2014/main" id="{DC7F9E79-268D-F74C-A5E1-2CEB75A4BDF7}"/>
              </a:ext>
            </a:extLst>
          </p:cNvPr>
          <p:cNvCxnSpPr>
            <a:cxnSpLocks/>
          </p:cNvCxnSpPr>
          <p:nvPr/>
        </p:nvCxnSpPr>
        <p:spPr>
          <a:xfrm flipV="1">
            <a:off x="1547664" y="5877272"/>
            <a:ext cx="6048672" cy="1"/>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7D97B037-41BF-7240-9848-D21852AD24D9}"/>
              </a:ext>
            </a:extLst>
          </p:cNvPr>
          <p:cNvSpPr txBox="1"/>
          <p:nvPr/>
        </p:nvSpPr>
        <p:spPr>
          <a:xfrm rot="16200000">
            <a:off x="659641" y="3279419"/>
            <a:ext cx="1443024" cy="369332"/>
          </a:xfrm>
          <a:prstGeom prst="rect">
            <a:avLst/>
          </a:prstGeom>
          <a:noFill/>
        </p:spPr>
        <p:txBody>
          <a:bodyPr wrap="none" rtlCol="0">
            <a:spAutoFit/>
          </a:bodyPr>
          <a:lstStyle/>
          <a:p>
            <a:r>
              <a:rPr kumimoji="1" lang="en-US" altLang="ja-JP" dirty="0">
                <a:solidFill>
                  <a:srgbClr val="0070C0"/>
                </a:solidFill>
                <a:latin typeface="Meiryo" panose="020B0604030504040204" pitchFamily="34" charset="-128"/>
                <a:ea typeface="Meiryo" panose="020B0604030504040204" pitchFamily="34" charset="-128"/>
              </a:rPr>
              <a:t>CPU/</a:t>
            </a:r>
            <a:r>
              <a:rPr kumimoji="1" lang="ja-JP" altLang="en-US">
                <a:solidFill>
                  <a:srgbClr val="0070C0"/>
                </a:solidFill>
                <a:latin typeface="Meiryo" panose="020B0604030504040204" pitchFamily="34" charset="-128"/>
                <a:ea typeface="Meiryo" panose="020B0604030504040204" pitchFamily="34" charset="-128"/>
              </a:rPr>
              <a:t>メモリ</a:t>
            </a:r>
          </a:p>
        </p:txBody>
      </p:sp>
      <p:sp>
        <p:nvSpPr>
          <p:cNvPr id="14" name="テキスト ボックス 13">
            <a:extLst>
              <a:ext uri="{FF2B5EF4-FFF2-40B4-BE49-F238E27FC236}">
                <a16:creationId xmlns:a16="http://schemas.microsoft.com/office/drawing/2014/main" id="{99EF2AE8-8623-614C-8742-027F575B31B8}"/>
              </a:ext>
            </a:extLst>
          </p:cNvPr>
          <p:cNvSpPr txBox="1"/>
          <p:nvPr/>
        </p:nvSpPr>
        <p:spPr>
          <a:xfrm>
            <a:off x="3671753" y="5949280"/>
            <a:ext cx="1800493" cy="369332"/>
          </a:xfrm>
          <a:prstGeom prst="rect">
            <a:avLst/>
          </a:prstGeom>
          <a:noFill/>
        </p:spPr>
        <p:txBody>
          <a:bodyPr wrap="none" rtlCol="0">
            <a:spAutoFit/>
          </a:bodyPr>
          <a:lstStyle/>
          <a:p>
            <a:r>
              <a:rPr kumimoji="1" lang="ja-JP" altLang="en-US">
                <a:solidFill>
                  <a:schemeClr val="accent3">
                    <a:lumMod val="75000"/>
                  </a:schemeClr>
                </a:solidFill>
                <a:latin typeface="Meiryo" panose="020B0604030504040204" pitchFamily="34" charset="-128"/>
                <a:ea typeface="Meiryo" panose="020B0604030504040204" pitchFamily="34" charset="-128"/>
              </a:rPr>
              <a:t>ストレージ容量</a:t>
            </a:r>
          </a:p>
        </p:txBody>
      </p:sp>
      <p:sp>
        <p:nvSpPr>
          <p:cNvPr id="15" name="右矢印 14">
            <a:extLst>
              <a:ext uri="{FF2B5EF4-FFF2-40B4-BE49-F238E27FC236}">
                <a16:creationId xmlns:a16="http://schemas.microsoft.com/office/drawing/2014/main" id="{DC0C7B5D-9249-334F-9A0A-E9F5600404EA}"/>
              </a:ext>
            </a:extLst>
          </p:cNvPr>
          <p:cNvSpPr/>
          <p:nvPr/>
        </p:nvSpPr>
        <p:spPr>
          <a:xfrm rot="19474392">
            <a:off x="1118346" y="3002850"/>
            <a:ext cx="7402581" cy="864096"/>
          </a:xfrm>
          <a:prstGeom prst="rightArrow">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0" name="図形グループ 68">
            <a:extLst>
              <a:ext uri="{FF2B5EF4-FFF2-40B4-BE49-F238E27FC236}">
                <a16:creationId xmlns:a16="http://schemas.microsoft.com/office/drawing/2014/main" id="{32872BDB-B7F7-0147-9D95-C8B4A8470172}"/>
              </a:ext>
            </a:extLst>
          </p:cNvPr>
          <p:cNvGrpSpPr/>
          <p:nvPr/>
        </p:nvGrpSpPr>
        <p:grpSpPr>
          <a:xfrm>
            <a:off x="2843808" y="4509120"/>
            <a:ext cx="889339" cy="360225"/>
            <a:chOff x="1215478" y="1519003"/>
            <a:chExt cx="1646372" cy="666966"/>
          </a:xfrm>
        </p:grpSpPr>
        <p:sp>
          <p:nvSpPr>
            <p:cNvPr id="71" name="正方形/長方形 70">
              <a:extLst>
                <a:ext uri="{FF2B5EF4-FFF2-40B4-BE49-F238E27FC236}">
                  <a16:creationId xmlns:a16="http://schemas.microsoft.com/office/drawing/2014/main" id="{E73F823E-729C-854F-8DE6-06AFE9424D03}"/>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2" name="図形グループ 67">
              <a:extLst>
                <a:ext uri="{FF2B5EF4-FFF2-40B4-BE49-F238E27FC236}">
                  <a16:creationId xmlns:a16="http://schemas.microsoft.com/office/drawing/2014/main" id="{7CFBCF83-EDA6-4646-A344-DB047A0B9402}"/>
                </a:ext>
              </a:extLst>
            </p:cNvPr>
            <p:cNvGrpSpPr/>
            <p:nvPr/>
          </p:nvGrpSpPr>
          <p:grpSpPr>
            <a:xfrm>
              <a:off x="1476859" y="1628976"/>
              <a:ext cx="72008" cy="431383"/>
              <a:chOff x="1475656" y="1633975"/>
              <a:chExt cx="72008" cy="431383"/>
            </a:xfrm>
          </p:grpSpPr>
          <p:sp>
            <p:nvSpPr>
              <p:cNvPr id="119" name="正方形/長方形 118">
                <a:extLst>
                  <a:ext uri="{FF2B5EF4-FFF2-40B4-BE49-F238E27FC236}">
                    <a16:creationId xmlns:a16="http://schemas.microsoft.com/office/drawing/2014/main" id="{2E90EE7E-4646-7142-A3E8-E03B4E4F8B10}"/>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a:extLst>
                  <a:ext uri="{FF2B5EF4-FFF2-40B4-BE49-F238E27FC236}">
                    <a16:creationId xmlns:a16="http://schemas.microsoft.com/office/drawing/2014/main" id="{1E13394B-6AAF-8D40-BC99-5C32D6E2FE58}"/>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正方形/長方形 120">
                <a:extLst>
                  <a:ext uri="{FF2B5EF4-FFF2-40B4-BE49-F238E27FC236}">
                    <a16:creationId xmlns:a16="http://schemas.microsoft.com/office/drawing/2014/main" id="{33EAEA55-3FC6-D244-BA38-7AD9FB14A683}"/>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a:extLst>
                  <a:ext uri="{FF2B5EF4-FFF2-40B4-BE49-F238E27FC236}">
                    <a16:creationId xmlns:a16="http://schemas.microsoft.com/office/drawing/2014/main" id="{FCC5A3EB-9A6E-4544-B8CD-D62AED4BCA0F}"/>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正方形/長方形 122">
                <a:extLst>
                  <a:ext uri="{FF2B5EF4-FFF2-40B4-BE49-F238E27FC236}">
                    <a16:creationId xmlns:a16="http://schemas.microsoft.com/office/drawing/2014/main" id="{6EE9F355-0BD9-DE4A-B3B7-2B197D59E2C2}"/>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3" name="図形グループ 19">
              <a:extLst>
                <a:ext uri="{FF2B5EF4-FFF2-40B4-BE49-F238E27FC236}">
                  <a16:creationId xmlns:a16="http://schemas.microsoft.com/office/drawing/2014/main" id="{9AF9C2DA-5729-3C45-B1A5-87677EFA6977}"/>
                </a:ext>
              </a:extLst>
            </p:cNvPr>
            <p:cNvGrpSpPr/>
            <p:nvPr/>
          </p:nvGrpSpPr>
          <p:grpSpPr>
            <a:xfrm>
              <a:off x="1562337" y="1628976"/>
              <a:ext cx="72008" cy="431383"/>
              <a:chOff x="1628056" y="1786375"/>
              <a:chExt cx="72008" cy="431383"/>
            </a:xfrm>
          </p:grpSpPr>
          <p:sp>
            <p:nvSpPr>
              <p:cNvPr id="114" name="正方形/長方形 113">
                <a:extLst>
                  <a:ext uri="{FF2B5EF4-FFF2-40B4-BE49-F238E27FC236}">
                    <a16:creationId xmlns:a16="http://schemas.microsoft.com/office/drawing/2014/main" id="{904C0618-4575-084C-A07E-8BFEBC35B0F3}"/>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a:extLst>
                  <a:ext uri="{FF2B5EF4-FFF2-40B4-BE49-F238E27FC236}">
                    <a16:creationId xmlns:a16="http://schemas.microsoft.com/office/drawing/2014/main" id="{8F5B4F5D-20A3-5D46-978F-D2252C9B5AF9}"/>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a:extLst>
                  <a:ext uri="{FF2B5EF4-FFF2-40B4-BE49-F238E27FC236}">
                    <a16:creationId xmlns:a16="http://schemas.microsoft.com/office/drawing/2014/main" id="{ABA3A584-AFB9-4B49-89DC-E8EA3B85C63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a:extLst>
                  <a:ext uri="{FF2B5EF4-FFF2-40B4-BE49-F238E27FC236}">
                    <a16:creationId xmlns:a16="http://schemas.microsoft.com/office/drawing/2014/main" id="{E7428442-6FAC-504B-9EA9-75479744CF04}"/>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a:extLst>
                  <a:ext uri="{FF2B5EF4-FFF2-40B4-BE49-F238E27FC236}">
                    <a16:creationId xmlns:a16="http://schemas.microsoft.com/office/drawing/2014/main" id="{DBF9EFEE-338D-CD46-90B3-1684EFDF886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4" name="図形グループ 26">
              <a:extLst>
                <a:ext uri="{FF2B5EF4-FFF2-40B4-BE49-F238E27FC236}">
                  <a16:creationId xmlns:a16="http://schemas.microsoft.com/office/drawing/2014/main" id="{89846682-2AB0-EE4E-98B3-B2D0B27D067B}"/>
                </a:ext>
              </a:extLst>
            </p:cNvPr>
            <p:cNvGrpSpPr/>
            <p:nvPr/>
          </p:nvGrpSpPr>
          <p:grpSpPr>
            <a:xfrm>
              <a:off x="1775646" y="1628976"/>
              <a:ext cx="72008" cy="431383"/>
              <a:chOff x="1628056" y="1786375"/>
              <a:chExt cx="72008" cy="431383"/>
            </a:xfrm>
          </p:grpSpPr>
          <p:sp>
            <p:nvSpPr>
              <p:cNvPr id="109" name="正方形/長方形 108">
                <a:extLst>
                  <a:ext uri="{FF2B5EF4-FFF2-40B4-BE49-F238E27FC236}">
                    <a16:creationId xmlns:a16="http://schemas.microsoft.com/office/drawing/2014/main" id="{EAF5052C-8941-464B-848A-F6FC7E96EF2B}"/>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正方形/長方形 109">
                <a:extLst>
                  <a:ext uri="{FF2B5EF4-FFF2-40B4-BE49-F238E27FC236}">
                    <a16:creationId xmlns:a16="http://schemas.microsoft.com/office/drawing/2014/main" id="{E5939F67-5564-6942-BE41-34242E816A5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a:extLst>
                  <a:ext uri="{FF2B5EF4-FFF2-40B4-BE49-F238E27FC236}">
                    <a16:creationId xmlns:a16="http://schemas.microsoft.com/office/drawing/2014/main" id="{ECB3EF7D-92E1-6E40-8B03-60601C51FDC2}"/>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a:extLst>
                  <a:ext uri="{FF2B5EF4-FFF2-40B4-BE49-F238E27FC236}">
                    <a16:creationId xmlns:a16="http://schemas.microsoft.com/office/drawing/2014/main" id="{91D7D451-88AE-7741-BCED-56BF31CE6EE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正方形/長方形 112">
                <a:extLst>
                  <a:ext uri="{FF2B5EF4-FFF2-40B4-BE49-F238E27FC236}">
                    <a16:creationId xmlns:a16="http://schemas.microsoft.com/office/drawing/2014/main" id="{9B2F2F56-1003-A14A-B824-884E018CF982}"/>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5" name="図形グループ 32">
              <a:extLst>
                <a:ext uri="{FF2B5EF4-FFF2-40B4-BE49-F238E27FC236}">
                  <a16:creationId xmlns:a16="http://schemas.microsoft.com/office/drawing/2014/main" id="{F2D01856-AFA3-524C-AFF0-D489E896F0F4}"/>
                </a:ext>
              </a:extLst>
            </p:cNvPr>
            <p:cNvGrpSpPr/>
            <p:nvPr/>
          </p:nvGrpSpPr>
          <p:grpSpPr>
            <a:xfrm>
              <a:off x="1865042" y="1628976"/>
              <a:ext cx="72008" cy="431383"/>
              <a:chOff x="1628056" y="1786375"/>
              <a:chExt cx="72008" cy="431383"/>
            </a:xfrm>
          </p:grpSpPr>
          <p:sp>
            <p:nvSpPr>
              <p:cNvPr id="104" name="正方形/長方形 103">
                <a:extLst>
                  <a:ext uri="{FF2B5EF4-FFF2-40B4-BE49-F238E27FC236}">
                    <a16:creationId xmlns:a16="http://schemas.microsoft.com/office/drawing/2014/main" id="{9F4FC66B-7009-1647-AF82-4499314C21EA}"/>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a:extLst>
                  <a:ext uri="{FF2B5EF4-FFF2-40B4-BE49-F238E27FC236}">
                    <a16:creationId xmlns:a16="http://schemas.microsoft.com/office/drawing/2014/main" id="{CBA1AE22-52D5-C846-A033-E6AD46A0A46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a:extLst>
                  <a:ext uri="{FF2B5EF4-FFF2-40B4-BE49-F238E27FC236}">
                    <a16:creationId xmlns:a16="http://schemas.microsoft.com/office/drawing/2014/main" id="{E9D821FE-2A1E-1045-94D1-4AB5120BAFC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a:extLst>
                  <a:ext uri="{FF2B5EF4-FFF2-40B4-BE49-F238E27FC236}">
                    <a16:creationId xmlns:a16="http://schemas.microsoft.com/office/drawing/2014/main" id="{20C3C4AE-272D-AB4F-BCE5-18CA06780999}"/>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a:extLst>
                  <a:ext uri="{FF2B5EF4-FFF2-40B4-BE49-F238E27FC236}">
                    <a16:creationId xmlns:a16="http://schemas.microsoft.com/office/drawing/2014/main" id="{3D33E48E-D5A4-7F41-9F5A-10D1DDF8C99F}"/>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6" name="図形グループ 38">
              <a:extLst>
                <a:ext uri="{FF2B5EF4-FFF2-40B4-BE49-F238E27FC236}">
                  <a16:creationId xmlns:a16="http://schemas.microsoft.com/office/drawing/2014/main" id="{87556325-E482-BB43-A1E2-30699392DFFB}"/>
                </a:ext>
              </a:extLst>
            </p:cNvPr>
            <p:cNvGrpSpPr/>
            <p:nvPr/>
          </p:nvGrpSpPr>
          <p:grpSpPr>
            <a:xfrm>
              <a:off x="1953945" y="1628976"/>
              <a:ext cx="72008" cy="431383"/>
              <a:chOff x="1628056" y="1786375"/>
              <a:chExt cx="72008" cy="431383"/>
            </a:xfrm>
          </p:grpSpPr>
          <p:sp>
            <p:nvSpPr>
              <p:cNvPr id="99" name="正方形/長方形 98">
                <a:extLst>
                  <a:ext uri="{FF2B5EF4-FFF2-40B4-BE49-F238E27FC236}">
                    <a16:creationId xmlns:a16="http://schemas.microsoft.com/office/drawing/2014/main" id="{9F785175-65D9-4042-B1FF-7D83507C8562}"/>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a:extLst>
                  <a:ext uri="{FF2B5EF4-FFF2-40B4-BE49-F238E27FC236}">
                    <a16:creationId xmlns:a16="http://schemas.microsoft.com/office/drawing/2014/main" id="{78B7F2B3-0851-CF40-B040-042FBF64130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正方形/長方形 100">
                <a:extLst>
                  <a:ext uri="{FF2B5EF4-FFF2-40B4-BE49-F238E27FC236}">
                    <a16:creationId xmlns:a16="http://schemas.microsoft.com/office/drawing/2014/main" id="{ECB7D1FF-69AB-D348-82BA-FFBA5BA41634}"/>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正方形/長方形 101">
                <a:extLst>
                  <a:ext uri="{FF2B5EF4-FFF2-40B4-BE49-F238E27FC236}">
                    <a16:creationId xmlns:a16="http://schemas.microsoft.com/office/drawing/2014/main" id="{B3CB6B00-EEBB-0B43-ACCD-8EA837DB2D9D}"/>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正方形/長方形 102">
                <a:extLst>
                  <a:ext uri="{FF2B5EF4-FFF2-40B4-BE49-F238E27FC236}">
                    <a16:creationId xmlns:a16="http://schemas.microsoft.com/office/drawing/2014/main" id="{27D9E532-000C-2C44-970A-15150EF116E3}"/>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7" name="図形グループ 44">
              <a:extLst>
                <a:ext uri="{FF2B5EF4-FFF2-40B4-BE49-F238E27FC236}">
                  <a16:creationId xmlns:a16="http://schemas.microsoft.com/office/drawing/2014/main" id="{D02D24CB-DA03-6C4D-829D-0D976C68F319}"/>
                </a:ext>
              </a:extLst>
            </p:cNvPr>
            <p:cNvGrpSpPr/>
            <p:nvPr/>
          </p:nvGrpSpPr>
          <p:grpSpPr>
            <a:xfrm>
              <a:off x="2043370" y="1628976"/>
              <a:ext cx="72008" cy="431383"/>
              <a:chOff x="1628056" y="1786375"/>
              <a:chExt cx="72008" cy="431383"/>
            </a:xfrm>
          </p:grpSpPr>
          <p:sp>
            <p:nvSpPr>
              <p:cNvPr id="94" name="正方形/長方形 93">
                <a:extLst>
                  <a:ext uri="{FF2B5EF4-FFF2-40B4-BE49-F238E27FC236}">
                    <a16:creationId xmlns:a16="http://schemas.microsoft.com/office/drawing/2014/main" id="{B0BED416-BD6F-FD4D-AE33-7243A30A6ADF}"/>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a:extLst>
                  <a:ext uri="{FF2B5EF4-FFF2-40B4-BE49-F238E27FC236}">
                    <a16:creationId xmlns:a16="http://schemas.microsoft.com/office/drawing/2014/main" id="{97168B18-80B6-8248-90DA-EE1E9FA081B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a:extLst>
                  <a:ext uri="{FF2B5EF4-FFF2-40B4-BE49-F238E27FC236}">
                    <a16:creationId xmlns:a16="http://schemas.microsoft.com/office/drawing/2014/main" id="{D14AB718-C33F-C946-9948-4EF3455471E3}"/>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a:extLst>
                  <a:ext uri="{FF2B5EF4-FFF2-40B4-BE49-F238E27FC236}">
                    <a16:creationId xmlns:a16="http://schemas.microsoft.com/office/drawing/2014/main" id="{24CDB7E4-30C4-5549-9456-42C18350413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a:extLst>
                  <a:ext uri="{FF2B5EF4-FFF2-40B4-BE49-F238E27FC236}">
                    <a16:creationId xmlns:a16="http://schemas.microsoft.com/office/drawing/2014/main" id="{83936D80-D308-F840-9593-30C084098D97}"/>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8" name="図形グループ 50">
              <a:extLst>
                <a:ext uri="{FF2B5EF4-FFF2-40B4-BE49-F238E27FC236}">
                  <a16:creationId xmlns:a16="http://schemas.microsoft.com/office/drawing/2014/main" id="{6155F2F1-1A9E-8446-AC3A-BF0A18257129}"/>
                </a:ext>
              </a:extLst>
            </p:cNvPr>
            <p:cNvGrpSpPr/>
            <p:nvPr/>
          </p:nvGrpSpPr>
          <p:grpSpPr>
            <a:xfrm>
              <a:off x="2140645" y="1628976"/>
              <a:ext cx="72008" cy="431383"/>
              <a:chOff x="1628056" y="1786375"/>
              <a:chExt cx="72008" cy="431383"/>
            </a:xfrm>
          </p:grpSpPr>
          <p:sp>
            <p:nvSpPr>
              <p:cNvPr id="89" name="正方形/長方形 88">
                <a:extLst>
                  <a:ext uri="{FF2B5EF4-FFF2-40B4-BE49-F238E27FC236}">
                    <a16:creationId xmlns:a16="http://schemas.microsoft.com/office/drawing/2014/main" id="{9F4900D2-B3F8-BB4F-ACF5-3146A7C26E9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正方形/長方形 89">
                <a:extLst>
                  <a:ext uri="{FF2B5EF4-FFF2-40B4-BE49-F238E27FC236}">
                    <a16:creationId xmlns:a16="http://schemas.microsoft.com/office/drawing/2014/main" id="{261EB1BC-F88B-FD40-BFFB-AFA8384B48B7}"/>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a:extLst>
                  <a:ext uri="{FF2B5EF4-FFF2-40B4-BE49-F238E27FC236}">
                    <a16:creationId xmlns:a16="http://schemas.microsoft.com/office/drawing/2014/main" id="{AFE30181-82A8-434C-AC07-163D513241B1}"/>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a:extLst>
                  <a:ext uri="{FF2B5EF4-FFF2-40B4-BE49-F238E27FC236}">
                    <a16:creationId xmlns:a16="http://schemas.microsoft.com/office/drawing/2014/main" id="{FECF5F18-3614-3941-B781-111E675B80B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a:extLst>
                  <a:ext uri="{FF2B5EF4-FFF2-40B4-BE49-F238E27FC236}">
                    <a16:creationId xmlns:a16="http://schemas.microsoft.com/office/drawing/2014/main" id="{1542BFC3-10B4-A747-837D-6F0D3ACC85D6}"/>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9" name="図形グループ 56">
              <a:extLst>
                <a:ext uri="{FF2B5EF4-FFF2-40B4-BE49-F238E27FC236}">
                  <a16:creationId xmlns:a16="http://schemas.microsoft.com/office/drawing/2014/main" id="{EF9390E2-99D1-BF48-8316-752138D4CCA5}"/>
                </a:ext>
              </a:extLst>
            </p:cNvPr>
            <p:cNvGrpSpPr/>
            <p:nvPr/>
          </p:nvGrpSpPr>
          <p:grpSpPr>
            <a:xfrm>
              <a:off x="2232968" y="1628976"/>
              <a:ext cx="72008" cy="431383"/>
              <a:chOff x="1628056" y="1786375"/>
              <a:chExt cx="72008" cy="431383"/>
            </a:xfrm>
          </p:grpSpPr>
          <p:sp>
            <p:nvSpPr>
              <p:cNvPr id="84" name="正方形/長方形 83">
                <a:extLst>
                  <a:ext uri="{FF2B5EF4-FFF2-40B4-BE49-F238E27FC236}">
                    <a16:creationId xmlns:a16="http://schemas.microsoft.com/office/drawing/2014/main" id="{C650A572-744E-1F4C-AB78-22B6E6CC3F2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a:extLst>
                  <a:ext uri="{FF2B5EF4-FFF2-40B4-BE49-F238E27FC236}">
                    <a16:creationId xmlns:a16="http://schemas.microsoft.com/office/drawing/2014/main" id="{BEDC4EAC-A703-4E44-A938-50C08EA901B7}"/>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正方形/長方形 85">
                <a:extLst>
                  <a:ext uri="{FF2B5EF4-FFF2-40B4-BE49-F238E27FC236}">
                    <a16:creationId xmlns:a16="http://schemas.microsoft.com/office/drawing/2014/main" id="{BFC44355-DB49-2A4B-A903-2F579B75093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正方形/長方形 86">
                <a:extLst>
                  <a:ext uri="{FF2B5EF4-FFF2-40B4-BE49-F238E27FC236}">
                    <a16:creationId xmlns:a16="http://schemas.microsoft.com/office/drawing/2014/main" id="{9ADE1A80-F6A9-264F-961D-FB3258DE01C3}"/>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a:extLst>
                  <a:ext uri="{FF2B5EF4-FFF2-40B4-BE49-F238E27FC236}">
                    <a16:creationId xmlns:a16="http://schemas.microsoft.com/office/drawing/2014/main" id="{04FCC1D9-BE2E-8D44-A1F1-DB5238A43CF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0" name="正方形/長方形 79">
              <a:extLst>
                <a:ext uri="{FF2B5EF4-FFF2-40B4-BE49-F238E27FC236}">
                  <a16:creationId xmlns:a16="http://schemas.microsoft.com/office/drawing/2014/main" id="{AC9E5D0B-6F55-DC4C-A102-3A9F49799D81}"/>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a:extLst>
                <a:ext uri="{FF2B5EF4-FFF2-40B4-BE49-F238E27FC236}">
                  <a16:creationId xmlns:a16="http://schemas.microsoft.com/office/drawing/2014/main" id="{F0BB25E8-EBB7-B44C-8AAE-22B585135DDD}"/>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正方形/長方形 81">
              <a:extLst>
                <a:ext uri="{FF2B5EF4-FFF2-40B4-BE49-F238E27FC236}">
                  <a16:creationId xmlns:a16="http://schemas.microsoft.com/office/drawing/2014/main" id="{38FAC016-88B7-B449-8CC1-CC61227AD347}"/>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正方形/長方形 82">
              <a:extLst>
                <a:ext uri="{FF2B5EF4-FFF2-40B4-BE49-F238E27FC236}">
                  <a16:creationId xmlns:a16="http://schemas.microsoft.com/office/drawing/2014/main" id="{4C093B31-0AA0-1E43-B839-ACB5BCE0312B}"/>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4" name="図形グループ 68">
            <a:extLst>
              <a:ext uri="{FF2B5EF4-FFF2-40B4-BE49-F238E27FC236}">
                <a16:creationId xmlns:a16="http://schemas.microsoft.com/office/drawing/2014/main" id="{DBE21207-7434-C842-AABD-6B6E39EED51B}"/>
              </a:ext>
            </a:extLst>
          </p:cNvPr>
          <p:cNvGrpSpPr/>
          <p:nvPr/>
        </p:nvGrpSpPr>
        <p:grpSpPr>
          <a:xfrm>
            <a:off x="2843808" y="4125918"/>
            <a:ext cx="889339" cy="360225"/>
            <a:chOff x="1215478" y="1519003"/>
            <a:chExt cx="1646372" cy="666966"/>
          </a:xfrm>
        </p:grpSpPr>
        <p:sp>
          <p:nvSpPr>
            <p:cNvPr id="125" name="正方形/長方形 124">
              <a:extLst>
                <a:ext uri="{FF2B5EF4-FFF2-40B4-BE49-F238E27FC236}">
                  <a16:creationId xmlns:a16="http://schemas.microsoft.com/office/drawing/2014/main" id="{ABE8A962-D459-3143-BD16-73D90EC2032D}"/>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6" name="図形グループ 67">
              <a:extLst>
                <a:ext uri="{FF2B5EF4-FFF2-40B4-BE49-F238E27FC236}">
                  <a16:creationId xmlns:a16="http://schemas.microsoft.com/office/drawing/2014/main" id="{7E897B95-9743-864A-9594-588A6A58D3AD}"/>
                </a:ext>
              </a:extLst>
            </p:cNvPr>
            <p:cNvGrpSpPr/>
            <p:nvPr/>
          </p:nvGrpSpPr>
          <p:grpSpPr>
            <a:xfrm>
              <a:off x="1476859" y="1628976"/>
              <a:ext cx="72008" cy="431383"/>
              <a:chOff x="1475656" y="1633975"/>
              <a:chExt cx="72008" cy="431383"/>
            </a:xfrm>
          </p:grpSpPr>
          <p:sp>
            <p:nvSpPr>
              <p:cNvPr id="173" name="正方形/長方形 172">
                <a:extLst>
                  <a:ext uri="{FF2B5EF4-FFF2-40B4-BE49-F238E27FC236}">
                    <a16:creationId xmlns:a16="http://schemas.microsoft.com/office/drawing/2014/main" id="{580FB3FF-7DAE-4343-881D-2F5573A24FDC}"/>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a:extLst>
                  <a:ext uri="{FF2B5EF4-FFF2-40B4-BE49-F238E27FC236}">
                    <a16:creationId xmlns:a16="http://schemas.microsoft.com/office/drawing/2014/main" id="{9C254859-A98F-CC46-ADDB-7EF73E9D744A}"/>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正方形/長方形 174">
                <a:extLst>
                  <a:ext uri="{FF2B5EF4-FFF2-40B4-BE49-F238E27FC236}">
                    <a16:creationId xmlns:a16="http://schemas.microsoft.com/office/drawing/2014/main" id="{8F9CA3CB-0B3B-3045-AB86-B31BA4F5879E}"/>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正方形/長方形 175">
                <a:extLst>
                  <a:ext uri="{FF2B5EF4-FFF2-40B4-BE49-F238E27FC236}">
                    <a16:creationId xmlns:a16="http://schemas.microsoft.com/office/drawing/2014/main" id="{EDDE5D26-2B83-7A49-8012-56D76B3C88F1}"/>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正方形/長方形 176">
                <a:extLst>
                  <a:ext uri="{FF2B5EF4-FFF2-40B4-BE49-F238E27FC236}">
                    <a16:creationId xmlns:a16="http://schemas.microsoft.com/office/drawing/2014/main" id="{C1107B70-6C7C-C045-8250-49B9F760F18D}"/>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 name="図形グループ 19">
              <a:extLst>
                <a:ext uri="{FF2B5EF4-FFF2-40B4-BE49-F238E27FC236}">
                  <a16:creationId xmlns:a16="http://schemas.microsoft.com/office/drawing/2014/main" id="{ECA9007E-1951-CD42-A7EC-66DCCD0367BB}"/>
                </a:ext>
              </a:extLst>
            </p:cNvPr>
            <p:cNvGrpSpPr/>
            <p:nvPr/>
          </p:nvGrpSpPr>
          <p:grpSpPr>
            <a:xfrm>
              <a:off x="1562337" y="1628976"/>
              <a:ext cx="72008" cy="431383"/>
              <a:chOff x="1628056" y="1786375"/>
              <a:chExt cx="72008" cy="431383"/>
            </a:xfrm>
          </p:grpSpPr>
          <p:sp>
            <p:nvSpPr>
              <p:cNvPr id="168" name="正方形/長方形 167">
                <a:extLst>
                  <a:ext uri="{FF2B5EF4-FFF2-40B4-BE49-F238E27FC236}">
                    <a16:creationId xmlns:a16="http://schemas.microsoft.com/office/drawing/2014/main" id="{4CFEF47C-8819-4D4C-BE2E-1019D270CC60}"/>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正方形/長方形 168">
                <a:extLst>
                  <a:ext uri="{FF2B5EF4-FFF2-40B4-BE49-F238E27FC236}">
                    <a16:creationId xmlns:a16="http://schemas.microsoft.com/office/drawing/2014/main" id="{1E281A0E-AEF1-6940-99AF-456CBBE77175}"/>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正方形/長方形 169">
                <a:extLst>
                  <a:ext uri="{FF2B5EF4-FFF2-40B4-BE49-F238E27FC236}">
                    <a16:creationId xmlns:a16="http://schemas.microsoft.com/office/drawing/2014/main" id="{C9FFB606-9FAE-8740-A434-B692EBEFDB0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a:extLst>
                  <a:ext uri="{FF2B5EF4-FFF2-40B4-BE49-F238E27FC236}">
                    <a16:creationId xmlns:a16="http://schemas.microsoft.com/office/drawing/2014/main" id="{3694A756-2B33-6741-A363-E758978E2659}"/>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正方形/長方形 171">
                <a:extLst>
                  <a:ext uri="{FF2B5EF4-FFF2-40B4-BE49-F238E27FC236}">
                    <a16:creationId xmlns:a16="http://schemas.microsoft.com/office/drawing/2014/main" id="{3F2CB32C-57EB-354C-86AE-A879B2A9BC7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26">
              <a:extLst>
                <a:ext uri="{FF2B5EF4-FFF2-40B4-BE49-F238E27FC236}">
                  <a16:creationId xmlns:a16="http://schemas.microsoft.com/office/drawing/2014/main" id="{938BD659-4B5A-2E48-A946-0AACD736646B}"/>
                </a:ext>
              </a:extLst>
            </p:cNvPr>
            <p:cNvGrpSpPr/>
            <p:nvPr/>
          </p:nvGrpSpPr>
          <p:grpSpPr>
            <a:xfrm>
              <a:off x="1775646" y="1628976"/>
              <a:ext cx="72008" cy="431383"/>
              <a:chOff x="1628056" y="1786375"/>
              <a:chExt cx="72008" cy="431383"/>
            </a:xfrm>
          </p:grpSpPr>
          <p:sp>
            <p:nvSpPr>
              <p:cNvPr id="163" name="正方形/長方形 162">
                <a:extLst>
                  <a:ext uri="{FF2B5EF4-FFF2-40B4-BE49-F238E27FC236}">
                    <a16:creationId xmlns:a16="http://schemas.microsoft.com/office/drawing/2014/main" id="{7A5EBE0C-E134-2947-8CCF-EC8F4DCB3FCD}"/>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正方形/長方形 163">
                <a:extLst>
                  <a:ext uri="{FF2B5EF4-FFF2-40B4-BE49-F238E27FC236}">
                    <a16:creationId xmlns:a16="http://schemas.microsoft.com/office/drawing/2014/main" id="{63FF7CA1-9F57-4D41-BB35-C7342097B79C}"/>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正方形/長方形 164">
                <a:extLst>
                  <a:ext uri="{FF2B5EF4-FFF2-40B4-BE49-F238E27FC236}">
                    <a16:creationId xmlns:a16="http://schemas.microsoft.com/office/drawing/2014/main" id="{29631CC3-C6A3-994A-88B5-92FF1E306B3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正方形/長方形 165">
                <a:extLst>
                  <a:ext uri="{FF2B5EF4-FFF2-40B4-BE49-F238E27FC236}">
                    <a16:creationId xmlns:a16="http://schemas.microsoft.com/office/drawing/2014/main" id="{5B091041-EBF2-4745-9051-1E0DB8AD23BE}"/>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7" name="正方形/長方形 166">
                <a:extLst>
                  <a:ext uri="{FF2B5EF4-FFF2-40B4-BE49-F238E27FC236}">
                    <a16:creationId xmlns:a16="http://schemas.microsoft.com/office/drawing/2014/main" id="{9159A748-E5DF-FA4B-BD10-941415204D0F}"/>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9" name="図形グループ 32">
              <a:extLst>
                <a:ext uri="{FF2B5EF4-FFF2-40B4-BE49-F238E27FC236}">
                  <a16:creationId xmlns:a16="http://schemas.microsoft.com/office/drawing/2014/main" id="{C38A8F8E-166A-FE40-A263-EC21DB0DC51B}"/>
                </a:ext>
              </a:extLst>
            </p:cNvPr>
            <p:cNvGrpSpPr/>
            <p:nvPr/>
          </p:nvGrpSpPr>
          <p:grpSpPr>
            <a:xfrm>
              <a:off x="1865042" y="1628976"/>
              <a:ext cx="72008" cy="431383"/>
              <a:chOff x="1628056" y="1786375"/>
              <a:chExt cx="72008" cy="431383"/>
            </a:xfrm>
          </p:grpSpPr>
          <p:sp>
            <p:nvSpPr>
              <p:cNvPr id="158" name="正方形/長方形 157">
                <a:extLst>
                  <a:ext uri="{FF2B5EF4-FFF2-40B4-BE49-F238E27FC236}">
                    <a16:creationId xmlns:a16="http://schemas.microsoft.com/office/drawing/2014/main" id="{AAE0E7A6-B986-D04D-8A61-75F0D0D006B4}"/>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9" name="正方形/長方形 158">
                <a:extLst>
                  <a:ext uri="{FF2B5EF4-FFF2-40B4-BE49-F238E27FC236}">
                    <a16:creationId xmlns:a16="http://schemas.microsoft.com/office/drawing/2014/main" id="{3747EC8C-0F33-2440-9860-033F46BA6CDD}"/>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正方形/長方形 159">
                <a:extLst>
                  <a:ext uri="{FF2B5EF4-FFF2-40B4-BE49-F238E27FC236}">
                    <a16:creationId xmlns:a16="http://schemas.microsoft.com/office/drawing/2014/main" id="{48569047-237B-7B4B-AFF2-B3869D744469}"/>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正方形/長方形 160">
                <a:extLst>
                  <a:ext uri="{FF2B5EF4-FFF2-40B4-BE49-F238E27FC236}">
                    <a16:creationId xmlns:a16="http://schemas.microsoft.com/office/drawing/2014/main" id="{876D4B2D-3FF5-014F-9C4C-E88F8641E793}"/>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正方形/長方形 161">
                <a:extLst>
                  <a:ext uri="{FF2B5EF4-FFF2-40B4-BE49-F238E27FC236}">
                    <a16:creationId xmlns:a16="http://schemas.microsoft.com/office/drawing/2014/main" id="{2297A091-3FD5-5144-AAE7-1429A550D3F7}"/>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0" name="図形グループ 38">
              <a:extLst>
                <a:ext uri="{FF2B5EF4-FFF2-40B4-BE49-F238E27FC236}">
                  <a16:creationId xmlns:a16="http://schemas.microsoft.com/office/drawing/2014/main" id="{7B7FC2A6-B87E-F045-B853-415031C47422}"/>
                </a:ext>
              </a:extLst>
            </p:cNvPr>
            <p:cNvGrpSpPr/>
            <p:nvPr/>
          </p:nvGrpSpPr>
          <p:grpSpPr>
            <a:xfrm>
              <a:off x="1953945" y="1628976"/>
              <a:ext cx="72008" cy="431383"/>
              <a:chOff x="1628056" y="1786375"/>
              <a:chExt cx="72008" cy="431383"/>
            </a:xfrm>
          </p:grpSpPr>
          <p:sp>
            <p:nvSpPr>
              <p:cNvPr id="153" name="正方形/長方形 152">
                <a:extLst>
                  <a:ext uri="{FF2B5EF4-FFF2-40B4-BE49-F238E27FC236}">
                    <a16:creationId xmlns:a16="http://schemas.microsoft.com/office/drawing/2014/main" id="{EEAE415C-9CBF-8E47-B285-522E1C4C385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正方形/長方形 153">
                <a:extLst>
                  <a:ext uri="{FF2B5EF4-FFF2-40B4-BE49-F238E27FC236}">
                    <a16:creationId xmlns:a16="http://schemas.microsoft.com/office/drawing/2014/main" id="{055A0CFD-ED2E-B541-A0A4-28F5A23401A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a:extLst>
                  <a:ext uri="{FF2B5EF4-FFF2-40B4-BE49-F238E27FC236}">
                    <a16:creationId xmlns:a16="http://schemas.microsoft.com/office/drawing/2014/main" id="{608505D9-1EB4-7048-A056-51B8D9E22C3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a:extLst>
                  <a:ext uri="{FF2B5EF4-FFF2-40B4-BE49-F238E27FC236}">
                    <a16:creationId xmlns:a16="http://schemas.microsoft.com/office/drawing/2014/main" id="{AB78A277-BD82-A54F-8149-DE885C516AE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a:extLst>
                  <a:ext uri="{FF2B5EF4-FFF2-40B4-BE49-F238E27FC236}">
                    <a16:creationId xmlns:a16="http://schemas.microsoft.com/office/drawing/2014/main" id="{657F4631-53EC-4240-B52B-5DFCF28F194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44">
              <a:extLst>
                <a:ext uri="{FF2B5EF4-FFF2-40B4-BE49-F238E27FC236}">
                  <a16:creationId xmlns:a16="http://schemas.microsoft.com/office/drawing/2014/main" id="{3056E2E3-7B66-0042-9E71-3B42721802AE}"/>
                </a:ext>
              </a:extLst>
            </p:cNvPr>
            <p:cNvGrpSpPr/>
            <p:nvPr/>
          </p:nvGrpSpPr>
          <p:grpSpPr>
            <a:xfrm>
              <a:off x="2043370" y="1628976"/>
              <a:ext cx="72008" cy="431383"/>
              <a:chOff x="1628056" y="1786375"/>
              <a:chExt cx="72008" cy="431383"/>
            </a:xfrm>
          </p:grpSpPr>
          <p:sp>
            <p:nvSpPr>
              <p:cNvPr id="148" name="正方形/長方形 147">
                <a:extLst>
                  <a:ext uri="{FF2B5EF4-FFF2-40B4-BE49-F238E27FC236}">
                    <a16:creationId xmlns:a16="http://schemas.microsoft.com/office/drawing/2014/main" id="{9B0F44C9-C2CF-2946-9998-6269A07BBC17}"/>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a:extLst>
                  <a:ext uri="{FF2B5EF4-FFF2-40B4-BE49-F238E27FC236}">
                    <a16:creationId xmlns:a16="http://schemas.microsoft.com/office/drawing/2014/main" id="{FDB424FC-A90A-534B-BD76-F5C8D343771D}"/>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a:extLst>
                  <a:ext uri="{FF2B5EF4-FFF2-40B4-BE49-F238E27FC236}">
                    <a16:creationId xmlns:a16="http://schemas.microsoft.com/office/drawing/2014/main" id="{C781229A-825A-5243-AF4D-3D8180D78CF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a:extLst>
                  <a:ext uri="{FF2B5EF4-FFF2-40B4-BE49-F238E27FC236}">
                    <a16:creationId xmlns:a16="http://schemas.microsoft.com/office/drawing/2014/main" id="{CF2F0CAB-298D-4E46-9A8D-D9F213C2A612}"/>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正方形/長方形 151">
                <a:extLst>
                  <a:ext uri="{FF2B5EF4-FFF2-40B4-BE49-F238E27FC236}">
                    <a16:creationId xmlns:a16="http://schemas.microsoft.com/office/drawing/2014/main" id="{27768DD5-0693-7F4F-860B-6444F7FAB329}"/>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2" name="図形グループ 50">
              <a:extLst>
                <a:ext uri="{FF2B5EF4-FFF2-40B4-BE49-F238E27FC236}">
                  <a16:creationId xmlns:a16="http://schemas.microsoft.com/office/drawing/2014/main" id="{B5BD83D6-6800-5F4F-A8A7-D64EFE706C7C}"/>
                </a:ext>
              </a:extLst>
            </p:cNvPr>
            <p:cNvGrpSpPr/>
            <p:nvPr/>
          </p:nvGrpSpPr>
          <p:grpSpPr>
            <a:xfrm>
              <a:off x="2140645" y="1628976"/>
              <a:ext cx="72008" cy="431383"/>
              <a:chOff x="1628056" y="1786375"/>
              <a:chExt cx="72008" cy="431383"/>
            </a:xfrm>
          </p:grpSpPr>
          <p:sp>
            <p:nvSpPr>
              <p:cNvPr id="143" name="正方形/長方形 142">
                <a:extLst>
                  <a:ext uri="{FF2B5EF4-FFF2-40B4-BE49-F238E27FC236}">
                    <a16:creationId xmlns:a16="http://schemas.microsoft.com/office/drawing/2014/main" id="{FDCA6A49-E75E-A04E-A5C4-1A2AD4E23030}"/>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a:extLst>
                  <a:ext uri="{FF2B5EF4-FFF2-40B4-BE49-F238E27FC236}">
                    <a16:creationId xmlns:a16="http://schemas.microsoft.com/office/drawing/2014/main" id="{4595DBBC-8313-E04C-9DA8-2C80F4B99CBE}"/>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a:extLst>
                  <a:ext uri="{FF2B5EF4-FFF2-40B4-BE49-F238E27FC236}">
                    <a16:creationId xmlns:a16="http://schemas.microsoft.com/office/drawing/2014/main" id="{B1E275F1-B3CB-5949-A447-9B7D70E99A28}"/>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a:extLst>
                  <a:ext uri="{FF2B5EF4-FFF2-40B4-BE49-F238E27FC236}">
                    <a16:creationId xmlns:a16="http://schemas.microsoft.com/office/drawing/2014/main" id="{FED3B953-17B8-4149-9DBF-3CEDE2B3555E}"/>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正方形/長方形 146">
                <a:extLst>
                  <a:ext uri="{FF2B5EF4-FFF2-40B4-BE49-F238E27FC236}">
                    <a16:creationId xmlns:a16="http://schemas.microsoft.com/office/drawing/2014/main" id="{325B66BE-E136-4145-BABA-6A7CEC90F842}"/>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3" name="図形グループ 56">
              <a:extLst>
                <a:ext uri="{FF2B5EF4-FFF2-40B4-BE49-F238E27FC236}">
                  <a16:creationId xmlns:a16="http://schemas.microsoft.com/office/drawing/2014/main" id="{AE551C59-3596-2A49-8F16-2CDC4474C438}"/>
                </a:ext>
              </a:extLst>
            </p:cNvPr>
            <p:cNvGrpSpPr/>
            <p:nvPr/>
          </p:nvGrpSpPr>
          <p:grpSpPr>
            <a:xfrm>
              <a:off x="2232968" y="1628976"/>
              <a:ext cx="72008" cy="431383"/>
              <a:chOff x="1628056" y="1786375"/>
              <a:chExt cx="72008" cy="431383"/>
            </a:xfrm>
          </p:grpSpPr>
          <p:sp>
            <p:nvSpPr>
              <p:cNvPr id="138" name="正方形/長方形 137">
                <a:extLst>
                  <a:ext uri="{FF2B5EF4-FFF2-40B4-BE49-F238E27FC236}">
                    <a16:creationId xmlns:a16="http://schemas.microsoft.com/office/drawing/2014/main" id="{4344ECD7-132C-644A-A312-CC7C27E9638F}"/>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a:extLst>
                  <a:ext uri="{FF2B5EF4-FFF2-40B4-BE49-F238E27FC236}">
                    <a16:creationId xmlns:a16="http://schemas.microsoft.com/office/drawing/2014/main" id="{149B773A-0CD2-144E-98F1-A529993DFF93}"/>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a:extLst>
                  <a:ext uri="{FF2B5EF4-FFF2-40B4-BE49-F238E27FC236}">
                    <a16:creationId xmlns:a16="http://schemas.microsoft.com/office/drawing/2014/main" id="{5A52AC8C-A697-8547-B10C-31287F4579C4}"/>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正方形/長方形 140">
                <a:extLst>
                  <a:ext uri="{FF2B5EF4-FFF2-40B4-BE49-F238E27FC236}">
                    <a16:creationId xmlns:a16="http://schemas.microsoft.com/office/drawing/2014/main" id="{0BED6B4A-78E7-2E42-8F47-33E869B79A0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正方形/長方形 141">
                <a:extLst>
                  <a:ext uri="{FF2B5EF4-FFF2-40B4-BE49-F238E27FC236}">
                    <a16:creationId xmlns:a16="http://schemas.microsoft.com/office/drawing/2014/main" id="{DF2F3337-0CB1-AD40-A139-646777E6F069}"/>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4" name="正方形/長方形 133">
              <a:extLst>
                <a:ext uri="{FF2B5EF4-FFF2-40B4-BE49-F238E27FC236}">
                  <a16:creationId xmlns:a16="http://schemas.microsoft.com/office/drawing/2014/main" id="{F478F7B6-4EDD-384F-AD61-4CD609EB8163}"/>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a:extLst>
                <a:ext uri="{FF2B5EF4-FFF2-40B4-BE49-F238E27FC236}">
                  <a16:creationId xmlns:a16="http://schemas.microsoft.com/office/drawing/2014/main" id="{920719D4-95BC-3446-AD07-6F1F9EAB9A21}"/>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a:extLst>
                <a:ext uri="{FF2B5EF4-FFF2-40B4-BE49-F238E27FC236}">
                  <a16:creationId xmlns:a16="http://schemas.microsoft.com/office/drawing/2014/main" id="{A0787955-7512-3F4D-AFC1-83CD6181360B}"/>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正方形/長方形 136">
              <a:extLst>
                <a:ext uri="{FF2B5EF4-FFF2-40B4-BE49-F238E27FC236}">
                  <a16:creationId xmlns:a16="http://schemas.microsoft.com/office/drawing/2014/main" id="{1C5C8E27-5CF4-DF49-B16B-91FCF887F969}"/>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8" name="図形グループ 68">
            <a:extLst>
              <a:ext uri="{FF2B5EF4-FFF2-40B4-BE49-F238E27FC236}">
                <a16:creationId xmlns:a16="http://schemas.microsoft.com/office/drawing/2014/main" id="{687981B0-565D-174D-92AF-AA771C52F58D}"/>
              </a:ext>
            </a:extLst>
          </p:cNvPr>
          <p:cNvGrpSpPr/>
          <p:nvPr/>
        </p:nvGrpSpPr>
        <p:grpSpPr>
          <a:xfrm>
            <a:off x="4057056" y="3930063"/>
            <a:ext cx="889339" cy="360225"/>
            <a:chOff x="1215478" y="1519003"/>
            <a:chExt cx="1646372" cy="666966"/>
          </a:xfrm>
        </p:grpSpPr>
        <p:sp>
          <p:nvSpPr>
            <p:cNvPr id="179" name="正方形/長方形 178">
              <a:extLst>
                <a:ext uri="{FF2B5EF4-FFF2-40B4-BE49-F238E27FC236}">
                  <a16:creationId xmlns:a16="http://schemas.microsoft.com/office/drawing/2014/main" id="{627EDF13-A018-9945-B1E6-15AF902CD22E}"/>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80" name="図形グループ 67">
              <a:extLst>
                <a:ext uri="{FF2B5EF4-FFF2-40B4-BE49-F238E27FC236}">
                  <a16:creationId xmlns:a16="http://schemas.microsoft.com/office/drawing/2014/main" id="{ADFE35A8-9847-6549-AD10-5BF18A8923D1}"/>
                </a:ext>
              </a:extLst>
            </p:cNvPr>
            <p:cNvGrpSpPr/>
            <p:nvPr/>
          </p:nvGrpSpPr>
          <p:grpSpPr>
            <a:xfrm>
              <a:off x="1476859" y="1628976"/>
              <a:ext cx="72008" cy="431383"/>
              <a:chOff x="1475656" y="1633975"/>
              <a:chExt cx="72008" cy="431383"/>
            </a:xfrm>
          </p:grpSpPr>
          <p:sp>
            <p:nvSpPr>
              <p:cNvPr id="227" name="正方形/長方形 226">
                <a:extLst>
                  <a:ext uri="{FF2B5EF4-FFF2-40B4-BE49-F238E27FC236}">
                    <a16:creationId xmlns:a16="http://schemas.microsoft.com/office/drawing/2014/main" id="{A247D9BB-10C0-9149-834C-81BDA072B84C}"/>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a:extLst>
                  <a:ext uri="{FF2B5EF4-FFF2-40B4-BE49-F238E27FC236}">
                    <a16:creationId xmlns:a16="http://schemas.microsoft.com/office/drawing/2014/main" id="{8973EBC1-82D0-7F4B-8608-37D53D9EA5BC}"/>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a:extLst>
                  <a:ext uri="{FF2B5EF4-FFF2-40B4-BE49-F238E27FC236}">
                    <a16:creationId xmlns:a16="http://schemas.microsoft.com/office/drawing/2014/main" id="{FEE94F65-67C4-454E-BF8D-97D0D7A10D39}"/>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a:extLst>
                  <a:ext uri="{FF2B5EF4-FFF2-40B4-BE49-F238E27FC236}">
                    <a16:creationId xmlns:a16="http://schemas.microsoft.com/office/drawing/2014/main" id="{45462748-341E-0F45-A855-D3FF5526EEF5}"/>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a:extLst>
                  <a:ext uri="{FF2B5EF4-FFF2-40B4-BE49-F238E27FC236}">
                    <a16:creationId xmlns:a16="http://schemas.microsoft.com/office/drawing/2014/main" id="{0DB144FA-DF9A-4D4D-9280-9FA97BC2DA47}"/>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1" name="図形グループ 19">
              <a:extLst>
                <a:ext uri="{FF2B5EF4-FFF2-40B4-BE49-F238E27FC236}">
                  <a16:creationId xmlns:a16="http://schemas.microsoft.com/office/drawing/2014/main" id="{02484208-3C38-954A-9311-D3E89F61FE09}"/>
                </a:ext>
              </a:extLst>
            </p:cNvPr>
            <p:cNvGrpSpPr/>
            <p:nvPr/>
          </p:nvGrpSpPr>
          <p:grpSpPr>
            <a:xfrm>
              <a:off x="1562337" y="1628976"/>
              <a:ext cx="72008" cy="431383"/>
              <a:chOff x="1628056" y="1786375"/>
              <a:chExt cx="72008" cy="431383"/>
            </a:xfrm>
          </p:grpSpPr>
          <p:sp>
            <p:nvSpPr>
              <p:cNvPr id="222" name="正方形/長方形 221">
                <a:extLst>
                  <a:ext uri="{FF2B5EF4-FFF2-40B4-BE49-F238E27FC236}">
                    <a16:creationId xmlns:a16="http://schemas.microsoft.com/office/drawing/2014/main" id="{C99C453D-A59E-E549-9CC0-50B7B57F8C13}"/>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a:extLst>
                  <a:ext uri="{FF2B5EF4-FFF2-40B4-BE49-F238E27FC236}">
                    <a16:creationId xmlns:a16="http://schemas.microsoft.com/office/drawing/2014/main" id="{BFD3EF2C-6431-FD4D-8DC5-AF56AECDD33C}"/>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正方形/長方形 223">
                <a:extLst>
                  <a:ext uri="{FF2B5EF4-FFF2-40B4-BE49-F238E27FC236}">
                    <a16:creationId xmlns:a16="http://schemas.microsoft.com/office/drawing/2014/main" id="{BF8BD94B-48B7-C243-9D62-761D3109A7D1}"/>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正方形/長方形 224">
                <a:extLst>
                  <a:ext uri="{FF2B5EF4-FFF2-40B4-BE49-F238E27FC236}">
                    <a16:creationId xmlns:a16="http://schemas.microsoft.com/office/drawing/2014/main" id="{BC2EF789-E6AD-CE4A-BACC-7B1D823EA24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6" name="正方形/長方形 225">
                <a:extLst>
                  <a:ext uri="{FF2B5EF4-FFF2-40B4-BE49-F238E27FC236}">
                    <a16:creationId xmlns:a16="http://schemas.microsoft.com/office/drawing/2014/main" id="{86570E48-41A3-A948-B0E1-77E68231195D}"/>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2" name="図形グループ 26">
              <a:extLst>
                <a:ext uri="{FF2B5EF4-FFF2-40B4-BE49-F238E27FC236}">
                  <a16:creationId xmlns:a16="http://schemas.microsoft.com/office/drawing/2014/main" id="{2EBA39C9-293F-CD48-AF44-2F185A7520D5}"/>
                </a:ext>
              </a:extLst>
            </p:cNvPr>
            <p:cNvGrpSpPr/>
            <p:nvPr/>
          </p:nvGrpSpPr>
          <p:grpSpPr>
            <a:xfrm>
              <a:off x="1775646" y="1628976"/>
              <a:ext cx="72008" cy="431383"/>
              <a:chOff x="1628056" y="1786375"/>
              <a:chExt cx="72008" cy="431383"/>
            </a:xfrm>
          </p:grpSpPr>
          <p:sp>
            <p:nvSpPr>
              <p:cNvPr id="217" name="正方形/長方形 216">
                <a:extLst>
                  <a:ext uri="{FF2B5EF4-FFF2-40B4-BE49-F238E27FC236}">
                    <a16:creationId xmlns:a16="http://schemas.microsoft.com/office/drawing/2014/main" id="{B7397AF3-0B67-FA48-96B0-F07618FE258A}"/>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正方形/長方形 217">
                <a:extLst>
                  <a:ext uri="{FF2B5EF4-FFF2-40B4-BE49-F238E27FC236}">
                    <a16:creationId xmlns:a16="http://schemas.microsoft.com/office/drawing/2014/main" id="{B64D6D03-2090-F64C-B35C-244B2219B7D4}"/>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正方形/長方形 218">
                <a:extLst>
                  <a:ext uri="{FF2B5EF4-FFF2-40B4-BE49-F238E27FC236}">
                    <a16:creationId xmlns:a16="http://schemas.microsoft.com/office/drawing/2014/main" id="{90014F2D-3F3D-D14A-8AB3-5D08EB2D10FC}"/>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a:extLst>
                  <a:ext uri="{FF2B5EF4-FFF2-40B4-BE49-F238E27FC236}">
                    <a16:creationId xmlns:a16="http://schemas.microsoft.com/office/drawing/2014/main" id="{FE81DD2D-8DC8-EE4B-BB3F-7652E1AAAF28}"/>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a:extLst>
                  <a:ext uri="{FF2B5EF4-FFF2-40B4-BE49-F238E27FC236}">
                    <a16:creationId xmlns:a16="http://schemas.microsoft.com/office/drawing/2014/main" id="{5BA4F2DC-93D3-A541-A576-55C33E1E03D9}"/>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3" name="図形グループ 32">
              <a:extLst>
                <a:ext uri="{FF2B5EF4-FFF2-40B4-BE49-F238E27FC236}">
                  <a16:creationId xmlns:a16="http://schemas.microsoft.com/office/drawing/2014/main" id="{7005488F-77C4-934C-BADB-F69B42912119}"/>
                </a:ext>
              </a:extLst>
            </p:cNvPr>
            <p:cNvGrpSpPr/>
            <p:nvPr/>
          </p:nvGrpSpPr>
          <p:grpSpPr>
            <a:xfrm>
              <a:off x="1865042" y="1628976"/>
              <a:ext cx="72008" cy="431383"/>
              <a:chOff x="1628056" y="1786375"/>
              <a:chExt cx="72008" cy="431383"/>
            </a:xfrm>
          </p:grpSpPr>
          <p:sp>
            <p:nvSpPr>
              <p:cNvPr id="212" name="正方形/長方形 211">
                <a:extLst>
                  <a:ext uri="{FF2B5EF4-FFF2-40B4-BE49-F238E27FC236}">
                    <a16:creationId xmlns:a16="http://schemas.microsoft.com/office/drawing/2014/main" id="{C08F1456-C27D-1D43-BD52-2A56EABC3464}"/>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正方形/長方形 212">
                <a:extLst>
                  <a:ext uri="{FF2B5EF4-FFF2-40B4-BE49-F238E27FC236}">
                    <a16:creationId xmlns:a16="http://schemas.microsoft.com/office/drawing/2014/main" id="{552B588B-CA41-4C4B-862A-C56D066D0E3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正方形/長方形 213">
                <a:extLst>
                  <a:ext uri="{FF2B5EF4-FFF2-40B4-BE49-F238E27FC236}">
                    <a16:creationId xmlns:a16="http://schemas.microsoft.com/office/drawing/2014/main" id="{BA6DF7F2-1502-924E-8278-085E688B24E1}"/>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正方形/長方形 214">
                <a:extLst>
                  <a:ext uri="{FF2B5EF4-FFF2-40B4-BE49-F238E27FC236}">
                    <a16:creationId xmlns:a16="http://schemas.microsoft.com/office/drawing/2014/main" id="{B812F32A-1D5F-534A-9F56-824F428511C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正方形/長方形 215">
                <a:extLst>
                  <a:ext uri="{FF2B5EF4-FFF2-40B4-BE49-F238E27FC236}">
                    <a16:creationId xmlns:a16="http://schemas.microsoft.com/office/drawing/2014/main" id="{650AF835-1E61-084E-B2A6-F9BD03CC0E4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4" name="図形グループ 38">
              <a:extLst>
                <a:ext uri="{FF2B5EF4-FFF2-40B4-BE49-F238E27FC236}">
                  <a16:creationId xmlns:a16="http://schemas.microsoft.com/office/drawing/2014/main" id="{482315DF-F8FB-6D4B-9113-28EA4B258E8C}"/>
                </a:ext>
              </a:extLst>
            </p:cNvPr>
            <p:cNvGrpSpPr/>
            <p:nvPr/>
          </p:nvGrpSpPr>
          <p:grpSpPr>
            <a:xfrm>
              <a:off x="1953945" y="1628976"/>
              <a:ext cx="72008" cy="431383"/>
              <a:chOff x="1628056" y="1786375"/>
              <a:chExt cx="72008" cy="431383"/>
            </a:xfrm>
          </p:grpSpPr>
          <p:sp>
            <p:nvSpPr>
              <p:cNvPr id="207" name="正方形/長方形 206">
                <a:extLst>
                  <a:ext uri="{FF2B5EF4-FFF2-40B4-BE49-F238E27FC236}">
                    <a16:creationId xmlns:a16="http://schemas.microsoft.com/office/drawing/2014/main" id="{C3801943-C013-F844-BE57-AAC16C3C0E69}"/>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a:extLst>
                  <a:ext uri="{FF2B5EF4-FFF2-40B4-BE49-F238E27FC236}">
                    <a16:creationId xmlns:a16="http://schemas.microsoft.com/office/drawing/2014/main" id="{980C2FCC-AECB-8B45-8F7E-0082E4B732A5}"/>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正方形/長方形 208">
                <a:extLst>
                  <a:ext uri="{FF2B5EF4-FFF2-40B4-BE49-F238E27FC236}">
                    <a16:creationId xmlns:a16="http://schemas.microsoft.com/office/drawing/2014/main" id="{D7BA4AE5-12EE-5243-9DAB-14C4A06ECD7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正方形/長方形 209">
                <a:extLst>
                  <a:ext uri="{FF2B5EF4-FFF2-40B4-BE49-F238E27FC236}">
                    <a16:creationId xmlns:a16="http://schemas.microsoft.com/office/drawing/2014/main" id="{9D17145E-CD5B-2040-89B3-A3688B704A1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正方形/長方形 210">
                <a:extLst>
                  <a:ext uri="{FF2B5EF4-FFF2-40B4-BE49-F238E27FC236}">
                    <a16:creationId xmlns:a16="http://schemas.microsoft.com/office/drawing/2014/main" id="{65274479-5B50-B943-A700-5ED474BFA7DF}"/>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5" name="図形グループ 44">
              <a:extLst>
                <a:ext uri="{FF2B5EF4-FFF2-40B4-BE49-F238E27FC236}">
                  <a16:creationId xmlns:a16="http://schemas.microsoft.com/office/drawing/2014/main" id="{951DCCE8-62A7-124F-8856-75BFED6C2EFD}"/>
                </a:ext>
              </a:extLst>
            </p:cNvPr>
            <p:cNvGrpSpPr/>
            <p:nvPr/>
          </p:nvGrpSpPr>
          <p:grpSpPr>
            <a:xfrm>
              <a:off x="2043370" y="1628976"/>
              <a:ext cx="72008" cy="431383"/>
              <a:chOff x="1628056" y="1786375"/>
              <a:chExt cx="72008" cy="431383"/>
            </a:xfrm>
          </p:grpSpPr>
          <p:sp>
            <p:nvSpPr>
              <p:cNvPr id="202" name="正方形/長方形 201">
                <a:extLst>
                  <a:ext uri="{FF2B5EF4-FFF2-40B4-BE49-F238E27FC236}">
                    <a16:creationId xmlns:a16="http://schemas.microsoft.com/office/drawing/2014/main" id="{BC68F69A-D2EE-3641-9A37-6A549B73A4C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正方形/長方形 202">
                <a:extLst>
                  <a:ext uri="{FF2B5EF4-FFF2-40B4-BE49-F238E27FC236}">
                    <a16:creationId xmlns:a16="http://schemas.microsoft.com/office/drawing/2014/main" id="{29D7B46F-4E7C-F644-9AF4-72A29787CBD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a:extLst>
                  <a:ext uri="{FF2B5EF4-FFF2-40B4-BE49-F238E27FC236}">
                    <a16:creationId xmlns:a16="http://schemas.microsoft.com/office/drawing/2014/main" id="{9440AEC9-B488-F04E-A056-E080CB1D4643}"/>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a:extLst>
                  <a:ext uri="{FF2B5EF4-FFF2-40B4-BE49-F238E27FC236}">
                    <a16:creationId xmlns:a16="http://schemas.microsoft.com/office/drawing/2014/main" id="{EB205DF8-3109-B343-9B3C-78349F2450A9}"/>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a:extLst>
                  <a:ext uri="{FF2B5EF4-FFF2-40B4-BE49-F238E27FC236}">
                    <a16:creationId xmlns:a16="http://schemas.microsoft.com/office/drawing/2014/main" id="{D5872750-C37E-BC4A-A685-C36B02348342}"/>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6" name="図形グループ 50">
              <a:extLst>
                <a:ext uri="{FF2B5EF4-FFF2-40B4-BE49-F238E27FC236}">
                  <a16:creationId xmlns:a16="http://schemas.microsoft.com/office/drawing/2014/main" id="{DAE4B38E-27B2-5347-AA31-709EC8EF67ED}"/>
                </a:ext>
              </a:extLst>
            </p:cNvPr>
            <p:cNvGrpSpPr/>
            <p:nvPr/>
          </p:nvGrpSpPr>
          <p:grpSpPr>
            <a:xfrm>
              <a:off x="2140645" y="1628976"/>
              <a:ext cx="72008" cy="431383"/>
              <a:chOff x="1628056" y="1786375"/>
              <a:chExt cx="72008" cy="431383"/>
            </a:xfrm>
          </p:grpSpPr>
          <p:sp>
            <p:nvSpPr>
              <p:cNvPr id="197" name="正方形/長方形 196">
                <a:extLst>
                  <a:ext uri="{FF2B5EF4-FFF2-40B4-BE49-F238E27FC236}">
                    <a16:creationId xmlns:a16="http://schemas.microsoft.com/office/drawing/2014/main" id="{1D36FA79-7047-DE48-AD2F-13EB22EE19F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a:extLst>
                  <a:ext uri="{FF2B5EF4-FFF2-40B4-BE49-F238E27FC236}">
                    <a16:creationId xmlns:a16="http://schemas.microsoft.com/office/drawing/2014/main" id="{58A9A35D-830A-3A4C-B8C1-F80BEA07956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a:extLst>
                  <a:ext uri="{FF2B5EF4-FFF2-40B4-BE49-F238E27FC236}">
                    <a16:creationId xmlns:a16="http://schemas.microsoft.com/office/drawing/2014/main" id="{A2501C95-1957-0949-85B6-3C034210A4C1}"/>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a:extLst>
                  <a:ext uri="{FF2B5EF4-FFF2-40B4-BE49-F238E27FC236}">
                    <a16:creationId xmlns:a16="http://schemas.microsoft.com/office/drawing/2014/main" id="{786CF997-6307-214C-8AA1-FD7B535A69F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a:extLst>
                  <a:ext uri="{FF2B5EF4-FFF2-40B4-BE49-F238E27FC236}">
                    <a16:creationId xmlns:a16="http://schemas.microsoft.com/office/drawing/2014/main" id="{FA6EB1B2-A783-C44A-906F-BE16BA42629A}"/>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7" name="図形グループ 56">
              <a:extLst>
                <a:ext uri="{FF2B5EF4-FFF2-40B4-BE49-F238E27FC236}">
                  <a16:creationId xmlns:a16="http://schemas.microsoft.com/office/drawing/2014/main" id="{0C0D1ADB-59AD-2C41-83CB-144CA594AF51}"/>
                </a:ext>
              </a:extLst>
            </p:cNvPr>
            <p:cNvGrpSpPr/>
            <p:nvPr/>
          </p:nvGrpSpPr>
          <p:grpSpPr>
            <a:xfrm>
              <a:off x="2232968" y="1628976"/>
              <a:ext cx="72008" cy="431383"/>
              <a:chOff x="1628056" y="1786375"/>
              <a:chExt cx="72008" cy="431383"/>
            </a:xfrm>
          </p:grpSpPr>
          <p:sp>
            <p:nvSpPr>
              <p:cNvPr id="192" name="正方形/長方形 191">
                <a:extLst>
                  <a:ext uri="{FF2B5EF4-FFF2-40B4-BE49-F238E27FC236}">
                    <a16:creationId xmlns:a16="http://schemas.microsoft.com/office/drawing/2014/main" id="{755A8DCF-D28E-754B-87A8-AA123E1EAF97}"/>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正方形/長方形 192">
                <a:extLst>
                  <a:ext uri="{FF2B5EF4-FFF2-40B4-BE49-F238E27FC236}">
                    <a16:creationId xmlns:a16="http://schemas.microsoft.com/office/drawing/2014/main" id="{0055A283-B059-3046-8D08-1E742F6D6E1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a:extLst>
                  <a:ext uri="{FF2B5EF4-FFF2-40B4-BE49-F238E27FC236}">
                    <a16:creationId xmlns:a16="http://schemas.microsoft.com/office/drawing/2014/main" id="{96AECA21-AFC7-6B4A-9571-DCBE092706D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a:extLst>
                  <a:ext uri="{FF2B5EF4-FFF2-40B4-BE49-F238E27FC236}">
                    <a16:creationId xmlns:a16="http://schemas.microsoft.com/office/drawing/2014/main" id="{502F444F-BE88-C84F-9755-8281EEC4A324}"/>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正方形/長方形 195">
                <a:extLst>
                  <a:ext uri="{FF2B5EF4-FFF2-40B4-BE49-F238E27FC236}">
                    <a16:creationId xmlns:a16="http://schemas.microsoft.com/office/drawing/2014/main" id="{EA105CDB-DC93-2945-8847-EB259B99F0B5}"/>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8" name="正方形/長方形 187">
              <a:extLst>
                <a:ext uri="{FF2B5EF4-FFF2-40B4-BE49-F238E27FC236}">
                  <a16:creationId xmlns:a16="http://schemas.microsoft.com/office/drawing/2014/main" id="{5131DA7F-693A-8A4A-B49F-87AE3173D310}"/>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正方形/長方形 188">
              <a:extLst>
                <a:ext uri="{FF2B5EF4-FFF2-40B4-BE49-F238E27FC236}">
                  <a16:creationId xmlns:a16="http://schemas.microsoft.com/office/drawing/2014/main" id="{45C4D335-5F00-2448-8FE3-F2482F2BD484}"/>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a:extLst>
                <a:ext uri="{FF2B5EF4-FFF2-40B4-BE49-F238E27FC236}">
                  <a16:creationId xmlns:a16="http://schemas.microsoft.com/office/drawing/2014/main" id="{531FE694-AE42-A94E-8781-036111FC6B27}"/>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a:extLst>
                <a:ext uri="{FF2B5EF4-FFF2-40B4-BE49-F238E27FC236}">
                  <a16:creationId xmlns:a16="http://schemas.microsoft.com/office/drawing/2014/main" id="{28388551-1A56-644D-B4E0-F386C07FD7D2}"/>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2" name="図形グループ 68">
            <a:extLst>
              <a:ext uri="{FF2B5EF4-FFF2-40B4-BE49-F238E27FC236}">
                <a16:creationId xmlns:a16="http://schemas.microsoft.com/office/drawing/2014/main" id="{E5790909-9ED2-2543-B3D0-AAB30B4081D5}"/>
              </a:ext>
            </a:extLst>
          </p:cNvPr>
          <p:cNvGrpSpPr/>
          <p:nvPr/>
        </p:nvGrpSpPr>
        <p:grpSpPr>
          <a:xfrm>
            <a:off x="4057056" y="3540139"/>
            <a:ext cx="889339" cy="360225"/>
            <a:chOff x="1215478" y="1519003"/>
            <a:chExt cx="1646372" cy="666966"/>
          </a:xfrm>
        </p:grpSpPr>
        <p:sp>
          <p:nvSpPr>
            <p:cNvPr id="233" name="正方形/長方形 232">
              <a:extLst>
                <a:ext uri="{FF2B5EF4-FFF2-40B4-BE49-F238E27FC236}">
                  <a16:creationId xmlns:a16="http://schemas.microsoft.com/office/drawing/2014/main" id="{CF1E93FD-85DB-BA4B-BAD3-F7B1BADA7C2C}"/>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4" name="図形グループ 67">
              <a:extLst>
                <a:ext uri="{FF2B5EF4-FFF2-40B4-BE49-F238E27FC236}">
                  <a16:creationId xmlns:a16="http://schemas.microsoft.com/office/drawing/2014/main" id="{FB938F25-B7CF-DF4F-B992-FE43AA6BE2A1}"/>
                </a:ext>
              </a:extLst>
            </p:cNvPr>
            <p:cNvGrpSpPr/>
            <p:nvPr/>
          </p:nvGrpSpPr>
          <p:grpSpPr>
            <a:xfrm>
              <a:off x="1476859" y="1628976"/>
              <a:ext cx="72008" cy="431383"/>
              <a:chOff x="1475656" y="1633975"/>
              <a:chExt cx="72008" cy="431383"/>
            </a:xfrm>
          </p:grpSpPr>
          <p:sp>
            <p:nvSpPr>
              <p:cNvPr id="281" name="正方形/長方形 280">
                <a:extLst>
                  <a:ext uri="{FF2B5EF4-FFF2-40B4-BE49-F238E27FC236}">
                    <a16:creationId xmlns:a16="http://schemas.microsoft.com/office/drawing/2014/main" id="{78555ABB-9CEE-D24A-83AE-70A20DA65CE3}"/>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正方形/長方形 281">
                <a:extLst>
                  <a:ext uri="{FF2B5EF4-FFF2-40B4-BE49-F238E27FC236}">
                    <a16:creationId xmlns:a16="http://schemas.microsoft.com/office/drawing/2014/main" id="{9524F1E2-57E4-814C-9EB5-C7E68B90B108}"/>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3" name="正方形/長方形 282">
                <a:extLst>
                  <a:ext uri="{FF2B5EF4-FFF2-40B4-BE49-F238E27FC236}">
                    <a16:creationId xmlns:a16="http://schemas.microsoft.com/office/drawing/2014/main" id="{04EC7FA6-D13E-BE4D-90AC-001BAE26F3A3}"/>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4" name="正方形/長方形 283">
                <a:extLst>
                  <a:ext uri="{FF2B5EF4-FFF2-40B4-BE49-F238E27FC236}">
                    <a16:creationId xmlns:a16="http://schemas.microsoft.com/office/drawing/2014/main" id="{FD39818C-0CEC-CC49-B561-9895267C02F9}"/>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a:extLst>
                  <a:ext uri="{FF2B5EF4-FFF2-40B4-BE49-F238E27FC236}">
                    <a16:creationId xmlns:a16="http://schemas.microsoft.com/office/drawing/2014/main" id="{E3E25FEF-49EA-EE43-BD43-EABCF1F2BCDB}"/>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5" name="図形グループ 19">
              <a:extLst>
                <a:ext uri="{FF2B5EF4-FFF2-40B4-BE49-F238E27FC236}">
                  <a16:creationId xmlns:a16="http://schemas.microsoft.com/office/drawing/2014/main" id="{EA59244D-C227-8146-AABB-AF269EA930D6}"/>
                </a:ext>
              </a:extLst>
            </p:cNvPr>
            <p:cNvGrpSpPr/>
            <p:nvPr/>
          </p:nvGrpSpPr>
          <p:grpSpPr>
            <a:xfrm>
              <a:off x="1562337" y="1628976"/>
              <a:ext cx="72008" cy="431383"/>
              <a:chOff x="1628056" y="1786375"/>
              <a:chExt cx="72008" cy="431383"/>
            </a:xfrm>
          </p:grpSpPr>
          <p:sp>
            <p:nvSpPr>
              <p:cNvPr id="276" name="正方形/長方形 275">
                <a:extLst>
                  <a:ext uri="{FF2B5EF4-FFF2-40B4-BE49-F238E27FC236}">
                    <a16:creationId xmlns:a16="http://schemas.microsoft.com/office/drawing/2014/main" id="{CCBFEB61-A4F0-D149-AE11-7C7C94F58F9C}"/>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正方形/長方形 276">
                <a:extLst>
                  <a:ext uri="{FF2B5EF4-FFF2-40B4-BE49-F238E27FC236}">
                    <a16:creationId xmlns:a16="http://schemas.microsoft.com/office/drawing/2014/main" id="{A36342E1-8FB2-7E41-8FD9-BC3468FE7B0F}"/>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8" name="正方形/長方形 277">
                <a:extLst>
                  <a:ext uri="{FF2B5EF4-FFF2-40B4-BE49-F238E27FC236}">
                    <a16:creationId xmlns:a16="http://schemas.microsoft.com/office/drawing/2014/main" id="{FE9340A8-5202-8540-AE60-7DC1F9C1253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9" name="正方形/長方形 278">
                <a:extLst>
                  <a:ext uri="{FF2B5EF4-FFF2-40B4-BE49-F238E27FC236}">
                    <a16:creationId xmlns:a16="http://schemas.microsoft.com/office/drawing/2014/main" id="{B35D1315-36F8-FA42-A7EC-83FBDF05E842}"/>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0" name="正方形/長方形 279">
                <a:extLst>
                  <a:ext uri="{FF2B5EF4-FFF2-40B4-BE49-F238E27FC236}">
                    <a16:creationId xmlns:a16="http://schemas.microsoft.com/office/drawing/2014/main" id="{D9EC4B71-DFE8-0D4D-9B08-EF0F0C352370}"/>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6" name="図形グループ 26">
              <a:extLst>
                <a:ext uri="{FF2B5EF4-FFF2-40B4-BE49-F238E27FC236}">
                  <a16:creationId xmlns:a16="http://schemas.microsoft.com/office/drawing/2014/main" id="{3B23962F-8A48-AC44-9282-5F54530A144B}"/>
                </a:ext>
              </a:extLst>
            </p:cNvPr>
            <p:cNvGrpSpPr/>
            <p:nvPr/>
          </p:nvGrpSpPr>
          <p:grpSpPr>
            <a:xfrm>
              <a:off x="1775646" y="1628976"/>
              <a:ext cx="72008" cy="431383"/>
              <a:chOff x="1628056" y="1786375"/>
              <a:chExt cx="72008" cy="431383"/>
            </a:xfrm>
          </p:grpSpPr>
          <p:sp>
            <p:nvSpPr>
              <p:cNvPr id="271" name="正方形/長方形 270">
                <a:extLst>
                  <a:ext uri="{FF2B5EF4-FFF2-40B4-BE49-F238E27FC236}">
                    <a16:creationId xmlns:a16="http://schemas.microsoft.com/office/drawing/2014/main" id="{2DB04CA6-A98F-6341-8936-3D9315F90D21}"/>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a:extLst>
                  <a:ext uri="{FF2B5EF4-FFF2-40B4-BE49-F238E27FC236}">
                    <a16:creationId xmlns:a16="http://schemas.microsoft.com/office/drawing/2014/main" id="{A05A0419-7569-0E4D-8D18-4781EB0DD65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a:extLst>
                  <a:ext uri="{FF2B5EF4-FFF2-40B4-BE49-F238E27FC236}">
                    <a16:creationId xmlns:a16="http://schemas.microsoft.com/office/drawing/2014/main" id="{2DF805FD-E919-8849-B684-AC3CB488604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正方形/長方形 273">
                <a:extLst>
                  <a:ext uri="{FF2B5EF4-FFF2-40B4-BE49-F238E27FC236}">
                    <a16:creationId xmlns:a16="http://schemas.microsoft.com/office/drawing/2014/main" id="{68444447-665E-CE42-98BA-A80EDBDB695B}"/>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5" name="正方形/長方形 274">
                <a:extLst>
                  <a:ext uri="{FF2B5EF4-FFF2-40B4-BE49-F238E27FC236}">
                    <a16:creationId xmlns:a16="http://schemas.microsoft.com/office/drawing/2014/main" id="{B47C7220-CD94-FE4F-844B-AEE02295195D}"/>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7" name="図形グループ 32">
              <a:extLst>
                <a:ext uri="{FF2B5EF4-FFF2-40B4-BE49-F238E27FC236}">
                  <a16:creationId xmlns:a16="http://schemas.microsoft.com/office/drawing/2014/main" id="{1200D4EB-44F4-9144-B10F-CFD27E030421}"/>
                </a:ext>
              </a:extLst>
            </p:cNvPr>
            <p:cNvGrpSpPr/>
            <p:nvPr/>
          </p:nvGrpSpPr>
          <p:grpSpPr>
            <a:xfrm>
              <a:off x="1865042" y="1628976"/>
              <a:ext cx="72008" cy="431383"/>
              <a:chOff x="1628056" y="1786375"/>
              <a:chExt cx="72008" cy="431383"/>
            </a:xfrm>
          </p:grpSpPr>
          <p:sp>
            <p:nvSpPr>
              <p:cNvPr id="266" name="正方形/長方形 265">
                <a:extLst>
                  <a:ext uri="{FF2B5EF4-FFF2-40B4-BE49-F238E27FC236}">
                    <a16:creationId xmlns:a16="http://schemas.microsoft.com/office/drawing/2014/main" id="{DDCEB98F-CEFB-C74B-AFE1-921E8F0B1E7D}"/>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a:extLst>
                  <a:ext uri="{FF2B5EF4-FFF2-40B4-BE49-F238E27FC236}">
                    <a16:creationId xmlns:a16="http://schemas.microsoft.com/office/drawing/2014/main" id="{B0512881-C823-4042-8E53-3263AEE5792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a:extLst>
                  <a:ext uri="{FF2B5EF4-FFF2-40B4-BE49-F238E27FC236}">
                    <a16:creationId xmlns:a16="http://schemas.microsoft.com/office/drawing/2014/main" id="{B4C40EE7-D44A-114A-998E-79FA1CC31AA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a:extLst>
                  <a:ext uri="{FF2B5EF4-FFF2-40B4-BE49-F238E27FC236}">
                    <a16:creationId xmlns:a16="http://schemas.microsoft.com/office/drawing/2014/main" id="{7062A492-5A4A-E442-9DA4-53EBBEDFEEA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a:extLst>
                  <a:ext uri="{FF2B5EF4-FFF2-40B4-BE49-F238E27FC236}">
                    <a16:creationId xmlns:a16="http://schemas.microsoft.com/office/drawing/2014/main" id="{1EA8FFA9-43B9-4345-A4DF-110D82FB46F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8" name="図形グループ 38">
              <a:extLst>
                <a:ext uri="{FF2B5EF4-FFF2-40B4-BE49-F238E27FC236}">
                  <a16:creationId xmlns:a16="http://schemas.microsoft.com/office/drawing/2014/main" id="{B9DD0034-DD31-1843-8335-57603940A65B}"/>
                </a:ext>
              </a:extLst>
            </p:cNvPr>
            <p:cNvGrpSpPr/>
            <p:nvPr/>
          </p:nvGrpSpPr>
          <p:grpSpPr>
            <a:xfrm>
              <a:off x="1953945" y="1628976"/>
              <a:ext cx="72008" cy="431383"/>
              <a:chOff x="1628056" y="1786375"/>
              <a:chExt cx="72008" cy="431383"/>
            </a:xfrm>
          </p:grpSpPr>
          <p:sp>
            <p:nvSpPr>
              <p:cNvPr id="261" name="正方形/長方形 260">
                <a:extLst>
                  <a:ext uri="{FF2B5EF4-FFF2-40B4-BE49-F238E27FC236}">
                    <a16:creationId xmlns:a16="http://schemas.microsoft.com/office/drawing/2014/main" id="{22C6563D-CC10-D843-AE0E-7014844BFCA9}"/>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正方形/長方形 261">
                <a:extLst>
                  <a:ext uri="{FF2B5EF4-FFF2-40B4-BE49-F238E27FC236}">
                    <a16:creationId xmlns:a16="http://schemas.microsoft.com/office/drawing/2014/main" id="{47377634-E969-2348-AD02-2C3F7E2540A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3" name="正方形/長方形 262">
                <a:extLst>
                  <a:ext uri="{FF2B5EF4-FFF2-40B4-BE49-F238E27FC236}">
                    <a16:creationId xmlns:a16="http://schemas.microsoft.com/office/drawing/2014/main" id="{AE570666-832F-6E45-92F1-8EA06B5E713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4" name="正方形/長方形 263">
                <a:extLst>
                  <a:ext uri="{FF2B5EF4-FFF2-40B4-BE49-F238E27FC236}">
                    <a16:creationId xmlns:a16="http://schemas.microsoft.com/office/drawing/2014/main" id="{3F250BC7-6FCD-CC4C-AC19-39BE826C484C}"/>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正方形/長方形 264">
                <a:extLst>
                  <a:ext uri="{FF2B5EF4-FFF2-40B4-BE49-F238E27FC236}">
                    <a16:creationId xmlns:a16="http://schemas.microsoft.com/office/drawing/2014/main" id="{6A8187B2-84FE-064E-B888-E72361E8C156}"/>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9" name="図形グループ 44">
              <a:extLst>
                <a:ext uri="{FF2B5EF4-FFF2-40B4-BE49-F238E27FC236}">
                  <a16:creationId xmlns:a16="http://schemas.microsoft.com/office/drawing/2014/main" id="{BE77A881-497C-7D43-BAA5-58B71AD59675}"/>
                </a:ext>
              </a:extLst>
            </p:cNvPr>
            <p:cNvGrpSpPr/>
            <p:nvPr/>
          </p:nvGrpSpPr>
          <p:grpSpPr>
            <a:xfrm>
              <a:off x="2043370" y="1628976"/>
              <a:ext cx="72008" cy="431383"/>
              <a:chOff x="1628056" y="1786375"/>
              <a:chExt cx="72008" cy="431383"/>
            </a:xfrm>
          </p:grpSpPr>
          <p:sp>
            <p:nvSpPr>
              <p:cNvPr id="256" name="正方形/長方形 255">
                <a:extLst>
                  <a:ext uri="{FF2B5EF4-FFF2-40B4-BE49-F238E27FC236}">
                    <a16:creationId xmlns:a16="http://schemas.microsoft.com/office/drawing/2014/main" id="{B796D64B-1C42-474A-983F-D706ED6B5FFC}"/>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正方形/長方形 256">
                <a:extLst>
                  <a:ext uri="{FF2B5EF4-FFF2-40B4-BE49-F238E27FC236}">
                    <a16:creationId xmlns:a16="http://schemas.microsoft.com/office/drawing/2014/main" id="{E5319669-CBC7-9441-9533-221747C6776C}"/>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8" name="正方形/長方形 257">
                <a:extLst>
                  <a:ext uri="{FF2B5EF4-FFF2-40B4-BE49-F238E27FC236}">
                    <a16:creationId xmlns:a16="http://schemas.microsoft.com/office/drawing/2014/main" id="{BC00FBDA-12B6-E840-8E1F-D94825CC3456}"/>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9" name="正方形/長方形 258">
                <a:extLst>
                  <a:ext uri="{FF2B5EF4-FFF2-40B4-BE49-F238E27FC236}">
                    <a16:creationId xmlns:a16="http://schemas.microsoft.com/office/drawing/2014/main" id="{EBB80F87-9E7E-2D46-82BE-34B48E10C3A2}"/>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0" name="正方形/長方形 259">
                <a:extLst>
                  <a:ext uri="{FF2B5EF4-FFF2-40B4-BE49-F238E27FC236}">
                    <a16:creationId xmlns:a16="http://schemas.microsoft.com/office/drawing/2014/main" id="{F2F096AC-7737-1747-94A1-4D5F6600F840}"/>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0" name="図形グループ 50">
              <a:extLst>
                <a:ext uri="{FF2B5EF4-FFF2-40B4-BE49-F238E27FC236}">
                  <a16:creationId xmlns:a16="http://schemas.microsoft.com/office/drawing/2014/main" id="{849989C3-51ED-6B4A-A3FC-251AFC434AB8}"/>
                </a:ext>
              </a:extLst>
            </p:cNvPr>
            <p:cNvGrpSpPr/>
            <p:nvPr/>
          </p:nvGrpSpPr>
          <p:grpSpPr>
            <a:xfrm>
              <a:off x="2140645" y="1628976"/>
              <a:ext cx="72008" cy="431383"/>
              <a:chOff x="1628056" y="1786375"/>
              <a:chExt cx="72008" cy="431383"/>
            </a:xfrm>
          </p:grpSpPr>
          <p:sp>
            <p:nvSpPr>
              <p:cNvPr id="251" name="正方形/長方形 250">
                <a:extLst>
                  <a:ext uri="{FF2B5EF4-FFF2-40B4-BE49-F238E27FC236}">
                    <a16:creationId xmlns:a16="http://schemas.microsoft.com/office/drawing/2014/main" id="{C89684D8-1B2A-2949-9F88-0CF7020FE7CB}"/>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正方形/長方形 251">
                <a:extLst>
                  <a:ext uri="{FF2B5EF4-FFF2-40B4-BE49-F238E27FC236}">
                    <a16:creationId xmlns:a16="http://schemas.microsoft.com/office/drawing/2014/main" id="{E39BD793-3E57-A545-9270-FA408DF5B0E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3" name="正方形/長方形 252">
                <a:extLst>
                  <a:ext uri="{FF2B5EF4-FFF2-40B4-BE49-F238E27FC236}">
                    <a16:creationId xmlns:a16="http://schemas.microsoft.com/office/drawing/2014/main" id="{69A3A496-CE03-AD45-A8A6-A517305DCFBC}"/>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a:extLst>
                  <a:ext uri="{FF2B5EF4-FFF2-40B4-BE49-F238E27FC236}">
                    <a16:creationId xmlns:a16="http://schemas.microsoft.com/office/drawing/2014/main" id="{2B34824F-6725-C648-846E-B5AA1EDA9D5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5" name="正方形/長方形 254">
                <a:extLst>
                  <a:ext uri="{FF2B5EF4-FFF2-40B4-BE49-F238E27FC236}">
                    <a16:creationId xmlns:a16="http://schemas.microsoft.com/office/drawing/2014/main" id="{4F7D31B2-C688-284B-8164-8893E834CA77}"/>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1" name="図形グループ 56">
              <a:extLst>
                <a:ext uri="{FF2B5EF4-FFF2-40B4-BE49-F238E27FC236}">
                  <a16:creationId xmlns:a16="http://schemas.microsoft.com/office/drawing/2014/main" id="{ECA54E2B-D309-3640-A033-A76B06CE118C}"/>
                </a:ext>
              </a:extLst>
            </p:cNvPr>
            <p:cNvGrpSpPr/>
            <p:nvPr/>
          </p:nvGrpSpPr>
          <p:grpSpPr>
            <a:xfrm>
              <a:off x="2232968" y="1628976"/>
              <a:ext cx="72008" cy="431383"/>
              <a:chOff x="1628056" y="1786375"/>
              <a:chExt cx="72008" cy="431383"/>
            </a:xfrm>
          </p:grpSpPr>
          <p:sp>
            <p:nvSpPr>
              <p:cNvPr id="246" name="正方形/長方形 245">
                <a:extLst>
                  <a:ext uri="{FF2B5EF4-FFF2-40B4-BE49-F238E27FC236}">
                    <a16:creationId xmlns:a16="http://schemas.microsoft.com/office/drawing/2014/main" id="{EB5456B9-E01E-0A4A-BFE9-8EDA619D8D9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a:extLst>
                  <a:ext uri="{FF2B5EF4-FFF2-40B4-BE49-F238E27FC236}">
                    <a16:creationId xmlns:a16="http://schemas.microsoft.com/office/drawing/2014/main" id="{BDB9252B-DCC0-7A49-B9BC-74B4D864762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a:extLst>
                  <a:ext uri="{FF2B5EF4-FFF2-40B4-BE49-F238E27FC236}">
                    <a16:creationId xmlns:a16="http://schemas.microsoft.com/office/drawing/2014/main" id="{7B11E9CA-81F5-5D42-96B3-1E5E9C022608}"/>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a:extLst>
                  <a:ext uri="{FF2B5EF4-FFF2-40B4-BE49-F238E27FC236}">
                    <a16:creationId xmlns:a16="http://schemas.microsoft.com/office/drawing/2014/main" id="{83AB83F6-83D7-7245-BC43-38D66EF68B9C}"/>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a:extLst>
                  <a:ext uri="{FF2B5EF4-FFF2-40B4-BE49-F238E27FC236}">
                    <a16:creationId xmlns:a16="http://schemas.microsoft.com/office/drawing/2014/main" id="{8A7F7493-281B-F145-8937-25E441379B8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42" name="正方形/長方形 241">
              <a:extLst>
                <a:ext uri="{FF2B5EF4-FFF2-40B4-BE49-F238E27FC236}">
                  <a16:creationId xmlns:a16="http://schemas.microsoft.com/office/drawing/2014/main" id="{712C9A40-C8E0-1245-9008-BDFD7F62FDC5}"/>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a:extLst>
                <a:ext uri="{FF2B5EF4-FFF2-40B4-BE49-F238E27FC236}">
                  <a16:creationId xmlns:a16="http://schemas.microsoft.com/office/drawing/2014/main" id="{F4F24B8C-D07F-7C46-B4E8-D239E5062308}"/>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a:extLst>
                <a:ext uri="{FF2B5EF4-FFF2-40B4-BE49-F238E27FC236}">
                  <a16:creationId xmlns:a16="http://schemas.microsoft.com/office/drawing/2014/main" id="{88164FEE-9ECE-FA49-8F52-3B36B375C748}"/>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正方形/長方形 244">
              <a:extLst>
                <a:ext uri="{FF2B5EF4-FFF2-40B4-BE49-F238E27FC236}">
                  <a16:creationId xmlns:a16="http://schemas.microsoft.com/office/drawing/2014/main" id="{E0E4FF72-38C4-FB48-8281-28CF898715D9}"/>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6" name="図形グループ 68">
            <a:extLst>
              <a:ext uri="{FF2B5EF4-FFF2-40B4-BE49-F238E27FC236}">
                <a16:creationId xmlns:a16="http://schemas.microsoft.com/office/drawing/2014/main" id="{473C3C92-610D-9C43-87E5-31ABE5FE3C6B}"/>
              </a:ext>
            </a:extLst>
          </p:cNvPr>
          <p:cNvGrpSpPr/>
          <p:nvPr/>
        </p:nvGrpSpPr>
        <p:grpSpPr>
          <a:xfrm>
            <a:off x="4057055" y="3150215"/>
            <a:ext cx="889339" cy="360225"/>
            <a:chOff x="1215478" y="1519003"/>
            <a:chExt cx="1646372" cy="666966"/>
          </a:xfrm>
        </p:grpSpPr>
        <p:sp>
          <p:nvSpPr>
            <p:cNvPr id="287" name="正方形/長方形 286">
              <a:extLst>
                <a:ext uri="{FF2B5EF4-FFF2-40B4-BE49-F238E27FC236}">
                  <a16:creationId xmlns:a16="http://schemas.microsoft.com/office/drawing/2014/main" id="{634CB848-E5C0-6B4E-B208-E4A9AB132D78}"/>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8" name="図形グループ 67">
              <a:extLst>
                <a:ext uri="{FF2B5EF4-FFF2-40B4-BE49-F238E27FC236}">
                  <a16:creationId xmlns:a16="http://schemas.microsoft.com/office/drawing/2014/main" id="{869D4114-A657-7B4F-8B0D-BA0945F93AC9}"/>
                </a:ext>
              </a:extLst>
            </p:cNvPr>
            <p:cNvGrpSpPr/>
            <p:nvPr/>
          </p:nvGrpSpPr>
          <p:grpSpPr>
            <a:xfrm>
              <a:off x="1476859" y="1628976"/>
              <a:ext cx="72008" cy="431383"/>
              <a:chOff x="1475656" y="1633975"/>
              <a:chExt cx="72008" cy="431383"/>
            </a:xfrm>
          </p:grpSpPr>
          <p:sp>
            <p:nvSpPr>
              <p:cNvPr id="335" name="正方形/長方形 334">
                <a:extLst>
                  <a:ext uri="{FF2B5EF4-FFF2-40B4-BE49-F238E27FC236}">
                    <a16:creationId xmlns:a16="http://schemas.microsoft.com/office/drawing/2014/main" id="{766DA661-A119-474B-9095-25E50EA80B72}"/>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6" name="正方形/長方形 335">
                <a:extLst>
                  <a:ext uri="{FF2B5EF4-FFF2-40B4-BE49-F238E27FC236}">
                    <a16:creationId xmlns:a16="http://schemas.microsoft.com/office/drawing/2014/main" id="{55BEFD0F-466C-1046-8EB5-E3D1E3D55EB2}"/>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7" name="正方形/長方形 336">
                <a:extLst>
                  <a:ext uri="{FF2B5EF4-FFF2-40B4-BE49-F238E27FC236}">
                    <a16:creationId xmlns:a16="http://schemas.microsoft.com/office/drawing/2014/main" id="{53FD02DA-096E-DD4A-BDE2-29F6D522C1F8}"/>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8" name="正方形/長方形 337">
                <a:extLst>
                  <a:ext uri="{FF2B5EF4-FFF2-40B4-BE49-F238E27FC236}">
                    <a16:creationId xmlns:a16="http://schemas.microsoft.com/office/drawing/2014/main" id="{A34FF004-1F83-064E-9FF7-F2B7B53947D6}"/>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9" name="正方形/長方形 338">
                <a:extLst>
                  <a:ext uri="{FF2B5EF4-FFF2-40B4-BE49-F238E27FC236}">
                    <a16:creationId xmlns:a16="http://schemas.microsoft.com/office/drawing/2014/main" id="{E248BCA1-51EB-A04E-8EC9-B7CC1771BA8C}"/>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9" name="図形グループ 19">
              <a:extLst>
                <a:ext uri="{FF2B5EF4-FFF2-40B4-BE49-F238E27FC236}">
                  <a16:creationId xmlns:a16="http://schemas.microsoft.com/office/drawing/2014/main" id="{278A34AA-070A-6F45-A106-77135F9E2C87}"/>
                </a:ext>
              </a:extLst>
            </p:cNvPr>
            <p:cNvGrpSpPr/>
            <p:nvPr/>
          </p:nvGrpSpPr>
          <p:grpSpPr>
            <a:xfrm>
              <a:off x="1562337" y="1628976"/>
              <a:ext cx="72008" cy="431383"/>
              <a:chOff x="1628056" y="1786375"/>
              <a:chExt cx="72008" cy="431383"/>
            </a:xfrm>
          </p:grpSpPr>
          <p:sp>
            <p:nvSpPr>
              <p:cNvPr id="330" name="正方形/長方形 329">
                <a:extLst>
                  <a:ext uri="{FF2B5EF4-FFF2-40B4-BE49-F238E27FC236}">
                    <a16:creationId xmlns:a16="http://schemas.microsoft.com/office/drawing/2014/main" id="{1813019B-992F-7049-B7ED-251999A7231A}"/>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1" name="正方形/長方形 330">
                <a:extLst>
                  <a:ext uri="{FF2B5EF4-FFF2-40B4-BE49-F238E27FC236}">
                    <a16:creationId xmlns:a16="http://schemas.microsoft.com/office/drawing/2014/main" id="{38AF193D-FCEA-014B-9E18-2CF1DDFD30A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2" name="正方形/長方形 331">
                <a:extLst>
                  <a:ext uri="{FF2B5EF4-FFF2-40B4-BE49-F238E27FC236}">
                    <a16:creationId xmlns:a16="http://schemas.microsoft.com/office/drawing/2014/main" id="{10A548FB-D9F7-A547-9EF8-526545EB76C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3" name="正方形/長方形 332">
                <a:extLst>
                  <a:ext uri="{FF2B5EF4-FFF2-40B4-BE49-F238E27FC236}">
                    <a16:creationId xmlns:a16="http://schemas.microsoft.com/office/drawing/2014/main" id="{70FDE395-E759-E94B-86CE-3E1280A0A319}"/>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4" name="正方形/長方形 333">
                <a:extLst>
                  <a:ext uri="{FF2B5EF4-FFF2-40B4-BE49-F238E27FC236}">
                    <a16:creationId xmlns:a16="http://schemas.microsoft.com/office/drawing/2014/main" id="{6EA7F83F-B3D9-574D-8414-08DF5F23DC5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0" name="図形グループ 26">
              <a:extLst>
                <a:ext uri="{FF2B5EF4-FFF2-40B4-BE49-F238E27FC236}">
                  <a16:creationId xmlns:a16="http://schemas.microsoft.com/office/drawing/2014/main" id="{724BA47B-D24A-8041-8223-B13C5931339B}"/>
                </a:ext>
              </a:extLst>
            </p:cNvPr>
            <p:cNvGrpSpPr/>
            <p:nvPr/>
          </p:nvGrpSpPr>
          <p:grpSpPr>
            <a:xfrm>
              <a:off x="1775646" y="1628976"/>
              <a:ext cx="72008" cy="431383"/>
              <a:chOff x="1628056" y="1786375"/>
              <a:chExt cx="72008" cy="431383"/>
            </a:xfrm>
          </p:grpSpPr>
          <p:sp>
            <p:nvSpPr>
              <p:cNvPr id="325" name="正方形/長方形 324">
                <a:extLst>
                  <a:ext uri="{FF2B5EF4-FFF2-40B4-BE49-F238E27FC236}">
                    <a16:creationId xmlns:a16="http://schemas.microsoft.com/office/drawing/2014/main" id="{9C13C2A1-563F-C746-BB7B-4E5BF874EBA4}"/>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正方形/長方形 325">
                <a:extLst>
                  <a:ext uri="{FF2B5EF4-FFF2-40B4-BE49-F238E27FC236}">
                    <a16:creationId xmlns:a16="http://schemas.microsoft.com/office/drawing/2014/main" id="{12C96E72-D11F-5B41-A1F7-618C7DD8F10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7" name="正方形/長方形 326">
                <a:extLst>
                  <a:ext uri="{FF2B5EF4-FFF2-40B4-BE49-F238E27FC236}">
                    <a16:creationId xmlns:a16="http://schemas.microsoft.com/office/drawing/2014/main" id="{9812A039-6E3E-9542-898E-4DCCB829F67D}"/>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正方形/長方形 327">
                <a:extLst>
                  <a:ext uri="{FF2B5EF4-FFF2-40B4-BE49-F238E27FC236}">
                    <a16:creationId xmlns:a16="http://schemas.microsoft.com/office/drawing/2014/main" id="{F01EF804-3E03-594B-945B-4F3BFD5FCAD7}"/>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9" name="正方形/長方形 328">
                <a:extLst>
                  <a:ext uri="{FF2B5EF4-FFF2-40B4-BE49-F238E27FC236}">
                    <a16:creationId xmlns:a16="http://schemas.microsoft.com/office/drawing/2014/main" id="{4766BF74-EF04-7D40-BA38-233C34C9CAD5}"/>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1" name="図形グループ 32">
              <a:extLst>
                <a:ext uri="{FF2B5EF4-FFF2-40B4-BE49-F238E27FC236}">
                  <a16:creationId xmlns:a16="http://schemas.microsoft.com/office/drawing/2014/main" id="{B217D9E2-474E-F548-951E-6A928EC50877}"/>
                </a:ext>
              </a:extLst>
            </p:cNvPr>
            <p:cNvGrpSpPr/>
            <p:nvPr/>
          </p:nvGrpSpPr>
          <p:grpSpPr>
            <a:xfrm>
              <a:off x="1865042" y="1628976"/>
              <a:ext cx="72008" cy="431383"/>
              <a:chOff x="1628056" y="1786375"/>
              <a:chExt cx="72008" cy="431383"/>
            </a:xfrm>
          </p:grpSpPr>
          <p:sp>
            <p:nvSpPr>
              <p:cNvPr id="320" name="正方形/長方形 319">
                <a:extLst>
                  <a:ext uri="{FF2B5EF4-FFF2-40B4-BE49-F238E27FC236}">
                    <a16:creationId xmlns:a16="http://schemas.microsoft.com/office/drawing/2014/main" id="{A47279BA-10C2-1A41-8DA6-C886D2672F6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1" name="正方形/長方形 320">
                <a:extLst>
                  <a:ext uri="{FF2B5EF4-FFF2-40B4-BE49-F238E27FC236}">
                    <a16:creationId xmlns:a16="http://schemas.microsoft.com/office/drawing/2014/main" id="{669A5C1A-A56C-0444-81DE-5D343E4F8025}"/>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正方形/長方形 321">
                <a:extLst>
                  <a:ext uri="{FF2B5EF4-FFF2-40B4-BE49-F238E27FC236}">
                    <a16:creationId xmlns:a16="http://schemas.microsoft.com/office/drawing/2014/main" id="{668C11A2-E131-EA4E-8777-C0E2B9C1E4D3}"/>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3" name="正方形/長方形 322">
                <a:extLst>
                  <a:ext uri="{FF2B5EF4-FFF2-40B4-BE49-F238E27FC236}">
                    <a16:creationId xmlns:a16="http://schemas.microsoft.com/office/drawing/2014/main" id="{63CCBF31-C544-9043-BDD7-8FA2B4CCD3B1}"/>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正方形/長方形 323">
                <a:extLst>
                  <a:ext uri="{FF2B5EF4-FFF2-40B4-BE49-F238E27FC236}">
                    <a16:creationId xmlns:a16="http://schemas.microsoft.com/office/drawing/2014/main" id="{0316D92F-2E49-0040-A5F2-4D221D566ACB}"/>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2" name="図形グループ 38">
              <a:extLst>
                <a:ext uri="{FF2B5EF4-FFF2-40B4-BE49-F238E27FC236}">
                  <a16:creationId xmlns:a16="http://schemas.microsoft.com/office/drawing/2014/main" id="{7336CD23-3749-8F4F-B26A-09C79C244D32}"/>
                </a:ext>
              </a:extLst>
            </p:cNvPr>
            <p:cNvGrpSpPr/>
            <p:nvPr/>
          </p:nvGrpSpPr>
          <p:grpSpPr>
            <a:xfrm>
              <a:off x="1953945" y="1628976"/>
              <a:ext cx="72008" cy="431383"/>
              <a:chOff x="1628056" y="1786375"/>
              <a:chExt cx="72008" cy="431383"/>
            </a:xfrm>
          </p:grpSpPr>
          <p:sp>
            <p:nvSpPr>
              <p:cNvPr id="315" name="正方形/長方形 314">
                <a:extLst>
                  <a:ext uri="{FF2B5EF4-FFF2-40B4-BE49-F238E27FC236}">
                    <a16:creationId xmlns:a16="http://schemas.microsoft.com/office/drawing/2014/main" id="{66280E7A-B349-7447-8816-90D7792B8FE1}"/>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正方形/長方形 315">
                <a:extLst>
                  <a:ext uri="{FF2B5EF4-FFF2-40B4-BE49-F238E27FC236}">
                    <a16:creationId xmlns:a16="http://schemas.microsoft.com/office/drawing/2014/main" id="{ECDE8C2E-CB80-744B-B93F-77931A901AE9}"/>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7" name="正方形/長方形 316">
                <a:extLst>
                  <a:ext uri="{FF2B5EF4-FFF2-40B4-BE49-F238E27FC236}">
                    <a16:creationId xmlns:a16="http://schemas.microsoft.com/office/drawing/2014/main" id="{3D0489B0-4947-6143-87BB-9E17E506EBC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正方形/長方形 317">
                <a:extLst>
                  <a:ext uri="{FF2B5EF4-FFF2-40B4-BE49-F238E27FC236}">
                    <a16:creationId xmlns:a16="http://schemas.microsoft.com/office/drawing/2014/main" id="{D29ADCF4-2BD7-6B4F-B49A-867E40472F48}"/>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9" name="正方形/長方形 318">
                <a:extLst>
                  <a:ext uri="{FF2B5EF4-FFF2-40B4-BE49-F238E27FC236}">
                    <a16:creationId xmlns:a16="http://schemas.microsoft.com/office/drawing/2014/main" id="{3C369C0E-7CED-0A44-A830-C2DB152E3E7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3" name="図形グループ 44">
              <a:extLst>
                <a:ext uri="{FF2B5EF4-FFF2-40B4-BE49-F238E27FC236}">
                  <a16:creationId xmlns:a16="http://schemas.microsoft.com/office/drawing/2014/main" id="{34A78F1A-A2DE-CF4C-AF06-B2FBCCD5D1D1}"/>
                </a:ext>
              </a:extLst>
            </p:cNvPr>
            <p:cNvGrpSpPr/>
            <p:nvPr/>
          </p:nvGrpSpPr>
          <p:grpSpPr>
            <a:xfrm>
              <a:off x="2043370" y="1628976"/>
              <a:ext cx="72008" cy="431383"/>
              <a:chOff x="1628056" y="1786375"/>
              <a:chExt cx="72008" cy="431383"/>
            </a:xfrm>
          </p:grpSpPr>
          <p:sp>
            <p:nvSpPr>
              <p:cNvPr id="310" name="正方形/長方形 309">
                <a:extLst>
                  <a:ext uri="{FF2B5EF4-FFF2-40B4-BE49-F238E27FC236}">
                    <a16:creationId xmlns:a16="http://schemas.microsoft.com/office/drawing/2014/main" id="{0AC50B8B-6DC5-E349-9567-3F097C0440A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1" name="正方形/長方形 310">
                <a:extLst>
                  <a:ext uri="{FF2B5EF4-FFF2-40B4-BE49-F238E27FC236}">
                    <a16:creationId xmlns:a16="http://schemas.microsoft.com/office/drawing/2014/main" id="{7007BF13-7EB3-4D41-8DAB-550DB00049E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2" name="正方形/長方形 311">
                <a:extLst>
                  <a:ext uri="{FF2B5EF4-FFF2-40B4-BE49-F238E27FC236}">
                    <a16:creationId xmlns:a16="http://schemas.microsoft.com/office/drawing/2014/main" id="{8F6D31FE-0BAE-7241-935D-CF253B91C59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3" name="正方形/長方形 312">
                <a:extLst>
                  <a:ext uri="{FF2B5EF4-FFF2-40B4-BE49-F238E27FC236}">
                    <a16:creationId xmlns:a16="http://schemas.microsoft.com/office/drawing/2014/main" id="{ED6E0EE3-23C4-0C41-B4E1-1BF3EDA28FAF}"/>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正方形/長方形 313">
                <a:extLst>
                  <a:ext uri="{FF2B5EF4-FFF2-40B4-BE49-F238E27FC236}">
                    <a16:creationId xmlns:a16="http://schemas.microsoft.com/office/drawing/2014/main" id="{08BF974D-096C-8944-9B78-B565B4C7CBF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4" name="図形グループ 50">
              <a:extLst>
                <a:ext uri="{FF2B5EF4-FFF2-40B4-BE49-F238E27FC236}">
                  <a16:creationId xmlns:a16="http://schemas.microsoft.com/office/drawing/2014/main" id="{F5BE0668-A760-704F-9D63-690DAB3F88A6}"/>
                </a:ext>
              </a:extLst>
            </p:cNvPr>
            <p:cNvGrpSpPr/>
            <p:nvPr/>
          </p:nvGrpSpPr>
          <p:grpSpPr>
            <a:xfrm>
              <a:off x="2140645" y="1628976"/>
              <a:ext cx="72008" cy="431383"/>
              <a:chOff x="1628056" y="1786375"/>
              <a:chExt cx="72008" cy="431383"/>
            </a:xfrm>
          </p:grpSpPr>
          <p:sp>
            <p:nvSpPr>
              <p:cNvPr id="305" name="正方形/長方形 304">
                <a:extLst>
                  <a:ext uri="{FF2B5EF4-FFF2-40B4-BE49-F238E27FC236}">
                    <a16:creationId xmlns:a16="http://schemas.microsoft.com/office/drawing/2014/main" id="{AA112B32-4A64-A64F-AAA3-A516E2319CAA}"/>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正方形/長方形 305">
                <a:extLst>
                  <a:ext uri="{FF2B5EF4-FFF2-40B4-BE49-F238E27FC236}">
                    <a16:creationId xmlns:a16="http://schemas.microsoft.com/office/drawing/2014/main" id="{A7C01012-626A-9647-B60C-CA878698E2C2}"/>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正方形/長方形 306">
                <a:extLst>
                  <a:ext uri="{FF2B5EF4-FFF2-40B4-BE49-F238E27FC236}">
                    <a16:creationId xmlns:a16="http://schemas.microsoft.com/office/drawing/2014/main" id="{9EB033F4-85BB-F14E-9AB7-6BA1A0FB6B4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正方形/長方形 307">
                <a:extLst>
                  <a:ext uri="{FF2B5EF4-FFF2-40B4-BE49-F238E27FC236}">
                    <a16:creationId xmlns:a16="http://schemas.microsoft.com/office/drawing/2014/main" id="{4C862770-C4E3-4045-9319-CF858DCC8BE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9" name="正方形/長方形 308">
                <a:extLst>
                  <a:ext uri="{FF2B5EF4-FFF2-40B4-BE49-F238E27FC236}">
                    <a16:creationId xmlns:a16="http://schemas.microsoft.com/office/drawing/2014/main" id="{E93D0578-0CFE-1F42-891C-4A4FE45ADAB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5" name="図形グループ 56">
              <a:extLst>
                <a:ext uri="{FF2B5EF4-FFF2-40B4-BE49-F238E27FC236}">
                  <a16:creationId xmlns:a16="http://schemas.microsoft.com/office/drawing/2014/main" id="{5FB0303C-5109-214C-A259-7CF30513B904}"/>
                </a:ext>
              </a:extLst>
            </p:cNvPr>
            <p:cNvGrpSpPr/>
            <p:nvPr/>
          </p:nvGrpSpPr>
          <p:grpSpPr>
            <a:xfrm>
              <a:off x="2232968" y="1628976"/>
              <a:ext cx="72008" cy="431383"/>
              <a:chOff x="1628056" y="1786375"/>
              <a:chExt cx="72008" cy="431383"/>
            </a:xfrm>
          </p:grpSpPr>
          <p:sp>
            <p:nvSpPr>
              <p:cNvPr id="300" name="正方形/長方形 299">
                <a:extLst>
                  <a:ext uri="{FF2B5EF4-FFF2-40B4-BE49-F238E27FC236}">
                    <a16:creationId xmlns:a16="http://schemas.microsoft.com/office/drawing/2014/main" id="{36E372A7-6425-8848-A914-B254DFDCF15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1" name="正方形/長方形 300">
                <a:extLst>
                  <a:ext uri="{FF2B5EF4-FFF2-40B4-BE49-F238E27FC236}">
                    <a16:creationId xmlns:a16="http://schemas.microsoft.com/office/drawing/2014/main" id="{4E888180-82A7-F449-8AE5-ECC5E418BCC4}"/>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正方形/長方形 301">
                <a:extLst>
                  <a:ext uri="{FF2B5EF4-FFF2-40B4-BE49-F238E27FC236}">
                    <a16:creationId xmlns:a16="http://schemas.microsoft.com/office/drawing/2014/main" id="{F4B33CF9-B2D2-0E41-BE63-BC61B5A32DD3}"/>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正方形/長方形 302">
                <a:extLst>
                  <a:ext uri="{FF2B5EF4-FFF2-40B4-BE49-F238E27FC236}">
                    <a16:creationId xmlns:a16="http://schemas.microsoft.com/office/drawing/2014/main" id="{6833E26E-8F63-EB4B-B103-0C8958B50D18}"/>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正方形/長方形 303">
                <a:extLst>
                  <a:ext uri="{FF2B5EF4-FFF2-40B4-BE49-F238E27FC236}">
                    <a16:creationId xmlns:a16="http://schemas.microsoft.com/office/drawing/2014/main" id="{4D3CC1BE-CB4B-DD41-9275-E9AB3AD33D15}"/>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96" name="正方形/長方形 295">
              <a:extLst>
                <a:ext uri="{FF2B5EF4-FFF2-40B4-BE49-F238E27FC236}">
                  <a16:creationId xmlns:a16="http://schemas.microsoft.com/office/drawing/2014/main" id="{879C612B-A2FB-BD44-8FCA-F9993D9E45E3}"/>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7" name="正方形/長方形 296">
              <a:extLst>
                <a:ext uri="{FF2B5EF4-FFF2-40B4-BE49-F238E27FC236}">
                  <a16:creationId xmlns:a16="http://schemas.microsoft.com/office/drawing/2014/main" id="{FFE9334E-6C6B-8846-97A2-4E48AEEED0D3}"/>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8" name="正方形/長方形 297">
              <a:extLst>
                <a:ext uri="{FF2B5EF4-FFF2-40B4-BE49-F238E27FC236}">
                  <a16:creationId xmlns:a16="http://schemas.microsoft.com/office/drawing/2014/main" id="{14AC0C3D-5A47-8840-BFAD-E015042DFCE6}"/>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9" name="正方形/長方形 298">
              <a:extLst>
                <a:ext uri="{FF2B5EF4-FFF2-40B4-BE49-F238E27FC236}">
                  <a16:creationId xmlns:a16="http://schemas.microsoft.com/office/drawing/2014/main" id="{12537D01-DA8D-8846-953C-D7619DA0903F}"/>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0" name="図形グループ 68">
            <a:extLst>
              <a:ext uri="{FF2B5EF4-FFF2-40B4-BE49-F238E27FC236}">
                <a16:creationId xmlns:a16="http://schemas.microsoft.com/office/drawing/2014/main" id="{DE2D3066-C0B8-8B43-BA08-11544BB074C4}"/>
              </a:ext>
            </a:extLst>
          </p:cNvPr>
          <p:cNvGrpSpPr/>
          <p:nvPr/>
        </p:nvGrpSpPr>
        <p:grpSpPr>
          <a:xfrm>
            <a:off x="5270307" y="3122928"/>
            <a:ext cx="889339" cy="360225"/>
            <a:chOff x="1215478" y="1519003"/>
            <a:chExt cx="1646372" cy="666966"/>
          </a:xfrm>
        </p:grpSpPr>
        <p:sp>
          <p:nvSpPr>
            <p:cNvPr id="341" name="正方形/長方形 340">
              <a:extLst>
                <a:ext uri="{FF2B5EF4-FFF2-40B4-BE49-F238E27FC236}">
                  <a16:creationId xmlns:a16="http://schemas.microsoft.com/office/drawing/2014/main" id="{3962367D-018C-3D42-9549-35F1B51D67A4}"/>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42" name="図形グループ 67">
              <a:extLst>
                <a:ext uri="{FF2B5EF4-FFF2-40B4-BE49-F238E27FC236}">
                  <a16:creationId xmlns:a16="http://schemas.microsoft.com/office/drawing/2014/main" id="{9E614049-5EF5-B44A-A890-D6F755621752}"/>
                </a:ext>
              </a:extLst>
            </p:cNvPr>
            <p:cNvGrpSpPr/>
            <p:nvPr/>
          </p:nvGrpSpPr>
          <p:grpSpPr>
            <a:xfrm>
              <a:off x="1476859" y="1628976"/>
              <a:ext cx="72008" cy="431383"/>
              <a:chOff x="1475656" y="1633975"/>
              <a:chExt cx="72008" cy="431383"/>
            </a:xfrm>
          </p:grpSpPr>
          <p:sp>
            <p:nvSpPr>
              <p:cNvPr id="389" name="正方形/長方形 388">
                <a:extLst>
                  <a:ext uri="{FF2B5EF4-FFF2-40B4-BE49-F238E27FC236}">
                    <a16:creationId xmlns:a16="http://schemas.microsoft.com/office/drawing/2014/main" id="{1D72A79B-725F-3A43-AE9F-A00C490D9BAD}"/>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正方形/長方形 389">
                <a:extLst>
                  <a:ext uri="{FF2B5EF4-FFF2-40B4-BE49-F238E27FC236}">
                    <a16:creationId xmlns:a16="http://schemas.microsoft.com/office/drawing/2014/main" id="{6FE73C01-EB71-AA4C-8D1A-3D8123507D5F}"/>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1" name="正方形/長方形 390">
                <a:extLst>
                  <a:ext uri="{FF2B5EF4-FFF2-40B4-BE49-F238E27FC236}">
                    <a16:creationId xmlns:a16="http://schemas.microsoft.com/office/drawing/2014/main" id="{01C50EBA-18F7-3745-A9BC-22F23B92D27F}"/>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2" name="正方形/長方形 391">
                <a:extLst>
                  <a:ext uri="{FF2B5EF4-FFF2-40B4-BE49-F238E27FC236}">
                    <a16:creationId xmlns:a16="http://schemas.microsoft.com/office/drawing/2014/main" id="{302DE15A-9C1D-8048-BD28-1EABC79F493E}"/>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3" name="正方形/長方形 392">
                <a:extLst>
                  <a:ext uri="{FF2B5EF4-FFF2-40B4-BE49-F238E27FC236}">
                    <a16:creationId xmlns:a16="http://schemas.microsoft.com/office/drawing/2014/main" id="{266586E9-569F-1E4F-A05D-753C2ACA72AD}"/>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3" name="図形グループ 19">
              <a:extLst>
                <a:ext uri="{FF2B5EF4-FFF2-40B4-BE49-F238E27FC236}">
                  <a16:creationId xmlns:a16="http://schemas.microsoft.com/office/drawing/2014/main" id="{42E041A1-2B54-4841-AA44-A93B3793E2D6}"/>
                </a:ext>
              </a:extLst>
            </p:cNvPr>
            <p:cNvGrpSpPr/>
            <p:nvPr/>
          </p:nvGrpSpPr>
          <p:grpSpPr>
            <a:xfrm>
              <a:off x="1562337" y="1628976"/>
              <a:ext cx="72008" cy="431383"/>
              <a:chOff x="1628056" y="1786375"/>
              <a:chExt cx="72008" cy="431383"/>
            </a:xfrm>
          </p:grpSpPr>
          <p:sp>
            <p:nvSpPr>
              <p:cNvPr id="384" name="正方形/長方形 383">
                <a:extLst>
                  <a:ext uri="{FF2B5EF4-FFF2-40B4-BE49-F238E27FC236}">
                    <a16:creationId xmlns:a16="http://schemas.microsoft.com/office/drawing/2014/main" id="{2A7D9E33-82A6-1A4A-9825-F8B74DCC1E0C}"/>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5" name="正方形/長方形 384">
                <a:extLst>
                  <a:ext uri="{FF2B5EF4-FFF2-40B4-BE49-F238E27FC236}">
                    <a16:creationId xmlns:a16="http://schemas.microsoft.com/office/drawing/2014/main" id="{06C66432-9E66-844F-AE52-E40DE399A31C}"/>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6" name="正方形/長方形 385">
                <a:extLst>
                  <a:ext uri="{FF2B5EF4-FFF2-40B4-BE49-F238E27FC236}">
                    <a16:creationId xmlns:a16="http://schemas.microsoft.com/office/drawing/2014/main" id="{952799CD-3357-4B46-90C0-4DBCE0F481A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7" name="正方形/長方形 386">
                <a:extLst>
                  <a:ext uri="{FF2B5EF4-FFF2-40B4-BE49-F238E27FC236}">
                    <a16:creationId xmlns:a16="http://schemas.microsoft.com/office/drawing/2014/main" id="{AC468497-41D7-AB4B-9840-DCAA3A593568}"/>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正方形/長方形 387">
                <a:extLst>
                  <a:ext uri="{FF2B5EF4-FFF2-40B4-BE49-F238E27FC236}">
                    <a16:creationId xmlns:a16="http://schemas.microsoft.com/office/drawing/2014/main" id="{5D876D79-ED98-9541-87BA-3ADB0F997547}"/>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4" name="図形グループ 26">
              <a:extLst>
                <a:ext uri="{FF2B5EF4-FFF2-40B4-BE49-F238E27FC236}">
                  <a16:creationId xmlns:a16="http://schemas.microsoft.com/office/drawing/2014/main" id="{A87369E9-F029-F745-9EE3-85F270184717}"/>
                </a:ext>
              </a:extLst>
            </p:cNvPr>
            <p:cNvGrpSpPr/>
            <p:nvPr/>
          </p:nvGrpSpPr>
          <p:grpSpPr>
            <a:xfrm>
              <a:off x="1775646" y="1628976"/>
              <a:ext cx="72008" cy="431383"/>
              <a:chOff x="1628056" y="1786375"/>
              <a:chExt cx="72008" cy="431383"/>
            </a:xfrm>
          </p:grpSpPr>
          <p:sp>
            <p:nvSpPr>
              <p:cNvPr id="379" name="正方形/長方形 378">
                <a:extLst>
                  <a:ext uri="{FF2B5EF4-FFF2-40B4-BE49-F238E27FC236}">
                    <a16:creationId xmlns:a16="http://schemas.microsoft.com/office/drawing/2014/main" id="{7863F4BE-AEF5-5A4A-9B1F-A18EBC800569}"/>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0" name="正方形/長方形 379">
                <a:extLst>
                  <a:ext uri="{FF2B5EF4-FFF2-40B4-BE49-F238E27FC236}">
                    <a16:creationId xmlns:a16="http://schemas.microsoft.com/office/drawing/2014/main" id="{402DE86E-A1A0-7848-A0D6-EB049F6E9EB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1" name="正方形/長方形 380">
                <a:extLst>
                  <a:ext uri="{FF2B5EF4-FFF2-40B4-BE49-F238E27FC236}">
                    <a16:creationId xmlns:a16="http://schemas.microsoft.com/office/drawing/2014/main" id="{9BE75736-2383-D240-A2D6-5EB05BE0A02C}"/>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2" name="正方形/長方形 381">
                <a:extLst>
                  <a:ext uri="{FF2B5EF4-FFF2-40B4-BE49-F238E27FC236}">
                    <a16:creationId xmlns:a16="http://schemas.microsoft.com/office/drawing/2014/main" id="{31B8FEA4-85A0-CF41-9C7D-2D36637BD333}"/>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3" name="正方形/長方形 382">
                <a:extLst>
                  <a:ext uri="{FF2B5EF4-FFF2-40B4-BE49-F238E27FC236}">
                    <a16:creationId xmlns:a16="http://schemas.microsoft.com/office/drawing/2014/main" id="{D6E4E72E-84E3-A84A-9C29-14F21B4278C0}"/>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5" name="図形グループ 32">
              <a:extLst>
                <a:ext uri="{FF2B5EF4-FFF2-40B4-BE49-F238E27FC236}">
                  <a16:creationId xmlns:a16="http://schemas.microsoft.com/office/drawing/2014/main" id="{448E5856-35A0-5649-A970-E5CBDA28F387}"/>
                </a:ext>
              </a:extLst>
            </p:cNvPr>
            <p:cNvGrpSpPr/>
            <p:nvPr/>
          </p:nvGrpSpPr>
          <p:grpSpPr>
            <a:xfrm>
              <a:off x="1865042" y="1628976"/>
              <a:ext cx="72008" cy="431383"/>
              <a:chOff x="1628056" y="1786375"/>
              <a:chExt cx="72008" cy="431383"/>
            </a:xfrm>
          </p:grpSpPr>
          <p:sp>
            <p:nvSpPr>
              <p:cNvPr id="374" name="正方形/長方形 373">
                <a:extLst>
                  <a:ext uri="{FF2B5EF4-FFF2-40B4-BE49-F238E27FC236}">
                    <a16:creationId xmlns:a16="http://schemas.microsoft.com/office/drawing/2014/main" id="{F57E5C6E-2BA4-194A-A1C7-955BE0C8BE8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正方形/長方形 374">
                <a:extLst>
                  <a:ext uri="{FF2B5EF4-FFF2-40B4-BE49-F238E27FC236}">
                    <a16:creationId xmlns:a16="http://schemas.microsoft.com/office/drawing/2014/main" id="{1B375ABE-38B4-F64D-A230-6AA3FA8D98C0}"/>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a:extLst>
                  <a:ext uri="{FF2B5EF4-FFF2-40B4-BE49-F238E27FC236}">
                    <a16:creationId xmlns:a16="http://schemas.microsoft.com/office/drawing/2014/main" id="{D939C827-9256-1D45-A11C-2C35B481D5A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7" name="正方形/長方形 376">
                <a:extLst>
                  <a:ext uri="{FF2B5EF4-FFF2-40B4-BE49-F238E27FC236}">
                    <a16:creationId xmlns:a16="http://schemas.microsoft.com/office/drawing/2014/main" id="{A0415CD7-A5BB-C944-B6B4-5920621B14DB}"/>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8" name="正方形/長方形 377">
                <a:extLst>
                  <a:ext uri="{FF2B5EF4-FFF2-40B4-BE49-F238E27FC236}">
                    <a16:creationId xmlns:a16="http://schemas.microsoft.com/office/drawing/2014/main" id="{40FAA32C-7FB1-B04F-B2E9-714CD415844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6" name="図形グループ 38">
              <a:extLst>
                <a:ext uri="{FF2B5EF4-FFF2-40B4-BE49-F238E27FC236}">
                  <a16:creationId xmlns:a16="http://schemas.microsoft.com/office/drawing/2014/main" id="{292FF03C-068A-704D-820A-374ACCB06D5F}"/>
                </a:ext>
              </a:extLst>
            </p:cNvPr>
            <p:cNvGrpSpPr/>
            <p:nvPr/>
          </p:nvGrpSpPr>
          <p:grpSpPr>
            <a:xfrm>
              <a:off x="1953945" y="1628976"/>
              <a:ext cx="72008" cy="431383"/>
              <a:chOff x="1628056" y="1786375"/>
              <a:chExt cx="72008" cy="431383"/>
            </a:xfrm>
          </p:grpSpPr>
          <p:sp>
            <p:nvSpPr>
              <p:cNvPr id="369" name="正方形/長方形 368">
                <a:extLst>
                  <a:ext uri="{FF2B5EF4-FFF2-40B4-BE49-F238E27FC236}">
                    <a16:creationId xmlns:a16="http://schemas.microsoft.com/office/drawing/2014/main" id="{E7CF0BD9-E518-264C-B686-A1CF956669D3}"/>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0" name="正方形/長方形 369">
                <a:extLst>
                  <a:ext uri="{FF2B5EF4-FFF2-40B4-BE49-F238E27FC236}">
                    <a16:creationId xmlns:a16="http://schemas.microsoft.com/office/drawing/2014/main" id="{D55DD601-97D4-B047-9452-5842BE94EFC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1" name="正方形/長方形 370">
                <a:extLst>
                  <a:ext uri="{FF2B5EF4-FFF2-40B4-BE49-F238E27FC236}">
                    <a16:creationId xmlns:a16="http://schemas.microsoft.com/office/drawing/2014/main" id="{4D4585E8-1BE4-074E-BBE8-BD9380E64FF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2" name="正方形/長方形 371">
                <a:extLst>
                  <a:ext uri="{FF2B5EF4-FFF2-40B4-BE49-F238E27FC236}">
                    <a16:creationId xmlns:a16="http://schemas.microsoft.com/office/drawing/2014/main" id="{A88D19A7-C560-2143-BFCA-48D54880BAAD}"/>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3" name="正方形/長方形 372">
                <a:extLst>
                  <a:ext uri="{FF2B5EF4-FFF2-40B4-BE49-F238E27FC236}">
                    <a16:creationId xmlns:a16="http://schemas.microsoft.com/office/drawing/2014/main" id="{7B1F063A-C1E7-E94E-ABB0-096104A4688C}"/>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7" name="図形グループ 44">
              <a:extLst>
                <a:ext uri="{FF2B5EF4-FFF2-40B4-BE49-F238E27FC236}">
                  <a16:creationId xmlns:a16="http://schemas.microsoft.com/office/drawing/2014/main" id="{97781C10-88C4-144D-BB81-2B6F750B6FA7}"/>
                </a:ext>
              </a:extLst>
            </p:cNvPr>
            <p:cNvGrpSpPr/>
            <p:nvPr/>
          </p:nvGrpSpPr>
          <p:grpSpPr>
            <a:xfrm>
              <a:off x="2043370" y="1628976"/>
              <a:ext cx="72008" cy="431383"/>
              <a:chOff x="1628056" y="1786375"/>
              <a:chExt cx="72008" cy="431383"/>
            </a:xfrm>
          </p:grpSpPr>
          <p:sp>
            <p:nvSpPr>
              <p:cNvPr id="364" name="正方形/長方形 363">
                <a:extLst>
                  <a:ext uri="{FF2B5EF4-FFF2-40B4-BE49-F238E27FC236}">
                    <a16:creationId xmlns:a16="http://schemas.microsoft.com/office/drawing/2014/main" id="{7B988407-70C9-F24E-8DAF-C404DA68D7E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5" name="正方形/長方形 364">
                <a:extLst>
                  <a:ext uri="{FF2B5EF4-FFF2-40B4-BE49-F238E27FC236}">
                    <a16:creationId xmlns:a16="http://schemas.microsoft.com/office/drawing/2014/main" id="{EC55FD68-DC74-ED4E-BF61-1A73949C63A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6" name="正方形/長方形 365">
                <a:extLst>
                  <a:ext uri="{FF2B5EF4-FFF2-40B4-BE49-F238E27FC236}">
                    <a16:creationId xmlns:a16="http://schemas.microsoft.com/office/drawing/2014/main" id="{0720F680-2D10-F54B-B316-449699A9AF72}"/>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7" name="正方形/長方形 366">
                <a:extLst>
                  <a:ext uri="{FF2B5EF4-FFF2-40B4-BE49-F238E27FC236}">
                    <a16:creationId xmlns:a16="http://schemas.microsoft.com/office/drawing/2014/main" id="{814C10BC-899B-BF43-83C1-84DA3B45D6FC}"/>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8" name="正方形/長方形 367">
                <a:extLst>
                  <a:ext uri="{FF2B5EF4-FFF2-40B4-BE49-F238E27FC236}">
                    <a16:creationId xmlns:a16="http://schemas.microsoft.com/office/drawing/2014/main" id="{D970115F-B376-0648-A1DA-C60AB0B4D72F}"/>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8" name="図形グループ 50">
              <a:extLst>
                <a:ext uri="{FF2B5EF4-FFF2-40B4-BE49-F238E27FC236}">
                  <a16:creationId xmlns:a16="http://schemas.microsoft.com/office/drawing/2014/main" id="{8BF8A8E6-4133-8647-9622-E7A42011C781}"/>
                </a:ext>
              </a:extLst>
            </p:cNvPr>
            <p:cNvGrpSpPr/>
            <p:nvPr/>
          </p:nvGrpSpPr>
          <p:grpSpPr>
            <a:xfrm>
              <a:off x="2140645" y="1628976"/>
              <a:ext cx="72008" cy="431383"/>
              <a:chOff x="1628056" y="1786375"/>
              <a:chExt cx="72008" cy="431383"/>
            </a:xfrm>
          </p:grpSpPr>
          <p:sp>
            <p:nvSpPr>
              <p:cNvPr id="359" name="正方形/長方形 358">
                <a:extLst>
                  <a:ext uri="{FF2B5EF4-FFF2-40B4-BE49-F238E27FC236}">
                    <a16:creationId xmlns:a16="http://schemas.microsoft.com/office/drawing/2014/main" id="{3F31E1C9-9FE0-9F40-B4AA-378C857BC5FF}"/>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0" name="正方形/長方形 359">
                <a:extLst>
                  <a:ext uri="{FF2B5EF4-FFF2-40B4-BE49-F238E27FC236}">
                    <a16:creationId xmlns:a16="http://schemas.microsoft.com/office/drawing/2014/main" id="{0A275C51-3D8E-1148-AB4C-F8FF562550B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1" name="正方形/長方形 360">
                <a:extLst>
                  <a:ext uri="{FF2B5EF4-FFF2-40B4-BE49-F238E27FC236}">
                    <a16:creationId xmlns:a16="http://schemas.microsoft.com/office/drawing/2014/main" id="{328AE440-344D-7542-AE36-60C560FD6D86}"/>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2" name="正方形/長方形 361">
                <a:extLst>
                  <a:ext uri="{FF2B5EF4-FFF2-40B4-BE49-F238E27FC236}">
                    <a16:creationId xmlns:a16="http://schemas.microsoft.com/office/drawing/2014/main" id="{79429698-3994-E147-A62F-3315784DFC63}"/>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正方形/長方形 362">
                <a:extLst>
                  <a:ext uri="{FF2B5EF4-FFF2-40B4-BE49-F238E27FC236}">
                    <a16:creationId xmlns:a16="http://schemas.microsoft.com/office/drawing/2014/main" id="{BE386F06-8115-AB46-B9CA-65B8BC919D0A}"/>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9" name="図形グループ 56">
              <a:extLst>
                <a:ext uri="{FF2B5EF4-FFF2-40B4-BE49-F238E27FC236}">
                  <a16:creationId xmlns:a16="http://schemas.microsoft.com/office/drawing/2014/main" id="{0BCA6DD1-B020-5C48-B03E-3491C3BF3B0B}"/>
                </a:ext>
              </a:extLst>
            </p:cNvPr>
            <p:cNvGrpSpPr/>
            <p:nvPr/>
          </p:nvGrpSpPr>
          <p:grpSpPr>
            <a:xfrm>
              <a:off x="2232968" y="1628976"/>
              <a:ext cx="72008" cy="431383"/>
              <a:chOff x="1628056" y="1786375"/>
              <a:chExt cx="72008" cy="431383"/>
            </a:xfrm>
          </p:grpSpPr>
          <p:sp>
            <p:nvSpPr>
              <p:cNvPr id="354" name="正方形/長方形 353">
                <a:extLst>
                  <a:ext uri="{FF2B5EF4-FFF2-40B4-BE49-F238E27FC236}">
                    <a16:creationId xmlns:a16="http://schemas.microsoft.com/office/drawing/2014/main" id="{5E3026C2-FED9-7046-A642-A20CA58850A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5" name="正方形/長方形 354">
                <a:extLst>
                  <a:ext uri="{FF2B5EF4-FFF2-40B4-BE49-F238E27FC236}">
                    <a16:creationId xmlns:a16="http://schemas.microsoft.com/office/drawing/2014/main" id="{8736F1DF-3753-E442-82B1-DD21AD2D71F0}"/>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6" name="正方形/長方形 355">
                <a:extLst>
                  <a:ext uri="{FF2B5EF4-FFF2-40B4-BE49-F238E27FC236}">
                    <a16:creationId xmlns:a16="http://schemas.microsoft.com/office/drawing/2014/main" id="{B6B39E68-F25E-3843-B0E3-6389DAAE0199}"/>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7" name="正方形/長方形 356">
                <a:extLst>
                  <a:ext uri="{FF2B5EF4-FFF2-40B4-BE49-F238E27FC236}">
                    <a16:creationId xmlns:a16="http://schemas.microsoft.com/office/drawing/2014/main" id="{E56FD933-A896-C34A-8792-BE74841AB091}"/>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8" name="正方形/長方形 357">
                <a:extLst>
                  <a:ext uri="{FF2B5EF4-FFF2-40B4-BE49-F238E27FC236}">
                    <a16:creationId xmlns:a16="http://schemas.microsoft.com/office/drawing/2014/main" id="{3DA3978D-EDF9-1B4E-9E56-825F60D9FF9A}"/>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0" name="正方形/長方形 349">
              <a:extLst>
                <a:ext uri="{FF2B5EF4-FFF2-40B4-BE49-F238E27FC236}">
                  <a16:creationId xmlns:a16="http://schemas.microsoft.com/office/drawing/2014/main" id="{12CABBBF-41B9-FE46-AA1C-8E259E5C9A80}"/>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a:extLst>
                <a:ext uri="{FF2B5EF4-FFF2-40B4-BE49-F238E27FC236}">
                  <a16:creationId xmlns:a16="http://schemas.microsoft.com/office/drawing/2014/main" id="{A67D34FE-7A5D-D244-A45C-E14815B981CF}"/>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2" name="正方形/長方形 351">
              <a:extLst>
                <a:ext uri="{FF2B5EF4-FFF2-40B4-BE49-F238E27FC236}">
                  <a16:creationId xmlns:a16="http://schemas.microsoft.com/office/drawing/2014/main" id="{F5514A2C-2500-C042-B401-16121D194D47}"/>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3" name="正方形/長方形 352">
              <a:extLst>
                <a:ext uri="{FF2B5EF4-FFF2-40B4-BE49-F238E27FC236}">
                  <a16:creationId xmlns:a16="http://schemas.microsoft.com/office/drawing/2014/main" id="{B60A93FD-2132-A642-8629-653D442F3147}"/>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4" name="図形グループ 68">
            <a:extLst>
              <a:ext uri="{FF2B5EF4-FFF2-40B4-BE49-F238E27FC236}">
                <a16:creationId xmlns:a16="http://schemas.microsoft.com/office/drawing/2014/main" id="{72A0D45A-97CB-9F45-9A5C-CE9C891A2FFE}"/>
              </a:ext>
            </a:extLst>
          </p:cNvPr>
          <p:cNvGrpSpPr/>
          <p:nvPr/>
        </p:nvGrpSpPr>
        <p:grpSpPr>
          <a:xfrm>
            <a:off x="5270307" y="2739836"/>
            <a:ext cx="889339" cy="360225"/>
            <a:chOff x="1215478" y="1519003"/>
            <a:chExt cx="1646372" cy="666966"/>
          </a:xfrm>
        </p:grpSpPr>
        <p:sp>
          <p:nvSpPr>
            <p:cNvPr id="395" name="正方形/長方形 394">
              <a:extLst>
                <a:ext uri="{FF2B5EF4-FFF2-40B4-BE49-F238E27FC236}">
                  <a16:creationId xmlns:a16="http://schemas.microsoft.com/office/drawing/2014/main" id="{0A02F312-BE87-5C43-83B5-B858E7AF99D0}"/>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6" name="図形グループ 67">
              <a:extLst>
                <a:ext uri="{FF2B5EF4-FFF2-40B4-BE49-F238E27FC236}">
                  <a16:creationId xmlns:a16="http://schemas.microsoft.com/office/drawing/2014/main" id="{3DA8AB8F-9E81-1C43-AA99-BCE48F46C3F6}"/>
                </a:ext>
              </a:extLst>
            </p:cNvPr>
            <p:cNvGrpSpPr/>
            <p:nvPr/>
          </p:nvGrpSpPr>
          <p:grpSpPr>
            <a:xfrm>
              <a:off x="1476859" y="1628976"/>
              <a:ext cx="72008" cy="431383"/>
              <a:chOff x="1475656" y="1633975"/>
              <a:chExt cx="72008" cy="431383"/>
            </a:xfrm>
          </p:grpSpPr>
          <p:sp>
            <p:nvSpPr>
              <p:cNvPr id="443" name="正方形/長方形 442">
                <a:extLst>
                  <a:ext uri="{FF2B5EF4-FFF2-40B4-BE49-F238E27FC236}">
                    <a16:creationId xmlns:a16="http://schemas.microsoft.com/office/drawing/2014/main" id="{40FD1F3B-9DCB-D940-98B2-D3DDA15F1C77}"/>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4" name="正方形/長方形 443">
                <a:extLst>
                  <a:ext uri="{FF2B5EF4-FFF2-40B4-BE49-F238E27FC236}">
                    <a16:creationId xmlns:a16="http://schemas.microsoft.com/office/drawing/2014/main" id="{9E4C609A-94DD-3847-B35B-E00A43754CFE}"/>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正方形/長方形 444">
                <a:extLst>
                  <a:ext uri="{FF2B5EF4-FFF2-40B4-BE49-F238E27FC236}">
                    <a16:creationId xmlns:a16="http://schemas.microsoft.com/office/drawing/2014/main" id="{6D161EF7-7FC6-FA4E-B207-EAA7E9C427A1}"/>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6" name="正方形/長方形 445">
                <a:extLst>
                  <a:ext uri="{FF2B5EF4-FFF2-40B4-BE49-F238E27FC236}">
                    <a16:creationId xmlns:a16="http://schemas.microsoft.com/office/drawing/2014/main" id="{0A0A18DD-0DA9-4E4F-950A-D87EE42915EE}"/>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正方形/長方形 446">
                <a:extLst>
                  <a:ext uri="{FF2B5EF4-FFF2-40B4-BE49-F238E27FC236}">
                    <a16:creationId xmlns:a16="http://schemas.microsoft.com/office/drawing/2014/main" id="{5EE941E0-8139-DD40-8D3B-82096A3754F4}"/>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7" name="図形グループ 19">
              <a:extLst>
                <a:ext uri="{FF2B5EF4-FFF2-40B4-BE49-F238E27FC236}">
                  <a16:creationId xmlns:a16="http://schemas.microsoft.com/office/drawing/2014/main" id="{D913F2D5-C323-D248-83EA-F0815901ADED}"/>
                </a:ext>
              </a:extLst>
            </p:cNvPr>
            <p:cNvGrpSpPr/>
            <p:nvPr/>
          </p:nvGrpSpPr>
          <p:grpSpPr>
            <a:xfrm>
              <a:off x="1562337" y="1628976"/>
              <a:ext cx="72008" cy="431383"/>
              <a:chOff x="1628056" y="1786375"/>
              <a:chExt cx="72008" cy="431383"/>
            </a:xfrm>
          </p:grpSpPr>
          <p:sp>
            <p:nvSpPr>
              <p:cNvPr id="438" name="正方形/長方形 437">
                <a:extLst>
                  <a:ext uri="{FF2B5EF4-FFF2-40B4-BE49-F238E27FC236}">
                    <a16:creationId xmlns:a16="http://schemas.microsoft.com/office/drawing/2014/main" id="{711F2565-F06C-E345-BFEC-112310828A5E}"/>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9" name="正方形/長方形 438">
                <a:extLst>
                  <a:ext uri="{FF2B5EF4-FFF2-40B4-BE49-F238E27FC236}">
                    <a16:creationId xmlns:a16="http://schemas.microsoft.com/office/drawing/2014/main" id="{1FB5226C-0874-D849-8A1C-843660550AF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正方形/長方形 439">
                <a:extLst>
                  <a:ext uri="{FF2B5EF4-FFF2-40B4-BE49-F238E27FC236}">
                    <a16:creationId xmlns:a16="http://schemas.microsoft.com/office/drawing/2014/main" id="{228703C4-7199-8A45-AEB1-C788F177B93B}"/>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正方形/長方形 440">
                <a:extLst>
                  <a:ext uri="{FF2B5EF4-FFF2-40B4-BE49-F238E27FC236}">
                    <a16:creationId xmlns:a16="http://schemas.microsoft.com/office/drawing/2014/main" id="{962610A8-A572-7E47-9CE2-E5D988556FCD}"/>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正方形/長方形 441">
                <a:extLst>
                  <a:ext uri="{FF2B5EF4-FFF2-40B4-BE49-F238E27FC236}">
                    <a16:creationId xmlns:a16="http://schemas.microsoft.com/office/drawing/2014/main" id="{AA42FC58-73B0-7F4B-BF69-6D650F4E2FD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8" name="図形グループ 26">
              <a:extLst>
                <a:ext uri="{FF2B5EF4-FFF2-40B4-BE49-F238E27FC236}">
                  <a16:creationId xmlns:a16="http://schemas.microsoft.com/office/drawing/2014/main" id="{7B1F7B1B-7E66-8E40-A5A6-F4B7B61E874E}"/>
                </a:ext>
              </a:extLst>
            </p:cNvPr>
            <p:cNvGrpSpPr/>
            <p:nvPr/>
          </p:nvGrpSpPr>
          <p:grpSpPr>
            <a:xfrm>
              <a:off x="1775646" y="1628976"/>
              <a:ext cx="72008" cy="431383"/>
              <a:chOff x="1628056" y="1786375"/>
              <a:chExt cx="72008" cy="431383"/>
            </a:xfrm>
          </p:grpSpPr>
          <p:sp>
            <p:nvSpPr>
              <p:cNvPr id="433" name="正方形/長方形 432">
                <a:extLst>
                  <a:ext uri="{FF2B5EF4-FFF2-40B4-BE49-F238E27FC236}">
                    <a16:creationId xmlns:a16="http://schemas.microsoft.com/office/drawing/2014/main" id="{10EBA4FE-D5E2-AB49-8DE4-5A3F5DCDE83E}"/>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4" name="正方形/長方形 433">
                <a:extLst>
                  <a:ext uri="{FF2B5EF4-FFF2-40B4-BE49-F238E27FC236}">
                    <a16:creationId xmlns:a16="http://schemas.microsoft.com/office/drawing/2014/main" id="{A2F4E372-26D7-F341-A912-59301A15EEF3}"/>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5" name="正方形/長方形 434">
                <a:extLst>
                  <a:ext uri="{FF2B5EF4-FFF2-40B4-BE49-F238E27FC236}">
                    <a16:creationId xmlns:a16="http://schemas.microsoft.com/office/drawing/2014/main" id="{986CE097-7C8D-474C-BF9B-00E0138621D4}"/>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正方形/長方形 435">
                <a:extLst>
                  <a:ext uri="{FF2B5EF4-FFF2-40B4-BE49-F238E27FC236}">
                    <a16:creationId xmlns:a16="http://schemas.microsoft.com/office/drawing/2014/main" id="{D0EE6C4D-9CC3-9C4B-8F6E-88B4F10C22AC}"/>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正方形/長方形 436">
                <a:extLst>
                  <a:ext uri="{FF2B5EF4-FFF2-40B4-BE49-F238E27FC236}">
                    <a16:creationId xmlns:a16="http://schemas.microsoft.com/office/drawing/2014/main" id="{9C549518-6CAE-F540-8F85-8F7CD5A140BA}"/>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9" name="図形グループ 32">
              <a:extLst>
                <a:ext uri="{FF2B5EF4-FFF2-40B4-BE49-F238E27FC236}">
                  <a16:creationId xmlns:a16="http://schemas.microsoft.com/office/drawing/2014/main" id="{48C73246-4AE2-A548-9413-CCD278C2D1B4}"/>
                </a:ext>
              </a:extLst>
            </p:cNvPr>
            <p:cNvGrpSpPr/>
            <p:nvPr/>
          </p:nvGrpSpPr>
          <p:grpSpPr>
            <a:xfrm>
              <a:off x="1865042" y="1628976"/>
              <a:ext cx="72008" cy="431383"/>
              <a:chOff x="1628056" y="1786375"/>
              <a:chExt cx="72008" cy="431383"/>
            </a:xfrm>
          </p:grpSpPr>
          <p:sp>
            <p:nvSpPr>
              <p:cNvPr id="428" name="正方形/長方形 427">
                <a:extLst>
                  <a:ext uri="{FF2B5EF4-FFF2-40B4-BE49-F238E27FC236}">
                    <a16:creationId xmlns:a16="http://schemas.microsoft.com/office/drawing/2014/main" id="{5D936A69-F6F7-D844-AB4B-13B4595BD163}"/>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a:extLst>
                  <a:ext uri="{FF2B5EF4-FFF2-40B4-BE49-F238E27FC236}">
                    <a16:creationId xmlns:a16="http://schemas.microsoft.com/office/drawing/2014/main" id="{7C74D683-FE58-7F43-B6FB-FAED3EEA3CD7}"/>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0" name="正方形/長方形 429">
                <a:extLst>
                  <a:ext uri="{FF2B5EF4-FFF2-40B4-BE49-F238E27FC236}">
                    <a16:creationId xmlns:a16="http://schemas.microsoft.com/office/drawing/2014/main" id="{B63876D0-8084-3844-B75F-155905795D98}"/>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1" name="正方形/長方形 430">
                <a:extLst>
                  <a:ext uri="{FF2B5EF4-FFF2-40B4-BE49-F238E27FC236}">
                    <a16:creationId xmlns:a16="http://schemas.microsoft.com/office/drawing/2014/main" id="{55EB0569-CFB7-1548-8894-9D5F1233FA4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正方形/長方形 431">
                <a:extLst>
                  <a:ext uri="{FF2B5EF4-FFF2-40B4-BE49-F238E27FC236}">
                    <a16:creationId xmlns:a16="http://schemas.microsoft.com/office/drawing/2014/main" id="{B37A4EE8-AAEA-B240-A561-BCFAE68D0E35}"/>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0" name="図形グループ 38">
              <a:extLst>
                <a:ext uri="{FF2B5EF4-FFF2-40B4-BE49-F238E27FC236}">
                  <a16:creationId xmlns:a16="http://schemas.microsoft.com/office/drawing/2014/main" id="{8A774D58-5603-A545-B195-2275C09DA884}"/>
                </a:ext>
              </a:extLst>
            </p:cNvPr>
            <p:cNvGrpSpPr/>
            <p:nvPr/>
          </p:nvGrpSpPr>
          <p:grpSpPr>
            <a:xfrm>
              <a:off x="1953945" y="1628976"/>
              <a:ext cx="72008" cy="431383"/>
              <a:chOff x="1628056" y="1786375"/>
              <a:chExt cx="72008" cy="431383"/>
            </a:xfrm>
          </p:grpSpPr>
          <p:sp>
            <p:nvSpPr>
              <p:cNvPr id="423" name="正方形/長方形 422">
                <a:extLst>
                  <a:ext uri="{FF2B5EF4-FFF2-40B4-BE49-F238E27FC236}">
                    <a16:creationId xmlns:a16="http://schemas.microsoft.com/office/drawing/2014/main" id="{D0DCFE95-54F8-DD42-9A34-1FB220B5BB4C}"/>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4" name="正方形/長方形 423">
                <a:extLst>
                  <a:ext uri="{FF2B5EF4-FFF2-40B4-BE49-F238E27FC236}">
                    <a16:creationId xmlns:a16="http://schemas.microsoft.com/office/drawing/2014/main" id="{6AF46242-8B3C-254B-BF5B-C7F45FAB7624}"/>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5" name="正方形/長方形 424">
                <a:extLst>
                  <a:ext uri="{FF2B5EF4-FFF2-40B4-BE49-F238E27FC236}">
                    <a16:creationId xmlns:a16="http://schemas.microsoft.com/office/drawing/2014/main" id="{BBBC7AD0-6371-684C-8169-3B5D4B48CD15}"/>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a:extLst>
                  <a:ext uri="{FF2B5EF4-FFF2-40B4-BE49-F238E27FC236}">
                    <a16:creationId xmlns:a16="http://schemas.microsoft.com/office/drawing/2014/main" id="{136DF325-36E5-434C-AFAE-5B5D781C1DED}"/>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a:extLst>
                  <a:ext uri="{FF2B5EF4-FFF2-40B4-BE49-F238E27FC236}">
                    <a16:creationId xmlns:a16="http://schemas.microsoft.com/office/drawing/2014/main" id="{EECB39C4-B01C-254B-A2CE-28EAC4E52797}"/>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1" name="図形グループ 44">
              <a:extLst>
                <a:ext uri="{FF2B5EF4-FFF2-40B4-BE49-F238E27FC236}">
                  <a16:creationId xmlns:a16="http://schemas.microsoft.com/office/drawing/2014/main" id="{6A741891-B1B9-C642-887E-2EDC24D745F8}"/>
                </a:ext>
              </a:extLst>
            </p:cNvPr>
            <p:cNvGrpSpPr/>
            <p:nvPr/>
          </p:nvGrpSpPr>
          <p:grpSpPr>
            <a:xfrm>
              <a:off x="2043370" y="1628976"/>
              <a:ext cx="72008" cy="431383"/>
              <a:chOff x="1628056" y="1786375"/>
              <a:chExt cx="72008" cy="431383"/>
            </a:xfrm>
          </p:grpSpPr>
          <p:sp>
            <p:nvSpPr>
              <p:cNvPr id="418" name="正方形/長方形 417">
                <a:extLst>
                  <a:ext uri="{FF2B5EF4-FFF2-40B4-BE49-F238E27FC236}">
                    <a16:creationId xmlns:a16="http://schemas.microsoft.com/office/drawing/2014/main" id="{025AEAEC-D3A0-B441-89A3-C9504FA18592}"/>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9" name="正方形/長方形 418">
                <a:extLst>
                  <a:ext uri="{FF2B5EF4-FFF2-40B4-BE49-F238E27FC236}">
                    <a16:creationId xmlns:a16="http://schemas.microsoft.com/office/drawing/2014/main" id="{9BFE4242-C0A7-7147-8BEA-F98D32BBDB27}"/>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0" name="正方形/長方形 419">
                <a:extLst>
                  <a:ext uri="{FF2B5EF4-FFF2-40B4-BE49-F238E27FC236}">
                    <a16:creationId xmlns:a16="http://schemas.microsoft.com/office/drawing/2014/main" id="{09FA1928-44E8-1D44-91AC-758EFF1892F1}"/>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1" name="正方形/長方形 420">
                <a:extLst>
                  <a:ext uri="{FF2B5EF4-FFF2-40B4-BE49-F238E27FC236}">
                    <a16:creationId xmlns:a16="http://schemas.microsoft.com/office/drawing/2014/main" id="{D8AB6B4C-8E4D-9048-B5F5-ED30DD6F89F3}"/>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2" name="正方形/長方形 421">
                <a:extLst>
                  <a:ext uri="{FF2B5EF4-FFF2-40B4-BE49-F238E27FC236}">
                    <a16:creationId xmlns:a16="http://schemas.microsoft.com/office/drawing/2014/main" id="{40470D0A-8E42-C14A-865D-C204815BD0DE}"/>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2" name="図形グループ 50">
              <a:extLst>
                <a:ext uri="{FF2B5EF4-FFF2-40B4-BE49-F238E27FC236}">
                  <a16:creationId xmlns:a16="http://schemas.microsoft.com/office/drawing/2014/main" id="{2783B510-EE6B-8D4A-AA2A-E3E8D8AFCC4C}"/>
                </a:ext>
              </a:extLst>
            </p:cNvPr>
            <p:cNvGrpSpPr/>
            <p:nvPr/>
          </p:nvGrpSpPr>
          <p:grpSpPr>
            <a:xfrm>
              <a:off x="2140645" y="1628976"/>
              <a:ext cx="72008" cy="431383"/>
              <a:chOff x="1628056" y="1786375"/>
              <a:chExt cx="72008" cy="431383"/>
            </a:xfrm>
          </p:grpSpPr>
          <p:sp>
            <p:nvSpPr>
              <p:cNvPr id="413" name="正方形/長方形 412">
                <a:extLst>
                  <a:ext uri="{FF2B5EF4-FFF2-40B4-BE49-F238E27FC236}">
                    <a16:creationId xmlns:a16="http://schemas.microsoft.com/office/drawing/2014/main" id="{9648130F-B9C3-044B-99F8-32AD61052886}"/>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4" name="正方形/長方形 413">
                <a:extLst>
                  <a:ext uri="{FF2B5EF4-FFF2-40B4-BE49-F238E27FC236}">
                    <a16:creationId xmlns:a16="http://schemas.microsoft.com/office/drawing/2014/main" id="{4F7FACAB-8C74-6843-821C-FF86C48DB5C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5" name="正方形/長方形 414">
                <a:extLst>
                  <a:ext uri="{FF2B5EF4-FFF2-40B4-BE49-F238E27FC236}">
                    <a16:creationId xmlns:a16="http://schemas.microsoft.com/office/drawing/2014/main" id="{B9F0696B-A166-6F41-885C-A0E172B04347}"/>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6" name="正方形/長方形 415">
                <a:extLst>
                  <a:ext uri="{FF2B5EF4-FFF2-40B4-BE49-F238E27FC236}">
                    <a16:creationId xmlns:a16="http://schemas.microsoft.com/office/drawing/2014/main" id="{43DC6B3C-B028-094A-BAC0-369222F0F97E}"/>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正方形/長方形 416">
                <a:extLst>
                  <a:ext uri="{FF2B5EF4-FFF2-40B4-BE49-F238E27FC236}">
                    <a16:creationId xmlns:a16="http://schemas.microsoft.com/office/drawing/2014/main" id="{463C4DE8-D216-E949-80F6-0ADB88B99D52}"/>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3" name="図形グループ 56">
              <a:extLst>
                <a:ext uri="{FF2B5EF4-FFF2-40B4-BE49-F238E27FC236}">
                  <a16:creationId xmlns:a16="http://schemas.microsoft.com/office/drawing/2014/main" id="{50754593-ECAD-9A4B-98F0-C111CF4755E3}"/>
                </a:ext>
              </a:extLst>
            </p:cNvPr>
            <p:cNvGrpSpPr/>
            <p:nvPr/>
          </p:nvGrpSpPr>
          <p:grpSpPr>
            <a:xfrm>
              <a:off x="2232968" y="1628976"/>
              <a:ext cx="72008" cy="431383"/>
              <a:chOff x="1628056" y="1786375"/>
              <a:chExt cx="72008" cy="431383"/>
            </a:xfrm>
          </p:grpSpPr>
          <p:sp>
            <p:nvSpPr>
              <p:cNvPr id="408" name="正方形/長方形 407">
                <a:extLst>
                  <a:ext uri="{FF2B5EF4-FFF2-40B4-BE49-F238E27FC236}">
                    <a16:creationId xmlns:a16="http://schemas.microsoft.com/office/drawing/2014/main" id="{02BD19C0-F09E-7545-BFD6-B9D114DFF571}"/>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正方形/長方形 408">
                <a:extLst>
                  <a:ext uri="{FF2B5EF4-FFF2-40B4-BE49-F238E27FC236}">
                    <a16:creationId xmlns:a16="http://schemas.microsoft.com/office/drawing/2014/main" id="{23BD69F1-3C51-5541-9048-90199C5AC099}"/>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正方形/長方形 409">
                <a:extLst>
                  <a:ext uri="{FF2B5EF4-FFF2-40B4-BE49-F238E27FC236}">
                    <a16:creationId xmlns:a16="http://schemas.microsoft.com/office/drawing/2014/main" id="{ADD1917E-0CB8-4046-9322-27375E5BBAF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1" name="正方形/長方形 410">
                <a:extLst>
                  <a:ext uri="{FF2B5EF4-FFF2-40B4-BE49-F238E27FC236}">
                    <a16:creationId xmlns:a16="http://schemas.microsoft.com/office/drawing/2014/main" id="{B3D116AA-4970-034E-B2F1-431D5A68D8F7}"/>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2" name="正方形/長方形 411">
                <a:extLst>
                  <a:ext uri="{FF2B5EF4-FFF2-40B4-BE49-F238E27FC236}">
                    <a16:creationId xmlns:a16="http://schemas.microsoft.com/office/drawing/2014/main" id="{2B31A3C8-C7C5-324B-920E-C2A490FDB48E}"/>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04" name="正方形/長方形 403">
              <a:extLst>
                <a:ext uri="{FF2B5EF4-FFF2-40B4-BE49-F238E27FC236}">
                  <a16:creationId xmlns:a16="http://schemas.microsoft.com/office/drawing/2014/main" id="{AC7F52B0-7978-CF46-BD29-59ECC2CAFD35}"/>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正方形/長方形 404">
              <a:extLst>
                <a:ext uri="{FF2B5EF4-FFF2-40B4-BE49-F238E27FC236}">
                  <a16:creationId xmlns:a16="http://schemas.microsoft.com/office/drawing/2014/main" id="{FC55DC4A-9352-6545-813B-25A291DDC3CA}"/>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正方形/長方形 405">
              <a:extLst>
                <a:ext uri="{FF2B5EF4-FFF2-40B4-BE49-F238E27FC236}">
                  <a16:creationId xmlns:a16="http://schemas.microsoft.com/office/drawing/2014/main" id="{C650B67D-C421-DC4D-A86E-F316FA812290}"/>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7" name="正方形/長方形 406">
              <a:extLst>
                <a:ext uri="{FF2B5EF4-FFF2-40B4-BE49-F238E27FC236}">
                  <a16:creationId xmlns:a16="http://schemas.microsoft.com/office/drawing/2014/main" id="{D1D135A0-64A7-704C-B1D8-23AAD8C865B4}"/>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8" name="図形グループ 68">
            <a:extLst>
              <a:ext uri="{FF2B5EF4-FFF2-40B4-BE49-F238E27FC236}">
                <a16:creationId xmlns:a16="http://schemas.microsoft.com/office/drawing/2014/main" id="{87B5DDB6-EB7D-C24F-9AD2-32820EF01365}"/>
              </a:ext>
            </a:extLst>
          </p:cNvPr>
          <p:cNvGrpSpPr/>
          <p:nvPr/>
        </p:nvGrpSpPr>
        <p:grpSpPr>
          <a:xfrm>
            <a:off x="5270307" y="2356744"/>
            <a:ext cx="889339" cy="360225"/>
            <a:chOff x="1215478" y="1519003"/>
            <a:chExt cx="1646372" cy="666966"/>
          </a:xfrm>
        </p:grpSpPr>
        <p:sp>
          <p:nvSpPr>
            <p:cNvPr id="449" name="正方形/長方形 448">
              <a:extLst>
                <a:ext uri="{FF2B5EF4-FFF2-40B4-BE49-F238E27FC236}">
                  <a16:creationId xmlns:a16="http://schemas.microsoft.com/office/drawing/2014/main" id="{DDAD262C-0889-384A-8639-533BDD28562D}"/>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50" name="図形グループ 67">
              <a:extLst>
                <a:ext uri="{FF2B5EF4-FFF2-40B4-BE49-F238E27FC236}">
                  <a16:creationId xmlns:a16="http://schemas.microsoft.com/office/drawing/2014/main" id="{F748829E-44D0-6544-8961-3D7A18D29448}"/>
                </a:ext>
              </a:extLst>
            </p:cNvPr>
            <p:cNvGrpSpPr/>
            <p:nvPr/>
          </p:nvGrpSpPr>
          <p:grpSpPr>
            <a:xfrm>
              <a:off x="1476859" y="1628976"/>
              <a:ext cx="72008" cy="431383"/>
              <a:chOff x="1475656" y="1633975"/>
              <a:chExt cx="72008" cy="431383"/>
            </a:xfrm>
          </p:grpSpPr>
          <p:sp>
            <p:nvSpPr>
              <p:cNvPr id="497" name="正方形/長方形 496">
                <a:extLst>
                  <a:ext uri="{FF2B5EF4-FFF2-40B4-BE49-F238E27FC236}">
                    <a16:creationId xmlns:a16="http://schemas.microsoft.com/office/drawing/2014/main" id="{7A5FE34E-6707-004B-B1EC-F8F83FFCD2ED}"/>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正方形/長方形 497">
                <a:extLst>
                  <a:ext uri="{FF2B5EF4-FFF2-40B4-BE49-F238E27FC236}">
                    <a16:creationId xmlns:a16="http://schemas.microsoft.com/office/drawing/2014/main" id="{D775FF7A-A457-DD4C-93B0-4CA781548510}"/>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9" name="正方形/長方形 498">
                <a:extLst>
                  <a:ext uri="{FF2B5EF4-FFF2-40B4-BE49-F238E27FC236}">
                    <a16:creationId xmlns:a16="http://schemas.microsoft.com/office/drawing/2014/main" id="{5A68D4D2-DFB8-184C-B331-9B7A160098EA}"/>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0" name="正方形/長方形 499">
                <a:extLst>
                  <a:ext uri="{FF2B5EF4-FFF2-40B4-BE49-F238E27FC236}">
                    <a16:creationId xmlns:a16="http://schemas.microsoft.com/office/drawing/2014/main" id="{4273A9F5-D7FB-EC4A-BF24-66B63949157E}"/>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1" name="正方形/長方形 500">
                <a:extLst>
                  <a:ext uri="{FF2B5EF4-FFF2-40B4-BE49-F238E27FC236}">
                    <a16:creationId xmlns:a16="http://schemas.microsoft.com/office/drawing/2014/main" id="{B3D9B661-747B-1B4A-A52D-170F64E2C777}"/>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1" name="図形グループ 19">
              <a:extLst>
                <a:ext uri="{FF2B5EF4-FFF2-40B4-BE49-F238E27FC236}">
                  <a16:creationId xmlns:a16="http://schemas.microsoft.com/office/drawing/2014/main" id="{CA2B418B-8B2F-4A42-8D39-6CBB3DB66E63}"/>
                </a:ext>
              </a:extLst>
            </p:cNvPr>
            <p:cNvGrpSpPr/>
            <p:nvPr/>
          </p:nvGrpSpPr>
          <p:grpSpPr>
            <a:xfrm>
              <a:off x="1562337" y="1628976"/>
              <a:ext cx="72008" cy="431383"/>
              <a:chOff x="1628056" y="1786375"/>
              <a:chExt cx="72008" cy="431383"/>
            </a:xfrm>
          </p:grpSpPr>
          <p:sp>
            <p:nvSpPr>
              <p:cNvPr id="492" name="正方形/長方形 491">
                <a:extLst>
                  <a:ext uri="{FF2B5EF4-FFF2-40B4-BE49-F238E27FC236}">
                    <a16:creationId xmlns:a16="http://schemas.microsoft.com/office/drawing/2014/main" id="{943900BD-7796-0244-A9AA-EF70211D136F}"/>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3" name="正方形/長方形 492">
                <a:extLst>
                  <a:ext uri="{FF2B5EF4-FFF2-40B4-BE49-F238E27FC236}">
                    <a16:creationId xmlns:a16="http://schemas.microsoft.com/office/drawing/2014/main" id="{B4C7C499-1FC9-0E4C-ABF6-76200FFB26C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4" name="正方形/長方形 493">
                <a:extLst>
                  <a:ext uri="{FF2B5EF4-FFF2-40B4-BE49-F238E27FC236}">
                    <a16:creationId xmlns:a16="http://schemas.microsoft.com/office/drawing/2014/main" id="{0C0C1691-6D84-6D45-9318-F95BFA8414C2}"/>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5" name="正方形/長方形 494">
                <a:extLst>
                  <a:ext uri="{FF2B5EF4-FFF2-40B4-BE49-F238E27FC236}">
                    <a16:creationId xmlns:a16="http://schemas.microsoft.com/office/drawing/2014/main" id="{3CB2B2D8-B962-4840-B628-8D13CBA8BDE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6" name="正方形/長方形 495">
                <a:extLst>
                  <a:ext uri="{FF2B5EF4-FFF2-40B4-BE49-F238E27FC236}">
                    <a16:creationId xmlns:a16="http://schemas.microsoft.com/office/drawing/2014/main" id="{85AC0ABA-6786-8946-B896-7868EF8CA9F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2" name="図形グループ 26">
              <a:extLst>
                <a:ext uri="{FF2B5EF4-FFF2-40B4-BE49-F238E27FC236}">
                  <a16:creationId xmlns:a16="http://schemas.microsoft.com/office/drawing/2014/main" id="{77A1C711-FBC3-DD44-B39B-AF617813CBBC}"/>
                </a:ext>
              </a:extLst>
            </p:cNvPr>
            <p:cNvGrpSpPr/>
            <p:nvPr/>
          </p:nvGrpSpPr>
          <p:grpSpPr>
            <a:xfrm>
              <a:off x="1775646" y="1628976"/>
              <a:ext cx="72008" cy="431383"/>
              <a:chOff x="1628056" y="1786375"/>
              <a:chExt cx="72008" cy="431383"/>
            </a:xfrm>
          </p:grpSpPr>
          <p:sp>
            <p:nvSpPr>
              <p:cNvPr id="487" name="正方形/長方形 486">
                <a:extLst>
                  <a:ext uri="{FF2B5EF4-FFF2-40B4-BE49-F238E27FC236}">
                    <a16:creationId xmlns:a16="http://schemas.microsoft.com/office/drawing/2014/main" id="{C274A662-F2AA-4744-AF44-2E5FC4AB34C1}"/>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8" name="正方形/長方形 487">
                <a:extLst>
                  <a:ext uri="{FF2B5EF4-FFF2-40B4-BE49-F238E27FC236}">
                    <a16:creationId xmlns:a16="http://schemas.microsoft.com/office/drawing/2014/main" id="{3791C575-3DA5-D144-A114-EE23A40A322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9" name="正方形/長方形 488">
                <a:extLst>
                  <a:ext uri="{FF2B5EF4-FFF2-40B4-BE49-F238E27FC236}">
                    <a16:creationId xmlns:a16="http://schemas.microsoft.com/office/drawing/2014/main" id="{B2C55893-325F-2145-BA33-F04B6FE4D51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0" name="正方形/長方形 489">
                <a:extLst>
                  <a:ext uri="{FF2B5EF4-FFF2-40B4-BE49-F238E27FC236}">
                    <a16:creationId xmlns:a16="http://schemas.microsoft.com/office/drawing/2014/main" id="{D116BE80-27CE-9347-990F-5FB854E2500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1" name="正方形/長方形 490">
                <a:extLst>
                  <a:ext uri="{FF2B5EF4-FFF2-40B4-BE49-F238E27FC236}">
                    <a16:creationId xmlns:a16="http://schemas.microsoft.com/office/drawing/2014/main" id="{42720D8B-29CE-2843-81DE-609FE665D51D}"/>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3" name="図形グループ 32">
              <a:extLst>
                <a:ext uri="{FF2B5EF4-FFF2-40B4-BE49-F238E27FC236}">
                  <a16:creationId xmlns:a16="http://schemas.microsoft.com/office/drawing/2014/main" id="{CBFB61CD-E846-654B-8630-D394AF0522C8}"/>
                </a:ext>
              </a:extLst>
            </p:cNvPr>
            <p:cNvGrpSpPr/>
            <p:nvPr/>
          </p:nvGrpSpPr>
          <p:grpSpPr>
            <a:xfrm>
              <a:off x="1865042" y="1628976"/>
              <a:ext cx="72008" cy="431383"/>
              <a:chOff x="1628056" y="1786375"/>
              <a:chExt cx="72008" cy="431383"/>
            </a:xfrm>
          </p:grpSpPr>
          <p:sp>
            <p:nvSpPr>
              <p:cNvPr id="482" name="正方形/長方形 481">
                <a:extLst>
                  <a:ext uri="{FF2B5EF4-FFF2-40B4-BE49-F238E27FC236}">
                    <a16:creationId xmlns:a16="http://schemas.microsoft.com/office/drawing/2014/main" id="{95C86743-D023-3A47-8425-53721C29F9B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正方形/長方形 482">
                <a:extLst>
                  <a:ext uri="{FF2B5EF4-FFF2-40B4-BE49-F238E27FC236}">
                    <a16:creationId xmlns:a16="http://schemas.microsoft.com/office/drawing/2014/main" id="{99EF1898-03F5-B34A-AE50-E4BC5265ABA0}"/>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4" name="正方形/長方形 483">
                <a:extLst>
                  <a:ext uri="{FF2B5EF4-FFF2-40B4-BE49-F238E27FC236}">
                    <a16:creationId xmlns:a16="http://schemas.microsoft.com/office/drawing/2014/main" id="{DF873565-1083-CF42-A67B-DACBF07AB6F8}"/>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5" name="正方形/長方形 484">
                <a:extLst>
                  <a:ext uri="{FF2B5EF4-FFF2-40B4-BE49-F238E27FC236}">
                    <a16:creationId xmlns:a16="http://schemas.microsoft.com/office/drawing/2014/main" id="{F2CA6061-4EBD-9B4B-B1AA-8DC38C864AD9}"/>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正方形/長方形 485">
                <a:extLst>
                  <a:ext uri="{FF2B5EF4-FFF2-40B4-BE49-F238E27FC236}">
                    <a16:creationId xmlns:a16="http://schemas.microsoft.com/office/drawing/2014/main" id="{51E51A9E-2555-924B-A1BC-B18C0926C4D6}"/>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4" name="図形グループ 38">
              <a:extLst>
                <a:ext uri="{FF2B5EF4-FFF2-40B4-BE49-F238E27FC236}">
                  <a16:creationId xmlns:a16="http://schemas.microsoft.com/office/drawing/2014/main" id="{359E04EB-4C57-E247-8D69-9CD51BC518AA}"/>
                </a:ext>
              </a:extLst>
            </p:cNvPr>
            <p:cNvGrpSpPr/>
            <p:nvPr/>
          </p:nvGrpSpPr>
          <p:grpSpPr>
            <a:xfrm>
              <a:off x="1953945" y="1628976"/>
              <a:ext cx="72008" cy="431383"/>
              <a:chOff x="1628056" y="1786375"/>
              <a:chExt cx="72008" cy="431383"/>
            </a:xfrm>
          </p:grpSpPr>
          <p:sp>
            <p:nvSpPr>
              <p:cNvPr id="477" name="正方形/長方形 476">
                <a:extLst>
                  <a:ext uri="{FF2B5EF4-FFF2-40B4-BE49-F238E27FC236}">
                    <a16:creationId xmlns:a16="http://schemas.microsoft.com/office/drawing/2014/main" id="{8232B12C-86AB-DD4F-96C8-2EFC40FE642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8" name="正方形/長方形 477">
                <a:extLst>
                  <a:ext uri="{FF2B5EF4-FFF2-40B4-BE49-F238E27FC236}">
                    <a16:creationId xmlns:a16="http://schemas.microsoft.com/office/drawing/2014/main" id="{AD8CEDCB-13F7-5041-BFC7-430AC4F3601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9" name="正方形/長方形 478">
                <a:extLst>
                  <a:ext uri="{FF2B5EF4-FFF2-40B4-BE49-F238E27FC236}">
                    <a16:creationId xmlns:a16="http://schemas.microsoft.com/office/drawing/2014/main" id="{5F6CB029-0428-9F45-8E21-52DE8FD3E1A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0" name="正方形/長方形 479">
                <a:extLst>
                  <a:ext uri="{FF2B5EF4-FFF2-40B4-BE49-F238E27FC236}">
                    <a16:creationId xmlns:a16="http://schemas.microsoft.com/office/drawing/2014/main" id="{C5BE75C7-99E9-514F-9241-B1F260EF802F}"/>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1" name="正方形/長方形 480">
                <a:extLst>
                  <a:ext uri="{FF2B5EF4-FFF2-40B4-BE49-F238E27FC236}">
                    <a16:creationId xmlns:a16="http://schemas.microsoft.com/office/drawing/2014/main" id="{DC4BD8B0-B9FA-8E43-96F1-6B62EE4A838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5" name="図形グループ 44">
              <a:extLst>
                <a:ext uri="{FF2B5EF4-FFF2-40B4-BE49-F238E27FC236}">
                  <a16:creationId xmlns:a16="http://schemas.microsoft.com/office/drawing/2014/main" id="{E995255F-25A8-CB43-91F9-56A0831D3A94}"/>
                </a:ext>
              </a:extLst>
            </p:cNvPr>
            <p:cNvGrpSpPr/>
            <p:nvPr/>
          </p:nvGrpSpPr>
          <p:grpSpPr>
            <a:xfrm>
              <a:off x="2043370" y="1628976"/>
              <a:ext cx="72008" cy="431383"/>
              <a:chOff x="1628056" y="1786375"/>
              <a:chExt cx="72008" cy="431383"/>
            </a:xfrm>
          </p:grpSpPr>
          <p:sp>
            <p:nvSpPr>
              <p:cNvPr id="472" name="正方形/長方形 471">
                <a:extLst>
                  <a:ext uri="{FF2B5EF4-FFF2-40B4-BE49-F238E27FC236}">
                    <a16:creationId xmlns:a16="http://schemas.microsoft.com/office/drawing/2014/main" id="{495F0121-407C-6642-A0EB-9C5302AFC18B}"/>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3" name="正方形/長方形 472">
                <a:extLst>
                  <a:ext uri="{FF2B5EF4-FFF2-40B4-BE49-F238E27FC236}">
                    <a16:creationId xmlns:a16="http://schemas.microsoft.com/office/drawing/2014/main" id="{CE4669E2-0C3F-3645-B9A1-4FBCEA2DAF32}"/>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4" name="正方形/長方形 473">
                <a:extLst>
                  <a:ext uri="{FF2B5EF4-FFF2-40B4-BE49-F238E27FC236}">
                    <a16:creationId xmlns:a16="http://schemas.microsoft.com/office/drawing/2014/main" id="{B25810CF-09D5-794C-AF70-A62CBE4D9127}"/>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5" name="正方形/長方形 474">
                <a:extLst>
                  <a:ext uri="{FF2B5EF4-FFF2-40B4-BE49-F238E27FC236}">
                    <a16:creationId xmlns:a16="http://schemas.microsoft.com/office/drawing/2014/main" id="{A7649EAD-188D-8142-AEBD-17D0CB42A5DF}"/>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6" name="正方形/長方形 475">
                <a:extLst>
                  <a:ext uri="{FF2B5EF4-FFF2-40B4-BE49-F238E27FC236}">
                    <a16:creationId xmlns:a16="http://schemas.microsoft.com/office/drawing/2014/main" id="{45736F06-E2B9-1E44-9754-822BBC4AA2E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50">
              <a:extLst>
                <a:ext uri="{FF2B5EF4-FFF2-40B4-BE49-F238E27FC236}">
                  <a16:creationId xmlns:a16="http://schemas.microsoft.com/office/drawing/2014/main" id="{3F0F1E81-6F6A-414F-9293-60BEF05B465D}"/>
                </a:ext>
              </a:extLst>
            </p:cNvPr>
            <p:cNvGrpSpPr/>
            <p:nvPr/>
          </p:nvGrpSpPr>
          <p:grpSpPr>
            <a:xfrm>
              <a:off x="2140645" y="1628976"/>
              <a:ext cx="72008" cy="431383"/>
              <a:chOff x="1628056" y="1786375"/>
              <a:chExt cx="72008" cy="431383"/>
            </a:xfrm>
          </p:grpSpPr>
          <p:sp>
            <p:nvSpPr>
              <p:cNvPr id="467" name="正方形/長方形 466">
                <a:extLst>
                  <a:ext uri="{FF2B5EF4-FFF2-40B4-BE49-F238E27FC236}">
                    <a16:creationId xmlns:a16="http://schemas.microsoft.com/office/drawing/2014/main" id="{324C6BFE-024C-6E4B-BB8F-E2D61B21661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正方形/長方形 467">
                <a:extLst>
                  <a:ext uri="{FF2B5EF4-FFF2-40B4-BE49-F238E27FC236}">
                    <a16:creationId xmlns:a16="http://schemas.microsoft.com/office/drawing/2014/main" id="{71D87D57-B8EC-A840-B0DA-454830D2F375}"/>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9" name="正方形/長方形 468">
                <a:extLst>
                  <a:ext uri="{FF2B5EF4-FFF2-40B4-BE49-F238E27FC236}">
                    <a16:creationId xmlns:a16="http://schemas.microsoft.com/office/drawing/2014/main" id="{63825537-E4E1-8D4D-BB7F-64B4C3F2C8C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0" name="正方形/長方形 469">
                <a:extLst>
                  <a:ext uri="{FF2B5EF4-FFF2-40B4-BE49-F238E27FC236}">
                    <a16:creationId xmlns:a16="http://schemas.microsoft.com/office/drawing/2014/main" id="{EFB4516D-F444-6144-8099-A9E64998865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正方形/長方形 470">
                <a:extLst>
                  <a:ext uri="{FF2B5EF4-FFF2-40B4-BE49-F238E27FC236}">
                    <a16:creationId xmlns:a16="http://schemas.microsoft.com/office/drawing/2014/main" id="{872171F9-F122-8A48-84ED-E0EF384D89E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7" name="図形グループ 56">
              <a:extLst>
                <a:ext uri="{FF2B5EF4-FFF2-40B4-BE49-F238E27FC236}">
                  <a16:creationId xmlns:a16="http://schemas.microsoft.com/office/drawing/2014/main" id="{2181A959-EEEC-F344-9FF8-E157617A19EC}"/>
                </a:ext>
              </a:extLst>
            </p:cNvPr>
            <p:cNvGrpSpPr/>
            <p:nvPr/>
          </p:nvGrpSpPr>
          <p:grpSpPr>
            <a:xfrm>
              <a:off x="2232968" y="1628976"/>
              <a:ext cx="72008" cy="431383"/>
              <a:chOff x="1628056" y="1786375"/>
              <a:chExt cx="72008" cy="431383"/>
            </a:xfrm>
          </p:grpSpPr>
          <p:sp>
            <p:nvSpPr>
              <p:cNvPr id="462" name="正方形/長方形 461">
                <a:extLst>
                  <a:ext uri="{FF2B5EF4-FFF2-40B4-BE49-F238E27FC236}">
                    <a16:creationId xmlns:a16="http://schemas.microsoft.com/office/drawing/2014/main" id="{F3B38510-2B34-BC42-B90E-DDBE90BCADAD}"/>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3" name="正方形/長方形 462">
                <a:extLst>
                  <a:ext uri="{FF2B5EF4-FFF2-40B4-BE49-F238E27FC236}">
                    <a16:creationId xmlns:a16="http://schemas.microsoft.com/office/drawing/2014/main" id="{80B8AA2C-FE04-1A4A-89D7-B1CF16730859}"/>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4" name="正方形/長方形 463">
                <a:extLst>
                  <a:ext uri="{FF2B5EF4-FFF2-40B4-BE49-F238E27FC236}">
                    <a16:creationId xmlns:a16="http://schemas.microsoft.com/office/drawing/2014/main" id="{01730413-A223-E44C-AD1B-2F60CCC27D7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5" name="正方形/長方形 464">
                <a:extLst>
                  <a:ext uri="{FF2B5EF4-FFF2-40B4-BE49-F238E27FC236}">
                    <a16:creationId xmlns:a16="http://schemas.microsoft.com/office/drawing/2014/main" id="{9A1A526E-E8D5-BF42-A5C3-96BAF95C3906}"/>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正方形/長方形 465">
                <a:extLst>
                  <a:ext uri="{FF2B5EF4-FFF2-40B4-BE49-F238E27FC236}">
                    <a16:creationId xmlns:a16="http://schemas.microsoft.com/office/drawing/2014/main" id="{424CC932-56C0-754C-B1FB-0F05897717A0}"/>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58" name="正方形/長方形 457">
              <a:extLst>
                <a:ext uri="{FF2B5EF4-FFF2-40B4-BE49-F238E27FC236}">
                  <a16:creationId xmlns:a16="http://schemas.microsoft.com/office/drawing/2014/main" id="{D7C543E7-C799-9347-A649-BF8418EDBE3D}"/>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9" name="正方形/長方形 458">
              <a:extLst>
                <a:ext uri="{FF2B5EF4-FFF2-40B4-BE49-F238E27FC236}">
                  <a16:creationId xmlns:a16="http://schemas.microsoft.com/office/drawing/2014/main" id="{57163ABE-67F6-5D48-A8DD-C464FAA4E352}"/>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0" name="正方形/長方形 459">
              <a:extLst>
                <a:ext uri="{FF2B5EF4-FFF2-40B4-BE49-F238E27FC236}">
                  <a16:creationId xmlns:a16="http://schemas.microsoft.com/office/drawing/2014/main" id="{4D7F5CDC-D810-A74D-AFEA-E21C83FF66F1}"/>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正方形/長方形 460">
              <a:extLst>
                <a:ext uri="{FF2B5EF4-FFF2-40B4-BE49-F238E27FC236}">
                  <a16:creationId xmlns:a16="http://schemas.microsoft.com/office/drawing/2014/main" id="{1C784EB3-5562-FD4B-8BCB-B3D936A6C8B6}"/>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2" name="図形グループ 68">
            <a:extLst>
              <a:ext uri="{FF2B5EF4-FFF2-40B4-BE49-F238E27FC236}">
                <a16:creationId xmlns:a16="http://schemas.microsoft.com/office/drawing/2014/main" id="{8B568490-41A1-3547-869D-F07C0A40A1EB}"/>
              </a:ext>
            </a:extLst>
          </p:cNvPr>
          <p:cNvGrpSpPr/>
          <p:nvPr/>
        </p:nvGrpSpPr>
        <p:grpSpPr>
          <a:xfrm>
            <a:off x="5270307" y="1975499"/>
            <a:ext cx="889339" cy="360225"/>
            <a:chOff x="1215478" y="1519003"/>
            <a:chExt cx="1646372" cy="666966"/>
          </a:xfrm>
        </p:grpSpPr>
        <p:sp>
          <p:nvSpPr>
            <p:cNvPr id="503" name="正方形/長方形 502">
              <a:extLst>
                <a:ext uri="{FF2B5EF4-FFF2-40B4-BE49-F238E27FC236}">
                  <a16:creationId xmlns:a16="http://schemas.microsoft.com/office/drawing/2014/main" id="{FF90B548-A6C6-824A-9DBE-2A7DB0E8B86B}"/>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04" name="図形グループ 67">
              <a:extLst>
                <a:ext uri="{FF2B5EF4-FFF2-40B4-BE49-F238E27FC236}">
                  <a16:creationId xmlns:a16="http://schemas.microsoft.com/office/drawing/2014/main" id="{458A81E8-3B81-EA41-96F3-2663D574E6DB}"/>
                </a:ext>
              </a:extLst>
            </p:cNvPr>
            <p:cNvGrpSpPr/>
            <p:nvPr/>
          </p:nvGrpSpPr>
          <p:grpSpPr>
            <a:xfrm>
              <a:off x="1476859" y="1628976"/>
              <a:ext cx="72008" cy="431383"/>
              <a:chOff x="1475656" y="1633975"/>
              <a:chExt cx="72008" cy="431383"/>
            </a:xfrm>
          </p:grpSpPr>
          <p:sp>
            <p:nvSpPr>
              <p:cNvPr id="551" name="正方形/長方形 550">
                <a:extLst>
                  <a:ext uri="{FF2B5EF4-FFF2-40B4-BE49-F238E27FC236}">
                    <a16:creationId xmlns:a16="http://schemas.microsoft.com/office/drawing/2014/main" id="{B8744154-0C4E-004F-BC0E-70E70A32DFD7}"/>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2" name="正方形/長方形 551">
                <a:extLst>
                  <a:ext uri="{FF2B5EF4-FFF2-40B4-BE49-F238E27FC236}">
                    <a16:creationId xmlns:a16="http://schemas.microsoft.com/office/drawing/2014/main" id="{472DE0C1-3ADC-664A-802E-683614B0FA01}"/>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3" name="正方形/長方形 552">
                <a:extLst>
                  <a:ext uri="{FF2B5EF4-FFF2-40B4-BE49-F238E27FC236}">
                    <a16:creationId xmlns:a16="http://schemas.microsoft.com/office/drawing/2014/main" id="{52B016BA-BAA4-1C44-87DF-F572A9B38C71}"/>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正方形/長方形 553">
                <a:extLst>
                  <a:ext uri="{FF2B5EF4-FFF2-40B4-BE49-F238E27FC236}">
                    <a16:creationId xmlns:a16="http://schemas.microsoft.com/office/drawing/2014/main" id="{66C74701-B37B-6244-8A14-2EF2737CA11B}"/>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5" name="正方形/長方形 554">
                <a:extLst>
                  <a:ext uri="{FF2B5EF4-FFF2-40B4-BE49-F238E27FC236}">
                    <a16:creationId xmlns:a16="http://schemas.microsoft.com/office/drawing/2014/main" id="{77ACAD99-E56D-C64B-894A-B7D72ECE3ED6}"/>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19">
              <a:extLst>
                <a:ext uri="{FF2B5EF4-FFF2-40B4-BE49-F238E27FC236}">
                  <a16:creationId xmlns:a16="http://schemas.microsoft.com/office/drawing/2014/main" id="{62C72A01-2843-044C-A5B6-07A20821B6CD}"/>
                </a:ext>
              </a:extLst>
            </p:cNvPr>
            <p:cNvGrpSpPr/>
            <p:nvPr/>
          </p:nvGrpSpPr>
          <p:grpSpPr>
            <a:xfrm>
              <a:off x="1562337" y="1628976"/>
              <a:ext cx="72008" cy="431383"/>
              <a:chOff x="1628056" y="1786375"/>
              <a:chExt cx="72008" cy="431383"/>
            </a:xfrm>
          </p:grpSpPr>
          <p:sp>
            <p:nvSpPr>
              <p:cNvPr id="546" name="正方形/長方形 545">
                <a:extLst>
                  <a:ext uri="{FF2B5EF4-FFF2-40B4-BE49-F238E27FC236}">
                    <a16:creationId xmlns:a16="http://schemas.microsoft.com/office/drawing/2014/main" id="{E6E2F7CF-1AC5-7B4A-A4A6-B1DD80C1FFD7}"/>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正方形/長方形 546">
                <a:extLst>
                  <a:ext uri="{FF2B5EF4-FFF2-40B4-BE49-F238E27FC236}">
                    <a16:creationId xmlns:a16="http://schemas.microsoft.com/office/drawing/2014/main" id="{40A99B7E-0872-0546-9081-F312465B58B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8" name="正方形/長方形 547">
                <a:extLst>
                  <a:ext uri="{FF2B5EF4-FFF2-40B4-BE49-F238E27FC236}">
                    <a16:creationId xmlns:a16="http://schemas.microsoft.com/office/drawing/2014/main" id="{4EE4D80D-5AD5-7240-A8BB-39294DD7A6D5}"/>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9" name="正方形/長方形 548">
                <a:extLst>
                  <a:ext uri="{FF2B5EF4-FFF2-40B4-BE49-F238E27FC236}">
                    <a16:creationId xmlns:a16="http://schemas.microsoft.com/office/drawing/2014/main" id="{89199728-332E-5446-A67A-260FFB29EE96}"/>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0" name="正方形/長方形 549">
                <a:extLst>
                  <a:ext uri="{FF2B5EF4-FFF2-40B4-BE49-F238E27FC236}">
                    <a16:creationId xmlns:a16="http://schemas.microsoft.com/office/drawing/2014/main" id="{E552D6A9-CEEA-E54E-904D-B41BBA4F193E}"/>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6" name="図形グループ 26">
              <a:extLst>
                <a:ext uri="{FF2B5EF4-FFF2-40B4-BE49-F238E27FC236}">
                  <a16:creationId xmlns:a16="http://schemas.microsoft.com/office/drawing/2014/main" id="{4BF64197-A214-6A49-AE4B-1C513E8F5C8E}"/>
                </a:ext>
              </a:extLst>
            </p:cNvPr>
            <p:cNvGrpSpPr/>
            <p:nvPr/>
          </p:nvGrpSpPr>
          <p:grpSpPr>
            <a:xfrm>
              <a:off x="1775646" y="1628976"/>
              <a:ext cx="72008" cy="431383"/>
              <a:chOff x="1628056" y="1786375"/>
              <a:chExt cx="72008" cy="431383"/>
            </a:xfrm>
          </p:grpSpPr>
          <p:sp>
            <p:nvSpPr>
              <p:cNvPr id="541" name="正方形/長方形 540">
                <a:extLst>
                  <a:ext uri="{FF2B5EF4-FFF2-40B4-BE49-F238E27FC236}">
                    <a16:creationId xmlns:a16="http://schemas.microsoft.com/office/drawing/2014/main" id="{A7C3A4E9-E1E1-0241-86B1-54DBCE11FA99}"/>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正方形/長方形 541">
                <a:extLst>
                  <a:ext uri="{FF2B5EF4-FFF2-40B4-BE49-F238E27FC236}">
                    <a16:creationId xmlns:a16="http://schemas.microsoft.com/office/drawing/2014/main" id="{0341AA2B-1E2C-F24B-9164-399BBBBF4F39}"/>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3" name="正方形/長方形 542">
                <a:extLst>
                  <a:ext uri="{FF2B5EF4-FFF2-40B4-BE49-F238E27FC236}">
                    <a16:creationId xmlns:a16="http://schemas.microsoft.com/office/drawing/2014/main" id="{969DA692-CD06-1044-86E3-0AD563E868C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4" name="正方形/長方形 543">
                <a:extLst>
                  <a:ext uri="{FF2B5EF4-FFF2-40B4-BE49-F238E27FC236}">
                    <a16:creationId xmlns:a16="http://schemas.microsoft.com/office/drawing/2014/main" id="{4DAC4EA4-DA6B-054E-ACC6-C07FF675E158}"/>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5" name="正方形/長方形 544">
                <a:extLst>
                  <a:ext uri="{FF2B5EF4-FFF2-40B4-BE49-F238E27FC236}">
                    <a16:creationId xmlns:a16="http://schemas.microsoft.com/office/drawing/2014/main" id="{3AAB9388-E060-424F-A926-4481894887C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7" name="図形グループ 32">
              <a:extLst>
                <a:ext uri="{FF2B5EF4-FFF2-40B4-BE49-F238E27FC236}">
                  <a16:creationId xmlns:a16="http://schemas.microsoft.com/office/drawing/2014/main" id="{AFEA04FC-B094-5E40-892D-0FC595C9D30E}"/>
                </a:ext>
              </a:extLst>
            </p:cNvPr>
            <p:cNvGrpSpPr/>
            <p:nvPr/>
          </p:nvGrpSpPr>
          <p:grpSpPr>
            <a:xfrm>
              <a:off x="1865042" y="1628976"/>
              <a:ext cx="72008" cy="431383"/>
              <a:chOff x="1628056" y="1786375"/>
              <a:chExt cx="72008" cy="431383"/>
            </a:xfrm>
          </p:grpSpPr>
          <p:sp>
            <p:nvSpPr>
              <p:cNvPr id="536" name="正方形/長方形 535">
                <a:extLst>
                  <a:ext uri="{FF2B5EF4-FFF2-40B4-BE49-F238E27FC236}">
                    <a16:creationId xmlns:a16="http://schemas.microsoft.com/office/drawing/2014/main" id="{CE749881-B1EB-7741-9C16-3D1644DFD740}"/>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7" name="正方形/長方形 536">
                <a:extLst>
                  <a:ext uri="{FF2B5EF4-FFF2-40B4-BE49-F238E27FC236}">
                    <a16:creationId xmlns:a16="http://schemas.microsoft.com/office/drawing/2014/main" id="{E0F3B17A-F8C2-8A4B-B6B2-882D273F12B4}"/>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8" name="正方形/長方形 537">
                <a:extLst>
                  <a:ext uri="{FF2B5EF4-FFF2-40B4-BE49-F238E27FC236}">
                    <a16:creationId xmlns:a16="http://schemas.microsoft.com/office/drawing/2014/main" id="{4942AB93-CBA0-6741-ADFB-F70646006EB5}"/>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正方形/長方形 538">
                <a:extLst>
                  <a:ext uri="{FF2B5EF4-FFF2-40B4-BE49-F238E27FC236}">
                    <a16:creationId xmlns:a16="http://schemas.microsoft.com/office/drawing/2014/main" id="{F6A49F01-AD7A-764B-917B-2BBF98DBE0B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0" name="正方形/長方形 539">
                <a:extLst>
                  <a:ext uri="{FF2B5EF4-FFF2-40B4-BE49-F238E27FC236}">
                    <a16:creationId xmlns:a16="http://schemas.microsoft.com/office/drawing/2014/main" id="{D60F4112-7436-8B4E-800D-00BB82D6ABD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8" name="図形グループ 38">
              <a:extLst>
                <a:ext uri="{FF2B5EF4-FFF2-40B4-BE49-F238E27FC236}">
                  <a16:creationId xmlns:a16="http://schemas.microsoft.com/office/drawing/2014/main" id="{F48ED136-70FC-D049-B4E9-58E8AE2D904A}"/>
                </a:ext>
              </a:extLst>
            </p:cNvPr>
            <p:cNvGrpSpPr/>
            <p:nvPr/>
          </p:nvGrpSpPr>
          <p:grpSpPr>
            <a:xfrm>
              <a:off x="1953945" y="1628976"/>
              <a:ext cx="72008" cy="431383"/>
              <a:chOff x="1628056" y="1786375"/>
              <a:chExt cx="72008" cy="431383"/>
            </a:xfrm>
          </p:grpSpPr>
          <p:sp>
            <p:nvSpPr>
              <p:cNvPr id="531" name="正方形/長方形 530">
                <a:extLst>
                  <a:ext uri="{FF2B5EF4-FFF2-40B4-BE49-F238E27FC236}">
                    <a16:creationId xmlns:a16="http://schemas.microsoft.com/office/drawing/2014/main" id="{36C81160-B5AB-7D4F-BB97-011BF1198986}"/>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2" name="正方形/長方形 531">
                <a:extLst>
                  <a:ext uri="{FF2B5EF4-FFF2-40B4-BE49-F238E27FC236}">
                    <a16:creationId xmlns:a16="http://schemas.microsoft.com/office/drawing/2014/main" id="{D8DAD70C-1444-EB48-A0F0-C52310FDB88C}"/>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3" name="正方形/長方形 532">
                <a:extLst>
                  <a:ext uri="{FF2B5EF4-FFF2-40B4-BE49-F238E27FC236}">
                    <a16:creationId xmlns:a16="http://schemas.microsoft.com/office/drawing/2014/main" id="{50CC6A54-4FE2-7347-9BE1-2E1E63C7A8D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4" name="正方形/長方形 533">
                <a:extLst>
                  <a:ext uri="{FF2B5EF4-FFF2-40B4-BE49-F238E27FC236}">
                    <a16:creationId xmlns:a16="http://schemas.microsoft.com/office/drawing/2014/main" id="{38B8A6DF-C651-814D-9B18-1F503FC9283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5" name="正方形/長方形 534">
                <a:extLst>
                  <a:ext uri="{FF2B5EF4-FFF2-40B4-BE49-F238E27FC236}">
                    <a16:creationId xmlns:a16="http://schemas.microsoft.com/office/drawing/2014/main" id="{091D0736-3A2E-5D4D-AC21-F0FBA85BD7C2}"/>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9" name="図形グループ 44">
              <a:extLst>
                <a:ext uri="{FF2B5EF4-FFF2-40B4-BE49-F238E27FC236}">
                  <a16:creationId xmlns:a16="http://schemas.microsoft.com/office/drawing/2014/main" id="{C588D7AF-CDD0-AE46-8991-B8C6DFB8DEE5}"/>
                </a:ext>
              </a:extLst>
            </p:cNvPr>
            <p:cNvGrpSpPr/>
            <p:nvPr/>
          </p:nvGrpSpPr>
          <p:grpSpPr>
            <a:xfrm>
              <a:off x="2043370" y="1628976"/>
              <a:ext cx="72008" cy="431383"/>
              <a:chOff x="1628056" y="1786375"/>
              <a:chExt cx="72008" cy="431383"/>
            </a:xfrm>
          </p:grpSpPr>
          <p:sp>
            <p:nvSpPr>
              <p:cNvPr id="526" name="正方形/長方形 525">
                <a:extLst>
                  <a:ext uri="{FF2B5EF4-FFF2-40B4-BE49-F238E27FC236}">
                    <a16:creationId xmlns:a16="http://schemas.microsoft.com/office/drawing/2014/main" id="{35C1D03A-8DD5-1F43-B291-92BB7F6AE442}"/>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正方形/長方形 526">
                <a:extLst>
                  <a:ext uri="{FF2B5EF4-FFF2-40B4-BE49-F238E27FC236}">
                    <a16:creationId xmlns:a16="http://schemas.microsoft.com/office/drawing/2014/main" id="{E3550657-748D-4848-B94E-D242FF896B5D}"/>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正方形/長方形 527">
                <a:extLst>
                  <a:ext uri="{FF2B5EF4-FFF2-40B4-BE49-F238E27FC236}">
                    <a16:creationId xmlns:a16="http://schemas.microsoft.com/office/drawing/2014/main" id="{398082A0-9521-1943-AAFC-B69306963033}"/>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9" name="正方形/長方形 528">
                <a:extLst>
                  <a:ext uri="{FF2B5EF4-FFF2-40B4-BE49-F238E27FC236}">
                    <a16:creationId xmlns:a16="http://schemas.microsoft.com/office/drawing/2014/main" id="{58502B3C-7589-E14E-A1F8-A155BC71F667}"/>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0" name="正方形/長方形 529">
                <a:extLst>
                  <a:ext uri="{FF2B5EF4-FFF2-40B4-BE49-F238E27FC236}">
                    <a16:creationId xmlns:a16="http://schemas.microsoft.com/office/drawing/2014/main" id="{1C39911B-8919-DD4D-A39B-2D73FE780453}"/>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0" name="図形グループ 50">
              <a:extLst>
                <a:ext uri="{FF2B5EF4-FFF2-40B4-BE49-F238E27FC236}">
                  <a16:creationId xmlns:a16="http://schemas.microsoft.com/office/drawing/2014/main" id="{381DBA3A-67D9-594D-8550-DB874ED2FC04}"/>
                </a:ext>
              </a:extLst>
            </p:cNvPr>
            <p:cNvGrpSpPr/>
            <p:nvPr/>
          </p:nvGrpSpPr>
          <p:grpSpPr>
            <a:xfrm>
              <a:off x="2140645" y="1628976"/>
              <a:ext cx="72008" cy="431383"/>
              <a:chOff x="1628056" y="1786375"/>
              <a:chExt cx="72008" cy="431383"/>
            </a:xfrm>
          </p:grpSpPr>
          <p:sp>
            <p:nvSpPr>
              <p:cNvPr id="521" name="正方形/長方形 520">
                <a:extLst>
                  <a:ext uri="{FF2B5EF4-FFF2-40B4-BE49-F238E27FC236}">
                    <a16:creationId xmlns:a16="http://schemas.microsoft.com/office/drawing/2014/main" id="{F67673BF-37D1-AA48-AA60-B7B56FBB0CD7}"/>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2" name="正方形/長方形 521">
                <a:extLst>
                  <a:ext uri="{FF2B5EF4-FFF2-40B4-BE49-F238E27FC236}">
                    <a16:creationId xmlns:a16="http://schemas.microsoft.com/office/drawing/2014/main" id="{52766FB8-44B9-9F43-8AE2-1FD9A0731FD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正方形/長方形 522">
                <a:extLst>
                  <a:ext uri="{FF2B5EF4-FFF2-40B4-BE49-F238E27FC236}">
                    <a16:creationId xmlns:a16="http://schemas.microsoft.com/office/drawing/2014/main" id="{74FC22BA-05A2-0F41-B83A-2CF3DA5297DB}"/>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4" name="正方形/長方形 523">
                <a:extLst>
                  <a:ext uri="{FF2B5EF4-FFF2-40B4-BE49-F238E27FC236}">
                    <a16:creationId xmlns:a16="http://schemas.microsoft.com/office/drawing/2014/main" id="{9333CA02-229A-474D-820C-F15B195C889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5" name="正方形/長方形 524">
                <a:extLst>
                  <a:ext uri="{FF2B5EF4-FFF2-40B4-BE49-F238E27FC236}">
                    <a16:creationId xmlns:a16="http://schemas.microsoft.com/office/drawing/2014/main" id="{7228ABFD-A2E6-5944-A33E-31BD330103FA}"/>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6">
              <a:extLst>
                <a:ext uri="{FF2B5EF4-FFF2-40B4-BE49-F238E27FC236}">
                  <a16:creationId xmlns:a16="http://schemas.microsoft.com/office/drawing/2014/main" id="{7F9982E7-57AC-9345-9964-08B53EDF4C03}"/>
                </a:ext>
              </a:extLst>
            </p:cNvPr>
            <p:cNvGrpSpPr/>
            <p:nvPr/>
          </p:nvGrpSpPr>
          <p:grpSpPr>
            <a:xfrm>
              <a:off x="2232968" y="1628976"/>
              <a:ext cx="72008" cy="431383"/>
              <a:chOff x="1628056" y="1786375"/>
              <a:chExt cx="72008" cy="431383"/>
            </a:xfrm>
          </p:grpSpPr>
          <p:sp>
            <p:nvSpPr>
              <p:cNvPr id="516" name="正方形/長方形 515">
                <a:extLst>
                  <a:ext uri="{FF2B5EF4-FFF2-40B4-BE49-F238E27FC236}">
                    <a16:creationId xmlns:a16="http://schemas.microsoft.com/office/drawing/2014/main" id="{7F2B6F38-5921-3F4C-90B1-BA965721FFFE}"/>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7" name="正方形/長方形 516">
                <a:extLst>
                  <a:ext uri="{FF2B5EF4-FFF2-40B4-BE49-F238E27FC236}">
                    <a16:creationId xmlns:a16="http://schemas.microsoft.com/office/drawing/2014/main" id="{C302C6AB-9DF6-944F-ADF0-61448D369C05}"/>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8" name="正方形/長方形 517">
                <a:extLst>
                  <a:ext uri="{FF2B5EF4-FFF2-40B4-BE49-F238E27FC236}">
                    <a16:creationId xmlns:a16="http://schemas.microsoft.com/office/drawing/2014/main" id="{B228D842-35DB-EE4D-AA7E-985091C66AB6}"/>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9" name="正方形/長方形 518">
                <a:extLst>
                  <a:ext uri="{FF2B5EF4-FFF2-40B4-BE49-F238E27FC236}">
                    <a16:creationId xmlns:a16="http://schemas.microsoft.com/office/drawing/2014/main" id="{4D7ED1EC-03CD-6C4E-B18D-F119CF60FB46}"/>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0" name="正方形/長方形 519">
                <a:extLst>
                  <a:ext uri="{FF2B5EF4-FFF2-40B4-BE49-F238E27FC236}">
                    <a16:creationId xmlns:a16="http://schemas.microsoft.com/office/drawing/2014/main" id="{85744F73-0E2C-4E4D-976E-6C7D47BDF795}"/>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2" name="正方形/長方形 511">
              <a:extLst>
                <a:ext uri="{FF2B5EF4-FFF2-40B4-BE49-F238E27FC236}">
                  <a16:creationId xmlns:a16="http://schemas.microsoft.com/office/drawing/2014/main" id="{CD6555E3-A193-9F44-990F-3E9211370063}"/>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3" name="正方形/長方形 512">
              <a:extLst>
                <a:ext uri="{FF2B5EF4-FFF2-40B4-BE49-F238E27FC236}">
                  <a16:creationId xmlns:a16="http://schemas.microsoft.com/office/drawing/2014/main" id="{6F160209-8928-D542-A8C3-50E0C048D079}"/>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4" name="正方形/長方形 513">
              <a:extLst>
                <a:ext uri="{FF2B5EF4-FFF2-40B4-BE49-F238E27FC236}">
                  <a16:creationId xmlns:a16="http://schemas.microsoft.com/office/drawing/2014/main" id="{783DAB43-4EB3-8840-8EAC-B8905F5CA070}"/>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5" name="正方形/長方形 514">
              <a:extLst>
                <a:ext uri="{FF2B5EF4-FFF2-40B4-BE49-F238E27FC236}">
                  <a16:creationId xmlns:a16="http://schemas.microsoft.com/office/drawing/2014/main" id="{DE2F9D20-5E4E-BB43-B874-DD684E07337F}"/>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56" name="テキスト ボックス 555">
            <a:extLst>
              <a:ext uri="{FF2B5EF4-FFF2-40B4-BE49-F238E27FC236}">
                <a16:creationId xmlns:a16="http://schemas.microsoft.com/office/drawing/2014/main" id="{A81D10D9-670F-FC42-8FB1-6FAA9F49DE36}"/>
              </a:ext>
            </a:extLst>
          </p:cNvPr>
          <p:cNvSpPr txBox="1"/>
          <p:nvPr/>
        </p:nvSpPr>
        <p:spPr>
          <a:xfrm rot="19468053">
            <a:off x="6035005" y="1787370"/>
            <a:ext cx="1877437" cy="276999"/>
          </a:xfrm>
          <a:prstGeom prst="rect">
            <a:avLst/>
          </a:prstGeom>
          <a:noFill/>
        </p:spPr>
        <p:txBody>
          <a:bodyPr wrap="none" rtlCol="0">
            <a:spAutoFit/>
          </a:bodyPr>
          <a:lstStyle/>
          <a:p>
            <a:r>
              <a:rPr kumimoji="1" lang="ja-JP" altLang="en-US" sz="1200" b="1">
                <a:solidFill>
                  <a:schemeClr val="accent6">
                    <a:lumMod val="50000"/>
                  </a:schemeClr>
                </a:solidFill>
                <a:latin typeface="Meiryo" panose="020B0604030504040204" pitchFamily="34" charset="-128"/>
                <a:ea typeface="Meiryo" panose="020B0604030504040204" pitchFamily="34" charset="-128"/>
              </a:rPr>
              <a:t>スケールアウト</a:t>
            </a:r>
            <a:r>
              <a:rPr kumimoji="1" lang="ja-JP" altLang="en-US" sz="1200">
                <a:solidFill>
                  <a:schemeClr val="accent6">
                    <a:lumMod val="50000"/>
                  </a:schemeClr>
                </a:solidFill>
                <a:latin typeface="Meiryo" panose="020B0604030504040204" pitchFamily="34" charset="-128"/>
                <a:ea typeface="Meiryo" panose="020B0604030504040204" pitchFamily="34" charset="-128"/>
              </a:rPr>
              <a:t>型の拡張</a:t>
            </a:r>
          </a:p>
        </p:txBody>
      </p:sp>
      <p:grpSp>
        <p:nvGrpSpPr>
          <p:cNvPr id="16" name="図形グループ 68">
            <a:extLst>
              <a:ext uri="{FF2B5EF4-FFF2-40B4-BE49-F238E27FC236}">
                <a16:creationId xmlns:a16="http://schemas.microsoft.com/office/drawing/2014/main" id="{FC82C54E-0ECC-7242-90B9-DC0126383A3C}"/>
              </a:ext>
            </a:extLst>
          </p:cNvPr>
          <p:cNvGrpSpPr/>
          <p:nvPr/>
        </p:nvGrpSpPr>
        <p:grpSpPr>
          <a:xfrm>
            <a:off x="1763688" y="5085184"/>
            <a:ext cx="889339" cy="360225"/>
            <a:chOff x="1215478" y="1519003"/>
            <a:chExt cx="1646372" cy="666966"/>
          </a:xfrm>
        </p:grpSpPr>
        <p:sp>
          <p:nvSpPr>
            <p:cNvPr id="17" name="正方形/長方形 16">
              <a:extLst>
                <a:ext uri="{FF2B5EF4-FFF2-40B4-BE49-F238E27FC236}">
                  <a16:creationId xmlns:a16="http://schemas.microsoft.com/office/drawing/2014/main" id="{9F93824E-96F5-024C-B264-879D46C6B559}"/>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8" name="図形グループ 67">
              <a:extLst>
                <a:ext uri="{FF2B5EF4-FFF2-40B4-BE49-F238E27FC236}">
                  <a16:creationId xmlns:a16="http://schemas.microsoft.com/office/drawing/2014/main" id="{0389D203-4B2E-A54B-AE76-0E47589D38D4}"/>
                </a:ext>
              </a:extLst>
            </p:cNvPr>
            <p:cNvGrpSpPr/>
            <p:nvPr/>
          </p:nvGrpSpPr>
          <p:grpSpPr>
            <a:xfrm>
              <a:off x="1476859" y="1628976"/>
              <a:ext cx="72008" cy="431383"/>
              <a:chOff x="1475656" y="1633975"/>
              <a:chExt cx="72008" cy="431383"/>
            </a:xfrm>
          </p:grpSpPr>
          <p:sp>
            <p:nvSpPr>
              <p:cNvPr id="65" name="正方形/長方形 64">
                <a:extLst>
                  <a:ext uri="{FF2B5EF4-FFF2-40B4-BE49-F238E27FC236}">
                    <a16:creationId xmlns:a16="http://schemas.microsoft.com/office/drawing/2014/main" id="{D0907C49-364A-4248-AD74-F691CD6401A6}"/>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正方形/長方形 65">
                <a:extLst>
                  <a:ext uri="{FF2B5EF4-FFF2-40B4-BE49-F238E27FC236}">
                    <a16:creationId xmlns:a16="http://schemas.microsoft.com/office/drawing/2014/main" id="{7C3C1C94-3ADA-0048-B82B-A0F203C0FFD0}"/>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a:extLst>
                  <a:ext uri="{FF2B5EF4-FFF2-40B4-BE49-F238E27FC236}">
                    <a16:creationId xmlns:a16="http://schemas.microsoft.com/office/drawing/2014/main" id="{2B90B478-84FC-7943-A33F-F632533F777E}"/>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a:extLst>
                  <a:ext uri="{FF2B5EF4-FFF2-40B4-BE49-F238E27FC236}">
                    <a16:creationId xmlns:a16="http://schemas.microsoft.com/office/drawing/2014/main" id="{2EA96AEC-D8D4-6949-9BBB-12C11533E165}"/>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正方形/長方形 68">
                <a:extLst>
                  <a:ext uri="{FF2B5EF4-FFF2-40B4-BE49-F238E27FC236}">
                    <a16:creationId xmlns:a16="http://schemas.microsoft.com/office/drawing/2014/main" id="{A2B174A0-968E-A748-8221-1EA80316138B}"/>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 name="図形グループ 19">
              <a:extLst>
                <a:ext uri="{FF2B5EF4-FFF2-40B4-BE49-F238E27FC236}">
                  <a16:creationId xmlns:a16="http://schemas.microsoft.com/office/drawing/2014/main" id="{8DC17FDD-5728-2544-9C54-32A5DF26F9BE}"/>
                </a:ext>
              </a:extLst>
            </p:cNvPr>
            <p:cNvGrpSpPr/>
            <p:nvPr/>
          </p:nvGrpSpPr>
          <p:grpSpPr>
            <a:xfrm>
              <a:off x="1562337" y="1628976"/>
              <a:ext cx="72008" cy="431383"/>
              <a:chOff x="1628056" y="1786375"/>
              <a:chExt cx="72008" cy="431383"/>
            </a:xfrm>
          </p:grpSpPr>
          <p:sp>
            <p:nvSpPr>
              <p:cNvPr id="60" name="正方形/長方形 59">
                <a:extLst>
                  <a:ext uri="{FF2B5EF4-FFF2-40B4-BE49-F238E27FC236}">
                    <a16:creationId xmlns:a16="http://schemas.microsoft.com/office/drawing/2014/main" id="{39F8F403-C991-C448-A116-8B8060C4637F}"/>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a:extLst>
                  <a:ext uri="{FF2B5EF4-FFF2-40B4-BE49-F238E27FC236}">
                    <a16:creationId xmlns:a16="http://schemas.microsoft.com/office/drawing/2014/main" id="{523F6793-F8DD-8745-86B7-FE3C06BEBFB4}"/>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a:extLst>
                  <a:ext uri="{FF2B5EF4-FFF2-40B4-BE49-F238E27FC236}">
                    <a16:creationId xmlns:a16="http://schemas.microsoft.com/office/drawing/2014/main" id="{484FE8F4-A023-124A-A432-6B6B8238A509}"/>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a:extLst>
                  <a:ext uri="{FF2B5EF4-FFF2-40B4-BE49-F238E27FC236}">
                    <a16:creationId xmlns:a16="http://schemas.microsoft.com/office/drawing/2014/main" id="{F3B79E2E-4639-9C45-8F40-DBE2DC6D3D1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a:extLst>
                  <a:ext uri="{FF2B5EF4-FFF2-40B4-BE49-F238E27FC236}">
                    <a16:creationId xmlns:a16="http://schemas.microsoft.com/office/drawing/2014/main" id="{2399A2EC-ED2A-BE4B-8979-F72A772E6053}"/>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 name="図形グループ 26">
              <a:extLst>
                <a:ext uri="{FF2B5EF4-FFF2-40B4-BE49-F238E27FC236}">
                  <a16:creationId xmlns:a16="http://schemas.microsoft.com/office/drawing/2014/main" id="{037719BA-F404-4441-9FBE-8334577D699F}"/>
                </a:ext>
              </a:extLst>
            </p:cNvPr>
            <p:cNvGrpSpPr/>
            <p:nvPr/>
          </p:nvGrpSpPr>
          <p:grpSpPr>
            <a:xfrm>
              <a:off x="1775646" y="1628976"/>
              <a:ext cx="72008" cy="431383"/>
              <a:chOff x="1628056" y="1786375"/>
              <a:chExt cx="72008" cy="431383"/>
            </a:xfrm>
          </p:grpSpPr>
          <p:sp>
            <p:nvSpPr>
              <p:cNvPr id="55" name="正方形/長方形 54">
                <a:extLst>
                  <a:ext uri="{FF2B5EF4-FFF2-40B4-BE49-F238E27FC236}">
                    <a16:creationId xmlns:a16="http://schemas.microsoft.com/office/drawing/2014/main" id="{9DF19A44-C0D8-C547-BFCC-2F0C19FFD35E}"/>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a:extLst>
                  <a:ext uri="{FF2B5EF4-FFF2-40B4-BE49-F238E27FC236}">
                    <a16:creationId xmlns:a16="http://schemas.microsoft.com/office/drawing/2014/main" id="{32D3981F-A29D-A44C-9C17-FCAB518FCD3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a:extLst>
                  <a:ext uri="{FF2B5EF4-FFF2-40B4-BE49-F238E27FC236}">
                    <a16:creationId xmlns:a16="http://schemas.microsoft.com/office/drawing/2014/main" id="{70634F10-AFA1-0D4E-BD8D-BC50AA28652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a:extLst>
                  <a:ext uri="{FF2B5EF4-FFF2-40B4-BE49-F238E27FC236}">
                    <a16:creationId xmlns:a16="http://schemas.microsoft.com/office/drawing/2014/main" id="{A59F1F3B-5402-ED42-8200-F0EBB577A72C}"/>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a:extLst>
                  <a:ext uri="{FF2B5EF4-FFF2-40B4-BE49-F238E27FC236}">
                    <a16:creationId xmlns:a16="http://schemas.microsoft.com/office/drawing/2014/main" id="{233C19E6-5C32-B440-8ED6-B51906FBAD3B}"/>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 name="図形グループ 32">
              <a:extLst>
                <a:ext uri="{FF2B5EF4-FFF2-40B4-BE49-F238E27FC236}">
                  <a16:creationId xmlns:a16="http://schemas.microsoft.com/office/drawing/2014/main" id="{BC5395EC-4770-8A4B-AC24-DBF1C78F7B20}"/>
                </a:ext>
              </a:extLst>
            </p:cNvPr>
            <p:cNvGrpSpPr/>
            <p:nvPr/>
          </p:nvGrpSpPr>
          <p:grpSpPr>
            <a:xfrm>
              <a:off x="1865042" y="1628976"/>
              <a:ext cx="72008" cy="431383"/>
              <a:chOff x="1628056" y="1786375"/>
              <a:chExt cx="72008" cy="431383"/>
            </a:xfrm>
          </p:grpSpPr>
          <p:sp>
            <p:nvSpPr>
              <p:cNvPr id="50" name="正方形/長方形 49">
                <a:extLst>
                  <a:ext uri="{FF2B5EF4-FFF2-40B4-BE49-F238E27FC236}">
                    <a16:creationId xmlns:a16="http://schemas.microsoft.com/office/drawing/2014/main" id="{47518B7F-3437-CF48-8E0B-E2A39E207424}"/>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a:extLst>
                  <a:ext uri="{FF2B5EF4-FFF2-40B4-BE49-F238E27FC236}">
                    <a16:creationId xmlns:a16="http://schemas.microsoft.com/office/drawing/2014/main" id="{64463CD2-F8A1-B343-92B6-15C36D73796E}"/>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a:extLst>
                  <a:ext uri="{FF2B5EF4-FFF2-40B4-BE49-F238E27FC236}">
                    <a16:creationId xmlns:a16="http://schemas.microsoft.com/office/drawing/2014/main" id="{BC3D5D94-8F35-EB4A-8D65-B409182A8F2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a:extLst>
                  <a:ext uri="{FF2B5EF4-FFF2-40B4-BE49-F238E27FC236}">
                    <a16:creationId xmlns:a16="http://schemas.microsoft.com/office/drawing/2014/main" id="{C42C4DD6-A36F-4742-B5B7-791CDFCF2B91}"/>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a:extLst>
                  <a:ext uri="{FF2B5EF4-FFF2-40B4-BE49-F238E27FC236}">
                    <a16:creationId xmlns:a16="http://schemas.microsoft.com/office/drawing/2014/main" id="{C7B0A401-7628-B047-BC42-6F39C95CC29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2" name="図形グループ 38">
              <a:extLst>
                <a:ext uri="{FF2B5EF4-FFF2-40B4-BE49-F238E27FC236}">
                  <a16:creationId xmlns:a16="http://schemas.microsoft.com/office/drawing/2014/main" id="{35EA9906-CAE2-6A45-812C-FEE40EE51D38}"/>
                </a:ext>
              </a:extLst>
            </p:cNvPr>
            <p:cNvGrpSpPr/>
            <p:nvPr/>
          </p:nvGrpSpPr>
          <p:grpSpPr>
            <a:xfrm>
              <a:off x="1953945" y="1628976"/>
              <a:ext cx="72008" cy="431383"/>
              <a:chOff x="1628056" y="1786375"/>
              <a:chExt cx="72008" cy="431383"/>
            </a:xfrm>
          </p:grpSpPr>
          <p:sp>
            <p:nvSpPr>
              <p:cNvPr id="45" name="正方形/長方形 44">
                <a:extLst>
                  <a:ext uri="{FF2B5EF4-FFF2-40B4-BE49-F238E27FC236}">
                    <a16:creationId xmlns:a16="http://schemas.microsoft.com/office/drawing/2014/main" id="{CEDF6E4B-7878-DC45-9936-49B6025CA224}"/>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a:extLst>
                  <a:ext uri="{FF2B5EF4-FFF2-40B4-BE49-F238E27FC236}">
                    <a16:creationId xmlns:a16="http://schemas.microsoft.com/office/drawing/2014/main" id="{4D12E87B-154D-B245-8965-13BAF1013FB0}"/>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a:extLst>
                  <a:ext uri="{FF2B5EF4-FFF2-40B4-BE49-F238E27FC236}">
                    <a16:creationId xmlns:a16="http://schemas.microsoft.com/office/drawing/2014/main" id="{8017D2FE-34A0-6543-A8E1-F69DF5480D2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a:extLst>
                  <a:ext uri="{FF2B5EF4-FFF2-40B4-BE49-F238E27FC236}">
                    <a16:creationId xmlns:a16="http://schemas.microsoft.com/office/drawing/2014/main" id="{F14440DF-E225-994E-A821-4682C94B494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a:extLst>
                  <a:ext uri="{FF2B5EF4-FFF2-40B4-BE49-F238E27FC236}">
                    <a16:creationId xmlns:a16="http://schemas.microsoft.com/office/drawing/2014/main" id="{B505F34C-8335-D948-B0B8-71BA9DEA9D8D}"/>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 name="図形グループ 44">
              <a:extLst>
                <a:ext uri="{FF2B5EF4-FFF2-40B4-BE49-F238E27FC236}">
                  <a16:creationId xmlns:a16="http://schemas.microsoft.com/office/drawing/2014/main" id="{9840314D-0A5C-E144-A1D5-BE28CB7699D8}"/>
                </a:ext>
              </a:extLst>
            </p:cNvPr>
            <p:cNvGrpSpPr/>
            <p:nvPr/>
          </p:nvGrpSpPr>
          <p:grpSpPr>
            <a:xfrm>
              <a:off x="2043370" y="1628976"/>
              <a:ext cx="72008" cy="431383"/>
              <a:chOff x="1628056" y="1786375"/>
              <a:chExt cx="72008" cy="431383"/>
            </a:xfrm>
          </p:grpSpPr>
          <p:sp>
            <p:nvSpPr>
              <p:cNvPr id="40" name="正方形/長方形 39">
                <a:extLst>
                  <a:ext uri="{FF2B5EF4-FFF2-40B4-BE49-F238E27FC236}">
                    <a16:creationId xmlns:a16="http://schemas.microsoft.com/office/drawing/2014/main" id="{2DDF7C59-F88D-644F-808A-7F5C10D211C9}"/>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a:extLst>
                  <a:ext uri="{FF2B5EF4-FFF2-40B4-BE49-F238E27FC236}">
                    <a16:creationId xmlns:a16="http://schemas.microsoft.com/office/drawing/2014/main" id="{EE0DB73F-963C-CE46-8BFC-00384769C217}"/>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a:extLst>
                  <a:ext uri="{FF2B5EF4-FFF2-40B4-BE49-F238E27FC236}">
                    <a16:creationId xmlns:a16="http://schemas.microsoft.com/office/drawing/2014/main" id="{D63FA54F-F5B9-C348-B86E-365014E47064}"/>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a:extLst>
                  <a:ext uri="{FF2B5EF4-FFF2-40B4-BE49-F238E27FC236}">
                    <a16:creationId xmlns:a16="http://schemas.microsoft.com/office/drawing/2014/main" id="{B8DC8B28-2BC2-BD45-8B53-C27A43F82E01}"/>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a:extLst>
                  <a:ext uri="{FF2B5EF4-FFF2-40B4-BE49-F238E27FC236}">
                    <a16:creationId xmlns:a16="http://schemas.microsoft.com/office/drawing/2014/main" id="{73B9327C-137A-E649-B3B2-074803BADB6E}"/>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 name="図形グループ 50">
              <a:extLst>
                <a:ext uri="{FF2B5EF4-FFF2-40B4-BE49-F238E27FC236}">
                  <a16:creationId xmlns:a16="http://schemas.microsoft.com/office/drawing/2014/main" id="{D375C893-4BD2-2945-9A1E-05EADDE2E648}"/>
                </a:ext>
              </a:extLst>
            </p:cNvPr>
            <p:cNvGrpSpPr/>
            <p:nvPr/>
          </p:nvGrpSpPr>
          <p:grpSpPr>
            <a:xfrm>
              <a:off x="2140645" y="1628976"/>
              <a:ext cx="72008" cy="431383"/>
              <a:chOff x="1628056" y="1786375"/>
              <a:chExt cx="72008" cy="431383"/>
            </a:xfrm>
          </p:grpSpPr>
          <p:sp>
            <p:nvSpPr>
              <p:cNvPr id="35" name="正方形/長方形 34">
                <a:extLst>
                  <a:ext uri="{FF2B5EF4-FFF2-40B4-BE49-F238E27FC236}">
                    <a16:creationId xmlns:a16="http://schemas.microsoft.com/office/drawing/2014/main" id="{84B700BA-B0A7-F149-911D-170E6ACC0C71}"/>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a:extLst>
                  <a:ext uri="{FF2B5EF4-FFF2-40B4-BE49-F238E27FC236}">
                    <a16:creationId xmlns:a16="http://schemas.microsoft.com/office/drawing/2014/main" id="{5AEF0005-19EF-3647-B16F-5A385D19242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a:extLst>
                  <a:ext uri="{FF2B5EF4-FFF2-40B4-BE49-F238E27FC236}">
                    <a16:creationId xmlns:a16="http://schemas.microsoft.com/office/drawing/2014/main" id="{652189AD-443F-9746-B311-F3C0F40880BD}"/>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a:extLst>
                  <a:ext uri="{FF2B5EF4-FFF2-40B4-BE49-F238E27FC236}">
                    <a16:creationId xmlns:a16="http://schemas.microsoft.com/office/drawing/2014/main" id="{BDB12114-DBD2-AA45-AD61-D9F210CCBFE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a:extLst>
                  <a:ext uri="{FF2B5EF4-FFF2-40B4-BE49-F238E27FC236}">
                    <a16:creationId xmlns:a16="http://schemas.microsoft.com/office/drawing/2014/main" id="{FE19B77B-B850-F840-AD2C-CC8C527B5779}"/>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56">
              <a:extLst>
                <a:ext uri="{FF2B5EF4-FFF2-40B4-BE49-F238E27FC236}">
                  <a16:creationId xmlns:a16="http://schemas.microsoft.com/office/drawing/2014/main" id="{ECAFA425-7349-5B41-914A-4A43038B0CC4}"/>
                </a:ext>
              </a:extLst>
            </p:cNvPr>
            <p:cNvGrpSpPr/>
            <p:nvPr/>
          </p:nvGrpSpPr>
          <p:grpSpPr>
            <a:xfrm>
              <a:off x="2232968" y="1628976"/>
              <a:ext cx="72008" cy="431383"/>
              <a:chOff x="1628056" y="1786375"/>
              <a:chExt cx="72008" cy="431383"/>
            </a:xfrm>
          </p:grpSpPr>
          <p:sp>
            <p:nvSpPr>
              <p:cNvPr id="30" name="正方形/長方形 29">
                <a:extLst>
                  <a:ext uri="{FF2B5EF4-FFF2-40B4-BE49-F238E27FC236}">
                    <a16:creationId xmlns:a16="http://schemas.microsoft.com/office/drawing/2014/main" id="{CE5170F5-13E1-AF46-AE7A-9232B876FDD2}"/>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a:extLst>
                  <a:ext uri="{FF2B5EF4-FFF2-40B4-BE49-F238E27FC236}">
                    <a16:creationId xmlns:a16="http://schemas.microsoft.com/office/drawing/2014/main" id="{AB354F1D-5BEA-F747-8195-85D748CCBEFE}"/>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a:extLst>
                  <a:ext uri="{FF2B5EF4-FFF2-40B4-BE49-F238E27FC236}">
                    <a16:creationId xmlns:a16="http://schemas.microsoft.com/office/drawing/2014/main" id="{F9C7C6B1-0A33-8D4D-B0DC-8BDA47E8524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a:extLst>
                  <a:ext uri="{FF2B5EF4-FFF2-40B4-BE49-F238E27FC236}">
                    <a16:creationId xmlns:a16="http://schemas.microsoft.com/office/drawing/2014/main" id="{DCFE964F-2F01-D44E-8DDF-4D29B2A30211}"/>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a:extLst>
                  <a:ext uri="{FF2B5EF4-FFF2-40B4-BE49-F238E27FC236}">
                    <a16:creationId xmlns:a16="http://schemas.microsoft.com/office/drawing/2014/main" id="{EC56498E-D98A-C244-998F-82AB1A7A5239}"/>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6" name="正方形/長方形 25">
              <a:extLst>
                <a:ext uri="{FF2B5EF4-FFF2-40B4-BE49-F238E27FC236}">
                  <a16:creationId xmlns:a16="http://schemas.microsoft.com/office/drawing/2014/main" id="{C9910B23-45B6-8E4C-B03B-EA1C579F8637}"/>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a:extLst>
                <a:ext uri="{FF2B5EF4-FFF2-40B4-BE49-F238E27FC236}">
                  <a16:creationId xmlns:a16="http://schemas.microsoft.com/office/drawing/2014/main" id="{DCF8F5EF-8E36-4D40-A238-381241CF9340}"/>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a:extLst>
                <a:ext uri="{FF2B5EF4-FFF2-40B4-BE49-F238E27FC236}">
                  <a16:creationId xmlns:a16="http://schemas.microsoft.com/office/drawing/2014/main" id="{9D80B202-F471-574B-AA13-6E37285627CB}"/>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a:extLst>
                <a:ext uri="{FF2B5EF4-FFF2-40B4-BE49-F238E27FC236}">
                  <a16:creationId xmlns:a16="http://schemas.microsoft.com/office/drawing/2014/main" id="{1AD2F857-7F97-C94D-8905-8570B670D619}"/>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87149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 calcmode="lin" valueType="num">
                                      <p:cBhvr>
                                        <p:cTn id="7" dur="500" fill="hold"/>
                                        <p:tgtEl>
                                          <p:spTgt spid="569"/>
                                        </p:tgtEl>
                                        <p:attrNameLst>
                                          <p:attrName>ppt_w</p:attrName>
                                        </p:attrNameLst>
                                      </p:cBhvr>
                                      <p:tavLst>
                                        <p:tav tm="0">
                                          <p:val>
                                            <p:fltVal val="0"/>
                                          </p:val>
                                        </p:tav>
                                        <p:tav tm="100000">
                                          <p:val>
                                            <p:strVal val="#ppt_w"/>
                                          </p:val>
                                        </p:tav>
                                      </p:tavLst>
                                    </p:anim>
                                    <p:anim calcmode="lin" valueType="num">
                                      <p:cBhvr>
                                        <p:cTn id="8" dur="500" fill="hold"/>
                                        <p:tgtEl>
                                          <p:spTgt spid="569"/>
                                        </p:tgtEl>
                                        <p:attrNameLst>
                                          <p:attrName>ppt_h</p:attrName>
                                        </p:attrNameLst>
                                      </p:cBhvr>
                                      <p:tavLst>
                                        <p:tav tm="0">
                                          <p:val>
                                            <p:fltVal val="0"/>
                                          </p:val>
                                        </p:tav>
                                        <p:tav tm="100000">
                                          <p:val>
                                            <p:strVal val="#ppt_h"/>
                                          </p:val>
                                        </p:tav>
                                      </p:tavLst>
                                    </p:anim>
                                    <p:animEffect transition="in" filter="fade">
                                      <p:cBhvr>
                                        <p:cTn id="9"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正方形/長方形 184">
            <a:extLst>
              <a:ext uri="{FF2B5EF4-FFF2-40B4-BE49-F238E27FC236}">
                <a16:creationId xmlns:a16="http://schemas.microsoft.com/office/drawing/2014/main" id="{4D7C4CB9-70AC-B347-9F95-7D88B863DDE9}"/>
              </a:ext>
            </a:extLst>
          </p:cNvPr>
          <p:cNvSpPr/>
          <p:nvPr/>
        </p:nvSpPr>
        <p:spPr>
          <a:xfrm>
            <a:off x="4572000" y="1318160"/>
            <a:ext cx="4168239" cy="495239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F38E1549-5190-8C41-AF82-1AE23B6DBE6A}"/>
              </a:ext>
            </a:extLst>
          </p:cNvPr>
          <p:cNvSpPr>
            <a:spLocks noGrp="1"/>
          </p:cNvSpPr>
          <p:nvPr>
            <p:ph type="title"/>
          </p:nvPr>
        </p:nvSpPr>
        <p:spPr/>
        <p:txBody>
          <a:bodyPr/>
          <a:lstStyle/>
          <a:p>
            <a:r>
              <a:rPr kumimoji="1" lang="ja-JP" altLang="en-US"/>
              <a:t>仮想化とは何か</a:t>
            </a:r>
          </a:p>
        </p:txBody>
      </p:sp>
      <p:sp>
        <p:nvSpPr>
          <p:cNvPr id="3" name="スライド番号プレースホルダー 2">
            <a:extLst>
              <a:ext uri="{FF2B5EF4-FFF2-40B4-BE49-F238E27FC236}">
                <a16:creationId xmlns:a16="http://schemas.microsoft.com/office/drawing/2014/main" id="{8AE500D8-435B-7444-98DE-2A3D1F76A937}"/>
              </a:ext>
            </a:extLst>
          </p:cNvPr>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4" name="正方形/長方形 3">
            <a:extLst>
              <a:ext uri="{FF2B5EF4-FFF2-40B4-BE49-F238E27FC236}">
                <a16:creationId xmlns:a16="http://schemas.microsoft.com/office/drawing/2014/main" id="{924E77F5-F54E-DE4C-A598-136C248BBCB2}"/>
              </a:ext>
            </a:extLst>
          </p:cNvPr>
          <p:cNvSpPr/>
          <p:nvPr/>
        </p:nvSpPr>
        <p:spPr>
          <a:xfrm>
            <a:off x="536270" y="1318160"/>
            <a:ext cx="2698175" cy="495239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ローチャート: 磁気ディスク 4">
            <a:extLst>
              <a:ext uri="{FF2B5EF4-FFF2-40B4-BE49-F238E27FC236}">
                <a16:creationId xmlns:a16="http://schemas.microsoft.com/office/drawing/2014/main" id="{CF66445E-897B-CF4A-815F-D0847AC9FF27}"/>
              </a:ext>
            </a:extLst>
          </p:cNvPr>
          <p:cNvSpPr/>
          <p:nvPr/>
        </p:nvSpPr>
        <p:spPr>
          <a:xfrm>
            <a:off x="1817582" y="353081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6" name="図形グループ 158">
            <a:extLst>
              <a:ext uri="{FF2B5EF4-FFF2-40B4-BE49-F238E27FC236}">
                <a16:creationId xmlns:a16="http://schemas.microsoft.com/office/drawing/2014/main" id="{7067ED01-1F34-A146-B44F-D760EED2B9EB}"/>
              </a:ext>
            </a:extLst>
          </p:cNvPr>
          <p:cNvGrpSpPr/>
          <p:nvPr/>
        </p:nvGrpSpPr>
        <p:grpSpPr>
          <a:xfrm>
            <a:off x="710565" y="3087646"/>
            <a:ext cx="317500" cy="157483"/>
            <a:chOff x="6769100" y="1390650"/>
            <a:chExt cx="317500" cy="157483"/>
          </a:xfrm>
        </p:grpSpPr>
        <p:sp>
          <p:nvSpPr>
            <p:cNvPr id="7" name="正方形/長方形 6">
              <a:extLst>
                <a:ext uri="{FF2B5EF4-FFF2-40B4-BE49-F238E27FC236}">
                  <a16:creationId xmlns:a16="http://schemas.microsoft.com/office/drawing/2014/main" id="{325FD446-7AA7-0841-A939-191C7A0AD26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a:extLst>
                <a:ext uri="{FF2B5EF4-FFF2-40B4-BE49-F238E27FC236}">
                  <a16:creationId xmlns:a16="http://schemas.microsoft.com/office/drawing/2014/main" id="{9ACB6423-A003-F745-BC6A-248BD1B5E85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a:extLst>
                <a:ext uri="{FF2B5EF4-FFF2-40B4-BE49-F238E27FC236}">
                  <a16:creationId xmlns:a16="http://schemas.microsoft.com/office/drawing/2014/main" id="{5DBAB5D7-D3A4-D141-8F24-50768AF2F052}"/>
                </a:ext>
              </a:extLst>
            </p:cNvPr>
            <p:cNvCxnSpPr>
              <a:stCxn id="8" idx="6"/>
              <a:endCxn id="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 name="図形グループ 162">
            <a:extLst>
              <a:ext uri="{FF2B5EF4-FFF2-40B4-BE49-F238E27FC236}">
                <a16:creationId xmlns:a16="http://schemas.microsoft.com/office/drawing/2014/main" id="{A527B488-126D-8846-B2EF-429D68216571}"/>
              </a:ext>
            </a:extLst>
          </p:cNvPr>
          <p:cNvGrpSpPr/>
          <p:nvPr/>
        </p:nvGrpSpPr>
        <p:grpSpPr>
          <a:xfrm>
            <a:off x="710565" y="3281108"/>
            <a:ext cx="317500" cy="157483"/>
            <a:chOff x="6769100" y="1390650"/>
            <a:chExt cx="317500" cy="157483"/>
          </a:xfrm>
        </p:grpSpPr>
        <p:sp>
          <p:nvSpPr>
            <p:cNvPr id="11" name="正方形/長方形 10">
              <a:extLst>
                <a:ext uri="{FF2B5EF4-FFF2-40B4-BE49-F238E27FC236}">
                  <a16:creationId xmlns:a16="http://schemas.microsoft.com/office/drawing/2014/main" id="{8CC51EEE-3EC0-1D44-A984-BD04BC1BDC6D}"/>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a:extLst>
                <a:ext uri="{FF2B5EF4-FFF2-40B4-BE49-F238E27FC236}">
                  <a16:creationId xmlns:a16="http://schemas.microsoft.com/office/drawing/2014/main" id="{8003521E-95D6-E24A-B7E3-413194AAC5E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 name="直線コネクタ 12">
              <a:extLst>
                <a:ext uri="{FF2B5EF4-FFF2-40B4-BE49-F238E27FC236}">
                  <a16:creationId xmlns:a16="http://schemas.microsoft.com/office/drawing/2014/main" id="{A6C5DFBD-9809-014F-8C23-3C91D2AB4498}"/>
                </a:ext>
              </a:extLst>
            </p:cNvPr>
            <p:cNvCxnSpPr>
              <a:stCxn id="12" idx="6"/>
              <a:endCxn id="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図形グループ 166">
            <a:extLst>
              <a:ext uri="{FF2B5EF4-FFF2-40B4-BE49-F238E27FC236}">
                <a16:creationId xmlns:a16="http://schemas.microsoft.com/office/drawing/2014/main" id="{C983643C-DD39-3047-B109-2F29DC39A8C1}"/>
              </a:ext>
            </a:extLst>
          </p:cNvPr>
          <p:cNvGrpSpPr/>
          <p:nvPr/>
        </p:nvGrpSpPr>
        <p:grpSpPr>
          <a:xfrm>
            <a:off x="710565" y="3462701"/>
            <a:ext cx="317500" cy="157483"/>
            <a:chOff x="6769100" y="1390650"/>
            <a:chExt cx="317500" cy="157483"/>
          </a:xfrm>
        </p:grpSpPr>
        <p:sp>
          <p:nvSpPr>
            <p:cNvPr id="15" name="正方形/長方形 14">
              <a:extLst>
                <a:ext uri="{FF2B5EF4-FFF2-40B4-BE49-F238E27FC236}">
                  <a16:creationId xmlns:a16="http://schemas.microsoft.com/office/drawing/2014/main" id="{DDDE0A51-BA94-9143-BBE7-B0FF2D5B764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a:extLst>
                <a:ext uri="{FF2B5EF4-FFF2-40B4-BE49-F238E27FC236}">
                  <a16:creationId xmlns:a16="http://schemas.microsoft.com/office/drawing/2014/main" id="{1BE1393A-BA2C-104D-ACF7-A3DE89783C2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a:extLst>
                <a:ext uri="{FF2B5EF4-FFF2-40B4-BE49-F238E27FC236}">
                  <a16:creationId xmlns:a16="http://schemas.microsoft.com/office/drawing/2014/main" id="{EE5F9855-156E-0744-B469-82B30B41472F}"/>
                </a:ext>
              </a:extLst>
            </p:cNvPr>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4">
            <a:extLst>
              <a:ext uri="{FF2B5EF4-FFF2-40B4-BE49-F238E27FC236}">
                <a16:creationId xmlns:a16="http://schemas.microsoft.com/office/drawing/2014/main" id="{332DEA41-10BD-BA46-8B22-22F05DEF1519}"/>
              </a:ext>
            </a:extLst>
          </p:cNvPr>
          <p:cNvGrpSpPr/>
          <p:nvPr/>
        </p:nvGrpSpPr>
        <p:grpSpPr>
          <a:xfrm>
            <a:off x="710565" y="3638389"/>
            <a:ext cx="317500" cy="157483"/>
            <a:chOff x="6769100" y="1390650"/>
            <a:chExt cx="317500" cy="157483"/>
          </a:xfrm>
        </p:grpSpPr>
        <p:sp>
          <p:nvSpPr>
            <p:cNvPr id="19" name="正方形/長方形 18">
              <a:extLst>
                <a:ext uri="{FF2B5EF4-FFF2-40B4-BE49-F238E27FC236}">
                  <a16:creationId xmlns:a16="http://schemas.microsoft.com/office/drawing/2014/main" id="{7B2996E5-2C1D-0F4C-B7E3-9FB9C2A5F7D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a:extLst>
                <a:ext uri="{FF2B5EF4-FFF2-40B4-BE49-F238E27FC236}">
                  <a16:creationId xmlns:a16="http://schemas.microsoft.com/office/drawing/2014/main" id="{A5C05E6E-E12B-294D-9B23-52DB43B24E5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a:extLst>
                <a:ext uri="{FF2B5EF4-FFF2-40B4-BE49-F238E27FC236}">
                  <a16:creationId xmlns:a16="http://schemas.microsoft.com/office/drawing/2014/main" id="{09511E66-BB07-AD4D-8EFA-5F290D3F2683}"/>
                </a:ext>
              </a:extLst>
            </p:cNvPr>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178">
            <a:extLst>
              <a:ext uri="{FF2B5EF4-FFF2-40B4-BE49-F238E27FC236}">
                <a16:creationId xmlns:a16="http://schemas.microsoft.com/office/drawing/2014/main" id="{D775CAF4-D0F9-3443-9DFA-66F2074DEB02}"/>
              </a:ext>
            </a:extLst>
          </p:cNvPr>
          <p:cNvGrpSpPr/>
          <p:nvPr/>
        </p:nvGrpSpPr>
        <p:grpSpPr>
          <a:xfrm>
            <a:off x="1075971" y="3087646"/>
            <a:ext cx="317500" cy="157483"/>
            <a:chOff x="6769100" y="1390650"/>
            <a:chExt cx="317500" cy="157483"/>
          </a:xfrm>
        </p:grpSpPr>
        <p:sp>
          <p:nvSpPr>
            <p:cNvPr id="23" name="正方形/長方形 22">
              <a:extLst>
                <a:ext uri="{FF2B5EF4-FFF2-40B4-BE49-F238E27FC236}">
                  <a16:creationId xmlns:a16="http://schemas.microsoft.com/office/drawing/2014/main" id="{CEB8F746-A3C2-7B49-8D9B-700DCB9E5845}"/>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a:extLst>
                <a:ext uri="{FF2B5EF4-FFF2-40B4-BE49-F238E27FC236}">
                  <a16:creationId xmlns:a16="http://schemas.microsoft.com/office/drawing/2014/main" id="{0FC18596-542A-6F48-BEB2-E45EAE69BDC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a:extLst>
                <a:ext uri="{FF2B5EF4-FFF2-40B4-BE49-F238E27FC236}">
                  <a16:creationId xmlns:a16="http://schemas.microsoft.com/office/drawing/2014/main" id="{857CB839-A4B2-D84F-B422-512593A38805}"/>
                </a:ext>
              </a:extLst>
            </p:cNvPr>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182">
            <a:extLst>
              <a:ext uri="{FF2B5EF4-FFF2-40B4-BE49-F238E27FC236}">
                <a16:creationId xmlns:a16="http://schemas.microsoft.com/office/drawing/2014/main" id="{F7B14BCA-F84E-BA44-A254-A39C1ED1454F}"/>
              </a:ext>
            </a:extLst>
          </p:cNvPr>
          <p:cNvGrpSpPr/>
          <p:nvPr/>
        </p:nvGrpSpPr>
        <p:grpSpPr>
          <a:xfrm>
            <a:off x="1075971" y="3281108"/>
            <a:ext cx="317500" cy="157483"/>
            <a:chOff x="6769100" y="1390650"/>
            <a:chExt cx="317500" cy="157483"/>
          </a:xfrm>
        </p:grpSpPr>
        <p:sp>
          <p:nvSpPr>
            <p:cNvPr id="27" name="正方形/長方形 26">
              <a:extLst>
                <a:ext uri="{FF2B5EF4-FFF2-40B4-BE49-F238E27FC236}">
                  <a16:creationId xmlns:a16="http://schemas.microsoft.com/office/drawing/2014/main" id="{6AD29BDB-FE93-B942-A2C2-62DAA2E6B70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a:extLst>
                <a:ext uri="{FF2B5EF4-FFF2-40B4-BE49-F238E27FC236}">
                  <a16:creationId xmlns:a16="http://schemas.microsoft.com/office/drawing/2014/main" id="{69354904-8926-B348-891A-7B2FBD3CB2C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a:extLst>
                <a:ext uri="{FF2B5EF4-FFF2-40B4-BE49-F238E27FC236}">
                  <a16:creationId xmlns:a16="http://schemas.microsoft.com/office/drawing/2014/main" id="{F237E145-D88B-BE44-8D71-053E0BD718E3}"/>
                </a:ext>
              </a:extLst>
            </p:cNvPr>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186">
            <a:extLst>
              <a:ext uri="{FF2B5EF4-FFF2-40B4-BE49-F238E27FC236}">
                <a16:creationId xmlns:a16="http://schemas.microsoft.com/office/drawing/2014/main" id="{DC1A6E60-9519-AD4F-A323-0155E071DB3D}"/>
              </a:ext>
            </a:extLst>
          </p:cNvPr>
          <p:cNvGrpSpPr/>
          <p:nvPr/>
        </p:nvGrpSpPr>
        <p:grpSpPr>
          <a:xfrm>
            <a:off x="1075971" y="3462701"/>
            <a:ext cx="317500" cy="157483"/>
            <a:chOff x="6769100" y="1390650"/>
            <a:chExt cx="317500" cy="157483"/>
          </a:xfrm>
        </p:grpSpPr>
        <p:sp>
          <p:nvSpPr>
            <p:cNvPr id="31" name="正方形/長方形 30">
              <a:extLst>
                <a:ext uri="{FF2B5EF4-FFF2-40B4-BE49-F238E27FC236}">
                  <a16:creationId xmlns:a16="http://schemas.microsoft.com/office/drawing/2014/main" id="{24939B37-7CE1-A44C-A179-83BB8AB0410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a:extLst>
                <a:ext uri="{FF2B5EF4-FFF2-40B4-BE49-F238E27FC236}">
                  <a16:creationId xmlns:a16="http://schemas.microsoft.com/office/drawing/2014/main" id="{81B078FC-E5F4-C546-AF68-C7C0A39919D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a:extLst>
                <a:ext uri="{FF2B5EF4-FFF2-40B4-BE49-F238E27FC236}">
                  <a16:creationId xmlns:a16="http://schemas.microsoft.com/office/drawing/2014/main" id="{FA62CF18-3CBB-F944-8F8B-ED9C62186852}"/>
                </a:ext>
              </a:extLst>
            </p:cNvPr>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194">
            <a:extLst>
              <a:ext uri="{FF2B5EF4-FFF2-40B4-BE49-F238E27FC236}">
                <a16:creationId xmlns:a16="http://schemas.microsoft.com/office/drawing/2014/main" id="{8C3C687A-02CD-9F48-B669-3E8A32F5E308}"/>
              </a:ext>
            </a:extLst>
          </p:cNvPr>
          <p:cNvGrpSpPr/>
          <p:nvPr/>
        </p:nvGrpSpPr>
        <p:grpSpPr>
          <a:xfrm>
            <a:off x="1075971" y="3638389"/>
            <a:ext cx="317500" cy="157483"/>
            <a:chOff x="6769100" y="1390650"/>
            <a:chExt cx="317500" cy="157483"/>
          </a:xfrm>
        </p:grpSpPr>
        <p:sp>
          <p:nvSpPr>
            <p:cNvPr id="35" name="正方形/長方形 34">
              <a:extLst>
                <a:ext uri="{FF2B5EF4-FFF2-40B4-BE49-F238E27FC236}">
                  <a16:creationId xmlns:a16="http://schemas.microsoft.com/office/drawing/2014/main" id="{3246C1D5-AED6-0640-85CC-8A5B8B35589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a:extLst>
                <a:ext uri="{FF2B5EF4-FFF2-40B4-BE49-F238E27FC236}">
                  <a16:creationId xmlns:a16="http://schemas.microsoft.com/office/drawing/2014/main" id="{741271E6-848F-0B43-AE68-E9BD057A6A8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a:extLst>
                <a:ext uri="{FF2B5EF4-FFF2-40B4-BE49-F238E27FC236}">
                  <a16:creationId xmlns:a16="http://schemas.microsoft.com/office/drawing/2014/main" id="{D5CA9432-7685-034C-ACB6-83404B613B53}"/>
                </a:ext>
              </a:extLst>
            </p:cNvPr>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198">
            <a:extLst>
              <a:ext uri="{FF2B5EF4-FFF2-40B4-BE49-F238E27FC236}">
                <a16:creationId xmlns:a16="http://schemas.microsoft.com/office/drawing/2014/main" id="{57E58869-4ADA-3441-A411-D215777B6CBC}"/>
              </a:ext>
            </a:extLst>
          </p:cNvPr>
          <p:cNvGrpSpPr/>
          <p:nvPr/>
        </p:nvGrpSpPr>
        <p:grpSpPr>
          <a:xfrm>
            <a:off x="1446225" y="3090187"/>
            <a:ext cx="317500" cy="157483"/>
            <a:chOff x="6769100" y="1390650"/>
            <a:chExt cx="317500" cy="157483"/>
          </a:xfrm>
        </p:grpSpPr>
        <p:sp>
          <p:nvSpPr>
            <p:cNvPr id="39" name="正方形/長方形 38">
              <a:extLst>
                <a:ext uri="{FF2B5EF4-FFF2-40B4-BE49-F238E27FC236}">
                  <a16:creationId xmlns:a16="http://schemas.microsoft.com/office/drawing/2014/main" id="{7BDB155A-ADE8-FD4E-B099-A33A299B4D0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a:extLst>
                <a:ext uri="{FF2B5EF4-FFF2-40B4-BE49-F238E27FC236}">
                  <a16:creationId xmlns:a16="http://schemas.microsoft.com/office/drawing/2014/main" id="{198857C3-796E-2443-AED6-B980C7584CA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a:extLst>
                <a:ext uri="{FF2B5EF4-FFF2-40B4-BE49-F238E27FC236}">
                  <a16:creationId xmlns:a16="http://schemas.microsoft.com/office/drawing/2014/main" id="{CDDA0DD8-9921-B84E-93B2-B1784CA05493}"/>
                </a:ext>
              </a:extLst>
            </p:cNvPr>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202">
            <a:extLst>
              <a:ext uri="{FF2B5EF4-FFF2-40B4-BE49-F238E27FC236}">
                <a16:creationId xmlns:a16="http://schemas.microsoft.com/office/drawing/2014/main" id="{4E822E90-9E2C-B947-8CC1-2C05D070A151}"/>
              </a:ext>
            </a:extLst>
          </p:cNvPr>
          <p:cNvGrpSpPr/>
          <p:nvPr/>
        </p:nvGrpSpPr>
        <p:grpSpPr>
          <a:xfrm>
            <a:off x="1446225" y="3283649"/>
            <a:ext cx="317500" cy="157483"/>
            <a:chOff x="6769100" y="1390650"/>
            <a:chExt cx="317500" cy="157483"/>
          </a:xfrm>
        </p:grpSpPr>
        <p:sp>
          <p:nvSpPr>
            <p:cNvPr id="43" name="正方形/長方形 42">
              <a:extLst>
                <a:ext uri="{FF2B5EF4-FFF2-40B4-BE49-F238E27FC236}">
                  <a16:creationId xmlns:a16="http://schemas.microsoft.com/office/drawing/2014/main" id="{66E2CD96-3924-B84E-AD21-859D0D1E4EE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a:extLst>
                <a:ext uri="{FF2B5EF4-FFF2-40B4-BE49-F238E27FC236}">
                  <a16:creationId xmlns:a16="http://schemas.microsoft.com/office/drawing/2014/main" id="{17E2DB99-426C-984E-A9BF-26DC54454657}"/>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a:extLst>
                <a:ext uri="{FF2B5EF4-FFF2-40B4-BE49-F238E27FC236}">
                  <a16:creationId xmlns:a16="http://schemas.microsoft.com/office/drawing/2014/main" id="{EB896FF1-4714-B346-A7C8-CBD38DB1CF9D}"/>
                </a:ext>
              </a:extLst>
            </p:cNvPr>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206">
            <a:extLst>
              <a:ext uri="{FF2B5EF4-FFF2-40B4-BE49-F238E27FC236}">
                <a16:creationId xmlns:a16="http://schemas.microsoft.com/office/drawing/2014/main" id="{A0A969C3-A0CB-524B-884D-CDFEA698CE91}"/>
              </a:ext>
            </a:extLst>
          </p:cNvPr>
          <p:cNvGrpSpPr/>
          <p:nvPr/>
        </p:nvGrpSpPr>
        <p:grpSpPr>
          <a:xfrm>
            <a:off x="1446225" y="3465242"/>
            <a:ext cx="317500" cy="157483"/>
            <a:chOff x="6769100" y="1390650"/>
            <a:chExt cx="317500" cy="157483"/>
          </a:xfrm>
        </p:grpSpPr>
        <p:sp>
          <p:nvSpPr>
            <p:cNvPr id="47" name="正方形/長方形 46">
              <a:extLst>
                <a:ext uri="{FF2B5EF4-FFF2-40B4-BE49-F238E27FC236}">
                  <a16:creationId xmlns:a16="http://schemas.microsoft.com/office/drawing/2014/main" id="{F36150CC-6167-7840-9DAB-545C12F5DEF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a:extLst>
                <a:ext uri="{FF2B5EF4-FFF2-40B4-BE49-F238E27FC236}">
                  <a16:creationId xmlns:a16="http://schemas.microsoft.com/office/drawing/2014/main" id="{76E1DBDC-6EF9-364D-9702-F414E2411A45}"/>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a:extLst>
                <a:ext uri="{FF2B5EF4-FFF2-40B4-BE49-F238E27FC236}">
                  <a16:creationId xmlns:a16="http://schemas.microsoft.com/office/drawing/2014/main" id="{02345948-A711-C643-AED1-A3CC8C2C7FF4}"/>
                </a:ext>
              </a:extLst>
            </p:cNvPr>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214">
            <a:extLst>
              <a:ext uri="{FF2B5EF4-FFF2-40B4-BE49-F238E27FC236}">
                <a16:creationId xmlns:a16="http://schemas.microsoft.com/office/drawing/2014/main" id="{5B31EB5D-AB54-C449-B780-0ED55395BC09}"/>
              </a:ext>
            </a:extLst>
          </p:cNvPr>
          <p:cNvGrpSpPr/>
          <p:nvPr/>
        </p:nvGrpSpPr>
        <p:grpSpPr>
          <a:xfrm>
            <a:off x="1446225" y="3640930"/>
            <a:ext cx="317500" cy="157483"/>
            <a:chOff x="6769100" y="1390650"/>
            <a:chExt cx="317500" cy="157483"/>
          </a:xfrm>
        </p:grpSpPr>
        <p:sp>
          <p:nvSpPr>
            <p:cNvPr id="51" name="正方形/長方形 50">
              <a:extLst>
                <a:ext uri="{FF2B5EF4-FFF2-40B4-BE49-F238E27FC236}">
                  <a16:creationId xmlns:a16="http://schemas.microsoft.com/office/drawing/2014/main" id="{0D6D96AD-4D13-594B-8E8C-31E884E3344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a:extLst>
                <a:ext uri="{FF2B5EF4-FFF2-40B4-BE49-F238E27FC236}">
                  <a16:creationId xmlns:a16="http://schemas.microsoft.com/office/drawing/2014/main" id="{5CE10084-A510-0C4A-9C5F-934BF85C77F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a:extLst>
                <a:ext uri="{FF2B5EF4-FFF2-40B4-BE49-F238E27FC236}">
                  <a16:creationId xmlns:a16="http://schemas.microsoft.com/office/drawing/2014/main" id="{C457B00D-EFC2-694F-ADD6-AD2D90BC44E4}"/>
                </a:ext>
              </a:extLst>
            </p:cNvPr>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4" name="フローチャート: 磁気ディスク 53">
            <a:extLst>
              <a:ext uri="{FF2B5EF4-FFF2-40B4-BE49-F238E27FC236}">
                <a16:creationId xmlns:a16="http://schemas.microsoft.com/office/drawing/2014/main" id="{BFF8D25B-F2A8-764D-982B-85E4876CDDD3}"/>
              </a:ext>
            </a:extLst>
          </p:cNvPr>
          <p:cNvSpPr/>
          <p:nvPr/>
        </p:nvSpPr>
        <p:spPr>
          <a:xfrm>
            <a:off x="1817582" y="330884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5" name="フローチャート: 磁気ディスク 54">
            <a:extLst>
              <a:ext uri="{FF2B5EF4-FFF2-40B4-BE49-F238E27FC236}">
                <a16:creationId xmlns:a16="http://schemas.microsoft.com/office/drawing/2014/main" id="{FFEE68CE-DD0A-284E-846A-6FF659990D1A}"/>
              </a:ext>
            </a:extLst>
          </p:cNvPr>
          <p:cNvSpPr/>
          <p:nvPr/>
        </p:nvSpPr>
        <p:spPr>
          <a:xfrm>
            <a:off x="1817582" y="308510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6" name="フローチャート: 磁気ディスク 55">
            <a:extLst>
              <a:ext uri="{FF2B5EF4-FFF2-40B4-BE49-F238E27FC236}">
                <a16:creationId xmlns:a16="http://schemas.microsoft.com/office/drawing/2014/main" id="{591CDD11-7A77-1544-9D02-2B42E83A1A57}"/>
              </a:ext>
            </a:extLst>
          </p:cNvPr>
          <p:cNvSpPr/>
          <p:nvPr/>
        </p:nvSpPr>
        <p:spPr>
          <a:xfrm>
            <a:off x="2238441" y="353081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7" name="フローチャート: 磁気ディスク 56">
            <a:extLst>
              <a:ext uri="{FF2B5EF4-FFF2-40B4-BE49-F238E27FC236}">
                <a16:creationId xmlns:a16="http://schemas.microsoft.com/office/drawing/2014/main" id="{1B26B604-C4BE-B846-B722-FD4348660C76}"/>
              </a:ext>
            </a:extLst>
          </p:cNvPr>
          <p:cNvSpPr/>
          <p:nvPr/>
        </p:nvSpPr>
        <p:spPr>
          <a:xfrm>
            <a:off x="2238441" y="330884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8" name="フローチャート: 磁気ディスク 57">
            <a:extLst>
              <a:ext uri="{FF2B5EF4-FFF2-40B4-BE49-F238E27FC236}">
                <a16:creationId xmlns:a16="http://schemas.microsoft.com/office/drawing/2014/main" id="{95FC7A68-D379-D84B-A67C-AAEF379A4CA7}"/>
              </a:ext>
            </a:extLst>
          </p:cNvPr>
          <p:cNvSpPr/>
          <p:nvPr/>
        </p:nvSpPr>
        <p:spPr>
          <a:xfrm>
            <a:off x="2238441" y="308510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9" name="フローチャート: 磁気ディスク 58">
            <a:extLst>
              <a:ext uri="{FF2B5EF4-FFF2-40B4-BE49-F238E27FC236}">
                <a16:creationId xmlns:a16="http://schemas.microsoft.com/office/drawing/2014/main" id="{0A13FF69-0FA0-4D4C-ADF3-1E0A81CCFE69}"/>
              </a:ext>
            </a:extLst>
          </p:cNvPr>
          <p:cNvSpPr/>
          <p:nvPr/>
        </p:nvSpPr>
        <p:spPr>
          <a:xfrm>
            <a:off x="2672254" y="353081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0" name="フローチャート: 磁気ディスク 59">
            <a:extLst>
              <a:ext uri="{FF2B5EF4-FFF2-40B4-BE49-F238E27FC236}">
                <a16:creationId xmlns:a16="http://schemas.microsoft.com/office/drawing/2014/main" id="{F298D4C9-198F-8E43-85EE-604C8069E9B7}"/>
              </a:ext>
            </a:extLst>
          </p:cNvPr>
          <p:cNvSpPr/>
          <p:nvPr/>
        </p:nvSpPr>
        <p:spPr>
          <a:xfrm>
            <a:off x="2672254" y="330884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1" name="フローチャート: 磁気ディスク 60">
            <a:extLst>
              <a:ext uri="{FF2B5EF4-FFF2-40B4-BE49-F238E27FC236}">
                <a16:creationId xmlns:a16="http://schemas.microsoft.com/office/drawing/2014/main" id="{48F47372-7F49-F140-A901-16EE60D17A5B}"/>
              </a:ext>
            </a:extLst>
          </p:cNvPr>
          <p:cNvSpPr/>
          <p:nvPr/>
        </p:nvSpPr>
        <p:spPr>
          <a:xfrm>
            <a:off x="2672254" y="308510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2" name="フローチャート: 磁気ディスク 61">
            <a:extLst>
              <a:ext uri="{FF2B5EF4-FFF2-40B4-BE49-F238E27FC236}">
                <a16:creationId xmlns:a16="http://schemas.microsoft.com/office/drawing/2014/main" id="{2E74CC42-5202-FA48-BBFD-ECA99E4BF3AE}"/>
              </a:ext>
            </a:extLst>
          </p:cNvPr>
          <p:cNvSpPr/>
          <p:nvPr/>
        </p:nvSpPr>
        <p:spPr>
          <a:xfrm>
            <a:off x="1817582" y="427333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63" name="図形グループ 158">
            <a:extLst>
              <a:ext uri="{FF2B5EF4-FFF2-40B4-BE49-F238E27FC236}">
                <a16:creationId xmlns:a16="http://schemas.microsoft.com/office/drawing/2014/main" id="{85A82C7D-9C45-044C-8050-2D72C8AEFCC2}"/>
              </a:ext>
            </a:extLst>
          </p:cNvPr>
          <p:cNvGrpSpPr/>
          <p:nvPr/>
        </p:nvGrpSpPr>
        <p:grpSpPr>
          <a:xfrm>
            <a:off x="710565" y="3830163"/>
            <a:ext cx="317500" cy="157483"/>
            <a:chOff x="6769100" y="1390650"/>
            <a:chExt cx="317500" cy="157483"/>
          </a:xfrm>
        </p:grpSpPr>
        <p:sp>
          <p:nvSpPr>
            <p:cNvPr id="64" name="正方形/長方形 63">
              <a:extLst>
                <a:ext uri="{FF2B5EF4-FFF2-40B4-BE49-F238E27FC236}">
                  <a16:creationId xmlns:a16="http://schemas.microsoft.com/office/drawing/2014/main" id="{4D1063C4-6A96-DB44-942F-413C49F184B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a:extLst>
                <a:ext uri="{FF2B5EF4-FFF2-40B4-BE49-F238E27FC236}">
                  <a16:creationId xmlns:a16="http://schemas.microsoft.com/office/drawing/2014/main" id="{31181589-51C7-D349-8F23-16902595F89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a:extLst>
                <a:ext uri="{FF2B5EF4-FFF2-40B4-BE49-F238E27FC236}">
                  <a16:creationId xmlns:a16="http://schemas.microsoft.com/office/drawing/2014/main" id="{F2C3E18A-D33C-6F4D-8031-0B2D995F237A}"/>
                </a:ext>
              </a:extLst>
            </p:cNvPr>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162">
            <a:extLst>
              <a:ext uri="{FF2B5EF4-FFF2-40B4-BE49-F238E27FC236}">
                <a16:creationId xmlns:a16="http://schemas.microsoft.com/office/drawing/2014/main" id="{8D56DE56-071D-EB45-8AD5-4907CC4A88A3}"/>
              </a:ext>
            </a:extLst>
          </p:cNvPr>
          <p:cNvGrpSpPr/>
          <p:nvPr/>
        </p:nvGrpSpPr>
        <p:grpSpPr>
          <a:xfrm>
            <a:off x="710565" y="4023625"/>
            <a:ext cx="317500" cy="157483"/>
            <a:chOff x="6769100" y="1390650"/>
            <a:chExt cx="317500" cy="157483"/>
          </a:xfrm>
        </p:grpSpPr>
        <p:sp>
          <p:nvSpPr>
            <p:cNvPr id="68" name="正方形/長方形 67">
              <a:extLst>
                <a:ext uri="{FF2B5EF4-FFF2-40B4-BE49-F238E27FC236}">
                  <a16:creationId xmlns:a16="http://schemas.microsoft.com/office/drawing/2014/main" id="{1767A367-7EED-B44B-8E17-B200F2FC946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a:extLst>
                <a:ext uri="{FF2B5EF4-FFF2-40B4-BE49-F238E27FC236}">
                  <a16:creationId xmlns:a16="http://schemas.microsoft.com/office/drawing/2014/main" id="{7823C646-F351-7441-ACF6-A58FBFA3090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a:extLst>
                <a:ext uri="{FF2B5EF4-FFF2-40B4-BE49-F238E27FC236}">
                  <a16:creationId xmlns:a16="http://schemas.microsoft.com/office/drawing/2014/main" id="{8B4CBDBB-EC7A-7946-B4F9-1BA8D10D216F}"/>
                </a:ext>
              </a:extLst>
            </p:cNvPr>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1" name="図形グループ 166">
            <a:extLst>
              <a:ext uri="{FF2B5EF4-FFF2-40B4-BE49-F238E27FC236}">
                <a16:creationId xmlns:a16="http://schemas.microsoft.com/office/drawing/2014/main" id="{0F153F07-7061-D14E-860D-7DC7AFAFEB01}"/>
              </a:ext>
            </a:extLst>
          </p:cNvPr>
          <p:cNvGrpSpPr/>
          <p:nvPr/>
        </p:nvGrpSpPr>
        <p:grpSpPr>
          <a:xfrm>
            <a:off x="710565" y="4205218"/>
            <a:ext cx="317500" cy="157483"/>
            <a:chOff x="6769100" y="1390650"/>
            <a:chExt cx="317500" cy="157483"/>
          </a:xfrm>
        </p:grpSpPr>
        <p:sp>
          <p:nvSpPr>
            <p:cNvPr id="72" name="正方形/長方形 71">
              <a:extLst>
                <a:ext uri="{FF2B5EF4-FFF2-40B4-BE49-F238E27FC236}">
                  <a16:creationId xmlns:a16="http://schemas.microsoft.com/office/drawing/2014/main" id="{917256CE-0011-9A4D-B55D-5214AAAF987E}"/>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円/楕円 72">
              <a:extLst>
                <a:ext uri="{FF2B5EF4-FFF2-40B4-BE49-F238E27FC236}">
                  <a16:creationId xmlns:a16="http://schemas.microsoft.com/office/drawing/2014/main" id="{BF282284-62DE-B048-B3F6-CDCFD1A3267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4" name="直線コネクタ 73">
              <a:extLst>
                <a:ext uri="{FF2B5EF4-FFF2-40B4-BE49-F238E27FC236}">
                  <a16:creationId xmlns:a16="http://schemas.microsoft.com/office/drawing/2014/main" id="{536C0047-19CA-1C4C-8E8B-00A41C4C981A}"/>
                </a:ext>
              </a:extLst>
            </p:cNvPr>
            <p:cNvCxnSpPr>
              <a:stCxn id="73" idx="6"/>
              <a:endCxn id="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図形グループ 174">
            <a:extLst>
              <a:ext uri="{FF2B5EF4-FFF2-40B4-BE49-F238E27FC236}">
                <a16:creationId xmlns:a16="http://schemas.microsoft.com/office/drawing/2014/main" id="{889ACF1B-7E92-3E42-827D-5EDFA384A2A1}"/>
              </a:ext>
            </a:extLst>
          </p:cNvPr>
          <p:cNvGrpSpPr/>
          <p:nvPr/>
        </p:nvGrpSpPr>
        <p:grpSpPr>
          <a:xfrm>
            <a:off x="710565" y="4380906"/>
            <a:ext cx="317500" cy="157483"/>
            <a:chOff x="6769100" y="1390650"/>
            <a:chExt cx="317500" cy="157483"/>
          </a:xfrm>
        </p:grpSpPr>
        <p:sp>
          <p:nvSpPr>
            <p:cNvPr id="76" name="正方形/長方形 75">
              <a:extLst>
                <a:ext uri="{FF2B5EF4-FFF2-40B4-BE49-F238E27FC236}">
                  <a16:creationId xmlns:a16="http://schemas.microsoft.com/office/drawing/2014/main" id="{EBD13C2C-2FB7-7643-AD0A-6624781A33D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円/楕円 76">
              <a:extLst>
                <a:ext uri="{FF2B5EF4-FFF2-40B4-BE49-F238E27FC236}">
                  <a16:creationId xmlns:a16="http://schemas.microsoft.com/office/drawing/2014/main" id="{DEFA815D-E9A8-B04A-B459-DF8806B0AE6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a:extLst>
                <a:ext uri="{FF2B5EF4-FFF2-40B4-BE49-F238E27FC236}">
                  <a16:creationId xmlns:a16="http://schemas.microsoft.com/office/drawing/2014/main" id="{22BDDCA8-2EC9-E54D-ABF6-B1DB3D30D575}"/>
                </a:ext>
              </a:extLst>
            </p:cNvPr>
            <p:cNvCxnSpPr>
              <a:stCxn id="77" idx="6"/>
              <a:endCxn id="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 name="図形グループ 178">
            <a:extLst>
              <a:ext uri="{FF2B5EF4-FFF2-40B4-BE49-F238E27FC236}">
                <a16:creationId xmlns:a16="http://schemas.microsoft.com/office/drawing/2014/main" id="{864A05C2-555C-3042-8555-5CA0263E213F}"/>
              </a:ext>
            </a:extLst>
          </p:cNvPr>
          <p:cNvGrpSpPr/>
          <p:nvPr/>
        </p:nvGrpSpPr>
        <p:grpSpPr>
          <a:xfrm>
            <a:off x="1075971" y="3830163"/>
            <a:ext cx="317500" cy="157483"/>
            <a:chOff x="6769100" y="1390650"/>
            <a:chExt cx="317500" cy="157483"/>
          </a:xfrm>
        </p:grpSpPr>
        <p:sp>
          <p:nvSpPr>
            <p:cNvPr id="80" name="正方形/長方形 79">
              <a:extLst>
                <a:ext uri="{FF2B5EF4-FFF2-40B4-BE49-F238E27FC236}">
                  <a16:creationId xmlns:a16="http://schemas.microsoft.com/office/drawing/2014/main" id="{8C8A551C-6D0A-0E49-A43F-C581ECC05B2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a:extLst>
                <a:ext uri="{FF2B5EF4-FFF2-40B4-BE49-F238E27FC236}">
                  <a16:creationId xmlns:a16="http://schemas.microsoft.com/office/drawing/2014/main" id="{19206ED7-B99B-1541-9999-939FD6E3AC7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a:extLst>
                <a:ext uri="{FF2B5EF4-FFF2-40B4-BE49-F238E27FC236}">
                  <a16:creationId xmlns:a16="http://schemas.microsoft.com/office/drawing/2014/main" id="{0347D66F-D3F4-6A4F-B00B-FCF2939628DD}"/>
                </a:ext>
              </a:extLst>
            </p:cNvPr>
            <p:cNvCxnSpPr>
              <a:stCxn id="81" idx="6"/>
              <a:endCxn id="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182">
            <a:extLst>
              <a:ext uri="{FF2B5EF4-FFF2-40B4-BE49-F238E27FC236}">
                <a16:creationId xmlns:a16="http://schemas.microsoft.com/office/drawing/2014/main" id="{E1232D8A-2194-FD4D-B25E-FB7A107C10AD}"/>
              </a:ext>
            </a:extLst>
          </p:cNvPr>
          <p:cNvGrpSpPr/>
          <p:nvPr/>
        </p:nvGrpSpPr>
        <p:grpSpPr>
          <a:xfrm>
            <a:off x="1075971" y="4023625"/>
            <a:ext cx="317500" cy="157483"/>
            <a:chOff x="6769100" y="1390650"/>
            <a:chExt cx="317500" cy="157483"/>
          </a:xfrm>
        </p:grpSpPr>
        <p:sp>
          <p:nvSpPr>
            <p:cNvPr id="84" name="正方形/長方形 83">
              <a:extLst>
                <a:ext uri="{FF2B5EF4-FFF2-40B4-BE49-F238E27FC236}">
                  <a16:creationId xmlns:a16="http://schemas.microsoft.com/office/drawing/2014/main" id="{7F466823-AF78-FE4F-9576-28400633877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a:extLst>
                <a:ext uri="{FF2B5EF4-FFF2-40B4-BE49-F238E27FC236}">
                  <a16:creationId xmlns:a16="http://schemas.microsoft.com/office/drawing/2014/main" id="{64083CC0-2F5F-A740-9F7E-4EEA8B73B0B8}"/>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a:extLst>
                <a:ext uri="{FF2B5EF4-FFF2-40B4-BE49-F238E27FC236}">
                  <a16:creationId xmlns:a16="http://schemas.microsoft.com/office/drawing/2014/main" id="{EBEDABA2-EA70-394B-82B6-8250EE9F2CFE}"/>
                </a:ext>
              </a:extLst>
            </p:cNvPr>
            <p:cNvCxnSpPr>
              <a:stCxn id="85" idx="6"/>
              <a:endCxn id="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186">
            <a:extLst>
              <a:ext uri="{FF2B5EF4-FFF2-40B4-BE49-F238E27FC236}">
                <a16:creationId xmlns:a16="http://schemas.microsoft.com/office/drawing/2014/main" id="{13525F4A-D0C8-1D4E-8E1D-7EF1DD077157}"/>
              </a:ext>
            </a:extLst>
          </p:cNvPr>
          <p:cNvGrpSpPr/>
          <p:nvPr/>
        </p:nvGrpSpPr>
        <p:grpSpPr>
          <a:xfrm>
            <a:off x="1075971" y="4205218"/>
            <a:ext cx="317500" cy="157483"/>
            <a:chOff x="6769100" y="1390650"/>
            <a:chExt cx="317500" cy="157483"/>
          </a:xfrm>
        </p:grpSpPr>
        <p:sp>
          <p:nvSpPr>
            <p:cNvPr id="88" name="正方形/長方形 87">
              <a:extLst>
                <a:ext uri="{FF2B5EF4-FFF2-40B4-BE49-F238E27FC236}">
                  <a16:creationId xmlns:a16="http://schemas.microsoft.com/office/drawing/2014/main" id="{0D4EFA12-3CD8-4148-84BB-3ADDF2864D5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a:extLst>
                <a:ext uri="{FF2B5EF4-FFF2-40B4-BE49-F238E27FC236}">
                  <a16:creationId xmlns:a16="http://schemas.microsoft.com/office/drawing/2014/main" id="{1EEF9FA5-6269-5B47-AECB-31B6A23BE03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a:extLst>
                <a:ext uri="{FF2B5EF4-FFF2-40B4-BE49-F238E27FC236}">
                  <a16:creationId xmlns:a16="http://schemas.microsoft.com/office/drawing/2014/main" id="{AEE95726-160A-2549-BAE2-90F2D3FE957D}"/>
                </a:ext>
              </a:extLst>
            </p:cNvPr>
            <p:cNvCxnSpPr>
              <a:stCxn id="89" idx="6"/>
              <a:endCxn id="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194">
            <a:extLst>
              <a:ext uri="{FF2B5EF4-FFF2-40B4-BE49-F238E27FC236}">
                <a16:creationId xmlns:a16="http://schemas.microsoft.com/office/drawing/2014/main" id="{C237546B-B3F9-9B44-AB39-FFE5FEC5E790}"/>
              </a:ext>
            </a:extLst>
          </p:cNvPr>
          <p:cNvGrpSpPr/>
          <p:nvPr/>
        </p:nvGrpSpPr>
        <p:grpSpPr>
          <a:xfrm>
            <a:off x="1075971" y="4380906"/>
            <a:ext cx="317500" cy="157483"/>
            <a:chOff x="6769100" y="1390650"/>
            <a:chExt cx="317500" cy="157483"/>
          </a:xfrm>
        </p:grpSpPr>
        <p:sp>
          <p:nvSpPr>
            <p:cNvPr id="92" name="正方形/長方形 91">
              <a:extLst>
                <a:ext uri="{FF2B5EF4-FFF2-40B4-BE49-F238E27FC236}">
                  <a16:creationId xmlns:a16="http://schemas.microsoft.com/office/drawing/2014/main" id="{2EECF076-D61D-0B40-A401-08DDDF0D07E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a:extLst>
                <a:ext uri="{FF2B5EF4-FFF2-40B4-BE49-F238E27FC236}">
                  <a16:creationId xmlns:a16="http://schemas.microsoft.com/office/drawing/2014/main" id="{2965C6CE-4930-F049-9505-7880295A872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a:extLst>
                <a:ext uri="{FF2B5EF4-FFF2-40B4-BE49-F238E27FC236}">
                  <a16:creationId xmlns:a16="http://schemas.microsoft.com/office/drawing/2014/main" id="{E3A8588E-BAC7-8546-9F0B-224683EC05E0}"/>
                </a:ext>
              </a:extLst>
            </p:cNvPr>
            <p:cNvCxnSpPr>
              <a:stCxn id="93" idx="6"/>
              <a:endCxn id="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198">
            <a:extLst>
              <a:ext uri="{FF2B5EF4-FFF2-40B4-BE49-F238E27FC236}">
                <a16:creationId xmlns:a16="http://schemas.microsoft.com/office/drawing/2014/main" id="{42EFF2C1-6791-C04E-977E-EB242D43DC66}"/>
              </a:ext>
            </a:extLst>
          </p:cNvPr>
          <p:cNvGrpSpPr/>
          <p:nvPr/>
        </p:nvGrpSpPr>
        <p:grpSpPr>
          <a:xfrm>
            <a:off x="1446225" y="3832704"/>
            <a:ext cx="317500" cy="157483"/>
            <a:chOff x="6769100" y="1390650"/>
            <a:chExt cx="317500" cy="157483"/>
          </a:xfrm>
        </p:grpSpPr>
        <p:sp>
          <p:nvSpPr>
            <p:cNvPr id="96" name="正方形/長方形 95">
              <a:extLst>
                <a:ext uri="{FF2B5EF4-FFF2-40B4-BE49-F238E27FC236}">
                  <a16:creationId xmlns:a16="http://schemas.microsoft.com/office/drawing/2014/main" id="{CC639731-97AA-0B4D-BCFA-1037182FB0B3}"/>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a:extLst>
                <a:ext uri="{FF2B5EF4-FFF2-40B4-BE49-F238E27FC236}">
                  <a16:creationId xmlns:a16="http://schemas.microsoft.com/office/drawing/2014/main" id="{B941C2C6-7BDA-4748-8409-502F9ADCA9F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a:extLst>
                <a:ext uri="{FF2B5EF4-FFF2-40B4-BE49-F238E27FC236}">
                  <a16:creationId xmlns:a16="http://schemas.microsoft.com/office/drawing/2014/main" id="{2914BB74-A82F-5442-929C-A56429FB586F}"/>
                </a:ext>
              </a:extLst>
            </p:cNvPr>
            <p:cNvCxnSpPr>
              <a:stCxn id="97" idx="6"/>
              <a:endCxn id="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202">
            <a:extLst>
              <a:ext uri="{FF2B5EF4-FFF2-40B4-BE49-F238E27FC236}">
                <a16:creationId xmlns:a16="http://schemas.microsoft.com/office/drawing/2014/main" id="{649168D5-59AD-EF46-81D6-3D3CE340D65E}"/>
              </a:ext>
            </a:extLst>
          </p:cNvPr>
          <p:cNvGrpSpPr/>
          <p:nvPr/>
        </p:nvGrpSpPr>
        <p:grpSpPr>
          <a:xfrm>
            <a:off x="1446225" y="4026166"/>
            <a:ext cx="317500" cy="157483"/>
            <a:chOff x="6769100" y="1390650"/>
            <a:chExt cx="317500" cy="157483"/>
          </a:xfrm>
        </p:grpSpPr>
        <p:sp>
          <p:nvSpPr>
            <p:cNvPr id="100" name="正方形/長方形 99">
              <a:extLst>
                <a:ext uri="{FF2B5EF4-FFF2-40B4-BE49-F238E27FC236}">
                  <a16:creationId xmlns:a16="http://schemas.microsoft.com/office/drawing/2014/main" id="{DD26D4AE-86B2-494D-AE3D-68203E773A0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a:extLst>
                <a:ext uri="{FF2B5EF4-FFF2-40B4-BE49-F238E27FC236}">
                  <a16:creationId xmlns:a16="http://schemas.microsoft.com/office/drawing/2014/main" id="{A1C4A56D-8E66-3A42-B13C-0824DF6A364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a:extLst>
                <a:ext uri="{FF2B5EF4-FFF2-40B4-BE49-F238E27FC236}">
                  <a16:creationId xmlns:a16="http://schemas.microsoft.com/office/drawing/2014/main" id="{0FF3B46C-172A-4E40-877A-8E1F7DA07842}"/>
                </a:ext>
              </a:extLst>
            </p:cNvPr>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206">
            <a:extLst>
              <a:ext uri="{FF2B5EF4-FFF2-40B4-BE49-F238E27FC236}">
                <a16:creationId xmlns:a16="http://schemas.microsoft.com/office/drawing/2014/main" id="{FB632EA6-EB7F-A645-86C7-DB733A3F5F7B}"/>
              </a:ext>
            </a:extLst>
          </p:cNvPr>
          <p:cNvGrpSpPr/>
          <p:nvPr/>
        </p:nvGrpSpPr>
        <p:grpSpPr>
          <a:xfrm>
            <a:off x="1446225" y="4207759"/>
            <a:ext cx="317500" cy="157483"/>
            <a:chOff x="6769100" y="1390650"/>
            <a:chExt cx="317500" cy="157483"/>
          </a:xfrm>
        </p:grpSpPr>
        <p:sp>
          <p:nvSpPr>
            <p:cNvPr id="104" name="正方形/長方形 103">
              <a:extLst>
                <a:ext uri="{FF2B5EF4-FFF2-40B4-BE49-F238E27FC236}">
                  <a16:creationId xmlns:a16="http://schemas.microsoft.com/office/drawing/2014/main" id="{D635F814-34CF-4145-8A24-B69C0669E023}"/>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a:extLst>
                <a:ext uri="{FF2B5EF4-FFF2-40B4-BE49-F238E27FC236}">
                  <a16:creationId xmlns:a16="http://schemas.microsoft.com/office/drawing/2014/main" id="{0B018A9C-6E84-E741-AA95-6C6C6A12FEA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a:extLst>
                <a:ext uri="{FF2B5EF4-FFF2-40B4-BE49-F238E27FC236}">
                  <a16:creationId xmlns:a16="http://schemas.microsoft.com/office/drawing/2014/main" id="{D8A0C6DC-5E85-B448-A8CA-47C70ABA26BD}"/>
                </a:ext>
              </a:extLst>
            </p:cNvPr>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214">
            <a:extLst>
              <a:ext uri="{FF2B5EF4-FFF2-40B4-BE49-F238E27FC236}">
                <a16:creationId xmlns:a16="http://schemas.microsoft.com/office/drawing/2014/main" id="{B79325B5-E1E6-1942-9D46-9CFF0AD727EC}"/>
              </a:ext>
            </a:extLst>
          </p:cNvPr>
          <p:cNvGrpSpPr/>
          <p:nvPr/>
        </p:nvGrpSpPr>
        <p:grpSpPr>
          <a:xfrm>
            <a:off x="1446225" y="4383447"/>
            <a:ext cx="317500" cy="157483"/>
            <a:chOff x="6769100" y="1390650"/>
            <a:chExt cx="317500" cy="157483"/>
          </a:xfrm>
        </p:grpSpPr>
        <p:sp>
          <p:nvSpPr>
            <p:cNvPr id="108" name="正方形/長方形 107">
              <a:extLst>
                <a:ext uri="{FF2B5EF4-FFF2-40B4-BE49-F238E27FC236}">
                  <a16:creationId xmlns:a16="http://schemas.microsoft.com/office/drawing/2014/main" id="{876F2E2E-692F-7341-A004-36CCFF8C1B4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a:extLst>
                <a:ext uri="{FF2B5EF4-FFF2-40B4-BE49-F238E27FC236}">
                  <a16:creationId xmlns:a16="http://schemas.microsoft.com/office/drawing/2014/main" id="{54CF237D-4DAC-C349-97EF-C9C9CB33EDC7}"/>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a:extLst>
                <a:ext uri="{FF2B5EF4-FFF2-40B4-BE49-F238E27FC236}">
                  <a16:creationId xmlns:a16="http://schemas.microsoft.com/office/drawing/2014/main" id="{5F365C9D-EF75-5B4B-A302-60687BA7DB31}"/>
                </a:ext>
              </a:extLst>
            </p:cNvPr>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a:extLst>
              <a:ext uri="{FF2B5EF4-FFF2-40B4-BE49-F238E27FC236}">
                <a16:creationId xmlns:a16="http://schemas.microsoft.com/office/drawing/2014/main" id="{8743FC6B-B4A7-8E4D-B1EB-20042BD12DDC}"/>
              </a:ext>
            </a:extLst>
          </p:cNvPr>
          <p:cNvSpPr/>
          <p:nvPr/>
        </p:nvSpPr>
        <p:spPr>
          <a:xfrm>
            <a:off x="1817582" y="40513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a:extLst>
              <a:ext uri="{FF2B5EF4-FFF2-40B4-BE49-F238E27FC236}">
                <a16:creationId xmlns:a16="http://schemas.microsoft.com/office/drawing/2014/main" id="{BE023356-42BB-F247-B85C-253DD788919A}"/>
              </a:ext>
            </a:extLst>
          </p:cNvPr>
          <p:cNvSpPr/>
          <p:nvPr/>
        </p:nvSpPr>
        <p:spPr>
          <a:xfrm>
            <a:off x="1817582" y="382762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フローチャート: 磁気ディスク 112">
            <a:extLst>
              <a:ext uri="{FF2B5EF4-FFF2-40B4-BE49-F238E27FC236}">
                <a16:creationId xmlns:a16="http://schemas.microsoft.com/office/drawing/2014/main" id="{7ADA644F-0884-B84D-8157-59550C7E1796}"/>
              </a:ext>
            </a:extLst>
          </p:cNvPr>
          <p:cNvSpPr/>
          <p:nvPr/>
        </p:nvSpPr>
        <p:spPr>
          <a:xfrm>
            <a:off x="2238441" y="427333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4" name="フローチャート: 磁気ディスク 113">
            <a:extLst>
              <a:ext uri="{FF2B5EF4-FFF2-40B4-BE49-F238E27FC236}">
                <a16:creationId xmlns:a16="http://schemas.microsoft.com/office/drawing/2014/main" id="{CAB73746-7582-974F-82FB-CC92544453E0}"/>
              </a:ext>
            </a:extLst>
          </p:cNvPr>
          <p:cNvSpPr/>
          <p:nvPr/>
        </p:nvSpPr>
        <p:spPr>
          <a:xfrm>
            <a:off x="2238441" y="40513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5" name="フローチャート: 磁気ディスク 114">
            <a:extLst>
              <a:ext uri="{FF2B5EF4-FFF2-40B4-BE49-F238E27FC236}">
                <a16:creationId xmlns:a16="http://schemas.microsoft.com/office/drawing/2014/main" id="{DF6B71D8-03E0-2242-B80D-0A44BD7F0049}"/>
              </a:ext>
            </a:extLst>
          </p:cNvPr>
          <p:cNvSpPr/>
          <p:nvPr/>
        </p:nvSpPr>
        <p:spPr>
          <a:xfrm>
            <a:off x="2238441" y="382762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6" name="フローチャート: 磁気ディスク 115">
            <a:extLst>
              <a:ext uri="{FF2B5EF4-FFF2-40B4-BE49-F238E27FC236}">
                <a16:creationId xmlns:a16="http://schemas.microsoft.com/office/drawing/2014/main" id="{5AF3E30C-C134-8D44-80C7-B71196819462}"/>
              </a:ext>
            </a:extLst>
          </p:cNvPr>
          <p:cNvSpPr/>
          <p:nvPr/>
        </p:nvSpPr>
        <p:spPr>
          <a:xfrm>
            <a:off x="2672254" y="427333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7" name="フローチャート: 磁気ディスク 116">
            <a:extLst>
              <a:ext uri="{FF2B5EF4-FFF2-40B4-BE49-F238E27FC236}">
                <a16:creationId xmlns:a16="http://schemas.microsoft.com/office/drawing/2014/main" id="{F0BE52BE-EF65-FD41-8D2B-10EDB8F0AA49}"/>
              </a:ext>
            </a:extLst>
          </p:cNvPr>
          <p:cNvSpPr/>
          <p:nvPr/>
        </p:nvSpPr>
        <p:spPr>
          <a:xfrm>
            <a:off x="2672254" y="40513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フローチャート: 磁気ディスク 117">
            <a:extLst>
              <a:ext uri="{FF2B5EF4-FFF2-40B4-BE49-F238E27FC236}">
                <a16:creationId xmlns:a16="http://schemas.microsoft.com/office/drawing/2014/main" id="{EDF1EEB8-1F48-3D41-B524-448A1266CB2E}"/>
              </a:ext>
            </a:extLst>
          </p:cNvPr>
          <p:cNvSpPr/>
          <p:nvPr/>
        </p:nvSpPr>
        <p:spPr>
          <a:xfrm>
            <a:off x="2672254" y="382762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9" name="フローチャート: 磁気ディスク 118">
            <a:extLst>
              <a:ext uri="{FF2B5EF4-FFF2-40B4-BE49-F238E27FC236}">
                <a16:creationId xmlns:a16="http://schemas.microsoft.com/office/drawing/2014/main" id="{345B5D40-324D-9D44-9E60-E3671C1EABC2}"/>
              </a:ext>
            </a:extLst>
          </p:cNvPr>
          <p:cNvSpPr/>
          <p:nvPr/>
        </p:nvSpPr>
        <p:spPr>
          <a:xfrm>
            <a:off x="1817582" y="501987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20" name="図形グループ 158">
            <a:extLst>
              <a:ext uri="{FF2B5EF4-FFF2-40B4-BE49-F238E27FC236}">
                <a16:creationId xmlns:a16="http://schemas.microsoft.com/office/drawing/2014/main" id="{2A09D35C-28E1-0E4E-8DD2-887A6D33E55F}"/>
              </a:ext>
            </a:extLst>
          </p:cNvPr>
          <p:cNvGrpSpPr/>
          <p:nvPr/>
        </p:nvGrpSpPr>
        <p:grpSpPr>
          <a:xfrm>
            <a:off x="710565" y="4576698"/>
            <a:ext cx="317500" cy="157483"/>
            <a:chOff x="6769100" y="1390650"/>
            <a:chExt cx="317500" cy="157483"/>
          </a:xfrm>
        </p:grpSpPr>
        <p:sp>
          <p:nvSpPr>
            <p:cNvPr id="121" name="正方形/長方形 120">
              <a:extLst>
                <a:ext uri="{FF2B5EF4-FFF2-40B4-BE49-F238E27FC236}">
                  <a16:creationId xmlns:a16="http://schemas.microsoft.com/office/drawing/2014/main" id="{E2A889FB-1DCB-AC4D-AB5B-F65AA1102E3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a:extLst>
                <a:ext uri="{FF2B5EF4-FFF2-40B4-BE49-F238E27FC236}">
                  <a16:creationId xmlns:a16="http://schemas.microsoft.com/office/drawing/2014/main" id="{100CB3B3-052E-624A-B96D-C4553D74E2A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a:extLst>
                <a:ext uri="{FF2B5EF4-FFF2-40B4-BE49-F238E27FC236}">
                  <a16:creationId xmlns:a16="http://schemas.microsoft.com/office/drawing/2014/main" id="{7AC954A1-AFEF-344F-8F9C-5BAEAF70597A}"/>
                </a:ext>
              </a:extLst>
            </p:cNvPr>
            <p:cNvCxnSpPr>
              <a:stCxn id="122" idx="6"/>
              <a:endCxn id="12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62">
            <a:extLst>
              <a:ext uri="{FF2B5EF4-FFF2-40B4-BE49-F238E27FC236}">
                <a16:creationId xmlns:a16="http://schemas.microsoft.com/office/drawing/2014/main" id="{27387C46-1B41-6845-99C2-4D5EE1B958CF}"/>
              </a:ext>
            </a:extLst>
          </p:cNvPr>
          <p:cNvGrpSpPr/>
          <p:nvPr/>
        </p:nvGrpSpPr>
        <p:grpSpPr>
          <a:xfrm>
            <a:off x="710565" y="4770160"/>
            <a:ext cx="317500" cy="157483"/>
            <a:chOff x="6769100" y="1390650"/>
            <a:chExt cx="317500" cy="157483"/>
          </a:xfrm>
        </p:grpSpPr>
        <p:sp>
          <p:nvSpPr>
            <p:cNvPr id="125" name="正方形/長方形 124">
              <a:extLst>
                <a:ext uri="{FF2B5EF4-FFF2-40B4-BE49-F238E27FC236}">
                  <a16:creationId xmlns:a16="http://schemas.microsoft.com/office/drawing/2014/main" id="{A8444608-566D-264E-BC57-CCC444DF1B9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a:extLst>
                <a:ext uri="{FF2B5EF4-FFF2-40B4-BE49-F238E27FC236}">
                  <a16:creationId xmlns:a16="http://schemas.microsoft.com/office/drawing/2014/main" id="{45D5B955-CA00-0843-BB10-A0550F9E936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a:extLst>
                <a:ext uri="{FF2B5EF4-FFF2-40B4-BE49-F238E27FC236}">
                  <a16:creationId xmlns:a16="http://schemas.microsoft.com/office/drawing/2014/main" id="{8E25935F-0579-6243-A53A-0A7496418883}"/>
                </a:ext>
              </a:extLst>
            </p:cNvPr>
            <p:cNvCxnSpPr>
              <a:stCxn id="126" idx="6"/>
              <a:endCxn id="12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66">
            <a:extLst>
              <a:ext uri="{FF2B5EF4-FFF2-40B4-BE49-F238E27FC236}">
                <a16:creationId xmlns:a16="http://schemas.microsoft.com/office/drawing/2014/main" id="{9598E556-A7D5-004D-8D96-750AB81892D3}"/>
              </a:ext>
            </a:extLst>
          </p:cNvPr>
          <p:cNvGrpSpPr/>
          <p:nvPr/>
        </p:nvGrpSpPr>
        <p:grpSpPr>
          <a:xfrm>
            <a:off x="710565" y="4951753"/>
            <a:ext cx="317500" cy="157483"/>
            <a:chOff x="6769100" y="1390650"/>
            <a:chExt cx="317500" cy="157483"/>
          </a:xfrm>
        </p:grpSpPr>
        <p:sp>
          <p:nvSpPr>
            <p:cNvPr id="129" name="正方形/長方形 128">
              <a:extLst>
                <a:ext uri="{FF2B5EF4-FFF2-40B4-BE49-F238E27FC236}">
                  <a16:creationId xmlns:a16="http://schemas.microsoft.com/office/drawing/2014/main" id="{DBF51BB9-4B37-5C40-BF91-2C1F46EC404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a:extLst>
                <a:ext uri="{FF2B5EF4-FFF2-40B4-BE49-F238E27FC236}">
                  <a16:creationId xmlns:a16="http://schemas.microsoft.com/office/drawing/2014/main" id="{A8443BA0-63D3-E741-BFD0-267CF78BA2A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a:extLst>
                <a:ext uri="{FF2B5EF4-FFF2-40B4-BE49-F238E27FC236}">
                  <a16:creationId xmlns:a16="http://schemas.microsoft.com/office/drawing/2014/main" id="{1F61BC5C-ADAA-6843-821D-B32099159DF6}"/>
                </a:ext>
              </a:extLst>
            </p:cNvPr>
            <p:cNvCxnSpPr>
              <a:stCxn id="130" idx="6"/>
              <a:endCxn id="1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74">
            <a:extLst>
              <a:ext uri="{FF2B5EF4-FFF2-40B4-BE49-F238E27FC236}">
                <a16:creationId xmlns:a16="http://schemas.microsoft.com/office/drawing/2014/main" id="{3F115C99-C4F3-0245-9C3D-91D462AA47C1}"/>
              </a:ext>
            </a:extLst>
          </p:cNvPr>
          <p:cNvGrpSpPr/>
          <p:nvPr/>
        </p:nvGrpSpPr>
        <p:grpSpPr>
          <a:xfrm>
            <a:off x="710565" y="5127441"/>
            <a:ext cx="317500" cy="157483"/>
            <a:chOff x="6769100" y="1390650"/>
            <a:chExt cx="317500" cy="157483"/>
          </a:xfrm>
        </p:grpSpPr>
        <p:sp>
          <p:nvSpPr>
            <p:cNvPr id="133" name="正方形/長方形 132">
              <a:extLst>
                <a:ext uri="{FF2B5EF4-FFF2-40B4-BE49-F238E27FC236}">
                  <a16:creationId xmlns:a16="http://schemas.microsoft.com/office/drawing/2014/main" id="{39FCA549-5C8F-E646-BC2E-490287BB357D}"/>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a:extLst>
                <a:ext uri="{FF2B5EF4-FFF2-40B4-BE49-F238E27FC236}">
                  <a16:creationId xmlns:a16="http://schemas.microsoft.com/office/drawing/2014/main" id="{414EEE16-045F-0941-8061-FC7C30E823D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a:extLst>
                <a:ext uri="{FF2B5EF4-FFF2-40B4-BE49-F238E27FC236}">
                  <a16:creationId xmlns:a16="http://schemas.microsoft.com/office/drawing/2014/main" id="{C3A57C1B-F8C9-834F-BF2C-38F5A85BDF9C}"/>
                </a:ext>
              </a:extLst>
            </p:cNvPr>
            <p:cNvCxnSpPr>
              <a:stCxn id="134" idx="6"/>
              <a:endCxn id="1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78">
            <a:extLst>
              <a:ext uri="{FF2B5EF4-FFF2-40B4-BE49-F238E27FC236}">
                <a16:creationId xmlns:a16="http://schemas.microsoft.com/office/drawing/2014/main" id="{71382982-F664-154C-891A-75A4678A9BAA}"/>
              </a:ext>
            </a:extLst>
          </p:cNvPr>
          <p:cNvGrpSpPr/>
          <p:nvPr/>
        </p:nvGrpSpPr>
        <p:grpSpPr>
          <a:xfrm>
            <a:off x="1075971" y="4576698"/>
            <a:ext cx="317500" cy="157483"/>
            <a:chOff x="6769100" y="1390650"/>
            <a:chExt cx="317500" cy="157483"/>
          </a:xfrm>
        </p:grpSpPr>
        <p:sp>
          <p:nvSpPr>
            <p:cNvPr id="137" name="正方形/長方形 136">
              <a:extLst>
                <a:ext uri="{FF2B5EF4-FFF2-40B4-BE49-F238E27FC236}">
                  <a16:creationId xmlns:a16="http://schemas.microsoft.com/office/drawing/2014/main" id="{67B475DE-4332-4B4E-93A1-ADF31D3B27D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a:extLst>
                <a:ext uri="{FF2B5EF4-FFF2-40B4-BE49-F238E27FC236}">
                  <a16:creationId xmlns:a16="http://schemas.microsoft.com/office/drawing/2014/main" id="{722C1833-FA3E-D34F-9F7A-F24EBC32AB2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a:extLst>
                <a:ext uri="{FF2B5EF4-FFF2-40B4-BE49-F238E27FC236}">
                  <a16:creationId xmlns:a16="http://schemas.microsoft.com/office/drawing/2014/main" id="{FB5FA2DE-6C12-E143-8F0D-B5A7073698DF}"/>
                </a:ext>
              </a:extLst>
            </p:cNvPr>
            <p:cNvCxnSpPr>
              <a:stCxn id="138" idx="6"/>
              <a:endCxn id="1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0" name="図形グループ 182">
            <a:extLst>
              <a:ext uri="{FF2B5EF4-FFF2-40B4-BE49-F238E27FC236}">
                <a16:creationId xmlns:a16="http://schemas.microsoft.com/office/drawing/2014/main" id="{8BC7FA32-C285-F145-8413-978842A48C29}"/>
              </a:ext>
            </a:extLst>
          </p:cNvPr>
          <p:cNvGrpSpPr/>
          <p:nvPr/>
        </p:nvGrpSpPr>
        <p:grpSpPr>
          <a:xfrm>
            <a:off x="1075971" y="4770160"/>
            <a:ext cx="317500" cy="157483"/>
            <a:chOff x="6769100" y="1390650"/>
            <a:chExt cx="317500" cy="157483"/>
          </a:xfrm>
        </p:grpSpPr>
        <p:sp>
          <p:nvSpPr>
            <p:cNvPr id="141" name="正方形/長方形 140">
              <a:extLst>
                <a:ext uri="{FF2B5EF4-FFF2-40B4-BE49-F238E27FC236}">
                  <a16:creationId xmlns:a16="http://schemas.microsoft.com/office/drawing/2014/main" id="{53343B8C-7916-4742-80E4-2F7A759F409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円/楕円 141">
              <a:extLst>
                <a:ext uri="{FF2B5EF4-FFF2-40B4-BE49-F238E27FC236}">
                  <a16:creationId xmlns:a16="http://schemas.microsoft.com/office/drawing/2014/main" id="{C6CD6B95-BCA9-4A4A-9C5F-DE555A91007E}"/>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3" name="直線コネクタ 142">
              <a:extLst>
                <a:ext uri="{FF2B5EF4-FFF2-40B4-BE49-F238E27FC236}">
                  <a16:creationId xmlns:a16="http://schemas.microsoft.com/office/drawing/2014/main" id="{E40CA8D1-9D81-0948-9426-EEDD31678AF8}"/>
                </a:ext>
              </a:extLst>
            </p:cNvPr>
            <p:cNvCxnSpPr>
              <a:stCxn id="142" idx="6"/>
              <a:endCxn id="1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4" name="図形グループ 186">
            <a:extLst>
              <a:ext uri="{FF2B5EF4-FFF2-40B4-BE49-F238E27FC236}">
                <a16:creationId xmlns:a16="http://schemas.microsoft.com/office/drawing/2014/main" id="{007EFA1F-4961-6D42-ACB7-2F867A062158}"/>
              </a:ext>
            </a:extLst>
          </p:cNvPr>
          <p:cNvGrpSpPr/>
          <p:nvPr/>
        </p:nvGrpSpPr>
        <p:grpSpPr>
          <a:xfrm>
            <a:off x="1075971" y="4951753"/>
            <a:ext cx="317500" cy="157483"/>
            <a:chOff x="6769100" y="1390650"/>
            <a:chExt cx="317500" cy="157483"/>
          </a:xfrm>
        </p:grpSpPr>
        <p:sp>
          <p:nvSpPr>
            <p:cNvPr id="145" name="正方形/長方形 144">
              <a:extLst>
                <a:ext uri="{FF2B5EF4-FFF2-40B4-BE49-F238E27FC236}">
                  <a16:creationId xmlns:a16="http://schemas.microsoft.com/office/drawing/2014/main" id="{1432FCB7-ACCC-4B4B-9DC8-D4FC4CCBE1C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円/楕円 145">
              <a:extLst>
                <a:ext uri="{FF2B5EF4-FFF2-40B4-BE49-F238E27FC236}">
                  <a16:creationId xmlns:a16="http://schemas.microsoft.com/office/drawing/2014/main" id="{ABB30A91-D56D-8E41-BE12-3593DD22575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7" name="直線コネクタ 146">
              <a:extLst>
                <a:ext uri="{FF2B5EF4-FFF2-40B4-BE49-F238E27FC236}">
                  <a16:creationId xmlns:a16="http://schemas.microsoft.com/office/drawing/2014/main" id="{2D3E59A9-F11F-A34C-95E4-E57A73BCD50C}"/>
                </a:ext>
              </a:extLst>
            </p:cNvPr>
            <p:cNvCxnSpPr>
              <a:stCxn id="146" idx="6"/>
              <a:endCxn id="1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94">
            <a:extLst>
              <a:ext uri="{FF2B5EF4-FFF2-40B4-BE49-F238E27FC236}">
                <a16:creationId xmlns:a16="http://schemas.microsoft.com/office/drawing/2014/main" id="{558F4C67-7134-B749-86E7-AA9C72FC0F14}"/>
              </a:ext>
            </a:extLst>
          </p:cNvPr>
          <p:cNvGrpSpPr/>
          <p:nvPr/>
        </p:nvGrpSpPr>
        <p:grpSpPr>
          <a:xfrm>
            <a:off x="1075971" y="5127441"/>
            <a:ext cx="317500" cy="157483"/>
            <a:chOff x="6769100" y="1390650"/>
            <a:chExt cx="317500" cy="157483"/>
          </a:xfrm>
        </p:grpSpPr>
        <p:sp>
          <p:nvSpPr>
            <p:cNvPr id="149" name="正方形/長方形 148">
              <a:extLst>
                <a:ext uri="{FF2B5EF4-FFF2-40B4-BE49-F238E27FC236}">
                  <a16:creationId xmlns:a16="http://schemas.microsoft.com/office/drawing/2014/main" id="{0FB3F574-811B-434B-B5DC-A5D75A9E1C2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a:extLst>
                <a:ext uri="{FF2B5EF4-FFF2-40B4-BE49-F238E27FC236}">
                  <a16:creationId xmlns:a16="http://schemas.microsoft.com/office/drawing/2014/main" id="{43F80097-2F80-EE42-8273-643310AB3C7E}"/>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a:extLst>
                <a:ext uri="{FF2B5EF4-FFF2-40B4-BE49-F238E27FC236}">
                  <a16:creationId xmlns:a16="http://schemas.microsoft.com/office/drawing/2014/main" id="{6E319BE4-21A1-7245-A6F6-CCAD5A258069}"/>
                </a:ext>
              </a:extLst>
            </p:cNvPr>
            <p:cNvCxnSpPr>
              <a:stCxn id="150" idx="6"/>
              <a:endCxn id="1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98">
            <a:extLst>
              <a:ext uri="{FF2B5EF4-FFF2-40B4-BE49-F238E27FC236}">
                <a16:creationId xmlns:a16="http://schemas.microsoft.com/office/drawing/2014/main" id="{CED4F99B-DDFB-3749-9917-4B00D7D787B8}"/>
              </a:ext>
            </a:extLst>
          </p:cNvPr>
          <p:cNvGrpSpPr/>
          <p:nvPr/>
        </p:nvGrpSpPr>
        <p:grpSpPr>
          <a:xfrm>
            <a:off x="1446225" y="4579239"/>
            <a:ext cx="317500" cy="157483"/>
            <a:chOff x="6769100" y="1390650"/>
            <a:chExt cx="317500" cy="157483"/>
          </a:xfrm>
        </p:grpSpPr>
        <p:sp>
          <p:nvSpPr>
            <p:cNvPr id="153" name="正方形/長方形 152">
              <a:extLst>
                <a:ext uri="{FF2B5EF4-FFF2-40B4-BE49-F238E27FC236}">
                  <a16:creationId xmlns:a16="http://schemas.microsoft.com/office/drawing/2014/main" id="{1D94FA08-9D10-DA45-B539-67DCDEDECFCE}"/>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a:extLst>
                <a:ext uri="{FF2B5EF4-FFF2-40B4-BE49-F238E27FC236}">
                  <a16:creationId xmlns:a16="http://schemas.microsoft.com/office/drawing/2014/main" id="{1576A4F5-2255-8543-B9CE-10AD8EF50C7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a:extLst>
                <a:ext uri="{FF2B5EF4-FFF2-40B4-BE49-F238E27FC236}">
                  <a16:creationId xmlns:a16="http://schemas.microsoft.com/office/drawing/2014/main" id="{0F5EB960-F097-7C49-87F4-D532C138519A}"/>
                </a:ext>
              </a:extLst>
            </p:cNvPr>
            <p:cNvCxnSpPr>
              <a:stCxn id="154" idx="6"/>
              <a:endCxn id="1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202">
            <a:extLst>
              <a:ext uri="{FF2B5EF4-FFF2-40B4-BE49-F238E27FC236}">
                <a16:creationId xmlns:a16="http://schemas.microsoft.com/office/drawing/2014/main" id="{BB4ADD50-A644-1140-BDA6-49FC2606477C}"/>
              </a:ext>
            </a:extLst>
          </p:cNvPr>
          <p:cNvGrpSpPr/>
          <p:nvPr/>
        </p:nvGrpSpPr>
        <p:grpSpPr>
          <a:xfrm>
            <a:off x="1446225" y="4772701"/>
            <a:ext cx="317500" cy="157483"/>
            <a:chOff x="6769100" y="1390650"/>
            <a:chExt cx="317500" cy="157483"/>
          </a:xfrm>
        </p:grpSpPr>
        <p:sp>
          <p:nvSpPr>
            <p:cNvPr id="157" name="正方形/長方形 156">
              <a:extLst>
                <a:ext uri="{FF2B5EF4-FFF2-40B4-BE49-F238E27FC236}">
                  <a16:creationId xmlns:a16="http://schemas.microsoft.com/office/drawing/2014/main" id="{E158806B-424C-0A4C-A89F-8216144D2BC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a:extLst>
                <a:ext uri="{FF2B5EF4-FFF2-40B4-BE49-F238E27FC236}">
                  <a16:creationId xmlns:a16="http://schemas.microsoft.com/office/drawing/2014/main" id="{9E434413-A935-5045-B6E7-33914023452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a:extLst>
                <a:ext uri="{FF2B5EF4-FFF2-40B4-BE49-F238E27FC236}">
                  <a16:creationId xmlns:a16="http://schemas.microsoft.com/office/drawing/2014/main" id="{14C71E4A-4D96-A340-8F1F-5C693CB89658}"/>
                </a:ext>
              </a:extLst>
            </p:cNvPr>
            <p:cNvCxnSpPr>
              <a:stCxn id="158" idx="6"/>
              <a:endCxn id="1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206">
            <a:extLst>
              <a:ext uri="{FF2B5EF4-FFF2-40B4-BE49-F238E27FC236}">
                <a16:creationId xmlns:a16="http://schemas.microsoft.com/office/drawing/2014/main" id="{24A0E8BA-E05D-2247-B7AB-F7EEEF3B896D}"/>
              </a:ext>
            </a:extLst>
          </p:cNvPr>
          <p:cNvGrpSpPr/>
          <p:nvPr/>
        </p:nvGrpSpPr>
        <p:grpSpPr>
          <a:xfrm>
            <a:off x="1446225" y="4954294"/>
            <a:ext cx="317500" cy="157483"/>
            <a:chOff x="6769100" y="1390650"/>
            <a:chExt cx="317500" cy="157483"/>
          </a:xfrm>
        </p:grpSpPr>
        <p:sp>
          <p:nvSpPr>
            <p:cNvPr id="161" name="正方形/長方形 160">
              <a:extLst>
                <a:ext uri="{FF2B5EF4-FFF2-40B4-BE49-F238E27FC236}">
                  <a16:creationId xmlns:a16="http://schemas.microsoft.com/office/drawing/2014/main" id="{D6BC6009-2CBC-A84C-A46E-2E9CA365C61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a:extLst>
                <a:ext uri="{FF2B5EF4-FFF2-40B4-BE49-F238E27FC236}">
                  <a16:creationId xmlns:a16="http://schemas.microsoft.com/office/drawing/2014/main" id="{35B14A73-63D0-0042-BFC7-CDA84E168A5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a:extLst>
                <a:ext uri="{FF2B5EF4-FFF2-40B4-BE49-F238E27FC236}">
                  <a16:creationId xmlns:a16="http://schemas.microsoft.com/office/drawing/2014/main" id="{0926860C-FA9D-EB4B-B7C0-34DE3DEC22C1}"/>
                </a:ext>
              </a:extLst>
            </p:cNvPr>
            <p:cNvCxnSpPr>
              <a:stCxn id="162" idx="6"/>
              <a:endCxn id="1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214">
            <a:extLst>
              <a:ext uri="{FF2B5EF4-FFF2-40B4-BE49-F238E27FC236}">
                <a16:creationId xmlns:a16="http://schemas.microsoft.com/office/drawing/2014/main" id="{7B21E7C7-C506-2D49-A803-A95EDA94C332}"/>
              </a:ext>
            </a:extLst>
          </p:cNvPr>
          <p:cNvGrpSpPr/>
          <p:nvPr/>
        </p:nvGrpSpPr>
        <p:grpSpPr>
          <a:xfrm>
            <a:off x="1446225" y="5129982"/>
            <a:ext cx="317500" cy="157483"/>
            <a:chOff x="6769100" y="1390650"/>
            <a:chExt cx="317500" cy="157483"/>
          </a:xfrm>
        </p:grpSpPr>
        <p:sp>
          <p:nvSpPr>
            <p:cNvPr id="165" name="正方形/長方形 164">
              <a:extLst>
                <a:ext uri="{FF2B5EF4-FFF2-40B4-BE49-F238E27FC236}">
                  <a16:creationId xmlns:a16="http://schemas.microsoft.com/office/drawing/2014/main" id="{769DA629-D6D7-1A4A-B607-AE9215965B1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a:extLst>
                <a:ext uri="{FF2B5EF4-FFF2-40B4-BE49-F238E27FC236}">
                  <a16:creationId xmlns:a16="http://schemas.microsoft.com/office/drawing/2014/main" id="{C54E07E8-CB57-DB45-AAB4-2D9C1B08EF6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a:extLst>
                <a:ext uri="{FF2B5EF4-FFF2-40B4-BE49-F238E27FC236}">
                  <a16:creationId xmlns:a16="http://schemas.microsoft.com/office/drawing/2014/main" id="{DA550F39-20C1-1341-A9B9-6533732BA57A}"/>
                </a:ext>
              </a:extLst>
            </p:cNvPr>
            <p:cNvCxnSpPr>
              <a:stCxn id="166" idx="6"/>
              <a:endCxn id="1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68" name="フローチャート: 磁気ディスク 167">
            <a:extLst>
              <a:ext uri="{FF2B5EF4-FFF2-40B4-BE49-F238E27FC236}">
                <a16:creationId xmlns:a16="http://schemas.microsoft.com/office/drawing/2014/main" id="{91555C46-A8CD-384E-802D-E0A5964A8570}"/>
              </a:ext>
            </a:extLst>
          </p:cNvPr>
          <p:cNvSpPr/>
          <p:nvPr/>
        </p:nvSpPr>
        <p:spPr>
          <a:xfrm>
            <a:off x="1817582" y="479789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9" name="フローチャート: 磁気ディスク 168">
            <a:extLst>
              <a:ext uri="{FF2B5EF4-FFF2-40B4-BE49-F238E27FC236}">
                <a16:creationId xmlns:a16="http://schemas.microsoft.com/office/drawing/2014/main" id="{99BD86C2-F547-AD4D-94BE-858F73DDA949}"/>
              </a:ext>
            </a:extLst>
          </p:cNvPr>
          <p:cNvSpPr/>
          <p:nvPr/>
        </p:nvSpPr>
        <p:spPr>
          <a:xfrm>
            <a:off x="1817582" y="45741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0" name="フローチャート: 磁気ディスク 169">
            <a:extLst>
              <a:ext uri="{FF2B5EF4-FFF2-40B4-BE49-F238E27FC236}">
                <a16:creationId xmlns:a16="http://schemas.microsoft.com/office/drawing/2014/main" id="{B753A1B7-C4E4-D945-A69C-52510970CF16}"/>
              </a:ext>
            </a:extLst>
          </p:cNvPr>
          <p:cNvSpPr/>
          <p:nvPr/>
        </p:nvSpPr>
        <p:spPr>
          <a:xfrm>
            <a:off x="2238441" y="501987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1" name="フローチャート: 磁気ディスク 170">
            <a:extLst>
              <a:ext uri="{FF2B5EF4-FFF2-40B4-BE49-F238E27FC236}">
                <a16:creationId xmlns:a16="http://schemas.microsoft.com/office/drawing/2014/main" id="{59150FA8-F00E-284A-9FCC-9B79FCF49385}"/>
              </a:ext>
            </a:extLst>
          </p:cNvPr>
          <p:cNvSpPr/>
          <p:nvPr/>
        </p:nvSpPr>
        <p:spPr>
          <a:xfrm>
            <a:off x="2238441" y="479789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2" name="フローチャート: 磁気ディスク 171">
            <a:extLst>
              <a:ext uri="{FF2B5EF4-FFF2-40B4-BE49-F238E27FC236}">
                <a16:creationId xmlns:a16="http://schemas.microsoft.com/office/drawing/2014/main" id="{4CBA1870-D793-A748-B28B-BB445334184A}"/>
              </a:ext>
            </a:extLst>
          </p:cNvPr>
          <p:cNvSpPr/>
          <p:nvPr/>
        </p:nvSpPr>
        <p:spPr>
          <a:xfrm>
            <a:off x="2238441" y="45741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3" name="フローチャート: 磁気ディスク 172">
            <a:extLst>
              <a:ext uri="{FF2B5EF4-FFF2-40B4-BE49-F238E27FC236}">
                <a16:creationId xmlns:a16="http://schemas.microsoft.com/office/drawing/2014/main" id="{5C96C8AA-9705-2548-8A28-4E420BE5BD95}"/>
              </a:ext>
            </a:extLst>
          </p:cNvPr>
          <p:cNvSpPr/>
          <p:nvPr/>
        </p:nvSpPr>
        <p:spPr>
          <a:xfrm>
            <a:off x="2672254" y="501987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4" name="フローチャート: 磁気ディスク 173">
            <a:extLst>
              <a:ext uri="{FF2B5EF4-FFF2-40B4-BE49-F238E27FC236}">
                <a16:creationId xmlns:a16="http://schemas.microsoft.com/office/drawing/2014/main" id="{7A19C6F3-5B54-2B4F-B99A-FB37E0AF6E73}"/>
              </a:ext>
            </a:extLst>
          </p:cNvPr>
          <p:cNvSpPr/>
          <p:nvPr/>
        </p:nvSpPr>
        <p:spPr>
          <a:xfrm>
            <a:off x="2672254" y="479789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5" name="フローチャート: 磁気ディスク 174">
            <a:extLst>
              <a:ext uri="{FF2B5EF4-FFF2-40B4-BE49-F238E27FC236}">
                <a16:creationId xmlns:a16="http://schemas.microsoft.com/office/drawing/2014/main" id="{75DF148E-A0FA-1C4F-8369-1A99217ECA09}"/>
              </a:ext>
            </a:extLst>
          </p:cNvPr>
          <p:cNvSpPr/>
          <p:nvPr/>
        </p:nvSpPr>
        <p:spPr>
          <a:xfrm>
            <a:off x="2672254" y="45741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pic>
        <p:nvPicPr>
          <p:cNvPr id="176" name="図 175">
            <a:extLst>
              <a:ext uri="{FF2B5EF4-FFF2-40B4-BE49-F238E27FC236}">
                <a16:creationId xmlns:a16="http://schemas.microsoft.com/office/drawing/2014/main" id="{B6F2862C-9511-DA40-8F1F-A9A5645F6D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7034" y="3483150"/>
            <a:ext cx="1362753" cy="1216567"/>
          </a:xfrm>
          <a:prstGeom prst="rect">
            <a:avLst/>
          </a:prstGeom>
        </p:spPr>
      </p:pic>
      <p:pic>
        <p:nvPicPr>
          <p:cNvPr id="177" name="図 176">
            <a:extLst>
              <a:ext uri="{FF2B5EF4-FFF2-40B4-BE49-F238E27FC236}">
                <a16:creationId xmlns:a16="http://schemas.microsoft.com/office/drawing/2014/main" id="{348D8D3F-9F0A-F34A-86A6-B17CD4771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8294" y="1912312"/>
            <a:ext cx="1321494" cy="1060499"/>
          </a:xfrm>
          <a:prstGeom prst="rect">
            <a:avLst/>
          </a:prstGeom>
        </p:spPr>
      </p:pic>
      <p:pic>
        <p:nvPicPr>
          <p:cNvPr id="178" name="図 177">
            <a:extLst>
              <a:ext uri="{FF2B5EF4-FFF2-40B4-BE49-F238E27FC236}">
                <a16:creationId xmlns:a16="http://schemas.microsoft.com/office/drawing/2014/main" id="{AD95A90F-C04D-FF4B-AC52-E42CBC0819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8294" y="4949063"/>
            <a:ext cx="1321493" cy="1321493"/>
          </a:xfrm>
          <a:prstGeom prst="rect">
            <a:avLst/>
          </a:prstGeom>
        </p:spPr>
      </p:pic>
      <p:sp>
        <p:nvSpPr>
          <p:cNvPr id="179" name="テキスト ボックス 178">
            <a:extLst>
              <a:ext uri="{FF2B5EF4-FFF2-40B4-BE49-F238E27FC236}">
                <a16:creationId xmlns:a16="http://schemas.microsoft.com/office/drawing/2014/main" id="{B4E00FA4-2EC1-F747-A884-E98A6C2CE669}"/>
              </a:ext>
            </a:extLst>
          </p:cNvPr>
          <p:cNvSpPr txBox="1"/>
          <p:nvPr/>
        </p:nvSpPr>
        <p:spPr>
          <a:xfrm>
            <a:off x="681316" y="2704227"/>
            <a:ext cx="2339102" cy="276999"/>
          </a:xfrm>
          <a:prstGeom prst="rect">
            <a:avLst/>
          </a:prstGeom>
          <a:noFill/>
        </p:spPr>
        <p:txBody>
          <a:bodyPr wrap="none" rtlCol="0">
            <a:spAutoFit/>
          </a:bodyPr>
          <a:lstStyle/>
          <a:p>
            <a:pPr algn="ctr"/>
            <a:r>
              <a:rPr lang="ja-JP" altLang="en-US" sz="1200">
                <a:latin typeface="Meiryo" panose="020B0604030504040204" pitchFamily="34" charset="-128"/>
                <a:ea typeface="Meiryo" panose="020B0604030504040204" pitchFamily="34" charset="-128"/>
              </a:rPr>
              <a:t>コンピュータのハードやソフト</a:t>
            </a:r>
            <a:endParaRPr kumimoji="1" lang="en-US" altLang="ja-JP" sz="1200" dirty="0">
              <a:latin typeface="Meiryo" panose="020B0604030504040204" pitchFamily="34" charset="-128"/>
              <a:ea typeface="Meiryo" panose="020B0604030504040204" pitchFamily="34" charset="-128"/>
            </a:endParaRPr>
          </a:p>
        </p:txBody>
      </p:sp>
      <p:sp>
        <p:nvSpPr>
          <p:cNvPr id="181" name="正方形/長方形 180">
            <a:extLst>
              <a:ext uri="{FF2B5EF4-FFF2-40B4-BE49-F238E27FC236}">
                <a16:creationId xmlns:a16="http://schemas.microsoft.com/office/drawing/2014/main" id="{390C40E9-5FF0-CC45-9854-116FCED937E3}"/>
              </a:ext>
            </a:extLst>
          </p:cNvPr>
          <p:cNvSpPr/>
          <p:nvPr/>
        </p:nvSpPr>
        <p:spPr>
          <a:xfrm>
            <a:off x="536270" y="1490093"/>
            <a:ext cx="1723549" cy="461665"/>
          </a:xfrm>
          <a:prstGeom prst="rect">
            <a:avLst/>
          </a:prstGeom>
        </p:spPr>
        <p:txBody>
          <a:bodyPr wrap="none">
            <a:spAutoFit/>
          </a:bodyPr>
          <a:lstStyle/>
          <a:p>
            <a:r>
              <a:rPr lang="ja-JP" altLang="en-US" sz="2400">
                <a:latin typeface="Meiryo" panose="020B0604030504040204" pitchFamily="34" charset="-128"/>
                <a:ea typeface="Meiryo" panose="020B0604030504040204" pitchFamily="34" charset="-128"/>
              </a:rPr>
              <a:t>物理的実態</a:t>
            </a:r>
            <a:endParaRPr lang="en-US" altLang="ja-JP" sz="2400" dirty="0">
              <a:latin typeface="Meiryo" panose="020B0604030504040204" pitchFamily="34" charset="-128"/>
              <a:ea typeface="Meiryo" panose="020B0604030504040204" pitchFamily="34" charset="-128"/>
            </a:endParaRPr>
          </a:p>
        </p:txBody>
      </p:sp>
      <p:sp>
        <p:nvSpPr>
          <p:cNvPr id="182" name="正方形/長方形 181">
            <a:extLst>
              <a:ext uri="{FF2B5EF4-FFF2-40B4-BE49-F238E27FC236}">
                <a16:creationId xmlns:a16="http://schemas.microsoft.com/office/drawing/2014/main" id="{88C18C8D-86FD-F84C-AB5D-76344F03D609}"/>
              </a:ext>
            </a:extLst>
          </p:cNvPr>
          <p:cNvSpPr/>
          <p:nvPr/>
        </p:nvSpPr>
        <p:spPr>
          <a:xfrm>
            <a:off x="4817034" y="1490094"/>
            <a:ext cx="1723549" cy="461665"/>
          </a:xfrm>
          <a:prstGeom prst="rect">
            <a:avLst/>
          </a:prstGeom>
        </p:spPr>
        <p:txBody>
          <a:bodyPr wrap="none">
            <a:spAutoFit/>
          </a:bodyPr>
          <a:lstStyle/>
          <a:p>
            <a:r>
              <a:rPr lang="ja-JP" altLang="en-US" sz="2400">
                <a:latin typeface="Meiryo" panose="020B0604030504040204" pitchFamily="34" charset="-128"/>
                <a:ea typeface="Meiryo" panose="020B0604030504040204" pitchFamily="34" charset="-128"/>
              </a:rPr>
              <a:t>実質的機能</a:t>
            </a:r>
            <a:endParaRPr lang="en-US" altLang="ja-JP" sz="2400" dirty="0">
              <a:latin typeface="Meiryo" panose="020B0604030504040204" pitchFamily="34" charset="-128"/>
              <a:ea typeface="Meiryo" panose="020B0604030504040204" pitchFamily="34" charset="-128"/>
            </a:endParaRPr>
          </a:p>
        </p:txBody>
      </p:sp>
      <p:sp>
        <p:nvSpPr>
          <p:cNvPr id="183" name="テキスト ボックス 182">
            <a:extLst>
              <a:ext uri="{FF2B5EF4-FFF2-40B4-BE49-F238E27FC236}">
                <a16:creationId xmlns:a16="http://schemas.microsoft.com/office/drawing/2014/main" id="{1EDA6C0A-A467-0741-B418-8D67D7539A5C}"/>
              </a:ext>
            </a:extLst>
          </p:cNvPr>
          <p:cNvSpPr txBox="1"/>
          <p:nvPr/>
        </p:nvSpPr>
        <p:spPr>
          <a:xfrm>
            <a:off x="6179787" y="1912312"/>
            <a:ext cx="2339102" cy="584775"/>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自分専用の</a:t>
            </a:r>
            <a:endParaRPr kumimoji="1"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コンピュータ･システム</a:t>
            </a:r>
          </a:p>
        </p:txBody>
      </p:sp>
      <p:sp>
        <p:nvSpPr>
          <p:cNvPr id="184" name="テキスト ボックス 183">
            <a:extLst>
              <a:ext uri="{FF2B5EF4-FFF2-40B4-BE49-F238E27FC236}">
                <a16:creationId xmlns:a16="http://schemas.microsoft.com/office/drawing/2014/main" id="{3199C8EB-5747-0B40-A469-385DA912DA30}"/>
              </a:ext>
            </a:extLst>
          </p:cNvPr>
          <p:cNvSpPr txBox="1"/>
          <p:nvPr/>
        </p:nvSpPr>
        <p:spPr>
          <a:xfrm>
            <a:off x="6179787" y="3483150"/>
            <a:ext cx="2236510" cy="584775"/>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周りの風景や建造物と</a:t>
            </a:r>
            <a:endParaRPr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重ね合わされた情報</a:t>
            </a:r>
          </a:p>
        </p:txBody>
      </p:sp>
      <p:sp>
        <p:nvSpPr>
          <p:cNvPr id="186" name="テキスト ボックス 185">
            <a:extLst>
              <a:ext uri="{FF2B5EF4-FFF2-40B4-BE49-F238E27FC236}">
                <a16:creationId xmlns:a16="http://schemas.microsoft.com/office/drawing/2014/main" id="{E786BCA3-420F-A344-BCCB-E74436C0275D}"/>
              </a:ext>
            </a:extLst>
          </p:cNvPr>
          <p:cNvSpPr txBox="1"/>
          <p:nvPr/>
        </p:nvSpPr>
        <p:spPr>
          <a:xfrm>
            <a:off x="6179787" y="4949063"/>
            <a:ext cx="2108269" cy="584775"/>
          </a:xfrm>
          <a:prstGeom prst="rect">
            <a:avLst/>
          </a:prstGeom>
          <a:noFill/>
        </p:spPr>
        <p:txBody>
          <a:bodyPr wrap="none" rtlCol="0">
            <a:spAutoFit/>
          </a:bodyPr>
          <a:lstStyle/>
          <a:p>
            <a:r>
              <a:rPr kumimoji="1" lang="en-US" altLang="ja-JP" sz="1600" dirty="0">
                <a:latin typeface="Meiryo" panose="020B0604030504040204" pitchFamily="34" charset="-128"/>
                <a:ea typeface="Meiryo" panose="020B0604030504040204" pitchFamily="34" charset="-128"/>
              </a:rPr>
              <a:t>3D</a:t>
            </a:r>
            <a:r>
              <a:rPr kumimoji="1" lang="ja-JP" altLang="en-US" sz="1600">
                <a:latin typeface="Meiryo" panose="020B0604030504040204" pitchFamily="34" charset="-128"/>
                <a:ea typeface="Meiryo" panose="020B0604030504040204" pitchFamily="34" charset="-128"/>
              </a:rPr>
              <a:t>で描かれた</a:t>
            </a:r>
            <a:r>
              <a:rPr lang="ja-JP" altLang="en-US" sz="1600">
                <a:latin typeface="Meiryo" panose="020B0604030504040204" pitchFamily="34" charset="-128"/>
                <a:ea typeface="Meiryo" panose="020B0604030504040204" pitchFamily="34" charset="-128"/>
              </a:rPr>
              <a:t>地図や</a:t>
            </a:r>
            <a:endParaRPr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障害物や建物の情報</a:t>
            </a:r>
          </a:p>
        </p:txBody>
      </p:sp>
      <p:sp>
        <p:nvSpPr>
          <p:cNvPr id="187" name="テキスト ボックス 186">
            <a:extLst>
              <a:ext uri="{FF2B5EF4-FFF2-40B4-BE49-F238E27FC236}">
                <a16:creationId xmlns:a16="http://schemas.microsoft.com/office/drawing/2014/main" id="{88E000D6-C630-8541-8B27-4E2BCD4D3406}"/>
              </a:ext>
            </a:extLst>
          </p:cNvPr>
          <p:cNvSpPr txBox="1"/>
          <p:nvPr/>
        </p:nvSpPr>
        <p:spPr>
          <a:xfrm>
            <a:off x="6179787" y="2565672"/>
            <a:ext cx="2534668" cy="338554"/>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仮想マシン</a:t>
            </a:r>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仮想システム</a:t>
            </a:r>
            <a:endParaRPr kumimoji="1" lang="ja-JP" altLang="en-US" sz="1600">
              <a:latin typeface="Meiryo" panose="020B0604030504040204" pitchFamily="34" charset="-128"/>
              <a:ea typeface="Meiryo" panose="020B0604030504040204" pitchFamily="34" charset="-128"/>
            </a:endParaRPr>
          </a:p>
        </p:txBody>
      </p:sp>
      <p:sp>
        <p:nvSpPr>
          <p:cNvPr id="188" name="テキスト ボックス 187">
            <a:extLst>
              <a:ext uri="{FF2B5EF4-FFF2-40B4-BE49-F238E27FC236}">
                <a16:creationId xmlns:a16="http://schemas.microsoft.com/office/drawing/2014/main" id="{B99FB13B-6BF0-0347-8554-985D4A95391C}"/>
              </a:ext>
            </a:extLst>
          </p:cNvPr>
          <p:cNvSpPr txBox="1"/>
          <p:nvPr/>
        </p:nvSpPr>
        <p:spPr>
          <a:xfrm>
            <a:off x="6168098" y="4296859"/>
            <a:ext cx="1005403" cy="338554"/>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仮想現実</a:t>
            </a:r>
          </a:p>
        </p:txBody>
      </p:sp>
      <p:sp>
        <p:nvSpPr>
          <p:cNvPr id="189" name="テキスト ボックス 188">
            <a:extLst>
              <a:ext uri="{FF2B5EF4-FFF2-40B4-BE49-F238E27FC236}">
                <a16:creationId xmlns:a16="http://schemas.microsoft.com/office/drawing/2014/main" id="{299F15A9-E275-7247-AF81-C890EBA3A4F1}"/>
              </a:ext>
            </a:extLst>
          </p:cNvPr>
          <p:cNvSpPr txBox="1"/>
          <p:nvPr/>
        </p:nvSpPr>
        <p:spPr>
          <a:xfrm>
            <a:off x="6126535" y="5846589"/>
            <a:ext cx="1492716" cy="338554"/>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仮想</a:t>
            </a:r>
            <a:r>
              <a:rPr lang="en-US" altLang="ja-JP" sz="1600" dirty="0">
                <a:latin typeface="Meiryo" panose="020B0604030504040204" pitchFamily="34" charset="-128"/>
                <a:ea typeface="Meiryo" panose="020B0604030504040204" pitchFamily="34" charset="-128"/>
              </a:rPr>
              <a:t>3</a:t>
            </a:r>
            <a:r>
              <a:rPr kumimoji="1" lang="en-US" altLang="ja-JP" sz="1600" dirty="0">
                <a:latin typeface="Meiryo" panose="020B0604030504040204" pitchFamily="34" charset="-128"/>
                <a:ea typeface="Meiryo" panose="020B0604030504040204" pitchFamily="34" charset="-128"/>
              </a:rPr>
              <a:t>D</a:t>
            </a:r>
            <a:r>
              <a:rPr kumimoji="1" lang="ja-JP" altLang="en-US" sz="1600">
                <a:latin typeface="Meiryo" panose="020B0604030504040204" pitchFamily="34" charset="-128"/>
                <a:ea typeface="Meiryo" panose="020B0604030504040204" pitchFamily="34" charset="-128"/>
              </a:rPr>
              <a:t>マップ</a:t>
            </a:r>
          </a:p>
        </p:txBody>
      </p:sp>
      <p:sp>
        <p:nvSpPr>
          <p:cNvPr id="190" name="正方形/長方形 189">
            <a:extLst>
              <a:ext uri="{FF2B5EF4-FFF2-40B4-BE49-F238E27FC236}">
                <a16:creationId xmlns:a16="http://schemas.microsoft.com/office/drawing/2014/main" id="{D15611C2-0728-354C-ABBA-7DCD331C56E6}"/>
              </a:ext>
            </a:extLst>
          </p:cNvPr>
          <p:cNvSpPr/>
          <p:nvPr/>
        </p:nvSpPr>
        <p:spPr>
          <a:xfrm>
            <a:off x="3342005" y="1318159"/>
            <a:ext cx="1122434" cy="495239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右矢印 191">
            <a:extLst>
              <a:ext uri="{FF2B5EF4-FFF2-40B4-BE49-F238E27FC236}">
                <a16:creationId xmlns:a16="http://schemas.microsoft.com/office/drawing/2014/main" id="{45595230-39E7-8846-85E9-B7000C795582}"/>
              </a:ext>
            </a:extLst>
          </p:cNvPr>
          <p:cNvSpPr/>
          <p:nvPr/>
        </p:nvSpPr>
        <p:spPr>
          <a:xfrm>
            <a:off x="3154467" y="3931451"/>
            <a:ext cx="1662567" cy="35034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右矢印 192">
            <a:extLst>
              <a:ext uri="{FF2B5EF4-FFF2-40B4-BE49-F238E27FC236}">
                <a16:creationId xmlns:a16="http://schemas.microsoft.com/office/drawing/2014/main" id="{A01740B0-983F-3C4F-B090-2B3B6AB94501}"/>
              </a:ext>
            </a:extLst>
          </p:cNvPr>
          <p:cNvSpPr/>
          <p:nvPr/>
        </p:nvSpPr>
        <p:spPr>
          <a:xfrm rot="19941563">
            <a:off x="3104071" y="2806053"/>
            <a:ext cx="1813050" cy="35034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右矢印 193">
            <a:extLst>
              <a:ext uri="{FF2B5EF4-FFF2-40B4-BE49-F238E27FC236}">
                <a16:creationId xmlns:a16="http://schemas.microsoft.com/office/drawing/2014/main" id="{BA6A2157-C6C9-E642-807D-213655DC0EDE}"/>
              </a:ext>
            </a:extLst>
          </p:cNvPr>
          <p:cNvSpPr/>
          <p:nvPr/>
        </p:nvSpPr>
        <p:spPr>
          <a:xfrm rot="1658437" flipV="1">
            <a:off x="3083878" y="4989146"/>
            <a:ext cx="1813050" cy="35034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テキスト ボックス 190">
            <a:extLst>
              <a:ext uri="{FF2B5EF4-FFF2-40B4-BE49-F238E27FC236}">
                <a16:creationId xmlns:a16="http://schemas.microsoft.com/office/drawing/2014/main" id="{CC0818D5-9C10-4D47-8CFF-C793C225E5A8}"/>
              </a:ext>
            </a:extLst>
          </p:cNvPr>
          <p:cNvSpPr txBox="1"/>
          <p:nvPr/>
        </p:nvSpPr>
        <p:spPr>
          <a:xfrm>
            <a:off x="3626223" y="1593753"/>
            <a:ext cx="553998" cy="4401205"/>
          </a:xfrm>
          <a:prstGeom prst="rect">
            <a:avLst/>
          </a:prstGeom>
          <a:noFill/>
        </p:spPr>
        <p:txBody>
          <a:bodyPr vert="eaVert" wrap="none" rtlCol="0">
            <a:spAutoFit/>
          </a:bodyPr>
          <a:lstStyle/>
          <a:p>
            <a:pPr algn="ctr"/>
            <a:r>
              <a:rPr kumimoji="1" lang="ja-JP" altLang="en-US" sz="2400">
                <a:solidFill>
                  <a:schemeClr val="bg1"/>
                </a:solidFill>
                <a:latin typeface="Hiragino Kaku Gothic Std W8" panose="020B0800000000000000" pitchFamily="34" charset="-128"/>
                <a:ea typeface="Hiragino Kaku Gothic Std W8" panose="020B0800000000000000" pitchFamily="34" charset="-128"/>
              </a:rPr>
              <a:t>仮想化を実現するソフトウエア</a:t>
            </a:r>
          </a:p>
        </p:txBody>
      </p:sp>
    </p:spTree>
    <p:extLst>
      <p:ext uri="{BB962C8B-B14F-4D97-AF65-F5344CB8AC3E}">
        <p14:creationId xmlns:p14="http://schemas.microsoft.com/office/powerpoint/2010/main" val="293807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正方形/長方形 199"/>
          <p:cNvSpPr/>
          <p:nvPr/>
        </p:nvSpPr>
        <p:spPr>
          <a:xfrm>
            <a:off x="697352" y="1052736"/>
            <a:ext cx="7763080" cy="4661853"/>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5854591"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3438554"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996802"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統合システムの分類</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50</a:t>
            </a:fld>
            <a:endParaRPr kumimoji="1" lang="ja-JP" altLang="en-US"/>
          </a:p>
        </p:txBody>
      </p:sp>
      <p:grpSp>
        <p:nvGrpSpPr>
          <p:cNvPr id="46" name="図形グループ 45"/>
          <p:cNvGrpSpPr/>
          <p:nvPr/>
        </p:nvGrpSpPr>
        <p:grpSpPr>
          <a:xfrm>
            <a:off x="5994713" y="3570547"/>
            <a:ext cx="599554" cy="1865366"/>
            <a:chOff x="6769100" y="1390650"/>
            <a:chExt cx="317500" cy="1054643"/>
          </a:xfrm>
        </p:grpSpPr>
        <p:sp>
          <p:nvSpPr>
            <p:cNvPr id="47" name="正方形/長方形 46"/>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 name="正方形/長方形 49"/>
          <p:cNvSpPr/>
          <p:nvPr/>
        </p:nvSpPr>
        <p:spPr>
          <a:xfrm>
            <a:off x="6074961" y="3910371"/>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1" name="フローチャート: 磁気ディスク 50"/>
          <p:cNvSpPr/>
          <p:nvPr/>
        </p:nvSpPr>
        <p:spPr>
          <a:xfrm>
            <a:off x="6074961" y="4327433"/>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正方形/長方形 51"/>
          <p:cNvSpPr/>
          <p:nvPr/>
        </p:nvSpPr>
        <p:spPr>
          <a:xfrm>
            <a:off x="6074961" y="4941927"/>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grpSp>
        <p:nvGrpSpPr>
          <p:cNvPr id="53" name="図形グループ 52"/>
          <p:cNvGrpSpPr/>
          <p:nvPr/>
        </p:nvGrpSpPr>
        <p:grpSpPr>
          <a:xfrm>
            <a:off x="6696914" y="3569160"/>
            <a:ext cx="599554" cy="1865366"/>
            <a:chOff x="6769100" y="1390650"/>
            <a:chExt cx="317500" cy="1054643"/>
          </a:xfrm>
        </p:grpSpPr>
        <p:sp>
          <p:nvSpPr>
            <p:cNvPr id="54" name="正方形/長方形 53"/>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円/楕円 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 name="直線コネクタ 55"/>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7" name="正方形/長方形 56"/>
          <p:cNvSpPr/>
          <p:nvPr/>
        </p:nvSpPr>
        <p:spPr>
          <a:xfrm>
            <a:off x="6777162" y="3908984"/>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8" name="フローチャート: 磁気ディスク 57"/>
          <p:cNvSpPr/>
          <p:nvPr/>
        </p:nvSpPr>
        <p:spPr>
          <a:xfrm>
            <a:off x="6777162" y="4326046"/>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6777162" y="4935859"/>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grpSp>
        <p:nvGrpSpPr>
          <p:cNvPr id="60" name="図形グループ 59"/>
          <p:cNvGrpSpPr/>
          <p:nvPr/>
        </p:nvGrpSpPr>
        <p:grpSpPr>
          <a:xfrm>
            <a:off x="7409332" y="3567383"/>
            <a:ext cx="599554" cy="1865366"/>
            <a:chOff x="6769100" y="1390650"/>
            <a:chExt cx="317500" cy="1054643"/>
          </a:xfrm>
        </p:grpSpPr>
        <p:sp>
          <p:nvSpPr>
            <p:cNvPr id="61" name="正方形/長方形 6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4" name="正方形/長方形 63"/>
          <p:cNvSpPr/>
          <p:nvPr/>
        </p:nvSpPr>
        <p:spPr>
          <a:xfrm>
            <a:off x="7489580" y="3907207"/>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65" name="フローチャート: 磁気ディスク 64"/>
          <p:cNvSpPr/>
          <p:nvPr/>
        </p:nvSpPr>
        <p:spPr>
          <a:xfrm>
            <a:off x="7489580" y="4324269"/>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7489580" y="4938763"/>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sp>
        <p:nvSpPr>
          <p:cNvPr id="114" name="正方形/長方形 113"/>
          <p:cNvSpPr/>
          <p:nvPr/>
        </p:nvSpPr>
        <p:spPr>
          <a:xfrm>
            <a:off x="3564913" y="3571605"/>
            <a:ext cx="2014173" cy="5369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3564913" y="4229020"/>
            <a:ext cx="2014173" cy="5369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3564913" y="4895808"/>
            <a:ext cx="2014173" cy="5369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117" name="フローチャート: 磁気ディスク 116"/>
          <p:cNvSpPr/>
          <p:nvPr/>
        </p:nvSpPr>
        <p:spPr>
          <a:xfrm>
            <a:off x="3634663"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2" name="正方形/長方形 151"/>
          <p:cNvSpPr/>
          <p:nvPr/>
        </p:nvSpPr>
        <p:spPr>
          <a:xfrm>
            <a:off x="3634663"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3687378"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p:nvPr/>
        </p:nvCxnSpPr>
        <p:spPr>
          <a:xfrm>
            <a:off x="3779912"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9" name="正方形/長方形 148"/>
          <p:cNvSpPr/>
          <p:nvPr/>
        </p:nvSpPr>
        <p:spPr>
          <a:xfrm>
            <a:off x="3634663"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3687378"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3779912"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4280078"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円/楕円 146"/>
          <p:cNvSpPr/>
          <p:nvPr/>
        </p:nvSpPr>
        <p:spPr>
          <a:xfrm>
            <a:off x="4332793"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8" name="直線コネクタ 147"/>
          <p:cNvCxnSpPr/>
          <p:nvPr/>
        </p:nvCxnSpPr>
        <p:spPr>
          <a:xfrm>
            <a:off x="4425327"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3" name="正方形/長方形 142"/>
          <p:cNvSpPr/>
          <p:nvPr/>
        </p:nvSpPr>
        <p:spPr>
          <a:xfrm>
            <a:off x="4280078"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4332793"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p:nvPr/>
        </p:nvCxnSpPr>
        <p:spPr>
          <a:xfrm>
            <a:off x="4425327"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0" name="正方形/長方形 139"/>
          <p:cNvSpPr/>
          <p:nvPr/>
        </p:nvSpPr>
        <p:spPr>
          <a:xfrm>
            <a:off x="4916705" y="39120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4969420" y="3927555"/>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p:nvPr/>
        </p:nvCxnSpPr>
        <p:spPr>
          <a:xfrm>
            <a:off x="5061954" y="398954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7" name="正方形/長方形 136"/>
          <p:cNvSpPr/>
          <p:nvPr/>
        </p:nvSpPr>
        <p:spPr>
          <a:xfrm>
            <a:off x="4916705" y="372193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4969420" y="3751302"/>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5061954" y="379942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4" name="フローチャート: 磁気ディスク 123"/>
          <p:cNvSpPr/>
          <p:nvPr/>
        </p:nvSpPr>
        <p:spPr>
          <a:xfrm>
            <a:off x="4280078"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フローチャート: 磁気ディスク 124"/>
          <p:cNvSpPr/>
          <p:nvPr/>
        </p:nvSpPr>
        <p:spPr>
          <a:xfrm>
            <a:off x="4916705"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6" name="正方形/長方形 125"/>
          <p:cNvSpPr/>
          <p:nvPr/>
        </p:nvSpPr>
        <p:spPr>
          <a:xfrm>
            <a:off x="3634663"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4280078"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916705" y="456708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正方形/長方形 128"/>
          <p:cNvSpPr/>
          <p:nvPr/>
        </p:nvSpPr>
        <p:spPr>
          <a:xfrm>
            <a:off x="3634663"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280078"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p:cNvSpPr/>
          <p:nvPr/>
        </p:nvSpPr>
        <p:spPr>
          <a:xfrm>
            <a:off x="4916705" y="438272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テキスト ボックス 131"/>
          <p:cNvSpPr txBox="1"/>
          <p:nvPr/>
        </p:nvSpPr>
        <p:spPr>
          <a:xfrm>
            <a:off x="4273982" y="3528899"/>
            <a:ext cx="588623"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サーバー</a:t>
            </a:r>
          </a:p>
        </p:txBody>
      </p:sp>
      <p:sp>
        <p:nvSpPr>
          <p:cNvPr id="133" name="テキスト ボックス 132"/>
          <p:cNvSpPr txBox="1"/>
          <p:nvPr/>
        </p:nvSpPr>
        <p:spPr>
          <a:xfrm>
            <a:off x="4217075" y="4193528"/>
            <a:ext cx="702436"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ネットワーク</a:t>
            </a:r>
          </a:p>
        </p:txBody>
      </p:sp>
      <p:sp>
        <p:nvSpPr>
          <p:cNvPr id="134" name="テキスト ボックス 133"/>
          <p:cNvSpPr txBox="1"/>
          <p:nvPr/>
        </p:nvSpPr>
        <p:spPr>
          <a:xfrm>
            <a:off x="4012694" y="4869740"/>
            <a:ext cx="1111202"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ストレージ（</a:t>
            </a:r>
            <a:r>
              <a:rPr kumimoji="1" lang="en-US" altLang="ja-JP" sz="800" dirty="0">
                <a:solidFill>
                  <a:schemeClr val="tx1">
                    <a:lumMod val="50000"/>
                    <a:lumOff val="50000"/>
                  </a:schemeClr>
                </a:solidFill>
              </a:rPr>
              <a:t>SAN/NAS</a:t>
            </a:r>
            <a:r>
              <a:rPr kumimoji="1" lang="ja-JP" altLang="en-US" sz="800" dirty="0">
                <a:solidFill>
                  <a:schemeClr val="tx1">
                    <a:lumMod val="50000"/>
                    <a:lumOff val="50000"/>
                  </a:schemeClr>
                </a:solidFill>
              </a:rPr>
              <a:t>）</a:t>
            </a:r>
          </a:p>
        </p:txBody>
      </p:sp>
      <p:sp>
        <p:nvSpPr>
          <p:cNvPr id="135" name="上下矢印 134"/>
          <p:cNvSpPr/>
          <p:nvPr/>
        </p:nvSpPr>
        <p:spPr>
          <a:xfrm>
            <a:off x="4499993" y="473821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上下矢印 135"/>
          <p:cNvSpPr/>
          <p:nvPr/>
        </p:nvSpPr>
        <p:spPr>
          <a:xfrm>
            <a:off x="4499993" y="406830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1132949" y="3571605"/>
            <a:ext cx="2014173" cy="5369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p:cNvSpPr/>
          <p:nvPr/>
        </p:nvSpPr>
        <p:spPr>
          <a:xfrm>
            <a:off x="1132949" y="4229020"/>
            <a:ext cx="2014173" cy="5369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p:cNvSpPr/>
          <p:nvPr/>
        </p:nvSpPr>
        <p:spPr>
          <a:xfrm>
            <a:off x="1132949" y="4895808"/>
            <a:ext cx="2014173" cy="5369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158" name="フローチャート: 磁気ディスク 157"/>
          <p:cNvSpPr/>
          <p:nvPr/>
        </p:nvSpPr>
        <p:spPr>
          <a:xfrm>
            <a:off x="1202699"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9" name="正方形/長方形 158"/>
          <p:cNvSpPr/>
          <p:nvPr/>
        </p:nvSpPr>
        <p:spPr>
          <a:xfrm>
            <a:off x="1202699"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1255414"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p:nvPr/>
        </p:nvCxnSpPr>
        <p:spPr>
          <a:xfrm>
            <a:off x="1347948"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2" name="正方形/長方形 161"/>
          <p:cNvSpPr/>
          <p:nvPr/>
        </p:nvSpPr>
        <p:spPr>
          <a:xfrm>
            <a:off x="1202699"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円/楕円 162"/>
          <p:cNvSpPr/>
          <p:nvPr/>
        </p:nvSpPr>
        <p:spPr>
          <a:xfrm>
            <a:off x="1255414"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4" name="直線コネクタ 163"/>
          <p:cNvCxnSpPr/>
          <p:nvPr/>
        </p:nvCxnSpPr>
        <p:spPr>
          <a:xfrm>
            <a:off x="1347948"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5" name="正方形/長方形 164"/>
          <p:cNvSpPr/>
          <p:nvPr/>
        </p:nvSpPr>
        <p:spPr>
          <a:xfrm>
            <a:off x="1848114"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1900829"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1993363"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8" name="正方形/長方形 167"/>
          <p:cNvSpPr/>
          <p:nvPr/>
        </p:nvSpPr>
        <p:spPr>
          <a:xfrm>
            <a:off x="1848114"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1900829"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p:nvPr/>
        </p:nvCxnSpPr>
        <p:spPr>
          <a:xfrm>
            <a:off x="1993363"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1" name="正方形/長方形 170"/>
          <p:cNvSpPr/>
          <p:nvPr/>
        </p:nvSpPr>
        <p:spPr>
          <a:xfrm>
            <a:off x="2484741" y="39120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2537456" y="3927555"/>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p:nvPr/>
        </p:nvCxnSpPr>
        <p:spPr>
          <a:xfrm>
            <a:off x="2629990" y="398954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4" name="正方形/長方形 173"/>
          <p:cNvSpPr/>
          <p:nvPr/>
        </p:nvSpPr>
        <p:spPr>
          <a:xfrm>
            <a:off x="2484741" y="372193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2537456" y="3751302"/>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6" name="直線コネクタ 175"/>
          <p:cNvCxnSpPr/>
          <p:nvPr/>
        </p:nvCxnSpPr>
        <p:spPr>
          <a:xfrm>
            <a:off x="2629990" y="379942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7" name="フローチャート: 磁気ディスク 176"/>
          <p:cNvSpPr/>
          <p:nvPr/>
        </p:nvSpPr>
        <p:spPr>
          <a:xfrm>
            <a:off x="1848114"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8" name="フローチャート: 磁気ディスク 177"/>
          <p:cNvSpPr/>
          <p:nvPr/>
        </p:nvSpPr>
        <p:spPr>
          <a:xfrm>
            <a:off x="2484741"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1202699"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1848114"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2484741" y="456708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202699"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48114"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484741" y="438272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テキスト ボックス 184"/>
          <p:cNvSpPr txBox="1"/>
          <p:nvPr/>
        </p:nvSpPr>
        <p:spPr>
          <a:xfrm>
            <a:off x="1842018" y="3528899"/>
            <a:ext cx="588623"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サーバー</a:t>
            </a:r>
          </a:p>
        </p:txBody>
      </p:sp>
      <p:sp>
        <p:nvSpPr>
          <p:cNvPr id="186" name="テキスト ボックス 185"/>
          <p:cNvSpPr txBox="1"/>
          <p:nvPr/>
        </p:nvSpPr>
        <p:spPr>
          <a:xfrm>
            <a:off x="1785111" y="4193528"/>
            <a:ext cx="702436"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ネットワーク</a:t>
            </a:r>
          </a:p>
        </p:txBody>
      </p:sp>
      <p:sp>
        <p:nvSpPr>
          <p:cNvPr id="187" name="テキスト ボックス 186"/>
          <p:cNvSpPr txBox="1"/>
          <p:nvPr/>
        </p:nvSpPr>
        <p:spPr>
          <a:xfrm>
            <a:off x="1580730" y="4869740"/>
            <a:ext cx="1111202"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ストレージ（</a:t>
            </a:r>
            <a:r>
              <a:rPr kumimoji="1" lang="en-US" altLang="ja-JP" sz="800" dirty="0">
                <a:solidFill>
                  <a:schemeClr val="tx1">
                    <a:lumMod val="50000"/>
                    <a:lumOff val="50000"/>
                  </a:schemeClr>
                </a:solidFill>
              </a:rPr>
              <a:t>SAN/NAS</a:t>
            </a:r>
            <a:r>
              <a:rPr kumimoji="1" lang="ja-JP" altLang="en-US" sz="800" dirty="0">
                <a:solidFill>
                  <a:schemeClr val="tx1">
                    <a:lumMod val="50000"/>
                    <a:lumOff val="50000"/>
                  </a:schemeClr>
                </a:solidFill>
              </a:rPr>
              <a:t>）</a:t>
            </a:r>
          </a:p>
        </p:txBody>
      </p:sp>
      <p:sp>
        <p:nvSpPr>
          <p:cNvPr id="188" name="上下矢印 187"/>
          <p:cNvSpPr/>
          <p:nvPr/>
        </p:nvSpPr>
        <p:spPr>
          <a:xfrm>
            <a:off x="2068029" y="473821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上下矢印 188"/>
          <p:cNvSpPr/>
          <p:nvPr/>
        </p:nvSpPr>
        <p:spPr>
          <a:xfrm>
            <a:off x="2068029" y="406830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132949" y="2448398"/>
            <a:ext cx="2014173" cy="105261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bg1"/>
                </a:solidFill>
                <a:latin typeface="Meiryo" charset="-128"/>
                <a:ea typeface="Meiryo" charset="-128"/>
                <a:cs typeface="Meiryo" charset="-128"/>
              </a:rPr>
              <a:t>アプリケーション開発用ソフトウェア、データベース、テストツールや統合ツール、業務アプリケーションなど</a:t>
            </a:r>
            <a:endParaRPr lang="en-US" altLang="ja-JP" sz="1000" dirty="0">
              <a:solidFill>
                <a:schemeClr val="bg1"/>
              </a:solidFill>
              <a:latin typeface="Meiryo" charset="-128"/>
              <a:ea typeface="Meiryo" charset="-128"/>
              <a:cs typeface="Meiryo" charset="-128"/>
            </a:endParaRPr>
          </a:p>
          <a:p>
            <a:endParaRPr lang="en-US" altLang="ja-JP" sz="800" dirty="0">
              <a:solidFill>
                <a:schemeClr val="bg1"/>
              </a:solidFill>
              <a:latin typeface="Meiryo" charset="-128"/>
              <a:ea typeface="Meiryo" charset="-128"/>
              <a:cs typeface="Meiryo" charset="-128"/>
            </a:endParaRPr>
          </a:p>
          <a:p>
            <a:r>
              <a:rPr lang="ja-JP" altLang="en-US" sz="800" dirty="0">
                <a:solidFill>
                  <a:schemeClr val="bg1"/>
                </a:solidFill>
                <a:latin typeface="Meiryo" charset="-128"/>
                <a:ea typeface="Meiryo" charset="-128"/>
                <a:cs typeface="Meiryo" charset="-128"/>
              </a:rPr>
              <a:t>⇒　</a:t>
            </a:r>
            <a:r>
              <a:rPr kumimoji="1" lang="ja-JP" altLang="en-US" sz="800" dirty="0">
                <a:solidFill>
                  <a:schemeClr val="bg1"/>
                </a:solidFill>
                <a:latin typeface="Meiryo" charset="-128"/>
                <a:ea typeface="Meiryo" charset="-128"/>
                <a:cs typeface="Meiryo" charset="-128"/>
              </a:rPr>
              <a:t>インフラストラクチャーをソフトウェアに最適化</a:t>
            </a:r>
          </a:p>
        </p:txBody>
      </p:sp>
      <p:sp>
        <p:nvSpPr>
          <p:cNvPr id="191" name="正方形/長方形 190"/>
          <p:cNvSpPr/>
          <p:nvPr/>
        </p:nvSpPr>
        <p:spPr>
          <a:xfrm>
            <a:off x="3564913" y="2445992"/>
            <a:ext cx="2014173" cy="10526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用途を限定せず</a:t>
            </a:r>
          </a:p>
        </p:txBody>
      </p:sp>
      <p:sp>
        <p:nvSpPr>
          <p:cNvPr id="192" name="正方形/長方形 191"/>
          <p:cNvSpPr/>
          <p:nvPr/>
        </p:nvSpPr>
        <p:spPr>
          <a:xfrm>
            <a:off x="5994713" y="2437883"/>
            <a:ext cx="2014173" cy="10526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用途を限定せず</a:t>
            </a:r>
          </a:p>
        </p:txBody>
      </p:sp>
      <p:sp>
        <p:nvSpPr>
          <p:cNvPr id="194" name="正方形/長方形 193"/>
          <p:cNvSpPr/>
          <p:nvPr/>
        </p:nvSpPr>
        <p:spPr>
          <a:xfrm>
            <a:off x="1331640" y="1822330"/>
            <a:ext cx="1569660" cy="615553"/>
          </a:xfrm>
          <a:prstGeom prst="rect">
            <a:avLst/>
          </a:prstGeom>
        </p:spPr>
        <p:txBody>
          <a:bodyPr wrap="none">
            <a:spAutoFit/>
          </a:bodyPr>
          <a:lstStyle/>
          <a:p>
            <a:pPr algn="ctr"/>
            <a:r>
              <a:rPr lang="ja-JP" altLang="en-US" sz="1200" b="1" dirty="0">
                <a:solidFill>
                  <a:schemeClr val="tx1">
                    <a:lumMod val="65000"/>
                    <a:lumOff val="35000"/>
                  </a:schemeClr>
                </a:solidFill>
                <a:latin typeface="Meiryo" charset="-128"/>
                <a:ea typeface="Meiryo" charset="-128"/>
                <a:cs typeface="Meiryo" charset="-128"/>
              </a:rPr>
              <a:t>インテグレーテッド</a:t>
            </a:r>
            <a:endParaRPr lang="en-US" altLang="ja-JP" sz="1200" b="1" dirty="0">
              <a:solidFill>
                <a:schemeClr val="tx1">
                  <a:lumMod val="65000"/>
                  <a:lumOff val="35000"/>
                </a:schemeClr>
              </a:solidFill>
              <a:latin typeface="Meiryo" charset="-128"/>
              <a:ea typeface="Meiryo" charset="-128"/>
              <a:cs typeface="Meiryo" charset="-128"/>
            </a:endParaRPr>
          </a:p>
          <a:p>
            <a:pPr algn="ctr"/>
            <a:r>
              <a:rPr lang="ja-JP" altLang="en-US" sz="1200" b="1" dirty="0">
                <a:solidFill>
                  <a:schemeClr val="tx1">
                    <a:lumMod val="65000"/>
                    <a:lumOff val="35000"/>
                  </a:schemeClr>
                </a:solidFill>
                <a:latin typeface="Meiryo" charset="-128"/>
                <a:ea typeface="Meiryo" charset="-128"/>
                <a:cs typeface="Meiryo" charset="-128"/>
              </a:rPr>
              <a:t>プラットフォーム</a:t>
            </a:r>
            <a:endParaRPr lang="en-US" altLang="ja-JP" sz="1200" b="1" dirty="0">
              <a:solidFill>
                <a:schemeClr val="tx1">
                  <a:lumMod val="65000"/>
                  <a:lumOff val="35000"/>
                </a:schemeClr>
              </a:solidFill>
              <a:latin typeface="Meiryo" charset="-128"/>
              <a:ea typeface="Meiryo" charset="-128"/>
              <a:cs typeface="Meiryo" charset="-128"/>
            </a:endParaRPr>
          </a:p>
          <a:p>
            <a:pPr algn="ctr"/>
            <a:r>
              <a:rPr lang="ja-JP" altLang="en-US" sz="1000" b="1" dirty="0">
                <a:solidFill>
                  <a:schemeClr val="tx1">
                    <a:lumMod val="65000"/>
                    <a:lumOff val="35000"/>
                  </a:schemeClr>
                </a:solidFill>
                <a:latin typeface="Meiryo" charset="-128"/>
                <a:ea typeface="Meiryo" charset="-128"/>
                <a:cs typeface="Meiryo" charset="-128"/>
              </a:rPr>
              <a:t>（アプライアンス）</a:t>
            </a:r>
            <a:endParaRPr lang="ja-JP" altLang="en-US" sz="1000" dirty="0">
              <a:solidFill>
                <a:schemeClr val="tx1">
                  <a:lumMod val="65000"/>
                  <a:lumOff val="35000"/>
                </a:schemeClr>
              </a:solidFill>
            </a:endParaRPr>
          </a:p>
        </p:txBody>
      </p:sp>
      <p:sp>
        <p:nvSpPr>
          <p:cNvPr id="195" name="正方形/長方形 194"/>
          <p:cNvSpPr/>
          <p:nvPr/>
        </p:nvSpPr>
        <p:spPr>
          <a:xfrm>
            <a:off x="3630159" y="1836134"/>
            <a:ext cx="1877437" cy="615553"/>
          </a:xfrm>
          <a:prstGeom prst="rect">
            <a:avLst/>
          </a:prstGeom>
        </p:spPr>
        <p:txBody>
          <a:bodyPr wrap="none">
            <a:spAutoFit/>
          </a:bodyPr>
          <a:lstStyle/>
          <a:p>
            <a:pPr algn="ctr"/>
            <a:r>
              <a:rPr lang="ja-JP" altLang="en-US" sz="1200" b="1" dirty="0">
                <a:solidFill>
                  <a:schemeClr val="tx1">
                    <a:lumMod val="65000"/>
                    <a:lumOff val="35000"/>
                  </a:schemeClr>
                </a:solidFill>
                <a:latin typeface="Meiryo" charset="-128"/>
                <a:ea typeface="Meiryo" charset="-128"/>
                <a:cs typeface="Meiryo" charset="-128"/>
              </a:rPr>
              <a:t>インテグレーテッド</a:t>
            </a:r>
            <a:endParaRPr lang="en-US" altLang="ja-JP" sz="1200" b="1" dirty="0">
              <a:solidFill>
                <a:schemeClr val="tx1">
                  <a:lumMod val="65000"/>
                  <a:lumOff val="35000"/>
                </a:schemeClr>
              </a:solidFill>
              <a:latin typeface="Meiryo" charset="-128"/>
              <a:ea typeface="Meiryo" charset="-128"/>
              <a:cs typeface="Meiryo" charset="-128"/>
            </a:endParaRPr>
          </a:p>
          <a:p>
            <a:pPr algn="ctr"/>
            <a:r>
              <a:rPr lang="ja-JP" altLang="en-US" sz="1200" b="1" dirty="0">
                <a:solidFill>
                  <a:schemeClr val="tx1">
                    <a:lumMod val="65000"/>
                    <a:lumOff val="35000"/>
                  </a:schemeClr>
                </a:solidFill>
                <a:latin typeface="Meiryo" charset="-128"/>
                <a:ea typeface="Meiryo" charset="-128"/>
                <a:cs typeface="Meiryo" charset="-128"/>
              </a:rPr>
              <a:t>インフラストラクチャー</a:t>
            </a:r>
            <a:endParaRPr lang="en-US" altLang="ja-JP" sz="1200" b="1" dirty="0">
              <a:solidFill>
                <a:schemeClr val="tx1">
                  <a:lumMod val="65000"/>
                  <a:lumOff val="35000"/>
                </a:schemeClr>
              </a:solidFill>
              <a:latin typeface="Meiryo" charset="-128"/>
              <a:ea typeface="Meiryo" charset="-128"/>
              <a:cs typeface="Meiryo" charset="-128"/>
            </a:endParaRPr>
          </a:p>
          <a:p>
            <a:pPr algn="ctr"/>
            <a:r>
              <a:rPr lang="en-US" altLang="ja-JP" sz="1000" b="1" dirty="0">
                <a:solidFill>
                  <a:schemeClr val="tx1">
                    <a:lumMod val="65000"/>
                    <a:lumOff val="35000"/>
                  </a:schemeClr>
                </a:solidFill>
                <a:latin typeface="Meiryo" charset="-128"/>
                <a:ea typeface="Meiryo" charset="-128"/>
                <a:cs typeface="Meiryo" charset="-128"/>
              </a:rPr>
              <a:t>(</a:t>
            </a:r>
            <a:r>
              <a:rPr lang="ja-JP" altLang="en-US" sz="1000" b="1" dirty="0">
                <a:solidFill>
                  <a:schemeClr val="tx1">
                    <a:lumMod val="65000"/>
                    <a:lumOff val="35000"/>
                  </a:schemeClr>
                </a:solidFill>
                <a:latin typeface="Meiryo" charset="-128"/>
                <a:ea typeface="Meiryo" charset="-128"/>
                <a:cs typeface="Meiryo" charset="-128"/>
              </a:rPr>
              <a:t>コンバージド・システム</a:t>
            </a:r>
            <a:r>
              <a:rPr lang="en-US" altLang="ja-JP" sz="1000" b="1" dirty="0">
                <a:solidFill>
                  <a:schemeClr val="tx1">
                    <a:lumMod val="65000"/>
                    <a:lumOff val="35000"/>
                  </a:schemeClr>
                </a:solidFill>
                <a:latin typeface="Meiryo" charset="-128"/>
                <a:ea typeface="Meiryo" charset="-128"/>
                <a:cs typeface="Meiryo" charset="-128"/>
              </a:rPr>
              <a:t>)</a:t>
            </a:r>
            <a:endParaRPr lang="ja-JP" altLang="en-US" sz="1000" dirty="0">
              <a:solidFill>
                <a:schemeClr val="tx1">
                  <a:lumMod val="65000"/>
                  <a:lumOff val="35000"/>
                </a:schemeClr>
              </a:solidFill>
            </a:endParaRPr>
          </a:p>
        </p:txBody>
      </p:sp>
      <p:sp>
        <p:nvSpPr>
          <p:cNvPr id="196" name="正方形/長方形 195"/>
          <p:cNvSpPr/>
          <p:nvPr/>
        </p:nvSpPr>
        <p:spPr>
          <a:xfrm>
            <a:off x="5872232" y="1836134"/>
            <a:ext cx="2233304" cy="615553"/>
          </a:xfrm>
          <a:prstGeom prst="rect">
            <a:avLst/>
          </a:prstGeom>
        </p:spPr>
        <p:txBody>
          <a:bodyPr wrap="none">
            <a:spAutoFit/>
          </a:bodyPr>
          <a:lstStyle/>
          <a:p>
            <a:pPr algn="ctr"/>
            <a:r>
              <a:rPr lang="ja-JP" altLang="en-US" sz="1200" b="1" dirty="0">
                <a:solidFill>
                  <a:schemeClr val="tx1">
                    <a:lumMod val="65000"/>
                    <a:lumOff val="35000"/>
                  </a:schemeClr>
                </a:solidFill>
                <a:latin typeface="Meiryo" charset="-128"/>
                <a:ea typeface="Meiryo" charset="-128"/>
                <a:cs typeface="Meiryo" charset="-128"/>
              </a:rPr>
              <a:t>ハイパーコンバージド</a:t>
            </a:r>
            <a:endParaRPr lang="en-US" altLang="ja-JP" sz="1200" b="1" dirty="0">
              <a:solidFill>
                <a:schemeClr val="tx1">
                  <a:lumMod val="65000"/>
                  <a:lumOff val="35000"/>
                </a:schemeClr>
              </a:solidFill>
              <a:latin typeface="Meiryo" charset="-128"/>
              <a:ea typeface="Meiryo" charset="-128"/>
              <a:cs typeface="Meiryo" charset="-128"/>
            </a:endParaRPr>
          </a:p>
          <a:p>
            <a:pPr algn="ctr"/>
            <a:r>
              <a:rPr lang="ja-JP" altLang="en-US" sz="1200" b="1" dirty="0">
                <a:solidFill>
                  <a:schemeClr val="tx1">
                    <a:lumMod val="65000"/>
                    <a:lumOff val="35000"/>
                  </a:schemeClr>
                </a:solidFill>
                <a:latin typeface="Meiryo" charset="-128"/>
                <a:ea typeface="Meiryo" charset="-128"/>
                <a:cs typeface="Meiryo" charset="-128"/>
              </a:rPr>
              <a:t>インフラストラクチャー</a:t>
            </a:r>
            <a:endParaRPr lang="en-US" altLang="ja-JP" sz="1200" b="1" dirty="0">
              <a:solidFill>
                <a:schemeClr val="tx1">
                  <a:lumMod val="65000"/>
                  <a:lumOff val="35000"/>
                </a:schemeClr>
              </a:solidFill>
              <a:latin typeface="Meiryo" charset="-128"/>
              <a:ea typeface="Meiryo" charset="-128"/>
              <a:cs typeface="Meiryo" charset="-128"/>
            </a:endParaRPr>
          </a:p>
          <a:p>
            <a:pPr algn="ctr"/>
            <a:r>
              <a:rPr lang="en-US" altLang="ja-JP" sz="1000" b="1" dirty="0">
                <a:solidFill>
                  <a:schemeClr val="tx1">
                    <a:lumMod val="65000"/>
                    <a:lumOff val="35000"/>
                  </a:schemeClr>
                </a:solidFill>
                <a:latin typeface="Meiryo" charset="-128"/>
                <a:ea typeface="Meiryo" charset="-128"/>
                <a:cs typeface="Meiryo" charset="-128"/>
              </a:rPr>
              <a:t>(</a:t>
            </a:r>
            <a:r>
              <a:rPr lang="ja-JP" altLang="en-US" sz="1000" b="1" dirty="0">
                <a:solidFill>
                  <a:schemeClr val="tx1">
                    <a:lumMod val="65000"/>
                    <a:lumOff val="35000"/>
                  </a:schemeClr>
                </a:solidFill>
                <a:latin typeface="Meiryo" charset="-128"/>
                <a:ea typeface="Meiryo" charset="-128"/>
                <a:cs typeface="Meiryo" charset="-128"/>
              </a:rPr>
              <a:t>ハイパーコンバージド・システム</a:t>
            </a:r>
            <a:r>
              <a:rPr lang="en-US" altLang="ja-JP" sz="1000" b="1" dirty="0">
                <a:solidFill>
                  <a:schemeClr val="tx1">
                    <a:lumMod val="65000"/>
                    <a:lumOff val="35000"/>
                  </a:schemeClr>
                </a:solidFill>
                <a:latin typeface="Meiryo" charset="-128"/>
                <a:ea typeface="Meiryo" charset="-128"/>
                <a:cs typeface="Meiryo" charset="-128"/>
              </a:rPr>
              <a:t>)</a:t>
            </a:r>
            <a:endParaRPr lang="ja-JP" altLang="en-US" sz="1000" dirty="0">
              <a:solidFill>
                <a:schemeClr val="tx1">
                  <a:lumMod val="65000"/>
                  <a:lumOff val="35000"/>
                </a:schemeClr>
              </a:solidFill>
            </a:endParaRPr>
          </a:p>
        </p:txBody>
      </p:sp>
      <p:sp>
        <p:nvSpPr>
          <p:cNvPr id="201" name="正方形/長方形 200"/>
          <p:cNvSpPr/>
          <p:nvPr/>
        </p:nvSpPr>
        <p:spPr>
          <a:xfrm>
            <a:off x="3039669" y="1073139"/>
            <a:ext cx="3057247" cy="584775"/>
          </a:xfrm>
          <a:prstGeom prst="rect">
            <a:avLst/>
          </a:prstGeom>
        </p:spPr>
        <p:txBody>
          <a:bodyPr wrap="none">
            <a:spAutoFit/>
          </a:bodyPr>
          <a:lstStyle/>
          <a:p>
            <a:pPr algn="ctr"/>
            <a:r>
              <a:rPr lang="ja-JP" altLang="en-US" sz="1600" b="1" dirty="0">
                <a:solidFill>
                  <a:schemeClr val="bg1"/>
                </a:solidFill>
                <a:latin typeface="Meiryo" charset="-128"/>
                <a:ea typeface="Meiryo" charset="-128"/>
                <a:cs typeface="Meiryo" charset="-128"/>
              </a:rPr>
              <a:t>インテグレーテッド・システム</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（コンバージド・システム）</a:t>
            </a:r>
            <a:endParaRPr lang="en-US" altLang="ja-JP" sz="1600" b="1" dirty="0">
              <a:solidFill>
                <a:schemeClr val="bg1"/>
              </a:solidFill>
              <a:latin typeface="Meiryo" charset="-128"/>
              <a:ea typeface="Meiryo" charset="-128"/>
              <a:cs typeface="Meiryo" charset="-128"/>
            </a:endParaRPr>
          </a:p>
        </p:txBody>
      </p:sp>
      <p:sp>
        <p:nvSpPr>
          <p:cNvPr id="203" name="正方形/長方形 202"/>
          <p:cNvSpPr/>
          <p:nvPr/>
        </p:nvSpPr>
        <p:spPr>
          <a:xfrm>
            <a:off x="698568" y="5848280"/>
            <a:ext cx="2638864" cy="461665"/>
          </a:xfrm>
          <a:prstGeom prst="rect">
            <a:avLst/>
          </a:prstGeom>
        </p:spPr>
        <p:txBody>
          <a:bodyPr wrap="none">
            <a:spAutoFit/>
          </a:bodyPr>
          <a:lstStyle/>
          <a:p>
            <a:pPr marL="171450" indent="-171450">
              <a:buFont typeface="Wingdings" charset="2"/>
              <a:buChar char="Ø"/>
            </a:pPr>
            <a:r>
              <a:rPr lang="ja-JP" altLang="en-US" sz="800" dirty="0">
                <a:solidFill>
                  <a:schemeClr val="tx1">
                    <a:lumMod val="65000"/>
                    <a:lumOff val="35000"/>
                  </a:schemeClr>
                </a:solidFill>
                <a:latin typeface="Meiryo" charset="-128"/>
                <a:ea typeface="Meiryo" charset="-128"/>
                <a:cs typeface="Meiryo" charset="-128"/>
              </a:rPr>
              <a:t>Oracle Exadata Database Machine</a:t>
            </a:r>
            <a:endParaRPr lang="en-US" altLang="ja-JP"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lang="en-US" altLang="ja-JP" sz="800" dirty="0" err="1">
                <a:solidFill>
                  <a:schemeClr val="tx1">
                    <a:lumMod val="65000"/>
                    <a:lumOff val="35000"/>
                  </a:schemeClr>
                </a:solidFill>
                <a:latin typeface="Meiryo" charset="-128"/>
                <a:ea typeface="Meiryo" charset="-128"/>
                <a:cs typeface="Meiryo" charset="-128"/>
              </a:rPr>
              <a:t>PureData</a:t>
            </a:r>
            <a:r>
              <a:rPr lang="en-US" altLang="ja-JP" sz="800" dirty="0">
                <a:solidFill>
                  <a:schemeClr val="tx1">
                    <a:lumMod val="65000"/>
                    <a:lumOff val="35000"/>
                  </a:schemeClr>
                </a:solidFill>
                <a:latin typeface="Meiryo" charset="-128"/>
                <a:ea typeface="Meiryo" charset="-128"/>
                <a:cs typeface="Meiryo" charset="-128"/>
              </a:rPr>
              <a:t> System for Analytics</a:t>
            </a:r>
            <a:r>
              <a:rPr lang="ja-JP" altLang="en-US" sz="800" dirty="0">
                <a:solidFill>
                  <a:schemeClr val="tx1">
                    <a:lumMod val="65000"/>
                    <a:lumOff val="35000"/>
                  </a:schemeClr>
                </a:solidFill>
                <a:latin typeface="Meiryo" charset="-128"/>
                <a:ea typeface="Meiryo" charset="-128"/>
                <a:cs typeface="Meiryo" charset="-128"/>
              </a:rPr>
              <a:t>（旧</a:t>
            </a:r>
            <a:r>
              <a:rPr lang="en-US" altLang="ja-JP" sz="800" dirty="0" err="1">
                <a:solidFill>
                  <a:schemeClr val="tx1">
                    <a:lumMod val="65000"/>
                    <a:lumOff val="35000"/>
                  </a:schemeClr>
                </a:solidFill>
                <a:latin typeface="Meiryo" charset="-128"/>
                <a:ea typeface="Meiryo" charset="-128"/>
                <a:cs typeface="Meiryo" charset="-128"/>
              </a:rPr>
              <a:t>Netezza</a:t>
            </a:r>
            <a:r>
              <a:rPr lang="ja-JP" altLang="en-US" sz="800" dirty="0">
                <a:solidFill>
                  <a:schemeClr val="tx1">
                    <a:lumMod val="65000"/>
                    <a:lumOff val="35000"/>
                  </a:schemeClr>
                </a:solidFill>
                <a:latin typeface="Meiryo" charset="-128"/>
                <a:ea typeface="Meiryo" charset="-128"/>
                <a:cs typeface="Meiryo" charset="-128"/>
              </a:rPr>
              <a:t>）</a:t>
            </a:r>
            <a:endParaRPr lang="en-US" altLang="ja-JP"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tx1">
                    <a:lumMod val="65000"/>
                    <a:lumOff val="35000"/>
                  </a:schemeClr>
                </a:solidFill>
                <a:latin typeface="Meiryo" charset="-128"/>
                <a:ea typeface="Meiryo" charset="-128"/>
                <a:cs typeface="Meiryo" charset="-128"/>
              </a:rPr>
              <a:t>各社</a:t>
            </a:r>
            <a:r>
              <a:rPr lang="en-US" altLang="ja-JP" sz="800" dirty="0">
                <a:solidFill>
                  <a:schemeClr val="tx1">
                    <a:lumMod val="65000"/>
                    <a:lumOff val="35000"/>
                  </a:schemeClr>
                </a:solidFill>
                <a:latin typeface="Meiryo" charset="-128"/>
                <a:ea typeface="Meiryo" charset="-128"/>
                <a:cs typeface="Meiryo" charset="-128"/>
              </a:rPr>
              <a:t>Firewall</a:t>
            </a:r>
            <a:r>
              <a:rPr lang="ja-JP" altLang="en-US" sz="800" dirty="0">
                <a:solidFill>
                  <a:schemeClr val="tx1">
                    <a:lumMod val="65000"/>
                    <a:lumOff val="35000"/>
                  </a:schemeClr>
                </a:solidFill>
                <a:latin typeface="Meiryo" charset="-128"/>
                <a:ea typeface="Meiryo" charset="-128"/>
                <a:cs typeface="Meiryo" charset="-128"/>
              </a:rPr>
              <a:t>・セキュリティアプライアンス</a:t>
            </a:r>
            <a:endParaRPr lang="en-US" altLang="ja-JP" sz="800" dirty="0">
              <a:solidFill>
                <a:schemeClr val="tx1">
                  <a:lumMod val="65000"/>
                  <a:lumOff val="35000"/>
                </a:schemeClr>
              </a:solidFill>
              <a:latin typeface="Meiryo" charset="-128"/>
              <a:ea typeface="Meiryo" charset="-128"/>
              <a:cs typeface="Meiryo" charset="-128"/>
            </a:endParaRPr>
          </a:p>
        </p:txBody>
      </p:sp>
      <p:sp>
        <p:nvSpPr>
          <p:cNvPr id="204" name="テキスト ボックス 203"/>
          <p:cNvSpPr txBox="1"/>
          <p:nvPr/>
        </p:nvSpPr>
        <p:spPr>
          <a:xfrm>
            <a:off x="3660030" y="5850375"/>
            <a:ext cx="1816523" cy="461665"/>
          </a:xfrm>
          <a:prstGeom prst="rect">
            <a:avLst/>
          </a:prstGeom>
          <a:noFill/>
        </p:spPr>
        <p:txBody>
          <a:bodyPr wrap="none" rtlCol="0">
            <a:spAutoFit/>
          </a:bodyPr>
          <a:lstStyle/>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Oracle </a:t>
            </a:r>
            <a:r>
              <a:rPr kumimoji="1" lang="en-US" altLang="ja-JP" sz="800" dirty="0" err="1">
                <a:solidFill>
                  <a:schemeClr val="tx1">
                    <a:lumMod val="65000"/>
                    <a:lumOff val="35000"/>
                  </a:schemeClr>
                </a:solidFill>
                <a:latin typeface="Meiryo" charset="-128"/>
                <a:ea typeface="Meiryo" charset="-128"/>
                <a:cs typeface="Meiryo" charset="-128"/>
              </a:rPr>
              <a:t>Exalogic</a:t>
            </a:r>
            <a:r>
              <a:rPr kumimoji="1" lang="en-US" altLang="ja-JP" sz="800" dirty="0">
                <a:solidFill>
                  <a:schemeClr val="tx1">
                    <a:lumMod val="65000"/>
                    <a:lumOff val="35000"/>
                  </a:schemeClr>
                </a:solidFill>
                <a:latin typeface="Meiryo" charset="-128"/>
                <a:ea typeface="Meiryo" charset="-128"/>
                <a:cs typeface="Meiryo" charset="-128"/>
              </a:rPr>
              <a:t> Elastic Cloud</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err="1">
                <a:solidFill>
                  <a:schemeClr val="tx1">
                    <a:lumMod val="65000"/>
                    <a:lumOff val="35000"/>
                  </a:schemeClr>
                </a:solidFill>
                <a:latin typeface="Meiryo" charset="-128"/>
                <a:ea typeface="Meiryo" charset="-128"/>
                <a:cs typeface="Meiryo" charset="-128"/>
              </a:rPr>
              <a:t>Vblock</a:t>
            </a:r>
            <a:r>
              <a:rPr kumimoji="1" lang="en-US" altLang="ja-JP" sz="800" dirty="0">
                <a:solidFill>
                  <a:schemeClr val="tx1">
                    <a:lumMod val="65000"/>
                    <a:lumOff val="35000"/>
                  </a:schemeClr>
                </a:solidFill>
                <a:latin typeface="Meiryo" charset="-128"/>
                <a:ea typeface="Meiryo" charset="-128"/>
                <a:cs typeface="Meiryo" charset="-128"/>
              </a:rPr>
              <a:t> </a:t>
            </a:r>
            <a:r>
              <a:rPr kumimoji="1" lang="en-US" altLang="ja-JP" sz="800" dirty="0" err="1">
                <a:solidFill>
                  <a:schemeClr val="tx1">
                    <a:lumMod val="65000"/>
                    <a:lumOff val="35000"/>
                  </a:schemeClr>
                </a:solidFill>
                <a:latin typeface="Meiryo" charset="-128"/>
                <a:ea typeface="Meiryo" charset="-128"/>
                <a:cs typeface="Meiryo" charset="-128"/>
              </a:rPr>
              <a:t>Infrastructire</a:t>
            </a:r>
            <a:r>
              <a:rPr kumimoji="1" lang="en-US" altLang="ja-JP" sz="800" dirty="0">
                <a:solidFill>
                  <a:schemeClr val="tx1">
                    <a:lumMod val="65000"/>
                    <a:lumOff val="35000"/>
                  </a:schemeClr>
                </a:solidFill>
                <a:latin typeface="Meiryo" charset="-128"/>
                <a:ea typeface="Meiryo" charset="-128"/>
                <a:cs typeface="Meiryo" charset="-128"/>
              </a:rPr>
              <a:t> Package</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HP </a:t>
            </a:r>
            <a:r>
              <a:rPr kumimoji="1" lang="en-US" altLang="ja-JP" sz="800" dirty="0" err="1">
                <a:solidFill>
                  <a:schemeClr val="tx1">
                    <a:lumMod val="65000"/>
                    <a:lumOff val="35000"/>
                  </a:schemeClr>
                </a:solidFill>
                <a:latin typeface="Meiryo" charset="-128"/>
                <a:ea typeface="Meiryo" charset="-128"/>
                <a:cs typeface="Meiryo" charset="-128"/>
              </a:rPr>
              <a:t>CloudSystem</a:t>
            </a:r>
            <a:r>
              <a:rPr kumimoji="1" lang="en-US" altLang="ja-JP" sz="800" dirty="0">
                <a:solidFill>
                  <a:schemeClr val="tx1">
                    <a:lumMod val="65000"/>
                    <a:lumOff val="35000"/>
                  </a:schemeClr>
                </a:solidFill>
                <a:latin typeface="Meiryo" charset="-128"/>
                <a:ea typeface="Meiryo" charset="-128"/>
                <a:cs typeface="Meiryo" charset="-128"/>
              </a:rPr>
              <a:t> Matrix</a:t>
            </a:r>
            <a:endParaRPr kumimoji="1" lang="ja-JP" altLang="en-US" sz="800" dirty="0">
              <a:solidFill>
                <a:schemeClr val="tx1">
                  <a:lumMod val="65000"/>
                  <a:lumOff val="35000"/>
                </a:schemeClr>
              </a:solidFill>
              <a:latin typeface="Meiryo" charset="-128"/>
              <a:ea typeface="Meiryo" charset="-128"/>
              <a:cs typeface="Meiryo" charset="-128"/>
            </a:endParaRPr>
          </a:p>
        </p:txBody>
      </p:sp>
      <p:sp>
        <p:nvSpPr>
          <p:cNvPr id="205" name="テキスト ボックス 204"/>
          <p:cNvSpPr txBox="1"/>
          <p:nvPr/>
        </p:nvSpPr>
        <p:spPr>
          <a:xfrm>
            <a:off x="6205941" y="5848280"/>
            <a:ext cx="1816523" cy="461665"/>
          </a:xfrm>
          <a:prstGeom prst="rect">
            <a:avLst/>
          </a:prstGeom>
          <a:noFill/>
        </p:spPr>
        <p:txBody>
          <a:bodyPr wrap="none" rtlCol="0">
            <a:spAutoFit/>
          </a:bodyPr>
          <a:lstStyle/>
          <a:p>
            <a:pPr marL="171450" indent="-171450">
              <a:buFont typeface="Wingdings" charset="2"/>
              <a:buChar char="Ø"/>
            </a:pPr>
            <a:r>
              <a:rPr kumimoji="1" lang="en-US" altLang="ja-JP" sz="800" dirty="0" err="1">
                <a:solidFill>
                  <a:schemeClr val="tx1">
                    <a:lumMod val="65000"/>
                    <a:lumOff val="35000"/>
                  </a:schemeClr>
                </a:solidFill>
                <a:latin typeface="Meiryo" charset="-128"/>
                <a:ea typeface="Meiryo" charset="-128"/>
                <a:cs typeface="Meiryo" charset="-128"/>
              </a:rPr>
              <a:t>Nuwtanix</a:t>
            </a:r>
            <a:r>
              <a:rPr kumimoji="1" lang="en-US" altLang="ja-JP" sz="800" dirty="0">
                <a:solidFill>
                  <a:schemeClr val="tx1">
                    <a:lumMod val="65000"/>
                    <a:lumOff val="35000"/>
                  </a:schemeClr>
                </a:solidFill>
                <a:latin typeface="Meiryo" charset="-128"/>
                <a:ea typeface="Meiryo" charset="-128"/>
                <a:cs typeface="Meiryo" charset="-128"/>
              </a:rPr>
              <a:t> NX</a:t>
            </a:r>
            <a:r>
              <a:rPr kumimoji="1" lang="ja-JP" altLang="en-US" sz="800" dirty="0">
                <a:solidFill>
                  <a:schemeClr val="tx1">
                    <a:lumMod val="65000"/>
                    <a:lumOff val="35000"/>
                  </a:schemeClr>
                </a:solidFill>
                <a:latin typeface="Meiryo" charset="-128"/>
                <a:ea typeface="Meiryo" charset="-128"/>
                <a:cs typeface="Meiryo" charset="-128"/>
              </a:rPr>
              <a:t>シリーズ</a:t>
            </a:r>
          </a:p>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VCE </a:t>
            </a:r>
            <a:r>
              <a:rPr kumimoji="1" lang="en-US" altLang="ja-JP" sz="800" dirty="0" err="1">
                <a:solidFill>
                  <a:schemeClr val="tx1">
                    <a:lumMod val="65000"/>
                    <a:lumOff val="35000"/>
                  </a:schemeClr>
                </a:solidFill>
                <a:latin typeface="Meiryo" charset="-128"/>
                <a:ea typeface="Meiryo" charset="-128"/>
                <a:cs typeface="Meiryo" charset="-128"/>
              </a:rPr>
              <a:t>VxRail</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HP Hyper Converged System</a:t>
            </a:r>
            <a:endParaRPr kumimoji="1" lang="ja-JP" altLang="en-US" sz="800" dirty="0">
              <a:solidFill>
                <a:schemeClr val="tx1">
                  <a:lumMod val="65000"/>
                  <a:lumOff val="35000"/>
                </a:schemeClr>
              </a:solidFill>
              <a:latin typeface="Meiryo" charset="-128"/>
              <a:ea typeface="Meiryo" charset="-128"/>
              <a:cs typeface="Meiryo" charset="-128"/>
            </a:endParaRPr>
          </a:p>
        </p:txBody>
      </p:sp>
      <p:sp>
        <p:nvSpPr>
          <p:cNvPr id="206" name="テキスト ボックス 205"/>
          <p:cNvSpPr txBox="1"/>
          <p:nvPr/>
        </p:nvSpPr>
        <p:spPr>
          <a:xfrm>
            <a:off x="7212611" y="6368208"/>
            <a:ext cx="2013693" cy="215444"/>
          </a:xfrm>
          <a:prstGeom prst="rect">
            <a:avLst/>
          </a:prstGeom>
          <a:noFill/>
        </p:spPr>
        <p:txBody>
          <a:bodyPr wrap="none" rtlCol="0">
            <a:spAutoFit/>
          </a:bodyPr>
          <a:lstStyle/>
          <a:p>
            <a:r>
              <a:rPr kumimoji="1" lang="en-US" altLang="ja-JP" sz="800" dirty="0">
                <a:latin typeface="Meiryo" charset="-128"/>
                <a:ea typeface="Meiryo" charset="-128"/>
                <a:cs typeface="Meiryo" charset="-128"/>
              </a:rPr>
              <a:t>IDC</a:t>
            </a:r>
            <a:r>
              <a:rPr kumimoji="1" lang="ja-JP" altLang="en-US" sz="800" dirty="0">
                <a:latin typeface="Meiryo" charset="-128"/>
                <a:ea typeface="Meiryo" charset="-128"/>
                <a:cs typeface="Meiryo" charset="-128"/>
              </a:rPr>
              <a:t>の定義による分類（一般的な分類）</a:t>
            </a:r>
          </a:p>
        </p:txBody>
      </p:sp>
    </p:spTree>
    <p:extLst>
      <p:ext uri="{BB962C8B-B14F-4D97-AF65-F5344CB8AC3E}">
        <p14:creationId xmlns:p14="http://schemas.microsoft.com/office/powerpoint/2010/main" val="697036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正方形/長方形 128"/>
          <p:cNvSpPr/>
          <p:nvPr/>
        </p:nvSpPr>
        <p:spPr>
          <a:xfrm>
            <a:off x="559994" y="3248242"/>
            <a:ext cx="8097931" cy="3050727"/>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6643752" y="1217945"/>
            <a:ext cx="2014173" cy="412732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ハイパーコンバージドの仕組みと特徴</a:t>
            </a:r>
          </a:p>
        </p:txBody>
      </p:sp>
      <p:grpSp>
        <p:nvGrpSpPr>
          <p:cNvPr id="46" name="図形グループ 45"/>
          <p:cNvGrpSpPr/>
          <p:nvPr/>
        </p:nvGrpSpPr>
        <p:grpSpPr>
          <a:xfrm>
            <a:off x="6686711" y="1247057"/>
            <a:ext cx="599554" cy="1865366"/>
            <a:chOff x="6769100" y="1390650"/>
            <a:chExt cx="317500" cy="1054643"/>
          </a:xfrm>
        </p:grpSpPr>
        <p:sp>
          <p:nvSpPr>
            <p:cNvPr id="47" name="正方形/長方形 46"/>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 name="正方形/長方形 49"/>
          <p:cNvSpPr/>
          <p:nvPr/>
        </p:nvSpPr>
        <p:spPr>
          <a:xfrm>
            <a:off x="6766959" y="1586881"/>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1" name="フローチャート: 磁気ディスク 50"/>
          <p:cNvSpPr/>
          <p:nvPr/>
        </p:nvSpPr>
        <p:spPr>
          <a:xfrm>
            <a:off x="6766959" y="2003943"/>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正方形/長方形 51"/>
          <p:cNvSpPr/>
          <p:nvPr/>
        </p:nvSpPr>
        <p:spPr>
          <a:xfrm>
            <a:off x="6766959" y="2618437"/>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grpSp>
        <p:nvGrpSpPr>
          <p:cNvPr id="53" name="図形グループ 52"/>
          <p:cNvGrpSpPr/>
          <p:nvPr/>
        </p:nvGrpSpPr>
        <p:grpSpPr>
          <a:xfrm>
            <a:off x="7345953" y="1245670"/>
            <a:ext cx="599554" cy="1865366"/>
            <a:chOff x="6769100" y="1390650"/>
            <a:chExt cx="317500" cy="1054643"/>
          </a:xfrm>
        </p:grpSpPr>
        <p:sp>
          <p:nvSpPr>
            <p:cNvPr id="54" name="正方形/長方形 53"/>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円/楕円 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 name="直線コネクタ 55"/>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7" name="正方形/長方形 56"/>
          <p:cNvSpPr/>
          <p:nvPr/>
        </p:nvSpPr>
        <p:spPr>
          <a:xfrm>
            <a:off x="7426201" y="1585494"/>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8" name="フローチャート: 磁気ディスク 57"/>
          <p:cNvSpPr/>
          <p:nvPr/>
        </p:nvSpPr>
        <p:spPr>
          <a:xfrm>
            <a:off x="7426201" y="200255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7426201" y="2612369"/>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grpSp>
        <p:nvGrpSpPr>
          <p:cNvPr id="60" name="図形グループ 59"/>
          <p:cNvGrpSpPr/>
          <p:nvPr/>
        </p:nvGrpSpPr>
        <p:grpSpPr>
          <a:xfrm>
            <a:off x="8015412" y="1243893"/>
            <a:ext cx="599554" cy="1865366"/>
            <a:chOff x="6769100" y="1390650"/>
            <a:chExt cx="317500" cy="1054643"/>
          </a:xfrm>
        </p:grpSpPr>
        <p:sp>
          <p:nvSpPr>
            <p:cNvPr id="61" name="正方形/長方形 6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4" name="正方形/長方形 63"/>
          <p:cNvSpPr/>
          <p:nvPr/>
        </p:nvSpPr>
        <p:spPr>
          <a:xfrm>
            <a:off x="8095660" y="1583717"/>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65" name="フローチャート: 磁気ディスク 64"/>
          <p:cNvSpPr/>
          <p:nvPr/>
        </p:nvSpPr>
        <p:spPr>
          <a:xfrm>
            <a:off x="8095660" y="2000779"/>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8095660" y="2615273"/>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sp>
        <p:nvSpPr>
          <p:cNvPr id="74" name="角丸四角形 73"/>
          <p:cNvSpPr/>
          <p:nvPr/>
        </p:nvSpPr>
        <p:spPr>
          <a:xfrm>
            <a:off x="3616760" y="2799312"/>
            <a:ext cx="1910480"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sp>
        <p:nvSpPr>
          <p:cNvPr id="76" name="右矢印 75"/>
          <p:cNvSpPr/>
          <p:nvPr/>
        </p:nvSpPr>
        <p:spPr>
          <a:xfrm>
            <a:off x="5777077" y="1644562"/>
            <a:ext cx="568818" cy="6687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758677" y="3554944"/>
            <a:ext cx="5113929" cy="646331"/>
          </a:xfrm>
          <a:prstGeom prst="rect">
            <a:avLst/>
          </a:prstGeom>
          <a:noFill/>
        </p:spPr>
        <p:txBody>
          <a:bodyPr wrap="square" rtlCol="0">
            <a:spAutoFit/>
          </a:bodyPr>
          <a:lstStyle/>
          <a:p>
            <a:pPr marL="171450" indent="-171450">
              <a:buFont typeface="Wingdings" charset="2"/>
              <a:buChar char="l"/>
            </a:pPr>
            <a:r>
              <a:rPr kumimoji="1" lang="ja-JP" altLang="en-US" sz="1200" dirty="0">
                <a:latin typeface="Meiryo" charset="-128"/>
                <a:ea typeface="Meiryo" charset="-128"/>
                <a:cs typeface="Meiryo" charset="-128"/>
              </a:rPr>
              <a:t>共有ストレージを使わずローカルストレージを使う</a:t>
            </a:r>
            <a:endParaRPr kumimoji="1" lang="en-US" altLang="ja-JP" sz="1200" dirty="0">
              <a:latin typeface="Meiryo" charset="-128"/>
              <a:ea typeface="Meiryo" charset="-128"/>
              <a:cs typeface="Meiryo" charset="-128"/>
            </a:endParaRPr>
          </a:p>
          <a:p>
            <a:pPr marL="171450" indent="-171450">
              <a:buFont typeface="Wingdings" charset="2"/>
              <a:buChar char="l"/>
            </a:pPr>
            <a:r>
              <a:rPr lang="en-US" altLang="ja-JP" sz="1200" dirty="0">
                <a:latin typeface="Meiryo" charset="-128"/>
                <a:ea typeface="Meiryo" charset="-128"/>
                <a:cs typeface="Meiryo" charset="-128"/>
              </a:rPr>
              <a:t>SDS</a:t>
            </a:r>
            <a:r>
              <a:rPr lang="ja-JP" altLang="en-US" sz="1200" dirty="0">
                <a:latin typeface="Meiryo" charset="-128"/>
                <a:ea typeface="Meiryo" charset="-128"/>
                <a:cs typeface="Meiryo" charset="-128"/>
              </a:rPr>
              <a:t>機能により共有ストレージとして使う</a:t>
            </a:r>
            <a:endParaRPr lang="en-US" altLang="ja-JP" sz="1200" dirty="0">
              <a:latin typeface="Meiryo" charset="-128"/>
              <a:ea typeface="Meiryo" charset="-128"/>
              <a:cs typeface="Meiryo" charset="-128"/>
            </a:endParaRPr>
          </a:p>
          <a:p>
            <a:pPr marL="171450" indent="-171450">
              <a:buFont typeface="Wingdings" charset="2"/>
              <a:buChar char="l"/>
            </a:pPr>
            <a:r>
              <a:rPr lang="ja-JP" altLang="en-US" sz="1200" dirty="0">
                <a:latin typeface="Meiryo" charset="-128"/>
                <a:ea typeface="Meiryo" charset="-128"/>
                <a:cs typeface="Meiryo" charset="-128"/>
              </a:rPr>
              <a:t>システム導入や設定、追加・拡張はソフトウェアで自動化</a:t>
            </a:r>
            <a:endParaRPr kumimoji="1" lang="ja-JP" altLang="en-US" sz="1200" dirty="0">
              <a:latin typeface="Meiryo" charset="-128"/>
              <a:ea typeface="Meiryo" charset="-128"/>
              <a:cs typeface="Meiryo" charset="-128"/>
            </a:endParaRPr>
          </a:p>
        </p:txBody>
      </p:sp>
      <p:sp>
        <p:nvSpPr>
          <p:cNvPr id="78" name="正方形/長方形 77"/>
          <p:cNvSpPr/>
          <p:nvPr/>
        </p:nvSpPr>
        <p:spPr>
          <a:xfrm>
            <a:off x="3279083" y="4115211"/>
            <a:ext cx="1766829" cy="215444"/>
          </a:xfrm>
          <a:prstGeom prst="rect">
            <a:avLst/>
          </a:prstGeom>
        </p:spPr>
        <p:txBody>
          <a:bodyPr wrap="none">
            <a:spAutoFit/>
          </a:bodyPr>
          <a:lstStyle/>
          <a:p>
            <a:pPr algn="r"/>
            <a:r>
              <a:rPr lang="en-US" altLang="ja-JP" sz="800" dirty="0">
                <a:latin typeface="Meiryo" charset="-128"/>
                <a:ea typeface="Meiryo" charset="-128"/>
                <a:cs typeface="Meiryo" charset="-128"/>
              </a:rPr>
              <a:t>SDS: </a:t>
            </a:r>
            <a:r>
              <a:rPr lang="en-US" altLang="ja-JP" sz="800">
                <a:latin typeface="Meiryo" charset="-128"/>
                <a:ea typeface="Meiryo" charset="-128"/>
                <a:cs typeface="Meiryo" charset="-128"/>
              </a:rPr>
              <a:t>Software-Defined Storage</a:t>
            </a:r>
            <a:endParaRPr lang="ja-JP" altLang="en-US" sz="800" dirty="0"/>
          </a:p>
        </p:txBody>
      </p:sp>
      <p:sp>
        <p:nvSpPr>
          <p:cNvPr id="79" name="テキスト ボックス 78"/>
          <p:cNvSpPr txBox="1"/>
          <p:nvPr/>
        </p:nvSpPr>
        <p:spPr>
          <a:xfrm>
            <a:off x="751464" y="4479739"/>
            <a:ext cx="5128356" cy="646331"/>
          </a:xfrm>
          <a:prstGeom prst="rect">
            <a:avLst/>
          </a:prstGeom>
          <a:noFill/>
        </p:spPr>
        <p:txBody>
          <a:bodyPr wrap="square" rtlCol="0">
            <a:spAutoFit/>
          </a:bodyPr>
          <a:lstStyle/>
          <a:p>
            <a:pPr marL="171450" indent="-171450">
              <a:buFont typeface="Wingdings" charset="2"/>
              <a:buChar char="Ø"/>
            </a:pPr>
            <a:r>
              <a:rPr kumimoji="1" lang="ja-JP" altLang="en-US" sz="1200" dirty="0">
                <a:latin typeface="Meiryo" charset="-128"/>
                <a:ea typeface="Meiryo" charset="-128"/>
                <a:cs typeface="Meiryo" charset="-128"/>
              </a:rPr>
              <a:t>導入や運用管理の容易さから中小規模ユーザーのインフラ</a:t>
            </a:r>
            <a:endParaRPr kumimoji="1" lang="en-US" altLang="ja-JP" sz="1200" dirty="0">
              <a:latin typeface="Meiryo" charset="-128"/>
              <a:ea typeface="Meiryo" charset="-128"/>
              <a:cs typeface="Meiryo" charset="-128"/>
            </a:endParaRPr>
          </a:p>
          <a:p>
            <a:pPr marL="171450" indent="-171450">
              <a:buFont typeface="Wingdings" charset="2"/>
              <a:buChar char="Ø"/>
            </a:pPr>
            <a:r>
              <a:rPr lang="ja-JP" altLang="en-US" sz="1200" dirty="0">
                <a:latin typeface="Meiryo" charset="-128"/>
                <a:ea typeface="Meiryo" charset="-128"/>
                <a:cs typeface="Meiryo" charset="-128"/>
              </a:rPr>
              <a:t>容易にスケールアウトで拡張できる</a:t>
            </a:r>
            <a:r>
              <a:rPr kumimoji="1" lang="ja-JP" altLang="en-US" sz="1200" dirty="0">
                <a:latin typeface="Meiryo" charset="-128"/>
                <a:ea typeface="Meiryo" charset="-128"/>
                <a:cs typeface="Meiryo" charset="-128"/>
              </a:rPr>
              <a:t>ことから</a:t>
            </a:r>
            <a:r>
              <a:rPr kumimoji="1" lang="en-US" altLang="ja-JP" sz="1200" dirty="0">
                <a:latin typeface="Meiryo" charset="-128"/>
                <a:ea typeface="Meiryo" charset="-128"/>
                <a:cs typeface="Meiryo" charset="-128"/>
              </a:rPr>
              <a:t>VDI</a:t>
            </a:r>
          </a:p>
          <a:p>
            <a:pPr marL="171450" indent="-171450">
              <a:buFont typeface="Wingdings" charset="2"/>
              <a:buChar char="Ø"/>
            </a:pPr>
            <a:r>
              <a:rPr lang="ja-JP" altLang="en-US" sz="1200" dirty="0">
                <a:latin typeface="Meiryo" charset="-128"/>
                <a:ea typeface="Meiryo" charset="-128"/>
                <a:cs typeface="Meiryo" charset="-128"/>
              </a:rPr>
              <a:t>パブリック・クラウド移行の過渡期的用途としてインフラ</a:t>
            </a:r>
            <a:endParaRPr kumimoji="1" lang="ja-JP" altLang="en-US" sz="1200" dirty="0">
              <a:latin typeface="Meiryo" charset="-128"/>
              <a:ea typeface="Meiryo" charset="-128"/>
              <a:cs typeface="Meiryo" charset="-128"/>
            </a:endParaRPr>
          </a:p>
        </p:txBody>
      </p:sp>
      <p:sp>
        <p:nvSpPr>
          <p:cNvPr id="5" name="テキスト ボックス 4"/>
          <p:cNvSpPr txBox="1"/>
          <p:nvPr/>
        </p:nvSpPr>
        <p:spPr>
          <a:xfrm>
            <a:off x="7060505" y="3484233"/>
            <a:ext cx="1200970" cy="307777"/>
          </a:xfrm>
          <a:prstGeom prst="rect">
            <a:avLst/>
          </a:prstGeom>
          <a:noFill/>
        </p:spPr>
        <p:txBody>
          <a:bodyPr wrap="none" rtlCol="0">
            <a:spAutoFit/>
          </a:bodyPr>
          <a:lstStyle/>
          <a:p>
            <a:pPr algn="ctr"/>
            <a:r>
              <a:rPr kumimoji="1" lang="ja-JP" altLang="en-US" sz="1400">
                <a:solidFill>
                  <a:schemeClr val="tx1">
                    <a:lumMod val="65000"/>
                    <a:lumOff val="35000"/>
                  </a:schemeClr>
                </a:solidFill>
              </a:rPr>
              <a:t>仮想システム</a:t>
            </a:r>
          </a:p>
        </p:txBody>
      </p:sp>
      <p:grpSp>
        <p:nvGrpSpPr>
          <p:cNvPr id="73" name="図形グループ 72"/>
          <p:cNvGrpSpPr/>
          <p:nvPr/>
        </p:nvGrpSpPr>
        <p:grpSpPr>
          <a:xfrm>
            <a:off x="3616760" y="2399101"/>
            <a:ext cx="599554" cy="278543"/>
            <a:chOff x="6769100" y="1390650"/>
            <a:chExt cx="317500" cy="157483"/>
          </a:xfrm>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5" name="図形グループ 84"/>
          <p:cNvGrpSpPr/>
          <p:nvPr/>
        </p:nvGrpSpPr>
        <p:grpSpPr>
          <a:xfrm>
            <a:off x="4279881" y="2399101"/>
            <a:ext cx="599554" cy="278543"/>
            <a:chOff x="6769100" y="1390650"/>
            <a:chExt cx="317500" cy="157483"/>
          </a:xfrm>
        </p:grpSpPr>
        <p:sp>
          <p:nvSpPr>
            <p:cNvPr id="86" name="正方形/長方形 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円/楕円 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8" name="直線コネクタ 8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9" name="図形グループ 88"/>
          <p:cNvGrpSpPr/>
          <p:nvPr/>
        </p:nvGrpSpPr>
        <p:grpSpPr>
          <a:xfrm>
            <a:off x="4927300" y="2399101"/>
            <a:ext cx="599554" cy="278543"/>
            <a:chOff x="6769100" y="1390650"/>
            <a:chExt cx="317500" cy="157483"/>
          </a:xfrm>
        </p:grpSpPr>
        <p:sp>
          <p:nvSpPr>
            <p:cNvPr id="90" name="正方形/長方形 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円/楕円 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2" name="直線コネクタ 9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3" name="角丸四角形 92"/>
          <p:cNvSpPr/>
          <p:nvPr/>
        </p:nvSpPr>
        <p:spPr>
          <a:xfrm>
            <a:off x="3620882" y="1493306"/>
            <a:ext cx="1903141" cy="819962"/>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a:solidFill>
                <a:srgbClr val="FFFFFF"/>
              </a:solidFill>
              <a:latin typeface="Meiryo" charset="-128"/>
              <a:ea typeface="Meiryo" charset="-128"/>
              <a:cs typeface="Meiryo" charset="-128"/>
            </a:endParaRPr>
          </a:p>
          <a:p>
            <a:pPr algn="ctr"/>
            <a:r>
              <a:rPr lang="en-US" altLang="ja-JP" dirty="0">
                <a:solidFill>
                  <a:srgbClr val="FFFFFF"/>
                </a:solidFill>
                <a:latin typeface="Meiryo" charset="-128"/>
                <a:ea typeface="Meiryo" charset="-128"/>
                <a:cs typeface="Meiryo" charset="-128"/>
              </a:rPr>
              <a:t>SAN</a:t>
            </a:r>
          </a:p>
          <a:p>
            <a:pPr algn="ctr"/>
            <a:r>
              <a:rPr lang="ja-JP" altLang="en-US" sz="800" dirty="0">
                <a:solidFill>
                  <a:srgbClr val="FFFFFF"/>
                </a:solidFill>
                <a:latin typeface="Meiryo" charset="-128"/>
                <a:ea typeface="Meiryo" charset="-128"/>
                <a:cs typeface="Meiryo" charset="-128"/>
              </a:rPr>
              <a:t>ストレージ・エリア・ネットワーク</a:t>
            </a:r>
            <a:endParaRPr kumimoji="1" lang="ja-JP" altLang="en-US" sz="800" dirty="0">
              <a:solidFill>
                <a:srgbClr val="FFFFFF"/>
              </a:solidFill>
              <a:latin typeface="Meiryo" charset="-128"/>
              <a:ea typeface="Meiryo" charset="-128"/>
              <a:cs typeface="Meiryo" charset="-128"/>
            </a:endParaRPr>
          </a:p>
        </p:txBody>
      </p:sp>
      <p:sp>
        <p:nvSpPr>
          <p:cNvPr id="94" name="フローチャート: 磁気ディスク 93"/>
          <p:cNvSpPr/>
          <p:nvPr/>
        </p:nvSpPr>
        <p:spPr>
          <a:xfrm>
            <a:off x="3641506" y="1221109"/>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4343707" y="1219722"/>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フローチャート: 磁気ディスク 95"/>
          <p:cNvSpPr/>
          <p:nvPr/>
        </p:nvSpPr>
        <p:spPr>
          <a:xfrm>
            <a:off x="5056125" y="1217945"/>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7" name="角丸四角形 96"/>
          <p:cNvSpPr/>
          <p:nvPr/>
        </p:nvSpPr>
        <p:spPr>
          <a:xfrm>
            <a:off x="6723999" y="4918495"/>
            <a:ext cx="1873983"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sp>
        <p:nvSpPr>
          <p:cNvPr id="98" name="角丸四角形 97"/>
          <p:cNvSpPr/>
          <p:nvPr/>
        </p:nvSpPr>
        <p:spPr>
          <a:xfrm>
            <a:off x="559995" y="2799312"/>
            <a:ext cx="1910480"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grpSp>
        <p:nvGrpSpPr>
          <p:cNvPr id="99" name="図形グループ 98"/>
          <p:cNvGrpSpPr/>
          <p:nvPr/>
        </p:nvGrpSpPr>
        <p:grpSpPr>
          <a:xfrm>
            <a:off x="559995" y="2399101"/>
            <a:ext cx="599554" cy="27854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223116" y="2399101"/>
            <a:ext cx="599554" cy="27854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870535" y="2399101"/>
            <a:ext cx="599554" cy="27854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628400" y="1248953"/>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1287534" y="124756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フローチャート: 磁気ディスク 112"/>
          <p:cNvSpPr/>
          <p:nvPr/>
        </p:nvSpPr>
        <p:spPr>
          <a:xfrm>
            <a:off x="1940630" y="124756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cxnSp>
        <p:nvCxnSpPr>
          <p:cNvPr id="24" name="直線コネクタ 23"/>
          <p:cNvCxnSpPr>
            <a:stCxn id="111" idx="3"/>
            <a:endCxn id="100" idx="0"/>
          </p:cNvCxnSpPr>
          <p:nvPr/>
        </p:nvCxnSpPr>
        <p:spPr>
          <a:xfrm>
            <a:off x="858082" y="1737659"/>
            <a:ext cx="1690" cy="661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直線コネクタ 113"/>
          <p:cNvCxnSpPr>
            <a:stCxn id="112" idx="3"/>
            <a:endCxn id="104" idx="0"/>
          </p:cNvCxnSpPr>
          <p:nvPr/>
        </p:nvCxnSpPr>
        <p:spPr>
          <a:xfrm>
            <a:off x="1517216" y="1736272"/>
            <a:ext cx="5677" cy="6628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直線コネクタ 114"/>
          <p:cNvCxnSpPr>
            <a:stCxn id="113" idx="3"/>
            <a:endCxn id="108" idx="0"/>
          </p:cNvCxnSpPr>
          <p:nvPr/>
        </p:nvCxnSpPr>
        <p:spPr>
          <a:xfrm>
            <a:off x="2170312" y="1736272"/>
            <a:ext cx="0" cy="662829"/>
          </a:xfrm>
          <a:prstGeom prst="line">
            <a:avLst/>
          </a:prstGeom>
        </p:spPr>
        <p:style>
          <a:lnRef idx="2">
            <a:schemeClr val="accent1"/>
          </a:lnRef>
          <a:fillRef idx="0">
            <a:schemeClr val="accent1"/>
          </a:fillRef>
          <a:effectRef idx="1">
            <a:schemeClr val="accent1"/>
          </a:effectRef>
          <a:fontRef idx="minor">
            <a:schemeClr val="tx1"/>
          </a:fontRef>
        </p:style>
      </p:cxnSp>
      <p:sp>
        <p:nvSpPr>
          <p:cNvPr id="116" name="テキスト ボックス 115"/>
          <p:cNvSpPr txBox="1"/>
          <p:nvPr/>
        </p:nvSpPr>
        <p:spPr>
          <a:xfrm>
            <a:off x="2071239" y="5563771"/>
            <a:ext cx="6388240" cy="646331"/>
          </a:xfrm>
          <a:prstGeom prst="rect">
            <a:avLst/>
          </a:prstGeom>
          <a:noFill/>
        </p:spPr>
        <p:txBody>
          <a:bodyPr wrap="square" rtlCol="0">
            <a:spAutoFit/>
          </a:bodyPr>
          <a:lstStyle/>
          <a:p>
            <a:pPr marL="171450" indent="-171450">
              <a:buFont typeface="Wingdings" charset="2"/>
              <a:buChar char="ü"/>
            </a:pPr>
            <a:r>
              <a:rPr lang="ja-JP" altLang="en-US" sz="1200" dirty="0">
                <a:latin typeface="Meiryo" charset="-128"/>
                <a:ea typeface="Meiryo" charset="-128"/>
                <a:cs typeface="Meiryo" charset="-128"/>
              </a:rPr>
              <a:t>ネットワークスイッチが別途必要（</a:t>
            </a:r>
            <a:r>
              <a:rPr lang="en-US" altLang="ja-JP" sz="1200" dirty="0">
                <a:latin typeface="Meiryo" charset="-128"/>
                <a:ea typeface="Meiryo" charset="-128"/>
                <a:cs typeface="Meiryo" charset="-128"/>
              </a:rPr>
              <a:t>Cisco</a:t>
            </a:r>
            <a:r>
              <a:rPr lang="ja-JP" altLang="en-US" sz="1200" dirty="0">
                <a:latin typeface="Meiryo" charset="-128"/>
                <a:ea typeface="Meiryo" charset="-128"/>
                <a:cs typeface="Meiryo" charset="-128"/>
              </a:rPr>
              <a:t>製品は統合）</a:t>
            </a:r>
            <a:endParaRPr lang="en-US" altLang="ja-JP" sz="1200" dirty="0">
              <a:latin typeface="Meiryo" charset="-128"/>
              <a:ea typeface="Meiryo" charset="-128"/>
              <a:cs typeface="Meiryo" charset="-128"/>
            </a:endParaRPr>
          </a:p>
          <a:p>
            <a:pPr marL="171450" indent="-171450">
              <a:buFont typeface="Wingdings" charset="2"/>
              <a:buChar char="ü"/>
            </a:pPr>
            <a:r>
              <a:rPr kumimoji="1" lang="ja-JP" altLang="en-US" sz="1200" dirty="0">
                <a:latin typeface="Meiryo" charset="-128"/>
                <a:ea typeface="Meiryo" charset="-128"/>
                <a:cs typeface="Meiryo" charset="-128"/>
              </a:rPr>
              <a:t>インフラの仕組みが異なるためアプリケーション性能や運用方法の確認、見直しが必要</a:t>
            </a:r>
            <a:endParaRPr kumimoji="1" lang="en-US" altLang="ja-JP" sz="1200" dirty="0">
              <a:latin typeface="Meiryo" charset="-128"/>
              <a:ea typeface="Meiryo" charset="-128"/>
              <a:cs typeface="Meiryo" charset="-128"/>
            </a:endParaRPr>
          </a:p>
          <a:p>
            <a:pPr marL="171450" indent="-171450">
              <a:buFont typeface="Wingdings" charset="2"/>
              <a:buChar char="ü"/>
            </a:pPr>
            <a:r>
              <a:rPr kumimoji="1" lang="ja-JP" altLang="en-US" sz="1200" dirty="0">
                <a:latin typeface="Meiryo" charset="-128"/>
                <a:ea typeface="Meiryo" charset="-128"/>
                <a:cs typeface="Meiryo" charset="-128"/>
              </a:rPr>
              <a:t>拡張の柔軟性に制約あり</a:t>
            </a:r>
          </a:p>
        </p:txBody>
      </p:sp>
      <p:sp>
        <p:nvSpPr>
          <p:cNvPr id="117" name="正方形/長方形 116"/>
          <p:cNvSpPr/>
          <p:nvPr/>
        </p:nvSpPr>
        <p:spPr>
          <a:xfrm>
            <a:off x="767557" y="5570118"/>
            <a:ext cx="1425749" cy="276999"/>
          </a:xfrm>
          <a:prstGeom prst="rect">
            <a:avLst/>
          </a:prstGeom>
        </p:spPr>
        <p:txBody>
          <a:bodyPr wrap="square">
            <a:spAutoFit/>
          </a:bodyPr>
          <a:lstStyle/>
          <a:p>
            <a:r>
              <a:rPr lang="ja-JP" altLang="en-US" sz="1200">
                <a:latin typeface="Meiryo" charset="-128"/>
                <a:ea typeface="Meiryo" charset="-128"/>
                <a:cs typeface="Meiryo" charset="-128"/>
              </a:rPr>
              <a:t>考慮すべき点</a:t>
            </a:r>
            <a:endParaRPr lang="ja-JP" altLang="en-US" sz="1200" dirty="0">
              <a:latin typeface="Meiryo" charset="-128"/>
              <a:ea typeface="Meiryo" charset="-128"/>
              <a:cs typeface="Meiryo" charset="-128"/>
            </a:endParaRPr>
          </a:p>
        </p:txBody>
      </p:sp>
      <p:sp>
        <p:nvSpPr>
          <p:cNvPr id="118" name="正方形/長方形 117"/>
          <p:cNvSpPr/>
          <p:nvPr/>
        </p:nvSpPr>
        <p:spPr>
          <a:xfrm>
            <a:off x="7102345" y="4494973"/>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7F7F7F"/>
              </a:solidFill>
              <a:latin typeface="ＭＳ Ｐゴシック"/>
              <a:ea typeface="ＭＳ Ｐゴシック"/>
              <a:cs typeface="ＭＳ Ｐゴシック"/>
            </a:endParaRPr>
          </a:p>
        </p:txBody>
      </p:sp>
      <p:sp>
        <p:nvSpPr>
          <p:cNvPr id="120" name="正方形/長方形 119"/>
          <p:cNvSpPr/>
          <p:nvPr/>
        </p:nvSpPr>
        <p:spPr>
          <a:xfrm>
            <a:off x="7757860" y="4505633"/>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7F7F7F"/>
              </a:solidFill>
              <a:latin typeface="ＭＳ Ｐゴシック"/>
              <a:ea typeface="ＭＳ Ｐゴシック"/>
              <a:cs typeface="ＭＳ Ｐゴシック"/>
            </a:endParaRPr>
          </a:p>
        </p:txBody>
      </p:sp>
      <p:sp>
        <p:nvSpPr>
          <p:cNvPr id="68" name="正方形/長方形 67"/>
          <p:cNvSpPr/>
          <p:nvPr/>
        </p:nvSpPr>
        <p:spPr>
          <a:xfrm>
            <a:off x="6724000" y="4526921"/>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7F7F7F"/>
                </a:solidFill>
                <a:latin typeface="ＭＳ Ｐゴシック"/>
                <a:ea typeface="ＭＳ Ｐゴシック"/>
                <a:cs typeface="ＭＳ Ｐゴシック"/>
              </a:rPr>
              <a:t>仮想</a:t>
            </a:r>
            <a:endParaRPr lang="en-US" altLang="ja-JP" sz="800" dirty="0">
              <a:solidFill>
                <a:srgbClr val="7F7F7F"/>
              </a:solidFill>
              <a:latin typeface="ＭＳ Ｐゴシック"/>
              <a:ea typeface="ＭＳ Ｐゴシック"/>
              <a:cs typeface="ＭＳ Ｐゴシック"/>
            </a:endParaRPr>
          </a:p>
          <a:p>
            <a:pPr algn="ctr"/>
            <a:r>
              <a:rPr kumimoji="1" lang="ja-JP" altLang="en-US" sz="600" dirty="0">
                <a:solidFill>
                  <a:srgbClr val="7F7F7F"/>
                </a:solidFill>
                <a:latin typeface="ＭＳ Ｐゴシック"/>
                <a:ea typeface="ＭＳ Ｐゴシック"/>
                <a:cs typeface="ＭＳ Ｐゴシック"/>
              </a:rPr>
              <a:t>サ</a:t>
            </a:r>
            <a:r>
              <a:rPr lang="ja-JP" altLang="en-US" sz="600" dirty="0">
                <a:solidFill>
                  <a:srgbClr val="7F7F7F"/>
                </a:solidFill>
                <a:latin typeface="ＭＳ Ｐゴシック"/>
                <a:ea typeface="ＭＳ Ｐゴシック"/>
                <a:cs typeface="ＭＳ Ｐゴシック"/>
              </a:rPr>
              <a:t>ー</a:t>
            </a:r>
            <a:r>
              <a:rPr kumimoji="1" lang="ja-JP" altLang="en-US" sz="600" dirty="0">
                <a:solidFill>
                  <a:srgbClr val="7F7F7F"/>
                </a:solidFill>
                <a:latin typeface="ＭＳ Ｐゴシック"/>
                <a:ea typeface="ＭＳ Ｐゴシック"/>
                <a:cs typeface="ＭＳ Ｐゴシック"/>
              </a:rPr>
              <a:t>バー</a:t>
            </a:r>
          </a:p>
        </p:txBody>
      </p:sp>
      <p:sp>
        <p:nvSpPr>
          <p:cNvPr id="119" name="正方形/長方形 118"/>
          <p:cNvSpPr/>
          <p:nvPr/>
        </p:nvSpPr>
        <p:spPr>
          <a:xfrm>
            <a:off x="7371481" y="4531968"/>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7F7F7F"/>
                </a:solidFill>
                <a:latin typeface="ＭＳ Ｐゴシック"/>
                <a:ea typeface="ＭＳ Ｐゴシック"/>
                <a:cs typeface="ＭＳ Ｐゴシック"/>
              </a:rPr>
              <a:t>仮想</a:t>
            </a:r>
            <a:endParaRPr lang="en-US" altLang="ja-JP" sz="800" dirty="0">
              <a:solidFill>
                <a:srgbClr val="7F7F7F"/>
              </a:solidFill>
              <a:latin typeface="ＭＳ Ｐゴシック"/>
              <a:ea typeface="ＭＳ Ｐゴシック"/>
              <a:cs typeface="ＭＳ Ｐゴシック"/>
            </a:endParaRPr>
          </a:p>
          <a:p>
            <a:pPr algn="ctr"/>
            <a:r>
              <a:rPr lang="ja-JP" altLang="en-US" sz="600" dirty="0">
                <a:solidFill>
                  <a:srgbClr val="7F7F7F"/>
                </a:solidFill>
                <a:latin typeface="ＭＳ Ｐゴシック"/>
                <a:ea typeface="ＭＳ Ｐゴシック"/>
                <a:cs typeface="ＭＳ Ｐゴシック"/>
              </a:rPr>
              <a:t>サーバー</a:t>
            </a:r>
          </a:p>
        </p:txBody>
      </p:sp>
      <p:sp>
        <p:nvSpPr>
          <p:cNvPr id="121" name="正方形/長方形 120"/>
          <p:cNvSpPr/>
          <p:nvPr/>
        </p:nvSpPr>
        <p:spPr>
          <a:xfrm>
            <a:off x="8058371" y="4528004"/>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7F7F7F"/>
                </a:solidFill>
                <a:latin typeface="ＭＳ Ｐゴシック"/>
                <a:ea typeface="ＭＳ Ｐゴシック"/>
                <a:cs typeface="ＭＳ Ｐゴシック"/>
              </a:rPr>
              <a:t>仮想</a:t>
            </a:r>
            <a:endParaRPr lang="en-US" altLang="ja-JP" sz="800" dirty="0">
              <a:solidFill>
                <a:srgbClr val="7F7F7F"/>
              </a:solidFill>
              <a:latin typeface="ＭＳ Ｐゴシック"/>
              <a:ea typeface="ＭＳ Ｐゴシック"/>
              <a:cs typeface="ＭＳ Ｐゴシック"/>
            </a:endParaRPr>
          </a:p>
          <a:p>
            <a:pPr algn="ctr"/>
            <a:r>
              <a:rPr lang="ja-JP" altLang="en-US" sz="600" dirty="0">
                <a:solidFill>
                  <a:srgbClr val="7F7F7F"/>
                </a:solidFill>
                <a:latin typeface="ＭＳ Ｐゴシック"/>
                <a:ea typeface="ＭＳ Ｐゴシック"/>
                <a:cs typeface="ＭＳ Ｐゴシック"/>
              </a:rPr>
              <a:t>サーバー</a:t>
            </a:r>
          </a:p>
        </p:txBody>
      </p:sp>
      <p:sp>
        <p:nvSpPr>
          <p:cNvPr id="124" name="フローチャート: 磁気ディスク 123"/>
          <p:cNvSpPr/>
          <p:nvPr/>
        </p:nvSpPr>
        <p:spPr>
          <a:xfrm>
            <a:off x="6723999" y="3816685"/>
            <a:ext cx="1873983" cy="630088"/>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右矢印 124"/>
          <p:cNvSpPr/>
          <p:nvPr/>
        </p:nvSpPr>
        <p:spPr>
          <a:xfrm>
            <a:off x="2707305" y="1644562"/>
            <a:ext cx="568818" cy="6687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右矢印 125"/>
          <p:cNvSpPr/>
          <p:nvPr/>
        </p:nvSpPr>
        <p:spPr>
          <a:xfrm rot="5400000">
            <a:off x="7528834" y="3022374"/>
            <a:ext cx="228677" cy="668706"/>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815006" y="871788"/>
            <a:ext cx="1415772" cy="276999"/>
          </a:xfrm>
          <a:prstGeom prst="rect">
            <a:avLst/>
          </a:prstGeom>
          <a:noFill/>
        </p:spPr>
        <p:txBody>
          <a:bodyPr wrap="none" rtlCol="0">
            <a:spAutoFit/>
          </a:bodyPr>
          <a:lstStyle/>
          <a:p>
            <a:pPr algn="ctr"/>
            <a:r>
              <a:rPr kumimoji="1" lang="ja-JP" altLang="en-US" sz="1200" dirty="0">
                <a:latin typeface="Meiryo" charset="-128"/>
                <a:ea typeface="Meiryo" charset="-128"/>
                <a:cs typeface="Meiryo" charset="-128"/>
              </a:rPr>
              <a:t>サイロ型システム</a:t>
            </a:r>
          </a:p>
        </p:txBody>
      </p:sp>
      <p:sp>
        <p:nvSpPr>
          <p:cNvPr id="127" name="テキスト ボックス 126"/>
          <p:cNvSpPr txBox="1"/>
          <p:nvPr/>
        </p:nvSpPr>
        <p:spPr>
          <a:xfrm>
            <a:off x="3472518" y="862790"/>
            <a:ext cx="2185214" cy="276999"/>
          </a:xfrm>
          <a:prstGeom prst="rect">
            <a:avLst/>
          </a:prstGeom>
          <a:noFill/>
        </p:spPr>
        <p:txBody>
          <a:bodyPr wrap="none" rtlCol="0">
            <a:spAutoFit/>
          </a:bodyPr>
          <a:lstStyle/>
          <a:p>
            <a:pPr algn="ctr"/>
            <a:r>
              <a:rPr kumimoji="1" lang="ja-JP" altLang="en-US" sz="1200" dirty="0">
                <a:latin typeface="Meiryo" charset="-128"/>
                <a:ea typeface="Meiryo" charset="-128"/>
                <a:cs typeface="Meiryo" charset="-128"/>
              </a:rPr>
              <a:t>外部ストレージ</a:t>
            </a:r>
            <a:r>
              <a:rPr kumimoji="1" lang="ja-JP" altLang="en-US" sz="1200">
                <a:latin typeface="Meiryo" charset="-128"/>
                <a:ea typeface="Meiryo" charset="-128"/>
                <a:cs typeface="Meiryo" charset="-128"/>
              </a:rPr>
              <a:t>共有システム</a:t>
            </a:r>
            <a:endParaRPr kumimoji="1" lang="ja-JP" altLang="en-US" sz="1200" dirty="0">
              <a:latin typeface="Meiryo" charset="-128"/>
              <a:ea typeface="Meiryo" charset="-128"/>
              <a:cs typeface="Meiryo" charset="-128"/>
            </a:endParaRPr>
          </a:p>
        </p:txBody>
      </p:sp>
      <p:sp>
        <p:nvSpPr>
          <p:cNvPr id="128" name="テキスト ボックス 127"/>
          <p:cNvSpPr txBox="1"/>
          <p:nvPr/>
        </p:nvSpPr>
        <p:spPr>
          <a:xfrm>
            <a:off x="6568386" y="875908"/>
            <a:ext cx="2185214" cy="276999"/>
          </a:xfrm>
          <a:prstGeom prst="rect">
            <a:avLst/>
          </a:prstGeom>
          <a:noFill/>
        </p:spPr>
        <p:txBody>
          <a:bodyPr wrap="none" rtlCol="0">
            <a:spAutoFit/>
          </a:bodyPr>
          <a:lstStyle/>
          <a:p>
            <a:pPr algn="ctr"/>
            <a:r>
              <a:rPr kumimoji="1" lang="ja-JP" altLang="en-US" sz="1200" dirty="0">
                <a:latin typeface="Meiryo" charset="-128"/>
                <a:ea typeface="Meiryo" charset="-128"/>
                <a:cs typeface="Meiryo" charset="-128"/>
              </a:rPr>
              <a:t>仮想ストレージ共有システム</a:t>
            </a:r>
          </a:p>
        </p:txBody>
      </p:sp>
    </p:spTree>
    <p:extLst>
      <p:ext uri="{BB962C8B-B14F-4D97-AF65-F5344CB8AC3E}">
        <p14:creationId xmlns:p14="http://schemas.microsoft.com/office/powerpoint/2010/main" val="1344364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台形 5"/>
          <p:cNvSpPr/>
          <p:nvPr/>
        </p:nvSpPr>
        <p:spPr>
          <a:xfrm flipV="1">
            <a:off x="228118" y="2969785"/>
            <a:ext cx="8685966" cy="976464"/>
          </a:xfrm>
          <a:prstGeom prst="trapezoid">
            <a:avLst>
              <a:gd name="adj" fmla="val 22613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3180445" y="1028472"/>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130974" y="1025568"/>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228117" y="1028472"/>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ハイパーコンバージドの仕組みと特徴</a:t>
            </a:r>
          </a:p>
        </p:txBody>
      </p:sp>
      <p:sp>
        <p:nvSpPr>
          <p:cNvPr id="4" name="正方形/長方形 3"/>
          <p:cNvSpPr/>
          <p:nvPr/>
        </p:nvSpPr>
        <p:spPr>
          <a:xfrm>
            <a:off x="395536"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395536"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8" name="正方形/長方形 7"/>
          <p:cNvSpPr/>
          <p:nvPr/>
        </p:nvSpPr>
        <p:spPr>
          <a:xfrm>
            <a:off x="1115616"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9" name="正方形/長方形 8"/>
          <p:cNvSpPr/>
          <p:nvPr/>
        </p:nvSpPr>
        <p:spPr>
          <a:xfrm>
            <a:off x="1979712"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ストレージ</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コントロール</a:t>
            </a:r>
            <a:endParaRPr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システム</a:t>
            </a:r>
          </a:p>
        </p:txBody>
      </p:sp>
      <p:sp>
        <p:nvSpPr>
          <p:cNvPr id="10" name="テキスト ボックス 9"/>
          <p:cNvSpPr txBox="1"/>
          <p:nvPr/>
        </p:nvSpPr>
        <p:spPr>
          <a:xfrm>
            <a:off x="1713166" y="2135429"/>
            <a:ext cx="338554" cy="215444"/>
          </a:xfrm>
          <a:prstGeom prst="rect">
            <a:avLst/>
          </a:prstGeom>
          <a:noFill/>
        </p:spPr>
        <p:txBody>
          <a:bodyPr wrap="none" rtlCol="0">
            <a:spAutoFit/>
          </a:bodyPr>
          <a:lstStyle/>
          <a:p>
            <a:r>
              <a:rPr kumimoji="1" lang="ja-JP" altLang="en-US" sz="800">
                <a:solidFill>
                  <a:schemeClr val="accent5">
                    <a:lumMod val="75000"/>
                  </a:schemeClr>
                </a:solidFill>
              </a:rPr>
              <a:t>・・・</a:t>
            </a:r>
          </a:p>
        </p:txBody>
      </p:sp>
      <p:sp>
        <p:nvSpPr>
          <p:cNvPr id="11" name="円柱 10"/>
          <p:cNvSpPr/>
          <p:nvPr/>
        </p:nvSpPr>
        <p:spPr>
          <a:xfrm>
            <a:off x="1979712"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ストレージ</a:t>
            </a:r>
            <a:endParaRPr kumimoji="1" lang="ja-JP" altLang="en-US" sz="1050" dirty="0">
              <a:solidFill>
                <a:srgbClr val="FFFFFF"/>
              </a:solidFill>
              <a:latin typeface="Meiryo" charset="-128"/>
              <a:ea typeface="Meiryo" charset="-128"/>
              <a:cs typeface="Meiryo" charset="-128"/>
            </a:endParaRPr>
          </a:p>
        </p:txBody>
      </p:sp>
      <p:sp>
        <p:nvSpPr>
          <p:cNvPr id="12" name="正方形/長方形 11"/>
          <p:cNvSpPr/>
          <p:nvPr/>
        </p:nvSpPr>
        <p:spPr>
          <a:xfrm>
            <a:off x="3347864"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3347864"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14" name="正方形/長方形 13"/>
          <p:cNvSpPr/>
          <p:nvPr/>
        </p:nvSpPr>
        <p:spPr>
          <a:xfrm>
            <a:off x="4067944"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15" name="正方形/長方形 14"/>
          <p:cNvSpPr/>
          <p:nvPr/>
        </p:nvSpPr>
        <p:spPr>
          <a:xfrm>
            <a:off x="4932040"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ストレージ</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コントロール</a:t>
            </a:r>
            <a:endParaRPr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システム</a:t>
            </a:r>
          </a:p>
        </p:txBody>
      </p:sp>
      <p:sp>
        <p:nvSpPr>
          <p:cNvPr id="16" name="テキスト ボックス 15"/>
          <p:cNvSpPr txBox="1"/>
          <p:nvPr/>
        </p:nvSpPr>
        <p:spPr>
          <a:xfrm>
            <a:off x="4665494" y="2135429"/>
            <a:ext cx="338554" cy="215444"/>
          </a:xfrm>
          <a:prstGeom prst="rect">
            <a:avLst/>
          </a:prstGeom>
          <a:noFill/>
        </p:spPr>
        <p:txBody>
          <a:bodyPr wrap="none" rtlCol="0">
            <a:spAutoFit/>
          </a:bodyPr>
          <a:lstStyle/>
          <a:p>
            <a:r>
              <a:rPr kumimoji="1" lang="ja-JP" altLang="en-US" sz="800">
                <a:solidFill>
                  <a:schemeClr val="accent5">
                    <a:lumMod val="75000"/>
                  </a:schemeClr>
                </a:solidFill>
              </a:rPr>
              <a:t>・・・</a:t>
            </a:r>
          </a:p>
        </p:txBody>
      </p:sp>
      <p:sp>
        <p:nvSpPr>
          <p:cNvPr id="17" name="円柱 16"/>
          <p:cNvSpPr/>
          <p:nvPr/>
        </p:nvSpPr>
        <p:spPr>
          <a:xfrm>
            <a:off x="4932040"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ストレージ</a:t>
            </a:r>
          </a:p>
        </p:txBody>
      </p:sp>
      <p:sp>
        <p:nvSpPr>
          <p:cNvPr id="18" name="正方形/長方形 17"/>
          <p:cNvSpPr/>
          <p:nvPr/>
        </p:nvSpPr>
        <p:spPr>
          <a:xfrm>
            <a:off x="6303958"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19" name="正方形/長方形 18"/>
          <p:cNvSpPr/>
          <p:nvPr/>
        </p:nvSpPr>
        <p:spPr>
          <a:xfrm>
            <a:off x="6303958"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20" name="正方形/長方形 19"/>
          <p:cNvSpPr/>
          <p:nvPr/>
        </p:nvSpPr>
        <p:spPr>
          <a:xfrm>
            <a:off x="7024038"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21" name="正方形/長方形 20"/>
          <p:cNvSpPr/>
          <p:nvPr/>
        </p:nvSpPr>
        <p:spPr>
          <a:xfrm>
            <a:off x="7888134"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ストレージ</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コントロール</a:t>
            </a:r>
            <a:endParaRPr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システム</a:t>
            </a:r>
          </a:p>
        </p:txBody>
      </p:sp>
      <p:sp>
        <p:nvSpPr>
          <p:cNvPr id="22" name="テキスト ボックス 21"/>
          <p:cNvSpPr txBox="1"/>
          <p:nvPr/>
        </p:nvSpPr>
        <p:spPr>
          <a:xfrm>
            <a:off x="7621588" y="2135429"/>
            <a:ext cx="338554" cy="215444"/>
          </a:xfrm>
          <a:prstGeom prst="rect">
            <a:avLst/>
          </a:prstGeom>
          <a:noFill/>
        </p:spPr>
        <p:txBody>
          <a:bodyPr wrap="none" rtlCol="0">
            <a:spAutoFit/>
          </a:bodyPr>
          <a:lstStyle/>
          <a:p>
            <a:r>
              <a:rPr kumimoji="1" lang="ja-JP" altLang="en-US" sz="800">
                <a:solidFill>
                  <a:schemeClr val="accent5">
                    <a:lumMod val="75000"/>
                  </a:schemeClr>
                </a:solidFill>
              </a:rPr>
              <a:t>・・・</a:t>
            </a:r>
          </a:p>
        </p:txBody>
      </p:sp>
      <p:sp>
        <p:nvSpPr>
          <p:cNvPr id="23" name="円柱 22"/>
          <p:cNvSpPr/>
          <p:nvPr/>
        </p:nvSpPr>
        <p:spPr>
          <a:xfrm>
            <a:off x="7888134"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ストレージ</a:t>
            </a:r>
          </a:p>
        </p:txBody>
      </p:sp>
      <p:cxnSp>
        <p:nvCxnSpPr>
          <p:cNvPr id="25" name="曲線コネクタ 24"/>
          <p:cNvCxnSpPr/>
          <p:nvPr/>
        </p:nvCxnSpPr>
        <p:spPr>
          <a:xfrm rot="16200000" flipH="1">
            <a:off x="3887924" y="959417"/>
            <a:ext cx="12700" cy="2952328"/>
          </a:xfrm>
          <a:prstGeom prst="curvedConnector3">
            <a:avLst>
              <a:gd name="adj1" fmla="val 930197"/>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曲線コネクタ 29"/>
          <p:cNvCxnSpPr>
            <a:stCxn id="9" idx="2"/>
            <a:endCxn id="21" idx="2"/>
          </p:cNvCxnSpPr>
          <p:nvPr/>
        </p:nvCxnSpPr>
        <p:spPr>
          <a:xfrm rot="16200000" flipH="1">
            <a:off x="5365971" y="-531330"/>
            <a:ext cx="12700" cy="5908422"/>
          </a:xfrm>
          <a:prstGeom prst="curvedConnector3">
            <a:avLst>
              <a:gd name="adj1" fmla="val 3491276"/>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9" name="上矢印 38"/>
          <p:cNvSpPr/>
          <p:nvPr/>
        </p:nvSpPr>
        <p:spPr>
          <a:xfrm>
            <a:off x="2231089"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上矢印 39"/>
          <p:cNvSpPr/>
          <p:nvPr/>
        </p:nvSpPr>
        <p:spPr>
          <a:xfrm>
            <a:off x="5184068"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a:off x="8140162"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229017" y="3148366"/>
            <a:ext cx="8685966" cy="646331"/>
          </a:xfrm>
          <a:prstGeom prst="rect">
            <a:avLst/>
          </a:prstGeom>
        </p:spPr>
        <p:txBody>
          <a:bodyPr wrap="square">
            <a:spAutoFit/>
          </a:bodyPr>
          <a:lstStyle/>
          <a:p>
            <a:pPr algn="ctr"/>
            <a:r>
              <a:rPr lang="ja-JP" altLang="en-US" sz="1200" dirty="0">
                <a:latin typeface="Meiryo" charset="-128"/>
                <a:ea typeface="Meiryo" charset="-128"/>
                <a:cs typeface="Meiryo" charset="-128"/>
              </a:rPr>
              <a:t>ローカルストレージに書き込むデータを同時にネットワーク経由でほかの</a:t>
            </a:r>
            <a:endParaRPr lang="en-US" altLang="ja-JP" sz="1200" dirty="0">
              <a:latin typeface="Meiryo" charset="-128"/>
              <a:ea typeface="Meiryo" charset="-128"/>
              <a:cs typeface="Meiryo" charset="-128"/>
            </a:endParaRPr>
          </a:p>
          <a:p>
            <a:pPr algn="ctr"/>
            <a:r>
              <a:rPr lang="ja-JP" altLang="en-US" sz="1200" dirty="0">
                <a:latin typeface="Meiryo" charset="-128"/>
                <a:ea typeface="Meiryo" charset="-128"/>
                <a:cs typeface="Meiryo" charset="-128"/>
              </a:rPr>
              <a:t>複数のサーバーのストレージにも書き込むことで、</a:t>
            </a:r>
            <a:endParaRPr lang="en-US" altLang="ja-JP" sz="1200" dirty="0">
              <a:latin typeface="Meiryo" charset="-128"/>
              <a:ea typeface="Meiryo" charset="-128"/>
              <a:cs typeface="Meiryo" charset="-128"/>
            </a:endParaRPr>
          </a:p>
          <a:p>
            <a:pPr algn="ctr"/>
            <a:r>
              <a:rPr lang="ja-JP" altLang="en-US" sz="1200" dirty="0">
                <a:latin typeface="Meiryo" charset="-128"/>
                <a:ea typeface="Meiryo" charset="-128"/>
                <a:cs typeface="Meiryo" charset="-128"/>
              </a:rPr>
              <a:t>障害の回避、仮想サーバーの移動にも柔軟に対応</a:t>
            </a:r>
          </a:p>
        </p:txBody>
      </p:sp>
      <p:sp>
        <p:nvSpPr>
          <p:cNvPr id="5" name="正方形/長方形 4"/>
          <p:cNvSpPr/>
          <p:nvPr/>
        </p:nvSpPr>
        <p:spPr>
          <a:xfrm>
            <a:off x="2424163" y="3937069"/>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ストレージ仮想化技術の進化</a:t>
            </a:r>
          </a:p>
        </p:txBody>
      </p:sp>
      <p:sp>
        <p:nvSpPr>
          <p:cNvPr id="71" name="正方形/長方形 70"/>
          <p:cNvSpPr/>
          <p:nvPr/>
        </p:nvSpPr>
        <p:spPr>
          <a:xfrm>
            <a:off x="2424163" y="4790262"/>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eiryo" charset="-128"/>
                <a:ea typeface="Meiryo" charset="-128"/>
                <a:cs typeface="Meiryo" charset="-128"/>
              </a:rPr>
              <a:t>ハードウェアの価格低下と性能向上</a:t>
            </a:r>
            <a:endParaRPr lang="en-US" altLang="ja-JP"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特にフラッシュストレージ</a:t>
            </a:r>
            <a:endParaRPr kumimoji="1" lang="ja-JP" altLang="en-US" sz="1200" dirty="0">
              <a:solidFill>
                <a:srgbClr val="FFFFFF"/>
              </a:solidFill>
              <a:latin typeface="Meiryo" charset="-128"/>
              <a:ea typeface="Meiryo" charset="-128"/>
              <a:cs typeface="Meiryo" charset="-128"/>
            </a:endParaRPr>
          </a:p>
        </p:txBody>
      </p:sp>
      <p:sp>
        <p:nvSpPr>
          <p:cNvPr id="73" name="正方形/長方形 72"/>
          <p:cNvSpPr/>
          <p:nvPr/>
        </p:nvSpPr>
        <p:spPr>
          <a:xfrm>
            <a:off x="2424163" y="5643455"/>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solidFill>
                  <a:srgbClr val="FFFFFF"/>
                </a:solidFill>
                <a:latin typeface="Meiryo" charset="-128"/>
                <a:ea typeface="Meiryo" charset="-128"/>
                <a:cs typeface="Meiryo" charset="-128"/>
              </a:rPr>
              <a:t>TCO</a:t>
            </a:r>
            <a:r>
              <a:rPr lang="ja-JP" altLang="en-US" dirty="0">
                <a:solidFill>
                  <a:srgbClr val="FFFFFF"/>
                </a:solidFill>
                <a:latin typeface="Meiryo" charset="-128"/>
                <a:ea typeface="Meiryo" charset="-128"/>
                <a:cs typeface="Meiryo" charset="-128"/>
              </a:rPr>
              <a:t>削減</a:t>
            </a:r>
            <a:endParaRPr lang="en-US" altLang="ja-JP"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導入／拡張作業・運用管理・ラックスペース・消費電力</a:t>
            </a:r>
            <a:endParaRPr kumimoji="1" lang="ja-JP" altLang="en-US" sz="1200" dirty="0">
              <a:solidFill>
                <a:srgbClr val="FFFFFF"/>
              </a:solidFill>
              <a:latin typeface="Meiryo" charset="-128"/>
              <a:ea typeface="Meiryo" charset="-128"/>
              <a:cs typeface="Meiryo" charset="-128"/>
            </a:endParaRPr>
          </a:p>
        </p:txBody>
      </p:sp>
      <p:sp>
        <p:nvSpPr>
          <p:cNvPr id="75" name="正方形/長方形 74"/>
          <p:cNvSpPr/>
          <p:nvPr/>
        </p:nvSpPr>
        <p:spPr>
          <a:xfrm>
            <a:off x="228117" y="3937051"/>
            <a:ext cx="2065288" cy="238758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システム構成</a:t>
            </a: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の</a:t>
            </a:r>
            <a:endParaRPr kumimoji="1" lang="en-US" altLang="ja-JP" sz="2000" dirty="0">
              <a:solidFill>
                <a:srgbClr val="FFFFFF"/>
              </a:solidFill>
              <a:latin typeface="Meiryo" charset="-128"/>
              <a:ea typeface="Meiryo" charset="-128"/>
              <a:cs typeface="Meiryo" charset="-128"/>
            </a:endParaRPr>
          </a:p>
          <a:p>
            <a:pPr algn="ctr"/>
            <a:r>
              <a:rPr lang="ja-JP" altLang="en-US" sz="2000" dirty="0">
                <a:solidFill>
                  <a:srgbClr val="FFFFFF"/>
                </a:solidFill>
                <a:latin typeface="Meiryo" charset="-128"/>
                <a:ea typeface="Meiryo" charset="-128"/>
                <a:cs typeface="Meiryo" charset="-128"/>
              </a:rPr>
              <a:t>シンプル化</a:t>
            </a:r>
            <a:endParaRPr kumimoji="1" lang="ja-JP" altLang="en-US" sz="2000" dirty="0">
              <a:solidFill>
                <a:srgbClr val="FFFFFF"/>
              </a:solidFill>
              <a:latin typeface="Meiryo" charset="-128"/>
              <a:ea typeface="Meiryo" charset="-128"/>
              <a:cs typeface="Meiryo" charset="-128"/>
            </a:endParaRPr>
          </a:p>
        </p:txBody>
      </p:sp>
      <p:sp>
        <p:nvSpPr>
          <p:cNvPr id="82" name="正方形/長方形 81"/>
          <p:cNvSpPr/>
          <p:nvPr/>
        </p:nvSpPr>
        <p:spPr>
          <a:xfrm>
            <a:off x="6848795" y="3946250"/>
            <a:ext cx="2065288" cy="238758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Ø"/>
            </a:pPr>
            <a:r>
              <a:rPr lang="ja-JP" altLang="en-US" sz="1400" dirty="0">
                <a:solidFill>
                  <a:schemeClr val="bg1"/>
                </a:solidFill>
                <a:latin typeface="Meiryo" charset="-128"/>
                <a:ea typeface="Meiryo" charset="-128"/>
                <a:cs typeface="Meiryo" charset="-128"/>
              </a:rPr>
              <a:t>迅速導入</a:t>
            </a:r>
            <a:endParaRPr lang="en-US" altLang="ja-JP" sz="1400" dirty="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a:solidFill>
                  <a:schemeClr val="bg1"/>
                </a:solidFill>
                <a:latin typeface="Meiryo" charset="-128"/>
                <a:ea typeface="Meiryo" charset="-128"/>
                <a:cs typeface="Meiryo" charset="-128"/>
              </a:rPr>
              <a:t>運用管理の効率化</a:t>
            </a:r>
            <a:endParaRPr lang="en-US" altLang="ja-JP" sz="1400" dirty="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a:solidFill>
                  <a:schemeClr val="bg1"/>
                </a:solidFill>
                <a:latin typeface="Meiryo" charset="-128"/>
                <a:ea typeface="Meiryo" charset="-128"/>
                <a:cs typeface="Meiryo" charset="-128"/>
              </a:rPr>
              <a:t>スモールスタート</a:t>
            </a:r>
            <a:endParaRPr lang="en-US" altLang="ja-JP" sz="1400" dirty="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a:solidFill>
                  <a:schemeClr val="bg1"/>
                </a:solidFill>
                <a:latin typeface="Meiryo" charset="-128"/>
                <a:ea typeface="Meiryo" charset="-128"/>
                <a:cs typeface="Meiryo" charset="-128"/>
              </a:rPr>
              <a:t>拡張性</a:t>
            </a:r>
            <a:endParaRPr lang="en-US" altLang="ja-JP" sz="1400" dirty="0">
              <a:solidFill>
                <a:schemeClr val="bg1"/>
              </a:solidFill>
              <a:latin typeface="Meiryo" charset="-128"/>
              <a:ea typeface="Meiryo" charset="-128"/>
              <a:cs typeface="Meiryo" charset="-128"/>
            </a:endParaRPr>
          </a:p>
          <a:p>
            <a:pPr marL="285750" indent="-285750">
              <a:buFont typeface="Wingdings" charset="2"/>
              <a:buChar char="Ø"/>
            </a:pPr>
            <a:endParaRPr lang="en-US" altLang="ja-JP" sz="1400" dirty="0">
              <a:solidFill>
                <a:schemeClr val="bg1"/>
              </a:solidFill>
              <a:latin typeface="Meiryo" charset="-128"/>
              <a:ea typeface="Meiryo" charset="-128"/>
              <a:cs typeface="Meiryo" charset="-128"/>
            </a:endParaRPr>
          </a:p>
          <a:p>
            <a:r>
              <a:rPr lang="en-US" altLang="ja-JP" dirty="0">
                <a:solidFill>
                  <a:schemeClr val="bg1"/>
                </a:solidFill>
                <a:latin typeface="Meiryo" charset="-128"/>
                <a:ea typeface="Meiryo" charset="-128"/>
                <a:cs typeface="Meiryo" charset="-128"/>
              </a:rPr>
              <a:t>  </a:t>
            </a:r>
            <a:r>
              <a:rPr lang="ja-JP" altLang="en-US" dirty="0">
                <a:solidFill>
                  <a:schemeClr val="bg1"/>
                </a:solidFill>
                <a:latin typeface="Meiryo" charset="-128"/>
                <a:ea typeface="Meiryo" charset="-128"/>
                <a:cs typeface="Meiryo" charset="-128"/>
              </a:rPr>
              <a:t>適用範囲が拡大</a:t>
            </a:r>
          </a:p>
        </p:txBody>
      </p:sp>
    </p:spTree>
    <p:extLst>
      <p:ext uri="{BB962C8B-B14F-4D97-AF65-F5344CB8AC3E}">
        <p14:creationId xmlns:p14="http://schemas.microsoft.com/office/powerpoint/2010/main" val="1063861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2" name="図 21"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38442" y="2238928"/>
            <a:ext cx="2267516" cy="833465"/>
          </a:xfrm>
          <a:prstGeom prst="rect">
            <a:avLst/>
          </a:prstGeom>
        </p:spPr>
      </p:pic>
      <p:pic>
        <p:nvPicPr>
          <p:cNvPr id="21" name="図 20" descr="Nutanix-Virtual-Computing-Platform_Product-Image.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2679" y="1341498"/>
            <a:ext cx="2049771" cy="1156281"/>
          </a:xfrm>
          <a:prstGeom prst="rect">
            <a:avLst/>
          </a:prstGeom>
        </p:spPr>
      </p:pic>
      <p:sp>
        <p:nvSpPr>
          <p:cNvPr id="38" name="タイトル 37"/>
          <p:cNvSpPr>
            <a:spLocks noGrp="1"/>
          </p:cNvSpPr>
          <p:nvPr>
            <p:ph type="title"/>
          </p:nvPr>
        </p:nvSpPr>
        <p:spPr/>
        <p:txBody>
          <a:bodyPr/>
          <a:lstStyle/>
          <a:p>
            <a:r>
              <a:rPr lang="ja-JP" altLang="en-US" dirty="0"/>
              <a:t>コンバージド・システムとハイパーコンバージド・システム</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pic>
        <p:nvPicPr>
          <p:cNvPr id="3" name="図 2" descr="121126_oracle_1.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8372" y="1991474"/>
            <a:ext cx="900463" cy="1800926"/>
          </a:xfrm>
          <a:prstGeom prst="rect">
            <a:avLst/>
          </a:prstGeom>
        </p:spPr>
      </p:pic>
      <p:pic>
        <p:nvPicPr>
          <p:cNvPr id="5" name="図 4" descr="imag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9867" y="4215067"/>
            <a:ext cx="1749348" cy="1749348"/>
          </a:xfrm>
          <a:prstGeom prst="rect">
            <a:avLst/>
          </a:prstGeom>
        </p:spPr>
      </p:pic>
      <p:pic>
        <p:nvPicPr>
          <p:cNvPr id="6" name="図 5" descr="vce-vblock.jpg"/>
          <p:cNvPicPr>
            <a:picLocks noChangeAspect="1"/>
          </p:cNvPicPr>
          <p:nvPr/>
        </p:nvPicPr>
        <p:blipFill>
          <a:blip r:embed="rId6">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658824" y="4064976"/>
            <a:ext cx="1919218" cy="1919218"/>
          </a:xfrm>
          <a:prstGeom prst="rect">
            <a:avLst/>
          </a:prstGeom>
        </p:spPr>
      </p:pic>
      <p:pic>
        <p:nvPicPr>
          <p:cNvPr id="7" name="図 6" descr="4666.activesys800_les_0015lf_chassis1_D2D.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9300" y="4032130"/>
            <a:ext cx="957112" cy="1952063"/>
          </a:xfrm>
          <a:prstGeom prst="rect">
            <a:avLst/>
          </a:prstGeom>
        </p:spPr>
      </p:pic>
      <p:pic>
        <p:nvPicPr>
          <p:cNvPr id="9" name="図 8" descr="1901-01.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334" y="2025785"/>
            <a:ext cx="1123735" cy="1638780"/>
          </a:xfrm>
          <a:prstGeom prst="rect">
            <a:avLst/>
          </a:prstGeom>
        </p:spPr>
      </p:pic>
      <p:pic>
        <p:nvPicPr>
          <p:cNvPr id="10" name="図 9" descr="images.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4348" y="2033924"/>
            <a:ext cx="2667544" cy="1699255"/>
          </a:xfrm>
          <a:prstGeom prst="rect">
            <a:avLst/>
          </a:prstGeom>
        </p:spPr>
      </p:pic>
      <p:pic>
        <p:nvPicPr>
          <p:cNvPr id="11" name="図 10" descr="IBM-pureflex-flex-systems.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095" y="4182918"/>
            <a:ext cx="1336430" cy="1801276"/>
          </a:xfrm>
          <a:prstGeom prst="rect">
            <a:avLst/>
          </a:prstGeom>
        </p:spPr>
      </p:pic>
      <p:pic>
        <p:nvPicPr>
          <p:cNvPr id="12" name="図 11"/>
          <p:cNvPicPr>
            <a:picLocks noChangeAspect="1"/>
          </p:cNvPicPr>
          <p:nvPr/>
        </p:nvPicPr>
        <p:blipFill>
          <a:blip r:embed="rId11">
            <a:clrChange>
              <a:clrFrom>
                <a:srgbClr val="FFFFFF"/>
              </a:clrFrom>
              <a:clrTo>
                <a:srgbClr val="FFFFFF">
                  <a:alpha val="0"/>
                </a:srgbClr>
              </a:clrTo>
            </a:clrChange>
          </a:blip>
          <a:stretch>
            <a:fillRect/>
          </a:stretch>
        </p:blipFill>
        <p:spPr>
          <a:xfrm>
            <a:off x="1719300" y="2027028"/>
            <a:ext cx="1042619" cy="1648012"/>
          </a:xfrm>
          <a:prstGeom prst="rect">
            <a:avLst/>
          </a:prstGeom>
        </p:spPr>
      </p:pic>
      <p:pic>
        <p:nvPicPr>
          <p:cNvPr id="24" name="図 23" descr="220px-NEC_logo.svg.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7844" y="3849593"/>
            <a:ext cx="507369" cy="140680"/>
          </a:xfrm>
          <a:prstGeom prst="rect">
            <a:avLst/>
          </a:prstGeom>
        </p:spPr>
      </p:pic>
      <p:pic>
        <p:nvPicPr>
          <p:cNvPr id="25" name="図 24" descr="img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5556" y="3849593"/>
            <a:ext cx="739361" cy="127099"/>
          </a:xfrm>
          <a:prstGeom prst="rect">
            <a:avLst/>
          </a:prstGeom>
        </p:spPr>
      </p:pic>
      <p:pic>
        <p:nvPicPr>
          <p:cNvPr id="26" name="図 25" descr="logo_tcm102-1314398.gif"/>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9013" y="3640066"/>
            <a:ext cx="789623" cy="493514"/>
          </a:xfrm>
          <a:prstGeom prst="rect">
            <a:avLst/>
          </a:prstGeom>
        </p:spPr>
      </p:pic>
      <p:pic>
        <p:nvPicPr>
          <p:cNvPr id="27" name="図 26" descr="url.jpg"/>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6217" y="3814489"/>
            <a:ext cx="1072571" cy="221015"/>
          </a:xfrm>
          <a:prstGeom prst="rect">
            <a:avLst/>
          </a:prstGeom>
        </p:spPr>
      </p:pic>
      <p:pic>
        <p:nvPicPr>
          <p:cNvPr id="28" name="図 27" descr="dell-logo.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82150" y="6023562"/>
            <a:ext cx="784033" cy="229313"/>
          </a:xfrm>
          <a:prstGeom prst="rect">
            <a:avLst/>
          </a:prstGeom>
        </p:spPr>
      </p:pic>
      <p:pic>
        <p:nvPicPr>
          <p:cNvPr id="29" name="図 28"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01960" y="5972007"/>
            <a:ext cx="323503" cy="323503"/>
          </a:xfrm>
          <a:prstGeom prst="rect">
            <a:avLst/>
          </a:prstGeom>
        </p:spPr>
      </p:pic>
      <p:pic>
        <p:nvPicPr>
          <p:cNvPr id="30" name="図 29" descr="ibm.jpg"/>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911" y="5973719"/>
            <a:ext cx="729117" cy="356614"/>
          </a:xfrm>
          <a:prstGeom prst="rect">
            <a:avLst/>
          </a:prstGeom>
        </p:spPr>
      </p:pic>
      <p:pic>
        <p:nvPicPr>
          <p:cNvPr id="31" name="図 30" descr="HP-large.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83806" y="6023562"/>
            <a:ext cx="315849" cy="315849"/>
          </a:xfrm>
          <a:prstGeom prst="rect">
            <a:avLst/>
          </a:prstGeom>
        </p:spPr>
      </p:pic>
      <p:sp>
        <p:nvSpPr>
          <p:cNvPr id="34" name="テキスト ボックス 33"/>
          <p:cNvSpPr txBox="1"/>
          <p:nvPr/>
        </p:nvSpPr>
        <p:spPr>
          <a:xfrm>
            <a:off x="1772006" y="862455"/>
            <a:ext cx="2298225" cy="369332"/>
          </a:xfrm>
          <a:prstGeom prst="rect">
            <a:avLst/>
          </a:prstGeom>
          <a:noFill/>
        </p:spPr>
        <p:txBody>
          <a:bodyPr wrap="none" rtlCol="0">
            <a:spAutoFit/>
          </a:bodyPr>
          <a:lstStyle/>
          <a:p>
            <a:pPr algn="ctr"/>
            <a:r>
              <a:rPr lang="en-US" altLang="ja-JP" dirty="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862455"/>
            <a:ext cx="3068831" cy="369332"/>
          </a:xfrm>
          <a:prstGeom prst="rect">
            <a:avLst/>
          </a:prstGeom>
          <a:noFill/>
        </p:spPr>
        <p:txBody>
          <a:bodyPr wrap="none" rtlCol="0">
            <a:spAutoFit/>
          </a:bodyPr>
          <a:lstStyle/>
          <a:p>
            <a:pPr algn="ctr"/>
            <a:r>
              <a:rPr lang="en-US" altLang="ja-JP" dirty="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6" name="テキスト ボックス 35"/>
          <p:cNvSpPr txBox="1"/>
          <p:nvPr/>
        </p:nvSpPr>
        <p:spPr>
          <a:xfrm>
            <a:off x="1987487" y="1135634"/>
            <a:ext cx="1737976" cy="577081"/>
          </a:xfrm>
          <a:prstGeom prst="rect">
            <a:avLst/>
          </a:prstGeom>
          <a:noFill/>
        </p:spPr>
        <p:txBody>
          <a:bodyPr wrap="none" rtlCol="0">
            <a:spAutoFit/>
          </a:bodyPr>
          <a:lstStyle/>
          <a:p>
            <a:pPr marL="171450" indent="-171450">
              <a:buFont typeface="Wingdings" charset="2"/>
              <a:buChar char="ü"/>
            </a:pPr>
            <a:r>
              <a:rPr kumimoji="1" lang="ja-JP" altLang="en-US" sz="1050" dirty="0">
                <a:solidFill>
                  <a:srgbClr val="7F7F7F"/>
                </a:solidFill>
              </a:rPr>
              <a:t>メーカーのお墨付き構成</a:t>
            </a:r>
            <a:endParaRPr kumimoji="1" lang="en-US" altLang="ja-JP" sz="1050" dirty="0">
              <a:solidFill>
                <a:srgbClr val="7F7F7F"/>
              </a:solidFill>
            </a:endParaRPr>
          </a:p>
          <a:p>
            <a:pPr marL="171450" indent="-171450">
              <a:buFont typeface="Wingdings" charset="2"/>
              <a:buChar char="ü"/>
            </a:pPr>
            <a:r>
              <a:rPr lang="ja-JP" altLang="en-US" sz="1050" dirty="0">
                <a:solidFill>
                  <a:srgbClr val="7F7F7F"/>
                </a:solidFill>
              </a:rPr>
              <a:t>迅速な実装</a:t>
            </a:r>
            <a:endParaRPr lang="en-US" altLang="ja-JP" sz="1050" dirty="0">
              <a:solidFill>
                <a:srgbClr val="7F7F7F"/>
              </a:solidFill>
            </a:endParaRPr>
          </a:p>
          <a:p>
            <a:pPr marL="171450" indent="-171450">
              <a:buFont typeface="Wingdings" charset="2"/>
              <a:buChar char="ü"/>
            </a:pPr>
            <a:r>
              <a:rPr kumimoji="1" lang="ja-JP" altLang="en-US" sz="1050" dirty="0">
                <a:solidFill>
                  <a:srgbClr val="7F7F7F"/>
                </a:solidFill>
              </a:rPr>
              <a:t>カスタマイズはできない</a:t>
            </a:r>
          </a:p>
        </p:txBody>
      </p:sp>
      <p:sp>
        <p:nvSpPr>
          <p:cNvPr id="37" name="テキスト ボックス 36"/>
          <p:cNvSpPr txBox="1"/>
          <p:nvPr/>
        </p:nvSpPr>
        <p:spPr>
          <a:xfrm>
            <a:off x="6553899" y="1135634"/>
            <a:ext cx="1569660" cy="577081"/>
          </a:xfrm>
          <a:prstGeom prst="rect">
            <a:avLst/>
          </a:prstGeom>
          <a:noFill/>
        </p:spPr>
        <p:txBody>
          <a:bodyPr wrap="none" rtlCol="0">
            <a:spAutoFit/>
          </a:bodyPr>
          <a:lstStyle/>
          <a:p>
            <a:pPr marL="171450" indent="-171450">
              <a:buFont typeface="Wingdings" charset="2"/>
              <a:buChar char="ü"/>
            </a:pPr>
            <a:r>
              <a:rPr kumimoji="1" lang="ja-JP" altLang="en-US" sz="1050" dirty="0">
                <a:solidFill>
                  <a:srgbClr val="7F7F7F"/>
                </a:solidFill>
              </a:rPr>
              <a:t>高い拡張性</a:t>
            </a:r>
            <a:endParaRPr kumimoji="1" lang="en-US" altLang="ja-JP" sz="1050" dirty="0">
              <a:solidFill>
                <a:srgbClr val="7F7F7F"/>
              </a:solidFill>
            </a:endParaRPr>
          </a:p>
          <a:p>
            <a:pPr marL="171450" indent="-171450">
              <a:buFont typeface="Wingdings" charset="2"/>
              <a:buChar char="ü"/>
            </a:pPr>
            <a:r>
              <a:rPr kumimoji="1" lang="ja-JP" altLang="en-US" sz="1050" dirty="0">
                <a:solidFill>
                  <a:srgbClr val="7F7F7F"/>
                </a:solidFill>
              </a:rPr>
              <a:t>簡単に導入</a:t>
            </a:r>
            <a:endParaRPr kumimoji="1" lang="en-US" altLang="ja-JP" sz="1050" dirty="0">
              <a:solidFill>
                <a:srgbClr val="7F7F7F"/>
              </a:solidFill>
            </a:endParaRPr>
          </a:p>
          <a:p>
            <a:pPr marL="171450" indent="-171450">
              <a:buFont typeface="Wingdings" charset="2"/>
              <a:buChar char="ü"/>
            </a:pPr>
            <a:r>
              <a:rPr lang="ja-JP" altLang="en-US" sz="1050" dirty="0">
                <a:solidFill>
                  <a:srgbClr val="7F7F7F"/>
                </a:solidFill>
              </a:rPr>
              <a:t>構成や運用の自動化</a:t>
            </a:r>
            <a:endParaRPr kumimoji="1" lang="en-US" altLang="ja-JP" sz="1050" dirty="0">
              <a:solidFill>
                <a:srgbClr val="7F7F7F"/>
              </a:solidFill>
            </a:endParaRPr>
          </a:p>
        </p:txBody>
      </p:sp>
      <p:pic>
        <p:nvPicPr>
          <p:cNvPr id="13" name="図 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525101" y="3244612"/>
            <a:ext cx="1974507" cy="417200"/>
          </a:xfrm>
          <a:prstGeom prst="rect">
            <a:avLst/>
          </a:prstGeom>
        </p:spPr>
      </p:pic>
      <p:pic>
        <p:nvPicPr>
          <p:cNvPr id="14" name="図 1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486933" y="3716355"/>
            <a:ext cx="2097289" cy="1071608"/>
          </a:xfrm>
          <a:prstGeom prst="rect">
            <a:avLst/>
          </a:prstGeom>
        </p:spPr>
      </p:pic>
      <p:sp>
        <p:nvSpPr>
          <p:cNvPr id="39" name="テキスト ボックス 38"/>
          <p:cNvSpPr txBox="1"/>
          <p:nvPr/>
        </p:nvSpPr>
        <p:spPr>
          <a:xfrm>
            <a:off x="7371779" y="2119045"/>
            <a:ext cx="1321196" cy="338554"/>
          </a:xfrm>
          <a:prstGeom prst="rect">
            <a:avLst/>
          </a:prstGeom>
          <a:noFill/>
        </p:spPr>
        <p:txBody>
          <a:bodyPr wrap="none" rtlCol="0">
            <a:spAutoFit/>
          </a:bodyPr>
          <a:lstStyle/>
          <a:p>
            <a:pPr algn="ctr"/>
            <a:r>
              <a:rPr lang="en-US" altLang="ja-JP" sz="1600" b="1" dirty="0">
                <a:solidFill>
                  <a:schemeClr val="tx1">
                    <a:lumMod val="50000"/>
                    <a:lumOff val="50000"/>
                  </a:schemeClr>
                </a:solidFill>
                <a:latin typeface="メイリオ"/>
                <a:ea typeface="メイリオ"/>
                <a:cs typeface="メイリオ"/>
              </a:rPr>
              <a:t>NX</a:t>
            </a:r>
            <a:r>
              <a:rPr lang="ja-JP" altLang="en-US" sz="1600" b="1" dirty="0">
                <a:solidFill>
                  <a:schemeClr val="tx1">
                    <a:lumMod val="50000"/>
                    <a:lumOff val="50000"/>
                  </a:schemeClr>
                </a:solidFill>
                <a:latin typeface="メイリオ"/>
                <a:ea typeface="メイリオ"/>
                <a:cs typeface="メイリオ"/>
              </a:rPr>
              <a:t>シリーズ</a:t>
            </a:r>
            <a:endParaRPr kumimoji="1" lang="ja-JP" altLang="en-US" sz="1600" b="1" dirty="0">
              <a:solidFill>
                <a:schemeClr val="tx1">
                  <a:lumMod val="50000"/>
                  <a:lumOff val="50000"/>
                </a:schemeClr>
              </a:solidFill>
              <a:latin typeface="メイリオ"/>
              <a:ea typeface="メイリオ"/>
              <a:cs typeface="メイリオ"/>
            </a:endParaRPr>
          </a:p>
        </p:txBody>
      </p:sp>
      <p:sp>
        <p:nvSpPr>
          <p:cNvPr id="40" name="テキスト ボックス 39"/>
          <p:cNvSpPr txBox="1"/>
          <p:nvPr/>
        </p:nvSpPr>
        <p:spPr>
          <a:xfrm>
            <a:off x="7049779" y="2912114"/>
            <a:ext cx="1178720" cy="338554"/>
          </a:xfrm>
          <a:prstGeom prst="rect">
            <a:avLst/>
          </a:prstGeom>
          <a:noFill/>
        </p:spPr>
        <p:txBody>
          <a:bodyPr wrap="none" rtlCol="0">
            <a:spAutoFit/>
          </a:bodyPr>
          <a:lstStyle/>
          <a:p>
            <a:pPr algn="ctr"/>
            <a:r>
              <a:rPr lang="en-US" altLang="ja-JP" sz="1600" b="1" dirty="0" err="1">
                <a:solidFill>
                  <a:schemeClr val="tx1">
                    <a:lumMod val="50000"/>
                    <a:lumOff val="50000"/>
                  </a:schemeClr>
                </a:solidFill>
                <a:latin typeface="メイリオ"/>
                <a:ea typeface="メイリオ"/>
                <a:cs typeface="メイリオ"/>
              </a:rPr>
              <a:t>Evo</a:t>
            </a:r>
            <a:r>
              <a:rPr lang="en-US" altLang="ja-JP" sz="1600" b="1" dirty="0">
                <a:solidFill>
                  <a:schemeClr val="tx1">
                    <a:lumMod val="50000"/>
                    <a:lumOff val="50000"/>
                  </a:schemeClr>
                </a:solidFill>
                <a:latin typeface="メイリオ"/>
                <a:ea typeface="メイリオ"/>
                <a:cs typeface="メイリオ"/>
              </a:rPr>
              <a:t> RAIL</a:t>
            </a:r>
            <a:endParaRPr kumimoji="1" lang="ja-JP" altLang="en-US" sz="1600" b="1" dirty="0">
              <a:solidFill>
                <a:schemeClr val="tx1">
                  <a:lumMod val="50000"/>
                  <a:lumOff val="50000"/>
                </a:schemeClr>
              </a:solidFill>
              <a:latin typeface="メイリオ"/>
              <a:ea typeface="メイリオ"/>
              <a:cs typeface="メイリオ"/>
            </a:endParaRPr>
          </a:p>
        </p:txBody>
      </p:sp>
      <p:sp>
        <p:nvSpPr>
          <p:cNvPr id="41" name="テキスト ボックス 40"/>
          <p:cNvSpPr txBox="1"/>
          <p:nvPr/>
        </p:nvSpPr>
        <p:spPr>
          <a:xfrm>
            <a:off x="7117878" y="4575727"/>
            <a:ext cx="1063047" cy="338554"/>
          </a:xfrm>
          <a:prstGeom prst="rect">
            <a:avLst/>
          </a:prstGeom>
          <a:noFill/>
        </p:spPr>
        <p:txBody>
          <a:bodyPr wrap="none" rtlCol="0">
            <a:spAutoFit/>
          </a:bodyPr>
          <a:lstStyle/>
          <a:p>
            <a:pPr algn="ctr"/>
            <a:r>
              <a:rPr lang="en-US" altLang="ja-JP" sz="1600" b="1" dirty="0" err="1">
                <a:solidFill>
                  <a:schemeClr val="tx1">
                    <a:lumMod val="50000"/>
                    <a:lumOff val="50000"/>
                  </a:schemeClr>
                </a:solidFill>
                <a:latin typeface="メイリオ"/>
                <a:ea typeface="メイリオ"/>
                <a:cs typeface="メイリオ"/>
              </a:rPr>
              <a:t>VxRACK</a:t>
            </a:r>
            <a:endParaRPr kumimoji="1" lang="ja-JP" altLang="en-US" sz="1600" b="1" dirty="0">
              <a:solidFill>
                <a:schemeClr val="tx1">
                  <a:lumMod val="50000"/>
                  <a:lumOff val="50000"/>
                </a:schemeClr>
              </a:solidFill>
              <a:latin typeface="メイリオ"/>
              <a:ea typeface="メイリオ"/>
              <a:cs typeface="メイリオ"/>
            </a:endParaRPr>
          </a:p>
        </p:txBody>
      </p:sp>
      <p:sp>
        <p:nvSpPr>
          <p:cNvPr id="42" name="テキスト ボックス 41"/>
          <p:cNvSpPr txBox="1"/>
          <p:nvPr/>
        </p:nvSpPr>
        <p:spPr>
          <a:xfrm>
            <a:off x="7087098" y="3667651"/>
            <a:ext cx="1529650" cy="338554"/>
          </a:xfrm>
          <a:prstGeom prst="rect">
            <a:avLst/>
          </a:prstGeom>
          <a:noFill/>
        </p:spPr>
        <p:txBody>
          <a:bodyPr wrap="none" rtlCol="0">
            <a:spAutoFit/>
          </a:bodyPr>
          <a:lstStyle/>
          <a:p>
            <a:pPr algn="ctr"/>
            <a:r>
              <a:rPr lang="en-US" altLang="ja-JP" sz="1600" b="1" dirty="0">
                <a:solidFill>
                  <a:schemeClr val="tx1">
                    <a:lumMod val="50000"/>
                    <a:lumOff val="50000"/>
                  </a:schemeClr>
                </a:solidFill>
                <a:latin typeface="メイリオ"/>
                <a:ea typeface="メイリオ"/>
                <a:cs typeface="メイリオ"/>
              </a:rPr>
              <a:t>VSPEX BLUE</a:t>
            </a:r>
            <a:endParaRPr kumimoji="1" lang="ja-JP" altLang="en-US" sz="1600" b="1" dirty="0">
              <a:solidFill>
                <a:schemeClr val="tx1">
                  <a:lumMod val="50000"/>
                  <a:lumOff val="50000"/>
                </a:schemeClr>
              </a:solidFill>
              <a:latin typeface="メイリオ"/>
              <a:ea typeface="メイリオ"/>
              <a:cs typeface="メイリオ"/>
            </a:endParaRPr>
          </a:p>
        </p:txBody>
      </p:sp>
      <p:pic>
        <p:nvPicPr>
          <p:cNvPr id="44" name="図 43"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65651" y="4593686"/>
            <a:ext cx="259429" cy="259429"/>
          </a:xfrm>
          <a:prstGeom prst="rect">
            <a:avLst/>
          </a:prstGeom>
        </p:spPr>
      </p:pic>
      <p:pic>
        <p:nvPicPr>
          <p:cNvPr id="46" name="図 45" descr="imgres.png"/>
          <p:cNvPicPr>
            <a:picLocks noChangeAspect="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8735" y="2168139"/>
            <a:ext cx="1167235" cy="210014"/>
          </a:xfrm>
          <a:prstGeom prst="rect">
            <a:avLst/>
          </a:prstGeom>
        </p:spPr>
      </p:pic>
      <p:pic>
        <p:nvPicPr>
          <p:cNvPr id="15" name="図 1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675702" y="2898131"/>
            <a:ext cx="349378" cy="349378"/>
          </a:xfrm>
          <a:prstGeom prst="rect">
            <a:avLst/>
          </a:prstGeom>
        </p:spPr>
      </p:pic>
      <p:pic>
        <p:nvPicPr>
          <p:cNvPr id="16" name="図 1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17992" y="3706900"/>
            <a:ext cx="611550" cy="215266"/>
          </a:xfrm>
          <a:prstGeom prst="rect">
            <a:avLst/>
          </a:prstGeom>
        </p:spPr>
      </p:pic>
      <p:pic>
        <p:nvPicPr>
          <p:cNvPr id="47" name="図 46"/>
          <p:cNvPicPr>
            <a:picLocks noChangeAspect="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5137" y="5157268"/>
            <a:ext cx="2210296" cy="1584046"/>
          </a:xfrm>
          <a:prstGeom prst="rect">
            <a:avLst/>
          </a:prstGeom>
        </p:spPr>
      </p:pic>
      <p:sp>
        <p:nvSpPr>
          <p:cNvPr id="48" name="テキスト ボックス 47"/>
          <p:cNvSpPr txBox="1"/>
          <p:nvPr/>
        </p:nvSpPr>
        <p:spPr>
          <a:xfrm>
            <a:off x="6663463" y="6113384"/>
            <a:ext cx="2146421" cy="338554"/>
          </a:xfrm>
          <a:prstGeom prst="rect">
            <a:avLst/>
          </a:prstGeom>
          <a:noFill/>
        </p:spPr>
        <p:txBody>
          <a:bodyPr wrap="none" rtlCol="0">
            <a:spAutoFit/>
          </a:bodyPr>
          <a:lstStyle/>
          <a:p>
            <a:pPr algn="ctr"/>
            <a:r>
              <a:rPr lang="en-US" altLang="ja-JP" sz="1600" b="1" dirty="0" err="1">
                <a:solidFill>
                  <a:schemeClr val="tx1">
                    <a:lumMod val="50000"/>
                    <a:lumOff val="50000"/>
                  </a:schemeClr>
                </a:solidFill>
                <a:latin typeface="メイリオ"/>
                <a:ea typeface="メイリオ"/>
                <a:cs typeface="メイリオ"/>
              </a:rPr>
              <a:t>HyperFlex</a:t>
            </a:r>
            <a:r>
              <a:rPr lang="en-US" altLang="ja-JP" sz="1600" b="1" dirty="0">
                <a:solidFill>
                  <a:schemeClr val="tx1">
                    <a:lumMod val="50000"/>
                    <a:lumOff val="50000"/>
                  </a:schemeClr>
                </a:solidFill>
                <a:latin typeface="メイリオ"/>
                <a:ea typeface="メイリオ"/>
                <a:cs typeface="メイリオ"/>
              </a:rPr>
              <a:t> System</a:t>
            </a:r>
            <a:endParaRPr kumimoji="1" lang="ja-JP" altLang="en-US" sz="1600" b="1" dirty="0">
              <a:solidFill>
                <a:schemeClr val="tx1">
                  <a:lumMod val="50000"/>
                  <a:lumOff val="50000"/>
                </a:schemeClr>
              </a:solidFill>
              <a:latin typeface="メイリオ"/>
              <a:ea typeface="メイリオ"/>
              <a:cs typeface="メイリオ"/>
            </a:endParaRPr>
          </a:p>
        </p:txBody>
      </p:sp>
      <p:pic>
        <p:nvPicPr>
          <p:cNvPr id="49" name="図 4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11124" y="6168845"/>
            <a:ext cx="394297" cy="221244"/>
          </a:xfrm>
          <a:prstGeom prst="rect">
            <a:avLst/>
          </a:prstGeom>
        </p:spPr>
      </p:pic>
      <p:pic>
        <p:nvPicPr>
          <p:cNvPr id="8" name="図 7"/>
          <p:cNvPicPr>
            <a:picLocks noChangeAspect="1"/>
          </p:cNvPicPr>
          <p:nvPr/>
        </p:nvPicPr>
        <p:blipFill>
          <a:blip r:embed="rId27">
            <a:clrChange>
              <a:clrFrom>
                <a:srgbClr val="FFFFFF"/>
              </a:clrFrom>
              <a:clrTo>
                <a:srgbClr val="FFFFFF">
                  <a:alpha val="0"/>
                </a:srgbClr>
              </a:clrTo>
            </a:clrChange>
          </a:blip>
          <a:stretch>
            <a:fillRect/>
          </a:stretch>
        </p:blipFill>
        <p:spPr>
          <a:xfrm>
            <a:off x="6553899" y="4920722"/>
            <a:ext cx="2042316" cy="404029"/>
          </a:xfrm>
          <a:prstGeom prst="rect">
            <a:avLst/>
          </a:prstGeom>
        </p:spPr>
      </p:pic>
      <p:pic>
        <p:nvPicPr>
          <p:cNvPr id="17" name="図 16"/>
          <p:cNvPicPr>
            <a:picLocks noChangeAspect="1"/>
          </p:cNvPicPr>
          <p:nvPr/>
        </p:nvPicPr>
        <p:blipFill>
          <a:blip r:embed="rId28">
            <a:clrChange>
              <a:clrFrom>
                <a:srgbClr val="FFFFFF"/>
              </a:clrFrom>
              <a:clrTo>
                <a:srgbClr val="FFFFFF">
                  <a:alpha val="0"/>
                </a:srgbClr>
              </a:clrTo>
            </a:clrChange>
          </a:blip>
          <a:stretch>
            <a:fillRect/>
          </a:stretch>
        </p:blipFill>
        <p:spPr>
          <a:xfrm>
            <a:off x="6765651" y="5348895"/>
            <a:ext cx="1704928" cy="312353"/>
          </a:xfrm>
          <a:prstGeom prst="rect">
            <a:avLst/>
          </a:prstGeom>
        </p:spPr>
      </p:pic>
    </p:spTree>
    <p:extLst>
      <p:ext uri="{BB962C8B-B14F-4D97-AF65-F5344CB8AC3E}">
        <p14:creationId xmlns:p14="http://schemas.microsoft.com/office/powerpoint/2010/main" val="1108634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dirty="0"/>
              <a:t>コンバージド・システムの国内市場と定義</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54</a:t>
            </a:fld>
            <a:endParaRPr kumimoji="1" lang="ja-JP" altLang="en-US"/>
          </a:p>
        </p:txBody>
      </p:sp>
      <p:pic>
        <p:nvPicPr>
          <p:cNvPr id="5" name="図 4"/>
          <p:cNvPicPr>
            <a:picLocks noChangeAspect="1"/>
          </p:cNvPicPr>
          <p:nvPr/>
        </p:nvPicPr>
        <p:blipFill>
          <a:blip r:embed="rId2"/>
          <a:stretch>
            <a:fillRect/>
          </a:stretch>
        </p:blipFill>
        <p:spPr>
          <a:xfrm>
            <a:off x="179512" y="1059196"/>
            <a:ext cx="4968552" cy="2861470"/>
          </a:xfrm>
          <a:prstGeom prst="rect">
            <a:avLst/>
          </a:prstGeom>
        </p:spPr>
      </p:pic>
      <p:sp>
        <p:nvSpPr>
          <p:cNvPr id="8" name="正方形/長方形 7"/>
          <p:cNvSpPr/>
          <p:nvPr/>
        </p:nvSpPr>
        <p:spPr>
          <a:xfrm>
            <a:off x="64162" y="4005064"/>
            <a:ext cx="9015675" cy="2562240"/>
          </a:xfrm>
          <a:prstGeom prst="rect">
            <a:avLst/>
          </a:prstGeom>
        </p:spPr>
        <p:txBody>
          <a:bodyPr wrap="square">
            <a:spAutoFit/>
          </a:bodyPr>
          <a:lstStyle/>
          <a:p>
            <a:pPr marL="171450" indent="-171450">
              <a:buFont typeface="Wingdings" charset="2"/>
              <a:buChar char="l"/>
            </a:pPr>
            <a:r>
              <a:rPr lang="ja-JP" altLang="en-US" sz="1200" b="1" dirty="0">
                <a:latin typeface="Meiryo" charset="-128"/>
                <a:ea typeface="Meiryo" charset="-128"/>
                <a:cs typeface="Meiryo" charset="-128"/>
              </a:rPr>
              <a:t>インテグレーテッドシステム</a:t>
            </a:r>
            <a:endParaRPr lang="en-US" altLang="ja-JP" sz="1200" b="1" dirty="0">
              <a:latin typeface="Meiryo" charset="-128"/>
              <a:ea typeface="Meiryo" charset="-128"/>
              <a:cs typeface="Meiryo" charset="-128"/>
            </a:endParaRPr>
          </a:p>
          <a:p>
            <a:r>
              <a:rPr lang="ja-JP" altLang="en-US" sz="1050" dirty="0">
                <a:latin typeface="Meiryo" charset="-128"/>
                <a:ea typeface="Meiryo" charset="-128"/>
                <a:cs typeface="Meiryo" charset="-128"/>
              </a:rPr>
              <a:t>サーバー、ディスクストレージシステム、ネットワーク機器およびソフトウェアの組み合せをベンダーが認定した上で統合したシステムパッケージをインテグレーテッドシステムと定義している。なお、インテグレーテッドシステムは、インテグレーテッドプラットフォームとインテグレーテッドインフラストラクチャに細分化される</a:t>
            </a:r>
            <a:endParaRPr lang="en-US" altLang="ja-JP" sz="1050" dirty="0">
              <a:latin typeface="Meiryo" charset="-128"/>
              <a:ea typeface="Meiryo" charset="-128"/>
              <a:cs typeface="Meiryo" charset="-128"/>
            </a:endParaRPr>
          </a:p>
          <a:p>
            <a:pPr marL="628650" lvl="1" indent="-171450">
              <a:buFont typeface="Wingdings" charset="2"/>
              <a:buChar char="Ø"/>
            </a:pPr>
            <a:r>
              <a:rPr lang="ja-JP" altLang="en-US" sz="1050" b="1" dirty="0">
                <a:latin typeface="Meiryo" charset="-128"/>
                <a:ea typeface="Meiryo" charset="-128"/>
                <a:cs typeface="Meiryo" charset="-128"/>
              </a:rPr>
              <a:t>インテグレーテッドプラットフォーム</a:t>
            </a:r>
            <a:r>
              <a:rPr lang="ja-JP" altLang="en-US" sz="1050" dirty="0">
                <a:latin typeface="Meiryo" charset="-128"/>
                <a:ea typeface="Meiryo" charset="-128"/>
                <a:cs typeface="Meiryo" charset="-128"/>
              </a:rPr>
              <a:t>：サーバー、ディスクストレージシステム、ネットワーク機器およびシステム管理ソフトウェアに加えて、他のソフトウェアを追加したり、追加したソフトウェアにシステムを最適化したりしている。追加されるソフトウェアにはアプリケーション開発用ソフトウェア、データベース、テストツールや統合ツール、業務アプリケーションなどがある。 </a:t>
            </a:r>
            <a:endParaRPr lang="en-US" altLang="ja-JP" sz="1050" dirty="0">
              <a:latin typeface="Meiryo" charset="-128"/>
              <a:ea typeface="Meiryo" charset="-128"/>
              <a:cs typeface="Meiryo" charset="-128"/>
            </a:endParaRPr>
          </a:p>
          <a:p>
            <a:pPr marL="628650" lvl="1" indent="-171450">
              <a:buFont typeface="Wingdings" charset="2"/>
              <a:buChar char="Ø"/>
            </a:pPr>
            <a:r>
              <a:rPr lang="ja-JP" altLang="en-US" sz="1050" b="1" dirty="0">
                <a:latin typeface="Meiryo" charset="-128"/>
                <a:ea typeface="Meiryo" charset="-128"/>
                <a:cs typeface="Meiryo" charset="-128"/>
              </a:rPr>
              <a:t>インテグレーテッドインフラストラクチャ</a:t>
            </a:r>
            <a:r>
              <a:rPr lang="ja-JP" altLang="en-US" sz="1050" dirty="0">
                <a:latin typeface="Meiryo" charset="-128"/>
                <a:ea typeface="Meiryo" charset="-128"/>
                <a:cs typeface="Meiryo" charset="-128"/>
              </a:rPr>
              <a:t>：用途を限定せずに分散型のワークロードを広くサポートできるように構成されている。インテグレーテッドプラットフォームとの相違点は、特定のワークロード向けに最適化していないことである。インテグレーテッドインフラストラクチャは、ベンダー1社によって提供されることもあれば、複数ベンダーのパートナーシップによって提供されることもある。複数ベンダーのパートナーシップによって提供されるインテグレーテッドインフラストラクチャは、構成の事前検証や統合したシステムパッケージとしての提供からサポートまで、ベンダー間の高度、かつシームレスな協調関係によって提供されるものである。</a:t>
            </a:r>
            <a:endParaRPr lang="en-US" altLang="ja-JP" sz="1050" dirty="0">
              <a:latin typeface="Meiryo" charset="-128"/>
              <a:ea typeface="Meiryo" charset="-128"/>
              <a:cs typeface="Meiryo" charset="-128"/>
            </a:endParaRPr>
          </a:p>
          <a:p>
            <a:pPr marL="171450" indent="-171450">
              <a:buFont typeface="Wingdings" charset="2"/>
              <a:buChar char="l"/>
            </a:pPr>
            <a:r>
              <a:rPr lang="ja-JP" altLang="en-US" sz="1200" b="1" dirty="0">
                <a:latin typeface="Meiryo" charset="-128"/>
                <a:ea typeface="Meiryo" charset="-128"/>
                <a:cs typeface="Meiryo" charset="-128"/>
              </a:rPr>
              <a:t>ハイパーコンバージドシステム</a:t>
            </a:r>
            <a:endParaRPr lang="en-US" altLang="ja-JP" sz="1200" b="1" dirty="0">
              <a:latin typeface="Meiryo" charset="-128"/>
              <a:ea typeface="Meiryo" charset="-128"/>
              <a:cs typeface="Meiryo" charset="-128"/>
            </a:endParaRPr>
          </a:p>
          <a:p>
            <a:r>
              <a:rPr lang="ja-JP" altLang="en-US" sz="1050" dirty="0">
                <a:latin typeface="Meiryo" charset="-128"/>
                <a:ea typeface="Meiryo" charset="-128"/>
                <a:cs typeface="Meiryo" charset="-128"/>
              </a:rPr>
              <a:t>サーバーベースのハードウェアを高度に仮想化して、単一のサーバーベースハードウェアによって、コンピュートおよびストレージ機能を提供する製品をハイパーコンバージドシステムと定義している。</a:t>
            </a:r>
          </a:p>
        </p:txBody>
      </p:sp>
      <p:sp>
        <p:nvSpPr>
          <p:cNvPr id="9" name="正方形/長方形 8"/>
          <p:cNvSpPr/>
          <p:nvPr/>
        </p:nvSpPr>
        <p:spPr>
          <a:xfrm>
            <a:off x="5552554" y="2204323"/>
            <a:ext cx="3456384" cy="1384995"/>
          </a:xfrm>
          <a:prstGeom prst="rect">
            <a:avLst/>
          </a:prstGeom>
        </p:spPr>
        <p:txBody>
          <a:bodyPr wrap="square">
            <a:spAutoFit/>
          </a:bodyPr>
          <a:lstStyle/>
          <a:p>
            <a:pPr marL="171450" indent="-171450">
              <a:buFont typeface="Wingdings" charset="2"/>
              <a:buChar char="l"/>
            </a:pPr>
            <a:r>
              <a:rPr lang="ja-JP" altLang="en-US" sz="1200" dirty="0">
                <a:latin typeface="Meiryo" charset="-128"/>
                <a:ea typeface="Meiryo" charset="-128"/>
                <a:cs typeface="Meiryo" charset="-128"/>
              </a:rPr>
              <a:t>ハイパーコンバージドシステムの高成長は2016年～2020年の全予測期間を通じて持続し、支出額で二桁台の成長率を維持する</a:t>
            </a:r>
            <a:endParaRPr lang="en-US" altLang="ja-JP" sz="1200" dirty="0">
              <a:latin typeface="Meiryo" charset="-128"/>
              <a:ea typeface="Meiryo" charset="-128"/>
              <a:cs typeface="Meiryo" charset="-128"/>
            </a:endParaRPr>
          </a:p>
          <a:p>
            <a:pPr marL="171450" indent="-171450">
              <a:buFont typeface="Wingdings" charset="2"/>
              <a:buChar char="l"/>
            </a:pPr>
            <a:r>
              <a:rPr lang="ja-JP" altLang="en-US" sz="1200" dirty="0">
                <a:latin typeface="Meiryo" charset="-128"/>
                <a:ea typeface="Meiryo" charset="-128"/>
                <a:cs typeface="Meiryo" charset="-128"/>
              </a:rPr>
              <a:t>一方で、インテグレーテッドプラットフォームやインテグレーテッドインフラストラクチャの支出額は、ほぼフラット、もしくは数％程度の成長率にとどまると予測</a:t>
            </a:r>
          </a:p>
        </p:txBody>
      </p:sp>
      <p:sp>
        <p:nvSpPr>
          <p:cNvPr id="10" name="正方形/長方形 9"/>
          <p:cNvSpPr/>
          <p:nvPr/>
        </p:nvSpPr>
        <p:spPr>
          <a:xfrm>
            <a:off x="5571641" y="1627930"/>
            <a:ext cx="3527993" cy="246221"/>
          </a:xfrm>
          <a:prstGeom prst="rect">
            <a:avLst/>
          </a:prstGeom>
        </p:spPr>
        <p:txBody>
          <a:bodyPr wrap="square">
            <a:spAutoFit/>
          </a:bodyPr>
          <a:lstStyle/>
          <a:p>
            <a:pPr algn="r"/>
            <a:r>
              <a:rPr lang="ja-JP" altLang="en-US" sz="1000"/>
              <a:t>http://www.idcjapan.co.jp/Press/Current/20160810Apr.html</a:t>
            </a:r>
          </a:p>
        </p:txBody>
      </p:sp>
      <p:sp>
        <p:nvSpPr>
          <p:cNvPr id="11" name="正方形/長方形 10"/>
          <p:cNvSpPr/>
          <p:nvPr/>
        </p:nvSpPr>
        <p:spPr>
          <a:xfrm>
            <a:off x="5612221" y="982636"/>
            <a:ext cx="3467616" cy="338554"/>
          </a:xfrm>
          <a:prstGeom prst="rect">
            <a:avLst/>
          </a:prstGeom>
        </p:spPr>
        <p:txBody>
          <a:bodyPr wrap="none">
            <a:spAutoFit/>
          </a:bodyPr>
          <a:lstStyle/>
          <a:p>
            <a:pPr algn="r"/>
            <a:r>
              <a:rPr lang="ja-JP" altLang="en-US" sz="1600" b="1">
                <a:solidFill>
                  <a:srgbClr val="003366"/>
                </a:solidFill>
                <a:latin typeface="Meiryo" charset="-128"/>
                <a:ea typeface="Meiryo" charset="-128"/>
                <a:cs typeface="Meiryo" charset="-128"/>
              </a:rPr>
              <a:t>国内コンバージドシステム市場予測</a:t>
            </a:r>
            <a:endParaRPr lang="ja-JP" altLang="en-US" sz="1600">
              <a:latin typeface="Meiryo" charset="-128"/>
              <a:ea typeface="Meiryo" charset="-128"/>
              <a:cs typeface="Meiryo" charset="-128"/>
            </a:endParaRPr>
          </a:p>
        </p:txBody>
      </p:sp>
      <p:sp>
        <p:nvSpPr>
          <p:cNvPr id="13" name="正方形/長方形 12"/>
          <p:cNvSpPr/>
          <p:nvPr/>
        </p:nvSpPr>
        <p:spPr>
          <a:xfrm>
            <a:off x="7762409" y="1277858"/>
            <a:ext cx="1337225" cy="400110"/>
          </a:xfrm>
          <a:prstGeom prst="rect">
            <a:avLst/>
          </a:prstGeom>
        </p:spPr>
        <p:txBody>
          <a:bodyPr wrap="none">
            <a:spAutoFit/>
          </a:bodyPr>
          <a:lstStyle/>
          <a:p>
            <a:pPr algn="r"/>
            <a:r>
              <a:rPr lang="ja-JP" altLang="en-US" sz="1000" dirty="0">
                <a:latin typeface="Meiryo" charset="-128"/>
                <a:ea typeface="Meiryo" charset="-128"/>
                <a:cs typeface="Meiryo" charset="-128"/>
              </a:rPr>
              <a:t>2016年8月10日</a:t>
            </a:r>
            <a:endParaRPr lang="en-US" altLang="ja-JP" sz="1000" dirty="0">
              <a:latin typeface="Meiryo" charset="-128"/>
              <a:ea typeface="Meiryo" charset="-128"/>
              <a:cs typeface="Meiryo" charset="-128"/>
            </a:endParaRPr>
          </a:p>
          <a:p>
            <a:pPr algn="r"/>
            <a:r>
              <a:rPr lang="ja-JP" altLang="en-US" sz="1000" dirty="0">
                <a:latin typeface="Meiryo" charset="-128"/>
                <a:ea typeface="Meiryo" charset="-128"/>
                <a:cs typeface="Meiryo" charset="-128"/>
              </a:rPr>
              <a:t>IDC Japan株式会社</a:t>
            </a:r>
          </a:p>
        </p:txBody>
      </p:sp>
    </p:spTree>
    <p:extLst>
      <p:ext uri="{BB962C8B-B14F-4D97-AF65-F5344CB8AC3E}">
        <p14:creationId xmlns:p14="http://schemas.microsoft.com/office/powerpoint/2010/main" val="2036908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55</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ネットコマース株式会社</a:t>
            </a:r>
          </a:p>
          <a:p>
            <a:pPr algn="r"/>
            <a:r>
              <a:rPr lang="en-US" altLang="ja-JP" sz="800" dirty="0">
                <a:solidFill>
                  <a:srgbClr val="595959"/>
                </a:solidFill>
                <a:latin typeface="メイリオ"/>
                <a:ea typeface="メイリオ"/>
                <a:cs typeface="メイリオ"/>
              </a:rPr>
              <a:t>180-0004</a:t>
            </a:r>
            <a:r>
              <a:rPr lang="ja-JP" altLang="en-US" sz="800" dirty="0">
                <a:solidFill>
                  <a:srgbClr val="595959"/>
                </a:solidFill>
                <a:latin typeface="メイリオ"/>
                <a:ea typeface="メイリオ"/>
                <a:cs typeface="メイリオ"/>
              </a:rPr>
              <a:t>　東京都武蔵野市吉祥寺本町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a:solidFill>
                  <a:srgbClr val="595959"/>
                </a:solidFill>
                <a:latin typeface="メイリオ"/>
                <a:ea typeface="メイリオ"/>
                <a:cs typeface="メイリオ"/>
              </a:rPr>
              <a:t>1201</a:t>
            </a:r>
          </a:p>
          <a:p>
            <a:pPr algn="r"/>
            <a:r>
              <a:rPr lang="en-US" altLang="ja-JP" sz="800" dirty="0">
                <a:solidFill>
                  <a:srgbClr val="595959"/>
                </a:solidFill>
                <a:latin typeface="メイリオ"/>
                <a:ea typeface="メイリオ"/>
                <a:cs typeface="メイリオ"/>
                <a:hlinkClick r:id="rId3"/>
              </a:rPr>
              <a:t>http://</a:t>
            </a:r>
            <a:r>
              <a:rPr lang="en-US" altLang="ja-JP" sz="800" dirty="0" err="1">
                <a:solidFill>
                  <a:srgbClr val="595959"/>
                </a:solidFill>
                <a:latin typeface="メイリオ"/>
                <a:ea typeface="メイリオ"/>
                <a:cs typeface="メイリオ"/>
                <a:hlinkClick r:id="rId3"/>
              </a:rPr>
              <a:t>www.netcommerce.co.jp</a:t>
            </a:r>
            <a:r>
              <a:rPr lang="en-US" altLang="ja-JP" sz="800" dirty="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j-ea"/>
              <a:ea typeface="+mj-ea"/>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21" name="テキスト ボックス 20"/>
          <p:cNvSpPr txBox="1"/>
          <p:nvPr/>
        </p:nvSpPr>
        <p:spPr>
          <a:xfrm>
            <a:off x="3171616" y="5876850"/>
            <a:ext cx="2800767" cy="461665"/>
          </a:xfrm>
          <a:prstGeom prst="rect">
            <a:avLst/>
          </a:prstGeom>
          <a:noFill/>
          <a:effectLst/>
        </p:spPr>
        <p:txBody>
          <a:bodyPr wrap="none" rtlCol="0">
            <a:spAutoFit/>
          </a:bodyPr>
          <a:lstStyle/>
          <a:p>
            <a:pPr algn="ctr"/>
            <a:r>
              <a:rPr kumimoji="1" lang="ja-JP" altLang="en-US" sz="2400" dirty="0">
                <a:solidFill>
                  <a:srgbClr val="000090"/>
                </a:solidFill>
                <a:latin typeface="+mj-ea"/>
                <a:ea typeface="+mj-ea"/>
                <a:cs typeface="ＤＦＰ太丸ゴシック体"/>
              </a:rPr>
              <a:t>物理資源・物理機械</a:t>
            </a: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a:solidFill>
                  <a:srgbClr val="008000"/>
                </a:solidFill>
                <a:effectLst/>
                <a:latin typeface="+mj-ea"/>
                <a:ea typeface="+mj-ea"/>
                <a:cs typeface="ＤＦＰ太丸ゴシック体"/>
              </a:rPr>
              <a:t>サーバーの仮想化</a:t>
            </a:r>
            <a:endParaRPr kumimoji="1" lang="en-US" altLang="ja-JP" sz="1600" dirty="0">
              <a:solidFill>
                <a:srgbClr val="008000"/>
              </a:solidFill>
              <a:effectLst/>
              <a:latin typeface="+mj-ea"/>
              <a:ea typeface="+mj-ea"/>
              <a:cs typeface="ＤＦＰ太丸ゴシック体"/>
            </a:endParaRPr>
          </a:p>
        </p:txBody>
      </p:sp>
      <p:sp>
        <p:nvSpPr>
          <p:cNvPr id="24" name="テキスト ボックス 23"/>
          <p:cNvSpPr txBox="1"/>
          <p:nvPr/>
        </p:nvSpPr>
        <p:spPr>
          <a:xfrm>
            <a:off x="3632078" y="1194525"/>
            <a:ext cx="1879842" cy="338554"/>
          </a:xfrm>
          <a:prstGeom prst="rect">
            <a:avLst/>
          </a:prstGeom>
          <a:noFill/>
          <a:effectLst/>
        </p:spPr>
        <p:txBody>
          <a:bodyPr wrap="none" rtlCol="0">
            <a:spAutoFit/>
          </a:bodyPr>
          <a:lstStyle/>
          <a:p>
            <a:pPr algn="ctr"/>
            <a:r>
              <a:rPr kumimoji="1" lang="ja-JP" altLang="en-US" sz="1600" dirty="0">
                <a:solidFill>
                  <a:srgbClr val="3366FF"/>
                </a:solidFill>
                <a:effectLst/>
                <a:latin typeface="+mj-ea"/>
                <a:ea typeface="+mj-ea"/>
                <a:cs typeface="ＤＦＰ太丸ゴシック体"/>
              </a:rPr>
              <a:t>ストレージの仮想化</a:t>
            </a:r>
            <a:endParaRPr kumimoji="1" lang="en-US" altLang="ja-JP" sz="1600" dirty="0">
              <a:solidFill>
                <a:srgbClr val="3366FF"/>
              </a:solidFill>
              <a:effectLst/>
              <a:latin typeface="+mj-ea"/>
              <a:ea typeface="+mj-ea"/>
              <a:cs typeface="ＤＦＰ太丸ゴシック体"/>
            </a:endParaRPr>
          </a:p>
        </p:txBody>
      </p:sp>
      <p:sp>
        <p:nvSpPr>
          <p:cNvPr id="25" name="テキスト ボックス 24"/>
          <p:cNvSpPr txBox="1"/>
          <p:nvPr/>
        </p:nvSpPr>
        <p:spPr>
          <a:xfrm>
            <a:off x="5968907" y="1042125"/>
            <a:ext cx="2133116" cy="584776"/>
          </a:xfrm>
          <a:prstGeom prst="rect">
            <a:avLst/>
          </a:prstGeom>
          <a:noFill/>
          <a:effectLst/>
        </p:spPr>
        <p:txBody>
          <a:bodyPr wrap="none" rtlCol="0">
            <a:spAutoFit/>
          </a:bodyPr>
          <a:lstStyle/>
          <a:p>
            <a:pPr algn="ctr"/>
            <a:r>
              <a:rPr kumimoji="1" lang="en-US" altLang="ja-JP" sz="1600" dirty="0">
                <a:solidFill>
                  <a:srgbClr val="800000"/>
                </a:solidFill>
                <a:effectLst/>
                <a:latin typeface="+mj-ea"/>
                <a:ea typeface="+mj-ea"/>
                <a:cs typeface="ＤＦＰ太丸ゴシック体"/>
              </a:rPr>
              <a:t>Java</a:t>
            </a:r>
            <a:r>
              <a:rPr kumimoji="1" lang="ja-JP" altLang="en-US" sz="1600" dirty="0">
                <a:solidFill>
                  <a:srgbClr val="800000"/>
                </a:solidFill>
                <a:effectLst/>
                <a:latin typeface="+mj-ea"/>
                <a:ea typeface="+mj-ea"/>
                <a:cs typeface="ＤＦＰ太丸ゴシック体"/>
              </a:rPr>
              <a:t>仮想マシン</a:t>
            </a:r>
            <a:endParaRPr kumimoji="1" lang="en-US" altLang="ja-JP" sz="1600" dirty="0">
              <a:solidFill>
                <a:srgbClr val="800000"/>
              </a:solidFill>
              <a:effectLst/>
              <a:latin typeface="+mj-ea"/>
              <a:ea typeface="+mj-ea"/>
              <a:cs typeface="ＤＦＰ太丸ゴシック体"/>
            </a:endParaRPr>
          </a:p>
          <a:p>
            <a:pPr algn="ctr"/>
            <a:r>
              <a:rPr kumimoji="1" lang="ja-JP" altLang="en-US" sz="1600" dirty="0">
                <a:solidFill>
                  <a:srgbClr val="800000"/>
                </a:solidFill>
                <a:effectLst/>
                <a:latin typeface="+mj-ea"/>
                <a:ea typeface="+mj-ea"/>
                <a:cs typeface="ＤＦＰ太丸ゴシック体"/>
              </a:rPr>
              <a:t>データベースの仮想化</a:t>
            </a:r>
            <a:endParaRPr kumimoji="1" lang="en-US" altLang="ja-JP" sz="1600" dirty="0">
              <a:solidFill>
                <a:srgbClr val="800000"/>
              </a:solidFill>
              <a:effectLst/>
              <a:latin typeface="+mj-ea"/>
              <a:ea typeface="+mj-ea"/>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rgbClr val="FFFFFF"/>
                </a:solidFill>
                <a:effectLst/>
                <a:latin typeface="+mj-ea"/>
                <a:ea typeface="+mj-ea"/>
                <a:cs typeface="ＤＦＰ太丸ゴシック体"/>
              </a:rPr>
              <a:t>パーティショニング</a:t>
            </a:r>
            <a:endParaRPr kumimoji="0" lang="en-US" altLang="ja-JP" sz="1200" b="0" i="0" u="none" strike="noStrike" cap="none" normalizeH="0" baseline="0" dirty="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a:solidFill>
                  <a:srgbClr val="FFFFFF"/>
                </a:solidFill>
                <a:latin typeface="+mj-ea"/>
                <a:ea typeface="+mj-ea"/>
                <a:cs typeface="ＤＦＰ太丸ゴシック体"/>
              </a:rPr>
              <a:t>分　割</a:t>
            </a:r>
            <a:endParaRPr kumimoji="0" lang="ja-JP" altLang="en-US" sz="1800" b="0" i="0" u="none" strike="noStrike" cap="none" normalizeH="0" baseline="0" dirty="0">
              <a:ln>
                <a:noFill/>
              </a:ln>
              <a:solidFill>
                <a:srgbClr val="FFFFFF"/>
              </a:solidFill>
              <a:effectLst/>
              <a:latin typeface="+mj-ea"/>
              <a:ea typeface="+mj-ea"/>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rgbClr val="FFFFFF"/>
                </a:solidFill>
                <a:effectLst/>
                <a:latin typeface="+mj-ea"/>
                <a:ea typeface="+mj-ea"/>
                <a:cs typeface="ＤＦＰ太丸ゴシック体"/>
              </a:rPr>
              <a:t>アグリゲーション</a:t>
            </a:r>
            <a:endParaRPr kumimoji="0" lang="en-US" altLang="ja-JP" sz="1200" b="0" i="0" u="none" strike="noStrike" cap="none" normalizeH="0" baseline="0" dirty="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a:solidFill>
                  <a:srgbClr val="FFFFFF"/>
                </a:solidFill>
                <a:latin typeface="+mj-ea"/>
                <a:ea typeface="+mj-ea"/>
                <a:cs typeface="ＤＦＰ太丸ゴシック体"/>
              </a:rPr>
              <a:t>集　約</a:t>
            </a:r>
            <a:endParaRPr kumimoji="0" lang="ja-JP" altLang="en-US" sz="1600" b="0" i="0" u="none" strike="noStrike" cap="none" normalizeH="0" baseline="0" dirty="0">
              <a:ln>
                <a:noFill/>
              </a:ln>
              <a:solidFill>
                <a:srgbClr val="FFFFFF"/>
              </a:solidFill>
              <a:effectLst/>
              <a:latin typeface="+mj-ea"/>
              <a:ea typeface="+mj-ea"/>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rgbClr val="FFFFFF"/>
                </a:solidFill>
                <a:effectLst/>
                <a:latin typeface="+mj-ea"/>
                <a:ea typeface="+mj-ea"/>
                <a:cs typeface="ＤＦＰ太丸ゴシック体"/>
              </a:rPr>
              <a:t>エミュレーション</a:t>
            </a:r>
            <a:endParaRPr kumimoji="0" lang="en-US" altLang="ja-JP" sz="1200" b="0" i="0" u="none" strike="noStrike" cap="none" normalizeH="0" baseline="0" dirty="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rgbClr val="FFFFFF"/>
                </a:solidFill>
                <a:effectLst/>
                <a:latin typeface="+mj-ea"/>
                <a:ea typeface="+mj-ea"/>
                <a:cs typeface="ＤＦＰ太丸ゴシック体"/>
              </a:rPr>
              <a:t>模　倣</a:t>
            </a:r>
          </a:p>
        </p:txBody>
      </p:sp>
      <p:sp>
        <p:nvSpPr>
          <p:cNvPr id="22" name="テキスト ボックス 21"/>
          <p:cNvSpPr txBox="1"/>
          <p:nvPr/>
        </p:nvSpPr>
        <p:spPr>
          <a:xfrm>
            <a:off x="3039369" y="2828850"/>
            <a:ext cx="3065262" cy="461665"/>
          </a:xfrm>
          <a:prstGeom prst="rect">
            <a:avLst/>
          </a:prstGeom>
          <a:noFill/>
          <a:effectLst/>
        </p:spPr>
        <p:txBody>
          <a:bodyPr wrap="none" rtlCol="0">
            <a:spAutoFit/>
          </a:bodyPr>
          <a:lstStyle/>
          <a:p>
            <a:pPr algn="ctr"/>
            <a:r>
              <a:rPr kumimoji="1" lang="ja-JP" altLang="en-US" sz="2400" dirty="0">
                <a:solidFill>
                  <a:srgbClr val="FF6600"/>
                </a:solidFill>
                <a:effectLst/>
                <a:latin typeface="+mj-ea"/>
                <a:ea typeface="+mj-ea"/>
                <a:cs typeface="ＤＦＰ太丸ゴシック体"/>
              </a:rPr>
              <a:t>仮想化</a:t>
            </a:r>
            <a:r>
              <a:rPr kumimoji="1" lang="en-US" altLang="ja-JP" sz="2400" dirty="0">
                <a:solidFill>
                  <a:srgbClr val="FF6600"/>
                </a:solidFill>
                <a:effectLst/>
                <a:latin typeface="+mj-ea"/>
                <a:ea typeface="+mj-ea"/>
                <a:cs typeface="ＤＦＰ太丸ゴシック体"/>
              </a:rPr>
              <a:t> (Virtualization)</a:t>
            </a:r>
            <a:endParaRPr kumimoji="1" lang="ja-JP" altLang="en-US" sz="2400" dirty="0">
              <a:solidFill>
                <a:srgbClr val="FF6600"/>
              </a:solidFill>
              <a:effectLst/>
              <a:latin typeface="+mj-ea"/>
              <a:ea typeface="+mj-ea"/>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a:solidFill>
                  <a:srgbClr val="FF6600"/>
                </a:solidFill>
                <a:effectLst/>
                <a:latin typeface="+mj-ea"/>
                <a:ea typeface="+mj-ea"/>
                <a:cs typeface="ＤＦＰ太丸ゴシック体"/>
              </a:rPr>
              <a:t>ひとつの物理資源を</a:t>
            </a:r>
            <a:endParaRPr kumimoji="1" lang="en-US" altLang="ja-JP" sz="1400" dirty="0">
              <a:solidFill>
                <a:srgbClr val="FF6600"/>
              </a:solidFill>
              <a:effectLst/>
              <a:latin typeface="+mj-ea"/>
              <a:ea typeface="+mj-ea"/>
              <a:cs typeface="ＤＦＰ太丸ゴシック体"/>
            </a:endParaRPr>
          </a:p>
          <a:p>
            <a:pPr algn="ctr"/>
            <a:r>
              <a:rPr kumimoji="1" lang="ja-JP" altLang="en-US" sz="1400" dirty="0">
                <a:solidFill>
                  <a:srgbClr val="FF6600"/>
                </a:solidFill>
                <a:effectLst/>
                <a:latin typeface="+mj-ea"/>
                <a:ea typeface="+mj-ea"/>
                <a:cs typeface="ＤＦＰ太丸ゴシック体"/>
              </a:rPr>
              <a:t>複数の仮想資源に分割</a:t>
            </a: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a:solidFill>
                  <a:srgbClr val="FF6600"/>
                </a:solidFill>
                <a:effectLst/>
                <a:latin typeface="+mj-ea"/>
                <a:ea typeface="+mj-ea"/>
                <a:cs typeface="ＤＦＰ太丸ゴシック体"/>
              </a:rPr>
              <a:t>複数の物理資源を</a:t>
            </a:r>
            <a:endParaRPr kumimoji="1" lang="en-US" altLang="ja-JP" sz="1400" dirty="0">
              <a:solidFill>
                <a:srgbClr val="FF6600"/>
              </a:solidFill>
              <a:effectLst/>
              <a:latin typeface="+mj-ea"/>
              <a:ea typeface="+mj-ea"/>
              <a:cs typeface="ＤＦＰ太丸ゴシック体"/>
            </a:endParaRPr>
          </a:p>
          <a:p>
            <a:pPr algn="ctr"/>
            <a:r>
              <a:rPr kumimoji="1" lang="ja-JP" altLang="en-US" sz="1400" dirty="0">
                <a:solidFill>
                  <a:srgbClr val="FF6600"/>
                </a:solidFill>
                <a:effectLst/>
                <a:latin typeface="+mj-ea"/>
                <a:ea typeface="+mj-ea"/>
                <a:cs typeface="ＤＦＰ太丸ゴシック体"/>
              </a:rPr>
              <a:t>ひとつの仮想資源に分割</a:t>
            </a:r>
          </a:p>
        </p:txBody>
      </p:sp>
      <p:sp>
        <p:nvSpPr>
          <p:cNvPr id="32" name="テキスト ボックス 31"/>
          <p:cNvSpPr txBox="1"/>
          <p:nvPr/>
        </p:nvSpPr>
        <p:spPr>
          <a:xfrm>
            <a:off x="5987082" y="4124250"/>
            <a:ext cx="2072603" cy="523220"/>
          </a:xfrm>
          <a:prstGeom prst="rect">
            <a:avLst/>
          </a:prstGeom>
          <a:noFill/>
          <a:effectLst/>
        </p:spPr>
        <p:txBody>
          <a:bodyPr wrap="none" rtlCol="0">
            <a:spAutoFit/>
          </a:bodyPr>
          <a:lstStyle/>
          <a:p>
            <a:pPr algn="ctr"/>
            <a:r>
              <a:rPr kumimoji="1" lang="ja-JP" altLang="en-US" sz="1400" dirty="0">
                <a:solidFill>
                  <a:srgbClr val="FF6600"/>
                </a:solidFill>
                <a:effectLst/>
                <a:latin typeface="+mj-ea"/>
                <a:ea typeface="+mj-ea"/>
                <a:cs typeface="ＤＦＰ太丸ゴシック体"/>
              </a:rPr>
              <a:t>ある物理資源を</a:t>
            </a:r>
          </a:p>
          <a:p>
            <a:pPr algn="ctr"/>
            <a:r>
              <a:rPr kumimoji="1" lang="ja-JP" altLang="en-US" sz="1400" dirty="0">
                <a:solidFill>
                  <a:srgbClr val="FF6600"/>
                </a:solidFill>
                <a:effectLst/>
                <a:latin typeface="+mj-ea"/>
                <a:ea typeface="+mj-ea"/>
                <a:cs typeface="ＤＦＰ太丸ゴシック体"/>
              </a:rPr>
              <a:t>異なる資源に見せかける</a:t>
            </a:r>
            <a:endParaRPr kumimoji="1" lang="en-US" altLang="ja-JP" sz="1400" dirty="0">
              <a:solidFill>
                <a:srgbClr val="FF6600"/>
              </a:solidFill>
              <a:effectLst/>
              <a:latin typeface="+mj-ea"/>
              <a:ea typeface="+mj-ea"/>
              <a:cs typeface="ＤＦＰ太丸ゴシック体"/>
            </a:endParaRPr>
          </a:p>
        </p:txBody>
      </p:sp>
      <p:sp>
        <p:nvSpPr>
          <p:cNvPr id="2" name="タイトル 1"/>
          <p:cNvSpPr>
            <a:spLocks noGrp="1"/>
          </p:cNvSpPr>
          <p:nvPr>
            <p:ph type="title"/>
          </p:nvPr>
        </p:nvSpPr>
        <p:spPr/>
        <p:txBody>
          <a:bodyPr/>
          <a:lstStyle/>
          <a:p>
            <a:r>
              <a:rPr kumimoji="1" lang="ja-JP" altLang="en-US" dirty="0">
                <a:effectLst/>
              </a:rPr>
              <a:t>仮想化の</a:t>
            </a:r>
            <a:r>
              <a:rPr kumimoji="1" lang="en-US" altLang="ja-JP" dirty="0">
                <a:effectLst/>
              </a:rPr>
              <a:t>3</a:t>
            </a:r>
            <a:r>
              <a:rPr kumimoji="1" lang="ja-JP" altLang="en-US" dirty="0">
                <a:effectLst/>
              </a:rPr>
              <a:t>つのタイプ</a:t>
            </a:r>
          </a:p>
        </p:txBody>
      </p:sp>
    </p:spTree>
    <p:extLst>
      <p:ext uri="{BB962C8B-B14F-4D97-AF65-F5344CB8AC3E}">
        <p14:creationId xmlns:p14="http://schemas.microsoft.com/office/powerpoint/2010/main" val="317067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40DA9-2597-7C4D-B477-CFD77A06F65C}"/>
              </a:ext>
            </a:extLst>
          </p:cNvPr>
          <p:cNvSpPr>
            <a:spLocks noGrp="1"/>
          </p:cNvSpPr>
          <p:nvPr>
            <p:ph type="title"/>
          </p:nvPr>
        </p:nvSpPr>
        <p:spPr/>
        <p:txBody>
          <a:bodyPr/>
          <a:lstStyle/>
          <a:p>
            <a:r>
              <a:rPr kumimoji="1" lang="ja-JP" altLang="en-US"/>
              <a:t>仮想化の役割</a:t>
            </a:r>
          </a:p>
        </p:txBody>
      </p:sp>
      <p:sp>
        <p:nvSpPr>
          <p:cNvPr id="3" name="スライド番号プレースホルダー 2">
            <a:extLst>
              <a:ext uri="{FF2B5EF4-FFF2-40B4-BE49-F238E27FC236}">
                <a16:creationId xmlns:a16="http://schemas.microsoft.com/office/drawing/2014/main" id="{43213E34-7E41-F742-8828-0BA17A6446CF}"/>
              </a:ext>
            </a:extLst>
          </p:cNvPr>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正方形/長方形 3">
            <a:extLst>
              <a:ext uri="{FF2B5EF4-FFF2-40B4-BE49-F238E27FC236}">
                <a16:creationId xmlns:a16="http://schemas.microsoft.com/office/drawing/2014/main" id="{E85E6BC0-858E-0F49-946B-D7C7631E4EDA}"/>
              </a:ext>
            </a:extLst>
          </p:cNvPr>
          <p:cNvSpPr/>
          <p:nvPr/>
        </p:nvSpPr>
        <p:spPr>
          <a:xfrm>
            <a:off x="1791838" y="965984"/>
            <a:ext cx="5560324" cy="179491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 name="図形グループ 98">
            <a:extLst>
              <a:ext uri="{FF2B5EF4-FFF2-40B4-BE49-F238E27FC236}">
                <a16:creationId xmlns:a16="http://schemas.microsoft.com/office/drawing/2014/main" id="{82F93816-B645-6748-91CF-F6D7F1849EF5}"/>
              </a:ext>
            </a:extLst>
          </p:cNvPr>
          <p:cNvGrpSpPr/>
          <p:nvPr/>
        </p:nvGrpSpPr>
        <p:grpSpPr>
          <a:xfrm>
            <a:off x="2534842" y="1877356"/>
            <a:ext cx="317500" cy="157483"/>
            <a:chOff x="6769100" y="1390650"/>
            <a:chExt cx="317500" cy="157483"/>
          </a:xfrm>
        </p:grpSpPr>
        <p:sp>
          <p:nvSpPr>
            <p:cNvPr id="7" name="正方形/長方形 6">
              <a:extLst>
                <a:ext uri="{FF2B5EF4-FFF2-40B4-BE49-F238E27FC236}">
                  <a16:creationId xmlns:a16="http://schemas.microsoft.com/office/drawing/2014/main" id="{B6948032-D34B-A649-A1F9-14B8BEE2085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a:extLst>
                <a:ext uri="{FF2B5EF4-FFF2-40B4-BE49-F238E27FC236}">
                  <a16:creationId xmlns:a16="http://schemas.microsoft.com/office/drawing/2014/main" id="{5490A56C-AB7C-4647-9D43-884F90F2B37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a:extLst>
                <a:ext uri="{FF2B5EF4-FFF2-40B4-BE49-F238E27FC236}">
                  <a16:creationId xmlns:a16="http://schemas.microsoft.com/office/drawing/2014/main" id="{251EE38B-E113-6245-8116-06587F8DC974}"/>
                </a:ext>
              </a:extLst>
            </p:cNvPr>
            <p:cNvCxnSpPr>
              <a:stCxn id="8" idx="6"/>
              <a:endCxn id="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 name="図形グループ 102">
            <a:extLst>
              <a:ext uri="{FF2B5EF4-FFF2-40B4-BE49-F238E27FC236}">
                <a16:creationId xmlns:a16="http://schemas.microsoft.com/office/drawing/2014/main" id="{1B28E176-F145-9942-9E83-5D1155DE108C}"/>
              </a:ext>
            </a:extLst>
          </p:cNvPr>
          <p:cNvGrpSpPr/>
          <p:nvPr/>
        </p:nvGrpSpPr>
        <p:grpSpPr>
          <a:xfrm>
            <a:off x="2534842" y="2070818"/>
            <a:ext cx="317500" cy="157483"/>
            <a:chOff x="6769100" y="1390650"/>
            <a:chExt cx="317500" cy="157483"/>
          </a:xfrm>
        </p:grpSpPr>
        <p:sp>
          <p:nvSpPr>
            <p:cNvPr id="11" name="正方形/長方形 10">
              <a:extLst>
                <a:ext uri="{FF2B5EF4-FFF2-40B4-BE49-F238E27FC236}">
                  <a16:creationId xmlns:a16="http://schemas.microsoft.com/office/drawing/2014/main" id="{D90A4869-67FF-7946-9966-C208D64186B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a:extLst>
                <a:ext uri="{FF2B5EF4-FFF2-40B4-BE49-F238E27FC236}">
                  <a16:creationId xmlns:a16="http://schemas.microsoft.com/office/drawing/2014/main" id="{6AC29A16-E80C-5E48-B011-021CE865136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 name="直線コネクタ 12">
              <a:extLst>
                <a:ext uri="{FF2B5EF4-FFF2-40B4-BE49-F238E27FC236}">
                  <a16:creationId xmlns:a16="http://schemas.microsoft.com/office/drawing/2014/main" id="{9D722EB3-9558-5249-9BCF-81CF99CCE9CA}"/>
                </a:ext>
              </a:extLst>
            </p:cNvPr>
            <p:cNvCxnSpPr>
              <a:stCxn id="12" idx="6"/>
              <a:endCxn id="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図形グループ 106">
            <a:extLst>
              <a:ext uri="{FF2B5EF4-FFF2-40B4-BE49-F238E27FC236}">
                <a16:creationId xmlns:a16="http://schemas.microsoft.com/office/drawing/2014/main" id="{BC7414CD-9FCD-2443-B9A9-7F83C4A51616}"/>
              </a:ext>
            </a:extLst>
          </p:cNvPr>
          <p:cNvGrpSpPr/>
          <p:nvPr/>
        </p:nvGrpSpPr>
        <p:grpSpPr>
          <a:xfrm>
            <a:off x="2534842" y="2252411"/>
            <a:ext cx="317500" cy="157483"/>
            <a:chOff x="6769100" y="1390650"/>
            <a:chExt cx="317500" cy="157483"/>
          </a:xfrm>
        </p:grpSpPr>
        <p:sp>
          <p:nvSpPr>
            <p:cNvPr id="15" name="正方形/長方形 14">
              <a:extLst>
                <a:ext uri="{FF2B5EF4-FFF2-40B4-BE49-F238E27FC236}">
                  <a16:creationId xmlns:a16="http://schemas.microsoft.com/office/drawing/2014/main" id="{EA2795BC-052A-C643-8621-48AD5033C7F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a:extLst>
                <a:ext uri="{FF2B5EF4-FFF2-40B4-BE49-F238E27FC236}">
                  <a16:creationId xmlns:a16="http://schemas.microsoft.com/office/drawing/2014/main" id="{BF9D3487-32F8-214A-910E-2DC00F57CE5D}"/>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a:extLst>
                <a:ext uri="{FF2B5EF4-FFF2-40B4-BE49-F238E27FC236}">
                  <a16:creationId xmlns:a16="http://schemas.microsoft.com/office/drawing/2014/main" id="{F52E71C2-8CEB-AF4A-9F5A-CF7A33C04401}"/>
                </a:ext>
              </a:extLst>
            </p:cNvPr>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14">
            <a:extLst>
              <a:ext uri="{FF2B5EF4-FFF2-40B4-BE49-F238E27FC236}">
                <a16:creationId xmlns:a16="http://schemas.microsoft.com/office/drawing/2014/main" id="{32D96E82-E28D-B64A-90B5-E2F0DA2B8E52}"/>
              </a:ext>
            </a:extLst>
          </p:cNvPr>
          <p:cNvGrpSpPr/>
          <p:nvPr/>
        </p:nvGrpSpPr>
        <p:grpSpPr>
          <a:xfrm>
            <a:off x="2534842" y="2428099"/>
            <a:ext cx="317500" cy="157483"/>
            <a:chOff x="6769100" y="1390650"/>
            <a:chExt cx="317500" cy="157483"/>
          </a:xfrm>
        </p:grpSpPr>
        <p:sp>
          <p:nvSpPr>
            <p:cNvPr id="19" name="正方形/長方形 18">
              <a:extLst>
                <a:ext uri="{FF2B5EF4-FFF2-40B4-BE49-F238E27FC236}">
                  <a16:creationId xmlns:a16="http://schemas.microsoft.com/office/drawing/2014/main" id="{F07ADE5F-19FE-C746-B721-665649A0F7B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a:extLst>
                <a:ext uri="{FF2B5EF4-FFF2-40B4-BE49-F238E27FC236}">
                  <a16:creationId xmlns:a16="http://schemas.microsoft.com/office/drawing/2014/main" id="{2814C9DB-8F9C-044A-8550-8C4FDC91AB7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a:extLst>
                <a:ext uri="{FF2B5EF4-FFF2-40B4-BE49-F238E27FC236}">
                  <a16:creationId xmlns:a16="http://schemas.microsoft.com/office/drawing/2014/main" id="{74D92DE0-E5F0-2643-ABE9-9443131D1CF8}"/>
                </a:ext>
              </a:extLst>
            </p:cNvPr>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118">
            <a:extLst>
              <a:ext uri="{FF2B5EF4-FFF2-40B4-BE49-F238E27FC236}">
                <a16:creationId xmlns:a16="http://schemas.microsoft.com/office/drawing/2014/main" id="{54D861F3-5245-9640-9BB0-2D6AEE498342}"/>
              </a:ext>
            </a:extLst>
          </p:cNvPr>
          <p:cNvGrpSpPr/>
          <p:nvPr/>
        </p:nvGrpSpPr>
        <p:grpSpPr>
          <a:xfrm>
            <a:off x="2886408" y="1880274"/>
            <a:ext cx="317500" cy="157483"/>
            <a:chOff x="6769100" y="1390650"/>
            <a:chExt cx="317500" cy="157483"/>
          </a:xfrm>
        </p:grpSpPr>
        <p:sp>
          <p:nvSpPr>
            <p:cNvPr id="23" name="正方形/長方形 22">
              <a:extLst>
                <a:ext uri="{FF2B5EF4-FFF2-40B4-BE49-F238E27FC236}">
                  <a16:creationId xmlns:a16="http://schemas.microsoft.com/office/drawing/2014/main" id="{EF75B736-0246-1B4A-B852-88C004AC211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a:extLst>
                <a:ext uri="{FF2B5EF4-FFF2-40B4-BE49-F238E27FC236}">
                  <a16:creationId xmlns:a16="http://schemas.microsoft.com/office/drawing/2014/main" id="{B6F1DBA5-D447-6849-B339-51D449255A8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a:extLst>
                <a:ext uri="{FF2B5EF4-FFF2-40B4-BE49-F238E27FC236}">
                  <a16:creationId xmlns:a16="http://schemas.microsoft.com/office/drawing/2014/main" id="{058A41CB-2D8A-4B48-9F0A-A21E5B3D804A}"/>
                </a:ext>
              </a:extLst>
            </p:cNvPr>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122">
            <a:extLst>
              <a:ext uri="{FF2B5EF4-FFF2-40B4-BE49-F238E27FC236}">
                <a16:creationId xmlns:a16="http://schemas.microsoft.com/office/drawing/2014/main" id="{5C395FCA-F29E-2247-B064-0EB4AF8ECC7C}"/>
              </a:ext>
            </a:extLst>
          </p:cNvPr>
          <p:cNvGrpSpPr/>
          <p:nvPr/>
        </p:nvGrpSpPr>
        <p:grpSpPr>
          <a:xfrm>
            <a:off x="2886408" y="2073736"/>
            <a:ext cx="317500" cy="157483"/>
            <a:chOff x="6769100" y="1390650"/>
            <a:chExt cx="317500" cy="157483"/>
          </a:xfrm>
        </p:grpSpPr>
        <p:sp>
          <p:nvSpPr>
            <p:cNvPr id="27" name="正方形/長方形 26">
              <a:extLst>
                <a:ext uri="{FF2B5EF4-FFF2-40B4-BE49-F238E27FC236}">
                  <a16:creationId xmlns:a16="http://schemas.microsoft.com/office/drawing/2014/main" id="{8E6922FF-466B-C748-B1F1-AC4B6FC4AA9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a:extLst>
                <a:ext uri="{FF2B5EF4-FFF2-40B4-BE49-F238E27FC236}">
                  <a16:creationId xmlns:a16="http://schemas.microsoft.com/office/drawing/2014/main" id="{399999BC-E290-A541-B7CA-340B64F448FE}"/>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a:extLst>
                <a:ext uri="{FF2B5EF4-FFF2-40B4-BE49-F238E27FC236}">
                  <a16:creationId xmlns:a16="http://schemas.microsoft.com/office/drawing/2014/main" id="{8F783BD2-D4E9-974B-8DF8-962F596E370F}"/>
                </a:ext>
              </a:extLst>
            </p:cNvPr>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126">
            <a:extLst>
              <a:ext uri="{FF2B5EF4-FFF2-40B4-BE49-F238E27FC236}">
                <a16:creationId xmlns:a16="http://schemas.microsoft.com/office/drawing/2014/main" id="{4B348358-60BE-504F-BF95-13DDBC1182DF}"/>
              </a:ext>
            </a:extLst>
          </p:cNvPr>
          <p:cNvGrpSpPr/>
          <p:nvPr/>
        </p:nvGrpSpPr>
        <p:grpSpPr>
          <a:xfrm>
            <a:off x="2886408" y="2255329"/>
            <a:ext cx="317500" cy="157483"/>
            <a:chOff x="6769100" y="1390650"/>
            <a:chExt cx="317500" cy="157483"/>
          </a:xfrm>
        </p:grpSpPr>
        <p:sp>
          <p:nvSpPr>
            <p:cNvPr id="31" name="正方形/長方形 30">
              <a:extLst>
                <a:ext uri="{FF2B5EF4-FFF2-40B4-BE49-F238E27FC236}">
                  <a16:creationId xmlns:a16="http://schemas.microsoft.com/office/drawing/2014/main" id="{FAD2A54D-60C7-424D-A8EC-B74F124E3BD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a:extLst>
                <a:ext uri="{FF2B5EF4-FFF2-40B4-BE49-F238E27FC236}">
                  <a16:creationId xmlns:a16="http://schemas.microsoft.com/office/drawing/2014/main" id="{D8D02CDC-7DE4-294E-9408-C4A825E6CE1E}"/>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a:extLst>
                <a:ext uri="{FF2B5EF4-FFF2-40B4-BE49-F238E27FC236}">
                  <a16:creationId xmlns:a16="http://schemas.microsoft.com/office/drawing/2014/main" id="{669F04B4-090F-CB4C-A342-7CDBCE6A1653}"/>
                </a:ext>
              </a:extLst>
            </p:cNvPr>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134">
            <a:extLst>
              <a:ext uri="{FF2B5EF4-FFF2-40B4-BE49-F238E27FC236}">
                <a16:creationId xmlns:a16="http://schemas.microsoft.com/office/drawing/2014/main" id="{97A6C81A-67D6-D249-9A87-78FBDBCF80FF}"/>
              </a:ext>
            </a:extLst>
          </p:cNvPr>
          <p:cNvGrpSpPr/>
          <p:nvPr/>
        </p:nvGrpSpPr>
        <p:grpSpPr>
          <a:xfrm>
            <a:off x="2886408" y="2431017"/>
            <a:ext cx="317500" cy="157483"/>
            <a:chOff x="6769100" y="1390650"/>
            <a:chExt cx="317500" cy="157483"/>
          </a:xfrm>
        </p:grpSpPr>
        <p:sp>
          <p:nvSpPr>
            <p:cNvPr id="35" name="正方形/長方形 34">
              <a:extLst>
                <a:ext uri="{FF2B5EF4-FFF2-40B4-BE49-F238E27FC236}">
                  <a16:creationId xmlns:a16="http://schemas.microsoft.com/office/drawing/2014/main" id="{A9FBB5A0-FE29-3542-9C24-1CF8111DA2B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a:extLst>
                <a:ext uri="{FF2B5EF4-FFF2-40B4-BE49-F238E27FC236}">
                  <a16:creationId xmlns:a16="http://schemas.microsoft.com/office/drawing/2014/main" id="{9482166E-46F5-E147-9CA2-DF2D7E5E7C0C}"/>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a:extLst>
                <a:ext uri="{FF2B5EF4-FFF2-40B4-BE49-F238E27FC236}">
                  <a16:creationId xmlns:a16="http://schemas.microsoft.com/office/drawing/2014/main" id="{4162E23A-9310-3343-A8DE-A5D80568737E}"/>
                </a:ext>
              </a:extLst>
            </p:cNvPr>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138">
            <a:extLst>
              <a:ext uri="{FF2B5EF4-FFF2-40B4-BE49-F238E27FC236}">
                <a16:creationId xmlns:a16="http://schemas.microsoft.com/office/drawing/2014/main" id="{82B5DE04-758D-F749-8ADB-9BCFBDD1F0AB}"/>
              </a:ext>
            </a:extLst>
          </p:cNvPr>
          <p:cNvGrpSpPr/>
          <p:nvPr/>
        </p:nvGrpSpPr>
        <p:grpSpPr>
          <a:xfrm>
            <a:off x="3237822" y="1877356"/>
            <a:ext cx="317500" cy="157483"/>
            <a:chOff x="6769100" y="1390650"/>
            <a:chExt cx="317500" cy="157483"/>
          </a:xfrm>
        </p:grpSpPr>
        <p:sp>
          <p:nvSpPr>
            <p:cNvPr id="39" name="正方形/長方形 38">
              <a:extLst>
                <a:ext uri="{FF2B5EF4-FFF2-40B4-BE49-F238E27FC236}">
                  <a16:creationId xmlns:a16="http://schemas.microsoft.com/office/drawing/2014/main" id="{ED2507B4-B3CA-6747-9949-3FCB62067EB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a:extLst>
                <a:ext uri="{FF2B5EF4-FFF2-40B4-BE49-F238E27FC236}">
                  <a16:creationId xmlns:a16="http://schemas.microsoft.com/office/drawing/2014/main" id="{A631D34C-3282-A74C-B917-8664AC1FB9F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a:extLst>
                <a:ext uri="{FF2B5EF4-FFF2-40B4-BE49-F238E27FC236}">
                  <a16:creationId xmlns:a16="http://schemas.microsoft.com/office/drawing/2014/main" id="{78AE643B-8142-524D-A823-2BB9E0F322AA}"/>
                </a:ext>
              </a:extLst>
            </p:cNvPr>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142">
            <a:extLst>
              <a:ext uri="{FF2B5EF4-FFF2-40B4-BE49-F238E27FC236}">
                <a16:creationId xmlns:a16="http://schemas.microsoft.com/office/drawing/2014/main" id="{C74C92FD-6CF4-C343-A1C0-0F8977E3BE52}"/>
              </a:ext>
            </a:extLst>
          </p:cNvPr>
          <p:cNvGrpSpPr/>
          <p:nvPr/>
        </p:nvGrpSpPr>
        <p:grpSpPr>
          <a:xfrm>
            <a:off x="3237822" y="2070818"/>
            <a:ext cx="317500" cy="157483"/>
            <a:chOff x="6769100" y="1390650"/>
            <a:chExt cx="317500" cy="157483"/>
          </a:xfrm>
        </p:grpSpPr>
        <p:sp>
          <p:nvSpPr>
            <p:cNvPr id="43" name="正方形/長方形 42">
              <a:extLst>
                <a:ext uri="{FF2B5EF4-FFF2-40B4-BE49-F238E27FC236}">
                  <a16:creationId xmlns:a16="http://schemas.microsoft.com/office/drawing/2014/main" id="{AE892EF2-8C25-6945-83C6-EF72462CFB7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a:extLst>
                <a:ext uri="{FF2B5EF4-FFF2-40B4-BE49-F238E27FC236}">
                  <a16:creationId xmlns:a16="http://schemas.microsoft.com/office/drawing/2014/main" id="{3FCC1913-8BBA-CC47-941B-2330F61CEB78}"/>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a:extLst>
                <a:ext uri="{FF2B5EF4-FFF2-40B4-BE49-F238E27FC236}">
                  <a16:creationId xmlns:a16="http://schemas.microsoft.com/office/drawing/2014/main" id="{37B5707A-759E-3D4C-8F45-160046DC026E}"/>
                </a:ext>
              </a:extLst>
            </p:cNvPr>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146">
            <a:extLst>
              <a:ext uri="{FF2B5EF4-FFF2-40B4-BE49-F238E27FC236}">
                <a16:creationId xmlns:a16="http://schemas.microsoft.com/office/drawing/2014/main" id="{109830D2-985F-F143-BC63-5AE65AD7549A}"/>
              </a:ext>
            </a:extLst>
          </p:cNvPr>
          <p:cNvGrpSpPr/>
          <p:nvPr/>
        </p:nvGrpSpPr>
        <p:grpSpPr>
          <a:xfrm>
            <a:off x="3237822" y="2252411"/>
            <a:ext cx="317500" cy="157483"/>
            <a:chOff x="6769100" y="1390650"/>
            <a:chExt cx="317500" cy="157483"/>
          </a:xfrm>
        </p:grpSpPr>
        <p:sp>
          <p:nvSpPr>
            <p:cNvPr id="47" name="正方形/長方形 46">
              <a:extLst>
                <a:ext uri="{FF2B5EF4-FFF2-40B4-BE49-F238E27FC236}">
                  <a16:creationId xmlns:a16="http://schemas.microsoft.com/office/drawing/2014/main" id="{D1788CBC-F925-6342-B2DB-66007E9CFF75}"/>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a:extLst>
                <a:ext uri="{FF2B5EF4-FFF2-40B4-BE49-F238E27FC236}">
                  <a16:creationId xmlns:a16="http://schemas.microsoft.com/office/drawing/2014/main" id="{11006C85-8C14-2C4D-925D-377CA2FA58ED}"/>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a:extLst>
                <a:ext uri="{FF2B5EF4-FFF2-40B4-BE49-F238E27FC236}">
                  <a16:creationId xmlns:a16="http://schemas.microsoft.com/office/drawing/2014/main" id="{84F4187E-A141-8A4F-8556-9B5126A334B1}"/>
                </a:ext>
              </a:extLst>
            </p:cNvPr>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154">
            <a:extLst>
              <a:ext uri="{FF2B5EF4-FFF2-40B4-BE49-F238E27FC236}">
                <a16:creationId xmlns:a16="http://schemas.microsoft.com/office/drawing/2014/main" id="{BD869316-E119-E74B-AE3C-4D0F9AB4243F}"/>
              </a:ext>
            </a:extLst>
          </p:cNvPr>
          <p:cNvGrpSpPr/>
          <p:nvPr/>
        </p:nvGrpSpPr>
        <p:grpSpPr>
          <a:xfrm>
            <a:off x="3237822" y="2428099"/>
            <a:ext cx="317500" cy="157483"/>
            <a:chOff x="6769100" y="1390650"/>
            <a:chExt cx="317500" cy="157483"/>
          </a:xfrm>
        </p:grpSpPr>
        <p:sp>
          <p:nvSpPr>
            <p:cNvPr id="51" name="正方形/長方形 50">
              <a:extLst>
                <a:ext uri="{FF2B5EF4-FFF2-40B4-BE49-F238E27FC236}">
                  <a16:creationId xmlns:a16="http://schemas.microsoft.com/office/drawing/2014/main" id="{EBF6459A-A452-BB47-9726-EE38166F7D9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a:extLst>
                <a:ext uri="{FF2B5EF4-FFF2-40B4-BE49-F238E27FC236}">
                  <a16:creationId xmlns:a16="http://schemas.microsoft.com/office/drawing/2014/main" id="{F3F44D41-67DD-4644-B869-7279E6B81DF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a:extLst>
                <a:ext uri="{FF2B5EF4-FFF2-40B4-BE49-F238E27FC236}">
                  <a16:creationId xmlns:a16="http://schemas.microsoft.com/office/drawing/2014/main" id="{73857252-8BC9-8245-B1F7-7D1807533390}"/>
                </a:ext>
              </a:extLst>
            </p:cNvPr>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158">
            <a:extLst>
              <a:ext uri="{FF2B5EF4-FFF2-40B4-BE49-F238E27FC236}">
                <a16:creationId xmlns:a16="http://schemas.microsoft.com/office/drawing/2014/main" id="{0CEAFB5F-BCEA-EA49-A0D0-605CA1E17D2C}"/>
              </a:ext>
            </a:extLst>
          </p:cNvPr>
          <p:cNvGrpSpPr/>
          <p:nvPr/>
        </p:nvGrpSpPr>
        <p:grpSpPr>
          <a:xfrm>
            <a:off x="3587084" y="1877356"/>
            <a:ext cx="317500" cy="157483"/>
            <a:chOff x="6769100" y="1390650"/>
            <a:chExt cx="317500" cy="157483"/>
          </a:xfrm>
        </p:grpSpPr>
        <p:sp>
          <p:nvSpPr>
            <p:cNvPr id="55" name="正方形/長方形 54">
              <a:extLst>
                <a:ext uri="{FF2B5EF4-FFF2-40B4-BE49-F238E27FC236}">
                  <a16:creationId xmlns:a16="http://schemas.microsoft.com/office/drawing/2014/main" id="{9EA96C2E-0E62-8F47-9A7C-6A327D28DFD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a:extLst>
                <a:ext uri="{FF2B5EF4-FFF2-40B4-BE49-F238E27FC236}">
                  <a16:creationId xmlns:a16="http://schemas.microsoft.com/office/drawing/2014/main" id="{37E42C29-29F8-1442-BF5C-C1972B65FF2F}"/>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a:extLst>
                <a:ext uri="{FF2B5EF4-FFF2-40B4-BE49-F238E27FC236}">
                  <a16:creationId xmlns:a16="http://schemas.microsoft.com/office/drawing/2014/main" id="{1D6A562E-35B5-934C-A56C-469C11ED59C7}"/>
                </a:ext>
              </a:extLst>
            </p:cNvPr>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162">
            <a:extLst>
              <a:ext uri="{FF2B5EF4-FFF2-40B4-BE49-F238E27FC236}">
                <a16:creationId xmlns:a16="http://schemas.microsoft.com/office/drawing/2014/main" id="{3CC5BECF-FD31-0649-904F-419C985002D4}"/>
              </a:ext>
            </a:extLst>
          </p:cNvPr>
          <p:cNvGrpSpPr/>
          <p:nvPr/>
        </p:nvGrpSpPr>
        <p:grpSpPr>
          <a:xfrm>
            <a:off x="3587084" y="2070818"/>
            <a:ext cx="317500" cy="157483"/>
            <a:chOff x="6769100" y="1390650"/>
            <a:chExt cx="317500" cy="157483"/>
          </a:xfrm>
        </p:grpSpPr>
        <p:sp>
          <p:nvSpPr>
            <p:cNvPr id="59" name="正方形/長方形 58">
              <a:extLst>
                <a:ext uri="{FF2B5EF4-FFF2-40B4-BE49-F238E27FC236}">
                  <a16:creationId xmlns:a16="http://schemas.microsoft.com/office/drawing/2014/main" id="{56D45654-1A72-0147-8C2D-F821A4B1931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a:extLst>
                <a:ext uri="{FF2B5EF4-FFF2-40B4-BE49-F238E27FC236}">
                  <a16:creationId xmlns:a16="http://schemas.microsoft.com/office/drawing/2014/main" id="{88313DDC-D38A-6340-BCDE-F6D6C3B6E575}"/>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a:extLst>
                <a:ext uri="{FF2B5EF4-FFF2-40B4-BE49-F238E27FC236}">
                  <a16:creationId xmlns:a16="http://schemas.microsoft.com/office/drawing/2014/main" id="{DD5A3D8C-FF5C-644D-A4BE-61396094F34B}"/>
                </a:ext>
              </a:extLst>
            </p:cNvPr>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166">
            <a:extLst>
              <a:ext uri="{FF2B5EF4-FFF2-40B4-BE49-F238E27FC236}">
                <a16:creationId xmlns:a16="http://schemas.microsoft.com/office/drawing/2014/main" id="{AB27D908-3068-B946-9283-15DC77429AE6}"/>
              </a:ext>
            </a:extLst>
          </p:cNvPr>
          <p:cNvGrpSpPr/>
          <p:nvPr/>
        </p:nvGrpSpPr>
        <p:grpSpPr>
          <a:xfrm>
            <a:off x="3587084" y="2252411"/>
            <a:ext cx="317500" cy="157483"/>
            <a:chOff x="6769100" y="1390650"/>
            <a:chExt cx="317500" cy="157483"/>
          </a:xfrm>
        </p:grpSpPr>
        <p:sp>
          <p:nvSpPr>
            <p:cNvPr id="63" name="正方形/長方形 62">
              <a:extLst>
                <a:ext uri="{FF2B5EF4-FFF2-40B4-BE49-F238E27FC236}">
                  <a16:creationId xmlns:a16="http://schemas.microsoft.com/office/drawing/2014/main" id="{C58FED7D-5F69-0E4E-BBE3-A11165819EC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a:extLst>
                <a:ext uri="{FF2B5EF4-FFF2-40B4-BE49-F238E27FC236}">
                  <a16:creationId xmlns:a16="http://schemas.microsoft.com/office/drawing/2014/main" id="{8AFE45D7-8A6C-DF49-A814-EE97CEB5492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a:extLst>
                <a:ext uri="{FF2B5EF4-FFF2-40B4-BE49-F238E27FC236}">
                  <a16:creationId xmlns:a16="http://schemas.microsoft.com/office/drawing/2014/main" id="{057C8699-B427-EC4A-A924-8327C7801A39}"/>
                </a:ext>
              </a:extLst>
            </p:cNvPr>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174">
            <a:extLst>
              <a:ext uri="{FF2B5EF4-FFF2-40B4-BE49-F238E27FC236}">
                <a16:creationId xmlns:a16="http://schemas.microsoft.com/office/drawing/2014/main" id="{E3F47AC1-EC72-BE4E-B2B4-BCA4584A3A7B}"/>
              </a:ext>
            </a:extLst>
          </p:cNvPr>
          <p:cNvGrpSpPr/>
          <p:nvPr/>
        </p:nvGrpSpPr>
        <p:grpSpPr>
          <a:xfrm>
            <a:off x="3587084" y="2428099"/>
            <a:ext cx="317500" cy="157483"/>
            <a:chOff x="6769100" y="1390650"/>
            <a:chExt cx="317500" cy="157483"/>
          </a:xfrm>
        </p:grpSpPr>
        <p:sp>
          <p:nvSpPr>
            <p:cNvPr id="67" name="正方形/長方形 66">
              <a:extLst>
                <a:ext uri="{FF2B5EF4-FFF2-40B4-BE49-F238E27FC236}">
                  <a16:creationId xmlns:a16="http://schemas.microsoft.com/office/drawing/2014/main" id="{6D67EBFF-BDAB-7943-BDD6-9E7D245CC50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a:extLst>
                <a:ext uri="{FF2B5EF4-FFF2-40B4-BE49-F238E27FC236}">
                  <a16:creationId xmlns:a16="http://schemas.microsoft.com/office/drawing/2014/main" id="{5B4FC2FA-2C08-2A4E-B6B5-686D5CF1C99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a:extLst>
                <a:ext uri="{FF2B5EF4-FFF2-40B4-BE49-F238E27FC236}">
                  <a16:creationId xmlns:a16="http://schemas.microsoft.com/office/drawing/2014/main" id="{E59887F4-8C30-1B44-AB26-655E24EEC55D}"/>
                </a:ext>
              </a:extLst>
            </p:cNvPr>
            <p:cNvCxnSpPr>
              <a:stCxn id="68" idx="6"/>
              <a:endCxn id="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07" name="フローチャート: 磁気ディスク 106">
            <a:extLst>
              <a:ext uri="{FF2B5EF4-FFF2-40B4-BE49-F238E27FC236}">
                <a16:creationId xmlns:a16="http://schemas.microsoft.com/office/drawing/2014/main" id="{E1C9BD35-79DF-3744-A360-650C9C6FC041}"/>
              </a:ext>
            </a:extLst>
          </p:cNvPr>
          <p:cNvSpPr/>
          <p:nvPr/>
        </p:nvSpPr>
        <p:spPr>
          <a:xfrm>
            <a:off x="3963815" y="233072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8" name="フローチャート: 磁気ディスク 107">
            <a:extLst>
              <a:ext uri="{FF2B5EF4-FFF2-40B4-BE49-F238E27FC236}">
                <a16:creationId xmlns:a16="http://schemas.microsoft.com/office/drawing/2014/main" id="{68C4D2E3-4CC6-DC41-87DA-2B8ED40A5823}"/>
              </a:ext>
            </a:extLst>
          </p:cNvPr>
          <p:cNvSpPr/>
          <p:nvPr/>
        </p:nvSpPr>
        <p:spPr>
          <a:xfrm>
            <a:off x="3963815" y="210874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磁気ディスク 108">
            <a:extLst>
              <a:ext uri="{FF2B5EF4-FFF2-40B4-BE49-F238E27FC236}">
                <a16:creationId xmlns:a16="http://schemas.microsoft.com/office/drawing/2014/main" id="{6DEA1675-4E11-3840-A65A-A43EE1C39BC2}"/>
              </a:ext>
            </a:extLst>
          </p:cNvPr>
          <p:cNvSpPr/>
          <p:nvPr/>
        </p:nvSpPr>
        <p:spPr>
          <a:xfrm>
            <a:off x="3963815" y="188501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フローチャート: 磁気ディスク 109">
            <a:extLst>
              <a:ext uri="{FF2B5EF4-FFF2-40B4-BE49-F238E27FC236}">
                <a16:creationId xmlns:a16="http://schemas.microsoft.com/office/drawing/2014/main" id="{2637716C-E7D8-544B-8524-8574FB555F16}"/>
              </a:ext>
            </a:extLst>
          </p:cNvPr>
          <p:cNvSpPr/>
          <p:nvPr/>
        </p:nvSpPr>
        <p:spPr>
          <a:xfrm>
            <a:off x="4384674" y="233072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1" name="フローチャート: 磁気ディスク 110">
            <a:extLst>
              <a:ext uri="{FF2B5EF4-FFF2-40B4-BE49-F238E27FC236}">
                <a16:creationId xmlns:a16="http://schemas.microsoft.com/office/drawing/2014/main" id="{32D04FC0-FE4A-A445-8282-569B7100EC6F}"/>
              </a:ext>
            </a:extLst>
          </p:cNvPr>
          <p:cNvSpPr/>
          <p:nvPr/>
        </p:nvSpPr>
        <p:spPr>
          <a:xfrm>
            <a:off x="4384674" y="210874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a:extLst>
              <a:ext uri="{FF2B5EF4-FFF2-40B4-BE49-F238E27FC236}">
                <a16:creationId xmlns:a16="http://schemas.microsoft.com/office/drawing/2014/main" id="{E1D281F6-1AF4-8842-8EF3-6258CEE5EE1C}"/>
              </a:ext>
            </a:extLst>
          </p:cNvPr>
          <p:cNvSpPr/>
          <p:nvPr/>
        </p:nvSpPr>
        <p:spPr>
          <a:xfrm>
            <a:off x="4384674" y="188501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フローチャート: 磁気ディスク 112">
            <a:extLst>
              <a:ext uri="{FF2B5EF4-FFF2-40B4-BE49-F238E27FC236}">
                <a16:creationId xmlns:a16="http://schemas.microsoft.com/office/drawing/2014/main" id="{26F99957-8423-5D4A-AB36-1AE88F508B30}"/>
              </a:ext>
            </a:extLst>
          </p:cNvPr>
          <p:cNvSpPr/>
          <p:nvPr/>
        </p:nvSpPr>
        <p:spPr>
          <a:xfrm>
            <a:off x="4805533" y="233072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4" name="フローチャート: 磁気ディスク 113">
            <a:extLst>
              <a:ext uri="{FF2B5EF4-FFF2-40B4-BE49-F238E27FC236}">
                <a16:creationId xmlns:a16="http://schemas.microsoft.com/office/drawing/2014/main" id="{C1591203-AE36-5144-A1BC-D9397992B994}"/>
              </a:ext>
            </a:extLst>
          </p:cNvPr>
          <p:cNvSpPr/>
          <p:nvPr/>
        </p:nvSpPr>
        <p:spPr>
          <a:xfrm>
            <a:off x="4805533" y="210874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5" name="フローチャート: 磁気ディスク 114">
            <a:extLst>
              <a:ext uri="{FF2B5EF4-FFF2-40B4-BE49-F238E27FC236}">
                <a16:creationId xmlns:a16="http://schemas.microsoft.com/office/drawing/2014/main" id="{62CAABB3-48CD-1745-A8AE-A5E5E3842BF6}"/>
              </a:ext>
            </a:extLst>
          </p:cNvPr>
          <p:cNvSpPr/>
          <p:nvPr/>
        </p:nvSpPr>
        <p:spPr>
          <a:xfrm>
            <a:off x="4805533" y="188501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a:extLst>
              <a:ext uri="{FF2B5EF4-FFF2-40B4-BE49-F238E27FC236}">
                <a16:creationId xmlns:a16="http://schemas.microsoft.com/office/drawing/2014/main" id="{EA2534BA-4C2F-174A-8A35-BD2EBC209A01}"/>
              </a:ext>
            </a:extLst>
          </p:cNvPr>
          <p:cNvSpPr/>
          <p:nvPr/>
        </p:nvSpPr>
        <p:spPr>
          <a:xfrm>
            <a:off x="2535913" y="1539032"/>
            <a:ext cx="1368672"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サーバー</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a:extLst>
              <a:ext uri="{FF2B5EF4-FFF2-40B4-BE49-F238E27FC236}">
                <a16:creationId xmlns:a16="http://schemas.microsoft.com/office/drawing/2014/main" id="{5E78C14E-CBCD-3748-8CED-CFEDD05A8A2D}"/>
              </a:ext>
            </a:extLst>
          </p:cNvPr>
          <p:cNvSpPr/>
          <p:nvPr/>
        </p:nvSpPr>
        <p:spPr>
          <a:xfrm>
            <a:off x="3963815" y="1544543"/>
            <a:ext cx="1216370"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21" name="テキスト ボックス 120">
            <a:extLst>
              <a:ext uri="{FF2B5EF4-FFF2-40B4-BE49-F238E27FC236}">
                <a16:creationId xmlns:a16="http://schemas.microsoft.com/office/drawing/2014/main" id="{1E01DEA4-6E66-E641-81FB-5CDA6652402B}"/>
              </a:ext>
            </a:extLst>
          </p:cNvPr>
          <p:cNvSpPr txBox="1"/>
          <p:nvPr/>
        </p:nvSpPr>
        <p:spPr>
          <a:xfrm>
            <a:off x="3716082" y="1008903"/>
            <a:ext cx="1723549" cy="400110"/>
          </a:xfrm>
          <a:prstGeom prst="rect">
            <a:avLst/>
          </a:prstGeom>
          <a:noFill/>
        </p:spPr>
        <p:txBody>
          <a:bodyPr wrap="none" rtlCol="0">
            <a:spAutoFit/>
          </a:bodyPr>
          <a:lstStyle/>
          <a:p>
            <a:r>
              <a:rPr lang="ja-JP" altLang="en-US" sz="2000">
                <a:solidFill>
                  <a:schemeClr val="tx1">
                    <a:lumMod val="50000"/>
                    <a:lumOff val="50000"/>
                  </a:schemeClr>
                </a:solidFill>
                <a:latin typeface="Meiryo" charset="-128"/>
                <a:ea typeface="Meiryo" charset="-128"/>
                <a:cs typeface="Meiryo" charset="-128"/>
              </a:rPr>
              <a:t>システム</a:t>
            </a:r>
            <a:r>
              <a:rPr lang="ja-JP" altLang="en-US" sz="2000" dirty="0">
                <a:solidFill>
                  <a:schemeClr val="tx1">
                    <a:lumMod val="50000"/>
                    <a:lumOff val="50000"/>
                  </a:schemeClr>
                </a:solidFill>
                <a:latin typeface="Meiryo" charset="-128"/>
                <a:ea typeface="Meiryo" charset="-128"/>
                <a:cs typeface="Meiryo" charset="-128"/>
              </a:rPr>
              <a:t>資源</a:t>
            </a:r>
            <a:endParaRPr kumimoji="1" lang="ja-JP" altLang="en-US" sz="2000" dirty="0">
              <a:solidFill>
                <a:schemeClr val="tx1">
                  <a:lumMod val="50000"/>
                  <a:lumOff val="50000"/>
                </a:schemeClr>
              </a:solidFill>
              <a:latin typeface="Meiryo" charset="-128"/>
              <a:ea typeface="Meiryo" charset="-128"/>
              <a:cs typeface="Meiryo" charset="-128"/>
            </a:endParaRPr>
          </a:p>
        </p:txBody>
      </p:sp>
      <p:sp>
        <p:nvSpPr>
          <p:cNvPr id="123" name="正方形/長方形 122">
            <a:extLst>
              <a:ext uri="{FF2B5EF4-FFF2-40B4-BE49-F238E27FC236}">
                <a16:creationId xmlns:a16="http://schemas.microsoft.com/office/drawing/2014/main" id="{6D099619-06EC-1541-A5B7-CB95030AD5A8}"/>
              </a:ext>
            </a:extLst>
          </p:cNvPr>
          <p:cNvSpPr/>
          <p:nvPr/>
        </p:nvSpPr>
        <p:spPr>
          <a:xfrm>
            <a:off x="5244244" y="189746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a:extLst>
              <a:ext uri="{FF2B5EF4-FFF2-40B4-BE49-F238E27FC236}">
                <a16:creationId xmlns:a16="http://schemas.microsoft.com/office/drawing/2014/main" id="{3218A0E3-1C43-394F-BC05-DDE544B2EF35}"/>
              </a:ext>
            </a:extLst>
          </p:cNvPr>
          <p:cNvSpPr/>
          <p:nvPr/>
        </p:nvSpPr>
        <p:spPr>
          <a:xfrm>
            <a:off x="5244244" y="20909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a:extLst>
              <a:ext uri="{FF2B5EF4-FFF2-40B4-BE49-F238E27FC236}">
                <a16:creationId xmlns:a16="http://schemas.microsoft.com/office/drawing/2014/main" id="{45F058E1-3DEA-484A-83AE-40EBF442606A}"/>
              </a:ext>
            </a:extLst>
          </p:cNvPr>
          <p:cNvSpPr/>
          <p:nvPr/>
        </p:nvSpPr>
        <p:spPr>
          <a:xfrm>
            <a:off x="5244244" y="227251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a:extLst>
              <a:ext uri="{FF2B5EF4-FFF2-40B4-BE49-F238E27FC236}">
                <a16:creationId xmlns:a16="http://schemas.microsoft.com/office/drawing/2014/main" id="{C0FC288D-3CB3-434D-BD4B-2252E04D0057}"/>
              </a:ext>
            </a:extLst>
          </p:cNvPr>
          <p:cNvSpPr/>
          <p:nvPr/>
        </p:nvSpPr>
        <p:spPr>
          <a:xfrm>
            <a:off x="5244244" y="244820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正方形/長方形 137">
            <a:extLst>
              <a:ext uri="{FF2B5EF4-FFF2-40B4-BE49-F238E27FC236}">
                <a16:creationId xmlns:a16="http://schemas.microsoft.com/office/drawing/2014/main" id="{0AD2976A-40E3-1247-A407-0363E6435AEA}"/>
              </a:ext>
            </a:extLst>
          </p:cNvPr>
          <p:cNvSpPr/>
          <p:nvPr/>
        </p:nvSpPr>
        <p:spPr>
          <a:xfrm>
            <a:off x="5597239" y="189746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a:extLst>
              <a:ext uri="{FF2B5EF4-FFF2-40B4-BE49-F238E27FC236}">
                <a16:creationId xmlns:a16="http://schemas.microsoft.com/office/drawing/2014/main" id="{4892598D-6199-DA45-B6E3-BD5C1DD1A1C6}"/>
              </a:ext>
            </a:extLst>
          </p:cNvPr>
          <p:cNvSpPr/>
          <p:nvPr/>
        </p:nvSpPr>
        <p:spPr>
          <a:xfrm>
            <a:off x="5597239" y="20909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a:extLst>
              <a:ext uri="{FF2B5EF4-FFF2-40B4-BE49-F238E27FC236}">
                <a16:creationId xmlns:a16="http://schemas.microsoft.com/office/drawing/2014/main" id="{0AC238D8-59A8-9F41-9762-93A580F9A25C}"/>
              </a:ext>
            </a:extLst>
          </p:cNvPr>
          <p:cNvSpPr/>
          <p:nvPr/>
        </p:nvSpPr>
        <p:spPr>
          <a:xfrm>
            <a:off x="5597239" y="227251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正方形/長方形 140">
            <a:extLst>
              <a:ext uri="{FF2B5EF4-FFF2-40B4-BE49-F238E27FC236}">
                <a16:creationId xmlns:a16="http://schemas.microsoft.com/office/drawing/2014/main" id="{48BA2AF4-D1E4-8647-A9AC-E9FC8FDB65CD}"/>
              </a:ext>
            </a:extLst>
          </p:cNvPr>
          <p:cNvSpPr/>
          <p:nvPr/>
        </p:nvSpPr>
        <p:spPr>
          <a:xfrm>
            <a:off x="5597239" y="244820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a:extLst>
              <a:ext uri="{FF2B5EF4-FFF2-40B4-BE49-F238E27FC236}">
                <a16:creationId xmlns:a16="http://schemas.microsoft.com/office/drawing/2014/main" id="{0811D1E8-F147-2F4B-993A-86DB8DE72D37}"/>
              </a:ext>
            </a:extLst>
          </p:cNvPr>
          <p:cNvSpPr/>
          <p:nvPr/>
        </p:nvSpPr>
        <p:spPr>
          <a:xfrm>
            <a:off x="5950947" y="189746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正方形/長方形 146">
            <a:extLst>
              <a:ext uri="{FF2B5EF4-FFF2-40B4-BE49-F238E27FC236}">
                <a16:creationId xmlns:a16="http://schemas.microsoft.com/office/drawing/2014/main" id="{A4F48232-DB20-D640-A825-8B06910DEA75}"/>
              </a:ext>
            </a:extLst>
          </p:cNvPr>
          <p:cNvSpPr/>
          <p:nvPr/>
        </p:nvSpPr>
        <p:spPr>
          <a:xfrm>
            <a:off x="5950947" y="20909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正方形/長方形 147">
            <a:extLst>
              <a:ext uri="{FF2B5EF4-FFF2-40B4-BE49-F238E27FC236}">
                <a16:creationId xmlns:a16="http://schemas.microsoft.com/office/drawing/2014/main" id="{9A8E9959-AC2E-4C4D-A523-1ADA8853D648}"/>
              </a:ext>
            </a:extLst>
          </p:cNvPr>
          <p:cNvSpPr/>
          <p:nvPr/>
        </p:nvSpPr>
        <p:spPr>
          <a:xfrm>
            <a:off x="5950947" y="227251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a:extLst>
              <a:ext uri="{FF2B5EF4-FFF2-40B4-BE49-F238E27FC236}">
                <a16:creationId xmlns:a16="http://schemas.microsoft.com/office/drawing/2014/main" id="{8C3E4B6C-1904-6F4F-9499-1EF03C2779E7}"/>
              </a:ext>
            </a:extLst>
          </p:cNvPr>
          <p:cNvSpPr/>
          <p:nvPr/>
        </p:nvSpPr>
        <p:spPr>
          <a:xfrm>
            <a:off x="5950947" y="244820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a:extLst>
              <a:ext uri="{FF2B5EF4-FFF2-40B4-BE49-F238E27FC236}">
                <a16:creationId xmlns:a16="http://schemas.microsoft.com/office/drawing/2014/main" id="{5511A073-F294-D947-A668-C23681CA214E}"/>
              </a:ext>
            </a:extLst>
          </p:cNvPr>
          <p:cNvSpPr/>
          <p:nvPr/>
        </p:nvSpPr>
        <p:spPr>
          <a:xfrm>
            <a:off x="6303942" y="189746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a:extLst>
              <a:ext uri="{FF2B5EF4-FFF2-40B4-BE49-F238E27FC236}">
                <a16:creationId xmlns:a16="http://schemas.microsoft.com/office/drawing/2014/main" id="{322B4C1B-DB65-A54D-B901-6B860737646A}"/>
              </a:ext>
            </a:extLst>
          </p:cNvPr>
          <p:cNvSpPr/>
          <p:nvPr/>
        </p:nvSpPr>
        <p:spPr>
          <a:xfrm>
            <a:off x="6303942" y="20909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正方形/長方形 151">
            <a:extLst>
              <a:ext uri="{FF2B5EF4-FFF2-40B4-BE49-F238E27FC236}">
                <a16:creationId xmlns:a16="http://schemas.microsoft.com/office/drawing/2014/main" id="{E14070EA-1DED-DF48-9F06-91D60AC136DA}"/>
              </a:ext>
            </a:extLst>
          </p:cNvPr>
          <p:cNvSpPr/>
          <p:nvPr/>
        </p:nvSpPr>
        <p:spPr>
          <a:xfrm>
            <a:off x="6303942" y="227251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正方形/長方形 152">
            <a:extLst>
              <a:ext uri="{FF2B5EF4-FFF2-40B4-BE49-F238E27FC236}">
                <a16:creationId xmlns:a16="http://schemas.microsoft.com/office/drawing/2014/main" id="{D60A1188-59EC-AB41-BD23-53BFAFAD59BE}"/>
              </a:ext>
            </a:extLst>
          </p:cNvPr>
          <p:cNvSpPr/>
          <p:nvPr/>
        </p:nvSpPr>
        <p:spPr>
          <a:xfrm>
            <a:off x="6303942" y="244820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正方形/長方形 153">
            <a:extLst>
              <a:ext uri="{FF2B5EF4-FFF2-40B4-BE49-F238E27FC236}">
                <a16:creationId xmlns:a16="http://schemas.microsoft.com/office/drawing/2014/main" id="{59E45A36-9134-7040-BDC5-A8F6D16506BA}"/>
              </a:ext>
            </a:extLst>
          </p:cNvPr>
          <p:cNvSpPr/>
          <p:nvPr/>
        </p:nvSpPr>
        <p:spPr>
          <a:xfrm>
            <a:off x="5239415" y="1541442"/>
            <a:ext cx="1382027"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ネットワーク機器</a:t>
            </a: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a:extLst>
              <a:ext uri="{FF2B5EF4-FFF2-40B4-BE49-F238E27FC236}">
                <a16:creationId xmlns:a16="http://schemas.microsoft.com/office/drawing/2014/main" id="{3C0F70A9-CC29-334F-BB9B-576B223BA81A}"/>
              </a:ext>
            </a:extLst>
          </p:cNvPr>
          <p:cNvSpPr/>
          <p:nvPr/>
        </p:nvSpPr>
        <p:spPr>
          <a:xfrm>
            <a:off x="1791838" y="4507209"/>
            <a:ext cx="1817688" cy="1660644"/>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角丸四角形 160">
            <a:extLst>
              <a:ext uri="{FF2B5EF4-FFF2-40B4-BE49-F238E27FC236}">
                <a16:creationId xmlns:a16="http://schemas.microsoft.com/office/drawing/2014/main" id="{81E83913-2B54-BC4E-B1AB-1ABC9A8F0DD8}"/>
              </a:ext>
            </a:extLst>
          </p:cNvPr>
          <p:cNvSpPr/>
          <p:nvPr/>
        </p:nvSpPr>
        <p:spPr>
          <a:xfrm>
            <a:off x="2237972" y="5034672"/>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64" name="図形グループ 309">
            <a:extLst>
              <a:ext uri="{FF2B5EF4-FFF2-40B4-BE49-F238E27FC236}">
                <a16:creationId xmlns:a16="http://schemas.microsoft.com/office/drawing/2014/main" id="{03308611-7A7A-7948-B8DD-277DABD90C1B}"/>
              </a:ext>
            </a:extLst>
          </p:cNvPr>
          <p:cNvGrpSpPr/>
          <p:nvPr/>
        </p:nvGrpSpPr>
        <p:grpSpPr>
          <a:xfrm>
            <a:off x="2237972" y="5680452"/>
            <a:ext cx="317500" cy="157483"/>
            <a:chOff x="6769100" y="1390650"/>
            <a:chExt cx="317500" cy="157483"/>
          </a:xfrm>
        </p:grpSpPr>
        <p:sp>
          <p:nvSpPr>
            <p:cNvPr id="165" name="正方形/長方形 164">
              <a:extLst>
                <a:ext uri="{FF2B5EF4-FFF2-40B4-BE49-F238E27FC236}">
                  <a16:creationId xmlns:a16="http://schemas.microsoft.com/office/drawing/2014/main" id="{4CA6DEE9-6322-9B41-8307-0E2C495AF52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a:extLst>
                <a:ext uri="{FF2B5EF4-FFF2-40B4-BE49-F238E27FC236}">
                  <a16:creationId xmlns:a16="http://schemas.microsoft.com/office/drawing/2014/main" id="{4735CDE2-3063-B24A-A50C-92A5670A94F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a:extLst>
                <a:ext uri="{FF2B5EF4-FFF2-40B4-BE49-F238E27FC236}">
                  <a16:creationId xmlns:a16="http://schemas.microsoft.com/office/drawing/2014/main" id="{7D345B38-130F-6A44-868B-06CF2A56DE40}"/>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330">
            <a:extLst>
              <a:ext uri="{FF2B5EF4-FFF2-40B4-BE49-F238E27FC236}">
                <a16:creationId xmlns:a16="http://schemas.microsoft.com/office/drawing/2014/main" id="{7598E947-728D-8344-BFE5-E22EA0E7DCC3}"/>
              </a:ext>
            </a:extLst>
          </p:cNvPr>
          <p:cNvGrpSpPr/>
          <p:nvPr/>
        </p:nvGrpSpPr>
        <p:grpSpPr>
          <a:xfrm>
            <a:off x="2237972" y="5873914"/>
            <a:ext cx="317500" cy="157483"/>
            <a:chOff x="6769100" y="1390650"/>
            <a:chExt cx="317500" cy="157483"/>
          </a:xfrm>
        </p:grpSpPr>
        <p:sp>
          <p:nvSpPr>
            <p:cNvPr id="169" name="正方形/長方形 168">
              <a:extLst>
                <a:ext uri="{FF2B5EF4-FFF2-40B4-BE49-F238E27FC236}">
                  <a16:creationId xmlns:a16="http://schemas.microsoft.com/office/drawing/2014/main" id="{6545AA49-B146-904B-B900-672F0C3FC8B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a:extLst>
                <a:ext uri="{FF2B5EF4-FFF2-40B4-BE49-F238E27FC236}">
                  <a16:creationId xmlns:a16="http://schemas.microsoft.com/office/drawing/2014/main" id="{D20A6566-5636-CE46-BD31-551010B68B0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a:extLst>
                <a:ext uri="{FF2B5EF4-FFF2-40B4-BE49-F238E27FC236}">
                  <a16:creationId xmlns:a16="http://schemas.microsoft.com/office/drawing/2014/main" id="{0501173F-B85F-5540-982E-A88595A9D2EC}"/>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339">
            <a:extLst>
              <a:ext uri="{FF2B5EF4-FFF2-40B4-BE49-F238E27FC236}">
                <a16:creationId xmlns:a16="http://schemas.microsoft.com/office/drawing/2014/main" id="{ACBA3558-A161-704F-B842-2BBF070257A7}"/>
              </a:ext>
            </a:extLst>
          </p:cNvPr>
          <p:cNvGrpSpPr/>
          <p:nvPr/>
        </p:nvGrpSpPr>
        <p:grpSpPr>
          <a:xfrm>
            <a:off x="2608226" y="5682993"/>
            <a:ext cx="317500" cy="157483"/>
            <a:chOff x="6769100" y="1390650"/>
            <a:chExt cx="317500" cy="157483"/>
          </a:xfrm>
        </p:grpSpPr>
        <p:sp>
          <p:nvSpPr>
            <p:cNvPr id="173" name="正方形/長方形 172">
              <a:extLst>
                <a:ext uri="{FF2B5EF4-FFF2-40B4-BE49-F238E27FC236}">
                  <a16:creationId xmlns:a16="http://schemas.microsoft.com/office/drawing/2014/main" id="{D0603443-66D2-654C-AD51-9E73C8451F2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a:extLst>
                <a:ext uri="{FF2B5EF4-FFF2-40B4-BE49-F238E27FC236}">
                  <a16:creationId xmlns:a16="http://schemas.microsoft.com/office/drawing/2014/main" id="{0B6DE915-1607-DD45-94B6-D155B9ADA2B8}"/>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a:extLst>
                <a:ext uri="{FF2B5EF4-FFF2-40B4-BE49-F238E27FC236}">
                  <a16:creationId xmlns:a16="http://schemas.microsoft.com/office/drawing/2014/main" id="{23324291-6DCC-3244-BCA1-CCD574CA39A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355">
            <a:extLst>
              <a:ext uri="{FF2B5EF4-FFF2-40B4-BE49-F238E27FC236}">
                <a16:creationId xmlns:a16="http://schemas.microsoft.com/office/drawing/2014/main" id="{51D60B9D-A33E-484C-980A-1721873F6BA0}"/>
              </a:ext>
            </a:extLst>
          </p:cNvPr>
          <p:cNvGrpSpPr/>
          <p:nvPr/>
        </p:nvGrpSpPr>
        <p:grpSpPr>
          <a:xfrm>
            <a:off x="2608226" y="5876455"/>
            <a:ext cx="317500" cy="157483"/>
            <a:chOff x="6769100" y="1390650"/>
            <a:chExt cx="317500" cy="157483"/>
          </a:xfrm>
        </p:grpSpPr>
        <p:sp>
          <p:nvSpPr>
            <p:cNvPr id="177" name="正方形/長方形 176">
              <a:extLst>
                <a:ext uri="{FF2B5EF4-FFF2-40B4-BE49-F238E27FC236}">
                  <a16:creationId xmlns:a16="http://schemas.microsoft.com/office/drawing/2014/main" id="{DF355094-99C9-424E-8BF7-2CAEC19CCFD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a:extLst>
                <a:ext uri="{FF2B5EF4-FFF2-40B4-BE49-F238E27FC236}">
                  <a16:creationId xmlns:a16="http://schemas.microsoft.com/office/drawing/2014/main" id="{22EBF582-F130-9E45-A711-A778D660DBF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a:extLst>
                <a:ext uri="{FF2B5EF4-FFF2-40B4-BE49-F238E27FC236}">
                  <a16:creationId xmlns:a16="http://schemas.microsoft.com/office/drawing/2014/main" id="{76D684CB-B558-104B-8BE7-12CCABE79443}"/>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0" name="フローチャート: 磁気ディスク 179">
            <a:extLst>
              <a:ext uri="{FF2B5EF4-FFF2-40B4-BE49-F238E27FC236}">
                <a16:creationId xmlns:a16="http://schemas.microsoft.com/office/drawing/2014/main" id="{B19062BB-319E-1948-8C0F-4DAB51EDB03F}"/>
              </a:ext>
            </a:extLst>
          </p:cNvPr>
          <p:cNvSpPr/>
          <p:nvPr/>
        </p:nvSpPr>
        <p:spPr>
          <a:xfrm>
            <a:off x="3039699" y="570098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82" name="図形グループ 369">
            <a:extLst>
              <a:ext uri="{FF2B5EF4-FFF2-40B4-BE49-F238E27FC236}">
                <a16:creationId xmlns:a16="http://schemas.microsoft.com/office/drawing/2014/main" id="{1111BE66-4EB0-2F4F-BF53-6F04F80545EA}"/>
              </a:ext>
            </a:extLst>
          </p:cNvPr>
          <p:cNvGrpSpPr/>
          <p:nvPr/>
        </p:nvGrpSpPr>
        <p:grpSpPr>
          <a:xfrm>
            <a:off x="1956230" y="4752097"/>
            <a:ext cx="457588" cy="387786"/>
            <a:chOff x="758730" y="3198675"/>
            <a:chExt cx="806939" cy="688305"/>
          </a:xfrm>
        </p:grpSpPr>
        <p:sp>
          <p:nvSpPr>
            <p:cNvPr id="183" name="正方形/長方形 182">
              <a:extLst>
                <a:ext uri="{FF2B5EF4-FFF2-40B4-BE49-F238E27FC236}">
                  <a16:creationId xmlns:a16="http://schemas.microsoft.com/office/drawing/2014/main" id="{9175FFDB-5467-2941-A148-A77CD6F5C4A3}"/>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角丸四角形 183">
              <a:extLst>
                <a:ext uri="{FF2B5EF4-FFF2-40B4-BE49-F238E27FC236}">
                  <a16:creationId xmlns:a16="http://schemas.microsoft.com/office/drawing/2014/main" id="{147094A9-9FD3-C942-9088-A56B60C94DDD}"/>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角丸四角形 184">
              <a:extLst>
                <a:ext uri="{FF2B5EF4-FFF2-40B4-BE49-F238E27FC236}">
                  <a16:creationId xmlns:a16="http://schemas.microsoft.com/office/drawing/2014/main" id="{42C93574-1A4E-7644-9A94-5D63AADD9143}"/>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台形 185">
              <a:extLst>
                <a:ext uri="{FF2B5EF4-FFF2-40B4-BE49-F238E27FC236}">
                  <a16:creationId xmlns:a16="http://schemas.microsoft.com/office/drawing/2014/main" id="{F4F07672-8359-5949-A154-7363FFE76963}"/>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7" name="図形グループ 379">
            <a:extLst>
              <a:ext uri="{FF2B5EF4-FFF2-40B4-BE49-F238E27FC236}">
                <a16:creationId xmlns:a16="http://schemas.microsoft.com/office/drawing/2014/main" id="{278B2A58-4874-644B-97CE-3EA265978881}"/>
              </a:ext>
            </a:extLst>
          </p:cNvPr>
          <p:cNvGrpSpPr/>
          <p:nvPr/>
        </p:nvGrpSpPr>
        <p:grpSpPr>
          <a:xfrm>
            <a:off x="2086350" y="4862082"/>
            <a:ext cx="150692" cy="345179"/>
            <a:chOff x="1946324" y="4125162"/>
            <a:chExt cx="969964" cy="2007872"/>
          </a:xfrm>
        </p:grpSpPr>
        <p:sp>
          <p:nvSpPr>
            <p:cNvPr id="188" name="円/楕円 187">
              <a:extLst>
                <a:ext uri="{FF2B5EF4-FFF2-40B4-BE49-F238E27FC236}">
                  <a16:creationId xmlns:a16="http://schemas.microsoft.com/office/drawing/2014/main" id="{E90ABBD3-2A59-E14A-A2D7-86557659240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a:extLst>
                <a:ext uri="{FF2B5EF4-FFF2-40B4-BE49-F238E27FC236}">
                  <a16:creationId xmlns:a16="http://schemas.microsoft.com/office/drawing/2014/main" id="{792C6CC1-9F5D-C848-8493-EDADBEEC7C11}"/>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0" name="図形グループ 390">
            <a:extLst>
              <a:ext uri="{FF2B5EF4-FFF2-40B4-BE49-F238E27FC236}">
                <a16:creationId xmlns:a16="http://schemas.microsoft.com/office/drawing/2014/main" id="{538A05B8-27F0-6240-8D97-783F14EDD8E6}"/>
              </a:ext>
            </a:extLst>
          </p:cNvPr>
          <p:cNvGrpSpPr/>
          <p:nvPr/>
        </p:nvGrpSpPr>
        <p:grpSpPr>
          <a:xfrm>
            <a:off x="1956230" y="5216421"/>
            <a:ext cx="457588" cy="387786"/>
            <a:chOff x="758730" y="3198675"/>
            <a:chExt cx="806939" cy="688305"/>
          </a:xfrm>
        </p:grpSpPr>
        <p:sp>
          <p:nvSpPr>
            <p:cNvPr id="191" name="正方形/長方形 190">
              <a:extLst>
                <a:ext uri="{FF2B5EF4-FFF2-40B4-BE49-F238E27FC236}">
                  <a16:creationId xmlns:a16="http://schemas.microsoft.com/office/drawing/2014/main" id="{BD6A1E7F-A00A-9D42-A332-B942A0EB2386}"/>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角丸四角形 191">
              <a:extLst>
                <a:ext uri="{FF2B5EF4-FFF2-40B4-BE49-F238E27FC236}">
                  <a16:creationId xmlns:a16="http://schemas.microsoft.com/office/drawing/2014/main" id="{97C6CB94-822E-C54F-9F23-D9D0F39D2C59}"/>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角丸四角形 192">
              <a:extLst>
                <a:ext uri="{FF2B5EF4-FFF2-40B4-BE49-F238E27FC236}">
                  <a16:creationId xmlns:a16="http://schemas.microsoft.com/office/drawing/2014/main" id="{47026E00-2927-A042-9017-3130E172F0C8}"/>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台形 193">
              <a:extLst>
                <a:ext uri="{FF2B5EF4-FFF2-40B4-BE49-F238E27FC236}">
                  <a16:creationId xmlns:a16="http://schemas.microsoft.com/office/drawing/2014/main" id="{703635E1-7AF5-234D-985D-9A91B694B73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5" name="図形グループ 395">
            <a:extLst>
              <a:ext uri="{FF2B5EF4-FFF2-40B4-BE49-F238E27FC236}">
                <a16:creationId xmlns:a16="http://schemas.microsoft.com/office/drawing/2014/main" id="{8BFC16A1-5D7A-024E-AE1E-E7CD43ABAE14}"/>
              </a:ext>
            </a:extLst>
          </p:cNvPr>
          <p:cNvGrpSpPr/>
          <p:nvPr/>
        </p:nvGrpSpPr>
        <p:grpSpPr>
          <a:xfrm>
            <a:off x="2086350" y="5304839"/>
            <a:ext cx="150692" cy="345179"/>
            <a:chOff x="1946324" y="4125162"/>
            <a:chExt cx="969964" cy="2007872"/>
          </a:xfrm>
        </p:grpSpPr>
        <p:sp>
          <p:nvSpPr>
            <p:cNvPr id="196" name="円/楕円 195">
              <a:extLst>
                <a:ext uri="{FF2B5EF4-FFF2-40B4-BE49-F238E27FC236}">
                  <a16:creationId xmlns:a16="http://schemas.microsoft.com/office/drawing/2014/main" id="{5F5919BC-9270-8242-8B37-1B39BBB1623C}"/>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フローチャート: 論理積ゲート 196">
              <a:extLst>
                <a:ext uri="{FF2B5EF4-FFF2-40B4-BE49-F238E27FC236}">
                  <a16:creationId xmlns:a16="http://schemas.microsoft.com/office/drawing/2014/main" id="{BD853BD8-9609-6C4C-AD13-6C5B7FCFA99B}"/>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8" name="図形グループ 399">
            <a:extLst>
              <a:ext uri="{FF2B5EF4-FFF2-40B4-BE49-F238E27FC236}">
                <a16:creationId xmlns:a16="http://schemas.microsoft.com/office/drawing/2014/main" id="{8F5E591E-3BB3-C34E-B90E-2059998BFA8B}"/>
              </a:ext>
            </a:extLst>
          </p:cNvPr>
          <p:cNvGrpSpPr/>
          <p:nvPr/>
        </p:nvGrpSpPr>
        <p:grpSpPr>
          <a:xfrm>
            <a:off x="3024065" y="4735231"/>
            <a:ext cx="370254" cy="367267"/>
            <a:chOff x="2667295" y="1059799"/>
            <a:chExt cx="681672" cy="722281"/>
          </a:xfrm>
        </p:grpSpPr>
        <p:sp>
          <p:nvSpPr>
            <p:cNvPr id="199" name="角丸四角形 198">
              <a:extLst>
                <a:ext uri="{FF2B5EF4-FFF2-40B4-BE49-F238E27FC236}">
                  <a16:creationId xmlns:a16="http://schemas.microsoft.com/office/drawing/2014/main" id="{998B1DFF-6057-2F4D-ABEB-5C979DF33C04}"/>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0" name="図 199">
              <a:extLst>
                <a:ext uri="{FF2B5EF4-FFF2-40B4-BE49-F238E27FC236}">
                  <a16:creationId xmlns:a16="http://schemas.microsoft.com/office/drawing/2014/main" id="{45DD4A8F-85AC-4D49-A532-7EA89F8F698E}"/>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01" name="図形グループ 402">
            <a:extLst>
              <a:ext uri="{FF2B5EF4-FFF2-40B4-BE49-F238E27FC236}">
                <a16:creationId xmlns:a16="http://schemas.microsoft.com/office/drawing/2014/main" id="{5AD8D7AF-CA6F-2948-A3D3-4EDA6D6B1ECE}"/>
              </a:ext>
            </a:extLst>
          </p:cNvPr>
          <p:cNvGrpSpPr/>
          <p:nvPr/>
        </p:nvGrpSpPr>
        <p:grpSpPr>
          <a:xfrm>
            <a:off x="3135366" y="4827002"/>
            <a:ext cx="150692" cy="345179"/>
            <a:chOff x="1946324" y="4125162"/>
            <a:chExt cx="969964" cy="2007872"/>
          </a:xfrm>
        </p:grpSpPr>
        <p:sp>
          <p:nvSpPr>
            <p:cNvPr id="202" name="円/楕円 201">
              <a:extLst>
                <a:ext uri="{FF2B5EF4-FFF2-40B4-BE49-F238E27FC236}">
                  <a16:creationId xmlns:a16="http://schemas.microsoft.com/office/drawing/2014/main" id="{D02AB631-BA71-F949-8721-78C2CD98F091}"/>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フローチャート: 論理積ゲート 202">
              <a:extLst>
                <a:ext uri="{FF2B5EF4-FFF2-40B4-BE49-F238E27FC236}">
                  <a16:creationId xmlns:a16="http://schemas.microsoft.com/office/drawing/2014/main" id="{EFAEB385-9CB3-E94E-A32C-6476B32DBC92}"/>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4" name="テキスト ボックス 203">
            <a:extLst>
              <a:ext uri="{FF2B5EF4-FFF2-40B4-BE49-F238E27FC236}">
                <a16:creationId xmlns:a16="http://schemas.microsoft.com/office/drawing/2014/main" id="{084B3CDE-56B5-274B-8F73-17C4DDE5A59E}"/>
              </a:ext>
            </a:extLst>
          </p:cNvPr>
          <p:cNvSpPr txBox="1"/>
          <p:nvPr/>
        </p:nvSpPr>
        <p:spPr>
          <a:xfrm>
            <a:off x="1856105" y="4517795"/>
            <a:ext cx="1688283" cy="215444"/>
          </a:xfrm>
          <a:prstGeom prst="rect">
            <a:avLst/>
          </a:prstGeom>
          <a:noFill/>
        </p:spPr>
        <p:txBody>
          <a:bodyPr wrap="none" rtlCol="0">
            <a:spAutoFit/>
          </a:bodyPr>
          <a:lstStyle/>
          <a:p>
            <a:pPr algn="ctr"/>
            <a:r>
              <a:rPr kumimoji="1" lang="ja-JP" altLang="en-US" sz="800">
                <a:solidFill>
                  <a:srgbClr val="009051"/>
                </a:solidFill>
              </a:rPr>
              <a:t>必要とされるシステム（機能）構成</a:t>
            </a:r>
            <a:r>
              <a:rPr kumimoji="1" lang="en-US" altLang="ja-JP" sz="800" dirty="0">
                <a:solidFill>
                  <a:srgbClr val="009051"/>
                </a:solidFill>
              </a:rPr>
              <a:t>A</a:t>
            </a:r>
            <a:endParaRPr kumimoji="1" lang="ja-JP" altLang="en-US" sz="800" dirty="0">
              <a:solidFill>
                <a:srgbClr val="009051"/>
              </a:solidFill>
            </a:endParaRPr>
          </a:p>
        </p:txBody>
      </p:sp>
      <p:sp>
        <p:nvSpPr>
          <p:cNvPr id="205" name="正方形/長方形 204">
            <a:extLst>
              <a:ext uri="{FF2B5EF4-FFF2-40B4-BE49-F238E27FC236}">
                <a16:creationId xmlns:a16="http://schemas.microsoft.com/office/drawing/2014/main" id="{75B85B31-97F9-EB46-B104-A3A0AFB94BD8}"/>
              </a:ext>
            </a:extLst>
          </p:cNvPr>
          <p:cNvSpPr/>
          <p:nvPr/>
        </p:nvSpPr>
        <p:spPr>
          <a:xfrm>
            <a:off x="3663161" y="4507209"/>
            <a:ext cx="1817688" cy="166064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角丸四角形 205">
            <a:extLst>
              <a:ext uri="{FF2B5EF4-FFF2-40B4-BE49-F238E27FC236}">
                <a16:creationId xmlns:a16="http://schemas.microsoft.com/office/drawing/2014/main" id="{94A84DF7-2376-C244-88D8-84A11D81EDBC}"/>
              </a:ext>
            </a:extLst>
          </p:cNvPr>
          <p:cNvSpPr/>
          <p:nvPr/>
        </p:nvSpPr>
        <p:spPr>
          <a:xfrm>
            <a:off x="4109295" y="5034672"/>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9" name="図形グループ 309">
            <a:extLst>
              <a:ext uri="{FF2B5EF4-FFF2-40B4-BE49-F238E27FC236}">
                <a16:creationId xmlns:a16="http://schemas.microsoft.com/office/drawing/2014/main" id="{667AC410-B37A-D143-B3DF-E675574ACE75}"/>
              </a:ext>
            </a:extLst>
          </p:cNvPr>
          <p:cNvGrpSpPr/>
          <p:nvPr/>
        </p:nvGrpSpPr>
        <p:grpSpPr>
          <a:xfrm>
            <a:off x="4109295" y="5680452"/>
            <a:ext cx="317500" cy="157483"/>
            <a:chOff x="6769100" y="1390650"/>
            <a:chExt cx="317500" cy="157483"/>
          </a:xfrm>
        </p:grpSpPr>
        <p:sp>
          <p:nvSpPr>
            <p:cNvPr id="210" name="正方形/長方形 209">
              <a:extLst>
                <a:ext uri="{FF2B5EF4-FFF2-40B4-BE49-F238E27FC236}">
                  <a16:creationId xmlns:a16="http://schemas.microsoft.com/office/drawing/2014/main" id="{5774F459-C1ED-3349-A11F-E8EEB348BC8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円/楕円 210">
              <a:extLst>
                <a:ext uri="{FF2B5EF4-FFF2-40B4-BE49-F238E27FC236}">
                  <a16:creationId xmlns:a16="http://schemas.microsoft.com/office/drawing/2014/main" id="{24CC79F3-C738-6B45-A493-B839257F4B4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2" name="直線コネクタ 211">
              <a:extLst>
                <a:ext uri="{FF2B5EF4-FFF2-40B4-BE49-F238E27FC236}">
                  <a16:creationId xmlns:a16="http://schemas.microsoft.com/office/drawing/2014/main" id="{E2713978-838E-2F4E-869D-9A7026CF3C01}"/>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3" name="図形グループ 330">
            <a:extLst>
              <a:ext uri="{FF2B5EF4-FFF2-40B4-BE49-F238E27FC236}">
                <a16:creationId xmlns:a16="http://schemas.microsoft.com/office/drawing/2014/main" id="{DEDC1A42-2012-144C-A399-9F435C174058}"/>
              </a:ext>
            </a:extLst>
          </p:cNvPr>
          <p:cNvGrpSpPr/>
          <p:nvPr/>
        </p:nvGrpSpPr>
        <p:grpSpPr>
          <a:xfrm>
            <a:off x="4109295" y="5873914"/>
            <a:ext cx="317500" cy="157483"/>
            <a:chOff x="6769100" y="1390650"/>
            <a:chExt cx="317500" cy="157483"/>
          </a:xfrm>
        </p:grpSpPr>
        <p:sp>
          <p:nvSpPr>
            <p:cNvPr id="214" name="正方形/長方形 213">
              <a:extLst>
                <a:ext uri="{FF2B5EF4-FFF2-40B4-BE49-F238E27FC236}">
                  <a16:creationId xmlns:a16="http://schemas.microsoft.com/office/drawing/2014/main" id="{A0AAACA9-30FA-8149-A174-BD8AC82A39B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円/楕円 214">
              <a:extLst>
                <a:ext uri="{FF2B5EF4-FFF2-40B4-BE49-F238E27FC236}">
                  <a16:creationId xmlns:a16="http://schemas.microsoft.com/office/drawing/2014/main" id="{71A9EF6F-E54D-6942-87E8-8A837012835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6" name="直線コネクタ 215">
              <a:extLst>
                <a:ext uri="{FF2B5EF4-FFF2-40B4-BE49-F238E27FC236}">
                  <a16:creationId xmlns:a16="http://schemas.microsoft.com/office/drawing/2014/main" id="{C361C438-D3C4-0B43-98F6-809C93E76416}"/>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18" name="正方形/長方形 217">
            <a:extLst>
              <a:ext uri="{FF2B5EF4-FFF2-40B4-BE49-F238E27FC236}">
                <a16:creationId xmlns:a16="http://schemas.microsoft.com/office/drawing/2014/main" id="{F67BC021-F951-3F47-8FF1-F1328B28608F}"/>
              </a:ext>
            </a:extLst>
          </p:cNvPr>
          <p:cNvSpPr/>
          <p:nvPr/>
        </p:nvSpPr>
        <p:spPr>
          <a:xfrm>
            <a:off x="4479549" y="568299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1" name="図形グループ 355">
            <a:extLst>
              <a:ext uri="{FF2B5EF4-FFF2-40B4-BE49-F238E27FC236}">
                <a16:creationId xmlns:a16="http://schemas.microsoft.com/office/drawing/2014/main" id="{1DC8BAC9-EC75-D849-86CF-4F74B5D95E00}"/>
              </a:ext>
            </a:extLst>
          </p:cNvPr>
          <p:cNvGrpSpPr/>
          <p:nvPr/>
        </p:nvGrpSpPr>
        <p:grpSpPr>
          <a:xfrm>
            <a:off x="4479549" y="5876455"/>
            <a:ext cx="317500" cy="157483"/>
            <a:chOff x="6769100" y="1390650"/>
            <a:chExt cx="317500" cy="157483"/>
          </a:xfrm>
        </p:grpSpPr>
        <p:sp>
          <p:nvSpPr>
            <p:cNvPr id="222" name="正方形/長方形 221">
              <a:extLst>
                <a:ext uri="{FF2B5EF4-FFF2-40B4-BE49-F238E27FC236}">
                  <a16:creationId xmlns:a16="http://schemas.microsoft.com/office/drawing/2014/main" id="{C40AE678-5CC3-A140-8CC9-B432EB60A49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円/楕円 222">
              <a:extLst>
                <a:ext uri="{FF2B5EF4-FFF2-40B4-BE49-F238E27FC236}">
                  <a16:creationId xmlns:a16="http://schemas.microsoft.com/office/drawing/2014/main" id="{CC5A10C8-3448-264C-BF9A-82CFEB3CC08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4" name="直線コネクタ 223">
              <a:extLst>
                <a:ext uri="{FF2B5EF4-FFF2-40B4-BE49-F238E27FC236}">
                  <a16:creationId xmlns:a16="http://schemas.microsoft.com/office/drawing/2014/main" id="{A6C73A6B-E26B-B244-A37D-B5AD592ED80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25" name="フローチャート: 磁気ディスク 224">
            <a:extLst>
              <a:ext uri="{FF2B5EF4-FFF2-40B4-BE49-F238E27FC236}">
                <a16:creationId xmlns:a16="http://schemas.microsoft.com/office/drawing/2014/main" id="{4983F381-706E-F34D-8E8D-2EB5B897FE09}"/>
              </a:ext>
            </a:extLst>
          </p:cNvPr>
          <p:cNvSpPr/>
          <p:nvPr/>
        </p:nvSpPr>
        <p:spPr>
          <a:xfrm>
            <a:off x="4911022" y="570098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27" name="図形グループ 369">
            <a:extLst>
              <a:ext uri="{FF2B5EF4-FFF2-40B4-BE49-F238E27FC236}">
                <a16:creationId xmlns:a16="http://schemas.microsoft.com/office/drawing/2014/main" id="{0C3AA906-E4E7-9D4B-9D42-C88C9A981697}"/>
              </a:ext>
            </a:extLst>
          </p:cNvPr>
          <p:cNvGrpSpPr/>
          <p:nvPr/>
        </p:nvGrpSpPr>
        <p:grpSpPr>
          <a:xfrm>
            <a:off x="3827553" y="4752097"/>
            <a:ext cx="457588" cy="387786"/>
            <a:chOff x="758730" y="3198675"/>
            <a:chExt cx="806939" cy="688305"/>
          </a:xfrm>
        </p:grpSpPr>
        <p:sp>
          <p:nvSpPr>
            <p:cNvPr id="228" name="正方形/長方形 227">
              <a:extLst>
                <a:ext uri="{FF2B5EF4-FFF2-40B4-BE49-F238E27FC236}">
                  <a16:creationId xmlns:a16="http://schemas.microsoft.com/office/drawing/2014/main" id="{1F18D136-208A-8F4C-A738-80895F97D3B8}"/>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角丸四角形 228">
              <a:extLst>
                <a:ext uri="{FF2B5EF4-FFF2-40B4-BE49-F238E27FC236}">
                  <a16:creationId xmlns:a16="http://schemas.microsoft.com/office/drawing/2014/main" id="{2354D863-782E-624A-A7A0-8F1538C219C3}"/>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角丸四角形 229">
              <a:extLst>
                <a:ext uri="{FF2B5EF4-FFF2-40B4-BE49-F238E27FC236}">
                  <a16:creationId xmlns:a16="http://schemas.microsoft.com/office/drawing/2014/main" id="{D6A52EAA-DD4B-9648-A8B9-58763B7682F6}"/>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台形 230">
              <a:extLst>
                <a:ext uri="{FF2B5EF4-FFF2-40B4-BE49-F238E27FC236}">
                  <a16:creationId xmlns:a16="http://schemas.microsoft.com/office/drawing/2014/main" id="{AE55D988-2155-EA49-846D-50B579C6C578}"/>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2" name="図形グループ 379">
            <a:extLst>
              <a:ext uri="{FF2B5EF4-FFF2-40B4-BE49-F238E27FC236}">
                <a16:creationId xmlns:a16="http://schemas.microsoft.com/office/drawing/2014/main" id="{A66D9D09-D7D6-5148-9A53-B4291CA39DF1}"/>
              </a:ext>
            </a:extLst>
          </p:cNvPr>
          <p:cNvGrpSpPr/>
          <p:nvPr/>
        </p:nvGrpSpPr>
        <p:grpSpPr>
          <a:xfrm>
            <a:off x="3957673" y="4862082"/>
            <a:ext cx="150692" cy="345179"/>
            <a:chOff x="1946324" y="4125162"/>
            <a:chExt cx="969964" cy="2007872"/>
          </a:xfrm>
        </p:grpSpPr>
        <p:sp>
          <p:nvSpPr>
            <p:cNvPr id="233" name="円/楕円 232">
              <a:extLst>
                <a:ext uri="{FF2B5EF4-FFF2-40B4-BE49-F238E27FC236}">
                  <a16:creationId xmlns:a16="http://schemas.microsoft.com/office/drawing/2014/main" id="{19115E26-812C-4243-A76A-E0A18F7E058C}"/>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フローチャート: 論理積ゲート 233">
              <a:extLst>
                <a:ext uri="{FF2B5EF4-FFF2-40B4-BE49-F238E27FC236}">
                  <a16:creationId xmlns:a16="http://schemas.microsoft.com/office/drawing/2014/main" id="{B6F10130-2AB4-484E-A408-D7DE2537D9D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5" name="図形グループ 390">
            <a:extLst>
              <a:ext uri="{FF2B5EF4-FFF2-40B4-BE49-F238E27FC236}">
                <a16:creationId xmlns:a16="http://schemas.microsoft.com/office/drawing/2014/main" id="{30FDE3F9-B920-1A4A-AF08-45713ECD6BCE}"/>
              </a:ext>
            </a:extLst>
          </p:cNvPr>
          <p:cNvGrpSpPr/>
          <p:nvPr/>
        </p:nvGrpSpPr>
        <p:grpSpPr>
          <a:xfrm>
            <a:off x="4347945" y="4755852"/>
            <a:ext cx="457588" cy="387786"/>
            <a:chOff x="758730" y="3198675"/>
            <a:chExt cx="806939" cy="688305"/>
          </a:xfrm>
        </p:grpSpPr>
        <p:sp>
          <p:nvSpPr>
            <p:cNvPr id="236" name="正方形/長方形 235">
              <a:extLst>
                <a:ext uri="{FF2B5EF4-FFF2-40B4-BE49-F238E27FC236}">
                  <a16:creationId xmlns:a16="http://schemas.microsoft.com/office/drawing/2014/main" id="{FC1968AB-08B3-2945-8E0F-1245683F3B52}"/>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角丸四角形 236">
              <a:extLst>
                <a:ext uri="{FF2B5EF4-FFF2-40B4-BE49-F238E27FC236}">
                  <a16:creationId xmlns:a16="http://schemas.microsoft.com/office/drawing/2014/main" id="{F16BCBC1-1956-1A43-95FB-96B5677F4C56}"/>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角丸四角形 237">
              <a:extLst>
                <a:ext uri="{FF2B5EF4-FFF2-40B4-BE49-F238E27FC236}">
                  <a16:creationId xmlns:a16="http://schemas.microsoft.com/office/drawing/2014/main" id="{D07494B0-A798-734C-8AF9-B60228A57354}"/>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9" name="台形 238">
              <a:extLst>
                <a:ext uri="{FF2B5EF4-FFF2-40B4-BE49-F238E27FC236}">
                  <a16:creationId xmlns:a16="http://schemas.microsoft.com/office/drawing/2014/main" id="{5D191C1B-951D-B94E-A5B8-7EDBD52CD24F}"/>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0" name="図形グループ 395">
            <a:extLst>
              <a:ext uri="{FF2B5EF4-FFF2-40B4-BE49-F238E27FC236}">
                <a16:creationId xmlns:a16="http://schemas.microsoft.com/office/drawing/2014/main" id="{56107B76-D1A3-6C45-A2F5-1B34D3530F6F}"/>
              </a:ext>
            </a:extLst>
          </p:cNvPr>
          <p:cNvGrpSpPr/>
          <p:nvPr/>
        </p:nvGrpSpPr>
        <p:grpSpPr>
          <a:xfrm>
            <a:off x="4479549" y="4860940"/>
            <a:ext cx="150692" cy="345179"/>
            <a:chOff x="1946324" y="4125162"/>
            <a:chExt cx="969964" cy="2007872"/>
          </a:xfrm>
        </p:grpSpPr>
        <p:sp>
          <p:nvSpPr>
            <p:cNvPr id="241" name="円/楕円 240">
              <a:extLst>
                <a:ext uri="{FF2B5EF4-FFF2-40B4-BE49-F238E27FC236}">
                  <a16:creationId xmlns:a16="http://schemas.microsoft.com/office/drawing/2014/main" id="{E094BD90-25B7-1C43-82FE-F834BB55C284}"/>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フローチャート: 論理積ゲート 241">
              <a:extLst>
                <a:ext uri="{FF2B5EF4-FFF2-40B4-BE49-F238E27FC236}">
                  <a16:creationId xmlns:a16="http://schemas.microsoft.com/office/drawing/2014/main" id="{BCB3EBA6-3718-E549-B567-8DDD838960F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3" name="図形グループ 399">
            <a:extLst>
              <a:ext uri="{FF2B5EF4-FFF2-40B4-BE49-F238E27FC236}">
                <a16:creationId xmlns:a16="http://schemas.microsoft.com/office/drawing/2014/main" id="{F29878BE-3B96-834C-9508-DE9A49E07FB3}"/>
              </a:ext>
            </a:extLst>
          </p:cNvPr>
          <p:cNvGrpSpPr/>
          <p:nvPr/>
        </p:nvGrpSpPr>
        <p:grpSpPr>
          <a:xfrm>
            <a:off x="4895388" y="4735231"/>
            <a:ext cx="370254" cy="367267"/>
            <a:chOff x="2667295" y="1059799"/>
            <a:chExt cx="681672" cy="722281"/>
          </a:xfrm>
        </p:grpSpPr>
        <p:sp>
          <p:nvSpPr>
            <p:cNvPr id="244" name="角丸四角形 243">
              <a:extLst>
                <a:ext uri="{FF2B5EF4-FFF2-40B4-BE49-F238E27FC236}">
                  <a16:creationId xmlns:a16="http://schemas.microsoft.com/office/drawing/2014/main" id="{6965200F-8297-FA45-8EF3-36758FB1AE41}"/>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45" name="図 244">
              <a:extLst>
                <a:ext uri="{FF2B5EF4-FFF2-40B4-BE49-F238E27FC236}">
                  <a16:creationId xmlns:a16="http://schemas.microsoft.com/office/drawing/2014/main" id="{41AFF710-D6E1-7840-ACCC-BB3691A67AC2}"/>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46" name="図形グループ 402">
            <a:extLst>
              <a:ext uri="{FF2B5EF4-FFF2-40B4-BE49-F238E27FC236}">
                <a16:creationId xmlns:a16="http://schemas.microsoft.com/office/drawing/2014/main" id="{34E7D15E-B254-184C-9F1F-5DF27A46CEC2}"/>
              </a:ext>
            </a:extLst>
          </p:cNvPr>
          <p:cNvGrpSpPr/>
          <p:nvPr/>
        </p:nvGrpSpPr>
        <p:grpSpPr>
          <a:xfrm>
            <a:off x="4992859" y="4834117"/>
            <a:ext cx="150692" cy="345179"/>
            <a:chOff x="1946324" y="4125162"/>
            <a:chExt cx="969964" cy="2007872"/>
          </a:xfrm>
        </p:grpSpPr>
        <p:sp>
          <p:nvSpPr>
            <p:cNvPr id="247" name="円/楕円 246">
              <a:extLst>
                <a:ext uri="{FF2B5EF4-FFF2-40B4-BE49-F238E27FC236}">
                  <a16:creationId xmlns:a16="http://schemas.microsoft.com/office/drawing/2014/main" id="{89A34418-950A-7D49-B2F5-BF7F1673DA0B}"/>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フローチャート: 論理積ゲート 247">
              <a:extLst>
                <a:ext uri="{FF2B5EF4-FFF2-40B4-BE49-F238E27FC236}">
                  <a16:creationId xmlns:a16="http://schemas.microsoft.com/office/drawing/2014/main" id="{BDB2CA98-45E2-8040-BC9A-D6C4CA3A196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49" name="テキスト ボックス 248">
            <a:extLst>
              <a:ext uri="{FF2B5EF4-FFF2-40B4-BE49-F238E27FC236}">
                <a16:creationId xmlns:a16="http://schemas.microsoft.com/office/drawing/2014/main" id="{6F4B301B-A5D2-C54A-8EA5-6DEF1714D0E0}"/>
              </a:ext>
            </a:extLst>
          </p:cNvPr>
          <p:cNvSpPr txBox="1"/>
          <p:nvPr/>
        </p:nvSpPr>
        <p:spPr>
          <a:xfrm>
            <a:off x="3729027" y="4517795"/>
            <a:ext cx="1685077" cy="215444"/>
          </a:xfrm>
          <a:prstGeom prst="rect">
            <a:avLst/>
          </a:prstGeom>
          <a:noFill/>
        </p:spPr>
        <p:txBody>
          <a:bodyPr wrap="none" rtlCol="0">
            <a:spAutoFit/>
          </a:bodyPr>
          <a:lstStyle/>
          <a:p>
            <a:pPr algn="ctr"/>
            <a:r>
              <a:rPr lang="ja-JP" altLang="en-US" sz="800">
                <a:solidFill>
                  <a:srgbClr val="0432FF"/>
                </a:solidFill>
              </a:rPr>
              <a:t>必要とされるシステム（機能）構成</a:t>
            </a:r>
            <a:r>
              <a:rPr lang="en-US" altLang="ja-JP" sz="800" dirty="0">
                <a:solidFill>
                  <a:srgbClr val="0432FF"/>
                </a:solidFill>
              </a:rPr>
              <a:t>B</a:t>
            </a:r>
            <a:endParaRPr lang="ja-JP" altLang="en-US" sz="800" dirty="0">
              <a:solidFill>
                <a:srgbClr val="0432FF"/>
              </a:solidFill>
            </a:endParaRPr>
          </a:p>
        </p:txBody>
      </p:sp>
      <p:sp>
        <p:nvSpPr>
          <p:cNvPr id="250" name="正方形/長方形 249">
            <a:extLst>
              <a:ext uri="{FF2B5EF4-FFF2-40B4-BE49-F238E27FC236}">
                <a16:creationId xmlns:a16="http://schemas.microsoft.com/office/drawing/2014/main" id="{10E6678C-C3E4-AF41-BF41-1CDC122B8651}"/>
              </a:ext>
            </a:extLst>
          </p:cNvPr>
          <p:cNvSpPr/>
          <p:nvPr/>
        </p:nvSpPr>
        <p:spPr>
          <a:xfrm>
            <a:off x="5531103" y="4507209"/>
            <a:ext cx="1817688" cy="1660644"/>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1" name="角丸四角形 250">
            <a:extLst>
              <a:ext uri="{FF2B5EF4-FFF2-40B4-BE49-F238E27FC236}">
                <a16:creationId xmlns:a16="http://schemas.microsoft.com/office/drawing/2014/main" id="{AC9D5C19-34AD-894A-89D7-50A9B001E067}"/>
              </a:ext>
            </a:extLst>
          </p:cNvPr>
          <p:cNvSpPr/>
          <p:nvPr/>
        </p:nvSpPr>
        <p:spPr>
          <a:xfrm>
            <a:off x="5977237" y="5034672"/>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54" name="図形グループ 309">
            <a:extLst>
              <a:ext uri="{FF2B5EF4-FFF2-40B4-BE49-F238E27FC236}">
                <a16:creationId xmlns:a16="http://schemas.microsoft.com/office/drawing/2014/main" id="{BF686FAC-4281-0A42-89DA-857862F35BB5}"/>
              </a:ext>
            </a:extLst>
          </p:cNvPr>
          <p:cNvGrpSpPr/>
          <p:nvPr/>
        </p:nvGrpSpPr>
        <p:grpSpPr>
          <a:xfrm>
            <a:off x="5977237" y="5680452"/>
            <a:ext cx="317500" cy="157483"/>
            <a:chOff x="6769100" y="1390650"/>
            <a:chExt cx="317500" cy="157483"/>
          </a:xfrm>
        </p:grpSpPr>
        <p:sp>
          <p:nvSpPr>
            <p:cNvPr id="255" name="正方形/長方形 254">
              <a:extLst>
                <a:ext uri="{FF2B5EF4-FFF2-40B4-BE49-F238E27FC236}">
                  <a16:creationId xmlns:a16="http://schemas.microsoft.com/office/drawing/2014/main" id="{CE795BB5-2F61-584A-8395-EBC18EB9AC2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円/楕円 255">
              <a:extLst>
                <a:ext uri="{FF2B5EF4-FFF2-40B4-BE49-F238E27FC236}">
                  <a16:creationId xmlns:a16="http://schemas.microsoft.com/office/drawing/2014/main" id="{F3E42F8C-40FF-3D43-B661-EF6FA0A8D0C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7" name="直線コネクタ 256">
              <a:extLst>
                <a:ext uri="{FF2B5EF4-FFF2-40B4-BE49-F238E27FC236}">
                  <a16:creationId xmlns:a16="http://schemas.microsoft.com/office/drawing/2014/main" id="{0C2152CE-4EE7-764F-8585-5939D429FEE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8" name="図形グループ 330">
            <a:extLst>
              <a:ext uri="{FF2B5EF4-FFF2-40B4-BE49-F238E27FC236}">
                <a16:creationId xmlns:a16="http://schemas.microsoft.com/office/drawing/2014/main" id="{4341029C-6D45-8046-8671-BFEFEC8EF0D9}"/>
              </a:ext>
            </a:extLst>
          </p:cNvPr>
          <p:cNvGrpSpPr/>
          <p:nvPr/>
        </p:nvGrpSpPr>
        <p:grpSpPr>
          <a:xfrm>
            <a:off x="5977237" y="5873914"/>
            <a:ext cx="317500" cy="157483"/>
            <a:chOff x="6769100" y="1390650"/>
            <a:chExt cx="317500" cy="157483"/>
          </a:xfrm>
        </p:grpSpPr>
        <p:sp>
          <p:nvSpPr>
            <p:cNvPr id="259" name="正方形/長方形 258">
              <a:extLst>
                <a:ext uri="{FF2B5EF4-FFF2-40B4-BE49-F238E27FC236}">
                  <a16:creationId xmlns:a16="http://schemas.microsoft.com/office/drawing/2014/main" id="{B92B648D-33BE-4A4F-9083-39AF6B69704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0" name="円/楕円 259">
              <a:extLst>
                <a:ext uri="{FF2B5EF4-FFF2-40B4-BE49-F238E27FC236}">
                  <a16:creationId xmlns:a16="http://schemas.microsoft.com/office/drawing/2014/main" id="{A58DC8B8-BD50-544A-96FC-92F32600119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1" name="直線コネクタ 260">
              <a:extLst>
                <a:ext uri="{FF2B5EF4-FFF2-40B4-BE49-F238E27FC236}">
                  <a16:creationId xmlns:a16="http://schemas.microsoft.com/office/drawing/2014/main" id="{622EF356-DD06-144C-A75B-FF7A9F38B3C4}"/>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0" name="フローチャート: 磁気ディスク 269">
            <a:extLst>
              <a:ext uri="{FF2B5EF4-FFF2-40B4-BE49-F238E27FC236}">
                <a16:creationId xmlns:a16="http://schemas.microsoft.com/office/drawing/2014/main" id="{84DB7772-7334-A644-9045-0ADA97236BDE}"/>
              </a:ext>
            </a:extLst>
          </p:cNvPr>
          <p:cNvSpPr/>
          <p:nvPr/>
        </p:nvSpPr>
        <p:spPr>
          <a:xfrm>
            <a:off x="6778964" y="570098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72" name="図形グループ 369">
            <a:extLst>
              <a:ext uri="{FF2B5EF4-FFF2-40B4-BE49-F238E27FC236}">
                <a16:creationId xmlns:a16="http://schemas.microsoft.com/office/drawing/2014/main" id="{8CE66DA0-4615-9547-8F8B-5EB9B79D000D}"/>
              </a:ext>
            </a:extLst>
          </p:cNvPr>
          <p:cNvGrpSpPr/>
          <p:nvPr/>
        </p:nvGrpSpPr>
        <p:grpSpPr>
          <a:xfrm>
            <a:off x="5695495" y="4752097"/>
            <a:ext cx="457588" cy="387786"/>
            <a:chOff x="758730" y="3198675"/>
            <a:chExt cx="806939" cy="688305"/>
          </a:xfrm>
        </p:grpSpPr>
        <p:sp>
          <p:nvSpPr>
            <p:cNvPr id="273" name="正方形/長方形 272">
              <a:extLst>
                <a:ext uri="{FF2B5EF4-FFF2-40B4-BE49-F238E27FC236}">
                  <a16:creationId xmlns:a16="http://schemas.microsoft.com/office/drawing/2014/main" id="{8C67F434-1793-7B44-A8DD-1462977EC23C}"/>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角丸四角形 273">
              <a:extLst>
                <a:ext uri="{FF2B5EF4-FFF2-40B4-BE49-F238E27FC236}">
                  <a16:creationId xmlns:a16="http://schemas.microsoft.com/office/drawing/2014/main" id="{DA62728C-51DF-4446-9C28-F0A9EF0A1158}"/>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5" name="角丸四角形 274">
              <a:extLst>
                <a:ext uri="{FF2B5EF4-FFF2-40B4-BE49-F238E27FC236}">
                  <a16:creationId xmlns:a16="http://schemas.microsoft.com/office/drawing/2014/main" id="{6F955373-ADA6-7A48-AC12-F8421817661A}"/>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 name="台形 275">
              <a:extLst>
                <a:ext uri="{FF2B5EF4-FFF2-40B4-BE49-F238E27FC236}">
                  <a16:creationId xmlns:a16="http://schemas.microsoft.com/office/drawing/2014/main" id="{7BA50E2D-C0A0-F643-925C-BF23685191E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7" name="図形グループ 379">
            <a:extLst>
              <a:ext uri="{FF2B5EF4-FFF2-40B4-BE49-F238E27FC236}">
                <a16:creationId xmlns:a16="http://schemas.microsoft.com/office/drawing/2014/main" id="{8798E2DE-92FF-B543-A4D5-D6585E175AAC}"/>
              </a:ext>
            </a:extLst>
          </p:cNvPr>
          <p:cNvGrpSpPr/>
          <p:nvPr/>
        </p:nvGrpSpPr>
        <p:grpSpPr>
          <a:xfrm>
            <a:off x="5825615" y="4862082"/>
            <a:ext cx="150692" cy="345179"/>
            <a:chOff x="1946324" y="4125162"/>
            <a:chExt cx="969964" cy="2007872"/>
          </a:xfrm>
        </p:grpSpPr>
        <p:sp>
          <p:nvSpPr>
            <p:cNvPr id="278" name="円/楕円 277">
              <a:extLst>
                <a:ext uri="{FF2B5EF4-FFF2-40B4-BE49-F238E27FC236}">
                  <a16:creationId xmlns:a16="http://schemas.microsoft.com/office/drawing/2014/main" id="{CFF9AB1A-7CE4-3E4A-8087-B01DB8A3A933}"/>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9" name="フローチャート: 論理積ゲート 278">
              <a:extLst>
                <a:ext uri="{FF2B5EF4-FFF2-40B4-BE49-F238E27FC236}">
                  <a16:creationId xmlns:a16="http://schemas.microsoft.com/office/drawing/2014/main" id="{0F84A711-D73C-F742-ADD7-E5F7A03BD49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0" name="図形グループ 390">
            <a:extLst>
              <a:ext uri="{FF2B5EF4-FFF2-40B4-BE49-F238E27FC236}">
                <a16:creationId xmlns:a16="http://schemas.microsoft.com/office/drawing/2014/main" id="{2DC3563F-A6D2-954B-A371-A910784C7A1F}"/>
              </a:ext>
            </a:extLst>
          </p:cNvPr>
          <p:cNvGrpSpPr/>
          <p:nvPr/>
        </p:nvGrpSpPr>
        <p:grpSpPr>
          <a:xfrm>
            <a:off x="5695495" y="5216421"/>
            <a:ext cx="457588" cy="387786"/>
            <a:chOff x="758730" y="3198675"/>
            <a:chExt cx="806939" cy="688305"/>
          </a:xfrm>
        </p:grpSpPr>
        <p:sp>
          <p:nvSpPr>
            <p:cNvPr id="281" name="正方形/長方形 280">
              <a:extLst>
                <a:ext uri="{FF2B5EF4-FFF2-40B4-BE49-F238E27FC236}">
                  <a16:creationId xmlns:a16="http://schemas.microsoft.com/office/drawing/2014/main" id="{36A906F8-82B9-0540-9DEC-A5F0129A70EA}"/>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角丸四角形 281">
              <a:extLst>
                <a:ext uri="{FF2B5EF4-FFF2-40B4-BE49-F238E27FC236}">
                  <a16:creationId xmlns:a16="http://schemas.microsoft.com/office/drawing/2014/main" id="{40E50B58-93CC-8F40-8D41-D5832641B5CE}"/>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3" name="角丸四角形 282">
              <a:extLst>
                <a:ext uri="{FF2B5EF4-FFF2-40B4-BE49-F238E27FC236}">
                  <a16:creationId xmlns:a16="http://schemas.microsoft.com/office/drawing/2014/main" id="{CBF596AF-4D9E-D147-B140-195A17A8DA6B}"/>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4" name="台形 283">
              <a:extLst>
                <a:ext uri="{FF2B5EF4-FFF2-40B4-BE49-F238E27FC236}">
                  <a16:creationId xmlns:a16="http://schemas.microsoft.com/office/drawing/2014/main" id="{AF1FAF35-4333-F54B-BB32-CC6C811B4AC7}"/>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5" name="図形グループ 395">
            <a:extLst>
              <a:ext uri="{FF2B5EF4-FFF2-40B4-BE49-F238E27FC236}">
                <a16:creationId xmlns:a16="http://schemas.microsoft.com/office/drawing/2014/main" id="{A0670D6B-4A79-9243-8BE2-E0B555AD37EF}"/>
              </a:ext>
            </a:extLst>
          </p:cNvPr>
          <p:cNvGrpSpPr/>
          <p:nvPr/>
        </p:nvGrpSpPr>
        <p:grpSpPr>
          <a:xfrm>
            <a:off x="5825615" y="5304839"/>
            <a:ext cx="150692" cy="345179"/>
            <a:chOff x="1946324" y="4125162"/>
            <a:chExt cx="969964" cy="2007872"/>
          </a:xfrm>
        </p:grpSpPr>
        <p:sp>
          <p:nvSpPr>
            <p:cNvPr id="286" name="円/楕円 285">
              <a:extLst>
                <a:ext uri="{FF2B5EF4-FFF2-40B4-BE49-F238E27FC236}">
                  <a16:creationId xmlns:a16="http://schemas.microsoft.com/office/drawing/2014/main" id="{884B143F-5D97-6F43-9DBB-8289348351F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フローチャート: 論理積ゲート 286">
              <a:extLst>
                <a:ext uri="{FF2B5EF4-FFF2-40B4-BE49-F238E27FC236}">
                  <a16:creationId xmlns:a16="http://schemas.microsoft.com/office/drawing/2014/main" id="{C5794C65-E181-3845-B455-1EC7FDACF608}"/>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8" name="図形グループ 399">
            <a:extLst>
              <a:ext uri="{FF2B5EF4-FFF2-40B4-BE49-F238E27FC236}">
                <a16:creationId xmlns:a16="http://schemas.microsoft.com/office/drawing/2014/main" id="{12E4935B-90BB-EE43-B2E3-AB355B26FE31}"/>
              </a:ext>
            </a:extLst>
          </p:cNvPr>
          <p:cNvGrpSpPr/>
          <p:nvPr/>
        </p:nvGrpSpPr>
        <p:grpSpPr>
          <a:xfrm>
            <a:off x="6532999" y="5217133"/>
            <a:ext cx="370254" cy="367267"/>
            <a:chOff x="2667295" y="1059799"/>
            <a:chExt cx="681672" cy="722281"/>
          </a:xfrm>
        </p:grpSpPr>
        <p:sp>
          <p:nvSpPr>
            <p:cNvPr id="289" name="角丸四角形 288">
              <a:extLst>
                <a:ext uri="{FF2B5EF4-FFF2-40B4-BE49-F238E27FC236}">
                  <a16:creationId xmlns:a16="http://schemas.microsoft.com/office/drawing/2014/main" id="{3FE3D5D1-976C-F945-A7EB-E22312D44792}"/>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90" name="図 289">
              <a:extLst>
                <a:ext uri="{FF2B5EF4-FFF2-40B4-BE49-F238E27FC236}">
                  <a16:creationId xmlns:a16="http://schemas.microsoft.com/office/drawing/2014/main" id="{72D9E247-AACD-744C-940A-05C49F1C6CD9}"/>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91" name="図形グループ 402">
            <a:extLst>
              <a:ext uri="{FF2B5EF4-FFF2-40B4-BE49-F238E27FC236}">
                <a16:creationId xmlns:a16="http://schemas.microsoft.com/office/drawing/2014/main" id="{B27364CB-FF37-E34C-947E-F824C80ACF8C}"/>
              </a:ext>
            </a:extLst>
          </p:cNvPr>
          <p:cNvGrpSpPr/>
          <p:nvPr/>
        </p:nvGrpSpPr>
        <p:grpSpPr>
          <a:xfrm>
            <a:off x="6628272" y="5297451"/>
            <a:ext cx="150692" cy="345180"/>
            <a:chOff x="360577" y="6805427"/>
            <a:chExt cx="969965" cy="2007877"/>
          </a:xfrm>
        </p:grpSpPr>
        <p:sp>
          <p:nvSpPr>
            <p:cNvPr id="292" name="円/楕円 291">
              <a:extLst>
                <a:ext uri="{FF2B5EF4-FFF2-40B4-BE49-F238E27FC236}">
                  <a16:creationId xmlns:a16="http://schemas.microsoft.com/office/drawing/2014/main" id="{17D334C5-DE71-E54A-AE8C-DE28467F4102}"/>
                </a:ext>
              </a:extLst>
            </p:cNvPr>
            <p:cNvSpPr/>
            <p:nvPr/>
          </p:nvSpPr>
          <p:spPr>
            <a:xfrm>
              <a:off x="360577" y="6805427"/>
              <a:ext cx="969964" cy="920751"/>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3" name="フローチャート: 論理積ゲート 292">
              <a:extLst>
                <a:ext uri="{FF2B5EF4-FFF2-40B4-BE49-F238E27FC236}">
                  <a16:creationId xmlns:a16="http://schemas.microsoft.com/office/drawing/2014/main" id="{F3573A11-BFB2-2D46-BA91-87F15961B4FE}"/>
                </a:ext>
              </a:extLst>
            </p:cNvPr>
            <p:cNvSpPr/>
            <p:nvPr/>
          </p:nvSpPr>
          <p:spPr>
            <a:xfrm rot="16200000">
              <a:off x="301999" y="7784762"/>
              <a:ext cx="1087121"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94" name="テキスト ボックス 293">
            <a:extLst>
              <a:ext uri="{FF2B5EF4-FFF2-40B4-BE49-F238E27FC236}">
                <a16:creationId xmlns:a16="http://schemas.microsoft.com/office/drawing/2014/main" id="{CEFC2969-59F3-1747-8B86-4DAFE0D2F114}"/>
              </a:ext>
            </a:extLst>
          </p:cNvPr>
          <p:cNvSpPr txBox="1"/>
          <p:nvPr/>
        </p:nvSpPr>
        <p:spPr>
          <a:xfrm>
            <a:off x="5597769" y="4517795"/>
            <a:ext cx="1683474" cy="215444"/>
          </a:xfrm>
          <a:prstGeom prst="rect">
            <a:avLst/>
          </a:prstGeom>
          <a:noFill/>
        </p:spPr>
        <p:txBody>
          <a:bodyPr wrap="none" rtlCol="0">
            <a:spAutoFit/>
          </a:bodyPr>
          <a:lstStyle/>
          <a:p>
            <a:pPr algn="ctr"/>
            <a:r>
              <a:rPr lang="ja-JP" altLang="en-US" sz="800">
                <a:solidFill>
                  <a:srgbClr val="7030A0"/>
                </a:solidFill>
              </a:rPr>
              <a:t>必要とされるシステム（機能）構成</a:t>
            </a:r>
            <a:r>
              <a:rPr lang="en-US" altLang="ja-JP" sz="800" dirty="0">
                <a:solidFill>
                  <a:srgbClr val="7030A0"/>
                </a:solidFill>
              </a:rPr>
              <a:t>C</a:t>
            </a:r>
            <a:endParaRPr lang="ja-JP" altLang="en-US" sz="800" dirty="0">
              <a:solidFill>
                <a:srgbClr val="7030A0"/>
              </a:solidFill>
            </a:endParaRPr>
          </a:p>
        </p:txBody>
      </p:sp>
      <p:grpSp>
        <p:nvGrpSpPr>
          <p:cNvPr id="295" name="図形グループ 399">
            <a:extLst>
              <a:ext uri="{FF2B5EF4-FFF2-40B4-BE49-F238E27FC236}">
                <a16:creationId xmlns:a16="http://schemas.microsoft.com/office/drawing/2014/main" id="{25AB8B2A-7529-6040-B22D-AD12D5C1F027}"/>
              </a:ext>
            </a:extLst>
          </p:cNvPr>
          <p:cNvGrpSpPr/>
          <p:nvPr/>
        </p:nvGrpSpPr>
        <p:grpSpPr>
          <a:xfrm>
            <a:off x="4537627" y="5220853"/>
            <a:ext cx="370254" cy="367267"/>
            <a:chOff x="2667295" y="1059799"/>
            <a:chExt cx="681672" cy="722281"/>
          </a:xfrm>
        </p:grpSpPr>
        <p:sp>
          <p:nvSpPr>
            <p:cNvPr id="296" name="角丸四角形 295">
              <a:extLst>
                <a:ext uri="{FF2B5EF4-FFF2-40B4-BE49-F238E27FC236}">
                  <a16:creationId xmlns:a16="http://schemas.microsoft.com/office/drawing/2014/main" id="{595A933F-2AF4-3C48-BF28-3E40C3897F9A}"/>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97" name="図 296">
              <a:extLst>
                <a:ext uri="{FF2B5EF4-FFF2-40B4-BE49-F238E27FC236}">
                  <a16:creationId xmlns:a16="http://schemas.microsoft.com/office/drawing/2014/main" id="{384C0C52-0B50-CC4D-ABD7-97AC8A9906A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98" name="図形グループ 402">
            <a:extLst>
              <a:ext uri="{FF2B5EF4-FFF2-40B4-BE49-F238E27FC236}">
                <a16:creationId xmlns:a16="http://schemas.microsoft.com/office/drawing/2014/main" id="{F7942694-6C7C-5C47-94FE-1B5CD611DFEE}"/>
              </a:ext>
            </a:extLst>
          </p:cNvPr>
          <p:cNvGrpSpPr/>
          <p:nvPr/>
        </p:nvGrpSpPr>
        <p:grpSpPr>
          <a:xfrm>
            <a:off x="4671670" y="5302877"/>
            <a:ext cx="150692" cy="345179"/>
            <a:chOff x="1946324" y="4125162"/>
            <a:chExt cx="969964" cy="2007872"/>
          </a:xfrm>
        </p:grpSpPr>
        <p:sp>
          <p:nvSpPr>
            <p:cNvPr id="299" name="円/楕円 298">
              <a:extLst>
                <a:ext uri="{FF2B5EF4-FFF2-40B4-BE49-F238E27FC236}">
                  <a16:creationId xmlns:a16="http://schemas.microsoft.com/office/drawing/2014/main" id="{72A126D5-1AD1-DF45-98CA-34C7E22C23F9}"/>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0" name="フローチャート: 論理積ゲート 299">
              <a:extLst>
                <a:ext uri="{FF2B5EF4-FFF2-40B4-BE49-F238E27FC236}">
                  <a16:creationId xmlns:a16="http://schemas.microsoft.com/office/drawing/2014/main" id="{64097C47-CF70-1F46-9B48-94E546C2AFCE}"/>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1" name="図形グループ 369">
            <a:extLst>
              <a:ext uri="{FF2B5EF4-FFF2-40B4-BE49-F238E27FC236}">
                <a16:creationId xmlns:a16="http://schemas.microsoft.com/office/drawing/2014/main" id="{121DF5F7-207A-7D47-895B-97E369047576}"/>
              </a:ext>
            </a:extLst>
          </p:cNvPr>
          <p:cNvGrpSpPr/>
          <p:nvPr/>
        </p:nvGrpSpPr>
        <p:grpSpPr>
          <a:xfrm>
            <a:off x="2988617" y="5212247"/>
            <a:ext cx="457588" cy="387786"/>
            <a:chOff x="758730" y="3198675"/>
            <a:chExt cx="806939" cy="688305"/>
          </a:xfrm>
        </p:grpSpPr>
        <p:sp>
          <p:nvSpPr>
            <p:cNvPr id="302" name="正方形/長方形 301">
              <a:extLst>
                <a:ext uri="{FF2B5EF4-FFF2-40B4-BE49-F238E27FC236}">
                  <a16:creationId xmlns:a16="http://schemas.microsoft.com/office/drawing/2014/main" id="{9F40DE1A-457D-6043-9EE3-A03FE24C223C}"/>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角丸四角形 302">
              <a:extLst>
                <a:ext uri="{FF2B5EF4-FFF2-40B4-BE49-F238E27FC236}">
                  <a16:creationId xmlns:a16="http://schemas.microsoft.com/office/drawing/2014/main" id="{DAB7470C-0248-6541-AFAC-1EA31B257851}"/>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角丸四角形 303">
              <a:extLst>
                <a:ext uri="{FF2B5EF4-FFF2-40B4-BE49-F238E27FC236}">
                  <a16:creationId xmlns:a16="http://schemas.microsoft.com/office/drawing/2014/main" id="{BE916700-E4CF-3D4A-B923-9F728C6EA2F7}"/>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5" name="台形 304">
              <a:extLst>
                <a:ext uri="{FF2B5EF4-FFF2-40B4-BE49-F238E27FC236}">
                  <a16:creationId xmlns:a16="http://schemas.microsoft.com/office/drawing/2014/main" id="{0AB13638-32E6-D84B-BFD4-5460BDB9385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6" name="図形グループ 379">
            <a:extLst>
              <a:ext uri="{FF2B5EF4-FFF2-40B4-BE49-F238E27FC236}">
                <a16:creationId xmlns:a16="http://schemas.microsoft.com/office/drawing/2014/main" id="{CFC49EB0-B105-2A4D-B562-F6AA81F07D35}"/>
              </a:ext>
            </a:extLst>
          </p:cNvPr>
          <p:cNvGrpSpPr/>
          <p:nvPr/>
        </p:nvGrpSpPr>
        <p:grpSpPr>
          <a:xfrm>
            <a:off x="3118737" y="5322232"/>
            <a:ext cx="150692" cy="345179"/>
            <a:chOff x="1946324" y="4125162"/>
            <a:chExt cx="969964" cy="2007872"/>
          </a:xfrm>
        </p:grpSpPr>
        <p:sp>
          <p:nvSpPr>
            <p:cNvPr id="307" name="円/楕円 306">
              <a:extLst>
                <a:ext uri="{FF2B5EF4-FFF2-40B4-BE49-F238E27FC236}">
                  <a16:creationId xmlns:a16="http://schemas.microsoft.com/office/drawing/2014/main" id="{E31E3FED-3826-714E-B857-12CE9662A2D0}"/>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フローチャート: 論理積ゲート 307">
              <a:extLst>
                <a:ext uri="{FF2B5EF4-FFF2-40B4-BE49-F238E27FC236}">
                  <a16:creationId xmlns:a16="http://schemas.microsoft.com/office/drawing/2014/main" id="{6FD47D14-8F4F-0044-94F5-DA7C1FE1C32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9" name="図形グループ 399">
            <a:extLst>
              <a:ext uri="{FF2B5EF4-FFF2-40B4-BE49-F238E27FC236}">
                <a16:creationId xmlns:a16="http://schemas.microsoft.com/office/drawing/2014/main" id="{ABA79A9F-B9B8-C942-8F92-5C53F24BAD47}"/>
              </a:ext>
            </a:extLst>
          </p:cNvPr>
          <p:cNvGrpSpPr/>
          <p:nvPr/>
        </p:nvGrpSpPr>
        <p:grpSpPr>
          <a:xfrm>
            <a:off x="6674583" y="4739285"/>
            <a:ext cx="370254" cy="367267"/>
            <a:chOff x="2667295" y="1059799"/>
            <a:chExt cx="681672" cy="722281"/>
          </a:xfrm>
        </p:grpSpPr>
        <p:sp>
          <p:nvSpPr>
            <p:cNvPr id="310" name="角丸四角形 309">
              <a:extLst>
                <a:ext uri="{FF2B5EF4-FFF2-40B4-BE49-F238E27FC236}">
                  <a16:creationId xmlns:a16="http://schemas.microsoft.com/office/drawing/2014/main" id="{47B68148-DBEE-2049-92A3-4C25679EB27D}"/>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11" name="図 310">
              <a:extLst>
                <a:ext uri="{FF2B5EF4-FFF2-40B4-BE49-F238E27FC236}">
                  <a16:creationId xmlns:a16="http://schemas.microsoft.com/office/drawing/2014/main" id="{C02D835B-3FAE-F149-AE10-FCAA7B9640A8}"/>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312" name="図形グループ 402">
            <a:extLst>
              <a:ext uri="{FF2B5EF4-FFF2-40B4-BE49-F238E27FC236}">
                <a16:creationId xmlns:a16="http://schemas.microsoft.com/office/drawing/2014/main" id="{588961AB-1214-D94A-B146-F899DDC06B0F}"/>
              </a:ext>
            </a:extLst>
          </p:cNvPr>
          <p:cNvGrpSpPr/>
          <p:nvPr/>
        </p:nvGrpSpPr>
        <p:grpSpPr>
          <a:xfrm>
            <a:off x="6769856" y="4819603"/>
            <a:ext cx="150692" cy="345180"/>
            <a:chOff x="360577" y="6805427"/>
            <a:chExt cx="969965" cy="2007877"/>
          </a:xfrm>
        </p:grpSpPr>
        <p:sp>
          <p:nvSpPr>
            <p:cNvPr id="313" name="円/楕円 312">
              <a:extLst>
                <a:ext uri="{FF2B5EF4-FFF2-40B4-BE49-F238E27FC236}">
                  <a16:creationId xmlns:a16="http://schemas.microsoft.com/office/drawing/2014/main" id="{689C3A24-462C-6E40-BBA4-80EDDCAE4698}"/>
                </a:ext>
              </a:extLst>
            </p:cNvPr>
            <p:cNvSpPr/>
            <p:nvPr/>
          </p:nvSpPr>
          <p:spPr>
            <a:xfrm>
              <a:off x="360577" y="6805427"/>
              <a:ext cx="969964" cy="920751"/>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フローチャート: 論理積ゲート 313">
              <a:extLst>
                <a:ext uri="{FF2B5EF4-FFF2-40B4-BE49-F238E27FC236}">
                  <a16:creationId xmlns:a16="http://schemas.microsoft.com/office/drawing/2014/main" id="{400BD15E-D729-034C-9839-599AA4956C23}"/>
                </a:ext>
              </a:extLst>
            </p:cNvPr>
            <p:cNvSpPr/>
            <p:nvPr/>
          </p:nvSpPr>
          <p:spPr>
            <a:xfrm rot="16200000">
              <a:off x="301999" y="7784762"/>
              <a:ext cx="1087121"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15" name="フローチャート: 磁気ディスク 314">
            <a:extLst>
              <a:ext uri="{FF2B5EF4-FFF2-40B4-BE49-F238E27FC236}">
                <a16:creationId xmlns:a16="http://schemas.microsoft.com/office/drawing/2014/main" id="{31F47530-6269-1D45-A040-2FD34D524260}"/>
              </a:ext>
            </a:extLst>
          </p:cNvPr>
          <p:cNvSpPr/>
          <p:nvPr/>
        </p:nvSpPr>
        <p:spPr>
          <a:xfrm>
            <a:off x="6365301" y="570098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0" name="三角形 319">
            <a:extLst>
              <a:ext uri="{FF2B5EF4-FFF2-40B4-BE49-F238E27FC236}">
                <a16:creationId xmlns:a16="http://schemas.microsoft.com/office/drawing/2014/main" id="{2F15BD46-FD6D-9443-8D83-8C3DFCE40FCB}"/>
              </a:ext>
            </a:extLst>
          </p:cNvPr>
          <p:cNvSpPr/>
          <p:nvPr/>
        </p:nvSpPr>
        <p:spPr>
          <a:xfrm flipV="1">
            <a:off x="1791838" y="2760897"/>
            <a:ext cx="5556953" cy="1756897"/>
          </a:xfrm>
          <a:prstGeom prst="triangle">
            <a:avLst/>
          </a:prstGeom>
          <a:solidFill>
            <a:srgbClr val="FF6666">
              <a:alpha val="2980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1" name="三角形 320">
            <a:extLst>
              <a:ext uri="{FF2B5EF4-FFF2-40B4-BE49-F238E27FC236}">
                <a16:creationId xmlns:a16="http://schemas.microsoft.com/office/drawing/2014/main" id="{53EFEC8A-AA4F-F142-88A5-DB5235975D0D}"/>
              </a:ext>
            </a:extLst>
          </p:cNvPr>
          <p:cNvSpPr/>
          <p:nvPr/>
        </p:nvSpPr>
        <p:spPr>
          <a:xfrm flipV="1">
            <a:off x="1799664" y="2754375"/>
            <a:ext cx="5556953" cy="1756897"/>
          </a:xfrm>
          <a:prstGeom prst="triangle">
            <a:avLst>
              <a:gd name="adj" fmla="val 16452"/>
            </a:avLst>
          </a:prstGeom>
          <a:solidFill>
            <a:srgbClr val="FF6666">
              <a:alpha val="2980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三角形 321">
            <a:extLst>
              <a:ext uri="{FF2B5EF4-FFF2-40B4-BE49-F238E27FC236}">
                <a16:creationId xmlns:a16="http://schemas.microsoft.com/office/drawing/2014/main" id="{13101DC9-E575-BE4E-A424-D07F47E9F43F}"/>
              </a:ext>
            </a:extLst>
          </p:cNvPr>
          <p:cNvSpPr/>
          <p:nvPr/>
        </p:nvSpPr>
        <p:spPr>
          <a:xfrm flipV="1">
            <a:off x="1791838" y="2757636"/>
            <a:ext cx="5556953" cy="1756897"/>
          </a:xfrm>
          <a:prstGeom prst="triangle">
            <a:avLst>
              <a:gd name="adj" fmla="val 83865"/>
            </a:avLst>
          </a:prstGeom>
          <a:solidFill>
            <a:srgbClr val="FF6666">
              <a:alpha val="3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a:extLst>
              <a:ext uri="{FF2B5EF4-FFF2-40B4-BE49-F238E27FC236}">
                <a16:creationId xmlns:a16="http://schemas.microsoft.com/office/drawing/2014/main" id="{962219BA-FA96-2C49-B569-0C97AE6731BD}"/>
              </a:ext>
            </a:extLst>
          </p:cNvPr>
          <p:cNvSpPr/>
          <p:nvPr/>
        </p:nvSpPr>
        <p:spPr>
          <a:xfrm>
            <a:off x="1791838" y="3078025"/>
            <a:ext cx="5560324" cy="1186708"/>
          </a:xfrm>
          <a:prstGeom prst="rect">
            <a:avLst/>
          </a:prstGeom>
          <a:solidFill>
            <a:srgbClr val="E46C0A">
              <a:alpha val="6196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a:extLst>
              <a:ext uri="{FF2B5EF4-FFF2-40B4-BE49-F238E27FC236}">
                <a16:creationId xmlns:a16="http://schemas.microsoft.com/office/drawing/2014/main" id="{E20DED20-0641-AF41-8787-9E92D222E414}"/>
              </a:ext>
            </a:extLst>
          </p:cNvPr>
          <p:cNvSpPr/>
          <p:nvPr/>
        </p:nvSpPr>
        <p:spPr>
          <a:xfrm>
            <a:off x="2541230" y="3905394"/>
            <a:ext cx="1363355" cy="270436"/>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panose="020B0604030504040204" pitchFamily="34" charset="-128"/>
                <a:ea typeface="Meiryo" panose="020B0604030504040204" pitchFamily="34" charset="-128"/>
                <a:cs typeface="ＭＳ Ｐゴシック"/>
              </a:rPr>
              <a:t>分割</a:t>
            </a:r>
            <a:endParaRPr kumimoji="1" lang="en-US" altLang="ja-JP"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8" name="正方形/長方形 157">
            <a:extLst>
              <a:ext uri="{FF2B5EF4-FFF2-40B4-BE49-F238E27FC236}">
                <a16:creationId xmlns:a16="http://schemas.microsoft.com/office/drawing/2014/main" id="{CAE534B6-E5D9-E44B-AE4D-FACB2E9391BB}"/>
              </a:ext>
            </a:extLst>
          </p:cNvPr>
          <p:cNvSpPr/>
          <p:nvPr/>
        </p:nvSpPr>
        <p:spPr>
          <a:xfrm>
            <a:off x="3963816" y="3905706"/>
            <a:ext cx="1216370" cy="270436"/>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panose="020B0604030504040204" pitchFamily="34" charset="-128"/>
                <a:ea typeface="Meiryo" panose="020B0604030504040204" pitchFamily="34" charset="-128"/>
                <a:cs typeface="ＭＳ Ｐゴシック"/>
              </a:rPr>
              <a:t>集約</a:t>
            </a: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9" name="正方形/長方形 158">
            <a:extLst>
              <a:ext uri="{FF2B5EF4-FFF2-40B4-BE49-F238E27FC236}">
                <a16:creationId xmlns:a16="http://schemas.microsoft.com/office/drawing/2014/main" id="{57CED939-C056-7B42-B6E3-38F5F4C4968A}"/>
              </a:ext>
            </a:extLst>
          </p:cNvPr>
          <p:cNvSpPr/>
          <p:nvPr/>
        </p:nvSpPr>
        <p:spPr>
          <a:xfrm>
            <a:off x="5236043" y="3900288"/>
            <a:ext cx="1381724" cy="270436"/>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panose="020B0604030504040204" pitchFamily="34" charset="-128"/>
                <a:ea typeface="Meiryo" panose="020B0604030504040204" pitchFamily="34" charset="-128"/>
                <a:cs typeface="ＭＳ Ｐゴシック"/>
              </a:rPr>
              <a:t>模倣</a:t>
            </a: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16" name="テキスト ボックス 315">
            <a:extLst>
              <a:ext uri="{FF2B5EF4-FFF2-40B4-BE49-F238E27FC236}">
                <a16:creationId xmlns:a16="http://schemas.microsoft.com/office/drawing/2014/main" id="{2153C062-582E-F643-8F16-0EFF777462AF}"/>
              </a:ext>
            </a:extLst>
          </p:cNvPr>
          <p:cNvSpPr txBox="1"/>
          <p:nvPr/>
        </p:nvSpPr>
        <p:spPr>
          <a:xfrm>
            <a:off x="4093260" y="3510702"/>
            <a:ext cx="954107" cy="400110"/>
          </a:xfrm>
          <a:prstGeom prst="rect">
            <a:avLst/>
          </a:prstGeom>
          <a:noFill/>
        </p:spPr>
        <p:txBody>
          <a:bodyPr wrap="none" rtlCol="0">
            <a:spAutoFit/>
          </a:bodyPr>
          <a:lstStyle/>
          <a:p>
            <a:r>
              <a:rPr lang="ja-JP" altLang="en-US" sz="2000" b="1">
                <a:solidFill>
                  <a:schemeClr val="bg1"/>
                </a:solidFill>
                <a:latin typeface="Meiryo" charset="-128"/>
                <a:ea typeface="Meiryo" charset="-128"/>
                <a:cs typeface="Meiryo" charset="-128"/>
              </a:rPr>
              <a:t>仮想化</a:t>
            </a:r>
            <a:endParaRPr kumimoji="1" lang="ja-JP" altLang="en-US" sz="2000" b="1" dirty="0">
              <a:solidFill>
                <a:schemeClr val="bg1"/>
              </a:solidFill>
              <a:latin typeface="Meiryo" charset="-128"/>
              <a:ea typeface="Meiryo" charset="-128"/>
              <a:cs typeface="Meiryo" charset="-128"/>
            </a:endParaRPr>
          </a:p>
        </p:txBody>
      </p:sp>
      <p:sp>
        <p:nvSpPr>
          <p:cNvPr id="323" name="テキスト ボックス 322">
            <a:extLst>
              <a:ext uri="{FF2B5EF4-FFF2-40B4-BE49-F238E27FC236}">
                <a16:creationId xmlns:a16="http://schemas.microsoft.com/office/drawing/2014/main" id="{5F642D16-C1DE-A542-AB23-569C701D9B07}"/>
              </a:ext>
            </a:extLst>
          </p:cNvPr>
          <p:cNvSpPr txBox="1"/>
          <p:nvPr/>
        </p:nvSpPr>
        <p:spPr>
          <a:xfrm>
            <a:off x="343614" y="1514532"/>
            <a:ext cx="1435008" cy="854080"/>
          </a:xfrm>
          <a:prstGeom prst="rect">
            <a:avLst/>
          </a:prstGeom>
          <a:noFill/>
        </p:spPr>
        <p:txBody>
          <a:bodyPr wrap="none" rtlCol="0">
            <a:spAutoFit/>
          </a:bodyPr>
          <a:lstStyle/>
          <a:p>
            <a:r>
              <a:rPr kumimoji="1" lang="ja-JP" altLang="en-US" b="1">
                <a:solidFill>
                  <a:schemeClr val="tx1">
                    <a:lumMod val="50000"/>
                    <a:lumOff val="50000"/>
                  </a:schemeClr>
                </a:solidFill>
                <a:latin typeface="Meiryo" panose="020B0604030504040204" pitchFamily="34" charset="-128"/>
                <a:ea typeface="Meiryo" panose="020B0604030504040204" pitchFamily="34" charset="-128"/>
              </a:rPr>
              <a:t>物理時実態</a:t>
            </a:r>
            <a:endParaRPr kumimoji="1" lang="en-US" altLang="ja-JP" b="1" dirty="0">
              <a:solidFill>
                <a:schemeClr val="tx1">
                  <a:lumMod val="50000"/>
                  <a:lumOff val="50000"/>
                </a:schemeClr>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chemeClr val="tx1">
                    <a:lumMod val="50000"/>
                    <a:lumOff val="50000"/>
                  </a:schemeClr>
                </a:solidFill>
                <a:latin typeface="Meiryo" panose="020B0604030504040204" pitchFamily="34" charset="-128"/>
                <a:ea typeface="Meiryo" panose="020B0604030504040204" pitchFamily="34" charset="-128"/>
              </a:rPr>
              <a:t>ハードウェア</a:t>
            </a:r>
            <a:endParaRPr lang="en-US" altLang="ja-JP" sz="1050" dirty="0">
              <a:solidFill>
                <a:schemeClr val="tx1">
                  <a:lumMod val="50000"/>
                  <a:lumOff val="50000"/>
                </a:schemeClr>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chemeClr val="tx1">
                    <a:lumMod val="50000"/>
                    <a:lumOff val="50000"/>
                  </a:schemeClr>
                </a:solidFill>
                <a:latin typeface="Meiryo" panose="020B0604030504040204" pitchFamily="34" charset="-128"/>
                <a:ea typeface="Meiryo" panose="020B0604030504040204" pitchFamily="34" charset="-128"/>
              </a:rPr>
              <a:t>プラットフォーム</a:t>
            </a:r>
            <a:endParaRPr lang="en-US" altLang="ja-JP" sz="1050" dirty="0">
              <a:solidFill>
                <a:schemeClr val="tx1">
                  <a:lumMod val="50000"/>
                  <a:lumOff val="50000"/>
                </a:schemeClr>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chemeClr val="tx1">
                    <a:lumMod val="50000"/>
                    <a:lumOff val="50000"/>
                  </a:schemeClr>
                </a:solidFill>
                <a:latin typeface="Meiryo" panose="020B0604030504040204" pitchFamily="34" charset="-128"/>
                <a:ea typeface="Meiryo" panose="020B0604030504040204" pitchFamily="34" charset="-128"/>
              </a:rPr>
              <a:t>設備</a:t>
            </a:r>
            <a:endParaRPr lang="en-US" altLang="ja-JP" sz="1050"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324" name="テキスト ボックス 323">
            <a:extLst>
              <a:ext uri="{FF2B5EF4-FFF2-40B4-BE49-F238E27FC236}">
                <a16:creationId xmlns:a16="http://schemas.microsoft.com/office/drawing/2014/main" id="{804F2325-CCC1-BE43-A2CC-054293875989}"/>
              </a:ext>
            </a:extLst>
          </p:cNvPr>
          <p:cNvSpPr txBox="1"/>
          <p:nvPr/>
        </p:nvSpPr>
        <p:spPr>
          <a:xfrm>
            <a:off x="281582" y="3301948"/>
            <a:ext cx="1505801" cy="738664"/>
          </a:xfrm>
          <a:prstGeom prst="rect">
            <a:avLst/>
          </a:prstGeom>
          <a:noFill/>
        </p:spPr>
        <p:txBody>
          <a:bodyPr wrap="square" rtlCol="0">
            <a:spAutoFit/>
          </a:bodyPr>
          <a:lstStyle/>
          <a:p>
            <a:r>
              <a:rPr kumimoji="1" lang="ja-JP" altLang="en-US" sz="1400" b="1">
                <a:solidFill>
                  <a:schemeClr val="accent6">
                    <a:lumMod val="75000"/>
                  </a:schemeClr>
                </a:solidFill>
                <a:latin typeface="Meiryo" panose="020B0604030504040204" pitchFamily="34" charset="-128"/>
                <a:ea typeface="Meiryo" panose="020B0604030504040204" pitchFamily="34" charset="-128"/>
              </a:rPr>
              <a:t>物理時実態</a:t>
            </a:r>
            <a:r>
              <a:rPr kumimoji="1" lang="ja-JP" altLang="en-US" sz="1400">
                <a:solidFill>
                  <a:schemeClr val="accent6">
                    <a:lumMod val="75000"/>
                  </a:schemeClr>
                </a:solidFill>
                <a:latin typeface="Meiryo" panose="020B0604030504040204" pitchFamily="34" charset="-128"/>
                <a:ea typeface="Meiryo" panose="020B0604030504040204" pitchFamily="34" charset="-128"/>
              </a:rPr>
              <a:t>から</a:t>
            </a:r>
            <a:r>
              <a:rPr kumimoji="1" lang="ja-JP" altLang="en-US" sz="1400" b="1">
                <a:solidFill>
                  <a:schemeClr val="accent6">
                    <a:lumMod val="75000"/>
                  </a:schemeClr>
                </a:solidFill>
                <a:latin typeface="Meiryo" panose="020B0604030504040204" pitchFamily="34" charset="-128"/>
                <a:ea typeface="Meiryo" panose="020B0604030504040204" pitchFamily="34" charset="-128"/>
              </a:rPr>
              <a:t>実質的な機能</a:t>
            </a:r>
            <a:r>
              <a:rPr kumimoji="1" lang="ja-JP" altLang="en-US" sz="1400">
                <a:solidFill>
                  <a:schemeClr val="accent6">
                    <a:lumMod val="75000"/>
                  </a:schemeClr>
                </a:solidFill>
                <a:latin typeface="Meiryo" panose="020B0604030504040204" pitchFamily="34" charset="-128"/>
                <a:ea typeface="Meiryo" panose="020B0604030504040204" pitchFamily="34" charset="-128"/>
              </a:rPr>
              <a:t>を取り出す</a:t>
            </a:r>
            <a:endParaRPr lang="en-US" altLang="ja-JP" sz="1400" dirty="0">
              <a:solidFill>
                <a:schemeClr val="accent6">
                  <a:lumMod val="75000"/>
                </a:schemeClr>
              </a:solidFill>
              <a:latin typeface="Meiryo" panose="020B0604030504040204" pitchFamily="34" charset="-128"/>
              <a:ea typeface="Meiryo" panose="020B0604030504040204" pitchFamily="34" charset="-128"/>
            </a:endParaRPr>
          </a:p>
        </p:txBody>
      </p:sp>
      <p:sp>
        <p:nvSpPr>
          <p:cNvPr id="325" name="テキスト ボックス 324">
            <a:extLst>
              <a:ext uri="{FF2B5EF4-FFF2-40B4-BE49-F238E27FC236}">
                <a16:creationId xmlns:a16="http://schemas.microsoft.com/office/drawing/2014/main" id="{5575F059-6F63-414C-AFDC-C4876A1E5487}"/>
              </a:ext>
            </a:extLst>
          </p:cNvPr>
          <p:cNvSpPr txBox="1"/>
          <p:nvPr/>
        </p:nvSpPr>
        <p:spPr>
          <a:xfrm>
            <a:off x="281582" y="4907654"/>
            <a:ext cx="1505801" cy="854080"/>
          </a:xfrm>
          <a:prstGeom prst="rect">
            <a:avLst/>
          </a:prstGeom>
          <a:noFill/>
        </p:spPr>
        <p:txBody>
          <a:bodyPr wrap="square" rtlCol="0">
            <a:spAutoFit/>
          </a:bodyPr>
          <a:lstStyle/>
          <a:p>
            <a:r>
              <a:rPr kumimoji="1" lang="ja-JP" altLang="en-US" b="1">
                <a:solidFill>
                  <a:schemeClr val="tx1">
                    <a:lumMod val="50000"/>
                    <a:lumOff val="50000"/>
                  </a:schemeClr>
                </a:solidFill>
                <a:latin typeface="Meiryo" panose="020B0604030504040204" pitchFamily="34" charset="-128"/>
                <a:ea typeface="Meiryo" panose="020B0604030504040204" pitchFamily="34" charset="-128"/>
              </a:rPr>
              <a:t>実質的機能</a:t>
            </a:r>
            <a:endParaRPr kumimoji="1" lang="en-US" altLang="ja-JP" b="1" dirty="0">
              <a:solidFill>
                <a:schemeClr val="tx1">
                  <a:lumMod val="50000"/>
                  <a:lumOff val="50000"/>
                </a:schemeClr>
              </a:solidFill>
              <a:latin typeface="Meiryo" panose="020B0604030504040204" pitchFamily="34" charset="-128"/>
              <a:ea typeface="Meiryo" panose="020B0604030504040204" pitchFamily="34" charset="-128"/>
            </a:endParaRPr>
          </a:p>
          <a:p>
            <a:r>
              <a:rPr kumimoji="1" lang="ja-JP" altLang="en-US" sz="1050">
                <a:solidFill>
                  <a:schemeClr val="tx1">
                    <a:lumMod val="50000"/>
                    <a:lumOff val="50000"/>
                  </a:schemeClr>
                </a:solidFill>
                <a:latin typeface="Meiryo" panose="020B0604030504040204" pitchFamily="34" charset="-128"/>
                <a:ea typeface="Meiryo" panose="020B0604030504040204" pitchFamily="34" charset="-128"/>
              </a:rPr>
              <a:t>使用目的に応じて必要とされるシステムを調達・構成する。</a:t>
            </a:r>
            <a:endParaRPr lang="en-US" altLang="ja-JP" sz="1050"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326" name="テキスト ボックス 325">
            <a:extLst>
              <a:ext uri="{FF2B5EF4-FFF2-40B4-BE49-F238E27FC236}">
                <a16:creationId xmlns:a16="http://schemas.microsoft.com/office/drawing/2014/main" id="{834E7697-7455-254F-8241-2BC3398FAF65}"/>
              </a:ext>
            </a:extLst>
          </p:cNvPr>
          <p:cNvSpPr txBox="1"/>
          <p:nvPr/>
        </p:nvSpPr>
        <p:spPr>
          <a:xfrm>
            <a:off x="7411391" y="1510685"/>
            <a:ext cx="1576055" cy="861774"/>
          </a:xfrm>
          <a:prstGeom prst="rect">
            <a:avLst/>
          </a:prstGeom>
          <a:noFill/>
        </p:spPr>
        <p:txBody>
          <a:bodyPr wrap="square" rtlCol="0">
            <a:spAutoFit/>
          </a:bodyPr>
          <a:lstStyle/>
          <a:p>
            <a:r>
              <a:rPr kumimoji="1" lang="ja-JP" altLang="en-US" sz="1000">
                <a:solidFill>
                  <a:schemeClr val="tx1">
                    <a:lumMod val="50000"/>
                    <a:lumOff val="50000"/>
                  </a:schemeClr>
                </a:solidFill>
                <a:latin typeface="Meiryo" panose="020B0604030504040204" pitchFamily="34" charset="-128"/>
                <a:ea typeface="Meiryo" panose="020B0604030504040204" pitchFamily="34" charset="-128"/>
              </a:rPr>
              <a:t>標準化されたハードウェアやソフトウエアを大量に調達してシステムを構成し、運用を自動化・一元化する。</a:t>
            </a:r>
          </a:p>
        </p:txBody>
      </p:sp>
      <p:sp>
        <p:nvSpPr>
          <p:cNvPr id="327" name="テキスト ボックス 326">
            <a:extLst>
              <a:ext uri="{FF2B5EF4-FFF2-40B4-BE49-F238E27FC236}">
                <a16:creationId xmlns:a16="http://schemas.microsoft.com/office/drawing/2014/main" id="{D4F26256-54A2-1A4A-ADE9-18C6E2CC3136}"/>
              </a:ext>
            </a:extLst>
          </p:cNvPr>
          <p:cNvSpPr txBox="1"/>
          <p:nvPr/>
        </p:nvSpPr>
        <p:spPr>
          <a:xfrm>
            <a:off x="7411389" y="4907654"/>
            <a:ext cx="1576055" cy="1015663"/>
          </a:xfrm>
          <a:prstGeom prst="rect">
            <a:avLst/>
          </a:prstGeom>
          <a:noFill/>
        </p:spPr>
        <p:txBody>
          <a:bodyPr wrap="square" rtlCol="0">
            <a:spAutoFit/>
          </a:bodyPr>
          <a:lstStyle/>
          <a:p>
            <a:r>
              <a:rPr kumimoji="1" lang="ja-JP" altLang="en-US" sz="1000">
                <a:solidFill>
                  <a:schemeClr val="tx1">
                    <a:lumMod val="50000"/>
                    <a:lumOff val="50000"/>
                  </a:schemeClr>
                </a:solidFill>
                <a:latin typeface="Meiryo" panose="020B0604030504040204" pitchFamily="34" charset="-128"/>
                <a:ea typeface="Meiryo" panose="020B0604030504040204" pitchFamily="34" charset="-128"/>
              </a:rPr>
              <a:t>物理的な設置・据え付け作業を必要とせず、ソフトウエアの設定だけで、必要とするシステム構成を調達･変更できる。</a:t>
            </a:r>
          </a:p>
        </p:txBody>
      </p:sp>
      <p:sp>
        <p:nvSpPr>
          <p:cNvPr id="328" name="テキスト ボックス 327">
            <a:extLst>
              <a:ext uri="{FF2B5EF4-FFF2-40B4-BE49-F238E27FC236}">
                <a16:creationId xmlns:a16="http://schemas.microsoft.com/office/drawing/2014/main" id="{272E038A-03EA-B042-910D-4D2431E298BB}"/>
              </a:ext>
            </a:extLst>
          </p:cNvPr>
          <p:cNvSpPr txBox="1"/>
          <p:nvPr/>
        </p:nvSpPr>
        <p:spPr>
          <a:xfrm>
            <a:off x="7411390" y="1268415"/>
            <a:ext cx="1576055" cy="246221"/>
          </a:xfrm>
          <a:prstGeom prst="rect">
            <a:avLst/>
          </a:prstGeom>
          <a:noFill/>
        </p:spPr>
        <p:txBody>
          <a:bodyPr wrap="square" rtlCol="0">
            <a:spAutoFit/>
          </a:bodyPr>
          <a:lstStyle/>
          <a:p>
            <a:pPr algn="ctr"/>
            <a:r>
              <a:rPr kumimoji="1" lang="ja-JP" altLang="en-US" sz="1000" b="1">
                <a:solidFill>
                  <a:srgbClr val="0432FF"/>
                </a:solidFill>
                <a:latin typeface="Meiryo" panose="020B0604030504040204" pitchFamily="34" charset="-128"/>
                <a:ea typeface="Meiryo" panose="020B0604030504040204" pitchFamily="34" charset="-128"/>
              </a:rPr>
              <a:t>コスト･パフォーマンス</a:t>
            </a:r>
          </a:p>
        </p:txBody>
      </p:sp>
      <p:sp>
        <p:nvSpPr>
          <p:cNvPr id="329" name="テキスト ボックス 328">
            <a:extLst>
              <a:ext uri="{FF2B5EF4-FFF2-40B4-BE49-F238E27FC236}">
                <a16:creationId xmlns:a16="http://schemas.microsoft.com/office/drawing/2014/main" id="{70067453-AC82-3D48-B882-37521DBA8975}"/>
              </a:ext>
            </a:extLst>
          </p:cNvPr>
          <p:cNvSpPr txBox="1"/>
          <p:nvPr/>
        </p:nvSpPr>
        <p:spPr>
          <a:xfrm>
            <a:off x="7411389" y="4681219"/>
            <a:ext cx="1576055" cy="276999"/>
          </a:xfrm>
          <a:prstGeom prst="rect">
            <a:avLst/>
          </a:prstGeom>
          <a:noFill/>
        </p:spPr>
        <p:txBody>
          <a:bodyPr wrap="square" rtlCol="0">
            <a:spAutoFit/>
          </a:bodyPr>
          <a:lstStyle/>
          <a:p>
            <a:pPr algn="ctr"/>
            <a:r>
              <a:rPr kumimoji="1" lang="ja-JP" altLang="en-US" sz="1200" b="1">
                <a:solidFill>
                  <a:srgbClr val="0432FF"/>
                </a:solidFill>
                <a:latin typeface="Meiryo" panose="020B0604030504040204" pitchFamily="34" charset="-128"/>
                <a:ea typeface="Meiryo" panose="020B0604030504040204" pitchFamily="34" charset="-128"/>
              </a:rPr>
              <a:t>柔軟性とスピード</a:t>
            </a:r>
          </a:p>
        </p:txBody>
      </p:sp>
      <p:sp>
        <p:nvSpPr>
          <p:cNvPr id="330" name="正方形/長方形 329">
            <a:extLst>
              <a:ext uri="{FF2B5EF4-FFF2-40B4-BE49-F238E27FC236}">
                <a16:creationId xmlns:a16="http://schemas.microsoft.com/office/drawing/2014/main" id="{7D536FB2-0E0E-404D-9F10-21F025B14B64}"/>
              </a:ext>
            </a:extLst>
          </p:cNvPr>
          <p:cNvSpPr/>
          <p:nvPr/>
        </p:nvSpPr>
        <p:spPr>
          <a:xfrm>
            <a:off x="2535913" y="3208080"/>
            <a:ext cx="1368672" cy="2194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7030A0"/>
                </a:solidFill>
                <a:latin typeface="ＭＳ Ｐゴシック"/>
                <a:ea typeface="ＭＳ Ｐゴシック"/>
                <a:cs typeface="ＭＳ Ｐゴシック"/>
              </a:rPr>
              <a:t>演算</a:t>
            </a:r>
            <a:endParaRPr kumimoji="1" lang="ja-JP" altLang="en-US" sz="1200" dirty="0">
              <a:solidFill>
                <a:srgbClr val="7030A0"/>
              </a:solidFill>
              <a:latin typeface="ＭＳ Ｐゴシック"/>
              <a:ea typeface="ＭＳ Ｐゴシック"/>
              <a:cs typeface="ＭＳ Ｐゴシック"/>
            </a:endParaRPr>
          </a:p>
        </p:txBody>
      </p:sp>
      <p:sp>
        <p:nvSpPr>
          <p:cNvPr id="331" name="正方形/長方形 330">
            <a:extLst>
              <a:ext uri="{FF2B5EF4-FFF2-40B4-BE49-F238E27FC236}">
                <a16:creationId xmlns:a16="http://schemas.microsoft.com/office/drawing/2014/main" id="{3C58DDF6-4995-8D4B-9EFF-4ADAA8C5CEFC}"/>
              </a:ext>
            </a:extLst>
          </p:cNvPr>
          <p:cNvSpPr/>
          <p:nvPr/>
        </p:nvSpPr>
        <p:spPr>
          <a:xfrm>
            <a:off x="3963815" y="3208080"/>
            <a:ext cx="1216370" cy="2194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7030A0"/>
                </a:solidFill>
                <a:latin typeface="ＭＳ Ｐゴシック"/>
                <a:ea typeface="ＭＳ Ｐゴシック"/>
                <a:cs typeface="ＭＳ Ｐゴシック"/>
              </a:rPr>
              <a:t>データ管理</a:t>
            </a:r>
            <a:endParaRPr kumimoji="1" lang="ja-JP" altLang="en-US" sz="1200" dirty="0">
              <a:solidFill>
                <a:srgbClr val="7030A0"/>
              </a:solidFill>
              <a:latin typeface="ＭＳ Ｐゴシック"/>
              <a:ea typeface="ＭＳ Ｐゴシック"/>
              <a:cs typeface="ＭＳ Ｐゴシック"/>
            </a:endParaRPr>
          </a:p>
        </p:txBody>
      </p:sp>
      <p:sp>
        <p:nvSpPr>
          <p:cNvPr id="332" name="正方形/長方形 331">
            <a:extLst>
              <a:ext uri="{FF2B5EF4-FFF2-40B4-BE49-F238E27FC236}">
                <a16:creationId xmlns:a16="http://schemas.microsoft.com/office/drawing/2014/main" id="{28F9790A-CD34-954B-BB7A-261C8767BB3E}"/>
              </a:ext>
            </a:extLst>
          </p:cNvPr>
          <p:cNvSpPr/>
          <p:nvPr/>
        </p:nvSpPr>
        <p:spPr>
          <a:xfrm>
            <a:off x="5239415" y="3208359"/>
            <a:ext cx="1382027" cy="2194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7030A0"/>
                </a:solidFill>
                <a:latin typeface="ＭＳ Ｐゴシック"/>
                <a:ea typeface="ＭＳ Ｐゴシック"/>
                <a:cs typeface="ＭＳ Ｐゴシック"/>
              </a:rPr>
              <a:t>ネットワーキング</a:t>
            </a:r>
            <a:endParaRPr kumimoji="1" lang="ja-JP" altLang="en-US" sz="1200" dirty="0">
              <a:solidFill>
                <a:srgbClr val="7030A0"/>
              </a:solidFill>
              <a:latin typeface="ＭＳ Ｐゴシック"/>
              <a:ea typeface="ＭＳ Ｐゴシック"/>
              <a:cs typeface="ＭＳ Ｐゴシック"/>
            </a:endParaRPr>
          </a:p>
        </p:txBody>
      </p:sp>
    </p:spTree>
    <p:extLst>
      <p:ext uri="{BB962C8B-B14F-4D97-AF65-F5344CB8AC3E}">
        <p14:creationId xmlns:p14="http://schemas.microsoft.com/office/powerpoint/2010/main" val="54976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a:solidFill>
                  <a:srgbClr val="FFFFFF"/>
                </a:solidFill>
                <a:effectLst/>
                <a:latin typeface="Arial"/>
                <a:ea typeface="HGP創英角ｺﾞｼｯｸUB" pitchFamily="50" charset="-128"/>
                <a:cs typeface="Arial"/>
              </a:rPr>
              <a:t>仮想化の歴史</a:t>
            </a:r>
            <a:endParaRPr lang="en-US" altLang="ja-JP" sz="2400" dirty="0">
              <a:solidFill>
                <a:srgbClr val="FFFFFF"/>
              </a:solidFill>
              <a:effectLst/>
              <a:latin typeface="Arial"/>
              <a:ea typeface="HGP創英角ｺﾞｼｯｸUB" pitchFamily="50" charset="-128"/>
              <a:cs typeface="Arial"/>
            </a:endParaRPr>
          </a:p>
          <a:p>
            <a:pPr algn="r"/>
            <a:r>
              <a:rPr lang="ja-JP" altLang="en-US" sz="1400">
                <a:solidFill>
                  <a:srgbClr val="FFFFFF"/>
                </a:solidFill>
                <a:latin typeface="Arial"/>
                <a:ea typeface="HGP創英角ｺﾞｼｯｸUB" pitchFamily="50" charset="-128"/>
                <a:cs typeface="Arial"/>
              </a:rPr>
              <a:t>サーバーの仮想化を例に</a:t>
            </a:r>
            <a:endParaRPr lang="ja-JP" altLang="en-US" sz="1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4189978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381000" y="838200"/>
            <a:ext cx="8458200" cy="3352800"/>
            <a:chOff x="381000" y="838200"/>
            <a:chExt cx="8458200" cy="3352800"/>
          </a:xfrm>
          <a:effectLst>
            <a:outerShdw blurRad="50800" dist="38100" dir="2700000" algn="tl" rotWithShape="0">
              <a:prstClr val="black">
                <a:alpha val="40000"/>
              </a:prstClr>
            </a:outerShdw>
          </a:effectLst>
        </p:grpSpPr>
        <p:sp>
          <p:nvSpPr>
            <p:cNvPr id="10" name="正方形/長方形 9"/>
            <p:cNvSpPr/>
            <p:nvPr/>
          </p:nvSpPr>
          <p:spPr bwMode="auto">
            <a:xfrm>
              <a:off x="381000" y="838200"/>
              <a:ext cx="8458200" cy="3352800"/>
            </a:xfrm>
            <a:prstGeom prst="rect">
              <a:avLst/>
            </a:prstGeom>
            <a:solidFill>
              <a:schemeClr val="accent6">
                <a:lumMod val="20000"/>
                <a:lumOff val="80000"/>
                <a:alpha val="90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 name="ホームベース 5"/>
            <p:cNvSpPr/>
            <p:nvPr/>
          </p:nvSpPr>
          <p:spPr bwMode="auto">
            <a:xfrm>
              <a:off x="51054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7" name="ホームベース 6"/>
            <p:cNvSpPr/>
            <p:nvPr/>
          </p:nvSpPr>
          <p:spPr bwMode="auto">
            <a:xfrm>
              <a:off x="48768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8" name="ホームベース 7"/>
            <p:cNvSpPr/>
            <p:nvPr/>
          </p:nvSpPr>
          <p:spPr bwMode="auto">
            <a:xfrm>
              <a:off x="46482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0" name="ホームベース 29"/>
            <p:cNvSpPr/>
            <p:nvPr/>
          </p:nvSpPr>
          <p:spPr bwMode="auto">
            <a:xfrm>
              <a:off x="44196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1" name="ホームベース 30"/>
            <p:cNvSpPr/>
            <p:nvPr/>
          </p:nvSpPr>
          <p:spPr bwMode="auto">
            <a:xfrm>
              <a:off x="41910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2" name="ホームベース 31"/>
            <p:cNvSpPr/>
            <p:nvPr/>
          </p:nvSpPr>
          <p:spPr bwMode="auto">
            <a:xfrm>
              <a:off x="39624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3" name="ホームベース 32"/>
            <p:cNvSpPr/>
            <p:nvPr/>
          </p:nvSpPr>
          <p:spPr bwMode="auto">
            <a:xfrm>
              <a:off x="37338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4" name="ホームベース 33"/>
            <p:cNvSpPr/>
            <p:nvPr/>
          </p:nvSpPr>
          <p:spPr bwMode="auto">
            <a:xfrm>
              <a:off x="35052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5" name="ホームベース 34"/>
            <p:cNvSpPr/>
            <p:nvPr/>
          </p:nvSpPr>
          <p:spPr bwMode="auto">
            <a:xfrm>
              <a:off x="32766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6" name="ホームベース 35"/>
            <p:cNvSpPr/>
            <p:nvPr/>
          </p:nvSpPr>
          <p:spPr bwMode="auto">
            <a:xfrm>
              <a:off x="30480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7" name="ホームベース 36"/>
            <p:cNvSpPr/>
            <p:nvPr/>
          </p:nvSpPr>
          <p:spPr bwMode="auto">
            <a:xfrm>
              <a:off x="28194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8" name="ホームベース 37"/>
            <p:cNvSpPr/>
            <p:nvPr/>
          </p:nvSpPr>
          <p:spPr bwMode="auto">
            <a:xfrm>
              <a:off x="25908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9" name="ホームベース 38"/>
            <p:cNvSpPr/>
            <p:nvPr/>
          </p:nvSpPr>
          <p:spPr bwMode="auto">
            <a:xfrm>
              <a:off x="23622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0" name="ホームベース 39"/>
            <p:cNvSpPr/>
            <p:nvPr/>
          </p:nvSpPr>
          <p:spPr bwMode="auto">
            <a:xfrm>
              <a:off x="21336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1" name="ホームベース 40"/>
            <p:cNvSpPr/>
            <p:nvPr/>
          </p:nvSpPr>
          <p:spPr bwMode="auto">
            <a:xfrm>
              <a:off x="19050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2" name="ホームベース 41"/>
            <p:cNvSpPr/>
            <p:nvPr/>
          </p:nvSpPr>
          <p:spPr bwMode="auto">
            <a:xfrm>
              <a:off x="16764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3" name="ホームベース 42"/>
            <p:cNvSpPr/>
            <p:nvPr/>
          </p:nvSpPr>
          <p:spPr bwMode="auto">
            <a:xfrm>
              <a:off x="14478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4" name="ホームベース 43"/>
            <p:cNvSpPr/>
            <p:nvPr/>
          </p:nvSpPr>
          <p:spPr bwMode="auto">
            <a:xfrm>
              <a:off x="12192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5" name="ホームベース 44"/>
            <p:cNvSpPr/>
            <p:nvPr/>
          </p:nvSpPr>
          <p:spPr bwMode="auto">
            <a:xfrm>
              <a:off x="9906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6" name="ホームベース 45"/>
            <p:cNvSpPr/>
            <p:nvPr/>
          </p:nvSpPr>
          <p:spPr bwMode="auto">
            <a:xfrm>
              <a:off x="7620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7" name="ホームベース 46"/>
            <p:cNvSpPr/>
            <p:nvPr/>
          </p:nvSpPr>
          <p:spPr bwMode="auto">
            <a:xfrm>
              <a:off x="5334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nvGrpSpPr>
            <p:cNvPr id="57" name="図形グループ 56"/>
            <p:cNvGrpSpPr/>
            <p:nvPr/>
          </p:nvGrpSpPr>
          <p:grpSpPr>
            <a:xfrm>
              <a:off x="1143000" y="1066800"/>
              <a:ext cx="304800" cy="609600"/>
              <a:chOff x="2057400" y="5105400"/>
              <a:chExt cx="304800" cy="609600"/>
            </a:xfrm>
          </p:grpSpPr>
          <p:sp>
            <p:nvSpPr>
              <p:cNvPr id="58" name="円/楕円 57"/>
              <p:cNvSpPr/>
              <p:nvPr/>
            </p:nvSpPr>
            <p:spPr bwMode="auto">
              <a:xfrm>
                <a:off x="2057400"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9" name="フローチャート: 論理積ゲート 58"/>
              <p:cNvSpPr/>
              <p:nvPr/>
            </p:nvSpPr>
            <p:spPr bwMode="auto">
              <a:xfrm rot="16200000">
                <a:off x="2057400"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60" name="図形グループ 59"/>
            <p:cNvGrpSpPr/>
            <p:nvPr/>
          </p:nvGrpSpPr>
          <p:grpSpPr>
            <a:xfrm>
              <a:off x="2895600" y="1066800"/>
              <a:ext cx="304800" cy="609600"/>
              <a:chOff x="3733800" y="5105400"/>
              <a:chExt cx="304800" cy="609600"/>
            </a:xfrm>
          </p:grpSpPr>
          <p:sp>
            <p:nvSpPr>
              <p:cNvPr id="61" name="円/楕円 60"/>
              <p:cNvSpPr/>
              <p:nvPr/>
            </p:nvSpPr>
            <p:spPr bwMode="auto">
              <a:xfrm>
                <a:off x="3733800"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2" name="フローチャート: 論理積ゲート 61"/>
              <p:cNvSpPr/>
              <p:nvPr/>
            </p:nvSpPr>
            <p:spPr bwMode="auto">
              <a:xfrm rot="16200000">
                <a:off x="3733800"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63" name="図形グループ 62"/>
            <p:cNvGrpSpPr/>
            <p:nvPr/>
          </p:nvGrpSpPr>
          <p:grpSpPr>
            <a:xfrm>
              <a:off x="4495800" y="1066800"/>
              <a:ext cx="304800" cy="609600"/>
              <a:chOff x="5334000" y="5105400"/>
              <a:chExt cx="304800" cy="609600"/>
            </a:xfrm>
          </p:grpSpPr>
          <p:sp>
            <p:nvSpPr>
              <p:cNvPr id="64" name="円/楕円 63"/>
              <p:cNvSpPr/>
              <p:nvPr/>
            </p:nvSpPr>
            <p:spPr bwMode="auto">
              <a:xfrm>
                <a:off x="5334000"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5" name="フローチャート: 論理積ゲート 64"/>
              <p:cNvSpPr/>
              <p:nvPr/>
            </p:nvSpPr>
            <p:spPr bwMode="auto">
              <a:xfrm rot="16200000">
                <a:off x="5334000"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cxnSp>
          <p:nvCxnSpPr>
            <p:cNvPr id="82" name="直線矢印コネクタ 81"/>
            <p:cNvCxnSpPr>
              <a:stCxn id="47" idx="0"/>
              <a:endCxn id="59" idx="1"/>
            </p:cNvCxnSpPr>
            <p:nvPr/>
          </p:nvCxnSpPr>
          <p:spPr bwMode="auto">
            <a:xfrm flipV="1">
              <a:off x="647700" y="1676400"/>
              <a:ext cx="647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76300" y="1676400"/>
              <a:ext cx="21717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104900" y="1676400"/>
              <a:ext cx="3543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95400" y="1676400"/>
              <a:ext cx="7239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95400" y="1676400"/>
              <a:ext cx="38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95400" y="1676400"/>
              <a:ext cx="1409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247900" y="1676400"/>
              <a:ext cx="800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76500" y="1676400"/>
              <a:ext cx="21717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62300" y="1676400"/>
              <a:ext cx="14859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848100" y="1676400"/>
              <a:ext cx="8001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533900" y="1676400"/>
              <a:ext cx="114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648200" y="1676400"/>
              <a:ext cx="571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933700" y="1676400"/>
              <a:ext cx="114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3048000" y="1676400"/>
              <a:ext cx="5715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3048000" y="1676400"/>
              <a:ext cx="1257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3048000" y="1676400"/>
              <a:ext cx="1943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95400" y="1676400"/>
              <a:ext cx="27813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95400" y="1676400"/>
              <a:ext cx="20955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95400" y="1676400"/>
              <a:ext cx="3467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5715000" y="3200400"/>
              <a:ext cx="2973891" cy="584775"/>
            </a:xfrm>
            <a:prstGeom prst="rect">
              <a:avLst/>
            </a:prstGeom>
            <a:noFill/>
          </p:spPr>
          <p:txBody>
            <a:bodyPr wrap="none" rtlCol="0">
              <a:spAutoFit/>
            </a:bodyPr>
            <a:lstStyle/>
            <a:p>
              <a:r>
                <a:rPr kumimoji="1" lang="ja-JP" altLang="en-US" sz="1600" dirty="0">
                  <a:solidFill>
                    <a:srgbClr val="0000FF"/>
                  </a:solidFill>
                  <a:latin typeface="Meiryo" charset="-128"/>
                  <a:ea typeface="Meiryo" charset="-128"/>
                  <a:cs typeface="Meiryo" charset="-128"/>
                </a:rPr>
                <a:t>タイムシェア（</a:t>
              </a:r>
              <a:r>
                <a:rPr kumimoji="1" lang="en-US" altLang="ja-JP" sz="1600" dirty="0">
                  <a:solidFill>
                    <a:srgbClr val="0000FF"/>
                  </a:solidFill>
                  <a:latin typeface="Meiryo" charset="-128"/>
                  <a:ea typeface="Meiryo" charset="-128"/>
                  <a:cs typeface="Meiryo" charset="-128"/>
                </a:rPr>
                <a:t>Time Share</a:t>
              </a:r>
              <a:r>
                <a:rPr kumimoji="1" lang="ja-JP" altLang="en-US" sz="1600" dirty="0">
                  <a:solidFill>
                    <a:srgbClr val="0000FF"/>
                  </a:solidFill>
                  <a:latin typeface="Meiryo" charset="-128"/>
                  <a:ea typeface="Meiryo" charset="-128"/>
                  <a:cs typeface="Meiryo" charset="-128"/>
                </a:rPr>
                <a:t>）</a:t>
              </a:r>
              <a:endParaRPr kumimoji="1" lang="en-US" altLang="ja-JP" sz="1600" dirty="0">
                <a:solidFill>
                  <a:srgbClr val="0000FF"/>
                </a:solidFill>
                <a:latin typeface="Meiryo" charset="-128"/>
                <a:ea typeface="Meiryo" charset="-128"/>
                <a:cs typeface="Meiryo" charset="-128"/>
              </a:endParaRPr>
            </a:p>
            <a:p>
              <a:r>
                <a:rPr kumimoji="1" lang="ja-JP" altLang="en-US" sz="1600" dirty="0">
                  <a:solidFill>
                    <a:srgbClr val="0000FF"/>
                  </a:solidFill>
                  <a:latin typeface="Meiryo" charset="-128"/>
                  <a:ea typeface="Meiryo" charset="-128"/>
                  <a:cs typeface="Meiryo" charset="-128"/>
                </a:rPr>
                <a:t>モニター（</a:t>
              </a:r>
              <a:r>
                <a:rPr kumimoji="1" lang="en-US" altLang="ja-JP" sz="1600" dirty="0">
                  <a:solidFill>
                    <a:srgbClr val="0000FF"/>
                  </a:solidFill>
                  <a:latin typeface="Meiryo" charset="-128"/>
                  <a:ea typeface="Meiryo" charset="-128"/>
                  <a:cs typeface="Meiryo" charset="-128"/>
                </a:rPr>
                <a:t>Monitor</a:t>
              </a:r>
              <a:r>
                <a:rPr kumimoji="1" lang="ja-JP" altLang="en-US" sz="1600" dirty="0">
                  <a:solidFill>
                    <a:srgbClr val="0000FF"/>
                  </a:solidFill>
                  <a:latin typeface="Meiryo" charset="-128"/>
                  <a:ea typeface="Meiryo" charset="-128"/>
                  <a:cs typeface="Meiryo" charset="-128"/>
                </a:rPr>
                <a:t>）</a:t>
              </a:r>
            </a:p>
          </p:txBody>
        </p:sp>
        <p:sp>
          <p:nvSpPr>
            <p:cNvPr id="9" name="四角形吹き出し 8"/>
            <p:cNvSpPr/>
            <p:nvPr/>
          </p:nvSpPr>
          <p:spPr bwMode="auto">
            <a:xfrm>
              <a:off x="5867400" y="1066800"/>
              <a:ext cx="2667000" cy="762000"/>
            </a:xfrm>
            <a:prstGeom prst="wedgeRectCallout">
              <a:avLst>
                <a:gd name="adj1" fmla="val -78748"/>
                <a:gd name="adj2" fmla="val 51149"/>
              </a:avLst>
            </a:prstGeom>
            <a:solidFill>
              <a:srgbClr val="0432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a:ln>
                    <a:noFill/>
                  </a:ln>
                  <a:solidFill>
                    <a:schemeClr val="bg1"/>
                  </a:solidFill>
                  <a:effectLst/>
                  <a:latin typeface="Meiryo" charset="-128"/>
                  <a:ea typeface="Meiryo" charset="-128"/>
                  <a:cs typeface="Meiryo" charset="-128"/>
                </a:rPr>
                <a:t>“</a:t>
              </a:r>
              <a:r>
                <a:rPr kumimoji="0" lang="ja-JP" altLang="en-US" sz="1800" b="0" i="0" u="none" strike="noStrike" cap="none" normalizeH="0" baseline="0" dirty="0">
                  <a:ln>
                    <a:noFill/>
                  </a:ln>
                  <a:solidFill>
                    <a:schemeClr val="bg1"/>
                  </a:solidFill>
                  <a:effectLst/>
                  <a:latin typeface="Meiryo" charset="-128"/>
                  <a:ea typeface="Meiryo" charset="-128"/>
                  <a:cs typeface="Meiryo" charset="-128"/>
                </a:rPr>
                <a:t>見かけ上</a:t>
              </a:r>
              <a:r>
                <a:rPr kumimoji="0" lang="en-US" altLang="ja-JP" sz="1800" b="0" i="0" u="none" strike="noStrike" cap="none" normalizeH="0" baseline="0" dirty="0">
                  <a:ln>
                    <a:noFill/>
                  </a:ln>
                  <a:solidFill>
                    <a:schemeClr val="bg1"/>
                  </a:solidFill>
                  <a:effectLst/>
                  <a:latin typeface="Meiryo" charset="-128"/>
                  <a:ea typeface="Meiryo" charset="-128"/>
                  <a:cs typeface="Meiryo" charset="-128"/>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Meiryo" charset="-128"/>
                  <a:ea typeface="Meiryo" charset="-128"/>
                  <a:cs typeface="Meiryo" charset="-128"/>
                </a:rPr>
                <a:t>同時使用できる</a:t>
              </a:r>
            </a:p>
          </p:txBody>
        </p:sp>
      </p:grpSp>
      <p:sp>
        <p:nvSpPr>
          <p:cNvPr id="11" name="タイトル 10"/>
          <p:cNvSpPr>
            <a:spLocks noGrp="1"/>
          </p:cNvSpPr>
          <p:nvPr>
            <p:ph type="title"/>
          </p:nvPr>
        </p:nvSpPr>
        <p:spPr>
          <a:xfrm>
            <a:off x="152400" y="152400"/>
            <a:ext cx="8991600" cy="533400"/>
          </a:xfrm>
        </p:spPr>
        <p:txBody>
          <a:bodyPr/>
          <a:lstStyle/>
          <a:p>
            <a:r>
              <a:rPr kumimoji="1" lang="ja-JP" altLang="en-US" dirty="0">
                <a:effectLst/>
              </a:rPr>
              <a:t>仮想化の誕生</a:t>
            </a:r>
            <a:r>
              <a:rPr kumimoji="1" lang="en-US" altLang="ja-JP" dirty="0">
                <a:effectLst/>
              </a:rPr>
              <a:t>(1)</a:t>
            </a:r>
            <a:r>
              <a:rPr kumimoji="1" lang="ja-JP" altLang="en-US" dirty="0">
                <a:effectLst/>
              </a:rPr>
              <a:t>　</a:t>
            </a:r>
            <a:r>
              <a:rPr kumimoji="1" lang="ja-JP" altLang="en-US" sz="2800" dirty="0">
                <a:effectLst/>
              </a:rPr>
              <a:t>コンピューターを共同利用する技術</a:t>
            </a:r>
          </a:p>
        </p:txBody>
      </p:sp>
      <p:grpSp>
        <p:nvGrpSpPr>
          <p:cNvPr id="14" name="図形グループ 13"/>
          <p:cNvGrpSpPr/>
          <p:nvPr/>
        </p:nvGrpSpPr>
        <p:grpSpPr>
          <a:xfrm>
            <a:off x="381000" y="3962400"/>
            <a:ext cx="8458200" cy="2438400"/>
            <a:chOff x="381000" y="3962400"/>
            <a:chExt cx="8458200" cy="2438400"/>
          </a:xfrm>
          <a:effectLst>
            <a:outerShdw blurRad="50800" dist="38100" dir="2700000" algn="tl" rotWithShape="0">
              <a:prstClr val="black">
                <a:alpha val="40000"/>
              </a:prstClr>
            </a:outerShdw>
          </a:effectLst>
        </p:grpSpPr>
        <p:sp>
          <p:nvSpPr>
            <p:cNvPr id="76" name="正方形/長方形 75"/>
            <p:cNvSpPr/>
            <p:nvPr/>
          </p:nvSpPr>
          <p:spPr bwMode="auto">
            <a:xfrm>
              <a:off x="381000" y="4191000"/>
              <a:ext cx="8458200" cy="2209800"/>
            </a:xfrm>
            <a:prstGeom prst="rect">
              <a:avLst/>
            </a:prstGeom>
            <a:solidFill>
              <a:srgbClr val="FFFF99">
                <a:alpha val="85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 name="ホームベース 2"/>
            <p:cNvSpPr/>
            <p:nvPr/>
          </p:nvSpPr>
          <p:spPr bwMode="auto">
            <a:xfrm>
              <a:off x="3733800" y="4572000"/>
              <a:ext cx="18288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 name="ホームベース 3"/>
            <p:cNvSpPr/>
            <p:nvPr/>
          </p:nvSpPr>
          <p:spPr bwMode="auto">
            <a:xfrm>
              <a:off x="2133600" y="4572000"/>
              <a:ext cx="1828800" cy="457200"/>
            </a:xfrm>
            <a:prstGeom prst="homePlate">
              <a:avLst/>
            </a:prstGeom>
            <a:solidFill>
              <a:srgbClr val="92D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 name="ホームベース 4"/>
            <p:cNvSpPr/>
            <p:nvPr/>
          </p:nvSpPr>
          <p:spPr bwMode="auto">
            <a:xfrm>
              <a:off x="533400" y="4572000"/>
              <a:ext cx="18288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nvGrpSpPr>
            <p:cNvPr id="56" name="図形グループ 55"/>
            <p:cNvGrpSpPr/>
            <p:nvPr/>
          </p:nvGrpSpPr>
          <p:grpSpPr>
            <a:xfrm>
              <a:off x="467544" y="5575850"/>
              <a:ext cx="304800" cy="609600"/>
              <a:chOff x="1381944" y="5118650"/>
              <a:chExt cx="304800" cy="609600"/>
            </a:xfrm>
          </p:grpSpPr>
          <p:sp>
            <p:nvSpPr>
              <p:cNvPr id="48" name="円/楕円 47"/>
              <p:cNvSpPr/>
              <p:nvPr/>
            </p:nvSpPr>
            <p:spPr bwMode="auto">
              <a:xfrm>
                <a:off x="1381944" y="511865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9" name="フローチャート: 論理積ゲート 48"/>
              <p:cNvSpPr/>
              <p:nvPr/>
            </p:nvSpPr>
            <p:spPr bwMode="auto">
              <a:xfrm rot="16200000">
                <a:off x="1381944" y="542345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55" name="図形グループ 54"/>
            <p:cNvGrpSpPr/>
            <p:nvPr/>
          </p:nvGrpSpPr>
          <p:grpSpPr>
            <a:xfrm>
              <a:off x="2220144" y="5575850"/>
              <a:ext cx="304800" cy="609600"/>
              <a:chOff x="3058344" y="5118650"/>
              <a:chExt cx="304800" cy="609600"/>
            </a:xfrm>
          </p:grpSpPr>
          <p:sp>
            <p:nvSpPr>
              <p:cNvPr id="50" name="円/楕円 49"/>
              <p:cNvSpPr/>
              <p:nvPr/>
            </p:nvSpPr>
            <p:spPr bwMode="auto">
              <a:xfrm>
                <a:off x="3058344" y="511865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1" name="フローチャート: 論理積ゲート 50"/>
              <p:cNvSpPr/>
              <p:nvPr/>
            </p:nvSpPr>
            <p:spPr bwMode="auto">
              <a:xfrm rot="16200000">
                <a:off x="3058344" y="542345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54" name="図形グループ 53"/>
            <p:cNvGrpSpPr/>
            <p:nvPr/>
          </p:nvGrpSpPr>
          <p:grpSpPr>
            <a:xfrm>
              <a:off x="3820344" y="5562600"/>
              <a:ext cx="304800" cy="609600"/>
              <a:chOff x="4658544" y="5105400"/>
              <a:chExt cx="304800" cy="609600"/>
            </a:xfrm>
          </p:grpSpPr>
          <p:sp>
            <p:nvSpPr>
              <p:cNvPr id="52" name="円/楕円 51"/>
              <p:cNvSpPr/>
              <p:nvPr/>
            </p:nvSpPr>
            <p:spPr bwMode="auto">
              <a:xfrm>
                <a:off x="4658544"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3" name="フローチャート: 論理積ゲート 52"/>
              <p:cNvSpPr/>
              <p:nvPr/>
            </p:nvSpPr>
            <p:spPr bwMode="auto">
              <a:xfrm rot="16200000">
                <a:off x="4658544"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cxnSp>
          <p:nvCxnSpPr>
            <p:cNvPr id="67" name="直線矢印コネクタ 66"/>
            <p:cNvCxnSpPr>
              <a:endCxn id="48" idx="0"/>
            </p:cNvCxnSpPr>
            <p:nvPr/>
          </p:nvCxnSpPr>
          <p:spPr bwMode="auto">
            <a:xfrm>
              <a:off x="619944" y="5042450"/>
              <a:ext cx="0" cy="533400"/>
            </a:xfrm>
            <a:prstGeom prst="straightConnector1">
              <a:avLst/>
            </a:prstGeom>
            <a:solidFill>
              <a:schemeClr val="bg1"/>
            </a:solidFill>
            <a:ln w="7620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2" name="直線矢印コネクタ 71"/>
            <p:cNvCxnSpPr>
              <a:endCxn id="50" idx="0"/>
            </p:cNvCxnSpPr>
            <p:nvPr/>
          </p:nvCxnSpPr>
          <p:spPr bwMode="auto">
            <a:xfrm>
              <a:off x="2372544" y="5042450"/>
              <a:ext cx="0" cy="533400"/>
            </a:xfrm>
            <a:prstGeom prst="straightConnector1">
              <a:avLst/>
            </a:prstGeom>
            <a:solidFill>
              <a:schemeClr val="bg1"/>
            </a:solidFill>
            <a:ln w="7620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5" name="直線矢印コネクタ 74"/>
            <p:cNvCxnSpPr>
              <a:endCxn id="52" idx="0"/>
            </p:cNvCxnSpPr>
            <p:nvPr/>
          </p:nvCxnSpPr>
          <p:spPr bwMode="auto">
            <a:xfrm>
              <a:off x="3972744" y="5029200"/>
              <a:ext cx="0" cy="533400"/>
            </a:xfrm>
            <a:prstGeom prst="straightConnector1">
              <a:avLst/>
            </a:prstGeom>
            <a:solidFill>
              <a:schemeClr val="bg1"/>
            </a:solidFill>
            <a:ln w="7620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8" name="正方形/長方形 177"/>
            <p:cNvSpPr/>
            <p:nvPr/>
          </p:nvSpPr>
          <p:spPr bwMode="auto">
            <a:xfrm>
              <a:off x="533400" y="3962400"/>
              <a:ext cx="5029200" cy="381000"/>
            </a:xfrm>
            <a:prstGeom prst="rect">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高価なコンピューター（物理資源）</a:t>
              </a:r>
            </a:p>
          </p:txBody>
        </p:sp>
        <p:sp>
          <p:nvSpPr>
            <p:cNvPr id="73" name="テキスト ボックス 72"/>
            <p:cNvSpPr txBox="1"/>
            <p:nvPr/>
          </p:nvSpPr>
          <p:spPr>
            <a:xfrm>
              <a:off x="6096000" y="4648200"/>
              <a:ext cx="2175596" cy="400110"/>
            </a:xfrm>
            <a:prstGeom prst="rect">
              <a:avLst/>
            </a:prstGeom>
            <a:noFill/>
          </p:spPr>
          <p:txBody>
            <a:bodyPr wrap="none" rtlCol="0">
              <a:spAutoFit/>
            </a:bodyPr>
            <a:lstStyle/>
            <a:p>
              <a:r>
                <a:rPr kumimoji="1" lang="ja-JP" altLang="en-US" sz="2000" dirty="0">
                  <a:solidFill>
                    <a:srgbClr val="000090"/>
                  </a:solidFill>
                  <a:latin typeface="Meiryo" charset="-128"/>
                  <a:ea typeface="Meiryo" charset="-128"/>
                  <a:cs typeface="Meiryo" charset="-128"/>
                </a:rPr>
                <a:t>バッチ（</a:t>
              </a:r>
              <a:r>
                <a:rPr kumimoji="1" lang="en-US" altLang="ja-JP" sz="2000" dirty="0">
                  <a:solidFill>
                    <a:srgbClr val="000090"/>
                  </a:solidFill>
                  <a:latin typeface="Meiryo" charset="-128"/>
                  <a:ea typeface="Meiryo" charset="-128"/>
                  <a:cs typeface="Meiryo" charset="-128"/>
                </a:rPr>
                <a:t>Batch</a:t>
              </a:r>
              <a:r>
                <a:rPr kumimoji="1" lang="ja-JP" altLang="en-US" sz="2000" dirty="0">
                  <a:solidFill>
                    <a:srgbClr val="000090"/>
                  </a:solidFill>
                  <a:latin typeface="Meiryo" charset="-128"/>
                  <a:ea typeface="Meiryo" charset="-128"/>
                  <a:cs typeface="Meiryo" charset="-128"/>
                </a:rPr>
                <a:t>）</a:t>
              </a:r>
            </a:p>
          </p:txBody>
        </p:sp>
        <p:sp>
          <p:nvSpPr>
            <p:cNvPr id="74" name="四角形吹き出し 73"/>
            <p:cNvSpPr/>
            <p:nvPr/>
          </p:nvSpPr>
          <p:spPr bwMode="auto">
            <a:xfrm>
              <a:off x="5867400" y="5410200"/>
              <a:ext cx="2667000" cy="762000"/>
            </a:xfrm>
            <a:prstGeom prst="wedgeRectCallout">
              <a:avLst>
                <a:gd name="adj1" fmla="val -73188"/>
                <a:gd name="adj2" fmla="val -3986"/>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chemeClr val="bg1"/>
                  </a:solidFill>
                  <a:latin typeface="Meiryo" charset="-128"/>
                  <a:ea typeface="Meiryo" charset="-128"/>
                  <a:cs typeface="Meiryo" charset="-128"/>
                </a:rPr>
                <a:t>前の処理が終わるまで</a:t>
              </a:r>
              <a:endParaRPr lang="en-US" altLang="ja-JP" sz="1800" dirty="0">
                <a:solidFill>
                  <a:schemeClr val="bg1"/>
                </a:solidFill>
                <a:latin typeface="Meiryo" charset="-128"/>
                <a:ea typeface="Meiryo" charset="-128"/>
                <a:cs typeface="Meiryo" charset="-128"/>
              </a:endParaRPr>
            </a:p>
            <a:p>
              <a:pPr algn="ctr">
                <a:spcBef>
                  <a:spcPts val="0"/>
                </a:spcBef>
              </a:pPr>
              <a:r>
                <a:rPr lang="ja-JP" altLang="en-US" sz="1800" dirty="0">
                  <a:solidFill>
                    <a:schemeClr val="bg1"/>
                  </a:solidFill>
                  <a:latin typeface="Meiryo" charset="-128"/>
                  <a:ea typeface="Meiryo" charset="-128"/>
                  <a:cs typeface="Meiryo" charset="-128"/>
                </a:rPr>
                <a:t>待たなくてはならない</a:t>
              </a:r>
            </a:p>
          </p:txBody>
        </p:sp>
      </p:grpSp>
    </p:spTree>
    <p:extLst>
      <p:ext uri="{BB962C8B-B14F-4D97-AF65-F5344CB8AC3E}">
        <p14:creationId xmlns:p14="http://schemas.microsoft.com/office/powerpoint/2010/main" val="1646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25733</TotalTime>
  <Words>8297</Words>
  <Application>Microsoft Macintosh PowerPoint</Application>
  <PresentationFormat>画面に合わせる (4:3)</PresentationFormat>
  <Paragraphs>1681</Paragraphs>
  <Slides>55</Slides>
  <Notes>35</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55</vt:i4>
      </vt:variant>
    </vt:vector>
  </HeadingPairs>
  <TitlesOfParts>
    <vt:vector size="71" baseType="lpstr">
      <vt:lpstr>ＤＦＰ太丸ゴシック体</vt:lpstr>
      <vt:lpstr>HGP創英角ｺﾞｼｯｸUB</vt:lpstr>
      <vt:lpstr>HG丸ｺﾞｼｯｸM-PRO</vt:lpstr>
      <vt:lpstr>Hiragino Kaku Gothic Pro W6</vt:lpstr>
      <vt:lpstr>Hiragino Kaku Gothic Std W8</vt:lpstr>
      <vt:lpstr>Hiragino Kaku Gothic StdN W8</vt:lpstr>
      <vt:lpstr>ＭＳ Ｐゴシック</vt:lpstr>
      <vt:lpstr>Meiryo</vt:lpstr>
      <vt:lpstr>Meiryo</vt:lpstr>
      <vt:lpstr>American Typewriter</vt:lpstr>
      <vt:lpstr>Arial</vt:lpstr>
      <vt:lpstr>Arial Black</vt:lpstr>
      <vt:lpstr>Calibri</vt:lpstr>
      <vt:lpstr>Sathu</vt:lpstr>
      <vt:lpstr>Wingdings</vt:lpstr>
      <vt:lpstr>NC標準テンプレート</vt:lpstr>
      <vt:lpstr>ソフトウェア化するインフラと仮想化 Software-Defined Infrastructure &amp; Virturization</vt:lpstr>
      <vt:lpstr>PowerPoint プレゼンテーション</vt:lpstr>
      <vt:lpstr>PowerPoint プレゼンテーション</vt:lpstr>
      <vt:lpstr>「仮想化」の本当の意味</vt:lpstr>
      <vt:lpstr>仮想化とは何か</vt:lpstr>
      <vt:lpstr>仮想化の3つのタイプ</vt:lpstr>
      <vt:lpstr>仮想化の役割</vt:lpstr>
      <vt:lpstr>PowerPoint プレゼンテーション</vt:lpstr>
      <vt:lpstr>仮想化の誕生(1)　コンピューターを共同利用する技術</vt:lpstr>
      <vt:lpstr>仮想化の誕生(2) コンピューターを共同利用する技術</vt:lpstr>
      <vt:lpstr>利用形態の歴史的変遷</vt:lpstr>
      <vt:lpstr>PowerPoint プレゼンテーション</vt:lpstr>
      <vt:lpstr>SDI（Software-Defined Infrastructure） </vt:lpstr>
      <vt:lpstr>SDI（Software-Defined Infrastructure）/物理システム </vt:lpstr>
      <vt:lpstr>SDI（Software-Defined Infrastructure）/仮想システム </vt:lpstr>
      <vt:lpstr>SDI（Software-Defined Infrastructure） </vt:lpstr>
      <vt:lpstr>SDI／仮想化されたシステムの構成</vt:lpstr>
      <vt:lpstr>SDI（Software-Defined Infrastructure） </vt:lpstr>
      <vt:lpstr>SDI（Software-Defined Infrastructure）/全体の仕組み </vt:lpstr>
      <vt:lpstr>SDI（Software-Defined Infrastructure）/SDIとIaaS </vt:lpstr>
      <vt:lpstr>SDI（Software-Defined Infrastructure）/製品とサービス </vt:lpstr>
      <vt:lpstr>PowerPoint プレゼンテーション</vt:lpstr>
      <vt:lpstr>Infrastructure as Code</vt:lpstr>
      <vt:lpstr>Infrastructure as Code</vt:lpstr>
      <vt:lpstr>Infrastructure as Codeの特徴（１）</vt:lpstr>
      <vt:lpstr>Infrastructure as Codeの特徴（２）</vt:lpstr>
      <vt:lpstr>Infrastructure as Codeを実現するソフトウェア</vt:lpstr>
      <vt:lpstr>PowerPoint プレゼンテーション</vt:lpstr>
      <vt:lpstr>仮想化の種類(システム資源の構成要素から考える)</vt:lpstr>
      <vt:lpstr>サーバー仮想化</vt:lpstr>
      <vt:lpstr>コンテナ型仮想化</vt:lpstr>
      <vt:lpstr>仮想マシンとコンテナの稼働効率</vt:lpstr>
      <vt:lpstr>デスクトップ仮想化とアプリケーション仮想化</vt:lpstr>
      <vt:lpstr>シンクライアント</vt:lpstr>
      <vt:lpstr>Chromebook</vt:lpstr>
      <vt:lpstr>クライアント仮想化</vt:lpstr>
      <vt:lpstr>ストレージ仮想化</vt:lpstr>
      <vt:lpstr>ストレージ仮想化</vt:lpstr>
      <vt:lpstr>SDN（Software Defined Networking）</vt:lpstr>
      <vt:lpstr>SD-WAN（Software-Defined Wide Area Network）</vt:lpstr>
      <vt:lpstr>PowerPoint プレゼンテーション</vt:lpstr>
      <vt:lpstr>サーバーの仮想化／物理的資源の削減</vt:lpstr>
      <vt:lpstr>サーバー仮想化が変えたサーバー利用の常識（１） </vt:lpstr>
      <vt:lpstr>サーバー仮想化が変えたサーバー利用の常識（２） </vt:lpstr>
      <vt:lpstr>サーバー仮想化による３つのメリット</vt:lpstr>
      <vt:lpstr>PowerPoint プレゼンテーション</vt:lpstr>
      <vt:lpstr>従来システムとハイパーコンバージド・システムとの違い</vt:lpstr>
      <vt:lpstr>ハイパーコンバージド・システムのメリット</vt:lpstr>
      <vt:lpstr>ハイパーコンバージド・システムの拡張</vt:lpstr>
      <vt:lpstr>統合システムの分類</vt:lpstr>
      <vt:lpstr>ハイパーコンバージドの仕組みと特徴</vt:lpstr>
      <vt:lpstr>ハイパーコンバージドの仕組みと特徴</vt:lpstr>
      <vt:lpstr>コンバージド・システムとハイパーコンバージド・システム</vt:lpstr>
      <vt:lpstr>【参考】コンバージド・システムの国内市場と定義</vt:lpstr>
      <vt:lpstr>PowerPoint プレゼンテーション</vt:lpstr>
    </vt:vector>
  </TitlesOfParts>
  <Company>NetCommerce</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893</cp:revision>
  <cp:lastPrinted>2016-03-03T01:04:41Z</cp:lastPrinted>
  <dcterms:created xsi:type="dcterms:W3CDTF">2014-04-30T01:58:06Z</dcterms:created>
  <dcterms:modified xsi:type="dcterms:W3CDTF">2018-05-22T04:18:02Z</dcterms:modified>
</cp:coreProperties>
</file>