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717" r:id="rId2"/>
    <p:sldId id="1291" r:id="rId3"/>
    <p:sldId id="1301" r:id="rId4"/>
    <p:sldId id="1326" r:id="rId5"/>
    <p:sldId id="1331" r:id="rId6"/>
    <p:sldId id="1330" r:id="rId7"/>
    <p:sldId id="1327" r:id="rId8"/>
    <p:sldId id="1328" r:id="rId9"/>
    <p:sldId id="1329" r:id="rId10"/>
    <p:sldId id="1283" r:id="rId11"/>
    <p:sldId id="1284" r:id="rId12"/>
    <p:sldId id="1285" r:id="rId13"/>
    <p:sldId id="1280" r:id="rId14"/>
    <p:sldId id="1277" r:id="rId15"/>
    <p:sldId id="1278" r:id="rId16"/>
    <p:sldId id="1288" r:id="rId17"/>
    <p:sldId id="1290" r:id="rId18"/>
    <p:sldId id="1279" r:id="rId19"/>
    <p:sldId id="1269" r:id="rId20"/>
    <p:sldId id="1270" r:id="rId21"/>
    <p:sldId id="1287" r:id="rId22"/>
    <p:sldId id="1281" r:id="rId23"/>
    <p:sldId id="1325" r:id="rId24"/>
    <p:sldId id="1292" r:id="rId25"/>
    <p:sldId id="1245" r:id="rId2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6AF"/>
    <a:srgbClr val="D5FC79"/>
    <a:srgbClr val="66FFCC"/>
    <a:srgbClr val="FFC000"/>
    <a:srgbClr val="FFFBD2"/>
    <a:srgbClr val="CC0000"/>
    <a:srgbClr val="FF66FF"/>
    <a:srgbClr val="FF6666"/>
    <a:srgbClr val="33ACB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3949" autoAdjust="0"/>
  </p:normalViewPr>
  <p:slideViewPr>
    <p:cSldViewPr snapToGrid="0" snapToObjects="1" showGuides="1">
      <p:cViewPr varScale="1">
        <p:scale>
          <a:sx n="97" d="100"/>
          <a:sy n="97" d="100"/>
        </p:scale>
        <p:origin x="1904" y="192"/>
      </p:cViewPr>
      <p:guideLst>
        <p:guide orient="horz" pos="527"/>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2018/5/28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2018/5/28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323339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枚でわかるブロックチェーンで使われる暗号技術</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ハッシュ関数</a:t>
            </a:r>
          </a:p>
          <a:p>
            <a:r>
              <a:rPr kumimoji="1" lang="ja-JP" altLang="ja-JP" sz="1200" kern="1200" dirty="0">
                <a:solidFill>
                  <a:schemeClr val="tx1"/>
                </a:solidFill>
                <a:effectLst/>
                <a:latin typeface="+mn-lt"/>
                <a:ea typeface="+mn-ea"/>
                <a:cs typeface="+mn-cs"/>
              </a:rPr>
              <a:t>「ハッシュ関数」とは、あるデータからそのデータを要約する固定長の数列を生成する演算手法のことで、「要約関数」ともよばれています。</a:t>
            </a:r>
          </a:p>
          <a:p>
            <a:r>
              <a:rPr kumimoji="1" lang="ja-JP" altLang="ja-JP" sz="1200" kern="1200" dirty="0">
                <a:solidFill>
                  <a:schemeClr val="tx1"/>
                </a:solidFill>
                <a:effectLst/>
                <a:latin typeface="+mn-lt"/>
                <a:ea typeface="+mn-ea"/>
                <a:cs typeface="+mn-cs"/>
              </a:rPr>
              <a:t>得られた数列は「ハッシュ値」と言います。「ハッシュ値」は元のデータが同じであれば、同じ数列となります。しかし、その数列から元のデータを復元することができません。また、大きや内容の異なるデータでも同じ長さ（固定長）の数列になります。このような特性を利用して、データ内容の比較を高速に実行することができます。</a:t>
            </a:r>
          </a:p>
          <a:p>
            <a:r>
              <a:rPr kumimoji="1" lang="ja-JP" altLang="ja-JP" sz="1200" kern="1200" dirty="0">
                <a:solidFill>
                  <a:schemeClr val="tx1"/>
                </a:solidFill>
                <a:effectLst/>
                <a:latin typeface="+mn-lt"/>
                <a:ea typeface="+mn-ea"/>
                <a:cs typeface="+mn-cs"/>
              </a:rPr>
              <a:t>異なるデータから異なるハッシュ値が必ず生成されることが「ハッシュ関数」の理想ではありますが、現実的には難しく、似ている</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つのデータから似ているハッシュ値が生成されないことやハッシュ値から元データが復元できないなどの要件を満たすことで、実用面での信頼性や安全性などを保っています。</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公開鍵暗号</a:t>
            </a:r>
          </a:p>
          <a:p>
            <a:r>
              <a:rPr kumimoji="1" lang="ja-JP" altLang="ja-JP" sz="1200" kern="1200" dirty="0">
                <a:solidFill>
                  <a:schemeClr val="tx1"/>
                </a:solidFill>
                <a:effectLst/>
                <a:latin typeface="+mn-lt"/>
                <a:ea typeface="+mn-ea"/>
                <a:cs typeface="+mn-cs"/>
              </a:rPr>
              <a:t>一対の暗号鍵によって、片方の鍵を暗号化に、もう片方を</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（暗号化されたデータを元のデータに戻す）に使う暗号方式のことです。</a:t>
            </a:r>
          </a:p>
          <a:p>
            <a:r>
              <a:rPr kumimoji="1" lang="ja-JP" altLang="ja-JP" sz="1200" kern="1200" dirty="0">
                <a:solidFill>
                  <a:schemeClr val="tx1"/>
                </a:solidFill>
                <a:effectLst/>
                <a:latin typeface="+mn-lt"/>
                <a:ea typeface="+mn-ea"/>
                <a:cs typeface="+mn-cs"/>
              </a:rPr>
              <a:t>例えば、ある相手と暗号化されたデータをやり取りしたい場合、そのデータの受け手は、片方の鍵を相手に渡すか、どこかネットワーク上の公開の場にその鍵を置いておきます。この鍵を「公開鍵」と呼びます。</a:t>
            </a:r>
          </a:p>
          <a:p>
            <a:r>
              <a:rPr kumimoji="1" lang="ja-JP" altLang="ja-JP" sz="1200" kern="1200" dirty="0">
                <a:solidFill>
                  <a:schemeClr val="tx1"/>
                </a:solidFill>
                <a:effectLst/>
                <a:latin typeface="+mn-lt"/>
                <a:ea typeface="+mn-ea"/>
                <a:cs typeface="+mn-cs"/>
              </a:rPr>
              <a:t>受け手の「公開鍵」を手に入れた送り手は、それを使ってデータを暗号化し、それを相手に送ります。暗号化されたデータを</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するためには、「公開鍵」と対になったもう片方の鍵でなければできません。ですから、一度「公開鍵」で暗号化してしまえば、対の鍵がない限りだれもデータを元に戻すことができませんので、暗号化のための鍵を公開してしまっても問題はないのです。</a:t>
            </a:r>
          </a:p>
          <a:p>
            <a:r>
              <a:rPr kumimoji="1" lang="ja-JP" altLang="ja-JP" sz="1200" kern="1200" dirty="0">
                <a:solidFill>
                  <a:schemeClr val="tx1"/>
                </a:solidFill>
                <a:effectLst/>
                <a:latin typeface="+mn-lt"/>
                <a:ea typeface="+mn-ea"/>
                <a:cs typeface="+mn-cs"/>
              </a:rPr>
              <a:t>受け手は、対の鍵を公開しなければ、自分以外は</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できませんから安全にデータの受け渡しができるのです。この対になる鍵を「秘密鍵」と呼びます。</a:t>
            </a:r>
          </a:p>
          <a:p>
            <a:r>
              <a:rPr kumimoji="1" lang="ja-JP" altLang="ja-JP" sz="1200" kern="1200" dirty="0">
                <a:solidFill>
                  <a:schemeClr val="tx1"/>
                </a:solidFill>
                <a:effectLst/>
                <a:latin typeface="+mn-lt"/>
                <a:ea typeface="+mn-ea"/>
                <a:cs typeface="+mn-cs"/>
              </a:rPr>
              <a:t>この「秘密鍵」は、暗号化にも使えます。例えば、送り手が自分の「秘密鍵」でデータを暗号化します。そのデータは、送り手の「公開鍵」でしか</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できません。ですから、受け取った側は、送り手の「公開鍵」で</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できれば、これはその送り手のデータであることが証明されることになります。このやり方を使うことで、「電子署名」を実現しています。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18806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【図解】コレ１枚でわかるブロックチェーンで使われる暗号技術　その</a:t>
            </a:r>
            <a:r>
              <a:rPr kumimoji="1" lang="en-US" altLang="ja-JP" sz="1200" kern="1200" dirty="0">
                <a:solidFill>
                  <a:schemeClr val="tx1"/>
                </a:solidFill>
                <a:effectLst/>
                <a:latin typeface="+mn-lt"/>
                <a:ea typeface="+mn-ea"/>
                <a:cs typeface="+mn-cs"/>
              </a:rPr>
              <a:t>2</a:t>
            </a:r>
            <a:endParaRPr kumimoji="1" lang="ja-JP"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昨日のブログでは、「ハッシュ関数」と「公開鍵暗号」について解説しましたが、この技術を組み合わせることで、送信者が送ったデータが改竄されずに受信者に届いたことを証明することができるようになります。この仕組みは「電子署名」と呼ばれ、その手順は次の通り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送信者は、送ろうとしているデータのハッシュ値を作ります。</a:t>
            </a:r>
          </a:p>
          <a:p>
            <a:pPr lvl="0"/>
            <a:r>
              <a:rPr kumimoji="1" lang="ja-JP" altLang="ja-JP" sz="1200" kern="1200" dirty="0">
                <a:solidFill>
                  <a:schemeClr val="tx1"/>
                </a:solidFill>
                <a:effectLst/>
                <a:latin typeface="+mn-lt"/>
                <a:ea typeface="+mn-ea"/>
                <a:cs typeface="+mn-cs"/>
              </a:rPr>
              <a:t>そのハッシュ値を自分の秘密鍵で暗号化します。</a:t>
            </a:r>
          </a:p>
          <a:p>
            <a:pPr lvl="0"/>
            <a:r>
              <a:rPr kumimoji="1" lang="ja-JP" altLang="ja-JP" sz="1200" kern="1200" dirty="0">
                <a:solidFill>
                  <a:schemeClr val="tx1"/>
                </a:solidFill>
                <a:effectLst/>
                <a:latin typeface="+mn-lt"/>
                <a:ea typeface="+mn-ea"/>
                <a:cs typeface="+mn-cs"/>
              </a:rPr>
              <a:t>暗号化されたハッシュ値をこれから送るデータに付加します。この部分を「電子署名」と呼びます。</a:t>
            </a:r>
          </a:p>
          <a:p>
            <a:pPr lvl="0"/>
            <a:r>
              <a:rPr kumimoji="1" lang="ja-JP" altLang="ja-JP" sz="1200" kern="1200" dirty="0">
                <a:solidFill>
                  <a:schemeClr val="tx1"/>
                </a:solidFill>
                <a:effectLst/>
                <a:latin typeface="+mn-lt"/>
                <a:ea typeface="+mn-ea"/>
                <a:cs typeface="+mn-cs"/>
              </a:rPr>
              <a:t>送信者は、この電子署名が付加されたデータを受信者に送ります。</a:t>
            </a:r>
          </a:p>
          <a:p>
            <a:pPr lvl="0"/>
            <a:r>
              <a:rPr kumimoji="1" lang="ja-JP" altLang="ja-JP" sz="1200" kern="1200" dirty="0">
                <a:solidFill>
                  <a:schemeClr val="tx1"/>
                </a:solidFill>
                <a:effectLst/>
                <a:latin typeface="+mn-lt"/>
                <a:ea typeface="+mn-ea"/>
                <a:cs typeface="+mn-cs"/>
              </a:rPr>
              <a:t>受信者は、電子署名の部分を予め送信者から送られていた公開鍵で</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し、ハッシュ値を取り出します。</a:t>
            </a:r>
          </a:p>
          <a:p>
            <a:pPr lvl="0"/>
            <a:r>
              <a:rPr kumimoji="1" lang="ja-JP" altLang="ja-JP" sz="1200" kern="1200" dirty="0">
                <a:solidFill>
                  <a:schemeClr val="tx1"/>
                </a:solidFill>
                <a:effectLst/>
                <a:latin typeface="+mn-lt"/>
                <a:ea typeface="+mn-ea"/>
                <a:cs typeface="+mn-cs"/>
              </a:rPr>
              <a:t>受信者は、データ部分のハッシュ値も作ります。</a:t>
            </a:r>
          </a:p>
          <a:p>
            <a:pPr lvl="0"/>
            <a:r>
              <a:rPr kumimoji="1" lang="ja-JP" altLang="ja-JP" sz="1200" kern="1200" dirty="0">
                <a:solidFill>
                  <a:schemeClr val="tx1"/>
                </a:solidFill>
                <a:effectLst/>
                <a:latin typeface="+mn-lt"/>
                <a:ea typeface="+mn-ea"/>
                <a:cs typeface="+mn-cs"/>
              </a:rPr>
              <a:t>電子署名とデータのそれぞれのハッシュ値を比較して、両者が同じであれば、データは改竄されずに送信者から受信者に渡ったことが証明されます。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「ハッシュ関数」、「公開鍵暗号」、「電子署名」をブロックチェーンでは次のように使っています。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「公開鍵暗号」で、匿名性を守りながら個人を紐付ける</a:t>
            </a:r>
          </a:p>
          <a:p>
            <a:pPr lvl="0"/>
            <a:r>
              <a:rPr kumimoji="1" lang="ja-JP" altLang="ja-JP" sz="1200" kern="1200" dirty="0">
                <a:solidFill>
                  <a:schemeClr val="tx1"/>
                </a:solidFill>
                <a:effectLst/>
                <a:latin typeface="+mn-lt"/>
                <a:ea typeface="+mn-ea"/>
                <a:cs typeface="+mn-cs"/>
              </a:rPr>
              <a:t>「ハッシュ関数」で、取引ブロックのハッシュ値を作り、それを一連のブロックに順次埋め込み、取引の改竄を防ぐ</a:t>
            </a:r>
          </a:p>
          <a:p>
            <a:pPr lvl="0"/>
            <a:r>
              <a:rPr kumimoji="1" lang="ja-JP" altLang="ja-JP" sz="1200" kern="1200" dirty="0">
                <a:solidFill>
                  <a:schemeClr val="tx1"/>
                </a:solidFill>
                <a:effectLst/>
                <a:latin typeface="+mn-lt"/>
                <a:ea typeface="+mn-ea"/>
                <a:cs typeface="+mn-cs"/>
              </a:rPr>
              <a:t>「電子署名」で、取引内容の改竄を防ぐ</a:t>
            </a:r>
            <a:endParaRPr kumimoji="1" lang="en-US" altLang="ja-JP" sz="1200" kern="1200" dirty="0">
              <a:solidFill>
                <a:schemeClr val="tx1"/>
              </a:solidFill>
              <a:effectLst/>
              <a:latin typeface="+mn-lt"/>
              <a:ea typeface="+mn-ea"/>
              <a:cs typeface="+mn-cs"/>
            </a:endParaRPr>
          </a:p>
          <a:p>
            <a:pPr lvl="0"/>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れぞれの技術はどれも新しいものではなく、以前より普及している技術です。これら信頼できる「枯れた」暗号技術を巧みに使いこなしているところに、ブロックチェーンの革新的なところがあるとも言えるでしょう。</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218149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http://</a:t>
            </a:r>
            <a:r>
              <a:rPr kumimoji="1" lang="en-US" altLang="ja-JP" dirty="0" err="1"/>
              <a:t>www.meti.go.jp</a:t>
            </a:r>
            <a:r>
              <a:rPr kumimoji="1" lang="en-US" altLang="ja-JP" dirty="0"/>
              <a:t>/press/2016/04/20160428003/20160428003.html</a:t>
            </a:r>
          </a:p>
          <a:p>
            <a:r>
              <a:rPr kumimoji="1" lang="en-US" altLang="ja-JP" dirty="0"/>
              <a:t>http://</a:t>
            </a:r>
            <a:r>
              <a:rPr kumimoji="1" lang="en-US" altLang="ja-JP" dirty="0" err="1"/>
              <a:t>www.meti.go.jp</a:t>
            </a:r>
            <a:r>
              <a:rPr kumimoji="1" lang="en-US" altLang="ja-JP" dirty="0"/>
              <a:t>/press/2016/04/20160428003/20160428003.pdf</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3302296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tiff"/><Relationship Id="rId12" Type="http://schemas.openxmlformats.org/officeDocument/2006/relationships/image" Target="../media/image14.tiff"/><Relationship Id="rId2" Type="http://schemas.openxmlformats.org/officeDocument/2006/relationships/image" Target="../media/image4.tiff"/><Relationship Id="rId1" Type="http://schemas.openxmlformats.org/officeDocument/2006/relationships/slideLayout" Target="../slideLayouts/slideLayout6.xml"/><Relationship Id="rId6" Type="http://schemas.openxmlformats.org/officeDocument/2006/relationships/image" Target="../media/image8.tiff"/><Relationship Id="rId11" Type="http://schemas.openxmlformats.org/officeDocument/2006/relationships/image" Target="../media/image13.tiff"/><Relationship Id="rId5" Type="http://schemas.openxmlformats.org/officeDocument/2006/relationships/image" Target="../media/image7.tiff"/><Relationship Id="rId10" Type="http://schemas.openxmlformats.org/officeDocument/2006/relationships/image" Target="../media/image12.tiff"/><Relationship Id="rId4" Type="http://schemas.openxmlformats.org/officeDocument/2006/relationships/image" Target="../media/image6.tiff"/><Relationship Id="rId9" Type="http://schemas.openxmlformats.org/officeDocument/2006/relationships/image" Target="../media/image11.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6.xml"/><Relationship Id="rId5" Type="http://schemas.openxmlformats.org/officeDocument/2006/relationships/image" Target="../media/image20.tiff"/><Relationship Id="rId4" Type="http://schemas.openxmlformats.org/officeDocument/2006/relationships/image" Target="../media/image19.tiff"/></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voteflux.org/" TargetMode="External"/><Relationship Id="rId3" Type="http://schemas.openxmlformats.org/officeDocument/2006/relationships/hyperlink" Target="https://binded.com/" TargetMode="External"/><Relationship Id="rId7" Type="http://schemas.openxmlformats.org/officeDocument/2006/relationships/hyperlink" Target="http://gaiax-blockchain.com/everledger" TargetMode="External"/><Relationship Id="rId2" Type="http://schemas.openxmlformats.org/officeDocument/2006/relationships/hyperlink" Target="https://ja.wikipedia.org/wiki/Ripple_(%E6%94%AF%E6%89%95%E3%81%84%E3%82%B7%E3%82%B9%E3%83%86%E3%83%A0)" TargetMode="External"/><Relationship Id="rId1" Type="http://schemas.openxmlformats.org/officeDocument/2006/relationships/slideLayout" Target="../slideLayouts/slideLayout6.xml"/><Relationship Id="rId6" Type="http://schemas.openxmlformats.org/officeDocument/2006/relationships/hyperlink" Target="http://www.nttdata.com/jp/ja/news/release/2017/120500.html" TargetMode="External"/><Relationship Id="rId5" Type="http://schemas.openxmlformats.org/officeDocument/2006/relationships/hyperlink" Target="http://gaiax-blockchain.com/trans-active-grid" TargetMode="External"/><Relationship Id="rId4" Type="http://schemas.openxmlformats.org/officeDocument/2006/relationships/hyperlink" Target="https://www.factom.com/" TargetMode="External"/><Relationship Id="rId9" Type="http://schemas.openxmlformats.org/officeDocument/2006/relationships/hyperlink" Target="https://ja.wikipedia.org/wiki/%E3%83%93%E3%83%83%E3%83%88%E3%82%B3%E3%82%A4%E3%83%B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a:latin typeface="メイリオ"/>
                <a:ea typeface="メイリオ"/>
                <a:cs typeface="メイリオ"/>
              </a:rPr>
              <a:t>ブロックチェーン</a:t>
            </a:r>
            <a:endParaRPr kumimoji="1" lang="ja-JP" altLang="en-US" dirty="0">
              <a:latin typeface="メイリオ"/>
              <a:ea typeface="メイリオ"/>
              <a:cs typeface="メイリオ"/>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a:t>IT</a:t>
            </a:r>
            <a:r>
              <a:rPr kumimoji="1" lang="ja-JP" altLang="en-US" dirty="0"/>
              <a:t>ソリューション塾</a:t>
            </a:r>
            <a:r>
              <a:rPr kumimoji="1" lang="ja-JP" altLang="en-US"/>
              <a:t>・第</a:t>
            </a:r>
            <a:r>
              <a:rPr kumimoji="1" lang="en-US" altLang="ja-JP" dirty="0"/>
              <a:t>28</a:t>
            </a:r>
            <a:r>
              <a:rPr kumimoji="1" lang="ja-JP" altLang="en-US"/>
              <a:t>期</a:t>
            </a:r>
            <a:endParaRPr kumimoji="1" lang="en-US" altLang="ja-JP" dirty="0"/>
          </a:p>
          <a:p>
            <a:endParaRPr kumimoji="1" lang="en-US" altLang="ja-JP" dirty="0"/>
          </a:p>
          <a:p>
            <a:r>
              <a:rPr kumimoji="1" lang="en-US" altLang="ja-JP" dirty="0"/>
              <a:t>2018</a:t>
            </a:r>
            <a:r>
              <a:rPr kumimoji="1" lang="ja-JP" altLang="en-US"/>
              <a:t>年</a:t>
            </a:r>
            <a:r>
              <a:rPr lang="en-US" altLang="ja-JP" dirty="0"/>
              <a:t>5</a:t>
            </a:r>
            <a:r>
              <a:rPr kumimoji="1" lang="ja-JP" altLang="en-US"/>
              <a:t>月</a:t>
            </a:r>
            <a:r>
              <a:rPr kumimoji="1" lang="en-US" altLang="ja-JP" dirty="0"/>
              <a:t>30</a:t>
            </a:r>
            <a:r>
              <a:rPr lang="ja-JP" altLang="en-US"/>
              <a:t>日</a:t>
            </a:r>
            <a:endParaRPr kumimoji="1" lang="ja-JP" altLang="en-US" dirty="0"/>
          </a:p>
        </p:txBody>
      </p:sp>
    </p:spTree>
    <p:extLst>
      <p:ext uri="{BB962C8B-B14F-4D97-AF65-F5344CB8AC3E}">
        <p14:creationId xmlns:p14="http://schemas.microsoft.com/office/powerpoint/2010/main" val="224179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3239526"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296413" y="2833308"/>
            <a:ext cx="2529854" cy="1872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44774"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395537" y="2833308"/>
            <a:ext cx="2529854" cy="1872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6134278"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ブロックチェーンの</a:t>
            </a:r>
            <a:r>
              <a:rPr lang="en-US" altLang="ja-JP" dirty="0"/>
              <a:t>3</a:t>
            </a:r>
            <a:r>
              <a:rPr lang="ja-JP" altLang="en-US" dirty="0"/>
              <a:t>つの特徴</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4" name="正方形/長方形 3"/>
          <p:cNvSpPr/>
          <p:nvPr/>
        </p:nvSpPr>
        <p:spPr>
          <a:xfrm>
            <a:off x="811777" y="1159717"/>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576275"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340773"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84164" y="1264649"/>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748662"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513160"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a:stCxn id="7" idx="3"/>
            <a:endCxn id="8" idx="1"/>
          </p:cNvCxnSpPr>
          <p:nvPr/>
        </p:nvCxnSpPr>
        <p:spPr>
          <a:xfrm flipV="1">
            <a:off x="1224007"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a:stCxn id="8" idx="3"/>
            <a:endCxn id="9" idx="1"/>
          </p:cNvCxnSpPr>
          <p:nvPr/>
        </p:nvCxnSpPr>
        <p:spPr>
          <a:xfrm>
            <a:off x="1988505" y="1377074"/>
            <a:ext cx="524655"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flipV="1">
            <a:off x="481993"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8" name="正方形/長方形 17"/>
          <p:cNvSpPr/>
          <p:nvPr/>
        </p:nvSpPr>
        <p:spPr>
          <a:xfrm>
            <a:off x="3554977"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3667406" y="1489500"/>
            <a:ext cx="367258" cy="19487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5098966" y="1159717"/>
            <a:ext cx="509665" cy="652072"/>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矢印コネクタ 22"/>
          <p:cNvCxnSpPr>
            <a:stCxn id="20" idx="3"/>
          </p:cNvCxnSpPr>
          <p:nvPr/>
        </p:nvCxnSpPr>
        <p:spPr>
          <a:xfrm flipV="1">
            <a:off x="4034664" y="1586936"/>
            <a:ext cx="1064302" cy="1"/>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角丸四角形 24"/>
          <p:cNvSpPr/>
          <p:nvPr/>
        </p:nvSpPr>
        <p:spPr>
          <a:xfrm>
            <a:off x="6369383" y="1272142"/>
            <a:ext cx="2106117" cy="314792"/>
          </a:xfrm>
          <a:prstGeom prst="round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7242560" y="1069773"/>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568003"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7917118"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927767" y="150074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602325" y="1504489"/>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628056" y="3064261"/>
            <a:ext cx="2031325" cy="646331"/>
          </a:xfrm>
          <a:prstGeom prst="rect">
            <a:avLst/>
          </a:prstGeom>
          <a:noFill/>
        </p:spPr>
        <p:txBody>
          <a:bodyPr wrap="none" rtlCol="0">
            <a:spAutoFit/>
          </a:bodyPr>
          <a:lstStyle/>
          <a:p>
            <a:pPr algn="ctr"/>
            <a:r>
              <a:rPr lang="ja-JP" altLang="en-US" dirty="0">
                <a:solidFill>
                  <a:schemeClr val="bg1"/>
                </a:solidFill>
                <a:latin typeface="Meiryo" charset="-128"/>
                <a:ea typeface="Meiryo" charset="-128"/>
                <a:cs typeface="Meiryo" charset="-128"/>
              </a:rPr>
              <a:t>データの改竄を</a:t>
            </a:r>
            <a:endParaRPr lang="en-US" altLang="ja-JP" dirty="0">
              <a:solidFill>
                <a:schemeClr val="bg1"/>
              </a:solidFill>
              <a:latin typeface="Meiryo" charset="-128"/>
              <a:ea typeface="Meiryo" charset="-128"/>
              <a:cs typeface="Meiryo" charset="-128"/>
            </a:endParaRPr>
          </a:p>
          <a:p>
            <a:pPr algn="ctr"/>
            <a:r>
              <a:rPr lang="ja-JP" altLang="en-US" dirty="0">
                <a:solidFill>
                  <a:schemeClr val="bg1"/>
                </a:solidFill>
                <a:latin typeface="Meiryo" charset="-128"/>
                <a:ea typeface="Meiryo" charset="-128"/>
                <a:cs typeface="Meiryo" charset="-128"/>
              </a:rPr>
              <a:t>実質不可能にする</a:t>
            </a:r>
            <a:endParaRPr kumimoji="1" lang="ja-JP" altLang="en-US" dirty="0">
              <a:solidFill>
                <a:schemeClr val="bg1"/>
              </a:solidFill>
              <a:latin typeface="Meiryo" charset="-128"/>
              <a:ea typeface="Meiryo" charset="-128"/>
              <a:cs typeface="Meiryo" charset="-128"/>
            </a:endParaRPr>
          </a:p>
        </p:txBody>
      </p:sp>
      <p:sp>
        <p:nvSpPr>
          <p:cNvPr id="35" name="テキスト ボックス 34"/>
          <p:cNvSpPr txBox="1"/>
          <p:nvPr/>
        </p:nvSpPr>
        <p:spPr>
          <a:xfrm>
            <a:off x="3556338" y="3066651"/>
            <a:ext cx="2031325" cy="646331"/>
          </a:xfrm>
          <a:prstGeom prst="rect">
            <a:avLst/>
          </a:prstGeom>
          <a:noFill/>
        </p:spPr>
        <p:txBody>
          <a:bodyPr wrap="none" rtlCol="0">
            <a:spAutoFit/>
          </a:bodyPr>
          <a:lstStyle/>
          <a:p>
            <a:pPr algn="ctr"/>
            <a:r>
              <a:rPr lang="ja-JP" altLang="en-US" dirty="0">
                <a:solidFill>
                  <a:schemeClr val="bg1"/>
                </a:solidFill>
                <a:latin typeface="Meiryo" charset="-128"/>
                <a:ea typeface="Meiryo" charset="-128"/>
                <a:cs typeface="Meiryo" charset="-128"/>
              </a:rPr>
              <a:t>情報の所有・流通</a:t>
            </a:r>
            <a:endParaRPr lang="en-US" altLang="ja-JP" dirty="0">
              <a:solidFill>
                <a:schemeClr val="bg1"/>
              </a:solidFill>
              <a:latin typeface="Meiryo" charset="-128"/>
              <a:ea typeface="Meiryo" charset="-128"/>
              <a:cs typeface="Meiryo" charset="-128"/>
            </a:endParaRPr>
          </a:p>
          <a:p>
            <a:pPr algn="ctr"/>
            <a:r>
              <a:rPr lang="ja-JP" altLang="en-US" dirty="0">
                <a:solidFill>
                  <a:schemeClr val="bg1"/>
                </a:solidFill>
                <a:latin typeface="Meiryo" charset="-128"/>
                <a:ea typeface="Meiryo" charset="-128"/>
                <a:cs typeface="Meiryo" charset="-128"/>
              </a:rPr>
              <a:t>や用途</a:t>
            </a:r>
            <a:r>
              <a:rPr kumimoji="1" lang="ja-JP" altLang="en-US" dirty="0">
                <a:solidFill>
                  <a:schemeClr val="bg1"/>
                </a:solidFill>
                <a:latin typeface="Meiryo" charset="-128"/>
                <a:ea typeface="Meiryo" charset="-128"/>
                <a:cs typeface="Meiryo" charset="-128"/>
              </a:rPr>
              <a:t>を管理する</a:t>
            </a:r>
          </a:p>
        </p:txBody>
      </p:sp>
      <p:sp>
        <p:nvSpPr>
          <p:cNvPr id="40" name="正方形/長方形 39"/>
          <p:cNvSpPr/>
          <p:nvPr/>
        </p:nvSpPr>
        <p:spPr>
          <a:xfrm>
            <a:off x="393269" y="5229200"/>
            <a:ext cx="8338410" cy="1060704"/>
          </a:xfrm>
          <a:prstGeom prst="rect">
            <a:avLst/>
          </a:prstGeom>
          <a:solidFill>
            <a:srgbClr val="0432FF">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コスト</a:t>
            </a:r>
            <a:r>
              <a:rPr lang="ja-JP" altLang="en-US" dirty="0">
                <a:solidFill>
                  <a:srgbClr val="FFFFFF"/>
                </a:solidFill>
                <a:latin typeface="ＭＳ Ｐゴシック"/>
                <a:ea typeface="ＭＳ Ｐゴシック"/>
                <a:cs typeface="ＭＳ Ｐゴシック"/>
              </a:rPr>
              <a:t>をかけずに</a:t>
            </a:r>
            <a:endParaRPr kumimoji="1" lang="en-US" altLang="ja-JP" dirty="0">
              <a:solidFill>
                <a:srgbClr val="FFFFFF"/>
              </a:solidFill>
              <a:latin typeface="ＭＳ Ｐゴシック"/>
              <a:ea typeface="ＭＳ Ｐゴシック"/>
              <a:cs typeface="ＭＳ Ｐゴシック"/>
            </a:endParaRPr>
          </a:p>
          <a:p>
            <a:pPr algn="ctr"/>
            <a:r>
              <a:rPr lang="ja-JP" altLang="en-US" sz="2800" dirty="0">
                <a:solidFill>
                  <a:srgbClr val="FFFFFF"/>
                </a:solidFill>
                <a:latin typeface="ＭＳ Ｐゴシック"/>
                <a:ea typeface="ＭＳ Ｐゴシック"/>
                <a:cs typeface="ＭＳ Ｐゴシック"/>
              </a:rPr>
              <a:t>取引の正当性・信頼性・公平性を</a:t>
            </a:r>
            <a:endParaRPr lang="en-US" altLang="ja-JP" sz="2800" dirty="0">
              <a:solidFill>
                <a:srgbClr val="FFFFFF"/>
              </a:solidFill>
              <a:latin typeface="ＭＳ Ｐゴシック"/>
              <a:ea typeface="ＭＳ Ｐゴシック"/>
              <a:cs typeface="ＭＳ Ｐゴシック"/>
            </a:endParaRPr>
          </a:p>
          <a:p>
            <a:pPr algn="ctr"/>
            <a:r>
              <a:rPr kumimoji="1" lang="ja-JP" altLang="en-US" dirty="0">
                <a:solidFill>
                  <a:srgbClr val="FFFFFF"/>
                </a:solidFill>
                <a:latin typeface="ＭＳ Ｐゴシック"/>
                <a:ea typeface="ＭＳ Ｐゴシック"/>
                <a:cs typeface="ＭＳ Ｐゴシック"/>
              </a:rPr>
              <a:t>保証する</a:t>
            </a:r>
          </a:p>
        </p:txBody>
      </p:sp>
      <p:sp>
        <p:nvSpPr>
          <p:cNvPr id="10" name="テキスト ボックス 9"/>
          <p:cNvSpPr txBox="1"/>
          <p:nvPr/>
        </p:nvSpPr>
        <p:spPr>
          <a:xfrm>
            <a:off x="501286" y="3832709"/>
            <a:ext cx="2307042" cy="584775"/>
          </a:xfrm>
          <a:prstGeom prst="rect">
            <a:avLst/>
          </a:prstGeom>
          <a:noFill/>
        </p:spPr>
        <p:txBody>
          <a:bodyPr wrap="none" rtlCol="0">
            <a:spAutoFit/>
          </a:bodyPr>
          <a:lstStyle/>
          <a:p>
            <a:r>
              <a:rPr kumimoji="1" lang="ja-JP" altLang="en-US" sz="800" dirty="0">
                <a:solidFill>
                  <a:schemeClr val="bg1"/>
                </a:solidFill>
                <a:latin typeface="Meiryo" charset="-128"/>
                <a:ea typeface="Meiryo" charset="-128"/>
                <a:cs typeface="Meiryo" charset="-128"/>
              </a:rPr>
              <a:t>過去のデータを改竄しようとするとすると</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ü"/>
            </a:pPr>
            <a:r>
              <a:rPr kumimoji="1" lang="ja-JP" altLang="en-US" sz="800" dirty="0">
                <a:solidFill>
                  <a:schemeClr val="bg1"/>
                </a:solidFill>
                <a:latin typeface="Meiryo" charset="-128"/>
                <a:ea typeface="Meiryo" charset="-128"/>
                <a:cs typeface="Meiryo" charset="-128"/>
              </a:rPr>
              <a:t>続く全ての新しいブロックも改竄が必要</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ü"/>
            </a:pPr>
            <a:r>
              <a:rPr kumimoji="1" lang="ja-JP" altLang="en-US" sz="800" dirty="0">
                <a:solidFill>
                  <a:schemeClr val="bg1"/>
                </a:solidFill>
                <a:latin typeface="Meiryo" charset="-128"/>
                <a:ea typeface="Meiryo" charset="-128"/>
                <a:cs typeface="Meiryo" charset="-128"/>
              </a:rPr>
              <a:t>大量にある全ノードで同時に改竄が必要</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ü"/>
            </a:pPr>
            <a:r>
              <a:rPr kumimoji="1" lang="ja-JP" altLang="en-US" sz="800" dirty="0">
                <a:solidFill>
                  <a:schemeClr val="bg1"/>
                </a:solidFill>
                <a:latin typeface="Meiryo" charset="-128"/>
                <a:ea typeface="Meiryo" charset="-128"/>
                <a:cs typeface="Meiryo" charset="-128"/>
              </a:rPr>
              <a:t>手間がかかりすぎ処理能力を確保できない</a:t>
            </a:r>
          </a:p>
        </p:txBody>
      </p:sp>
      <p:sp>
        <p:nvSpPr>
          <p:cNvPr id="41" name="テキスト ボックス 40"/>
          <p:cNvSpPr txBox="1"/>
          <p:nvPr/>
        </p:nvSpPr>
        <p:spPr>
          <a:xfrm>
            <a:off x="3411397" y="3894264"/>
            <a:ext cx="2310835" cy="461665"/>
          </a:xfrm>
          <a:prstGeom prst="rect">
            <a:avLst/>
          </a:prstGeom>
          <a:noFill/>
        </p:spPr>
        <p:txBody>
          <a:bodyPr wrap="square" rtlCol="0">
            <a:spAutoFit/>
          </a:bodyPr>
          <a:lstStyle/>
          <a:p>
            <a:r>
              <a:rPr kumimoji="1" lang="ja-JP" altLang="en-US" sz="800" dirty="0">
                <a:solidFill>
                  <a:schemeClr val="bg1"/>
                </a:solidFill>
                <a:latin typeface="Meiryo" charset="-128"/>
                <a:ea typeface="Meiryo" charset="-128"/>
                <a:cs typeface="Meiryo" charset="-128"/>
              </a:rPr>
              <a:t>情報資産に付与された公開鍵と所有者の秘密鍵によって、匿名性を維持しながら、両者の関係を紐付け</a:t>
            </a:r>
            <a:r>
              <a:rPr kumimoji="1" lang="ja-JP" altLang="en-US" sz="800">
                <a:solidFill>
                  <a:schemeClr val="bg1"/>
                </a:solidFill>
                <a:latin typeface="Meiryo" charset="-128"/>
                <a:ea typeface="Meiryo" charset="-128"/>
                <a:cs typeface="Meiryo" charset="-128"/>
              </a:rPr>
              <a:t>できる。</a:t>
            </a:r>
            <a:endParaRPr kumimoji="1" lang="en-US" altLang="ja-JP" sz="800" dirty="0">
              <a:solidFill>
                <a:schemeClr val="bg1"/>
              </a:solidFill>
              <a:latin typeface="Meiryo" charset="-128"/>
              <a:ea typeface="Meiryo" charset="-128"/>
              <a:cs typeface="Meiryo" charset="-128"/>
            </a:endParaRPr>
          </a:p>
        </p:txBody>
      </p:sp>
      <p:sp>
        <p:nvSpPr>
          <p:cNvPr id="44" name="正方形/長方形 43"/>
          <p:cNvSpPr/>
          <p:nvPr/>
        </p:nvSpPr>
        <p:spPr>
          <a:xfrm>
            <a:off x="6201825" y="2833308"/>
            <a:ext cx="2529854" cy="1872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テキスト ボックス 35"/>
          <p:cNvSpPr txBox="1"/>
          <p:nvPr/>
        </p:nvSpPr>
        <p:spPr>
          <a:xfrm>
            <a:off x="6257746" y="3065301"/>
            <a:ext cx="2262158" cy="646331"/>
          </a:xfrm>
          <a:prstGeom prst="rect">
            <a:avLst/>
          </a:prstGeom>
          <a:noFill/>
        </p:spPr>
        <p:txBody>
          <a:bodyPr wrap="none" rtlCol="0">
            <a:spAutoFit/>
          </a:bodyPr>
          <a:lstStyle/>
          <a:p>
            <a:pPr algn="ctr"/>
            <a:r>
              <a:rPr lang="ja-JP" altLang="en-US" dirty="0">
                <a:solidFill>
                  <a:schemeClr val="bg1"/>
                </a:solidFill>
                <a:latin typeface="Meiryo" charset="-128"/>
                <a:ea typeface="Meiryo" charset="-128"/>
                <a:cs typeface="Meiryo" charset="-128"/>
              </a:rPr>
              <a:t>中央管理者を置かず</a:t>
            </a:r>
            <a:endParaRPr lang="en-US" altLang="ja-JP" dirty="0">
              <a:solidFill>
                <a:schemeClr val="bg1"/>
              </a:solidFill>
              <a:latin typeface="Meiryo" charset="-128"/>
              <a:ea typeface="Meiryo" charset="-128"/>
              <a:cs typeface="Meiryo" charset="-128"/>
            </a:endParaRPr>
          </a:p>
          <a:p>
            <a:pPr algn="ctr"/>
            <a:r>
              <a:rPr kumimoji="1" lang="ja-JP" altLang="en-US" dirty="0">
                <a:solidFill>
                  <a:schemeClr val="bg1"/>
                </a:solidFill>
                <a:latin typeface="Meiryo" charset="-128"/>
                <a:ea typeface="Meiryo" charset="-128"/>
                <a:cs typeface="Meiryo" charset="-128"/>
              </a:rPr>
              <a:t>取引を管理する</a:t>
            </a:r>
          </a:p>
        </p:txBody>
      </p:sp>
      <p:sp>
        <p:nvSpPr>
          <p:cNvPr id="42" name="テキスト ボックス 41"/>
          <p:cNvSpPr txBox="1"/>
          <p:nvPr/>
        </p:nvSpPr>
        <p:spPr>
          <a:xfrm>
            <a:off x="6257746" y="3822147"/>
            <a:ext cx="2393985" cy="584775"/>
          </a:xfrm>
          <a:prstGeom prst="rect">
            <a:avLst/>
          </a:prstGeom>
          <a:noFill/>
        </p:spPr>
        <p:txBody>
          <a:bodyPr wrap="square" rtlCol="0">
            <a:spAutoFit/>
          </a:bodyPr>
          <a:lstStyle/>
          <a:p>
            <a:r>
              <a:rPr kumimoji="1" lang="ja-JP" altLang="en-US" sz="800" dirty="0">
                <a:solidFill>
                  <a:schemeClr val="bg1"/>
                </a:solidFill>
                <a:latin typeface="Meiryo" charset="-128"/>
                <a:ea typeface="Meiryo" charset="-128"/>
                <a:cs typeface="Meiryo" charset="-128"/>
              </a:rPr>
              <a:t>多数のコンピュータで同じデータを持ちあい分散して管理。そのため特定の大規模なコンピュータが不要で、どこか</a:t>
            </a:r>
            <a:r>
              <a:rPr kumimoji="1" lang="en-US" altLang="ja-JP" sz="800" dirty="0">
                <a:solidFill>
                  <a:schemeClr val="bg1"/>
                </a:solidFill>
                <a:latin typeface="Meiryo" charset="-128"/>
                <a:ea typeface="Meiryo" charset="-128"/>
                <a:cs typeface="Meiryo" charset="-128"/>
              </a:rPr>
              <a:t>1</a:t>
            </a:r>
            <a:r>
              <a:rPr kumimoji="1" lang="ja-JP" altLang="en-US" sz="800" dirty="0">
                <a:solidFill>
                  <a:schemeClr val="bg1"/>
                </a:solidFill>
                <a:latin typeface="Meiryo" charset="-128"/>
                <a:ea typeface="Meiryo" charset="-128"/>
                <a:cs typeface="Meiryo" charset="-128"/>
              </a:rPr>
              <a:t>カ所のデータが失われても他が動いていればシステム全体を維持。</a:t>
            </a:r>
            <a:endParaRPr kumimoji="1" lang="en-US" altLang="ja-JP" sz="800" dirty="0">
              <a:solidFill>
                <a:schemeClr val="bg1"/>
              </a:solidFill>
              <a:latin typeface="Meiryo" charset="-128"/>
              <a:ea typeface="Meiryo" charset="-128"/>
              <a:cs typeface="Meiryo" charset="-128"/>
            </a:endParaRPr>
          </a:p>
        </p:txBody>
      </p:sp>
      <p:sp>
        <p:nvSpPr>
          <p:cNvPr id="45" name="テキスト ボックス 44"/>
          <p:cNvSpPr txBox="1"/>
          <p:nvPr/>
        </p:nvSpPr>
        <p:spPr>
          <a:xfrm>
            <a:off x="668037" y="2178434"/>
            <a:ext cx="2031325" cy="338554"/>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データの連結・連続</a:t>
            </a:r>
            <a:endParaRPr kumimoji="1" lang="ja-JP" altLang="en-US" sz="1600" b="1" dirty="0">
              <a:solidFill>
                <a:srgbClr val="0432FF"/>
              </a:solidFill>
              <a:latin typeface="Meiryo" charset="-128"/>
              <a:ea typeface="Meiryo" charset="-128"/>
              <a:cs typeface="Meiryo" charset="-128"/>
            </a:endParaRPr>
          </a:p>
        </p:txBody>
      </p:sp>
      <p:sp>
        <p:nvSpPr>
          <p:cNvPr id="46" name="テキスト ボックス 45"/>
          <p:cNvSpPr txBox="1"/>
          <p:nvPr/>
        </p:nvSpPr>
        <p:spPr>
          <a:xfrm>
            <a:off x="3462724" y="2051076"/>
            <a:ext cx="2236510"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情報資産</a:t>
            </a:r>
            <a:r>
              <a:rPr lang="ja-JP" altLang="en-US" sz="1600" b="1">
                <a:solidFill>
                  <a:srgbClr val="0432FF"/>
                </a:solidFill>
                <a:latin typeface="Meiryo" charset="-128"/>
                <a:ea typeface="Meiryo" charset="-128"/>
                <a:cs typeface="Meiryo" charset="-128"/>
              </a:rPr>
              <a:t>と資産所有者</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との紐付け</a:t>
            </a:r>
            <a:endParaRPr kumimoji="1" lang="ja-JP" altLang="en-US" sz="1600" b="1" dirty="0">
              <a:solidFill>
                <a:srgbClr val="0432FF"/>
              </a:solidFill>
              <a:latin typeface="Meiryo" charset="-128"/>
              <a:ea typeface="Meiryo" charset="-128"/>
              <a:cs typeface="Meiryo" charset="-128"/>
            </a:endParaRPr>
          </a:p>
        </p:txBody>
      </p:sp>
      <p:sp>
        <p:nvSpPr>
          <p:cNvPr id="47" name="テキスト ボックス 46"/>
          <p:cNvSpPr txBox="1"/>
          <p:nvPr/>
        </p:nvSpPr>
        <p:spPr>
          <a:xfrm>
            <a:off x="6134278" y="2052137"/>
            <a:ext cx="2646878"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中央管理者なしで</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データと運用を維持・管理</a:t>
            </a:r>
            <a:endParaRPr kumimoji="1" lang="ja-JP" altLang="en-US" sz="1600" b="1" dirty="0">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54816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6134278"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角丸四角形 146"/>
          <p:cNvSpPr/>
          <p:nvPr/>
        </p:nvSpPr>
        <p:spPr>
          <a:xfrm>
            <a:off x="6221529" y="3453507"/>
            <a:ext cx="2510150" cy="1023914"/>
          </a:xfrm>
          <a:prstGeom prst="roundRect">
            <a:avLst>
              <a:gd name="adj" fmla="val 1643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3239526"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287346" y="3012539"/>
            <a:ext cx="882947" cy="4749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4135338" y="3399736"/>
            <a:ext cx="882947" cy="4749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4956741" y="3834418"/>
            <a:ext cx="882947" cy="4749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44774"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ブロックチェーンの</a:t>
            </a:r>
            <a:r>
              <a:rPr lang="en-US" altLang="ja-JP" dirty="0"/>
              <a:t>3</a:t>
            </a:r>
            <a:r>
              <a:rPr lang="ja-JP" altLang="en-US" dirty="0"/>
              <a:t>つの特徴／実現手法</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4" name="正方形/長方形 3"/>
          <p:cNvSpPr/>
          <p:nvPr/>
        </p:nvSpPr>
        <p:spPr>
          <a:xfrm>
            <a:off x="811777" y="1159717"/>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576275"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340773"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84164" y="1264649"/>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748662"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513160"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a:stCxn id="7" idx="3"/>
            <a:endCxn id="8" idx="1"/>
          </p:cNvCxnSpPr>
          <p:nvPr/>
        </p:nvCxnSpPr>
        <p:spPr>
          <a:xfrm flipV="1">
            <a:off x="1224007"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a:stCxn id="8" idx="3"/>
            <a:endCxn id="9" idx="1"/>
          </p:cNvCxnSpPr>
          <p:nvPr/>
        </p:nvCxnSpPr>
        <p:spPr>
          <a:xfrm>
            <a:off x="1988505" y="1377074"/>
            <a:ext cx="524655"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flipV="1">
            <a:off x="481993"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8" name="正方形/長方形 17"/>
          <p:cNvSpPr/>
          <p:nvPr/>
        </p:nvSpPr>
        <p:spPr>
          <a:xfrm>
            <a:off x="3554977"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3667406" y="1489500"/>
            <a:ext cx="367258" cy="19487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5098966" y="1159717"/>
            <a:ext cx="509665" cy="652072"/>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矢印コネクタ 22"/>
          <p:cNvCxnSpPr>
            <a:stCxn id="20" idx="3"/>
          </p:cNvCxnSpPr>
          <p:nvPr/>
        </p:nvCxnSpPr>
        <p:spPr>
          <a:xfrm flipV="1">
            <a:off x="4034664" y="1586936"/>
            <a:ext cx="1064302" cy="1"/>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角丸四角形 24"/>
          <p:cNvSpPr/>
          <p:nvPr/>
        </p:nvSpPr>
        <p:spPr>
          <a:xfrm>
            <a:off x="6369383" y="1272142"/>
            <a:ext cx="2106117" cy="314792"/>
          </a:xfrm>
          <a:prstGeom prst="round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7242560" y="1069773"/>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568003"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7917118"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927767" y="150074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602325" y="1504489"/>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668037" y="2178434"/>
            <a:ext cx="2031325" cy="338554"/>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データの連結・連続</a:t>
            </a:r>
            <a:endParaRPr kumimoji="1" lang="ja-JP" altLang="en-US" sz="1600" b="1" dirty="0">
              <a:solidFill>
                <a:srgbClr val="0432FF"/>
              </a:solidFill>
              <a:latin typeface="Meiryo" charset="-128"/>
              <a:ea typeface="Meiryo" charset="-128"/>
              <a:cs typeface="Meiryo" charset="-128"/>
            </a:endParaRPr>
          </a:p>
        </p:txBody>
      </p:sp>
      <p:sp>
        <p:nvSpPr>
          <p:cNvPr id="32" name="テキスト ボックス 31"/>
          <p:cNvSpPr txBox="1"/>
          <p:nvPr/>
        </p:nvSpPr>
        <p:spPr>
          <a:xfrm>
            <a:off x="3462724" y="2051076"/>
            <a:ext cx="2236510"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情報資産</a:t>
            </a:r>
            <a:r>
              <a:rPr lang="ja-JP" altLang="en-US" sz="1600" b="1">
                <a:solidFill>
                  <a:srgbClr val="0432FF"/>
                </a:solidFill>
                <a:latin typeface="Meiryo" charset="-128"/>
                <a:ea typeface="Meiryo" charset="-128"/>
                <a:cs typeface="Meiryo" charset="-128"/>
              </a:rPr>
              <a:t>と資産所有者</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との紐付け</a:t>
            </a:r>
            <a:endParaRPr kumimoji="1" lang="ja-JP" altLang="en-US" sz="1600" b="1" dirty="0">
              <a:solidFill>
                <a:srgbClr val="0432FF"/>
              </a:solidFill>
              <a:latin typeface="Meiryo" charset="-128"/>
              <a:ea typeface="Meiryo" charset="-128"/>
              <a:cs typeface="Meiryo" charset="-128"/>
            </a:endParaRPr>
          </a:p>
        </p:txBody>
      </p:sp>
      <p:sp>
        <p:nvSpPr>
          <p:cNvPr id="33" name="テキスト ボックス 32"/>
          <p:cNvSpPr txBox="1"/>
          <p:nvPr/>
        </p:nvSpPr>
        <p:spPr>
          <a:xfrm>
            <a:off x="6134278" y="2052137"/>
            <a:ext cx="2646878"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中央管理者なしで</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データと運用を維持・管理</a:t>
            </a:r>
            <a:endParaRPr kumimoji="1" lang="ja-JP" altLang="en-US" sz="1600" b="1" dirty="0">
              <a:solidFill>
                <a:srgbClr val="0432FF"/>
              </a:solidFill>
              <a:latin typeface="Meiryo" charset="-128"/>
              <a:ea typeface="Meiryo" charset="-128"/>
              <a:cs typeface="Meiryo" charset="-128"/>
            </a:endParaRPr>
          </a:p>
        </p:txBody>
      </p:sp>
      <p:sp>
        <p:nvSpPr>
          <p:cNvPr id="46" name="正方形/長方形 45"/>
          <p:cNvSpPr/>
          <p:nvPr/>
        </p:nvSpPr>
        <p:spPr>
          <a:xfrm>
            <a:off x="625929" y="2996319"/>
            <a:ext cx="962550" cy="158507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83568" y="3173891"/>
            <a:ext cx="864096" cy="3710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59" name="正方形/長方形 58"/>
          <p:cNvSpPr/>
          <p:nvPr/>
        </p:nvSpPr>
        <p:spPr>
          <a:xfrm>
            <a:off x="675156" y="3745533"/>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60" name="正方形/長方形 59"/>
          <p:cNvSpPr/>
          <p:nvPr/>
        </p:nvSpPr>
        <p:spPr>
          <a:xfrm>
            <a:off x="675156" y="3946099"/>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61" name="正方形/長方形 60"/>
          <p:cNvSpPr/>
          <p:nvPr/>
        </p:nvSpPr>
        <p:spPr>
          <a:xfrm>
            <a:off x="675156" y="4153748"/>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17" name="テキスト ボックス 16"/>
          <p:cNvSpPr txBox="1"/>
          <p:nvPr/>
        </p:nvSpPr>
        <p:spPr>
          <a:xfrm>
            <a:off x="915572" y="4326485"/>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62" name="正方形/長方形 61"/>
          <p:cNvSpPr/>
          <p:nvPr/>
        </p:nvSpPr>
        <p:spPr>
          <a:xfrm>
            <a:off x="1817825" y="3007645"/>
            <a:ext cx="962550" cy="158507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1875464" y="3185217"/>
            <a:ext cx="864096" cy="3710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64" name="正方形/長方形 63"/>
          <p:cNvSpPr/>
          <p:nvPr/>
        </p:nvSpPr>
        <p:spPr>
          <a:xfrm>
            <a:off x="1867052" y="3756859"/>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65" name="正方形/長方形 64"/>
          <p:cNvSpPr/>
          <p:nvPr/>
        </p:nvSpPr>
        <p:spPr>
          <a:xfrm>
            <a:off x="1867052" y="3957425"/>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66" name="正方形/長方形 65"/>
          <p:cNvSpPr/>
          <p:nvPr/>
        </p:nvSpPr>
        <p:spPr>
          <a:xfrm>
            <a:off x="1867052" y="4165074"/>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67" name="テキスト ボックス 66"/>
          <p:cNvSpPr txBox="1"/>
          <p:nvPr/>
        </p:nvSpPr>
        <p:spPr>
          <a:xfrm>
            <a:off x="2107468" y="4337811"/>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19" name="右中かっこ 18"/>
          <p:cNvSpPr/>
          <p:nvPr/>
        </p:nvSpPr>
        <p:spPr>
          <a:xfrm>
            <a:off x="1619671" y="3068960"/>
            <a:ext cx="128059" cy="1528417"/>
          </a:xfrm>
          <a:prstGeom prst="rightBrace">
            <a:avLst>
              <a:gd name="adj1" fmla="val 8333"/>
              <a:gd name="adj2" fmla="val 19484"/>
            </a:avLst>
          </a:prstGeom>
          <a:ln w="952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4" name="直線矢印コネクタ 23"/>
          <p:cNvCxnSpPr>
            <a:endCxn id="63" idx="1"/>
          </p:cNvCxnSpPr>
          <p:nvPr/>
        </p:nvCxnSpPr>
        <p:spPr>
          <a:xfrm>
            <a:off x="1692514" y="3361916"/>
            <a:ext cx="182950" cy="8839"/>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p:nvPr/>
        </p:nvCxnSpPr>
        <p:spPr>
          <a:xfrm>
            <a:off x="503262" y="3366335"/>
            <a:ext cx="182950" cy="8839"/>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70" name="正方形/長方形 69"/>
          <p:cNvSpPr/>
          <p:nvPr/>
        </p:nvSpPr>
        <p:spPr>
          <a:xfrm>
            <a:off x="4170293" y="3470280"/>
            <a:ext cx="279786" cy="353888"/>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a:solidFill>
                  <a:srgbClr val="FFFFFF"/>
                </a:solidFill>
                <a:latin typeface="Meiryo" charset="-128"/>
                <a:ea typeface="Meiryo" charset="-128"/>
                <a:cs typeface="Meiryo" charset="-128"/>
              </a:rPr>
              <a:t>出元</a:t>
            </a:r>
            <a:endParaRPr kumimoji="1" lang="en-US" altLang="ja-JP" sz="800" dirty="0">
              <a:solidFill>
                <a:srgbClr val="FFFFFF"/>
              </a:solidFill>
              <a:latin typeface="Meiryo" charset="-128"/>
              <a:ea typeface="Meiryo" charset="-128"/>
              <a:cs typeface="Meiryo" charset="-128"/>
            </a:endParaRPr>
          </a:p>
        </p:txBody>
      </p:sp>
      <p:sp>
        <p:nvSpPr>
          <p:cNvPr id="71" name="正方形/長方形 70"/>
          <p:cNvSpPr/>
          <p:nvPr/>
        </p:nvSpPr>
        <p:spPr>
          <a:xfrm>
            <a:off x="4444186" y="3470279"/>
            <a:ext cx="279786" cy="35388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資産</a:t>
            </a:r>
            <a:endParaRPr kumimoji="1" lang="ja-JP" altLang="en-US" sz="800" dirty="0">
              <a:solidFill>
                <a:srgbClr val="FFFFFF"/>
              </a:solidFill>
              <a:latin typeface="Meiryo" charset="-128"/>
              <a:ea typeface="Meiryo" charset="-128"/>
              <a:cs typeface="Meiryo" charset="-128"/>
            </a:endParaRPr>
          </a:p>
        </p:txBody>
      </p:sp>
      <p:sp>
        <p:nvSpPr>
          <p:cNvPr id="72" name="正方形/長方形 71"/>
          <p:cNvSpPr/>
          <p:nvPr/>
        </p:nvSpPr>
        <p:spPr>
          <a:xfrm>
            <a:off x="4718079" y="3470278"/>
            <a:ext cx="279786" cy="353888"/>
          </a:xfrm>
          <a:prstGeom prst="rect">
            <a:avLst/>
          </a:prstGeom>
          <a:solidFill>
            <a:srgbClr val="AB7A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行先</a:t>
            </a:r>
          </a:p>
        </p:txBody>
      </p:sp>
      <p:sp>
        <p:nvSpPr>
          <p:cNvPr id="73" name="正方形/長方形 72"/>
          <p:cNvSpPr/>
          <p:nvPr/>
        </p:nvSpPr>
        <p:spPr>
          <a:xfrm>
            <a:off x="3312022" y="3080288"/>
            <a:ext cx="279786" cy="353888"/>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a:solidFill>
                  <a:srgbClr val="FFFFFF"/>
                </a:solidFill>
                <a:latin typeface="Meiryo" charset="-128"/>
                <a:ea typeface="Meiryo" charset="-128"/>
                <a:cs typeface="Meiryo" charset="-128"/>
              </a:rPr>
              <a:t>出元</a:t>
            </a:r>
            <a:endParaRPr kumimoji="1" lang="en-US" altLang="ja-JP" sz="800" dirty="0">
              <a:solidFill>
                <a:srgbClr val="FFFFFF"/>
              </a:solidFill>
              <a:latin typeface="Meiryo" charset="-128"/>
              <a:ea typeface="Meiryo" charset="-128"/>
              <a:cs typeface="Meiryo" charset="-128"/>
            </a:endParaRPr>
          </a:p>
        </p:txBody>
      </p:sp>
      <p:sp>
        <p:nvSpPr>
          <p:cNvPr id="74" name="正方形/長方形 73"/>
          <p:cNvSpPr/>
          <p:nvPr/>
        </p:nvSpPr>
        <p:spPr>
          <a:xfrm>
            <a:off x="3585915" y="3080287"/>
            <a:ext cx="279786" cy="35388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資産</a:t>
            </a:r>
          </a:p>
        </p:txBody>
      </p:sp>
      <p:sp>
        <p:nvSpPr>
          <p:cNvPr id="75" name="正方形/長方形 74"/>
          <p:cNvSpPr/>
          <p:nvPr/>
        </p:nvSpPr>
        <p:spPr>
          <a:xfrm>
            <a:off x="3859808" y="3080286"/>
            <a:ext cx="279786" cy="353888"/>
          </a:xfrm>
          <a:prstGeom prst="rect">
            <a:avLst/>
          </a:prstGeom>
          <a:solidFill>
            <a:srgbClr val="AB7A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行先</a:t>
            </a:r>
          </a:p>
        </p:txBody>
      </p:sp>
      <p:sp>
        <p:nvSpPr>
          <p:cNvPr id="76" name="正方形/長方形 75"/>
          <p:cNvSpPr/>
          <p:nvPr/>
        </p:nvSpPr>
        <p:spPr>
          <a:xfrm>
            <a:off x="4999903" y="3905935"/>
            <a:ext cx="279786" cy="353888"/>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a:solidFill>
                  <a:srgbClr val="FFFFFF"/>
                </a:solidFill>
                <a:latin typeface="Meiryo" charset="-128"/>
                <a:ea typeface="Meiryo" charset="-128"/>
                <a:cs typeface="Meiryo" charset="-128"/>
              </a:rPr>
              <a:t>出元</a:t>
            </a:r>
            <a:endParaRPr kumimoji="1" lang="en-US" altLang="ja-JP" sz="800" dirty="0">
              <a:solidFill>
                <a:srgbClr val="FFFFFF"/>
              </a:solidFill>
              <a:latin typeface="Meiryo" charset="-128"/>
              <a:ea typeface="Meiryo" charset="-128"/>
              <a:cs typeface="Meiryo" charset="-128"/>
            </a:endParaRPr>
          </a:p>
        </p:txBody>
      </p:sp>
      <p:sp>
        <p:nvSpPr>
          <p:cNvPr id="77" name="正方形/長方形 76"/>
          <p:cNvSpPr/>
          <p:nvPr/>
        </p:nvSpPr>
        <p:spPr>
          <a:xfrm>
            <a:off x="5273796" y="3905934"/>
            <a:ext cx="279786" cy="35388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資産</a:t>
            </a:r>
            <a:endParaRPr kumimoji="1" lang="ja-JP" altLang="en-US" sz="800" dirty="0">
              <a:solidFill>
                <a:srgbClr val="FFFFFF"/>
              </a:solidFill>
              <a:latin typeface="Meiryo" charset="-128"/>
              <a:ea typeface="Meiryo" charset="-128"/>
              <a:cs typeface="Meiryo" charset="-128"/>
            </a:endParaRPr>
          </a:p>
        </p:txBody>
      </p:sp>
      <p:sp>
        <p:nvSpPr>
          <p:cNvPr id="78" name="正方形/長方形 77"/>
          <p:cNvSpPr/>
          <p:nvPr/>
        </p:nvSpPr>
        <p:spPr>
          <a:xfrm>
            <a:off x="5547689" y="3905933"/>
            <a:ext cx="279786" cy="353888"/>
          </a:xfrm>
          <a:prstGeom prst="rect">
            <a:avLst/>
          </a:prstGeom>
          <a:solidFill>
            <a:srgbClr val="AB7A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行先</a:t>
            </a:r>
          </a:p>
        </p:txBody>
      </p:sp>
      <p:cxnSp>
        <p:nvCxnSpPr>
          <p:cNvPr id="80" name="カギ線コネクタ 79"/>
          <p:cNvCxnSpPr>
            <a:endCxn id="73" idx="0"/>
          </p:cNvCxnSpPr>
          <p:nvPr/>
        </p:nvCxnSpPr>
        <p:spPr>
          <a:xfrm rot="16200000" flipH="1">
            <a:off x="3260857" y="2889229"/>
            <a:ext cx="213281" cy="168835"/>
          </a:xfrm>
          <a:prstGeom prst="bentConnector3">
            <a:avLst>
              <a:gd name="adj1" fmla="val 6839"/>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カギ線コネクタ 81"/>
          <p:cNvCxnSpPr>
            <a:stCxn id="75" idx="3"/>
            <a:endCxn id="70" idx="0"/>
          </p:cNvCxnSpPr>
          <p:nvPr/>
        </p:nvCxnSpPr>
        <p:spPr>
          <a:xfrm>
            <a:off x="4139594" y="3257230"/>
            <a:ext cx="170592" cy="213050"/>
          </a:xfrm>
          <a:prstGeom prst="bentConnector2">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カギ線コネクタ 84"/>
          <p:cNvCxnSpPr>
            <a:stCxn id="72" idx="3"/>
            <a:endCxn id="77" idx="0"/>
          </p:cNvCxnSpPr>
          <p:nvPr/>
        </p:nvCxnSpPr>
        <p:spPr>
          <a:xfrm>
            <a:off x="4997865" y="3647222"/>
            <a:ext cx="415824" cy="258712"/>
          </a:xfrm>
          <a:prstGeom prst="bentConnector2">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a:stCxn id="71" idx="2"/>
          </p:cNvCxnSpPr>
          <p:nvPr/>
        </p:nvCxnSpPr>
        <p:spPr>
          <a:xfrm flipH="1">
            <a:off x="4574520" y="3824167"/>
            <a:ext cx="9559" cy="204645"/>
          </a:xfrm>
          <a:prstGeom prst="straightConnector1">
            <a:avLst/>
          </a:prstGeom>
          <a:ln w="6350">
            <a:solidFill>
              <a:srgbClr val="0432FF"/>
            </a:solidFill>
            <a:prstDash val="sysDot"/>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a:stCxn id="77" idx="2"/>
          </p:cNvCxnSpPr>
          <p:nvPr/>
        </p:nvCxnSpPr>
        <p:spPr>
          <a:xfrm>
            <a:off x="5413689" y="4259822"/>
            <a:ext cx="0" cy="217087"/>
          </a:xfrm>
          <a:prstGeom prst="straightConnector1">
            <a:avLst/>
          </a:prstGeom>
          <a:ln w="6350">
            <a:solidFill>
              <a:srgbClr val="0432FF"/>
            </a:solidFill>
            <a:prstDash val="sysDot"/>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94" name="角丸四角形 93"/>
          <p:cNvSpPr/>
          <p:nvPr/>
        </p:nvSpPr>
        <p:spPr>
          <a:xfrm>
            <a:off x="3501456" y="3664780"/>
            <a:ext cx="440589" cy="269826"/>
          </a:xfrm>
          <a:prstGeom prst="roundRect">
            <a:avLst>
              <a:gd name="adj" fmla="val 5100"/>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資産</a:t>
            </a:r>
            <a:endParaRPr kumimoji="1" lang="en-US" altLang="ja-JP" sz="600" dirty="0">
              <a:solidFill>
                <a:srgbClr val="FFFFFF"/>
              </a:solidFill>
              <a:latin typeface="Meiryo" charset="-128"/>
              <a:ea typeface="Meiryo" charset="-128"/>
              <a:cs typeface="Meiryo" charset="-128"/>
            </a:endParaRPr>
          </a:p>
          <a:p>
            <a:pPr algn="ctr"/>
            <a:r>
              <a:rPr kumimoji="1" lang="ja-JP" altLang="en-US" sz="600" dirty="0">
                <a:solidFill>
                  <a:srgbClr val="FFFFFF"/>
                </a:solidFill>
                <a:latin typeface="Meiryo" charset="-128"/>
                <a:ea typeface="Meiryo" charset="-128"/>
                <a:cs typeface="Meiryo" charset="-128"/>
              </a:rPr>
              <a:t>所有者</a:t>
            </a:r>
          </a:p>
        </p:txBody>
      </p:sp>
      <p:cxnSp>
        <p:nvCxnSpPr>
          <p:cNvPr id="95" name="直線矢印コネクタ 94"/>
          <p:cNvCxnSpPr>
            <a:stCxn id="74" idx="2"/>
            <a:endCxn id="94" idx="0"/>
          </p:cNvCxnSpPr>
          <p:nvPr/>
        </p:nvCxnSpPr>
        <p:spPr>
          <a:xfrm flipH="1">
            <a:off x="3721751" y="3434175"/>
            <a:ext cx="4057" cy="230605"/>
          </a:xfrm>
          <a:prstGeom prst="straightConnector1">
            <a:avLst/>
          </a:prstGeom>
          <a:ln w="6350">
            <a:solidFill>
              <a:srgbClr val="0432FF"/>
            </a:solidFill>
            <a:prstDash val="sysDot"/>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99" name="テキスト ボックス 98"/>
          <p:cNvSpPr txBox="1"/>
          <p:nvPr/>
        </p:nvSpPr>
        <p:spPr>
          <a:xfrm>
            <a:off x="621944" y="4658650"/>
            <a:ext cx="2204450" cy="415498"/>
          </a:xfrm>
          <a:prstGeom prst="rect">
            <a:avLst/>
          </a:prstGeom>
          <a:noFill/>
        </p:spPr>
        <p:txBody>
          <a:bodyPr wrap="none" rtlCol="0">
            <a:spAutoFit/>
          </a:bodyPr>
          <a:lstStyle/>
          <a:p>
            <a:pPr algn="ctr"/>
            <a:r>
              <a:rPr kumimoji="1" lang="ja-JP" altLang="en-US" sz="1050" dirty="0">
                <a:solidFill>
                  <a:schemeClr val="accent6">
                    <a:lumMod val="75000"/>
                  </a:schemeClr>
                </a:solidFill>
                <a:latin typeface="Meiryo" charset="-128"/>
                <a:ea typeface="Meiryo" charset="-128"/>
                <a:cs typeface="Meiryo" charset="-128"/>
              </a:rPr>
              <a:t>前ブロックをハッシュ値に変換し</a:t>
            </a:r>
            <a:endParaRPr kumimoji="1" lang="en-US" altLang="ja-JP" sz="1050" dirty="0">
              <a:solidFill>
                <a:schemeClr val="accent6">
                  <a:lumMod val="75000"/>
                </a:schemeClr>
              </a:solidFill>
              <a:latin typeface="Meiryo" charset="-128"/>
              <a:ea typeface="Meiryo" charset="-128"/>
              <a:cs typeface="Meiryo" charset="-128"/>
            </a:endParaRPr>
          </a:p>
          <a:p>
            <a:pPr algn="ctr"/>
            <a:r>
              <a:rPr kumimoji="1" lang="ja-JP" altLang="en-US" sz="1050" dirty="0">
                <a:solidFill>
                  <a:schemeClr val="accent6">
                    <a:lumMod val="75000"/>
                  </a:schemeClr>
                </a:solidFill>
                <a:latin typeface="Meiryo" charset="-128"/>
                <a:ea typeface="Meiryo" charset="-128"/>
                <a:cs typeface="Meiryo" charset="-128"/>
              </a:rPr>
              <a:t>次ブロックの中に組み入れる</a:t>
            </a:r>
          </a:p>
        </p:txBody>
      </p:sp>
      <p:sp>
        <p:nvSpPr>
          <p:cNvPr id="100" name="テキスト ボックス 99"/>
          <p:cNvSpPr txBox="1"/>
          <p:nvPr/>
        </p:nvSpPr>
        <p:spPr>
          <a:xfrm>
            <a:off x="3275287" y="4658650"/>
            <a:ext cx="2069797" cy="415498"/>
          </a:xfrm>
          <a:prstGeom prst="rect">
            <a:avLst/>
          </a:prstGeom>
          <a:noFill/>
        </p:spPr>
        <p:txBody>
          <a:bodyPr wrap="none" rtlCol="0">
            <a:spAutoFit/>
          </a:bodyPr>
          <a:lstStyle/>
          <a:p>
            <a:r>
              <a:rPr kumimoji="1" lang="ja-JP" altLang="en-US" sz="1050" dirty="0">
                <a:solidFill>
                  <a:schemeClr val="accent6">
                    <a:lumMod val="75000"/>
                  </a:schemeClr>
                </a:solidFill>
                <a:latin typeface="Meiryo" charset="-128"/>
                <a:ea typeface="Meiryo" charset="-128"/>
                <a:cs typeface="Meiryo" charset="-128"/>
              </a:rPr>
              <a:t>出元</a:t>
            </a:r>
            <a:r>
              <a:rPr kumimoji="1" lang="en-US" altLang="ja-JP" sz="1050" dirty="0">
                <a:solidFill>
                  <a:schemeClr val="accent6">
                    <a:lumMod val="75000"/>
                  </a:schemeClr>
                </a:solidFill>
                <a:latin typeface="Meiryo" charset="-128"/>
                <a:ea typeface="Meiryo" charset="-128"/>
                <a:cs typeface="Meiryo" charset="-128"/>
              </a:rPr>
              <a:t>-</a:t>
            </a:r>
            <a:r>
              <a:rPr kumimoji="1" lang="ja-JP" altLang="en-US" sz="1050" dirty="0">
                <a:solidFill>
                  <a:schemeClr val="accent6">
                    <a:lumMod val="75000"/>
                  </a:schemeClr>
                </a:solidFill>
                <a:latin typeface="Meiryo" charset="-128"/>
                <a:ea typeface="Meiryo" charset="-128"/>
                <a:cs typeface="Meiryo" charset="-128"/>
              </a:rPr>
              <a:t>資産</a:t>
            </a:r>
            <a:r>
              <a:rPr kumimoji="1" lang="en-US" altLang="ja-JP" sz="1050" dirty="0">
                <a:solidFill>
                  <a:schemeClr val="accent6">
                    <a:lumMod val="75000"/>
                  </a:schemeClr>
                </a:solidFill>
                <a:latin typeface="Meiryo" charset="-128"/>
                <a:ea typeface="Meiryo" charset="-128"/>
                <a:cs typeface="Meiryo" charset="-128"/>
              </a:rPr>
              <a:t>-</a:t>
            </a:r>
            <a:r>
              <a:rPr kumimoji="1" lang="ja-JP" altLang="en-US" sz="1050" dirty="0">
                <a:solidFill>
                  <a:schemeClr val="accent6">
                    <a:lumMod val="75000"/>
                  </a:schemeClr>
                </a:solidFill>
                <a:latin typeface="Meiryo" charset="-128"/>
                <a:ea typeface="Meiryo" charset="-128"/>
                <a:cs typeface="Meiryo" charset="-128"/>
              </a:rPr>
              <a:t>行先の関係</a:t>
            </a:r>
            <a:endParaRPr kumimoji="1" lang="en-US" altLang="ja-JP" sz="1050" dirty="0">
              <a:solidFill>
                <a:schemeClr val="accent6">
                  <a:lumMod val="75000"/>
                </a:schemeClr>
              </a:solidFill>
              <a:latin typeface="Meiryo" charset="-128"/>
              <a:ea typeface="Meiryo" charset="-128"/>
              <a:cs typeface="Meiryo" charset="-128"/>
            </a:endParaRPr>
          </a:p>
          <a:p>
            <a:r>
              <a:rPr kumimoji="1" lang="ja-JP" altLang="en-US" sz="1050" dirty="0">
                <a:solidFill>
                  <a:schemeClr val="accent6">
                    <a:lumMod val="75000"/>
                  </a:schemeClr>
                </a:solidFill>
                <a:latin typeface="Meiryo" charset="-128"/>
                <a:ea typeface="Meiryo" charset="-128"/>
                <a:cs typeface="Meiryo" charset="-128"/>
              </a:rPr>
              <a:t>（取引履歴）が全て保持される</a:t>
            </a:r>
          </a:p>
        </p:txBody>
      </p:sp>
      <p:sp>
        <p:nvSpPr>
          <p:cNvPr id="114" name="角丸四角形 113"/>
          <p:cNvSpPr/>
          <p:nvPr/>
        </p:nvSpPr>
        <p:spPr>
          <a:xfrm>
            <a:off x="4351705" y="4036017"/>
            <a:ext cx="440589" cy="269826"/>
          </a:xfrm>
          <a:prstGeom prst="roundRect">
            <a:avLst>
              <a:gd name="adj" fmla="val 5100"/>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資産</a:t>
            </a:r>
            <a:endParaRPr kumimoji="1" lang="en-US" altLang="ja-JP" sz="600" dirty="0">
              <a:solidFill>
                <a:srgbClr val="FFFFFF"/>
              </a:solidFill>
              <a:latin typeface="Meiryo" charset="-128"/>
              <a:ea typeface="Meiryo" charset="-128"/>
              <a:cs typeface="Meiryo" charset="-128"/>
            </a:endParaRPr>
          </a:p>
          <a:p>
            <a:pPr algn="ctr"/>
            <a:r>
              <a:rPr kumimoji="1" lang="ja-JP" altLang="en-US" sz="600" dirty="0">
                <a:solidFill>
                  <a:srgbClr val="FFFFFF"/>
                </a:solidFill>
                <a:latin typeface="Meiryo" charset="-128"/>
                <a:ea typeface="Meiryo" charset="-128"/>
                <a:cs typeface="Meiryo" charset="-128"/>
              </a:rPr>
              <a:t>所有者</a:t>
            </a:r>
          </a:p>
        </p:txBody>
      </p:sp>
      <p:sp>
        <p:nvSpPr>
          <p:cNvPr id="115" name="角丸四角形 114"/>
          <p:cNvSpPr/>
          <p:nvPr/>
        </p:nvSpPr>
        <p:spPr>
          <a:xfrm>
            <a:off x="5193394" y="4475761"/>
            <a:ext cx="440589" cy="269826"/>
          </a:xfrm>
          <a:prstGeom prst="roundRect">
            <a:avLst>
              <a:gd name="adj" fmla="val 5100"/>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資産</a:t>
            </a:r>
            <a:endParaRPr kumimoji="1" lang="en-US" altLang="ja-JP" sz="600" dirty="0">
              <a:solidFill>
                <a:srgbClr val="FFFFFF"/>
              </a:solidFill>
              <a:latin typeface="Meiryo" charset="-128"/>
              <a:ea typeface="Meiryo" charset="-128"/>
              <a:cs typeface="Meiryo" charset="-128"/>
            </a:endParaRPr>
          </a:p>
          <a:p>
            <a:pPr algn="ctr"/>
            <a:r>
              <a:rPr kumimoji="1" lang="ja-JP" altLang="en-US" sz="600" dirty="0">
                <a:solidFill>
                  <a:srgbClr val="FFFFFF"/>
                </a:solidFill>
                <a:latin typeface="Meiryo" charset="-128"/>
                <a:ea typeface="Meiryo" charset="-128"/>
                <a:cs typeface="Meiryo" charset="-128"/>
              </a:rPr>
              <a:t>所有者</a:t>
            </a:r>
          </a:p>
        </p:txBody>
      </p:sp>
      <p:sp>
        <p:nvSpPr>
          <p:cNvPr id="117" name="正方形/長方形 116"/>
          <p:cNvSpPr/>
          <p:nvPr/>
        </p:nvSpPr>
        <p:spPr>
          <a:xfrm>
            <a:off x="6620988" y="2894641"/>
            <a:ext cx="507947" cy="41160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576082" y="2948117"/>
            <a:ext cx="507947" cy="41160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529625" y="2998706"/>
            <a:ext cx="507947" cy="41160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p:cNvSpPr/>
          <p:nvPr/>
        </p:nvSpPr>
        <p:spPr>
          <a:xfrm>
            <a:off x="6448004" y="3231672"/>
            <a:ext cx="359764" cy="3033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21" name="テキスト ボックス 120"/>
          <p:cNvSpPr txBox="1"/>
          <p:nvPr/>
        </p:nvSpPr>
        <p:spPr>
          <a:xfrm>
            <a:off x="6520573" y="3074372"/>
            <a:ext cx="516999" cy="184666"/>
          </a:xfrm>
          <a:prstGeom prst="rect">
            <a:avLst/>
          </a:prstGeom>
          <a:noFill/>
        </p:spPr>
        <p:txBody>
          <a:bodyPr wrap="square" rtlCol="0">
            <a:spAutoFit/>
          </a:bodyPr>
          <a:lstStyle/>
          <a:p>
            <a:r>
              <a:rPr kumimoji="1" lang="ja-JP" altLang="en-US" sz="600" dirty="0">
                <a:solidFill>
                  <a:schemeClr val="accent6">
                    <a:lumMod val="75000"/>
                  </a:schemeClr>
                </a:solidFill>
                <a:latin typeface="Meiryo" charset="-128"/>
                <a:ea typeface="Meiryo" charset="-128"/>
                <a:cs typeface="Meiryo" charset="-128"/>
              </a:rPr>
              <a:t>ブロック</a:t>
            </a:r>
          </a:p>
        </p:txBody>
      </p:sp>
      <p:sp>
        <p:nvSpPr>
          <p:cNvPr id="132" name="正方形/長方形 131"/>
          <p:cNvSpPr/>
          <p:nvPr/>
        </p:nvSpPr>
        <p:spPr>
          <a:xfrm>
            <a:off x="7911699" y="2894641"/>
            <a:ext cx="507947" cy="41160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正方形/長方形 132"/>
          <p:cNvSpPr/>
          <p:nvPr/>
        </p:nvSpPr>
        <p:spPr>
          <a:xfrm>
            <a:off x="7866793" y="2948117"/>
            <a:ext cx="507947" cy="41160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7820336" y="2998706"/>
            <a:ext cx="507947" cy="41160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7737236" y="3231380"/>
            <a:ext cx="359764" cy="3033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テキスト ボックス 135"/>
          <p:cNvSpPr txBox="1"/>
          <p:nvPr/>
        </p:nvSpPr>
        <p:spPr>
          <a:xfrm>
            <a:off x="7811284" y="3074372"/>
            <a:ext cx="516999" cy="184666"/>
          </a:xfrm>
          <a:prstGeom prst="rect">
            <a:avLst/>
          </a:prstGeom>
          <a:noFill/>
        </p:spPr>
        <p:txBody>
          <a:bodyPr wrap="square" rtlCol="0">
            <a:spAutoFit/>
          </a:bodyPr>
          <a:lstStyle/>
          <a:p>
            <a:r>
              <a:rPr kumimoji="1" lang="ja-JP" altLang="en-US" sz="600" dirty="0">
                <a:solidFill>
                  <a:schemeClr val="accent6">
                    <a:lumMod val="75000"/>
                  </a:schemeClr>
                </a:solidFill>
                <a:latin typeface="Meiryo" charset="-128"/>
                <a:ea typeface="Meiryo" charset="-128"/>
                <a:cs typeface="Meiryo" charset="-128"/>
              </a:rPr>
              <a:t>ブロック</a:t>
            </a:r>
          </a:p>
        </p:txBody>
      </p:sp>
      <p:sp>
        <p:nvSpPr>
          <p:cNvPr id="137" name="正方形/長方形 136"/>
          <p:cNvSpPr/>
          <p:nvPr/>
        </p:nvSpPr>
        <p:spPr>
          <a:xfrm>
            <a:off x="6620988" y="4460368"/>
            <a:ext cx="507947" cy="37673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正方形/長方形 137"/>
          <p:cNvSpPr/>
          <p:nvPr/>
        </p:nvSpPr>
        <p:spPr>
          <a:xfrm>
            <a:off x="6576082" y="4513844"/>
            <a:ext cx="507947" cy="37673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p:cNvSpPr/>
          <p:nvPr/>
        </p:nvSpPr>
        <p:spPr>
          <a:xfrm>
            <a:off x="6529625" y="4564433"/>
            <a:ext cx="507947" cy="376735"/>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p:cNvSpPr/>
          <p:nvPr/>
        </p:nvSpPr>
        <p:spPr>
          <a:xfrm>
            <a:off x="6448113" y="4403084"/>
            <a:ext cx="359764" cy="3033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テキスト ボックス 140"/>
          <p:cNvSpPr txBox="1"/>
          <p:nvPr/>
        </p:nvSpPr>
        <p:spPr>
          <a:xfrm>
            <a:off x="6520573" y="4705291"/>
            <a:ext cx="516999" cy="184666"/>
          </a:xfrm>
          <a:prstGeom prst="rect">
            <a:avLst/>
          </a:prstGeom>
          <a:noFill/>
        </p:spPr>
        <p:txBody>
          <a:bodyPr wrap="square" rtlCol="0">
            <a:spAutoFit/>
          </a:bodyPr>
          <a:lstStyle/>
          <a:p>
            <a:r>
              <a:rPr kumimoji="1" lang="ja-JP" altLang="en-US" sz="600" dirty="0">
                <a:solidFill>
                  <a:schemeClr val="accent6">
                    <a:lumMod val="75000"/>
                  </a:schemeClr>
                </a:solidFill>
                <a:latin typeface="Meiryo" charset="-128"/>
                <a:ea typeface="Meiryo" charset="-128"/>
                <a:cs typeface="Meiryo" charset="-128"/>
              </a:rPr>
              <a:t>ブロック</a:t>
            </a:r>
          </a:p>
        </p:txBody>
      </p:sp>
      <p:sp>
        <p:nvSpPr>
          <p:cNvPr id="142" name="正方形/長方形 141"/>
          <p:cNvSpPr/>
          <p:nvPr/>
        </p:nvSpPr>
        <p:spPr>
          <a:xfrm>
            <a:off x="7911699" y="4460368"/>
            <a:ext cx="507947" cy="37673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正方形/長方形 142"/>
          <p:cNvSpPr/>
          <p:nvPr/>
        </p:nvSpPr>
        <p:spPr>
          <a:xfrm>
            <a:off x="7866793" y="4513844"/>
            <a:ext cx="507947" cy="37673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p:cNvSpPr/>
          <p:nvPr/>
        </p:nvSpPr>
        <p:spPr>
          <a:xfrm>
            <a:off x="7820336" y="4564433"/>
            <a:ext cx="507947" cy="376735"/>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p:cNvSpPr/>
          <p:nvPr/>
        </p:nvSpPr>
        <p:spPr>
          <a:xfrm>
            <a:off x="7731817" y="4398989"/>
            <a:ext cx="359764" cy="3033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テキスト ボックス 145"/>
          <p:cNvSpPr txBox="1"/>
          <p:nvPr/>
        </p:nvSpPr>
        <p:spPr>
          <a:xfrm>
            <a:off x="7811284" y="4705291"/>
            <a:ext cx="516999" cy="184666"/>
          </a:xfrm>
          <a:prstGeom prst="rect">
            <a:avLst/>
          </a:prstGeom>
          <a:noFill/>
        </p:spPr>
        <p:txBody>
          <a:bodyPr wrap="square" rtlCol="0">
            <a:spAutoFit/>
          </a:bodyPr>
          <a:lstStyle/>
          <a:p>
            <a:r>
              <a:rPr kumimoji="1" lang="ja-JP" altLang="en-US" sz="600" dirty="0">
                <a:solidFill>
                  <a:schemeClr val="accent6">
                    <a:lumMod val="75000"/>
                  </a:schemeClr>
                </a:solidFill>
                <a:latin typeface="Meiryo" charset="-128"/>
                <a:ea typeface="Meiryo" charset="-128"/>
                <a:cs typeface="Meiryo" charset="-128"/>
              </a:rPr>
              <a:t>ブロック</a:t>
            </a:r>
          </a:p>
        </p:txBody>
      </p:sp>
      <p:sp>
        <p:nvSpPr>
          <p:cNvPr id="148" name="テキスト ボックス 147"/>
          <p:cNvSpPr txBox="1"/>
          <p:nvPr/>
        </p:nvSpPr>
        <p:spPr>
          <a:xfrm>
            <a:off x="6358349" y="3544606"/>
            <a:ext cx="2236510" cy="377026"/>
          </a:xfrm>
          <a:prstGeom prst="rect">
            <a:avLst/>
          </a:prstGeom>
          <a:noFill/>
        </p:spPr>
        <p:txBody>
          <a:bodyPr wrap="none" rtlCol="0">
            <a:spAutoFit/>
          </a:bodyPr>
          <a:lstStyle/>
          <a:p>
            <a:pPr algn="ctr"/>
            <a:r>
              <a:rPr kumimoji="1" lang="ja-JP" altLang="en-US" sz="1050" b="1" dirty="0">
                <a:solidFill>
                  <a:schemeClr val="accent6">
                    <a:lumMod val="75000"/>
                  </a:schemeClr>
                </a:solidFill>
                <a:latin typeface="Meiryo" charset="-128"/>
                <a:ea typeface="Meiryo" charset="-128"/>
                <a:cs typeface="Meiryo" charset="-128"/>
              </a:rPr>
              <a:t>コンセンサス・アルゴリズム</a:t>
            </a:r>
            <a:endParaRPr kumimoji="1" lang="en-US" altLang="ja-JP" sz="1050" b="1" dirty="0">
              <a:solidFill>
                <a:schemeClr val="accent6">
                  <a:lumMod val="75000"/>
                </a:schemeClr>
              </a:solidFill>
              <a:latin typeface="Meiryo" charset="-128"/>
              <a:ea typeface="Meiryo" charset="-128"/>
              <a:cs typeface="Meiryo" charset="-128"/>
            </a:endParaRPr>
          </a:p>
          <a:p>
            <a:pPr algn="ctr"/>
            <a:r>
              <a:rPr lang="ja-JP" altLang="en-US" sz="800" dirty="0">
                <a:solidFill>
                  <a:schemeClr val="accent6">
                    <a:lumMod val="75000"/>
                  </a:schemeClr>
                </a:solidFill>
                <a:latin typeface="Meiryo" charset="-128"/>
                <a:ea typeface="Meiryo" charset="-128"/>
                <a:cs typeface="Meiryo" charset="-128"/>
              </a:rPr>
              <a:t>新ブロックを追加するノードを決定する方法</a:t>
            </a:r>
            <a:endParaRPr kumimoji="1" lang="ja-JP" altLang="en-US" sz="800" dirty="0">
              <a:solidFill>
                <a:schemeClr val="accent6">
                  <a:lumMod val="75000"/>
                </a:schemeClr>
              </a:solidFill>
              <a:latin typeface="Meiryo" charset="-128"/>
              <a:ea typeface="Meiryo" charset="-128"/>
              <a:cs typeface="Meiryo" charset="-128"/>
            </a:endParaRPr>
          </a:p>
        </p:txBody>
      </p:sp>
      <p:sp>
        <p:nvSpPr>
          <p:cNvPr id="149" name="テキスト ボックス 148"/>
          <p:cNvSpPr txBox="1"/>
          <p:nvPr/>
        </p:nvSpPr>
        <p:spPr>
          <a:xfrm>
            <a:off x="6273130" y="3897302"/>
            <a:ext cx="2467342" cy="461665"/>
          </a:xfrm>
          <a:prstGeom prst="rect">
            <a:avLst/>
          </a:prstGeom>
          <a:noFill/>
        </p:spPr>
        <p:txBody>
          <a:bodyPr wrap="none" rtlCol="0">
            <a:spAutoFit/>
          </a:bodyPr>
          <a:lstStyle/>
          <a:p>
            <a:r>
              <a:rPr kumimoji="1" lang="en-US" altLang="ja-JP" sz="800" b="1" dirty="0">
                <a:solidFill>
                  <a:schemeClr val="accent6">
                    <a:lumMod val="75000"/>
                  </a:schemeClr>
                </a:solidFill>
                <a:latin typeface="Meiryo" charset="-128"/>
                <a:ea typeface="Meiryo" charset="-128"/>
                <a:cs typeface="Meiryo" charset="-128"/>
              </a:rPr>
              <a:t>Proof of Work</a:t>
            </a:r>
            <a:r>
              <a:rPr kumimoji="1" lang="en-US" altLang="ja-JP" sz="800" dirty="0">
                <a:solidFill>
                  <a:schemeClr val="accent6">
                    <a:lumMod val="75000"/>
                  </a:schemeClr>
                </a:solidFill>
                <a:latin typeface="Meiryo" charset="-128"/>
                <a:ea typeface="Meiryo" charset="-128"/>
                <a:cs typeface="Meiryo" charset="-128"/>
              </a:rPr>
              <a:t>:</a:t>
            </a:r>
            <a:r>
              <a:rPr kumimoji="1" lang="ja-JP" altLang="en-US" sz="800" dirty="0">
                <a:solidFill>
                  <a:schemeClr val="accent6">
                    <a:lumMod val="75000"/>
                  </a:schemeClr>
                </a:solidFill>
                <a:latin typeface="Meiryo" charset="-128"/>
                <a:ea typeface="Meiryo" charset="-128"/>
                <a:cs typeface="Meiryo" charset="-128"/>
              </a:rPr>
              <a:t>大量の計算をいち早く解く</a:t>
            </a:r>
            <a:endParaRPr kumimoji="1" lang="en-US" altLang="ja-JP" sz="800" dirty="0">
              <a:solidFill>
                <a:schemeClr val="accent6">
                  <a:lumMod val="75000"/>
                </a:schemeClr>
              </a:solidFill>
              <a:latin typeface="Meiryo" charset="-128"/>
              <a:ea typeface="Meiryo" charset="-128"/>
              <a:cs typeface="Meiryo" charset="-128"/>
            </a:endParaRPr>
          </a:p>
          <a:p>
            <a:r>
              <a:rPr lang="en-US" altLang="ja-JP" sz="800" b="1" dirty="0">
                <a:solidFill>
                  <a:schemeClr val="accent6">
                    <a:lumMod val="75000"/>
                  </a:schemeClr>
                </a:solidFill>
                <a:latin typeface="Meiryo" charset="-128"/>
                <a:ea typeface="Meiryo" charset="-128"/>
                <a:cs typeface="Meiryo" charset="-128"/>
              </a:rPr>
              <a:t>Proof of Stake</a:t>
            </a:r>
            <a:r>
              <a:rPr lang="en-US" altLang="ja-JP" sz="800" dirty="0">
                <a:solidFill>
                  <a:schemeClr val="accent6">
                    <a:lumMod val="75000"/>
                  </a:schemeClr>
                </a:solidFill>
                <a:latin typeface="Meiryo" charset="-128"/>
                <a:ea typeface="Meiryo" charset="-128"/>
                <a:cs typeface="Meiryo" charset="-128"/>
              </a:rPr>
              <a:t>:</a:t>
            </a:r>
            <a:r>
              <a:rPr lang="ja-JP" altLang="en-US" sz="800" dirty="0">
                <a:solidFill>
                  <a:schemeClr val="accent6">
                    <a:lumMod val="75000"/>
                  </a:schemeClr>
                </a:solidFill>
                <a:latin typeface="Meiryo" charset="-128"/>
                <a:ea typeface="Meiryo" charset="-128"/>
                <a:cs typeface="Meiryo" charset="-128"/>
              </a:rPr>
              <a:t>利害関係を多く持っている</a:t>
            </a:r>
            <a:endParaRPr lang="en-US" altLang="ja-JP" sz="800" dirty="0">
              <a:solidFill>
                <a:schemeClr val="accent6">
                  <a:lumMod val="75000"/>
                </a:schemeClr>
              </a:solidFill>
              <a:latin typeface="Meiryo" charset="-128"/>
              <a:ea typeface="Meiryo" charset="-128"/>
              <a:cs typeface="Meiryo" charset="-128"/>
            </a:endParaRPr>
          </a:p>
          <a:p>
            <a:r>
              <a:rPr kumimoji="1" lang="en-US" altLang="ja-JP" sz="800" b="1" dirty="0">
                <a:solidFill>
                  <a:schemeClr val="accent6">
                    <a:lumMod val="75000"/>
                  </a:schemeClr>
                </a:solidFill>
                <a:latin typeface="Meiryo" charset="-128"/>
                <a:ea typeface="Meiryo" charset="-128"/>
                <a:cs typeface="Meiryo" charset="-128"/>
              </a:rPr>
              <a:t>Proof of Importance</a:t>
            </a:r>
            <a:r>
              <a:rPr kumimoji="1" lang="en-US" altLang="ja-JP" sz="800" dirty="0">
                <a:solidFill>
                  <a:schemeClr val="accent6">
                    <a:lumMod val="75000"/>
                  </a:schemeClr>
                </a:solidFill>
                <a:latin typeface="Meiryo" charset="-128"/>
                <a:ea typeface="Meiryo" charset="-128"/>
                <a:cs typeface="Meiryo" charset="-128"/>
              </a:rPr>
              <a:t>:</a:t>
            </a:r>
            <a:r>
              <a:rPr kumimoji="1" lang="ja-JP" altLang="en-US" sz="800" dirty="0">
                <a:solidFill>
                  <a:schemeClr val="accent6">
                    <a:lumMod val="75000"/>
                  </a:schemeClr>
                </a:solidFill>
                <a:latin typeface="Meiryo" charset="-128"/>
                <a:ea typeface="Meiryo" charset="-128"/>
                <a:cs typeface="Meiryo" charset="-128"/>
              </a:rPr>
              <a:t>沢山の取引を行っている</a:t>
            </a:r>
          </a:p>
        </p:txBody>
      </p:sp>
      <p:sp>
        <p:nvSpPr>
          <p:cNvPr id="150" name="テキスト ボックス 149"/>
          <p:cNvSpPr txBox="1"/>
          <p:nvPr/>
        </p:nvSpPr>
        <p:spPr>
          <a:xfrm>
            <a:off x="6434583" y="3300348"/>
            <a:ext cx="415498" cy="184666"/>
          </a:xfrm>
          <a:prstGeom prst="rect">
            <a:avLst/>
          </a:prstGeom>
          <a:noFill/>
        </p:spPr>
        <p:txBody>
          <a:bodyPr wrap="none" rtlCol="0">
            <a:spAutoFit/>
          </a:bodyPr>
          <a:lstStyle/>
          <a:p>
            <a:r>
              <a:rPr kumimoji="1" lang="ja-JP" altLang="en-US" sz="600">
                <a:solidFill>
                  <a:schemeClr val="bg1"/>
                </a:solidFill>
                <a:latin typeface="Meiryo" charset="-128"/>
                <a:ea typeface="Meiryo" charset="-128"/>
                <a:cs typeface="Meiryo" charset="-128"/>
              </a:rPr>
              <a:t>ノード</a:t>
            </a:r>
          </a:p>
        </p:txBody>
      </p:sp>
      <p:sp>
        <p:nvSpPr>
          <p:cNvPr id="92" name="正方形/長方形 91"/>
          <p:cNvSpPr/>
          <p:nvPr/>
        </p:nvSpPr>
        <p:spPr>
          <a:xfrm>
            <a:off x="4564279" y="2833176"/>
            <a:ext cx="611355" cy="240285"/>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電子署名</a:t>
            </a:r>
            <a:endParaRPr kumimoji="1" lang="ja-JP" altLang="en-US" sz="800" dirty="0">
              <a:solidFill>
                <a:srgbClr val="FFFFFF"/>
              </a:solidFill>
              <a:latin typeface="Meiryo" charset="-128"/>
              <a:ea typeface="Meiryo" charset="-128"/>
              <a:cs typeface="Meiryo" charset="-128"/>
            </a:endParaRPr>
          </a:p>
        </p:txBody>
      </p:sp>
      <p:cxnSp>
        <p:nvCxnSpPr>
          <p:cNvPr id="14" name="直線矢印コネクタ 13"/>
          <p:cNvCxnSpPr>
            <a:stCxn id="92" idx="2"/>
          </p:cNvCxnSpPr>
          <p:nvPr/>
        </p:nvCxnSpPr>
        <p:spPr>
          <a:xfrm flipH="1">
            <a:off x="4359985" y="3073461"/>
            <a:ext cx="509972" cy="446388"/>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2" name="直線矢印コネクタ 101"/>
          <p:cNvCxnSpPr>
            <a:stCxn id="92" idx="1"/>
          </p:cNvCxnSpPr>
          <p:nvPr/>
        </p:nvCxnSpPr>
        <p:spPr>
          <a:xfrm flipH="1">
            <a:off x="4040672" y="2953319"/>
            <a:ext cx="523607" cy="148113"/>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5188714" y="2780928"/>
            <a:ext cx="751438" cy="553998"/>
          </a:xfrm>
          <a:prstGeom prst="rect">
            <a:avLst/>
          </a:prstGeom>
          <a:noFill/>
        </p:spPr>
        <p:txBody>
          <a:bodyPr wrap="square" rtlCol="0">
            <a:spAutoFit/>
          </a:bodyPr>
          <a:lstStyle/>
          <a:p>
            <a:r>
              <a:rPr kumimoji="1" lang="ja-JP" altLang="en-US" sz="600" dirty="0">
                <a:solidFill>
                  <a:srgbClr val="7030A0"/>
                </a:solidFill>
                <a:latin typeface="Meiryo" charset="-128"/>
                <a:ea typeface="Meiryo" charset="-128"/>
                <a:cs typeface="Meiryo" charset="-128"/>
              </a:rPr>
              <a:t>両方の電子署名が一致すれば正しい取引が行われたとが証明される。</a:t>
            </a:r>
          </a:p>
        </p:txBody>
      </p:sp>
      <p:sp>
        <p:nvSpPr>
          <p:cNvPr id="96" name="正方形/長方形 95"/>
          <p:cNvSpPr/>
          <p:nvPr/>
        </p:nvSpPr>
        <p:spPr>
          <a:xfrm>
            <a:off x="393269" y="5229200"/>
            <a:ext cx="8338410" cy="1060704"/>
          </a:xfrm>
          <a:prstGeom prst="rect">
            <a:avLst/>
          </a:prstGeom>
          <a:solidFill>
            <a:srgbClr val="0432FF">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コスト</a:t>
            </a:r>
            <a:r>
              <a:rPr lang="ja-JP" altLang="en-US" dirty="0">
                <a:solidFill>
                  <a:srgbClr val="FFFFFF"/>
                </a:solidFill>
                <a:latin typeface="ＭＳ Ｐゴシック"/>
                <a:ea typeface="ＭＳ Ｐゴシック"/>
                <a:cs typeface="ＭＳ Ｐゴシック"/>
              </a:rPr>
              <a:t>をかけずに</a:t>
            </a:r>
            <a:endParaRPr kumimoji="1" lang="en-US" altLang="ja-JP" dirty="0">
              <a:solidFill>
                <a:srgbClr val="FFFFFF"/>
              </a:solidFill>
              <a:latin typeface="ＭＳ Ｐゴシック"/>
              <a:ea typeface="ＭＳ Ｐゴシック"/>
              <a:cs typeface="ＭＳ Ｐゴシック"/>
            </a:endParaRPr>
          </a:p>
          <a:p>
            <a:pPr algn="ctr"/>
            <a:r>
              <a:rPr lang="ja-JP" altLang="en-US" sz="2800" dirty="0">
                <a:solidFill>
                  <a:srgbClr val="FFFFFF"/>
                </a:solidFill>
                <a:latin typeface="ＭＳ Ｐゴシック"/>
                <a:ea typeface="ＭＳ Ｐゴシック"/>
                <a:cs typeface="ＭＳ Ｐゴシック"/>
              </a:rPr>
              <a:t>取引の正当性・信頼性・公平性を</a:t>
            </a:r>
            <a:endParaRPr lang="en-US" altLang="ja-JP" sz="2800" dirty="0">
              <a:solidFill>
                <a:srgbClr val="FFFFFF"/>
              </a:solidFill>
              <a:latin typeface="ＭＳ Ｐゴシック"/>
              <a:ea typeface="ＭＳ Ｐゴシック"/>
              <a:cs typeface="ＭＳ Ｐゴシック"/>
            </a:endParaRPr>
          </a:p>
          <a:p>
            <a:pPr algn="ctr"/>
            <a:r>
              <a:rPr kumimoji="1" lang="ja-JP" altLang="en-US" dirty="0">
                <a:solidFill>
                  <a:srgbClr val="FFFFFF"/>
                </a:solidFill>
                <a:latin typeface="ＭＳ Ｐゴシック"/>
                <a:ea typeface="ＭＳ Ｐゴシック"/>
                <a:cs typeface="ＭＳ Ｐゴシック"/>
              </a:rPr>
              <a:t>保証する</a:t>
            </a:r>
          </a:p>
        </p:txBody>
      </p:sp>
    </p:spTree>
    <p:extLst>
      <p:ext uri="{BB962C8B-B14F-4D97-AF65-F5344CB8AC3E}">
        <p14:creationId xmlns:p14="http://schemas.microsoft.com/office/powerpoint/2010/main" val="216999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3239526"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44774"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6134278"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ブロックチェーンの</a:t>
            </a:r>
            <a:r>
              <a:rPr lang="en-US" altLang="ja-JP" dirty="0"/>
              <a:t>3</a:t>
            </a:r>
            <a:r>
              <a:rPr lang="ja-JP" altLang="en-US" dirty="0"/>
              <a:t>つの特徴／用途</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4" name="正方形/長方形 3"/>
          <p:cNvSpPr/>
          <p:nvPr/>
        </p:nvSpPr>
        <p:spPr>
          <a:xfrm>
            <a:off x="811777" y="1159717"/>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576275"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340773"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84164" y="1264649"/>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748662"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513160"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a:stCxn id="7" idx="3"/>
            <a:endCxn id="8" idx="1"/>
          </p:cNvCxnSpPr>
          <p:nvPr/>
        </p:nvCxnSpPr>
        <p:spPr>
          <a:xfrm flipV="1">
            <a:off x="1224007"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a:stCxn id="8" idx="3"/>
            <a:endCxn id="9" idx="1"/>
          </p:cNvCxnSpPr>
          <p:nvPr/>
        </p:nvCxnSpPr>
        <p:spPr>
          <a:xfrm>
            <a:off x="1988505" y="1377074"/>
            <a:ext cx="524655"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flipV="1">
            <a:off x="481993"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8" name="正方形/長方形 17"/>
          <p:cNvSpPr/>
          <p:nvPr/>
        </p:nvSpPr>
        <p:spPr>
          <a:xfrm>
            <a:off x="3554977"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3667406" y="1489500"/>
            <a:ext cx="367258" cy="19487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5098966" y="1159717"/>
            <a:ext cx="509665" cy="652072"/>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矢印コネクタ 22"/>
          <p:cNvCxnSpPr>
            <a:stCxn id="20" idx="3"/>
          </p:cNvCxnSpPr>
          <p:nvPr/>
        </p:nvCxnSpPr>
        <p:spPr>
          <a:xfrm flipV="1">
            <a:off x="4034664" y="1586936"/>
            <a:ext cx="1064302" cy="1"/>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角丸四角形 24"/>
          <p:cNvSpPr/>
          <p:nvPr/>
        </p:nvSpPr>
        <p:spPr>
          <a:xfrm>
            <a:off x="6369383" y="1272142"/>
            <a:ext cx="2106117" cy="314792"/>
          </a:xfrm>
          <a:prstGeom prst="round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7242560" y="1069773"/>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568003"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7917118"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927767" y="150074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602325" y="1504489"/>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p:cNvSpPr txBox="1"/>
          <p:nvPr/>
        </p:nvSpPr>
        <p:spPr>
          <a:xfrm>
            <a:off x="344775" y="2717593"/>
            <a:ext cx="2664947" cy="523220"/>
          </a:xfrm>
          <a:prstGeom prst="rect">
            <a:avLst/>
          </a:prstGeom>
          <a:noFill/>
        </p:spPr>
        <p:txBody>
          <a:bodyPr wrap="square" rtlCol="0">
            <a:spAutoFit/>
          </a:bodyPr>
          <a:lstStyle/>
          <a:p>
            <a:pPr algn="ctr"/>
            <a:r>
              <a:rPr kumimoji="1" lang="ja-JP" altLang="en-US" sz="1400" dirty="0">
                <a:solidFill>
                  <a:srgbClr val="009051"/>
                </a:solidFill>
                <a:latin typeface="Meiryo" charset="-128"/>
                <a:ea typeface="Meiryo" charset="-128"/>
                <a:cs typeface="Meiryo" charset="-128"/>
              </a:rPr>
              <a:t>秘匿性は求められないが</a:t>
            </a:r>
            <a:endParaRPr kumimoji="1" lang="en-US" altLang="ja-JP" sz="1400"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偽造されては困る</a:t>
            </a:r>
            <a:r>
              <a:rPr kumimoji="1" lang="ja-JP" altLang="en-US" sz="1400" dirty="0">
                <a:solidFill>
                  <a:srgbClr val="009051"/>
                </a:solidFill>
                <a:latin typeface="Meiryo" charset="-128"/>
                <a:ea typeface="Meiryo" charset="-128"/>
                <a:cs typeface="Meiryo" charset="-128"/>
              </a:rPr>
              <a:t>もの</a:t>
            </a:r>
          </a:p>
        </p:txBody>
      </p:sp>
      <p:sp>
        <p:nvSpPr>
          <p:cNvPr id="45" name="テキスト ボックス 44"/>
          <p:cNvSpPr txBox="1"/>
          <p:nvPr/>
        </p:nvSpPr>
        <p:spPr>
          <a:xfrm>
            <a:off x="344773" y="3260742"/>
            <a:ext cx="2664947" cy="523220"/>
          </a:xfrm>
          <a:prstGeom prst="rect">
            <a:avLst/>
          </a:prstGeom>
          <a:noFill/>
        </p:spPr>
        <p:txBody>
          <a:bodyPr wrap="square" rtlCol="0">
            <a:spAutoFit/>
          </a:bodyPr>
          <a:lstStyle/>
          <a:p>
            <a:pPr algn="ctr"/>
            <a:r>
              <a:rPr kumimoji="1" lang="ja-JP" altLang="en-US" sz="1400" dirty="0">
                <a:solidFill>
                  <a:srgbClr val="009051"/>
                </a:solidFill>
                <a:latin typeface="Meiryo" charset="-128"/>
                <a:ea typeface="Meiryo" charset="-128"/>
                <a:cs typeface="Meiryo" charset="-128"/>
              </a:rPr>
              <a:t>第三者による</a:t>
            </a:r>
            <a:endParaRPr kumimoji="1" lang="en-US" altLang="ja-JP" sz="1400"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確認・検証が求められる</a:t>
            </a:r>
            <a:r>
              <a:rPr kumimoji="1" lang="ja-JP" altLang="en-US" sz="1400" dirty="0">
                <a:solidFill>
                  <a:srgbClr val="009051"/>
                </a:solidFill>
                <a:latin typeface="Meiryo" charset="-128"/>
                <a:ea typeface="Meiryo" charset="-128"/>
                <a:cs typeface="Meiryo" charset="-128"/>
              </a:rPr>
              <a:t>もの</a:t>
            </a:r>
          </a:p>
        </p:txBody>
      </p:sp>
      <p:sp>
        <p:nvSpPr>
          <p:cNvPr id="46" name="テキスト ボックス 45"/>
          <p:cNvSpPr txBox="1"/>
          <p:nvPr/>
        </p:nvSpPr>
        <p:spPr>
          <a:xfrm>
            <a:off x="395537" y="3845552"/>
            <a:ext cx="2568993" cy="1015663"/>
          </a:xfrm>
          <a:prstGeom prst="rect">
            <a:avLst/>
          </a:prstGeom>
          <a:noFill/>
        </p:spPr>
        <p:txBody>
          <a:bodyPr wrap="square" rtlCol="0">
            <a:spAutoFit/>
          </a:bodyPr>
          <a:lstStyle/>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不動産や動産の登記情報</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lang="ja-JP" altLang="en-US" sz="1200" dirty="0">
                <a:solidFill>
                  <a:srgbClr val="009051"/>
                </a:solidFill>
                <a:latin typeface="Meiryo" charset="-128"/>
                <a:ea typeface="Meiryo" charset="-128"/>
                <a:cs typeface="Meiryo" charset="-128"/>
              </a:rPr>
              <a:t>建築工事中の建物データ</a:t>
            </a:r>
            <a:endParaRPr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自動車の試験データ</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lang="ja-JP" altLang="en-US" sz="1200" dirty="0">
                <a:solidFill>
                  <a:srgbClr val="009051"/>
                </a:solidFill>
                <a:latin typeface="Meiryo" charset="-128"/>
                <a:ea typeface="Meiryo" charset="-128"/>
                <a:cs typeface="Meiryo" charset="-128"/>
              </a:rPr>
              <a:t>契約内容</a:t>
            </a:r>
            <a:endParaRPr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決算内容　など</a:t>
            </a:r>
          </a:p>
        </p:txBody>
      </p:sp>
      <p:sp>
        <p:nvSpPr>
          <p:cNvPr id="47" name="テキスト ボックス 46"/>
          <p:cNvSpPr txBox="1"/>
          <p:nvPr/>
        </p:nvSpPr>
        <p:spPr>
          <a:xfrm>
            <a:off x="3239527" y="2722671"/>
            <a:ext cx="2664947" cy="523220"/>
          </a:xfrm>
          <a:prstGeom prst="rect">
            <a:avLst/>
          </a:prstGeom>
          <a:noFill/>
        </p:spPr>
        <p:txBody>
          <a:bodyPr wrap="square" rtlCol="0">
            <a:spAutoFit/>
          </a:bodyPr>
          <a:lstStyle/>
          <a:p>
            <a:pPr algn="ctr"/>
            <a:r>
              <a:rPr kumimoji="1" lang="ja-JP" altLang="en-US" sz="1400" b="1" dirty="0">
                <a:solidFill>
                  <a:srgbClr val="009051"/>
                </a:solidFill>
                <a:latin typeface="Meiryo" charset="-128"/>
                <a:ea typeface="Meiryo" charset="-128"/>
                <a:cs typeface="Meiryo" charset="-128"/>
              </a:rPr>
              <a:t>所有者と資産との関係が</a:t>
            </a:r>
            <a:endParaRPr kumimoji="1" lang="en-US" altLang="ja-JP" sz="1400" b="1"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明確</a:t>
            </a:r>
            <a:r>
              <a:rPr kumimoji="1" lang="ja-JP" altLang="en-US" sz="1400" dirty="0">
                <a:solidFill>
                  <a:srgbClr val="009051"/>
                </a:solidFill>
                <a:latin typeface="Meiryo" charset="-128"/>
                <a:ea typeface="Meiryo" charset="-128"/>
                <a:cs typeface="Meiryo" charset="-128"/>
              </a:rPr>
              <a:t>でなくてはならないもの</a:t>
            </a:r>
          </a:p>
        </p:txBody>
      </p:sp>
      <p:sp>
        <p:nvSpPr>
          <p:cNvPr id="48" name="テキスト ボックス 47"/>
          <p:cNvSpPr txBox="1"/>
          <p:nvPr/>
        </p:nvSpPr>
        <p:spPr>
          <a:xfrm>
            <a:off x="3239525" y="3265820"/>
            <a:ext cx="2664947" cy="523220"/>
          </a:xfrm>
          <a:prstGeom prst="rect">
            <a:avLst/>
          </a:prstGeom>
          <a:noFill/>
        </p:spPr>
        <p:txBody>
          <a:bodyPr wrap="square" rtlCol="0">
            <a:spAutoFit/>
          </a:bodyPr>
          <a:lstStyle/>
          <a:p>
            <a:pPr algn="ctr"/>
            <a:r>
              <a:rPr kumimoji="1" lang="ja-JP" altLang="en-US" sz="1400" b="1" dirty="0">
                <a:solidFill>
                  <a:srgbClr val="009051"/>
                </a:solidFill>
                <a:latin typeface="Meiryo" charset="-128"/>
                <a:ea typeface="Meiryo" charset="-128"/>
                <a:cs typeface="Meiryo" charset="-128"/>
              </a:rPr>
              <a:t>取引履歴</a:t>
            </a:r>
            <a:r>
              <a:rPr kumimoji="1" lang="ja-JP" altLang="en-US" sz="1400" dirty="0">
                <a:solidFill>
                  <a:srgbClr val="009051"/>
                </a:solidFill>
                <a:latin typeface="Meiryo" charset="-128"/>
                <a:ea typeface="Meiryo" charset="-128"/>
                <a:cs typeface="Meiryo" charset="-128"/>
              </a:rPr>
              <a:t>が失われることなく</a:t>
            </a:r>
            <a:endParaRPr kumimoji="1" lang="en-US" altLang="ja-JP" sz="1400"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保持</a:t>
            </a:r>
            <a:r>
              <a:rPr kumimoji="1" lang="ja-JP" altLang="en-US" sz="1400" dirty="0">
                <a:solidFill>
                  <a:srgbClr val="009051"/>
                </a:solidFill>
                <a:latin typeface="Meiryo" charset="-128"/>
                <a:ea typeface="Meiryo" charset="-128"/>
                <a:cs typeface="Meiryo" charset="-128"/>
              </a:rPr>
              <a:t>されるもの</a:t>
            </a:r>
          </a:p>
        </p:txBody>
      </p:sp>
      <p:sp>
        <p:nvSpPr>
          <p:cNvPr id="49" name="テキスト ボックス 48"/>
          <p:cNvSpPr txBox="1"/>
          <p:nvPr/>
        </p:nvSpPr>
        <p:spPr>
          <a:xfrm>
            <a:off x="3472071" y="3845552"/>
            <a:ext cx="2217815" cy="1015663"/>
          </a:xfrm>
          <a:prstGeom prst="rect">
            <a:avLst/>
          </a:prstGeom>
          <a:noFill/>
        </p:spPr>
        <p:txBody>
          <a:bodyPr wrap="square" rtlCol="0">
            <a:spAutoFit/>
          </a:bodyPr>
          <a:lstStyle/>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不動産や動産の登記情報</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lang="ja-JP" altLang="en-US" sz="1200" dirty="0">
                <a:solidFill>
                  <a:srgbClr val="009051"/>
                </a:solidFill>
                <a:latin typeface="Meiryo" charset="-128"/>
                <a:ea typeface="Meiryo" charset="-128"/>
                <a:cs typeface="Meiryo" charset="-128"/>
              </a:rPr>
              <a:t>株取引やレンタルの情報</a:t>
            </a:r>
            <a:endParaRPr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動画や音楽などの著作権</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lang="ja-JP" altLang="en-US" sz="1200" dirty="0">
                <a:solidFill>
                  <a:srgbClr val="009051"/>
                </a:solidFill>
                <a:latin typeface="Meiryo" charset="-128"/>
                <a:ea typeface="Meiryo" charset="-128"/>
                <a:cs typeface="Meiryo" charset="-128"/>
              </a:rPr>
              <a:t>個人の履歴や資格、与信</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en-US" altLang="ja-JP" sz="1200" dirty="0" err="1">
                <a:solidFill>
                  <a:srgbClr val="009051"/>
                </a:solidFill>
                <a:latin typeface="Meiryo" charset="-128"/>
                <a:ea typeface="Meiryo" charset="-128"/>
                <a:cs typeface="Meiryo" charset="-128"/>
              </a:rPr>
              <a:t>IoT</a:t>
            </a:r>
            <a:r>
              <a:rPr kumimoji="1" lang="ja-JP" altLang="en-US" sz="1200" dirty="0">
                <a:solidFill>
                  <a:srgbClr val="009051"/>
                </a:solidFill>
                <a:latin typeface="Meiryo" charset="-128"/>
                <a:ea typeface="Meiryo" charset="-128"/>
                <a:cs typeface="Meiryo" charset="-128"/>
              </a:rPr>
              <a:t>デバイス　など</a:t>
            </a:r>
          </a:p>
        </p:txBody>
      </p:sp>
      <p:sp>
        <p:nvSpPr>
          <p:cNvPr id="50" name="テキスト ボックス 49"/>
          <p:cNvSpPr txBox="1"/>
          <p:nvPr/>
        </p:nvSpPr>
        <p:spPr>
          <a:xfrm>
            <a:off x="6134279" y="2717593"/>
            <a:ext cx="2664947" cy="523220"/>
          </a:xfrm>
          <a:prstGeom prst="rect">
            <a:avLst/>
          </a:prstGeom>
          <a:noFill/>
        </p:spPr>
        <p:txBody>
          <a:bodyPr wrap="square" rtlCol="0">
            <a:spAutoFit/>
          </a:bodyPr>
          <a:lstStyle/>
          <a:p>
            <a:pPr algn="ctr"/>
            <a:r>
              <a:rPr kumimoji="1" lang="ja-JP" altLang="en-US" sz="1400" dirty="0">
                <a:solidFill>
                  <a:srgbClr val="009051"/>
                </a:solidFill>
                <a:latin typeface="Meiryo" charset="-128"/>
                <a:ea typeface="Meiryo" charset="-128"/>
                <a:cs typeface="Meiryo" charset="-128"/>
              </a:rPr>
              <a:t>万が一でも</a:t>
            </a:r>
            <a:r>
              <a:rPr kumimoji="1" lang="ja-JP" altLang="en-US" sz="1400" b="1" dirty="0">
                <a:solidFill>
                  <a:srgbClr val="009051"/>
                </a:solidFill>
                <a:latin typeface="Meiryo" charset="-128"/>
                <a:ea typeface="Meiryo" charset="-128"/>
                <a:cs typeface="Meiryo" charset="-128"/>
              </a:rPr>
              <a:t>停止すると</a:t>
            </a:r>
            <a:endParaRPr kumimoji="1" lang="en-US" altLang="ja-JP" sz="1400" b="1"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影響の大きい</a:t>
            </a:r>
            <a:r>
              <a:rPr kumimoji="1" lang="ja-JP" altLang="en-US" sz="1400" dirty="0">
                <a:solidFill>
                  <a:srgbClr val="009051"/>
                </a:solidFill>
                <a:latin typeface="Meiryo" charset="-128"/>
                <a:ea typeface="Meiryo" charset="-128"/>
                <a:cs typeface="Meiryo" charset="-128"/>
              </a:rPr>
              <a:t>システム</a:t>
            </a:r>
          </a:p>
        </p:txBody>
      </p:sp>
      <p:sp>
        <p:nvSpPr>
          <p:cNvPr id="51" name="テキスト ボックス 50"/>
          <p:cNvSpPr txBox="1"/>
          <p:nvPr/>
        </p:nvSpPr>
        <p:spPr>
          <a:xfrm>
            <a:off x="6134277" y="3260742"/>
            <a:ext cx="2664947" cy="523220"/>
          </a:xfrm>
          <a:prstGeom prst="rect">
            <a:avLst/>
          </a:prstGeom>
          <a:noFill/>
        </p:spPr>
        <p:txBody>
          <a:bodyPr wrap="square" rtlCol="0">
            <a:spAutoFit/>
          </a:bodyPr>
          <a:lstStyle/>
          <a:p>
            <a:pPr algn="ctr"/>
            <a:r>
              <a:rPr lang="ja-JP" altLang="en-US" sz="1400" dirty="0">
                <a:solidFill>
                  <a:srgbClr val="009051"/>
                </a:solidFill>
                <a:latin typeface="Meiryo" charset="-128"/>
                <a:ea typeface="Meiryo" charset="-128"/>
                <a:cs typeface="Meiryo" charset="-128"/>
              </a:rPr>
              <a:t>特定の組織や権力に</a:t>
            </a:r>
            <a:endParaRPr lang="en-US" altLang="ja-JP" sz="1400"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支配・統制されると困る</a:t>
            </a:r>
            <a:r>
              <a:rPr kumimoji="1" lang="ja-JP" altLang="en-US" sz="1400" dirty="0">
                <a:solidFill>
                  <a:srgbClr val="009051"/>
                </a:solidFill>
                <a:latin typeface="Meiryo" charset="-128"/>
                <a:ea typeface="Meiryo" charset="-128"/>
                <a:cs typeface="Meiryo" charset="-128"/>
              </a:rPr>
              <a:t>もの</a:t>
            </a:r>
            <a:endParaRPr kumimoji="1" lang="en-US" altLang="ja-JP" sz="1400" dirty="0">
              <a:solidFill>
                <a:srgbClr val="009051"/>
              </a:solidFill>
              <a:latin typeface="Meiryo" charset="-128"/>
              <a:ea typeface="Meiryo" charset="-128"/>
              <a:cs typeface="Meiryo" charset="-128"/>
            </a:endParaRPr>
          </a:p>
        </p:txBody>
      </p:sp>
      <p:sp>
        <p:nvSpPr>
          <p:cNvPr id="52" name="テキスト ボックス 51"/>
          <p:cNvSpPr txBox="1"/>
          <p:nvPr/>
        </p:nvSpPr>
        <p:spPr>
          <a:xfrm>
            <a:off x="6366823" y="3840474"/>
            <a:ext cx="2217815" cy="1015663"/>
          </a:xfrm>
          <a:prstGeom prst="rect">
            <a:avLst/>
          </a:prstGeom>
          <a:noFill/>
        </p:spPr>
        <p:txBody>
          <a:bodyPr wrap="square" rtlCol="0">
            <a:spAutoFit/>
          </a:bodyPr>
          <a:lstStyle/>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航空機や鉄道の発券予約</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マーケットプレイス</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クラウド・ソーシング</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lang="ja-JP" altLang="en-US" sz="1200" dirty="0">
                <a:solidFill>
                  <a:srgbClr val="009051"/>
                </a:solidFill>
                <a:latin typeface="Meiryo" charset="-128"/>
                <a:ea typeface="Meiryo" charset="-128"/>
                <a:cs typeface="Meiryo" charset="-128"/>
              </a:rPr>
              <a:t>ライドシェア</a:t>
            </a:r>
            <a:endParaRPr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電力や農産物の取引　など</a:t>
            </a:r>
          </a:p>
        </p:txBody>
      </p:sp>
      <p:sp>
        <p:nvSpPr>
          <p:cNvPr id="54" name="テキスト ボックス 53"/>
          <p:cNvSpPr txBox="1"/>
          <p:nvPr/>
        </p:nvSpPr>
        <p:spPr>
          <a:xfrm>
            <a:off x="668037" y="2178434"/>
            <a:ext cx="2031325" cy="338554"/>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データの連結・連続</a:t>
            </a:r>
            <a:endParaRPr kumimoji="1" lang="ja-JP" altLang="en-US" sz="1600" b="1" dirty="0">
              <a:solidFill>
                <a:srgbClr val="0432FF"/>
              </a:solidFill>
              <a:latin typeface="Meiryo" charset="-128"/>
              <a:ea typeface="Meiryo" charset="-128"/>
              <a:cs typeface="Meiryo" charset="-128"/>
            </a:endParaRPr>
          </a:p>
        </p:txBody>
      </p:sp>
      <p:sp>
        <p:nvSpPr>
          <p:cNvPr id="55" name="テキスト ボックス 54"/>
          <p:cNvSpPr txBox="1"/>
          <p:nvPr/>
        </p:nvSpPr>
        <p:spPr>
          <a:xfrm>
            <a:off x="3462724" y="2051076"/>
            <a:ext cx="2236510"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情報資産</a:t>
            </a:r>
            <a:r>
              <a:rPr lang="ja-JP" altLang="en-US" sz="1600" b="1">
                <a:solidFill>
                  <a:srgbClr val="0432FF"/>
                </a:solidFill>
                <a:latin typeface="Meiryo" charset="-128"/>
                <a:ea typeface="Meiryo" charset="-128"/>
                <a:cs typeface="Meiryo" charset="-128"/>
              </a:rPr>
              <a:t>と資産所有者</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との紐付け</a:t>
            </a:r>
            <a:endParaRPr kumimoji="1" lang="ja-JP" altLang="en-US" sz="1600" b="1" dirty="0">
              <a:solidFill>
                <a:srgbClr val="0432FF"/>
              </a:solidFill>
              <a:latin typeface="Meiryo" charset="-128"/>
              <a:ea typeface="Meiryo" charset="-128"/>
              <a:cs typeface="Meiryo" charset="-128"/>
            </a:endParaRPr>
          </a:p>
        </p:txBody>
      </p:sp>
      <p:sp>
        <p:nvSpPr>
          <p:cNvPr id="56" name="テキスト ボックス 55"/>
          <p:cNvSpPr txBox="1"/>
          <p:nvPr/>
        </p:nvSpPr>
        <p:spPr>
          <a:xfrm>
            <a:off x="6134278" y="2052137"/>
            <a:ext cx="2646878"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中央管理者なしで</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データと運用を維持・管理</a:t>
            </a:r>
            <a:endParaRPr kumimoji="1" lang="ja-JP" altLang="en-US" sz="1600" b="1" dirty="0">
              <a:solidFill>
                <a:srgbClr val="0432FF"/>
              </a:solidFill>
              <a:latin typeface="Meiryo" charset="-128"/>
              <a:ea typeface="Meiryo" charset="-128"/>
              <a:cs typeface="Meiryo" charset="-128"/>
            </a:endParaRPr>
          </a:p>
        </p:txBody>
      </p:sp>
      <p:sp>
        <p:nvSpPr>
          <p:cNvPr id="40" name="正方形/長方形 39"/>
          <p:cNvSpPr/>
          <p:nvPr/>
        </p:nvSpPr>
        <p:spPr>
          <a:xfrm>
            <a:off x="393269" y="5229200"/>
            <a:ext cx="8338410" cy="1060704"/>
          </a:xfrm>
          <a:prstGeom prst="rect">
            <a:avLst/>
          </a:prstGeom>
          <a:solidFill>
            <a:srgbClr val="0432FF">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コスト</a:t>
            </a:r>
            <a:r>
              <a:rPr lang="ja-JP" altLang="en-US" dirty="0">
                <a:solidFill>
                  <a:srgbClr val="FFFFFF"/>
                </a:solidFill>
                <a:latin typeface="ＭＳ Ｐゴシック"/>
                <a:ea typeface="ＭＳ Ｐゴシック"/>
                <a:cs typeface="ＭＳ Ｐゴシック"/>
              </a:rPr>
              <a:t>をかけずに</a:t>
            </a:r>
            <a:endParaRPr kumimoji="1" lang="en-US" altLang="ja-JP" dirty="0">
              <a:solidFill>
                <a:srgbClr val="FFFFFF"/>
              </a:solidFill>
              <a:latin typeface="ＭＳ Ｐゴシック"/>
              <a:ea typeface="ＭＳ Ｐゴシック"/>
              <a:cs typeface="ＭＳ Ｐゴシック"/>
            </a:endParaRPr>
          </a:p>
          <a:p>
            <a:pPr algn="ctr"/>
            <a:r>
              <a:rPr lang="ja-JP" altLang="en-US" sz="2800" dirty="0">
                <a:solidFill>
                  <a:srgbClr val="FFFFFF"/>
                </a:solidFill>
                <a:latin typeface="ＭＳ Ｐゴシック"/>
                <a:ea typeface="ＭＳ Ｐゴシック"/>
                <a:cs typeface="ＭＳ Ｐゴシック"/>
              </a:rPr>
              <a:t>取引の正当性・信頼性・公平性を</a:t>
            </a:r>
            <a:endParaRPr lang="en-US" altLang="ja-JP" sz="2800" dirty="0">
              <a:solidFill>
                <a:srgbClr val="FFFFFF"/>
              </a:solidFill>
              <a:latin typeface="ＭＳ Ｐゴシック"/>
              <a:ea typeface="ＭＳ Ｐゴシック"/>
              <a:cs typeface="ＭＳ Ｐゴシック"/>
            </a:endParaRPr>
          </a:p>
          <a:p>
            <a:pPr algn="ctr"/>
            <a:r>
              <a:rPr kumimoji="1" lang="ja-JP" altLang="en-US" dirty="0">
                <a:solidFill>
                  <a:srgbClr val="FFFFFF"/>
                </a:solidFill>
                <a:latin typeface="ＭＳ Ｐゴシック"/>
                <a:ea typeface="ＭＳ Ｐゴシック"/>
                <a:cs typeface="ＭＳ Ｐゴシック"/>
              </a:rPr>
              <a:t>保証する</a:t>
            </a:r>
          </a:p>
        </p:txBody>
      </p:sp>
      <p:sp>
        <p:nvSpPr>
          <p:cNvPr id="15" name="四角形吹き出し 14"/>
          <p:cNvSpPr/>
          <p:nvPr/>
        </p:nvSpPr>
        <p:spPr>
          <a:xfrm>
            <a:off x="6790945" y="4945714"/>
            <a:ext cx="1974507" cy="435119"/>
          </a:xfrm>
          <a:prstGeom prst="wedgeRectCallout">
            <a:avLst>
              <a:gd name="adj1" fmla="val -55954"/>
              <a:gd name="adj2" fmla="val -4469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DAO</a:t>
            </a:r>
            <a:r>
              <a:rPr kumimoji="1" lang="ja-JP" altLang="en-US" sz="1200" dirty="0">
                <a:solidFill>
                  <a:srgbClr val="FFFFFF"/>
                </a:solidFill>
                <a:latin typeface="ＭＳ Ｐゴシック"/>
                <a:ea typeface="ＭＳ Ｐゴシック"/>
                <a:cs typeface="ＭＳ Ｐゴシック"/>
              </a:rPr>
              <a:t>（自律分散型組織）</a:t>
            </a:r>
            <a:endParaRPr kumimoji="1" lang="en-US" altLang="ja-JP" sz="1200" dirty="0">
              <a:solidFill>
                <a:srgbClr val="FFFFFF"/>
              </a:solidFill>
              <a:latin typeface="ＭＳ Ｐゴシック"/>
              <a:ea typeface="ＭＳ Ｐゴシック"/>
              <a:cs typeface="ＭＳ Ｐゴシック"/>
            </a:endParaRPr>
          </a:p>
          <a:p>
            <a:pPr algn="ctr"/>
            <a:r>
              <a:rPr lang="en-US" altLang="ja-JP" sz="800" dirty="0">
                <a:solidFill>
                  <a:srgbClr val="FFFFFF"/>
                </a:solidFill>
                <a:latin typeface="ＭＳ Ｐゴシック"/>
                <a:ea typeface="ＭＳ Ｐゴシック"/>
                <a:cs typeface="ＭＳ Ｐゴシック"/>
              </a:rPr>
              <a:t>Decentralized Autonomous </a:t>
            </a:r>
            <a:r>
              <a:rPr kumimoji="1" lang="en-US" altLang="ja-JP" sz="800" dirty="0">
                <a:solidFill>
                  <a:srgbClr val="FFFFFF"/>
                </a:solidFill>
                <a:latin typeface="ＭＳ Ｐゴシック"/>
                <a:ea typeface="ＭＳ Ｐゴシック"/>
                <a:cs typeface="ＭＳ Ｐゴシック"/>
              </a:rPr>
              <a:t>Organization</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9154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ブロックチェーン取引と一般的な取引の違い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grpSp>
        <p:nvGrpSpPr>
          <p:cNvPr id="4" name="図形グループ 3"/>
          <p:cNvGrpSpPr/>
          <p:nvPr/>
        </p:nvGrpSpPr>
        <p:grpSpPr>
          <a:xfrm flipH="1">
            <a:off x="1117263" y="1412776"/>
            <a:ext cx="144016" cy="272752"/>
            <a:chOff x="1946324" y="4125162"/>
            <a:chExt cx="969964" cy="2007872"/>
          </a:xfrm>
        </p:grpSpPr>
        <p:sp>
          <p:nvSpPr>
            <p:cNvPr id="5" name="円/楕円 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6"/>
          <p:cNvGrpSpPr/>
          <p:nvPr/>
        </p:nvGrpSpPr>
        <p:grpSpPr>
          <a:xfrm flipH="1">
            <a:off x="604829" y="1880885"/>
            <a:ext cx="144016" cy="272752"/>
            <a:chOff x="1946324" y="4125162"/>
            <a:chExt cx="969964" cy="2007872"/>
          </a:xfrm>
        </p:grpSpPr>
        <p:sp>
          <p:nvSpPr>
            <p:cNvPr id="8" name="円/楕円 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フローチャート: 論理積ゲート 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flipH="1">
            <a:off x="819942" y="2589296"/>
            <a:ext cx="144016" cy="272752"/>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flipH="1">
            <a:off x="1403158" y="2589296"/>
            <a:ext cx="144016" cy="272752"/>
            <a:chOff x="1946324" y="4125162"/>
            <a:chExt cx="969964" cy="2007872"/>
          </a:xfrm>
        </p:grpSpPr>
        <p:sp>
          <p:nvSpPr>
            <p:cNvPr id="14" name="円/楕円 1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flipH="1">
            <a:off x="1617045" y="1885713"/>
            <a:ext cx="144016" cy="272752"/>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9" name="直線コネクタ 18"/>
          <p:cNvCxnSpPr>
            <a:stCxn id="8" idx="1"/>
            <a:endCxn id="13" idx="0"/>
          </p:cNvCxnSpPr>
          <p:nvPr/>
        </p:nvCxnSpPr>
        <p:spPr>
          <a:xfrm flipH="1">
            <a:off x="8919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a:stCxn id="11" idx="0"/>
            <a:endCxn id="8" idx="1"/>
          </p:cNvCxnSpPr>
          <p:nvPr/>
        </p:nvCxnSpPr>
        <p:spPr>
          <a:xfrm flipV="1">
            <a:off x="7488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a:stCxn id="11" idx="0"/>
            <a:endCxn id="20" idx="2"/>
          </p:cNvCxnSpPr>
          <p:nvPr/>
        </p:nvCxnSpPr>
        <p:spPr>
          <a:xfrm>
            <a:off x="7488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a:stCxn id="8" idx="1"/>
            <a:endCxn id="16" idx="0"/>
          </p:cNvCxnSpPr>
          <p:nvPr/>
        </p:nvCxnSpPr>
        <p:spPr>
          <a:xfrm>
            <a:off x="11892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a:stCxn id="8" idx="1"/>
            <a:endCxn id="20" idx="2"/>
          </p:cNvCxnSpPr>
          <p:nvPr/>
        </p:nvCxnSpPr>
        <p:spPr>
          <a:xfrm>
            <a:off x="11892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a:stCxn id="13" idx="0"/>
            <a:endCxn id="16" idx="0"/>
          </p:cNvCxnSpPr>
          <p:nvPr/>
        </p:nvCxnSpPr>
        <p:spPr>
          <a:xfrm>
            <a:off x="8919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a:stCxn id="11" idx="0"/>
            <a:endCxn id="13" idx="0"/>
          </p:cNvCxnSpPr>
          <p:nvPr/>
        </p:nvCxnSpPr>
        <p:spPr>
          <a:xfrm>
            <a:off x="7488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a:stCxn id="20" idx="2"/>
            <a:endCxn id="16" idx="0"/>
          </p:cNvCxnSpPr>
          <p:nvPr/>
        </p:nvCxnSpPr>
        <p:spPr>
          <a:xfrm flipH="1">
            <a:off x="14751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11" idx="0"/>
            <a:endCxn id="16" idx="0"/>
          </p:cNvCxnSpPr>
          <p:nvPr/>
        </p:nvCxnSpPr>
        <p:spPr>
          <a:xfrm>
            <a:off x="7488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a:stCxn id="20" idx="2"/>
            <a:endCxn id="13" idx="0"/>
          </p:cNvCxnSpPr>
          <p:nvPr/>
        </p:nvCxnSpPr>
        <p:spPr>
          <a:xfrm flipH="1">
            <a:off x="8919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9" name="フローチャート: 複数書類 28"/>
          <p:cNvSpPr/>
          <p:nvPr/>
        </p:nvSpPr>
        <p:spPr>
          <a:xfrm>
            <a:off x="14751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 name="フローチャート: 複数書類 29"/>
          <p:cNvSpPr/>
          <p:nvPr/>
        </p:nvSpPr>
        <p:spPr>
          <a:xfrm>
            <a:off x="16822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複数書類 30"/>
          <p:cNvSpPr/>
          <p:nvPr/>
        </p:nvSpPr>
        <p:spPr>
          <a:xfrm>
            <a:off x="8688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フローチャート: 複数書類 31"/>
          <p:cNvSpPr/>
          <p:nvPr/>
        </p:nvSpPr>
        <p:spPr>
          <a:xfrm>
            <a:off x="6664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複数書類 32"/>
          <p:cNvSpPr/>
          <p:nvPr/>
        </p:nvSpPr>
        <p:spPr>
          <a:xfrm>
            <a:off x="11883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1490072" y="170713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35" name="テキスト ボックス 34"/>
          <p:cNvSpPr txBox="1"/>
          <p:nvPr/>
        </p:nvSpPr>
        <p:spPr>
          <a:xfrm>
            <a:off x="494669" y="255374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grpSp>
        <p:nvGrpSpPr>
          <p:cNvPr id="36" name="図形グループ 35"/>
          <p:cNvGrpSpPr/>
          <p:nvPr/>
        </p:nvGrpSpPr>
        <p:grpSpPr>
          <a:xfrm flipH="1">
            <a:off x="1259142" y="4215829"/>
            <a:ext cx="144016" cy="272752"/>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flipH="1">
            <a:off x="746708" y="4683938"/>
            <a:ext cx="144016" cy="272752"/>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flipH="1">
            <a:off x="961821" y="5392349"/>
            <a:ext cx="144016" cy="272752"/>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flipH="1">
            <a:off x="1545037" y="5392349"/>
            <a:ext cx="144016" cy="272752"/>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flipH="1">
            <a:off x="1758924" y="4688766"/>
            <a:ext cx="144016" cy="272752"/>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1" name="直線コネクタ 50"/>
          <p:cNvCxnSpPr/>
          <p:nvPr/>
        </p:nvCxnSpPr>
        <p:spPr>
          <a:xfrm>
            <a:off x="1331150" y="4488581"/>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直線コネクタ 51"/>
          <p:cNvCxnSpPr/>
          <p:nvPr/>
        </p:nvCxnSpPr>
        <p:spPr>
          <a:xfrm flipV="1">
            <a:off x="1405295" y="4887680"/>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a:off x="1405295" y="5029075"/>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a:off x="890724" y="4882852"/>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p:nvPr/>
        </p:nvCxnSpPr>
        <p:spPr>
          <a:xfrm flipH="1">
            <a:off x="1033829" y="5029075"/>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56" name="テキスト ボックス 55"/>
          <p:cNvSpPr txBox="1"/>
          <p:nvPr/>
        </p:nvSpPr>
        <p:spPr>
          <a:xfrm>
            <a:off x="1631951" y="4510184"/>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57" name="テキスト ボックス 56"/>
          <p:cNvSpPr txBox="1"/>
          <p:nvPr/>
        </p:nvSpPr>
        <p:spPr>
          <a:xfrm>
            <a:off x="636548" y="5356793"/>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grpSp>
        <p:nvGrpSpPr>
          <p:cNvPr id="58" name="図形グループ 57"/>
          <p:cNvGrpSpPr/>
          <p:nvPr/>
        </p:nvGrpSpPr>
        <p:grpSpPr>
          <a:xfrm flipH="1">
            <a:off x="1261279" y="4830161"/>
            <a:ext cx="144016" cy="272752"/>
            <a:chOff x="1946324" y="4125162"/>
            <a:chExt cx="969964" cy="2007872"/>
          </a:xfrm>
          <a:solidFill>
            <a:schemeClr val="accent6">
              <a:lumMod val="50000"/>
            </a:schemeClr>
          </a:solidFill>
        </p:grpSpPr>
        <p:sp>
          <p:nvSpPr>
            <p:cNvPr id="59" name="円/楕円 5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フローチャート: 論理積ゲート 5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1" name="フローチャート: 複数書類 60"/>
          <p:cNvSpPr/>
          <p:nvPr/>
        </p:nvSpPr>
        <p:spPr>
          <a:xfrm>
            <a:off x="1311261" y="5016397"/>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2" name="テキスト ボックス 61"/>
          <p:cNvSpPr txBox="1"/>
          <p:nvPr/>
        </p:nvSpPr>
        <p:spPr>
          <a:xfrm>
            <a:off x="926689" y="4680057"/>
            <a:ext cx="492443" cy="215444"/>
          </a:xfrm>
          <a:prstGeom prst="rect">
            <a:avLst/>
          </a:prstGeom>
          <a:noFill/>
        </p:spPr>
        <p:txBody>
          <a:bodyPr wrap="none" rtlCol="0">
            <a:spAutoFit/>
          </a:bodyPr>
          <a:lstStyle/>
          <a:p>
            <a:r>
              <a:rPr kumimoji="1" lang="ja-JP" altLang="en-US" sz="800">
                <a:solidFill>
                  <a:schemeClr val="accent6">
                    <a:lumMod val="50000"/>
                  </a:schemeClr>
                </a:solidFill>
                <a:latin typeface="Meiryo" charset="-128"/>
                <a:ea typeface="Meiryo" charset="-128"/>
                <a:cs typeface="Meiryo" charset="-128"/>
              </a:rPr>
              <a:t>管理者</a:t>
            </a:r>
            <a:endParaRPr kumimoji="1" lang="ja-JP" altLang="en-US" sz="800" dirty="0">
              <a:solidFill>
                <a:schemeClr val="accent6">
                  <a:lumMod val="50000"/>
                </a:schemeClr>
              </a:solidFill>
              <a:latin typeface="Meiryo" charset="-128"/>
              <a:ea typeface="Meiryo" charset="-128"/>
              <a:cs typeface="Meiryo" charset="-128"/>
            </a:endParaRPr>
          </a:p>
        </p:txBody>
      </p:sp>
      <p:sp>
        <p:nvSpPr>
          <p:cNvPr id="63" name="テキスト ボックス 62"/>
          <p:cNvSpPr txBox="1"/>
          <p:nvPr/>
        </p:nvSpPr>
        <p:spPr>
          <a:xfrm>
            <a:off x="464964" y="944617"/>
            <a:ext cx="3185487" cy="369332"/>
          </a:xfrm>
          <a:prstGeom prst="rect">
            <a:avLst/>
          </a:prstGeom>
          <a:noFill/>
        </p:spPr>
        <p:txBody>
          <a:bodyPr wrap="none" rtlCol="0">
            <a:spAutoFit/>
          </a:bodyPr>
          <a:lstStyle/>
          <a:p>
            <a:r>
              <a:rPr lang="ja-JP" altLang="en-US" b="1" dirty="0">
                <a:solidFill>
                  <a:srgbClr val="0070C0"/>
                </a:solidFill>
                <a:latin typeface="Meiryo" charset="-128"/>
                <a:ea typeface="Meiryo" charset="-128"/>
                <a:cs typeface="Meiryo" charset="-128"/>
              </a:rPr>
              <a:t>ブロックチェーン</a:t>
            </a:r>
            <a:r>
              <a:rPr kumimoji="1" lang="ja-JP" altLang="en-US" b="1" dirty="0">
                <a:solidFill>
                  <a:srgbClr val="0070C0"/>
                </a:solidFill>
                <a:latin typeface="Meiryo" charset="-128"/>
                <a:ea typeface="Meiryo" charset="-128"/>
                <a:cs typeface="Meiryo" charset="-128"/>
              </a:rPr>
              <a:t>取引の場合</a:t>
            </a:r>
          </a:p>
        </p:txBody>
      </p:sp>
      <p:sp>
        <p:nvSpPr>
          <p:cNvPr id="64" name="テキスト ボックス 63"/>
          <p:cNvSpPr txBox="1"/>
          <p:nvPr/>
        </p:nvSpPr>
        <p:spPr>
          <a:xfrm>
            <a:off x="462447" y="3800231"/>
            <a:ext cx="2262158" cy="369332"/>
          </a:xfrm>
          <a:prstGeom prst="rect">
            <a:avLst/>
          </a:prstGeom>
          <a:noFill/>
        </p:spPr>
        <p:txBody>
          <a:bodyPr wrap="none" rtlCol="0">
            <a:spAutoFit/>
          </a:bodyPr>
          <a:lstStyle/>
          <a:p>
            <a:r>
              <a:rPr kumimoji="1" lang="ja-JP" altLang="en-US" b="1" dirty="0">
                <a:solidFill>
                  <a:schemeClr val="accent3">
                    <a:lumMod val="50000"/>
                  </a:schemeClr>
                </a:solidFill>
                <a:latin typeface="Meiryo" charset="-128"/>
                <a:ea typeface="Meiryo" charset="-128"/>
                <a:cs typeface="Meiryo" charset="-128"/>
              </a:rPr>
              <a:t>一般的な取引の場合</a:t>
            </a:r>
          </a:p>
        </p:txBody>
      </p:sp>
      <p:sp>
        <p:nvSpPr>
          <p:cNvPr id="65" name="テキスト ボックス 64"/>
          <p:cNvSpPr txBox="1"/>
          <p:nvPr/>
        </p:nvSpPr>
        <p:spPr>
          <a:xfrm>
            <a:off x="1997505" y="4686235"/>
            <a:ext cx="7449475" cy="830997"/>
          </a:xfrm>
          <a:prstGeom prst="rect">
            <a:avLst/>
          </a:prstGeom>
          <a:noFill/>
        </p:spPr>
        <p:txBody>
          <a:bodyPr wrap="none" rtlCol="0">
            <a:spAutoFit/>
          </a:bodyPr>
          <a:lstStyle/>
          <a:p>
            <a:pPr marL="285750" indent="-285750">
              <a:buFont typeface="Wingdings" charset="2"/>
              <a:buChar char="ü"/>
            </a:pPr>
            <a:r>
              <a:rPr lang="ja-JP" altLang="en-US" sz="1600" dirty="0">
                <a:solidFill>
                  <a:schemeClr val="accent3">
                    <a:lumMod val="50000"/>
                  </a:schemeClr>
                </a:solidFill>
                <a:latin typeface="Meiryo" charset="-128"/>
                <a:ea typeface="Meiryo" charset="-128"/>
                <a:cs typeface="Meiryo" charset="-128"/>
              </a:rPr>
              <a:t>取引を仲介する中央の管理者が存在する。</a:t>
            </a:r>
            <a:endParaRPr lang="en-US" altLang="ja-JP" sz="1600" dirty="0">
              <a:solidFill>
                <a:schemeClr val="accent3">
                  <a:lumMod val="50000"/>
                </a:schemeClr>
              </a:solidFill>
              <a:latin typeface="Meiryo" charset="-128"/>
              <a:ea typeface="Meiryo" charset="-128"/>
              <a:cs typeface="Meiryo" charset="-128"/>
            </a:endParaRPr>
          </a:p>
          <a:p>
            <a:pPr marL="285750" indent="-285750">
              <a:buFont typeface="Wingdings" charset="2"/>
              <a:buChar char="ü"/>
            </a:pPr>
            <a:r>
              <a:rPr kumimoji="1" lang="ja-JP" altLang="en-US" sz="1600" dirty="0">
                <a:solidFill>
                  <a:schemeClr val="accent3">
                    <a:lumMod val="50000"/>
                  </a:schemeClr>
                </a:solidFill>
                <a:latin typeface="Meiryo" charset="-128"/>
                <a:ea typeface="Meiryo" charset="-128"/>
                <a:cs typeface="Meiryo" charset="-128"/>
              </a:rPr>
              <a:t>管理者には取引の履歴と正当性の信頼して任せられる</a:t>
            </a:r>
            <a:r>
              <a:rPr lang="ja-JP" altLang="en-US" sz="1600" dirty="0">
                <a:solidFill>
                  <a:schemeClr val="accent3">
                    <a:lumMod val="50000"/>
                  </a:schemeClr>
                </a:solidFill>
                <a:latin typeface="Meiryo" charset="-128"/>
                <a:ea typeface="Meiryo" charset="-128"/>
                <a:cs typeface="Meiryo" charset="-128"/>
              </a:rPr>
              <a:t>権威</a:t>
            </a:r>
            <a:r>
              <a:rPr kumimoji="1" lang="ja-JP" altLang="en-US" sz="1600" dirty="0">
                <a:solidFill>
                  <a:schemeClr val="accent3">
                    <a:lumMod val="50000"/>
                  </a:schemeClr>
                </a:solidFill>
                <a:latin typeface="Meiryo" charset="-128"/>
                <a:ea typeface="Meiryo" charset="-128"/>
                <a:cs typeface="Meiryo" charset="-128"/>
              </a:rPr>
              <a:t>が必要となる。</a:t>
            </a:r>
            <a:endParaRPr kumimoji="1" lang="en-US" altLang="ja-JP" sz="1600" dirty="0">
              <a:solidFill>
                <a:schemeClr val="accent3">
                  <a:lumMod val="50000"/>
                </a:schemeClr>
              </a:solidFill>
              <a:latin typeface="Meiryo" charset="-128"/>
              <a:ea typeface="Meiryo" charset="-128"/>
              <a:cs typeface="Meiryo" charset="-128"/>
            </a:endParaRPr>
          </a:p>
          <a:p>
            <a:pPr marL="285750" indent="-285750">
              <a:buFont typeface="Wingdings" charset="2"/>
              <a:buChar char="ü"/>
            </a:pPr>
            <a:r>
              <a:rPr lang="ja-JP" altLang="en-US" sz="1600" dirty="0">
                <a:solidFill>
                  <a:schemeClr val="accent3">
                    <a:lumMod val="50000"/>
                  </a:schemeClr>
                </a:solidFill>
                <a:latin typeface="Meiryo" charset="-128"/>
                <a:ea typeface="Meiryo" charset="-128"/>
                <a:cs typeface="Meiryo" charset="-128"/>
              </a:rPr>
              <a:t>信頼を維持・保証するために膨大なコストがかかる。</a:t>
            </a:r>
            <a:endParaRPr kumimoji="1" lang="ja-JP" altLang="en-US" sz="1600" dirty="0">
              <a:solidFill>
                <a:schemeClr val="accent3">
                  <a:lumMod val="50000"/>
                </a:schemeClr>
              </a:solidFill>
              <a:latin typeface="Meiryo" charset="-128"/>
              <a:ea typeface="Meiryo" charset="-128"/>
              <a:cs typeface="Meiryo" charset="-128"/>
            </a:endParaRPr>
          </a:p>
        </p:txBody>
      </p:sp>
      <p:sp>
        <p:nvSpPr>
          <p:cNvPr id="66" name="テキスト ボックス 65"/>
          <p:cNvSpPr txBox="1"/>
          <p:nvPr/>
        </p:nvSpPr>
        <p:spPr>
          <a:xfrm>
            <a:off x="1982880" y="1893553"/>
            <a:ext cx="6423553" cy="830997"/>
          </a:xfrm>
          <a:prstGeom prst="rect">
            <a:avLst/>
          </a:prstGeom>
          <a:noFill/>
        </p:spPr>
        <p:txBody>
          <a:bodyPr wrap="none" rtlCol="0">
            <a:spAutoFit/>
          </a:bodyPr>
          <a:lstStyle/>
          <a:p>
            <a:pPr marL="285750" indent="-285750">
              <a:buFont typeface="Wingdings" charset="2"/>
              <a:buChar char="ü"/>
            </a:pPr>
            <a:r>
              <a:rPr lang="ja-JP" altLang="en-US" sz="1600" dirty="0">
                <a:solidFill>
                  <a:srgbClr val="0070C0"/>
                </a:solidFill>
                <a:latin typeface="Meiryo" charset="-128"/>
                <a:ea typeface="Meiryo" charset="-128"/>
                <a:cs typeface="Meiryo" charset="-128"/>
              </a:rPr>
              <a:t>取引を仲介する中央の管理者が存在せず、全員が管理者となる。</a:t>
            </a:r>
            <a:endParaRPr lang="en-US" altLang="ja-JP" sz="1600" dirty="0">
              <a:solidFill>
                <a:srgbClr val="0070C0"/>
              </a:solidFill>
              <a:latin typeface="Meiryo" charset="-128"/>
              <a:ea typeface="Meiryo" charset="-128"/>
              <a:cs typeface="Meiryo" charset="-128"/>
            </a:endParaRPr>
          </a:p>
          <a:p>
            <a:pPr marL="285750" indent="-285750">
              <a:buFont typeface="Wingdings" charset="2"/>
              <a:buChar char="ü"/>
            </a:pPr>
            <a:r>
              <a:rPr kumimoji="1" lang="ja-JP" altLang="en-US" sz="1600" dirty="0">
                <a:solidFill>
                  <a:srgbClr val="0070C0"/>
                </a:solidFill>
                <a:latin typeface="Meiryo" charset="-128"/>
                <a:ea typeface="Meiryo" charset="-128"/>
                <a:cs typeface="Meiryo" charset="-128"/>
              </a:rPr>
              <a:t>取引の履歴と正当性は仕組みによって保証される。</a:t>
            </a:r>
            <a:endParaRPr kumimoji="1" lang="en-US" altLang="ja-JP" sz="1600" dirty="0">
              <a:solidFill>
                <a:srgbClr val="0070C0"/>
              </a:solidFill>
              <a:latin typeface="Meiryo" charset="-128"/>
              <a:ea typeface="Meiryo" charset="-128"/>
              <a:cs typeface="Meiryo" charset="-128"/>
            </a:endParaRPr>
          </a:p>
          <a:p>
            <a:pPr marL="285750" indent="-285750">
              <a:buFont typeface="Wingdings" charset="2"/>
              <a:buChar char="ü"/>
            </a:pPr>
            <a:r>
              <a:rPr lang="ja-JP" altLang="en-US" sz="1600" dirty="0">
                <a:solidFill>
                  <a:srgbClr val="0070C0"/>
                </a:solidFill>
                <a:latin typeface="Meiryo" charset="-128"/>
                <a:ea typeface="Meiryo" charset="-128"/>
                <a:cs typeface="Meiryo" charset="-128"/>
              </a:rPr>
              <a:t>信頼性を維持・保証するための仕組みにコストがかからない。</a:t>
            </a:r>
            <a:endParaRPr kumimoji="1" lang="ja-JP" altLang="en-US" sz="1600" dirty="0">
              <a:solidFill>
                <a:srgbClr val="0070C0"/>
              </a:solidFill>
              <a:latin typeface="Meiryo" charset="-128"/>
              <a:ea typeface="Meiryo" charset="-128"/>
              <a:cs typeface="Meiryo" charset="-128"/>
            </a:endParaRPr>
          </a:p>
        </p:txBody>
      </p:sp>
      <p:sp>
        <p:nvSpPr>
          <p:cNvPr id="67" name="テキスト ボックス 66"/>
          <p:cNvSpPr txBox="1"/>
          <p:nvPr/>
        </p:nvSpPr>
        <p:spPr>
          <a:xfrm>
            <a:off x="1617045" y="210177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68" name="テキスト ボックス 67"/>
          <p:cNvSpPr txBox="1"/>
          <p:nvPr/>
        </p:nvSpPr>
        <p:spPr>
          <a:xfrm>
            <a:off x="1253500" y="5042614"/>
            <a:ext cx="338554" cy="184666"/>
          </a:xfrm>
          <a:prstGeom prst="rect">
            <a:avLst/>
          </a:prstGeom>
          <a:noFill/>
        </p:spPr>
        <p:txBody>
          <a:bodyPr wrap="none" rtlCol="0">
            <a:spAutoFit/>
          </a:bodyPr>
          <a:lstStyle/>
          <a:p>
            <a:r>
              <a:rPr kumimoji="1" lang="ja-JP" altLang="en-US" sz="600">
                <a:solidFill>
                  <a:schemeClr val="bg1"/>
                </a:solidFill>
                <a:latin typeface="Meiryo" charset="-128"/>
                <a:ea typeface="Meiryo" charset="-128"/>
                <a:cs typeface="Meiryo" charset="-128"/>
              </a:rPr>
              <a:t>台帳</a:t>
            </a:r>
            <a:endParaRPr kumimoji="1" lang="ja-JP" altLang="en-US" sz="600" dirty="0">
              <a:solidFill>
                <a:schemeClr val="bg1"/>
              </a:solidFill>
              <a:latin typeface="Meiryo" charset="-128"/>
              <a:ea typeface="Meiryo" charset="-128"/>
              <a:cs typeface="Meiryo" charset="-128"/>
            </a:endParaRPr>
          </a:p>
        </p:txBody>
      </p:sp>
      <p:sp>
        <p:nvSpPr>
          <p:cNvPr id="69" name="テキスト ボックス 68"/>
          <p:cNvSpPr txBox="1"/>
          <p:nvPr/>
        </p:nvSpPr>
        <p:spPr>
          <a:xfrm>
            <a:off x="1126647" y="163186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70" name="テキスト ボックス 69"/>
          <p:cNvSpPr txBox="1"/>
          <p:nvPr/>
        </p:nvSpPr>
        <p:spPr>
          <a:xfrm>
            <a:off x="604829" y="2101687"/>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71" name="テキスト ボックス 70"/>
          <p:cNvSpPr txBox="1"/>
          <p:nvPr/>
        </p:nvSpPr>
        <p:spPr>
          <a:xfrm>
            <a:off x="810992" y="281373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72" name="テキスト ボックス 71"/>
          <p:cNvSpPr txBox="1"/>
          <p:nvPr/>
        </p:nvSpPr>
        <p:spPr>
          <a:xfrm>
            <a:off x="1410913" y="2813404"/>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cxnSp>
        <p:nvCxnSpPr>
          <p:cNvPr id="73" name="直線矢印コネクタ 72"/>
          <p:cNvCxnSpPr/>
          <p:nvPr/>
        </p:nvCxnSpPr>
        <p:spPr>
          <a:xfrm flipV="1">
            <a:off x="917674" y="2074921"/>
            <a:ext cx="725095" cy="504669"/>
          </a:xfrm>
          <a:prstGeom prst="straightConnector1">
            <a:avLst/>
          </a:prstGeom>
          <a:ln w="76200">
            <a:solidFill>
              <a:srgbClr val="E46C0A">
                <a:alpha val="50196"/>
              </a:srgb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endCxn id="50" idx="2"/>
          </p:cNvCxnSpPr>
          <p:nvPr/>
        </p:nvCxnSpPr>
        <p:spPr>
          <a:xfrm flipV="1">
            <a:off x="1396196" y="4887680"/>
            <a:ext cx="362728" cy="133785"/>
          </a:xfrm>
          <a:prstGeom prst="straightConnector1">
            <a:avLst/>
          </a:prstGeom>
          <a:ln w="38100">
            <a:solidFill>
              <a:schemeClr val="accent3">
                <a:lumMod val="50000"/>
                <a:alpha val="50196"/>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43" idx="0"/>
            <a:endCxn id="60" idx="2"/>
          </p:cNvCxnSpPr>
          <p:nvPr/>
        </p:nvCxnSpPr>
        <p:spPr>
          <a:xfrm flipV="1">
            <a:off x="1033829" y="5029075"/>
            <a:ext cx="227450" cy="363274"/>
          </a:xfrm>
          <a:prstGeom prst="straightConnector1">
            <a:avLst/>
          </a:prstGeom>
          <a:ln w="38100">
            <a:solidFill>
              <a:schemeClr val="accent3">
                <a:lumMod val="50000"/>
                <a:alpha val="50196"/>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1" name="テキスト ボックス 80"/>
          <p:cNvSpPr txBox="1"/>
          <p:nvPr/>
        </p:nvSpPr>
        <p:spPr>
          <a:xfrm>
            <a:off x="1979712" y="1412776"/>
            <a:ext cx="4915128" cy="338554"/>
          </a:xfrm>
          <a:prstGeom prst="rect">
            <a:avLst/>
          </a:prstGeom>
          <a:noFill/>
        </p:spPr>
        <p:txBody>
          <a:bodyPr wrap="none" rtlCol="0">
            <a:spAutoFit/>
          </a:bodyPr>
          <a:lstStyle/>
          <a:p>
            <a:r>
              <a:rPr kumimoji="1" lang="en-US" altLang="ja-JP" sz="1600" b="1" dirty="0">
                <a:solidFill>
                  <a:srgbClr val="0070C0"/>
                </a:solidFill>
                <a:latin typeface="Meiryo" charset="-128"/>
                <a:ea typeface="Meiryo" charset="-128"/>
                <a:cs typeface="Meiryo" charset="-128"/>
              </a:rPr>
              <a:t>P2P</a:t>
            </a:r>
            <a:r>
              <a:rPr kumimoji="1" lang="ja-JP" altLang="en-US" sz="1600" b="1" dirty="0">
                <a:solidFill>
                  <a:srgbClr val="0070C0"/>
                </a:solidFill>
                <a:latin typeface="Meiryo" charset="-128"/>
                <a:ea typeface="Meiryo" charset="-128"/>
                <a:cs typeface="Meiryo" charset="-128"/>
              </a:rPr>
              <a:t>方式</a:t>
            </a:r>
            <a:r>
              <a:rPr kumimoji="1" lang="ja-JP" altLang="en-US" sz="1600" dirty="0">
                <a:solidFill>
                  <a:srgbClr val="0070C0"/>
                </a:solidFill>
                <a:latin typeface="Meiryo" charset="-128"/>
                <a:ea typeface="Meiryo" charset="-128"/>
                <a:cs typeface="Meiryo" charset="-128"/>
              </a:rPr>
              <a:t>：取引は取引する者同士が直接おこなう。</a:t>
            </a:r>
          </a:p>
        </p:txBody>
      </p:sp>
      <p:sp>
        <p:nvSpPr>
          <p:cNvPr id="82" name="テキスト ボックス 81"/>
          <p:cNvSpPr txBox="1"/>
          <p:nvPr/>
        </p:nvSpPr>
        <p:spPr>
          <a:xfrm>
            <a:off x="1979712" y="4215829"/>
            <a:ext cx="6545382" cy="338554"/>
          </a:xfrm>
          <a:prstGeom prst="rect">
            <a:avLst/>
          </a:prstGeom>
          <a:noFill/>
        </p:spPr>
        <p:txBody>
          <a:bodyPr wrap="none" rtlCol="0">
            <a:spAutoFit/>
          </a:bodyPr>
          <a:lstStyle/>
          <a:p>
            <a:r>
              <a:rPr kumimoji="1" lang="ja-JP" altLang="en-US" sz="1600" b="1" dirty="0">
                <a:solidFill>
                  <a:schemeClr val="accent3">
                    <a:lumMod val="50000"/>
                  </a:schemeClr>
                </a:solidFill>
                <a:latin typeface="Meiryo" charset="-128"/>
                <a:ea typeface="Meiryo" charset="-128"/>
                <a:cs typeface="Meiryo" charset="-128"/>
              </a:rPr>
              <a:t>中央管理者方式</a:t>
            </a:r>
            <a:r>
              <a:rPr kumimoji="1" lang="ja-JP" altLang="en-US" sz="1600" dirty="0">
                <a:solidFill>
                  <a:schemeClr val="accent3">
                    <a:lumMod val="50000"/>
                  </a:schemeClr>
                </a:solidFill>
                <a:latin typeface="Meiryo" charset="-128"/>
                <a:ea typeface="Meiryo" charset="-128"/>
                <a:cs typeface="Meiryo" charset="-128"/>
              </a:rPr>
              <a:t>：取引は権威ある仲介者を介して間接的におこなう。</a:t>
            </a:r>
          </a:p>
        </p:txBody>
      </p:sp>
    </p:spTree>
    <p:extLst>
      <p:ext uri="{BB962C8B-B14F-4D97-AF65-F5344CB8AC3E}">
        <p14:creationId xmlns:p14="http://schemas.microsoft.com/office/powerpoint/2010/main" val="208542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ビットコインと銀行取引（送金）の違い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grpSp>
        <p:nvGrpSpPr>
          <p:cNvPr id="4" name="図形グループ 3"/>
          <p:cNvGrpSpPr/>
          <p:nvPr/>
        </p:nvGrpSpPr>
        <p:grpSpPr>
          <a:xfrm flipH="1">
            <a:off x="1117263" y="1412776"/>
            <a:ext cx="144016" cy="272752"/>
            <a:chOff x="1946324" y="4125162"/>
            <a:chExt cx="969964" cy="2007872"/>
          </a:xfrm>
        </p:grpSpPr>
        <p:sp>
          <p:nvSpPr>
            <p:cNvPr id="5" name="円/楕円 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6"/>
          <p:cNvGrpSpPr/>
          <p:nvPr/>
        </p:nvGrpSpPr>
        <p:grpSpPr>
          <a:xfrm flipH="1">
            <a:off x="604829" y="1880885"/>
            <a:ext cx="144016" cy="272752"/>
            <a:chOff x="1946324" y="4125162"/>
            <a:chExt cx="969964" cy="2007872"/>
          </a:xfrm>
        </p:grpSpPr>
        <p:sp>
          <p:nvSpPr>
            <p:cNvPr id="8" name="円/楕円 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フローチャート: 論理積ゲート 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flipH="1">
            <a:off x="819942" y="2589296"/>
            <a:ext cx="144016" cy="272752"/>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flipH="1">
            <a:off x="1403158" y="2589296"/>
            <a:ext cx="144016" cy="272752"/>
            <a:chOff x="1946324" y="4125162"/>
            <a:chExt cx="969964" cy="2007872"/>
          </a:xfrm>
        </p:grpSpPr>
        <p:sp>
          <p:nvSpPr>
            <p:cNvPr id="14" name="円/楕円 1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flipH="1">
            <a:off x="1617045" y="1885713"/>
            <a:ext cx="144016" cy="272752"/>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0" name="直線コネクタ 19"/>
          <p:cNvCxnSpPr>
            <a:stCxn id="6" idx="1"/>
            <a:endCxn id="11" idx="0"/>
          </p:cNvCxnSpPr>
          <p:nvPr/>
        </p:nvCxnSpPr>
        <p:spPr>
          <a:xfrm flipH="1">
            <a:off x="8919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a:stCxn id="9" idx="0"/>
            <a:endCxn id="6" idx="1"/>
          </p:cNvCxnSpPr>
          <p:nvPr/>
        </p:nvCxnSpPr>
        <p:spPr>
          <a:xfrm flipV="1">
            <a:off x="7488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a:stCxn id="9" idx="0"/>
            <a:endCxn id="18" idx="2"/>
          </p:cNvCxnSpPr>
          <p:nvPr/>
        </p:nvCxnSpPr>
        <p:spPr>
          <a:xfrm>
            <a:off x="7488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6" idx="1"/>
            <a:endCxn id="14" idx="0"/>
          </p:cNvCxnSpPr>
          <p:nvPr/>
        </p:nvCxnSpPr>
        <p:spPr>
          <a:xfrm>
            <a:off x="11892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a:stCxn id="6" idx="1"/>
            <a:endCxn id="18" idx="2"/>
          </p:cNvCxnSpPr>
          <p:nvPr/>
        </p:nvCxnSpPr>
        <p:spPr>
          <a:xfrm>
            <a:off x="11892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a:stCxn id="11" idx="0"/>
            <a:endCxn id="14" idx="0"/>
          </p:cNvCxnSpPr>
          <p:nvPr/>
        </p:nvCxnSpPr>
        <p:spPr>
          <a:xfrm>
            <a:off x="8919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a:stCxn id="9" idx="0"/>
            <a:endCxn id="11" idx="0"/>
          </p:cNvCxnSpPr>
          <p:nvPr/>
        </p:nvCxnSpPr>
        <p:spPr>
          <a:xfrm>
            <a:off x="7488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直線コネクタ 39"/>
          <p:cNvCxnSpPr>
            <a:stCxn id="18" idx="2"/>
            <a:endCxn id="14" idx="0"/>
          </p:cNvCxnSpPr>
          <p:nvPr/>
        </p:nvCxnSpPr>
        <p:spPr>
          <a:xfrm flipH="1">
            <a:off x="14751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a:stCxn id="9" idx="0"/>
            <a:endCxn id="14" idx="0"/>
          </p:cNvCxnSpPr>
          <p:nvPr/>
        </p:nvCxnSpPr>
        <p:spPr>
          <a:xfrm>
            <a:off x="7488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a:stCxn id="18" idx="2"/>
            <a:endCxn id="11" idx="0"/>
          </p:cNvCxnSpPr>
          <p:nvPr/>
        </p:nvCxnSpPr>
        <p:spPr>
          <a:xfrm flipH="1">
            <a:off x="8919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0" name="フローチャート: 複数書類 69"/>
          <p:cNvSpPr/>
          <p:nvPr/>
        </p:nvSpPr>
        <p:spPr>
          <a:xfrm>
            <a:off x="14751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1" name="フローチャート: 複数書類 70"/>
          <p:cNvSpPr/>
          <p:nvPr/>
        </p:nvSpPr>
        <p:spPr>
          <a:xfrm>
            <a:off x="16822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複数書類 71"/>
          <p:cNvSpPr/>
          <p:nvPr/>
        </p:nvSpPr>
        <p:spPr>
          <a:xfrm>
            <a:off x="8688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3" name="フローチャート: 複数書類 72"/>
          <p:cNvSpPr/>
          <p:nvPr/>
        </p:nvSpPr>
        <p:spPr>
          <a:xfrm>
            <a:off x="6664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4" name="フローチャート: 複数書類 73"/>
          <p:cNvSpPr/>
          <p:nvPr/>
        </p:nvSpPr>
        <p:spPr>
          <a:xfrm>
            <a:off x="11883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5" name="図形グループ 74"/>
          <p:cNvGrpSpPr/>
          <p:nvPr/>
        </p:nvGrpSpPr>
        <p:grpSpPr>
          <a:xfrm flipH="1">
            <a:off x="2826519" y="1412776"/>
            <a:ext cx="144016" cy="272752"/>
            <a:chOff x="1946324" y="4125162"/>
            <a:chExt cx="969964" cy="2007872"/>
          </a:xfrm>
        </p:grpSpPr>
        <p:sp>
          <p:nvSpPr>
            <p:cNvPr id="76" name="円/楕円 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8" name="図形グループ 77"/>
          <p:cNvGrpSpPr/>
          <p:nvPr/>
        </p:nvGrpSpPr>
        <p:grpSpPr>
          <a:xfrm flipH="1">
            <a:off x="2314085" y="1880885"/>
            <a:ext cx="144016" cy="272752"/>
            <a:chOff x="1946324" y="4125162"/>
            <a:chExt cx="969964" cy="2007872"/>
          </a:xfrm>
        </p:grpSpPr>
        <p:sp>
          <p:nvSpPr>
            <p:cNvPr id="79" name="円/楕円 7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フローチャート: 論理積ゲート 7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flipH="1">
            <a:off x="2529198" y="2589296"/>
            <a:ext cx="144016" cy="272752"/>
            <a:chOff x="1946324" y="4125162"/>
            <a:chExt cx="969964" cy="2007872"/>
          </a:xfrm>
        </p:grpSpPr>
        <p:sp>
          <p:nvSpPr>
            <p:cNvPr id="82" name="円/楕円 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4" name="図形グループ 83"/>
          <p:cNvGrpSpPr/>
          <p:nvPr/>
        </p:nvGrpSpPr>
        <p:grpSpPr>
          <a:xfrm flipH="1">
            <a:off x="3112414" y="2589296"/>
            <a:ext cx="144016" cy="272752"/>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7" name="図形グループ 86"/>
          <p:cNvGrpSpPr/>
          <p:nvPr/>
        </p:nvGrpSpPr>
        <p:grpSpPr>
          <a:xfrm flipH="1">
            <a:off x="3326301" y="1885713"/>
            <a:ext cx="144016" cy="272752"/>
            <a:chOff x="1946324" y="4125162"/>
            <a:chExt cx="969964" cy="2007872"/>
          </a:xfrm>
        </p:grpSpPr>
        <p:sp>
          <p:nvSpPr>
            <p:cNvPr id="88" name="円/楕円 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0" name="直線コネクタ 89"/>
          <p:cNvCxnSpPr>
            <a:stCxn id="77" idx="1"/>
            <a:endCxn id="82" idx="0"/>
          </p:cNvCxnSpPr>
          <p:nvPr/>
        </p:nvCxnSpPr>
        <p:spPr>
          <a:xfrm flipH="1">
            <a:off x="2601206"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a:stCxn id="80" idx="0"/>
            <a:endCxn id="77" idx="1"/>
          </p:cNvCxnSpPr>
          <p:nvPr/>
        </p:nvCxnSpPr>
        <p:spPr>
          <a:xfrm flipV="1">
            <a:off x="2458101"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直線コネクタ 91"/>
          <p:cNvCxnSpPr>
            <a:stCxn id="80" idx="0"/>
            <a:endCxn id="89" idx="2"/>
          </p:cNvCxnSpPr>
          <p:nvPr/>
        </p:nvCxnSpPr>
        <p:spPr>
          <a:xfrm>
            <a:off x="2458101"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a:stCxn id="77" idx="1"/>
            <a:endCxn id="85" idx="0"/>
          </p:cNvCxnSpPr>
          <p:nvPr/>
        </p:nvCxnSpPr>
        <p:spPr>
          <a:xfrm>
            <a:off x="2898527"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直線コネクタ 93"/>
          <p:cNvCxnSpPr>
            <a:stCxn id="77" idx="1"/>
            <a:endCxn id="89" idx="2"/>
          </p:cNvCxnSpPr>
          <p:nvPr/>
        </p:nvCxnSpPr>
        <p:spPr>
          <a:xfrm>
            <a:off x="2898527"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a:stCxn id="82" idx="0"/>
            <a:endCxn id="85" idx="0"/>
          </p:cNvCxnSpPr>
          <p:nvPr/>
        </p:nvCxnSpPr>
        <p:spPr>
          <a:xfrm>
            <a:off x="2601206"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直線コネクタ 95"/>
          <p:cNvCxnSpPr>
            <a:stCxn id="80" idx="0"/>
            <a:endCxn id="82" idx="0"/>
          </p:cNvCxnSpPr>
          <p:nvPr/>
        </p:nvCxnSpPr>
        <p:spPr>
          <a:xfrm>
            <a:off x="2458101"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a:stCxn id="89" idx="2"/>
            <a:endCxn id="85" idx="0"/>
          </p:cNvCxnSpPr>
          <p:nvPr/>
        </p:nvCxnSpPr>
        <p:spPr>
          <a:xfrm flipH="1">
            <a:off x="3184422"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a:stCxn id="80" idx="0"/>
            <a:endCxn id="85" idx="0"/>
          </p:cNvCxnSpPr>
          <p:nvPr/>
        </p:nvCxnSpPr>
        <p:spPr>
          <a:xfrm>
            <a:off x="2458101"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直線コネクタ 98"/>
          <p:cNvCxnSpPr>
            <a:stCxn id="89" idx="2"/>
            <a:endCxn id="82" idx="0"/>
          </p:cNvCxnSpPr>
          <p:nvPr/>
        </p:nvCxnSpPr>
        <p:spPr>
          <a:xfrm flipH="1">
            <a:off x="2601206"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0" name="フローチャート: 複数書類 99"/>
          <p:cNvSpPr/>
          <p:nvPr/>
        </p:nvSpPr>
        <p:spPr>
          <a:xfrm>
            <a:off x="3184422"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1" name="フローチャート: 複数書類 100"/>
          <p:cNvSpPr/>
          <p:nvPr/>
        </p:nvSpPr>
        <p:spPr>
          <a:xfrm>
            <a:off x="3391552"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2" name="フローチャート: 複数書類 101"/>
          <p:cNvSpPr/>
          <p:nvPr/>
        </p:nvSpPr>
        <p:spPr>
          <a:xfrm>
            <a:off x="2578154"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3" name="フローチャート: 複数書類 102"/>
          <p:cNvSpPr/>
          <p:nvPr/>
        </p:nvSpPr>
        <p:spPr>
          <a:xfrm>
            <a:off x="2375664"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フローチャート: 複数書類 103"/>
          <p:cNvSpPr/>
          <p:nvPr/>
        </p:nvSpPr>
        <p:spPr>
          <a:xfrm>
            <a:off x="2897604"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05" name="図形グループ 104"/>
          <p:cNvGrpSpPr/>
          <p:nvPr/>
        </p:nvGrpSpPr>
        <p:grpSpPr>
          <a:xfrm flipH="1">
            <a:off x="4499992" y="1412776"/>
            <a:ext cx="144016" cy="272752"/>
            <a:chOff x="1946324" y="4125162"/>
            <a:chExt cx="969964" cy="2007872"/>
          </a:xfrm>
        </p:grpSpPr>
        <p:sp>
          <p:nvSpPr>
            <p:cNvPr id="106" name="円/楕円 10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フローチャート: 論理積ゲート 10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flipH="1">
            <a:off x="3987558" y="1880885"/>
            <a:ext cx="144016" cy="272752"/>
            <a:chOff x="1946324" y="4125162"/>
            <a:chExt cx="969964" cy="2007872"/>
          </a:xfrm>
        </p:grpSpPr>
        <p:sp>
          <p:nvSpPr>
            <p:cNvPr id="109" name="円/楕円 1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 name="図形グループ 110"/>
          <p:cNvGrpSpPr/>
          <p:nvPr/>
        </p:nvGrpSpPr>
        <p:grpSpPr>
          <a:xfrm flipH="1">
            <a:off x="4202671" y="2589296"/>
            <a:ext cx="144016" cy="272752"/>
            <a:chOff x="1946324" y="4125162"/>
            <a:chExt cx="969964" cy="2007872"/>
          </a:xfrm>
        </p:grpSpPr>
        <p:sp>
          <p:nvSpPr>
            <p:cNvPr id="112" name="円/楕円 11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フローチャート: 論理積ゲート 11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4" name="図形グループ 113"/>
          <p:cNvGrpSpPr/>
          <p:nvPr/>
        </p:nvGrpSpPr>
        <p:grpSpPr>
          <a:xfrm flipH="1">
            <a:off x="4785887" y="2589296"/>
            <a:ext cx="144016" cy="272752"/>
            <a:chOff x="1946324" y="4125162"/>
            <a:chExt cx="969964" cy="2007872"/>
          </a:xfrm>
        </p:grpSpPr>
        <p:sp>
          <p:nvSpPr>
            <p:cNvPr id="115" name="円/楕円 1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フローチャート: 論理積ゲート 1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7" name="図形グループ 116"/>
          <p:cNvGrpSpPr/>
          <p:nvPr/>
        </p:nvGrpSpPr>
        <p:grpSpPr>
          <a:xfrm flipH="1">
            <a:off x="4999774" y="1885713"/>
            <a:ext cx="144016" cy="272752"/>
            <a:chOff x="1946324" y="4125162"/>
            <a:chExt cx="969964" cy="2007872"/>
          </a:xfrm>
        </p:grpSpPr>
        <p:sp>
          <p:nvSpPr>
            <p:cNvPr id="118" name="円/楕円 1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フローチャート: 論理積ゲート 1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20" name="直線コネクタ 119"/>
          <p:cNvCxnSpPr>
            <a:stCxn id="107" idx="1"/>
            <a:endCxn id="112" idx="0"/>
          </p:cNvCxnSpPr>
          <p:nvPr/>
        </p:nvCxnSpPr>
        <p:spPr>
          <a:xfrm flipH="1">
            <a:off x="4274679"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0" idx="0"/>
            <a:endCxn id="107" idx="1"/>
          </p:cNvCxnSpPr>
          <p:nvPr/>
        </p:nvCxnSpPr>
        <p:spPr>
          <a:xfrm flipV="1">
            <a:off x="4131574"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直線コネクタ 121"/>
          <p:cNvCxnSpPr>
            <a:stCxn id="110" idx="0"/>
            <a:endCxn id="119" idx="2"/>
          </p:cNvCxnSpPr>
          <p:nvPr/>
        </p:nvCxnSpPr>
        <p:spPr>
          <a:xfrm>
            <a:off x="4131574"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直線コネクタ 122"/>
          <p:cNvCxnSpPr>
            <a:stCxn id="107" idx="1"/>
            <a:endCxn id="115" idx="0"/>
          </p:cNvCxnSpPr>
          <p:nvPr/>
        </p:nvCxnSpPr>
        <p:spPr>
          <a:xfrm>
            <a:off x="4572000"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直線コネクタ 123"/>
          <p:cNvCxnSpPr>
            <a:stCxn id="107" idx="1"/>
            <a:endCxn id="119" idx="2"/>
          </p:cNvCxnSpPr>
          <p:nvPr/>
        </p:nvCxnSpPr>
        <p:spPr>
          <a:xfrm>
            <a:off x="4572000"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直線コネクタ 124"/>
          <p:cNvCxnSpPr>
            <a:stCxn id="112" idx="0"/>
            <a:endCxn id="115" idx="0"/>
          </p:cNvCxnSpPr>
          <p:nvPr/>
        </p:nvCxnSpPr>
        <p:spPr>
          <a:xfrm>
            <a:off x="4274679"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10" idx="0"/>
            <a:endCxn id="112" idx="0"/>
          </p:cNvCxnSpPr>
          <p:nvPr/>
        </p:nvCxnSpPr>
        <p:spPr>
          <a:xfrm>
            <a:off x="4131574"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直線コネクタ 126"/>
          <p:cNvCxnSpPr>
            <a:stCxn id="119" idx="2"/>
            <a:endCxn id="115" idx="0"/>
          </p:cNvCxnSpPr>
          <p:nvPr/>
        </p:nvCxnSpPr>
        <p:spPr>
          <a:xfrm flipH="1">
            <a:off x="4857895"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直線コネクタ 127"/>
          <p:cNvCxnSpPr>
            <a:stCxn id="110" idx="0"/>
            <a:endCxn id="115" idx="0"/>
          </p:cNvCxnSpPr>
          <p:nvPr/>
        </p:nvCxnSpPr>
        <p:spPr>
          <a:xfrm>
            <a:off x="4131574"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直線コネクタ 128"/>
          <p:cNvCxnSpPr>
            <a:stCxn id="119" idx="2"/>
            <a:endCxn id="112" idx="0"/>
          </p:cNvCxnSpPr>
          <p:nvPr/>
        </p:nvCxnSpPr>
        <p:spPr>
          <a:xfrm flipH="1">
            <a:off x="4274679"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30" name="フローチャート: 複数書類 129"/>
          <p:cNvSpPr/>
          <p:nvPr/>
        </p:nvSpPr>
        <p:spPr>
          <a:xfrm>
            <a:off x="4857895"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1" name="フローチャート: 複数書類 130"/>
          <p:cNvSpPr/>
          <p:nvPr/>
        </p:nvSpPr>
        <p:spPr>
          <a:xfrm>
            <a:off x="5065025"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2" name="フローチャート: 複数書類 131"/>
          <p:cNvSpPr/>
          <p:nvPr/>
        </p:nvSpPr>
        <p:spPr>
          <a:xfrm>
            <a:off x="4251627"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3" name="フローチャート: 複数書類 132"/>
          <p:cNvSpPr/>
          <p:nvPr/>
        </p:nvSpPr>
        <p:spPr>
          <a:xfrm>
            <a:off x="4049137"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4" name="フローチャート: 複数書類 133"/>
          <p:cNvSpPr/>
          <p:nvPr/>
        </p:nvSpPr>
        <p:spPr>
          <a:xfrm>
            <a:off x="4571077"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35" name="図形グループ 134"/>
          <p:cNvGrpSpPr/>
          <p:nvPr/>
        </p:nvGrpSpPr>
        <p:grpSpPr>
          <a:xfrm flipH="1">
            <a:off x="6221463" y="1412776"/>
            <a:ext cx="144016" cy="272752"/>
            <a:chOff x="1946324" y="4125162"/>
            <a:chExt cx="969964" cy="2007872"/>
          </a:xfrm>
        </p:grpSpPr>
        <p:sp>
          <p:nvSpPr>
            <p:cNvPr id="136" name="円/楕円 1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フローチャート: 論理積ゲート 1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8" name="図形グループ 137"/>
          <p:cNvGrpSpPr/>
          <p:nvPr/>
        </p:nvGrpSpPr>
        <p:grpSpPr>
          <a:xfrm flipH="1">
            <a:off x="5709029" y="1880885"/>
            <a:ext cx="144016" cy="272752"/>
            <a:chOff x="1946324" y="4125162"/>
            <a:chExt cx="969964" cy="2007872"/>
          </a:xfrm>
        </p:grpSpPr>
        <p:sp>
          <p:nvSpPr>
            <p:cNvPr id="139" name="円/楕円 1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フローチャート: 論理積ゲート 1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flipH="1">
            <a:off x="5924142" y="2589296"/>
            <a:ext cx="144016" cy="272752"/>
            <a:chOff x="1946324" y="4125162"/>
            <a:chExt cx="969964" cy="2007872"/>
          </a:xfrm>
        </p:grpSpPr>
        <p:sp>
          <p:nvSpPr>
            <p:cNvPr id="142" name="円/楕円 1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フローチャート: 論理積ゲート 1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4" name="図形グループ 143"/>
          <p:cNvGrpSpPr/>
          <p:nvPr/>
        </p:nvGrpSpPr>
        <p:grpSpPr>
          <a:xfrm flipH="1">
            <a:off x="6507358" y="2589296"/>
            <a:ext cx="144016" cy="272752"/>
            <a:chOff x="1946324" y="4125162"/>
            <a:chExt cx="969964" cy="2007872"/>
          </a:xfrm>
        </p:grpSpPr>
        <p:sp>
          <p:nvSpPr>
            <p:cNvPr id="145" name="円/楕円 1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フローチャート: 論理積ゲート 1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7" name="図形グループ 146"/>
          <p:cNvGrpSpPr/>
          <p:nvPr/>
        </p:nvGrpSpPr>
        <p:grpSpPr>
          <a:xfrm flipH="1">
            <a:off x="6721245" y="1885713"/>
            <a:ext cx="144016" cy="272752"/>
            <a:chOff x="1946324" y="4125162"/>
            <a:chExt cx="969964" cy="2007872"/>
          </a:xfrm>
        </p:grpSpPr>
        <p:sp>
          <p:nvSpPr>
            <p:cNvPr id="148" name="円/楕円 1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フローチャート: 論理積ゲート 14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50" name="直線コネクタ 149"/>
          <p:cNvCxnSpPr>
            <a:stCxn id="137" idx="1"/>
            <a:endCxn id="142" idx="0"/>
          </p:cNvCxnSpPr>
          <p:nvPr/>
        </p:nvCxnSpPr>
        <p:spPr>
          <a:xfrm flipH="1">
            <a:off x="59961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1" name="直線コネクタ 150"/>
          <p:cNvCxnSpPr>
            <a:stCxn id="140" idx="0"/>
            <a:endCxn id="137" idx="1"/>
          </p:cNvCxnSpPr>
          <p:nvPr/>
        </p:nvCxnSpPr>
        <p:spPr>
          <a:xfrm flipV="1">
            <a:off x="58530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2" name="直線コネクタ 151"/>
          <p:cNvCxnSpPr>
            <a:stCxn id="140" idx="0"/>
            <a:endCxn id="149" idx="2"/>
          </p:cNvCxnSpPr>
          <p:nvPr/>
        </p:nvCxnSpPr>
        <p:spPr>
          <a:xfrm>
            <a:off x="58530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直線コネクタ 152"/>
          <p:cNvCxnSpPr>
            <a:stCxn id="137" idx="1"/>
            <a:endCxn id="145" idx="0"/>
          </p:cNvCxnSpPr>
          <p:nvPr/>
        </p:nvCxnSpPr>
        <p:spPr>
          <a:xfrm>
            <a:off x="62934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4" name="直線コネクタ 153"/>
          <p:cNvCxnSpPr>
            <a:stCxn id="137" idx="1"/>
            <a:endCxn id="149" idx="2"/>
          </p:cNvCxnSpPr>
          <p:nvPr/>
        </p:nvCxnSpPr>
        <p:spPr>
          <a:xfrm>
            <a:off x="62934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直線コネクタ 154"/>
          <p:cNvCxnSpPr>
            <a:stCxn id="142" idx="0"/>
            <a:endCxn id="145" idx="0"/>
          </p:cNvCxnSpPr>
          <p:nvPr/>
        </p:nvCxnSpPr>
        <p:spPr>
          <a:xfrm>
            <a:off x="59961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6" name="直線コネクタ 155"/>
          <p:cNvCxnSpPr>
            <a:stCxn id="140" idx="0"/>
            <a:endCxn id="142" idx="0"/>
          </p:cNvCxnSpPr>
          <p:nvPr/>
        </p:nvCxnSpPr>
        <p:spPr>
          <a:xfrm>
            <a:off x="58530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直線コネクタ 156"/>
          <p:cNvCxnSpPr>
            <a:stCxn id="149" idx="2"/>
            <a:endCxn id="145" idx="0"/>
          </p:cNvCxnSpPr>
          <p:nvPr/>
        </p:nvCxnSpPr>
        <p:spPr>
          <a:xfrm flipH="1">
            <a:off x="65793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直線コネクタ 157"/>
          <p:cNvCxnSpPr>
            <a:stCxn id="140" idx="0"/>
            <a:endCxn id="145" idx="0"/>
          </p:cNvCxnSpPr>
          <p:nvPr/>
        </p:nvCxnSpPr>
        <p:spPr>
          <a:xfrm>
            <a:off x="58530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直線コネクタ 158"/>
          <p:cNvCxnSpPr>
            <a:stCxn id="149" idx="2"/>
            <a:endCxn id="142" idx="0"/>
          </p:cNvCxnSpPr>
          <p:nvPr/>
        </p:nvCxnSpPr>
        <p:spPr>
          <a:xfrm flipH="1">
            <a:off x="59961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0" name="フローチャート: 複数書類 159"/>
          <p:cNvSpPr/>
          <p:nvPr/>
        </p:nvSpPr>
        <p:spPr>
          <a:xfrm>
            <a:off x="65793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1" name="フローチャート: 複数書類 160"/>
          <p:cNvSpPr/>
          <p:nvPr/>
        </p:nvSpPr>
        <p:spPr>
          <a:xfrm>
            <a:off x="67864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2" name="フローチャート: 複数書類 161"/>
          <p:cNvSpPr/>
          <p:nvPr/>
        </p:nvSpPr>
        <p:spPr>
          <a:xfrm>
            <a:off x="59730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3" name="フローチャート: 複数書類 162"/>
          <p:cNvSpPr/>
          <p:nvPr/>
        </p:nvSpPr>
        <p:spPr>
          <a:xfrm>
            <a:off x="57706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4" name="フローチャート: 複数書類 163"/>
          <p:cNvSpPr/>
          <p:nvPr/>
        </p:nvSpPr>
        <p:spPr>
          <a:xfrm>
            <a:off x="62925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65" name="図形グループ 164"/>
          <p:cNvGrpSpPr/>
          <p:nvPr/>
        </p:nvGrpSpPr>
        <p:grpSpPr>
          <a:xfrm flipH="1">
            <a:off x="7932969" y="1412776"/>
            <a:ext cx="144016" cy="272752"/>
            <a:chOff x="1946324" y="4125162"/>
            <a:chExt cx="969964" cy="2007872"/>
          </a:xfrm>
        </p:grpSpPr>
        <p:sp>
          <p:nvSpPr>
            <p:cNvPr id="166" name="円/楕円 16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7" name="フローチャート: 論理積ゲート 16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8" name="図形グループ 167"/>
          <p:cNvGrpSpPr/>
          <p:nvPr/>
        </p:nvGrpSpPr>
        <p:grpSpPr>
          <a:xfrm flipH="1">
            <a:off x="7420535" y="1880885"/>
            <a:ext cx="144016" cy="272752"/>
            <a:chOff x="1946324" y="4125162"/>
            <a:chExt cx="969964" cy="2007872"/>
          </a:xfrm>
        </p:grpSpPr>
        <p:sp>
          <p:nvSpPr>
            <p:cNvPr id="169" name="円/楕円 1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ローチャート: 論理積ゲート 1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1" name="図形グループ 170"/>
          <p:cNvGrpSpPr/>
          <p:nvPr/>
        </p:nvGrpSpPr>
        <p:grpSpPr>
          <a:xfrm flipH="1">
            <a:off x="7635648" y="2589296"/>
            <a:ext cx="144016" cy="272752"/>
            <a:chOff x="1946324" y="4125162"/>
            <a:chExt cx="969964" cy="2007872"/>
          </a:xfrm>
        </p:grpSpPr>
        <p:sp>
          <p:nvSpPr>
            <p:cNvPr id="172" name="円/楕円 17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フローチャート: 論理積ゲート 17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4" name="図形グループ 173"/>
          <p:cNvGrpSpPr/>
          <p:nvPr/>
        </p:nvGrpSpPr>
        <p:grpSpPr>
          <a:xfrm flipH="1">
            <a:off x="8218864" y="2589296"/>
            <a:ext cx="144016" cy="272752"/>
            <a:chOff x="1946324" y="4125162"/>
            <a:chExt cx="969964" cy="2007872"/>
          </a:xfrm>
        </p:grpSpPr>
        <p:sp>
          <p:nvSpPr>
            <p:cNvPr id="175" name="円/楕円 1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フローチャート: 論理積ゲート 1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7" name="図形グループ 176"/>
          <p:cNvGrpSpPr/>
          <p:nvPr/>
        </p:nvGrpSpPr>
        <p:grpSpPr>
          <a:xfrm flipH="1">
            <a:off x="8432751" y="1885713"/>
            <a:ext cx="144016" cy="272752"/>
            <a:chOff x="1946324" y="4125162"/>
            <a:chExt cx="969964" cy="2007872"/>
          </a:xfrm>
        </p:grpSpPr>
        <p:sp>
          <p:nvSpPr>
            <p:cNvPr id="178" name="円/楕円 17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フローチャート: 論理積ゲート 17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80" name="直線コネクタ 179"/>
          <p:cNvCxnSpPr>
            <a:stCxn id="167" idx="1"/>
            <a:endCxn id="172" idx="0"/>
          </p:cNvCxnSpPr>
          <p:nvPr/>
        </p:nvCxnSpPr>
        <p:spPr>
          <a:xfrm flipH="1">
            <a:off x="7707656"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1" name="直線コネクタ 180"/>
          <p:cNvCxnSpPr>
            <a:stCxn id="170" idx="0"/>
            <a:endCxn id="167" idx="1"/>
          </p:cNvCxnSpPr>
          <p:nvPr/>
        </p:nvCxnSpPr>
        <p:spPr>
          <a:xfrm flipV="1">
            <a:off x="7564551"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2" name="直線コネクタ 181"/>
          <p:cNvCxnSpPr>
            <a:stCxn id="170" idx="0"/>
            <a:endCxn id="179" idx="2"/>
          </p:cNvCxnSpPr>
          <p:nvPr/>
        </p:nvCxnSpPr>
        <p:spPr>
          <a:xfrm>
            <a:off x="7564551"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3" name="直線コネクタ 182"/>
          <p:cNvCxnSpPr>
            <a:stCxn id="167" idx="1"/>
            <a:endCxn id="175" idx="0"/>
          </p:cNvCxnSpPr>
          <p:nvPr/>
        </p:nvCxnSpPr>
        <p:spPr>
          <a:xfrm>
            <a:off x="8004977"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4" name="直線コネクタ 183"/>
          <p:cNvCxnSpPr>
            <a:stCxn id="167" idx="1"/>
            <a:endCxn id="179" idx="2"/>
          </p:cNvCxnSpPr>
          <p:nvPr/>
        </p:nvCxnSpPr>
        <p:spPr>
          <a:xfrm>
            <a:off x="8004977"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2" idx="0"/>
            <a:endCxn id="175" idx="0"/>
          </p:cNvCxnSpPr>
          <p:nvPr/>
        </p:nvCxnSpPr>
        <p:spPr>
          <a:xfrm>
            <a:off x="7707656"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70" idx="0"/>
            <a:endCxn id="172" idx="0"/>
          </p:cNvCxnSpPr>
          <p:nvPr/>
        </p:nvCxnSpPr>
        <p:spPr>
          <a:xfrm>
            <a:off x="7564551"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9" idx="2"/>
            <a:endCxn id="175" idx="0"/>
          </p:cNvCxnSpPr>
          <p:nvPr/>
        </p:nvCxnSpPr>
        <p:spPr>
          <a:xfrm flipH="1">
            <a:off x="8290872"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70" idx="0"/>
            <a:endCxn id="175" idx="0"/>
          </p:cNvCxnSpPr>
          <p:nvPr/>
        </p:nvCxnSpPr>
        <p:spPr>
          <a:xfrm>
            <a:off x="7564551"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9" idx="2"/>
            <a:endCxn id="172" idx="0"/>
          </p:cNvCxnSpPr>
          <p:nvPr/>
        </p:nvCxnSpPr>
        <p:spPr>
          <a:xfrm flipH="1">
            <a:off x="7707656"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0" name="フローチャート: 複数書類 189"/>
          <p:cNvSpPr/>
          <p:nvPr/>
        </p:nvSpPr>
        <p:spPr>
          <a:xfrm>
            <a:off x="8290872"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1" name="フローチャート: 複数書類 190"/>
          <p:cNvSpPr/>
          <p:nvPr/>
        </p:nvSpPr>
        <p:spPr>
          <a:xfrm>
            <a:off x="8498002"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2" name="フローチャート: 複数書類 191"/>
          <p:cNvSpPr/>
          <p:nvPr/>
        </p:nvSpPr>
        <p:spPr>
          <a:xfrm>
            <a:off x="7684604"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3" name="フローチャート: 複数書類 192"/>
          <p:cNvSpPr/>
          <p:nvPr/>
        </p:nvSpPr>
        <p:spPr>
          <a:xfrm>
            <a:off x="7482114"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4" name="フローチャート: 複数書類 193"/>
          <p:cNvSpPr/>
          <p:nvPr/>
        </p:nvSpPr>
        <p:spPr>
          <a:xfrm>
            <a:off x="8004054"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5" name="テキスト ボックス 194"/>
          <p:cNvSpPr txBox="1"/>
          <p:nvPr/>
        </p:nvSpPr>
        <p:spPr>
          <a:xfrm>
            <a:off x="1490072" y="170713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196" name="テキスト ボックス 195"/>
          <p:cNvSpPr txBox="1"/>
          <p:nvPr/>
        </p:nvSpPr>
        <p:spPr>
          <a:xfrm>
            <a:off x="494669" y="255374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197" name="テキスト ボックス 196"/>
          <p:cNvSpPr txBox="1"/>
          <p:nvPr/>
        </p:nvSpPr>
        <p:spPr>
          <a:xfrm>
            <a:off x="3208219"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198" name="テキスト ボックス 197"/>
          <p:cNvSpPr txBox="1"/>
          <p:nvPr/>
        </p:nvSpPr>
        <p:spPr>
          <a:xfrm>
            <a:off x="2189730" y="2555735"/>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199" name="テキスト ボックス 198"/>
          <p:cNvSpPr txBox="1"/>
          <p:nvPr/>
        </p:nvSpPr>
        <p:spPr>
          <a:xfrm>
            <a:off x="4873476" y="170713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0" name="テキスト ボックス 199"/>
          <p:cNvSpPr txBox="1"/>
          <p:nvPr/>
        </p:nvSpPr>
        <p:spPr>
          <a:xfrm>
            <a:off x="3878073" y="255374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201" name="テキスト ボックス 200"/>
          <p:cNvSpPr txBox="1"/>
          <p:nvPr/>
        </p:nvSpPr>
        <p:spPr>
          <a:xfrm>
            <a:off x="6615252"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2" name="テキスト ボックス 201"/>
          <p:cNvSpPr txBox="1"/>
          <p:nvPr/>
        </p:nvSpPr>
        <p:spPr>
          <a:xfrm>
            <a:off x="5614534" y="2558198"/>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203" name="テキスト ボックス 202"/>
          <p:cNvSpPr txBox="1"/>
          <p:nvPr/>
        </p:nvSpPr>
        <p:spPr>
          <a:xfrm>
            <a:off x="8303077"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4" name="テキスト ボックス 203"/>
          <p:cNvSpPr txBox="1"/>
          <p:nvPr/>
        </p:nvSpPr>
        <p:spPr>
          <a:xfrm>
            <a:off x="7307674" y="254949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cxnSp>
        <p:nvCxnSpPr>
          <p:cNvPr id="206" name="直線矢印コネクタ 205"/>
          <p:cNvCxnSpPr>
            <a:stCxn id="82" idx="0"/>
            <a:endCxn id="89" idx="2"/>
          </p:cNvCxnSpPr>
          <p:nvPr/>
        </p:nvCxnSpPr>
        <p:spPr>
          <a:xfrm flipV="1">
            <a:off x="2601206" y="2084627"/>
            <a:ext cx="725095" cy="504669"/>
          </a:xfrm>
          <a:prstGeom prst="straightConnector1">
            <a:avLst/>
          </a:prstGeom>
          <a:ln w="76200">
            <a:solidFill>
              <a:srgbClr val="E46C0A">
                <a:alpha val="50196"/>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207" name="直線矢印コネクタ 206"/>
          <p:cNvCxnSpPr>
            <a:stCxn id="82" idx="0"/>
            <a:endCxn id="89" idx="2"/>
          </p:cNvCxnSpPr>
          <p:nvPr/>
        </p:nvCxnSpPr>
        <p:spPr>
          <a:xfrm flipV="1">
            <a:off x="2601206" y="2084627"/>
            <a:ext cx="725095" cy="504669"/>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8" name="直線矢印コネクタ 207"/>
          <p:cNvCxnSpPr>
            <a:stCxn id="82" idx="0"/>
            <a:endCxn id="80" idx="0"/>
          </p:cNvCxnSpPr>
          <p:nvPr/>
        </p:nvCxnSpPr>
        <p:spPr>
          <a:xfrm flipH="1" flipV="1">
            <a:off x="2458101" y="2079799"/>
            <a:ext cx="143105" cy="509497"/>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8" name="直線矢印コネクタ 217"/>
          <p:cNvCxnSpPr>
            <a:stCxn id="82" idx="0"/>
            <a:endCxn id="104" idx="1"/>
          </p:cNvCxnSpPr>
          <p:nvPr/>
        </p:nvCxnSpPr>
        <p:spPr>
          <a:xfrm flipV="1">
            <a:off x="2601206" y="1716736"/>
            <a:ext cx="296398" cy="87256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22" name="直線矢印コネクタ 221"/>
          <p:cNvCxnSpPr>
            <a:stCxn id="82" idx="1"/>
            <a:endCxn id="85" idx="7"/>
          </p:cNvCxnSpPr>
          <p:nvPr/>
        </p:nvCxnSpPr>
        <p:spPr>
          <a:xfrm>
            <a:off x="2652123" y="2607613"/>
            <a:ext cx="481382" cy="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36" name="直線矢印コネクタ 235"/>
          <p:cNvCxnSpPr>
            <a:stCxn id="115" idx="0"/>
            <a:endCxn id="110" idx="0"/>
          </p:cNvCxnSpPr>
          <p:nvPr/>
        </p:nvCxnSpPr>
        <p:spPr>
          <a:xfrm flipH="1" flipV="1">
            <a:off x="4131574" y="2079799"/>
            <a:ext cx="726321" cy="50949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43" name="直線矢印コネクタ 242"/>
          <p:cNvCxnSpPr>
            <a:stCxn id="115" idx="0"/>
            <a:endCxn id="107" idx="1"/>
          </p:cNvCxnSpPr>
          <p:nvPr/>
        </p:nvCxnSpPr>
        <p:spPr>
          <a:xfrm flipH="1" flipV="1">
            <a:off x="4572000" y="1685528"/>
            <a:ext cx="285895" cy="90376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47" name="直線矢印コネクタ 246"/>
          <p:cNvCxnSpPr>
            <a:stCxn id="115" idx="0"/>
            <a:endCxn id="112" idx="1"/>
          </p:cNvCxnSpPr>
          <p:nvPr/>
        </p:nvCxnSpPr>
        <p:spPr>
          <a:xfrm flipH="1">
            <a:off x="4325596" y="2589296"/>
            <a:ext cx="532299" cy="1831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50" name="直線矢印コネクタ 249"/>
          <p:cNvCxnSpPr>
            <a:stCxn id="115" idx="0"/>
            <a:endCxn id="119" idx="2"/>
          </p:cNvCxnSpPr>
          <p:nvPr/>
        </p:nvCxnSpPr>
        <p:spPr>
          <a:xfrm flipV="1">
            <a:off x="4857895" y="2084627"/>
            <a:ext cx="141879" cy="504669"/>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53" name="テキスト ボックス 252"/>
          <p:cNvSpPr txBox="1"/>
          <p:nvPr/>
        </p:nvSpPr>
        <p:spPr>
          <a:xfrm>
            <a:off x="4825378" y="2487935"/>
            <a:ext cx="697627" cy="338554"/>
          </a:xfrm>
          <a:prstGeom prst="rect">
            <a:avLst/>
          </a:prstGeom>
          <a:noFill/>
        </p:spPr>
        <p:txBody>
          <a:bodyPr wrap="none" rtlCol="0">
            <a:spAutoFit/>
          </a:bodyPr>
          <a:lstStyle/>
          <a:p>
            <a:r>
              <a:rPr kumimoji="1" lang="ja-JP" altLang="en-US" sz="800" dirty="0">
                <a:solidFill>
                  <a:srgbClr val="0070C0"/>
                </a:solidFill>
                <a:latin typeface="Meiryo" charset="-128"/>
                <a:ea typeface="Meiryo" charset="-128"/>
                <a:cs typeface="Meiryo" charset="-128"/>
              </a:rPr>
              <a:t>マイナー</a:t>
            </a:r>
            <a:endParaRPr kumimoji="1" lang="en-US" altLang="ja-JP" sz="800" dirty="0">
              <a:solidFill>
                <a:srgbClr val="0070C0"/>
              </a:solidFill>
              <a:latin typeface="Meiryo" charset="-128"/>
              <a:ea typeface="Meiryo" charset="-128"/>
              <a:cs typeface="Meiryo" charset="-128"/>
            </a:endParaRPr>
          </a:p>
          <a:p>
            <a:r>
              <a:rPr kumimoji="1" lang="ja-JP" altLang="en-US" sz="800" dirty="0">
                <a:solidFill>
                  <a:srgbClr val="0070C0"/>
                </a:solidFill>
                <a:latin typeface="Meiryo" charset="-128"/>
                <a:ea typeface="Meiryo" charset="-128"/>
                <a:cs typeface="Meiryo" charset="-128"/>
              </a:rPr>
              <a:t>（採掘者）</a:t>
            </a:r>
          </a:p>
        </p:txBody>
      </p:sp>
      <p:sp>
        <p:nvSpPr>
          <p:cNvPr id="254" name="正方形/長方形 253"/>
          <p:cNvSpPr/>
          <p:nvPr/>
        </p:nvSpPr>
        <p:spPr>
          <a:xfrm>
            <a:off x="5107245" y="2824130"/>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5" name="正方形/長方形 254"/>
          <p:cNvSpPr/>
          <p:nvPr/>
        </p:nvSpPr>
        <p:spPr>
          <a:xfrm>
            <a:off x="5145301" y="2871362"/>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5145301" y="2951347"/>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正方形/長方形 256"/>
          <p:cNvSpPr/>
          <p:nvPr/>
        </p:nvSpPr>
        <p:spPr>
          <a:xfrm>
            <a:off x="5145301" y="3026945"/>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8" name="テキスト ボックス 257"/>
          <p:cNvSpPr txBox="1"/>
          <p:nvPr/>
        </p:nvSpPr>
        <p:spPr>
          <a:xfrm>
            <a:off x="5054199" y="3082696"/>
            <a:ext cx="389850" cy="153888"/>
          </a:xfrm>
          <a:prstGeom prst="rect">
            <a:avLst/>
          </a:prstGeom>
          <a:noFill/>
        </p:spPr>
        <p:txBody>
          <a:bodyPr wrap="none" rtlCol="0">
            <a:spAutoFit/>
          </a:bodyPr>
          <a:lstStyle/>
          <a:p>
            <a:pPr algn="ctr"/>
            <a:r>
              <a:rPr kumimoji="1" lang="ja-JP" altLang="en-US" sz="400" dirty="0">
                <a:solidFill>
                  <a:srgbClr val="0070C0"/>
                </a:solidFill>
                <a:latin typeface="Meiryo" charset="-128"/>
                <a:ea typeface="Meiryo" charset="-128"/>
                <a:cs typeface="Meiryo" charset="-128"/>
              </a:rPr>
              <a:t>ブロック</a:t>
            </a:r>
          </a:p>
        </p:txBody>
      </p:sp>
      <p:sp>
        <p:nvSpPr>
          <p:cNvPr id="259" name="テキスト ボックス 258"/>
          <p:cNvSpPr txBox="1"/>
          <p:nvPr/>
        </p:nvSpPr>
        <p:spPr>
          <a:xfrm>
            <a:off x="3864117" y="3236128"/>
            <a:ext cx="1415772"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マイナーが参加者全員に</a:t>
            </a:r>
            <a:endParaRPr kumimoji="1" lang="en-US" altLang="ja-JP" sz="800" dirty="0">
              <a:solidFill>
                <a:srgbClr val="0070C0"/>
              </a:solidFill>
              <a:latin typeface="Meiryo" charset="-128"/>
              <a:ea typeface="Meiryo" charset="-128"/>
              <a:cs typeface="Meiryo" charset="-128"/>
            </a:endParaRPr>
          </a:p>
          <a:p>
            <a:pPr algn="ctr"/>
            <a:r>
              <a:rPr lang="ja-JP" altLang="en-US" sz="800" dirty="0">
                <a:solidFill>
                  <a:srgbClr val="0070C0"/>
                </a:solidFill>
                <a:latin typeface="Meiryo" charset="-128"/>
                <a:ea typeface="Meiryo" charset="-128"/>
                <a:cs typeface="Meiryo" charset="-128"/>
              </a:rPr>
              <a:t>新しいブロックを送信する</a:t>
            </a:r>
            <a:endParaRPr kumimoji="1" lang="ja-JP" altLang="en-US" sz="800" dirty="0">
              <a:solidFill>
                <a:srgbClr val="0070C0"/>
              </a:solidFill>
              <a:latin typeface="Meiryo" charset="-128"/>
              <a:ea typeface="Meiryo" charset="-128"/>
              <a:cs typeface="Meiryo" charset="-128"/>
            </a:endParaRPr>
          </a:p>
        </p:txBody>
      </p:sp>
      <p:sp>
        <p:nvSpPr>
          <p:cNvPr id="260" name="テキスト ボックス 259"/>
          <p:cNvSpPr txBox="1"/>
          <p:nvPr/>
        </p:nvSpPr>
        <p:spPr>
          <a:xfrm>
            <a:off x="321173" y="3236128"/>
            <a:ext cx="1723549"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参加者全員が同じ台帳</a:t>
            </a:r>
            <a:endParaRPr kumimoji="1" lang="en-US" altLang="ja-JP" sz="800" dirty="0">
              <a:solidFill>
                <a:srgbClr val="0070C0"/>
              </a:solidFill>
              <a:latin typeface="Meiryo" charset="-128"/>
              <a:ea typeface="Meiryo" charset="-128"/>
              <a:cs typeface="Meiryo" charset="-128"/>
            </a:endParaRPr>
          </a:p>
          <a:p>
            <a:pPr algn="ctr"/>
            <a:r>
              <a:rPr kumimoji="1" lang="ja-JP" altLang="en-US" sz="800" dirty="0">
                <a:solidFill>
                  <a:srgbClr val="0070C0"/>
                </a:solidFill>
                <a:latin typeface="Meiryo" charset="-128"/>
                <a:ea typeface="Meiryo" charset="-128"/>
                <a:cs typeface="Meiryo" charset="-128"/>
              </a:rPr>
              <a:t>（ブロックチェーン）を共有する</a:t>
            </a:r>
          </a:p>
        </p:txBody>
      </p:sp>
      <p:sp>
        <p:nvSpPr>
          <p:cNvPr id="261" name="テキスト ボックス 260"/>
          <p:cNvSpPr txBox="1"/>
          <p:nvPr/>
        </p:nvSpPr>
        <p:spPr>
          <a:xfrm>
            <a:off x="2133019" y="3230377"/>
            <a:ext cx="1518364"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花子が太郎に</a:t>
            </a:r>
            <a:r>
              <a:rPr kumimoji="1" lang="ja-JP" altLang="en-US" sz="800" u="sng" dirty="0">
                <a:solidFill>
                  <a:srgbClr val="0432FF"/>
                </a:solidFill>
                <a:latin typeface="Meiryo" charset="-128"/>
                <a:ea typeface="Meiryo" charset="-128"/>
                <a:cs typeface="Meiryo" charset="-128"/>
              </a:rPr>
              <a:t>送金すること</a:t>
            </a:r>
            <a:r>
              <a:rPr kumimoji="1" lang="ja-JP" altLang="en-US" sz="800" dirty="0">
                <a:solidFill>
                  <a:srgbClr val="0070C0"/>
                </a:solidFill>
                <a:latin typeface="Meiryo" charset="-128"/>
                <a:ea typeface="Meiryo" charset="-128"/>
                <a:cs typeface="Meiryo" charset="-128"/>
              </a:rPr>
              <a:t>を</a:t>
            </a:r>
            <a:endParaRPr kumimoji="1" lang="en-US" altLang="ja-JP" sz="800" dirty="0">
              <a:solidFill>
                <a:srgbClr val="0070C0"/>
              </a:solidFill>
              <a:latin typeface="Meiryo" charset="-128"/>
              <a:ea typeface="Meiryo" charset="-128"/>
              <a:cs typeface="Meiryo" charset="-128"/>
            </a:endParaRPr>
          </a:p>
          <a:p>
            <a:pPr algn="ctr"/>
            <a:r>
              <a:rPr kumimoji="1" lang="ja-JP" altLang="en-US" sz="800" dirty="0">
                <a:solidFill>
                  <a:srgbClr val="0070C0"/>
                </a:solidFill>
                <a:latin typeface="Meiryo" charset="-128"/>
                <a:ea typeface="Meiryo" charset="-128"/>
                <a:cs typeface="Meiryo" charset="-128"/>
              </a:rPr>
              <a:t>参加者全員に通知する</a:t>
            </a:r>
          </a:p>
        </p:txBody>
      </p:sp>
      <p:sp>
        <p:nvSpPr>
          <p:cNvPr id="262" name="テキスト ボックス 261"/>
          <p:cNvSpPr txBox="1"/>
          <p:nvPr/>
        </p:nvSpPr>
        <p:spPr>
          <a:xfrm>
            <a:off x="5448441" y="3236128"/>
            <a:ext cx="1723550"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参加者は自分の台帳に</a:t>
            </a:r>
            <a:endParaRPr kumimoji="1" lang="en-US" altLang="ja-JP" sz="800" dirty="0">
              <a:solidFill>
                <a:srgbClr val="0070C0"/>
              </a:solidFill>
              <a:latin typeface="Meiryo" charset="-128"/>
              <a:ea typeface="Meiryo" charset="-128"/>
              <a:cs typeface="Meiryo" charset="-128"/>
            </a:endParaRPr>
          </a:p>
          <a:p>
            <a:pPr algn="ctr"/>
            <a:r>
              <a:rPr lang="ja-JP" altLang="en-US" sz="800" dirty="0">
                <a:solidFill>
                  <a:srgbClr val="0070C0"/>
                </a:solidFill>
                <a:latin typeface="Meiryo" charset="-128"/>
                <a:ea typeface="Meiryo" charset="-128"/>
                <a:cs typeface="Meiryo" charset="-128"/>
              </a:rPr>
              <a:t>新しい</a:t>
            </a:r>
            <a:r>
              <a:rPr kumimoji="1" lang="ja-JP" altLang="en-US" sz="800" dirty="0">
                <a:solidFill>
                  <a:srgbClr val="0070C0"/>
                </a:solidFill>
                <a:latin typeface="Meiryo" charset="-128"/>
                <a:ea typeface="Meiryo" charset="-128"/>
                <a:cs typeface="Meiryo" charset="-128"/>
              </a:rPr>
              <a:t>ブロックを承認・追加する</a:t>
            </a:r>
          </a:p>
        </p:txBody>
      </p:sp>
      <p:sp>
        <p:nvSpPr>
          <p:cNvPr id="263" name="正方形/長方形 262"/>
          <p:cNvSpPr/>
          <p:nvPr/>
        </p:nvSpPr>
        <p:spPr>
          <a:xfrm>
            <a:off x="2357674" y="2310018"/>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4" name="正方形/長方形 263"/>
          <p:cNvSpPr/>
          <p:nvPr/>
        </p:nvSpPr>
        <p:spPr>
          <a:xfrm>
            <a:off x="2668614" y="1861912"/>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正方形/長方形 264"/>
          <p:cNvSpPr/>
          <p:nvPr/>
        </p:nvSpPr>
        <p:spPr>
          <a:xfrm>
            <a:off x="2929426" y="2236699"/>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2853882" y="2657323"/>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9" name="直線矢印コネクタ 268"/>
          <p:cNvCxnSpPr>
            <a:stCxn id="274" idx="3"/>
            <a:endCxn id="257" idx="1"/>
          </p:cNvCxnSpPr>
          <p:nvPr/>
        </p:nvCxnSpPr>
        <p:spPr>
          <a:xfrm flipV="1">
            <a:off x="4422164" y="3062949"/>
            <a:ext cx="723137" cy="80611"/>
          </a:xfrm>
          <a:prstGeom prst="straightConnector1">
            <a:avLst/>
          </a:prstGeom>
          <a:ln w="3175">
            <a:solidFill>
              <a:srgbClr val="0432F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2" name="直線矢印コネクタ 271"/>
          <p:cNvCxnSpPr>
            <a:stCxn id="274" idx="1"/>
            <a:endCxn id="266" idx="2"/>
          </p:cNvCxnSpPr>
          <p:nvPr/>
        </p:nvCxnSpPr>
        <p:spPr>
          <a:xfrm flipH="1" flipV="1">
            <a:off x="2957705" y="2729331"/>
            <a:ext cx="433408" cy="414229"/>
          </a:xfrm>
          <a:prstGeom prst="straightConnector1">
            <a:avLst/>
          </a:prstGeom>
          <a:ln w="3175">
            <a:solidFill>
              <a:srgbClr val="0432F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74" name="テキスト ボックス 273"/>
          <p:cNvSpPr txBox="1"/>
          <p:nvPr/>
        </p:nvSpPr>
        <p:spPr>
          <a:xfrm>
            <a:off x="3391113" y="3005060"/>
            <a:ext cx="1031051" cy="276999"/>
          </a:xfrm>
          <a:prstGeom prst="rect">
            <a:avLst/>
          </a:prstGeom>
          <a:noFill/>
        </p:spPr>
        <p:txBody>
          <a:bodyPr wrap="none" rtlCol="0">
            <a:spAutoFit/>
          </a:bodyPr>
          <a:lstStyle/>
          <a:p>
            <a:pPr algn="ctr"/>
            <a:r>
              <a:rPr kumimoji="1" lang="ja-JP" altLang="en-US" sz="600" dirty="0">
                <a:solidFill>
                  <a:srgbClr val="0432FF"/>
                </a:solidFill>
                <a:latin typeface="Meiryo" charset="-128"/>
                <a:ea typeface="Meiryo" charset="-128"/>
                <a:cs typeface="Meiryo" charset="-128"/>
              </a:rPr>
              <a:t>花子が太郎に送金する</a:t>
            </a:r>
            <a:endParaRPr kumimoji="1" lang="en-US" altLang="ja-JP" sz="600" dirty="0">
              <a:solidFill>
                <a:srgbClr val="0432FF"/>
              </a:solidFill>
              <a:latin typeface="Meiryo" charset="-128"/>
              <a:ea typeface="Meiryo" charset="-128"/>
              <a:cs typeface="Meiryo" charset="-128"/>
            </a:endParaRPr>
          </a:p>
          <a:p>
            <a:pPr algn="ctr"/>
            <a:r>
              <a:rPr kumimoji="1" lang="ja-JP" altLang="en-US" sz="600" dirty="0">
                <a:solidFill>
                  <a:srgbClr val="0432FF"/>
                </a:solidFill>
                <a:latin typeface="Meiryo" charset="-128"/>
                <a:ea typeface="Meiryo" charset="-128"/>
                <a:cs typeface="Meiryo" charset="-128"/>
              </a:rPr>
              <a:t>というトランザクション</a:t>
            </a:r>
          </a:p>
        </p:txBody>
      </p:sp>
      <p:grpSp>
        <p:nvGrpSpPr>
          <p:cNvPr id="290" name="図形グループ 289"/>
          <p:cNvGrpSpPr/>
          <p:nvPr/>
        </p:nvGrpSpPr>
        <p:grpSpPr>
          <a:xfrm>
            <a:off x="6663370" y="2900962"/>
            <a:ext cx="258409" cy="219307"/>
            <a:chOff x="6903384" y="2599114"/>
            <a:chExt cx="258409" cy="219307"/>
          </a:xfrm>
        </p:grpSpPr>
        <p:grpSp>
          <p:nvGrpSpPr>
            <p:cNvPr id="288" name="図形グループ 287"/>
            <p:cNvGrpSpPr/>
            <p:nvPr/>
          </p:nvGrpSpPr>
          <p:grpSpPr>
            <a:xfrm>
              <a:off x="6987634" y="2599114"/>
              <a:ext cx="174159" cy="219307"/>
              <a:chOff x="6855221" y="2502142"/>
              <a:chExt cx="285895" cy="307004"/>
            </a:xfrm>
          </p:grpSpPr>
          <p:sp>
            <p:nvSpPr>
              <p:cNvPr id="284" name="正方形/長方形 283"/>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89" name="加算記号 288"/>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1" name="図形グループ 290"/>
          <p:cNvGrpSpPr/>
          <p:nvPr/>
        </p:nvGrpSpPr>
        <p:grpSpPr>
          <a:xfrm>
            <a:off x="6874986" y="2173887"/>
            <a:ext cx="258409" cy="219307"/>
            <a:chOff x="6903384" y="2599114"/>
            <a:chExt cx="258409" cy="219307"/>
          </a:xfrm>
        </p:grpSpPr>
        <p:grpSp>
          <p:nvGrpSpPr>
            <p:cNvPr id="292" name="図形グループ 291"/>
            <p:cNvGrpSpPr/>
            <p:nvPr/>
          </p:nvGrpSpPr>
          <p:grpSpPr>
            <a:xfrm>
              <a:off x="6987634" y="2599114"/>
              <a:ext cx="174159" cy="219307"/>
              <a:chOff x="6855221" y="2502142"/>
              <a:chExt cx="285895" cy="307004"/>
            </a:xfrm>
          </p:grpSpPr>
          <p:sp>
            <p:nvSpPr>
              <p:cNvPr id="294" name="正方形/長方形 293"/>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5" name="正方形/長方形 294"/>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6" name="正方形/長方形 295"/>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7" name="正方形/長方形 296"/>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93" name="加算記号 292"/>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8" name="図形グループ 297"/>
          <p:cNvGrpSpPr/>
          <p:nvPr/>
        </p:nvGrpSpPr>
        <p:grpSpPr>
          <a:xfrm>
            <a:off x="6374858" y="1723158"/>
            <a:ext cx="258409" cy="219307"/>
            <a:chOff x="6903384" y="2599114"/>
            <a:chExt cx="258409" cy="219307"/>
          </a:xfrm>
        </p:grpSpPr>
        <p:grpSp>
          <p:nvGrpSpPr>
            <p:cNvPr id="299" name="図形グループ 298"/>
            <p:cNvGrpSpPr/>
            <p:nvPr/>
          </p:nvGrpSpPr>
          <p:grpSpPr>
            <a:xfrm>
              <a:off x="6987634" y="2599114"/>
              <a:ext cx="174159" cy="219307"/>
              <a:chOff x="6855221" y="2502142"/>
              <a:chExt cx="285895" cy="307004"/>
            </a:xfrm>
          </p:grpSpPr>
          <p:sp>
            <p:nvSpPr>
              <p:cNvPr id="301" name="正方形/長方形 300"/>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正方形/長方形 301"/>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正方形/長方形 302"/>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正方形/長方形 303"/>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0" name="加算記号 299"/>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5" name="図形グループ 304"/>
          <p:cNvGrpSpPr/>
          <p:nvPr/>
        </p:nvGrpSpPr>
        <p:grpSpPr>
          <a:xfrm>
            <a:off x="5861880" y="2188614"/>
            <a:ext cx="258409" cy="219307"/>
            <a:chOff x="6903384" y="2599114"/>
            <a:chExt cx="258409" cy="219307"/>
          </a:xfrm>
        </p:grpSpPr>
        <p:grpSp>
          <p:nvGrpSpPr>
            <p:cNvPr id="306" name="図形グループ 305"/>
            <p:cNvGrpSpPr/>
            <p:nvPr/>
          </p:nvGrpSpPr>
          <p:grpSpPr>
            <a:xfrm>
              <a:off x="6987634" y="2599114"/>
              <a:ext cx="174159" cy="219307"/>
              <a:chOff x="6855221" y="2502142"/>
              <a:chExt cx="285895" cy="307004"/>
            </a:xfrm>
          </p:grpSpPr>
          <p:sp>
            <p:nvSpPr>
              <p:cNvPr id="308" name="正方形/長方形 307"/>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9" name="正方形/長方形 308"/>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正方形/長方形 309"/>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1" name="正方形/長方形 310"/>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7" name="加算記号 306"/>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12" name="図形グループ 311"/>
          <p:cNvGrpSpPr/>
          <p:nvPr/>
        </p:nvGrpSpPr>
        <p:grpSpPr>
          <a:xfrm>
            <a:off x="6047147" y="2903978"/>
            <a:ext cx="258409" cy="219307"/>
            <a:chOff x="6903384" y="2599114"/>
            <a:chExt cx="258409" cy="219307"/>
          </a:xfrm>
        </p:grpSpPr>
        <p:grpSp>
          <p:nvGrpSpPr>
            <p:cNvPr id="313" name="図形グループ 312"/>
            <p:cNvGrpSpPr/>
            <p:nvPr/>
          </p:nvGrpSpPr>
          <p:grpSpPr>
            <a:xfrm>
              <a:off x="6987634" y="2599114"/>
              <a:ext cx="174159" cy="219307"/>
              <a:chOff x="6855221" y="2502142"/>
              <a:chExt cx="285895" cy="307004"/>
            </a:xfrm>
          </p:grpSpPr>
          <p:sp>
            <p:nvSpPr>
              <p:cNvPr id="315" name="正方形/長方形 314"/>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正方形/長方形 315"/>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7" name="正方形/長方形 316"/>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正方形/長方形 317"/>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14" name="加算記号 313"/>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19" name="図形グループ 318"/>
          <p:cNvGrpSpPr/>
          <p:nvPr/>
        </p:nvGrpSpPr>
        <p:grpSpPr>
          <a:xfrm>
            <a:off x="8371250" y="2896650"/>
            <a:ext cx="258409" cy="219307"/>
            <a:chOff x="6903384" y="2599114"/>
            <a:chExt cx="258409" cy="219307"/>
          </a:xfrm>
        </p:grpSpPr>
        <p:grpSp>
          <p:nvGrpSpPr>
            <p:cNvPr id="320" name="図形グループ 319"/>
            <p:cNvGrpSpPr/>
            <p:nvPr/>
          </p:nvGrpSpPr>
          <p:grpSpPr>
            <a:xfrm>
              <a:off x="6987634" y="2599114"/>
              <a:ext cx="174159" cy="219307"/>
              <a:chOff x="6855221" y="2502142"/>
              <a:chExt cx="285895" cy="307004"/>
            </a:xfrm>
          </p:grpSpPr>
          <p:sp>
            <p:nvSpPr>
              <p:cNvPr id="322" name="正方形/長方形 321"/>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3" name="正方形/長方形 322"/>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正方形/長方形 323"/>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5" name="正方形/長方形 324"/>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21" name="加算記号 320"/>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26" name="図形グループ 325"/>
          <p:cNvGrpSpPr/>
          <p:nvPr/>
        </p:nvGrpSpPr>
        <p:grpSpPr>
          <a:xfrm>
            <a:off x="8582866" y="2169575"/>
            <a:ext cx="258409" cy="219307"/>
            <a:chOff x="6903384" y="2599114"/>
            <a:chExt cx="258409" cy="219307"/>
          </a:xfrm>
        </p:grpSpPr>
        <p:grpSp>
          <p:nvGrpSpPr>
            <p:cNvPr id="327" name="図形グループ 326"/>
            <p:cNvGrpSpPr/>
            <p:nvPr/>
          </p:nvGrpSpPr>
          <p:grpSpPr>
            <a:xfrm>
              <a:off x="6987634" y="2599114"/>
              <a:ext cx="174159" cy="219307"/>
              <a:chOff x="6855221" y="2502142"/>
              <a:chExt cx="285895" cy="307004"/>
            </a:xfrm>
          </p:grpSpPr>
          <p:sp>
            <p:nvSpPr>
              <p:cNvPr id="329" name="正方形/長方形 328"/>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0" name="正方形/長方形 329"/>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1" name="正方形/長方形 330"/>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2" name="正方形/長方形 331"/>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28" name="加算記号 327"/>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3" name="図形グループ 332"/>
          <p:cNvGrpSpPr/>
          <p:nvPr/>
        </p:nvGrpSpPr>
        <p:grpSpPr>
          <a:xfrm>
            <a:off x="8082738" y="1718846"/>
            <a:ext cx="258409" cy="219307"/>
            <a:chOff x="6903384" y="2599114"/>
            <a:chExt cx="258409" cy="219307"/>
          </a:xfrm>
        </p:grpSpPr>
        <p:grpSp>
          <p:nvGrpSpPr>
            <p:cNvPr id="334" name="図形グループ 333"/>
            <p:cNvGrpSpPr/>
            <p:nvPr/>
          </p:nvGrpSpPr>
          <p:grpSpPr>
            <a:xfrm>
              <a:off x="6987634" y="2599114"/>
              <a:ext cx="174159" cy="219307"/>
              <a:chOff x="6855221" y="2502142"/>
              <a:chExt cx="285895" cy="307004"/>
            </a:xfrm>
          </p:grpSpPr>
          <p:sp>
            <p:nvSpPr>
              <p:cNvPr id="336" name="正方形/長方形 335"/>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7" name="正方形/長方形 336"/>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8" name="正方形/長方形 337"/>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9" name="正方形/長方形 338"/>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5" name="加算記号 334"/>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0" name="図形グループ 339"/>
          <p:cNvGrpSpPr/>
          <p:nvPr/>
        </p:nvGrpSpPr>
        <p:grpSpPr>
          <a:xfrm>
            <a:off x="7569760" y="2184302"/>
            <a:ext cx="258409" cy="219307"/>
            <a:chOff x="6903384" y="2599114"/>
            <a:chExt cx="258409" cy="219307"/>
          </a:xfrm>
        </p:grpSpPr>
        <p:grpSp>
          <p:nvGrpSpPr>
            <p:cNvPr id="341" name="図形グループ 340"/>
            <p:cNvGrpSpPr/>
            <p:nvPr/>
          </p:nvGrpSpPr>
          <p:grpSpPr>
            <a:xfrm>
              <a:off x="6987634" y="2599114"/>
              <a:ext cx="174159" cy="219307"/>
              <a:chOff x="6855221" y="2502142"/>
              <a:chExt cx="285895" cy="307004"/>
            </a:xfrm>
          </p:grpSpPr>
          <p:sp>
            <p:nvSpPr>
              <p:cNvPr id="343" name="正方形/長方形 342"/>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4" name="正方形/長方形 343"/>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5" name="正方形/長方形 344"/>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6" name="正方形/長方形 345"/>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42" name="加算記号 341"/>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7" name="図形グループ 346"/>
          <p:cNvGrpSpPr/>
          <p:nvPr/>
        </p:nvGrpSpPr>
        <p:grpSpPr>
          <a:xfrm>
            <a:off x="7755027" y="2899666"/>
            <a:ext cx="258409" cy="219307"/>
            <a:chOff x="6903384" y="2599114"/>
            <a:chExt cx="258409" cy="219307"/>
          </a:xfrm>
        </p:grpSpPr>
        <p:grpSp>
          <p:nvGrpSpPr>
            <p:cNvPr id="348" name="図形グループ 347"/>
            <p:cNvGrpSpPr/>
            <p:nvPr/>
          </p:nvGrpSpPr>
          <p:grpSpPr>
            <a:xfrm>
              <a:off x="6987634" y="2599114"/>
              <a:ext cx="174159" cy="219307"/>
              <a:chOff x="6855221" y="2502142"/>
              <a:chExt cx="285895" cy="307004"/>
            </a:xfrm>
          </p:grpSpPr>
          <p:sp>
            <p:nvSpPr>
              <p:cNvPr id="350" name="正方形/長方形 349"/>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2" name="正方形/長方形 351"/>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3" name="正方形/長方形 352"/>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49" name="加算記号 348"/>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354" name="直線矢印コネクタ 353"/>
          <p:cNvCxnSpPr/>
          <p:nvPr/>
        </p:nvCxnSpPr>
        <p:spPr>
          <a:xfrm flipV="1">
            <a:off x="7721470" y="2075178"/>
            <a:ext cx="725095" cy="504669"/>
          </a:xfrm>
          <a:prstGeom prst="straightConnector1">
            <a:avLst/>
          </a:prstGeom>
          <a:ln w="76200">
            <a:solidFill>
              <a:srgbClr val="E46C0A">
                <a:alpha val="50196"/>
              </a:srgbClr>
            </a:solidFill>
            <a:tailEnd type="triangle"/>
          </a:ln>
        </p:spPr>
        <p:style>
          <a:lnRef idx="2">
            <a:schemeClr val="accent1"/>
          </a:lnRef>
          <a:fillRef idx="0">
            <a:schemeClr val="accent1"/>
          </a:fillRef>
          <a:effectRef idx="1">
            <a:schemeClr val="accent1"/>
          </a:effectRef>
          <a:fontRef idx="minor">
            <a:schemeClr val="tx1"/>
          </a:fontRef>
        </p:style>
      </p:cxnSp>
      <p:sp>
        <p:nvSpPr>
          <p:cNvPr id="355" name="テキスト ボックス 354"/>
          <p:cNvSpPr txBox="1"/>
          <p:nvPr/>
        </p:nvSpPr>
        <p:spPr>
          <a:xfrm>
            <a:off x="7337449" y="3226188"/>
            <a:ext cx="1620957"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花子から太郎への送金が</a:t>
            </a:r>
            <a:endParaRPr kumimoji="1" lang="en-US" altLang="ja-JP" sz="800" dirty="0">
              <a:solidFill>
                <a:srgbClr val="0070C0"/>
              </a:solidFill>
              <a:latin typeface="Meiryo" charset="-128"/>
              <a:ea typeface="Meiryo" charset="-128"/>
              <a:cs typeface="Meiryo" charset="-128"/>
            </a:endParaRPr>
          </a:p>
          <a:p>
            <a:pPr algn="ctr"/>
            <a:r>
              <a:rPr lang="ja-JP" altLang="en-US" sz="800" dirty="0">
                <a:solidFill>
                  <a:srgbClr val="0070C0"/>
                </a:solidFill>
                <a:latin typeface="Meiryo" charset="-128"/>
                <a:ea typeface="Meiryo" charset="-128"/>
                <a:cs typeface="Meiryo" charset="-128"/>
              </a:rPr>
              <a:t>全員に確認され送金が完了する</a:t>
            </a:r>
            <a:endParaRPr kumimoji="1" lang="ja-JP" altLang="en-US" sz="800" dirty="0">
              <a:solidFill>
                <a:srgbClr val="0070C0"/>
              </a:solidFill>
              <a:latin typeface="Meiryo" charset="-128"/>
              <a:ea typeface="Meiryo" charset="-128"/>
              <a:cs typeface="Meiryo" charset="-128"/>
            </a:endParaRPr>
          </a:p>
        </p:txBody>
      </p:sp>
      <p:grpSp>
        <p:nvGrpSpPr>
          <p:cNvPr id="356" name="図形グループ 355"/>
          <p:cNvGrpSpPr/>
          <p:nvPr/>
        </p:nvGrpSpPr>
        <p:grpSpPr>
          <a:xfrm flipH="1">
            <a:off x="1259142" y="4215829"/>
            <a:ext cx="144016" cy="272752"/>
            <a:chOff x="1946324" y="4125162"/>
            <a:chExt cx="969964" cy="2007872"/>
          </a:xfrm>
        </p:grpSpPr>
        <p:sp>
          <p:nvSpPr>
            <p:cNvPr id="357" name="円/楕円 35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8" name="フローチャート: 論理積ゲート 35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9" name="図形グループ 358"/>
          <p:cNvGrpSpPr/>
          <p:nvPr/>
        </p:nvGrpSpPr>
        <p:grpSpPr>
          <a:xfrm flipH="1">
            <a:off x="746708" y="4683938"/>
            <a:ext cx="144016" cy="272752"/>
            <a:chOff x="1946324" y="4125162"/>
            <a:chExt cx="969964" cy="2007872"/>
          </a:xfrm>
        </p:grpSpPr>
        <p:sp>
          <p:nvSpPr>
            <p:cNvPr id="360" name="円/楕円 3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1" name="フローチャート: 論理積ゲート 3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2" name="図形グループ 361"/>
          <p:cNvGrpSpPr/>
          <p:nvPr/>
        </p:nvGrpSpPr>
        <p:grpSpPr>
          <a:xfrm flipH="1">
            <a:off x="961821" y="5392349"/>
            <a:ext cx="144016" cy="272752"/>
            <a:chOff x="1946324" y="4125162"/>
            <a:chExt cx="969964" cy="2007872"/>
          </a:xfrm>
        </p:grpSpPr>
        <p:sp>
          <p:nvSpPr>
            <p:cNvPr id="363" name="円/楕円 36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4" name="フローチャート: 論理積ゲート 36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5" name="図形グループ 364"/>
          <p:cNvGrpSpPr/>
          <p:nvPr/>
        </p:nvGrpSpPr>
        <p:grpSpPr>
          <a:xfrm flipH="1">
            <a:off x="1545037" y="5392349"/>
            <a:ext cx="144016" cy="272752"/>
            <a:chOff x="1946324" y="4125162"/>
            <a:chExt cx="969964" cy="2007872"/>
          </a:xfrm>
        </p:grpSpPr>
        <p:sp>
          <p:nvSpPr>
            <p:cNvPr id="366" name="円/楕円 36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7" name="フローチャート: 論理積ゲート 36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8" name="図形グループ 367"/>
          <p:cNvGrpSpPr/>
          <p:nvPr/>
        </p:nvGrpSpPr>
        <p:grpSpPr>
          <a:xfrm flipH="1">
            <a:off x="1758924" y="4688766"/>
            <a:ext cx="144016" cy="272752"/>
            <a:chOff x="1946324" y="4125162"/>
            <a:chExt cx="969964" cy="2007872"/>
          </a:xfrm>
        </p:grpSpPr>
        <p:sp>
          <p:nvSpPr>
            <p:cNvPr id="369" name="円/楕円 3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0" name="フローチャート: 論理積ゲート 3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371" name="直線コネクタ 370"/>
          <p:cNvCxnSpPr>
            <a:stCxn id="358" idx="1"/>
            <a:endCxn id="390" idx="0"/>
          </p:cNvCxnSpPr>
          <p:nvPr/>
        </p:nvCxnSpPr>
        <p:spPr>
          <a:xfrm>
            <a:off x="1331150" y="4488581"/>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73" name="直線コネクタ 372"/>
          <p:cNvCxnSpPr>
            <a:stCxn id="391" idx="0"/>
            <a:endCxn id="370" idx="2"/>
          </p:cNvCxnSpPr>
          <p:nvPr/>
        </p:nvCxnSpPr>
        <p:spPr>
          <a:xfrm flipV="1">
            <a:off x="1405295" y="4887680"/>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76" name="直線コネクタ 375"/>
          <p:cNvCxnSpPr>
            <a:stCxn id="391" idx="0"/>
            <a:endCxn id="366" idx="0"/>
          </p:cNvCxnSpPr>
          <p:nvPr/>
        </p:nvCxnSpPr>
        <p:spPr>
          <a:xfrm>
            <a:off x="1405295" y="5029075"/>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79" name="直線コネクタ 378"/>
          <p:cNvCxnSpPr>
            <a:stCxn id="361" idx="0"/>
            <a:endCxn id="391" idx="2"/>
          </p:cNvCxnSpPr>
          <p:nvPr/>
        </p:nvCxnSpPr>
        <p:spPr>
          <a:xfrm>
            <a:off x="890724" y="4882852"/>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80" name="直線コネクタ 379"/>
          <p:cNvCxnSpPr>
            <a:stCxn id="391" idx="2"/>
            <a:endCxn id="363" idx="0"/>
          </p:cNvCxnSpPr>
          <p:nvPr/>
        </p:nvCxnSpPr>
        <p:spPr>
          <a:xfrm flipH="1">
            <a:off x="1033829" y="5029075"/>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6" name="テキスト ボックス 385"/>
          <p:cNvSpPr txBox="1"/>
          <p:nvPr/>
        </p:nvSpPr>
        <p:spPr>
          <a:xfrm>
            <a:off x="1631951" y="4510184"/>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387" name="テキスト ボックス 386"/>
          <p:cNvSpPr txBox="1"/>
          <p:nvPr/>
        </p:nvSpPr>
        <p:spPr>
          <a:xfrm>
            <a:off x="636548" y="5356793"/>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388" name="テキスト ボックス 387"/>
          <p:cNvSpPr txBox="1"/>
          <p:nvPr/>
        </p:nvSpPr>
        <p:spPr>
          <a:xfrm>
            <a:off x="514350" y="6039181"/>
            <a:ext cx="1620957" cy="338554"/>
          </a:xfrm>
          <a:prstGeom prst="rect">
            <a:avLst/>
          </a:prstGeom>
          <a:noFill/>
        </p:spPr>
        <p:txBody>
          <a:bodyPr wrap="none" rtlCol="0">
            <a:spAutoFit/>
          </a:bodyPr>
          <a:lstStyle/>
          <a:p>
            <a:pPr algn="ctr"/>
            <a:r>
              <a:rPr kumimoji="1" lang="ja-JP" altLang="en-US" sz="800" dirty="0">
                <a:solidFill>
                  <a:schemeClr val="accent3">
                    <a:lumMod val="50000"/>
                  </a:schemeClr>
                </a:solidFill>
                <a:latin typeface="Meiryo" charset="-128"/>
                <a:ea typeface="Meiryo" charset="-128"/>
                <a:cs typeface="Meiryo" charset="-128"/>
              </a:rPr>
              <a:t>社会的権威や信頼のある</a:t>
            </a:r>
            <a:r>
              <a:rPr kumimoji="1" lang="ja-JP" altLang="en-US" sz="800" dirty="0">
                <a:solidFill>
                  <a:schemeClr val="accent6">
                    <a:lumMod val="50000"/>
                  </a:schemeClr>
                </a:solidFill>
                <a:latin typeface="Meiryo" charset="-128"/>
                <a:ea typeface="Meiryo" charset="-128"/>
                <a:cs typeface="Meiryo" charset="-128"/>
              </a:rPr>
              <a:t>管理者</a:t>
            </a:r>
            <a:endParaRPr kumimoji="1" lang="en-US" altLang="ja-JP" sz="800" dirty="0">
              <a:solidFill>
                <a:schemeClr val="accent6">
                  <a:lumMod val="50000"/>
                </a:schemeClr>
              </a:solidFill>
              <a:latin typeface="Meiryo" charset="-128"/>
              <a:ea typeface="Meiryo" charset="-128"/>
              <a:cs typeface="Meiryo" charset="-128"/>
            </a:endParaRPr>
          </a:p>
          <a:p>
            <a:pPr algn="ctr"/>
            <a:r>
              <a:rPr kumimoji="1" lang="ja-JP" altLang="en-US" sz="800" dirty="0">
                <a:solidFill>
                  <a:schemeClr val="accent3">
                    <a:lumMod val="50000"/>
                  </a:schemeClr>
                </a:solidFill>
                <a:latin typeface="Meiryo" charset="-128"/>
                <a:ea typeface="Meiryo" charset="-128"/>
                <a:cs typeface="Meiryo" charset="-128"/>
              </a:rPr>
              <a:t>が台帳を一元管理する</a:t>
            </a:r>
          </a:p>
        </p:txBody>
      </p:sp>
      <p:grpSp>
        <p:nvGrpSpPr>
          <p:cNvPr id="389" name="図形グループ 388"/>
          <p:cNvGrpSpPr/>
          <p:nvPr/>
        </p:nvGrpSpPr>
        <p:grpSpPr>
          <a:xfrm flipH="1">
            <a:off x="1261279" y="4830161"/>
            <a:ext cx="144016" cy="272752"/>
            <a:chOff x="1946324" y="4125162"/>
            <a:chExt cx="969964" cy="2007872"/>
          </a:xfrm>
          <a:solidFill>
            <a:schemeClr val="accent6">
              <a:lumMod val="50000"/>
            </a:schemeClr>
          </a:solidFill>
        </p:grpSpPr>
        <p:sp>
          <p:nvSpPr>
            <p:cNvPr id="390" name="円/楕円 38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1" name="フローチャート: 論理積ゲート 39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7" name="フローチャート: 複数書類 396"/>
          <p:cNvSpPr/>
          <p:nvPr/>
        </p:nvSpPr>
        <p:spPr>
          <a:xfrm>
            <a:off x="1311261" y="5016397"/>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8" name="テキスト ボックス 397"/>
          <p:cNvSpPr txBox="1"/>
          <p:nvPr/>
        </p:nvSpPr>
        <p:spPr>
          <a:xfrm>
            <a:off x="926689" y="4680057"/>
            <a:ext cx="492443" cy="215444"/>
          </a:xfrm>
          <a:prstGeom prst="rect">
            <a:avLst/>
          </a:prstGeom>
          <a:noFill/>
        </p:spPr>
        <p:txBody>
          <a:bodyPr wrap="none" rtlCol="0">
            <a:spAutoFit/>
          </a:bodyPr>
          <a:lstStyle/>
          <a:p>
            <a:r>
              <a:rPr kumimoji="1" lang="ja-JP" altLang="en-US" sz="800">
                <a:solidFill>
                  <a:schemeClr val="accent6">
                    <a:lumMod val="50000"/>
                  </a:schemeClr>
                </a:solidFill>
                <a:latin typeface="Meiryo" charset="-128"/>
                <a:ea typeface="Meiryo" charset="-128"/>
                <a:cs typeface="Meiryo" charset="-128"/>
              </a:rPr>
              <a:t>管理者</a:t>
            </a:r>
            <a:endParaRPr kumimoji="1" lang="ja-JP" altLang="en-US" sz="800" dirty="0">
              <a:solidFill>
                <a:schemeClr val="accent6">
                  <a:lumMod val="50000"/>
                </a:schemeClr>
              </a:solidFill>
              <a:latin typeface="Meiryo" charset="-128"/>
              <a:ea typeface="Meiryo" charset="-128"/>
              <a:cs typeface="Meiryo" charset="-128"/>
            </a:endParaRPr>
          </a:p>
        </p:txBody>
      </p:sp>
      <p:grpSp>
        <p:nvGrpSpPr>
          <p:cNvPr id="399" name="図形グループ 398"/>
          <p:cNvGrpSpPr/>
          <p:nvPr/>
        </p:nvGrpSpPr>
        <p:grpSpPr>
          <a:xfrm flipH="1">
            <a:off x="2826519" y="4214063"/>
            <a:ext cx="144016" cy="272752"/>
            <a:chOff x="1946324" y="4125162"/>
            <a:chExt cx="969964" cy="2007872"/>
          </a:xfrm>
        </p:grpSpPr>
        <p:sp>
          <p:nvSpPr>
            <p:cNvPr id="400" name="円/楕円 39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1" name="フローチャート: 論理積ゲート 40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2" name="図形グループ 401"/>
          <p:cNvGrpSpPr/>
          <p:nvPr/>
        </p:nvGrpSpPr>
        <p:grpSpPr>
          <a:xfrm flipH="1">
            <a:off x="2314085" y="4682172"/>
            <a:ext cx="144016" cy="272752"/>
            <a:chOff x="1946324" y="4125162"/>
            <a:chExt cx="969964" cy="2007872"/>
          </a:xfrm>
        </p:grpSpPr>
        <p:sp>
          <p:nvSpPr>
            <p:cNvPr id="403" name="円/楕円 4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フローチャート: 論理積ゲート 4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5" name="図形グループ 404"/>
          <p:cNvGrpSpPr/>
          <p:nvPr/>
        </p:nvGrpSpPr>
        <p:grpSpPr>
          <a:xfrm flipH="1">
            <a:off x="2529198" y="5390583"/>
            <a:ext cx="144016" cy="272752"/>
            <a:chOff x="1946324" y="4125162"/>
            <a:chExt cx="969964" cy="2007872"/>
          </a:xfrm>
        </p:grpSpPr>
        <p:sp>
          <p:nvSpPr>
            <p:cNvPr id="406" name="円/楕円 40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7" name="フローチャート: 論理積ゲート 40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8" name="図形グループ 407"/>
          <p:cNvGrpSpPr/>
          <p:nvPr/>
        </p:nvGrpSpPr>
        <p:grpSpPr>
          <a:xfrm flipH="1">
            <a:off x="3112414" y="5390583"/>
            <a:ext cx="144016" cy="272752"/>
            <a:chOff x="1946324" y="4125162"/>
            <a:chExt cx="969964" cy="2007872"/>
          </a:xfrm>
        </p:grpSpPr>
        <p:sp>
          <p:nvSpPr>
            <p:cNvPr id="409" name="円/楕円 4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フローチャート: 論理積ゲート 4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1" name="図形グループ 410"/>
          <p:cNvGrpSpPr/>
          <p:nvPr/>
        </p:nvGrpSpPr>
        <p:grpSpPr>
          <a:xfrm flipH="1">
            <a:off x="3326301" y="4687000"/>
            <a:ext cx="144016" cy="272752"/>
            <a:chOff x="1946324" y="4125162"/>
            <a:chExt cx="969964" cy="2007872"/>
          </a:xfrm>
        </p:grpSpPr>
        <p:sp>
          <p:nvSpPr>
            <p:cNvPr id="412" name="円/楕円 41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フローチャート: 論理積ゲート 41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414" name="直線コネクタ 413"/>
          <p:cNvCxnSpPr>
            <a:stCxn id="401" idx="1"/>
            <a:endCxn id="423" idx="0"/>
          </p:cNvCxnSpPr>
          <p:nvPr/>
        </p:nvCxnSpPr>
        <p:spPr>
          <a:xfrm>
            <a:off x="2898527" y="4486815"/>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5" name="直線コネクタ 414"/>
          <p:cNvCxnSpPr>
            <a:stCxn id="424" idx="0"/>
            <a:endCxn id="413" idx="2"/>
          </p:cNvCxnSpPr>
          <p:nvPr/>
        </p:nvCxnSpPr>
        <p:spPr>
          <a:xfrm flipV="1">
            <a:off x="2972672" y="4885914"/>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6" name="直線コネクタ 415"/>
          <p:cNvCxnSpPr>
            <a:stCxn id="424" idx="0"/>
            <a:endCxn id="409" idx="0"/>
          </p:cNvCxnSpPr>
          <p:nvPr/>
        </p:nvCxnSpPr>
        <p:spPr>
          <a:xfrm>
            <a:off x="2972672" y="5027309"/>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7" name="直線コネクタ 416"/>
          <p:cNvCxnSpPr>
            <a:stCxn id="404" idx="0"/>
            <a:endCxn id="424" idx="2"/>
          </p:cNvCxnSpPr>
          <p:nvPr/>
        </p:nvCxnSpPr>
        <p:spPr>
          <a:xfrm>
            <a:off x="2458101" y="4881086"/>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8" name="直線コネクタ 417"/>
          <p:cNvCxnSpPr>
            <a:stCxn id="424" idx="2"/>
            <a:endCxn id="406" idx="0"/>
          </p:cNvCxnSpPr>
          <p:nvPr/>
        </p:nvCxnSpPr>
        <p:spPr>
          <a:xfrm flipH="1">
            <a:off x="2601206" y="5027309"/>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19" name="テキスト ボックス 418"/>
          <p:cNvSpPr txBox="1"/>
          <p:nvPr/>
        </p:nvSpPr>
        <p:spPr>
          <a:xfrm>
            <a:off x="3199328" y="4508418"/>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420" name="テキスト ボックス 419"/>
          <p:cNvSpPr txBox="1"/>
          <p:nvPr/>
        </p:nvSpPr>
        <p:spPr>
          <a:xfrm>
            <a:off x="2203925" y="5355027"/>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421" name="テキスト ボックス 420"/>
          <p:cNvSpPr txBox="1"/>
          <p:nvPr/>
        </p:nvSpPr>
        <p:spPr>
          <a:xfrm>
            <a:off x="2133026" y="6037415"/>
            <a:ext cx="1518364" cy="338554"/>
          </a:xfrm>
          <a:prstGeom prst="rect">
            <a:avLst/>
          </a:prstGeom>
          <a:noFill/>
        </p:spPr>
        <p:txBody>
          <a:bodyPr wrap="none" rtlCol="0">
            <a:spAutoFit/>
          </a:bodyPr>
          <a:lstStyle/>
          <a:p>
            <a:pPr algn="ctr"/>
            <a:r>
              <a:rPr kumimoji="1" lang="ja-JP" altLang="en-US" sz="800" dirty="0">
                <a:solidFill>
                  <a:schemeClr val="accent3">
                    <a:lumMod val="50000"/>
                  </a:schemeClr>
                </a:solidFill>
                <a:latin typeface="Meiryo" charset="-128"/>
                <a:ea typeface="Meiryo" charset="-128"/>
                <a:cs typeface="Meiryo" charset="-128"/>
              </a:rPr>
              <a:t>花子が太郎に</a:t>
            </a:r>
            <a:r>
              <a:rPr kumimoji="1" lang="ja-JP" altLang="en-US" sz="800" u="sng" dirty="0">
                <a:solidFill>
                  <a:srgbClr val="0432FF"/>
                </a:solidFill>
                <a:latin typeface="Meiryo" charset="-128"/>
                <a:ea typeface="Meiryo" charset="-128"/>
                <a:cs typeface="Meiryo" charset="-128"/>
              </a:rPr>
              <a:t>送金すること</a:t>
            </a:r>
            <a:r>
              <a:rPr kumimoji="1" lang="ja-JP" altLang="en-US" sz="800" dirty="0">
                <a:solidFill>
                  <a:schemeClr val="accent3">
                    <a:lumMod val="50000"/>
                  </a:schemeClr>
                </a:solidFill>
                <a:latin typeface="Meiryo" charset="-128"/>
                <a:ea typeface="Meiryo" charset="-128"/>
                <a:cs typeface="Meiryo" charset="-128"/>
              </a:rPr>
              <a:t>を</a:t>
            </a:r>
            <a:endParaRPr kumimoji="1" lang="en-US" altLang="ja-JP" sz="800" dirty="0">
              <a:solidFill>
                <a:schemeClr val="accent3">
                  <a:lumMod val="50000"/>
                </a:schemeClr>
              </a:solidFill>
              <a:latin typeface="Meiryo" charset="-128"/>
              <a:ea typeface="Meiryo" charset="-128"/>
              <a:cs typeface="Meiryo" charset="-128"/>
            </a:endParaRPr>
          </a:p>
          <a:p>
            <a:pPr algn="ctr"/>
            <a:r>
              <a:rPr lang="ja-JP" altLang="en-US" sz="800" dirty="0">
                <a:solidFill>
                  <a:schemeClr val="accent6">
                    <a:lumMod val="50000"/>
                  </a:schemeClr>
                </a:solidFill>
                <a:latin typeface="Meiryo" charset="-128"/>
                <a:ea typeface="Meiryo" charset="-128"/>
                <a:cs typeface="Meiryo" charset="-128"/>
              </a:rPr>
              <a:t>管理者</a:t>
            </a:r>
            <a:r>
              <a:rPr lang="ja-JP" altLang="en-US" sz="800" dirty="0">
                <a:solidFill>
                  <a:schemeClr val="accent3">
                    <a:lumMod val="50000"/>
                  </a:schemeClr>
                </a:solidFill>
                <a:latin typeface="Meiryo" charset="-128"/>
                <a:ea typeface="Meiryo" charset="-128"/>
                <a:cs typeface="Meiryo" charset="-128"/>
              </a:rPr>
              <a:t>に通知する</a:t>
            </a:r>
            <a:endParaRPr kumimoji="1" lang="ja-JP" altLang="en-US" sz="800" dirty="0">
              <a:solidFill>
                <a:schemeClr val="accent3">
                  <a:lumMod val="50000"/>
                </a:schemeClr>
              </a:solidFill>
              <a:latin typeface="Meiryo" charset="-128"/>
              <a:ea typeface="Meiryo" charset="-128"/>
              <a:cs typeface="Meiryo" charset="-128"/>
            </a:endParaRPr>
          </a:p>
        </p:txBody>
      </p:sp>
      <p:grpSp>
        <p:nvGrpSpPr>
          <p:cNvPr id="422" name="図形グループ 421"/>
          <p:cNvGrpSpPr/>
          <p:nvPr/>
        </p:nvGrpSpPr>
        <p:grpSpPr>
          <a:xfrm flipH="1">
            <a:off x="2828656" y="4828395"/>
            <a:ext cx="144016" cy="272752"/>
            <a:chOff x="1946324" y="4125162"/>
            <a:chExt cx="969964" cy="2007872"/>
          </a:xfrm>
          <a:solidFill>
            <a:schemeClr val="accent6">
              <a:lumMod val="50000"/>
            </a:schemeClr>
          </a:solidFill>
        </p:grpSpPr>
        <p:sp>
          <p:nvSpPr>
            <p:cNvPr id="423" name="円/楕円 42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4" name="フローチャート: 論理積ゲート 42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25" name="フローチャート: 複数書類 424"/>
          <p:cNvSpPr/>
          <p:nvPr/>
        </p:nvSpPr>
        <p:spPr>
          <a:xfrm>
            <a:off x="2878638" y="5014631"/>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6" name="テキスト ボックス 425"/>
          <p:cNvSpPr txBox="1"/>
          <p:nvPr/>
        </p:nvSpPr>
        <p:spPr>
          <a:xfrm>
            <a:off x="2494066" y="4678291"/>
            <a:ext cx="492443" cy="215444"/>
          </a:xfrm>
          <a:prstGeom prst="rect">
            <a:avLst/>
          </a:prstGeom>
          <a:noFill/>
        </p:spPr>
        <p:txBody>
          <a:bodyPr wrap="none" rtlCol="0">
            <a:spAutoFit/>
          </a:bodyPr>
          <a:lstStyle/>
          <a:p>
            <a:r>
              <a:rPr kumimoji="1" lang="ja-JP" altLang="en-US" sz="800" dirty="0">
                <a:solidFill>
                  <a:schemeClr val="accent6">
                    <a:lumMod val="50000"/>
                  </a:schemeClr>
                </a:solidFill>
                <a:latin typeface="Meiryo" charset="-128"/>
                <a:ea typeface="Meiryo" charset="-128"/>
                <a:cs typeface="Meiryo" charset="-128"/>
              </a:rPr>
              <a:t>管理者</a:t>
            </a:r>
          </a:p>
        </p:txBody>
      </p:sp>
      <p:cxnSp>
        <p:nvCxnSpPr>
          <p:cNvPr id="427" name="直線矢印コネクタ 426"/>
          <p:cNvCxnSpPr>
            <a:stCxn id="406" idx="0"/>
            <a:endCxn id="424" idx="2"/>
          </p:cNvCxnSpPr>
          <p:nvPr/>
        </p:nvCxnSpPr>
        <p:spPr>
          <a:xfrm flipV="1">
            <a:off x="2601206" y="5027309"/>
            <a:ext cx="227450" cy="363274"/>
          </a:xfrm>
          <a:prstGeom prst="straightConnector1">
            <a:avLst/>
          </a:prstGeom>
          <a:ln w="76200">
            <a:solidFill>
              <a:srgbClr val="E46C0A">
                <a:alpha val="50196"/>
              </a:srgbClr>
            </a:solidFill>
            <a:tailEnd type="triangle"/>
          </a:ln>
        </p:spPr>
        <p:style>
          <a:lnRef idx="2">
            <a:schemeClr val="accent1"/>
          </a:lnRef>
          <a:fillRef idx="0">
            <a:schemeClr val="accent1"/>
          </a:fillRef>
          <a:effectRef idx="1">
            <a:schemeClr val="accent1"/>
          </a:effectRef>
          <a:fontRef idx="minor">
            <a:schemeClr val="tx1"/>
          </a:fontRef>
        </p:style>
      </p:cxnSp>
      <p:sp>
        <p:nvSpPr>
          <p:cNvPr id="433" name="正方形/長方形 432"/>
          <p:cNvSpPr/>
          <p:nvPr/>
        </p:nvSpPr>
        <p:spPr>
          <a:xfrm>
            <a:off x="2678314" y="5285611"/>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34" name="図形グループ 433"/>
          <p:cNvGrpSpPr/>
          <p:nvPr/>
        </p:nvGrpSpPr>
        <p:grpSpPr>
          <a:xfrm flipH="1">
            <a:off x="4499069" y="4215829"/>
            <a:ext cx="144016" cy="272752"/>
            <a:chOff x="1946324" y="4125162"/>
            <a:chExt cx="969964" cy="2007872"/>
          </a:xfrm>
        </p:grpSpPr>
        <p:sp>
          <p:nvSpPr>
            <p:cNvPr id="435" name="円/楕円 43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フローチャート: 論理積ゲート 43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7" name="図形グループ 436"/>
          <p:cNvGrpSpPr/>
          <p:nvPr/>
        </p:nvGrpSpPr>
        <p:grpSpPr>
          <a:xfrm flipH="1">
            <a:off x="3986635" y="4683938"/>
            <a:ext cx="144016" cy="272752"/>
            <a:chOff x="1946324" y="4125162"/>
            <a:chExt cx="969964" cy="2007872"/>
          </a:xfrm>
        </p:grpSpPr>
        <p:sp>
          <p:nvSpPr>
            <p:cNvPr id="438" name="円/楕円 4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9" name="フローチャート: 論理積ゲート 4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0" name="図形グループ 439"/>
          <p:cNvGrpSpPr/>
          <p:nvPr/>
        </p:nvGrpSpPr>
        <p:grpSpPr>
          <a:xfrm flipH="1">
            <a:off x="4201748" y="5392349"/>
            <a:ext cx="144016" cy="272752"/>
            <a:chOff x="1946324" y="4125162"/>
            <a:chExt cx="969964" cy="2007872"/>
          </a:xfrm>
        </p:grpSpPr>
        <p:sp>
          <p:nvSpPr>
            <p:cNvPr id="441" name="円/楕円 4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フローチャート: 論理積ゲート 4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flipH="1">
            <a:off x="4784964" y="5392349"/>
            <a:ext cx="144016" cy="272752"/>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6" name="図形グループ 445"/>
          <p:cNvGrpSpPr/>
          <p:nvPr/>
        </p:nvGrpSpPr>
        <p:grpSpPr>
          <a:xfrm flipH="1">
            <a:off x="4998851" y="4688766"/>
            <a:ext cx="144016" cy="272752"/>
            <a:chOff x="1946324" y="4125162"/>
            <a:chExt cx="969964" cy="2007872"/>
          </a:xfrm>
        </p:grpSpPr>
        <p:sp>
          <p:nvSpPr>
            <p:cNvPr id="447" name="円/楕円 4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8" name="フローチャート: 論理積ゲート 4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449" name="直線コネクタ 448"/>
          <p:cNvCxnSpPr>
            <a:stCxn id="436" idx="1"/>
            <a:endCxn id="457" idx="0"/>
          </p:cNvCxnSpPr>
          <p:nvPr/>
        </p:nvCxnSpPr>
        <p:spPr>
          <a:xfrm>
            <a:off x="4571077" y="4488581"/>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50" name="直線コネクタ 449"/>
          <p:cNvCxnSpPr>
            <a:stCxn id="458" idx="0"/>
            <a:endCxn id="448" idx="2"/>
          </p:cNvCxnSpPr>
          <p:nvPr/>
        </p:nvCxnSpPr>
        <p:spPr>
          <a:xfrm flipV="1">
            <a:off x="4645222" y="4887680"/>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51" name="直線コネクタ 450"/>
          <p:cNvCxnSpPr>
            <a:stCxn id="458" idx="0"/>
            <a:endCxn id="444" idx="0"/>
          </p:cNvCxnSpPr>
          <p:nvPr/>
        </p:nvCxnSpPr>
        <p:spPr>
          <a:xfrm>
            <a:off x="4645222" y="5029075"/>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52" name="直線コネクタ 451"/>
          <p:cNvCxnSpPr>
            <a:stCxn id="439" idx="0"/>
            <a:endCxn id="458" idx="2"/>
          </p:cNvCxnSpPr>
          <p:nvPr/>
        </p:nvCxnSpPr>
        <p:spPr>
          <a:xfrm>
            <a:off x="4130651" y="4882852"/>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53" name="直線コネクタ 452"/>
          <p:cNvCxnSpPr>
            <a:stCxn id="458" idx="2"/>
            <a:endCxn id="441" idx="0"/>
          </p:cNvCxnSpPr>
          <p:nvPr/>
        </p:nvCxnSpPr>
        <p:spPr>
          <a:xfrm flipH="1">
            <a:off x="4273756" y="5029075"/>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54" name="テキスト ボックス 453"/>
          <p:cNvSpPr txBox="1"/>
          <p:nvPr/>
        </p:nvSpPr>
        <p:spPr>
          <a:xfrm>
            <a:off x="4871878" y="4510184"/>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455" name="テキスト ボックス 454"/>
          <p:cNvSpPr txBox="1"/>
          <p:nvPr/>
        </p:nvSpPr>
        <p:spPr>
          <a:xfrm>
            <a:off x="3876475" y="5356793"/>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grpSp>
        <p:nvGrpSpPr>
          <p:cNvPr id="456" name="図形グループ 455"/>
          <p:cNvGrpSpPr/>
          <p:nvPr/>
        </p:nvGrpSpPr>
        <p:grpSpPr>
          <a:xfrm flipH="1">
            <a:off x="4501206" y="4830161"/>
            <a:ext cx="144016" cy="272752"/>
            <a:chOff x="1946324" y="4125162"/>
            <a:chExt cx="969964" cy="2007872"/>
          </a:xfrm>
          <a:solidFill>
            <a:schemeClr val="accent6">
              <a:lumMod val="50000"/>
            </a:schemeClr>
          </a:solidFill>
        </p:grpSpPr>
        <p:sp>
          <p:nvSpPr>
            <p:cNvPr id="457" name="円/楕円 456"/>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8" name="フローチャート: 論理積ゲート 457"/>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59" name="フローチャート: 複数書類 458"/>
          <p:cNvSpPr/>
          <p:nvPr/>
        </p:nvSpPr>
        <p:spPr>
          <a:xfrm>
            <a:off x="4551188" y="5016397"/>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60" name="テキスト ボックス 459"/>
          <p:cNvSpPr txBox="1"/>
          <p:nvPr/>
        </p:nvSpPr>
        <p:spPr>
          <a:xfrm>
            <a:off x="4166616" y="4680057"/>
            <a:ext cx="492443" cy="215444"/>
          </a:xfrm>
          <a:prstGeom prst="rect">
            <a:avLst/>
          </a:prstGeom>
          <a:noFill/>
        </p:spPr>
        <p:txBody>
          <a:bodyPr wrap="none" rtlCol="0">
            <a:spAutoFit/>
          </a:bodyPr>
          <a:lstStyle/>
          <a:p>
            <a:r>
              <a:rPr kumimoji="1" lang="ja-JP" altLang="en-US" sz="800" dirty="0">
                <a:solidFill>
                  <a:schemeClr val="accent6">
                    <a:lumMod val="50000"/>
                  </a:schemeClr>
                </a:solidFill>
                <a:latin typeface="Meiryo" charset="-128"/>
                <a:ea typeface="Meiryo" charset="-128"/>
                <a:cs typeface="Meiryo" charset="-128"/>
              </a:rPr>
              <a:t>管理者</a:t>
            </a:r>
          </a:p>
        </p:txBody>
      </p:sp>
      <p:sp>
        <p:nvSpPr>
          <p:cNvPr id="462" name="正方形/長方形 461"/>
          <p:cNvSpPr/>
          <p:nvPr/>
        </p:nvSpPr>
        <p:spPr>
          <a:xfrm>
            <a:off x="4485639" y="5447014"/>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65" name="図形グループ 464"/>
          <p:cNvGrpSpPr/>
          <p:nvPr/>
        </p:nvGrpSpPr>
        <p:grpSpPr>
          <a:xfrm flipH="1">
            <a:off x="6217504" y="4215577"/>
            <a:ext cx="144016" cy="272752"/>
            <a:chOff x="1946324" y="4125162"/>
            <a:chExt cx="969964" cy="2007872"/>
          </a:xfrm>
        </p:grpSpPr>
        <p:sp>
          <p:nvSpPr>
            <p:cNvPr id="466" name="円/楕円 46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フローチャート: 論理積ゲート 46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8" name="図形グループ 467"/>
          <p:cNvGrpSpPr/>
          <p:nvPr/>
        </p:nvGrpSpPr>
        <p:grpSpPr>
          <a:xfrm flipH="1">
            <a:off x="5705070" y="4683686"/>
            <a:ext cx="144016" cy="272752"/>
            <a:chOff x="1946324" y="4125162"/>
            <a:chExt cx="969964" cy="2007872"/>
          </a:xfrm>
        </p:grpSpPr>
        <p:sp>
          <p:nvSpPr>
            <p:cNvPr id="469" name="円/楕円 4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0" name="フローチャート: 論理積ゲート 4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1" name="図形グループ 470"/>
          <p:cNvGrpSpPr/>
          <p:nvPr/>
        </p:nvGrpSpPr>
        <p:grpSpPr>
          <a:xfrm flipH="1">
            <a:off x="5920183" y="5392097"/>
            <a:ext cx="144016" cy="272752"/>
            <a:chOff x="1946324" y="4125162"/>
            <a:chExt cx="969964" cy="2007872"/>
          </a:xfrm>
        </p:grpSpPr>
        <p:sp>
          <p:nvSpPr>
            <p:cNvPr id="472" name="円/楕円 47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3" name="フローチャート: 論理積ゲート 47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4" name="図形グループ 473"/>
          <p:cNvGrpSpPr/>
          <p:nvPr/>
        </p:nvGrpSpPr>
        <p:grpSpPr>
          <a:xfrm flipH="1">
            <a:off x="6503399" y="5392097"/>
            <a:ext cx="144016" cy="272752"/>
            <a:chOff x="1946324" y="4125162"/>
            <a:chExt cx="969964" cy="2007872"/>
          </a:xfrm>
        </p:grpSpPr>
        <p:sp>
          <p:nvSpPr>
            <p:cNvPr id="475" name="円/楕円 4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6" name="フローチャート: 論理積ゲート 4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7" name="図形グループ 476"/>
          <p:cNvGrpSpPr/>
          <p:nvPr/>
        </p:nvGrpSpPr>
        <p:grpSpPr>
          <a:xfrm flipH="1">
            <a:off x="6717286" y="4688514"/>
            <a:ext cx="144016" cy="272752"/>
            <a:chOff x="1946324" y="4125162"/>
            <a:chExt cx="969964" cy="2007872"/>
          </a:xfrm>
        </p:grpSpPr>
        <p:sp>
          <p:nvSpPr>
            <p:cNvPr id="478" name="円/楕円 47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9" name="フローチャート: 論理積ゲート 47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480" name="直線コネクタ 479"/>
          <p:cNvCxnSpPr>
            <a:stCxn id="467" idx="1"/>
            <a:endCxn id="488" idx="0"/>
          </p:cNvCxnSpPr>
          <p:nvPr/>
        </p:nvCxnSpPr>
        <p:spPr>
          <a:xfrm>
            <a:off x="6289512" y="4488329"/>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81" name="直線コネクタ 480"/>
          <p:cNvCxnSpPr>
            <a:stCxn id="489" idx="0"/>
            <a:endCxn id="479" idx="2"/>
          </p:cNvCxnSpPr>
          <p:nvPr/>
        </p:nvCxnSpPr>
        <p:spPr>
          <a:xfrm flipV="1">
            <a:off x="6363657" y="4887428"/>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82" name="直線コネクタ 481"/>
          <p:cNvCxnSpPr>
            <a:stCxn id="489" idx="0"/>
            <a:endCxn id="475" idx="0"/>
          </p:cNvCxnSpPr>
          <p:nvPr/>
        </p:nvCxnSpPr>
        <p:spPr>
          <a:xfrm>
            <a:off x="6363657" y="5028823"/>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83" name="直線コネクタ 482"/>
          <p:cNvCxnSpPr>
            <a:stCxn id="470" idx="0"/>
            <a:endCxn id="489" idx="2"/>
          </p:cNvCxnSpPr>
          <p:nvPr/>
        </p:nvCxnSpPr>
        <p:spPr>
          <a:xfrm>
            <a:off x="5849086" y="4882600"/>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84" name="直線コネクタ 483"/>
          <p:cNvCxnSpPr>
            <a:stCxn id="489" idx="2"/>
            <a:endCxn id="472" idx="0"/>
          </p:cNvCxnSpPr>
          <p:nvPr/>
        </p:nvCxnSpPr>
        <p:spPr>
          <a:xfrm flipH="1">
            <a:off x="5992191" y="5028823"/>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85" name="テキスト ボックス 484"/>
          <p:cNvSpPr txBox="1"/>
          <p:nvPr/>
        </p:nvSpPr>
        <p:spPr>
          <a:xfrm>
            <a:off x="6590313" y="4509932"/>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486" name="テキスト ボックス 485"/>
          <p:cNvSpPr txBox="1"/>
          <p:nvPr/>
        </p:nvSpPr>
        <p:spPr>
          <a:xfrm>
            <a:off x="5594910" y="5356541"/>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grpSp>
        <p:nvGrpSpPr>
          <p:cNvPr id="487" name="図形グループ 486"/>
          <p:cNvGrpSpPr/>
          <p:nvPr/>
        </p:nvGrpSpPr>
        <p:grpSpPr>
          <a:xfrm flipH="1">
            <a:off x="6219641" y="4829909"/>
            <a:ext cx="144016" cy="272752"/>
            <a:chOff x="1946324" y="4125162"/>
            <a:chExt cx="969964" cy="2007872"/>
          </a:xfrm>
          <a:solidFill>
            <a:schemeClr val="accent6">
              <a:lumMod val="50000"/>
            </a:schemeClr>
          </a:solidFill>
        </p:grpSpPr>
        <p:sp>
          <p:nvSpPr>
            <p:cNvPr id="488" name="円/楕円 48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9" name="フローチャート: 論理積ゲート 48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90" name="フローチャート: 複数書類 489"/>
          <p:cNvSpPr/>
          <p:nvPr/>
        </p:nvSpPr>
        <p:spPr>
          <a:xfrm>
            <a:off x="6269623" y="5016145"/>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1" name="テキスト ボックス 490"/>
          <p:cNvSpPr txBox="1"/>
          <p:nvPr/>
        </p:nvSpPr>
        <p:spPr>
          <a:xfrm>
            <a:off x="5885051" y="4679805"/>
            <a:ext cx="492443" cy="215444"/>
          </a:xfrm>
          <a:prstGeom prst="rect">
            <a:avLst/>
          </a:prstGeom>
          <a:noFill/>
        </p:spPr>
        <p:txBody>
          <a:bodyPr wrap="none" rtlCol="0">
            <a:spAutoFit/>
          </a:bodyPr>
          <a:lstStyle/>
          <a:p>
            <a:r>
              <a:rPr kumimoji="1" lang="ja-JP" altLang="en-US" sz="800" dirty="0">
                <a:solidFill>
                  <a:schemeClr val="accent6">
                    <a:lumMod val="50000"/>
                  </a:schemeClr>
                </a:solidFill>
                <a:latin typeface="Meiryo" charset="-128"/>
                <a:ea typeface="Meiryo" charset="-128"/>
                <a:cs typeface="Meiryo" charset="-128"/>
              </a:rPr>
              <a:t>管理者</a:t>
            </a:r>
          </a:p>
        </p:txBody>
      </p:sp>
      <p:sp>
        <p:nvSpPr>
          <p:cNvPr id="498" name="テキスト ボックス 497"/>
          <p:cNvSpPr txBox="1"/>
          <p:nvPr/>
        </p:nvSpPr>
        <p:spPr>
          <a:xfrm>
            <a:off x="3857791" y="6038369"/>
            <a:ext cx="1415772" cy="338554"/>
          </a:xfrm>
          <a:prstGeom prst="rect">
            <a:avLst/>
          </a:prstGeom>
          <a:noFill/>
        </p:spPr>
        <p:txBody>
          <a:bodyPr wrap="none" rtlCol="0">
            <a:spAutoFit/>
          </a:bodyPr>
          <a:lstStyle/>
          <a:p>
            <a:pPr algn="ctr"/>
            <a:r>
              <a:rPr lang="ja-JP" altLang="en-US" sz="800" dirty="0">
                <a:solidFill>
                  <a:schemeClr val="accent6">
                    <a:lumMod val="50000"/>
                  </a:schemeClr>
                </a:solidFill>
                <a:latin typeface="Meiryo" charset="-128"/>
                <a:ea typeface="Meiryo" charset="-128"/>
                <a:cs typeface="Meiryo" charset="-128"/>
              </a:rPr>
              <a:t>管理者</a:t>
            </a:r>
            <a:r>
              <a:rPr lang="ja-JP" altLang="en-US" sz="800" dirty="0">
                <a:solidFill>
                  <a:schemeClr val="accent3">
                    <a:lumMod val="50000"/>
                  </a:schemeClr>
                </a:solidFill>
                <a:latin typeface="Meiryo" charset="-128"/>
                <a:ea typeface="Meiryo" charset="-128"/>
                <a:cs typeface="Meiryo" charset="-128"/>
              </a:rPr>
              <a:t>は他送金情報も含め</a:t>
            </a:r>
            <a:endParaRPr lang="en-US" altLang="ja-JP" sz="800" dirty="0">
              <a:solidFill>
                <a:schemeClr val="accent3">
                  <a:lumMod val="50000"/>
                </a:schemeClr>
              </a:solidFill>
              <a:latin typeface="Meiryo" charset="-128"/>
              <a:ea typeface="Meiryo" charset="-128"/>
              <a:cs typeface="Meiryo" charset="-128"/>
            </a:endParaRPr>
          </a:p>
          <a:p>
            <a:pPr algn="ctr"/>
            <a:r>
              <a:rPr lang="ja-JP" altLang="en-US" sz="800" dirty="0">
                <a:solidFill>
                  <a:schemeClr val="accent3">
                    <a:lumMod val="50000"/>
                  </a:schemeClr>
                </a:solidFill>
                <a:latin typeface="Meiryo" charset="-128"/>
                <a:ea typeface="Meiryo" charset="-128"/>
                <a:cs typeface="Meiryo" charset="-128"/>
              </a:rPr>
              <a:t>とりまとめる</a:t>
            </a:r>
            <a:endParaRPr lang="en-US" altLang="ja-JP" sz="800" dirty="0">
              <a:solidFill>
                <a:schemeClr val="accent3">
                  <a:lumMod val="50000"/>
                </a:schemeClr>
              </a:solidFill>
              <a:latin typeface="Meiryo" charset="-128"/>
              <a:ea typeface="Meiryo" charset="-128"/>
              <a:cs typeface="Meiryo" charset="-128"/>
            </a:endParaRPr>
          </a:p>
        </p:txBody>
      </p:sp>
      <p:sp>
        <p:nvSpPr>
          <p:cNvPr id="504" name="加算記号 503"/>
          <p:cNvSpPr/>
          <p:nvPr/>
        </p:nvSpPr>
        <p:spPr>
          <a:xfrm>
            <a:off x="6284162" y="5235174"/>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5" name="テキスト ボックス 504"/>
          <p:cNvSpPr txBox="1"/>
          <p:nvPr/>
        </p:nvSpPr>
        <p:spPr>
          <a:xfrm>
            <a:off x="5490315" y="6045233"/>
            <a:ext cx="1620957" cy="338554"/>
          </a:xfrm>
          <a:prstGeom prst="rect">
            <a:avLst/>
          </a:prstGeom>
          <a:noFill/>
        </p:spPr>
        <p:txBody>
          <a:bodyPr wrap="none" rtlCol="0">
            <a:spAutoFit/>
          </a:bodyPr>
          <a:lstStyle/>
          <a:p>
            <a:pPr algn="ctr"/>
            <a:r>
              <a:rPr lang="ja-JP" altLang="en-US" sz="800" dirty="0">
                <a:solidFill>
                  <a:schemeClr val="accent6">
                    <a:lumMod val="50000"/>
                  </a:schemeClr>
                </a:solidFill>
                <a:latin typeface="Meiryo" charset="-128"/>
                <a:ea typeface="Meiryo" charset="-128"/>
                <a:cs typeface="Meiryo" charset="-128"/>
              </a:rPr>
              <a:t>管理者</a:t>
            </a:r>
            <a:r>
              <a:rPr lang="ja-JP" altLang="en-US" sz="800" dirty="0">
                <a:solidFill>
                  <a:schemeClr val="accent3">
                    <a:lumMod val="50000"/>
                  </a:schemeClr>
                </a:solidFill>
                <a:latin typeface="Meiryo" charset="-128"/>
                <a:ea typeface="Meiryo" charset="-128"/>
                <a:cs typeface="Meiryo" charset="-128"/>
              </a:rPr>
              <a:t>が管理する台帳に</a:t>
            </a:r>
            <a:endParaRPr lang="en-US" altLang="ja-JP" sz="800" dirty="0">
              <a:solidFill>
                <a:schemeClr val="accent3">
                  <a:lumMod val="50000"/>
                </a:schemeClr>
              </a:solidFill>
              <a:latin typeface="Meiryo" charset="-128"/>
              <a:ea typeface="Meiryo" charset="-128"/>
              <a:cs typeface="Meiryo" charset="-128"/>
            </a:endParaRPr>
          </a:p>
          <a:p>
            <a:pPr algn="ctr"/>
            <a:r>
              <a:rPr lang="ja-JP" altLang="en-US" sz="800" dirty="0">
                <a:solidFill>
                  <a:schemeClr val="accent3">
                    <a:lumMod val="50000"/>
                  </a:schemeClr>
                </a:solidFill>
                <a:latin typeface="Meiryo" charset="-128"/>
                <a:ea typeface="Meiryo" charset="-128"/>
                <a:cs typeface="Meiryo" charset="-128"/>
              </a:rPr>
              <a:t>送金情報のまとまりを追加する</a:t>
            </a:r>
            <a:endParaRPr kumimoji="1" lang="ja-JP" altLang="en-US" sz="800" dirty="0">
              <a:solidFill>
                <a:schemeClr val="accent3">
                  <a:lumMod val="50000"/>
                </a:schemeClr>
              </a:solidFill>
              <a:latin typeface="Meiryo" charset="-128"/>
              <a:ea typeface="Meiryo" charset="-128"/>
              <a:cs typeface="Meiryo" charset="-128"/>
            </a:endParaRPr>
          </a:p>
        </p:txBody>
      </p:sp>
      <p:grpSp>
        <p:nvGrpSpPr>
          <p:cNvPr id="506" name="図形グループ 505"/>
          <p:cNvGrpSpPr/>
          <p:nvPr/>
        </p:nvGrpSpPr>
        <p:grpSpPr>
          <a:xfrm flipH="1">
            <a:off x="7941428" y="4218443"/>
            <a:ext cx="144016" cy="272752"/>
            <a:chOff x="1946324" y="4125162"/>
            <a:chExt cx="969964" cy="2007872"/>
          </a:xfrm>
        </p:grpSpPr>
        <p:sp>
          <p:nvSpPr>
            <p:cNvPr id="507" name="円/楕円 50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8" name="フローチャート: 論理積ゲート 50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9" name="図形グループ 508"/>
          <p:cNvGrpSpPr/>
          <p:nvPr/>
        </p:nvGrpSpPr>
        <p:grpSpPr>
          <a:xfrm flipH="1">
            <a:off x="7428994" y="4686552"/>
            <a:ext cx="144016" cy="272752"/>
            <a:chOff x="1946324" y="4125162"/>
            <a:chExt cx="969964" cy="2007872"/>
          </a:xfrm>
        </p:grpSpPr>
        <p:sp>
          <p:nvSpPr>
            <p:cNvPr id="510" name="円/楕円 50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1" name="フローチャート: 論理積ゲート 51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2" name="図形グループ 511"/>
          <p:cNvGrpSpPr/>
          <p:nvPr/>
        </p:nvGrpSpPr>
        <p:grpSpPr>
          <a:xfrm flipH="1">
            <a:off x="7644107" y="5394963"/>
            <a:ext cx="144016" cy="272752"/>
            <a:chOff x="1946324" y="4125162"/>
            <a:chExt cx="969964" cy="2007872"/>
          </a:xfrm>
        </p:grpSpPr>
        <p:sp>
          <p:nvSpPr>
            <p:cNvPr id="513" name="円/楕円 51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4" name="フローチャート: 論理積ゲート 51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5" name="図形グループ 514"/>
          <p:cNvGrpSpPr/>
          <p:nvPr/>
        </p:nvGrpSpPr>
        <p:grpSpPr>
          <a:xfrm flipH="1">
            <a:off x="8227323" y="5394963"/>
            <a:ext cx="144016" cy="272752"/>
            <a:chOff x="1946324" y="4125162"/>
            <a:chExt cx="969964" cy="2007872"/>
          </a:xfrm>
        </p:grpSpPr>
        <p:sp>
          <p:nvSpPr>
            <p:cNvPr id="516" name="円/楕円 51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7" name="フローチャート: 論理積ゲート 51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8" name="図形グループ 517"/>
          <p:cNvGrpSpPr/>
          <p:nvPr/>
        </p:nvGrpSpPr>
        <p:grpSpPr>
          <a:xfrm flipH="1">
            <a:off x="8441210" y="4691380"/>
            <a:ext cx="144016" cy="272752"/>
            <a:chOff x="1946324" y="4125162"/>
            <a:chExt cx="969964" cy="2007872"/>
          </a:xfrm>
        </p:grpSpPr>
        <p:sp>
          <p:nvSpPr>
            <p:cNvPr id="519" name="円/楕円 5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0" name="フローチャート: 論理積ゲート 5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21" name="直線コネクタ 520"/>
          <p:cNvCxnSpPr>
            <a:stCxn id="508" idx="1"/>
            <a:endCxn id="529" idx="0"/>
          </p:cNvCxnSpPr>
          <p:nvPr/>
        </p:nvCxnSpPr>
        <p:spPr>
          <a:xfrm>
            <a:off x="8013436" y="4491195"/>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2" name="直線コネクタ 521"/>
          <p:cNvCxnSpPr>
            <a:stCxn id="530" idx="0"/>
            <a:endCxn id="520" idx="2"/>
          </p:cNvCxnSpPr>
          <p:nvPr/>
        </p:nvCxnSpPr>
        <p:spPr>
          <a:xfrm flipV="1">
            <a:off x="8087581" y="4890294"/>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3" name="直線コネクタ 522"/>
          <p:cNvCxnSpPr>
            <a:stCxn id="530" idx="0"/>
            <a:endCxn id="516" idx="0"/>
          </p:cNvCxnSpPr>
          <p:nvPr/>
        </p:nvCxnSpPr>
        <p:spPr>
          <a:xfrm>
            <a:off x="8087581" y="5031689"/>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直線コネクタ 523"/>
          <p:cNvCxnSpPr>
            <a:stCxn id="511" idx="0"/>
            <a:endCxn id="530" idx="2"/>
          </p:cNvCxnSpPr>
          <p:nvPr/>
        </p:nvCxnSpPr>
        <p:spPr>
          <a:xfrm>
            <a:off x="7573010" y="4885466"/>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5" name="直線コネクタ 524"/>
          <p:cNvCxnSpPr>
            <a:stCxn id="530" idx="2"/>
            <a:endCxn id="513" idx="0"/>
          </p:cNvCxnSpPr>
          <p:nvPr/>
        </p:nvCxnSpPr>
        <p:spPr>
          <a:xfrm flipH="1">
            <a:off x="7716115" y="5031689"/>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526" name="テキスト ボックス 525"/>
          <p:cNvSpPr txBox="1"/>
          <p:nvPr/>
        </p:nvSpPr>
        <p:spPr>
          <a:xfrm>
            <a:off x="8314237" y="4512798"/>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527" name="テキスト ボックス 526"/>
          <p:cNvSpPr txBox="1"/>
          <p:nvPr/>
        </p:nvSpPr>
        <p:spPr>
          <a:xfrm>
            <a:off x="7318834" y="5359407"/>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grpSp>
        <p:nvGrpSpPr>
          <p:cNvPr id="528" name="図形グループ 527"/>
          <p:cNvGrpSpPr/>
          <p:nvPr/>
        </p:nvGrpSpPr>
        <p:grpSpPr>
          <a:xfrm flipH="1">
            <a:off x="7943565" y="4832775"/>
            <a:ext cx="144016" cy="272752"/>
            <a:chOff x="1946324" y="4125162"/>
            <a:chExt cx="969964" cy="2007872"/>
          </a:xfrm>
          <a:solidFill>
            <a:schemeClr val="accent6">
              <a:lumMod val="50000"/>
            </a:schemeClr>
          </a:solidFill>
        </p:grpSpPr>
        <p:sp>
          <p:nvSpPr>
            <p:cNvPr id="529" name="円/楕円 52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0" name="フローチャート: 論理積ゲート 52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1" name="フローチャート: 複数書類 530"/>
          <p:cNvSpPr/>
          <p:nvPr/>
        </p:nvSpPr>
        <p:spPr>
          <a:xfrm>
            <a:off x="7993547" y="5019011"/>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32" name="テキスト ボックス 531"/>
          <p:cNvSpPr txBox="1"/>
          <p:nvPr/>
        </p:nvSpPr>
        <p:spPr>
          <a:xfrm>
            <a:off x="7608975" y="4682671"/>
            <a:ext cx="492443" cy="215444"/>
          </a:xfrm>
          <a:prstGeom prst="rect">
            <a:avLst/>
          </a:prstGeom>
          <a:noFill/>
        </p:spPr>
        <p:txBody>
          <a:bodyPr wrap="none" rtlCol="0">
            <a:spAutoFit/>
          </a:bodyPr>
          <a:lstStyle/>
          <a:p>
            <a:r>
              <a:rPr kumimoji="1" lang="ja-JP" altLang="en-US" sz="800" dirty="0">
                <a:solidFill>
                  <a:schemeClr val="accent6">
                    <a:lumMod val="50000"/>
                  </a:schemeClr>
                </a:solidFill>
                <a:latin typeface="Meiryo" charset="-128"/>
                <a:ea typeface="Meiryo" charset="-128"/>
                <a:cs typeface="Meiryo" charset="-128"/>
              </a:rPr>
              <a:t>管理者</a:t>
            </a:r>
          </a:p>
        </p:txBody>
      </p:sp>
      <p:sp>
        <p:nvSpPr>
          <p:cNvPr id="536" name="テキスト ボックス 535"/>
          <p:cNvSpPr txBox="1"/>
          <p:nvPr/>
        </p:nvSpPr>
        <p:spPr>
          <a:xfrm>
            <a:off x="7214238" y="6048099"/>
            <a:ext cx="1620958" cy="338554"/>
          </a:xfrm>
          <a:prstGeom prst="rect">
            <a:avLst/>
          </a:prstGeom>
          <a:noFill/>
        </p:spPr>
        <p:txBody>
          <a:bodyPr wrap="none" rtlCol="0">
            <a:spAutoFit/>
          </a:bodyPr>
          <a:lstStyle/>
          <a:p>
            <a:pPr algn="ctr"/>
            <a:r>
              <a:rPr lang="ja-JP" altLang="en-US" sz="800" dirty="0">
                <a:solidFill>
                  <a:schemeClr val="accent3">
                    <a:lumMod val="50000"/>
                  </a:schemeClr>
                </a:solidFill>
                <a:latin typeface="Meiryo" charset="-128"/>
                <a:ea typeface="Meiryo" charset="-128"/>
                <a:cs typeface="Meiryo" charset="-128"/>
              </a:rPr>
              <a:t>台帳が書き換えられたことを</a:t>
            </a:r>
            <a:endParaRPr lang="en-US" altLang="ja-JP" sz="800" dirty="0">
              <a:solidFill>
                <a:schemeClr val="accent3">
                  <a:lumMod val="50000"/>
                </a:schemeClr>
              </a:solidFill>
              <a:latin typeface="Meiryo" charset="-128"/>
              <a:ea typeface="Meiryo" charset="-128"/>
              <a:cs typeface="Meiryo" charset="-128"/>
            </a:endParaRPr>
          </a:p>
          <a:p>
            <a:pPr algn="ctr"/>
            <a:r>
              <a:rPr lang="ja-JP" altLang="en-US" sz="800" dirty="0">
                <a:solidFill>
                  <a:schemeClr val="accent3">
                    <a:lumMod val="50000"/>
                  </a:schemeClr>
                </a:solidFill>
                <a:latin typeface="Meiryo" charset="-128"/>
                <a:ea typeface="Meiryo" charset="-128"/>
                <a:cs typeface="Meiryo" charset="-128"/>
              </a:rPr>
              <a:t>太郎が確認でき送金が完了する</a:t>
            </a:r>
            <a:endParaRPr lang="en-US" altLang="ja-JP" sz="800" dirty="0">
              <a:solidFill>
                <a:schemeClr val="accent3">
                  <a:lumMod val="50000"/>
                </a:schemeClr>
              </a:solidFill>
              <a:latin typeface="Meiryo" charset="-128"/>
              <a:ea typeface="Meiryo" charset="-128"/>
              <a:cs typeface="Meiryo" charset="-128"/>
            </a:endParaRPr>
          </a:p>
        </p:txBody>
      </p:sp>
      <p:cxnSp>
        <p:nvCxnSpPr>
          <p:cNvPr id="537" name="直線矢印コネクタ 536"/>
          <p:cNvCxnSpPr>
            <a:stCxn id="513" idx="0"/>
            <a:endCxn id="520" idx="2"/>
          </p:cNvCxnSpPr>
          <p:nvPr/>
        </p:nvCxnSpPr>
        <p:spPr>
          <a:xfrm flipV="1">
            <a:off x="7716115" y="4890294"/>
            <a:ext cx="725095" cy="504669"/>
          </a:xfrm>
          <a:prstGeom prst="straightConnector1">
            <a:avLst/>
          </a:prstGeom>
          <a:ln w="76200">
            <a:solidFill>
              <a:srgbClr val="E46C0A">
                <a:alpha val="50196"/>
              </a:srgbClr>
            </a:solidFill>
            <a:tailEnd type="triangle"/>
          </a:ln>
        </p:spPr>
        <p:style>
          <a:lnRef idx="2">
            <a:schemeClr val="accent1"/>
          </a:lnRef>
          <a:fillRef idx="0">
            <a:schemeClr val="accent1"/>
          </a:fillRef>
          <a:effectRef idx="1">
            <a:schemeClr val="accent1"/>
          </a:effectRef>
          <a:fontRef idx="minor">
            <a:schemeClr val="tx1"/>
          </a:fontRef>
        </p:style>
      </p:cxnSp>
      <p:sp>
        <p:nvSpPr>
          <p:cNvPr id="540" name="テキスト ボックス 539"/>
          <p:cNvSpPr txBox="1"/>
          <p:nvPr/>
        </p:nvSpPr>
        <p:spPr>
          <a:xfrm>
            <a:off x="464964" y="944617"/>
            <a:ext cx="2723823" cy="369332"/>
          </a:xfrm>
          <a:prstGeom prst="rect">
            <a:avLst/>
          </a:prstGeom>
          <a:noFill/>
        </p:spPr>
        <p:txBody>
          <a:bodyPr wrap="none" rtlCol="0">
            <a:spAutoFit/>
          </a:bodyPr>
          <a:lstStyle/>
          <a:p>
            <a:r>
              <a:rPr kumimoji="1" lang="ja-JP" altLang="en-US" b="1" dirty="0">
                <a:solidFill>
                  <a:srgbClr val="0070C0"/>
                </a:solidFill>
                <a:latin typeface="Meiryo" charset="-128"/>
                <a:ea typeface="Meiryo" charset="-128"/>
                <a:cs typeface="Meiryo" charset="-128"/>
              </a:rPr>
              <a:t>ビットコイン取引の場合</a:t>
            </a:r>
          </a:p>
        </p:txBody>
      </p:sp>
      <p:sp>
        <p:nvSpPr>
          <p:cNvPr id="541" name="テキスト ボックス 540"/>
          <p:cNvSpPr txBox="1"/>
          <p:nvPr/>
        </p:nvSpPr>
        <p:spPr>
          <a:xfrm>
            <a:off x="462447" y="3800231"/>
            <a:ext cx="2492990" cy="369332"/>
          </a:xfrm>
          <a:prstGeom prst="rect">
            <a:avLst/>
          </a:prstGeom>
          <a:noFill/>
        </p:spPr>
        <p:txBody>
          <a:bodyPr wrap="none" rtlCol="0">
            <a:spAutoFit/>
          </a:bodyPr>
          <a:lstStyle/>
          <a:p>
            <a:r>
              <a:rPr kumimoji="1" lang="ja-JP" altLang="en-US" b="1" dirty="0">
                <a:solidFill>
                  <a:schemeClr val="accent3">
                    <a:lumMod val="50000"/>
                  </a:schemeClr>
                </a:solidFill>
                <a:latin typeface="Meiryo" charset="-128"/>
                <a:ea typeface="Meiryo" charset="-128"/>
                <a:cs typeface="Meiryo" charset="-128"/>
              </a:rPr>
              <a:t>銀行（間）取引の場合</a:t>
            </a:r>
          </a:p>
        </p:txBody>
      </p:sp>
      <p:cxnSp>
        <p:nvCxnSpPr>
          <p:cNvPr id="542" name="直線矢印コネクタ 541"/>
          <p:cNvCxnSpPr/>
          <p:nvPr/>
        </p:nvCxnSpPr>
        <p:spPr>
          <a:xfrm flipV="1">
            <a:off x="8126517" y="4904601"/>
            <a:ext cx="314692" cy="128717"/>
          </a:xfrm>
          <a:prstGeom prst="straightConnector1">
            <a:avLst/>
          </a:prstGeom>
          <a:ln w="28575">
            <a:solidFill>
              <a:srgbClr val="0432FF">
                <a:alpha val="50196"/>
              </a:srgb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43" name="正方形/長方形 542"/>
          <p:cNvSpPr/>
          <p:nvPr/>
        </p:nvSpPr>
        <p:spPr>
          <a:xfrm>
            <a:off x="4485639" y="528635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4" name="正方形/長方形 543"/>
          <p:cNvSpPr/>
          <p:nvPr/>
        </p:nvSpPr>
        <p:spPr>
          <a:xfrm>
            <a:off x="4485639" y="536633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5" name="正方形/長方形 544"/>
          <p:cNvSpPr/>
          <p:nvPr/>
        </p:nvSpPr>
        <p:spPr>
          <a:xfrm>
            <a:off x="6222464" y="5517232"/>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6" name="正方形/長方形 545"/>
          <p:cNvSpPr/>
          <p:nvPr/>
        </p:nvSpPr>
        <p:spPr>
          <a:xfrm>
            <a:off x="6222464" y="5356572"/>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正方形/長方形 546"/>
          <p:cNvSpPr/>
          <p:nvPr/>
        </p:nvSpPr>
        <p:spPr>
          <a:xfrm>
            <a:off x="6222464" y="5436557"/>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8" name="加算記号 547"/>
          <p:cNvSpPr/>
          <p:nvPr/>
        </p:nvSpPr>
        <p:spPr>
          <a:xfrm>
            <a:off x="8012694" y="5239548"/>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9" name="正方形/長方形 548"/>
          <p:cNvSpPr/>
          <p:nvPr/>
        </p:nvSpPr>
        <p:spPr>
          <a:xfrm>
            <a:off x="7950996" y="5521606"/>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0" name="正方形/長方形 549"/>
          <p:cNvSpPr/>
          <p:nvPr/>
        </p:nvSpPr>
        <p:spPr>
          <a:xfrm>
            <a:off x="7950996" y="536094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正方形/長方形 550"/>
          <p:cNvSpPr/>
          <p:nvPr/>
        </p:nvSpPr>
        <p:spPr>
          <a:xfrm>
            <a:off x="7950996" y="5440931"/>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2" name="正方形/長方形 551"/>
          <p:cNvSpPr/>
          <p:nvPr/>
        </p:nvSpPr>
        <p:spPr>
          <a:xfrm>
            <a:off x="8316045" y="5001966"/>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テキスト ボックス 553"/>
          <p:cNvSpPr txBox="1"/>
          <p:nvPr/>
        </p:nvSpPr>
        <p:spPr>
          <a:xfrm>
            <a:off x="1617045" y="210177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5" name="テキスト ボックス 554"/>
          <p:cNvSpPr txBox="1"/>
          <p:nvPr/>
        </p:nvSpPr>
        <p:spPr>
          <a:xfrm>
            <a:off x="1253500" y="5042614"/>
            <a:ext cx="338554" cy="184666"/>
          </a:xfrm>
          <a:prstGeom prst="rect">
            <a:avLst/>
          </a:prstGeom>
          <a:noFill/>
        </p:spPr>
        <p:txBody>
          <a:bodyPr wrap="none" rtlCol="0">
            <a:spAutoFit/>
          </a:bodyPr>
          <a:lstStyle/>
          <a:p>
            <a:r>
              <a:rPr kumimoji="1" lang="ja-JP" altLang="en-US" sz="600">
                <a:solidFill>
                  <a:schemeClr val="bg1"/>
                </a:solidFill>
                <a:latin typeface="Meiryo" charset="-128"/>
                <a:ea typeface="Meiryo" charset="-128"/>
                <a:cs typeface="Meiryo" charset="-128"/>
              </a:rPr>
              <a:t>台帳</a:t>
            </a:r>
            <a:endParaRPr kumimoji="1" lang="ja-JP" altLang="en-US" sz="600" dirty="0">
              <a:solidFill>
                <a:schemeClr val="bg1"/>
              </a:solidFill>
              <a:latin typeface="Meiryo" charset="-128"/>
              <a:ea typeface="Meiryo" charset="-128"/>
              <a:cs typeface="Meiryo" charset="-128"/>
            </a:endParaRPr>
          </a:p>
        </p:txBody>
      </p:sp>
      <p:sp>
        <p:nvSpPr>
          <p:cNvPr id="556" name="テキスト ボックス 555"/>
          <p:cNvSpPr txBox="1"/>
          <p:nvPr/>
        </p:nvSpPr>
        <p:spPr>
          <a:xfrm>
            <a:off x="1126647" y="163186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7" name="テキスト ボックス 556"/>
          <p:cNvSpPr txBox="1"/>
          <p:nvPr/>
        </p:nvSpPr>
        <p:spPr>
          <a:xfrm>
            <a:off x="604829" y="2101687"/>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8" name="テキスト ボックス 557"/>
          <p:cNvSpPr txBox="1"/>
          <p:nvPr/>
        </p:nvSpPr>
        <p:spPr>
          <a:xfrm>
            <a:off x="810992" y="281373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9" name="テキスト ボックス 558"/>
          <p:cNvSpPr txBox="1"/>
          <p:nvPr/>
        </p:nvSpPr>
        <p:spPr>
          <a:xfrm>
            <a:off x="1410913" y="2813404"/>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Tree>
    <p:extLst>
      <p:ext uri="{BB962C8B-B14F-4D97-AF65-F5344CB8AC3E}">
        <p14:creationId xmlns:p14="http://schemas.microsoft.com/office/powerpoint/2010/main" val="224696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01052" y="1101312"/>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317076" y="2674623"/>
            <a:ext cx="1584176" cy="1530070"/>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3570900" y="1097344"/>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3786924" y="2674651"/>
            <a:ext cx="1572484" cy="153004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ブロックチェーンの構造</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5" name="正方形/長方形 4"/>
          <p:cNvSpPr/>
          <p:nvPr/>
        </p:nvSpPr>
        <p:spPr>
          <a:xfrm>
            <a:off x="6389084" y="1178522"/>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6" name="正方形/長方形 5"/>
          <p:cNvSpPr/>
          <p:nvPr/>
        </p:nvSpPr>
        <p:spPr>
          <a:xfrm>
            <a:off x="6389084" y="1560760"/>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7" name="正方形/長方形 6"/>
          <p:cNvSpPr/>
          <p:nvPr/>
        </p:nvSpPr>
        <p:spPr>
          <a:xfrm>
            <a:off x="6389084" y="2861230"/>
            <a:ext cx="144016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8" name="正方形/長方形 7"/>
          <p:cNvSpPr/>
          <p:nvPr/>
        </p:nvSpPr>
        <p:spPr>
          <a:xfrm>
            <a:off x="6389084" y="1939597"/>
            <a:ext cx="1440160" cy="36004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endParaRPr kumimoji="1" lang="en-US" altLang="ja-JP" sz="1000" dirty="0">
              <a:solidFill>
                <a:srgbClr val="FFFFFF"/>
              </a:solidFill>
              <a:latin typeface="Meiryo" charset="-128"/>
              <a:ea typeface="Meiryo" charset="-128"/>
              <a:cs typeface="Meiryo" charset="-128"/>
            </a:endParaRPr>
          </a:p>
          <a:p>
            <a:pPr algn="ctr"/>
            <a:r>
              <a:rPr lang="ja-JP" altLang="en-US" sz="1000" dirty="0">
                <a:solidFill>
                  <a:srgbClr val="FFFFFF"/>
                </a:solidFill>
                <a:latin typeface="Meiryo" charset="-128"/>
                <a:ea typeface="Meiryo" charset="-128"/>
                <a:cs typeface="Meiryo" charset="-128"/>
              </a:rPr>
              <a:t>花子→太郎</a:t>
            </a:r>
            <a:endParaRPr kumimoji="1" lang="ja-JP" altLang="en-US" sz="1000" dirty="0">
              <a:solidFill>
                <a:srgbClr val="FFFFFF"/>
              </a:solidFill>
              <a:latin typeface="Meiryo" charset="-128"/>
              <a:ea typeface="Meiryo" charset="-128"/>
              <a:cs typeface="Meiryo" charset="-128"/>
            </a:endParaRPr>
          </a:p>
        </p:txBody>
      </p:sp>
      <p:sp>
        <p:nvSpPr>
          <p:cNvPr id="9" name="正方形/長方形 8"/>
          <p:cNvSpPr/>
          <p:nvPr/>
        </p:nvSpPr>
        <p:spPr>
          <a:xfrm>
            <a:off x="6389084" y="3273313"/>
            <a:ext cx="1440160" cy="3600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10" name="テキスト ボックス 9"/>
          <p:cNvSpPr txBox="1"/>
          <p:nvPr/>
        </p:nvSpPr>
        <p:spPr>
          <a:xfrm>
            <a:off x="6965148" y="2278509"/>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11" name="正方形/長方形 10"/>
          <p:cNvSpPr/>
          <p:nvPr/>
        </p:nvSpPr>
        <p:spPr>
          <a:xfrm>
            <a:off x="6389084" y="3715945"/>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12" name="左大かっこ 11"/>
          <p:cNvSpPr/>
          <p:nvPr/>
        </p:nvSpPr>
        <p:spPr>
          <a:xfrm>
            <a:off x="6245068" y="1180222"/>
            <a:ext cx="72008" cy="1121115"/>
          </a:xfrm>
          <a:prstGeom prst="leftBracket">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4" name="カギ線コネクタ 13"/>
          <p:cNvCxnSpPr>
            <a:stCxn id="12" idx="1"/>
            <a:endCxn id="7" idx="1"/>
          </p:cNvCxnSpPr>
          <p:nvPr/>
        </p:nvCxnSpPr>
        <p:spPr>
          <a:xfrm rot="10800000" flipH="1" flipV="1">
            <a:off x="6245068" y="1740780"/>
            <a:ext cx="144016" cy="1300470"/>
          </a:xfrm>
          <a:prstGeom prst="bentConnector3">
            <a:avLst>
              <a:gd name="adj1" fmla="val -158732"/>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3858932" y="1174554"/>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18" name="正方形/長方形 17"/>
          <p:cNvSpPr/>
          <p:nvPr/>
        </p:nvSpPr>
        <p:spPr>
          <a:xfrm>
            <a:off x="3858932" y="1556792"/>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19" name="正方形/長方形 18"/>
          <p:cNvSpPr/>
          <p:nvPr/>
        </p:nvSpPr>
        <p:spPr>
          <a:xfrm>
            <a:off x="3858932" y="2857262"/>
            <a:ext cx="144016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20" name="正方形/長方形 19"/>
          <p:cNvSpPr/>
          <p:nvPr/>
        </p:nvSpPr>
        <p:spPr>
          <a:xfrm>
            <a:off x="3858932" y="1935629"/>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トランザクション</a:t>
            </a:r>
            <a:endParaRPr kumimoji="1" lang="ja-JP" altLang="en-US" sz="1000" dirty="0">
              <a:solidFill>
                <a:srgbClr val="FFFFFF"/>
              </a:solidFill>
              <a:latin typeface="Meiryo" charset="-128"/>
              <a:ea typeface="Meiryo" charset="-128"/>
              <a:cs typeface="Meiryo" charset="-128"/>
            </a:endParaRPr>
          </a:p>
        </p:txBody>
      </p:sp>
      <p:sp>
        <p:nvSpPr>
          <p:cNvPr id="21" name="正方形/長方形 20"/>
          <p:cNvSpPr/>
          <p:nvPr/>
        </p:nvSpPr>
        <p:spPr>
          <a:xfrm>
            <a:off x="3858932" y="3273313"/>
            <a:ext cx="1440160" cy="3600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22" name="テキスト ボックス 21"/>
          <p:cNvSpPr txBox="1"/>
          <p:nvPr/>
        </p:nvSpPr>
        <p:spPr>
          <a:xfrm>
            <a:off x="4434996" y="2274541"/>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23" name="正方形/長方形 22"/>
          <p:cNvSpPr/>
          <p:nvPr/>
        </p:nvSpPr>
        <p:spPr>
          <a:xfrm>
            <a:off x="3858932" y="3711977"/>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24" name="左大かっこ 23"/>
          <p:cNvSpPr/>
          <p:nvPr/>
        </p:nvSpPr>
        <p:spPr>
          <a:xfrm>
            <a:off x="3714916" y="1176254"/>
            <a:ext cx="72008" cy="1121115"/>
          </a:xfrm>
          <a:prstGeom prst="leftBracket">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5" name="カギ線コネクタ 24"/>
          <p:cNvCxnSpPr>
            <a:stCxn id="24" idx="1"/>
            <a:endCxn id="19" idx="1"/>
          </p:cNvCxnSpPr>
          <p:nvPr/>
        </p:nvCxnSpPr>
        <p:spPr>
          <a:xfrm rot="10800000" flipH="1" flipV="1">
            <a:off x="3714916" y="1736812"/>
            <a:ext cx="144016" cy="1300470"/>
          </a:xfrm>
          <a:prstGeom prst="bentConnector3">
            <a:avLst>
              <a:gd name="adj1" fmla="val -158732"/>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4304190" y="2658361"/>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31" name="テキスト ボックス 30"/>
          <p:cNvSpPr txBox="1"/>
          <p:nvPr/>
        </p:nvSpPr>
        <p:spPr>
          <a:xfrm>
            <a:off x="6824469" y="2662329"/>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33" name="左大かっこ 32"/>
          <p:cNvSpPr/>
          <p:nvPr/>
        </p:nvSpPr>
        <p:spPr>
          <a:xfrm flipH="1">
            <a:off x="5408146" y="2701972"/>
            <a:ext cx="95277" cy="1502721"/>
          </a:xfrm>
          <a:prstGeom prst="leftBracket">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35" name="直線矢印コネクタ 34"/>
          <p:cNvCxnSpPr>
            <a:stCxn id="33" idx="1"/>
            <a:endCxn id="9" idx="1"/>
          </p:cNvCxnSpPr>
          <p:nvPr/>
        </p:nvCxnSpPr>
        <p:spPr>
          <a:xfrm>
            <a:off x="5503423" y="3453333"/>
            <a:ext cx="885661" cy="0"/>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1043608" y="1097344"/>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259632" y="2674651"/>
            <a:ext cx="1572484" cy="153004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1331640" y="1174554"/>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42" name="正方形/長方形 41"/>
          <p:cNvSpPr/>
          <p:nvPr/>
        </p:nvSpPr>
        <p:spPr>
          <a:xfrm>
            <a:off x="1331640" y="1556792"/>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43" name="正方形/長方形 42"/>
          <p:cNvSpPr/>
          <p:nvPr/>
        </p:nvSpPr>
        <p:spPr>
          <a:xfrm>
            <a:off x="1331640" y="2857262"/>
            <a:ext cx="144016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44" name="正方形/長方形 43"/>
          <p:cNvSpPr/>
          <p:nvPr/>
        </p:nvSpPr>
        <p:spPr>
          <a:xfrm>
            <a:off x="1331640" y="1935629"/>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トランザクション</a:t>
            </a:r>
            <a:endParaRPr kumimoji="1" lang="ja-JP" altLang="en-US" sz="1000" dirty="0">
              <a:solidFill>
                <a:srgbClr val="FFFFFF"/>
              </a:solidFill>
              <a:latin typeface="Meiryo" charset="-128"/>
              <a:ea typeface="Meiryo" charset="-128"/>
              <a:cs typeface="Meiryo" charset="-128"/>
            </a:endParaRPr>
          </a:p>
        </p:txBody>
      </p:sp>
      <p:sp>
        <p:nvSpPr>
          <p:cNvPr id="45" name="正方形/長方形 44"/>
          <p:cNvSpPr/>
          <p:nvPr/>
        </p:nvSpPr>
        <p:spPr>
          <a:xfrm>
            <a:off x="1331640" y="3279929"/>
            <a:ext cx="1440160" cy="3600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46" name="テキスト ボックス 45"/>
          <p:cNvSpPr txBox="1"/>
          <p:nvPr/>
        </p:nvSpPr>
        <p:spPr>
          <a:xfrm>
            <a:off x="1907704" y="2274541"/>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47" name="正方形/長方形 46"/>
          <p:cNvSpPr/>
          <p:nvPr/>
        </p:nvSpPr>
        <p:spPr>
          <a:xfrm>
            <a:off x="1331640" y="3711977"/>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48" name="左大かっこ 47"/>
          <p:cNvSpPr/>
          <p:nvPr/>
        </p:nvSpPr>
        <p:spPr>
          <a:xfrm>
            <a:off x="1187624" y="1176254"/>
            <a:ext cx="72008" cy="1121115"/>
          </a:xfrm>
          <a:prstGeom prst="leftBracket">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49" name="カギ線コネクタ 48"/>
          <p:cNvCxnSpPr>
            <a:stCxn id="48" idx="1"/>
            <a:endCxn id="43" idx="1"/>
          </p:cNvCxnSpPr>
          <p:nvPr/>
        </p:nvCxnSpPr>
        <p:spPr>
          <a:xfrm rot="10800000" flipH="1" flipV="1">
            <a:off x="1187624" y="1736812"/>
            <a:ext cx="144016" cy="1300470"/>
          </a:xfrm>
          <a:prstGeom prst="bentConnector3">
            <a:avLst>
              <a:gd name="adj1" fmla="val -158732"/>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p:cNvSpPr txBox="1"/>
          <p:nvPr/>
        </p:nvSpPr>
        <p:spPr>
          <a:xfrm>
            <a:off x="1776898" y="2658361"/>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51" name="左大かっこ 50"/>
          <p:cNvSpPr/>
          <p:nvPr/>
        </p:nvSpPr>
        <p:spPr>
          <a:xfrm flipH="1">
            <a:off x="2880854" y="2701972"/>
            <a:ext cx="95277" cy="1502721"/>
          </a:xfrm>
          <a:prstGeom prst="leftBracket">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2" name="直線矢印コネクタ 51"/>
          <p:cNvCxnSpPr>
            <a:stCxn id="51" idx="1"/>
            <a:endCxn id="21" idx="1"/>
          </p:cNvCxnSpPr>
          <p:nvPr/>
        </p:nvCxnSpPr>
        <p:spPr>
          <a:xfrm>
            <a:off x="2976131" y="3453333"/>
            <a:ext cx="882801" cy="0"/>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endCxn id="45" idx="1"/>
          </p:cNvCxnSpPr>
          <p:nvPr/>
        </p:nvCxnSpPr>
        <p:spPr>
          <a:xfrm>
            <a:off x="745704" y="3459949"/>
            <a:ext cx="585936" cy="0"/>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62" name="テキスト ボックス 61"/>
          <p:cNvSpPr txBox="1"/>
          <p:nvPr/>
        </p:nvSpPr>
        <p:spPr>
          <a:xfrm>
            <a:off x="6739252" y="814617"/>
            <a:ext cx="734496"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3" name="テキスト ボックス 62"/>
          <p:cNvSpPr txBox="1"/>
          <p:nvPr/>
        </p:nvSpPr>
        <p:spPr>
          <a:xfrm>
            <a:off x="4103814" y="814617"/>
            <a:ext cx="970138"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n-1</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4" name="テキスト ボックス 63"/>
          <p:cNvSpPr txBox="1"/>
          <p:nvPr/>
        </p:nvSpPr>
        <p:spPr>
          <a:xfrm>
            <a:off x="1576522" y="811862"/>
            <a:ext cx="970138"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n-2</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5" name="テキスト ボックス 64"/>
          <p:cNvSpPr txBox="1"/>
          <p:nvPr/>
        </p:nvSpPr>
        <p:spPr>
          <a:xfrm>
            <a:off x="3079381" y="3465420"/>
            <a:ext cx="697627" cy="215444"/>
          </a:xfrm>
          <a:prstGeom prst="rect">
            <a:avLst/>
          </a:prstGeom>
          <a:noFill/>
        </p:spPr>
        <p:txBody>
          <a:bodyPr wrap="none" rtlCol="0">
            <a:spAutoFit/>
          </a:bodyPr>
          <a:lstStyle/>
          <a:p>
            <a:pPr algn="ctr"/>
            <a:r>
              <a:rPr kumimoji="1" lang="ja-JP" altLang="en-US" sz="800" dirty="0">
                <a:solidFill>
                  <a:schemeClr val="accent6">
                    <a:lumMod val="50000"/>
                  </a:schemeClr>
                </a:solidFill>
                <a:latin typeface="Meiryo" charset="-128"/>
                <a:ea typeface="Meiryo" charset="-128"/>
                <a:cs typeface="Meiryo" charset="-128"/>
              </a:rPr>
              <a:t>ハッシュ値</a:t>
            </a:r>
          </a:p>
        </p:txBody>
      </p:sp>
      <p:sp>
        <p:nvSpPr>
          <p:cNvPr id="66" name="テキスト ボックス 65"/>
          <p:cNvSpPr txBox="1"/>
          <p:nvPr/>
        </p:nvSpPr>
        <p:spPr>
          <a:xfrm>
            <a:off x="5609577" y="3459949"/>
            <a:ext cx="697627" cy="215444"/>
          </a:xfrm>
          <a:prstGeom prst="rect">
            <a:avLst/>
          </a:prstGeom>
          <a:noFill/>
        </p:spPr>
        <p:txBody>
          <a:bodyPr wrap="none" rtlCol="0">
            <a:spAutoFit/>
          </a:bodyPr>
          <a:lstStyle/>
          <a:p>
            <a:pPr algn="ctr"/>
            <a:r>
              <a:rPr kumimoji="1" lang="ja-JP" altLang="en-US" sz="800">
                <a:solidFill>
                  <a:schemeClr val="accent6">
                    <a:lumMod val="50000"/>
                  </a:schemeClr>
                </a:solidFill>
                <a:latin typeface="Meiryo" charset="-128"/>
                <a:ea typeface="Meiryo" charset="-128"/>
                <a:cs typeface="Meiryo" charset="-128"/>
              </a:rPr>
              <a:t>ハッシュ値</a:t>
            </a:r>
            <a:endParaRPr kumimoji="1" lang="ja-JP" altLang="en-US" sz="800" dirty="0">
              <a:solidFill>
                <a:schemeClr val="accent6">
                  <a:lumMod val="50000"/>
                </a:schemeClr>
              </a:solidFill>
              <a:latin typeface="Meiryo" charset="-128"/>
              <a:ea typeface="Meiryo" charset="-128"/>
              <a:cs typeface="Meiryo" charset="-128"/>
            </a:endParaRPr>
          </a:p>
        </p:txBody>
      </p:sp>
      <p:sp>
        <p:nvSpPr>
          <p:cNvPr id="67" name="テキスト ボックス 66"/>
          <p:cNvSpPr txBox="1"/>
          <p:nvPr/>
        </p:nvSpPr>
        <p:spPr>
          <a:xfrm>
            <a:off x="550312" y="3465420"/>
            <a:ext cx="697627" cy="215444"/>
          </a:xfrm>
          <a:prstGeom prst="rect">
            <a:avLst/>
          </a:prstGeom>
          <a:noFill/>
        </p:spPr>
        <p:txBody>
          <a:bodyPr wrap="none" rtlCol="0">
            <a:spAutoFit/>
          </a:bodyPr>
          <a:lstStyle/>
          <a:p>
            <a:pPr algn="ctr"/>
            <a:r>
              <a:rPr kumimoji="1" lang="ja-JP" altLang="en-US" sz="800">
                <a:solidFill>
                  <a:schemeClr val="accent6">
                    <a:lumMod val="50000"/>
                  </a:schemeClr>
                </a:solidFill>
                <a:latin typeface="Meiryo" charset="-128"/>
                <a:ea typeface="Meiryo" charset="-128"/>
                <a:cs typeface="Meiryo" charset="-128"/>
              </a:rPr>
              <a:t>ハッシュ値</a:t>
            </a:r>
            <a:endParaRPr kumimoji="1" lang="ja-JP" altLang="en-US" sz="800" dirty="0">
              <a:solidFill>
                <a:schemeClr val="accent6">
                  <a:lumMod val="50000"/>
                </a:schemeClr>
              </a:solidFill>
              <a:latin typeface="Meiryo" charset="-128"/>
              <a:ea typeface="Meiryo" charset="-128"/>
              <a:cs typeface="Meiryo" charset="-128"/>
            </a:endParaRPr>
          </a:p>
        </p:txBody>
      </p:sp>
      <p:sp>
        <p:nvSpPr>
          <p:cNvPr id="68" name="テキスト ボックス 67"/>
          <p:cNvSpPr txBox="1"/>
          <p:nvPr/>
        </p:nvSpPr>
        <p:spPr>
          <a:xfrm>
            <a:off x="727627" y="2083937"/>
            <a:ext cx="307777" cy="605295"/>
          </a:xfrm>
          <a:prstGeom prst="rect">
            <a:avLst/>
          </a:prstGeom>
          <a:noFill/>
        </p:spPr>
        <p:txBody>
          <a:bodyPr vert="eaVert" wrap="none" rtlCol="0">
            <a:spAutoFit/>
          </a:bodyPr>
          <a:lstStyle/>
          <a:p>
            <a:pPr algn="ctr"/>
            <a:r>
              <a:rPr kumimoji="1" lang="ja-JP" altLang="en-US" sz="800">
                <a:solidFill>
                  <a:srgbClr val="0432FF"/>
                </a:solidFill>
                <a:latin typeface="Meiryo" charset="-128"/>
                <a:ea typeface="Meiryo" charset="-128"/>
                <a:cs typeface="Meiryo" charset="-128"/>
              </a:rPr>
              <a:t>ハッシュ値</a:t>
            </a:r>
            <a:endParaRPr kumimoji="1" lang="ja-JP" altLang="en-US" sz="800" dirty="0">
              <a:solidFill>
                <a:srgbClr val="0432FF"/>
              </a:solidFill>
              <a:latin typeface="Meiryo" charset="-128"/>
              <a:ea typeface="Meiryo" charset="-128"/>
              <a:cs typeface="Meiryo" charset="-128"/>
            </a:endParaRPr>
          </a:p>
        </p:txBody>
      </p:sp>
      <p:sp>
        <p:nvSpPr>
          <p:cNvPr id="69" name="テキスト ボックス 68"/>
          <p:cNvSpPr txBox="1"/>
          <p:nvPr/>
        </p:nvSpPr>
        <p:spPr>
          <a:xfrm>
            <a:off x="3245351" y="2083937"/>
            <a:ext cx="307777" cy="605295"/>
          </a:xfrm>
          <a:prstGeom prst="rect">
            <a:avLst/>
          </a:prstGeom>
          <a:noFill/>
        </p:spPr>
        <p:txBody>
          <a:bodyPr vert="eaVert" wrap="none" rtlCol="0">
            <a:spAutoFit/>
          </a:bodyPr>
          <a:lstStyle/>
          <a:p>
            <a:pPr algn="ctr"/>
            <a:r>
              <a:rPr kumimoji="1" lang="ja-JP" altLang="en-US" sz="800">
                <a:solidFill>
                  <a:srgbClr val="0432FF"/>
                </a:solidFill>
                <a:latin typeface="Meiryo" charset="-128"/>
                <a:ea typeface="Meiryo" charset="-128"/>
                <a:cs typeface="Meiryo" charset="-128"/>
              </a:rPr>
              <a:t>ハッシュ値</a:t>
            </a:r>
            <a:endParaRPr kumimoji="1" lang="ja-JP" altLang="en-US" sz="800" dirty="0">
              <a:solidFill>
                <a:srgbClr val="0432FF"/>
              </a:solidFill>
              <a:latin typeface="Meiryo" charset="-128"/>
              <a:ea typeface="Meiryo" charset="-128"/>
              <a:cs typeface="Meiryo" charset="-128"/>
            </a:endParaRPr>
          </a:p>
        </p:txBody>
      </p:sp>
      <p:sp>
        <p:nvSpPr>
          <p:cNvPr id="70" name="テキスト ボックス 69"/>
          <p:cNvSpPr txBox="1"/>
          <p:nvPr/>
        </p:nvSpPr>
        <p:spPr>
          <a:xfrm>
            <a:off x="5781583" y="2083936"/>
            <a:ext cx="307777" cy="605295"/>
          </a:xfrm>
          <a:prstGeom prst="rect">
            <a:avLst/>
          </a:prstGeom>
          <a:noFill/>
        </p:spPr>
        <p:txBody>
          <a:bodyPr vert="eaVert" wrap="none" rtlCol="0">
            <a:spAutoFit/>
          </a:bodyPr>
          <a:lstStyle/>
          <a:p>
            <a:pPr algn="ctr"/>
            <a:r>
              <a:rPr kumimoji="1" lang="ja-JP" altLang="en-US" sz="800">
                <a:solidFill>
                  <a:srgbClr val="0432FF"/>
                </a:solidFill>
                <a:latin typeface="Meiryo" charset="-128"/>
                <a:ea typeface="Meiryo" charset="-128"/>
                <a:cs typeface="Meiryo" charset="-128"/>
              </a:rPr>
              <a:t>ハッシュ値</a:t>
            </a:r>
            <a:endParaRPr kumimoji="1" lang="ja-JP" altLang="en-US" sz="800" dirty="0">
              <a:solidFill>
                <a:srgbClr val="0432FF"/>
              </a:solidFill>
              <a:latin typeface="Meiryo" charset="-128"/>
              <a:ea typeface="Meiryo" charset="-128"/>
              <a:cs typeface="Meiryo" charset="-128"/>
            </a:endParaRPr>
          </a:p>
        </p:txBody>
      </p:sp>
      <p:sp>
        <p:nvSpPr>
          <p:cNvPr id="71" name="正方形/長方形 70"/>
          <p:cNvSpPr/>
          <p:nvPr/>
        </p:nvSpPr>
        <p:spPr>
          <a:xfrm>
            <a:off x="1035166" y="4579359"/>
            <a:ext cx="7073668" cy="1061829"/>
          </a:xfrm>
          <a:prstGeom prst="rect">
            <a:avLst/>
          </a:prstGeom>
        </p:spPr>
        <p:txBody>
          <a:bodyPr wrap="square">
            <a:spAutoFit/>
          </a:bodyPr>
          <a:lstStyle/>
          <a:p>
            <a:r>
              <a:rPr lang="ja-JP" altLang="en-US" sz="1050" b="1" dirty="0">
                <a:solidFill>
                  <a:srgbClr val="7030A0"/>
                </a:solidFill>
                <a:latin typeface="Meiryo" charset="-128"/>
                <a:ea typeface="Meiryo" charset="-128"/>
                <a:cs typeface="Meiryo" charset="-128"/>
              </a:rPr>
              <a:t>ナンス</a:t>
            </a:r>
            <a:r>
              <a:rPr lang="ja-JP" altLang="en-US" sz="1050" dirty="0">
                <a:solidFill>
                  <a:srgbClr val="333333"/>
                </a:solidFill>
                <a:latin typeface="Meiryo" charset="-128"/>
                <a:ea typeface="Meiryo" charset="-128"/>
                <a:cs typeface="Meiryo" charset="-128"/>
              </a:rPr>
              <a:t>：</a:t>
            </a:r>
            <a:r>
              <a:rPr lang="en-US" altLang="ja-JP" sz="1050" dirty="0">
                <a:solidFill>
                  <a:srgbClr val="333333"/>
                </a:solidFill>
                <a:latin typeface="Meiryo" charset="-128"/>
                <a:ea typeface="Meiryo" charset="-128"/>
                <a:cs typeface="Meiryo" charset="-128"/>
              </a:rPr>
              <a:t>nonce</a:t>
            </a:r>
            <a:r>
              <a:rPr lang="ja-JP" altLang="en-US" sz="1050" dirty="0">
                <a:solidFill>
                  <a:srgbClr val="333333"/>
                </a:solidFill>
                <a:latin typeface="Meiryo" charset="-128"/>
                <a:ea typeface="Meiryo" charset="-128"/>
                <a:cs typeface="Meiryo" charset="-128"/>
              </a:rPr>
              <a:t>（</a:t>
            </a:r>
            <a:r>
              <a:rPr lang="en-US" altLang="ja-JP" sz="1050" dirty="0">
                <a:solidFill>
                  <a:srgbClr val="333333"/>
                </a:solidFill>
                <a:latin typeface="Meiryo" charset="-128"/>
                <a:ea typeface="Meiryo" charset="-128"/>
                <a:cs typeface="Meiryo" charset="-128"/>
              </a:rPr>
              <a:t>Number used once</a:t>
            </a:r>
            <a:r>
              <a:rPr lang="ja-JP" altLang="en-US" sz="1050" dirty="0">
                <a:solidFill>
                  <a:srgbClr val="333333"/>
                </a:solidFill>
                <a:latin typeface="Meiryo" charset="-128"/>
                <a:ea typeface="Meiryo" charset="-128"/>
                <a:cs typeface="Meiryo" charset="-128"/>
              </a:rPr>
              <a:t>／一度だけ使用される使い捨ての数字）と呼ばれる</a:t>
            </a:r>
            <a:r>
              <a:rPr lang="en-US" altLang="ja-JP" sz="1050" dirty="0">
                <a:solidFill>
                  <a:srgbClr val="333333"/>
                </a:solidFill>
                <a:latin typeface="Meiryo" charset="-128"/>
                <a:ea typeface="Meiryo" charset="-128"/>
                <a:cs typeface="Meiryo" charset="-128"/>
              </a:rPr>
              <a:t>32</a:t>
            </a:r>
            <a:r>
              <a:rPr lang="ja-JP" altLang="en-US" sz="1050" dirty="0">
                <a:solidFill>
                  <a:srgbClr val="333333"/>
                </a:solidFill>
                <a:latin typeface="Meiryo" charset="-128"/>
                <a:ea typeface="Meiryo" charset="-128"/>
                <a:cs typeface="Meiryo" charset="-128"/>
              </a:rPr>
              <a:t>ビットの任意の値。ビットコインでは、このナンスを含むヘッダのハッシュ値の先頭に一定数以上の</a:t>
            </a:r>
            <a:r>
              <a:rPr lang="en-US" altLang="ja-JP" sz="1050" dirty="0">
                <a:solidFill>
                  <a:srgbClr val="333333"/>
                </a:solidFill>
                <a:latin typeface="Meiryo" charset="-128"/>
                <a:ea typeface="Meiryo" charset="-128"/>
                <a:cs typeface="Meiryo" charset="-128"/>
              </a:rPr>
              <a:t>”0”</a:t>
            </a:r>
            <a:r>
              <a:rPr lang="ja-JP" altLang="en-US" sz="1050" dirty="0">
                <a:solidFill>
                  <a:srgbClr val="333333"/>
                </a:solidFill>
                <a:latin typeface="Meiryo" charset="-128"/>
                <a:ea typeface="Meiryo" charset="-128"/>
                <a:cs typeface="Meiryo" charset="-128"/>
              </a:rPr>
              <a:t>が並ぶようなナンスの値を見つける計算をおこなう。これには、総当たりの繰り返し計算が必要であり、膨大な計算資源を消費する。そのナンスの値を一番最初に見つけた参加者が、全参加者の台帳にブロックを追加する権利を得る（＝マイナー</a:t>
            </a:r>
            <a:r>
              <a:rPr lang="en-US" altLang="ja-JP" sz="1050" dirty="0">
                <a:solidFill>
                  <a:srgbClr val="333333"/>
                </a:solidFill>
                <a:latin typeface="Meiryo" charset="-128"/>
                <a:ea typeface="Meiryo" charset="-128"/>
                <a:cs typeface="Meiryo" charset="-128"/>
              </a:rPr>
              <a:t>/</a:t>
            </a:r>
            <a:r>
              <a:rPr lang="ja-JP" altLang="en-US" sz="1050" dirty="0">
                <a:solidFill>
                  <a:srgbClr val="333333"/>
                </a:solidFill>
                <a:latin typeface="Meiryo" charset="-128"/>
                <a:ea typeface="Meiryo" charset="-128"/>
                <a:cs typeface="Meiryo" charset="-128"/>
              </a:rPr>
              <a:t>採掘者）。</a:t>
            </a:r>
            <a:endParaRPr lang="en-US" altLang="ja-JP" sz="1050" dirty="0">
              <a:solidFill>
                <a:srgbClr val="333333"/>
              </a:solidFill>
              <a:latin typeface="Meiryo" charset="-128"/>
              <a:ea typeface="Meiryo" charset="-128"/>
              <a:cs typeface="Meiryo" charset="-128"/>
            </a:endParaRPr>
          </a:p>
          <a:p>
            <a:r>
              <a:rPr lang="en-US" altLang="ja-JP" sz="1050" dirty="0">
                <a:solidFill>
                  <a:srgbClr val="333333"/>
                </a:solidFill>
                <a:latin typeface="Meiryo" charset="-128"/>
                <a:ea typeface="Meiryo" charset="-128"/>
                <a:cs typeface="Meiryo" charset="-128"/>
              </a:rPr>
              <a:t>“0”</a:t>
            </a:r>
            <a:r>
              <a:rPr lang="ja-JP" altLang="en-US" sz="1050" dirty="0">
                <a:solidFill>
                  <a:srgbClr val="333333"/>
                </a:solidFill>
                <a:latin typeface="Meiryo" charset="-128"/>
                <a:ea typeface="Meiryo" charset="-128"/>
                <a:cs typeface="Meiryo" charset="-128"/>
              </a:rPr>
              <a:t>の数をいくつにするかは、ブロックが</a:t>
            </a:r>
            <a:r>
              <a:rPr lang="en-US" altLang="ja-JP" sz="1050" dirty="0">
                <a:solidFill>
                  <a:srgbClr val="333333"/>
                </a:solidFill>
                <a:latin typeface="Meiryo" charset="-128"/>
                <a:ea typeface="Meiryo" charset="-128"/>
                <a:cs typeface="Meiryo" charset="-128"/>
              </a:rPr>
              <a:t>10</a:t>
            </a:r>
            <a:r>
              <a:rPr lang="ja-JP" altLang="en-US" sz="1050" dirty="0">
                <a:solidFill>
                  <a:srgbClr val="333333"/>
                </a:solidFill>
                <a:latin typeface="Meiryo" charset="-128"/>
                <a:ea typeface="Meiryo" charset="-128"/>
                <a:cs typeface="Meiryo" charset="-128"/>
              </a:rPr>
              <a:t>分に１つ追加されるように自動的に調整されている。</a:t>
            </a:r>
            <a:endParaRPr lang="en-US" altLang="ja-JP" sz="1050" dirty="0">
              <a:solidFill>
                <a:srgbClr val="333333"/>
              </a:solidFill>
              <a:latin typeface="Meiryo" charset="-128"/>
              <a:ea typeface="Meiryo" charset="-128"/>
              <a:cs typeface="Meiryo" charset="-128"/>
            </a:endParaRPr>
          </a:p>
          <a:p>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例</a:t>
            </a:r>
            <a:r>
              <a:rPr lang="en-US" altLang="ja-JP" sz="1050" dirty="0">
                <a:latin typeface="Meiryo" charset="-128"/>
                <a:ea typeface="Meiryo" charset="-128"/>
                <a:cs typeface="Meiryo" charset="-128"/>
              </a:rPr>
              <a:t>】</a:t>
            </a:r>
            <a:endParaRPr lang="ja-JP" altLang="en-US" sz="1050" dirty="0">
              <a:latin typeface="Meiryo" charset="-128"/>
              <a:ea typeface="Meiryo" charset="-128"/>
              <a:cs typeface="Meiryo" charset="-128"/>
            </a:endParaRPr>
          </a:p>
        </p:txBody>
      </p:sp>
      <p:pic>
        <p:nvPicPr>
          <p:cNvPr id="72" name="図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437" y="5400233"/>
            <a:ext cx="2968110" cy="189007"/>
          </a:xfrm>
          <a:prstGeom prst="rect">
            <a:avLst/>
          </a:prstGeom>
        </p:spPr>
      </p:pic>
      <p:sp>
        <p:nvSpPr>
          <p:cNvPr id="73" name="正方形/長方形 72"/>
          <p:cNvSpPr/>
          <p:nvPr/>
        </p:nvSpPr>
        <p:spPr>
          <a:xfrm>
            <a:off x="1035166" y="5749806"/>
            <a:ext cx="7073668" cy="738664"/>
          </a:xfrm>
          <a:prstGeom prst="rect">
            <a:avLst/>
          </a:prstGeom>
        </p:spPr>
        <p:txBody>
          <a:bodyPr wrap="square">
            <a:spAutoFit/>
          </a:bodyPr>
          <a:lstStyle/>
          <a:p>
            <a:r>
              <a:rPr lang="ja-JP" altLang="en-US" sz="1050" b="1" dirty="0">
                <a:solidFill>
                  <a:srgbClr val="7030A0"/>
                </a:solidFill>
                <a:latin typeface="Meiryo" charset="-128"/>
                <a:ea typeface="Meiryo" charset="-128"/>
                <a:cs typeface="Meiryo" charset="-128"/>
              </a:rPr>
              <a:t>フルーフ・オブ・ワーク</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Proof of Work</a:t>
            </a:r>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PoW</a:t>
            </a:r>
            <a:r>
              <a:rPr lang="ja-JP" altLang="en-US" sz="1050" dirty="0">
                <a:latin typeface="Meiryo" charset="-128"/>
                <a:ea typeface="Meiryo" charset="-128"/>
                <a:cs typeface="Meiryo" charset="-128"/>
              </a:rPr>
              <a:t>は、マイナー</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採掘者（ブロックを追加する権利が与えられた人）に、報酬として一定のビットコインが付与される仕組み。これがインセンティブとなってマイナーはマイニング／採掘をおこなう動機付けが与えられる。</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PoW</a:t>
            </a:r>
            <a:r>
              <a:rPr lang="ja-JP" altLang="en-US" sz="1050" dirty="0">
                <a:latin typeface="Meiryo" charset="-128"/>
                <a:ea typeface="Meiryo" charset="-128"/>
                <a:cs typeface="Meiryo" charset="-128"/>
              </a:rPr>
              <a:t>以外にもマイナー</a:t>
            </a:r>
            <a:r>
              <a:rPr lang="en-US" altLang="ja-JP" sz="1050" dirty="0">
                <a:latin typeface="Meiryo" charset="-128"/>
                <a:ea typeface="Meiryo" charset="-128"/>
                <a:cs typeface="Meiryo" charset="-128"/>
              </a:rPr>
              <a:t> /</a:t>
            </a:r>
            <a:r>
              <a:rPr lang="ja-JP" altLang="en-US" sz="1050" dirty="0">
                <a:latin typeface="Meiryo" charset="-128"/>
                <a:ea typeface="Meiryo" charset="-128"/>
                <a:cs typeface="Meiryo" charset="-128"/>
              </a:rPr>
              <a:t>採掘者になってブロックを追加する方式（コンセンサス・アルゴリズム）はある。</a:t>
            </a:r>
          </a:p>
        </p:txBody>
      </p:sp>
    </p:spTree>
    <p:extLst>
      <p:ext uri="{BB962C8B-B14F-4D97-AF65-F5344CB8AC3E}">
        <p14:creationId xmlns:p14="http://schemas.microsoft.com/office/powerpoint/2010/main" val="190348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ブロック追加の仕組み</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4" name="正方形/長方形 3"/>
          <p:cNvSpPr/>
          <p:nvPr/>
        </p:nvSpPr>
        <p:spPr>
          <a:xfrm>
            <a:off x="539552" y="3830192"/>
            <a:ext cx="8352928" cy="2462213"/>
          </a:xfrm>
          <a:prstGeom prst="rect">
            <a:avLst/>
          </a:prstGeom>
        </p:spPr>
        <p:txBody>
          <a:bodyPr wrap="square">
            <a:spAutoFit/>
          </a:bodyPr>
          <a:lstStyle/>
          <a:p>
            <a:pPr marL="285750" indent="-285750">
              <a:buFont typeface="Wingdings" charset="2"/>
              <a:buChar char="ü"/>
            </a:pPr>
            <a:r>
              <a:rPr lang="ja-JP" altLang="en-US" sz="1400" b="1" dirty="0">
                <a:solidFill>
                  <a:srgbClr val="0432FF"/>
                </a:solidFill>
                <a:latin typeface="Meiryo" charset="-128"/>
                <a:ea typeface="Meiryo" charset="-128"/>
                <a:cs typeface="Meiryo" charset="-128"/>
              </a:rPr>
              <a:t>コンセンサス・アルゴリズム</a:t>
            </a:r>
            <a:r>
              <a:rPr lang="ja-JP" altLang="en-US" sz="1400" dirty="0">
                <a:solidFill>
                  <a:srgbClr val="0070C0"/>
                </a:solidFill>
                <a:latin typeface="Meiryo" charset="-128"/>
                <a:ea typeface="Meiryo" charset="-128"/>
                <a:cs typeface="Meiryo" charset="-128"/>
              </a:rPr>
              <a:t>によってブロックを生成した参加者には、</a:t>
            </a:r>
            <a:r>
              <a:rPr lang="ja-JP" altLang="en-US" sz="1400" b="1" dirty="0">
                <a:solidFill>
                  <a:srgbClr val="0070C0"/>
                </a:solidFill>
                <a:latin typeface="Meiryo" charset="-128"/>
                <a:ea typeface="Meiryo" charset="-128"/>
                <a:cs typeface="Meiryo" charset="-128"/>
              </a:rPr>
              <a:t>そのブロックを追加できる</a:t>
            </a:r>
            <a:r>
              <a:rPr lang="ja-JP" altLang="en-US" sz="1400" dirty="0">
                <a:solidFill>
                  <a:srgbClr val="0070C0"/>
                </a:solidFill>
                <a:latin typeface="Meiryo" charset="-128"/>
                <a:ea typeface="Meiryo" charset="-128"/>
                <a:cs typeface="Meiryo" charset="-128"/>
              </a:rPr>
              <a:t>権利が与えられる。</a:t>
            </a:r>
            <a:endParaRPr lang="en-US" altLang="ja-JP" sz="1400" dirty="0">
              <a:solidFill>
                <a:srgbClr val="0070C0"/>
              </a:solidFill>
              <a:latin typeface="Meiryo" charset="-128"/>
              <a:ea typeface="Meiryo" charset="-128"/>
              <a:cs typeface="Meiryo" charset="-128"/>
            </a:endParaRPr>
          </a:p>
          <a:p>
            <a:pPr marL="285750" indent="-285750">
              <a:buFont typeface="Wingdings" charset="2"/>
              <a:buChar char="ü"/>
            </a:pPr>
            <a:r>
              <a:rPr lang="ja-JP" altLang="en-US" sz="1400" dirty="0">
                <a:solidFill>
                  <a:srgbClr val="0070C0"/>
                </a:solidFill>
                <a:latin typeface="Meiryo" charset="-128"/>
                <a:ea typeface="Meiryo" charset="-128"/>
                <a:cs typeface="Meiryo" charset="-128"/>
              </a:rPr>
              <a:t>ブロックチェーン・ネットワークの過半数の参加者によって、そのブロックが最初に生成されたと</a:t>
            </a:r>
            <a:r>
              <a:rPr lang="ja-JP" altLang="en-US" sz="1400" b="1" dirty="0">
                <a:solidFill>
                  <a:srgbClr val="0070C0"/>
                </a:solidFill>
                <a:latin typeface="Meiryo" charset="-128"/>
                <a:ea typeface="Meiryo" charset="-128"/>
                <a:cs typeface="Meiryo" charset="-128"/>
              </a:rPr>
              <a:t>承認されれば</a:t>
            </a:r>
            <a:r>
              <a:rPr lang="ja-JP" altLang="en-US" sz="1400" dirty="0">
                <a:solidFill>
                  <a:srgbClr val="0070C0"/>
                </a:solidFill>
                <a:latin typeface="Meiryo" charset="-128"/>
                <a:ea typeface="Meiryo" charset="-128"/>
                <a:cs typeface="Meiryo" charset="-128"/>
              </a:rPr>
              <a:t>、それが正当なブロックとみなされ</a:t>
            </a:r>
            <a:r>
              <a:rPr lang="ja-JP" altLang="en-US" sz="1400" b="1" dirty="0">
                <a:solidFill>
                  <a:srgbClr val="0070C0"/>
                </a:solidFill>
                <a:latin typeface="Meiryo" charset="-128"/>
                <a:ea typeface="Meiryo" charset="-128"/>
                <a:cs typeface="Meiryo" charset="-128"/>
              </a:rPr>
              <a:t>ブロックが追加される</a:t>
            </a:r>
            <a:r>
              <a:rPr lang="ja-JP" altLang="en-US" sz="1400" dirty="0">
                <a:solidFill>
                  <a:srgbClr val="0070C0"/>
                </a:solidFill>
                <a:latin typeface="Meiryo" charset="-128"/>
                <a:ea typeface="Meiryo" charset="-128"/>
                <a:cs typeface="Meiryo" charset="-128"/>
              </a:rPr>
              <a:t>。</a:t>
            </a:r>
            <a:endParaRPr lang="en-US" altLang="ja-JP" sz="1400" dirty="0">
              <a:solidFill>
                <a:srgbClr val="0070C0"/>
              </a:solidFill>
              <a:latin typeface="Meiryo" charset="-128"/>
              <a:ea typeface="Meiryo" charset="-128"/>
              <a:cs typeface="Meiryo" charset="-128"/>
            </a:endParaRPr>
          </a:p>
          <a:p>
            <a:pPr marL="285750" indent="-285750">
              <a:buFont typeface="Wingdings" charset="2"/>
              <a:buChar char="ü"/>
            </a:pPr>
            <a:r>
              <a:rPr lang="ja-JP" altLang="en-US" sz="1400" dirty="0">
                <a:solidFill>
                  <a:srgbClr val="0070C0"/>
                </a:solidFill>
                <a:latin typeface="Meiryo" charset="-128"/>
                <a:ea typeface="Meiryo" charset="-128"/>
                <a:cs typeface="Meiryo" charset="-128"/>
              </a:rPr>
              <a:t>仮に最初にブロックを生成しても、間違った取引を含んでいた場合には、そのブロックは他のノードから承認されず、次にブロックを生成したマイナーがブロックを生成し、それを他のノードが承認する。</a:t>
            </a:r>
            <a:endParaRPr lang="en-US" altLang="ja-JP" sz="1400" dirty="0">
              <a:solidFill>
                <a:srgbClr val="0070C0"/>
              </a:solidFill>
              <a:latin typeface="Meiryo" charset="-128"/>
              <a:ea typeface="Meiryo" charset="-128"/>
              <a:cs typeface="Meiryo" charset="-128"/>
            </a:endParaRPr>
          </a:p>
          <a:p>
            <a:pPr marL="285750" indent="-285750">
              <a:buFont typeface="Wingdings" charset="2"/>
              <a:buChar char="ü"/>
            </a:pPr>
            <a:r>
              <a:rPr lang="ja-JP" altLang="en-US" sz="1400" dirty="0">
                <a:solidFill>
                  <a:srgbClr val="0070C0"/>
                </a:solidFill>
                <a:latin typeface="Meiryo" charset="-128"/>
                <a:ea typeface="Meiryo" charset="-128"/>
                <a:cs typeface="Meiryo" charset="-128"/>
              </a:rPr>
              <a:t>ビットコインなどのパブリック型ブロック・チェーンでは、自分の生成したブロックの追加を承認されたマイナーは報酬を受け取ることで、ブロック生成の動機付けが与えられる。</a:t>
            </a:r>
            <a:endParaRPr lang="en-US" altLang="ja-JP" sz="1400" dirty="0">
              <a:solidFill>
                <a:srgbClr val="0070C0"/>
              </a:solidFill>
              <a:latin typeface="Meiryo" charset="-128"/>
              <a:ea typeface="Meiryo" charset="-128"/>
              <a:cs typeface="Meiryo" charset="-128"/>
            </a:endParaRPr>
          </a:p>
          <a:p>
            <a:pPr marL="285750" indent="-285750">
              <a:buFont typeface="Wingdings" charset="2"/>
              <a:buChar char="ü"/>
            </a:pPr>
            <a:r>
              <a:rPr lang="ja-JP" altLang="en-US" sz="1400" dirty="0">
                <a:solidFill>
                  <a:srgbClr val="0070C0"/>
                </a:solidFill>
                <a:latin typeface="Meiryo" charset="-128"/>
                <a:ea typeface="Meiryo" charset="-128"/>
                <a:cs typeface="Meiryo" charset="-128"/>
              </a:rPr>
              <a:t>このようにして生成されたブロックを参加者が多数決で承認しながら、常に正しいブロックが同期されるような</a:t>
            </a:r>
            <a:r>
              <a:rPr lang="ja-JP" altLang="en-US" sz="1400" b="1" dirty="0">
                <a:solidFill>
                  <a:srgbClr val="0070C0"/>
                </a:solidFill>
                <a:latin typeface="Meiryo" charset="-128"/>
                <a:ea typeface="Meiryo" charset="-128"/>
                <a:cs typeface="Meiryo" charset="-128"/>
              </a:rPr>
              <a:t>合意形成（コンセンサス）</a:t>
            </a:r>
            <a:r>
              <a:rPr lang="ja-JP" altLang="en-US" sz="1400" dirty="0">
                <a:solidFill>
                  <a:srgbClr val="0070C0"/>
                </a:solidFill>
                <a:latin typeface="Meiryo" charset="-128"/>
                <a:ea typeface="Meiryo" charset="-128"/>
                <a:cs typeface="Meiryo" charset="-128"/>
              </a:rPr>
              <a:t>を行うことで台帳への記録作業が継続して行われている。</a:t>
            </a:r>
          </a:p>
        </p:txBody>
      </p:sp>
      <p:grpSp>
        <p:nvGrpSpPr>
          <p:cNvPr id="5" name="図形グループ 4"/>
          <p:cNvGrpSpPr/>
          <p:nvPr/>
        </p:nvGrpSpPr>
        <p:grpSpPr>
          <a:xfrm flipH="1">
            <a:off x="1263906" y="1237038"/>
            <a:ext cx="144016" cy="272752"/>
            <a:chOff x="1946324" y="4125162"/>
            <a:chExt cx="969964" cy="2007872"/>
          </a:xfrm>
        </p:grpSpPr>
        <p:sp>
          <p:nvSpPr>
            <p:cNvPr id="6" name="円/楕円 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フローチャート: 論理積ゲート 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 name="図形グループ 7"/>
          <p:cNvGrpSpPr/>
          <p:nvPr/>
        </p:nvGrpSpPr>
        <p:grpSpPr>
          <a:xfrm flipH="1">
            <a:off x="751472" y="1705147"/>
            <a:ext cx="144016" cy="272752"/>
            <a:chOff x="1946324" y="4125162"/>
            <a:chExt cx="969964" cy="2007872"/>
          </a:xfrm>
        </p:grpSpPr>
        <p:sp>
          <p:nvSpPr>
            <p:cNvPr id="9" name="円/楕円 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 name="図形グループ 10"/>
          <p:cNvGrpSpPr/>
          <p:nvPr/>
        </p:nvGrpSpPr>
        <p:grpSpPr>
          <a:xfrm flipH="1">
            <a:off x="966585" y="2413558"/>
            <a:ext cx="144016" cy="272752"/>
            <a:chOff x="1946324" y="4125162"/>
            <a:chExt cx="969964" cy="2007872"/>
          </a:xfrm>
        </p:grpSpPr>
        <p:sp>
          <p:nvSpPr>
            <p:cNvPr id="12" name="円/楕円 1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フローチャート: 論理積ゲート 1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flipH="1">
            <a:off x="1549801" y="2413558"/>
            <a:ext cx="144016" cy="272752"/>
            <a:chOff x="1946324" y="4125162"/>
            <a:chExt cx="969964" cy="2007872"/>
          </a:xfrm>
        </p:grpSpPr>
        <p:sp>
          <p:nvSpPr>
            <p:cNvPr id="15" name="円/楕円 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フローチャート: 論理積ゲート 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 name="図形グループ 16"/>
          <p:cNvGrpSpPr/>
          <p:nvPr/>
        </p:nvGrpSpPr>
        <p:grpSpPr>
          <a:xfrm flipH="1">
            <a:off x="1763688" y="1709975"/>
            <a:ext cx="144016" cy="272752"/>
            <a:chOff x="1946324" y="4125162"/>
            <a:chExt cx="969964" cy="2007872"/>
          </a:xfrm>
        </p:grpSpPr>
        <p:sp>
          <p:nvSpPr>
            <p:cNvPr id="18" name="円/楕円 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論理積ゲート 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0" name="直線コネクタ 19"/>
          <p:cNvCxnSpPr/>
          <p:nvPr/>
        </p:nvCxnSpPr>
        <p:spPr>
          <a:xfrm flipH="1">
            <a:off x="1038593" y="1509790"/>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895488" y="1509790"/>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895488" y="1904061"/>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1335914" y="1509790"/>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1335914" y="1509790"/>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1038593" y="2413558"/>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895488" y="1904061"/>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flipH="1">
            <a:off x="1621809" y="1908889"/>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895488" y="1904061"/>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flipH="1">
            <a:off x="1038593" y="1908889"/>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0" name="フローチャート: 複数書類 29"/>
          <p:cNvSpPr/>
          <p:nvPr/>
        </p:nvSpPr>
        <p:spPr>
          <a:xfrm>
            <a:off x="1621809" y="262161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複数書類 30"/>
          <p:cNvSpPr/>
          <p:nvPr/>
        </p:nvSpPr>
        <p:spPr>
          <a:xfrm>
            <a:off x="1828939" y="1898860"/>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フローチャート: 複数書類 31"/>
          <p:cNvSpPr/>
          <p:nvPr/>
        </p:nvSpPr>
        <p:spPr>
          <a:xfrm>
            <a:off x="1015541" y="2621615"/>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複数書類 32"/>
          <p:cNvSpPr/>
          <p:nvPr/>
        </p:nvSpPr>
        <p:spPr>
          <a:xfrm>
            <a:off x="813051" y="1904061"/>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複数書類 33"/>
          <p:cNvSpPr/>
          <p:nvPr/>
        </p:nvSpPr>
        <p:spPr>
          <a:xfrm>
            <a:off x="1334991" y="143652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cxnSp>
        <p:nvCxnSpPr>
          <p:cNvPr id="37" name="直線矢印コネクタ 36"/>
          <p:cNvCxnSpPr/>
          <p:nvPr/>
        </p:nvCxnSpPr>
        <p:spPr>
          <a:xfrm flipH="1" flipV="1">
            <a:off x="895488" y="1904061"/>
            <a:ext cx="726321" cy="50949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flipH="1" flipV="1">
            <a:off x="1335914" y="1509790"/>
            <a:ext cx="285895" cy="90376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flipH="1">
            <a:off x="1089510" y="2413558"/>
            <a:ext cx="532299" cy="1831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flipV="1">
            <a:off x="1621809" y="1908889"/>
            <a:ext cx="141879" cy="504669"/>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1589292" y="2312197"/>
            <a:ext cx="697627" cy="338554"/>
          </a:xfrm>
          <a:prstGeom prst="rect">
            <a:avLst/>
          </a:prstGeom>
          <a:noFill/>
        </p:spPr>
        <p:txBody>
          <a:bodyPr wrap="none" rtlCol="0">
            <a:spAutoFit/>
          </a:bodyPr>
          <a:lstStyle/>
          <a:p>
            <a:r>
              <a:rPr kumimoji="1" lang="ja-JP" altLang="en-US" sz="800" dirty="0">
                <a:solidFill>
                  <a:srgbClr val="0070C0"/>
                </a:solidFill>
                <a:latin typeface="Meiryo" charset="-128"/>
                <a:ea typeface="Meiryo" charset="-128"/>
                <a:cs typeface="Meiryo" charset="-128"/>
              </a:rPr>
              <a:t>マイナー</a:t>
            </a:r>
            <a:endParaRPr kumimoji="1" lang="en-US" altLang="ja-JP" sz="800" dirty="0">
              <a:solidFill>
                <a:srgbClr val="0070C0"/>
              </a:solidFill>
              <a:latin typeface="Meiryo" charset="-128"/>
              <a:ea typeface="Meiryo" charset="-128"/>
              <a:cs typeface="Meiryo" charset="-128"/>
            </a:endParaRPr>
          </a:p>
          <a:p>
            <a:r>
              <a:rPr kumimoji="1" lang="ja-JP" altLang="en-US" sz="800" dirty="0">
                <a:solidFill>
                  <a:srgbClr val="0070C0"/>
                </a:solidFill>
                <a:latin typeface="Meiryo" charset="-128"/>
                <a:ea typeface="Meiryo" charset="-128"/>
                <a:cs typeface="Meiryo" charset="-128"/>
              </a:rPr>
              <a:t>（採掘者）</a:t>
            </a:r>
          </a:p>
        </p:txBody>
      </p:sp>
      <p:sp>
        <p:nvSpPr>
          <p:cNvPr id="42" name="正方形/長方形 41"/>
          <p:cNvSpPr/>
          <p:nvPr/>
        </p:nvSpPr>
        <p:spPr>
          <a:xfrm>
            <a:off x="1871159" y="2648392"/>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1909215" y="269562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1909215" y="277560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1909215" y="285120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1818113" y="2906958"/>
            <a:ext cx="389850" cy="153888"/>
          </a:xfrm>
          <a:prstGeom prst="rect">
            <a:avLst/>
          </a:prstGeom>
          <a:noFill/>
        </p:spPr>
        <p:txBody>
          <a:bodyPr wrap="none" rtlCol="0">
            <a:spAutoFit/>
          </a:bodyPr>
          <a:lstStyle/>
          <a:p>
            <a:pPr algn="ctr"/>
            <a:r>
              <a:rPr kumimoji="1" lang="ja-JP" altLang="en-US" sz="400" dirty="0">
                <a:solidFill>
                  <a:srgbClr val="0070C0"/>
                </a:solidFill>
                <a:latin typeface="Meiryo" charset="-128"/>
                <a:ea typeface="Meiryo" charset="-128"/>
                <a:cs typeface="Meiryo" charset="-128"/>
              </a:rPr>
              <a:t>ブロック</a:t>
            </a:r>
          </a:p>
        </p:txBody>
      </p:sp>
      <p:grpSp>
        <p:nvGrpSpPr>
          <p:cNvPr id="48" name="図形グループ 47"/>
          <p:cNvGrpSpPr/>
          <p:nvPr/>
        </p:nvGrpSpPr>
        <p:grpSpPr>
          <a:xfrm flipH="1">
            <a:off x="3516052" y="1237038"/>
            <a:ext cx="144016" cy="272752"/>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flipH="1">
            <a:off x="3003618" y="1705147"/>
            <a:ext cx="144016" cy="272752"/>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flipH="1">
            <a:off x="3218731" y="2413558"/>
            <a:ext cx="144016" cy="272752"/>
            <a:chOff x="1946324" y="4125162"/>
            <a:chExt cx="969964" cy="2007872"/>
          </a:xfrm>
        </p:grpSpPr>
        <p:sp>
          <p:nvSpPr>
            <p:cNvPr id="55" name="円/楕円 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 name="図形グループ 56"/>
          <p:cNvGrpSpPr/>
          <p:nvPr/>
        </p:nvGrpSpPr>
        <p:grpSpPr>
          <a:xfrm flipH="1">
            <a:off x="3801947" y="2413558"/>
            <a:ext cx="144016" cy="272752"/>
            <a:chOff x="1946324" y="4125162"/>
            <a:chExt cx="969964" cy="2007872"/>
          </a:xfrm>
        </p:grpSpPr>
        <p:sp>
          <p:nvSpPr>
            <p:cNvPr id="58" name="円/楕円 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flipH="1">
            <a:off x="4015834" y="1709975"/>
            <a:ext cx="144016" cy="272752"/>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3" name="直線コネクタ 62"/>
          <p:cNvCxnSpPr/>
          <p:nvPr/>
        </p:nvCxnSpPr>
        <p:spPr>
          <a:xfrm flipH="1">
            <a:off x="3290739" y="1509790"/>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p:nvPr/>
        </p:nvCxnSpPr>
        <p:spPr>
          <a:xfrm flipV="1">
            <a:off x="3147634" y="1509790"/>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直線コネクタ 64"/>
          <p:cNvCxnSpPr/>
          <p:nvPr/>
        </p:nvCxnSpPr>
        <p:spPr>
          <a:xfrm>
            <a:off x="3147634" y="1904061"/>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a:off x="3588060" y="1509790"/>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直線コネクタ 66"/>
          <p:cNvCxnSpPr/>
          <p:nvPr/>
        </p:nvCxnSpPr>
        <p:spPr>
          <a:xfrm>
            <a:off x="3588060" y="1509790"/>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3290739" y="2413558"/>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3147634" y="1904061"/>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flipH="1">
            <a:off x="3873955" y="1908889"/>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3147634" y="1904061"/>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3290739" y="1908889"/>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3" name="フローチャート: 複数書類 72"/>
          <p:cNvSpPr/>
          <p:nvPr/>
        </p:nvSpPr>
        <p:spPr>
          <a:xfrm>
            <a:off x="3873955" y="262161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4" name="フローチャート: 複数書類 73"/>
          <p:cNvSpPr/>
          <p:nvPr/>
        </p:nvSpPr>
        <p:spPr>
          <a:xfrm>
            <a:off x="4081085" y="1898860"/>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5" name="フローチャート: 複数書類 74"/>
          <p:cNvSpPr/>
          <p:nvPr/>
        </p:nvSpPr>
        <p:spPr>
          <a:xfrm>
            <a:off x="3267687" y="2621615"/>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 name="フローチャート: 複数書類 75"/>
          <p:cNvSpPr/>
          <p:nvPr/>
        </p:nvSpPr>
        <p:spPr>
          <a:xfrm>
            <a:off x="3065197" y="1904061"/>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7" name="フローチャート: 複数書類 76"/>
          <p:cNvSpPr/>
          <p:nvPr/>
        </p:nvSpPr>
        <p:spPr>
          <a:xfrm>
            <a:off x="3587137" y="143652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3909841" y="1527143"/>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grpSp>
        <p:nvGrpSpPr>
          <p:cNvPr id="80" name="図形グループ 79"/>
          <p:cNvGrpSpPr/>
          <p:nvPr/>
        </p:nvGrpSpPr>
        <p:grpSpPr>
          <a:xfrm>
            <a:off x="3957959" y="2725224"/>
            <a:ext cx="258409" cy="219307"/>
            <a:chOff x="6903384" y="2599114"/>
            <a:chExt cx="258409" cy="219307"/>
          </a:xfrm>
        </p:grpSpPr>
        <p:grpSp>
          <p:nvGrpSpPr>
            <p:cNvPr id="81" name="図形グループ 80"/>
            <p:cNvGrpSpPr/>
            <p:nvPr/>
          </p:nvGrpSpPr>
          <p:grpSpPr>
            <a:xfrm>
              <a:off x="6987634" y="2599114"/>
              <a:ext cx="174159" cy="219307"/>
              <a:chOff x="6855221" y="2502142"/>
              <a:chExt cx="285895" cy="307004"/>
            </a:xfrm>
          </p:grpSpPr>
          <p:sp>
            <p:nvSpPr>
              <p:cNvPr id="83" name="正方形/長方形 82"/>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正方形/長方形 83"/>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正方形/長方形 85"/>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2" name="加算記号 81"/>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7" name="図形グループ 86"/>
          <p:cNvGrpSpPr/>
          <p:nvPr/>
        </p:nvGrpSpPr>
        <p:grpSpPr>
          <a:xfrm>
            <a:off x="4169575" y="1998149"/>
            <a:ext cx="258409" cy="219307"/>
            <a:chOff x="6903384" y="2599114"/>
            <a:chExt cx="258409" cy="219307"/>
          </a:xfrm>
        </p:grpSpPr>
        <p:grpSp>
          <p:nvGrpSpPr>
            <p:cNvPr id="88" name="図形グループ 87"/>
            <p:cNvGrpSpPr/>
            <p:nvPr/>
          </p:nvGrpSpPr>
          <p:grpSpPr>
            <a:xfrm>
              <a:off x="6987634" y="2599114"/>
              <a:ext cx="174159" cy="219307"/>
              <a:chOff x="6855221" y="2502142"/>
              <a:chExt cx="285895" cy="307004"/>
            </a:xfrm>
          </p:grpSpPr>
          <p:sp>
            <p:nvSpPr>
              <p:cNvPr id="90" name="正方形/長方形 89"/>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9" name="加算記号 88"/>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4" name="図形グループ 93"/>
          <p:cNvGrpSpPr/>
          <p:nvPr/>
        </p:nvGrpSpPr>
        <p:grpSpPr>
          <a:xfrm>
            <a:off x="3669447" y="1547420"/>
            <a:ext cx="258409" cy="219307"/>
            <a:chOff x="6903384" y="2599114"/>
            <a:chExt cx="258409" cy="219307"/>
          </a:xfrm>
        </p:grpSpPr>
        <p:grpSp>
          <p:nvGrpSpPr>
            <p:cNvPr id="95" name="図形グループ 94"/>
            <p:cNvGrpSpPr/>
            <p:nvPr/>
          </p:nvGrpSpPr>
          <p:grpSpPr>
            <a:xfrm>
              <a:off x="6987634" y="2599114"/>
              <a:ext cx="174159" cy="219307"/>
              <a:chOff x="6855221" y="2502142"/>
              <a:chExt cx="285895" cy="307004"/>
            </a:xfrm>
          </p:grpSpPr>
          <p:sp>
            <p:nvSpPr>
              <p:cNvPr id="97" name="正方形/長方形 96"/>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6" name="加算記号 95"/>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3156469" y="2012876"/>
            <a:ext cx="258409" cy="219307"/>
            <a:chOff x="6903384" y="2599114"/>
            <a:chExt cx="258409" cy="219307"/>
          </a:xfrm>
        </p:grpSpPr>
        <p:grpSp>
          <p:nvGrpSpPr>
            <p:cNvPr id="102" name="図形グループ 101"/>
            <p:cNvGrpSpPr/>
            <p:nvPr/>
          </p:nvGrpSpPr>
          <p:grpSpPr>
            <a:xfrm>
              <a:off x="6987634" y="2599114"/>
              <a:ext cx="174159" cy="219307"/>
              <a:chOff x="6855221" y="2502142"/>
              <a:chExt cx="285895" cy="307004"/>
            </a:xfrm>
          </p:grpSpPr>
          <p:sp>
            <p:nvSpPr>
              <p:cNvPr id="104" name="正方形/長方形 103"/>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03" name="加算記号 102"/>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3341736" y="2728240"/>
            <a:ext cx="258409" cy="219307"/>
            <a:chOff x="6903384" y="2599114"/>
            <a:chExt cx="258409" cy="219307"/>
          </a:xfrm>
        </p:grpSpPr>
        <p:grpSp>
          <p:nvGrpSpPr>
            <p:cNvPr id="109" name="図形グループ 108"/>
            <p:cNvGrpSpPr/>
            <p:nvPr/>
          </p:nvGrpSpPr>
          <p:grpSpPr>
            <a:xfrm>
              <a:off x="6987634" y="2599114"/>
              <a:ext cx="174159" cy="219307"/>
              <a:chOff x="6855221" y="2502142"/>
              <a:chExt cx="285895" cy="307004"/>
            </a:xfrm>
          </p:grpSpPr>
          <p:sp>
            <p:nvSpPr>
              <p:cNvPr id="111" name="正方形/長方形 110"/>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正方形/長方形 112"/>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0" name="加算記号 109"/>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5" name="テキスト ボックス 114"/>
          <p:cNvSpPr txBox="1"/>
          <p:nvPr/>
        </p:nvSpPr>
        <p:spPr>
          <a:xfrm>
            <a:off x="3849159" y="2311856"/>
            <a:ext cx="697627" cy="338554"/>
          </a:xfrm>
          <a:prstGeom prst="rect">
            <a:avLst/>
          </a:prstGeom>
          <a:noFill/>
        </p:spPr>
        <p:txBody>
          <a:bodyPr wrap="none" rtlCol="0">
            <a:spAutoFit/>
          </a:bodyPr>
          <a:lstStyle/>
          <a:p>
            <a:r>
              <a:rPr kumimoji="1" lang="ja-JP" altLang="en-US" sz="800" dirty="0">
                <a:solidFill>
                  <a:srgbClr val="0070C0"/>
                </a:solidFill>
                <a:latin typeface="Meiryo" charset="-128"/>
                <a:ea typeface="Meiryo" charset="-128"/>
                <a:cs typeface="Meiryo" charset="-128"/>
              </a:rPr>
              <a:t>マイナー</a:t>
            </a:r>
            <a:endParaRPr kumimoji="1" lang="en-US" altLang="ja-JP" sz="800" dirty="0">
              <a:solidFill>
                <a:srgbClr val="0070C0"/>
              </a:solidFill>
              <a:latin typeface="Meiryo" charset="-128"/>
              <a:ea typeface="Meiryo" charset="-128"/>
              <a:cs typeface="Meiryo" charset="-128"/>
            </a:endParaRPr>
          </a:p>
          <a:p>
            <a:r>
              <a:rPr kumimoji="1" lang="ja-JP" altLang="en-US" sz="800" dirty="0">
                <a:solidFill>
                  <a:srgbClr val="0070C0"/>
                </a:solidFill>
                <a:latin typeface="Meiryo" charset="-128"/>
                <a:ea typeface="Meiryo" charset="-128"/>
                <a:cs typeface="Meiryo" charset="-128"/>
              </a:rPr>
              <a:t>（採掘者）</a:t>
            </a:r>
          </a:p>
        </p:txBody>
      </p:sp>
      <p:sp>
        <p:nvSpPr>
          <p:cNvPr id="116" name="右矢印 115"/>
          <p:cNvSpPr/>
          <p:nvPr/>
        </p:nvSpPr>
        <p:spPr>
          <a:xfrm>
            <a:off x="2326284" y="1830223"/>
            <a:ext cx="484881" cy="58333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4572000" y="979750"/>
            <a:ext cx="4284063" cy="2554545"/>
          </a:xfrm>
          <a:prstGeom prst="rect">
            <a:avLst/>
          </a:prstGeom>
        </p:spPr>
        <p:txBody>
          <a:bodyPr wrap="square">
            <a:spAutoFit/>
          </a:bodyPr>
          <a:lstStyle/>
          <a:p>
            <a:r>
              <a:rPr lang="ja-JP" altLang="en-US" sz="1600" b="1" dirty="0">
                <a:solidFill>
                  <a:srgbClr val="0432FF"/>
                </a:solidFill>
                <a:latin typeface="Meiryo" charset="-128"/>
                <a:ea typeface="Meiryo" charset="-128"/>
                <a:cs typeface="Meiryo" charset="-128"/>
              </a:rPr>
              <a:t>コンセンサス・アルゴリズム</a:t>
            </a:r>
            <a:endParaRPr lang="en-US" altLang="ja-JP" sz="1600" b="1" dirty="0">
              <a:solidFill>
                <a:srgbClr val="0432FF"/>
              </a:solidFill>
              <a:latin typeface="Meiryo" charset="-128"/>
              <a:ea typeface="Meiryo" charset="-128"/>
              <a:cs typeface="Meiryo" charset="-128"/>
            </a:endParaRPr>
          </a:p>
          <a:p>
            <a:r>
              <a:rPr lang="ja-JP" altLang="en-US" sz="1200" b="1" dirty="0">
                <a:solidFill>
                  <a:srgbClr val="0432FF"/>
                </a:solidFill>
                <a:latin typeface="Meiryo" charset="-128"/>
                <a:ea typeface="Meiryo" charset="-128"/>
                <a:cs typeface="Meiryo" charset="-128"/>
              </a:rPr>
              <a:t>Proof of Work</a:t>
            </a:r>
            <a:r>
              <a:rPr lang="ja-JP" altLang="en-US" sz="1200" dirty="0">
                <a:solidFill>
                  <a:srgbClr val="0070C0"/>
                </a:solidFill>
                <a:latin typeface="Meiryo" charset="-128"/>
                <a:ea typeface="Meiryo" charset="-128"/>
                <a:cs typeface="Meiryo" charset="-128"/>
              </a:rPr>
              <a:t>：ハッシュ計算の勝者にブロックを作る権利が与えられる。但し、その計算のために大量の電力が消費される。</a:t>
            </a:r>
            <a:endParaRPr lang="en-US" altLang="ja-JP" sz="1200" dirty="0">
              <a:solidFill>
                <a:srgbClr val="0070C0"/>
              </a:solidFill>
              <a:latin typeface="Meiryo" charset="-128"/>
              <a:ea typeface="Meiryo" charset="-128"/>
              <a:cs typeface="Meiryo" charset="-128"/>
            </a:endParaRPr>
          </a:p>
          <a:p>
            <a:r>
              <a:rPr lang="ja-JP" altLang="en-US" sz="1200" b="1" dirty="0">
                <a:solidFill>
                  <a:srgbClr val="0432FF"/>
                </a:solidFill>
                <a:latin typeface="Meiryo" charset="-128"/>
                <a:ea typeface="Meiryo" charset="-128"/>
                <a:cs typeface="Meiryo" charset="-128"/>
              </a:rPr>
              <a:t>Proof of Stake</a:t>
            </a:r>
            <a:r>
              <a:rPr lang="ja-JP" altLang="en-US" sz="1200" dirty="0">
                <a:solidFill>
                  <a:srgbClr val="0070C0"/>
                </a:solidFill>
                <a:latin typeface="Meiryo" charset="-128"/>
                <a:ea typeface="Meiryo" charset="-128"/>
                <a:cs typeface="Meiryo" charset="-128"/>
              </a:rPr>
              <a:t>：コインの所有量の割合によってブロックを作る権利が与えられる。</a:t>
            </a:r>
            <a:endParaRPr lang="en-US" altLang="ja-JP" sz="1200" dirty="0">
              <a:solidFill>
                <a:srgbClr val="0070C0"/>
              </a:solidFill>
              <a:latin typeface="Meiryo" charset="-128"/>
              <a:ea typeface="Meiryo" charset="-128"/>
              <a:cs typeface="Meiryo" charset="-128"/>
            </a:endParaRPr>
          </a:p>
          <a:p>
            <a:r>
              <a:rPr lang="ja-JP" altLang="en-US" sz="1200" b="1" dirty="0">
                <a:solidFill>
                  <a:srgbClr val="0432FF"/>
                </a:solidFill>
                <a:latin typeface="Meiryo" charset="-128"/>
                <a:ea typeface="Meiryo" charset="-128"/>
                <a:cs typeface="Meiryo" charset="-128"/>
              </a:rPr>
              <a:t>Proof of Importance</a:t>
            </a:r>
            <a:r>
              <a:rPr lang="ja-JP" altLang="en-US" sz="1200" dirty="0">
                <a:solidFill>
                  <a:srgbClr val="0070C0"/>
                </a:solidFill>
                <a:latin typeface="Meiryo" charset="-128"/>
                <a:ea typeface="Meiryo" charset="-128"/>
                <a:cs typeface="Meiryo" charset="-128"/>
              </a:rPr>
              <a:t>：各アカウントに(コインの量や送信回数などで決まる)重要度スコアが割り当てられ、重要度スコアが高いほどブロックを生成できる可能性が高まる。</a:t>
            </a:r>
            <a:endParaRPr lang="en-US" altLang="ja-JP" sz="1200" dirty="0">
              <a:solidFill>
                <a:srgbClr val="0070C0"/>
              </a:solidFill>
              <a:latin typeface="Meiryo" charset="-128"/>
              <a:ea typeface="Meiryo" charset="-128"/>
              <a:cs typeface="Meiryo" charset="-128"/>
            </a:endParaRPr>
          </a:p>
          <a:p>
            <a:r>
              <a:rPr lang="ja-JP" altLang="en-US" sz="1200" b="1" dirty="0">
                <a:solidFill>
                  <a:srgbClr val="0432FF"/>
                </a:solidFill>
                <a:latin typeface="Meiryo" charset="-128"/>
                <a:ea typeface="Meiryo" charset="-128"/>
                <a:cs typeface="Meiryo" charset="-128"/>
              </a:rPr>
              <a:t>PBFT（Practical Bizantine Fault Tolelance）</a:t>
            </a:r>
            <a:r>
              <a:rPr lang="ja-JP" altLang="en-US" sz="1200" dirty="0">
                <a:solidFill>
                  <a:srgbClr val="0070C0"/>
                </a:solidFill>
                <a:latin typeface="Meiryo" charset="-128"/>
                <a:ea typeface="Meiryo" charset="-128"/>
                <a:cs typeface="Meiryo" charset="-128"/>
              </a:rPr>
              <a:t>：パブリック型ではなく管理者がいるプライベート型で、合議制によりトランザクションを承認する。現実的な処理可能な参加者（ノード）数は１５程度。</a:t>
            </a:r>
          </a:p>
        </p:txBody>
      </p:sp>
    </p:spTree>
    <p:extLst>
      <p:ext uri="{BB962C8B-B14F-4D97-AF65-F5344CB8AC3E}">
        <p14:creationId xmlns:p14="http://schemas.microsoft.com/office/powerpoint/2010/main" val="27512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同時にブロックが作られた場合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grpSp>
        <p:nvGrpSpPr>
          <p:cNvPr id="8" name="図形グループ 7"/>
          <p:cNvGrpSpPr/>
          <p:nvPr/>
        </p:nvGrpSpPr>
        <p:grpSpPr>
          <a:xfrm>
            <a:off x="1115616" y="2996952"/>
            <a:ext cx="792088" cy="1233046"/>
            <a:chOff x="1259632" y="3373733"/>
            <a:chExt cx="285895" cy="399460"/>
          </a:xfrm>
        </p:grpSpPr>
        <p:sp>
          <p:nvSpPr>
            <p:cNvPr id="4" name="正方形/長方形 3"/>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297688" y="3397061"/>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297688" y="347704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297688" y="3557031"/>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 name="テキスト ボックス 8"/>
          <p:cNvSpPr txBox="1"/>
          <p:nvPr/>
        </p:nvSpPr>
        <p:spPr>
          <a:xfrm>
            <a:off x="1115616" y="3852319"/>
            <a:ext cx="792087"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endParaRPr kumimoji="1" lang="en-US" altLang="ja-JP" sz="800" dirty="0">
              <a:solidFill>
                <a:srgbClr val="0432FF"/>
              </a:solidFill>
              <a:latin typeface="Meiryo" charset="-128"/>
              <a:ea typeface="Meiryo" charset="-128"/>
              <a:cs typeface="Meiryo" charset="-128"/>
            </a:endParaRPr>
          </a:p>
          <a:p>
            <a:pPr algn="ctr"/>
            <a:r>
              <a:rPr kumimoji="1" lang="en-US" altLang="ja-JP" sz="1200" dirty="0">
                <a:solidFill>
                  <a:srgbClr val="0432FF"/>
                </a:solidFill>
                <a:latin typeface="Meiryo" charset="-128"/>
                <a:ea typeface="Meiryo" charset="-128"/>
                <a:cs typeface="Meiryo" charset="-128"/>
              </a:rPr>
              <a:t>n</a:t>
            </a:r>
            <a:endParaRPr kumimoji="1" lang="ja-JP" altLang="en-US" sz="1200" dirty="0">
              <a:solidFill>
                <a:srgbClr val="0432FF"/>
              </a:solidFill>
              <a:latin typeface="Meiryo" charset="-128"/>
              <a:ea typeface="Meiryo" charset="-128"/>
              <a:cs typeface="Meiryo" charset="-128"/>
            </a:endParaRPr>
          </a:p>
        </p:txBody>
      </p:sp>
      <p:grpSp>
        <p:nvGrpSpPr>
          <p:cNvPr id="10" name="図形グループ 9"/>
          <p:cNvGrpSpPr/>
          <p:nvPr/>
        </p:nvGrpSpPr>
        <p:grpSpPr>
          <a:xfrm>
            <a:off x="2195733" y="2993355"/>
            <a:ext cx="792088" cy="1233046"/>
            <a:chOff x="1259632" y="3373733"/>
            <a:chExt cx="285895" cy="399460"/>
          </a:xfrm>
        </p:grpSpPr>
        <p:sp>
          <p:nvSpPr>
            <p:cNvPr id="11" name="正方形/長方形 10"/>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5" name="テキスト ボックス 14"/>
          <p:cNvSpPr txBox="1"/>
          <p:nvPr/>
        </p:nvSpPr>
        <p:spPr>
          <a:xfrm>
            <a:off x="2195733" y="384507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n+1</a:t>
            </a:r>
            <a:endParaRPr kumimoji="1" lang="ja-JP" altLang="en-US" sz="1200" dirty="0">
              <a:solidFill>
                <a:srgbClr val="0432FF"/>
              </a:solidFill>
              <a:latin typeface="Meiryo" charset="-128"/>
              <a:ea typeface="Meiryo" charset="-128"/>
              <a:cs typeface="Meiryo" charset="-128"/>
            </a:endParaRPr>
          </a:p>
        </p:txBody>
      </p:sp>
      <p:grpSp>
        <p:nvGrpSpPr>
          <p:cNvPr id="16" name="図形グループ 15"/>
          <p:cNvGrpSpPr/>
          <p:nvPr/>
        </p:nvGrpSpPr>
        <p:grpSpPr>
          <a:xfrm>
            <a:off x="3275854" y="2993355"/>
            <a:ext cx="792088" cy="1233046"/>
            <a:chOff x="1259632" y="3373733"/>
            <a:chExt cx="285895" cy="399460"/>
          </a:xfrm>
        </p:grpSpPr>
        <p:sp>
          <p:nvSpPr>
            <p:cNvPr id="17" name="正方形/長方形 16"/>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テキスト ボックス 20"/>
          <p:cNvSpPr txBox="1"/>
          <p:nvPr/>
        </p:nvSpPr>
        <p:spPr>
          <a:xfrm>
            <a:off x="3275854" y="384507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n+2</a:t>
            </a:r>
            <a:endParaRPr kumimoji="1" lang="ja-JP" altLang="en-US" sz="1200" dirty="0">
              <a:solidFill>
                <a:srgbClr val="0432FF"/>
              </a:solidFill>
              <a:latin typeface="Meiryo" charset="-128"/>
              <a:ea typeface="Meiryo" charset="-128"/>
              <a:cs typeface="Meiryo" charset="-128"/>
            </a:endParaRPr>
          </a:p>
        </p:txBody>
      </p:sp>
      <p:grpSp>
        <p:nvGrpSpPr>
          <p:cNvPr id="22" name="図形グループ 21"/>
          <p:cNvGrpSpPr/>
          <p:nvPr/>
        </p:nvGrpSpPr>
        <p:grpSpPr>
          <a:xfrm>
            <a:off x="4351341" y="2993355"/>
            <a:ext cx="792088" cy="1233046"/>
            <a:chOff x="1259632" y="3373733"/>
            <a:chExt cx="285895" cy="399460"/>
          </a:xfrm>
        </p:grpSpPr>
        <p:sp>
          <p:nvSpPr>
            <p:cNvPr id="23" name="正方形/長方形 22"/>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7" name="テキスト ボックス 26"/>
          <p:cNvSpPr txBox="1"/>
          <p:nvPr/>
        </p:nvSpPr>
        <p:spPr>
          <a:xfrm>
            <a:off x="4351341" y="384507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n+3</a:t>
            </a:r>
            <a:endParaRPr kumimoji="1" lang="ja-JP" altLang="en-US" sz="1200" dirty="0">
              <a:solidFill>
                <a:srgbClr val="0432FF"/>
              </a:solidFill>
              <a:latin typeface="Meiryo" charset="-128"/>
              <a:ea typeface="Meiryo" charset="-128"/>
              <a:cs typeface="Meiryo" charset="-128"/>
            </a:endParaRPr>
          </a:p>
        </p:txBody>
      </p:sp>
      <p:grpSp>
        <p:nvGrpSpPr>
          <p:cNvPr id="28" name="図形グループ 27"/>
          <p:cNvGrpSpPr/>
          <p:nvPr/>
        </p:nvGrpSpPr>
        <p:grpSpPr>
          <a:xfrm>
            <a:off x="5436096" y="2993355"/>
            <a:ext cx="792088" cy="1233046"/>
            <a:chOff x="1259632" y="3373733"/>
            <a:chExt cx="285895" cy="399460"/>
          </a:xfrm>
        </p:grpSpPr>
        <p:sp>
          <p:nvSpPr>
            <p:cNvPr id="29" name="正方形/長方形 28"/>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 name="テキスト ボックス 32"/>
          <p:cNvSpPr txBox="1"/>
          <p:nvPr/>
        </p:nvSpPr>
        <p:spPr>
          <a:xfrm>
            <a:off x="5436096" y="384507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n+4</a:t>
            </a:r>
            <a:endParaRPr kumimoji="1" lang="ja-JP" altLang="en-US" sz="1200" dirty="0">
              <a:solidFill>
                <a:srgbClr val="0432FF"/>
              </a:solidFill>
              <a:latin typeface="Meiryo" charset="-128"/>
              <a:ea typeface="Meiryo" charset="-128"/>
              <a:cs typeface="Meiryo" charset="-128"/>
            </a:endParaRPr>
          </a:p>
        </p:txBody>
      </p:sp>
      <p:grpSp>
        <p:nvGrpSpPr>
          <p:cNvPr id="34" name="図形グループ 33"/>
          <p:cNvGrpSpPr/>
          <p:nvPr/>
        </p:nvGrpSpPr>
        <p:grpSpPr>
          <a:xfrm>
            <a:off x="6516214" y="3000596"/>
            <a:ext cx="792088" cy="1233046"/>
            <a:chOff x="1259632" y="3373733"/>
            <a:chExt cx="285895" cy="399460"/>
          </a:xfrm>
        </p:grpSpPr>
        <p:sp>
          <p:nvSpPr>
            <p:cNvPr id="35" name="正方形/長方形 34"/>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テキスト ボックス 38"/>
          <p:cNvSpPr txBox="1"/>
          <p:nvPr/>
        </p:nvSpPr>
        <p:spPr>
          <a:xfrm>
            <a:off x="6516214" y="3852319"/>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n+5</a:t>
            </a:r>
            <a:endParaRPr kumimoji="1" lang="ja-JP" altLang="en-US" sz="1200" dirty="0">
              <a:solidFill>
                <a:srgbClr val="0432FF"/>
              </a:solidFill>
              <a:latin typeface="Meiryo" charset="-128"/>
              <a:ea typeface="Meiryo" charset="-128"/>
              <a:cs typeface="Meiryo" charset="-128"/>
            </a:endParaRPr>
          </a:p>
        </p:txBody>
      </p:sp>
      <p:grpSp>
        <p:nvGrpSpPr>
          <p:cNvPr id="40" name="図形グループ 39"/>
          <p:cNvGrpSpPr/>
          <p:nvPr/>
        </p:nvGrpSpPr>
        <p:grpSpPr>
          <a:xfrm>
            <a:off x="7596335" y="3000596"/>
            <a:ext cx="792088" cy="1233046"/>
            <a:chOff x="1259632" y="3373733"/>
            <a:chExt cx="285895" cy="399460"/>
          </a:xfrm>
        </p:grpSpPr>
        <p:sp>
          <p:nvSpPr>
            <p:cNvPr id="41" name="正方形/長方形 40"/>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5" name="テキスト ボックス 44"/>
          <p:cNvSpPr txBox="1"/>
          <p:nvPr/>
        </p:nvSpPr>
        <p:spPr>
          <a:xfrm>
            <a:off x="7596335" y="3852319"/>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n+6</a:t>
            </a:r>
            <a:endParaRPr kumimoji="1" lang="ja-JP" altLang="en-US" sz="1200" dirty="0">
              <a:solidFill>
                <a:srgbClr val="0432FF"/>
              </a:solidFill>
              <a:latin typeface="Meiryo" charset="-128"/>
              <a:ea typeface="Meiryo" charset="-128"/>
              <a:cs typeface="Meiryo" charset="-128"/>
            </a:endParaRPr>
          </a:p>
        </p:txBody>
      </p:sp>
      <p:grpSp>
        <p:nvGrpSpPr>
          <p:cNvPr id="52" name="図形グループ 51"/>
          <p:cNvGrpSpPr/>
          <p:nvPr/>
        </p:nvGrpSpPr>
        <p:grpSpPr>
          <a:xfrm>
            <a:off x="4355975" y="4553775"/>
            <a:ext cx="792088" cy="1233046"/>
            <a:chOff x="1259632" y="3373733"/>
            <a:chExt cx="285895" cy="399460"/>
          </a:xfrm>
        </p:grpSpPr>
        <p:sp>
          <p:nvSpPr>
            <p:cNvPr id="53" name="正方形/長方形 52"/>
            <p:cNvSpPr/>
            <p:nvPr/>
          </p:nvSpPr>
          <p:spPr>
            <a:xfrm>
              <a:off x="1259632" y="3373733"/>
              <a:ext cx="285895" cy="39946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7" name="テキスト ボックス 56"/>
          <p:cNvSpPr txBox="1"/>
          <p:nvPr/>
        </p:nvSpPr>
        <p:spPr>
          <a:xfrm>
            <a:off x="4355975" y="540549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n+3</a:t>
            </a:r>
            <a:endParaRPr kumimoji="1" lang="ja-JP" altLang="en-US" sz="1200" dirty="0">
              <a:solidFill>
                <a:srgbClr val="0432FF"/>
              </a:solidFill>
              <a:latin typeface="Meiryo" charset="-128"/>
              <a:ea typeface="Meiryo" charset="-128"/>
              <a:cs typeface="Meiryo" charset="-128"/>
            </a:endParaRPr>
          </a:p>
        </p:txBody>
      </p:sp>
      <p:grpSp>
        <p:nvGrpSpPr>
          <p:cNvPr id="58" name="図形グループ 57"/>
          <p:cNvGrpSpPr/>
          <p:nvPr/>
        </p:nvGrpSpPr>
        <p:grpSpPr>
          <a:xfrm>
            <a:off x="5436096" y="4553775"/>
            <a:ext cx="792088" cy="1233046"/>
            <a:chOff x="1259632" y="3373733"/>
            <a:chExt cx="285895" cy="399460"/>
          </a:xfrm>
        </p:grpSpPr>
        <p:sp>
          <p:nvSpPr>
            <p:cNvPr id="59" name="正方形/長方形 58"/>
            <p:cNvSpPr/>
            <p:nvPr/>
          </p:nvSpPr>
          <p:spPr>
            <a:xfrm>
              <a:off x="1259632" y="3373733"/>
              <a:ext cx="285895" cy="39946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3" name="テキスト ボックス 62"/>
          <p:cNvSpPr txBox="1"/>
          <p:nvPr/>
        </p:nvSpPr>
        <p:spPr>
          <a:xfrm>
            <a:off x="5436096" y="540549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n+4</a:t>
            </a:r>
            <a:endParaRPr kumimoji="1" lang="ja-JP" altLang="en-US" sz="1200" dirty="0">
              <a:solidFill>
                <a:srgbClr val="0432FF"/>
              </a:solidFill>
              <a:latin typeface="Meiryo" charset="-128"/>
              <a:ea typeface="Meiryo" charset="-128"/>
              <a:cs typeface="Meiryo" charset="-128"/>
            </a:endParaRPr>
          </a:p>
        </p:txBody>
      </p:sp>
      <p:grpSp>
        <p:nvGrpSpPr>
          <p:cNvPr id="64" name="図形グループ 63"/>
          <p:cNvGrpSpPr/>
          <p:nvPr/>
        </p:nvGrpSpPr>
        <p:grpSpPr>
          <a:xfrm>
            <a:off x="3275854" y="1443042"/>
            <a:ext cx="792088" cy="1233046"/>
            <a:chOff x="1259632" y="3373733"/>
            <a:chExt cx="285895" cy="399460"/>
          </a:xfrm>
        </p:grpSpPr>
        <p:sp>
          <p:nvSpPr>
            <p:cNvPr id="65" name="正方形/長方形 64"/>
            <p:cNvSpPr/>
            <p:nvPr/>
          </p:nvSpPr>
          <p:spPr>
            <a:xfrm>
              <a:off x="1259632" y="3373733"/>
              <a:ext cx="285895" cy="399460"/>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正方形/長方形 65"/>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9" name="テキスト ボックス 68"/>
          <p:cNvSpPr txBox="1"/>
          <p:nvPr/>
        </p:nvSpPr>
        <p:spPr>
          <a:xfrm>
            <a:off x="3275854" y="2294765"/>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n+2</a:t>
            </a:r>
            <a:endParaRPr kumimoji="1" lang="ja-JP" altLang="en-US" sz="1200" dirty="0">
              <a:solidFill>
                <a:srgbClr val="0432FF"/>
              </a:solidFill>
              <a:latin typeface="Meiryo" charset="-128"/>
              <a:ea typeface="Meiryo" charset="-128"/>
              <a:cs typeface="Meiryo" charset="-128"/>
            </a:endParaRPr>
          </a:p>
        </p:txBody>
      </p:sp>
      <p:grpSp>
        <p:nvGrpSpPr>
          <p:cNvPr id="70" name="図形グループ 69"/>
          <p:cNvGrpSpPr/>
          <p:nvPr/>
        </p:nvGrpSpPr>
        <p:grpSpPr>
          <a:xfrm>
            <a:off x="4355975" y="1440176"/>
            <a:ext cx="792088" cy="1233046"/>
            <a:chOff x="1259632" y="3373733"/>
            <a:chExt cx="285895" cy="399460"/>
          </a:xfrm>
        </p:grpSpPr>
        <p:sp>
          <p:nvSpPr>
            <p:cNvPr id="71" name="正方形/長方形 70"/>
            <p:cNvSpPr/>
            <p:nvPr/>
          </p:nvSpPr>
          <p:spPr>
            <a:xfrm>
              <a:off x="1259632" y="3373733"/>
              <a:ext cx="285895" cy="399460"/>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正方形/長方形 71"/>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5" name="テキスト ボックス 74"/>
          <p:cNvSpPr txBox="1"/>
          <p:nvPr/>
        </p:nvSpPr>
        <p:spPr>
          <a:xfrm>
            <a:off x="4355975" y="2291899"/>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n+3</a:t>
            </a:r>
            <a:endParaRPr kumimoji="1" lang="ja-JP" altLang="en-US" sz="1200" dirty="0">
              <a:solidFill>
                <a:srgbClr val="0432FF"/>
              </a:solidFill>
              <a:latin typeface="Meiryo" charset="-128"/>
              <a:ea typeface="Meiryo" charset="-128"/>
              <a:cs typeface="Meiryo" charset="-128"/>
            </a:endParaRPr>
          </a:p>
        </p:txBody>
      </p:sp>
      <p:cxnSp>
        <p:nvCxnSpPr>
          <p:cNvPr id="77" name="直線矢印コネクタ 76"/>
          <p:cNvCxnSpPr>
            <a:stCxn id="4" idx="3"/>
            <a:endCxn id="11" idx="1"/>
          </p:cNvCxnSpPr>
          <p:nvPr/>
        </p:nvCxnSpPr>
        <p:spPr>
          <a:xfrm flipV="1">
            <a:off x="1907704" y="3609878"/>
            <a:ext cx="288029" cy="3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11" idx="3"/>
            <a:endCxn id="17" idx="1"/>
          </p:cNvCxnSpPr>
          <p:nvPr/>
        </p:nvCxnSpPr>
        <p:spPr>
          <a:xfrm>
            <a:off x="2987821" y="3609878"/>
            <a:ext cx="2880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stCxn id="17" idx="3"/>
            <a:endCxn id="23" idx="1"/>
          </p:cNvCxnSpPr>
          <p:nvPr/>
        </p:nvCxnSpPr>
        <p:spPr>
          <a:xfrm>
            <a:off x="4067942" y="3609878"/>
            <a:ext cx="2833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a:stCxn id="23" idx="3"/>
            <a:endCxn id="29" idx="1"/>
          </p:cNvCxnSpPr>
          <p:nvPr/>
        </p:nvCxnSpPr>
        <p:spPr>
          <a:xfrm>
            <a:off x="5143429" y="3609878"/>
            <a:ext cx="2926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直線矢印コネクタ 86"/>
          <p:cNvCxnSpPr>
            <a:stCxn id="29" idx="3"/>
            <a:endCxn id="35" idx="1"/>
          </p:cNvCxnSpPr>
          <p:nvPr/>
        </p:nvCxnSpPr>
        <p:spPr>
          <a:xfrm>
            <a:off x="6228184" y="3609878"/>
            <a:ext cx="288030" cy="7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90" name="図形グループ 89"/>
          <p:cNvGrpSpPr/>
          <p:nvPr/>
        </p:nvGrpSpPr>
        <p:grpSpPr>
          <a:xfrm>
            <a:off x="6516214" y="4553775"/>
            <a:ext cx="792088" cy="1233046"/>
            <a:chOff x="1259632" y="3373733"/>
            <a:chExt cx="285895" cy="399460"/>
          </a:xfrm>
        </p:grpSpPr>
        <p:sp>
          <p:nvSpPr>
            <p:cNvPr id="91" name="正方形/長方形 90"/>
            <p:cNvSpPr/>
            <p:nvPr/>
          </p:nvSpPr>
          <p:spPr>
            <a:xfrm>
              <a:off x="1259632" y="3373733"/>
              <a:ext cx="285895" cy="39946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5" name="テキスト ボックス 94"/>
          <p:cNvSpPr txBox="1"/>
          <p:nvPr/>
        </p:nvSpPr>
        <p:spPr>
          <a:xfrm>
            <a:off x="6516214" y="540549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n+5</a:t>
            </a:r>
            <a:endParaRPr kumimoji="1" lang="ja-JP" altLang="en-US" sz="1200" dirty="0">
              <a:solidFill>
                <a:srgbClr val="0432FF"/>
              </a:solidFill>
              <a:latin typeface="Meiryo" charset="-128"/>
              <a:ea typeface="Meiryo" charset="-128"/>
              <a:cs typeface="Meiryo" charset="-128"/>
            </a:endParaRPr>
          </a:p>
        </p:txBody>
      </p:sp>
      <p:cxnSp>
        <p:nvCxnSpPr>
          <p:cNvPr id="96" name="直線矢印コネクタ 95"/>
          <p:cNvCxnSpPr>
            <a:stCxn id="59" idx="3"/>
            <a:endCxn id="91" idx="1"/>
          </p:cNvCxnSpPr>
          <p:nvPr/>
        </p:nvCxnSpPr>
        <p:spPr>
          <a:xfrm>
            <a:off x="6228184" y="5170298"/>
            <a:ext cx="288030" cy="0"/>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8" name="直線矢印コネクタ 97"/>
          <p:cNvCxnSpPr>
            <a:stCxn id="35" idx="3"/>
            <a:endCxn id="41" idx="1"/>
          </p:cNvCxnSpPr>
          <p:nvPr/>
        </p:nvCxnSpPr>
        <p:spPr>
          <a:xfrm>
            <a:off x="7308302" y="3617119"/>
            <a:ext cx="2880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1" name="直線矢印コネクタ 100"/>
          <p:cNvCxnSpPr>
            <a:stCxn id="53" idx="3"/>
            <a:endCxn id="59" idx="1"/>
          </p:cNvCxnSpPr>
          <p:nvPr/>
        </p:nvCxnSpPr>
        <p:spPr>
          <a:xfrm>
            <a:off x="5148063" y="5170298"/>
            <a:ext cx="288033" cy="0"/>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直線矢印コネクタ 103"/>
          <p:cNvCxnSpPr>
            <a:stCxn id="17" idx="3"/>
            <a:endCxn id="53" idx="1"/>
          </p:cNvCxnSpPr>
          <p:nvPr/>
        </p:nvCxnSpPr>
        <p:spPr>
          <a:xfrm>
            <a:off x="4067942" y="3609878"/>
            <a:ext cx="288033" cy="1560420"/>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直線矢印コネクタ 106"/>
          <p:cNvCxnSpPr>
            <a:stCxn id="65" idx="3"/>
            <a:endCxn id="71" idx="1"/>
          </p:cNvCxnSpPr>
          <p:nvPr/>
        </p:nvCxnSpPr>
        <p:spPr>
          <a:xfrm flipV="1">
            <a:off x="4067942" y="2056699"/>
            <a:ext cx="288033" cy="2866"/>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直線矢印コネクタ 109"/>
          <p:cNvCxnSpPr>
            <a:stCxn id="11" idx="3"/>
            <a:endCxn id="65" idx="1"/>
          </p:cNvCxnSpPr>
          <p:nvPr/>
        </p:nvCxnSpPr>
        <p:spPr>
          <a:xfrm flipV="1">
            <a:off x="2987821" y="2059565"/>
            <a:ext cx="288033" cy="1550313"/>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3" name="直線矢印コネクタ 112"/>
          <p:cNvCxnSpPr>
            <a:stCxn id="71" idx="3"/>
          </p:cNvCxnSpPr>
          <p:nvPr/>
        </p:nvCxnSpPr>
        <p:spPr>
          <a:xfrm>
            <a:off x="5148063" y="2056699"/>
            <a:ext cx="288033" cy="0"/>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7" name="乗算記号 116"/>
          <p:cNvSpPr/>
          <p:nvPr/>
        </p:nvSpPr>
        <p:spPr>
          <a:xfrm>
            <a:off x="5364088" y="1771761"/>
            <a:ext cx="576064" cy="576064"/>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矢印コネクタ 117"/>
          <p:cNvCxnSpPr/>
          <p:nvPr/>
        </p:nvCxnSpPr>
        <p:spPr>
          <a:xfrm>
            <a:off x="7308305" y="5170298"/>
            <a:ext cx="288030" cy="0"/>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9" name="乗算記号 118"/>
          <p:cNvSpPr/>
          <p:nvPr/>
        </p:nvSpPr>
        <p:spPr>
          <a:xfrm>
            <a:off x="7524328" y="4886837"/>
            <a:ext cx="576064" cy="576064"/>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0" name="直線矢印コネクタ 119"/>
          <p:cNvCxnSpPr/>
          <p:nvPr/>
        </p:nvCxnSpPr>
        <p:spPr>
          <a:xfrm>
            <a:off x="8388423" y="3609878"/>
            <a:ext cx="2880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1" name="四角形吹き出し 120"/>
          <p:cNvSpPr/>
          <p:nvPr/>
        </p:nvSpPr>
        <p:spPr>
          <a:xfrm>
            <a:off x="7426781" y="5493820"/>
            <a:ext cx="1224136" cy="311787"/>
          </a:xfrm>
          <a:prstGeom prst="wedgeRectCallout">
            <a:avLst>
              <a:gd name="adj1" fmla="val -18384"/>
              <a:gd name="adj2" fmla="val -91429"/>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a:solidFill>
                  <a:srgbClr val="FFFFFF"/>
                </a:solidFill>
                <a:latin typeface="Meiryo" charset="-128"/>
                <a:ea typeface="Meiryo" charset="-128"/>
                <a:cs typeface="Meiryo" charset="-128"/>
              </a:rPr>
              <a:t>遅れて生成されたのでつながらない</a:t>
            </a:r>
          </a:p>
        </p:txBody>
      </p:sp>
      <p:sp>
        <p:nvSpPr>
          <p:cNvPr id="122" name="四角形吹き出し 121"/>
          <p:cNvSpPr/>
          <p:nvPr/>
        </p:nvSpPr>
        <p:spPr>
          <a:xfrm>
            <a:off x="5253499" y="1446315"/>
            <a:ext cx="1224136" cy="311787"/>
          </a:xfrm>
          <a:prstGeom prst="wedgeRectCallout">
            <a:avLst>
              <a:gd name="adj1" fmla="val -17146"/>
              <a:gd name="adj2" fmla="val 88426"/>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a:solidFill>
                  <a:srgbClr val="FFFFFF"/>
                </a:solidFill>
                <a:latin typeface="Meiryo" charset="-128"/>
                <a:ea typeface="Meiryo" charset="-128"/>
                <a:cs typeface="Meiryo" charset="-128"/>
              </a:rPr>
              <a:t>遅れて生成されたのでつながらない</a:t>
            </a:r>
          </a:p>
        </p:txBody>
      </p:sp>
      <p:sp>
        <p:nvSpPr>
          <p:cNvPr id="123" name="四角形吹き出し 122"/>
          <p:cNvSpPr/>
          <p:nvPr/>
        </p:nvSpPr>
        <p:spPr>
          <a:xfrm>
            <a:off x="7596340" y="4297591"/>
            <a:ext cx="936099" cy="211923"/>
          </a:xfrm>
          <a:prstGeom prst="wedgeRectCallout">
            <a:avLst>
              <a:gd name="adj1" fmla="val -5813"/>
              <a:gd name="adj2" fmla="val -92747"/>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先に生成される</a:t>
            </a:r>
          </a:p>
        </p:txBody>
      </p:sp>
      <p:sp>
        <p:nvSpPr>
          <p:cNvPr id="124" name="四角形吹き出し 123"/>
          <p:cNvSpPr/>
          <p:nvPr/>
        </p:nvSpPr>
        <p:spPr>
          <a:xfrm>
            <a:off x="5436100" y="2745184"/>
            <a:ext cx="936099" cy="211923"/>
          </a:xfrm>
          <a:prstGeom prst="wedgeRectCallout">
            <a:avLst>
              <a:gd name="adj1" fmla="val -12289"/>
              <a:gd name="adj2" fmla="val 83658"/>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先に生成される</a:t>
            </a:r>
          </a:p>
        </p:txBody>
      </p:sp>
      <p:cxnSp>
        <p:nvCxnSpPr>
          <p:cNvPr id="126" name="直線矢印コネクタ 125"/>
          <p:cNvCxnSpPr/>
          <p:nvPr/>
        </p:nvCxnSpPr>
        <p:spPr>
          <a:xfrm>
            <a:off x="6116827" y="1771761"/>
            <a:ext cx="0" cy="973423"/>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7" name="直線矢印コネクタ 126"/>
          <p:cNvCxnSpPr/>
          <p:nvPr/>
        </p:nvCxnSpPr>
        <p:spPr>
          <a:xfrm flipV="1">
            <a:off x="8279065" y="4487628"/>
            <a:ext cx="0" cy="1006192"/>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30" name="正方形/長方形 129"/>
          <p:cNvSpPr/>
          <p:nvPr/>
        </p:nvSpPr>
        <p:spPr>
          <a:xfrm>
            <a:off x="1115766" y="5066943"/>
            <a:ext cx="2986836" cy="738664"/>
          </a:xfrm>
          <a:prstGeom prst="rect">
            <a:avLst/>
          </a:prstGeom>
        </p:spPr>
        <p:txBody>
          <a:bodyPr wrap="square">
            <a:spAutoFit/>
          </a:bodyPr>
          <a:lstStyle/>
          <a:p>
            <a:r>
              <a:rPr lang="ja-JP" altLang="en-US" sz="1400" dirty="0">
                <a:solidFill>
                  <a:srgbClr val="0432FF"/>
                </a:solidFill>
                <a:latin typeface="Meiryo" charset="-128"/>
                <a:ea typeface="Meiryo" charset="-128"/>
                <a:cs typeface="Meiryo" charset="-128"/>
              </a:rPr>
              <a:t>分岐したチェーンがある場合、</a:t>
            </a:r>
            <a:endParaRPr lang="en-US" altLang="ja-JP" sz="1400" dirty="0">
              <a:solidFill>
                <a:srgbClr val="0432FF"/>
              </a:solidFill>
              <a:latin typeface="Meiryo" charset="-128"/>
              <a:ea typeface="Meiryo" charset="-128"/>
              <a:cs typeface="Meiryo" charset="-128"/>
            </a:endParaRPr>
          </a:p>
          <a:p>
            <a:r>
              <a:rPr lang="ja-JP" altLang="en-US" sz="1400" b="1" u="sng" dirty="0">
                <a:solidFill>
                  <a:srgbClr val="0432FF"/>
                </a:solidFill>
                <a:latin typeface="Meiryo" charset="-128"/>
                <a:ea typeface="Meiryo" charset="-128"/>
                <a:cs typeface="Meiryo" charset="-128"/>
              </a:rPr>
              <a:t>長い方を正しい</a:t>
            </a:r>
            <a:r>
              <a:rPr lang="ja-JP" altLang="en-US" sz="1400" dirty="0">
                <a:solidFill>
                  <a:srgbClr val="0432FF"/>
                </a:solidFill>
                <a:latin typeface="Meiryo" charset="-128"/>
                <a:ea typeface="Meiryo" charset="-128"/>
                <a:cs typeface="Meiryo" charset="-128"/>
              </a:rPr>
              <a:t>ブロックチェーンとして認める。</a:t>
            </a:r>
          </a:p>
        </p:txBody>
      </p:sp>
    </p:spTree>
    <p:extLst>
      <p:ext uri="{BB962C8B-B14F-4D97-AF65-F5344CB8AC3E}">
        <p14:creationId xmlns:p14="http://schemas.microsoft.com/office/powerpoint/2010/main" val="241674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01052" y="1101312"/>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317076" y="2674623"/>
            <a:ext cx="1584176" cy="1530070"/>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3570900" y="1097344"/>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3786924" y="2674651"/>
            <a:ext cx="1572484" cy="153004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ブロックチェーンの構造／</a:t>
            </a:r>
            <a:r>
              <a:rPr lang="ja-JP" altLang="en-US" dirty="0"/>
              <a:t>改竄ができない理由</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5" name="正方形/長方形 4"/>
          <p:cNvSpPr/>
          <p:nvPr/>
        </p:nvSpPr>
        <p:spPr>
          <a:xfrm>
            <a:off x="6389084" y="1178522"/>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6" name="正方形/長方形 5"/>
          <p:cNvSpPr/>
          <p:nvPr/>
        </p:nvSpPr>
        <p:spPr>
          <a:xfrm>
            <a:off x="6389084" y="1560760"/>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7" name="正方形/長方形 6"/>
          <p:cNvSpPr/>
          <p:nvPr/>
        </p:nvSpPr>
        <p:spPr>
          <a:xfrm>
            <a:off x="6389084" y="2861230"/>
            <a:ext cx="144016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8" name="正方形/長方形 7"/>
          <p:cNvSpPr/>
          <p:nvPr/>
        </p:nvSpPr>
        <p:spPr>
          <a:xfrm>
            <a:off x="6389084" y="1939597"/>
            <a:ext cx="1440160" cy="36004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endParaRPr kumimoji="1" lang="en-US" altLang="ja-JP" sz="1000" dirty="0">
              <a:solidFill>
                <a:srgbClr val="FFFFFF"/>
              </a:solidFill>
              <a:latin typeface="Meiryo" charset="-128"/>
              <a:ea typeface="Meiryo" charset="-128"/>
              <a:cs typeface="Meiryo" charset="-128"/>
            </a:endParaRPr>
          </a:p>
          <a:p>
            <a:pPr algn="ctr"/>
            <a:r>
              <a:rPr lang="ja-JP" altLang="en-US" sz="1000" dirty="0">
                <a:solidFill>
                  <a:srgbClr val="FFFFFF"/>
                </a:solidFill>
                <a:latin typeface="Meiryo" charset="-128"/>
                <a:ea typeface="Meiryo" charset="-128"/>
                <a:cs typeface="Meiryo" charset="-128"/>
              </a:rPr>
              <a:t>花子→太郎</a:t>
            </a:r>
            <a:endParaRPr kumimoji="1" lang="ja-JP" altLang="en-US" sz="1000" dirty="0">
              <a:solidFill>
                <a:srgbClr val="FFFFFF"/>
              </a:solidFill>
              <a:latin typeface="Meiryo" charset="-128"/>
              <a:ea typeface="Meiryo" charset="-128"/>
              <a:cs typeface="Meiryo" charset="-128"/>
            </a:endParaRPr>
          </a:p>
        </p:txBody>
      </p:sp>
      <p:sp>
        <p:nvSpPr>
          <p:cNvPr id="9" name="正方形/長方形 8"/>
          <p:cNvSpPr/>
          <p:nvPr/>
        </p:nvSpPr>
        <p:spPr>
          <a:xfrm>
            <a:off x="6389084" y="3273313"/>
            <a:ext cx="1440160" cy="3600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10" name="テキスト ボックス 9"/>
          <p:cNvSpPr txBox="1"/>
          <p:nvPr/>
        </p:nvSpPr>
        <p:spPr>
          <a:xfrm>
            <a:off x="6965148" y="2278509"/>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11" name="正方形/長方形 10"/>
          <p:cNvSpPr/>
          <p:nvPr/>
        </p:nvSpPr>
        <p:spPr>
          <a:xfrm>
            <a:off x="6389084" y="3715945"/>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12" name="左大かっこ 11"/>
          <p:cNvSpPr/>
          <p:nvPr/>
        </p:nvSpPr>
        <p:spPr>
          <a:xfrm>
            <a:off x="6245068" y="1180222"/>
            <a:ext cx="72008" cy="1121115"/>
          </a:xfrm>
          <a:prstGeom prst="leftBracket">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4" name="カギ線コネクタ 13"/>
          <p:cNvCxnSpPr>
            <a:stCxn id="12" idx="1"/>
            <a:endCxn id="7" idx="1"/>
          </p:cNvCxnSpPr>
          <p:nvPr/>
        </p:nvCxnSpPr>
        <p:spPr>
          <a:xfrm rot="10800000" flipH="1" flipV="1">
            <a:off x="6245068" y="1740780"/>
            <a:ext cx="144016" cy="1300470"/>
          </a:xfrm>
          <a:prstGeom prst="bentConnector3">
            <a:avLst>
              <a:gd name="adj1" fmla="val -158732"/>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3858932" y="1174554"/>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18" name="正方形/長方形 17"/>
          <p:cNvSpPr/>
          <p:nvPr/>
        </p:nvSpPr>
        <p:spPr>
          <a:xfrm>
            <a:off x="3858932" y="1556792"/>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19" name="正方形/長方形 18"/>
          <p:cNvSpPr/>
          <p:nvPr/>
        </p:nvSpPr>
        <p:spPr>
          <a:xfrm>
            <a:off x="3858932" y="2857262"/>
            <a:ext cx="144016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20" name="正方形/長方形 19"/>
          <p:cNvSpPr/>
          <p:nvPr/>
        </p:nvSpPr>
        <p:spPr>
          <a:xfrm>
            <a:off x="3858932" y="1935629"/>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トランザクション</a:t>
            </a:r>
            <a:endParaRPr kumimoji="1" lang="ja-JP" altLang="en-US" sz="1000" dirty="0">
              <a:solidFill>
                <a:srgbClr val="FFFFFF"/>
              </a:solidFill>
              <a:latin typeface="Meiryo" charset="-128"/>
              <a:ea typeface="Meiryo" charset="-128"/>
              <a:cs typeface="Meiryo" charset="-128"/>
            </a:endParaRPr>
          </a:p>
        </p:txBody>
      </p:sp>
      <p:sp>
        <p:nvSpPr>
          <p:cNvPr id="21" name="正方形/長方形 20"/>
          <p:cNvSpPr/>
          <p:nvPr/>
        </p:nvSpPr>
        <p:spPr>
          <a:xfrm>
            <a:off x="3858932" y="3273313"/>
            <a:ext cx="1440160" cy="3600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22" name="テキスト ボックス 21"/>
          <p:cNvSpPr txBox="1"/>
          <p:nvPr/>
        </p:nvSpPr>
        <p:spPr>
          <a:xfrm>
            <a:off x="4434996" y="2274541"/>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23" name="正方形/長方形 22"/>
          <p:cNvSpPr/>
          <p:nvPr/>
        </p:nvSpPr>
        <p:spPr>
          <a:xfrm>
            <a:off x="3858932" y="3711977"/>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24" name="左大かっこ 23"/>
          <p:cNvSpPr/>
          <p:nvPr/>
        </p:nvSpPr>
        <p:spPr>
          <a:xfrm>
            <a:off x="3714916" y="1176254"/>
            <a:ext cx="72008" cy="1121115"/>
          </a:xfrm>
          <a:prstGeom prst="leftBracket">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5" name="カギ線コネクタ 24"/>
          <p:cNvCxnSpPr>
            <a:stCxn id="24" idx="1"/>
            <a:endCxn id="19" idx="1"/>
          </p:cNvCxnSpPr>
          <p:nvPr/>
        </p:nvCxnSpPr>
        <p:spPr>
          <a:xfrm rot="10800000" flipH="1" flipV="1">
            <a:off x="3714916" y="1736812"/>
            <a:ext cx="144016" cy="1300470"/>
          </a:xfrm>
          <a:prstGeom prst="bentConnector3">
            <a:avLst>
              <a:gd name="adj1" fmla="val -158732"/>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4304190" y="2658361"/>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31" name="テキスト ボックス 30"/>
          <p:cNvSpPr txBox="1"/>
          <p:nvPr/>
        </p:nvSpPr>
        <p:spPr>
          <a:xfrm>
            <a:off x="6824469" y="2662329"/>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33" name="左大かっこ 32"/>
          <p:cNvSpPr/>
          <p:nvPr/>
        </p:nvSpPr>
        <p:spPr>
          <a:xfrm flipH="1">
            <a:off x="5408146" y="2701972"/>
            <a:ext cx="95277" cy="1502721"/>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35" name="直線矢印コネクタ 34"/>
          <p:cNvCxnSpPr>
            <a:stCxn id="33" idx="1"/>
            <a:endCxn id="9" idx="1"/>
          </p:cNvCxnSpPr>
          <p:nvPr/>
        </p:nvCxnSpPr>
        <p:spPr>
          <a:xfrm>
            <a:off x="5503423" y="3453333"/>
            <a:ext cx="885661" cy="0"/>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1043608" y="1097344"/>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259632" y="2674651"/>
            <a:ext cx="1572484" cy="153004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1331640" y="1174554"/>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42" name="正方形/長方形 41"/>
          <p:cNvSpPr/>
          <p:nvPr/>
        </p:nvSpPr>
        <p:spPr>
          <a:xfrm>
            <a:off x="1331640" y="1556792"/>
            <a:ext cx="1440160" cy="3600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43" name="正方形/長方形 42"/>
          <p:cNvSpPr/>
          <p:nvPr/>
        </p:nvSpPr>
        <p:spPr>
          <a:xfrm>
            <a:off x="1331640" y="2857262"/>
            <a:ext cx="1440160" cy="3600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44" name="正方形/長方形 43"/>
          <p:cNvSpPr/>
          <p:nvPr/>
        </p:nvSpPr>
        <p:spPr>
          <a:xfrm>
            <a:off x="1331640" y="1935629"/>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トランザクション</a:t>
            </a:r>
            <a:endParaRPr kumimoji="1" lang="ja-JP" altLang="en-US" sz="1000" dirty="0">
              <a:solidFill>
                <a:srgbClr val="FFFFFF"/>
              </a:solidFill>
              <a:latin typeface="Meiryo" charset="-128"/>
              <a:ea typeface="Meiryo" charset="-128"/>
              <a:cs typeface="Meiryo" charset="-128"/>
            </a:endParaRPr>
          </a:p>
        </p:txBody>
      </p:sp>
      <p:sp>
        <p:nvSpPr>
          <p:cNvPr id="45" name="正方形/長方形 44"/>
          <p:cNvSpPr/>
          <p:nvPr/>
        </p:nvSpPr>
        <p:spPr>
          <a:xfrm>
            <a:off x="1331640" y="3279929"/>
            <a:ext cx="1440160" cy="3600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46" name="テキスト ボックス 45"/>
          <p:cNvSpPr txBox="1"/>
          <p:nvPr/>
        </p:nvSpPr>
        <p:spPr>
          <a:xfrm>
            <a:off x="1907704" y="2274541"/>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47" name="正方形/長方形 46"/>
          <p:cNvSpPr/>
          <p:nvPr/>
        </p:nvSpPr>
        <p:spPr>
          <a:xfrm>
            <a:off x="1331640" y="3711977"/>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48" name="左大かっこ 47"/>
          <p:cNvSpPr/>
          <p:nvPr/>
        </p:nvSpPr>
        <p:spPr>
          <a:xfrm>
            <a:off x="1187624" y="1176254"/>
            <a:ext cx="72008" cy="1121115"/>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49" name="カギ線コネクタ 48"/>
          <p:cNvCxnSpPr>
            <a:stCxn id="48" idx="1"/>
            <a:endCxn id="43" idx="1"/>
          </p:cNvCxnSpPr>
          <p:nvPr/>
        </p:nvCxnSpPr>
        <p:spPr>
          <a:xfrm rot="10800000" flipH="1" flipV="1">
            <a:off x="1187624" y="1736812"/>
            <a:ext cx="144016" cy="1300470"/>
          </a:xfrm>
          <a:prstGeom prst="bentConnector3">
            <a:avLst>
              <a:gd name="adj1" fmla="val -158732"/>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p:cNvSpPr txBox="1"/>
          <p:nvPr/>
        </p:nvSpPr>
        <p:spPr>
          <a:xfrm>
            <a:off x="1776898" y="2658361"/>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51" name="左大かっこ 50"/>
          <p:cNvSpPr/>
          <p:nvPr/>
        </p:nvSpPr>
        <p:spPr>
          <a:xfrm flipH="1">
            <a:off x="2880854" y="2701972"/>
            <a:ext cx="95277" cy="1502721"/>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2" name="直線矢印コネクタ 51"/>
          <p:cNvCxnSpPr>
            <a:stCxn id="51" idx="1"/>
            <a:endCxn id="21" idx="1"/>
          </p:cNvCxnSpPr>
          <p:nvPr/>
        </p:nvCxnSpPr>
        <p:spPr>
          <a:xfrm>
            <a:off x="2976131" y="3453333"/>
            <a:ext cx="882801" cy="0"/>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endCxn id="45" idx="1"/>
          </p:cNvCxnSpPr>
          <p:nvPr/>
        </p:nvCxnSpPr>
        <p:spPr>
          <a:xfrm>
            <a:off x="745704" y="3459949"/>
            <a:ext cx="585936" cy="0"/>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62" name="テキスト ボックス 61"/>
          <p:cNvSpPr txBox="1"/>
          <p:nvPr/>
        </p:nvSpPr>
        <p:spPr>
          <a:xfrm>
            <a:off x="6739252" y="814617"/>
            <a:ext cx="734496"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3" name="テキスト ボックス 62"/>
          <p:cNvSpPr txBox="1"/>
          <p:nvPr/>
        </p:nvSpPr>
        <p:spPr>
          <a:xfrm>
            <a:off x="4103814" y="814617"/>
            <a:ext cx="970138"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n-1</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4" name="テキスト ボックス 63"/>
          <p:cNvSpPr txBox="1"/>
          <p:nvPr/>
        </p:nvSpPr>
        <p:spPr>
          <a:xfrm>
            <a:off x="1576522" y="811862"/>
            <a:ext cx="970138"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n-2</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5" name="テキスト ボックス 64"/>
          <p:cNvSpPr txBox="1"/>
          <p:nvPr/>
        </p:nvSpPr>
        <p:spPr>
          <a:xfrm>
            <a:off x="3079381" y="3465420"/>
            <a:ext cx="697627" cy="215444"/>
          </a:xfrm>
          <a:prstGeom prst="rect">
            <a:avLst/>
          </a:prstGeom>
          <a:noFill/>
        </p:spPr>
        <p:txBody>
          <a:bodyPr wrap="none" rtlCol="0">
            <a:spAutoFit/>
          </a:bodyPr>
          <a:lstStyle/>
          <a:p>
            <a:pPr algn="ctr"/>
            <a:r>
              <a:rPr kumimoji="1" lang="ja-JP" altLang="en-US" sz="800" dirty="0">
                <a:solidFill>
                  <a:srgbClr val="FF0000"/>
                </a:solidFill>
                <a:latin typeface="Meiryo" charset="-128"/>
                <a:ea typeface="Meiryo" charset="-128"/>
                <a:cs typeface="Meiryo" charset="-128"/>
              </a:rPr>
              <a:t>ハッシュ値</a:t>
            </a:r>
          </a:p>
        </p:txBody>
      </p:sp>
      <p:sp>
        <p:nvSpPr>
          <p:cNvPr id="66" name="テキスト ボックス 65"/>
          <p:cNvSpPr txBox="1"/>
          <p:nvPr/>
        </p:nvSpPr>
        <p:spPr>
          <a:xfrm>
            <a:off x="5609577" y="3459949"/>
            <a:ext cx="697627" cy="215444"/>
          </a:xfrm>
          <a:prstGeom prst="rect">
            <a:avLst/>
          </a:prstGeom>
          <a:noFill/>
        </p:spPr>
        <p:txBody>
          <a:bodyPr wrap="none" rtlCol="0">
            <a:spAutoFit/>
          </a:bodyPr>
          <a:lstStyle/>
          <a:p>
            <a:pPr algn="ctr"/>
            <a:r>
              <a:rPr kumimoji="1" lang="ja-JP" altLang="en-US" sz="800">
                <a:solidFill>
                  <a:srgbClr val="FF0000"/>
                </a:solidFill>
                <a:latin typeface="Meiryo" charset="-128"/>
                <a:ea typeface="Meiryo" charset="-128"/>
                <a:cs typeface="Meiryo" charset="-128"/>
              </a:rPr>
              <a:t>ハッシュ値</a:t>
            </a:r>
            <a:endParaRPr kumimoji="1" lang="ja-JP" altLang="en-US" sz="800" dirty="0">
              <a:solidFill>
                <a:srgbClr val="FF0000"/>
              </a:solidFill>
              <a:latin typeface="Meiryo" charset="-128"/>
              <a:ea typeface="Meiryo" charset="-128"/>
              <a:cs typeface="Meiryo" charset="-128"/>
            </a:endParaRPr>
          </a:p>
        </p:txBody>
      </p:sp>
      <p:sp>
        <p:nvSpPr>
          <p:cNvPr id="67" name="テキスト ボックス 66"/>
          <p:cNvSpPr txBox="1"/>
          <p:nvPr/>
        </p:nvSpPr>
        <p:spPr>
          <a:xfrm>
            <a:off x="550312" y="3465420"/>
            <a:ext cx="697627" cy="215444"/>
          </a:xfrm>
          <a:prstGeom prst="rect">
            <a:avLst/>
          </a:prstGeom>
          <a:noFill/>
        </p:spPr>
        <p:txBody>
          <a:bodyPr wrap="none" rtlCol="0">
            <a:spAutoFit/>
          </a:bodyPr>
          <a:lstStyle/>
          <a:p>
            <a:pPr algn="ctr"/>
            <a:r>
              <a:rPr kumimoji="1" lang="ja-JP" altLang="en-US" sz="800">
                <a:solidFill>
                  <a:schemeClr val="accent6">
                    <a:lumMod val="50000"/>
                  </a:schemeClr>
                </a:solidFill>
                <a:latin typeface="Meiryo" charset="-128"/>
                <a:ea typeface="Meiryo" charset="-128"/>
                <a:cs typeface="Meiryo" charset="-128"/>
              </a:rPr>
              <a:t>ハッシュ値</a:t>
            </a:r>
            <a:endParaRPr kumimoji="1" lang="ja-JP" altLang="en-US" sz="800" dirty="0">
              <a:solidFill>
                <a:schemeClr val="accent6">
                  <a:lumMod val="50000"/>
                </a:schemeClr>
              </a:solidFill>
              <a:latin typeface="Meiryo" charset="-128"/>
              <a:ea typeface="Meiryo" charset="-128"/>
              <a:cs typeface="Meiryo" charset="-128"/>
            </a:endParaRPr>
          </a:p>
        </p:txBody>
      </p:sp>
      <p:sp>
        <p:nvSpPr>
          <p:cNvPr id="68" name="テキスト ボックス 67"/>
          <p:cNvSpPr txBox="1"/>
          <p:nvPr/>
        </p:nvSpPr>
        <p:spPr>
          <a:xfrm>
            <a:off x="727627" y="2083937"/>
            <a:ext cx="307777" cy="605294"/>
          </a:xfrm>
          <a:prstGeom prst="rect">
            <a:avLst/>
          </a:prstGeom>
          <a:noFill/>
        </p:spPr>
        <p:txBody>
          <a:bodyPr vert="eaVert" wrap="none" rtlCol="0">
            <a:spAutoFit/>
          </a:bodyPr>
          <a:lstStyle/>
          <a:p>
            <a:pPr algn="ctr"/>
            <a:r>
              <a:rPr kumimoji="1" lang="ja-JP" altLang="en-US" sz="800" dirty="0">
                <a:solidFill>
                  <a:srgbClr val="FF0000"/>
                </a:solidFill>
                <a:latin typeface="Meiryo" charset="-128"/>
                <a:ea typeface="Meiryo" charset="-128"/>
                <a:cs typeface="Meiryo" charset="-128"/>
              </a:rPr>
              <a:t>ハッシュ値</a:t>
            </a:r>
          </a:p>
        </p:txBody>
      </p:sp>
      <p:sp>
        <p:nvSpPr>
          <p:cNvPr id="69" name="テキスト ボックス 68"/>
          <p:cNvSpPr txBox="1"/>
          <p:nvPr/>
        </p:nvSpPr>
        <p:spPr>
          <a:xfrm>
            <a:off x="3245351" y="2083937"/>
            <a:ext cx="307777" cy="605295"/>
          </a:xfrm>
          <a:prstGeom prst="rect">
            <a:avLst/>
          </a:prstGeom>
          <a:noFill/>
        </p:spPr>
        <p:txBody>
          <a:bodyPr vert="eaVert" wrap="none" rtlCol="0">
            <a:spAutoFit/>
          </a:bodyPr>
          <a:lstStyle/>
          <a:p>
            <a:pPr algn="ctr"/>
            <a:r>
              <a:rPr kumimoji="1" lang="ja-JP" altLang="en-US" sz="800">
                <a:solidFill>
                  <a:srgbClr val="0432FF"/>
                </a:solidFill>
                <a:latin typeface="Meiryo" charset="-128"/>
                <a:ea typeface="Meiryo" charset="-128"/>
                <a:cs typeface="Meiryo" charset="-128"/>
              </a:rPr>
              <a:t>ハッシュ値</a:t>
            </a:r>
            <a:endParaRPr kumimoji="1" lang="ja-JP" altLang="en-US" sz="800" dirty="0">
              <a:solidFill>
                <a:srgbClr val="0432FF"/>
              </a:solidFill>
              <a:latin typeface="Meiryo" charset="-128"/>
              <a:ea typeface="Meiryo" charset="-128"/>
              <a:cs typeface="Meiryo" charset="-128"/>
            </a:endParaRPr>
          </a:p>
        </p:txBody>
      </p:sp>
      <p:sp>
        <p:nvSpPr>
          <p:cNvPr id="70" name="テキスト ボックス 69"/>
          <p:cNvSpPr txBox="1"/>
          <p:nvPr/>
        </p:nvSpPr>
        <p:spPr>
          <a:xfrm>
            <a:off x="5781583" y="2083936"/>
            <a:ext cx="307777" cy="605295"/>
          </a:xfrm>
          <a:prstGeom prst="rect">
            <a:avLst/>
          </a:prstGeom>
          <a:noFill/>
        </p:spPr>
        <p:txBody>
          <a:bodyPr vert="eaVert" wrap="none" rtlCol="0">
            <a:spAutoFit/>
          </a:bodyPr>
          <a:lstStyle/>
          <a:p>
            <a:pPr algn="ctr"/>
            <a:r>
              <a:rPr kumimoji="1" lang="ja-JP" altLang="en-US" sz="800">
                <a:solidFill>
                  <a:srgbClr val="0432FF"/>
                </a:solidFill>
                <a:latin typeface="Meiryo" charset="-128"/>
                <a:ea typeface="Meiryo" charset="-128"/>
                <a:cs typeface="Meiryo" charset="-128"/>
              </a:rPr>
              <a:t>ハッシュ値</a:t>
            </a:r>
            <a:endParaRPr kumimoji="1" lang="ja-JP" altLang="en-US" sz="800" dirty="0">
              <a:solidFill>
                <a:srgbClr val="0432FF"/>
              </a:solidFill>
              <a:latin typeface="Meiryo" charset="-128"/>
              <a:ea typeface="Meiryo" charset="-128"/>
              <a:cs typeface="Meiryo" charset="-128"/>
            </a:endParaRPr>
          </a:p>
        </p:txBody>
      </p:sp>
      <p:sp>
        <p:nvSpPr>
          <p:cNvPr id="13" name="星 10 12"/>
          <p:cNvSpPr/>
          <p:nvPr/>
        </p:nvSpPr>
        <p:spPr>
          <a:xfrm>
            <a:off x="708790" y="1402910"/>
            <a:ext cx="947797" cy="504056"/>
          </a:xfrm>
          <a:prstGeom prst="star10">
            <a:avLst>
              <a:gd name="adj" fmla="val 31174"/>
              <a:gd name="hf" fmla="val 105146"/>
            </a:avLst>
          </a:prstGeom>
          <a:solidFill>
            <a:schemeClr val="accent2">
              <a:lumMod val="75000"/>
              <a:alpha val="52941"/>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改竄</a:t>
            </a:r>
            <a:endParaRPr kumimoji="1" lang="ja-JP" altLang="en-US" sz="1000" dirty="0">
              <a:solidFill>
                <a:srgbClr val="FFFFFF"/>
              </a:solidFill>
              <a:latin typeface="Meiryo" charset="-128"/>
              <a:ea typeface="Meiryo" charset="-128"/>
              <a:cs typeface="Meiryo" charset="-128"/>
            </a:endParaRPr>
          </a:p>
        </p:txBody>
      </p:sp>
      <p:grpSp>
        <p:nvGrpSpPr>
          <p:cNvPr id="15" name="図形グループ 14"/>
          <p:cNvGrpSpPr/>
          <p:nvPr/>
        </p:nvGrpSpPr>
        <p:grpSpPr>
          <a:xfrm>
            <a:off x="1153768" y="4770285"/>
            <a:ext cx="1311243" cy="1593521"/>
            <a:chOff x="604829" y="1412776"/>
            <a:chExt cx="1311243" cy="1593521"/>
          </a:xfrm>
        </p:grpSpPr>
        <p:grpSp>
          <p:nvGrpSpPr>
            <p:cNvPr id="103" name="図形グループ 102"/>
            <p:cNvGrpSpPr/>
            <p:nvPr/>
          </p:nvGrpSpPr>
          <p:grpSpPr>
            <a:xfrm flipH="1">
              <a:off x="1117263" y="1412776"/>
              <a:ext cx="144016" cy="272752"/>
              <a:chOff x="1946324" y="4125162"/>
              <a:chExt cx="969964" cy="2007872"/>
            </a:xfrm>
          </p:grpSpPr>
          <p:sp>
            <p:nvSpPr>
              <p:cNvPr id="104" name="円/楕円 10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フローチャート: 論理積ゲート 10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 name="図形グループ 105"/>
            <p:cNvGrpSpPr/>
            <p:nvPr/>
          </p:nvGrpSpPr>
          <p:grpSpPr>
            <a:xfrm flipH="1">
              <a:off x="604829" y="1880885"/>
              <a:ext cx="144016" cy="272752"/>
              <a:chOff x="1946324" y="4125162"/>
              <a:chExt cx="969964" cy="2007872"/>
            </a:xfrm>
          </p:grpSpPr>
          <p:sp>
            <p:nvSpPr>
              <p:cNvPr id="107" name="円/楕円 10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フローチャート: 論理積ゲート 10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9" name="図形グループ 108"/>
            <p:cNvGrpSpPr/>
            <p:nvPr/>
          </p:nvGrpSpPr>
          <p:grpSpPr>
            <a:xfrm flipH="1">
              <a:off x="819942" y="2589296"/>
              <a:ext cx="144016" cy="272752"/>
              <a:chOff x="1946324" y="4125162"/>
              <a:chExt cx="969964" cy="2007872"/>
            </a:xfrm>
          </p:grpSpPr>
          <p:sp>
            <p:nvSpPr>
              <p:cNvPr id="110" name="円/楕円 10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フローチャート: 論理積ゲート 11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2" name="図形グループ 111"/>
            <p:cNvGrpSpPr/>
            <p:nvPr/>
          </p:nvGrpSpPr>
          <p:grpSpPr>
            <a:xfrm flipH="1">
              <a:off x="1403158" y="2589296"/>
              <a:ext cx="144016" cy="272752"/>
              <a:chOff x="1946324" y="4125162"/>
              <a:chExt cx="969964" cy="2007872"/>
            </a:xfrm>
          </p:grpSpPr>
          <p:sp>
            <p:nvSpPr>
              <p:cNvPr id="113" name="円/楕円 11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フローチャート: 論理積ゲート 11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5" name="図形グループ 114"/>
            <p:cNvGrpSpPr/>
            <p:nvPr/>
          </p:nvGrpSpPr>
          <p:grpSpPr>
            <a:xfrm flipH="1">
              <a:off x="1617045" y="1885713"/>
              <a:ext cx="144016" cy="272752"/>
              <a:chOff x="1946324" y="4125162"/>
              <a:chExt cx="969964" cy="2007872"/>
            </a:xfrm>
          </p:grpSpPr>
          <p:sp>
            <p:nvSpPr>
              <p:cNvPr id="116" name="円/楕円 11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フローチャート: 論理積ゲート 11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18" name="直線コネクタ 117"/>
            <p:cNvCxnSpPr>
              <a:stCxn id="107" idx="1"/>
              <a:endCxn id="112" idx="0"/>
            </p:cNvCxnSpPr>
            <p:nvPr/>
          </p:nvCxnSpPr>
          <p:spPr>
            <a:xfrm flipH="1">
              <a:off x="8919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直線コネクタ 118"/>
            <p:cNvCxnSpPr>
              <a:stCxn id="110" idx="0"/>
              <a:endCxn id="107" idx="1"/>
            </p:cNvCxnSpPr>
            <p:nvPr/>
          </p:nvCxnSpPr>
          <p:spPr>
            <a:xfrm flipV="1">
              <a:off x="7488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0" idx="0"/>
              <a:endCxn id="119" idx="2"/>
            </p:cNvCxnSpPr>
            <p:nvPr/>
          </p:nvCxnSpPr>
          <p:spPr>
            <a:xfrm>
              <a:off x="7488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07" idx="1"/>
              <a:endCxn id="115" idx="0"/>
            </p:cNvCxnSpPr>
            <p:nvPr/>
          </p:nvCxnSpPr>
          <p:spPr>
            <a:xfrm>
              <a:off x="11892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直線コネクタ 121"/>
            <p:cNvCxnSpPr>
              <a:stCxn id="107" idx="1"/>
              <a:endCxn id="119" idx="2"/>
            </p:cNvCxnSpPr>
            <p:nvPr/>
          </p:nvCxnSpPr>
          <p:spPr>
            <a:xfrm>
              <a:off x="11892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直線コネクタ 122"/>
            <p:cNvCxnSpPr>
              <a:stCxn id="112" idx="0"/>
              <a:endCxn id="115" idx="0"/>
            </p:cNvCxnSpPr>
            <p:nvPr/>
          </p:nvCxnSpPr>
          <p:spPr>
            <a:xfrm>
              <a:off x="8919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直線コネクタ 123"/>
            <p:cNvCxnSpPr>
              <a:stCxn id="110" idx="0"/>
              <a:endCxn id="112" idx="0"/>
            </p:cNvCxnSpPr>
            <p:nvPr/>
          </p:nvCxnSpPr>
          <p:spPr>
            <a:xfrm>
              <a:off x="7488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直線コネクタ 124"/>
            <p:cNvCxnSpPr>
              <a:stCxn id="119" idx="2"/>
              <a:endCxn id="115" idx="0"/>
            </p:cNvCxnSpPr>
            <p:nvPr/>
          </p:nvCxnSpPr>
          <p:spPr>
            <a:xfrm flipH="1">
              <a:off x="14751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10" idx="0"/>
              <a:endCxn id="115" idx="0"/>
            </p:cNvCxnSpPr>
            <p:nvPr/>
          </p:nvCxnSpPr>
          <p:spPr>
            <a:xfrm>
              <a:off x="7488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直線コネクタ 126"/>
            <p:cNvCxnSpPr>
              <a:stCxn id="119" idx="2"/>
              <a:endCxn id="112" idx="0"/>
            </p:cNvCxnSpPr>
            <p:nvPr/>
          </p:nvCxnSpPr>
          <p:spPr>
            <a:xfrm flipH="1">
              <a:off x="8919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28" name="フローチャート: 複数書類 127"/>
            <p:cNvSpPr/>
            <p:nvPr/>
          </p:nvSpPr>
          <p:spPr>
            <a:xfrm>
              <a:off x="14751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9" name="フローチャート: 複数書類 128"/>
            <p:cNvSpPr/>
            <p:nvPr/>
          </p:nvSpPr>
          <p:spPr>
            <a:xfrm>
              <a:off x="16822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0" name="フローチャート: 複数書類 129"/>
            <p:cNvSpPr/>
            <p:nvPr/>
          </p:nvSpPr>
          <p:spPr>
            <a:xfrm>
              <a:off x="8688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1" name="フローチャート: 複数書類 130"/>
            <p:cNvSpPr/>
            <p:nvPr/>
          </p:nvSpPr>
          <p:spPr>
            <a:xfrm>
              <a:off x="6664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2" name="フローチャート: 複数書類 131"/>
            <p:cNvSpPr/>
            <p:nvPr/>
          </p:nvSpPr>
          <p:spPr>
            <a:xfrm>
              <a:off x="11883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26" name="テキスト ボックス 25"/>
          <p:cNvSpPr txBox="1"/>
          <p:nvPr/>
        </p:nvSpPr>
        <p:spPr>
          <a:xfrm>
            <a:off x="2448740" y="4765159"/>
            <a:ext cx="6282489" cy="761747"/>
          </a:xfrm>
          <a:prstGeom prst="rect">
            <a:avLst/>
          </a:prstGeom>
          <a:noFill/>
        </p:spPr>
        <p:txBody>
          <a:bodyPr wrap="none" rtlCol="0">
            <a:spAutoFit/>
          </a:bodyPr>
          <a:lstStyle/>
          <a:p>
            <a:r>
              <a:rPr lang="en-US" altLang="ja-JP" sz="1200" b="1" dirty="0">
                <a:latin typeface="Meiryo" charset="-128"/>
                <a:ea typeface="Meiryo" charset="-128"/>
                <a:cs typeface="Meiryo" charset="-128"/>
              </a:rPr>
              <a:t>n-2</a:t>
            </a:r>
            <a:r>
              <a:rPr lang="ja-JP" altLang="en-US" sz="1200" b="1" dirty="0">
                <a:latin typeface="Meiryo" charset="-128"/>
                <a:ea typeface="Meiryo" charset="-128"/>
                <a:cs typeface="Meiryo" charset="-128"/>
              </a:rPr>
              <a:t>番目の１つのトランザクションを</a:t>
            </a:r>
            <a:r>
              <a:rPr lang="ja-JP" altLang="en-US" sz="1200" b="1" dirty="0">
                <a:solidFill>
                  <a:srgbClr val="FF0000"/>
                </a:solidFill>
                <a:latin typeface="Meiryo" charset="-128"/>
                <a:ea typeface="Meiryo" charset="-128"/>
                <a:cs typeface="Meiryo" charset="-128"/>
              </a:rPr>
              <a:t>改竄しようとすると</a:t>
            </a:r>
            <a:endParaRPr lang="en-US" altLang="ja-JP" sz="1200" b="1" dirty="0">
              <a:solidFill>
                <a:srgbClr val="FF0000"/>
              </a:solidFill>
              <a:latin typeface="Meiryo" charset="-128"/>
              <a:ea typeface="Meiryo" charset="-128"/>
              <a:cs typeface="Meiryo" charset="-128"/>
            </a:endParaRPr>
          </a:p>
          <a:p>
            <a:pPr marL="171450" indent="-171450">
              <a:buFont typeface="Wingdings" charset="2"/>
              <a:buChar char="ü"/>
            </a:pPr>
            <a:r>
              <a:rPr lang="ja-JP" altLang="en-US" sz="1050" dirty="0">
                <a:latin typeface="Meiryo" charset="-128"/>
                <a:ea typeface="Meiryo" charset="-128"/>
                <a:cs typeface="Meiryo" charset="-128"/>
              </a:rPr>
              <a:t>それ以降に追加された全ブロックを改竄しなければならない。</a:t>
            </a:r>
            <a:endParaRPr lang="en-US" altLang="ja-JP" sz="1050" dirty="0">
              <a:latin typeface="Meiryo" charset="-128"/>
              <a:ea typeface="Meiryo" charset="-128"/>
              <a:cs typeface="Meiryo" charset="-128"/>
            </a:endParaRPr>
          </a:p>
          <a:p>
            <a:pPr marL="171450" indent="-171450">
              <a:buFont typeface="Wingdings" charset="2"/>
              <a:buChar char="ü"/>
            </a:pPr>
            <a:r>
              <a:rPr lang="ja-JP" altLang="en-US" sz="1050" dirty="0">
                <a:latin typeface="Meiryo" charset="-128"/>
                <a:ea typeface="Meiryo" charset="-128"/>
                <a:cs typeface="Meiryo" charset="-128"/>
              </a:rPr>
              <a:t>新しいブロックが追加されてゆくので、それを追い越して全ての計算をし直さなければならない。</a:t>
            </a:r>
            <a:endParaRPr lang="en-US" altLang="ja-JP" sz="1050" dirty="0">
              <a:latin typeface="Meiryo" charset="-128"/>
              <a:ea typeface="Meiryo" charset="-128"/>
              <a:cs typeface="Meiryo" charset="-128"/>
            </a:endParaRPr>
          </a:p>
          <a:p>
            <a:pPr marL="171450" indent="-171450">
              <a:buFont typeface="Wingdings" charset="2"/>
              <a:buChar char="ü"/>
            </a:pPr>
            <a:r>
              <a:rPr lang="en-US" altLang="ja-JP" sz="1050" dirty="0">
                <a:latin typeface="Meiryo" charset="-128"/>
                <a:ea typeface="Meiryo" charset="-128"/>
                <a:cs typeface="Meiryo" charset="-128"/>
              </a:rPr>
              <a:t>51%</a:t>
            </a:r>
            <a:r>
              <a:rPr lang="ja-JP" altLang="en-US" sz="1050" dirty="0">
                <a:latin typeface="Meiryo" charset="-128"/>
                <a:ea typeface="Meiryo" charset="-128"/>
                <a:cs typeface="Meiryo" charset="-128"/>
              </a:rPr>
              <a:t>以上の参加者の台帳に対して同時に実行しなければ、ブロックの追加は承認されない。</a:t>
            </a:r>
            <a:endParaRPr lang="en-US" altLang="ja-JP" sz="1200" dirty="0">
              <a:latin typeface="Meiryo" charset="-128"/>
              <a:ea typeface="Meiryo" charset="-128"/>
              <a:cs typeface="Meiryo" charset="-128"/>
            </a:endParaRPr>
          </a:p>
        </p:txBody>
      </p:sp>
      <p:sp>
        <p:nvSpPr>
          <p:cNvPr id="135" name="星 10 134"/>
          <p:cNvSpPr/>
          <p:nvPr/>
        </p:nvSpPr>
        <p:spPr>
          <a:xfrm>
            <a:off x="3241016" y="3043898"/>
            <a:ext cx="947797" cy="504056"/>
          </a:xfrm>
          <a:prstGeom prst="star10">
            <a:avLst>
              <a:gd name="adj" fmla="val 31174"/>
              <a:gd name="hf" fmla="val 105146"/>
            </a:avLst>
          </a:prstGeom>
          <a:solidFill>
            <a:schemeClr val="accent2">
              <a:lumMod val="75000"/>
              <a:alpha val="52941"/>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改竄</a:t>
            </a:r>
            <a:endParaRPr kumimoji="1" lang="ja-JP" altLang="en-US" sz="1000" dirty="0">
              <a:solidFill>
                <a:srgbClr val="FFFFFF"/>
              </a:solidFill>
              <a:latin typeface="Meiryo" charset="-128"/>
              <a:ea typeface="Meiryo" charset="-128"/>
              <a:cs typeface="Meiryo" charset="-128"/>
            </a:endParaRPr>
          </a:p>
        </p:txBody>
      </p:sp>
      <p:sp>
        <p:nvSpPr>
          <p:cNvPr id="136" name="星 10 135"/>
          <p:cNvSpPr/>
          <p:nvPr/>
        </p:nvSpPr>
        <p:spPr>
          <a:xfrm>
            <a:off x="5657311" y="3047865"/>
            <a:ext cx="947797" cy="504056"/>
          </a:xfrm>
          <a:prstGeom prst="star10">
            <a:avLst>
              <a:gd name="adj" fmla="val 31174"/>
              <a:gd name="hf" fmla="val 105146"/>
            </a:avLst>
          </a:prstGeom>
          <a:solidFill>
            <a:schemeClr val="accent2">
              <a:lumMod val="75000"/>
              <a:alpha val="52941"/>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改竄</a:t>
            </a:r>
            <a:endParaRPr kumimoji="1" lang="ja-JP" altLang="en-US" sz="1000" dirty="0">
              <a:solidFill>
                <a:srgbClr val="FFFFFF"/>
              </a:solidFill>
              <a:latin typeface="Meiryo" charset="-128"/>
              <a:ea typeface="Meiryo" charset="-128"/>
              <a:cs typeface="Meiryo" charset="-128"/>
            </a:endParaRPr>
          </a:p>
        </p:txBody>
      </p:sp>
      <p:cxnSp>
        <p:nvCxnSpPr>
          <p:cNvPr id="137" name="直線矢印コネクタ 136"/>
          <p:cNvCxnSpPr/>
          <p:nvPr/>
        </p:nvCxnSpPr>
        <p:spPr>
          <a:xfrm>
            <a:off x="7824563" y="3447860"/>
            <a:ext cx="885661" cy="0"/>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38" name="テキスト ボックス 137"/>
          <p:cNvSpPr txBox="1"/>
          <p:nvPr/>
        </p:nvSpPr>
        <p:spPr>
          <a:xfrm>
            <a:off x="7930717" y="3454476"/>
            <a:ext cx="697627" cy="215444"/>
          </a:xfrm>
          <a:prstGeom prst="rect">
            <a:avLst/>
          </a:prstGeom>
          <a:noFill/>
        </p:spPr>
        <p:txBody>
          <a:bodyPr wrap="none" rtlCol="0">
            <a:spAutoFit/>
          </a:bodyPr>
          <a:lstStyle/>
          <a:p>
            <a:pPr algn="ctr"/>
            <a:r>
              <a:rPr kumimoji="1" lang="ja-JP" altLang="en-US" sz="800">
                <a:solidFill>
                  <a:srgbClr val="FF0000"/>
                </a:solidFill>
                <a:latin typeface="Meiryo" charset="-128"/>
                <a:ea typeface="Meiryo" charset="-128"/>
                <a:cs typeface="Meiryo" charset="-128"/>
              </a:rPr>
              <a:t>ハッシュ値</a:t>
            </a:r>
            <a:endParaRPr kumimoji="1" lang="ja-JP" altLang="en-US" sz="800" dirty="0">
              <a:solidFill>
                <a:srgbClr val="FF0000"/>
              </a:solidFill>
              <a:latin typeface="Meiryo" charset="-128"/>
              <a:ea typeface="Meiryo" charset="-128"/>
              <a:cs typeface="Meiryo" charset="-128"/>
            </a:endParaRPr>
          </a:p>
        </p:txBody>
      </p:sp>
      <p:sp>
        <p:nvSpPr>
          <p:cNvPr id="27" name="テキスト ボックス 26"/>
          <p:cNvSpPr txBox="1"/>
          <p:nvPr/>
        </p:nvSpPr>
        <p:spPr>
          <a:xfrm>
            <a:off x="2448740" y="5884109"/>
            <a:ext cx="6261484" cy="523220"/>
          </a:xfrm>
          <a:prstGeom prst="rect">
            <a:avLst/>
          </a:prstGeom>
          <a:noFill/>
        </p:spPr>
        <p:txBody>
          <a:bodyPr wrap="square" rtlCol="0">
            <a:spAutoFit/>
          </a:bodyPr>
          <a:lstStyle/>
          <a:p>
            <a:r>
              <a:rPr lang="ja-JP" altLang="en-US" sz="1400" b="1" u="sng" dirty="0">
                <a:solidFill>
                  <a:srgbClr val="FF0000"/>
                </a:solidFill>
                <a:latin typeface="Meiryo" charset="-128"/>
                <a:ea typeface="Meiryo" charset="-128"/>
                <a:cs typeface="Meiryo" charset="-128"/>
              </a:rPr>
              <a:t>実質的に改竄できない</a:t>
            </a:r>
            <a:r>
              <a:rPr lang="ja-JP" altLang="en-US" sz="1400" b="1" dirty="0">
                <a:solidFill>
                  <a:srgbClr val="FF0000"/>
                </a:solidFill>
                <a:latin typeface="Meiryo" charset="-128"/>
                <a:ea typeface="Meiryo" charset="-128"/>
                <a:cs typeface="Meiryo" charset="-128"/>
              </a:rPr>
              <a:t>　</a:t>
            </a:r>
            <a:r>
              <a:rPr kumimoji="1" lang="ja-JP" altLang="en-US" sz="1400" dirty="0">
                <a:latin typeface="Meiryo" charset="-128"/>
                <a:ea typeface="Meiryo" charset="-128"/>
                <a:cs typeface="Meiryo" charset="-128"/>
              </a:rPr>
              <a:t>改竄しようとすると膨大な計算処理（計算能力</a:t>
            </a:r>
            <a:r>
              <a:rPr kumimoji="1" lang="en-US" altLang="ja-JP" sz="1400" dirty="0">
                <a:latin typeface="Meiryo" charset="-128"/>
                <a:ea typeface="Meiryo" charset="-128"/>
                <a:cs typeface="Meiryo" charset="-128"/>
              </a:rPr>
              <a:t>×</a:t>
            </a:r>
            <a:r>
              <a:rPr lang="ja-JP" altLang="en-US" sz="1400" dirty="0">
                <a:latin typeface="Meiryo" charset="-128"/>
                <a:ea typeface="Meiryo" charset="-128"/>
                <a:cs typeface="Meiryo" charset="-128"/>
              </a:rPr>
              <a:t>電力</a:t>
            </a:r>
            <a:r>
              <a:rPr kumimoji="1" lang="ja-JP" altLang="en-US" sz="1400" dirty="0">
                <a:latin typeface="Meiryo" charset="-128"/>
                <a:ea typeface="Meiryo" charset="-128"/>
                <a:cs typeface="Meiryo" charset="-128"/>
              </a:rPr>
              <a:t>消費）を必要とし、実質的に改竄が不可能（＝改竄しても割が合わない）</a:t>
            </a:r>
          </a:p>
        </p:txBody>
      </p:sp>
      <p:sp>
        <p:nvSpPr>
          <p:cNvPr id="32" name="下矢印 31"/>
          <p:cNvSpPr/>
          <p:nvPr/>
        </p:nvSpPr>
        <p:spPr>
          <a:xfrm>
            <a:off x="4785274" y="5531742"/>
            <a:ext cx="808977" cy="347531"/>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星 10 138"/>
          <p:cNvSpPr/>
          <p:nvPr/>
        </p:nvSpPr>
        <p:spPr>
          <a:xfrm>
            <a:off x="884378" y="2587649"/>
            <a:ext cx="947797" cy="504056"/>
          </a:xfrm>
          <a:prstGeom prst="star10">
            <a:avLst>
              <a:gd name="adj" fmla="val 31174"/>
              <a:gd name="hf" fmla="val 105146"/>
            </a:avLst>
          </a:prstGeom>
          <a:solidFill>
            <a:schemeClr val="accent2">
              <a:lumMod val="75000"/>
              <a:alpha val="52941"/>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改竄</a:t>
            </a:r>
            <a:endParaRPr kumimoji="1" lang="ja-JP" altLang="en-US" sz="1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738260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668377" y="1628800"/>
            <a:ext cx="1755887" cy="4227492"/>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ブロックチェーンで使われる暗号技術（</a:t>
            </a:r>
            <a:r>
              <a:rPr kumimoji="1" lang="en-US" altLang="ja-JP" dirty="0"/>
              <a:t>1</a:t>
            </a:r>
            <a:r>
              <a:rPr kumimoji="1" lang="ja-JP" altLang="en-US" dirty="0"/>
              <a:t>）</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sp>
        <p:nvSpPr>
          <p:cNvPr id="4" name="正方形/長方形 3"/>
          <p:cNvSpPr/>
          <p:nvPr/>
        </p:nvSpPr>
        <p:spPr>
          <a:xfrm>
            <a:off x="1074269" y="1737963"/>
            <a:ext cx="2448272" cy="84078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元データ</a:t>
            </a:r>
            <a:endParaRPr kumimoji="1" lang="en-US" altLang="ja-JP" sz="1400" dirty="0">
              <a:solidFill>
                <a:srgbClr val="FFFFFF"/>
              </a:solidFill>
              <a:latin typeface="Meiryo" charset="-128"/>
              <a:ea typeface="Meiryo" charset="-128"/>
              <a:cs typeface="Meiryo" charset="-128"/>
            </a:endParaRPr>
          </a:p>
          <a:p>
            <a:pPr algn="ctr"/>
            <a:r>
              <a:rPr kumimoji="1" lang="ja-JP" altLang="en-US" sz="1050" dirty="0">
                <a:solidFill>
                  <a:srgbClr val="FFFFFF"/>
                </a:solidFill>
                <a:latin typeface="Meiryo" charset="-128"/>
                <a:ea typeface="Meiryo" charset="-128"/>
                <a:cs typeface="Meiryo" charset="-128"/>
              </a:rPr>
              <a:t>文字列や数値など</a:t>
            </a:r>
          </a:p>
        </p:txBody>
      </p:sp>
      <p:sp>
        <p:nvSpPr>
          <p:cNvPr id="6" name="正方形/長方形 5"/>
          <p:cNvSpPr/>
          <p:nvPr/>
        </p:nvSpPr>
        <p:spPr>
          <a:xfrm>
            <a:off x="1070043" y="5038144"/>
            <a:ext cx="2448272" cy="61295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ハッシュ値</a:t>
            </a:r>
            <a:endParaRPr kumimoji="1" lang="en-US" altLang="ja-JP" sz="1400" dirty="0">
              <a:solidFill>
                <a:srgbClr val="FFFFFF"/>
              </a:solidFill>
              <a:latin typeface="Meiryo" charset="-128"/>
              <a:ea typeface="Meiryo" charset="-128"/>
              <a:cs typeface="Meiryo" charset="-128"/>
            </a:endParaRPr>
          </a:p>
          <a:p>
            <a:pPr algn="ctr"/>
            <a:r>
              <a:rPr kumimoji="1" lang="ja-JP" altLang="en-US" sz="1050" dirty="0">
                <a:solidFill>
                  <a:srgbClr val="FFFFFF"/>
                </a:solidFill>
                <a:latin typeface="Meiryo" charset="-128"/>
                <a:ea typeface="Meiryo" charset="-128"/>
                <a:cs typeface="Meiryo" charset="-128"/>
              </a:rPr>
              <a:t>固定長の文字列</a:t>
            </a:r>
            <a:endParaRPr kumimoji="1" lang="en-US" altLang="ja-JP" sz="1050" dirty="0">
              <a:solidFill>
                <a:srgbClr val="FFFFFF"/>
              </a:solidFill>
              <a:latin typeface="Meiryo" charset="-128"/>
              <a:ea typeface="Meiryo" charset="-128"/>
              <a:cs typeface="Meiryo" charset="-128"/>
            </a:endParaRPr>
          </a:p>
          <a:p>
            <a:pPr algn="ctr"/>
            <a:r>
              <a:rPr lang="ja-JP" altLang="en-US" sz="800" dirty="0">
                <a:solidFill>
                  <a:srgbClr val="FFFFFF"/>
                </a:solidFill>
                <a:latin typeface="ＭＳ Ｐゴシック"/>
                <a:ea typeface="ＭＳ Ｐゴシック"/>
                <a:cs typeface="ＭＳ Ｐゴシック"/>
              </a:rPr>
              <a:t>例：</a:t>
            </a:r>
            <a:r>
              <a:rPr lang="en-US" altLang="ja-JP" sz="800" dirty="0">
                <a:solidFill>
                  <a:srgbClr val="FFFFFF"/>
                </a:solidFill>
                <a:latin typeface="ＭＳ Ｐゴシック"/>
                <a:ea typeface="ＭＳ Ｐゴシック"/>
                <a:cs typeface="ＭＳ Ｐゴシック"/>
              </a:rPr>
              <a:t>a6792c548921b62590f3e4920582163265a0b9c4</a:t>
            </a:r>
            <a:endParaRPr kumimoji="1" lang="en-US" altLang="ja-JP" sz="800" dirty="0">
              <a:solidFill>
                <a:srgbClr val="FFFFFF"/>
              </a:solidFill>
              <a:latin typeface="ＭＳ Ｐゴシック"/>
              <a:ea typeface="ＭＳ Ｐゴシック"/>
              <a:cs typeface="ＭＳ Ｐゴシック"/>
            </a:endParaRPr>
          </a:p>
        </p:txBody>
      </p:sp>
      <p:sp>
        <p:nvSpPr>
          <p:cNvPr id="7" name="下矢印 6"/>
          <p:cNvSpPr/>
          <p:nvPr/>
        </p:nvSpPr>
        <p:spPr>
          <a:xfrm>
            <a:off x="1470313" y="2420889"/>
            <a:ext cx="432048" cy="2637314"/>
          </a:xfrm>
          <a:prstGeom prst="down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下矢印 7"/>
          <p:cNvSpPr/>
          <p:nvPr/>
        </p:nvSpPr>
        <p:spPr>
          <a:xfrm rot="10800000">
            <a:off x="2667414" y="2420889"/>
            <a:ext cx="432048" cy="2637314"/>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禁止 8"/>
          <p:cNvSpPr/>
          <p:nvPr/>
        </p:nvSpPr>
        <p:spPr>
          <a:xfrm>
            <a:off x="2535414" y="3385447"/>
            <a:ext cx="720080" cy="683629"/>
          </a:xfrm>
          <a:prstGeom prst="noSmoking">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086286" y="3452880"/>
            <a:ext cx="1224136" cy="50405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ＭＳ Ｐゴシック"/>
                <a:ea typeface="ＭＳ Ｐゴシック"/>
                <a:cs typeface="ＭＳ Ｐゴシック"/>
              </a:rPr>
              <a:t>ハッシュ関数</a:t>
            </a:r>
            <a:endParaRPr kumimoji="1" lang="en-US" altLang="ja-JP"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999677" y="5856292"/>
            <a:ext cx="2518638" cy="338554"/>
          </a:xfrm>
          <a:prstGeom prst="rect">
            <a:avLst/>
          </a:prstGeom>
          <a:noFill/>
        </p:spPr>
        <p:txBody>
          <a:bodyPr wrap="none" rtlCol="0">
            <a:spAutoFit/>
          </a:bodyPr>
          <a:lstStyle/>
          <a:p>
            <a:pPr marL="177800" indent="-177800">
              <a:buFont typeface="Wingdings" charset="2"/>
              <a:buChar char="ü"/>
            </a:pPr>
            <a:r>
              <a:rPr kumimoji="1" lang="ja-JP" altLang="en-US" sz="800" dirty="0">
                <a:latin typeface="Meiryo" charset="-128"/>
                <a:ea typeface="Meiryo" charset="-128"/>
                <a:cs typeface="Meiryo" charset="-128"/>
              </a:rPr>
              <a:t>同じデータからは必ず同じ文字列が生成される</a:t>
            </a:r>
            <a:endParaRPr kumimoji="1" lang="en-US" altLang="ja-JP" sz="800" dirty="0">
              <a:latin typeface="Meiryo" charset="-128"/>
              <a:ea typeface="Meiryo" charset="-128"/>
              <a:cs typeface="Meiryo" charset="-128"/>
            </a:endParaRPr>
          </a:p>
          <a:p>
            <a:pPr marL="177800" indent="-177800">
              <a:buFont typeface="Wingdings" charset="2"/>
              <a:buChar char="ü"/>
            </a:pPr>
            <a:r>
              <a:rPr lang="ja-JP" altLang="en-US" sz="800" dirty="0">
                <a:latin typeface="Meiryo" charset="-128"/>
                <a:ea typeface="Meiryo" charset="-128"/>
                <a:cs typeface="Meiryo" charset="-128"/>
              </a:rPr>
              <a:t>ハッシュ値から元のデータを復元できない</a:t>
            </a:r>
            <a:endParaRPr kumimoji="1" lang="ja-JP" altLang="en-US" sz="800" dirty="0">
              <a:latin typeface="Meiryo" charset="-128"/>
              <a:ea typeface="Meiryo" charset="-128"/>
              <a:cs typeface="Meiryo" charset="-128"/>
            </a:endParaRPr>
          </a:p>
        </p:txBody>
      </p:sp>
      <p:sp>
        <p:nvSpPr>
          <p:cNvPr id="22" name="テキスト ボックス 21"/>
          <p:cNvSpPr txBox="1"/>
          <p:nvPr/>
        </p:nvSpPr>
        <p:spPr>
          <a:xfrm>
            <a:off x="5668853" y="1718624"/>
            <a:ext cx="588623" cy="253916"/>
          </a:xfrm>
          <a:prstGeom prst="rect">
            <a:avLst/>
          </a:prstGeom>
          <a:noFill/>
        </p:spPr>
        <p:txBody>
          <a:bodyPr wrap="none" rtlCol="0">
            <a:spAutoFit/>
          </a:bodyPr>
          <a:lstStyle/>
          <a:p>
            <a:r>
              <a:rPr kumimoji="1" lang="ja-JP" altLang="en-US" sz="1050">
                <a:latin typeface="Meiryo" charset="-128"/>
                <a:ea typeface="Meiryo" charset="-128"/>
                <a:cs typeface="Meiryo" charset="-128"/>
              </a:rPr>
              <a:t>公開鍵</a:t>
            </a:r>
            <a:endParaRPr kumimoji="1" lang="ja-JP" altLang="en-US" sz="1050" dirty="0">
              <a:latin typeface="Meiryo" charset="-128"/>
              <a:ea typeface="Meiryo" charset="-128"/>
              <a:cs typeface="Meiryo" charset="-128"/>
            </a:endParaRPr>
          </a:p>
        </p:txBody>
      </p:sp>
      <p:sp>
        <p:nvSpPr>
          <p:cNvPr id="23" name="テキスト ボックス 22"/>
          <p:cNvSpPr txBox="1"/>
          <p:nvPr/>
        </p:nvSpPr>
        <p:spPr>
          <a:xfrm>
            <a:off x="5083261" y="1724093"/>
            <a:ext cx="588623" cy="253916"/>
          </a:xfrm>
          <a:prstGeom prst="rect">
            <a:avLst/>
          </a:prstGeom>
          <a:noFill/>
        </p:spPr>
        <p:txBody>
          <a:bodyPr wrap="none" rtlCol="0">
            <a:spAutoFit/>
          </a:bodyPr>
          <a:lstStyle/>
          <a:p>
            <a:r>
              <a:rPr kumimoji="1" lang="ja-JP" altLang="en-US" sz="1050" dirty="0">
                <a:latin typeface="Meiryo" charset="-128"/>
                <a:ea typeface="Meiryo" charset="-128"/>
                <a:cs typeface="Meiryo" charset="-128"/>
              </a:rPr>
              <a:t>秘密鍵</a:t>
            </a:r>
          </a:p>
        </p:txBody>
      </p:sp>
      <p:grpSp>
        <p:nvGrpSpPr>
          <p:cNvPr id="24" name="図形グループ 23"/>
          <p:cNvGrpSpPr/>
          <p:nvPr/>
        </p:nvGrpSpPr>
        <p:grpSpPr>
          <a:xfrm>
            <a:off x="7360040" y="1737963"/>
            <a:ext cx="163080" cy="345403"/>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図形グループ 26"/>
          <p:cNvGrpSpPr/>
          <p:nvPr/>
        </p:nvGrpSpPr>
        <p:grpSpPr>
          <a:xfrm>
            <a:off x="7573799" y="1728796"/>
            <a:ext cx="163080" cy="345403"/>
            <a:chOff x="1946324" y="4125162"/>
            <a:chExt cx="969964" cy="2007872"/>
          </a:xfrm>
        </p:grpSpPr>
        <p:sp>
          <p:nvSpPr>
            <p:cNvPr id="28" name="円/楕円 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フローチャート: 論理積ゲート 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 name="図形グループ 29"/>
          <p:cNvGrpSpPr/>
          <p:nvPr/>
        </p:nvGrpSpPr>
        <p:grpSpPr>
          <a:xfrm>
            <a:off x="7787558" y="1732207"/>
            <a:ext cx="163080" cy="345403"/>
            <a:chOff x="1946324" y="4125162"/>
            <a:chExt cx="969964" cy="2007872"/>
          </a:xfrm>
        </p:grpSpPr>
        <p:sp>
          <p:nvSpPr>
            <p:cNvPr id="31" name="円/楕円 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論理積ゲート 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7702165" y="1935878"/>
            <a:ext cx="163080" cy="345403"/>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7462177" y="1935878"/>
            <a:ext cx="163080" cy="345403"/>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4" name="正方形/長方形 43"/>
          <p:cNvSpPr/>
          <p:nvPr/>
        </p:nvSpPr>
        <p:spPr>
          <a:xfrm>
            <a:off x="7225825" y="2331091"/>
            <a:ext cx="1358351" cy="34901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データ</a:t>
            </a:r>
            <a:endParaRPr kumimoji="1" lang="ja-JP" altLang="en-US" sz="1050" dirty="0">
              <a:solidFill>
                <a:srgbClr val="FFFFFF"/>
              </a:solidFill>
              <a:latin typeface="Meiryo" charset="-128"/>
              <a:ea typeface="Meiryo" charset="-128"/>
              <a:cs typeface="Meiryo" charset="-128"/>
            </a:endParaRPr>
          </a:p>
        </p:txBody>
      </p:sp>
      <p:sp>
        <p:nvSpPr>
          <p:cNvPr id="47" name="正方形/長方形 46"/>
          <p:cNvSpPr/>
          <p:nvPr/>
        </p:nvSpPr>
        <p:spPr>
          <a:xfrm>
            <a:off x="7224076" y="3446996"/>
            <a:ext cx="1358351" cy="34901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暗号化された</a:t>
            </a:r>
            <a:endParaRPr kumimoji="1" lang="en-US" altLang="ja-JP" sz="800" dirty="0">
              <a:solidFill>
                <a:srgbClr val="FFFFFF"/>
              </a:solidFill>
              <a:latin typeface="Meiryo" charset="-128"/>
              <a:ea typeface="Meiryo" charset="-128"/>
              <a:cs typeface="Meiryo" charset="-128"/>
            </a:endParaRPr>
          </a:p>
          <a:p>
            <a:pPr algn="ctr"/>
            <a:r>
              <a:rPr kumimoji="1" lang="ja-JP" altLang="en-US" sz="1050" dirty="0">
                <a:solidFill>
                  <a:srgbClr val="FFFFFF"/>
                </a:solidFill>
                <a:latin typeface="Meiryo" charset="-128"/>
                <a:ea typeface="Meiryo" charset="-128"/>
                <a:cs typeface="Meiryo" charset="-128"/>
              </a:rPr>
              <a:t>データ</a:t>
            </a:r>
          </a:p>
        </p:txBody>
      </p:sp>
      <p:grpSp>
        <p:nvGrpSpPr>
          <p:cNvPr id="48" name="図形グループ 47"/>
          <p:cNvGrpSpPr/>
          <p:nvPr/>
        </p:nvGrpSpPr>
        <p:grpSpPr>
          <a:xfrm>
            <a:off x="4864730" y="1737963"/>
            <a:ext cx="255874" cy="552485"/>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5" name="正方形/長方形 64"/>
          <p:cNvSpPr/>
          <p:nvPr/>
        </p:nvSpPr>
        <p:spPr>
          <a:xfrm>
            <a:off x="4860032" y="3446810"/>
            <a:ext cx="1358351" cy="34901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データ</a:t>
            </a:r>
            <a:endParaRPr kumimoji="1" lang="ja-JP" altLang="en-US" sz="1050" dirty="0">
              <a:solidFill>
                <a:srgbClr val="FFFFFF"/>
              </a:solidFill>
              <a:latin typeface="Meiryo" charset="-128"/>
              <a:ea typeface="Meiryo" charset="-128"/>
              <a:cs typeface="Meiryo" charset="-128"/>
            </a:endParaRPr>
          </a:p>
        </p:txBody>
      </p:sp>
      <p:grpSp>
        <p:nvGrpSpPr>
          <p:cNvPr id="66" name="図形グループ 65"/>
          <p:cNvGrpSpPr/>
          <p:nvPr/>
        </p:nvGrpSpPr>
        <p:grpSpPr>
          <a:xfrm>
            <a:off x="5707947" y="1907424"/>
            <a:ext cx="510436" cy="257489"/>
            <a:chOff x="4932040" y="1772816"/>
            <a:chExt cx="864096" cy="432048"/>
          </a:xfrm>
          <a:solidFill>
            <a:schemeClr val="tx1">
              <a:lumMod val="65000"/>
              <a:lumOff val="35000"/>
            </a:schemeClr>
          </a:solidFill>
        </p:grpSpPr>
        <p:sp>
          <p:nvSpPr>
            <p:cNvPr id="67" name="正方形/長方形 66"/>
            <p:cNvSpPr/>
            <p:nvPr/>
          </p:nvSpPr>
          <p:spPr>
            <a:xfrm>
              <a:off x="5292080" y="1916832"/>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4932040" y="1772816"/>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4983197" y="1916832"/>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5596864" y="2060848"/>
              <a:ext cx="199272"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1" name="図形グループ 70"/>
          <p:cNvGrpSpPr/>
          <p:nvPr/>
        </p:nvGrpSpPr>
        <p:grpSpPr>
          <a:xfrm>
            <a:off x="5178816" y="1913058"/>
            <a:ext cx="510117" cy="265553"/>
            <a:chOff x="4932040" y="2276872"/>
            <a:chExt cx="864096" cy="432048"/>
          </a:xfrm>
          <a:solidFill>
            <a:schemeClr val="tx1">
              <a:lumMod val="65000"/>
              <a:lumOff val="35000"/>
            </a:schemeClr>
          </a:solidFill>
        </p:grpSpPr>
        <p:sp>
          <p:nvSpPr>
            <p:cNvPr id="72" name="正方形/長方形 71"/>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角丸四角形 72"/>
            <p:cNvSpPr/>
            <p:nvPr/>
          </p:nvSpPr>
          <p:spPr>
            <a:xfrm>
              <a:off x="4932040" y="2276872"/>
              <a:ext cx="432048" cy="432048"/>
            </a:xfrm>
            <a:prstGeom prst="round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4983197" y="242088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7959646" y="1718439"/>
            <a:ext cx="588623" cy="253916"/>
          </a:xfrm>
          <a:prstGeom prst="rect">
            <a:avLst/>
          </a:prstGeom>
          <a:noFill/>
        </p:spPr>
        <p:txBody>
          <a:bodyPr wrap="none" rtlCol="0">
            <a:spAutoFit/>
          </a:bodyPr>
          <a:lstStyle/>
          <a:p>
            <a:r>
              <a:rPr kumimoji="1" lang="ja-JP" altLang="en-US" sz="1050">
                <a:latin typeface="Meiryo" charset="-128"/>
                <a:ea typeface="Meiryo" charset="-128"/>
                <a:cs typeface="Meiryo" charset="-128"/>
              </a:rPr>
              <a:t>公開鍵</a:t>
            </a:r>
            <a:endParaRPr kumimoji="1" lang="ja-JP" altLang="en-US" sz="1050" dirty="0">
              <a:latin typeface="Meiryo" charset="-128"/>
              <a:ea typeface="Meiryo" charset="-128"/>
              <a:cs typeface="Meiryo" charset="-128"/>
            </a:endParaRPr>
          </a:p>
        </p:txBody>
      </p:sp>
      <p:grpSp>
        <p:nvGrpSpPr>
          <p:cNvPr id="78" name="図形グループ 77"/>
          <p:cNvGrpSpPr/>
          <p:nvPr/>
        </p:nvGrpSpPr>
        <p:grpSpPr>
          <a:xfrm>
            <a:off x="8031729" y="1906843"/>
            <a:ext cx="510436" cy="257489"/>
            <a:chOff x="4932040" y="1772816"/>
            <a:chExt cx="864096" cy="432048"/>
          </a:xfrm>
          <a:solidFill>
            <a:schemeClr val="tx1">
              <a:lumMod val="65000"/>
              <a:lumOff val="35000"/>
            </a:schemeClr>
          </a:solidFill>
        </p:grpSpPr>
        <p:sp>
          <p:nvSpPr>
            <p:cNvPr id="79" name="正方形/長方形 78"/>
            <p:cNvSpPr/>
            <p:nvPr/>
          </p:nvSpPr>
          <p:spPr>
            <a:xfrm>
              <a:off x="5292080" y="1916832"/>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4932040" y="1772816"/>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4983197" y="1916832"/>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正方形/長方形 81"/>
            <p:cNvSpPr/>
            <p:nvPr/>
          </p:nvSpPr>
          <p:spPr>
            <a:xfrm>
              <a:off x="5596864" y="2060848"/>
              <a:ext cx="199272"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1" name="正方形/長方形 90"/>
          <p:cNvSpPr/>
          <p:nvPr/>
        </p:nvSpPr>
        <p:spPr>
          <a:xfrm>
            <a:off x="4860032" y="4152554"/>
            <a:ext cx="1358351" cy="34901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データ</a:t>
            </a:r>
            <a:endParaRPr kumimoji="1" lang="ja-JP" altLang="en-US" sz="1050" dirty="0">
              <a:solidFill>
                <a:srgbClr val="FFFFFF"/>
              </a:solidFill>
              <a:latin typeface="Meiryo" charset="-128"/>
              <a:ea typeface="Meiryo" charset="-128"/>
              <a:cs typeface="Meiryo" charset="-128"/>
            </a:endParaRPr>
          </a:p>
        </p:txBody>
      </p:sp>
      <p:sp>
        <p:nvSpPr>
          <p:cNvPr id="100" name="正方形/長方形 99"/>
          <p:cNvSpPr/>
          <p:nvPr/>
        </p:nvSpPr>
        <p:spPr>
          <a:xfrm>
            <a:off x="4860032" y="5300658"/>
            <a:ext cx="1358351" cy="34901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暗号化された</a:t>
            </a:r>
            <a:endParaRPr kumimoji="1" lang="en-US" altLang="ja-JP" sz="800" dirty="0">
              <a:solidFill>
                <a:srgbClr val="FFFFFF"/>
              </a:solidFill>
              <a:latin typeface="Meiryo" charset="-128"/>
              <a:ea typeface="Meiryo" charset="-128"/>
              <a:cs typeface="Meiryo" charset="-128"/>
            </a:endParaRPr>
          </a:p>
          <a:p>
            <a:pPr algn="ctr"/>
            <a:r>
              <a:rPr kumimoji="1" lang="ja-JP" altLang="en-US" sz="1050" dirty="0">
                <a:solidFill>
                  <a:srgbClr val="FFFFFF"/>
                </a:solidFill>
                <a:latin typeface="Meiryo" charset="-128"/>
                <a:ea typeface="Meiryo" charset="-128"/>
                <a:cs typeface="Meiryo" charset="-128"/>
              </a:rPr>
              <a:t>データ</a:t>
            </a:r>
          </a:p>
        </p:txBody>
      </p:sp>
      <p:sp>
        <p:nvSpPr>
          <p:cNvPr id="101" name="正方形/長方形 100"/>
          <p:cNvSpPr/>
          <p:nvPr/>
        </p:nvSpPr>
        <p:spPr>
          <a:xfrm>
            <a:off x="7224076" y="5300658"/>
            <a:ext cx="1358351" cy="34901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データ</a:t>
            </a:r>
            <a:endParaRPr kumimoji="1" lang="ja-JP" altLang="en-US" sz="1050" dirty="0">
              <a:solidFill>
                <a:srgbClr val="FFFFFF"/>
              </a:solidFill>
              <a:latin typeface="Meiryo" charset="-128"/>
              <a:ea typeface="Meiryo" charset="-128"/>
              <a:cs typeface="Meiryo" charset="-128"/>
            </a:endParaRPr>
          </a:p>
        </p:txBody>
      </p:sp>
      <p:cxnSp>
        <p:nvCxnSpPr>
          <p:cNvPr id="103" name="直線矢印コネクタ 102"/>
          <p:cNvCxnSpPr/>
          <p:nvPr/>
        </p:nvCxnSpPr>
        <p:spPr>
          <a:xfrm>
            <a:off x="6257476" y="2098852"/>
            <a:ext cx="1045976" cy="0"/>
          </a:xfrm>
          <a:prstGeom prst="straightConnector1">
            <a:avLst/>
          </a:prstGeom>
          <a:ln w="762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直線矢印コネクタ 103"/>
          <p:cNvCxnSpPr>
            <a:stCxn id="44" idx="2"/>
            <a:endCxn id="47" idx="0"/>
          </p:cNvCxnSpPr>
          <p:nvPr/>
        </p:nvCxnSpPr>
        <p:spPr>
          <a:xfrm flipH="1">
            <a:off x="7903252" y="2680108"/>
            <a:ext cx="1749" cy="766888"/>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5" name="正方形/長方形 44"/>
          <p:cNvSpPr/>
          <p:nvPr/>
        </p:nvSpPr>
        <p:spPr>
          <a:xfrm>
            <a:off x="7219661" y="2813659"/>
            <a:ext cx="1358351" cy="46457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grpSp>
        <p:nvGrpSpPr>
          <p:cNvPr id="39" name="図形グループ 38"/>
          <p:cNvGrpSpPr/>
          <p:nvPr/>
        </p:nvGrpSpPr>
        <p:grpSpPr>
          <a:xfrm>
            <a:off x="7271277" y="2905324"/>
            <a:ext cx="510436" cy="257489"/>
            <a:chOff x="4932040" y="1772816"/>
            <a:chExt cx="864096" cy="432048"/>
          </a:xfrm>
          <a:solidFill>
            <a:schemeClr val="tx1">
              <a:lumMod val="65000"/>
              <a:lumOff val="35000"/>
            </a:schemeClr>
          </a:solidFill>
        </p:grpSpPr>
        <p:sp>
          <p:nvSpPr>
            <p:cNvPr id="40" name="正方形/長方形 39"/>
            <p:cNvSpPr/>
            <p:nvPr/>
          </p:nvSpPr>
          <p:spPr>
            <a:xfrm>
              <a:off x="5292080" y="1916832"/>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4932040" y="1772816"/>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4983197" y="1916832"/>
              <a:ext cx="144016" cy="144016"/>
            </a:xfrm>
            <a:prstGeom prst="ellipse">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5596864" y="2060848"/>
              <a:ext cx="199272"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6" name="テキスト ボックス 45"/>
          <p:cNvSpPr txBox="1"/>
          <p:nvPr/>
        </p:nvSpPr>
        <p:spPr>
          <a:xfrm>
            <a:off x="7795174" y="2896157"/>
            <a:ext cx="723275" cy="307777"/>
          </a:xfrm>
          <a:prstGeom prst="rect">
            <a:avLst/>
          </a:prstGeom>
          <a:noFill/>
        </p:spPr>
        <p:txBody>
          <a:bodyPr wrap="none" rtlCol="0">
            <a:spAutoFit/>
          </a:bodyPr>
          <a:lstStyle/>
          <a:p>
            <a:r>
              <a:rPr kumimoji="1" lang="ja-JP" altLang="en-US" sz="1400" dirty="0">
                <a:solidFill>
                  <a:schemeClr val="accent6">
                    <a:lumMod val="75000"/>
                  </a:schemeClr>
                </a:solidFill>
                <a:latin typeface="Meiryo" charset="-128"/>
                <a:ea typeface="Meiryo" charset="-128"/>
                <a:cs typeface="Meiryo" charset="-128"/>
              </a:rPr>
              <a:t>暗号化</a:t>
            </a:r>
          </a:p>
        </p:txBody>
      </p:sp>
      <p:cxnSp>
        <p:nvCxnSpPr>
          <p:cNvPr id="108" name="カギ線コネクタ 107"/>
          <p:cNvCxnSpPr>
            <a:stCxn id="47" idx="1"/>
            <a:endCxn id="65" idx="0"/>
          </p:cNvCxnSpPr>
          <p:nvPr/>
        </p:nvCxnSpPr>
        <p:spPr>
          <a:xfrm rot="10800000">
            <a:off x="5539208" y="3446811"/>
            <a:ext cx="1684868" cy="174695"/>
          </a:xfrm>
          <a:prstGeom prst="bentConnector4">
            <a:avLst>
              <a:gd name="adj1" fmla="val 29845"/>
              <a:gd name="adj2" fmla="val 329219"/>
            </a:avLst>
          </a:prstGeom>
          <a:ln w="38100">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a:xfrm>
            <a:off x="4860032" y="2811943"/>
            <a:ext cx="1358351" cy="464571"/>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58" name="テキスト ボックス 57"/>
          <p:cNvSpPr txBox="1"/>
          <p:nvPr/>
        </p:nvSpPr>
        <p:spPr>
          <a:xfrm>
            <a:off x="5508104" y="2894441"/>
            <a:ext cx="604653" cy="307777"/>
          </a:xfrm>
          <a:prstGeom prst="rect">
            <a:avLst/>
          </a:prstGeom>
          <a:noFill/>
        </p:spPr>
        <p:txBody>
          <a:bodyPr wrap="none" rtlCol="0">
            <a:spAutoFit/>
          </a:bodyPr>
          <a:lstStyle/>
          <a:p>
            <a:r>
              <a:rPr kumimoji="1" lang="ja-JP" altLang="en-US" sz="1400" dirty="0">
                <a:solidFill>
                  <a:srgbClr val="009051"/>
                </a:solidFill>
                <a:latin typeface="Meiryo" charset="-128"/>
                <a:ea typeface="Meiryo" charset="-128"/>
                <a:cs typeface="Meiryo" charset="-128"/>
              </a:rPr>
              <a:t>復</a:t>
            </a:r>
            <a:r>
              <a:rPr kumimoji="1" lang="en-US" altLang="ja-JP" sz="1400" dirty="0">
                <a:solidFill>
                  <a:srgbClr val="009051"/>
                </a:solidFill>
                <a:latin typeface="Meiryo" charset="-128"/>
                <a:ea typeface="Meiryo" charset="-128"/>
                <a:cs typeface="Meiryo" charset="-128"/>
              </a:rPr>
              <a:t> </a:t>
            </a:r>
            <a:r>
              <a:rPr kumimoji="1" lang="ja-JP" altLang="en-US" sz="1400" dirty="0">
                <a:solidFill>
                  <a:srgbClr val="009051"/>
                </a:solidFill>
                <a:latin typeface="Meiryo" charset="-128"/>
                <a:ea typeface="Meiryo" charset="-128"/>
                <a:cs typeface="Meiryo" charset="-128"/>
              </a:rPr>
              <a:t>号</a:t>
            </a:r>
          </a:p>
        </p:txBody>
      </p:sp>
      <p:grpSp>
        <p:nvGrpSpPr>
          <p:cNvPr id="59" name="図形グループ 58"/>
          <p:cNvGrpSpPr/>
          <p:nvPr/>
        </p:nvGrpSpPr>
        <p:grpSpPr>
          <a:xfrm>
            <a:off x="4938538" y="2889857"/>
            <a:ext cx="510117" cy="265553"/>
            <a:chOff x="4932040" y="2276872"/>
            <a:chExt cx="864096" cy="432048"/>
          </a:xfrm>
          <a:solidFill>
            <a:schemeClr val="tx1">
              <a:lumMod val="65000"/>
              <a:lumOff val="35000"/>
            </a:schemeClr>
          </a:solidFill>
        </p:grpSpPr>
        <p:sp>
          <p:nvSpPr>
            <p:cNvPr id="60" name="正方形/長方形 59"/>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角丸四角形 60"/>
            <p:cNvSpPr/>
            <p:nvPr/>
          </p:nvSpPr>
          <p:spPr>
            <a:xfrm>
              <a:off x="4932040" y="2276872"/>
              <a:ext cx="432048" cy="432048"/>
            </a:xfrm>
            <a:prstGeom prst="round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4983197" y="2420888"/>
              <a:ext cx="144016" cy="144016"/>
            </a:xfrm>
            <a:prstGeom prst="ellipse">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10" name="直線矢印コネクタ 109"/>
          <p:cNvCxnSpPr/>
          <p:nvPr/>
        </p:nvCxnSpPr>
        <p:spPr>
          <a:xfrm>
            <a:off x="5306345" y="2224538"/>
            <a:ext cx="0" cy="455570"/>
          </a:xfrm>
          <a:prstGeom prst="straightConnector1">
            <a:avLst/>
          </a:prstGeom>
          <a:ln w="76200">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4" name="テキスト ボックス 113"/>
          <p:cNvSpPr txBox="1"/>
          <p:nvPr/>
        </p:nvSpPr>
        <p:spPr>
          <a:xfrm>
            <a:off x="6141763" y="1823703"/>
            <a:ext cx="1208985" cy="215444"/>
          </a:xfrm>
          <a:prstGeom prst="rect">
            <a:avLst/>
          </a:prstGeom>
          <a:noFill/>
        </p:spPr>
        <p:txBody>
          <a:bodyPr wrap="none" rtlCol="0">
            <a:spAutoFit/>
          </a:bodyPr>
          <a:lstStyle/>
          <a:p>
            <a:r>
              <a:rPr kumimoji="1" lang="ja-JP" altLang="en-US" sz="800" dirty="0">
                <a:solidFill>
                  <a:schemeClr val="accent6">
                    <a:lumMod val="75000"/>
                  </a:schemeClr>
                </a:solidFill>
              </a:rPr>
              <a:t>誰でも使えるように公開</a:t>
            </a:r>
          </a:p>
        </p:txBody>
      </p:sp>
      <p:sp>
        <p:nvSpPr>
          <p:cNvPr id="115" name="テキスト ボックス 114"/>
          <p:cNvSpPr txBox="1"/>
          <p:nvPr/>
        </p:nvSpPr>
        <p:spPr>
          <a:xfrm>
            <a:off x="5354801" y="2276807"/>
            <a:ext cx="957313" cy="338554"/>
          </a:xfrm>
          <a:prstGeom prst="rect">
            <a:avLst/>
          </a:prstGeom>
          <a:noFill/>
        </p:spPr>
        <p:txBody>
          <a:bodyPr wrap="none" rtlCol="0">
            <a:spAutoFit/>
          </a:bodyPr>
          <a:lstStyle/>
          <a:p>
            <a:r>
              <a:rPr kumimoji="1" lang="ja-JP" altLang="en-US" sz="800">
                <a:solidFill>
                  <a:schemeClr val="accent3">
                    <a:lumMod val="75000"/>
                  </a:schemeClr>
                </a:solidFill>
              </a:rPr>
              <a:t>自分しか使えない</a:t>
            </a:r>
            <a:endParaRPr kumimoji="1" lang="en-US" altLang="ja-JP" sz="800" dirty="0">
              <a:solidFill>
                <a:schemeClr val="accent3">
                  <a:lumMod val="75000"/>
                </a:schemeClr>
              </a:solidFill>
            </a:endParaRPr>
          </a:p>
          <a:p>
            <a:r>
              <a:rPr kumimoji="1" lang="ja-JP" altLang="en-US" sz="800" dirty="0">
                <a:solidFill>
                  <a:schemeClr val="accent3">
                    <a:lumMod val="75000"/>
                  </a:schemeClr>
                </a:solidFill>
              </a:rPr>
              <a:t>ように秘匿</a:t>
            </a:r>
          </a:p>
        </p:txBody>
      </p:sp>
      <p:cxnSp>
        <p:nvCxnSpPr>
          <p:cNvPr id="116" name="直線矢印コネクタ 115"/>
          <p:cNvCxnSpPr>
            <a:stCxn id="91" idx="2"/>
            <a:endCxn id="100" idx="0"/>
          </p:cNvCxnSpPr>
          <p:nvPr/>
        </p:nvCxnSpPr>
        <p:spPr>
          <a:xfrm>
            <a:off x="5539208" y="4501571"/>
            <a:ext cx="0" cy="799087"/>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3" name="正方形/長方形 82"/>
          <p:cNvSpPr/>
          <p:nvPr/>
        </p:nvSpPr>
        <p:spPr>
          <a:xfrm>
            <a:off x="4860032" y="4668829"/>
            <a:ext cx="1358351" cy="46457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84" name="テキスト ボックス 83"/>
          <p:cNvSpPr txBox="1"/>
          <p:nvPr/>
        </p:nvSpPr>
        <p:spPr>
          <a:xfrm>
            <a:off x="5435545" y="4751327"/>
            <a:ext cx="723275" cy="307777"/>
          </a:xfrm>
          <a:prstGeom prst="rect">
            <a:avLst/>
          </a:prstGeom>
          <a:noFill/>
        </p:spPr>
        <p:txBody>
          <a:bodyPr wrap="none" rtlCol="0">
            <a:spAutoFit/>
          </a:bodyPr>
          <a:lstStyle/>
          <a:p>
            <a:r>
              <a:rPr kumimoji="1" lang="ja-JP" altLang="en-US" sz="1400" dirty="0">
                <a:solidFill>
                  <a:schemeClr val="accent6">
                    <a:lumMod val="75000"/>
                  </a:schemeClr>
                </a:solidFill>
                <a:latin typeface="Meiryo" charset="-128"/>
                <a:ea typeface="Meiryo" charset="-128"/>
                <a:cs typeface="Meiryo" charset="-128"/>
              </a:rPr>
              <a:t>暗号化</a:t>
            </a:r>
          </a:p>
        </p:txBody>
      </p:sp>
      <p:grpSp>
        <p:nvGrpSpPr>
          <p:cNvPr id="85" name="図形グループ 84"/>
          <p:cNvGrpSpPr/>
          <p:nvPr/>
        </p:nvGrpSpPr>
        <p:grpSpPr>
          <a:xfrm>
            <a:off x="4951204" y="4772590"/>
            <a:ext cx="510117" cy="265553"/>
            <a:chOff x="4932040" y="2276872"/>
            <a:chExt cx="864096" cy="432048"/>
          </a:xfrm>
          <a:solidFill>
            <a:schemeClr val="tx1">
              <a:lumMod val="65000"/>
              <a:lumOff val="35000"/>
            </a:schemeClr>
          </a:solidFill>
        </p:grpSpPr>
        <p:sp>
          <p:nvSpPr>
            <p:cNvPr id="86" name="正方形/長方形 85"/>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角丸四角形 86"/>
            <p:cNvSpPr/>
            <p:nvPr/>
          </p:nvSpPr>
          <p:spPr>
            <a:xfrm>
              <a:off x="4932040" y="2276872"/>
              <a:ext cx="432048" cy="432048"/>
            </a:xfrm>
            <a:prstGeom prst="round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円/楕円 87"/>
            <p:cNvSpPr/>
            <p:nvPr/>
          </p:nvSpPr>
          <p:spPr>
            <a:xfrm>
              <a:off x="4983197" y="2420888"/>
              <a:ext cx="144016" cy="144016"/>
            </a:xfrm>
            <a:prstGeom prst="ellipse">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正方形/長方形 88"/>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正方形/長方形 89"/>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19" name="カギ線コネクタ 118"/>
          <p:cNvCxnSpPr>
            <a:stCxn id="100" idx="3"/>
            <a:endCxn id="101" idx="0"/>
          </p:cNvCxnSpPr>
          <p:nvPr/>
        </p:nvCxnSpPr>
        <p:spPr>
          <a:xfrm flipV="1">
            <a:off x="6218383" y="5300658"/>
            <a:ext cx="1684869" cy="174509"/>
          </a:xfrm>
          <a:prstGeom prst="bentConnector4">
            <a:avLst>
              <a:gd name="adj1" fmla="val 29845"/>
              <a:gd name="adj2" fmla="val 332979"/>
            </a:avLst>
          </a:prstGeom>
          <a:ln w="38100">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正方形/長方形 91"/>
          <p:cNvSpPr/>
          <p:nvPr/>
        </p:nvSpPr>
        <p:spPr>
          <a:xfrm>
            <a:off x="7216072" y="4667927"/>
            <a:ext cx="1358351" cy="464571"/>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93" name="テキスト ボックス 92"/>
          <p:cNvSpPr txBox="1"/>
          <p:nvPr/>
        </p:nvSpPr>
        <p:spPr>
          <a:xfrm>
            <a:off x="7864144" y="4750425"/>
            <a:ext cx="604653" cy="307777"/>
          </a:xfrm>
          <a:prstGeom prst="rect">
            <a:avLst/>
          </a:prstGeom>
          <a:noFill/>
        </p:spPr>
        <p:txBody>
          <a:bodyPr wrap="none" rtlCol="0">
            <a:spAutoFit/>
          </a:bodyPr>
          <a:lstStyle/>
          <a:p>
            <a:r>
              <a:rPr kumimoji="1" lang="ja-JP" altLang="en-US" sz="1400" dirty="0">
                <a:solidFill>
                  <a:srgbClr val="009051"/>
                </a:solidFill>
                <a:latin typeface="Meiryo" charset="-128"/>
                <a:ea typeface="Meiryo" charset="-128"/>
                <a:cs typeface="Meiryo" charset="-128"/>
              </a:rPr>
              <a:t>復</a:t>
            </a:r>
            <a:r>
              <a:rPr kumimoji="1" lang="en-US" altLang="ja-JP" sz="1400" dirty="0">
                <a:solidFill>
                  <a:srgbClr val="009051"/>
                </a:solidFill>
                <a:latin typeface="Meiryo" charset="-128"/>
                <a:ea typeface="Meiryo" charset="-128"/>
                <a:cs typeface="Meiryo" charset="-128"/>
              </a:rPr>
              <a:t> </a:t>
            </a:r>
            <a:r>
              <a:rPr kumimoji="1" lang="ja-JP" altLang="en-US" sz="1400" dirty="0">
                <a:solidFill>
                  <a:srgbClr val="009051"/>
                </a:solidFill>
                <a:latin typeface="Meiryo" charset="-128"/>
                <a:ea typeface="Meiryo" charset="-128"/>
                <a:cs typeface="Meiryo" charset="-128"/>
              </a:rPr>
              <a:t>号</a:t>
            </a:r>
          </a:p>
        </p:txBody>
      </p:sp>
      <p:grpSp>
        <p:nvGrpSpPr>
          <p:cNvPr id="94" name="図形グループ 93"/>
          <p:cNvGrpSpPr/>
          <p:nvPr/>
        </p:nvGrpSpPr>
        <p:grpSpPr>
          <a:xfrm>
            <a:off x="7294578" y="4745841"/>
            <a:ext cx="510117" cy="265553"/>
            <a:chOff x="4932040" y="2276872"/>
            <a:chExt cx="864096" cy="432048"/>
          </a:xfrm>
          <a:solidFill>
            <a:schemeClr val="tx1">
              <a:lumMod val="65000"/>
              <a:lumOff val="35000"/>
            </a:schemeClr>
          </a:solidFill>
        </p:grpSpPr>
        <p:sp>
          <p:nvSpPr>
            <p:cNvPr id="95" name="正方形/長方形 94"/>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円/楕円 95"/>
            <p:cNvSpPr/>
            <p:nvPr/>
          </p:nvSpPr>
          <p:spPr>
            <a:xfrm>
              <a:off x="4932040" y="2276872"/>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4983197" y="2420888"/>
              <a:ext cx="144016" cy="144016"/>
            </a:xfrm>
            <a:prstGeom prst="ellipse">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3" name="図形グループ 122"/>
          <p:cNvGrpSpPr/>
          <p:nvPr/>
        </p:nvGrpSpPr>
        <p:grpSpPr>
          <a:xfrm>
            <a:off x="7228741" y="3845804"/>
            <a:ext cx="510436" cy="257489"/>
            <a:chOff x="4932040" y="1772816"/>
            <a:chExt cx="864096" cy="432048"/>
          </a:xfrm>
          <a:solidFill>
            <a:schemeClr val="tx1">
              <a:lumMod val="65000"/>
              <a:lumOff val="35000"/>
            </a:schemeClr>
          </a:solidFill>
        </p:grpSpPr>
        <p:sp>
          <p:nvSpPr>
            <p:cNvPr id="124" name="正方形/長方形 123"/>
            <p:cNvSpPr/>
            <p:nvPr/>
          </p:nvSpPr>
          <p:spPr>
            <a:xfrm>
              <a:off x="5292080" y="1916832"/>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4932040" y="1772816"/>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4983197" y="1916832"/>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5596864" y="2060848"/>
              <a:ext cx="199272"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8" name="テキスト ボックス 127"/>
          <p:cNvSpPr txBox="1"/>
          <p:nvPr/>
        </p:nvSpPr>
        <p:spPr>
          <a:xfrm>
            <a:off x="7736879" y="3834865"/>
            <a:ext cx="902811" cy="338554"/>
          </a:xfrm>
          <a:prstGeom prst="rect">
            <a:avLst/>
          </a:prstGeom>
          <a:noFill/>
        </p:spPr>
        <p:txBody>
          <a:bodyPr wrap="none" rtlCol="0">
            <a:spAutoFit/>
          </a:bodyPr>
          <a:lstStyle/>
          <a:p>
            <a:r>
              <a:rPr kumimoji="1" lang="ja-JP" altLang="en-US" sz="800" dirty="0">
                <a:solidFill>
                  <a:srgbClr val="FF0000"/>
                </a:solidFill>
                <a:latin typeface="Meiryo" charset="-128"/>
                <a:ea typeface="Meiryo" charset="-128"/>
                <a:cs typeface="Meiryo" charset="-128"/>
              </a:rPr>
              <a:t>公開鍵では</a:t>
            </a:r>
            <a:endParaRPr kumimoji="1" lang="en-US" altLang="ja-JP" sz="800" dirty="0">
              <a:solidFill>
                <a:srgbClr val="FF0000"/>
              </a:solidFill>
              <a:latin typeface="Meiryo" charset="-128"/>
              <a:ea typeface="Meiryo" charset="-128"/>
              <a:cs typeface="Meiryo" charset="-128"/>
            </a:endParaRPr>
          </a:p>
          <a:p>
            <a:r>
              <a:rPr kumimoji="1" lang="ja-JP" altLang="en-US" sz="800" dirty="0">
                <a:solidFill>
                  <a:srgbClr val="FF0000"/>
                </a:solidFill>
                <a:latin typeface="Meiryo" charset="-128"/>
                <a:ea typeface="Meiryo" charset="-128"/>
                <a:cs typeface="Meiryo" charset="-128"/>
              </a:rPr>
              <a:t>復号化できない</a:t>
            </a:r>
          </a:p>
        </p:txBody>
      </p:sp>
      <p:sp>
        <p:nvSpPr>
          <p:cNvPr id="129" name="禁止 128"/>
          <p:cNvSpPr/>
          <p:nvPr/>
        </p:nvSpPr>
        <p:spPr>
          <a:xfrm>
            <a:off x="7409797" y="3849928"/>
            <a:ext cx="250121" cy="253365"/>
          </a:xfrm>
          <a:prstGeom prst="noSmoking">
            <a:avLst/>
          </a:prstGeom>
          <a:solidFill>
            <a:srgbClr val="FF000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278516" y="990458"/>
            <a:ext cx="2031325" cy="461665"/>
          </a:xfrm>
          <a:prstGeom prst="rect">
            <a:avLst/>
          </a:prstGeom>
          <a:noFill/>
        </p:spPr>
        <p:txBody>
          <a:bodyPr wrap="none" rtlCol="0">
            <a:spAutoFit/>
          </a:bodyPr>
          <a:lstStyle/>
          <a:p>
            <a:pPr algn="ctr"/>
            <a:r>
              <a:rPr kumimoji="1" lang="ja-JP" altLang="en-US" sz="2400" b="1">
                <a:solidFill>
                  <a:srgbClr val="0432FF"/>
                </a:solidFill>
                <a:latin typeface="Meiryo" charset="-128"/>
                <a:ea typeface="Meiryo" charset="-128"/>
                <a:cs typeface="Meiryo" charset="-128"/>
              </a:rPr>
              <a:t>ハッシュ関数</a:t>
            </a:r>
          </a:p>
        </p:txBody>
      </p:sp>
      <p:sp>
        <p:nvSpPr>
          <p:cNvPr id="102" name="テキスト ボックス 101"/>
          <p:cNvSpPr txBox="1"/>
          <p:nvPr/>
        </p:nvSpPr>
        <p:spPr>
          <a:xfrm>
            <a:off x="5951072" y="990458"/>
            <a:ext cx="1723549" cy="461665"/>
          </a:xfrm>
          <a:prstGeom prst="rect">
            <a:avLst/>
          </a:prstGeom>
          <a:noFill/>
        </p:spPr>
        <p:txBody>
          <a:bodyPr wrap="none" rtlCol="0">
            <a:spAutoFit/>
          </a:bodyPr>
          <a:lstStyle/>
          <a:p>
            <a:pPr algn="ctr"/>
            <a:r>
              <a:rPr kumimoji="1" lang="ja-JP" altLang="en-US" sz="2400" b="1" dirty="0">
                <a:solidFill>
                  <a:srgbClr val="009051"/>
                </a:solidFill>
                <a:latin typeface="Meiryo" charset="-128"/>
                <a:ea typeface="Meiryo" charset="-128"/>
                <a:cs typeface="Meiryo" charset="-128"/>
              </a:rPr>
              <a:t>公開鍵暗号</a:t>
            </a:r>
          </a:p>
        </p:txBody>
      </p:sp>
    </p:spTree>
    <p:extLst>
      <p:ext uri="{BB962C8B-B14F-4D97-AF65-F5344CB8AC3E}">
        <p14:creationId xmlns:p14="http://schemas.microsoft.com/office/powerpoint/2010/main" val="112856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95884" y="804875"/>
            <a:ext cx="8784976" cy="573281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a:t>取引やデータの正当性を保証する手段</a:t>
            </a:r>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pic>
        <p:nvPicPr>
          <p:cNvPr id="6" name="図 5"/>
          <p:cNvPicPr>
            <a:picLocks noChangeAspect="1"/>
          </p:cNvPicPr>
          <p:nvPr/>
        </p:nvPicPr>
        <p:blipFill>
          <a:blip r:embed="rId2">
            <a:clrChange>
              <a:clrFrom>
                <a:srgbClr val="FEFEFE"/>
              </a:clrFrom>
              <a:clrTo>
                <a:srgbClr val="FEFEFE">
                  <a:alpha val="0"/>
                </a:srgbClr>
              </a:clrTo>
            </a:clrChange>
          </a:blip>
          <a:stretch>
            <a:fillRect/>
          </a:stretch>
        </p:blipFill>
        <p:spPr>
          <a:xfrm>
            <a:off x="1124472" y="991627"/>
            <a:ext cx="1412079" cy="1368726"/>
          </a:xfrm>
          <a:prstGeom prst="rect">
            <a:avLst/>
          </a:prstGeom>
        </p:spPr>
      </p:pic>
      <p:pic>
        <p:nvPicPr>
          <p:cNvPr id="7" name="図 6"/>
          <p:cNvPicPr>
            <a:picLocks noChangeAspect="1"/>
          </p:cNvPicPr>
          <p:nvPr/>
        </p:nvPicPr>
        <p:blipFill>
          <a:blip r:embed="rId3">
            <a:clrChange>
              <a:clrFrom>
                <a:srgbClr val="F3F3F3"/>
              </a:clrFrom>
              <a:clrTo>
                <a:srgbClr val="F3F3F3">
                  <a:alpha val="0"/>
                </a:srgbClr>
              </a:clrTo>
            </a:clrChange>
          </a:blip>
          <a:stretch>
            <a:fillRect/>
          </a:stretch>
        </p:blipFill>
        <p:spPr>
          <a:xfrm>
            <a:off x="3228350" y="1161762"/>
            <a:ext cx="2182304" cy="1211179"/>
          </a:xfrm>
          <a:prstGeom prst="rect">
            <a:avLst/>
          </a:prstGeom>
        </p:spPr>
      </p:pic>
      <p:pic>
        <p:nvPicPr>
          <p:cNvPr id="10" name="図 9"/>
          <p:cNvPicPr>
            <a:picLocks noChangeAspect="1"/>
          </p:cNvPicPr>
          <p:nvPr/>
        </p:nvPicPr>
        <p:blipFill>
          <a:blip r:embed="rId4"/>
          <a:stretch>
            <a:fillRect/>
          </a:stretch>
        </p:blipFill>
        <p:spPr>
          <a:xfrm>
            <a:off x="6012913" y="944298"/>
            <a:ext cx="2093691" cy="1443924"/>
          </a:xfrm>
          <a:prstGeom prst="rect">
            <a:avLst/>
          </a:prstGeom>
          <a:ln>
            <a:noFill/>
          </a:ln>
          <a:effectLst>
            <a:softEdge rad="112500"/>
          </a:effectLst>
        </p:spPr>
      </p:pic>
      <p:sp>
        <p:nvSpPr>
          <p:cNvPr id="11" name="テキスト ボックス 10"/>
          <p:cNvSpPr txBox="1"/>
          <p:nvPr/>
        </p:nvSpPr>
        <p:spPr>
          <a:xfrm>
            <a:off x="560689" y="2377648"/>
            <a:ext cx="7930376" cy="769441"/>
          </a:xfrm>
          <a:prstGeom prst="rect">
            <a:avLst/>
          </a:prstGeom>
          <a:noFill/>
        </p:spPr>
        <p:txBody>
          <a:bodyPr wrap="none" rtlCol="0">
            <a:spAutoFit/>
          </a:bodyPr>
          <a:lstStyle/>
          <a:p>
            <a:pPr algn="ctr"/>
            <a:r>
              <a:rPr lang="ja-JP" altLang="en-US" sz="2000" dirty="0">
                <a:solidFill>
                  <a:schemeClr val="tx1">
                    <a:lumMod val="50000"/>
                    <a:lumOff val="50000"/>
                  </a:schemeClr>
                </a:solidFill>
                <a:latin typeface="Meiryo" charset="-128"/>
                <a:ea typeface="Meiryo" charset="-128"/>
                <a:cs typeface="Meiryo" charset="-128"/>
              </a:rPr>
              <a:t>第三者の</a:t>
            </a:r>
            <a:r>
              <a:rPr lang="ja-JP" altLang="en-US" sz="2400" b="1" u="sng" dirty="0">
                <a:solidFill>
                  <a:schemeClr val="accent6">
                    <a:lumMod val="75000"/>
                  </a:schemeClr>
                </a:solidFill>
                <a:latin typeface="Meiryo" charset="-128"/>
                <a:ea typeface="Meiryo" charset="-128"/>
                <a:cs typeface="Meiryo" charset="-128"/>
              </a:rPr>
              <a:t>信頼できる機関や組織</a:t>
            </a:r>
            <a:r>
              <a:rPr lang="ja-JP" altLang="en-US" sz="2000" dirty="0">
                <a:solidFill>
                  <a:schemeClr val="tx1">
                    <a:lumMod val="50000"/>
                    <a:lumOff val="50000"/>
                  </a:schemeClr>
                </a:solidFill>
                <a:latin typeface="Meiryo" charset="-128"/>
                <a:ea typeface="Meiryo" charset="-128"/>
                <a:cs typeface="Meiryo" charset="-128"/>
              </a:rPr>
              <a:t>が</a:t>
            </a:r>
            <a:r>
              <a:rPr lang="ja-JP" altLang="en-US" sz="2400" b="1" dirty="0">
                <a:solidFill>
                  <a:srgbClr val="0432FF"/>
                </a:solidFill>
                <a:latin typeface="Meiryo" charset="-128"/>
                <a:ea typeface="Meiryo" charset="-128"/>
                <a:cs typeface="Meiryo" charset="-128"/>
              </a:rPr>
              <a:t>台帳</a:t>
            </a:r>
            <a:r>
              <a:rPr lang="ja-JP" altLang="en-US" sz="2000" dirty="0">
                <a:solidFill>
                  <a:schemeClr val="tx1">
                    <a:lumMod val="50000"/>
                    <a:lumOff val="50000"/>
                  </a:schemeClr>
                </a:solidFill>
                <a:latin typeface="Meiryo" charset="-128"/>
                <a:ea typeface="Meiryo" charset="-128"/>
                <a:cs typeface="Meiryo" charset="-128"/>
              </a:rPr>
              <a:t>に取引の</a:t>
            </a:r>
            <a:r>
              <a:rPr lang="ja-JP" altLang="en-US" sz="2400" b="1" dirty="0">
                <a:solidFill>
                  <a:srgbClr val="0432FF"/>
                </a:solidFill>
                <a:latin typeface="Meiryo" charset="-128"/>
                <a:ea typeface="Meiryo" charset="-128"/>
                <a:cs typeface="Meiryo" charset="-128"/>
              </a:rPr>
              <a:t>記録を残す</a:t>
            </a:r>
            <a:endParaRPr lang="en-US" altLang="ja-JP" sz="2400" b="1" dirty="0">
              <a:solidFill>
                <a:srgbClr val="0432FF"/>
              </a:solidFill>
              <a:latin typeface="Meiryo" charset="-128"/>
              <a:ea typeface="Meiryo" charset="-128"/>
              <a:cs typeface="Meiryo" charset="-128"/>
            </a:endParaRPr>
          </a:p>
          <a:p>
            <a:pPr algn="ctr"/>
            <a:r>
              <a:rPr lang="ja-JP" altLang="en-US" sz="2000" dirty="0">
                <a:solidFill>
                  <a:schemeClr val="tx1">
                    <a:lumMod val="50000"/>
                    <a:lumOff val="50000"/>
                  </a:schemeClr>
                </a:solidFill>
                <a:latin typeface="Meiryo" charset="-128"/>
                <a:ea typeface="Meiryo" charset="-128"/>
                <a:cs typeface="Meiryo" charset="-128"/>
              </a:rPr>
              <a:t>ことで取引やデータの正当性を保証する</a:t>
            </a:r>
            <a:endParaRPr lang="en-US" altLang="ja-JP" sz="2000" dirty="0">
              <a:solidFill>
                <a:schemeClr val="tx1">
                  <a:lumMod val="50000"/>
                  <a:lumOff val="50000"/>
                </a:schemeClr>
              </a:solidFill>
              <a:latin typeface="Meiryo" charset="-128"/>
              <a:ea typeface="Meiryo" charset="-128"/>
              <a:cs typeface="Meiryo" charset="-128"/>
            </a:endParaRPr>
          </a:p>
        </p:txBody>
      </p:sp>
      <p:sp>
        <p:nvSpPr>
          <p:cNvPr id="12" name="テキスト ボックス 11"/>
          <p:cNvSpPr txBox="1"/>
          <p:nvPr/>
        </p:nvSpPr>
        <p:spPr>
          <a:xfrm>
            <a:off x="1413431" y="3100898"/>
            <a:ext cx="1723549" cy="400110"/>
          </a:xfrm>
          <a:prstGeom prst="rect">
            <a:avLst/>
          </a:prstGeom>
          <a:noFill/>
        </p:spPr>
        <p:txBody>
          <a:bodyPr wrap="none" rtlCol="0">
            <a:spAutoFit/>
          </a:bodyPr>
          <a:lstStyle/>
          <a:p>
            <a:r>
              <a:rPr kumimoji="1" lang="ja-JP" altLang="en-US" sz="2000" b="1" dirty="0">
                <a:solidFill>
                  <a:schemeClr val="accent6">
                    <a:lumMod val="75000"/>
                  </a:schemeClr>
                </a:solidFill>
                <a:latin typeface="Meiryo" charset="-128"/>
                <a:ea typeface="Meiryo" charset="-128"/>
                <a:cs typeface="Meiryo" charset="-128"/>
              </a:rPr>
              <a:t>不正をしない</a:t>
            </a:r>
          </a:p>
        </p:txBody>
      </p:sp>
      <p:sp>
        <p:nvSpPr>
          <p:cNvPr id="13" name="テキスト ボックス 12"/>
          <p:cNvSpPr txBox="1"/>
          <p:nvPr/>
        </p:nvSpPr>
        <p:spPr>
          <a:xfrm>
            <a:off x="3838465" y="3100370"/>
            <a:ext cx="1467068" cy="400110"/>
          </a:xfrm>
          <a:prstGeom prst="rect">
            <a:avLst/>
          </a:prstGeom>
          <a:noFill/>
        </p:spPr>
        <p:txBody>
          <a:bodyPr wrap="none" rtlCol="0">
            <a:spAutoFit/>
          </a:bodyPr>
          <a:lstStyle/>
          <a:p>
            <a:r>
              <a:rPr kumimoji="1" lang="ja-JP" altLang="en-US" sz="2000" b="1" dirty="0">
                <a:solidFill>
                  <a:schemeClr val="accent6">
                    <a:lumMod val="75000"/>
                  </a:schemeClr>
                </a:solidFill>
                <a:latin typeface="Meiryo" charset="-128"/>
                <a:ea typeface="Meiryo" charset="-128"/>
                <a:cs typeface="Meiryo" charset="-128"/>
              </a:rPr>
              <a:t>正確である</a:t>
            </a:r>
          </a:p>
        </p:txBody>
      </p:sp>
      <p:sp>
        <p:nvSpPr>
          <p:cNvPr id="14" name="テキスト ボックス 13"/>
          <p:cNvSpPr txBox="1"/>
          <p:nvPr/>
        </p:nvSpPr>
        <p:spPr>
          <a:xfrm>
            <a:off x="6198712" y="3100370"/>
            <a:ext cx="1467068" cy="400110"/>
          </a:xfrm>
          <a:prstGeom prst="rect">
            <a:avLst/>
          </a:prstGeom>
          <a:noFill/>
        </p:spPr>
        <p:txBody>
          <a:bodyPr wrap="none" rtlCol="0">
            <a:spAutoFit/>
          </a:bodyPr>
          <a:lstStyle/>
          <a:p>
            <a:r>
              <a:rPr lang="ja-JP" altLang="en-US" sz="2000" b="1" dirty="0">
                <a:solidFill>
                  <a:schemeClr val="accent6">
                    <a:lumMod val="75000"/>
                  </a:schemeClr>
                </a:solidFill>
                <a:latin typeface="Meiryo" charset="-128"/>
                <a:ea typeface="Meiryo" charset="-128"/>
                <a:cs typeface="Meiryo" charset="-128"/>
              </a:rPr>
              <a:t>公正である</a:t>
            </a:r>
            <a:endParaRPr kumimoji="1" lang="ja-JP" altLang="en-US" sz="2000" b="1" dirty="0">
              <a:solidFill>
                <a:schemeClr val="accent6">
                  <a:lumMod val="75000"/>
                </a:schemeClr>
              </a:solidFill>
              <a:latin typeface="Meiryo" charset="-128"/>
              <a:ea typeface="Meiryo" charset="-128"/>
              <a:cs typeface="Meiryo" charset="-128"/>
            </a:endParaRPr>
          </a:p>
        </p:txBody>
      </p:sp>
      <p:sp>
        <p:nvSpPr>
          <p:cNvPr id="15" name="テキスト ボックス 14"/>
          <p:cNvSpPr txBox="1"/>
          <p:nvPr/>
        </p:nvSpPr>
        <p:spPr>
          <a:xfrm>
            <a:off x="760771" y="3462260"/>
            <a:ext cx="902811"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中央銀行</a:t>
            </a:r>
          </a:p>
        </p:txBody>
      </p:sp>
      <p:sp>
        <p:nvSpPr>
          <p:cNvPr id="16" name="テキスト ボックス 15"/>
          <p:cNvSpPr txBox="1"/>
          <p:nvPr/>
        </p:nvSpPr>
        <p:spPr>
          <a:xfrm>
            <a:off x="2377798" y="3458415"/>
            <a:ext cx="902811"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民間銀行</a:t>
            </a:r>
          </a:p>
        </p:txBody>
      </p:sp>
      <p:sp>
        <p:nvSpPr>
          <p:cNvPr id="17" name="テキスト ボックス 16"/>
          <p:cNvSpPr txBox="1"/>
          <p:nvPr/>
        </p:nvSpPr>
        <p:spPr>
          <a:xfrm>
            <a:off x="4036457" y="3458498"/>
            <a:ext cx="1082348"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証券取引所</a:t>
            </a:r>
          </a:p>
        </p:txBody>
      </p:sp>
      <p:sp>
        <p:nvSpPr>
          <p:cNvPr id="18" name="テキスト ボックス 17"/>
          <p:cNvSpPr txBox="1"/>
          <p:nvPr/>
        </p:nvSpPr>
        <p:spPr>
          <a:xfrm>
            <a:off x="5928806" y="3458415"/>
            <a:ext cx="723275"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登記所</a:t>
            </a:r>
          </a:p>
        </p:txBody>
      </p:sp>
      <p:pic>
        <p:nvPicPr>
          <p:cNvPr id="20" name="図 19"/>
          <p:cNvPicPr>
            <a:picLocks noChangeAspect="1"/>
          </p:cNvPicPr>
          <p:nvPr/>
        </p:nvPicPr>
        <p:blipFill>
          <a:blip r:embed="rId5"/>
          <a:stretch>
            <a:fillRect/>
          </a:stretch>
        </p:blipFill>
        <p:spPr>
          <a:xfrm>
            <a:off x="553568" y="3763028"/>
            <a:ext cx="1276944" cy="718281"/>
          </a:xfrm>
          <a:prstGeom prst="rect">
            <a:avLst/>
          </a:prstGeom>
        </p:spPr>
      </p:pic>
      <p:pic>
        <p:nvPicPr>
          <p:cNvPr id="21" name="図 20"/>
          <p:cNvPicPr>
            <a:picLocks noChangeAspect="1"/>
          </p:cNvPicPr>
          <p:nvPr/>
        </p:nvPicPr>
        <p:blipFill>
          <a:blip r:embed="rId6"/>
          <a:stretch>
            <a:fillRect/>
          </a:stretch>
        </p:blipFill>
        <p:spPr>
          <a:xfrm>
            <a:off x="2244426" y="3763028"/>
            <a:ext cx="1152128" cy="729681"/>
          </a:xfrm>
          <a:prstGeom prst="rect">
            <a:avLst/>
          </a:prstGeom>
        </p:spPr>
      </p:pic>
      <p:pic>
        <p:nvPicPr>
          <p:cNvPr id="22" name="図 21"/>
          <p:cNvPicPr>
            <a:picLocks noChangeAspect="1"/>
          </p:cNvPicPr>
          <p:nvPr/>
        </p:nvPicPr>
        <p:blipFill>
          <a:blip r:embed="rId7"/>
          <a:stretch>
            <a:fillRect/>
          </a:stretch>
        </p:blipFill>
        <p:spPr>
          <a:xfrm>
            <a:off x="4022049" y="3763027"/>
            <a:ext cx="1099901" cy="742433"/>
          </a:xfrm>
          <a:prstGeom prst="rect">
            <a:avLst/>
          </a:prstGeom>
        </p:spPr>
      </p:pic>
      <p:pic>
        <p:nvPicPr>
          <p:cNvPr id="23" name="図 22"/>
          <p:cNvPicPr>
            <a:picLocks noChangeAspect="1"/>
          </p:cNvPicPr>
          <p:nvPr/>
        </p:nvPicPr>
        <p:blipFill>
          <a:blip r:embed="rId8"/>
          <a:stretch>
            <a:fillRect/>
          </a:stretch>
        </p:blipFill>
        <p:spPr>
          <a:xfrm>
            <a:off x="5796136" y="3763027"/>
            <a:ext cx="988616" cy="718281"/>
          </a:xfrm>
          <a:prstGeom prst="rect">
            <a:avLst/>
          </a:prstGeom>
        </p:spPr>
      </p:pic>
      <p:sp>
        <p:nvSpPr>
          <p:cNvPr id="24" name="テキスト ボックス 23"/>
          <p:cNvSpPr txBox="1"/>
          <p:nvPr/>
        </p:nvSpPr>
        <p:spPr>
          <a:xfrm>
            <a:off x="7449258" y="3458415"/>
            <a:ext cx="902811"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物流会社</a:t>
            </a:r>
          </a:p>
        </p:txBody>
      </p:sp>
      <p:pic>
        <p:nvPicPr>
          <p:cNvPr id="25" name="図 24"/>
          <p:cNvPicPr>
            <a:picLocks noChangeAspect="1"/>
          </p:cNvPicPr>
          <p:nvPr/>
        </p:nvPicPr>
        <p:blipFill>
          <a:blip r:embed="rId9">
            <a:clrChange>
              <a:clrFrom>
                <a:srgbClr val="FFFFFF"/>
              </a:clrFrom>
              <a:clrTo>
                <a:srgbClr val="FFFFFF">
                  <a:alpha val="0"/>
                </a:srgbClr>
              </a:clrTo>
            </a:clrChange>
          </a:blip>
          <a:stretch>
            <a:fillRect/>
          </a:stretch>
        </p:blipFill>
        <p:spPr>
          <a:xfrm>
            <a:off x="7314300" y="3757512"/>
            <a:ext cx="1175310" cy="783540"/>
          </a:xfrm>
          <a:prstGeom prst="rect">
            <a:avLst/>
          </a:prstGeom>
        </p:spPr>
      </p:pic>
      <p:sp>
        <p:nvSpPr>
          <p:cNvPr id="26" name="テキスト ボックス 25"/>
          <p:cNvSpPr txBox="1"/>
          <p:nvPr/>
        </p:nvSpPr>
        <p:spPr>
          <a:xfrm>
            <a:off x="929954" y="4485579"/>
            <a:ext cx="543739"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通貨</a:t>
            </a:r>
          </a:p>
        </p:txBody>
      </p:sp>
      <p:sp>
        <p:nvSpPr>
          <p:cNvPr id="27" name="テキスト ボックス 26"/>
          <p:cNvSpPr txBox="1"/>
          <p:nvPr/>
        </p:nvSpPr>
        <p:spPr>
          <a:xfrm>
            <a:off x="2288030" y="4485579"/>
            <a:ext cx="1082348"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預金・送金</a:t>
            </a:r>
          </a:p>
        </p:txBody>
      </p:sp>
      <p:sp>
        <p:nvSpPr>
          <p:cNvPr id="28" name="テキスト ボックス 27"/>
          <p:cNvSpPr txBox="1"/>
          <p:nvPr/>
        </p:nvSpPr>
        <p:spPr>
          <a:xfrm>
            <a:off x="4300130" y="4489375"/>
            <a:ext cx="543739"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株式</a:t>
            </a:r>
          </a:p>
        </p:txBody>
      </p:sp>
      <p:sp>
        <p:nvSpPr>
          <p:cNvPr id="29" name="テキスト ボックス 28"/>
          <p:cNvSpPr txBox="1"/>
          <p:nvPr/>
        </p:nvSpPr>
        <p:spPr>
          <a:xfrm>
            <a:off x="6028358" y="4485579"/>
            <a:ext cx="543739"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土地</a:t>
            </a:r>
          </a:p>
        </p:txBody>
      </p:sp>
      <p:sp>
        <p:nvSpPr>
          <p:cNvPr id="30" name="テキスト ボックス 29"/>
          <p:cNvSpPr txBox="1"/>
          <p:nvPr/>
        </p:nvSpPr>
        <p:spPr>
          <a:xfrm>
            <a:off x="7638881" y="4485579"/>
            <a:ext cx="543739"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商品</a:t>
            </a:r>
          </a:p>
        </p:txBody>
      </p:sp>
      <p:grpSp>
        <p:nvGrpSpPr>
          <p:cNvPr id="2" name="図形グループ 1"/>
          <p:cNvGrpSpPr/>
          <p:nvPr/>
        </p:nvGrpSpPr>
        <p:grpSpPr>
          <a:xfrm>
            <a:off x="544470" y="4788443"/>
            <a:ext cx="8131985" cy="1646121"/>
            <a:chOff x="544470" y="4788443"/>
            <a:chExt cx="8131985" cy="1646121"/>
          </a:xfrm>
        </p:grpSpPr>
        <p:sp>
          <p:nvSpPr>
            <p:cNvPr id="42" name="正方形/長方形 41"/>
            <p:cNvSpPr/>
            <p:nvPr/>
          </p:nvSpPr>
          <p:spPr>
            <a:xfrm>
              <a:off x="3838464" y="4788443"/>
              <a:ext cx="4837991" cy="1646121"/>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2" name="図 31"/>
            <p:cNvPicPr>
              <a:picLocks noChangeAspect="1"/>
            </p:cNvPicPr>
            <p:nvPr/>
          </p:nvPicPr>
          <p:blipFill>
            <a:blip r:embed="rId10"/>
            <a:stretch>
              <a:fillRect/>
            </a:stretch>
          </p:blipFill>
          <p:spPr>
            <a:xfrm>
              <a:off x="5966968" y="5135225"/>
              <a:ext cx="613149" cy="866195"/>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33" name="図 32"/>
            <p:cNvPicPr>
              <a:picLocks noChangeAspect="1"/>
            </p:cNvPicPr>
            <p:nvPr/>
          </p:nvPicPr>
          <p:blipFill>
            <a:blip r:embed="rId11"/>
            <a:stretch>
              <a:fillRect/>
            </a:stretch>
          </p:blipFill>
          <p:spPr>
            <a:xfrm>
              <a:off x="4278775" y="5135225"/>
              <a:ext cx="619194" cy="866195"/>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34" name="図 33"/>
            <p:cNvPicPr>
              <a:picLocks noChangeAspect="1"/>
            </p:cNvPicPr>
            <p:nvPr/>
          </p:nvPicPr>
          <p:blipFill>
            <a:blip r:embed="rId12"/>
            <a:stretch>
              <a:fillRect/>
            </a:stretch>
          </p:blipFill>
          <p:spPr>
            <a:xfrm>
              <a:off x="7563286" y="5144481"/>
              <a:ext cx="707000" cy="899818"/>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5" name="テキスト ボックス 34"/>
            <p:cNvSpPr txBox="1"/>
            <p:nvPr/>
          </p:nvSpPr>
          <p:spPr>
            <a:xfrm>
              <a:off x="5549801" y="4836704"/>
              <a:ext cx="1441420"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病院・医療機関</a:t>
              </a:r>
            </a:p>
          </p:txBody>
        </p:sp>
        <p:sp>
          <p:nvSpPr>
            <p:cNvPr id="36" name="テキスト ボックス 35"/>
            <p:cNvSpPr txBox="1"/>
            <p:nvPr/>
          </p:nvSpPr>
          <p:spPr>
            <a:xfrm>
              <a:off x="4308689" y="4836705"/>
              <a:ext cx="543739"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役所</a:t>
              </a:r>
            </a:p>
          </p:txBody>
        </p:sp>
        <p:sp>
          <p:nvSpPr>
            <p:cNvPr id="37" name="テキスト ボックス 36"/>
            <p:cNvSpPr txBox="1"/>
            <p:nvPr/>
          </p:nvSpPr>
          <p:spPr>
            <a:xfrm>
              <a:off x="7289270" y="4857716"/>
              <a:ext cx="1261884"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法律・裁判所</a:t>
              </a:r>
            </a:p>
          </p:txBody>
        </p:sp>
        <p:sp>
          <p:nvSpPr>
            <p:cNvPr id="38" name="テキスト ボックス 37"/>
            <p:cNvSpPr txBox="1"/>
            <p:nvPr/>
          </p:nvSpPr>
          <p:spPr>
            <a:xfrm>
              <a:off x="5470848" y="6043117"/>
              <a:ext cx="1620957"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カルテ・医療記録</a:t>
              </a:r>
            </a:p>
          </p:txBody>
        </p:sp>
        <p:sp>
          <p:nvSpPr>
            <p:cNvPr id="39" name="テキスト ボックス 38"/>
            <p:cNvSpPr txBox="1"/>
            <p:nvPr/>
          </p:nvSpPr>
          <p:spPr>
            <a:xfrm>
              <a:off x="4319502" y="6043118"/>
              <a:ext cx="543739" cy="307777"/>
            </a:xfrm>
            <a:prstGeom prst="rect">
              <a:avLst/>
            </a:prstGeom>
            <a:noFill/>
          </p:spPr>
          <p:txBody>
            <a:bodyPr wrap="none" rtlCol="0">
              <a:spAutoFit/>
            </a:bodyPr>
            <a:lstStyle/>
            <a:p>
              <a:pPr algn="ctr"/>
              <a:r>
                <a:rPr lang="ja-JP" altLang="en-US" sz="1400" dirty="0">
                  <a:solidFill>
                    <a:schemeClr val="tx1">
                      <a:lumMod val="50000"/>
                      <a:lumOff val="50000"/>
                    </a:schemeClr>
                  </a:solidFill>
                  <a:latin typeface="Meiryo" charset="-128"/>
                  <a:ea typeface="Meiryo" charset="-128"/>
                  <a:cs typeface="Meiryo" charset="-128"/>
                </a:rPr>
                <a:t>戸籍</a:t>
              </a:r>
              <a:endParaRPr kumimoji="1" lang="ja-JP" altLang="en-US" sz="1400" dirty="0">
                <a:solidFill>
                  <a:schemeClr val="tx1">
                    <a:lumMod val="50000"/>
                    <a:lumOff val="50000"/>
                  </a:schemeClr>
                </a:solidFill>
                <a:latin typeface="Meiryo" charset="-128"/>
                <a:ea typeface="Meiryo" charset="-128"/>
                <a:cs typeface="Meiryo" charset="-128"/>
              </a:endParaRPr>
            </a:p>
          </p:txBody>
        </p:sp>
        <p:sp>
          <p:nvSpPr>
            <p:cNvPr id="40" name="テキスト ボックス 39"/>
            <p:cNvSpPr txBox="1"/>
            <p:nvPr/>
          </p:nvSpPr>
          <p:spPr>
            <a:xfrm>
              <a:off x="7659152" y="6064129"/>
              <a:ext cx="543739"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契約</a:t>
              </a:r>
            </a:p>
          </p:txBody>
        </p:sp>
        <p:sp>
          <p:nvSpPr>
            <p:cNvPr id="43" name="テキスト ボックス 42"/>
            <p:cNvSpPr txBox="1"/>
            <p:nvPr/>
          </p:nvSpPr>
          <p:spPr>
            <a:xfrm>
              <a:off x="544470" y="5416765"/>
              <a:ext cx="2492990" cy="400110"/>
            </a:xfrm>
            <a:prstGeom prst="rect">
              <a:avLst/>
            </a:prstGeom>
            <a:noFill/>
          </p:spPr>
          <p:txBody>
            <a:bodyPr wrap="none" rtlCol="0">
              <a:spAutoFit/>
            </a:bodyPr>
            <a:lstStyle/>
            <a:p>
              <a:r>
                <a:rPr kumimoji="1" lang="ja-JP" altLang="en-US" sz="2000" b="1" dirty="0">
                  <a:solidFill>
                    <a:schemeClr val="accent6">
                      <a:lumMod val="75000"/>
                    </a:schemeClr>
                  </a:solidFill>
                  <a:latin typeface="Meiryo" charset="-128"/>
                  <a:ea typeface="Meiryo" charset="-128"/>
                  <a:cs typeface="Meiryo" charset="-128"/>
                </a:rPr>
                <a:t>いつでも参照できる</a:t>
              </a:r>
            </a:p>
          </p:txBody>
        </p:sp>
        <p:sp>
          <p:nvSpPr>
            <p:cNvPr id="44" name="テキスト ボックス 43"/>
            <p:cNvSpPr txBox="1"/>
            <p:nvPr/>
          </p:nvSpPr>
          <p:spPr>
            <a:xfrm>
              <a:off x="547666" y="4982626"/>
              <a:ext cx="1980029" cy="400110"/>
            </a:xfrm>
            <a:prstGeom prst="rect">
              <a:avLst/>
            </a:prstGeom>
            <a:noFill/>
          </p:spPr>
          <p:txBody>
            <a:bodyPr wrap="none" rtlCol="0">
              <a:spAutoFit/>
            </a:bodyPr>
            <a:lstStyle/>
            <a:p>
              <a:r>
                <a:rPr kumimoji="1" lang="ja-JP" altLang="en-US" sz="2000" b="1" dirty="0">
                  <a:solidFill>
                    <a:schemeClr val="accent6">
                      <a:lumMod val="75000"/>
                    </a:schemeClr>
                  </a:solidFill>
                  <a:latin typeface="Meiryo" charset="-128"/>
                  <a:ea typeface="Meiryo" charset="-128"/>
                  <a:cs typeface="Meiryo" charset="-128"/>
                </a:rPr>
                <a:t>秘密が守られる</a:t>
              </a:r>
            </a:p>
          </p:txBody>
        </p:sp>
        <p:sp>
          <p:nvSpPr>
            <p:cNvPr id="45" name="テキスト ボックス 44"/>
            <p:cNvSpPr txBox="1"/>
            <p:nvPr/>
          </p:nvSpPr>
          <p:spPr>
            <a:xfrm>
              <a:off x="561531" y="5856485"/>
              <a:ext cx="1723549" cy="400110"/>
            </a:xfrm>
            <a:prstGeom prst="rect">
              <a:avLst/>
            </a:prstGeom>
            <a:noFill/>
          </p:spPr>
          <p:txBody>
            <a:bodyPr wrap="none" rtlCol="0">
              <a:spAutoFit/>
            </a:bodyPr>
            <a:lstStyle>
              <a:defPPr>
                <a:defRPr lang="ja-JP"/>
              </a:defPPr>
              <a:lvl1pPr>
                <a:defRPr sz="2000">
                  <a:latin typeface="Meiryo" charset="-128"/>
                  <a:ea typeface="Meiryo" charset="-128"/>
                  <a:cs typeface="Meiryo" charset="-128"/>
                </a:defRPr>
              </a:lvl1pPr>
            </a:lstStyle>
            <a:p>
              <a:r>
                <a:rPr lang="ja-JP" altLang="en-US" b="1" dirty="0">
                  <a:solidFill>
                    <a:schemeClr val="accent6">
                      <a:lumMod val="75000"/>
                    </a:schemeClr>
                  </a:solidFill>
                </a:rPr>
                <a:t>改竄されない</a:t>
              </a:r>
            </a:p>
          </p:txBody>
        </p:sp>
      </p:grpSp>
    </p:spTree>
    <p:extLst>
      <p:ext uri="{BB962C8B-B14F-4D97-AF65-F5344CB8AC3E}">
        <p14:creationId xmlns:p14="http://schemas.microsoft.com/office/powerpoint/2010/main" val="342264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正方形/長方形 108"/>
          <p:cNvSpPr/>
          <p:nvPr/>
        </p:nvSpPr>
        <p:spPr>
          <a:xfrm>
            <a:off x="467544" y="6047861"/>
            <a:ext cx="1800200" cy="48979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暗号化された</a:t>
            </a:r>
            <a:endParaRPr kumimoji="1" lang="en-US" altLang="ja-JP" sz="1200" dirty="0">
              <a:solidFill>
                <a:srgbClr val="FFFFFF"/>
              </a:solidFill>
              <a:latin typeface="Meiryo" charset="-128"/>
              <a:ea typeface="Meiryo" charset="-128"/>
              <a:cs typeface="Meiryo" charset="-128"/>
            </a:endParaRPr>
          </a:p>
          <a:p>
            <a:pPr algn="ctr"/>
            <a:r>
              <a:rPr kumimoji="1" lang="ja-JP" altLang="en-US" sz="1600" dirty="0">
                <a:solidFill>
                  <a:srgbClr val="FFFFFF"/>
                </a:solidFill>
                <a:latin typeface="Meiryo" charset="-128"/>
                <a:ea typeface="Meiryo" charset="-128"/>
                <a:cs typeface="Meiryo" charset="-128"/>
              </a:rPr>
              <a:t>ハッシュ値</a:t>
            </a:r>
          </a:p>
        </p:txBody>
      </p:sp>
      <p:sp>
        <p:nvSpPr>
          <p:cNvPr id="159" name="正方形/長方形 158"/>
          <p:cNvSpPr/>
          <p:nvPr/>
        </p:nvSpPr>
        <p:spPr>
          <a:xfrm>
            <a:off x="4712230" y="1627793"/>
            <a:ext cx="4138885" cy="1436994"/>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282137" y="1627793"/>
            <a:ext cx="4138885" cy="1436994"/>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ブロックチェーンで使われる暗号技術（</a:t>
            </a:r>
            <a:r>
              <a:rPr kumimoji="1" lang="en-US" altLang="ja-JP" dirty="0"/>
              <a:t>2</a:t>
            </a:r>
            <a:r>
              <a:rPr kumimoji="1" lang="ja-JP" altLang="en-US" dirty="0"/>
              <a:t>）</a:t>
            </a:r>
          </a:p>
        </p:txBody>
      </p:sp>
      <p:sp>
        <p:nvSpPr>
          <p:cNvPr id="105" name="正方形/長方形 104"/>
          <p:cNvSpPr/>
          <p:nvPr/>
        </p:nvSpPr>
        <p:spPr>
          <a:xfrm>
            <a:off x="467544" y="1741304"/>
            <a:ext cx="1800200" cy="113795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データ</a:t>
            </a:r>
            <a:endParaRPr kumimoji="1" lang="en-US" altLang="ja-JP" sz="2000" dirty="0">
              <a:solidFill>
                <a:srgbClr val="FFFFFF"/>
              </a:solidFill>
              <a:latin typeface="Meiryo" charset="-128"/>
              <a:ea typeface="Meiryo" charset="-128"/>
              <a:cs typeface="Meiryo" charset="-128"/>
            </a:endParaRPr>
          </a:p>
          <a:p>
            <a:pPr algn="ctr"/>
            <a:r>
              <a:rPr kumimoji="1" lang="ja-JP" altLang="en-US" sz="1600" dirty="0">
                <a:solidFill>
                  <a:srgbClr val="FFFFFF"/>
                </a:solidFill>
                <a:latin typeface="Meiryo" charset="-128"/>
                <a:ea typeface="Meiryo" charset="-128"/>
                <a:cs typeface="Meiryo" charset="-128"/>
              </a:rPr>
              <a:t>（文書など）</a:t>
            </a:r>
            <a:endParaRPr kumimoji="1" lang="en-US" altLang="ja-JP" sz="1600" dirty="0">
              <a:solidFill>
                <a:srgbClr val="FFFFFF"/>
              </a:solidFill>
              <a:latin typeface="Meiryo" charset="-128"/>
              <a:ea typeface="Meiryo" charset="-128"/>
              <a:cs typeface="Meiryo" charset="-128"/>
            </a:endParaRPr>
          </a:p>
        </p:txBody>
      </p:sp>
      <p:sp>
        <p:nvSpPr>
          <p:cNvPr id="107" name="正方形/長方形 106"/>
          <p:cNvSpPr/>
          <p:nvPr/>
        </p:nvSpPr>
        <p:spPr>
          <a:xfrm>
            <a:off x="467544" y="4292090"/>
            <a:ext cx="1800200" cy="61295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charset="-128"/>
                <a:ea typeface="Meiryo" charset="-128"/>
                <a:cs typeface="Meiryo" charset="-128"/>
              </a:rPr>
              <a:t>ハッシュ値</a:t>
            </a:r>
            <a:endParaRPr kumimoji="1" lang="en-US" altLang="ja-JP" sz="2000" dirty="0">
              <a:solidFill>
                <a:srgbClr val="FFFFFF"/>
              </a:solidFill>
              <a:latin typeface="ＭＳ Ｐゴシック"/>
              <a:ea typeface="ＭＳ Ｐゴシック"/>
              <a:cs typeface="ＭＳ Ｐゴシック"/>
            </a:endParaRPr>
          </a:p>
        </p:txBody>
      </p:sp>
      <p:sp>
        <p:nvSpPr>
          <p:cNvPr id="131" name="正方形/長方形 130"/>
          <p:cNvSpPr/>
          <p:nvPr/>
        </p:nvSpPr>
        <p:spPr>
          <a:xfrm>
            <a:off x="2416836" y="2413402"/>
            <a:ext cx="1800200" cy="48979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暗号化された</a:t>
            </a:r>
            <a:endParaRPr kumimoji="1" lang="en-US" altLang="ja-JP" sz="1200" dirty="0">
              <a:solidFill>
                <a:srgbClr val="FFFFFF"/>
              </a:solidFill>
              <a:latin typeface="Meiryo" charset="-128"/>
              <a:ea typeface="Meiryo" charset="-128"/>
              <a:cs typeface="Meiryo" charset="-128"/>
            </a:endParaRPr>
          </a:p>
          <a:p>
            <a:pPr algn="ctr"/>
            <a:r>
              <a:rPr kumimoji="1" lang="ja-JP" altLang="en-US" sz="1600" dirty="0">
                <a:solidFill>
                  <a:srgbClr val="FFFFFF"/>
                </a:solidFill>
                <a:latin typeface="Meiryo" charset="-128"/>
                <a:ea typeface="Meiryo" charset="-128"/>
                <a:cs typeface="Meiryo" charset="-128"/>
              </a:rPr>
              <a:t>ハッシュ値</a:t>
            </a:r>
          </a:p>
        </p:txBody>
      </p:sp>
      <p:sp>
        <p:nvSpPr>
          <p:cNvPr id="14" name="テキスト ボックス 13"/>
          <p:cNvSpPr txBox="1"/>
          <p:nvPr/>
        </p:nvSpPr>
        <p:spPr>
          <a:xfrm>
            <a:off x="2762938" y="2103050"/>
            <a:ext cx="1107996" cy="369332"/>
          </a:xfrm>
          <a:prstGeom prst="rect">
            <a:avLst/>
          </a:prstGeom>
          <a:noFill/>
        </p:spPr>
        <p:txBody>
          <a:bodyPr wrap="none" rtlCol="0">
            <a:spAutoFit/>
          </a:bodyPr>
          <a:lstStyle/>
          <a:p>
            <a:pPr algn="ctr"/>
            <a:r>
              <a:rPr kumimoji="1" lang="ja-JP" altLang="en-US">
                <a:latin typeface="Meiryo" charset="-128"/>
                <a:ea typeface="Meiryo" charset="-128"/>
                <a:cs typeface="Meiryo" charset="-128"/>
              </a:rPr>
              <a:t>電子署名</a:t>
            </a:r>
            <a:endParaRPr kumimoji="1" lang="ja-JP" altLang="en-US" dirty="0">
              <a:latin typeface="Meiryo" charset="-128"/>
              <a:ea typeface="Meiryo" charset="-128"/>
              <a:cs typeface="Meiryo" charset="-128"/>
            </a:endParaRPr>
          </a:p>
        </p:txBody>
      </p:sp>
      <p:sp>
        <p:nvSpPr>
          <p:cNvPr id="15" name="加算記号 14"/>
          <p:cNvSpPr/>
          <p:nvPr/>
        </p:nvSpPr>
        <p:spPr>
          <a:xfrm>
            <a:off x="2126266" y="2428958"/>
            <a:ext cx="432048" cy="415758"/>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921590" y="1741303"/>
            <a:ext cx="1800200" cy="113795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データ</a:t>
            </a:r>
            <a:endParaRPr kumimoji="1" lang="en-US" altLang="ja-JP" sz="2000" dirty="0">
              <a:solidFill>
                <a:srgbClr val="FFFFFF"/>
              </a:solidFill>
              <a:latin typeface="Meiryo" charset="-128"/>
              <a:ea typeface="Meiryo" charset="-128"/>
              <a:cs typeface="Meiryo" charset="-128"/>
            </a:endParaRPr>
          </a:p>
          <a:p>
            <a:pPr algn="ctr"/>
            <a:r>
              <a:rPr kumimoji="1" lang="ja-JP" altLang="en-US" sz="1600" dirty="0">
                <a:solidFill>
                  <a:srgbClr val="FFFFFF"/>
                </a:solidFill>
                <a:latin typeface="Meiryo" charset="-128"/>
                <a:ea typeface="Meiryo" charset="-128"/>
                <a:cs typeface="Meiryo" charset="-128"/>
              </a:rPr>
              <a:t>（文書など）</a:t>
            </a:r>
            <a:endParaRPr kumimoji="1" lang="en-US" altLang="ja-JP" sz="1600" dirty="0">
              <a:solidFill>
                <a:srgbClr val="FFFFFF"/>
              </a:solidFill>
              <a:latin typeface="Meiryo" charset="-128"/>
              <a:ea typeface="Meiryo" charset="-128"/>
              <a:cs typeface="Meiryo" charset="-128"/>
            </a:endParaRPr>
          </a:p>
        </p:txBody>
      </p:sp>
      <p:sp>
        <p:nvSpPr>
          <p:cNvPr id="134" name="正方形/長方形 133"/>
          <p:cNvSpPr/>
          <p:nvPr/>
        </p:nvSpPr>
        <p:spPr>
          <a:xfrm>
            <a:off x="4926964" y="4316027"/>
            <a:ext cx="1800200" cy="61295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charset="-128"/>
                <a:ea typeface="Meiryo" charset="-128"/>
                <a:cs typeface="Meiryo" charset="-128"/>
              </a:rPr>
              <a:t>ハッシュ値</a:t>
            </a:r>
            <a:endParaRPr kumimoji="1" lang="en-US" altLang="ja-JP" sz="2000" dirty="0">
              <a:solidFill>
                <a:srgbClr val="FFFFFF"/>
              </a:solidFill>
              <a:latin typeface="ＭＳ Ｐゴシック"/>
              <a:ea typeface="ＭＳ Ｐゴシック"/>
              <a:cs typeface="ＭＳ Ｐゴシック"/>
            </a:endParaRPr>
          </a:p>
        </p:txBody>
      </p:sp>
      <p:sp>
        <p:nvSpPr>
          <p:cNvPr id="145" name="正方形/長方形 144"/>
          <p:cNvSpPr/>
          <p:nvPr/>
        </p:nvSpPr>
        <p:spPr>
          <a:xfrm>
            <a:off x="6876256" y="2413402"/>
            <a:ext cx="1800200" cy="48979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暗号化された</a:t>
            </a:r>
            <a:endParaRPr kumimoji="1" lang="en-US" altLang="ja-JP" sz="1200" dirty="0">
              <a:solidFill>
                <a:srgbClr val="FFFFFF"/>
              </a:solidFill>
              <a:latin typeface="Meiryo" charset="-128"/>
              <a:ea typeface="Meiryo" charset="-128"/>
              <a:cs typeface="Meiryo" charset="-128"/>
            </a:endParaRPr>
          </a:p>
          <a:p>
            <a:pPr algn="ctr"/>
            <a:r>
              <a:rPr kumimoji="1" lang="ja-JP" altLang="en-US" sz="1600" dirty="0">
                <a:solidFill>
                  <a:srgbClr val="FFFFFF"/>
                </a:solidFill>
                <a:latin typeface="Meiryo" charset="-128"/>
                <a:ea typeface="Meiryo" charset="-128"/>
                <a:cs typeface="Meiryo" charset="-128"/>
              </a:rPr>
              <a:t>ハッシュ値</a:t>
            </a:r>
          </a:p>
        </p:txBody>
      </p:sp>
      <p:sp>
        <p:nvSpPr>
          <p:cNvPr id="146" name="テキスト ボックス 145"/>
          <p:cNvSpPr txBox="1"/>
          <p:nvPr/>
        </p:nvSpPr>
        <p:spPr>
          <a:xfrm>
            <a:off x="7222358" y="2126987"/>
            <a:ext cx="1107996" cy="369332"/>
          </a:xfrm>
          <a:prstGeom prst="rect">
            <a:avLst/>
          </a:prstGeom>
          <a:noFill/>
        </p:spPr>
        <p:txBody>
          <a:bodyPr wrap="none" rtlCol="0">
            <a:spAutoFit/>
          </a:bodyPr>
          <a:lstStyle/>
          <a:p>
            <a:pPr algn="ctr"/>
            <a:r>
              <a:rPr kumimoji="1" lang="ja-JP" altLang="en-US">
                <a:latin typeface="Meiryo" charset="-128"/>
                <a:ea typeface="Meiryo" charset="-128"/>
                <a:cs typeface="Meiryo" charset="-128"/>
              </a:rPr>
              <a:t>電子署名</a:t>
            </a:r>
            <a:endParaRPr kumimoji="1" lang="ja-JP" altLang="en-US" dirty="0">
              <a:latin typeface="Meiryo" charset="-128"/>
              <a:ea typeface="Meiryo" charset="-128"/>
              <a:cs typeface="Meiryo" charset="-128"/>
            </a:endParaRPr>
          </a:p>
        </p:txBody>
      </p:sp>
      <p:sp>
        <p:nvSpPr>
          <p:cNvPr id="147" name="加算記号 146"/>
          <p:cNvSpPr/>
          <p:nvPr/>
        </p:nvSpPr>
        <p:spPr>
          <a:xfrm>
            <a:off x="6582999" y="2428958"/>
            <a:ext cx="432048" cy="415758"/>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p:cNvSpPr/>
          <p:nvPr/>
        </p:nvSpPr>
        <p:spPr>
          <a:xfrm>
            <a:off x="6876256" y="4316027"/>
            <a:ext cx="1800200" cy="61295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charset="-128"/>
                <a:ea typeface="Meiryo" charset="-128"/>
                <a:cs typeface="Meiryo" charset="-128"/>
              </a:rPr>
              <a:t>ハッシュ値</a:t>
            </a:r>
            <a:endParaRPr kumimoji="1" lang="en-US" altLang="ja-JP" sz="2000" dirty="0">
              <a:solidFill>
                <a:srgbClr val="FFFFFF"/>
              </a:solidFill>
              <a:latin typeface="ＭＳ Ｐゴシック"/>
              <a:ea typeface="ＭＳ Ｐゴシック"/>
              <a:cs typeface="ＭＳ Ｐゴシック"/>
            </a:endParaRPr>
          </a:p>
        </p:txBody>
      </p:sp>
      <p:sp>
        <p:nvSpPr>
          <p:cNvPr id="16" name="右矢印 15"/>
          <p:cNvSpPr/>
          <p:nvPr/>
        </p:nvSpPr>
        <p:spPr>
          <a:xfrm>
            <a:off x="4293326" y="2042012"/>
            <a:ext cx="523584" cy="536533"/>
          </a:xfrm>
          <a:prstGeom prst="rightArrow">
            <a:avLst/>
          </a:prstGeom>
          <a:solidFill>
            <a:srgbClr val="AB7A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下矢印 159"/>
          <p:cNvSpPr/>
          <p:nvPr/>
        </p:nvSpPr>
        <p:spPr>
          <a:xfrm>
            <a:off x="1141661" y="2826322"/>
            <a:ext cx="432048" cy="1529236"/>
          </a:xfrm>
          <a:prstGeom prst="down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647564" y="3235690"/>
            <a:ext cx="1440160" cy="758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rgbClr val="FFFFFF"/>
                </a:solidFill>
                <a:latin typeface="ＭＳ Ｐゴシック"/>
                <a:ea typeface="ＭＳ Ｐゴシック"/>
                <a:cs typeface="ＭＳ Ｐゴシック"/>
              </a:rPr>
              <a:t>ハッシュ関数</a:t>
            </a:r>
            <a:endParaRPr kumimoji="1" lang="en-US" altLang="ja-JP" sz="1600" b="1" dirty="0">
              <a:solidFill>
                <a:srgbClr val="FFFFFF"/>
              </a:solidFill>
              <a:latin typeface="ＭＳ Ｐゴシック"/>
              <a:ea typeface="ＭＳ Ｐゴシック"/>
              <a:cs typeface="ＭＳ Ｐゴシック"/>
            </a:endParaRPr>
          </a:p>
        </p:txBody>
      </p:sp>
      <p:sp>
        <p:nvSpPr>
          <p:cNvPr id="161" name="下矢印 160"/>
          <p:cNvSpPr/>
          <p:nvPr/>
        </p:nvSpPr>
        <p:spPr>
          <a:xfrm>
            <a:off x="1141661" y="4832242"/>
            <a:ext cx="432048" cy="1215620"/>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37605" y="5023129"/>
            <a:ext cx="1440160" cy="6573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112" name="テキスト ボックス 111"/>
          <p:cNvSpPr txBox="1"/>
          <p:nvPr/>
        </p:nvSpPr>
        <p:spPr>
          <a:xfrm>
            <a:off x="1227846" y="5192959"/>
            <a:ext cx="800219" cy="338554"/>
          </a:xfrm>
          <a:prstGeom prst="rect">
            <a:avLst/>
          </a:prstGeom>
          <a:noFill/>
        </p:spPr>
        <p:txBody>
          <a:bodyPr wrap="none" rtlCol="0">
            <a:spAutoFit/>
          </a:bodyPr>
          <a:lstStyle/>
          <a:p>
            <a:r>
              <a:rPr kumimoji="1" lang="ja-JP" altLang="en-US" sz="1600" b="1" dirty="0">
                <a:solidFill>
                  <a:schemeClr val="accent6">
                    <a:lumMod val="75000"/>
                  </a:schemeClr>
                </a:solidFill>
                <a:latin typeface="Meiryo" charset="-128"/>
                <a:ea typeface="Meiryo" charset="-128"/>
                <a:cs typeface="Meiryo" charset="-128"/>
              </a:rPr>
              <a:t>暗号化</a:t>
            </a:r>
          </a:p>
        </p:txBody>
      </p:sp>
      <p:grpSp>
        <p:nvGrpSpPr>
          <p:cNvPr id="113" name="図形グループ 112"/>
          <p:cNvGrpSpPr/>
          <p:nvPr/>
        </p:nvGrpSpPr>
        <p:grpSpPr>
          <a:xfrm>
            <a:off x="770369" y="5315451"/>
            <a:ext cx="510117" cy="265553"/>
            <a:chOff x="4932040" y="2276872"/>
            <a:chExt cx="864096" cy="432048"/>
          </a:xfrm>
          <a:solidFill>
            <a:schemeClr val="tx1">
              <a:lumMod val="65000"/>
              <a:lumOff val="35000"/>
            </a:schemeClr>
          </a:solidFill>
        </p:grpSpPr>
        <p:sp>
          <p:nvSpPr>
            <p:cNvPr id="117" name="正方形/長方形 116"/>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角丸四角形 117"/>
            <p:cNvSpPr/>
            <p:nvPr/>
          </p:nvSpPr>
          <p:spPr>
            <a:xfrm>
              <a:off x="4932040" y="2276872"/>
              <a:ext cx="432048" cy="432048"/>
            </a:xfrm>
            <a:prstGeom prst="round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円/楕円 119"/>
            <p:cNvSpPr/>
            <p:nvPr/>
          </p:nvSpPr>
          <p:spPr>
            <a:xfrm>
              <a:off x="4983197" y="2420888"/>
              <a:ext cx="144016" cy="144016"/>
            </a:xfrm>
            <a:prstGeom prst="ellipse">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正方形/長方形 120"/>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0" name="テキスト ボックス 129"/>
          <p:cNvSpPr txBox="1"/>
          <p:nvPr/>
        </p:nvSpPr>
        <p:spPr>
          <a:xfrm>
            <a:off x="707715" y="5106694"/>
            <a:ext cx="588623" cy="253916"/>
          </a:xfrm>
          <a:prstGeom prst="rect">
            <a:avLst/>
          </a:prstGeom>
          <a:noFill/>
        </p:spPr>
        <p:txBody>
          <a:bodyPr wrap="none" rtlCol="0">
            <a:spAutoFit/>
          </a:bodyPr>
          <a:lstStyle/>
          <a:p>
            <a:r>
              <a:rPr kumimoji="1" lang="ja-JP" altLang="en-US" sz="1050" dirty="0">
                <a:latin typeface="Meiryo" charset="-128"/>
                <a:ea typeface="Meiryo" charset="-128"/>
                <a:cs typeface="Meiryo" charset="-128"/>
              </a:rPr>
              <a:t>秘密鍵</a:t>
            </a:r>
          </a:p>
        </p:txBody>
      </p:sp>
      <p:cxnSp>
        <p:nvCxnSpPr>
          <p:cNvPr id="18" name="カギ線コネクタ 17"/>
          <p:cNvCxnSpPr>
            <a:stCxn id="109" idx="3"/>
            <a:endCxn id="131" idx="2"/>
          </p:cNvCxnSpPr>
          <p:nvPr/>
        </p:nvCxnSpPr>
        <p:spPr>
          <a:xfrm flipV="1">
            <a:off x="2267744" y="2903194"/>
            <a:ext cx="1049192" cy="3389563"/>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62" name="下矢印 161"/>
          <p:cNvSpPr/>
          <p:nvPr/>
        </p:nvSpPr>
        <p:spPr>
          <a:xfrm>
            <a:off x="5605666" y="2826322"/>
            <a:ext cx="432048" cy="1529236"/>
          </a:xfrm>
          <a:prstGeom prst="down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下矢印 162"/>
          <p:cNvSpPr/>
          <p:nvPr/>
        </p:nvSpPr>
        <p:spPr>
          <a:xfrm>
            <a:off x="7560332" y="2826322"/>
            <a:ext cx="432048" cy="1529236"/>
          </a:xfrm>
          <a:prstGeom prst="downArrow">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正方形/長方形 132"/>
          <p:cNvSpPr/>
          <p:nvPr/>
        </p:nvSpPr>
        <p:spPr>
          <a:xfrm>
            <a:off x="5106984" y="3259627"/>
            <a:ext cx="1440160" cy="758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rgbClr val="FFFFFF"/>
                </a:solidFill>
                <a:latin typeface="ＭＳ Ｐゴシック"/>
                <a:ea typeface="ＭＳ Ｐゴシック"/>
                <a:cs typeface="ＭＳ Ｐゴシック"/>
              </a:rPr>
              <a:t>ハッシュ関数</a:t>
            </a:r>
            <a:endParaRPr kumimoji="1" lang="en-US" altLang="ja-JP" sz="1600" b="1" dirty="0">
              <a:solidFill>
                <a:srgbClr val="FFFFFF"/>
              </a:solidFill>
              <a:latin typeface="ＭＳ Ｐゴシック"/>
              <a:ea typeface="ＭＳ Ｐゴシック"/>
              <a:cs typeface="ＭＳ Ｐゴシック"/>
            </a:endParaRPr>
          </a:p>
        </p:txBody>
      </p:sp>
      <p:sp>
        <p:nvSpPr>
          <p:cNvPr id="148" name="正方形/長方形 147"/>
          <p:cNvSpPr/>
          <p:nvPr/>
        </p:nvSpPr>
        <p:spPr>
          <a:xfrm>
            <a:off x="7086524" y="3259627"/>
            <a:ext cx="1358351" cy="734567"/>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149" name="テキスト ボックス 148"/>
          <p:cNvSpPr txBox="1"/>
          <p:nvPr/>
        </p:nvSpPr>
        <p:spPr>
          <a:xfrm>
            <a:off x="7724460" y="3484988"/>
            <a:ext cx="663964" cy="338554"/>
          </a:xfrm>
          <a:prstGeom prst="rect">
            <a:avLst/>
          </a:prstGeom>
          <a:noFill/>
        </p:spPr>
        <p:txBody>
          <a:bodyPr wrap="none" rtlCol="0">
            <a:spAutoFit/>
          </a:bodyPr>
          <a:lstStyle/>
          <a:p>
            <a:r>
              <a:rPr kumimoji="1" lang="ja-JP" altLang="en-US" sz="1600" b="1" dirty="0">
                <a:solidFill>
                  <a:srgbClr val="009051"/>
                </a:solidFill>
                <a:latin typeface="Meiryo" charset="-128"/>
                <a:ea typeface="Meiryo" charset="-128"/>
                <a:cs typeface="Meiryo" charset="-128"/>
              </a:rPr>
              <a:t>復</a:t>
            </a:r>
            <a:r>
              <a:rPr kumimoji="1" lang="en-US" altLang="ja-JP" sz="1600" b="1" dirty="0">
                <a:solidFill>
                  <a:srgbClr val="009051"/>
                </a:solidFill>
                <a:latin typeface="Meiryo" charset="-128"/>
                <a:ea typeface="Meiryo" charset="-128"/>
                <a:cs typeface="Meiryo" charset="-128"/>
              </a:rPr>
              <a:t> </a:t>
            </a:r>
            <a:r>
              <a:rPr kumimoji="1" lang="ja-JP" altLang="en-US" sz="1600" b="1" dirty="0">
                <a:solidFill>
                  <a:srgbClr val="009051"/>
                </a:solidFill>
                <a:latin typeface="Meiryo" charset="-128"/>
                <a:ea typeface="Meiryo" charset="-128"/>
                <a:cs typeface="Meiryo" charset="-128"/>
              </a:rPr>
              <a:t>号</a:t>
            </a:r>
          </a:p>
        </p:txBody>
      </p:sp>
      <p:grpSp>
        <p:nvGrpSpPr>
          <p:cNvPr id="150" name="図形グループ 149"/>
          <p:cNvGrpSpPr/>
          <p:nvPr/>
        </p:nvGrpSpPr>
        <p:grpSpPr>
          <a:xfrm>
            <a:off x="7159212" y="3550359"/>
            <a:ext cx="510117" cy="265553"/>
            <a:chOff x="4932040" y="2276872"/>
            <a:chExt cx="864096" cy="432048"/>
          </a:xfrm>
          <a:solidFill>
            <a:schemeClr val="tx1">
              <a:lumMod val="65000"/>
              <a:lumOff val="35000"/>
            </a:schemeClr>
          </a:solidFill>
        </p:grpSpPr>
        <p:sp>
          <p:nvSpPr>
            <p:cNvPr id="151" name="正方形/長方形 150"/>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円/楕円 151"/>
            <p:cNvSpPr/>
            <p:nvPr/>
          </p:nvSpPr>
          <p:spPr>
            <a:xfrm>
              <a:off x="4932040" y="2276872"/>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4983197" y="2420888"/>
              <a:ext cx="144016" cy="144016"/>
            </a:xfrm>
            <a:prstGeom prst="ellipse">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正方形/長方形 153"/>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56" name="テキスト ボックス 155"/>
          <p:cNvSpPr txBox="1"/>
          <p:nvPr/>
        </p:nvSpPr>
        <p:spPr>
          <a:xfrm>
            <a:off x="7073220" y="3355829"/>
            <a:ext cx="588623" cy="253916"/>
          </a:xfrm>
          <a:prstGeom prst="rect">
            <a:avLst/>
          </a:prstGeom>
          <a:noFill/>
        </p:spPr>
        <p:txBody>
          <a:bodyPr wrap="none" rtlCol="0">
            <a:spAutoFit/>
          </a:bodyPr>
          <a:lstStyle/>
          <a:p>
            <a:r>
              <a:rPr kumimoji="1" lang="ja-JP" altLang="en-US" sz="1050">
                <a:latin typeface="Meiryo" charset="-128"/>
                <a:ea typeface="Meiryo" charset="-128"/>
                <a:cs typeface="Meiryo" charset="-128"/>
              </a:rPr>
              <a:t>公開鍵</a:t>
            </a:r>
            <a:endParaRPr kumimoji="1" lang="ja-JP" altLang="en-US" sz="1050" dirty="0">
              <a:latin typeface="Meiryo" charset="-128"/>
              <a:ea typeface="Meiryo" charset="-128"/>
              <a:cs typeface="Meiryo" charset="-128"/>
            </a:endParaRPr>
          </a:p>
        </p:txBody>
      </p:sp>
      <p:cxnSp>
        <p:nvCxnSpPr>
          <p:cNvPr id="20" name="カギ線コネクタ 19"/>
          <p:cNvCxnSpPr>
            <a:stCxn id="134" idx="2"/>
            <a:endCxn id="157" idx="2"/>
          </p:cNvCxnSpPr>
          <p:nvPr/>
        </p:nvCxnSpPr>
        <p:spPr>
          <a:xfrm rot="16200000" flipH="1">
            <a:off x="6801710" y="3954334"/>
            <a:ext cx="12700" cy="1949292"/>
          </a:xfrm>
          <a:prstGeom prst="bentConnector3">
            <a:avLst>
              <a:gd name="adj1" fmla="val 6336992"/>
            </a:avLst>
          </a:prstGeom>
          <a:ln w="76200">
            <a:solidFill>
              <a:srgbClr val="0432FF"/>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6459246" y="5371694"/>
            <a:ext cx="697627" cy="400110"/>
          </a:xfrm>
          <a:prstGeom prst="rect">
            <a:avLst/>
          </a:prstGeom>
          <a:noFill/>
        </p:spPr>
        <p:txBody>
          <a:bodyPr wrap="none" rtlCol="0">
            <a:spAutoFit/>
          </a:bodyPr>
          <a:lstStyle/>
          <a:p>
            <a:pPr algn="ctr"/>
            <a:r>
              <a:rPr kumimoji="1" lang="ja-JP" altLang="en-US" sz="2000">
                <a:solidFill>
                  <a:srgbClr val="0432FF"/>
                </a:solidFill>
                <a:latin typeface="Meiryo" charset="-128"/>
                <a:ea typeface="Meiryo" charset="-128"/>
                <a:cs typeface="Meiryo" charset="-128"/>
              </a:rPr>
              <a:t>比較</a:t>
            </a:r>
            <a:endParaRPr kumimoji="1" lang="ja-JP" altLang="en-US" sz="2000" dirty="0">
              <a:solidFill>
                <a:srgbClr val="0432FF"/>
              </a:solidFill>
              <a:latin typeface="Meiryo" charset="-128"/>
              <a:ea typeface="Meiryo" charset="-128"/>
              <a:cs typeface="Meiryo" charset="-128"/>
            </a:endParaRPr>
          </a:p>
        </p:txBody>
      </p:sp>
      <p:sp>
        <p:nvSpPr>
          <p:cNvPr id="54" name="テキスト ボックス 53"/>
          <p:cNvSpPr txBox="1"/>
          <p:nvPr/>
        </p:nvSpPr>
        <p:spPr>
          <a:xfrm>
            <a:off x="5382111" y="6018231"/>
            <a:ext cx="2948243" cy="523220"/>
          </a:xfrm>
          <a:prstGeom prst="rect">
            <a:avLst/>
          </a:prstGeom>
          <a:noFill/>
        </p:spPr>
        <p:txBody>
          <a:bodyPr wrap="none" rtlCol="0">
            <a:spAutoFit/>
          </a:bodyPr>
          <a:lstStyle/>
          <a:p>
            <a:r>
              <a:rPr kumimoji="1" lang="ja-JP" altLang="en-US" sz="1400" dirty="0">
                <a:solidFill>
                  <a:srgbClr val="0432FF"/>
                </a:solidFill>
              </a:rPr>
              <a:t>両方のハッシュ値が同一であれば、</a:t>
            </a:r>
            <a:endParaRPr kumimoji="1" lang="en-US" altLang="ja-JP" sz="1400" dirty="0">
              <a:solidFill>
                <a:srgbClr val="0432FF"/>
              </a:solidFill>
            </a:endParaRPr>
          </a:p>
          <a:p>
            <a:r>
              <a:rPr kumimoji="1" lang="ja-JP" altLang="en-US" sz="1400" dirty="0">
                <a:solidFill>
                  <a:srgbClr val="0432FF"/>
                </a:solidFill>
              </a:rPr>
              <a:t>改竄されていないことが証明される。</a:t>
            </a:r>
          </a:p>
        </p:txBody>
      </p:sp>
      <p:grpSp>
        <p:nvGrpSpPr>
          <p:cNvPr id="164" name="図形グループ 163"/>
          <p:cNvGrpSpPr/>
          <p:nvPr/>
        </p:nvGrpSpPr>
        <p:grpSpPr>
          <a:xfrm>
            <a:off x="467544" y="1003640"/>
            <a:ext cx="255874" cy="552485"/>
            <a:chOff x="1946324" y="4125162"/>
            <a:chExt cx="969964" cy="2007872"/>
          </a:xfrm>
        </p:grpSpPr>
        <p:sp>
          <p:nvSpPr>
            <p:cNvPr id="165" name="円/楕円 16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フローチャート: 論理積ゲート 16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テキスト ボックス 55"/>
          <p:cNvSpPr txBox="1"/>
          <p:nvPr/>
        </p:nvSpPr>
        <p:spPr>
          <a:xfrm>
            <a:off x="735256" y="1266376"/>
            <a:ext cx="877163" cy="369332"/>
          </a:xfrm>
          <a:prstGeom prst="rect">
            <a:avLst/>
          </a:prstGeom>
          <a:noFill/>
        </p:spPr>
        <p:txBody>
          <a:bodyPr wrap="none" rtlCol="0">
            <a:spAutoFit/>
          </a:bodyPr>
          <a:lstStyle/>
          <a:p>
            <a:r>
              <a:rPr kumimoji="1" lang="ja-JP" altLang="en-US" dirty="0">
                <a:latin typeface="Meiryo" charset="-128"/>
                <a:ea typeface="Meiryo" charset="-128"/>
                <a:cs typeface="Meiryo" charset="-128"/>
              </a:rPr>
              <a:t>送信者</a:t>
            </a:r>
          </a:p>
        </p:txBody>
      </p:sp>
      <p:grpSp>
        <p:nvGrpSpPr>
          <p:cNvPr id="167" name="図形グループ 166"/>
          <p:cNvGrpSpPr/>
          <p:nvPr/>
        </p:nvGrpSpPr>
        <p:grpSpPr>
          <a:xfrm>
            <a:off x="8420582" y="989062"/>
            <a:ext cx="255874" cy="552485"/>
            <a:chOff x="1946324" y="4125162"/>
            <a:chExt cx="969964" cy="2007872"/>
          </a:xfrm>
        </p:grpSpPr>
        <p:sp>
          <p:nvSpPr>
            <p:cNvPr id="168" name="円/楕円 16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フローチャート: 論理積ゲート 16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0" name="テキスト ボックス 169"/>
          <p:cNvSpPr txBox="1"/>
          <p:nvPr/>
        </p:nvSpPr>
        <p:spPr>
          <a:xfrm>
            <a:off x="7560464" y="1254269"/>
            <a:ext cx="877163" cy="369332"/>
          </a:xfrm>
          <a:prstGeom prst="rect">
            <a:avLst/>
          </a:prstGeom>
          <a:noFill/>
        </p:spPr>
        <p:txBody>
          <a:bodyPr wrap="none" rtlCol="0">
            <a:spAutoFit/>
          </a:bodyPr>
          <a:lstStyle/>
          <a:p>
            <a:r>
              <a:rPr kumimoji="1" lang="ja-JP" altLang="en-US" dirty="0">
                <a:latin typeface="Meiryo" charset="-128"/>
                <a:ea typeface="Meiryo" charset="-128"/>
                <a:cs typeface="Meiryo" charset="-128"/>
              </a:rPr>
              <a:t>受信者</a:t>
            </a:r>
          </a:p>
        </p:txBody>
      </p:sp>
      <p:sp>
        <p:nvSpPr>
          <p:cNvPr id="171" name="テキスト ボックス 170"/>
          <p:cNvSpPr txBox="1"/>
          <p:nvPr/>
        </p:nvSpPr>
        <p:spPr>
          <a:xfrm>
            <a:off x="3872707" y="742607"/>
            <a:ext cx="1415772" cy="461665"/>
          </a:xfrm>
          <a:prstGeom prst="rect">
            <a:avLst/>
          </a:prstGeom>
          <a:noFill/>
        </p:spPr>
        <p:txBody>
          <a:bodyPr wrap="none" rtlCol="0">
            <a:spAutoFit/>
          </a:bodyPr>
          <a:lstStyle/>
          <a:p>
            <a:pPr algn="ctr"/>
            <a:r>
              <a:rPr kumimoji="1" lang="ja-JP" altLang="en-US" sz="2400" b="1">
                <a:solidFill>
                  <a:schemeClr val="accent4">
                    <a:lumMod val="75000"/>
                  </a:schemeClr>
                </a:solidFill>
                <a:latin typeface="Meiryo" charset="-128"/>
                <a:ea typeface="Meiryo" charset="-128"/>
                <a:cs typeface="Meiryo" charset="-128"/>
              </a:rPr>
              <a:t>電子署名</a:t>
            </a:r>
            <a:endParaRPr kumimoji="1" lang="ja-JP" altLang="en-US" sz="2400" b="1" dirty="0">
              <a:solidFill>
                <a:schemeClr val="accent4">
                  <a:lumMod val="75000"/>
                </a:schemeClr>
              </a:solidFill>
              <a:latin typeface="Meiryo" charset="-128"/>
              <a:ea typeface="Meiryo" charset="-128"/>
              <a:cs typeface="Meiryo" charset="-128"/>
            </a:endParaRPr>
          </a:p>
        </p:txBody>
      </p:sp>
      <p:sp>
        <p:nvSpPr>
          <p:cNvPr id="172" name="テキスト ボックス 171"/>
          <p:cNvSpPr txBox="1"/>
          <p:nvPr/>
        </p:nvSpPr>
        <p:spPr>
          <a:xfrm>
            <a:off x="3466915" y="1658502"/>
            <a:ext cx="954107" cy="276999"/>
          </a:xfrm>
          <a:prstGeom prst="rect">
            <a:avLst/>
          </a:prstGeom>
          <a:noFill/>
        </p:spPr>
        <p:txBody>
          <a:bodyPr wrap="none" rtlCol="0">
            <a:spAutoFit/>
          </a:bodyPr>
          <a:lstStyle/>
          <a:p>
            <a:pPr algn="ctr"/>
            <a:r>
              <a:rPr kumimoji="1" lang="ja-JP" altLang="en-US" sz="1200">
                <a:solidFill>
                  <a:schemeClr val="accent6">
                    <a:lumMod val="50000"/>
                  </a:schemeClr>
                </a:solidFill>
                <a:latin typeface="Meiryo" charset="-128"/>
                <a:ea typeface="Meiryo" charset="-128"/>
                <a:cs typeface="Meiryo" charset="-128"/>
              </a:rPr>
              <a:t>送信データ</a:t>
            </a:r>
            <a:endParaRPr kumimoji="1" lang="ja-JP" altLang="en-US" sz="1200" dirty="0">
              <a:solidFill>
                <a:schemeClr val="accent6">
                  <a:lumMod val="50000"/>
                </a:schemeClr>
              </a:solidFill>
              <a:latin typeface="Meiryo" charset="-128"/>
              <a:ea typeface="Meiryo" charset="-128"/>
              <a:cs typeface="Meiryo" charset="-128"/>
            </a:endParaRPr>
          </a:p>
        </p:txBody>
      </p:sp>
      <p:sp>
        <p:nvSpPr>
          <p:cNvPr id="173" name="テキスト ボックス 172"/>
          <p:cNvSpPr txBox="1"/>
          <p:nvPr/>
        </p:nvSpPr>
        <p:spPr>
          <a:xfrm>
            <a:off x="7897008" y="1633017"/>
            <a:ext cx="954107" cy="276999"/>
          </a:xfrm>
          <a:prstGeom prst="rect">
            <a:avLst/>
          </a:prstGeom>
          <a:noFill/>
        </p:spPr>
        <p:txBody>
          <a:bodyPr wrap="none" rtlCol="0">
            <a:spAutoFit/>
          </a:bodyPr>
          <a:lstStyle/>
          <a:p>
            <a:pPr algn="ctr"/>
            <a:r>
              <a:rPr kumimoji="1" lang="ja-JP" altLang="en-US" sz="1200" dirty="0">
                <a:solidFill>
                  <a:schemeClr val="accent6">
                    <a:lumMod val="50000"/>
                  </a:schemeClr>
                </a:solidFill>
                <a:latin typeface="Meiryo" charset="-128"/>
                <a:ea typeface="Meiryo" charset="-128"/>
                <a:cs typeface="Meiryo" charset="-128"/>
              </a:rPr>
              <a:t>受信データ</a:t>
            </a:r>
          </a:p>
        </p:txBody>
      </p:sp>
      <p:grpSp>
        <p:nvGrpSpPr>
          <p:cNvPr id="58" name="図形グループ 57"/>
          <p:cNvGrpSpPr/>
          <p:nvPr/>
        </p:nvGrpSpPr>
        <p:grpSpPr>
          <a:xfrm>
            <a:off x="1654454" y="1258091"/>
            <a:ext cx="510117" cy="265553"/>
            <a:chOff x="4932040" y="2276872"/>
            <a:chExt cx="864096" cy="432048"/>
          </a:xfrm>
          <a:solidFill>
            <a:schemeClr val="tx1">
              <a:lumMod val="65000"/>
              <a:lumOff val="35000"/>
            </a:schemeClr>
          </a:solidFill>
        </p:grpSpPr>
        <p:sp>
          <p:nvSpPr>
            <p:cNvPr id="59" name="正方形/長方形 58"/>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角丸四角形 59"/>
            <p:cNvSpPr/>
            <p:nvPr/>
          </p:nvSpPr>
          <p:spPr>
            <a:xfrm>
              <a:off x="4932040" y="2276872"/>
              <a:ext cx="432048" cy="432048"/>
            </a:xfrm>
            <a:prstGeom prst="round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4983197" y="242088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4" name="テキスト ボックス 63"/>
          <p:cNvSpPr txBox="1"/>
          <p:nvPr/>
        </p:nvSpPr>
        <p:spPr>
          <a:xfrm>
            <a:off x="1591800" y="1049334"/>
            <a:ext cx="588623" cy="253916"/>
          </a:xfrm>
          <a:prstGeom prst="rect">
            <a:avLst/>
          </a:prstGeom>
          <a:noFill/>
        </p:spPr>
        <p:txBody>
          <a:bodyPr wrap="none" rtlCol="0">
            <a:spAutoFit/>
          </a:bodyPr>
          <a:lstStyle/>
          <a:p>
            <a:r>
              <a:rPr kumimoji="1" lang="ja-JP" altLang="en-US" sz="1050" dirty="0">
                <a:latin typeface="Meiryo" charset="-128"/>
                <a:ea typeface="Meiryo" charset="-128"/>
                <a:cs typeface="Meiryo" charset="-128"/>
              </a:rPr>
              <a:t>秘密鍵</a:t>
            </a:r>
          </a:p>
        </p:txBody>
      </p:sp>
      <p:grpSp>
        <p:nvGrpSpPr>
          <p:cNvPr id="65" name="図形グループ 64"/>
          <p:cNvGrpSpPr/>
          <p:nvPr/>
        </p:nvGrpSpPr>
        <p:grpSpPr>
          <a:xfrm>
            <a:off x="7084082" y="1250077"/>
            <a:ext cx="510117" cy="265553"/>
            <a:chOff x="4932040" y="2276872"/>
            <a:chExt cx="864096" cy="432048"/>
          </a:xfrm>
          <a:solidFill>
            <a:schemeClr val="tx1">
              <a:lumMod val="65000"/>
              <a:lumOff val="35000"/>
            </a:schemeClr>
          </a:solidFill>
        </p:grpSpPr>
        <p:sp>
          <p:nvSpPr>
            <p:cNvPr id="66" name="正方形/長方形 65"/>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円/楕円 66"/>
            <p:cNvSpPr/>
            <p:nvPr/>
          </p:nvSpPr>
          <p:spPr>
            <a:xfrm>
              <a:off x="4932040" y="2276872"/>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4983197" y="242088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正方形/長方形 68"/>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1" name="テキスト ボックス 70"/>
          <p:cNvSpPr txBox="1"/>
          <p:nvPr/>
        </p:nvSpPr>
        <p:spPr>
          <a:xfrm>
            <a:off x="6998090" y="1055547"/>
            <a:ext cx="588623" cy="253916"/>
          </a:xfrm>
          <a:prstGeom prst="rect">
            <a:avLst/>
          </a:prstGeom>
          <a:noFill/>
        </p:spPr>
        <p:txBody>
          <a:bodyPr wrap="none" rtlCol="0">
            <a:spAutoFit/>
          </a:bodyPr>
          <a:lstStyle/>
          <a:p>
            <a:r>
              <a:rPr kumimoji="1" lang="ja-JP" altLang="en-US" sz="1050">
                <a:latin typeface="Meiryo" charset="-128"/>
                <a:ea typeface="Meiryo" charset="-128"/>
                <a:cs typeface="Meiryo" charset="-128"/>
              </a:rPr>
              <a:t>公開鍵</a:t>
            </a:r>
            <a:endParaRPr kumimoji="1" lang="ja-JP" altLang="en-US" sz="1050" dirty="0">
              <a:latin typeface="Meiryo" charset="-128"/>
              <a:ea typeface="Meiryo" charset="-128"/>
              <a:cs typeface="Meiryo" charset="-128"/>
            </a:endParaRPr>
          </a:p>
        </p:txBody>
      </p:sp>
      <p:grpSp>
        <p:nvGrpSpPr>
          <p:cNvPr id="72" name="図形グループ 71"/>
          <p:cNvGrpSpPr/>
          <p:nvPr/>
        </p:nvGrpSpPr>
        <p:grpSpPr>
          <a:xfrm>
            <a:off x="2353857" y="1249623"/>
            <a:ext cx="510117" cy="265553"/>
            <a:chOff x="4932040" y="2276872"/>
            <a:chExt cx="864096" cy="432048"/>
          </a:xfrm>
          <a:solidFill>
            <a:schemeClr val="bg1">
              <a:lumMod val="75000"/>
            </a:schemeClr>
          </a:solidFill>
        </p:grpSpPr>
        <p:sp>
          <p:nvSpPr>
            <p:cNvPr id="73" name="正方形/長方形 72"/>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4932040" y="2276872"/>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4983197" y="242088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正方形/長方形 76"/>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8" name="テキスト ボックス 77"/>
          <p:cNvSpPr txBox="1"/>
          <p:nvPr/>
        </p:nvSpPr>
        <p:spPr>
          <a:xfrm>
            <a:off x="2267865" y="1055093"/>
            <a:ext cx="588623" cy="253916"/>
          </a:xfrm>
          <a:prstGeom prst="rect">
            <a:avLst/>
          </a:prstGeom>
          <a:noFill/>
        </p:spPr>
        <p:txBody>
          <a:bodyPr wrap="none" rtlCol="0">
            <a:spAutoFit/>
          </a:bodyPr>
          <a:lstStyle/>
          <a:p>
            <a:r>
              <a:rPr kumimoji="1" lang="ja-JP" altLang="en-US" sz="1050">
                <a:solidFill>
                  <a:schemeClr val="bg1">
                    <a:lumMod val="50000"/>
                  </a:schemeClr>
                </a:solidFill>
                <a:latin typeface="Meiryo" charset="-128"/>
                <a:ea typeface="Meiryo" charset="-128"/>
                <a:cs typeface="Meiryo" charset="-128"/>
              </a:rPr>
              <a:t>公開鍵</a:t>
            </a:r>
            <a:endParaRPr kumimoji="1" lang="ja-JP" altLang="en-US" sz="1050" dirty="0">
              <a:solidFill>
                <a:schemeClr val="bg1">
                  <a:lumMod val="50000"/>
                </a:schemeClr>
              </a:solidFill>
              <a:latin typeface="Meiryo" charset="-128"/>
              <a:ea typeface="Meiryo" charset="-128"/>
              <a:cs typeface="Meiryo" charset="-128"/>
            </a:endParaRPr>
          </a:p>
        </p:txBody>
      </p:sp>
      <p:cxnSp>
        <p:nvCxnSpPr>
          <p:cNvPr id="5" name="直線矢印コネクタ 4"/>
          <p:cNvCxnSpPr/>
          <p:nvPr/>
        </p:nvCxnSpPr>
        <p:spPr>
          <a:xfrm>
            <a:off x="2941930" y="1381131"/>
            <a:ext cx="4077395" cy="454"/>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5846533" y="1161308"/>
            <a:ext cx="1107996" cy="215444"/>
          </a:xfrm>
          <a:prstGeom prst="rect">
            <a:avLst/>
          </a:prstGeom>
          <a:noFill/>
        </p:spPr>
        <p:txBody>
          <a:bodyPr wrap="none" rtlCol="0">
            <a:spAutoFit/>
          </a:bodyPr>
          <a:lstStyle/>
          <a:p>
            <a:pPr algn="r"/>
            <a:r>
              <a:rPr kumimoji="1" lang="ja-JP" altLang="en-US" sz="800">
                <a:solidFill>
                  <a:schemeClr val="accent6">
                    <a:lumMod val="75000"/>
                  </a:schemeClr>
                </a:solidFill>
                <a:latin typeface="Meiryo" charset="-128"/>
                <a:ea typeface="Meiryo" charset="-128"/>
                <a:cs typeface="Meiryo" charset="-128"/>
              </a:rPr>
              <a:t>公開鍵を渡しておく</a:t>
            </a:r>
          </a:p>
        </p:txBody>
      </p:sp>
    </p:spTree>
    <p:extLst>
      <p:ext uri="{BB962C8B-B14F-4D97-AF65-F5344CB8AC3E}">
        <p14:creationId xmlns:p14="http://schemas.microsoft.com/office/powerpoint/2010/main" val="531109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パブリックとプライベートの違い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grpSp>
        <p:nvGrpSpPr>
          <p:cNvPr id="79" name="図形グループ 78"/>
          <p:cNvGrpSpPr/>
          <p:nvPr/>
        </p:nvGrpSpPr>
        <p:grpSpPr>
          <a:xfrm flipH="1">
            <a:off x="1117263" y="1412776"/>
            <a:ext cx="144016" cy="272752"/>
            <a:chOff x="1946324" y="4125162"/>
            <a:chExt cx="969964" cy="2007872"/>
          </a:xfrm>
        </p:grpSpPr>
        <p:sp>
          <p:nvSpPr>
            <p:cNvPr id="80" name="円/楕円 7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4" name="図形グループ 83"/>
          <p:cNvGrpSpPr/>
          <p:nvPr/>
        </p:nvGrpSpPr>
        <p:grpSpPr>
          <a:xfrm flipH="1">
            <a:off x="604829" y="1880885"/>
            <a:ext cx="144016" cy="272752"/>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7" name="図形グループ 86"/>
          <p:cNvGrpSpPr/>
          <p:nvPr/>
        </p:nvGrpSpPr>
        <p:grpSpPr>
          <a:xfrm flipH="1">
            <a:off x="819942" y="2589296"/>
            <a:ext cx="144016" cy="272752"/>
            <a:chOff x="1946324" y="4125162"/>
            <a:chExt cx="969964" cy="2007872"/>
          </a:xfrm>
        </p:grpSpPr>
        <p:sp>
          <p:nvSpPr>
            <p:cNvPr id="88" name="円/楕円 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0" name="図形グループ 89"/>
          <p:cNvGrpSpPr/>
          <p:nvPr/>
        </p:nvGrpSpPr>
        <p:grpSpPr>
          <a:xfrm flipH="1">
            <a:off x="1403158" y="2589296"/>
            <a:ext cx="144016" cy="272752"/>
            <a:chOff x="1946324" y="4125162"/>
            <a:chExt cx="969964" cy="2007872"/>
          </a:xfrm>
        </p:grpSpPr>
        <p:sp>
          <p:nvSpPr>
            <p:cNvPr id="91" name="円/楕円 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フローチャート: 論理積ゲート 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3" name="図形グループ 92"/>
          <p:cNvGrpSpPr/>
          <p:nvPr/>
        </p:nvGrpSpPr>
        <p:grpSpPr>
          <a:xfrm flipH="1">
            <a:off x="1617045" y="1885713"/>
            <a:ext cx="144016" cy="272752"/>
            <a:chOff x="1946324" y="4125162"/>
            <a:chExt cx="969964" cy="2007872"/>
          </a:xfrm>
        </p:grpSpPr>
        <p:sp>
          <p:nvSpPr>
            <p:cNvPr id="94" name="円/楕円 9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フローチャート: 論理積ゲート 9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6" name="直線コネクタ 95"/>
          <p:cNvCxnSpPr>
            <a:stCxn id="87" idx="1"/>
            <a:endCxn id="92" idx="0"/>
          </p:cNvCxnSpPr>
          <p:nvPr/>
        </p:nvCxnSpPr>
        <p:spPr>
          <a:xfrm flipH="1">
            <a:off x="8919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a:stCxn id="90" idx="0"/>
            <a:endCxn id="87" idx="1"/>
          </p:cNvCxnSpPr>
          <p:nvPr/>
        </p:nvCxnSpPr>
        <p:spPr>
          <a:xfrm flipV="1">
            <a:off x="7488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a:stCxn id="90" idx="0"/>
            <a:endCxn id="99" idx="2"/>
          </p:cNvCxnSpPr>
          <p:nvPr/>
        </p:nvCxnSpPr>
        <p:spPr>
          <a:xfrm>
            <a:off x="7488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直線コネクタ 98"/>
          <p:cNvCxnSpPr>
            <a:stCxn id="87" idx="1"/>
            <a:endCxn id="95" idx="0"/>
          </p:cNvCxnSpPr>
          <p:nvPr/>
        </p:nvCxnSpPr>
        <p:spPr>
          <a:xfrm>
            <a:off x="11892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直線コネクタ 99"/>
          <p:cNvCxnSpPr>
            <a:stCxn id="87" idx="1"/>
            <a:endCxn id="99" idx="2"/>
          </p:cNvCxnSpPr>
          <p:nvPr/>
        </p:nvCxnSpPr>
        <p:spPr>
          <a:xfrm>
            <a:off x="11892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直線コネクタ 100"/>
          <p:cNvCxnSpPr>
            <a:stCxn id="92" idx="0"/>
            <a:endCxn id="95" idx="0"/>
          </p:cNvCxnSpPr>
          <p:nvPr/>
        </p:nvCxnSpPr>
        <p:spPr>
          <a:xfrm>
            <a:off x="8919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2" name="直線コネクタ 101"/>
          <p:cNvCxnSpPr>
            <a:stCxn id="90" idx="0"/>
            <a:endCxn id="92" idx="0"/>
          </p:cNvCxnSpPr>
          <p:nvPr/>
        </p:nvCxnSpPr>
        <p:spPr>
          <a:xfrm>
            <a:off x="7488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3" name="直線コネクタ 102"/>
          <p:cNvCxnSpPr>
            <a:stCxn id="99" idx="2"/>
            <a:endCxn id="95" idx="0"/>
          </p:cNvCxnSpPr>
          <p:nvPr/>
        </p:nvCxnSpPr>
        <p:spPr>
          <a:xfrm flipH="1">
            <a:off x="14751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4" name="直線コネクタ 103"/>
          <p:cNvCxnSpPr>
            <a:stCxn id="90" idx="0"/>
            <a:endCxn id="95" idx="0"/>
          </p:cNvCxnSpPr>
          <p:nvPr/>
        </p:nvCxnSpPr>
        <p:spPr>
          <a:xfrm>
            <a:off x="7488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5" name="直線コネクタ 104"/>
          <p:cNvCxnSpPr>
            <a:stCxn id="99" idx="2"/>
            <a:endCxn id="92" idx="0"/>
          </p:cNvCxnSpPr>
          <p:nvPr/>
        </p:nvCxnSpPr>
        <p:spPr>
          <a:xfrm flipH="1">
            <a:off x="8919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6" name="フローチャート: 複数書類 105"/>
          <p:cNvSpPr/>
          <p:nvPr/>
        </p:nvSpPr>
        <p:spPr>
          <a:xfrm>
            <a:off x="14751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フローチャート: 複数書類 106"/>
          <p:cNvSpPr/>
          <p:nvPr/>
        </p:nvSpPr>
        <p:spPr>
          <a:xfrm>
            <a:off x="16822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8" name="フローチャート: 複数書類 107"/>
          <p:cNvSpPr/>
          <p:nvPr/>
        </p:nvSpPr>
        <p:spPr>
          <a:xfrm>
            <a:off x="8688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複数書類 108"/>
          <p:cNvSpPr/>
          <p:nvPr/>
        </p:nvSpPr>
        <p:spPr>
          <a:xfrm>
            <a:off x="6664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フローチャート: 複数書類 109"/>
          <p:cNvSpPr/>
          <p:nvPr/>
        </p:nvSpPr>
        <p:spPr>
          <a:xfrm>
            <a:off x="11883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テキスト ボックス 112"/>
          <p:cNvSpPr txBox="1"/>
          <p:nvPr/>
        </p:nvSpPr>
        <p:spPr>
          <a:xfrm>
            <a:off x="464964" y="944617"/>
            <a:ext cx="3416320" cy="369332"/>
          </a:xfrm>
          <a:prstGeom prst="rect">
            <a:avLst/>
          </a:prstGeom>
          <a:noFill/>
        </p:spPr>
        <p:txBody>
          <a:bodyPr wrap="none" rtlCol="0">
            <a:spAutoFit/>
          </a:bodyPr>
          <a:lstStyle/>
          <a:p>
            <a:r>
              <a:rPr lang="ja-JP" altLang="en-US" b="1" dirty="0">
                <a:solidFill>
                  <a:srgbClr val="0070C0"/>
                </a:solidFill>
                <a:latin typeface="Meiryo" charset="-128"/>
                <a:ea typeface="Meiryo" charset="-128"/>
                <a:cs typeface="Meiryo" charset="-128"/>
              </a:rPr>
              <a:t>パブリック型ブロックチェーン</a:t>
            </a:r>
            <a:endParaRPr kumimoji="1" lang="ja-JP" altLang="en-US" b="1" dirty="0">
              <a:solidFill>
                <a:srgbClr val="0070C0"/>
              </a:solidFill>
              <a:latin typeface="Meiryo" charset="-128"/>
              <a:ea typeface="Meiryo" charset="-128"/>
              <a:cs typeface="Meiryo" charset="-128"/>
            </a:endParaRPr>
          </a:p>
        </p:txBody>
      </p:sp>
      <p:sp>
        <p:nvSpPr>
          <p:cNvPr id="114" name="テキスト ボックス 113"/>
          <p:cNvSpPr txBox="1"/>
          <p:nvPr/>
        </p:nvSpPr>
        <p:spPr>
          <a:xfrm>
            <a:off x="1985901" y="1421186"/>
            <a:ext cx="6330515" cy="1692771"/>
          </a:xfrm>
          <a:prstGeom prst="rect">
            <a:avLst/>
          </a:prstGeom>
          <a:noFill/>
        </p:spPr>
        <p:txBody>
          <a:bodyPr wrap="square" rtlCol="0">
            <a:spAutoFit/>
          </a:bodyPr>
          <a:lstStyle/>
          <a:p>
            <a:r>
              <a:rPr lang="ja-JP" altLang="en-US" sz="1600" dirty="0">
                <a:solidFill>
                  <a:srgbClr val="0070C0"/>
                </a:solidFill>
                <a:latin typeface="Meiryo" charset="-128"/>
                <a:ea typeface="Meiryo" charset="-128"/>
                <a:cs typeface="Meiryo" charset="-128"/>
              </a:rPr>
              <a:t>ブロックが生成されるたびに全ての参加者によって取引記録の検証と正当性の担保が行われてる。</a:t>
            </a:r>
            <a:endParaRPr lang="en-US" altLang="ja-JP" sz="1600" dirty="0">
              <a:solidFill>
                <a:srgbClr val="0070C0"/>
              </a:solidFill>
              <a:latin typeface="Meiryo" charset="-128"/>
              <a:ea typeface="Meiryo" charset="-128"/>
              <a:cs typeface="Meiryo" charset="-128"/>
            </a:endParaRPr>
          </a:p>
          <a:p>
            <a:endParaRPr kumimoji="1" lang="en-US" altLang="ja-JP" sz="1600" dirty="0">
              <a:solidFill>
                <a:srgbClr val="0070C0"/>
              </a:solidFill>
              <a:latin typeface="Meiryo" charset="-128"/>
              <a:ea typeface="Meiryo" charset="-128"/>
              <a:cs typeface="Meiryo" charset="-128"/>
            </a:endParaRPr>
          </a:p>
          <a:p>
            <a:endParaRPr lang="en-US" altLang="ja-JP" sz="1400" dirty="0">
              <a:solidFill>
                <a:srgbClr val="0070C0"/>
              </a:solidFill>
              <a:latin typeface="Meiryo" charset="-128"/>
              <a:ea typeface="Meiryo" charset="-128"/>
              <a:cs typeface="Meiryo" charset="-128"/>
            </a:endParaRPr>
          </a:p>
          <a:p>
            <a:r>
              <a:rPr lang="ja-JP" altLang="en-US" sz="1400" dirty="0">
                <a:solidFill>
                  <a:srgbClr val="0070C0"/>
                </a:solidFill>
                <a:latin typeface="Meiryo" charset="-128"/>
                <a:ea typeface="Meiryo" charset="-128"/>
                <a:cs typeface="Meiryo" charset="-128"/>
              </a:rPr>
              <a:t>不特定多数による承認作業が取引の正当性の根拠となり、その数が多くなるほどに正当性が高まるとともに、特定の個人による操作や改竄が非常に困難になる一方で、ブロック追加（取引）の承認に時間がかかる。</a:t>
            </a:r>
            <a:endParaRPr kumimoji="1" lang="ja-JP" altLang="en-US" sz="1400" dirty="0">
              <a:solidFill>
                <a:srgbClr val="0070C0"/>
              </a:solidFill>
              <a:latin typeface="Meiryo" charset="-128"/>
              <a:ea typeface="Meiryo" charset="-128"/>
              <a:cs typeface="Meiryo" charset="-128"/>
            </a:endParaRPr>
          </a:p>
        </p:txBody>
      </p:sp>
      <p:sp>
        <p:nvSpPr>
          <p:cNvPr id="115" name="テキスト ボックス 114"/>
          <p:cNvSpPr txBox="1"/>
          <p:nvPr/>
        </p:nvSpPr>
        <p:spPr>
          <a:xfrm>
            <a:off x="1617045" y="210177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16" name="テキスト ボックス 115"/>
          <p:cNvSpPr txBox="1"/>
          <p:nvPr/>
        </p:nvSpPr>
        <p:spPr>
          <a:xfrm>
            <a:off x="1126647" y="163186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17" name="テキスト ボックス 116"/>
          <p:cNvSpPr txBox="1"/>
          <p:nvPr/>
        </p:nvSpPr>
        <p:spPr>
          <a:xfrm>
            <a:off x="604829" y="2101687"/>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18" name="テキスト ボックス 117"/>
          <p:cNvSpPr txBox="1"/>
          <p:nvPr/>
        </p:nvSpPr>
        <p:spPr>
          <a:xfrm>
            <a:off x="810992" y="281373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19" name="テキスト ボックス 118"/>
          <p:cNvSpPr txBox="1"/>
          <p:nvPr/>
        </p:nvSpPr>
        <p:spPr>
          <a:xfrm>
            <a:off x="1410913" y="2813404"/>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grpSp>
        <p:nvGrpSpPr>
          <p:cNvPr id="122" name="図形グループ 121"/>
          <p:cNvGrpSpPr/>
          <p:nvPr/>
        </p:nvGrpSpPr>
        <p:grpSpPr>
          <a:xfrm flipH="1">
            <a:off x="1123452" y="4041622"/>
            <a:ext cx="144016" cy="272752"/>
            <a:chOff x="1946324" y="4125162"/>
            <a:chExt cx="969964" cy="2007872"/>
          </a:xfrm>
          <a:solidFill>
            <a:schemeClr val="accent6">
              <a:lumMod val="75000"/>
            </a:schemeClr>
          </a:solidFill>
        </p:grpSpPr>
        <p:sp>
          <p:nvSpPr>
            <p:cNvPr id="123" name="円/楕円 12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フローチャート: 論理積ゲート 12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5" name="図形グループ 124"/>
          <p:cNvGrpSpPr/>
          <p:nvPr/>
        </p:nvGrpSpPr>
        <p:grpSpPr>
          <a:xfrm flipH="1">
            <a:off x="611018" y="4509731"/>
            <a:ext cx="144016" cy="272752"/>
            <a:chOff x="1946324" y="4125162"/>
            <a:chExt cx="969964" cy="2007872"/>
          </a:xfrm>
        </p:grpSpPr>
        <p:sp>
          <p:nvSpPr>
            <p:cNvPr id="126" name="円/楕円 12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フローチャート: 論理積ゲート 12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flipH="1">
            <a:off x="826131" y="5218142"/>
            <a:ext cx="144016" cy="272752"/>
            <a:chOff x="1946324" y="4125162"/>
            <a:chExt cx="969964" cy="2007872"/>
          </a:xfrm>
        </p:grpSpPr>
        <p:sp>
          <p:nvSpPr>
            <p:cNvPr id="129" name="円/楕円 1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flipH="1">
            <a:off x="1409347" y="5218142"/>
            <a:ext cx="144016" cy="272752"/>
            <a:chOff x="1946324" y="4125162"/>
            <a:chExt cx="969964" cy="2007872"/>
          </a:xfrm>
          <a:solidFill>
            <a:schemeClr val="accent6">
              <a:lumMod val="75000"/>
            </a:schemeClr>
          </a:solidFill>
        </p:grpSpPr>
        <p:sp>
          <p:nvSpPr>
            <p:cNvPr id="132" name="円/楕円 131"/>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フローチャート: 論理積ゲート 132"/>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4" name="図形グループ 133"/>
          <p:cNvGrpSpPr/>
          <p:nvPr/>
        </p:nvGrpSpPr>
        <p:grpSpPr>
          <a:xfrm flipH="1">
            <a:off x="1623234" y="4514559"/>
            <a:ext cx="144016" cy="272752"/>
            <a:chOff x="1946324" y="4125162"/>
            <a:chExt cx="969964" cy="2007872"/>
          </a:xfrm>
        </p:grpSpPr>
        <p:sp>
          <p:nvSpPr>
            <p:cNvPr id="135" name="円/楕円 13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37" name="直線コネクタ 136"/>
          <p:cNvCxnSpPr>
            <a:stCxn id="128" idx="1"/>
            <a:endCxn id="133" idx="0"/>
          </p:cNvCxnSpPr>
          <p:nvPr/>
        </p:nvCxnSpPr>
        <p:spPr>
          <a:xfrm flipH="1">
            <a:off x="898139" y="4314374"/>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直線コネクタ 137"/>
          <p:cNvCxnSpPr>
            <a:stCxn id="131" idx="0"/>
            <a:endCxn id="128" idx="1"/>
          </p:cNvCxnSpPr>
          <p:nvPr/>
        </p:nvCxnSpPr>
        <p:spPr>
          <a:xfrm flipV="1">
            <a:off x="755034" y="4314374"/>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直線コネクタ 138"/>
          <p:cNvCxnSpPr>
            <a:stCxn id="131" idx="0"/>
            <a:endCxn id="140" idx="2"/>
          </p:cNvCxnSpPr>
          <p:nvPr/>
        </p:nvCxnSpPr>
        <p:spPr>
          <a:xfrm>
            <a:off x="755034" y="4708645"/>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直線コネクタ 139"/>
          <p:cNvCxnSpPr>
            <a:stCxn id="128" idx="1"/>
            <a:endCxn id="136" idx="0"/>
          </p:cNvCxnSpPr>
          <p:nvPr/>
        </p:nvCxnSpPr>
        <p:spPr>
          <a:xfrm>
            <a:off x="1195460" y="4314374"/>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1" name="直線コネクタ 140"/>
          <p:cNvCxnSpPr>
            <a:stCxn id="128" idx="1"/>
            <a:endCxn id="140" idx="2"/>
          </p:cNvCxnSpPr>
          <p:nvPr/>
        </p:nvCxnSpPr>
        <p:spPr>
          <a:xfrm>
            <a:off x="1195460" y="4314374"/>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33" idx="0"/>
            <a:endCxn id="136" idx="0"/>
          </p:cNvCxnSpPr>
          <p:nvPr/>
        </p:nvCxnSpPr>
        <p:spPr>
          <a:xfrm>
            <a:off x="898139" y="5218142"/>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直線コネクタ 142"/>
          <p:cNvCxnSpPr>
            <a:stCxn id="131" idx="0"/>
            <a:endCxn id="133" idx="0"/>
          </p:cNvCxnSpPr>
          <p:nvPr/>
        </p:nvCxnSpPr>
        <p:spPr>
          <a:xfrm>
            <a:off x="755034" y="4708645"/>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40" idx="2"/>
            <a:endCxn id="136" idx="0"/>
          </p:cNvCxnSpPr>
          <p:nvPr/>
        </p:nvCxnSpPr>
        <p:spPr>
          <a:xfrm flipH="1">
            <a:off x="1481355" y="4713473"/>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直線コネクタ 144"/>
          <p:cNvCxnSpPr>
            <a:stCxn id="131" idx="0"/>
            <a:endCxn id="136" idx="0"/>
          </p:cNvCxnSpPr>
          <p:nvPr/>
        </p:nvCxnSpPr>
        <p:spPr>
          <a:xfrm>
            <a:off x="755034" y="4708645"/>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6" name="直線コネクタ 145"/>
          <p:cNvCxnSpPr>
            <a:stCxn id="140" idx="2"/>
            <a:endCxn id="133" idx="0"/>
          </p:cNvCxnSpPr>
          <p:nvPr/>
        </p:nvCxnSpPr>
        <p:spPr>
          <a:xfrm flipH="1">
            <a:off x="898139" y="4713473"/>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47" name="フローチャート: 複数書類 146"/>
          <p:cNvSpPr/>
          <p:nvPr/>
        </p:nvSpPr>
        <p:spPr>
          <a:xfrm>
            <a:off x="1481355" y="5426200"/>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8" name="フローチャート: 複数書類 147"/>
          <p:cNvSpPr/>
          <p:nvPr/>
        </p:nvSpPr>
        <p:spPr>
          <a:xfrm>
            <a:off x="1688485" y="470344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9" name="フローチャート: 複数書類 148"/>
          <p:cNvSpPr/>
          <p:nvPr/>
        </p:nvSpPr>
        <p:spPr>
          <a:xfrm>
            <a:off x="875087" y="54261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0" name="フローチャート: 複数書類 149"/>
          <p:cNvSpPr/>
          <p:nvPr/>
        </p:nvSpPr>
        <p:spPr>
          <a:xfrm>
            <a:off x="672597" y="4708645"/>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1" name="フローチャート: 複数書類 150"/>
          <p:cNvSpPr/>
          <p:nvPr/>
        </p:nvSpPr>
        <p:spPr>
          <a:xfrm>
            <a:off x="1194537" y="4241110"/>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4" name="テキスト ボックス 153"/>
          <p:cNvSpPr txBox="1"/>
          <p:nvPr/>
        </p:nvSpPr>
        <p:spPr>
          <a:xfrm>
            <a:off x="471153" y="3573463"/>
            <a:ext cx="6878806" cy="369332"/>
          </a:xfrm>
          <a:prstGeom prst="rect">
            <a:avLst/>
          </a:prstGeom>
          <a:noFill/>
        </p:spPr>
        <p:txBody>
          <a:bodyPr wrap="none" rtlCol="0">
            <a:spAutoFit/>
          </a:bodyPr>
          <a:lstStyle/>
          <a:p>
            <a:r>
              <a:rPr lang="ja-JP" altLang="en-US" b="1" dirty="0">
                <a:solidFill>
                  <a:srgbClr val="0070C0"/>
                </a:solidFill>
                <a:latin typeface="Meiryo" charset="-128"/>
                <a:ea typeface="Meiryo" charset="-128"/>
                <a:cs typeface="Meiryo" charset="-128"/>
              </a:rPr>
              <a:t>プライベート型ブロックチェーン（許可型ブロックチェーン）</a:t>
            </a:r>
            <a:endParaRPr kumimoji="1" lang="ja-JP" altLang="en-US" b="1" dirty="0">
              <a:solidFill>
                <a:srgbClr val="0070C0"/>
              </a:solidFill>
              <a:latin typeface="Meiryo" charset="-128"/>
              <a:ea typeface="Meiryo" charset="-128"/>
              <a:cs typeface="Meiryo" charset="-128"/>
            </a:endParaRPr>
          </a:p>
        </p:txBody>
      </p:sp>
      <p:sp>
        <p:nvSpPr>
          <p:cNvPr id="156" name="テキスト ボックス 155"/>
          <p:cNvSpPr txBox="1"/>
          <p:nvPr/>
        </p:nvSpPr>
        <p:spPr>
          <a:xfrm>
            <a:off x="1623234" y="473062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57" name="テキスト ボックス 156"/>
          <p:cNvSpPr txBox="1"/>
          <p:nvPr/>
        </p:nvSpPr>
        <p:spPr>
          <a:xfrm>
            <a:off x="1132836" y="4260708"/>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58" name="テキスト ボックス 157"/>
          <p:cNvSpPr txBox="1"/>
          <p:nvPr/>
        </p:nvSpPr>
        <p:spPr>
          <a:xfrm>
            <a:off x="611018" y="4730533"/>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59" name="テキスト ボックス 158"/>
          <p:cNvSpPr txBox="1"/>
          <p:nvPr/>
        </p:nvSpPr>
        <p:spPr>
          <a:xfrm>
            <a:off x="817181" y="544258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60" name="テキスト ボックス 159"/>
          <p:cNvSpPr txBox="1"/>
          <p:nvPr/>
        </p:nvSpPr>
        <p:spPr>
          <a:xfrm>
            <a:off x="1417102" y="5442250"/>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63" name="テキスト ボックス 162"/>
          <p:cNvSpPr txBox="1"/>
          <p:nvPr/>
        </p:nvSpPr>
        <p:spPr>
          <a:xfrm>
            <a:off x="1985901" y="4000495"/>
            <a:ext cx="6330515" cy="1723549"/>
          </a:xfrm>
          <a:prstGeom prst="rect">
            <a:avLst/>
          </a:prstGeom>
          <a:noFill/>
        </p:spPr>
        <p:txBody>
          <a:bodyPr wrap="square" rtlCol="0">
            <a:spAutoFit/>
          </a:bodyPr>
          <a:lstStyle/>
          <a:p>
            <a:r>
              <a:rPr lang="ja-JP" altLang="en-US" sz="1600" dirty="0">
                <a:solidFill>
                  <a:srgbClr val="0070C0"/>
                </a:solidFill>
                <a:latin typeface="Meiryo" charset="-128"/>
                <a:ea typeface="Meiryo" charset="-128"/>
                <a:cs typeface="Meiryo" charset="-128"/>
              </a:rPr>
              <a:t>取引記録の生成（ブロックの追加）や承認を行うことができるのは一部の参加者（</a:t>
            </a:r>
            <a:r>
              <a:rPr lang="ja-JP" altLang="en-US" sz="1600" dirty="0">
                <a:solidFill>
                  <a:schemeClr val="accent6">
                    <a:lumMod val="75000"/>
                  </a:schemeClr>
                </a:solidFill>
                <a:latin typeface="Meiryo" charset="-128"/>
                <a:ea typeface="Meiryo" charset="-128"/>
                <a:cs typeface="Meiryo" charset="-128"/>
              </a:rPr>
              <a:t>信頼できる参加者</a:t>
            </a:r>
            <a:r>
              <a:rPr lang="ja-JP" altLang="en-US" sz="1600" dirty="0">
                <a:solidFill>
                  <a:srgbClr val="0070C0"/>
                </a:solidFill>
                <a:latin typeface="Meiryo" charset="-128"/>
                <a:ea typeface="Meiryo" charset="-128"/>
                <a:cs typeface="Meiryo" charset="-128"/>
              </a:rPr>
              <a:t>）に限定される。</a:t>
            </a:r>
            <a:endParaRPr lang="en-US" altLang="ja-JP" sz="1600" dirty="0">
              <a:solidFill>
                <a:srgbClr val="0070C0"/>
              </a:solidFill>
              <a:latin typeface="Meiryo" charset="-128"/>
              <a:ea typeface="Meiryo" charset="-128"/>
              <a:cs typeface="Meiryo" charset="-128"/>
            </a:endParaRPr>
          </a:p>
          <a:p>
            <a:endParaRPr lang="en-US" altLang="ja-JP" sz="1600" dirty="0">
              <a:solidFill>
                <a:srgbClr val="0070C0"/>
              </a:solidFill>
              <a:latin typeface="Meiryo" charset="-128"/>
              <a:ea typeface="Meiryo" charset="-128"/>
              <a:cs typeface="Meiryo" charset="-128"/>
            </a:endParaRPr>
          </a:p>
          <a:p>
            <a:endParaRPr lang="en-US" altLang="ja-JP" sz="1600" dirty="0">
              <a:solidFill>
                <a:srgbClr val="0070C0"/>
              </a:solidFill>
              <a:latin typeface="Meiryo" charset="-128"/>
              <a:ea typeface="Meiryo" charset="-128"/>
              <a:cs typeface="Meiryo" charset="-128"/>
            </a:endParaRPr>
          </a:p>
          <a:p>
            <a:r>
              <a:rPr lang="ja-JP" altLang="en-US" sz="1400" dirty="0">
                <a:solidFill>
                  <a:srgbClr val="0070C0"/>
                </a:solidFill>
                <a:latin typeface="Meiryo" charset="-128"/>
                <a:ea typeface="Meiryo" charset="-128"/>
                <a:cs typeface="Meiryo" charset="-128"/>
              </a:rPr>
              <a:t>「非中央集権化」という側面が弱くなる一方で、管理主体によってあらかじめ指定された信頼性が高くかつ少数の参加者に限定して取引の承認が完結するため、迅速かつ効率的な取引承認が可能になる。</a:t>
            </a:r>
            <a:endParaRPr kumimoji="1" lang="ja-JP" altLang="en-US" sz="1400" dirty="0">
              <a:solidFill>
                <a:srgbClr val="0070C0"/>
              </a:solidFill>
              <a:latin typeface="Meiryo" charset="-128"/>
              <a:ea typeface="Meiryo" charset="-128"/>
              <a:cs typeface="Meiryo" charset="-128"/>
            </a:endParaRPr>
          </a:p>
        </p:txBody>
      </p:sp>
      <p:sp>
        <p:nvSpPr>
          <p:cNvPr id="76" name="正方形/長方形 75"/>
          <p:cNvSpPr/>
          <p:nvPr/>
        </p:nvSpPr>
        <p:spPr>
          <a:xfrm>
            <a:off x="604829" y="5781415"/>
            <a:ext cx="7927611" cy="415498"/>
          </a:xfrm>
          <a:prstGeom prst="rect">
            <a:avLst/>
          </a:prstGeom>
        </p:spPr>
        <p:txBody>
          <a:bodyPr wrap="square">
            <a:spAutoFit/>
          </a:bodyPr>
          <a:lstStyle/>
          <a:p>
            <a:pPr marL="171450" indent="-171450">
              <a:buFont typeface="Wingdings" charset="2"/>
              <a:buChar char="ü"/>
            </a:pPr>
            <a:r>
              <a:rPr lang="ja-JP" altLang="en-US" sz="1050" dirty="0">
                <a:solidFill>
                  <a:schemeClr val="accent6">
                    <a:lumMod val="75000"/>
                  </a:schemeClr>
                </a:solidFill>
                <a:latin typeface="Meiryo" charset="-128"/>
                <a:ea typeface="Meiryo" charset="-128"/>
                <a:cs typeface="Meiryo" charset="-128"/>
              </a:rPr>
              <a:t>信頼できる参加者</a:t>
            </a:r>
            <a:r>
              <a:rPr lang="ja-JP" altLang="en-US" sz="1050" dirty="0">
                <a:solidFill>
                  <a:srgbClr val="0070C0"/>
                </a:solidFill>
                <a:latin typeface="Meiryo" charset="-128"/>
                <a:ea typeface="Meiryo" charset="-128"/>
                <a:cs typeface="Meiryo" charset="-128"/>
              </a:rPr>
              <a:t>を指定できる中央</a:t>
            </a:r>
            <a:r>
              <a:rPr lang="ja-JP" altLang="en-US" sz="1050">
                <a:solidFill>
                  <a:srgbClr val="0070C0"/>
                </a:solidFill>
                <a:latin typeface="Meiryo" charset="-128"/>
                <a:ea typeface="Meiryo" charset="-128"/>
                <a:cs typeface="Meiryo" charset="-128"/>
              </a:rPr>
              <a:t>管理者が単一</a:t>
            </a:r>
            <a:r>
              <a:rPr lang="ja-JP" altLang="en-US" sz="1050" dirty="0">
                <a:solidFill>
                  <a:srgbClr val="0070C0"/>
                </a:solidFill>
                <a:latin typeface="Meiryo" charset="-128"/>
                <a:ea typeface="Meiryo" charset="-128"/>
                <a:cs typeface="Meiryo" charset="-128"/>
              </a:rPr>
              <a:t>ではなく複数の主体からなるものは「コンソーシアム型ブロックチェーン」と分類されることもある。</a:t>
            </a:r>
          </a:p>
        </p:txBody>
      </p:sp>
      <p:sp>
        <p:nvSpPr>
          <p:cNvPr id="77" name="正方形/長方形 76"/>
          <p:cNvSpPr/>
          <p:nvPr/>
        </p:nvSpPr>
        <p:spPr>
          <a:xfrm>
            <a:off x="691796" y="3865560"/>
            <a:ext cx="697627" cy="338554"/>
          </a:xfrm>
          <a:prstGeom prst="rect">
            <a:avLst/>
          </a:prstGeom>
        </p:spPr>
        <p:txBody>
          <a:bodyPr wrap="none">
            <a:spAutoFit/>
          </a:bodyPr>
          <a:lstStyle/>
          <a:p>
            <a:r>
              <a:rPr lang="ja-JP" altLang="en-US" sz="800" dirty="0">
                <a:solidFill>
                  <a:schemeClr val="accent6">
                    <a:lumMod val="75000"/>
                  </a:schemeClr>
                </a:solidFill>
                <a:latin typeface="Meiryo" charset="-128"/>
                <a:ea typeface="Meiryo" charset="-128"/>
                <a:cs typeface="Meiryo" charset="-128"/>
              </a:rPr>
              <a:t>信頼できる</a:t>
            </a:r>
            <a:endParaRPr lang="en-US" altLang="ja-JP" sz="800" dirty="0">
              <a:solidFill>
                <a:schemeClr val="accent6">
                  <a:lumMod val="75000"/>
                </a:schemeClr>
              </a:solidFill>
              <a:latin typeface="Meiryo" charset="-128"/>
              <a:ea typeface="Meiryo" charset="-128"/>
              <a:cs typeface="Meiryo" charset="-128"/>
            </a:endParaRPr>
          </a:p>
          <a:p>
            <a:r>
              <a:rPr lang="ja-JP" altLang="en-US" sz="800" dirty="0">
                <a:solidFill>
                  <a:schemeClr val="accent6">
                    <a:lumMod val="75000"/>
                  </a:schemeClr>
                </a:solidFill>
                <a:latin typeface="Meiryo" charset="-128"/>
                <a:ea typeface="Meiryo" charset="-128"/>
                <a:cs typeface="Meiryo" charset="-128"/>
              </a:rPr>
              <a:t>参加者</a:t>
            </a:r>
            <a:endParaRPr lang="ja-JP" altLang="en-US" sz="800" dirty="0"/>
          </a:p>
        </p:txBody>
      </p:sp>
      <p:sp>
        <p:nvSpPr>
          <p:cNvPr id="165" name="正方形/長方形 164"/>
          <p:cNvSpPr/>
          <p:nvPr/>
        </p:nvSpPr>
        <p:spPr>
          <a:xfrm>
            <a:off x="1266139" y="5052431"/>
            <a:ext cx="697627" cy="338554"/>
          </a:xfrm>
          <a:prstGeom prst="rect">
            <a:avLst/>
          </a:prstGeom>
        </p:spPr>
        <p:txBody>
          <a:bodyPr wrap="none">
            <a:spAutoFit/>
          </a:bodyPr>
          <a:lstStyle/>
          <a:p>
            <a:pPr algn="r"/>
            <a:r>
              <a:rPr lang="ja-JP" altLang="en-US" sz="800" dirty="0">
                <a:solidFill>
                  <a:schemeClr val="accent6">
                    <a:lumMod val="75000"/>
                  </a:schemeClr>
                </a:solidFill>
                <a:latin typeface="Meiryo" charset="-128"/>
                <a:ea typeface="Meiryo" charset="-128"/>
                <a:cs typeface="Meiryo" charset="-128"/>
              </a:rPr>
              <a:t>信頼できる</a:t>
            </a:r>
            <a:endParaRPr lang="en-US" altLang="ja-JP" sz="800" dirty="0">
              <a:solidFill>
                <a:schemeClr val="accent6">
                  <a:lumMod val="75000"/>
                </a:schemeClr>
              </a:solidFill>
              <a:latin typeface="Meiryo" charset="-128"/>
              <a:ea typeface="Meiryo" charset="-128"/>
              <a:cs typeface="Meiryo" charset="-128"/>
            </a:endParaRPr>
          </a:p>
          <a:p>
            <a:pPr algn="r"/>
            <a:r>
              <a:rPr lang="ja-JP" altLang="en-US" sz="800" dirty="0">
                <a:solidFill>
                  <a:schemeClr val="accent6">
                    <a:lumMod val="75000"/>
                  </a:schemeClr>
                </a:solidFill>
                <a:latin typeface="Meiryo" charset="-128"/>
                <a:ea typeface="Meiryo" charset="-128"/>
                <a:cs typeface="Meiryo" charset="-128"/>
              </a:rPr>
              <a:t>参加者</a:t>
            </a:r>
            <a:endParaRPr lang="ja-JP" altLang="en-US" sz="800" dirty="0"/>
          </a:p>
        </p:txBody>
      </p:sp>
      <p:sp>
        <p:nvSpPr>
          <p:cNvPr id="166" name="正方形/長方形 165"/>
          <p:cNvSpPr/>
          <p:nvPr/>
        </p:nvSpPr>
        <p:spPr>
          <a:xfrm>
            <a:off x="1981323" y="2094495"/>
            <a:ext cx="4108817" cy="369332"/>
          </a:xfrm>
          <a:prstGeom prst="rect">
            <a:avLst/>
          </a:prstGeom>
        </p:spPr>
        <p:txBody>
          <a:bodyPr wrap="none">
            <a:spAutoFit/>
          </a:bodyPr>
          <a:lstStyle/>
          <a:p>
            <a:r>
              <a:rPr lang="ja-JP" altLang="en-US" b="1" u="sng">
                <a:solidFill>
                  <a:srgbClr val="0432FF"/>
                </a:solidFill>
                <a:latin typeface="Meiryo" charset="-128"/>
                <a:ea typeface="Meiryo" charset="-128"/>
                <a:cs typeface="Meiryo" charset="-128"/>
              </a:rPr>
              <a:t>完全に自律分散的なブロックチェーン</a:t>
            </a:r>
            <a:endParaRPr lang="ja-JP" altLang="en-US">
              <a:solidFill>
                <a:srgbClr val="0432FF"/>
              </a:solidFill>
              <a:latin typeface="Meiryo" charset="-128"/>
              <a:ea typeface="Meiryo" charset="-128"/>
              <a:cs typeface="Meiryo" charset="-128"/>
            </a:endParaRPr>
          </a:p>
        </p:txBody>
      </p:sp>
      <p:sp>
        <p:nvSpPr>
          <p:cNvPr id="167" name="正方形/長方形 166"/>
          <p:cNvSpPr/>
          <p:nvPr/>
        </p:nvSpPr>
        <p:spPr>
          <a:xfrm>
            <a:off x="1992090" y="4656170"/>
            <a:ext cx="3877985" cy="369332"/>
          </a:xfrm>
          <a:prstGeom prst="rect">
            <a:avLst/>
          </a:prstGeom>
        </p:spPr>
        <p:txBody>
          <a:bodyPr wrap="none">
            <a:spAutoFit/>
          </a:bodyPr>
          <a:lstStyle/>
          <a:p>
            <a:r>
              <a:rPr lang="ja-JP" altLang="en-US" b="1" u="sng" dirty="0">
                <a:solidFill>
                  <a:schemeClr val="accent6">
                    <a:lumMod val="75000"/>
                  </a:schemeClr>
                </a:solidFill>
                <a:latin typeface="Meiryo" charset="-128"/>
                <a:ea typeface="Meiryo" charset="-128"/>
                <a:cs typeface="Meiryo" charset="-128"/>
              </a:rPr>
              <a:t>中央管理に適したブロックチェーン</a:t>
            </a:r>
            <a:endParaRPr lang="ja-JP" altLang="en-US"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154693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正方形/長方形 562"/>
          <p:cNvSpPr/>
          <p:nvPr/>
        </p:nvSpPr>
        <p:spPr>
          <a:xfrm>
            <a:off x="5887496" y="4988470"/>
            <a:ext cx="2844282" cy="139285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383629" y="4988470"/>
            <a:ext cx="4915172" cy="139285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a:t>スマート</a:t>
            </a:r>
            <a:r>
              <a:rPr lang="ja-JP" altLang="en-US"/>
              <a:t>・</a:t>
            </a:r>
            <a:r>
              <a:rPr kumimoji="1" lang="ja-JP" altLang="en-US"/>
              <a:t>コントラクト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grpSp>
        <p:nvGrpSpPr>
          <p:cNvPr id="4" name="図形グループ 3"/>
          <p:cNvGrpSpPr/>
          <p:nvPr/>
        </p:nvGrpSpPr>
        <p:grpSpPr>
          <a:xfrm flipH="1">
            <a:off x="1117263" y="1412776"/>
            <a:ext cx="144016" cy="272752"/>
            <a:chOff x="1946324" y="4125162"/>
            <a:chExt cx="969964" cy="2007872"/>
          </a:xfrm>
        </p:grpSpPr>
        <p:sp>
          <p:nvSpPr>
            <p:cNvPr id="5" name="円/楕円 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6"/>
          <p:cNvGrpSpPr/>
          <p:nvPr/>
        </p:nvGrpSpPr>
        <p:grpSpPr>
          <a:xfrm flipH="1">
            <a:off x="604829" y="1880885"/>
            <a:ext cx="144016" cy="272752"/>
            <a:chOff x="1946324" y="4125162"/>
            <a:chExt cx="969964" cy="2007872"/>
          </a:xfrm>
        </p:grpSpPr>
        <p:sp>
          <p:nvSpPr>
            <p:cNvPr id="8" name="円/楕円 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フローチャート: 論理積ゲート 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flipH="1">
            <a:off x="819942" y="2589296"/>
            <a:ext cx="144016" cy="272752"/>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flipH="1">
            <a:off x="1403158" y="2589296"/>
            <a:ext cx="144016" cy="272752"/>
            <a:chOff x="1946324" y="4125162"/>
            <a:chExt cx="969964" cy="2007872"/>
          </a:xfrm>
        </p:grpSpPr>
        <p:sp>
          <p:nvSpPr>
            <p:cNvPr id="14" name="円/楕円 1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flipH="1">
            <a:off x="1617045" y="1885713"/>
            <a:ext cx="144016" cy="272752"/>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0" name="直線コネクタ 19"/>
          <p:cNvCxnSpPr>
            <a:stCxn id="6" idx="1"/>
            <a:endCxn id="11" idx="0"/>
          </p:cNvCxnSpPr>
          <p:nvPr/>
        </p:nvCxnSpPr>
        <p:spPr>
          <a:xfrm flipH="1">
            <a:off x="8919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a:stCxn id="9" idx="0"/>
            <a:endCxn id="6" idx="1"/>
          </p:cNvCxnSpPr>
          <p:nvPr/>
        </p:nvCxnSpPr>
        <p:spPr>
          <a:xfrm flipV="1">
            <a:off x="7488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a:stCxn id="9" idx="0"/>
            <a:endCxn id="18" idx="2"/>
          </p:cNvCxnSpPr>
          <p:nvPr/>
        </p:nvCxnSpPr>
        <p:spPr>
          <a:xfrm>
            <a:off x="7488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6" idx="1"/>
            <a:endCxn id="14" idx="0"/>
          </p:cNvCxnSpPr>
          <p:nvPr/>
        </p:nvCxnSpPr>
        <p:spPr>
          <a:xfrm>
            <a:off x="11892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a:stCxn id="6" idx="1"/>
            <a:endCxn id="18" idx="2"/>
          </p:cNvCxnSpPr>
          <p:nvPr/>
        </p:nvCxnSpPr>
        <p:spPr>
          <a:xfrm>
            <a:off x="11892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a:stCxn id="11" idx="0"/>
            <a:endCxn id="14" idx="0"/>
          </p:cNvCxnSpPr>
          <p:nvPr/>
        </p:nvCxnSpPr>
        <p:spPr>
          <a:xfrm>
            <a:off x="8919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a:stCxn id="9" idx="0"/>
            <a:endCxn id="11" idx="0"/>
          </p:cNvCxnSpPr>
          <p:nvPr/>
        </p:nvCxnSpPr>
        <p:spPr>
          <a:xfrm>
            <a:off x="7488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直線コネクタ 39"/>
          <p:cNvCxnSpPr>
            <a:stCxn id="18" idx="2"/>
            <a:endCxn id="14" idx="0"/>
          </p:cNvCxnSpPr>
          <p:nvPr/>
        </p:nvCxnSpPr>
        <p:spPr>
          <a:xfrm flipH="1">
            <a:off x="14751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a:stCxn id="9" idx="0"/>
            <a:endCxn id="14" idx="0"/>
          </p:cNvCxnSpPr>
          <p:nvPr/>
        </p:nvCxnSpPr>
        <p:spPr>
          <a:xfrm>
            <a:off x="7488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a:stCxn id="18" idx="2"/>
            <a:endCxn id="11" idx="0"/>
          </p:cNvCxnSpPr>
          <p:nvPr/>
        </p:nvCxnSpPr>
        <p:spPr>
          <a:xfrm flipH="1">
            <a:off x="8919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0" name="フローチャート: 複数書類 69"/>
          <p:cNvSpPr/>
          <p:nvPr/>
        </p:nvSpPr>
        <p:spPr>
          <a:xfrm>
            <a:off x="14751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1" name="フローチャート: 複数書類 70"/>
          <p:cNvSpPr/>
          <p:nvPr/>
        </p:nvSpPr>
        <p:spPr>
          <a:xfrm>
            <a:off x="16822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複数書類 71"/>
          <p:cNvSpPr/>
          <p:nvPr/>
        </p:nvSpPr>
        <p:spPr>
          <a:xfrm>
            <a:off x="8688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3" name="フローチャート: 複数書類 72"/>
          <p:cNvSpPr/>
          <p:nvPr/>
        </p:nvSpPr>
        <p:spPr>
          <a:xfrm>
            <a:off x="6664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4" name="フローチャート: 複数書類 73"/>
          <p:cNvSpPr/>
          <p:nvPr/>
        </p:nvSpPr>
        <p:spPr>
          <a:xfrm>
            <a:off x="11883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5" name="図形グループ 74"/>
          <p:cNvGrpSpPr/>
          <p:nvPr/>
        </p:nvGrpSpPr>
        <p:grpSpPr>
          <a:xfrm flipH="1">
            <a:off x="2826519" y="1412776"/>
            <a:ext cx="144016" cy="272752"/>
            <a:chOff x="1946324" y="4125162"/>
            <a:chExt cx="969964" cy="2007872"/>
          </a:xfrm>
        </p:grpSpPr>
        <p:sp>
          <p:nvSpPr>
            <p:cNvPr id="76" name="円/楕円 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8" name="図形グループ 77"/>
          <p:cNvGrpSpPr/>
          <p:nvPr/>
        </p:nvGrpSpPr>
        <p:grpSpPr>
          <a:xfrm flipH="1">
            <a:off x="2314085" y="1880885"/>
            <a:ext cx="144016" cy="272752"/>
            <a:chOff x="1946324" y="4125162"/>
            <a:chExt cx="969964" cy="2007872"/>
          </a:xfrm>
        </p:grpSpPr>
        <p:sp>
          <p:nvSpPr>
            <p:cNvPr id="79" name="円/楕円 7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フローチャート: 論理積ゲート 7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flipH="1">
            <a:off x="2529198" y="2589296"/>
            <a:ext cx="144016" cy="272752"/>
            <a:chOff x="1946324" y="4125162"/>
            <a:chExt cx="969964" cy="2007872"/>
          </a:xfrm>
        </p:grpSpPr>
        <p:sp>
          <p:nvSpPr>
            <p:cNvPr id="82" name="円/楕円 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4" name="図形グループ 83"/>
          <p:cNvGrpSpPr/>
          <p:nvPr/>
        </p:nvGrpSpPr>
        <p:grpSpPr>
          <a:xfrm flipH="1">
            <a:off x="3112414" y="2589296"/>
            <a:ext cx="144016" cy="272752"/>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7" name="図形グループ 86"/>
          <p:cNvGrpSpPr/>
          <p:nvPr/>
        </p:nvGrpSpPr>
        <p:grpSpPr>
          <a:xfrm flipH="1">
            <a:off x="3326301" y="1885713"/>
            <a:ext cx="144016" cy="272752"/>
            <a:chOff x="1946324" y="4125162"/>
            <a:chExt cx="969964" cy="2007872"/>
          </a:xfrm>
        </p:grpSpPr>
        <p:sp>
          <p:nvSpPr>
            <p:cNvPr id="88" name="円/楕円 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0" name="直線コネクタ 89"/>
          <p:cNvCxnSpPr>
            <a:stCxn id="77" idx="1"/>
            <a:endCxn id="82" idx="0"/>
          </p:cNvCxnSpPr>
          <p:nvPr/>
        </p:nvCxnSpPr>
        <p:spPr>
          <a:xfrm flipH="1">
            <a:off x="2601206"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a:stCxn id="80" idx="0"/>
            <a:endCxn id="77" idx="1"/>
          </p:cNvCxnSpPr>
          <p:nvPr/>
        </p:nvCxnSpPr>
        <p:spPr>
          <a:xfrm flipV="1">
            <a:off x="2458101"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直線コネクタ 91"/>
          <p:cNvCxnSpPr>
            <a:stCxn id="80" idx="0"/>
            <a:endCxn id="89" idx="2"/>
          </p:cNvCxnSpPr>
          <p:nvPr/>
        </p:nvCxnSpPr>
        <p:spPr>
          <a:xfrm>
            <a:off x="2458101"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a:stCxn id="77" idx="1"/>
            <a:endCxn id="85" idx="0"/>
          </p:cNvCxnSpPr>
          <p:nvPr/>
        </p:nvCxnSpPr>
        <p:spPr>
          <a:xfrm>
            <a:off x="2898527"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直線コネクタ 93"/>
          <p:cNvCxnSpPr>
            <a:stCxn id="77" idx="1"/>
            <a:endCxn id="89" idx="2"/>
          </p:cNvCxnSpPr>
          <p:nvPr/>
        </p:nvCxnSpPr>
        <p:spPr>
          <a:xfrm>
            <a:off x="2898527"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a:stCxn id="82" idx="0"/>
            <a:endCxn id="85" idx="0"/>
          </p:cNvCxnSpPr>
          <p:nvPr/>
        </p:nvCxnSpPr>
        <p:spPr>
          <a:xfrm>
            <a:off x="2601206"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直線コネクタ 95"/>
          <p:cNvCxnSpPr>
            <a:stCxn id="80" idx="0"/>
            <a:endCxn id="82" idx="0"/>
          </p:cNvCxnSpPr>
          <p:nvPr/>
        </p:nvCxnSpPr>
        <p:spPr>
          <a:xfrm>
            <a:off x="2458101"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a:stCxn id="89" idx="2"/>
            <a:endCxn id="85" idx="0"/>
          </p:cNvCxnSpPr>
          <p:nvPr/>
        </p:nvCxnSpPr>
        <p:spPr>
          <a:xfrm flipH="1">
            <a:off x="3184422"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a:stCxn id="80" idx="0"/>
            <a:endCxn id="85" idx="0"/>
          </p:cNvCxnSpPr>
          <p:nvPr/>
        </p:nvCxnSpPr>
        <p:spPr>
          <a:xfrm>
            <a:off x="2458101"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直線コネクタ 98"/>
          <p:cNvCxnSpPr>
            <a:stCxn id="89" idx="2"/>
            <a:endCxn id="82" idx="0"/>
          </p:cNvCxnSpPr>
          <p:nvPr/>
        </p:nvCxnSpPr>
        <p:spPr>
          <a:xfrm flipH="1">
            <a:off x="2601206"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0" name="フローチャート: 複数書類 99"/>
          <p:cNvSpPr/>
          <p:nvPr/>
        </p:nvSpPr>
        <p:spPr>
          <a:xfrm>
            <a:off x="3184422"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1" name="フローチャート: 複数書類 100"/>
          <p:cNvSpPr/>
          <p:nvPr/>
        </p:nvSpPr>
        <p:spPr>
          <a:xfrm>
            <a:off x="3391552"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2" name="フローチャート: 複数書類 101"/>
          <p:cNvSpPr/>
          <p:nvPr/>
        </p:nvSpPr>
        <p:spPr>
          <a:xfrm>
            <a:off x="2578154"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3" name="フローチャート: 複数書類 102"/>
          <p:cNvSpPr/>
          <p:nvPr/>
        </p:nvSpPr>
        <p:spPr>
          <a:xfrm>
            <a:off x="2375664"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フローチャート: 複数書類 103"/>
          <p:cNvSpPr/>
          <p:nvPr/>
        </p:nvSpPr>
        <p:spPr>
          <a:xfrm>
            <a:off x="2897604"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05" name="図形グループ 104"/>
          <p:cNvGrpSpPr/>
          <p:nvPr/>
        </p:nvGrpSpPr>
        <p:grpSpPr>
          <a:xfrm flipH="1">
            <a:off x="4499992" y="1412776"/>
            <a:ext cx="144016" cy="272752"/>
            <a:chOff x="1946324" y="4125162"/>
            <a:chExt cx="969964" cy="2007872"/>
          </a:xfrm>
        </p:grpSpPr>
        <p:sp>
          <p:nvSpPr>
            <p:cNvPr id="106" name="円/楕円 10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フローチャート: 論理積ゲート 10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flipH="1">
            <a:off x="3987558" y="1880885"/>
            <a:ext cx="144016" cy="272752"/>
            <a:chOff x="1946324" y="4125162"/>
            <a:chExt cx="969964" cy="2007872"/>
          </a:xfrm>
        </p:grpSpPr>
        <p:sp>
          <p:nvSpPr>
            <p:cNvPr id="109" name="円/楕円 1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 name="図形グループ 110"/>
          <p:cNvGrpSpPr/>
          <p:nvPr/>
        </p:nvGrpSpPr>
        <p:grpSpPr>
          <a:xfrm flipH="1">
            <a:off x="4202671" y="2589296"/>
            <a:ext cx="144016" cy="272752"/>
            <a:chOff x="1946324" y="4125162"/>
            <a:chExt cx="969964" cy="2007872"/>
          </a:xfrm>
        </p:grpSpPr>
        <p:sp>
          <p:nvSpPr>
            <p:cNvPr id="112" name="円/楕円 11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フローチャート: 論理積ゲート 11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4" name="図形グループ 113"/>
          <p:cNvGrpSpPr/>
          <p:nvPr/>
        </p:nvGrpSpPr>
        <p:grpSpPr>
          <a:xfrm flipH="1">
            <a:off x="4785887" y="2589296"/>
            <a:ext cx="144016" cy="272752"/>
            <a:chOff x="1946324" y="4125162"/>
            <a:chExt cx="969964" cy="2007872"/>
          </a:xfrm>
        </p:grpSpPr>
        <p:sp>
          <p:nvSpPr>
            <p:cNvPr id="115" name="円/楕円 1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フローチャート: 論理積ゲート 1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7" name="図形グループ 116"/>
          <p:cNvGrpSpPr/>
          <p:nvPr/>
        </p:nvGrpSpPr>
        <p:grpSpPr>
          <a:xfrm flipH="1">
            <a:off x="4999774" y="1885713"/>
            <a:ext cx="144016" cy="272752"/>
            <a:chOff x="1946324" y="4125162"/>
            <a:chExt cx="969964" cy="2007872"/>
          </a:xfrm>
        </p:grpSpPr>
        <p:sp>
          <p:nvSpPr>
            <p:cNvPr id="118" name="円/楕円 1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フローチャート: 論理積ゲート 1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20" name="直線コネクタ 119"/>
          <p:cNvCxnSpPr>
            <a:stCxn id="107" idx="1"/>
            <a:endCxn id="112" idx="0"/>
          </p:cNvCxnSpPr>
          <p:nvPr/>
        </p:nvCxnSpPr>
        <p:spPr>
          <a:xfrm flipH="1">
            <a:off x="4274679"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0" idx="0"/>
            <a:endCxn id="107" idx="1"/>
          </p:cNvCxnSpPr>
          <p:nvPr/>
        </p:nvCxnSpPr>
        <p:spPr>
          <a:xfrm flipV="1">
            <a:off x="4131574"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直線コネクタ 121"/>
          <p:cNvCxnSpPr>
            <a:stCxn id="110" idx="0"/>
            <a:endCxn id="119" idx="2"/>
          </p:cNvCxnSpPr>
          <p:nvPr/>
        </p:nvCxnSpPr>
        <p:spPr>
          <a:xfrm>
            <a:off x="4131574"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直線コネクタ 122"/>
          <p:cNvCxnSpPr>
            <a:stCxn id="107" idx="1"/>
            <a:endCxn id="115" idx="0"/>
          </p:cNvCxnSpPr>
          <p:nvPr/>
        </p:nvCxnSpPr>
        <p:spPr>
          <a:xfrm>
            <a:off x="4572000"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直線コネクタ 123"/>
          <p:cNvCxnSpPr>
            <a:stCxn id="107" idx="1"/>
            <a:endCxn id="119" idx="2"/>
          </p:cNvCxnSpPr>
          <p:nvPr/>
        </p:nvCxnSpPr>
        <p:spPr>
          <a:xfrm>
            <a:off x="4572000"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直線コネクタ 124"/>
          <p:cNvCxnSpPr>
            <a:stCxn id="112" idx="0"/>
            <a:endCxn id="115" idx="0"/>
          </p:cNvCxnSpPr>
          <p:nvPr/>
        </p:nvCxnSpPr>
        <p:spPr>
          <a:xfrm>
            <a:off x="4274679"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10" idx="0"/>
            <a:endCxn id="112" idx="0"/>
          </p:cNvCxnSpPr>
          <p:nvPr/>
        </p:nvCxnSpPr>
        <p:spPr>
          <a:xfrm>
            <a:off x="4131574"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直線コネクタ 126"/>
          <p:cNvCxnSpPr>
            <a:stCxn id="119" idx="2"/>
            <a:endCxn id="115" idx="0"/>
          </p:cNvCxnSpPr>
          <p:nvPr/>
        </p:nvCxnSpPr>
        <p:spPr>
          <a:xfrm flipH="1">
            <a:off x="4857895"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直線コネクタ 127"/>
          <p:cNvCxnSpPr>
            <a:stCxn id="110" idx="0"/>
            <a:endCxn id="115" idx="0"/>
          </p:cNvCxnSpPr>
          <p:nvPr/>
        </p:nvCxnSpPr>
        <p:spPr>
          <a:xfrm>
            <a:off x="4131574"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直線コネクタ 128"/>
          <p:cNvCxnSpPr>
            <a:stCxn id="119" idx="2"/>
            <a:endCxn id="112" idx="0"/>
          </p:cNvCxnSpPr>
          <p:nvPr/>
        </p:nvCxnSpPr>
        <p:spPr>
          <a:xfrm flipH="1">
            <a:off x="4274679"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30" name="フローチャート: 複数書類 129"/>
          <p:cNvSpPr/>
          <p:nvPr/>
        </p:nvSpPr>
        <p:spPr>
          <a:xfrm>
            <a:off x="4857895"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1" name="フローチャート: 複数書類 130"/>
          <p:cNvSpPr/>
          <p:nvPr/>
        </p:nvSpPr>
        <p:spPr>
          <a:xfrm>
            <a:off x="5065025"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2" name="フローチャート: 複数書類 131"/>
          <p:cNvSpPr/>
          <p:nvPr/>
        </p:nvSpPr>
        <p:spPr>
          <a:xfrm>
            <a:off x="4251627"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3" name="フローチャート: 複数書類 132"/>
          <p:cNvSpPr/>
          <p:nvPr/>
        </p:nvSpPr>
        <p:spPr>
          <a:xfrm>
            <a:off x="4049137"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4" name="フローチャート: 複数書類 133"/>
          <p:cNvSpPr/>
          <p:nvPr/>
        </p:nvSpPr>
        <p:spPr>
          <a:xfrm>
            <a:off x="4571077"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35" name="図形グループ 134"/>
          <p:cNvGrpSpPr/>
          <p:nvPr/>
        </p:nvGrpSpPr>
        <p:grpSpPr>
          <a:xfrm flipH="1">
            <a:off x="6221463" y="1412776"/>
            <a:ext cx="144016" cy="272752"/>
            <a:chOff x="1946324" y="4125162"/>
            <a:chExt cx="969964" cy="2007872"/>
          </a:xfrm>
        </p:grpSpPr>
        <p:sp>
          <p:nvSpPr>
            <p:cNvPr id="136" name="円/楕円 1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フローチャート: 論理積ゲート 1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8" name="図形グループ 137"/>
          <p:cNvGrpSpPr/>
          <p:nvPr/>
        </p:nvGrpSpPr>
        <p:grpSpPr>
          <a:xfrm flipH="1">
            <a:off x="5709029" y="1880885"/>
            <a:ext cx="144016" cy="272752"/>
            <a:chOff x="1946324" y="4125162"/>
            <a:chExt cx="969964" cy="2007872"/>
          </a:xfrm>
        </p:grpSpPr>
        <p:sp>
          <p:nvSpPr>
            <p:cNvPr id="139" name="円/楕円 1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フローチャート: 論理積ゲート 1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flipH="1">
            <a:off x="5924142" y="2589296"/>
            <a:ext cx="144016" cy="272752"/>
            <a:chOff x="1946324" y="4125162"/>
            <a:chExt cx="969964" cy="2007872"/>
          </a:xfrm>
        </p:grpSpPr>
        <p:sp>
          <p:nvSpPr>
            <p:cNvPr id="142" name="円/楕円 1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フローチャート: 論理積ゲート 1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4" name="図形グループ 143"/>
          <p:cNvGrpSpPr/>
          <p:nvPr/>
        </p:nvGrpSpPr>
        <p:grpSpPr>
          <a:xfrm flipH="1">
            <a:off x="6507358" y="2589296"/>
            <a:ext cx="144016" cy="272752"/>
            <a:chOff x="1946324" y="4125162"/>
            <a:chExt cx="969964" cy="2007872"/>
          </a:xfrm>
        </p:grpSpPr>
        <p:sp>
          <p:nvSpPr>
            <p:cNvPr id="145" name="円/楕円 1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フローチャート: 論理積ゲート 1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7" name="図形グループ 146"/>
          <p:cNvGrpSpPr/>
          <p:nvPr/>
        </p:nvGrpSpPr>
        <p:grpSpPr>
          <a:xfrm flipH="1">
            <a:off x="6721245" y="1885713"/>
            <a:ext cx="144016" cy="272752"/>
            <a:chOff x="1946324" y="4125162"/>
            <a:chExt cx="969964" cy="2007872"/>
          </a:xfrm>
        </p:grpSpPr>
        <p:sp>
          <p:nvSpPr>
            <p:cNvPr id="148" name="円/楕円 1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フローチャート: 論理積ゲート 14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50" name="直線コネクタ 149"/>
          <p:cNvCxnSpPr>
            <a:stCxn id="137" idx="1"/>
            <a:endCxn id="142" idx="0"/>
          </p:cNvCxnSpPr>
          <p:nvPr/>
        </p:nvCxnSpPr>
        <p:spPr>
          <a:xfrm flipH="1">
            <a:off x="59961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1" name="直線コネクタ 150"/>
          <p:cNvCxnSpPr>
            <a:stCxn id="140" idx="0"/>
            <a:endCxn id="137" idx="1"/>
          </p:cNvCxnSpPr>
          <p:nvPr/>
        </p:nvCxnSpPr>
        <p:spPr>
          <a:xfrm flipV="1">
            <a:off x="58530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2" name="直線コネクタ 151"/>
          <p:cNvCxnSpPr>
            <a:stCxn id="140" idx="0"/>
            <a:endCxn id="149" idx="2"/>
          </p:cNvCxnSpPr>
          <p:nvPr/>
        </p:nvCxnSpPr>
        <p:spPr>
          <a:xfrm>
            <a:off x="58530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直線コネクタ 152"/>
          <p:cNvCxnSpPr>
            <a:stCxn id="137" idx="1"/>
            <a:endCxn id="145" idx="0"/>
          </p:cNvCxnSpPr>
          <p:nvPr/>
        </p:nvCxnSpPr>
        <p:spPr>
          <a:xfrm>
            <a:off x="62934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4" name="直線コネクタ 153"/>
          <p:cNvCxnSpPr>
            <a:stCxn id="137" idx="1"/>
            <a:endCxn id="149" idx="2"/>
          </p:cNvCxnSpPr>
          <p:nvPr/>
        </p:nvCxnSpPr>
        <p:spPr>
          <a:xfrm>
            <a:off x="62934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直線コネクタ 154"/>
          <p:cNvCxnSpPr>
            <a:stCxn id="142" idx="0"/>
            <a:endCxn id="145" idx="0"/>
          </p:cNvCxnSpPr>
          <p:nvPr/>
        </p:nvCxnSpPr>
        <p:spPr>
          <a:xfrm>
            <a:off x="59961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6" name="直線コネクタ 155"/>
          <p:cNvCxnSpPr>
            <a:stCxn id="140" idx="0"/>
            <a:endCxn id="142" idx="0"/>
          </p:cNvCxnSpPr>
          <p:nvPr/>
        </p:nvCxnSpPr>
        <p:spPr>
          <a:xfrm>
            <a:off x="58530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直線コネクタ 156"/>
          <p:cNvCxnSpPr>
            <a:stCxn id="149" idx="2"/>
            <a:endCxn id="145" idx="0"/>
          </p:cNvCxnSpPr>
          <p:nvPr/>
        </p:nvCxnSpPr>
        <p:spPr>
          <a:xfrm flipH="1">
            <a:off x="65793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直線コネクタ 157"/>
          <p:cNvCxnSpPr>
            <a:stCxn id="140" idx="0"/>
            <a:endCxn id="145" idx="0"/>
          </p:cNvCxnSpPr>
          <p:nvPr/>
        </p:nvCxnSpPr>
        <p:spPr>
          <a:xfrm>
            <a:off x="58530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直線コネクタ 158"/>
          <p:cNvCxnSpPr>
            <a:stCxn id="149" idx="2"/>
            <a:endCxn id="142" idx="0"/>
          </p:cNvCxnSpPr>
          <p:nvPr/>
        </p:nvCxnSpPr>
        <p:spPr>
          <a:xfrm flipH="1">
            <a:off x="59961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0" name="フローチャート: 複数書類 159"/>
          <p:cNvSpPr/>
          <p:nvPr/>
        </p:nvSpPr>
        <p:spPr>
          <a:xfrm>
            <a:off x="65793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1" name="フローチャート: 複数書類 160"/>
          <p:cNvSpPr/>
          <p:nvPr/>
        </p:nvSpPr>
        <p:spPr>
          <a:xfrm>
            <a:off x="67864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2" name="フローチャート: 複数書類 161"/>
          <p:cNvSpPr/>
          <p:nvPr/>
        </p:nvSpPr>
        <p:spPr>
          <a:xfrm>
            <a:off x="59730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3" name="フローチャート: 複数書類 162"/>
          <p:cNvSpPr/>
          <p:nvPr/>
        </p:nvSpPr>
        <p:spPr>
          <a:xfrm>
            <a:off x="57706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4" name="フローチャート: 複数書類 163"/>
          <p:cNvSpPr/>
          <p:nvPr/>
        </p:nvSpPr>
        <p:spPr>
          <a:xfrm>
            <a:off x="62925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65" name="図形グループ 164"/>
          <p:cNvGrpSpPr/>
          <p:nvPr/>
        </p:nvGrpSpPr>
        <p:grpSpPr>
          <a:xfrm flipH="1">
            <a:off x="7932969" y="1412776"/>
            <a:ext cx="144016" cy="272752"/>
            <a:chOff x="1946324" y="4125162"/>
            <a:chExt cx="969964" cy="2007872"/>
          </a:xfrm>
        </p:grpSpPr>
        <p:sp>
          <p:nvSpPr>
            <p:cNvPr id="166" name="円/楕円 16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7" name="フローチャート: 論理積ゲート 16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8" name="図形グループ 167"/>
          <p:cNvGrpSpPr/>
          <p:nvPr/>
        </p:nvGrpSpPr>
        <p:grpSpPr>
          <a:xfrm flipH="1">
            <a:off x="7420535" y="1880885"/>
            <a:ext cx="144016" cy="272752"/>
            <a:chOff x="1946324" y="4125162"/>
            <a:chExt cx="969964" cy="2007872"/>
          </a:xfrm>
        </p:grpSpPr>
        <p:sp>
          <p:nvSpPr>
            <p:cNvPr id="169" name="円/楕円 1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ローチャート: 論理積ゲート 1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1" name="図形グループ 170"/>
          <p:cNvGrpSpPr/>
          <p:nvPr/>
        </p:nvGrpSpPr>
        <p:grpSpPr>
          <a:xfrm flipH="1">
            <a:off x="7635648" y="2589296"/>
            <a:ext cx="144016" cy="272752"/>
            <a:chOff x="1946324" y="4125162"/>
            <a:chExt cx="969964" cy="2007872"/>
          </a:xfrm>
        </p:grpSpPr>
        <p:sp>
          <p:nvSpPr>
            <p:cNvPr id="172" name="円/楕円 17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フローチャート: 論理積ゲート 17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4" name="図形グループ 173"/>
          <p:cNvGrpSpPr/>
          <p:nvPr/>
        </p:nvGrpSpPr>
        <p:grpSpPr>
          <a:xfrm flipH="1">
            <a:off x="8218864" y="2589296"/>
            <a:ext cx="144016" cy="272752"/>
            <a:chOff x="1946324" y="4125162"/>
            <a:chExt cx="969964" cy="2007872"/>
          </a:xfrm>
        </p:grpSpPr>
        <p:sp>
          <p:nvSpPr>
            <p:cNvPr id="175" name="円/楕円 1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フローチャート: 論理積ゲート 1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7" name="図形グループ 176"/>
          <p:cNvGrpSpPr/>
          <p:nvPr/>
        </p:nvGrpSpPr>
        <p:grpSpPr>
          <a:xfrm flipH="1">
            <a:off x="8432751" y="1885713"/>
            <a:ext cx="144016" cy="272752"/>
            <a:chOff x="1946324" y="4125162"/>
            <a:chExt cx="969964" cy="2007872"/>
          </a:xfrm>
        </p:grpSpPr>
        <p:sp>
          <p:nvSpPr>
            <p:cNvPr id="178" name="円/楕円 17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フローチャート: 論理積ゲート 17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80" name="直線コネクタ 179"/>
          <p:cNvCxnSpPr>
            <a:stCxn id="167" idx="1"/>
            <a:endCxn id="172" idx="0"/>
          </p:cNvCxnSpPr>
          <p:nvPr/>
        </p:nvCxnSpPr>
        <p:spPr>
          <a:xfrm flipH="1">
            <a:off x="7707656"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1" name="直線コネクタ 180"/>
          <p:cNvCxnSpPr>
            <a:stCxn id="170" idx="0"/>
            <a:endCxn id="167" idx="1"/>
          </p:cNvCxnSpPr>
          <p:nvPr/>
        </p:nvCxnSpPr>
        <p:spPr>
          <a:xfrm flipV="1">
            <a:off x="7564551"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2" name="直線コネクタ 181"/>
          <p:cNvCxnSpPr>
            <a:stCxn id="170" idx="0"/>
            <a:endCxn id="179" idx="2"/>
          </p:cNvCxnSpPr>
          <p:nvPr/>
        </p:nvCxnSpPr>
        <p:spPr>
          <a:xfrm>
            <a:off x="7564551"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3" name="直線コネクタ 182"/>
          <p:cNvCxnSpPr>
            <a:stCxn id="167" idx="1"/>
            <a:endCxn id="175" idx="0"/>
          </p:cNvCxnSpPr>
          <p:nvPr/>
        </p:nvCxnSpPr>
        <p:spPr>
          <a:xfrm>
            <a:off x="8004977"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4" name="直線コネクタ 183"/>
          <p:cNvCxnSpPr>
            <a:stCxn id="167" idx="1"/>
            <a:endCxn id="179" idx="2"/>
          </p:cNvCxnSpPr>
          <p:nvPr/>
        </p:nvCxnSpPr>
        <p:spPr>
          <a:xfrm>
            <a:off x="8004977"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2" idx="0"/>
            <a:endCxn id="175" idx="0"/>
          </p:cNvCxnSpPr>
          <p:nvPr/>
        </p:nvCxnSpPr>
        <p:spPr>
          <a:xfrm>
            <a:off x="7707656"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70" idx="0"/>
            <a:endCxn id="172" idx="0"/>
          </p:cNvCxnSpPr>
          <p:nvPr/>
        </p:nvCxnSpPr>
        <p:spPr>
          <a:xfrm>
            <a:off x="7564551"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9" idx="2"/>
            <a:endCxn id="175" idx="0"/>
          </p:cNvCxnSpPr>
          <p:nvPr/>
        </p:nvCxnSpPr>
        <p:spPr>
          <a:xfrm flipH="1">
            <a:off x="8290872"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70" idx="0"/>
            <a:endCxn id="175" idx="0"/>
          </p:cNvCxnSpPr>
          <p:nvPr/>
        </p:nvCxnSpPr>
        <p:spPr>
          <a:xfrm>
            <a:off x="7564551"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9" idx="2"/>
            <a:endCxn id="172" idx="0"/>
          </p:cNvCxnSpPr>
          <p:nvPr/>
        </p:nvCxnSpPr>
        <p:spPr>
          <a:xfrm flipH="1">
            <a:off x="7707656"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0" name="フローチャート: 複数書類 189"/>
          <p:cNvSpPr/>
          <p:nvPr/>
        </p:nvSpPr>
        <p:spPr>
          <a:xfrm>
            <a:off x="8290872"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1" name="フローチャート: 複数書類 190"/>
          <p:cNvSpPr/>
          <p:nvPr/>
        </p:nvSpPr>
        <p:spPr>
          <a:xfrm>
            <a:off x="8498002"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2" name="フローチャート: 複数書類 191"/>
          <p:cNvSpPr/>
          <p:nvPr/>
        </p:nvSpPr>
        <p:spPr>
          <a:xfrm>
            <a:off x="7684604"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3" name="フローチャート: 複数書類 192"/>
          <p:cNvSpPr/>
          <p:nvPr/>
        </p:nvSpPr>
        <p:spPr>
          <a:xfrm>
            <a:off x="7482114"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4" name="フローチャート: 複数書類 193"/>
          <p:cNvSpPr/>
          <p:nvPr/>
        </p:nvSpPr>
        <p:spPr>
          <a:xfrm>
            <a:off x="8004054"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5" name="テキスト ボックス 194"/>
          <p:cNvSpPr txBox="1"/>
          <p:nvPr/>
        </p:nvSpPr>
        <p:spPr>
          <a:xfrm>
            <a:off x="1490072" y="170713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196" name="テキスト ボックス 195"/>
          <p:cNvSpPr txBox="1"/>
          <p:nvPr/>
        </p:nvSpPr>
        <p:spPr>
          <a:xfrm>
            <a:off x="494669" y="255374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197" name="テキスト ボックス 196"/>
          <p:cNvSpPr txBox="1"/>
          <p:nvPr/>
        </p:nvSpPr>
        <p:spPr>
          <a:xfrm>
            <a:off x="3208219"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198" name="テキスト ボックス 197"/>
          <p:cNvSpPr txBox="1"/>
          <p:nvPr/>
        </p:nvSpPr>
        <p:spPr>
          <a:xfrm>
            <a:off x="2189730" y="2555735"/>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199" name="テキスト ボックス 198"/>
          <p:cNvSpPr txBox="1"/>
          <p:nvPr/>
        </p:nvSpPr>
        <p:spPr>
          <a:xfrm>
            <a:off x="4873476" y="170713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0" name="テキスト ボックス 199"/>
          <p:cNvSpPr txBox="1"/>
          <p:nvPr/>
        </p:nvSpPr>
        <p:spPr>
          <a:xfrm>
            <a:off x="3878073" y="255374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201" name="テキスト ボックス 200"/>
          <p:cNvSpPr txBox="1"/>
          <p:nvPr/>
        </p:nvSpPr>
        <p:spPr>
          <a:xfrm>
            <a:off x="6615252"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2" name="テキスト ボックス 201"/>
          <p:cNvSpPr txBox="1"/>
          <p:nvPr/>
        </p:nvSpPr>
        <p:spPr>
          <a:xfrm>
            <a:off x="5622310" y="2558198"/>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203" name="テキスト ボックス 202"/>
          <p:cNvSpPr txBox="1"/>
          <p:nvPr/>
        </p:nvSpPr>
        <p:spPr>
          <a:xfrm>
            <a:off x="8303077"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4" name="テキスト ボックス 203"/>
          <p:cNvSpPr txBox="1"/>
          <p:nvPr/>
        </p:nvSpPr>
        <p:spPr>
          <a:xfrm>
            <a:off x="7307674" y="254949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cxnSp>
        <p:nvCxnSpPr>
          <p:cNvPr id="207" name="直線矢印コネクタ 206"/>
          <p:cNvCxnSpPr>
            <a:stCxn id="82" idx="0"/>
            <a:endCxn id="89" idx="2"/>
          </p:cNvCxnSpPr>
          <p:nvPr/>
        </p:nvCxnSpPr>
        <p:spPr>
          <a:xfrm flipV="1">
            <a:off x="2601206" y="2084627"/>
            <a:ext cx="725095" cy="504669"/>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8" name="直線矢印コネクタ 207"/>
          <p:cNvCxnSpPr>
            <a:stCxn id="82" idx="0"/>
            <a:endCxn id="80" idx="0"/>
          </p:cNvCxnSpPr>
          <p:nvPr/>
        </p:nvCxnSpPr>
        <p:spPr>
          <a:xfrm flipH="1" flipV="1">
            <a:off x="2458101" y="2079799"/>
            <a:ext cx="143105" cy="509497"/>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8" name="直線矢印コネクタ 217"/>
          <p:cNvCxnSpPr>
            <a:stCxn id="82" idx="0"/>
            <a:endCxn id="104" idx="1"/>
          </p:cNvCxnSpPr>
          <p:nvPr/>
        </p:nvCxnSpPr>
        <p:spPr>
          <a:xfrm flipV="1">
            <a:off x="2601206" y="1716736"/>
            <a:ext cx="296398" cy="87256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22" name="直線矢印コネクタ 221"/>
          <p:cNvCxnSpPr>
            <a:stCxn id="82" idx="1"/>
            <a:endCxn id="85" idx="7"/>
          </p:cNvCxnSpPr>
          <p:nvPr/>
        </p:nvCxnSpPr>
        <p:spPr>
          <a:xfrm>
            <a:off x="2652123" y="2607613"/>
            <a:ext cx="481382" cy="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59" name="テキスト ボックス 258"/>
          <p:cNvSpPr txBox="1"/>
          <p:nvPr/>
        </p:nvSpPr>
        <p:spPr>
          <a:xfrm>
            <a:off x="3915419" y="3236128"/>
            <a:ext cx="1313180"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全参加者の台帳に</a:t>
            </a:r>
            <a:endParaRPr kumimoji="1" lang="en-US" altLang="ja-JP" sz="800" dirty="0">
              <a:solidFill>
                <a:srgbClr val="0070C0"/>
              </a:solidFill>
              <a:latin typeface="Meiryo" charset="-128"/>
              <a:ea typeface="Meiryo" charset="-128"/>
              <a:cs typeface="Meiryo" charset="-128"/>
            </a:endParaRPr>
          </a:p>
          <a:p>
            <a:pPr algn="ctr"/>
            <a:r>
              <a:rPr kumimoji="1" lang="ja-JP" altLang="en-US" sz="800" u="sng" dirty="0">
                <a:solidFill>
                  <a:srgbClr val="7030A0"/>
                </a:solidFill>
                <a:latin typeface="Meiryo" charset="-128"/>
                <a:ea typeface="Meiryo" charset="-128"/>
                <a:cs typeface="Meiryo" charset="-128"/>
              </a:rPr>
              <a:t>プログラム</a:t>
            </a:r>
            <a:r>
              <a:rPr kumimoji="1" lang="ja-JP" altLang="en-US" sz="800" dirty="0">
                <a:solidFill>
                  <a:srgbClr val="0070C0"/>
                </a:solidFill>
                <a:latin typeface="Meiryo" charset="-128"/>
                <a:ea typeface="Meiryo" charset="-128"/>
                <a:cs typeface="Meiryo" charset="-128"/>
              </a:rPr>
              <a:t>が登録される</a:t>
            </a:r>
          </a:p>
        </p:txBody>
      </p:sp>
      <p:sp>
        <p:nvSpPr>
          <p:cNvPr id="260" name="テキスト ボックス 259"/>
          <p:cNvSpPr txBox="1"/>
          <p:nvPr/>
        </p:nvSpPr>
        <p:spPr>
          <a:xfrm>
            <a:off x="321175" y="3236128"/>
            <a:ext cx="1723549"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参加者（</a:t>
            </a:r>
            <a:r>
              <a:rPr lang="ja-JP" altLang="en-US" sz="800" dirty="0">
                <a:solidFill>
                  <a:srgbClr val="0070C0"/>
                </a:solidFill>
                <a:latin typeface="Meiryo" charset="-128"/>
                <a:ea typeface="Meiryo" charset="-128"/>
                <a:cs typeface="Meiryo" charset="-128"/>
              </a:rPr>
              <a:t>関係者</a:t>
            </a:r>
            <a:r>
              <a:rPr kumimoji="1" lang="ja-JP" altLang="en-US" sz="800" dirty="0">
                <a:solidFill>
                  <a:srgbClr val="0070C0"/>
                </a:solidFill>
                <a:latin typeface="Meiryo" charset="-128"/>
                <a:ea typeface="Meiryo" charset="-128"/>
                <a:cs typeface="Meiryo" charset="-128"/>
              </a:rPr>
              <a:t>）全員が同じ台帳</a:t>
            </a:r>
            <a:endParaRPr kumimoji="1" lang="en-US" altLang="ja-JP" sz="800" dirty="0">
              <a:solidFill>
                <a:srgbClr val="0070C0"/>
              </a:solidFill>
              <a:latin typeface="Meiryo" charset="-128"/>
              <a:ea typeface="Meiryo" charset="-128"/>
              <a:cs typeface="Meiryo" charset="-128"/>
            </a:endParaRPr>
          </a:p>
          <a:p>
            <a:pPr algn="ctr"/>
            <a:r>
              <a:rPr kumimoji="1" lang="ja-JP" altLang="en-US" sz="800" dirty="0">
                <a:solidFill>
                  <a:srgbClr val="0070C0"/>
                </a:solidFill>
                <a:latin typeface="Meiryo" charset="-128"/>
                <a:ea typeface="Meiryo" charset="-128"/>
                <a:cs typeface="Meiryo" charset="-128"/>
              </a:rPr>
              <a:t>（ブロックチェーン）を共有する</a:t>
            </a:r>
          </a:p>
        </p:txBody>
      </p:sp>
      <p:sp>
        <p:nvSpPr>
          <p:cNvPr id="261" name="テキスト ボックス 260"/>
          <p:cNvSpPr txBox="1"/>
          <p:nvPr/>
        </p:nvSpPr>
        <p:spPr>
          <a:xfrm>
            <a:off x="2030430" y="3230377"/>
            <a:ext cx="1723549"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花子が参加者全員に</a:t>
            </a:r>
            <a:r>
              <a:rPr lang="ja-JP" altLang="en-US" sz="800" dirty="0">
                <a:solidFill>
                  <a:srgbClr val="0070C0"/>
                </a:solidFill>
                <a:latin typeface="Meiryo" charset="-128"/>
                <a:ea typeface="Meiryo" charset="-128"/>
                <a:cs typeface="Meiryo" charset="-128"/>
              </a:rPr>
              <a:t>取引の条件や</a:t>
            </a:r>
            <a:endParaRPr lang="en-US" altLang="ja-JP" sz="800" dirty="0">
              <a:solidFill>
                <a:srgbClr val="0070C0"/>
              </a:solidFill>
              <a:latin typeface="Meiryo" charset="-128"/>
              <a:ea typeface="Meiryo" charset="-128"/>
              <a:cs typeface="Meiryo" charset="-128"/>
            </a:endParaRPr>
          </a:p>
          <a:p>
            <a:pPr algn="ctr"/>
            <a:r>
              <a:rPr lang="ja-JP" altLang="en-US" sz="800" dirty="0">
                <a:solidFill>
                  <a:srgbClr val="0070C0"/>
                </a:solidFill>
                <a:latin typeface="Meiryo" charset="-128"/>
                <a:ea typeface="Meiryo" charset="-128"/>
                <a:cs typeface="Meiryo" charset="-128"/>
              </a:rPr>
              <a:t>手順を記述した</a:t>
            </a:r>
            <a:r>
              <a:rPr kumimoji="1" lang="ja-JP" altLang="en-US" sz="800" u="sng" dirty="0">
                <a:solidFill>
                  <a:srgbClr val="7030A0"/>
                </a:solidFill>
                <a:latin typeface="Meiryo" charset="-128"/>
                <a:ea typeface="Meiryo" charset="-128"/>
                <a:cs typeface="Meiryo" charset="-128"/>
              </a:rPr>
              <a:t>プログラム</a:t>
            </a:r>
            <a:r>
              <a:rPr kumimoji="1" lang="ja-JP" altLang="en-US" sz="800" dirty="0">
                <a:solidFill>
                  <a:srgbClr val="0070C0"/>
                </a:solidFill>
                <a:latin typeface="Meiryo" charset="-128"/>
                <a:ea typeface="Meiryo" charset="-128"/>
                <a:cs typeface="Meiryo" charset="-128"/>
              </a:rPr>
              <a:t>を送る</a:t>
            </a:r>
          </a:p>
        </p:txBody>
      </p:sp>
      <p:sp>
        <p:nvSpPr>
          <p:cNvPr id="262" name="テキスト ボックス 261"/>
          <p:cNvSpPr txBox="1"/>
          <p:nvPr/>
        </p:nvSpPr>
        <p:spPr>
          <a:xfrm>
            <a:off x="5397149" y="3236128"/>
            <a:ext cx="1826141" cy="338554"/>
          </a:xfrm>
          <a:prstGeom prst="rect">
            <a:avLst/>
          </a:prstGeom>
          <a:noFill/>
        </p:spPr>
        <p:txBody>
          <a:bodyPr wrap="none" rtlCol="0">
            <a:spAutoFit/>
          </a:bodyPr>
          <a:lstStyle/>
          <a:p>
            <a:pPr algn="ctr"/>
            <a:r>
              <a:rPr kumimoji="1" lang="ja-JP" altLang="en-US" sz="800" u="sng" dirty="0">
                <a:solidFill>
                  <a:srgbClr val="7030A0"/>
                </a:solidFill>
                <a:latin typeface="Meiryo" charset="-128"/>
                <a:ea typeface="Meiryo" charset="-128"/>
                <a:cs typeface="Meiryo" charset="-128"/>
              </a:rPr>
              <a:t>プログラム</a:t>
            </a:r>
            <a:r>
              <a:rPr kumimoji="1" lang="ja-JP" altLang="en-US" sz="800" dirty="0">
                <a:solidFill>
                  <a:srgbClr val="0070C0"/>
                </a:solidFill>
                <a:latin typeface="Meiryo" charset="-128"/>
                <a:ea typeface="Meiryo" charset="-128"/>
                <a:cs typeface="Meiryo" charset="-128"/>
              </a:rPr>
              <a:t>実行の条件を満たした</a:t>
            </a:r>
            <a:endParaRPr kumimoji="1" lang="en-US" altLang="ja-JP" sz="800" dirty="0">
              <a:solidFill>
                <a:srgbClr val="0070C0"/>
              </a:solidFill>
              <a:latin typeface="Meiryo" charset="-128"/>
              <a:ea typeface="Meiryo" charset="-128"/>
              <a:cs typeface="Meiryo" charset="-128"/>
            </a:endParaRPr>
          </a:p>
          <a:p>
            <a:pPr algn="ctr"/>
            <a:r>
              <a:rPr lang="ja-JP" altLang="en-US" sz="800" u="sng" dirty="0">
                <a:solidFill>
                  <a:schemeClr val="accent6">
                    <a:lumMod val="75000"/>
                  </a:schemeClr>
                </a:solidFill>
                <a:latin typeface="Meiryo" charset="-128"/>
                <a:ea typeface="Meiryo" charset="-128"/>
                <a:cs typeface="Meiryo" charset="-128"/>
              </a:rPr>
              <a:t>情報</a:t>
            </a:r>
            <a:r>
              <a:rPr lang="ja-JP" altLang="en-US" sz="800" dirty="0">
                <a:solidFill>
                  <a:srgbClr val="0070C0"/>
                </a:solidFill>
                <a:latin typeface="Meiryo" charset="-128"/>
                <a:ea typeface="Meiryo" charset="-128"/>
                <a:cs typeface="Meiryo" charset="-128"/>
              </a:rPr>
              <a:t>が太郎から全参加者に送られる</a:t>
            </a:r>
            <a:endParaRPr kumimoji="1" lang="ja-JP" altLang="en-US" sz="800" dirty="0">
              <a:solidFill>
                <a:srgbClr val="0070C0"/>
              </a:solidFill>
              <a:latin typeface="Meiryo" charset="-128"/>
              <a:ea typeface="Meiryo" charset="-128"/>
              <a:cs typeface="Meiryo" charset="-128"/>
            </a:endParaRPr>
          </a:p>
        </p:txBody>
      </p:sp>
      <p:sp>
        <p:nvSpPr>
          <p:cNvPr id="263" name="正方形/長方形 262"/>
          <p:cNvSpPr/>
          <p:nvPr/>
        </p:nvSpPr>
        <p:spPr>
          <a:xfrm>
            <a:off x="2357674" y="2310018"/>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4" name="正方形/長方形 263"/>
          <p:cNvSpPr/>
          <p:nvPr/>
        </p:nvSpPr>
        <p:spPr>
          <a:xfrm>
            <a:off x="2668614" y="1861912"/>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正方形/長方形 264"/>
          <p:cNvSpPr/>
          <p:nvPr/>
        </p:nvSpPr>
        <p:spPr>
          <a:xfrm>
            <a:off x="2929426" y="2236699"/>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2853882" y="2657323"/>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4" name="直線矢印コネクタ 353"/>
          <p:cNvCxnSpPr/>
          <p:nvPr/>
        </p:nvCxnSpPr>
        <p:spPr>
          <a:xfrm flipV="1">
            <a:off x="7721470" y="2075178"/>
            <a:ext cx="725095" cy="504669"/>
          </a:xfrm>
          <a:prstGeom prst="straightConnector1">
            <a:avLst/>
          </a:prstGeom>
          <a:ln w="76200">
            <a:solidFill>
              <a:srgbClr val="E46C0A">
                <a:alpha val="50196"/>
              </a:srgb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55" name="テキスト ボックス 354"/>
          <p:cNvSpPr txBox="1"/>
          <p:nvPr/>
        </p:nvSpPr>
        <p:spPr>
          <a:xfrm>
            <a:off x="7239468" y="3226093"/>
            <a:ext cx="1518364"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全員が</a:t>
            </a:r>
            <a:r>
              <a:rPr kumimoji="1" lang="ja-JP" altLang="en-US" sz="800" u="sng" dirty="0">
                <a:solidFill>
                  <a:schemeClr val="accent6">
                    <a:lumMod val="75000"/>
                  </a:schemeClr>
                </a:solidFill>
                <a:latin typeface="Meiryo" charset="-128"/>
                <a:ea typeface="Meiryo" charset="-128"/>
                <a:cs typeface="Meiryo" charset="-128"/>
              </a:rPr>
              <a:t>プログラム実行結果</a:t>
            </a:r>
            <a:r>
              <a:rPr kumimoji="1" lang="ja-JP" altLang="en-US" sz="800" dirty="0">
                <a:solidFill>
                  <a:srgbClr val="0070C0"/>
                </a:solidFill>
                <a:latin typeface="Meiryo" charset="-128"/>
                <a:ea typeface="Meiryo" charset="-128"/>
                <a:cs typeface="Meiryo" charset="-128"/>
              </a:rPr>
              <a:t>を</a:t>
            </a:r>
            <a:endParaRPr kumimoji="1" lang="en-US" altLang="ja-JP" sz="800" dirty="0">
              <a:solidFill>
                <a:srgbClr val="0070C0"/>
              </a:solidFill>
              <a:latin typeface="Meiryo" charset="-128"/>
              <a:ea typeface="Meiryo" charset="-128"/>
              <a:cs typeface="Meiryo" charset="-128"/>
            </a:endParaRPr>
          </a:p>
          <a:p>
            <a:pPr algn="ctr"/>
            <a:r>
              <a:rPr kumimoji="1" lang="ja-JP" altLang="en-US" sz="800" dirty="0">
                <a:solidFill>
                  <a:srgbClr val="0070C0"/>
                </a:solidFill>
                <a:latin typeface="Meiryo" charset="-128"/>
                <a:ea typeface="Meiryo" charset="-128"/>
                <a:cs typeface="Meiryo" charset="-128"/>
              </a:rPr>
              <a:t>確認し台帳に記録する</a:t>
            </a:r>
          </a:p>
        </p:txBody>
      </p:sp>
      <p:sp>
        <p:nvSpPr>
          <p:cNvPr id="540" name="テキスト ボックス 539"/>
          <p:cNvSpPr txBox="1"/>
          <p:nvPr/>
        </p:nvSpPr>
        <p:spPr>
          <a:xfrm>
            <a:off x="464964" y="944617"/>
            <a:ext cx="3416320" cy="369332"/>
          </a:xfrm>
          <a:prstGeom prst="rect">
            <a:avLst/>
          </a:prstGeom>
          <a:noFill/>
        </p:spPr>
        <p:txBody>
          <a:bodyPr wrap="none" rtlCol="0">
            <a:spAutoFit/>
          </a:bodyPr>
          <a:lstStyle/>
          <a:p>
            <a:r>
              <a:rPr kumimoji="1" lang="ja-JP" altLang="en-US" b="1" dirty="0">
                <a:solidFill>
                  <a:schemeClr val="accent6">
                    <a:lumMod val="75000"/>
                  </a:schemeClr>
                </a:solidFill>
                <a:latin typeface="Meiryo" charset="-128"/>
                <a:ea typeface="Meiryo" charset="-128"/>
                <a:cs typeface="Meiryo" charset="-128"/>
              </a:rPr>
              <a:t>スマート・コントラクトの手順</a:t>
            </a:r>
          </a:p>
        </p:txBody>
      </p:sp>
      <p:sp>
        <p:nvSpPr>
          <p:cNvPr id="554" name="テキスト ボックス 553"/>
          <p:cNvSpPr txBox="1"/>
          <p:nvPr/>
        </p:nvSpPr>
        <p:spPr>
          <a:xfrm>
            <a:off x="1617045" y="210177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6" name="テキスト ボックス 555"/>
          <p:cNvSpPr txBox="1"/>
          <p:nvPr/>
        </p:nvSpPr>
        <p:spPr>
          <a:xfrm>
            <a:off x="1126647" y="163186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7" name="テキスト ボックス 556"/>
          <p:cNvSpPr txBox="1"/>
          <p:nvPr/>
        </p:nvSpPr>
        <p:spPr>
          <a:xfrm>
            <a:off x="604829" y="2101687"/>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8" name="テキスト ボックス 557"/>
          <p:cNvSpPr txBox="1"/>
          <p:nvPr/>
        </p:nvSpPr>
        <p:spPr>
          <a:xfrm>
            <a:off x="810992" y="281373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9" name="テキスト ボックス 558"/>
          <p:cNvSpPr txBox="1"/>
          <p:nvPr/>
        </p:nvSpPr>
        <p:spPr>
          <a:xfrm>
            <a:off x="1410913" y="2813404"/>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428" name="正方形/長方形 427"/>
          <p:cNvSpPr/>
          <p:nvPr/>
        </p:nvSpPr>
        <p:spPr>
          <a:xfrm>
            <a:off x="3984475" y="2171573"/>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4503819" y="1713196"/>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0" name="正方形/長方形 429"/>
          <p:cNvSpPr/>
          <p:nvPr/>
        </p:nvSpPr>
        <p:spPr>
          <a:xfrm>
            <a:off x="5007573" y="2171573"/>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1" name="正方形/長方形 430"/>
          <p:cNvSpPr/>
          <p:nvPr/>
        </p:nvSpPr>
        <p:spPr>
          <a:xfrm>
            <a:off x="4195802" y="2883891"/>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正方形/長方形 431"/>
          <p:cNvSpPr/>
          <p:nvPr/>
        </p:nvSpPr>
        <p:spPr>
          <a:xfrm>
            <a:off x="4784834" y="2883891"/>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正方形/長方形 460"/>
          <p:cNvSpPr/>
          <p:nvPr/>
        </p:nvSpPr>
        <p:spPr>
          <a:xfrm>
            <a:off x="5703204" y="2177062"/>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3" name="正方形/長方形 462"/>
          <p:cNvSpPr/>
          <p:nvPr/>
        </p:nvSpPr>
        <p:spPr>
          <a:xfrm>
            <a:off x="6726302" y="2177062"/>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4" name="正方形/長方形 463"/>
          <p:cNvSpPr/>
          <p:nvPr/>
        </p:nvSpPr>
        <p:spPr>
          <a:xfrm>
            <a:off x="5914531" y="2889380"/>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正方形/長方形 491"/>
          <p:cNvSpPr/>
          <p:nvPr/>
        </p:nvSpPr>
        <p:spPr>
          <a:xfrm>
            <a:off x="6503563" y="2889380"/>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3" name="正方形/長方形 492"/>
          <p:cNvSpPr/>
          <p:nvPr/>
        </p:nvSpPr>
        <p:spPr>
          <a:xfrm>
            <a:off x="6221463" y="1702629"/>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4" name="直線矢印コネクタ 493"/>
          <p:cNvCxnSpPr>
            <a:stCxn id="149" idx="2"/>
            <a:endCxn id="137" idx="1"/>
          </p:cNvCxnSpPr>
          <p:nvPr/>
        </p:nvCxnSpPr>
        <p:spPr>
          <a:xfrm flipH="1" flipV="1">
            <a:off x="6293471" y="1685528"/>
            <a:ext cx="427774" cy="399099"/>
          </a:xfrm>
          <a:prstGeom prst="straightConnector1">
            <a:avLst/>
          </a:prstGeom>
          <a:ln>
            <a:solidFill>
              <a:srgbClr val="E46C0A"/>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95" name="直線矢印コネクタ 494"/>
          <p:cNvCxnSpPr>
            <a:stCxn id="149" idx="2"/>
            <a:endCxn id="140" idx="0"/>
          </p:cNvCxnSpPr>
          <p:nvPr/>
        </p:nvCxnSpPr>
        <p:spPr>
          <a:xfrm flipH="1" flipV="1">
            <a:off x="5853045" y="2079799"/>
            <a:ext cx="868200" cy="4828"/>
          </a:xfrm>
          <a:prstGeom prst="straightConnector1">
            <a:avLst/>
          </a:prstGeom>
          <a:ln>
            <a:solidFill>
              <a:srgbClr val="E46C0A"/>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96" name="直線矢印コネクタ 495"/>
          <p:cNvCxnSpPr>
            <a:stCxn id="149" idx="2"/>
            <a:endCxn id="142" idx="0"/>
          </p:cNvCxnSpPr>
          <p:nvPr/>
        </p:nvCxnSpPr>
        <p:spPr>
          <a:xfrm flipH="1">
            <a:off x="5996150" y="2084627"/>
            <a:ext cx="725095" cy="504669"/>
          </a:xfrm>
          <a:prstGeom prst="straightConnector1">
            <a:avLst/>
          </a:prstGeom>
          <a:ln>
            <a:solidFill>
              <a:srgbClr val="E46C0A"/>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97" name="直線矢印コネクタ 496"/>
          <p:cNvCxnSpPr>
            <a:stCxn id="149" idx="2"/>
            <a:endCxn id="145" idx="0"/>
          </p:cNvCxnSpPr>
          <p:nvPr/>
        </p:nvCxnSpPr>
        <p:spPr>
          <a:xfrm flipH="1">
            <a:off x="6579366" y="2084627"/>
            <a:ext cx="141879" cy="504669"/>
          </a:xfrm>
          <a:prstGeom prst="straightConnector1">
            <a:avLst/>
          </a:prstGeom>
          <a:ln>
            <a:solidFill>
              <a:srgbClr val="E46C0A"/>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499" name="正方形/長方形 498"/>
          <p:cNvSpPr/>
          <p:nvPr/>
        </p:nvSpPr>
        <p:spPr>
          <a:xfrm>
            <a:off x="7411837" y="2175707"/>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0" name="正方形/長方形 499"/>
          <p:cNvSpPr/>
          <p:nvPr/>
        </p:nvSpPr>
        <p:spPr>
          <a:xfrm>
            <a:off x="8434935" y="2175707"/>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1" name="正方形/長方形 500"/>
          <p:cNvSpPr/>
          <p:nvPr/>
        </p:nvSpPr>
        <p:spPr>
          <a:xfrm>
            <a:off x="7623164" y="2888025"/>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2" name="正方形/長方形 501"/>
          <p:cNvSpPr/>
          <p:nvPr/>
        </p:nvSpPr>
        <p:spPr>
          <a:xfrm>
            <a:off x="8212196" y="2888025"/>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3" name="正方形/長方形 502"/>
          <p:cNvSpPr/>
          <p:nvPr/>
        </p:nvSpPr>
        <p:spPr>
          <a:xfrm>
            <a:off x="7930096" y="1701274"/>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3" name="正方形/長方形 532"/>
          <p:cNvSpPr/>
          <p:nvPr/>
        </p:nvSpPr>
        <p:spPr>
          <a:xfrm>
            <a:off x="7410780" y="2268640"/>
            <a:ext cx="207646" cy="720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4" name="正方形/長方形 533"/>
          <p:cNvSpPr/>
          <p:nvPr/>
        </p:nvSpPr>
        <p:spPr>
          <a:xfrm>
            <a:off x="8433878" y="2268640"/>
            <a:ext cx="207646" cy="720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5" name="正方形/長方形 534"/>
          <p:cNvSpPr/>
          <p:nvPr/>
        </p:nvSpPr>
        <p:spPr>
          <a:xfrm>
            <a:off x="7622107" y="2980958"/>
            <a:ext cx="207646" cy="720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8" name="正方形/長方形 537"/>
          <p:cNvSpPr/>
          <p:nvPr/>
        </p:nvSpPr>
        <p:spPr>
          <a:xfrm>
            <a:off x="8211139" y="2980958"/>
            <a:ext cx="207646" cy="720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正方形/長方形 538"/>
          <p:cNvSpPr/>
          <p:nvPr/>
        </p:nvSpPr>
        <p:spPr>
          <a:xfrm>
            <a:off x="7929039" y="1794207"/>
            <a:ext cx="207646" cy="720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549572" y="4183634"/>
            <a:ext cx="6878806" cy="646331"/>
          </a:xfrm>
          <a:prstGeom prst="rect">
            <a:avLst/>
          </a:prstGeom>
          <a:noFill/>
        </p:spPr>
        <p:txBody>
          <a:bodyPr wrap="none" rtlCol="0">
            <a:spAutoFit/>
          </a:bodyPr>
          <a:lstStyle/>
          <a:p>
            <a:pPr marL="228600" indent="-228600">
              <a:buFont typeface="+mj-lt"/>
              <a:buAutoNum type="arabicPeriod"/>
            </a:pPr>
            <a:r>
              <a:rPr kumimoji="1" lang="ja-JP" altLang="en-US" sz="1200" dirty="0">
                <a:solidFill>
                  <a:srgbClr val="0070C0"/>
                </a:solidFill>
                <a:latin typeface="Meiryo" charset="-128"/>
                <a:ea typeface="Meiryo" charset="-128"/>
                <a:cs typeface="Meiryo" charset="-128"/>
              </a:rPr>
              <a:t>「関係者間で合意した処理手順」</a:t>
            </a:r>
            <a:r>
              <a:rPr kumimoji="1" lang="ja-JP" altLang="en-US" sz="1200">
                <a:solidFill>
                  <a:srgbClr val="0070C0"/>
                </a:solidFill>
                <a:latin typeface="Meiryo" charset="-128"/>
                <a:ea typeface="Meiryo" charset="-128"/>
                <a:cs typeface="Meiryo" charset="-128"/>
              </a:rPr>
              <a:t>をコンピューターで処理</a:t>
            </a:r>
            <a:r>
              <a:rPr kumimoji="1" lang="ja-JP" altLang="en-US" sz="1200" dirty="0">
                <a:solidFill>
                  <a:srgbClr val="0070C0"/>
                </a:solidFill>
                <a:latin typeface="Meiryo" charset="-128"/>
                <a:ea typeface="Meiryo" charset="-128"/>
                <a:cs typeface="Meiryo" charset="-128"/>
              </a:rPr>
              <a:t>できるプログラムとして記述する。</a:t>
            </a:r>
            <a:endParaRPr kumimoji="1" lang="en-US" altLang="ja-JP" sz="1200" dirty="0">
              <a:solidFill>
                <a:srgbClr val="0070C0"/>
              </a:solidFill>
              <a:latin typeface="Meiryo" charset="-128"/>
              <a:ea typeface="Meiryo" charset="-128"/>
              <a:cs typeface="Meiryo" charset="-128"/>
            </a:endParaRPr>
          </a:p>
          <a:p>
            <a:pPr marL="228600" indent="-228600">
              <a:buFont typeface="+mj-lt"/>
              <a:buAutoNum type="arabicPeriod"/>
            </a:pPr>
            <a:r>
              <a:rPr kumimoji="1" lang="ja-JP" altLang="en-US" sz="1200" dirty="0">
                <a:solidFill>
                  <a:srgbClr val="0070C0"/>
                </a:solidFill>
                <a:latin typeface="Meiryo" charset="-128"/>
                <a:ea typeface="Meiryo" charset="-128"/>
                <a:cs typeface="Meiryo" charset="-128"/>
              </a:rPr>
              <a:t>契約プログラムを事前に参加者全員のブロックチェーンに登録しておく。</a:t>
            </a:r>
            <a:endParaRPr kumimoji="1" lang="en-US" altLang="ja-JP" sz="1200" dirty="0">
              <a:solidFill>
                <a:srgbClr val="0070C0"/>
              </a:solidFill>
              <a:latin typeface="Meiryo" charset="-128"/>
              <a:ea typeface="Meiryo" charset="-128"/>
              <a:cs typeface="Meiryo" charset="-128"/>
            </a:endParaRPr>
          </a:p>
          <a:p>
            <a:pPr marL="228600" indent="-228600">
              <a:buFont typeface="+mj-lt"/>
              <a:buAutoNum type="arabicPeriod"/>
            </a:pPr>
            <a:r>
              <a:rPr lang="ja-JP" altLang="en-US" sz="1200" dirty="0">
                <a:solidFill>
                  <a:srgbClr val="0070C0"/>
                </a:solidFill>
                <a:latin typeface="Meiryo" charset="-128"/>
                <a:ea typeface="Meiryo" charset="-128"/>
                <a:cs typeface="Meiryo" charset="-128"/>
              </a:rPr>
              <a:t>契約の条件を満たしたことをプログラムが全参加者に通知し契約が成立する。</a:t>
            </a:r>
            <a:endParaRPr kumimoji="1" lang="ja-JP" altLang="en-US" sz="1200" dirty="0">
              <a:solidFill>
                <a:srgbClr val="0070C0"/>
              </a:solidFill>
              <a:latin typeface="Meiryo" charset="-128"/>
              <a:ea typeface="Meiryo" charset="-128"/>
              <a:cs typeface="Meiryo" charset="-128"/>
            </a:endParaRPr>
          </a:p>
        </p:txBody>
      </p:sp>
      <p:sp>
        <p:nvSpPr>
          <p:cNvPr id="35" name="テキスト ボックス 34"/>
          <p:cNvSpPr txBox="1"/>
          <p:nvPr/>
        </p:nvSpPr>
        <p:spPr>
          <a:xfrm>
            <a:off x="383629" y="3743915"/>
            <a:ext cx="8648521" cy="276999"/>
          </a:xfrm>
          <a:prstGeom prst="rect">
            <a:avLst/>
          </a:prstGeom>
          <a:noFill/>
        </p:spPr>
        <p:txBody>
          <a:bodyPr wrap="none" rtlCol="0">
            <a:spAutoFit/>
          </a:bodyPr>
          <a:lstStyle/>
          <a:p>
            <a:r>
              <a:rPr kumimoji="1" lang="ja-JP" altLang="en-US" sz="1200" b="1" dirty="0">
                <a:solidFill>
                  <a:srgbClr val="7030A0"/>
                </a:solidFill>
                <a:latin typeface="Meiryo" charset="-128"/>
                <a:ea typeface="Meiryo" charset="-128"/>
                <a:cs typeface="Meiryo" charset="-128"/>
              </a:rPr>
              <a:t>契約条件をプログラムとして記述しておき、ある条件が満たされたときに自動的に決められた処理がおこなわれる仕組み。</a:t>
            </a:r>
          </a:p>
        </p:txBody>
      </p:sp>
      <p:sp>
        <p:nvSpPr>
          <p:cNvPr id="553" name="テキスト ボックス 552"/>
          <p:cNvSpPr txBox="1"/>
          <p:nvPr/>
        </p:nvSpPr>
        <p:spPr>
          <a:xfrm>
            <a:off x="457200" y="5673890"/>
            <a:ext cx="4747087" cy="646331"/>
          </a:xfrm>
          <a:prstGeom prst="rect">
            <a:avLst/>
          </a:prstGeom>
          <a:noFill/>
        </p:spPr>
        <p:txBody>
          <a:bodyPr wrap="square" rtlCol="0">
            <a:spAutoFit/>
          </a:bodyPr>
          <a:lstStyle/>
          <a:p>
            <a:pPr marL="285750" indent="-285750">
              <a:buFont typeface="Wingdings" charset="2"/>
              <a:buChar char="ü"/>
            </a:pPr>
            <a:r>
              <a:rPr lang="ja-JP" altLang="en-US" sz="1200" dirty="0">
                <a:solidFill>
                  <a:srgbClr val="0070C0"/>
                </a:solidFill>
                <a:latin typeface="Meiryo" charset="-128"/>
                <a:ea typeface="Meiryo" charset="-128"/>
                <a:cs typeface="Meiryo" charset="-128"/>
              </a:rPr>
              <a:t>取引を仲介する中央の管理者が</a:t>
            </a:r>
            <a:r>
              <a:rPr lang="ja-JP" altLang="en-US" sz="1200">
                <a:solidFill>
                  <a:srgbClr val="0070C0"/>
                </a:solidFill>
                <a:latin typeface="Meiryo" charset="-128"/>
                <a:ea typeface="Meiryo" charset="-128"/>
                <a:cs typeface="Meiryo" charset="-128"/>
              </a:rPr>
              <a:t>存在せず全員</a:t>
            </a:r>
            <a:r>
              <a:rPr lang="ja-JP" altLang="en-US" sz="1200" dirty="0">
                <a:solidFill>
                  <a:srgbClr val="0070C0"/>
                </a:solidFill>
                <a:latin typeface="Meiryo" charset="-128"/>
                <a:ea typeface="Meiryo" charset="-128"/>
                <a:cs typeface="Meiryo" charset="-128"/>
              </a:rPr>
              <a:t>が管理者となる。</a:t>
            </a:r>
            <a:endParaRPr lang="en-US" altLang="ja-JP" sz="1200" dirty="0">
              <a:solidFill>
                <a:srgbClr val="0070C0"/>
              </a:solidFill>
              <a:latin typeface="Meiryo" charset="-128"/>
              <a:ea typeface="Meiryo" charset="-128"/>
              <a:cs typeface="Meiryo" charset="-128"/>
            </a:endParaRPr>
          </a:p>
          <a:p>
            <a:pPr marL="285750" indent="-285750">
              <a:buFont typeface="Wingdings" charset="2"/>
              <a:buChar char="ü"/>
            </a:pPr>
            <a:r>
              <a:rPr kumimoji="1" lang="ja-JP" altLang="en-US" sz="1200" dirty="0">
                <a:solidFill>
                  <a:srgbClr val="0070C0"/>
                </a:solidFill>
                <a:latin typeface="Meiryo" charset="-128"/>
                <a:ea typeface="Meiryo" charset="-128"/>
                <a:cs typeface="Meiryo" charset="-128"/>
              </a:rPr>
              <a:t>取引の履歴と正当性は仕組みによって保証される。</a:t>
            </a:r>
            <a:endParaRPr kumimoji="1" lang="en-US" altLang="ja-JP" sz="1200" dirty="0">
              <a:solidFill>
                <a:srgbClr val="0070C0"/>
              </a:solidFill>
              <a:latin typeface="Meiryo" charset="-128"/>
              <a:ea typeface="Meiryo" charset="-128"/>
              <a:cs typeface="Meiryo" charset="-128"/>
            </a:endParaRPr>
          </a:p>
          <a:p>
            <a:pPr marL="285750" indent="-285750">
              <a:buFont typeface="Wingdings" charset="2"/>
              <a:buChar char="ü"/>
            </a:pPr>
            <a:r>
              <a:rPr lang="ja-JP" altLang="en-US" sz="1200" dirty="0">
                <a:solidFill>
                  <a:srgbClr val="0070C0"/>
                </a:solidFill>
                <a:latin typeface="Meiryo" charset="-128"/>
                <a:ea typeface="Meiryo" charset="-128"/>
                <a:cs typeface="Meiryo" charset="-128"/>
              </a:rPr>
              <a:t>信頼性を維持・保証するための仕組みにコストがかからない。</a:t>
            </a:r>
            <a:endParaRPr kumimoji="1" lang="ja-JP" altLang="en-US" sz="1200" dirty="0">
              <a:solidFill>
                <a:srgbClr val="0070C0"/>
              </a:solidFill>
              <a:latin typeface="Meiryo" charset="-128"/>
              <a:ea typeface="Meiryo" charset="-128"/>
              <a:cs typeface="Meiryo" charset="-128"/>
            </a:endParaRPr>
          </a:p>
        </p:txBody>
      </p:sp>
      <p:sp>
        <p:nvSpPr>
          <p:cNvPr id="560" name="テキスト ボックス 559"/>
          <p:cNvSpPr txBox="1"/>
          <p:nvPr/>
        </p:nvSpPr>
        <p:spPr>
          <a:xfrm>
            <a:off x="769173" y="5369115"/>
            <a:ext cx="4144083" cy="307777"/>
          </a:xfrm>
          <a:prstGeom prst="rect">
            <a:avLst/>
          </a:prstGeom>
          <a:noFill/>
        </p:spPr>
        <p:txBody>
          <a:bodyPr wrap="none" rtlCol="0">
            <a:spAutoFit/>
          </a:bodyPr>
          <a:lstStyle/>
          <a:p>
            <a:r>
              <a:rPr kumimoji="1" lang="en-US" altLang="ja-JP" sz="1400" b="1" dirty="0">
                <a:solidFill>
                  <a:srgbClr val="0070C0"/>
                </a:solidFill>
                <a:latin typeface="Meiryo" charset="-128"/>
                <a:ea typeface="Meiryo" charset="-128"/>
                <a:cs typeface="Meiryo" charset="-128"/>
              </a:rPr>
              <a:t>P2P</a:t>
            </a:r>
            <a:r>
              <a:rPr kumimoji="1" lang="ja-JP" altLang="en-US" sz="1400" b="1" dirty="0">
                <a:solidFill>
                  <a:srgbClr val="0070C0"/>
                </a:solidFill>
                <a:latin typeface="Meiryo" charset="-128"/>
                <a:ea typeface="Meiryo" charset="-128"/>
                <a:cs typeface="Meiryo" charset="-128"/>
              </a:rPr>
              <a:t>方式</a:t>
            </a:r>
            <a:r>
              <a:rPr kumimoji="1" lang="ja-JP" altLang="en-US" sz="1400" dirty="0">
                <a:solidFill>
                  <a:srgbClr val="0070C0"/>
                </a:solidFill>
                <a:latin typeface="Meiryo" charset="-128"/>
                <a:ea typeface="Meiryo" charset="-128"/>
                <a:cs typeface="Meiryo" charset="-128"/>
              </a:rPr>
              <a:t>：取引は取引する者同士が直接おこなう</a:t>
            </a:r>
            <a:endParaRPr kumimoji="1" lang="ja-JP" altLang="en-US" sz="1600" dirty="0">
              <a:solidFill>
                <a:srgbClr val="0070C0"/>
              </a:solidFill>
              <a:latin typeface="Meiryo" charset="-128"/>
              <a:ea typeface="Meiryo" charset="-128"/>
              <a:cs typeface="Meiryo" charset="-128"/>
            </a:endParaRPr>
          </a:p>
        </p:txBody>
      </p:sp>
      <p:sp>
        <p:nvSpPr>
          <p:cNvPr id="37" name="加算記号 36"/>
          <p:cNvSpPr/>
          <p:nvPr/>
        </p:nvSpPr>
        <p:spPr>
          <a:xfrm>
            <a:off x="5346458" y="5460554"/>
            <a:ext cx="499867" cy="523098"/>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1" name="テキスト ボックス 560"/>
          <p:cNvSpPr txBox="1"/>
          <p:nvPr/>
        </p:nvSpPr>
        <p:spPr>
          <a:xfrm>
            <a:off x="5924142" y="5660487"/>
            <a:ext cx="2781531" cy="646331"/>
          </a:xfrm>
          <a:prstGeom prst="rect">
            <a:avLst/>
          </a:prstGeom>
          <a:noFill/>
        </p:spPr>
        <p:txBody>
          <a:bodyPr wrap="none" rtlCol="0">
            <a:spAutoFit/>
          </a:bodyPr>
          <a:lstStyle/>
          <a:p>
            <a:pPr marL="285750" indent="-285750">
              <a:buFont typeface="Wingdings" charset="2"/>
              <a:buChar char="ü"/>
            </a:pPr>
            <a:r>
              <a:rPr lang="ja-JP" altLang="en-US" sz="1200" dirty="0">
                <a:solidFill>
                  <a:schemeClr val="accent6">
                    <a:lumMod val="75000"/>
                  </a:schemeClr>
                </a:solidFill>
                <a:latin typeface="Meiryo" charset="-128"/>
                <a:ea typeface="Meiryo" charset="-128"/>
                <a:cs typeface="Meiryo" charset="-128"/>
              </a:rPr>
              <a:t>取引の透明性を保証する。</a:t>
            </a:r>
            <a:endParaRPr lang="en-US" altLang="ja-JP" sz="1200" dirty="0">
              <a:solidFill>
                <a:schemeClr val="accent6">
                  <a:lumMod val="75000"/>
                </a:schemeClr>
              </a:solidFill>
              <a:latin typeface="Meiryo" charset="-128"/>
              <a:ea typeface="Meiryo" charset="-128"/>
              <a:cs typeface="Meiryo" charset="-128"/>
            </a:endParaRPr>
          </a:p>
          <a:p>
            <a:pPr marL="285750" indent="-285750">
              <a:buFont typeface="Wingdings" charset="2"/>
              <a:buChar char="ü"/>
            </a:pPr>
            <a:r>
              <a:rPr kumimoji="1" lang="ja-JP" altLang="en-US" sz="1200" dirty="0">
                <a:solidFill>
                  <a:schemeClr val="accent6">
                    <a:lumMod val="75000"/>
                  </a:schemeClr>
                </a:solidFill>
                <a:latin typeface="Meiryo" charset="-128"/>
                <a:ea typeface="Meiryo" charset="-128"/>
                <a:cs typeface="Meiryo" charset="-128"/>
              </a:rPr>
              <a:t>取引記録喪失のリスクを無くす。</a:t>
            </a:r>
            <a:endParaRPr kumimoji="1" lang="en-US" altLang="ja-JP" sz="1200" dirty="0">
              <a:solidFill>
                <a:schemeClr val="accent6">
                  <a:lumMod val="75000"/>
                </a:schemeClr>
              </a:solidFill>
              <a:latin typeface="Meiryo" charset="-128"/>
              <a:ea typeface="Meiryo" charset="-128"/>
              <a:cs typeface="Meiryo" charset="-128"/>
            </a:endParaRPr>
          </a:p>
          <a:p>
            <a:pPr marL="285750" indent="-285750">
              <a:buFont typeface="Wingdings" charset="2"/>
              <a:buChar char="ü"/>
            </a:pPr>
            <a:r>
              <a:rPr lang="ja-JP" altLang="en-US" sz="1200" dirty="0">
                <a:solidFill>
                  <a:schemeClr val="accent6">
                    <a:lumMod val="75000"/>
                  </a:schemeClr>
                </a:solidFill>
                <a:latin typeface="Meiryo" charset="-128"/>
                <a:ea typeface="Meiryo" charset="-128"/>
                <a:cs typeface="Meiryo" charset="-128"/>
              </a:rPr>
              <a:t>機械同士の自動取引も実現する。</a:t>
            </a:r>
            <a:endParaRPr kumimoji="1" lang="ja-JP" altLang="en-US" sz="1200" dirty="0">
              <a:solidFill>
                <a:schemeClr val="accent6">
                  <a:lumMod val="75000"/>
                </a:schemeClr>
              </a:solidFill>
              <a:latin typeface="Meiryo" charset="-128"/>
              <a:ea typeface="Meiryo" charset="-128"/>
              <a:cs typeface="Meiryo" charset="-128"/>
            </a:endParaRPr>
          </a:p>
        </p:txBody>
      </p:sp>
      <p:sp>
        <p:nvSpPr>
          <p:cNvPr id="562" name="テキスト ボックス 561"/>
          <p:cNvSpPr txBox="1"/>
          <p:nvPr/>
        </p:nvSpPr>
        <p:spPr>
          <a:xfrm>
            <a:off x="6235123" y="5366113"/>
            <a:ext cx="2159566" cy="307777"/>
          </a:xfrm>
          <a:prstGeom prst="rect">
            <a:avLst/>
          </a:prstGeom>
          <a:noFill/>
        </p:spPr>
        <p:txBody>
          <a:bodyPr wrap="none" rtlCol="0">
            <a:spAutoFit/>
          </a:bodyPr>
          <a:lstStyle/>
          <a:p>
            <a:r>
              <a:rPr kumimoji="1" lang="ja-JP" altLang="en-US" sz="1400" b="1" dirty="0">
                <a:solidFill>
                  <a:schemeClr val="accent6">
                    <a:lumMod val="75000"/>
                  </a:schemeClr>
                </a:solidFill>
                <a:latin typeface="Meiryo" charset="-128"/>
                <a:ea typeface="Meiryo" charset="-128"/>
                <a:cs typeface="Meiryo" charset="-128"/>
              </a:rPr>
              <a:t>取引の自動化を実現する</a:t>
            </a:r>
            <a:endParaRPr kumimoji="1" lang="ja-JP" altLang="en-US" sz="1600" dirty="0">
              <a:solidFill>
                <a:schemeClr val="accent6">
                  <a:lumMod val="75000"/>
                </a:schemeClr>
              </a:solidFill>
              <a:latin typeface="Meiryo" charset="-128"/>
              <a:ea typeface="Meiryo" charset="-128"/>
              <a:cs typeface="Meiryo" charset="-128"/>
            </a:endParaRPr>
          </a:p>
        </p:txBody>
      </p:sp>
      <p:sp>
        <p:nvSpPr>
          <p:cNvPr id="564" name="テキスト ボックス 563"/>
          <p:cNvSpPr txBox="1"/>
          <p:nvPr/>
        </p:nvSpPr>
        <p:spPr>
          <a:xfrm>
            <a:off x="6086827" y="5022414"/>
            <a:ext cx="2441695" cy="338554"/>
          </a:xfrm>
          <a:prstGeom prst="rect">
            <a:avLst/>
          </a:prstGeom>
          <a:noFill/>
        </p:spPr>
        <p:txBody>
          <a:bodyPr wrap="none" rtlCol="0">
            <a:spAutoFit/>
          </a:bodyPr>
          <a:lstStyle/>
          <a:p>
            <a:pPr algn="ctr"/>
            <a:r>
              <a:rPr kumimoji="1" lang="ja-JP" altLang="en-US" sz="1600" b="1">
                <a:solidFill>
                  <a:schemeClr val="accent6">
                    <a:lumMod val="75000"/>
                  </a:schemeClr>
                </a:solidFill>
                <a:latin typeface="Meiryo" charset="-128"/>
                <a:ea typeface="Meiryo" charset="-128"/>
                <a:cs typeface="Meiryo" charset="-128"/>
              </a:rPr>
              <a:t>スマート・コントラクト</a:t>
            </a:r>
            <a:endParaRPr kumimoji="1" lang="ja-JP" altLang="en-US" sz="1600" dirty="0">
              <a:solidFill>
                <a:schemeClr val="accent6">
                  <a:lumMod val="75000"/>
                </a:schemeClr>
              </a:solidFill>
              <a:latin typeface="Meiryo" charset="-128"/>
              <a:ea typeface="Meiryo" charset="-128"/>
              <a:cs typeface="Meiryo" charset="-128"/>
            </a:endParaRPr>
          </a:p>
        </p:txBody>
      </p:sp>
      <p:sp>
        <p:nvSpPr>
          <p:cNvPr id="565" name="テキスト ボックス 564"/>
          <p:cNvSpPr txBox="1"/>
          <p:nvPr/>
        </p:nvSpPr>
        <p:spPr>
          <a:xfrm>
            <a:off x="1825551" y="5018800"/>
            <a:ext cx="2031326" cy="338554"/>
          </a:xfrm>
          <a:prstGeom prst="rect">
            <a:avLst/>
          </a:prstGeom>
          <a:noFill/>
        </p:spPr>
        <p:txBody>
          <a:bodyPr wrap="none" rtlCol="0">
            <a:spAutoFit/>
          </a:bodyPr>
          <a:lstStyle/>
          <a:p>
            <a:pPr algn="ctr"/>
            <a:r>
              <a:rPr kumimoji="1" lang="ja-JP" altLang="en-US" sz="1600" b="1">
                <a:solidFill>
                  <a:srgbClr val="0070C0"/>
                </a:solidFill>
                <a:latin typeface="Meiryo" charset="-128"/>
                <a:ea typeface="Meiryo" charset="-128"/>
                <a:cs typeface="Meiryo" charset="-128"/>
              </a:rPr>
              <a:t>ブロック・チェーン</a:t>
            </a:r>
            <a:endParaRPr kumimoji="1" lang="ja-JP" altLang="en-US" sz="1600" dirty="0">
              <a:solidFill>
                <a:srgbClr val="0070C0"/>
              </a:solidFill>
              <a:latin typeface="Meiryo" charset="-128"/>
              <a:ea typeface="Meiryo" charset="-128"/>
              <a:cs typeface="Meiryo" charset="-128"/>
            </a:endParaRPr>
          </a:p>
        </p:txBody>
      </p:sp>
    </p:spTree>
    <p:extLst>
      <p:ext uri="{BB962C8B-B14F-4D97-AF65-F5344CB8AC3E}">
        <p14:creationId xmlns:p14="http://schemas.microsoft.com/office/powerpoint/2010/main" val="42265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片側の 2 つの角を切り取った四角形 28"/>
          <p:cNvSpPr/>
          <p:nvPr/>
        </p:nvSpPr>
        <p:spPr>
          <a:xfrm>
            <a:off x="5619742" y="1457739"/>
            <a:ext cx="3134350" cy="5067605"/>
          </a:xfrm>
          <a:prstGeom prst="snip2SameRect">
            <a:avLst>
              <a:gd name="adj1" fmla="val 0"/>
              <a:gd name="adj2" fmla="val 0"/>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スマート・コントラクト</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grpSp>
        <p:nvGrpSpPr>
          <p:cNvPr id="15" name="図形グループ 14"/>
          <p:cNvGrpSpPr/>
          <p:nvPr/>
        </p:nvGrpSpPr>
        <p:grpSpPr>
          <a:xfrm>
            <a:off x="6086374" y="2341617"/>
            <a:ext cx="2199172" cy="2801743"/>
            <a:chOff x="-1908720" y="1124744"/>
            <a:chExt cx="2664296" cy="3654583"/>
          </a:xfrm>
        </p:grpSpPr>
        <p:grpSp>
          <p:nvGrpSpPr>
            <p:cNvPr id="77" name="図形グループ 76"/>
            <p:cNvGrpSpPr/>
            <p:nvPr/>
          </p:nvGrpSpPr>
          <p:grpSpPr>
            <a:xfrm>
              <a:off x="-1908720" y="1124744"/>
              <a:ext cx="2664296" cy="3654583"/>
              <a:chOff x="5496643" y="1700808"/>
              <a:chExt cx="1314326" cy="1593521"/>
            </a:xfrm>
          </p:grpSpPr>
          <p:grpSp>
            <p:nvGrpSpPr>
              <p:cNvPr id="40" name="図形グループ 39"/>
              <p:cNvGrpSpPr/>
              <p:nvPr/>
            </p:nvGrpSpPr>
            <p:grpSpPr>
              <a:xfrm flipH="1">
                <a:off x="6012160" y="1700808"/>
                <a:ext cx="144016" cy="272752"/>
                <a:chOff x="1946324" y="4125162"/>
                <a:chExt cx="969964" cy="2007872"/>
              </a:xfrm>
            </p:grpSpPr>
            <p:sp>
              <p:nvSpPr>
                <p:cNvPr id="41" name="円/楕円 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flipH="1">
                <a:off x="5499726" y="2168917"/>
                <a:ext cx="144016" cy="272752"/>
                <a:chOff x="1946324" y="4125162"/>
                <a:chExt cx="969964" cy="2007872"/>
              </a:xfrm>
            </p:grpSpPr>
            <p:sp>
              <p:nvSpPr>
                <p:cNvPr id="44" name="円/楕円 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flipH="1">
                <a:off x="5714839" y="2877328"/>
                <a:ext cx="144016" cy="272752"/>
                <a:chOff x="1946324" y="4125162"/>
                <a:chExt cx="969964" cy="2007872"/>
              </a:xfrm>
            </p:grpSpPr>
            <p:sp>
              <p:nvSpPr>
                <p:cNvPr id="47" name="円/楕円 46"/>
                <p:cNvSpPr/>
                <p:nvPr/>
              </p:nvSpPr>
              <p:spPr>
                <a:xfrm>
                  <a:off x="1946324" y="4125162"/>
                  <a:ext cx="969962" cy="920750"/>
                </a:xfrm>
                <a:prstGeom prst="ellips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887746" y="5104491"/>
                  <a:ext cx="1087122" cy="969963"/>
                </a:xfrm>
                <a:prstGeom prst="flowChartDelay">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 name="図形グループ 48"/>
              <p:cNvGrpSpPr/>
              <p:nvPr/>
            </p:nvGrpSpPr>
            <p:grpSpPr>
              <a:xfrm flipH="1">
                <a:off x="6298055" y="2877328"/>
                <a:ext cx="144016" cy="272752"/>
                <a:chOff x="1946324" y="4125162"/>
                <a:chExt cx="969964" cy="2007872"/>
              </a:xfrm>
            </p:grpSpPr>
            <p:sp>
              <p:nvSpPr>
                <p:cNvPr id="50" name="円/楕円 49"/>
                <p:cNvSpPr/>
                <p:nvPr/>
              </p:nvSpPr>
              <p:spPr>
                <a:xfrm>
                  <a:off x="1946324" y="4125162"/>
                  <a:ext cx="969962" cy="92075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フローチャート: 論理積ゲート 50"/>
                <p:cNvSpPr/>
                <p:nvPr/>
              </p:nvSpPr>
              <p:spPr>
                <a:xfrm rot="16200000">
                  <a:off x="1887746" y="5104491"/>
                  <a:ext cx="1087122" cy="969963"/>
                </a:xfrm>
                <a:prstGeom prst="flowChartDelay">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 name="図形グループ 51"/>
              <p:cNvGrpSpPr/>
              <p:nvPr/>
            </p:nvGrpSpPr>
            <p:grpSpPr>
              <a:xfrm flipH="1">
                <a:off x="6511942" y="2173745"/>
                <a:ext cx="144016" cy="272752"/>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5" name="直線コネクタ 54"/>
              <p:cNvCxnSpPr/>
              <p:nvPr/>
            </p:nvCxnSpPr>
            <p:spPr>
              <a:xfrm flipH="1">
                <a:off x="5786847" y="1973560"/>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flipV="1">
                <a:off x="5643742" y="1973560"/>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a:off x="5643742" y="2367831"/>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a:off x="6084168" y="1973560"/>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6084168" y="1973560"/>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5786847" y="2877328"/>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5643742" y="2367831"/>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flipH="1">
                <a:off x="6370063" y="2372659"/>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5643742" y="2367831"/>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p:nvPr/>
            </p:nvCxnSpPr>
            <p:spPr>
              <a:xfrm flipH="1">
                <a:off x="5786847" y="2372659"/>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5" name="フローチャート: 複数書類 64"/>
              <p:cNvSpPr/>
              <p:nvPr/>
            </p:nvSpPr>
            <p:spPr>
              <a:xfrm>
                <a:off x="6370063" y="308538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フローチャート: 複数書類 65"/>
              <p:cNvSpPr/>
              <p:nvPr/>
            </p:nvSpPr>
            <p:spPr>
              <a:xfrm>
                <a:off x="6577193" y="2362630"/>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 name="フローチャート: 複数書類 66"/>
              <p:cNvSpPr/>
              <p:nvPr/>
            </p:nvSpPr>
            <p:spPr>
              <a:xfrm>
                <a:off x="5763795" y="3085385"/>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 name="フローチャート: 複数書類 67"/>
              <p:cNvSpPr/>
              <p:nvPr/>
            </p:nvSpPr>
            <p:spPr>
              <a:xfrm>
                <a:off x="5561305" y="2367831"/>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フローチャート: 複数書類 68"/>
              <p:cNvSpPr/>
              <p:nvPr/>
            </p:nvSpPr>
            <p:spPr>
              <a:xfrm>
                <a:off x="6083245" y="190029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正方形/長方形 71"/>
              <p:cNvSpPr/>
              <p:nvPr/>
            </p:nvSpPr>
            <p:spPr>
              <a:xfrm>
                <a:off x="5496643" y="2459605"/>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6015987" y="2001228"/>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19741" y="2459605"/>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5707970" y="3171923"/>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6297002" y="3171923"/>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9" name="テキスト ボックス 78"/>
            <p:cNvSpPr txBox="1"/>
            <p:nvPr/>
          </p:nvSpPr>
          <p:spPr>
            <a:xfrm>
              <a:off x="-1819962" y="3511431"/>
              <a:ext cx="2287537" cy="301864"/>
            </a:xfrm>
            <a:prstGeom prst="rect">
              <a:avLst/>
            </a:prstGeom>
            <a:noFill/>
          </p:spPr>
          <p:txBody>
            <a:bodyPr wrap="none" rtlCol="0">
              <a:spAutoFit/>
            </a:bodyPr>
            <a:lstStyle/>
            <a:p>
              <a:r>
                <a:rPr lang="ja-JP" altLang="en-US" sz="800" b="1" dirty="0">
                  <a:solidFill>
                    <a:srgbClr val="7030A0"/>
                  </a:solidFill>
                  <a:latin typeface="Meiryo" charset="-128"/>
                  <a:ea typeface="Meiryo" charset="-128"/>
                  <a:cs typeface="Meiryo" charset="-128"/>
                </a:rPr>
                <a:t>自動実行</a:t>
              </a:r>
              <a:r>
                <a:rPr lang="ja-JP" altLang="en-US" sz="800" dirty="0">
                  <a:solidFill>
                    <a:srgbClr val="7030A0"/>
                  </a:solidFill>
                  <a:latin typeface="Meiryo" charset="-128"/>
                  <a:ea typeface="Meiryo" charset="-128"/>
                  <a:cs typeface="Meiryo" charset="-128"/>
                </a:rPr>
                <a:t>：代金支払い</a:t>
              </a:r>
              <a:r>
                <a:rPr lang="en-US" altLang="ja-JP" sz="800" dirty="0">
                  <a:solidFill>
                    <a:srgbClr val="7030A0"/>
                  </a:solidFill>
                  <a:latin typeface="Meiryo" charset="-128"/>
                  <a:ea typeface="Meiryo" charset="-128"/>
                  <a:cs typeface="Meiryo" charset="-128"/>
                </a:rPr>
                <a:t>+</a:t>
              </a:r>
              <a:r>
                <a:rPr lang="ja-JP" altLang="en-US" sz="800" dirty="0">
                  <a:solidFill>
                    <a:srgbClr val="7030A0"/>
                  </a:solidFill>
                  <a:latin typeface="Meiryo" charset="-128"/>
                  <a:ea typeface="Meiryo" charset="-128"/>
                  <a:cs typeface="Meiryo" charset="-128"/>
                </a:rPr>
                <a:t>商品送付</a:t>
              </a:r>
              <a:endParaRPr kumimoji="1" lang="ja-JP" altLang="en-US" sz="800" dirty="0">
                <a:solidFill>
                  <a:srgbClr val="7030A0"/>
                </a:solidFill>
                <a:latin typeface="Meiryo" charset="-128"/>
                <a:ea typeface="Meiryo" charset="-128"/>
                <a:cs typeface="Meiryo" charset="-128"/>
              </a:endParaRPr>
            </a:p>
          </p:txBody>
        </p:sp>
        <p:cxnSp>
          <p:nvCxnSpPr>
            <p:cNvPr id="82" name="直線矢印コネクタ 81"/>
            <p:cNvCxnSpPr/>
            <p:nvPr/>
          </p:nvCxnSpPr>
          <p:spPr>
            <a:xfrm>
              <a:off x="-1174473" y="4214849"/>
              <a:ext cx="890311" cy="0"/>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5" name="テキスト ボックス 84"/>
            <p:cNvSpPr txBox="1"/>
            <p:nvPr/>
          </p:nvSpPr>
          <p:spPr>
            <a:xfrm>
              <a:off x="-1227899" y="3979498"/>
              <a:ext cx="1015654" cy="474356"/>
            </a:xfrm>
            <a:prstGeom prst="rect">
              <a:avLst/>
            </a:prstGeom>
            <a:noFill/>
          </p:spPr>
          <p:txBody>
            <a:bodyPr wrap="square" rtlCol="0">
              <a:spAutoFit/>
            </a:bodyPr>
            <a:lstStyle/>
            <a:p>
              <a:r>
                <a:rPr kumimoji="1" lang="en-US" altLang="ja-JP" sz="800" dirty="0">
                  <a:solidFill>
                    <a:schemeClr val="accent3">
                      <a:lumMod val="50000"/>
                    </a:schemeClr>
                  </a:solidFill>
                  <a:latin typeface="Meiryo" charset="-128"/>
                  <a:ea typeface="Meiryo" charset="-128"/>
                  <a:cs typeface="Meiryo" charset="-128"/>
                </a:rPr>
                <a:t>1.</a:t>
              </a:r>
              <a:r>
                <a:rPr kumimoji="1" lang="ja-JP" altLang="en-US" sz="800" dirty="0">
                  <a:solidFill>
                    <a:schemeClr val="accent3">
                      <a:lumMod val="50000"/>
                    </a:schemeClr>
                  </a:solidFill>
                  <a:latin typeface="Meiryo" charset="-128"/>
                  <a:ea typeface="Meiryo" charset="-128"/>
                  <a:cs typeface="Meiryo" charset="-128"/>
                </a:rPr>
                <a:t>商品を注文</a:t>
              </a:r>
            </a:p>
          </p:txBody>
        </p:sp>
        <p:cxnSp>
          <p:nvCxnSpPr>
            <p:cNvPr id="86" name="直線矢印コネクタ 85"/>
            <p:cNvCxnSpPr/>
            <p:nvPr/>
          </p:nvCxnSpPr>
          <p:spPr>
            <a:xfrm>
              <a:off x="-1165228" y="3764405"/>
              <a:ext cx="890311" cy="0"/>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p:nvPr/>
          </p:nvCxnSpPr>
          <p:spPr>
            <a:xfrm flipH="1">
              <a:off x="-1164135" y="3879114"/>
              <a:ext cx="890311" cy="0"/>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0" name="正方形/長方形 89"/>
            <p:cNvSpPr/>
            <p:nvPr/>
          </p:nvSpPr>
          <p:spPr>
            <a:xfrm>
              <a:off x="-1464350" y="2144246"/>
              <a:ext cx="1488557" cy="646850"/>
            </a:xfrm>
            <a:prstGeom prst="rect">
              <a:avLst/>
            </a:prstGeom>
          </p:spPr>
          <p:txBody>
            <a:bodyPr wrap="none">
              <a:spAutoFit/>
            </a:bodyPr>
            <a:lstStyle/>
            <a:p>
              <a:pPr algn="ctr"/>
              <a:r>
                <a:rPr lang="ja-JP" altLang="en-US" sz="1200" b="1" dirty="0">
                  <a:solidFill>
                    <a:srgbClr val="7030A0"/>
                  </a:solidFill>
                  <a:latin typeface="Meiryo" charset="-128"/>
                  <a:ea typeface="Meiryo" charset="-128"/>
                  <a:cs typeface="Meiryo" charset="-128"/>
                </a:rPr>
                <a:t>スマート</a:t>
              </a:r>
              <a:endParaRPr lang="en-US" altLang="ja-JP" sz="1200" b="1" dirty="0">
                <a:solidFill>
                  <a:srgbClr val="7030A0"/>
                </a:solidFill>
                <a:latin typeface="Meiryo" charset="-128"/>
                <a:ea typeface="Meiryo" charset="-128"/>
                <a:cs typeface="Meiryo" charset="-128"/>
              </a:endParaRPr>
            </a:p>
            <a:p>
              <a:pPr algn="ctr"/>
              <a:r>
                <a:rPr lang="ja-JP" altLang="en-US" sz="1200" b="1" dirty="0">
                  <a:solidFill>
                    <a:srgbClr val="7030A0"/>
                  </a:solidFill>
                  <a:latin typeface="Meiryo" charset="-128"/>
                  <a:ea typeface="Meiryo" charset="-128"/>
                  <a:cs typeface="Meiryo" charset="-128"/>
                </a:rPr>
                <a:t>コントラクト</a:t>
              </a:r>
              <a:endParaRPr lang="en-US" altLang="ja-JP" sz="1200" b="1" dirty="0">
                <a:solidFill>
                  <a:srgbClr val="7030A0"/>
                </a:solidFill>
                <a:latin typeface="Meiryo" charset="-128"/>
                <a:ea typeface="Meiryo" charset="-128"/>
                <a:cs typeface="Meiryo" charset="-128"/>
              </a:endParaRPr>
            </a:p>
          </p:txBody>
        </p:sp>
      </p:grpSp>
      <p:sp>
        <p:nvSpPr>
          <p:cNvPr id="11" name="テキスト ボックス 10"/>
          <p:cNvSpPr txBox="1"/>
          <p:nvPr/>
        </p:nvSpPr>
        <p:spPr>
          <a:xfrm>
            <a:off x="441351" y="872964"/>
            <a:ext cx="8307362" cy="584775"/>
          </a:xfrm>
          <a:prstGeom prst="rect">
            <a:avLst/>
          </a:prstGeom>
          <a:noFill/>
        </p:spPr>
        <p:txBody>
          <a:bodyPr wrap="square" rtlCol="0">
            <a:spAutoFit/>
          </a:bodyPr>
          <a:lstStyle/>
          <a:p>
            <a:r>
              <a:rPr kumimoji="1" lang="ja-JP" altLang="en-US" dirty="0">
                <a:latin typeface="Meiryo" charset="-128"/>
                <a:ea typeface="Meiryo" charset="-128"/>
                <a:cs typeface="Meiryo" charset="-128"/>
              </a:rPr>
              <a:t>スマート･コントラクト</a:t>
            </a:r>
            <a:r>
              <a:rPr kumimoji="1" lang="en-US" altLang="ja-JP" dirty="0">
                <a:latin typeface="Meiryo" charset="-128"/>
                <a:ea typeface="Meiryo" charset="-128"/>
                <a:cs typeface="Meiryo" charset="-128"/>
              </a:rPr>
              <a:t> </a:t>
            </a:r>
            <a:r>
              <a:rPr kumimoji="1" lang="ja-JP" altLang="en-US" dirty="0">
                <a:latin typeface="Meiryo" charset="-128"/>
                <a:ea typeface="Meiryo" charset="-128"/>
                <a:cs typeface="Meiryo" charset="-128"/>
              </a:rPr>
              <a:t>＝</a:t>
            </a:r>
            <a:r>
              <a:rPr kumimoji="1" lang="en-US" altLang="ja-JP" dirty="0">
                <a:latin typeface="Meiryo" charset="-128"/>
                <a:ea typeface="Meiryo" charset="-128"/>
                <a:cs typeface="Meiryo" charset="-128"/>
              </a:rPr>
              <a:t> </a:t>
            </a:r>
            <a:r>
              <a:rPr kumimoji="1" lang="ja-JP" altLang="en-US" dirty="0">
                <a:latin typeface="Meiryo" charset="-128"/>
                <a:ea typeface="Meiryo" charset="-128"/>
                <a:cs typeface="Meiryo" charset="-128"/>
              </a:rPr>
              <a:t>自動実行される契約</a:t>
            </a:r>
            <a:endParaRPr kumimoji="1" lang="en-US" altLang="ja-JP" dirty="0">
              <a:latin typeface="Meiryo" charset="-128"/>
              <a:ea typeface="Meiryo" charset="-128"/>
              <a:cs typeface="Meiryo" charset="-128"/>
            </a:endParaRPr>
          </a:p>
          <a:p>
            <a:r>
              <a:rPr lang="ja-JP" altLang="en-US" sz="1400" dirty="0">
                <a:latin typeface="Meiryo" charset="-128"/>
                <a:ea typeface="Meiryo" charset="-128"/>
                <a:cs typeface="Meiryo" charset="-128"/>
              </a:rPr>
              <a:t>契約の条件確認や履行までを自動的に実行させる仕組み</a:t>
            </a:r>
            <a:endParaRPr kumimoji="1" lang="ja-JP" altLang="en-US" sz="1400" dirty="0">
              <a:latin typeface="Meiryo" charset="-128"/>
              <a:ea typeface="Meiryo" charset="-128"/>
              <a:cs typeface="Meiryo" charset="-128"/>
            </a:endParaRPr>
          </a:p>
        </p:txBody>
      </p:sp>
      <p:sp>
        <p:nvSpPr>
          <p:cNvPr id="12" name="正方形/長方形 11"/>
          <p:cNvSpPr/>
          <p:nvPr/>
        </p:nvSpPr>
        <p:spPr>
          <a:xfrm>
            <a:off x="2297875" y="1591150"/>
            <a:ext cx="2972917" cy="1785104"/>
          </a:xfrm>
          <a:prstGeom prst="rect">
            <a:avLst/>
          </a:prstGeom>
        </p:spPr>
        <p:txBody>
          <a:bodyPr wrap="square">
            <a:spAutoFit/>
          </a:bodyPr>
          <a:lstStyle/>
          <a:p>
            <a:r>
              <a:rPr lang="ja-JP" altLang="en-US" sz="1400" dirty="0">
                <a:solidFill>
                  <a:srgbClr val="666666"/>
                </a:solidFill>
                <a:latin typeface="Meiryo" charset="-128"/>
                <a:ea typeface="Meiryo" charset="-128"/>
                <a:cs typeface="Meiryo" charset="-128"/>
              </a:rPr>
              <a:t>例：自動販売機</a:t>
            </a:r>
            <a:endParaRPr lang="en-US" altLang="ja-JP" sz="1400" dirty="0">
              <a:solidFill>
                <a:srgbClr val="666666"/>
              </a:solidFill>
              <a:latin typeface="Meiryo" charset="-128"/>
              <a:ea typeface="Meiryo" charset="-128"/>
              <a:cs typeface="Meiryo" charset="-128"/>
            </a:endParaRPr>
          </a:p>
          <a:p>
            <a:endParaRPr lang="en-US" altLang="ja-JP" sz="800" dirty="0">
              <a:solidFill>
                <a:srgbClr val="666666"/>
              </a:solidFill>
              <a:latin typeface="Meiryo" charset="-128"/>
              <a:ea typeface="Meiryo" charset="-128"/>
              <a:cs typeface="Meiryo" charset="-128"/>
            </a:endParaRPr>
          </a:p>
          <a:p>
            <a:r>
              <a:rPr lang="ja-JP" altLang="en-US" sz="1400" dirty="0">
                <a:solidFill>
                  <a:srgbClr val="666666"/>
                </a:solidFill>
                <a:latin typeface="Meiryo" charset="-128"/>
                <a:ea typeface="Meiryo" charset="-128"/>
                <a:cs typeface="Meiryo" charset="-128"/>
              </a:rPr>
              <a:t>　予め定められた契約条件</a:t>
            </a:r>
            <a:endParaRPr lang="en-US" altLang="ja-JP" sz="1400" dirty="0">
              <a:solidFill>
                <a:srgbClr val="666666"/>
              </a:solidFill>
              <a:latin typeface="Meiryo" charset="-128"/>
              <a:ea typeface="Meiryo" charset="-128"/>
              <a:cs typeface="Meiryo" charset="-128"/>
            </a:endParaRPr>
          </a:p>
          <a:p>
            <a:pPr marL="628650" lvl="1" indent="-171450">
              <a:buFont typeface="Wingdings" charset="2"/>
              <a:buChar char="l"/>
            </a:pPr>
            <a:r>
              <a:rPr lang="ja-JP" altLang="en-US" sz="1200" dirty="0">
                <a:solidFill>
                  <a:srgbClr val="666666"/>
                </a:solidFill>
                <a:latin typeface="Meiryo" charset="-128"/>
                <a:ea typeface="Meiryo" charset="-128"/>
                <a:cs typeface="Meiryo" charset="-128"/>
              </a:rPr>
              <a:t>利用者が必要な金額を投入する</a:t>
            </a:r>
            <a:endParaRPr lang="en-US" altLang="ja-JP" sz="1200" dirty="0">
              <a:solidFill>
                <a:srgbClr val="666666"/>
              </a:solidFill>
              <a:latin typeface="Meiryo" charset="-128"/>
              <a:ea typeface="Meiryo" charset="-128"/>
              <a:cs typeface="Meiryo" charset="-128"/>
            </a:endParaRPr>
          </a:p>
          <a:p>
            <a:pPr marL="628650" lvl="1" indent="-171450">
              <a:buFont typeface="Wingdings" charset="2"/>
              <a:buChar char="l"/>
            </a:pPr>
            <a:r>
              <a:rPr lang="ja-JP" altLang="en-US" sz="1200" dirty="0">
                <a:solidFill>
                  <a:srgbClr val="666666"/>
                </a:solidFill>
                <a:latin typeface="Meiryo" charset="-128"/>
                <a:ea typeface="Meiryo" charset="-128"/>
                <a:cs typeface="Meiryo" charset="-128"/>
              </a:rPr>
              <a:t>特定の飲料のボタンを押す</a:t>
            </a:r>
            <a:endParaRPr lang="en-US" altLang="ja-JP" sz="1200" dirty="0">
              <a:solidFill>
                <a:srgbClr val="666666"/>
              </a:solidFill>
              <a:latin typeface="Meiryo" charset="-128"/>
              <a:ea typeface="Meiryo" charset="-128"/>
              <a:cs typeface="Meiryo" charset="-128"/>
            </a:endParaRPr>
          </a:p>
          <a:p>
            <a:pPr marL="628650" lvl="1" indent="-171450">
              <a:buFont typeface="Wingdings" charset="2"/>
              <a:buChar char="l"/>
            </a:pPr>
            <a:endParaRPr lang="en-US" altLang="ja-JP" sz="800" dirty="0">
              <a:solidFill>
                <a:srgbClr val="666666"/>
              </a:solidFill>
              <a:latin typeface="Meiryo" charset="-128"/>
              <a:ea typeface="Meiryo" charset="-128"/>
              <a:cs typeface="Meiryo" charset="-128"/>
            </a:endParaRPr>
          </a:p>
          <a:p>
            <a:r>
              <a:rPr lang="ja-JP" altLang="en-US" sz="1400" dirty="0">
                <a:solidFill>
                  <a:srgbClr val="666666"/>
                </a:solidFill>
                <a:latin typeface="Meiryo" charset="-128"/>
                <a:ea typeface="Meiryo" charset="-128"/>
                <a:cs typeface="Meiryo" charset="-128"/>
              </a:rPr>
              <a:t>　上記条件が満たされたとき</a:t>
            </a:r>
            <a:endParaRPr lang="en-US" altLang="ja-JP" sz="1400" dirty="0">
              <a:solidFill>
                <a:srgbClr val="666666"/>
              </a:solidFill>
              <a:latin typeface="Meiryo" charset="-128"/>
              <a:ea typeface="Meiryo" charset="-128"/>
              <a:cs typeface="Meiryo" charset="-128"/>
            </a:endParaRPr>
          </a:p>
          <a:p>
            <a:pPr lvl="1"/>
            <a:r>
              <a:rPr lang="ja-JP" altLang="en-US" sz="1200" dirty="0">
                <a:solidFill>
                  <a:srgbClr val="666666"/>
                </a:solidFill>
                <a:latin typeface="Meiryo" charset="-128"/>
                <a:ea typeface="Meiryo" charset="-128"/>
                <a:cs typeface="Meiryo" charset="-128"/>
              </a:rPr>
              <a:t>自動的に特定の飲料を利用者に提供するという契約が実行される</a:t>
            </a:r>
            <a:endParaRPr lang="en-US" altLang="ja-JP" sz="1200" dirty="0">
              <a:solidFill>
                <a:srgbClr val="666666"/>
              </a:solidFill>
              <a:latin typeface="Meiryo" charset="-128"/>
              <a:ea typeface="Meiryo" charset="-128"/>
              <a:cs typeface="Meiryo" charset="-128"/>
            </a:endParaRPr>
          </a:p>
        </p:txBody>
      </p:sp>
      <p:pic>
        <p:nvPicPr>
          <p:cNvPr id="13" name="図 12"/>
          <p:cNvPicPr>
            <a:picLocks noChangeAspect="1"/>
          </p:cNvPicPr>
          <p:nvPr/>
        </p:nvPicPr>
        <p:blipFill>
          <a:blip r:embed="rId2"/>
          <a:stretch>
            <a:fillRect/>
          </a:stretch>
        </p:blipFill>
        <p:spPr>
          <a:xfrm>
            <a:off x="423201" y="1539798"/>
            <a:ext cx="1701241" cy="1844163"/>
          </a:xfrm>
          <a:prstGeom prst="rect">
            <a:avLst/>
          </a:prstGeom>
        </p:spPr>
      </p:pic>
      <p:sp>
        <p:nvSpPr>
          <p:cNvPr id="16" name="ホームベース 15"/>
          <p:cNvSpPr/>
          <p:nvPr/>
        </p:nvSpPr>
        <p:spPr>
          <a:xfrm>
            <a:off x="544884" y="3583876"/>
            <a:ext cx="1152128" cy="79208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80" name="ホームベース 79"/>
          <p:cNvSpPr/>
          <p:nvPr/>
        </p:nvSpPr>
        <p:spPr>
          <a:xfrm>
            <a:off x="1710061" y="3581682"/>
            <a:ext cx="1152128" cy="792089"/>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81" name="ホームベース 80"/>
          <p:cNvSpPr/>
          <p:nvPr/>
        </p:nvSpPr>
        <p:spPr>
          <a:xfrm>
            <a:off x="2862189" y="3581682"/>
            <a:ext cx="1152128" cy="792089"/>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83" name="ホームベース 82"/>
          <p:cNvSpPr/>
          <p:nvPr/>
        </p:nvSpPr>
        <p:spPr>
          <a:xfrm>
            <a:off x="4014317" y="3573193"/>
            <a:ext cx="1152128" cy="792089"/>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8" name="テキスト ボックス 17"/>
          <p:cNvSpPr txBox="1"/>
          <p:nvPr/>
        </p:nvSpPr>
        <p:spPr>
          <a:xfrm>
            <a:off x="592360" y="3729610"/>
            <a:ext cx="800219" cy="461665"/>
          </a:xfrm>
          <a:prstGeom prst="rect">
            <a:avLst/>
          </a:prstGeom>
          <a:noFill/>
        </p:spPr>
        <p:txBody>
          <a:bodyPr wrap="none" rtlCol="0">
            <a:spAutoFit/>
          </a:bodyPr>
          <a:lstStyle/>
          <a:p>
            <a:r>
              <a:rPr kumimoji="1" lang="ja-JP" altLang="en-US" sz="1200" dirty="0">
                <a:solidFill>
                  <a:schemeClr val="bg1"/>
                </a:solidFill>
                <a:latin typeface="Meiryo" charset="-128"/>
                <a:ea typeface="Meiryo" charset="-128"/>
                <a:cs typeface="Meiryo" charset="-128"/>
              </a:rPr>
              <a:t>契約の</a:t>
            </a:r>
            <a:endParaRPr kumimoji="1" lang="en-US" altLang="ja-JP" sz="1200" dirty="0">
              <a:solidFill>
                <a:schemeClr val="bg1"/>
              </a:solidFill>
              <a:latin typeface="Meiryo" charset="-128"/>
              <a:ea typeface="Meiryo" charset="-128"/>
              <a:cs typeface="Meiryo" charset="-128"/>
            </a:endParaRPr>
          </a:p>
          <a:p>
            <a:r>
              <a:rPr kumimoji="1" lang="ja-JP" altLang="en-US" sz="1200" dirty="0">
                <a:solidFill>
                  <a:schemeClr val="bg1"/>
                </a:solidFill>
                <a:latin typeface="Meiryo" charset="-128"/>
                <a:ea typeface="Meiryo" charset="-128"/>
                <a:cs typeface="Meiryo" charset="-128"/>
              </a:rPr>
              <a:t>事前定義</a:t>
            </a:r>
          </a:p>
        </p:txBody>
      </p:sp>
      <p:sp>
        <p:nvSpPr>
          <p:cNvPr id="84" name="テキスト ボックス 83"/>
          <p:cNvSpPr txBox="1"/>
          <p:nvPr/>
        </p:nvSpPr>
        <p:spPr>
          <a:xfrm>
            <a:off x="1753497" y="3745504"/>
            <a:ext cx="800219" cy="461665"/>
          </a:xfrm>
          <a:prstGeom prst="rect">
            <a:avLst/>
          </a:prstGeom>
          <a:noFill/>
        </p:spPr>
        <p:txBody>
          <a:bodyPr wrap="none" rtlCol="0">
            <a:spAutoFit/>
          </a:bodyPr>
          <a:lstStyle/>
          <a:p>
            <a:r>
              <a:rPr kumimoji="1" lang="ja-JP" altLang="en-US" sz="1200">
                <a:solidFill>
                  <a:schemeClr val="bg1"/>
                </a:solidFill>
                <a:latin typeface="Meiryo" charset="-128"/>
                <a:ea typeface="Meiryo" charset="-128"/>
                <a:cs typeface="Meiryo" charset="-128"/>
              </a:rPr>
              <a:t>イベント</a:t>
            </a:r>
            <a:endParaRPr kumimoji="1" lang="en-US" altLang="ja-JP" sz="1200" dirty="0">
              <a:solidFill>
                <a:schemeClr val="bg1"/>
              </a:solidFill>
              <a:latin typeface="Meiryo" charset="-128"/>
              <a:ea typeface="Meiryo" charset="-128"/>
              <a:cs typeface="Meiryo" charset="-128"/>
            </a:endParaRPr>
          </a:p>
          <a:p>
            <a:r>
              <a:rPr lang="ja-JP" altLang="en-US" sz="1200" dirty="0">
                <a:solidFill>
                  <a:schemeClr val="bg1"/>
                </a:solidFill>
                <a:latin typeface="Meiryo" charset="-128"/>
                <a:ea typeface="Meiryo" charset="-128"/>
                <a:cs typeface="Meiryo" charset="-128"/>
              </a:rPr>
              <a:t>発生</a:t>
            </a:r>
            <a:endParaRPr kumimoji="1" lang="ja-JP" altLang="en-US" sz="1200" dirty="0">
              <a:solidFill>
                <a:schemeClr val="bg1"/>
              </a:solidFill>
              <a:latin typeface="Meiryo" charset="-128"/>
              <a:ea typeface="Meiryo" charset="-128"/>
              <a:cs typeface="Meiryo" charset="-128"/>
            </a:endParaRPr>
          </a:p>
        </p:txBody>
      </p:sp>
      <p:sp>
        <p:nvSpPr>
          <p:cNvPr id="87" name="テキスト ボックス 86"/>
          <p:cNvSpPr txBox="1"/>
          <p:nvPr/>
        </p:nvSpPr>
        <p:spPr>
          <a:xfrm>
            <a:off x="2920824" y="3753124"/>
            <a:ext cx="800219" cy="461665"/>
          </a:xfrm>
          <a:prstGeom prst="rect">
            <a:avLst/>
          </a:prstGeom>
          <a:noFill/>
        </p:spPr>
        <p:txBody>
          <a:bodyPr wrap="none" rtlCol="0">
            <a:spAutoFit/>
          </a:bodyPr>
          <a:lstStyle/>
          <a:p>
            <a:r>
              <a:rPr kumimoji="1" lang="ja-JP" altLang="en-US" sz="1200" dirty="0">
                <a:solidFill>
                  <a:schemeClr val="bg1"/>
                </a:solidFill>
                <a:latin typeface="Meiryo" charset="-128"/>
                <a:ea typeface="Meiryo" charset="-128"/>
                <a:cs typeface="Meiryo" charset="-128"/>
              </a:rPr>
              <a:t>契約実行</a:t>
            </a:r>
            <a:endParaRPr kumimoji="1" lang="en-US" altLang="ja-JP" sz="1200" dirty="0">
              <a:solidFill>
                <a:schemeClr val="bg1"/>
              </a:solidFill>
              <a:latin typeface="Meiryo" charset="-128"/>
              <a:ea typeface="Meiryo" charset="-128"/>
              <a:cs typeface="Meiryo" charset="-128"/>
            </a:endParaRPr>
          </a:p>
          <a:p>
            <a:r>
              <a:rPr lang="ja-JP" altLang="en-US" sz="1200" dirty="0">
                <a:solidFill>
                  <a:schemeClr val="bg1"/>
                </a:solidFill>
                <a:latin typeface="Meiryo" charset="-128"/>
                <a:ea typeface="Meiryo" charset="-128"/>
                <a:cs typeface="Meiryo" charset="-128"/>
              </a:rPr>
              <a:t>価値移転</a:t>
            </a:r>
            <a:endParaRPr kumimoji="1" lang="ja-JP" altLang="en-US" sz="1200" dirty="0">
              <a:solidFill>
                <a:schemeClr val="bg1"/>
              </a:solidFill>
              <a:latin typeface="Meiryo" charset="-128"/>
              <a:ea typeface="Meiryo" charset="-128"/>
              <a:cs typeface="Meiryo" charset="-128"/>
            </a:endParaRPr>
          </a:p>
        </p:txBody>
      </p:sp>
      <p:sp>
        <p:nvSpPr>
          <p:cNvPr id="88" name="テキスト ボックス 87"/>
          <p:cNvSpPr txBox="1"/>
          <p:nvPr/>
        </p:nvSpPr>
        <p:spPr>
          <a:xfrm>
            <a:off x="4192141" y="3838052"/>
            <a:ext cx="646331" cy="276999"/>
          </a:xfrm>
          <a:prstGeom prst="rect">
            <a:avLst/>
          </a:prstGeom>
          <a:noFill/>
        </p:spPr>
        <p:txBody>
          <a:bodyPr wrap="none" rtlCol="0">
            <a:spAutoFit/>
          </a:bodyPr>
          <a:lstStyle/>
          <a:p>
            <a:r>
              <a:rPr kumimoji="1" lang="ja-JP" altLang="en-US" sz="1200">
                <a:solidFill>
                  <a:schemeClr val="bg1"/>
                </a:solidFill>
                <a:latin typeface="Meiryo" charset="-128"/>
                <a:ea typeface="Meiryo" charset="-128"/>
                <a:cs typeface="Meiryo" charset="-128"/>
              </a:rPr>
              <a:t>決　済</a:t>
            </a:r>
            <a:endParaRPr kumimoji="1" lang="ja-JP" altLang="en-US" sz="1200" dirty="0">
              <a:solidFill>
                <a:schemeClr val="bg1"/>
              </a:solidFill>
              <a:latin typeface="Meiryo" charset="-128"/>
              <a:ea typeface="Meiryo" charset="-128"/>
              <a:cs typeface="Meiryo" charset="-128"/>
            </a:endParaRPr>
          </a:p>
        </p:txBody>
      </p:sp>
      <p:sp>
        <p:nvSpPr>
          <p:cNvPr id="21" name="左右矢印 20"/>
          <p:cNvSpPr/>
          <p:nvPr/>
        </p:nvSpPr>
        <p:spPr>
          <a:xfrm>
            <a:off x="1697012" y="4552029"/>
            <a:ext cx="3482481" cy="576064"/>
          </a:xfrm>
          <a:prstGeom prst="leftRight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chemeClr val="bg1"/>
                </a:solidFill>
                <a:latin typeface="Meiryo" charset="-128"/>
                <a:ea typeface="Meiryo" charset="-128"/>
                <a:cs typeface="Meiryo" charset="-128"/>
              </a:rPr>
              <a:t>プログラムにより自動実行</a:t>
            </a:r>
            <a:endParaRPr kumimoji="1" lang="ja-JP" altLang="en-US" sz="1050" dirty="0">
              <a:solidFill>
                <a:schemeClr val="bg1"/>
              </a:solidFill>
              <a:latin typeface="Meiryo" charset="-128"/>
              <a:ea typeface="Meiryo" charset="-128"/>
              <a:cs typeface="Meiryo" charset="-128"/>
            </a:endParaRPr>
          </a:p>
        </p:txBody>
      </p:sp>
      <p:sp>
        <p:nvSpPr>
          <p:cNvPr id="22" name="上矢印吹き出し 21"/>
          <p:cNvSpPr/>
          <p:nvPr/>
        </p:nvSpPr>
        <p:spPr>
          <a:xfrm>
            <a:off x="620163" y="4396883"/>
            <a:ext cx="744612" cy="680859"/>
          </a:xfrm>
          <a:prstGeom prst="upArrowCallou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solidFill>
                <a:latin typeface="Meiryo" charset="-128"/>
                <a:ea typeface="Meiryo" charset="-128"/>
                <a:cs typeface="Meiryo" charset="-128"/>
              </a:rPr>
              <a:t>管理者</a:t>
            </a:r>
            <a:endParaRPr kumimoji="1" lang="en-US" altLang="ja-JP" sz="1200" dirty="0">
              <a:solidFill>
                <a:schemeClr val="bg1"/>
              </a:solidFill>
              <a:latin typeface="Meiryo" charset="-128"/>
              <a:ea typeface="Meiryo" charset="-128"/>
              <a:cs typeface="Meiryo" charset="-128"/>
            </a:endParaRPr>
          </a:p>
          <a:p>
            <a:pPr algn="ctr"/>
            <a:r>
              <a:rPr lang="ja-JP" altLang="en-US" sz="1200" dirty="0">
                <a:solidFill>
                  <a:schemeClr val="bg1"/>
                </a:solidFill>
                <a:latin typeface="Meiryo" charset="-128"/>
                <a:ea typeface="Meiryo" charset="-128"/>
                <a:cs typeface="Meiryo" charset="-128"/>
              </a:rPr>
              <a:t>が定義</a:t>
            </a:r>
            <a:endParaRPr kumimoji="1" lang="ja-JP" altLang="en-US" sz="1200" dirty="0">
              <a:solidFill>
                <a:schemeClr val="bg1"/>
              </a:solidFill>
              <a:latin typeface="Meiryo" charset="-128"/>
              <a:ea typeface="Meiryo" charset="-128"/>
              <a:cs typeface="Meiryo" charset="-128"/>
            </a:endParaRPr>
          </a:p>
        </p:txBody>
      </p:sp>
      <p:sp>
        <p:nvSpPr>
          <p:cNvPr id="92" name="テキスト ボックス 91"/>
          <p:cNvSpPr txBox="1"/>
          <p:nvPr/>
        </p:nvSpPr>
        <p:spPr>
          <a:xfrm>
            <a:off x="5733807" y="1608416"/>
            <a:ext cx="2916039" cy="646331"/>
          </a:xfrm>
          <a:prstGeom prst="rect">
            <a:avLst/>
          </a:prstGeom>
          <a:noFill/>
        </p:spPr>
        <p:txBody>
          <a:bodyPr wrap="square" rtlCol="0">
            <a:spAutoFit/>
          </a:bodyPr>
          <a:lstStyle/>
          <a:p>
            <a:r>
              <a:rPr kumimoji="1" lang="ja-JP" altLang="en-US" sz="1200" dirty="0">
                <a:solidFill>
                  <a:srgbClr val="7030A0"/>
                </a:solidFill>
                <a:latin typeface="Meiryo" charset="-128"/>
                <a:ea typeface="Meiryo" charset="-128"/>
                <a:cs typeface="Meiryo" charset="-128"/>
              </a:rPr>
              <a:t>契約条件をプログラムとして記述しておき、ある条件が満たされたときに自動的に決められた処理がおこなわれる。</a:t>
            </a:r>
          </a:p>
        </p:txBody>
      </p:sp>
      <p:pic>
        <p:nvPicPr>
          <p:cNvPr id="30" name="図 29"/>
          <p:cNvPicPr>
            <a:picLocks noChangeAspect="1"/>
          </p:cNvPicPr>
          <p:nvPr/>
        </p:nvPicPr>
        <p:blipFill>
          <a:blip r:embed="rId3">
            <a:clrChange>
              <a:clrFrom>
                <a:srgbClr val="FFFFFF"/>
              </a:clrFrom>
              <a:clrTo>
                <a:srgbClr val="FFFFFF">
                  <a:alpha val="0"/>
                </a:srgbClr>
              </a:clrTo>
            </a:clrChange>
          </a:blip>
          <a:stretch>
            <a:fillRect/>
          </a:stretch>
        </p:blipFill>
        <p:spPr>
          <a:xfrm>
            <a:off x="5796136" y="5515566"/>
            <a:ext cx="254700" cy="254700"/>
          </a:xfrm>
          <a:prstGeom prst="rect">
            <a:avLst/>
          </a:prstGeom>
        </p:spPr>
      </p:pic>
      <p:pic>
        <p:nvPicPr>
          <p:cNvPr id="31" name="図 30"/>
          <p:cNvPicPr>
            <a:picLocks noChangeAspect="1"/>
          </p:cNvPicPr>
          <p:nvPr/>
        </p:nvPicPr>
        <p:blipFill>
          <a:blip r:embed="rId4">
            <a:clrChange>
              <a:clrFrom>
                <a:srgbClr val="FFFFFF"/>
              </a:clrFrom>
              <a:clrTo>
                <a:srgbClr val="FFFFFF">
                  <a:alpha val="0"/>
                </a:srgbClr>
              </a:clrTo>
            </a:clrChange>
          </a:blip>
          <a:stretch>
            <a:fillRect/>
          </a:stretch>
        </p:blipFill>
        <p:spPr>
          <a:xfrm>
            <a:off x="5816085" y="5880839"/>
            <a:ext cx="202745" cy="202745"/>
          </a:xfrm>
          <a:prstGeom prst="rect">
            <a:avLst/>
          </a:prstGeom>
        </p:spPr>
      </p:pic>
      <p:pic>
        <p:nvPicPr>
          <p:cNvPr id="32" name="図 31"/>
          <p:cNvPicPr>
            <a:picLocks noChangeAspect="1"/>
          </p:cNvPicPr>
          <p:nvPr/>
        </p:nvPicPr>
        <p:blipFill>
          <a:blip r:embed="rId5">
            <a:clrChange>
              <a:clrFrom>
                <a:srgbClr val="FFFFFF"/>
              </a:clrFrom>
              <a:clrTo>
                <a:srgbClr val="FFFFFF">
                  <a:alpha val="0"/>
                </a:srgbClr>
              </a:clrTo>
            </a:clrChange>
          </a:blip>
          <a:stretch>
            <a:fillRect/>
          </a:stretch>
        </p:blipFill>
        <p:spPr>
          <a:xfrm>
            <a:off x="5801528" y="6182442"/>
            <a:ext cx="240823" cy="240823"/>
          </a:xfrm>
          <a:prstGeom prst="rect">
            <a:avLst/>
          </a:prstGeom>
        </p:spPr>
      </p:pic>
      <p:sp>
        <p:nvSpPr>
          <p:cNvPr id="34" name="正方形/長方形 33"/>
          <p:cNvSpPr/>
          <p:nvPr/>
        </p:nvSpPr>
        <p:spPr>
          <a:xfrm>
            <a:off x="6034129" y="5476175"/>
            <a:ext cx="1378904" cy="369332"/>
          </a:xfrm>
          <a:prstGeom prst="rect">
            <a:avLst/>
          </a:prstGeom>
        </p:spPr>
        <p:txBody>
          <a:bodyPr wrap="none">
            <a:spAutoFit/>
          </a:bodyPr>
          <a:lstStyle/>
          <a:p>
            <a:r>
              <a:rPr lang="en-US" altLang="ja-JP" b="1" dirty="0" err="1">
                <a:solidFill>
                  <a:schemeClr val="accent2">
                    <a:lumMod val="75000"/>
                  </a:schemeClr>
                </a:solidFill>
                <a:latin typeface="Meiryo" charset="-128"/>
              </a:rPr>
              <a:t>Ethereum</a:t>
            </a:r>
            <a:endParaRPr lang="en-US" altLang="ja-JP" b="1" i="0" dirty="0">
              <a:solidFill>
                <a:schemeClr val="accent2">
                  <a:lumMod val="75000"/>
                </a:schemeClr>
              </a:solidFill>
              <a:effectLst/>
              <a:latin typeface="Meiryo" charset="-128"/>
            </a:endParaRPr>
          </a:p>
        </p:txBody>
      </p:sp>
      <p:sp>
        <p:nvSpPr>
          <p:cNvPr id="35" name="正方形/長方形 34"/>
          <p:cNvSpPr/>
          <p:nvPr/>
        </p:nvSpPr>
        <p:spPr>
          <a:xfrm>
            <a:off x="6024830" y="5827921"/>
            <a:ext cx="2507610" cy="369332"/>
          </a:xfrm>
          <a:prstGeom prst="rect">
            <a:avLst/>
          </a:prstGeom>
        </p:spPr>
        <p:txBody>
          <a:bodyPr wrap="none">
            <a:spAutoFit/>
          </a:bodyPr>
          <a:lstStyle/>
          <a:p>
            <a:r>
              <a:rPr lang="en-US" altLang="ja-JP" b="1" dirty="0" err="1">
                <a:solidFill>
                  <a:schemeClr val="accent2">
                    <a:lumMod val="75000"/>
                  </a:schemeClr>
                </a:solidFill>
                <a:latin typeface="Meiryo" charset="-128"/>
              </a:rPr>
              <a:t>Hyperledger</a:t>
            </a:r>
            <a:r>
              <a:rPr lang="en-US" altLang="ja-JP" b="1" dirty="0">
                <a:solidFill>
                  <a:schemeClr val="accent2">
                    <a:lumMod val="75000"/>
                  </a:schemeClr>
                </a:solidFill>
                <a:latin typeface="Meiryo" charset="-128"/>
              </a:rPr>
              <a:t> Fabric</a:t>
            </a:r>
            <a:endParaRPr lang="en-US" altLang="ja-JP" b="1" i="0" dirty="0">
              <a:solidFill>
                <a:schemeClr val="accent2">
                  <a:lumMod val="75000"/>
                </a:schemeClr>
              </a:solidFill>
              <a:effectLst/>
              <a:latin typeface="Meiryo" charset="-128"/>
            </a:endParaRPr>
          </a:p>
        </p:txBody>
      </p:sp>
      <p:sp>
        <p:nvSpPr>
          <p:cNvPr id="37" name="正方形/長方形 36"/>
          <p:cNvSpPr/>
          <p:nvPr/>
        </p:nvSpPr>
        <p:spPr>
          <a:xfrm>
            <a:off x="6031112" y="6156012"/>
            <a:ext cx="1308371" cy="369332"/>
          </a:xfrm>
          <a:prstGeom prst="rect">
            <a:avLst/>
          </a:prstGeom>
        </p:spPr>
        <p:txBody>
          <a:bodyPr wrap="none">
            <a:spAutoFit/>
          </a:bodyPr>
          <a:lstStyle/>
          <a:p>
            <a:r>
              <a:rPr lang="en-US" altLang="ja-JP" b="1">
                <a:solidFill>
                  <a:schemeClr val="accent2">
                    <a:lumMod val="75000"/>
                  </a:schemeClr>
                </a:solidFill>
                <a:latin typeface="Meiryo" charset="-128"/>
              </a:rPr>
              <a:t>R3 Corda</a:t>
            </a:r>
            <a:endParaRPr lang="en-US" altLang="ja-JP" b="1" i="0">
              <a:solidFill>
                <a:schemeClr val="accent2">
                  <a:lumMod val="75000"/>
                </a:schemeClr>
              </a:solidFill>
              <a:effectLst/>
              <a:latin typeface="Meiryo" charset="-128"/>
            </a:endParaRPr>
          </a:p>
        </p:txBody>
      </p:sp>
      <p:sp>
        <p:nvSpPr>
          <p:cNvPr id="38" name="テキスト ボックス 37"/>
          <p:cNvSpPr txBox="1"/>
          <p:nvPr/>
        </p:nvSpPr>
        <p:spPr>
          <a:xfrm>
            <a:off x="5762536" y="5262947"/>
            <a:ext cx="2749471" cy="246221"/>
          </a:xfrm>
          <a:prstGeom prst="rect">
            <a:avLst/>
          </a:prstGeom>
          <a:noFill/>
        </p:spPr>
        <p:txBody>
          <a:bodyPr wrap="none" rtlCol="0">
            <a:spAutoFit/>
          </a:bodyPr>
          <a:lstStyle/>
          <a:p>
            <a:r>
              <a:rPr lang="ja-JP" altLang="en-US" sz="1000" dirty="0">
                <a:solidFill>
                  <a:schemeClr val="accent6">
                    <a:lumMod val="50000"/>
                  </a:schemeClr>
                </a:solidFill>
                <a:latin typeface="Meiryo" charset="-128"/>
                <a:ea typeface="Meiryo" charset="-128"/>
                <a:cs typeface="Meiryo" charset="-128"/>
              </a:rPr>
              <a:t>ブロックチェーン・プラットフォームとして</a:t>
            </a:r>
            <a:endParaRPr kumimoji="1" lang="ja-JP" altLang="en-US" sz="1000" dirty="0">
              <a:solidFill>
                <a:schemeClr val="accent6">
                  <a:lumMod val="50000"/>
                </a:schemeClr>
              </a:solidFill>
              <a:latin typeface="Meiryo" charset="-128"/>
              <a:ea typeface="Meiryo" charset="-128"/>
              <a:cs typeface="Meiryo" charset="-128"/>
            </a:endParaRPr>
          </a:p>
        </p:txBody>
      </p:sp>
      <p:sp>
        <p:nvSpPr>
          <p:cNvPr id="93" name="正方形/長方形 92"/>
          <p:cNvSpPr/>
          <p:nvPr/>
        </p:nvSpPr>
        <p:spPr>
          <a:xfrm>
            <a:off x="486317" y="5180739"/>
            <a:ext cx="5088167" cy="1415772"/>
          </a:xfrm>
          <a:prstGeom prst="rect">
            <a:avLst/>
          </a:prstGeom>
        </p:spPr>
        <p:txBody>
          <a:bodyPr wrap="square">
            <a:spAutoFit/>
          </a:bodyPr>
          <a:lstStyle/>
          <a:p>
            <a:r>
              <a:rPr lang="ja-JP" altLang="en-US" sz="800" dirty="0">
                <a:solidFill>
                  <a:srgbClr val="7030A0"/>
                </a:solidFill>
                <a:latin typeface="Meiryo" charset="-128"/>
                <a:ea typeface="Meiryo" charset="-128"/>
                <a:cs typeface="Meiryo" charset="-128"/>
              </a:rPr>
              <a:t>スマートコントラクトを用いた活用例</a:t>
            </a:r>
            <a:endParaRPr lang="en-US" altLang="ja-JP" sz="800" dirty="0">
              <a:solidFill>
                <a:srgbClr val="7030A0"/>
              </a:solidFill>
              <a:latin typeface="Meiryo" charset="-128"/>
              <a:ea typeface="Meiryo" charset="-128"/>
              <a:cs typeface="Meiryo" charset="-128"/>
            </a:endParaRPr>
          </a:p>
          <a:p>
            <a:endParaRPr lang="en-US" altLang="ja-JP" sz="400" dirty="0">
              <a:solidFill>
                <a:srgbClr val="7030A0"/>
              </a:solidFill>
              <a:latin typeface="Meiryo" charset="-128"/>
              <a:ea typeface="Meiryo" charset="-128"/>
              <a:cs typeface="Meiryo" charset="-128"/>
            </a:endParaRPr>
          </a:p>
          <a:p>
            <a:r>
              <a:rPr lang="ja-JP" altLang="en-US" sz="1050" b="1" dirty="0">
                <a:solidFill>
                  <a:srgbClr val="7030A0"/>
                </a:solidFill>
                <a:latin typeface="Meiryo" charset="-128"/>
                <a:ea typeface="Meiryo" charset="-128"/>
                <a:cs typeface="Meiryo" charset="-128"/>
              </a:rPr>
              <a:t>DApps（自律分散型アプリケーション）</a:t>
            </a:r>
            <a:r>
              <a:rPr lang="ja-JP" altLang="en-US" sz="1050" dirty="0">
                <a:solidFill>
                  <a:srgbClr val="0070C0"/>
                </a:solidFill>
                <a:latin typeface="Meiryo" charset="-128"/>
                <a:ea typeface="Meiryo" charset="-128"/>
                <a:cs typeface="Meiryo" charset="-128"/>
              </a:rPr>
              <a:t>：</a:t>
            </a:r>
            <a:r>
              <a:rPr lang="ja-JP" altLang="en-US" sz="900" dirty="0">
                <a:solidFill>
                  <a:srgbClr val="0070C0"/>
                </a:solidFill>
                <a:latin typeface="Meiryo" charset="-128"/>
                <a:ea typeface="Meiryo" charset="-128"/>
                <a:cs typeface="Meiryo" charset="-128"/>
              </a:rPr>
              <a:t>スマートコントラクトを用い全てをコードに従って自動的に処理するアプリケーション。仲介コストの低下や中央管理者によるコントロールの排除、内部での改ざんや外部からの攻撃リスクの抑制などの様々なメリットが期待される。</a:t>
            </a:r>
            <a:endParaRPr lang="en-US" altLang="ja-JP" sz="900" dirty="0">
              <a:solidFill>
                <a:srgbClr val="0070C0"/>
              </a:solidFill>
              <a:latin typeface="Meiryo" charset="-128"/>
              <a:ea typeface="Meiryo" charset="-128"/>
              <a:cs typeface="Meiryo" charset="-128"/>
            </a:endParaRPr>
          </a:p>
          <a:p>
            <a:endParaRPr lang="en-US" altLang="ja-JP" sz="800" dirty="0">
              <a:solidFill>
                <a:srgbClr val="0070C0"/>
              </a:solidFill>
              <a:latin typeface="Meiryo" charset="-128"/>
              <a:ea typeface="Meiryo" charset="-128"/>
              <a:cs typeface="Meiryo" charset="-128"/>
            </a:endParaRPr>
          </a:p>
          <a:p>
            <a:r>
              <a:rPr lang="ja-JP" altLang="en-US" sz="1050" b="1" dirty="0">
                <a:solidFill>
                  <a:srgbClr val="7030A0"/>
                </a:solidFill>
                <a:latin typeface="Meiryo" charset="-128"/>
                <a:ea typeface="Meiryo" charset="-128"/>
                <a:cs typeface="Meiryo" charset="-128"/>
              </a:rPr>
              <a:t>DAO（自律分散型組織）</a:t>
            </a:r>
            <a:r>
              <a:rPr lang="ja-JP" altLang="en-US" sz="1050" dirty="0">
                <a:solidFill>
                  <a:srgbClr val="0070C0"/>
                </a:solidFill>
                <a:latin typeface="Meiryo" charset="-128"/>
                <a:ea typeface="Meiryo" charset="-128"/>
                <a:cs typeface="Meiryo" charset="-128"/>
              </a:rPr>
              <a:t>：</a:t>
            </a:r>
            <a:r>
              <a:rPr lang="ja-JP" altLang="en-US" sz="900" dirty="0">
                <a:solidFill>
                  <a:srgbClr val="0070C0"/>
                </a:solidFill>
                <a:latin typeface="Meiryo" charset="-128"/>
                <a:ea typeface="Meiryo" charset="-128"/>
                <a:cs typeface="Meiryo" charset="-128"/>
              </a:rPr>
              <a:t>組織の意思決定やその実行などのガバナンスを全てスマート・コントラクトに従って行う企業や組織。通常の企業では取締役会など中央管理者によって意志決定されているのに対し、中央管理者が存在せず給与からマネジメントに至るまで全てがスマート・コントラクトによって実行される。</a:t>
            </a:r>
          </a:p>
        </p:txBody>
      </p:sp>
    </p:spTree>
    <p:extLst>
      <p:ext uri="{BB962C8B-B14F-4D97-AF65-F5344CB8AC3E}">
        <p14:creationId xmlns:p14="http://schemas.microsoft.com/office/powerpoint/2010/main" val="3246001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代表的なブロックチェーン・プロジェクト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sp>
        <p:nvSpPr>
          <p:cNvPr id="7" name="正方形/長方形 6"/>
          <p:cNvSpPr/>
          <p:nvPr/>
        </p:nvSpPr>
        <p:spPr>
          <a:xfrm>
            <a:off x="3635896" y="6381328"/>
            <a:ext cx="4992355" cy="215444"/>
          </a:xfrm>
          <a:prstGeom prst="rect">
            <a:avLst/>
          </a:prstGeom>
        </p:spPr>
        <p:txBody>
          <a:bodyPr wrap="square">
            <a:spAutoFit/>
          </a:bodyPr>
          <a:lstStyle/>
          <a:p>
            <a:pPr algn="r"/>
            <a:r>
              <a:rPr lang="ja-JP" altLang="en-US" sz="800" dirty="0">
                <a:latin typeface="Meiryo" charset="-128"/>
                <a:ea typeface="Meiryo" charset="-128"/>
                <a:cs typeface="Meiryo" charset="-128"/>
              </a:rPr>
              <a:t>『ブロックチェーン　仕組みと理論』，2016年，リックテレコム，104ページを参考に作成</a:t>
            </a:r>
          </a:p>
        </p:txBody>
      </p:sp>
      <p:pic>
        <p:nvPicPr>
          <p:cNvPr id="9" name="図 8"/>
          <p:cNvPicPr>
            <a:picLocks noChangeAspect="1"/>
          </p:cNvPicPr>
          <p:nvPr/>
        </p:nvPicPr>
        <p:blipFill>
          <a:blip r:embed="rId2"/>
          <a:stretch>
            <a:fillRect/>
          </a:stretch>
        </p:blipFill>
        <p:spPr>
          <a:xfrm>
            <a:off x="575556" y="919574"/>
            <a:ext cx="7992888" cy="5447144"/>
          </a:xfrm>
          <a:prstGeom prst="rect">
            <a:avLst/>
          </a:prstGeom>
        </p:spPr>
      </p:pic>
    </p:spTree>
    <p:extLst>
      <p:ext uri="{BB962C8B-B14F-4D97-AF65-F5344CB8AC3E}">
        <p14:creationId xmlns:p14="http://schemas.microsoft.com/office/powerpoint/2010/main" val="304058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a:t>ブロックチェーン技術を利用したサービスに関する国内外動向調査 </a:t>
            </a:r>
            <a:endParaRPr kumimoji="1" lang="ja-JP" altLang="en-US" sz="2000"/>
          </a:p>
        </p:txBody>
      </p:sp>
      <p:pic>
        <p:nvPicPr>
          <p:cNvPr id="4" name="図 3"/>
          <p:cNvPicPr>
            <a:picLocks noChangeAspect="1"/>
          </p:cNvPicPr>
          <p:nvPr/>
        </p:nvPicPr>
        <p:blipFill>
          <a:blip r:embed="rId3"/>
          <a:stretch>
            <a:fillRect/>
          </a:stretch>
        </p:blipFill>
        <p:spPr>
          <a:xfrm>
            <a:off x="717550" y="945218"/>
            <a:ext cx="7708900" cy="5486400"/>
          </a:xfrm>
          <a:prstGeom prst="rect">
            <a:avLst/>
          </a:prstGeom>
        </p:spPr>
      </p:pic>
    </p:spTree>
    <p:extLst>
      <p:ext uri="{BB962C8B-B14F-4D97-AF65-F5344CB8AC3E}">
        <p14:creationId xmlns:p14="http://schemas.microsoft.com/office/powerpoint/2010/main" val="28186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845852" y="2759585"/>
            <a:ext cx="1103772" cy="98402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従来の方法（集中台帳）とブロックチェーン（分散台帳）</a:t>
            </a:r>
            <a:endParaRPr kumimoji="1" lang="ja-JP" altLang="en-US" dirty="0"/>
          </a:p>
        </p:txBody>
      </p:sp>
      <p:grpSp>
        <p:nvGrpSpPr>
          <p:cNvPr id="71" name="図形グループ 70"/>
          <p:cNvGrpSpPr/>
          <p:nvPr/>
        </p:nvGrpSpPr>
        <p:grpSpPr>
          <a:xfrm flipH="1">
            <a:off x="2250731" y="1700808"/>
            <a:ext cx="291938" cy="625530"/>
            <a:chOff x="1946324" y="4125162"/>
            <a:chExt cx="969964" cy="2007872"/>
          </a:xfrm>
        </p:grpSpPr>
        <p:sp>
          <p:nvSpPr>
            <p:cNvPr id="118" name="円/楕円 1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フローチャート: 論理積ゲート 1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flipH="1">
            <a:off x="1131551" y="2794441"/>
            <a:ext cx="291938" cy="625530"/>
            <a:chOff x="1946324" y="4125162"/>
            <a:chExt cx="969964" cy="2007872"/>
          </a:xfrm>
        </p:grpSpPr>
        <p:sp>
          <p:nvSpPr>
            <p:cNvPr id="116" name="円/楕円 11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フローチャート: 論理積ゲート 11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flipH="1">
            <a:off x="1648025" y="4399040"/>
            <a:ext cx="291938" cy="625530"/>
            <a:chOff x="1946324" y="4125162"/>
            <a:chExt cx="969964" cy="2007872"/>
          </a:xfrm>
        </p:grpSpPr>
        <p:sp>
          <p:nvSpPr>
            <p:cNvPr id="114" name="円/楕円 113"/>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フローチャート: 論理積ゲート 1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3" name="図形グループ 82"/>
          <p:cNvGrpSpPr/>
          <p:nvPr/>
        </p:nvGrpSpPr>
        <p:grpSpPr>
          <a:xfrm flipH="1">
            <a:off x="2830274" y="4399040"/>
            <a:ext cx="291938" cy="625530"/>
            <a:chOff x="1946324" y="4125162"/>
            <a:chExt cx="969964" cy="2007872"/>
          </a:xfrm>
        </p:grpSpPr>
        <p:sp>
          <p:nvSpPr>
            <p:cNvPr id="112" name="円/楕円 111"/>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113" name="フローチャート: 論理積ゲート 11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grpSp>
      <p:grpSp>
        <p:nvGrpSpPr>
          <p:cNvPr id="84" name="図形グループ 83"/>
          <p:cNvGrpSpPr/>
          <p:nvPr/>
        </p:nvGrpSpPr>
        <p:grpSpPr>
          <a:xfrm flipH="1">
            <a:off x="3371986" y="2794441"/>
            <a:ext cx="291938" cy="625530"/>
            <a:chOff x="1946324" y="4125162"/>
            <a:chExt cx="969964" cy="2007872"/>
          </a:xfrm>
        </p:grpSpPr>
        <p:sp>
          <p:nvSpPr>
            <p:cNvPr id="110" name="円/楕円 10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フローチャート: 論理積ゲート 11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4" name="直線コネクタ 93"/>
          <p:cNvCxnSpPr>
            <a:stCxn id="11" idx="3"/>
            <a:endCxn id="111" idx="2"/>
          </p:cNvCxnSpPr>
          <p:nvPr/>
        </p:nvCxnSpPr>
        <p:spPr>
          <a:xfrm flipV="1">
            <a:off x="2949624" y="3250631"/>
            <a:ext cx="422362" cy="96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a:stCxn id="11" idx="2"/>
          </p:cNvCxnSpPr>
          <p:nvPr/>
        </p:nvCxnSpPr>
        <p:spPr>
          <a:xfrm>
            <a:off x="2397738" y="3743606"/>
            <a:ext cx="496572" cy="68399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4" name="フローチャート: 複数書類 103"/>
          <p:cNvSpPr/>
          <p:nvPr/>
        </p:nvSpPr>
        <p:spPr>
          <a:xfrm>
            <a:off x="2223901" y="3212976"/>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087561" y="3444454"/>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テキスト ボックス 11"/>
          <p:cNvSpPr txBox="1"/>
          <p:nvPr/>
        </p:nvSpPr>
        <p:spPr>
          <a:xfrm>
            <a:off x="1866093" y="2775776"/>
            <a:ext cx="1082348" cy="461665"/>
          </a:xfrm>
          <a:prstGeom prst="rect">
            <a:avLst/>
          </a:prstGeom>
          <a:noFill/>
        </p:spPr>
        <p:txBody>
          <a:bodyPr wrap="none" rtlCol="0">
            <a:spAutoFit/>
          </a:bodyPr>
          <a:lstStyle/>
          <a:p>
            <a:pPr algn="ctr"/>
            <a:r>
              <a:rPr kumimoji="1" lang="ja-JP" altLang="en-US" sz="1000" dirty="0">
                <a:latin typeface="Meiryo" charset="-128"/>
                <a:ea typeface="Meiryo" charset="-128"/>
                <a:cs typeface="Meiryo" charset="-128"/>
              </a:rPr>
              <a:t>信頼されている</a:t>
            </a:r>
            <a:endParaRPr kumimoji="1" lang="en-US" altLang="ja-JP" sz="1000" dirty="0">
              <a:latin typeface="Meiryo" charset="-128"/>
              <a:ea typeface="Meiryo" charset="-128"/>
              <a:cs typeface="Meiryo" charset="-128"/>
            </a:endParaRPr>
          </a:p>
          <a:p>
            <a:pPr algn="ctr"/>
            <a:r>
              <a:rPr kumimoji="1" lang="ja-JP" altLang="en-US" sz="1400" dirty="0">
                <a:latin typeface="Meiryo" charset="-128"/>
                <a:ea typeface="Meiryo" charset="-128"/>
                <a:cs typeface="Meiryo" charset="-128"/>
              </a:rPr>
              <a:t>第三者機関</a:t>
            </a:r>
          </a:p>
        </p:txBody>
      </p:sp>
      <p:cxnSp>
        <p:nvCxnSpPr>
          <p:cNvPr id="120" name="直線コネクタ 119"/>
          <p:cNvCxnSpPr>
            <a:stCxn id="11" idx="2"/>
            <a:endCxn id="114" idx="0"/>
          </p:cNvCxnSpPr>
          <p:nvPr/>
        </p:nvCxnSpPr>
        <p:spPr>
          <a:xfrm flipH="1">
            <a:off x="1793994" y="3743606"/>
            <a:ext cx="603744" cy="65543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 idx="1"/>
            <a:endCxn id="117" idx="0"/>
          </p:cNvCxnSpPr>
          <p:nvPr/>
        </p:nvCxnSpPr>
        <p:spPr>
          <a:xfrm flipH="1" flipV="1">
            <a:off x="1423489" y="3250631"/>
            <a:ext cx="422363" cy="96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直線コネクタ 121"/>
          <p:cNvCxnSpPr>
            <a:stCxn id="119" idx="1"/>
            <a:endCxn id="11" idx="0"/>
          </p:cNvCxnSpPr>
          <p:nvPr/>
        </p:nvCxnSpPr>
        <p:spPr>
          <a:xfrm>
            <a:off x="2396700" y="2326339"/>
            <a:ext cx="1038" cy="433246"/>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2" name="四角形吹き出し 191"/>
          <p:cNvSpPr/>
          <p:nvPr/>
        </p:nvSpPr>
        <p:spPr>
          <a:xfrm>
            <a:off x="2727820" y="2090238"/>
            <a:ext cx="936104" cy="566767"/>
          </a:xfrm>
          <a:prstGeom prst="wedgeRectCallout">
            <a:avLst>
              <a:gd name="adj1" fmla="val -39348"/>
              <a:gd name="adj2" fmla="val 7515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銀行や政府機関など</a:t>
            </a:r>
            <a:endParaRPr kumimoji="1" lang="ja-JP" altLang="en-US" sz="1050" dirty="0">
              <a:solidFill>
                <a:srgbClr val="FFFFFF"/>
              </a:solidFill>
              <a:latin typeface="Meiryo" charset="-128"/>
              <a:ea typeface="Meiryo" charset="-128"/>
              <a:cs typeface="Meiryo" charset="-128"/>
            </a:endParaRPr>
          </a:p>
        </p:txBody>
      </p:sp>
      <p:sp>
        <p:nvSpPr>
          <p:cNvPr id="194" name="正方形/長方形 193"/>
          <p:cNvSpPr/>
          <p:nvPr/>
        </p:nvSpPr>
        <p:spPr>
          <a:xfrm>
            <a:off x="355039" y="5641062"/>
            <a:ext cx="4104456" cy="584775"/>
          </a:xfrm>
          <a:prstGeom prst="rect">
            <a:avLst/>
          </a:prstGeom>
        </p:spPr>
        <p:txBody>
          <a:bodyPr wrap="square">
            <a:spAutoFit/>
          </a:bodyPr>
          <a:lstStyle/>
          <a:p>
            <a:pPr algn="ctr"/>
            <a:r>
              <a:rPr lang="ja-JP" altLang="en-US" sz="1600" dirty="0">
                <a:solidFill>
                  <a:schemeClr val="accent6">
                    <a:lumMod val="50000"/>
                  </a:schemeClr>
                </a:solidFill>
                <a:latin typeface="Meiryo" charset="-128"/>
                <a:ea typeface="Meiryo" charset="-128"/>
                <a:cs typeface="Meiryo" charset="-128"/>
              </a:rPr>
              <a:t>信頼・権限を持つ機関や組織に台帳を預け</a:t>
            </a:r>
            <a:endParaRPr lang="en-US" altLang="ja-JP" sz="1600" dirty="0">
              <a:solidFill>
                <a:schemeClr val="accent6">
                  <a:lumMod val="50000"/>
                </a:schemeClr>
              </a:solidFill>
              <a:latin typeface="Meiryo" charset="-128"/>
              <a:ea typeface="Meiryo" charset="-128"/>
              <a:cs typeface="Meiryo" charset="-128"/>
            </a:endParaRPr>
          </a:p>
          <a:p>
            <a:pPr algn="ctr"/>
            <a:r>
              <a:rPr lang="ja-JP" altLang="en-US" sz="1600" dirty="0">
                <a:solidFill>
                  <a:schemeClr val="accent6">
                    <a:lumMod val="50000"/>
                  </a:schemeClr>
                </a:solidFill>
                <a:latin typeface="Meiryo" charset="-128"/>
                <a:ea typeface="Meiryo" charset="-128"/>
                <a:cs typeface="Meiryo" charset="-128"/>
              </a:rPr>
              <a:t>取引の正当性を保証する</a:t>
            </a:r>
          </a:p>
        </p:txBody>
      </p:sp>
      <p:sp>
        <p:nvSpPr>
          <p:cNvPr id="196" name="テキスト ボックス 195"/>
          <p:cNvSpPr txBox="1"/>
          <p:nvPr/>
        </p:nvSpPr>
        <p:spPr>
          <a:xfrm>
            <a:off x="647459" y="1018281"/>
            <a:ext cx="3578939" cy="400110"/>
          </a:xfrm>
          <a:prstGeom prst="rect">
            <a:avLst/>
          </a:prstGeom>
          <a:noFill/>
        </p:spPr>
        <p:txBody>
          <a:bodyPr wrap="square" rtlCol="0">
            <a:spAutoFit/>
          </a:bodyPr>
          <a:lstStyle/>
          <a:p>
            <a:pPr algn="ctr"/>
            <a:r>
              <a:rPr lang="ja-JP" altLang="en-US" sz="2000" dirty="0">
                <a:solidFill>
                  <a:schemeClr val="tx1">
                    <a:lumMod val="65000"/>
                    <a:lumOff val="35000"/>
                  </a:schemeClr>
                </a:solidFill>
                <a:latin typeface="Meiryo" charset="-128"/>
                <a:ea typeface="Meiryo" charset="-128"/>
                <a:cs typeface="Meiryo" charset="-128"/>
              </a:rPr>
              <a:t>従来の方法（集中台帳）</a:t>
            </a:r>
            <a:endParaRPr kumimoji="1" lang="ja-JP" altLang="en-US" sz="2000" dirty="0">
              <a:solidFill>
                <a:schemeClr val="tx1">
                  <a:lumMod val="65000"/>
                  <a:lumOff val="35000"/>
                </a:schemeClr>
              </a:solidFill>
              <a:latin typeface="Meiryo" charset="-128"/>
              <a:ea typeface="Meiryo" charset="-128"/>
              <a:cs typeface="Meiryo" charset="-128"/>
            </a:endParaRPr>
          </a:p>
        </p:txBody>
      </p:sp>
      <p:grpSp>
        <p:nvGrpSpPr>
          <p:cNvPr id="3" name="グループ化 2">
            <a:extLst>
              <a:ext uri="{FF2B5EF4-FFF2-40B4-BE49-F238E27FC236}">
                <a16:creationId xmlns:a16="http://schemas.microsoft.com/office/drawing/2014/main" id="{64CBB9D2-26E9-154D-8AFE-F1C121E0CEBF}"/>
              </a:ext>
            </a:extLst>
          </p:cNvPr>
          <p:cNvGrpSpPr/>
          <p:nvPr/>
        </p:nvGrpSpPr>
        <p:grpSpPr>
          <a:xfrm>
            <a:off x="4744123" y="1022775"/>
            <a:ext cx="3961501" cy="5185064"/>
            <a:chOff x="4744123" y="1022775"/>
            <a:chExt cx="3961501" cy="5185064"/>
          </a:xfrm>
        </p:grpSpPr>
        <p:grpSp>
          <p:nvGrpSpPr>
            <p:cNvPr id="40" name="図形グループ 39"/>
            <p:cNvGrpSpPr/>
            <p:nvPr/>
          </p:nvGrpSpPr>
          <p:grpSpPr>
            <a:xfrm flipH="1">
              <a:off x="6409103" y="1700808"/>
              <a:ext cx="291938" cy="625530"/>
              <a:chOff x="1946324" y="4125162"/>
              <a:chExt cx="969964" cy="2007872"/>
            </a:xfrm>
          </p:grpSpPr>
          <p:sp>
            <p:nvSpPr>
              <p:cNvPr id="41" name="円/楕円 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flipH="1">
              <a:off x="5238065" y="2785442"/>
              <a:ext cx="291938" cy="625530"/>
              <a:chOff x="1946324" y="4125162"/>
              <a:chExt cx="969964" cy="2007872"/>
            </a:xfrm>
          </p:grpSpPr>
          <p:sp>
            <p:nvSpPr>
              <p:cNvPr id="44" name="円/楕円 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flipH="1">
              <a:off x="5806397" y="4399040"/>
              <a:ext cx="291938" cy="625530"/>
              <a:chOff x="1946324" y="4125162"/>
              <a:chExt cx="969964" cy="2007872"/>
            </a:xfrm>
          </p:grpSpPr>
          <p:sp>
            <p:nvSpPr>
              <p:cNvPr id="47" name="円/楕円 46"/>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 name="図形グループ 48"/>
            <p:cNvGrpSpPr/>
            <p:nvPr/>
          </p:nvGrpSpPr>
          <p:grpSpPr>
            <a:xfrm flipH="1">
              <a:off x="6988646" y="4399040"/>
              <a:ext cx="291938" cy="625530"/>
              <a:chOff x="1946324" y="4125162"/>
              <a:chExt cx="969964" cy="2007872"/>
            </a:xfrm>
          </p:grpSpPr>
          <p:sp>
            <p:nvSpPr>
              <p:cNvPr id="50" name="円/楕円 49"/>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フローチャート: 論理積ゲート 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 name="図形グループ 51"/>
            <p:cNvGrpSpPr/>
            <p:nvPr/>
          </p:nvGrpSpPr>
          <p:grpSpPr>
            <a:xfrm flipH="1">
              <a:off x="7562717" y="2788430"/>
              <a:ext cx="291938" cy="625530"/>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5" name="直線コネクタ 54"/>
            <p:cNvCxnSpPr/>
            <p:nvPr/>
          </p:nvCxnSpPr>
          <p:spPr>
            <a:xfrm flipH="1">
              <a:off x="5952366" y="2326338"/>
              <a:ext cx="602705" cy="207270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a:stCxn id="45" idx="0"/>
            </p:cNvCxnSpPr>
            <p:nvPr/>
          </p:nvCxnSpPr>
          <p:spPr>
            <a:xfrm flipV="1">
              <a:off x="5530003" y="2326339"/>
              <a:ext cx="1025068" cy="91529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a:stCxn id="45" idx="0"/>
              <a:endCxn id="54" idx="2"/>
            </p:cNvCxnSpPr>
            <p:nvPr/>
          </p:nvCxnSpPr>
          <p:spPr>
            <a:xfrm>
              <a:off x="5530003" y="3241632"/>
              <a:ext cx="2032714" cy="298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a:off x="6555071" y="2326338"/>
              <a:ext cx="579543" cy="207270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a:endCxn id="54" idx="2"/>
            </p:cNvCxnSpPr>
            <p:nvPr/>
          </p:nvCxnSpPr>
          <p:spPr>
            <a:xfrm>
              <a:off x="6563296" y="2288192"/>
              <a:ext cx="999421" cy="9564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5952366" y="4399040"/>
              <a:ext cx="1182249"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a:stCxn id="45" idx="0"/>
            </p:cNvCxnSpPr>
            <p:nvPr/>
          </p:nvCxnSpPr>
          <p:spPr>
            <a:xfrm>
              <a:off x="5530003" y="3241632"/>
              <a:ext cx="422363" cy="115740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a:stCxn id="54" idx="2"/>
            </p:cNvCxnSpPr>
            <p:nvPr/>
          </p:nvCxnSpPr>
          <p:spPr>
            <a:xfrm flipH="1">
              <a:off x="7142840" y="3244620"/>
              <a:ext cx="419877" cy="1116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a:stCxn id="45" idx="0"/>
            </p:cNvCxnSpPr>
            <p:nvPr/>
          </p:nvCxnSpPr>
          <p:spPr>
            <a:xfrm>
              <a:off x="5530003" y="3241632"/>
              <a:ext cx="1604612" cy="115740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a:stCxn id="54" idx="2"/>
            </p:cNvCxnSpPr>
            <p:nvPr/>
          </p:nvCxnSpPr>
          <p:spPr>
            <a:xfrm flipH="1">
              <a:off x="5960591" y="3244620"/>
              <a:ext cx="1602126" cy="1116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5" name="フローチャート: 複数書類 64"/>
            <p:cNvSpPr/>
            <p:nvPr/>
          </p:nvSpPr>
          <p:spPr>
            <a:xfrm>
              <a:off x="7134615" y="4876201"/>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フローチャート: 複数書類 65"/>
            <p:cNvSpPr/>
            <p:nvPr/>
          </p:nvSpPr>
          <p:spPr>
            <a:xfrm>
              <a:off x="7694988" y="3221619"/>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 name="フローチャート: 複数書類 66"/>
            <p:cNvSpPr/>
            <p:nvPr/>
          </p:nvSpPr>
          <p:spPr>
            <a:xfrm>
              <a:off x="5905637" y="4876199"/>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 name="フローチャート: 複数書類 67"/>
            <p:cNvSpPr/>
            <p:nvPr/>
          </p:nvSpPr>
          <p:spPr>
            <a:xfrm>
              <a:off x="5362893" y="3241631"/>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フローチャート: 複数書類 68"/>
            <p:cNvSpPr/>
            <p:nvPr/>
          </p:nvSpPr>
          <p:spPr>
            <a:xfrm>
              <a:off x="6553200" y="2158314"/>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正方形/長方形 71"/>
            <p:cNvSpPr/>
            <p:nvPr/>
          </p:nvSpPr>
          <p:spPr>
            <a:xfrm>
              <a:off x="5231815" y="3452106"/>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6416860" y="2389792"/>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7578526" y="3444022"/>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5792473" y="5074665"/>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6986511" y="5074665"/>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四角形吹き出し 192"/>
            <p:cNvSpPr/>
            <p:nvPr/>
          </p:nvSpPr>
          <p:spPr>
            <a:xfrm>
              <a:off x="7209796" y="2086574"/>
              <a:ext cx="936104" cy="566767"/>
            </a:xfrm>
            <a:prstGeom prst="wedgeRectCallout">
              <a:avLst>
                <a:gd name="adj1" fmla="val -11257"/>
                <a:gd name="adj2" fmla="val 68827"/>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取引に関わる関係者</a:t>
              </a:r>
              <a:endParaRPr kumimoji="1" lang="en-US" altLang="ja-JP" sz="105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a:t>
              </a:r>
              <a:r>
                <a:rPr lang="ja-JP" altLang="en-US" sz="800">
                  <a:solidFill>
                    <a:srgbClr val="FFFFFF"/>
                  </a:solidFill>
                  <a:latin typeface="Meiryo" charset="-128"/>
                  <a:ea typeface="Meiryo" charset="-128"/>
                  <a:cs typeface="Meiryo" charset="-128"/>
                </a:rPr>
                <a:t>ノード</a:t>
              </a:r>
              <a:r>
                <a:rPr lang="en-US" altLang="ja-JP" sz="800" dirty="0">
                  <a:solidFill>
                    <a:srgbClr val="FFFFFF"/>
                  </a:solidFill>
                  <a:latin typeface="Meiryo" charset="-128"/>
                  <a:ea typeface="Meiryo" charset="-128"/>
                  <a:cs typeface="Meiryo" charset="-128"/>
                </a:rPr>
                <a:t>/node)</a:t>
              </a:r>
              <a:endParaRPr kumimoji="1" lang="ja-JP" altLang="en-US" sz="800" dirty="0">
                <a:solidFill>
                  <a:srgbClr val="FFFFFF"/>
                </a:solidFill>
                <a:latin typeface="Meiryo" charset="-128"/>
                <a:ea typeface="Meiryo" charset="-128"/>
                <a:cs typeface="Meiryo" charset="-128"/>
              </a:endParaRPr>
            </a:p>
          </p:txBody>
        </p:sp>
        <p:sp>
          <p:nvSpPr>
            <p:cNvPr id="195" name="正方形/長方形 194"/>
            <p:cNvSpPr/>
            <p:nvPr/>
          </p:nvSpPr>
          <p:spPr>
            <a:xfrm>
              <a:off x="4874668" y="5623064"/>
              <a:ext cx="3830956" cy="584775"/>
            </a:xfrm>
            <a:prstGeom prst="rect">
              <a:avLst/>
            </a:prstGeom>
          </p:spPr>
          <p:txBody>
            <a:bodyPr wrap="square">
              <a:spAutoFit/>
            </a:bodyPr>
            <a:lstStyle/>
            <a:p>
              <a:pPr algn="ctr"/>
              <a:r>
                <a:rPr lang="ja-JP" altLang="en-US" sz="1600" dirty="0">
                  <a:solidFill>
                    <a:schemeClr val="accent3">
                      <a:lumMod val="50000"/>
                    </a:schemeClr>
                  </a:solidFill>
                  <a:latin typeface="Meiryo" charset="-128"/>
                  <a:ea typeface="Meiryo" charset="-128"/>
                  <a:cs typeface="Meiryo" charset="-128"/>
                </a:rPr>
                <a:t>取引に関わる全員が同じ台帳を保有し</a:t>
              </a:r>
              <a:endParaRPr lang="en-US" altLang="ja-JP" sz="1600" dirty="0">
                <a:solidFill>
                  <a:schemeClr val="accent3">
                    <a:lumMod val="50000"/>
                  </a:schemeClr>
                </a:solidFill>
                <a:latin typeface="Meiryo" charset="-128"/>
                <a:ea typeface="Meiryo" charset="-128"/>
                <a:cs typeface="Meiryo" charset="-128"/>
              </a:endParaRPr>
            </a:p>
            <a:p>
              <a:pPr algn="ctr"/>
              <a:r>
                <a:rPr lang="ja-JP" altLang="en-US" sz="1600" dirty="0">
                  <a:solidFill>
                    <a:schemeClr val="accent3">
                      <a:lumMod val="50000"/>
                    </a:schemeClr>
                  </a:solidFill>
                  <a:latin typeface="Meiryo" charset="-128"/>
                  <a:ea typeface="Meiryo" charset="-128"/>
                  <a:cs typeface="Meiryo" charset="-128"/>
                </a:rPr>
                <a:t>取引の正当性を全員・相互に保証する</a:t>
              </a:r>
            </a:p>
          </p:txBody>
        </p:sp>
        <p:sp>
          <p:nvSpPr>
            <p:cNvPr id="197" name="テキスト ボックス 196"/>
            <p:cNvSpPr txBox="1"/>
            <p:nvPr/>
          </p:nvSpPr>
          <p:spPr>
            <a:xfrm>
              <a:off x="4744123" y="1022775"/>
              <a:ext cx="3877701" cy="400110"/>
            </a:xfrm>
            <a:prstGeom prst="rect">
              <a:avLst/>
            </a:prstGeom>
            <a:noFill/>
          </p:spPr>
          <p:txBody>
            <a:bodyPr wrap="square" rtlCol="0">
              <a:spAutoFit/>
            </a:bodyPr>
            <a:lstStyle/>
            <a:p>
              <a:pPr algn="ctr"/>
              <a:r>
                <a:rPr lang="ja-JP" altLang="en-US" sz="2000" dirty="0">
                  <a:solidFill>
                    <a:schemeClr val="accent3">
                      <a:lumMod val="50000"/>
                    </a:schemeClr>
                  </a:solidFill>
                  <a:latin typeface="Meiryo" charset="-128"/>
                  <a:ea typeface="Meiryo" charset="-128"/>
                  <a:cs typeface="Meiryo" charset="-128"/>
                </a:rPr>
                <a:t>ブロックチェーン（分散台帳）</a:t>
              </a:r>
              <a:endParaRPr kumimoji="1" lang="ja-JP" altLang="en-US" sz="2000" dirty="0">
                <a:solidFill>
                  <a:schemeClr val="accent3">
                    <a:lumMod val="50000"/>
                  </a:schemeClr>
                </a:solidFill>
                <a:latin typeface="Meiryo" charset="-128"/>
                <a:ea typeface="Meiryo" charset="-128"/>
                <a:cs typeface="Meiryo" charset="-128"/>
              </a:endParaRPr>
            </a:p>
          </p:txBody>
        </p:sp>
      </p:grpSp>
    </p:spTree>
    <p:extLst>
      <p:ext uri="{BB962C8B-B14F-4D97-AF65-F5344CB8AC3E}">
        <p14:creationId xmlns:p14="http://schemas.microsoft.com/office/powerpoint/2010/main" val="361396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91" name="グループ化 90">
            <a:extLst>
              <a:ext uri="{FF2B5EF4-FFF2-40B4-BE49-F238E27FC236}">
                <a16:creationId xmlns:a16="http://schemas.microsoft.com/office/drawing/2014/main" id="{CFE000FE-02A6-7E49-AC73-5F2A417B9CE9}"/>
              </a:ext>
            </a:extLst>
          </p:cNvPr>
          <p:cNvGrpSpPr/>
          <p:nvPr/>
        </p:nvGrpSpPr>
        <p:grpSpPr>
          <a:xfrm>
            <a:off x="1060556" y="3196413"/>
            <a:ext cx="1682645" cy="1240702"/>
            <a:chOff x="1060556" y="3339531"/>
            <a:chExt cx="1682645" cy="1240702"/>
          </a:xfrm>
        </p:grpSpPr>
        <p:sp>
          <p:nvSpPr>
            <p:cNvPr id="90" name="フリーフォーム 89">
              <a:extLst>
                <a:ext uri="{FF2B5EF4-FFF2-40B4-BE49-F238E27FC236}">
                  <a16:creationId xmlns:a16="http://schemas.microsoft.com/office/drawing/2014/main" id="{2FA10CEF-A982-B24F-A0B2-E597955C8951}"/>
                </a:ext>
              </a:extLst>
            </p:cNvPr>
            <p:cNvSpPr/>
            <p:nvPr/>
          </p:nvSpPr>
          <p:spPr>
            <a:xfrm>
              <a:off x="2037029" y="3350755"/>
              <a:ext cx="706172" cy="1229478"/>
            </a:xfrm>
            <a:custGeom>
              <a:avLst/>
              <a:gdLst>
                <a:gd name="connsiteX0" fmla="*/ 0 w 718019"/>
                <a:gd name="connsiteY0" fmla="*/ 0 h 1251931"/>
                <a:gd name="connsiteX1" fmla="*/ 6137 w 718019"/>
                <a:gd name="connsiteY1" fmla="*/ 1251931 h 1251931"/>
                <a:gd name="connsiteX2" fmla="*/ 718019 w 718019"/>
                <a:gd name="connsiteY2" fmla="*/ 171834 h 1251931"/>
                <a:gd name="connsiteX3" fmla="*/ 711882 w 718019"/>
                <a:gd name="connsiteY3" fmla="*/ 67506 h 1251931"/>
                <a:gd name="connsiteX4" fmla="*/ 0 w 718019"/>
                <a:gd name="connsiteY4" fmla="*/ 0 h 1251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019" h="1251931">
                  <a:moveTo>
                    <a:pt x="0" y="0"/>
                  </a:moveTo>
                  <a:cubicBezTo>
                    <a:pt x="2046" y="417310"/>
                    <a:pt x="4091" y="834621"/>
                    <a:pt x="6137" y="1251931"/>
                  </a:cubicBezTo>
                  <a:lnTo>
                    <a:pt x="718019" y="171834"/>
                  </a:lnTo>
                  <a:lnTo>
                    <a:pt x="711882" y="67506"/>
                  </a:lnTo>
                  <a:lnTo>
                    <a:pt x="0" y="0"/>
                  </a:lnTo>
                  <a:close/>
                </a:path>
              </a:pathLst>
            </a:custGeom>
            <a:solidFill>
              <a:schemeClr val="accent3">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正方形/長方形 82">
              <a:extLst>
                <a:ext uri="{FF2B5EF4-FFF2-40B4-BE49-F238E27FC236}">
                  <a16:creationId xmlns:a16="http://schemas.microsoft.com/office/drawing/2014/main" id="{758C3925-EBD7-2D4F-9A99-8B6C4036B8C6}"/>
                </a:ext>
              </a:extLst>
            </p:cNvPr>
            <p:cNvSpPr/>
            <p:nvPr/>
          </p:nvSpPr>
          <p:spPr>
            <a:xfrm>
              <a:off x="1060556" y="3339531"/>
              <a:ext cx="962550" cy="12407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a:extLst>
                <a:ext uri="{FF2B5EF4-FFF2-40B4-BE49-F238E27FC236}">
                  <a16:creationId xmlns:a16="http://schemas.microsoft.com/office/drawing/2014/main" id="{03A75852-2516-B747-BBE2-1E21F51F8916}"/>
                </a:ext>
              </a:extLst>
            </p:cNvPr>
            <p:cNvSpPr/>
            <p:nvPr/>
          </p:nvSpPr>
          <p:spPr>
            <a:xfrm>
              <a:off x="1115920" y="3699784"/>
              <a:ext cx="864096" cy="17432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86" name="正方形/長方形 85">
              <a:extLst>
                <a:ext uri="{FF2B5EF4-FFF2-40B4-BE49-F238E27FC236}">
                  <a16:creationId xmlns:a16="http://schemas.microsoft.com/office/drawing/2014/main" id="{C375ACF3-820C-E843-897B-B1F3F8FCCE4F}"/>
                </a:ext>
              </a:extLst>
            </p:cNvPr>
            <p:cNvSpPr/>
            <p:nvPr/>
          </p:nvSpPr>
          <p:spPr>
            <a:xfrm>
              <a:off x="1115920" y="3900350"/>
              <a:ext cx="864096" cy="17432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87" name="正方形/長方形 86">
              <a:extLst>
                <a:ext uri="{FF2B5EF4-FFF2-40B4-BE49-F238E27FC236}">
                  <a16:creationId xmlns:a16="http://schemas.microsoft.com/office/drawing/2014/main" id="{7868FBAE-3D4E-DE46-B1C3-15C0974EB4AF}"/>
                </a:ext>
              </a:extLst>
            </p:cNvPr>
            <p:cNvSpPr/>
            <p:nvPr/>
          </p:nvSpPr>
          <p:spPr>
            <a:xfrm>
              <a:off x="1115920" y="4107999"/>
              <a:ext cx="864096" cy="17432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88" name="テキスト ボックス 87">
              <a:extLst>
                <a:ext uri="{FF2B5EF4-FFF2-40B4-BE49-F238E27FC236}">
                  <a16:creationId xmlns:a16="http://schemas.microsoft.com/office/drawing/2014/main" id="{A1438374-3952-BF45-BFB7-47EEFB6CE447}"/>
                </a:ext>
              </a:extLst>
            </p:cNvPr>
            <p:cNvSpPr txBox="1"/>
            <p:nvPr/>
          </p:nvSpPr>
          <p:spPr>
            <a:xfrm>
              <a:off x="1356336" y="4280736"/>
              <a:ext cx="377026" cy="246221"/>
            </a:xfrm>
            <a:prstGeom prst="rect">
              <a:avLst/>
            </a:prstGeom>
            <a:noFill/>
          </p:spPr>
          <p:txBody>
            <a:bodyPr wrap="none" rtlCol="0">
              <a:spAutoFit/>
            </a:bodyPr>
            <a:lstStyle/>
            <a:p>
              <a:r>
                <a:rPr kumimoji="1" lang="ja-JP" altLang="en-US" sz="1000">
                  <a:solidFill>
                    <a:schemeClr val="bg1"/>
                  </a:solidFill>
                </a:rPr>
                <a:t>・・・</a:t>
              </a:r>
            </a:p>
          </p:txBody>
        </p:sp>
        <p:sp>
          <p:nvSpPr>
            <p:cNvPr id="89" name="テキスト ボックス 88">
              <a:extLst>
                <a:ext uri="{FF2B5EF4-FFF2-40B4-BE49-F238E27FC236}">
                  <a16:creationId xmlns:a16="http://schemas.microsoft.com/office/drawing/2014/main" id="{5E0F95E2-D858-A24A-9932-787FD5DC7698}"/>
                </a:ext>
              </a:extLst>
            </p:cNvPr>
            <p:cNvSpPr txBox="1"/>
            <p:nvPr/>
          </p:nvSpPr>
          <p:spPr>
            <a:xfrm>
              <a:off x="1060557" y="3397848"/>
              <a:ext cx="960750" cy="276999"/>
            </a:xfrm>
            <a:prstGeom prst="rect">
              <a:avLst/>
            </a:prstGeom>
            <a:noFill/>
          </p:spPr>
          <p:txBody>
            <a:bodyPr wrap="squar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ブロック</a:t>
              </a:r>
            </a:p>
          </p:txBody>
        </p:sp>
      </p:grpSp>
      <p:sp>
        <p:nvSpPr>
          <p:cNvPr id="51" name="円/楕円 50">
            <a:extLst>
              <a:ext uri="{FF2B5EF4-FFF2-40B4-BE49-F238E27FC236}">
                <a16:creationId xmlns:a16="http://schemas.microsoft.com/office/drawing/2014/main" id="{95CFE17E-FE91-3E49-BBE2-D0DB33BDCC3E}"/>
              </a:ext>
            </a:extLst>
          </p:cNvPr>
          <p:cNvSpPr/>
          <p:nvPr/>
        </p:nvSpPr>
        <p:spPr>
          <a:xfrm>
            <a:off x="2902438" y="1251374"/>
            <a:ext cx="3339124" cy="3325633"/>
          </a:xfrm>
          <a:prstGeom prst="ellipse">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環状矢印 78">
            <a:extLst>
              <a:ext uri="{FF2B5EF4-FFF2-40B4-BE49-F238E27FC236}">
                <a16:creationId xmlns:a16="http://schemas.microsoft.com/office/drawing/2014/main" id="{86367C21-4DB6-744B-B086-985B470AEC50}"/>
              </a:ext>
            </a:extLst>
          </p:cNvPr>
          <p:cNvSpPr/>
          <p:nvPr/>
        </p:nvSpPr>
        <p:spPr>
          <a:xfrm rot="13754275">
            <a:off x="2983897" y="1283430"/>
            <a:ext cx="3179949" cy="3205730"/>
          </a:xfrm>
          <a:prstGeom prst="circularArrow">
            <a:avLst>
              <a:gd name="adj1" fmla="val 12500"/>
              <a:gd name="adj2" fmla="val 1142319"/>
              <a:gd name="adj3" fmla="val 20457681"/>
              <a:gd name="adj4" fmla="val 802596"/>
              <a:gd name="adj5" fmla="val 12500"/>
            </a:avLst>
          </a:prstGeom>
          <a:solidFill>
            <a:srgbClr val="FF66FF">
              <a:alpha val="1725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CE17BAB6-5FED-C745-8E55-D85BAF3F65D0}"/>
              </a:ext>
            </a:extLst>
          </p:cNvPr>
          <p:cNvSpPr>
            <a:spLocks noGrp="1"/>
          </p:cNvSpPr>
          <p:nvPr>
            <p:ph type="title"/>
          </p:nvPr>
        </p:nvSpPr>
        <p:spPr/>
        <p:txBody>
          <a:bodyPr/>
          <a:lstStyle/>
          <a:p>
            <a:r>
              <a:rPr kumimoji="1" lang="ja-JP" altLang="en-US"/>
              <a:t>ブロックを追加する手順</a:t>
            </a:r>
          </a:p>
        </p:txBody>
      </p:sp>
      <p:sp>
        <p:nvSpPr>
          <p:cNvPr id="3" name="スライド番号プレースホルダー 2">
            <a:extLst>
              <a:ext uri="{FF2B5EF4-FFF2-40B4-BE49-F238E27FC236}">
                <a16:creationId xmlns:a16="http://schemas.microsoft.com/office/drawing/2014/main" id="{580A6F56-813B-9945-90B8-21DA3E92BE78}"/>
              </a:ext>
            </a:extLst>
          </p:cNvPr>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grpSp>
        <p:nvGrpSpPr>
          <p:cNvPr id="4" name="図形グループ 39">
            <a:extLst>
              <a:ext uri="{FF2B5EF4-FFF2-40B4-BE49-F238E27FC236}">
                <a16:creationId xmlns:a16="http://schemas.microsoft.com/office/drawing/2014/main" id="{6440DF72-EFCB-064A-A105-9745A66106CC}"/>
              </a:ext>
            </a:extLst>
          </p:cNvPr>
          <p:cNvGrpSpPr/>
          <p:nvPr/>
        </p:nvGrpSpPr>
        <p:grpSpPr>
          <a:xfrm flipH="1">
            <a:off x="4427903" y="858977"/>
            <a:ext cx="291938" cy="625530"/>
            <a:chOff x="1946324" y="4125162"/>
            <a:chExt cx="969964" cy="2007872"/>
          </a:xfrm>
        </p:grpSpPr>
        <p:sp>
          <p:nvSpPr>
            <p:cNvPr id="5" name="円/楕円 4">
              <a:extLst>
                <a:ext uri="{FF2B5EF4-FFF2-40B4-BE49-F238E27FC236}">
                  <a16:creationId xmlns:a16="http://schemas.microsoft.com/office/drawing/2014/main" id="{C966E048-5157-B344-ADC2-6593FB6F8275}"/>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a:extLst>
                <a:ext uri="{FF2B5EF4-FFF2-40B4-BE49-F238E27FC236}">
                  <a16:creationId xmlns:a16="http://schemas.microsoft.com/office/drawing/2014/main" id="{EAACCB05-4242-5E41-A27C-4C2D165A5D04}"/>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42">
            <a:extLst>
              <a:ext uri="{FF2B5EF4-FFF2-40B4-BE49-F238E27FC236}">
                <a16:creationId xmlns:a16="http://schemas.microsoft.com/office/drawing/2014/main" id="{F3A59E5A-9821-1B43-B05F-4884AD76CDCA}"/>
              </a:ext>
            </a:extLst>
          </p:cNvPr>
          <p:cNvGrpSpPr/>
          <p:nvPr/>
        </p:nvGrpSpPr>
        <p:grpSpPr>
          <a:xfrm flipH="1">
            <a:off x="2756469" y="2248302"/>
            <a:ext cx="291938" cy="625530"/>
            <a:chOff x="1946324" y="4125162"/>
            <a:chExt cx="969964" cy="2007872"/>
          </a:xfrm>
        </p:grpSpPr>
        <p:sp>
          <p:nvSpPr>
            <p:cNvPr id="8" name="円/楕円 7">
              <a:extLst>
                <a:ext uri="{FF2B5EF4-FFF2-40B4-BE49-F238E27FC236}">
                  <a16:creationId xmlns:a16="http://schemas.microsoft.com/office/drawing/2014/main" id="{CEA59DDF-98A0-5B47-A729-D57DD22C488E}"/>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フローチャート: 論理積ゲート 8">
              <a:extLst>
                <a:ext uri="{FF2B5EF4-FFF2-40B4-BE49-F238E27FC236}">
                  <a16:creationId xmlns:a16="http://schemas.microsoft.com/office/drawing/2014/main" id="{6060D01C-952B-4A43-8AB1-EC67E11F0DA1}"/>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45">
            <a:extLst>
              <a:ext uri="{FF2B5EF4-FFF2-40B4-BE49-F238E27FC236}">
                <a16:creationId xmlns:a16="http://schemas.microsoft.com/office/drawing/2014/main" id="{49EE299E-CCAE-CD43-BB29-E68CA9A4B09B}"/>
              </a:ext>
            </a:extLst>
          </p:cNvPr>
          <p:cNvGrpSpPr/>
          <p:nvPr/>
        </p:nvGrpSpPr>
        <p:grpSpPr>
          <a:xfrm flipH="1">
            <a:off x="3534029" y="4006427"/>
            <a:ext cx="291938" cy="625530"/>
            <a:chOff x="1946324" y="4125162"/>
            <a:chExt cx="969964" cy="2007872"/>
          </a:xfrm>
        </p:grpSpPr>
        <p:sp>
          <p:nvSpPr>
            <p:cNvPr id="11" name="円/楕円 10">
              <a:extLst>
                <a:ext uri="{FF2B5EF4-FFF2-40B4-BE49-F238E27FC236}">
                  <a16:creationId xmlns:a16="http://schemas.microsoft.com/office/drawing/2014/main" id="{6B866AA3-C0CE-4744-AAC2-07C09DFED0ED}"/>
                </a:ext>
              </a:extLst>
            </p:cNvPr>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a:extLst>
                <a:ext uri="{FF2B5EF4-FFF2-40B4-BE49-F238E27FC236}">
                  <a16:creationId xmlns:a16="http://schemas.microsoft.com/office/drawing/2014/main" id="{93EAD742-E6F4-8D47-9A33-79B3AB61B283}"/>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48">
            <a:extLst>
              <a:ext uri="{FF2B5EF4-FFF2-40B4-BE49-F238E27FC236}">
                <a16:creationId xmlns:a16="http://schemas.microsoft.com/office/drawing/2014/main" id="{C361E7A0-1573-AC4F-9658-A296C8377B50}"/>
              </a:ext>
            </a:extLst>
          </p:cNvPr>
          <p:cNvGrpSpPr/>
          <p:nvPr/>
        </p:nvGrpSpPr>
        <p:grpSpPr>
          <a:xfrm flipH="1">
            <a:off x="5340823" y="4006426"/>
            <a:ext cx="291938" cy="625530"/>
            <a:chOff x="1946324" y="4125162"/>
            <a:chExt cx="969964" cy="2007872"/>
          </a:xfrm>
        </p:grpSpPr>
        <p:sp>
          <p:nvSpPr>
            <p:cNvPr id="14" name="円/楕円 13">
              <a:extLst>
                <a:ext uri="{FF2B5EF4-FFF2-40B4-BE49-F238E27FC236}">
                  <a16:creationId xmlns:a16="http://schemas.microsoft.com/office/drawing/2014/main" id="{7E8FE57E-DD28-EF43-8EE6-E81EAEFCE13A}"/>
                </a:ext>
              </a:extLst>
            </p:cNvPr>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a:extLst>
                <a:ext uri="{FF2B5EF4-FFF2-40B4-BE49-F238E27FC236}">
                  <a16:creationId xmlns:a16="http://schemas.microsoft.com/office/drawing/2014/main" id="{E5B18CA7-4A62-D643-9CBA-A48FE0E23D15}"/>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51">
            <a:extLst>
              <a:ext uri="{FF2B5EF4-FFF2-40B4-BE49-F238E27FC236}">
                <a16:creationId xmlns:a16="http://schemas.microsoft.com/office/drawing/2014/main" id="{A3DA41A1-A9C0-3946-908C-18A04335F998}"/>
              </a:ext>
            </a:extLst>
          </p:cNvPr>
          <p:cNvGrpSpPr/>
          <p:nvPr/>
        </p:nvGrpSpPr>
        <p:grpSpPr>
          <a:xfrm flipH="1">
            <a:off x="6095592" y="2248303"/>
            <a:ext cx="291938" cy="625530"/>
            <a:chOff x="1946324" y="4125162"/>
            <a:chExt cx="969964" cy="2007872"/>
          </a:xfrm>
        </p:grpSpPr>
        <p:sp>
          <p:nvSpPr>
            <p:cNvPr id="17" name="円/楕円 16">
              <a:extLst>
                <a:ext uri="{FF2B5EF4-FFF2-40B4-BE49-F238E27FC236}">
                  <a16:creationId xmlns:a16="http://schemas.microsoft.com/office/drawing/2014/main" id="{6857017C-90D9-4F47-8521-27A628B15239}"/>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a:extLst>
                <a:ext uri="{FF2B5EF4-FFF2-40B4-BE49-F238E27FC236}">
                  <a16:creationId xmlns:a16="http://schemas.microsoft.com/office/drawing/2014/main" id="{92FF96E2-1429-8248-8FA2-EFFEC6AA7D4B}"/>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9" name="フローチャート: 複数書類 28">
            <a:extLst>
              <a:ext uri="{FF2B5EF4-FFF2-40B4-BE49-F238E27FC236}">
                <a16:creationId xmlns:a16="http://schemas.microsoft.com/office/drawing/2014/main" id="{7A663CE2-041F-4F49-911D-00E218A88E5D}"/>
              </a:ext>
            </a:extLst>
          </p:cNvPr>
          <p:cNvSpPr/>
          <p:nvPr/>
        </p:nvSpPr>
        <p:spPr>
          <a:xfrm>
            <a:off x="5486792" y="4483587"/>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 name="フローチャート: 複数書類 29">
            <a:extLst>
              <a:ext uri="{FF2B5EF4-FFF2-40B4-BE49-F238E27FC236}">
                <a16:creationId xmlns:a16="http://schemas.microsoft.com/office/drawing/2014/main" id="{2C7B23E0-E035-F644-87AE-58FDFDA38281}"/>
              </a:ext>
            </a:extLst>
          </p:cNvPr>
          <p:cNvSpPr/>
          <p:nvPr/>
        </p:nvSpPr>
        <p:spPr>
          <a:xfrm>
            <a:off x="6227863" y="2681492"/>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複数書類 30">
            <a:extLst>
              <a:ext uri="{FF2B5EF4-FFF2-40B4-BE49-F238E27FC236}">
                <a16:creationId xmlns:a16="http://schemas.microsoft.com/office/drawing/2014/main" id="{5A4FFB09-C91C-0A40-B850-2AEFA7CA6E95}"/>
              </a:ext>
            </a:extLst>
          </p:cNvPr>
          <p:cNvSpPr/>
          <p:nvPr/>
        </p:nvSpPr>
        <p:spPr>
          <a:xfrm>
            <a:off x="3633269" y="4483586"/>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フローチャート: 複数書類 31">
            <a:extLst>
              <a:ext uri="{FF2B5EF4-FFF2-40B4-BE49-F238E27FC236}">
                <a16:creationId xmlns:a16="http://schemas.microsoft.com/office/drawing/2014/main" id="{347F66B7-D674-D947-94F5-0CAF10E79F3C}"/>
              </a:ext>
            </a:extLst>
          </p:cNvPr>
          <p:cNvSpPr/>
          <p:nvPr/>
        </p:nvSpPr>
        <p:spPr>
          <a:xfrm>
            <a:off x="2881297" y="2704491"/>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複数書類 32">
            <a:extLst>
              <a:ext uri="{FF2B5EF4-FFF2-40B4-BE49-F238E27FC236}">
                <a16:creationId xmlns:a16="http://schemas.microsoft.com/office/drawing/2014/main" id="{A1D84932-C6B4-F744-AA6D-4833B95AC461}"/>
              </a:ext>
            </a:extLst>
          </p:cNvPr>
          <p:cNvSpPr/>
          <p:nvPr/>
        </p:nvSpPr>
        <p:spPr>
          <a:xfrm>
            <a:off x="4572000" y="1316483"/>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正方形/長方形 33">
            <a:extLst>
              <a:ext uri="{FF2B5EF4-FFF2-40B4-BE49-F238E27FC236}">
                <a16:creationId xmlns:a16="http://schemas.microsoft.com/office/drawing/2014/main" id="{BF452D5C-D851-064A-8C65-ADDD5CCC8C65}"/>
              </a:ext>
            </a:extLst>
          </p:cNvPr>
          <p:cNvSpPr/>
          <p:nvPr/>
        </p:nvSpPr>
        <p:spPr>
          <a:xfrm>
            <a:off x="2750219" y="2925495"/>
            <a:ext cx="518933" cy="11469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a:solidFill>
                  <a:srgbClr val="FFFFFF"/>
                </a:solidFill>
                <a:latin typeface="ＭＳ Ｐゴシック"/>
                <a:ea typeface="ＭＳ Ｐゴシック"/>
                <a:cs typeface="ＭＳ Ｐゴシック"/>
              </a:rPr>
              <a:t>ブロック</a:t>
            </a:r>
            <a:r>
              <a:rPr lang="en-US" altLang="ja-JP" sz="600" dirty="0">
                <a:solidFill>
                  <a:srgbClr val="FFFFFF"/>
                </a:solidFill>
                <a:latin typeface="ＭＳ Ｐゴシック"/>
                <a:ea typeface="ＭＳ Ｐゴシック"/>
                <a:cs typeface="ＭＳ Ｐゴシック"/>
              </a:rPr>
              <a:t>A</a:t>
            </a:r>
            <a:endParaRPr kumimoji="1" lang="ja-JP" altLang="en-US" sz="600" dirty="0">
              <a:solidFill>
                <a:srgbClr val="FFFFFF"/>
              </a:solidFill>
              <a:latin typeface="ＭＳ Ｐゴシック"/>
              <a:ea typeface="ＭＳ Ｐゴシック"/>
              <a:cs typeface="ＭＳ Ｐゴシック"/>
            </a:endParaRPr>
          </a:p>
        </p:txBody>
      </p:sp>
      <p:sp>
        <p:nvSpPr>
          <p:cNvPr id="35" name="正方形/長方形 34">
            <a:extLst>
              <a:ext uri="{FF2B5EF4-FFF2-40B4-BE49-F238E27FC236}">
                <a16:creationId xmlns:a16="http://schemas.microsoft.com/office/drawing/2014/main" id="{B2C7EE87-F1B0-B442-B986-EDB3D391477C}"/>
              </a:ext>
            </a:extLst>
          </p:cNvPr>
          <p:cNvSpPr/>
          <p:nvPr/>
        </p:nvSpPr>
        <p:spPr>
          <a:xfrm>
            <a:off x="4435660" y="1558490"/>
            <a:ext cx="518933" cy="11469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36" name="正方形/長方形 35">
            <a:extLst>
              <a:ext uri="{FF2B5EF4-FFF2-40B4-BE49-F238E27FC236}">
                <a16:creationId xmlns:a16="http://schemas.microsoft.com/office/drawing/2014/main" id="{5F420B6C-FC2C-E34B-BE45-37236BDF0980}"/>
              </a:ext>
            </a:extLst>
          </p:cNvPr>
          <p:cNvSpPr/>
          <p:nvPr/>
        </p:nvSpPr>
        <p:spPr>
          <a:xfrm>
            <a:off x="6111401" y="2914424"/>
            <a:ext cx="518933" cy="11469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37" name="正方形/長方形 36">
            <a:extLst>
              <a:ext uri="{FF2B5EF4-FFF2-40B4-BE49-F238E27FC236}">
                <a16:creationId xmlns:a16="http://schemas.microsoft.com/office/drawing/2014/main" id="{5EBC7D5E-46F6-F44A-82E6-89780BCDC9BC}"/>
              </a:ext>
            </a:extLst>
          </p:cNvPr>
          <p:cNvSpPr/>
          <p:nvPr/>
        </p:nvSpPr>
        <p:spPr>
          <a:xfrm>
            <a:off x="3520105" y="4692581"/>
            <a:ext cx="518933" cy="11469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38" name="正方形/長方形 37">
            <a:extLst>
              <a:ext uri="{FF2B5EF4-FFF2-40B4-BE49-F238E27FC236}">
                <a16:creationId xmlns:a16="http://schemas.microsoft.com/office/drawing/2014/main" id="{EEA33384-5BF3-0A4E-A278-D694D30620B3}"/>
              </a:ext>
            </a:extLst>
          </p:cNvPr>
          <p:cNvSpPr/>
          <p:nvPr/>
        </p:nvSpPr>
        <p:spPr>
          <a:xfrm>
            <a:off x="5338688" y="4692580"/>
            <a:ext cx="518933" cy="11469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1" name="正方形/長方形 40">
            <a:extLst>
              <a:ext uri="{FF2B5EF4-FFF2-40B4-BE49-F238E27FC236}">
                <a16:creationId xmlns:a16="http://schemas.microsoft.com/office/drawing/2014/main" id="{1D79A94F-71B0-1E4D-A4A9-E506E4350C82}"/>
              </a:ext>
            </a:extLst>
          </p:cNvPr>
          <p:cNvSpPr/>
          <p:nvPr/>
        </p:nvSpPr>
        <p:spPr>
          <a:xfrm>
            <a:off x="2750219" y="3086645"/>
            <a:ext cx="518933" cy="11469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ＭＳ Ｐゴシック"/>
                <a:ea typeface="ＭＳ Ｐゴシック"/>
                <a:cs typeface="ＭＳ Ｐゴシック"/>
              </a:rPr>
              <a:t>ブロック</a:t>
            </a:r>
            <a:r>
              <a:rPr kumimoji="1" lang="en-US" altLang="ja-JP" sz="600" dirty="0">
                <a:solidFill>
                  <a:srgbClr val="FFFFFF"/>
                </a:solidFill>
                <a:latin typeface="ＭＳ Ｐゴシック"/>
                <a:ea typeface="ＭＳ Ｐゴシック"/>
                <a:cs typeface="ＭＳ Ｐゴシック"/>
              </a:rPr>
              <a:t>B</a:t>
            </a:r>
            <a:endParaRPr kumimoji="1" lang="ja-JP" altLang="en-US" sz="600" dirty="0">
              <a:solidFill>
                <a:srgbClr val="FFFFFF"/>
              </a:solidFill>
              <a:latin typeface="ＭＳ Ｐゴシック"/>
              <a:ea typeface="ＭＳ Ｐゴシック"/>
              <a:cs typeface="ＭＳ Ｐゴシック"/>
            </a:endParaRPr>
          </a:p>
        </p:txBody>
      </p:sp>
      <p:sp>
        <p:nvSpPr>
          <p:cNvPr id="42" name="正方形/長方形 41">
            <a:extLst>
              <a:ext uri="{FF2B5EF4-FFF2-40B4-BE49-F238E27FC236}">
                <a16:creationId xmlns:a16="http://schemas.microsoft.com/office/drawing/2014/main" id="{51A574CC-65A3-3B46-A4A0-B06C201220B7}"/>
              </a:ext>
            </a:extLst>
          </p:cNvPr>
          <p:cNvSpPr/>
          <p:nvPr/>
        </p:nvSpPr>
        <p:spPr>
          <a:xfrm>
            <a:off x="4435660" y="1719640"/>
            <a:ext cx="518933" cy="11469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3" name="正方形/長方形 42">
            <a:extLst>
              <a:ext uri="{FF2B5EF4-FFF2-40B4-BE49-F238E27FC236}">
                <a16:creationId xmlns:a16="http://schemas.microsoft.com/office/drawing/2014/main" id="{E9F23D46-E11E-194A-9263-9202C208B549}"/>
              </a:ext>
            </a:extLst>
          </p:cNvPr>
          <p:cNvSpPr/>
          <p:nvPr/>
        </p:nvSpPr>
        <p:spPr>
          <a:xfrm>
            <a:off x="6111401" y="3075574"/>
            <a:ext cx="518933" cy="11469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4" name="正方形/長方形 43">
            <a:extLst>
              <a:ext uri="{FF2B5EF4-FFF2-40B4-BE49-F238E27FC236}">
                <a16:creationId xmlns:a16="http://schemas.microsoft.com/office/drawing/2014/main" id="{B9A15D8B-D07F-CE45-8F80-32F3F916A913}"/>
              </a:ext>
            </a:extLst>
          </p:cNvPr>
          <p:cNvSpPr/>
          <p:nvPr/>
        </p:nvSpPr>
        <p:spPr>
          <a:xfrm>
            <a:off x="3520105" y="4853731"/>
            <a:ext cx="518933" cy="11469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5" name="正方形/長方形 44">
            <a:extLst>
              <a:ext uri="{FF2B5EF4-FFF2-40B4-BE49-F238E27FC236}">
                <a16:creationId xmlns:a16="http://schemas.microsoft.com/office/drawing/2014/main" id="{ABCEB570-ADC8-B442-9C47-D0C16645B8C5}"/>
              </a:ext>
            </a:extLst>
          </p:cNvPr>
          <p:cNvSpPr/>
          <p:nvPr/>
        </p:nvSpPr>
        <p:spPr>
          <a:xfrm>
            <a:off x="5338688" y="4853730"/>
            <a:ext cx="518933" cy="11469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6" name="正方形/長方形 45">
            <a:extLst>
              <a:ext uri="{FF2B5EF4-FFF2-40B4-BE49-F238E27FC236}">
                <a16:creationId xmlns:a16="http://schemas.microsoft.com/office/drawing/2014/main" id="{026373D2-889C-0D43-AC16-312D8EB68371}"/>
              </a:ext>
            </a:extLst>
          </p:cNvPr>
          <p:cNvSpPr/>
          <p:nvPr/>
        </p:nvSpPr>
        <p:spPr>
          <a:xfrm>
            <a:off x="2750219" y="3254730"/>
            <a:ext cx="518933" cy="1146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a:solidFill>
                  <a:srgbClr val="FFFFFF"/>
                </a:solidFill>
                <a:latin typeface="ＭＳ Ｐゴシック"/>
                <a:ea typeface="ＭＳ Ｐゴシック"/>
                <a:cs typeface="ＭＳ Ｐゴシック"/>
              </a:rPr>
              <a:t>ブロック</a:t>
            </a:r>
            <a:r>
              <a:rPr kumimoji="1" lang="en-US" altLang="ja-JP" sz="600" dirty="0">
                <a:solidFill>
                  <a:srgbClr val="FFFFFF"/>
                </a:solidFill>
                <a:latin typeface="ＭＳ Ｐゴシック"/>
                <a:ea typeface="ＭＳ Ｐゴシック"/>
                <a:cs typeface="ＭＳ Ｐゴシック"/>
              </a:rPr>
              <a:t>C</a:t>
            </a:r>
            <a:endParaRPr kumimoji="1" lang="ja-JP" altLang="en-US" sz="600" dirty="0">
              <a:solidFill>
                <a:srgbClr val="FFFFFF"/>
              </a:solidFill>
              <a:latin typeface="ＭＳ Ｐゴシック"/>
              <a:ea typeface="ＭＳ Ｐゴシック"/>
              <a:cs typeface="ＭＳ Ｐゴシック"/>
            </a:endParaRPr>
          </a:p>
        </p:txBody>
      </p:sp>
      <p:sp>
        <p:nvSpPr>
          <p:cNvPr id="47" name="正方形/長方形 46">
            <a:extLst>
              <a:ext uri="{FF2B5EF4-FFF2-40B4-BE49-F238E27FC236}">
                <a16:creationId xmlns:a16="http://schemas.microsoft.com/office/drawing/2014/main" id="{CA392BAB-BD8B-D344-9B50-A7E0BD82A30B}"/>
              </a:ext>
            </a:extLst>
          </p:cNvPr>
          <p:cNvSpPr/>
          <p:nvPr/>
        </p:nvSpPr>
        <p:spPr>
          <a:xfrm>
            <a:off x="4435660" y="2078140"/>
            <a:ext cx="518933" cy="1146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8" name="正方形/長方形 47">
            <a:extLst>
              <a:ext uri="{FF2B5EF4-FFF2-40B4-BE49-F238E27FC236}">
                <a16:creationId xmlns:a16="http://schemas.microsoft.com/office/drawing/2014/main" id="{8822ED83-CAA3-734B-999A-E7D192C07FB8}"/>
              </a:ext>
            </a:extLst>
          </p:cNvPr>
          <p:cNvSpPr/>
          <p:nvPr/>
        </p:nvSpPr>
        <p:spPr>
          <a:xfrm>
            <a:off x="6111401" y="3434074"/>
            <a:ext cx="518933" cy="1146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9" name="正方形/長方形 48">
            <a:extLst>
              <a:ext uri="{FF2B5EF4-FFF2-40B4-BE49-F238E27FC236}">
                <a16:creationId xmlns:a16="http://schemas.microsoft.com/office/drawing/2014/main" id="{7D592011-CE05-D64A-B54A-B599B8CA0532}"/>
              </a:ext>
            </a:extLst>
          </p:cNvPr>
          <p:cNvSpPr/>
          <p:nvPr/>
        </p:nvSpPr>
        <p:spPr>
          <a:xfrm>
            <a:off x="3520105" y="5212231"/>
            <a:ext cx="518933" cy="1146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50" name="正方形/長方形 49">
            <a:extLst>
              <a:ext uri="{FF2B5EF4-FFF2-40B4-BE49-F238E27FC236}">
                <a16:creationId xmlns:a16="http://schemas.microsoft.com/office/drawing/2014/main" id="{6451D1AD-801B-294B-8717-648601707D44}"/>
              </a:ext>
            </a:extLst>
          </p:cNvPr>
          <p:cNvSpPr/>
          <p:nvPr/>
        </p:nvSpPr>
        <p:spPr>
          <a:xfrm>
            <a:off x="5338688" y="5212230"/>
            <a:ext cx="518933" cy="1146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53" name="直線矢印コネクタ 52">
            <a:extLst>
              <a:ext uri="{FF2B5EF4-FFF2-40B4-BE49-F238E27FC236}">
                <a16:creationId xmlns:a16="http://schemas.microsoft.com/office/drawing/2014/main" id="{660A0CE6-FB18-B844-9CA6-4451B4FCC7DD}"/>
              </a:ext>
            </a:extLst>
          </p:cNvPr>
          <p:cNvCxnSpPr>
            <a:cxnSpLocks/>
            <a:stCxn id="46" idx="3"/>
            <a:endCxn id="48" idx="1"/>
          </p:cNvCxnSpPr>
          <p:nvPr/>
        </p:nvCxnSpPr>
        <p:spPr>
          <a:xfrm>
            <a:off x="3269152" y="3312076"/>
            <a:ext cx="2842249" cy="179344"/>
          </a:xfrm>
          <a:prstGeom prst="straightConnector1">
            <a:avLst/>
          </a:prstGeom>
          <a:ln w="635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4" name="直線矢印コネクタ 53">
            <a:extLst>
              <a:ext uri="{FF2B5EF4-FFF2-40B4-BE49-F238E27FC236}">
                <a16:creationId xmlns:a16="http://schemas.microsoft.com/office/drawing/2014/main" id="{798E6DD2-9961-6B48-9B35-1FCE100D62B3}"/>
              </a:ext>
            </a:extLst>
          </p:cNvPr>
          <p:cNvCxnSpPr>
            <a:cxnSpLocks/>
            <a:stCxn id="46" idx="3"/>
            <a:endCxn id="47" idx="1"/>
          </p:cNvCxnSpPr>
          <p:nvPr/>
        </p:nvCxnSpPr>
        <p:spPr>
          <a:xfrm flipV="1">
            <a:off x="3269152" y="2135486"/>
            <a:ext cx="1166508" cy="1176590"/>
          </a:xfrm>
          <a:prstGeom prst="straightConnector1">
            <a:avLst/>
          </a:prstGeom>
          <a:ln w="635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9" name="直線矢印コネクタ 58">
            <a:extLst>
              <a:ext uri="{FF2B5EF4-FFF2-40B4-BE49-F238E27FC236}">
                <a16:creationId xmlns:a16="http://schemas.microsoft.com/office/drawing/2014/main" id="{D88B0F0F-142A-DA43-B2CD-2B4A5C84F0C6}"/>
              </a:ext>
            </a:extLst>
          </p:cNvPr>
          <p:cNvCxnSpPr>
            <a:cxnSpLocks/>
            <a:stCxn id="46" idx="3"/>
            <a:endCxn id="49" idx="1"/>
          </p:cNvCxnSpPr>
          <p:nvPr/>
        </p:nvCxnSpPr>
        <p:spPr>
          <a:xfrm>
            <a:off x="3269152" y="3312076"/>
            <a:ext cx="250953" cy="1957501"/>
          </a:xfrm>
          <a:prstGeom prst="straightConnector1">
            <a:avLst/>
          </a:prstGeom>
          <a:ln w="635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直線矢印コネクタ 62">
            <a:extLst>
              <a:ext uri="{FF2B5EF4-FFF2-40B4-BE49-F238E27FC236}">
                <a16:creationId xmlns:a16="http://schemas.microsoft.com/office/drawing/2014/main" id="{21574CCB-9EF1-3243-804B-A698A2AA34E3}"/>
              </a:ext>
            </a:extLst>
          </p:cNvPr>
          <p:cNvCxnSpPr>
            <a:cxnSpLocks/>
            <a:stCxn id="46" idx="3"/>
            <a:endCxn id="50" idx="1"/>
          </p:cNvCxnSpPr>
          <p:nvPr/>
        </p:nvCxnSpPr>
        <p:spPr>
          <a:xfrm>
            <a:off x="3269152" y="3312076"/>
            <a:ext cx="2069536" cy="1957500"/>
          </a:xfrm>
          <a:prstGeom prst="straightConnector1">
            <a:avLst/>
          </a:prstGeom>
          <a:ln w="6350">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6" name="テキスト ボックス 65">
            <a:extLst>
              <a:ext uri="{FF2B5EF4-FFF2-40B4-BE49-F238E27FC236}">
                <a16:creationId xmlns:a16="http://schemas.microsoft.com/office/drawing/2014/main" id="{A0740386-428D-2F47-8139-E4F8E4021CDA}"/>
              </a:ext>
            </a:extLst>
          </p:cNvPr>
          <p:cNvSpPr txBox="1"/>
          <p:nvPr/>
        </p:nvSpPr>
        <p:spPr>
          <a:xfrm>
            <a:off x="6012265" y="3728580"/>
            <a:ext cx="2921647" cy="892552"/>
          </a:xfrm>
          <a:prstGeom prst="rect">
            <a:avLst/>
          </a:prstGeom>
          <a:noFill/>
        </p:spPr>
        <p:txBody>
          <a:bodyPr wrap="square" rtlCol="0">
            <a:spAutoFit/>
          </a:bodyPr>
          <a:lstStyle/>
          <a:p>
            <a:r>
              <a:rPr kumimoji="1" lang="ja-JP" altLang="en-US" sz="1200">
                <a:solidFill>
                  <a:schemeClr val="accent3">
                    <a:lumMod val="75000"/>
                  </a:schemeClr>
                </a:solidFill>
                <a:latin typeface="Meiryo" panose="020B0604030504040204" pitchFamily="34" charset="-128"/>
                <a:ea typeface="Meiryo" panose="020B0604030504040204" pitchFamily="34" charset="-128"/>
              </a:rPr>
              <a:t>①「ブロック</a:t>
            </a:r>
            <a:r>
              <a:rPr kumimoji="1" lang="en-US" altLang="ja-JP" sz="1200" dirty="0">
                <a:solidFill>
                  <a:schemeClr val="accent3">
                    <a:lumMod val="75000"/>
                  </a:schemeClr>
                </a:solidFill>
                <a:latin typeface="Meiryo" panose="020B0604030504040204" pitchFamily="34" charset="-128"/>
                <a:ea typeface="Meiryo" panose="020B0604030504040204" pitchFamily="34" charset="-128"/>
              </a:rPr>
              <a:t>C</a:t>
            </a:r>
            <a:r>
              <a:rPr kumimoji="1" lang="ja-JP" altLang="en-US" sz="1200">
                <a:solidFill>
                  <a:schemeClr val="accent3">
                    <a:lumMod val="75000"/>
                  </a:schemeClr>
                </a:solidFill>
                <a:latin typeface="Meiryo" panose="020B0604030504040204" pitchFamily="34" charset="-128"/>
                <a:ea typeface="Meiryo" panose="020B0604030504040204" pitchFamily="34" charset="-128"/>
              </a:rPr>
              <a:t>」を追加する権利を持つノードが、全ノードに「ブロック</a:t>
            </a:r>
            <a:r>
              <a:rPr kumimoji="1" lang="en-US" altLang="ja-JP" sz="1200" dirty="0">
                <a:solidFill>
                  <a:schemeClr val="accent3">
                    <a:lumMod val="75000"/>
                  </a:schemeClr>
                </a:solidFill>
                <a:latin typeface="Meiryo" panose="020B0604030504040204" pitchFamily="34" charset="-128"/>
                <a:ea typeface="Meiryo" panose="020B0604030504040204" pitchFamily="34" charset="-128"/>
              </a:rPr>
              <a:t>C</a:t>
            </a:r>
            <a:r>
              <a:rPr kumimoji="1" lang="ja-JP" altLang="en-US" sz="1200">
                <a:solidFill>
                  <a:schemeClr val="accent3">
                    <a:lumMod val="75000"/>
                  </a:schemeClr>
                </a:solidFill>
                <a:latin typeface="Meiryo" panose="020B0604030504040204" pitchFamily="34" charset="-128"/>
                <a:ea typeface="Meiryo" panose="020B0604030504040204" pitchFamily="34" charset="-128"/>
              </a:rPr>
              <a:t>」をブロードキャスト</a:t>
            </a:r>
            <a:r>
              <a:rPr kumimoji="1" lang="ja-JP" altLang="en-US" sz="1200" baseline="30000">
                <a:solidFill>
                  <a:schemeClr val="accent3">
                    <a:lumMod val="75000"/>
                  </a:schemeClr>
                </a:solidFill>
                <a:latin typeface="Meiryo" panose="020B0604030504040204" pitchFamily="34" charset="-128"/>
                <a:ea typeface="Meiryo" panose="020B0604030504040204" pitchFamily="34" charset="-128"/>
              </a:rPr>
              <a:t>＊</a:t>
            </a:r>
            <a:endParaRPr kumimoji="1" lang="en-US" altLang="ja-JP" sz="1200" baseline="30000" dirty="0">
              <a:solidFill>
                <a:schemeClr val="accent3">
                  <a:lumMod val="75000"/>
                </a:schemeClr>
              </a:solidFill>
              <a:latin typeface="Meiryo" panose="020B0604030504040204" pitchFamily="34" charset="-128"/>
              <a:ea typeface="Meiryo" panose="020B0604030504040204" pitchFamily="34" charset="-128"/>
            </a:endParaRPr>
          </a:p>
          <a:p>
            <a:r>
              <a:rPr lang="ja-JP" altLang="en-US" sz="800">
                <a:solidFill>
                  <a:schemeClr val="accent3">
                    <a:lumMod val="75000"/>
                  </a:schemeClr>
                </a:solidFill>
                <a:latin typeface="Meiryo" panose="020B0604030504040204" pitchFamily="34" charset="-128"/>
                <a:ea typeface="Meiryo" panose="020B0604030504040204" pitchFamily="34" charset="-128"/>
              </a:rPr>
              <a:t>＊同時通報、不特定多数に同じ情報を同時に送ること</a:t>
            </a:r>
            <a:endParaRPr lang="ja-JP" altLang="en-US" sz="800">
              <a:solidFill>
                <a:schemeClr val="accent3">
                  <a:lumMod val="75000"/>
                </a:schemeClr>
              </a:solidFill>
            </a:endParaRPr>
          </a:p>
          <a:p>
            <a:endParaRPr kumimoji="1" lang="ja-JP" altLang="en-US" sz="1200" baseline="30000">
              <a:solidFill>
                <a:schemeClr val="accent3">
                  <a:lumMod val="75000"/>
                </a:schemeClr>
              </a:solidFill>
              <a:latin typeface="Meiryo" panose="020B0604030504040204" pitchFamily="34" charset="-128"/>
              <a:ea typeface="Meiryo" panose="020B0604030504040204" pitchFamily="34" charset="-128"/>
            </a:endParaRPr>
          </a:p>
        </p:txBody>
      </p:sp>
      <p:sp>
        <p:nvSpPr>
          <p:cNvPr id="73" name="上矢印 72">
            <a:extLst>
              <a:ext uri="{FF2B5EF4-FFF2-40B4-BE49-F238E27FC236}">
                <a16:creationId xmlns:a16="http://schemas.microsoft.com/office/drawing/2014/main" id="{7827B09B-01DD-744B-9315-9DFAF65490AB}"/>
              </a:ext>
            </a:extLst>
          </p:cNvPr>
          <p:cNvSpPr/>
          <p:nvPr/>
        </p:nvSpPr>
        <p:spPr>
          <a:xfrm>
            <a:off x="6263126" y="3254730"/>
            <a:ext cx="214792" cy="110464"/>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上矢印 73">
            <a:extLst>
              <a:ext uri="{FF2B5EF4-FFF2-40B4-BE49-F238E27FC236}">
                <a16:creationId xmlns:a16="http://schemas.microsoft.com/office/drawing/2014/main" id="{CDFE17C2-0D13-1744-A757-4EC2DC5C6D98}"/>
              </a:ext>
            </a:extLst>
          </p:cNvPr>
          <p:cNvSpPr/>
          <p:nvPr/>
        </p:nvSpPr>
        <p:spPr>
          <a:xfrm>
            <a:off x="3685622" y="5037306"/>
            <a:ext cx="214792" cy="110464"/>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上矢印 74">
            <a:extLst>
              <a:ext uri="{FF2B5EF4-FFF2-40B4-BE49-F238E27FC236}">
                <a16:creationId xmlns:a16="http://schemas.microsoft.com/office/drawing/2014/main" id="{DE74B8C0-BB5B-CA4D-B561-03BE19E1710F}"/>
              </a:ext>
            </a:extLst>
          </p:cNvPr>
          <p:cNvSpPr/>
          <p:nvPr/>
        </p:nvSpPr>
        <p:spPr>
          <a:xfrm>
            <a:off x="4587680" y="1910011"/>
            <a:ext cx="214792" cy="110464"/>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上矢印 75">
            <a:extLst>
              <a:ext uri="{FF2B5EF4-FFF2-40B4-BE49-F238E27FC236}">
                <a16:creationId xmlns:a16="http://schemas.microsoft.com/office/drawing/2014/main" id="{45BFFB2F-5C5D-7F40-AA82-31675E2ACAD7}"/>
              </a:ext>
            </a:extLst>
          </p:cNvPr>
          <p:cNvSpPr/>
          <p:nvPr/>
        </p:nvSpPr>
        <p:spPr>
          <a:xfrm>
            <a:off x="5502080" y="5042707"/>
            <a:ext cx="214792" cy="110464"/>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テキスト ボックス 76">
            <a:extLst>
              <a:ext uri="{FF2B5EF4-FFF2-40B4-BE49-F238E27FC236}">
                <a16:creationId xmlns:a16="http://schemas.microsoft.com/office/drawing/2014/main" id="{66395C68-9DA6-CA49-BB5E-7A8FC5C5EDDA}"/>
              </a:ext>
            </a:extLst>
          </p:cNvPr>
          <p:cNvSpPr txBox="1"/>
          <p:nvPr/>
        </p:nvSpPr>
        <p:spPr>
          <a:xfrm>
            <a:off x="4894468" y="1866668"/>
            <a:ext cx="3614574" cy="276999"/>
          </a:xfrm>
          <a:prstGeom prst="rect">
            <a:avLst/>
          </a:prstGeom>
          <a:noFill/>
        </p:spPr>
        <p:txBody>
          <a:bodyPr wrap="square" rtlCol="0">
            <a:spAutoFit/>
          </a:bodyPr>
          <a:lstStyle/>
          <a:p>
            <a:r>
              <a:rPr kumimoji="1" lang="ja-JP" altLang="en-US" sz="1200">
                <a:solidFill>
                  <a:schemeClr val="accent6">
                    <a:lumMod val="75000"/>
                  </a:schemeClr>
                </a:solidFill>
                <a:latin typeface="Meiryo" panose="020B0604030504040204" pitchFamily="34" charset="-128"/>
                <a:ea typeface="Meiryo" panose="020B0604030504040204" pitchFamily="34" charset="-128"/>
              </a:rPr>
              <a:t>②「ブロック</a:t>
            </a:r>
            <a:r>
              <a:rPr kumimoji="1" lang="en-US" altLang="ja-JP" sz="1200" dirty="0">
                <a:solidFill>
                  <a:schemeClr val="accent6">
                    <a:lumMod val="75000"/>
                  </a:schemeClr>
                </a:solidFill>
                <a:latin typeface="Meiryo" panose="020B0604030504040204" pitchFamily="34" charset="-128"/>
                <a:ea typeface="Meiryo" panose="020B0604030504040204" pitchFamily="34" charset="-128"/>
              </a:rPr>
              <a:t>C</a:t>
            </a:r>
            <a:r>
              <a:rPr kumimoji="1" lang="ja-JP" altLang="en-US" sz="1200">
                <a:solidFill>
                  <a:schemeClr val="accent6">
                    <a:lumMod val="75000"/>
                  </a:schemeClr>
                </a:solidFill>
                <a:latin typeface="Meiryo" panose="020B0604030504040204" pitchFamily="34" charset="-128"/>
                <a:ea typeface="Meiryo" panose="020B0604030504040204" pitchFamily="34" charset="-128"/>
              </a:rPr>
              <a:t>」が正しいことを検証して追加</a:t>
            </a:r>
            <a:endParaRPr kumimoji="1" lang="ja-JP" altLang="en-US" sz="1200" baseline="30000">
              <a:solidFill>
                <a:schemeClr val="accent6">
                  <a:lumMod val="75000"/>
                </a:schemeClr>
              </a:solidFill>
              <a:latin typeface="Meiryo" panose="020B0604030504040204" pitchFamily="34" charset="-128"/>
              <a:ea typeface="Meiryo" panose="020B0604030504040204" pitchFamily="34" charset="-128"/>
            </a:endParaRPr>
          </a:p>
        </p:txBody>
      </p:sp>
      <p:sp>
        <p:nvSpPr>
          <p:cNvPr id="80" name="テキスト ボックス 79">
            <a:extLst>
              <a:ext uri="{FF2B5EF4-FFF2-40B4-BE49-F238E27FC236}">
                <a16:creationId xmlns:a16="http://schemas.microsoft.com/office/drawing/2014/main" id="{A100E8A9-E4F9-0348-BECE-5E11AC6F1434}"/>
              </a:ext>
            </a:extLst>
          </p:cNvPr>
          <p:cNvSpPr txBox="1"/>
          <p:nvPr/>
        </p:nvSpPr>
        <p:spPr>
          <a:xfrm>
            <a:off x="410562" y="1716150"/>
            <a:ext cx="3593088" cy="276999"/>
          </a:xfrm>
          <a:prstGeom prst="rect">
            <a:avLst/>
          </a:prstGeom>
          <a:noFill/>
        </p:spPr>
        <p:txBody>
          <a:bodyPr wrap="square" rtlCol="0">
            <a:spAutoFit/>
          </a:bodyPr>
          <a:lstStyle/>
          <a:p>
            <a:r>
              <a:rPr kumimoji="1" lang="ja-JP" altLang="en-US" sz="1200">
                <a:solidFill>
                  <a:srgbClr val="FF66FF"/>
                </a:solidFill>
                <a:latin typeface="Meiryo" panose="020B0604030504040204" pitchFamily="34" charset="-128"/>
                <a:ea typeface="Meiryo" panose="020B0604030504040204" pitchFamily="34" charset="-128"/>
              </a:rPr>
              <a:t>③全体が「ブロック</a:t>
            </a:r>
            <a:r>
              <a:rPr kumimoji="1" lang="en-US" altLang="ja-JP" sz="1200" dirty="0">
                <a:solidFill>
                  <a:srgbClr val="FF66FF"/>
                </a:solidFill>
                <a:latin typeface="Meiryo" panose="020B0604030504040204" pitchFamily="34" charset="-128"/>
                <a:ea typeface="Meiryo" panose="020B0604030504040204" pitchFamily="34" charset="-128"/>
              </a:rPr>
              <a:t>C</a:t>
            </a:r>
            <a:r>
              <a:rPr kumimoji="1" lang="ja-JP" altLang="en-US" sz="1200">
                <a:solidFill>
                  <a:srgbClr val="FF66FF"/>
                </a:solidFill>
                <a:latin typeface="Meiryo" panose="020B0604030504040204" pitchFamily="34" charset="-128"/>
                <a:ea typeface="Meiryo" panose="020B0604030504040204" pitchFamily="34" charset="-128"/>
              </a:rPr>
              <a:t>が最新である状態に遷移</a:t>
            </a:r>
            <a:endParaRPr kumimoji="1" lang="ja-JP" altLang="en-US" sz="1200" baseline="30000">
              <a:solidFill>
                <a:srgbClr val="FF66FF"/>
              </a:solidFill>
              <a:latin typeface="Meiryo" panose="020B0604030504040204" pitchFamily="34" charset="-128"/>
              <a:ea typeface="Meiryo" panose="020B0604030504040204" pitchFamily="34" charset="-128"/>
            </a:endParaRPr>
          </a:p>
        </p:txBody>
      </p:sp>
      <p:sp>
        <p:nvSpPr>
          <p:cNvPr id="82" name="テキスト ボックス 81">
            <a:extLst>
              <a:ext uri="{FF2B5EF4-FFF2-40B4-BE49-F238E27FC236}">
                <a16:creationId xmlns:a16="http://schemas.microsoft.com/office/drawing/2014/main" id="{08108DEA-4FC8-564F-9A5C-47C1921B3BA7}"/>
              </a:ext>
            </a:extLst>
          </p:cNvPr>
          <p:cNvSpPr txBox="1"/>
          <p:nvPr/>
        </p:nvSpPr>
        <p:spPr>
          <a:xfrm>
            <a:off x="355794" y="5478700"/>
            <a:ext cx="5202065" cy="738664"/>
          </a:xfrm>
          <a:prstGeom prst="rect">
            <a:avLst/>
          </a:prstGeom>
          <a:noFill/>
        </p:spPr>
        <p:txBody>
          <a:bodyPr wrap="none" rtlCol="0">
            <a:spAutoFit/>
          </a:bodyPr>
          <a:lstStyle/>
          <a:p>
            <a:pPr marL="285750" indent="-285750">
              <a:buFont typeface="Wingdings" pitchFamily="2" charset="2"/>
              <a:buChar char="l"/>
            </a:pPr>
            <a:r>
              <a:rPr lang="ja-JP" altLang="en-US" sz="1400">
                <a:latin typeface="Meiryo" panose="020B0604030504040204" pitchFamily="34" charset="-128"/>
                <a:ea typeface="Meiryo" panose="020B0604030504040204" pitchFamily="34" charset="-128"/>
              </a:rPr>
              <a:t>全ノードは</a:t>
            </a:r>
            <a:r>
              <a:rPr lang="en-US" altLang="ja-JP" sz="1400" dirty="0">
                <a:latin typeface="Meiryo" panose="020B0604030504040204" pitchFamily="34" charset="-128"/>
                <a:ea typeface="Meiryo" panose="020B0604030504040204" pitchFamily="34" charset="-128"/>
              </a:rPr>
              <a:t>P2P</a:t>
            </a:r>
            <a:r>
              <a:rPr lang="ja-JP" altLang="en-US" sz="1400">
                <a:latin typeface="Meiryo" panose="020B0604030504040204" pitchFamily="34" charset="-128"/>
                <a:ea typeface="Meiryo" panose="020B0604030504040204" pitchFamily="34" charset="-128"/>
              </a:rPr>
              <a:t>ネットワークで対等な関係で接続される</a:t>
            </a:r>
            <a:endParaRPr kumimoji="1" lang="en-US" altLang="ja-JP" sz="1400" dirty="0">
              <a:latin typeface="Meiryo" panose="020B0604030504040204" pitchFamily="34" charset="-128"/>
              <a:ea typeface="Meiryo" panose="020B0604030504040204" pitchFamily="34" charset="-128"/>
            </a:endParaRPr>
          </a:p>
          <a:p>
            <a:pPr marL="285750" indent="-285750">
              <a:buFont typeface="Wingdings" pitchFamily="2" charset="2"/>
              <a:buChar char="l"/>
            </a:pPr>
            <a:r>
              <a:rPr kumimoji="1" lang="ja-JP" altLang="en-US" sz="1400">
                <a:latin typeface="Meiryo" panose="020B0604030504040204" pitchFamily="34" charset="-128"/>
                <a:ea typeface="Meiryo" panose="020B0604030504040204" pitchFamily="34" charset="-128"/>
              </a:rPr>
              <a:t>全ノードが同じ内容を同時に共有＝</a:t>
            </a:r>
            <a:r>
              <a:rPr kumimoji="1" lang="en-US" altLang="ja-JP" sz="1400" dirty="0">
                <a:latin typeface="Meiryo" panose="020B0604030504040204" pitchFamily="34" charset="-128"/>
                <a:ea typeface="Meiryo" panose="020B0604030504040204" pitchFamily="34" charset="-128"/>
              </a:rPr>
              <a:t> </a:t>
            </a:r>
            <a:r>
              <a:rPr kumimoji="1" lang="ja-JP" altLang="en-US" sz="1400" b="1">
                <a:latin typeface="Meiryo" panose="020B0604030504040204" pitchFamily="34" charset="-128"/>
                <a:ea typeface="Meiryo" panose="020B0604030504040204" pitchFamily="34" charset="-128"/>
              </a:rPr>
              <a:t>共有台帳</a:t>
            </a:r>
            <a:r>
              <a:rPr kumimoji="1" lang="ja-JP" altLang="en-US" sz="1400">
                <a:solidFill>
                  <a:schemeClr val="bg1">
                    <a:lumMod val="50000"/>
                  </a:schemeClr>
                </a:solidFill>
                <a:latin typeface="Meiryo" panose="020B0604030504040204" pitchFamily="34" charset="-128"/>
                <a:ea typeface="Meiryo" panose="020B0604030504040204" pitchFamily="34" charset="-128"/>
              </a:rPr>
              <a:t>＞分散台帳</a:t>
            </a:r>
            <a:endParaRPr kumimoji="1" lang="en-US" altLang="ja-JP" sz="1400" dirty="0">
              <a:solidFill>
                <a:schemeClr val="bg1">
                  <a:lumMod val="50000"/>
                </a:schemeClr>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400">
                <a:latin typeface="Meiryo" panose="020B0604030504040204" pitchFamily="34" charset="-128"/>
                <a:ea typeface="Meiryo" panose="020B0604030504040204" pitchFamily="34" charset="-128"/>
              </a:rPr>
              <a:t>検証可能なデータ構造を有し全員で正しさを保証し合う</a:t>
            </a:r>
            <a:endParaRPr kumimoji="1" lang="en-US" altLang="ja-JP" sz="1400" dirty="0">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6089EAC5-8F3B-394E-BA1A-CCD0E447414A}"/>
              </a:ext>
            </a:extLst>
          </p:cNvPr>
          <p:cNvSpPr/>
          <p:nvPr/>
        </p:nvSpPr>
        <p:spPr>
          <a:xfrm>
            <a:off x="457053" y="6392133"/>
            <a:ext cx="8476859" cy="215444"/>
          </a:xfrm>
          <a:prstGeom prst="rect">
            <a:avLst/>
          </a:prstGeom>
        </p:spPr>
        <p:txBody>
          <a:bodyPr wrap="square">
            <a:spAutoFit/>
          </a:bodyPr>
          <a:lstStyle/>
          <a:p>
            <a:r>
              <a:rPr lang="ja-JP" altLang="en-US" sz="800">
                <a:latin typeface="Meiryo" panose="020B0604030504040204" pitchFamily="34" charset="-128"/>
                <a:ea typeface="Meiryo" panose="020B0604030504040204" pitchFamily="34" charset="-128"/>
              </a:rPr>
              <a:t>P2P</a:t>
            </a:r>
            <a:r>
              <a:rPr lang="en-US" altLang="ja-JP"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Peer to Peerネットワークとは、複数の端末間で通信を行う際のアーキテクチャのひとつで、対等の者（Peer）同士が通信をすることを特徴とする通信方式。</a:t>
            </a:r>
          </a:p>
        </p:txBody>
      </p:sp>
      <p:grpSp>
        <p:nvGrpSpPr>
          <p:cNvPr id="23" name="グループ化 22">
            <a:extLst>
              <a:ext uri="{FF2B5EF4-FFF2-40B4-BE49-F238E27FC236}">
                <a16:creationId xmlns:a16="http://schemas.microsoft.com/office/drawing/2014/main" id="{55F9B276-C65E-9149-B5FC-3B26A75986B3}"/>
              </a:ext>
            </a:extLst>
          </p:cNvPr>
          <p:cNvGrpSpPr/>
          <p:nvPr/>
        </p:nvGrpSpPr>
        <p:grpSpPr>
          <a:xfrm>
            <a:off x="5338688" y="5528612"/>
            <a:ext cx="3576651" cy="646331"/>
            <a:chOff x="5338688" y="5528612"/>
            <a:chExt cx="3576651" cy="646331"/>
          </a:xfrm>
        </p:grpSpPr>
        <p:sp>
          <p:nvSpPr>
            <p:cNvPr id="21" name="テキスト ボックス 20">
              <a:extLst>
                <a:ext uri="{FF2B5EF4-FFF2-40B4-BE49-F238E27FC236}">
                  <a16:creationId xmlns:a16="http://schemas.microsoft.com/office/drawing/2014/main" id="{AFD3EBDE-7673-4A48-86A5-D6260C492E7D}"/>
                </a:ext>
              </a:extLst>
            </p:cNvPr>
            <p:cNvSpPr txBox="1"/>
            <p:nvPr/>
          </p:nvSpPr>
          <p:spPr>
            <a:xfrm>
              <a:off x="5960684" y="5528612"/>
              <a:ext cx="2954655" cy="646331"/>
            </a:xfrm>
            <a:prstGeom prst="rect">
              <a:avLst/>
            </a:prstGeom>
            <a:noFill/>
          </p:spPr>
          <p:txBody>
            <a:bodyPr wrap="none" rtlCol="0">
              <a:spAutoFit/>
            </a:bodyPr>
            <a:lstStyle/>
            <a:p>
              <a:r>
                <a:rPr lang="ja-JP" altLang="en-US" b="1">
                  <a:solidFill>
                    <a:srgbClr val="0070C0"/>
                  </a:solidFill>
                  <a:latin typeface="Meiryo" panose="020B0604030504040204" pitchFamily="34" charset="-128"/>
                  <a:ea typeface="Meiryo" panose="020B0604030504040204" pitchFamily="34" charset="-128"/>
                </a:rPr>
                <a:t>権限や信頼性を保証された</a:t>
              </a:r>
              <a:endParaRPr lang="en-US" altLang="ja-JP" b="1" dirty="0">
                <a:solidFill>
                  <a:srgbClr val="0070C0"/>
                </a:solidFill>
                <a:latin typeface="Meiryo" panose="020B0604030504040204" pitchFamily="34" charset="-128"/>
                <a:ea typeface="Meiryo" panose="020B0604030504040204" pitchFamily="34" charset="-128"/>
              </a:endParaRPr>
            </a:p>
            <a:p>
              <a:r>
                <a:rPr kumimoji="1" lang="ja-JP" altLang="en-US" b="1">
                  <a:solidFill>
                    <a:srgbClr val="0070C0"/>
                  </a:solidFill>
                  <a:latin typeface="Meiryo" panose="020B0604030504040204" pitchFamily="34" charset="-128"/>
                  <a:ea typeface="Meiryo" panose="020B0604030504040204" pitchFamily="34" charset="-128"/>
                </a:rPr>
                <a:t>特定の管理者を不要にする</a:t>
              </a:r>
            </a:p>
          </p:txBody>
        </p:sp>
        <p:sp>
          <p:nvSpPr>
            <p:cNvPr id="22" name="右矢印 21">
              <a:extLst>
                <a:ext uri="{FF2B5EF4-FFF2-40B4-BE49-F238E27FC236}">
                  <a16:creationId xmlns:a16="http://schemas.microsoft.com/office/drawing/2014/main" id="{84791981-A555-EE44-B8EC-BE4A8C52A03E}"/>
                </a:ext>
              </a:extLst>
            </p:cNvPr>
            <p:cNvSpPr/>
            <p:nvPr/>
          </p:nvSpPr>
          <p:spPr>
            <a:xfrm>
              <a:off x="5338688" y="5528612"/>
              <a:ext cx="621996" cy="562087"/>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6"/>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11908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wipe(down)">
                                      <p:cBhvr>
                                        <p:cTn id="11" dur="500"/>
                                        <p:tgtEl>
                                          <p:spTgt spid="9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500"/>
                                        <p:tgtEl>
                                          <p:spTgt spid="5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par>
                                <p:cTn id="20" presetID="22" presetClass="entr" presetSubtype="8"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500"/>
                                        <p:tgtEl>
                                          <p:spTgt spid="50"/>
                                        </p:tgtEl>
                                      </p:cBhvr>
                                    </p:animEffect>
                                  </p:childTnLst>
                                </p:cTn>
                              </p:par>
                              <p:par>
                                <p:cTn id="29" presetID="22" presetClass="entr" presetSubtype="8"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left)">
                                      <p:cBhvr>
                                        <p:cTn id="34" dur="500"/>
                                        <p:tgtEl>
                                          <p:spTgt spid="49"/>
                                        </p:tgtEl>
                                      </p:cBhvr>
                                    </p:animEffect>
                                  </p:childTnLst>
                                </p:cTn>
                              </p:par>
                              <p:par>
                                <p:cTn id="35" presetID="22" presetClass="entr" presetSubtype="8"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p:cTn id="37" dur="500"/>
                                        <p:tgtEl>
                                          <p:spTgt spid="5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cBhvr>
                                        <p:cTn id="40" dur="500" fill="hold"/>
                                        <p:tgtEl>
                                          <p:spTgt spid="66"/>
                                        </p:tgtEl>
                                        <p:attrNameLst>
                                          <p:attrName>ppt_w</p:attrName>
                                        </p:attrNameLst>
                                      </p:cBhvr>
                                      <p:tavLst>
                                        <p:tav tm="0">
                                          <p:val>
                                            <p:fltVal val="0"/>
                                          </p:val>
                                        </p:tav>
                                        <p:tav tm="100000">
                                          <p:val>
                                            <p:strVal val="#ppt_w"/>
                                          </p:val>
                                        </p:tav>
                                      </p:tavLst>
                                    </p:anim>
                                    <p:anim calcmode="lin" valueType="num">
                                      <p:cBhvr>
                                        <p:cTn id="41" dur="500" fill="hold"/>
                                        <p:tgtEl>
                                          <p:spTgt spid="66"/>
                                        </p:tgtEl>
                                        <p:attrNameLst>
                                          <p:attrName>ppt_h</p:attrName>
                                        </p:attrNameLst>
                                      </p:cBhvr>
                                      <p:tavLst>
                                        <p:tav tm="0">
                                          <p:val>
                                            <p:fltVal val="0"/>
                                          </p:val>
                                        </p:tav>
                                        <p:tav tm="100000">
                                          <p:val>
                                            <p:strVal val="#ppt_h"/>
                                          </p:val>
                                        </p:tav>
                                      </p:tavLst>
                                    </p:anim>
                                    <p:animEffect transition="in" filter="fade">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p:tgtEl>
                                          <p:spTgt spid="74"/>
                                        </p:tgtEl>
                                        <p:attrNameLst>
                                          <p:attrName>ppt_y</p:attrName>
                                        </p:attrNameLst>
                                      </p:cBhvr>
                                      <p:tavLst>
                                        <p:tav tm="0">
                                          <p:val>
                                            <p:strVal val="#ppt_y+#ppt_h*1.125000"/>
                                          </p:val>
                                        </p:tav>
                                        <p:tav tm="100000">
                                          <p:val>
                                            <p:strVal val="#ppt_y"/>
                                          </p:val>
                                        </p:tav>
                                      </p:tavLst>
                                    </p:anim>
                                    <p:animEffect transition="in" filter="wipe(up)">
                                      <p:cBhvr>
                                        <p:cTn id="48" dur="500"/>
                                        <p:tgtEl>
                                          <p:spTgt spid="74"/>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p:tgtEl>
                                          <p:spTgt spid="76"/>
                                        </p:tgtEl>
                                        <p:attrNameLst>
                                          <p:attrName>ppt_y</p:attrName>
                                        </p:attrNameLst>
                                      </p:cBhvr>
                                      <p:tavLst>
                                        <p:tav tm="0">
                                          <p:val>
                                            <p:strVal val="#ppt_y+#ppt_h*1.125000"/>
                                          </p:val>
                                        </p:tav>
                                        <p:tav tm="100000">
                                          <p:val>
                                            <p:strVal val="#ppt_y"/>
                                          </p:val>
                                        </p:tav>
                                      </p:tavLst>
                                    </p:anim>
                                    <p:animEffect transition="in" filter="wipe(up)">
                                      <p:cBhvr>
                                        <p:cTn id="52" dur="500"/>
                                        <p:tgtEl>
                                          <p:spTgt spid="76"/>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additive="base">
                                        <p:cTn id="55" dur="500"/>
                                        <p:tgtEl>
                                          <p:spTgt spid="75"/>
                                        </p:tgtEl>
                                        <p:attrNameLst>
                                          <p:attrName>ppt_y</p:attrName>
                                        </p:attrNameLst>
                                      </p:cBhvr>
                                      <p:tavLst>
                                        <p:tav tm="0">
                                          <p:val>
                                            <p:strVal val="#ppt_y+#ppt_h*1.125000"/>
                                          </p:val>
                                        </p:tav>
                                        <p:tav tm="100000">
                                          <p:val>
                                            <p:strVal val="#ppt_y"/>
                                          </p:val>
                                        </p:tav>
                                      </p:tavLst>
                                    </p:anim>
                                    <p:animEffect transition="in" filter="wipe(up)">
                                      <p:cBhvr>
                                        <p:cTn id="56" dur="500"/>
                                        <p:tgtEl>
                                          <p:spTgt spid="75"/>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p:tgtEl>
                                          <p:spTgt spid="73"/>
                                        </p:tgtEl>
                                        <p:attrNameLst>
                                          <p:attrName>ppt_y</p:attrName>
                                        </p:attrNameLst>
                                      </p:cBhvr>
                                      <p:tavLst>
                                        <p:tav tm="0">
                                          <p:val>
                                            <p:strVal val="#ppt_y+#ppt_h*1.125000"/>
                                          </p:val>
                                        </p:tav>
                                        <p:tav tm="100000">
                                          <p:val>
                                            <p:strVal val="#ppt_y"/>
                                          </p:val>
                                        </p:tav>
                                      </p:tavLst>
                                    </p:anim>
                                    <p:animEffect transition="in" filter="wipe(up)">
                                      <p:cBhvr>
                                        <p:cTn id="60" dur="500"/>
                                        <p:tgtEl>
                                          <p:spTgt spid="73"/>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p:tgtEl>
                                          <p:spTgt spid="77"/>
                                        </p:tgtEl>
                                        <p:attrNameLst>
                                          <p:attrName>ppt_y</p:attrName>
                                        </p:attrNameLst>
                                      </p:cBhvr>
                                      <p:tavLst>
                                        <p:tav tm="0">
                                          <p:val>
                                            <p:strVal val="#ppt_y+#ppt_h*1.125000"/>
                                          </p:val>
                                        </p:tav>
                                        <p:tav tm="100000">
                                          <p:val>
                                            <p:strVal val="#ppt_y"/>
                                          </p:val>
                                        </p:tav>
                                      </p:tavLst>
                                    </p:anim>
                                    <p:animEffect transition="in" filter="wipe(up)">
                                      <p:cBhvr>
                                        <p:cTn id="64" dur="500"/>
                                        <p:tgtEl>
                                          <p:spTgt spid="77"/>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grpId="0" nodeType="clickEffect">
                                  <p:stCondLst>
                                    <p:cond delay="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 calcmode="lin" valueType="num">
                                      <p:cBhvr>
                                        <p:cTn id="71" dur="500" fill="hold"/>
                                        <p:tgtEl>
                                          <p:spTgt spid="79"/>
                                        </p:tgtEl>
                                        <p:attrNameLst>
                                          <p:attrName>style.rotation</p:attrName>
                                        </p:attrNameLst>
                                      </p:cBhvr>
                                      <p:tavLst>
                                        <p:tav tm="0">
                                          <p:val>
                                            <p:fltVal val="360"/>
                                          </p:val>
                                        </p:tav>
                                        <p:tav tm="100000">
                                          <p:val>
                                            <p:fltVal val="0"/>
                                          </p:val>
                                        </p:tav>
                                      </p:tavLst>
                                    </p:anim>
                                    <p:animEffect transition="in" filter="fade">
                                      <p:cBhvr>
                                        <p:cTn id="72" dur="500"/>
                                        <p:tgtEl>
                                          <p:spTgt spid="79"/>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anim calcmode="lin" valueType="num">
                                      <p:cBhvr>
                                        <p:cTn id="75" dur="500" fill="hold"/>
                                        <p:tgtEl>
                                          <p:spTgt spid="80"/>
                                        </p:tgtEl>
                                        <p:attrNameLst>
                                          <p:attrName>ppt_w</p:attrName>
                                        </p:attrNameLst>
                                      </p:cBhvr>
                                      <p:tavLst>
                                        <p:tav tm="0">
                                          <p:val>
                                            <p:fltVal val="0"/>
                                          </p:val>
                                        </p:tav>
                                        <p:tav tm="100000">
                                          <p:val>
                                            <p:strVal val="#ppt_w"/>
                                          </p:val>
                                        </p:tav>
                                      </p:tavLst>
                                    </p:anim>
                                    <p:anim calcmode="lin" valueType="num">
                                      <p:cBhvr>
                                        <p:cTn id="76" dur="500" fill="hold"/>
                                        <p:tgtEl>
                                          <p:spTgt spid="80"/>
                                        </p:tgtEl>
                                        <p:attrNameLst>
                                          <p:attrName>ppt_h</p:attrName>
                                        </p:attrNameLst>
                                      </p:cBhvr>
                                      <p:tavLst>
                                        <p:tav tm="0">
                                          <p:val>
                                            <p:fltVal val="0"/>
                                          </p:val>
                                        </p:tav>
                                        <p:tav tm="100000">
                                          <p:val>
                                            <p:strVal val="#ppt_h"/>
                                          </p:val>
                                        </p:tav>
                                      </p:tavLst>
                                    </p:anim>
                                    <p:animEffect transition="in" filter="fade">
                                      <p:cBhvr>
                                        <p:cTn id="77" dur="500"/>
                                        <p:tgtEl>
                                          <p:spTgt spid="8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blinds(horizontal)">
                                      <p:cBhvr>
                                        <p:cTn id="82" dur="500"/>
                                        <p:tgtEl>
                                          <p:spTgt spid="82"/>
                                        </p:tgtEl>
                                      </p:cBhvr>
                                    </p:animEffect>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46" grpId="0" animBg="1"/>
      <p:bldP spid="47" grpId="0" animBg="1"/>
      <p:bldP spid="48" grpId="0" animBg="1"/>
      <p:bldP spid="49" grpId="0" animBg="1"/>
      <p:bldP spid="50" grpId="0" animBg="1"/>
      <p:bldP spid="66" grpId="0"/>
      <p:bldP spid="73" grpId="0" animBg="1"/>
      <p:bldP spid="74" grpId="0" animBg="1"/>
      <p:bldP spid="75" grpId="0" animBg="1"/>
      <p:bldP spid="76" grpId="0" animBg="1"/>
      <p:bldP spid="77" grpId="0"/>
      <p:bldP spid="80" grpId="0"/>
      <p:bldP spid="82"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F7FD0B06-C337-6F4E-9D07-829B874FD7E0}"/>
              </a:ext>
            </a:extLst>
          </p:cNvPr>
          <p:cNvSpPr/>
          <p:nvPr/>
        </p:nvSpPr>
        <p:spPr>
          <a:xfrm>
            <a:off x="556404" y="1578643"/>
            <a:ext cx="4244196" cy="3243532"/>
          </a:xfrm>
          <a:prstGeom prst="rect">
            <a:avLst/>
          </a:prstGeom>
          <a:solidFill>
            <a:srgbClr val="D5FC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a:extLst>
              <a:ext uri="{FF2B5EF4-FFF2-40B4-BE49-F238E27FC236}">
                <a16:creationId xmlns:a16="http://schemas.microsoft.com/office/drawing/2014/main" id="{CD43868A-75AE-864D-9213-FC236EAD2FC7}"/>
              </a:ext>
            </a:extLst>
          </p:cNvPr>
          <p:cNvSpPr/>
          <p:nvPr/>
        </p:nvSpPr>
        <p:spPr>
          <a:xfrm>
            <a:off x="2953721" y="2165239"/>
            <a:ext cx="864290" cy="2441275"/>
          </a:xfrm>
          <a:prstGeom prst="downArrow">
            <a:avLst>
              <a:gd name="adj1" fmla="val 50000"/>
              <a:gd name="adj2" fmla="val 35029"/>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円柱 29">
            <a:extLst>
              <a:ext uri="{FF2B5EF4-FFF2-40B4-BE49-F238E27FC236}">
                <a16:creationId xmlns:a16="http://schemas.microsoft.com/office/drawing/2014/main" id="{723D57E1-7035-FF47-92F8-58FA925E05F3}"/>
              </a:ext>
            </a:extLst>
          </p:cNvPr>
          <p:cNvSpPr/>
          <p:nvPr/>
        </p:nvSpPr>
        <p:spPr>
          <a:xfrm>
            <a:off x="811811" y="2450746"/>
            <a:ext cx="1302589" cy="1419565"/>
          </a:xfrm>
          <a:prstGeom prst="can">
            <a:avLst>
              <a:gd name="adj" fmla="val 11796"/>
            </a:avLst>
          </a:prstGeom>
          <a:solidFill>
            <a:schemeClr val="accent5">
              <a:lumMod val="20000"/>
              <a:lumOff val="80000"/>
            </a:schemeClr>
          </a:solidFill>
          <a:ln w="9525">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0C8E51F5-5229-E74A-BD6B-763095750A70}"/>
              </a:ext>
            </a:extLst>
          </p:cNvPr>
          <p:cNvSpPr>
            <a:spLocks noGrp="1"/>
          </p:cNvSpPr>
          <p:nvPr>
            <p:ph type="title"/>
          </p:nvPr>
        </p:nvSpPr>
        <p:spPr/>
        <p:txBody>
          <a:bodyPr/>
          <a:lstStyle/>
          <a:p>
            <a:r>
              <a:rPr kumimoji="1" lang="ja-JP" altLang="en-US"/>
              <a:t>取引のオープン化とはどういうことか</a:t>
            </a:r>
          </a:p>
        </p:txBody>
      </p:sp>
      <p:sp>
        <p:nvSpPr>
          <p:cNvPr id="3" name="スライド番号プレースホルダー 2">
            <a:extLst>
              <a:ext uri="{FF2B5EF4-FFF2-40B4-BE49-F238E27FC236}">
                <a16:creationId xmlns:a16="http://schemas.microsoft.com/office/drawing/2014/main" id="{CAADAEEC-C518-BC47-8879-8C1A55A59CCE}"/>
              </a:ext>
            </a:extLst>
          </p:cNvPr>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4" name="正方形/長方形 3">
            <a:extLst>
              <a:ext uri="{FF2B5EF4-FFF2-40B4-BE49-F238E27FC236}">
                <a16:creationId xmlns:a16="http://schemas.microsoft.com/office/drawing/2014/main" id="{3BF91020-C5AD-FF43-B3AE-FCE1E1BB81A7}"/>
              </a:ext>
            </a:extLst>
          </p:cNvPr>
          <p:cNvSpPr/>
          <p:nvPr/>
        </p:nvSpPr>
        <p:spPr>
          <a:xfrm>
            <a:off x="1032713" y="2699869"/>
            <a:ext cx="860784" cy="31320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口座　</a:t>
            </a:r>
            <a:r>
              <a:rPr kumimoji="1" lang="en-US" altLang="ja-JP" sz="1200" dirty="0">
                <a:solidFill>
                  <a:srgbClr val="FFFFFF"/>
                </a:solidFill>
                <a:latin typeface="Meiryo" charset="-128"/>
                <a:ea typeface="Meiryo" charset="-128"/>
                <a:cs typeface="Meiryo" charset="-128"/>
              </a:rPr>
              <a:t>A</a:t>
            </a:r>
            <a:endParaRPr kumimoji="1" lang="ja-JP" altLang="en-US" sz="1200" dirty="0">
              <a:solidFill>
                <a:srgbClr val="FFFFFF"/>
              </a:solidFill>
              <a:latin typeface="Meiryo" charset="-128"/>
              <a:ea typeface="Meiryo" charset="-128"/>
              <a:cs typeface="Meiryo" charset="-128"/>
            </a:endParaRPr>
          </a:p>
        </p:txBody>
      </p:sp>
      <p:sp>
        <p:nvSpPr>
          <p:cNvPr id="5" name="正方形/長方形 4">
            <a:extLst>
              <a:ext uri="{FF2B5EF4-FFF2-40B4-BE49-F238E27FC236}">
                <a16:creationId xmlns:a16="http://schemas.microsoft.com/office/drawing/2014/main" id="{9D5077EA-E275-2647-95F8-138386E47B61}"/>
              </a:ext>
            </a:extLst>
          </p:cNvPr>
          <p:cNvSpPr/>
          <p:nvPr/>
        </p:nvSpPr>
        <p:spPr>
          <a:xfrm>
            <a:off x="1032713" y="3078949"/>
            <a:ext cx="860784" cy="31320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口座　</a:t>
            </a:r>
            <a:r>
              <a:rPr kumimoji="1" lang="en-US" altLang="ja-JP" sz="1200" dirty="0">
                <a:solidFill>
                  <a:srgbClr val="FFFFFF"/>
                </a:solidFill>
                <a:latin typeface="Meiryo" charset="-128"/>
                <a:ea typeface="Meiryo" charset="-128"/>
                <a:cs typeface="Meiryo" charset="-128"/>
              </a:rPr>
              <a:t>B</a:t>
            </a:r>
            <a:endParaRPr kumimoji="1" lang="ja-JP" altLang="en-US" sz="1200" dirty="0">
              <a:solidFill>
                <a:srgbClr val="FFFFFF"/>
              </a:solidFill>
              <a:latin typeface="Meiryo" charset="-128"/>
              <a:ea typeface="Meiryo" charset="-128"/>
              <a:cs typeface="Meiryo" charset="-128"/>
            </a:endParaRPr>
          </a:p>
        </p:txBody>
      </p:sp>
      <p:sp>
        <p:nvSpPr>
          <p:cNvPr id="6" name="正方形/長方形 5">
            <a:extLst>
              <a:ext uri="{FF2B5EF4-FFF2-40B4-BE49-F238E27FC236}">
                <a16:creationId xmlns:a16="http://schemas.microsoft.com/office/drawing/2014/main" id="{7AFA0D17-99E3-DD4A-895F-55043FB1C7C1}"/>
              </a:ext>
            </a:extLst>
          </p:cNvPr>
          <p:cNvSpPr/>
          <p:nvPr/>
        </p:nvSpPr>
        <p:spPr>
          <a:xfrm>
            <a:off x="1032713" y="3462474"/>
            <a:ext cx="860784" cy="31320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口座　</a:t>
            </a:r>
            <a:r>
              <a:rPr kumimoji="1" lang="en-US" altLang="ja-JP" sz="1200" dirty="0">
                <a:solidFill>
                  <a:srgbClr val="FFFFFF"/>
                </a:solidFill>
                <a:latin typeface="Meiryo" charset="-128"/>
                <a:ea typeface="Meiryo" charset="-128"/>
                <a:cs typeface="Meiryo" charset="-128"/>
              </a:rPr>
              <a:t>C</a:t>
            </a:r>
            <a:endParaRPr kumimoji="1" lang="ja-JP" altLang="en-US" sz="1200" dirty="0">
              <a:solidFill>
                <a:srgbClr val="FFFFFF"/>
              </a:solidFill>
              <a:latin typeface="Meiryo" charset="-128"/>
              <a:ea typeface="Meiryo" charset="-128"/>
              <a:cs typeface="Meiryo" charset="-128"/>
            </a:endParaRPr>
          </a:p>
        </p:txBody>
      </p:sp>
      <p:sp>
        <p:nvSpPr>
          <p:cNvPr id="9" name="ホームベース 8">
            <a:extLst>
              <a:ext uri="{FF2B5EF4-FFF2-40B4-BE49-F238E27FC236}">
                <a16:creationId xmlns:a16="http://schemas.microsoft.com/office/drawing/2014/main" id="{98FAF07A-4EC7-134E-BB1F-4F2C4FF5E7CB}"/>
              </a:ext>
            </a:extLst>
          </p:cNvPr>
          <p:cNvSpPr/>
          <p:nvPr/>
        </p:nvSpPr>
        <p:spPr>
          <a:xfrm flipH="1">
            <a:off x="2807896" y="2333608"/>
            <a:ext cx="1155940" cy="31764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rPr>
              <a:t>A</a:t>
            </a:r>
            <a:r>
              <a:rPr lang="ja-JP" altLang="en-US" sz="1200">
                <a:solidFill>
                  <a:srgbClr val="FFFFFF"/>
                </a:solidFill>
                <a:latin typeface="Meiryo" charset="-128"/>
                <a:ea typeface="Meiryo" charset="-128"/>
              </a:rPr>
              <a:t>から出金</a:t>
            </a:r>
            <a:endParaRPr lang="ja-JP" altLang="en-US" sz="1200" dirty="0">
              <a:solidFill>
                <a:srgbClr val="FFFFFF"/>
              </a:solidFill>
              <a:latin typeface="Meiryo" charset="-128"/>
              <a:ea typeface="Meiryo" charset="-128"/>
            </a:endParaRPr>
          </a:p>
        </p:txBody>
      </p:sp>
      <p:sp>
        <p:nvSpPr>
          <p:cNvPr id="10" name="ホームベース 9">
            <a:extLst>
              <a:ext uri="{FF2B5EF4-FFF2-40B4-BE49-F238E27FC236}">
                <a16:creationId xmlns:a16="http://schemas.microsoft.com/office/drawing/2014/main" id="{E485C5AC-DC57-1B4E-B0C2-C9E597AC3CB5}"/>
              </a:ext>
            </a:extLst>
          </p:cNvPr>
          <p:cNvSpPr/>
          <p:nvPr/>
        </p:nvSpPr>
        <p:spPr>
          <a:xfrm flipH="1">
            <a:off x="2807896" y="2705167"/>
            <a:ext cx="1155940" cy="31764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rPr>
              <a:t>B</a:t>
            </a:r>
            <a:r>
              <a:rPr lang="ja-JP" altLang="en-US" sz="1200">
                <a:solidFill>
                  <a:srgbClr val="FFFFFF"/>
                </a:solidFill>
                <a:latin typeface="Meiryo" charset="-128"/>
                <a:ea typeface="Meiryo" charset="-128"/>
              </a:rPr>
              <a:t>に入金</a:t>
            </a:r>
            <a:endParaRPr lang="ja-JP" altLang="en-US" sz="1200" dirty="0">
              <a:solidFill>
                <a:srgbClr val="FFFFFF"/>
              </a:solidFill>
              <a:latin typeface="Meiryo" charset="-128"/>
              <a:ea typeface="Meiryo" charset="-128"/>
            </a:endParaRPr>
          </a:p>
        </p:txBody>
      </p:sp>
      <p:sp>
        <p:nvSpPr>
          <p:cNvPr id="11" name="ホームベース 10">
            <a:extLst>
              <a:ext uri="{FF2B5EF4-FFF2-40B4-BE49-F238E27FC236}">
                <a16:creationId xmlns:a16="http://schemas.microsoft.com/office/drawing/2014/main" id="{8F05519B-DAC7-EA48-9D17-A2E8BB48E552}"/>
              </a:ext>
            </a:extLst>
          </p:cNvPr>
          <p:cNvSpPr/>
          <p:nvPr/>
        </p:nvSpPr>
        <p:spPr>
          <a:xfrm flipH="1">
            <a:off x="2807896" y="3076726"/>
            <a:ext cx="1155940" cy="31764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rPr>
              <a:t>C</a:t>
            </a:r>
            <a:r>
              <a:rPr lang="ja-JP" altLang="en-US" sz="1200">
                <a:solidFill>
                  <a:srgbClr val="FFFFFF"/>
                </a:solidFill>
                <a:latin typeface="Meiryo" charset="-128"/>
                <a:ea typeface="Meiryo" charset="-128"/>
              </a:rPr>
              <a:t>に入金</a:t>
            </a:r>
            <a:endParaRPr lang="ja-JP" altLang="en-US" sz="1200" dirty="0">
              <a:solidFill>
                <a:srgbClr val="FFFFFF"/>
              </a:solidFill>
              <a:latin typeface="Meiryo" charset="-128"/>
              <a:ea typeface="Meiryo" charset="-128"/>
            </a:endParaRPr>
          </a:p>
        </p:txBody>
      </p:sp>
      <p:sp>
        <p:nvSpPr>
          <p:cNvPr id="12" name="ホームベース 11">
            <a:extLst>
              <a:ext uri="{FF2B5EF4-FFF2-40B4-BE49-F238E27FC236}">
                <a16:creationId xmlns:a16="http://schemas.microsoft.com/office/drawing/2014/main" id="{1AEC3EC9-A665-9B4A-A784-18FED350BB28}"/>
              </a:ext>
            </a:extLst>
          </p:cNvPr>
          <p:cNvSpPr/>
          <p:nvPr/>
        </p:nvSpPr>
        <p:spPr>
          <a:xfrm flipH="1">
            <a:off x="2807896" y="3870311"/>
            <a:ext cx="1155940" cy="31764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rPr>
              <a:t>A</a:t>
            </a:r>
            <a:r>
              <a:rPr lang="ja-JP" altLang="en-US" sz="1200">
                <a:solidFill>
                  <a:srgbClr val="FFFFFF"/>
                </a:solidFill>
                <a:latin typeface="Meiryo" charset="-128"/>
                <a:ea typeface="Meiryo" charset="-128"/>
              </a:rPr>
              <a:t>に入金</a:t>
            </a:r>
            <a:endParaRPr lang="ja-JP" altLang="en-US" sz="1200" dirty="0">
              <a:solidFill>
                <a:srgbClr val="FFFFFF"/>
              </a:solidFill>
              <a:latin typeface="Meiryo" charset="-128"/>
              <a:ea typeface="Meiryo" charset="-128"/>
            </a:endParaRPr>
          </a:p>
        </p:txBody>
      </p:sp>
      <p:sp>
        <p:nvSpPr>
          <p:cNvPr id="13" name="テキスト ボックス 12">
            <a:extLst>
              <a:ext uri="{FF2B5EF4-FFF2-40B4-BE49-F238E27FC236}">
                <a16:creationId xmlns:a16="http://schemas.microsoft.com/office/drawing/2014/main" id="{B395346E-D6FF-D248-AD13-368252C8AE13}"/>
              </a:ext>
            </a:extLst>
          </p:cNvPr>
          <p:cNvSpPr txBox="1"/>
          <p:nvPr/>
        </p:nvSpPr>
        <p:spPr>
          <a:xfrm>
            <a:off x="3185811" y="3438255"/>
            <a:ext cx="400110" cy="361637"/>
          </a:xfrm>
          <a:prstGeom prst="rect">
            <a:avLst/>
          </a:prstGeom>
          <a:noFill/>
        </p:spPr>
        <p:txBody>
          <a:bodyPr vert="eaVert" wrap="none" rtlCol="0">
            <a:spAutoFit/>
          </a:bodyPr>
          <a:lstStyle/>
          <a:p>
            <a:r>
              <a:rPr kumimoji="1" lang="ja-JP" altLang="en-US" sz="1400">
                <a:solidFill>
                  <a:schemeClr val="accent6">
                    <a:lumMod val="75000"/>
                  </a:schemeClr>
                </a:solidFill>
              </a:rPr>
              <a:t>・</a:t>
            </a:r>
            <a:r>
              <a:rPr lang="ja-JP" altLang="en-US" sz="1400">
                <a:solidFill>
                  <a:schemeClr val="accent6">
                    <a:lumMod val="75000"/>
                  </a:schemeClr>
                </a:solidFill>
              </a:rPr>
              <a:t>・</a:t>
            </a:r>
            <a:r>
              <a:rPr kumimoji="1" lang="ja-JP" altLang="en-US" sz="1400">
                <a:solidFill>
                  <a:schemeClr val="accent6">
                    <a:lumMod val="75000"/>
                  </a:schemeClr>
                </a:solidFill>
              </a:rPr>
              <a:t>・</a:t>
            </a:r>
          </a:p>
        </p:txBody>
      </p:sp>
      <p:sp>
        <p:nvSpPr>
          <p:cNvPr id="14" name="テキスト ボックス 13">
            <a:extLst>
              <a:ext uri="{FF2B5EF4-FFF2-40B4-BE49-F238E27FC236}">
                <a16:creationId xmlns:a16="http://schemas.microsoft.com/office/drawing/2014/main" id="{2CDD0F07-54EA-BB40-9591-ECCEF10D827A}"/>
              </a:ext>
            </a:extLst>
          </p:cNvPr>
          <p:cNvSpPr txBox="1"/>
          <p:nvPr/>
        </p:nvSpPr>
        <p:spPr>
          <a:xfrm>
            <a:off x="3963836" y="2307764"/>
            <a:ext cx="715260" cy="369332"/>
          </a:xfrm>
          <a:prstGeom prst="rect">
            <a:avLst/>
          </a:prstGeom>
          <a:noFill/>
        </p:spPr>
        <p:txBody>
          <a:bodyPr wrap="none" rtlCol="0">
            <a:spAutoFit/>
          </a:bodyPr>
          <a:lstStyle/>
          <a:p>
            <a:r>
              <a:rPr kumimoji="1" lang="en-US" altLang="ja-JP" dirty="0">
                <a:solidFill>
                  <a:schemeClr val="accent2">
                    <a:lumMod val="75000"/>
                  </a:schemeClr>
                </a:solidFill>
              </a:rPr>
              <a:t>12:01</a:t>
            </a:r>
            <a:endParaRPr kumimoji="1" lang="ja-JP" altLang="en-US">
              <a:solidFill>
                <a:schemeClr val="accent2">
                  <a:lumMod val="75000"/>
                </a:schemeClr>
              </a:solidFill>
            </a:endParaRPr>
          </a:p>
        </p:txBody>
      </p:sp>
      <p:sp>
        <p:nvSpPr>
          <p:cNvPr id="15" name="テキスト ボックス 14">
            <a:extLst>
              <a:ext uri="{FF2B5EF4-FFF2-40B4-BE49-F238E27FC236}">
                <a16:creationId xmlns:a16="http://schemas.microsoft.com/office/drawing/2014/main" id="{8BBDD5A4-3A89-A74E-8454-DD8F466E5985}"/>
              </a:ext>
            </a:extLst>
          </p:cNvPr>
          <p:cNvSpPr txBox="1"/>
          <p:nvPr/>
        </p:nvSpPr>
        <p:spPr>
          <a:xfrm>
            <a:off x="3963836" y="2670038"/>
            <a:ext cx="715260" cy="369332"/>
          </a:xfrm>
          <a:prstGeom prst="rect">
            <a:avLst/>
          </a:prstGeom>
          <a:noFill/>
        </p:spPr>
        <p:txBody>
          <a:bodyPr wrap="none" rtlCol="0">
            <a:spAutoFit/>
          </a:bodyPr>
          <a:lstStyle/>
          <a:p>
            <a:r>
              <a:rPr kumimoji="1" lang="en-US" altLang="ja-JP" dirty="0">
                <a:solidFill>
                  <a:schemeClr val="accent2">
                    <a:lumMod val="75000"/>
                  </a:schemeClr>
                </a:solidFill>
              </a:rPr>
              <a:t>12:02</a:t>
            </a:r>
            <a:endParaRPr kumimoji="1" lang="ja-JP" altLang="en-US">
              <a:solidFill>
                <a:schemeClr val="accent2">
                  <a:lumMod val="75000"/>
                </a:schemeClr>
              </a:solidFill>
            </a:endParaRPr>
          </a:p>
        </p:txBody>
      </p:sp>
      <p:sp>
        <p:nvSpPr>
          <p:cNvPr id="16" name="テキスト ボックス 15">
            <a:extLst>
              <a:ext uri="{FF2B5EF4-FFF2-40B4-BE49-F238E27FC236}">
                <a16:creationId xmlns:a16="http://schemas.microsoft.com/office/drawing/2014/main" id="{D5AC2CA2-21F8-1A4E-BAAB-4BF9F6030555}"/>
              </a:ext>
            </a:extLst>
          </p:cNvPr>
          <p:cNvSpPr txBox="1"/>
          <p:nvPr/>
        </p:nvSpPr>
        <p:spPr>
          <a:xfrm>
            <a:off x="3955210" y="3049600"/>
            <a:ext cx="715260" cy="369332"/>
          </a:xfrm>
          <a:prstGeom prst="rect">
            <a:avLst/>
          </a:prstGeom>
          <a:noFill/>
        </p:spPr>
        <p:txBody>
          <a:bodyPr wrap="none" rtlCol="0">
            <a:spAutoFit/>
          </a:bodyPr>
          <a:lstStyle/>
          <a:p>
            <a:r>
              <a:rPr kumimoji="1" lang="en-US" altLang="ja-JP" dirty="0">
                <a:solidFill>
                  <a:schemeClr val="accent2">
                    <a:lumMod val="75000"/>
                  </a:schemeClr>
                </a:solidFill>
              </a:rPr>
              <a:t>12:04</a:t>
            </a:r>
            <a:endParaRPr kumimoji="1" lang="ja-JP" altLang="en-US">
              <a:solidFill>
                <a:schemeClr val="accent2">
                  <a:lumMod val="75000"/>
                </a:schemeClr>
              </a:solidFill>
            </a:endParaRPr>
          </a:p>
        </p:txBody>
      </p:sp>
      <p:sp>
        <p:nvSpPr>
          <p:cNvPr id="17" name="テキスト ボックス 16">
            <a:extLst>
              <a:ext uri="{FF2B5EF4-FFF2-40B4-BE49-F238E27FC236}">
                <a16:creationId xmlns:a16="http://schemas.microsoft.com/office/drawing/2014/main" id="{442AA358-4A51-A846-B6A1-9F42A6919B3D}"/>
              </a:ext>
            </a:extLst>
          </p:cNvPr>
          <p:cNvSpPr txBox="1"/>
          <p:nvPr/>
        </p:nvSpPr>
        <p:spPr>
          <a:xfrm>
            <a:off x="3963836" y="3844467"/>
            <a:ext cx="715260" cy="369332"/>
          </a:xfrm>
          <a:prstGeom prst="rect">
            <a:avLst/>
          </a:prstGeom>
          <a:noFill/>
        </p:spPr>
        <p:txBody>
          <a:bodyPr wrap="none" rtlCol="0">
            <a:spAutoFit/>
          </a:bodyPr>
          <a:lstStyle/>
          <a:p>
            <a:r>
              <a:rPr kumimoji="1" lang="en-US" altLang="ja-JP" dirty="0">
                <a:solidFill>
                  <a:schemeClr val="accent2">
                    <a:lumMod val="75000"/>
                  </a:schemeClr>
                </a:solidFill>
              </a:rPr>
              <a:t>12:18</a:t>
            </a:r>
            <a:endParaRPr kumimoji="1" lang="ja-JP" altLang="en-US">
              <a:solidFill>
                <a:schemeClr val="accent2">
                  <a:lumMod val="75000"/>
                </a:schemeClr>
              </a:solidFill>
            </a:endParaRPr>
          </a:p>
        </p:txBody>
      </p:sp>
      <p:cxnSp>
        <p:nvCxnSpPr>
          <p:cNvPr id="19" name="直線矢印コネクタ 18">
            <a:extLst>
              <a:ext uri="{FF2B5EF4-FFF2-40B4-BE49-F238E27FC236}">
                <a16:creationId xmlns:a16="http://schemas.microsoft.com/office/drawing/2014/main" id="{996E233B-A3FB-614C-88CC-639054CFF76A}"/>
              </a:ext>
            </a:extLst>
          </p:cNvPr>
          <p:cNvCxnSpPr>
            <a:stCxn id="9" idx="3"/>
            <a:endCxn id="4" idx="3"/>
          </p:cNvCxnSpPr>
          <p:nvPr/>
        </p:nvCxnSpPr>
        <p:spPr>
          <a:xfrm flipH="1">
            <a:off x="1893497" y="2492431"/>
            <a:ext cx="914399" cy="364038"/>
          </a:xfrm>
          <a:prstGeom prst="straightConnector1">
            <a:avLst/>
          </a:prstGeom>
          <a:ln w="9525">
            <a:solidFill>
              <a:schemeClr val="accent6">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34B9FF85-23EE-D44E-886E-A97702FF84D1}"/>
              </a:ext>
            </a:extLst>
          </p:cNvPr>
          <p:cNvCxnSpPr>
            <a:cxnSpLocks/>
            <a:stCxn id="10" idx="3"/>
            <a:endCxn id="5" idx="3"/>
          </p:cNvCxnSpPr>
          <p:nvPr/>
        </p:nvCxnSpPr>
        <p:spPr>
          <a:xfrm flipH="1">
            <a:off x="1893497" y="2863990"/>
            <a:ext cx="914399" cy="371559"/>
          </a:xfrm>
          <a:prstGeom prst="straightConnector1">
            <a:avLst/>
          </a:prstGeom>
          <a:ln w="9525">
            <a:solidFill>
              <a:schemeClr val="accent6">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直線矢印コネクタ 22">
            <a:extLst>
              <a:ext uri="{FF2B5EF4-FFF2-40B4-BE49-F238E27FC236}">
                <a16:creationId xmlns:a16="http://schemas.microsoft.com/office/drawing/2014/main" id="{793192E1-F759-F044-9E84-6D5202E4C845}"/>
              </a:ext>
            </a:extLst>
          </p:cNvPr>
          <p:cNvCxnSpPr>
            <a:cxnSpLocks/>
            <a:stCxn id="11" idx="3"/>
            <a:endCxn id="6" idx="3"/>
          </p:cNvCxnSpPr>
          <p:nvPr/>
        </p:nvCxnSpPr>
        <p:spPr>
          <a:xfrm flipH="1">
            <a:off x="1893497" y="3235549"/>
            <a:ext cx="914399" cy="383525"/>
          </a:xfrm>
          <a:prstGeom prst="straightConnector1">
            <a:avLst/>
          </a:prstGeom>
          <a:ln w="9525">
            <a:solidFill>
              <a:schemeClr val="accent6">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直線矢印コネクタ 25">
            <a:extLst>
              <a:ext uri="{FF2B5EF4-FFF2-40B4-BE49-F238E27FC236}">
                <a16:creationId xmlns:a16="http://schemas.microsoft.com/office/drawing/2014/main" id="{728B831E-20E0-CA4A-878F-2602B9663CE6}"/>
              </a:ext>
            </a:extLst>
          </p:cNvPr>
          <p:cNvCxnSpPr>
            <a:cxnSpLocks/>
            <a:stCxn id="12" idx="3"/>
            <a:endCxn id="4" idx="3"/>
          </p:cNvCxnSpPr>
          <p:nvPr/>
        </p:nvCxnSpPr>
        <p:spPr>
          <a:xfrm flipH="1" flipV="1">
            <a:off x="1893497" y="2856469"/>
            <a:ext cx="914399" cy="1172665"/>
          </a:xfrm>
          <a:prstGeom prst="straightConnector1">
            <a:avLst/>
          </a:prstGeom>
          <a:ln w="9525">
            <a:solidFill>
              <a:schemeClr val="accent6">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2" name="テキスト ボックス 31">
            <a:extLst>
              <a:ext uri="{FF2B5EF4-FFF2-40B4-BE49-F238E27FC236}">
                <a16:creationId xmlns:a16="http://schemas.microsoft.com/office/drawing/2014/main" id="{CA82DC66-21D5-5A4A-85A8-72549B6CAA86}"/>
              </a:ext>
            </a:extLst>
          </p:cNvPr>
          <p:cNvSpPr txBox="1"/>
          <p:nvPr/>
        </p:nvSpPr>
        <p:spPr>
          <a:xfrm>
            <a:off x="832162" y="1840815"/>
            <a:ext cx="1261884" cy="253916"/>
          </a:xfrm>
          <a:prstGeom prst="rect">
            <a:avLst/>
          </a:prstGeom>
          <a:noFill/>
        </p:spPr>
        <p:txBody>
          <a:bodyPr wrap="none" rtlCol="0">
            <a:spAutoFit/>
          </a:bodyPr>
          <a:lstStyle/>
          <a:p>
            <a:pPr algn="ctr"/>
            <a:r>
              <a:rPr kumimoji="1" lang="ja-JP" altLang="en-US" sz="1050">
                <a:solidFill>
                  <a:schemeClr val="tx2">
                    <a:lumMod val="75000"/>
                  </a:schemeClr>
                </a:solidFill>
                <a:latin typeface="Meiryo" panose="020B0604030504040204" pitchFamily="34" charset="-128"/>
                <a:ea typeface="Meiryo" panose="020B0604030504040204" pitchFamily="34" charset="-128"/>
              </a:rPr>
              <a:t>マスターファイル</a:t>
            </a:r>
          </a:p>
        </p:txBody>
      </p:sp>
      <p:sp>
        <p:nvSpPr>
          <p:cNvPr id="33" name="テキスト ボックス 32">
            <a:extLst>
              <a:ext uri="{FF2B5EF4-FFF2-40B4-BE49-F238E27FC236}">
                <a16:creationId xmlns:a16="http://schemas.microsoft.com/office/drawing/2014/main" id="{35442C9B-774C-BA4B-8A99-001918C42B9F}"/>
              </a:ext>
            </a:extLst>
          </p:cNvPr>
          <p:cNvSpPr txBox="1"/>
          <p:nvPr/>
        </p:nvSpPr>
        <p:spPr>
          <a:xfrm>
            <a:off x="2485620" y="1841679"/>
            <a:ext cx="1800493" cy="253916"/>
          </a:xfrm>
          <a:prstGeom prst="rect">
            <a:avLst/>
          </a:prstGeom>
          <a:noFill/>
        </p:spPr>
        <p:txBody>
          <a:bodyPr wrap="none" rtlCol="0">
            <a:spAutoFit/>
          </a:bodyPr>
          <a:lstStyle/>
          <a:p>
            <a:pPr algn="ctr"/>
            <a:r>
              <a:rPr kumimoji="1" lang="ja-JP" altLang="en-US" sz="1050">
                <a:solidFill>
                  <a:schemeClr val="accent6">
                    <a:lumMod val="50000"/>
                  </a:schemeClr>
                </a:solidFill>
                <a:latin typeface="Meiryo" panose="020B0604030504040204" pitchFamily="34" charset="-128"/>
                <a:ea typeface="Meiryo" panose="020B0604030504040204" pitchFamily="34" charset="-128"/>
              </a:rPr>
              <a:t>トランザクション・データ</a:t>
            </a:r>
          </a:p>
        </p:txBody>
      </p:sp>
      <p:grpSp>
        <p:nvGrpSpPr>
          <p:cNvPr id="57" name="図形グループ 39">
            <a:extLst>
              <a:ext uri="{FF2B5EF4-FFF2-40B4-BE49-F238E27FC236}">
                <a16:creationId xmlns:a16="http://schemas.microsoft.com/office/drawing/2014/main" id="{09F1C5F7-B62E-FA42-AA9B-CEA1D5868BB2}"/>
              </a:ext>
            </a:extLst>
          </p:cNvPr>
          <p:cNvGrpSpPr/>
          <p:nvPr/>
        </p:nvGrpSpPr>
        <p:grpSpPr>
          <a:xfrm flipH="1">
            <a:off x="5359557" y="1818877"/>
            <a:ext cx="230377" cy="486010"/>
            <a:chOff x="1946324" y="4125162"/>
            <a:chExt cx="969964" cy="2007872"/>
          </a:xfrm>
          <a:solidFill>
            <a:schemeClr val="accent4">
              <a:lumMod val="75000"/>
            </a:schemeClr>
          </a:solidFill>
        </p:grpSpPr>
        <p:sp>
          <p:nvSpPr>
            <p:cNvPr id="58" name="円/楕円 57">
              <a:extLst>
                <a:ext uri="{FF2B5EF4-FFF2-40B4-BE49-F238E27FC236}">
                  <a16:creationId xmlns:a16="http://schemas.microsoft.com/office/drawing/2014/main" id="{6293F38E-10EF-D14B-B516-DCA1CEFCD637}"/>
                </a:ext>
              </a:extLst>
            </p:cNvPr>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a:extLst>
                <a:ext uri="{FF2B5EF4-FFF2-40B4-BE49-F238E27FC236}">
                  <a16:creationId xmlns:a16="http://schemas.microsoft.com/office/drawing/2014/main" id="{6D9597BD-2C3A-6949-9831-C136B332C3CB}"/>
                </a:ext>
              </a:extLst>
            </p:cNvPr>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39">
            <a:extLst>
              <a:ext uri="{FF2B5EF4-FFF2-40B4-BE49-F238E27FC236}">
                <a16:creationId xmlns:a16="http://schemas.microsoft.com/office/drawing/2014/main" id="{6C82FA28-8DE5-8C43-A2D5-CC45A89FA43B}"/>
              </a:ext>
            </a:extLst>
          </p:cNvPr>
          <p:cNvGrpSpPr/>
          <p:nvPr/>
        </p:nvGrpSpPr>
        <p:grpSpPr>
          <a:xfrm flipH="1">
            <a:off x="5355272" y="2480796"/>
            <a:ext cx="230377" cy="486010"/>
            <a:chOff x="1946324" y="4125162"/>
            <a:chExt cx="969964" cy="2007872"/>
          </a:xfrm>
          <a:solidFill>
            <a:schemeClr val="bg1">
              <a:lumMod val="65000"/>
            </a:schemeClr>
          </a:solidFill>
        </p:grpSpPr>
        <p:sp>
          <p:nvSpPr>
            <p:cNvPr id="61" name="円/楕円 60">
              <a:extLst>
                <a:ext uri="{FF2B5EF4-FFF2-40B4-BE49-F238E27FC236}">
                  <a16:creationId xmlns:a16="http://schemas.microsoft.com/office/drawing/2014/main" id="{BE00C8C7-1350-9D47-8A3D-EBF9CE4F0A21}"/>
                </a:ext>
              </a:extLst>
            </p:cNvPr>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a:extLst>
                <a:ext uri="{FF2B5EF4-FFF2-40B4-BE49-F238E27FC236}">
                  <a16:creationId xmlns:a16="http://schemas.microsoft.com/office/drawing/2014/main" id="{31BA1273-1C41-324A-A675-7F65BD6503BA}"/>
                </a:ext>
              </a:extLst>
            </p:cNvPr>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3" name="図形グループ 39">
            <a:extLst>
              <a:ext uri="{FF2B5EF4-FFF2-40B4-BE49-F238E27FC236}">
                <a16:creationId xmlns:a16="http://schemas.microsoft.com/office/drawing/2014/main" id="{0534C206-CA3C-9C4E-B4D5-C3F85B6595D9}"/>
              </a:ext>
            </a:extLst>
          </p:cNvPr>
          <p:cNvGrpSpPr/>
          <p:nvPr/>
        </p:nvGrpSpPr>
        <p:grpSpPr>
          <a:xfrm flipH="1">
            <a:off x="5363228" y="3135455"/>
            <a:ext cx="230377" cy="486010"/>
            <a:chOff x="1946324" y="4125162"/>
            <a:chExt cx="969964" cy="2007872"/>
          </a:xfrm>
          <a:solidFill>
            <a:schemeClr val="accent3">
              <a:lumMod val="75000"/>
            </a:schemeClr>
          </a:solidFill>
        </p:grpSpPr>
        <p:sp>
          <p:nvSpPr>
            <p:cNvPr id="64" name="円/楕円 63">
              <a:extLst>
                <a:ext uri="{FF2B5EF4-FFF2-40B4-BE49-F238E27FC236}">
                  <a16:creationId xmlns:a16="http://schemas.microsoft.com/office/drawing/2014/main" id="{D90962C9-CFF1-CF44-B007-B06855469287}"/>
                </a:ext>
              </a:extLst>
            </p:cNvPr>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フローチャート: 論理積ゲート 64">
              <a:extLst>
                <a:ext uri="{FF2B5EF4-FFF2-40B4-BE49-F238E27FC236}">
                  <a16:creationId xmlns:a16="http://schemas.microsoft.com/office/drawing/2014/main" id="{52468368-3216-2D49-A84F-885DD7BE7E5D}"/>
                </a:ext>
              </a:extLst>
            </p:cNvPr>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6" name="図形グループ 39">
            <a:extLst>
              <a:ext uri="{FF2B5EF4-FFF2-40B4-BE49-F238E27FC236}">
                <a16:creationId xmlns:a16="http://schemas.microsoft.com/office/drawing/2014/main" id="{D1A1D476-77C0-4046-9191-F2CD4F5C6432}"/>
              </a:ext>
            </a:extLst>
          </p:cNvPr>
          <p:cNvGrpSpPr/>
          <p:nvPr/>
        </p:nvGrpSpPr>
        <p:grpSpPr>
          <a:xfrm flipH="1">
            <a:off x="5365569" y="4109493"/>
            <a:ext cx="230377" cy="486010"/>
            <a:chOff x="1946324" y="4125162"/>
            <a:chExt cx="969964" cy="2007872"/>
          </a:xfrm>
          <a:solidFill>
            <a:schemeClr val="tx2">
              <a:lumMod val="60000"/>
              <a:lumOff val="40000"/>
            </a:schemeClr>
          </a:solidFill>
        </p:grpSpPr>
        <p:sp>
          <p:nvSpPr>
            <p:cNvPr id="67" name="円/楕円 66">
              <a:extLst>
                <a:ext uri="{FF2B5EF4-FFF2-40B4-BE49-F238E27FC236}">
                  <a16:creationId xmlns:a16="http://schemas.microsoft.com/office/drawing/2014/main" id="{26C26930-A0E5-9947-8F48-16146B1969EE}"/>
                </a:ext>
              </a:extLst>
            </p:cNvPr>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フローチャート: 論理積ゲート 67">
              <a:extLst>
                <a:ext uri="{FF2B5EF4-FFF2-40B4-BE49-F238E27FC236}">
                  <a16:creationId xmlns:a16="http://schemas.microsoft.com/office/drawing/2014/main" id="{6E419569-A59E-664C-9A07-2A0908CDA325}"/>
                </a:ext>
              </a:extLst>
            </p:cNvPr>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9" name="直線矢印コネクタ 68">
            <a:extLst>
              <a:ext uri="{FF2B5EF4-FFF2-40B4-BE49-F238E27FC236}">
                <a16:creationId xmlns:a16="http://schemas.microsoft.com/office/drawing/2014/main" id="{BB36CFE6-9855-E448-83CB-A63350E5EEE3}"/>
              </a:ext>
            </a:extLst>
          </p:cNvPr>
          <p:cNvCxnSpPr>
            <a:cxnSpLocks/>
            <a:stCxn id="59" idx="2"/>
            <a:endCxn id="14" idx="3"/>
          </p:cNvCxnSpPr>
          <p:nvPr/>
        </p:nvCxnSpPr>
        <p:spPr>
          <a:xfrm flipH="1">
            <a:off x="4679096" y="2173317"/>
            <a:ext cx="680461" cy="319113"/>
          </a:xfrm>
          <a:prstGeom prst="straightConnector1">
            <a:avLst/>
          </a:prstGeom>
          <a:ln w="19050">
            <a:solidFill>
              <a:schemeClr val="accent4">
                <a:lumMod val="75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a16="http://schemas.microsoft.com/office/drawing/2014/main" id="{2953E3B7-5820-2743-812B-927C97312B7A}"/>
              </a:ext>
            </a:extLst>
          </p:cNvPr>
          <p:cNvCxnSpPr>
            <a:cxnSpLocks/>
            <a:stCxn id="62" idx="2"/>
            <a:endCxn id="15" idx="3"/>
          </p:cNvCxnSpPr>
          <p:nvPr/>
        </p:nvCxnSpPr>
        <p:spPr>
          <a:xfrm flipH="1">
            <a:off x="4679096" y="2835236"/>
            <a:ext cx="676176" cy="19468"/>
          </a:xfrm>
          <a:prstGeom prst="straightConnector1">
            <a:avLst/>
          </a:prstGeom>
          <a:ln w="19050">
            <a:solidFill>
              <a:schemeClr val="tx1">
                <a:lumMod val="50000"/>
                <a:lumOff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5" name="直線矢印コネクタ 74">
            <a:extLst>
              <a:ext uri="{FF2B5EF4-FFF2-40B4-BE49-F238E27FC236}">
                <a16:creationId xmlns:a16="http://schemas.microsoft.com/office/drawing/2014/main" id="{D60EE05B-C7A4-4B49-AC97-4112F4097680}"/>
              </a:ext>
            </a:extLst>
          </p:cNvPr>
          <p:cNvCxnSpPr>
            <a:cxnSpLocks/>
            <a:stCxn id="65" idx="2"/>
          </p:cNvCxnSpPr>
          <p:nvPr/>
        </p:nvCxnSpPr>
        <p:spPr>
          <a:xfrm flipH="1" flipV="1">
            <a:off x="4679096" y="3274649"/>
            <a:ext cx="684132" cy="215246"/>
          </a:xfrm>
          <a:prstGeom prst="straightConnector1">
            <a:avLst/>
          </a:prstGeom>
          <a:ln w="19050">
            <a:solidFill>
              <a:schemeClr val="accent3">
                <a:lumMod val="75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8" name="直線矢印コネクタ 77">
            <a:extLst>
              <a:ext uri="{FF2B5EF4-FFF2-40B4-BE49-F238E27FC236}">
                <a16:creationId xmlns:a16="http://schemas.microsoft.com/office/drawing/2014/main" id="{C932259E-2660-4D49-8A1D-80DE7401D96B}"/>
              </a:ext>
            </a:extLst>
          </p:cNvPr>
          <p:cNvCxnSpPr>
            <a:cxnSpLocks/>
            <a:stCxn id="68" idx="2"/>
            <a:endCxn id="17" idx="3"/>
          </p:cNvCxnSpPr>
          <p:nvPr/>
        </p:nvCxnSpPr>
        <p:spPr>
          <a:xfrm flipH="1" flipV="1">
            <a:off x="4679096" y="4029133"/>
            <a:ext cx="686473" cy="434800"/>
          </a:xfrm>
          <a:prstGeom prst="straightConnector1">
            <a:avLst/>
          </a:prstGeom>
          <a:ln w="19050">
            <a:solidFill>
              <a:srgbClr val="0070C0"/>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99" name="図 98">
            <a:extLst>
              <a:ext uri="{FF2B5EF4-FFF2-40B4-BE49-F238E27FC236}">
                <a16:creationId xmlns:a16="http://schemas.microsoft.com/office/drawing/2014/main" id="{F6A33503-86AB-CB4A-A704-0B1EA4CEB690}"/>
              </a:ext>
            </a:extLst>
          </p:cNvPr>
          <p:cNvPicPr>
            <a:picLocks noChangeAspect="1"/>
          </p:cNvPicPr>
          <p:nvPr/>
        </p:nvPicPr>
        <p:blipFill>
          <a:blip r:embed="rId2"/>
          <a:stretch>
            <a:fillRect/>
          </a:stretch>
        </p:blipFill>
        <p:spPr>
          <a:xfrm>
            <a:off x="772063" y="4065794"/>
            <a:ext cx="1410532" cy="1241268"/>
          </a:xfrm>
          <a:prstGeom prst="rect">
            <a:avLst/>
          </a:prstGeom>
        </p:spPr>
      </p:pic>
      <p:grpSp>
        <p:nvGrpSpPr>
          <p:cNvPr id="105" name="グループ化 104">
            <a:extLst>
              <a:ext uri="{FF2B5EF4-FFF2-40B4-BE49-F238E27FC236}">
                <a16:creationId xmlns:a16="http://schemas.microsoft.com/office/drawing/2014/main" id="{CF712292-0E1E-C14F-BCC5-F0AF9703AF26}"/>
              </a:ext>
            </a:extLst>
          </p:cNvPr>
          <p:cNvGrpSpPr/>
          <p:nvPr/>
        </p:nvGrpSpPr>
        <p:grpSpPr>
          <a:xfrm>
            <a:off x="5409679" y="1570015"/>
            <a:ext cx="3467616" cy="4475711"/>
            <a:chOff x="5409679" y="1664901"/>
            <a:chExt cx="3467616" cy="4475711"/>
          </a:xfrm>
        </p:grpSpPr>
        <p:sp>
          <p:nvSpPr>
            <p:cNvPr id="39" name="円柱 38">
              <a:extLst>
                <a:ext uri="{FF2B5EF4-FFF2-40B4-BE49-F238E27FC236}">
                  <a16:creationId xmlns:a16="http://schemas.microsoft.com/office/drawing/2014/main" id="{F35688C1-743D-5741-A06E-EF7EDEB16BBE}"/>
                </a:ext>
              </a:extLst>
            </p:cNvPr>
            <p:cNvSpPr/>
            <p:nvPr/>
          </p:nvSpPr>
          <p:spPr>
            <a:xfrm>
              <a:off x="6078488" y="1664901"/>
              <a:ext cx="2129991" cy="3243532"/>
            </a:xfrm>
            <a:prstGeom prst="can">
              <a:avLst>
                <a:gd name="adj" fmla="val 18276"/>
              </a:avLst>
            </a:prstGeom>
            <a:solidFill>
              <a:schemeClr val="accent5">
                <a:lumMod val="20000"/>
                <a:lumOff val="80000"/>
              </a:schemeClr>
            </a:solidFill>
            <a:ln w="9525">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下矢印 54">
              <a:extLst>
                <a:ext uri="{FF2B5EF4-FFF2-40B4-BE49-F238E27FC236}">
                  <a16:creationId xmlns:a16="http://schemas.microsoft.com/office/drawing/2014/main" id="{FA9FA2A5-48EB-D441-BE86-E4B4C01EC988}"/>
                </a:ext>
              </a:extLst>
            </p:cNvPr>
            <p:cNvSpPr/>
            <p:nvPr/>
          </p:nvSpPr>
          <p:spPr>
            <a:xfrm>
              <a:off x="7122383" y="2251495"/>
              <a:ext cx="864290" cy="2441275"/>
            </a:xfrm>
            <a:prstGeom prst="downArrow">
              <a:avLst>
                <a:gd name="adj1" fmla="val 50000"/>
                <a:gd name="adj2" fmla="val 35029"/>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テキスト ボックス 55">
              <a:extLst>
                <a:ext uri="{FF2B5EF4-FFF2-40B4-BE49-F238E27FC236}">
                  <a16:creationId xmlns:a16="http://schemas.microsoft.com/office/drawing/2014/main" id="{C860E711-34FF-E14D-80BC-AFD5BC12B448}"/>
                </a:ext>
              </a:extLst>
            </p:cNvPr>
            <p:cNvSpPr txBox="1"/>
            <p:nvPr/>
          </p:nvSpPr>
          <p:spPr>
            <a:xfrm>
              <a:off x="7354473" y="3576890"/>
              <a:ext cx="400110" cy="361637"/>
            </a:xfrm>
            <a:prstGeom prst="rect">
              <a:avLst/>
            </a:prstGeom>
            <a:noFill/>
          </p:spPr>
          <p:txBody>
            <a:bodyPr vert="eaVert" wrap="none" rtlCol="0">
              <a:spAutoFit/>
            </a:bodyPr>
            <a:lstStyle/>
            <a:p>
              <a:r>
                <a:rPr kumimoji="1" lang="ja-JP" altLang="en-US" sz="1400">
                  <a:solidFill>
                    <a:schemeClr val="accent6">
                      <a:lumMod val="75000"/>
                    </a:schemeClr>
                  </a:solidFill>
                </a:rPr>
                <a:t>・</a:t>
              </a:r>
              <a:r>
                <a:rPr lang="ja-JP" altLang="en-US" sz="1400">
                  <a:solidFill>
                    <a:schemeClr val="accent6">
                      <a:lumMod val="75000"/>
                    </a:schemeClr>
                  </a:solidFill>
                </a:rPr>
                <a:t>・</a:t>
              </a:r>
              <a:r>
                <a:rPr kumimoji="1" lang="ja-JP" altLang="en-US" sz="1400">
                  <a:solidFill>
                    <a:schemeClr val="accent6">
                      <a:lumMod val="75000"/>
                    </a:schemeClr>
                  </a:solidFill>
                </a:rPr>
                <a:t>・</a:t>
              </a:r>
            </a:p>
          </p:txBody>
        </p:sp>
        <p:sp>
          <p:nvSpPr>
            <p:cNvPr id="47" name="ホームベース 46">
              <a:extLst>
                <a:ext uri="{FF2B5EF4-FFF2-40B4-BE49-F238E27FC236}">
                  <a16:creationId xmlns:a16="http://schemas.microsoft.com/office/drawing/2014/main" id="{25FE295C-8759-6D45-AACD-A030CB85E10C}"/>
                </a:ext>
              </a:extLst>
            </p:cNvPr>
            <p:cNvSpPr/>
            <p:nvPr/>
          </p:nvSpPr>
          <p:spPr>
            <a:xfrm>
              <a:off x="6915252" y="2445708"/>
              <a:ext cx="1155940" cy="31764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rPr>
                <a:t>A</a:t>
              </a:r>
              <a:r>
                <a:rPr lang="ja-JP" altLang="en-US" sz="1200">
                  <a:solidFill>
                    <a:srgbClr val="FFFFFF"/>
                  </a:solidFill>
                  <a:latin typeface="Meiryo" charset="-128"/>
                  <a:ea typeface="Meiryo" charset="-128"/>
                </a:rPr>
                <a:t>から出金</a:t>
              </a:r>
              <a:endParaRPr lang="ja-JP" altLang="en-US" sz="1200" dirty="0">
                <a:solidFill>
                  <a:srgbClr val="FFFFFF"/>
                </a:solidFill>
                <a:latin typeface="Meiryo" charset="-128"/>
                <a:ea typeface="Meiryo" charset="-128"/>
              </a:endParaRPr>
            </a:p>
          </p:txBody>
        </p:sp>
        <p:sp>
          <p:nvSpPr>
            <p:cNvPr id="48" name="ホームベース 47">
              <a:extLst>
                <a:ext uri="{FF2B5EF4-FFF2-40B4-BE49-F238E27FC236}">
                  <a16:creationId xmlns:a16="http://schemas.microsoft.com/office/drawing/2014/main" id="{56CA66ED-B421-1449-A005-27A9462E2E7F}"/>
                </a:ext>
              </a:extLst>
            </p:cNvPr>
            <p:cNvSpPr/>
            <p:nvPr/>
          </p:nvSpPr>
          <p:spPr>
            <a:xfrm>
              <a:off x="6915252" y="2817267"/>
              <a:ext cx="1155940" cy="31764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rPr>
                <a:t>B</a:t>
              </a:r>
              <a:r>
                <a:rPr lang="ja-JP" altLang="en-US" sz="1200">
                  <a:solidFill>
                    <a:srgbClr val="FFFFFF"/>
                  </a:solidFill>
                  <a:latin typeface="Meiryo" charset="-128"/>
                  <a:ea typeface="Meiryo" charset="-128"/>
                </a:rPr>
                <a:t>に入金</a:t>
              </a:r>
              <a:endParaRPr lang="ja-JP" altLang="en-US" sz="1200" dirty="0">
                <a:solidFill>
                  <a:srgbClr val="FFFFFF"/>
                </a:solidFill>
                <a:latin typeface="Meiryo" charset="-128"/>
                <a:ea typeface="Meiryo" charset="-128"/>
              </a:endParaRPr>
            </a:p>
          </p:txBody>
        </p:sp>
        <p:sp>
          <p:nvSpPr>
            <p:cNvPr id="49" name="ホームベース 48">
              <a:extLst>
                <a:ext uri="{FF2B5EF4-FFF2-40B4-BE49-F238E27FC236}">
                  <a16:creationId xmlns:a16="http://schemas.microsoft.com/office/drawing/2014/main" id="{AF1B15F3-EB5A-4F40-AE59-20C55F56ED1A}"/>
                </a:ext>
              </a:extLst>
            </p:cNvPr>
            <p:cNvSpPr/>
            <p:nvPr/>
          </p:nvSpPr>
          <p:spPr>
            <a:xfrm>
              <a:off x="6915252" y="3188826"/>
              <a:ext cx="1155940" cy="31764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rPr>
                <a:t>C</a:t>
              </a:r>
              <a:r>
                <a:rPr lang="ja-JP" altLang="en-US" sz="1200">
                  <a:solidFill>
                    <a:srgbClr val="FFFFFF"/>
                  </a:solidFill>
                  <a:latin typeface="Meiryo" charset="-128"/>
                  <a:ea typeface="Meiryo" charset="-128"/>
                </a:rPr>
                <a:t>に入金</a:t>
              </a:r>
              <a:endParaRPr lang="ja-JP" altLang="en-US" sz="1200" dirty="0">
                <a:solidFill>
                  <a:srgbClr val="FFFFFF"/>
                </a:solidFill>
                <a:latin typeface="Meiryo" charset="-128"/>
                <a:ea typeface="Meiryo" charset="-128"/>
              </a:endParaRPr>
            </a:p>
          </p:txBody>
        </p:sp>
        <p:sp>
          <p:nvSpPr>
            <p:cNvPr id="50" name="ホームベース 49">
              <a:extLst>
                <a:ext uri="{FF2B5EF4-FFF2-40B4-BE49-F238E27FC236}">
                  <a16:creationId xmlns:a16="http://schemas.microsoft.com/office/drawing/2014/main" id="{4063662D-FDCA-B947-9C80-6E2D6B6710DD}"/>
                </a:ext>
              </a:extLst>
            </p:cNvPr>
            <p:cNvSpPr/>
            <p:nvPr/>
          </p:nvSpPr>
          <p:spPr>
            <a:xfrm>
              <a:off x="6915252" y="3982411"/>
              <a:ext cx="1155940" cy="317645"/>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a:solidFill>
                    <a:srgbClr val="FFFFFF"/>
                  </a:solidFill>
                  <a:latin typeface="Meiryo" charset="-128"/>
                  <a:ea typeface="Meiryo" charset="-128"/>
                </a:rPr>
                <a:t>A</a:t>
              </a:r>
              <a:r>
                <a:rPr lang="ja-JP" altLang="en-US" sz="1200">
                  <a:solidFill>
                    <a:srgbClr val="FFFFFF"/>
                  </a:solidFill>
                  <a:latin typeface="Meiryo" charset="-128"/>
                  <a:ea typeface="Meiryo" charset="-128"/>
                </a:rPr>
                <a:t>に入金</a:t>
              </a:r>
              <a:endParaRPr lang="ja-JP" altLang="en-US" sz="1200" dirty="0">
                <a:solidFill>
                  <a:srgbClr val="FFFFFF"/>
                </a:solidFill>
                <a:latin typeface="Meiryo" charset="-128"/>
                <a:ea typeface="Meiryo" charset="-128"/>
              </a:endParaRPr>
            </a:p>
          </p:txBody>
        </p:sp>
        <p:sp>
          <p:nvSpPr>
            <p:cNvPr id="51" name="テキスト ボックス 50">
              <a:extLst>
                <a:ext uri="{FF2B5EF4-FFF2-40B4-BE49-F238E27FC236}">
                  <a16:creationId xmlns:a16="http://schemas.microsoft.com/office/drawing/2014/main" id="{BE294EF3-59CE-3A4D-BFC8-AD28D417E5E4}"/>
                </a:ext>
              </a:extLst>
            </p:cNvPr>
            <p:cNvSpPr txBox="1"/>
            <p:nvPr/>
          </p:nvSpPr>
          <p:spPr>
            <a:xfrm>
              <a:off x="6248677" y="2415337"/>
              <a:ext cx="715260" cy="369332"/>
            </a:xfrm>
            <a:prstGeom prst="rect">
              <a:avLst/>
            </a:prstGeom>
            <a:noFill/>
          </p:spPr>
          <p:txBody>
            <a:bodyPr wrap="none" rtlCol="0">
              <a:spAutoFit/>
            </a:bodyPr>
            <a:lstStyle/>
            <a:p>
              <a:r>
                <a:rPr kumimoji="1" lang="en-US" altLang="ja-JP" dirty="0">
                  <a:solidFill>
                    <a:schemeClr val="accent2">
                      <a:lumMod val="75000"/>
                    </a:schemeClr>
                  </a:solidFill>
                </a:rPr>
                <a:t>12:01</a:t>
              </a:r>
              <a:endParaRPr kumimoji="1" lang="ja-JP" altLang="en-US">
                <a:solidFill>
                  <a:schemeClr val="accent2">
                    <a:lumMod val="75000"/>
                  </a:schemeClr>
                </a:solidFill>
              </a:endParaRPr>
            </a:p>
          </p:txBody>
        </p:sp>
        <p:sp>
          <p:nvSpPr>
            <p:cNvPr id="52" name="テキスト ボックス 51">
              <a:extLst>
                <a:ext uri="{FF2B5EF4-FFF2-40B4-BE49-F238E27FC236}">
                  <a16:creationId xmlns:a16="http://schemas.microsoft.com/office/drawing/2014/main" id="{FBA92C54-98F0-A447-ADEF-099CB11B7B2F}"/>
                </a:ext>
              </a:extLst>
            </p:cNvPr>
            <p:cNvSpPr txBox="1"/>
            <p:nvPr/>
          </p:nvSpPr>
          <p:spPr>
            <a:xfrm>
              <a:off x="6248677" y="2777611"/>
              <a:ext cx="715260" cy="369332"/>
            </a:xfrm>
            <a:prstGeom prst="rect">
              <a:avLst/>
            </a:prstGeom>
            <a:noFill/>
          </p:spPr>
          <p:txBody>
            <a:bodyPr wrap="none" rtlCol="0">
              <a:spAutoFit/>
            </a:bodyPr>
            <a:lstStyle/>
            <a:p>
              <a:r>
                <a:rPr kumimoji="1" lang="en-US" altLang="ja-JP" dirty="0">
                  <a:solidFill>
                    <a:schemeClr val="accent2">
                      <a:lumMod val="75000"/>
                    </a:schemeClr>
                  </a:solidFill>
                </a:rPr>
                <a:t>12:02</a:t>
              </a:r>
              <a:endParaRPr kumimoji="1" lang="ja-JP" altLang="en-US">
                <a:solidFill>
                  <a:schemeClr val="accent2">
                    <a:lumMod val="75000"/>
                  </a:schemeClr>
                </a:solidFill>
              </a:endParaRPr>
            </a:p>
          </p:txBody>
        </p:sp>
        <p:sp>
          <p:nvSpPr>
            <p:cNvPr id="53" name="テキスト ボックス 52">
              <a:extLst>
                <a:ext uri="{FF2B5EF4-FFF2-40B4-BE49-F238E27FC236}">
                  <a16:creationId xmlns:a16="http://schemas.microsoft.com/office/drawing/2014/main" id="{82D3419A-FA78-C642-8396-2F004685459C}"/>
                </a:ext>
              </a:extLst>
            </p:cNvPr>
            <p:cNvSpPr txBox="1"/>
            <p:nvPr/>
          </p:nvSpPr>
          <p:spPr>
            <a:xfrm>
              <a:off x="6240051" y="3157173"/>
              <a:ext cx="715260" cy="369332"/>
            </a:xfrm>
            <a:prstGeom prst="rect">
              <a:avLst/>
            </a:prstGeom>
            <a:noFill/>
          </p:spPr>
          <p:txBody>
            <a:bodyPr wrap="none" rtlCol="0">
              <a:spAutoFit/>
            </a:bodyPr>
            <a:lstStyle/>
            <a:p>
              <a:r>
                <a:rPr kumimoji="1" lang="en-US" altLang="ja-JP" dirty="0">
                  <a:solidFill>
                    <a:schemeClr val="accent2">
                      <a:lumMod val="75000"/>
                    </a:schemeClr>
                  </a:solidFill>
                </a:rPr>
                <a:t>12:04</a:t>
              </a:r>
              <a:endParaRPr kumimoji="1" lang="ja-JP" altLang="en-US">
                <a:solidFill>
                  <a:schemeClr val="accent2">
                    <a:lumMod val="75000"/>
                  </a:schemeClr>
                </a:solidFill>
              </a:endParaRPr>
            </a:p>
          </p:txBody>
        </p:sp>
        <p:sp>
          <p:nvSpPr>
            <p:cNvPr id="54" name="テキスト ボックス 53">
              <a:extLst>
                <a:ext uri="{FF2B5EF4-FFF2-40B4-BE49-F238E27FC236}">
                  <a16:creationId xmlns:a16="http://schemas.microsoft.com/office/drawing/2014/main" id="{19B872EF-35EF-9840-8FD8-306C43D605AF}"/>
                </a:ext>
              </a:extLst>
            </p:cNvPr>
            <p:cNvSpPr txBox="1"/>
            <p:nvPr/>
          </p:nvSpPr>
          <p:spPr>
            <a:xfrm>
              <a:off x="6248677" y="3952040"/>
              <a:ext cx="715260" cy="369332"/>
            </a:xfrm>
            <a:prstGeom prst="rect">
              <a:avLst/>
            </a:prstGeom>
            <a:noFill/>
          </p:spPr>
          <p:txBody>
            <a:bodyPr wrap="none" rtlCol="0">
              <a:spAutoFit/>
            </a:bodyPr>
            <a:lstStyle/>
            <a:p>
              <a:r>
                <a:rPr kumimoji="1" lang="en-US" altLang="ja-JP" dirty="0">
                  <a:solidFill>
                    <a:schemeClr val="accent2">
                      <a:lumMod val="75000"/>
                    </a:schemeClr>
                  </a:solidFill>
                </a:rPr>
                <a:t>12:18</a:t>
              </a:r>
              <a:endParaRPr kumimoji="1" lang="ja-JP" altLang="en-US">
                <a:solidFill>
                  <a:schemeClr val="accent2">
                    <a:lumMod val="75000"/>
                  </a:schemeClr>
                </a:solidFill>
              </a:endParaRPr>
            </a:p>
          </p:txBody>
        </p:sp>
        <p:cxnSp>
          <p:nvCxnSpPr>
            <p:cNvPr id="81" name="直線矢印コネクタ 80">
              <a:extLst>
                <a:ext uri="{FF2B5EF4-FFF2-40B4-BE49-F238E27FC236}">
                  <a16:creationId xmlns:a16="http://schemas.microsoft.com/office/drawing/2014/main" id="{5F667595-B956-264E-AB3E-3B4CA97F1C57}"/>
                </a:ext>
              </a:extLst>
            </p:cNvPr>
            <p:cNvCxnSpPr>
              <a:cxnSpLocks/>
              <a:stCxn id="59" idx="0"/>
              <a:endCxn id="51" idx="1"/>
            </p:cNvCxnSpPr>
            <p:nvPr/>
          </p:nvCxnSpPr>
          <p:spPr>
            <a:xfrm>
              <a:off x="5589934" y="2259577"/>
              <a:ext cx="658743" cy="340426"/>
            </a:xfrm>
            <a:prstGeom prst="straightConnector1">
              <a:avLst/>
            </a:prstGeom>
            <a:ln w="19050">
              <a:solidFill>
                <a:schemeClr val="accent4">
                  <a:lumMod val="75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2" name="直線矢印コネクタ 81">
              <a:extLst>
                <a:ext uri="{FF2B5EF4-FFF2-40B4-BE49-F238E27FC236}">
                  <a16:creationId xmlns:a16="http://schemas.microsoft.com/office/drawing/2014/main" id="{D1A0D2B8-0C80-8343-B774-9D31B775BC00}"/>
                </a:ext>
              </a:extLst>
            </p:cNvPr>
            <p:cNvCxnSpPr>
              <a:cxnSpLocks/>
              <a:stCxn id="62" idx="0"/>
              <a:endCxn id="52" idx="1"/>
            </p:cNvCxnSpPr>
            <p:nvPr/>
          </p:nvCxnSpPr>
          <p:spPr>
            <a:xfrm>
              <a:off x="5585649" y="2921496"/>
              <a:ext cx="663028" cy="40781"/>
            </a:xfrm>
            <a:prstGeom prst="straightConnector1">
              <a:avLst/>
            </a:prstGeom>
            <a:ln w="19050">
              <a:solidFill>
                <a:schemeClr val="tx1">
                  <a:lumMod val="50000"/>
                  <a:lumOff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3" name="直線矢印コネクタ 82">
              <a:extLst>
                <a:ext uri="{FF2B5EF4-FFF2-40B4-BE49-F238E27FC236}">
                  <a16:creationId xmlns:a16="http://schemas.microsoft.com/office/drawing/2014/main" id="{57BD1B74-1703-B647-ADE2-C7F31AB2CAA6}"/>
                </a:ext>
              </a:extLst>
            </p:cNvPr>
            <p:cNvCxnSpPr>
              <a:cxnSpLocks/>
              <a:stCxn id="65" idx="0"/>
            </p:cNvCxnSpPr>
            <p:nvPr/>
          </p:nvCxnSpPr>
          <p:spPr>
            <a:xfrm flipV="1">
              <a:off x="5593605" y="3261391"/>
              <a:ext cx="783286" cy="228504"/>
            </a:xfrm>
            <a:prstGeom prst="straightConnector1">
              <a:avLst/>
            </a:prstGeom>
            <a:ln w="19050">
              <a:solidFill>
                <a:schemeClr val="accent3">
                  <a:lumMod val="75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4" name="直線矢印コネクタ 83">
              <a:extLst>
                <a:ext uri="{FF2B5EF4-FFF2-40B4-BE49-F238E27FC236}">
                  <a16:creationId xmlns:a16="http://schemas.microsoft.com/office/drawing/2014/main" id="{26CB4021-E595-824A-B222-10E23F34BADC}"/>
                </a:ext>
              </a:extLst>
            </p:cNvPr>
            <p:cNvCxnSpPr>
              <a:cxnSpLocks/>
              <a:stCxn id="68" idx="0"/>
              <a:endCxn id="54" idx="1"/>
            </p:cNvCxnSpPr>
            <p:nvPr/>
          </p:nvCxnSpPr>
          <p:spPr>
            <a:xfrm flipV="1">
              <a:off x="5595946" y="4136706"/>
              <a:ext cx="652731" cy="413487"/>
            </a:xfrm>
            <a:prstGeom prst="straightConnector1">
              <a:avLst/>
            </a:prstGeom>
            <a:ln w="19050">
              <a:solidFill>
                <a:srgbClr val="0070C0"/>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1" name="テキスト ボックス 100">
              <a:extLst>
                <a:ext uri="{FF2B5EF4-FFF2-40B4-BE49-F238E27FC236}">
                  <a16:creationId xmlns:a16="http://schemas.microsoft.com/office/drawing/2014/main" id="{85091840-7D91-FD4D-AA7D-CBF6D91F7045}"/>
                </a:ext>
              </a:extLst>
            </p:cNvPr>
            <p:cNvSpPr txBox="1"/>
            <p:nvPr/>
          </p:nvSpPr>
          <p:spPr>
            <a:xfrm>
              <a:off x="5409679" y="5401948"/>
              <a:ext cx="3467616" cy="738664"/>
            </a:xfrm>
            <a:prstGeom prst="rect">
              <a:avLst/>
            </a:prstGeom>
            <a:noFill/>
          </p:spPr>
          <p:txBody>
            <a:bodyPr wrap="none" rtlCol="0">
              <a:spAutoFit/>
            </a:bodyPr>
            <a:lstStyle/>
            <a:p>
              <a:pPr algn="ctr"/>
              <a:r>
                <a:rPr kumimoji="1" lang="ja-JP" altLang="en-US" sz="1600">
                  <a:solidFill>
                    <a:schemeClr val="accent6">
                      <a:lumMod val="75000"/>
                    </a:schemeClr>
                  </a:solidFill>
                  <a:latin typeface="Meiryo" panose="020B0604030504040204" pitchFamily="34" charset="-128"/>
                  <a:ea typeface="Meiryo" panose="020B0604030504040204" pitchFamily="34" charset="-128"/>
                </a:rPr>
                <a:t>取引に関わる人が対等な関係</a:t>
              </a:r>
              <a:endParaRPr kumimoji="1" lang="en-US" altLang="ja-JP" sz="1600" dirty="0">
                <a:solidFill>
                  <a:schemeClr val="accent6">
                    <a:lumMod val="75000"/>
                  </a:schemeClr>
                </a:solidFill>
                <a:latin typeface="Meiryo" panose="020B0604030504040204" pitchFamily="34" charset="-128"/>
                <a:ea typeface="Meiryo" panose="020B0604030504040204" pitchFamily="34" charset="-128"/>
              </a:endParaRPr>
            </a:p>
            <a:p>
              <a:pPr algn="ctr"/>
              <a:r>
                <a:rPr lang="ja-JP" altLang="en-US" sz="1600">
                  <a:solidFill>
                    <a:schemeClr val="accent6">
                      <a:lumMod val="75000"/>
                    </a:schemeClr>
                  </a:solidFill>
                  <a:latin typeface="Meiryo" panose="020B0604030504040204" pitchFamily="34" charset="-128"/>
                  <a:ea typeface="Meiryo" panose="020B0604030504040204" pitchFamily="34" charset="-128"/>
                </a:rPr>
                <a:t>管理・制御の権限をだれも持たない</a:t>
              </a:r>
              <a:endParaRPr kumimoji="1" lang="en-US" altLang="ja-JP" sz="1600" dirty="0">
                <a:solidFill>
                  <a:schemeClr val="accent6">
                    <a:lumMod val="75000"/>
                  </a:schemeClr>
                </a:solidFill>
                <a:latin typeface="Meiryo" panose="020B0604030504040204" pitchFamily="34" charset="-128"/>
                <a:ea typeface="Meiryo" panose="020B0604030504040204" pitchFamily="34" charset="-128"/>
              </a:endParaRPr>
            </a:p>
            <a:p>
              <a:pPr algn="ctr"/>
              <a:r>
                <a:rPr lang="ja-JP" altLang="en-US" sz="1000">
                  <a:solidFill>
                    <a:schemeClr val="accent6">
                      <a:lumMod val="75000"/>
                    </a:schemeClr>
                  </a:solidFill>
                  <a:latin typeface="Meiryo" panose="020B0604030504040204" pitchFamily="34" charset="-128"/>
                  <a:ea typeface="Meiryo" panose="020B0604030504040204" pitchFamily="34" charset="-128"/>
                </a:rPr>
                <a:t>トランザクションの合計を都度結果を計算</a:t>
              </a:r>
              <a:endParaRPr kumimoji="1" lang="ja-JP" altLang="en-US" sz="1000">
                <a:solidFill>
                  <a:schemeClr val="accent6">
                    <a:lumMod val="75000"/>
                  </a:schemeClr>
                </a:solidFill>
                <a:latin typeface="Meiryo" panose="020B0604030504040204" pitchFamily="34" charset="-128"/>
                <a:ea typeface="Meiryo" panose="020B0604030504040204" pitchFamily="34" charset="-128"/>
              </a:endParaRPr>
            </a:p>
          </p:txBody>
        </p:sp>
      </p:grpSp>
      <p:sp>
        <p:nvSpPr>
          <p:cNvPr id="102" name="テキスト ボックス 101">
            <a:extLst>
              <a:ext uri="{FF2B5EF4-FFF2-40B4-BE49-F238E27FC236}">
                <a16:creationId xmlns:a16="http://schemas.microsoft.com/office/drawing/2014/main" id="{E984C722-6EA8-1F44-BC1C-35E9BB507D5C}"/>
              </a:ext>
            </a:extLst>
          </p:cNvPr>
          <p:cNvSpPr txBox="1"/>
          <p:nvPr/>
        </p:nvSpPr>
        <p:spPr>
          <a:xfrm>
            <a:off x="5070350" y="1304118"/>
            <a:ext cx="800219" cy="461665"/>
          </a:xfrm>
          <a:prstGeom prst="rect">
            <a:avLst/>
          </a:prstGeom>
          <a:noFill/>
        </p:spPr>
        <p:txBody>
          <a:bodyPr wrap="none" rtlCol="0">
            <a:spAutoFit/>
          </a:bodyPr>
          <a:lstStyle/>
          <a:p>
            <a:pPr algn="ctr"/>
            <a:r>
              <a:rPr kumimoji="1" lang="ja-JP" altLang="en-US" sz="1200">
                <a:solidFill>
                  <a:srgbClr val="002060"/>
                </a:solidFill>
                <a:latin typeface="Meiryo" panose="020B0604030504040204" pitchFamily="34" charset="-128"/>
                <a:ea typeface="Meiryo" panose="020B0604030504040204" pitchFamily="34" charset="-128"/>
              </a:rPr>
              <a:t>取引に</a:t>
            </a:r>
            <a:endParaRPr kumimoji="1" lang="en-US" altLang="ja-JP" sz="1200" dirty="0">
              <a:solidFill>
                <a:srgbClr val="002060"/>
              </a:solidFill>
              <a:latin typeface="Meiryo" panose="020B0604030504040204" pitchFamily="34" charset="-128"/>
              <a:ea typeface="Meiryo" panose="020B0604030504040204" pitchFamily="34" charset="-128"/>
            </a:endParaRPr>
          </a:p>
          <a:p>
            <a:pPr algn="ctr"/>
            <a:r>
              <a:rPr kumimoji="1" lang="ja-JP" altLang="en-US" sz="1200">
                <a:solidFill>
                  <a:srgbClr val="002060"/>
                </a:solidFill>
                <a:latin typeface="Meiryo" panose="020B0604030504040204" pitchFamily="34" charset="-128"/>
                <a:ea typeface="Meiryo" panose="020B0604030504040204" pitchFamily="34" charset="-128"/>
              </a:rPr>
              <a:t>関わる人</a:t>
            </a:r>
            <a:endParaRPr lang="en-US" altLang="ja-JP" sz="1200" dirty="0">
              <a:solidFill>
                <a:srgbClr val="002060"/>
              </a:solidFill>
              <a:latin typeface="Meiryo" panose="020B0604030504040204" pitchFamily="34" charset="-128"/>
              <a:ea typeface="Meiryo" panose="020B0604030504040204" pitchFamily="34" charset="-128"/>
            </a:endParaRPr>
          </a:p>
        </p:txBody>
      </p:sp>
      <p:sp>
        <p:nvSpPr>
          <p:cNvPr id="103" name="テキスト ボックス 102">
            <a:extLst>
              <a:ext uri="{FF2B5EF4-FFF2-40B4-BE49-F238E27FC236}">
                <a16:creationId xmlns:a16="http://schemas.microsoft.com/office/drawing/2014/main" id="{9298EEF2-C21B-8043-9A47-A820CCEE5E0F}"/>
              </a:ext>
            </a:extLst>
          </p:cNvPr>
          <p:cNvSpPr txBox="1"/>
          <p:nvPr/>
        </p:nvSpPr>
        <p:spPr>
          <a:xfrm>
            <a:off x="5273403" y="3705673"/>
            <a:ext cx="400110" cy="361637"/>
          </a:xfrm>
          <a:prstGeom prst="rect">
            <a:avLst/>
          </a:prstGeom>
          <a:noFill/>
        </p:spPr>
        <p:txBody>
          <a:bodyPr vert="eaVert" wrap="none" rtlCol="0">
            <a:spAutoFit/>
          </a:bodyPr>
          <a:lstStyle/>
          <a:p>
            <a:r>
              <a:rPr kumimoji="1" lang="ja-JP" altLang="en-US" sz="1400">
                <a:solidFill>
                  <a:srgbClr val="002060"/>
                </a:solidFill>
              </a:rPr>
              <a:t>・</a:t>
            </a:r>
            <a:r>
              <a:rPr lang="ja-JP" altLang="en-US" sz="1400">
                <a:solidFill>
                  <a:srgbClr val="002060"/>
                </a:solidFill>
              </a:rPr>
              <a:t>・</a:t>
            </a:r>
            <a:r>
              <a:rPr kumimoji="1" lang="ja-JP" altLang="en-US" sz="1400">
                <a:solidFill>
                  <a:srgbClr val="002060"/>
                </a:solidFill>
              </a:rPr>
              <a:t>・</a:t>
            </a:r>
          </a:p>
        </p:txBody>
      </p:sp>
      <p:sp>
        <p:nvSpPr>
          <p:cNvPr id="104" name="テキスト ボックス 103">
            <a:extLst>
              <a:ext uri="{FF2B5EF4-FFF2-40B4-BE49-F238E27FC236}">
                <a16:creationId xmlns:a16="http://schemas.microsoft.com/office/drawing/2014/main" id="{B9A2D1AD-ED75-F84F-BD9D-B264D1FB9C53}"/>
              </a:ext>
            </a:extLst>
          </p:cNvPr>
          <p:cNvSpPr txBox="1"/>
          <p:nvPr/>
        </p:nvSpPr>
        <p:spPr>
          <a:xfrm>
            <a:off x="662565" y="5367561"/>
            <a:ext cx="4031873" cy="738664"/>
          </a:xfrm>
          <a:prstGeom prst="rect">
            <a:avLst/>
          </a:prstGeom>
          <a:noFill/>
        </p:spPr>
        <p:txBody>
          <a:bodyPr wrap="none" rtlCol="0">
            <a:spAutoFit/>
          </a:bodyPr>
          <a:lstStyle/>
          <a:p>
            <a:pPr algn="ctr"/>
            <a:r>
              <a:rPr kumimoji="1" lang="ja-JP" altLang="en-US" sz="1600">
                <a:solidFill>
                  <a:srgbClr val="0070C0"/>
                </a:solidFill>
                <a:latin typeface="Meiryo" panose="020B0604030504040204" pitchFamily="34" charset="-128"/>
                <a:ea typeface="Meiryo" panose="020B0604030504040204" pitchFamily="34" charset="-128"/>
              </a:rPr>
              <a:t>取引マスターを管理・入力を制御する</a:t>
            </a:r>
            <a:endParaRPr kumimoji="1" lang="en-US" altLang="ja-JP" sz="1600" dirty="0">
              <a:solidFill>
                <a:srgbClr val="0070C0"/>
              </a:solidFill>
              <a:latin typeface="Meiryo" panose="020B0604030504040204" pitchFamily="34" charset="-128"/>
              <a:ea typeface="Meiryo" panose="020B0604030504040204" pitchFamily="34" charset="-128"/>
            </a:endParaRPr>
          </a:p>
          <a:p>
            <a:pPr algn="ctr"/>
            <a:r>
              <a:rPr kumimoji="1" lang="ja-JP" altLang="en-US" sz="1600">
                <a:solidFill>
                  <a:srgbClr val="0070C0"/>
                </a:solidFill>
                <a:latin typeface="Meiryo" panose="020B0604030504040204" pitchFamily="34" charset="-128"/>
                <a:ea typeface="Meiryo" panose="020B0604030504040204" pitchFamily="34" charset="-128"/>
              </a:rPr>
              <a:t>権威や権限を与えられている企業や機関</a:t>
            </a:r>
            <a:endParaRPr kumimoji="1" lang="en-US" altLang="ja-JP" sz="16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銀行や保険会社などの金融機関、証券取引所や役所などの公的機関</a:t>
            </a:r>
            <a:endParaRPr kumimoji="1" lang="ja-JP" altLang="en-US" sz="1000">
              <a:solidFill>
                <a:srgbClr val="0070C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442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1" name="円/楕円 50">
            <a:extLst>
              <a:ext uri="{FF2B5EF4-FFF2-40B4-BE49-F238E27FC236}">
                <a16:creationId xmlns:a16="http://schemas.microsoft.com/office/drawing/2014/main" id="{95CFE17E-FE91-3E49-BBE2-D0DB33BDCC3E}"/>
              </a:ext>
            </a:extLst>
          </p:cNvPr>
          <p:cNvSpPr/>
          <p:nvPr/>
        </p:nvSpPr>
        <p:spPr>
          <a:xfrm>
            <a:off x="2900566" y="1258729"/>
            <a:ext cx="3339124" cy="3325633"/>
          </a:xfrm>
          <a:prstGeom prst="ellipse">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CE17BAB6-5FED-C745-8E55-D85BAF3F65D0}"/>
              </a:ext>
            </a:extLst>
          </p:cNvPr>
          <p:cNvSpPr>
            <a:spLocks noGrp="1"/>
          </p:cNvSpPr>
          <p:nvPr>
            <p:ph type="title"/>
          </p:nvPr>
        </p:nvSpPr>
        <p:spPr/>
        <p:txBody>
          <a:bodyPr/>
          <a:lstStyle/>
          <a:p>
            <a:r>
              <a:rPr kumimoji="1" lang="ja-JP" altLang="en-US"/>
              <a:t>企業間の共有トランザクションとしてのブロックチェーン</a:t>
            </a:r>
          </a:p>
        </p:txBody>
      </p:sp>
      <p:sp>
        <p:nvSpPr>
          <p:cNvPr id="3" name="スライド番号プレースホルダー 2">
            <a:extLst>
              <a:ext uri="{FF2B5EF4-FFF2-40B4-BE49-F238E27FC236}">
                <a16:creationId xmlns:a16="http://schemas.microsoft.com/office/drawing/2014/main" id="{580A6F56-813B-9945-90B8-21DA3E92BE78}"/>
              </a:ext>
            </a:extLst>
          </p:cNvPr>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grpSp>
        <p:nvGrpSpPr>
          <p:cNvPr id="4" name="図形グループ 39">
            <a:extLst>
              <a:ext uri="{FF2B5EF4-FFF2-40B4-BE49-F238E27FC236}">
                <a16:creationId xmlns:a16="http://schemas.microsoft.com/office/drawing/2014/main" id="{6440DF72-EFCB-064A-A105-9745A66106CC}"/>
              </a:ext>
            </a:extLst>
          </p:cNvPr>
          <p:cNvGrpSpPr/>
          <p:nvPr/>
        </p:nvGrpSpPr>
        <p:grpSpPr>
          <a:xfrm flipH="1">
            <a:off x="4426031" y="866332"/>
            <a:ext cx="291938" cy="625530"/>
            <a:chOff x="1946324" y="4125162"/>
            <a:chExt cx="969964" cy="2007872"/>
          </a:xfrm>
        </p:grpSpPr>
        <p:sp>
          <p:nvSpPr>
            <p:cNvPr id="5" name="円/楕円 4">
              <a:extLst>
                <a:ext uri="{FF2B5EF4-FFF2-40B4-BE49-F238E27FC236}">
                  <a16:creationId xmlns:a16="http://schemas.microsoft.com/office/drawing/2014/main" id="{C966E048-5157-B344-ADC2-6593FB6F8275}"/>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a:extLst>
                <a:ext uri="{FF2B5EF4-FFF2-40B4-BE49-F238E27FC236}">
                  <a16:creationId xmlns:a16="http://schemas.microsoft.com/office/drawing/2014/main" id="{EAACCB05-4242-5E41-A27C-4C2D165A5D04}"/>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42">
            <a:extLst>
              <a:ext uri="{FF2B5EF4-FFF2-40B4-BE49-F238E27FC236}">
                <a16:creationId xmlns:a16="http://schemas.microsoft.com/office/drawing/2014/main" id="{F3A59E5A-9821-1B43-B05F-4884AD76CDCA}"/>
              </a:ext>
            </a:extLst>
          </p:cNvPr>
          <p:cNvGrpSpPr/>
          <p:nvPr/>
        </p:nvGrpSpPr>
        <p:grpSpPr>
          <a:xfrm flipH="1">
            <a:off x="2754597" y="2255657"/>
            <a:ext cx="291938" cy="625530"/>
            <a:chOff x="1946324" y="4125162"/>
            <a:chExt cx="969964" cy="2007872"/>
          </a:xfrm>
        </p:grpSpPr>
        <p:sp>
          <p:nvSpPr>
            <p:cNvPr id="8" name="円/楕円 7">
              <a:extLst>
                <a:ext uri="{FF2B5EF4-FFF2-40B4-BE49-F238E27FC236}">
                  <a16:creationId xmlns:a16="http://schemas.microsoft.com/office/drawing/2014/main" id="{CEA59DDF-98A0-5B47-A729-D57DD22C488E}"/>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フローチャート: 論理積ゲート 8">
              <a:extLst>
                <a:ext uri="{FF2B5EF4-FFF2-40B4-BE49-F238E27FC236}">
                  <a16:creationId xmlns:a16="http://schemas.microsoft.com/office/drawing/2014/main" id="{6060D01C-952B-4A43-8AB1-EC67E11F0DA1}"/>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45">
            <a:extLst>
              <a:ext uri="{FF2B5EF4-FFF2-40B4-BE49-F238E27FC236}">
                <a16:creationId xmlns:a16="http://schemas.microsoft.com/office/drawing/2014/main" id="{49EE299E-CCAE-CD43-BB29-E68CA9A4B09B}"/>
              </a:ext>
            </a:extLst>
          </p:cNvPr>
          <p:cNvGrpSpPr/>
          <p:nvPr/>
        </p:nvGrpSpPr>
        <p:grpSpPr>
          <a:xfrm flipH="1">
            <a:off x="3532157" y="4012098"/>
            <a:ext cx="291938" cy="625530"/>
            <a:chOff x="1946324" y="4125162"/>
            <a:chExt cx="969964" cy="2007872"/>
          </a:xfrm>
        </p:grpSpPr>
        <p:sp>
          <p:nvSpPr>
            <p:cNvPr id="11" name="円/楕円 10">
              <a:extLst>
                <a:ext uri="{FF2B5EF4-FFF2-40B4-BE49-F238E27FC236}">
                  <a16:creationId xmlns:a16="http://schemas.microsoft.com/office/drawing/2014/main" id="{6B866AA3-C0CE-4744-AAC2-07C09DFED0ED}"/>
                </a:ext>
              </a:extLst>
            </p:cNvPr>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a:extLst>
                <a:ext uri="{FF2B5EF4-FFF2-40B4-BE49-F238E27FC236}">
                  <a16:creationId xmlns:a16="http://schemas.microsoft.com/office/drawing/2014/main" id="{93EAD742-E6F4-8D47-9A33-79B3AB61B283}"/>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48">
            <a:extLst>
              <a:ext uri="{FF2B5EF4-FFF2-40B4-BE49-F238E27FC236}">
                <a16:creationId xmlns:a16="http://schemas.microsoft.com/office/drawing/2014/main" id="{C361E7A0-1573-AC4F-9658-A296C8377B50}"/>
              </a:ext>
            </a:extLst>
          </p:cNvPr>
          <p:cNvGrpSpPr/>
          <p:nvPr/>
        </p:nvGrpSpPr>
        <p:grpSpPr>
          <a:xfrm flipH="1">
            <a:off x="5338951" y="4012097"/>
            <a:ext cx="291938" cy="625530"/>
            <a:chOff x="1946324" y="4125162"/>
            <a:chExt cx="969964" cy="2007872"/>
          </a:xfrm>
        </p:grpSpPr>
        <p:sp>
          <p:nvSpPr>
            <p:cNvPr id="14" name="円/楕円 13">
              <a:extLst>
                <a:ext uri="{FF2B5EF4-FFF2-40B4-BE49-F238E27FC236}">
                  <a16:creationId xmlns:a16="http://schemas.microsoft.com/office/drawing/2014/main" id="{7E8FE57E-DD28-EF43-8EE6-E81EAEFCE13A}"/>
                </a:ext>
              </a:extLst>
            </p:cNvPr>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a:extLst>
                <a:ext uri="{FF2B5EF4-FFF2-40B4-BE49-F238E27FC236}">
                  <a16:creationId xmlns:a16="http://schemas.microsoft.com/office/drawing/2014/main" id="{E5B18CA7-4A62-D643-9CBA-A48FE0E23D15}"/>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51">
            <a:extLst>
              <a:ext uri="{FF2B5EF4-FFF2-40B4-BE49-F238E27FC236}">
                <a16:creationId xmlns:a16="http://schemas.microsoft.com/office/drawing/2014/main" id="{A3DA41A1-A9C0-3946-908C-18A04335F998}"/>
              </a:ext>
            </a:extLst>
          </p:cNvPr>
          <p:cNvGrpSpPr/>
          <p:nvPr/>
        </p:nvGrpSpPr>
        <p:grpSpPr>
          <a:xfrm flipH="1">
            <a:off x="6093720" y="2255658"/>
            <a:ext cx="291938" cy="625530"/>
            <a:chOff x="1946324" y="4125162"/>
            <a:chExt cx="969964" cy="2007872"/>
          </a:xfrm>
        </p:grpSpPr>
        <p:sp>
          <p:nvSpPr>
            <p:cNvPr id="17" name="円/楕円 16">
              <a:extLst>
                <a:ext uri="{FF2B5EF4-FFF2-40B4-BE49-F238E27FC236}">
                  <a16:creationId xmlns:a16="http://schemas.microsoft.com/office/drawing/2014/main" id="{6857017C-90D9-4F47-8521-27A628B15239}"/>
                </a:ext>
              </a:extLst>
            </p:cNvPr>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a:extLst>
                <a:ext uri="{FF2B5EF4-FFF2-40B4-BE49-F238E27FC236}">
                  <a16:creationId xmlns:a16="http://schemas.microsoft.com/office/drawing/2014/main" id="{92FF96E2-1429-8248-8FA2-EFFEC6AA7D4B}"/>
                </a:ext>
              </a:extLst>
            </p:cNvPr>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5" name="正方形/長方形 84">
            <a:extLst>
              <a:ext uri="{FF2B5EF4-FFF2-40B4-BE49-F238E27FC236}">
                <a16:creationId xmlns:a16="http://schemas.microsoft.com/office/drawing/2014/main" id="{03A75852-2516-B747-BBE2-1E21F51F8916}"/>
              </a:ext>
            </a:extLst>
          </p:cNvPr>
          <p:cNvSpPr/>
          <p:nvPr/>
        </p:nvSpPr>
        <p:spPr>
          <a:xfrm>
            <a:off x="3875117" y="1946830"/>
            <a:ext cx="1390022" cy="3132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受注</a:t>
            </a:r>
            <a:endParaRPr kumimoji="1" lang="ja-JP" altLang="en-US" sz="1200" dirty="0">
              <a:solidFill>
                <a:srgbClr val="FFFFFF"/>
              </a:solidFill>
              <a:latin typeface="Meiryo" charset="-128"/>
              <a:ea typeface="Meiryo" charset="-128"/>
              <a:cs typeface="Meiryo" charset="-128"/>
            </a:endParaRPr>
          </a:p>
        </p:txBody>
      </p:sp>
      <p:sp>
        <p:nvSpPr>
          <p:cNvPr id="86" name="正方形/長方形 85">
            <a:extLst>
              <a:ext uri="{FF2B5EF4-FFF2-40B4-BE49-F238E27FC236}">
                <a16:creationId xmlns:a16="http://schemas.microsoft.com/office/drawing/2014/main" id="{C375ACF3-820C-E843-897B-B1F3F8FCCE4F}"/>
              </a:ext>
            </a:extLst>
          </p:cNvPr>
          <p:cNvSpPr/>
          <p:nvPr/>
        </p:nvSpPr>
        <p:spPr>
          <a:xfrm>
            <a:off x="3875117" y="2325910"/>
            <a:ext cx="1390022" cy="3132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工場発注</a:t>
            </a:r>
            <a:endParaRPr kumimoji="1" lang="ja-JP" altLang="en-US" sz="1200" dirty="0">
              <a:solidFill>
                <a:srgbClr val="FFFFFF"/>
              </a:solidFill>
              <a:latin typeface="Meiryo" charset="-128"/>
              <a:ea typeface="Meiryo" charset="-128"/>
              <a:cs typeface="Meiryo" charset="-128"/>
            </a:endParaRPr>
          </a:p>
        </p:txBody>
      </p:sp>
      <p:sp>
        <p:nvSpPr>
          <p:cNvPr id="87" name="正方形/長方形 86">
            <a:extLst>
              <a:ext uri="{FF2B5EF4-FFF2-40B4-BE49-F238E27FC236}">
                <a16:creationId xmlns:a16="http://schemas.microsoft.com/office/drawing/2014/main" id="{7868FBAE-3D4E-DE46-B1C3-15C0974EB4AF}"/>
              </a:ext>
            </a:extLst>
          </p:cNvPr>
          <p:cNvSpPr/>
          <p:nvPr/>
        </p:nvSpPr>
        <p:spPr>
          <a:xfrm>
            <a:off x="3875117" y="2709435"/>
            <a:ext cx="1390022" cy="3132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eiryo" charset="-128"/>
                <a:ea typeface="Meiryo" charset="-128"/>
                <a:cs typeface="Meiryo" charset="-128"/>
              </a:rPr>
              <a:t>工場受注</a:t>
            </a:r>
            <a:endParaRPr kumimoji="1" lang="ja-JP" altLang="en-US" sz="1200" dirty="0">
              <a:solidFill>
                <a:srgbClr val="FFFFFF"/>
              </a:solidFill>
              <a:latin typeface="Meiryo" charset="-128"/>
              <a:ea typeface="Meiryo" charset="-128"/>
              <a:cs typeface="Meiryo" charset="-128"/>
            </a:endParaRPr>
          </a:p>
        </p:txBody>
      </p:sp>
      <p:sp>
        <p:nvSpPr>
          <p:cNvPr id="65" name="正方形/長方形 64">
            <a:extLst>
              <a:ext uri="{FF2B5EF4-FFF2-40B4-BE49-F238E27FC236}">
                <a16:creationId xmlns:a16="http://schemas.microsoft.com/office/drawing/2014/main" id="{56B5C1FA-1C1D-2E40-9FE3-F0C9866ED42C}"/>
              </a:ext>
            </a:extLst>
          </p:cNvPr>
          <p:cNvSpPr/>
          <p:nvPr/>
        </p:nvSpPr>
        <p:spPr>
          <a:xfrm>
            <a:off x="3875117" y="3092116"/>
            <a:ext cx="1390022" cy="3132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配送指示</a:t>
            </a:r>
            <a:endParaRPr kumimoji="1" lang="ja-JP" altLang="en-US" sz="1200" dirty="0">
              <a:solidFill>
                <a:srgbClr val="FFFFFF"/>
              </a:solidFill>
              <a:latin typeface="Meiryo" charset="-128"/>
              <a:ea typeface="Meiryo" charset="-128"/>
              <a:cs typeface="Meiryo" charset="-128"/>
            </a:endParaRPr>
          </a:p>
        </p:txBody>
      </p:sp>
      <p:sp>
        <p:nvSpPr>
          <p:cNvPr id="67" name="正方形/長方形 66">
            <a:extLst>
              <a:ext uri="{FF2B5EF4-FFF2-40B4-BE49-F238E27FC236}">
                <a16:creationId xmlns:a16="http://schemas.microsoft.com/office/drawing/2014/main" id="{C7908A7E-189D-B04E-90CD-07BA4F8B6E1A}"/>
              </a:ext>
            </a:extLst>
          </p:cNvPr>
          <p:cNvSpPr/>
          <p:nvPr/>
        </p:nvSpPr>
        <p:spPr>
          <a:xfrm>
            <a:off x="3875117" y="3470304"/>
            <a:ext cx="1390022" cy="3132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eiryo" charset="-128"/>
                <a:ea typeface="Meiryo" charset="-128"/>
                <a:cs typeface="Meiryo" charset="-128"/>
              </a:rPr>
              <a:t>配送完了</a:t>
            </a:r>
            <a:endParaRPr kumimoji="1" lang="ja-JP" altLang="en-US" sz="1200" dirty="0">
              <a:solidFill>
                <a:srgbClr val="FFFFFF"/>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B30E805A-3970-2C4E-933A-865A719E549F}"/>
              </a:ext>
            </a:extLst>
          </p:cNvPr>
          <p:cNvSpPr txBox="1"/>
          <p:nvPr/>
        </p:nvSpPr>
        <p:spPr>
          <a:xfrm>
            <a:off x="4711141" y="1251028"/>
            <a:ext cx="1107996" cy="369332"/>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販売会社</a:t>
            </a:r>
          </a:p>
        </p:txBody>
      </p:sp>
      <p:sp>
        <p:nvSpPr>
          <p:cNvPr id="68" name="テキスト ボックス 67">
            <a:extLst>
              <a:ext uri="{FF2B5EF4-FFF2-40B4-BE49-F238E27FC236}">
                <a16:creationId xmlns:a16="http://schemas.microsoft.com/office/drawing/2014/main" id="{300EC9F9-8023-7444-8877-273F674C23B0}"/>
              </a:ext>
            </a:extLst>
          </p:cNvPr>
          <p:cNvSpPr txBox="1"/>
          <p:nvPr/>
        </p:nvSpPr>
        <p:spPr>
          <a:xfrm>
            <a:off x="6385658" y="2639110"/>
            <a:ext cx="1569660"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製品メーカー</a:t>
            </a:r>
            <a:endParaRPr kumimoji="1" lang="ja-JP" altLang="en-US">
              <a:latin typeface="Meiryo" panose="020B0604030504040204" pitchFamily="34" charset="-128"/>
              <a:ea typeface="Meiryo" panose="020B0604030504040204" pitchFamily="34" charset="-128"/>
            </a:endParaRPr>
          </a:p>
        </p:txBody>
      </p:sp>
      <p:sp>
        <p:nvSpPr>
          <p:cNvPr id="69" name="テキスト ボックス 68">
            <a:extLst>
              <a:ext uri="{FF2B5EF4-FFF2-40B4-BE49-F238E27FC236}">
                <a16:creationId xmlns:a16="http://schemas.microsoft.com/office/drawing/2014/main" id="{92FFF86F-A56B-7245-8D93-63C98E627849}"/>
              </a:ext>
            </a:extLst>
          </p:cNvPr>
          <p:cNvSpPr txBox="1"/>
          <p:nvPr/>
        </p:nvSpPr>
        <p:spPr>
          <a:xfrm>
            <a:off x="5630889" y="4399696"/>
            <a:ext cx="1569660" cy="369332"/>
          </a:xfrm>
          <a:prstGeom prst="rect">
            <a:avLst/>
          </a:prstGeom>
          <a:noFill/>
        </p:spPr>
        <p:txBody>
          <a:bodyPr wrap="none" rtlCol="0">
            <a:spAutoFit/>
          </a:bodyPr>
          <a:lstStyle/>
          <a:p>
            <a:r>
              <a:rPr lang="ja-JP" altLang="en-US">
                <a:latin typeface="Meiryo" panose="020B0604030504040204" pitchFamily="34" charset="-128"/>
                <a:ea typeface="Meiryo" panose="020B0604030504040204" pitchFamily="34" charset="-128"/>
              </a:rPr>
              <a:t>部品メーカー</a:t>
            </a:r>
            <a:endParaRPr kumimoji="1" lang="ja-JP" altLang="en-US">
              <a:latin typeface="Meiryo" panose="020B0604030504040204" pitchFamily="34" charset="-128"/>
              <a:ea typeface="Meiryo" panose="020B0604030504040204" pitchFamily="34" charset="-128"/>
            </a:endParaRPr>
          </a:p>
        </p:txBody>
      </p:sp>
      <p:sp>
        <p:nvSpPr>
          <p:cNvPr id="70" name="テキスト ボックス 69">
            <a:extLst>
              <a:ext uri="{FF2B5EF4-FFF2-40B4-BE49-F238E27FC236}">
                <a16:creationId xmlns:a16="http://schemas.microsoft.com/office/drawing/2014/main" id="{72B21444-E6EE-EA4A-9AE5-9F996D84714A}"/>
              </a:ext>
            </a:extLst>
          </p:cNvPr>
          <p:cNvSpPr txBox="1"/>
          <p:nvPr/>
        </p:nvSpPr>
        <p:spPr>
          <a:xfrm>
            <a:off x="2424160" y="4387780"/>
            <a:ext cx="1107996" cy="369332"/>
          </a:xfrm>
          <a:prstGeom prst="rect">
            <a:avLst/>
          </a:prstGeom>
          <a:noFill/>
        </p:spPr>
        <p:txBody>
          <a:bodyPr wrap="none" rtlCol="0">
            <a:spAutoFit/>
          </a:bodyPr>
          <a:lstStyle/>
          <a:p>
            <a:pPr algn="r"/>
            <a:r>
              <a:rPr lang="ja-JP" altLang="en-US">
                <a:latin typeface="Meiryo" panose="020B0604030504040204" pitchFamily="34" charset="-128"/>
                <a:ea typeface="Meiryo" panose="020B0604030504040204" pitchFamily="34" charset="-128"/>
              </a:rPr>
              <a:t>運送会社</a:t>
            </a:r>
            <a:endParaRPr kumimoji="1" lang="ja-JP" altLang="en-US">
              <a:latin typeface="Meiryo" panose="020B0604030504040204" pitchFamily="34" charset="-128"/>
              <a:ea typeface="Meiryo" panose="020B0604030504040204" pitchFamily="34" charset="-128"/>
            </a:endParaRPr>
          </a:p>
        </p:txBody>
      </p:sp>
      <p:sp>
        <p:nvSpPr>
          <p:cNvPr id="71" name="テキスト ボックス 70">
            <a:extLst>
              <a:ext uri="{FF2B5EF4-FFF2-40B4-BE49-F238E27FC236}">
                <a16:creationId xmlns:a16="http://schemas.microsoft.com/office/drawing/2014/main" id="{BEB09E52-E93B-724E-A642-4AC65B707DF5}"/>
              </a:ext>
            </a:extLst>
          </p:cNvPr>
          <p:cNvSpPr txBox="1"/>
          <p:nvPr/>
        </p:nvSpPr>
        <p:spPr>
          <a:xfrm>
            <a:off x="1638900" y="2638589"/>
            <a:ext cx="1107996" cy="369332"/>
          </a:xfrm>
          <a:prstGeom prst="rect">
            <a:avLst/>
          </a:prstGeom>
          <a:noFill/>
        </p:spPr>
        <p:txBody>
          <a:bodyPr wrap="none" rtlCol="0">
            <a:spAutoFit/>
          </a:bodyPr>
          <a:lstStyle/>
          <a:p>
            <a:pPr algn="r"/>
            <a:r>
              <a:rPr lang="ja-JP" altLang="en-US">
                <a:latin typeface="Meiryo" panose="020B0604030504040204" pitchFamily="34" charset="-128"/>
                <a:ea typeface="Meiryo" panose="020B0604030504040204" pitchFamily="34" charset="-128"/>
              </a:rPr>
              <a:t>卸売会社</a:t>
            </a:r>
            <a:endParaRPr kumimoji="1" lang="ja-JP" altLang="en-US">
              <a:latin typeface="Meiryo" panose="020B0604030504040204" pitchFamily="34" charset="-128"/>
              <a:ea typeface="Meiryo" panose="020B0604030504040204" pitchFamily="34" charset="-128"/>
            </a:endParaRPr>
          </a:p>
        </p:txBody>
      </p:sp>
      <p:sp>
        <p:nvSpPr>
          <p:cNvPr id="72" name="テキスト ボックス 71">
            <a:extLst>
              <a:ext uri="{FF2B5EF4-FFF2-40B4-BE49-F238E27FC236}">
                <a16:creationId xmlns:a16="http://schemas.microsoft.com/office/drawing/2014/main" id="{C684B6FD-B6A8-5E4E-BBDB-DDDFFB4C3126}"/>
              </a:ext>
            </a:extLst>
          </p:cNvPr>
          <p:cNvSpPr txBox="1"/>
          <p:nvPr/>
        </p:nvSpPr>
        <p:spPr>
          <a:xfrm>
            <a:off x="962678" y="5215825"/>
            <a:ext cx="7218643" cy="1015663"/>
          </a:xfrm>
          <a:prstGeom prst="rect">
            <a:avLst/>
          </a:prstGeom>
          <a:noFill/>
        </p:spPr>
        <p:txBody>
          <a:bodyPr wrap="none" rtlCol="0">
            <a:spAutoFit/>
          </a:bodyPr>
          <a:lstStyle/>
          <a:p>
            <a:r>
              <a:rPr kumimoji="1" lang="ja-JP" altLang="en-US">
                <a:latin typeface="Meiryo" panose="020B0604030504040204" pitchFamily="34" charset="-128"/>
                <a:ea typeface="Meiryo" panose="020B0604030504040204" pitchFamily="34" charset="-128"/>
              </a:rPr>
              <a:t>共有の取引（トランザクション）台帳として利用される</a:t>
            </a:r>
            <a:endParaRPr kumimoji="1" lang="en-US" altLang="ja-JP" dirty="0">
              <a:latin typeface="Meiryo" panose="020B0604030504040204" pitchFamily="34" charset="-128"/>
              <a:ea typeface="Meiryo" panose="020B0604030504040204" pitchFamily="34" charset="-128"/>
            </a:endParaRPr>
          </a:p>
          <a:p>
            <a:pPr marL="742950" lvl="1" indent="-285750">
              <a:buFont typeface="Wingdings" pitchFamily="2" charset="2"/>
              <a:buChar char="Ø"/>
            </a:pPr>
            <a:r>
              <a:rPr lang="ja-JP" altLang="en-US" sz="1400">
                <a:latin typeface="Meiryo" panose="020B0604030504040204" pitchFamily="34" charset="-128"/>
                <a:ea typeface="Meiryo" panose="020B0604030504040204" pitchFamily="34" charset="-128"/>
              </a:rPr>
              <a:t>契約合意の仕組みも組み込まれている＝伝票の受け渡しとは異なる取引の概念</a:t>
            </a:r>
            <a:endParaRPr lang="en-US" altLang="ja-JP" sz="1400" dirty="0">
              <a:latin typeface="Meiryo" panose="020B0604030504040204" pitchFamily="34" charset="-128"/>
              <a:ea typeface="Meiryo" panose="020B0604030504040204" pitchFamily="34" charset="-128"/>
            </a:endParaRPr>
          </a:p>
          <a:p>
            <a:pPr marL="742950" lvl="1" indent="-285750">
              <a:buFont typeface="Wingdings" pitchFamily="2" charset="2"/>
              <a:buChar char="Ø"/>
            </a:pPr>
            <a:r>
              <a:rPr kumimoji="1" lang="ja-JP" altLang="en-US" sz="1400">
                <a:latin typeface="Meiryo" panose="020B0604030504040204" pitchFamily="34" charset="-128"/>
                <a:ea typeface="Meiryo" panose="020B0604030504040204" pitchFamily="34" charset="-128"/>
              </a:rPr>
              <a:t>デジタル・ネイティブな取引・契約のメカニズム</a:t>
            </a:r>
            <a:endParaRPr kumimoji="1" lang="en-US" altLang="ja-JP" sz="1400" dirty="0">
              <a:latin typeface="Meiryo" panose="020B0604030504040204" pitchFamily="34" charset="-128"/>
              <a:ea typeface="Meiryo" panose="020B0604030504040204" pitchFamily="34" charset="-128"/>
            </a:endParaRPr>
          </a:p>
          <a:p>
            <a:pPr marL="742950" lvl="1" indent="-285750">
              <a:buFont typeface="Wingdings" pitchFamily="2" charset="2"/>
              <a:buChar char="Ø"/>
            </a:pPr>
            <a:r>
              <a:rPr lang="ja-JP" altLang="en-US" sz="1400">
                <a:latin typeface="Meiryo" panose="020B0604030504040204" pitchFamily="34" charset="-128"/>
                <a:ea typeface="Meiryo" panose="020B0604030504040204" pitchFamily="34" charset="-128"/>
              </a:rPr>
              <a:t>シェアリング・エコノミーの基盤</a:t>
            </a:r>
            <a:endParaRPr kumimoji="1" lang="ja-JP" altLang="en-US" sz="1400">
              <a:latin typeface="Meiryo" panose="020B0604030504040204" pitchFamily="34" charset="-128"/>
              <a:ea typeface="Meiryo" panose="020B0604030504040204" pitchFamily="34" charset="-128"/>
            </a:endParaRPr>
          </a:p>
        </p:txBody>
      </p:sp>
      <p:sp>
        <p:nvSpPr>
          <p:cNvPr id="24" name="左右矢印 23">
            <a:extLst>
              <a:ext uri="{FF2B5EF4-FFF2-40B4-BE49-F238E27FC236}">
                <a16:creationId xmlns:a16="http://schemas.microsoft.com/office/drawing/2014/main" id="{A81D5E33-D33D-7745-966A-55BA58AF575A}"/>
              </a:ext>
            </a:extLst>
          </p:cNvPr>
          <p:cNvSpPr/>
          <p:nvPr/>
        </p:nvSpPr>
        <p:spPr>
          <a:xfrm>
            <a:off x="3176970" y="2644265"/>
            <a:ext cx="589496" cy="332497"/>
          </a:xfrm>
          <a:prstGeom prst="lef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左右矢印 77">
            <a:extLst>
              <a:ext uri="{FF2B5EF4-FFF2-40B4-BE49-F238E27FC236}">
                <a16:creationId xmlns:a16="http://schemas.microsoft.com/office/drawing/2014/main" id="{DAE66DD1-0992-3840-AB1F-1C6575070136}"/>
              </a:ext>
            </a:extLst>
          </p:cNvPr>
          <p:cNvSpPr/>
          <p:nvPr/>
        </p:nvSpPr>
        <p:spPr>
          <a:xfrm>
            <a:off x="5386630" y="2637791"/>
            <a:ext cx="589496" cy="332497"/>
          </a:xfrm>
          <a:prstGeom prst="lef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左右矢印 80">
            <a:extLst>
              <a:ext uri="{FF2B5EF4-FFF2-40B4-BE49-F238E27FC236}">
                <a16:creationId xmlns:a16="http://schemas.microsoft.com/office/drawing/2014/main" id="{1312D1CD-B0D8-054E-A41D-3502AFF9517C}"/>
              </a:ext>
            </a:extLst>
          </p:cNvPr>
          <p:cNvSpPr/>
          <p:nvPr/>
        </p:nvSpPr>
        <p:spPr>
          <a:xfrm rot="5400000">
            <a:off x="4349974" y="1558558"/>
            <a:ext cx="444050" cy="332497"/>
          </a:xfrm>
          <a:prstGeom prst="lef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左右矢印 83">
            <a:extLst>
              <a:ext uri="{FF2B5EF4-FFF2-40B4-BE49-F238E27FC236}">
                <a16:creationId xmlns:a16="http://schemas.microsoft.com/office/drawing/2014/main" id="{E8AC4479-EC83-EA4D-B3FB-4FA93949D0B0}"/>
              </a:ext>
            </a:extLst>
          </p:cNvPr>
          <p:cNvSpPr/>
          <p:nvPr/>
        </p:nvSpPr>
        <p:spPr>
          <a:xfrm rot="8986274">
            <a:off x="3854617" y="3848764"/>
            <a:ext cx="444050" cy="332497"/>
          </a:xfrm>
          <a:prstGeom prst="lef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左右矢印 91">
            <a:extLst>
              <a:ext uri="{FF2B5EF4-FFF2-40B4-BE49-F238E27FC236}">
                <a16:creationId xmlns:a16="http://schemas.microsoft.com/office/drawing/2014/main" id="{633AE35F-6381-464A-B110-D9F8942AE34A}"/>
              </a:ext>
            </a:extLst>
          </p:cNvPr>
          <p:cNvSpPr/>
          <p:nvPr/>
        </p:nvSpPr>
        <p:spPr>
          <a:xfrm rot="12613726" flipH="1">
            <a:off x="4841392" y="3848765"/>
            <a:ext cx="444050" cy="332497"/>
          </a:xfrm>
          <a:prstGeom prst="lef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96763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グループ化 89">
            <a:extLst>
              <a:ext uri="{FF2B5EF4-FFF2-40B4-BE49-F238E27FC236}">
                <a16:creationId xmlns:a16="http://schemas.microsoft.com/office/drawing/2014/main" id="{8D5E0A87-EA7B-F84B-B19B-C41F6BEF3BD6}"/>
              </a:ext>
            </a:extLst>
          </p:cNvPr>
          <p:cNvGrpSpPr/>
          <p:nvPr/>
        </p:nvGrpSpPr>
        <p:grpSpPr>
          <a:xfrm>
            <a:off x="2369976" y="859168"/>
            <a:ext cx="970062" cy="1917030"/>
            <a:chOff x="2369976" y="859168"/>
            <a:chExt cx="970062" cy="1917030"/>
          </a:xfrm>
        </p:grpSpPr>
        <p:sp>
          <p:nvSpPr>
            <p:cNvPr id="10" name="正方形/長方形 9">
              <a:extLst>
                <a:ext uri="{FF2B5EF4-FFF2-40B4-BE49-F238E27FC236}">
                  <a16:creationId xmlns:a16="http://schemas.microsoft.com/office/drawing/2014/main" id="{69E5C437-4402-6341-93C8-484A45E0F882}"/>
                </a:ext>
              </a:extLst>
            </p:cNvPr>
            <p:cNvSpPr/>
            <p:nvPr/>
          </p:nvSpPr>
          <p:spPr>
            <a:xfrm>
              <a:off x="2369976" y="859168"/>
              <a:ext cx="962550" cy="191703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86DEE1CC-4C67-F946-AE2F-A87D6334BDFE}"/>
                </a:ext>
              </a:extLst>
            </p:cNvPr>
            <p:cNvSpPr/>
            <p:nvPr/>
          </p:nvSpPr>
          <p:spPr>
            <a:xfrm>
              <a:off x="2419203" y="1940332"/>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13" name="正方形/長方形 12">
              <a:extLst>
                <a:ext uri="{FF2B5EF4-FFF2-40B4-BE49-F238E27FC236}">
                  <a16:creationId xmlns:a16="http://schemas.microsoft.com/office/drawing/2014/main" id="{381DD8F7-820B-8E4C-8067-E2E2922CE509}"/>
                </a:ext>
              </a:extLst>
            </p:cNvPr>
            <p:cNvSpPr/>
            <p:nvPr/>
          </p:nvSpPr>
          <p:spPr>
            <a:xfrm>
              <a:off x="2419203" y="2140898"/>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14" name="正方形/長方形 13">
              <a:extLst>
                <a:ext uri="{FF2B5EF4-FFF2-40B4-BE49-F238E27FC236}">
                  <a16:creationId xmlns:a16="http://schemas.microsoft.com/office/drawing/2014/main" id="{67FD6108-9BEB-5041-B66E-766003F30A88}"/>
                </a:ext>
              </a:extLst>
            </p:cNvPr>
            <p:cNvSpPr/>
            <p:nvPr/>
          </p:nvSpPr>
          <p:spPr>
            <a:xfrm>
              <a:off x="2419203" y="2348547"/>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15" name="テキスト ボックス 14">
              <a:extLst>
                <a:ext uri="{FF2B5EF4-FFF2-40B4-BE49-F238E27FC236}">
                  <a16:creationId xmlns:a16="http://schemas.microsoft.com/office/drawing/2014/main" id="{2AEE5347-7C71-434F-9277-2574608E285E}"/>
                </a:ext>
              </a:extLst>
            </p:cNvPr>
            <p:cNvSpPr txBox="1"/>
            <p:nvPr/>
          </p:nvSpPr>
          <p:spPr>
            <a:xfrm>
              <a:off x="2659619" y="2521284"/>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44" name="テキスト ボックス 43">
              <a:extLst>
                <a:ext uri="{FF2B5EF4-FFF2-40B4-BE49-F238E27FC236}">
                  <a16:creationId xmlns:a16="http://schemas.microsoft.com/office/drawing/2014/main" id="{5B16E330-9E9B-3740-9614-93F57ED04AC0}"/>
                </a:ext>
              </a:extLst>
            </p:cNvPr>
            <p:cNvSpPr txBox="1"/>
            <p:nvPr/>
          </p:nvSpPr>
          <p:spPr>
            <a:xfrm>
              <a:off x="2379288" y="917485"/>
              <a:ext cx="960750" cy="276999"/>
            </a:xfrm>
            <a:prstGeom prst="rect">
              <a:avLst/>
            </a:prstGeom>
            <a:noFill/>
          </p:spPr>
          <p:txBody>
            <a:bodyPr wrap="square" rtlCol="0">
              <a:spAutoFit/>
            </a:bodyPr>
            <a:lstStyle/>
            <a:p>
              <a:pPr algn="ctr"/>
              <a:r>
                <a:rPr kumimoji="1" lang="ja-JP" altLang="en-US" sz="1200">
                  <a:solidFill>
                    <a:srgbClr val="002060"/>
                  </a:solidFill>
                  <a:latin typeface="Meiryo" panose="020B0604030504040204" pitchFamily="34" charset="-128"/>
                  <a:ea typeface="Meiryo" panose="020B0604030504040204" pitchFamily="34" charset="-128"/>
                </a:rPr>
                <a:t>ブロック</a:t>
              </a:r>
              <a:r>
                <a:rPr kumimoji="1" lang="en-US" altLang="ja-JP" sz="1200" dirty="0">
                  <a:solidFill>
                    <a:srgbClr val="002060"/>
                  </a:solidFill>
                  <a:latin typeface="Meiryo" panose="020B0604030504040204" pitchFamily="34" charset="-128"/>
                  <a:ea typeface="Meiryo" panose="020B0604030504040204" pitchFamily="34" charset="-128"/>
                </a:rPr>
                <a:t>B</a:t>
              </a:r>
              <a:endParaRPr kumimoji="1" lang="ja-JP" altLang="en-US" sz="1200">
                <a:solidFill>
                  <a:srgbClr val="002060"/>
                </a:solidFill>
                <a:latin typeface="Meiryo" panose="020B0604030504040204" pitchFamily="34" charset="-128"/>
                <a:ea typeface="Meiryo" panose="020B0604030504040204" pitchFamily="34" charset="-128"/>
              </a:endParaRPr>
            </a:p>
          </p:txBody>
        </p:sp>
      </p:grpSp>
      <p:grpSp>
        <p:nvGrpSpPr>
          <p:cNvPr id="91" name="グループ化 90">
            <a:extLst>
              <a:ext uri="{FF2B5EF4-FFF2-40B4-BE49-F238E27FC236}">
                <a16:creationId xmlns:a16="http://schemas.microsoft.com/office/drawing/2014/main" id="{2602F62E-DF0E-4248-BF41-85BD65927797}"/>
              </a:ext>
            </a:extLst>
          </p:cNvPr>
          <p:cNvGrpSpPr/>
          <p:nvPr/>
        </p:nvGrpSpPr>
        <p:grpSpPr>
          <a:xfrm>
            <a:off x="3383200" y="859168"/>
            <a:ext cx="3589525" cy="1921682"/>
            <a:chOff x="3383200" y="859168"/>
            <a:chExt cx="3589525" cy="1921682"/>
          </a:xfrm>
        </p:grpSpPr>
        <p:sp>
          <p:nvSpPr>
            <p:cNvPr id="19" name="正方形/長方形 18">
              <a:extLst>
                <a:ext uri="{FF2B5EF4-FFF2-40B4-BE49-F238E27FC236}">
                  <a16:creationId xmlns:a16="http://schemas.microsoft.com/office/drawing/2014/main" id="{9467343A-1988-B147-87B9-B4901DBA61F6}"/>
                </a:ext>
              </a:extLst>
            </p:cNvPr>
            <p:cNvSpPr/>
            <p:nvPr/>
          </p:nvSpPr>
          <p:spPr>
            <a:xfrm>
              <a:off x="3581354" y="859168"/>
              <a:ext cx="962550" cy="1917030"/>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a:extLst>
                <a:ext uri="{FF2B5EF4-FFF2-40B4-BE49-F238E27FC236}">
                  <a16:creationId xmlns:a16="http://schemas.microsoft.com/office/drawing/2014/main" id="{C7528FE8-3806-8A4B-9A71-2A12FEE70B9A}"/>
                </a:ext>
              </a:extLst>
            </p:cNvPr>
            <p:cNvSpPr/>
            <p:nvPr/>
          </p:nvSpPr>
          <p:spPr>
            <a:xfrm>
              <a:off x="3638993" y="1368690"/>
              <a:ext cx="864096" cy="371076"/>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21" name="正方形/長方形 20">
              <a:extLst>
                <a:ext uri="{FF2B5EF4-FFF2-40B4-BE49-F238E27FC236}">
                  <a16:creationId xmlns:a16="http://schemas.microsoft.com/office/drawing/2014/main" id="{D1EABDFA-0D8C-8B4D-91A5-5C618893A565}"/>
                </a:ext>
              </a:extLst>
            </p:cNvPr>
            <p:cNvSpPr/>
            <p:nvPr/>
          </p:nvSpPr>
          <p:spPr>
            <a:xfrm>
              <a:off x="3630581" y="1940332"/>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22" name="正方形/長方形 21">
              <a:extLst>
                <a:ext uri="{FF2B5EF4-FFF2-40B4-BE49-F238E27FC236}">
                  <a16:creationId xmlns:a16="http://schemas.microsoft.com/office/drawing/2014/main" id="{0217DB84-5EA6-DC46-9C55-40180F8C85B1}"/>
                </a:ext>
              </a:extLst>
            </p:cNvPr>
            <p:cNvSpPr/>
            <p:nvPr/>
          </p:nvSpPr>
          <p:spPr>
            <a:xfrm>
              <a:off x="3630581" y="2140898"/>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23" name="正方形/長方形 22">
              <a:extLst>
                <a:ext uri="{FF2B5EF4-FFF2-40B4-BE49-F238E27FC236}">
                  <a16:creationId xmlns:a16="http://schemas.microsoft.com/office/drawing/2014/main" id="{DDC9F8C9-5DE2-9F48-B7C4-6F6502B3256A}"/>
                </a:ext>
              </a:extLst>
            </p:cNvPr>
            <p:cNvSpPr/>
            <p:nvPr/>
          </p:nvSpPr>
          <p:spPr>
            <a:xfrm>
              <a:off x="3630581" y="2348547"/>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24" name="テキスト ボックス 23">
              <a:extLst>
                <a:ext uri="{FF2B5EF4-FFF2-40B4-BE49-F238E27FC236}">
                  <a16:creationId xmlns:a16="http://schemas.microsoft.com/office/drawing/2014/main" id="{16E9A3FA-3128-4646-95F5-744C106D54C1}"/>
                </a:ext>
              </a:extLst>
            </p:cNvPr>
            <p:cNvSpPr txBox="1"/>
            <p:nvPr/>
          </p:nvSpPr>
          <p:spPr>
            <a:xfrm>
              <a:off x="3870997" y="2521284"/>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25" name="右中かっこ 24">
              <a:extLst>
                <a:ext uri="{FF2B5EF4-FFF2-40B4-BE49-F238E27FC236}">
                  <a16:creationId xmlns:a16="http://schemas.microsoft.com/office/drawing/2014/main" id="{AAB3F08A-4552-204F-A6F1-0364614E7E1C}"/>
                </a:ext>
              </a:extLst>
            </p:cNvPr>
            <p:cNvSpPr/>
            <p:nvPr/>
          </p:nvSpPr>
          <p:spPr>
            <a:xfrm>
              <a:off x="3383200" y="1252433"/>
              <a:ext cx="128059" cy="1528417"/>
            </a:xfrm>
            <a:prstGeom prst="rightBrace">
              <a:avLst>
                <a:gd name="adj1" fmla="val 8333"/>
                <a:gd name="adj2" fmla="val 19484"/>
              </a:avLst>
            </a:prstGeom>
            <a:ln w="9525">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6" name="直線矢印コネクタ 25">
              <a:extLst>
                <a:ext uri="{FF2B5EF4-FFF2-40B4-BE49-F238E27FC236}">
                  <a16:creationId xmlns:a16="http://schemas.microsoft.com/office/drawing/2014/main" id="{FC3156BB-6A6F-EA4D-A621-845B6905A502}"/>
                </a:ext>
              </a:extLst>
            </p:cNvPr>
            <p:cNvCxnSpPr>
              <a:endCxn id="20" idx="1"/>
            </p:cNvCxnSpPr>
            <p:nvPr/>
          </p:nvCxnSpPr>
          <p:spPr>
            <a:xfrm>
              <a:off x="3456043" y="1545389"/>
              <a:ext cx="182950" cy="8839"/>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正方形/長方形 26">
              <a:extLst>
                <a:ext uri="{FF2B5EF4-FFF2-40B4-BE49-F238E27FC236}">
                  <a16:creationId xmlns:a16="http://schemas.microsoft.com/office/drawing/2014/main" id="{0C0F27A9-33D0-884E-A273-38FA13FAAC1C}"/>
                </a:ext>
              </a:extLst>
            </p:cNvPr>
            <p:cNvSpPr/>
            <p:nvPr/>
          </p:nvSpPr>
          <p:spPr>
            <a:xfrm>
              <a:off x="4791285" y="859168"/>
              <a:ext cx="962550" cy="191703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a:extLst>
                <a:ext uri="{FF2B5EF4-FFF2-40B4-BE49-F238E27FC236}">
                  <a16:creationId xmlns:a16="http://schemas.microsoft.com/office/drawing/2014/main" id="{C19BA172-35D6-DD48-AFC6-83655939037D}"/>
                </a:ext>
              </a:extLst>
            </p:cNvPr>
            <p:cNvSpPr/>
            <p:nvPr/>
          </p:nvSpPr>
          <p:spPr>
            <a:xfrm>
              <a:off x="4848924" y="1368690"/>
              <a:ext cx="864096" cy="371076"/>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29" name="正方形/長方形 28">
              <a:extLst>
                <a:ext uri="{FF2B5EF4-FFF2-40B4-BE49-F238E27FC236}">
                  <a16:creationId xmlns:a16="http://schemas.microsoft.com/office/drawing/2014/main" id="{A8F444BD-307E-B546-B51A-B9DD22E86E94}"/>
                </a:ext>
              </a:extLst>
            </p:cNvPr>
            <p:cNvSpPr/>
            <p:nvPr/>
          </p:nvSpPr>
          <p:spPr>
            <a:xfrm>
              <a:off x="4840512" y="1940332"/>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30" name="正方形/長方形 29">
              <a:extLst>
                <a:ext uri="{FF2B5EF4-FFF2-40B4-BE49-F238E27FC236}">
                  <a16:creationId xmlns:a16="http://schemas.microsoft.com/office/drawing/2014/main" id="{F7E43706-D0B3-2F4C-A5AE-F7793DF2D589}"/>
                </a:ext>
              </a:extLst>
            </p:cNvPr>
            <p:cNvSpPr/>
            <p:nvPr/>
          </p:nvSpPr>
          <p:spPr>
            <a:xfrm>
              <a:off x="4840512" y="2140898"/>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31" name="正方形/長方形 30">
              <a:extLst>
                <a:ext uri="{FF2B5EF4-FFF2-40B4-BE49-F238E27FC236}">
                  <a16:creationId xmlns:a16="http://schemas.microsoft.com/office/drawing/2014/main" id="{81997027-DCEA-A14D-9070-40B071A513E5}"/>
                </a:ext>
              </a:extLst>
            </p:cNvPr>
            <p:cNvSpPr/>
            <p:nvPr/>
          </p:nvSpPr>
          <p:spPr>
            <a:xfrm>
              <a:off x="4840512" y="2348547"/>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32" name="テキスト ボックス 31">
              <a:extLst>
                <a:ext uri="{FF2B5EF4-FFF2-40B4-BE49-F238E27FC236}">
                  <a16:creationId xmlns:a16="http://schemas.microsoft.com/office/drawing/2014/main" id="{440A2F2C-0A21-A048-9CAF-F92B901576D5}"/>
                </a:ext>
              </a:extLst>
            </p:cNvPr>
            <p:cNvSpPr txBox="1"/>
            <p:nvPr/>
          </p:nvSpPr>
          <p:spPr>
            <a:xfrm>
              <a:off x="5080928" y="2521284"/>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33" name="右中かっこ 32">
              <a:extLst>
                <a:ext uri="{FF2B5EF4-FFF2-40B4-BE49-F238E27FC236}">
                  <a16:creationId xmlns:a16="http://schemas.microsoft.com/office/drawing/2014/main" id="{7C820985-B5A5-2E41-B13F-D5CB2CA3C329}"/>
                </a:ext>
              </a:extLst>
            </p:cNvPr>
            <p:cNvSpPr/>
            <p:nvPr/>
          </p:nvSpPr>
          <p:spPr>
            <a:xfrm>
              <a:off x="4593131" y="1252433"/>
              <a:ext cx="128059" cy="1528417"/>
            </a:xfrm>
            <a:prstGeom prst="rightBrace">
              <a:avLst>
                <a:gd name="adj1" fmla="val 8333"/>
                <a:gd name="adj2" fmla="val 19484"/>
              </a:avLst>
            </a:prstGeom>
            <a:ln w="9525">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34" name="直線矢印コネクタ 33">
              <a:extLst>
                <a:ext uri="{FF2B5EF4-FFF2-40B4-BE49-F238E27FC236}">
                  <a16:creationId xmlns:a16="http://schemas.microsoft.com/office/drawing/2014/main" id="{8FB0F6FC-A19E-4148-9B5D-42743B999535}"/>
                </a:ext>
              </a:extLst>
            </p:cNvPr>
            <p:cNvCxnSpPr>
              <a:endCxn id="28" idx="1"/>
            </p:cNvCxnSpPr>
            <p:nvPr/>
          </p:nvCxnSpPr>
          <p:spPr>
            <a:xfrm>
              <a:off x="4665974" y="1545389"/>
              <a:ext cx="182950" cy="8839"/>
            </a:xfrm>
            <a:prstGeom prst="straightConnector1">
              <a:avLst/>
            </a:prstGeom>
            <a:ln>
              <a:solidFill>
                <a:schemeClr val="accent4">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正方形/長方形 34">
              <a:extLst>
                <a:ext uri="{FF2B5EF4-FFF2-40B4-BE49-F238E27FC236}">
                  <a16:creationId xmlns:a16="http://schemas.microsoft.com/office/drawing/2014/main" id="{88DC8A78-9970-1C4E-96CD-3CB8DAF5624A}"/>
                </a:ext>
              </a:extLst>
            </p:cNvPr>
            <p:cNvSpPr/>
            <p:nvPr/>
          </p:nvSpPr>
          <p:spPr>
            <a:xfrm>
              <a:off x="6002663" y="859168"/>
              <a:ext cx="962550" cy="191703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a:extLst>
                <a:ext uri="{FF2B5EF4-FFF2-40B4-BE49-F238E27FC236}">
                  <a16:creationId xmlns:a16="http://schemas.microsoft.com/office/drawing/2014/main" id="{79AECC81-AFEF-2F47-98E7-DD05F5875A15}"/>
                </a:ext>
              </a:extLst>
            </p:cNvPr>
            <p:cNvSpPr/>
            <p:nvPr/>
          </p:nvSpPr>
          <p:spPr>
            <a:xfrm>
              <a:off x="6060302" y="1368690"/>
              <a:ext cx="864096" cy="37107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37" name="正方形/長方形 36">
              <a:extLst>
                <a:ext uri="{FF2B5EF4-FFF2-40B4-BE49-F238E27FC236}">
                  <a16:creationId xmlns:a16="http://schemas.microsoft.com/office/drawing/2014/main" id="{A84AD37C-9323-944D-B1AE-B6195F48C909}"/>
                </a:ext>
              </a:extLst>
            </p:cNvPr>
            <p:cNvSpPr/>
            <p:nvPr/>
          </p:nvSpPr>
          <p:spPr>
            <a:xfrm>
              <a:off x="6051890" y="1940332"/>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38" name="正方形/長方形 37">
              <a:extLst>
                <a:ext uri="{FF2B5EF4-FFF2-40B4-BE49-F238E27FC236}">
                  <a16:creationId xmlns:a16="http://schemas.microsoft.com/office/drawing/2014/main" id="{6F9D3AFA-1DEF-AD45-985D-2CB227F9219D}"/>
                </a:ext>
              </a:extLst>
            </p:cNvPr>
            <p:cNvSpPr/>
            <p:nvPr/>
          </p:nvSpPr>
          <p:spPr>
            <a:xfrm>
              <a:off x="6051890" y="2140898"/>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39" name="正方形/長方形 38">
              <a:extLst>
                <a:ext uri="{FF2B5EF4-FFF2-40B4-BE49-F238E27FC236}">
                  <a16:creationId xmlns:a16="http://schemas.microsoft.com/office/drawing/2014/main" id="{80C7180B-50DE-264F-83A9-C88D80CA6319}"/>
                </a:ext>
              </a:extLst>
            </p:cNvPr>
            <p:cNvSpPr/>
            <p:nvPr/>
          </p:nvSpPr>
          <p:spPr>
            <a:xfrm>
              <a:off x="6051890" y="2348547"/>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40" name="テキスト ボックス 39">
              <a:extLst>
                <a:ext uri="{FF2B5EF4-FFF2-40B4-BE49-F238E27FC236}">
                  <a16:creationId xmlns:a16="http://schemas.microsoft.com/office/drawing/2014/main" id="{A1D0EC76-DACC-0343-944D-DB8F6B4FEA4E}"/>
                </a:ext>
              </a:extLst>
            </p:cNvPr>
            <p:cNvSpPr txBox="1"/>
            <p:nvPr/>
          </p:nvSpPr>
          <p:spPr>
            <a:xfrm>
              <a:off x="6292306" y="2521284"/>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41" name="右中かっこ 40">
              <a:extLst>
                <a:ext uri="{FF2B5EF4-FFF2-40B4-BE49-F238E27FC236}">
                  <a16:creationId xmlns:a16="http://schemas.microsoft.com/office/drawing/2014/main" id="{F16B8D50-4C62-3A44-9456-F7676AFC1AC4}"/>
                </a:ext>
              </a:extLst>
            </p:cNvPr>
            <p:cNvSpPr/>
            <p:nvPr/>
          </p:nvSpPr>
          <p:spPr>
            <a:xfrm>
              <a:off x="5804509" y="1252433"/>
              <a:ext cx="128059" cy="1528417"/>
            </a:xfrm>
            <a:prstGeom prst="rightBrace">
              <a:avLst>
                <a:gd name="adj1" fmla="val 8333"/>
                <a:gd name="adj2" fmla="val 19484"/>
              </a:avLst>
            </a:prstGeom>
            <a:ln w="9525">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42" name="直線矢印コネクタ 41">
              <a:extLst>
                <a:ext uri="{FF2B5EF4-FFF2-40B4-BE49-F238E27FC236}">
                  <a16:creationId xmlns:a16="http://schemas.microsoft.com/office/drawing/2014/main" id="{4D6B036F-D966-F54E-96A6-7FD8FC2FC03D}"/>
                </a:ext>
              </a:extLst>
            </p:cNvPr>
            <p:cNvCxnSpPr>
              <a:endCxn id="36" idx="1"/>
            </p:cNvCxnSpPr>
            <p:nvPr/>
          </p:nvCxnSpPr>
          <p:spPr>
            <a:xfrm>
              <a:off x="5877352" y="1545389"/>
              <a:ext cx="182950" cy="8839"/>
            </a:xfrm>
            <a:prstGeom prst="straightConnector1">
              <a:avLst/>
            </a:prstGeom>
            <a:ln>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テキスト ボックス 44">
              <a:extLst>
                <a:ext uri="{FF2B5EF4-FFF2-40B4-BE49-F238E27FC236}">
                  <a16:creationId xmlns:a16="http://schemas.microsoft.com/office/drawing/2014/main" id="{CB5D0316-1B0F-6D4D-895F-7A7C3E1FD975}"/>
                </a:ext>
              </a:extLst>
            </p:cNvPr>
            <p:cNvSpPr txBox="1"/>
            <p:nvPr/>
          </p:nvSpPr>
          <p:spPr>
            <a:xfrm>
              <a:off x="3583154" y="917485"/>
              <a:ext cx="960750" cy="276999"/>
            </a:xfrm>
            <a:prstGeom prst="rect">
              <a:avLst/>
            </a:prstGeom>
            <a:noFill/>
          </p:spPr>
          <p:txBody>
            <a:bodyPr wrap="square" rtlCol="0">
              <a:spAutoFit/>
            </a:bodyPr>
            <a:lstStyle/>
            <a:p>
              <a:pPr algn="ctr"/>
              <a:r>
                <a:rPr kumimoji="1" lang="ja-JP" altLang="en-US" sz="1200">
                  <a:solidFill>
                    <a:srgbClr val="002060"/>
                  </a:solidFill>
                  <a:latin typeface="Meiryo" panose="020B0604030504040204" pitchFamily="34" charset="-128"/>
                  <a:ea typeface="Meiryo" panose="020B0604030504040204" pitchFamily="34" charset="-128"/>
                </a:rPr>
                <a:t>ブロック</a:t>
              </a:r>
              <a:r>
                <a:rPr kumimoji="1" lang="en-US" altLang="ja-JP" sz="1200" dirty="0">
                  <a:solidFill>
                    <a:srgbClr val="002060"/>
                  </a:solidFill>
                  <a:latin typeface="Meiryo" panose="020B0604030504040204" pitchFamily="34" charset="-128"/>
                  <a:ea typeface="Meiryo" panose="020B0604030504040204" pitchFamily="34" charset="-128"/>
                </a:rPr>
                <a:t>C</a:t>
              </a:r>
              <a:endParaRPr kumimoji="1" lang="ja-JP" altLang="en-US" sz="1200">
                <a:solidFill>
                  <a:srgbClr val="002060"/>
                </a:solidFill>
                <a:latin typeface="Meiryo" panose="020B0604030504040204" pitchFamily="34" charset="-128"/>
                <a:ea typeface="Meiryo" panose="020B0604030504040204" pitchFamily="34" charset="-128"/>
              </a:endParaRPr>
            </a:p>
          </p:txBody>
        </p:sp>
        <p:sp>
          <p:nvSpPr>
            <p:cNvPr id="46" name="テキスト ボックス 45">
              <a:extLst>
                <a:ext uri="{FF2B5EF4-FFF2-40B4-BE49-F238E27FC236}">
                  <a16:creationId xmlns:a16="http://schemas.microsoft.com/office/drawing/2014/main" id="{A1F86BC2-A53D-3A44-BC16-A3A6FA3D8767}"/>
                </a:ext>
              </a:extLst>
            </p:cNvPr>
            <p:cNvSpPr txBox="1"/>
            <p:nvPr/>
          </p:nvSpPr>
          <p:spPr>
            <a:xfrm>
              <a:off x="4802044" y="917485"/>
              <a:ext cx="960750" cy="276999"/>
            </a:xfrm>
            <a:prstGeom prst="rect">
              <a:avLst/>
            </a:prstGeom>
            <a:noFill/>
          </p:spPr>
          <p:txBody>
            <a:bodyPr wrap="square" rtlCol="0">
              <a:spAutoFit/>
            </a:bodyPr>
            <a:lstStyle/>
            <a:p>
              <a:pPr algn="ctr"/>
              <a:r>
                <a:rPr kumimoji="1" lang="ja-JP" altLang="en-US" sz="1200">
                  <a:solidFill>
                    <a:srgbClr val="002060"/>
                  </a:solidFill>
                  <a:latin typeface="Meiryo" panose="020B0604030504040204" pitchFamily="34" charset="-128"/>
                  <a:ea typeface="Meiryo" panose="020B0604030504040204" pitchFamily="34" charset="-128"/>
                </a:rPr>
                <a:t>ブロック</a:t>
              </a:r>
              <a:r>
                <a:rPr kumimoji="1" lang="en-US" altLang="ja-JP" sz="1200" dirty="0">
                  <a:solidFill>
                    <a:srgbClr val="002060"/>
                  </a:solidFill>
                  <a:latin typeface="Meiryo" panose="020B0604030504040204" pitchFamily="34" charset="-128"/>
                  <a:ea typeface="Meiryo" panose="020B0604030504040204" pitchFamily="34" charset="-128"/>
                </a:rPr>
                <a:t>D</a:t>
              </a:r>
              <a:endParaRPr kumimoji="1" lang="ja-JP" altLang="en-US" sz="1200">
                <a:solidFill>
                  <a:srgbClr val="002060"/>
                </a:solidFill>
                <a:latin typeface="Meiryo" panose="020B0604030504040204" pitchFamily="34" charset="-128"/>
                <a:ea typeface="Meiryo" panose="020B0604030504040204" pitchFamily="34" charset="-128"/>
              </a:endParaRPr>
            </a:p>
          </p:txBody>
        </p:sp>
        <p:sp>
          <p:nvSpPr>
            <p:cNvPr id="47" name="テキスト ボックス 46">
              <a:extLst>
                <a:ext uri="{FF2B5EF4-FFF2-40B4-BE49-F238E27FC236}">
                  <a16:creationId xmlns:a16="http://schemas.microsoft.com/office/drawing/2014/main" id="{856F96DD-BCDB-3B4E-8632-E33052B8F588}"/>
                </a:ext>
              </a:extLst>
            </p:cNvPr>
            <p:cNvSpPr txBox="1"/>
            <p:nvPr/>
          </p:nvSpPr>
          <p:spPr>
            <a:xfrm>
              <a:off x="6011975" y="917485"/>
              <a:ext cx="960750" cy="276999"/>
            </a:xfrm>
            <a:prstGeom prst="rect">
              <a:avLst/>
            </a:prstGeom>
            <a:noFill/>
          </p:spPr>
          <p:txBody>
            <a:bodyPr wrap="square" rtlCol="0">
              <a:spAutoFit/>
            </a:bodyPr>
            <a:lstStyle/>
            <a:p>
              <a:pPr algn="ctr"/>
              <a:r>
                <a:rPr kumimoji="1" lang="ja-JP" altLang="en-US" sz="1200">
                  <a:solidFill>
                    <a:srgbClr val="002060"/>
                  </a:solidFill>
                  <a:latin typeface="Meiryo" panose="020B0604030504040204" pitchFamily="34" charset="-128"/>
                  <a:ea typeface="Meiryo" panose="020B0604030504040204" pitchFamily="34" charset="-128"/>
                </a:rPr>
                <a:t>ブロック</a:t>
              </a:r>
              <a:r>
                <a:rPr kumimoji="1" lang="en-US" altLang="ja-JP" sz="1200" dirty="0">
                  <a:solidFill>
                    <a:srgbClr val="002060"/>
                  </a:solidFill>
                  <a:latin typeface="Meiryo" panose="020B0604030504040204" pitchFamily="34" charset="-128"/>
                  <a:ea typeface="Meiryo" panose="020B0604030504040204" pitchFamily="34" charset="-128"/>
                </a:rPr>
                <a:t>E</a:t>
              </a:r>
              <a:endParaRPr kumimoji="1" lang="ja-JP" altLang="en-US" sz="1200">
                <a:solidFill>
                  <a:srgbClr val="002060"/>
                </a:solidFill>
                <a:latin typeface="Meiryo" panose="020B0604030504040204" pitchFamily="34" charset="-128"/>
                <a:ea typeface="Meiryo" panose="020B0604030504040204" pitchFamily="34" charset="-128"/>
              </a:endParaRPr>
            </a:p>
          </p:txBody>
        </p:sp>
      </p:grpSp>
      <p:sp>
        <p:nvSpPr>
          <p:cNvPr id="2" name="タイトル 1">
            <a:extLst>
              <a:ext uri="{FF2B5EF4-FFF2-40B4-BE49-F238E27FC236}">
                <a16:creationId xmlns:a16="http://schemas.microsoft.com/office/drawing/2014/main" id="{576D9EC6-0728-3C46-8A6E-AD97A50DE7FB}"/>
              </a:ext>
            </a:extLst>
          </p:cNvPr>
          <p:cNvSpPr>
            <a:spLocks noGrp="1"/>
          </p:cNvSpPr>
          <p:nvPr>
            <p:ph type="title"/>
          </p:nvPr>
        </p:nvSpPr>
        <p:spPr/>
        <p:txBody>
          <a:bodyPr/>
          <a:lstStyle/>
          <a:p>
            <a:r>
              <a:rPr kumimoji="1" lang="ja-JP" altLang="en-US"/>
              <a:t>なぜブロック･チェーンというのか、なぜ改竄できないのか</a:t>
            </a:r>
          </a:p>
        </p:txBody>
      </p:sp>
      <p:sp>
        <p:nvSpPr>
          <p:cNvPr id="3" name="スライド番号プレースホルダー 2">
            <a:extLst>
              <a:ext uri="{FF2B5EF4-FFF2-40B4-BE49-F238E27FC236}">
                <a16:creationId xmlns:a16="http://schemas.microsoft.com/office/drawing/2014/main" id="{523BA5A9-B245-424B-994C-1029BBF7C41F}"/>
              </a:ext>
            </a:extLst>
          </p:cNvPr>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正方形/長方形 3">
            <a:extLst>
              <a:ext uri="{FF2B5EF4-FFF2-40B4-BE49-F238E27FC236}">
                <a16:creationId xmlns:a16="http://schemas.microsoft.com/office/drawing/2014/main" id="{93813366-87B1-5D41-A25E-17B20FE2F601}"/>
              </a:ext>
            </a:extLst>
          </p:cNvPr>
          <p:cNvSpPr/>
          <p:nvPr/>
        </p:nvSpPr>
        <p:spPr>
          <a:xfrm>
            <a:off x="1160397" y="859168"/>
            <a:ext cx="962550" cy="191703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5F8B9388-3B92-F14C-8057-8B69A669D31F}"/>
              </a:ext>
            </a:extLst>
          </p:cNvPr>
          <p:cNvSpPr/>
          <p:nvPr/>
        </p:nvSpPr>
        <p:spPr>
          <a:xfrm>
            <a:off x="1218036" y="1368690"/>
            <a:ext cx="864096" cy="37107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6" name="正方形/長方形 5">
            <a:extLst>
              <a:ext uri="{FF2B5EF4-FFF2-40B4-BE49-F238E27FC236}">
                <a16:creationId xmlns:a16="http://schemas.microsoft.com/office/drawing/2014/main" id="{130A56B8-926E-5841-BEDD-B6687E95456B}"/>
              </a:ext>
            </a:extLst>
          </p:cNvPr>
          <p:cNvSpPr/>
          <p:nvPr/>
        </p:nvSpPr>
        <p:spPr>
          <a:xfrm>
            <a:off x="1209624" y="1940332"/>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7" name="正方形/長方形 6">
            <a:extLst>
              <a:ext uri="{FF2B5EF4-FFF2-40B4-BE49-F238E27FC236}">
                <a16:creationId xmlns:a16="http://schemas.microsoft.com/office/drawing/2014/main" id="{F6630616-521E-8A4E-9DE8-F7C19C73276F}"/>
              </a:ext>
            </a:extLst>
          </p:cNvPr>
          <p:cNvSpPr/>
          <p:nvPr/>
        </p:nvSpPr>
        <p:spPr>
          <a:xfrm>
            <a:off x="1209624" y="2140898"/>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8" name="正方形/長方形 7">
            <a:extLst>
              <a:ext uri="{FF2B5EF4-FFF2-40B4-BE49-F238E27FC236}">
                <a16:creationId xmlns:a16="http://schemas.microsoft.com/office/drawing/2014/main" id="{B8CACDEB-C807-0E46-B52D-FD6EE1ADC149}"/>
              </a:ext>
            </a:extLst>
          </p:cNvPr>
          <p:cNvSpPr/>
          <p:nvPr/>
        </p:nvSpPr>
        <p:spPr>
          <a:xfrm>
            <a:off x="1209624" y="2348547"/>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AD68A0AB-15E3-2E46-8BD7-0C12B2338394}"/>
              </a:ext>
            </a:extLst>
          </p:cNvPr>
          <p:cNvSpPr txBox="1"/>
          <p:nvPr/>
        </p:nvSpPr>
        <p:spPr>
          <a:xfrm>
            <a:off x="1451291" y="2511246"/>
            <a:ext cx="377026" cy="246221"/>
          </a:xfrm>
          <a:prstGeom prst="rect">
            <a:avLst/>
          </a:prstGeom>
          <a:noFill/>
        </p:spPr>
        <p:txBody>
          <a:bodyPr wrap="none" rtlCol="0">
            <a:spAutoFit/>
          </a:bodyPr>
          <a:lstStyle/>
          <a:p>
            <a:r>
              <a:rPr kumimoji="1" lang="ja-JP" altLang="en-US" sz="1000">
                <a:solidFill>
                  <a:srgbClr val="0070C0"/>
                </a:solidFill>
              </a:rPr>
              <a:t>・・・</a:t>
            </a:r>
          </a:p>
        </p:txBody>
      </p:sp>
      <p:cxnSp>
        <p:nvCxnSpPr>
          <p:cNvPr id="18" name="直線矢印コネクタ 17">
            <a:extLst>
              <a:ext uri="{FF2B5EF4-FFF2-40B4-BE49-F238E27FC236}">
                <a16:creationId xmlns:a16="http://schemas.microsoft.com/office/drawing/2014/main" id="{0C0BFA63-C470-7241-8F62-8F2802246AFF}"/>
              </a:ext>
            </a:extLst>
          </p:cNvPr>
          <p:cNvCxnSpPr/>
          <p:nvPr/>
        </p:nvCxnSpPr>
        <p:spPr>
          <a:xfrm>
            <a:off x="1037730" y="1561134"/>
            <a:ext cx="182950" cy="8839"/>
          </a:xfrm>
          <a:prstGeom prst="straightConnector1">
            <a:avLst/>
          </a:prstGeom>
          <a:ln>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84A96CB3-5C33-1041-A04F-F311CE4237BA}"/>
              </a:ext>
            </a:extLst>
          </p:cNvPr>
          <p:cNvSpPr txBox="1"/>
          <p:nvPr/>
        </p:nvSpPr>
        <p:spPr>
          <a:xfrm>
            <a:off x="1160398" y="917485"/>
            <a:ext cx="960750" cy="276999"/>
          </a:xfrm>
          <a:prstGeom prst="rect">
            <a:avLst/>
          </a:prstGeom>
          <a:noFill/>
        </p:spPr>
        <p:txBody>
          <a:bodyPr wrap="square" rtlCol="0">
            <a:spAutoFit/>
          </a:bodyPr>
          <a:lstStyle/>
          <a:p>
            <a:pPr algn="ctr"/>
            <a:r>
              <a:rPr kumimoji="1" lang="ja-JP" altLang="en-US" sz="1200">
                <a:solidFill>
                  <a:srgbClr val="002060"/>
                </a:solidFill>
                <a:latin typeface="Meiryo" panose="020B0604030504040204" pitchFamily="34" charset="-128"/>
                <a:ea typeface="Meiryo" panose="020B0604030504040204" pitchFamily="34" charset="-128"/>
              </a:rPr>
              <a:t>ブロック</a:t>
            </a:r>
            <a:r>
              <a:rPr kumimoji="1" lang="en-US" altLang="ja-JP" sz="1200" dirty="0">
                <a:solidFill>
                  <a:srgbClr val="002060"/>
                </a:solidFill>
                <a:latin typeface="Meiryo" panose="020B0604030504040204" pitchFamily="34" charset="-128"/>
                <a:ea typeface="Meiryo" panose="020B0604030504040204" pitchFamily="34" charset="-128"/>
              </a:rPr>
              <a:t>A</a:t>
            </a:r>
            <a:endParaRPr kumimoji="1" lang="ja-JP" altLang="en-US" sz="1200">
              <a:solidFill>
                <a:srgbClr val="002060"/>
              </a:solidFill>
              <a:latin typeface="Meiryo" panose="020B0604030504040204" pitchFamily="34" charset="-128"/>
              <a:ea typeface="Meiryo" panose="020B0604030504040204" pitchFamily="34" charset="-128"/>
            </a:endParaRPr>
          </a:p>
        </p:txBody>
      </p:sp>
      <p:grpSp>
        <p:nvGrpSpPr>
          <p:cNvPr id="85" name="グループ化 84">
            <a:extLst>
              <a:ext uri="{FF2B5EF4-FFF2-40B4-BE49-F238E27FC236}">
                <a16:creationId xmlns:a16="http://schemas.microsoft.com/office/drawing/2014/main" id="{3A96DBB3-2472-5042-B93D-BE65BA8BCC95}"/>
              </a:ext>
            </a:extLst>
          </p:cNvPr>
          <p:cNvGrpSpPr/>
          <p:nvPr/>
        </p:nvGrpSpPr>
        <p:grpSpPr>
          <a:xfrm>
            <a:off x="2171822" y="1252433"/>
            <a:ext cx="1119889" cy="1528417"/>
            <a:chOff x="2171822" y="1252433"/>
            <a:chExt cx="1119889" cy="1528417"/>
          </a:xfrm>
        </p:grpSpPr>
        <p:sp>
          <p:nvSpPr>
            <p:cNvPr id="16" name="右中かっこ 15">
              <a:extLst>
                <a:ext uri="{FF2B5EF4-FFF2-40B4-BE49-F238E27FC236}">
                  <a16:creationId xmlns:a16="http://schemas.microsoft.com/office/drawing/2014/main" id="{A13F6099-F065-7645-86BE-5F1C781173FC}"/>
                </a:ext>
              </a:extLst>
            </p:cNvPr>
            <p:cNvSpPr/>
            <p:nvPr/>
          </p:nvSpPr>
          <p:spPr>
            <a:xfrm>
              <a:off x="2171822" y="1252433"/>
              <a:ext cx="128059" cy="1528417"/>
            </a:xfrm>
            <a:prstGeom prst="rightBrace">
              <a:avLst>
                <a:gd name="adj1" fmla="val 8333"/>
                <a:gd name="adj2" fmla="val 19484"/>
              </a:avLst>
            </a:prstGeom>
            <a:ln w="952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8CE40E9-9EDE-FC46-95A0-9E10F8664715}"/>
                </a:ext>
              </a:extLst>
            </p:cNvPr>
            <p:cNvSpPr/>
            <p:nvPr/>
          </p:nvSpPr>
          <p:spPr>
            <a:xfrm>
              <a:off x="2427615" y="1368690"/>
              <a:ext cx="864096" cy="3710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cxnSp>
          <p:nvCxnSpPr>
            <p:cNvPr id="17" name="直線矢印コネクタ 16">
              <a:extLst>
                <a:ext uri="{FF2B5EF4-FFF2-40B4-BE49-F238E27FC236}">
                  <a16:creationId xmlns:a16="http://schemas.microsoft.com/office/drawing/2014/main" id="{FEACA660-645D-5241-91D3-F4450BA87E83}"/>
                </a:ext>
              </a:extLst>
            </p:cNvPr>
            <p:cNvCxnSpPr>
              <a:endCxn id="11" idx="1"/>
            </p:cNvCxnSpPr>
            <p:nvPr/>
          </p:nvCxnSpPr>
          <p:spPr>
            <a:xfrm>
              <a:off x="2244665" y="1545389"/>
              <a:ext cx="182950" cy="8839"/>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8" name="テキスト ボックス 47">
            <a:extLst>
              <a:ext uri="{FF2B5EF4-FFF2-40B4-BE49-F238E27FC236}">
                <a16:creationId xmlns:a16="http://schemas.microsoft.com/office/drawing/2014/main" id="{5D88D927-399C-684E-9C1C-EEA51AA3FDF3}"/>
              </a:ext>
            </a:extLst>
          </p:cNvPr>
          <p:cNvSpPr txBox="1"/>
          <p:nvPr/>
        </p:nvSpPr>
        <p:spPr>
          <a:xfrm>
            <a:off x="2364835" y="5785397"/>
            <a:ext cx="6701011" cy="761747"/>
          </a:xfrm>
          <a:prstGeom prst="rect">
            <a:avLst/>
          </a:prstGeom>
          <a:noFill/>
        </p:spPr>
        <p:txBody>
          <a:bodyPr wrap="square" rtlCol="0">
            <a:spAutoFit/>
          </a:bodyPr>
          <a:lstStyle/>
          <a:p>
            <a:pPr marL="171450" indent="-171450">
              <a:buFont typeface="Wingdings" pitchFamily="2" charset="2"/>
              <a:buChar char="l"/>
            </a:pPr>
            <a:r>
              <a:rPr kumimoji="1" lang="ja-JP" altLang="en-US" sz="1200">
                <a:solidFill>
                  <a:srgbClr val="FF0000"/>
                </a:solidFill>
                <a:latin typeface="Meiryo" charset="-128"/>
                <a:ea typeface="Meiryo" charset="-128"/>
                <a:cs typeface="Meiryo" charset="-128"/>
              </a:rPr>
              <a:t>ある取引を改竄しようとすると膨大な計算が必要となり</a:t>
            </a:r>
            <a:r>
              <a:rPr kumimoji="1" lang="ja-JP" altLang="en-US" sz="1200" b="1" u="sng">
                <a:solidFill>
                  <a:srgbClr val="FF0000"/>
                </a:solidFill>
                <a:latin typeface="Meiryo" charset="-128"/>
                <a:ea typeface="Meiryo" charset="-128"/>
                <a:cs typeface="Meiryo" charset="-128"/>
              </a:rPr>
              <a:t>実際上は不可能</a:t>
            </a:r>
            <a:r>
              <a:rPr kumimoji="1" lang="ja-JP" altLang="en-US" sz="1200">
                <a:solidFill>
                  <a:srgbClr val="FF0000"/>
                </a:solidFill>
                <a:latin typeface="Meiryo" charset="-128"/>
                <a:ea typeface="Meiryo" charset="-128"/>
                <a:cs typeface="Meiryo" charset="-128"/>
              </a:rPr>
              <a:t>＝</a:t>
            </a:r>
            <a:r>
              <a:rPr kumimoji="1" lang="ja-JP" altLang="en-US" sz="1200" b="1" u="sng">
                <a:solidFill>
                  <a:srgbClr val="FF0000"/>
                </a:solidFill>
                <a:latin typeface="Meiryo" charset="-128"/>
                <a:ea typeface="Meiryo" charset="-128"/>
                <a:cs typeface="Meiryo" charset="-128"/>
              </a:rPr>
              <a:t>改竄できない</a:t>
            </a:r>
            <a:r>
              <a:rPr kumimoji="1" lang="ja-JP" altLang="en-US" sz="1200">
                <a:solidFill>
                  <a:srgbClr val="FF0000"/>
                </a:solidFill>
                <a:latin typeface="Meiryo" charset="-128"/>
                <a:ea typeface="Meiryo" charset="-128"/>
                <a:cs typeface="Meiryo" charset="-128"/>
              </a:rPr>
              <a:t>。</a:t>
            </a:r>
            <a:endParaRPr kumimoji="1" lang="en-US" altLang="ja-JP" sz="1200" dirty="0">
              <a:solidFill>
                <a:srgbClr val="FF0000"/>
              </a:solidFill>
              <a:latin typeface="Meiryo" charset="-128"/>
              <a:ea typeface="Meiryo" charset="-128"/>
              <a:cs typeface="Meiryo" charset="-128"/>
            </a:endParaRPr>
          </a:p>
          <a:p>
            <a:pPr marL="628650" lvl="1" indent="-171450">
              <a:buFont typeface="Wingdings" pitchFamily="2" charset="2"/>
              <a:buChar char="Ø"/>
            </a:pPr>
            <a:r>
              <a:rPr kumimoji="1" lang="ja-JP" altLang="en-US" sz="1050">
                <a:solidFill>
                  <a:srgbClr val="FF0000"/>
                </a:solidFill>
                <a:latin typeface="Meiryo" charset="-128"/>
                <a:ea typeface="Meiryo" charset="-128"/>
                <a:cs typeface="Meiryo" charset="-128"/>
              </a:rPr>
              <a:t>特定の取引を改竄する。</a:t>
            </a:r>
            <a:endParaRPr kumimoji="1" lang="en-US" altLang="ja-JP" sz="1050" dirty="0">
              <a:solidFill>
                <a:srgbClr val="FF0000"/>
              </a:solidFill>
              <a:latin typeface="Meiryo" charset="-128"/>
              <a:ea typeface="Meiryo" charset="-128"/>
              <a:cs typeface="Meiryo" charset="-128"/>
            </a:endParaRPr>
          </a:p>
          <a:p>
            <a:pPr marL="628650" lvl="1" indent="-171450">
              <a:buFont typeface="Wingdings" pitchFamily="2" charset="2"/>
              <a:buChar char="Ø"/>
            </a:pPr>
            <a:r>
              <a:rPr kumimoji="1" lang="ja-JP" altLang="en-US" sz="1050">
                <a:solidFill>
                  <a:srgbClr val="FF0000"/>
                </a:solidFill>
                <a:latin typeface="Meiryo" charset="-128"/>
                <a:ea typeface="Meiryo" charset="-128"/>
                <a:cs typeface="Meiryo" charset="-128"/>
              </a:rPr>
              <a:t>その取引を含むブロック以降の全てのブロックのハッシュ値を計算し直す必要がある。</a:t>
            </a:r>
            <a:endParaRPr kumimoji="1" lang="en-US" altLang="ja-JP" sz="1050" dirty="0">
              <a:solidFill>
                <a:srgbClr val="FF0000"/>
              </a:solidFill>
              <a:latin typeface="Meiryo" charset="-128"/>
              <a:ea typeface="Meiryo" charset="-128"/>
              <a:cs typeface="Meiryo" charset="-128"/>
            </a:endParaRPr>
          </a:p>
          <a:p>
            <a:pPr marL="628650" lvl="1" indent="-171450">
              <a:buFont typeface="Wingdings" pitchFamily="2" charset="2"/>
              <a:buChar char="Ø"/>
            </a:pPr>
            <a:r>
              <a:rPr lang="ja-JP" altLang="en-US" sz="1050">
                <a:solidFill>
                  <a:srgbClr val="FF0000"/>
                </a:solidFill>
                <a:latin typeface="Meiryo" charset="-128"/>
                <a:ea typeface="Meiryo" charset="-128"/>
                <a:cs typeface="Meiryo" charset="-128"/>
              </a:rPr>
              <a:t>一連のブロックの繋がりを全ノードで同時に改竄しなければならない。</a:t>
            </a:r>
            <a:endParaRPr kumimoji="1" lang="en-US" altLang="ja-JP" sz="1050" dirty="0">
              <a:solidFill>
                <a:srgbClr val="FF0000"/>
              </a:solidFill>
              <a:latin typeface="Meiryo" charset="-128"/>
              <a:ea typeface="Meiryo" charset="-128"/>
              <a:cs typeface="Meiryo" charset="-128"/>
            </a:endParaRPr>
          </a:p>
        </p:txBody>
      </p:sp>
      <p:grpSp>
        <p:nvGrpSpPr>
          <p:cNvPr id="93" name="グループ化 92">
            <a:extLst>
              <a:ext uri="{FF2B5EF4-FFF2-40B4-BE49-F238E27FC236}">
                <a16:creationId xmlns:a16="http://schemas.microsoft.com/office/drawing/2014/main" id="{B379FC8A-2C0A-9342-A3ED-3B46BCAD4AC3}"/>
              </a:ext>
            </a:extLst>
          </p:cNvPr>
          <p:cNvGrpSpPr/>
          <p:nvPr/>
        </p:nvGrpSpPr>
        <p:grpSpPr>
          <a:xfrm>
            <a:off x="1822729" y="1532117"/>
            <a:ext cx="5153171" cy="4133530"/>
            <a:chOff x="2338237" y="680297"/>
            <a:chExt cx="5153171" cy="4133530"/>
          </a:xfrm>
        </p:grpSpPr>
        <p:sp>
          <p:nvSpPr>
            <p:cNvPr id="49" name="正方形/長方形 48">
              <a:extLst>
                <a:ext uri="{FF2B5EF4-FFF2-40B4-BE49-F238E27FC236}">
                  <a16:creationId xmlns:a16="http://schemas.microsoft.com/office/drawing/2014/main" id="{A05410C4-E22A-C346-962A-05540A527BAE}"/>
                </a:ext>
              </a:extLst>
            </p:cNvPr>
            <p:cNvSpPr/>
            <p:nvPr/>
          </p:nvSpPr>
          <p:spPr>
            <a:xfrm>
              <a:off x="2888659" y="2892145"/>
              <a:ext cx="962550" cy="191703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a:extLst>
                <a:ext uri="{FF2B5EF4-FFF2-40B4-BE49-F238E27FC236}">
                  <a16:creationId xmlns:a16="http://schemas.microsoft.com/office/drawing/2014/main" id="{17EF4987-7497-E540-8D8E-30470CC2F81C}"/>
                </a:ext>
              </a:extLst>
            </p:cNvPr>
            <p:cNvSpPr/>
            <p:nvPr/>
          </p:nvSpPr>
          <p:spPr>
            <a:xfrm>
              <a:off x="2946298" y="3401667"/>
              <a:ext cx="864096" cy="3710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51" name="正方形/長方形 50">
              <a:extLst>
                <a:ext uri="{FF2B5EF4-FFF2-40B4-BE49-F238E27FC236}">
                  <a16:creationId xmlns:a16="http://schemas.microsoft.com/office/drawing/2014/main" id="{B37B4EE5-EA57-7F4A-8030-AD1288A844F6}"/>
                </a:ext>
              </a:extLst>
            </p:cNvPr>
            <p:cNvSpPr/>
            <p:nvPr/>
          </p:nvSpPr>
          <p:spPr>
            <a:xfrm>
              <a:off x="2937886" y="3973309"/>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52" name="正方形/長方形 51">
              <a:extLst>
                <a:ext uri="{FF2B5EF4-FFF2-40B4-BE49-F238E27FC236}">
                  <a16:creationId xmlns:a16="http://schemas.microsoft.com/office/drawing/2014/main" id="{8859B121-A7B9-0A41-9634-5BCA0CA631E9}"/>
                </a:ext>
              </a:extLst>
            </p:cNvPr>
            <p:cNvSpPr/>
            <p:nvPr/>
          </p:nvSpPr>
          <p:spPr>
            <a:xfrm>
              <a:off x="2937886" y="4173875"/>
              <a:ext cx="864096" cy="174323"/>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53" name="正方形/長方形 52">
              <a:extLst>
                <a:ext uri="{FF2B5EF4-FFF2-40B4-BE49-F238E27FC236}">
                  <a16:creationId xmlns:a16="http://schemas.microsoft.com/office/drawing/2014/main" id="{D935174F-A88B-DD49-8C96-1823B022FA28}"/>
                </a:ext>
              </a:extLst>
            </p:cNvPr>
            <p:cNvSpPr/>
            <p:nvPr/>
          </p:nvSpPr>
          <p:spPr>
            <a:xfrm>
              <a:off x="2937886" y="4381524"/>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54" name="テキスト ボックス 53">
              <a:extLst>
                <a:ext uri="{FF2B5EF4-FFF2-40B4-BE49-F238E27FC236}">
                  <a16:creationId xmlns:a16="http://schemas.microsoft.com/office/drawing/2014/main" id="{498EBA99-CB1D-3143-AE8F-777E9C3E4CFA}"/>
                </a:ext>
              </a:extLst>
            </p:cNvPr>
            <p:cNvSpPr txBox="1"/>
            <p:nvPr/>
          </p:nvSpPr>
          <p:spPr>
            <a:xfrm>
              <a:off x="3178302" y="4554261"/>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55" name="正方形/長方形 54">
              <a:extLst>
                <a:ext uri="{FF2B5EF4-FFF2-40B4-BE49-F238E27FC236}">
                  <a16:creationId xmlns:a16="http://schemas.microsoft.com/office/drawing/2014/main" id="{895EA9F5-347F-7640-9572-ABB989FF8037}"/>
                </a:ext>
              </a:extLst>
            </p:cNvPr>
            <p:cNvSpPr/>
            <p:nvPr/>
          </p:nvSpPr>
          <p:spPr>
            <a:xfrm>
              <a:off x="4100037" y="2892145"/>
              <a:ext cx="962550" cy="1917030"/>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a:extLst>
                <a:ext uri="{FF2B5EF4-FFF2-40B4-BE49-F238E27FC236}">
                  <a16:creationId xmlns:a16="http://schemas.microsoft.com/office/drawing/2014/main" id="{F1FFDE2A-DA6B-AC40-B5BE-36560EFADE7B}"/>
                </a:ext>
              </a:extLst>
            </p:cNvPr>
            <p:cNvSpPr/>
            <p:nvPr/>
          </p:nvSpPr>
          <p:spPr>
            <a:xfrm>
              <a:off x="4157676" y="3401667"/>
              <a:ext cx="864096" cy="37107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57" name="正方形/長方形 56">
              <a:extLst>
                <a:ext uri="{FF2B5EF4-FFF2-40B4-BE49-F238E27FC236}">
                  <a16:creationId xmlns:a16="http://schemas.microsoft.com/office/drawing/2014/main" id="{1853385C-4039-B94C-9477-242A329227FA}"/>
                </a:ext>
              </a:extLst>
            </p:cNvPr>
            <p:cNvSpPr/>
            <p:nvPr/>
          </p:nvSpPr>
          <p:spPr>
            <a:xfrm>
              <a:off x="4149264" y="3973309"/>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58" name="正方形/長方形 57">
              <a:extLst>
                <a:ext uri="{FF2B5EF4-FFF2-40B4-BE49-F238E27FC236}">
                  <a16:creationId xmlns:a16="http://schemas.microsoft.com/office/drawing/2014/main" id="{F0BABEDB-D34B-E843-86E7-3816331A3198}"/>
                </a:ext>
              </a:extLst>
            </p:cNvPr>
            <p:cNvSpPr/>
            <p:nvPr/>
          </p:nvSpPr>
          <p:spPr>
            <a:xfrm>
              <a:off x="4149264" y="4173875"/>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59" name="正方形/長方形 58">
              <a:extLst>
                <a:ext uri="{FF2B5EF4-FFF2-40B4-BE49-F238E27FC236}">
                  <a16:creationId xmlns:a16="http://schemas.microsoft.com/office/drawing/2014/main" id="{DED7D08E-0971-E04D-8762-F75F9481748A}"/>
                </a:ext>
              </a:extLst>
            </p:cNvPr>
            <p:cNvSpPr/>
            <p:nvPr/>
          </p:nvSpPr>
          <p:spPr>
            <a:xfrm>
              <a:off x="4149264" y="4381524"/>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60" name="テキスト ボックス 59">
              <a:extLst>
                <a:ext uri="{FF2B5EF4-FFF2-40B4-BE49-F238E27FC236}">
                  <a16:creationId xmlns:a16="http://schemas.microsoft.com/office/drawing/2014/main" id="{207C4C5A-E08E-DB41-A610-2F548ABEF89A}"/>
                </a:ext>
              </a:extLst>
            </p:cNvPr>
            <p:cNvSpPr txBox="1"/>
            <p:nvPr/>
          </p:nvSpPr>
          <p:spPr>
            <a:xfrm>
              <a:off x="4389680" y="4554261"/>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61" name="右中かっこ 60">
              <a:extLst>
                <a:ext uri="{FF2B5EF4-FFF2-40B4-BE49-F238E27FC236}">
                  <a16:creationId xmlns:a16="http://schemas.microsoft.com/office/drawing/2014/main" id="{E68F82B4-9B7F-5245-A556-9EA5CAB1921F}"/>
                </a:ext>
              </a:extLst>
            </p:cNvPr>
            <p:cNvSpPr/>
            <p:nvPr/>
          </p:nvSpPr>
          <p:spPr>
            <a:xfrm>
              <a:off x="3901883" y="3285410"/>
              <a:ext cx="128059" cy="1528417"/>
            </a:xfrm>
            <a:prstGeom prst="rightBrace">
              <a:avLst>
                <a:gd name="adj1" fmla="val 8333"/>
                <a:gd name="adj2" fmla="val 19484"/>
              </a:avLst>
            </a:prstGeom>
            <a:ln w="9525">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62" name="直線矢印コネクタ 61">
              <a:extLst>
                <a:ext uri="{FF2B5EF4-FFF2-40B4-BE49-F238E27FC236}">
                  <a16:creationId xmlns:a16="http://schemas.microsoft.com/office/drawing/2014/main" id="{20615D92-9C23-D94D-B8C6-7C7B85C489AA}"/>
                </a:ext>
              </a:extLst>
            </p:cNvPr>
            <p:cNvCxnSpPr>
              <a:endCxn id="56" idx="1"/>
            </p:cNvCxnSpPr>
            <p:nvPr/>
          </p:nvCxnSpPr>
          <p:spPr>
            <a:xfrm>
              <a:off x="3974726" y="3578366"/>
              <a:ext cx="182950" cy="8839"/>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63" name="正方形/長方形 62">
              <a:extLst>
                <a:ext uri="{FF2B5EF4-FFF2-40B4-BE49-F238E27FC236}">
                  <a16:creationId xmlns:a16="http://schemas.microsoft.com/office/drawing/2014/main" id="{0797A286-3D31-A345-A0B4-C30EB7D7F8E7}"/>
                </a:ext>
              </a:extLst>
            </p:cNvPr>
            <p:cNvSpPr/>
            <p:nvPr/>
          </p:nvSpPr>
          <p:spPr>
            <a:xfrm>
              <a:off x="5309968" y="2892145"/>
              <a:ext cx="962550" cy="191703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a:extLst>
                <a:ext uri="{FF2B5EF4-FFF2-40B4-BE49-F238E27FC236}">
                  <a16:creationId xmlns:a16="http://schemas.microsoft.com/office/drawing/2014/main" id="{C3624E3D-038D-E348-868A-FBF191AFFB76}"/>
                </a:ext>
              </a:extLst>
            </p:cNvPr>
            <p:cNvSpPr/>
            <p:nvPr/>
          </p:nvSpPr>
          <p:spPr>
            <a:xfrm>
              <a:off x="5367607" y="3401667"/>
              <a:ext cx="864096" cy="37107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65" name="正方形/長方形 64">
              <a:extLst>
                <a:ext uri="{FF2B5EF4-FFF2-40B4-BE49-F238E27FC236}">
                  <a16:creationId xmlns:a16="http://schemas.microsoft.com/office/drawing/2014/main" id="{016C9545-354D-A345-BA60-467E75F43282}"/>
                </a:ext>
              </a:extLst>
            </p:cNvPr>
            <p:cNvSpPr/>
            <p:nvPr/>
          </p:nvSpPr>
          <p:spPr>
            <a:xfrm>
              <a:off x="5359195" y="3973309"/>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66" name="正方形/長方形 65">
              <a:extLst>
                <a:ext uri="{FF2B5EF4-FFF2-40B4-BE49-F238E27FC236}">
                  <a16:creationId xmlns:a16="http://schemas.microsoft.com/office/drawing/2014/main" id="{9583339E-17E4-E940-B8AE-A982A69F8828}"/>
                </a:ext>
              </a:extLst>
            </p:cNvPr>
            <p:cNvSpPr/>
            <p:nvPr/>
          </p:nvSpPr>
          <p:spPr>
            <a:xfrm>
              <a:off x="5359195" y="4173875"/>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67" name="正方形/長方形 66">
              <a:extLst>
                <a:ext uri="{FF2B5EF4-FFF2-40B4-BE49-F238E27FC236}">
                  <a16:creationId xmlns:a16="http://schemas.microsoft.com/office/drawing/2014/main" id="{C010F829-0FB3-CD48-8566-2A36B88F6ABD}"/>
                </a:ext>
              </a:extLst>
            </p:cNvPr>
            <p:cNvSpPr/>
            <p:nvPr/>
          </p:nvSpPr>
          <p:spPr>
            <a:xfrm>
              <a:off x="5359195" y="4381524"/>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68" name="テキスト ボックス 67">
              <a:extLst>
                <a:ext uri="{FF2B5EF4-FFF2-40B4-BE49-F238E27FC236}">
                  <a16:creationId xmlns:a16="http://schemas.microsoft.com/office/drawing/2014/main" id="{AE0827FD-5239-8746-8563-9F928C1DB9D3}"/>
                </a:ext>
              </a:extLst>
            </p:cNvPr>
            <p:cNvSpPr txBox="1"/>
            <p:nvPr/>
          </p:nvSpPr>
          <p:spPr>
            <a:xfrm>
              <a:off x="5599611" y="4554261"/>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69" name="右中かっこ 68">
              <a:extLst>
                <a:ext uri="{FF2B5EF4-FFF2-40B4-BE49-F238E27FC236}">
                  <a16:creationId xmlns:a16="http://schemas.microsoft.com/office/drawing/2014/main" id="{07E7C9E4-0CFC-334A-968C-6A8EE1ED4FD3}"/>
                </a:ext>
              </a:extLst>
            </p:cNvPr>
            <p:cNvSpPr/>
            <p:nvPr/>
          </p:nvSpPr>
          <p:spPr>
            <a:xfrm>
              <a:off x="5111814" y="3285410"/>
              <a:ext cx="128059" cy="1528417"/>
            </a:xfrm>
            <a:prstGeom prst="rightBrace">
              <a:avLst>
                <a:gd name="adj1" fmla="val 8333"/>
                <a:gd name="adj2" fmla="val 19484"/>
              </a:avLst>
            </a:prstGeom>
            <a:ln w="9525">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0" name="直線矢印コネクタ 69">
              <a:extLst>
                <a:ext uri="{FF2B5EF4-FFF2-40B4-BE49-F238E27FC236}">
                  <a16:creationId xmlns:a16="http://schemas.microsoft.com/office/drawing/2014/main" id="{F20EAECC-1ABD-A24B-B882-57C5F39DAB2D}"/>
                </a:ext>
              </a:extLst>
            </p:cNvPr>
            <p:cNvCxnSpPr>
              <a:endCxn id="64" idx="1"/>
            </p:cNvCxnSpPr>
            <p:nvPr/>
          </p:nvCxnSpPr>
          <p:spPr>
            <a:xfrm>
              <a:off x="5184657" y="3578366"/>
              <a:ext cx="182950" cy="8839"/>
            </a:xfrm>
            <a:prstGeom prst="straightConnector1">
              <a:avLst/>
            </a:prstGeom>
            <a:ln>
              <a:solidFill>
                <a:schemeClr val="accent4">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正方形/長方形 70">
              <a:extLst>
                <a:ext uri="{FF2B5EF4-FFF2-40B4-BE49-F238E27FC236}">
                  <a16:creationId xmlns:a16="http://schemas.microsoft.com/office/drawing/2014/main" id="{EFF03425-9A11-E945-9801-A02A308EC0A1}"/>
                </a:ext>
              </a:extLst>
            </p:cNvPr>
            <p:cNvSpPr/>
            <p:nvPr/>
          </p:nvSpPr>
          <p:spPr>
            <a:xfrm>
              <a:off x="6521346" y="2892145"/>
              <a:ext cx="962550" cy="191703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正方形/長方形 71">
              <a:extLst>
                <a:ext uri="{FF2B5EF4-FFF2-40B4-BE49-F238E27FC236}">
                  <a16:creationId xmlns:a16="http://schemas.microsoft.com/office/drawing/2014/main" id="{D34FDDC1-467A-4D49-9906-8D3CFF62EBFE}"/>
                </a:ext>
              </a:extLst>
            </p:cNvPr>
            <p:cNvSpPr/>
            <p:nvPr/>
          </p:nvSpPr>
          <p:spPr>
            <a:xfrm>
              <a:off x="6578985" y="3401667"/>
              <a:ext cx="864096" cy="37107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73" name="正方形/長方形 72">
              <a:extLst>
                <a:ext uri="{FF2B5EF4-FFF2-40B4-BE49-F238E27FC236}">
                  <a16:creationId xmlns:a16="http://schemas.microsoft.com/office/drawing/2014/main" id="{F624B793-E54F-E247-AF37-097FD8670474}"/>
                </a:ext>
              </a:extLst>
            </p:cNvPr>
            <p:cNvSpPr/>
            <p:nvPr/>
          </p:nvSpPr>
          <p:spPr>
            <a:xfrm>
              <a:off x="6570573" y="3973309"/>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74" name="正方形/長方形 73">
              <a:extLst>
                <a:ext uri="{FF2B5EF4-FFF2-40B4-BE49-F238E27FC236}">
                  <a16:creationId xmlns:a16="http://schemas.microsoft.com/office/drawing/2014/main" id="{3C13EDA5-A925-9740-81C4-501DB970765B}"/>
                </a:ext>
              </a:extLst>
            </p:cNvPr>
            <p:cNvSpPr/>
            <p:nvPr/>
          </p:nvSpPr>
          <p:spPr>
            <a:xfrm>
              <a:off x="6570573" y="4173875"/>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75" name="正方形/長方形 74">
              <a:extLst>
                <a:ext uri="{FF2B5EF4-FFF2-40B4-BE49-F238E27FC236}">
                  <a16:creationId xmlns:a16="http://schemas.microsoft.com/office/drawing/2014/main" id="{B71EFC5E-A854-4344-8CC8-C21C97B4672C}"/>
                </a:ext>
              </a:extLst>
            </p:cNvPr>
            <p:cNvSpPr/>
            <p:nvPr/>
          </p:nvSpPr>
          <p:spPr>
            <a:xfrm>
              <a:off x="6570573" y="4381524"/>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76" name="テキスト ボックス 75">
              <a:extLst>
                <a:ext uri="{FF2B5EF4-FFF2-40B4-BE49-F238E27FC236}">
                  <a16:creationId xmlns:a16="http://schemas.microsoft.com/office/drawing/2014/main" id="{CAA08F69-F7E4-284B-890C-E24732FC4C08}"/>
                </a:ext>
              </a:extLst>
            </p:cNvPr>
            <p:cNvSpPr txBox="1"/>
            <p:nvPr/>
          </p:nvSpPr>
          <p:spPr>
            <a:xfrm>
              <a:off x="6810989" y="4554261"/>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77" name="右中かっこ 76">
              <a:extLst>
                <a:ext uri="{FF2B5EF4-FFF2-40B4-BE49-F238E27FC236}">
                  <a16:creationId xmlns:a16="http://schemas.microsoft.com/office/drawing/2014/main" id="{A3769EC8-222E-0F4F-83BA-070E8644D943}"/>
                </a:ext>
              </a:extLst>
            </p:cNvPr>
            <p:cNvSpPr/>
            <p:nvPr/>
          </p:nvSpPr>
          <p:spPr>
            <a:xfrm>
              <a:off x="6323192" y="3285410"/>
              <a:ext cx="128059" cy="1528417"/>
            </a:xfrm>
            <a:prstGeom prst="rightBrace">
              <a:avLst>
                <a:gd name="adj1" fmla="val 8333"/>
                <a:gd name="adj2" fmla="val 19484"/>
              </a:avLst>
            </a:prstGeom>
            <a:ln w="9525">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8" name="直線矢印コネクタ 77">
              <a:extLst>
                <a:ext uri="{FF2B5EF4-FFF2-40B4-BE49-F238E27FC236}">
                  <a16:creationId xmlns:a16="http://schemas.microsoft.com/office/drawing/2014/main" id="{6BAC10F3-6402-AB40-8A94-03D6D9A79C3F}"/>
                </a:ext>
              </a:extLst>
            </p:cNvPr>
            <p:cNvCxnSpPr>
              <a:endCxn id="72" idx="1"/>
            </p:cNvCxnSpPr>
            <p:nvPr/>
          </p:nvCxnSpPr>
          <p:spPr>
            <a:xfrm>
              <a:off x="6396035" y="3578366"/>
              <a:ext cx="182950" cy="8839"/>
            </a:xfrm>
            <a:prstGeom prst="straightConnector1">
              <a:avLst/>
            </a:prstGeom>
            <a:ln>
              <a:solidFill>
                <a:schemeClr val="accent3">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テキスト ボックス 78">
              <a:extLst>
                <a:ext uri="{FF2B5EF4-FFF2-40B4-BE49-F238E27FC236}">
                  <a16:creationId xmlns:a16="http://schemas.microsoft.com/office/drawing/2014/main" id="{93E32308-6928-5641-8EC4-376FA2E16116}"/>
                </a:ext>
              </a:extLst>
            </p:cNvPr>
            <p:cNvSpPr txBox="1"/>
            <p:nvPr/>
          </p:nvSpPr>
          <p:spPr>
            <a:xfrm>
              <a:off x="2897971" y="2950462"/>
              <a:ext cx="960750" cy="276999"/>
            </a:xfrm>
            <a:prstGeom prst="rect">
              <a:avLst/>
            </a:prstGeom>
            <a:noFill/>
          </p:spPr>
          <p:txBody>
            <a:bodyPr wrap="square" rtlCol="0">
              <a:spAutoFit/>
            </a:bodyPr>
            <a:lstStyle/>
            <a:p>
              <a:pPr algn="ctr"/>
              <a:r>
                <a:rPr kumimoji="1" lang="ja-JP" altLang="en-US" sz="1200">
                  <a:solidFill>
                    <a:srgbClr val="002060"/>
                  </a:solidFill>
                  <a:latin typeface="Meiryo" panose="020B0604030504040204" pitchFamily="34" charset="-128"/>
                  <a:ea typeface="Meiryo" panose="020B0604030504040204" pitchFamily="34" charset="-128"/>
                </a:rPr>
                <a:t>ブロック</a:t>
              </a:r>
              <a:r>
                <a:rPr kumimoji="1" lang="en-US" altLang="ja-JP" sz="1200" dirty="0">
                  <a:solidFill>
                    <a:srgbClr val="002060"/>
                  </a:solidFill>
                  <a:latin typeface="Meiryo" panose="020B0604030504040204" pitchFamily="34" charset="-128"/>
                  <a:ea typeface="Meiryo" panose="020B0604030504040204" pitchFamily="34" charset="-128"/>
                </a:rPr>
                <a:t>B</a:t>
              </a:r>
              <a:endParaRPr kumimoji="1" lang="ja-JP" altLang="en-US" sz="1200">
                <a:solidFill>
                  <a:srgbClr val="002060"/>
                </a:solidFill>
                <a:latin typeface="Meiryo" panose="020B0604030504040204" pitchFamily="34" charset="-128"/>
                <a:ea typeface="Meiryo" panose="020B0604030504040204" pitchFamily="34" charset="-128"/>
              </a:endParaRPr>
            </a:p>
          </p:txBody>
        </p:sp>
        <p:sp>
          <p:nvSpPr>
            <p:cNvPr id="80" name="テキスト ボックス 79">
              <a:extLst>
                <a:ext uri="{FF2B5EF4-FFF2-40B4-BE49-F238E27FC236}">
                  <a16:creationId xmlns:a16="http://schemas.microsoft.com/office/drawing/2014/main" id="{982E5934-36B9-6340-B2CF-869D72FE95AE}"/>
                </a:ext>
              </a:extLst>
            </p:cNvPr>
            <p:cNvSpPr txBox="1"/>
            <p:nvPr/>
          </p:nvSpPr>
          <p:spPr>
            <a:xfrm>
              <a:off x="4101837" y="2950462"/>
              <a:ext cx="960750" cy="276999"/>
            </a:xfrm>
            <a:prstGeom prst="rect">
              <a:avLst/>
            </a:prstGeom>
            <a:noFill/>
          </p:spPr>
          <p:txBody>
            <a:bodyPr wrap="square" rtlCol="0">
              <a:spAutoFit/>
            </a:bodyPr>
            <a:lstStyle/>
            <a:p>
              <a:pPr algn="ctr"/>
              <a:r>
                <a:rPr kumimoji="1" lang="ja-JP" altLang="en-US" sz="1200">
                  <a:solidFill>
                    <a:srgbClr val="002060"/>
                  </a:solidFill>
                  <a:latin typeface="Meiryo" panose="020B0604030504040204" pitchFamily="34" charset="-128"/>
                  <a:ea typeface="Meiryo" panose="020B0604030504040204" pitchFamily="34" charset="-128"/>
                </a:rPr>
                <a:t>ブロック</a:t>
              </a:r>
              <a:r>
                <a:rPr kumimoji="1" lang="en-US" altLang="ja-JP" sz="1200" dirty="0">
                  <a:solidFill>
                    <a:srgbClr val="002060"/>
                  </a:solidFill>
                  <a:latin typeface="Meiryo" panose="020B0604030504040204" pitchFamily="34" charset="-128"/>
                  <a:ea typeface="Meiryo" panose="020B0604030504040204" pitchFamily="34" charset="-128"/>
                </a:rPr>
                <a:t>C</a:t>
              </a:r>
              <a:endParaRPr kumimoji="1" lang="ja-JP" altLang="en-US" sz="1200">
                <a:solidFill>
                  <a:srgbClr val="002060"/>
                </a:solidFill>
                <a:latin typeface="Meiryo" panose="020B0604030504040204" pitchFamily="34" charset="-128"/>
                <a:ea typeface="Meiryo" panose="020B0604030504040204" pitchFamily="34" charset="-128"/>
              </a:endParaRPr>
            </a:p>
          </p:txBody>
        </p:sp>
        <p:sp>
          <p:nvSpPr>
            <p:cNvPr id="81" name="テキスト ボックス 80">
              <a:extLst>
                <a:ext uri="{FF2B5EF4-FFF2-40B4-BE49-F238E27FC236}">
                  <a16:creationId xmlns:a16="http://schemas.microsoft.com/office/drawing/2014/main" id="{F93BED37-80DE-9F49-92D9-32E58BB01210}"/>
                </a:ext>
              </a:extLst>
            </p:cNvPr>
            <p:cNvSpPr txBox="1"/>
            <p:nvPr/>
          </p:nvSpPr>
          <p:spPr>
            <a:xfrm>
              <a:off x="5320727" y="2950462"/>
              <a:ext cx="960750" cy="276999"/>
            </a:xfrm>
            <a:prstGeom prst="rect">
              <a:avLst/>
            </a:prstGeom>
            <a:noFill/>
          </p:spPr>
          <p:txBody>
            <a:bodyPr wrap="square" rtlCol="0">
              <a:spAutoFit/>
            </a:bodyPr>
            <a:lstStyle/>
            <a:p>
              <a:pPr algn="ctr"/>
              <a:r>
                <a:rPr kumimoji="1" lang="ja-JP" altLang="en-US" sz="1200">
                  <a:solidFill>
                    <a:srgbClr val="002060"/>
                  </a:solidFill>
                  <a:latin typeface="Meiryo" panose="020B0604030504040204" pitchFamily="34" charset="-128"/>
                  <a:ea typeface="Meiryo" panose="020B0604030504040204" pitchFamily="34" charset="-128"/>
                </a:rPr>
                <a:t>ブロック</a:t>
              </a:r>
              <a:r>
                <a:rPr kumimoji="1" lang="en-US" altLang="ja-JP" sz="1200" dirty="0">
                  <a:solidFill>
                    <a:srgbClr val="002060"/>
                  </a:solidFill>
                  <a:latin typeface="Meiryo" panose="020B0604030504040204" pitchFamily="34" charset="-128"/>
                  <a:ea typeface="Meiryo" panose="020B0604030504040204" pitchFamily="34" charset="-128"/>
                </a:rPr>
                <a:t>D</a:t>
              </a:r>
              <a:endParaRPr kumimoji="1" lang="ja-JP" altLang="en-US" sz="1200">
                <a:solidFill>
                  <a:srgbClr val="002060"/>
                </a:solidFill>
                <a:latin typeface="Meiryo" panose="020B0604030504040204" pitchFamily="34" charset="-128"/>
                <a:ea typeface="Meiryo" panose="020B0604030504040204" pitchFamily="34" charset="-128"/>
              </a:endParaRPr>
            </a:p>
          </p:txBody>
        </p:sp>
        <p:sp>
          <p:nvSpPr>
            <p:cNvPr id="82" name="テキスト ボックス 81">
              <a:extLst>
                <a:ext uri="{FF2B5EF4-FFF2-40B4-BE49-F238E27FC236}">
                  <a16:creationId xmlns:a16="http://schemas.microsoft.com/office/drawing/2014/main" id="{F0A0322D-511F-F14B-90D6-FFAAB7A94642}"/>
                </a:ext>
              </a:extLst>
            </p:cNvPr>
            <p:cNvSpPr txBox="1"/>
            <p:nvPr/>
          </p:nvSpPr>
          <p:spPr>
            <a:xfrm>
              <a:off x="6530658" y="2950462"/>
              <a:ext cx="960750" cy="276999"/>
            </a:xfrm>
            <a:prstGeom prst="rect">
              <a:avLst/>
            </a:prstGeom>
            <a:noFill/>
          </p:spPr>
          <p:txBody>
            <a:bodyPr wrap="square" rtlCol="0">
              <a:spAutoFit/>
            </a:bodyPr>
            <a:lstStyle/>
            <a:p>
              <a:pPr algn="ctr"/>
              <a:r>
                <a:rPr kumimoji="1" lang="ja-JP" altLang="en-US" sz="1200">
                  <a:solidFill>
                    <a:srgbClr val="002060"/>
                  </a:solidFill>
                  <a:latin typeface="Meiryo" panose="020B0604030504040204" pitchFamily="34" charset="-128"/>
                  <a:ea typeface="Meiryo" panose="020B0604030504040204" pitchFamily="34" charset="-128"/>
                </a:rPr>
                <a:t>ブロック</a:t>
              </a:r>
              <a:r>
                <a:rPr kumimoji="1" lang="en-US" altLang="ja-JP" sz="1200" dirty="0">
                  <a:solidFill>
                    <a:srgbClr val="002060"/>
                  </a:solidFill>
                  <a:latin typeface="Meiryo" panose="020B0604030504040204" pitchFamily="34" charset="-128"/>
                  <a:ea typeface="Meiryo" panose="020B0604030504040204" pitchFamily="34" charset="-128"/>
                </a:rPr>
                <a:t>E</a:t>
              </a:r>
              <a:endParaRPr kumimoji="1" lang="ja-JP" altLang="en-US" sz="1200">
                <a:solidFill>
                  <a:srgbClr val="002060"/>
                </a:solidFill>
                <a:latin typeface="Meiryo" panose="020B0604030504040204" pitchFamily="34" charset="-128"/>
                <a:ea typeface="Meiryo" panose="020B0604030504040204" pitchFamily="34" charset="-128"/>
              </a:endParaRPr>
            </a:p>
          </p:txBody>
        </p:sp>
        <p:sp>
          <p:nvSpPr>
            <p:cNvPr id="83" name="星 10 82">
              <a:extLst>
                <a:ext uri="{FF2B5EF4-FFF2-40B4-BE49-F238E27FC236}">
                  <a16:creationId xmlns:a16="http://schemas.microsoft.com/office/drawing/2014/main" id="{B90234D1-580B-8F42-BDB6-EB258851435E}"/>
                </a:ext>
              </a:extLst>
            </p:cNvPr>
            <p:cNvSpPr/>
            <p:nvPr/>
          </p:nvSpPr>
          <p:spPr>
            <a:xfrm>
              <a:off x="2338237" y="4026820"/>
              <a:ext cx="947797" cy="504056"/>
            </a:xfrm>
            <a:prstGeom prst="star10">
              <a:avLst>
                <a:gd name="adj" fmla="val 31174"/>
                <a:gd name="hf" fmla="val 105146"/>
              </a:avLst>
            </a:prstGeom>
            <a:solidFill>
              <a:srgbClr val="CC0000">
                <a:alpha val="5294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改竄</a:t>
              </a:r>
              <a:endParaRPr kumimoji="1" lang="ja-JP" altLang="en-US" sz="1000" dirty="0">
                <a:solidFill>
                  <a:srgbClr val="FFFFFF"/>
                </a:solidFill>
                <a:latin typeface="Meiryo" charset="-128"/>
                <a:ea typeface="Meiryo" charset="-128"/>
                <a:cs typeface="Meiryo" charset="-128"/>
              </a:endParaRPr>
            </a:p>
          </p:txBody>
        </p:sp>
        <p:cxnSp>
          <p:nvCxnSpPr>
            <p:cNvPr id="86" name="カギ線コネクタ 85">
              <a:extLst>
                <a:ext uri="{FF2B5EF4-FFF2-40B4-BE49-F238E27FC236}">
                  <a16:creationId xmlns:a16="http://schemas.microsoft.com/office/drawing/2014/main" id="{7CE123CF-1DB9-0441-802E-9CE7C03DABB3}"/>
                </a:ext>
              </a:extLst>
            </p:cNvPr>
            <p:cNvCxnSpPr>
              <a:cxnSpLocks/>
              <a:endCxn id="50" idx="1"/>
            </p:cNvCxnSpPr>
            <p:nvPr/>
          </p:nvCxnSpPr>
          <p:spPr>
            <a:xfrm rot="16200000" flipH="1">
              <a:off x="1431729" y="2072636"/>
              <a:ext cx="2906908" cy="122230"/>
            </a:xfrm>
            <a:prstGeom prst="bentConnector2">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94" name="グループ化 93">
            <a:extLst>
              <a:ext uri="{FF2B5EF4-FFF2-40B4-BE49-F238E27FC236}">
                <a16:creationId xmlns:a16="http://schemas.microsoft.com/office/drawing/2014/main" id="{072D549D-9232-3E46-8635-D6EA01D80C48}"/>
              </a:ext>
            </a:extLst>
          </p:cNvPr>
          <p:cNvGrpSpPr/>
          <p:nvPr/>
        </p:nvGrpSpPr>
        <p:grpSpPr>
          <a:xfrm>
            <a:off x="3635684" y="3993907"/>
            <a:ext cx="4488067" cy="367079"/>
            <a:chOff x="4151192" y="3142087"/>
            <a:chExt cx="4488067" cy="367079"/>
          </a:xfrm>
        </p:grpSpPr>
        <p:sp>
          <p:nvSpPr>
            <p:cNvPr id="88" name="左矢印 87">
              <a:extLst>
                <a:ext uri="{FF2B5EF4-FFF2-40B4-BE49-F238E27FC236}">
                  <a16:creationId xmlns:a16="http://schemas.microsoft.com/office/drawing/2014/main" id="{DF8D2DD2-BFB6-3748-9E0E-16A34A27D4C6}"/>
                </a:ext>
              </a:extLst>
            </p:cNvPr>
            <p:cNvSpPr/>
            <p:nvPr/>
          </p:nvSpPr>
          <p:spPr>
            <a:xfrm>
              <a:off x="4151192" y="3142087"/>
              <a:ext cx="4362506" cy="367079"/>
            </a:xfrm>
            <a:prstGeom prst="leftArrow">
              <a:avLst/>
            </a:prstGeom>
            <a:solidFill>
              <a:srgbClr val="CC0000">
                <a:alpha val="62353"/>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a:extLst>
                <a:ext uri="{FF2B5EF4-FFF2-40B4-BE49-F238E27FC236}">
                  <a16:creationId xmlns:a16="http://schemas.microsoft.com/office/drawing/2014/main" id="{F4C468D1-67FC-4A4B-AA5E-67990B432C56}"/>
                </a:ext>
              </a:extLst>
            </p:cNvPr>
            <p:cNvSpPr txBox="1"/>
            <p:nvPr/>
          </p:nvSpPr>
          <p:spPr>
            <a:xfrm>
              <a:off x="4278770" y="3220985"/>
              <a:ext cx="4360489" cy="184666"/>
            </a:xfrm>
            <a:prstGeom prst="rect">
              <a:avLst/>
            </a:prstGeom>
            <a:noFill/>
          </p:spPr>
          <p:txBody>
            <a:bodyPr wrap="none" rtlCol="0">
              <a:spAutoFit/>
            </a:bodyPr>
            <a:lstStyle/>
            <a:p>
              <a:r>
                <a:rPr kumimoji="1" lang="ja-JP" altLang="en-US" sz="600">
                  <a:solidFill>
                    <a:schemeClr val="bg1"/>
                  </a:solidFill>
                </a:rPr>
                <a:t>改竄された取引以降の全ブロックのハッシュ値を計算し直し、改めて以降の全ブロックを全てのノードに追加し直す必要がある。</a:t>
              </a:r>
            </a:p>
          </p:txBody>
        </p:sp>
      </p:grpSp>
      <p:sp>
        <p:nvSpPr>
          <p:cNvPr id="95" name="テキスト ボックス 94">
            <a:extLst>
              <a:ext uri="{FF2B5EF4-FFF2-40B4-BE49-F238E27FC236}">
                <a16:creationId xmlns:a16="http://schemas.microsoft.com/office/drawing/2014/main" id="{C7463115-D1C1-924C-9AAD-5494FB0CF734}"/>
              </a:ext>
            </a:extLst>
          </p:cNvPr>
          <p:cNvSpPr txBox="1"/>
          <p:nvPr/>
        </p:nvSpPr>
        <p:spPr>
          <a:xfrm>
            <a:off x="2373151" y="2852354"/>
            <a:ext cx="5967507" cy="761747"/>
          </a:xfrm>
          <a:prstGeom prst="rect">
            <a:avLst/>
          </a:prstGeom>
          <a:noFill/>
        </p:spPr>
        <p:txBody>
          <a:bodyPr wrap="square" rtlCol="0">
            <a:spAutoFit/>
          </a:bodyPr>
          <a:lstStyle/>
          <a:p>
            <a:pPr marL="171450" indent="-171450">
              <a:buFont typeface="Wingdings" pitchFamily="2" charset="2"/>
              <a:buChar char="l"/>
            </a:pPr>
            <a:r>
              <a:rPr kumimoji="1" lang="ja-JP" altLang="en-US" sz="1200" dirty="0">
                <a:solidFill>
                  <a:srgbClr val="002060"/>
                </a:solidFill>
                <a:latin typeface="Meiryo" charset="-128"/>
                <a:ea typeface="Meiryo" charset="-128"/>
                <a:cs typeface="Meiryo" charset="-128"/>
              </a:rPr>
              <a:t>前ブロックをハッシュ値に</a:t>
            </a:r>
            <a:r>
              <a:rPr kumimoji="1" lang="ja-JP" altLang="en-US" sz="1200">
                <a:solidFill>
                  <a:srgbClr val="002060"/>
                </a:solidFill>
                <a:latin typeface="Meiryo" charset="-128"/>
                <a:ea typeface="Meiryo" charset="-128"/>
                <a:cs typeface="Meiryo" charset="-128"/>
              </a:rPr>
              <a:t>変換し次</a:t>
            </a:r>
            <a:r>
              <a:rPr kumimoji="1" lang="ja-JP" altLang="en-US" sz="1200" dirty="0">
                <a:solidFill>
                  <a:srgbClr val="002060"/>
                </a:solidFill>
                <a:latin typeface="Meiryo" charset="-128"/>
                <a:ea typeface="Meiryo" charset="-128"/>
                <a:cs typeface="Meiryo" charset="-128"/>
              </a:rPr>
              <a:t>ブロックの中</a:t>
            </a:r>
            <a:r>
              <a:rPr kumimoji="1" lang="ja-JP" altLang="en-US" sz="1200">
                <a:solidFill>
                  <a:srgbClr val="002060"/>
                </a:solidFill>
                <a:latin typeface="Meiryo" charset="-128"/>
                <a:ea typeface="Meiryo" charset="-128"/>
                <a:cs typeface="Meiryo" charset="-128"/>
              </a:rPr>
              <a:t>に組み入れ。これを繋げてゆく</a:t>
            </a:r>
            <a:r>
              <a:rPr kumimoji="1" lang="ja-JP" altLang="en-US" sz="1050">
                <a:solidFill>
                  <a:srgbClr val="002060"/>
                </a:solidFill>
                <a:latin typeface="Meiryo" charset="-128"/>
                <a:ea typeface="Meiryo" charset="-128"/>
                <a:cs typeface="Meiryo" charset="-128"/>
              </a:rPr>
              <a:t>。</a:t>
            </a:r>
            <a:endParaRPr kumimoji="1" lang="en-US" altLang="ja-JP" sz="1050" dirty="0">
              <a:solidFill>
                <a:srgbClr val="002060"/>
              </a:solidFill>
              <a:latin typeface="Meiryo" charset="-128"/>
              <a:ea typeface="Meiryo" charset="-128"/>
              <a:cs typeface="Meiryo" charset="-128"/>
            </a:endParaRPr>
          </a:p>
          <a:p>
            <a:pPr marL="628650" lvl="1" indent="-171450">
              <a:buFont typeface="Wingdings" pitchFamily="2" charset="2"/>
              <a:buChar char="Ø"/>
            </a:pPr>
            <a:r>
              <a:rPr lang="ja-JP" altLang="en-US" sz="1050">
                <a:solidFill>
                  <a:srgbClr val="002060"/>
                </a:solidFill>
                <a:latin typeface="Meiryo" charset="-128"/>
                <a:ea typeface="Meiryo" charset="-128"/>
                <a:cs typeface="Meiryo" charset="-128"/>
              </a:rPr>
              <a:t>ハッシュ値とはハッシュ関数によって生成される固定長の数字</a:t>
            </a:r>
            <a:endParaRPr lang="en-US" altLang="ja-JP" sz="1050" dirty="0">
              <a:solidFill>
                <a:srgbClr val="002060"/>
              </a:solidFill>
              <a:latin typeface="Meiryo" charset="-128"/>
              <a:ea typeface="Meiryo" charset="-128"/>
              <a:cs typeface="Meiryo" charset="-128"/>
            </a:endParaRPr>
          </a:p>
          <a:p>
            <a:pPr marL="628650" lvl="1" indent="-171450">
              <a:buFont typeface="Wingdings" pitchFamily="2" charset="2"/>
              <a:buChar char="Ø"/>
            </a:pPr>
            <a:r>
              <a:rPr lang="ja-JP" altLang="en-US" sz="1050">
                <a:solidFill>
                  <a:srgbClr val="002060"/>
                </a:solidFill>
                <a:latin typeface="Meiryo" charset="-128"/>
                <a:ea typeface="Meiryo" charset="-128"/>
                <a:cs typeface="Meiryo" charset="-128"/>
              </a:rPr>
              <a:t>同じデータからは必ず同じ文字列が生成される。</a:t>
            </a:r>
            <a:endParaRPr lang="en-US" altLang="ja-JP" sz="1050" dirty="0">
              <a:solidFill>
                <a:srgbClr val="002060"/>
              </a:solidFill>
              <a:latin typeface="Meiryo" charset="-128"/>
              <a:ea typeface="Meiryo" charset="-128"/>
              <a:cs typeface="Meiryo" charset="-128"/>
            </a:endParaRPr>
          </a:p>
          <a:p>
            <a:pPr marL="628650" lvl="1" indent="-171450">
              <a:buFont typeface="Wingdings" pitchFamily="2" charset="2"/>
              <a:buChar char="Ø"/>
            </a:pPr>
            <a:r>
              <a:rPr lang="ja-JP" altLang="en-US" sz="1050">
                <a:solidFill>
                  <a:srgbClr val="002060"/>
                </a:solidFill>
                <a:latin typeface="Meiryo" charset="-128"/>
                <a:ea typeface="Meiryo" charset="-128"/>
                <a:cs typeface="Meiryo" charset="-128"/>
              </a:rPr>
              <a:t>ハッシュ値から元のデータを復元できない。</a:t>
            </a:r>
          </a:p>
        </p:txBody>
      </p:sp>
    </p:spTree>
    <p:extLst>
      <p:ext uri="{BB962C8B-B14F-4D97-AF65-F5344CB8AC3E}">
        <p14:creationId xmlns:p14="http://schemas.microsoft.com/office/powerpoint/2010/main" val="53151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dissolve">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left)">
                                      <p:cBhvr>
                                        <p:cTn id="17" dur="500"/>
                                        <p:tgtEl>
                                          <p:spTgt spid="91"/>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wipe(left)">
                                      <p:cBhvr>
                                        <p:cTn id="21" dur="500"/>
                                        <p:tgtEl>
                                          <p:spTgt spid="9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left)">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right)">
                                      <p:cBhvr>
                                        <p:cTn id="31" dur="500"/>
                                        <p:tgtEl>
                                          <p:spTgt spid="9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方体 5">
            <a:extLst>
              <a:ext uri="{FF2B5EF4-FFF2-40B4-BE49-F238E27FC236}">
                <a16:creationId xmlns:a16="http://schemas.microsoft.com/office/drawing/2014/main" id="{6C8CB36D-A712-ED46-BBA6-FBB577DDF7C0}"/>
              </a:ext>
            </a:extLst>
          </p:cNvPr>
          <p:cNvSpPr/>
          <p:nvPr/>
        </p:nvSpPr>
        <p:spPr>
          <a:xfrm>
            <a:off x="1273408" y="4706504"/>
            <a:ext cx="6597181" cy="1368531"/>
          </a:xfrm>
          <a:prstGeom prst="cub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AC658E68-1D56-624E-AF98-B5C21E75D2D6}"/>
              </a:ext>
            </a:extLst>
          </p:cNvPr>
          <p:cNvSpPr>
            <a:spLocks noGrp="1"/>
          </p:cNvSpPr>
          <p:nvPr>
            <p:ph type="title"/>
          </p:nvPr>
        </p:nvSpPr>
        <p:spPr/>
        <p:txBody>
          <a:bodyPr/>
          <a:lstStyle/>
          <a:p>
            <a:r>
              <a:rPr kumimoji="1" lang="ja-JP" altLang="en-US"/>
              <a:t>ブロックチェーンの位置付け</a:t>
            </a:r>
          </a:p>
        </p:txBody>
      </p:sp>
      <p:sp>
        <p:nvSpPr>
          <p:cNvPr id="3" name="スライド番号プレースホルダー 2">
            <a:extLst>
              <a:ext uri="{FF2B5EF4-FFF2-40B4-BE49-F238E27FC236}">
                <a16:creationId xmlns:a16="http://schemas.microsoft.com/office/drawing/2014/main" id="{7037D3F5-19EB-F648-B9DD-A7A82909C58B}"/>
              </a:ext>
            </a:extLst>
          </p:cNvPr>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sp>
        <p:nvSpPr>
          <p:cNvPr id="7" name="テキスト ボックス 6">
            <a:extLst>
              <a:ext uri="{FF2B5EF4-FFF2-40B4-BE49-F238E27FC236}">
                <a16:creationId xmlns:a16="http://schemas.microsoft.com/office/drawing/2014/main" id="{2B97AD58-BF1F-1545-945D-B49CF0A8E66C}"/>
              </a:ext>
            </a:extLst>
          </p:cNvPr>
          <p:cNvSpPr txBox="1"/>
          <p:nvPr/>
        </p:nvSpPr>
        <p:spPr>
          <a:xfrm>
            <a:off x="1319437" y="5159936"/>
            <a:ext cx="2339102"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インターネット</a:t>
            </a:r>
          </a:p>
        </p:txBody>
      </p:sp>
      <p:sp>
        <p:nvSpPr>
          <p:cNvPr id="10" name="テキスト ボックス 9">
            <a:extLst>
              <a:ext uri="{FF2B5EF4-FFF2-40B4-BE49-F238E27FC236}">
                <a16:creationId xmlns:a16="http://schemas.microsoft.com/office/drawing/2014/main" id="{1AFB6FFA-2B8F-0542-BBB3-40AEACE3F462}"/>
              </a:ext>
            </a:extLst>
          </p:cNvPr>
          <p:cNvSpPr txBox="1"/>
          <p:nvPr/>
        </p:nvSpPr>
        <p:spPr>
          <a:xfrm>
            <a:off x="1319435" y="5564058"/>
            <a:ext cx="4314001" cy="307777"/>
          </a:xfrm>
          <a:prstGeom prst="rect">
            <a:avLst/>
          </a:prstGeom>
          <a:noFill/>
        </p:spPr>
        <p:txBody>
          <a:bodyPr wrap="none" rtlCol="0">
            <a:spAutoFit/>
          </a:bodyPr>
          <a:lstStyle/>
          <a:p>
            <a:r>
              <a:rPr kumimoji="1" lang="ja-JP" altLang="en-US" sz="1400">
                <a:solidFill>
                  <a:schemeClr val="bg1"/>
                </a:solidFill>
                <a:latin typeface="Meiryo" panose="020B0604030504040204" pitchFamily="34" charset="-128"/>
                <a:ea typeface="Meiryo" panose="020B0604030504040204" pitchFamily="34" charset="-128"/>
              </a:rPr>
              <a:t>情報を交換するための手順とこれを実現する仕組み</a:t>
            </a:r>
          </a:p>
        </p:txBody>
      </p:sp>
      <p:grpSp>
        <p:nvGrpSpPr>
          <p:cNvPr id="24" name="グループ化 23">
            <a:extLst>
              <a:ext uri="{FF2B5EF4-FFF2-40B4-BE49-F238E27FC236}">
                <a16:creationId xmlns:a16="http://schemas.microsoft.com/office/drawing/2014/main" id="{F373346A-5462-AA4B-A729-681787BAA22D}"/>
              </a:ext>
            </a:extLst>
          </p:cNvPr>
          <p:cNvGrpSpPr/>
          <p:nvPr/>
        </p:nvGrpSpPr>
        <p:grpSpPr>
          <a:xfrm>
            <a:off x="1273406" y="3450853"/>
            <a:ext cx="6597185" cy="1368531"/>
            <a:chOff x="1273406" y="3450853"/>
            <a:chExt cx="6597185" cy="1368531"/>
          </a:xfrm>
        </p:grpSpPr>
        <p:sp>
          <p:nvSpPr>
            <p:cNvPr id="4" name="直方体 3">
              <a:extLst>
                <a:ext uri="{FF2B5EF4-FFF2-40B4-BE49-F238E27FC236}">
                  <a16:creationId xmlns:a16="http://schemas.microsoft.com/office/drawing/2014/main" id="{9898E3BE-355C-C644-98E1-5CE46467A9EF}"/>
                </a:ext>
              </a:extLst>
            </p:cNvPr>
            <p:cNvSpPr/>
            <p:nvPr/>
          </p:nvSpPr>
          <p:spPr>
            <a:xfrm>
              <a:off x="1273410" y="3450853"/>
              <a:ext cx="6597181" cy="1368531"/>
            </a:xfrm>
            <a:prstGeom prst="cube">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a:extLst>
                <a:ext uri="{FF2B5EF4-FFF2-40B4-BE49-F238E27FC236}">
                  <a16:creationId xmlns:a16="http://schemas.microsoft.com/office/drawing/2014/main" id="{A4C866C9-0BC2-254C-94B8-3CDC7D3D27EB}"/>
                </a:ext>
              </a:extLst>
            </p:cNvPr>
            <p:cNvSpPr txBox="1"/>
            <p:nvPr/>
          </p:nvSpPr>
          <p:spPr>
            <a:xfrm>
              <a:off x="1273408" y="3899998"/>
              <a:ext cx="2646878"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ブロックチェーン</a:t>
              </a:r>
            </a:p>
          </p:txBody>
        </p:sp>
        <p:sp>
          <p:nvSpPr>
            <p:cNvPr id="11" name="テキスト ボックス 10">
              <a:extLst>
                <a:ext uri="{FF2B5EF4-FFF2-40B4-BE49-F238E27FC236}">
                  <a16:creationId xmlns:a16="http://schemas.microsoft.com/office/drawing/2014/main" id="{8C2EE898-F989-C349-B216-4BFF28E7E5D5}"/>
                </a:ext>
              </a:extLst>
            </p:cNvPr>
            <p:cNvSpPr txBox="1"/>
            <p:nvPr/>
          </p:nvSpPr>
          <p:spPr>
            <a:xfrm>
              <a:off x="1273406" y="4267854"/>
              <a:ext cx="6288901" cy="523220"/>
            </a:xfrm>
            <a:prstGeom prst="rect">
              <a:avLst/>
            </a:prstGeom>
            <a:noFill/>
          </p:spPr>
          <p:txBody>
            <a:bodyPr wrap="none" rtlCol="0">
              <a:spAutoFit/>
            </a:bodyPr>
            <a:lstStyle/>
            <a:p>
              <a:r>
                <a:rPr kumimoji="1" lang="ja-JP" altLang="en-US" sz="1400">
                  <a:solidFill>
                    <a:schemeClr val="bg1"/>
                  </a:solidFill>
                  <a:latin typeface="Meiryo" panose="020B0604030504040204" pitchFamily="34" charset="-128"/>
                  <a:ea typeface="Meiryo" panose="020B0604030504040204" pitchFamily="34" charset="-128"/>
                </a:rPr>
                <a:t>価値</a:t>
              </a:r>
              <a:r>
                <a:rPr lang="ja-JP" altLang="en-US" sz="1400">
                  <a:solidFill>
                    <a:schemeClr val="bg1"/>
                  </a:solidFill>
                  <a:latin typeface="Meiryo" panose="020B0604030504040204" pitchFamily="34" charset="-128"/>
                  <a:ea typeface="Meiryo" panose="020B0604030504040204" pitchFamily="34" charset="-128"/>
                </a:rPr>
                <a:t>の所在やその交換を参加者が全員で相互に共有・確認するための手順と</a:t>
              </a:r>
              <a:endParaRPr lang="en-US" altLang="ja-JP" sz="1400" dirty="0">
                <a:solidFill>
                  <a:schemeClr val="bg1"/>
                </a:solidFill>
                <a:latin typeface="Meiryo" panose="020B0604030504040204" pitchFamily="34" charset="-128"/>
                <a:ea typeface="Meiryo" panose="020B0604030504040204" pitchFamily="34" charset="-128"/>
              </a:endParaRPr>
            </a:p>
            <a:p>
              <a:r>
                <a:rPr lang="ja-JP" altLang="en-US" sz="1400">
                  <a:solidFill>
                    <a:schemeClr val="bg1"/>
                  </a:solidFill>
                  <a:latin typeface="Meiryo" panose="020B0604030504040204" pitchFamily="34" charset="-128"/>
                  <a:ea typeface="Meiryo" panose="020B0604030504040204" pitchFamily="34" charset="-128"/>
                </a:rPr>
                <a:t>それを実現する仕組み</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8B9AA91E-35E4-EF4B-A68B-89BCE95F57E0}"/>
                </a:ext>
              </a:extLst>
            </p:cNvPr>
            <p:cNvSpPr txBox="1"/>
            <p:nvPr/>
          </p:nvSpPr>
          <p:spPr>
            <a:xfrm>
              <a:off x="4119874" y="3941088"/>
              <a:ext cx="3344185" cy="276999"/>
            </a:xfrm>
            <a:prstGeom prst="rect">
              <a:avLst/>
            </a:prstGeom>
            <a:noFill/>
          </p:spPr>
          <p:txBody>
            <a:bodyPr wrap="none" rtlCol="0">
              <a:spAutoFit/>
            </a:bodyPr>
            <a:lstStyle/>
            <a:p>
              <a:r>
                <a:rPr kumimoji="1" lang="en-US" altLang="ja-JP" sz="1200" dirty="0">
                  <a:solidFill>
                    <a:schemeClr val="bg1"/>
                  </a:solidFill>
                  <a:latin typeface="Meiryo" panose="020B0604030504040204" pitchFamily="34" charset="-128"/>
                  <a:ea typeface="Meiryo" panose="020B0604030504040204" pitchFamily="34" charset="-128"/>
                </a:rPr>
                <a:t>Ethereum</a:t>
              </a:r>
              <a:r>
                <a:rPr kumimoji="1" lang="ja-JP" altLang="en-US" sz="1200">
                  <a:solidFill>
                    <a:schemeClr val="bg1"/>
                  </a:solidFill>
                  <a:latin typeface="Meiryo" panose="020B0604030504040204" pitchFamily="34" charset="-128"/>
                  <a:ea typeface="Meiryo" panose="020B0604030504040204" pitchFamily="34" charset="-128"/>
                </a:rPr>
                <a:t>、</a:t>
              </a:r>
              <a:r>
                <a:rPr kumimoji="1" lang="en-US" altLang="ja-JP" sz="1200" dirty="0">
                  <a:solidFill>
                    <a:schemeClr val="bg1"/>
                  </a:solidFill>
                  <a:latin typeface="Meiryo" panose="020B0604030504040204" pitchFamily="34" charset="-128"/>
                  <a:ea typeface="Meiryo" panose="020B0604030504040204" pitchFamily="34" charset="-128"/>
                </a:rPr>
                <a:t>Hyperledger</a:t>
              </a:r>
              <a:r>
                <a:rPr lang="ja-JP" altLang="en-US" sz="1200">
                  <a:solidFill>
                    <a:schemeClr val="bg1"/>
                  </a:solidFill>
                  <a:latin typeface="Meiryo" panose="020B0604030504040204" pitchFamily="34" charset="-128"/>
                  <a:ea typeface="Meiryo" panose="020B0604030504040204" pitchFamily="34" charset="-128"/>
                </a:rPr>
                <a:t>、</a:t>
              </a:r>
              <a:r>
                <a:rPr lang="en-US" altLang="ja-JP" sz="1200" dirty="0">
                  <a:solidFill>
                    <a:schemeClr val="bg1"/>
                  </a:solidFill>
                  <a:latin typeface="Meiryo" panose="020B0604030504040204" pitchFamily="34" charset="-128"/>
                  <a:ea typeface="Meiryo" panose="020B0604030504040204" pitchFamily="34" charset="-128"/>
                </a:rPr>
                <a:t>Bitcoin Core</a:t>
              </a:r>
              <a:r>
                <a:rPr lang="ja-JP" altLang="en-US" sz="1200">
                  <a:solidFill>
                    <a:schemeClr val="bg1"/>
                  </a:solidFill>
                  <a:latin typeface="Meiryo" panose="020B0604030504040204" pitchFamily="34" charset="-128"/>
                  <a:ea typeface="Meiryo" panose="020B0604030504040204" pitchFamily="34" charset="-128"/>
                </a:rPr>
                <a:t>など</a:t>
              </a:r>
              <a:endParaRPr kumimoji="1" lang="ja-JP" altLang="en-US" sz="1200">
                <a:solidFill>
                  <a:schemeClr val="bg1"/>
                </a:solidFill>
                <a:latin typeface="Meiryo" panose="020B0604030504040204" pitchFamily="34" charset="-128"/>
                <a:ea typeface="Meiryo" panose="020B0604030504040204" pitchFamily="34" charset="-128"/>
              </a:endParaRPr>
            </a:p>
          </p:txBody>
        </p:sp>
      </p:grpSp>
      <p:grpSp>
        <p:nvGrpSpPr>
          <p:cNvPr id="23" name="グループ化 22">
            <a:extLst>
              <a:ext uri="{FF2B5EF4-FFF2-40B4-BE49-F238E27FC236}">
                <a16:creationId xmlns:a16="http://schemas.microsoft.com/office/drawing/2014/main" id="{A17EB142-F0B7-1E47-81FD-8D654D48AE18}"/>
              </a:ext>
            </a:extLst>
          </p:cNvPr>
          <p:cNvGrpSpPr/>
          <p:nvPr/>
        </p:nvGrpSpPr>
        <p:grpSpPr>
          <a:xfrm>
            <a:off x="1273409" y="1388696"/>
            <a:ext cx="6597181" cy="2175037"/>
            <a:chOff x="1273409" y="1388696"/>
            <a:chExt cx="6597181" cy="2175037"/>
          </a:xfrm>
        </p:grpSpPr>
        <p:sp>
          <p:nvSpPr>
            <p:cNvPr id="22" name="正方形/長方形 21">
              <a:extLst>
                <a:ext uri="{FF2B5EF4-FFF2-40B4-BE49-F238E27FC236}">
                  <a16:creationId xmlns:a16="http://schemas.microsoft.com/office/drawing/2014/main" id="{DCA080C2-30EC-6444-B676-77BEDBD346C4}"/>
                </a:ext>
              </a:extLst>
            </p:cNvPr>
            <p:cNvSpPr/>
            <p:nvPr/>
          </p:nvSpPr>
          <p:spPr>
            <a:xfrm>
              <a:off x="1614115" y="1388696"/>
              <a:ext cx="6256474" cy="806506"/>
            </a:xfrm>
            <a:prstGeom prst="rect">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直方体 4">
              <a:extLst>
                <a:ext uri="{FF2B5EF4-FFF2-40B4-BE49-F238E27FC236}">
                  <a16:creationId xmlns:a16="http://schemas.microsoft.com/office/drawing/2014/main" id="{32FF93EA-E256-5C45-B4EC-E64B893603F9}"/>
                </a:ext>
              </a:extLst>
            </p:cNvPr>
            <p:cNvSpPr/>
            <p:nvPr/>
          </p:nvSpPr>
          <p:spPr>
            <a:xfrm>
              <a:off x="1273409" y="2195202"/>
              <a:ext cx="6597181" cy="1368531"/>
            </a:xfrm>
            <a:prstGeom prst="cube">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a:extLst>
                <a:ext uri="{FF2B5EF4-FFF2-40B4-BE49-F238E27FC236}">
                  <a16:creationId xmlns:a16="http://schemas.microsoft.com/office/drawing/2014/main" id="{DFC78B65-1C21-DC4A-A4C9-1581F956D7D2}"/>
                </a:ext>
              </a:extLst>
            </p:cNvPr>
            <p:cNvSpPr txBox="1"/>
            <p:nvPr/>
          </p:nvSpPr>
          <p:spPr>
            <a:xfrm>
              <a:off x="1319437" y="2644347"/>
              <a:ext cx="2646878"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アプリケーション</a:t>
              </a:r>
            </a:p>
          </p:txBody>
        </p:sp>
        <p:sp>
          <p:nvSpPr>
            <p:cNvPr id="12" name="テキスト ボックス 11">
              <a:extLst>
                <a:ext uri="{FF2B5EF4-FFF2-40B4-BE49-F238E27FC236}">
                  <a16:creationId xmlns:a16="http://schemas.microsoft.com/office/drawing/2014/main" id="{3A08F1AA-F1D8-A349-A589-893D6CCEBA7F}"/>
                </a:ext>
              </a:extLst>
            </p:cNvPr>
            <p:cNvSpPr txBox="1"/>
            <p:nvPr/>
          </p:nvSpPr>
          <p:spPr>
            <a:xfrm>
              <a:off x="1315589" y="3027922"/>
              <a:ext cx="5301451" cy="523220"/>
            </a:xfrm>
            <a:prstGeom prst="rect">
              <a:avLst/>
            </a:prstGeom>
            <a:noFill/>
          </p:spPr>
          <p:txBody>
            <a:bodyPr wrap="none" rtlCol="0">
              <a:spAutoFit/>
            </a:bodyPr>
            <a:lstStyle/>
            <a:p>
              <a:r>
                <a:rPr kumimoji="1" lang="ja-JP" altLang="en-US" sz="1400">
                  <a:solidFill>
                    <a:schemeClr val="bg1"/>
                  </a:solidFill>
                  <a:latin typeface="Meiryo" panose="020B0604030504040204" pitchFamily="34" charset="-128"/>
                  <a:ea typeface="Meiryo" panose="020B0604030504040204" pitchFamily="34" charset="-128"/>
                </a:rPr>
                <a:t>暗号化や認証の技術を駆使して</a:t>
              </a:r>
              <a:endParaRPr kumimoji="1" lang="en-US" altLang="ja-JP" sz="1400" dirty="0">
                <a:solidFill>
                  <a:schemeClr val="bg1"/>
                </a:solidFill>
                <a:latin typeface="Meiryo" panose="020B0604030504040204" pitchFamily="34" charset="-128"/>
                <a:ea typeface="Meiryo" panose="020B0604030504040204" pitchFamily="34" charset="-128"/>
              </a:endParaRPr>
            </a:p>
            <a:p>
              <a:r>
                <a:rPr kumimoji="1" lang="ja-JP" altLang="en-US" sz="1400">
                  <a:solidFill>
                    <a:schemeClr val="bg1"/>
                  </a:solidFill>
                  <a:latin typeface="Meiryo" panose="020B0604030504040204" pitchFamily="34" charset="-128"/>
                  <a:ea typeface="Meiryo" panose="020B0604030504040204" pitchFamily="34" charset="-128"/>
                </a:rPr>
                <a:t>ブロックチェーンの機能をビジネス･プロセスに適用した仕組み</a:t>
              </a:r>
              <a:endParaRPr kumimoji="1" lang="en-US" altLang="ja-JP" sz="1400" dirty="0">
                <a:solidFill>
                  <a:schemeClr val="bg1"/>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541B5BBE-D00E-3041-8F14-FDC45F2A68C6}"/>
                </a:ext>
              </a:extLst>
            </p:cNvPr>
            <p:cNvSpPr txBox="1"/>
            <p:nvPr/>
          </p:nvSpPr>
          <p:spPr>
            <a:xfrm>
              <a:off x="4119874" y="2726917"/>
              <a:ext cx="2646878" cy="276999"/>
            </a:xfrm>
            <a:prstGeom prst="rect">
              <a:avLst/>
            </a:prstGeom>
            <a:noFill/>
          </p:spPr>
          <p:txBody>
            <a:bodyPr wrap="non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仮想通貨、電子投票、送金決済など</a:t>
              </a:r>
            </a:p>
          </p:txBody>
        </p:sp>
        <p:sp>
          <p:nvSpPr>
            <p:cNvPr id="21" name="テキスト ボックス 20">
              <a:extLst>
                <a:ext uri="{FF2B5EF4-FFF2-40B4-BE49-F238E27FC236}">
                  <a16:creationId xmlns:a16="http://schemas.microsoft.com/office/drawing/2014/main" id="{B5BB2C05-8086-3E4D-A7DC-51B21ED4346E}"/>
                </a:ext>
              </a:extLst>
            </p:cNvPr>
            <p:cNvSpPr txBox="1"/>
            <p:nvPr/>
          </p:nvSpPr>
          <p:spPr>
            <a:xfrm>
              <a:off x="1614115" y="1575598"/>
              <a:ext cx="6256474" cy="523220"/>
            </a:xfrm>
            <a:prstGeom prst="rect">
              <a:avLst/>
            </a:prstGeom>
            <a:noFill/>
          </p:spPr>
          <p:txBody>
            <a:bodyPr wrap="square" rtlCol="0">
              <a:spAutoFit/>
            </a:bodyPr>
            <a:lstStyle/>
            <a:p>
              <a:pPr algn="ctr"/>
              <a:r>
                <a:rPr kumimoji="1" lang="ja-JP" altLang="en-US" sz="1400" dirty="0">
                  <a:solidFill>
                    <a:schemeClr val="bg1"/>
                  </a:solidFill>
                  <a:latin typeface="Meiryo" charset="-128"/>
                  <a:ea typeface="Meiryo" charset="-128"/>
                  <a:cs typeface="Meiryo" charset="-128"/>
                </a:rPr>
                <a:t>通貨や不動産、株式やライセンスなど</a:t>
              </a:r>
              <a:r>
                <a:rPr kumimoji="1" lang="ja-JP" altLang="en-US" sz="1400">
                  <a:solidFill>
                    <a:schemeClr val="bg1"/>
                  </a:solidFill>
                  <a:latin typeface="Meiryo" charset="-128"/>
                  <a:ea typeface="Meiryo" charset="-128"/>
                  <a:cs typeface="Meiryo" charset="-128"/>
                </a:rPr>
                <a:t>の価値／資産をインターネット上</a:t>
              </a:r>
              <a:r>
                <a:rPr kumimoji="1" lang="ja-JP" altLang="en-US" sz="1400" dirty="0">
                  <a:solidFill>
                    <a:schemeClr val="bg1"/>
                  </a:solidFill>
                  <a:latin typeface="Meiryo" charset="-128"/>
                  <a:ea typeface="Meiryo" charset="-128"/>
                  <a:cs typeface="Meiryo" charset="-128"/>
                </a:rPr>
                <a:t>で</a:t>
              </a:r>
              <a:endParaRPr kumimoji="1" lang="en-US" altLang="ja-JP" sz="1400" dirty="0">
                <a:solidFill>
                  <a:schemeClr val="bg1"/>
                </a:solidFill>
                <a:latin typeface="Meiryo" charset="-128"/>
                <a:ea typeface="Meiryo" charset="-128"/>
                <a:cs typeface="Meiryo" charset="-128"/>
              </a:endParaRPr>
            </a:p>
            <a:p>
              <a:pPr algn="ctr"/>
              <a:r>
                <a:rPr lang="ja-JP" altLang="en-US" sz="1400" dirty="0">
                  <a:solidFill>
                    <a:schemeClr val="bg1"/>
                  </a:solidFill>
                  <a:latin typeface="Meiryo" charset="-128"/>
                  <a:ea typeface="Meiryo" charset="-128"/>
                  <a:cs typeface="Meiryo" charset="-128"/>
                </a:rPr>
                <a:t>特定の管理者を介することなく</a:t>
              </a:r>
              <a:r>
                <a:rPr lang="ja-JP" altLang="en-US" sz="1400">
                  <a:solidFill>
                    <a:schemeClr val="bg1"/>
                  </a:solidFill>
                  <a:latin typeface="Meiryo" charset="-128"/>
                  <a:ea typeface="Meiryo" charset="-128"/>
                  <a:cs typeface="Meiryo" charset="-128"/>
                </a:rPr>
                <a:t>安全かつ確実に</a:t>
              </a:r>
              <a:r>
                <a:rPr kumimoji="1" lang="ja-JP" altLang="en-US" sz="1400" dirty="0">
                  <a:solidFill>
                    <a:schemeClr val="bg1"/>
                  </a:solidFill>
                  <a:latin typeface="Meiryo" charset="-128"/>
                  <a:ea typeface="Meiryo" charset="-128"/>
                  <a:cs typeface="Meiryo" charset="-128"/>
                </a:rPr>
                <a:t>取引できるよう</a:t>
              </a:r>
              <a:r>
                <a:rPr kumimoji="1" lang="ja-JP" altLang="en-US" sz="1400">
                  <a:solidFill>
                    <a:schemeClr val="bg1"/>
                  </a:solidFill>
                  <a:latin typeface="Meiryo" charset="-128"/>
                  <a:ea typeface="Meiryo" charset="-128"/>
                  <a:cs typeface="Meiryo" charset="-128"/>
                </a:rPr>
                <a:t>にする</a:t>
              </a:r>
              <a:endParaRPr kumimoji="1" lang="ja-JP" altLang="en-US" sz="1400" dirty="0">
                <a:solidFill>
                  <a:schemeClr val="bg1"/>
                </a:solidFill>
                <a:latin typeface="Meiryo" charset="-128"/>
                <a:ea typeface="Meiryo" charset="-128"/>
                <a:cs typeface="Meiryo" charset="-128"/>
              </a:endParaRPr>
            </a:p>
          </p:txBody>
        </p:sp>
      </p:grpSp>
    </p:spTree>
    <p:extLst>
      <p:ext uri="{BB962C8B-B14F-4D97-AF65-F5344CB8AC3E}">
        <p14:creationId xmlns:p14="http://schemas.microsoft.com/office/powerpoint/2010/main" val="17186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グループ化 30">
            <a:extLst>
              <a:ext uri="{FF2B5EF4-FFF2-40B4-BE49-F238E27FC236}">
                <a16:creationId xmlns:a16="http://schemas.microsoft.com/office/drawing/2014/main" id="{008B371B-D234-6C4B-B87E-70ACBE6CC170}"/>
              </a:ext>
            </a:extLst>
          </p:cNvPr>
          <p:cNvGrpSpPr/>
          <p:nvPr/>
        </p:nvGrpSpPr>
        <p:grpSpPr>
          <a:xfrm>
            <a:off x="588395" y="959887"/>
            <a:ext cx="7967209" cy="5577356"/>
            <a:chOff x="588395" y="1174570"/>
            <a:chExt cx="7967209" cy="5577356"/>
          </a:xfrm>
        </p:grpSpPr>
        <p:sp>
          <p:nvSpPr>
            <p:cNvPr id="22" name="テキスト ボックス 21">
              <a:extLst>
                <a:ext uri="{FF2B5EF4-FFF2-40B4-BE49-F238E27FC236}">
                  <a16:creationId xmlns:a16="http://schemas.microsoft.com/office/drawing/2014/main" id="{3AABBC81-5CB4-0845-9DEA-3B17B2F3C8D2}"/>
                </a:ext>
              </a:extLst>
            </p:cNvPr>
            <p:cNvSpPr txBox="1"/>
            <p:nvPr/>
          </p:nvSpPr>
          <p:spPr>
            <a:xfrm>
              <a:off x="588395" y="1654217"/>
              <a:ext cx="3028906" cy="1754326"/>
            </a:xfrm>
            <a:prstGeom prst="rect">
              <a:avLst/>
            </a:prstGeom>
            <a:noFill/>
          </p:spPr>
          <p:txBody>
            <a:bodyPr wrap="none" rtlCol="0">
              <a:spAutoFit/>
            </a:bodyPr>
            <a:lstStyle/>
            <a:p>
              <a:r>
                <a:rPr kumimoji="1" lang="ja-JP" altLang="en-US" sz="1200">
                  <a:solidFill>
                    <a:srgbClr val="0070C0"/>
                  </a:solidFill>
                  <a:latin typeface="Meiryo" panose="020B0604030504040204" pitchFamily="34" charset="-128"/>
                  <a:ea typeface="Meiryo" panose="020B0604030504040204" pitchFamily="34" charset="-128"/>
                </a:rPr>
                <a:t>送金決済</a:t>
              </a:r>
              <a:r>
                <a:rPr kumimoji="1" lang="en-US" altLang="ja-JP" sz="1200" dirty="0">
                  <a:solidFill>
                    <a:srgbClr val="0070C0"/>
                  </a:solidFill>
                  <a:latin typeface="Meiryo" panose="020B0604030504040204" pitchFamily="34" charset="-128"/>
                  <a:ea typeface="Meiryo" panose="020B0604030504040204" pitchFamily="34" charset="-128"/>
                </a:rPr>
                <a:t>	</a:t>
              </a:r>
              <a:r>
                <a:rPr kumimoji="1" lang="ja-JP" altLang="en-US" sz="1200">
                  <a:solidFill>
                    <a:srgbClr val="0070C0"/>
                  </a:solidFill>
                  <a:latin typeface="Meiryo" panose="020B0604030504040204" pitchFamily="34" charset="-128"/>
                  <a:ea typeface="Meiryo" panose="020B0604030504040204" pitchFamily="34" charset="-128"/>
                </a:rPr>
                <a:t>：</a:t>
              </a:r>
              <a:r>
                <a:rPr kumimoji="1" lang="en-US" altLang="ja-JP" sz="1200" dirty="0">
                  <a:solidFill>
                    <a:srgbClr val="0070C0"/>
                  </a:solidFill>
                  <a:latin typeface="Meiryo" panose="020B0604030504040204" pitchFamily="34" charset="-128"/>
                  <a:ea typeface="Meiryo" panose="020B0604030504040204" pitchFamily="34" charset="-128"/>
                  <a:hlinkClick r:id="rId2"/>
                </a:rPr>
                <a:t>Ripple</a:t>
              </a:r>
              <a:endParaRPr kumimoji="1" lang="en-US" altLang="ja-JP" sz="1200" dirty="0">
                <a:solidFill>
                  <a:srgbClr val="0070C0"/>
                </a:solidFill>
                <a:latin typeface="Meiryo" panose="020B0604030504040204" pitchFamily="34" charset="-128"/>
                <a:ea typeface="Meiryo" panose="020B0604030504040204" pitchFamily="34" charset="-128"/>
              </a:endParaRPr>
            </a:p>
            <a:p>
              <a:r>
                <a:rPr lang="ja-JP" altLang="en-US" sz="1200">
                  <a:solidFill>
                    <a:srgbClr val="0070C0"/>
                  </a:solidFill>
                  <a:latin typeface="Meiryo" panose="020B0604030504040204" pitchFamily="34" charset="-128"/>
                  <a:ea typeface="Meiryo" panose="020B0604030504040204" pitchFamily="34" charset="-128"/>
                </a:rPr>
                <a:t>著作権管理</a:t>
              </a:r>
              <a:r>
                <a:rPr lang="en-US" altLang="ja-JP" sz="1200" dirty="0">
                  <a:solidFill>
                    <a:srgbClr val="0070C0"/>
                  </a:solidFill>
                  <a:latin typeface="Meiryo" panose="020B0604030504040204" pitchFamily="34" charset="-128"/>
                  <a:ea typeface="Meiryo" panose="020B0604030504040204" pitchFamily="34" charset="-128"/>
                </a:rPr>
                <a:t>	</a:t>
              </a:r>
              <a:r>
                <a:rPr lang="ja-JP" altLang="en-US" sz="1200">
                  <a:solidFill>
                    <a:srgbClr val="0070C0"/>
                  </a:solidFill>
                  <a:latin typeface="Meiryo" panose="020B0604030504040204" pitchFamily="34" charset="-128"/>
                  <a:ea typeface="Meiryo" panose="020B0604030504040204" pitchFamily="34" charset="-128"/>
                </a:rPr>
                <a:t>：</a:t>
              </a:r>
              <a:r>
                <a:rPr lang="en-US" altLang="ja-JP" sz="1200" dirty="0" err="1">
                  <a:solidFill>
                    <a:srgbClr val="0070C0"/>
                  </a:solidFill>
                  <a:latin typeface="Meiryo" panose="020B0604030504040204" pitchFamily="34" charset="-128"/>
                  <a:ea typeface="Meiryo" panose="020B0604030504040204" pitchFamily="34" charset="-128"/>
                  <a:hlinkClick r:id="rId3"/>
                </a:rPr>
                <a:t>Binded</a:t>
              </a:r>
              <a:endParaRPr lang="ja-JP" altLang="en-US" sz="1200">
                <a:solidFill>
                  <a:srgbClr val="0070C0"/>
                </a:solidFill>
                <a:latin typeface="Meiryo" panose="020B0604030504040204" pitchFamily="34" charset="-128"/>
                <a:ea typeface="Meiryo" panose="020B0604030504040204" pitchFamily="34" charset="-128"/>
              </a:endParaRPr>
            </a:p>
            <a:p>
              <a:r>
                <a:rPr lang="ja-JP" altLang="en-US" sz="1200">
                  <a:solidFill>
                    <a:srgbClr val="0070C0"/>
                  </a:solidFill>
                  <a:latin typeface="Meiryo" panose="020B0604030504040204" pitchFamily="34" charset="-128"/>
                  <a:ea typeface="Meiryo" panose="020B0604030504040204" pitchFamily="34" charset="-128"/>
                </a:rPr>
                <a:t>第三者証明</a:t>
              </a:r>
              <a:r>
                <a:rPr lang="en-US" altLang="ja-JP" sz="1200" dirty="0">
                  <a:solidFill>
                    <a:srgbClr val="0070C0"/>
                  </a:solidFill>
                  <a:latin typeface="Meiryo" panose="020B0604030504040204" pitchFamily="34" charset="-128"/>
                  <a:ea typeface="Meiryo" panose="020B0604030504040204" pitchFamily="34" charset="-128"/>
                </a:rPr>
                <a:t>	</a:t>
              </a:r>
              <a:r>
                <a:rPr lang="ja-JP" altLang="en-US" sz="1200">
                  <a:solidFill>
                    <a:srgbClr val="0070C0"/>
                  </a:solidFill>
                  <a:latin typeface="Meiryo" panose="020B0604030504040204" pitchFamily="34" charset="-128"/>
                  <a:ea typeface="Meiryo" panose="020B0604030504040204" pitchFamily="34" charset="-128"/>
                </a:rPr>
                <a:t>：</a:t>
              </a:r>
              <a:r>
                <a:rPr lang="en-US" altLang="ja-JP" sz="1200" dirty="0" err="1">
                  <a:solidFill>
                    <a:srgbClr val="0070C0"/>
                  </a:solidFill>
                  <a:latin typeface="Meiryo" panose="020B0604030504040204" pitchFamily="34" charset="-128"/>
                  <a:ea typeface="Meiryo" panose="020B0604030504040204" pitchFamily="34" charset="-128"/>
                  <a:hlinkClick r:id="rId4"/>
                </a:rPr>
                <a:t>Factom</a:t>
              </a:r>
              <a:endParaRPr lang="en-US" altLang="ja-JP" sz="1200" dirty="0">
                <a:solidFill>
                  <a:srgbClr val="0070C0"/>
                </a:solidFill>
                <a:latin typeface="Meiryo" panose="020B0604030504040204" pitchFamily="34" charset="-128"/>
                <a:ea typeface="Meiryo" panose="020B0604030504040204" pitchFamily="34" charset="-128"/>
              </a:endParaRPr>
            </a:p>
            <a:p>
              <a:r>
                <a:rPr lang="ja-JP" altLang="en-US" sz="1200">
                  <a:solidFill>
                    <a:srgbClr val="0070C0"/>
                  </a:solidFill>
                  <a:latin typeface="Meiryo" panose="020B0604030504040204" pitchFamily="34" charset="-128"/>
                  <a:ea typeface="Meiryo" panose="020B0604030504040204" pitchFamily="34" charset="-128"/>
                </a:rPr>
                <a:t>電力売買</a:t>
              </a:r>
              <a:r>
                <a:rPr lang="en-US" altLang="ja-JP" sz="1200" dirty="0">
                  <a:solidFill>
                    <a:srgbClr val="0070C0"/>
                  </a:solidFill>
                  <a:latin typeface="Meiryo" panose="020B0604030504040204" pitchFamily="34" charset="-128"/>
                  <a:ea typeface="Meiryo" panose="020B0604030504040204" pitchFamily="34" charset="-128"/>
                </a:rPr>
                <a:t>	</a:t>
              </a:r>
              <a:r>
                <a:rPr lang="ja-JP" altLang="en-US" sz="1200">
                  <a:solidFill>
                    <a:srgbClr val="0070C0"/>
                  </a:solidFill>
                  <a:latin typeface="Meiryo" panose="020B0604030504040204" pitchFamily="34" charset="-128"/>
                  <a:ea typeface="Meiryo" panose="020B0604030504040204" pitchFamily="34" charset="-128"/>
                </a:rPr>
                <a:t>：</a:t>
              </a:r>
              <a:r>
                <a:rPr lang="en-US" altLang="ja-JP" sz="1200" dirty="0" err="1">
                  <a:solidFill>
                    <a:srgbClr val="0070C0"/>
                  </a:solidFill>
                  <a:latin typeface="Meiryo" panose="020B0604030504040204" pitchFamily="34" charset="-128"/>
                  <a:ea typeface="Meiryo" panose="020B0604030504040204" pitchFamily="34" charset="-128"/>
                  <a:hlinkClick r:id="rId5"/>
                </a:rPr>
                <a:t>TransActive</a:t>
              </a:r>
              <a:r>
                <a:rPr lang="en-US" altLang="ja-JP" sz="1200" dirty="0">
                  <a:solidFill>
                    <a:srgbClr val="0070C0"/>
                  </a:solidFill>
                  <a:latin typeface="Meiryo" panose="020B0604030504040204" pitchFamily="34" charset="-128"/>
                  <a:ea typeface="Meiryo" panose="020B0604030504040204" pitchFamily="34" charset="-128"/>
                  <a:hlinkClick r:id="rId5"/>
                </a:rPr>
                <a:t> Grid</a:t>
              </a:r>
              <a:endParaRPr lang="ja-JP" altLang="en-US" sz="1200">
                <a:solidFill>
                  <a:srgbClr val="0070C0"/>
                </a:solidFill>
                <a:latin typeface="Meiryo" panose="020B0604030504040204" pitchFamily="34" charset="-128"/>
                <a:ea typeface="Meiryo" panose="020B0604030504040204" pitchFamily="34" charset="-128"/>
              </a:endParaRPr>
            </a:p>
            <a:p>
              <a:r>
                <a:rPr lang="ja-JP" altLang="en-US" sz="1200">
                  <a:solidFill>
                    <a:srgbClr val="0070C0"/>
                  </a:solidFill>
                  <a:latin typeface="Meiryo" panose="020B0604030504040204" pitchFamily="34" charset="-128"/>
                  <a:ea typeface="Meiryo" panose="020B0604030504040204" pitchFamily="34" charset="-128"/>
                </a:rPr>
                <a:t>貿易金融</a:t>
              </a:r>
              <a:r>
                <a:rPr lang="en-US" altLang="ja-JP" sz="1200" dirty="0">
                  <a:solidFill>
                    <a:srgbClr val="0070C0"/>
                  </a:solidFill>
                  <a:latin typeface="Meiryo" panose="020B0604030504040204" pitchFamily="34" charset="-128"/>
                  <a:ea typeface="Meiryo" panose="020B0604030504040204" pitchFamily="34" charset="-128"/>
                </a:rPr>
                <a:t>	</a:t>
              </a:r>
              <a:r>
                <a:rPr lang="ja-JP" altLang="en-US" sz="1200">
                  <a:solidFill>
                    <a:srgbClr val="0070C0"/>
                  </a:solidFill>
                  <a:latin typeface="Meiryo" panose="020B0604030504040204" pitchFamily="34" charset="-128"/>
                  <a:ea typeface="Meiryo" panose="020B0604030504040204" pitchFamily="34" charset="-128"/>
                </a:rPr>
                <a:t>：</a:t>
              </a:r>
              <a:r>
                <a:rPr lang="en-US" altLang="ja-JP" sz="1200" dirty="0">
                  <a:solidFill>
                    <a:srgbClr val="0070C0"/>
                  </a:solidFill>
                  <a:latin typeface="Meiryo" panose="020B0604030504040204" pitchFamily="34" charset="-128"/>
                  <a:ea typeface="Meiryo" panose="020B0604030504040204" pitchFamily="34" charset="-128"/>
                  <a:hlinkClick r:id="rId6"/>
                </a:rPr>
                <a:t>National Trade Platform</a:t>
              </a:r>
              <a:endParaRPr lang="ja-JP" altLang="en-US" sz="1200">
                <a:solidFill>
                  <a:srgbClr val="0070C0"/>
                </a:solidFill>
                <a:latin typeface="Meiryo" panose="020B0604030504040204" pitchFamily="34" charset="-128"/>
                <a:ea typeface="Meiryo" panose="020B0604030504040204" pitchFamily="34" charset="-128"/>
              </a:endParaRPr>
            </a:p>
            <a:p>
              <a:r>
                <a:rPr lang="ja-JP" altLang="en-US" sz="1200">
                  <a:solidFill>
                    <a:srgbClr val="0070C0"/>
                  </a:solidFill>
                  <a:latin typeface="Meiryo" panose="020B0604030504040204" pitchFamily="34" charset="-128"/>
                  <a:ea typeface="Meiryo" panose="020B0604030504040204" pitchFamily="34" charset="-128"/>
                </a:rPr>
                <a:t>鑑定書管理</a:t>
              </a:r>
              <a:r>
                <a:rPr lang="en-US" altLang="ja-JP" sz="1200" dirty="0">
                  <a:solidFill>
                    <a:srgbClr val="0070C0"/>
                  </a:solidFill>
                  <a:latin typeface="Meiryo" panose="020B0604030504040204" pitchFamily="34" charset="-128"/>
                  <a:ea typeface="Meiryo" panose="020B0604030504040204" pitchFamily="34" charset="-128"/>
                </a:rPr>
                <a:t>	</a:t>
              </a:r>
              <a:r>
                <a:rPr lang="ja-JP" altLang="en-US" sz="1200">
                  <a:solidFill>
                    <a:srgbClr val="0070C0"/>
                  </a:solidFill>
                  <a:latin typeface="Meiryo" panose="020B0604030504040204" pitchFamily="34" charset="-128"/>
                  <a:ea typeface="Meiryo" panose="020B0604030504040204" pitchFamily="34" charset="-128"/>
                </a:rPr>
                <a:t>：</a:t>
              </a:r>
              <a:r>
                <a:rPr lang="en" altLang="ja-JP" sz="1200" dirty="0">
                  <a:solidFill>
                    <a:srgbClr val="0070C0"/>
                  </a:solidFill>
                  <a:hlinkClick r:id="rId7"/>
                </a:rPr>
                <a:t>Everledger</a:t>
              </a:r>
              <a:endParaRPr lang="ja-JP" altLang="en-US" sz="1200">
                <a:solidFill>
                  <a:srgbClr val="0070C0"/>
                </a:solidFill>
                <a:latin typeface="Meiryo" panose="020B0604030504040204" pitchFamily="34" charset="-128"/>
                <a:ea typeface="Meiryo" panose="020B0604030504040204" pitchFamily="34" charset="-128"/>
              </a:endParaRPr>
            </a:p>
            <a:p>
              <a:r>
                <a:rPr lang="ja-JP" altLang="en-US" sz="1200">
                  <a:solidFill>
                    <a:srgbClr val="0070C0"/>
                  </a:solidFill>
                  <a:latin typeface="Meiryo" panose="020B0604030504040204" pitchFamily="34" charset="-128"/>
                  <a:ea typeface="Meiryo" panose="020B0604030504040204" pitchFamily="34" charset="-128"/>
                </a:rPr>
                <a:t>選挙投票</a:t>
              </a:r>
              <a:r>
                <a:rPr lang="en-US" altLang="ja-JP" sz="1200" dirty="0">
                  <a:solidFill>
                    <a:srgbClr val="0070C0"/>
                  </a:solidFill>
                  <a:latin typeface="Meiryo" panose="020B0604030504040204" pitchFamily="34" charset="-128"/>
                  <a:ea typeface="Meiryo" panose="020B0604030504040204" pitchFamily="34" charset="-128"/>
                </a:rPr>
                <a:t>	</a:t>
              </a:r>
              <a:r>
                <a:rPr lang="ja-JP" altLang="en-US" sz="1200">
                  <a:solidFill>
                    <a:srgbClr val="0070C0"/>
                  </a:solidFill>
                  <a:latin typeface="Meiryo" panose="020B0604030504040204" pitchFamily="34" charset="-128"/>
                  <a:ea typeface="Meiryo" panose="020B0604030504040204" pitchFamily="34" charset="-128"/>
                </a:rPr>
                <a:t>：</a:t>
              </a:r>
              <a:r>
                <a:rPr lang="en-US" altLang="ja-JP" sz="1200" dirty="0">
                  <a:solidFill>
                    <a:srgbClr val="0070C0"/>
                  </a:solidFill>
                  <a:latin typeface="Meiryo" panose="020B0604030504040204" pitchFamily="34" charset="-128"/>
                  <a:ea typeface="Meiryo" panose="020B0604030504040204" pitchFamily="34" charset="-128"/>
                  <a:hlinkClick r:id="rId8"/>
                </a:rPr>
                <a:t>Flux</a:t>
              </a:r>
              <a:endParaRPr lang="ja-JP" altLang="en-US" sz="1200">
                <a:solidFill>
                  <a:srgbClr val="0070C0"/>
                </a:solidFill>
                <a:latin typeface="Meiryo" panose="020B0604030504040204" pitchFamily="34" charset="-128"/>
                <a:ea typeface="Meiryo" panose="020B0604030504040204" pitchFamily="34" charset="-128"/>
              </a:endParaRPr>
            </a:p>
            <a:p>
              <a:r>
                <a:rPr lang="ja-JP" altLang="en-US" sz="1200">
                  <a:solidFill>
                    <a:srgbClr val="0070C0"/>
                  </a:solidFill>
                  <a:latin typeface="Meiryo" panose="020B0604030504040204" pitchFamily="34" charset="-128"/>
                  <a:ea typeface="Meiryo" panose="020B0604030504040204" pitchFamily="34" charset="-128"/>
                </a:rPr>
                <a:t>仮想通貨</a:t>
              </a:r>
              <a:r>
                <a:rPr lang="en-US" altLang="ja-JP" sz="1200" dirty="0">
                  <a:solidFill>
                    <a:srgbClr val="0070C0"/>
                  </a:solidFill>
                  <a:latin typeface="Meiryo" panose="020B0604030504040204" pitchFamily="34" charset="-128"/>
                  <a:ea typeface="Meiryo" panose="020B0604030504040204" pitchFamily="34" charset="-128"/>
                </a:rPr>
                <a:t>	</a:t>
              </a:r>
              <a:r>
                <a:rPr lang="ja-JP" altLang="en-US" sz="1200">
                  <a:solidFill>
                    <a:srgbClr val="0070C0"/>
                  </a:solidFill>
                  <a:latin typeface="Meiryo" panose="020B0604030504040204" pitchFamily="34" charset="-128"/>
                  <a:ea typeface="Meiryo" panose="020B0604030504040204" pitchFamily="34" charset="-128"/>
                </a:rPr>
                <a:t>：</a:t>
              </a:r>
              <a:r>
                <a:rPr lang="en-US" altLang="ja-JP" sz="1200" dirty="0">
                  <a:solidFill>
                    <a:srgbClr val="0070C0"/>
                  </a:solidFill>
                  <a:latin typeface="Meiryo" panose="020B0604030504040204" pitchFamily="34" charset="-128"/>
                  <a:ea typeface="Meiryo" panose="020B0604030504040204" pitchFamily="34" charset="-128"/>
                  <a:hlinkClick r:id="rId9"/>
                </a:rPr>
                <a:t>BitCoine</a:t>
              </a:r>
              <a:endParaRPr lang="en-US" altLang="ja-JP" sz="1200" dirty="0">
                <a:solidFill>
                  <a:srgbClr val="0070C0"/>
                </a:solidFill>
                <a:latin typeface="Meiryo" panose="020B0604030504040204" pitchFamily="34" charset="-128"/>
                <a:ea typeface="Meiryo" panose="020B0604030504040204" pitchFamily="34" charset="-128"/>
              </a:endParaRPr>
            </a:p>
            <a:p>
              <a:pPr lvl="2"/>
              <a:r>
                <a:rPr lang="ja-JP" altLang="en-US" sz="1050">
                  <a:solidFill>
                    <a:srgbClr val="0070C0"/>
                  </a:solidFill>
                  <a:latin typeface="Meiryo" panose="020B0604030504040204" pitchFamily="34" charset="-128"/>
                  <a:ea typeface="Meiryo" panose="020B0604030504040204" pitchFamily="34" charset="-128"/>
                </a:rPr>
                <a:t>＊事例（リンクしています）</a:t>
              </a:r>
              <a:endParaRPr lang="en-US" altLang="ja-JP" sz="1050" dirty="0">
                <a:solidFill>
                  <a:srgbClr val="0070C0"/>
                </a:solidFill>
                <a:latin typeface="Meiryo" panose="020B0604030504040204" pitchFamily="34" charset="-128"/>
                <a:ea typeface="Meiryo" panose="020B0604030504040204" pitchFamily="34" charset="-128"/>
              </a:endParaRPr>
            </a:p>
          </p:txBody>
        </p:sp>
        <p:sp>
          <p:nvSpPr>
            <p:cNvPr id="30" name="左中かっこ 29">
              <a:extLst>
                <a:ext uri="{FF2B5EF4-FFF2-40B4-BE49-F238E27FC236}">
                  <a16:creationId xmlns:a16="http://schemas.microsoft.com/office/drawing/2014/main" id="{A6BD1DD4-2F81-224A-82FD-C513AF41A678}"/>
                </a:ext>
              </a:extLst>
            </p:cNvPr>
            <p:cNvSpPr/>
            <p:nvPr/>
          </p:nvSpPr>
          <p:spPr>
            <a:xfrm>
              <a:off x="3667406" y="1174570"/>
              <a:ext cx="247914" cy="3468994"/>
            </a:xfrm>
            <a:prstGeom prst="leftBrace">
              <a:avLst>
                <a:gd name="adj1" fmla="val 8333"/>
                <a:gd name="adj2" fmla="val 3945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 name="角丸四角形 6">
              <a:extLst>
                <a:ext uri="{FF2B5EF4-FFF2-40B4-BE49-F238E27FC236}">
                  <a16:creationId xmlns:a16="http://schemas.microsoft.com/office/drawing/2014/main" id="{BE46CC8C-72C3-7544-AD6A-3ADDA9A69A12}"/>
                </a:ext>
              </a:extLst>
            </p:cNvPr>
            <p:cNvSpPr/>
            <p:nvPr/>
          </p:nvSpPr>
          <p:spPr>
            <a:xfrm>
              <a:off x="3999508" y="1174570"/>
              <a:ext cx="4556096" cy="3476943"/>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角丸四角形 8">
              <a:extLst>
                <a:ext uri="{FF2B5EF4-FFF2-40B4-BE49-F238E27FC236}">
                  <a16:creationId xmlns:a16="http://schemas.microsoft.com/office/drawing/2014/main" id="{DAA4024D-66A4-6742-A89E-5BD06CEF81E8}"/>
                </a:ext>
              </a:extLst>
            </p:cNvPr>
            <p:cNvSpPr/>
            <p:nvPr/>
          </p:nvSpPr>
          <p:spPr>
            <a:xfrm>
              <a:off x="3999508" y="4651513"/>
              <a:ext cx="4556096" cy="1304014"/>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panose="020B0604030504040204" pitchFamily="34" charset="-128"/>
                  <a:ea typeface="Meiryo" panose="020B0604030504040204" pitchFamily="34" charset="-128"/>
                  <a:cs typeface="ＭＳ Ｐゴシック"/>
                </a:rPr>
                <a:t>ブロックチェーン</a:t>
              </a:r>
              <a:endParaRPr kumimoji="1" lang="ja-JP" altLang="en-US" sz="2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テキスト ボックス 9">
              <a:extLst>
                <a:ext uri="{FF2B5EF4-FFF2-40B4-BE49-F238E27FC236}">
                  <a16:creationId xmlns:a16="http://schemas.microsoft.com/office/drawing/2014/main" id="{1B902DD0-342D-5A4C-96E3-954A72D1717F}"/>
                </a:ext>
              </a:extLst>
            </p:cNvPr>
            <p:cNvSpPr txBox="1"/>
            <p:nvPr/>
          </p:nvSpPr>
          <p:spPr>
            <a:xfrm>
              <a:off x="4492487" y="1828892"/>
              <a:ext cx="1210588" cy="400110"/>
            </a:xfrm>
            <a:prstGeom prst="rect">
              <a:avLst/>
            </a:prstGeom>
            <a:noFill/>
          </p:spPr>
          <p:txBody>
            <a:bodyPr wrap="none" rtlCol="0">
              <a:spAutoFit/>
            </a:bodyPr>
            <a:lstStyle/>
            <a:p>
              <a:r>
                <a:rPr kumimoji="1" lang="ja-JP" altLang="en-US" sz="2000">
                  <a:solidFill>
                    <a:schemeClr val="bg1"/>
                  </a:solidFill>
                  <a:latin typeface="Meiryo" panose="020B0604030504040204" pitchFamily="34" charset="-128"/>
                  <a:ea typeface="Meiryo" panose="020B0604030504040204" pitchFamily="34" charset="-128"/>
                </a:rPr>
                <a:t>送金決済</a:t>
              </a:r>
            </a:p>
          </p:txBody>
        </p:sp>
        <p:sp>
          <p:nvSpPr>
            <p:cNvPr id="11" name="テキスト ボックス 10">
              <a:extLst>
                <a:ext uri="{FF2B5EF4-FFF2-40B4-BE49-F238E27FC236}">
                  <a16:creationId xmlns:a16="http://schemas.microsoft.com/office/drawing/2014/main" id="{9C4A48E7-F812-6648-A3E5-8A5D996E106F}"/>
                </a:ext>
              </a:extLst>
            </p:cNvPr>
            <p:cNvSpPr txBox="1"/>
            <p:nvPr/>
          </p:nvSpPr>
          <p:spPr>
            <a:xfrm>
              <a:off x="4492487" y="3710990"/>
              <a:ext cx="1210588" cy="400110"/>
            </a:xfrm>
            <a:prstGeom prst="rect">
              <a:avLst/>
            </a:prstGeom>
            <a:noFill/>
          </p:spPr>
          <p:txBody>
            <a:bodyPr wrap="none" rtlCol="0">
              <a:spAutoFit/>
            </a:bodyPr>
            <a:lstStyle/>
            <a:p>
              <a:r>
                <a:rPr kumimoji="1" lang="ja-JP" altLang="en-US" sz="2000">
                  <a:solidFill>
                    <a:schemeClr val="bg1"/>
                  </a:solidFill>
                  <a:latin typeface="Meiryo" panose="020B0604030504040204" pitchFamily="34" charset="-128"/>
                  <a:ea typeface="Meiryo" panose="020B0604030504040204" pitchFamily="34" charset="-128"/>
                </a:rPr>
                <a:t>仮想通貨</a:t>
              </a:r>
            </a:p>
          </p:txBody>
        </p:sp>
        <p:sp>
          <p:nvSpPr>
            <p:cNvPr id="12" name="テキスト ボックス 11">
              <a:extLst>
                <a:ext uri="{FF2B5EF4-FFF2-40B4-BE49-F238E27FC236}">
                  <a16:creationId xmlns:a16="http://schemas.microsoft.com/office/drawing/2014/main" id="{A9E85550-A4DE-A149-B0E0-8737830DD0E0}"/>
                </a:ext>
              </a:extLst>
            </p:cNvPr>
            <p:cNvSpPr txBox="1"/>
            <p:nvPr/>
          </p:nvSpPr>
          <p:spPr>
            <a:xfrm>
              <a:off x="6860038" y="1810584"/>
              <a:ext cx="1210588" cy="400110"/>
            </a:xfrm>
            <a:prstGeom prst="rect">
              <a:avLst/>
            </a:prstGeom>
            <a:noFill/>
          </p:spPr>
          <p:txBody>
            <a:bodyPr wrap="none" rtlCol="0">
              <a:spAutoFit/>
            </a:bodyPr>
            <a:lstStyle/>
            <a:p>
              <a:r>
                <a:rPr kumimoji="1" lang="ja-JP" altLang="en-US" sz="2000">
                  <a:solidFill>
                    <a:schemeClr val="bg1"/>
                  </a:solidFill>
                  <a:latin typeface="Meiryo" panose="020B0604030504040204" pitchFamily="34" charset="-128"/>
                  <a:ea typeface="Meiryo" panose="020B0604030504040204" pitchFamily="34" charset="-128"/>
                </a:rPr>
                <a:t>電力売買</a:t>
              </a:r>
            </a:p>
          </p:txBody>
        </p:sp>
        <p:sp>
          <p:nvSpPr>
            <p:cNvPr id="13" name="テキスト ボックス 12">
              <a:extLst>
                <a:ext uri="{FF2B5EF4-FFF2-40B4-BE49-F238E27FC236}">
                  <a16:creationId xmlns:a16="http://schemas.microsoft.com/office/drawing/2014/main" id="{118F017C-A6EA-B04F-BE1B-FC53A6705E60}"/>
                </a:ext>
              </a:extLst>
            </p:cNvPr>
            <p:cNvSpPr txBox="1"/>
            <p:nvPr/>
          </p:nvSpPr>
          <p:spPr>
            <a:xfrm>
              <a:off x="6860038" y="3696540"/>
              <a:ext cx="1210588" cy="400110"/>
            </a:xfrm>
            <a:prstGeom prst="rect">
              <a:avLst/>
            </a:prstGeom>
            <a:noFill/>
          </p:spPr>
          <p:txBody>
            <a:bodyPr wrap="none" rtlCol="0">
              <a:spAutoFit/>
            </a:bodyPr>
            <a:lstStyle/>
            <a:p>
              <a:r>
                <a:rPr kumimoji="1" lang="ja-JP" altLang="en-US" sz="2000">
                  <a:solidFill>
                    <a:schemeClr val="bg1"/>
                  </a:solidFill>
                  <a:latin typeface="Meiryo" panose="020B0604030504040204" pitchFamily="34" charset="-128"/>
                  <a:ea typeface="Meiryo" panose="020B0604030504040204" pitchFamily="34" charset="-128"/>
                </a:rPr>
                <a:t>選挙投票</a:t>
              </a:r>
            </a:p>
          </p:txBody>
        </p:sp>
        <p:sp>
          <p:nvSpPr>
            <p:cNvPr id="14" name="テキスト ボックス 13">
              <a:extLst>
                <a:ext uri="{FF2B5EF4-FFF2-40B4-BE49-F238E27FC236}">
                  <a16:creationId xmlns:a16="http://schemas.microsoft.com/office/drawing/2014/main" id="{55A488AB-7A3D-F34E-AF3A-C1FEEBF9EE2A}"/>
                </a:ext>
              </a:extLst>
            </p:cNvPr>
            <p:cNvSpPr txBox="1"/>
            <p:nvPr/>
          </p:nvSpPr>
          <p:spPr>
            <a:xfrm>
              <a:off x="4492487" y="3083624"/>
              <a:ext cx="1467068" cy="400110"/>
            </a:xfrm>
            <a:prstGeom prst="rect">
              <a:avLst/>
            </a:prstGeom>
            <a:noFill/>
          </p:spPr>
          <p:txBody>
            <a:bodyPr wrap="none" rtlCol="0">
              <a:spAutoFit/>
            </a:bodyPr>
            <a:lstStyle/>
            <a:p>
              <a:r>
                <a:rPr kumimoji="1" lang="ja-JP" altLang="en-US" sz="2000">
                  <a:solidFill>
                    <a:schemeClr val="bg1"/>
                  </a:solidFill>
                  <a:latin typeface="Meiryo" panose="020B0604030504040204" pitchFamily="34" charset="-128"/>
                  <a:ea typeface="Meiryo" panose="020B0604030504040204" pitchFamily="34" charset="-128"/>
                </a:rPr>
                <a:t>第三者証明</a:t>
              </a:r>
            </a:p>
          </p:txBody>
        </p:sp>
        <p:sp>
          <p:nvSpPr>
            <p:cNvPr id="16" name="テキスト ボックス 15">
              <a:extLst>
                <a:ext uri="{FF2B5EF4-FFF2-40B4-BE49-F238E27FC236}">
                  <a16:creationId xmlns:a16="http://schemas.microsoft.com/office/drawing/2014/main" id="{EDE3C62D-D51B-EB40-BD83-D41DA7887C8F}"/>
                </a:ext>
              </a:extLst>
            </p:cNvPr>
            <p:cNvSpPr txBox="1"/>
            <p:nvPr/>
          </p:nvSpPr>
          <p:spPr>
            <a:xfrm>
              <a:off x="6860038" y="2441808"/>
              <a:ext cx="1210588" cy="400110"/>
            </a:xfrm>
            <a:prstGeom prst="rect">
              <a:avLst/>
            </a:prstGeom>
            <a:noFill/>
          </p:spPr>
          <p:txBody>
            <a:bodyPr wrap="none" rtlCol="0">
              <a:spAutoFit/>
            </a:bodyPr>
            <a:lstStyle/>
            <a:p>
              <a:r>
                <a:rPr kumimoji="1" lang="ja-JP" altLang="en-US" sz="2000">
                  <a:solidFill>
                    <a:schemeClr val="bg1"/>
                  </a:solidFill>
                  <a:latin typeface="Meiryo" panose="020B0604030504040204" pitchFamily="34" charset="-128"/>
                  <a:ea typeface="Meiryo" panose="020B0604030504040204" pitchFamily="34" charset="-128"/>
                </a:rPr>
                <a:t>貿易金融</a:t>
              </a:r>
            </a:p>
          </p:txBody>
        </p:sp>
        <p:sp>
          <p:nvSpPr>
            <p:cNvPr id="17" name="テキスト ボックス 16">
              <a:extLst>
                <a:ext uri="{FF2B5EF4-FFF2-40B4-BE49-F238E27FC236}">
                  <a16:creationId xmlns:a16="http://schemas.microsoft.com/office/drawing/2014/main" id="{97F9CB0D-AF35-9E49-AA00-6910B1894667}"/>
                </a:ext>
              </a:extLst>
            </p:cNvPr>
            <p:cNvSpPr txBox="1"/>
            <p:nvPr/>
          </p:nvSpPr>
          <p:spPr>
            <a:xfrm>
              <a:off x="4492487" y="2456258"/>
              <a:ext cx="1467068" cy="400110"/>
            </a:xfrm>
            <a:prstGeom prst="rect">
              <a:avLst/>
            </a:prstGeom>
            <a:noFill/>
          </p:spPr>
          <p:txBody>
            <a:bodyPr wrap="none" rtlCol="0">
              <a:spAutoFit/>
            </a:bodyPr>
            <a:lstStyle/>
            <a:p>
              <a:r>
                <a:rPr kumimoji="1" lang="ja-JP" altLang="en-US" sz="2000">
                  <a:solidFill>
                    <a:schemeClr val="bg1"/>
                  </a:solidFill>
                  <a:latin typeface="Meiryo" panose="020B0604030504040204" pitchFamily="34" charset="-128"/>
                  <a:ea typeface="Meiryo" panose="020B0604030504040204" pitchFamily="34" charset="-128"/>
                </a:rPr>
                <a:t>著作権管理</a:t>
              </a:r>
            </a:p>
          </p:txBody>
        </p:sp>
        <p:sp>
          <p:nvSpPr>
            <p:cNvPr id="18" name="テキスト ボックス 17">
              <a:extLst>
                <a:ext uri="{FF2B5EF4-FFF2-40B4-BE49-F238E27FC236}">
                  <a16:creationId xmlns:a16="http://schemas.microsoft.com/office/drawing/2014/main" id="{52880307-4473-374A-98DB-D399335A8C70}"/>
                </a:ext>
              </a:extLst>
            </p:cNvPr>
            <p:cNvSpPr txBox="1"/>
            <p:nvPr/>
          </p:nvSpPr>
          <p:spPr>
            <a:xfrm>
              <a:off x="6603558" y="3069174"/>
              <a:ext cx="1467068" cy="400110"/>
            </a:xfrm>
            <a:prstGeom prst="rect">
              <a:avLst/>
            </a:prstGeom>
            <a:noFill/>
          </p:spPr>
          <p:txBody>
            <a:bodyPr wrap="none" rtlCol="0">
              <a:spAutoFit/>
            </a:bodyPr>
            <a:lstStyle/>
            <a:p>
              <a:r>
                <a:rPr kumimoji="1" lang="ja-JP" altLang="en-US" sz="2000">
                  <a:solidFill>
                    <a:schemeClr val="bg1"/>
                  </a:solidFill>
                  <a:latin typeface="Meiryo" panose="020B0604030504040204" pitchFamily="34" charset="-128"/>
                  <a:ea typeface="Meiryo" panose="020B0604030504040204" pitchFamily="34" charset="-128"/>
                </a:rPr>
                <a:t>鑑定書管理</a:t>
              </a:r>
            </a:p>
          </p:txBody>
        </p:sp>
        <p:sp>
          <p:nvSpPr>
            <p:cNvPr id="21" name="テキスト ボックス 20">
              <a:extLst>
                <a:ext uri="{FF2B5EF4-FFF2-40B4-BE49-F238E27FC236}">
                  <a16:creationId xmlns:a16="http://schemas.microsoft.com/office/drawing/2014/main" id="{10888473-F846-F54C-8F4D-A095A86769A6}"/>
                </a:ext>
              </a:extLst>
            </p:cNvPr>
            <p:cNvSpPr txBox="1"/>
            <p:nvPr/>
          </p:nvSpPr>
          <p:spPr>
            <a:xfrm>
              <a:off x="4704849" y="6013262"/>
              <a:ext cx="3145412" cy="738664"/>
            </a:xfrm>
            <a:prstGeom prst="rect">
              <a:avLst/>
            </a:prstGeom>
            <a:noFill/>
          </p:spPr>
          <p:txBody>
            <a:bodyPr wrap="none" rtlCol="0">
              <a:spAutoFit/>
            </a:bodyPr>
            <a:lstStyle/>
            <a:p>
              <a:pPr algn="ctr"/>
              <a:r>
                <a:rPr kumimoji="1" lang="ja-JP" altLang="en-US" sz="1400">
                  <a:solidFill>
                    <a:schemeClr val="accent6">
                      <a:lumMod val="75000"/>
                    </a:schemeClr>
                  </a:solidFill>
                </a:rPr>
                <a:t>様々な取引や価値交換における</a:t>
              </a:r>
              <a:endParaRPr kumimoji="1" lang="en-US" altLang="ja-JP" sz="1400" dirty="0">
                <a:solidFill>
                  <a:schemeClr val="accent6">
                    <a:lumMod val="75000"/>
                  </a:schemeClr>
                </a:solidFill>
              </a:endParaRPr>
            </a:p>
            <a:p>
              <a:pPr algn="ctr"/>
              <a:r>
                <a:rPr kumimoji="1" lang="ja-JP" altLang="en-US" sz="1400">
                  <a:solidFill>
                    <a:schemeClr val="accent6">
                      <a:lumMod val="75000"/>
                    </a:schemeClr>
                  </a:solidFill>
                </a:rPr>
                <a:t>信頼性を確保するための汎用的な技術</a:t>
              </a:r>
              <a:endParaRPr kumimoji="1" lang="en-US" altLang="ja-JP" sz="1400" dirty="0">
                <a:solidFill>
                  <a:schemeClr val="accent6">
                    <a:lumMod val="75000"/>
                  </a:schemeClr>
                </a:solidFill>
              </a:endParaRPr>
            </a:p>
            <a:p>
              <a:pPr algn="ctr"/>
              <a:r>
                <a:rPr lang="en-US" altLang="ja-JP" sz="1400" b="1" dirty="0">
                  <a:solidFill>
                    <a:schemeClr val="accent6">
                      <a:lumMod val="75000"/>
                    </a:schemeClr>
                  </a:solidFill>
                </a:rPr>
                <a:t>〜</a:t>
              </a:r>
              <a:r>
                <a:rPr lang="ja-JP" altLang="en-US" sz="1400" b="1">
                  <a:solidFill>
                    <a:schemeClr val="accent6">
                      <a:lumMod val="75000"/>
                    </a:schemeClr>
                  </a:solidFill>
                </a:rPr>
                <a:t>現</a:t>
              </a:r>
              <a:r>
                <a:rPr lang="en-US" altLang="ja-JP" sz="1400" b="1" dirty="0">
                  <a:solidFill>
                    <a:schemeClr val="accent6">
                      <a:lumMod val="75000"/>
                    </a:schemeClr>
                  </a:solidFill>
                </a:rPr>
                <a:t> </a:t>
              </a:r>
              <a:r>
                <a:rPr lang="ja-JP" altLang="en-US" sz="1400" b="1">
                  <a:solidFill>
                    <a:schemeClr val="accent6">
                      <a:lumMod val="75000"/>
                    </a:schemeClr>
                  </a:solidFill>
                </a:rPr>
                <a:t>在</a:t>
              </a:r>
              <a:endParaRPr kumimoji="1" lang="ja-JP" altLang="en-US" sz="1400" b="1">
                <a:solidFill>
                  <a:schemeClr val="accent6">
                    <a:lumMod val="75000"/>
                  </a:schemeClr>
                </a:solidFill>
              </a:endParaRPr>
            </a:p>
          </p:txBody>
        </p:sp>
      </p:grpSp>
      <p:sp>
        <p:nvSpPr>
          <p:cNvPr id="2" name="タイトル 1">
            <a:extLst>
              <a:ext uri="{FF2B5EF4-FFF2-40B4-BE49-F238E27FC236}">
                <a16:creationId xmlns:a16="http://schemas.microsoft.com/office/drawing/2014/main" id="{0E9DA69A-5780-1848-92CF-28AF08ABA89B}"/>
              </a:ext>
            </a:extLst>
          </p:cNvPr>
          <p:cNvSpPr>
            <a:spLocks noGrp="1"/>
          </p:cNvSpPr>
          <p:nvPr>
            <p:ph type="title"/>
          </p:nvPr>
        </p:nvSpPr>
        <p:spPr/>
        <p:txBody>
          <a:bodyPr/>
          <a:lstStyle/>
          <a:p>
            <a:r>
              <a:rPr kumimoji="1" lang="ja-JP" altLang="en-US"/>
              <a:t>ブロックチェーンの適用範囲の拡大</a:t>
            </a:r>
          </a:p>
        </p:txBody>
      </p:sp>
      <p:sp>
        <p:nvSpPr>
          <p:cNvPr id="3" name="スライド番号プレースホルダー 2">
            <a:extLst>
              <a:ext uri="{FF2B5EF4-FFF2-40B4-BE49-F238E27FC236}">
                <a16:creationId xmlns:a16="http://schemas.microsoft.com/office/drawing/2014/main" id="{2E2B9883-2B37-D94A-B523-874B7556EDFD}"/>
              </a:ext>
            </a:extLst>
          </p:cNvPr>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sp>
        <p:nvSpPr>
          <p:cNvPr id="19" name="三角形 18">
            <a:extLst>
              <a:ext uri="{FF2B5EF4-FFF2-40B4-BE49-F238E27FC236}">
                <a16:creationId xmlns:a16="http://schemas.microsoft.com/office/drawing/2014/main" id="{C9EEDA92-12E7-0E40-BB08-1E7E21E075C0}"/>
              </a:ext>
            </a:extLst>
          </p:cNvPr>
          <p:cNvSpPr/>
          <p:nvPr/>
        </p:nvSpPr>
        <p:spPr>
          <a:xfrm rot="5400000">
            <a:off x="3289720" y="3122748"/>
            <a:ext cx="755373" cy="1856892"/>
          </a:xfrm>
          <a:custGeom>
            <a:avLst/>
            <a:gdLst>
              <a:gd name="connsiteX0" fmla="*/ 0 w 572495"/>
              <a:gd name="connsiteY0" fmla="*/ 1753525 h 1753525"/>
              <a:gd name="connsiteX1" fmla="*/ 302151 w 572495"/>
              <a:gd name="connsiteY1" fmla="*/ 0 h 1753525"/>
              <a:gd name="connsiteX2" fmla="*/ 572495 w 572495"/>
              <a:gd name="connsiteY2" fmla="*/ 1753525 h 1753525"/>
              <a:gd name="connsiteX3" fmla="*/ 0 w 572495"/>
              <a:gd name="connsiteY3" fmla="*/ 1753525 h 1753525"/>
              <a:gd name="connsiteX0" fmla="*/ 182878 w 755373"/>
              <a:gd name="connsiteY0" fmla="*/ 1856892 h 1856892"/>
              <a:gd name="connsiteX1" fmla="*/ 0 w 755373"/>
              <a:gd name="connsiteY1" fmla="*/ 0 h 1856892"/>
              <a:gd name="connsiteX2" fmla="*/ 755373 w 755373"/>
              <a:gd name="connsiteY2" fmla="*/ 1856892 h 1856892"/>
              <a:gd name="connsiteX3" fmla="*/ 182878 w 755373"/>
              <a:gd name="connsiteY3" fmla="*/ 1856892 h 1856892"/>
            </a:gdLst>
            <a:ahLst/>
            <a:cxnLst>
              <a:cxn ang="0">
                <a:pos x="connsiteX0" y="connsiteY0"/>
              </a:cxn>
              <a:cxn ang="0">
                <a:pos x="connsiteX1" y="connsiteY1"/>
              </a:cxn>
              <a:cxn ang="0">
                <a:pos x="connsiteX2" y="connsiteY2"/>
              </a:cxn>
              <a:cxn ang="0">
                <a:pos x="connsiteX3" y="connsiteY3"/>
              </a:cxn>
            </a:cxnLst>
            <a:rect l="l" t="t" r="r" b="b"/>
            <a:pathLst>
              <a:path w="755373" h="1856892">
                <a:moveTo>
                  <a:pt x="182878" y="1856892"/>
                </a:moveTo>
                <a:lnTo>
                  <a:pt x="0" y="0"/>
                </a:lnTo>
                <a:lnTo>
                  <a:pt x="755373" y="1856892"/>
                </a:lnTo>
                <a:lnTo>
                  <a:pt x="182878" y="1856892"/>
                </a:lnTo>
                <a:close/>
              </a:path>
            </a:pathLst>
          </a:cu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角丸四角形 3">
            <a:extLst>
              <a:ext uri="{FF2B5EF4-FFF2-40B4-BE49-F238E27FC236}">
                <a16:creationId xmlns:a16="http://schemas.microsoft.com/office/drawing/2014/main" id="{E20D0341-9FF0-D444-8C0E-610B25AC4FA9}"/>
              </a:ext>
            </a:extLst>
          </p:cNvPr>
          <p:cNvSpPr/>
          <p:nvPr/>
        </p:nvSpPr>
        <p:spPr>
          <a:xfrm>
            <a:off x="588396" y="3856385"/>
            <a:ext cx="2138901" cy="580446"/>
          </a:xfrm>
          <a:prstGeom prst="roundRect">
            <a:avLst>
              <a:gd name="adj" fmla="val 0"/>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角丸四角形 4">
            <a:extLst>
              <a:ext uri="{FF2B5EF4-FFF2-40B4-BE49-F238E27FC236}">
                <a16:creationId xmlns:a16="http://schemas.microsoft.com/office/drawing/2014/main" id="{4A035955-E0FE-B840-9CE3-8BADB5FF218E}"/>
              </a:ext>
            </a:extLst>
          </p:cNvPr>
          <p:cNvSpPr/>
          <p:nvPr/>
        </p:nvSpPr>
        <p:spPr>
          <a:xfrm>
            <a:off x="588395" y="4436830"/>
            <a:ext cx="2138901" cy="485030"/>
          </a:xfrm>
          <a:prstGeom prst="roundRect">
            <a:avLst>
              <a:gd name="adj" fmla="val 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panose="020B0604030504040204" pitchFamily="34" charset="-128"/>
                <a:ea typeface="Meiryo" panose="020B0604030504040204" pitchFamily="34" charset="-128"/>
                <a:cs typeface="ＭＳ Ｐゴシック"/>
              </a:rPr>
              <a:t>ブロックチェーン</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テキスト ボックス 5">
            <a:extLst>
              <a:ext uri="{FF2B5EF4-FFF2-40B4-BE49-F238E27FC236}">
                <a16:creationId xmlns:a16="http://schemas.microsoft.com/office/drawing/2014/main" id="{226E9163-6212-7748-8178-FF5F21785196}"/>
              </a:ext>
            </a:extLst>
          </p:cNvPr>
          <p:cNvSpPr txBox="1"/>
          <p:nvPr/>
        </p:nvSpPr>
        <p:spPr>
          <a:xfrm>
            <a:off x="1026903" y="3913609"/>
            <a:ext cx="1261884" cy="523220"/>
          </a:xfrm>
          <a:prstGeom prst="rect">
            <a:avLst/>
          </a:prstGeom>
          <a:noFill/>
        </p:spPr>
        <p:txBody>
          <a:bodyPr wrap="none" rtlCol="0">
            <a:spAutoFit/>
          </a:bodyPr>
          <a:lstStyle/>
          <a:p>
            <a:pPr algn="ctr"/>
            <a:r>
              <a:rPr kumimoji="1" lang="ja-JP" altLang="en-US" sz="1400">
                <a:solidFill>
                  <a:schemeClr val="bg1"/>
                </a:solidFill>
                <a:latin typeface="Meiryo" panose="020B0604030504040204" pitchFamily="34" charset="-128"/>
                <a:ea typeface="Meiryo" panose="020B0604030504040204" pitchFamily="34" charset="-128"/>
              </a:rPr>
              <a:t>ビットコイン</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lang="en-US" altLang="ja-JP" sz="1400" dirty="0">
                <a:solidFill>
                  <a:schemeClr val="bg1"/>
                </a:solidFill>
                <a:latin typeface="Meiryo" panose="020B0604030504040204" pitchFamily="34" charset="-128"/>
                <a:ea typeface="Meiryo" panose="020B0604030504040204" pitchFamily="34" charset="-128"/>
              </a:rPr>
              <a:t>Bit Coin</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C875D944-380E-E547-BA0B-7AAD9473DE07}"/>
              </a:ext>
            </a:extLst>
          </p:cNvPr>
          <p:cNvSpPr txBox="1"/>
          <p:nvPr/>
        </p:nvSpPr>
        <p:spPr>
          <a:xfrm>
            <a:off x="435397" y="5217624"/>
            <a:ext cx="2444900" cy="738664"/>
          </a:xfrm>
          <a:prstGeom prst="rect">
            <a:avLst/>
          </a:prstGeom>
          <a:noFill/>
        </p:spPr>
        <p:txBody>
          <a:bodyPr wrap="none" rtlCol="0">
            <a:spAutoFit/>
          </a:bodyPr>
          <a:lstStyle/>
          <a:p>
            <a:pPr algn="ctr"/>
            <a:r>
              <a:rPr kumimoji="1" lang="ja-JP" altLang="en-US" sz="1400">
                <a:solidFill>
                  <a:schemeClr val="accent6"/>
                </a:solidFill>
              </a:rPr>
              <a:t>ビットコインにおける取引の</a:t>
            </a:r>
            <a:endParaRPr kumimoji="1" lang="en-US" altLang="ja-JP" sz="1400" dirty="0">
              <a:solidFill>
                <a:schemeClr val="accent6"/>
              </a:solidFill>
            </a:endParaRPr>
          </a:p>
          <a:p>
            <a:pPr algn="ctr"/>
            <a:r>
              <a:rPr kumimoji="1" lang="ja-JP" altLang="en-US" sz="1400">
                <a:solidFill>
                  <a:schemeClr val="accent6"/>
                </a:solidFill>
              </a:rPr>
              <a:t>信頼性を実現するための技術</a:t>
            </a:r>
            <a:endParaRPr kumimoji="1" lang="en-US" altLang="ja-JP" sz="1400" dirty="0">
              <a:solidFill>
                <a:schemeClr val="accent6"/>
              </a:solidFill>
            </a:endParaRPr>
          </a:p>
          <a:p>
            <a:pPr algn="ctr"/>
            <a:r>
              <a:rPr lang="en-US" altLang="ja-JP" sz="1400" b="1" dirty="0">
                <a:solidFill>
                  <a:schemeClr val="accent6"/>
                </a:solidFill>
              </a:rPr>
              <a:t>2008</a:t>
            </a:r>
            <a:r>
              <a:rPr lang="ja-JP" altLang="en-US" sz="1400" b="1">
                <a:solidFill>
                  <a:schemeClr val="accent6"/>
                </a:solidFill>
              </a:rPr>
              <a:t>年</a:t>
            </a:r>
            <a:r>
              <a:rPr lang="en-US" altLang="ja-JP" sz="1400" b="1" dirty="0">
                <a:solidFill>
                  <a:schemeClr val="accent6"/>
                </a:solidFill>
              </a:rPr>
              <a:t>〜</a:t>
            </a:r>
            <a:endParaRPr kumimoji="1" lang="en-US" altLang="ja-JP" sz="1400" b="1" dirty="0">
              <a:solidFill>
                <a:schemeClr val="accent6"/>
              </a:solidFill>
            </a:endParaRPr>
          </a:p>
        </p:txBody>
      </p:sp>
    </p:spTree>
    <p:extLst>
      <p:ext uri="{BB962C8B-B14F-4D97-AF65-F5344CB8AC3E}">
        <p14:creationId xmlns:p14="http://schemas.microsoft.com/office/powerpoint/2010/main" val="228778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7955</TotalTime>
  <Words>4204</Words>
  <Application>Microsoft Macintosh PowerPoint</Application>
  <PresentationFormat>画面に合わせる (4:3)</PresentationFormat>
  <Paragraphs>781</Paragraphs>
  <Slides>25</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25</vt:i4>
      </vt:variant>
    </vt:vector>
  </HeadingPairs>
  <TitlesOfParts>
    <vt:vector size="33" baseType="lpstr">
      <vt:lpstr>ＭＳ Ｐゴシック</vt:lpstr>
      <vt:lpstr>Meiryo</vt:lpstr>
      <vt:lpstr>Meiryo</vt:lpstr>
      <vt:lpstr>American Typewriter</vt:lpstr>
      <vt:lpstr>Arial</vt:lpstr>
      <vt:lpstr>Calibri</vt:lpstr>
      <vt:lpstr>Wingdings</vt:lpstr>
      <vt:lpstr>NC標準テンプレート</vt:lpstr>
      <vt:lpstr>ブロックチェーン</vt:lpstr>
      <vt:lpstr>取引やデータの正当性を保証する手段</vt:lpstr>
      <vt:lpstr>従来の方法（集中台帳）とブロックチェーン（分散台帳）</vt:lpstr>
      <vt:lpstr>ブロックを追加する手順</vt:lpstr>
      <vt:lpstr>取引のオープン化とはどういうことか</vt:lpstr>
      <vt:lpstr>企業間の共有トランザクションとしてのブロックチェーン</vt:lpstr>
      <vt:lpstr>なぜブロック･チェーンというのか、なぜ改竄できないのか</vt:lpstr>
      <vt:lpstr>ブロックチェーンの位置付け</vt:lpstr>
      <vt:lpstr>ブロックチェーンの適用範囲の拡大</vt:lpstr>
      <vt:lpstr>ブロックチェーンの3つの特徴</vt:lpstr>
      <vt:lpstr>ブロックチェーンの3つの特徴／実現手法</vt:lpstr>
      <vt:lpstr>ブロックチェーンの3つの特徴／用途</vt:lpstr>
      <vt:lpstr>ブロックチェーン取引と一般的な取引の違い</vt:lpstr>
      <vt:lpstr>ビットコインと銀行取引（送金）の違い</vt:lpstr>
      <vt:lpstr>ブロックチェーンの構造</vt:lpstr>
      <vt:lpstr>ブロック追加の仕組み</vt:lpstr>
      <vt:lpstr>同時にブロックが作られた場合</vt:lpstr>
      <vt:lpstr>ブロックチェーンの構造／改竄ができない理由</vt:lpstr>
      <vt:lpstr>ブロックチェーンで使われる暗号技術（1）</vt:lpstr>
      <vt:lpstr>ブロックチェーンで使われる暗号技術（2）</vt:lpstr>
      <vt:lpstr>パブリックとプライベートの違い</vt:lpstr>
      <vt:lpstr>スマート・コントラクト</vt:lpstr>
      <vt:lpstr>スマート・コントラクト</vt:lpstr>
      <vt:lpstr>代表的なブロックチェーン・プロジェクト</vt:lpstr>
      <vt:lpstr>ブロックチェーン技術を利用したサービスに関する国内外動向調査 </vt:lpstr>
    </vt:vector>
  </TitlesOfParts>
  <Company>NetCommerce</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383</cp:revision>
  <dcterms:created xsi:type="dcterms:W3CDTF">2014-04-30T01:58:06Z</dcterms:created>
  <dcterms:modified xsi:type="dcterms:W3CDTF">2018-05-27T22:26:13Z</dcterms:modified>
</cp:coreProperties>
</file>