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handoutMasterIdLst>
    <p:handoutMasterId r:id="rId69"/>
  </p:handoutMasterIdLst>
  <p:sldIdLst>
    <p:sldId id="1201" r:id="rId2"/>
    <p:sldId id="1202" r:id="rId3"/>
    <p:sldId id="1208" r:id="rId4"/>
    <p:sldId id="1309" r:id="rId5"/>
    <p:sldId id="1212" r:id="rId6"/>
    <p:sldId id="1213" r:id="rId7"/>
    <p:sldId id="928" r:id="rId8"/>
    <p:sldId id="1369" r:id="rId9"/>
    <p:sldId id="1293" r:id="rId10"/>
    <p:sldId id="2588" r:id="rId11"/>
    <p:sldId id="1217" r:id="rId12"/>
    <p:sldId id="1325" r:id="rId13"/>
    <p:sldId id="1161" r:id="rId14"/>
    <p:sldId id="1227" r:id="rId15"/>
    <p:sldId id="1231" r:id="rId16"/>
    <p:sldId id="1306" r:id="rId17"/>
    <p:sldId id="2618" r:id="rId18"/>
    <p:sldId id="1235" r:id="rId19"/>
    <p:sldId id="1237" r:id="rId20"/>
    <p:sldId id="1238" r:id="rId21"/>
    <p:sldId id="1240" r:id="rId22"/>
    <p:sldId id="1310" r:id="rId23"/>
    <p:sldId id="1326" r:id="rId24"/>
    <p:sldId id="1311" r:id="rId25"/>
    <p:sldId id="1243" r:id="rId26"/>
    <p:sldId id="1334" r:id="rId27"/>
    <p:sldId id="1290" r:id="rId28"/>
    <p:sldId id="1291" r:id="rId29"/>
    <p:sldId id="1313" r:id="rId30"/>
    <p:sldId id="2619" r:id="rId31"/>
    <p:sldId id="1327" r:id="rId32"/>
    <p:sldId id="2623" r:id="rId33"/>
    <p:sldId id="1328" r:id="rId34"/>
    <p:sldId id="1314" r:id="rId35"/>
    <p:sldId id="1387" r:id="rId36"/>
    <p:sldId id="2621" r:id="rId37"/>
    <p:sldId id="1318" r:id="rId38"/>
    <p:sldId id="1338" r:id="rId39"/>
    <p:sldId id="1321" r:id="rId40"/>
    <p:sldId id="1337" r:id="rId41"/>
    <p:sldId id="1323" r:id="rId42"/>
    <p:sldId id="1324" r:id="rId43"/>
    <p:sldId id="2622" r:id="rId44"/>
    <p:sldId id="1301" r:id="rId45"/>
    <p:sldId id="1331" r:id="rId46"/>
    <p:sldId id="1336" r:id="rId47"/>
    <p:sldId id="1302" r:id="rId48"/>
    <p:sldId id="1303" r:id="rId49"/>
    <p:sldId id="1304" r:id="rId50"/>
    <p:sldId id="1305" r:id="rId51"/>
    <p:sldId id="1329" r:id="rId52"/>
    <p:sldId id="2620" r:id="rId53"/>
    <p:sldId id="1277" r:id="rId54"/>
    <p:sldId id="1278" r:id="rId55"/>
    <p:sldId id="1279" r:id="rId56"/>
    <p:sldId id="1280" r:id="rId57"/>
    <p:sldId id="1281" r:id="rId58"/>
    <p:sldId id="1282" r:id="rId59"/>
    <p:sldId id="1283" r:id="rId60"/>
    <p:sldId id="1284" r:id="rId61"/>
    <p:sldId id="1285" r:id="rId62"/>
    <p:sldId id="1286" r:id="rId63"/>
    <p:sldId id="1287" r:id="rId64"/>
    <p:sldId id="1288" r:id="rId65"/>
    <p:sldId id="1289" r:id="rId66"/>
    <p:sldId id="715" r:id="rId6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66"/>
    <a:srgbClr val="77933C"/>
    <a:srgbClr val="376092"/>
    <a:srgbClr val="00B0F0"/>
    <a:srgbClr val="0070C0"/>
    <a:srgbClr val="0432FF"/>
    <a:srgbClr val="66FFCC"/>
    <a:srgbClr val="66CC00"/>
    <a:srgbClr val="009051"/>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78"/>
    <p:restoredTop sz="94181" autoAdjust="0"/>
  </p:normalViewPr>
  <p:slideViewPr>
    <p:cSldViewPr snapToObjects="1" showGuides="1">
      <p:cViewPr varScale="1">
        <p:scale>
          <a:sx n="104" d="100"/>
          <a:sy n="104" d="100"/>
        </p:scale>
        <p:origin x="1632" y="200"/>
      </p:cViewPr>
      <p:guideLst>
        <p:guide orient="horz" pos="527"/>
        <p:guide pos="2880"/>
      </p:guideLst>
    </p:cSldViewPr>
  </p:slideViewPr>
  <p:notesTextViewPr>
    <p:cViewPr>
      <p:scale>
        <a:sx n="100" d="100"/>
        <a:sy n="100" d="100"/>
      </p:scale>
      <p:origin x="0" y="0"/>
    </p:cViewPr>
  </p:notesTextViewPr>
  <p:sorterViewPr>
    <p:cViewPr varScale="1">
      <p:scale>
        <a:sx n="100" d="100"/>
        <a:sy n="100" d="100"/>
      </p:scale>
      <p:origin x="0" y="99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2018/6/7</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2018/6/7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876810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と「モノのサービス化」</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現実社会の行動や出来事をデータ化する仕組みとして、</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に注目が集まっている。では、集めたデータは、どのような価値を生みだそうとしているのだろうか。そのひとつが、「モノのサービス化」というパラダイムシフトだ。</a:t>
            </a:r>
          </a:p>
          <a:p>
            <a:r>
              <a:rPr kumimoji="1" lang="ja-JP" altLang="ja-JP" sz="1200" kern="1200" dirty="0">
                <a:solidFill>
                  <a:schemeClr val="tx1"/>
                </a:solidFill>
                <a:effectLst/>
                <a:latin typeface="+mn-lt"/>
                <a:ea typeface="+mn-ea"/>
                <a:cs typeface="+mn-cs"/>
              </a:rPr>
              <a:t>モノのサービス化の前提として、「モノの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化」がある。</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Defined</a:t>
            </a:r>
            <a:r>
              <a:rPr kumimoji="1" lang="ja-JP" altLang="ja-JP" sz="1200" kern="1200" dirty="0">
                <a:solidFill>
                  <a:schemeClr val="tx1"/>
                </a:solidFill>
                <a:effectLst/>
                <a:latin typeface="+mn-lt"/>
                <a:ea typeface="+mn-ea"/>
                <a:cs typeface="+mn-cs"/>
              </a:rPr>
              <a:t>）とは、「ソフトウェアで定義された」あるいは、「ソフトウェアで規定する」という意味だ。以下の図をご覧いだきたい。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1953</a:t>
            </a:r>
            <a:r>
              <a:rPr kumimoji="1" lang="ja-JP" altLang="ja-JP" sz="1200" kern="1200" dirty="0">
                <a:solidFill>
                  <a:schemeClr val="tx1"/>
                </a:solidFill>
                <a:effectLst/>
                <a:latin typeface="+mn-lt"/>
                <a:ea typeface="+mn-ea"/>
                <a:cs typeface="+mn-cs"/>
              </a:rPr>
              <a:t>年に就航した旅客機ダグラス</a:t>
            </a:r>
            <a:r>
              <a:rPr kumimoji="1" lang="en-US" altLang="ja-JP" sz="1200" kern="1200" dirty="0">
                <a:solidFill>
                  <a:schemeClr val="tx1"/>
                </a:solidFill>
                <a:effectLst/>
                <a:latin typeface="+mn-lt"/>
                <a:ea typeface="+mn-ea"/>
                <a:cs typeface="+mn-cs"/>
              </a:rPr>
              <a:t>DC7</a:t>
            </a:r>
            <a:r>
              <a:rPr kumimoji="1" lang="ja-JP" altLang="ja-JP" sz="1200" kern="1200" dirty="0">
                <a:solidFill>
                  <a:schemeClr val="tx1"/>
                </a:solidFill>
                <a:effectLst/>
                <a:latin typeface="+mn-lt"/>
                <a:ea typeface="+mn-ea"/>
                <a:cs typeface="+mn-cs"/>
              </a:rPr>
              <a:t>のコックピットは、様々なメーターや操縦桿、レバーやスイッチなどに埋もれている。これらのハードウェアは、エンジンや燃料タンクのセンサーに直接繋がってそのデータを表示したり、昇降舵やフラップを直接動かしたりと、人間が直接的に航空機の状態を監視し、操作している。当然、性能の改善のためのハードウェアの交換や故障の修理などに、物理的作業を必要とした。</a:t>
            </a:r>
          </a:p>
          <a:p>
            <a:r>
              <a:rPr kumimoji="1" lang="ja-JP" altLang="ja-JP" sz="1200" kern="1200" dirty="0">
                <a:solidFill>
                  <a:schemeClr val="tx1"/>
                </a:solidFill>
                <a:effectLst/>
                <a:latin typeface="+mn-lt"/>
                <a:ea typeface="+mn-ea"/>
                <a:cs typeface="+mn-cs"/>
              </a:rPr>
              <a:t>一方、</a:t>
            </a:r>
            <a:r>
              <a:rPr kumimoji="1" lang="en-US" altLang="ja-JP" sz="1200" kern="1200" dirty="0">
                <a:solidFill>
                  <a:schemeClr val="tx1"/>
                </a:solidFill>
                <a:effectLst/>
                <a:latin typeface="+mn-lt"/>
                <a:ea typeface="+mn-ea"/>
                <a:cs typeface="+mn-cs"/>
              </a:rPr>
              <a:t>2011</a:t>
            </a:r>
            <a:r>
              <a:rPr kumimoji="1" lang="ja-JP" altLang="ja-JP" sz="1200" kern="1200" dirty="0">
                <a:solidFill>
                  <a:schemeClr val="tx1"/>
                </a:solidFill>
                <a:effectLst/>
                <a:latin typeface="+mn-lt"/>
                <a:ea typeface="+mn-ea"/>
                <a:cs typeface="+mn-cs"/>
              </a:rPr>
              <a:t>年に就航したボーイング</a:t>
            </a:r>
            <a:r>
              <a:rPr kumimoji="1" lang="en-US" altLang="ja-JP" sz="1200" kern="1200" dirty="0">
                <a:solidFill>
                  <a:schemeClr val="tx1"/>
                </a:solidFill>
                <a:effectLst/>
                <a:latin typeface="+mn-lt"/>
                <a:ea typeface="+mn-ea"/>
                <a:cs typeface="+mn-cs"/>
              </a:rPr>
              <a:t>787</a:t>
            </a:r>
            <a:r>
              <a:rPr kumimoji="1" lang="ja-JP" altLang="ja-JP" sz="1200" kern="1200" dirty="0">
                <a:solidFill>
                  <a:schemeClr val="tx1"/>
                </a:solidFill>
                <a:effectLst/>
                <a:latin typeface="+mn-lt"/>
                <a:ea typeface="+mn-ea"/>
                <a:cs typeface="+mn-cs"/>
              </a:rPr>
              <a:t>は、操縦や操作の多くを、ソフトウェアを介在して行う。例えば、運航に関わる様々なデータは、一旦ソフトウェアで処理され、自動で必要な操作を行ったり、そのときに必要な情報を整理、選択して液晶画面に表示させたりしている。操縦桿もフライ・バイ・ワイヤーといって、人間の操作した動きをセンサーで読み取り電気的な信号に置き換えている。これにより、人間の操作を補完し、様々な機器との協調・連携を自動化して、最適な飛行を実現している。つまり、航空機というハードウェアは、ソフトウェアによって操作されているわけだ。</a:t>
            </a:r>
          </a:p>
          <a:p>
            <a:r>
              <a:rPr kumimoji="1" lang="ja-JP" altLang="ja-JP" sz="1200" kern="1200" dirty="0">
                <a:solidFill>
                  <a:schemeClr val="tx1"/>
                </a:solidFill>
                <a:effectLst/>
                <a:latin typeface="+mn-lt"/>
                <a:ea typeface="+mn-ea"/>
                <a:cs typeface="+mn-cs"/>
              </a:rPr>
              <a:t>これは、ソフトウェアが、航空機というハードウェアの機能や性能を規定し、操作性や燃費効率を左右しているということでもある。つまり、モノの機能や性能のかなりの部分が、ソフトウェアによって定義あるいは規定されているということでもある。</a:t>
            </a:r>
          </a:p>
          <a:p>
            <a:r>
              <a:rPr kumimoji="1" lang="ja-JP" altLang="ja-JP" sz="1200" kern="1200" dirty="0">
                <a:solidFill>
                  <a:schemeClr val="tx1"/>
                </a:solidFill>
                <a:effectLst/>
                <a:latin typeface="+mn-lt"/>
                <a:ea typeface="+mn-ea"/>
                <a:cs typeface="+mn-cs"/>
              </a:rPr>
              <a:t>この方法により、ソフトウェアに手を加えることで機能や性能、操作性を改善したり、燃費を向上させたりが可能になる。また、遠隔地からの保守点検、あるいはソフトウェアによる自己点検や修復などの自律化機能を持たせ人間の介在無しに保守作業を行うことも可能になる。これが、「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化」だ。この取り組みは、航空機だけではなくその他のモノにも拡がりつつある。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によって、モノ作りは、「性能や機能の優れたモノを作ること」をめざすことから、「常に最適なモノを使い続けてもらうこと」をめざすようになる。つまり、作った後のことまで考え、それを支えてゆくモノ作りが、求められるようになる。つまり、モノのサービス化というパラダイムシフトが、起ころうとしている。</a:t>
            </a:r>
          </a:p>
          <a:p>
            <a:r>
              <a:rPr kumimoji="1" lang="ja-JP" altLang="ja-JP" sz="1200" kern="1200" dirty="0">
                <a:solidFill>
                  <a:schemeClr val="tx1"/>
                </a:solidFill>
                <a:effectLst/>
                <a:latin typeface="+mn-lt"/>
                <a:ea typeface="+mn-ea"/>
                <a:cs typeface="+mn-cs"/>
              </a:rPr>
              <a:t>「モノを使うこと」の最適化を実現するためには、モノの状況をデータとして捉える仕組みが必要となる。これが、</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）だ。</a:t>
            </a:r>
          </a:p>
          <a:p>
            <a:r>
              <a:rPr kumimoji="1" lang="ja-JP" altLang="ja-JP" sz="1200" kern="1200" dirty="0">
                <a:solidFill>
                  <a:schemeClr val="tx1"/>
                </a:solidFill>
                <a:effectLst/>
                <a:latin typeface="+mn-lt"/>
                <a:ea typeface="+mn-ea"/>
                <a:cs typeface="+mn-cs"/>
              </a:rPr>
              <a:t>ものに組み込まれたセンサーが、モノの様々な状況をデータ化し、ネットワークを介してメーカーに送る。メーカーは、それを解析し、状況を把握して、モノに組み込まれたソフトウェアを改修し、再びモノに組み込まれたソフトウェアを更新することで、機能や性能、操作性を改善する。また、集められたデータは、より優れた製品を開発するための情報としても用いられることになる。ハードウェアは、そんなソフトウェアとの関係を前提に機能や性能を作ってゆかなければならない。</a:t>
            </a:r>
          </a:p>
          <a:p>
            <a:r>
              <a:rPr kumimoji="1" lang="ja-JP" altLang="ja-JP" sz="1200" kern="1200" dirty="0">
                <a:solidFill>
                  <a:schemeClr val="tx1"/>
                </a:solidFill>
                <a:effectLst/>
                <a:latin typeface="+mn-lt"/>
                <a:ea typeface="+mn-ea"/>
                <a:cs typeface="+mn-cs"/>
              </a:rPr>
              <a:t>さらに得られたデータから新たなサービスを生みだすことができる。例えば、ジェットエンジンの運行情報をデータとして収集し、その解析データを使って燃費効率の高い飛行方法を指導するコンサルティングサービスや</a:t>
            </a:r>
            <a:r>
              <a:rPr kumimoji="1" lang="en-US" altLang="ja-JP" sz="1200" kern="1200" dirty="0">
                <a:solidFill>
                  <a:schemeClr val="tx1"/>
                </a:solidFill>
                <a:effectLst/>
                <a:latin typeface="+mn-lt"/>
                <a:ea typeface="+mn-ea"/>
                <a:cs typeface="+mn-cs"/>
              </a:rPr>
              <a:t>PBL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Performance Based Logistics</a:t>
            </a:r>
            <a:r>
              <a:rPr kumimoji="1" lang="ja-JP" altLang="ja-JP" sz="1200" kern="1200" dirty="0">
                <a:solidFill>
                  <a:schemeClr val="tx1"/>
                </a:solidFill>
                <a:effectLst/>
                <a:latin typeface="+mn-lt"/>
                <a:ea typeface="+mn-ea"/>
                <a:cs typeface="+mn-cs"/>
              </a:rPr>
              <a:t>）といわれる個々の作業や部品の調達に対価を支払うのではなく、可動率の確保や修理時間の短縮といった成果（パフォーマンス）に対価を支払うサービスなどが登場している。また、自動販売機に気象センサーやカメラ、人感センサーを付け、それらを分析して、きめ細かな地域別の気象情報を提供したり、マーケティング情報を提供したりする情報サービスなどだ。製品そのものの付加価値を高めるだけではなく、集めたデータを使った新たなビジネスの展開へと可能性が広がる。</a:t>
            </a:r>
          </a:p>
          <a:p>
            <a:r>
              <a:rPr kumimoji="1" lang="ja-JP" altLang="ja-JP" sz="1200" kern="1200" dirty="0">
                <a:solidFill>
                  <a:schemeClr val="tx1"/>
                </a:solidFill>
                <a:effectLst/>
                <a:latin typeface="+mn-lt"/>
                <a:ea typeface="+mn-ea"/>
                <a:cs typeface="+mn-cs"/>
              </a:rPr>
              <a:t>ものを作り提供することから使いづけてもらうことへ、さらには、データそのものを価値として顧客に提供することへ。このような一連の取り組みが、「モノのサービス化」だ。それを支えているのか、「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だ。</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1886110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の稼働状況をリアルタイムで計測する仕組みを使えば、「モノ」を売らずに使用量に応じて課金する「サービスとしてモノ」を提供するビジネスが実現します。</a:t>
            </a:r>
          </a:p>
          <a:p>
            <a:pPr lvl="0"/>
            <a:r>
              <a:rPr kumimoji="1" lang="ja-JP" altLang="ja-JP" sz="1200" kern="1200" dirty="0">
                <a:solidFill>
                  <a:schemeClr val="tx1"/>
                </a:solidFill>
                <a:effectLst/>
                <a:latin typeface="+mn-lt"/>
                <a:ea typeface="+mn-ea"/>
                <a:cs typeface="+mn-cs"/>
              </a:rPr>
              <a:t>航空機用のジェット・エンジンを製造・販売する英ロールスロイスは、エンジンという「モノ」を販売するのではなく、実際に使用した時間と出力の積に応じて、利用者である航空会社に利用量を請求する「</a:t>
            </a:r>
            <a:r>
              <a:rPr kumimoji="1" lang="en-US" altLang="ja-JP" sz="1200" kern="1200" dirty="0">
                <a:solidFill>
                  <a:schemeClr val="tx1"/>
                </a:solidFill>
                <a:effectLst/>
                <a:latin typeface="+mn-lt"/>
                <a:ea typeface="+mn-ea"/>
                <a:cs typeface="+mn-cs"/>
              </a:rPr>
              <a:t>Power by the Hour</a:t>
            </a:r>
            <a:r>
              <a:rPr kumimoji="1" lang="ja-JP" altLang="ja-JP" sz="1200" kern="1200" dirty="0">
                <a:solidFill>
                  <a:schemeClr val="tx1"/>
                </a:solidFill>
                <a:effectLst/>
                <a:latin typeface="+mn-lt"/>
                <a:ea typeface="+mn-ea"/>
                <a:cs typeface="+mn-cs"/>
              </a:rPr>
              <a:t>」というサービスを提供しています。エンジンに組み込まれたセンサーが、使用状況や各部品の消耗具合、不具合などを検知し、ネットを経由してそのデータを送ります。そのデータは解析され、修理・点検の必要性を個別に判断し、故障で動かなくなる前に対応できるようになります。これにより、より安全な運行が実現し、機材の稼働率が上がることでユーザーの満足度は高まります。さらに保守・点検のタイミングや必要な部品の在庫、エンジニアの稼働が最適化され、サービス・コストの削減が可能になります。</a:t>
            </a:r>
          </a:p>
          <a:p>
            <a:pPr lvl="0"/>
            <a:r>
              <a:rPr kumimoji="1" lang="ja-JP" altLang="ja-JP" sz="1200" kern="1200" dirty="0">
                <a:solidFill>
                  <a:schemeClr val="tx1"/>
                </a:solidFill>
                <a:effectLst/>
                <a:latin typeface="+mn-lt"/>
                <a:ea typeface="+mn-ea"/>
                <a:cs typeface="+mn-cs"/>
              </a:rPr>
              <a:t>仏タイヤメーカーのミシュランは、運送会社向けに走行距離に応じてタイヤの利用料金を請求するビジネスをはじめています。さらに、燃料を節約できる走行方法のアドバイスを運転手に提供したり、省エネ運転の研修を行ったりと、これまでのタイヤメーカーではあり得なかったビジネスに踏み出しています。このサービスによって運送会社は投資を抑えることができるばかりでなく運行コストも削減でき、経営体質強化に貢献することができます。</a:t>
            </a:r>
          </a:p>
          <a:p>
            <a:pPr lvl="0"/>
            <a:r>
              <a:rPr kumimoji="1" lang="ja-JP" altLang="ja-JP" sz="1200" kern="1200" dirty="0">
                <a:solidFill>
                  <a:schemeClr val="tx1"/>
                </a:solidFill>
                <a:effectLst/>
                <a:latin typeface="+mn-lt"/>
                <a:ea typeface="+mn-ea"/>
                <a:cs typeface="+mn-cs"/>
              </a:rPr>
              <a:t>建設機械大手のコマツは、無人ヘリコプターのドローンで建設現場を測量し、そのデータと設計データ使って建設機械を自動運転し工事をするサービスを提供しています。これまで熟練者に頼っていた精密な測量や難しい工事を経験の浅い作業員でもこなすことができ、人手不足に悩む業界にとっては大きな助けとなっています。</a:t>
            </a:r>
          </a:p>
          <a:p>
            <a:r>
              <a:rPr kumimoji="1" lang="ja-JP" altLang="ja-JP" sz="1200" kern="1200" dirty="0">
                <a:solidFill>
                  <a:schemeClr val="tx1"/>
                </a:solidFill>
                <a:effectLst/>
                <a:latin typeface="+mn-lt"/>
                <a:ea typeface="+mn-ea"/>
                <a:cs typeface="+mn-cs"/>
              </a:rPr>
              <a:t>このように、モノそのものではなく、モノを含むサービス全体が新たな価値を生みだす時代を向かえようとしています。</a:t>
            </a:r>
            <a:r>
              <a:rPr lang="ja-JP" altLang="ja-JP" dirty="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1876008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06727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の機能や役割には、その特性に応じた</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つの段階があります。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監視】センサーを使い、モノやその周囲についての状態や変化を監視することができます。遠隔地からの機器の監視、マーケティングや製品設計のためのデータの収集などに役立ちます。例えば、医療機器の状況を常に監視し、消耗品がなくなればすぐに補充したり、建設機械の稼働状況などを監視し、故障や不具合が生じたら直ちにサービス員を急行させたりすることができます。</a:t>
            </a:r>
          </a:p>
          <a:p>
            <a:r>
              <a:rPr kumimoji="1" lang="ja-JP" altLang="ja-JP" sz="1200" kern="1200" dirty="0">
                <a:solidFill>
                  <a:schemeClr val="tx1"/>
                </a:solidFill>
                <a:effectLst/>
                <a:latin typeface="+mn-lt"/>
                <a:ea typeface="+mn-ea"/>
                <a:cs typeface="+mn-cs"/>
              </a:rPr>
              <a:t>【制御】通信を介して外部から制御できます。ソフトウェアによってモノの状況や周囲の環境が変化すれば、それに応じて遠隔から制御できます。例えば、人が玄関に近づくとその動きを感知し監視カメラを起動、その映像をスマートフォンに送り、それを見て玄関の鍵を開いたり、不在であれば遠隔地から音声で応対したりといったことができるようになります。また、家に帰る前にスマートフォンからエアコンのスイッチを入れておくこともできます。</a:t>
            </a:r>
          </a:p>
          <a:p>
            <a:r>
              <a:rPr kumimoji="1" lang="ja-JP" altLang="ja-JP" sz="1200" kern="1200" dirty="0">
                <a:solidFill>
                  <a:schemeClr val="tx1"/>
                </a:solidFill>
                <a:effectLst/>
                <a:latin typeface="+mn-lt"/>
                <a:ea typeface="+mn-ea"/>
                <a:cs typeface="+mn-cs"/>
              </a:rPr>
              <a:t>【最適化】監視と制御の機能を組み合わせ、モノの状態や動きを最適に保つことができます。それには、取得・蓄積されたデータを解析し最適な状態を見つけ、その状態になるように制御します。例えば風力発電で、風力や風向きに応じて最も発電効果が高まるように、風車のブレード確度を調節することができます。</a:t>
            </a:r>
          </a:p>
          <a:p>
            <a:r>
              <a:rPr kumimoji="1" lang="ja-JP" altLang="ja-JP" sz="1200" kern="1200" dirty="0">
                <a:solidFill>
                  <a:schemeClr val="tx1"/>
                </a:solidFill>
                <a:effectLst/>
                <a:latin typeface="+mn-lt"/>
                <a:ea typeface="+mn-ea"/>
                <a:cs typeface="+mn-cs"/>
              </a:rPr>
              <a:t>【自律化】モノ自身や周囲の状況や変化を継続的に監視し、その時々の最適な状態をリアルタイムで判断し、モノを自動で制御することができます。また、お互いを通信機能で連係させ、それぞれの状況を共有し全体として最適な動作をさせるように協調制御できます。例えば、部屋の形状や家具の配置、床の汚れ具合を探りながら部屋を清掃するロボット、周囲の道路状況や走行車両、人の動きや標識などをリアルタイムで捉え自動運転する自動車などがあります。さらにその自動運転自動車が他の自動車や信号機と状況を共有することで、スピードを協調して制御することで渋滞を解消し、信号待ちを無くすことができます。</a:t>
            </a:r>
          </a:p>
          <a:p>
            <a:br>
              <a:rPr kumimoji="1" lang="en-US" altLang="ja-JP" sz="1200" kern="1200" dirty="0">
                <a:solidFill>
                  <a:schemeClr val="tx1"/>
                </a:solidFill>
                <a:effectLst/>
                <a:latin typeface="+mn-lt"/>
                <a:ea typeface="+mn-ea"/>
                <a:cs typeface="+mn-cs"/>
              </a:rPr>
            </a:b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1711084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データを収拾してネットワークに送り出す「デバイス層」、そのデータを収拾・集約しクラウドにデータを送り、結果を即座に返す処理を行う「エッジ・コンピューティング層」、集められたデータを解析し、アプリケーションを実行する「クラウド・コンピューティング層」に大別することができます。</a:t>
            </a:r>
          </a:p>
          <a:p>
            <a:r>
              <a:rPr kumimoji="1" lang="ja-JP" altLang="ja-JP" sz="1200" kern="1200" dirty="0">
                <a:solidFill>
                  <a:schemeClr val="tx1"/>
                </a:solidFill>
                <a:effectLst/>
                <a:latin typeface="+mn-lt"/>
                <a:ea typeface="+mn-ea"/>
                <a:cs typeface="+mn-cs"/>
              </a:rPr>
              <a:t>「デバイス層」は、センサーや外部機器をつなぐためのインターフェイス、ネットワークにデータを送り出す通信機能、それを制御するための処理機能が組み込まれています。ここで、モノ自身から生みだされるデータや周辺のデータ、接続された外部機器からのデータを受け取り、ネットワークに送り出します。</a:t>
            </a:r>
          </a:p>
          <a:p>
            <a:r>
              <a:rPr kumimoji="1" lang="ja-JP" altLang="ja-JP" sz="1200" kern="1200" dirty="0">
                <a:solidFill>
                  <a:schemeClr val="tx1"/>
                </a:solidFill>
                <a:effectLst/>
                <a:latin typeface="+mn-lt"/>
                <a:ea typeface="+mn-ea"/>
                <a:cs typeface="+mn-cs"/>
              </a:rPr>
              <a:t>それらデータが直接クラウドに送り出される場合もありますが、モノの周辺でデータを一旦受け取り、すぐに処理してフィードバックする、あるいは集約して必要なデータのみをネットワークに送る仕組みが「エッジ・コンピューティング層」です。これが必要なのは、モノの数が莫大になると次の問題が起こるからです。</a:t>
            </a:r>
          </a:p>
          <a:p>
            <a:pPr lvl="0"/>
            <a:r>
              <a:rPr kumimoji="1" lang="ja-JP" altLang="ja-JP" sz="1200" kern="1200" dirty="0">
                <a:solidFill>
                  <a:schemeClr val="tx1"/>
                </a:solidFill>
                <a:effectLst/>
                <a:latin typeface="+mn-lt"/>
                <a:ea typeface="+mn-ea"/>
                <a:cs typeface="+mn-cs"/>
              </a:rPr>
              <a:t>個々のモノに対する回線を確保するために相当のコストがかかる</a:t>
            </a:r>
          </a:p>
          <a:p>
            <a:pPr lvl="0"/>
            <a:r>
              <a:rPr kumimoji="1" lang="ja-JP" altLang="ja-JP" sz="1200" kern="1200" dirty="0">
                <a:solidFill>
                  <a:schemeClr val="tx1"/>
                </a:solidFill>
                <a:effectLst/>
                <a:latin typeface="+mn-lt"/>
                <a:ea typeface="+mn-ea"/>
                <a:cs typeface="+mn-cs"/>
              </a:rPr>
              <a:t>送り出されるデータが膨大になりネットワークの負荷が高まってしまう</a:t>
            </a:r>
          </a:p>
          <a:p>
            <a:pPr lvl="0"/>
            <a:r>
              <a:rPr kumimoji="1" lang="ja-JP" altLang="ja-JP" sz="1200" kern="1200" dirty="0">
                <a:solidFill>
                  <a:schemeClr val="tx1"/>
                </a:solidFill>
                <a:effectLst/>
                <a:latin typeface="+mn-lt"/>
                <a:ea typeface="+mn-ea"/>
                <a:cs typeface="+mn-cs"/>
              </a:rPr>
              <a:t>モノの監視や制御に負荷がかかり、クラウド集中では処理しきれない</a:t>
            </a:r>
          </a:p>
          <a:p>
            <a:r>
              <a:rPr kumimoji="1" lang="ja-JP" altLang="ja-JP" sz="1200" kern="1200" dirty="0">
                <a:solidFill>
                  <a:schemeClr val="tx1"/>
                </a:solidFill>
                <a:effectLst/>
                <a:latin typeface="+mn-lt"/>
                <a:ea typeface="+mn-ea"/>
                <a:cs typeface="+mn-cs"/>
              </a:rPr>
              <a:t>上記に加え、モノやその周辺の変化に即応してモノを制御したり、管理者や利用者にすぐに情報を提供したりといった対応も必要になりますが、クラウドにデータを送り、そのフィードバックを待つには、距離が離れているため、大きな遅延が生じてタイミングを逸する可能性があります。そこで、モノの置かれている周辺で分散処理をさせ、これらの問題を解決しようというわけです。クラウド（雲）よりも地面に近いモノの周辺に置かれることから「フォグ（霧）コンピューティング」と呼ばれることもあります。</a:t>
            </a:r>
          </a:p>
          <a:p>
            <a:r>
              <a:rPr kumimoji="1" lang="ja-JP" altLang="ja-JP" sz="1200" kern="1200" dirty="0">
                <a:solidFill>
                  <a:schemeClr val="tx1"/>
                </a:solidFill>
                <a:effectLst/>
                <a:latin typeface="+mn-lt"/>
                <a:ea typeface="+mn-ea"/>
                <a:cs typeface="+mn-cs"/>
              </a:rPr>
              <a:t>「クラウド・コンピューティング層」は、これらデバイス層やエッジ・コンピューティング層から送られてきたデータを分析し、アプリケーションで利用します。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は、このような三層構造によって構築されてゆくと考えられています。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861139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の三層構造</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は、データを収拾してネットワークに送り出す「</a:t>
            </a:r>
            <a:r>
              <a:rPr kumimoji="1" lang="ja-JP" altLang="ja-JP" sz="1200" b="1" kern="1200" dirty="0">
                <a:solidFill>
                  <a:schemeClr val="tx1"/>
                </a:solidFill>
                <a:effectLst/>
                <a:latin typeface="+mn-lt"/>
                <a:ea typeface="+mn-ea"/>
                <a:cs typeface="+mn-cs"/>
              </a:rPr>
              <a:t>デバイス（＝モノ）層</a:t>
            </a:r>
            <a:r>
              <a:rPr kumimoji="1" lang="ja-JP" altLang="ja-JP" sz="1200" kern="1200" dirty="0">
                <a:solidFill>
                  <a:schemeClr val="tx1"/>
                </a:solidFill>
                <a:effectLst/>
                <a:latin typeface="+mn-lt"/>
                <a:ea typeface="+mn-ea"/>
                <a:cs typeface="+mn-cs"/>
              </a:rPr>
              <a:t>」、そのデータを収拾・集約しクラウドにデータを送ったり、すぐに結果を返さなければならない処理を行ったりする「</a:t>
            </a:r>
            <a:r>
              <a:rPr kumimoji="1" lang="ja-JP" altLang="ja-JP" sz="1200" b="1" kern="1200" dirty="0">
                <a:solidFill>
                  <a:schemeClr val="tx1"/>
                </a:solidFill>
                <a:effectLst/>
                <a:latin typeface="+mn-lt"/>
                <a:ea typeface="+mn-ea"/>
                <a:cs typeface="+mn-cs"/>
              </a:rPr>
              <a:t>エッジ・コンピューティング／フォグ・コンピューティング層</a:t>
            </a:r>
            <a:r>
              <a:rPr kumimoji="1" lang="ja-JP" altLang="ja-JP" sz="1200" kern="1200" dirty="0">
                <a:solidFill>
                  <a:schemeClr val="tx1"/>
                </a:solidFill>
                <a:effectLst/>
                <a:latin typeface="+mn-lt"/>
                <a:ea typeface="+mn-ea"/>
                <a:cs typeface="+mn-cs"/>
              </a:rPr>
              <a:t>」、集められた膨大データを解析し、アプリケーションを実行、再びモノへとフィードバックする「</a:t>
            </a:r>
            <a:r>
              <a:rPr kumimoji="1" lang="ja-JP" altLang="ja-JP" sz="1200" b="1" kern="1200" dirty="0">
                <a:solidFill>
                  <a:schemeClr val="tx1"/>
                </a:solidFill>
                <a:effectLst/>
                <a:latin typeface="+mn-lt"/>
                <a:ea typeface="+mn-ea"/>
                <a:cs typeface="+mn-cs"/>
              </a:rPr>
              <a:t>クラウド・コンピューティング層</a:t>
            </a:r>
            <a:r>
              <a:rPr kumimoji="1" lang="ja-JP" altLang="ja-JP" sz="1200" kern="1200" dirty="0">
                <a:solidFill>
                  <a:schemeClr val="tx1"/>
                </a:solidFill>
                <a:effectLst/>
                <a:latin typeface="+mn-lt"/>
                <a:ea typeface="+mn-ea"/>
                <a:cs typeface="+mn-cs"/>
              </a:rPr>
              <a:t>」に大別することができます。</a:t>
            </a: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デバイス層</a:t>
            </a:r>
            <a:r>
              <a:rPr kumimoji="1" lang="ja-JP" altLang="ja-JP" sz="1200" kern="1200" dirty="0">
                <a:solidFill>
                  <a:schemeClr val="tx1"/>
                </a:solidFill>
                <a:effectLst/>
                <a:latin typeface="+mn-lt"/>
                <a:ea typeface="+mn-ea"/>
                <a:cs typeface="+mn-cs"/>
              </a:rPr>
              <a:t>」は、センサーや外部機器をつなぐためのインターフェイス、ネットワークにデータを送り出す通信機能、それらを制御するための処理機能が組み込まれたモノのことです。ここで、モノ自身から生みだされるデータや周辺のデータ、さらには接続された外部機器からのデータを受け取り、それをネットワークに送り出します。</a:t>
            </a:r>
          </a:p>
          <a:p>
            <a:r>
              <a:rPr kumimoji="1" lang="ja-JP" altLang="ja-JP" sz="1200" kern="1200" dirty="0">
                <a:solidFill>
                  <a:schemeClr val="tx1"/>
                </a:solidFill>
                <a:effectLst/>
                <a:latin typeface="+mn-lt"/>
                <a:ea typeface="+mn-ea"/>
                <a:cs typeface="+mn-cs"/>
              </a:rPr>
              <a:t>それらデータが直接クラウドに送り出される場合もありますが、モノの周辺でデータを一旦受け取り、すぐに処理してフィードバックする、あるいは集約して必要なデータのみをインターネットを介してクラウドに送り込む仕組みが介在する場合があります。「</a:t>
            </a:r>
            <a:r>
              <a:rPr kumimoji="1" lang="ja-JP" altLang="ja-JP" sz="1200" b="1" kern="1200" dirty="0">
                <a:solidFill>
                  <a:schemeClr val="tx1"/>
                </a:solidFill>
                <a:effectLst/>
                <a:latin typeface="+mn-lt"/>
                <a:ea typeface="+mn-ea"/>
                <a:cs typeface="+mn-cs"/>
              </a:rPr>
              <a:t>エッジ・コンピューティング層</a:t>
            </a:r>
            <a:r>
              <a:rPr kumimoji="1" lang="ja-JP" altLang="ja-JP" sz="1200" kern="1200" dirty="0">
                <a:solidFill>
                  <a:schemeClr val="tx1"/>
                </a:solidFill>
                <a:effectLst/>
                <a:latin typeface="+mn-lt"/>
                <a:ea typeface="+mn-ea"/>
                <a:cs typeface="+mn-cs"/>
              </a:rPr>
              <a:t>」と呼ばれています。</a:t>
            </a:r>
          </a:p>
          <a:p>
            <a:r>
              <a:rPr kumimoji="1" lang="ja-JP" altLang="ja-JP" sz="1200" kern="1200" dirty="0">
                <a:solidFill>
                  <a:schemeClr val="tx1"/>
                </a:solidFill>
                <a:effectLst/>
                <a:latin typeface="+mn-lt"/>
                <a:ea typeface="+mn-ea"/>
                <a:cs typeface="+mn-cs"/>
              </a:rPr>
              <a:t>このような仕組みが必要になるのは、モノの数が莫大なものになると次のような問題が起こるからです。</a:t>
            </a:r>
          </a:p>
          <a:p>
            <a:r>
              <a:rPr kumimoji="1" lang="ja-JP" altLang="ja-JP" sz="1200" kern="1200" dirty="0">
                <a:solidFill>
                  <a:schemeClr val="tx1"/>
                </a:solidFill>
                <a:effectLst/>
                <a:latin typeface="+mn-lt"/>
                <a:ea typeface="+mn-ea"/>
                <a:cs typeface="+mn-cs"/>
              </a:rPr>
              <a:t>【通信料の増大】個々のモノに対する回線確保の費用や使用料が高額になってしまう</a:t>
            </a:r>
          </a:p>
          <a:p>
            <a:r>
              <a:rPr kumimoji="1" lang="ja-JP" altLang="ja-JP" sz="1200" kern="1200" dirty="0">
                <a:solidFill>
                  <a:schemeClr val="tx1"/>
                </a:solidFill>
                <a:effectLst/>
                <a:latin typeface="+mn-lt"/>
                <a:ea typeface="+mn-ea"/>
                <a:cs typeface="+mn-cs"/>
              </a:rPr>
              <a:t>【ネットワーク負荷の増大】送り出されるデータが膨大になりネットワークの負荷が高まり、スループットが低下してしまう</a:t>
            </a:r>
          </a:p>
          <a:p>
            <a:r>
              <a:rPr kumimoji="1" lang="ja-JP" altLang="ja-JP" sz="1200" kern="1200" dirty="0">
                <a:solidFill>
                  <a:schemeClr val="tx1"/>
                </a:solidFill>
                <a:effectLst/>
                <a:latin typeface="+mn-lt"/>
                <a:ea typeface="+mn-ea"/>
                <a:cs typeface="+mn-cs"/>
              </a:rPr>
              <a:t>【セキュリティ困難】機密性の高いデータが公開のネットワークに流れてしまう</a:t>
            </a:r>
          </a:p>
          <a:p>
            <a:r>
              <a:rPr kumimoji="1" lang="ja-JP" altLang="ja-JP" sz="1200" kern="1200" dirty="0">
                <a:solidFill>
                  <a:schemeClr val="tx1"/>
                </a:solidFill>
                <a:effectLst/>
                <a:latin typeface="+mn-lt"/>
                <a:ea typeface="+mn-ea"/>
                <a:cs typeface="+mn-cs"/>
              </a:rPr>
              <a:t>【高遅延】モノとクラウドの間に地理的距離が存在するためネットワーク遅延が大きい</a:t>
            </a:r>
          </a:p>
          <a:p>
            <a:r>
              <a:rPr kumimoji="1" lang="ja-JP" altLang="ja-JP" sz="1200" kern="1200" dirty="0">
                <a:solidFill>
                  <a:schemeClr val="tx1"/>
                </a:solidFill>
                <a:effectLst/>
                <a:latin typeface="+mn-lt"/>
                <a:ea typeface="+mn-ea"/>
                <a:cs typeface="+mn-cs"/>
              </a:rPr>
              <a:t>特にネットワーク負荷の増大や高遅延は、自動運転や医療、製造現場などの即応性が求められる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アプリケーションを実現するうえで大きな障害となります。例えば、このようなアプリケーションの場合、モノやその周辺の変化に即応してモノを制御したり、管理者や利用者にすぐに情報を提供したりといった対応が必要になります。それらを全てインターネットを介してクラウドにデータを送り、そのフィードバックを受け取ろうとすると、負荷の高さや遅延によってスループットが低下してタイミングを逸し、事故を引き起こす可能性もあります。そこで、モノの置かれている周辺で分散処理をさせ、直ちに処理させる必要があるのです。</a:t>
            </a:r>
          </a:p>
          <a:p>
            <a:r>
              <a:rPr kumimoji="1" lang="ja-JP" altLang="ja-JP" sz="1200" kern="1200" dirty="0">
                <a:solidFill>
                  <a:schemeClr val="tx1"/>
                </a:solidFill>
                <a:effectLst/>
                <a:latin typeface="+mn-lt"/>
                <a:ea typeface="+mn-ea"/>
                <a:cs typeface="+mn-cs"/>
              </a:rPr>
              <a:t>このような目的のためにモノの周辺に置かれるコンピューターでの処理は、クラウド（雲）よりも地面に近いところで行われることから「</a:t>
            </a:r>
            <a:r>
              <a:rPr kumimoji="1" lang="ja-JP" altLang="ja-JP" sz="1200" b="1" kern="1200" dirty="0">
                <a:solidFill>
                  <a:schemeClr val="tx1"/>
                </a:solidFill>
                <a:effectLst/>
                <a:latin typeface="+mn-lt"/>
                <a:ea typeface="+mn-ea"/>
                <a:cs typeface="+mn-cs"/>
              </a:rPr>
              <a:t>フォグ（霧）コンピューティング</a:t>
            </a:r>
            <a:r>
              <a:rPr kumimoji="1" lang="ja-JP" altLang="ja-JP" sz="1200" kern="1200" dirty="0">
                <a:solidFill>
                  <a:schemeClr val="tx1"/>
                </a:solidFill>
                <a:effectLst/>
                <a:latin typeface="+mn-lt"/>
                <a:ea typeface="+mn-ea"/>
                <a:cs typeface="+mn-cs"/>
              </a:rPr>
              <a:t>」と呼ばれることもあります。</a:t>
            </a: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クラウド・コンピューティング層</a:t>
            </a:r>
            <a:r>
              <a:rPr kumimoji="1" lang="ja-JP" altLang="ja-JP" sz="1200" kern="1200" dirty="0">
                <a:solidFill>
                  <a:schemeClr val="tx1"/>
                </a:solidFill>
                <a:effectLst/>
                <a:latin typeface="+mn-lt"/>
                <a:ea typeface="+mn-ea"/>
                <a:cs typeface="+mn-cs"/>
              </a:rPr>
              <a:t>」は、これらデバイス層やエッジ・コンピューティング／フォグ・コンピューティング層から送られてきたデータを分析し、アプリケーションで利用します。その結果は、再び「モノ」の制御や使用者・管理者への情報提供というカタチでフィードバックされま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の様々なアプリケーションは、このような三層構造によって構築されてゆくと考えられています。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1614393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年代、コンピュータ利用が始まった当初、順次処理するバッチ処理による利用が一般的でした。</a:t>
            </a:r>
            <a:r>
              <a:rPr kumimoji="1" lang="en-US" altLang="ja-JP" sz="1200" kern="1200" dirty="0">
                <a:solidFill>
                  <a:schemeClr val="tx1"/>
                </a:solidFill>
                <a:effectLst/>
                <a:latin typeface="+mn-lt"/>
                <a:ea typeface="+mn-ea"/>
                <a:cs typeface="+mn-cs"/>
              </a:rPr>
              <a:t>1960</a:t>
            </a:r>
            <a:r>
              <a:rPr kumimoji="1" lang="ja-JP" altLang="ja-JP" sz="1200" kern="1200" dirty="0">
                <a:solidFill>
                  <a:schemeClr val="tx1"/>
                </a:solidFill>
                <a:effectLst/>
                <a:latin typeface="+mn-lt"/>
                <a:ea typeface="+mn-ea"/>
                <a:cs typeface="+mn-cs"/>
              </a:rPr>
              <a:t>年代、タイプライター端末やディスプレイ端末から直接利用するタイムシェアリング方式へと発展してゆきます。これらはデータ入力と出力のみを受け持ち、データの処理や保管は全てひとつのコンピュータで集中処理されていました。また、端末とコンピュータをつなぐ通信回線は低速で、やり取りできるデータもテキストに限られていたのです。</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ミニ・コンピュータ（ミニコン）やオフィス・コンピュータ（オフコン）、そしてパーソナル・コンピュータ（パソコン）といった小型で安価なものが登場し、部門や個人でも購入できるようになり、大規模なデータの処理や保管は共同利用の大型コンピュータ、部門固有の業務や個人で完結する業務は小型のコンピュータを使う分散処理が拡がりを見せ始めます。ただ、通信回線は低速で、扱えるデータはテキストが主流でした。そこで、テキスト主体の業務処理は共同利用のコンピュータ（サーバー）を使い、結果の表示や加工、編集、画像の利用はパソコン（クライアント）を使う「クライアント・サーバ方式」が登場します。</a:t>
            </a:r>
          </a:p>
          <a:p>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年代インターネットが登場し、</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頃からクラウド・コンピューティングの萌芽が見え始めます。その後インターネットは、高速・広帯域な回線を利用できるようになり、扱えるデータも音声や動画へと拡大してゆきます。また端末類もスマートフォンやタブレットなどが加わり、利用者も適用業務も拡大します。</a:t>
            </a:r>
          </a:p>
          <a:p>
            <a:r>
              <a:rPr kumimoji="1" lang="ja-JP" altLang="ja-JP" sz="1200" kern="1200" dirty="0">
                <a:solidFill>
                  <a:schemeClr val="tx1"/>
                </a:solidFill>
                <a:effectLst/>
                <a:latin typeface="+mn-lt"/>
                <a:ea typeface="+mn-ea"/>
                <a:cs typeface="+mn-cs"/>
              </a:rPr>
              <a:t>昨今は、インターネットにつながるデバイスは、自動車や家電製品、ビルの設備や日用品にまで拡がり、そこに組み込まれたセンサーが大量のデータを送り出すようになりました。そのため大量のデータが通信回線に送り出されるようになり回線の帯域を圧迫してしまう可能性が出てきました。そこで、デバイスの周辺や通信経路上にサーバーを配置し中間処理して必要なデータのみを回線に送り出す「エッジ・コンピューティング」が普及の兆しを見せ始めています。</a:t>
            </a:r>
          </a:p>
          <a:p>
            <a:r>
              <a:rPr kumimoji="1" lang="en-US" altLang="ja-JP" sz="1200" kern="1200" dirty="0" err="1">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は、そんな超分散コンピューティングを生みだそうとしているのです。</a:t>
            </a:r>
            <a:r>
              <a:rPr lang="ja-JP" altLang="ja-JP">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770902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Predix</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”FIELD system”</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産業界における「ものづくりデジタル化」への取り組みが活発になっています。米国では「</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（産業のインターネット）」、そしてドイツでは「インダストリー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次産業革命）」という取り組みがすすんでいます。</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」では、ゼネラル・エレクトリック（</a:t>
            </a:r>
            <a:r>
              <a:rPr kumimoji="1" lang="en-US" altLang="ja-JP" sz="1200" kern="1200" dirty="0">
                <a:solidFill>
                  <a:schemeClr val="tx1"/>
                </a:solidFill>
                <a:effectLst/>
                <a:latin typeface="+mn-lt"/>
                <a:ea typeface="+mn-ea"/>
                <a:cs typeface="+mn-cs"/>
              </a:rPr>
              <a:t>GE</a:t>
            </a:r>
            <a:r>
              <a:rPr kumimoji="1" lang="ja-JP" altLang="ja-JP" sz="1200" kern="1200" dirty="0">
                <a:solidFill>
                  <a:schemeClr val="tx1"/>
                </a:solidFill>
                <a:effectLst/>
                <a:latin typeface="+mn-lt"/>
                <a:ea typeface="+mn-ea"/>
                <a:cs typeface="+mn-cs"/>
              </a:rPr>
              <a:t>）を中心にインテル、シスコシステムズ、</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社が中核となって産業界での連係組織「</a:t>
            </a:r>
            <a:r>
              <a:rPr kumimoji="1" lang="en-US" altLang="ja-JP" sz="1200" kern="1200" dirty="0">
                <a:solidFill>
                  <a:schemeClr val="tx1"/>
                </a:solidFill>
                <a:effectLst/>
                <a:latin typeface="+mn-lt"/>
                <a:ea typeface="+mn-ea"/>
                <a:cs typeface="+mn-cs"/>
              </a:rPr>
              <a:t>Industrial Internet Consortium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IIC</a:t>
            </a:r>
            <a:r>
              <a:rPr kumimoji="1" lang="ja-JP" altLang="ja-JP" sz="1200" kern="1200" dirty="0">
                <a:solidFill>
                  <a:schemeClr val="tx1"/>
                </a:solidFill>
                <a:effectLst/>
                <a:latin typeface="+mn-lt"/>
                <a:ea typeface="+mn-ea"/>
                <a:cs typeface="+mn-cs"/>
              </a:rPr>
              <a:t>）」が創設され、その普及を進めています。参加企業は、米国企業に留まらず、欧州、日本、中国などに拡がっています。また、対象は製造業だけではなく、エネルギー、ヘルスケア、製造業、公共、運輸の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つの領域としています。</a:t>
            </a:r>
          </a:p>
          <a:p>
            <a:r>
              <a:rPr kumimoji="1" lang="ja-JP" altLang="ja-JP" sz="1200" kern="1200" dirty="0">
                <a:solidFill>
                  <a:schemeClr val="tx1"/>
                </a:solidFill>
                <a:effectLst/>
                <a:latin typeface="+mn-lt"/>
                <a:ea typeface="+mn-ea"/>
                <a:cs typeface="+mn-cs"/>
              </a:rPr>
              <a:t>一方、「インダストリー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」は、ドイツの産業政策の一環として産学官が連係し、製造業の革新を実現しようという取り組みで、「スマートファクトリー」構想をコンセプトにものづくりの世界標準を目指しています。</a:t>
            </a:r>
          </a:p>
          <a:p>
            <a:r>
              <a:rPr kumimoji="1" lang="ja-JP" altLang="ja-JP" sz="1200" kern="1200" dirty="0">
                <a:solidFill>
                  <a:schemeClr val="tx1"/>
                </a:solidFill>
                <a:effectLst/>
                <a:latin typeface="+mn-lt"/>
                <a:ea typeface="+mn-ea"/>
                <a:cs typeface="+mn-cs"/>
              </a:rPr>
              <a:t>さて、</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を先導する</a:t>
            </a:r>
            <a:r>
              <a:rPr kumimoji="1" lang="en-US" altLang="ja-JP" sz="1200" kern="1200" dirty="0">
                <a:solidFill>
                  <a:schemeClr val="tx1"/>
                </a:solidFill>
                <a:effectLst/>
                <a:latin typeface="+mn-lt"/>
                <a:ea typeface="+mn-ea"/>
                <a:cs typeface="+mn-cs"/>
              </a:rPr>
              <a:t>GE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dirty="0">
                <a:solidFill>
                  <a:schemeClr val="tx1"/>
                </a:solidFill>
                <a:effectLst/>
                <a:latin typeface="+mn-lt"/>
                <a:ea typeface="+mn-ea"/>
                <a:cs typeface="+mn-cs"/>
              </a:rPr>
              <a:t>ジェフ・イメルトは、「ハードウェアだけで競争に勝てる時代は終わった。ハードウェアは同じでもソフトウェアでハードウェアの能力を引き出して、顧客の価値を最大化できる。」と語り、これを実現する手段として「</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」というソフトウェア基盤を開発、ひろく提供をはじめています。</a:t>
            </a:r>
          </a:p>
          <a:p>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はクラウド・コンピューティングと産業機器の周辺に配置されるエッジ・コンピューティングの組合せによって構成されています。</a:t>
            </a:r>
          </a:p>
          <a:p>
            <a:r>
              <a:rPr kumimoji="1" lang="ja-JP" altLang="ja-JP" sz="1200" kern="1200" dirty="0">
                <a:solidFill>
                  <a:schemeClr val="tx1"/>
                </a:solidFill>
                <a:effectLst/>
                <a:latin typeface="+mn-lt"/>
                <a:ea typeface="+mn-ea"/>
                <a:cs typeface="+mn-cs"/>
              </a:rPr>
              <a:t>オープンソースソフトウェア（</a:t>
            </a:r>
            <a:r>
              <a:rPr kumimoji="1" lang="en-US" altLang="ja-JP" sz="1200" kern="1200" dirty="0">
                <a:solidFill>
                  <a:schemeClr val="tx1"/>
                </a:solidFill>
                <a:effectLst/>
                <a:latin typeface="+mn-lt"/>
                <a:ea typeface="+mn-ea"/>
                <a:cs typeface="+mn-cs"/>
              </a:rPr>
              <a:t>OSS</a:t>
            </a:r>
            <a:r>
              <a:rPr kumimoji="1" lang="ja-JP" altLang="ja-JP" sz="1200" kern="1200" dirty="0">
                <a:solidFill>
                  <a:schemeClr val="tx1"/>
                </a:solidFill>
                <a:effectLst/>
                <a:latin typeface="+mn-lt"/>
                <a:ea typeface="+mn-ea"/>
                <a:cs typeface="+mn-cs"/>
              </a:rPr>
              <a:t>）を積極的に活用し、産業機器の性能管理やオペレーションの最適化、製造現場の最適化を実現するためのソフトウェアを提供しています。さらに</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の上で他の企業が開発したアプリケーションを提供できるオープン・プラットフォームとしても、その役割を果たし、</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の普及を支えています。</a:t>
            </a:r>
          </a:p>
          <a:p>
            <a:r>
              <a:rPr kumimoji="1" lang="ja-JP" altLang="ja-JP" sz="1200" kern="1200" dirty="0">
                <a:solidFill>
                  <a:schemeClr val="tx1"/>
                </a:solidFill>
                <a:effectLst/>
                <a:latin typeface="+mn-lt"/>
                <a:ea typeface="+mn-ea"/>
                <a:cs typeface="+mn-cs"/>
              </a:rPr>
              <a:t>このような動きに対し、我が国の産業用ロボット大手のファナックが独自に、産業機器を統合制御するソフトウェア基盤「</a:t>
            </a:r>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」を発表しています。</a:t>
            </a:r>
          </a:p>
          <a:p>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と異なり工場内に特化したソフトウェア基盤として作られています。</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のようにクラウド・システムとエッジ・システムを連係させる仕組みではなく、工作機械やロボットのある製造現場に配置されたシステムをネットワークでつなぎ、作業負荷や稼働状況を共有し、機器同士が会話しながら協調連携して機器類の稼働率を上げることに重点が置かれています。</a:t>
            </a:r>
          </a:p>
          <a:p>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には機械とアプリケーションをつなぐためのファナックが独自に開発した「</a:t>
            </a:r>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ミドルウェア」を中核に、ファナックとシスコが開発した故障予知システム「</a:t>
            </a:r>
            <a:r>
              <a:rPr kumimoji="1" lang="en-US" altLang="ja-JP" sz="1200" kern="1200" dirty="0">
                <a:solidFill>
                  <a:schemeClr val="tx1"/>
                </a:solidFill>
                <a:effectLst/>
                <a:latin typeface="+mn-lt"/>
                <a:ea typeface="+mn-ea"/>
                <a:cs typeface="+mn-cs"/>
              </a:rPr>
              <a:t>ZDT</a:t>
            </a:r>
            <a:r>
              <a:rPr kumimoji="1" lang="ja-JP" altLang="ja-JP" sz="1200" kern="1200" dirty="0">
                <a:solidFill>
                  <a:schemeClr val="tx1"/>
                </a:solidFill>
                <a:effectLst/>
                <a:latin typeface="+mn-lt"/>
                <a:ea typeface="+mn-ea"/>
                <a:cs typeface="+mn-cs"/>
              </a:rPr>
              <a:t>」、ファナックが開発した品質情報管理システム「</a:t>
            </a:r>
            <a:r>
              <a:rPr kumimoji="1" lang="en-US" altLang="ja-JP" sz="1200" kern="1200" dirty="0" err="1">
                <a:solidFill>
                  <a:schemeClr val="tx1"/>
                </a:solidFill>
                <a:effectLst/>
                <a:latin typeface="+mn-lt"/>
                <a:ea typeface="+mn-ea"/>
                <a:cs typeface="+mn-cs"/>
              </a:rPr>
              <a:t>LINKi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Preferred Networks</a:t>
            </a:r>
            <a:r>
              <a:rPr kumimoji="1" lang="ja-JP" altLang="ja-JP" sz="1200" kern="1200" dirty="0">
                <a:solidFill>
                  <a:schemeClr val="tx1"/>
                </a:solidFill>
                <a:effectLst/>
                <a:latin typeface="+mn-lt"/>
                <a:ea typeface="+mn-ea"/>
                <a:cs typeface="+mn-cs"/>
              </a:rPr>
              <a:t>が開発した機械学習を使ったアプリケーション基盤「</a:t>
            </a:r>
            <a:r>
              <a:rPr kumimoji="1" lang="en-US" altLang="ja-JP" sz="1200" kern="1200" dirty="0" err="1">
                <a:solidFill>
                  <a:schemeClr val="tx1"/>
                </a:solidFill>
                <a:effectLst/>
                <a:latin typeface="+mn-lt"/>
                <a:ea typeface="+mn-ea"/>
                <a:cs typeface="+mn-cs"/>
              </a:rPr>
              <a:t>DIMo</a:t>
            </a:r>
            <a:r>
              <a:rPr kumimoji="1" lang="ja-JP" altLang="ja-JP" sz="1200" kern="1200" dirty="0">
                <a:solidFill>
                  <a:schemeClr val="tx1"/>
                </a:solidFill>
                <a:effectLst/>
                <a:latin typeface="+mn-lt"/>
                <a:ea typeface="+mn-ea"/>
                <a:cs typeface="+mn-cs"/>
              </a:rPr>
              <a:t>」を提供し、他の企業が開発したアプリケーションも提供できるオープン・プラットフォームとして提供されています。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を武器にものりづくりを革新し競争力を強化しようという取り組みは、オープン・プラットフォームを基盤に多くの企業を巻き込みながら、ますますそのスピードを速めてゆくことになるでしょう。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749815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Predix</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”FIELD system”</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産業界における「ものづくりデジタル化」への取り組みが活発になっています。米国では「</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（産業のインターネット）」、そしてドイツでは「インダストリー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次産業革命）」という取り組みがすすんでいます。</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」では、ゼネラル・エレクトリック（</a:t>
            </a:r>
            <a:r>
              <a:rPr kumimoji="1" lang="en-US" altLang="ja-JP" sz="1200" kern="1200" dirty="0">
                <a:solidFill>
                  <a:schemeClr val="tx1"/>
                </a:solidFill>
                <a:effectLst/>
                <a:latin typeface="+mn-lt"/>
                <a:ea typeface="+mn-ea"/>
                <a:cs typeface="+mn-cs"/>
              </a:rPr>
              <a:t>GE</a:t>
            </a:r>
            <a:r>
              <a:rPr kumimoji="1" lang="ja-JP" altLang="ja-JP" sz="1200" kern="1200" dirty="0">
                <a:solidFill>
                  <a:schemeClr val="tx1"/>
                </a:solidFill>
                <a:effectLst/>
                <a:latin typeface="+mn-lt"/>
                <a:ea typeface="+mn-ea"/>
                <a:cs typeface="+mn-cs"/>
              </a:rPr>
              <a:t>）を中心にインテル、シスコシステムズ、</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社が中核となって産業界での連係組織「</a:t>
            </a:r>
            <a:r>
              <a:rPr kumimoji="1" lang="en-US" altLang="ja-JP" sz="1200" kern="1200" dirty="0">
                <a:solidFill>
                  <a:schemeClr val="tx1"/>
                </a:solidFill>
                <a:effectLst/>
                <a:latin typeface="+mn-lt"/>
                <a:ea typeface="+mn-ea"/>
                <a:cs typeface="+mn-cs"/>
              </a:rPr>
              <a:t>Industrial Internet Consortium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IIC</a:t>
            </a:r>
            <a:r>
              <a:rPr kumimoji="1" lang="ja-JP" altLang="ja-JP" sz="1200" kern="1200" dirty="0">
                <a:solidFill>
                  <a:schemeClr val="tx1"/>
                </a:solidFill>
                <a:effectLst/>
                <a:latin typeface="+mn-lt"/>
                <a:ea typeface="+mn-ea"/>
                <a:cs typeface="+mn-cs"/>
              </a:rPr>
              <a:t>）」が創設され、その普及を進めています。参加企業は、米国企業に留まらず、欧州、日本、中国などに拡がっています。また、対象は製造業だけではなく、エネルギー、ヘルスケア、製造業、公共、運輸の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つの領域としています。</a:t>
            </a:r>
          </a:p>
          <a:p>
            <a:r>
              <a:rPr kumimoji="1" lang="ja-JP" altLang="ja-JP" sz="1200" kern="1200" dirty="0">
                <a:solidFill>
                  <a:schemeClr val="tx1"/>
                </a:solidFill>
                <a:effectLst/>
                <a:latin typeface="+mn-lt"/>
                <a:ea typeface="+mn-ea"/>
                <a:cs typeface="+mn-cs"/>
              </a:rPr>
              <a:t>一方、「インダストリー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」は、ドイツの産業政策の一環として産学官が連係し、製造業の革新を実現しようという取り組みで、「スマートファクトリー」構想をコンセプトにものづくりの世界標準を目指しています。</a:t>
            </a:r>
          </a:p>
          <a:p>
            <a:r>
              <a:rPr kumimoji="1" lang="ja-JP" altLang="ja-JP" sz="1200" kern="1200" dirty="0">
                <a:solidFill>
                  <a:schemeClr val="tx1"/>
                </a:solidFill>
                <a:effectLst/>
                <a:latin typeface="+mn-lt"/>
                <a:ea typeface="+mn-ea"/>
                <a:cs typeface="+mn-cs"/>
              </a:rPr>
              <a:t>さて、</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を先導する</a:t>
            </a:r>
            <a:r>
              <a:rPr kumimoji="1" lang="en-US" altLang="ja-JP" sz="1200" kern="1200" dirty="0">
                <a:solidFill>
                  <a:schemeClr val="tx1"/>
                </a:solidFill>
                <a:effectLst/>
                <a:latin typeface="+mn-lt"/>
                <a:ea typeface="+mn-ea"/>
                <a:cs typeface="+mn-cs"/>
              </a:rPr>
              <a:t>GE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dirty="0">
                <a:solidFill>
                  <a:schemeClr val="tx1"/>
                </a:solidFill>
                <a:effectLst/>
                <a:latin typeface="+mn-lt"/>
                <a:ea typeface="+mn-ea"/>
                <a:cs typeface="+mn-cs"/>
              </a:rPr>
              <a:t>ジェフ・イメルトは、「ハードウェアだけで競争に勝てる時代は終わった。ハードウェアは同じでもソフトウェアでハードウェアの能力を引き出して、顧客の価値を最大化できる。」と語り、これを実現する手段として「</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」というソフトウェア基盤を開発、ひろく提供をはじめています。</a:t>
            </a:r>
          </a:p>
          <a:p>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はクラウド・コンピューティングと産業機器の周辺に配置されるエッジ・コンピューティングの組合せによって構成されています。</a:t>
            </a:r>
          </a:p>
          <a:p>
            <a:r>
              <a:rPr kumimoji="1" lang="ja-JP" altLang="ja-JP" sz="1200" kern="1200" dirty="0">
                <a:solidFill>
                  <a:schemeClr val="tx1"/>
                </a:solidFill>
                <a:effectLst/>
                <a:latin typeface="+mn-lt"/>
                <a:ea typeface="+mn-ea"/>
                <a:cs typeface="+mn-cs"/>
              </a:rPr>
              <a:t>オープンソースソフトウェア（</a:t>
            </a:r>
            <a:r>
              <a:rPr kumimoji="1" lang="en-US" altLang="ja-JP" sz="1200" kern="1200" dirty="0">
                <a:solidFill>
                  <a:schemeClr val="tx1"/>
                </a:solidFill>
                <a:effectLst/>
                <a:latin typeface="+mn-lt"/>
                <a:ea typeface="+mn-ea"/>
                <a:cs typeface="+mn-cs"/>
              </a:rPr>
              <a:t>OSS</a:t>
            </a:r>
            <a:r>
              <a:rPr kumimoji="1" lang="ja-JP" altLang="ja-JP" sz="1200" kern="1200" dirty="0">
                <a:solidFill>
                  <a:schemeClr val="tx1"/>
                </a:solidFill>
                <a:effectLst/>
                <a:latin typeface="+mn-lt"/>
                <a:ea typeface="+mn-ea"/>
                <a:cs typeface="+mn-cs"/>
              </a:rPr>
              <a:t>）を積極的に活用し、産業機器の性能管理やオペレーションの最適化、製造現場の最適化を実現するためのソフトウェアを提供しています。さらに</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の上で他の企業が開発したアプリケーションを提供できるオープン・プラットフォームとしても、その役割を果たし、</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の普及を支えています。</a:t>
            </a:r>
          </a:p>
          <a:p>
            <a:r>
              <a:rPr kumimoji="1" lang="ja-JP" altLang="ja-JP" sz="1200" kern="1200" dirty="0">
                <a:solidFill>
                  <a:schemeClr val="tx1"/>
                </a:solidFill>
                <a:effectLst/>
                <a:latin typeface="+mn-lt"/>
                <a:ea typeface="+mn-ea"/>
                <a:cs typeface="+mn-cs"/>
              </a:rPr>
              <a:t>このような動きに対し、我が国の産業用ロボット大手のファナックが独自に、産業機器を統合制御するソフトウェア基盤「</a:t>
            </a:r>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」を発表しています。</a:t>
            </a:r>
          </a:p>
          <a:p>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と異なり工場内に特化したソフトウェア基盤として作られています。</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のようにクラウド・システムとエッジ・システムを連係させる仕組みではなく、工作機械やロボットのある製造現場に配置されたシステムをネットワークでつなぎ、作業負荷や稼働状況を共有し、機器同士が会話しながら協調連携して機器類の稼働率を上げることに重点が置かれています。</a:t>
            </a:r>
          </a:p>
          <a:p>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には機械とアプリケーションをつなぐためのファナックが独自に開発した「</a:t>
            </a:r>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ミドルウェア」を中核に、ファナックとシスコが開発した故障予知システム「</a:t>
            </a:r>
            <a:r>
              <a:rPr kumimoji="1" lang="en-US" altLang="ja-JP" sz="1200" kern="1200" dirty="0">
                <a:solidFill>
                  <a:schemeClr val="tx1"/>
                </a:solidFill>
                <a:effectLst/>
                <a:latin typeface="+mn-lt"/>
                <a:ea typeface="+mn-ea"/>
                <a:cs typeface="+mn-cs"/>
              </a:rPr>
              <a:t>ZDT</a:t>
            </a:r>
            <a:r>
              <a:rPr kumimoji="1" lang="ja-JP" altLang="ja-JP" sz="1200" kern="1200" dirty="0">
                <a:solidFill>
                  <a:schemeClr val="tx1"/>
                </a:solidFill>
                <a:effectLst/>
                <a:latin typeface="+mn-lt"/>
                <a:ea typeface="+mn-ea"/>
                <a:cs typeface="+mn-cs"/>
              </a:rPr>
              <a:t>」、ファナックが開発した品質情報管理システム「</a:t>
            </a:r>
            <a:r>
              <a:rPr kumimoji="1" lang="en-US" altLang="ja-JP" sz="1200" kern="1200" dirty="0" err="1">
                <a:solidFill>
                  <a:schemeClr val="tx1"/>
                </a:solidFill>
                <a:effectLst/>
                <a:latin typeface="+mn-lt"/>
                <a:ea typeface="+mn-ea"/>
                <a:cs typeface="+mn-cs"/>
              </a:rPr>
              <a:t>LINKi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Preferred Networks</a:t>
            </a:r>
            <a:r>
              <a:rPr kumimoji="1" lang="ja-JP" altLang="ja-JP" sz="1200" kern="1200" dirty="0">
                <a:solidFill>
                  <a:schemeClr val="tx1"/>
                </a:solidFill>
                <a:effectLst/>
                <a:latin typeface="+mn-lt"/>
                <a:ea typeface="+mn-ea"/>
                <a:cs typeface="+mn-cs"/>
              </a:rPr>
              <a:t>が開発した機械学習を使ったアプリケーション基盤「</a:t>
            </a:r>
            <a:r>
              <a:rPr kumimoji="1" lang="en-US" altLang="ja-JP" sz="1200" kern="1200" dirty="0" err="1">
                <a:solidFill>
                  <a:schemeClr val="tx1"/>
                </a:solidFill>
                <a:effectLst/>
                <a:latin typeface="+mn-lt"/>
                <a:ea typeface="+mn-ea"/>
                <a:cs typeface="+mn-cs"/>
              </a:rPr>
              <a:t>DIMo</a:t>
            </a:r>
            <a:r>
              <a:rPr kumimoji="1" lang="ja-JP" altLang="ja-JP" sz="1200" kern="1200" dirty="0">
                <a:solidFill>
                  <a:schemeClr val="tx1"/>
                </a:solidFill>
                <a:effectLst/>
                <a:latin typeface="+mn-lt"/>
                <a:ea typeface="+mn-ea"/>
                <a:cs typeface="+mn-cs"/>
              </a:rPr>
              <a:t>」を提供し、他の企業が開発したアプリケーションも提供できるオープン・プラットフォームとして提供されています。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を武器にものりづくりを革新し競争力を強化しようという取り組みは、オープン・プラットフォームを基盤に多くの企業を巻き込みながら、ますますそのスピードを速めてゆくことになるでしょう。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582245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自動車でも家電でも、なんでもが</a:t>
            </a:r>
            <a:r>
              <a:rPr kumimoji="1" lang="en-US" altLang="ja-JP" sz="1200" b="0" i="0" kern="1200" dirty="0">
                <a:solidFill>
                  <a:schemeClr val="tx1"/>
                </a:solidFill>
                <a:effectLst/>
                <a:latin typeface="+mn-lt"/>
                <a:ea typeface="+mn-ea"/>
                <a:cs typeface="+mn-cs"/>
              </a:rPr>
              <a:t>Connected</a:t>
            </a:r>
            <a:r>
              <a:rPr kumimoji="1" lang="ja-JP" altLang="en-US" sz="1200" b="0" i="0" kern="1200" dirty="0">
                <a:solidFill>
                  <a:schemeClr val="tx1"/>
                </a:solidFill>
                <a:effectLst/>
                <a:latin typeface="+mn-lt"/>
                <a:ea typeface="+mn-ea"/>
                <a:cs typeface="+mn-cs"/>
              </a:rPr>
              <a:t>の時代だ。モノやヒトがネットワークを介してつながる社会が着々と築かれつつある。では、</a:t>
            </a:r>
            <a:r>
              <a:rPr kumimoji="1" lang="en-US" altLang="ja-JP" sz="1200" b="0" i="0" kern="1200" dirty="0">
                <a:solidFill>
                  <a:schemeClr val="tx1"/>
                </a:solidFill>
                <a:effectLst/>
                <a:latin typeface="+mn-lt"/>
                <a:ea typeface="+mn-ea"/>
                <a:cs typeface="+mn-cs"/>
              </a:rPr>
              <a:t>Connected</a:t>
            </a:r>
            <a:r>
              <a:rPr kumimoji="1" lang="ja-JP" altLang="en-US" sz="1200" b="0" i="0" kern="1200" dirty="0">
                <a:solidFill>
                  <a:schemeClr val="tx1"/>
                </a:solidFill>
                <a:effectLst/>
                <a:latin typeface="+mn-lt"/>
                <a:ea typeface="+mn-ea"/>
                <a:cs typeface="+mn-cs"/>
              </a:rPr>
              <a:t>は私たちにどのような価値をもたらしてくれるのだろう。</a:t>
            </a:r>
          </a:p>
          <a:p>
            <a:r>
              <a:rPr kumimoji="1" lang="ja-JP" altLang="en-US" sz="1200" b="0" i="0" kern="1200" dirty="0">
                <a:solidFill>
                  <a:schemeClr val="tx1"/>
                </a:solidFill>
                <a:effectLst/>
                <a:latin typeface="+mn-lt"/>
                <a:ea typeface="+mn-ea"/>
                <a:cs typeface="+mn-cs"/>
              </a:rPr>
              <a:t>例えば、誰かが自宅で心臓発作を起こす。たぶん発作の前にその人が付けているウェアラブル･デバイスがその予兆を検知して、本人に注意を促し予防措置をとるよう喚起するだろう。同時にヘルスケア･サービスのサポートセンターに連絡が入り、自動で様子を尋ねてくれる。本人が返事できないことが確認され、倒れていること、脈や呼吸が乱れていることがウェアラブルのデータから判別できたので、直ちに救急車の出動が要請される。ところが、患者宅への最短のルートは工事のため通行止めだ。そこでカーナビには工事現場を迂回する最短ルートが表示される。信号は救急車の移動に合わせて自動で制御され、渋滞を回避する。同時に病院への手配も行われ、カーナビにはどの病院に運べばいいかの指示が出される。病院の医師にも患者の状態や既往歴などのデータが送られ、対処方法についてのアドバイスが示される。そして、必要な準備するように通知される。家の鍵は緊急事態であることから自動的に開錠され、救急隊が直ちに患者を運び出し病院に搬送する。患者は発作から</a:t>
            </a:r>
            <a:r>
              <a:rPr kumimoji="1" lang="en-US" altLang="ja-JP" sz="1200" b="0" i="0" kern="1200" dirty="0">
                <a:solidFill>
                  <a:schemeClr val="tx1"/>
                </a:solidFill>
                <a:effectLst/>
                <a:latin typeface="+mn-lt"/>
                <a:ea typeface="+mn-ea"/>
                <a:cs typeface="+mn-cs"/>
              </a:rPr>
              <a:t>15</a:t>
            </a:r>
            <a:r>
              <a:rPr kumimoji="1" lang="ja-JP" altLang="en-US" sz="1200" b="0" i="0" kern="1200" dirty="0">
                <a:solidFill>
                  <a:schemeClr val="tx1"/>
                </a:solidFill>
                <a:effectLst/>
                <a:latin typeface="+mn-lt"/>
                <a:ea typeface="+mn-ea"/>
                <a:cs typeface="+mn-cs"/>
              </a:rPr>
              <a:t>分もかからず病院に運ばれ大事には至らない。</a:t>
            </a:r>
          </a:p>
          <a:p>
            <a:r>
              <a:rPr kumimoji="1" lang="en-US" altLang="ja-JP" sz="1200" b="0" i="0" kern="1200" dirty="0">
                <a:solidFill>
                  <a:schemeClr val="tx1"/>
                </a:solidFill>
                <a:effectLst/>
                <a:latin typeface="+mn-lt"/>
                <a:ea typeface="+mn-ea"/>
                <a:cs typeface="+mn-cs"/>
              </a:rPr>
              <a:t>Connected</a:t>
            </a:r>
            <a:r>
              <a:rPr kumimoji="1" lang="ja-JP" altLang="en-US" sz="1200" b="0" i="0" kern="1200" dirty="0">
                <a:solidFill>
                  <a:schemeClr val="tx1"/>
                </a:solidFill>
                <a:effectLst/>
                <a:latin typeface="+mn-lt"/>
                <a:ea typeface="+mn-ea"/>
                <a:cs typeface="+mn-cs"/>
              </a:rPr>
              <a:t>の価値とは、データをつなぐことだけでは生まれない。データを介して物語をつなぐことだ。物語のない</a:t>
            </a:r>
            <a:r>
              <a:rPr kumimoji="1" lang="en-US" altLang="ja-JP" sz="1200" b="0" i="0" kern="1200" dirty="0">
                <a:solidFill>
                  <a:schemeClr val="tx1"/>
                </a:solidFill>
                <a:effectLst/>
                <a:latin typeface="+mn-lt"/>
                <a:ea typeface="+mn-ea"/>
                <a:cs typeface="+mn-cs"/>
              </a:rPr>
              <a:t>Connected</a:t>
            </a:r>
            <a:r>
              <a:rPr kumimoji="1" lang="ja-JP" altLang="en-US" sz="1200" b="0" i="0" kern="1200" dirty="0">
                <a:solidFill>
                  <a:schemeClr val="tx1"/>
                </a:solidFill>
                <a:effectLst/>
                <a:latin typeface="+mn-lt"/>
                <a:ea typeface="+mn-ea"/>
                <a:cs typeface="+mn-cs"/>
              </a:rPr>
              <a:t>に価値はない。</a:t>
            </a:r>
          </a:p>
          <a:p>
            <a:r>
              <a:rPr kumimoji="1" lang="ja-JP" altLang="en-US" sz="1200" b="0" i="0" kern="1200" dirty="0">
                <a:solidFill>
                  <a:schemeClr val="tx1"/>
                </a:solidFill>
                <a:effectLst/>
                <a:latin typeface="+mn-lt"/>
                <a:ea typeface="+mn-ea"/>
                <a:cs typeface="+mn-cs"/>
              </a:rPr>
              <a:t>テクノロジーの目線から見れば「確実に効率よく低コスト」でつなぐことを考えるだろう。しかし、それがどのような物語を紡ぎ出すのだろうか。テクノロジーは価値を生みだす物語があってこそ社会に貢献する。ビジネスとはそんな価値ある物語を描く取り組みであるとも言える。</a:t>
            </a:r>
          </a:p>
          <a:p>
            <a:r>
              <a:rPr kumimoji="1" lang="en-US" altLang="ja-JP" sz="1200" b="0" i="0" kern="1200" dirty="0">
                <a:solidFill>
                  <a:schemeClr val="tx1"/>
                </a:solidFill>
                <a:effectLst/>
                <a:latin typeface="+mn-lt"/>
                <a:ea typeface="+mn-ea"/>
                <a:cs typeface="+mn-cs"/>
              </a:rPr>
              <a:t>Connected</a:t>
            </a:r>
            <a:r>
              <a:rPr kumimoji="1" lang="ja-JP" altLang="en-US" sz="1200" b="0" i="0" kern="1200" dirty="0">
                <a:solidFill>
                  <a:schemeClr val="tx1"/>
                </a:solidFill>
                <a:effectLst/>
                <a:latin typeface="+mn-lt"/>
                <a:ea typeface="+mn-ea"/>
                <a:cs typeface="+mn-cs"/>
              </a:rPr>
              <a:t>な世の中になれば、これまでには考えられなかった物語が沢山描けるだろう。それだけ沢山のビジネス・チャンスがあると言うことでもある。</a:t>
            </a:r>
          </a:p>
          <a:p>
            <a:br>
              <a:rPr lang="ja-JP" altLang="en-US" dirty="0"/>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31</a:t>
            </a:fld>
            <a:endParaRPr kumimoji="1" lang="ja-JP" altLang="en-US"/>
          </a:p>
        </p:txBody>
      </p:sp>
    </p:spTree>
    <p:extLst>
      <p:ext uri="{BB962C8B-B14F-4D97-AF65-F5344CB8AC3E}">
        <p14:creationId xmlns:p14="http://schemas.microsoft.com/office/powerpoint/2010/main" val="1847936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073119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938616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569982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世代移動体通信方式」すなわち</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は現在の</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に続く次世代のモバイル通信として、</a:t>
            </a:r>
            <a:r>
              <a:rPr kumimoji="1" lang="en-US" altLang="ja-JP" sz="1200" kern="1200" dirty="0">
                <a:solidFill>
                  <a:schemeClr val="tx1"/>
                </a:solidFill>
                <a:effectLst/>
                <a:latin typeface="+mn-lt"/>
                <a:ea typeface="+mn-ea"/>
                <a:cs typeface="+mn-cs"/>
              </a:rPr>
              <a:t>2020</a:t>
            </a:r>
            <a:r>
              <a:rPr kumimoji="1" lang="ja-JP" altLang="ja-JP" sz="1200" kern="1200" dirty="0">
                <a:solidFill>
                  <a:schemeClr val="tx1"/>
                </a:solidFill>
                <a:effectLst/>
                <a:latin typeface="+mn-lt"/>
                <a:ea typeface="+mn-ea"/>
                <a:cs typeface="+mn-cs"/>
              </a:rPr>
              <a:t>年頃の利用開始を目指し開発が進められています。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年代までの「</a:t>
            </a:r>
            <a:r>
              <a:rPr kumimoji="1" lang="en-US" altLang="ja-JP" sz="1200" kern="1200" dirty="0">
                <a:solidFill>
                  <a:schemeClr val="tx1"/>
                </a:solidFill>
                <a:effectLst/>
                <a:latin typeface="+mn-lt"/>
                <a:ea typeface="+mn-ea"/>
                <a:cs typeface="+mn-cs"/>
              </a:rPr>
              <a:t>1G</a:t>
            </a:r>
            <a:r>
              <a:rPr kumimoji="1" lang="ja-JP" altLang="ja-JP" sz="1200" kern="1200" dirty="0">
                <a:solidFill>
                  <a:schemeClr val="tx1"/>
                </a:solidFill>
                <a:effectLst/>
                <a:latin typeface="+mn-lt"/>
                <a:ea typeface="+mn-ea"/>
                <a:cs typeface="+mn-cs"/>
              </a:rPr>
              <a:t>」では、アナログ方式が使われ「音声通話」をモバイルで利用できるようになりました。</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年代の「</a:t>
            </a:r>
            <a:r>
              <a:rPr kumimoji="1" lang="en-US" altLang="ja-JP" sz="1200" kern="1200" dirty="0">
                <a:solidFill>
                  <a:schemeClr val="tx1"/>
                </a:solidFill>
                <a:effectLst/>
                <a:latin typeface="+mn-lt"/>
                <a:ea typeface="+mn-ea"/>
                <a:cs typeface="+mn-cs"/>
              </a:rPr>
              <a:t>2G</a:t>
            </a:r>
            <a:r>
              <a:rPr kumimoji="1" lang="ja-JP" altLang="ja-JP" sz="1200" kern="1200" dirty="0">
                <a:solidFill>
                  <a:schemeClr val="tx1"/>
                </a:solidFill>
                <a:effectLst/>
                <a:latin typeface="+mn-lt"/>
                <a:ea typeface="+mn-ea"/>
                <a:cs typeface="+mn-cs"/>
              </a:rPr>
              <a:t>」では、デジタル方式となり、音声に加えて「テキスト通信」が使えるようになります。</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年代には「</a:t>
            </a:r>
            <a:r>
              <a:rPr kumimoji="1" lang="en-US" altLang="ja-JP" sz="1200" kern="1200" dirty="0">
                <a:solidFill>
                  <a:schemeClr val="tx1"/>
                </a:solidFill>
                <a:effectLst/>
                <a:latin typeface="+mn-lt"/>
                <a:ea typeface="+mn-ea"/>
                <a:cs typeface="+mn-cs"/>
              </a:rPr>
              <a:t>3G</a:t>
            </a:r>
            <a:r>
              <a:rPr kumimoji="1" lang="ja-JP" altLang="ja-JP" sz="1200" kern="1200" dirty="0">
                <a:solidFill>
                  <a:schemeClr val="tx1"/>
                </a:solidFill>
                <a:effectLst/>
                <a:latin typeface="+mn-lt"/>
                <a:ea typeface="+mn-ea"/>
                <a:cs typeface="+mn-cs"/>
              </a:rPr>
              <a:t>」が登場し、「高速データ通信」が可能となり、携帯電話でのホームページ閲覧や電子メールのやり取りができるようになりました。</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年代には「</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」の利用が始まり、スマートフォンの普及と相まってデータ通信はさらに高速化して「動画通信」ができるようになります。「</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」では、</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までの機能や性能をさらに高めることに加え、新たに「</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」への対応が期待されています。</a:t>
            </a:r>
          </a:p>
          <a:p>
            <a:r>
              <a:rPr kumimoji="1" lang="ja-JP" altLang="ja-JP" sz="1200" kern="1200" dirty="0">
                <a:solidFill>
                  <a:schemeClr val="tx1"/>
                </a:solidFill>
                <a:effectLst/>
                <a:latin typeface="+mn-lt"/>
                <a:ea typeface="+mn-ea"/>
                <a:cs typeface="+mn-cs"/>
              </a:rPr>
              <a:t>このような需要に応えるため、</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は「高速・大容量データ通信」、「大量端末の接続」、「超低遅延・超高信頼性」といった要件を満たすモバイル通信を実現しようというのです。</a:t>
            </a:r>
          </a:p>
          <a:p>
            <a:r>
              <a:rPr kumimoji="1" lang="ja-JP" altLang="ja-JP" sz="1200" kern="1200" dirty="0">
                <a:solidFill>
                  <a:schemeClr val="tx1"/>
                </a:solidFill>
                <a:effectLst/>
                <a:latin typeface="+mn-lt"/>
                <a:ea typeface="+mn-ea"/>
                <a:cs typeface="+mn-cs"/>
              </a:rPr>
              <a:t>「高速・大容量データ通信」とは、現在の</a:t>
            </a:r>
            <a:r>
              <a:rPr kumimoji="1" lang="en-US" altLang="ja-JP" sz="1200" kern="1200" dirty="0">
                <a:solidFill>
                  <a:schemeClr val="tx1"/>
                </a:solidFill>
                <a:effectLst/>
                <a:latin typeface="+mn-lt"/>
                <a:ea typeface="+mn-ea"/>
                <a:cs typeface="+mn-cs"/>
              </a:rPr>
              <a:t>LTE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倍の高速化・大容量化したデータ通信で、</a:t>
            </a:r>
            <a:r>
              <a:rPr kumimoji="1" lang="en-US" altLang="ja-JP" sz="1200" kern="1200" dirty="0">
                <a:solidFill>
                  <a:schemeClr val="tx1"/>
                </a:solidFill>
                <a:effectLst/>
                <a:latin typeface="+mn-lt"/>
                <a:ea typeface="+mn-ea"/>
                <a:cs typeface="+mn-cs"/>
              </a:rPr>
              <a:t>10G</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20Gbps</a:t>
            </a:r>
            <a:r>
              <a:rPr kumimoji="1" lang="ja-JP" altLang="ja-JP" sz="1200" kern="1200" dirty="0">
                <a:solidFill>
                  <a:schemeClr val="tx1"/>
                </a:solidFill>
                <a:effectLst/>
                <a:latin typeface="+mn-lt"/>
                <a:ea typeface="+mn-ea"/>
                <a:cs typeface="+mn-cs"/>
              </a:rPr>
              <a:t>といった超高速なピークレートの実現を目指しています。加えて、通信環境の如何に関わらず、どこでも</a:t>
            </a:r>
            <a:r>
              <a:rPr kumimoji="1" lang="en-US" altLang="ja-JP" sz="1200" kern="1200" dirty="0">
                <a:solidFill>
                  <a:schemeClr val="tx1"/>
                </a:solidFill>
                <a:effectLst/>
                <a:latin typeface="+mn-lt"/>
                <a:ea typeface="+mn-ea"/>
                <a:cs typeface="+mn-cs"/>
              </a:rPr>
              <a:t>100Mbps</a:t>
            </a:r>
            <a:r>
              <a:rPr kumimoji="1" lang="ja-JP" altLang="ja-JP" sz="1200" kern="1200" dirty="0">
                <a:solidFill>
                  <a:schemeClr val="tx1"/>
                </a:solidFill>
                <a:effectLst/>
                <a:latin typeface="+mn-lt"/>
                <a:ea typeface="+mn-ea"/>
                <a:cs typeface="+mn-cs"/>
              </a:rPr>
              <a:t>程度の高速通信が可能となります。</a:t>
            </a:r>
          </a:p>
          <a:p>
            <a:r>
              <a:rPr kumimoji="1" lang="ja-JP" altLang="ja-JP" sz="1200" kern="1200" dirty="0">
                <a:solidFill>
                  <a:schemeClr val="tx1"/>
                </a:solidFill>
                <a:effectLst/>
                <a:latin typeface="+mn-lt"/>
                <a:ea typeface="+mn-ea"/>
                <a:cs typeface="+mn-cs"/>
              </a:rPr>
              <a:t>「大量端末の接続」とは、現在の</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倍といった端末数への対応や省電力性能の実現をめざします。</a:t>
            </a:r>
          </a:p>
          <a:p>
            <a:r>
              <a:rPr kumimoji="1" lang="ja-JP" altLang="ja-JP" sz="1200" kern="1200" dirty="0">
                <a:solidFill>
                  <a:schemeClr val="tx1"/>
                </a:solidFill>
                <a:effectLst/>
                <a:latin typeface="+mn-lt"/>
                <a:ea typeface="+mn-ea"/>
                <a:cs typeface="+mn-cs"/>
              </a:rPr>
              <a:t>「超低遅延・超高信頼性」とは、如何なる場合でも通信できることを目指します。例えば通信が遅れることで事故につながりかねない自動運転自動車や緊急時の確実な通信が求められる災害対応などに使われることが想定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は、こうした異なる要件をすべて</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つのネットワークで満たすことができるように開発が進められていますが、実際の利用場面では、それぞれの必要に応じて、各要件を満たす</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つのネットワークを仮想的に分離して提供できるようになります。この技術は、「ネットワークスライシング」と呼ばれ、</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の中核的技術の１つとして位置付けられています。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さらに企業や組織が独自のネットワークを</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で構築することが可能となり、コストのかかる通信設備を自ら所有し、運用管理することなく、自分たちの閉域網を構築することが可能になります。</a:t>
            </a:r>
          </a:p>
          <a:p>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の登場は、このようにこれまでのネットワークのあり方を大きく変える可能性を持っているのです。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44</a:t>
            </a:fld>
            <a:endParaRPr kumimoji="1" lang="ja-JP" altLang="en-US"/>
          </a:p>
        </p:txBody>
      </p:sp>
    </p:spTree>
    <p:extLst>
      <p:ext uri="{BB962C8B-B14F-4D97-AF65-F5344CB8AC3E}">
        <p14:creationId xmlns:p14="http://schemas.microsoft.com/office/powerpoint/2010/main" val="1555280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人間が運転操作を行わなくとも自動的に走行できる自動運転車の市販が始まっています。このような自動車は、自律走行車、ロボットカー、「</a:t>
            </a:r>
            <a:r>
              <a:rPr kumimoji="1" lang="en-US" altLang="ja-JP" sz="1200" b="0" i="0" kern="1200" dirty="0">
                <a:solidFill>
                  <a:schemeClr val="tx1"/>
                </a:solidFill>
                <a:effectLst/>
                <a:latin typeface="+mn-lt"/>
                <a:ea typeface="+mn-ea"/>
                <a:cs typeface="+mn-cs"/>
              </a:rPr>
              <a:t>UGV (unmanned ground vehicle)</a:t>
            </a:r>
            <a:r>
              <a:rPr kumimoji="1" lang="ja-JP" altLang="en-US" sz="1200" b="0" i="0" kern="1200" dirty="0">
                <a:solidFill>
                  <a:schemeClr val="tx1"/>
                </a:solidFill>
                <a:effectLst/>
                <a:latin typeface="+mn-lt"/>
                <a:ea typeface="+mn-ea"/>
                <a:cs typeface="+mn-cs"/>
              </a:rPr>
              <a:t>」などとも呼ばれ、車に搭載されたセンサーによって周囲の状況を読み取り、人工知能の技術を使って安全性を自ら判断して走行します。公道以外の限定された環境（鉱山、建設現場等）では、既に先行して需要が広がりつつあり、建設機械大手のコマツ、キャタピラー等の企業が販売を拡大しています。</a:t>
            </a:r>
          </a:p>
          <a:p>
            <a:r>
              <a:rPr kumimoji="1" lang="ja-JP" altLang="en-US" sz="1200" b="0" i="0" kern="1200" dirty="0">
                <a:solidFill>
                  <a:schemeClr val="tx1"/>
                </a:solidFill>
                <a:effectLst/>
                <a:latin typeface="+mn-lt"/>
                <a:ea typeface="+mn-ea"/>
                <a:cs typeface="+mn-cs"/>
              </a:rPr>
              <a:t>自動運転車の自動化のレベルについては、以下のように定義されています。</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0】</a:t>
            </a:r>
            <a:r>
              <a:rPr kumimoji="1" lang="ja-JP" altLang="en-US" sz="1200" b="0" i="0" kern="1200" dirty="0">
                <a:solidFill>
                  <a:schemeClr val="tx1"/>
                </a:solidFill>
                <a:effectLst/>
                <a:latin typeface="+mn-lt"/>
                <a:ea typeface="+mn-ea"/>
                <a:cs typeface="+mn-cs"/>
              </a:rPr>
              <a:t>ドライバーが常にすべての操作（加速・操舵・制動）を行う。</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加速・操舵・制動のいずれかをシステムが行う。</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加速・操舵・制動のうち複数の操作をシステムが行う。ドライバーは常時、運転状況を監視し、必要に応じて操作する必要がある。</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加速・操舵・制動をシステムが行うのでドライバーは運転から解放されるが、システムから要請があればドライバーはこれに応じる必要がある。</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4】</a:t>
            </a:r>
            <a:r>
              <a:rPr kumimoji="1" lang="ja-JP" altLang="en-US" sz="1200" b="0" i="0" kern="1200" dirty="0">
                <a:solidFill>
                  <a:schemeClr val="tx1"/>
                </a:solidFill>
                <a:effectLst/>
                <a:latin typeface="+mn-lt"/>
                <a:ea typeface="+mn-ea"/>
                <a:cs typeface="+mn-cs"/>
              </a:rPr>
              <a:t>完全自動運転。加速・操舵・制動を全てシステムが行い、安全に関わる運転操作と周辺監視にドライバーは全く関与しない。</a:t>
            </a:r>
          </a:p>
          <a:p>
            <a:r>
              <a:rPr kumimoji="1" lang="ja-JP" altLang="en-US" sz="1200" b="0" i="0" kern="1200" dirty="0">
                <a:solidFill>
                  <a:schemeClr val="tx1"/>
                </a:solidFill>
                <a:effectLst/>
                <a:latin typeface="+mn-lt"/>
                <a:ea typeface="+mn-ea"/>
                <a:cs typeface="+mn-cs"/>
              </a:rPr>
              <a:t>事故責任はレベル</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までは運転者、レベル</a:t>
            </a:r>
            <a:r>
              <a:rPr kumimoji="1" lang="en-US" altLang="ja-JP" sz="1200" b="0" i="0" kern="1200" dirty="0">
                <a:solidFill>
                  <a:schemeClr val="tx1"/>
                </a:solidFill>
                <a:effectLst/>
                <a:latin typeface="+mn-lt"/>
                <a:ea typeface="+mn-ea"/>
                <a:cs typeface="+mn-cs"/>
              </a:rPr>
              <a:t>4</a:t>
            </a:r>
            <a:r>
              <a:rPr kumimoji="1" lang="ja-JP" altLang="en-US" sz="1200" b="0" i="0" kern="1200" dirty="0">
                <a:solidFill>
                  <a:schemeClr val="tx1"/>
                </a:solidFill>
                <a:effectLst/>
                <a:latin typeface="+mn-lt"/>
                <a:ea typeface="+mn-ea"/>
                <a:cs typeface="+mn-cs"/>
              </a:rPr>
              <a:t>は自動車になると考えられています。</a:t>
            </a:r>
          </a:p>
          <a:p>
            <a:r>
              <a:rPr kumimoji="1" lang="ja-JP" altLang="en-US" sz="1200" b="0" i="0" kern="1200" dirty="0">
                <a:solidFill>
                  <a:schemeClr val="tx1"/>
                </a:solidFill>
                <a:effectLst/>
                <a:latin typeface="+mn-lt"/>
                <a:ea typeface="+mn-ea"/>
                <a:cs typeface="+mn-cs"/>
              </a:rPr>
              <a:t>このような自動車の登場により、次のような効果が期待されています。</a:t>
            </a:r>
          </a:p>
          <a:p>
            <a:r>
              <a:rPr kumimoji="1" lang="ja-JP" altLang="en-US" sz="1200" b="0" i="0" kern="1200" dirty="0">
                <a:solidFill>
                  <a:schemeClr val="tx1"/>
                </a:solidFill>
                <a:effectLst/>
                <a:latin typeface="+mn-lt"/>
                <a:ea typeface="+mn-ea"/>
                <a:cs typeface="+mn-cs"/>
              </a:rPr>
              <a:t>交通事故の多くは運転者のミスや無謀な行為に起因する場合がほとんどで、運転操作を機械に任せることで交通事故を減らすことができる。</a:t>
            </a:r>
          </a:p>
          <a:p>
            <a:r>
              <a:rPr kumimoji="1" lang="ja-JP" altLang="en-US" sz="1200" b="0" i="0" kern="1200" dirty="0">
                <a:solidFill>
                  <a:schemeClr val="tx1"/>
                </a:solidFill>
                <a:effectLst/>
                <a:latin typeface="+mn-lt"/>
                <a:ea typeface="+mn-ea"/>
                <a:cs typeface="+mn-cs"/>
              </a:rPr>
              <a:t>相互に速度を確認しながら走行するので渋滞が解消される。</a:t>
            </a:r>
          </a:p>
          <a:p>
            <a:r>
              <a:rPr kumimoji="1" lang="ja-JP" altLang="en-US" sz="1200" b="0" i="0" kern="1200" dirty="0">
                <a:solidFill>
                  <a:schemeClr val="tx1"/>
                </a:solidFill>
                <a:effectLst/>
                <a:latin typeface="+mn-lt"/>
                <a:ea typeface="+mn-ea"/>
                <a:cs typeface="+mn-cs"/>
              </a:rPr>
              <a:t>労働人口の減少により運送従事者も減りつつある。この労働力を置き換えることで輸送力を維持・確保し、経済規模を維持できる。</a:t>
            </a:r>
          </a:p>
          <a:p>
            <a:r>
              <a:rPr kumimoji="1" lang="ja-JP" altLang="en-US" sz="1200" b="0" i="0" kern="1200" dirty="0">
                <a:solidFill>
                  <a:schemeClr val="tx1"/>
                </a:solidFill>
                <a:effectLst/>
                <a:latin typeface="+mn-lt"/>
                <a:ea typeface="+mn-ea"/>
                <a:cs typeface="+mn-cs"/>
              </a:rPr>
              <a:t>過疎地域で、公共交通機関に代わる輸送手段を低コストで提供できる。</a:t>
            </a:r>
          </a:p>
          <a:p>
            <a:r>
              <a:rPr kumimoji="1" lang="ja-JP" altLang="en-US" sz="1200" b="0" i="0" kern="1200">
                <a:solidFill>
                  <a:schemeClr val="tx1"/>
                </a:solidFill>
                <a:effectLst/>
                <a:latin typeface="+mn-lt"/>
                <a:ea typeface="+mn-ea"/>
                <a:cs typeface="+mn-cs"/>
              </a:rPr>
              <a:t>一方で、ドライバーを対象とした自動車保険は必要なくなり、長距離輸送時の休憩場所や宿泊施設は、その需要を減少させてしまう可能性があります。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49</a:t>
            </a:fld>
            <a:endParaRPr kumimoji="1" lang="ja-JP" altLang="en-US"/>
          </a:p>
        </p:txBody>
      </p:sp>
    </p:spTree>
    <p:extLst>
      <p:ext uri="{BB962C8B-B14F-4D97-AF65-F5344CB8AC3E}">
        <p14:creationId xmlns:p14="http://schemas.microsoft.com/office/powerpoint/2010/main" val="1584987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【図解】コレ１枚で分かるインダストリー</a:t>
            </a:r>
            <a:r>
              <a:rPr kumimoji="1" lang="en-US" altLang="ja-JP" sz="1200" kern="1200" dirty="0">
                <a:solidFill>
                  <a:schemeClr val="tx1"/>
                </a:solidFill>
                <a:effectLst/>
                <a:latin typeface="+mn-lt"/>
                <a:ea typeface="+mn-ea"/>
                <a:cs typeface="+mn-cs"/>
              </a:rPr>
              <a:t>4.0</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次産業革命（すなわちインダストリー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）」。仰々しい名前だが、もの作りの常識を大きく変えようというドイツの産業政策だ。</a:t>
            </a:r>
          </a:p>
          <a:p>
            <a:r>
              <a:rPr kumimoji="1" lang="en-US" altLang="ja-JP" sz="1200" kern="1200" dirty="0">
                <a:solidFill>
                  <a:schemeClr val="tx1"/>
                </a:solidFill>
                <a:effectLst/>
                <a:latin typeface="+mn-lt"/>
                <a:ea typeface="+mn-ea"/>
                <a:cs typeface="+mn-cs"/>
              </a:rPr>
              <a:t>18</a:t>
            </a:r>
            <a:r>
              <a:rPr kumimoji="1" lang="ja-JP" altLang="ja-JP" sz="1200" kern="1200" dirty="0">
                <a:solidFill>
                  <a:schemeClr val="tx1"/>
                </a:solidFill>
                <a:effectLst/>
                <a:latin typeface="+mn-lt"/>
                <a:ea typeface="+mn-ea"/>
                <a:cs typeface="+mn-cs"/>
              </a:rPr>
              <a:t>世紀後半から</a:t>
            </a:r>
            <a:r>
              <a:rPr kumimoji="1" lang="en-US" altLang="ja-JP" sz="1200" kern="1200" dirty="0">
                <a:solidFill>
                  <a:schemeClr val="tx1"/>
                </a:solidFill>
                <a:effectLst/>
                <a:latin typeface="+mn-lt"/>
                <a:ea typeface="+mn-ea"/>
                <a:cs typeface="+mn-cs"/>
              </a:rPr>
              <a:t>19</a:t>
            </a:r>
            <a:r>
              <a:rPr kumimoji="1" lang="ja-JP" altLang="ja-JP" sz="1200" kern="1200" dirty="0">
                <a:solidFill>
                  <a:schemeClr val="tx1"/>
                </a:solidFill>
                <a:effectLst/>
                <a:latin typeface="+mn-lt"/>
                <a:ea typeface="+mn-ea"/>
                <a:cs typeface="+mn-cs"/>
              </a:rPr>
              <a:t>世紀にかけて、それまでは手作業で行われていた紡績を、水力や蒸気機関を使った機械による大量生産に置き換える動きが始まった。その後、その他の産業にも広がり工業化の時代へと向かってゆく。これが、第１次産業革命だ。</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世紀初頭、もの作りに電力が使われるようになる。加えて、統計的手法を使った操業管理やベルトコンベアーによる大量生産などが普及し、近代的なもの作りへと飛躍した時期を第</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次産業革命と呼んでいる。</a:t>
            </a:r>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年代に入り、コンピューターの普及と共に生産の自動化が推し進められた。これが、第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次産業革命だ。我が国は、この波に乗り、「メイド・イン・ジャパン」の時代を築いてきた。いまは、この第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次産業革命の延長線上にある。このパラダイムを大きく変えようという取り組みが、第</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次産業革命、すなわちインダストリー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だ。我が国は、この新たなパラダイムシフトの中で、存在感を示せていない。この流れに呑み込まれるのか、それとも新たな輝きを取り戻せるのか、そんな岐路に立たせているように思う。</a:t>
            </a:r>
          </a:p>
          <a:p>
            <a:r>
              <a:rPr kumimoji="1" lang="ja-JP" altLang="ja-JP" sz="1200" kern="1200" dirty="0">
                <a:solidFill>
                  <a:schemeClr val="tx1"/>
                </a:solidFill>
                <a:effectLst/>
                <a:latin typeface="+mn-lt"/>
                <a:ea typeface="+mn-ea"/>
                <a:cs typeface="+mn-cs"/>
              </a:rPr>
              <a:t>では、インダストリー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とは何か。これを１枚のチャートにまとめてみた。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顧客ごとに異なる個別仕様の注文、これを量産品と同じように低コストと短納期で提供できるもの作りの仕組みを作ろうという取り組みだ。</a:t>
            </a:r>
          </a:p>
          <a:p>
            <a:r>
              <a:rPr kumimoji="1" lang="ja-JP" altLang="ja-JP" sz="1200" kern="1200" dirty="0">
                <a:solidFill>
                  <a:schemeClr val="tx1"/>
                </a:solidFill>
                <a:effectLst/>
                <a:latin typeface="+mn-lt"/>
                <a:ea typeface="+mn-ea"/>
                <a:cs typeface="+mn-cs"/>
              </a:rPr>
              <a:t>これを支えるのが、３つの「インターネット」だ。ひとつは、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）。製造機械や工場設備にセンサーが組み込まれ、操業に関わるデータをリアルタイムで収集する。また、素材や材料には、</a:t>
            </a:r>
            <a:r>
              <a:rPr kumimoji="1" lang="en-US" altLang="ja-JP" sz="1200" kern="1200" dirty="0">
                <a:solidFill>
                  <a:schemeClr val="tx1"/>
                </a:solidFill>
                <a:effectLst/>
                <a:latin typeface="+mn-lt"/>
                <a:ea typeface="+mn-ea"/>
                <a:cs typeface="+mn-cs"/>
              </a:rPr>
              <a:t>IC</a:t>
            </a:r>
            <a:r>
              <a:rPr kumimoji="1" lang="ja-JP" altLang="ja-JP" sz="1200" kern="1200" dirty="0">
                <a:solidFill>
                  <a:schemeClr val="tx1"/>
                </a:solidFill>
                <a:effectLst/>
                <a:latin typeface="+mn-lt"/>
                <a:ea typeface="+mn-ea"/>
                <a:cs typeface="+mn-cs"/>
              </a:rPr>
              <a:t>タグ（</a:t>
            </a:r>
            <a:r>
              <a:rPr kumimoji="1" lang="en-US" altLang="ja-JP" sz="1200" kern="1200" dirty="0">
                <a:solidFill>
                  <a:schemeClr val="tx1"/>
                </a:solidFill>
                <a:effectLst/>
                <a:latin typeface="+mn-lt"/>
                <a:ea typeface="+mn-ea"/>
                <a:cs typeface="+mn-cs"/>
              </a:rPr>
              <a:t>RFID</a:t>
            </a:r>
            <a:r>
              <a:rPr kumimoji="1" lang="ja-JP" altLang="ja-JP" sz="1200" kern="1200" dirty="0">
                <a:solidFill>
                  <a:schemeClr val="tx1"/>
                </a:solidFill>
                <a:effectLst/>
                <a:latin typeface="+mn-lt"/>
                <a:ea typeface="+mn-ea"/>
                <a:cs typeface="+mn-cs"/>
              </a:rPr>
              <a:t>）が付けられ、その流れがリアルタイムで把握される。また、工場で働く人もネットに繋がり、その行動がリアルタイムで把握され、その人の作業状況に従い、最適な作業工程に配置される。さらに、その人のスキルや作業経験、習熟度合い応じ適切なガイドや指示が出される。これが、</a:t>
            </a:r>
            <a:r>
              <a:rPr kumimoji="1" lang="en-US" altLang="ja-JP" sz="1200" kern="1200" dirty="0" err="1">
                <a:solidFill>
                  <a:schemeClr val="tx1"/>
                </a:solidFill>
                <a:effectLst/>
                <a:latin typeface="+mn-lt"/>
                <a:ea typeface="+mn-ea"/>
                <a:cs typeface="+mn-cs"/>
              </a:rPr>
              <a:t>IoP</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People</a:t>
            </a:r>
            <a:r>
              <a:rPr kumimoji="1" lang="ja-JP" altLang="ja-JP" sz="1200" kern="1200" dirty="0">
                <a:solidFill>
                  <a:schemeClr val="tx1"/>
                </a:solidFill>
                <a:effectLst/>
                <a:latin typeface="+mn-lt"/>
                <a:ea typeface="+mn-ea"/>
                <a:cs typeface="+mn-cs"/>
              </a:rPr>
              <a:t>）だ。また、お客様からの注文やサポートなどの情報もリアルタイムで集められる。これが、</a:t>
            </a:r>
            <a:r>
              <a:rPr kumimoji="1" lang="en-US" altLang="ja-JP" sz="1200" kern="1200" dirty="0" err="1">
                <a:solidFill>
                  <a:schemeClr val="tx1"/>
                </a:solidFill>
                <a:effectLst/>
                <a:latin typeface="+mn-lt"/>
                <a:ea typeface="+mn-ea"/>
                <a:cs typeface="+mn-cs"/>
              </a:rPr>
              <a:t>IoS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Service</a:t>
            </a:r>
            <a:r>
              <a:rPr kumimoji="1" lang="ja-JP" altLang="ja-JP" sz="1200" kern="1200" dirty="0">
                <a:solidFill>
                  <a:schemeClr val="tx1"/>
                </a:solidFill>
                <a:effectLst/>
                <a:latin typeface="+mn-lt"/>
                <a:ea typeface="+mn-ea"/>
                <a:cs typeface="+mn-cs"/>
              </a:rPr>
              <a:t>）だ。</a:t>
            </a:r>
          </a:p>
          <a:p>
            <a:r>
              <a:rPr kumimoji="1" lang="ja-JP" altLang="ja-JP" sz="1200" kern="1200" dirty="0">
                <a:solidFill>
                  <a:schemeClr val="tx1"/>
                </a:solidFill>
                <a:effectLst/>
                <a:latin typeface="+mn-lt"/>
                <a:ea typeface="+mn-ea"/>
                <a:cs typeface="+mn-cs"/>
              </a:rPr>
              <a:t>このように、もの作りに関わるあらゆるデータが、リアルタイムで収集されデータとして集められる。つまり、もの作りの現場である現実の世界（</a:t>
            </a:r>
            <a:r>
              <a:rPr kumimoji="1" lang="en-US" altLang="ja-JP" sz="1200" kern="1200" dirty="0">
                <a:solidFill>
                  <a:schemeClr val="tx1"/>
                </a:solidFill>
                <a:effectLst/>
                <a:latin typeface="+mn-lt"/>
                <a:ea typeface="+mn-ea"/>
                <a:cs typeface="+mn-cs"/>
              </a:rPr>
              <a:t>Physical World</a:t>
            </a:r>
            <a:r>
              <a:rPr kumimoji="1" lang="ja-JP" altLang="ja-JP" sz="1200" kern="1200" dirty="0">
                <a:solidFill>
                  <a:schemeClr val="tx1"/>
                </a:solidFill>
                <a:effectLst/>
                <a:latin typeface="+mn-lt"/>
                <a:ea typeface="+mn-ea"/>
                <a:cs typeface="+mn-cs"/>
              </a:rPr>
              <a:t>）が、コンピューター世界（</a:t>
            </a:r>
            <a:r>
              <a:rPr kumimoji="1" lang="en-US" altLang="ja-JP" sz="1200" kern="1200" dirty="0">
                <a:solidFill>
                  <a:schemeClr val="tx1"/>
                </a:solidFill>
                <a:effectLst/>
                <a:latin typeface="+mn-lt"/>
                <a:ea typeface="+mn-ea"/>
                <a:cs typeface="+mn-cs"/>
              </a:rPr>
              <a:t>Cyber World</a:t>
            </a:r>
            <a:r>
              <a:rPr kumimoji="1" lang="ja-JP" altLang="ja-JP" sz="1200" kern="1200" dirty="0">
                <a:solidFill>
                  <a:schemeClr val="tx1"/>
                </a:solidFill>
                <a:effectLst/>
                <a:latin typeface="+mn-lt"/>
                <a:ea typeface="+mn-ea"/>
                <a:cs typeface="+mn-cs"/>
              </a:rPr>
              <a:t>）にデジタルなコピーとして再現される。このデジタルなコピーで、様々な作業工程や段取りを再現し、最適な方法や手順を見つけてゆく。コンピューター上のシミュレーションなら、何度やっても実作業に影響を及ぼすことはない。そして、最適解を見つけて、もの作り現場に指示を出すと共に、機器の制御や手配を行う。そして、再び、そのデータは、コンピューター世界にフィードバックされる。言うなれば、現実世界とコンピューター世界の間で、「カイゼン活動」を行っているようなものだ。「自ら考える工場」とは、そういう意味である。</a:t>
            </a:r>
          </a:p>
          <a:p>
            <a:r>
              <a:rPr kumimoji="1" lang="ja-JP" altLang="ja-JP" sz="1200" kern="1200" dirty="0">
                <a:solidFill>
                  <a:schemeClr val="tx1"/>
                </a:solidFill>
                <a:effectLst/>
                <a:latin typeface="+mn-lt"/>
                <a:ea typeface="+mn-ea"/>
                <a:cs typeface="+mn-cs"/>
              </a:rPr>
              <a:t>現実世界とコンピューター世界が密接に連携して実現するこのような仕組みを</a:t>
            </a:r>
            <a:r>
              <a:rPr kumimoji="1" lang="en-US" altLang="ja-JP" sz="1200" kern="1200" dirty="0">
                <a:solidFill>
                  <a:schemeClr val="tx1"/>
                </a:solidFill>
                <a:effectLst/>
                <a:latin typeface="+mn-lt"/>
                <a:ea typeface="+mn-ea"/>
                <a:cs typeface="+mn-cs"/>
              </a:rPr>
              <a:t>Cyber-Physical Systems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）と言う。このような仕組みを関連する工場がそれぞれに実装し、連携しながらもの作りを行おうというのが、インダストリー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だ。これを人工知能やロボットのテクノロジーが支える。</a:t>
            </a:r>
          </a:p>
          <a:p>
            <a:r>
              <a:rPr kumimoji="1" lang="ja-JP" altLang="ja-JP" sz="1200" kern="1200" dirty="0">
                <a:solidFill>
                  <a:schemeClr val="tx1"/>
                </a:solidFill>
                <a:effectLst/>
                <a:latin typeface="+mn-lt"/>
                <a:ea typeface="+mn-ea"/>
                <a:cs typeface="+mn-cs"/>
              </a:rPr>
              <a:t>ドイツでは、産学官をあげてインダストリー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に取り組んでいる。その背景には、ドイツの労働単価の高さがある。高い労働単価であっても、世界で通用するコストと品質、そして、サービスを提供することで、競争力を維持し続けたいという想いがあるからだ。</a:t>
            </a:r>
          </a:p>
          <a:p>
            <a:r>
              <a:rPr kumimoji="1" lang="ja-JP" altLang="ja-JP" sz="1200" kern="1200" dirty="0">
                <a:solidFill>
                  <a:schemeClr val="tx1"/>
                </a:solidFill>
                <a:effectLst/>
                <a:latin typeface="+mn-lt"/>
                <a:ea typeface="+mn-ea"/>
                <a:cs typeface="+mn-cs"/>
              </a:rPr>
              <a:t>このような仕組みが実現されれば、労働者はいらなくなり、むしろ就労需要を減らすのではないかという批判もあるようだ。しかし、今のドイツは、近隣諸国からの多くの出稼ぎ労働者によって産業を維持している。また、このような仕組みを実現することで、新たなビジネス機会を創出し、世界におけるもの作りのイニシアティブもとれるはずだとの思惑もある。</a:t>
            </a:r>
          </a:p>
          <a:p>
            <a:r>
              <a:rPr kumimoji="1" lang="ja-JP" altLang="ja-JP" sz="1200" kern="1200" dirty="0">
                <a:solidFill>
                  <a:schemeClr val="tx1"/>
                </a:solidFill>
                <a:effectLst/>
                <a:latin typeface="+mn-lt"/>
                <a:ea typeface="+mn-ea"/>
                <a:cs typeface="+mn-cs"/>
              </a:rPr>
              <a:t>少子高齢化が進む我が国も、このような取り組みをすすめてゆく必要があるだろう。未だドイツのような大がかりな組織的取り組みには至っていないが、大いに期待したいところだ。</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54</a:t>
            </a:fld>
            <a:endParaRPr kumimoji="1" lang="ja-JP" altLang="en-US"/>
          </a:p>
        </p:txBody>
      </p:sp>
    </p:spTree>
    <p:extLst>
      <p:ext uri="{BB962C8B-B14F-4D97-AF65-F5344CB8AC3E}">
        <p14:creationId xmlns:p14="http://schemas.microsoft.com/office/powerpoint/2010/main" val="1345910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【図解】コレ１枚で分かる産業革命の区分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ドイツの産業政策である「インダストリー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（第４次産業革命）」に対して、アメリカでは「第３次産業革命」が提唱されている。両者にどのような区分の違いがあるのだろうか。</a:t>
            </a:r>
          </a:p>
          <a:p>
            <a:r>
              <a:rPr kumimoji="1" lang="ja-JP" altLang="ja-JP" sz="1200" kern="1200" dirty="0">
                <a:solidFill>
                  <a:schemeClr val="tx1"/>
                </a:solidFill>
                <a:effectLst/>
                <a:latin typeface="+mn-lt"/>
                <a:ea typeface="+mn-ea"/>
                <a:cs typeface="+mn-cs"/>
              </a:rPr>
              <a:t>まず、インダストリー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（第４次産業革命）について見てゆくことにしよう。</a:t>
            </a:r>
          </a:p>
          <a:p>
            <a:r>
              <a:rPr kumimoji="1" lang="ja-JP" altLang="ja-JP" sz="1200" kern="1200" dirty="0">
                <a:solidFill>
                  <a:schemeClr val="tx1"/>
                </a:solidFill>
                <a:effectLst/>
                <a:latin typeface="+mn-lt"/>
                <a:ea typeface="+mn-ea"/>
                <a:cs typeface="+mn-cs"/>
              </a:rPr>
              <a:t>産業革命以前、もの作りは手作業が主体で、水車や馬力などの自然力が一部で使われていた。生産者は、それぞれに仕様を決め、注文生産でもの作りを行っていた。</a:t>
            </a:r>
          </a:p>
          <a:p>
            <a:r>
              <a:rPr kumimoji="1" lang="en-US" altLang="ja-JP" sz="1200" kern="1200" dirty="0">
                <a:solidFill>
                  <a:schemeClr val="tx1"/>
                </a:solidFill>
                <a:effectLst/>
                <a:latin typeface="+mn-lt"/>
                <a:ea typeface="+mn-ea"/>
                <a:cs typeface="+mn-cs"/>
              </a:rPr>
              <a:t>1764</a:t>
            </a:r>
            <a:r>
              <a:rPr kumimoji="1" lang="ja-JP" altLang="ja-JP" sz="1200" kern="1200" dirty="0">
                <a:solidFill>
                  <a:schemeClr val="tx1"/>
                </a:solidFill>
                <a:effectLst/>
                <a:latin typeface="+mn-lt"/>
                <a:ea typeface="+mn-ea"/>
                <a:cs typeface="+mn-cs"/>
              </a:rPr>
              <a:t>年、イギリスでジェニー紡績機が発明され紡績の生産性が飛躍的向上する。同時期、ジェームズワットによって蒸気機関に改良が加えられ、高効率な動力源としての普及が始まる。このイギリスに端を発する大量生産の時代を第１次産業革命と呼ぶ。</a:t>
            </a:r>
          </a:p>
          <a:p>
            <a:r>
              <a:rPr kumimoji="1" lang="ja-JP" altLang="ja-JP" sz="1200" kern="1200" dirty="0">
                <a:solidFill>
                  <a:schemeClr val="tx1"/>
                </a:solidFill>
                <a:effectLst/>
                <a:latin typeface="+mn-lt"/>
                <a:ea typeface="+mn-ea"/>
                <a:cs typeface="+mn-cs"/>
              </a:rPr>
              <a:t>大量生産は、その効率を追求する過程で標準化や規格化を推し進めた。これによって工業化が進み、農業を中心とする社会から工業を中心とする社会へと変貌を遂げてゆく。この需要を満たすために、労働力は田園地帯から都市部へと移動し、企業化による生産資本の集中、資本家と労働者という役割区分の明確化がすすんでゆく。</a:t>
            </a:r>
          </a:p>
          <a:p>
            <a:r>
              <a:rPr kumimoji="1" lang="ja-JP" altLang="ja-JP" sz="1200" kern="1200" dirty="0">
                <a:solidFill>
                  <a:schemeClr val="tx1"/>
                </a:solidFill>
                <a:effectLst/>
                <a:latin typeface="+mn-lt"/>
                <a:ea typeface="+mn-ea"/>
                <a:cs typeface="+mn-cs"/>
              </a:rPr>
              <a:t>その後、</a:t>
            </a:r>
            <a:r>
              <a:rPr kumimoji="1" lang="en-US" altLang="ja-JP" sz="1200" kern="1200" dirty="0">
                <a:solidFill>
                  <a:schemeClr val="tx1"/>
                </a:solidFill>
                <a:effectLst/>
                <a:latin typeface="+mn-lt"/>
                <a:ea typeface="+mn-ea"/>
                <a:cs typeface="+mn-cs"/>
              </a:rPr>
              <a:t>19</a:t>
            </a:r>
            <a:r>
              <a:rPr kumimoji="1" lang="ja-JP" altLang="ja-JP" sz="1200" kern="1200" dirty="0">
                <a:solidFill>
                  <a:schemeClr val="tx1"/>
                </a:solidFill>
                <a:effectLst/>
                <a:latin typeface="+mn-lt"/>
                <a:ea typeface="+mn-ea"/>
                <a:cs typeface="+mn-cs"/>
              </a:rPr>
              <a:t>世紀後半より、石油の普及もあり、内燃機関（エンジン）も動力源として使われるようになった。さらに、電力が普及し大量生産を支える動力源として広く使われるようになってゆく。また、標準化や規格化と共に、統計的手法を用いた科学的な管理手法も定着し、生産性や品質の向上に貢献するようになった。</a:t>
            </a:r>
            <a:r>
              <a:rPr kumimoji="1" lang="en-US" altLang="ja-JP" sz="1200" kern="1200" dirty="0">
                <a:solidFill>
                  <a:schemeClr val="tx1"/>
                </a:solidFill>
                <a:effectLst/>
                <a:latin typeface="+mn-lt"/>
                <a:ea typeface="+mn-ea"/>
                <a:cs typeface="+mn-cs"/>
              </a:rPr>
              <a:t>T</a:t>
            </a:r>
            <a:r>
              <a:rPr kumimoji="1" lang="ja-JP" altLang="ja-JP" sz="1200" kern="1200" dirty="0">
                <a:solidFill>
                  <a:schemeClr val="tx1"/>
                </a:solidFill>
                <a:effectLst/>
                <a:latin typeface="+mn-lt"/>
                <a:ea typeface="+mn-ea"/>
                <a:cs typeface="+mn-cs"/>
              </a:rPr>
              <a:t>型フォードに代表される効率化を追求した量産システムの登場や化学産業の台頭など、軽工業から重工業へ大量生産への取り組みが広がりはじめた時代でもある。これを第２次産業革命と呼んでいる。</a:t>
            </a:r>
          </a:p>
          <a:p>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年代から</a:t>
            </a:r>
            <a:r>
              <a:rPr kumimoji="1" lang="en-US" altLang="ja-JP" sz="1200" kern="1200" dirty="0">
                <a:solidFill>
                  <a:schemeClr val="tx1"/>
                </a:solidFill>
                <a:effectLst/>
                <a:latin typeface="+mn-lt"/>
                <a:ea typeface="+mn-ea"/>
                <a:cs typeface="+mn-cs"/>
              </a:rPr>
              <a:t>1960</a:t>
            </a:r>
            <a:r>
              <a:rPr kumimoji="1" lang="ja-JP" altLang="ja-JP" sz="1200" kern="1200" dirty="0">
                <a:solidFill>
                  <a:schemeClr val="tx1"/>
                </a:solidFill>
                <a:effectLst/>
                <a:latin typeface="+mn-lt"/>
                <a:ea typeface="+mn-ea"/>
                <a:cs typeface="+mn-cs"/>
              </a:rPr>
              <a:t>年代にかけて、商用コンピューターの普及が始まる。当初は、事務作業を機械化することが主な用途だったが、</a:t>
            </a:r>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に入り、もの作りの現場にコンピューターが使われるようになった。産業用ロボットの普及と相まって生産の自動化がすすめられてゆく。この時代を第３次産業革命と呼ぶ。その後、コンピューターの利用技術の発展と共に他品種少量生産に対応したフレキシブル・マニファクチャリング・システム（</a:t>
            </a:r>
            <a:r>
              <a:rPr kumimoji="1" lang="en-US" altLang="ja-JP" sz="1200" kern="1200" dirty="0">
                <a:solidFill>
                  <a:schemeClr val="tx1"/>
                </a:solidFill>
                <a:effectLst/>
                <a:latin typeface="+mn-lt"/>
                <a:ea typeface="+mn-ea"/>
                <a:cs typeface="+mn-cs"/>
              </a:rPr>
              <a:t>FMS</a:t>
            </a:r>
            <a:r>
              <a:rPr kumimoji="1" lang="ja-JP" altLang="ja-JP" sz="1200" kern="1200" dirty="0">
                <a:solidFill>
                  <a:schemeClr val="tx1"/>
                </a:solidFill>
                <a:effectLst/>
                <a:latin typeface="+mn-lt"/>
                <a:ea typeface="+mn-ea"/>
                <a:cs typeface="+mn-cs"/>
              </a:rPr>
              <a:t>）へと適用が拡がってゆく。</a:t>
            </a:r>
          </a:p>
          <a:p>
            <a:r>
              <a:rPr kumimoji="1" lang="ja-JP" altLang="ja-JP" sz="1200" kern="1200" dirty="0">
                <a:solidFill>
                  <a:schemeClr val="tx1"/>
                </a:solidFill>
                <a:effectLst/>
                <a:latin typeface="+mn-lt"/>
                <a:ea typeface="+mn-ea"/>
                <a:cs typeface="+mn-cs"/>
              </a:rPr>
              <a:t>さらに、インターネットの普及によりネットワーク接続が、低コストで容易になった。その結果、地域や企業を越える情報の共有と調整と生産に関わるモノの流れの全体最適をめざす、</a:t>
            </a:r>
            <a:r>
              <a:rPr kumimoji="1" lang="en-US" altLang="ja-JP" sz="1200" kern="1200" dirty="0">
                <a:solidFill>
                  <a:schemeClr val="tx1"/>
                </a:solidFill>
                <a:effectLst/>
                <a:latin typeface="+mn-lt"/>
                <a:ea typeface="+mn-ea"/>
                <a:cs typeface="+mn-cs"/>
              </a:rPr>
              <a:t>SCM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Supply Chain Management</a:t>
            </a:r>
            <a:r>
              <a:rPr kumimoji="1" lang="ja-JP" altLang="ja-JP" sz="1200" kern="1200" dirty="0">
                <a:solidFill>
                  <a:schemeClr val="tx1"/>
                </a:solidFill>
                <a:effectLst/>
                <a:latin typeface="+mn-lt"/>
                <a:ea typeface="+mn-ea"/>
                <a:cs typeface="+mn-cs"/>
              </a:rPr>
              <a:t>）の適用が拡大する。</a:t>
            </a:r>
          </a:p>
          <a:p>
            <a:r>
              <a:rPr kumimoji="1" lang="ja-JP" altLang="ja-JP" sz="1200" kern="1200" dirty="0">
                <a:solidFill>
                  <a:schemeClr val="tx1"/>
                </a:solidFill>
                <a:effectLst/>
                <a:latin typeface="+mn-lt"/>
                <a:ea typeface="+mn-ea"/>
                <a:cs typeface="+mn-cs"/>
              </a:rPr>
              <a:t>その後、自動化や自律化技術の進展を背景に、顧客ごとに異なる個別仕様の注文を量産品と同様のコストと短納期で提供できるもの作りを実現し、競争力を高めようという取り組みが始まった。これが、第４次産業革命、すなわちインダリ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だ。</a:t>
            </a:r>
          </a:p>
          <a:p>
            <a:r>
              <a:rPr kumimoji="1" lang="ja-JP" altLang="ja-JP" sz="1200" kern="1200" dirty="0">
                <a:solidFill>
                  <a:schemeClr val="tx1"/>
                </a:solidFill>
                <a:effectLst/>
                <a:latin typeface="+mn-lt"/>
                <a:ea typeface="+mn-ea"/>
                <a:cs typeface="+mn-cs"/>
              </a:rPr>
              <a:t>これに対し、米国で提唱される第３次産業革命は、上記の第２次と第３次をひとまとめにして、第２次産業革命と区分しているようだ。第３次産業革命は、時間軸で見れば、ドイツの第４次産業革命と重なっている。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と同様に標準化・大量生産から個別仕様・個別生産に対応する取り組みである。これに加えて、消費者自らが、もの作りに関わる「もの作りの民主化」をすすめようという「デジタル・ファブリケーション」を含め第３次産業革命と位置付けているようだ。個人やコミュニティが、消費の現場で設計し、</a:t>
            </a:r>
            <a:r>
              <a:rPr kumimoji="1" lang="en-US" altLang="ja-JP" sz="1200" kern="1200" dirty="0">
                <a:solidFill>
                  <a:schemeClr val="tx1"/>
                </a:solidFill>
                <a:effectLst/>
                <a:latin typeface="+mn-lt"/>
                <a:ea typeface="+mn-ea"/>
                <a:cs typeface="+mn-cs"/>
              </a:rPr>
              <a:t>3D</a:t>
            </a:r>
            <a:r>
              <a:rPr kumimoji="1" lang="ja-JP" altLang="ja-JP" sz="1200" kern="1200" dirty="0">
                <a:solidFill>
                  <a:schemeClr val="tx1"/>
                </a:solidFill>
                <a:effectLst/>
                <a:latin typeface="+mn-lt"/>
                <a:ea typeface="+mn-ea"/>
                <a:cs typeface="+mn-cs"/>
              </a:rPr>
              <a:t>プリンターを使って「もの作りの個人化・個別化」を実現する。</a:t>
            </a:r>
          </a:p>
          <a:p>
            <a:r>
              <a:rPr kumimoji="1" lang="ja-JP" altLang="ja-JP" sz="1200" kern="1200" dirty="0">
                <a:solidFill>
                  <a:schemeClr val="tx1"/>
                </a:solidFill>
                <a:effectLst/>
                <a:latin typeface="+mn-lt"/>
                <a:ea typeface="+mn-ea"/>
                <a:cs typeface="+mn-cs"/>
              </a:rPr>
              <a:t>区分の仕方や定義の違いはあるが、デジタル技術を活かし、低コスト、短納期で、もの作りの個人化や個別化に対応し、もの作りの変革を進めようという取り組みであることに変わりはない。これは、第１次産業革命以前の個別仕様・個別生産という個人に最適化されたもの作りへの回帰とも言えるだろ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55</a:t>
            </a:fld>
            <a:endParaRPr kumimoji="1" lang="ja-JP" altLang="en-US"/>
          </a:p>
        </p:txBody>
      </p:sp>
    </p:spTree>
    <p:extLst>
      <p:ext uri="{BB962C8B-B14F-4D97-AF65-F5344CB8AC3E}">
        <p14:creationId xmlns:p14="http://schemas.microsoft.com/office/powerpoint/2010/main" val="150934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についての定義は、必ずしも定まったものはなく、その定義が曖昧なままに使われていることもあるようです。</a:t>
            </a:r>
          </a:p>
          <a:p>
            <a:r>
              <a:rPr kumimoji="1" lang="ja-JP" altLang="ja-JP" sz="1200" kern="1200" dirty="0">
                <a:solidFill>
                  <a:schemeClr val="tx1"/>
                </a:solidFill>
                <a:effectLst/>
                <a:latin typeface="+mn-lt"/>
                <a:ea typeface="+mn-ea"/>
                <a:cs typeface="+mn-cs"/>
              </a:rPr>
              <a:t>そもそも</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という言葉を最初に使ったのは、</a:t>
            </a:r>
            <a:r>
              <a:rPr kumimoji="1" lang="en-US" altLang="ja-JP" sz="1200" kern="1200" dirty="0">
                <a:solidFill>
                  <a:schemeClr val="tx1"/>
                </a:solidFill>
                <a:effectLst/>
                <a:latin typeface="+mn-lt"/>
                <a:ea typeface="+mn-ea"/>
                <a:cs typeface="+mn-cs"/>
              </a:rPr>
              <a:t>1999</a:t>
            </a:r>
            <a:r>
              <a:rPr kumimoji="1" lang="ja-JP" altLang="ja-JP" sz="1200" kern="1200" dirty="0">
                <a:solidFill>
                  <a:schemeClr val="tx1"/>
                </a:solidFill>
                <a:effectLst/>
                <a:latin typeface="+mn-lt"/>
                <a:ea typeface="+mn-ea"/>
                <a:cs typeface="+mn-cs"/>
              </a:rPr>
              <a:t>年、商品や荷物に付ける無線タグの標準化団体「</a:t>
            </a:r>
            <a:r>
              <a:rPr kumimoji="1" lang="en-US" altLang="ja-JP" sz="1200" kern="1200" dirty="0">
                <a:solidFill>
                  <a:schemeClr val="tx1"/>
                </a:solidFill>
                <a:effectLst/>
                <a:latin typeface="+mn-lt"/>
                <a:ea typeface="+mn-ea"/>
                <a:cs typeface="+mn-cs"/>
              </a:rPr>
              <a:t>Auto-ID</a:t>
            </a:r>
            <a:r>
              <a:rPr kumimoji="1" lang="ja-JP" altLang="ja-JP" sz="1200" kern="1200" dirty="0">
                <a:solidFill>
                  <a:schemeClr val="tx1"/>
                </a:solidFill>
                <a:effectLst/>
                <a:latin typeface="+mn-lt"/>
                <a:ea typeface="+mn-ea"/>
                <a:cs typeface="+mn-cs"/>
              </a:rPr>
              <a:t>」の創設者の一人である</a:t>
            </a:r>
            <a:r>
              <a:rPr kumimoji="1" lang="en-US" altLang="ja-JP" sz="1200" kern="1200" dirty="0">
                <a:solidFill>
                  <a:schemeClr val="tx1"/>
                </a:solidFill>
                <a:effectLst/>
                <a:latin typeface="+mn-lt"/>
                <a:ea typeface="+mn-ea"/>
                <a:cs typeface="+mn-cs"/>
              </a:rPr>
              <a:t>Kevin Ashton</a:t>
            </a:r>
            <a:r>
              <a:rPr kumimoji="1" lang="ja-JP" altLang="ja-JP" sz="1200" kern="1200" dirty="0">
                <a:solidFill>
                  <a:schemeClr val="tx1"/>
                </a:solidFill>
                <a:effectLst/>
                <a:latin typeface="+mn-lt"/>
                <a:ea typeface="+mn-ea"/>
                <a:cs typeface="+mn-cs"/>
              </a:rPr>
              <a:t>氏だとされています。彼は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を「無線タグを付したモノがセンサーとコンピュータを介してインターネットに接続される仕組み」と定義していますが、無線タグ普及の取り組みの延長線上での解釈と言えるでしょう。しかし、いまでは、より広い意味で使われることが増えています。</a:t>
            </a:r>
          </a:p>
          <a:p>
            <a:r>
              <a:rPr kumimoji="1" lang="ja-JP" altLang="ja-JP" sz="1200" kern="1200" dirty="0">
                <a:solidFill>
                  <a:schemeClr val="tx1"/>
                </a:solidFill>
                <a:effectLst/>
                <a:latin typeface="+mn-lt"/>
                <a:ea typeface="+mn-ea"/>
                <a:cs typeface="+mn-cs"/>
              </a:rPr>
              <a:t>ひとつは、「現実世界の出来事をデジタル・データに変換しネットに送り出す機器や仕組み」です。モノに組み込まれたセンサーが、モノ自体やその周辺の状態や変化を読み取りネットワークに送り出す技術、その技術が組み込まれた機器、またはこれを実現するための通信やデータ管理のサービスを言う場合です。</a:t>
            </a:r>
          </a:p>
          <a:p>
            <a:r>
              <a:rPr kumimoji="1" lang="ja-JP" altLang="ja-JP" sz="1200" kern="1200" dirty="0">
                <a:solidFill>
                  <a:schemeClr val="tx1"/>
                </a:solidFill>
                <a:effectLst/>
                <a:latin typeface="+mn-lt"/>
                <a:ea typeface="+mn-ea"/>
                <a:cs typeface="+mn-cs"/>
              </a:rPr>
              <a:t>もうひとつは、「デジタル・データで現実世界を捉え、アナログな現実世界を動かす仕組み」です。モノから送り出された現実世界のデータをサイバー世界の機械学習で分析し規則性や最適な答えを見つけ出し、それを使って機器を制御し、人にアドバイスを与えるなどして現実世界を動かします。その動きを再びセンサーで読み取りネットに送り出す、この一連の仕組みを言う場合です。</a:t>
            </a:r>
          </a:p>
          <a:p>
            <a:r>
              <a:rPr kumimoji="1" lang="ja-JP" altLang="ja-JP" sz="1200" kern="1200" dirty="0">
                <a:solidFill>
                  <a:schemeClr val="tx1"/>
                </a:solidFill>
                <a:effectLst/>
                <a:latin typeface="+mn-lt"/>
                <a:ea typeface="+mn-ea"/>
                <a:cs typeface="+mn-cs"/>
              </a:rPr>
              <a:t>前者は、手段に重点を置いた解釈で、後者はデータの使われ方やデータを使って価値を生みだす全体の仕組みに重点を置いた解釈です。先に紹介した</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（サイバー・フィジカル・システム）と同じ意味といってもいいでしょう。</a:t>
            </a:r>
          </a:p>
          <a:p>
            <a:r>
              <a:rPr kumimoji="1" lang="ja-JP" altLang="ja-JP" sz="1200" kern="1200" dirty="0">
                <a:solidFill>
                  <a:schemeClr val="tx1"/>
                </a:solidFill>
                <a:effectLst/>
                <a:latin typeface="+mn-lt"/>
                <a:ea typeface="+mn-ea"/>
                <a:cs typeface="+mn-cs"/>
              </a:rPr>
              <a:t>いずれかひとつが正しいというのではなく、このようないくつかの解釈があるということです。また、モノだけではなく人を含むあらゆる出来事がインターネットに接続しデータを生みだす仕組みと言う意味から、</a:t>
            </a:r>
            <a:r>
              <a:rPr kumimoji="1" lang="en-US" altLang="ja-JP" sz="1200" kern="1200" dirty="0">
                <a:solidFill>
                  <a:schemeClr val="tx1"/>
                </a:solidFill>
                <a:effectLst/>
                <a:latin typeface="+mn-lt"/>
                <a:ea typeface="+mn-ea"/>
                <a:cs typeface="+mn-cs"/>
              </a:rPr>
              <a:t>IoE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Everything</a:t>
            </a:r>
            <a:r>
              <a:rPr kumimoji="1" lang="ja-JP" altLang="ja-JP" sz="1200" kern="1200" dirty="0">
                <a:solidFill>
                  <a:schemeClr val="tx1"/>
                </a:solidFill>
                <a:effectLst/>
                <a:latin typeface="+mn-lt"/>
                <a:ea typeface="+mn-ea"/>
                <a:cs typeface="+mn-cs"/>
              </a:rPr>
              <a:t>）という言葉が使われることもあります。元々</a:t>
            </a:r>
            <a:r>
              <a:rPr kumimoji="1" lang="en-US" altLang="ja-JP" sz="1200" kern="1200" dirty="0">
                <a:solidFill>
                  <a:schemeClr val="tx1"/>
                </a:solidFill>
                <a:effectLst/>
                <a:latin typeface="+mn-lt"/>
                <a:ea typeface="+mn-ea"/>
                <a:cs typeface="+mn-cs"/>
              </a:rPr>
              <a:t>Cisco Systems</a:t>
            </a:r>
            <a:r>
              <a:rPr kumimoji="1" lang="ja-JP" altLang="ja-JP" sz="1200" kern="1200" dirty="0">
                <a:solidFill>
                  <a:schemeClr val="tx1"/>
                </a:solidFill>
                <a:effectLst/>
                <a:latin typeface="+mn-lt"/>
                <a:ea typeface="+mn-ea"/>
                <a:cs typeface="+mn-cs"/>
              </a:rPr>
              <a:t>が提唱した概念ですが、これもまた</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のひとつの解釈と言えるかもしれません。</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1558696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1937158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がビジネス・フレームワークであること</a:t>
            </a:r>
          </a:p>
          <a:p>
            <a:r>
              <a:rPr kumimoji="1" lang="ja-JP" altLang="ja-JP" sz="1200" kern="1200" dirty="0">
                <a:solidFill>
                  <a:schemeClr val="tx1"/>
                </a:solidFill>
                <a:effectLst/>
                <a:latin typeface="+mn-lt"/>
                <a:ea typeface="+mn-ea"/>
                <a:cs typeface="+mn-cs"/>
              </a:rPr>
              <a:t>「うちも</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で何かできないのか？」</a:t>
            </a:r>
          </a:p>
          <a:p>
            <a:r>
              <a:rPr kumimoji="1" lang="ja-JP" altLang="ja-JP" sz="1200" kern="1200" dirty="0">
                <a:solidFill>
                  <a:schemeClr val="tx1"/>
                </a:solidFill>
                <a:effectLst/>
                <a:latin typeface="+mn-lt"/>
                <a:ea typeface="+mn-ea"/>
                <a:cs typeface="+mn-cs"/>
              </a:rPr>
              <a:t>そんな社長のひと言に、さてどうしたものかと頭を抱えてはいないでしょうか。そこで、</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とは何かを調べてはみたものの、はっきりとした定義は見つかりません。そもそも何が</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なのかがよく分かりません。それも当然のことで、</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というテクノロジーはないからです。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b="1" kern="1200" dirty="0" err="1">
                <a:solidFill>
                  <a:schemeClr val="tx1"/>
                </a:solidFill>
                <a:effectLst/>
                <a:latin typeface="+mn-lt"/>
                <a:ea typeface="+mn-ea"/>
                <a:cs typeface="+mn-cs"/>
              </a:rPr>
              <a:t>IoT</a:t>
            </a:r>
            <a:r>
              <a:rPr kumimoji="1" lang="ja-JP" altLang="ja-JP" sz="1200" b="1" kern="1200" dirty="0">
                <a:solidFill>
                  <a:schemeClr val="tx1"/>
                </a:solidFill>
                <a:effectLst/>
                <a:latin typeface="+mn-lt"/>
                <a:ea typeface="+mn-ea"/>
                <a:cs typeface="+mn-cs"/>
              </a:rPr>
              <a:t>とは、デジタル・データを活用したビジネス課題を解決するためのフレームワーク</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このように捉えてみては如何でしょう。</a:t>
            </a:r>
          </a:p>
          <a:p>
            <a:r>
              <a:rPr kumimoji="1" lang="ja-JP" altLang="ja-JP" sz="1200" kern="1200" dirty="0">
                <a:solidFill>
                  <a:schemeClr val="tx1"/>
                </a:solidFill>
                <a:effectLst/>
                <a:latin typeface="+mn-lt"/>
                <a:ea typeface="+mn-ea"/>
                <a:cs typeface="+mn-cs"/>
              </a:rPr>
              <a:t>これまでは、人間の知見に頼り判断していたところを、センサーで集めたデータでリアルタイムに「事実」を捉え、機械学習や統計的な分析で最適解を求めるやり方に置き換えようというのです。そして、そこで得られた最適解でアプリケーションを動かし、現実世界にサービスを提供します。その結果生じた変化が再びセンサーによってデジタル・データとして集められます。言うなれば、現実世界とサイバー世界が一体となって、リアルタイムで改善活動を繰り返しているような仕組みが、</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なのです。このような仕組みは、サイバー・フィジカル・システム（</a:t>
            </a:r>
            <a:r>
              <a:rPr kumimoji="1" lang="en-US" altLang="ja-JP" sz="1200" kern="1200" dirty="0">
                <a:solidFill>
                  <a:schemeClr val="tx1"/>
                </a:solidFill>
                <a:effectLst/>
                <a:latin typeface="+mn-lt"/>
                <a:ea typeface="+mn-ea"/>
                <a:cs typeface="+mn-cs"/>
              </a:rPr>
              <a:t>Cyber-Physical System</a:t>
            </a:r>
            <a:r>
              <a:rPr kumimoji="1" lang="ja-JP" altLang="ja-JP" sz="1200" kern="1200" dirty="0">
                <a:solidFill>
                  <a:schemeClr val="tx1"/>
                </a:solidFill>
                <a:effectLst/>
                <a:latin typeface="+mn-lt"/>
                <a:ea typeface="+mn-ea"/>
                <a:cs typeface="+mn-cs"/>
              </a:rPr>
              <a:t>）とも呼ばれています。</a:t>
            </a:r>
          </a:p>
          <a:p>
            <a:r>
              <a:rPr kumimoji="1" lang="ja-JP" altLang="ja-JP" sz="1200" kern="1200" dirty="0">
                <a:solidFill>
                  <a:schemeClr val="tx1"/>
                </a:solidFill>
                <a:effectLst/>
                <a:latin typeface="+mn-lt"/>
                <a:ea typeface="+mn-ea"/>
                <a:cs typeface="+mn-cs"/>
              </a:rPr>
              <a:t>このように捉えると、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が様々なテクノロジーの組合せによって実現することが分かります。また、どのようなビジネス課題を解決するかによって、使われるテクノロジーの組合せがまるで違ったものになってしまいます。</a:t>
            </a:r>
          </a:p>
          <a:p>
            <a:r>
              <a:rPr kumimoji="1" lang="ja-JP" altLang="ja-JP" sz="1200" kern="1200" dirty="0">
                <a:solidFill>
                  <a:schemeClr val="tx1"/>
                </a:solidFill>
                <a:effectLst/>
                <a:latin typeface="+mn-lt"/>
                <a:ea typeface="+mn-ea"/>
                <a:cs typeface="+mn-cs"/>
              </a:rPr>
              <a:t>例えば、土木工事の自動化サービスを考えれば、次のような組合せになるでしょう。</a:t>
            </a:r>
          </a:p>
          <a:p>
            <a:r>
              <a:rPr kumimoji="1" lang="ja-JP" altLang="ja-JP" sz="1200" b="1" u="sng" kern="1200" dirty="0">
                <a:solidFill>
                  <a:schemeClr val="tx1"/>
                </a:solidFill>
                <a:effectLst/>
                <a:latin typeface="+mn-lt"/>
                <a:ea typeface="+mn-ea"/>
                <a:cs typeface="+mn-cs"/>
              </a:rPr>
              <a:t>解決したいビジネス課題</a:t>
            </a:r>
            <a:endParaRPr kumimoji="1" lang="ja-JP"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土木工事需要の拡大</a:t>
            </a:r>
          </a:p>
          <a:p>
            <a:pPr lvl="0"/>
            <a:r>
              <a:rPr kumimoji="1" lang="ja-JP" altLang="ja-JP" sz="1200" kern="1200" dirty="0">
                <a:solidFill>
                  <a:schemeClr val="tx1"/>
                </a:solidFill>
                <a:effectLst/>
                <a:latin typeface="+mn-lt"/>
                <a:ea typeface="+mn-ea"/>
                <a:cs typeface="+mn-cs"/>
              </a:rPr>
              <a:t>熟練作業員の高齢化</a:t>
            </a:r>
          </a:p>
          <a:p>
            <a:pPr lvl="0"/>
            <a:r>
              <a:rPr kumimoji="1" lang="ja-JP" altLang="ja-JP" sz="1200" kern="1200" dirty="0">
                <a:solidFill>
                  <a:schemeClr val="tx1"/>
                </a:solidFill>
                <a:effectLst/>
                <a:latin typeface="+mn-lt"/>
                <a:ea typeface="+mn-ea"/>
                <a:cs typeface="+mn-cs"/>
              </a:rPr>
              <a:t>困難を極める若者人材確保</a:t>
            </a:r>
          </a:p>
          <a:p>
            <a:r>
              <a:rPr kumimoji="1" lang="ja-JP" altLang="ja-JP" sz="1200" b="1" u="sng" kern="1200" dirty="0">
                <a:solidFill>
                  <a:schemeClr val="tx1"/>
                </a:solidFill>
                <a:effectLst/>
                <a:latin typeface="+mn-lt"/>
                <a:ea typeface="+mn-ea"/>
                <a:cs typeface="+mn-cs"/>
              </a:rPr>
              <a:t>データ収集</a:t>
            </a:r>
            <a:endParaRPr kumimoji="1" lang="ja-JP"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ドローンによる工事現場の空中撮影（カメラ）</a:t>
            </a:r>
          </a:p>
          <a:p>
            <a:pPr lvl="0"/>
            <a:r>
              <a:rPr kumimoji="1" lang="ja-JP" altLang="ja-JP" sz="1200" kern="1200" dirty="0">
                <a:solidFill>
                  <a:schemeClr val="tx1"/>
                </a:solidFill>
                <a:effectLst/>
                <a:latin typeface="+mn-lt"/>
                <a:ea typeface="+mn-ea"/>
                <a:cs typeface="+mn-cs"/>
              </a:rPr>
              <a:t>建設機械の高精度位置情報（</a:t>
            </a:r>
            <a:r>
              <a:rPr kumimoji="1" lang="en-US" altLang="ja-JP" sz="1200" kern="1200" dirty="0">
                <a:solidFill>
                  <a:schemeClr val="tx1"/>
                </a:solidFill>
                <a:effectLst/>
                <a:latin typeface="+mn-lt"/>
                <a:ea typeface="+mn-ea"/>
                <a:cs typeface="+mn-cs"/>
              </a:rPr>
              <a:t>GPS</a:t>
            </a:r>
            <a:r>
              <a:rPr kumimoji="1" lang="ja-JP" altLang="ja-JP" sz="1200" kern="1200" dirty="0">
                <a:solidFill>
                  <a:schemeClr val="tx1"/>
                </a:solidFill>
                <a:effectLst/>
                <a:latin typeface="+mn-lt"/>
                <a:ea typeface="+mn-ea"/>
                <a:cs typeface="+mn-cs"/>
              </a:rPr>
              <a:t>）</a:t>
            </a:r>
          </a:p>
          <a:p>
            <a:pPr lvl="0"/>
            <a:r>
              <a:rPr kumimoji="1" lang="ja-JP" altLang="ja-JP" sz="1200" kern="1200" dirty="0">
                <a:solidFill>
                  <a:schemeClr val="tx1"/>
                </a:solidFill>
                <a:effectLst/>
                <a:latin typeface="+mn-lt"/>
                <a:ea typeface="+mn-ea"/>
                <a:cs typeface="+mn-cs"/>
              </a:rPr>
              <a:t>デジタル化された施工情報（３次元</a:t>
            </a:r>
            <a:r>
              <a:rPr kumimoji="1" lang="en-US" altLang="ja-JP" sz="1200" kern="1200" dirty="0">
                <a:solidFill>
                  <a:schemeClr val="tx1"/>
                </a:solidFill>
                <a:effectLst/>
                <a:latin typeface="+mn-lt"/>
                <a:ea typeface="+mn-ea"/>
                <a:cs typeface="+mn-cs"/>
              </a:rPr>
              <a:t>CAD</a:t>
            </a:r>
            <a:r>
              <a:rPr kumimoji="1" lang="ja-JP" altLang="ja-JP" sz="1200" kern="1200" dirty="0">
                <a:solidFill>
                  <a:schemeClr val="tx1"/>
                </a:solidFill>
                <a:effectLst/>
                <a:latin typeface="+mn-lt"/>
                <a:ea typeface="+mn-ea"/>
                <a:cs typeface="+mn-cs"/>
              </a:rPr>
              <a:t>等）</a:t>
            </a:r>
          </a:p>
          <a:p>
            <a:r>
              <a:rPr kumimoji="1" lang="ja-JP" altLang="ja-JP" sz="1200" b="1" u="sng" kern="1200" dirty="0">
                <a:solidFill>
                  <a:schemeClr val="tx1"/>
                </a:solidFill>
                <a:effectLst/>
                <a:latin typeface="+mn-lt"/>
                <a:ea typeface="+mn-ea"/>
                <a:cs typeface="+mn-cs"/>
              </a:rPr>
              <a:t>データ解析</a:t>
            </a:r>
            <a:endParaRPr kumimoji="1" lang="ja-JP"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高精度３次元立体図面</a:t>
            </a:r>
          </a:p>
          <a:p>
            <a:pPr lvl="0"/>
            <a:r>
              <a:rPr kumimoji="1" lang="ja-JP" altLang="ja-JP" sz="1200" kern="1200" dirty="0">
                <a:solidFill>
                  <a:schemeClr val="tx1"/>
                </a:solidFill>
                <a:effectLst/>
                <a:latin typeface="+mn-lt"/>
                <a:ea typeface="+mn-ea"/>
                <a:cs typeface="+mn-cs"/>
              </a:rPr>
              <a:t>土量分析・作業分析</a:t>
            </a:r>
          </a:p>
          <a:p>
            <a:pPr lvl="0"/>
            <a:r>
              <a:rPr kumimoji="1" lang="ja-JP" altLang="ja-JP" sz="1200" kern="1200" dirty="0">
                <a:solidFill>
                  <a:schemeClr val="tx1"/>
                </a:solidFill>
                <a:effectLst/>
                <a:latin typeface="+mn-lt"/>
                <a:ea typeface="+mn-ea"/>
                <a:cs typeface="+mn-cs"/>
              </a:rPr>
              <a:t>工程・工期シミュレーション</a:t>
            </a:r>
          </a:p>
          <a:p>
            <a:r>
              <a:rPr kumimoji="1" lang="ja-JP" altLang="ja-JP" sz="1200" b="1" u="sng" kern="1200" dirty="0">
                <a:solidFill>
                  <a:schemeClr val="tx1"/>
                </a:solidFill>
                <a:effectLst/>
                <a:latin typeface="+mn-lt"/>
                <a:ea typeface="+mn-ea"/>
                <a:cs typeface="+mn-cs"/>
              </a:rPr>
              <a:t>データ活用</a:t>
            </a:r>
            <a:endParaRPr kumimoji="1" lang="ja-JP" altLang="ja-JP" sz="1200" kern="1200" dirty="0">
              <a:solidFill>
                <a:schemeClr val="tx1"/>
              </a:solidFill>
              <a:effectLst/>
              <a:latin typeface="+mn-lt"/>
              <a:ea typeface="+mn-ea"/>
              <a:cs typeface="+mn-cs"/>
            </a:endParaRPr>
          </a:p>
          <a:p>
            <a:pPr lvl="0"/>
            <a:r>
              <a:rPr kumimoji="1" lang="ja-JP" altLang="ja-JP" sz="1200" kern="1200" dirty="0">
                <a:solidFill>
                  <a:schemeClr val="tx1"/>
                </a:solidFill>
                <a:effectLst/>
                <a:latin typeface="+mn-lt"/>
                <a:ea typeface="+mn-ea"/>
                <a:cs typeface="+mn-cs"/>
              </a:rPr>
              <a:t>建設機械の自動制御・作業支援</a:t>
            </a:r>
          </a:p>
          <a:p>
            <a:pPr lvl="0"/>
            <a:r>
              <a:rPr kumimoji="1" lang="ja-JP" altLang="ja-JP" sz="1200" kern="1200" dirty="0">
                <a:solidFill>
                  <a:schemeClr val="tx1"/>
                </a:solidFill>
                <a:effectLst/>
                <a:latin typeface="+mn-lt"/>
                <a:ea typeface="+mn-ea"/>
                <a:cs typeface="+mn-cs"/>
              </a:rPr>
              <a:t>工程変更支援</a:t>
            </a:r>
          </a:p>
          <a:p>
            <a:pPr lvl="0"/>
            <a:r>
              <a:rPr kumimoji="1" lang="ja-JP" altLang="ja-JP" sz="1200" kern="1200" dirty="0">
                <a:solidFill>
                  <a:schemeClr val="tx1"/>
                </a:solidFill>
                <a:effectLst/>
                <a:latin typeface="+mn-lt"/>
                <a:ea typeface="+mn-ea"/>
                <a:cs typeface="+mn-cs"/>
              </a:rPr>
              <a:t>ドロー測量により進捗把握</a:t>
            </a:r>
          </a:p>
          <a:p>
            <a:r>
              <a:rPr kumimoji="1" lang="ja-JP" altLang="ja-JP" sz="1200" kern="1200" dirty="0">
                <a:solidFill>
                  <a:schemeClr val="tx1"/>
                </a:solidFill>
                <a:effectLst/>
                <a:latin typeface="+mn-lt"/>
                <a:ea typeface="+mn-ea"/>
                <a:cs typeface="+mn-cs"/>
              </a:rPr>
              <a:t>ビル設備管理サービスになれば、この組合せは変わり、自律走行車になれば、それもまた違うものになります。どのようなデータを集めた以下により、センサーは方法も変わります。何を知りたいかにより解析のためのアルゴリズも変わります。当然、アプリケーション・サービスも様々です。</a:t>
            </a:r>
          </a:p>
          <a:p>
            <a:r>
              <a:rPr kumimoji="1" lang="ja-JP" altLang="ja-JP" sz="1200" kern="1200" dirty="0">
                <a:solidFill>
                  <a:schemeClr val="tx1"/>
                </a:solidFill>
                <a:effectLst/>
                <a:latin typeface="+mn-lt"/>
                <a:ea typeface="+mn-ea"/>
                <a:cs typeface="+mn-cs"/>
              </a:rPr>
              <a:t>このように見てゆくと、「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＝テクノロジー」と捉えることには違和感を感じざるを得ません。「</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＝テクノロジーを活かしたビジネス・フレームワーク」と言い換えてみてはどうでしょう。</a:t>
            </a:r>
          </a:p>
          <a:p>
            <a:r>
              <a:rPr kumimoji="1" lang="ja-JP" altLang="ja-JP" sz="1200" kern="1200" dirty="0">
                <a:solidFill>
                  <a:schemeClr val="tx1"/>
                </a:solidFill>
                <a:effectLst/>
                <a:latin typeface="+mn-lt"/>
                <a:ea typeface="+mn-ea"/>
                <a:cs typeface="+mn-cs"/>
              </a:rPr>
              <a:t>この視点に立つと、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には</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つのビジネスの可能性が見えてきます。１つは、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というビジネス・フレームワークを実現するためのプラットフォームや部品となるソフトウェア／ハードウェアを提供するビジネス。もうひとつは、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というビジネス・フレームワークに基づくアプリケーション・サービスの提供です。</a:t>
            </a:r>
          </a:p>
          <a:p>
            <a:r>
              <a:rPr kumimoji="1" lang="ja-JP" altLang="ja-JP" sz="1200" kern="1200" dirty="0">
                <a:solidFill>
                  <a:schemeClr val="tx1"/>
                </a:solidFill>
                <a:effectLst/>
                <a:latin typeface="+mn-lt"/>
                <a:ea typeface="+mn-ea"/>
                <a:cs typeface="+mn-cs"/>
              </a:rPr>
              <a:t>前者はデバイスの認証やデータの管理・保管、分析サービスの提供などのフラットフォーム、</a:t>
            </a:r>
            <a:r>
              <a:rPr kumimoji="1" lang="en-US" altLang="ja-JP" sz="1200" kern="1200" dirty="0">
                <a:solidFill>
                  <a:schemeClr val="tx1"/>
                </a:solidFill>
                <a:effectLst/>
                <a:latin typeface="+mn-lt"/>
                <a:ea typeface="+mn-ea"/>
                <a:cs typeface="+mn-cs"/>
              </a:rPr>
              <a:t>LPWA</a:t>
            </a:r>
            <a:r>
              <a:rPr kumimoji="1" lang="ja-JP" altLang="ja-JP" sz="1200" kern="1200" dirty="0">
                <a:solidFill>
                  <a:schemeClr val="tx1"/>
                </a:solidFill>
                <a:effectLst/>
                <a:latin typeface="+mn-lt"/>
                <a:ea typeface="+mn-ea"/>
                <a:cs typeface="+mn-cs"/>
              </a:rPr>
              <a:t>などの通信回線、センサーや組み込みモジュールなどのハードウェアとなります。この場合は、アプリケーション開発やサーズ提供者が顧客となります。後者は、土木工事の自動化サービスやビル設備管理サービス、ジェットエンジンのレンタルサービスなどとなります。この場合は、自らがサービス事業者となり、顧客はそのサービスの利用者となります。</a:t>
            </a:r>
          </a:p>
          <a:p>
            <a:r>
              <a:rPr kumimoji="1" lang="ja-JP" altLang="ja-JP" sz="1200" kern="1200" dirty="0">
                <a:solidFill>
                  <a:schemeClr val="tx1"/>
                </a:solidFill>
                <a:effectLst/>
                <a:latin typeface="+mn-lt"/>
                <a:ea typeface="+mn-ea"/>
                <a:cs typeface="+mn-cs"/>
              </a:rPr>
              <a:t>サービスを開発するビジネス、つまり従来からのシステム・インテグレーションもビジネスにはなります。しかし、次の点で従来のシステム・インテグレーションとは異なります。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のフレームワークでビジネスを開発するお客様、つまり事業部門が顧客となること</a:t>
            </a:r>
          </a:p>
          <a:p>
            <a:r>
              <a:rPr kumimoji="1" lang="ja-JP" altLang="ja-JP" sz="1200" kern="1200" dirty="0">
                <a:solidFill>
                  <a:schemeClr val="tx1"/>
                </a:solidFill>
                <a:effectLst/>
                <a:latin typeface="+mn-lt"/>
                <a:ea typeface="+mn-ea"/>
                <a:cs typeface="+mn-cs"/>
              </a:rPr>
              <a:t>これまでにはないビジネスの仕組みを作るわけですから、お客様の要求通りにシステムを作ることはできず、お客様と一緒になって、何をするかを考えなければならないこと</a:t>
            </a:r>
          </a:p>
          <a:p>
            <a:r>
              <a:rPr kumimoji="1" lang="ja-JP" altLang="ja-JP" sz="1200" kern="1200" dirty="0">
                <a:solidFill>
                  <a:schemeClr val="tx1"/>
                </a:solidFill>
                <a:effectLst/>
                <a:latin typeface="+mn-lt"/>
                <a:ea typeface="+mn-ea"/>
                <a:cs typeface="+mn-cs"/>
              </a:rPr>
              <a:t>サービスの提供期間を通じて事業環境の変化に臨機応変に対応し、お客様の事業の成果に直接貢献するための取り組みが必要になること</a:t>
            </a:r>
          </a:p>
          <a:p>
            <a:r>
              <a:rPr kumimoji="1" lang="ja-JP" altLang="ja-JP" sz="1200" kern="1200" dirty="0">
                <a:solidFill>
                  <a:schemeClr val="tx1"/>
                </a:solidFill>
                <a:effectLst/>
                <a:latin typeface="+mn-lt"/>
                <a:ea typeface="+mn-ea"/>
                <a:cs typeface="+mn-cs"/>
              </a:rPr>
              <a:t>「うちも</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で何かできないのか？」</a:t>
            </a:r>
          </a:p>
          <a:p>
            <a:r>
              <a:rPr kumimoji="1" lang="ja-JP" altLang="ja-JP" sz="1200" kern="1200" dirty="0">
                <a:solidFill>
                  <a:schemeClr val="tx1"/>
                </a:solidFill>
                <a:effectLst/>
                <a:latin typeface="+mn-lt"/>
                <a:ea typeface="+mn-ea"/>
                <a:cs typeface="+mn-cs"/>
              </a:rPr>
              <a:t>という天の声に、どのように応えようというのでしょうか。そのあたりから考えてみる必要がありそうです。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1695665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は、２つのパラダイムシフト（常識の転換）をもたらそうとしています。</a:t>
            </a:r>
          </a:p>
          <a:p>
            <a:r>
              <a:rPr kumimoji="1" lang="ja-JP" altLang="ja-JP" sz="1200" kern="1200" dirty="0">
                <a:solidFill>
                  <a:schemeClr val="tx1"/>
                </a:solidFill>
                <a:effectLst/>
                <a:latin typeface="+mn-lt"/>
                <a:ea typeface="+mn-ea"/>
                <a:cs typeface="+mn-cs"/>
              </a:rPr>
              <a:t>ひとつは、サイバー・フィジカル・システム社会の実現です。</a:t>
            </a:r>
          </a:p>
          <a:p>
            <a:r>
              <a:rPr kumimoji="1" lang="ja-JP" altLang="ja-JP" sz="1200" kern="1200" dirty="0">
                <a:solidFill>
                  <a:schemeClr val="tx1"/>
                </a:solidFill>
                <a:effectLst/>
                <a:latin typeface="+mn-lt"/>
                <a:ea typeface="+mn-ea"/>
                <a:cs typeface="+mn-cs"/>
              </a:rPr>
              <a:t>現実世界の様々な出来事をきめ細かく、そしてリアルタイムにデジタル・データに置き換え、</a:t>
            </a:r>
          </a:p>
          <a:p>
            <a:pPr lvl="0"/>
            <a:r>
              <a:rPr kumimoji="1" lang="ja-JP" altLang="ja-JP" sz="1200" kern="1200" dirty="0">
                <a:solidFill>
                  <a:schemeClr val="tx1"/>
                </a:solidFill>
                <a:effectLst/>
                <a:latin typeface="+mn-lt"/>
                <a:ea typeface="+mn-ea"/>
                <a:cs typeface="+mn-cs"/>
              </a:rPr>
              <a:t>過去の事実からその原因や因果関係を発見する</a:t>
            </a:r>
          </a:p>
          <a:p>
            <a:pPr lvl="0"/>
            <a:r>
              <a:rPr kumimoji="1" lang="ja-JP" altLang="ja-JP" sz="1200" kern="1200" dirty="0">
                <a:solidFill>
                  <a:schemeClr val="tx1"/>
                </a:solidFill>
                <a:effectLst/>
                <a:latin typeface="+mn-lt"/>
                <a:ea typeface="+mn-ea"/>
                <a:cs typeface="+mn-cs"/>
              </a:rPr>
              <a:t>現在の事実から最適な答えを見つけ出す</a:t>
            </a:r>
          </a:p>
          <a:p>
            <a:pPr lvl="0"/>
            <a:r>
              <a:rPr kumimoji="1" lang="ja-JP" altLang="ja-JP" sz="1200" kern="1200" dirty="0">
                <a:solidFill>
                  <a:schemeClr val="tx1"/>
                </a:solidFill>
                <a:effectLst/>
                <a:latin typeface="+mn-lt"/>
                <a:ea typeface="+mn-ea"/>
                <a:cs typeface="+mn-cs"/>
              </a:rPr>
              <a:t>過去から現在の事実を分析し未来の出来事が高い精度で予測する</a:t>
            </a:r>
          </a:p>
          <a:p>
            <a:r>
              <a:rPr kumimoji="1" lang="ja-JP" altLang="ja-JP" sz="1200" kern="1200" dirty="0">
                <a:solidFill>
                  <a:schemeClr val="tx1"/>
                </a:solidFill>
                <a:effectLst/>
                <a:latin typeface="+mn-lt"/>
                <a:ea typeface="+mn-ea"/>
                <a:cs typeface="+mn-cs"/>
              </a:rPr>
              <a:t>といったことをできるようにし、全体が協調、連携して、全体最適な社会基盤を造りあげようという動きです。</a:t>
            </a:r>
          </a:p>
          <a:p>
            <a:r>
              <a:rPr kumimoji="1" lang="ja-JP" altLang="ja-JP" sz="1200" kern="1200" dirty="0">
                <a:solidFill>
                  <a:schemeClr val="tx1"/>
                </a:solidFill>
                <a:effectLst/>
                <a:latin typeface="+mn-lt"/>
                <a:ea typeface="+mn-ea"/>
                <a:cs typeface="+mn-cs"/>
              </a:rPr>
              <a:t>もうひとつは、「モノ」の価値の本質がハードウェアからサービスへとシフトすることです。</a:t>
            </a:r>
          </a:p>
          <a:p>
            <a:r>
              <a:rPr kumimoji="1" lang="ja-JP" altLang="ja-JP" sz="1200" kern="1200" dirty="0">
                <a:solidFill>
                  <a:schemeClr val="tx1"/>
                </a:solidFill>
                <a:effectLst/>
                <a:latin typeface="+mn-lt"/>
                <a:ea typeface="+mn-ea"/>
                <a:cs typeface="+mn-cs"/>
              </a:rPr>
              <a:t>モノをインターネットにつなぎ、クラウドと一体化することで、モノ単体ではできなかった価値を生みだそうという取り組みです。</a:t>
            </a:r>
          </a:p>
          <a:p>
            <a:r>
              <a:rPr kumimoji="1" lang="ja-JP" altLang="ja-JP" sz="1200" kern="1200" dirty="0">
                <a:solidFill>
                  <a:schemeClr val="tx1"/>
                </a:solidFill>
                <a:effectLst/>
                <a:latin typeface="+mn-lt"/>
                <a:ea typeface="+mn-ea"/>
                <a:cs typeface="+mn-cs"/>
              </a:rPr>
              <a:t>モノはこれまで、「作って売ってしまえば終わり」が常識でした。これを「売ってからも継続的に関係を持ち続ける」という新しい常識へ変えることにより、モノそのものの魅力だけではなく、ものを売った後にもサービスという魅力を提供し続け、モノの価値の本質を変えようというのです。そうなれば、製造業は、売ってしまった後の魅力まで考えてものづくりをすることが必要になります。そして、製造業はサービス業へと自らの役割を変えてゆかなくてはなりません。</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こんな２つのパラダイムシフトが、いま起ころうとしています。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1788368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680370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センサーで集められたデータは、現実世界の出来事を忠実に写し取ったデジタル・コピーです。「デジタル・ツイン（デジタル・データで写し撮った双子の兄弟）」と呼ばれることもあります。そのデータを使って「現実世界ではできない模擬実験（シミュレーション）」を行い、私たちの社会活動や生活を快適で安心なものにするための方法を見つけ出すことに使われます。例えば、</a:t>
            </a:r>
          </a:p>
          <a:p>
            <a:r>
              <a:rPr kumimoji="1" lang="ja-JP" altLang="ja-JP" sz="1200" kern="1200" dirty="0">
                <a:solidFill>
                  <a:schemeClr val="tx1"/>
                </a:solidFill>
                <a:effectLst/>
                <a:latin typeface="+mn-lt"/>
                <a:ea typeface="+mn-ea"/>
                <a:cs typeface="+mn-cs"/>
              </a:rPr>
              <a:t>■道路の渋滞緩和</a:t>
            </a:r>
          </a:p>
          <a:p>
            <a:r>
              <a:rPr kumimoji="1" lang="ja-JP" altLang="ja-JP" sz="1200" kern="1200" dirty="0">
                <a:solidFill>
                  <a:schemeClr val="tx1"/>
                </a:solidFill>
                <a:effectLst/>
                <a:latin typeface="+mn-lt"/>
                <a:ea typeface="+mn-ea"/>
                <a:cs typeface="+mn-cs"/>
              </a:rPr>
              <a:t>渋滞している道路のデジタル・コピーを使い、信号機の切り替わるタイミングを変える、高速道路への進入規制をするなど条件を変え、渋滞を解消する最適な方法を探ることができます。そこで得られた情報を現実世界にフィードハックし、信号の制御や高速道路の職員に指示を与えることで渋滞の解消に使えます。</a:t>
            </a:r>
          </a:p>
          <a:p>
            <a:r>
              <a:rPr kumimoji="1" lang="ja-JP" altLang="ja-JP" sz="1200" kern="1200" dirty="0">
                <a:solidFill>
                  <a:schemeClr val="tx1"/>
                </a:solidFill>
                <a:effectLst/>
                <a:latin typeface="+mn-lt"/>
                <a:ea typeface="+mn-ea"/>
                <a:cs typeface="+mn-cs"/>
              </a:rPr>
              <a:t>■災害に強い都市計画</a:t>
            </a:r>
          </a:p>
          <a:p>
            <a:r>
              <a:rPr kumimoji="1" lang="ja-JP" altLang="ja-JP" sz="1200" kern="1200" dirty="0">
                <a:solidFill>
                  <a:schemeClr val="tx1"/>
                </a:solidFill>
                <a:effectLst/>
                <a:latin typeface="+mn-lt"/>
                <a:ea typeface="+mn-ea"/>
                <a:cs typeface="+mn-cs"/>
              </a:rPr>
              <a:t>都市の構造や活動を写し撮ったデジタル・コピーで模擬的に大規模災害を起こし、道路の橋桁を崩落させる、火災で通行止めにするなどし、どのように誘導すればより多くの人命を救えるかを、条件を変えて実験することができます。現実世界でこのような実験を行うことはできません。この実験結果を使い、災害時の避難誘導計画や都市計画に反映させることができるようになります。</a:t>
            </a:r>
          </a:p>
          <a:p>
            <a:r>
              <a:rPr kumimoji="1" lang="ja-JP" altLang="ja-JP" sz="1200" kern="1200" dirty="0">
                <a:solidFill>
                  <a:schemeClr val="tx1"/>
                </a:solidFill>
                <a:effectLst/>
                <a:latin typeface="+mn-lt"/>
                <a:ea typeface="+mn-ea"/>
                <a:cs typeface="+mn-cs"/>
              </a:rPr>
              <a:t>■健康へのアドバイス</a:t>
            </a:r>
          </a:p>
          <a:p>
            <a:r>
              <a:rPr kumimoji="1" lang="ja-JP" altLang="ja-JP" sz="1200" kern="1200" dirty="0">
                <a:solidFill>
                  <a:schemeClr val="tx1"/>
                </a:solidFill>
                <a:effectLst/>
                <a:latin typeface="+mn-lt"/>
                <a:ea typeface="+mn-ea"/>
                <a:cs typeface="+mn-cs"/>
              </a:rPr>
              <a:t>スマートフォンやウェアラブル端末を使いきめ細かな身体の情報がつかめれば、それを使って、利用者の健康上の課題を見つけ出し、適切なアドバイスができるようになります。</a:t>
            </a:r>
          </a:p>
          <a:p>
            <a:r>
              <a:rPr kumimoji="1" lang="ja-JP" altLang="ja-JP" sz="1200" kern="1200" dirty="0">
                <a:solidFill>
                  <a:schemeClr val="tx1"/>
                </a:solidFill>
                <a:effectLst/>
                <a:latin typeface="+mn-lt"/>
                <a:ea typeface="+mn-ea"/>
                <a:cs typeface="+mn-cs"/>
              </a:rPr>
              <a:t>■仕事の生産性や柔軟性の向上</a:t>
            </a:r>
          </a:p>
          <a:p>
            <a:r>
              <a:rPr kumimoji="1" lang="ja-JP" altLang="ja-JP" sz="1200" kern="1200" dirty="0">
                <a:solidFill>
                  <a:schemeClr val="tx1"/>
                </a:solidFill>
                <a:effectLst/>
                <a:latin typeface="+mn-lt"/>
                <a:ea typeface="+mn-ea"/>
                <a:cs typeface="+mn-cs"/>
              </a:rPr>
              <a:t>工場の製造装置や工事現場の建設機械に組み込まれたセンサーから作業の進捗状況をリアルタイムで受け取り、そのデータを使って最も効率の良い作業手順を見つけ出します。さらに、現場の製造装置や建設機械を自動で操作すれば、納期や作業期間を大幅に短縮し、コストの削減にも貢献しま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2718226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かつてモノの性能や機能、品質や操作性は、ハードウェアの「細工」や「材料」によって物理的に実現していました。しかし、いま多くのモノにはコンピュータが組み込まれソフトウェアによってこれらを実現しています。もちろん、ハードウェアの価値が失われることはありませんが、ハードウェアだけでは機能や性能を実現できない時代を迎えています。</a:t>
            </a:r>
          </a:p>
          <a:p>
            <a:r>
              <a:rPr kumimoji="1" lang="ja-JP" altLang="ja-JP" sz="1200" kern="1200" dirty="0">
                <a:solidFill>
                  <a:schemeClr val="tx1"/>
                </a:solidFill>
                <a:effectLst/>
                <a:latin typeface="+mn-lt"/>
                <a:ea typeface="+mn-ea"/>
                <a:cs typeface="+mn-cs"/>
              </a:rPr>
              <a:t>例えば、以前のカメラの露出、ピント、絞り、シャッター・スピード、感度、発色などは、ハードウェアである機械部品の細工やフイルムの材料によって実現していましたが、いまではソフトウェアによって実現しています。いまでもハードウェアは、モノの価値を決める要素ではありますが、それは全体の一部に過ぎず、むしろソフトウェアが、より大きな役割を占めるようになりました。</a:t>
            </a:r>
          </a:p>
          <a:p>
            <a:r>
              <a:rPr kumimoji="1" lang="ja-JP" altLang="ja-JP" sz="1200" kern="1200" dirty="0">
                <a:solidFill>
                  <a:schemeClr val="tx1"/>
                </a:solidFill>
                <a:effectLst/>
                <a:latin typeface="+mn-lt"/>
                <a:ea typeface="+mn-ea"/>
                <a:cs typeface="+mn-cs"/>
              </a:rPr>
              <a:t>この「ハードウェア＋ソフトウェア」で構成された「モノ」がネットワークにつながれば、モノの価値の本質はサービスへとシフトします。例えば、</a:t>
            </a:r>
          </a:p>
          <a:p>
            <a:pPr lvl="0"/>
            <a:r>
              <a:rPr kumimoji="1" lang="ja-JP" altLang="ja-JP" sz="1200" kern="1200" dirty="0">
                <a:solidFill>
                  <a:schemeClr val="tx1"/>
                </a:solidFill>
                <a:effectLst/>
                <a:latin typeface="+mn-lt"/>
                <a:ea typeface="+mn-ea"/>
                <a:cs typeface="+mn-cs"/>
              </a:rPr>
              <a:t>デジタルカメラをインターネットにつないで、ソフトウェアを更新すれば、連写機能を向上させたり、アートフィルターの種類を増やしたりと、買ったときよりも高機能なものに変えてくれます。</a:t>
            </a:r>
          </a:p>
          <a:p>
            <a:pPr lvl="0"/>
            <a:r>
              <a:rPr kumimoji="1" lang="ja-JP" altLang="ja-JP" sz="1200" kern="1200" dirty="0">
                <a:solidFill>
                  <a:schemeClr val="tx1"/>
                </a:solidFill>
                <a:effectLst/>
                <a:latin typeface="+mn-lt"/>
                <a:ea typeface="+mn-ea"/>
                <a:cs typeface="+mn-cs"/>
              </a:rPr>
              <a:t>米国の電気自動車テスラのモデル</a:t>
            </a:r>
            <a:r>
              <a:rPr kumimoji="1" lang="en-US" altLang="ja-JP" sz="1200" kern="1200" dirty="0">
                <a:solidFill>
                  <a:schemeClr val="tx1"/>
                </a:solidFill>
                <a:effectLst/>
                <a:latin typeface="+mn-lt"/>
                <a:ea typeface="+mn-ea"/>
                <a:cs typeface="+mn-cs"/>
              </a:rPr>
              <a:t>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a:t>
            </a:r>
            <a:r>
              <a:rPr kumimoji="1" lang="ja-JP" altLang="ja-JP" sz="1200" kern="1200" dirty="0">
                <a:solidFill>
                  <a:schemeClr val="tx1"/>
                </a:solidFill>
                <a:effectLst/>
                <a:latin typeface="+mn-lt"/>
                <a:ea typeface="+mn-ea"/>
                <a:cs typeface="+mn-cs"/>
              </a:rPr>
              <a:t>シリーズには、発売当初にハードウェアに自動運転機能が組み込まれていまました。そして、ソフトウェアの更新によって自動運転ができるようになりました。</a:t>
            </a:r>
          </a:p>
          <a:p>
            <a:pPr lvl="0"/>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iPod</a:t>
            </a:r>
            <a:r>
              <a:rPr kumimoji="1" lang="ja-JP" altLang="ja-JP" sz="1200" kern="1200" dirty="0">
                <a:solidFill>
                  <a:schemeClr val="tx1"/>
                </a:solidFill>
                <a:effectLst/>
                <a:latin typeface="+mn-lt"/>
                <a:ea typeface="+mn-ea"/>
                <a:cs typeface="+mn-cs"/>
              </a:rPr>
              <a:t>というハードウェアは、楽曲ダウンロード・サービスの</a:t>
            </a:r>
            <a:r>
              <a:rPr kumimoji="1" lang="en-US" altLang="ja-JP" sz="1200" kern="1200" dirty="0">
                <a:solidFill>
                  <a:schemeClr val="tx1"/>
                </a:solidFill>
                <a:effectLst/>
                <a:latin typeface="+mn-lt"/>
                <a:ea typeface="+mn-ea"/>
                <a:cs typeface="+mn-cs"/>
              </a:rPr>
              <a:t>iTunes Music Store</a:t>
            </a:r>
            <a:r>
              <a:rPr kumimoji="1" lang="ja-JP" altLang="ja-JP" sz="1200" kern="1200" dirty="0">
                <a:solidFill>
                  <a:schemeClr val="tx1"/>
                </a:solidFill>
                <a:effectLst/>
                <a:latin typeface="+mn-lt"/>
                <a:ea typeface="+mn-ea"/>
                <a:cs typeface="+mn-cs"/>
              </a:rPr>
              <a:t>や定額聴き放題サービスの</a:t>
            </a:r>
            <a:r>
              <a:rPr kumimoji="1" lang="en-US" altLang="ja-JP" sz="1200" kern="1200" dirty="0">
                <a:solidFill>
                  <a:schemeClr val="tx1"/>
                </a:solidFill>
                <a:effectLst/>
                <a:latin typeface="+mn-lt"/>
                <a:ea typeface="+mn-ea"/>
                <a:cs typeface="+mn-cs"/>
              </a:rPr>
              <a:t>Apple Music</a:t>
            </a:r>
            <a:r>
              <a:rPr kumimoji="1" lang="ja-JP" altLang="ja-JP" sz="1200" kern="1200" dirty="0">
                <a:solidFill>
                  <a:schemeClr val="tx1"/>
                </a:solidFill>
                <a:effectLst/>
                <a:latin typeface="+mn-lt"/>
                <a:ea typeface="+mn-ea"/>
                <a:cs typeface="+mn-cs"/>
              </a:rPr>
              <a:t>というクラウド・サービスと一体となって提供されるからこそ、人気を博しているのです。</a:t>
            </a:r>
          </a:p>
          <a:p>
            <a:r>
              <a:rPr kumimoji="1" lang="ja-JP" altLang="ja-JP" sz="1200" kern="1200" dirty="0">
                <a:solidFill>
                  <a:schemeClr val="tx1"/>
                </a:solidFill>
                <a:effectLst/>
                <a:latin typeface="+mn-lt"/>
                <a:ea typeface="+mn-ea"/>
                <a:cs typeface="+mn-cs"/>
              </a:rPr>
              <a:t>このように、モノがネットワークにつながることで、モノは購入した後も継続的に機能を向上させ進化し続けます。「モノ」の機能や性能は、それを作り、出荷することで完結するのではなく、作られたモノとその後のサービスが一体となって、モノの新たな価値を生みだし続けるのです。</a:t>
            </a:r>
            <a:r>
              <a:rPr lang="ja-JP" altLang="ja-JP" dirty="0">
                <a:effectLst/>
              </a:rPr>
              <a:t> </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905062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8.tiff"/><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1.jp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g"/><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2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3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tiff"/><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jp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youtu.be/YdXSnw819mY" TargetMode="Externa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tiff"/></Relationships>
</file>

<file path=ppt/slides/_rels/slide31.xml.rels><?xml version="1.0" encoding="UTF-8" standalone="yes"?>
<Relationships xmlns="http://schemas.openxmlformats.org/package/2006/relationships"><Relationship Id="rId8" Type="http://schemas.openxmlformats.org/officeDocument/2006/relationships/image" Target="../media/image58.tiff"/><Relationship Id="rId13" Type="http://schemas.microsoft.com/office/2007/relationships/hdphoto" Target="../media/hdphoto2.wdp"/><Relationship Id="rId18" Type="http://schemas.microsoft.com/office/2007/relationships/hdphoto" Target="../media/hdphoto7.wdp"/><Relationship Id="rId3" Type="http://schemas.openxmlformats.org/officeDocument/2006/relationships/image" Target="../media/image53.tiff"/><Relationship Id="rId7" Type="http://schemas.openxmlformats.org/officeDocument/2006/relationships/image" Target="../media/image57.png"/><Relationship Id="rId12" Type="http://schemas.microsoft.com/office/2007/relationships/hdphoto" Target="../media/hdphoto1.wdp"/><Relationship Id="rId17" Type="http://schemas.microsoft.com/office/2007/relationships/hdphoto" Target="../media/hdphoto6.wdp"/><Relationship Id="rId2" Type="http://schemas.openxmlformats.org/officeDocument/2006/relationships/notesSlide" Target="../notesSlides/notesSlide19.xml"/><Relationship Id="rId16" Type="http://schemas.microsoft.com/office/2007/relationships/hdphoto" Target="../media/hdphoto5.wdp"/><Relationship Id="rId1" Type="http://schemas.openxmlformats.org/officeDocument/2006/relationships/slideLayout" Target="../slideLayouts/slideLayout6.xml"/><Relationship Id="rId6" Type="http://schemas.openxmlformats.org/officeDocument/2006/relationships/image" Target="../media/image56.tiff"/><Relationship Id="rId11" Type="http://schemas.openxmlformats.org/officeDocument/2006/relationships/image" Target="../media/image61.png"/><Relationship Id="rId5" Type="http://schemas.openxmlformats.org/officeDocument/2006/relationships/image" Target="../media/image55.tiff"/><Relationship Id="rId15" Type="http://schemas.microsoft.com/office/2007/relationships/hdphoto" Target="../media/hdphoto4.wdp"/><Relationship Id="rId10" Type="http://schemas.openxmlformats.org/officeDocument/2006/relationships/image" Target="../media/image60.tiff"/><Relationship Id="rId19" Type="http://schemas.microsoft.com/office/2007/relationships/hdphoto" Target="../media/hdphoto8.wdp"/><Relationship Id="rId4" Type="http://schemas.openxmlformats.org/officeDocument/2006/relationships/image" Target="../media/image54.tiff"/><Relationship Id="rId9" Type="http://schemas.openxmlformats.org/officeDocument/2006/relationships/image" Target="../media/image59.tiff"/><Relationship Id="rId14" Type="http://schemas.microsoft.com/office/2007/relationships/hdphoto" Target="../media/hdphoto3.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tif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72.tiff"/><Relationship Id="rId3" Type="http://schemas.openxmlformats.org/officeDocument/2006/relationships/image" Target="../media/image67.tiff"/><Relationship Id="rId7" Type="http://schemas.openxmlformats.org/officeDocument/2006/relationships/image" Target="../media/image71.tiff"/><Relationship Id="rId2" Type="http://schemas.openxmlformats.org/officeDocument/2006/relationships/image" Target="../media/image66.tiff"/><Relationship Id="rId1" Type="http://schemas.openxmlformats.org/officeDocument/2006/relationships/slideLayout" Target="../slideLayouts/slideLayout6.xml"/><Relationship Id="rId6" Type="http://schemas.openxmlformats.org/officeDocument/2006/relationships/image" Target="../media/image70.tiff"/><Relationship Id="rId5" Type="http://schemas.openxmlformats.org/officeDocument/2006/relationships/image" Target="../media/image69.tiff"/><Relationship Id="rId4" Type="http://schemas.openxmlformats.org/officeDocument/2006/relationships/image" Target="../media/image68.tiff"/></Relationships>
</file>

<file path=ppt/slides/_rels/slide41.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image" Target="../media/image73.tif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82.tiff"/><Relationship Id="rId3" Type="http://schemas.openxmlformats.org/officeDocument/2006/relationships/image" Target="../media/image6.jpg"/><Relationship Id="rId7" Type="http://schemas.openxmlformats.org/officeDocument/2006/relationships/image" Target="../media/image81.tiff"/><Relationship Id="rId2"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66.tiff"/><Relationship Id="rId5" Type="http://schemas.openxmlformats.org/officeDocument/2006/relationships/image" Target="../media/image80.tiff"/><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5.tiff"/><Relationship Id="rId7" Type="http://schemas.openxmlformats.org/officeDocument/2006/relationships/image" Target="../media/image89.tiff"/><Relationship Id="rId2" Type="http://schemas.openxmlformats.org/officeDocument/2006/relationships/image" Target="../media/image84.tiff"/><Relationship Id="rId1" Type="http://schemas.openxmlformats.org/officeDocument/2006/relationships/slideLayout" Target="../slideLayouts/slideLayout6.xml"/><Relationship Id="rId6" Type="http://schemas.openxmlformats.org/officeDocument/2006/relationships/image" Target="../media/image88.tiff"/><Relationship Id="rId5" Type="http://schemas.openxmlformats.org/officeDocument/2006/relationships/image" Target="../media/image87.tiff"/><Relationship Id="rId4" Type="http://schemas.openxmlformats.org/officeDocument/2006/relationships/image" Target="../media/image86.tiff"/></Relationships>
</file>

<file path=ppt/slides/_rels/slide51.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1.tif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sz="2800" dirty="0" err="1">
                <a:latin typeface="Hiragino Kaku Gothic StdN W8" charset="-128"/>
                <a:ea typeface="Hiragino Kaku Gothic StdN W8" charset="-128"/>
                <a:cs typeface="Hiragino Kaku Gothic StdN W8" charset="-128"/>
              </a:rPr>
              <a:t>IoT</a:t>
            </a:r>
            <a:r>
              <a:rPr lang="ja-JP" altLang="en-US" sz="2800" dirty="0">
                <a:latin typeface="Hiragino Kaku Gothic StdN W8" charset="-128"/>
                <a:ea typeface="Hiragino Kaku Gothic StdN W8" charset="-128"/>
                <a:cs typeface="Hiragino Kaku Gothic StdN W8" charset="-128"/>
              </a:rPr>
              <a:t>／モノのインターネット</a:t>
            </a:r>
            <a:r>
              <a:rPr lang="en-US" altLang="ja-JP" sz="2800" dirty="0">
                <a:latin typeface="Hiragino Kaku Gothic StdN W8" charset="-128"/>
                <a:ea typeface="Hiragino Kaku Gothic StdN W8" charset="-128"/>
                <a:cs typeface="Hiragino Kaku Gothic StdN W8" charset="-128"/>
              </a:rPr>
              <a:t> </a:t>
            </a:r>
            <a:br>
              <a:rPr lang="en-US" altLang="ja-JP" sz="2800" dirty="0">
                <a:latin typeface="Hiragino Kaku Gothic StdN W8" charset="-128"/>
                <a:ea typeface="Hiragino Kaku Gothic StdN W8" charset="-128"/>
                <a:cs typeface="Hiragino Kaku Gothic StdN W8" charset="-128"/>
              </a:rPr>
            </a:br>
            <a:r>
              <a:rPr lang="en-US" altLang="ja-JP" sz="1200" dirty="0">
                <a:latin typeface="Hiragino Kaku Gothic Std W8" charset="-128"/>
                <a:ea typeface="Hiragino Kaku Gothic Std W8" charset="-128"/>
                <a:cs typeface="Hiragino Kaku Gothic Std W8" charset="-128"/>
              </a:rPr>
              <a:t>Internet of Things</a:t>
            </a:r>
            <a:endParaRPr kumimoji="1" lang="ja-JP" altLang="en-US" sz="1200" dirty="0">
              <a:latin typeface="Hiragino Kaku Gothic Std W8" charset="-128"/>
              <a:ea typeface="Hiragino Kaku Gothic Std W8" charset="-128"/>
              <a:cs typeface="Hiragino Kaku Gothic Std W8" charset="-128"/>
            </a:endParaRPr>
          </a:p>
        </p:txBody>
      </p:sp>
      <p:sp>
        <p:nvSpPr>
          <p:cNvPr id="4" name="サブタイトル 3"/>
          <p:cNvSpPr>
            <a:spLocks noGrp="1"/>
          </p:cNvSpPr>
          <p:nvPr>
            <p:ph type="subTitle" idx="1"/>
          </p:nvPr>
        </p:nvSpPr>
        <p:spPr>
          <a:xfrm>
            <a:off x="685800" y="3391244"/>
            <a:ext cx="7772400" cy="1264162"/>
          </a:xfrm>
        </p:spPr>
        <p:txBody>
          <a:bodyPr>
            <a:normAutofit/>
          </a:bodyPr>
          <a:lstStyle/>
          <a:p>
            <a:r>
              <a:rPr lang="en-US" altLang="ja-JP" sz="1400" dirty="0">
                <a:solidFill>
                  <a:schemeClr val="bg1">
                    <a:lumMod val="50000"/>
                  </a:schemeClr>
                </a:solidFill>
                <a:latin typeface="Meiryo" charset="-128"/>
                <a:ea typeface="Meiryo" charset="-128"/>
                <a:cs typeface="Meiryo" charset="-128"/>
              </a:rPr>
              <a:t>IT</a:t>
            </a:r>
            <a:r>
              <a:rPr lang="ja-JP" altLang="ja-JP" sz="1400" dirty="0">
                <a:solidFill>
                  <a:schemeClr val="bg1">
                    <a:lumMod val="50000"/>
                  </a:schemeClr>
                </a:solidFill>
                <a:latin typeface="Meiryo" charset="-128"/>
                <a:ea typeface="Meiryo" charset="-128"/>
                <a:cs typeface="Meiryo" charset="-128"/>
              </a:rPr>
              <a:t>ソリューション塾</a:t>
            </a:r>
            <a:r>
              <a:rPr lang="ja-JP" altLang="en-US" sz="1400" dirty="0">
                <a:solidFill>
                  <a:schemeClr val="bg1">
                    <a:lumMod val="50000"/>
                  </a:schemeClr>
                </a:solidFill>
                <a:latin typeface="Meiryo" charset="-128"/>
                <a:ea typeface="Meiryo" charset="-128"/>
                <a:cs typeface="Meiryo" charset="-128"/>
              </a:rPr>
              <a:t>・</a:t>
            </a:r>
            <a:r>
              <a:rPr lang="ja-JP" altLang="en-US" sz="1400">
                <a:solidFill>
                  <a:schemeClr val="bg1">
                    <a:lumMod val="50000"/>
                  </a:schemeClr>
                </a:solidFill>
                <a:latin typeface="Meiryo" charset="-128"/>
                <a:ea typeface="Meiryo" charset="-128"/>
                <a:cs typeface="Meiryo" charset="-128"/>
              </a:rPr>
              <a:t>第</a:t>
            </a:r>
            <a:r>
              <a:rPr lang="en-US" altLang="ja-JP" sz="1400" dirty="0">
                <a:solidFill>
                  <a:schemeClr val="bg1">
                    <a:lumMod val="50000"/>
                  </a:schemeClr>
                </a:solidFill>
                <a:latin typeface="Meiryo" charset="-128"/>
                <a:ea typeface="Meiryo" charset="-128"/>
                <a:cs typeface="Meiryo" charset="-128"/>
              </a:rPr>
              <a:t>28</a:t>
            </a:r>
            <a:r>
              <a:rPr lang="ja-JP" altLang="en-US" sz="1400">
                <a:solidFill>
                  <a:schemeClr val="bg1">
                    <a:lumMod val="50000"/>
                  </a:schemeClr>
                </a:solidFill>
                <a:latin typeface="Meiryo" charset="-128"/>
                <a:ea typeface="Meiryo" charset="-128"/>
                <a:cs typeface="Meiryo" charset="-128"/>
              </a:rPr>
              <a:t>期</a:t>
            </a:r>
            <a:endParaRPr lang="en-US" altLang="ja-JP" sz="1400" dirty="0">
              <a:solidFill>
                <a:schemeClr val="bg1">
                  <a:lumMod val="50000"/>
                </a:schemeClr>
              </a:solidFill>
              <a:latin typeface="Meiryo" charset="-128"/>
              <a:ea typeface="Meiryo" charset="-128"/>
              <a:cs typeface="Meiryo" charset="-128"/>
            </a:endParaRPr>
          </a:p>
          <a:p>
            <a:endParaRPr kumimoji="1" lang="en-US" altLang="ja-JP" dirty="0">
              <a:latin typeface="Meiryo" charset="-128"/>
              <a:ea typeface="Meiryo" charset="-128"/>
              <a:cs typeface="Meiryo" charset="-128"/>
            </a:endParaRPr>
          </a:p>
          <a:p>
            <a:r>
              <a:rPr kumimoji="1" lang="en-US" altLang="ja-JP" dirty="0">
                <a:latin typeface="Meiryo" charset="-128"/>
                <a:ea typeface="Meiryo" charset="-128"/>
                <a:cs typeface="Meiryo" charset="-128"/>
              </a:rPr>
              <a:t>2018</a:t>
            </a:r>
            <a:r>
              <a:rPr kumimoji="1" lang="ja-JP" altLang="en-US">
                <a:latin typeface="Meiryo" charset="-128"/>
                <a:ea typeface="Meiryo" charset="-128"/>
                <a:cs typeface="Meiryo" charset="-128"/>
              </a:rPr>
              <a:t>年</a:t>
            </a:r>
            <a:r>
              <a:rPr kumimoji="1" lang="en-US" altLang="ja-JP" dirty="0">
                <a:latin typeface="Meiryo" charset="-128"/>
                <a:ea typeface="Meiryo" charset="-128"/>
                <a:cs typeface="Meiryo" charset="-128"/>
              </a:rPr>
              <a:t>6</a:t>
            </a:r>
            <a:r>
              <a:rPr kumimoji="1" lang="ja-JP" altLang="en-US">
                <a:latin typeface="Meiryo" charset="-128"/>
                <a:ea typeface="Meiryo" charset="-128"/>
                <a:cs typeface="Meiryo" charset="-128"/>
              </a:rPr>
              <a:t>月</a:t>
            </a:r>
            <a:r>
              <a:rPr lang="en-US" altLang="ja-JP" dirty="0">
                <a:latin typeface="Meiryo" charset="-128"/>
                <a:ea typeface="Meiryo" charset="-128"/>
                <a:cs typeface="Meiryo" charset="-128"/>
              </a:rPr>
              <a:t>7</a:t>
            </a:r>
            <a:r>
              <a:rPr lang="ja-JP" altLang="en-US" dirty="0">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1488937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972A0855-8DE7-7A46-B6D7-27FA53E4B24C}"/>
              </a:ext>
            </a:extLst>
          </p:cNvPr>
          <p:cNvSpPr/>
          <p:nvPr/>
        </p:nvSpPr>
        <p:spPr>
          <a:xfrm>
            <a:off x="636186" y="892629"/>
            <a:ext cx="3935813" cy="299970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4C4F39D-243D-AC4E-8821-7A4D6D181110}"/>
              </a:ext>
            </a:extLst>
          </p:cNvPr>
          <p:cNvSpPr>
            <a:spLocks noGrp="1"/>
          </p:cNvSpPr>
          <p:nvPr>
            <p:ph type="title"/>
          </p:nvPr>
        </p:nvSpPr>
        <p:spPr/>
        <p:txBody>
          <a:bodyPr/>
          <a:lstStyle/>
          <a:p>
            <a:r>
              <a:rPr kumimoji="1" lang="ja-JP" altLang="en-US"/>
              <a:t>伝統的なやり方と</a:t>
            </a:r>
            <a:r>
              <a:rPr kumimoji="1" lang="en-US" altLang="ja-JP" dirty="0" err="1"/>
              <a:t>IoT</a:t>
            </a:r>
            <a:r>
              <a:rPr kumimoji="1" lang="ja-JP" altLang="en-US"/>
              <a:t>との違い</a:t>
            </a:r>
          </a:p>
        </p:txBody>
      </p:sp>
      <p:sp>
        <p:nvSpPr>
          <p:cNvPr id="3" name="スライド番号プレースホルダー 2">
            <a:extLst>
              <a:ext uri="{FF2B5EF4-FFF2-40B4-BE49-F238E27FC236}">
                <a16:creationId xmlns:a16="http://schemas.microsoft.com/office/drawing/2014/main" id="{B124AF80-B51A-DB4E-B666-0B31B4A5EF8C}"/>
              </a:ext>
            </a:extLst>
          </p:cNvPr>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sp>
        <p:nvSpPr>
          <p:cNvPr id="4" name="正方形/長方形 3">
            <a:extLst>
              <a:ext uri="{FF2B5EF4-FFF2-40B4-BE49-F238E27FC236}">
                <a16:creationId xmlns:a16="http://schemas.microsoft.com/office/drawing/2014/main" id="{A0BDE9F8-FAEC-F248-9A12-A850924DDED0}"/>
              </a:ext>
            </a:extLst>
          </p:cNvPr>
          <p:cNvSpPr/>
          <p:nvPr/>
        </p:nvSpPr>
        <p:spPr>
          <a:xfrm>
            <a:off x="638175" y="4094228"/>
            <a:ext cx="7867650" cy="217714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69C4AC1-8BF0-6249-93D1-077DEAC8B6D9}"/>
              </a:ext>
            </a:extLst>
          </p:cNvPr>
          <p:cNvSpPr/>
          <p:nvPr/>
        </p:nvSpPr>
        <p:spPr>
          <a:xfrm>
            <a:off x="1800328" y="4742815"/>
            <a:ext cx="1072243" cy="718458"/>
          </a:xfrm>
          <a:prstGeom prst="rect">
            <a:avLst/>
          </a:prstGeom>
          <a:solidFill>
            <a:schemeClr val="bg1"/>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6A040B15-4F49-1F41-8859-28D64BE552C5}"/>
              </a:ext>
            </a:extLst>
          </p:cNvPr>
          <p:cNvSpPr/>
          <p:nvPr/>
        </p:nvSpPr>
        <p:spPr>
          <a:xfrm>
            <a:off x="1666979" y="4574352"/>
            <a:ext cx="1072243" cy="71845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図形グループ 11">
            <a:extLst>
              <a:ext uri="{FF2B5EF4-FFF2-40B4-BE49-F238E27FC236}">
                <a16:creationId xmlns:a16="http://schemas.microsoft.com/office/drawing/2014/main" id="{E89C59D2-11DB-6C49-B767-68B06438FFBF}"/>
              </a:ext>
            </a:extLst>
          </p:cNvPr>
          <p:cNvGrpSpPr/>
          <p:nvPr/>
        </p:nvGrpSpPr>
        <p:grpSpPr>
          <a:xfrm>
            <a:off x="1997783" y="2223727"/>
            <a:ext cx="410633" cy="824640"/>
            <a:chOff x="1946324" y="4125162"/>
            <a:chExt cx="969964" cy="2007872"/>
          </a:xfrm>
          <a:solidFill>
            <a:schemeClr val="accent6">
              <a:lumMod val="50000"/>
            </a:schemeClr>
          </a:solidFill>
        </p:grpSpPr>
        <p:sp>
          <p:nvSpPr>
            <p:cNvPr id="9" name="円/楕円 8">
              <a:extLst>
                <a:ext uri="{FF2B5EF4-FFF2-40B4-BE49-F238E27FC236}">
                  <a16:creationId xmlns:a16="http://schemas.microsoft.com/office/drawing/2014/main" id="{E2A94EE8-1D13-4F48-9486-23703C93B8C6}"/>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a:extLst>
                <a:ext uri="{FF2B5EF4-FFF2-40B4-BE49-F238E27FC236}">
                  <a16:creationId xmlns:a16="http://schemas.microsoft.com/office/drawing/2014/main" id="{CCA753E9-A40C-094A-9AD8-92E9F6C691E6}"/>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 name="テキスト ボックス 10">
            <a:extLst>
              <a:ext uri="{FF2B5EF4-FFF2-40B4-BE49-F238E27FC236}">
                <a16:creationId xmlns:a16="http://schemas.microsoft.com/office/drawing/2014/main" id="{715259D0-0872-854A-8672-4F4CC1C424B5}"/>
              </a:ext>
            </a:extLst>
          </p:cNvPr>
          <p:cNvSpPr txBox="1"/>
          <p:nvPr/>
        </p:nvSpPr>
        <p:spPr>
          <a:xfrm>
            <a:off x="764427" y="2278046"/>
            <a:ext cx="1082348" cy="738664"/>
          </a:xfrm>
          <a:prstGeom prst="rect">
            <a:avLst/>
          </a:prstGeom>
          <a:noFill/>
        </p:spPr>
        <p:txBody>
          <a:bodyPr wrap="none" rtlCol="0">
            <a:spAutoFit/>
          </a:bodyPr>
          <a:lstStyle/>
          <a:p>
            <a:pPr algn="r"/>
            <a:r>
              <a:rPr kumimoji="1" lang="ja-JP" altLang="en-US" sz="1400">
                <a:solidFill>
                  <a:schemeClr val="accent6">
                    <a:lumMod val="50000"/>
                  </a:schemeClr>
                </a:solidFill>
                <a:latin typeface="Meiryo" panose="020B0604030504040204" pitchFamily="34" charset="-128"/>
                <a:ea typeface="Meiryo" panose="020B0604030504040204" pitchFamily="34" charset="-128"/>
              </a:rPr>
              <a:t>経験値</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pPr algn="r"/>
            <a:r>
              <a:rPr lang="ja-JP" altLang="en-US" sz="1400">
                <a:solidFill>
                  <a:schemeClr val="accent6">
                    <a:lumMod val="50000"/>
                  </a:schemeClr>
                </a:solidFill>
                <a:latin typeface="Meiryo" panose="020B0604030504040204" pitchFamily="34" charset="-128"/>
                <a:ea typeface="Meiryo" panose="020B0604030504040204" pitchFamily="34" charset="-128"/>
              </a:rPr>
              <a:t>勘や習慣</a:t>
            </a: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a:p>
            <a:pPr algn="r"/>
            <a:r>
              <a:rPr kumimoji="1" lang="ja-JP" altLang="en-US" sz="1400">
                <a:solidFill>
                  <a:schemeClr val="accent6">
                    <a:lumMod val="50000"/>
                  </a:schemeClr>
                </a:solidFill>
                <a:latin typeface="Meiryo" panose="020B0604030504040204" pitchFamily="34" charset="-128"/>
                <a:ea typeface="Meiryo" panose="020B0604030504040204" pitchFamily="34" charset="-128"/>
              </a:rPr>
              <a:t>による判断</a:t>
            </a:r>
          </a:p>
        </p:txBody>
      </p:sp>
      <p:sp>
        <p:nvSpPr>
          <p:cNvPr id="12" name="テキスト ボックス 11">
            <a:extLst>
              <a:ext uri="{FF2B5EF4-FFF2-40B4-BE49-F238E27FC236}">
                <a16:creationId xmlns:a16="http://schemas.microsoft.com/office/drawing/2014/main" id="{B317E00E-F758-504C-AC1B-A8AB0ADE9A14}"/>
              </a:ext>
            </a:extLst>
          </p:cNvPr>
          <p:cNvSpPr txBox="1"/>
          <p:nvPr/>
        </p:nvSpPr>
        <p:spPr>
          <a:xfrm>
            <a:off x="2559424" y="2264916"/>
            <a:ext cx="1800493" cy="738664"/>
          </a:xfrm>
          <a:prstGeom prst="rect">
            <a:avLst/>
          </a:prstGeom>
          <a:noFill/>
        </p:spPr>
        <p:txBody>
          <a:bodyPr wrap="none" rtlCol="0">
            <a:spAutoFit/>
          </a:bodyPr>
          <a:lstStyle/>
          <a:p>
            <a:r>
              <a:rPr kumimoji="1" lang="ja-JP" altLang="en-US" sz="1400">
                <a:solidFill>
                  <a:schemeClr val="accent6">
                    <a:lumMod val="50000"/>
                  </a:schemeClr>
                </a:solidFill>
                <a:latin typeface="Meiryo" panose="020B0604030504040204" pitchFamily="34" charset="-128"/>
                <a:ea typeface="Meiryo" panose="020B0604030504040204" pitchFamily="34" charset="-128"/>
              </a:rPr>
              <a:t>経験や実験</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1400">
                <a:solidFill>
                  <a:schemeClr val="accent6">
                    <a:lumMod val="50000"/>
                  </a:schemeClr>
                </a:solidFill>
                <a:latin typeface="Meiryo" panose="020B0604030504040204" pitchFamily="34" charset="-128"/>
                <a:ea typeface="Meiryo" panose="020B0604030504040204" pitchFamily="34" charset="-128"/>
              </a:rPr>
              <a:t>によって学習し</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1400">
                <a:solidFill>
                  <a:schemeClr val="accent6">
                    <a:lumMod val="50000"/>
                  </a:schemeClr>
                </a:solidFill>
                <a:latin typeface="Meiryo" panose="020B0604030504040204" pitchFamily="34" charset="-128"/>
                <a:ea typeface="Meiryo" panose="020B0604030504040204" pitchFamily="34" charset="-128"/>
              </a:rPr>
              <a:t>最適解を見つけ出す</a:t>
            </a:r>
          </a:p>
        </p:txBody>
      </p:sp>
      <p:sp>
        <p:nvSpPr>
          <p:cNvPr id="15" name="テキスト ボックス 14">
            <a:extLst>
              <a:ext uri="{FF2B5EF4-FFF2-40B4-BE49-F238E27FC236}">
                <a16:creationId xmlns:a16="http://schemas.microsoft.com/office/drawing/2014/main" id="{3955C155-371D-D346-B42B-C3226F4E21AD}"/>
              </a:ext>
            </a:extLst>
          </p:cNvPr>
          <p:cNvSpPr txBox="1"/>
          <p:nvPr/>
        </p:nvSpPr>
        <p:spPr>
          <a:xfrm>
            <a:off x="1726045" y="4702748"/>
            <a:ext cx="954107"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人間による</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観察や実験</a:t>
            </a:r>
            <a:endParaRPr kumimoji="1" lang="ja-JP" altLang="en-US" sz="1200">
              <a:solidFill>
                <a:schemeClr val="bg1"/>
              </a:solidFill>
              <a:latin typeface="Meiryo" panose="020B0604030504040204" pitchFamily="34" charset="-128"/>
              <a:ea typeface="Meiryo" panose="020B0604030504040204" pitchFamily="34" charset="-128"/>
            </a:endParaRPr>
          </a:p>
        </p:txBody>
      </p:sp>
      <p:cxnSp>
        <p:nvCxnSpPr>
          <p:cNvPr id="18" name="直線矢印コネクタ 17">
            <a:extLst>
              <a:ext uri="{FF2B5EF4-FFF2-40B4-BE49-F238E27FC236}">
                <a16:creationId xmlns:a16="http://schemas.microsoft.com/office/drawing/2014/main" id="{50883DBB-71D9-DD4A-88A2-65D59EEE3FDD}"/>
              </a:ext>
            </a:extLst>
          </p:cNvPr>
          <p:cNvCxnSpPr>
            <a:cxnSpLocks/>
            <a:stCxn id="10" idx="1"/>
          </p:cNvCxnSpPr>
          <p:nvPr/>
        </p:nvCxnSpPr>
        <p:spPr>
          <a:xfrm flipH="1">
            <a:off x="1655999" y="3048367"/>
            <a:ext cx="547102" cy="1520418"/>
          </a:xfrm>
          <a:prstGeom prst="straightConnector1">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BFE262F6-A640-9047-8405-AE60519DA490}"/>
              </a:ext>
            </a:extLst>
          </p:cNvPr>
          <p:cNvCxnSpPr>
            <a:cxnSpLocks/>
            <a:stCxn id="10" idx="1"/>
          </p:cNvCxnSpPr>
          <p:nvPr/>
        </p:nvCxnSpPr>
        <p:spPr>
          <a:xfrm>
            <a:off x="2203101" y="3048367"/>
            <a:ext cx="536117" cy="1557744"/>
          </a:xfrm>
          <a:prstGeom prst="straightConnector1">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3C6C4A2E-FAE5-9940-BFC9-04A84B302A5E}"/>
              </a:ext>
            </a:extLst>
          </p:cNvPr>
          <p:cNvSpPr txBox="1"/>
          <p:nvPr/>
        </p:nvSpPr>
        <p:spPr>
          <a:xfrm>
            <a:off x="612239" y="1529559"/>
            <a:ext cx="3946793" cy="584775"/>
          </a:xfrm>
          <a:prstGeom prst="rect">
            <a:avLst/>
          </a:prstGeom>
          <a:noFill/>
        </p:spPr>
        <p:txBody>
          <a:bodyPr wrap="square" rtlCol="0">
            <a:spAutoFit/>
          </a:bodyPr>
          <a:lstStyle/>
          <a:p>
            <a:pPr algn="ctr"/>
            <a:r>
              <a:rPr kumimoji="1" lang="ja-JP" altLang="en-US" sz="1600" b="1">
                <a:solidFill>
                  <a:schemeClr val="accent6">
                    <a:lumMod val="50000"/>
                  </a:schemeClr>
                </a:solidFill>
                <a:latin typeface="Meiryo" panose="020B0604030504040204" pitchFamily="34" charset="-128"/>
                <a:ea typeface="Meiryo" panose="020B0604030504040204" pitchFamily="34" charset="-128"/>
              </a:rPr>
              <a:t>個人の経験値、伝統的な習慣や思い込みの範囲を超えることが困難</a:t>
            </a:r>
          </a:p>
        </p:txBody>
      </p:sp>
      <p:sp>
        <p:nvSpPr>
          <p:cNvPr id="37" name="テキスト ボックス 36">
            <a:extLst>
              <a:ext uri="{FF2B5EF4-FFF2-40B4-BE49-F238E27FC236}">
                <a16:creationId xmlns:a16="http://schemas.microsoft.com/office/drawing/2014/main" id="{85EDE9C3-620F-FF47-9859-19A6E9D11D9E}"/>
              </a:ext>
            </a:extLst>
          </p:cNvPr>
          <p:cNvSpPr txBox="1"/>
          <p:nvPr/>
        </p:nvSpPr>
        <p:spPr>
          <a:xfrm>
            <a:off x="1379458" y="5673141"/>
            <a:ext cx="6385082"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現実の世界で起きる</a:t>
            </a:r>
            <a:r>
              <a:rPr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ものごと</a:t>
            </a:r>
            <a:r>
              <a:rPr kumimoji="1"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や</a:t>
            </a:r>
            <a:r>
              <a:rPr kumimoji="1"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できごと</a:t>
            </a:r>
            <a:r>
              <a:rPr kumimoji="1" lang="en-US" altLang="ja-JP" sz="2400" b="1" dirty="0">
                <a:solidFill>
                  <a:schemeClr val="bg1"/>
                </a:solidFill>
                <a:latin typeface="Meiryo" panose="020B0604030504040204" pitchFamily="34" charset="-128"/>
                <a:ea typeface="Meiryo" panose="020B0604030504040204" pitchFamily="34" charset="-128"/>
              </a:rPr>
              <a:t>”</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B2C78754-C9A8-D345-8DF1-3F56D649DBCA}"/>
              </a:ext>
            </a:extLst>
          </p:cNvPr>
          <p:cNvSpPr txBox="1"/>
          <p:nvPr/>
        </p:nvSpPr>
        <p:spPr>
          <a:xfrm>
            <a:off x="649153" y="975560"/>
            <a:ext cx="3946793" cy="338554"/>
          </a:xfrm>
          <a:prstGeom prst="rect">
            <a:avLst/>
          </a:prstGeom>
          <a:noFill/>
        </p:spPr>
        <p:txBody>
          <a:bodyPr wrap="square" rtlCol="0">
            <a:spAutoFit/>
          </a:bodyPr>
          <a:lstStyle/>
          <a:p>
            <a:pPr algn="ctr"/>
            <a:r>
              <a:rPr kumimoji="1" lang="ja-JP" altLang="en-US" sz="1600" b="1">
                <a:solidFill>
                  <a:schemeClr val="accent6">
                    <a:lumMod val="50000"/>
                  </a:schemeClr>
                </a:solidFill>
                <a:latin typeface="Meiryo" panose="020B0604030504040204" pitchFamily="34" charset="-128"/>
                <a:ea typeface="Meiryo" panose="020B0604030504040204" pitchFamily="34" charset="-128"/>
              </a:rPr>
              <a:t>伝統的な</a:t>
            </a:r>
            <a:r>
              <a:rPr kumimoji="1" lang="ja-JP" altLang="en-US" sz="1600">
                <a:solidFill>
                  <a:schemeClr val="accent6">
                    <a:lumMod val="50000"/>
                  </a:schemeClr>
                </a:solidFill>
                <a:latin typeface="Meiryo" panose="020B0604030504040204" pitchFamily="34" charset="-128"/>
                <a:ea typeface="Meiryo" panose="020B0604030504040204" pitchFamily="34" charset="-128"/>
              </a:rPr>
              <a:t>社会やビジネスの仕組み</a:t>
            </a:r>
          </a:p>
        </p:txBody>
      </p:sp>
      <p:sp>
        <p:nvSpPr>
          <p:cNvPr id="17" name="円柱 16">
            <a:extLst>
              <a:ext uri="{FF2B5EF4-FFF2-40B4-BE49-F238E27FC236}">
                <a16:creationId xmlns:a16="http://schemas.microsoft.com/office/drawing/2014/main" id="{57F6C8B9-9117-FA44-958B-2ABC766C58D4}"/>
              </a:ext>
            </a:extLst>
          </p:cNvPr>
          <p:cNvSpPr/>
          <p:nvPr/>
        </p:nvSpPr>
        <p:spPr>
          <a:xfrm>
            <a:off x="1623875" y="3083902"/>
            <a:ext cx="342143" cy="375845"/>
          </a:xfrm>
          <a:prstGeom prst="ca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1" name="グループ化 20">
            <a:extLst>
              <a:ext uri="{FF2B5EF4-FFF2-40B4-BE49-F238E27FC236}">
                <a16:creationId xmlns:a16="http://schemas.microsoft.com/office/drawing/2014/main" id="{D7C19971-0DB3-B444-8B0F-1DF38336D46F}"/>
              </a:ext>
            </a:extLst>
          </p:cNvPr>
          <p:cNvGrpSpPr/>
          <p:nvPr/>
        </p:nvGrpSpPr>
        <p:grpSpPr>
          <a:xfrm>
            <a:off x="636187" y="904597"/>
            <a:ext cx="7900388" cy="4479489"/>
            <a:chOff x="636187" y="904597"/>
            <a:chExt cx="7900388" cy="4479489"/>
          </a:xfrm>
        </p:grpSpPr>
        <p:sp>
          <p:nvSpPr>
            <p:cNvPr id="16" name="テキスト ボックス 15">
              <a:extLst>
                <a:ext uri="{FF2B5EF4-FFF2-40B4-BE49-F238E27FC236}">
                  <a16:creationId xmlns:a16="http://schemas.microsoft.com/office/drawing/2014/main" id="{F26988FE-6D2B-8345-BAFA-2E399B1D005B}"/>
                </a:ext>
              </a:extLst>
            </p:cNvPr>
            <p:cNvSpPr txBox="1"/>
            <p:nvPr/>
          </p:nvSpPr>
          <p:spPr>
            <a:xfrm>
              <a:off x="5370257" y="4737755"/>
              <a:ext cx="2031325"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センサーによって</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収集されるデータ</a:t>
              </a:r>
            </a:p>
          </p:txBody>
        </p:sp>
        <p:grpSp>
          <p:nvGrpSpPr>
            <p:cNvPr id="20" name="グループ化 19">
              <a:extLst>
                <a:ext uri="{FF2B5EF4-FFF2-40B4-BE49-F238E27FC236}">
                  <a16:creationId xmlns:a16="http://schemas.microsoft.com/office/drawing/2014/main" id="{D3A137D7-44A7-3A40-8BF8-AD952C102444}"/>
                </a:ext>
              </a:extLst>
            </p:cNvPr>
            <p:cNvGrpSpPr/>
            <p:nvPr/>
          </p:nvGrpSpPr>
          <p:grpSpPr>
            <a:xfrm>
              <a:off x="636187" y="904597"/>
              <a:ext cx="7900388" cy="3189629"/>
              <a:chOff x="636187" y="904597"/>
              <a:chExt cx="7900388" cy="3189629"/>
            </a:xfrm>
          </p:grpSpPr>
          <p:sp>
            <p:nvSpPr>
              <p:cNvPr id="32" name="正方形/長方形 31">
                <a:extLst>
                  <a:ext uri="{FF2B5EF4-FFF2-40B4-BE49-F238E27FC236}">
                    <a16:creationId xmlns:a16="http://schemas.microsoft.com/office/drawing/2014/main" id="{D1648BF4-AE26-9E48-9688-47DD3225BF33}"/>
                  </a:ext>
                </a:extLst>
              </p:cNvPr>
              <p:cNvSpPr/>
              <p:nvPr/>
            </p:nvSpPr>
            <p:spPr>
              <a:xfrm>
                <a:off x="4572000" y="904597"/>
                <a:ext cx="3935813" cy="299970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10855D2E-48B2-A94F-ADDC-951F9B61DE65}"/>
                  </a:ext>
                </a:extLst>
              </p:cNvPr>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489896" y="2156535"/>
                <a:ext cx="1025115" cy="959024"/>
              </a:xfrm>
              <a:prstGeom prst="rect">
                <a:avLst/>
              </a:prstGeom>
              <a:effectLst>
                <a:outerShdw blurRad="50800" dist="38100" dir="2700000" algn="tl" rotWithShape="0">
                  <a:prstClr val="black">
                    <a:alpha val="40000"/>
                  </a:prstClr>
                </a:outerShdw>
              </a:effectLst>
            </p:spPr>
          </p:pic>
          <p:sp>
            <p:nvSpPr>
              <p:cNvPr id="13" name="テキスト ボックス 12">
                <a:extLst>
                  <a:ext uri="{FF2B5EF4-FFF2-40B4-BE49-F238E27FC236}">
                    <a16:creationId xmlns:a16="http://schemas.microsoft.com/office/drawing/2014/main" id="{A34FE34D-8F44-8740-8A40-DCA4113BCBFE}"/>
                  </a:ext>
                </a:extLst>
              </p:cNvPr>
              <p:cNvSpPr txBox="1"/>
              <p:nvPr/>
            </p:nvSpPr>
            <p:spPr>
              <a:xfrm>
                <a:off x="4802832" y="2264916"/>
                <a:ext cx="1800493" cy="738664"/>
              </a:xfrm>
              <a:prstGeom prst="rect">
                <a:avLst/>
              </a:prstGeom>
              <a:noFill/>
            </p:spPr>
            <p:txBody>
              <a:bodyPr wrap="none" rtlCol="0">
                <a:spAutoFit/>
              </a:bodyPr>
              <a:lstStyle/>
              <a:p>
                <a:pPr algn="r"/>
                <a:r>
                  <a:rPr kumimoji="1" lang="ja-JP" altLang="en-US" sz="1400">
                    <a:solidFill>
                      <a:srgbClr val="0070C0"/>
                    </a:solidFill>
                    <a:latin typeface="Meiryo" panose="020B0604030504040204" pitchFamily="34" charset="-128"/>
                    <a:ea typeface="Meiryo" panose="020B0604030504040204" pitchFamily="34" charset="-128"/>
                  </a:rPr>
                  <a:t>データを収集し</a:t>
                </a:r>
                <a:endParaRPr kumimoji="1" lang="en-US" altLang="ja-JP" sz="1400" dirty="0">
                  <a:solidFill>
                    <a:srgbClr val="0070C0"/>
                  </a:solidFill>
                  <a:latin typeface="Meiryo" panose="020B0604030504040204" pitchFamily="34" charset="-128"/>
                  <a:ea typeface="Meiryo" panose="020B0604030504040204" pitchFamily="34" charset="-128"/>
                </a:endParaRPr>
              </a:p>
              <a:p>
                <a:pPr algn="r"/>
                <a:r>
                  <a:rPr lang="ja-JP" altLang="en-US" sz="1400">
                    <a:solidFill>
                      <a:srgbClr val="0070C0"/>
                    </a:solidFill>
                    <a:latin typeface="Meiryo" panose="020B0604030504040204" pitchFamily="34" charset="-128"/>
                    <a:ea typeface="Meiryo" panose="020B0604030504040204" pitchFamily="34" charset="-128"/>
                  </a:rPr>
                  <a:t>機械学習によって</a:t>
                </a:r>
                <a:endParaRPr lang="en-US" altLang="ja-JP" sz="1400" dirty="0">
                  <a:solidFill>
                    <a:srgbClr val="0070C0"/>
                  </a:solidFill>
                  <a:latin typeface="Meiryo" panose="020B0604030504040204" pitchFamily="34" charset="-128"/>
                  <a:ea typeface="Meiryo" panose="020B0604030504040204" pitchFamily="34" charset="-128"/>
                </a:endParaRPr>
              </a:p>
              <a:p>
                <a:pPr algn="r"/>
                <a:r>
                  <a:rPr lang="ja-JP" altLang="en-US" sz="1400">
                    <a:solidFill>
                      <a:srgbClr val="0070C0"/>
                    </a:solidFill>
                    <a:latin typeface="Meiryo" panose="020B0604030504040204" pitchFamily="34" charset="-128"/>
                    <a:ea typeface="Meiryo" panose="020B0604030504040204" pitchFamily="34" charset="-128"/>
                  </a:rPr>
                  <a:t>最適解を見つけ出す</a:t>
                </a:r>
                <a:endParaRPr lang="en-US" altLang="ja-JP" sz="1400" dirty="0">
                  <a:solidFill>
                    <a:srgbClr val="0070C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176AAAB3-05FE-794B-9D7D-CDFACE9B07AF}"/>
                  </a:ext>
                </a:extLst>
              </p:cNvPr>
              <p:cNvSpPr txBox="1"/>
              <p:nvPr/>
            </p:nvSpPr>
            <p:spPr>
              <a:xfrm>
                <a:off x="7401582" y="2264916"/>
                <a:ext cx="1082348" cy="954107"/>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ルール</a:t>
                </a:r>
                <a:endParaRPr kumimoji="1"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や統計値</a:t>
                </a:r>
                <a:endParaRPr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による判断</a:t>
                </a:r>
                <a:endParaRPr lang="en-US" altLang="ja-JP" sz="1400" dirty="0">
                  <a:solidFill>
                    <a:srgbClr val="0070C0"/>
                  </a:solidFill>
                  <a:latin typeface="Meiryo" panose="020B0604030504040204" pitchFamily="34" charset="-128"/>
                  <a:ea typeface="Meiryo" panose="020B0604030504040204" pitchFamily="34" charset="-128"/>
                </a:endParaRPr>
              </a:p>
              <a:p>
                <a:endParaRPr kumimoji="1" lang="ja-JP" altLang="en-US" sz="1400">
                  <a:solidFill>
                    <a:srgbClr val="0070C0"/>
                  </a:solidFill>
                  <a:latin typeface="Meiryo" panose="020B0604030504040204" pitchFamily="34" charset="-128"/>
                  <a:ea typeface="Meiryo" panose="020B0604030504040204" pitchFamily="34" charset="-128"/>
                </a:endParaRPr>
              </a:p>
            </p:txBody>
          </p:sp>
          <p:cxnSp>
            <p:nvCxnSpPr>
              <p:cNvPr id="25" name="直線矢印コネクタ 24">
                <a:extLst>
                  <a:ext uri="{FF2B5EF4-FFF2-40B4-BE49-F238E27FC236}">
                    <a16:creationId xmlns:a16="http://schemas.microsoft.com/office/drawing/2014/main" id="{C80DC900-1468-F44A-8012-209E8FBE914A}"/>
                  </a:ext>
                </a:extLst>
              </p:cNvPr>
              <p:cNvCxnSpPr>
                <a:cxnSpLocks/>
                <a:stCxn id="7" idx="2"/>
              </p:cNvCxnSpPr>
              <p:nvPr/>
            </p:nvCxnSpPr>
            <p:spPr>
              <a:xfrm flipH="1">
                <a:off x="636187" y="3115559"/>
                <a:ext cx="6366267" cy="965539"/>
              </a:xfrm>
              <a:prstGeom prst="straightConnector1">
                <a:avLst/>
              </a:prstGeom>
              <a:ln w="3810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C8748C8C-2869-D342-BB6E-AE6DA94988B1}"/>
                  </a:ext>
                </a:extLst>
              </p:cNvPr>
              <p:cNvCxnSpPr>
                <a:cxnSpLocks/>
                <a:stCxn id="7" idx="2"/>
              </p:cNvCxnSpPr>
              <p:nvPr/>
            </p:nvCxnSpPr>
            <p:spPr>
              <a:xfrm>
                <a:off x="7002454" y="3115559"/>
                <a:ext cx="1473235" cy="978667"/>
              </a:xfrm>
              <a:prstGeom prst="straightConnector1">
                <a:avLst/>
              </a:prstGeom>
              <a:ln w="3810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a:extLst>
                  <a:ext uri="{FF2B5EF4-FFF2-40B4-BE49-F238E27FC236}">
                    <a16:creationId xmlns:a16="http://schemas.microsoft.com/office/drawing/2014/main" id="{E857466F-8BD0-9844-BDBC-6C11FEBB142F}"/>
                  </a:ext>
                </a:extLst>
              </p:cNvPr>
              <p:cNvSpPr txBox="1"/>
              <p:nvPr/>
            </p:nvSpPr>
            <p:spPr>
              <a:xfrm>
                <a:off x="4559032" y="1529559"/>
                <a:ext cx="3946793" cy="584775"/>
              </a:xfrm>
              <a:prstGeom prst="rect">
                <a:avLst/>
              </a:prstGeom>
              <a:noFill/>
            </p:spPr>
            <p:txBody>
              <a:bodyPr wrap="squar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徹底して無駄を無くし</a:t>
                </a:r>
                <a:endParaRPr kumimoji="1" lang="en-US" altLang="ja-JP" sz="1600" b="1" dirty="0">
                  <a:solidFill>
                    <a:srgbClr val="0070C0"/>
                  </a:solidFill>
                  <a:latin typeface="Meiryo" panose="020B0604030504040204" pitchFamily="34" charset="-128"/>
                  <a:ea typeface="Meiryo" panose="020B0604030504040204" pitchFamily="34" charset="-128"/>
                </a:endParaRPr>
              </a:p>
              <a:p>
                <a:pPr algn="ctr"/>
                <a:r>
                  <a:rPr kumimoji="1" lang="ja-JP" altLang="en-US" sz="1600" b="1">
                    <a:solidFill>
                      <a:srgbClr val="0070C0"/>
                    </a:solidFill>
                    <a:latin typeface="Meiryo" panose="020B0604030504040204" pitchFamily="34" charset="-128"/>
                    <a:ea typeface="Meiryo" panose="020B0604030504040204" pitchFamily="34" charset="-128"/>
                  </a:rPr>
                  <a:t>効率、コスト、期間を劇的に改善</a:t>
                </a:r>
              </a:p>
            </p:txBody>
          </p:sp>
          <p:sp>
            <p:nvSpPr>
              <p:cNvPr id="41" name="テキスト ボックス 40">
                <a:extLst>
                  <a:ext uri="{FF2B5EF4-FFF2-40B4-BE49-F238E27FC236}">
                    <a16:creationId xmlns:a16="http://schemas.microsoft.com/office/drawing/2014/main" id="{D9894103-1614-A447-B414-D95DA72D0560}"/>
                  </a:ext>
                </a:extLst>
              </p:cNvPr>
              <p:cNvSpPr txBox="1"/>
              <p:nvPr/>
            </p:nvSpPr>
            <p:spPr>
              <a:xfrm>
                <a:off x="4589782" y="986445"/>
                <a:ext cx="3946793" cy="338554"/>
              </a:xfrm>
              <a:prstGeom prst="rect">
                <a:avLst/>
              </a:prstGeom>
              <a:noFill/>
            </p:spPr>
            <p:txBody>
              <a:bodyPr wrap="square" rtlCol="0">
                <a:spAutoFit/>
              </a:bodyPr>
              <a:lstStyle/>
              <a:p>
                <a:pPr algn="ctr"/>
                <a:r>
                  <a:rPr kumimoji="1" lang="en-US" altLang="ja-JP" sz="1600" b="1" dirty="0" err="1">
                    <a:solidFill>
                      <a:srgbClr val="0070C0"/>
                    </a:solidFill>
                    <a:latin typeface="Meiryo" panose="020B0604030504040204" pitchFamily="34" charset="-128"/>
                    <a:ea typeface="Meiryo" panose="020B0604030504040204" pitchFamily="34" charset="-128"/>
                  </a:rPr>
                  <a:t>IoT</a:t>
                </a:r>
                <a:r>
                  <a:rPr kumimoji="1" lang="ja-JP" altLang="en-US" sz="1600" b="1">
                    <a:solidFill>
                      <a:srgbClr val="0070C0"/>
                    </a:solidFill>
                    <a:latin typeface="Meiryo" panose="020B0604030504040204" pitchFamily="34" charset="-128"/>
                    <a:ea typeface="Meiryo" panose="020B0604030504040204" pitchFamily="34" charset="-128"/>
                  </a:rPr>
                  <a:t>で実現する</a:t>
                </a:r>
                <a:r>
                  <a:rPr kumimoji="1" lang="ja-JP" altLang="en-US" sz="1600">
                    <a:solidFill>
                      <a:srgbClr val="0070C0"/>
                    </a:solidFill>
                    <a:latin typeface="Meiryo" panose="020B0604030504040204" pitchFamily="34" charset="-128"/>
                    <a:ea typeface="Meiryo" panose="020B0604030504040204" pitchFamily="34" charset="-128"/>
                  </a:rPr>
                  <a:t>社会やビジネスの仕組み</a:t>
                </a:r>
              </a:p>
            </p:txBody>
          </p:sp>
          <p:sp>
            <p:nvSpPr>
              <p:cNvPr id="29" name="円柱 28">
                <a:extLst>
                  <a:ext uri="{FF2B5EF4-FFF2-40B4-BE49-F238E27FC236}">
                    <a16:creationId xmlns:a16="http://schemas.microsoft.com/office/drawing/2014/main" id="{27821786-1E58-D046-B42E-CC87DB9148F5}"/>
                  </a:ext>
                </a:extLst>
              </p:cNvPr>
              <p:cNvSpPr/>
              <p:nvPr/>
            </p:nvSpPr>
            <p:spPr>
              <a:xfrm>
                <a:off x="4802832" y="3083902"/>
                <a:ext cx="1852303" cy="721271"/>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Tree>
    <p:extLst>
      <p:ext uri="{BB962C8B-B14F-4D97-AF65-F5344CB8AC3E}">
        <p14:creationId xmlns:p14="http://schemas.microsoft.com/office/powerpoint/2010/main" val="217448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27584" y="1196752"/>
            <a:ext cx="3744416" cy="496855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0" y="1196752"/>
            <a:ext cx="3744416" cy="49685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49" name="正方形/長方形 48"/>
          <p:cNvSpPr/>
          <p:nvPr/>
        </p:nvSpPr>
        <p:spPr>
          <a:xfrm>
            <a:off x="971600" y="1383159"/>
            <a:ext cx="3456384" cy="46166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メイリオ"/>
                <a:ea typeface="メイリオ"/>
                <a:cs typeface="メイリオ"/>
              </a:rPr>
              <a:t>社会基盤</a:t>
            </a:r>
            <a:r>
              <a:rPr lang="ja-JP" altLang="en-US" sz="2000" dirty="0">
                <a:solidFill>
                  <a:schemeClr val="bg1"/>
                </a:solidFill>
                <a:latin typeface="メイリオ"/>
                <a:ea typeface="メイリオ"/>
                <a:cs typeface="メイリオ"/>
              </a:rPr>
              <a:t>のシフト</a:t>
            </a:r>
          </a:p>
        </p:txBody>
      </p:sp>
      <p:sp>
        <p:nvSpPr>
          <p:cNvPr id="50" name="正方形/長方形 49"/>
          <p:cNvSpPr/>
          <p:nvPr/>
        </p:nvSpPr>
        <p:spPr>
          <a:xfrm>
            <a:off x="4716016" y="1383159"/>
            <a:ext cx="3456384" cy="4616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rgbClr val="FFFFFF"/>
                </a:solidFill>
                <a:latin typeface="メイリオ"/>
                <a:ea typeface="メイリオ"/>
                <a:cs typeface="メイリオ"/>
              </a:rPr>
              <a:t>「モノ」の価値</a:t>
            </a:r>
            <a:r>
              <a:rPr lang="ja-JP" altLang="en-US" sz="2000" dirty="0">
                <a:solidFill>
                  <a:srgbClr val="FFFFFF"/>
                </a:solidFill>
                <a:latin typeface="メイリオ"/>
                <a:ea typeface="メイリオ"/>
                <a:cs typeface="メイリオ"/>
              </a:rPr>
              <a:t>のシフト</a:t>
            </a:r>
          </a:p>
        </p:txBody>
      </p:sp>
      <p:sp>
        <p:nvSpPr>
          <p:cNvPr id="2" name="タイトル 1"/>
          <p:cNvSpPr>
            <a:spLocks noGrp="1"/>
          </p:cNvSpPr>
          <p:nvPr>
            <p:ph type="title"/>
          </p:nvPr>
        </p:nvSpPr>
        <p:spPr/>
        <p:txBody>
          <a:bodyPr/>
          <a:lstStyle/>
          <a:p>
            <a:r>
              <a:rPr kumimoji="1" lang="en-US" altLang="ja-JP" dirty="0" err="1"/>
              <a:t>IoT</a:t>
            </a:r>
            <a:r>
              <a:rPr lang="ja-JP" altLang="en-US" dirty="0"/>
              <a:t>がもたらす２つのパラダイムシフト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sp>
        <p:nvSpPr>
          <p:cNvPr id="8" name="テキスト ボックス 7"/>
          <p:cNvSpPr txBox="1"/>
          <p:nvPr/>
        </p:nvSpPr>
        <p:spPr>
          <a:xfrm>
            <a:off x="823301" y="5131401"/>
            <a:ext cx="3744416" cy="738664"/>
          </a:xfrm>
          <a:prstGeom prst="rect">
            <a:avLst/>
          </a:prstGeom>
          <a:noFill/>
        </p:spPr>
        <p:txBody>
          <a:bodyPr wrap="square" rtlCol="0">
            <a:spAutoFit/>
          </a:bodyPr>
          <a:lstStyle/>
          <a:p>
            <a:pPr marL="271463" indent="-271463">
              <a:buFont typeface="+mj-lt"/>
              <a:buAutoNum type="arabicPeriod"/>
            </a:pPr>
            <a:r>
              <a:rPr kumimoji="1" lang="ja-JP" altLang="en-US" sz="1400" dirty="0">
                <a:solidFill>
                  <a:srgbClr val="800000"/>
                </a:solidFill>
                <a:latin typeface="メイリオ"/>
                <a:ea typeface="メイリオ"/>
                <a:cs typeface="メイリオ"/>
              </a:rPr>
              <a:t>現実世界のデジタル・データ化</a:t>
            </a:r>
            <a:endParaRPr kumimoji="1" lang="en-US" altLang="ja-JP" sz="1400" dirty="0">
              <a:solidFill>
                <a:srgbClr val="800000"/>
              </a:solidFill>
              <a:latin typeface="メイリオ"/>
              <a:ea typeface="メイリオ"/>
              <a:cs typeface="メイリオ"/>
            </a:endParaRPr>
          </a:p>
          <a:p>
            <a:pPr marL="271463" indent="-271463">
              <a:buFont typeface="+mj-lt"/>
              <a:buAutoNum type="arabicPeriod"/>
            </a:pPr>
            <a:r>
              <a:rPr lang="ja-JP" altLang="en-US" sz="1400" dirty="0">
                <a:solidFill>
                  <a:srgbClr val="800000"/>
                </a:solidFill>
                <a:latin typeface="メイリオ"/>
                <a:ea typeface="メイリオ"/>
                <a:cs typeface="メイリオ"/>
              </a:rPr>
              <a:t>ビッグデータを使ったシミュレーション</a:t>
            </a:r>
            <a:endParaRPr lang="en-US" altLang="ja-JP" sz="1400" dirty="0">
              <a:solidFill>
                <a:srgbClr val="800000"/>
              </a:solidFill>
              <a:latin typeface="メイリオ"/>
              <a:ea typeface="メイリオ"/>
              <a:cs typeface="メイリオ"/>
            </a:endParaRPr>
          </a:p>
          <a:p>
            <a:pPr marL="271463" indent="-271463">
              <a:buFont typeface="+mj-lt"/>
              <a:buAutoNum type="arabicPeriod"/>
            </a:pPr>
            <a:r>
              <a:rPr kumimoji="1" lang="ja-JP" altLang="en-US" sz="1400" dirty="0">
                <a:solidFill>
                  <a:srgbClr val="800000"/>
                </a:solidFill>
                <a:latin typeface="メイリオ"/>
                <a:ea typeface="メイリオ"/>
                <a:cs typeface="メイリオ"/>
              </a:rPr>
              <a:t>現実世界へのフィードバック</a:t>
            </a:r>
          </a:p>
        </p:txBody>
      </p:sp>
      <p:sp>
        <p:nvSpPr>
          <p:cNvPr id="9" name="テキスト ボックス 8"/>
          <p:cNvSpPr txBox="1"/>
          <p:nvPr/>
        </p:nvSpPr>
        <p:spPr>
          <a:xfrm>
            <a:off x="4572000" y="5138608"/>
            <a:ext cx="3744416" cy="738664"/>
          </a:xfrm>
          <a:prstGeom prst="rect">
            <a:avLst/>
          </a:prstGeom>
          <a:noFill/>
        </p:spPr>
        <p:txBody>
          <a:bodyPr wrap="square" rtlCol="0">
            <a:spAutoFit/>
          </a:bodyPr>
          <a:lstStyle/>
          <a:p>
            <a:pPr marL="271463" indent="-271463">
              <a:buFont typeface="+mj-lt"/>
              <a:buAutoNum type="arabicPeriod"/>
            </a:pPr>
            <a:r>
              <a:rPr lang="ja-JP" altLang="en-US" sz="1400" dirty="0">
                <a:solidFill>
                  <a:srgbClr val="0000FF"/>
                </a:solidFill>
                <a:latin typeface="メイリオ"/>
                <a:ea typeface="メイリオ"/>
                <a:cs typeface="メイリオ"/>
              </a:rPr>
              <a:t>「ハード＋ソフト」がネットワーク接続</a:t>
            </a:r>
            <a:endParaRPr lang="en-US" altLang="ja-JP" sz="1400" dirty="0">
              <a:solidFill>
                <a:srgbClr val="0000FF"/>
              </a:solidFill>
              <a:latin typeface="メイリオ"/>
              <a:ea typeface="メイリオ"/>
              <a:cs typeface="メイリオ"/>
            </a:endParaRPr>
          </a:p>
          <a:p>
            <a:pPr marL="271463" indent="-271463">
              <a:buFont typeface="+mj-lt"/>
              <a:buAutoNum type="arabicPeriod"/>
            </a:pPr>
            <a:r>
              <a:rPr lang="ja-JP" altLang="en-US" sz="1400" dirty="0">
                <a:solidFill>
                  <a:srgbClr val="0000FF"/>
                </a:solidFill>
                <a:latin typeface="メイリオ"/>
                <a:ea typeface="メイリオ"/>
                <a:cs typeface="メイリオ"/>
              </a:rPr>
              <a:t>モノとクラウド・サービスが一体化</a:t>
            </a:r>
            <a:endParaRPr lang="en-US" altLang="ja-JP" sz="1400" dirty="0">
              <a:solidFill>
                <a:srgbClr val="0000FF"/>
              </a:solidFill>
              <a:latin typeface="メイリオ"/>
              <a:ea typeface="メイリオ"/>
              <a:cs typeface="メイリオ"/>
            </a:endParaRPr>
          </a:p>
          <a:p>
            <a:pPr marL="271463" indent="-271463">
              <a:buFont typeface="+mj-lt"/>
              <a:buAutoNum type="arabicPeriod"/>
            </a:pPr>
            <a:r>
              <a:rPr kumimoji="1" lang="ja-JP" altLang="en-US" sz="1400" dirty="0">
                <a:solidFill>
                  <a:srgbClr val="0000FF"/>
                </a:solidFill>
                <a:latin typeface="メイリオ"/>
                <a:ea typeface="メイリオ"/>
                <a:cs typeface="メイリオ"/>
              </a:rPr>
              <a:t>システム全体で価値を生成</a:t>
            </a:r>
            <a:endParaRPr kumimoji="1" lang="en-US" altLang="ja-JP" sz="1400" dirty="0">
              <a:solidFill>
                <a:srgbClr val="0000FF"/>
              </a:solidFill>
              <a:latin typeface="メイリオ"/>
              <a:ea typeface="メイリオ"/>
              <a:cs typeface="メイリオ"/>
            </a:endParaRPr>
          </a:p>
        </p:txBody>
      </p:sp>
      <p:sp>
        <p:nvSpPr>
          <p:cNvPr id="11" name="正方形/長方形 10"/>
          <p:cNvSpPr/>
          <p:nvPr/>
        </p:nvSpPr>
        <p:spPr>
          <a:xfrm>
            <a:off x="1043608" y="2564904"/>
            <a:ext cx="1584176" cy="10801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2771800" y="2564904"/>
            <a:ext cx="1584176" cy="10801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043608" y="3789040"/>
            <a:ext cx="3312368" cy="10801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柱 12"/>
          <p:cNvSpPr/>
          <p:nvPr/>
        </p:nvSpPr>
        <p:spPr>
          <a:xfrm>
            <a:off x="1979712" y="3284984"/>
            <a:ext cx="1440160" cy="864096"/>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660026" y="4580533"/>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a:solidFill>
                  <a:srgbClr val="FFFFFF"/>
                </a:solidFill>
                <a:latin typeface="メイリオ"/>
                <a:ea typeface="メイリオ"/>
                <a:cs typeface="メイリオ"/>
              </a:rPr>
              <a:t>ハードウェア</a:t>
            </a:r>
          </a:p>
        </p:txBody>
      </p:sp>
      <p:sp>
        <p:nvSpPr>
          <p:cNvPr id="16" name="正方形/長方形 15"/>
          <p:cNvSpPr/>
          <p:nvPr/>
        </p:nvSpPr>
        <p:spPr>
          <a:xfrm>
            <a:off x="5596129" y="4293096"/>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r>
              <a:rPr kumimoji="1" lang="ja-JP" altLang="en-US" sz="800" dirty="0">
                <a:solidFill>
                  <a:srgbClr val="FFFFFF"/>
                </a:solidFill>
                <a:latin typeface="メイリオ"/>
                <a:ea typeface="メイリオ"/>
                <a:cs typeface="メイリオ"/>
              </a:rPr>
              <a:t>ソフトウェア</a:t>
            </a: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7" name="正方形/長方形 16"/>
          <p:cNvSpPr/>
          <p:nvPr/>
        </p:nvSpPr>
        <p:spPr>
          <a:xfrm>
            <a:off x="5740146" y="4509120"/>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a:solidFill>
                  <a:srgbClr val="FFFFFF"/>
                </a:solidFill>
                <a:latin typeface="メイリオ"/>
                <a:ea typeface="メイリオ"/>
                <a:cs typeface="メイリオ"/>
              </a:rPr>
              <a:t>ハードウェア</a:t>
            </a:r>
          </a:p>
        </p:txBody>
      </p:sp>
      <p:pic>
        <p:nvPicPr>
          <p:cNvPr id="35" name="図 34" descr="design_img_f_1133791_s.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4248" y="3429000"/>
            <a:ext cx="1329716" cy="1080120"/>
          </a:xfrm>
          <a:prstGeom prst="rect">
            <a:avLst/>
          </a:prstGeom>
          <a:ln>
            <a:noFill/>
          </a:ln>
          <a:effectLst>
            <a:outerShdw blurRad="292100" dist="139700" dir="2700000" algn="tl" rotWithShape="0">
              <a:srgbClr val="333333">
                <a:alpha val="65000"/>
              </a:srgbClr>
            </a:outerShdw>
          </a:effectLst>
        </p:spPr>
      </p:pic>
      <p:sp>
        <p:nvSpPr>
          <p:cNvPr id="37" name="右矢印 36"/>
          <p:cNvSpPr/>
          <p:nvPr/>
        </p:nvSpPr>
        <p:spPr>
          <a:xfrm rot="19919827">
            <a:off x="4617769" y="3384635"/>
            <a:ext cx="3434786" cy="643863"/>
          </a:xfrm>
          <a:custGeom>
            <a:avLst/>
            <a:gdLst>
              <a:gd name="connsiteX0" fmla="*/ 0 w 3417948"/>
              <a:gd name="connsiteY0" fmla="*/ 160966 h 643863"/>
              <a:gd name="connsiteX1" fmla="*/ 3096017 w 3417948"/>
              <a:gd name="connsiteY1" fmla="*/ 160966 h 643863"/>
              <a:gd name="connsiteX2" fmla="*/ 3096017 w 3417948"/>
              <a:gd name="connsiteY2" fmla="*/ 0 h 643863"/>
              <a:gd name="connsiteX3" fmla="*/ 3417948 w 3417948"/>
              <a:gd name="connsiteY3" fmla="*/ 321932 h 643863"/>
              <a:gd name="connsiteX4" fmla="*/ 3096017 w 3417948"/>
              <a:gd name="connsiteY4" fmla="*/ 643863 h 643863"/>
              <a:gd name="connsiteX5" fmla="*/ 3096017 w 3417948"/>
              <a:gd name="connsiteY5" fmla="*/ 482897 h 643863"/>
              <a:gd name="connsiteX6" fmla="*/ 0 w 3417948"/>
              <a:gd name="connsiteY6" fmla="*/ 482897 h 643863"/>
              <a:gd name="connsiteX7" fmla="*/ 0 w 3417948"/>
              <a:gd name="connsiteY7" fmla="*/ 160966 h 643863"/>
              <a:gd name="connsiteX0" fmla="*/ 16838 w 3434786"/>
              <a:gd name="connsiteY0" fmla="*/ 160966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16838 w 3434786"/>
              <a:gd name="connsiteY7" fmla="*/ 160966 h 643863"/>
              <a:gd name="connsiteX0" fmla="*/ 5127 w 3434786"/>
              <a:gd name="connsiteY0" fmla="*/ 332169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5127 w 3434786"/>
              <a:gd name="connsiteY7" fmla="*/ 332169 h 64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786" h="643863">
                <a:moveTo>
                  <a:pt x="5127" y="332169"/>
                </a:moveTo>
                <a:lnTo>
                  <a:pt x="3112855" y="160966"/>
                </a:lnTo>
                <a:lnTo>
                  <a:pt x="3112855" y="0"/>
                </a:lnTo>
                <a:lnTo>
                  <a:pt x="3434786" y="321932"/>
                </a:lnTo>
                <a:lnTo>
                  <a:pt x="3112855" y="643863"/>
                </a:lnTo>
                <a:lnTo>
                  <a:pt x="3112855" y="482897"/>
                </a:lnTo>
                <a:lnTo>
                  <a:pt x="0" y="332999"/>
                </a:lnTo>
                <a:lnTo>
                  <a:pt x="5127" y="332169"/>
                </a:lnTo>
                <a:close/>
              </a:path>
            </a:pathLst>
          </a:cu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4661358" y="2599926"/>
            <a:ext cx="2522970" cy="646331"/>
          </a:xfrm>
          <a:prstGeom prst="rect">
            <a:avLst/>
          </a:prstGeom>
        </p:spPr>
        <p:txBody>
          <a:bodyPr wrap="square">
            <a:spAutoFit/>
          </a:bodyPr>
          <a:lstStyle/>
          <a:p>
            <a:r>
              <a:rPr lang="ja-JP" altLang="en-US" sz="1200" dirty="0">
                <a:solidFill>
                  <a:srgbClr val="0000FF"/>
                </a:solidFill>
                <a:latin typeface="メイリオ"/>
                <a:ea typeface="メイリオ"/>
                <a:cs typeface="メイリオ"/>
              </a:rPr>
              <a:t>モノの価値は、</a:t>
            </a:r>
            <a:endParaRPr lang="en-US" altLang="ja-JP" sz="1200" dirty="0">
              <a:solidFill>
                <a:srgbClr val="0000FF"/>
              </a:solidFill>
              <a:latin typeface="メイリオ"/>
              <a:ea typeface="メイリオ"/>
              <a:cs typeface="メイリオ"/>
            </a:endParaRPr>
          </a:p>
          <a:p>
            <a:r>
              <a:rPr lang="ja-JP" altLang="ja-JP" sz="1200" b="1" dirty="0">
                <a:solidFill>
                  <a:srgbClr val="0000FF"/>
                </a:solidFill>
                <a:latin typeface="メイリオ"/>
                <a:ea typeface="メイリオ"/>
                <a:cs typeface="メイリオ"/>
              </a:rPr>
              <a:t>ハードウェア</a:t>
            </a:r>
            <a:r>
              <a:rPr lang="ja-JP" altLang="ja-JP" sz="1200" dirty="0">
                <a:solidFill>
                  <a:srgbClr val="0000FF"/>
                </a:solidFill>
                <a:latin typeface="メイリオ"/>
                <a:ea typeface="メイリオ"/>
                <a:cs typeface="メイリオ"/>
              </a:rPr>
              <a:t>から</a:t>
            </a:r>
            <a:r>
              <a:rPr lang="ja-JP" altLang="ja-JP" sz="1200" b="1" dirty="0">
                <a:solidFill>
                  <a:srgbClr val="0000FF"/>
                </a:solidFill>
                <a:latin typeface="メイリオ"/>
                <a:ea typeface="メイリオ"/>
                <a:cs typeface="メイリオ"/>
              </a:rPr>
              <a:t>ソフトウェア</a:t>
            </a:r>
            <a:r>
              <a:rPr lang="ja-JP" altLang="ja-JP" sz="1200" dirty="0">
                <a:solidFill>
                  <a:srgbClr val="0000FF"/>
                </a:solidFill>
                <a:latin typeface="メイリオ"/>
                <a:ea typeface="メイリオ"/>
                <a:cs typeface="メイリオ"/>
              </a:rPr>
              <a:t>へ</a:t>
            </a:r>
            <a:endParaRPr lang="en-US" altLang="ja-JP" sz="1200" dirty="0">
              <a:solidFill>
                <a:srgbClr val="0000FF"/>
              </a:solidFill>
              <a:latin typeface="メイリオ"/>
              <a:ea typeface="メイリオ"/>
              <a:cs typeface="メイリオ"/>
            </a:endParaRPr>
          </a:p>
          <a:p>
            <a:r>
              <a:rPr lang="ja-JP" altLang="ja-JP" sz="1200" dirty="0">
                <a:solidFill>
                  <a:srgbClr val="0000FF"/>
                </a:solidFill>
                <a:latin typeface="メイリオ"/>
                <a:ea typeface="メイリオ"/>
                <a:cs typeface="メイリオ"/>
              </a:rPr>
              <a:t>そして</a:t>
            </a:r>
            <a:r>
              <a:rPr lang="ja-JP" altLang="ja-JP" sz="1200" b="1" dirty="0">
                <a:solidFill>
                  <a:srgbClr val="0000FF"/>
                </a:solidFill>
                <a:latin typeface="メイリオ"/>
                <a:ea typeface="メイリオ"/>
                <a:cs typeface="メイリオ"/>
              </a:rPr>
              <a:t>サービス</a:t>
            </a:r>
            <a:r>
              <a:rPr lang="ja-JP" altLang="ja-JP" sz="1200" dirty="0">
                <a:solidFill>
                  <a:srgbClr val="0000FF"/>
                </a:solidFill>
                <a:latin typeface="メイリオ"/>
                <a:ea typeface="メイリオ"/>
                <a:cs typeface="メイリオ"/>
              </a:rPr>
              <a:t>へとシフト</a:t>
            </a:r>
            <a:endParaRPr lang="ja-JP" altLang="en-US" sz="1200" dirty="0">
              <a:solidFill>
                <a:srgbClr val="0000FF"/>
              </a:solidFill>
              <a:latin typeface="メイリオ"/>
              <a:ea typeface="メイリオ"/>
              <a:cs typeface="メイリオ"/>
            </a:endParaRPr>
          </a:p>
        </p:txBody>
      </p:sp>
      <p:sp>
        <p:nvSpPr>
          <p:cNvPr id="40" name="テキスト ボックス 39"/>
          <p:cNvSpPr txBox="1"/>
          <p:nvPr/>
        </p:nvSpPr>
        <p:spPr>
          <a:xfrm>
            <a:off x="1043608" y="2637078"/>
            <a:ext cx="1584176" cy="430887"/>
          </a:xfrm>
          <a:prstGeom prst="rect">
            <a:avLst/>
          </a:prstGeom>
          <a:noFill/>
        </p:spPr>
        <p:txBody>
          <a:bodyPr wrap="square" rtlCol="0">
            <a:spAutoFit/>
          </a:bodyPr>
          <a:lstStyle/>
          <a:p>
            <a:pPr algn="ctr"/>
            <a:r>
              <a:rPr lang="ja-JP" altLang="en-US" sz="1400" dirty="0">
                <a:solidFill>
                  <a:srgbClr val="FFFFFF"/>
                </a:solidFill>
                <a:latin typeface="メイリオ"/>
                <a:ea typeface="メイリオ"/>
                <a:cs typeface="メイリオ"/>
              </a:rPr>
              <a:t>アナリティクス</a:t>
            </a:r>
            <a:endParaRPr lang="en-US" altLang="ja-JP" sz="1400" dirty="0">
              <a:solidFill>
                <a:srgbClr val="FFFFFF"/>
              </a:solidFill>
              <a:latin typeface="メイリオ"/>
              <a:ea typeface="メイリオ"/>
              <a:cs typeface="メイリオ"/>
            </a:endParaRPr>
          </a:p>
          <a:p>
            <a:pPr algn="ctr"/>
            <a:r>
              <a:rPr kumimoji="1" lang="ja-JP" altLang="en-US" sz="800" dirty="0">
                <a:solidFill>
                  <a:srgbClr val="FFFFFF"/>
                </a:solidFill>
                <a:latin typeface="メイリオ"/>
                <a:ea typeface="メイリオ"/>
                <a:cs typeface="メイリオ"/>
              </a:rPr>
              <a:t>人工知能＋シミュレーション</a:t>
            </a:r>
          </a:p>
        </p:txBody>
      </p:sp>
      <p:sp>
        <p:nvSpPr>
          <p:cNvPr id="41" name="テキスト ボックス 40"/>
          <p:cNvSpPr txBox="1"/>
          <p:nvPr/>
        </p:nvSpPr>
        <p:spPr>
          <a:xfrm>
            <a:off x="2699792" y="2636912"/>
            <a:ext cx="1728192" cy="430887"/>
          </a:xfrm>
          <a:prstGeom prst="rect">
            <a:avLst/>
          </a:prstGeom>
          <a:noFill/>
        </p:spPr>
        <p:txBody>
          <a:bodyPr wrap="square" rtlCol="0">
            <a:spAutoFit/>
          </a:bodyPr>
          <a:lstStyle/>
          <a:p>
            <a:pPr algn="ctr"/>
            <a:r>
              <a:rPr kumimoji="1" lang="ja-JP" altLang="en-US" sz="1400" dirty="0">
                <a:solidFill>
                  <a:srgbClr val="FFFFFF"/>
                </a:solidFill>
                <a:latin typeface="メイリオ"/>
                <a:ea typeface="メイリオ"/>
                <a:cs typeface="メイリオ"/>
              </a:rPr>
              <a:t>アプリケーション</a:t>
            </a:r>
          </a:p>
          <a:p>
            <a:pPr algn="ctr"/>
            <a:r>
              <a:rPr kumimoji="1" lang="ja-JP" altLang="en-US" sz="800" dirty="0">
                <a:solidFill>
                  <a:srgbClr val="FFFFFF"/>
                </a:solidFill>
                <a:latin typeface="メイリオ"/>
                <a:ea typeface="メイリオ"/>
                <a:cs typeface="メイリオ"/>
              </a:rPr>
              <a:t>クラウド・サービス</a:t>
            </a:r>
            <a:endParaRPr kumimoji="1" lang="en-US" altLang="ja-JP" sz="800" dirty="0">
              <a:solidFill>
                <a:srgbClr val="FFFFFF"/>
              </a:solidFill>
              <a:latin typeface="メイリオ"/>
              <a:ea typeface="メイリオ"/>
              <a:cs typeface="メイリオ"/>
            </a:endParaRPr>
          </a:p>
        </p:txBody>
      </p:sp>
      <p:sp>
        <p:nvSpPr>
          <p:cNvPr id="42" name="テキスト ボックス 41"/>
          <p:cNvSpPr txBox="1"/>
          <p:nvPr/>
        </p:nvSpPr>
        <p:spPr>
          <a:xfrm>
            <a:off x="1907704" y="3573596"/>
            <a:ext cx="1584176" cy="430887"/>
          </a:xfrm>
          <a:prstGeom prst="rect">
            <a:avLst/>
          </a:prstGeom>
          <a:noFill/>
        </p:spPr>
        <p:txBody>
          <a:bodyPr wrap="square" rtlCol="0">
            <a:spAutoFit/>
          </a:bodyPr>
          <a:lstStyle/>
          <a:p>
            <a:pPr algn="ctr"/>
            <a:r>
              <a:rPr kumimoji="1" lang="ja-JP" altLang="en-US" sz="1400" dirty="0">
                <a:solidFill>
                  <a:srgbClr val="FFFFFF"/>
                </a:solidFill>
                <a:latin typeface="メイリオ"/>
                <a:ea typeface="メイリオ"/>
                <a:cs typeface="メイリオ"/>
              </a:rPr>
              <a:t>ビッグデータ</a:t>
            </a:r>
            <a:endParaRPr kumimoji="1" lang="en-US" altLang="ja-JP" sz="1400" dirty="0">
              <a:solidFill>
                <a:srgbClr val="FFFFFF"/>
              </a:solidFill>
              <a:latin typeface="メイリオ"/>
              <a:ea typeface="メイリオ"/>
              <a:cs typeface="メイリオ"/>
            </a:endParaRPr>
          </a:p>
          <a:p>
            <a:pPr algn="ctr"/>
            <a:r>
              <a:rPr lang="ja-JP" altLang="en-US" sz="800" dirty="0">
                <a:solidFill>
                  <a:srgbClr val="FFFFFF"/>
                </a:solidFill>
                <a:latin typeface="メイリオ"/>
                <a:ea typeface="メイリオ"/>
                <a:cs typeface="メイリオ"/>
              </a:rPr>
              <a:t>現実世界のデジタルコピー</a:t>
            </a:r>
            <a:endParaRPr kumimoji="1" lang="ja-JP" altLang="en-US" sz="800" dirty="0">
              <a:solidFill>
                <a:srgbClr val="FFFFFF"/>
              </a:solidFill>
              <a:latin typeface="メイリオ"/>
              <a:ea typeface="メイリオ"/>
              <a:cs typeface="メイリオ"/>
            </a:endParaRPr>
          </a:p>
        </p:txBody>
      </p:sp>
      <p:sp>
        <p:nvSpPr>
          <p:cNvPr id="43" name="テキスト ボックス 42"/>
          <p:cNvSpPr txBox="1"/>
          <p:nvPr/>
        </p:nvSpPr>
        <p:spPr>
          <a:xfrm>
            <a:off x="1043608" y="4321607"/>
            <a:ext cx="3312368" cy="430887"/>
          </a:xfrm>
          <a:prstGeom prst="rect">
            <a:avLst/>
          </a:prstGeom>
          <a:noFill/>
        </p:spPr>
        <p:txBody>
          <a:bodyPr wrap="square" rtlCol="0">
            <a:spAutoFit/>
          </a:bodyPr>
          <a:lstStyle/>
          <a:p>
            <a:pPr algn="ctr"/>
            <a:r>
              <a:rPr lang="ja-JP" altLang="en-US" sz="800" dirty="0">
                <a:solidFill>
                  <a:srgbClr val="FFFFFF"/>
                </a:solidFill>
                <a:latin typeface="メイリオ"/>
                <a:ea typeface="メイリオ"/>
                <a:cs typeface="メイリオ"/>
              </a:rPr>
              <a:t>現実世界のデジタルデータ化</a:t>
            </a:r>
            <a:endParaRPr lang="en-US" altLang="ja-JP" sz="800" dirty="0">
              <a:solidFill>
                <a:srgbClr val="FFFFFF"/>
              </a:solidFill>
              <a:latin typeface="メイリオ"/>
              <a:ea typeface="メイリオ"/>
              <a:cs typeface="メイリオ"/>
            </a:endParaRPr>
          </a:p>
          <a:p>
            <a:pPr algn="ctr"/>
            <a:r>
              <a:rPr lang="en-US" altLang="ja-JP" sz="1400" dirty="0" err="1">
                <a:solidFill>
                  <a:srgbClr val="FFFFFF"/>
                </a:solidFill>
                <a:latin typeface="メイリオ"/>
                <a:ea typeface="メイリオ"/>
                <a:cs typeface="メイリオ"/>
              </a:rPr>
              <a:t>IoT</a:t>
            </a:r>
            <a:endParaRPr kumimoji="1" lang="ja-JP" altLang="en-US" sz="800" dirty="0">
              <a:solidFill>
                <a:srgbClr val="FFFFFF"/>
              </a:solidFill>
              <a:latin typeface="メイリオ"/>
              <a:ea typeface="メイリオ"/>
              <a:cs typeface="メイリオ"/>
            </a:endParaRPr>
          </a:p>
        </p:txBody>
      </p:sp>
      <p:sp>
        <p:nvSpPr>
          <p:cNvPr id="44" name="右カーブ矢印 43"/>
          <p:cNvSpPr/>
          <p:nvPr/>
        </p:nvSpPr>
        <p:spPr>
          <a:xfrm rot="10800000">
            <a:off x="1475656" y="3159287"/>
            <a:ext cx="576064" cy="1090610"/>
          </a:xfrm>
          <a:prstGeom prst="curved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右矢印 45"/>
          <p:cNvSpPr/>
          <p:nvPr/>
        </p:nvSpPr>
        <p:spPr>
          <a:xfrm>
            <a:off x="2411760" y="3006646"/>
            <a:ext cx="568935"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p:cNvSpPr txBox="1"/>
          <p:nvPr/>
        </p:nvSpPr>
        <p:spPr>
          <a:xfrm>
            <a:off x="812403" y="1959223"/>
            <a:ext cx="3744416" cy="461665"/>
          </a:xfrm>
          <a:prstGeom prst="rect">
            <a:avLst/>
          </a:prstGeom>
          <a:noFill/>
        </p:spPr>
        <p:txBody>
          <a:bodyPr wrap="square" rtlCol="0">
            <a:spAutoFit/>
          </a:bodyPr>
          <a:lstStyle/>
          <a:p>
            <a:pPr algn="ctr"/>
            <a:r>
              <a:rPr kumimoji="1" lang="en-US" altLang="ja-JP" sz="2400" dirty="0">
                <a:solidFill>
                  <a:srgbClr val="800000"/>
                </a:solidFill>
                <a:latin typeface="メイリオ"/>
                <a:ea typeface="メイリオ"/>
                <a:cs typeface="メイリオ"/>
              </a:rPr>
              <a:t>CPS</a:t>
            </a:r>
            <a:r>
              <a:rPr lang="ja-JP" altLang="en-US" sz="2400" dirty="0">
                <a:solidFill>
                  <a:srgbClr val="800000"/>
                </a:solidFill>
                <a:latin typeface="メイリオ"/>
                <a:ea typeface="メイリオ"/>
                <a:cs typeface="メイリオ"/>
              </a:rPr>
              <a:t>社会の実現</a:t>
            </a:r>
            <a:endParaRPr kumimoji="1" lang="ja-JP" altLang="en-US" sz="2400" dirty="0">
              <a:solidFill>
                <a:srgbClr val="800000"/>
              </a:solidFill>
              <a:latin typeface="メイリオ"/>
              <a:ea typeface="メイリオ"/>
              <a:cs typeface="メイリオ"/>
            </a:endParaRPr>
          </a:p>
        </p:txBody>
      </p:sp>
      <p:sp>
        <p:nvSpPr>
          <p:cNvPr id="48" name="テキスト ボックス 47"/>
          <p:cNvSpPr txBox="1"/>
          <p:nvPr/>
        </p:nvSpPr>
        <p:spPr>
          <a:xfrm>
            <a:off x="4567717" y="1959223"/>
            <a:ext cx="3744416" cy="461665"/>
          </a:xfrm>
          <a:prstGeom prst="rect">
            <a:avLst/>
          </a:prstGeom>
          <a:noFill/>
        </p:spPr>
        <p:txBody>
          <a:bodyPr wrap="square" rtlCol="0">
            <a:spAutoFit/>
          </a:bodyPr>
          <a:lstStyle/>
          <a:p>
            <a:pPr algn="ctr"/>
            <a:r>
              <a:rPr kumimoji="1" lang="ja-JP" altLang="en-US" sz="2400" dirty="0">
                <a:solidFill>
                  <a:srgbClr val="0000FF"/>
                </a:solidFill>
                <a:latin typeface="メイリオ"/>
                <a:ea typeface="メイリオ"/>
                <a:cs typeface="メイリオ"/>
              </a:rPr>
              <a:t>「モノ」のサービス化</a:t>
            </a:r>
          </a:p>
        </p:txBody>
      </p:sp>
      <p:grpSp>
        <p:nvGrpSpPr>
          <p:cNvPr id="20" name="図形グループ 19"/>
          <p:cNvGrpSpPr/>
          <p:nvPr/>
        </p:nvGrpSpPr>
        <p:grpSpPr>
          <a:xfrm>
            <a:off x="6804248" y="4580534"/>
            <a:ext cx="432049" cy="288626"/>
            <a:chOff x="7452319" y="3789040"/>
            <a:chExt cx="1064103" cy="576064"/>
          </a:xfrm>
        </p:grpSpPr>
        <p:sp>
          <p:nvSpPr>
            <p:cNvPr id="18" name="正方形/長方形 17"/>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9" name="正方形/長方形 18"/>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1" name="図形グループ 20"/>
          <p:cNvGrpSpPr/>
          <p:nvPr/>
        </p:nvGrpSpPr>
        <p:grpSpPr>
          <a:xfrm>
            <a:off x="7249830" y="4580534"/>
            <a:ext cx="432049" cy="288626"/>
            <a:chOff x="7452319" y="3789040"/>
            <a:chExt cx="1064103" cy="576064"/>
          </a:xfrm>
        </p:grpSpPr>
        <p:sp>
          <p:nvSpPr>
            <p:cNvPr id="22" name="正方形/長方形 21"/>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3" name="正方形/長方形 22"/>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4" name="図形グループ 23"/>
          <p:cNvGrpSpPr/>
          <p:nvPr/>
        </p:nvGrpSpPr>
        <p:grpSpPr>
          <a:xfrm>
            <a:off x="7701915" y="4580533"/>
            <a:ext cx="432049" cy="288626"/>
            <a:chOff x="7452319" y="3789040"/>
            <a:chExt cx="1064103" cy="576064"/>
          </a:xfrm>
        </p:grpSpPr>
        <p:sp>
          <p:nvSpPr>
            <p:cNvPr id="25" name="正方形/長方形 24"/>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6" name="正方形/長方形 25"/>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sp>
        <p:nvSpPr>
          <p:cNvPr id="34" name="角丸四角形 33"/>
          <p:cNvSpPr/>
          <p:nvPr/>
        </p:nvSpPr>
        <p:spPr>
          <a:xfrm>
            <a:off x="6804248" y="4314256"/>
            <a:ext cx="1329716" cy="186336"/>
          </a:xfrm>
          <a:prstGeom prst="roundRect">
            <a:avLst>
              <a:gd name="adj" fmla="val 50000"/>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chemeClr val="bg1"/>
                </a:solidFill>
                <a:latin typeface="メイリオ"/>
                <a:ea typeface="メイリオ"/>
                <a:cs typeface="メイリオ"/>
              </a:rPr>
              <a:t>インターネット</a:t>
            </a:r>
          </a:p>
        </p:txBody>
      </p:sp>
      <p:sp>
        <p:nvSpPr>
          <p:cNvPr id="36" name="テキスト ボックス 35"/>
          <p:cNvSpPr txBox="1"/>
          <p:nvPr/>
        </p:nvSpPr>
        <p:spPr>
          <a:xfrm>
            <a:off x="6920388" y="3861048"/>
            <a:ext cx="1107996" cy="215444"/>
          </a:xfrm>
          <a:prstGeom prst="rect">
            <a:avLst/>
          </a:prstGeom>
          <a:noFill/>
        </p:spPr>
        <p:txBody>
          <a:bodyPr wrap="none" rtlCol="0">
            <a:spAutoFit/>
          </a:bodyPr>
          <a:lstStyle/>
          <a:p>
            <a:r>
              <a:rPr kumimoji="1" lang="ja-JP" altLang="en-US" sz="800" dirty="0">
                <a:solidFill>
                  <a:schemeClr val="bg1"/>
                </a:solidFill>
                <a:latin typeface="メイリオ"/>
                <a:ea typeface="メイリオ"/>
                <a:cs typeface="メイリオ"/>
              </a:rPr>
              <a:t>クラウド・サービス</a:t>
            </a:r>
          </a:p>
        </p:txBody>
      </p:sp>
      <p:sp>
        <p:nvSpPr>
          <p:cNvPr id="6" name="正方形/長方形 5"/>
          <p:cNvSpPr/>
          <p:nvPr/>
        </p:nvSpPr>
        <p:spPr>
          <a:xfrm>
            <a:off x="840461" y="6165304"/>
            <a:ext cx="1618302" cy="215444"/>
          </a:xfrm>
          <a:prstGeom prst="rect">
            <a:avLst/>
          </a:prstGeom>
        </p:spPr>
        <p:txBody>
          <a:bodyPr wrap="none">
            <a:spAutoFit/>
          </a:bodyPr>
          <a:lstStyle/>
          <a:p>
            <a:r>
              <a:rPr lang="en-US" altLang="ja-JP" sz="800" dirty="0">
                <a:solidFill>
                  <a:srgbClr val="800000"/>
                </a:solidFill>
                <a:latin typeface="メイリオ"/>
                <a:ea typeface="メイリオ"/>
                <a:cs typeface="メイリオ"/>
              </a:rPr>
              <a:t>CPS</a:t>
            </a:r>
            <a:r>
              <a:rPr lang="ja-JP" altLang="en-US" sz="800" dirty="0">
                <a:solidFill>
                  <a:srgbClr val="800000"/>
                </a:solidFill>
                <a:latin typeface="メイリオ"/>
                <a:ea typeface="メイリオ"/>
                <a:cs typeface="メイリオ"/>
              </a:rPr>
              <a:t>：</a:t>
            </a:r>
            <a:r>
              <a:rPr lang="en-US" altLang="ja-JP" sz="800" dirty="0">
                <a:solidFill>
                  <a:srgbClr val="800000"/>
                </a:solidFill>
                <a:latin typeface="メイリオ"/>
                <a:ea typeface="メイリオ"/>
                <a:cs typeface="メイリオ"/>
              </a:rPr>
              <a:t>Cyber-Physical System</a:t>
            </a:r>
            <a:endParaRPr lang="ja-JP" altLang="en-US" sz="800" dirty="0">
              <a:solidFill>
                <a:srgbClr val="800000"/>
              </a:solidFill>
              <a:latin typeface="メイリオ"/>
              <a:ea typeface="メイリオ"/>
              <a:cs typeface="メイリオ"/>
            </a:endParaRPr>
          </a:p>
        </p:txBody>
      </p:sp>
      <p:sp>
        <p:nvSpPr>
          <p:cNvPr id="51" name="右矢印 50"/>
          <p:cNvSpPr/>
          <p:nvPr/>
        </p:nvSpPr>
        <p:spPr>
          <a:xfrm rot="5400000">
            <a:off x="3140714" y="3590939"/>
            <a:ext cx="1090610"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06715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正方形/長方形 303"/>
          <p:cNvSpPr/>
          <p:nvPr/>
        </p:nvSpPr>
        <p:spPr>
          <a:xfrm>
            <a:off x="430337" y="880998"/>
            <a:ext cx="8272728" cy="253097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05" name="正方形/長方形 304"/>
          <p:cNvSpPr/>
          <p:nvPr/>
        </p:nvSpPr>
        <p:spPr>
          <a:xfrm>
            <a:off x="435636" y="3925287"/>
            <a:ext cx="8272728" cy="257030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6" name="テキスト ボックス 305"/>
          <p:cNvSpPr txBox="1"/>
          <p:nvPr/>
        </p:nvSpPr>
        <p:spPr>
          <a:xfrm>
            <a:off x="434049" y="995535"/>
            <a:ext cx="1414939" cy="584775"/>
          </a:xfrm>
          <a:prstGeom prst="rect">
            <a:avLst/>
          </a:prstGeom>
          <a:noFill/>
        </p:spPr>
        <p:txBody>
          <a:bodyPr wrap="none" rtlCol="0">
            <a:spAutoFit/>
          </a:bodyPr>
          <a:lstStyle/>
          <a:p>
            <a:pPr algn="ctr"/>
            <a:r>
              <a:rPr lang="ja-JP" altLang="en-US" sz="2000" dirty="0">
                <a:solidFill>
                  <a:srgbClr val="0000FF"/>
                </a:solidFill>
                <a:latin typeface="Meiryo" charset="-128"/>
                <a:ea typeface="Meiryo" charset="-128"/>
                <a:cs typeface="Meiryo" charset="-128"/>
              </a:rPr>
              <a:t>電脳世界</a:t>
            </a:r>
            <a:endParaRPr lang="en-US" altLang="ja-JP" sz="2000" dirty="0">
              <a:solidFill>
                <a:srgbClr val="0000FF"/>
              </a:solidFill>
              <a:latin typeface="Meiryo" charset="-128"/>
              <a:ea typeface="Meiryo" charset="-128"/>
              <a:cs typeface="Meiryo" charset="-128"/>
            </a:endParaRPr>
          </a:p>
          <a:p>
            <a:pPr algn="ctr"/>
            <a:r>
              <a:rPr lang="ja-JP" altLang="en-US" sz="1200" dirty="0">
                <a:solidFill>
                  <a:srgbClr val="0000FF"/>
                </a:solidFill>
                <a:latin typeface="Meiryo" charset="-128"/>
                <a:ea typeface="Meiryo" charset="-128"/>
                <a:cs typeface="Meiryo" charset="-128"/>
              </a:rPr>
              <a:t>（</a:t>
            </a:r>
            <a:r>
              <a:rPr lang="en-US" altLang="ja-JP" sz="1200" dirty="0">
                <a:solidFill>
                  <a:srgbClr val="0000FF"/>
                </a:solidFill>
                <a:latin typeface="Meiryo" charset="-128"/>
                <a:ea typeface="Meiryo" charset="-128"/>
                <a:cs typeface="Meiryo" charset="-128"/>
              </a:rPr>
              <a:t>Cyber World</a:t>
            </a:r>
            <a:r>
              <a:rPr lang="ja-JP" altLang="en-US" sz="1200" dirty="0">
                <a:solidFill>
                  <a:srgbClr val="0000FF"/>
                </a:solidFill>
                <a:latin typeface="Meiryo" charset="-128"/>
                <a:ea typeface="Meiryo" charset="-128"/>
                <a:cs typeface="Meiryo" charset="-128"/>
              </a:rPr>
              <a:t>）</a:t>
            </a:r>
            <a:endParaRPr kumimoji="1" lang="ja-JP" altLang="en-US" sz="1200" dirty="0">
              <a:solidFill>
                <a:srgbClr val="0000FF"/>
              </a:solidFill>
              <a:latin typeface="Meiryo" charset="-128"/>
              <a:ea typeface="Meiryo" charset="-128"/>
              <a:cs typeface="Meiryo" charset="-128"/>
            </a:endParaRPr>
          </a:p>
        </p:txBody>
      </p:sp>
      <p:sp>
        <p:nvSpPr>
          <p:cNvPr id="307" name="テキスト ボックス 306"/>
          <p:cNvSpPr txBox="1"/>
          <p:nvPr/>
        </p:nvSpPr>
        <p:spPr>
          <a:xfrm>
            <a:off x="430337" y="5864694"/>
            <a:ext cx="1572418" cy="584775"/>
          </a:xfrm>
          <a:prstGeom prst="rect">
            <a:avLst/>
          </a:prstGeom>
          <a:noFill/>
        </p:spPr>
        <p:txBody>
          <a:bodyPr wrap="none" rtlCol="0">
            <a:spAutoFit/>
          </a:bodyPr>
          <a:lstStyle/>
          <a:p>
            <a:pPr algn="ctr"/>
            <a:r>
              <a:rPr kumimoji="1" lang="ja-JP" altLang="en-US" sz="2000" dirty="0">
                <a:solidFill>
                  <a:srgbClr val="008000"/>
                </a:solidFill>
                <a:latin typeface="Meiryo" charset="-128"/>
                <a:ea typeface="Meiryo" charset="-128"/>
                <a:cs typeface="Meiryo" charset="-128"/>
              </a:rPr>
              <a:t>現実世界</a:t>
            </a:r>
            <a:endParaRPr kumimoji="1" lang="en-US" altLang="ja-JP" sz="2000" dirty="0">
              <a:solidFill>
                <a:srgbClr val="008000"/>
              </a:solidFill>
              <a:latin typeface="Meiryo" charset="-128"/>
              <a:ea typeface="Meiryo" charset="-128"/>
              <a:cs typeface="Meiryo" charset="-128"/>
            </a:endParaRPr>
          </a:p>
          <a:p>
            <a:pPr algn="ctr"/>
            <a:r>
              <a:rPr kumimoji="1" lang="ja-JP" altLang="en-US" sz="1200" dirty="0">
                <a:solidFill>
                  <a:srgbClr val="008000"/>
                </a:solidFill>
                <a:latin typeface="Meiryo" charset="-128"/>
                <a:ea typeface="Meiryo" charset="-128"/>
                <a:cs typeface="Meiryo" charset="-128"/>
              </a:rPr>
              <a:t>（</a:t>
            </a:r>
            <a:r>
              <a:rPr kumimoji="1" lang="en-US" altLang="ja-JP" sz="1200" dirty="0">
                <a:solidFill>
                  <a:srgbClr val="008000"/>
                </a:solidFill>
                <a:latin typeface="Meiryo" charset="-128"/>
                <a:ea typeface="Meiryo" charset="-128"/>
                <a:cs typeface="Meiryo" charset="-128"/>
              </a:rPr>
              <a:t>Physical World</a:t>
            </a:r>
            <a:r>
              <a:rPr kumimoji="1" lang="ja-JP" altLang="en-US" sz="1200" dirty="0">
                <a:solidFill>
                  <a:srgbClr val="008000"/>
                </a:solidFill>
                <a:latin typeface="Meiryo" charset="-128"/>
                <a:ea typeface="Meiryo" charset="-128"/>
                <a:cs typeface="Meiryo" charset="-128"/>
              </a:rPr>
              <a:t>）</a:t>
            </a:r>
          </a:p>
        </p:txBody>
      </p:sp>
      <p:sp>
        <p:nvSpPr>
          <p:cNvPr id="2" name="タイトル 1"/>
          <p:cNvSpPr>
            <a:spLocks noGrp="1"/>
          </p:cNvSpPr>
          <p:nvPr>
            <p:ph type="title"/>
          </p:nvPr>
        </p:nvSpPr>
        <p:spPr/>
        <p:txBody>
          <a:bodyPr/>
          <a:lstStyle/>
          <a:p>
            <a:r>
              <a:rPr lang="ja-JP" altLang="en-US" dirty="0"/>
              <a:t>デジタル・コピー／デジタルツイン</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12</a:t>
            </a:fld>
            <a:endParaRPr kumimoji="1" lang="ja-JP" altLang="en-US"/>
          </a:p>
        </p:txBody>
      </p:sp>
      <p:pic>
        <p:nvPicPr>
          <p:cNvPr id="11" name="図 10"/>
          <p:cNvPicPr>
            <a:picLocks noChangeAspect="1"/>
          </p:cNvPicPr>
          <p:nvPr/>
        </p:nvPicPr>
        <p:blipFill>
          <a:blip r:embed="rId3">
            <a:duotone>
              <a:schemeClr val="accent1">
                <a:shade val="45000"/>
                <a:satMod val="135000"/>
              </a:schemeClr>
              <a:prstClr val="white"/>
            </a:duotone>
          </a:blip>
          <a:stretch>
            <a:fillRect/>
          </a:stretch>
        </p:blipFill>
        <p:spPr>
          <a:xfrm flipH="1">
            <a:off x="3564690" y="1179745"/>
            <a:ext cx="2001078" cy="2001078"/>
          </a:xfrm>
          <a:prstGeom prst="rect">
            <a:avLst/>
          </a:prstGeom>
        </p:spPr>
      </p:pic>
      <p:pic>
        <p:nvPicPr>
          <p:cNvPr id="298" name="図 297"/>
          <p:cNvPicPr>
            <a:picLocks noChangeAspect="1"/>
          </p:cNvPicPr>
          <p:nvPr/>
        </p:nvPicPr>
        <p:blipFill>
          <a:blip r:embed="rId3"/>
          <a:stretch>
            <a:fillRect/>
          </a:stretch>
        </p:blipFill>
        <p:spPr>
          <a:xfrm flipH="1">
            <a:off x="3571461" y="4194313"/>
            <a:ext cx="2001078" cy="2001078"/>
          </a:xfrm>
          <a:prstGeom prst="rect">
            <a:avLst/>
          </a:prstGeom>
        </p:spPr>
      </p:pic>
      <p:sp>
        <p:nvSpPr>
          <p:cNvPr id="17" name="U ターン矢印 16"/>
          <p:cNvSpPr/>
          <p:nvPr/>
        </p:nvSpPr>
        <p:spPr>
          <a:xfrm rot="5400000">
            <a:off x="4815646" y="2887226"/>
            <a:ext cx="3584712" cy="2067339"/>
          </a:xfrm>
          <a:prstGeom prst="uturnArrow">
            <a:avLst>
              <a:gd name="adj1" fmla="val 25641"/>
              <a:gd name="adj2" fmla="val 25000"/>
              <a:gd name="adj3" fmla="val 25000"/>
              <a:gd name="adj4" fmla="val 43750"/>
              <a:gd name="adj5" fmla="val 100000"/>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9" name="U ターン矢印 298"/>
          <p:cNvSpPr/>
          <p:nvPr/>
        </p:nvSpPr>
        <p:spPr>
          <a:xfrm rot="16200000">
            <a:off x="743641" y="2642136"/>
            <a:ext cx="3584712" cy="2067339"/>
          </a:xfrm>
          <a:prstGeom prst="uturnArrow">
            <a:avLst>
              <a:gd name="adj1" fmla="val 25641"/>
              <a:gd name="adj2" fmla="val 25000"/>
              <a:gd name="adj3" fmla="val 25000"/>
              <a:gd name="adj4" fmla="val 43750"/>
              <a:gd name="adj5" fmla="val 100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柱 15"/>
          <p:cNvSpPr/>
          <p:nvPr/>
        </p:nvSpPr>
        <p:spPr>
          <a:xfrm>
            <a:off x="1080361" y="1883450"/>
            <a:ext cx="1537253" cy="1250690"/>
          </a:xfrm>
          <a:prstGeom prst="can">
            <a:avLst/>
          </a:prstGeom>
          <a:solidFill>
            <a:srgbClr val="984807">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02" name="図 301" descr="brain-illustration-1940x900_35269.jpg"/>
          <p:cNvPicPr>
            <a:picLocks noChangeAspect="1"/>
          </p:cNvPicPr>
          <p:nvPr/>
        </p:nvPicPr>
        <p:blipFill>
          <a:blip r:embed="rId4" cstate="print">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878317" y="1802765"/>
            <a:ext cx="2901315" cy="1399222"/>
          </a:xfrm>
          <a:prstGeom prst="rect">
            <a:avLst/>
          </a:prstGeom>
        </p:spPr>
      </p:pic>
      <p:sp>
        <p:nvSpPr>
          <p:cNvPr id="18" name="テキスト ボックス 17"/>
          <p:cNvSpPr txBox="1"/>
          <p:nvPr/>
        </p:nvSpPr>
        <p:spPr>
          <a:xfrm>
            <a:off x="1072327" y="2434445"/>
            <a:ext cx="1569660" cy="369332"/>
          </a:xfrm>
          <a:prstGeom prst="rect">
            <a:avLst/>
          </a:prstGeom>
          <a:noFill/>
        </p:spPr>
        <p:txBody>
          <a:bodyPr wrap="none" rtlCol="0">
            <a:spAutoFit/>
          </a:bodyPr>
          <a:lstStyle/>
          <a:p>
            <a:pPr algn="ctr"/>
            <a:r>
              <a:rPr kumimoji="1" lang="ja-JP" altLang="en-US" b="1">
                <a:solidFill>
                  <a:schemeClr val="bg1"/>
                </a:solidFill>
                <a:latin typeface="Meiryo" charset="-128"/>
                <a:ea typeface="Meiryo" charset="-128"/>
                <a:cs typeface="Meiryo" charset="-128"/>
              </a:rPr>
              <a:t>ビッグデータ</a:t>
            </a:r>
          </a:p>
        </p:txBody>
      </p:sp>
      <p:sp>
        <p:nvSpPr>
          <p:cNvPr id="308" name="テキスト ボックス 307"/>
          <p:cNvSpPr txBox="1"/>
          <p:nvPr/>
        </p:nvSpPr>
        <p:spPr>
          <a:xfrm>
            <a:off x="6752844" y="2274951"/>
            <a:ext cx="1210588" cy="400110"/>
          </a:xfrm>
          <a:prstGeom prst="rect">
            <a:avLst/>
          </a:prstGeom>
          <a:noFill/>
        </p:spPr>
        <p:txBody>
          <a:bodyPr wrap="none" rtlCol="0">
            <a:spAutoFit/>
          </a:bodyPr>
          <a:lstStyle/>
          <a:p>
            <a:pPr algn="ctr"/>
            <a:r>
              <a:rPr kumimoji="1" lang="ja-JP" altLang="en-US" sz="2000" b="1">
                <a:solidFill>
                  <a:schemeClr val="bg1"/>
                </a:solidFill>
                <a:latin typeface="Meiryo" charset="-128"/>
                <a:ea typeface="Meiryo" charset="-128"/>
                <a:cs typeface="Meiryo" charset="-128"/>
              </a:rPr>
              <a:t>機械学習</a:t>
            </a:r>
            <a:endParaRPr kumimoji="1" lang="ja-JP" altLang="en-US" sz="1200" b="1" dirty="0">
              <a:solidFill>
                <a:schemeClr val="bg1"/>
              </a:solidFill>
              <a:latin typeface="Meiryo" charset="-128"/>
              <a:ea typeface="Meiryo" charset="-128"/>
              <a:cs typeface="Meiryo" charset="-128"/>
            </a:endParaRPr>
          </a:p>
        </p:txBody>
      </p:sp>
      <p:sp>
        <p:nvSpPr>
          <p:cNvPr id="19" name="正方形/長方形 18"/>
          <p:cNvSpPr/>
          <p:nvPr/>
        </p:nvSpPr>
        <p:spPr>
          <a:xfrm>
            <a:off x="1088824" y="4678936"/>
            <a:ext cx="1536665" cy="903369"/>
          </a:xfrm>
          <a:prstGeom prst="rect">
            <a:avLst/>
          </a:prstGeom>
          <a:solidFill>
            <a:schemeClr val="accent6">
              <a:lumMod val="50000"/>
              <a:alpha val="6392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センサ</a:t>
            </a:r>
            <a:endParaRPr kumimoji="1"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データ</a:t>
            </a:r>
            <a:endParaRPr kumimoji="1" lang="ja-JP" altLang="en-US" sz="1600" dirty="0">
              <a:solidFill>
                <a:srgbClr val="FFFFFF"/>
              </a:solidFill>
              <a:latin typeface="Meiryo" charset="-128"/>
              <a:ea typeface="Meiryo" charset="-128"/>
              <a:cs typeface="Meiryo" charset="-128"/>
            </a:endParaRPr>
          </a:p>
        </p:txBody>
      </p:sp>
      <p:sp>
        <p:nvSpPr>
          <p:cNvPr id="309" name="正方形/長方形 308"/>
          <p:cNvSpPr/>
          <p:nvPr/>
        </p:nvSpPr>
        <p:spPr>
          <a:xfrm>
            <a:off x="6862078" y="3221583"/>
            <a:ext cx="992120" cy="903369"/>
          </a:xfrm>
          <a:prstGeom prst="rect">
            <a:avLst/>
          </a:prstGeom>
          <a:solidFill>
            <a:srgbClr val="0070C0">
              <a:alpha val="6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最適解</a:t>
            </a:r>
            <a:endParaRPr kumimoji="1" lang="ja-JP" altLang="en-US" sz="1600" dirty="0">
              <a:solidFill>
                <a:srgbClr val="FFFFFF"/>
              </a:solidFill>
              <a:latin typeface="Meiryo" charset="-128"/>
              <a:ea typeface="Meiryo" charset="-128"/>
              <a:cs typeface="Meiryo" charset="-128"/>
            </a:endParaRPr>
          </a:p>
        </p:txBody>
      </p:sp>
      <p:sp>
        <p:nvSpPr>
          <p:cNvPr id="310" name="正方形/長方形 309"/>
          <p:cNvSpPr/>
          <p:nvPr/>
        </p:nvSpPr>
        <p:spPr>
          <a:xfrm>
            <a:off x="6214731" y="4678936"/>
            <a:ext cx="992120" cy="903369"/>
          </a:xfrm>
          <a:prstGeom prst="rect">
            <a:avLst/>
          </a:prstGeom>
          <a:solidFill>
            <a:srgbClr val="0070C0">
              <a:alpha val="6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制御</a:t>
            </a:r>
          </a:p>
        </p:txBody>
      </p:sp>
      <p:sp>
        <p:nvSpPr>
          <p:cNvPr id="20" name="テキスト ボックス 19"/>
          <p:cNvSpPr txBox="1"/>
          <p:nvPr/>
        </p:nvSpPr>
        <p:spPr>
          <a:xfrm>
            <a:off x="2767878" y="3459642"/>
            <a:ext cx="3594702" cy="461665"/>
          </a:xfrm>
          <a:prstGeom prst="rect">
            <a:avLst/>
          </a:prstGeom>
          <a:noFill/>
        </p:spPr>
        <p:txBody>
          <a:bodyPr wrap="none" rtlCol="0">
            <a:spAutoFit/>
          </a:bodyPr>
          <a:lstStyle/>
          <a:p>
            <a:pPr algn="ctr"/>
            <a:r>
              <a:rPr kumimoji="1" lang="en-US" altLang="ja-JP" sz="2400">
                <a:solidFill>
                  <a:srgbClr val="0432FF"/>
                </a:solidFill>
                <a:latin typeface="Meiryo" charset="-128"/>
                <a:ea typeface="Meiryo" charset="-128"/>
                <a:cs typeface="Meiryo" charset="-128"/>
              </a:rPr>
              <a:t>Cyber-Physical System</a:t>
            </a:r>
            <a:endParaRPr kumimoji="1" lang="ja-JP" altLang="en-US" sz="2400" dirty="0">
              <a:solidFill>
                <a:srgbClr val="0432FF"/>
              </a:solidFill>
              <a:latin typeface="Meiryo" charset="-128"/>
              <a:ea typeface="Meiryo" charset="-128"/>
              <a:cs typeface="Meiryo" charset="-128"/>
            </a:endParaRPr>
          </a:p>
        </p:txBody>
      </p:sp>
      <p:sp>
        <p:nvSpPr>
          <p:cNvPr id="21" name="テキスト ボックス 20"/>
          <p:cNvSpPr txBox="1"/>
          <p:nvPr/>
        </p:nvSpPr>
        <p:spPr>
          <a:xfrm>
            <a:off x="2817991" y="4592991"/>
            <a:ext cx="902811" cy="1384995"/>
          </a:xfrm>
          <a:prstGeom prst="rect">
            <a:avLst/>
          </a:prstGeom>
          <a:noFill/>
        </p:spPr>
        <p:txBody>
          <a:bodyPr wrap="none" rtlCol="0">
            <a:spAutoFit/>
          </a:bodyPr>
          <a:lstStyle/>
          <a:p>
            <a:r>
              <a:rPr kumimoji="1" lang="ja-JP" altLang="en-US" sz="1400" dirty="0">
                <a:latin typeface="Meiryo" charset="-128"/>
                <a:ea typeface="Meiryo" charset="-128"/>
                <a:cs typeface="Meiryo" charset="-128"/>
              </a:rPr>
              <a:t>圧　力</a:t>
            </a:r>
            <a:endParaRPr kumimoji="1"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ひずみ</a:t>
            </a:r>
            <a:endParaRPr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振　動</a:t>
            </a:r>
            <a:endParaRPr kumimoji="1"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重　量</a:t>
            </a:r>
            <a:endParaRPr kumimoji="1"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電　流　</a:t>
            </a:r>
            <a:endParaRPr kumimoji="1"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a:t>
            </a:r>
          </a:p>
        </p:txBody>
      </p:sp>
      <p:sp>
        <p:nvSpPr>
          <p:cNvPr id="311" name="テキスト ボックス 310"/>
          <p:cNvSpPr txBox="1"/>
          <p:nvPr/>
        </p:nvSpPr>
        <p:spPr>
          <a:xfrm>
            <a:off x="6520624" y="994721"/>
            <a:ext cx="2031325" cy="877163"/>
          </a:xfrm>
          <a:prstGeom prst="rect">
            <a:avLst/>
          </a:prstGeom>
          <a:noFill/>
        </p:spPr>
        <p:txBody>
          <a:bodyPr wrap="none" rtlCol="0">
            <a:spAutoFit/>
          </a:bodyPr>
          <a:lstStyle/>
          <a:p>
            <a:pPr algn="r"/>
            <a:r>
              <a:rPr lang="ja-JP" altLang="en-US" b="1" dirty="0">
                <a:solidFill>
                  <a:srgbClr val="0000FF"/>
                </a:solidFill>
                <a:latin typeface="Meiryo" charset="-128"/>
                <a:ea typeface="Meiryo" charset="-128"/>
                <a:cs typeface="Meiryo" charset="-128"/>
              </a:rPr>
              <a:t>シミュレーション</a:t>
            </a:r>
            <a:endParaRPr lang="en-US" altLang="ja-JP" b="1" dirty="0">
              <a:solidFill>
                <a:srgbClr val="0000FF"/>
              </a:solidFill>
              <a:latin typeface="Meiryo" charset="-128"/>
              <a:ea typeface="Meiryo" charset="-128"/>
              <a:cs typeface="Meiryo" charset="-128"/>
            </a:endParaRPr>
          </a:p>
          <a:p>
            <a:pPr algn="r"/>
            <a:r>
              <a:rPr lang="ja-JP" altLang="en-US" sz="1100" dirty="0">
                <a:solidFill>
                  <a:srgbClr val="0000FF"/>
                </a:solidFill>
                <a:latin typeface="Meiryo" charset="-128"/>
                <a:ea typeface="Meiryo" charset="-128"/>
                <a:cs typeface="Meiryo" charset="-128"/>
              </a:rPr>
              <a:t>現実世界をデジタルで再現し</a:t>
            </a:r>
            <a:endParaRPr lang="en-US" altLang="ja-JP" sz="1100" dirty="0">
              <a:solidFill>
                <a:srgbClr val="0000FF"/>
              </a:solidFill>
              <a:latin typeface="Meiryo" charset="-128"/>
              <a:ea typeface="Meiryo" charset="-128"/>
              <a:cs typeface="Meiryo" charset="-128"/>
            </a:endParaRPr>
          </a:p>
          <a:p>
            <a:pPr algn="r"/>
            <a:r>
              <a:rPr lang="ja-JP" altLang="en-US" sz="1100" dirty="0">
                <a:solidFill>
                  <a:srgbClr val="0000FF"/>
                </a:solidFill>
                <a:latin typeface="Meiryo" charset="-128"/>
                <a:ea typeface="Meiryo" charset="-128"/>
                <a:cs typeface="Meiryo" charset="-128"/>
              </a:rPr>
              <a:t>条件を変えて実験を繰り返し</a:t>
            </a:r>
            <a:endParaRPr lang="en-US" altLang="ja-JP" sz="1100" dirty="0">
              <a:solidFill>
                <a:srgbClr val="0000FF"/>
              </a:solidFill>
              <a:latin typeface="Meiryo" charset="-128"/>
              <a:ea typeface="Meiryo" charset="-128"/>
              <a:cs typeface="Meiryo" charset="-128"/>
            </a:endParaRPr>
          </a:p>
          <a:p>
            <a:pPr algn="r"/>
            <a:r>
              <a:rPr lang="ja-JP" altLang="en-US" sz="1100" dirty="0">
                <a:solidFill>
                  <a:srgbClr val="0000FF"/>
                </a:solidFill>
                <a:latin typeface="Meiryo" charset="-128"/>
                <a:ea typeface="Meiryo" charset="-128"/>
                <a:cs typeface="Meiryo" charset="-128"/>
              </a:rPr>
              <a:t>最適解を見つけ出す</a:t>
            </a:r>
            <a:endParaRPr lang="en-US" altLang="ja-JP" sz="1100" dirty="0">
              <a:solidFill>
                <a:srgbClr val="0000FF"/>
              </a:solidFill>
              <a:latin typeface="Meiryo" charset="-128"/>
              <a:ea typeface="Meiryo" charset="-128"/>
              <a:cs typeface="Meiryo" charset="-128"/>
            </a:endParaRPr>
          </a:p>
        </p:txBody>
      </p:sp>
      <p:sp>
        <p:nvSpPr>
          <p:cNvPr id="312" name="テキスト ボックス 311"/>
          <p:cNvSpPr txBox="1"/>
          <p:nvPr/>
        </p:nvSpPr>
        <p:spPr>
          <a:xfrm>
            <a:off x="6571920" y="5895471"/>
            <a:ext cx="1980029" cy="523220"/>
          </a:xfrm>
          <a:prstGeom prst="rect">
            <a:avLst/>
          </a:prstGeom>
          <a:noFill/>
        </p:spPr>
        <p:txBody>
          <a:bodyPr wrap="none" rtlCol="0">
            <a:spAutoFit/>
          </a:bodyPr>
          <a:lstStyle/>
          <a:p>
            <a:pPr algn="ctr"/>
            <a:r>
              <a:rPr kumimoji="1" lang="ja-JP" altLang="en-US" sz="1400" dirty="0">
                <a:solidFill>
                  <a:srgbClr val="008000"/>
                </a:solidFill>
                <a:latin typeface="Meiryo" charset="-128"/>
                <a:ea typeface="Meiryo" charset="-128"/>
                <a:cs typeface="Meiryo" charset="-128"/>
              </a:rPr>
              <a:t>変更</a:t>
            </a:r>
            <a:r>
              <a:rPr kumimoji="1" lang="ja-JP" altLang="en-US" sz="1400">
                <a:solidFill>
                  <a:srgbClr val="008000"/>
                </a:solidFill>
                <a:latin typeface="Meiryo" charset="-128"/>
                <a:ea typeface="Meiryo" charset="-128"/>
                <a:cs typeface="Meiryo" charset="-128"/>
              </a:rPr>
              <a:t>や変化に即応</a:t>
            </a:r>
            <a:r>
              <a:rPr kumimoji="1" lang="ja-JP" altLang="en-US" sz="1400" dirty="0">
                <a:solidFill>
                  <a:srgbClr val="008000"/>
                </a:solidFill>
                <a:latin typeface="Meiryo" charset="-128"/>
                <a:ea typeface="Meiryo" charset="-128"/>
                <a:cs typeface="Meiryo" charset="-128"/>
              </a:rPr>
              <a:t>して</a:t>
            </a:r>
            <a:endParaRPr kumimoji="1" lang="en-US" altLang="ja-JP" sz="1400" dirty="0">
              <a:solidFill>
                <a:srgbClr val="008000"/>
              </a:solidFill>
              <a:latin typeface="Meiryo" charset="-128"/>
              <a:ea typeface="Meiryo" charset="-128"/>
              <a:cs typeface="Meiryo" charset="-128"/>
            </a:endParaRPr>
          </a:p>
          <a:p>
            <a:pPr algn="ctr"/>
            <a:r>
              <a:rPr lang="ja-JP" altLang="en-US" sz="1400" dirty="0">
                <a:solidFill>
                  <a:srgbClr val="008000"/>
                </a:solidFill>
                <a:latin typeface="Meiryo" charset="-128"/>
                <a:ea typeface="Meiryo" charset="-128"/>
                <a:cs typeface="Meiryo" charset="-128"/>
              </a:rPr>
              <a:t>最適状態・動きを実現</a:t>
            </a:r>
            <a:endParaRPr kumimoji="1" lang="ja-JP" altLang="en-US" sz="1400" dirty="0">
              <a:solidFill>
                <a:srgbClr val="008000"/>
              </a:solidFill>
              <a:latin typeface="Meiryo" charset="-128"/>
              <a:ea typeface="Meiryo" charset="-128"/>
              <a:cs typeface="Meiryo" charset="-128"/>
            </a:endParaRPr>
          </a:p>
        </p:txBody>
      </p:sp>
    </p:spTree>
    <p:extLst>
      <p:ext uri="{BB962C8B-B14F-4D97-AF65-F5344CB8AC3E}">
        <p14:creationId xmlns:p14="http://schemas.microsoft.com/office/powerpoint/2010/main" val="4271686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pic>
        <p:nvPicPr>
          <p:cNvPr id="8" name="図 7"/>
          <p:cNvPicPr>
            <a:picLocks noChangeAspect="1"/>
          </p:cNvPicPr>
          <p:nvPr/>
        </p:nvPicPr>
        <p:blipFill>
          <a:blip r:embed="rId3">
            <a:biLevel thresh="50000"/>
            <a:alphaModFix amt="15000"/>
          </a:blip>
          <a:stretch>
            <a:fillRect/>
          </a:stretch>
        </p:blipFill>
        <p:spPr>
          <a:xfrm>
            <a:off x="2118123" y="986680"/>
            <a:ext cx="6388642" cy="2225587"/>
          </a:xfrm>
          <a:prstGeom prst="rect">
            <a:avLst/>
          </a:prstGeom>
        </p:spPr>
      </p:pic>
      <p:sp>
        <p:nvSpPr>
          <p:cNvPr id="2" name="タイトル 1"/>
          <p:cNvSpPr>
            <a:spLocks noGrp="1"/>
          </p:cNvSpPr>
          <p:nvPr>
            <p:ph type="title"/>
          </p:nvPr>
        </p:nvSpPr>
        <p:spPr/>
        <p:txBody>
          <a:bodyPr/>
          <a:lstStyle/>
          <a:p>
            <a:r>
              <a:rPr lang="ja-JP" altLang="en-US" dirty="0"/>
              <a:t>デジタル・コピー／デジタルツイン</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13</a:t>
            </a:fld>
            <a:endParaRPr kumimoji="1" lang="ja-JP" altLang="en-US"/>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a:solidFill>
                  <a:srgbClr val="0000FF"/>
                </a:solidFill>
              </a:rPr>
              <a:t>電脳世界</a:t>
            </a:r>
            <a:endParaRPr lang="en-US" altLang="ja-JP" sz="2000" dirty="0">
              <a:solidFill>
                <a:srgbClr val="0000FF"/>
              </a:solidFill>
            </a:endParaRPr>
          </a:p>
          <a:p>
            <a:pPr algn="ctr"/>
            <a:r>
              <a:rPr lang="ja-JP" altLang="en-US" sz="1200" dirty="0">
                <a:solidFill>
                  <a:srgbClr val="0000FF"/>
                </a:solidFill>
              </a:rPr>
              <a:t>（</a:t>
            </a:r>
            <a:r>
              <a:rPr lang="en-US" altLang="ja-JP" sz="1200" dirty="0">
                <a:solidFill>
                  <a:srgbClr val="0000FF"/>
                </a:solidFill>
              </a:rPr>
              <a:t>Cyber World</a:t>
            </a:r>
            <a:r>
              <a:rPr lang="ja-JP" altLang="en-US" sz="1200" dirty="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a:solidFill>
                  <a:srgbClr val="008000"/>
                </a:solidFill>
              </a:rPr>
              <a:t>現実世界</a:t>
            </a:r>
            <a:endParaRPr kumimoji="1" lang="en-US" altLang="ja-JP" sz="2000" dirty="0">
              <a:solidFill>
                <a:srgbClr val="008000"/>
              </a:solidFill>
            </a:endParaRPr>
          </a:p>
          <a:p>
            <a:pPr algn="ctr"/>
            <a:r>
              <a:rPr kumimoji="1" lang="ja-JP" altLang="en-US" sz="1200" dirty="0">
                <a:solidFill>
                  <a:srgbClr val="008000"/>
                </a:solidFill>
              </a:rPr>
              <a:t>（</a:t>
            </a:r>
            <a:r>
              <a:rPr kumimoji="1" lang="en-US" altLang="ja-JP" sz="1200" dirty="0">
                <a:solidFill>
                  <a:srgbClr val="008000"/>
                </a:solidFill>
              </a:rPr>
              <a:t>Physical World</a:t>
            </a:r>
            <a:r>
              <a:rPr kumimoji="1" lang="ja-JP" altLang="en-US" sz="1200" dirty="0">
                <a:solidFill>
                  <a:srgbClr val="008000"/>
                </a:solidFill>
              </a:rPr>
              <a:t>）</a:t>
            </a:r>
          </a:p>
        </p:txBody>
      </p:sp>
      <p:sp>
        <p:nvSpPr>
          <p:cNvPr id="54" name="テキスト ボックス 53"/>
          <p:cNvSpPr txBox="1"/>
          <p:nvPr/>
        </p:nvSpPr>
        <p:spPr>
          <a:xfrm>
            <a:off x="411504" y="3497707"/>
            <a:ext cx="2488245" cy="400110"/>
          </a:xfrm>
          <a:prstGeom prst="rect">
            <a:avLst/>
          </a:prstGeom>
          <a:noFill/>
        </p:spPr>
        <p:txBody>
          <a:bodyPr wrap="none" rtlCol="0">
            <a:spAutoFit/>
          </a:bodyPr>
          <a:lstStyle/>
          <a:p>
            <a:pPr algn="r"/>
            <a:r>
              <a:rPr kumimoji="1" lang="en-US" altLang="ja-JP" sz="2000" dirty="0">
                <a:solidFill>
                  <a:schemeClr val="bg1"/>
                </a:solidFill>
              </a:rPr>
              <a:t>Cyber-Physical System</a:t>
            </a:r>
            <a:endParaRPr kumimoji="1" lang="ja-JP" altLang="en-US" sz="2000" dirty="0">
              <a:solidFill>
                <a:schemeClr val="bg1"/>
              </a:solidFill>
            </a:endParaRPr>
          </a:p>
        </p:txBody>
      </p:sp>
      <p:sp>
        <p:nvSpPr>
          <p:cNvPr id="69" name="角丸四角形 68"/>
          <p:cNvSpPr/>
          <p:nvPr/>
        </p:nvSpPr>
        <p:spPr bwMode="auto">
          <a:xfrm>
            <a:off x="4935789"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スマートフォン</a:t>
            </a:r>
          </a:p>
        </p:txBody>
      </p:sp>
      <p:sp>
        <p:nvSpPr>
          <p:cNvPr id="70" name="角丸四角形 69"/>
          <p:cNvSpPr/>
          <p:nvPr/>
        </p:nvSpPr>
        <p:spPr bwMode="auto">
          <a:xfrm>
            <a:off x="2699792"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自動車</a:t>
            </a:r>
          </a:p>
        </p:txBody>
      </p:sp>
      <p:sp>
        <p:nvSpPr>
          <p:cNvPr id="71" name="角丸四角形 70"/>
          <p:cNvSpPr/>
          <p:nvPr/>
        </p:nvSpPr>
        <p:spPr bwMode="auto">
          <a:xfrm>
            <a:off x="6051913"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ウェアラブル</a:t>
            </a:r>
          </a:p>
        </p:txBody>
      </p:sp>
      <p:sp>
        <p:nvSpPr>
          <p:cNvPr id="72" name="角丸四角形 71"/>
          <p:cNvSpPr/>
          <p:nvPr/>
        </p:nvSpPr>
        <p:spPr bwMode="auto">
          <a:xfrm>
            <a:off x="7204041"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家電</a:t>
            </a:r>
          </a:p>
        </p:txBody>
      </p:sp>
      <p:sp>
        <p:nvSpPr>
          <p:cNvPr id="73" name="角丸四角形 72"/>
          <p:cNvSpPr/>
          <p:nvPr/>
        </p:nvSpPr>
        <p:spPr bwMode="auto">
          <a:xfrm>
            <a:off x="3851920"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スマートメーター</a:t>
            </a:r>
          </a:p>
        </p:txBody>
      </p:sp>
      <p:grpSp>
        <p:nvGrpSpPr>
          <p:cNvPr id="77" name="図形グループ 76"/>
          <p:cNvGrpSpPr/>
          <p:nvPr/>
        </p:nvGrpSpPr>
        <p:grpSpPr>
          <a:xfrm>
            <a:off x="6166430" y="4554217"/>
            <a:ext cx="161020" cy="300733"/>
            <a:chOff x="5118100" y="4941610"/>
            <a:chExt cx="190500" cy="405090"/>
          </a:xfrm>
        </p:grpSpPr>
        <p:sp>
          <p:nvSpPr>
            <p:cNvPr id="101" name="正方形/長方形 10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7" name="図形グループ 116"/>
          <p:cNvGrpSpPr/>
          <p:nvPr/>
        </p:nvGrpSpPr>
        <p:grpSpPr>
          <a:xfrm>
            <a:off x="6432141" y="4635606"/>
            <a:ext cx="441102" cy="177800"/>
            <a:chOff x="4715098" y="3962400"/>
            <a:chExt cx="441102" cy="177800"/>
          </a:xfrm>
        </p:grpSpPr>
        <p:sp>
          <p:nvSpPr>
            <p:cNvPr id="118" name="角丸四角形 117"/>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角丸四角形 119"/>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1" name="図形グループ 120"/>
          <p:cNvGrpSpPr/>
          <p:nvPr/>
        </p:nvGrpSpPr>
        <p:grpSpPr>
          <a:xfrm>
            <a:off x="5022469" y="4340993"/>
            <a:ext cx="679541" cy="593816"/>
            <a:chOff x="-62676" y="3965594"/>
            <a:chExt cx="679541" cy="593816"/>
          </a:xfrm>
        </p:grpSpPr>
        <p:sp>
          <p:nvSpPr>
            <p:cNvPr id="122" name="角丸四角形 12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3" name="図 12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24" name="図形グループ 123"/>
          <p:cNvGrpSpPr/>
          <p:nvPr/>
        </p:nvGrpSpPr>
        <p:grpSpPr>
          <a:xfrm>
            <a:off x="5509487" y="4460010"/>
            <a:ext cx="341289" cy="550466"/>
            <a:chOff x="1140657" y="4229811"/>
            <a:chExt cx="341289" cy="550466"/>
          </a:xfrm>
        </p:grpSpPr>
        <p:sp>
          <p:nvSpPr>
            <p:cNvPr id="125" name="角丸四角形 12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6" name="図 12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pic>
        <p:nvPicPr>
          <p:cNvPr id="127" name="図 126" descr="imgres.jp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69642" y="4406852"/>
            <a:ext cx="792088" cy="543647"/>
          </a:xfrm>
          <a:prstGeom prst="rect">
            <a:avLst/>
          </a:prstGeom>
        </p:spPr>
      </p:pic>
      <p:grpSp>
        <p:nvGrpSpPr>
          <p:cNvPr id="128" name="図形グループ 127"/>
          <p:cNvGrpSpPr/>
          <p:nvPr/>
        </p:nvGrpSpPr>
        <p:grpSpPr>
          <a:xfrm>
            <a:off x="4108636" y="4406852"/>
            <a:ext cx="499492" cy="545661"/>
            <a:chOff x="4000500" y="1182650"/>
            <a:chExt cx="499492" cy="545661"/>
          </a:xfrm>
        </p:grpSpPr>
        <p:sp>
          <p:nvSpPr>
            <p:cNvPr id="129" name="角丸四角形 12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131" name="テキスト ボックス 130"/>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grpSp>
        <p:nvGrpSpPr>
          <p:cNvPr id="132" name="図形グループ 131"/>
          <p:cNvGrpSpPr/>
          <p:nvPr/>
        </p:nvGrpSpPr>
        <p:grpSpPr>
          <a:xfrm>
            <a:off x="7204041" y="4406852"/>
            <a:ext cx="499492" cy="545661"/>
            <a:chOff x="6373788" y="4940591"/>
            <a:chExt cx="499492" cy="545661"/>
          </a:xfrm>
        </p:grpSpPr>
        <p:sp>
          <p:nvSpPr>
            <p:cNvPr id="133" name="角丸四角形 13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7635841" y="4470352"/>
            <a:ext cx="499492" cy="445407"/>
            <a:chOff x="6805588" y="5004091"/>
            <a:chExt cx="499492" cy="445407"/>
          </a:xfrm>
        </p:grpSpPr>
        <p:sp>
          <p:nvSpPr>
            <p:cNvPr id="137" name="台形 136"/>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0" name="角丸四角形 139"/>
          <p:cNvSpPr/>
          <p:nvPr/>
        </p:nvSpPr>
        <p:spPr bwMode="auto">
          <a:xfrm>
            <a:off x="2699792" y="5355545"/>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様々なアクティビティ</a:t>
            </a:r>
          </a:p>
        </p:txBody>
      </p:sp>
      <p:grpSp>
        <p:nvGrpSpPr>
          <p:cNvPr id="141" name="図形グループ 140"/>
          <p:cNvGrpSpPr/>
          <p:nvPr/>
        </p:nvGrpSpPr>
        <p:grpSpPr>
          <a:xfrm>
            <a:off x="3878604" y="5692641"/>
            <a:ext cx="228599" cy="443927"/>
            <a:chOff x="1946324" y="4125162"/>
            <a:chExt cx="969964" cy="2007872"/>
          </a:xfrm>
        </p:grpSpPr>
        <p:sp>
          <p:nvSpPr>
            <p:cNvPr id="142" name="円/楕円 1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a:off x="4389262" y="5692641"/>
            <a:ext cx="228599" cy="443927"/>
            <a:chOff x="1946324" y="4125162"/>
            <a:chExt cx="969964" cy="2007872"/>
          </a:xfrm>
        </p:grpSpPr>
        <p:sp>
          <p:nvSpPr>
            <p:cNvPr id="145" name="円/楕円 1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フローチャート: 論理積ゲート 1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a:off x="4160663" y="5622791"/>
            <a:ext cx="228599" cy="443927"/>
            <a:chOff x="1946324" y="4125162"/>
            <a:chExt cx="969964" cy="2007872"/>
          </a:xfrm>
        </p:grpSpPr>
        <p:sp>
          <p:nvSpPr>
            <p:cNvPr id="148" name="円/楕円 1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フローチャート: 論理積ゲート 1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図形グループ 149"/>
          <p:cNvGrpSpPr/>
          <p:nvPr/>
        </p:nvGrpSpPr>
        <p:grpSpPr>
          <a:xfrm>
            <a:off x="4634288" y="5622791"/>
            <a:ext cx="228599" cy="443927"/>
            <a:chOff x="1946324" y="4125162"/>
            <a:chExt cx="969964" cy="2007872"/>
          </a:xfrm>
        </p:grpSpPr>
        <p:sp>
          <p:nvSpPr>
            <p:cNvPr id="151" name="円/楕円 15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ローチャート: 論理積ゲート 15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3" name="図形グループ 152"/>
          <p:cNvGrpSpPr/>
          <p:nvPr/>
        </p:nvGrpSpPr>
        <p:grpSpPr>
          <a:xfrm>
            <a:off x="2834578" y="5692641"/>
            <a:ext cx="228599" cy="443927"/>
            <a:chOff x="1946324" y="4125162"/>
            <a:chExt cx="969964" cy="2007872"/>
          </a:xfrm>
        </p:grpSpPr>
        <p:sp>
          <p:nvSpPr>
            <p:cNvPr id="154" name="円/楕円 15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フローチャート: 論理積ゲート 15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6" name="図形グループ 155"/>
          <p:cNvGrpSpPr/>
          <p:nvPr/>
        </p:nvGrpSpPr>
        <p:grpSpPr>
          <a:xfrm>
            <a:off x="3345236" y="5692641"/>
            <a:ext cx="228599" cy="443927"/>
            <a:chOff x="1946324" y="4125162"/>
            <a:chExt cx="969964" cy="2007872"/>
          </a:xfrm>
        </p:grpSpPr>
        <p:sp>
          <p:nvSpPr>
            <p:cNvPr id="157" name="円/楕円 1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フローチャート: 論理積ゲート 1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9" name="図形グループ 158"/>
          <p:cNvGrpSpPr/>
          <p:nvPr/>
        </p:nvGrpSpPr>
        <p:grpSpPr>
          <a:xfrm>
            <a:off x="3116637" y="5622791"/>
            <a:ext cx="228599" cy="443927"/>
            <a:chOff x="1946324" y="4125162"/>
            <a:chExt cx="969964" cy="2007872"/>
          </a:xfrm>
        </p:grpSpPr>
        <p:sp>
          <p:nvSpPr>
            <p:cNvPr id="160" name="円/楕円 15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ローチャート: 論理積ゲート 16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2" name="図形グループ 161"/>
          <p:cNvGrpSpPr/>
          <p:nvPr/>
        </p:nvGrpSpPr>
        <p:grpSpPr>
          <a:xfrm>
            <a:off x="3590262" y="5622791"/>
            <a:ext cx="228599" cy="443927"/>
            <a:chOff x="1946324" y="4125162"/>
            <a:chExt cx="969964" cy="2007872"/>
          </a:xfrm>
        </p:grpSpPr>
        <p:sp>
          <p:nvSpPr>
            <p:cNvPr id="163" name="円/楕円 1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ローチャート: 論理積ゲート 1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5" name="図形グループ 164"/>
          <p:cNvGrpSpPr/>
          <p:nvPr/>
        </p:nvGrpSpPr>
        <p:grpSpPr>
          <a:xfrm>
            <a:off x="5950465" y="5697994"/>
            <a:ext cx="228599" cy="443927"/>
            <a:chOff x="1946324" y="4125162"/>
            <a:chExt cx="969964" cy="2007872"/>
          </a:xfrm>
        </p:grpSpPr>
        <p:sp>
          <p:nvSpPr>
            <p:cNvPr id="166" name="円/楕円 1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フローチャート: 論理積ゲート 1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a:off x="6461123" y="5697994"/>
            <a:ext cx="228599" cy="443927"/>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1" name="図形グループ 170"/>
          <p:cNvGrpSpPr/>
          <p:nvPr/>
        </p:nvGrpSpPr>
        <p:grpSpPr>
          <a:xfrm>
            <a:off x="6232524" y="5628144"/>
            <a:ext cx="228599" cy="443927"/>
            <a:chOff x="1946324" y="4125162"/>
            <a:chExt cx="969964" cy="2007872"/>
          </a:xfrm>
        </p:grpSpPr>
        <p:sp>
          <p:nvSpPr>
            <p:cNvPr id="172" name="円/楕円 1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図形グループ 173"/>
          <p:cNvGrpSpPr/>
          <p:nvPr/>
        </p:nvGrpSpPr>
        <p:grpSpPr>
          <a:xfrm>
            <a:off x="6706149" y="5628144"/>
            <a:ext cx="228599" cy="443927"/>
            <a:chOff x="1946324" y="4125162"/>
            <a:chExt cx="969964" cy="2007872"/>
          </a:xfrm>
        </p:grpSpPr>
        <p:sp>
          <p:nvSpPr>
            <p:cNvPr id="175" name="円/楕円 1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フローチャート: 論理積ゲート 1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7" name="図形グループ 176"/>
          <p:cNvGrpSpPr/>
          <p:nvPr/>
        </p:nvGrpSpPr>
        <p:grpSpPr>
          <a:xfrm>
            <a:off x="4918483" y="5691773"/>
            <a:ext cx="228599" cy="443927"/>
            <a:chOff x="1946324" y="4125162"/>
            <a:chExt cx="969964" cy="2007872"/>
          </a:xfrm>
        </p:grpSpPr>
        <p:sp>
          <p:nvSpPr>
            <p:cNvPr id="178" name="円/楕円 17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0" name="図形グループ 179"/>
          <p:cNvGrpSpPr/>
          <p:nvPr/>
        </p:nvGrpSpPr>
        <p:grpSpPr>
          <a:xfrm>
            <a:off x="5429141" y="5691773"/>
            <a:ext cx="228599" cy="443927"/>
            <a:chOff x="1946324" y="4125162"/>
            <a:chExt cx="969964" cy="2007872"/>
          </a:xfrm>
        </p:grpSpPr>
        <p:sp>
          <p:nvSpPr>
            <p:cNvPr id="181" name="円/楕円 1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フローチャート: 論理積ゲート 1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3" name="図形グループ 182"/>
          <p:cNvGrpSpPr/>
          <p:nvPr/>
        </p:nvGrpSpPr>
        <p:grpSpPr>
          <a:xfrm>
            <a:off x="5200542" y="5621923"/>
            <a:ext cx="228599" cy="443927"/>
            <a:chOff x="1946324" y="4125162"/>
            <a:chExt cx="969964" cy="2007872"/>
          </a:xfrm>
        </p:grpSpPr>
        <p:sp>
          <p:nvSpPr>
            <p:cNvPr id="184" name="円/楕円 1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185"/>
          <p:cNvGrpSpPr/>
          <p:nvPr/>
        </p:nvGrpSpPr>
        <p:grpSpPr>
          <a:xfrm>
            <a:off x="5674167" y="5621923"/>
            <a:ext cx="228599" cy="443927"/>
            <a:chOff x="1946324" y="4125162"/>
            <a:chExt cx="969964" cy="2007872"/>
          </a:xfrm>
        </p:grpSpPr>
        <p:sp>
          <p:nvSpPr>
            <p:cNvPr id="187" name="円/楕円 1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フローチャート: 論理積ゲート 1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9" name="図形グループ 188"/>
          <p:cNvGrpSpPr/>
          <p:nvPr/>
        </p:nvGrpSpPr>
        <p:grpSpPr>
          <a:xfrm>
            <a:off x="6971072" y="5705868"/>
            <a:ext cx="228599" cy="443927"/>
            <a:chOff x="1946324" y="4125162"/>
            <a:chExt cx="969964" cy="2007872"/>
          </a:xfrm>
        </p:grpSpPr>
        <p:sp>
          <p:nvSpPr>
            <p:cNvPr id="190" name="円/楕円 1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フローチャート: 論理積ゲート 1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2" name="図形グループ 191"/>
          <p:cNvGrpSpPr/>
          <p:nvPr/>
        </p:nvGrpSpPr>
        <p:grpSpPr>
          <a:xfrm>
            <a:off x="7481730" y="5705868"/>
            <a:ext cx="228599" cy="443927"/>
            <a:chOff x="1946324" y="4125162"/>
            <a:chExt cx="969964" cy="2007872"/>
          </a:xfrm>
        </p:grpSpPr>
        <p:sp>
          <p:nvSpPr>
            <p:cNvPr id="193" name="円/楕円 19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フローチャート: 論理積ゲート 19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5" name="図形グループ 194"/>
          <p:cNvGrpSpPr/>
          <p:nvPr/>
        </p:nvGrpSpPr>
        <p:grpSpPr>
          <a:xfrm>
            <a:off x="7253131" y="5636018"/>
            <a:ext cx="228599" cy="443927"/>
            <a:chOff x="1946324" y="4125162"/>
            <a:chExt cx="969964" cy="2007872"/>
          </a:xfrm>
        </p:grpSpPr>
        <p:sp>
          <p:nvSpPr>
            <p:cNvPr id="196" name="円/楕円 19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フローチャート: 論理積ゲート 19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8" name="図形グループ 197"/>
          <p:cNvGrpSpPr/>
          <p:nvPr/>
        </p:nvGrpSpPr>
        <p:grpSpPr>
          <a:xfrm>
            <a:off x="7726756" y="5636018"/>
            <a:ext cx="228599" cy="443927"/>
            <a:chOff x="1946324" y="4125162"/>
            <a:chExt cx="969964" cy="2007872"/>
          </a:xfrm>
        </p:grpSpPr>
        <p:sp>
          <p:nvSpPr>
            <p:cNvPr id="199" name="円/楕円 19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フローチャート: 論理積ゲート 19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1" name="角丸四角形 200"/>
          <p:cNvSpPr/>
          <p:nvPr/>
        </p:nvSpPr>
        <p:spPr bwMode="auto">
          <a:xfrm>
            <a:off x="4935789"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スマートフォン</a:t>
            </a:r>
          </a:p>
        </p:txBody>
      </p:sp>
      <p:sp>
        <p:nvSpPr>
          <p:cNvPr id="202" name="角丸四角形 201"/>
          <p:cNvSpPr/>
          <p:nvPr/>
        </p:nvSpPr>
        <p:spPr bwMode="auto">
          <a:xfrm>
            <a:off x="2699792"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自動車</a:t>
            </a:r>
          </a:p>
        </p:txBody>
      </p:sp>
      <p:sp>
        <p:nvSpPr>
          <p:cNvPr id="203" name="角丸四角形 202"/>
          <p:cNvSpPr/>
          <p:nvPr/>
        </p:nvSpPr>
        <p:spPr bwMode="auto">
          <a:xfrm>
            <a:off x="6051913"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ウェアラブル</a:t>
            </a:r>
          </a:p>
        </p:txBody>
      </p:sp>
      <p:sp>
        <p:nvSpPr>
          <p:cNvPr id="204" name="角丸四角形 203"/>
          <p:cNvSpPr/>
          <p:nvPr/>
        </p:nvSpPr>
        <p:spPr bwMode="auto">
          <a:xfrm>
            <a:off x="7204041"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家電</a:t>
            </a:r>
          </a:p>
        </p:txBody>
      </p:sp>
      <p:sp>
        <p:nvSpPr>
          <p:cNvPr id="205" name="角丸四角形 204"/>
          <p:cNvSpPr/>
          <p:nvPr/>
        </p:nvSpPr>
        <p:spPr bwMode="auto">
          <a:xfrm>
            <a:off x="3851920"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スマートメーター</a:t>
            </a:r>
          </a:p>
        </p:txBody>
      </p:sp>
      <p:grpSp>
        <p:nvGrpSpPr>
          <p:cNvPr id="206" name="図形グループ 205"/>
          <p:cNvGrpSpPr/>
          <p:nvPr/>
        </p:nvGrpSpPr>
        <p:grpSpPr>
          <a:xfrm>
            <a:off x="6166430" y="1519284"/>
            <a:ext cx="161020" cy="300733"/>
            <a:chOff x="5118100" y="4941610"/>
            <a:chExt cx="190500" cy="405090"/>
          </a:xfrm>
        </p:grpSpPr>
        <p:sp>
          <p:nvSpPr>
            <p:cNvPr id="207" name="正方形/長方形 206"/>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角丸四角形 208"/>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0" name="図形グループ 209"/>
          <p:cNvGrpSpPr/>
          <p:nvPr/>
        </p:nvGrpSpPr>
        <p:grpSpPr>
          <a:xfrm>
            <a:off x="6432141" y="1600673"/>
            <a:ext cx="441102" cy="177800"/>
            <a:chOff x="4715098" y="3962400"/>
            <a:chExt cx="441102" cy="177800"/>
          </a:xfrm>
        </p:grpSpPr>
        <p:sp>
          <p:nvSpPr>
            <p:cNvPr id="211" name="角丸四角形 210"/>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角丸四角形 211"/>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角丸四角形 212"/>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4" name="図形グループ 213"/>
          <p:cNvGrpSpPr/>
          <p:nvPr/>
        </p:nvGrpSpPr>
        <p:grpSpPr>
          <a:xfrm>
            <a:off x="5022469" y="1306060"/>
            <a:ext cx="679541" cy="593816"/>
            <a:chOff x="-62676" y="3965594"/>
            <a:chExt cx="679541" cy="593816"/>
          </a:xfrm>
        </p:grpSpPr>
        <p:sp>
          <p:nvSpPr>
            <p:cNvPr id="215" name="角丸四角形 214"/>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6" name="図 21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217" name="図形グループ 216"/>
          <p:cNvGrpSpPr/>
          <p:nvPr/>
        </p:nvGrpSpPr>
        <p:grpSpPr>
          <a:xfrm>
            <a:off x="5509487" y="1425077"/>
            <a:ext cx="341289" cy="550466"/>
            <a:chOff x="1140657" y="4229811"/>
            <a:chExt cx="341289" cy="550466"/>
          </a:xfrm>
        </p:grpSpPr>
        <p:sp>
          <p:nvSpPr>
            <p:cNvPr id="218" name="角丸四角形 21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9" name="図 21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pic>
        <p:nvPicPr>
          <p:cNvPr id="220" name="図 219" descr="imgres.jp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69642" y="1371919"/>
            <a:ext cx="792088" cy="543647"/>
          </a:xfrm>
          <a:prstGeom prst="rect">
            <a:avLst/>
          </a:prstGeom>
        </p:spPr>
      </p:pic>
      <p:grpSp>
        <p:nvGrpSpPr>
          <p:cNvPr id="221" name="図形グループ 220"/>
          <p:cNvGrpSpPr/>
          <p:nvPr/>
        </p:nvGrpSpPr>
        <p:grpSpPr>
          <a:xfrm>
            <a:off x="4108636" y="1371919"/>
            <a:ext cx="499492" cy="545661"/>
            <a:chOff x="4000500" y="1182650"/>
            <a:chExt cx="499492" cy="545661"/>
          </a:xfrm>
        </p:grpSpPr>
        <p:sp>
          <p:nvSpPr>
            <p:cNvPr id="222" name="角丸四角形 221"/>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正方形/長方形 222"/>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224" name="テキスト ボックス 223"/>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grpSp>
        <p:nvGrpSpPr>
          <p:cNvPr id="225" name="図形グループ 224"/>
          <p:cNvGrpSpPr/>
          <p:nvPr/>
        </p:nvGrpSpPr>
        <p:grpSpPr>
          <a:xfrm>
            <a:off x="7204041" y="1371919"/>
            <a:ext cx="499492" cy="545661"/>
            <a:chOff x="6373788" y="4940591"/>
            <a:chExt cx="499492" cy="545661"/>
          </a:xfrm>
        </p:grpSpPr>
        <p:sp>
          <p:nvSpPr>
            <p:cNvPr id="226" name="角丸四角形 225"/>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角丸四角形 227"/>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9" name="図形グループ 228"/>
          <p:cNvGrpSpPr/>
          <p:nvPr/>
        </p:nvGrpSpPr>
        <p:grpSpPr>
          <a:xfrm>
            <a:off x="7635841" y="1435419"/>
            <a:ext cx="499492" cy="445407"/>
            <a:chOff x="6805588" y="5004091"/>
            <a:chExt cx="499492" cy="445407"/>
          </a:xfrm>
        </p:grpSpPr>
        <p:sp>
          <p:nvSpPr>
            <p:cNvPr id="230" name="台形 229"/>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角丸四角形 230"/>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角丸四角形 231"/>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3" name="角丸四角形 232"/>
          <p:cNvSpPr/>
          <p:nvPr/>
        </p:nvSpPr>
        <p:spPr bwMode="auto">
          <a:xfrm>
            <a:off x="2699792" y="2320612"/>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様々なアクティビティ</a:t>
            </a:r>
          </a:p>
        </p:txBody>
      </p:sp>
      <p:grpSp>
        <p:nvGrpSpPr>
          <p:cNvPr id="234" name="図形グループ 233"/>
          <p:cNvGrpSpPr/>
          <p:nvPr/>
        </p:nvGrpSpPr>
        <p:grpSpPr>
          <a:xfrm>
            <a:off x="3878604" y="2657708"/>
            <a:ext cx="228599" cy="443927"/>
            <a:chOff x="1946324" y="4125162"/>
            <a:chExt cx="969964" cy="2007872"/>
          </a:xfrm>
        </p:grpSpPr>
        <p:sp>
          <p:nvSpPr>
            <p:cNvPr id="235" name="円/楕円 2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フローチャート: 論理積ゲート 2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7" name="図形グループ 236"/>
          <p:cNvGrpSpPr/>
          <p:nvPr/>
        </p:nvGrpSpPr>
        <p:grpSpPr>
          <a:xfrm>
            <a:off x="4389262" y="2657708"/>
            <a:ext cx="228599" cy="443927"/>
            <a:chOff x="1946324" y="4125162"/>
            <a:chExt cx="969964" cy="2007872"/>
          </a:xfrm>
        </p:grpSpPr>
        <p:sp>
          <p:nvSpPr>
            <p:cNvPr id="238" name="円/楕円 2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9" name="フローチャート: 論理積ゲート 2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0" name="図形グループ 239"/>
          <p:cNvGrpSpPr/>
          <p:nvPr/>
        </p:nvGrpSpPr>
        <p:grpSpPr>
          <a:xfrm>
            <a:off x="4160663" y="2587858"/>
            <a:ext cx="228599" cy="443927"/>
            <a:chOff x="1946324" y="4125162"/>
            <a:chExt cx="969964" cy="2007872"/>
          </a:xfrm>
        </p:grpSpPr>
        <p:sp>
          <p:nvSpPr>
            <p:cNvPr id="241" name="円/楕円 2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フローチャート: 論理積ゲート 2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3" name="図形グループ 242"/>
          <p:cNvGrpSpPr/>
          <p:nvPr/>
        </p:nvGrpSpPr>
        <p:grpSpPr>
          <a:xfrm>
            <a:off x="4634288" y="2587858"/>
            <a:ext cx="228599" cy="443927"/>
            <a:chOff x="1946324" y="4125162"/>
            <a:chExt cx="969964" cy="2007872"/>
          </a:xfrm>
        </p:grpSpPr>
        <p:sp>
          <p:nvSpPr>
            <p:cNvPr id="244" name="円/楕円 2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フローチャート: 論理積ゲート 2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6" name="図形グループ 245"/>
          <p:cNvGrpSpPr/>
          <p:nvPr/>
        </p:nvGrpSpPr>
        <p:grpSpPr>
          <a:xfrm>
            <a:off x="2834578" y="2657708"/>
            <a:ext cx="228599" cy="443927"/>
            <a:chOff x="1946324" y="4125162"/>
            <a:chExt cx="969964" cy="2007872"/>
          </a:xfrm>
        </p:grpSpPr>
        <p:sp>
          <p:nvSpPr>
            <p:cNvPr id="247" name="円/楕円 24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フローチャート: 論理積ゲート 2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9" name="図形グループ 248"/>
          <p:cNvGrpSpPr/>
          <p:nvPr/>
        </p:nvGrpSpPr>
        <p:grpSpPr>
          <a:xfrm>
            <a:off x="3345236" y="2657708"/>
            <a:ext cx="228599" cy="443927"/>
            <a:chOff x="1946324" y="4125162"/>
            <a:chExt cx="969964" cy="2007872"/>
          </a:xfrm>
        </p:grpSpPr>
        <p:sp>
          <p:nvSpPr>
            <p:cNvPr id="250" name="円/楕円 2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フローチャート: 論理積ゲート 2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2" name="図形グループ 251"/>
          <p:cNvGrpSpPr/>
          <p:nvPr/>
        </p:nvGrpSpPr>
        <p:grpSpPr>
          <a:xfrm>
            <a:off x="3116637" y="2587858"/>
            <a:ext cx="228599" cy="443927"/>
            <a:chOff x="1946324" y="4125162"/>
            <a:chExt cx="969964" cy="2007872"/>
          </a:xfrm>
        </p:grpSpPr>
        <p:sp>
          <p:nvSpPr>
            <p:cNvPr id="253" name="円/楕円 2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4" name="フローチャート: 論理積ゲート 2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5" name="図形グループ 254"/>
          <p:cNvGrpSpPr/>
          <p:nvPr/>
        </p:nvGrpSpPr>
        <p:grpSpPr>
          <a:xfrm>
            <a:off x="3590262" y="2587858"/>
            <a:ext cx="228599" cy="443927"/>
            <a:chOff x="1946324" y="4125162"/>
            <a:chExt cx="969964" cy="2007872"/>
          </a:xfrm>
        </p:grpSpPr>
        <p:sp>
          <p:nvSpPr>
            <p:cNvPr id="256" name="円/楕円 25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フローチャート: 論理積ゲート 25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8" name="図形グループ 257"/>
          <p:cNvGrpSpPr/>
          <p:nvPr/>
        </p:nvGrpSpPr>
        <p:grpSpPr>
          <a:xfrm>
            <a:off x="5950465" y="2663061"/>
            <a:ext cx="228599" cy="443927"/>
            <a:chOff x="1946324" y="4125162"/>
            <a:chExt cx="969964" cy="2007872"/>
          </a:xfrm>
        </p:grpSpPr>
        <p:sp>
          <p:nvSpPr>
            <p:cNvPr id="259" name="円/楕円 2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フローチャート: 論理積ゲート 2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1" name="図形グループ 260"/>
          <p:cNvGrpSpPr/>
          <p:nvPr/>
        </p:nvGrpSpPr>
        <p:grpSpPr>
          <a:xfrm>
            <a:off x="6461123" y="2663061"/>
            <a:ext cx="228599" cy="443927"/>
            <a:chOff x="1946324" y="4125162"/>
            <a:chExt cx="969964" cy="2007872"/>
          </a:xfrm>
        </p:grpSpPr>
        <p:sp>
          <p:nvSpPr>
            <p:cNvPr id="262" name="円/楕円 2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フローチャート: 論理積ゲート 2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4" name="図形グループ 263"/>
          <p:cNvGrpSpPr/>
          <p:nvPr/>
        </p:nvGrpSpPr>
        <p:grpSpPr>
          <a:xfrm>
            <a:off x="6232524" y="2593211"/>
            <a:ext cx="228599" cy="443927"/>
            <a:chOff x="1946324" y="4125162"/>
            <a:chExt cx="969964" cy="2007872"/>
          </a:xfrm>
        </p:grpSpPr>
        <p:sp>
          <p:nvSpPr>
            <p:cNvPr id="265" name="円/楕円 2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フローチャート: 論理積ゲート 2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7" name="図形グループ 266"/>
          <p:cNvGrpSpPr/>
          <p:nvPr/>
        </p:nvGrpSpPr>
        <p:grpSpPr>
          <a:xfrm>
            <a:off x="6706149" y="2593211"/>
            <a:ext cx="228599" cy="443927"/>
            <a:chOff x="1946324" y="4125162"/>
            <a:chExt cx="969964" cy="2007872"/>
          </a:xfrm>
        </p:grpSpPr>
        <p:sp>
          <p:nvSpPr>
            <p:cNvPr id="268" name="円/楕円 2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フローチャート: 論理積ゲート 2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0" name="図形グループ 269"/>
          <p:cNvGrpSpPr/>
          <p:nvPr/>
        </p:nvGrpSpPr>
        <p:grpSpPr>
          <a:xfrm>
            <a:off x="4918483" y="2656840"/>
            <a:ext cx="228599" cy="443927"/>
            <a:chOff x="1946324" y="4125162"/>
            <a:chExt cx="969964" cy="2007872"/>
          </a:xfrm>
        </p:grpSpPr>
        <p:sp>
          <p:nvSpPr>
            <p:cNvPr id="271" name="円/楕円 2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フローチャート: 論理積ゲート 2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3" name="図形グループ 272"/>
          <p:cNvGrpSpPr/>
          <p:nvPr/>
        </p:nvGrpSpPr>
        <p:grpSpPr>
          <a:xfrm>
            <a:off x="5429141" y="2656840"/>
            <a:ext cx="228599" cy="443927"/>
            <a:chOff x="1946324" y="4125162"/>
            <a:chExt cx="969964" cy="2007872"/>
          </a:xfrm>
        </p:grpSpPr>
        <p:sp>
          <p:nvSpPr>
            <p:cNvPr id="274" name="円/楕円 27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フローチャート: 論理積ゲート 27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6" name="図形グループ 275"/>
          <p:cNvGrpSpPr/>
          <p:nvPr/>
        </p:nvGrpSpPr>
        <p:grpSpPr>
          <a:xfrm>
            <a:off x="5200542" y="2586990"/>
            <a:ext cx="228599" cy="443927"/>
            <a:chOff x="1946324" y="4125162"/>
            <a:chExt cx="969964" cy="2007872"/>
          </a:xfrm>
        </p:grpSpPr>
        <p:sp>
          <p:nvSpPr>
            <p:cNvPr id="277" name="円/楕円 2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フローチャート: 論理積ゲート 2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9" name="図形グループ 278"/>
          <p:cNvGrpSpPr/>
          <p:nvPr/>
        </p:nvGrpSpPr>
        <p:grpSpPr>
          <a:xfrm>
            <a:off x="5674167" y="2586990"/>
            <a:ext cx="228599" cy="443927"/>
            <a:chOff x="1946324" y="4125162"/>
            <a:chExt cx="969964" cy="2007872"/>
          </a:xfrm>
        </p:grpSpPr>
        <p:sp>
          <p:nvSpPr>
            <p:cNvPr id="280" name="円/楕円 27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フローチャート: 論理積ゲート 28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2" name="図形グループ 281"/>
          <p:cNvGrpSpPr/>
          <p:nvPr/>
        </p:nvGrpSpPr>
        <p:grpSpPr>
          <a:xfrm>
            <a:off x="6971072" y="2670935"/>
            <a:ext cx="228599" cy="443927"/>
            <a:chOff x="1946324" y="4125162"/>
            <a:chExt cx="969964" cy="2007872"/>
          </a:xfrm>
        </p:grpSpPr>
        <p:sp>
          <p:nvSpPr>
            <p:cNvPr id="283" name="円/楕円 28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フローチャート: 論理積ゲート 28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5" name="図形グループ 284"/>
          <p:cNvGrpSpPr/>
          <p:nvPr/>
        </p:nvGrpSpPr>
        <p:grpSpPr>
          <a:xfrm>
            <a:off x="7481730" y="2670935"/>
            <a:ext cx="228599" cy="443927"/>
            <a:chOff x="1946324" y="4125162"/>
            <a:chExt cx="969964" cy="2007872"/>
          </a:xfrm>
        </p:grpSpPr>
        <p:sp>
          <p:nvSpPr>
            <p:cNvPr id="286" name="円/楕円 28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フローチャート: 論理積ゲート 28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8" name="図形グループ 287"/>
          <p:cNvGrpSpPr/>
          <p:nvPr/>
        </p:nvGrpSpPr>
        <p:grpSpPr>
          <a:xfrm>
            <a:off x="7253131" y="2601085"/>
            <a:ext cx="228599" cy="443927"/>
            <a:chOff x="1946324" y="4125162"/>
            <a:chExt cx="969964" cy="2007872"/>
          </a:xfrm>
        </p:grpSpPr>
        <p:sp>
          <p:nvSpPr>
            <p:cNvPr id="289" name="円/楕円 2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フローチャート: 論理積ゲート 2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1" name="図形グループ 290"/>
          <p:cNvGrpSpPr/>
          <p:nvPr/>
        </p:nvGrpSpPr>
        <p:grpSpPr>
          <a:xfrm>
            <a:off x="7726756" y="2601085"/>
            <a:ext cx="228599" cy="443927"/>
            <a:chOff x="1946324" y="4125162"/>
            <a:chExt cx="969964" cy="2007872"/>
          </a:xfrm>
        </p:grpSpPr>
        <p:sp>
          <p:nvSpPr>
            <p:cNvPr id="292" name="円/楕円 2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3" name="フローチャート: 論理積ゲート 2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 name="上矢印 9"/>
          <p:cNvSpPr/>
          <p:nvPr/>
        </p:nvSpPr>
        <p:spPr>
          <a:xfrm>
            <a:off x="3052566" y="3193831"/>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4" name="上矢印 293"/>
          <p:cNvSpPr/>
          <p:nvPr/>
        </p:nvSpPr>
        <p:spPr>
          <a:xfrm rot="10800000">
            <a:off x="6432141" y="3204726"/>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5" name="テキスト ボックス 294"/>
          <p:cNvSpPr txBox="1"/>
          <p:nvPr/>
        </p:nvSpPr>
        <p:spPr>
          <a:xfrm>
            <a:off x="2409231" y="1005777"/>
            <a:ext cx="6004977" cy="369332"/>
          </a:xfrm>
          <a:prstGeom prst="rect">
            <a:avLst/>
          </a:prstGeom>
          <a:noFill/>
        </p:spPr>
        <p:txBody>
          <a:bodyPr wrap="none" rtlCol="0">
            <a:spAutoFit/>
          </a:bodyPr>
          <a:lstStyle/>
          <a:p>
            <a:pPr algn="ctr"/>
            <a:r>
              <a:rPr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rPr>
              <a:t>デジタル・コピー／デジタル・ツイン（</a:t>
            </a:r>
            <a:r>
              <a:rPr lang="en-US" altLang="ja-JP" b="1" dirty="0">
                <a:ln>
                  <a:solidFill>
                    <a:srgbClr val="C00000"/>
                  </a:solidFill>
                </a:ln>
                <a:solidFill>
                  <a:schemeClr val="accent2"/>
                </a:solidFill>
                <a:effectLst>
                  <a:glow rad="127000">
                    <a:schemeClr val="bg1"/>
                  </a:glow>
                </a:effectLst>
                <a:latin typeface="Meiryo" charset="-128"/>
                <a:ea typeface="Meiryo" charset="-128"/>
                <a:cs typeface="Meiryo" charset="-128"/>
              </a:rPr>
              <a:t>Digital Twin</a:t>
            </a:r>
            <a:r>
              <a:rPr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rPr>
              <a:t>）</a:t>
            </a:r>
            <a:endParaRPr kumimoji="1"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endParaRPr>
          </a:p>
        </p:txBody>
      </p:sp>
      <p:pic>
        <p:nvPicPr>
          <p:cNvPr id="13" name="図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4324044" y="1240140"/>
            <a:ext cx="1932582" cy="1938481"/>
          </a:xfrm>
          <a:prstGeom prst="rect">
            <a:avLst/>
          </a:prstGeom>
        </p:spPr>
      </p:pic>
      <p:sp>
        <p:nvSpPr>
          <p:cNvPr id="14" name="テキスト ボックス 13"/>
          <p:cNvSpPr txBox="1"/>
          <p:nvPr/>
        </p:nvSpPr>
        <p:spPr>
          <a:xfrm>
            <a:off x="4247023" y="2092461"/>
            <a:ext cx="2236510" cy="400110"/>
          </a:xfrm>
          <a:prstGeom prst="rect">
            <a:avLst/>
          </a:prstGeom>
          <a:noFill/>
          <a:effectLst>
            <a:glow rad="228600">
              <a:schemeClr val="accent2">
                <a:satMod val="175000"/>
                <a:alpha val="40000"/>
              </a:schemeClr>
            </a:glow>
          </a:effectLst>
        </p:spPr>
        <p:txBody>
          <a:bodyPr wrap="none" rtlCol="0">
            <a:spAutoFit/>
          </a:bodyPr>
          <a:lstStyle/>
          <a:p>
            <a:pPr algn="ctr"/>
            <a:r>
              <a:rPr lang="ja-JP" altLang="en-US" sz="2000" b="1">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rPr>
              <a:t>シミュレーション</a:t>
            </a:r>
            <a:endParaRPr kumimoji="1" lang="ja-JP" altLang="en-US" sz="2000" b="1">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endParaRPr>
          </a:p>
        </p:txBody>
      </p:sp>
      <p:sp>
        <p:nvSpPr>
          <p:cNvPr id="15" name="テキスト ボックス 14"/>
          <p:cNvSpPr txBox="1"/>
          <p:nvPr/>
        </p:nvSpPr>
        <p:spPr>
          <a:xfrm>
            <a:off x="3344669" y="3647069"/>
            <a:ext cx="723275"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データ</a:t>
            </a:r>
          </a:p>
        </p:txBody>
      </p:sp>
      <p:sp>
        <p:nvSpPr>
          <p:cNvPr id="296" name="テキスト ボックス 295"/>
          <p:cNvSpPr txBox="1"/>
          <p:nvPr/>
        </p:nvSpPr>
        <p:spPr>
          <a:xfrm>
            <a:off x="6718147" y="3542486"/>
            <a:ext cx="723275"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最適解</a:t>
            </a:r>
          </a:p>
        </p:txBody>
      </p:sp>
    </p:spTree>
    <p:extLst>
      <p:ext uri="{BB962C8B-B14F-4D97-AF65-F5344CB8AC3E}">
        <p14:creationId xmlns:p14="http://schemas.microsoft.com/office/powerpoint/2010/main" val="1557369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「モノ」のサービス化</a:t>
            </a:r>
          </a:p>
        </p:txBody>
      </p:sp>
      <p:sp>
        <p:nvSpPr>
          <p:cNvPr id="3" name="スライド番号プレースホルダー 2"/>
          <p:cNvSpPr>
            <a:spLocks noGrp="1"/>
          </p:cNvSpPr>
          <p:nvPr>
            <p:ph type="sldNum" sz="quarter" idx="12"/>
          </p:nvPr>
        </p:nvSpPr>
        <p:spPr>
          <a:xfrm>
            <a:off x="6932246" y="6662500"/>
            <a:ext cx="2133600" cy="217800"/>
          </a:xfrm>
        </p:spPr>
        <p:txBody>
          <a:bodyPr/>
          <a:lstStyle/>
          <a:p>
            <a:fld id="{8FF8CC5D-A65D-5946-99B5-645367A967AD}" type="slidenum">
              <a:rPr kumimoji="1" lang="ja-JP" altLang="en-US" smtClean="0"/>
              <a:t>14</a:t>
            </a:fld>
            <a:endParaRPr kumimoji="1" lang="ja-JP" altLang="en-US" dirty="0"/>
          </a:p>
        </p:txBody>
      </p:sp>
      <p:sp>
        <p:nvSpPr>
          <p:cNvPr id="4" name="正方形/長方形 3"/>
          <p:cNvSpPr/>
          <p:nvPr/>
        </p:nvSpPr>
        <p:spPr>
          <a:xfrm>
            <a:off x="5706533" y="2150077"/>
            <a:ext cx="2768600" cy="372719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83467" y="3432879"/>
            <a:ext cx="5190066" cy="23723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18067" y="4542323"/>
            <a:ext cx="7653866" cy="1198424"/>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57200" y="848236"/>
            <a:ext cx="5122333" cy="1015663"/>
          </a:xfrm>
          <a:prstGeom prst="rect">
            <a:avLst/>
          </a:prstGeom>
        </p:spPr>
        <p:txBody>
          <a:bodyPr wrap="square">
            <a:spAutoFit/>
          </a:bodyPr>
          <a:lstStyle/>
          <a:p>
            <a:r>
              <a:rPr lang="ja-JP" altLang="en-US" sz="2000" dirty="0">
                <a:solidFill>
                  <a:srgbClr val="3366FF"/>
                </a:solidFill>
                <a:latin typeface="メイリオ"/>
                <a:ea typeface="メイリオ"/>
                <a:cs typeface="メイリオ"/>
              </a:rPr>
              <a:t>モノの価値は、</a:t>
            </a:r>
            <a:endParaRPr lang="en-US" altLang="ja-JP" sz="2000" dirty="0">
              <a:solidFill>
                <a:srgbClr val="3366FF"/>
              </a:solidFill>
              <a:latin typeface="メイリオ"/>
              <a:ea typeface="メイリオ"/>
              <a:cs typeface="メイリオ"/>
            </a:endParaRPr>
          </a:p>
          <a:p>
            <a:r>
              <a:rPr lang="ja-JP" altLang="ja-JP" sz="2000" b="1" dirty="0">
                <a:solidFill>
                  <a:srgbClr val="3366FF"/>
                </a:solidFill>
                <a:latin typeface="メイリオ"/>
                <a:ea typeface="メイリオ"/>
                <a:cs typeface="メイリオ"/>
              </a:rPr>
              <a:t>ハードウェア</a:t>
            </a:r>
            <a:r>
              <a:rPr lang="ja-JP" altLang="ja-JP" sz="2000" dirty="0">
                <a:solidFill>
                  <a:srgbClr val="3366FF"/>
                </a:solidFill>
                <a:latin typeface="メイリオ"/>
                <a:ea typeface="メイリオ"/>
                <a:cs typeface="メイリオ"/>
              </a:rPr>
              <a:t>から</a:t>
            </a:r>
            <a:r>
              <a:rPr lang="ja-JP" altLang="ja-JP" sz="2000" b="1" dirty="0">
                <a:solidFill>
                  <a:srgbClr val="3366FF"/>
                </a:solidFill>
                <a:latin typeface="メイリオ"/>
                <a:ea typeface="メイリオ"/>
                <a:cs typeface="メイリオ"/>
              </a:rPr>
              <a:t>ソフトウェア</a:t>
            </a:r>
            <a:r>
              <a:rPr lang="ja-JP" altLang="ja-JP" sz="2000" dirty="0">
                <a:solidFill>
                  <a:srgbClr val="3366FF"/>
                </a:solidFill>
                <a:latin typeface="メイリオ"/>
                <a:ea typeface="メイリオ"/>
                <a:cs typeface="メイリオ"/>
              </a:rPr>
              <a:t>へ</a:t>
            </a:r>
            <a:r>
              <a:rPr lang="ja-JP" altLang="en-US" sz="2000" dirty="0">
                <a:solidFill>
                  <a:srgbClr val="3366FF"/>
                </a:solidFill>
                <a:latin typeface="メイリオ"/>
                <a:ea typeface="メイリオ"/>
                <a:cs typeface="メイリオ"/>
              </a:rPr>
              <a:t>、</a:t>
            </a:r>
            <a:endParaRPr lang="en-US" altLang="ja-JP" sz="2000" dirty="0">
              <a:solidFill>
                <a:srgbClr val="3366FF"/>
              </a:solidFill>
              <a:latin typeface="メイリオ"/>
              <a:ea typeface="メイリオ"/>
              <a:cs typeface="メイリオ"/>
            </a:endParaRPr>
          </a:p>
          <a:p>
            <a:r>
              <a:rPr lang="ja-JP" altLang="ja-JP" sz="2000" dirty="0">
                <a:solidFill>
                  <a:srgbClr val="3366FF"/>
                </a:solidFill>
                <a:latin typeface="メイリオ"/>
                <a:ea typeface="メイリオ"/>
                <a:cs typeface="メイリオ"/>
              </a:rPr>
              <a:t>そして</a:t>
            </a:r>
            <a:r>
              <a:rPr lang="ja-JP" altLang="ja-JP" sz="2000" b="1" dirty="0">
                <a:solidFill>
                  <a:srgbClr val="3366FF"/>
                </a:solidFill>
                <a:latin typeface="メイリオ"/>
                <a:ea typeface="メイリオ"/>
                <a:cs typeface="メイリオ"/>
              </a:rPr>
              <a:t>サービス</a:t>
            </a:r>
            <a:r>
              <a:rPr lang="ja-JP" altLang="ja-JP" sz="2000" dirty="0">
                <a:solidFill>
                  <a:srgbClr val="3366FF"/>
                </a:solidFill>
                <a:latin typeface="メイリオ"/>
                <a:ea typeface="メイリオ"/>
                <a:cs typeface="メイリオ"/>
              </a:rPr>
              <a:t>へとシフト</a:t>
            </a:r>
            <a:endParaRPr lang="ja-JP" altLang="en-US" sz="2000" dirty="0">
              <a:solidFill>
                <a:srgbClr val="3366FF"/>
              </a:solidFill>
              <a:latin typeface="メイリオ"/>
              <a:ea typeface="メイリオ"/>
              <a:cs typeface="メイリオ"/>
            </a:endParaRPr>
          </a:p>
        </p:txBody>
      </p:sp>
      <p:pic>
        <p:nvPicPr>
          <p:cNvPr id="10" name="図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5285" y="2962258"/>
            <a:ext cx="2099280" cy="1574460"/>
          </a:xfrm>
          <a:prstGeom prst="rect">
            <a:avLst/>
          </a:prstGeom>
          <a:ln>
            <a:noFill/>
          </a:ln>
          <a:effectLst>
            <a:softEdge rad="112500"/>
          </a:effectLst>
        </p:spPr>
      </p:pic>
      <p:pic>
        <p:nvPicPr>
          <p:cNvPr id="12" name="図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21597" y="2177564"/>
            <a:ext cx="1653215" cy="1239911"/>
          </a:xfrm>
          <a:prstGeom prst="rect">
            <a:avLst/>
          </a:prstGeom>
        </p:spPr>
      </p:pic>
      <p:pic>
        <p:nvPicPr>
          <p:cNvPr id="19" name="図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59490" y="818595"/>
            <a:ext cx="1956220" cy="1349347"/>
          </a:xfrm>
          <a:prstGeom prst="rect">
            <a:avLst/>
          </a:prstGeom>
          <a:ln>
            <a:noFill/>
          </a:ln>
          <a:effectLst>
            <a:softEdge rad="112500"/>
          </a:effectLst>
        </p:spPr>
      </p:pic>
      <p:sp>
        <p:nvSpPr>
          <p:cNvPr id="14" name="テキスト ボックス 13"/>
          <p:cNvSpPr txBox="1"/>
          <p:nvPr/>
        </p:nvSpPr>
        <p:spPr>
          <a:xfrm>
            <a:off x="899592" y="4665345"/>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ハードウェア</a:t>
            </a:r>
          </a:p>
        </p:txBody>
      </p:sp>
      <p:sp>
        <p:nvSpPr>
          <p:cNvPr id="15" name="テキスト ボックス 14"/>
          <p:cNvSpPr txBox="1"/>
          <p:nvPr/>
        </p:nvSpPr>
        <p:spPr>
          <a:xfrm>
            <a:off x="3419872" y="3573016"/>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ソフトウェア</a:t>
            </a:r>
          </a:p>
        </p:txBody>
      </p:sp>
      <p:sp>
        <p:nvSpPr>
          <p:cNvPr id="16" name="テキスト ボックス 15"/>
          <p:cNvSpPr txBox="1"/>
          <p:nvPr/>
        </p:nvSpPr>
        <p:spPr>
          <a:xfrm>
            <a:off x="5803491" y="2276872"/>
            <a:ext cx="203132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サービス</a:t>
            </a:r>
          </a:p>
        </p:txBody>
      </p:sp>
      <p:sp>
        <p:nvSpPr>
          <p:cNvPr id="17" name="テキスト ボックス 16"/>
          <p:cNvSpPr txBox="1"/>
          <p:nvPr/>
        </p:nvSpPr>
        <p:spPr>
          <a:xfrm>
            <a:off x="3474621" y="4181519"/>
            <a:ext cx="2339102"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機能・性能を随時更新可能</a:t>
            </a:r>
          </a:p>
        </p:txBody>
      </p:sp>
      <p:sp>
        <p:nvSpPr>
          <p:cNvPr id="18" name="テキスト ボックス 17"/>
          <p:cNvSpPr txBox="1"/>
          <p:nvPr/>
        </p:nvSpPr>
        <p:spPr>
          <a:xfrm>
            <a:off x="916027" y="5356935"/>
            <a:ext cx="1800493"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機能・性能の固定化</a:t>
            </a:r>
          </a:p>
        </p:txBody>
      </p:sp>
      <p:sp>
        <p:nvSpPr>
          <p:cNvPr id="20" name="テキスト ボックス 19"/>
          <p:cNvSpPr txBox="1"/>
          <p:nvPr/>
        </p:nvSpPr>
        <p:spPr>
          <a:xfrm>
            <a:off x="5854895" y="2973471"/>
            <a:ext cx="2518638"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機能・性能を継続的更新可能</a:t>
            </a:r>
          </a:p>
        </p:txBody>
      </p:sp>
      <p:sp>
        <p:nvSpPr>
          <p:cNvPr id="7" name="右矢印 6"/>
          <p:cNvSpPr/>
          <p:nvPr/>
        </p:nvSpPr>
        <p:spPr>
          <a:xfrm>
            <a:off x="618067" y="5945402"/>
            <a:ext cx="7857066" cy="651950"/>
          </a:xfrm>
          <a:prstGeom prst="rightArrow">
            <a:avLst>
              <a:gd name="adj1" fmla="val 67642"/>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2427823" y="6093296"/>
            <a:ext cx="4288353" cy="400110"/>
          </a:xfrm>
          <a:prstGeom prst="rect">
            <a:avLst/>
          </a:prstGeom>
          <a:noFill/>
        </p:spPr>
        <p:txBody>
          <a:bodyPr wrap="none" rtlCol="0">
            <a:spAutoFit/>
          </a:bodyPr>
          <a:lstStyle/>
          <a:p>
            <a:pPr algn="ctr"/>
            <a:r>
              <a:rPr kumimoji="1" lang="ja-JP" altLang="en-US" sz="2000" dirty="0">
                <a:solidFill>
                  <a:schemeClr val="bg1"/>
                </a:solidFill>
                <a:latin typeface="メイリオ"/>
                <a:ea typeface="メイリオ"/>
                <a:cs typeface="メイリオ"/>
              </a:rPr>
              <a:t>モノの価値を評価する基準</a:t>
            </a:r>
            <a:r>
              <a:rPr kumimoji="1" lang="ja-JP" altLang="en-US" sz="2000">
                <a:solidFill>
                  <a:schemeClr val="bg1"/>
                </a:solidFill>
                <a:latin typeface="メイリオ"/>
                <a:ea typeface="メイリオ"/>
                <a:cs typeface="メイリオ"/>
              </a:rPr>
              <a:t>がシフト</a:t>
            </a:r>
            <a:endParaRPr kumimoji="1" lang="ja-JP" altLang="en-US" sz="2000" dirty="0">
              <a:solidFill>
                <a:schemeClr val="bg1"/>
              </a:solidFill>
              <a:latin typeface="メイリオ"/>
              <a:ea typeface="メイリオ"/>
              <a:cs typeface="メイリオ"/>
            </a:endParaRPr>
          </a:p>
        </p:txBody>
      </p:sp>
    </p:spTree>
    <p:extLst>
      <p:ext uri="{BB962C8B-B14F-4D97-AF65-F5344CB8AC3E}">
        <p14:creationId xmlns:p14="http://schemas.microsoft.com/office/powerpoint/2010/main" val="1888492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正方形/長方形 91"/>
          <p:cNvSpPr/>
          <p:nvPr/>
        </p:nvSpPr>
        <p:spPr>
          <a:xfrm>
            <a:off x="990601" y="3794606"/>
            <a:ext cx="7123099" cy="252817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「モノ」のサービス化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sp>
        <p:nvSpPr>
          <p:cNvPr id="4" name="正方形/長方形 3"/>
          <p:cNvSpPr/>
          <p:nvPr/>
        </p:nvSpPr>
        <p:spPr>
          <a:xfrm>
            <a:off x="990601"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3400762"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807748"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990601"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自動車メーカー</a:t>
            </a:r>
          </a:p>
        </p:txBody>
      </p:sp>
      <p:sp>
        <p:nvSpPr>
          <p:cNvPr id="53" name="テキスト ボックス 52"/>
          <p:cNvSpPr txBox="1"/>
          <p:nvPr/>
        </p:nvSpPr>
        <p:spPr>
          <a:xfrm>
            <a:off x="3400762"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航空機メーカー</a:t>
            </a:r>
          </a:p>
        </p:txBody>
      </p:sp>
      <p:sp>
        <p:nvSpPr>
          <p:cNvPr id="54" name="テキスト ボックス 53"/>
          <p:cNvSpPr txBox="1"/>
          <p:nvPr/>
        </p:nvSpPr>
        <p:spPr>
          <a:xfrm>
            <a:off x="5807748"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工作機械メーカー</a:t>
            </a:r>
          </a:p>
        </p:txBody>
      </p:sp>
      <p:sp>
        <p:nvSpPr>
          <p:cNvPr id="6" name="正方形/長方形 5"/>
          <p:cNvSpPr/>
          <p:nvPr/>
        </p:nvSpPr>
        <p:spPr>
          <a:xfrm>
            <a:off x="1111442"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55" name="正方形/長方形 54"/>
          <p:cNvSpPr/>
          <p:nvPr/>
        </p:nvSpPr>
        <p:spPr>
          <a:xfrm>
            <a:off x="1111442"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56" name="正方形/長方形 55"/>
          <p:cNvSpPr/>
          <p:nvPr/>
        </p:nvSpPr>
        <p:spPr>
          <a:xfrm>
            <a:off x="1111443"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57" name="正方形/長方形 56"/>
          <p:cNvSpPr/>
          <p:nvPr/>
        </p:nvSpPr>
        <p:spPr>
          <a:xfrm>
            <a:off x="1787642"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7" name="正方形/長方形 6"/>
          <p:cNvSpPr/>
          <p:nvPr/>
        </p:nvSpPr>
        <p:spPr>
          <a:xfrm>
            <a:off x="2896541"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48" name="図形グループ 47"/>
          <p:cNvGrpSpPr/>
          <p:nvPr/>
        </p:nvGrpSpPr>
        <p:grpSpPr>
          <a:xfrm>
            <a:off x="2586182" y="1772098"/>
            <a:ext cx="230909" cy="419498"/>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9" name="図 8" descr="8121ee8a3e374cd4b15a85f2557c08c3f107562064d1deeab1ed0bc778bffa15_l.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8474" y="4489619"/>
            <a:ext cx="2019111" cy="1347126"/>
          </a:xfrm>
          <a:prstGeom prst="rect">
            <a:avLst/>
          </a:prstGeom>
          <a:ln>
            <a:noFill/>
          </a:ln>
          <a:effectLst>
            <a:outerShdw blurRad="292100" dist="139700" dir="2700000" algn="tl" rotWithShape="0">
              <a:srgbClr val="333333">
                <a:alpha val="65000"/>
              </a:srgbClr>
            </a:outerShdw>
          </a:effectLst>
        </p:spPr>
      </p:pic>
      <p:pic>
        <p:nvPicPr>
          <p:cNvPr id="10" name="図 9" descr="132046306626613212998.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58261" y="4489619"/>
            <a:ext cx="2024303" cy="1347126"/>
          </a:xfrm>
          <a:prstGeom prst="rect">
            <a:avLst/>
          </a:prstGeom>
          <a:ln>
            <a:noFill/>
          </a:ln>
          <a:effectLst>
            <a:outerShdw blurRad="292100" dist="139700" dir="2700000" algn="tl" rotWithShape="0">
              <a:srgbClr val="333333">
                <a:alpha val="65000"/>
              </a:srgbClr>
            </a:outerShdw>
          </a:effectLst>
        </p:spPr>
      </p:pic>
      <p:pic>
        <p:nvPicPr>
          <p:cNvPr id="16" name="図 15" descr="muon8800.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04304" y="4348787"/>
            <a:ext cx="2855884" cy="1665933"/>
          </a:xfrm>
          <a:prstGeom prst="rect">
            <a:avLst/>
          </a:prstGeom>
          <a:ln>
            <a:noFill/>
          </a:ln>
          <a:effectLst>
            <a:outerShdw blurRad="292100" dist="139700" dir="2700000" algn="tl" rotWithShape="0">
              <a:srgbClr val="333333">
                <a:alpha val="65000"/>
              </a:srgbClr>
            </a:outerShdw>
          </a:effectLst>
        </p:spPr>
      </p:pic>
      <p:sp>
        <p:nvSpPr>
          <p:cNvPr id="58" name="正方形/長方形 57"/>
          <p:cNvSpPr/>
          <p:nvPr/>
        </p:nvSpPr>
        <p:spPr>
          <a:xfrm>
            <a:off x="1924243"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ＭＳ Ｐゴシック"/>
                <a:ea typeface="ＭＳ Ｐゴシック"/>
                <a:cs typeface="ＭＳ Ｐゴシック"/>
              </a:rPr>
              <a:t>制御</a:t>
            </a:r>
            <a:r>
              <a:rPr kumimoji="1" lang="ja-JP" altLang="en-US" sz="1200" dirty="0">
                <a:solidFill>
                  <a:srgbClr val="FFFFFF"/>
                </a:solidFill>
                <a:latin typeface="ＭＳ Ｐゴシック"/>
                <a:ea typeface="ＭＳ Ｐゴシック"/>
                <a:cs typeface="ＭＳ Ｐゴシック"/>
              </a:rPr>
              <a:t>ソフトウェア</a:t>
            </a:r>
          </a:p>
        </p:txBody>
      </p:sp>
      <p:sp>
        <p:nvSpPr>
          <p:cNvPr id="18" name="上矢印 17"/>
          <p:cNvSpPr/>
          <p:nvPr/>
        </p:nvSpPr>
        <p:spPr>
          <a:xfrm>
            <a:off x="1231516"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上矢印 60"/>
          <p:cNvSpPr/>
          <p:nvPr/>
        </p:nvSpPr>
        <p:spPr>
          <a:xfrm flipV="1">
            <a:off x="1924242"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上矢印 61"/>
          <p:cNvSpPr/>
          <p:nvPr/>
        </p:nvSpPr>
        <p:spPr>
          <a:xfrm flipV="1">
            <a:off x="2683335"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63" name="正方形/長方形 62"/>
          <p:cNvSpPr/>
          <p:nvPr/>
        </p:nvSpPr>
        <p:spPr>
          <a:xfrm>
            <a:off x="3512086"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64" name="正方形/長方形 63"/>
          <p:cNvSpPr/>
          <p:nvPr/>
        </p:nvSpPr>
        <p:spPr>
          <a:xfrm>
            <a:off x="3512086"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65" name="正方形/長方形 64"/>
          <p:cNvSpPr/>
          <p:nvPr/>
        </p:nvSpPr>
        <p:spPr>
          <a:xfrm>
            <a:off x="3512087"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66" name="正方形/長方形 65"/>
          <p:cNvSpPr/>
          <p:nvPr/>
        </p:nvSpPr>
        <p:spPr>
          <a:xfrm>
            <a:off x="4188286"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67" name="正方形/長方形 66"/>
          <p:cNvSpPr/>
          <p:nvPr/>
        </p:nvSpPr>
        <p:spPr>
          <a:xfrm>
            <a:off x="5297185"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68" name="図形グループ 67"/>
          <p:cNvGrpSpPr/>
          <p:nvPr/>
        </p:nvGrpSpPr>
        <p:grpSpPr>
          <a:xfrm>
            <a:off x="4986826" y="1772098"/>
            <a:ext cx="230909" cy="419498"/>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1" name="正方形/長方形 70"/>
          <p:cNvSpPr/>
          <p:nvPr/>
        </p:nvSpPr>
        <p:spPr>
          <a:xfrm>
            <a:off x="4324887"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制御ソフトウェア</a:t>
            </a:r>
          </a:p>
        </p:txBody>
      </p:sp>
      <p:sp>
        <p:nvSpPr>
          <p:cNvPr id="72" name="上矢印 71"/>
          <p:cNvSpPr/>
          <p:nvPr/>
        </p:nvSpPr>
        <p:spPr>
          <a:xfrm>
            <a:off x="3632160"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上矢印 72"/>
          <p:cNvSpPr/>
          <p:nvPr/>
        </p:nvSpPr>
        <p:spPr>
          <a:xfrm flipV="1">
            <a:off x="4324886"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p:cNvSpPr/>
          <p:nvPr/>
        </p:nvSpPr>
        <p:spPr>
          <a:xfrm flipV="1">
            <a:off x="5083979"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75" name="正方形/長方形 74"/>
          <p:cNvSpPr/>
          <p:nvPr/>
        </p:nvSpPr>
        <p:spPr>
          <a:xfrm>
            <a:off x="5890450" y="1714182"/>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76" name="正方形/長方形 75"/>
          <p:cNvSpPr/>
          <p:nvPr/>
        </p:nvSpPr>
        <p:spPr>
          <a:xfrm>
            <a:off x="5890450" y="2045152"/>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77" name="正方形/長方形 76"/>
          <p:cNvSpPr/>
          <p:nvPr/>
        </p:nvSpPr>
        <p:spPr>
          <a:xfrm>
            <a:off x="5890451" y="2376122"/>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78" name="正方形/長方形 77"/>
          <p:cNvSpPr/>
          <p:nvPr/>
        </p:nvSpPr>
        <p:spPr>
          <a:xfrm>
            <a:off x="6566650" y="2376122"/>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79" name="正方形/長方形 78"/>
          <p:cNvSpPr/>
          <p:nvPr/>
        </p:nvSpPr>
        <p:spPr>
          <a:xfrm>
            <a:off x="7675549" y="1715911"/>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80" name="図形グループ 79"/>
          <p:cNvGrpSpPr/>
          <p:nvPr/>
        </p:nvGrpSpPr>
        <p:grpSpPr>
          <a:xfrm>
            <a:off x="7365190" y="1773827"/>
            <a:ext cx="230909" cy="419498"/>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3" name="正方形/長方形 82"/>
          <p:cNvSpPr/>
          <p:nvPr/>
        </p:nvSpPr>
        <p:spPr>
          <a:xfrm>
            <a:off x="6703251" y="4088819"/>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制御ソフトウェア</a:t>
            </a:r>
          </a:p>
        </p:txBody>
      </p:sp>
      <p:sp>
        <p:nvSpPr>
          <p:cNvPr id="84" name="上矢印 83"/>
          <p:cNvSpPr/>
          <p:nvPr/>
        </p:nvSpPr>
        <p:spPr>
          <a:xfrm>
            <a:off x="6010524" y="2647245"/>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矢印 84"/>
          <p:cNvSpPr/>
          <p:nvPr/>
        </p:nvSpPr>
        <p:spPr>
          <a:xfrm flipV="1">
            <a:off x="6703250" y="2645513"/>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矢印 85"/>
          <p:cNvSpPr/>
          <p:nvPr/>
        </p:nvSpPr>
        <p:spPr>
          <a:xfrm flipV="1">
            <a:off x="7462343"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19" name="テキスト ボックス 18"/>
          <p:cNvSpPr txBox="1"/>
          <p:nvPr/>
        </p:nvSpPr>
        <p:spPr>
          <a:xfrm>
            <a:off x="3502120" y="3871646"/>
            <a:ext cx="697627" cy="215444"/>
          </a:xfrm>
          <a:prstGeom prst="rect">
            <a:avLst/>
          </a:prstGeom>
          <a:noFill/>
        </p:spPr>
        <p:txBody>
          <a:bodyPr wrap="none" rtlCol="0">
            <a:spAutoFit/>
          </a:bodyPr>
          <a:lstStyle/>
          <a:p>
            <a:r>
              <a:rPr lang="ja-JP" altLang="en-US" sz="800" b="1" dirty="0">
                <a:solidFill>
                  <a:srgbClr val="0000FF"/>
                </a:solidFill>
                <a:latin typeface="メイリオ"/>
                <a:ea typeface="メイリオ"/>
                <a:cs typeface="メイリオ"/>
              </a:rPr>
              <a:t>運行データ</a:t>
            </a:r>
            <a:endParaRPr kumimoji="1" lang="ja-JP" altLang="en-US" sz="800" b="1" dirty="0">
              <a:solidFill>
                <a:srgbClr val="0000FF"/>
              </a:solidFill>
              <a:latin typeface="メイリオ"/>
              <a:ea typeface="メイリオ"/>
              <a:cs typeface="メイリオ"/>
            </a:endParaRPr>
          </a:p>
        </p:txBody>
      </p:sp>
      <p:sp>
        <p:nvSpPr>
          <p:cNvPr id="87" name="テキスト ボックス 86"/>
          <p:cNvSpPr txBox="1"/>
          <p:nvPr/>
        </p:nvSpPr>
        <p:spPr>
          <a:xfrm>
            <a:off x="1080048" y="3871646"/>
            <a:ext cx="697627" cy="215444"/>
          </a:xfrm>
          <a:prstGeom prst="rect">
            <a:avLst/>
          </a:prstGeom>
          <a:noFill/>
        </p:spPr>
        <p:txBody>
          <a:bodyPr wrap="none" rtlCol="0">
            <a:spAutoFit/>
          </a:bodyPr>
          <a:lstStyle/>
          <a:p>
            <a:r>
              <a:rPr kumimoji="1" lang="ja-JP" altLang="en-US" sz="800" b="1" dirty="0">
                <a:solidFill>
                  <a:srgbClr val="0000FF"/>
                </a:solidFill>
                <a:latin typeface="メイリオ"/>
                <a:ea typeface="メイリオ"/>
                <a:cs typeface="メイリオ"/>
              </a:rPr>
              <a:t>走行</a:t>
            </a:r>
            <a:r>
              <a:rPr lang="ja-JP" altLang="en-US" sz="800" b="1" dirty="0">
                <a:solidFill>
                  <a:srgbClr val="0000FF"/>
                </a:solidFill>
                <a:latin typeface="メイリオ"/>
                <a:ea typeface="メイリオ"/>
                <a:cs typeface="メイリオ"/>
              </a:rPr>
              <a:t>データ</a:t>
            </a:r>
            <a:endParaRPr kumimoji="1" lang="ja-JP" altLang="en-US" sz="800" b="1" dirty="0">
              <a:solidFill>
                <a:srgbClr val="0000FF"/>
              </a:solidFill>
              <a:latin typeface="メイリオ"/>
              <a:ea typeface="メイリオ"/>
              <a:cs typeface="メイリオ"/>
            </a:endParaRPr>
          </a:p>
        </p:txBody>
      </p:sp>
      <p:sp>
        <p:nvSpPr>
          <p:cNvPr id="88" name="テキスト ボックス 87"/>
          <p:cNvSpPr txBox="1"/>
          <p:nvPr/>
        </p:nvSpPr>
        <p:spPr>
          <a:xfrm>
            <a:off x="5890450" y="3871646"/>
            <a:ext cx="697627" cy="215444"/>
          </a:xfrm>
          <a:prstGeom prst="rect">
            <a:avLst/>
          </a:prstGeom>
          <a:noFill/>
        </p:spPr>
        <p:txBody>
          <a:bodyPr wrap="none" rtlCol="0">
            <a:spAutoFit/>
          </a:bodyPr>
          <a:lstStyle/>
          <a:p>
            <a:r>
              <a:rPr lang="ja-JP" altLang="en-US" sz="800" b="1" dirty="0">
                <a:solidFill>
                  <a:srgbClr val="0000FF"/>
                </a:solidFill>
                <a:latin typeface="メイリオ"/>
                <a:ea typeface="メイリオ"/>
                <a:cs typeface="メイリオ"/>
              </a:rPr>
              <a:t>作業データ</a:t>
            </a:r>
            <a:endParaRPr kumimoji="1" lang="ja-JP" altLang="en-US" sz="800" b="1" dirty="0">
              <a:solidFill>
                <a:srgbClr val="0000FF"/>
              </a:solidFill>
              <a:latin typeface="メイリオ"/>
              <a:ea typeface="メイリオ"/>
              <a:cs typeface="メイリオ"/>
            </a:endParaRPr>
          </a:p>
        </p:txBody>
      </p:sp>
      <p:sp>
        <p:nvSpPr>
          <p:cNvPr id="89" name="テキスト ボックス 88"/>
          <p:cNvSpPr txBox="1"/>
          <p:nvPr/>
        </p:nvSpPr>
        <p:spPr>
          <a:xfrm>
            <a:off x="2704503"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0" name="テキスト ボックス 89"/>
          <p:cNvSpPr txBox="1"/>
          <p:nvPr/>
        </p:nvSpPr>
        <p:spPr>
          <a:xfrm>
            <a:off x="5106757"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1" name="テキスト ボックス 90"/>
          <p:cNvSpPr txBox="1"/>
          <p:nvPr/>
        </p:nvSpPr>
        <p:spPr>
          <a:xfrm>
            <a:off x="7483511"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34" name="正方形/長方形 33"/>
          <p:cNvSpPr/>
          <p:nvPr/>
        </p:nvSpPr>
        <p:spPr>
          <a:xfrm>
            <a:off x="1008863" y="6014720"/>
            <a:ext cx="7123099" cy="246221"/>
          </a:xfrm>
          <a:prstGeom prst="rect">
            <a:avLst/>
          </a:prstGeom>
        </p:spPr>
        <p:txBody>
          <a:bodyPr wrap="square">
            <a:spAutoFit/>
          </a:bodyPr>
          <a:lstStyle/>
          <a:p>
            <a:pPr algn="ctr"/>
            <a:r>
              <a:rPr lang="ja-JP" altLang="en-US" sz="1000" dirty="0">
                <a:solidFill>
                  <a:srgbClr val="800000"/>
                </a:solidFill>
                <a:latin typeface="メイリオ"/>
                <a:ea typeface="メイリオ"/>
                <a:cs typeface="メイリオ"/>
              </a:rPr>
              <a:t>遠隔からの保守点検・修理、自律化機能による自己点検や修復、ソフトウェア更新による機能・性能・操作性の改善</a:t>
            </a:r>
          </a:p>
        </p:txBody>
      </p:sp>
      <p:sp>
        <p:nvSpPr>
          <p:cNvPr id="35" name="角丸四角形 34"/>
          <p:cNvSpPr/>
          <p:nvPr/>
        </p:nvSpPr>
        <p:spPr>
          <a:xfrm>
            <a:off x="990600" y="3024908"/>
            <a:ext cx="7141362" cy="584971"/>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インターネット</a:t>
            </a:r>
          </a:p>
        </p:txBody>
      </p:sp>
    </p:spTree>
    <p:extLst>
      <p:ext uri="{BB962C8B-B14F-4D97-AF65-F5344CB8AC3E}">
        <p14:creationId xmlns:p14="http://schemas.microsoft.com/office/powerpoint/2010/main" val="1919137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457200" y="955040"/>
            <a:ext cx="8321040" cy="150368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 name="図形グループ 3"/>
          <p:cNvGrpSpPr/>
          <p:nvPr/>
        </p:nvGrpSpPr>
        <p:grpSpPr>
          <a:xfrm>
            <a:off x="695959" y="1152673"/>
            <a:ext cx="538480" cy="1100428"/>
            <a:chOff x="1946324" y="4125162"/>
            <a:chExt cx="969964" cy="2007872"/>
          </a:xfrm>
        </p:grpSpPr>
        <p:sp>
          <p:nvSpPr>
            <p:cNvPr id="5" name="円/楕円 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6" name="テキスト ボックス 15"/>
          <p:cNvSpPr txBox="1"/>
          <p:nvPr/>
        </p:nvSpPr>
        <p:spPr>
          <a:xfrm>
            <a:off x="1563147" y="1213520"/>
            <a:ext cx="1261885" cy="954107"/>
          </a:xfrm>
          <a:prstGeom prst="rect">
            <a:avLst/>
          </a:prstGeom>
          <a:noFill/>
        </p:spPr>
        <p:txBody>
          <a:bodyPr wrap="none" rtlCol="0">
            <a:spAutoFit/>
          </a:bodyPr>
          <a:lstStyle/>
          <a:p>
            <a:pPr algn="ctr"/>
            <a:r>
              <a:rPr kumimoji="1" lang="ja-JP" altLang="en-US" sz="2800" dirty="0">
                <a:solidFill>
                  <a:schemeClr val="accent3">
                    <a:lumMod val="50000"/>
                  </a:schemeClr>
                </a:solidFill>
                <a:latin typeface="Meiryo" charset="-128"/>
                <a:ea typeface="Meiryo" charset="-128"/>
                <a:cs typeface="Meiryo" charset="-128"/>
              </a:rPr>
              <a:t>使　用</a:t>
            </a:r>
            <a:endParaRPr kumimoji="1" lang="en-US" altLang="ja-JP" sz="2800" dirty="0">
              <a:solidFill>
                <a:schemeClr val="accent3">
                  <a:lumMod val="50000"/>
                </a:schemeClr>
              </a:solidFill>
              <a:latin typeface="Meiryo" charset="-128"/>
              <a:ea typeface="Meiryo" charset="-128"/>
              <a:cs typeface="Meiryo" charset="-128"/>
            </a:endParaRPr>
          </a:p>
          <a:p>
            <a:pPr algn="ctr"/>
            <a:r>
              <a:rPr kumimoji="1" lang="ja-JP" altLang="en-US" sz="2000" dirty="0">
                <a:solidFill>
                  <a:schemeClr val="accent3">
                    <a:lumMod val="50000"/>
                  </a:schemeClr>
                </a:solidFill>
                <a:latin typeface="Meiryo" charset="-128"/>
                <a:ea typeface="Meiryo" charset="-128"/>
                <a:cs typeface="Meiryo" charset="-128"/>
              </a:rPr>
              <a:t>の</a:t>
            </a:r>
            <a:r>
              <a:rPr kumimoji="1" lang="ja-JP" altLang="en-US" sz="2800" dirty="0">
                <a:solidFill>
                  <a:schemeClr val="accent3">
                    <a:lumMod val="50000"/>
                  </a:schemeClr>
                </a:solidFill>
                <a:latin typeface="Meiryo" charset="-128"/>
                <a:ea typeface="Meiryo" charset="-128"/>
                <a:cs typeface="Meiryo" charset="-128"/>
              </a:rPr>
              <a:t>現場</a:t>
            </a:r>
          </a:p>
        </p:txBody>
      </p:sp>
      <p:sp>
        <p:nvSpPr>
          <p:cNvPr id="18" name="正方形/長方形 17"/>
          <p:cNvSpPr/>
          <p:nvPr/>
        </p:nvSpPr>
        <p:spPr>
          <a:xfrm>
            <a:off x="2968792" y="1130859"/>
            <a:ext cx="5565608" cy="112224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3286976"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センサー</a:t>
            </a:r>
          </a:p>
        </p:txBody>
      </p:sp>
      <p:sp>
        <p:nvSpPr>
          <p:cNvPr id="20" name="正方形/長方形 19"/>
          <p:cNvSpPr/>
          <p:nvPr/>
        </p:nvSpPr>
        <p:spPr>
          <a:xfrm>
            <a:off x="503611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コンピュータ</a:t>
            </a:r>
            <a:endParaRPr kumimoji="1" lang="ja-JP" altLang="en-US" sz="1400" dirty="0">
              <a:solidFill>
                <a:srgbClr val="FFFFFF"/>
              </a:solidFill>
              <a:latin typeface="Meiryo" charset="-128"/>
              <a:ea typeface="Meiryo" charset="-128"/>
              <a:cs typeface="Meiryo" charset="-128"/>
            </a:endParaRPr>
          </a:p>
        </p:txBody>
      </p:sp>
      <p:sp>
        <p:nvSpPr>
          <p:cNvPr id="21" name="正方形/長方形 20"/>
          <p:cNvSpPr/>
          <p:nvPr/>
        </p:nvSpPr>
        <p:spPr>
          <a:xfrm>
            <a:off x="679089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ソフトウエア</a:t>
            </a:r>
          </a:p>
        </p:txBody>
      </p:sp>
      <p:sp>
        <p:nvSpPr>
          <p:cNvPr id="26" name="テキスト ボックス 25"/>
          <p:cNvSpPr txBox="1"/>
          <p:nvPr/>
        </p:nvSpPr>
        <p:spPr>
          <a:xfrm>
            <a:off x="5018061" y="1219156"/>
            <a:ext cx="1467068" cy="400110"/>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モノ・製品</a:t>
            </a:r>
          </a:p>
        </p:txBody>
      </p:sp>
      <p:sp>
        <p:nvSpPr>
          <p:cNvPr id="15" name="正方形/長方形 14"/>
          <p:cNvSpPr/>
          <p:nvPr/>
        </p:nvSpPr>
        <p:spPr>
          <a:xfrm>
            <a:off x="457200" y="4883841"/>
            <a:ext cx="8321040" cy="150368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下矢印 26"/>
          <p:cNvSpPr/>
          <p:nvPr/>
        </p:nvSpPr>
        <p:spPr>
          <a:xfrm>
            <a:off x="3485131" y="1971040"/>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モノのサービス化の本質</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grpSp>
        <p:nvGrpSpPr>
          <p:cNvPr id="11" name="図形グループ 10"/>
          <p:cNvGrpSpPr/>
          <p:nvPr/>
        </p:nvGrpSpPr>
        <p:grpSpPr>
          <a:xfrm>
            <a:off x="695959" y="5048581"/>
            <a:ext cx="538480" cy="1100428"/>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7" name="テキスト ボックス 16"/>
          <p:cNvSpPr txBox="1"/>
          <p:nvPr/>
        </p:nvSpPr>
        <p:spPr>
          <a:xfrm>
            <a:off x="1460556" y="5323841"/>
            <a:ext cx="1467068" cy="830997"/>
          </a:xfrm>
          <a:prstGeom prst="rect">
            <a:avLst/>
          </a:prstGeom>
          <a:noFill/>
        </p:spPr>
        <p:txBody>
          <a:bodyPr wrap="none" rtlCol="0">
            <a:spAutoFit/>
          </a:bodyPr>
          <a:lstStyle/>
          <a:p>
            <a:pPr algn="ctr"/>
            <a:r>
              <a:rPr kumimoji="1" lang="ja-JP" altLang="en-US" sz="2000" dirty="0">
                <a:solidFill>
                  <a:schemeClr val="accent6">
                    <a:lumMod val="50000"/>
                  </a:schemeClr>
                </a:solidFill>
                <a:latin typeface="Meiryo" charset="-128"/>
                <a:ea typeface="Meiryo" charset="-128"/>
                <a:cs typeface="Meiryo" charset="-128"/>
              </a:rPr>
              <a:t>ものづくり</a:t>
            </a:r>
            <a:endParaRPr kumimoji="1" lang="en-US" altLang="ja-JP" sz="2000" dirty="0">
              <a:solidFill>
                <a:schemeClr val="accent6">
                  <a:lumMod val="50000"/>
                </a:schemeClr>
              </a:solidFill>
              <a:latin typeface="Meiryo" charset="-128"/>
              <a:ea typeface="Meiryo" charset="-128"/>
              <a:cs typeface="Meiryo" charset="-128"/>
            </a:endParaRPr>
          </a:p>
          <a:p>
            <a:pPr algn="ctr"/>
            <a:r>
              <a:rPr kumimoji="1" lang="ja-JP" altLang="en-US" sz="2000" dirty="0">
                <a:solidFill>
                  <a:schemeClr val="accent6">
                    <a:lumMod val="50000"/>
                  </a:schemeClr>
                </a:solidFill>
                <a:latin typeface="Meiryo" charset="-128"/>
                <a:ea typeface="Meiryo" charset="-128"/>
                <a:cs typeface="Meiryo" charset="-128"/>
              </a:rPr>
              <a:t>の</a:t>
            </a:r>
            <a:r>
              <a:rPr kumimoji="1" lang="ja-JP" altLang="en-US" sz="2800" dirty="0">
                <a:solidFill>
                  <a:schemeClr val="accent6">
                    <a:lumMod val="50000"/>
                  </a:schemeClr>
                </a:solidFill>
                <a:latin typeface="Meiryo" charset="-128"/>
                <a:ea typeface="Meiryo" charset="-128"/>
                <a:cs typeface="Meiryo" charset="-128"/>
              </a:rPr>
              <a:t>現場</a:t>
            </a:r>
          </a:p>
        </p:txBody>
      </p:sp>
      <p:sp>
        <p:nvSpPr>
          <p:cNvPr id="22" name="正方形/長方形 21"/>
          <p:cNvSpPr/>
          <p:nvPr/>
        </p:nvSpPr>
        <p:spPr>
          <a:xfrm>
            <a:off x="296879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開　発</a:t>
            </a:r>
            <a:endParaRPr kumimoji="1" lang="en-US" altLang="ja-JP"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製　造</a:t>
            </a:r>
          </a:p>
        </p:txBody>
      </p:sp>
      <p:sp>
        <p:nvSpPr>
          <p:cNvPr id="23" name="正方形/長方形 22"/>
          <p:cNvSpPr/>
          <p:nvPr/>
        </p:nvSpPr>
        <p:spPr>
          <a:xfrm>
            <a:off x="495443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保守</a:t>
            </a:r>
            <a:endParaRPr lang="en-US" altLang="ja-JP" dirty="0">
              <a:solidFill>
                <a:srgbClr val="FFFFFF"/>
              </a:solidFill>
              <a:latin typeface="Meiryo" charset="-128"/>
              <a:ea typeface="Meiryo" charset="-128"/>
              <a:cs typeface="Meiryo" charset="-128"/>
            </a:endParaRPr>
          </a:p>
          <a:p>
            <a:pPr algn="ctr"/>
            <a:r>
              <a:rPr lang="ja-JP" altLang="en-US" dirty="0">
                <a:solidFill>
                  <a:srgbClr val="FFFFFF"/>
                </a:solidFill>
                <a:latin typeface="Meiryo" charset="-128"/>
                <a:ea typeface="Meiryo" charset="-128"/>
                <a:cs typeface="Meiryo" charset="-128"/>
              </a:rPr>
              <a:t>サポート</a:t>
            </a:r>
            <a:endParaRPr kumimoji="1" lang="ja-JP" altLang="en-US" dirty="0">
              <a:solidFill>
                <a:srgbClr val="FFFFFF"/>
              </a:solidFill>
              <a:latin typeface="Meiryo" charset="-128"/>
              <a:ea typeface="Meiryo" charset="-128"/>
              <a:cs typeface="Meiryo" charset="-128"/>
            </a:endParaRPr>
          </a:p>
        </p:txBody>
      </p:sp>
      <p:sp>
        <p:nvSpPr>
          <p:cNvPr id="24" name="正方形/長方形 23"/>
          <p:cNvSpPr/>
          <p:nvPr/>
        </p:nvSpPr>
        <p:spPr>
          <a:xfrm>
            <a:off x="6940073"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ソフトウェア</a:t>
            </a:r>
            <a:endParaRPr kumimoji="1" lang="en-US" altLang="ja-JP"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改修・更新</a:t>
            </a:r>
          </a:p>
        </p:txBody>
      </p:sp>
      <p:sp>
        <p:nvSpPr>
          <p:cNvPr id="28" name="下矢印 27"/>
          <p:cNvSpPr/>
          <p:nvPr/>
        </p:nvSpPr>
        <p:spPr>
          <a:xfrm rot="10800000">
            <a:off x="6994586" y="1995838"/>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角丸四角形 24"/>
          <p:cNvSpPr/>
          <p:nvPr/>
        </p:nvSpPr>
        <p:spPr>
          <a:xfrm>
            <a:off x="2968792" y="2920038"/>
            <a:ext cx="5565608" cy="1514475"/>
          </a:xfrm>
          <a:prstGeom prst="roundRect">
            <a:avLst>
              <a:gd name="adj" fmla="val 50000"/>
            </a:avLst>
          </a:prstGeom>
          <a:solidFill>
            <a:srgbClr val="0432FF">
              <a:alpha val="5568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a:solidFill>
                  <a:srgbClr val="FFFFFF"/>
                </a:solidFill>
                <a:latin typeface="Meiryo" charset="-128"/>
                <a:ea typeface="Meiryo" charset="-128"/>
                <a:cs typeface="Meiryo" charset="-128"/>
              </a:rPr>
              <a:t>インターネット</a:t>
            </a:r>
            <a:endParaRPr kumimoji="1" lang="ja-JP" altLang="en-US" sz="3200" dirty="0">
              <a:solidFill>
                <a:srgbClr val="FFFFFF"/>
              </a:solidFill>
              <a:latin typeface="Meiryo" charset="-128"/>
              <a:ea typeface="Meiryo" charset="-128"/>
              <a:cs typeface="Meiryo" charset="-128"/>
            </a:endParaRPr>
          </a:p>
        </p:txBody>
      </p:sp>
      <p:sp>
        <p:nvSpPr>
          <p:cNvPr id="29" name="上下矢印 28"/>
          <p:cNvSpPr/>
          <p:nvPr/>
        </p:nvSpPr>
        <p:spPr>
          <a:xfrm>
            <a:off x="493983" y="2172205"/>
            <a:ext cx="2191275" cy="2887455"/>
          </a:xfrm>
          <a:prstGeom prst="upDownArrow">
            <a:avLst>
              <a:gd name="adj1" fmla="val 50000"/>
              <a:gd name="adj2" fmla="val 3330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1251066" y="2543843"/>
            <a:ext cx="677108" cy="2144177"/>
          </a:xfrm>
          <a:prstGeom prst="rect">
            <a:avLst/>
          </a:prstGeom>
          <a:noFill/>
        </p:spPr>
        <p:txBody>
          <a:bodyPr vert="eaVert" wrap="none" rtlCol="0">
            <a:spAutoFit/>
          </a:bodyPr>
          <a:lstStyle/>
          <a:p>
            <a:pPr algn="ctr"/>
            <a:r>
              <a:rPr kumimoji="1" lang="ja-JP" altLang="en-US" sz="3200" b="1" dirty="0">
                <a:solidFill>
                  <a:schemeClr val="bg1"/>
                </a:solidFill>
                <a:latin typeface="Meiryo" charset="-128"/>
                <a:ea typeface="Meiryo" charset="-128"/>
                <a:cs typeface="Meiryo" charset="-128"/>
              </a:rPr>
              <a:t>直結</a:t>
            </a:r>
            <a:r>
              <a:rPr lang="ja-JP" altLang="en-US" sz="3200" b="1" dirty="0">
                <a:solidFill>
                  <a:schemeClr val="bg1"/>
                </a:solidFill>
                <a:latin typeface="Meiryo" charset="-128"/>
                <a:ea typeface="Meiryo" charset="-128"/>
                <a:cs typeface="Meiryo" charset="-128"/>
              </a:rPr>
              <a:t>・</a:t>
            </a:r>
            <a:r>
              <a:rPr kumimoji="1" lang="ja-JP" altLang="en-US" sz="3200" b="1" dirty="0">
                <a:solidFill>
                  <a:schemeClr val="bg1"/>
                </a:solidFill>
                <a:latin typeface="Meiryo" charset="-128"/>
                <a:ea typeface="Meiryo" charset="-128"/>
                <a:cs typeface="Meiryo" charset="-128"/>
              </a:rPr>
              <a:t>連係</a:t>
            </a:r>
            <a:endParaRPr kumimoji="1" lang="en-US" altLang="ja-JP" sz="32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786390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C1E1E90-C830-A44A-89B1-6A4B07C1FB58}"/>
              </a:ext>
            </a:extLst>
          </p:cNvPr>
          <p:cNvSpPr/>
          <p:nvPr/>
        </p:nvSpPr>
        <p:spPr>
          <a:xfrm>
            <a:off x="296561" y="930345"/>
            <a:ext cx="8513805" cy="48098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pic>
        <p:nvPicPr>
          <p:cNvPr id="6" name="図 5">
            <a:extLst>
              <a:ext uri="{FF2B5EF4-FFF2-40B4-BE49-F238E27FC236}">
                <a16:creationId xmlns:a16="http://schemas.microsoft.com/office/drawing/2014/main" id="{8B24452E-CD00-AD48-BE75-690EB58A4311}"/>
              </a:ext>
            </a:extLst>
          </p:cNvPr>
          <p:cNvPicPr>
            <a:picLocks noChangeAspect="1"/>
          </p:cNvPicPr>
          <p:nvPr/>
        </p:nvPicPr>
        <p:blipFill>
          <a:blip r:embed="rId2"/>
          <a:stretch>
            <a:fillRect/>
          </a:stretch>
        </p:blipFill>
        <p:spPr>
          <a:xfrm>
            <a:off x="3708861" y="1134803"/>
            <a:ext cx="4965148" cy="2569464"/>
          </a:xfrm>
          <a:prstGeom prst="rect">
            <a:avLst/>
          </a:prstGeom>
        </p:spPr>
      </p:pic>
      <p:sp>
        <p:nvSpPr>
          <p:cNvPr id="2" name="タイトル 1">
            <a:extLst>
              <a:ext uri="{FF2B5EF4-FFF2-40B4-BE49-F238E27FC236}">
                <a16:creationId xmlns:a16="http://schemas.microsoft.com/office/drawing/2014/main" id="{9513A341-C1EE-8C44-BB07-6AD49111FA9A}"/>
              </a:ext>
            </a:extLst>
          </p:cNvPr>
          <p:cNvSpPr>
            <a:spLocks noGrp="1"/>
          </p:cNvSpPr>
          <p:nvPr>
            <p:ph type="title"/>
          </p:nvPr>
        </p:nvSpPr>
        <p:spPr/>
        <p:txBody>
          <a:bodyPr/>
          <a:lstStyle/>
          <a:p>
            <a:r>
              <a:rPr kumimoji="1" lang="ja-JP" altLang="en-US"/>
              <a:t>モノのサービス化</a:t>
            </a:r>
          </a:p>
        </p:txBody>
      </p:sp>
      <p:sp>
        <p:nvSpPr>
          <p:cNvPr id="3" name="スライド番号プレースホルダー 2">
            <a:extLst>
              <a:ext uri="{FF2B5EF4-FFF2-40B4-BE49-F238E27FC236}">
                <a16:creationId xmlns:a16="http://schemas.microsoft.com/office/drawing/2014/main" id="{699A5523-10C4-144C-821C-B903EE68B453}"/>
              </a:ext>
            </a:extLst>
          </p:cNvPr>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pic>
        <p:nvPicPr>
          <p:cNvPr id="4" name="図 3">
            <a:extLst>
              <a:ext uri="{FF2B5EF4-FFF2-40B4-BE49-F238E27FC236}">
                <a16:creationId xmlns:a16="http://schemas.microsoft.com/office/drawing/2014/main" id="{30B51901-DE78-F746-B402-79B7E73FB774}"/>
              </a:ext>
            </a:extLst>
          </p:cNvPr>
          <p:cNvPicPr>
            <a:picLocks noChangeAspect="1"/>
          </p:cNvPicPr>
          <p:nvPr/>
        </p:nvPicPr>
        <p:blipFill>
          <a:blip r:embed="rId3"/>
          <a:stretch>
            <a:fillRect/>
          </a:stretch>
        </p:blipFill>
        <p:spPr>
          <a:xfrm>
            <a:off x="457200" y="1136206"/>
            <a:ext cx="4114800" cy="2569464"/>
          </a:xfrm>
          <a:prstGeom prst="rect">
            <a:avLst/>
          </a:prstGeom>
          <a:effectLst>
            <a:outerShdw blurRad="50800" dist="38100" dir="2700000" algn="tl" rotWithShape="0">
              <a:prstClr val="black">
                <a:alpha val="40000"/>
              </a:prstClr>
            </a:outerShdw>
          </a:effectLst>
        </p:spPr>
      </p:pic>
      <p:sp>
        <p:nvSpPr>
          <p:cNvPr id="5" name="正方形/長方形 4">
            <a:extLst>
              <a:ext uri="{FF2B5EF4-FFF2-40B4-BE49-F238E27FC236}">
                <a16:creationId xmlns:a16="http://schemas.microsoft.com/office/drawing/2014/main" id="{B9AB54E2-9A5B-3646-9B23-9DA03F6EAD1B}"/>
              </a:ext>
            </a:extLst>
          </p:cNvPr>
          <p:cNvSpPr/>
          <p:nvPr/>
        </p:nvSpPr>
        <p:spPr>
          <a:xfrm>
            <a:off x="656366" y="3797269"/>
            <a:ext cx="3794437" cy="400110"/>
          </a:xfrm>
          <a:prstGeom prst="rect">
            <a:avLst/>
          </a:prstGeom>
        </p:spPr>
        <p:txBody>
          <a:bodyPr wrap="none">
            <a:spAutoFit/>
          </a:bodyPr>
          <a:lstStyle/>
          <a:p>
            <a:r>
              <a:rPr lang="en-US" altLang="ja-JP" sz="2000" b="1" dirty="0">
                <a:solidFill>
                  <a:schemeClr val="bg1"/>
                </a:solidFill>
              </a:rPr>
              <a:t>TOYOTA </a:t>
            </a:r>
            <a:r>
              <a:rPr lang="en-US" altLang="ja-JP" sz="2000" b="1" dirty="0" err="1">
                <a:solidFill>
                  <a:schemeClr val="bg1"/>
                </a:solidFill>
              </a:rPr>
              <a:t>MaaS</a:t>
            </a:r>
            <a:r>
              <a:rPr lang="en-US" altLang="ja-JP" sz="2000" b="1" dirty="0">
                <a:solidFill>
                  <a:schemeClr val="bg1"/>
                </a:solidFill>
              </a:rPr>
              <a:t> / </a:t>
            </a:r>
            <a:r>
              <a:rPr lang="ja-JP" altLang="en-US" sz="2000" b="1">
                <a:solidFill>
                  <a:schemeClr val="bg1"/>
                </a:solidFill>
              </a:rPr>
              <a:t>e-Palette Concept</a:t>
            </a:r>
          </a:p>
        </p:txBody>
      </p:sp>
      <p:sp>
        <p:nvSpPr>
          <p:cNvPr id="7" name="正方形/長方形 6">
            <a:extLst>
              <a:ext uri="{FF2B5EF4-FFF2-40B4-BE49-F238E27FC236}">
                <a16:creationId xmlns:a16="http://schemas.microsoft.com/office/drawing/2014/main" id="{B3E6CECA-977D-4641-A630-A0328FC9474D}"/>
              </a:ext>
            </a:extLst>
          </p:cNvPr>
          <p:cNvSpPr/>
          <p:nvPr/>
        </p:nvSpPr>
        <p:spPr>
          <a:xfrm>
            <a:off x="4957665" y="3794488"/>
            <a:ext cx="3479607" cy="400110"/>
          </a:xfrm>
          <a:prstGeom prst="rect">
            <a:avLst/>
          </a:prstGeom>
        </p:spPr>
        <p:txBody>
          <a:bodyPr wrap="none">
            <a:spAutoFit/>
          </a:bodyPr>
          <a:lstStyle/>
          <a:p>
            <a:pPr algn="ctr"/>
            <a:r>
              <a:rPr lang="en-US" altLang="ja-JP" sz="2000" b="1" dirty="0">
                <a:solidFill>
                  <a:schemeClr val="bg1"/>
                </a:solidFill>
              </a:rPr>
              <a:t>KOMATSU SMART construction</a:t>
            </a:r>
            <a:endParaRPr lang="ja-JP" altLang="en-US" sz="2000" b="1">
              <a:solidFill>
                <a:schemeClr val="bg1"/>
              </a:solidFill>
            </a:endParaRPr>
          </a:p>
        </p:txBody>
      </p:sp>
      <p:sp>
        <p:nvSpPr>
          <p:cNvPr id="8" name="正方形/長方形 7">
            <a:extLst>
              <a:ext uri="{FF2B5EF4-FFF2-40B4-BE49-F238E27FC236}">
                <a16:creationId xmlns:a16="http://schemas.microsoft.com/office/drawing/2014/main" id="{85208531-3434-C94A-9DA0-1F681D43791E}"/>
              </a:ext>
            </a:extLst>
          </p:cNvPr>
          <p:cNvSpPr/>
          <p:nvPr/>
        </p:nvSpPr>
        <p:spPr>
          <a:xfrm>
            <a:off x="4572000" y="4255721"/>
            <a:ext cx="4102009" cy="738664"/>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土木工事における作業の自動化と高度化を実現することに加え、前後工程も効率化して、工期の短縮に貢献できるパッケージ化したサービス</a:t>
            </a:r>
          </a:p>
        </p:txBody>
      </p:sp>
      <p:sp>
        <p:nvSpPr>
          <p:cNvPr id="9" name="正方形/長方形 8">
            <a:extLst>
              <a:ext uri="{FF2B5EF4-FFF2-40B4-BE49-F238E27FC236}">
                <a16:creationId xmlns:a16="http://schemas.microsoft.com/office/drawing/2014/main" id="{1C4B89A9-B3A1-D44B-929E-9638FB5BE308}"/>
              </a:ext>
            </a:extLst>
          </p:cNvPr>
          <p:cNvSpPr/>
          <p:nvPr/>
        </p:nvSpPr>
        <p:spPr>
          <a:xfrm>
            <a:off x="457200" y="4255721"/>
            <a:ext cx="4114800" cy="738664"/>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移動、物流、物販など多目的に活用できるモビリティサービス（</a:t>
            </a:r>
            <a:r>
              <a:rPr lang="en" altLang="ja-JP" sz="1400" dirty="0" err="1">
                <a:solidFill>
                  <a:schemeClr val="bg1"/>
                </a:solidFill>
                <a:latin typeface="Meiryo" panose="020B0604030504040204" pitchFamily="34" charset="-128"/>
                <a:ea typeface="Meiryo" panose="020B0604030504040204" pitchFamily="34" charset="-128"/>
              </a:rPr>
              <a:t>MaaS</a:t>
            </a:r>
            <a:r>
              <a:rPr lang="ja-JP" altLang="en" sz="1400">
                <a:solidFill>
                  <a:schemeClr val="bg1"/>
                </a:solidFill>
                <a:latin typeface="Meiryo" panose="020B0604030504040204" pitchFamily="34" charset="-128"/>
                <a:ea typeface="Meiryo" panose="020B0604030504040204" pitchFamily="34" charset="-128"/>
              </a:rPr>
              <a:t>）</a:t>
            </a:r>
            <a:r>
              <a:rPr lang="ja-JP" altLang="en-US" sz="1400">
                <a:solidFill>
                  <a:schemeClr val="bg1"/>
                </a:solidFill>
                <a:latin typeface="Meiryo" panose="020B0604030504040204" pitchFamily="34" charset="-128"/>
                <a:ea typeface="Meiryo" panose="020B0604030504040204" pitchFamily="34" charset="-128"/>
              </a:rPr>
              <a:t>と、これを実現する専用次世代電気自動車（</a:t>
            </a:r>
            <a:r>
              <a:rPr lang="en" altLang="ja-JP" sz="1400" dirty="0">
                <a:solidFill>
                  <a:schemeClr val="bg1"/>
                </a:solidFill>
                <a:latin typeface="Meiryo" panose="020B0604030504040204" pitchFamily="34" charset="-128"/>
                <a:ea typeface="Meiryo" panose="020B0604030504040204" pitchFamily="34" charset="-128"/>
              </a:rPr>
              <a:t>EV</a:t>
            </a:r>
            <a:r>
              <a:rPr lang="ja-JP" altLang="en" sz="1400">
                <a:solidFill>
                  <a:schemeClr val="bg1"/>
                </a:solidFill>
                <a:latin typeface="Meiryo" panose="020B0604030504040204" pitchFamily="34" charset="-128"/>
                <a:ea typeface="Meiryo" panose="020B0604030504040204" pitchFamily="34" charset="-128"/>
              </a:rPr>
              <a:t>）</a:t>
            </a:r>
            <a:endParaRPr lang="ja-JP" altLang="en-US" sz="140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6B44AD3F-8998-0243-9346-68741DD1D16C}"/>
              </a:ext>
            </a:extLst>
          </p:cNvPr>
          <p:cNvSpPr/>
          <p:nvPr/>
        </p:nvSpPr>
        <p:spPr>
          <a:xfrm>
            <a:off x="296562" y="5979730"/>
            <a:ext cx="8513805" cy="4324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u="sng">
                <a:solidFill>
                  <a:srgbClr val="FFFFFF"/>
                </a:solidFill>
                <a:latin typeface="Meiryo" panose="020B0604030504040204" pitchFamily="34" charset="-128"/>
                <a:ea typeface="Meiryo" panose="020B0604030504040204" pitchFamily="34" charset="-128"/>
                <a:cs typeface="ＭＳ Ｐゴシック"/>
              </a:rPr>
              <a:t>モノを売り収益を得るビジネス</a:t>
            </a:r>
            <a:r>
              <a:rPr kumimoji="1" lang="ja-JP" altLang="en-US">
                <a:solidFill>
                  <a:srgbClr val="FFFFFF"/>
                </a:solidFill>
                <a:latin typeface="Meiryo" panose="020B0604030504040204" pitchFamily="34" charset="-128"/>
                <a:ea typeface="Meiryo" panose="020B0604030504040204" pitchFamily="34" charset="-128"/>
                <a:cs typeface="ＭＳ Ｐゴシック"/>
              </a:rPr>
              <a:t>。サービスはモノ売りビジネスを支援する手段</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8CD44D10-015A-3441-97FB-2F9338D994B9}"/>
              </a:ext>
            </a:extLst>
          </p:cNvPr>
          <p:cNvSpPr/>
          <p:nvPr/>
        </p:nvSpPr>
        <p:spPr>
          <a:xfrm>
            <a:off x="512803" y="5186948"/>
            <a:ext cx="8081319" cy="369332"/>
          </a:xfrm>
          <a:prstGeom prst="rect">
            <a:avLst/>
          </a:prstGeom>
        </p:spPr>
        <p:txBody>
          <a:bodyPr wrap="square">
            <a:spAutoFit/>
          </a:bodyPr>
          <a:lstStyle/>
          <a:p>
            <a:pPr algn="ctr"/>
            <a:r>
              <a:rPr lang="ja-JP" altLang="en-US" b="1" u="sng">
                <a:solidFill>
                  <a:srgbClr val="FFFFFF"/>
                </a:solidFill>
                <a:latin typeface="Meiryo" panose="020B0604030504040204" pitchFamily="34" charset="-128"/>
                <a:ea typeface="Meiryo" panose="020B0604030504040204" pitchFamily="34" charset="-128"/>
                <a:cs typeface="ＭＳ Ｐゴシック"/>
              </a:rPr>
              <a:t>サービスを提供し収益を得るビジネス</a:t>
            </a:r>
            <a:r>
              <a:rPr lang="ja-JP" altLang="en-US">
                <a:solidFill>
                  <a:srgbClr val="FFFFFF"/>
                </a:solidFill>
                <a:latin typeface="Meiryo" panose="020B0604030504040204" pitchFamily="34" charset="-128"/>
                <a:ea typeface="Meiryo" panose="020B0604030504040204" pitchFamily="34" charset="-128"/>
                <a:cs typeface="ＭＳ Ｐゴシック"/>
              </a:rPr>
              <a:t>。モノはサービスを実現なする手段</a:t>
            </a:r>
            <a:endParaRPr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上矢印 12">
            <a:extLst>
              <a:ext uri="{FF2B5EF4-FFF2-40B4-BE49-F238E27FC236}">
                <a16:creationId xmlns:a16="http://schemas.microsoft.com/office/drawing/2014/main" id="{21950CBB-CC2F-0C4D-B51D-23C670344F55}"/>
              </a:ext>
            </a:extLst>
          </p:cNvPr>
          <p:cNvSpPr/>
          <p:nvPr/>
        </p:nvSpPr>
        <p:spPr>
          <a:xfrm>
            <a:off x="3991232" y="5653110"/>
            <a:ext cx="1161535" cy="363747"/>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155489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ビジネス価値の進化</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sp>
        <p:nvSpPr>
          <p:cNvPr id="4" name="正方形/長方形 3"/>
          <p:cNvSpPr/>
          <p:nvPr/>
        </p:nvSpPr>
        <p:spPr>
          <a:xfrm>
            <a:off x="467544" y="4581128"/>
            <a:ext cx="8208912" cy="172819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67544" y="2780928"/>
            <a:ext cx="8208912" cy="172819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544" y="980728"/>
            <a:ext cx="8208912" cy="17281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6200000">
            <a:off x="2934689"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a:off x="1012894"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rot="16200000">
            <a:off x="4865029" y="2713918"/>
            <a:ext cx="5606630"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516013" y="4924078"/>
            <a:ext cx="2089033" cy="1046440"/>
          </a:xfrm>
          <a:prstGeom prst="rect">
            <a:avLst/>
          </a:prstGeom>
          <a:noFill/>
        </p:spPr>
        <p:txBody>
          <a:bodyPr wrap="none" rtlCol="0">
            <a:spAutoFit/>
          </a:bodyPr>
          <a:lstStyle/>
          <a:p>
            <a:r>
              <a:rPr kumimoji="1" lang="ja-JP" altLang="en-US" sz="2000" b="1" dirty="0">
                <a:solidFill>
                  <a:schemeClr val="bg1"/>
                </a:solidFill>
                <a:latin typeface="Meiryo" charset="-128"/>
                <a:ea typeface="Meiryo" charset="-128"/>
                <a:cs typeface="Meiryo" charset="-128"/>
              </a:rPr>
              <a:t>コア・ビジネス</a:t>
            </a:r>
            <a:endParaRPr kumimoji="1" lang="en-US" altLang="ja-JP" sz="2000" b="1"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既存ビジネス</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蓄積されたノウハウ</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確実な顧客ベース</a:t>
            </a:r>
            <a:endParaRPr kumimoji="1" lang="en-US" altLang="ja-JP" sz="1400" dirty="0">
              <a:solidFill>
                <a:schemeClr val="bg1"/>
              </a:solidFill>
              <a:latin typeface="Meiryo" charset="-128"/>
              <a:ea typeface="Meiryo" charset="-128"/>
              <a:cs typeface="Meiryo" charset="-128"/>
            </a:endParaRPr>
          </a:p>
        </p:txBody>
      </p:sp>
      <p:sp>
        <p:nvSpPr>
          <p:cNvPr id="12" name="テキスト ボックス 11"/>
          <p:cNvSpPr txBox="1"/>
          <p:nvPr/>
        </p:nvSpPr>
        <p:spPr>
          <a:xfrm>
            <a:off x="516013" y="3121804"/>
            <a:ext cx="2268570" cy="1046440"/>
          </a:xfrm>
          <a:prstGeom prst="rect">
            <a:avLst/>
          </a:prstGeom>
          <a:noFill/>
        </p:spPr>
        <p:txBody>
          <a:bodyPr wrap="none" rtlCol="0">
            <a:spAutoFit/>
          </a:bodyPr>
          <a:lstStyle/>
          <a:p>
            <a:r>
              <a:rPr kumimoji="1" lang="ja-JP" altLang="en-US" sz="2000" b="1" dirty="0">
                <a:solidFill>
                  <a:schemeClr val="bg1"/>
                </a:solidFill>
                <a:latin typeface="Meiryo" charset="-128"/>
                <a:ea typeface="Meiryo" charset="-128"/>
                <a:cs typeface="Meiryo" charset="-128"/>
              </a:rPr>
              <a:t>付加価値ビジネス</a:t>
            </a:r>
            <a:endParaRPr kumimoji="1" lang="en-US" altLang="ja-JP" sz="2000" b="1"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収益構造の多様化</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既存ノウハウの活用</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顧客ベースの囲い込み</a:t>
            </a:r>
            <a:endParaRPr kumimoji="1" lang="en-US" altLang="ja-JP" sz="1400" dirty="0">
              <a:solidFill>
                <a:schemeClr val="bg1"/>
              </a:solidFill>
              <a:latin typeface="Meiryo" charset="-128"/>
              <a:ea typeface="Meiryo" charset="-128"/>
              <a:cs typeface="Meiryo" charset="-128"/>
            </a:endParaRPr>
          </a:p>
        </p:txBody>
      </p:sp>
      <p:sp>
        <p:nvSpPr>
          <p:cNvPr id="13" name="テキスト ボックス 12"/>
          <p:cNvSpPr txBox="1"/>
          <p:nvPr/>
        </p:nvSpPr>
        <p:spPr>
          <a:xfrm>
            <a:off x="516013" y="1321604"/>
            <a:ext cx="1909497" cy="1046440"/>
          </a:xfrm>
          <a:prstGeom prst="rect">
            <a:avLst/>
          </a:prstGeom>
          <a:noFill/>
        </p:spPr>
        <p:txBody>
          <a:bodyPr wrap="none" rtlCol="0">
            <a:spAutoFit/>
          </a:bodyPr>
          <a:lstStyle/>
          <a:p>
            <a:r>
              <a:rPr kumimoji="1" lang="ja-JP" altLang="en-US" sz="2000" b="1" dirty="0">
                <a:solidFill>
                  <a:schemeClr val="bg1"/>
                </a:solidFill>
                <a:latin typeface="Meiryo" charset="-128"/>
                <a:ea typeface="Meiryo" charset="-128"/>
                <a:cs typeface="Meiryo" charset="-128"/>
              </a:rPr>
              <a:t>新規ビジネス</a:t>
            </a:r>
            <a:endParaRPr kumimoji="1" lang="en-US" altLang="ja-JP" sz="2000" b="1"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顧客価値の拡大</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ノウハウの創出</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顧客ベースの拡大</a:t>
            </a:r>
            <a:endParaRPr kumimoji="1" lang="en-US" altLang="ja-JP" sz="1400" dirty="0">
              <a:solidFill>
                <a:schemeClr val="bg1"/>
              </a:solidFill>
              <a:latin typeface="Meiryo" charset="-128"/>
              <a:ea typeface="Meiryo" charset="-128"/>
              <a:cs typeface="Meiryo" charset="-128"/>
            </a:endParaRPr>
          </a:p>
        </p:txBody>
      </p:sp>
      <p:pic>
        <p:nvPicPr>
          <p:cNvPr id="14" name="図 1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29767" y="5899440"/>
            <a:ext cx="1616472" cy="430071"/>
          </a:xfrm>
          <a:prstGeom prst="rect">
            <a:avLst/>
          </a:prstGeom>
        </p:spPr>
      </p:pic>
      <p:pic>
        <p:nvPicPr>
          <p:cNvPr id="15" name="図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8380" y="5860688"/>
            <a:ext cx="1475656" cy="447308"/>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93953" y="5429781"/>
            <a:ext cx="1748782" cy="1311587"/>
          </a:xfrm>
          <a:prstGeom prst="rect">
            <a:avLst/>
          </a:prstGeom>
        </p:spPr>
      </p:pic>
      <p:pic>
        <p:nvPicPr>
          <p:cNvPr id="17" name="図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10699" y="4990707"/>
            <a:ext cx="1254460" cy="836725"/>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08582" y="4994901"/>
            <a:ext cx="1110043" cy="832532"/>
          </a:xfrm>
          <a:prstGeom prst="rect">
            <a:avLst/>
          </a:prstGeom>
          <a:ln>
            <a:noFill/>
          </a:ln>
          <a:effectLst>
            <a:outerShdw blurRad="292100" dist="139700" dir="2700000" algn="tl" rotWithShape="0">
              <a:srgbClr val="333333">
                <a:alpha val="65000"/>
              </a:srgbClr>
            </a:outerShdw>
          </a:effectLst>
        </p:spPr>
      </p:pic>
      <p:pic>
        <p:nvPicPr>
          <p:cNvPr id="20" name="図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82154" y="4991389"/>
            <a:ext cx="1256344" cy="836725"/>
          </a:xfrm>
          <a:prstGeom prst="rect">
            <a:avLst/>
          </a:prstGeom>
          <a:ln>
            <a:noFill/>
          </a:ln>
          <a:effectLst>
            <a:outerShdw blurRad="292100" dist="139700" dir="2700000" algn="tl" rotWithShape="0">
              <a:srgbClr val="333333">
                <a:alpha val="65000"/>
              </a:srgbClr>
            </a:outerShdw>
          </a:effectLst>
        </p:spPr>
      </p:pic>
      <p:sp>
        <p:nvSpPr>
          <p:cNvPr id="21" name="テキスト ボックス 20"/>
          <p:cNvSpPr txBox="1"/>
          <p:nvPr/>
        </p:nvSpPr>
        <p:spPr>
          <a:xfrm>
            <a:off x="5140880" y="4650718"/>
            <a:ext cx="1210588" cy="338554"/>
          </a:xfrm>
          <a:prstGeom prst="rect">
            <a:avLst/>
          </a:prstGeom>
          <a:noFill/>
        </p:spPr>
        <p:txBody>
          <a:bodyPr wrap="none" rtlCol="0">
            <a:spAutoFit/>
          </a:bodyPr>
          <a:lstStyle/>
          <a:p>
            <a:pPr algn="ctr"/>
            <a:r>
              <a:rPr kumimoji="1" lang="ja-JP" altLang="en-US" sz="160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2" name="テキスト ボックス 21"/>
          <p:cNvSpPr txBox="1"/>
          <p:nvPr/>
        </p:nvSpPr>
        <p:spPr>
          <a:xfrm>
            <a:off x="3205032" y="4649486"/>
            <a:ext cx="1210588" cy="338554"/>
          </a:xfrm>
          <a:prstGeom prst="rect">
            <a:avLst/>
          </a:prstGeom>
          <a:noFill/>
        </p:spPr>
        <p:txBody>
          <a:bodyPr wrap="none" rtlCol="0">
            <a:spAutoFit/>
          </a:bodyPr>
          <a:lstStyle/>
          <a:p>
            <a:pPr algn="ctr"/>
            <a:r>
              <a:rPr kumimoji="1" lang="ja-JP" altLang="en-US" sz="160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3" name="テキスト ボックス 22"/>
          <p:cNvSpPr txBox="1"/>
          <p:nvPr/>
        </p:nvSpPr>
        <p:spPr>
          <a:xfrm>
            <a:off x="7058309" y="4645164"/>
            <a:ext cx="1210588" cy="338554"/>
          </a:xfrm>
          <a:prstGeom prst="rect">
            <a:avLst/>
          </a:prstGeom>
          <a:noFill/>
        </p:spPr>
        <p:txBody>
          <a:bodyPr wrap="none" rtlCol="0">
            <a:spAutoFit/>
          </a:bodyPr>
          <a:lstStyle/>
          <a:p>
            <a:pPr algn="ctr"/>
            <a:r>
              <a:rPr kumimoji="1" lang="ja-JP" altLang="en-US" sz="160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5" name="テキスト ボックス 24"/>
          <p:cNvSpPr txBox="1"/>
          <p:nvPr/>
        </p:nvSpPr>
        <p:spPr>
          <a:xfrm>
            <a:off x="2892680" y="3242220"/>
            <a:ext cx="1826141" cy="800219"/>
          </a:xfrm>
          <a:prstGeom prst="rect">
            <a:avLst/>
          </a:prstGeom>
          <a:noFill/>
        </p:spPr>
        <p:txBody>
          <a:bodyPr wrap="none" rtlCol="0">
            <a:spAutoFit/>
          </a:bodyPr>
          <a:lstStyle/>
          <a:p>
            <a:pPr algn="ctr"/>
            <a:r>
              <a:rPr lang="ja-JP" altLang="en-US" sz="1600" dirty="0">
                <a:solidFill>
                  <a:schemeClr val="bg1"/>
                </a:solidFill>
                <a:latin typeface="Meiryo" charset="-128"/>
                <a:ea typeface="Meiryo" charset="-128"/>
                <a:cs typeface="Meiryo" charset="-128"/>
              </a:rPr>
              <a:t>走行距離に応じた</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従量課金サービス</a:t>
            </a:r>
            <a:endParaRPr kumimoji="1" lang="en-US" altLang="ja-JP" sz="1600"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Pay by Mile</a:t>
            </a:r>
            <a:endParaRPr kumimoji="1" lang="ja-JP" altLang="en-US" sz="1400" dirty="0">
              <a:solidFill>
                <a:schemeClr val="bg1"/>
              </a:solidFill>
              <a:latin typeface="Meiryo" charset="-128"/>
              <a:ea typeface="Meiryo" charset="-128"/>
              <a:cs typeface="Meiryo" charset="-128"/>
            </a:endParaRPr>
          </a:p>
        </p:txBody>
      </p:sp>
      <p:sp>
        <p:nvSpPr>
          <p:cNvPr id="26" name="テキスト ボックス 25"/>
          <p:cNvSpPr txBox="1"/>
          <p:nvPr/>
        </p:nvSpPr>
        <p:spPr>
          <a:xfrm>
            <a:off x="6647943" y="3243452"/>
            <a:ext cx="2031325" cy="800219"/>
          </a:xfrm>
          <a:prstGeom prst="rect">
            <a:avLst/>
          </a:prstGeom>
          <a:noFill/>
        </p:spPr>
        <p:txBody>
          <a:bodyPr wrap="none" rtlCol="0">
            <a:spAutoFit/>
          </a:bodyPr>
          <a:lstStyle/>
          <a:p>
            <a:pPr algn="ctr"/>
            <a:r>
              <a:rPr lang="ja-JP" altLang="en-US" sz="1600" dirty="0">
                <a:solidFill>
                  <a:schemeClr val="bg1"/>
                </a:solidFill>
                <a:latin typeface="Meiryo" charset="-128"/>
                <a:ea typeface="Meiryo" charset="-128"/>
                <a:cs typeface="Meiryo" charset="-128"/>
              </a:rPr>
              <a:t>出力</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時間に応じた</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従量課金サービス</a:t>
            </a:r>
            <a:endParaRPr kumimoji="1" lang="en-US" altLang="ja-JP" sz="1600"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Pay by Power</a:t>
            </a:r>
            <a:endParaRPr kumimoji="1" lang="ja-JP" altLang="en-US" sz="1400" dirty="0">
              <a:solidFill>
                <a:schemeClr val="bg1"/>
              </a:solidFill>
              <a:latin typeface="Meiryo" charset="-128"/>
              <a:ea typeface="Meiryo" charset="-128"/>
              <a:cs typeface="Meiryo" charset="-128"/>
            </a:endParaRPr>
          </a:p>
        </p:txBody>
      </p:sp>
      <p:sp>
        <p:nvSpPr>
          <p:cNvPr id="27" name="テキスト ボックス 26"/>
          <p:cNvSpPr txBox="1"/>
          <p:nvPr/>
        </p:nvSpPr>
        <p:spPr>
          <a:xfrm>
            <a:off x="4830821" y="1518687"/>
            <a:ext cx="1814215" cy="800219"/>
          </a:xfrm>
          <a:prstGeom prst="rect">
            <a:avLst/>
          </a:prstGeom>
          <a:noFill/>
        </p:spPr>
        <p:txBody>
          <a:bodyPr wrap="none" rtlCol="0">
            <a:spAutoFit/>
          </a:bodyPr>
          <a:lstStyle/>
          <a:p>
            <a:pPr algn="ctr"/>
            <a:r>
              <a:rPr kumimoji="1" lang="ja-JP" altLang="en-US" sz="1600" dirty="0">
                <a:solidFill>
                  <a:schemeClr val="bg1"/>
                </a:solidFill>
                <a:latin typeface="Meiryo" charset="-128"/>
                <a:ea typeface="Meiryo" charset="-128"/>
                <a:cs typeface="Meiryo" charset="-128"/>
              </a:rPr>
              <a:t>工事施工</a:t>
            </a:r>
            <a:endParaRPr kumimoji="1"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自動化</a:t>
            </a:r>
            <a:r>
              <a:rPr kumimoji="1" lang="ja-JP" altLang="en-US" sz="1600" dirty="0">
                <a:solidFill>
                  <a:schemeClr val="bg1"/>
                </a:solidFill>
                <a:latin typeface="Meiryo" charset="-128"/>
                <a:ea typeface="Meiryo" charset="-128"/>
                <a:cs typeface="Meiryo" charset="-128"/>
              </a:rPr>
              <a:t>サービス</a:t>
            </a:r>
            <a:endParaRPr kumimoji="1" lang="en-US" altLang="ja-JP" sz="1600"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Smart Constriction</a:t>
            </a:r>
            <a:endParaRPr kumimoji="1" lang="ja-JP" altLang="en-US" sz="1400" dirty="0">
              <a:solidFill>
                <a:schemeClr val="bg1"/>
              </a:solidFill>
              <a:latin typeface="Meiryo" charset="-128"/>
              <a:ea typeface="Meiryo" charset="-128"/>
              <a:cs typeface="Meiryo" charset="-128"/>
            </a:endParaRPr>
          </a:p>
        </p:txBody>
      </p:sp>
      <p:sp>
        <p:nvSpPr>
          <p:cNvPr id="29" name="正方形/長方形 28"/>
          <p:cNvSpPr/>
          <p:nvPr/>
        </p:nvSpPr>
        <p:spPr>
          <a:xfrm>
            <a:off x="4830822" y="3248677"/>
            <a:ext cx="1843286" cy="830997"/>
          </a:xfrm>
          <a:prstGeom prst="rect">
            <a:avLst/>
          </a:prstGeom>
        </p:spPr>
        <p:txBody>
          <a:bodyPr wrap="square">
            <a:spAutoFit/>
          </a:bodyPr>
          <a:lstStyle/>
          <a:p>
            <a:pPr algn="ctr"/>
            <a:r>
              <a:rPr lang="ja-JP" altLang="en-US" sz="1600" dirty="0">
                <a:solidFill>
                  <a:schemeClr val="bg1"/>
                </a:solidFill>
                <a:latin typeface="Meiryo" charset="-128"/>
                <a:ea typeface="Meiryo" charset="-128"/>
                <a:cs typeface="Meiryo" charset="-128"/>
              </a:rPr>
              <a:t>建設機械</a:t>
            </a:r>
            <a:endParaRPr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遠隔確認サービス</a:t>
            </a:r>
            <a:endParaRPr lang="en-US" altLang="ja-JP" sz="1600" dirty="0">
              <a:solidFill>
                <a:schemeClr val="bg1"/>
              </a:solidFill>
              <a:latin typeface="Meiryo" charset="-128"/>
              <a:ea typeface="Meiryo" charset="-128"/>
              <a:cs typeface="Meiryo" charset="-128"/>
            </a:endParaRPr>
          </a:p>
          <a:p>
            <a:pPr algn="ctr"/>
            <a:r>
              <a:rPr lang="en-US" altLang="ja-JP" sz="1600" dirty="0">
                <a:solidFill>
                  <a:schemeClr val="bg1"/>
                </a:solidFill>
                <a:latin typeface="Meiryo" charset="-128"/>
                <a:ea typeface="Meiryo" charset="-128"/>
                <a:cs typeface="Meiryo" charset="-128"/>
              </a:rPr>
              <a:t>KOMTRAX</a:t>
            </a:r>
            <a:endParaRPr lang="ja-JP" altLang="en-US" sz="1600" dirty="0">
              <a:solidFill>
                <a:schemeClr val="bg1"/>
              </a:solidFill>
              <a:latin typeface="Meiryo" charset="-128"/>
              <a:ea typeface="Meiryo" charset="-128"/>
              <a:cs typeface="Meiryo" charset="-128"/>
            </a:endParaRPr>
          </a:p>
        </p:txBody>
      </p:sp>
      <p:sp>
        <p:nvSpPr>
          <p:cNvPr id="30" name="テキスト ボックス 29"/>
          <p:cNvSpPr txBox="1"/>
          <p:nvPr/>
        </p:nvSpPr>
        <p:spPr>
          <a:xfrm>
            <a:off x="2880103" y="1517455"/>
            <a:ext cx="1865886" cy="830997"/>
          </a:xfrm>
          <a:prstGeom prst="rect">
            <a:avLst/>
          </a:prstGeom>
          <a:noFill/>
        </p:spPr>
        <p:txBody>
          <a:bodyPr wrap="square" rtlCol="0">
            <a:spAutoFit/>
          </a:bodyPr>
          <a:lstStyle/>
          <a:p>
            <a:pPr algn="ctr"/>
            <a:r>
              <a:rPr lang="ja-JP" altLang="en-US" sz="1600" dirty="0">
                <a:solidFill>
                  <a:schemeClr val="bg1"/>
                </a:solidFill>
                <a:latin typeface="Meiryo" charset="-128"/>
                <a:ea typeface="Meiryo" charset="-128"/>
                <a:cs typeface="Meiryo" charset="-128"/>
              </a:rPr>
              <a:t>安全・省エネ</a:t>
            </a:r>
            <a:r>
              <a:rPr kumimoji="1" lang="ja-JP" altLang="en-US" sz="1600" dirty="0">
                <a:solidFill>
                  <a:schemeClr val="bg1"/>
                </a:solidFill>
                <a:latin typeface="Meiryo" charset="-128"/>
                <a:ea typeface="Meiryo" charset="-128"/>
                <a:cs typeface="Meiryo" charset="-128"/>
              </a:rPr>
              <a:t>運転</a:t>
            </a:r>
            <a:endParaRPr kumimoji="1"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コンサルティング</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
        <p:nvSpPr>
          <p:cNvPr id="31" name="テキスト ボックス 30"/>
          <p:cNvSpPr txBox="1"/>
          <p:nvPr/>
        </p:nvSpPr>
        <p:spPr>
          <a:xfrm>
            <a:off x="6725916" y="1519373"/>
            <a:ext cx="1865886" cy="830997"/>
          </a:xfrm>
          <a:prstGeom prst="rect">
            <a:avLst/>
          </a:prstGeom>
          <a:noFill/>
        </p:spPr>
        <p:txBody>
          <a:bodyPr wrap="square" rtlCol="0">
            <a:spAutoFit/>
          </a:bodyPr>
          <a:lstStyle/>
          <a:p>
            <a:pPr algn="ctr"/>
            <a:r>
              <a:rPr lang="ja-JP" altLang="en-US" sz="1600" dirty="0">
                <a:solidFill>
                  <a:schemeClr val="bg1"/>
                </a:solidFill>
                <a:latin typeface="Meiryo" charset="-128"/>
                <a:ea typeface="Meiryo" charset="-128"/>
                <a:cs typeface="Meiryo" charset="-128"/>
              </a:rPr>
              <a:t>燃料費節約</a:t>
            </a:r>
            <a:endParaRPr lang="en-US" altLang="ja-JP" sz="1600" dirty="0">
              <a:solidFill>
                <a:schemeClr val="bg1"/>
              </a:solidFill>
              <a:latin typeface="Meiryo" charset="-128"/>
              <a:ea typeface="Meiryo" charset="-128"/>
              <a:cs typeface="Meiryo" charset="-128"/>
            </a:endParaRPr>
          </a:p>
          <a:p>
            <a:pPr algn="ctr"/>
            <a:r>
              <a:rPr lang="ja-JP" altLang="en-US" sz="1600" dirty="0">
                <a:solidFill>
                  <a:schemeClr val="bg1"/>
                </a:solidFill>
                <a:latin typeface="Meiryo" charset="-128"/>
                <a:ea typeface="Meiryo" charset="-128"/>
                <a:cs typeface="Meiryo" charset="-128"/>
              </a:rPr>
              <a:t>コンサルティング</a:t>
            </a:r>
            <a:endParaRPr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006708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effectLst/>
                <a:latin typeface="Arial"/>
                <a:ea typeface="HGP創英角ｺﾞｼｯｸUB" pitchFamily="50" charset="-128"/>
                <a:cs typeface="Arial"/>
              </a:rPr>
              <a:t>IoT</a:t>
            </a:r>
            <a:r>
              <a:rPr lang="ja-JP" altLang="en-US" sz="2400" dirty="0">
                <a:solidFill>
                  <a:srgbClr val="FFFFFF"/>
                </a:solidFill>
                <a:effectLst/>
                <a:latin typeface="Arial"/>
                <a:ea typeface="HGP創英角ｺﾞｼｯｸUB" pitchFamily="50" charset="-128"/>
                <a:cs typeface="Arial"/>
              </a:rPr>
              <a:t>の仕組みと使われ方</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406110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モノがネットにつながる時代</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223362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正方形/長方形 63"/>
          <p:cNvSpPr/>
          <p:nvPr/>
        </p:nvSpPr>
        <p:spPr>
          <a:xfrm>
            <a:off x="566990" y="3429210"/>
            <a:ext cx="7977452" cy="270897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36" name="正方形/長方形 35"/>
          <p:cNvSpPr/>
          <p:nvPr/>
        </p:nvSpPr>
        <p:spPr>
          <a:xfrm>
            <a:off x="583274" y="1157291"/>
            <a:ext cx="7977452" cy="218532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err="1"/>
              <a:t>IoT</a:t>
            </a:r>
            <a:r>
              <a:rPr kumimoji="1" lang="ja-JP" altLang="en-US" dirty="0"/>
              <a:t>の機能と役割の</a:t>
            </a:r>
            <a:r>
              <a:rPr kumimoji="1" lang="en-US" altLang="ja-JP" dirty="0"/>
              <a:t>4</a:t>
            </a:r>
            <a:r>
              <a:rPr kumimoji="1" lang="ja-JP" altLang="en-US"/>
              <a:t>段階</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sp>
        <p:nvSpPr>
          <p:cNvPr id="4" name="正方形/長方形 3"/>
          <p:cNvSpPr/>
          <p:nvPr/>
        </p:nvSpPr>
        <p:spPr>
          <a:xfrm>
            <a:off x="698734"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モニタリング</a:t>
            </a:r>
            <a:endParaRPr kumimoji="1" lang="en-US" altLang="ja-JP" sz="1200" dirty="0">
              <a:solidFill>
                <a:srgbClr val="FFFFFF"/>
              </a:solidFill>
              <a:latin typeface="メイリオ"/>
              <a:ea typeface="メイリオ"/>
              <a:cs typeface="メイリオ"/>
            </a:endParaRPr>
          </a:p>
          <a:p>
            <a:pPr algn="ctr"/>
            <a:r>
              <a:rPr lang="en-US" altLang="ja-JP" sz="1200" dirty="0">
                <a:solidFill>
                  <a:srgbClr val="FFFFFF"/>
                </a:solidFill>
                <a:latin typeface="メイリオ"/>
                <a:ea typeface="メイリオ"/>
                <a:cs typeface="メイリオ"/>
              </a:rPr>
              <a:t>Monitoring</a:t>
            </a:r>
            <a:endParaRPr kumimoji="1" lang="ja-JP" altLang="en-US" sz="1200" dirty="0">
              <a:solidFill>
                <a:srgbClr val="FFFFFF"/>
              </a:solidFill>
              <a:latin typeface="メイリオ"/>
              <a:ea typeface="メイリオ"/>
              <a:cs typeface="メイリオ"/>
            </a:endParaRPr>
          </a:p>
        </p:txBody>
      </p:sp>
      <p:sp>
        <p:nvSpPr>
          <p:cNvPr id="6" name="正方形/長方形 5"/>
          <p:cNvSpPr/>
          <p:nvPr/>
        </p:nvSpPr>
        <p:spPr>
          <a:xfrm>
            <a:off x="264616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制御</a:t>
            </a:r>
            <a:endParaRPr kumimoji="1" lang="en-US" altLang="ja-JP" sz="1200" dirty="0">
              <a:solidFill>
                <a:srgbClr val="FFFFFF"/>
              </a:solidFill>
              <a:latin typeface="メイリオ"/>
              <a:ea typeface="メイリオ"/>
              <a:cs typeface="メイリオ"/>
            </a:endParaRPr>
          </a:p>
          <a:p>
            <a:pPr algn="ctr"/>
            <a:r>
              <a:rPr lang="en-US" altLang="ja-JP" sz="1200" dirty="0">
                <a:solidFill>
                  <a:srgbClr val="FFFFFF"/>
                </a:solidFill>
                <a:latin typeface="メイリオ"/>
                <a:ea typeface="メイリオ"/>
                <a:cs typeface="メイリオ"/>
              </a:rPr>
              <a:t>Control</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4600180"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最適化</a:t>
            </a:r>
            <a:endParaRPr kumimoji="1" lang="en-US" altLang="ja-JP" sz="1200" dirty="0">
              <a:solidFill>
                <a:srgbClr val="FFFFFF"/>
              </a:solidFill>
              <a:latin typeface="メイリオ"/>
              <a:ea typeface="メイリオ"/>
              <a:cs typeface="メイリオ"/>
            </a:endParaRPr>
          </a:p>
          <a:p>
            <a:pPr algn="ctr"/>
            <a:r>
              <a:rPr lang="en-US" altLang="ja-JP" sz="1200" dirty="0">
                <a:solidFill>
                  <a:srgbClr val="FFFFFF"/>
                </a:solidFill>
                <a:latin typeface="メイリオ"/>
                <a:ea typeface="メイリオ"/>
                <a:cs typeface="メイリオ"/>
              </a:rPr>
              <a:t>Optimization</a:t>
            </a:r>
            <a:endParaRPr kumimoji="1" lang="ja-JP" altLang="en-US" sz="1200" dirty="0">
              <a:solidFill>
                <a:srgbClr val="FFFFFF"/>
              </a:solidFill>
              <a:latin typeface="メイリオ"/>
              <a:ea typeface="メイリオ"/>
              <a:cs typeface="メイリオ"/>
            </a:endParaRPr>
          </a:p>
        </p:txBody>
      </p:sp>
      <p:sp>
        <p:nvSpPr>
          <p:cNvPr id="13" name="正方形/長方形 12"/>
          <p:cNvSpPr/>
          <p:nvPr/>
        </p:nvSpPr>
        <p:spPr>
          <a:xfrm>
            <a:off x="264616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4" name="正方形/長方形 13"/>
          <p:cNvSpPr/>
          <p:nvPr/>
        </p:nvSpPr>
        <p:spPr>
          <a:xfrm>
            <a:off x="4600180"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5" name="正方形/長方形 14"/>
          <p:cNvSpPr/>
          <p:nvPr/>
        </p:nvSpPr>
        <p:spPr>
          <a:xfrm>
            <a:off x="4600180"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6" name="正方形/長方形 15"/>
          <p:cNvSpPr/>
          <p:nvPr/>
        </p:nvSpPr>
        <p:spPr>
          <a:xfrm>
            <a:off x="6554749"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7" name="正方形/長方形 16"/>
          <p:cNvSpPr/>
          <p:nvPr/>
        </p:nvSpPr>
        <p:spPr>
          <a:xfrm>
            <a:off x="655474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8" name="正方形/長方形 17"/>
          <p:cNvSpPr/>
          <p:nvPr/>
        </p:nvSpPr>
        <p:spPr>
          <a:xfrm>
            <a:off x="655474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9" name="正方形/長方形 18"/>
          <p:cNvSpPr/>
          <p:nvPr/>
        </p:nvSpPr>
        <p:spPr>
          <a:xfrm>
            <a:off x="6554749" y="1283768"/>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自律化</a:t>
            </a:r>
            <a:endParaRPr lang="en-US" altLang="ja-JP" sz="1200" dirty="0">
              <a:solidFill>
                <a:srgbClr val="FFFFFF"/>
              </a:solidFill>
              <a:latin typeface="メイリオ"/>
              <a:ea typeface="メイリオ"/>
              <a:cs typeface="メイリオ"/>
            </a:endParaRPr>
          </a:p>
          <a:p>
            <a:pPr algn="ctr"/>
            <a:r>
              <a:rPr kumimoji="1" lang="en-US" altLang="ja-JP" sz="1200" dirty="0">
                <a:solidFill>
                  <a:srgbClr val="FFFFFF"/>
                </a:solidFill>
                <a:latin typeface="メイリオ"/>
                <a:ea typeface="メイリオ"/>
                <a:cs typeface="メイリオ"/>
              </a:rPr>
              <a:t>Autonomy</a:t>
            </a:r>
            <a:endParaRPr kumimoji="1" lang="ja-JP" altLang="en-US" sz="1200" dirty="0">
              <a:solidFill>
                <a:srgbClr val="FFFFFF"/>
              </a:solidFill>
              <a:latin typeface="メイリオ"/>
              <a:ea typeface="メイリオ"/>
              <a:cs typeface="メイリオ"/>
            </a:endParaRPr>
          </a:p>
        </p:txBody>
      </p:sp>
      <p:sp>
        <p:nvSpPr>
          <p:cNvPr id="24" name="正方形/長方形 23"/>
          <p:cNvSpPr/>
          <p:nvPr/>
        </p:nvSpPr>
        <p:spPr>
          <a:xfrm>
            <a:off x="698734" y="4604337"/>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センサーと外部データ</a:t>
            </a:r>
          </a:p>
        </p:txBody>
      </p:sp>
      <p:sp>
        <p:nvSpPr>
          <p:cNvPr id="25" name="正方形/長方形 24"/>
          <p:cNvSpPr/>
          <p:nvPr/>
        </p:nvSpPr>
        <p:spPr>
          <a:xfrm>
            <a:off x="2646169" y="4604337"/>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ソフトウェア</a:t>
            </a:r>
          </a:p>
        </p:txBody>
      </p:sp>
      <p:sp>
        <p:nvSpPr>
          <p:cNvPr id="26" name="正方形/長方形 25"/>
          <p:cNvSpPr/>
          <p:nvPr/>
        </p:nvSpPr>
        <p:spPr>
          <a:xfrm>
            <a:off x="4615339" y="4604337"/>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アナリティクス</a:t>
            </a:r>
          </a:p>
        </p:txBody>
      </p:sp>
      <p:sp>
        <p:nvSpPr>
          <p:cNvPr id="27" name="正方形/長方形 26"/>
          <p:cNvSpPr/>
          <p:nvPr/>
        </p:nvSpPr>
        <p:spPr>
          <a:xfrm>
            <a:off x="6555832" y="4604337"/>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人工</a:t>
            </a:r>
            <a:r>
              <a:rPr lang="ja-JP" altLang="en-US" sz="1200">
                <a:solidFill>
                  <a:srgbClr val="FFFFFF"/>
                </a:solidFill>
                <a:latin typeface="メイリオ"/>
                <a:ea typeface="メイリオ"/>
                <a:cs typeface="メイリオ"/>
              </a:rPr>
              <a:t>知能（機械学習）</a:t>
            </a:r>
            <a:endParaRPr lang="ja-JP" altLang="en-US" sz="1200" dirty="0">
              <a:solidFill>
                <a:srgbClr val="FFFFFF"/>
              </a:solidFill>
              <a:latin typeface="メイリオ"/>
              <a:ea typeface="メイリオ"/>
              <a:cs typeface="メイリオ"/>
            </a:endParaRPr>
          </a:p>
        </p:txBody>
      </p:sp>
      <p:sp>
        <p:nvSpPr>
          <p:cNvPr id="28" name="正方形/長方形 27"/>
          <p:cNvSpPr/>
          <p:nvPr/>
        </p:nvSpPr>
        <p:spPr>
          <a:xfrm>
            <a:off x="698734" y="3551719"/>
            <a:ext cx="1871541" cy="9701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chemeClr val="bg1"/>
                </a:solidFill>
                <a:latin typeface="メイリオ"/>
                <a:ea typeface="メイリオ"/>
                <a:cs typeface="メイリオ"/>
              </a:rPr>
              <a:t>製品の状態</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外部環境</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製品の稼働、利用状況</a:t>
            </a:r>
          </a:p>
        </p:txBody>
      </p:sp>
      <p:sp>
        <p:nvSpPr>
          <p:cNvPr id="29" name="正方形/長方形 28"/>
          <p:cNvSpPr/>
          <p:nvPr/>
        </p:nvSpPr>
        <p:spPr>
          <a:xfrm>
            <a:off x="2646169" y="3551719"/>
            <a:ext cx="1871541" cy="97015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製品機能の制御</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パーソナライズ</a:t>
            </a:r>
          </a:p>
        </p:txBody>
      </p:sp>
      <p:sp>
        <p:nvSpPr>
          <p:cNvPr id="30" name="正方形/長方形 29"/>
          <p:cNvSpPr/>
          <p:nvPr/>
        </p:nvSpPr>
        <p:spPr>
          <a:xfrm>
            <a:off x="4600180" y="3551719"/>
            <a:ext cx="1871541" cy="97015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製品機能・性能の向上</a:t>
            </a:r>
          </a:p>
          <a:p>
            <a:pPr marL="171450" indent="-171450">
              <a:buFont typeface="Wingdings" charset="2"/>
              <a:buChar char="v"/>
            </a:pPr>
            <a:r>
              <a:rPr lang="ja-JP" altLang="en-US" sz="1000" dirty="0">
                <a:solidFill>
                  <a:srgbClr val="FFFFFF"/>
                </a:solidFill>
                <a:latin typeface="メイリオ"/>
                <a:ea typeface="メイリオ"/>
                <a:cs typeface="メイリオ"/>
              </a:rPr>
              <a:t>予防診断</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サービス、修理</a:t>
            </a:r>
            <a:endParaRPr lang="en-US" altLang="ja-JP" sz="1000" dirty="0">
              <a:solidFill>
                <a:srgbClr val="FFFFFF"/>
              </a:solidFill>
              <a:latin typeface="メイリオ"/>
              <a:ea typeface="メイリオ"/>
              <a:cs typeface="メイリオ"/>
            </a:endParaRPr>
          </a:p>
        </p:txBody>
      </p:sp>
      <p:sp>
        <p:nvSpPr>
          <p:cNvPr id="31" name="正方形/長方形 30"/>
          <p:cNvSpPr/>
          <p:nvPr/>
        </p:nvSpPr>
        <p:spPr>
          <a:xfrm>
            <a:off x="6555832" y="3551719"/>
            <a:ext cx="1871541" cy="970153"/>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製品の自動運転</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他製品やシステムとの自動的連携</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自己診断と修理・修復</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製品の自動改良とパーソナライズ</a:t>
            </a:r>
            <a:endParaRPr lang="en-US" altLang="ja-JP" sz="1000" dirty="0">
              <a:solidFill>
                <a:srgbClr val="FFFFFF"/>
              </a:solidFill>
              <a:latin typeface="メイリオ"/>
              <a:ea typeface="メイリオ"/>
              <a:cs typeface="メイリオ"/>
            </a:endParaRPr>
          </a:p>
        </p:txBody>
      </p:sp>
      <p:sp>
        <p:nvSpPr>
          <p:cNvPr id="32" name="正方形/長方形 31"/>
          <p:cNvSpPr/>
          <p:nvPr/>
        </p:nvSpPr>
        <p:spPr>
          <a:xfrm>
            <a:off x="698734" y="5140360"/>
            <a:ext cx="1871541" cy="824651"/>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000" dirty="0">
                <a:solidFill>
                  <a:srgbClr val="FFFFFF"/>
                </a:solidFill>
                <a:latin typeface="メイリオ"/>
                <a:ea typeface="メイリオ"/>
                <a:cs typeface="メイリオ"/>
              </a:rPr>
              <a:t>センサー、</a:t>
            </a:r>
            <a:r>
              <a:rPr kumimoji="1" lang="en-US" altLang="ja-JP" sz="1000" dirty="0">
                <a:solidFill>
                  <a:srgbClr val="FFFFFF"/>
                </a:solidFill>
                <a:latin typeface="メイリオ"/>
                <a:ea typeface="メイリオ"/>
                <a:cs typeface="メイリオ"/>
              </a:rPr>
              <a:t>CPU</a:t>
            </a:r>
            <a:r>
              <a:rPr kumimoji="1" lang="ja-JP" altLang="en-US" sz="1000" dirty="0">
                <a:solidFill>
                  <a:srgbClr val="FFFFFF"/>
                </a:solidFill>
                <a:latin typeface="メイリオ"/>
                <a:ea typeface="メイリオ"/>
                <a:cs typeface="メイリオ"/>
              </a:rPr>
              <a:t>、メモリーなどの小型化・低コスト化</a:t>
            </a:r>
          </a:p>
        </p:txBody>
      </p:sp>
      <p:sp>
        <p:nvSpPr>
          <p:cNvPr id="33" name="正方形/長方形 32"/>
          <p:cNvSpPr/>
          <p:nvPr/>
        </p:nvSpPr>
        <p:spPr>
          <a:xfrm>
            <a:off x="2646169" y="5140360"/>
            <a:ext cx="1871541" cy="82465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ソフトウェアやクラウドの進化とネットワークの低コスト化</a:t>
            </a:r>
          </a:p>
        </p:txBody>
      </p:sp>
      <p:sp>
        <p:nvSpPr>
          <p:cNvPr id="34" name="正方形/長方形 33"/>
          <p:cNvSpPr/>
          <p:nvPr/>
        </p:nvSpPr>
        <p:spPr>
          <a:xfrm>
            <a:off x="4615339" y="5140360"/>
            <a:ext cx="1871541" cy="82465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モデリングやシミュレーションのアルゴリズムの進化とビッグデータ</a:t>
            </a:r>
          </a:p>
        </p:txBody>
      </p:sp>
      <p:sp>
        <p:nvSpPr>
          <p:cNvPr id="35" name="正方形/長方形 34"/>
          <p:cNvSpPr/>
          <p:nvPr/>
        </p:nvSpPr>
        <p:spPr>
          <a:xfrm>
            <a:off x="6555832" y="5140360"/>
            <a:ext cx="1871541" cy="824651"/>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人工知能アルゴリズムの進化</a:t>
            </a:r>
          </a:p>
        </p:txBody>
      </p:sp>
      <p:cxnSp>
        <p:nvCxnSpPr>
          <p:cNvPr id="53" name="直線矢印コネクタ 52"/>
          <p:cNvCxnSpPr>
            <a:stCxn id="28" idx="0"/>
            <a:endCxn id="4" idx="2"/>
          </p:cNvCxnSpPr>
          <p:nvPr/>
        </p:nvCxnSpPr>
        <p:spPr>
          <a:xfrm flipV="1">
            <a:off x="1634505" y="3155725"/>
            <a:ext cx="0" cy="395994"/>
          </a:xfrm>
          <a:prstGeom prst="straightConnector1">
            <a:avLst/>
          </a:prstGeom>
          <a:ln>
            <a:solidFill>
              <a:schemeClr val="accent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29" idx="0"/>
            <a:endCxn id="6" idx="2"/>
          </p:cNvCxnSpPr>
          <p:nvPr/>
        </p:nvCxnSpPr>
        <p:spPr>
          <a:xfrm flipV="1">
            <a:off x="3581940" y="2685674"/>
            <a:ext cx="0" cy="8660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直線矢印コネクタ 56"/>
          <p:cNvCxnSpPr>
            <a:stCxn id="30" idx="0"/>
            <a:endCxn id="9" idx="2"/>
          </p:cNvCxnSpPr>
          <p:nvPr/>
        </p:nvCxnSpPr>
        <p:spPr>
          <a:xfrm flipV="1">
            <a:off x="5535951" y="2223871"/>
            <a:ext cx="0" cy="1327848"/>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31" idx="0"/>
            <a:endCxn id="19" idx="2"/>
          </p:cNvCxnSpPr>
          <p:nvPr/>
        </p:nvCxnSpPr>
        <p:spPr>
          <a:xfrm flipH="1" flipV="1">
            <a:off x="7490520" y="1720833"/>
            <a:ext cx="1083" cy="183088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63" name="テキスト ボックス 62"/>
          <p:cNvSpPr txBox="1"/>
          <p:nvPr/>
        </p:nvSpPr>
        <p:spPr>
          <a:xfrm>
            <a:off x="698734" y="1308508"/>
            <a:ext cx="2646878" cy="461665"/>
          </a:xfrm>
          <a:prstGeom prst="rect">
            <a:avLst/>
          </a:prstGeom>
          <a:noFill/>
        </p:spPr>
        <p:txBody>
          <a:bodyPr wrap="none" rtlCol="0">
            <a:spAutoFit/>
          </a:bodyPr>
          <a:lstStyle/>
          <a:p>
            <a:r>
              <a:rPr kumimoji="1" lang="ja-JP" altLang="en-US" sz="2400" dirty="0">
                <a:solidFill>
                  <a:srgbClr val="0000FF"/>
                </a:solidFill>
                <a:latin typeface="メイリオ"/>
                <a:ea typeface="メイリオ"/>
                <a:cs typeface="メイリオ"/>
              </a:rPr>
              <a:t>製品への組み込み</a:t>
            </a:r>
          </a:p>
        </p:txBody>
      </p:sp>
      <p:pic>
        <p:nvPicPr>
          <p:cNvPr id="65" name="図 64" descr="radio-45967_640.png"/>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297630" y="1786806"/>
            <a:ext cx="673749" cy="7538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1936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323528" y="1124744"/>
            <a:ext cx="8496944" cy="158417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err="1"/>
              <a:t>IoT</a:t>
            </a:r>
            <a:r>
              <a:rPr lang="ja-JP" altLang="en-US" dirty="0"/>
              <a:t>の三層構造</a:t>
            </a:r>
            <a:endParaRPr kumimoji="1" lang="ja-JP" altLang="en-US" dirty="0"/>
          </a:p>
        </p:txBody>
      </p:sp>
      <p:sp>
        <p:nvSpPr>
          <p:cNvPr id="4" name="正方形/長方形 3"/>
          <p:cNvSpPr/>
          <p:nvPr/>
        </p:nvSpPr>
        <p:spPr bwMode="auto">
          <a:xfrm>
            <a:off x="323528" y="2996952"/>
            <a:ext cx="4248472" cy="1584176"/>
          </a:xfrm>
          <a:prstGeom prst="rect">
            <a:avLst/>
          </a:prstGeom>
          <a:solidFill>
            <a:srgbClr val="95B3D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5" name="正方形/長方形 4"/>
          <p:cNvSpPr/>
          <p:nvPr/>
        </p:nvSpPr>
        <p:spPr bwMode="auto">
          <a:xfrm>
            <a:off x="323528" y="4869160"/>
            <a:ext cx="8496944" cy="1584176"/>
          </a:xfrm>
          <a:prstGeom prst="rect">
            <a:avLst/>
          </a:prstGeom>
          <a:solidFill>
            <a:schemeClr val="accent6">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55" name="テキスト ボックス 54"/>
          <p:cNvSpPr txBox="1"/>
          <p:nvPr/>
        </p:nvSpPr>
        <p:spPr>
          <a:xfrm>
            <a:off x="323528" y="1124744"/>
            <a:ext cx="1980029" cy="246221"/>
          </a:xfrm>
          <a:prstGeom prst="rect">
            <a:avLst/>
          </a:prstGeom>
          <a:noFill/>
        </p:spPr>
        <p:txBody>
          <a:bodyPr wrap="none" rtlCol="0">
            <a:spAutoFit/>
          </a:bodyPr>
          <a:lstStyle/>
          <a:p>
            <a:r>
              <a:rPr kumimoji="1" lang="ja-JP" altLang="en-US" sz="1000" dirty="0">
                <a:solidFill>
                  <a:schemeClr val="bg1"/>
                </a:solidFill>
                <a:latin typeface="メイリオ"/>
                <a:ea typeface="メイリオ"/>
                <a:cs typeface="メイリオ"/>
              </a:rPr>
              <a:t>クラウド</a:t>
            </a:r>
            <a:r>
              <a:rPr lang="ja-JP" altLang="en-US" sz="1000" dirty="0">
                <a:solidFill>
                  <a:schemeClr val="bg1"/>
                </a:solidFill>
                <a:latin typeface="メイリオ"/>
                <a:ea typeface="メイリオ"/>
                <a:cs typeface="メイリオ"/>
              </a:rPr>
              <a:t>・コンピューティング</a:t>
            </a:r>
            <a:endParaRPr kumimoji="1" lang="ja-JP" altLang="en-US" sz="1000" dirty="0">
              <a:solidFill>
                <a:schemeClr val="bg1"/>
              </a:solidFill>
              <a:latin typeface="メイリオ"/>
              <a:ea typeface="メイリオ"/>
              <a:cs typeface="メイリオ"/>
            </a:endParaRPr>
          </a:p>
        </p:txBody>
      </p:sp>
      <p:sp>
        <p:nvSpPr>
          <p:cNvPr id="56" name="テキスト ボックス 55"/>
          <p:cNvSpPr txBox="1"/>
          <p:nvPr/>
        </p:nvSpPr>
        <p:spPr>
          <a:xfrm>
            <a:off x="323528" y="2996952"/>
            <a:ext cx="1851789" cy="400110"/>
          </a:xfrm>
          <a:prstGeom prst="rect">
            <a:avLst/>
          </a:prstGeom>
          <a:noFill/>
        </p:spPr>
        <p:txBody>
          <a:bodyPr wrap="none" rtlCol="0">
            <a:spAutoFit/>
          </a:bodyPr>
          <a:lstStyle/>
          <a:p>
            <a:r>
              <a:rPr lang="ja-JP" altLang="en-US" sz="1000" dirty="0">
                <a:solidFill>
                  <a:schemeClr val="bg1"/>
                </a:solidFill>
                <a:latin typeface="メイリオ"/>
                <a:ea typeface="メイリオ"/>
                <a:cs typeface="メイリオ"/>
              </a:rPr>
              <a:t>エッジ・コンピューティング</a:t>
            </a:r>
            <a:endParaRPr lang="en-US" altLang="ja-JP" sz="1000" dirty="0">
              <a:solidFill>
                <a:schemeClr val="bg1"/>
              </a:solidFill>
              <a:latin typeface="メイリオ"/>
              <a:ea typeface="メイリオ"/>
              <a:cs typeface="メイリオ"/>
            </a:endParaRPr>
          </a:p>
          <a:p>
            <a:r>
              <a:rPr lang="ja-JP" altLang="en-US" sz="1000" dirty="0">
                <a:solidFill>
                  <a:schemeClr val="bg1"/>
                </a:solidFill>
                <a:latin typeface="メイリオ"/>
                <a:ea typeface="メイリオ"/>
                <a:cs typeface="メイリオ"/>
              </a:rPr>
              <a:t>フォグ・コンピューティング</a:t>
            </a:r>
            <a:endParaRPr lang="en-US" altLang="ja-JP" sz="1000" dirty="0">
              <a:solidFill>
                <a:schemeClr val="bg1"/>
              </a:solidFill>
              <a:latin typeface="メイリオ"/>
              <a:ea typeface="メイリオ"/>
              <a:cs typeface="メイリオ"/>
            </a:endParaRPr>
          </a:p>
        </p:txBody>
      </p:sp>
      <p:sp>
        <p:nvSpPr>
          <p:cNvPr id="57" name="テキスト ボックス 56"/>
          <p:cNvSpPr txBox="1"/>
          <p:nvPr/>
        </p:nvSpPr>
        <p:spPr>
          <a:xfrm>
            <a:off x="323528" y="4869160"/>
            <a:ext cx="697627" cy="246221"/>
          </a:xfrm>
          <a:prstGeom prst="rect">
            <a:avLst/>
          </a:prstGeom>
          <a:noFill/>
        </p:spPr>
        <p:txBody>
          <a:bodyPr wrap="none" rtlCol="0">
            <a:spAutoFit/>
          </a:bodyPr>
          <a:lstStyle/>
          <a:p>
            <a:r>
              <a:rPr lang="ja-JP" altLang="en-US" sz="1000" dirty="0">
                <a:solidFill>
                  <a:srgbClr val="0000FF"/>
                </a:solidFill>
                <a:latin typeface="メイリオ"/>
                <a:ea typeface="メイリオ"/>
                <a:cs typeface="メイリオ"/>
              </a:rPr>
              <a:t>デバイス</a:t>
            </a:r>
            <a:endParaRPr lang="en-US" altLang="ja-JP" sz="1000" dirty="0">
              <a:solidFill>
                <a:srgbClr val="0000FF"/>
              </a:solidFill>
              <a:latin typeface="メイリオ"/>
              <a:ea typeface="メイリオ"/>
              <a:cs typeface="メイリオ"/>
            </a:endParaRPr>
          </a:p>
        </p:txBody>
      </p:sp>
      <p:sp>
        <p:nvSpPr>
          <p:cNvPr id="58" name="テキスト ボックス 57"/>
          <p:cNvSpPr txBox="1"/>
          <p:nvPr/>
        </p:nvSpPr>
        <p:spPr>
          <a:xfrm>
            <a:off x="467544" y="1556792"/>
            <a:ext cx="1467068" cy="707886"/>
          </a:xfrm>
          <a:prstGeom prst="rect">
            <a:avLst/>
          </a:prstGeom>
          <a:noFill/>
        </p:spPr>
        <p:txBody>
          <a:bodyPr wrap="none" rtlCol="0">
            <a:spAutoFit/>
          </a:bodyPr>
          <a:lstStyle/>
          <a:p>
            <a:r>
              <a:rPr kumimoji="1" lang="ja-JP" altLang="en-US" sz="2000" dirty="0">
                <a:solidFill>
                  <a:schemeClr val="bg1"/>
                </a:solidFill>
                <a:latin typeface="メイリオ"/>
                <a:ea typeface="メイリオ"/>
                <a:cs typeface="メイリオ"/>
              </a:rPr>
              <a:t>データ活用</a:t>
            </a:r>
            <a:endParaRPr kumimoji="1" lang="en-US" altLang="ja-JP" sz="2000" dirty="0">
              <a:solidFill>
                <a:schemeClr val="bg1"/>
              </a:solidFill>
              <a:latin typeface="メイリオ"/>
              <a:ea typeface="メイリオ"/>
              <a:cs typeface="メイリオ"/>
            </a:endParaRPr>
          </a:p>
          <a:p>
            <a:r>
              <a:rPr kumimoji="1" lang="ja-JP" altLang="en-US" sz="2000" dirty="0">
                <a:solidFill>
                  <a:schemeClr val="bg1"/>
                </a:solidFill>
                <a:latin typeface="メイリオ"/>
                <a:ea typeface="メイリオ"/>
                <a:cs typeface="メイリオ"/>
              </a:rPr>
              <a:t>と</a:t>
            </a:r>
            <a:r>
              <a:rPr lang="ja-JP" altLang="en-US" sz="2000" dirty="0">
                <a:solidFill>
                  <a:schemeClr val="bg1"/>
                </a:solidFill>
                <a:latin typeface="メイリオ"/>
                <a:ea typeface="メイリオ"/>
                <a:cs typeface="メイリオ"/>
              </a:rPr>
              <a:t>機能</a:t>
            </a:r>
            <a:r>
              <a:rPr kumimoji="1" lang="ja-JP" altLang="en-US" sz="2000" dirty="0">
                <a:solidFill>
                  <a:schemeClr val="bg1"/>
                </a:solidFill>
                <a:latin typeface="メイリオ"/>
                <a:ea typeface="メイリオ"/>
                <a:cs typeface="メイリオ"/>
              </a:rPr>
              <a:t>連携</a:t>
            </a:r>
          </a:p>
        </p:txBody>
      </p:sp>
      <p:sp>
        <p:nvSpPr>
          <p:cNvPr id="59" name="テキスト ボックス 58"/>
          <p:cNvSpPr txBox="1"/>
          <p:nvPr/>
        </p:nvSpPr>
        <p:spPr>
          <a:xfrm>
            <a:off x="467544" y="3501008"/>
            <a:ext cx="1467068" cy="707886"/>
          </a:xfrm>
          <a:prstGeom prst="rect">
            <a:avLst/>
          </a:prstGeom>
          <a:noFill/>
        </p:spPr>
        <p:txBody>
          <a:bodyPr wrap="none" rtlCol="0">
            <a:spAutoFit/>
          </a:bodyPr>
          <a:lstStyle/>
          <a:p>
            <a:r>
              <a:rPr lang="ja-JP" altLang="en-US" sz="2000" dirty="0">
                <a:solidFill>
                  <a:schemeClr val="bg1"/>
                </a:solidFill>
                <a:latin typeface="メイリオ"/>
                <a:ea typeface="メイリオ"/>
                <a:cs typeface="メイリオ"/>
              </a:rPr>
              <a:t>データ集約</a:t>
            </a:r>
            <a:endParaRPr lang="en-US" altLang="ja-JP" sz="2000" dirty="0">
              <a:solidFill>
                <a:schemeClr val="bg1"/>
              </a:solidFill>
              <a:latin typeface="メイリオ"/>
              <a:ea typeface="メイリオ"/>
              <a:cs typeface="メイリオ"/>
            </a:endParaRPr>
          </a:p>
          <a:p>
            <a:r>
              <a:rPr lang="ja-JP" altLang="en-US" sz="2000" dirty="0">
                <a:solidFill>
                  <a:schemeClr val="bg1"/>
                </a:solidFill>
                <a:latin typeface="メイリオ"/>
                <a:ea typeface="メイリオ"/>
                <a:cs typeface="メイリオ"/>
              </a:rPr>
              <a:t>と高速応答</a:t>
            </a:r>
            <a:endParaRPr kumimoji="1" lang="ja-JP" altLang="en-US" sz="2000" dirty="0">
              <a:solidFill>
                <a:schemeClr val="bg1"/>
              </a:solidFill>
              <a:latin typeface="メイリオ"/>
              <a:ea typeface="メイリオ"/>
              <a:cs typeface="メイリオ"/>
            </a:endParaRPr>
          </a:p>
        </p:txBody>
      </p:sp>
      <p:sp>
        <p:nvSpPr>
          <p:cNvPr id="60" name="テキスト ボックス 59"/>
          <p:cNvSpPr txBox="1"/>
          <p:nvPr/>
        </p:nvSpPr>
        <p:spPr>
          <a:xfrm>
            <a:off x="467544" y="5301208"/>
            <a:ext cx="1467068" cy="707886"/>
          </a:xfrm>
          <a:prstGeom prst="rect">
            <a:avLst/>
          </a:prstGeom>
          <a:noFill/>
        </p:spPr>
        <p:txBody>
          <a:bodyPr wrap="none" rtlCol="0">
            <a:spAutoFit/>
          </a:bodyPr>
          <a:lstStyle/>
          <a:p>
            <a:r>
              <a:rPr lang="ja-JP" altLang="en-US" sz="2000" dirty="0">
                <a:solidFill>
                  <a:srgbClr val="0000FF"/>
                </a:solidFill>
                <a:latin typeface="メイリオ"/>
                <a:ea typeface="メイリオ"/>
                <a:cs typeface="メイリオ"/>
              </a:rPr>
              <a:t>データ収集</a:t>
            </a:r>
            <a:endParaRPr lang="en-US" altLang="ja-JP" sz="2000" dirty="0">
              <a:solidFill>
                <a:srgbClr val="0000FF"/>
              </a:solidFill>
              <a:latin typeface="メイリオ"/>
              <a:ea typeface="メイリオ"/>
              <a:cs typeface="メイリオ"/>
            </a:endParaRPr>
          </a:p>
          <a:p>
            <a:r>
              <a:rPr lang="ja-JP" altLang="en-US" sz="2000" dirty="0">
                <a:solidFill>
                  <a:srgbClr val="0000FF"/>
                </a:solidFill>
                <a:latin typeface="メイリオ"/>
                <a:ea typeface="メイリオ"/>
                <a:cs typeface="メイリオ"/>
              </a:rPr>
              <a:t>と遠隔送信</a:t>
            </a:r>
            <a:endParaRPr kumimoji="1" lang="ja-JP" altLang="en-US" sz="2000" dirty="0">
              <a:solidFill>
                <a:srgbClr val="0000FF"/>
              </a:solidFill>
              <a:latin typeface="メイリオ"/>
              <a:ea typeface="メイリオ"/>
              <a:cs typeface="メイリオ"/>
            </a:endParaRPr>
          </a:p>
        </p:txBody>
      </p:sp>
      <p:sp>
        <p:nvSpPr>
          <p:cNvPr id="23" name="上下矢印 22"/>
          <p:cNvSpPr/>
          <p:nvPr/>
        </p:nvSpPr>
        <p:spPr>
          <a:xfrm>
            <a:off x="7415857" y="2533010"/>
            <a:ext cx="500162" cy="2459260"/>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磁気ディスク 87"/>
          <p:cNvSpPr/>
          <p:nvPr/>
        </p:nvSpPr>
        <p:spPr>
          <a:xfrm>
            <a:off x="6423870"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78" name="図形グループ 177"/>
          <p:cNvGrpSpPr/>
          <p:nvPr/>
        </p:nvGrpSpPr>
        <p:grpSpPr>
          <a:xfrm>
            <a:off x="3779912" y="1491754"/>
            <a:ext cx="317500" cy="157483"/>
            <a:chOff x="6769100" y="1390650"/>
            <a:chExt cx="317500" cy="157483"/>
          </a:xfrm>
        </p:grpSpPr>
        <p:sp>
          <p:nvSpPr>
            <p:cNvPr id="179" name="正方形/長方形 1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1" name="直線コネクタ 180"/>
            <p:cNvCxnSpPr>
              <a:stCxn id="256" idx="6"/>
              <a:endCxn id="2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2" name="図形グループ 181"/>
          <p:cNvGrpSpPr/>
          <p:nvPr/>
        </p:nvGrpSpPr>
        <p:grpSpPr>
          <a:xfrm>
            <a:off x="3779912" y="1685216"/>
            <a:ext cx="317500" cy="157483"/>
            <a:chOff x="6769100" y="1390650"/>
            <a:chExt cx="317500" cy="157483"/>
          </a:xfrm>
        </p:grpSpPr>
        <p:sp>
          <p:nvSpPr>
            <p:cNvPr id="183" name="正方形/長方形 1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円/楕円 1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5" name="直線コネクタ 184"/>
            <p:cNvCxnSpPr>
              <a:stCxn id="260" idx="6"/>
              <a:endCxn id="2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6" name="図形グループ 185"/>
          <p:cNvGrpSpPr/>
          <p:nvPr/>
        </p:nvGrpSpPr>
        <p:grpSpPr>
          <a:xfrm>
            <a:off x="3779912" y="1866809"/>
            <a:ext cx="317500" cy="157483"/>
            <a:chOff x="6769100" y="1390650"/>
            <a:chExt cx="317500" cy="157483"/>
          </a:xfrm>
        </p:grpSpPr>
        <p:sp>
          <p:nvSpPr>
            <p:cNvPr id="187" name="正方形/長方形 1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円/楕円 1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9" name="直線コネクタ 188"/>
            <p:cNvCxnSpPr>
              <a:stCxn id="264" idx="6"/>
              <a:endCxn id="2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0" name="図形グループ 189"/>
          <p:cNvGrpSpPr/>
          <p:nvPr/>
        </p:nvGrpSpPr>
        <p:grpSpPr>
          <a:xfrm>
            <a:off x="3779912" y="2225812"/>
            <a:ext cx="317500" cy="157483"/>
            <a:chOff x="6769100" y="1390650"/>
            <a:chExt cx="317500" cy="157483"/>
          </a:xfrm>
        </p:grpSpPr>
        <p:sp>
          <p:nvSpPr>
            <p:cNvPr id="191" name="正方形/長方形 1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コネクタ 192"/>
            <p:cNvCxnSpPr>
              <a:stCxn id="268" idx="6"/>
              <a:endCxn id="2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4" name="図形グループ 193"/>
          <p:cNvGrpSpPr/>
          <p:nvPr/>
        </p:nvGrpSpPr>
        <p:grpSpPr>
          <a:xfrm>
            <a:off x="3779912" y="2042497"/>
            <a:ext cx="317500" cy="157483"/>
            <a:chOff x="6769100" y="1390650"/>
            <a:chExt cx="317500" cy="157483"/>
          </a:xfrm>
        </p:grpSpPr>
        <p:sp>
          <p:nvSpPr>
            <p:cNvPr id="195" name="正方形/長方形 1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7" name="直線コネクタ 196"/>
            <p:cNvCxnSpPr>
              <a:stCxn id="272" idx="6"/>
              <a:endCxn id="2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8" name="図形グループ 197"/>
          <p:cNvGrpSpPr/>
          <p:nvPr/>
        </p:nvGrpSpPr>
        <p:grpSpPr>
          <a:xfrm>
            <a:off x="4154562" y="1494295"/>
            <a:ext cx="317500" cy="157483"/>
            <a:chOff x="6769100" y="1390650"/>
            <a:chExt cx="317500" cy="157483"/>
          </a:xfrm>
        </p:grpSpPr>
        <p:sp>
          <p:nvSpPr>
            <p:cNvPr id="199" name="正方形/長方形 1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1" name="直線コネクタ 200"/>
            <p:cNvCxnSpPr>
              <a:stCxn id="276" idx="6"/>
              <a:endCxn id="2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2" name="図形グループ 201"/>
          <p:cNvGrpSpPr/>
          <p:nvPr/>
        </p:nvGrpSpPr>
        <p:grpSpPr>
          <a:xfrm>
            <a:off x="4154562" y="1687757"/>
            <a:ext cx="317500" cy="157483"/>
            <a:chOff x="6769100" y="1390650"/>
            <a:chExt cx="317500" cy="157483"/>
          </a:xfrm>
        </p:grpSpPr>
        <p:sp>
          <p:nvSpPr>
            <p:cNvPr id="203" name="正方形/長方形 2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5" name="直線コネクタ 204"/>
            <p:cNvCxnSpPr>
              <a:stCxn id="280" idx="6"/>
              <a:endCxn id="2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6" name="図形グループ 205"/>
          <p:cNvGrpSpPr/>
          <p:nvPr/>
        </p:nvGrpSpPr>
        <p:grpSpPr>
          <a:xfrm>
            <a:off x="4154562" y="1869350"/>
            <a:ext cx="317500" cy="157483"/>
            <a:chOff x="6769100" y="1390650"/>
            <a:chExt cx="317500" cy="157483"/>
          </a:xfrm>
        </p:grpSpPr>
        <p:sp>
          <p:nvSpPr>
            <p:cNvPr id="207" name="正方形/長方形 2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9" name="直線コネクタ 208"/>
            <p:cNvCxnSpPr>
              <a:stCxn id="284" idx="6"/>
              <a:endCxn id="2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0" name="図形グループ 209"/>
          <p:cNvGrpSpPr/>
          <p:nvPr/>
        </p:nvGrpSpPr>
        <p:grpSpPr>
          <a:xfrm>
            <a:off x="4154562" y="2228353"/>
            <a:ext cx="317500" cy="157483"/>
            <a:chOff x="6769100" y="1390650"/>
            <a:chExt cx="317500" cy="157483"/>
          </a:xfrm>
        </p:grpSpPr>
        <p:sp>
          <p:nvSpPr>
            <p:cNvPr id="211" name="正方形/長方形 2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円/楕円 2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3" name="直線コネクタ 212"/>
            <p:cNvCxnSpPr>
              <a:stCxn id="288" idx="6"/>
              <a:endCxn id="2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4" name="図形グループ 213"/>
          <p:cNvGrpSpPr/>
          <p:nvPr/>
        </p:nvGrpSpPr>
        <p:grpSpPr>
          <a:xfrm>
            <a:off x="4154562" y="2045038"/>
            <a:ext cx="317500" cy="157483"/>
            <a:chOff x="6769100" y="1390650"/>
            <a:chExt cx="317500" cy="157483"/>
          </a:xfrm>
        </p:grpSpPr>
        <p:sp>
          <p:nvSpPr>
            <p:cNvPr id="215" name="正方形/長方形 2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円/楕円 2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7" name="直線コネクタ 216"/>
            <p:cNvCxnSpPr>
              <a:stCxn id="292" idx="6"/>
              <a:endCxn id="2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8" name="図形グループ 217"/>
          <p:cNvGrpSpPr/>
          <p:nvPr/>
        </p:nvGrpSpPr>
        <p:grpSpPr>
          <a:xfrm>
            <a:off x="4519968" y="1494295"/>
            <a:ext cx="317500" cy="157483"/>
            <a:chOff x="6769100" y="1390650"/>
            <a:chExt cx="317500" cy="157483"/>
          </a:xfrm>
        </p:grpSpPr>
        <p:sp>
          <p:nvSpPr>
            <p:cNvPr id="219" name="正方形/長方形 2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円/楕円 2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1" name="直線コネクタ 220"/>
            <p:cNvCxnSpPr>
              <a:stCxn id="296" idx="6"/>
              <a:endCxn id="2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2" name="図形グループ 221"/>
          <p:cNvGrpSpPr/>
          <p:nvPr/>
        </p:nvGrpSpPr>
        <p:grpSpPr>
          <a:xfrm>
            <a:off x="4519968" y="1687757"/>
            <a:ext cx="317500" cy="157483"/>
            <a:chOff x="6769100" y="1390650"/>
            <a:chExt cx="317500" cy="157483"/>
          </a:xfrm>
        </p:grpSpPr>
        <p:sp>
          <p:nvSpPr>
            <p:cNvPr id="223" name="正方形/長方形 2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円/楕円 2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5" name="直線コネクタ 224"/>
            <p:cNvCxnSpPr>
              <a:stCxn id="300" idx="6"/>
              <a:endCxn id="2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6" name="図形グループ 225"/>
          <p:cNvGrpSpPr/>
          <p:nvPr/>
        </p:nvGrpSpPr>
        <p:grpSpPr>
          <a:xfrm>
            <a:off x="4519968" y="1869350"/>
            <a:ext cx="317500" cy="157483"/>
            <a:chOff x="6769100" y="1390650"/>
            <a:chExt cx="317500" cy="157483"/>
          </a:xfrm>
        </p:grpSpPr>
        <p:sp>
          <p:nvSpPr>
            <p:cNvPr id="227" name="正方形/長方形 2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円/楕円 2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9" name="直線コネクタ 228"/>
            <p:cNvCxnSpPr>
              <a:stCxn id="304" idx="6"/>
              <a:endCxn id="3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0" name="図形グループ 229"/>
          <p:cNvGrpSpPr/>
          <p:nvPr/>
        </p:nvGrpSpPr>
        <p:grpSpPr>
          <a:xfrm>
            <a:off x="4519968" y="2228353"/>
            <a:ext cx="317500" cy="157483"/>
            <a:chOff x="6769100" y="1390650"/>
            <a:chExt cx="317500" cy="157483"/>
          </a:xfrm>
        </p:grpSpPr>
        <p:sp>
          <p:nvSpPr>
            <p:cNvPr id="231" name="正方形/長方形 2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3" name="直線コネクタ 232"/>
            <p:cNvCxnSpPr>
              <a:stCxn id="308" idx="6"/>
              <a:endCxn id="3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4" name="図形グループ 233"/>
          <p:cNvGrpSpPr/>
          <p:nvPr/>
        </p:nvGrpSpPr>
        <p:grpSpPr>
          <a:xfrm>
            <a:off x="4519968" y="2045038"/>
            <a:ext cx="317500" cy="157483"/>
            <a:chOff x="6769100" y="1390650"/>
            <a:chExt cx="317500" cy="157483"/>
          </a:xfrm>
        </p:grpSpPr>
        <p:sp>
          <p:nvSpPr>
            <p:cNvPr id="235" name="正方形/長方形 2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円/楕円 2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7" name="直線コネクタ 236"/>
            <p:cNvCxnSpPr>
              <a:stCxn id="312" idx="6"/>
              <a:endCxn id="3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8" name="図形グループ 237"/>
          <p:cNvGrpSpPr/>
          <p:nvPr/>
        </p:nvGrpSpPr>
        <p:grpSpPr>
          <a:xfrm>
            <a:off x="4890222" y="1496836"/>
            <a:ext cx="317500" cy="157483"/>
            <a:chOff x="6769100" y="1390650"/>
            <a:chExt cx="317500" cy="157483"/>
          </a:xfrm>
        </p:grpSpPr>
        <p:sp>
          <p:nvSpPr>
            <p:cNvPr id="239" name="正方形/長方形 2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1" name="直線コネクタ 240"/>
            <p:cNvCxnSpPr>
              <a:stCxn id="316" idx="6"/>
              <a:endCxn id="3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2" name="図形グループ 241"/>
          <p:cNvGrpSpPr/>
          <p:nvPr/>
        </p:nvGrpSpPr>
        <p:grpSpPr>
          <a:xfrm>
            <a:off x="4890222" y="1690298"/>
            <a:ext cx="317500" cy="157483"/>
            <a:chOff x="6769100" y="1390650"/>
            <a:chExt cx="317500" cy="157483"/>
          </a:xfrm>
        </p:grpSpPr>
        <p:sp>
          <p:nvSpPr>
            <p:cNvPr id="243" name="正方形/長方形 2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5" name="直線コネクタ 244"/>
            <p:cNvCxnSpPr>
              <a:stCxn id="320" idx="6"/>
              <a:endCxn id="3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6" name="図形グループ 245"/>
          <p:cNvGrpSpPr/>
          <p:nvPr/>
        </p:nvGrpSpPr>
        <p:grpSpPr>
          <a:xfrm>
            <a:off x="4890222" y="1871891"/>
            <a:ext cx="317500" cy="157483"/>
            <a:chOff x="6769100" y="1390650"/>
            <a:chExt cx="317500" cy="157483"/>
          </a:xfrm>
        </p:grpSpPr>
        <p:sp>
          <p:nvSpPr>
            <p:cNvPr id="247" name="正方形/長方形 2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p:cNvCxnSpPr>
              <a:stCxn id="324" idx="6"/>
              <a:endCxn id="3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0" name="図形グループ 249"/>
          <p:cNvGrpSpPr/>
          <p:nvPr/>
        </p:nvGrpSpPr>
        <p:grpSpPr>
          <a:xfrm>
            <a:off x="4890222" y="2230894"/>
            <a:ext cx="317500" cy="157483"/>
            <a:chOff x="6769100" y="1390650"/>
            <a:chExt cx="317500" cy="157483"/>
          </a:xfrm>
        </p:grpSpPr>
        <p:sp>
          <p:nvSpPr>
            <p:cNvPr id="251" name="正方形/長方形 2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3" name="直線コネクタ 252"/>
            <p:cNvCxnSpPr>
              <a:stCxn id="328" idx="6"/>
              <a:endCxn id="3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4" name="図形グループ 253"/>
          <p:cNvGrpSpPr/>
          <p:nvPr/>
        </p:nvGrpSpPr>
        <p:grpSpPr>
          <a:xfrm>
            <a:off x="4890222" y="2047579"/>
            <a:ext cx="317500" cy="157483"/>
            <a:chOff x="6769100" y="1390650"/>
            <a:chExt cx="317500" cy="157483"/>
          </a:xfrm>
        </p:grpSpPr>
        <p:sp>
          <p:nvSpPr>
            <p:cNvPr id="255" name="正方形/長方形 2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円/楕円 2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7" name="直線コネクタ 256"/>
            <p:cNvCxnSpPr>
              <a:endCxn id="3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8" name="図形グループ 257"/>
          <p:cNvGrpSpPr/>
          <p:nvPr/>
        </p:nvGrpSpPr>
        <p:grpSpPr>
          <a:xfrm>
            <a:off x="5264872" y="1499377"/>
            <a:ext cx="317500" cy="157483"/>
            <a:chOff x="6769100" y="1390650"/>
            <a:chExt cx="317500" cy="157483"/>
          </a:xfrm>
        </p:grpSpPr>
        <p:sp>
          <p:nvSpPr>
            <p:cNvPr id="259" name="正方形/長方形 2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円/楕円 2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1" name="直線コネクタ 26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2" name="図形グループ 261"/>
          <p:cNvGrpSpPr/>
          <p:nvPr/>
        </p:nvGrpSpPr>
        <p:grpSpPr>
          <a:xfrm>
            <a:off x="5264872" y="1692839"/>
            <a:ext cx="317500" cy="157483"/>
            <a:chOff x="6769100" y="1390650"/>
            <a:chExt cx="317500" cy="157483"/>
          </a:xfrm>
        </p:grpSpPr>
        <p:sp>
          <p:nvSpPr>
            <p:cNvPr id="263" name="正方形/長方形 2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円/楕円 2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5" name="直線コネクタ 26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6" name="図形グループ 265"/>
          <p:cNvGrpSpPr/>
          <p:nvPr/>
        </p:nvGrpSpPr>
        <p:grpSpPr>
          <a:xfrm>
            <a:off x="5264872" y="1874432"/>
            <a:ext cx="317500" cy="157483"/>
            <a:chOff x="6769100" y="1390650"/>
            <a:chExt cx="317500" cy="157483"/>
          </a:xfrm>
        </p:grpSpPr>
        <p:sp>
          <p:nvSpPr>
            <p:cNvPr id="267" name="正方形/長方形 2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円/楕円 2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9" name="直線コネクタ 26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0" name="図形グループ 269"/>
          <p:cNvGrpSpPr/>
          <p:nvPr/>
        </p:nvGrpSpPr>
        <p:grpSpPr>
          <a:xfrm>
            <a:off x="5264872" y="2233435"/>
            <a:ext cx="317500" cy="157483"/>
            <a:chOff x="6769100" y="1390650"/>
            <a:chExt cx="317500" cy="157483"/>
          </a:xfrm>
        </p:grpSpPr>
        <p:sp>
          <p:nvSpPr>
            <p:cNvPr id="271" name="正方形/長方形 2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円/楕円 2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3" name="直線コネクタ 27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4" name="図形グループ 273"/>
          <p:cNvGrpSpPr/>
          <p:nvPr/>
        </p:nvGrpSpPr>
        <p:grpSpPr>
          <a:xfrm>
            <a:off x="5264872" y="2050120"/>
            <a:ext cx="317500" cy="157483"/>
            <a:chOff x="6769100" y="1390650"/>
            <a:chExt cx="317500" cy="157483"/>
          </a:xfrm>
        </p:grpSpPr>
        <p:sp>
          <p:nvSpPr>
            <p:cNvPr id="275" name="正方形/長方形 2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7" name="直線コネクタ 27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8" name="図形グループ 277"/>
          <p:cNvGrpSpPr/>
          <p:nvPr/>
        </p:nvGrpSpPr>
        <p:grpSpPr>
          <a:xfrm>
            <a:off x="5618518" y="1496836"/>
            <a:ext cx="317500" cy="157483"/>
            <a:chOff x="6769100" y="1390650"/>
            <a:chExt cx="317500" cy="157483"/>
          </a:xfrm>
        </p:grpSpPr>
        <p:sp>
          <p:nvSpPr>
            <p:cNvPr id="279" name="正方形/長方形 2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1" name="直線コネクタ 28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2" name="図形グループ 281"/>
          <p:cNvGrpSpPr/>
          <p:nvPr/>
        </p:nvGrpSpPr>
        <p:grpSpPr>
          <a:xfrm>
            <a:off x="5618518" y="1690298"/>
            <a:ext cx="317500" cy="157483"/>
            <a:chOff x="6769100" y="1390650"/>
            <a:chExt cx="317500" cy="157483"/>
          </a:xfrm>
        </p:grpSpPr>
        <p:sp>
          <p:nvSpPr>
            <p:cNvPr id="283" name="正方形/長方形 2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円/楕円 2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5" name="直線コネクタ 28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6" name="図形グループ 285"/>
          <p:cNvGrpSpPr/>
          <p:nvPr/>
        </p:nvGrpSpPr>
        <p:grpSpPr>
          <a:xfrm>
            <a:off x="5618518" y="1871891"/>
            <a:ext cx="317500" cy="157483"/>
            <a:chOff x="6769100" y="1390650"/>
            <a:chExt cx="317500" cy="157483"/>
          </a:xfrm>
        </p:grpSpPr>
        <p:sp>
          <p:nvSpPr>
            <p:cNvPr id="287" name="正方形/長方形 2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円/楕円 2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9" name="直線コネクタ 28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0" name="図形グループ 289"/>
          <p:cNvGrpSpPr/>
          <p:nvPr/>
        </p:nvGrpSpPr>
        <p:grpSpPr>
          <a:xfrm>
            <a:off x="5618518" y="2230894"/>
            <a:ext cx="317500" cy="157483"/>
            <a:chOff x="6769100" y="1390650"/>
            <a:chExt cx="317500" cy="157483"/>
          </a:xfrm>
        </p:grpSpPr>
        <p:sp>
          <p:nvSpPr>
            <p:cNvPr id="291" name="正方形/長方形 2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円/楕円 2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3" name="直線コネクタ 29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4" name="図形グループ 293"/>
          <p:cNvGrpSpPr/>
          <p:nvPr/>
        </p:nvGrpSpPr>
        <p:grpSpPr>
          <a:xfrm>
            <a:off x="5618518" y="2047579"/>
            <a:ext cx="317500" cy="157483"/>
            <a:chOff x="6769100" y="1390650"/>
            <a:chExt cx="317500" cy="157483"/>
          </a:xfrm>
        </p:grpSpPr>
        <p:sp>
          <p:nvSpPr>
            <p:cNvPr id="295" name="正方形/長方形 2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円/楕円 2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7" name="直線コネクタ 29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8" name="図形グループ 297"/>
          <p:cNvGrpSpPr/>
          <p:nvPr/>
        </p:nvGrpSpPr>
        <p:grpSpPr>
          <a:xfrm>
            <a:off x="5993168" y="1499377"/>
            <a:ext cx="317500" cy="157483"/>
            <a:chOff x="6769100" y="1390650"/>
            <a:chExt cx="317500" cy="157483"/>
          </a:xfrm>
        </p:grpSpPr>
        <p:sp>
          <p:nvSpPr>
            <p:cNvPr id="299" name="正方形/長方形 2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円/楕円 2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1" name="直線コネクタ 30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2" name="図形グループ 301"/>
          <p:cNvGrpSpPr/>
          <p:nvPr/>
        </p:nvGrpSpPr>
        <p:grpSpPr>
          <a:xfrm>
            <a:off x="5993168" y="1692839"/>
            <a:ext cx="317500" cy="157483"/>
            <a:chOff x="6769100" y="1390650"/>
            <a:chExt cx="317500" cy="157483"/>
          </a:xfrm>
        </p:grpSpPr>
        <p:sp>
          <p:nvSpPr>
            <p:cNvPr id="303" name="正方形/長方形 3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5" name="直線コネクタ 30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6" name="図形グループ 305"/>
          <p:cNvGrpSpPr/>
          <p:nvPr/>
        </p:nvGrpSpPr>
        <p:grpSpPr>
          <a:xfrm>
            <a:off x="5993168" y="1874432"/>
            <a:ext cx="317500" cy="157483"/>
            <a:chOff x="6769100" y="1390650"/>
            <a:chExt cx="317500" cy="157483"/>
          </a:xfrm>
        </p:grpSpPr>
        <p:sp>
          <p:nvSpPr>
            <p:cNvPr id="307" name="正方形/長方形 3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8" name="円/楕円 3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9" name="直線コネクタ 30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0" name="図形グループ 309"/>
          <p:cNvGrpSpPr/>
          <p:nvPr/>
        </p:nvGrpSpPr>
        <p:grpSpPr>
          <a:xfrm>
            <a:off x="5993168" y="2233435"/>
            <a:ext cx="317500" cy="157483"/>
            <a:chOff x="6769100" y="1390650"/>
            <a:chExt cx="317500" cy="157483"/>
          </a:xfrm>
        </p:grpSpPr>
        <p:sp>
          <p:nvSpPr>
            <p:cNvPr id="311" name="正方形/長方形 3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2" name="円/楕円 3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3" name="直線コネクタ 31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4" name="図形グループ 313"/>
          <p:cNvGrpSpPr/>
          <p:nvPr/>
        </p:nvGrpSpPr>
        <p:grpSpPr>
          <a:xfrm>
            <a:off x="5993168" y="2050120"/>
            <a:ext cx="317500" cy="157483"/>
            <a:chOff x="6769100" y="1390650"/>
            <a:chExt cx="317500" cy="157483"/>
          </a:xfrm>
        </p:grpSpPr>
        <p:sp>
          <p:nvSpPr>
            <p:cNvPr id="315" name="正方形/長方形 3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円/楕円 3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7" name="直線コネクタ 31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18" name="フローチャート: 磁気ディスク 317"/>
          <p:cNvSpPr/>
          <p:nvPr/>
        </p:nvSpPr>
        <p:spPr>
          <a:xfrm>
            <a:off x="6423870"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19" name="フローチャート: 磁気ディスク 318"/>
          <p:cNvSpPr/>
          <p:nvPr/>
        </p:nvSpPr>
        <p:spPr>
          <a:xfrm>
            <a:off x="6423870"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0" name="フローチャート: 磁気ディスク 319"/>
          <p:cNvSpPr/>
          <p:nvPr/>
        </p:nvSpPr>
        <p:spPr>
          <a:xfrm>
            <a:off x="6844729"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1" name="フローチャート: 磁気ディスク 320"/>
          <p:cNvSpPr/>
          <p:nvPr/>
        </p:nvSpPr>
        <p:spPr>
          <a:xfrm>
            <a:off x="6844729"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2" name="フローチャート: 磁気ディスク 321"/>
          <p:cNvSpPr/>
          <p:nvPr/>
        </p:nvSpPr>
        <p:spPr>
          <a:xfrm>
            <a:off x="6844729"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3" name="フローチャート: 磁気ディスク 322"/>
          <p:cNvSpPr/>
          <p:nvPr/>
        </p:nvSpPr>
        <p:spPr>
          <a:xfrm>
            <a:off x="7278542"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4" name="フローチャート: 磁気ディスク 323"/>
          <p:cNvSpPr/>
          <p:nvPr/>
        </p:nvSpPr>
        <p:spPr>
          <a:xfrm>
            <a:off x="7278542"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5" name="フローチャート: 磁気ディスク 324"/>
          <p:cNvSpPr/>
          <p:nvPr/>
        </p:nvSpPr>
        <p:spPr>
          <a:xfrm>
            <a:off x="7278542"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6" name="フローチャート: 磁気ディスク 325"/>
          <p:cNvSpPr/>
          <p:nvPr/>
        </p:nvSpPr>
        <p:spPr>
          <a:xfrm>
            <a:off x="7699401"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7" name="フローチャート: 磁気ディスク 326"/>
          <p:cNvSpPr/>
          <p:nvPr/>
        </p:nvSpPr>
        <p:spPr>
          <a:xfrm>
            <a:off x="7699401"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8" name="フローチャート: 磁気ディスク 327"/>
          <p:cNvSpPr/>
          <p:nvPr/>
        </p:nvSpPr>
        <p:spPr>
          <a:xfrm>
            <a:off x="7699401"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9" name="フローチャート: 磁気ディスク 328"/>
          <p:cNvSpPr/>
          <p:nvPr/>
        </p:nvSpPr>
        <p:spPr>
          <a:xfrm>
            <a:off x="8125670" y="20475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0" name="フローチャート: 磁気ディスク 329"/>
          <p:cNvSpPr/>
          <p:nvPr/>
        </p:nvSpPr>
        <p:spPr>
          <a:xfrm>
            <a:off x="8125670" y="1771153"/>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1" name="フローチャート: 磁気ディスク 330"/>
          <p:cNvSpPr/>
          <p:nvPr/>
        </p:nvSpPr>
        <p:spPr>
          <a:xfrm>
            <a:off x="8125670" y="150445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41" name="上下矢印 340"/>
          <p:cNvSpPr/>
          <p:nvPr/>
        </p:nvSpPr>
        <p:spPr>
          <a:xfrm>
            <a:off x="3271972" y="2533010"/>
            <a:ext cx="500162" cy="601749"/>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2" name="上下矢印 341"/>
          <p:cNvSpPr/>
          <p:nvPr/>
        </p:nvSpPr>
        <p:spPr>
          <a:xfrm>
            <a:off x="3279750" y="4390521"/>
            <a:ext cx="500162" cy="601749"/>
          </a:xfrm>
          <a:prstGeom prst="upDown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p:cNvSpPr txBox="1"/>
          <p:nvPr/>
        </p:nvSpPr>
        <p:spPr>
          <a:xfrm>
            <a:off x="7773206" y="3663711"/>
            <a:ext cx="805029" cy="307777"/>
          </a:xfrm>
          <a:prstGeom prst="rect">
            <a:avLst/>
          </a:prstGeom>
          <a:noFill/>
        </p:spPr>
        <p:txBody>
          <a:bodyPr wrap="none" rtlCol="0">
            <a:spAutoFit/>
          </a:bodyPr>
          <a:lstStyle/>
          <a:p>
            <a:r>
              <a:rPr kumimoji="1" lang="ja-JP" altLang="en-US" sz="1400" dirty="0">
                <a:solidFill>
                  <a:srgbClr val="7030A0"/>
                </a:solidFill>
                <a:latin typeface="Meiryo" charset="-128"/>
                <a:ea typeface="Meiryo" charset="-128"/>
                <a:cs typeface="Meiryo" charset="-128"/>
              </a:rPr>
              <a:t>数百</a:t>
            </a:r>
            <a:r>
              <a:rPr kumimoji="1" lang="en-US" altLang="ja-JP" sz="1400" dirty="0" err="1">
                <a:solidFill>
                  <a:srgbClr val="7030A0"/>
                </a:solidFill>
                <a:latin typeface="Meiryo" charset="-128"/>
                <a:ea typeface="Meiryo" charset="-128"/>
                <a:cs typeface="Meiryo" charset="-128"/>
              </a:rPr>
              <a:t>ms</a:t>
            </a:r>
            <a:endParaRPr kumimoji="1" lang="ja-JP" altLang="en-US" sz="1400" dirty="0">
              <a:solidFill>
                <a:srgbClr val="7030A0"/>
              </a:solidFill>
              <a:latin typeface="Meiryo" charset="-128"/>
              <a:ea typeface="Meiryo" charset="-128"/>
              <a:cs typeface="Meiryo" charset="-128"/>
            </a:endParaRPr>
          </a:p>
        </p:txBody>
      </p:sp>
      <p:sp>
        <p:nvSpPr>
          <p:cNvPr id="343" name="テキスト ボックス 342"/>
          <p:cNvSpPr txBox="1"/>
          <p:nvPr/>
        </p:nvSpPr>
        <p:spPr>
          <a:xfrm>
            <a:off x="3752047" y="2716573"/>
            <a:ext cx="805029" cy="307777"/>
          </a:xfrm>
          <a:prstGeom prst="rect">
            <a:avLst/>
          </a:prstGeom>
          <a:noFill/>
        </p:spPr>
        <p:txBody>
          <a:bodyPr wrap="none" rtlCol="0">
            <a:spAutoFit/>
          </a:bodyPr>
          <a:lstStyle/>
          <a:p>
            <a:r>
              <a:rPr kumimoji="1" lang="ja-JP" altLang="en-US" sz="1400" dirty="0">
                <a:solidFill>
                  <a:srgbClr val="7030A0"/>
                </a:solidFill>
                <a:latin typeface="Meiryo" charset="-128"/>
                <a:ea typeface="Meiryo" charset="-128"/>
                <a:cs typeface="Meiryo" charset="-128"/>
              </a:rPr>
              <a:t>数百</a:t>
            </a:r>
            <a:r>
              <a:rPr kumimoji="1" lang="en-US" altLang="ja-JP" sz="1400" dirty="0" err="1">
                <a:solidFill>
                  <a:srgbClr val="7030A0"/>
                </a:solidFill>
                <a:latin typeface="Meiryo" charset="-128"/>
                <a:ea typeface="Meiryo" charset="-128"/>
                <a:cs typeface="Meiryo" charset="-128"/>
              </a:rPr>
              <a:t>ms</a:t>
            </a:r>
            <a:endParaRPr kumimoji="1" lang="ja-JP" altLang="en-US" sz="1400" dirty="0">
              <a:solidFill>
                <a:srgbClr val="7030A0"/>
              </a:solidFill>
              <a:latin typeface="Meiryo" charset="-128"/>
              <a:ea typeface="Meiryo" charset="-128"/>
              <a:cs typeface="Meiryo" charset="-128"/>
            </a:endParaRPr>
          </a:p>
        </p:txBody>
      </p:sp>
      <p:sp>
        <p:nvSpPr>
          <p:cNvPr id="344" name="テキスト ボックス 343"/>
          <p:cNvSpPr txBox="1"/>
          <p:nvPr/>
        </p:nvSpPr>
        <p:spPr>
          <a:xfrm>
            <a:off x="3752047" y="4581128"/>
            <a:ext cx="625492" cy="307777"/>
          </a:xfrm>
          <a:prstGeom prst="rect">
            <a:avLst/>
          </a:prstGeom>
          <a:noFill/>
        </p:spPr>
        <p:txBody>
          <a:bodyPr wrap="none" rtlCol="0">
            <a:spAutoFit/>
          </a:bodyPr>
          <a:lstStyle/>
          <a:p>
            <a:r>
              <a:rPr kumimoji="1" lang="ja-JP" altLang="en-US" sz="1400">
                <a:solidFill>
                  <a:schemeClr val="accent6">
                    <a:lumMod val="75000"/>
                  </a:schemeClr>
                </a:solidFill>
                <a:latin typeface="Meiryo" charset="-128"/>
                <a:ea typeface="Meiryo" charset="-128"/>
                <a:cs typeface="Meiryo" charset="-128"/>
              </a:rPr>
              <a:t>数</a:t>
            </a:r>
            <a:r>
              <a:rPr kumimoji="1" lang="en-US" altLang="ja-JP" sz="1400" dirty="0" err="1">
                <a:solidFill>
                  <a:schemeClr val="accent6">
                    <a:lumMod val="75000"/>
                  </a:schemeClr>
                </a:solidFill>
                <a:latin typeface="Meiryo" charset="-128"/>
                <a:ea typeface="Meiryo" charset="-128"/>
                <a:cs typeface="Meiryo" charset="-128"/>
              </a:rPr>
              <a:t>ms</a:t>
            </a:r>
            <a:endParaRPr kumimoji="1" lang="ja-JP" altLang="en-US" sz="1400" dirty="0">
              <a:solidFill>
                <a:schemeClr val="accent6">
                  <a:lumMod val="75000"/>
                </a:schemeClr>
              </a:solidFill>
              <a:latin typeface="Meiryo" charset="-128"/>
              <a:ea typeface="Meiryo" charset="-128"/>
              <a:cs typeface="Meiryo" charset="-128"/>
            </a:endParaRPr>
          </a:p>
        </p:txBody>
      </p:sp>
      <p:sp>
        <p:nvSpPr>
          <p:cNvPr id="345" name="角丸四角形 344"/>
          <p:cNvSpPr/>
          <p:nvPr/>
        </p:nvSpPr>
        <p:spPr bwMode="auto">
          <a:xfrm>
            <a:off x="5311272"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スマートフォン</a:t>
            </a:r>
          </a:p>
        </p:txBody>
      </p:sp>
      <p:sp>
        <p:nvSpPr>
          <p:cNvPr id="346" name="角丸四角形 345"/>
          <p:cNvSpPr/>
          <p:nvPr/>
        </p:nvSpPr>
        <p:spPr bwMode="auto">
          <a:xfrm>
            <a:off x="3043020"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自動車</a:t>
            </a:r>
          </a:p>
        </p:txBody>
      </p:sp>
      <p:sp>
        <p:nvSpPr>
          <p:cNvPr id="347" name="角丸四角形 346"/>
          <p:cNvSpPr/>
          <p:nvPr/>
        </p:nvSpPr>
        <p:spPr bwMode="auto">
          <a:xfrm>
            <a:off x="6427396"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ウェアラブル</a:t>
            </a:r>
          </a:p>
        </p:txBody>
      </p:sp>
      <p:sp>
        <p:nvSpPr>
          <p:cNvPr id="348" name="角丸四角形 347"/>
          <p:cNvSpPr/>
          <p:nvPr/>
        </p:nvSpPr>
        <p:spPr bwMode="auto">
          <a:xfrm>
            <a:off x="7579524"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家電</a:t>
            </a:r>
          </a:p>
        </p:txBody>
      </p:sp>
      <p:sp>
        <p:nvSpPr>
          <p:cNvPr id="349" name="角丸四角形 348"/>
          <p:cNvSpPr/>
          <p:nvPr/>
        </p:nvSpPr>
        <p:spPr bwMode="auto">
          <a:xfrm>
            <a:off x="4195148"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スマートメーター</a:t>
            </a:r>
          </a:p>
        </p:txBody>
      </p:sp>
      <p:grpSp>
        <p:nvGrpSpPr>
          <p:cNvPr id="350" name="図形グループ 349"/>
          <p:cNvGrpSpPr/>
          <p:nvPr/>
        </p:nvGrpSpPr>
        <p:grpSpPr>
          <a:xfrm>
            <a:off x="6541913" y="5544156"/>
            <a:ext cx="161020" cy="300733"/>
            <a:chOff x="5118100" y="4941610"/>
            <a:chExt cx="190500" cy="405090"/>
          </a:xfrm>
        </p:grpSpPr>
        <p:sp>
          <p:nvSpPr>
            <p:cNvPr id="351" name="正方形/長方形 35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2" name="正方形/長方形 35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角丸四角形 35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4" name="図形グループ 353"/>
          <p:cNvGrpSpPr/>
          <p:nvPr/>
        </p:nvGrpSpPr>
        <p:grpSpPr>
          <a:xfrm>
            <a:off x="6807624" y="5625545"/>
            <a:ext cx="441102" cy="177800"/>
            <a:chOff x="4715098" y="3962400"/>
            <a:chExt cx="441102" cy="177800"/>
          </a:xfrm>
        </p:grpSpPr>
        <p:sp>
          <p:nvSpPr>
            <p:cNvPr id="355" name="角丸四角形 354"/>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6" name="角丸四角形 355"/>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7" name="角丸四角形 356"/>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8" name="図形グループ 357"/>
          <p:cNvGrpSpPr/>
          <p:nvPr/>
        </p:nvGrpSpPr>
        <p:grpSpPr>
          <a:xfrm>
            <a:off x="5397952" y="5330932"/>
            <a:ext cx="679541" cy="593816"/>
            <a:chOff x="-62676" y="3965594"/>
            <a:chExt cx="679541" cy="593816"/>
          </a:xfrm>
        </p:grpSpPr>
        <p:sp>
          <p:nvSpPr>
            <p:cNvPr id="359" name="角丸四角形 358"/>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0" name="図 35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361" name="図形グループ 360"/>
          <p:cNvGrpSpPr/>
          <p:nvPr/>
        </p:nvGrpSpPr>
        <p:grpSpPr>
          <a:xfrm>
            <a:off x="5884970" y="5449949"/>
            <a:ext cx="341289" cy="550466"/>
            <a:chOff x="1140657" y="4229811"/>
            <a:chExt cx="341289" cy="550466"/>
          </a:xfrm>
        </p:grpSpPr>
        <p:sp>
          <p:nvSpPr>
            <p:cNvPr id="362" name="角丸四角形 361"/>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3" name="図 36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pic>
        <p:nvPicPr>
          <p:cNvPr id="364" name="図 363" descr="imgres.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12870" y="5396791"/>
            <a:ext cx="792088" cy="543647"/>
          </a:xfrm>
          <a:prstGeom prst="rect">
            <a:avLst/>
          </a:prstGeom>
        </p:spPr>
      </p:pic>
      <p:grpSp>
        <p:nvGrpSpPr>
          <p:cNvPr id="365" name="図形グループ 364"/>
          <p:cNvGrpSpPr/>
          <p:nvPr/>
        </p:nvGrpSpPr>
        <p:grpSpPr>
          <a:xfrm>
            <a:off x="4451864" y="5396791"/>
            <a:ext cx="499492" cy="545661"/>
            <a:chOff x="4000500" y="1182650"/>
            <a:chExt cx="499492" cy="545661"/>
          </a:xfrm>
        </p:grpSpPr>
        <p:sp>
          <p:nvSpPr>
            <p:cNvPr id="366" name="角丸四角形 36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正方形/長方形 36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368" name="テキスト ボックス 367"/>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sp>
        <p:nvSpPr>
          <p:cNvPr id="369" name="角丸四角形 368"/>
          <p:cNvSpPr/>
          <p:nvPr/>
        </p:nvSpPr>
        <p:spPr>
          <a:xfrm>
            <a:off x="7579524" y="53967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0" name="円/楕円 369"/>
          <p:cNvSpPr/>
          <p:nvPr/>
        </p:nvSpPr>
        <p:spPr>
          <a:xfrm>
            <a:off x="7667060" y="54574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1" name="角丸四角形 370"/>
          <p:cNvSpPr/>
          <p:nvPr/>
        </p:nvSpPr>
        <p:spPr>
          <a:xfrm>
            <a:off x="7723540" y="55251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2" name="台形 371"/>
          <p:cNvSpPr/>
          <p:nvPr/>
        </p:nvSpPr>
        <p:spPr>
          <a:xfrm>
            <a:off x="8151024" y="58068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3" name="角丸四角形 372"/>
          <p:cNvSpPr/>
          <p:nvPr/>
        </p:nvSpPr>
        <p:spPr>
          <a:xfrm>
            <a:off x="8011324" y="54602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4" name="角丸四角形 373"/>
          <p:cNvSpPr/>
          <p:nvPr/>
        </p:nvSpPr>
        <p:spPr>
          <a:xfrm>
            <a:off x="8062124" y="55058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75" name="図形グループ 374"/>
          <p:cNvGrpSpPr/>
          <p:nvPr/>
        </p:nvGrpSpPr>
        <p:grpSpPr>
          <a:xfrm>
            <a:off x="3042487" y="1478050"/>
            <a:ext cx="317500" cy="157483"/>
            <a:chOff x="6769100" y="1390650"/>
            <a:chExt cx="317500" cy="157483"/>
          </a:xfrm>
        </p:grpSpPr>
        <p:sp>
          <p:nvSpPr>
            <p:cNvPr id="376" name="正方形/長方形 37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7" name="円/楕円 37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8" name="直線コネクタ 37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79" name="図形グループ 378"/>
          <p:cNvGrpSpPr/>
          <p:nvPr/>
        </p:nvGrpSpPr>
        <p:grpSpPr>
          <a:xfrm>
            <a:off x="3042487" y="1671512"/>
            <a:ext cx="317500" cy="157483"/>
            <a:chOff x="6769100" y="1390650"/>
            <a:chExt cx="317500" cy="157483"/>
          </a:xfrm>
        </p:grpSpPr>
        <p:sp>
          <p:nvSpPr>
            <p:cNvPr id="380" name="正方形/長方形 37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1" name="円/楕円 38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2" name="直線コネクタ 38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3" name="図形グループ 382"/>
          <p:cNvGrpSpPr/>
          <p:nvPr/>
        </p:nvGrpSpPr>
        <p:grpSpPr>
          <a:xfrm>
            <a:off x="3042487" y="1853105"/>
            <a:ext cx="317500" cy="157483"/>
            <a:chOff x="6769100" y="1390650"/>
            <a:chExt cx="317500" cy="157483"/>
          </a:xfrm>
        </p:grpSpPr>
        <p:sp>
          <p:nvSpPr>
            <p:cNvPr id="384" name="正方形/長方形 38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5" name="円/楕円 38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6" name="直線コネクタ 38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7" name="図形グループ 386"/>
          <p:cNvGrpSpPr/>
          <p:nvPr/>
        </p:nvGrpSpPr>
        <p:grpSpPr>
          <a:xfrm>
            <a:off x="3042487" y="2212108"/>
            <a:ext cx="317500" cy="157483"/>
            <a:chOff x="6769100" y="1390650"/>
            <a:chExt cx="317500" cy="157483"/>
          </a:xfrm>
        </p:grpSpPr>
        <p:sp>
          <p:nvSpPr>
            <p:cNvPr id="388" name="正方形/長方形 38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9" name="円/楕円 38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0" name="直線コネクタ 38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1" name="図形グループ 390"/>
          <p:cNvGrpSpPr/>
          <p:nvPr/>
        </p:nvGrpSpPr>
        <p:grpSpPr>
          <a:xfrm>
            <a:off x="3042487" y="2028793"/>
            <a:ext cx="317500" cy="157483"/>
            <a:chOff x="6769100" y="1390650"/>
            <a:chExt cx="317500" cy="157483"/>
          </a:xfrm>
        </p:grpSpPr>
        <p:sp>
          <p:nvSpPr>
            <p:cNvPr id="392" name="正方形/長方形 39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3" name="円/楕円 39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4" name="直線コネクタ 39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5" name="図形グループ 394"/>
          <p:cNvGrpSpPr/>
          <p:nvPr/>
        </p:nvGrpSpPr>
        <p:grpSpPr>
          <a:xfrm>
            <a:off x="3417137" y="1480591"/>
            <a:ext cx="317500" cy="157483"/>
            <a:chOff x="6769100" y="1390650"/>
            <a:chExt cx="317500" cy="157483"/>
          </a:xfrm>
        </p:grpSpPr>
        <p:sp>
          <p:nvSpPr>
            <p:cNvPr id="396" name="正方形/長方形 39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7" name="円/楕円 39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8" name="直線コネクタ 39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9" name="図形グループ 398"/>
          <p:cNvGrpSpPr/>
          <p:nvPr/>
        </p:nvGrpSpPr>
        <p:grpSpPr>
          <a:xfrm>
            <a:off x="3417137" y="1674053"/>
            <a:ext cx="317500" cy="157483"/>
            <a:chOff x="6769100" y="1390650"/>
            <a:chExt cx="317500" cy="157483"/>
          </a:xfrm>
        </p:grpSpPr>
        <p:sp>
          <p:nvSpPr>
            <p:cNvPr id="400" name="正方形/長方形 39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1" name="円/楕円 40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2" name="直線コネクタ 40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3" name="図形グループ 402"/>
          <p:cNvGrpSpPr/>
          <p:nvPr/>
        </p:nvGrpSpPr>
        <p:grpSpPr>
          <a:xfrm>
            <a:off x="3417137" y="1855646"/>
            <a:ext cx="317500" cy="157483"/>
            <a:chOff x="6769100" y="1390650"/>
            <a:chExt cx="317500" cy="157483"/>
          </a:xfrm>
        </p:grpSpPr>
        <p:sp>
          <p:nvSpPr>
            <p:cNvPr id="404" name="正方形/長方形 40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5" name="円/楕円 40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6" name="直線コネクタ 40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7" name="図形グループ 406"/>
          <p:cNvGrpSpPr/>
          <p:nvPr/>
        </p:nvGrpSpPr>
        <p:grpSpPr>
          <a:xfrm>
            <a:off x="3417137" y="2214649"/>
            <a:ext cx="317500" cy="157483"/>
            <a:chOff x="6769100" y="1390650"/>
            <a:chExt cx="317500" cy="157483"/>
          </a:xfrm>
        </p:grpSpPr>
        <p:sp>
          <p:nvSpPr>
            <p:cNvPr id="408" name="正方形/長方形 40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9" name="円/楕円 40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0" name="直線コネクタ 40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1" name="図形グループ 410"/>
          <p:cNvGrpSpPr/>
          <p:nvPr/>
        </p:nvGrpSpPr>
        <p:grpSpPr>
          <a:xfrm>
            <a:off x="3417137" y="2031334"/>
            <a:ext cx="317500" cy="157483"/>
            <a:chOff x="6769100" y="1390650"/>
            <a:chExt cx="317500" cy="157483"/>
          </a:xfrm>
        </p:grpSpPr>
        <p:sp>
          <p:nvSpPr>
            <p:cNvPr id="412" name="正方形/長方形 41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3" name="円/楕円 41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4" name="直線コネクタ 41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5" name="図形グループ 414"/>
          <p:cNvGrpSpPr/>
          <p:nvPr/>
        </p:nvGrpSpPr>
        <p:grpSpPr>
          <a:xfrm>
            <a:off x="3137971" y="3560769"/>
            <a:ext cx="317500" cy="157483"/>
            <a:chOff x="6769100" y="1390650"/>
            <a:chExt cx="317500" cy="157483"/>
          </a:xfrm>
        </p:grpSpPr>
        <p:sp>
          <p:nvSpPr>
            <p:cNvPr id="416" name="正方形/長方形 41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7" name="円/楕円 41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8" name="直線コネクタ 41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19" name="フローチャート: 磁気ディスク 418"/>
          <p:cNvSpPr/>
          <p:nvPr/>
        </p:nvSpPr>
        <p:spPr>
          <a:xfrm>
            <a:off x="3549276" y="357918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20" name="図形グループ 419"/>
          <p:cNvGrpSpPr/>
          <p:nvPr/>
        </p:nvGrpSpPr>
        <p:grpSpPr>
          <a:xfrm>
            <a:off x="3137971" y="3769790"/>
            <a:ext cx="317500" cy="157483"/>
            <a:chOff x="6769100" y="1390650"/>
            <a:chExt cx="317500" cy="157483"/>
          </a:xfrm>
        </p:grpSpPr>
        <p:sp>
          <p:nvSpPr>
            <p:cNvPr id="421" name="正方形/長方形 42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2" name="円/楕円 42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3" name="直線コネクタ 42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5" name="左矢印 44"/>
          <p:cNvSpPr/>
          <p:nvPr/>
        </p:nvSpPr>
        <p:spPr>
          <a:xfrm>
            <a:off x="4778470" y="3134759"/>
            <a:ext cx="2217732" cy="1446369"/>
          </a:xfrm>
          <a:prstGeom prst="lef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400" dirty="0">
                <a:solidFill>
                  <a:srgbClr val="C00000"/>
                </a:solidFill>
                <a:latin typeface="Meiryo" charset="-128"/>
                <a:ea typeface="Meiryo" charset="-128"/>
                <a:cs typeface="Meiryo" charset="-128"/>
              </a:rPr>
              <a:t>デバイス数の増大</a:t>
            </a:r>
          </a:p>
          <a:p>
            <a:pPr algn="r"/>
            <a:r>
              <a:rPr kumimoji="1" lang="ja-JP" altLang="en-US" sz="1400" dirty="0">
                <a:solidFill>
                  <a:srgbClr val="C00000"/>
                </a:solidFill>
                <a:latin typeface="Meiryo" charset="-128"/>
                <a:ea typeface="Meiryo" charset="-128"/>
                <a:cs typeface="Meiryo" charset="-128"/>
              </a:rPr>
              <a:t>トラフィックの増大</a:t>
            </a:r>
          </a:p>
        </p:txBody>
      </p:sp>
      <p:sp>
        <p:nvSpPr>
          <p:cNvPr id="424" name="テキスト ボックス 423"/>
          <p:cNvSpPr txBox="1"/>
          <p:nvPr/>
        </p:nvSpPr>
        <p:spPr>
          <a:xfrm>
            <a:off x="2975833" y="4008582"/>
            <a:ext cx="1107996" cy="338554"/>
          </a:xfrm>
          <a:prstGeom prst="rect">
            <a:avLst/>
          </a:prstGeom>
          <a:noFill/>
        </p:spPr>
        <p:txBody>
          <a:bodyPr wrap="none" rtlCol="0">
            <a:spAutoFit/>
          </a:bodyPr>
          <a:lstStyle/>
          <a:p>
            <a:r>
              <a:rPr kumimoji="1" lang="ja-JP" altLang="en-US" sz="800" dirty="0">
                <a:solidFill>
                  <a:schemeClr val="bg1"/>
                </a:solidFill>
                <a:latin typeface="メイリオ"/>
                <a:ea typeface="メイリオ"/>
                <a:cs typeface="メイリオ"/>
              </a:rPr>
              <a:t>エッジサーバー</a:t>
            </a:r>
          </a:p>
          <a:p>
            <a:r>
              <a:rPr kumimoji="1" lang="ja-JP" altLang="en-US" sz="800" dirty="0">
                <a:solidFill>
                  <a:schemeClr val="bg1"/>
                </a:solidFill>
                <a:latin typeface="メイリオ"/>
                <a:ea typeface="メイリオ"/>
                <a:cs typeface="メイリオ"/>
              </a:rPr>
              <a:t>エッジゲートウェイ</a:t>
            </a:r>
          </a:p>
        </p:txBody>
      </p:sp>
    </p:spTree>
    <p:extLst>
      <p:ext uri="{BB962C8B-B14F-4D97-AF65-F5344CB8AC3E}">
        <p14:creationId xmlns:p14="http://schemas.microsoft.com/office/powerpoint/2010/main" val="1780314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4644008" y="3068960"/>
            <a:ext cx="3990492" cy="324036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en-US" altLang="ja-JP" dirty="0" err="1"/>
              <a:t>IoT</a:t>
            </a:r>
            <a:r>
              <a:rPr lang="ja-JP" altLang="en-US" dirty="0"/>
              <a:t>の三層構造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pic>
        <p:nvPicPr>
          <p:cNvPr id="4" name="図 3" descr="design_img_f_1133791_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1640" y="620688"/>
            <a:ext cx="2304256" cy="2000442"/>
          </a:xfrm>
          <a:prstGeom prst="rect">
            <a:avLst/>
          </a:prstGeom>
          <a:ln>
            <a:noFill/>
          </a:ln>
          <a:effectLst>
            <a:outerShdw blurRad="292100" dist="139700" dir="2700000" algn="tl" rotWithShape="0">
              <a:srgbClr val="333333">
                <a:alpha val="65000"/>
              </a:srgbClr>
            </a:outerShdw>
          </a:effectLst>
        </p:spPr>
      </p:pic>
      <p:sp>
        <p:nvSpPr>
          <p:cNvPr id="5" name="テキスト ボックス 4"/>
          <p:cNvSpPr txBox="1"/>
          <p:nvPr/>
        </p:nvSpPr>
        <p:spPr>
          <a:xfrm>
            <a:off x="1929199" y="1484784"/>
            <a:ext cx="1107996" cy="369332"/>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クラウド</a:t>
            </a:r>
          </a:p>
        </p:txBody>
      </p:sp>
      <p:pic>
        <p:nvPicPr>
          <p:cNvPr id="6" name="図 5" descr="design_img_f_1133791_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08104" y="620688"/>
            <a:ext cx="2304256" cy="2000442"/>
          </a:xfrm>
          <a:prstGeom prst="rect">
            <a:avLst/>
          </a:prstGeom>
          <a:ln>
            <a:noFill/>
          </a:ln>
          <a:effectLst>
            <a:outerShdw blurRad="292100" dist="139700" dir="2700000" algn="tl" rotWithShape="0">
              <a:srgbClr val="333333">
                <a:alpha val="65000"/>
              </a:srgbClr>
            </a:outerShdw>
          </a:effectLst>
        </p:spPr>
      </p:pic>
      <p:sp>
        <p:nvSpPr>
          <p:cNvPr id="7" name="テキスト ボックス 6"/>
          <p:cNvSpPr txBox="1"/>
          <p:nvPr/>
        </p:nvSpPr>
        <p:spPr>
          <a:xfrm>
            <a:off x="6101632" y="1484784"/>
            <a:ext cx="1107996" cy="369332"/>
          </a:xfrm>
          <a:prstGeom prst="rect">
            <a:avLst/>
          </a:prstGeom>
          <a:noFill/>
        </p:spPr>
        <p:txBody>
          <a:bodyPr wrap="none" rtlCol="0">
            <a:spAutoFit/>
          </a:bodyPr>
          <a:lstStyle/>
          <a:p>
            <a:pPr algn="ctr"/>
            <a:r>
              <a:rPr kumimoji="1" lang="ja-JP" altLang="en-US" b="1">
                <a:solidFill>
                  <a:schemeClr val="bg1"/>
                </a:solidFill>
                <a:latin typeface="Meiryo" charset="-128"/>
                <a:ea typeface="Meiryo" charset="-128"/>
                <a:cs typeface="Meiryo" charset="-128"/>
              </a:rPr>
              <a:t>クラウド</a:t>
            </a:r>
            <a:endParaRPr kumimoji="1" lang="ja-JP" altLang="en-US" b="1" dirty="0">
              <a:solidFill>
                <a:schemeClr val="bg1"/>
              </a:solidFill>
              <a:latin typeface="Meiryo" charset="-128"/>
              <a:ea typeface="Meiryo" charset="-128"/>
              <a:cs typeface="Meiryo" charset="-128"/>
            </a:endParaRPr>
          </a:p>
        </p:txBody>
      </p:sp>
      <p:pic>
        <p:nvPicPr>
          <p:cNvPr id="10" name="図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5090" y="5021114"/>
            <a:ext cx="1135959" cy="1135959"/>
          </a:xfrm>
          <a:prstGeom prst="rect">
            <a:avLst/>
          </a:prstGeom>
        </p:spPr>
      </p:pic>
      <p:pic>
        <p:nvPicPr>
          <p:cNvPr id="11" name="図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15218" y="5021116"/>
            <a:ext cx="1135959" cy="1135959"/>
          </a:xfrm>
          <a:prstGeom prst="rect">
            <a:avLst/>
          </a:prstGeom>
        </p:spPr>
      </p:pic>
      <p:pic>
        <p:nvPicPr>
          <p:cNvPr id="12" name="図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51177" y="5021115"/>
            <a:ext cx="1135959" cy="1135959"/>
          </a:xfrm>
          <a:prstGeom prst="rect">
            <a:avLst/>
          </a:prstGeom>
        </p:spPr>
      </p:pic>
      <p:pic>
        <p:nvPicPr>
          <p:cNvPr id="13" name="図 12"/>
          <p:cNvPicPr>
            <a:picLocks noChangeAspect="1"/>
          </p:cNvPicPr>
          <p:nvPr/>
        </p:nvPicPr>
        <p:blipFill>
          <a:blip r:embed="rId5">
            <a:clrChange>
              <a:clrFrom>
                <a:srgbClr val="FFFFFF"/>
              </a:clrFrom>
              <a:clrTo>
                <a:srgbClr val="FFFFFF">
                  <a:alpha val="0"/>
                </a:srgbClr>
              </a:clrTo>
            </a:clrChange>
          </a:blip>
          <a:stretch>
            <a:fillRect/>
          </a:stretch>
        </p:blipFill>
        <p:spPr>
          <a:xfrm>
            <a:off x="6187163" y="3610434"/>
            <a:ext cx="936929" cy="936929"/>
          </a:xfrm>
          <a:prstGeom prst="rect">
            <a:avLst/>
          </a:prstGeom>
        </p:spPr>
      </p:pic>
      <p:pic>
        <p:nvPicPr>
          <p:cNvPr id="14" name="図 1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37710" y="5021111"/>
            <a:ext cx="1135959" cy="1135959"/>
          </a:xfrm>
          <a:prstGeom prst="rect">
            <a:avLst/>
          </a:prstGeom>
        </p:spPr>
      </p:pic>
      <p:pic>
        <p:nvPicPr>
          <p:cNvPr id="15" name="図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87649" y="5021110"/>
            <a:ext cx="1135959" cy="1135959"/>
          </a:xfrm>
          <a:prstGeom prst="rect">
            <a:avLst/>
          </a:prstGeom>
        </p:spPr>
      </p:pic>
      <p:pic>
        <p:nvPicPr>
          <p:cNvPr id="16" name="図 1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30591" y="5021111"/>
            <a:ext cx="1135959" cy="1135959"/>
          </a:xfrm>
          <a:prstGeom prst="rect">
            <a:avLst/>
          </a:prstGeom>
        </p:spPr>
      </p:pic>
      <p:pic>
        <p:nvPicPr>
          <p:cNvPr id="17" name="図 1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12547" y="2585280"/>
            <a:ext cx="686166" cy="686166"/>
          </a:xfrm>
          <a:prstGeom prst="rect">
            <a:avLst/>
          </a:prstGeom>
        </p:spPr>
      </p:pic>
      <p:cxnSp>
        <p:nvCxnSpPr>
          <p:cNvPr id="20" name="直線矢印コネクタ 19"/>
          <p:cNvCxnSpPr>
            <a:stCxn id="10" idx="0"/>
          </p:cNvCxnSpPr>
          <p:nvPr/>
        </p:nvCxnSpPr>
        <p:spPr>
          <a:xfrm flipV="1">
            <a:off x="1353070" y="2178804"/>
            <a:ext cx="931807" cy="2842310"/>
          </a:xfrm>
          <a:prstGeom prst="straightConnector1">
            <a:avLst/>
          </a:prstGeom>
          <a:ln w="2857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a:stCxn id="11" idx="0"/>
          </p:cNvCxnSpPr>
          <p:nvPr/>
        </p:nvCxnSpPr>
        <p:spPr>
          <a:xfrm flipV="1">
            <a:off x="2483198" y="2178804"/>
            <a:ext cx="21429" cy="2842312"/>
          </a:xfrm>
          <a:prstGeom prst="straightConnector1">
            <a:avLst/>
          </a:prstGeom>
          <a:ln w="2857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a:stCxn id="12" idx="0"/>
          </p:cNvCxnSpPr>
          <p:nvPr/>
        </p:nvCxnSpPr>
        <p:spPr>
          <a:xfrm flipH="1" flipV="1">
            <a:off x="2687349" y="2196635"/>
            <a:ext cx="931808" cy="2824480"/>
          </a:xfrm>
          <a:prstGeom prst="straightConnector1">
            <a:avLst/>
          </a:prstGeom>
          <a:ln w="2857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flipV="1">
            <a:off x="6655627" y="2124323"/>
            <a:ext cx="0" cy="593889"/>
          </a:xfrm>
          <a:prstGeom prst="straightConnector1">
            <a:avLst/>
          </a:prstGeom>
          <a:ln w="57150">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stCxn id="13" idx="0"/>
          </p:cNvCxnSpPr>
          <p:nvPr/>
        </p:nvCxnSpPr>
        <p:spPr>
          <a:xfrm flipH="1" flipV="1">
            <a:off x="6655627" y="3128180"/>
            <a:ext cx="1" cy="482254"/>
          </a:xfrm>
          <a:prstGeom prst="straightConnector1">
            <a:avLst/>
          </a:prstGeom>
          <a:ln w="57150">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a:stCxn id="14" idx="0"/>
            <a:endCxn id="13" idx="2"/>
          </p:cNvCxnSpPr>
          <p:nvPr/>
        </p:nvCxnSpPr>
        <p:spPr>
          <a:xfrm flipV="1">
            <a:off x="5505690" y="4547363"/>
            <a:ext cx="1149938" cy="473748"/>
          </a:xfrm>
          <a:prstGeom prst="straightConnector1">
            <a:avLst/>
          </a:prstGeom>
          <a:ln w="28575">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a:stCxn id="15" idx="0"/>
            <a:endCxn id="13" idx="2"/>
          </p:cNvCxnSpPr>
          <p:nvPr/>
        </p:nvCxnSpPr>
        <p:spPr>
          <a:xfrm flipH="1" flipV="1">
            <a:off x="6655628" y="4547363"/>
            <a:ext cx="1" cy="473747"/>
          </a:xfrm>
          <a:prstGeom prst="straightConnector1">
            <a:avLst/>
          </a:prstGeom>
          <a:ln w="28575">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3" name="直線矢印コネクタ 42"/>
          <p:cNvCxnSpPr>
            <a:stCxn id="16" idx="0"/>
            <a:endCxn id="13" idx="2"/>
          </p:cNvCxnSpPr>
          <p:nvPr/>
        </p:nvCxnSpPr>
        <p:spPr>
          <a:xfrm flipH="1" flipV="1">
            <a:off x="6655628" y="4547363"/>
            <a:ext cx="1142943" cy="473748"/>
          </a:xfrm>
          <a:prstGeom prst="straightConnector1">
            <a:avLst/>
          </a:prstGeom>
          <a:ln w="28575">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7" name="テキスト ボックス 46"/>
          <p:cNvSpPr txBox="1"/>
          <p:nvPr/>
        </p:nvSpPr>
        <p:spPr>
          <a:xfrm>
            <a:off x="7124092" y="3610433"/>
            <a:ext cx="1261884" cy="415498"/>
          </a:xfrm>
          <a:prstGeom prst="rect">
            <a:avLst/>
          </a:prstGeom>
          <a:noFill/>
        </p:spPr>
        <p:txBody>
          <a:bodyPr wrap="none" rtlCol="0">
            <a:spAutoFit/>
          </a:bodyPr>
          <a:lstStyle/>
          <a:p>
            <a:r>
              <a:rPr kumimoji="1" lang="ja-JP" altLang="en-US" sz="1050" dirty="0">
                <a:latin typeface="Meiryo" charset="-128"/>
                <a:ea typeface="Meiryo" charset="-128"/>
                <a:cs typeface="Meiryo" charset="-128"/>
              </a:rPr>
              <a:t>エッジ・サーバー</a:t>
            </a:r>
            <a:endParaRPr kumimoji="1"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フォグ・サーバー</a:t>
            </a:r>
            <a:endParaRPr kumimoji="1" lang="ja-JP" altLang="en-US" sz="1050" dirty="0">
              <a:latin typeface="Meiryo" charset="-128"/>
              <a:ea typeface="Meiryo" charset="-128"/>
              <a:cs typeface="Meiryo" charset="-128"/>
            </a:endParaRPr>
          </a:p>
        </p:txBody>
      </p:sp>
      <p:sp>
        <p:nvSpPr>
          <p:cNvPr id="48" name="テキスト ボックス 47"/>
          <p:cNvSpPr txBox="1"/>
          <p:nvPr/>
        </p:nvSpPr>
        <p:spPr>
          <a:xfrm>
            <a:off x="7023213" y="2803017"/>
            <a:ext cx="992579" cy="253916"/>
          </a:xfrm>
          <a:prstGeom prst="rect">
            <a:avLst/>
          </a:prstGeom>
          <a:noFill/>
        </p:spPr>
        <p:txBody>
          <a:bodyPr wrap="none" rtlCol="0">
            <a:spAutoFit/>
          </a:bodyPr>
          <a:lstStyle/>
          <a:p>
            <a:r>
              <a:rPr kumimoji="1" lang="ja-JP" altLang="en-US" sz="1050">
                <a:latin typeface="Meiryo" charset="-128"/>
                <a:ea typeface="Meiryo" charset="-128"/>
                <a:cs typeface="Meiryo" charset="-128"/>
              </a:rPr>
              <a:t>ゲートウェイ</a:t>
            </a:r>
            <a:endParaRPr kumimoji="1" lang="ja-JP" altLang="en-US" sz="1050" dirty="0">
              <a:latin typeface="Meiryo" charset="-128"/>
              <a:ea typeface="Meiryo" charset="-128"/>
              <a:cs typeface="Meiryo" charset="-128"/>
            </a:endParaRPr>
          </a:p>
        </p:txBody>
      </p:sp>
      <p:sp>
        <p:nvSpPr>
          <p:cNvPr id="49" name="テキスト ボックス 48"/>
          <p:cNvSpPr txBox="1"/>
          <p:nvPr/>
        </p:nvSpPr>
        <p:spPr>
          <a:xfrm>
            <a:off x="6128881" y="6055404"/>
            <a:ext cx="1053495" cy="253916"/>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センサー</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モノ</a:t>
            </a:r>
            <a:endParaRPr kumimoji="1" lang="ja-JP" altLang="en-US" sz="1050" dirty="0">
              <a:latin typeface="Meiryo" charset="-128"/>
              <a:ea typeface="Meiryo" charset="-128"/>
              <a:cs typeface="Meiryo" charset="-128"/>
            </a:endParaRPr>
          </a:p>
        </p:txBody>
      </p:sp>
      <p:sp>
        <p:nvSpPr>
          <p:cNvPr id="50" name="テキスト ボックス 49"/>
          <p:cNvSpPr txBox="1"/>
          <p:nvPr/>
        </p:nvSpPr>
        <p:spPr>
          <a:xfrm>
            <a:off x="1967165" y="6055404"/>
            <a:ext cx="1053495" cy="253916"/>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センサー</a:t>
            </a:r>
            <a:r>
              <a:rPr kumimoji="1" lang="en-US" altLang="ja-JP" sz="1050" dirty="0">
                <a:latin typeface="Meiryo" charset="-128"/>
                <a:ea typeface="Meiryo" charset="-128"/>
                <a:cs typeface="Meiryo" charset="-128"/>
              </a:rPr>
              <a:t>/</a:t>
            </a:r>
            <a:r>
              <a:rPr kumimoji="1" lang="ja-JP" altLang="en-US" sz="1050" dirty="0">
                <a:latin typeface="Meiryo" charset="-128"/>
                <a:ea typeface="Meiryo" charset="-128"/>
                <a:cs typeface="Meiryo" charset="-128"/>
              </a:rPr>
              <a:t>モノ</a:t>
            </a:r>
          </a:p>
        </p:txBody>
      </p:sp>
      <p:sp>
        <p:nvSpPr>
          <p:cNvPr id="51" name="四角形吹き出し 50"/>
          <p:cNvSpPr/>
          <p:nvPr/>
        </p:nvSpPr>
        <p:spPr>
          <a:xfrm>
            <a:off x="4717153" y="2160947"/>
            <a:ext cx="1249453" cy="381750"/>
          </a:xfrm>
          <a:prstGeom prst="wedgeRectCallout">
            <a:avLst>
              <a:gd name="adj1" fmla="val 75801"/>
              <a:gd name="adj2" fmla="val 35886"/>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通信料の削減</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最低限のデータを送受信</a:t>
            </a:r>
            <a:endParaRPr kumimoji="1" lang="ja-JP" altLang="en-US" sz="600" dirty="0">
              <a:solidFill>
                <a:srgbClr val="FFFFFF"/>
              </a:solidFill>
              <a:latin typeface="Meiryo" charset="-128"/>
              <a:ea typeface="Meiryo" charset="-128"/>
              <a:cs typeface="Meiryo" charset="-128"/>
            </a:endParaRPr>
          </a:p>
        </p:txBody>
      </p:sp>
      <p:sp>
        <p:nvSpPr>
          <p:cNvPr id="52" name="四角形吹き出し 51"/>
          <p:cNvSpPr/>
          <p:nvPr/>
        </p:nvSpPr>
        <p:spPr>
          <a:xfrm>
            <a:off x="4716016" y="3429000"/>
            <a:ext cx="1250443" cy="381750"/>
          </a:xfrm>
          <a:prstGeom prst="wedgeRectCallout">
            <a:avLst>
              <a:gd name="adj1" fmla="val 73168"/>
              <a:gd name="adj2" fmla="val 31791"/>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セキュリティ確保</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機密データをローカルに保持</a:t>
            </a:r>
            <a:endParaRPr kumimoji="1" lang="ja-JP" altLang="en-US" sz="600" dirty="0">
              <a:solidFill>
                <a:srgbClr val="FFFFFF"/>
              </a:solidFill>
              <a:latin typeface="Meiryo" charset="-128"/>
              <a:ea typeface="Meiryo" charset="-128"/>
              <a:cs typeface="Meiryo" charset="-128"/>
            </a:endParaRPr>
          </a:p>
        </p:txBody>
      </p:sp>
      <p:sp>
        <p:nvSpPr>
          <p:cNvPr id="53" name="四角形吹き出し 52"/>
          <p:cNvSpPr/>
          <p:nvPr/>
        </p:nvSpPr>
        <p:spPr>
          <a:xfrm>
            <a:off x="4716016" y="4348259"/>
            <a:ext cx="1250443" cy="381750"/>
          </a:xfrm>
          <a:prstGeom prst="wedgeRectCallout">
            <a:avLst>
              <a:gd name="adj1" fmla="val 71839"/>
              <a:gd name="adj2" fmla="val 33839"/>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低遅延</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機器をリアルタイム制御</a:t>
            </a:r>
            <a:endParaRPr kumimoji="1" lang="ja-JP" altLang="en-US" sz="600" dirty="0">
              <a:solidFill>
                <a:srgbClr val="FFFFFF"/>
              </a:solidFill>
              <a:latin typeface="Meiryo" charset="-128"/>
              <a:ea typeface="Meiryo" charset="-128"/>
              <a:cs typeface="Meiryo" charset="-128"/>
            </a:endParaRPr>
          </a:p>
        </p:txBody>
      </p:sp>
      <p:sp>
        <p:nvSpPr>
          <p:cNvPr id="54" name="テキスト ボックス 53"/>
          <p:cNvSpPr txBox="1"/>
          <p:nvPr/>
        </p:nvSpPr>
        <p:spPr>
          <a:xfrm>
            <a:off x="7248581" y="3122620"/>
            <a:ext cx="1261884" cy="276999"/>
          </a:xfrm>
          <a:prstGeom prst="rect">
            <a:avLst/>
          </a:prstGeom>
          <a:noFill/>
        </p:spPr>
        <p:txBody>
          <a:bodyPr wrap="none" rtlCol="0">
            <a:spAutoFit/>
          </a:bodyPr>
          <a:lstStyle/>
          <a:p>
            <a:r>
              <a:rPr kumimoji="1" lang="ja-JP" altLang="en-US" sz="1200" b="1" dirty="0">
                <a:solidFill>
                  <a:schemeClr val="accent6">
                    <a:lumMod val="75000"/>
                  </a:schemeClr>
                </a:solidFill>
                <a:latin typeface="Meiryo" charset="-128"/>
                <a:ea typeface="Meiryo" charset="-128"/>
                <a:cs typeface="Meiryo" charset="-128"/>
              </a:rPr>
              <a:t>拠点内／</a:t>
            </a:r>
            <a:r>
              <a:rPr kumimoji="1" lang="ja-JP" altLang="en-US" sz="1200" b="1">
                <a:solidFill>
                  <a:schemeClr val="accent6">
                    <a:lumMod val="75000"/>
                  </a:schemeClr>
                </a:solidFill>
                <a:latin typeface="Meiryo" charset="-128"/>
                <a:ea typeface="Meiryo" charset="-128"/>
                <a:cs typeface="Meiryo" charset="-128"/>
              </a:rPr>
              <a:t>地域内</a:t>
            </a:r>
            <a:endParaRPr kumimoji="1" lang="ja-JP" altLang="en-US" sz="1200" b="1" dirty="0">
              <a:solidFill>
                <a:schemeClr val="accent6">
                  <a:lumMod val="75000"/>
                </a:schemeClr>
              </a:solidFill>
              <a:latin typeface="Meiryo" charset="-128"/>
              <a:ea typeface="Meiryo" charset="-128"/>
              <a:cs typeface="Meiryo" charset="-128"/>
            </a:endParaRPr>
          </a:p>
        </p:txBody>
      </p:sp>
      <p:sp>
        <p:nvSpPr>
          <p:cNvPr id="55" name="テキスト ボックス 54"/>
          <p:cNvSpPr txBox="1"/>
          <p:nvPr/>
        </p:nvSpPr>
        <p:spPr>
          <a:xfrm>
            <a:off x="6655627" y="2297898"/>
            <a:ext cx="723275" cy="253916"/>
          </a:xfrm>
          <a:prstGeom prst="rect">
            <a:avLst/>
          </a:prstGeom>
          <a:noFill/>
        </p:spPr>
        <p:txBody>
          <a:bodyPr wrap="none" rtlCol="0">
            <a:spAutoFit/>
          </a:bodyPr>
          <a:lstStyle/>
          <a:p>
            <a:r>
              <a:rPr kumimoji="1" lang="ja-JP" altLang="en-US" sz="1050">
                <a:solidFill>
                  <a:srgbClr val="0432FF"/>
                </a:solidFill>
                <a:latin typeface="Meiryo" charset="-128"/>
                <a:ea typeface="Meiryo" charset="-128"/>
                <a:cs typeface="Meiryo" charset="-128"/>
              </a:rPr>
              <a:t>遠隔通信</a:t>
            </a:r>
            <a:endParaRPr kumimoji="1" lang="ja-JP" altLang="en-US" sz="1050" dirty="0">
              <a:solidFill>
                <a:srgbClr val="0432FF"/>
              </a:solidFill>
              <a:latin typeface="Meiryo" charset="-128"/>
              <a:ea typeface="Meiryo" charset="-128"/>
              <a:cs typeface="Meiryo" charset="-128"/>
            </a:endParaRPr>
          </a:p>
        </p:txBody>
      </p:sp>
      <p:sp>
        <p:nvSpPr>
          <p:cNvPr id="56" name="テキスト ボックス 55"/>
          <p:cNvSpPr txBox="1"/>
          <p:nvPr/>
        </p:nvSpPr>
        <p:spPr>
          <a:xfrm>
            <a:off x="1397978" y="2294309"/>
            <a:ext cx="723275" cy="253916"/>
          </a:xfrm>
          <a:prstGeom prst="rect">
            <a:avLst/>
          </a:prstGeom>
          <a:noFill/>
        </p:spPr>
        <p:txBody>
          <a:bodyPr wrap="none" rtlCol="0">
            <a:spAutoFit/>
          </a:bodyPr>
          <a:lstStyle/>
          <a:p>
            <a:r>
              <a:rPr kumimoji="1" lang="ja-JP" altLang="en-US" sz="1050">
                <a:solidFill>
                  <a:srgbClr val="0432FF"/>
                </a:solidFill>
                <a:latin typeface="Meiryo" charset="-128"/>
                <a:ea typeface="Meiryo" charset="-128"/>
                <a:cs typeface="Meiryo" charset="-128"/>
              </a:rPr>
              <a:t>遠隔通信</a:t>
            </a:r>
            <a:endParaRPr kumimoji="1" lang="ja-JP" altLang="en-US" sz="1050" dirty="0">
              <a:solidFill>
                <a:srgbClr val="0432FF"/>
              </a:solidFill>
              <a:latin typeface="Meiryo" charset="-128"/>
              <a:ea typeface="Meiryo" charset="-128"/>
              <a:cs typeface="Meiryo" charset="-128"/>
            </a:endParaRPr>
          </a:p>
        </p:txBody>
      </p:sp>
      <p:sp>
        <p:nvSpPr>
          <p:cNvPr id="57" name="テキスト ボックス 56"/>
          <p:cNvSpPr txBox="1"/>
          <p:nvPr/>
        </p:nvSpPr>
        <p:spPr>
          <a:xfrm>
            <a:off x="7868242" y="1479799"/>
            <a:ext cx="825867" cy="400110"/>
          </a:xfrm>
          <a:prstGeom prst="rect">
            <a:avLst/>
          </a:prstGeom>
          <a:noFill/>
        </p:spPr>
        <p:txBody>
          <a:bodyPr wrap="none" rtlCol="0">
            <a:spAutoFit/>
          </a:bodyPr>
          <a:lstStyle/>
          <a:p>
            <a:r>
              <a:rPr kumimoji="1" lang="ja-JP" altLang="en-US" sz="1000" b="1" dirty="0">
                <a:solidFill>
                  <a:srgbClr val="0432FF"/>
                </a:solidFill>
                <a:latin typeface="メイリオ"/>
                <a:ea typeface="メイリオ"/>
                <a:cs typeface="メイリオ"/>
              </a:rPr>
              <a:t>データ活用</a:t>
            </a:r>
            <a:endParaRPr kumimoji="1" lang="en-US" altLang="ja-JP" sz="1000" b="1" dirty="0">
              <a:solidFill>
                <a:srgbClr val="0432FF"/>
              </a:solidFill>
              <a:latin typeface="メイリオ"/>
              <a:ea typeface="メイリオ"/>
              <a:cs typeface="メイリオ"/>
            </a:endParaRPr>
          </a:p>
          <a:p>
            <a:r>
              <a:rPr kumimoji="1" lang="ja-JP" altLang="en-US" sz="1000" b="1" dirty="0">
                <a:solidFill>
                  <a:srgbClr val="0432FF"/>
                </a:solidFill>
                <a:latin typeface="メイリオ"/>
                <a:ea typeface="メイリオ"/>
                <a:cs typeface="メイリオ"/>
              </a:rPr>
              <a:t>と</a:t>
            </a:r>
            <a:r>
              <a:rPr lang="ja-JP" altLang="en-US" sz="1000" b="1" dirty="0">
                <a:solidFill>
                  <a:srgbClr val="0432FF"/>
                </a:solidFill>
                <a:latin typeface="メイリオ"/>
                <a:ea typeface="メイリオ"/>
                <a:cs typeface="メイリオ"/>
              </a:rPr>
              <a:t>機能</a:t>
            </a:r>
            <a:r>
              <a:rPr kumimoji="1" lang="ja-JP" altLang="en-US" sz="1000" b="1" dirty="0">
                <a:solidFill>
                  <a:srgbClr val="0432FF"/>
                </a:solidFill>
                <a:latin typeface="メイリオ"/>
                <a:ea typeface="メイリオ"/>
                <a:cs typeface="メイリオ"/>
              </a:rPr>
              <a:t>連携</a:t>
            </a:r>
          </a:p>
        </p:txBody>
      </p:sp>
      <p:sp>
        <p:nvSpPr>
          <p:cNvPr id="58" name="テキスト ボックス 57"/>
          <p:cNvSpPr txBox="1"/>
          <p:nvPr/>
        </p:nvSpPr>
        <p:spPr>
          <a:xfrm>
            <a:off x="7094996" y="4068412"/>
            <a:ext cx="825867" cy="400110"/>
          </a:xfrm>
          <a:prstGeom prst="rect">
            <a:avLst/>
          </a:prstGeom>
          <a:noFill/>
        </p:spPr>
        <p:txBody>
          <a:bodyPr wrap="none" rtlCol="0">
            <a:spAutoFit/>
          </a:bodyPr>
          <a:lstStyle/>
          <a:p>
            <a:r>
              <a:rPr lang="ja-JP" altLang="en-US" sz="1000" b="1" dirty="0">
                <a:solidFill>
                  <a:schemeClr val="accent3">
                    <a:lumMod val="50000"/>
                  </a:schemeClr>
                </a:solidFill>
                <a:latin typeface="メイリオ"/>
                <a:ea typeface="メイリオ"/>
                <a:cs typeface="メイリオ"/>
              </a:rPr>
              <a:t>データ集約</a:t>
            </a:r>
            <a:endParaRPr lang="en-US" altLang="ja-JP" sz="1000" b="1" dirty="0">
              <a:solidFill>
                <a:schemeClr val="accent3">
                  <a:lumMod val="50000"/>
                </a:schemeClr>
              </a:solidFill>
              <a:latin typeface="メイリオ"/>
              <a:ea typeface="メイリオ"/>
              <a:cs typeface="メイリオ"/>
            </a:endParaRPr>
          </a:p>
          <a:p>
            <a:r>
              <a:rPr lang="ja-JP" altLang="en-US" sz="1000" b="1" dirty="0">
                <a:solidFill>
                  <a:schemeClr val="accent3">
                    <a:lumMod val="50000"/>
                  </a:schemeClr>
                </a:solidFill>
                <a:latin typeface="メイリオ"/>
                <a:ea typeface="メイリオ"/>
                <a:cs typeface="メイリオ"/>
              </a:rPr>
              <a:t>と高速応答</a:t>
            </a:r>
            <a:endParaRPr kumimoji="1" lang="ja-JP" altLang="en-US" sz="1000" b="1" dirty="0">
              <a:solidFill>
                <a:schemeClr val="accent3">
                  <a:lumMod val="50000"/>
                </a:schemeClr>
              </a:solidFill>
              <a:latin typeface="メイリオ"/>
              <a:ea typeface="メイリオ"/>
              <a:cs typeface="メイリオ"/>
            </a:endParaRPr>
          </a:p>
        </p:txBody>
      </p:sp>
      <p:sp>
        <p:nvSpPr>
          <p:cNvPr id="59" name="テキスト ボックス 58"/>
          <p:cNvSpPr txBox="1"/>
          <p:nvPr/>
        </p:nvSpPr>
        <p:spPr>
          <a:xfrm>
            <a:off x="5762357" y="4855742"/>
            <a:ext cx="825867" cy="400110"/>
          </a:xfrm>
          <a:prstGeom prst="rect">
            <a:avLst/>
          </a:prstGeom>
          <a:noFill/>
        </p:spPr>
        <p:txBody>
          <a:bodyPr wrap="none" rtlCol="0">
            <a:spAutoFit/>
          </a:bodyPr>
          <a:lstStyle/>
          <a:p>
            <a:r>
              <a:rPr lang="ja-JP" altLang="en-US" sz="1000" b="1" dirty="0">
                <a:solidFill>
                  <a:schemeClr val="accent3">
                    <a:lumMod val="50000"/>
                  </a:schemeClr>
                </a:solidFill>
                <a:latin typeface="メイリオ"/>
                <a:ea typeface="メイリオ"/>
                <a:cs typeface="メイリオ"/>
              </a:rPr>
              <a:t>データ収集</a:t>
            </a:r>
            <a:endParaRPr lang="en-US" altLang="ja-JP" sz="1000" b="1" dirty="0">
              <a:solidFill>
                <a:schemeClr val="accent3">
                  <a:lumMod val="50000"/>
                </a:schemeClr>
              </a:solidFill>
              <a:latin typeface="メイリオ"/>
              <a:ea typeface="メイリオ"/>
              <a:cs typeface="メイリオ"/>
            </a:endParaRPr>
          </a:p>
          <a:p>
            <a:r>
              <a:rPr lang="ja-JP" altLang="en-US" sz="1000" b="1" dirty="0">
                <a:solidFill>
                  <a:schemeClr val="accent3">
                    <a:lumMod val="50000"/>
                  </a:schemeClr>
                </a:solidFill>
                <a:latin typeface="メイリオ"/>
                <a:ea typeface="メイリオ"/>
                <a:cs typeface="メイリオ"/>
              </a:rPr>
              <a:t>と遠隔送信</a:t>
            </a:r>
            <a:endParaRPr kumimoji="1" lang="ja-JP" altLang="en-US" sz="1000" b="1" dirty="0">
              <a:solidFill>
                <a:schemeClr val="accent3">
                  <a:lumMod val="50000"/>
                </a:schemeClr>
              </a:solidFill>
              <a:latin typeface="メイリオ"/>
              <a:ea typeface="メイリオ"/>
              <a:cs typeface="メイリオ"/>
            </a:endParaRPr>
          </a:p>
        </p:txBody>
      </p:sp>
      <p:sp>
        <p:nvSpPr>
          <p:cNvPr id="60" name="テキスト ボックス 59"/>
          <p:cNvSpPr txBox="1"/>
          <p:nvPr/>
        </p:nvSpPr>
        <p:spPr>
          <a:xfrm>
            <a:off x="6732240" y="4853229"/>
            <a:ext cx="825867" cy="400110"/>
          </a:xfrm>
          <a:prstGeom prst="rect">
            <a:avLst/>
          </a:prstGeom>
          <a:noFill/>
        </p:spPr>
        <p:txBody>
          <a:bodyPr wrap="none" rtlCol="0">
            <a:spAutoFit/>
          </a:bodyPr>
          <a:lstStyle/>
          <a:p>
            <a:r>
              <a:rPr lang="ja-JP" altLang="en-US" sz="1000" b="1" dirty="0">
                <a:solidFill>
                  <a:schemeClr val="accent3">
                    <a:lumMod val="50000"/>
                  </a:schemeClr>
                </a:solidFill>
                <a:latin typeface="メイリオ"/>
                <a:ea typeface="メイリオ"/>
                <a:cs typeface="メイリオ"/>
              </a:rPr>
              <a:t>データ受信</a:t>
            </a:r>
            <a:endParaRPr lang="en-US" altLang="ja-JP" sz="1000" b="1" dirty="0">
              <a:solidFill>
                <a:schemeClr val="accent3">
                  <a:lumMod val="50000"/>
                </a:schemeClr>
              </a:solidFill>
              <a:latin typeface="メイリオ"/>
              <a:ea typeface="メイリオ"/>
              <a:cs typeface="メイリオ"/>
            </a:endParaRPr>
          </a:p>
          <a:p>
            <a:r>
              <a:rPr lang="ja-JP" altLang="en-US" sz="1000" b="1" dirty="0">
                <a:solidFill>
                  <a:schemeClr val="accent3">
                    <a:lumMod val="50000"/>
                  </a:schemeClr>
                </a:solidFill>
                <a:latin typeface="メイリオ"/>
                <a:ea typeface="メイリオ"/>
                <a:cs typeface="メイリオ"/>
              </a:rPr>
              <a:t>と遠隔制御</a:t>
            </a:r>
            <a:endParaRPr kumimoji="1" lang="ja-JP" altLang="en-US" sz="1000" b="1" dirty="0">
              <a:solidFill>
                <a:schemeClr val="accent3">
                  <a:lumMod val="50000"/>
                </a:schemeClr>
              </a:solidFill>
              <a:latin typeface="メイリオ"/>
              <a:ea typeface="メイリオ"/>
              <a:cs typeface="メイリオ"/>
            </a:endParaRPr>
          </a:p>
        </p:txBody>
      </p:sp>
      <p:sp>
        <p:nvSpPr>
          <p:cNvPr id="63" name="四角形吹き出し 62"/>
          <p:cNvSpPr/>
          <p:nvPr/>
        </p:nvSpPr>
        <p:spPr>
          <a:xfrm>
            <a:off x="3170575" y="2160947"/>
            <a:ext cx="1249453" cy="381750"/>
          </a:xfrm>
          <a:prstGeom prst="wedgeRectCallout">
            <a:avLst>
              <a:gd name="adj1" fmla="val -76197"/>
              <a:gd name="adj2" fmla="val 35886"/>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通信料の増大</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全データを送受信</a:t>
            </a:r>
            <a:endParaRPr kumimoji="1" lang="ja-JP" altLang="en-US" sz="600" dirty="0">
              <a:solidFill>
                <a:srgbClr val="FFFFFF"/>
              </a:solidFill>
              <a:latin typeface="Meiryo" charset="-128"/>
              <a:ea typeface="Meiryo" charset="-128"/>
              <a:cs typeface="Meiryo" charset="-128"/>
            </a:endParaRPr>
          </a:p>
        </p:txBody>
      </p:sp>
      <p:sp>
        <p:nvSpPr>
          <p:cNvPr id="64" name="四角形吹き出し 63"/>
          <p:cNvSpPr/>
          <p:nvPr/>
        </p:nvSpPr>
        <p:spPr>
          <a:xfrm>
            <a:off x="3169438" y="3432853"/>
            <a:ext cx="1250443" cy="381750"/>
          </a:xfrm>
          <a:prstGeom prst="wedgeRectCallout">
            <a:avLst>
              <a:gd name="adj1" fmla="val -73084"/>
              <a:gd name="adj2" fmla="val 39980"/>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セキュリティ困難</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機密データを送受信</a:t>
            </a:r>
            <a:endParaRPr kumimoji="1" lang="ja-JP" altLang="en-US" sz="600" dirty="0">
              <a:solidFill>
                <a:srgbClr val="FFFFFF"/>
              </a:solidFill>
              <a:latin typeface="Meiryo" charset="-128"/>
              <a:ea typeface="Meiryo" charset="-128"/>
              <a:cs typeface="Meiryo" charset="-128"/>
            </a:endParaRPr>
          </a:p>
        </p:txBody>
      </p:sp>
      <p:sp>
        <p:nvSpPr>
          <p:cNvPr id="65" name="四角形吹き出し 64"/>
          <p:cNvSpPr/>
          <p:nvPr/>
        </p:nvSpPr>
        <p:spPr>
          <a:xfrm>
            <a:off x="3169438" y="4348259"/>
            <a:ext cx="1250443" cy="381750"/>
          </a:xfrm>
          <a:prstGeom prst="wedgeRectCallout">
            <a:avLst>
              <a:gd name="adj1" fmla="val -70663"/>
              <a:gd name="adj2" fmla="val 37934"/>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高遅延</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機器を遠隔制御</a:t>
            </a:r>
            <a:endParaRPr kumimoji="1" lang="ja-JP" altLang="en-US" sz="600" dirty="0">
              <a:solidFill>
                <a:srgbClr val="FFFFFF"/>
              </a:solidFill>
              <a:latin typeface="Meiryo" charset="-128"/>
              <a:ea typeface="Meiryo" charset="-128"/>
              <a:cs typeface="Meiryo" charset="-128"/>
            </a:endParaRPr>
          </a:p>
        </p:txBody>
      </p:sp>
      <p:sp>
        <p:nvSpPr>
          <p:cNvPr id="42" name="四角形吹き出し 41"/>
          <p:cNvSpPr/>
          <p:nvPr/>
        </p:nvSpPr>
        <p:spPr>
          <a:xfrm>
            <a:off x="4711397" y="2611349"/>
            <a:ext cx="1250443" cy="381750"/>
          </a:xfrm>
          <a:prstGeom prst="wedgeRectCallout">
            <a:avLst>
              <a:gd name="adj1" fmla="val 75418"/>
              <a:gd name="adj2" fmla="val -41910"/>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rgbClr val="FFFFFF"/>
                </a:solidFill>
                <a:latin typeface="Meiryo" charset="-128"/>
                <a:ea typeface="Meiryo" charset="-128"/>
                <a:cs typeface="Meiryo" charset="-128"/>
              </a:rPr>
              <a:t>ネットワーク負荷低減</a:t>
            </a:r>
            <a:endParaRPr lang="en-US" altLang="ja-JP" sz="600" dirty="0">
              <a:solidFill>
                <a:srgbClr val="FFFFFF"/>
              </a:solidFill>
              <a:latin typeface="Meiryo" charset="-128"/>
              <a:ea typeface="Meiryo" charset="-128"/>
              <a:cs typeface="Meiryo" charset="-128"/>
            </a:endParaRPr>
          </a:p>
          <a:p>
            <a:pPr algn="ctr"/>
            <a:r>
              <a:rPr kumimoji="1" lang="ja-JP" altLang="en-US" sz="600" dirty="0">
                <a:solidFill>
                  <a:srgbClr val="FFFFFF"/>
                </a:solidFill>
                <a:latin typeface="Meiryo" charset="-128"/>
                <a:ea typeface="Meiryo" charset="-128"/>
                <a:cs typeface="Meiryo" charset="-128"/>
              </a:rPr>
              <a:t>スループット安定</a:t>
            </a:r>
          </a:p>
        </p:txBody>
      </p:sp>
      <p:sp>
        <p:nvSpPr>
          <p:cNvPr id="44" name="四角形吹き出し 43"/>
          <p:cNvSpPr/>
          <p:nvPr/>
        </p:nvSpPr>
        <p:spPr>
          <a:xfrm>
            <a:off x="3164819" y="2615202"/>
            <a:ext cx="1250443" cy="381750"/>
          </a:xfrm>
          <a:prstGeom prst="wedgeRectCallout">
            <a:avLst>
              <a:gd name="adj1" fmla="val -75334"/>
              <a:gd name="adj2" fmla="val -44776"/>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rgbClr val="FFFFFF"/>
                </a:solidFill>
                <a:latin typeface="Meiryo" charset="-128"/>
                <a:ea typeface="Meiryo" charset="-128"/>
                <a:cs typeface="Meiryo" charset="-128"/>
              </a:rPr>
              <a:t>ネットワーク負荷増大</a:t>
            </a:r>
            <a:r>
              <a:rPr lang="ja-JP" altLang="en-US" sz="600" dirty="0">
                <a:solidFill>
                  <a:srgbClr val="FFFFFF"/>
                </a:solidFill>
                <a:latin typeface="Meiryo" charset="-128"/>
                <a:ea typeface="Meiryo" charset="-128"/>
                <a:cs typeface="Meiryo" charset="-128"/>
              </a:rPr>
              <a:t>スループット低下</a:t>
            </a:r>
            <a:endParaRPr kumimoji="1" lang="ja-JP" altLang="en-US" sz="6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132294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右矢印 34">
            <a:extLst>
              <a:ext uri="{FF2B5EF4-FFF2-40B4-BE49-F238E27FC236}">
                <a16:creationId xmlns:a16="http://schemas.microsoft.com/office/drawing/2014/main" id="{66C34C46-E698-D54C-B3AC-13DC07A211C0}"/>
              </a:ext>
            </a:extLst>
          </p:cNvPr>
          <p:cNvSpPr/>
          <p:nvPr/>
        </p:nvSpPr>
        <p:spPr>
          <a:xfrm>
            <a:off x="426369" y="5612568"/>
            <a:ext cx="8291264" cy="982025"/>
          </a:xfrm>
          <a:prstGeom prst="rightArrow">
            <a:avLst>
              <a:gd name="adj1" fmla="val 77143"/>
              <a:gd name="adj2" fmla="val 50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33963B46-9922-4C47-899E-E34F7A2B109E}"/>
              </a:ext>
            </a:extLst>
          </p:cNvPr>
          <p:cNvSpPr/>
          <p:nvPr/>
        </p:nvSpPr>
        <p:spPr>
          <a:xfrm>
            <a:off x="426368" y="4504394"/>
            <a:ext cx="8291264" cy="106645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D559817D-A780-0F4E-964E-D6BD551AB16A}"/>
              </a:ext>
            </a:extLst>
          </p:cNvPr>
          <p:cNvSpPr/>
          <p:nvPr/>
        </p:nvSpPr>
        <p:spPr>
          <a:xfrm>
            <a:off x="426368" y="921752"/>
            <a:ext cx="8291264" cy="1932443"/>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43B36E8B-209A-BB46-98F2-C9D7940564C9}"/>
              </a:ext>
            </a:extLst>
          </p:cNvPr>
          <p:cNvSpPr/>
          <p:nvPr/>
        </p:nvSpPr>
        <p:spPr>
          <a:xfrm>
            <a:off x="426368" y="2923994"/>
            <a:ext cx="8291264" cy="1473973"/>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3D242B3-4A32-BC44-9A20-3123AFD7C05E}"/>
              </a:ext>
            </a:extLst>
          </p:cNvPr>
          <p:cNvSpPr>
            <a:spLocks noGrp="1"/>
          </p:cNvSpPr>
          <p:nvPr>
            <p:ph type="title"/>
          </p:nvPr>
        </p:nvSpPr>
        <p:spPr/>
        <p:txBody>
          <a:bodyPr/>
          <a:lstStyle/>
          <a:p>
            <a:r>
              <a:rPr kumimoji="1" lang="ja-JP" altLang="en-US" dirty="0"/>
              <a:t>機能階層のシフト</a:t>
            </a:r>
          </a:p>
        </p:txBody>
      </p:sp>
      <p:sp>
        <p:nvSpPr>
          <p:cNvPr id="3" name="スライド番号プレースホルダー 2">
            <a:extLst>
              <a:ext uri="{FF2B5EF4-FFF2-40B4-BE49-F238E27FC236}">
                <a16:creationId xmlns:a16="http://schemas.microsoft.com/office/drawing/2014/main" id="{408B30FB-FC22-6A4E-807D-F1BAA122AE40}"/>
              </a:ext>
            </a:extLst>
          </p:cNvPr>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pic>
        <p:nvPicPr>
          <p:cNvPr id="4" name="図 3" descr="design_img_f_1133791_s.png">
            <a:extLst>
              <a:ext uri="{FF2B5EF4-FFF2-40B4-BE49-F238E27FC236}">
                <a16:creationId xmlns:a16="http://schemas.microsoft.com/office/drawing/2014/main" id="{07E848C3-90EA-B947-8B72-08D03D26698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0542" y="793029"/>
            <a:ext cx="2654211" cy="2304256"/>
          </a:xfrm>
          <a:prstGeom prst="rect">
            <a:avLst/>
          </a:prstGeom>
          <a:ln>
            <a:noFill/>
          </a:ln>
          <a:effectLst>
            <a:outerShdw blurRad="292100" dist="139700" dir="2700000" algn="tl" rotWithShape="0">
              <a:srgbClr val="333333">
                <a:alpha val="65000"/>
              </a:srgbClr>
            </a:outerShdw>
          </a:effectLst>
        </p:spPr>
      </p:pic>
      <p:pic>
        <p:nvPicPr>
          <p:cNvPr id="5" name="図 4">
            <a:extLst>
              <a:ext uri="{FF2B5EF4-FFF2-40B4-BE49-F238E27FC236}">
                <a16:creationId xmlns:a16="http://schemas.microsoft.com/office/drawing/2014/main" id="{A55DF9FF-B3C7-7C46-A6A0-2D83BA63437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9033" y="4773600"/>
            <a:ext cx="844304" cy="844304"/>
          </a:xfrm>
          <a:prstGeom prst="rect">
            <a:avLst/>
          </a:prstGeom>
        </p:spPr>
      </p:pic>
      <p:pic>
        <p:nvPicPr>
          <p:cNvPr id="6" name="図 5">
            <a:extLst>
              <a:ext uri="{FF2B5EF4-FFF2-40B4-BE49-F238E27FC236}">
                <a16:creationId xmlns:a16="http://schemas.microsoft.com/office/drawing/2014/main" id="{4AE0337B-4FC6-1E4D-95E0-4967A721328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93897" y="4761624"/>
            <a:ext cx="844304" cy="844304"/>
          </a:xfrm>
          <a:prstGeom prst="rect">
            <a:avLst/>
          </a:prstGeom>
        </p:spPr>
      </p:pic>
      <p:pic>
        <p:nvPicPr>
          <p:cNvPr id="7" name="図 6">
            <a:extLst>
              <a:ext uri="{FF2B5EF4-FFF2-40B4-BE49-F238E27FC236}">
                <a16:creationId xmlns:a16="http://schemas.microsoft.com/office/drawing/2014/main" id="{F2534358-E3F5-F045-8901-B479BC2A202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22327" y="4768264"/>
            <a:ext cx="844304" cy="844304"/>
          </a:xfrm>
          <a:prstGeom prst="rect">
            <a:avLst/>
          </a:prstGeom>
        </p:spPr>
      </p:pic>
      <p:pic>
        <p:nvPicPr>
          <p:cNvPr id="8" name="図 7">
            <a:extLst>
              <a:ext uri="{FF2B5EF4-FFF2-40B4-BE49-F238E27FC236}">
                <a16:creationId xmlns:a16="http://schemas.microsoft.com/office/drawing/2014/main" id="{9EF54FF5-2C63-DA44-B458-A57EB3A06C1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18274" y="3311716"/>
            <a:ext cx="936929" cy="936929"/>
          </a:xfrm>
          <a:prstGeom prst="rect">
            <a:avLst/>
          </a:prstGeom>
        </p:spPr>
      </p:pic>
      <p:sp>
        <p:nvSpPr>
          <p:cNvPr id="9" name="正方形/長方形 8">
            <a:extLst>
              <a:ext uri="{FF2B5EF4-FFF2-40B4-BE49-F238E27FC236}">
                <a16:creationId xmlns:a16="http://schemas.microsoft.com/office/drawing/2014/main" id="{5CB50ED1-91AE-4541-A7BA-3FAFDD56677B}"/>
              </a:ext>
            </a:extLst>
          </p:cNvPr>
          <p:cNvSpPr/>
          <p:nvPr/>
        </p:nvSpPr>
        <p:spPr>
          <a:xfrm>
            <a:off x="4214641" y="4864809"/>
            <a:ext cx="1584176" cy="38609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データの生成</a:t>
            </a:r>
          </a:p>
        </p:txBody>
      </p:sp>
      <p:sp>
        <p:nvSpPr>
          <p:cNvPr id="10" name="正方形/長方形 9">
            <a:extLst>
              <a:ext uri="{FF2B5EF4-FFF2-40B4-BE49-F238E27FC236}">
                <a16:creationId xmlns:a16="http://schemas.microsoft.com/office/drawing/2014/main" id="{D4BE43E6-4E2B-974E-88E4-7838D7E7E120}"/>
              </a:ext>
            </a:extLst>
          </p:cNvPr>
          <p:cNvSpPr/>
          <p:nvPr/>
        </p:nvSpPr>
        <p:spPr>
          <a:xfrm>
            <a:off x="4214641" y="3690464"/>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状況判断・制御</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dirty="0">
                <a:solidFill>
                  <a:srgbClr val="FFFFFF"/>
                </a:solidFill>
                <a:latin typeface="Meiryo" panose="020B0604030504040204" pitchFamily="34" charset="-128"/>
                <a:ea typeface="Meiryo" panose="020B0604030504040204" pitchFamily="34" charset="-128"/>
                <a:cs typeface="ＭＳ Ｐゴシック"/>
              </a:rPr>
              <a:t>モノの集合体</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51C2C617-ADD8-0545-867F-FADFAE32015C}"/>
              </a:ext>
            </a:extLst>
          </p:cNvPr>
          <p:cNvSpPr/>
          <p:nvPr/>
        </p:nvSpPr>
        <p:spPr>
          <a:xfrm>
            <a:off x="4214641" y="3255058"/>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データの収集・集約</a:t>
            </a:r>
          </a:p>
        </p:txBody>
      </p:sp>
      <p:sp>
        <p:nvSpPr>
          <p:cNvPr id="12" name="正方形/長方形 11">
            <a:extLst>
              <a:ext uri="{FF2B5EF4-FFF2-40B4-BE49-F238E27FC236}">
                <a16:creationId xmlns:a16="http://schemas.microsoft.com/office/drawing/2014/main" id="{B82B6A8C-A4C9-7E4F-B6E1-A0A1EF1C329D}"/>
              </a:ext>
            </a:extLst>
          </p:cNvPr>
          <p:cNvSpPr/>
          <p:nvPr/>
        </p:nvSpPr>
        <p:spPr>
          <a:xfrm>
            <a:off x="4207730" y="2363436"/>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短期での分析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FCD5DA32-BDFD-8A4E-B343-663EB76BA688}"/>
              </a:ext>
            </a:extLst>
          </p:cNvPr>
          <p:cNvSpPr/>
          <p:nvPr/>
        </p:nvSpPr>
        <p:spPr>
          <a:xfrm>
            <a:off x="4214808" y="1926965"/>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深い分析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30FD906E-240F-9C46-A2BE-6440D9AF6A54}"/>
              </a:ext>
            </a:extLst>
          </p:cNvPr>
          <p:cNvSpPr/>
          <p:nvPr/>
        </p:nvSpPr>
        <p:spPr>
          <a:xfrm>
            <a:off x="4214641" y="1060095"/>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サービス連携</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4CE49F1C-AB55-0E45-981C-F718B2815FD3}"/>
              </a:ext>
            </a:extLst>
          </p:cNvPr>
          <p:cNvSpPr/>
          <p:nvPr/>
        </p:nvSpPr>
        <p:spPr>
          <a:xfrm>
            <a:off x="4208379" y="1490494"/>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データの蓄積</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520929E0-CB3F-A340-8F14-71F3E5C92D7B}"/>
              </a:ext>
            </a:extLst>
          </p:cNvPr>
          <p:cNvSpPr/>
          <p:nvPr/>
        </p:nvSpPr>
        <p:spPr>
          <a:xfrm>
            <a:off x="6573140" y="5059230"/>
            <a:ext cx="1584176" cy="38609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データの生成</a:t>
            </a:r>
          </a:p>
        </p:txBody>
      </p:sp>
      <p:sp>
        <p:nvSpPr>
          <p:cNvPr id="17" name="正方形/長方形 16">
            <a:extLst>
              <a:ext uri="{FF2B5EF4-FFF2-40B4-BE49-F238E27FC236}">
                <a16:creationId xmlns:a16="http://schemas.microsoft.com/office/drawing/2014/main" id="{40C37839-B2E8-F84C-8C9C-B7ED17BFA456}"/>
              </a:ext>
            </a:extLst>
          </p:cNvPr>
          <p:cNvSpPr/>
          <p:nvPr/>
        </p:nvSpPr>
        <p:spPr>
          <a:xfrm>
            <a:off x="6588057" y="3891887"/>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状況判断・制御</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dirty="0">
                <a:solidFill>
                  <a:srgbClr val="FFFFFF"/>
                </a:solidFill>
                <a:latin typeface="Meiryo" panose="020B0604030504040204" pitchFamily="34" charset="-128"/>
                <a:ea typeface="Meiryo" panose="020B0604030504040204" pitchFamily="34" charset="-128"/>
                <a:cs typeface="ＭＳ Ｐゴシック"/>
              </a:rPr>
              <a:t>モノの集合体</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6C056C78-DFED-E84D-A60C-A4A0E4277F6F}"/>
              </a:ext>
            </a:extLst>
          </p:cNvPr>
          <p:cNvSpPr/>
          <p:nvPr/>
        </p:nvSpPr>
        <p:spPr>
          <a:xfrm>
            <a:off x="6588224" y="3462727"/>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データの収集・集約</a:t>
            </a:r>
          </a:p>
        </p:txBody>
      </p:sp>
      <p:sp>
        <p:nvSpPr>
          <p:cNvPr id="19" name="正方形/長方形 18">
            <a:extLst>
              <a:ext uri="{FF2B5EF4-FFF2-40B4-BE49-F238E27FC236}">
                <a16:creationId xmlns:a16="http://schemas.microsoft.com/office/drawing/2014/main" id="{8FC93D4A-427D-EA42-A30F-B0E6D50B6FE0}"/>
              </a:ext>
            </a:extLst>
          </p:cNvPr>
          <p:cNvSpPr/>
          <p:nvPr/>
        </p:nvSpPr>
        <p:spPr>
          <a:xfrm>
            <a:off x="6581628" y="3033567"/>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短期での分析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7315BD5C-7C7A-3747-AB1D-8B5488ACFC70}"/>
              </a:ext>
            </a:extLst>
          </p:cNvPr>
          <p:cNvSpPr/>
          <p:nvPr/>
        </p:nvSpPr>
        <p:spPr>
          <a:xfrm>
            <a:off x="6581628" y="2154641"/>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深い分析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2DD53FDA-DAB4-AC4E-A426-FAF44916A0C4}"/>
              </a:ext>
            </a:extLst>
          </p:cNvPr>
          <p:cNvSpPr/>
          <p:nvPr/>
        </p:nvSpPr>
        <p:spPr>
          <a:xfrm>
            <a:off x="6581628" y="1297250"/>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サービス連携</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a:extLst>
              <a:ext uri="{FF2B5EF4-FFF2-40B4-BE49-F238E27FC236}">
                <a16:creationId xmlns:a16="http://schemas.microsoft.com/office/drawing/2014/main" id="{1488B9D1-6AE6-344B-BB54-5019B382C3C7}"/>
              </a:ext>
            </a:extLst>
          </p:cNvPr>
          <p:cNvSpPr/>
          <p:nvPr/>
        </p:nvSpPr>
        <p:spPr>
          <a:xfrm>
            <a:off x="6581628" y="1726425"/>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データの蓄積</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a:extLst>
              <a:ext uri="{FF2B5EF4-FFF2-40B4-BE49-F238E27FC236}">
                <a16:creationId xmlns:a16="http://schemas.microsoft.com/office/drawing/2014/main" id="{58BAD949-5D32-384C-BD11-CFFB0D404462}"/>
              </a:ext>
            </a:extLst>
          </p:cNvPr>
          <p:cNvSpPr/>
          <p:nvPr/>
        </p:nvSpPr>
        <p:spPr>
          <a:xfrm>
            <a:off x="6573140" y="4627058"/>
            <a:ext cx="1584176" cy="38609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状況判断・制御</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dirty="0">
                <a:solidFill>
                  <a:srgbClr val="FFFFFF"/>
                </a:solidFill>
                <a:latin typeface="Meiryo" panose="020B0604030504040204" pitchFamily="34" charset="-128"/>
                <a:ea typeface="Meiryo" panose="020B0604030504040204" pitchFamily="34" charset="-128"/>
                <a:cs typeface="ＭＳ Ｐゴシック"/>
              </a:rPr>
              <a:t>個別のモノ</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テキスト ボックス 24">
            <a:extLst>
              <a:ext uri="{FF2B5EF4-FFF2-40B4-BE49-F238E27FC236}">
                <a16:creationId xmlns:a16="http://schemas.microsoft.com/office/drawing/2014/main" id="{462200AF-B69C-7748-8D68-86B175BA7532}"/>
              </a:ext>
            </a:extLst>
          </p:cNvPr>
          <p:cNvSpPr txBox="1"/>
          <p:nvPr/>
        </p:nvSpPr>
        <p:spPr>
          <a:xfrm>
            <a:off x="1633648" y="1808708"/>
            <a:ext cx="1107996" cy="369332"/>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クラウド</a:t>
            </a:r>
          </a:p>
        </p:txBody>
      </p:sp>
      <p:sp>
        <p:nvSpPr>
          <p:cNvPr id="29" name="テキスト ボックス 28">
            <a:extLst>
              <a:ext uri="{FF2B5EF4-FFF2-40B4-BE49-F238E27FC236}">
                <a16:creationId xmlns:a16="http://schemas.microsoft.com/office/drawing/2014/main" id="{BBCE0717-666C-3C4A-92D4-F5ADB69E2F7E}"/>
              </a:ext>
            </a:extLst>
          </p:cNvPr>
          <p:cNvSpPr txBox="1"/>
          <p:nvPr/>
        </p:nvSpPr>
        <p:spPr>
          <a:xfrm>
            <a:off x="1748158" y="2997526"/>
            <a:ext cx="877163"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エッジ</a:t>
            </a:r>
          </a:p>
        </p:txBody>
      </p:sp>
      <p:sp>
        <p:nvSpPr>
          <p:cNvPr id="30" name="テキスト ボックス 29">
            <a:extLst>
              <a:ext uri="{FF2B5EF4-FFF2-40B4-BE49-F238E27FC236}">
                <a16:creationId xmlns:a16="http://schemas.microsoft.com/office/drawing/2014/main" id="{707F0595-DD30-A247-88AC-1338F0DD2A44}"/>
              </a:ext>
            </a:extLst>
          </p:cNvPr>
          <p:cNvSpPr txBox="1"/>
          <p:nvPr/>
        </p:nvSpPr>
        <p:spPr>
          <a:xfrm>
            <a:off x="1894666" y="4555624"/>
            <a:ext cx="646331"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モノ</a:t>
            </a:r>
          </a:p>
        </p:txBody>
      </p:sp>
      <p:sp>
        <p:nvSpPr>
          <p:cNvPr id="31" name="テキスト ボックス 30">
            <a:extLst>
              <a:ext uri="{FF2B5EF4-FFF2-40B4-BE49-F238E27FC236}">
                <a16:creationId xmlns:a16="http://schemas.microsoft.com/office/drawing/2014/main" id="{4DD2D0CB-B229-614D-A444-8AA0F6324B29}"/>
              </a:ext>
            </a:extLst>
          </p:cNvPr>
          <p:cNvSpPr txBox="1"/>
          <p:nvPr/>
        </p:nvSpPr>
        <p:spPr>
          <a:xfrm>
            <a:off x="4332079" y="5811913"/>
            <a:ext cx="4051109" cy="646331"/>
          </a:xfrm>
          <a:prstGeom prst="rect">
            <a:avLst/>
          </a:prstGeom>
          <a:noFill/>
        </p:spPr>
        <p:txBody>
          <a:bodyPr wrap="none" rtlCol="0">
            <a:spAutoFit/>
          </a:bodyPr>
          <a:lstStyle/>
          <a:p>
            <a:pPr marL="171450" indent="-1714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データ発生源に、できるだけ近いところで処理する</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「深い分析」の前に、リアルタイムで処理・分析する</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データの変化に追従して迅速にアクションを起こす</a:t>
            </a:r>
          </a:p>
        </p:txBody>
      </p:sp>
      <p:sp>
        <p:nvSpPr>
          <p:cNvPr id="32" name="右矢印 31">
            <a:extLst>
              <a:ext uri="{FF2B5EF4-FFF2-40B4-BE49-F238E27FC236}">
                <a16:creationId xmlns:a16="http://schemas.microsoft.com/office/drawing/2014/main" id="{468EF255-0826-6C40-84B0-C94B430548D5}"/>
              </a:ext>
            </a:extLst>
          </p:cNvPr>
          <p:cNvSpPr/>
          <p:nvPr/>
        </p:nvSpPr>
        <p:spPr>
          <a:xfrm>
            <a:off x="6010202" y="1674757"/>
            <a:ext cx="360040" cy="456136"/>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右矢印 32">
            <a:extLst>
              <a:ext uri="{FF2B5EF4-FFF2-40B4-BE49-F238E27FC236}">
                <a16:creationId xmlns:a16="http://schemas.microsoft.com/office/drawing/2014/main" id="{3BF27D67-0E80-E048-B654-673A2CD6BA0A}"/>
              </a:ext>
            </a:extLst>
          </p:cNvPr>
          <p:cNvSpPr/>
          <p:nvPr/>
        </p:nvSpPr>
        <p:spPr>
          <a:xfrm>
            <a:off x="6012838" y="3382667"/>
            <a:ext cx="360040" cy="456136"/>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右矢印 33">
            <a:extLst>
              <a:ext uri="{FF2B5EF4-FFF2-40B4-BE49-F238E27FC236}">
                <a16:creationId xmlns:a16="http://schemas.microsoft.com/office/drawing/2014/main" id="{85E28E8D-4C01-644E-AA69-1DC2CA87B8EC}"/>
              </a:ext>
            </a:extLst>
          </p:cNvPr>
          <p:cNvSpPr/>
          <p:nvPr/>
        </p:nvSpPr>
        <p:spPr>
          <a:xfrm>
            <a:off x="6005958" y="4826796"/>
            <a:ext cx="360040" cy="456136"/>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C454D44B-7941-E34A-A250-03ABA6FC8EDA}"/>
              </a:ext>
            </a:extLst>
          </p:cNvPr>
          <p:cNvSpPr txBox="1"/>
          <p:nvPr/>
        </p:nvSpPr>
        <p:spPr>
          <a:xfrm>
            <a:off x="465294" y="5950412"/>
            <a:ext cx="3877985" cy="369332"/>
          </a:xfrm>
          <a:prstGeom prst="rect">
            <a:avLst/>
          </a:prstGeom>
          <a:noFill/>
        </p:spPr>
        <p:txBody>
          <a:bodyPr wrap="none" rtlCol="0">
            <a:spAutoFit/>
          </a:bodyPr>
          <a:lstStyle/>
          <a:p>
            <a:r>
              <a:rPr kumimoji="1" lang="ja-JP" altLang="en-US" dirty="0">
                <a:solidFill>
                  <a:schemeClr val="bg1"/>
                </a:solidFill>
                <a:latin typeface="Meiryo" panose="020B0604030504040204" pitchFamily="34" charset="-128"/>
                <a:ea typeface="Meiryo" panose="020B0604030504040204" pitchFamily="34" charset="-128"/>
              </a:rPr>
              <a:t>高度な機能をエッジやモノにシフト</a:t>
            </a:r>
          </a:p>
        </p:txBody>
      </p:sp>
      <p:cxnSp>
        <p:nvCxnSpPr>
          <p:cNvPr id="38" name="カギ線コネクタ 37">
            <a:extLst>
              <a:ext uri="{FF2B5EF4-FFF2-40B4-BE49-F238E27FC236}">
                <a16:creationId xmlns:a16="http://schemas.microsoft.com/office/drawing/2014/main" id="{A8315767-7FDC-1D4E-B274-5E40120D7959}"/>
              </a:ext>
            </a:extLst>
          </p:cNvPr>
          <p:cNvCxnSpPr>
            <a:cxnSpLocks/>
            <a:stCxn id="12" idx="3"/>
            <a:endCxn id="19" idx="1"/>
          </p:cNvCxnSpPr>
          <p:nvPr/>
        </p:nvCxnSpPr>
        <p:spPr>
          <a:xfrm>
            <a:off x="5791906" y="2556481"/>
            <a:ext cx="789722" cy="670131"/>
          </a:xfrm>
          <a:prstGeom prst="bentConnector3">
            <a:avLst>
              <a:gd name="adj1" fmla="val 59873"/>
            </a:avLst>
          </a:prstGeom>
          <a:ln w="12700">
            <a:solidFill>
              <a:srgbClr val="0070C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1" name="カギ線コネクタ 40">
            <a:extLst>
              <a:ext uri="{FF2B5EF4-FFF2-40B4-BE49-F238E27FC236}">
                <a16:creationId xmlns:a16="http://schemas.microsoft.com/office/drawing/2014/main" id="{5633A01D-BD0E-B34A-B18E-4AA26BBD25CF}"/>
              </a:ext>
            </a:extLst>
          </p:cNvPr>
          <p:cNvCxnSpPr>
            <a:cxnSpLocks/>
            <a:stCxn id="10" idx="3"/>
            <a:endCxn id="17" idx="1"/>
          </p:cNvCxnSpPr>
          <p:nvPr/>
        </p:nvCxnSpPr>
        <p:spPr>
          <a:xfrm>
            <a:off x="5798817" y="3883509"/>
            <a:ext cx="789240" cy="201423"/>
          </a:xfrm>
          <a:prstGeom prst="bentConnector3">
            <a:avLst>
              <a:gd name="adj1" fmla="val 61676"/>
            </a:avLst>
          </a:prstGeom>
          <a:ln w="12700">
            <a:solidFill>
              <a:schemeClr val="tx2">
                <a:lumMod val="60000"/>
                <a:lumOff val="40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4" name="カギ線コネクタ 43">
            <a:extLst>
              <a:ext uri="{FF2B5EF4-FFF2-40B4-BE49-F238E27FC236}">
                <a16:creationId xmlns:a16="http://schemas.microsoft.com/office/drawing/2014/main" id="{CC976A50-7C5F-5949-B39A-6F9BDEEDD2E7}"/>
              </a:ext>
            </a:extLst>
          </p:cNvPr>
          <p:cNvCxnSpPr>
            <a:cxnSpLocks/>
            <a:stCxn id="10" idx="3"/>
            <a:endCxn id="24" idx="1"/>
          </p:cNvCxnSpPr>
          <p:nvPr/>
        </p:nvCxnSpPr>
        <p:spPr>
          <a:xfrm>
            <a:off x="5798817" y="3883509"/>
            <a:ext cx="774323" cy="936594"/>
          </a:xfrm>
          <a:prstGeom prst="bentConnector3">
            <a:avLst>
              <a:gd name="adj1" fmla="val 62816"/>
            </a:avLst>
          </a:prstGeom>
          <a:ln w="12700">
            <a:solidFill>
              <a:schemeClr val="tx2">
                <a:lumMod val="60000"/>
                <a:lumOff val="40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5172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a:t>IoT</a:t>
            </a:r>
            <a:r>
              <a:rPr kumimoji="1" lang="en-US" altLang="ja-JP" dirty="0"/>
              <a:t> World Forum</a:t>
            </a:r>
            <a:r>
              <a:rPr kumimoji="1" lang="ja-JP" altLang="en-US" dirty="0"/>
              <a:t>のリファレンス･モデル</a:t>
            </a:r>
          </a:p>
        </p:txBody>
      </p:sp>
      <p:sp>
        <p:nvSpPr>
          <p:cNvPr id="3" name="スライド番号プレースホルダー 2"/>
          <p:cNvSpPr>
            <a:spLocks noGrp="1"/>
          </p:cNvSpPr>
          <p:nvPr>
            <p:ph type="sldNum" sz="quarter" idx="12"/>
          </p:nvPr>
        </p:nvSpPr>
        <p:spPr>
          <a:xfrm>
            <a:off x="6946745" y="6349385"/>
            <a:ext cx="2133600" cy="168363"/>
          </a:xfrm>
        </p:spPr>
        <p:txBody>
          <a:bodyPr/>
          <a:lstStyle/>
          <a:p>
            <a:fld id="{8FF8CC5D-A65D-5946-99B5-645367A967AD}" type="slidenum">
              <a:rPr kumimoji="1" lang="ja-JP" altLang="en-US" smtClean="0"/>
              <a:t>24</a:t>
            </a:fld>
            <a:endParaRPr kumimoji="1" lang="ja-JP" altLang="en-US"/>
          </a:p>
        </p:txBody>
      </p:sp>
      <p:sp>
        <p:nvSpPr>
          <p:cNvPr id="4" name="台形 3"/>
          <p:cNvSpPr/>
          <p:nvPr/>
        </p:nvSpPr>
        <p:spPr>
          <a:xfrm>
            <a:off x="1562163" y="5355233"/>
            <a:ext cx="6048672" cy="980936"/>
          </a:xfrm>
          <a:prstGeom prst="trapezoid">
            <a:avLst>
              <a:gd name="adj" fmla="val 69466"/>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台形 4"/>
          <p:cNvSpPr/>
          <p:nvPr/>
        </p:nvSpPr>
        <p:spPr>
          <a:xfrm>
            <a:off x="1545570" y="4631538"/>
            <a:ext cx="6048672" cy="980936"/>
          </a:xfrm>
          <a:prstGeom prst="trapezoid">
            <a:avLst>
              <a:gd name="adj" fmla="val 69466"/>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台形 5"/>
          <p:cNvSpPr/>
          <p:nvPr/>
        </p:nvSpPr>
        <p:spPr>
          <a:xfrm>
            <a:off x="1545570" y="3880969"/>
            <a:ext cx="6048672" cy="980936"/>
          </a:xfrm>
          <a:prstGeom prst="trapezoid">
            <a:avLst>
              <a:gd name="adj" fmla="val 69466"/>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台形 6"/>
          <p:cNvSpPr/>
          <p:nvPr/>
        </p:nvSpPr>
        <p:spPr>
          <a:xfrm>
            <a:off x="1555180" y="3157274"/>
            <a:ext cx="6048672" cy="980936"/>
          </a:xfrm>
          <a:prstGeom prst="trapezoid">
            <a:avLst>
              <a:gd name="adj" fmla="val 69466"/>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台形 7"/>
          <p:cNvSpPr/>
          <p:nvPr/>
        </p:nvSpPr>
        <p:spPr>
          <a:xfrm>
            <a:off x="1555180" y="2401858"/>
            <a:ext cx="6048672" cy="980936"/>
          </a:xfrm>
          <a:prstGeom prst="trapezoid">
            <a:avLst>
              <a:gd name="adj" fmla="val 69466"/>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台形 8"/>
          <p:cNvSpPr/>
          <p:nvPr/>
        </p:nvSpPr>
        <p:spPr>
          <a:xfrm>
            <a:off x="1545570" y="1682363"/>
            <a:ext cx="6048672" cy="980936"/>
          </a:xfrm>
          <a:prstGeom prst="trapezoid">
            <a:avLst>
              <a:gd name="adj" fmla="val 69466"/>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台形 9"/>
          <p:cNvSpPr/>
          <p:nvPr/>
        </p:nvSpPr>
        <p:spPr>
          <a:xfrm>
            <a:off x="1547664" y="980728"/>
            <a:ext cx="6048672" cy="980936"/>
          </a:xfrm>
          <a:prstGeom prst="trapezoid">
            <a:avLst>
              <a:gd name="adj" fmla="val 69466"/>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2784800" y="5641549"/>
            <a:ext cx="3570208" cy="707886"/>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物理的なデバイスとコントロー</a:t>
            </a:r>
            <a:endParaRPr lang="en-US" altLang="ja-JP" b="1" dirty="0">
              <a:solidFill>
                <a:schemeClr val="bg1"/>
              </a:solidFill>
              <a:latin typeface="Meiryo" charset="-128"/>
              <a:ea typeface="Meiryo" charset="-128"/>
              <a:cs typeface="Meiryo" charset="-128"/>
            </a:endParaRPr>
          </a:p>
          <a:p>
            <a:pPr algn="ctr"/>
            <a:r>
              <a:rPr kumimoji="1" lang="en-US" altLang="ja-JP" sz="1000" b="1" dirty="0">
                <a:solidFill>
                  <a:schemeClr val="bg1"/>
                </a:solidFill>
                <a:latin typeface="Meiryo" charset="-128"/>
                <a:ea typeface="Meiryo" charset="-128"/>
                <a:cs typeface="Meiryo" charset="-128"/>
              </a:rPr>
              <a:t>Physical Devices &amp;controllers</a:t>
            </a:r>
          </a:p>
          <a:p>
            <a:pPr algn="ctr"/>
            <a:r>
              <a:rPr lang="ja-JP" altLang="en-US" sz="1200" dirty="0">
                <a:solidFill>
                  <a:schemeClr val="bg1"/>
                </a:solidFill>
                <a:latin typeface="Meiryo" charset="-128"/>
                <a:ea typeface="Meiryo" charset="-128"/>
                <a:cs typeface="Meiryo" charset="-128"/>
              </a:rPr>
              <a:t>モノと設備・モノの周辺に配置される制御機器類</a:t>
            </a:r>
            <a:endParaRPr kumimoji="1" lang="ja-JP" altLang="en-US" sz="1200" dirty="0">
              <a:solidFill>
                <a:schemeClr val="bg1"/>
              </a:solidFill>
              <a:latin typeface="Meiryo" charset="-128"/>
              <a:ea typeface="Meiryo" charset="-128"/>
              <a:cs typeface="Meiryo" charset="-128"/>
            </a:endParaRPr>
          </a:p>
        </p:txBody>
      </p:sp>
      <p:sp>
        <p:nvSpPr>
          <p:cNvPr id="13" name="テキスト ボックス 12"/>
          <p:cNvSpPr txBox="1"/>
          <p:nvPr/>
        </p:nvSpPr>
        <p:spPr>
          <a:xfrm>
            <a:off x="3477297" y="4885189"/>
            <a:ext cx="2185214" cy="707886"/>
          </a:xfrm>
          <a:prstGeom prst="rect">
            <a:avLst/>
          </a:prstGeom>
          <a:noFill/>
        </p:spPr>
        <p:txBody>
          <a:bodyPr wrap="none" rtlCol="0">
            <a:spAutoFit/>
          </a:bodyPr>
          <a:lstStyle/>
          <a:p>
            <a:pPr algn="ctr"/>
            <a:r>
              <a:rPr lang="ja-JP" altLang="en-US" b="1" dirty="0">
                <a:solidFill>
                  <a:schemeClr val="bg1"/>
                </a:solidFill>
                <a:latin typeface="Meiryo" charset="-128"/>
                <a:ea typeface="Meiryo" charset="-128"/>
                <a:cs typeface="Meiryo" charset="-128"/>
              </a:rPr>
              <a:t>接続</a:t>
            </a:r>
            <a:endParaRPr kumimoji="1" lang="en-US" altLang="ja-JP" b="1" dirty="0">
              <a:solidFill>
                <a:schemeClr val="bg1"/>
              </a:solidFill>
              <a:latin typeface="Meiryo" charset="-128"/>
              <a:ea typeface="Meiryo" charset="-128"/>
              <a:cs typeface="Meiryo" charset="-128"/>
            </a:endParaRPr>
          </a:p>
          <a:p>
            <a:pPr algn="ctr"/>
            <a:r>
              <a:rPr lang="en-US" altLang="ja-JP" sz="1000" b="1" dirty="0">
                <a:solidFill>
                  <a:schemeClr val="bg1"/>
                </a:solidFill>
                <a:latin typeface="Meiryo" charset="-128"/>
                <a:ea typeface="Meiryo" charset="-128"/>
                <a:cs typeface="Meiryo" charset="-128"/>
              </a:rPr>
              <a:t>Connectivity</a:t>
            </a:r>
            <a:endParaRPr kumimoji="1" lang="en-US" altLang="ja-JP" sz="1000" b="1"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ネットワークや機器との通信</a:t>
            </a:r>
            <a:endParaRPr kumimoji="1" lang="ja-JP" altLang="en-US" sz="1200" dirty="0">
              <a:solidFill>
                <a:schemeClr val="bg1"/>
              </a:solidFill>
              <a:latin typeface="Meiryo" charset="-128"/>
              <a:ea typeface="Meiryo" charset="-128"/>
              <a:cs typeface="Meiryo" charset="-128"/>
            </a:endParaRPr>
          </a:p>
        </p:txBody>
      </p:sp>
      <p:sp>
        <p:nvSpPr>
          <p:cNvPr id="14" name="テキスト ボックス 13"/>
          <p:cNvSpPr txBox="1"/>
          <p:nvPr/>
        </p:nvSpPr>
        <p:spPr>
          <a:xfrm>
            <a:off x="3092577" y="4152722"/>
            <a:ext cx="2954655" cy="707886"/>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エッジコンピューティング</a:t>
            </a:r>
            <a:endParaRPr kumimoji="1" lang="en-US" altLang="ja-JP" b="1" dirty="0">
              <a:solidFill>
                <a:schemeClr val="bg1"/>
              </a:solidFill>
              <a:latin typeface="Meiryo" charset="-128"/>
              <a:ea typeface="Meiryo" charset="-128"/>
              <a:cs typeface="Meiryo" charset="-128"/>
            </a:endParaRPr>
          </a:p>
          <a:p>
            <a:pPr algn="ctr"/>
            <a:r>
              <a:rPr lang="en-US" altLang="ja-JP" sz="1000" b="1" dirty="0">
                <a:solidFill>
                  <a:schemeClr val="bg1"/>
                </a:solidFill>
                <a:latin typeface="Meiryo" charset="-128"/>
                <a:ea typeface="Meiryo" charset="-128"/>
                <a:cs typeface="Meiryo" charset="-128"/>
              </a:rPr>
              <a:t>Edge Computing</a:t>
            </a:r>
            <a:endParaRPr kumimoji="1" lang="en-US" altLang="ja-JP" sz="1000" b="1"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モノの周辺でのデータ分析や変換処理</a:t>
            </a:r>
            <a:endParaRPr kumimoji="1" lang="ja-JP" altLang="en-US" sz="1200" dirty="0">
              <a:solidFill>
                <a:schemeClr val="bg1"/>
              </a:solidFill>
              <a:latin typeface="Meiryo" charset="-128"/>
              <a:ea typeface="Meiryo" charset="-128"/>
              <a:cs typeface="Meiryo" charset="-128"/>
            </a:endParaRPr>
          </a:p>
        </p:txBody>
      </p:sp>
      <p:sp>
        <p:nvSpPr>
          <p:cNvPr id="15" name="テキスト ボックス 14"/>
          <p:cNvSpPr txBox="1"/>
          <p:nvPr/>
        </p:nvSpPr>
        <p:spPr>
          <a:xfrm>
            <a:off x="3708131" y="2696781"/>
            <a:ext cx="1723549" cy="707886"/>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データ抽象化</a:t>
            </a:r>
            <a:endParaRPr kumimoji="1" lang="en-US" altLang="ja-JP" b="1" dirty="0">
              <a:solidFill>
                <a:schemeClr val="bg1"/>
              </a:solidFill>
              <a:latin typeface="Meiryo" charset="-128"/>
              <a:ea typeface="Meiryo" charset="-128"/>
              <a:cs typeface="Meiryo" charset="-128"/>
            </a:endParaRPr>
          </a:p>
          <a:p>
            <a:pPr algn="ctr"/>
            <a:r>
              <a:rPr lang="en-US" altLang="ja-JP" sz="1000" b="1" dirty="0">
                <a:solidFill>
                  <a:schemeClr val="bg1"/>
                </a:solidFill>
                <a:latin typeface="Meiryo" charset="-128"/>
                <a:ea typeface="Meiryo" charset="-128"/>
                <a:cs typeface="Meiryo" charset="-128"/>
              </a:rPr>
              <a:t>Data Abstraction</a:t>
            </a:r>
            <a:endParaRPr kumimoji="1" lang="en-US" altLang="ja-JP" sz="1000" b="1"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データ集約とアクセス</a:t>
            </a:r>
            <a:endParaRPr kumimoji="1" lang="ja-JP" altLang="en-US" sz="1200" dirty="0">
              <a:solidFill>
                <a:schemeClr val="bg1"/>
              </a:solidFill>
              <a:latin typeface="Meiryo" charset="-128"/>
              <a:ea typeface="Meiryo" charset="-128"/>
              <a:cs typeface="Meiryo" charset="-128"/>
            </a:endParaRPr>
          </a:p>
        </p:txBody>
      </p:sp>
      <p:sp>
        <p:nvSpPr>
          <p:cNvPr id="16" name="テキスト ボックス 15"/>
          <p:cNvSpPr txBox="1"/>
          <p:nvPr/>
        </p:nvSpPr>
        <p:spPr>
          <a:xfrm>
            <a:off x="3015634" y="1995146"/>
            <a:ext cx="3108544" cy="707886"/>
          </a:xfrm>
          <a:prstGeom prst="rect">
            <a:avLst/>
          </a:prstGeom>
          <a:noFill/>
        </p:spPr>
        <p:txBody>
          <a:bodyPr wrap="none" rtlCol="0">
            <a:spAutoFit/>
          </a:bodyPr>
          <a:lstStyle/>
          <a:p>
            <a:pPr algn="ctr"/>
            <a:r>
              <a:rPr kumimoji="1" lang="ja-JP" altLang="en-US" b="1" dirty="0">
                <a:solidFill>
                  <a:srgbClr val="0070C0"/>
                </a:solidFill>
                <a:latin typeface="Meiryo" charset="-128"/>
                <a:ea typeface="Meiryo" charset="-128"/>
                <a:cs typeface="Meiryo" charset="-128"/>
              </a:rPr>
              <a:t>アプリケーション</a:t>
            </a:r>
            <a:endParaRPr kumimoji="1" lang="en-US" altLang="ja-JP" sz="800" dirty="0">
              <a:solidFill>
                <a:srgbClr val="0070C0"/>
              </a:solidFill>
              <a:latin typeface="Meiryo" charset="-128"/>
              <a:ea typeface="Meiryo" charset="-128"/>
              <a:cs typeface="Meiryo" charset="-128"/>
            </a:endParaRPr>
          </a:p>
          <a:p>
            <a:pPr algn="ctr"/>
            <a:r>
              <a:rPr lang="en-US" altLang="ja-JP" sz="900" b="1" dirty="0">
                <a:solidFill>
                  <a:srgbClr val="0070C0"/>
                </a:solidFill>
                <a:latin typeface="Meiryo" charset="-128"/>
                <a:ea typeface="Meiryo" charset="-128"/>
                <a:cs typeface="Meiryo" charset="-128"/>
              </a:rPr>
              <a:t>Application</a:t>
            </a:r>
            <a:endParaRPr kumimoji="1" lang="en-US" altLang="ja-JP" sz="900" b="1" dirty="0">
              <a:solidFill>
                <a:srgbClr val="0070C0"/>
              </a:solidFill>
              <a:latin typeface="Meiryo" charset="-128"/>
              <a:ea typeface="Meiryo" charset="-128"/>
              <a:cs typeface="Meiryo" charset="-128"/>
            </a:endParaRPr>
          </a:p>
          <a:p>
            <a:pPr algn="ctr"/>
            <a:r>
              <a:rPr lang="ja-JP" altLang="en-US" sz="1200" dirty="0">
                <a:solidFill>
                  <a:srgbClr val="0070C0"/>
                </a:solidFill>
                <a:latin typeface="Meiryo" charset="-128"/>
                <a:ea typeface="Meiryo" charset="-128"/>
                <a:cs typeface="Meiryo" charset="-128"/>
              </a:rPr>
              <a:t>データ活用（業務処理・分析・レポート）</a:t>
            </a:r>
            <a:endParaRPr kumimoji="1" lang="ja-JP" altLang="en-US" sz="1200" dirty="0">
              <a:solidFill>
                <a:srgbClr val="0070C0"/>
              </a:solidFill>
              <a:latin typeface="Meiryo" charset="-128"/>
              <a:ea typeface="Meiryo" charset="-128"/>
              <a:cs typeface="Meiryo" charset="-128"/>
            </a:endParaRPr>
          </a:p>
        </p:txBody>
      </p:sp>
      <p:sp>
        <p:nvSpPr>
          <p:cNvPr id="17" name="テキスト ボックス 16"/>
          <p:cNvSpPr txBox="1"/>
          <p:nvPr/>
        </p:nvSpPr>
        <p:spPr>
          <a:xfrm>
            <a:off x="3569473" y="1116884"/>
            <a:ext cx="2000869" cy="707886"/>
          </a:xfrm>
          <a:prstGeom prst="rect">
            <a:avLst/>
          </a:prstGeom>
          <a:noFill/>
        </p:spPr>
        <p:txBody>
          <a:bodyPr wrap="none" rtlCol="0">
            <a:spAutoFit/>
          </a:bodyPr>
          <a:lstStyle/>
          <a:p>
            <a:pPr algn="ctr"/>
            <a:r>
              <a:rPr kumimoji="1" lang="ja-JP" altLang="en-US" b="1" dirty="0">
                <a:solidFill>
                  <a:srgbClr val="0070C0"/>
                </a:solidFill>
                <a:latin typeface="Meiryo" charset="-128"/>
                <a:ea typeface="Meiryo" charset="-128"/>
                <a:cs typeface="Meiryo" charset="-128"/>
              </a:rPr>
              <a:t>協働とプロセス</a:t>
            </a:r>
            <a:endParaRPr kumimoji="1" lang="en-US" altLang="ja-JP" b="1" dirty="0">
              <a:solidFill>
                <a:srgbClr val="0070C0"/>
              </a:solidFill>
              <a:latin typeface="Meiryo" charset="-128"/>
              <a:ea typeface="Meiryo" charset="-128"/>
              <a:cs typeface="Meiryo" charset="-128"/>
            </a:endParaRPr>
          </a:p>
          <a:p>
            <a:pPr algn="ctr"/>
            <a:r>
              <a:rPr lang="en-US" altLang="ja-JP" sz="1000" b="1" dirty="0">
                <a:solidFill>
                  <a:srgbClr val="0070C0"/>
                </a:solidFill>
                <a:latin typeface="Meiryo" charset="-128"/>
                <a:ea typeface="Meiryo" charset="-128"/>
                <a:cs typeface="Meiryo" charset="-128"/>
              </a:rPr>
              <a:t>Corroboration &amp; Processes</a:t>
            </a:r>
            <a:endParaRPr kumimoji="1" lang="en-US" altLang="ja-JP" sz="1000" b="1" dirty="0">
              <a:solidFill>
                <a:srgbClr val="0070C0"/>
              </a:solidFill>
              <a:latin typeface="Meiryo" charset="-128"/>
              <a:ea typeface="Meiryo" charset="-128"/>
              <a:cs typeface="Meiryo" charset="-128"/>
            </a:endParaRPr>
          </a:p>
          <a:p>
            <a:pPr algn="ctr"/>
            <a:r>
              <a:rPr lang="ja-JP" altLang="en-US" sz="1200" dirty="0">
                <a:solidFill>
                  <a:srgbClr val="0070C0"/>
                </a:solidFill>
                <a:latin typeface="Meiryo" charset="-128"/>
                <a:ea typeface="Meiryo" charset="-128"/>
                <a:cs typeface="Meiryo" charset="-128"/>
              </a:rPr>
              <a:t>人と業務プロセス</a:t>
            </a:r>
            <a:endParaRPr kumimoji="1" lang="ja-JP" altLang="en-US" sz="1200" dirty="0">
              <a:solidFill>
                <a:srgbClr val="0070C0"/>
              </a:solidFill>
              <a:latin typeface="Meiryo" charset="-128"/>
              <a:ea typeface="Meiryo" charset="-128"/>
              <a:cs typeface="Meiryo" charset="-128"/>
            </a:endParaRPr>
          </a:p>
        </p:txBody>
      </p:sp>
      <p:sp>
        <p:nvSpPr>
          <p:cNvPr id="18" name="テキスト ボックス 17"/>
          <p:cNvSpPr txBox="1"/>
          <p:nvPr/>
        </p:nvSpPr>
        <p:spPr>
          <a:xfrm>
            <a:off x="3785075" y="3438151"/>
            <a:ext cx="1569660" cy="707886"/>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データの蓄積</a:t>
            </a:r>
            <a:endParaRPr kumimoji="1" lang="en-US" altLang="ja-JP" b="1" dirty="0">
              <a:solidFill>
                <a:schemeClr val="bg1"/>
              </a:solidFill>
              <a:latin typeface="Meiryo" charset="-128"/>
              <a:ea typeface="Meiryo" charset="-128"/>
              <a:cs typeface="Meiryo" charset="-128"/>
            </a:endParaRPr>
          </a:p>
          <a:p>
            <a:pPr algn="ctr"/>
            <a:r>
              <a:rPr lang="en-US" altLang="ja-JP" sz="1000" b="1" dirty="0">
                <a:solidFill>
                  <a:schemeClr val="bg1"/>
                </a:solidFill>
                <a:latin typeface="Meiryo" charset="-128"/>
                <a:ea typeface="Meiryo" charset="-128"/>
                <a:cs typeface="Meiryo" charset="-128"/>
              </a:rPr>
              <a:t>Data Accumulation</a:t>
            </a:r>
            <a:endParaRPr kumimoji="1" lang="en-US" altLang="ja-JP" sz="1000" b="1"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データの蓄積と管理</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22144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クラウド</a:t>
            </a:r>
            <a:r>
              <a:rPr lang="ja-JP" altLang="en-US" dirty="0"/>
              <a:t>から超分散へ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sp>
        <p:nvSpPr>
          <p:cNvPr id="4" name="正方形/長方形 3"/>
          <p:cNvSpPr/>
          <p:nvPr/>
        </p:nvSpPr>
        <p:spPr>
          <a:xfrm>
            <a:off x="179512" y="826964"/>
            <a:ext cx="2088232" cy="56886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2411760" y="826964"/>
            <a:ext cx="2088232" cy="568863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44008" y="826964"/>
            <a:ext cx="2088232" cy="568863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876256" y="826964"/>
            <a:ext cx="2088232" cy="56886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629292" y="1527094"/>
            <a:ext cx="1188669" cy="79616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 name="図形グループ 8"/>
          <p:cNvGrpSpPr/>
          <p:nvPr/>
        </p:nvGrpSpPr>
        <p:grpSpPr>
          <a:xfrm>
            <a:off x="418170" y="4372784"/>
            <a:ext cx="398531" cy="455164"/>
            <a:chOff x="565484" y="2886304"/>
            <a:chExt cx="398531" cy="455164"/>
          </a:xfrm>
        </p:grpSpPr>
        <p:grpSp>
          <p:nvGrpSpPr>
            <p:cNvPr id="10" name="図形グループ 9"/>
            <p:cNvGrpSpPr/>
            <p:nvPr/>
          </p:nvGrpSpPr>
          <p:grpSpPr>
            <a:xfrm>
              <a:off x="565484" y="2886304"/>
              <a:ext cx="398531" cy="387786"/>
              <a:chOff x="758730" y="3198675"/>
              <a:chExt cx="702795" cy="688305"/>
            </a:xfrm>
          </p:grpSpPr>
          <p:sp>
            <p:nvSpPr>
              <p:cNvPr id="14" name="角丸四角形 13"/>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角丸四角形 14"/>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台形 15"/>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a:off x="695604" y="2996289"/>
              <a:ext cx="150692" cy="345179"/>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7" name="図形グループ 16"/>
          <p:cNvGrpSpPr/>
          <p:nvPr/>
        </p:nvGrpSpPr>
        <p:grpSpPr>
          <a:xfrm>
            <a:off x="1021838" y="4384873"/>
            <a:ext cx="398531" cy="455164"/>
            <a:chOff x="565484" y="2886304"/>
            <a:chExt cx="398531" cy="455164"/>
          </a:xfrm>
        </p:grpSpPr>
        <p:grpSp>
          <p:nvGrpSpPr>
            <p:cNvPr id="18" name="図形グループ 17"/>
            <p:cNvGrpSpPr/>
            <p:nvPr/>
          </p:nvGrpSpPr>
          <p:grpSpPr>
            <a:xfrm>
              <a:off x="565484" y="2886304"/>
              <a:ext cx="398531" cy="387786"/>
              <a:chOff x="758730" y="3198675"/>
              <a:chExt cx="702795" cy="688305"/>
            </a:xfrm>
          </p:grpSpPr>
          <p:sp>
            <p:nvSpPr>
              <p:cNvPr id="22" name="角丸四角形 2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角丸四角形 2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台形 2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 name="図形グループ 18"/>
            <p:cNvGrpSpPr/>
            <p:nvPr/>
          </p:nvGrpSpPr>
          <p:grpSpPr>
            <a:xfrm>
              <a:off x="695604" y="2996289"/>
              <a:ext cx="150692" cy="345179"/>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5" name="図形グループ 24"/>
          <p:cNvGrpSpPr/>
          <p:nvPr/>
        </p:nvGrpSpPr>
        <p:grpSpPr>
          <a:xfrm>
            <a:off x="1660119" y="4384873"/>
            <a:ext cx="398531" cy="455164"/>
            <a:chOff x="565484" y="2886304"/>
            <a:chExt cx="398531" cy="455164"/>
          </a:xfrm>
        </p:grpSpPr>
        <p:grpSp>
          <p:nvGrpSpPr>
            <p:cNvPr id="26" name="図形グループ 25"/>
            <p:cNvGrpSpPr/>
            <p:nvPr/>
          </p:nvGrpSpPr>
          <p:grpSpPr>
            <a:xfrm>
              <a:off x="565484" y="2886304"/>
              <a:ext cx="398531" cy="387786"/>
              <a:chOff x="758730" y="3198675"/>
              <a:chExt cx="702795" cy="688305"/>
            </a:xfrm>
          </p:grpSpPr>
          <p:sp>
            <p:nvSpPr>
              <p:cNvPr id="30" name="角丸四角形 29"/>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角丸四角形 30"/>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台形 31"/>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図形グループ 26"/>
            <p:cNvGrpSpPr/>
            <p:nvPr/>
          </p:nvGrpSpPr>
          <p:grpSpPr>
            <a:xfrm>
              <a:off x="695604" y="2996289"/>
              <a:ext cx="150692" cy="345179"/>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37" name="正方形/長方形 36"/>
          <p:cNvSpPr/>
          <p:nvPr/>
        </p:nvSpPr>
        <p:spPr>
          <a:xfrm>
            <a:off x="2834301" y="3791422"/>
            <a:ext cx="468052" cy="35561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磁気ディスク 38"/>
          <p:cNvSpPr/>
          <p:nvPr/>
        </p:nvSpPr>
        <p:spPr>
          <a:xfrm>
            <a:off x="1154482" y="1644330"/>
            <a:ext cx="596258" cy="57144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0" name="正方形/長方形 39"/>
          <p:cNvSpPr/>
          <p:nvPr/>
        </p:nvSpPr>
        <p:spPr>
          <a:xfrm>
            <a:off x="2861541" y="1527093"/>
            <a:ext cx="1188669" cy="79616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磁気ディスク 40"/>
          <p:cNvSpPr/>
          <p:nvPr/>
        </p:nvSpPr>
        <p:spPr>
          <a:xfrm>
            <a:off x="3380714" y="1639453"/>
            <a:ext cx="596258" cy="57144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2" name="図形グループ 41"/>
          <p:cNvGrpSpPr/>
          <p:nvPr/>
        </p:nvGrpSpPr>
        <p:grpSpPr>
          <a:xfrm>
            <a:off x="2587927" y="4372784"/>
            <a:ext cx="398531" cy="455164"/>
            <a:chOff x="565484" y="2886304"/>
            <a:chExt cx="398531" cy="455164"/>
          </a:xfrm>
        </p:grpSpPr>
        <p:grpSp>
          <p:nvGrpSpPr>
            <p:cNvPr id="43" name="図形グループ 42"/>
            <p:cNvGrpSpPr/>
            <p:nvPr/>
          </p:nvGrpSpPr>
          <p:grpSpPr>
            <a:xfrm>
              <a:off x="565484" y="2886304"/>
              <a:ext cx="398531" cy="387786"/>
              <a:chOff x="758730" y="3198675"/>
              <a:chExt cx="702795" cy="688305"/>
            </a:xfrm>
          </p:grpSpPr>
          <p:sp>
            <p:nvSpPr>
              <p:cNvPr id="47" name="角丸四角形 46"/>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角丸四角形 47"/>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台形 48"/>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695604" y="2996289"/>
              <a:ext cx="150692" cy="345179"/>
              <a:chOff x="1946324" y="4125162"/>
              <a:chExt cx="969964" cy="2007872"/>
            </a:xfrm>
          </p:grpSpPr>
          <p:sp>
            <p:nvSpPr>
              <p:cNvPr id="45" name="円/楕円 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フローチャート: 論理積ゲート 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50" name="図 4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30429" y="4385758"/>
            <a:ext cx="355327" cy="310502"/>
          </a:xfrm>
          <a:prstGeom prst="rect">
            <a:avLst/>
          </a:prstGeom>
        </p:spPr>
      </p:pic>
      <p:pic>
        <p:nvPicPr>
          <p:cNvPr id="51" name="図 5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3599" y="4416659"/>
            <a:ext cx="178457" cy="287834"/>
          </a:xfrm>
          <a:prstGeom prst="rect">
            <a:avLst/>
          </a:prstGeom>
        </p:spPr>
      </p:pic>
      <p:pic>
        <p:nvPicPr>
          <p:cNvPr id="52" name="図 5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29772" y="4385758"/>
            <a:ext cx="356441" cy="377675"/>
          </a:xfrm>
          <a:prstGeom prst="rect">
            <a:avLst/>
          </a:prstGeom>
        </p:spPr>
      </p:pic>
      <p:grpSp>
        <p:nvGrpSpPr>
          <p:cNvPr id="53" name="図形グループ 52"/>
          <p:cNvGrpSpPr/>
          <p:nvPr/>
        </p:nvGrpSpPr>
        <p:grpSpPr>
          <a:xfrm>
            <a:off x="3221849" y="4357179"/>
            <a:ext cx="464437" cy="446267"/>
            <a:chOff x="1084515" y="4732057"/>
            <a:chExt cx="960184" cy="932098"/>
          </a:xfrm>
        </p:grpSpPr>
        <p:grpSp>
          <p:nvGrpSpPr>
            <p:cNvPr id="54" name="図形グループ 53"/>
            <p:cNvGrpSpPr/>
            <p:nvPr/>
          </p:nvGrpSpPr>
          <p:grpSpPr>
            <a:xfrm>
              <a:off x="1084515" y="4879904"/>
              <a:ext cx="681672" cy="784251"/>
              <a:chOff x="2405315" y="4754508"/>
              <a:chExt cx="681672" cy="784251"/>
            </a:xfrm>
          </p:grpSpPr>
          <p:pic>
            <p:nvPicPr>
              <p:cNvPr id="59" name="図 5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05315" y="4816478"/>
                <a:ext cx="681672" cy="722281"/>
              </a:xfrm>
              <a:prstGeom prst="rect">
                <a:avLst/>
              </a:prstGeom>
            </p:spPr>
          </p:pic>
          <p:sp>
            <p:nvSpPr>
              <p:cNvPr id="60" name="正方形/長方形 59"/>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5" name="図 5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800000">
              <a:off x="1086645" y="4732057"/>
              <a:ext cx="679541" cy="593816"/>
            </a:xfrm>
            <a:prstGeom prst="rect">
              <a:avLst/>
            </a:prstGeom>
          </p:spPr>
        </p:pic>
        <p:sp>
          <p:nvSpPr>
            <p:cNvPr id="56" name="台形 55"/>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角丸四角形 56"/>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角丸四角形 57"/>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60"/>
          <p:cNvGrpSpPr/>
          <p:nvPr/>
        </p:nvGrpSpPr>
        <p:grpSpPr>
          <a:xfrm>
            <a:off x="4828684" y="4387628"/>
            <a:ext cx="358537" cy="372942"/>
            <a:chOff x="2381979" y="4922695"/>
            <a:chExt cx="685680" cy="766399"/>
          </a:xfrm>
        </p:grpSpPr>
        <p:pic>
          <p:nvPicPr>
            <p:cNvPr id="62" name="図 61"/>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81979" y="4922695"/>
              <a:ext cx="685680" cy="726528"/>
            </a:xfrm>
            <a:prstGeom prst="rect">
              <a:avLst/>
            </a:prstGeom>
          </p:spPr>
        </p:pic>
        <p:sp>
          <p:nvSpPr>
            <p:cNvPr id="63" name="角丸四角形 62"/>
            <p:cNvSpPr/>
            <p:nvPr/>
          </p:nvSpPr>
          <p:spPr>
            <a:xfrm>
              <a:off x="2394679" y="5560455"/>
              <a:ext cx="662622" cy="128639"/>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3325438" y="4476989"/>
            <a:ext cx="151989" cy="345179"/>
            <a:chOff x="1946324" y="4125162"/>
            <a:chExt cx="969964" cy="2007872"/>
          </a:xfrm>
        </p:grpSpPr>
        <p:sp>
          <p:nvSpPr>
            <p:cNvPr id="65" name="円/楕円 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4931957" y="4474662"/>
            <a:ext cx="151989" cy="345179"/>
            <a:chOff x="1946324" y="4125162"/>
            <a:chExt cx="969964" cy="2007872"/>
          </a:xfrm>
        </p:grpSpPr>
        <p:sp>
          <p:nvSpPr>
            <p:cNvPr id="68" name="円/楕円 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論理積ゲート 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3901611" y="4357179"/>
            <a:ext cx="464437" cy="446267"/>
            <a:chOff x="1084515" y="4732057"/>
            <a:chExt cx="960184" cy="932098"/>
          </a:xfrm>
        </p:grpSpPr>
        <p:grpSp>
          <p:nvGrpSpPr>
            <p:cNvPr id="71" name="図形グループ 70"/>
            <p:cNvGrpSpPr/>
            <p:nvPr/>
          </p:nvGrpSpPr>
          <p:grpSpPr>
            <a:xfrm>
              <a:off x="1084515" y="4879904"/>
              <a:ext cx="681672" cy="784251"/>
              <a:chOff x="2405315" y="4754508"/>
              <a:chExt cx="681672" cy="784251"/>
            </a:xfrm>
          </p:grpSpPr>
          <p:pic>
            <p:nvPicPr>
              <p:cNvPr id="76" name="図 7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05315" y="4816478"/>
                <a:ext cx="681672" cy="722281"/>
              </a:xfrm>
              <a:prstGeom prst="rect">
                <a:avLst/>
              </a:prstGeom>
            </p:spPr>
          </p:pic>
          <p:sp>
            <p:nvSpPr>
              <p:cNvPr id="77" name="正方形/長方形 76"/>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72" name="図 7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800000">
              <a:off x="1086645" y="4732057"/>
              <a:ext cx="679541" cy="593816"/>
            </a:xfrm>
            <a:prstGeom prst="rect">
              <a:avLst/>
            </a:prstGeom>
          </p:spPr>
        </p:pic>
        <p:sp>
          <p:nvSpPr>
            <p:cNvPr id="73" name="台形 72"/>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角丸四角形 73"/>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角丸四角形 74"/>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77"/>
          <p:cNvGrpSpPr/>
          <p:nvPr/>
        </p:nvGrpSpPr>
        <p:grpSpPr>
          <a:xfrm>
            <a:off x="4004405" y="4486509"/>
            <a:ext cx="151989" cy="345179"/>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2" name="図 8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777781" y="1321178"/>
            <a:ext cx="1820685" cy="1207996"/>
          </a:xfrm>
          <a:prstGeom prst="rect">
            <a:avLst/>
          </a:prstGeom>
        </p:spPr>
      </p:pic>
      <p:grpSp>
        <p:nvGrpSpPr>
          <p:cNvPr id="83" name="図形グループ 82"/>
          <p:cNvGrpSpPr/>
          <p:nvPr/>
        </p:nvGrpSpPr>
        <p:grpSpPr>
          <a:xfrm>
            <a:off x="5283259" y="4483380"/>
            <a:ext cx="151989" cy="345179"/>
            <a:chOff x="1946324" y="4125162"/>
            <a:chExt cx="969964" cy="2007872"/>
          </a:xfrm>
        </p:grpSpPr>
        <p:sp>
          <p:nvSpPr>
            <p:cNvPr id="84" name="円/楕円 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フローチャート: 論理積ゲート 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6" name="図形グループ 85"/>
          <p:cNvGrpSpPr/>
          <p:nvPr/>
        </p:nvGrpSpPr>
        <p:grpSpPr>
          <a:xfrm>
            <a:off x="5837331" y="4474502"/>
            <a:ext cx="151989" cy="345179"/>
            <a:chOff x="1946324" y="4125162"/>
            <a:chExt cx="969964" cy="2007872"/>
          </a:xfrm>
        </p:grpSpPr>
        <p:sp>
          <p:nvSpPr>
            <p:cNvPr id="87" name="円/楕円 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論理積ゲート 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9" name="図形グループ 88"/>
          <p:cNvGrpSpPr/>
          <p:nvPr/>
        </p:nvGrpSpPr>
        <p:grpSpPr>
          <a:xfrm>
            <a:off x="6331997" y="4474502"/>
            <a:ext cx="151989" cy="345179"/>
            <a:chOff x="1946324" y="4125162"/>
            <a:chExt cx="969964" cy="2007872"/>
          </a:xfrm>
        </p:grpSpPr>
        <p:sp>
          <p:nvSpPr>
            <p:cNvPr id="90" name="円/楕円 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フローチャート: 論理積ゲート 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92" name="図 9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10029" y="1321178"/>
            <a:ext cx="1820685" cy="1207996"/>
          </a:xfrm>
          <a:prstGeom prst="rect">
            <a:avLst/>
          </a:prstGeom>
        </p:spPr>
      </p:pic>
      <p:sp>
        <p:nvSpPr>
          <p:cNvPr id="93" name="正方形/長方形 92"/>
          <p:cNvSpPr/>
          <p:nvPr/>
        </p:nvSpPr>
        <p:spPr>
          <a:xfrm>
            <a:off x="7015342" y="3795702"/>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8461974" y="3813453"/>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1" name="図形グループ 100"/>
          <p:cNvGrpSpPr/>
          <p:nvPr/>
        </p:nvGrpSpPr>
        <p:grpSpPr>
          <a:xfrm>
            <a:off x="7774482" y="4578833"/>
            <a:ext cx="324650" cy="265447"/>
            <a:chOff x="-62676" y="3965594"/>
            <a:chExt cx="679541" cy="593816"/>
          </a:xfrm>
        </p:grpSpPr>
        <p:sp>
          <p:nvSpPr>
            <p:cNvPr id="102" name="角丸四角形 10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 name="図 102"/>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4" name="図形グループ 103"/>
          <p:cNvGrpSpPr/>
          <p:nvPr/>
        </p:nvGrpSpPr>
        <p:grpSpPr>
          <a:xfrm>
            <a:off x="7741521" y="4399071"/>
            <a:ext cx="203710" cy="404575"/>
            <a:chOff x="1140657" y="4229811"/>
            <a:chExt cx="341289" cy="550466"/>
          </a:xfrm>
        </p:grpSpPr>
        <p:sp>
          <p:nvSpPr>
            <p:cNvPr id="105" name="角丸四角形 10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6" name="図 105"/>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08" name="図形グループ 107"/>
          <p:cNvGrpSpPr/>
          <p:nvPr/>
        </p:nvGrpSpPr>
        <p:grpSpPr>
          <a:xfrm>
            <a:off x="8115666" y="4539886"/>
            <a:ext cx="269638" cy="317989"/>
            <a:chOff x="6373788" y="4940591"/>
            <a:chExt cx="499492" cy="545661"/>
          </a:xfrm>
        </p:grpSpPr>
        <p:sp>
          <p:nvSpPr>
            <p:cNvPr id="109" name="角丸四角形 108"/>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角丸四角形 110"/>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12" name="図 111"/>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06913" y="4563591"/>
            <a:ext cx="393957" cy="393957"/>
          </a:xfrm>
          <a:prstGeom prst="rect">
            <a:avLst/>
          </a:prstGeom>
        </p:spPr>
      </p:pic>
      <p:pic>
        <p:nvPicPr>
          <p:cNvPr id="113" name="図 112"/>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73280" y="4533597"/>
            <a:ext cx="421690" cy="421690"/>
          </a:xfrm>
          <a:prstGeom prst="rect">
            <a:avLst/>
          </a:prstGeom>
        </p:spPr>
      </p:pic>
      <p:pic>
        <p:nvPicPr>
          <p:cNvPr id="114" name="図 113"/>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00316" y="4256573"/>
            <a:ext cx="479373" cy="479373"/>
          </a:xfrm>
          <a:prstGeom prst="rect">
            <a:avLst/>
          </a:prstGeom>
        </p:spPr>
      </p:pic>
      <p:grpSp>
        <p:nvGrpSpPr>
          <p:cNvPr id="115" name="図形グループ 114"/>
          <p:cNvGrpSpPr/>
          <p:nvPr/>
        </p:nvGrpSpPr>
        <p:grpSpPr>
          <a:xfrm>
            <a:off x="8526292" y="4421216"/>
            <a:ext cx="351043" cy="416882"/>
            <a:chOff x="921147" y="2673903"/>
            <a:chExt cx="2035043" cy="2195257"/>
          </a:xfrm>
        </p:grpSpPr>
        <p:sp>
          <p:nvSpPr>
            <p:cNvPr id="116" name="台形 115"/>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8" name="図形グループ 117"/>
            <p:cNvGrpSpPr/>
            <p:nvPr/>
          </p:nvGrpSpPr>
          <p:grpSpPr>
            <a:xfrm rot="18523230">
              <a:off x="289583" y="3305467"/>
              <a:ext cx="1602719" cy="339591"/>
              <a:chOff x="1084045" y="2295821"/>
              <a:chExt cx="1399064" cy="288032"/>
            </a:xfrm>
          </p:grpSpPr>
          <p:grpSp>
            <p:nvGrpSpPr>
              <p:cNvPr id="123" name="図形グループ 122"/>
              <p:cNvGrpSpPr/>
              <p:nvPr/>
            </p:nvGrpSpPr>
            <p:grpSpPr>
              <a:xfrm>
                <a:off x="1084045" y="2295821"/>
                <a:ext cx="1399064" cy="288032"/>
                <a:chOff x="531457" y="2456892"/>
                <a:chExt cx="1399064" cy="288032"/>
              </a:xfrm>
            </p:grpSpPr>
            <p:sp>
              <p:nvSpPr>
                <p:cNvPr id="125" name="正方形/長方形 124"/>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4" name="円/楕円 123"/>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9" name="円/楕円 118"/>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台形 121"/>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7" name="図形グループ 96"/>
          <p:cNvGrpSpPr/>
          <p:nvPr/>
        </p:nvGrpSpPr>
        <p:grpSpPr>
          <a:xfrm>
            <a:off x="7994063" y="4412892"/>
            <a:ext cx="115615" cy="261494"/>
            <a:chOff x="5118100" y="4941610"/>
            <a:chExt cx="190500" cy="405090"/>
          </a:xfrm>
        </p:grpSpPr>
        <p:sp>
          <p:nvSpPr>
            <p:cNvPr id="98" name="正方形/長方形 97"/>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9" name="角丸四角形 128"/>
          <p:cNvSpPr/>
          <p:nvPr/>
        </p:nvSpPr>
        <p:spPr>
          <a:xfrm>
            <a:off x="4782157" y="2836610"/>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インターネット</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専用ネットワーク</a:t>
            </a:r>
          </a:p>
        </p:txBody>
      </p:sp>
      <p:sp>
        <p:nvSpPr>
          <p:cNvPr id="130" name="角丸四角形 129"/>
          <p:cNvSpPr/>
          <p:nvPr/>
        </p:nvSpPr>
        <p:spPr>
          <a:xfrm>
            <a:off x="7014404" y="2825866"/>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インターネット</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専用ネットワーク</a:t>
            </a:r>
            <a:endParaRPr kumimoji="1" lang="ja-JP" altLang="en-US" sz="1200" dirty="0">
              <a:solidFill>
                <a:srgbClr val="FFFFFF"/>
              </a:solidFill>
              <a:latin typeface="Meiryo" charset="-128"/>
              <a:ea typeface="Meiryo" charset="-128"/>
              <a:cs typeface="Meiryo" charset="-128"/>
            </a:endParaRPr>
          </a:p>
        </p:txBody>
      </p:sp>
      <p:sp>
        <p:nvSpPr>
          <p:cNvPr id="95" name="正方形/長方形 94"/>
          <p:cNvSpPr/>
          <p:nvPr/>
        </p:nvSpPr>
        <p:spPr>
          <a:xfrm>
            <a:off x="8470088" y="2717215"/>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角丸四角形 130"/>
          <p:cNvSpPr/>
          <p:nvPr/>
        </p:nvSpPr>
        <p:spPr>
          <a:xfrm>
            <a:off x="2549739" y="2826490"/>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専用ネットワーク</a:t>
            </a:r>
          </a:p>
        </p:txBody>
      </p:sp>
      <p:cxnSp>
        <p:nvCxnSpPr>
          <p:cNvPr id="133" name="直線コネクタ 132"/>
          <p:cNvCxnSpPr>
            <a:stCxn id="8" idx="2"/>
            <a:endCxn id="14" idx="0"/>
          </p:cNvCxnSpPr>
          <p:nvPr/>
        </p:nvCxnSpPr>
        <p:spPr>
          <a:xfrm flipH="1">
            <a:off x="609195" y="2323261"/>
            <a:ext cx="614432" cy="204952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4" name="直線コネクタ 133"/>
          <p:cNvCxnSpPr>
            <a:stCxn id="8" idx="2"/>
            <a:endCxn id="22" idx="0"/>
          </p:cNvCxnSpPr>
          <p:nvPr/>
        </p:nvCxnSpPr>
        <p:spPr>
          <a:xfrm flipH="1">
            <a:off x="1212863" y="2323261"/>
            <a:ext cx="10764" cy="206161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7" name="直線コネクタ 136"/>
          <p:cNvCxnSpPr>
            <a:stCxn id="8" idx="2"/>
            <a:endCxn id="30" idx="0"/>
          </p:cNvCxnSpPr>
          <p:nvPr/>
        </p:nvCxnSpPr>
        <p:spPr>
          <a:xfrm>
            <a:off x="1223627" y="2323261"/>
            <a:ext cx="627517" cy="206161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0" name="直線コネクタ 139"/>
          <p:cNvCxnSpPr>
            <a:stCxn id="40" idx="2"/>
            <a:endCxn id="131" idx="0"/>
          </p:cNvCxnSpPr>
          <p:nvPr/>
        </p:nvCxnSpPr>
        <p:spPr>
          <a:xfrm>
            <a:off x="3455876" y="2323260"/>
            <a:ext cx="2018" cy="50323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3" name="直線コネクタ 142"/>
          <p:cNvCxnSpPr>
            <a:stCxn id="131" idx="2"/>
            <a:endCxn id="37" idx="0"/>
          </p:cNvCxnSpPr>
          <p:nvPr/>
        </p:nvCxnSpPr>
        <p:spPr>
          <a:xfrm flipH="1">
            <a:off x="3068327" y="3406711"/>
            <a:ext cx="389567" cy="384711"/>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0" name="直線コネクタ 149"/>
          <p:cNvCxnSpPr>
            <a:stCxn id="131" idx="2"/>
            <a:endCxn id="72" idx="2"/>
          </p:cNvCxnSpPr>
          <p:nvPr/>
        </p:nvCxnSpPr>
        <p:spPr>
          <a:xfrm>
            <a:off x="3457894" y="3406711"/>
            <a:ext cx="609092" cy="95046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3" name="直線コネクタ 152"/>
          <p:cNvCxnSpPr>
            <a:stCxn id="37" idx="2"/>
            <a:endCxn id="47" idx="0"/>
          </p:cNvCxnSpPr>
          <p:nvPr/>
        </p:nvCxnSpPr>
        <p:spPr>
          <a:xfrm flipH="1">
            <a:off x="2778952" y="4147035"/>
            <a:ext cx="289375" cy="225749"/>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6" name="直線コネクタ 155"/>
          <p:cNvCxnSpPr>
            <a:stCxn id="37" idx="2"/>
            <a:endCxn id="55" idx="2"/>
          </p:cNvCxnSpPr>
          <p:nvPr/>
        </p:nvCxnSpPr>
        <p:spPr>
          <a:xfrm>
            <a:off x="3068327" y="4147035"/>
            <a:ext cx="318897" cy="210144"/>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9" name="直線コネクタ 158"/>
          <p:cNvCxnSpPr>
            <a:endCxn id="129" idx="0"/>
          </p:cNvCxnSpPr>
          <p:nvPr/>
        </p:nvCxnSpPr>
        <p:spPr>
          <a:xfrm>
            <a:off x="5688123" y="2375538"/>
            <a:ext cx="2189" cy="46107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3" name="直線コネクタ 162"/>
          <p:cNvCxnSpPr>
            <a:endCxn id="130" idx="0"/>
          </p:cNvCxnSpPr>
          <p:nvPr/>
        </p:nvCxnSpPr>
        <p:spPr>
          <a:xfrm>
            <a:off x="7920370" y="2375538"/>
            <a:ext cx="2189" cy="45032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7" name="直線コネクタ 166"/>
          <p:cNvCxnSpPr>
            <a:stCxn id="129" idx="2"/>
            <a:endCxn id="62" idx="0"/>
          </p:cNvCxnSpPr>
          <p:nvPr/>
        </p:nvCxnSpPr>
        <p:spPr>
          <a:xfrm flipH="1">
            <a:off x="5007953" y="3416831"/>
            <a:ext cx="682359" cy="970797"/>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0" name="直線コネクタ 169"/>
          <p:cNvCxnSpPr>
            <a:stCxn id="129" idx="2"/>
            <a:endCxn id="51" idx="0"/>
          </p:cNvCxnSpPr>
          <p:nvPr/>
        </p:nvCxnSpPr>
        <p:spPr>
          <a:xfrm flipH="1">
            <a:off x="5482828" y="3416831"/>
            <a:ext cx="207484" cy="99982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76" name="正方形/長方形 175"/>
          <p:cNvSpPr/>
          <p:nvPr/>
        </p:nvSpPr>
        <p:spPr>
          <a:xfrm>
            <a:off x="5926202" y="3789662"/>
            <a:ext cx="468052" cy="35561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7" name="直線コネクタ 176"/>
          <p:cNvCxnSpPr>
            <a:stCxn id="129" idx="2"/>
            <a:endCxn id="176" idx="0"/>
          </p:cNvCxnSpPr>
          <p:nvPr/>
        </p:nvCxnSpPr>
        <p:spPr>
          <a:xfrm>
            <a:off x="5690312" y="3416831"/>
            <a:ext cx="469916" cy="372831"/>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0" name="直線コネクタ 179"/>
          <p:cNvCxnSpPr>
            <a:stCxn id="50" idx="0"/>
            <a:endCxn id="176" idx="2"/>
          </p:cNvCxnSpPr>
          <p:nvPr/>
        </p:nvCxnSpPr>
        <p:spPr>
          <a:xfrm flipV="1">
            <a:off x="5908093" y="4145275"/>
            <a:ext cx="252135" cy="24048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3" name="直線コネクタ 182"/>
          <p:cNvCxnSpPr>
            <a:stCxn id="52" idx="0"/>
            <a:endCxn id="176" idx="2"/>
          </p:cNvCxnSpPr>
          <p:nvPr/>
        </p:nvCxnSpPr>
        <p:spPr>
          <a:xfrm flipH="1" flipV="1">
            <a:off x="6160228" y="4145275"/>
            <a:ext cx="247765" cy="24048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6" name="直線コネクタ 185"/>
          <p:cNvCxnSpPr>
            <a:stCxn id="93" idx="0"/>
            <a:endCxn id="130" idx="2"/>
          </p:cNvCxnSpPr>
          <p:nvPr/>
        </p:nvCxnSpPr>
        <p:spPr>
          <a:xfrm flipV="1">
            <a:off x="7194561" y="3406087"/>
            <a:ext cx="727998" cy="389615"/>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9" name="直線コネクタ 188"/>
          <p:cNvCxnSpPr>
            <a:stCxn id="94" idx="0"/>
            <a:endCxn id="130" idx="2"/>
          </p:cNvCxnSpPr>
          <p:nvPr/>
        </p:nvCxnSpPr>
        <p:spPr>
          <a:xfrm flipH="1" flipV="1">
            <a:off x="7922559" y="3406087"/>
            <a:ext cx="718634" cy="407366"/>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2" name="直線コネクタ 191"/>
          <p:cNvCxnSpPr>
            <a:stCxn id="106" idx="0"/>
            <a:endCxn id="130" idx="2"/>
          </p:cNvCxnSpPr>
          <p:nvPr/>
        </p:nvCxnSpPr>
        <p:spPr>
          <a:xfrm flipV="1">
            <a:off x="7843376" y="3406087"/>
            <a:ext cx="79183" cy="992984"/>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4" name="直線コネクタ 193"/>
          <p:cNvCxnSpPr>
            <a:endCxn id="93" idx="2"/>
          </p:cNvCxnSpPr>
          <p:nvPr/>
        </p:nvCxnSpPr>
        <p:spPr>
          <a:xfrm flipV="1">
            <a:off x="7194560" y="4147035"/>
            <a:ext cx="1" cy="260362"/>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5" name="直線コネクタ 194"/>
          <p:cNvCxnSpPr/>
          <p:nvPr/>
        </p:nvCxnSpPr>
        <p:spPr>
          <a:xfrm flipV="1">
            <a:off x="8649306" y="4164786"/>
            <a:ext cx="0" cy="249287"/>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2" name="直線コネクタ 201"/>
          <p:cNvCxnSpPr/>
          <p:nvPr/>
        </p:nvCxnSpPr>
        <p:spPr>
          <a:xfrm flipH="1" flipV="1">
            <a:off x="7913194" y="3424927"/>
            <a:ext cx="292555" cy="1015212"/>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8" name="フローチャート: 磁気ディスク 207"/>
          <p:cNvSpPr/>
          <p:nvPr/>
        </p:nvSpPr>
        <p:spPr>
          <a:xfrm>
            <a:off x="314416" y="5255104"/>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9" name="フローチャート: 磁気ディスク 208"/>
          <p:cNvSpPr/>
          <p:nvPr/>
        </p:nvSpPr>
        <p:spPr>
          <a:xfrm>
            <a:off x="2580357"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0" name="フローチャート: 磁気ディスク 209"/>
          <p:cNvSpPr/>
          <p:nvPr/>
        </p:nvSpPr>
        <p:spPr>
          <a:xfrm>
            <a:off x="2788055" y="5253774"/>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1" name="フローチャート: 磁気ディスク 210"/>
          <p:cNvSpPr/>
          <p:nvPr/>
        </p:nvSpPr>
        <p:spPr>
          <a:xfrm>
            <a:off x="4743401"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2" name="フローチャート: 磁気ディスク 211"/>
          <p:cNvSpPr/>
          <p:nvPr/>
        </p:nvSpPr>
        <p:spPr>
          <a:xfrm>
            <a:off x="4941201"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3" name="フローチャート: 磁気ディスク 212"/>
          <p:cNvSpPr/>
          <p:nvPr/>
        </p:nvSpPr>
        <p:spPr>
          <a:xfrm>
            <a:off x="5143495" y="5253183"/>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4" name="フローチャート: 磁気ディスク 213"/>
          <p:cNvSpPr/>
          <p:nvPr/>
        </p:nvSpPr>
        <p:spPr>
          <a:xfrm>
            <a:off x="5344446" y="5250501"/>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5" name="フローチャート: 磁気ディスク 214"/>
          <p:cNvSpPr/>
          <p:nvPr/>
        </p:nvSpPr>
        <p:spPr>
          <a:xfrm>
            <a:off x="5543589"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6" name="フローチャート: 磁気ディスク 215"/>
          <p:cNvSpPr/>
          <p:nvPr/>
        </p:nvSpPr>
        <p:spPr>
          <a:xfrm>
            <a:off x="5741389"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7" name="フローチャート: 磁気ディスク 216"/>
          <p:cNvSpPr/>
          <p:nvPr/>
        </p:nvSpPr>
        <p:spPr>
          <a:xfrm>
            <a:off x="5943683" y="5253183"/>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8" name="フローチャート: 磁気ディスク 217"/>
          <p:cNvSpPr/>
          <p:nvPr/>
        </p:nvSpPr>
        <p:spPr>
          <a:xfrm>
            <a:off x="6144634" y="5250501"/>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9" name="フローチャート: 磁気ディスク 218"/>
          <p:cNvSpPr/>
          <p:nvPr/>
        </p:nvSpPr>
        <p:spPr>
          <a:xfrm>
            <a:off x="6334984"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0" name="フローチャート: 磁気ディスク 219"/>
          <p:cNvSpPr/>
          <p:nvPr/>
        </p:nvSpPr>
        <p:spPr>
          <a:xfrm>
            <a:off x="7114054"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1" name="フローチャート: 磁気ディスク 220"/>
          <p:cNvSpPr/>
          <p:nvPr/>
        </p:nvSpPr>
        <p:spPr>
          <a:xfrm>
            <a:off x="7311854"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2" name="フローチャート: 磁気ディスク 221"/>
          <p:cNvSpPr/>
          <p:nvPr/>
        </p:nvSpPr>
        <p:spPr>
          <a:xfrm>
            <a:off x="7514148" y="5147967"/>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3" name="フローチャート: 磁気ディスク 222"/>
          <p:cNvSpPr/>
          <p:nvPr/>
        </p:nvSpPr>
        <p:spPr>
          <a:xfrm>
            <a:off x="7715099" y="514528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4" name="フローチャート: 磁気ディスク 223"/>
          <p:cNvSpPr/>
          <p:nvPr/>
        </p:nvSpPr>
        <p:spPr>
          <a:xfrm>
            <a:off x="7914242"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5" name="フローチャート: 磁気ディスク 224"/>
          <p:cNvSpPr/>
          <p:nvPr/>
        </p:nvSpPr>
        <p:spPr>
          <a:xfrm>
            <a:off x="8112042"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6" name="フローチャート: 磁気ディスク 225"/>
          <p:cNvSpPr/>
          <p:nvPr/>
        </p:nvSpPr>
        <p:spPr>
          <a:xfrm>
            <a:off x="8314336" y="5147967"/>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7" name="フローチャート: 磁気ディスク 226"/>
          <p:cNvSpPr/>
          <p:nvPr/>
        </p:nvSpPr>
        <p:spPr>
          <a:xfrm>
            <a:off x="8515287" y="514528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8" name="フローチャート: 磁気ディスク 227"/>
          <p:cNvSpPr/>
          <p:nvPr/>
        </p:nvSpPr>
        <p:spPr>
          <a:xfrm>
            <a:off x="8705637"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9" name="フローチャート: 磁気ディスク 228"/>
          <p:cNvSpPr/>
          <p:nvPr/>
        </p:nvSpPr>
        <p:spPr>
          <a:xfrm>
            <a:off x="7031801"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0" name="フローチャート: 磁気ディスク 229"/>
          <p:cNvSpPr/>
          <p:nvPr/>
        </p:nvSpPr>
        <p:spPr>
          <a:xfrm>
            <a:off x="7229601"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1" name="フローチャート: 磁気ディスク 230"/>
          <p:cNvSpPr/>
          <p:nvPr/>
        </p:nvSpPr>
        <p:spPr>
          <a:xfrm>
            <a:off x="7431895" y="526232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2" name="フローチャート: 磁気ディスク 231"/>
          <p:cNvSpPr/>
          <p:nvPr/>
        </p:nvSpPr>
        <p:spPr>
          <a:xfrm>
            <a:off x="7632846" y="5259643"/>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3" name="フローチャート: 磁気ディスク 232"/>
          <p:cNvSpPr/>
          <p:nvPr/>
        </p:nvSpPr>
        <p:spPr>
          <a:xfrm>
            <a:off x="7831989"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4" name="フローチャート: 磁気ディスク 233"/>
          <p:cNvSpPr/>
          <p:nvPr/>
        </p:nvSpPr>
        <p:spPr>
          <a:xfrm>
            <a:off x="8029789"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5" name="フローチャート: 磁気ディスク 234"/>
          <p:cNvSpPr/>
          <p:nvPr/>
        </p:nvSpPr>
        <p:spPr>
          <a:xfrm>
            <a:off x="8232083" y="526232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6" name="フローチャート: 磁気ディスク 235"/>
          <p:cNvSpPr/>
          <p:nvPr/>
        </p:nvSpPr>
        <p:spPr>
          <a:xfrm>
            <a:off x="8433034" y="5259643"/>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7" name="フローチャート: 磁気ディスク 236"/>
          <p:cNvSpPr/>
          <p:nvPr/>
        </p:nvSpPr>
        <p:spPr>
          <a:xfrm>
            <a:off x="8623384"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8" name="フローチャート: 磁気ディスク 237"/>
          <p:cNvSpPr/>
          <p:nvPr/>
        </p:nvSpPr>
        <p:spPr>
          <a:xfrm>
            <a:off x="6948264"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9" name="フローチャート: 磁気ディスク 238"/>
          <p:cNvSpPr/>
          <p:nvPr/>
        </p:nvSpPr>
        <p:spPr>
          <a:xfrm>
            <a:off x="7146064"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0" name="フローチャート: 磁気ディスク 239"/>
          <p:cNvSpPr/>
          <p:nvPr/>
        </p:nvSpPr>
        <p:spPr>
          <a:xfrm>
            <a:off x="7348358" y="5388526"/>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1" name="フローチャート: 磁気ディスク 240"/>
          <p:cNvSpPr/>
          <p:nvPr/>
        </p:nvSpPr>
        <p:spPr>
          <a:xfrm>
            <a:off x="7549309" y="5385844"/>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2" name="フローチャート: 磁気ディスク 241"/>
          <p:cNvSpPr/>
          <p:nvPr/>
        </p:nvSpPr>
        <p:spPr>
          <a:xfrm>
            <a:off x="7748452"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3" name="フローチャート: 磁気ディスク 242"/>
          <p:cNvSpPr/>
          <p:nvPr/>
        </p:nvSpPr>
        <p:spPr>
          <a:xfrm>
            <a:off x="7946252"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4" name="フローチャート: 磁気ディスク 243"/>
          <p:cNvSpPr/>
          <p:nvPr/>
        </p:nvSpPr>
        <p:spPr>
          <a:xfrm>
            <a:off x="8148546" y="5388526"/>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5" name="フローチャート: 磁気ディスク 244"/>
          <p:cNvSpPr/>
          <p:nvPr/>
        </p:nvSpPr>
        <p:spPr>
          <a:xfrm>
            <a:off x="8349497" y="5385844"/>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6" name="フローチャート: 磁気ディスク 245"/>
          <p:cNvSpPr/>
          <p:nvPr/>
        </p:nvSpPr>
        <p:spPr>
          <a:xfrm>
            <a:off x="8539847"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7" name="テキスト ボックス 246"/>
          <p:cNvSpPr txBox="1"/>
          <p:nvPr/>
        </p:nvSpPr>
        <p:spPr>
          <a:xfrm>
            <a:off x="189338" y="5630587"/>
            <a:ext cx="595035" cy="215444"/>
          </a:xfrm>
          <a:prstGeom prst="rect">
            <a:avLst/>
          </a:prstGeom>
          <a:noFill/>
        </p:spPr>
        <p:txBody>
          <a:bodyPr wrap="none" rtlCol="0">
            <a:spAutoFit/>
          </a:bodyPr>
          <a:lstStyle/>
          <a:p>
            <a:r>
              <a:rPr kumimoji="1" lang="ja-JP" altLang="en-US" sz="800" dirty="0">
                <a:solidFill>
                  <a:schemeClr val="accent6">
                    <a:lumMod val="50000"/>
                  </a:schemeClr>
                </a:solidFill>
                <a:latin typeface="Meiryo" charset="-128"/>
                <a:ea typeface="Meiryo" charset="-128"/>
                <a:cs typeface="Meiryo" charset="-128"/>
              </a:rPr>
              <a:t>テキスト</a:t>
            </a:r>
          </a:p>
        </p:txBody>
      </p:sp>
      <p:sp>
        <p:nvSpPr>
          <p:cNvPr id="248" name="テキスト ボックス 247"/>
          <p:cNvSpPr txBox="1"/>
          <p:nvPr/>
        </p:nvSpPr>
        <p:spPr>
          <a:xfrm>
            <a:off x="2371627" y="5620312"/>
            <a:ext cx="917239" cy="215444"/>
          </a:xfrm>
          <a:prstGeom prst="rect">
            <a:avLst/>
          </a:prstGeom>
          <a:noFill/>
        </p:spPr>
        <p:txBody>
          <a:bodyPr wrap="none" rtlCol="0">
            <a:spAutoFit/>
          </a:bodyPr>
          <a:lstStyle/>
          <a:p>
            <a:r>
              <a:rPr kumimoji="1" lang="ja-JP" altLang="en-US" sz="800">
                <a:solidFill>
                  <a:srgbClr val="953735"/>
                </a:solidFill>
                <a:latin typeface="Meiryo" charset="-128"/>
                <a:ea typeface="Meiryo" charset="-128"/>
                <a:cs typeface="Meiryo" charset="-128"/>
              </a:rPr>
              <a:t>テキスト</a:t>
            </a:r>
            <a:r>
              <a:rPr kumimoji="1" lang="en-US" altLang="ja-JP" sz="800" dirty="0">
                <a:solidFill>
                  <a:srgbClr val="953735"/>
                </a:solidFill>
                <a:latin typeface="Meiryo" charset="-128"/>
                <a:ea typeface="Meiryo" charset="-128"/>
                <a:cs typeface="Meiryo" charset="-128"/>
              </a:rPr>
              <a:t>+ </a:t>
            </a:r>
            <a:r>
              <a:rPr kumimoji="1" lang="ja-JP" altLang="en-US" sz="800" dirty="0">
                <a:solidFill>
                  <a:srgbClr val="953735"/>
                </a:solidFill>
                <a:latin typeface="Meiryo" charset="-128"/>
                <a:ea typeface="Meiryo" charset="-128"/>
                <a:cs typeface="Meiryo" charset="-128"/>
              </a:rPr>
              <a:t>画像</a:t>
            </a:r>
          </a:p>
        </p:txBody>
      </p:sp>
      <p:sp>
        <p:nvSpPr>
          <p:cNvPr id="249" name="テキスト ボックス 248"/>
          <p:cNvSpPr txBox="1"/>
          <p:nvPr/>
        </p:nvSpPr>
        <p:spPr>
          <a:xfrm>
            <a:off x="4556226" y="5632833"/>
            <a:ext cx="902811" cy="215444"/>
          </a:xfrm>
          <a:prstGeom prst="rect">
            <a:avLst/>
          </a:prstGeom>
          <a:noFill/>
        </p:spPr>
        <p:txBody>
          <a:bodyPr wrap="none" rtlCol="0">
            <a:spAutoFit/>
          </a:bodyPr>
          <a:lstStyle/>
          <a:p>
            <a:r>
              <a:rPr kumimoji="1" lang="ja-JP" altLang="en-US" sz="800" dirty="0">
                <a:solidFill>
                  <a:srgbClr val="009051"/>
                </a:solidFill>
                <a:latin typeface="Meiryo" charset="-128"/>
                <a:ea typeface="Meiryo" charset="-128"/>
                <a:cs typeface="Meiryo" charset="-128"/>
              </a:rPr>
              <a:t>マルチメディア</a:t>
            </a:r>
          </a:p>
        </p:txBody>
      </p:sp>
      <p:sp>
        <p:nvSpPr>
          <p:cNvPr id="250" name="テキスト ボックス 249"/>
          <p:cNvSpPr txBox="1"/>
          <p:nvPr/>
        </p:nvSpPr>
        <p:spPr>
          <a:xfrm>
            <a:off x="6871163" y="5630587"/>
            <a:ext cx="1532792" cy="215444"/>
          </a:xfrm>
          <a:prstGeom prst="rect">
            <a:avLst/>
          </a:prstGeom>
          <a:noFill/>
        </p:spPr>
        <p:txBody>
          <a:bodyPr wrap="none" rtlCol="0">
            <a:spAutoFit/>
          </a:bodyPr>
          <a:lstStyle/>
          <a:p>
            <a:r>
              <a:rPr kumimoji="1" lang="ja-JP" altLang="en-US" sz="800" dirty="0">
                <a:solidFill>
                  <a:srgbClr val="0432FF"/>
                </a:solidFill>
                <a:latin typeface="Meiryo" charset="-128"/>
                <a:ea typeface="Meiryo" charset="-128"/>
                <a:cs typeface="Meiryo" charset="-128"/>
              </a:rPr>
              <a:t>マルチメディア　</a:t>
            </a:r>
            <a:r>
              <a:rPr kumimoji="1" lang="en-US" altLang="ja-JP" sz="800" dirty="0">
                <a:solidFill>
                  <a:srgbClr val="0432FF"/>
                </a:solidFill>
                <a:latin typeface="Meiryo" charset="-128"/>
                <a:ea typeface="Meiryo" charset="-128"/>
                <a:cs typeface="Meiryo" charset="-128"/>
              </a:rPr>
              <a:t>+ </a:t>
            </a:r>
            <a:r>
              <a:rPr kumimoji="1" lang="ja-JP" altLang="en-US" sz="800" dirty="0">
                <a:solidFill>
                  <a:srgbClr val="0432FF"/>
                </a:solidFill>
                <a:latin typeface="Meiryo" charset="-128"/>
                <a:ea typeface="Meiryo" charset="-128"/>
                <a:cs typeface="Meiryo" charset="-128"/>
              </a:rPr>
              <a:t>センサー</a:t>
            </a:r>
          </a:p>
        </p:txBody>
      </p:sp>
      <p:sp>
        <p:nvSpPr>
          <p:cNvPr id="251" name="テキスト ボックス 250"/>
          <p:cNvSpPr txBox="1"/>
          <p:nvPr/>
        </p:nvSpPr>
        <p:spPr>
          <a:xfrm>
            <a:off x="169246" y="6044448"/>
            <a:ext cx="2088232" cy="246221"/>
          </a:xfrm>
          <a:prstGeom prst="rect">
            <a:avLst/>
          </a:prstGeom>
          <a:noFill/>
        </p:spPr>
        <p:txBody>
          <a:bodyPr wrap="square" rtlCol="0">
            <a:spAutoFit/>
          </a:bodyPr>
          <a:lstStyle/>
          <a:p>
            <a:pPr algn="ctr"/>
            <a:r>
              <a:rPr kumimoji="1" lang="ja-JP" altLang="en-US" sz="1000" dirty="0">
                <a:solidFill>
                  <a:schemeClr val="accent6">
                    <a:lumMod val="50000"/>
                  </a:schemeClr>
                </a:solidFill>
                <a:latin typeface="Meiryo" charset="-128"/>
                <a:ea typeface="Meiryo" charset="-128"/>
                <a:cs typeface="Meiryo" charset="-128"/>
              </a:rPr>
              <a:t>全てのデータ保管・処理は集中</a:t>
            </a:r>
          </a:p>
        </p:txBody>
      </p:sp>
      <p:sp>
        <p:nvSpPr>
          <p:cNvPr id="252" name="テキスト ボックス 251"/>
          <p:cNvSpPr txBox="1"/>
          <p:nvPr/>
        </p:nvSpPr>
        <p:spPr>
          <a:xfrm>
            <a:off x="2411760" y="5967504"/>
            <a:ext cx="2088232" cy="400110"/>
          </a:xfrm>
          <a:prstGeom prst="rect">
            <a:avLst/>
          </a:prstGeom>
          <a:noFill/>
        </p:spPr>
        <p:txBody>
          <a:bodyPr wrap="square" rtlCol="0">
            <a:spAutoFit/>
          </a:bodyPr>
          <a:lstStyle/>
          <a:p>
            <a:pPr algn="ctr"/>
            <a:r>
              <a:rPr kumimoji="1" lang="ja-JP" altLang="en-US" sz="1000" dirty="0">
                <a:solidFill>
                  <a:srgbClr val="953735"/>
                </a:solidFill>
                <a:latin typeface="Meiryo" charset="-128"/>
                <a:ea typeface="Meiryo" charset="-128"/>
                <a:cs typeface="Meiryo" charset="-128"/>
              </a:rPr>
              <a:t>大規模なデータ保管・処理は集中</a:t>
            </a:r>
            <a:endParaRPr kumimoji="1" lang="en-US" altLang="ja-JP" sz="1000" dirty="0">
              <a:solidFill>
                <a:srgbClr val="953735"/>
              </a:solidFill>
              <a:latin typeface="Meiryo" charset="-128"/>
              <a:ea typeface="Meiryo" charset="-128"/>
              <a:cs typeface="Meiryo" charset="-128"/>
            </a:endParaRPr>
          </a:p>
          <a:p>
            <a:pPr algn="ctr"/>
            <a:r>
              <a:rPr lang="ja-JP" altLang="en-US" sz="1000" dirty="0">
                <a:solidFill>
                  <a:srgbClr val="953735"/>
                </a:solidFill>
                <a:latin typeface="Meiryo" charset="-128"/>
                <a:ea typeface="Meiryo" charset="-128"/>
                <a:cs typeface="Meiryo" charset="-128"/>
              </a:rPr>
              <a:t>小規模なデータ保管・処理は分散</a:t>
            </a:r>
            <a:endParaRPr lang="en-US" altLang="ja-JP" sz="1000" dirty="0">
              <a:solidFill>
                <a:srgbClr val="953735"/>
              </a:solidFill>
              <a:latin typeface="Meiryo" charset="-128"/>
              <a:ea typeface="Meiryo" charset="-128"/>
              <a:cs typeface="Meiryo" charset="-128"/>
            </a:endParaRPr>
          </a:p>
        </p:txBody>
      </p:sp>
      <p:sp>
        <p:nvSpPr>
          <p:cNvPr id="268" name="テキスト ボックス 267"/>
          <p:cNvSpPr txBox="1"/>
          <p:nvPr/>
        </p:nvSpPr>
        <p:spPr>
          <a:xfrm>
            <a:off x="4643508" y="5967265"/>
            <a:ext cx="2088232" cy="400110"/>
          </a:xfrm>
          <a:prstGeom prst="rect">
            <a:avLst/>
          </a:prstGeom>
          <a:noFill/>
        </p:spPr>
        <p:txBody>
          <a:bodyPr wrap="square" rtlCol="0">
            <a:spAutoFit/>
          </a:bodyPr>
          <a:lstStyle/>
          <a:p>
            <a:pPr algn="ctr"/>
            <a:r>
              <a:rPr kumimoji="1" lang="ja-JP" altLang="en-US" sz="1000" dirty="0">
                <a:solidFill>
                  <a:srgbClr val="009051"/>
                </a:solidFill>
                <a:latin typeface="Meiryo" charset="-128"/>
                <a:ea typeface="Meiryo" charset="-128"/>
                <a:cs typeface="Meiryo" charset="-128"/>
              </a:rPr>
              <a:t>大規模なデータ保管・処理は集中</a:t>
            </a:r>
            <a:endParaRPr kumimoji="1" lang="en-US" altLang="ja-JP" sz="1000" dirty="0">
              <a:solidFill>
                <a:srgbClr val="009051"/>
              </a:solidFill>
              <a:latin typeface="Meiryo" charset="-128"/>
              <a:ea typeface="Meiryo" charset="-128"/>
              <a:cs typeface="Meiryo" charset="-128"/>
            </a:endParaRPr>
          </a:p>
          <a:p>
            <a:pPr algn="ctr"/>
            <a:r>
              <a:rPr lang="ja-JP" altLang="en-US" sz="1000" dirty="0">
                <a:solidFill>
                  <a:srgbClr val="009051"/>
                </a:solidFill>
                <a:latin typeface="Meiryo" charset="-128"/>
                <a:ea typeface="Meiryo" charset="-128"/>
                <a:cs typeface="Meiryo" charset="-128"/>
              </a:rPr>
              <a:t>小規模なデータ保管・処理は分散</a:t>
            </a:r>
            <a:endParaRPr lang="en-US" altLang="ja-JP" sz="1000" dirty="0">
              <a:solidFill>
                <a:srgbClr val="009051"/>
              </a:solidFill>
              <a:latin typeface="Meiryo" charset="-128"/>
              <a:ea typeface="Meiryo" charset="-128"/>
              <a:cs typeface="Meiryo" charset="-128"/>
            </a:endParaRPr>
          </a:p>
        </p:txBody>
      </p:sp>
      <p:sp>
        <p:nvSpPr>
          <p:cNvPr id="269" name="テキスト ボックス 268"/>
          <p:cNvSpPr txBox="1"/>
          <p:nvPr/>
        </p:nvSpPr>
        <p:spPr>
          <a:xfrm>
            <a:off x="6869078" y="5899338"/>
            <a:ext cx="2088232" cy="553998"/>
          </a:xfrm>
          <a:prstGeom prst="rect">
            <a:avLst/>
          </a:prstGeom>
          <a:noFill/>
        </p:spPr>
        <p:txBody>
          <a:bodyPr wrap="square" rtlCol="0">
            <a:spAutoFit/>
          </a:bodyPr>
          <a:lstStyle/>
          <a:p>
            <a:pPr algn="ctr"/>
            <a:r>
              <a:rPr kumimoji="1" lang="ja-JP" altLang="en-US" sz="1000" dirty="0">
                <a:solidFill>
                  <a:srgbClr val="0432FF"/>
                </a:solidFill>
                <a:latin typeface="Meiryo" charset="-128"/>
                <a:ea typeface="Meiryo" charset="-128"/>
                <a:cs typeface="Meiryo" charset="-128"/>
              </a:rPr>
              <a:t>大規模なデータ保管・処理は集中</a:t>
            </a:r>
            <a:endParaRPr kumimoji="1" lang="en-US" altLang="ja-JP" sz="1000" dirty="0">
              <a:solidFill>
                <a:srgbClr val="0432FF"/>
              </a:solidFill>
              <a:latin typeface="Meiryo" charset="-128"/>
              <a:ea typeface="Meiryo" charset="-128"/>
              <a:cs typeface="Meiryo" charset="-128"/>
            </a:endParaRPr>
          </a:p>
          <a:p>
            <a:pPr algn="ctr"/>
            <a:r>
              <a:rPr lang="ja-JP" altLang="en-US" sz="1000" dirty="0">
                <a:solidFill>
                  <a:srgbClr val="0432FF"/>
                </a:solidFill>
                <a:latin typeface="Meiryo" charset="-128"/>
                <a:ea typeface="Meiryo" charset="-128"/>
                <a:cs typeface="Meiryo" charset="-128"/>
              </a:rPr>
              <a:t>小規模なデータ保管・処理は分散</a:t>
            </a:r>
            <a:endParaRPr lang="en-US" altLang="ja-JP" sz="1000" dirty="0">
              <a:solidFill>
                <a:srgbClr val="0432FF"/>
              </a:solidFill>
              <a:latin typeface="Meiryo" charset="-128"/>
              <a:ea typeface="Meiryo" charset="-128"/>
              <a:cs typeface="Meiryo" charset="-128"/>
            </a:endParaRPr>
          </a:p>
          <a:p>
            <a:pPr algn="ctr"/>
            <a:r>
              <a:rPr lang="ja-JP" altLang="en-US" sz="1000" dirty="0">
                <a:solidFill>
                  <a:srgbClr val="0432FF"/>
                </a:solidFill>
                <a:latin typeface="Meiryo" charset="-128"/>
                <a:ea typeface="Meiryo" charset="-128"/>
                <a:cs typeface="Meiryo" charset="-128"/>
              </a:rPr>
              <a:t>高速な処理・応答・制御は超分散</a:t>
            </a:r>
            <a:endParaRPr lang="en-US" altLang="ja-JP" sz="1000" dirty="0">
              <a:solidFill>
                <a:srgbClr val="0432FF"/>
              </a:solidFill>
              <a:latin typeface="Meiryo" charset="-128"/>
              <a:ea typeface="Meiryo" charset="-128"/>
              <a:cs typeface="Meiryo" charset="-128"/>
            </a:endParaRPr>
          </a:p>
        </p:txBody>
      </p:sp>
      <p:sp>
        <p:nvSpPr>
          <p:cNvPr id="270" name="テキスト ボックス 269"/>
          <p:cNvSpPr txBox="1"/>
          <p:nvPr/>
        </p:nvSpPr>
        <p:spPr>
          <a:xfrm>
            <a:off x="169246" y="1203539"/>
            <a:ext cx="2088231" cy="253916"/>
          </a:xfrm>
          <a:prstGeom prst="rect">
            <a:avLst/>
          </a:prstGeom>
          <a:noFill/>
        </p:spPr>
        <p:txBody>
          <a:bodyPr wrap="square" rtlCol="0">
            <a:spAutoFit/>
          </a:bodyPr>
          <a:lstStyle/>
          <a:p>
            <a:pPr algn="ctr"/>
            <a:r>
              <a:rPr kumimoji="1" lang="ja-JP" altLang="en-US" sz="1050" b="1" dirty="0">
                <a:solidFill>
                  <a:schemeClr val="accent6">
                    <a:lumMod val="50000"/>
                  </a:schemeClr>
                </a:solidFill>
                <a:latin typeface="Meiryo" charset="-128"/>
                <a:ea typeface="Meiryo" charset="-128"/>
                <a:cs typeface="Meiryo" charset="-128"/>
              </a:rPr>
              <a:t>集中コンピューティング</a:t>
            </a:r>
          </a:p>
        </p:txBody>
      </p:sp>
      <p:sp>
        <p:nvSpPr>
          <p:cNvPr id="271" name="テキスト ボックス 270"/>
          <p:cNvSpPr txBox="1"/>
          <p:nvPr/>
        </p:nvSpPr>
        <p:spPr>
          <a:xfrm>
            <a:off x="2418939" y="1203538"/>
            <a:ext cx="2088231" cy="253916"/>
          </a:xfrm>
          <a:prstGeom prst="rect">
            <a:avLst/>
          </a:prstGeom>
          <a:noFill/>
        </p:spPr>
        <p:txBody>
          <a:bodyPr wrap="square" rtlCol="0">
            <a:spAutoFit/>
          </a:bodyPr>
          <a:lstStyle/>
          <a:p>
            <a:pPr algn="ctr"/>
            <a:r>
              <a:rPr kumimoji="1" lang="ja-JP" altLang="en-US" sz="1050" b="1">
                <a:solidFill>
                  <a:srgbClr val="953735"/>
                </a:solidFill>
                <a:latin typeface="Meiryo" charset="-128"/>
                <a:ea typeface="Meiryo" charset="-128"/>
                <a:cs typeface="Meiryo" charset="-128"/>
              </a:rPr>
              <a:t>分散コンピューティング</a:t>
            </a:r>
            <a:endParaRPr kumimoji="1" lang="ja-JP" altLang="en-US" sz="1050" b="1" dirty="0">
              <a:solidFill>
                <a:srgbClr val="953735"/>
              </a:solidFill>
              <a:latin typeface="Meiryo" charset="-128"/>
              <a:ea typeface="Meiryo" charset="-128"/>
              <a:cs typeface="Meiryo" charset="-128"/>
            </a:endParaRPr>
          </a:p>
        </p:txBody>
      </p:sp>
      <p:sp>
        <p:nvSpPr>
          <p:cNvPr id="272" name="テキスト ボックス 271"/>
          <p:cNvSpPr txBox="1"/>
          <p:nvPr/>
        </p:nvSpPr>
        <p:spPr>
          <a:xfrm>
            <a:off x="4627581" y="1204368"/>
            <a:ext cx="2088231" cy="253916"/>
          </a:xfrm>
          <a:prstGeom prst="rect">
            <a:avLst/>
          </a:prstGeom>
          <a:noFill/>
        </p:spPr>
        <p:txBody>
          <a:bodyPr wrap="square" rtlCol="0">
            <a:spAutoFit/>
          </a:bodyPr>
          <a:lstStyle/>
          <a:p>
            <a:pPr algn="ctr"/>
            <a:r>
              <a:rPr kumimoji="1" lang="ja-JP" altLang="en-US" sz="1050" b="1" dirty="0">
                <a:solidFill>
                  <a:srgbClr val="009051"/>
                </a:solidFill>
                <a:latin typeface="Meiryo" charset="-128"/>
                <a:ea typeface="Meiryo" charset="-128"/>
                <a:cs typeface="Meiryo" charset="-128"/>
              </a:rPr>
              <a:t>クラウド・コンピューティング</a:t>
            </a:r>
          </a:p>
        </p:txBody>
      </p:sp>
      <p:sp>
        <p:nvSpPr>
          <p:cNvPr id="273" name="テキスト ボックス 272"/>
          <p:cNvSpPr txBox="1"/>
          <p:nvPr/>
        </p:nvSpPr>
        <p:spPr>
          <a:xfrm>
            <a:off x="6869079" y="1204609"/>
            <a:ext cx="2088231" cy="253916"/>
          </a:xfrm>
          <a:prstGeom prst="rect">
            <a:avLst/>
          </a:prstGeom>
          <a:noFill/>
        </p:spPr>
        <p:txBody>
          <a:bodyPr wrap="square" rtlCol="0">
            <a:spAutoFit/>
          </a:bodyPr>
          <a:lstStyle/>
          <a:p>
            <a:pPr algn="ctr"/>
            <a:r>
              <a:rPr kumimoji="1" lang="ja-JP" altLang="en-US" sz="1050" b="1">
                <a:solidFill>
                  <a:srgbClr val="0432FF"/>
                </a:solidFill>
                <a:latin typeface="Meiryo" charset="-128"/>
                <a:ea typeface="Meiryo" charset="-128"/>
                <a:cs typeface="Meiryo" charset="-128"/>
              </a:rPr>
              <a:t>超分散コンピューティング</a:t>
            </a:r>
            <a:endParaRPr kumimoji="1" lang="ja-JP" altLang="en-US" sz="1050" b="1" dirty="0">
              <a:solidFill>
                <a:srgbClr val="0432FF"/>
              </a:solidFill>
              <a:latin typeface="Meiryo" charset="-128"/>
              <a:ea typeface="Meiryo" charset="-128"/>
              <a:cs typeface="Meiryo" charset="-128"/>
            </a:endParaRPr>
          </a:p>
        </p:txBody>
      </p:sp>
      <p:sp>
        <p:nvSpPr>
          <p:cNvPr id="274" name="テキスト ボックス 273"/>
          <p:cNvSpPr txBox="1"/>
          <p:nvPr/>
        </p:nvSpPr>
        <p:spPr>
          <a:xfrm>
            <a:off x="7951261" y="2411200"/>
            <a:ext cx="902811" cy="338554"/>
          </a:xfrm>
          <a:prstGeom prst="rect">
            <a:avLst/>
          </a:prstGeom>
          <a:noFill/>
        </p:spPr>
        <p:txBody>
          <a:bodyPr wrap="none" rtlCol="0">
            <a:spAutoFit/>
          </a:bodyPr>
          <a:lstStyle/>
          <a:p>
            <a:r>
              <a:rPr kumimoji="1" lang="ja-JP" altLang="en-US" sz="800">
                <a:solidFill>
                  <a:srgbClr val="0432FF"/>
                </a:solidFill>
                <a:latin typeface="Meiryo" charset="-128"/>
                <a:ea typeface="Meiryo" charset="-128"/>
                <a:cs typeface="Meiryo" charset="-128"/>
              </a:rPr>
              <a:t>通信経</a:t>
            </a:r>
            <a:r>
              <a:rPr kumimoji="1" lang="ja-JP" altLang="en-US" sz="800" dirty="0">
                <a:solidFill>
                  <a:srgbClr val="0432FF"/>
                </a:solidFill>
                <a:latin typeface="Meiryo" charset="-128"/>
                <a:ea typeface="Meiryo" charset="-128"/>
                <a:cs typeface="Meiryo" charset="-128"/>
              </a:rPr>
              <a:t>路上の</a:t>
            </a:r>
            <a:endParaRPr kumimoji="1"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エッジサーバー</a:t>
            </a:r>
          </a:p>
        </p:txBody>
      </p:sp>
      <p:sp>
        <p:nvSpPr>
          <p:cNvPr id="275" name="テキスト ボックス 274"/>
          <p:cNvSpPr txBox="1"/>
          <p:nvPr/>
        </p:nvSpPr>
        <p:spPr>
          <a:xfrm>
            <a:off x="2381419" y="3530084"/>
            <a:ext cx="80021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分散サーバー</a:t>
            </a:r>
            <a:endParaRPr kumimoji="1" lang="ja-JP" altLang="en-US" sz="800" dirty="0">
              <a:solidFill>
                <a:srgbClr val="009051"/>
              </a:solidFill>
              <a:latin typeface="Meiryo" charset="-128"/>
              <a:ea typeface="Meiryo" charset="-128"/>
              <a:cs typeface="Meiryo" charset="-128"/>
            </a:endParaRPr>
          </a:p>
        </p:txBody>
      </p:sp>
      <p:sp>
        <p:nvSpPr>
          <p:cNvPr id="276" name="テキスト ボックス 275"/>
          <p:cNvSpPr txBox="1"/>
          <p:nvPr/>
        </p:nvSpPr>
        <p:spPr>
          <a:xfrm>
            <a:off x="5985919" y="3526568"/>
            <a:ext cx="80021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分散サーバー</a:t>
            </a:r>
            <a:endParaRPr kumimoji="1" lang="ja-JP" altLang="en-US" sz="800" dirty="0">
              <a:solidFill>
                <a:srgbClr val="009051"/>
              </a:solidFill>
              <a:latin typeface="Meiryo" charset="-128"/>
              <a:ea typeface="Meiryo" charset="-128"/>
              <a:cs typeface="Meiryo" charset="-128"/>
            </a:endParaRPr>
          </a:p>
        </p:txBody>
      </p:sp>
      <p:sp>
        <p:nvSpPr>
          <p:cNvPr id="280" name="テキスト ボックス 279"/>
          <p:cNvSpPr txBox="1"/>
          <p:nvPr/>
        </p:nvSpPr>
        <p:spPr>
          <a:xfrm>
            <a:off x="6872162" y="3490319"/>
            <a:ext cx="902811" cy="338554"/>
          </a:xfrm>
          <a:prstGeom prst="rect">
            <a:avLst/>
          </a:prstGeom>
          <a:noFill/>
        </p:spPr>
        <p:txBody>
          <a:bodyPr wrap="none" rtlCol="0">
            <a:spAutoFit/>
          </a:bodyPr>
          <a:lstStyle/>
          <a:p>
            <a:r>
              <a:rPr kumimoji="1" lang="ja-JP" altLang="en-US" sz="800" dirty="0">
                <a:solidFill>
                  <a:srgbClr val="0432FF"/>
                </a:solidFill>
                <a:latin typeface="Meiryo" charset="-128"/>
                <a:ea typeface="Meiryo" charset="-128"/>
                <a:cs typeface="Meiryo" charset="-128"/>
              </a:rPr>
              <a:t>ローカル</a:t>
            </a:r>
            <a:endParaRPr kumimoji="1"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エッジサーバー</a:t>
            </a:r>
          </a:p>
        </p:txBody>
      </p:sp>
      <p:sp>
        <p:nvSpPr>
          <p:cNvPr id="199" name="テキスト ボックス 198"/>
          <p:cNvSpPr txBox="1"/>
          <p:nvPr/>
        </p:nvSpPr>
        <p:spPr>
          <a:xfrm>
            <a:off x="166293" y="990691"/>
            <a:ext cx="2088231" cy="276999"/>
          </a:xfrm>
          <a:prstGeom prst="rect">
            <a:avLst/>
          </a:prstGeom>
          <a:noFill/>
        </p:spPr>
        <p:txBody>
          <a:bodyPr wrap="square" rtlCol="0">
            <a:spAutoFit/>
          </a:bodyPr>
          <a:lstStyle/>
          <a:p>
            <a:r>
              <a:rPr kumimoji="1" lang="en-US" altLang="ja-JP" sz="1200" dirty="0">
                <a:solidFill>
                  <a:schemeClr val="accent6">
                    <a:lumMod val="50000"/>
                  </a:schemeClr>
                </a:solidFill>
                <a:latin typeface="Meiryo" charset="-128"/>
                <a:ea typeface="Meiryo" charset="-128"/>
                <a:cs typeface="Meiryo" charset="-128"/>
              </a:rPr>
              <a:t>1960</a:t>
            </a:r>
            <a:r>
              <a:rPr kumimoji="1" lang="ja-JP" altLang="en-US" sz="1200" dirty="0">
                <a:solidFill>
                  <a:schemeClr val="accent6">
                    <a:lumMod val="50000"/>
                  </a:schemeClr>
                </a:solidFill>
                <a:latin typeface="Meiryo" charset="-128"/>
                <a:ea typeface="Meiryo" charset="-128"/>
                <a:cs typeface="Meiryo" charset="-128"/>
              </a:rPr>
              <a:t>年代</a:t>
            </a:r>
            <a:r>
              <a:rPr kumimoji="1" lang="en-US" altLang="ja-JP" sz="1200" dirty="0">
                <a:solidFill>
                  <a:schemeClr val="accent6">
                    <a:lumMod val="50000"/>
                  </a:schemeClr>
                </a:solidFill>
                <a:latin typeface="Meiryo" charset="-128"/>
                <a:ea typeface="Meiryo" charset="-128"/>
                <a:cs typeface="Meiryo" charset="-128"/>
              </a:rPr>
              <a:t>〜</a:t>
            </a:r>
            <a:endParaRPr kumimoji="1" lang="ja-JP" altLang="en-US" sz="1200" dirty="0">
              <a:solidFill>
                <a:schemeClr val="accent6">
                  <a:lumMod val="50000"/>
                </a:schemeClr>
              </a:solidFill>
              <a:latin typeface="Meiryo" charset="-128"/>
              <a:ea typeface="Meiryo" charset="-128"/>
              <a:cs typeface="Meiryo" charset="-128"/>
            </a:endParaRPr>
          </a:p>
        </p:txBody>
      </p:sp>
      <p:sp>
        <p:nvSpPr>
          <p:cNvPr id="200" name="テキスト ボックス 199"/>
          <p:cNvSpPr txBox="1"/>
          <p:nvPr/>
        </p:nvSpPr>
        <p:spPr>
          <a:xfrm>
            <a:off x="2415986" y="990690"/>
            <a:ext cx="2088231" cy="276999"/>
          </a:xfrm>
          <a:prstGeom prst="rect">
            <a:avLst/>
          </a:prstGeom>
          <a:noFill/>
        </p:spPr>
        <p:txBody>
          <a:bodyPr wrap="square" rtlCol="0">
            <a:spAutoFit/>
          </a:bodyPr>
          <a:lstStyle/>
          <a:p>
            <a:r>
              <a:rPr kumimoji="1" lang="en-US" altLang="ja-JP" sz="1200" dirty="0">
                <a:solidFill>
                  <a:srgbClr val="953735"/>
                </a:solidFill>
                <a:latin typeface="Meiryo" charset="-128"/>
                <a:ea typeface="Meiryo" charset="-128"/>
                <a:cs typeface="Meiryo" charset="-128"/>
              </a:rPr>
              <a:t>1980</a:t>
            </a:r>
            <a:r>
              <a:rPr kumimoji="1" lang="ja-JP" altLang="en-US" sz="1200" dirty="0">
                <a:solidFill>
                  <a:srgbClr val="953735"/>
                </a:solidFill>
                <a:latin typeface="Meiryo" charset="-128"/>
                <a:ea typeface="Meiryo" charset="-128"/>
                <a:cs typeface="Meiryo" charset="-128"/>
              </a:rPr>
              <a:t>年代</a:t>
            </a:r>
            <a:r>
              <a:rPr kumimoji="1" lang="en-US" altLang="ja-JP" sz="1200" dirty="0">
                <a:solidFill>
                  <a:srgbClr val="953735"/>
                </a:solidFill>
                <a:latin typeface="Meiryo" charset="-128"/>
                <a:ea typeface="Meiryo" charset="-128"/>
                <a:cs typeface="Meiryo" charset="-128"/>
              </a:rPr>
              <a:t>〜</a:t>
            </a:r>
            <a:endParaRPr kumimoji="1" lang="ja-JP" altLang="en-US" sz="1200" dirty="0">
              <a:solidFill>
                <a:srgbClr val="953735"/>
              </a:solidFill>
              <a:latin typeface="Meiryo" charset="-128"/>
              <a:ea typeface="Meiryo" charset="-128"/>
              <a:cs typeface="Meiryo" charset="-128"/>
            </a:endParaRPr>
          </a:p>
        </p:txBody>
      </p:sp>
      <p:sp>
        <p:nvSpPr>
          <p:cNvPr id="201" name="テキスト ボックス 200"/>
          <p:cNvSpPr txBox="1"/>
          <p:nvPr/>
        </p:nvSpPr>
        <p:spPr>
          <a:xfrm>
            <a:off x="4624628" y="991520"/>
            <a:ext cx="2088231" cy="276999"/>
          </a:xfrm>
          <a:prstGeom prst="rect">
            <a:avLst/>
          </a:prstGeom>
          <a:noFill/>
        </p:spPr>
        <p:txBody>
          <a:bodyPr wrap="square" rtlCol="0">
            <a:spAutoFit/>
          </a:bodyPr>
          <a:lstStyle/>
          <a:p>
            <a:r>
              <a:rPr kumimoji="1" lang="en-US" altLang="ja-JP" sz="1200" dirty="0">
                <a:solidFill>
                  <a:srgbClr val="009051"/>
                </a:solidFill>
                <a:latin typeface="Meiryo" charset="-128"/>
                <a:ea typeface="Meiryo" charset="-128"/>
                <a:cs typeface="Meiryo" charset="-128"/>
              </a:rPr>
              <a:t>2000</a:t>
            </a:r>
            <a:r>
              <a:rPr kumimoji="1" lang="ja-JP" altLang="en-US" sz="1200" dirty="0">
                <a:solidFill>
                  <a:srgbClr val="009051"/>
                </a:solidFill>
                <a:latin typeface="Meiryo" charset="-128"/>
                <a:ea typeface="Meiryo" charset="-128"/>
                <a:cs typeface="Meiryo" charset="-128"/>
              </a:rPr>
              <a:t>年代</a:t>
            </a:r>
            <a:r>
              <a:rPr kumimoji="1" lang="en-US" altLang="ja-JP" sz="1200" dirty="0">
                <a:solidFill>
                  <a:srgbClr val="009051"/>
                </a:solidFill>
                <a:latin typeface="Meiryo" charset="-128"/>
                <a:ea typeface="Meiryo" charset="-128"/>
                <a:cs typeface="Meiryo" charset="-128"/>
              </a:rPr>
              <a:t>〜</a:t>
            </a:r>
            <a:endParaRPr kumimoji="1" lang="ja-JP" altLang="en-US" sz="1200" dirty="0">
              <a:solidFill>
                <a:srgbClr val="009051"/>
              </a:solidFill>
              <a:latin typeface="Meiryo" charset="-128"/>
              <a:ea typeface="Meiryo" charset="-128"/>
              <a:cs typeface="Meiryo" charset="-128"/>
            </a:endParaRPr>
          </a:p>
        </p:txBody>
      </p:sp>
      <p:sp>
        <p:nvSpPr>
          <p:cNvPr id="203" name="テキスト ボックス 202"/>
          <p:cNvSpPr txBox="1"/>
          <p:nvPr/>
        </p:nvSpPr>
        <p:spPr>
          <a:xfrm>
            <a:off x="6866126" y="991761"/>
            <a:ext cx="2088231" cy="276999"/>
          </a:xfrm>
          <a:prstGeom prst="rect">
            <a:avLst/>
          </a:prstGeom>
          <a:noFill/>
        </p:spPr>
        <p:txBody>
          <a:bodyPr wrap="square" rtlCol="0">
            <a:spAutoFit/>
          </a:bodyPr>
          <a:lstStyle/>
          <a:p>
            <a:r>
              <a:rPr kumimoji="1" lang="en-US" altLang="ja-JP" sz="1200" dirty="0">
                <a:solidFill>
                  <a:srgbClr val="0432FF"/>
                </a:solidFill>
                <a:latin typeface="Meiryo" charset="-128"/>
                <a:ea typeface="Meiryo" charset="-128"/>
                <a:cs typeface="Meiryo" charset="-128"/>
              </a:rPr>
              <a:t>2015</a:t>
            </a:r>
            <a:r>
              <a:rPr kumimoji="1" lang="ja-JP" altLang="en-US" sz="1200" dirty="0">
                <a:solidFill>
                  <a:srgbClr val="0432FF"/>
                </a:solidFill>
                <a:latin typeface="Meiryo" charset="-128"/>
                <a:ea typeface="Meiryo" charset="-128"/>
                <a:cs typeface="Meiryo" charset="-128"/>
              </a:rPr>
              <a:t>年</a:t>
            </a:r>
            <a:r>
              <a:rPr kumimoji="1" lang="en-US" altLang="ja-JP" sz="1200" dirty="0">
                <a:solidFill>
                  <a:srgbClr val="0432FF"/>
                </a:solidFill>
                <a:latin typeface="Meiryo" charset="-128"/>
                <a:ea typeface="Meiryo" charset="-128"/>
                <a:cs typeface="Meiryo" charset="-128"/>
              </a:rPr>
              <a:t>〜</a:t>
            </a:r>
            <a:endParaRPr kumimoji="1" lang="ja-JP" altLang="en-US" sz="1200" dirty="0">
              <a:solidFill>
                <a:srgbClr val="0432FF"/>
              </a:solidFill>
              <a:latin typeface="Meiryo" charset="-128"/>
              <a:ea typeface="Meiryo" charset="-128"/>
              <a:cs typeface="Meiryo" charset="-128"/>
            </a:endParaRPr>
          </a:p>
        </p:txBody>
      </p:sp>
      <p:sp>
        <p:nvSpPr>
          <p:cNvPr id="204" name="正方形/長方形 203"/>
          <p:cNvSpPr/>
          <p:nvPr/>
        </p:nvSpPr>
        <p:spPr>
          <a:xfrm>
            <a:off x="7325105" y="435869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7163656" y="46992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正方形/長方形 205"/>
          <p:cNvSpPr/>
          <p:nvPr/>
        </p:nvSpPr>
        <p:spPr>
          <a:xfrm>
            <a:off x="7556232" y="46992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正方形/長方形 206"/>
          <p:cNvSpPr/>
          <p:nvPr/>
        </p:nvSpPr>
        <p:spPr>
          <a:xfrm>
            <a:off x="8256158" y="4495880"/>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3" name="正方形/長方形 252"/>
          <p:cNvSpPr/>
          <p:nvPr/>
        </p:nvSpPr>
        <p:spPr>
          <a:xfrm>
            <a:off x="8752744" y="4477619"/>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p:cNvSpPr txBox="1"/>
          <p:nvPr/>
        </p:nvSpPr>
        <p:spPr>
          <a:xfrm>
            <a:off x="7292146" y="4872492"/>
            <a:ext cx="1313180" cy="215444"/>
          </a:xfrm>
          <a:prstGeom prst="rect">
            <a:avLst/>
          </a:prstGeom>
          <a:noFill/>
        </p:spPr>
        <p:txBody>
          <a:bodyPr wrap="none" rtlCol="0">
            <a:spAutoFit/>
          </a:bodyPr>
          <a:lstStyle>
            <a:defPPr>
              <a:defRPr lang="ja-JP"/>
            </a:defPPr>
            <a:lvl1pPr>
              <a:defRPr sz="800">
                <a:solidFill>
                  <a:srgbClr val="0432FF"/>
                </a:solidFill>
                <a:latin typeface="Meiryo" charset="-128"/>
                <a:ea typeface="Meiryo" charset="-128"/>
                <a:cs typeface="Meiryo" charset="-128"/>
              </a:defRPr>
            </a:lvl1pPr>
          </a:lstStyle>
          <a:p>
            <a:r>
              <a:rPr lang="ja-JP" altLang="en-US"/>
              <a:t>組み込みコンピューター</a:t>
            </a:r>
            <a:endParaRPr lang="ja-JP" altLang="en-US" dirty="0"/>
          </a:p>
        </p:txBody>
      </p:sp>
    </p:spTree>
    <p:extLst>
      <p:ext uri="{BB962C8B-B14F-4D97-AF65-F5344CB8AC3E}">
        <p14:creationId xmlns:p14="http://schemas.microsoft.com/office/powerpoint/2010/main" val="261341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4B7567-76C8-9843-B095-61A2D9CA0CF7}"/>
              </a:ext>
            </a:extLst>
          </p:cNvPr>
          <p:cNvSpPr>
            <a:spLocks noGrp="1"/>
          </p:cNvSpPr>
          <p:nvPr>
            <p:ph type="title"/>
          </p:nvPr>
        </p:nvSpPr>
        <p:spPr/>
        <p:txBody>
          <a:bodyPr/>
          <a:lstStyle/>
          <a:p>
            <a:r>
              <a:rPr kumimoji="1" lang="en-US" altLang="ja-JP" dirty="0" err="1"/>
              <a:t>IoT</a:t>
            </a:r>
            <a:r>
              <a:rPr kumimoji="1" lang="ja-JP" altLang="en-US" dirty="0"/>
              <a:t>プラットフォームの動向</a:t>
            </a:r>
          </a:p>
        </p:txBody>
      </p:sp>
      <p:sp>
        <p:nvSpPr>
          <p:cNvPr id="3" name="スライド番号プレースホルダー 2">
            <a:extLst>
              <a:ext uri="{FF2B5EF4-FFF2-40B4-BE49-F238E27FC236}">
                <a16:creationId xmlns:a16="http://schemas.microsoft.com/office/drawing/2014/main" id="{239E66DA-6E85-D24D-8E87-6FA576E44DEC}"/>
              </a:ext>
            </a:extLst>
          </p:cNvPr>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pic>
        <p:nvPicPr>
          <p:cNvPr id="4" name="図 3">
            <a:extLst>
              <a:ext uri="{FF2B5EF4-FFF2-40B4-BE49-F238E27FC236}">
                <a16:creationId xmlns:a16="http://schemas.microsoft.com/office/drawing/2014/main" id="{7886D490-6EC8-4942-A3C3-C9AF9E819510}"/>
              </a:ext>
            </a:extLst>
          </p:cNvPr>
          <p:cNvPicPr>
            <a:picLocks noChangeAspect="1"/>
          </p:cNvPicPr>
          <p:nvPr/>
        </p:nvPicPr>
        <p:blipFill>
          <a:blip r:embed="rId2"/>
          <a:stretch>
            <a:fillRect/>
          </a:stretch>
        </p:blipFill>
        <p:spPr>
          <a:xfrm>
            <a:off x="1008017" y="836677"/>
            <a:ext cx="7127966" cy="5362323"/>
          </a:xfrm>
          <a:prstGeom prst="rect">
            <a:avLst/>
          </a:prstGeom>
        </p:spPr>
      </p:pic>
      <p:sp>
        <p:nvSpPr>
          <p:cNvPr id="5" name="正方形/長方形 4">
            <a:extLst>
              <a:ext uri="{FF2B5EF4-FFF2-40B4-BE49-F238E27FC236}">
                <a16:creationId xmlns:a16="http://schemas.microsoft.com/office/drawing/2014/main" id="{9569ECC2-C9F2-7B48-A33A-00AFB3B120B4}"/>
              </a:ext>
            </a:extLst>
          </p:cNvPr>
          <p:cNvSpPr/>
          <p:nvPr/>
        </p:nvSpPr>
        <p:spPr>
          <a:xfrm>
            <a:off x="1013593" y="5949280"/>
            <a:ext cx="7236391" cy="646331"/>
          </a:xfrm>
          <a:prstGeom prst="rect">
            <a:avLst/>
          </a:prstGeom>
          <a:solidFill>
            <a:schemeClr val="bg1"/>
          </a:solidFill>
        </p:spPr>
        <p:txBody>
          <a:bodyPr wrap="square">
            <a:spAutoFit/>
          </a:bodyPr>
          <a:lstStyle/>
          <a:p>
            <a:r>
              <a:rPr lang="ja-JP" altLang="en-US" sz="600" b="1" dirty="0">
                <a:solidFill>
                  <a:srgbClr val="333333"/>
                </a:solidFill>
                <a:latin typeface="Meiryo" panose="020B0604030504040204" pitchFamily="34" charset="-128"/>
                <a:ea typeface="Meiryo" panose="020B0604030504040204" pitchFamily="34" charset="-128"/>
              </a:rPr>
              <a:t>＜ベンダー相関図の区分＞</a:t>
            </a:r>
            <a:br>
              <a:rPr lang="ja-JP" altLang="en-US" sz="600" dirty="0">
                <a:latin typeface="Meiryo" panose="020B0604030504040204" pitchFamily="34" charset="-128"/>
                <a:ea typeface="Meiryo" panose="020B0604030504040204" pitchFamily="34" charset="-128"/>
              </a:rPr>
            </a:br>
            <a:r>
              <a:rPr lang="ja-JP" altLang="en-US" sz="600" dirty="0">
                <a:solidFill>
                  <a:srgbClr val="333333"/>
                </a:solidFill>
                <a:latin typeface="Meiryo" panose="020B0604030504040204" pitchFamily="34" charset="-128"/>
                <a:ea typeface="Meiryo" panose="020B0604030504040204" pitchFamily="34" charset="-128"/>
              </a:rPr>
              <a:t>・黒枠：</a:t>
            </a:r>
            <a:r>
              <a:rPr lang="en-US" altLang="ja-JP" sz="600" dirty="0">
                <a:solidFill>
                  <a:srgbClr val="333333"/>
                </a:solidFill>
                <a:latin typeface="Meiryo" panose="020B0604030504040204" pitchFamily="34" charset="-128"/>
                <a:ea typeface="Meiryo" panose="020B0604030504040204" pitchFamily="34" charset="-128"/>
              </a:rPr>
              <a:t>IT</a:t>
            </a:r>
            <a:r>
              <a:rPr lang="ja-JP" altLang="en-US" sz="600" dirty="0">
                <a:solidFill>
                  <a:srgbClr val="333333"/>
                </a:solidFill>
                <a:latin typeface="Meiryo" panose="020B0604030504040204" pitchFamily="34" charset="-128"/>
                <a:ea typeface="Meiryo" panose="020B0604030504040204" pitchFamily="34" charset="-128"/>
              </a:rPr>
              <a:t>系ベンダー（一般）</a:t>
            </a:r>
            <a:br>
              <a:rPr lang="ja-JP" altLang="en-US" sz="600" dirty="0">
                <a:latin typeface="Meiryo" panose="020B0604030504040204" pitchFamily="34" charset="-128"/>
                <a:ea typeface="Meiryo" panose="020B0604030504040204" pitchFamily="34" charset="-128"/>
              </a:rPr>
            </a:br>
            <a:r>
              <a:rPr lang="ja-JP" altLang="en-US" sz="600" dirty="0">
                <a:solidFill>
                  <a:srgbClr val="333333"/>
                </a:solidFill>
                <a:latin typeface="Meiryo" panose="020B0604030504040204" pitchFamily="34" charset="-128"/>
                <a:ea typeface="Meiryo" panose="020B0604030504040204" pitchFamily="34" charset="-128"/>
              </a:rPr>
              <a:t>・二重枠緑：ユーザー系ベンダー（本業は製造業）</a:t>
            </a:r>
            <a:br>
              <a:rPr lang="ja-JP" altLang="en-US" sz="600" dirty="0">
                <a:latin typeface="Meiryo" panose="020B0604030504040204" pitchFamily="34" charset="-128"/>
                <a:ea typeface="Meiryo" panose="020B0604030504040204" pitchFamily="34" charset="-128"/>
              </a:rPr>
            </a:br>
            <a:r>
              <a:rPr lang="ja-JP" altLang="en-US" sz="600" dirty="0">
                <a:solidFill>
                  <a:srgbClr val="333333"/>
                </a:solidFill>
                <a:latin typeface="Meiryo" panose="020B0604030504040204" pitchFamily="34" charset="-128"/>
                <a:ea typeface="Meiryo" panose="020B0604030504040204" pitchFamily="34" charset="-128"/>
              </a:rPr>
              <a:t>・破線枠：通信系ベンダー（通信事業者系）</a:t>
            </a:r>
            <a:br>
              <a:rPr lang="ja-JP" altLang="en-US" sz="600" dirty="0">
                <a:latin typeface="Meiryo" panose="020B0604030504040204" pitchFamily="34" charset="-128"/>
                <a:ea typeface="Meiryo" panose="020B0604030504040204" pitchFamily="34" charset="-128"/>
              </a:rPr>
            </a:br>
            <a:r>
              <a:rPr lang="ja-JP" altLang="en-US" sz="600" dirty="0">
                <a:solidFill>
                  <a:srgbClr val="333333"/>
                </a:solidFill>
                <a:latin typeface="Meiryo" panose="020B0604030504040204" pitchFamily="34" charset="-128"/>
                <a:ea typeface="Meiryo" panose="020B0604030504040204" pitchFamily="34" charset="-128"/>
              </a:rPr>
              <a:t>・赤枠：エコシステムを持つユーザー系ベンダー（有力ベンダー：</a:t>
            </a:r>
            <a:r>
              <a:rPr lang="en-US" altLang="ja-JP" sz="600" dirty="0">
                <a:solidFill>
                  <a:srgbClr val="333333"/>
                </a:solidFill>
                <a:latin typeface="Meiryo" panose="020B0604030504040204" pitchFamily="34" charset="-128"/>
                <a:ea typeface="Meiryo" panose="020B0604030504040204" pitchFamily="34" charset="-128"/>
              </a:rPr>
              <a:t>GE</a:t>
            </a:r>
            <a:r>
              <a:rPr lang="ja-JP" altLang="en-US" sz="600" dirty="0">
                <a:solidFill>
                  <a:srgbClr val="333333"/>
                </a:solidFill>
                <a:latin typeface="Meiryo" panose="020B0604030504040204" pitchFamily="34" charset="-128"/>
                <a:ea typeface="Meiryo" panose="020B0604030504040204" pitchFamily="34" charset="-128"/>
              </a:rPr>
              <a:t>デジタル、シーメンス、ファナック、三菱電機）</a:t>
            </a:r>
            <a:r>
              <a:rPr lang="en-US" altLang="ja-JP" sz="600" dirty="0">
                <a:solidFill>
                  <a:srgbClr val="333333"/>
                </a:solidFill>
                <a:latin typeface="Meiryo" panose="020B0604030504040204" pitchFamily="34" charset="-128"/>
                <a:ea typeface="Meiryo" panose="020B0604030504040204" pitchFamily="34" charset="-128"/>
              </a:rPr>
              <a:t> ※</a:t>
            </a:r>
            <a:r>
              <a:rPr lang="ja-JP" altLang="en-US" sz="600" dirty="0">
                <a:solidFill>
                  <a:srgbClr val="333333"/>
                </a:solidFill>
                <a:latin typeface="Meiryo" panose="020B0604030504040204" pitchFamily="34" charset="-128"/>
                <a:ea typeface="Meiryo" panose="020B0604030504040204" pitchFamily="34" charset="-128"/>
              </a:rPr>
              <a:t>エコシステム：コンペ企業を含むコミュニティを主導</a:t>
            </a:r>
            <a:br>
              <a:rPr lang="ja-JP" altLang="en-US" sz="600" dirty="0">
                <a:latin typeface="Meiryo" panose="020B0604030504040204" pitchFamily="34" charset="-128"/>
                <a:ea typeface="Meiryo" panose="020B0604030504040204" pitchFamily="34" charset="-128"/>
              </a:rPr>
            </a:br>
            <a:r>
              <a:rPr lang="ja-JP" altLang="en-US" sz="600" dirty="0">
                <a:solidFill>
                  <a:srgbClr val="333333"/>
                </a:solidFill>
                <a:latin typeface="Meiryo" panose="020B0604030504040204" pitchFamily="34" charset="-128"/>
                <a:ea typeface="Meiryo" panose="020B0604030504040204" pitchFamily="34" charset="-128"/>
              </a:rPr>
              <a:t>・色付きベンダー：独自の強みを持ち複数ベンダーと提携する有力</a:t>
            </a:r>
            <a:r>
              <a:rPr lang="en-US" altLang="ja-JP" sz="600" dirty="0">
                <a:solidFill>
                  <a:srgbClr val="333333"/>
                </a:solidFill>
                <a:latin typeface="Meiryo" panose="020B0604030504040204" pitchFamily="34" charset="-128"/>
                <a:ea typeface="Meiryo" panose="020B0604030504040204" pitchFamily="34" charset="-128"/>
              </a:rPr>
              <a:t>10</a:t>
            </a:r>
            <a:r>
              <a:rPr lang="ja-JP" altLang="en-US" sz="600" dirty="0">
                <a:solidFill>
                  <a:srgbClr val="333333"/>
                </a:solidFill>
                <a:latin typeface="Meiryo" panose="020B0604030504040204" pitchFamily="34" charset="-128"/>
                <a:ea typeface="Meiryo" panose="020B0604030504040204" pitchFamily="34" charset="-128"/>
              </a:rPr>
              <a:t>ベンダー（</a:t>
            </a:r>
            <a:r>
              <a:rPr lang="en-US" altLang="ja-JP" sz="600" dirty="0">
                <a:solidFill>
                  <a:srgbClr val="333333"/>
                </a:solidFill>
                <a:latin typeface="Meiryo" panose="020B0604030504040204" pitchFamily="34" charset="-128"/>
                <a:ea typeface="Meiryo" panose="020B0604030504040204" pitchFamily="34" charset="-128"/>
              </a:rPr>
              <a:t>GE</a:t>
            </a:r>
            <a:r>
              <a:rPr lang="ja-JP" altLang="en-US" sz="600" dirty="0">
                <a:solidFill>
                  <a:srgbClr val="333333"/>
                </a:solidFill>
                <a:latin typeface="Meiryo" panose="020B0604030504040204" pitchFamily="34" charset="-128"/>
                <a:ea typeface="Meiryo" panose="020B0604030504040204" pitchFamily="34" charset="-128"/>
              </a:rPr>
              <a:t>デジタル、シーメンス、</a:t>
            </a:r>
            <a:r>
              <a:rPr lang="en-US" altLang="ja-JP" sz="600" dirty="0">
                <a:solidFill>
                  <a:srgbClr val="333333"/>
                </a:solidFill>
                <a:latin typeface="Meiryo" panose="020B0604030504040204" pitchFamily="34" charset="-128"/>
                <a:ea typeface="Meiryo" panose="020B0604030504040204" pitchFamily="34" charset="-128"/>
              </a:rPr>
              <a:t>SAP</a:t>
            </a:r>
            <a:r>
              <a:rPr lang="ja-JP" altLang="en-US" sz="600" dirty="0">
                <a:solidFill>
                  <a:srgbClr val="333333"/>
                </a:solidFill>
                <a:latin typeface="Meiryo" panose="020B0604030504040204" pitchFamily="34" charset="-128"/>
                <a:ea typeface="Meiryo" panose="020B0604030504040204" pitchFamily="34" charset="-128"/>
              </a:rPr>
              <a:t>、</a:t>
            </a:r>
            <a:r>
              <a:rPr lang="en-US" altLang="ja-JP" sz="600" dirty="0">
                <a:solidFill>
                  <a:srgbClr val="333333"/>
                </a:solidFill>
                <a:latin typeface="Meiryo" panose="020B0604030504040204" pitchFamily="34" charset="-128"/>
                <a:ea typeface="Meiryo" panose="020B0604030504040204" pitchFamily="34" charset="-128"/>
              </a:rPr>
              <a:t>AWS</a:t>
            </a:r>
            <a:r>
              <a:rPr lang="ja-JP" altLang="en-US" sz="600" dirty="0">
                <a:solidFill>
                  <a:srgbClr val="333333"/>
                </a:solidFill>
                <a:latin typeface="Meiryo" panose="020B0604030504040204" pitchFamily="34" charset="-128"/>
                <a:ea typeface="Meiryo" panose="020B0604030504040204" pitchFamily="34" charset="-128"/>
              </a:rPr>
              <a:t>、マイクロソフト、</a:t>
            </a:r>
            <a:r>
              <a:rPr lang="en-US" altLang="ja-JP" sz="600" dirty="0">
                <a:solidFill>
                  <a:srgbClr val="333333"/>
                </a:solidFill>
                <a:latin typeface="Meiryo" panose="020B0604030504040204" pitchFamily="34" charset="-128"/>
                <a:ea typeface="Meiryo" panose="020B0604030504040204" pitchFamily="34" charset="-128"/>
              </a:rPr>
              <a:t>PTC</a:t>
            </a:r>
            <a:r>
              <a:rPr lang="ja-JP" altLang="en-US" sz="600" dirty="0">
                <a:solidFill>
                  <a:srgbClr val="333333"/>
                </a:solidFill>
                <a:latin typeface="Meiryo" panose="020B0604030504040204" pitchFamily="34" charset="-128"/>
                <a:ea typeface="Meiryo" panose="020B0604030504040204" pitchFamily="34" charset="-128"/>
              </a:rPr>
              <a:t>、</a:t>
            </a:r>
            <a:r>
              <a:rPr lang="en-US" altLang="ja-JP" sz="600" dirty="0">
                <a:solidFill>
                  <a:srgbClr val="333333"/>
                </a:solidFill>
                <a:latin typeface="Meiryo" panose="020B0604030504040204" pitchFamily="34" charset="-128"/>
                <a:ea typeface="Meiryo" panose="020B0604030504040204" pitchFamily="34" charset="-128"/>
              </a:rPr>
              <a:t>IBM</a:t>
            </a:r>
            <a:r>
              <a:rPr lang="ja-JP" altLang="en-US" sz="600" dirty="0">
                <a:solidFill>
                  <a:srgbClr val="333333"/>
                </a:solidFill>
                <a:latin typeface="Meiryo" panose="020B0604030504040204" pitchFamily="34" charset="-128"/>
                <a:ea typeface="Meiryo" panose="020B0604030504040204" pitchFamily="34" charset="-128"/>
              </a:rPr>
              <a:t>、</a:t>
            </a:r>
            <a:r>
              <a:rPr lang="en-US" altLang="ja-JP" sz="600" dirty="0">
                <a:solidFill>
                  <a:srgbClr val="333333"/>
                </a:solidFill>
                <a:latin typeface="Meiryo" panose="020B0604030504040204" pitchFamily="34" charset="-128"/>
                <a:ea typeface="Meiryo" panose="020B0604030504040204" pitchFamily="34" charset="-128"/>
              </a:rPr>
              <a:t>Cisco</a:t>
            </a:r>
            <a:r>
              <a:rPr lang="ja-JP" altLang="en-US" sz="600" dirty="0">
                <a:solidFill>
                  <a:srgbClr val="333333"/>
                </a:solidFill>
                <a:latin typeface="Meiryo" panose="020B0604030504040204" pitchFamily="34" charset="-128"/>
                <a:ea typeface="Meiryo" panose="020B0604030504040204" pitchFamily="34" charset="-128"/>
              </a:rPr>
              <a:t>、</a:t>
            </a:r>
            <a:r>
              <a:rPr lang="en-US" altLang="ja-JP" sz="600" dirty="0">
                <a:solidFill>
                  <a:srgbClr val="333333"/>
                </a:solidFill>
                <a:latin typeface="Meiryo" panose="020B0604030504040204" pitchFamily="34" charset="-128"/>
                <a:ea typeface="Meiryo" panose="020B0604030504040204" pitchFamily="34" charset="-128"/>
              </a:rPr>
              <a:t>Huawei</a:t>
            </a:r>
            <a:r>
              <a:rPr lang="ja-JP" altLang="en-US" sz="600" dirty="0">
                <a:solidFill>
                  <a:srgbClr val="333333"/>
                </a:solidFill>
                <a:latin typeface="Meiryo" panose="020B0604030504040204" pitchFamily="34" charset="-128"/>
                <a:ea typeface="Meiryo" panose="020B0604030504040204" pitchFamily="34" charset="-128"/>
              </a:rPr>
              <a:t>、ファナック）</a:t>
            </a:r>
            <a:endParaRPr lang="ja-JP" altLang="en-US" sz="600" dirty="0">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31A4E3CE-E51A-9440-9E51-7A751BE7C99C}"/>
              </a:ext>
            </a:extLst>
          </p:cNvPr>
          <p:cNvSpPr/>
          <p:nvPr/>
        </p:nvSpPr>
        <p:spPr>
          <a:xfrm>
            <a:off x="7202443" y="440066"/>
            <a:ext cx="1941557" cy="215444"/>
          </a:xfrm>
          <a:prstGeom prst="rect">
            <a:avLst/>
          </a:prstGeom>
        </p:spPr>
        <p:txBody>
          <a:bodyPr wrap="none">
            <a:spAutoFit/>
          </a:bodyPr>
          <a:lstStyle/>
          <a:p>
            <a:pPr algn="r"/>
            <a:r>
              <a:rPr lang="ja-JP" altLang="en-US" sz="800" dirty="0"/>
              <a:t>https://www.sbbit.jp/article/cont1/33530</a:t>
            </a:r>
          </a:p>
        </p:txBody>
      </p:sp>
      <p:pic>
        <p:nvPicPr>
          <p:cNvPr id="9" name="図 8">
            <a:extLst>
              <a:ext uri="{FF2B5EF4-FFF2-40B4-BE49-F238E27FC236}">
                <a16:creationId xmlns:a16="http://schemas.microsoft.com/office/drawing/2014/main" id="{6144D79D-A843-2E40-BE63-95633A412CF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18988" y="291982"/>
            <a:ext cx="746858" cy="148084"/>
          </a:xfrm>
          <a:prstGeom prst="rect">
            <a:avLst/>
          </a:prstGeom>
        </p:spPr>
      </p:pic>
    </p:spTree>
    <p:extLst>
      <p:ext uri="{BB962C8B-B14F-4D97-AF65-F5344CB8AC3E}">
        <p14:creationId xmlns:p14="http://schemas.microsoft.com/office/powerpoint/2010/main" val="1041887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251520" y="4709804"/>
            <a:ext cx="8640960" cy="1371770"/>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 name="正方形/長方形 3"/>
          <p:cNvSpPr/>
          <p:nvPr/>
        </p:nvSpPr>
        <p:spPr>
          <a:xfrm>
            <a:off x="251520" y="816872"/>
            <a:ext cx="8640960" cy="376899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0" name="正方形/長方形 39"/>
          <p:cNvSpPr/>
          <p:nvPr/>
        </p:nvSpPr>
        <p:spPr>
          <a:xfrm>
            <a:off x="539552" y="2521733"/>
            <a:ext cx="8064896" cy="84972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タイトル 2"/>
          <p:cNvSpPr>
            <a:spLocks noGrp="1"/>
          </p:cNvSpPr>
          <p:nvPr>
            <p:ph type="title"/>
          </p:nvPr>
        </p:nvSpPr>
        <p:spPr/>
        <p:txBody>
          <a:bodyPr/>
          <a:lstStyle/>
          <a:p>
            <a:r>
              <a:rPr lang="en-US" altLang="ja-JP" sz="2400" dirty="0"/>
              <a:t>GE</a:t>
            </a:r>
            <a:r>
              <a:rPr kumimoji="1" lang="ja-JP" altLang="en-US" sz="2400" dirty="0"/>
              <a:t>が推進する産業用</a:t>
            </a:r>
            <a:r>
              <a:rPr kumimoji="1" lang="en-US" altLang="ja-JP" sz="2400" dirty="0" err="1"/>
              <a:t>IoT</a:t>
            </a:r>
            <a:r>
              <a:rPr kumimoji="1" lang="ja-JP" altLang="en-US" sz="2400" dirty="0"/>
              <a:t>プラットフォーム</a:t>
            </a:r>
            <a:r>
              <a:rPr kumimoji="1" lang="en-US" altLang="ja-JP" dirty="0"/>
              <a:t>“</a:t>
            </a:r>
            <a:r>
              <a:rPr kumimoji="1" lang="en-US" altLang="ja-JP" b="1" dirty="0" err="1"/>
              <a:t>Predix</a:t>
            </a:r>
            <a:r>
              <a:rPr kumimoji="1"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sp>
        <p:nvSpPr>
          <p:cNvPr id="24" name="正方形/長方形 23"/>
          <p:cNvSpPr/>
          <p:nvPr/>
        </p:nvSpPr>
        <p:spPr>
          <a:xfrm>
            <a:off x="539552" y="3399807"/>
            <a:ext cx="8064896" cy="849726"/>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646660"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発電設備</a:t>
            </a: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2249290"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機関車</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3851920"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航空機エンジン</a:t>
            </a:r>
          </a:p>
        </p:txBody>
      </p:sp>
      <p:sp>
        <p:nvSpPr>
          <p:cNvPr id="8" name="正方形/長方形 7"/>
          <p:cNvSpPr/>
          <p:nvPr/>
        </p:nvSpPr>
        <p:spPr>
          <a:xfrm>
            <a:off x="5456278"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工作機械</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7060636"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他の産業機械</a:t>
            </a:r>
          </a:p>
        </p:txBody>
      </p:sp>
      <p:sp>
        <p:nvSpPr>
          <p:cNvPr id="16" name="角丸四角形 15"/>
          <p:cNvSpPr/>
          <p:nvPr/>
        </p:nvSpPr>
        <p:spPr>
          <a:xfrm>
            <a:off x="539552" y="4375546"/>
            <a:ext cx="8064896" cy="526347"/>
          </a:xfrm>
          <a:prstGeom prst="round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latin typeface="Meiryo" charset="-128"/>
                <a:ea typeface="Meiryo" charset="-128"/>
                <a:cs typeface="Meiryo" charset="-128"/>
              </a:rPr>
              <a:t>ネットワーク</a:t>
            </a:r>
            <a:endParaRPr kumimoji="1" lang="ja-JP" altLang="en-US" sz="2400" dirty="0">
              <a:solidFill>
                <a:srgbClr val="FFFFFF"/>
              </a:solidFill>
              <a:latin typeface="Meiryo" charset="-128"/>
              <a:ea typeface="Meiryo" charset="-128"/>
              <a:cs typeface="Meiryo" charset="-128"/>
            </a:endParaRPr>
          </a:p>
        </p:txBody>
      </p:sp>
      <p:sp>
        <p:nvSpPr>
          <p:cNvPr id="17" name="正方形/長方形 16"/>
          <p:cNvSpPr/>
          <p:nvPr/>
        </p:nvSpPr>
        <p:spPr>
          <a:xfrm>
            <a:off x="646661" y="5241856"/>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 name="正方形/長方形 19"/>
          <p:cNvSpPr/>
          <p:nvPr/>
        </p:nvSpPr>
        <p:spPr>
          <a:xfrm>
            <a:off x="680212"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21" name="正方形/長方形 20"/>
          <p:cNvSpPr/>
          <p:nvPr/>
        </p:nvSpPr>
        <p:spPr>
          <a:xfrm>
            <a:off x="1137970"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22" name="正方形/長方形 21"/>
          <p:cNvSpPr/>
          <p:nvPr/>
        </p:nvSpPr>
        <p:spPr>
          <a:xfrm>
            <a:off x="1601594"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23" name="正方形/長方形 22"/>
          <p:cNvSpPr/>
          <p:nvPr/>
        </p:nvSpPr>
        <p:spPr>
          <a:xfrm>
            <a:off x="682114" y="5686221"/>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他のアプリケーション</a:t>
            </a:r>
          </a:p>
        </p:txBody>
      </p:sp>
      <p:sp>
        <p:nvSpPr>
          <p:cNvPr id="26" name="正方形/長方形 25"/>
          <p:cNvSpPr/>
          <p:nvPr/>
        </p:nvSpPr>
        <p:spPr>
          <a:xfrm>
            <a:off x="646660"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通知</a:t>
            </a:r>
            <a:endParaRPr kumimoji="1" lang="ja-JP" altLang="en-US" sz="1200" dirty="0">
              <a:solidFill>
                <a:srgbClr val="FFFFFF"/>
              </a:solidFill>
              <a:latin typeface="Meiryo" charset="-128"/>
              <a:ea typeface="Meiryo" charset="-128"/>
              <a:cs typeface="Meiryo" charset="-128"/>
            </a:endParaRPr>
          </a:p>
        </p:txBody>
      </p:sp>
      <p:sp>
        <p:nvSpPr>
          <p:cNvPr id="27" name="正方形/長方形 26"/>
          <p:cNvSpPr/>
          <p:nvPr/>
        </p:nvSpPr>
        <p:spPr>
          <a:xfrm>
            <a:off x="1968431"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solidFill>
                  <a:srgbClr val="FFFFFF"/>
                </a:solidFill>
                <a:latin typeface="Meiryo" charset="-128"/>
                <a:ea typeface="Meiryo" charset="-128"/>
                <a:cs typeface="Meiryo" charset="-128"/>
              </a:rPr>
              <a:t>Redis</a:t>
            </a:r>
            <a:endParaRPr kumimoji="1" lang="en-US" altLang="ja-JP" sz="12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キャッシュ</a:t>
            </a:r>
            <a:endParaRPr kumimoji="1" lang="ja-JP" altLang="en-US" sz="800" dirty="0">
              <a:solidFill>
                <a:srgbClr val="FFFFFF"/>
              </a:solidFill>
              <a:latin typeface="Meiryo" charset="-128"/>
              <a:ea typeface="Meiryo" charset="-128"/>
              <a:cs typeface="Meiryo" charset="-128"/>
            </a:endParaRPr>
          </a:p>
        </p:txBody>
      </p:sp>
      <p:sp>
        <p:nvSpPr>
          <p:cNvPr id="28" name="正方形/長方形 27"/>
          <p:cNvSpPr/>
          <p:nvPr/>
        </p:nvSpPr>
        <p:spPr>
          <a:xfrm>
            <a:off x="3308720"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BLOB</a:t>
            </a:r>
          </a:p>
          <a:p>
            <a:pPr algn="ctr"/>
            <a:r>
              <a:rPr lang="ja-JP" altLang="en-US" sz="800" dirty="0">
                <a:solidFill>
                  <a:srgbClr val="FFFFFF"/>
                </a:solidFill>
                <a:latin typeface="Meiryo" charset="-128"/>
                <a:ea typeface="Meiryo" charset="-128"/>
                <a:cs typeface="Meiryo" charset="-128"/>
              </a:rPr>
              <a:t>ストレージ</a:t>
            </a:r>
            <a:endParaRPr kumimoji="1" lang="ja-JP" altLang="en-US" sz="800" dirty="0">
              <a:solidFill>
                <a:srgbClr val="FFFFFF"/>
              </a:solidFill>
              <a:latin typeface="Meiryo" charset="-128"/>
              <a:ea typeface="Meiryo" charset="-128"/>
              <a:cs typeface="Meiryo" charset="-128"/>
            </a:endParaRPr>
          </a:p>
        </p:txBody>
      </p:sp>
      <p:sp>
        <p:nvSpPr>
          <p:cNvPr id="29" name="正方形/長方形 28"/>
          <p:cNvSpPr/>
          <p:nvPr/>
        </p:nvSpPr>
        <p:spPr>
          <a:xfrm>
            <a:off x="4649009"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Postgres</a:t>
            </a:r>
          </a:p>
          <a:p>
            <a:pPr algn="ctr"/>
            <a:r>
              <a:rPr lang="en-US" altLang="ja-JP" sz="800" dirty="0">
                <a:solidFill>
                  <a:srgbClr val="FFFFFF"/>
                </a:solidFill>
                <a:latin typeface="Meiryo" charset="-128"/>
                <a:ea typeface="Meiryo" charset="-128"/>
                <a:cs typeface="Meiryo" charset="-128"/>
              </a:rPr>
              <a:t>RDB</a:t>
            </a:r>
            <a:endParaRPr kumimoji="1" lang="ja-JP" altLang="en-US" sz="800" dirty="0">
              <a:solidFill>
                <a:srgbClr val="FFFFFF"/>
              </a:solidFill>
              <a:latin typeface="Meiryo" charset="-128"/>
              <a:ea typeface="Meiryo" charset="-128"/>
              <a:cs typeface="Meiryo" charset="-128"/>
            </a:endParaRPr>
          </a:p>
        </p:txBody>
      </p:sp>
      <p:sp>
        <p:nvSpPr>
          <p:cNvPr id="30" name="正方形/長方形 29"/>
          <p:cNvSpPr/>
          <p:nvPr/>
        </p:nvSpPr>
        <p:spPr>
          <a:xfrm>
            <a:off x="5971471" y="3719381"/>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solidFill>
                  <a:srgbClr val="FFFFFF"/>
                </a:solidFill>
                <a:latin typeface="Meiryo" charset="-128"/>
                <a:ea typeface="Meiryo" charset="-128"/>
                <a:cs typeface="Meiryo" charset="-128"/>
              </a:rPr>
              <a:t>NewRelic</a:t>
            </a:r>
            <a:endParaRPr kumimoji="1" lang="en-US" altLang="ja-JP" sz="12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監視</a:t>
            </a:r>
            <a:endParaRPr kumimoji="1" lang="ja-JP" altLang="en-US" sz="800" dirty="0">
              <a:solidFill>
                <a:srgbClr val="FFFFFF"/>
              </a:solidFill>
              <a:latin typeface="Meiryo" charset="-128"/>
              <a:ea typeface="Meiryo" charset="-128"/>
              <a:cs typeface="Meiryo" charset="-128"/>
            </a:endParaRPr>
          </a:p>
        </p:txBody>
      </p:sp>
      <p:sp>
        <p:nvSpPr>
          <p:cNvPr id="31" name="正方形/長方形 30"/>
          <p:cNvSpPr/>
          <p:nvPr/>
        </p:nvSpPr>
        <p:spPr>
          <a:xfrm>
            <a:off x="7311760"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solidFill>
                  <a:srgbClr val="FFFFFF"/>
                </a:solidFill>
                <a:latin typeface="Meiryo" charset="-128"/>
                <a:ea typeface="Meiryo" charset="-128"/>
                <a:cs typeface="Meiryo" charset="-128"/>
              </a:rPr>
              <a:t>RabittMQ</a:t>
            </a:r>
            <a:endParaRPr kumimoji="1" lang="en-US" altLang="ja-JP" sz="12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キューイング</a:t>
            </a:r>
            <a:endParaRPr kumimoji="1" lang="ja-JP" altLang="en-US" sz="800" dirty="0">
              <a:solidFill>
                <a:srgbClr val="FFFFFF"/>
              </a:solidFill>
              <a:latin typeface="Meiryo" charset="-128"/>
              <a:ea typeface="Meiryo" charset="-128"/>
              <a:cs typeface="Meiryo" charset="-128"/>
            </a:endParaRPr>
          </a:p>
        </p:txBody>
      </p:sp>
      <p:sp>
        <p:nvSpPr>
          <p:cNvPr id="33" name="正方形/長方形 32"/>
          <p:cNvSpPr/>
          <p:nvPr/>
        </p:nvSpPr>
        <p:spPr>
          <a:xfrm>
            <a:off x="646660" y="2841115"/>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Spark</a:t>
            </a:r>
          </a:p>
          <a:p>
            <a:pPr algn="ctr"/>
            <a:r>
              <a:rPr lang="ja-JP" altLang="en-US" sz="800" dirty="0">
                <a:solidFill>
                  <a:srgbClr val="FFFFFF"/>
                </a:solidFill>
                <a:latin typeface="Meiryo" charset="-128"/>
                <a:ea typeface="Meiryo" charset="-128"/>
                <a:cs typeface="Meiryo" charset="-128"/>
              </a:rPr>
              <a:t>分散処理</a:t>
            </a:r>
            <a:endParaRPr kumimoji="1" lang="ja-JP" altLang="en-US" sz="800" dirty="0">
              <a:solidFill>
                <a:srgbClr val="FFFFFF"/>
              </a:solidFill>
              <a:latin typeface="Meiryo" charset="-128"/>
              <a:ea typeface="Meiryo" charset="-128"/>
              <a:cs typeface="Meiryo" charset="-128"/>
            </a:endParaRPr>
          </a:p>
        </p:txBody>
      </p:sp>
      <p:sp>
        <p:nvSpPr>
          <p:cNvPr id="34" name="正方形/長方形 33"/>
          <p:cNvSpPr/>
          <p:nvPr/>
        </p:nvSpPr>
        <p:spPr>
          <a:xfrm>
            <a:off x="2249290" y="2841115"/>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Storm</a:t>
            </a:r>
          </a:p>
          <a:p>
            <a:pPr algn="ctr"/>
            <a:r>
              <a:rPr lang="ja-JP" altLang="en-US" sz="800" dirty="0">
                <a:solidFill>
                  <a:srgbClr val="FFFFFF"/>
                </a:solidFill>
                <a:latin typeface="Meiryo" charset="-128"/>
                <a:ea typeface="Meiryo" charset="-128"/>
                <a:cs typeface="Meiryo" charset="-128"/>
              </a:rPr>
              <a:t>ストリーミング処理</a:t>
            </a:r>
            <a:endParaRPr kumimoji="1" lang="ja-JP" altLang="en-US" sz="800" dirty="0">
              <a:solidFill>
                <a:srgbClr val="FFFFFF"/>
              </a:solidFill>
              <a:latin typeface="Meiryo" charset="-128"/>
              <a:ea typeface="Meiryo" charset="-128"/>
              <a:cs typeface="Meiryo" charset="-128"/>
            </a:endParaRPr>
          </a:p>
        </p:txBody>
      </p:sp>
      <p:sp>
        <p:nvSpPr>
          <p:cNvPr id="35" name="正方形/長方形 34"/>
          <p:cNvSpPr/>
          <p:nvPr/>
        </p:nvSpPr>
        <p:spPr>
          <a:xfrm>
            <a:off x="3836633" y="2841115"/>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Kafka</a:t>
            </a:r>
          </a:p>
          <a:p>
            <a:pPr algn="ctr"/>
            <a:r>
              <a:rPr lang="ja-JP" altLang="en-US" sz="800" dirty="0">
                <a:solidFill>
                  <a:srgbClr val="FFFFFF"/>
                </a:solidFill>
                <a:latin typeface="Meiryo" charset="-128"/>
                <a:ea typeface="Meiryo" charset="-128"/>
                <a:cs typeface="Meiryo" charset="-128"/>
              </a:rPr>
              <a:t>分散メッセージング処理</a:t>
            </a:r>
            <a:endParaRPr kumimoji="1" lang="ja-JP" altLang="en-US" sz="800" dirty="0">
              <a:solidFill>
                <a:srgbClr val="FFFFFF"/>
              </a:solidFill>
              <a:latin typeface="Meiryo" charset="-128"/>
              <a:ea typeface="Meiryo" charset="-128"/>
              <a:cs typeface="Meiryo" charset="-128"/>
            </a:endParaRPr>
          </a:p>
        </p:txBody>
      </p:sp>
      <p:sp>
        <p:nvSpPr>
          <p:cNvPr id="36" name="正方形/長方形 35"/>
          <p:cNvSpPr/>
          <p:nvPr/>
        </p:nvSpPr>
        <p:spPr>
          <a:xfrm>
            <a:off x="5433493" y="2841115"/>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solidFill>
                  <a:srgbClr val="FFFFFF"/>
                </a:solidFill>
                <a:latin typeface="Meiryo" charset="-128"/>
                <a:ea typeface="Meiryo" charset="-128"/>
                <a:cs typeface="Meiryo" charset="-128"/>
              </a:rPr>
              <a:t>Taitan</a:t>
            </a:r>
            <a:endParaRPr kumimoji="1" lang="en-US" altLang="ja-JP" sz="12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グラフ</a:t>
            </a:r>
            <a:r>
              <a:rPr lang="en-US" altLang="ja-JP" sz="800" dirty="0">
                <a:solidFill>
                  <a:srgbClr val="FFFFFF"/>
                </a:solidFill>
                <a:latin typeface="Meiryo" charset="-128"/>
                <a:ea typeface="Meiryo" charset="-128"/>
                <a:cs typeface="Meiryo" charset="-128"/>
              </a:rPr>
              <a:t>DB</a:t>
            </a:r>
            <a:endParaRPr kumimoji="1" lang="ja-JP" altLang="en-US" sz="800" dirty="0">
              <a:solidFill>
                <a:srgbClr val="FFFFFF"/>
              </a:solidFill>
              <a:latin typeface="Meiryo" charset="-128"/>
              <a:ea typeface="Meiryo" charset="-128"/>
              <a:cs typeface="Meiryo" charset="-128"/>
            </a:endParaRPr>
          </a:p>
        </p:txBody>
      </p:sp>
      <p:sp>
        <p:nvSpPr>
          <p:cNvPr id="37" name="正方形/長方形 36"/>
          <p:cNvSpPr/>
          <p:nvPr/>
        </p:nvSpPr>
        <p:spPr>
          <a:xfrm>
            <a:off x="7030353" y="2843850"/>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Kasandra</a:t>
            </a:r>
          </a:p>
          <a:p>
            <a:pPr algn="ctr"/>
            <a:r>
              <a:rPr lang="en-US" altLang="ja-JP" sz="800" dirty="0">
                <a:solidFill>
                  <a:srgbClr val="FFFFFF"/>
                </a:solidFill>
                <a:latin typeface="Meiryo" charset="-128"/>
                <a:ea typeface="Meiryo" charset="-128"/>
                <a:cs typeface="Meiryo" charset="-128"/>
              </a:rPr>
              <a:t>KVS</a:t>
            </a:r>
            <a:endParaRPr kumimoji="1" lang="ja-JP" altLang="en-US" sz="800" dirty="0">
              <a:solidFill>
                <a:srgbClr val="FFFFFF"/>
              </a:solidFill>
              <a:latin typeface="Meiryo" charset="-128"/>
              <a:ea typeface="Meiryo" charset="-128"/>
              <a:cs typeface="Meiryo" charset="-128"/>
            </a:endParaRPr>
          </a:p>
        </p:txBody>
      </p:sp>
      <p:sp>
        <p:nvSpPr>
          <p:cNvPr id="39" name="テキスト ボックス 38"/>
          <p:cNvSpPr txBox="1"/>
          <p:nvPr/>
        </p:nvSpPr>
        <p:spPr>
          <a:xfrm>
            <a:off x="3873640" y="3399332"/>
            <a:ext cx="1635961" cy="338554"/>
          </a:xfrm>
          <a:prstGeom prst="rect">
            <a:avLst/>
          </a:prstGeom>
          <a:noFill/>
        </p:spPr>
        <p:txBody>
          <a:bodyPr wrap="none" rtlCol="0">
            <a:spAutoFit/>
          </a:bodyPr>
          <a:lstStyle/>
          <a:p>
            <a:r>
              <a:rPr kumimoji="1" lang="en-US" altLang="ja-JP" sz="1600">
                <a:latin typeface="Meiryo" charset="-128"/>
                <a:ea typeface="Meiryo" charset="-128"/>
                <a:cs typeface="Meiryo" charset="-128"/>
              </a:rPr>
              <a:t>Cloud Foundry</a:t>
            </a:r>
            <a:endParaRPr kumimoji="1" lang="ja-JP" altLang="en-US" sz="1600" dirty="0">
              <a:latin typeface="Meiryo" charset="-128"/>
              <a:ea typeface="Meiryo" charset="-128"/>
              <a:cs typeface="Meiryo" charset="-128"/>
            </a:endParaRPr>
          </a:p>
        </p:txBody>
      </p:sp>
      <p:sp>
        <p:nvSpPr>
          <p:cNvPr id="41" name="テキスト ボックス 40"/>
          <p:cNvSpPr txBox="1"/>
          <p:nvPr/>
        </p:nvSpPr>
        <p:spPr>
          <a:xfrm>
            <a:off x="3043376" y="2545159"/>
            <a:ext cx="3057248" cy="307777"/>
          </a:xfrm>
          <a:prstGeom prst="rect">
            <a:avLst/>
          </a:prstGeom>
          <a:noFill/>
        </p:spPr>
        <p:txBody>
          <a:bodyPr wrap="none" rtlCol="0">
            <a:spAutoFit/>
          </a:bodyPr>
          <a:lstStyle/>
          <a:p>
            <a:pPr algn="ctr"/>
            <a:r>
              <a:rPr kumimoji="1" lang="ja-JP" altLang="en-US" sz="1400">
                <a:latin typeface="Meiryo" charset="-128"/>
                <a:ea typeface="Meiryo" charset="-128"/>
                <a:cs typeface="Meiryo" charset="-128"/>
              </a:rPr>
              <a:t>オープンソースを駆使した独自基盤</a:t>
            </a:r>
            <a:endParaRPr kumimoji="1" lang="ja-JP" altLang="en-US" sz="1400" dirty="0">
              <a:latin typeface="Meiryo" charset="-128"/>
              <a:ea typeface="Meiryo" charset="-128"/>
              <a:cs typeface="Meiryo" charset="-128"/>
            </a:endParaRPr>
          </a:p>
        </p:txBody>
      </p:sp>
      <p:sp>
        <p:nvSpPr>
          <p:cNvPr id="42" name="正方形/長方形 41"/>
          <p:cNvSpPr/>
          <p:nvPr/>
        </p:nvSpPr>
        <p:spPr>
          <a:xfrm>
            <a:off x="539552" y="1174941"/>
            <a:ext cx="8064896" cy="132553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676505" y="1478554"/>
            <a:ext cx="1819535" cy="8703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Asset Performance Management</a:t>
            </a:r>
          </a:p>
          <a:p>
            <a:pPr algn="ctr"/>
            <a:r>
              <a:rPr lang="ja-JP" altLang="en-US" sz="1200" dirty="0">
                <a:solidFill>
                  <a:srgbClr val="FFFFFF"/>
                </a:solidFill>
                <a:latin typeface="Meiryo" charset="-128"/>
                <a:ea typeface="Meiryo" charset="-128"/>
                <a:cs typeface="Meiryo" charset="-128"/>
              </a:rPr>
              <a:t>産業機器性能管理</a:t>
            </a:r>
            <a:endParaRPr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a:t>
            </a:r>
            <a:r>
              <a:rPr lang="en-US" altLang="ja-JP" sz="1200" dirty="0">
                <a:solidFill>
                  <a:srgbClr val="FFFFFF"/>
                </a:solidFill>
                <a:latin typeface="Meiryo" charset="-128"/>
                <a:ea typeface="Meiryo" charset="-128"/>
                <a:cs typeface="Meiryo" charset="-128"/>
              </a:rPr>
              <a:t>APM</a:t>
            </a:r>
            <a:r>
              <a:rPr lang="ja-JP" altLang="en-US" sz="1200" dirty="0">
                <a:solidFill>
                  <a:srgbClr val="FFFFFF"/>
                </a:solidFill>
                <a:latin typeface="Meiryo" charset="-128"/>
                <a:ea typeface="Meiryo" charset="-128"/>
                <a:cs typeface="Meiryo" charset="-128"/>
              </a:rPr>
              <a:t>）</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2712904" y="1478554"/>
            <a:ext cx="1819535" cy="8703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Operation Optimization</a:t>
            </a:r>
          </a:p>
          <a:p>
            <a:pPr algn="ctr"/>
            <a:r>
              <a:rPr lang="ja-JP" altLang="en-US" sz="1200" dirty="0">
                <a:solidFill>
                  <a:srgbClr val="FFFFFF"/>
                </a:solidFill>
                <a:latin typeface="Meiryo" charset="-128"/>
                <a:ea typeface="Meiryo" charset="-128"/>
                <a:cs typeface="Meiryo" charset="-128"/>
              </a:rPr>
              <a:t>オペレーション最適化</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a:t>
            </a:r>
            <a:r>
              <a:rPr kumimoji="1" lang="en-US" altLang="ja-JP" sz="1200" dirty="0">
                <a:solidFill>
                  <a:srgbClr val="FFFFFF"/>
                </a:solidFill>
                <a:latin typeface="Meiryo" charset="-128"/>
                <a:ea typeface="Meiryo" charset="-128"/>
                <a:cs typeface="Meiryo" charset="-128"/>
              </a:rPr>
              <a:t>OO</a:t>
            </a:r>
            <a:r>
              <a:rPr kumimoji="1" lang="ja-JP" altLang="en-US" sz="1200" dirty="0">
                <a:solidFill>
                  <a:srgbClr val="FFFFFF"/>
                </a:solidFill>
                <a:latin typeface="Meiryo" charset="-128"/>
                <a:ea typeface="Meiryo" charset="-128"/>
                <a:cs typeface="Meiryo" charset="-128"/>
              </a:rPr>
              <a:t>）</a:t>
            </a:r>
          </a:p>
        </p:txBody>
      </p:sp>
      <p:sp>
        <p:nvSpPr>
          <p:cNvPr id="12" name="正方形/長方形 11"/>
          <p:cNvSpPr/>
          <p:nvPr/>
        </p:nvSpPr>
        <p:spPr>
          <a:xfrm>
            <a:off x="4749303" y="1478554"/>
            <a:ext cx="1819535" cy="8703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Brilliant Manufacturing</a:t>
            </a:r>
          </a:p>
          <a:p>
            <a:pPr algn="ctr"/>
            <a:r>
              <a:rPr lang="ja-JP" altLang="en-US" sz="1200" dirty="0">
                <a:solidFill>
                  <a:srgbClr val="FFFFFF"/>
                </a:solidFill>
                <a:latin typeface="Meiryo" charset="-128"/>
                <a:ea typeface="Meiryo" charset="-128"/>
                <a:cs typeface="Meiryo" charset="-128"/>
              </a:rPr>
              <a:t>製造現場最適化</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a:t>
            </a:r>
            <a:r>
              <a:rPr kumimoji="1" lang="en-US" altLang="ja-JP" sz="1200" dirty="0">
                <a:solidFill>
                  <a:srgbClr val="FFFFFF"/>
                </a:solidFill>
                <a:latin typeface="Meiryo" charset="-128"/>
                <a:ea typeface="Meiryo" charset="-128"/>
                <a:cs typeface="Meiryo" charset="-128"/>
              </a:rPr>
              <a:t>BM</a:t>
            </a:r>
            <a:r>
              <a:rPr kumimoji="1" lang="ja-JP" altLang="en-US" sz="1200" dirty="0">
                <a:solidFill>
                  <a:srgbClr val="FFFFFF"/>
                </a:solidFill>
                <a:latin typeface="Meiryo" charset="-128"/>
                <a:ea typeface="Meiryo" charset="-128"/>
                <a:cs typeface="Meiryo" charset="-128"/>
              </a:rPr>
              <a:t>）</a:t>
            </a:r>
          </a:p>
        </p:txBody>
      </p:sp>
      <p:sp>
        <p:nvSpPr>
          <p:cNvPr id="15" name="正方形/長方形 14"/>
          <p:cNvSpPr/>
          <p:nvPr/>
        </p:nvSpPr>
        <p:spPr>
          <a:xfrm>
            <a:off x="7027130" y="1623006"/>
            <a:ext cx="1445695" cy="72026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4" name="正方形/長方形 13"/>
          <p:cNvSpPr/>
          <p:nvPr/>
        </p:nvSpPr>
        <p:spPr>
          <a:xfrm>
            <a:off x="6872259" y="1541493"/>
            <a:ext cx="1445695" cy="72026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3" name="正方形/長方形 12"/>
          <p:cNvSpPr/>
          <p:nvPr/>
        </p:nvSpPr>
        <p:spPr>
          <a:xfrm>
            <a:off x="6708777" y="1459980"/>
            <a:ext cx="1445695" cy="72026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サードパーティ</a:t>
            </a:r>
            <a:endParaRPr kumimoji="1"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アプリケーション</a:t>
            </a:r>
            <a:endParaRPr kumimoji="1" lang="ja-JP" altLang="en-US" sz="1000" dirty="0">
              <a:solidFill>
                <a:srgbClr val="FFFFFF"/>
              </a:solidFill>
              <a:latin typeface="Meiryo" charset="-128"/>
              <a:ea typeface="Meiryo" charset="-128"/>
              <a:cs typeface="Meiryo" charset="-128"/>
            </a:endParaRPr>
          </a:p>
        </p:txBody>
      </p:sp>
      <p:sp>
        <p:nvSpPr>
          <p:cNvPr id="43" name="テキスト ボックス 42"/>
          <p:cNvSpPr txBox="1"/>
          <p:nvPr/>
        </p:nvSpPr>
        <p:spPr>
          <a:xfrm>
            <a:off x="3761375" y="1179606"/>
            <a:ext cx="1620957" cy="307777"/>
          </a:xfrm>
          <a:prstGeom prst="rect">
            <a:avLst/>
          </a:prstGeom>
          <a:noFill/>
        </p:spPr>
        <p:txBody>
          <a:bodyPr wrap="none" rtlCol="0">
            <a:spAutoFit/>
          </a:bodyPr>
          <a:lstStyle/>
          <a:p>
            <a:pPr algn="ctr"/>
            <a:r>
              <a:rPr kumimoji="1" lang="ja-JP" altLang="en-US" sz="1400" dirty="0">
                <a:latin typeface="Meiryo" charset="-128"/>
                <a:ea typeface="Meiryo" charset="-128"/>
                <a:cs typeface="Meiryo" charset="-128"/>
              </a:rPr>
              <a:t>アプリケーション</a:t>
            </a:r>
          </a:p>
        </p:txBody>
      </p:sp>
      <p:sp>
        <p:nvSpPr>
          <p:cNvPr id="45" name="テキスト ボックス 44"/>
          <p:cNvSpPr txBox="1"/>
          <p:nvPr/>
        </p:nvSpPr>
        <p:spPr>
          <a:xfrm>
            <a:off x="3312536" y="4941168"/>
            <a:ext cx="2518639" cy="307777"/>
          </a:xfrm>
          <a:prstGeom prst="rect">
            <a:avLst/>
          </a:prstGeom>
          <a:noFill/>
        </p:spPr>
        <p:txBody>
          <a:bodyPr wrap="none" rtlCol="0">
            <a:spAutoFit/>
          </a:bodyPr>
          <a:lstStyle/>
          <a:p>
            <a:pPr algn="ctr"/>
            <a:r>
              <a:rPr kumimoji="1" lang="ja-JP" altLang="en-US" sz="1400" b="1" dirty="0">
                <a:solidFill>
                  <a:srgbClr val="C00000"/>
                </a:solidFill>
                <a:latin typeface="Meiryo" charset="-128"/>
                <a:ea typeface="Meiryo" charset="-128"/>
                <a:cs typeface="Meiryo" charset="-128"/>
              </a:rPr>
              <a:t>エッジ・コンピューティング</a:t>
            </a:r>
          </a:p>
        </p:txBody>
      </p:sp>
      <p:sp>
        <p:nvSpPr>
          <p:cNvPr id="46" name="テキスト ボックス 45"/>
          <p:cNvSpPr txBox="1"/>
          <p:nvPr/>
        </p:nvSpPr>
        <p:spPr>
          <a:xfrm>
            <a:off x="3218952" y="840583"/>
            <a:ext cx="2698175" cy="307777"/>
          </a:xfrm>
          <a:prstGeom prst="rect">
            <a:avLst/>
          </a:prstGeom>
          <a:noFill/>
        </p:spPr>
        <p:txBody>
          <a:bodyPr wrap="none" rtlCol="0">
            <a:spAutoFit/>
          </a:bodyPr>
          <a:lstStyle/>
          <a:p>
            <a:pPr algn="ctr"/>
            <a:r>
              <a:rPr kumimoji="1" lang="ja-JP" altLang="en-US" sz="1400" b="1" dirty="0">
                <a:solidFill>
                  <a:srgbClr val="0432FF"/>
                </a:solidFill>
                <a:latin typeface="Meiryo" charset="-128"/>
                <a:ea typeface="Meiryo" charset="-128"/>
                <a:cs typeface="Meiryo" charset="-128"/>
              </a:rPr>
              <a:t>クラウド・コンピューティング</a:t>
            </a:r>
          </a:p>
        </p:txBody>
      </p:sp>
      <p:sp>
        <p:nvSpPr>
          <p:cNvPr id="47" name="正方形/長方形 46"/>
          <p:cNvSpPr/>
          <p:nvPr/>
        </p:nvSpPr>
        <p:spPr>
          <a:xfrm>
            <a:off x="2281069" y="5241856"/>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8" name="正方形/長方形 47"/>
          <p:cNvSpPr/>
          <p:nvPr/>
        </p:nvSpPr>
        <p:spPr>
          <a:xfrm>
            <a:off x="2314620"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49" name="正方形/長方形 48"/>
          <p:cNvSpPr/>
          <p:nvPr/>
        </p:nvSpPr>
        <p:spPr>
          <a:xfrm>
            <a:off x="2772378"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50" name="正方形/長方形 49"/>
          <p:cNvSpPr/>
          <p:nvPr/>
        </p:nvSpPr>
        <p:spPr>
          <a:xfrm>
            <a:off x="3236002"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51" name="正方形/長方形 50"/>
          <p:cNvSpPr/>
          <p:nvPr/>
        </p:nvSpPr>
        <p:spPr>
          <a:xfrm>
            <a:off x="2316522" y="5686221"/>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他のアプリケーション</a:t>
            </a:r>
            <a:endParaRPr kumimoji="1" lang="ja-JP" altLang="en-US" sz="800" dirty="0">
              <a:solidFill>
                <a:srgbClr val="FFFFFF"/>
              </a:solidFill>
              <a:latin typeface="Meiryo" charset="-128"/>
              <a:ea typeface="Meiryo" charset="-128"/>
              <a:cs typeface="Meiryo" charset="-128"/>
            </a:endParaRPr>
          </a:p>
        </p:txBody>
      </p:sp>
      <p:sp>
        <p:nvSpPr>
          <p:cNvPr id="52" name="正方形/長方形 51"/>
          <p:cNvSpPr/>
          <p:nvPr/>
        </p:nvSpPr>
        <p:spPr>
          <a:xfrm>
            <a:off x="3851889" y="5241856"/>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3" name="正方形/長方形 52"/>
          <p:cNvSpPr/>
          <p:nvPr/>
        </p:nvSpPr>
        <p:spPr>
          <a:xfrm>
            <a:off x="3885440"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54" name="正方形/長方形 53"/>
          <p:cNvSpPr/>
          <p:nvPr/>
        </p:nvSpPr>
        <p:spPr>
          <a:xfrm>
            <a:off x="4343198"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55" name="正方形/長方形 54"/>
          <p:cNvSpPr/>
          <p:nvPr/>
        </p:nvSpPr>
        <p:spPr>
          <a:xfrm>
            <a:off x="4806822"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56" name="正方形/長方形 55"/>
          <p:cNvSpPr/>
          <p:nvPr/>
        </p:nvSpPr>
        <p:spPr>
          <a:xfrm>
            <a:off x="3887342" y="5686221"/>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他のアプリケーション</a:t>
            </a:r>
          </a:p>
        </p:txBody>
      </p:sp>
      <p:sp>
        <p:nvSpPr>
          <p:cNvPr id="57" name="正方形/長方形 56"/>
          <p:cNvSpPr/>
          <p:nvPr/>
        </p:nvSpPr>
        <p:spPr>
          <a:xfrm>
            <a:off x="5486297" y="5241856"/>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8" name="正方形/長方形 57"/>
          <p:cNvSpPr/>
          <p:nvPr/>
        </p:nvSpPr>
        <p:spPr>
          <a:xfrm>
            <a:off x="5519848"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59" name="正方形/長方形 58"/>
          <p:cNvSpPr/>
          <p:nvPr/>
        </p:nvSpPr>
        <p:spPr>
          <a:xfrm>
            <a:off x="5977606"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60" name="正方形/長方形 59"/>
          <p:cNvSpPr/>
          <p:nvPr/>
        </p:nvSpPr>
        <p:spPr>
          <a:xfrm>
            <a:off x="6441230"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61" name="正方形/長方形 60"/>
          <p:cNvSpPr/>
          <p:nvPr/>
        </p:nvSpPr>
        <p:spPr>
          <a:xfrm>
            <a:off x="5521750" y="5686221"/>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他のアプリケーション</a:t>
            </a:r>
            <a:endParaRPr kumimoji="1" lang="ja-JP" altLang="en-US" sz="800" dirty="0">
              <a:solidFill>
                <a:srgbClr val="FFFFFF"/>
              </a:solidFill>
              <a:latin typeface="Meiryo" charset="-128"/>
              <a:ea typeface="Meiryo" charset="-128"/>
              <a:cs typeface="Meiryo" charset="-128"/>
            </a:endParaRPr>
          </a:p>
        </p:txBody>
      </p:sp>
      <p:sp>
        <p:nvSpPr>
          <p:cNvPr id="62" name="正方形/長方形 61"/>
          <p:cNvSpPr/>
          <p:nvPr/>
        </p:nvSpPr>
        <p:spPr>
          <a:xfrm>
            <a:off x="7042808" y="5239608"/>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3" name="正方形/長方形 62"/>
          <p:cNvSpPr/>
          <p:nvPr/>
        </p:nvSpPr>
        <p:spPr>
          <a:xfrm>
            <a:off x="7076359" y="5305627"/>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64" name="正方形/長方形 63"/>
          <p:cNvSpPr/>
          <p:nvPr/>
        </p:nvSpPr>
        <p:spPr>
          <a:xfrm>
            <a:off x="7534117" y="5305627"/>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65" name="正方形/長方形 64"/>
          <p:cNvSpPr/>
          <p:nvPr/>
        </p:nvSpPr>
        <p:spPr>
          <a:xfrm>
            <a:off x="7997741" y="5305627"/>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66" name="正方形/長方形 65"/>
          <p:cNvSpPr/>
          <p:nvPr/>
        </p:nvSpPr>
        <p:spPr>
          <a:xfrm>
            <a:off x="7078261" y="5683973"/>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他のアプリケーション</a:t>
            </a:r>
            <a:endParaRPr kumimoji="1" lang="ja-JP" altLang="en-US" sz="800" dirty="0">
              <a:solidFill>
                <a:srgbClr val="FFFFFF"/>
              </a:solidFill>
              <a:latin typeface="Meiryo" charset="-128"/>
              <a:ea typeface="Meiryo" charset="-128"/>
              <a:cs typeface="Meiryo" charset="-128"/>
            </a:endParaRPr>
          </a:p>
        </p:txBody>
      </p:sp>
      <p:sp>
        <p:nvSpPr>
          <p:cNvPr id="67" name="上下矢印 66"/>
          <p:cNvSpPr/>
          <p:nvPr/>
        </p:nvSpPr>
        <p:spPr>
          <a:xfrm>
            <a:off x="1252540"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上下矢印 67"/>
          <p:cNvSpPr/>
          <p:nvPr/>
        </p:nvSpPr>
        <p:spPr>
          <a:xfrm>
            <a:off x="2855170"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上下矢印 68"/>
          <p:cNvSpPr/>
          <p:nvPr/>
        </p:nvSpPr>
        <p:spPr>
          <a:xfrm>
            <a:off x="4457799"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上下矢印 69"/>
          <p:cNvSpPr/>
          <p:nvPr/>
        </p:nvSpPr>
        <p:spPr>
          <a:xfrm>
            <a:off x="6060429"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上下矢印 70"/>
          <p:cNvSpPr/>
          <p:nvPr/>
        </p:nvSpPr>
        <p:spPr>
          <a:xfrm>
            <a:off x="7620636"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391622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259090" y="2412174"/>
            <a:ext cx="8625820" cy="3374818"/>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 name="正方形/長方形 3"/>
          <p:cNvSpPr/>
          <p:nvPr/>
        </p:nvSpPr>
        <p:spPr>
          <a:xfrm>
            <a:off x="243950" y="1052736"/>
            <a:ext cx="8640960" cy="1205271"/>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 name="タイトル 2"/>
          <p:cNvSpPr>
            <a:spLocks noGrp="1"/>
          </p:cNvSpPr>
          <p:nvPr>
            <p:ph type="title"/>
          </p:nvPr>
        </p:nvSpPr>
        <p:spPr/>
        <p:txBody>
          <a:bodyPr/>
          <a:lstStyle/>
          <a:p>
            <a:r>
              <a:rPr kumimoji="1" lang="ja-JP" altLang="en-US" sz="2400"/>
              <a:t>ファナックが</a:t>
            </a:r>
            <a:r>
              <a:rPr kumimoji="1" lang="ja-JP" altLang="en-US" sz="2400" dirty="0"/>
              <a:t>推進する産業用</a:t>
            </a:r>
            <a:r>
              <a:rPr kumimoji="1" lang="en-US" altLang="ja-JP" sz="2400" dirty="0" err="1"/>
              <a:t>IoT</a:t>
            </a:r>
            <a:r>
              <a:rPr kumimoji="1" lang="ja-JP" altLang="en-US" sz="2400" dirty="0"/>
              <a:t>プラットフォーム</a:t>
            </a:r>
            <a:r>
              <a:rPr kumimoji="1" lang="en-US" altLang="ja-JP" dirty="0"/>
              <a:t>“</a:t>
            </a:r>
            <a:r>
              <a:rPr kumimoji="1" lang="en-US" altLang="ja-JP" b="1" dirty="0"/>
              <a:t>FIELD system</a:t>
            </a:r>
            <a:r>
              <a:rPr kumimoji="1"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sp>
        <p:nvSpPr>
          <p:cNvPr id="42" name="正方形/長方形 41"/>
          <p:cNvSpPr/>
          <p:nvPr/>
        </p:nvSpPr>
        <p:spPr>
          <a:xfrm>
            <a:off x="538327" y="3014036"/>
            <a:ext cx="8064896" cy="132553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664973" y="3312984"/>
            <a:ext cx="1819535" cy="87032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故障予知</a:t>
            </a:r>
            <a:endParaRPr lang="en-US" altLang="ja-JP" sz="1200" dirty="0">
              <a:solidFill>
                <a:srgbClr val="FFFFFF"/>
              </a:solidFill>
              <a:latin typeface="Meiryo" charset="-128"/>
              <a:ea typeface="Meiryo" charset="-128"/>
              <a:cs typeface="Meiryo" charset="-128"/>
            </a:endParaRPr>
          </a:p>
          <a:p>
            <a:pPr algn="ctr"/>
            <a:r>
              <a:rPr lang="en-US" altLang="ja-JP" sz="2000" dirty="0">
                <a:solidFill>
                  <a:srgbClr val="FFFFFF"/>
                </a:solidFill>
                <a:latin typeface="Meiryo" charset="-128"/>
                <a:ea typeface="Meiryo" charset="-128"/>
                <a:cs typeface="Meiryo" charset="-128"/>
              </a:rPr>
              <a:t>ZDT</a:t>
            </a:r>
          </a:p>
          <a:p>
            <a:pPr algn="ctr"/>
            <a:r>
              <a:rPr kumimoji="1" lang="ja-JP" altLang="en-US" sz="1000" dirty="0">
                <a:solidFill>
                  <a:srgbClr val="FFFFFF"/>
                </a:solidFill>
                <a:latin typeface="Meiryo" charset="-128"/>
                <a:ea typeface="Meiryo" charset="-128"/>
                <a:cs typeface="Meiryo" charset="-128"/>
              </a:rPr>
              <a:t>ファナック</a:t>
            </a:r>
            <a:r>
              <a:rPr kumimoji="1" lang="en-US" altLang="ja-JP" sz="1000" dirty="0">
                <a:solidFill>
                  <a:srgbClr val="FFFFFF"/>
                </a:solidFill>
                <a:latin typeface="Meiryo" charset="-128"/>
                <a:ea typeface="Meiryo" charset="-128"/>
                <a:cs typeface="Meiryo" charset="-128"/>
              </a:rPr>
              <a:t>+</a:t>
            </a:r>
            <a:r>
              <a:rPr kumimoji="1" lang="ja-JP" altLang="en-US" sz="1000" dirty="0">
                <a:solidFill>
                  <a:srgbClr val="FFFFFF"/>
                </a:solidFill>
                <a:latin typeface="Meiryo" charset="-128"/>
                <a:ea typeface="Meiryo" charset="-128"/>
                <a:cs typeface="Meiryo" charset="-128"/>
              </a:rPr>
              <a:t>シスコ</a:t>
            </a:r>
          </a:p>
        </p:txBody>
      </p:sp>
      <p:sp>
        <p:nvSpPr>
          <p:cNvPr id="11" name="正方形/長方形 10"/>
          <p:cNvSpPr/>
          <p:nvPr/>
        </p:nvSpPr>
        <p:spPr>
          <a:xfrm>
            <a:off x="2684538" y="3321813"/>
            <a:ext cx="1819535" cy="87032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品質情報管理</a:t>
            </a:r>
            <a:endParaRPr lang="en-US" altLang="ja-JP" sz="1200" dirty="0">
              <a:solidFill>
                <a:srgbClr val="FFFFFF"/>
              </a:solidFill>
              <a:latin typeface="Meiryo" charset="-128"/>
              <a:ea typeface="Meiryo" charset="-128"/>
              <a:cs typeface="Meiryo" charset="-128"/>
            </a:endParaRPr>
          </a:p>
          <a:p>
            <a:pPr algn="ctr"/>
            <a:r>
              <a:rPr kumimoji="1" lang="en-US" altLang="ja-JP" sz="2000" dirty="0" err="1">
                <a:solidFill>
                  <a:srgbClr val="FFFFFF"/>
                </a:solidFill>
                <a:latin typeface="Meiryo" charset="-128"/>
                <a:ea typeface="Meiryo" charset="-128"/>
                <a:cs typeface="Meiryo" charset="-128"/>
              </a:rPr>
              <a:t>LINKi</a:t>
            </a:r>
            <a:endParaRPr lang="en-US" altLang="ja-JP" sz="2000" dirty="0">
              <a:solidFill>
                <a:srgbClr val="FFFFFF"/>
              </a:solidFill>
              <a:latin typeface="Meiryo" charset="-128"/>
              <a:ea typeface="Meiryo" charset="-128"/>
              <a:cs typeface="Meiryo" charset="-128"/>
            </a:endParaRPr>
          </a:p>
          <a:p>
            <a:pPr algn="ctr"/>
            <a:r>
              <a:rPr kumimoji="1" lang="ja-JP" altLang="en-US" sz="1000" dirty="0">
                <a:solidFill>
                  <a:srgbClr val="FFFFFF"/>
                </a:solidFill>
                <a:latin typeface="Meiryo" charset="-128"/>
                <a:ea typeface="Meiryo" charset="-128"/>
                <a:cs typeface="Meiryo" charset="-128"/>
              </a:rPr>
              <a:t>ファナック</a:t>
            </a:r>
          </a:p>
        </p:txBody>
      </p:sp>
      <p:sp>
        <p:nvSpPr>
          <p:cNvPr id="12" name="正方形/長方形 11"/>
          <p:cNvSpPr/>
          <p:nvPr/>
        </p:nvSpPr>
        <p:spPr>
          <a:xfrm>
            <a:off x="4683113" y="3312984"/>
            <a:ext cx="1819535" cy="87032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機械学習</a:t>
            </a:r>
            <a:endParaRPr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アプリケーション基盤</a:t>
            </a:r>
            <a:r>
              <a:rPr kumimoji="1" lang="en-US" altLang="ja-JP" sz="2000" dirty="0" err="1">
                <a:solidFill>
                  <a:srgbClr val="FFFFFF"/>
                </a:solidFill>
                <a:latin typeface="Meiryo" charset="-128"/>
                <a:ea typeface="Meiryo" charset="-128"/>
                <a:cs typeface="Meiryo" charset="-128"/>
              </a:rPr>
              <a:t>DIMo</a:t>
            </a:r>
            <a:endParaRPr lang="en-US" altLang="ja-JP" sz="2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PFN</a:t>
            </a:r>
            <a:endParaRPr kumimoji="1" lang="ja-JP" altLang="en-US" sz="1000" dirty="0">
              <a:solidFill>
                <a:srgbClr val="FFFFFF"/>
              </a:solidFill>
              <a:latin typeface="Meiryo" charset="-128"/>
              <a:ea typeface="Meiryo" charset="-128"/>
              <a:cs typeface="Meiryo" charset="-128"/>
            </a:endParaRPr>
          </a:p>
        </p:txBody>
      </p:sp>
      <p:sp>
        <p:nvSpPr>
          <p:cNvPr id="15" name="正方形/長方形 14"/>
          <p:cNvSpPr/>
          <p:nvPr/>
        </p:nvSpPr>
        <p:spPr>
          <a:xfrm>
            <a:off x="7015598" y="3457436"/>
            <a:ext cx="1445695" cy="72026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4" name="正方形/長方形 13"/>
          <p:cNvSpPr/>
          <p:nvPr/>
        </p:nvSpPr>
        <p:spPr>
          <a:xfrm>
            <a:off x="6860727" y="3375923"/>
            <a:ext cx="1445695" cy="72026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3" name="正方形/長方形 12"/>
          <p:cNvSpPr/>
          <p:nvPr/>
        </p:nvSpPr>
        <p:spPr>
          <a:xfrm>
            <a:off x="6697245" y="3294410"/>
            <a:ext cx="1445695" cy="72026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サードパーティ</a:t>
            </a:r>
            <a:endParaRPr kumimoji="1"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アプリケーション</a:t>
            </a:r>
            <a:endParaRPr kumimoji="1" lang="ja-JP" altLang="en-US" sz="1000" dirty="0">
              <a:solidFill>
                <a:srgbClr val="FFFFFF"/>
              </a:solidFill>
              <a:latin typeface="Meiryo" charset="-128"/>
              <a:ea typeface="Meiryo" charset="-128"/>
              <a:cs typeface="Meiryo" charset="-128"/>
            </a:endParaRPr>
          </a:p>
        </p:txBody>
      </p:sp>
      <p:sp>
        <p:nvSpPr>
          <p:cNvPr id="43" name="テキスト ボックス 42"/>
          <p:cNvSpPr txBox="1"/>
          <p:nvPr/>
        </p:nvSpPr>
        <p:spPr>
          <a:xfrm>
            <a:off x="3749843" y="3014036"/>
            <a:ext cx="1620957" cy="307777"/>
          </a:xfrm>
          <a:prstGeom prst="rect">
            <a:avLst/>
          </a:prstGeom>
          <a:noFill/>
        </p:spPr>
        <p:txBody>
          <a:bodyPr wrap="none" rtlCol="0">
            <a:spAutoFit/>
          </a:bodyPr>
          <a:lstStyle/>
          <a:p>
            <a:pPr algn="ctr"/>
            <a:r>
              <a:rPr kumimoji="1" lang="ja-JP" altLang="en-US" sz="1400" dirty="0">
                <a:solidFill>
                  <a:schemeClr val="accent6">
                    <a:lumMod val="50000"/>
                  </a:schemeClr>
                </a:solidFill>
                <a:latin typeface="Meiryo" charset="-128"/>
                <a:ea typeface="Meiryo" charset="-128"/>
                <a:cs typeface="Meiryo" charset="-128"/>
              </a:rPr>
              <a:t>アプリケーション</a:t>
            </a:r>
          </a:p>
        </p:txBody>
      </p:sp>
      <p:sp>
        <p:nvSpPr>
          <p:cNvPr id="45" name="テキスト ボックス 44"/>
          <p:cNvSpPr txBox="1"/>
          <p:nvPr/>
        </p:nvSpPr>
        <p:spPr>
          <a:xfrm>
            <a:off x="3301001" y="2672138"/>
            <a:ext cx="2518639" cy="307777"/>
          </a:xfrm>
          <a:prstGeom prst="rect">
            <a:avLst/>
          </a:prstGeom>
          <a:noFill/>
        </p:spPr>
        <p:txBody>
          <a:bodyPr wrap="none" rtlCol="0">
            <a:spAutoFit/>
          </a:bodyPr>
          <a:lstStyle/>
          <a:p>
            <a:pPr algn="ctr"/>
            <a:r>
              <a:rPr kumimoji="1" lang="ja-JP" altLang="en-US" sz="1400" b="1" dirty="0">
                <a:solidFill>
                  <a:srgbClr val="C00000"/>
                </a:solidFill>
                <a:latin typeface="Meiryo" charset="-128"/>
                <a:ea typeface="Meiryo" charset="-128"/>
                <a:cs typeface="Meiryo" charset="-128"/>
              </a:rPr>
              <a:t>エッジ・コンピューティング</a:t>
            </a:r>
          </a:p>
        </p:txBody>
      </p:sp>
      <p:sp>
        <p:nvSpPr>
          <p:cNvPr id="46" name="テキスト ボックス 45"/>
          <p:cNvSpPr txBox="1"/>
          <p:nvPr/>
        </p:nvSpPr>
        <p:spPr>
          <a:xfrm>
            <a:off x="3211382" y="1076446"/>
            <a:ext cx="2698175" cy="307777"/>
          </a:xfrm>
          <a:prstGeom prst="rect">
            <a:avLst/>
          </a:prstGeom>
          <a:noFill/>
        </p:spPr>
        <p:txBody>
          <a:bodyPr wrap="none" rtlCol="0">
            <a:spAutoFit/>
          </a:bodyPr>
          <a:lstStyle/>
          <a:p>
            <a:pPr algn="ctr"/>
            <a:r>
              <a:rPr kumimoji="1" lang="ja-JP" altLang="en-US" sz="1400" b="1" dirty="0">
                <a:solidFill>
                  <a:srgbClr val="0432FF"/>
                </a:solidFill>
                <a:latin typeface="Meiryo" charset="-128"/>
                <a:ea typeface="Meiryo" charset="-128"/>
                <a:cs typeface="Meiryo" charset="-128"/>
              </a:rPr>
              <a:t>クラウド・コンピューティング</a:t>
            </a:r>
          </a:p>
        </p:txBody>
      </p:sp>
      <p:sp>
        <p:nvSpPr>
          <p:cNvPr id="72" name="角丸四角形 71"/>
          <p:cNvSpPr/>
          <p:nvPr/>
        </p:nvSpPr>
        <p:spPr>
          <a:xfrm>
            <a:off x="547122" y="2080687"/>
            <a:ext cx="8064896" cy="526347"/>
          </a:xfrm>
          <a:prstGeom prst="round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latin typeface="Meiryo" charset="-128"/>
                <a:ea typeface="Meiryo" charset="-128"/>
                <a:cs typeface="Meiryo" charset="-128"/>
              </a:rPr>
              <a:t>ネットワーク</a:t>
            </a:r>
            <a:endParaRPr kumimoji="1" lang="ja-JP" altLang="en-US" sz="2400" dirty="0">
              <a:solidFill>
                <a:srgbClr val="FFFFFF"/>
              </a:solidFill>
              <a:latin typeface="Meiryo" charset="-128"/>
              <a:ea typeface="Meiryo" charset="-128"/>
              <a:cs typeface="Meiryo" charset="-128"/>
            </a:endParaRPr>
          </a:p>
        </p:txBody>
      </p:sp>
      <p:sp>
        <p:nvSpPr>
          <p:cNvPr id="73" name="正方形/長方形 72"/>
          <p:cNvSpPr/>
          <p:nvPr/>
        </p:nvSpPr>
        <p:spPr>
          <a:xfrm>
            <a:off x="538328" y="4439574"/>
            <a:ext cx="8073690" cy="107765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FIELD system </a:t>
            </a:r>
            <a:r>
              <a:rPr lang="ja-JP" altLang="en-US" dirty="0">
                <a:solidFill>
                  <a:srgbClr val="FFFFFF"/>
                </a:solidFill>
                <a:latin typeface="Meiryo" charset="-128"/>
                <a:ea typeface="Meiryo" charset="-128"/>
                <a:cs typeface="Meiryo" charset="-128"/>
              </a:rPr>
              <a:t>ミドルウェア</a:t>
            </a:r>
            <a:endParaRPr kumimoji="1" lang="ja-JP" altLang="en-US" dirty="0">
              <a:solidFill>
                <a:srgbClr val="FFFFFF"/>
              </a:solidFill>
              <a:latin typeface="Meiryo" charset="-128"/>
              <a:ea typeface="Meiryo" charset="-128"/>
              <a:cs typeface="Meiryo" charset="-128"/>
            </a:endParaRPr>
          </a:p>
        </p:txBody>
      </p:sp>
      <p:sp>
        <p:nvSpPr>
          <p:cNvPr id="74" name="正方形/長方形 73"/>
          <p:cNvSpPr/>
          <p:nvPr/>
        </p:nvSpPr>
        <p:spPr>
          <a:xfrm>
            <a:off x="683567" y="4394182"/>
            <a:ext cx="7777725" cy="313635"/>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ＭＳ Ｐゴシック"/>
                <a:ea typeface="ＭＳ Ｐゴシック"/>
                <a:cs typeface="ＭＳ Ｐゴシック"/>
              </a:rPr>
              <a:t>フィールド</a:t>
            </a:r>
            <a:r>
              <a:rPr lang="en-US" altLang="ja-JP" sz="1200" dirty="0">
                <a:solidFill>
                  <a:srgbClr val="FFFFFF"/>
                </a:solidFill>
                <a:latin typeface="ＭＳ Ｐゴシック"/>
                <a:ea typeface="ＭＳ Ｐゴシック"/>
                <a:cs typeface="ＭＳ Ｐゴシック"/>
              </a:rPr>
              <a:t>API</a:t>
            </a: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p:cNvSpPr/>
          <p:nvPr/>
        </p:nvSpPr>
        <p:spPr>
          <a:xfrm>
            <a:off x="683568" y="5259404"/>
            <a:ext cx="7777724" cy="313635"/>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コンバータ</a:t>
            </a:r>
            <a:r>
              <a:rPr kumimoji="1" lang="en-US" altLang="ja-JP" sz="1200" dirty="0">
                <a:solidFill>
                  <a:srgbClr val="FFFFFF"/>
                </a:solidFill>
                <a:latin typeface="ＭＳ Ｐゴシック"/>
                <a:ea typeface="ＭＳ Ｐゴシック"/>
                <a:cs typeface="ＭＳ Ｐゴシック"/>
              </a:rPr>
              <a:t>API</a:t>
            </a: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p:cNvSpPr/>
          <p:nvPr/>
        </p:nvSpPr>
        <p:spPr>
          <a:xfrm>
            <a:off x="3263054" y="1384223"/>
            <a:ext cx="2615442" cy="571231"/>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Meiryo" charset="-128"/>
                <a:ea typeface="Meiryo" charset="-128"/>
                <a:cs typeface="Meiryo" charset="-128"/>
              </a:rPr>
              <a:t>PLM</a:t>
            </a:r>
            <a:endParaRPr kumimoji="1" lang="ja-JP" altLang="en-US" dirty="0">
              <a:solidFill>
                <a:srgbClr val="FFFFFF"/>
              </a:solidFill>
              <a:latin typeface="Meiryo" charset="-128"/>
              <a:ea typeface="Meiryo" charset="-128"/>
              <a:cs typeface="Meiryo" charset="-128"/>
            </a:endParaRPr>
          </a:p>
        </p:txBody>
      </p:sp>
      <p:sp>
        <p:nvSpPr>
          <p:cNvPr id="78" name="正方形/長方形 77"/>
          <p:cNvSpPr/>
          <p:nvPr/>
        </p:nvSpPr>
        <p:spPr>
          <a:xfrm>
            <a:off x="531982" y="1374028"/>
            <a:ext cx="2615442" cy="571231"/>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Meiryo" charset="-128"/>
                <a:ea typeface="Meiryo" charset="-128"/>
                <a:cs typeface="Meiryo" charset="-128"/>
              </a:rPr>
              <a:t>SCM</a:t>
            </a:r>
            <a:endParaRPr kumimoji="1" lang="ja-JP" altLang="en-US" dirty="0">
              <a:solidFill>
                <a:srgbClr val="FFFFFF"/>
              </a:solidFill>
              <a:latin typeface="Meiryo" charset="-128"/>
              <a:ea typeface="Meiryo" charset="-128"/>
              <a:cs typeface="Meiryo" charset="-128"/>
            </a:endParaRPr>
          </a:p>
        </p:txBody>
      </p:sp>
      <p:sp>
        <p:nvSpPr>
          <p:cNvPr id="79" name="正方形/長方形 78"/>
          <p:cNvSpPr/>
          <p:nvPr/>
        </p:nvSpPr>
        <p:spPr>
          <a:xfrm>
            <a:off x="5981436" y="1384223"/>
            <a:ext cx="2615442" cy="571231"/>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eiryo" charset="-128"/>
                <a:ea typeface="Meiryo" charset="-128"/>
                <a:cs typeface="Meiryo" charset="-128"/>
              </a:rPr>
              <a:t>ERP</a:t>
            </a:r>
            <a:endParaRPr kumimoji="1" lang="ja-JP" altLang="en-US" dirty="0">
              <a:solidFill>
                <a:srgbClr val="FFFFFF"/>
              </a:solidFill>
              <a:latin typeface="Meiryo" charset="-128"/>
              <a:ea typeface="Meiryo" charset="-128"/>
              <a:cs typeface="Meiryo" charset="-128"/>
            </a:endParaRPr>
          </a:p>
        </p:txBody>
      </p:sp>
      <p:sp>
        <p:nvSpPr>
          <p:cNvPr id="5" name="正方形/長方形 4"/>
          <p:cNvSpPr/>
          <p:nvPr/>
        </p:nvSpPr>
        <p:spPr>
          <a:xfrm>
            <a:off x="646660"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ロボット</a:t>
            </a:r>
          </a:p>
        </p:txBody>
      </p:sp>
      <p:sp>
        <p:nvSpPr>
          <p:cNvPr id="6" name="正方形/長方形 5"/>
          <p:cNvSpPr/>
          <p:nvPr/>
        </p:nvSpPr>
        <p:spPr>
          <a:xfrm>
            <a:off x="2249290"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CNC/MC</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3851920"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ECM</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5456278"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PLC</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7060636"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他社機器</a:t>
            </a:r>
            <a:endParaRPr kumimoji="1" lang="en-US" altLang="ja-JP" sz="1200" dirty="0">
              <a:solidFill>
                <a:srgbClr val="FFFFFF"/>
              </a:solidFill>
              <a:latin typeface="Meiryo" charset="-128"/>
              <a:ea typeface="Meiryo" charset="-128"/>
              <a:cs typeface="Meiryo" charset="-128"/>
            </a:endParaRPr>
          </a:p>
        </p:txBody>
      </p:sp>
      <p:sp>
        <p:nvSpPr>
          <p:cNvPr id="67" name="上下矢印 66"/>
          <p:cNvSpPr/>
          <p:nvPr/>
        </p:nvSpPr>
        <p:spPr>
          <a:xfrm>
            <a:off x="1252540"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上下矢印 67"/>
          <p:cNvSpPr/>
          <p:nvPr/>
        </p:nvSpPr>
        <p:spPr>
          <a:xfrm>
            <a:off x="2855170"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上下矢印 68"/>
          <p:cNvSpPr/>
          <p:nvPr/>
        </p:nvSpPr>
        <p:spPr>
          <a:xfrm>
            <a:off x="4457799"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上下矢印 69"/>
          <p:cNvSpPr/>
          <p:nvPr/>
        </p:nvSpPr>
        <p:spPr>
          <a:xfrm>
            <a:off x="6060429"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上下矢印 70"/>
          <p:cNvSpPr/>
          <p:nvPr/>
        </p:nvSpPr>
        <p:spPr>
          <a:xfrm>
            <a:off x="7620636"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上下矢印 79"/>
          <p:cNvSpPr/>
          <p:nvPr/>
        </p:nvSpPr>
        <p:spPr>
          <a:xfrm>
            <a:off x="1445399" y="4085401"/>
            <a:ext cx="258682" cy="379182"/>
          </a:xfrm>
          <a:prstGeom prst="upDown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上下矢印 80"/>
          <p:cNvSpPr/>
          <p:nvPr/>
        </p:nvSpPr>
        <p:spPr>
          <a:xfrm>
            <a:off x="3464965" y="4085401"/>
            <a:ext cx="258682" cy="379182"/>
          </a:xfrm>
          <a:prstGeom prst="upDown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上下矢印 81"/>
          <p:cNvSpPr/>
          <p:nvPr/>
        </p:nvSpPr>
        <p:spPr>
          <a:xfrm>
            <a:off x="5463539" y="4085401"/>
            <a:ext cx="258682" cy="379182"/>
          </a:xfrm>
          <a:prstGeom prst="upDown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上下矢印 82"/>
          <p:cNvSpPr/>
          <p:nvPr/>
        </p:nvSpPr>
        <p:spPr>
          <a:xfrm>
            <a:off x="7430665" y="4082952"/>
            <a:ext cx="258682" cy="379182"/>
          </a:xfrm>
          <a:prstGeom prst="upDown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p:cNvSpPr/>
          <p:nvPr/>
        </p:nvSpPr>
        <p:spPr>
          <a:xfrm>
            <a:off x="457200" y="2657746"/>
            <a:ext cx="1424814" cy="369332"/>
          </a:xfrm>
          <a:prstGeom prst="rect">
            <a:avLst/>
          </a:prstGeom>
        </p:spPr>
        <p:txBody>
          <a:bodyPr wrap="none">
            <a:spAutoFit/>
          </a:bodyPr>
          <a:lstStyle/>
          <a:p>
            <a:r>
              <a:rPr lang="en-US" altLang="ja-JP" b="1" dirty="0"/>
              <a:t>FIELD system</a:t>
            </a:r>
            <a:endParaRPr lang="ja-JP" altLang="en-US" dirty="0"/>
          </a:p>
        </p:txBody>
      </p:sp>
      <p:sp>
        <p:nvSpPr>
          <p:cNvPr id="16" name="四角形吹き出し 15"/>
          <p:cNvSpPr/>
          <p:nvPr/>
        </p:nvSpPr>
        <p:spPr>
          <a:xfrm>
            <a:off x="597884" y="4592255"/>
            <a:ext cx="1375722" cy="556726"/>
          </a:xfrm>
          <a:prstGeom prst="wedgeRectCallout">
            <a:avLst>
              <a:gd name="adj1" fmla="val 78004"/>
              <a:gd name="adj2" fmla="val -48419"/>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機器の制御や</a:t>
            </a:r>
            <a:endParaRPr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データの読み出し</a:t>
            </a:r>
            <a:r>
              <a:rPr lang="en-US" altLang="ja-JP" sz="1000" dirty="0">
                <a:solidFill>
                  <a:srgbClr val="FFFFFF"/>
                </a:solidFill>
                <a:latin typeface="Meiryo" charset="-128"/>
                <a:ea typeface="Meiryo" charset="-128"/>
                <a:cs typeface="Meiryo" charset="-128"/>
              </a:rPr>
              <a:t> </a:t>
            </a:r>
          </a:p>
          <a:p>
            <a:pPr algn="ctr"/>
            <a:r>
              <a:rPr lang="ja-JP" altLang="en-US" sz="1000" dirty="0">
                <a:solidFill>
                  <a:srgbClr val="FFFFFF"/>
                </a:solidFill>
                <a:latin typeface="Meiryo" charset="-128"/>
                <a:ea typeface="Meiryo" charset="-128"/>
                <a:cs typeface="Meiryo" charset="-128"/>
              </a:rPr>
              <a:t>＊仕様公開＊</a:t>
            </a:r>
          </a:p>
        </p:txBody>
      </p:sp>
      <p:sp>
        <p:nvSpPr>
          <p:cNvPr id="39" name="四角形吹き出し 38"/>
          <p:cNvSpPr/>
          <p:nvPr/>
        </p:nvSpPr>
        <p:spPr>
          <a:xfrm>
            <a:off x="6948327" y="4832778"/>
            <a:ext cx="1603300" cy="556726"/>
          </a:xfrm>
          <a:prstGeom prst="wedgeRectCallout">
            <a:avLst>
              <a:gd name="adj1" fmla="val -73819"/>
              <a:gd name="adj2" fmla="val 51835"/>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機器固有のデータ形式を共通データ形式に変換</a:t>
            </a:r>
            <a:endParaRPr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＊仕様公開＊</a:t>
            </a:r>
          </a:p>
        </p:txBody>
      </p:sp>
    </p:spTree>
    <p:extLst>
      <p:ext uri="{BB962C8B-B14F-4D97-AF65-F5344CB8AC3E}">
        <p14:creationId xmlns:p14="http://schemas.microsoft.com/office/powerpoint/2010/main" val="708025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t>IoT</a:t>
            </a:r>
            <a:r>
              <a:rPr lang="ja-JP" altLang="en-US" dirty="0"/>
              <a:t>それ自体は目的ではない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pic>
        <p:nvPicPr>
          <p:cNvPr id="110" name="図 10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9512" y="1052736"/>
            <a:ext cx="8791905" cy="5112568"/>
          </a:xfrm>
          <a:prstGeom prst="rect">
            <a:avLst/>
          </a:prstGeom>
          <a:effectLst>
            <a:outerShdw blurRad="50800" dist="76200" dir="2700000" algn="tl" rotWithShape="0">
              <a:prstClr val="black">
                <a:alpha val="40000"/>
              </a:prstClr>
            </a:outerShdw>
          </a:effectLst>
        </p:spPr>
      </p:pic>
      <p:sp>
        <p:nvSpPr>
          <p:cNvPr id="112" name="テキスト ボックス 111"/>
          <p:cNvSpPr txBox="1"/>
          <p:nvPr/>
        </p:nvSpPr>
        <p:spPr>
          <a:xfrm>
            <a:off x="6267728" y="6226425"/>
            <a:ext cx="2703689" cy="369332"/>
          </a:xfrm>
          <a:prstGeom prst="rect">
            <a:avLst/>
          </a:prstGeom>
          <a:noFill/>
        </p:spPr>
        <p:txBody>
          <a:bodyPr wrap="none" rtlCol="0">
            <a:spAutoFit/>
          </a:bodyPr>
          <a:lstStyle/>
          <a:p>
            <a:pPr algn="r"/>
            <a:r>
              <a:rPr kumimoji="1" lang="en-US" altLang="ja-JP" dirty="0">
                <a:solidFill>
                  <a:schemeClr val="tx1">
                    <a:lumMod val="50000"/>
                    <a:lumOff val="50000"/>
                  </a:schemeClr>
                </a:solidFill>
                <a:latin typeface="Meiryo" charset="-128"/>
                <a:ea typeface="Meiryo" charset="-128"/>
                <a:cs typeface="Meiryo" charset="-128"/>
              </a:rPr>
              <a:t>SAP</a:t>
            </a:r>
            <a:r>
              <a:rPr kumimoji="1" lang="ja-JP" altLang="en-US" dirty="0">
                <a:solidFill>
                  <a:schemeClr val="tx1">
                    <a:lumMod val="50000"/>
                    <a:lumOff val="50000"/>
                  </a:schemeClr>
                </a:solidFill>
                <a:latin typeface="Meiryo" charset="-128"/>
                <a:ea typeface="Meiryo" charset="-128"/>
                <a:cs typeface="Meiryo" charset="-128"/>
              </a:rPr>
              <a:t>ジャパンの資料から</a:t>
            </a:r>
          </a:p>
        </p:txBody>
      </p:sp>
    </p:spTree>
    <p:extLst>
      <p:ext uri="{BB962C8B-B14F-4D97-AF65-F5344CB8AC3E}">
        <p14:creationId xmlns:p14="http://schemas.microsoft.com/office/powerpoint/2010/main" val="511604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インターネットに接されるデバイス数の推移</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pic>
        <p:nvPicPr>
          <p:cNvPr id="4" name="図 3" descr="WTR316-20150928-onodera1-580x36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8529" y="1014134"/>
            <a:ext cx="7366000" cy="4635500"/>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1008529" y="5873749"/>
            <a:ext cx="7366000" cy="461665"/>
          </a:xfrm>
          <a:prstGeom prst="rect">
            <a:avLst/>
          </a:prstGeom>
        </p:spPr>
        <p:txBody>
          <a:bodyPr wrap="square">
            <a:spAutoFit/>
          </a:bodyPr>
          <a:lstStyle/>
          <a:p>
            <a:pPr algn="ctr"/>
            <a:r>
              <a:rPr lang="ja-JP" altLang="en-US" sz="1200" dirty="0"/>
              <a:t>爆発的な伸びを見せると推測される</a:t>
            </a:r>
            <a:r>
              <a:rPr lang="en-US" altLang="ja-JP" sz="1200" dirty="0" err="1"/>
              <a:t>IoT</a:t>
            </a:r>
            <a:r>
              <a:rPr lang="ja-JP" altLang="en-US" sz="1200" dirty="0"/>
              <a:t>（世界規模） （出典：</a:t>
            </a:r>
            <a:r>
              <a:rPr lang="en-US" altLang="ja-JP" sz="1200" dirty="0"/>
              <a:t>National Cable &amp; Telecommunications Association</a:t>
            </a:r>
            <a:r>
              <a:rPr lang="ja-JP" altLang="en-US" sz="1200" dirty="0"/>
              <a:t>）	</a:t>
            </a:r>
          </a:p>
        </p:txBody>
      </p:sp>
    </p:spTree>
    <p:extLst>
      <p:ext uri="{BB962C8B-B14F-4D97-AF65-F5344CB8AC3E}">
        <p14:creationId xmlns:p14="http://schemas.microsoft.com/office/powerpoint/2010/main" val="2073635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004E9F-F929-0247-93CE-DC4225C5A7E5}"/>
              </a:ext>
            </a:extLst>
          </p:cNvPr>
          <p:cNvSpPr>
            <a:spLocks noGrp="1"/>
          </p:cNvSpPr>
          <p:nvPr>
            <p:ph type="title"/>
          </p:nvPr>
        </p:nvSpPr>
        <p:spPr/>
        <p:txBody>
          <a:bodyPr/>
          <a:lstStyle/>
          <a:p>
            <a:r>
              <a:rPr kumimoji="1" lang="en-US" altLang="ja-JP" dirty="0"/>
              <a:t>IoT</a:t>
            </a:r>
            <a:r>
              <a:rPr kumimoji="1" lang="ja-JP" altLang="en-US"/>
              <a:t>ビジネスとはどういうことか？</a:t>
            </a:r>
          </a:p>
        </p:txBody>
      </p:sp>
      <p:sp>
        <p:nvSpPr>
          <p:cNvPr id="3" name="スライド番号プレースホルダー 2">
            <a:extLst>
              <a:ext uri="{FF2B5EF4-FFF2-40B4-BE49-F238E27FC236}">
                <a16:creationId xmlns:a16="http://schemas.microsoft.com/office/drawing/2014/main" id="{8C757001-56E6-F749-B08C-32B7463AAAA9}"/>
              </a:ext>
            </a:extLst>
          </p:cNvPr>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pic>
        <p:nvPicPr>
          <p:cNvPr id="7" name="図 6">
            <a:hlinkClick r:id="rId2"/>
            <a:extLst>
              <a:ext uri="{FF2B5EF4-FFF2-40B4-BE49-F238E27FC236}">
                <a16:creationId xmlns:a16="http://schemas.microsoft.com/office/drawing/2014/main" id="{B378F531-CFAE-C449-844A-A6858A09A7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5165" y="957906"/>
            <a:ext cx="7173670" cy="4412957"/>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DDECA8E2-2400-5A4C-988D-2FC2DF3440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5856" y="5576068"/>
            <a:ext cx="841276" cy="721628"/>
          </a:xfrm>
          <a:prstGeom prst="rect">
            <a:avLst/>
          </a:prstGeom>
        </p:spPr>
      </p:pic>
      <p:pic>
        <p:nvPicPr>
          <p:cNvPr id="10" name="図 9">
            <a:extLst>
              <a:ext uri="{FF2B5EF4-FFF2-40B4-BE49-F238E27FC236}">
                <a16:creationId xmlns:a16="http://schemas.microsoft.com/office/drawing/2014/main" id="{3FAE8ED9-45DC-DD46-8DBB-607192BDC42E}"/>
              </a:ext>
            </a:extLst>
          </p:cNvPr>
          <p:cNvPicPr>
            <a:picLocks noChangeAspect="1"/>
          </p:cNvPicPr>
          <p:nvPr/>
        </p:nvPicPr>
        <p:blipFill>
          <a:blip r:embed="rId5"/>
          <a:stretch>
            <a:fillRect/>
          </a:stretch>
        </p:blipFill>
        <p:spPr>
          <a:xfrm>
            <a:off x="4932040" y="5576068"/>
            <a:ext cx="1434665" cy="721628"/>
          </a:xfrm>
          <a:prstGeom prst="rect">
            <a:avLst/>
          </a:prstGeom>
        </p:spPr>
      </p:pic>
      <p:sp>
        <p:nvSpPr>
          <p:cNvPr id="11" name="乗算記号 10">
            <a:extLst>
              <a:ext uri="{FF2B5EF4-FFF2-40B4-BE49-F238E27FC236}">
                <a16:creationId xmlns:a16="http://schemas.microsoft.com/office/drawing/2014/main" id="{FD598D32-87D5-9349-A754-CD464E96B5E3}"/>
              </a:ext>
            </a:extLst>
          </p:cNvPr>
          <p:cNvSpPr/>
          <p:nvPr/>
        </p:nvSpPr>
        <p:spPr>
          <a:xfrm>
            <a:off x="4247964" y="5618658"/>
            <a:ext cx="648072" cy="636448"/>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592225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9BCCB306-6406-0641-9C2E-127DFA226A1B}"/>
              </a:ext>
            </a:extLst>
          </p:cNvPr>
          <p:cNvGrpSpPr/>
          <p:nvPr/>
        </p:nvGrpSpPr>
        <p:grpSpPr>
          <a:xfrm>
            <a:off x="1001904" y="1764179"/>
            <a:ext cx="5844792" cy="4707708"/>
            <a:chOff x="1872576" y="2253530"/>
            <a:chExt cx="3250855" cy="2621113"/>
          </a:xfrm>
        </p:grpSpPr>
        <p:pic>
          <p:nvPicPr>
            <p:cNvPr id="19" name="図 18">
              <a:extLst>
                <a:ext uri="{FF2B5EF4-FFF2-40B4-BE49-F238E27FC236}">
                  <a16:creationId xmlns:a16="http://schemas.microsoft.com/office/drawing/2014/main" id="{9A885FB8-11E9-7544-B8F3-2544048744DD}"/>
                </a:ext>
              </a:extLst>
            </p:cNvPr>
            <p:cNvPicPr>
              <a:picLocks noChangeAspect="1"/>
            </p:cNvPicPr>
            <p:nvPr/>
          </p:nvPicPr>
          <p:blipFill>
            <a:blip r:embed="rId3"/>
            <a:stretch>
              <a:fillRect/>
            </a:stretch>
          </p:blipFill>
          <p:spPr>
            <a:xfrm>
              <a:off x="1872577" y="2334643"/>
              <a:ext cx="3175000" cy="2540000"/>
            </a:xfrm>
            <a:prstGeom prst="rect">
              <a:avLst/>
            </a:prstGeom>
          </p:spPr>
        </p:pic>
        <p:sp>
          <p:nvSpPr>
            <p:cNvPr id="24" name="正方形/長方形 23">
              <a:extLst>
                <a:ext uri="{FF2B5EF4-FFF2-40B4-BE49-F238E27FC236}">
                  <a16:creationId xmlns:a16="http://schemas.microsoft.com/office/drawing/2014/main" id="{FE4BAE2A-A620-9846-AAA1-A2675D949930}"/>
                </a:ext>
              </a:extLst>
            </p:cNvPr>
            <p:cNvSpPr/>
            <p:nvPr/>
          </p:nvSpPr>
          <p:spPr>
            <a:xfrm>
              <a:off x="1872576" y="2253530"/>
              <a:ext cx="3250855" cy="2621113"/>
            </a:xfrm>
            <a:prstGeom prst="rect">
              <a:avLst/>
            </a:prstGeom>
            <a:solidFill>
              <a:srgbClr val="FFFFFF">
                <a:alpha val="70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a:extLst>
              <a:ext uri="{FF2B5EF4-FFF2-40B4-BE49-F238E27FC236}">
                <a16:creationId xmlns:a16="http://schemas.microsoft.com/office/drawing/2014/main" id="{C25C272B-A0DF-2C47-B385-11F682054724}"/>
              </a:ext>
            </a:extLst>
          </p:cNvPr>
          <p:cNvSpPr>
            <a:spLocks noGrp="1"/>
          </p:cNvSpPr>
          <p:nvPr>
            <p:ph type="title"/>
          </p:nvPr>
        </p:nvSpPr>
        <p:spPr>
          <a:xfrm>
            <a:off x="457200" y="274638"/>
            <a:ext cx="8686800" cy="416221"/>
          </a:xfrm>
        </p:spPr>
        <p:txBody>
          <a:bodyPr/>
          <a:lstStyle/>
          <a:p>
            <a:r>
              <a:rPr kumimoji="1" lang="en-US" altLang="ja-JP" dirty="0" err="1"/>
              <a:t>IoT</a:t>
            </a:r>
            <a:r>
              <a:rPr kumimoji="1" lang="ja-JP" altLang="en-US" dirty="0"/>
              <a:t>ビジネス</a:t>
            </a:r>
            <a:r>
              <a:rPr kumimoji="1" lang="ja-JP" altLang="en-US" sz="1800" dirty="0"/>
              <a:t>は</a:t>
            </a:r>
            <a:r>
              <a:rPr kumimoji="1" lang="ja-JP" altLang="en-US" b="1" dirty="0"/>
              <a:t>モノをつなげる</a:t>
            </a:r>
            <a:r>
              <a:rPr kumimoji="1" lang="ja-JP" altLang="en-US" sz="1800" dirty="0"/>
              <a:t>のではなく</a:t>
            </a:r>
            <a:r>
              <a:rPr kumimoji="1" lang="ja-JP" altLang="en-US" b="1" dirty="0"/>
              <a:t>物語をつなげる</a:t>
            </a:r>
            <a:r>
              <a:rPr kumimoji="1" lang="ja-JP" altLang="en-US" sz="1800" dirty="0"/>
              <a:t>取り組み</a:t>
            </a:r>
          </a:p>
        </p:txBody>
      </p:sp>
      <p:sp>
        <p:nvSpPr>
          <p:cNvPr id="3" name="スライド番号プレースホルダー 2">
            <a:extLst>
              <a:ext uri="{FF2B5EF4-FFF2-40B4-BE49-F238E27FC236}">
                <a16:creationId xmlns:a16="http://schemas.microsoft.com/office/drawing/2014/main" id="{C7C673BF-EAB3-8146-A0ED-BD7B0313DFBD}"/>
              </a:ext>
            </a:extLst>
          </p:cNvPr>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pic>
        <p:nvPicPr>
          <p:cNvPr id="5" name="図 4">
            <a:extLst>
              <a:ext uri="{FF2B5EF4-FFF2-40B4-BE49-F238E27FC236}">
                <a16:creationId xmlns:a16="http://schemas.microsoft.com/office/drawing/2014/main" id="{2B30A9C6-E7BE-4A4C-8813-417074FB8364}"/>
              </a:ext>
            </a:extLst>
          </p:cNvPr>
          <p:cNvPicPr>
            <a:picLocks noChangeAspect="1"/>
          </p:cNvPicPr>
          <p:nvPr/>
        </p:nvPicPr>
        <p:blipFill>
          <a:blip r:embed="rId4"/>
          <a:stretch>
            <a:fillRect/>
          </a:stretch>
        </p:blipFill>
        <p:spPr>
          <a:xfrm>
            <a:off x="6535397" y="4303283"/>
            <a:ext cx="1807721" cy="1807721"/>
          </a:xfrm>
          <a:prstGeom prst="rect">
            <a:avLst/>
          </a:prstGeom>
        </p:spPr>
      </p:pic>
      <p:pic>
        <p:nvPicPr>
          <p:cNvPr id="6" name="図 5">
            <a:extLst>
              <a:ext uri="{FF2B5EF4-FFF2-40B4-BE49-F238E27FC236}">
                <a16:creationId xmlns:a16="http://schemas.microsoft.com/office/drawing/2014/main" id="{4CB686AE-C0E3-C340-B2B6-B80549352AD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9551878">
            <a:off x="1308516" y="2352533"/>
            <a:ext cx="1792550" cy="1314537"/>
          </a:xfrm>
          <a:prstGeom prst="rect">
            <a:avLst/>
          </a:prstGeom>
        </p:spPr>
      </p:pic>
      <p:pic>
        <p:nvPicPr>
          <p:cNvPr id="8" name="図 7">
            <a:extLst>
              <a:ext uri="{FF2B5EF4-FFF2-40B4-BE49-F238E27FC236}">
                <a16:creationId xmlns:a16="http://schemas.microsoft.com/office/drawing/2014/main" id="{B9D1A592-4463-5A4B-B96F-67D9CDBE5A3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7725" y="4393886"/>
            <a:ext cx="1062051" cy="1062051"/>
          </a:xfrm>
          <a:prstGeom prst="rect">
            <a:avLst/>
          </a:prstGeom>
        </p:spPr>
      </p:pic>
      <p:pic>
        <p:nvPicPr>
          <p:cNvPr id="9" name="図 8">
            <a:extLst>
              <a:ext uri="{FF2B5EF4-FFF2-40B4-BE49-F238E27FC236}">
                <a16:creationId xmlns:a16="http://schemas.microsoft.com/office/drawing/2014/main" id="{418A4893-8175-7B45-B6C2-62BE8FB1179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59230" y="2161798"/>
            <a:ext cx="1013469" cy="1274803"/>
          </a:xfrm>
          <a:prstGeom prst="rect">
            <a:avLst/>
          </a:prstGeom>
        </p:spPr>
      </p:pic>
      <p:pic>
        <p:nvPicPr>
          <p:cNvPr id="10" name="図 9">
            <a:extLst>
              <a:ext uri="{FF2B5EF4-FFF2-40B4-BE49-F238E27FC236}">
                <a16:creationId xmlns:a16="http://schemas.microsoft.com/office/drawing/2014/main" id="{9A4EB6D0-280D-DB40-8D95-12487A8C386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94319" y="3152517"/>
            <a:ext cx="1531950" cy="1531950"/>
          </a:xfrm>
          <a:prstGeom prst="rect">
            <a:avLst/>
          </a:prstGeom>
        </p:spPr>
      </p:pic>
      <p:grpSp>
        <p:nvGrpSpPr>
          <p:cNvPr id="14" name="グループ化 13">
            <a:extLst>
              <a:ext uri="{FF2B5EF4-FFF2-40B4-BE49-F238E27FC236}">
                <a16:creationId xmlns:a16="http://schemas.microsoft.com/office/drawing/2014/main" id="{F15D82C2-4AC9-C845-B61F-2FE0A062E6F8}"/>
              </a:ext>
            </a:extLst>
          </p:cNvPr>
          <p:cNvGrpSpPr/>
          <p:nvPr/>
        </p:nvGrpSpPr>
        <p:grpSpPr>
          <a:xfrm rot="20565105">
            <a:off x="7646702" y="3107644"/>
            <a:ext cx="111682" cy="206206"/>
            <a:chOff x="5507341" y="1776157"/>
            <a:chExt cx="156444" cy="362968"/>
          </a:xfrm>
        </p:grpSpPr>
        <p:sp>
          <p:nvSpPr>
            <p:cNvPr id="13" name="正方形/長方形 12">
              <a:extLst>
                <a:ext uri="{FF2B5EF4-FFF2-40B4-BE49-F238E27FC236}">
                  <a16:creationId xmlns:a16="http://schemas.microsoft.com/office/drawing/2014/main" id="{95A8F3CE-EF28-2A45-A790-8C1C691950FD}"/>
                </a:ext>
              </a:extLst>
            </p:cNvPr>
            <p:cNvSpPr/>
            <p:nvPr/>
          </p:nvSpPr>
          <p:spPr>
            <a:xfrm>
              <a:off x="5543683" y="1776157"/>
              <a:ext cx="78222" cy="3629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角丸四角形 11">
              <a:extLst>
                <a:ext uri="{FF2B5EF4-FFF2-40B4-BE49-F238E27FC236}">
                  <a16:creationId xmlns:a16="http://schemas.microsoft.com/office/drawing/2014/main" id="{1869A9BF-5C65-CB45-882C-8D8BAEA27A39}"/>
                </a:ext>
              </a:extLst>
            </p:cNvPr>
            <p:cNvSpPr/>
            <p:nvPr/>
          </p:nvSpPr>
          <p:spPr>
            <a:xfrm>
              <a:off x="5507341" y="1874945"/>
              <a:ext cx="156444" cy="165392"/>
            </a:xfrm>
            <a:prstGeom prst="roundRect">
              <a:avLst/>
            </a:prstGeom>
            <a:solidFill>
              <a:schemeClr val="bg1"/>
            </a:solidFill>
            <a:ln>
              <a:solidFill>
                <a:srgbClr val="0432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highlight>
                  <a:srgbClr val="000000"/>
                </a:highlight>
                <a:latin typeface="ＭＳ Ｐゴシック"/>
                <a:ea typeface="ＭＳ Ｐゴシック"/>
                <a:cs typeface="ＭＳ Ｐゴシック"/>
              </a:endParaRPr>
            </a:p>
          </p:txBody>
        </p:sp>
      </p:grpSp>
      <p:pic>
        <p:nvPicPr>
          <p:cNvPr id="15" name="図 14">
            <a:extLst>
              <a:ext uri="{FF2B5EF4-FFF2-40B4-BE49-F238E27FC236}">
                <a16:creationId xmlns:a16="http://schemas.microsoft.com/office/drawing/2014/main" id="{94B84420-D36D-E44E-8C81-5BBE7BDE858A}"/>
              </a:ext>
            </a:extLst>
          </p:cNvPr>
          <p:cNvPicPr>
            <a:picLocks noChangeAspect="1"/>
          </p:cNvPicPr>
          <p:nvPr/>
        </p:nvPicPr>
        <p:blipFill>
          <a:blip r:embed="rId9"/>
          <a:stretch>
            <a:fillRect/>
          </a:stretch>
        </p:blipFill>
        <p:spPr>
          <a:xfrm>
            <a:off x="3924300" y="1076003"/>
            <a:ext cx="1295400" cy="1587500"/>
          </a:xfrm>
          <a:prstGeom prst="rect">
            <a:avLst/>
          </a:prstGeom>
        </p:spPr>
      </p:pic>
      <p:pic>
        <p:nvPicPr>
          <p:cNvPr id="7" name="図 6">
            <a:extLst>
              <a:ext uri="{FF2B5EF4-FFF2-40B4-BE49-F238E27FC236}">
                <a16:creationId xmlns:a16="http://schemas.microsoft.com/office/drawing/2014/main" id="{8784AF02-2A73-A044-A692-996DA930A59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4556" y="4660089"/>
            <a:ext cx="1216101" cy="1456408"/>
          </a:xfrm>
          <a:prstGeom prst="rect">
            <a:avLst/>
          </a:prstGeom>
        </p:spPr>
      </p:pic>
      <p:pic>
        <p:nvPicPr>
          <p:cNvPr id="16" name="図 15">
            <a:extLst>
              <a:ext uri="{FF2B5EF4-FFF2-40B4-BE49-F238E27FC236}">
                <a16:creationId xmlns:a16="http://schemas.microsoft.com/office/drawing/2014/main" id="{46838966-77E9-1746-83BC-9954486C23E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478941" flipH="1">
            <a:off x="4190182" y="4688040"/>
            <a:ext cx="1792550" cy="1314537"/>
          </a:xfrm>
          <a:prstGeom prst="rect">
            <a:avLst/>
          </a:prstGeom>
        </p:spPr>
      </p:pic>
      <p:pic>
        <p:nvPicPr>
          <p:cNvPr id="32" name="図 31">
            <a:extLst>
              <a:ext uri="{FF2B5EF4-FFF2-40B4-BE49-F238E27FC236}">
                <a16:creationId xmlns:a16="http://schemas.microsoft.com/office/drawing/2014/main" id="{E6DBB3F0-8C52-6F43-AC7A-68618A928BA6}"/>
              </a:ext>
            </a:extLst>
          </p:cNvPr>
          <p:cNvPicPr>
            <a:picLocks noChangeAspect="1"/>
          </p:cNvPicPr>
          <p:nvPr/>
        </p:nvPicPr>
        <p:blipFill>
          <a:blip r:embed="rId11" cstate="print">
            <a:duotone>
              <a:schemeClr val="accent2">
                <a:shade val="45000"/>
                <a:satMod val="135000"/>
              </a:schemeClr>
              <a:prstClr val="white"/>
            </a:duotone>
            <a:extLst>
              <a:ext uri="{BEBA8EAE-BF5A-486C-A8C5-ECC9F3942E4B}">
                <a14:imgProps xmlns:a14="http://schemas.microsoft.com/office/drawing/2010/main">
                  <a14:imgLayer r:embed="rId12">
                    <a14:imgEffect>
                      <a14:colorTemperature colorTemp="2570"/>
                    </a14:imgEffect>
                  </a14:imgLayer>
                </a14:imgProps>
              </a:ext>
              <a:ext uri="{28A0092B-C50C-407E-A947-70E740481C1C}">
                <a14:useLocalDpi xmlns:a14="http://schemas.microsoft.com/office/drawing/2010/main"/>
              </a:ext>
            </a:extLst>
          </a:blip>
          <a:stretch>
            <a:fillRect/>
          </a:stretch>
        </p:blipFill>
        <p:spPr>
          <a:xfrm rot="7350447">
            <a:off x="5258700" y="1728366"/>
            <a:ext cx="657309" cy="496336"/>
          </a:xfrm>
          <a:prstGeom prst="rect">
            <a:avLst/>
          </a:prstGeom>
        </p:spPr>
      </p:pic>
      <p:pic>
        <p:nvPicPr>
          <p:cNvPr id="33" name="図 32">
            <a:extLst>
              <a:ext uri="{FF2B5EF4-FFF2-40B4-BE49-F238E27FC236}">
                <a16:creationId xmlns:a16="http://schemas.microsoft.com/office/drawing/2014/main" id="{D99226F6-D27B-CB40-A14D-9ABC9BE8480E}"/>
              </a:ext>
            </a:extLst>
          </p:cNvPr>
          <p:cNvPicPr>
            <a:picLocks noChangeAspect="1"/>
          </p:cNvPicPr>
          <p:nvPr/>
        </p:nvPicPr>
        <p:blipFill>
          <a:blip r:embed="rId11" cstate="print">
            <a:duotone>
              <a:schemeClr val="accent2">
                <a:shade val="45000"/>
                <a:satMod val="135000"/>
              </a:schemeClr>
              <a:prstClr val="white"/>
            </a:duotone>
            <a:extLst>
              <a:ext uri="{BEBA8EAE-BF5A-486C-A8C5-ECC9F3942E4B}">
                <a14:imgProps xmlns:a14="http://schemas.microsoft.com/office/drawing/2010/main">
                  <a14:imgLayer r:embed="rId13">
                    <a14:imgEffect>
                      <a14:colorTemperature colorTemp="2570"/>
                    </a14:imgEffect>
                  </a14:imgLayer>
                </a14:imgProps>
              </a:ext>
              <a:ext uri="{28A0092B-C50C-407E-A947-70E740481C1C}">
                <a14:useLocalDpi xmlns:a14="http://schemas.microsoft.com/office/drawing/2010/main"/>
              </a:ext>
            </a:extLst>
          </a:blip>
          <a:stretch>
            <a:fillRect/>
          </a:stretch>
        </p:blipFill>
        <p:spPr>
          <a:xfrm>
            <a:off x="5794841" y="3144885"/>
            <a:ext cx="657309" cy="496336"/>
          </a:xfrm>
          <a:prstGeom prst="rect">
            <a:avLst/>
          </a:prstGeom>
        </p:spPr>
      </p:pic>
      <p:pic>
        <p:nvPicPr>
          <p:cNvPr id="4" name="図 3">
            <a:extLst>
              <a:ext uri="{FF2B5EF4-FFF2-40B4-BE49-F238E27FC236}">
                <a16:creationId xmlns:a16="http://schemas.microsoft.com/office/drawing/2014/main" id="{B2C0C018-0FD9-E04B-92DE-9AEA7D9BC27E}"/>
              </a:ext>
            </a:extLst>
          </p:cNvPr>
          <p:cNvPicPr>
            <a:picLocks noChangeAspect="1"/>
          </p:cNvPicPr>
          <p:nvPr/>
        </p:nvPicPr>
        <p:blipFill>
          <a:blip r:embed="rId11" cstate="print">
            <a:duotone>
              <a:schemeClr val="accent2">
                <a:shade val="45000"/>
                <a:satMod val="135000"/>
              </a:schemeClr>
              <a:prstClr val="white"/>
            </a:duotone>
            <a:extLst>
              <a:ext uri="{BEBA8EAE-BF5A-486C-A8C5-ECC9F3942E4B}">
                <a14:imgProps xmlns:a14="http://schemas.microsoft.com/office/drawing/2010/main">
                  <a14:imgLayer r:embed="rId14">
                    <a14:imgEffect>
                      <a14:colorTemperature colorTemp="2570"/>
                    </a14:imgEffect>
                  </a14:imgLayer>
                </a14:imgProps>
              </a:ext>
              <a:ext uri="{28A0092B-C50C-407E-A947-70E740481C1C}">
                <a14:useLocalDpi xmlns:a14="http://schemas.microsoft.com/office/drawing/2010/main"/>
              </a:ext>
            </a:extLst>
          </a:blip>
          <a:stretch>
            <a:fillRect/>
          </a:stretch>
        </p:blipFill>
        <p:spPr>
          <a:xfrm rot="18150758">
            <a:off x="6944466" y="2714592"/>
            <a:ext cx="657309" cy="496336"/>
          </a:xfrm>
          <a:prstGeom prst="rect">
            <a:avLst/>
          </a:prstGeom>
        </p:spPr>
      </p:pic>
      <p:pic>
        <p:nvPicPr>
          <p:cNvPr id="34" name="図 33">
            <a:extLst>
              <a:ext uri="{FF2B5EF4-FFF2-40B4-BE49-F238E27FC236}">
                <a16:creationId xmlns:a16="http://schemas.microsoft.com/office/drawing/2014/main" id="{172643DA-61C8-0C47-8CE8-846BFB7E2608}"/>
              </a:ext>
            </a:extLst>
          </p:cNvPr>
          <p:cNvPicPr>
            <a:picLocks noChangeAspect="1"/>
          </p:cNvPicPr>
          <p:nvPr/>
        </p:nvPicPr>
        <p:blipFill>
          <a:blip r:embed="rId11" cstate="print">
            <a:duotone>
              <a:schemeClr val="accent2">
                <a:shade val="45000"/>
                <a:satMod val="135000"/>
              </a:schemeClr>
              <a:prstClr val="white"/>
            </a:duotone>
            <a:extLst>
              <a:ext uri="{BEBA8EAE-BF5A-486C-A8C5-ECC9F3942E4B}">
                <a14:imgProps xmlns:a14="http://schemas.microsoft.com/office/drawing/2010/main">
                  <a14:imgLayer r:embed="rId15">
                    <a14:imgEffect>
                      <a14:colorTemperature colorTemp="2570"/>
                    </a14:imgEffect>
                  </a14:imgLayer>
                </a14:imgProps>
              </a:ext>
              <a:ext uri="{28A0092B-C50C-407E-A947-70E740481C1C}">
                <a14:useLocalDpi xmlns:a14="http://schemas.microsoft.com/office/drawing/2010/main"/>
              </a:ext>
            </a:extLst>
          </a:blip>
          <a:stretch>
            <a:fillRect/>
          </a:stretch>
        </p:blipFill>
        <p:spPr>
          <a:xfrm rot="14287919">
            <a:off x="3223297" y="1727978"/>
            <a:ext cx="657309" cy="496336"/>
          </a:xfrm>
          <a:prstGeom prst="rect">
            <a:avLst/>
          </a:prstGeom>
        </p:spPr>
      </p:pic>
      <p:pic>
        <p:nvPicPr>
          <p:cNvPr id="35" name="図 34">
            <a:extLst>
              <a:ext uri="{FF2B5EF4-FFF2-40B4-BE49-F238E27FC236}">
                <a16:creationId xmlns:a16="http://schemas.microsoft.com/office/drawing/2014/main" id="{56AA1029-4A3E-144C-82CF-D7636CA93D68}"/>
              </a:ext>
            </a:extLst>
          </p:cNvPr>
          <p:cNvPicPr>
            <a:picLocks noChangeAspect="1"/>
          </p:cNvPicPr>
          <p:nvPr/>
        </p:nvPicPr>
        <p:blipFill>
          <a:blip r:embed="rId11" cstate="print">
            <a:duotone>
              <a:schemeClr val="accent2">
                <a:shade val="45000"/>
                <a:satMod val="135000"/>
              </a:schemeClr>
              <a:prstClr val="white"/>
            </a:duotone>
            <a:extLst>
              <a:ext uri="{BEBA8EAE-BF5A-486C-A8C5-ECC9F3942E4B}">
                <a14:imgProps xmlns:a14="http://schemas.microsoft.com/office/drawing/2010/main">
                  <a14:imgLayer r:embed="rId16">
                    <a14:imgEffect>
                      <a14:colorTemperature colorTemp="2570"/>
                    </a14:imgEffect>
                  </a14:imgLayer>
                </a14:imgProps>
              </a:ext>
              <a:ext uri="{28A0092B-C50C-407E-A947-70E740481C1C}">
                <a14:useLocalDpi xmlns:a14="http://schemas.microsoft.com/office/drawing/2010/main"/>
              </a:ext>
            </a:extLst>
          </a:blip>
          <a:stretch>
            <a:fillRect/>
          </a:stretch>
        </p:blipFill>
        <p:spPr>
          <a:xfrm>
            <a:off x="1584159" y="1978531"/>
            <a:ext cx="657309" cy="496336"/>
          </a:xfrm>
          <a:prstGeom prst="rect">
            <a:avLst/>
          </a:prstGeom>
        </p:spPr>
      </p:pic>
      <p:pic>
        <p:nvPicPr>
          <p:cNvPr id="36" name="図 35">
            <a:extLst>
              <a:ext uri="{FF2B5EF4-FFF2-40B4-BE49-F238E27FC236}">
                <a16:creationId xmlns:a16="http://schemas.microsoft.com/office/drawing/2014/main" id="{3BBCA06D-2F95-4D40-9BED-85E321C07D19}"/>
              </a:ext>
            </a:extLst>
          </p:cNvPr>
          <p:cNvPicPr>
            <a:picLocks noChangeAspect="1"/>
          </p:cNvPicPr>
          <p:nvPr/>
        </p:nvPicPr>
        <p:blipFill>
          <a:blip r:embed="rId11" cstate="print">
            <a:duotone>
              <a:schemeClr val="accent2">
                <a:shade val="45000"/>
                <a:satMod val="135000"/>
              </a:schemeClr>
              <a:prstClr val="white"/>
            </a:duotone>
            <a:extLst>
              <a:ext uri="{BEBA8EAE-BF5A-486C-A8C5-ECC9F3942E4B}">
                <a14:imgProps xmlns:a14="http://schemas.microsoft.com/office/drawing/2010/main">
                  <a14:imgLayer r:embed="rId17">
                    <a14:imgEffect>
                      <a14:colorTemperature colorTemp="2570"/>
                    </a14:imgEffect>
                  </a14:imgLayer>
                </a14:imgProps>
              </a:ext>
              <a:ext uri="{28A0092B-C50C-407E-A947-70E740481C1C}">
                <a14:useLocalDpi xmlns:a14="http://schemas.microsoft.com/office/drawing/2010/main"/>
              </a:ext>
            </a:extLst>
          </a:blip>
          <a:stretch>
            <a:fillRect/>
          </a:stretch>
        </p:blipFill>
        <p:spPr>
          <a:xfrm>
            <a:off x="4112205" y="4319785"/>
            <a:ext cx="657309" cy="496336"/>
          </a:xfrm>
          <a:prstGeom prst="rect">
            <a:avLst/>
          </a:prstGeom>
        </p:spPr>
      </p:pic>
      <p:pic>
        <p:nvPicPr>
          <p:cNvPr id="37" name="図 36">
            <a:extLst>
              <a:ext uri="{FF2B5EF4-FFF2-40B4-BE49-F238E27FC236}">
                <a16:creationId xmlns:a16="http://schemas.microsoft.com/office/drawing/2014/main" id="{ABA9A3E4-B105-5149-8417-A0EFCE0E39DF}"/>
              </a:ext>
            </a:extLst>
          </p:cNvPr>
          <p:cNvPicPr>
            <a:picLocks noChangeAspect="1"/>
          </p:cNvPicPr>
          <p:nvPr/>
        </p:nvPicPr>
        <p:blipFill>
          <a:blip r:embed="rId11" cstate="print">
            <a:duotone>
              <a:schemeClr val="accent2">
                <a:shade val="45000"/>
                <a:satMod val="135000"/>
              </a:schemeClr>
              <a:prstClr val="white"/>
            </a:duotone>
            <a:extLst>
              <a:ext uri="{BEBA8EAE-BF5A-486C-A8C5-ECC9F3942E4B}">
                <a14:imgProps xmlns:a14="http://schemas.microsoft.com/office/drawing/2010/main">
                  <a14:imgLayer r:embed="rId18">
                    <a14:imgEffect>
                      <a14:colorTemperature colorTemp="2570"/>
                    </a14:imgEffect>
                  </a14:imgLayer>
                </a14:imgProps>
              </a:ext>
              <a:ext uri="{28A0092B-C50C-407E-A947-70E740481C1C}">
                <a14:useLocalDpi xmlns:a14="http://schemas.microsoft.com/office/drawing/2010/main"/>
              </a:ext>
            </a:extLst>
          </a:blip>
          <a:stretch>
            <a:fillRect/>
          </a:stretch>
        </p:blipFill>
        <p:spPr>
          <a:xfrm rot="3408555">
            <a:off x="1923356" y="4569150"/>
            <a:ext cx="657309" cy="496336"/>
          </a:xfrm>
          <a:prstGeom prst="rect">
            <a:avLst/>
          </a:prstGeom>
        </p:spPr>
      </p:pic>
      <p:pic>
        <p:nvPicPr>
          <p:cNvPr id="38" name="図 37">
            <a:extLst>
              <a:ext uri="{FF2B5EF4-FFF2-40B4-BE49-F238E27FC236}">
                <a16:creationId xmlns:a16="http://schemas.microsoft.com/office/drawing/2014/main" id="{698E2402-0C13-A04D-AE5B-5705C58B544F}"/>
              </a:ext>
            </a:extLst>
          </p:cNvPr>
          <p:cNvPicPr>
            <a:picLocks noChangeAspect="1"/>
          </p:cNvPicPr>
          <p:nvPr/>
        </p:nvPicPr>
        <p:blipFill>
          <a:blip r:embed="rId11" cstate="print">
            <a:duotone>
              <a:schemeClr val="accent2">
                <a:shade val="45000"/>
                <a:satMod val="135000"/>
              </a:schemeClr>
              <a:prstClr val="white"/>
            </a:duotone>
            <a:extLst>
              <a:ext uri="{BEBA8EAE-BF5A-486C-A8C5-ECC9F3942E4B}">
                <a14:imgProps xmlns:a14="http://schemas.microsoft.com/office/drawing/2010/main">
                  <a14:imgLayer r:embed="rId19">
                    <a14:imgEffect>
                      <a14:colorTemperature colorTemp="2570"/>
                    </a14:imgEffect>
                  </a14:imgLayer>
                </a14:imgProps>
              </a:ext>
              <a:ext uri="{28A0092B-C50C-407E-A947-70E740481C1C}">
                <a14:useLocalDpi xmlns:a14="http://schemas.microsoft.com/office/drawing/2010/main"/>
              </a:ext>
            </a:extLst>
          </a:blip>
          <a:stretch>
            <a:fillRect/>
          </a:stretch>
        </p:blipFill>
        <p:spPr>
          <a:xfrm>
            <a:off x="7040253" y="4158260"/>
            <a:ext cx="657309" cy="496336"/>
          </a:xfrm>
          <a:prstGeom prst="rect">
            <a:avLst/>
          </a:prstGeom>
        </p:spPr>
      </p:pic>
      <p:sp>
        <p:nvSpPr>
          <p:cNvPr id="39" name="テキスト ボックス 38">
            <a:extLst>
              <a:ext uri="{FF2B5EF4-FFF2-40B4-BE49-F238E27FC236}">
                <a16:creationId xmlns:a16="http://schemas.microsoft.com/office/drawing/2014/main" id="{36EC3BFB-7F4A-6B4E-BD9B-B7AAB21A0BA3}"/>
              </a:ext>
            </a:extLst>
          </p:cNvPr>
          <p:cNvSpPr txBox="1"/>
          <p:nvPr/>
        </p:nvSpPr>
        <p:spPr>
          <a:xfrm>
            <a:off x="7388910" y="1942333"/>
            <a:ext cx="954107" cy="276999"/>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胸が痛い！</a:t>
            </a:r>
          </a:p>
        </p:txBody>
      </p:sp>
      <p:sp>
        <p:nvSpPr>
          <p:cNvPr id="40" name="テキスト ボックス 39">
            <a:extLst>
              <a:ext uri="{FF2B5EF4-FFF2-40B4-BE49-F238E27FC236}">
                <a16:creationId xmlns:a16="http://schemas.microsoft.com/office/drawing/2014/main" id="{856611E5-A428-E642-9F75-B5639EAD57C2}"/>
              </a:ext>
            </a:extLst>
          </p:cNvPr>
          <p:cNvSpPr txBox="1"/>
          <p:nvPr/>
        </p:nvSpPr>
        <p:spPr>
          <a:xfrm>
            <a:off x="5217059" y="1219322"/>
            <a:ext cx="1415772" cy="461665"/>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心臓発作の模様！</a:t>
            </a:r>
            <a:endParaRPr kumimoji="1" lang="en-US" altLang="ja-JP" sz="1200" dirty="0">
              <a:solidFill>
                <a:srgbClr val="FF0000"/>
              </a:solidFill>
              <a:latin typeface="Meiryo" panose="020B0604030504040204" pitchFamily="34" charset="-128"/>
              <a:ea typeface="Meiryo" panose="020B0604030504040204" pitchFamily="34" charset="-128"/>
            </a:endParaRPr>
          </a:p>
          <a:p>
            <a:r>
              <a:rPr lang="ja-JP" altLang="en-US" sz="1200" dirty="0">
                <a:solidFill>
                  <a:srgbClr val="FF0000"/>
                </a:solidFill>
                <a:latin typeface="Meiryo" panose="020B0604030504040204" pitchFamily="34" charset="-128"/>
                <a:ea typeface="Meiryo" panose="020B0604030504040204" pitchFamily="34" charset="-128"/>
              </a:rPr>
              <a:t>緊急措置が必要！</a:t>
            </a:r>
            <a:endParaRPr kumimoji="1" lang="ja-JP" altLang="en-US" sz="1200" dirty="0">
              <a:solidFill>
                <a:srgbClr val="FF0000"/>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0292569A-AB3B-ED45-B260-25F3A5F1E053}"/>
              </a:ext>
            </a:extLst>
          </p:cNvPr>
          <p:cNvSpPr txBox="1"/>
          <p:nvPr/>
        </p:nvSpPr>
        <p:spPr>
          <a:xfrm>
            <a:off x="5219976" y="2663503"/>
            <a:ext cx="1415772" cy="461665"/>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心臓発作の患者が</a:t>
            </a:r>
            <a:endParaRPr kumimoji="1" lang="en-US" altLang="ja-JP" sz="1200" dirty="0">
              <a:solidFill>
                <a:srgbClr val="FF0000"/>
              </a:solidFill>
              <a:latin typeface="Meiryo" panose="020B0604030504040204" pitchFamily="34" charset="-128"/>
              <a:ea typeface="Meiryo" panose="020B0604030504040204" pitchFamily="34" charset="-128"/>
            </a:endParaRPr>
          </a:p>
          <a:p>
            <a:r>
              <a:rPr lang="ja-JP" altLang="en-US" sz="1200" dirty="0">
                <a:solidFill>
                  <a:srgbClr val="FF0000"/>
                </a:solidFill>
                <a:latin typeface="Meiryo" panose="020B0604030504040204" pitchFamily="34" charset="-128"/>
                <a:ea typeface="Meiryo" panose="020B0604030504040204" pitchFamily="34" charset="-128"/>
              </a:rPr>
              <a:t>搬送されます！</a:t>
            </a:r>
            <a:endParaRPr kumimoji="1" lang="en-US" altLang="ja-JP" sz="1200" dirty="0">
              <a:solidFill>
                <a:srgbClr val="FF0000"/>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D626B475-51B3-304F-B407-CA9E410BC59D}"/>
              </a:ext>
            </a:extLst>
          </p:cNvPr>
          <p:cNvSpPr txBox="1"/>
          <p:nvPr/>
        </p:nvSpPr>
        <p:spPr>
          <a:xfrm>
            <a:off x="3764262" y="3072489"/>
            <a:ext cx="1415772" cy="461665"/>
          </a:xfrm>
          <a:prstGeom prst="rect">
            <a:avLst/>
          </a:prstGeom>
          <a:noFill/>
        </p:spPr>
        <p:txBody>
          <a:bodyPr wrap="none" rtlCol="0">
            <a:spAutoFit/>
          </a:bodyPr>
          <a:lstStyle/>
          <a:p>
            <a:pPr algn="r"/>
            <a:r>
              <a:rPr kumimoji="1" lang="ja-JP" altLang="en-US" sz="1200" dirty="0">
                <a:solidFill>
                  <a:srgbClr val="FF0000"/>
                </a:solidFill>
                <a:latin typeface="Meiryo" panose="020B0604030504040204" pitchFamily="34" charset="-128"/>
                <a:ea typeface="Meiryo" panose="020B0604030504040204" pitchFamily="34" charset="-128"/>
              </a:rPr>
              <a:t>病歴や処方薬など</a:t>
            </a:r>
            <a:endParaRPr kumimoji="1" lang="en-US" altLang="ja-JP" sz="1200" dirty="0">
              <a:solidFill>
                <a:srgbClr val="FF0000"/>
              </a:solidFill>
              <a:latin typeface="Meiryo" panose="020B0604030504040204" pitchFamily="34" charset="-128"/>
              <a:ea typeface="Meiryo" panose="020B0604030504040204" pitchFamily="34" charset="-128"/>
            </a:endParaRPr>
          </a:p>
          <a:p>
            <a:pPr algn="r"/>
            <a:r>
              <a:rPr kumimoji="1" lang="ja-JP" altLang="en-US" sz="1200" dirty="0">
                <a:solidFill>
                  <a:srgbClr val="FF0000"/>
                </a:solidFill>
                <a:latin typeface="Meiryo" panose="020B0604030504040204" pitchFamily="34" charset="-128"/>
                <a:ea typeface="Meiryo" panose="020B0604030504040204" pitchFamily="34" charset="-128"/>
              </a:rPr>
              <a:t>電子カルテで確認</a:t>
            </a:r>
            <a:endParaRPr kumimoji="1" lang="en-US" altLang="ja-JP" sz="1200" dirty="0">
              <a:solidFill>
                <a:srgbClr val="FF0000"/>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98854E27-7A4C-8447-9C5E-88109A99FF87}"/>
              </a:ext>
            </a:extLst>
          </p:cNvPr>
          <p:cNvSpPr txBox="1"/>
          <p:nvPr/>
        </p:nvSpPr>
        <p:spPr>
          <a:xfrm>
            <a:off x="6426269" y="2269790"/>
            <a:ext cx="1107996" cy="276999"/>
          </a:xfrm>
          <a:prstGeom prst="rect">
            <a:avLst/>
          </a:prstGeom>
          <a:noFill/>
        </p:spPr>
        <p:txBody>
          <a:bodyPr wrap="none" rtlCol="0">
            <a:spAutoFit/>
          </a:bodyPr>
          <a:lstStyle/>
          <a:p>
            <a:r>
              <a:rPr lang="ja-JP" altLang="en-US" sz="1200" dirty="0">
                <a:solidFill>
                  <a:srgbClr val="FF0000"/>
                </a:solidFill>
                <a:latin typeface="Meiryo" panose="020B0604030504040204" pitchFamily="34" charset="-128"/>
                <a:ea typeface="Meiryo" panose="020B0604030504040204" pitchFamily="34" charset="-128"/>
              </a:rPr>
              <a:t>症状は・・・</a:t>
            </a:r>
            <a:endParaRPr kumimoji="1" lang="ja-JP" altLang="en-US" sz="1200" dirty="0">
              <a:solidFill>
                <a:srgbClr val="FF0000"/>
              </a:solidFill>
              <a:latin typeface="Meiryo" panose="020B0604030504040204" pitchFamily="34" charset="-128"/>
              <a:ea typeface="Meiryo" panose="020B0604030504040204" pitchFamily="34" charset="-128"/>
            </a:endParaRPr>
          </a:p>
        </p:txBody>
      </p:sp>
      <p:sp>
        <p:nvSpPr>
          <p:cNvPr id="44" name="テキスト ボックス 43">
            <a:extLst>
              <a:ext uri="{FF2B5EF4-FFF2-40B4-BE49-F238E27FC236}">
                <a16:creationId xmlns:a16="http://schemas.microsoft.com/office/drawing/2014/main" id="{8D9D2E71-F933-144D-93E4-A82920F0D653}"/>
              </a:ext>
            </a:extLst>
          </p:cNvPr>
          <p:cNvSpPr txBox="1"/>
          <p:nvPr/>
        </p:nvSpPr>
        <p:spPr>
          <a:xfrm>
            <a:off x="2715087" y="1220345"/>
            <a:ext cx="1415772" cy="461665"/>
          </a:xfrm>
          <a:prstGeom prst="rect">
            <a:avLst/>
          </a:prstGeom>
          <a:noFill/>
        </p:spPr>
        <p:txBody>
          <a:bodyPr wrap="none" rtlCol="0">
            <a:spAutoFit/>
          </a:bodyPr>
          <a:lstStyle/>
          <a:p>
            <a:pPr algn="r"/>
            <a:r>
              <a:rPr kumimoji="1" lang="ja-JP" altLang="en-US" sz="1200" dirty="0">
                <a:solidFill>
                  <a:srgbClr val="FF0000"/>
                </a:solidFill>
                <a:latin typeface="Meiryo" panose="020B0604030504040204" pitchFamily="34" charset="-128"/>
                <a:ea typeface="Meiryo" panose="020B0604030504040204" pitchFamily="34" charset="-128"/>
              </a:rPr>
              <a:t>救急車出動要請！</a:t>
            </a:r>
            <a:endParaRPr kumimoji="1" lang="en-US" altLang="ja-JP" sz="1200" dirty="0">
              <a:solidFill>
                <a:srgbClr val="FF0000"/>
              </a:solidFill>
              <a:latin typeface="Meiryo" panose="020B0604030504040204" pitchFamily="34" charset="-128"/>
              <a:ea typeface="Meiryo" panose="020B0604030504040204" pitchFamily="34" charset="-128"/>
            </a:endParaRPr>
          </a:p>
          <a:p>
            <a:pPr algn="r"/>
            <a:r>
              <a:rPr kumimoji="1" lang="ja-JP" altLang="en-US" sz="1200" dirty="0">
                <a:solidFill>
                  <a:srgbClr val="FF0000"/>
                </a:solidFill>
                <a:latin typeface="Meiryo" panose="020B0604030504040204" pitchFamily="34" charset="-128"/>
                <a:ea typeface="Meiryo" panose="020B0604030504040204" pitchFamily="34" charset="-128"/>
              </a:rPr>
              <a:t>直ちに急行せよ！</a:t>
            </a:r>
          </a:p>
        </p:txBody>
      </p:sp>
      <p:sp>
        <p:nvSpPr>
          <p:cNvPr id="45" name="テキスト ボックス 44">
            <a:extLst>
              <a:ext uri="{FF2B5EF4-FFF2-40B4-BE49-F238E27FC236}">
                <a16:creationId xmlns:a16="http://schemas.microsoft.com/office/drawing/2014/main" id="{0FBB2C7D-B917-DD43-8179-CC839B76E806}"/>
              </a:ext>
            </a:extLst>
          </p:cNvPr>
          <p:cNvSpPr txBox="1"/>
          <p:nvPr/>
        </p:nvSpPr>
        <p:spPr>
          <a:xfrm>
            <a:off x="1242180" y="4180648"/>
            <a:ext cx="800219" cy="461665"/>
          </a:xfrm>
          <a:prstGeom prst="rect">
            <a:avLst/>
          </a:prstGeom>
          <a:noFill/>
        </p:spPr>
        <p:txBody>
          <a:bodyPr wrap="none" rtlCol="0">
            <a:spAutoFit/>
          </a:bodyPr>
          <a:lstStyle/>
          <a:p>
            <a:pPr algn="ctr"/>
            <a:r>
              <a:rPr kumimoji="1" lang="ja-JP" altLang="en-US" sz="1200" dirty="0">
                <a:solidFill>
                  <a:srgbClr val="FF0000"/>
                </a:solidFill>
                <a:latin typeface="Meiryo" panose="020B0604030504040204" pitchFamily="34" charset="-128"/>
                <a:ea typeface="Meiryo" panose="020B0604030504040204" pitchFamily="34" charset="-128"/>
              </a:rPr>
              <a:t>工事中で</a:t>
            </a:r>
            <a:endParaRPr kumimoji="1" lang="en-US" altLang="ja-JP" sz="1200" dirty="0">
              <a:solidFill>
                <a:srgbClr val="FF0000"/>
              </a:solidFill>
              <a:latin typeface="Meiryo" panose="020B0604030504040204" pitchFamily="34" charset="-128"/>
              <a:ea typeface="Meiryo" panose="020B0604030504040204" pitchFamily="34" charset="-128"/>
            </a:endParaRPr>
          </a:p>
          <a:p>
            <a:pPr algn="ctr"/>
            <a:r>
              <a:rPr lang="ja-JP" altLang="en-US" sz="1200" dirty="0">
                <a:solidFill>
                  <a:srgbClr val="FF0000"/>
                </a:solidFill>
                <a:latin typeface="Meiryo" panose="020B0604030504040204" pitchFamily="34" charset="-128"/>
                <a:ea typeface="Meiryo" panose="020B0604030504040204" pitchFamily="34" charset="-128"/>
              </a:rPr>
              <a:t>通行止！</a:t>
            </a:r>
            <a:endParaRPr kumimoji="1" lang="ja-JP" altLang="en-US" sz="1200" dirty="0">
              <a:solidFill>
                <a:srgbClr val="FF0000"/>
              </a:solidFill>
              <a:latin typeface="Meiryo" panose="020B0604030504040204" pitchFamily="34" charset="-128"/>
              <a:ea typeface="Meiryo" panose="020B0604030504040204" pitchFamily="34" charset="-128"/>
            </a:endParaRPr>
          </a:p>
        </p:txBody>
      </p:sp>
      <p:sp>
        <p:nvSpPr>
          <p:cNvPr id="49" name="環状矢印 48">
            <a:extLst>
              <a:ext uri="{FF2B5EF4-FFF2-40B4-BE49-F238E27FC236}">
                <a16:creationId xmlns:a16="http://schemas.microsoft.com/office/drawing/2014/main" id="{1729C6CF-F3A8-3745-AF23-82AEA7BEF7AF}"/>
              </a:ext>
            </a:extLst>
          </p:cNvPr>
          <p:cNvSpPr/>
          <p:nvPr/>
        </p:nvSpPr>
        <p:spPr>
          <a:xfrm rot="16200000" flipH="1">
            <a:off x="2127890" y="1750314"/>
            <a:ext cx="3691757" cy="3719489"/>
          </a:xfrm>
          <a:prstGeom prst="circularArrow">
            <a:avLst>
              <a:gd name="adj1" fmla="val 12500"/>
              <a:gd name="adj2" fmla="val 1142319"/>
              <a:gd name="adj3" fmla="val 20457681"/>
              <a:gd name="adj4" fmla="val 16821038"/>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a:extLst>
              <a:ext uri="{FF2B5EF4-FFF2-40B4-BE49-F238E27FC236}">
                <a16:creationId xmlns:a16="http://schemas.microsoft.com/office/drawing/2014/main" id="{26CB31F7-D793-024A-AB5C-16AE605DAD4B}"/>
              </a:ext>
            </a:extLst>
          </p:cNvPr>
          <p:cNvSpPr txBox="1"/>
          <p:nvPr/>
        </p:nvSpPr>
        <p:spPr>
          <a:xfrm>
            <a:off x="2920094" y="3908113"/>
            <a:ext cx="1261884" cy="461665"/>
          </a:xfrm>
          <a:prstGeom prst="rect">
            <a:avLst/>
          </a:prstGeom>
          <a:noFill/>
        </p:spPr>
        <p:txBody>
          <a:bodyPr wrap="none" rtlCol="0">
            <a:spAutoFit/>
          </a:bodyPr>
          <a:lstStyle/>
          <a:p>
            <a:pPr algn="r"/>
            <a:r>
              <a:rPr kumimoji="1" lang="ja-JP" altLang="en-US" sz="1200" dirty="0">
                <a:solidFill>
                  <a:srgbClr val="FF0000"/>
                </a:solidFill>
                <a:latin typeface="Meiryo" panose="020B0604030504040204" pitchFamily="34" charset="-128"/>
                <a:ea typeface="Meiryo" panose="020B0604030504040204" pitchFamily="34" charset="-128"/>
              </a:rPr>
              <a:t>最短迂回ルート</a:t>
            </a:r>
            <a:endParaRPr kumimoji="1" lang="en-US" altLang="ja-JP" sz="1200" dirty="0">
              <a:solidFill>
                <a:srgbClr val="FF0000"/>
              </a:solidFill>
              <a:latin typeface="Meiryo" panose="020B0604030504040204" pitchFamily="34" charset="-128"/>
              <a:ea typeface="Meiryo" panose="020B0604030504040204" pitchFamily="34" charset="-128"/>
            </a:endParaRPr>
          </a:p>
          <a:p>
            <a:pPr algn="r"/>
            <a:r>
              <a:rPr kumimoji="1" lang="ja-JP" altLang="en-US" sz="1200" dirty="0">
                <a:solidFill>
                  <a:srgbClr val="FF0000"/>
                </a:solidFill>
                <a:latin typeface="Meiryo" panose="020B0604030504040204" pitchFamily="34" charset="-128"/>
                <a:ea typeface="Meiryo" panose="020B0604030504040204" pitchFamily="34" charset="-128"/>
              </a:rPr>
              <a:t>はこちら</a:t>
            </a:r>
            <a:endParaRPr kumimoji="1" lang="en-US" altLang="ja-JP" sz="1200" dirty="0">
              <a:solidFill>
                <a:srgbClr val="FF0000"/>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a16="http://schemas.microsoft.com/office/drawing/2014/main" id="{83133730-0841-5640-91FB-E79317A6467D}"/>
              </a:ext>
            </a:extLst>
          </p:cNvPr>
          <p:cNvSpPr txBox="1"/>
          <p:nvPr/>
        </p:nvSpPr>
        <p:spPr>
          <a:xfrm>
            <a:off x="6079374" y="4815262"/>
            <a:ext cx="1261884" cy="461665"/>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これより患者</a:t>
            </a:r>
            <a:endParaRPr kumimoji="1" lang="en-US" altLang="ja-JP" sz="1200" dirty="0">
              <a:solidFill>
                <a:srgbClr val="FF0000"/>
              </a:solidFill>
              <a:latin typeface="Meiryo" panose="020B0604030504040204" pitchFamily="34" charset="-128"/>
              <a:ea typeface="Meiryo" panose="020B0604030504040204" pitchFamily="34" charset="-128"/>
            </a:endParaRPr>
          </a:p>
          <a:p>
            <a:r>
              <a:rPr kumimoji="1" lang="ja-JP" altLang="en-US" sz="1200" dirty="0">
                <a:solidFill>
                  <a:srgbClr val="FF0000"/>
                </a:solidFill>
                <a:latin typeface="Meiryo" panose="020B0604030504040204" pitchFamily="34" charset="-128"/>
                <a:ea typeface="Meiryo" panose="020B0604030504040204" pitchFamily="34" charset="-128"/>
              </a:rPr>
              <a:t>を搬送します</a:t>
            </a:r>
            <a:r>
              <a:rPr lang="ja-JP" altLang="en-US" sz="1200" dirty="0">
                <a:solidFill>
                  <a:srgbClr val="FF0000"/>
                </a:solidFill>
                <a:latin typeface="Meiryo" panose="020B0604030504040204" pitchFamily="34" charset="-128"/>
                <a:ea typeface="Meiryo" panose="020B0604030504040204" pitchFamily="34" charset="-128"/>
              </a:rPr>
              <a:t>！</a:t>
            </a:r>
            <a:endParaRPr kumimoji="1" lang="en-US" altLang="ja-JP" sz="1200" dirty="0">
              <a:solidFill>
                <a:srgbClr val="FF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18388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nodeType="with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par>
                                <p:cTn id="8" presetID="26" presetClass="emph" presetSubtype="0" repeatCount="10000" fill="hold" nodeType="withEffect">
                                  <p:stCondLst>
                                    <p:cond delay="0"/>
                                  </p:stCondLst>
                                  <p:childTnLst>
                                    <p:animEffect transition="out" filter="fade">
                                      <p:cBhvr>
                                        <p:cTn id="9" dur="500" tmFilter="0, 0; .2, .5; .8, .5; 1, 0"/>
                                        <p:tgtEl>
                                          <p:spTgt spid="34"/>
                                        </p:tgtEl>
                                      </p:cBhvr>
                                    </p:animEffect>
                                    <p:animScale>
                                      <p:cBhvr>
                                        <p:cTn id="10" dur="250" autoRev="1" fill="hold"/>
                                        <p:tgtEl>
                                          <p:spTgt spid="34"/>
                                        </p:tgtEl>
                                      </p:cBhvr>
                                      <p:by x="105000" y="105000"/>
                                    </p:animScale>
                                  </p:childTnLst>
                                </p:cTn>
                              </p:par>
                              <p:par>
                                <p:cTn id="11" presetID="26" presetClass="emph" presetSubtype="0" repeatCount="10000" fill="hold" nodeType="withEffect">
                                  <p:stCondLst>
                                    <p:cond delay="0"/>
                                  </p:stCondLst>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par>
                                <p:cTn id="14" presetID="26" presetClass="emph" presetSubtype="0" repeatCount="10000" fill="hold" nodeType="withEffect">
                                  <p:stCondLst>
                                    <p:cond delay="0"/>
                                  </p:stCondLst>
                                  <p:childTnLst>
                                    <p:animEffect transition="out" filter="fade">
                                      <p:cBhvr>
                                        <p:cTn id="15" dur="500" tmFilter="0, 0; .2, .5; .8, .5; 1, 0"/>
                                        <p:tgtEl>
                                          <p:spTgt spid="36"/>
                                        </p:tgtEl>
                                      </p:cBhvr>
                                    </p:animEffect>
                                    <p:animScale>
                                      <p:cBhvr>
                                        <p:cTn id="16" dur="250" autoRev="1" fill="hold"/>
                                        <p:tgtEl>
                                          <p:spTgt spid="36"/>
                                        </p:tgtEl>
                                      </p:cBhvr>
                                      <p:by x="105000" y="105000"/>
                                    </p:animScale>
                                  </p:childTnLst>
                                </p:cTn>
                              </p:par>
                              <p:par>
                                <p:cTn id="17" presetID="26" presetClass="emph" presetSubtype="0" repeatCount="10000" fill="hold" nodeType="withEffect">
                                  <p:stCondLst>
                                    <p:cond delay="0"/>
                                  </p:stCondLst>
                                  <p:childTnLst>
                                    <p:animEffect transition="out" filter="fade">
                                      <p:cBhvr>
                                        <p:cTn id="18" dur="500" tmFilter="0, 0; .2, .5; .8, .5; 1, 0"/>
                                        <p:tgtEl>
                                          <p:spTgt spid="33"/>
                                        </p:tgtEl>
                                      </p:cBhvr>
                                    </p:animEffect>
                                    <p:animScale>
                                      <p:cBhvr>
                                        <p:cTn id="19" dur="250" autoRev="1" fill="hold"/>
                                        <p:tgtEl>
                                          <p:spTgt spid="33"/>
                                        </p:tgtEl>
                                      </p:cBhvr>
                                      <p:by x="105000" y="105000"/>
                                    </p:animScale>
                                  </p:childTnLst>
                                </p:cTn>
                              </p:par>
                              <p:par>
                                <p:cTn id="20" presetID="26" presetClass="emph" presetSubtype="0" repeatCount="10000" fill="hold" nodeType="withEffect">
                                  <p:stCondLst>
                                    <p:cond delay="0"/>
                                  </p:stCondLst>
                                  <p:childTnLst>
                                    <p:animEffect transition="out" filter="fade">
                                      <p:cBhvr>
                                        <p:cTn id="21" dur="500" tmFilter="0, 0; .2, .5; .8, .5; 1, 0"/>
                                        <p:tgtEl>
                                          <p:spTgt spid="38"/>
                                        </p:tgtEl>
                                      </p:cBhvr>
                                    </p:animEffect>
                                    <p:animScale>
                                      <p:cBhvr>
                                        <p:cTn id="22" dur="250" autoRev="1" fill="hold"/>
                                        <p:tgtEl>
                                          <p:spTgt spid="38"/>
                                        </p:tgtEl>
                                      </p:cBhvr>
                                      <p:by x="105000" y="105000"/>
                                    </p:animScale>
                                  </p:childTnLst>
                                </p:cTn>
                              </p:par>
                              <p:par>
                                <p:cTn id="23" presetID="26" presetClass="emph" presetSubtype="0" repeatCount="10000" fill="hold" nodeType="withEffect">
                                  <p:stCondLst>
                                    <p:cond delay="0"/>
                                  </p:stCondLst>
                                  <p:childTnLst>
                                    <p:animEffect transition="out" filter="fade">
                                      <p:cBhvr>
                                        <p:cTn id="24" dur="500" tmFilter="0, 0; .2, .5; .8, .5; 1, 0"/>
                                        <p:tgtEl>
                                          <p:spTgt spid="32"/>
                                        </p:tgtEl>
                                      </p:cBhvr>
                                    </p:animEffect>
                                    <p:animScale>
                                      <p:cBhvr>
                                        <p:cTn id="25" dur="250" autoRev="1" fill="hold"/>
                                        <p:tgtEl>
                                          <p:spTgt spid="32"/>
                                        </p:tgtEl>
                                      </p:cBhvr>
                                      <p:by x="105000" y="105000"/>
                                    </p:animScale>
                                  </p:childTnLst>
                                </p:cTn>
                              </p:par>
                              <p:par>
                                <p:cTn id="26" presetID="26" presetClass="emph" presetSubtype="0" repeatCount="10000" fill="hold" nodeType="withEffect">
                                  <p:stCondLst>
                                    <p:cond delay="0"/>
                                  </p:stCondLst>
                                  <p:childTnLst>
                                    <p:animEffect transition="out" filter="fade">
                                      <p:cBhvr>
                                        <p:cTn id="27" dur="500" tmFilter="0, 0; .2, .5; .8, .5; 1, 0"/>
                                        <p:tgtEl>
                                          <p:spTgt spid="4"/>
                                        </p:tgtEl>
                                      </p:cBhvr>
                                    </p:animEffect>
                                    <p:animScale>
                                      <p:cBhvr>
                                        <p:cTn id="28"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0DE5B1-BBC0-AA4E-918F-1ADB65FEE6C4}"/>
              </a:ext>
            </a:extLst>
          </p:cNvPr>
          <p:cNvSpPr>
            <a:spLocks noGrp="1"/>
          </p:cNvSpPr>
          <p:nvPr>
            <p:ph type="title"/>
          </p:nvPr>
        </p:nvSpPr>
        <p:spPr/>
        <p:txBody>
          <a:bodyPr/>
          <a:lstStyle/>
          <a:p>
            <a:r>
              <a:rPr kumimoji="1" lang="en-US" altLang="ja-JP" dirty="0"/>
              <a:t>IoT</a:t>
            </a:r>
            <a:r>
              <a:rPr kumimoji="1" lang="ja-JP" altLang="en-US"/>
              <a:t>のビジネス戦略</a:t>
            </a:r>
          </a:p>
        </p:txBody>
      </p:sp>
      <p:sp>
        <p:nvSpPr>
          <p:cNvPr id="3" name="スライド番号プレースホルダー 2">
            <a:extLst>
              <a:ext uri="{FF2B5EF4-FFF2-40B4-BE49-F238E27FC236}">
                <a16:creationId xmlns:a16="http://schemas.microsoft.com/office/drawing/2014/main" id="{96C928C9-0523-9B47-A059-D60603FA7FBA}"/>
              </a:ext>
            </a:extLst>
          </p:cNvPr>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sp>
        <p:nvSpPr>
          <p:cNvPr id="4" name="正方形/長方形 3">
            <a:extLst>
              <a:ext uri="{FF2B5EF4-FFF2-40B4-BE49-F238E27FC236}">
                <a16:creationId xmlns:a16="http://schemas.microsoft.com/office/drawing/2014/main" id="{92A55CAC-7D10-2B4B-8777-A5F304C36665}"/>
              </a:ext>
            </a:extLst>
          </p:cNvPr>
          <p:cNvSpPr/>
          <p:nvPr/>
        </p:nvSpPr>
        <p:spPr>
          <a:xfrm>
            <a:off x="680558" y="853547"/>
            <a:ext cx="7776864" cy="196393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E4941AD5-45D1-DA45-ABFF-E6142F599DEC}"/>
              </a:ext>
            </a:extLst>
          </p:cNvPr>
          <p:cNvSpPr/>
          <p:nvPr/>
        </p:nvSpPr>
        <p:spPr>
          <a:xfrm>
            <a:off x="689089" y="4925685"/>
            <a:ext cx="7776864" cy="144016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BE26D074-1AA1-C74A-B954-78033C72EBA9}"/>
              </a:ext>
            </a:extLst>
          </p:cNvPr>
          <p:cNvSpPr/>
          <p:nvPr/>
        </p:nvSpPr>
        <p:spPr>
          <a:xfrm>
            <a:off x="689089" y="3170898"/>
            <a:ext cx="3810903" cy="14401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665DCFF4-B4E8-6A47-9F6F-BF29B22AB139}"/>
              </a:ext>
            </a:extLst>
          </p:cNvPr>
          <p:cNvSpPr/>
          <p:nvPr/>
        </p:nvSpPr>
        <p:spPr>
          <a:xfrm>
            <a:off x="4646519" y="3170898"/>
            <a:ext cx="3810903" cy="1440160"/>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87D26940-4766-EB44-A169-AA354075BAC4}"/>
              </a:ext>
            </a:extLst>
          </p:cNvPr>
          <p:cNvSpPr/>
          <p:nvPr/>
        </p:nvSpPr>
        <p:spPr>
          <a:xfrm>
            <a:off x="899592" y="3272820"/>
            <a:ext cx="3384376" cy="773648"/>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魅力的な</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サービスやコンテンツ</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BFDA62A8-3BDC-FE4E-B20B-241F5C3180E2}"/>
              </a:ext>
            </a:extLst>
          </p:cNvPr>
          <p:cNvSpPr txBox="1"/>
          <p:nvPr/>
        </p:nvSpPr>
        <p:spPr>
          <a:xfrm>
            <a:off x="1810957" y="4165659"/>
            <a:ext cx="1720343" cy="400110"/>
          </a:xfrm>
          <a:prstGeom prst="rect">
            <a:avLst/>
          </a:prstGeom>
          <a:noFill/>
        </p:spPr>
        <p:txBody>
          <a:bodyPr wrap="none" rtlCol="0">
            <a:spAutoFit/>
          </a:bodyPr>
          <a:lstStyle/>
          <a:p>
            <a:pPr algn="ctr"/>
            <a:r>
              <a:rPr kumimoji="1" lang="ja-JP" altLang="en-US" sz="2000">
                <a:solidFill>
                  <a:srgbClr val="7030A0"/>
                </a:solidFill>
                <a:latin typeface="Meiryo" panose="020B0604030504040204" pitchFamily="34" charset="-128"/>
                <a:ea typeface="Meiryo" panose="020B0604030504040204" pitchFamily="34" charset="-128"/>
              </a:rPr>
              <a:t>優れた</a:t>
            </a:r>
            <a:r>
              <a:rPr kumimoji="1" lang="en-US" altLang="ja-JP" sz="2000" dirty="0">
                <a:solidFill>
                  <a:srgbClr val="7030A0"/>
                </a:solidFill>
                <a:latin typeface="Meiryo" panose="020B0604030504040204" pitchFamily="34" charset="-128"/>
                <a:ea typeface="Meiryo" panose="020B0604030504040204" pitchFamily="34" charset="-128"/>
              </a:rPr>
              <a:t>UI</a:t>
            </a:r>
            <a:r>
              <a:rPr lang="en-US" altLang="ja-JP" sz="2000" dirty="0">
                <a:solidFill>
                  <a:srgbClr val="7030A0"/>
                </a:solidFill>
                <a:latin typeface="Meiryo" panose="020B0604030504040204" pitchFamily="34" charset="-128"/>
                <a:ea typeface="Meiryo" panose="020B0604030504040204" pitchFamily="34" charset="-128"/>
              </a:rPr>
              <a:t>/</a:t>
            </a:r>
            <a:r>
              <a:rPr kumimoji="1" lang="en-US" altLang="ja-JP" sz="2000" dirty="0">
                <a:solidFill>
                  <a:srgbClr val="7030A0"/>
                </a:solidFill>
                <a:latin typeface="Meiryo" panose="020B0604030504040204" pitchFamily="34" charset="-128"/>
                <a:ea typeface="Meiryo" panose="020B0604030504040204" pitchFamily="34" charset="-128"/>
              </a:rPr>
              <a:t>UX</a:t>
            </a:r>
            <a:endParaRPr kumimoji="1" lang="ja-JP" altLang="en-US" sz="2000">
              <a:solidFill>
                <a:srgbClr val="7030A0"/>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FC0246DC-F758-F248-A1EE-24B3B537C13B}"/>
              </a:ext>
            </a:extLst>
          </p:cNvPr>
          <p:cNvSpPr/>
          <p:nvPr/>
        </p:nvSpPr>
        <p:spPr>
          <a:xfrm>
            <a:off x="896707" y="5109352"/>
            <a:ext cx="7344566" cy="72836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利用者の増大</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テキスト ボックス 12">
            <a:extLst>
              <a:ext uri="{FF2B5EF4-FFF2-40B4-BE49-F238E27FC236}">
                <a16:creationId xmlns:a16="http://schemas.microsoft.com/office/drawing/2014/main" id="{2A847619-07BB-DF4E-8080-3DB82F4D9DD3}"/>
              </a:ext>
            </a:extLst>
          </p:cNvPr>
          <p:cNvSpPr txBox="1"/>
          <p:nvPr/>
        </p:nvSpPr>
        <p:spPr>
          <a:xfrm>
            <a:off x="2561584" y="5965735"/>
            <a:ext cx="4031873" cy="400110"/>
          </a:xfrm>
          <a:prstGeom prst="rect">
            <a:avLst/>
          </a:prstGeom>
          <a:noFill/>
        </p:spPr>
        <p:txBody>
          <a:bodyPr wrap="none" rtlCol="0">
            <a:spAutoFit/>
          </a:bodyPr>
          <a:lstStyle/>
          <a:p>
            <a:pPr algn="ctr"/>
            <a:r>
              <a:rPr kumimoji="1" lang="ja-JP" altLang="en-US" sz="2000">
                <a:solidFill>
                  <a:schemeClr val="accent3">
                    <a:lumMod val="75000"/>
                  </a:schemeClr>
                </a:solidFill>
                <a:latin typeface="Meiryo" panose="020B0604030504040204" pitchFamily="34" charset="-128"/>
                <a:ea typeface="Meiryo" panose="020B0604030504040204" pitchFamily="34" charset="-128"/>
              </a:rPr>
              <a:t>利用範囲の拡大や利用頻度の増大</a:t>
            </a:r>
          </a:p>
        </p:txBody>
      </p:sp>
      <p:sp>
        <p:nvSpPr>
          <p:cNvPr id="14" name="正方形/長方形 13">
            <a:extLst>
              <a:ext uri="{FF2B5EF4-FFF2-40B4-BE49-F238E27FC236}">
                <a16:creationId xmlns:a16="http://schemas.microsoft.com/office/drawing/2014/main" id="{265DFC7F-A6D2-C040-9F2B-D4F3F0779B9B}"/>
              </a:ext>
            </a:extLst>
          </p:cNvPr>
          <p:cNvSpPr/>
          <p:nvPr/>
        </p:nvSpPr>
        <p:spPr>
          <a:xfrm>
            <a:off x="4856897" y="3272516"/>
            <a:ext cx="3384376" cy="7736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分析・解釈</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テキスト ボックス 14">
            <a:extLst>
              <a:ext uri="{FF2B5EF4-FFF2-40B4-BE49-F238E27FC236}">
                <a16:creationId xmlns:a16="http://schemas.microsoft.com/office/drawing/2014/main" id="{BE4A8B67-95CF-1643-AEBD-E5A0357F3066}"/>
              </a:ext>
            </a:extLst>
          </p:cNvPr>
          <p:cNvSpPr txBox="1"/>
          <p:nvPr/>
        </p:nvSpPr>
        <p:spPr>
          <a:xfrm>
            <a:off x="5380566" y="4147782"/>
            <a:ext cx="2492990" cy="400110"/>
          </a:xfrm>
          <a:prstGeom prst="rect">
            <a:avLst/>
          </a:prstGeom>
          <a:noFill/>
        </p:spPr>
        <p:txBody>
          <a:bodyPr wrap="none" rtlCol="0">
            <a:spAutoFit/>
          </a:bodyPr>
          <a:lstStyle/>
          <a:p>
            <a:pPr algn="ctr"/>
            <a:r>
              <a:rPr kumimoji="1" lang="ja-JP" altLang="en-US" sz="2000">
                <a:solidFill>
                  <a:schemeClr val="accent2">
                    <a:lumMod val="75000"/>
                  </a:schemeClr>
                </a:solidFill>
                <a:latin typeface="Meiryo" panose="020B0604030504040204" pitchFamily="34" charset="-128"/>
                <a:ea typeface="Meiryo" panose="020B0604030504040204" pitchFamily="34" charset="-128"/>
              </a:rPr>
              <a:t>ビッグデータの収集</a:t>
            </a:r>
          </a:p>
        </p:txBody>
      </p:sp>
      <p:sp>
        <p:nvSpPr>
          <p:cNvPr id="16" name="正方形/長方形 15">
            <a:extLst>
              <a:ext uri="{FF2B5EF4-FFF2-40B4-BE49-F238E27FC236}">
                <a16:creationId xmlns:a16="http://schemas.microsoft.com/office/drawing/2014/main" id="{85C4092B-58C9-FD4B-919F-AD8D24FD6AEA}"/>
              </a:ext>
            </a:extLst>
          </p:cNvPr>
          <p:cNvSpPr/>
          <p:nvPr/>
        </p:nvSpPr>
        <p:spPr>
          <a:xfrm>
            <a:off x="2875359" y="1895345"/>
            <a:ext cx="3387261" cy="8166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戦術的最適化</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パーソナライズ・レコメンドなど</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13E04528-D54E-CB47-88B2-49182727F1D3}"/>
              </a:ext>
            </a:extLst>
          </p:cNvPr>
          <p:cNvSpPr/>
          <p:nvPr/>
        </p:nvSpPr>
        <p:spPr>
          <a:xfrm>
            <a:off x="905925" y="1002821"/>
            <a:ext cx="7343190" cy="8166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戦略的最適化</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ビジネス開発・システム開発など</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下矢印 19">
            <a:extLst>
              <a:ext uri="{FF2B5EF4-FFF2-40B4-BE49-F238E27FC236}">
                <a16:creationId xmlns:a16="http://schemas.microsoft.com/office/drawing/2014/main" id="{A0371CFD-81BF-574D-BECE-4558118BC44B}"/>
              </a:ext>
            </a:extLst>
          </p:cNvPr>
          <p:cNvSpPr/>
          <p:nvPr/>
        </p:nvSpPr>
        <p:spPr>
          <a:xfrm>
            <a:off x="1786742" y="1556792"/>
            <a:ext cx="648072" cy="161410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下矢印 20">
            <a:extLst>
              <a:ext uri="{FF2B5EF4-FFF2-40B4-BE49-F238E27FC236}">
                <a16:creationId xmlns:a16="http://schemas.microsoft.com/office/drawing/2014/main" id="{774ED914-13B3-CD4B-987B-705973EB697A}"/>
              </a:ext>
            </a:extLst>
          </p:cNvPr>
          <p:cNvSpPr/>
          <p:nvPr/>
        </p:nvSpPr>
        <p:spPr>
          <a:xfrm rot="10800000">
            <a:off x="6627061" y="1549004"/>
            <a:ext cx="648072" cy="1614106"/>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下矢印 21">
            <a:extLst>
              <a:ext uri="{FF2B5EF4-FFF2-40B4-BE49-F238E27FC236}">
                <a16:creationId xmlns:a16="http://schemas.microsoft.com/office/drawing/2014/main" id="{58552AD6-0099-184E-9951-7AEFF883043A}"/>
              </a:ext>
            </a:extLst>
          </p:cNvPr>
          <p:cNvSpPr/>
          <p:nvPr/>
        </p:nvSpPr>
        <p:spPr>
          <a:xfrm>
            <a:off x="3207264" y="2583624"/>
            <a:ext cx="648072" cy="584758"/>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2">
            <a:extLst>
              <a:ext uri="{FF2B5EF4-FFF2-40B4-BE49-F238E27FC236}">
                <a16:creationId xmlns:a16="http://schemas.microsoft.com/office/drawing/2014/main" id="{F863BF63-6C9B-5E48-87DE-F6AF4774978F}"/>
              </a:ext>
            </a:extLst>
          </p:cNvPr>
          <p:cNvSpPr/>
          <p:nvPr/>
        </p:nvSpPr>
        <p:spPr>
          <a:xfrm rot="10800000">
            <a:off x="5206539" y="2583624"/>
            <a:ext cx="648072" cy="58475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矢印 23">
            <a:extLst>
              <a:ext uri="{FF2B5EF4-FFF2-40B4-BE49-F238E27FC236}">
                <a16:creationId xmlns:a16="http://schemas.microsoft.com/office/drawing/2014/main" id="{80007ED8-54F8-D646-986B-AE0361929BBC}"/>
              </a:ext>
            </a:extLst>
          </p:cNvPr>
          <p:cNvSpPr/>
          <p:nvPr/>
        </p:nvSpPr>
        <p:spPr>
          <a:xfrm>
            <a:off x="2305221" y="4547892"/>
            <a:ext cx="648072" cy="561460"/>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下矢印 24">
            <a:extLst>
              <a:ext uri="{FF2B5EF4-FFF2-40B4-BE49-F238E27FC236}">
                <a16:creationId xmlns:a16="http://schemas.microsoft.com/office/drawing/2014/main" id="{EABD5407-619C-B14D-974B-7FD2C7210AE1}"/>
              </a:ext>
            </a:extLst>
          </p:cNvPr>
          <p:cNvSpPr/>
          <p:nvPr/>
        </p:nvSpPr>
        <p:spPr>
          <a:xfrm rot="10800000">
            <a:off x="6225049" y="4513995"/>
            <a:ext cx="648072" cy="56146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613899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36691BE2-E375-8046-9936-9BD31D50D5ED}"/>
              </a:ext>
            </a:extLst>
          </p:cNvPr>
          <p:cNvGrpSpPr/>
          <p:nvPr/>
        </p:nvGrpSpPr>
        <p:grpSpPr>
          <a:xfrm>
            <a:off x="777415" y="1921197"/>
            <a:ext cx="8172908" cy="4645255"/>
            <a:chOff x="777415" y="1921197"/>
            <a:chExt cx="8172908" cy="4645255"/>
          </a:xfrm>
        </p:grpSpPr>
        <p:sp>
          <p:nvSpPr>
            <p:cNvPr id="38" name="角丸四角形 37">
              <a:extLst>
                <a:ext uri="{FF2B5EF4-FFF2-40B4-BE49-F238E27FC236}">
                  <a16:creationId xmlns:a16="http://schemas.microsoft.com/office/drawing/2014/main" id="{D3D61F3E-5D6D-1D4F-B5C1-C684779516B1}"/>
                </a:ext>
              </a:extLst>
            </p:cNvPr>
            <p:cNvSpPr/>
            <p:nvPr/>
          </p:nvSpPr>
          <p:spPr>
            <a:xfrm>
              <a:off x="777415" y="1921197"/>
              <a:ext cx="8172908" cy="4645255"/>
            </a:xfrm>
            <a:prstGeom prst="roundRect">
              <a:avLst>
                <a:gd name="adj" fmla="val 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C27224CC-AA64-8849-A3EE-206110F7FFE5}"/>
                </a:ext>
              </a:extLst>
            </p:cNvPr>
            <p:cNvSpPr txBox="1"/>
            <p:nvPr/>
          </p:nvSpPr>
          <p:spPr>
            <a:xfrm>
              <a:off x="2076135" y="5468963"/>
              <a:ext cx="5448928" cy="830997"/>
            </a:xfrm>
            <a:prstGeom prst="rect">
              <a:avLst/>
            </a:prstGeom>
            <a:noFill/>
          </p:spPr>
          <p:txBody>
            <a:bodyPr wrap="none" rtlCol="0">
              <a:spAutoFit/>
            </a:bodyPr>
            <a:lstStyle/>
            <a:p>
              <a:pPr algn="ctr"/>
              <a:r>
                <a:rPr kumimoji="1" lang="ja-JP" altLang="en-US" sz="3200" b="1" dirty="0">
                  <a:solidFill>
                    <a:schemeClr val="bg1"/>
                  </a:solidFill>
                </a:rPr>
                <a:t>ビッグデータ </a:t>
              </a:r>
              <a:r>
                <a:rPr kumimoji="1" lang="en-US" altLang="ja-JP" sz="3200" b="1" dirty="0">
                  <a:solidFill>
                    <a:schemeClr val="bg1"/>
                  </a:solidFill>
                </a:rPr>
                <a:t>× AI</a:t>
              </a:r>
              <a:r>
                <a:rPr kumimoji="1" lang="ja-JP" altLang="en-US" sz="3200" b="1" dirty="0">
                  <a:solidFill>
                    <a:schemeClr val="bg1"/>
                  </a:solidFill>
                </a:rPr>
                <a:t>（機械学習）</a:t>
              </a:r>
              <a:r>
                <a:rPr kumimoji="1" lang="en-US" altLang="ja-JP" sz="3200" b="1" dirty="0">
                  <a:solidFill>
                    <a:schemeClr val="bg1"/>
                  </a:solidFill>
                </a:rPr>
                <a:t> </a:t>
              </a:r>
            </a:p>
            <a:p>
              <a:pPr algn="ctr"/>
              <a:r>
                <a:rPr kumimoji="1" lang="ja-JP" altLang="en-US" sz="1600" dirty="0">
                  <a:solidFill>
                    <a:schemeClr val="bg1"/>
                  </a:solidFill>
                </a:rPr>
                <a:t>経営戦略･製品／</a:t>
              </a:r>
              <a:r>
                <a:rPr lang="ja-JP" altLang="en-US" sz="1600" dirty="0">
                  <a:solidFill>
                    <a:schemeClr val="bg1"/>
                  </a:solidFill>
                </a:rPr>
                <a:t>サービス戦略 </a:t>
              </a:r>
              <a:r>
                <a:rPr lang="en-US" altLang="ja-JP" sz="1600" dirty="0">
                  <a:solidFill>
                    <a:schemeClr val="bg1"/>
                  </a:solidFill>
                </a:rPr>
                <a:t>&amp; </a:t>
              </a:r>
              <a:r>
                <a:rPr kumimoji="1" lang="en-US" altLang="ja-JP" sz="1600" dirty="0">
                  <a:solidFill>
                    <a:schemeClr val="bg1"/>
                  </a:solidFill>
                </a:rPr>
                <a:t>0.1 to One </a:t>
              </a:r>
              <a:r>
                <a:rPr kumimoji="1" lang="ja-JP" altLang="en-US" sz="1600" dirty="0">
                  <a:solidFill>
                    <a:schemeClr val="bg1"/>
                  </a:solidFill>
                </a:rPr>
                <a:t>マーケティング</a:t>
              </a:r>
            </a:p>
          </p:txBody>
        </p:sp>
        <p:sp>
          <p:nvSpPr>
            <p:cNvPr id="40" name="テキスト ボックス 39">
              <a:extLst>
                <a:ext uri="{FF2B5EF4-FFF2-40B4-BE49-F238E27FC236}">
                  <a16:creationId xmlns:a16="http://schemas.microsoft.com/office/drawing/2014/main" id="{C5F33484-A8AE-5944-A2E3-4E41D79A7A5C}"/>
                </a:ext>
              </a:extLst>
            </p:cNvPr>
            <p:cNvSpPr txBox="1"/>
            <p:nvPr/>
          </p:nvSpPr>
          <p:spPr>
            <a:xfrm>
              <a:off x="3416345" y="6275803"/>
              <a:ext cx="2308517" cy="276999"/>
            </a:xfrm>
            <a:prstGeom prst="rect">
              <a:avLst/>
            </a:prstGeom>
            <a:noFill/>
          </p:spPr>
          <p:txBody>
            <a:bodyPr wrap="none" rtlCol="0">
              <a:spAutoFit/>
            </a:bodyPr>
            <a:lstStyle/>
            <a:p>
              <a:pPr algn="ctr"/>
              <a:r>
                <a:rPr kumimoji="1" lang="en-US" altLang="ja-JP" sz="1200" b="1" dirty="0">
                  <a:solidFill>
                    <a:schemeClr val="bg1"/>
                  </a:solidFill>
                </a:rPr>
                <a:t>CPS / Cyber Physical System </a:t>
              </a:r>
              <a:r>
                <a:rPr lang="en-US" altLang="ja-JP" sz="1200" b="1" dirty="0">
                  <a:solidFill>
                    <a:schemeClr val="bg1"/>
                  </a:solidFill>
                </a:rPr>
                <a:t>=</a:t>
              </a:r>
              <a:r>
                <a:rPr kumimoji="1" lang="ja-JP" altLang="en-US" sz="1200" b="1" dirty="0">
                  <a:solidFill>
                    <a:schemeClr val="bg1"/>
                  </a:solidFill>
                </a:rPr>
                <a:t> </a:t>
              </a:r>
              <a:r>
                <a:rPr kumimoji="1" lang="en-US" altLang="ja-JP" sz="1200" b="1" dirty="0" err="1">
                  <a:solidFill>
                    <a:schemeClr val="bg1"/>
                  </a:solidFill>
                </a:rPr>
                <a:t>IoT</a:t>
              </a:r>
              <a:endParaRPr kumimoji="1" lang="ja-JP" altLang="en-US" sz="1200" dirty="0">
                <a:solidFill>
                  <a:schemeClr val="bg1"/>
                </a:solidFill>
              </a:endParaRPr>
            </a:p>
          </p:txBody>
        </p:sp>
      </p:grpSp>
      <p:sp>
        <p:nvSpPr>
          <p:cNvPr id="37" name="角丸四角形 36">
            <a:extLst>
              <a:ext uri="{FF2B5EF4-FFF2-40B4-BE49-F238E27FC236}">
                <a16:creationId xmlns:a16="http://schemas.microsoft.com/office/drawing/2014/main" id="{B81C189D-EBCA-6240-ACAE-668464BE26F9}"/>
              </a:ext>
            </a:extLst>
          </p:cNvPr>
          <p:cNvSpPr/>
          <p:nvPr/>
        </p:nvSpPr>
        <p:spPr>
          <a:xfrm>
            <a:off x="182112" y="845145"/>
            <a:ext cx="8172908" cy="4576219"/>
          </a:xfrm>
          <a:prstGeom prst="roundRect">
            <a:avLst>
              <a:gd name="adj" fmla="val 0"/>
            </a:avLst>
          </a:prstGeom>
          <a:solidFill>
            <a:srgbClr val="FFFF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017FEA2-0E8A-6747-859E-6FB15D064FB0}"/>
              </a:ext>
            </a:extLst>
          </p:cNvPr>
          <p:cNvSpPr>
            <a:spLocks noGrp="1"/>
          </p:cNvSpPr>
          <p:nvPr>
            <p:ph type="title"/>
          </p:nvPr>
        </p:nvSpPr>
        <p:spPr/>
        <p:txBody>
          <a:bodyPr/>
          <a:lstStyle/>
          <a:p>
            <a:r>
              <a:rPr kumimoji="1" lang="en-US" altLang="ja-JP" dirty="0"/>
              <a:t>amazon</a:t>
            </a:r>
            <a:r>
              <a:rPr kumimoji="1" lang="ja-JP" altLang="en-US" dirty="0"/>
              <a:t>のデータ収集戦略</a:t>
            </a:r>
          </a:p>
        </p:txBody>
      </p:sp>
      <p:sp>
        <p:nvSpPr>
          <p:cNvPr id="3" name="スライド番号プレースホルダー 2">
            <a:extLst>
              <a:ext uri="{FF2B5EF4-FFF2-40B4-BE49-F238E27FC236}">
                <a16:creationId xmlns:a16="http://schemas.microsoft.com/office/drawing/2014/main" id="{382FB0B8-EAC8-6B42-838A-103C23A44938}"/>
              </a:ext>
            </a:extLst>
          </p:cNvPr>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grpSp>
        <p:nvGrpSpPr>
          <p:cNvPr id="8" name="図形グループ 3">
            <a:extLst>
              <a:ext uri="{FF2B5EF4-FFF2-40B4-BE49-F238E27FC236}">
                <a16:creationId xmlns:a16="http://schemas.microsoft.com/office/drawing/2014/main" id="{D43C8BB1-7DA1-F04F-8C34-2A477D24BA9C}"/>
              </a:ext>
            </a:extLst>
          </p:cNvPr>
          <p:cNvGrpSpPr/>
          <p:nvPr/>
        </p:nvGrpSpPr>
        <p:grpSpPr>
          <a:xfrm>
            <a:off x="3963794" y="2481442"/>
            <a:ext cx="606811" cy="1249455"/>
            <a:chOff x="1946324" y="4125162"/>
            <a:chExt cx="969964" cy="2007872"/>
          </a:xfrm>
        </p:grpSpPr>
        <p:sp>
          <p:nvSpPr>
            <p:cNvPr id="9" name="円/楕円 8">
              <a:extLst>
                <a:ext uri="{FF2B5EF4-FFF2-40B4-BE49-F238E27FC236}">
                  <a16:creationId xmlns:a16="http://schemas.microsoft.com/office/drawing/2014/main" id="{F184B500-5A65-324C-B3D5-40D74E7097C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a:extLst>
                <a:ext uri="{FF2B5EF4-FFF2-40B4-BE49-F238E27FC236}">
                  <a16:creationId xmlns:a16="http://schemas.microsoft.com/office/drawing/2014/main" id="{63BE74CC-B7E3-6F4C-B2E9-E195D16EFE0E}"/>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正方形/長方形 27">
            <a:extLst>
              <a:ext uri="{FF2B5EF4-FFF2-40B4-BE49-F238E27FC236}">
                <a16:creationId xmlns:a16="http://schemas.microsoft.com/office/drawing/2014/main" id="{D6D15B45-78B6-DF46-8BFE-1E4589B776A0}"/>
              </a:ext>
            </a:extLst>
          </p:cNvPr>
          <p:cNvSpPr/>
          <p:nvPr/>
        </p:nvSpPr>
        <p:spPr>
          <a:xfrm>
            <a:off x="2635983" y="3852657"/>
            <a:ext cx="3262432" cy="338554"/>
          </a:xfrm>
          <a:prstGeom prst="rect">
            <a:avLst/>
          </a:prstGeom>
        </p:spPr>
        <p:txBody>
          <a:bodyPr wrap="none">
            <a:spAutoFit/>
          </a:bodyPr>
          <a:lstStyle/>
          <a:p>
            <a:pPr algn="ctr"/>
            <a:r>
              <a:rPr lang="ja-JP" altLang="en-US" sz="1600" b="1" dirty="0">
                <a:solidFill>
                  <a:schemeClr val="tx1">
                    <a:lumMod val="50000"/>
                    <a:lumOff val="50000"/>
                  </a:schemeClr>
                </a:solidFill>
                <a:latin typeface="Meiryo" panose="020B0604030504040204" pitchFamily="34" charset="-128"/>
                <a:ea typeface="Meiryo" panose="020B0604030504040204" pitchFamily="34" charset="-128"/>
              </a:rPr>
              <a:t>「地球上で最も顧客中心の会社」</a:t>
            </a:r>
          </a:p>
        </p:txBody>
      </p:sp>
      <p:sp>
        <p:nvSpPr>
          <p:cNvPr id="29" name="テキスト ボックス 28">
            <a:extLst>
              <a:ext uri="{FF2B5EF4-FFF2-40B4-BE49-F238E27FC236}">
                <a16:creationId xmlns:a16="http://schemas.microsoft.com/office/drawing/2014/main" id="{D9CEAA68-2C9C-F64D-8864-09B7E54A9E6F}"/>
              </a:ext>
            </a:extLst>
          </p:cNvPr>
          <p:cNvSpPr txBox="1"/>
          <p:nvPr/>
        </p:nvSpPr>
        <p:spPr>
          <a:xfrm>
            <a:off x="3250736" y="5025737"/>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購買志向・生活習慣・経済状況</a:t>
            </a:r>
          </a:p>
        </p:txBody>
      </p:sp>
      <p:sp>
        <p:nvSpPr>
          <p:cNvPr id="30" name="テキスト ボックス 29">
            <a:extLst>
              <a:ext uri="{FF2B5EF4-FFF2-40B4-BE49-F238E27FC236}">
                <a16:creationId xmlns:a16="http://schemas.microsoft.com/office/drawing/2014/main" id="{26500FD3-F971-3945-9631-97E729B47144}"/>
              </a:ext>
            </a:extLst>
          </p:cNvPr>
          <p:cNvSpPr txBox="1"/>
          <p:nvPr/>
        </p:nvSpPr>
        <p:spPr>
          <a:xfrm>
            <a:off x="5419328" y="5023790"/>
            <a:ext cx="1665841"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音声・生活音・趣味嗜好</a:t>
            </a:r>
          </a:p>
        </p:txBody>
      </p:sp>
      <p:sp>
        <p:nvSpPr>
          <p:cNvPr id="31" name="テキスト ボックス 30">
            <a:extLst>
              <a:ext uri="{FF2B5EF4-FFF2-40B4-BE49-F238E27FC236}">
                <a16:creationId xmlns:a16="http://schemas.microsoft.com/office/drawing/2014/main" id="{C30654BE-DB99-704B-95BB-1D3A122DEE40}"/>
              </a:ext>
            </a:extLst>
          </p:cNvPr>
          <p:cNvSpPr txBox="1"/>
          <p:nvPr/>
        </p:nvSpPr>
        <p:spPr>
          <a:xfrm>
            <a:off x="6091015" y="3543945"/>
            <a:ext cx="1396536"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音楽志向・趣味嗜好</a:t>
            </a:r>
          </a:p>
        </p:txBody>
      </p:sp>
      <p:sp>
        <p:nvSpPr>
          <p:cNvPr id="32" name="テキスト ボックス 31">
            <a:extLst>
              <a:ext uri="{FF2B5EF4-FFF2-40B4-BE49-F238E27FC236}">
                <a16:creationId xmlns:a16="http://schemas.microsoft.com/office/drawing/2014/main" id="{6F1443EB-D8C5-C24B-BE5B-42807A90F586}"/>
              </a:ext>
            </a:extLst>
          </p:cNvPr>
          <p:cNvSpPr txBox="1"/>
          <p:nvPr/>
        </p:nvSpPr>
        <p:spPr>
          <a:xfrm>
            <a:off x="418234" y="3543945"/>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思想信条・趣味嗜好・主義主張</a:t>
            </a:r>
          </a:p>
        </p:txBody>
      </p:sp>
      <p:sp>
        <p:nvSpPr>
          <p:cNvPr id="33" name="テキスト ボックス 32">
            <a:extLst>
              <a:ext uri="{FF2B5EF4-FFF2-40B4-BE49-F238E27FC236}">
                <a16:creationId xmlns:a16="http://schemas.microsoft.com/office/drawing/2014/main" id="{167A8627-9144-E44A-A217-055B4CA0FCCB}"/>
              </a:ext>
            </a:extLst>
          </p:cNvPr>
          <p:cNvSpPr txBox="1"/>
          <p:nvPr/>
        </p:nvSpPr>
        <p:spPr>
          <a:xfrm>
            <a:off x="1647192" y="2651491"/>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購買志向・生活レベル・生活圏</a:t>
            </a:r>
          </a:p>
        </p:txBody>
      </p:sp>
      <p:sp>
        <p:nvSpPr>
          <p:cNvPr id="34" name="テキスト ボックス 33">
            <a:extLst>
              <a:ext uri="{FF2B5EF4-FFF2-40B4-BE49-F238E27FC236}">
                <a16:creationId xmlns:a16="http://schemas.microsoft.com/office/drawing/2014/main" id="{3DAD1E86-39B6-BC48-A29A-36BDF2BB993C}"/>
              </a:ext>
            </a:extLst>
          </p:cNvPr>
          <p:cNvSpPr txBox="1"/>
          <p:nvPr/>
        </p:nvSpPr>
        <p:spPr>
          <a:xfrm>
            <a:off x="4860748" y="2651491"/>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購買志向・生活レベル・生活圏</a:t>
            </a:r>
          </a:p>
        </p:txBody>
      </p:sp>
      <p:sp>
        <p:nvSpPr>
          <p:cNvPr id="35" name="テキスト ボックス 34">
            <a:extLst>
              <a:ext uri="{FF2B5EF4-FFF2-40B4-BE49-F238E27FC236}">
                <a16:creationId xmlns:a16="http://schemas.microsoft.com/office/drawing/2014/main" id="{290555F1-3FD9-8143-85CE-5DD2A9A171FF}"/>
              </a:ext>
            </a:extLst>
          </p:cNvPr>
          <p:cNvSpPr txBox="1"/>
          <p:nvPr/>
        </p:nvSpPr>
        <p:spPr>
          <a:xfrm>
            <a:off x="1602904" y="5037635"/>
            <a:ext cx="1396536" cy="253916"/>
          </a:xfrm>
          <a:prstGeom prst="rect">
            <a:avLst/>
          </a:prstGeom>
          <a:noFill/>
        </p:spPr>
        <p:txBody>
          <a:bodyPr wrap="none" rtlCol="0">
            <a:spAutoFit/>
          </a:bodyPr>
          <a:lstStyle/>
          <a:p>
            <a:pPr algn="ctr"/>
            <a:r>
              <a:rPr lang="ja-JP" altLang="en-US" sz="1050" dirty="0">
                <a:solidFill>
                  <a:schemeClr val="tx1">
                    <a:lumMod val="50000"/>
                    <a:lumOff val="50000"/>
                  </a:schemeClr>
                </a:solidFill>
                <a:latin typeface="Meiryo" panose="020B0604030504040204" pitchFamily="34" charset="-128"/>
                <a:ea typeface="Meiryo" panose="020B0604030504040204" pitchFamily="34" charset="-128"/>
              </a:rPr>
              <a:t>興味関心</a:t>
            </a: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・趣味嗜好</a:t>
            </a:r>
          </a:p>
        </p:txBody>
      </p:sp>
      <p:sp>
        <p:nvSpPr>
          <p:cNvPr id="36" name="テキスト ボックス 35">
            <a:extLst>
              <a:ext uri="{FF2B5EF4-FFF2-40B4-BE49-F238E27FC236}">
                <a16:creationId xmlns:a16="http://schemas.microsoft.com/office/drawing/2014/main" id="{41ADB0E6-6C76-FB49-8797-FE55DD679570}"/>
              </a:ext>
            </a:extLst>
          </p:cNvPr>
          <p:cNvSpPr txBox="1"/>
          <p:nvPr/>
        </p:nvSpPr>
        <p:spPr>
          <a:xfrm>
            <a:off x="3561419" y="2042403"/>
            <a:ext cx="1463862" cy="415498"/>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生活レベル･経済状態</a:t>
            </a:r>
            <a:endParaRPr kumimoji="1" lang="en-US" altLang="ja-JP" sz="1050" dirty="0">
              <a:solidFill>
                <a:schemeClr val="tx1">
                  <a:lumMod val="50000"/>
                  <a:lumOff val="50000"/>
                </a:schemeClr>
              </a:solidFill>
              <a:latin typeface="Meiryo" panose="020B0604030504040204" pitchFamily="34" charset="-128"/>
              <a:ea typeface="Meiryo" panose="020B0604030504040204" pitchFamily="34" charset="-128"/>
            </a:endParaRPr>
          </a:p>
          <a:p>
            <a:pPr algn="ctr"/>
            <a:r>
              <a:rPr lang="ja-JP" altLang="en-US" sz="1050" dirty="0">
                <a:solidFill>
                  <a:schemeClr val="tx1">
                    <a:lumMod val="50000"/>
                    <a:lumOff val="50000"/>
                  </a:schemeClr>
                </a:solidFill>
                <a:latin typeface="Meiryo" panose="020B0604030504040204" pitchFamily="34" charset="-128"/>
                <a:ea typeface="Meiryo" panose="020B0604030504040204" pitchFamily="34" charset="-128"/>
              </a:rPr>
              <a:t>個人属性</a:t>
            </a:r>
            <a:endPar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808B9143-1BCD-D74E-BCF3-EAF2C1213693}"/>
              </a:ext>
            </a:extLst>
          </p:cNvPr>
          <p:cNvSpPr txBox="1"/>
          <p:nvPr/>
        </p:nvSpPr>
        <p:spPr>
          <a:xfrm>
            <a:off x="592795" y="1311852"/>
            <a:ext cx="2723823" cy="646331"/>
          </a:xfrm>
          <a:prstGeom prst="rect">
            <a:avLst/>
          </a:prstGeom>
          <a:noFill/>
        </p:spPr>
        <p:txBody>
          <a:bodyPr wrap="none" rtlCol="0">
            <a:spAutoFit/>
          </a:bodyPr>
          <a:lstStyle/>
          <a:p>
            <a:pPr algn="ctr"/>
            <a:r>
              <a:rPr kumimoji="1" lang="ja-JP" altLang="en-US" dirty="0">
                <a:solidFill>
                  <a:srgbClr val="0070C0"/>
                </a:solidFill>
                <a:latin typeface="Meiryo" panose="020B0604030504040204" pitchFamily="34" charset="-128"/>
                <a:ea typeface="Meiryo" panose="020B0604030504040204" pitchFamily="34" charset="-128"/>
              </a:rPr>
              <a:t>テクノロジーを駆使して</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dirty="0">
                <a:solidFill>
                  <a:srgbClr val="0070C0"/>
                </a:solidFill>
                <a:latin typeface="Meiryo" panose="020B0604030504040204" pitchFamily="34" charset="-128"/>
                <a:ea typeface="Meiryo" panose="020B0604030504040204" pitchFamily="34" charset="-128"/>
              </a:rPr>
              <a:t>徹底した利便性を追求</a:t>
            </a:r>
          </a:p>
        </p:txBody>
      </p:sp>
      <p:sp>
        <p:nvSpPr>
          <p:cNvPr id="61" name="テキスト ボックス 60">
            <a:extLst>
              <a:ext uri="{FF2B5EF4-FFF2-40B4-BE49-F238E27FC236}">
                <a16:creationId xmlns:a16="http://schemas.microsoft.com/office/drawing/2014/main" id="{1CECF415-90F8-E246-BF86-8488908A611D}"/>
              </a:ext>
            </a:extLst>
          </p:cNvPr>
          <p:cNvSpPr txBox="1"/>
          <p:nvPr/>
        </p:nvSpPr>
        <p:spPr>
          <a:xfrm>
            <a:off x="5794865" y="1311852"/>
            <a:ext cx="1569660" cy="646331"/>
          </a:xfrm>
          <a:prstGeom prst="rect">
            <a:avLst/>
          </a:prstGeom>
          <a:noFill/>
        </p:spPr>
        <p:txBody>
          <a:bodyPr wrap="none" rtlCol="0">
            <a:spAutoFit/>
          </a:bodyPr>
          <a:lstStyle/>
          <a:p>
            <a:pPr algn="ctr"/>
            <a:r>
              <a:rPr kumimoji="1" lang="ja-JP" altLang="en-US" dirty="0">
                <a:solidFill>
                  <a:srgbClr val="0070C0"/>
                </a:solidFill>
                <a:latin typeface="Meiryo" panose="020B0604030504040204" pitchFamily="34" charset="-128"/>
                <a:ea typeface="Meiryo" panose="020B0604030504040204" pitchFamily="34" charset="-128"/>
              </a:rPr>
              <a:t>個人データを</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lang="ja-JP" altLang="en-US" dirty="0">
                <a:solidFill>
                  <a:srgbClr val="0070C0"/>
                </a:solidFill>
                <a:latin typeface="Meiryo" panose="020B0604030504040204" pitchFamily="34" charset="-128"/>
                <a:ea typeface="Meiryo" panose="020B0604030504040204" pitchFamily="34" charset="-128"/>
              </a:rPr>
              <a:t>徹底して収拾</a:t>
            </a:r>
            <a:endParaRPr kumimoji="1" lang="ja-JP" altLang="en-US" dirty="0">
              <a:solidFill>
                <a:srgbClr val="0070C0"/>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B95947BC-912C-1845-B2B9-A6CD306A59EB}"/>
              </a:ext>
            </a:extLst>
          </p:cNvPr>
          <p:cNvSpPr txBox="1"/>
          <p:nvPr/>
        </p:nvSpPr>
        <p:spPr>
          <a:xfrm>
            <a:off x="708211" y="961362"/>
            <a:ext cx="2492990" cy="369332"/>
          </a:xfrm>
          <a:prstGeom prst="rect">
            <a:avLst/>
          </a:prstGeom>
          <a:noFill/>
        </p:spPr>
        <p:txBody>
          <a:bodyPr wrap="none" rtlCol="0">
            <a:spAutoFit/>
          </a:bodyPr>
          <a:lstStyle/>
          <a:p>
            <a:pPr algn="ctr"/>
            <a:r>
              <a:rPr kumimoji="1" lang="ja-JP" altLang="en-US" b="1" dirty="0">
                <a:solidFill>
                  <a:srgbClr val="0070C0"/>
                </a:solidFill>
                <a:latin typeface="Meiryo" panose="020B0604030504040204" pitchFamily="34" charset="-128"/>
                <a:ea typeface="Meiryo" panose="020B0604030504040204" pitchFamily="34" charset="-128"/>
              </a:rPr>
              <a:t>「顧客第一主義」戦略</a:t>
            </a:r>
          </a:p>
        </p:txBody>
      </p:sp>
      <p:sp>
        <p:nvSpPr>
          <p:cNvPr id="44" name="テキスト ボックス 43">
            <a:extLst>
              <a:ext uri="{FF2B5EF4-FFF2-40B4-BE49-F238E27FC236}">
                <a16:creationId xmlns:a16="http://schemas.microsoft.com/office/drawing/2014/main" id="{592925C9-1409-5844-B467-82D912BF7438}"/>
              </a:ext>
            </a:extLst>
          </p:cNvPr>
          <p:cNvSpPr txBox="1"/>
          <p:nvPr/>
        </p:nvSpPr>
        <p:spPr>
          <a:xfrm>
            <a:off x="5217784" y="955286"/>
            <a:ext cx="2723823" cy="369332"/>
          </a:xfrm>
          <a:prstGeom prst="rect">
            <a:avLst/>
          </a:prstGeom>
          <a:noFill/>
        </p:spPr>
        <p:txBody>
          <a:bodyPr wrap="none" rtlCol="0">
            <a:spAutoFit/>
          </a:bodyPr>
          <a:lstStyle/>
          <a:p>
            <a:pPr algn="ctr"/>
            <a:r>
              <a:rPr kumimoji="1" lang="ja-JP" altLang="en-US" b="1" dirty="0">
                <a:solidFill>
                  <a:srgbClr val="0070C0"/>
                </a:solidFill>
                <a:latin typeface="Meiryo" panose="020B0604030504040204" pitchFamily="34" charset="-128"/>
                <a:ea typeface="Meiryo" panose="020B0604030504040204" pitchFamily="34" charset="-128"/>
              </a:rPr>
              <a:t>「顧客データ収集」戦略</a:t>
            </a:r>
          </a:p>
        </p:txBody>
      </p:sp>
      <p:pic>
        <p:nvPicPr>
          <p:cNvPr id="11" name="図 10">
            <a:extLst>
              <a:ext uri="{FF2B5EF4-FFF2-40B4-BE49-F238E27FC236}">
                <a16:creationId xmlns:a16="http://schemas.microsoft.com/office/drawing/2014/main" id="{5F12361A-A4BE-4D40-B60D-1C4717651742}"/>
              </a:ext>
            </a:extLst>
          </p:cNvPr>
          <p:cNvPicPr>
            <a:picLocks noChangeAspect="1"/>
          </p:cNvPicPr>
          <p:nvPr/>
        </p:nvPicPr>
        <p:blipFill>
          <a:blip r:embed="rId2"/>
          <a:stretch>
            <a:fillRect/>
          </a:stretch>
        </p:blipFill>
        <p:spPr>
          <a:xfrm>
            <a:off x="790169" y="1022404"/>
            <a:ext cx="6591300" cy="4064000"/>
          </a:xfrm>
          <a:prstGeom prst="rect">
            <a:avLst/>
          </a:prstGeom>
        </p:spPr>
      </p:pic>
    </p:spTree>
    <p:extLst>
      <p:ext uri="{BB962C8B-B14F-4D97-AF65-F5344CB8AC3E}">
        <p14:creationId xmlns:p14="http://schemas.microsoft.com/office/powerpoint/2010/main" val="155749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a:t>IoT</a:t>
            </a:r>
            <a:r>
              <a:rPr kumimoji="1" lang="ja-JP" altLang="en-US" dirty="0"/>
              <a:t>の開発や実行環境</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sp>
        <p:nvSpPr>
          <p:cNvPr id="4" name="正方形/長方形 3"/>
          <p:cNvSpPr/>
          <p:nvPr/>
        </p:nvSpPr>
        <p:spPr>
          <a:xfrm>
            <a:off x="1943708" y="3039634"/>
            <a:ext cx="6336704" cy="302433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971600" y="1412776"/>
            <a:ext cx="6336704"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3008873" y="1658257"/>
            <a:ext cx="2262158" cy="646331"/>
          </a:xfrm>
          <a:prstGeom prst="rect">
            <a:avLst/>
          </a:prstGeom>
          <a:noFill/>
        </p:spPr>
        <p:txBody>
          <a:bodyPr wrap="none" rtlCol="0">
            <a:spAutoFit/>
          </a:bodyPr>
          <a:lstStyle/>
          <a:p>
            <a:r>
              <a:rPr kumimoji="1" lang="ja-JP" altLang="en-US" dirty="0">
                <a:solidFill>
                  <a:schemeClr val="bg1"/>
                </a:solidFill>
                <a:latin typeface="Meiryo" charset="-128"/>
                <a:ea typeface="Meiryo" charset="-128"/>
                <a:cs typeface="Meiryo" charset="-128"/>
              </a:rPr>
              <a:t>変化する</a:t>
            </a:r>
            <a:endParaRPr kumimoji="1" lang="en-US" altLang="ja-JP" dirty="0">
              <a:solidFill>
                <a:schemeClr val="bg1"/>
              </a:solidFill>
              <a:latin typeface="Meiryo" charset="-128"/>
              <a:ea typeface="Meiryo" charset="-128"/>
              <a:cs typeface="Meiryo" charset="-128"/>
            </a:endParaRPr>
          </a:p>
          <a:p>
            <a:r>
              <a:rPr kumimoji="1" lang="ja-JP" altLang="en-US" b="1" dirty="0">
                <a:solidFill>
                  <a:schemeClr val="bg1"/>
                </a:solidFill>
                <a:latin typeface="Meiryo" charset="-128"/>
                <a:ea typeface="Meiryo" charset="-128"/>
                <a:cs typeface="Meiryo" charset="-128"/>
              </a:rPr>
              <a:t>現場のニーズや課題</a:t>
            </a:r>
          </a:p>
        </p:txBody>
      </p:sp>
      <p:sp>
        <p:nvSpPr>
          <p:cNvPr id="7" name="テキスト ボックス 6"/>
          <p:cNvSpPr txBox="1"/>
          <p:nvPr/>
        </p:nvSpPr>
        <p:spPr>
          <a:xfrm>
            <a:off x="5271031" y="2601778"/>
            <a:ext cx="1569660" cy="646331"/>
          </a:xfrm>
          <a:prstGeom prst="rect">
            <a:avLst/>
          </a:prstGeom>
          <a:noFill/>
        </p:spPr>
        <p:txBody>
          <a:bodyPr wrap="none" rtlCol="0">
            <a:spAutoFit/>
          </a:bodyPr>
          <a:lstStyle/>
          <a:p>
            <a:r>
              <a:rPr kumimoji="1" lang="ja-JP" altLang="en-US" dirty="0">
                <a:solidFill>
                  <a:schemeClr val="bg1"/>
                </a:solidFill>
                <a:latin typeface="Meiryo" charset="-128"/>
                <a:ea typeface="Meiryo" charset="-128"/>
                <a:cs typeface="Meiryo" charset="-128"/>
              </a:rPr>
              <a:t>試行錯誤での</a:t>
            </a:r>
            <a:endParaRPr kumimoji="1" lang="en-US" altLang="ja-JP"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解決策の発見</a:t>
            </a:r>
            <a:endParaRPr kumimoji="1" lang="ja-JP" altLang="en-US" b="1" dirty="0">
              <a:solidFill>
                <a:schemeClr val="bg1"/>
              </a:solidFill>
              <a:latin typeface="Meiryo" charset="-128"/>
              <a:ea typeface="Meiryo" charset="-128"/>
              <a:cs typeface="Meiryo" charset="-128"/>
            </a:endParaRPr>
          </a:p>
        </p:txBody>
      </p:sp>
      <p:sp>
        <p:nvSpPr>
          <p:cNvPr id="8" name="テキスト ボックス 7"/>
          <p:cNvSpPr txBox="1"/>
          <p:nvPr/>
        </p:nvSpPr>
        <p:spPr>
          <a:xfrm>
            <a:off x="1417293" y="3544529"/>
            <a:ext cx="2492990" cy="646331"/>
          </a:xfrm>
          <a:prstGeom prst="rect">
            <a:avLst/>
          </a:prstGeom>
          <a:noFill/>
        </p:spPr>
        <p:txBody>
          <a:bodyPr wrap="none" rtlCol="0">
            <a:spAutoFit/>
          </a:bodyPr>
          <a:lstStyle/>
          <a:p>
            <a:r>
              <a:rPr kumimoji="1" lang="ja-JP" altLang="en-US" dirty="0">
                <a:solidFill>
                  <a:schemeClr val="bg1"/>
                </a:solidFill>
                <a:latin typeface="Meiryo" charset="-128"/>
                <a:ea typeface="Meiryo" charset="-128"/>
                <a:cs typeface="Meiryo" charset="-128"/>
              </a:rPr>
              <a:t>変化に柔軟な</a:t>
            </a:r>
            <a:endParaRPr kumimoji="1" lang="en-US" altLang="ja-JP"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アプリケーション開発</a:t>
            </a:r>
            <a:endParaRPr kumimoji="1" lang="ja-JP" altLang="en-US" b="1" dirty="0">
              <a:solidFill>
                <a:schemeClr val="bg1"/>
              </a:solidFill>
              <a:latin typeface="Meiryo" charset="-128"/>
              <a:ea typeface="Meiryo" charset="-128"/>
              <a:cs typeface="Meiryo" charset="-128"/>
            </a:endParaRPr>
          </a:p>
        </p:txBody>
      </p:sp>
      <p:sp>
        <p:nvSpPr>
          <p:cNvPr id="10" name="曲折矢印 9"/>
          <p:cNvSpPr/>
          <p:nvPr/>
        </p:nvSpPr>
        <p:spPr>
          <a:xfrm rot="5400000">
            <a:off x="5540512" y="1733219"/>
            <a:ext cx="670217" cy="849141"/>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曲折矢印 10"/>
          <p:cNvSpPr/>
          <p:nvPr/>
        </p:nvSpPr>
        <p:spPr>
          <a:xfrm rot="10800000">
            <a:off x="4067944" y="3320115"/>
            <a:ext cx="2088232" cy="612939"/>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曲折矢印 11"/>
          <p:cNvSpPr/>
          <p:nvPr/>
        </p:nvSpPr>
        <p:spPr>
          <a:xfrm>
            <a:off x="2142563" y="1822680"/>
            <a:ext cx="722728" cy="1604651"/>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2667848" y="2694110"/>
            <a:ext cx="2339102" cy="461665"/>
          </a:xfrm>
          <a:prstGeom prst="rect">
            <a:avLst/>
          </a:prstGeom>
          <a:noFill/>
        </p:spPr>
        <p:txBody>
          <a:bodyPr wrap="none" rtlCol="0">
            <a:spAutoFit/>
          </a:bodyPr>
          <a:lstStyle/>
          <a:p>
            <a:r>
              <a:rPr kumimoji="1" lang="ja-JP" altLang="en-US" sz="2400" b="1">
                <a:solidFill>
                  <a:schemeClr val="bg1"/>
                </a:solidFill>
                <a:latin typeface="Meiryo" charset="-128"/>
                <a:ea typeface="Meiryo" charset="-128"/>
                <a:cs typeface="Meiryo" charset="-128"/>
              </a:rPr>
              <a:t>アジャイル開発</a:t>
            </a:r>
            <a:endParaRPr kumimoji="1" lang="ja-JP" altLang="en-US" sz="2400" b="1" dirty="0">
              <a:solidFill>
                <a:schemeClr val="bg1"/>
              </a:solidFill>
              <a:latin typeface="Meiryo" charset="-128"/>
              <a:ea typeface="Meiryo" charset="-128"/>
              <a:cs typeface="Meiryo" charset="-128"/>
            </a:endParaRPr>
          </a:p>
        </p:txBody>
      </p:sp>
      <p:sp>
        <p:nvSpPr>
          <p:cNvPr id="14" name="テキスト ボックス 13"/>
          <p:cNvSpPr txBox="1"/>
          <p:nvPr/>
        </p:nvSpPr>
        <p:spPr>
          <a:xfrm>
            <a:off x="2272180" y="4638061"/>
            <a:ext cx="5679760" cy="738664"/>
          </a:xfrm>
          <a:prstGeom prst="rect">
            <a:avLst/>
          </a:prstGeom>
          <a:noFill/>
        </p:spPr>
        <p:txBody>
          <a:bodyPr wrap="none" rtlCol="0">
            <a:spAutoFit/>
          </a:bodyPr>
          <a:lstStyle/>
          <a:p>
            <a:pPr marL="285750" indent="-285750">
              <a:buFont typeface="Wingdings" charset="2"/>
              <a:buChar char="n"/>
            </a:pPr>
            <a:r>
              <a:rPr kumimoji="1" lang="ja-JP" altLang="en-US" sz="1400" dirty="0">
                <a:solidFill>
                  <a:schemeClr val="bg1"/>
                </a:solidFill>
                <a:latin typeface="Meiryo" charset="-128"/>
                <a:ea typeface="Meiryo" charset="-128"/>
                <a:cs typeface="Meiryo" charset="-128"/>
              </a:rPr>
              <a:t>データ量や処理能力の大きな変化に対応できるスケーラビリティ</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n"/>
            </a:pPr>
            <a:r>
              <a:rPr lang="ja-JP" altLang="en-US" sz="1400" dirty="0">
                <a:solidFill>
                  <a:schemeClr val="bg1"/>
                </a:solidFill>
                <a:latin typeface="Meiryo" charset="-128"/>
                <a:ea typeface="Meiryo" charset="-128"/>
                <a:cs typeface="Meiryo" charset="-128"/>
              </a:rPr>
              <a:t>開発・実行環境の先進性や</a:t>
            </a:r>
            <a:r>
              <a:rPr kumimoji="1" lang="ja-JP" altLang="en-US" sz="1400" dirty="0">
                <a:solidFill>
                  <a:schemeClr val="bg1"/>
                </a:solidFill>
                <a:latin typeface="Meiryo" charset="-128"/>
                <a:ea typeface="Meiryo" charset="-128"/>
                <a:cs typeface="Meiryo" charset="-128"/>
              </a:rPr>
              <a:t>柔軟性、およびオープン性</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n"/>
            </a:pPr>
            <a:r>
              <a:rPr lang="ja-JP" altLang="en-US" sz="1400" dirty="0">
                <a:solidFill>
                  <a:schemeClr val="bg1"/>
                </a:solidFill>
                <a:latin typeface="Meiryo" charset="-128"/>
                <a:ea typeface="Meiryo" charset="-128"/>
                <a:cs typeface="Meiryo" charset="-128"/>
              </a:rPr>
              <a:t>プラットフォームやアプリケーションの相互連携の容易さ</a:t>
            </a:r>
            <a:endParaRPr kumimoji="1" lang="ja-JP" altLang="en-US" sz="1400" dirty="0">
              <a:solidFill>
                <a:schemeClr val="bg1"/>
              </a:solidFill>
              <a:latin typeface="Meiryo" charset="-128"/>
              <a:ea typeface="Meiryo" charset="-128"/>
              <a:cs typeface="Meiryo" charset="-128"/>
            </a:endParaRPr>
          </a:p>
        </p:txBody>
      </p:sp>
      <p:sp>
        <p:nvSpPr>
          <p:cNvPr id="15" name="テキスト ボックス 14"/>
          <p:cNvSpPr txBox="1"/>
          <p:nvPr/>
        </p:nvSpPr>
        <p:spPr>
          <a:xfrm>
            <a:off x="2865291" y="5485108"/>
            <a:ext cx="4493538" cy="461665"/>
          </a:xfrm>
          <a:prstGeom prst="rect">
            <a:avLst/>
          </a:prstGeom>
          <a:noFill/>
        </p:spPr>
        <p:txBody>
          <a:bodyPr wrap="none" rtlCol="0">
            <a:spAutoFit/>
          </a:bodyPr>
          <a:lstStyle/>
          <a:p>
            <a:r>
              <a:rPr kumimoji="1" lang="ja-JP" altLang="en-US" sz="2400" b="1">
                <a:solidFill>
                  <a:schemeClr val="bg1"/>
                </a:solidFill>
                <a:latin typeface="Meiryo" charset="-128"/>
                <a:ea typeface="Meiryo" charset="-128"/>
                <a:cs typeface="Meiryo" charset="-128"/>
              </a:rPr>
              <a:t>クラウド･コンピューティング</a:t>
            </a:r>
            <a:endParaRPr kumimoji="1" lang="ja-JP" altLang="en-US" sz="24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905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コネクタ 24"/>
          <p:cNvCxnSpPr/>
          <p:nvPr/>
        </p:nvCxnSpPr>
        <p:spPr>
          <a:xfrm>
            <a:off x="455636" y="5581966"/>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455783" y="4958007"/>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447569" y="4532000"/>
            <a:ext cx="7668852" cy="0"/>
          </a:xfrm>
          <a:prstGeom prst="line">
            <a:avLst/>
          </a:prstGeom>
          <a:ln>
            <a:solidFill>
              <a:schemeClr val="tx2">
                <a:lumMod val="60000"/>
                <a:lumOff val="4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a:t>アジャイル開発</a:t>
            </a:r>
            <a:r>
              <a:rPr kumimoji="1" lang="ja-JP" altLang="en-US"/>
              <a:t>の基本構造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cxnSp>
        <p:nvCxnSpPr>
          <p:cNvPr id="5" name="直線コネクタ 4"/>
          <p:cNvCxnSpPr/>
          <p:nvPr/>
        </p:nvCxnSpPr>
        <p:spPr>
          <a:xfrm>
            <a:off x="455857" y="3279469"/>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V="1">
            <a:off x="455857" y="1119229"/>
            <a:ext cx="7668852" cy="216024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V="1">
            <a:off x="8124635" y="1119229"/>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8072398" y="980728"/>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13" name="テキスト ボックス 12"/>
          <p:cNvSpPr txBox="1"/>
          <p:nvPr/>
        </p:nvSpPr>
        <p:spPr>
          <a:xfrm>
            <a:off x="8168578" y="3140969"/>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14" name="テキスト ボックス 13"/>
          <p:cNvSpPr txBox="1"/>
          <p:nvPr/>
        </p:nvSpPr>
        <p:spPr>
          <a:xfrm>
            <a:off x="7752824" y="3356992"/>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15" name="テキスト ボックス 14"/>
          <p:cNvSpPr txBox="1"/>
          <p:nvPr/>
        </p:nvSpPr>
        <p:spPr>
          <a:xfrm>
            <a:off x="6756628" y="836712"/>
            <a:ext cx="1415772" cy="461665"/>
          </a:xfrm>
          <a:prstGeom prst="rect">
            <a:avLst/>
          </a:prstGeom>
          <a:noFill/>
        </p:spPr>
        <p:txBody>
          <a:bodyPr wrap="none" rtlCol="0">
            <a:spAutoFit/>
          </a:bodyPr>
          <a:lstStyle/>
          <a:p>
            <a:r>
              <a:rPr kumimoji="1" lang="ja-JP" altLang="en-US" sz="1200" dirty="0">
                <a:solidFill>
                  <a:srgbClr val="FF8000"/>
                </a:solidFill>
                <a:latin typeface="Meiryo" charset="-128"/>
                <a:ea typeface="Meiryo" charset="-128"/>
                <a:cs typeface="Meiryo" charset="-128"/>
              </a:rPr>
              <a:t>仕様書に記載した</a:t>
            </a:r>
            <a:endParaRPr kumimoji="1" lang="en-US" altLang="ja-JP" sz="1200" dirty="0">
              <a:solidFill>
                <a:srgbClr val="FF8000"/>
              </a:solidFill>
              <a:latin typeface="Meiryo" charset="-128"/>
              <a:ea typeface="Meiryo" charset="-128"/>
              <a:cs typeface="Meiryo" charset="-128"/>
            </a:endParaRPr>
          </a:p>
          <a:p>
            <a:r>
              <a:rPr kumimoji="1" lang="ja-JP" altLang="en-US" sz="1200" dirty="0">
                <a:solidFill>
                  <a:srgbClr val="FF8000"/>
                </a:solidFill>
                <a:latin typeface="Meiryo" charset="-128"/>
                <a:ea typeface="Meiryo" charset="-128"/>
                <a:cs typeface="Meiryo" charset="-128"/>
              </a:rPr>
              <a:t>全ての機能</a:t>
            </a:r>
            <a:endParaRPr kumimoji="1" lang="en-US" altLang="ja-JP" sz="1200" dirty="0">
              <a:solidFill>
                <a:srgbClr val="FF8000"/>
              </a:solidFill>
              <a:latin typeface="Meiryo" charset="-128"/>
              <a:ea typeface="Meiryo" charset="-128"/>
              <a:cs typeface="Meiryo" charset="-128"/>
            </a:endParaRPr>
          </a:p>
        </p:txBody>
      </p:sp>
      <p:cxnSp>
        <p:nvCxnSpPr>
          <p:cNvPr id="16" name="直線コネクタ 15"/>
          <p:cNvCxnSpPr/>
          <p:nvPr/>
        </p:nvCxnSpPr>
        <p:spPr>
          <a:xfrm>
            <a:off x="455783" y="6228617"/>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flipV="1">
            <a:off x="8124561" y="4068377"/>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8072324" y="3929876"/>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8168504" y="6090117"/>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7752750" y="6286645"/>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22" name="テキスト ボックス 21"/>
          <p:cNvSpPr txBox="1"/>
          <p:nvPr/>
        </p:nvSpPr>
        <p:spPr>
          <a:xfrm>
            <a:off x="6758144" y="3846639"/>
            <a:ext cx="1107996" cy="461665"/>
          </a:xfrm>
          <a:prstGeom prst="rect">
            <a:avLst/>
          </a:prstGeom>
          <a:noFill/>
        </p:spPr>
        <p:txBody>
          <a:bodyPr wrap="none" rtlCol="0">
            <a:spAutoFit/>
          </a:bodyPr>
          <a:lstStyle/>
          <a:p>
            <a:r>
              <a:rPr kumimoji="1" lang="ja-JP" altLang="en-US" sz="1200" dirty="0">
                <a:solidFill>
                  <a:srgbClr val="0432FF"/>
                </a:solidFill>
                <a:latin typeface="Meiryo" charset="-128"/>
                <a:ea typeface="Meiryo" charset="-128"/>
                <a:cs typeface="Meiryo" charset="-128"/>
              </a:rPr>
              <a:t>予定していた</a:t>
            </a:r>
            <a:endParaRPr kumimoji="1" lang="en-US" altLang="ja-JP" sz="1200" dirty="0">
              <a:solidFill>
                <a:srgbClr val="0432FF"/>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全体仕様</a:t>
            </a:r>
            <a:endParaRPr kumimoji="1" lang="en-US" altLang="ja-JP" sz="1200" dirty="0">
              <a:solidFill>
                <a:srgbClr val="0432FF"/>
              </a:solidFill>
              <a:latin typeface="Meiryo" charset="-128"/>
              <a:ea typeface="Meiryo" charset="-128"/>
              <a:cs typeface="Meiryo" charset="-128"/>
            </a:endParaRPr>
          </a:p>
        </p:txBody>
      </p:sp>
      <p:cxnSp>
        <p:nvCxnSpPr>
          <p:cNvPr id="23" name="直線矢印コネクタ 22"/>
          <p:cNvCxnSpPr/>
          <p:nvPr/>
        </p:nvCxnSpPr>
        <p:spPr>
          <a:xfrm flipV="1">
            <a:off x="455636" y="5594758"/>
            <a:ext cx="2244156" cy="636751"/>
          </a:xfrm>
          <a:prstGeom prst="straightConnector1">
            <a:avLst/>
          </a:prstGeom>
          <a:ln w="5715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V="1">
            <a:off x="2699792" y="4958007"/>
            <a:ext cx="2244156" cy="636751"/>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flipV="1">
            <a:off x="4907197" y="4512017"/>
            <a:ext cx="1693629" cy="460694"/>
          </a:xfrm>
          <a:prstGeom prst="straightConnector1">
            <a:avLst/>
          </a:prstGeom>
          <a:ln w="5715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6600826" y="4068375"/>
            <a:ext cx="1567678" cy="443350"/>
          </a:xfrm>
          <a:prstGeom prst="straightConnector1">
            <a:avLst/>
          </a:prstGeom>
          <a:ln w="57150">
            <a:solidFill>
              <a:schemeClr val="bg1">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8147980" y="5443466"/>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30%</a:t>
            </a:r>
            <a:endParaRPr kumimoji="1" lang="ja-JP" altLang="en-US" sz="1200" dirty="0">
              <a:solidFill>
                <a:srgbClr val="953735"/>
              </a:solidFill>
              <a:latin typeface="Meiryo" charset="-128"/>
              <a:ea typeface="Meiryo" charset="-128"/>
              <a:cs typeface="Meiryo" charset="-128"/>
            </a:endParaRPr>
          </a:p>
        </p:txBody>
      </p:sp>
      <p:sp>
        <p:nvSpPr>
          <p:cNvPr id="33" name="テキスト ボックス 32"/>
          <p:cNvSpPr txBox="1"/>
          <p:nvPr/>
        </p:nvSpPr>
        <p:spPr>
          <a:xfrm>
            <a:off x="8125324" y="4828325"/>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60%</a:t>
            </a:r>
            <a:endParaRPr kumimoji="1" lang="ja-JP" altLang="en-US" sz="1200" dirty="0">
              <a:solidFill>
                <a:srgbClr val="953735"/>
              </a:solidFill>
              <a:latin typeface="Meiryo" charset="-128"/>
              <a:ea typeface="Meiryo" charset="-128"/>
              <a:cs typeface="Meiryo" charset="-128"/>
            </a:endParaRPr>
          </a:p>
        </p:txBody>
      </p:sp>
      <p:sp>
        <p:nvSpPr>
          <p:cNvPr id="34" name="テキスト ボックス 33"/>
          <p:cNvSpPr txBox="1"/>
          <p:nvPr/>
        </p:nvSpPr>
        <p:spPr>
          <a:xfrm>
            <a:off x="8116421" y="4393501"/>
            <a:ext cx="569387" cy="276999"/>
          </a:xfrm>
          <a:prstGeom prst="rect">
            <a:avLst/>
          </a:prstGeom>
          <a:noFill/>
        </p:spPr>
        <p:txBody>
          <a:bodyPr wrap="none" rtlCol="0">
            <a:spAutoFit/>
          </a:bodyPr>
          <a:lstStyle/>
          <a:p>
            <a:r>
              <a:rPr kumimoji="1" lang="en-US" altLang="ja-JP" sz="1200" b="1">
                <a:solidFill>
                  <a:srgbClr val="0432FF"/>
                </a:solidFill>
                <a:latin typeface="Meiryo" charset="-128"/>
                <a:ea typeface="Meiryo" charset="-128"/>
                <a:cs typeface="Meiryo" charset="-128"/>
              </a:rPr>
              <a:t>80%</a:t>
            </a:r>
            <a:endParaRPr kumimoji="1" lang="ja-JP" altLang="en-US" sz="1200" b="1" dirty="0">
              <a:solidFill>
                <a:srgbClr val="0432FF"/>
              </a:solidFill>
              <a:latin typeface="Meiryo" charset="-128"/>
              <a:ea typeface="Meiryo" charset="-128"/>
              <a:cs typeface="Meiryo" charset="-128"/>
            </a:endParaRPr>
          </a:p>
        </p:txBody>
      </p:sp>
      <p:pic>
        <p:nvPicPr>
          <p:cNvPr id="37" name="図 36"/>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07973" y="4009478"/>
            <a:ext cx="280572" cy="280572"/>
          </a:xfrm>
          <a:prstGeom prst="rect">
            <a:avLst/>
          </a:prstGeom>
        </p:spPr>
      </p:pic>
      <p:sp>
        <p:nvSpPr>
          <p:cNvPr id="39" name="環状矢印 38"/>
          <p:cNvSpPr/>
          <p:nvPr/>
        </p:nvSpPr>
        <p:spPr>
          <a:xfrm flipH="1">
            <a:off x="2297393" y="4885950"/>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環状矢印 39"/>
          <p:cNvSpPr/>
          <p:nvPr/>
        </p:nvSpPr>
        <p:spPr>
          <a:xfrm flipH="1">
            <a:off x="4451525" y="4265512"/>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環状矢印 40"/>
          <p:cNvSpPr/>
          <p:nvPr/>
        </p:nvSpPr>
        <p:spPr>
          <a:xfrm flipH="1">
            <a:off x="6101278" y="3846645"/>
            <a:ext cx="655350"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2" name="図 4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08397" y="5029086"/>
            <a:ext cx="280572" cy="280572"/>
          </a:xfrm>
          <a:prstGeom prst="rect">
            <a:avLst/>
          </a:prstGeom>
        </p:spPr>
      </p:pic>
      <p:pic>
        <p:nvPicPr>
          <p:cNvPr id="43" name="図 4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56404" y="4429669"/>
            <a:ext cx="280572" cy="280572"/>
          </a:xfrm>
          <a:prstGeom prst="rect">
            <a:avLst/>
          </a:prstGeom>
        </p:spPr>
      </p:pic>
      <p:sp>
        <p:nvSpPr>
          <p:cNvPr id="44" name="テキスト ボックス 43"/>
          <p:cNvSpPr txBox="1"/>
          <p:nvPr/>
        </p:nvSpPr>
        <p:spPr>
          <a:xfrm>
            <a:off x="1440158" y="5239654"/>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5" name="テキスト ボックス 44"/>
          <p:cNvSpPr txBox="1"/>
          <p:nvPr/>
        </p:nvSpPr>
        <p:spPr>
          <a:xfrm>
            <a:off x="3603834" y="4582746"/>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6" name="テキスト ボックス 45"/>
          <p:cNvSpPr txBox="1"/>
          <p:nvPr/>
        </p:nvSpPr>
        <p:spPr>
          <a:xfrm>
            <a:off x="5238335" y="4173629"/>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pic>
        <p:nvPicPr>
          <p:cNvPr id="48" name="図 47"/>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879777" y="1488828"/>
            <a:ext cx="511440" cy="511440"/>
          </a:xfrm>
          <a:prstGeom prst="rect">
            <a:avLst/>
          </a:prstGeom>
        </p:spPr>
      </p:pic>
      <p:sp>
        <p:nvSpPr>
          <p:cNvPr id="49" name="テキスト ボックス 48"/>
          <p:cNvSpPr txBox="1"/>
          <p:nvPr/>
        </p:nvSpPr>
        <p:spPr>
          <a:xfrm>
            <a:off x="7927748" y="1627209"/>
            <a:ext cx="415498" cy="369332"/>
          </a:xfrm>
          <a:prstGeom prst="rect">
            <a:avLst/>
          </a:prstGeom>
          <a:noFill/>
        </p:spPr>
        <p:txBody>
          <a:bodyPr wrap="none" rtlCol="0">
            <a:spAutoFit/>
          </a:bodyPr>
          <a:lstStyle/>
          <a:p>
            <a:r>
              <a:rPr kumimoji="1" lang="ja-JP" altLang="en-US">
                <a:solidFill>
                  <a:schemeClr val="accent6">
                    <a:lumMod val="75000"/>
                  </a:schemeClr>
                </a:solidFill>
              </a:rPr>
              <a:t>？</a:t>
            </a:r>
          </a:p>
        </p:txBody>
      </p:sp>
      <p:sp>
        <p:nvSpPr>
          <p:cNvPr id="50" name="テキスト ボックス 49"/>
          <p:cNvSpPr txBox="1"/>
          <p:nvPr/>
        </p:nvSpPr>
        <p:spPr>
          <a:xfrm>
            <a:off x="5062878" y="2830972"/>
            <a:ext cx="2959465" cy="369332"/>
          </a:xfrm>
          <a:prstGeom prst="rect">
            <a:avLst/>
          </a:prstGeom>
          <a:noFill/>
        </p:spPr>
        <p:txBody>
          <a:bodyPr wrap="none" rtlCol="0">
            <a:spAutoFit/>
          </a:bodyPr>
          <a:lstStyle/>
          <a:p>
            <a:pPr algn="r"/>
            <a:r>
              <a:rPr kumimoji="1" lang="ja-JP" altLang="en-US" b="1" u="sng" dirty="0">
                <a:solidFill>
                  <a:schemeClr val="accent6">
                    <a:lumMod val="75000"/>
                  </a:schemeClr>
                </a:solidFill>
                <a:latin typeface="Meiryo" charset="-128"/>
                <a:ea typeface="Meiryo" charset="-128"/>
                <a:cs typeface="Meiryo" charset="-128"/>
              </a:rPr>
              <a:t>仕様書</a:t>
            </a:r>
            <a:r>
              <a:rPr kumimoji="1" lang="ja-JP" altLang="en-US" sz="1200" dirty="0">
                <a:solidFill>
                  <a:schemeClr val="accent6">
                    <a:lumMod val="75000"/>
                  </a:schemeClr>
                </a:solidFill>
                <a:latin typeface="Meiryo" charset="-128"/>
                <a:ea typeface="Meiryo" charset="-128"/>
                <a:cs typeface="Meiryo" charset="-128"/>
              </a:rPr>
              <a:t>に対して</a:t>
            </a:r>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点満点</a:t>
            </a:r>
            <a:r>
              <a:rPr kumimoji="1" lang="ja-JP" altLang="en-US" sz="1200" dirty="0">
                <a:solidFill>
                  <a:schemeClr val="accent6">
                    <a:lumMod val="75000"/>
                  </a:schemeClr>
                </a:solidFill>
                <a:latin typeface="Meiryo" charset="-128"/>
                <a:ea typeface="Meiryo" charset="-128"/>
                <a:cs typeface="Meiryo" charset="-128"/>
              </a:rPr>
              <a:t>狙い</a:t>
            </a:r>
          </a:p>
        </p:txBody>
      </p:sp>
      <p:sp>
        <p:nvSpPr>
          <p:cNvPr id="51" name="テキスト ボックス 50"/>
          <p:cNvSpPr txBox="1"/>
          <p:nvPr/>
        </p:nvSpPr>
        <p:spPr>
          <a:xfrm>
            <a:off x="4606022" y="5845746"/>
            <a:ext cx="3416321" cy="369332"/>
          </a:xfrm>
          <a:prstGeom prst="rect">
            <a:avLst/>
          </a:prstGeom>
          <a:noFill/>
        </p:spPr>
        <p:txBody>
          <a:bodyPr wrap="none" rtlCol="0">
            <a:spAutoFit/>
          </a:bodyPr>
          <a:lstStyle/>
          <a:p>
            <a:pPr algn="r"/>
            <a:r>
              <a:rPr kumimoji="1" lang="ja-JP" altLang="en-US" b="1" u="sng" dirty="0">
                <a:solidFill>
                  <a:srgbClr val="0432FF"/>
                </a:solidFill>
                <a:latin typeface="Meiryo" charset="-128"/>
                <a:ea typeface="Meiryo" charset="-128"/>
                <a:cs typeface="Meiryo" charset="-128"/>
              </a:rPr>
              <a:t>ビジネスの成果</a:t>
            </a:r>
            <a:r>
              <a:rPr kumimoji="1" lang="ja-JP" altLang="en-US" sz="1200" dirty="0">
                <a:solidFill>
                  <a:srgbClr val="0432FF"/>
                </a:solidFill>
                <a:latin typeface="Meiryo" charset="-128"/>
                <a:ea typeface="Meiryo" charset="-128"/>
                <a:cs typeface="Meiryo" charset="-128"/>
              </a:rPr>
              <a:t>に対して</a:t>
            </a:r>
            <a:r>
              <a:rPr lang="ja-JP" altLang="en-US" b="1" dirty="0">
                <a:solidFill>
                  <a:srgbClr val="0432FF"/>
                </a:solidFill>
                <a:latin typeface="Meiryo" charset="-128"/>
                <a:ea typeface="Meiryo" charset="-128"/>
                <a:cs typeface="Meiryo" charset="-128"/>
              </a:rPr>
              <a:t>合格点</a:t>
            </a:r>
            <a:r>
              <a:rPr kumimoji="1" lang="ja-JP" altLang="en-US" sz="1200" dirty="0">
                <a:solidFill>
                  <a:srgbClr val="0432FF"/>
                </a:solidFill>
                <a:latin typeface="Meiryo" charset="-128"/>
                <a:ea typeface="Meiryo" charset="-128"/>
                <a:cs typeface="Meiryo" charset="-128"/>
              </a:rPr>
              <a:t>狙い</a:t>
            </a:r>
          </a:p>
        </p:txBody>
      </p:sp>
      <p:sp>
        <p:nvSpPr>
          <p:cNvPr id="52" name="テキスト ボックス 51"/>
          <p:cNvSpPr txBox="1"/>
          <p:nvPr/>
        </p:nvSpPr>
        <p:spPr>
          <a:xfrm>
            <a:off x="465056" y="4566714"/>
            <a:ext cx="2492990" cy="400110"/>
          </a:xfrm>
          <a:prstGeom prst="rect">
            <a:avLst/>
          </a:prstGeom>
          <a:noFill/>
        </p:spPr>
        <p:txBody>
          <a:bodyPr wrap="none" rtlCol="0">
            <a:spAutoFit/>
          </a:bodyPr>
          <a:lstStyle/>
          <a:p>
            <a:r>
              <a:rPr kumimoji="1" lang="ja-JP" altLang="en-US" sz="1000" dirty="0">
                <a:solidFill>
                  <a:srgbClr val="0432FF"/>
                </a:solidFill>
                <a:latin typeface="Meiryo" charset="-128"/>
                <a:ea typeface="Meiryo" charset="-128"/>
                <a:cs typeface="Meiryo" charset="-128"/>
              </a:rPr>
              <a:t>途中の成果からフィードバックを得て、</a:t>
            </a:r>
            <a:endParaRPr kumimoji="1" lang="en-US" altLang="ja-JP" sz="1000" dirty="0">
              <a:solidFill>
                <a:srgbClr val="0432FF"/>
              </a:solidFill>
              <a:latin typeface="Meiryo" charset="-128"/>
              <a:ea typeface="Meiryo" charset="-128"/>
              <a:cs typeface="Meiryo" charset="-128"/>
            </a:endParaRPr>
          </a:p>
          <a:p>
            <a:r>
              <a:rPr kumimoji="1" lang="ja-JP" altLang="en-US" sz="1000" dirty="0">
                <a:solidFill>
                  <a:srgbClr val="0432FF"/>
                </a:solidFill>
                <a:latin typeface="Meiryo" charset="-128"/>
                <a:ea typeface="Meiryo" charset="-128"/>
                <a:cs typeface="Meiryo" charset="-128"/>
              </a:rPr>
              <a:t>仕様や優先順位の変更を許容する。</a:t>
            </a:r>
          </a:p>
        </p:txBody>
      </p:sp>
      <p:sp>
        <p:nvSpPr>
          <p:cNvPr id="53" name="テキスト ボックス 52"/>
          <p:cNvSpPr txBox="1"/>
          <p:nvPr/>
        </p:nvSpPr>
        <p:spPr>
          <a:xfrm>
            <a:off x="455636" y="832362"/>
            <a:ext cx="3647152" cy="369332"/>
          </a:xfrm>
          <a:prstGeom prst="rect">
            <a:avLst/>
          </a:prstGeom>
          <a:noFill/>
        </p:spPr>
        <p:txBody>
          <a:bodyPr wrap="none" rtlCol="0">
            <a:spAutoFit/>
          </a:bodyPr>
          <a:lstStyle/>
          <a:p>
            <a:r>
              <a:rPr lang="ja-JP" altLang="en-US" b="1" dirty="0">
                <a:solidFill>
                  <a:schemeClr val="accent6">
                    <a:lumMod val="75000"/>
                  </a:schemeClr>
                </a:solidFill>
                <a:latin typeface="Meiryo" charset="-128"/>
                <a:ea typeface="Meiryo" charset="-128"/>
                <a:cs typeface="Meiryo" charset="-128"/>
              </a:rPr>
              <a:t>ウォーターフォール開発</a:t>
            </a:r>
            <a:r>
              <a:rPr kumimoji="1" lang="ja-JP" altLang="en-US" dirty="0">
                <a:solidFill>
                  <a:schemeClr val="accent6">
                    <a:lumMod val="75000"/>
                  </a:schemeClr>
                </a:solidFill>
                <a:latin typeface="Meiryo" charset="-128"/>
                <a:ea typeface="Meiryo" charset="-128"/>
                <a:cs typeface="Meiryo" charset="-128"/>
              </a:rPr>
              <a:t>の考え方</a:t>
            </a:r>
          </a:p>
        </p:txBody>
      </p:sp>
      <p:sp>
        <p:nvSpPr>
          <p:cNvPr id="54" name="テキスト ボックス 53"/>
          <p:cNvSpPr txBox="1"/>
          <p:nvPr/>
        </p:nvSpPr>
        <p:spPr>
          <a:xfrm>
            <a:off x="457896" y="3836434"/>
            <a:ext cx="2723823" cy="369332"/>
          </a:xfrm>
          <a:prstGeom prst="rect">
            <a:avLst/>
          </a:prstGeom>
          <a:noFill/>
        </p:spPr>
        <p:txBody>
          <a:bodyPr wrap="none" rtlCol="0">
            <a:spAutoFit/>
          </a:bodyPr>
          <a:lstStyle/>
          <a:p>
            <a:r>
              <a:rPr lang="ja-JP" altLang="en-US" b="1" dirty="0">
                <a:solidFill>
                  <a:srgbClr val="0432FF"/>
                </a:solidFill>
                <a:latin typeface="Meiryo" charset="-128"/>
                <a:ea typeface="Meiryo" charset="-128"/>
                <a:cs typeface="Meiryo" charset="-128"/>
              </a:rPr>
              <a:t>アジャイル開発</a:t>
            </a:r>
            <a:r>
              <a:rPr kumimoji="1" lang="ja-JP" altLang="en-US" dirty="0">
                <a:solidFill>
                  <a:srgbClr val="0432FF"/>
                </a:solidFill>
                <a:latin typeface="Meiryo" charset="-128"/>
                <a:ea typeface="Meiryo" charset="-128"/>
                <a:cs typeface="Meiryo" charset="-128"/>
              </a:rPr>
              <a:t>の考え方</a:t>
            </a:r>
          </a:p>
        </p:txBody>
      </p:sp>
      <p:sp>
        <p:nvSpPr>
          <p:cNvPr id="55" name="環状矢印 54"/>
          <p:cNvSpPr/>
          <p:nvPr/>
        </p:nvSpPr>
        <p:spPr>
          <a:xfrm rot="10800000" flipH="1">
            <a:off x="7580143" y="1264673"/>
            <a:ext cx="1080905" cy="1037441"/>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p:cNvSpPr txBox="1"/>
          <p:nvPr/>
        </p:nvSpPr>
        <p:spPr>
          <a:xfrm>
            <a:off x="5499766" y="2059125"/>
            <a:ext cx="2646878" cy="461665"/>
          </a:xfrm>
          <a:prstGeom prst="rect">
            <a:avLst/>
          </a:prstGeom>
          <a:noFill/>
        </p:spPr>
        <p:txBody>
          <a:bodyPr wrap="none" rtlCol="0">
            <a:spAutoFit/>
          </a:bodyPr>
          <a:lstStyle/>
          <a:p>
            <a:r>
              <a:rPr kumimoji="1" lang="ja-JP" altLang="en-US" sz="1200" dirty="0">
                <a:solidFill>
                  <a:srgbClr val="FF6666"/>
                </a:solidFill>
                <a:latin typeface="Meiryo" charset="-128"/>
                <a:ea typeface="Meiryo" charset="-128"/>
                <a:cs typeface="Meiryo" charset="-128"/>
              </a:rPr>
              <a:t>現場からのフィードバック</a:t>
            </a:r>
            <a:endParaRPr kumimoji="1" lang="en-US" altLang="ja-JP" sz="1200" dirty="0">
              <a:solidFill>
                <a:srgbClr val="FF6666"/>
              </a:solidFill>
              <a:latin typeface="Meiryo" charset="-128"/>
              <a:ea typeface="Meiryo" charset="-128"/>
              <a:cs typeface="Meiryo" charset="-128"/>
            </a:endParaRPr>
          </a:p>
          <a:p>
            <a:r>
              <a:rPr lang="ja-JP" altLang="en-US" sz="1200" dirty="0">
                <a:solidFill>
                  <a:srgbClr val="FF6666"/>
                </a:solidFill>
                <a:latin typeface="Meiryo" charset="-128"/>
                <a:ea typeface="Meiryo" charset="-128"/>
                <a:cs typeface="Meiryo" charset="-128"/>
              </a:rPr>
              <a:t>最後になって訂正・追加などが集中</a:t>
            </a:r>
            <a:endParaRPr kumimoji="1" lang="ja-JP" altLang="en-US" sz="1200" dirty="0">
              <a:solidFill>
                <a:srgbClr val="FF6666"/>
              </a:solidFill>
              <a:latin typeface="Meiryo" charset="-128"/>
              <a:ea typeface="Meiryo" charset="-128"/>
              <a:cs typeface="Meiryo" charset="-128"/>
            </a:endParaRPr>
          </a:p>
        </p:txBody>
      </p:sp>
      <p:sp>
        <p:nvSpPr>
          <p:cNvPr id="57" name="テキスト ボックス 56"/>
          <p:cNvSpPr txBox="1"/>
          <p:nvPr/>
        </p:nvSpPr>
        <p:spPr>
          <a:xfrm>
            <a:off x="5287723" y="5066057"/>
            <a:ext cx="2492990" cy="461665"/>
          </a:xfrm>
          <a:prstGeom prst="rect">
            <a:avLst/>
          </a:prstGeom>
          <a:noFill/>
        </p:spPr>
        <p:txBody>
          <a:bodyPr wrap="none" rtlCol="0">
            <a:spAutoFit/>
          </a:bodyPr>
          <a:lstStyle/>
          <a:p>
            <a:pPr algn="r"/>
            <a:r>
              <a:rPr kumimoji="1" lang="ja-JP" altLang="en-US" sz="1200" dirty="0">
                <a:solidFill>
                  <a:srgbClr val="0432FF"/>
                </a:solidFill>
                <a:latin typeface="Meiryo" charset="-128"/>
                <a:ea typeface="Meiryo" charset="-128"/>
                <a:cs typeface="Meiryo" charset="-128"/>
              </a:rPr>
              <a:t>目標としていたビジネスの成果が</a:t>
            </a:r>
            <a:endParaRPr kumimoji="1" lang="en-US" altLang="ja-JP" sz="1200" dirty="0">
              <a:solidFill>
                <a:srgbClr val="0432FF"/>
              </a:solidFill>
              <a:latin typeface="Meiryo" charset="-128"/>
              <a:ea typeface="Meiryo" charset="-128"/>
              <a:cs typeface="Meiryo" charset="-128"/>
            </a:endParaRPr>
          </a:p>
          <a:p>
            <a:pPr algn="r"/>
            <a:r>
              <a:rPr kumimoji="1" lang="ja-JP" altLang="en-US" sz="1200" dirty="0">
                <a:solidFill>
                  <a:srgbClr val="0432FF"/>
                </a:solidFill>
                <a:latin typeface="Meiryo" charset="-128"/>
                <a:ea typeface="Meiryo" charset="-128"/>
                <a:cs typeface="Meiryo" charset="-128"/>
              </a:rPr>
              <a:t>達成できていれば完了</a:t>
            </a:r>
          </a:p>
        </p:txBody>
      </p:sp>
      <p:cxnSp>
        <p:nvCxnSpPr>
          <p:cNvPr id="59" name="直線矢印コネクタ 58"/>
          <p:cNvCxnSpPr/>
          <p:nvPr/>
        </p:nvCxnSpPr>
        <p:spPr>
          <a:xfrm flipV="1">
            <a:off x="6586830" y="4573739"/>
            <a:ext cx="0" cy="45425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465056" y="1444492"/>
            <a:ext cx="3892412" cy="400110"/>
          </a:xfrm>
          <a:prstGeom prst="rect">
            <a:avLst/>
          </a:prstGeom>
          <a:noFill/>
        </p:spPr>
        <p:txBody>
          <a:bodyPr wrap="none" rtlCol="0">
            <a:spAutoFit/>
          </a:bodyPr>
          <a:lstStyle/>
          <a:p>
            <a:r>
              <a:rPr kumimoji="1" lang="ja-JP" altLang="en-US" sz="1000" dirty="0">
                <a:solidFill>
                  <a:schemeClr val="accent6">
                    <a:lumMod val="75000"/>
                  </a:schemeClr>
                </a:solidFill>
                <a:latin typeface="Meiryo" charset="-128"/>
                <a:ea typeface="Meiryo" charset="-128"/>
                <a:cs typeface="Meiryo" charset="-128"/>
              </a:rPr>
              <a:t>仕様凍結（確定）させて仕様書通りに開発が</a:t>
            </a:r>
            <a:r>
              <a:rPr kumimoji="1" lang="en-US" altLang="ja-JP" sz="1000" dirty="0">
                <a:solidFill>
                  <a:schemeClr val="accent6">
                    <a:lumMod val="75000"/>
                  </a:schemeClr>
                </a:solidFill>
                <a:latin typeface="Meiryo" charset="-128"/>
                <a:ea typeface="Meiryo" charset="-128"/>
                <a:cs typeface="Meiryo" charset="-128"/>
              </a:rPr>
              <a:t>100%</a:t>
            </a:r>
            <a:r>
              <a:rPr kumimoji="1" lang="ja-JP" altLang="en-US" sz="1000" dirty="0">
                <a:solidFill>
                  <a:schemeClr val="accent6">
                    <a:lumMod val="75000"/>
                  </a:schemeClr>
                </a:solidFill>
                <a:latin typeface="Meiryo" charset="-128"/>
                <a:ea typeface="Meiryo" charset="-128"/>
                <a:cs typeface="Meiryo" charset="-128"/>
              </a:rPr>
              <a:t>完了したら、</a:t>
            </a:r>
            <a:endParaRPr kumimoji="1" lang="en-US" altLang="ja-JP" sz="1000" dirty="0">
              <a:solidFill>
                <a:schemeClr val="accent6">
                  <a:lumMod val="75000"/>
                </a:schemeClr>
              </a:solidFill>
              <a:latin typeface="Meiryo" charset="-128"/>
              <a:ea typeface="Meiryo" charset="-128"/>
              <a:cs typeface="Meiryo" charset="-128"/>
            </a:endParaRPr>
          </a:p>
          <a:p>
            <a:r>
              <a:rPr kumimoji="1" lang="ja-JP" altLang="en-US" sz="1000" dirty="0">
                <a:solidFill>
                  <a:schemeClr val="accent6">
                    <a:lumMod val="75000"/>
                  </a:schemeClr>
                </a:solidFill>
                <a:latin typeface="Meiryo" charset="-128"/>
                <a:ea typeface="Meiryo" charset="-128"/>
                <a:cs typeface="Meiryo" charset="-128"/>
              </a:rPr>
              <a:t>現場からのフィードバックを求める。</a:t>
            </a:r>
          </a:p>
        </p:txBody>
      </p:sp>
      <p:sp>
        <p:nvSpPr>
          <p:cNvPr id="58" name="テキスト ボックス 57">
            <a:extLst>
              <a:ext uri="{FF2B5EF4-FFF2-40B4-BE49-F238E27FC236}">
                <a16:creationId xmlns:a16="http://schemas.microsoft.com/office/drawing/2014/main" id="{5670CA71-1222-FC4D-A6B2-E41394D3527B}"/>
              </a:ext>
            </a:extLst>
          </p:cNvPr>
          <p:cNvSpPr txBox="1"/>
          <p:nvPr/>
        </p:nvSpPr>
        <p:spPr>
          <a:xfrm>
            <a:off x="455563" y="1114649"/>
            <a:ext cx="3570208" cy="307777"/>
          </a:xfrm>
          <a:prstGeom prst="rect">
            <a:avLst/>
          </a:prstGeom>
          <a:noFill/>
        </p:spPr>
        <p:txBody>
          <a:bodyPr wrap="none" rtlCol="0">
            <a:spAutoFit/>
          </a:bodyPr>
          <a:lstStyle/>
          <a:p>
            <a:r>
              <a:rPr kumimoji="1" lang="ja-JP" altLang="en-US" sz="1400" b="1" u="sng" dirty="0">
                <a:solidFill>
                  <a:schemeClr val="accent6">
                    <a:lumMod val="75000"/>
                  </a:schemeClr>
                </a:solidFill>
                <a:latin typeface="Meiryo" charset="-128"/>
                <a:ea typeface="Meiryo" charset="-128"/>
                <a:cs typeface="Meiryo" charset="-128"/>
              </a:rPr>
              <a:t>仕事の</a:t>
            </a:r>
            <a:r>
              <a:rPr lang="ja-JP" altLang="en-US" sz="1400" b="1" u="sng" dirty="0">
                <a:solidFill>
                  <a:schemeClr val="accent6">
                    <a:lumMod val="75000"/>
                  </a:schemeClr>
                </a:solidFill>
                <a:latin typeface="Meiryo" charset="-128"/>
                <a:ea typeface="Meiryo" charset="-128"/>
                <a:cs typeface="Meiryo" charset="-128"/>
              </a:rPr>
              <a:t>仕組み</a:t>
            </a:r>
            <a:r>
              <a:rPr kumimoji="1" lang="ja-JP" altLang="en-US" sz="1400" b="1" u="sng" dirty="0">
                <a:solidFill>
                  <a:schemeClr val="accent6">
                    <a:lumMod val="75000"/>
                  </a:schemeClr>
                </a:solidFill>
                <a:latin typeface="Meiryo" charset="-128"/>
                <a:ea typeface="Meiryo" charset="-128"/>
                <a:cs typeface="Meiryo" charset="-128"/>
              </a:rPr>
              <a:t>は確定できる</a:t>
            </a:r>
            <a:r>
              <a:rPr kumimoji="1" lang="ja-JP" altLang="en-US" sz="1200" dirty="0">
                <a:solidFill>
                  <a:schemeClr val="accent6">
                    <a:lumMod val="75000"/>
                  </a:schemeClr>
                </a:solidFill>
                <a:latin typeface="Meiryo" charset="-128"/>
                <a:ea typeface="Meiryo" charset="-128"/>
                <a:cs typeface="Meiryo" charset="-128"/>
              </a:rPr>
              <a:t>を前提にした開発</a:t>
            </a:r>
          </a:p>
        </p:txBody>
      </p:sp>
      <p:sp>
        <p:nvSpPr>
          <p:cNvPr id="60" name="テキスト ボックス 59">
            <a:extLst>
              <a:ext uri="{FF2B5EF4-FFF2-40B4-BE49-F238E27FC236}">
                <a16:creationId xmlns:a16="http://schemas.microsoft.com/office/drawing/2014/main" id="{6E156691-FCED-3B4A-8689-A01ED95D4268}"/>
              </a:ext>
            </a:extLst>
          </p:cNvPr>
          <p:cNvSpPr txBox="1"/>
          <p:nvPr/>
        </p:nvSpPr>
        <p:spPr>
          <a:xfrm>
            <a:off x="465056" y="4096139"/>
            <a:ext cx="3416320" cy="307777"/>
          </a:xfrm>
          <a:prstGeom prst="rect">
            <a:avLst/>
          </a:prstGeom>
          <a:noFill/>
        </p:spPr>
        <p:txBody>
          <a:bodyPr wrap="none" rtlCol="0">
            <a:spAutoFit/>
          </a:bodyPr>
          <a:lstStyle/>
          <a:p>
            <a:r>
              <a:rPr kumimoji="1" lang="ja-JP" altLang="en-US" sz="1400" b="1" u="sng" dirty="0">
                <a:solidFill>
                  <a:srgbClr val="0432FF"/>
                </a:solidFill>
                <a:latin typeface="Meiryo" charset="-128"/>
                <a:ea typeface="Meiryo" charset="-128"/>
                <a:cs typeface="Meiryo" charset="-128"/>
              </a:rPr>
              <a:t>仕事の仕組みは変化する</a:t>
            </a:r>
            <a:r>
              <a:rPr kumimoji="1" lang="ja-JP" altLang="en-US" sz="1400" u="sng" dirty="0">
                <a:solidFill>
                  <a:srgbClr val="0432FF"/>
                </a:solidFill>
                <a:latin typeface="Meiryo" charset="-128"/>
                <a:ea typeface="Meiryo" charset="-128"/>
                <a:cs typeface="Meiryo" charset="-128"/>
              </a:rPr>
              <a:t>を</a:t>
            </a:r>
            <a:r>
              <a:rPr kumimoji="1" lang="ja-JP" altLang="en-US" sz="1200" dirty="0">
                <a:solidFill>
                  <a:srgbClr val="0432FF"/>
                </a:solidFill>
                <a:latin typeface="Meiryo" charset="-128"/>
                <a:ea typeface="Meiryo" charset="-128"/>
                <a:cs typeface="Meiryo" charset="-128"/>
              </a:rPr>
              <a:t>前提にした開発</a:t>
            </a:r>
          </a:p>
        </p:txBody>
      </p:sp>
    </p:spTree>
    <p:extLst>
      <p:ext uri="{BB962C8B-B14F-4D97-AF65-F5344CB8AC3E}">
        <p14:creationId xmlns:p14="http://schemas.microsoft.com/office/powerpoint/2010/main" val="414849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effectLst/>
                <a:latin typeface="Arial"/>
                <a:ea typeface="HGP創英角ｺﾞｼｯｸUB" pitchFamily="50" charset="-128"/>
                <a:cs typeface="Arial"/>
              </a:rPr>
              <a:t>IoT</a:t>
            </a:r>
            <a:r>
              <a:rPr lang="ja-JP" altLang="en-US" sz="2400">
                <a:solidFill>
                  <a:srgbClr val="FFFFFF"/>
                </a:solidFill>
                <a:effectLst/>
                <a:latin typeface="Arial"/>
                <a:ea typeface="HGP創英角ｺﾞｼｯｸUB" pitchFamily="50" charset="-128"/>
                <a:cs typeface="Arial"/>
              </a:rPr>
              <a:t>と通信</a:t>
            </a:r>
            <a:r>
              <a:rPr lang="ja-JP" altLang="en-US" sz="2400">
                <a:solidFill>
                  <a:srgbClr val="FFFFFF"/>
                </a:solidFill>
                <a:latin typeface="Arial"/>
                <a:ea typeface="HGP創英角ｺﾞｼｯｸUB" pitchFamily="50" charset="-128"/>
                <a:cs typeface="Arial"/>
              </a:rPr>
              <a:t>／</a:t>
            </a:r>
            <a:r>
              <a:rPr lang="en-US" altLang="ja-JP" sz="2400" dirty="0">
                <a:solidFill>
                  <a:srgbClr val="FFFFFF"/>
                </a:solidFill>
                <a:latin typeface="Arial"/>
                <a:ea typeface="HGP創英角ｺﾞｼｯｸUB" pitchFamily="50" charset="-128"/>
                <a:cs typeface="Arial"/>
              </a:rPr>
              <a:t>LPWA</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902173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LPWA(Low Power Wide Area)</a:t>
            </a:r>
            <a:r>
              <a:rPr lang="ja-JP" altLang="en-US" dirty="0"/>
              <a:t>ネットワークとは</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sp>
        <p:nvSpPr>
          <p:cNvPr id="4" name="正方形/長方形 3"/>
          <p:cNvSpPr/>
          <p:nvPr/>
        </p:nvSpPr>
        <p:spPr>
          <a:xfrm>
            <a:off x="5004048" y="1484784"/>
            <a:ext cx="3240360" cy="460851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800" dirty="0">
                <a:solidFill>
                  <a:srgbClr val="FFFFFF"/>
                </a:solidFill>
                <a:latin typeface="Meiryo" charset="-128"/>
                <a:ea typeface="Meiryo" charset="-128"/>
                <a:cs typeface="Meiryo" charset="-128"/>
              </a:rPr>
              <a:t>低　速</a:t>
            </a:r>
            <a:endParaRPr lang="en-US" altLang="ja-JP" sz="4800"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最大数十キロ</a:t>
            </a:r>
            <a:r>
              <a:rPr kumimoji="1" lang="en-US" altLang="ja-JP" dirty="0">
                <a:solidFill>
                  <a:srgbClr val="FFFFFF"/>
                </a:solidFill>
                <a:latin typeface="Meiryo" charset="-128"/>
                <a:ea typeface="Meiryo" charset="-128"/>
                <a:cs typeface="Meiryo" charset="-128"/>
              </a:rPr>
              <a:t>bps</a:t>
            </a:r>
            <a:endParaRPr kumimoji="1" lang="ja-JP" altLang="en-US" dirty="0">
              <a:solidFill>
                <a:srgbClr val="FFFFFF"/>
              </a:solidFill>
              <a:latin typeface="Meiryo" charset="-128"/>
              <a:ea typeface="Meiryo" charset="-128"/>
              <a:cs typeface="Meiryo" charset="-128"/>
            </a:endParaRPr>
          </a:p>
        </p:txBody>
      </p:sp>
      <p:sp>
        <p:nvSpPr>
          <p:cNvPr id="5" name="正方形/長方形 4"/>
          <p:cNvSpPr/>
          <p:nvPr/>
        </p:nvSpPr>
        <p:spPr>
          <a:xfrm>
            <a:off x="899592" y="1484784"/>
            <a:ext cx="3240360" cy="14401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低消費電力</a:t>
            </a:r>
            <a:endParaRPr kumimoji="1" lang="en-US" altLang="ja-JP" sz="3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規定の電池容量で数ヶ月から数年使用可</a:t>
            </a: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899592" y="3068960"/>
            <a:ext cx="3240360" cy="14401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広域通信</a:t>
            </a:r>
            <a:endParaRPr kumimoji="1" lang="en-US" altLang="ja-JP" sz="3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基地局から数キロから数十キロをカバー</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899592" y="4653136"/>
            <a:ext cx="3240360" cy="14401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低コスト</a:t>
            </a:r>
            <a:endParaRPr kumimoji="1" lang="en-US" altLang="ja-JP" sz="3200"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@10</a:t>
            </a:r>
            <a:r>
              <a:rPr lang="ja-JP" altLang="en-US" sz="1200" dirty="0">
                <a:solidFill>
                  <a:srgbClr val="FFFFFF"/>
                </a:solidFill>
                <a:latin typeface="Meiryo" charset="-128"/>
                <a:ea typeface="Meiryo" charset="-128"/>
                <a:cs typeface="Meiryo" charset="-128"/>
              </a:rPr>
              <a:t>円</a:t>
            </a:r>
            <a:r>
              <a:rPr lang="en-US" altLang="ja-JP" sz="1200" dirty="0">
                <a:solidFill>
                  <a:srgbClr val="FFFFFF"/>
                </a:solidFill>
                <a:latin typeface="Meiryo" charset="-128"/>
                <a:ea typeface="Meiryo" charset="-128"/>
                <a:cs typeface="Meiryo" charset="-128"/>
              </a:rPr>
              <a:t>/</a:t>
            </a:r>
            <a:r>
              <a:rPr lang="ja-JP" altLang="en-US" sz="1200" dirty="0">
                <a:solidFill>
                  <a:srgbClr val="FFFFFF"/>
                </a:solidFill>
                <a:latin typeface="Meiryo" charset="-128"/>
                <a:ea typeface="Meiryo" charset="-128"/>
                <a:cs typeface="Meiryo" charset="-128"/>
              </a:rPr>
              <a:t>月程度からの使用料</a:t>
            </a:r>
            <a:endParaRPr kumimoji="1" lang="ja-JP" altLang="en-US" sz="1200" dirty="0">
              <a:solidFill>
                <a:srgbClr val="FFFFFF"/>
              </a:solidFill>
              <a:latin typeface="Meiryo" charset="-128"/>
              <a:ea typeface="Meiryo" charset="-128"/>
              <a:cs typeface="Meiryo" charset="-128"/>
            </a:endParaRPr>
          </a:p>
        </p:txBody>
      </p:sp>
      <p:sp>
        <p:nvSpPr>
          <p:cNvPr id="8" name="左右矢印 7"/>
          <p:cNvSpPr/>
          <p:nvPr/>
        </p:nvSpPr>
        <p:spPr>
          <a:xfrm>
            <a:off x="4031940" y="1871401"/>
            <a:ext cx="1080120" cy="666925"/>
          </a:xfrm>
          <a:prstGeom prst="left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C000"/>
              </a:solidFill>
              <a:latin typeface="ＭＳ Ｐゴシック"/>
              <a:ea typeface="ＭＳ Ｐゴシック"/>
              <a:cs typeface="ＭＳ Ｐゴシック"/>
            </a:endParaRPr>
          </a:p>
        </p:txBody>
      </p:sp>
      <p:sp>
        <p:nvSpPr>
          <p:cNvPr id="9" name="左右矢印 8"/>
          <p:cNvSpPr/>
          <p:nvPr/>
        </p:nvSpPr>
        <p:spPr>
          <a:xfrm>
            <a:off x="4031940" y="3455577"/>
            <a:ext cx="1080120" cy="666925"/>
          </a:xfrm>
          <a:prstGeom prst="left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C000"/>
              </a:solidFill>
              <a:latin typeface="ＭＳ Ｐゴシック"/>
              <a:ea typeface="ＭＳ Ｐゴシック"/>
              <a:cs typeface="ＭＳ Ｐゴシック"/>
            </a:endParaRPr>
          </a:p>
        </p:txBody>
      </p:sp>
      <p:sp>
        <p:nvSpPr>
          <p:cNvPr id="10" name="左右矢印 9"/>
          <p:cNvSpPr/>
          <p:nvPr/>
        </p:nvSpPr>
        <p:spPr>
          <a:xfrm>
            <a:off x="3965679" y="5039753"/>
            <a:ext cx="1080120" cy="666925"/>
          </a:xfrm>
          <a:prstGeom prst="left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C000"/>
              </a:solidFill>
              <a:latin typeface="ＭＳ Ｐゴシック"/>
              <a:ea typeface="ＭＳ Ｐゴシック"/>
              <a:cs typeface="ＭＳ Ｐゴシック"/>
            </a:endParaRPr>
          </a:p>
        </p:txBody>
      </p:sp>
      <p:sp>
        <p:nvSpPr>
          <p:cNvPr id="11" name="テキスト ボックス 10"/>
          <p:cNvSpPr txBox="1"/>
          <p:nvPr/>
        </p:nvSpPr>
        <p:spPr>
          <a:xfrm>
            <a:off x="2068366" y="1005370"/>
            <a:ext cx="902811" cy="523220"/>
          </a:xfrm>
          <a:prstGeom prst="rect">
            <a:avLst/>
          </a:prstGeom>
          <a:noFill/>
        </p:spPr>
        <p:txBody>
          <a:bodyPr wrap="none" rtlCol="0">
            <a:spAutoFit/>
          </a:bodyPr>
          <a:lstStyle/>
          <a:p>
            <a:pPr algn="ctr"/>
            <a:r>
              <a:rPr kumimoji="1" lang="ja-JP" altLang="en-US" sz="2800" dirty="0">
                <a:solidFill>
                  <a:srgbClr val="0070C0"/>
                </a:solidFill>
                <a:latin typeface="Meiryo" charset="-128"/>
                <a:ea typeface="Meiryo" charset="-128"/>
                <a:cs typeface="Meiryo" charset="-128"/>
              </a:rPr>
              <a:t>利点</a:t>
            </a:r>
          </a:p>
        </p:txBody>
      </p:sp>
      <p:sp>
        <p:nvSpPr>
          <p:cNvPr id="12" name="テキスト ボックス 11"/>
          <p:cNvSpPr txBox="1"/>
          <p:nvPr/>
        </p:nvSpPr>
        <p:spPr>
          <a:xfrm>
            <a:off x="6172822" y="1003575"/>
            <a:ext cx="902811" cy="523220"/>
          </a:xfrm>
          <a:prstGeom prst="rect">
            <a:avLst/>
          </a:prstGeom>
          <a:noFill/>
        </p:spPr>
        <p:txBody>
          <a:bodyPr wrap="none" rtlCol="0">
            <a:spAutoFit/>
          </a:bodyPr>
          <a:lstStyle/>
          <a:p>
            <a:pPr algn="ctr"/>
            <a:r>
              <a:rPr kumimoji="1" lang="ja-JP" altLang="en-US" sz="2800" dirty="0">
                <a:solidFill>
                  <a:srgbClr val="C00000"/>
                </a:solidFill>
                <a:latin typeface="Meiryo" charset="-128"/>
                <a:ea typeface="Meiryo" charset="-128"/>
                <a:cs typeface="Meiryo" charset="-128"/>
              </a:rPr>
              <a:t>制約</a:t>
            </a:r>
          </a:p>
        </p:txBody>
      </p:sp>
    </p:spTree>
    <p:extLst>
      <p:ext uri="{BB962C8B-B14F-4D97-AF65-F5344CB8AC3E}">
        <p14:creationId xmlns:p14="http://schemas.microsoft.com/office/powerpoint/2010/main" val="17852740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61143E-F9CA-1046-94B6-E471E1CFED2C}"/>
              </a:ext>
            </a:extLst>
          </p:cNvPr>
          <p:cNvSpPr>
            <a:spLocks noGrp="1"/>
          </p:cNvSpPr>
          <p:nvPr>
            <p:ph type="title"/>
          </p:nvPr>
        </p:nvSpPr>
        <p:spPr/>
        <p:txBody>
          <a:bodyPr/>
          <a:lstStyle/>
          <a:p>
            <a:r>
              <a:rPr kumimoji="1" lang="en-US" altLang="ja-JP" dirty="0" err="1"/>
              <a:t>IoT</a:t>
            </a:r>
            <a:r>
              <a:rPr kumimoji="1" lang="ja-JP" altLang="en-US" dirty="0"/>
              <a:t>通信：</a:t>
            </a:r>
            <a:r>
              <a:rPr kumimoji="1" lang="en-US" altLang="ja-JP" dirty="0"/>
              <a:t>LPWA</a:t>
            </a:r>
            <a:r>
              <a:rPr kumimoji="1" lang="ja-JP" altLang="en-US" dirty="0"/>
              <a:t>と他の通信方式の比較</a:t>
            </a:r>
          </a:p>
        </p:txBody>
      </p:sp>
      <p:sp>
        <p:nvSpPr>
          <p:cNvPr id="3" name="スライド番号プレースホルダー 2">
            <a:extLst>
              <a:ext uri="{FF2B5EF4-FFF2-40B4-BE49-F238E27FC236}">
                <a16:creationId xmlns:a16="http://schemas.microsoft.com/office/drawing/2014/main" id="{298136DF-C726-2D49-8137-6C30E404B158}"/>
              </a:ext>
            </a:extLst>
          </p:cNvPr>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pic>
        <p:nvPicPr>
          <p:cNvPr id="5" name="図 4">
            <a:extLst>
              <a:ext uri="{FF2B5EF4-FFF2-40B4-BE49-F238E27FC236}">
                <a16:creationId xmlns:a16="http://schemas.microsoft.com/office/drawing/2014/main" id="{0A30CF48-1C53-4D4F-992C-8ED2CD91B560}"/>
              </a:ext>
            </a:extLst>
          </p:cNvPr>
          <p:cNvPicPr>
            <a:picLocks noChangeAspect="1"/>
          </p:cNvPicPr>
          <p:nvPr/>
        </p:nvPicPr>
        <p:blipFill>
          <a:blip r:embed="rId2"/>
          <a:stretch>
            <a:fillRect/>
          </a:stretch>
        </p:blipFill>
        <p:spPr>
          <a:xfrm>
            <a:off x="0" y="1481361"/>
            <a:ext cx="9144000" cy="3895278"/>
          </a:xfrm>
          <a:prstGeom prst="rect">
            <a:avLst/>
          </a:prstGeom>
        </p:spPr>
      </p:pic>
      <p:sp>
        <p:nvSpPr>
          <p:cNvPr id="6" name="テキスト ボックス 5">
            <a:extLst>
              <a:ext uri="{FF2B5EF4-FFF2-40B4-BE49-F238E27FC236}">
                <a16:creationId xmlns:a16="http://schemas.microsoft.com/office/drawing/2014/main" id="{C5C3E95C-6BCE-8A44-93A3-349B8CA97B1C}"/>
              </a:ext>
            </a:extLst>
          </p:cNvPr>
          <p:cNvSpPr txBox="1"/>
          <p:nvPr/>
        </p:nvSpPr>
        <p:spPr>
          <a:xfrm>
            <a:off x="2812266" y="1628800"/>
            <a:ext cx="1737592" cy="369332"/>
          </a:xfrm>
          <a:prstGeom prst="rect">
            <a:avLst/>
          </a:prstGeom>
          <a:noFill/>
        </p:spPr>
        <p:txBody>
          <a:bodyPr wrap="none" rtlCol="0">
            <a:spAutoFit/>
          </a:bodyPr>
          <a:lstStyle/>
          <a:p>
            <a:r>
              <a:rPr lang="ja-JP" altLang="en-US" dirty="0">
                <a:solidFill>
                  <a:schemeClr val="accent2">
                    <a:lumMod val="75000"/>
                  </a:schemeClr>
                </a:solidFill>
                <a:latin typeface="Meiryo" panose="020B0604030504040204" pitchFamily="34" charset="-128"/>
                <a:ea typeface="Meiryo" panose="020B0604030504040204" pitchFamily="34" charset="-128"/>
              </a:rPr>
              <a:t>現行の</a:t>
            </a:r>
            <a:r>
              <a:rPr lang="en-US" altLang="ja-JP" dirty="0">
                <a:solidFill>
                  <a:schemeClr val="accent2">
                    <a:lumMod val="75000"/>
                  </a:schemeClr>
                </a:solidFill>
                <a:latin typeface="Meiryo" panose="020B0604030504040204" pitchFamily="34" charset="-128"/>
                <a:ea typeface="Meiryo" panose="020B0604030504040204" pitchFamily="34" charset="-128"/>
              </a:rPr>
              <a:t>LTE</a:t>
            </a:r>
            <a:r>
              <a:rPr lang="ja-JP" altLang="en-US" dirty="0">
                <a:solidFill>
                  <a:schemeClr val="accent2">
                    <a:lumMod val="75000"/>
                  </a:schemeClr>
                </a:solidFill>
                <a:latin typeface="Meiryo" panose="020B0604030504040204" pitchFamily="34" charset="-128"/>
                <a:ea typeface="Meiryo" panose="020B0604030504040204" pitchFamily="34" charset="-128"/>
              </a:rPr>
              <a:t>方式</a:t>
            </a:r>
            <a:endParaRPr kumimoji="1" lang="en-US" altLang="ja-JP" dirty="0">
              <a:solidFill>
                <a:schemeClr val="accent2">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858175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LPWA(Low Power Wide Area)</a:t>
            </a:r>
            <a:r>
              <a:rPr lang="ja-JP" altLang="en-US" dirty="0"/>
              <a:t>ネットワークの位置付け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sp>
        <p:nvSpPr>
          <p:cNvPr id="4" name="正方形/長方形 3"/>
          <p:cNvSpPr/>
          <p:nvPr/>
        </p:nvSpPr>
        <p:spPr>
          <a:xfrm>
            <a:off x="575556" y="1061042"/>
            <a:ext cx="7992888" cy="518457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22800" y="4437112"/>
            <a:ext cx="2581048" cy="1728192"/>
          </a:xfrm>
          <a:prstGeom prst="rect">
            <a:avLst/>
          </a:prstGeom>
          <a:solidFill>
            <a:srgbClr val="00B0F0">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200" dirty="0">
                <a:solidFill>
                  <a:srgbClr val="FFFFFF"/>
                </a:solidFill>
                <a:latin typeface="Meiryo" charset="-128"/>
                <a:ea typeface="Meiryo" charset="-128"/>
                <a:cs typeface="Meiryo" charset="-128"/>
              </a:rPr>
              <a:t>SIGFOX</a:t>
            </a:r>
          </a:p>
          <a:p>
            <a:pPr algn="ctr"/>
            <a:endParaRPr lang="en-US" altLang="ja-JP" sz="1400" dirty="0">
              <a:solidFill>
                <a:srgbClr val="FFFFFF"/>
              </a:solidFill>
              <a:latin typeface="Meiryo" charset="-128"/>
              <a:ea typeface="Meiryo" charset="-128"/>
              <a:cs typeface="Meiryo" charset="-128"/>
            </a:endParaRPr>
          </a:p>
          <a:p>
            <a:pPr marL="493713" indent="-177800">
              <a:buFont typeface="Wingdings" charset="2"/>
              <a:buChar char="Ø"/>
            </a:pPr>
            <a:r>
              <a:rPr lang="ja-JP" altLang="en-US" sz="1400" dirty="0">
                <a:solidFill>
                  <a:srgbClr val="FFFFFF"/>
                </a:solidFill>
                <a:latin typeface="Meiryo" charset="-128"/>
                <a:ea typeface="Meiryo" charset="-128"/>
                <a:cs typeface="Meiryo" charset="-128"/>
              </a:rPr>
              <a:t>上り：</a:t>
            </a:r>
            <a:r>
              <a:rPr lang="en-US" altLang="ja-JP" sz="1400" dirty="0">
                <a:solidFill>
                  <a:srgbClr val="FFFFFF"/>
                </a:solidFill>
                <a:latin typeface="Meiryo" charset="-128"/>
                <a:ea typeface="Meiryo" charset="-128"/>
                <a:cs typeface="Meiryo" charset="-128"/>
              </a:rPr>
              <a:t>100bps</a:t>
            </a:r>
          </a:p>
          <a:p>
            <a:pPr marL="493713" indent="-177800">
              <a:buFont typeface="Wingdings" charset="2"/>
              <a:buChar char="Ø"/>
            </a:pPr>
            <a:r>
              <a:rPr kumimoji="1" lang="ja-JP" altLang="en-US" sz="1400" dirty="0">
                <a:solidFill>
                  <a:srgbClr val="FFFFFF"/>
                </a:solidFill>
                <a:latin typeface="Meiryo" charset="-128"/>
                <a:ea typeface="Meiryo" charset="-128"/>
                <a:cs typeface="Meiryo" charset="-128"/>
              </a:rPr>
              <a:t>下り：</a:t>
            </a:r>
            <a:r>
              <a:rPr lang="en-US" altLang="ja-JP" sz="1400" dirty="0">
                <a:solidFill>
                  <a:srgbClr val="FFFFFF"/>
                </a:solidFill>
                <a:latin typeface="Meiryo" charset="-128"/>
                <a:ea typeface="Meiryo" charset="-128"/>
                <a:cs typeface="Meiryo" charset="-128"/>
              </a:rPr>
              <a:t>600bps</a:t>
            </a:r>
          </a:p>
          <a:p>
            <a:pPr marL="493713" indent="-177800">
              <a:buFont typeface="Wingdings" charset="2"/>
              <a:buChar char="Ø"/>
            </a:pPr>
            <a:r>
              <a:rPr kumimoji="1" lang="ja-JP" altLang="en-US" sz="1400" dirty="0">
                <a:solidFill>
                  <a:srgbClr val="FFFFFF"/>
                </a:solidFill>
                <a:latin typeface="Meiryo" charset="-128"/>
                <a:ea typeface="Meiryo" charset="-128"/>
                <a:cs typeface="Meiryo" charset="-128"/>
              </a:rPr>
              <a:t>料金：</a:t>
            </a:r>
            <a:r>
              <a:rPr kumimoji="1" lang="en-US" altLang="ja-JP" sz="1400" dirty="0">
                <a:solidFill>
                  <a:srgbClr val="FFFFFF"/>
                </a:solidFill>
                <a:latin typeface="Meiryo" charset="-128"/>
                <a:ea typeface="Meiryo" charset="-128"/>
                <a:cs typeface="Meiryo" charset="-128"/>
              </a:rPr>
              <a:t>100</a:t>
            </a:r>
            <a:r>
              <a:rPr kumimoji="1" lang="ja-JP" altLang="en-US" sz="1400" dirty="0">
                <a:solidFill>
                  <a:srgbClr val="FFFFFF"/>
                </a:solidFill>
                <a:latin typeface="Meiryo" charset="-128"/>
                <a:ea typeface="Meiryo" charset="-128"/>
                <a:cs typeface="Meiryo" charset="-128"/>
              </a:rPr>
              <a:t>円</a:t>
            </a:r>
            <a:r>
              <a:rPr kumimoji="1" lang="en-US" altLang="ja-JP" sz="1400" dirty="0">
                <a:solidFill>
                  <a:srgbClr val="FFFFFF"/>
                </a:solidFill>
                <a:latin typeface="Meiryo" charset="-128"/>
                <a:ea typeface="Meiryo" charset="-128"/>
                <a:cs typeface="Meiryo" charset="-128"/>
              </a:rPr>
              <a:t>〜/</a:t>
            </a:r>
            <a:r>
              <a:rPr kumimoji="1" lang="ja-JP" altLang="en-US" sz="1400" dirty="0">
                <a:solidFill>
                  <a:srgbClr val="FFFFFF"/>
                </a:solidFill>
                <a:latin typeface="Meiryo" charset="-128"/>
                <a:ea typeface="Meiryo" charset="-128"/>
                <a:cs typeface="Meiryo" charset="-128"/>
              </a:rPr>
              <a:t>年</a:t>
            </a:r>
          </a:p>
        </p:txBody>
      </p:sp>
      <p:sp>
        <p:nvSpPr>
          <p:cNvPr id="7" name="正方形/長方形 6"/>
          <p:cNvSpPr/>
          <p:nvPr/>
        </p:nvSpPr>
        <p:spPr>
          <a:xfrm>
            <a:off x="3281476" y="2820256"/>
            <a:ext cx="2581048" cy="1728192"/>
          </a:xfrm>
          <a:prstGeom prst="rect">
            <a:avLst/>
          </a:prstGeom>
          <a:solidFill>
            <a:srgbClr val="0070C0">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200" dirty="0" err="1">
                <a:solidFill>
                  <a:srgbClr val="FFFFFF"/>
                </a:solidFill>
                <a:latin typeface="Meiryo" charset="-128"/>
                <a:ea typeface="Meiryo" charset="-128"/>
                <a:cs typeface="Meiryo" charset="-128"/>
              </a:rPr>
              <a:t>LoRaWAN</a:t>
            </a:r>
            <a:endParaRPr kumimoji="1" lang="en-US" altLang="ja-JP" sz="3200" dirty="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marL="493713" indent="-177800">
              <a:buFont typeface="Wingdings" charset="2"/>
              <a:buChar char="Ø"/>
            </a:pPr>
            <a:r>
              <a:rPr lang="ja-JP" altLang="en-US" sz="1400" dirty="0">
                <a:solidFill>
                  <a:srgbClr val="FFFFFF"/>
                </a:solidFill>
                <a:latin typeface="Meiryo" charset="-128"/>
                <a:ea typeface="Meiryo" charset="-128"/>
                <a:cs typeface="Meiryo" charset="-128"/>
              </a:rPr>
              <a:t>上り：</a:t>
            </a:r>
            <a:r>
              <a:rPr lang="en-US" altLang="ja-JP" sz="1400" dirty="0">
                <a:solidFill>
                  <a:srgbClr val="FFFFFF"/>
                </a:solidFill>
                <a:latin typeface="Meiryo" charset="-128"/>
                <a:ea typeface="Meiryo" charset="-128"/>
                <a:cs typeface="Meiryo" charset="-128"/>
              </a:rPr>
              <a:t>3kbps</a:t>
            </a:r>
          </a:p>
          <a:p>
            <a:pPr marL="493713" indent="-177800">
              <a:buFont typeface="Wingdings" charset="2"/>
              <a:buChar char="Ø"/>
            </a:pPr>
            <a:r>
              <a:rPr kumimoji="1" lang="ja-JP" altLang="en-US" sz="1400" dirty="0">
                <a:solidFill>
                  <a:srgbClr val="FFFFFF"/>
                </a:solidFill>
                <a:latin typeface="Meiryo" charset="-128"/>
                <a:ea typeface="Meiryo" charset="-128"/>
                <a:cs typeface="Meiryo" charset="-128"/>
              </a:rPr>
              <a:t>下り：</a:t>
            </a:r>
            <a:r>
              <a:rPr lang="en-US" altLang="ja-JP" sz="1400" dirty="0">
                <a:solidFill>
                  <a:srgbClr val="FFFFFF"/>
                </a:solidFill>
                <a:latin typeface="Meiryo" charset="-128"/>
                <a:ea typeface="Meiryo" charset="-128"/>
                <a:cs typeface="Meiryo" charset="-128"/>
              </a:rPr>
              <a:t>3kbps</a:t>
            </a:r>
          </a:p>
          <a:p>
            <a:pPr marL="493713" indent="-177800">
              <a:buFont typeface="Wingdings" charset="2"/>
              <a:buChar char="Ø"/>
            </a:pPr>
            <a:r>
              <a:rPr kumimoji="1" lang="ja-JP" altLang="en-US" sz="1400" dirty="0">
                <a:solidFill>
                  <a:srgbClr val="FFFFFF"/>
                </a:solidFill>
                <a:latin typeface="Meiryo" charset="-128"/>
                <a:ea typeface="Meiryo" charset="-128"/>
                <a:cs typeface="Meiryo" charset="-128"/>
              </a:rPr>
              <a:t>料金：</a:t>
            </a:r>
            <a:r>
              <a:rPr kumimoji="1" lang="en-US" altLang="ja-JP" sz="1400" dirty="0">
                <a:solidFill>
                  <a:srgbClr val="FFFFFF"/>
                </a:solidFill>
                <a:latin typeface="Meiryo" charset="-128"/>
                <a:ea typeface="Meiryo" charset="-128"/>
                <a:cs typeface="Meiryo" charset="-128"/>
              </a:rPr>
              <a:t>360</a:t>
            </a:r>
            <a:r>
              <a:rPr kumimoji="1" lang="ja-JP" altLang="en-US" sz="1400" dirty="0">
                <a:solidFill>
                  <a:srgbClr val="FFFFFF"/>
                </a:solidFill>
                <a:latin typeface="Meiryo" charset="-128"/>
                <a:ea typeface="Meiryo" charset="-128"/>
                <a:cs typeface="Meiryo" charset="-128"/>
              </a:rPr>
              <a:t>円</a:t>
            </a:r>
            <a:r>
              <a:rPr kumimoji="1" lang="en-US" altLang="ja-JP" sz="1400" dirty="0">
                <a:solidFill>
                  <a:srgbClr val="FFFFFF"/>
                </a:solidFill>
                <a:latin typeface="Meiryo" charset="-128"/>
                <a:ea typeface="Meiryo" charset="-128"/>
                <a:cs typeface="Meiryo" charset="-128"/>
              </a:rPr>
              <a:t>〜/</a:t>
            </a:r>
            <a:r>
              <a:rPr kumimoji="1" lang="ja-JP" altLang="en-US" sz="1400" dirty="0">
                <a:solidFill>
                  <a:srgbClr val="FFFFFF"/>
                </a:solidFill>
                <a:latin typeface="Meiryo" charset="-128"/>
                <a:ea typeface="Meiryo" charset="-128"/>
                <a:cs typeface="Meiryo" charset="-128"/>
              </a:rPr>
              <a:t>年</a:t>
            </a:r>
          </a:p>
        </p:txBody>
      </p:sp>
      <p:sp>
        <p:nvSpPr>
          <p:cNvPr id="8" name="正方形/長方形 7"/>
          <p:cNvSpPr/>
          <p:nvPr/>
        </p:nvSpPr>
        <p:spPr>
          <a:xfrm>
            <a:off x="5924960" y="1196752"/>
            <a:ext cx="2581048" cy="1728192"/>
          </a:xfrm>
          <a:prstGeom prst="rect">
            <a:avLst/>
          </a:prstGeom>
          <a:solidFill>
            <a:srgbClr val="3366FF">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200" dirty="0">
                <a:solidFill>
                  <a:srgbClr val="FFFFFF"/>
                </a:solidFill>
                <a:latin typeface="Meiryo" charset="-128"/>
                <a:ea typeface="Meiryo" charset="-128"/>
                <a:cs typeface="Meiryo" charset="-128"/>
              </a:rPr>
              <a:t>NB-</a:t>
            </a:r>
            <a:r>
              <a:rPr kumimoji="1" lang="en-US" altLang="ja-JP" sz="3200" dirty="0" err="1">
                <a:solidFill>
                  <a:srgbClr val="FFFFFF"/>
                </a:solidFill>
                <a:latin typeface="Meiryo" charset="-128"/>
                <a:ea typeface="Meiryo" charset="-128"/>
                <a:cs typeface="Meiryo" charset="-128"/>
              </a:rPr>
              <a:t>IoT</a:t>
            </a:r>
            <a:endParaRPr kumimoji="1" lang="en-US" altLang="ja-JP" sz="3200" dirty="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marL="493713" indent="-177800">
              <a:buFont typeface="Wingdings" charset="2"/>
              <a:buChar char="Ø"/>
            </a:pPr>
            <a:r>
              <a:rPr lang="ja-JP" altLang="en-US" sz="1400" dirty="0">
                <a:solidFill>
                  <a:srgbClr val="FFFFFF"/>
                </a:solidFill>
                <a:latin typeface="Meiryo" charset="-128"/>
                <a:ea typeface="Meiryo" charset="-128"/>
                <a:cs typeface="Meiryo" charset="-128"/>
              </a:rPr>
              <a:t>上り：</a:t>
            </a:r>
            <a:r>
              <a:rPr lang="en-US" altLang="ja-JP" sz="1400" dirty="0">
                <a:solidFill>
                  <a:srgbClr val="FFFFFF"/>
                </a:solidFill>
                <a:latin typeface="Meiryo" charset="-128"/>
                <a:ea typeface="Meiryo" charset="-128"/>
                <a:cs typeface="Meiryo" charset="-128"/>
              </a:rPr>
              <a:t>62kbps</a:t>
            </a:r>
          </a:p>
          <a:p>
            <a:pPr marL="493713" indent="-177800">
              <a:buFont typeface="Wingdings" charset="2"/>
              <a:buChar char="Ø"/>
            </a:pPr>
            <a:r>
              <a:rPr kumimoji="1" lang="ja-JP" altLang="en-US" sz="1400" dirty="0">
                <a:solidFill>
                  <a:srgbClr val="FFFFFF"/>
                </a:solidFill>
                <a:latin typeface="Meiryo" charset="-128"/>
                <a:ea typeface="Meiryo" charset="-128"/>
                <a:cs typeface="Meiryo" charset="-128"/>
              </a:rPr>
              <a:t>下り：</a:t>
            </a:r>
            <a:r>
              <a:rPr lang="en-US" altLang="ja-JP" sz="1400" dirty="0">
                <a:solidFill>
                  <a:srgbClr val="FFFFFF"/>
                </a:solidFill>
                <a:latin typeface="Meiryo" charset="-128"/>
                <a:ea typeface="Meiryo" charset="-128"/>
                <a:cs typeface="Meiryo" charset="-128"/>
              </a:rPr>
              <a:t>26kbps</a:t>
            </a:r>
          </a:p>
          <a:p>
            <a:pPr marL="493713" indent="-177800">
              <a:buFont typeface="Wingdings" charset="2"/>
              <a:buChar char="Ø"/>
            </a:pPr>
            <a:r>
              <a:rPr kumimoji="1" lang="ja-JP" altLang="en-US" sz="1400" dirty="0">
                <a:solidFill>
                  <a:srgbClr val="FFFFFF"/>
                </a:solidFill>
                <a:latin typeface="Meiryo" charset="-128"/>
                <a:ea typeface="Meiryo" charset="-128"/>
                <a:cs typeface="Meiryo" charset="-128"/>
              </a:rPr>
              <a:t>料金：未定</a:t>
            </a:r>
          </a:p>
        </p:txBody>
      </p:sp>
      <p:sp>
        <p:nvSpPr>
          <p:cNvPr id="9" name="上矢印 8"/>
          <p:cNvSpPr/>
          <p:nvPr/>
        </p:nvSpPr>
        <p:spPr>
          <a:xfrm>
            <a:off x="748680" y="1127693"/>
            <a:ext cx="720080" cy="1077171"/>
          </a:xfrm>
          <a:prstGeom prst="up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lang="ja-JP" altLang="en-US" sz="1200">
                <a:solidFill>
                  <a:srgbClr val="FFFFFF"/>
                </a:solidFill>
                <a:latin typeface="MS PGothic" charset="-128"/>
                <a:ea typeface="MS PGothic" charset="-128"/>
                <a:cs typeface="MS PGothic" charset="-128"/>
              </a:rPr>
              <a:t>通信</a:t>
            </a:r>
            <a:r>
              <a:rPr lang="ja-JP" altLang="en-US" sz="1200" dirty="0">
                <a:solidFill>
                  <a:srgbClr val="FFFFFF"/>
                </a:solidFill>
                <a:latin typeface="MS PGothic" charset="-128"/>
                <a:ea typeface="MS PGothic" charset="-128"/>
                <a:cs typeface="MS PGothic" charset="-128"/>
              </a:rPr>
              <a:t>料金</a:t>
            </a:r>
            <a:endParaRPr kumimoji="1" lang="en-US" altLang="ja-JP" sz="1200" dirty="0">
              <a:solidFill>
                <a:srgbClr val="FFFFFF"/>
              </a:solidFill>
              <a:latin typeface="MS PGothic" charset="-128"/>
              <a:ea typeface="MS PGothic" charset="-128"/>
              <a:cs typeface="MS PGothic" charset="-128"/>
            </a:endParaRPr>
          </a:p>
        </p:txBody>
      </p:sp>
      <p:sp>
        <p:nvSpPr>
          <p:cNvPr id="10" name="右矢印 9"/>
          <p:cNvSpPr/>
          <p:nvPr/>
        </p:nvSpPr>
        <p:spPr>
          <a:xfrm>
            <a:off x="7250641" y="5584564"/>
            <a:ext cx="1224136" cy="576064"/>
          </a:xfrm>
          <a:prstGeom prst="righ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回線速度</a:t>
            </a: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342828" y="6481022"/>
            <a:ext cx="4572000" cy="215444"/>
          </a:xfrm>
          <a:prstGeom prst="rect">
            <a:avLst/>
          </a:prstGeom>
        </p:spPr>
        <p:txBody>
          <a:bodyPr>
            <a:spAutoFit/>
          </a:bodyPr>
          <a:lstStyle/>
          <a:p>
            <a:pPr algn="r"/>
            <a:r>
              <a:rPr lang="ja-JP" altLang="en-US" sz="800"/>
              <a:t>http://businessnetwork.jp/Detail/tabid/65/artid/5106/Default.aspx</a:t>
            </a:r>
          </a:p>
        </p:txBody>
      </p:sp>
    </p:spTree>
    <p:extLst>
      <p:ext uri="{BB962C8B-B14F-4D97-AF65-F5344CB8AC3E}">
        <p14:creationId xmlns:p14="http://schemas.microsoft.com/office/powerpoint/2010/main" val="98610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a:t>IoT</a:t>
            </a:r>
            <a:r>
              <a:rPr kumimoji="1" lang="ja-JP" altLang="en-US" dirty="0"/>
              <a:t>と関連テクノロジー</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sp>
        <p:nvSpPr>
          <p:cNvPr id="4" name="円/楕円 3"/>
          <p:cNvSpPr/>
          <p:nvPr/>
        </p:nvSpPr>
        <p:spPr>
          <a:xfrm>
            <a:off x="3851920" y="3070797"/>
            <a:ext cx="1440160" cy="1440160"/>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4019573" y="3502845"/>
            <a:ext cx="1104853" cy="707886"/>
          </a:xfrm>
          <a:prstGeom prst="rect">
            <a:avLst/>
          </a:prstGeom>
          <a:noFill/>
        </p:spPr>
        <p:txBody>
          <a:bodyPr wrap="none" rtlCol="0">
            <a:spAutoFit/>
          </a:bodyPr>
          <a:lstStyle/>
          <a:p>
            <a:pPr algn="ctr"/>
            <a:r>
              <a:rPr lang="en-US" altLang="ja-JP" sz="4000" b="1">
                <a:solidFill>
                  <a:schemeClr val="bg1"/>
                </a:solidFill>
                <a:latin typeface="Meiryo" charset="-128"/>
                <a:ea typeface="Meiryo" charset="-128"/>
                <a:cs typeface="Meiryo" charset="-128"/>
              </a:rPr>
              <a:t>IoT</a:t>
            </a:r>
            <a:endParaRPr kumimoji="1" lang="ja-JP" altLang="en-US" sz="4000" b="1" dirty="0">
              <a:solidFill>
                <a:schemeClr val="bg1"/>
              </a:solidFill>
              <a:latin typeface="Meiryo" charset="-128"/>
              <a:ea typeface="Meiryo" charset="-128"/>
              <a:cs typeface="Meiryo" charset="-128"/>
            </a:endParaRPr>
          </a:p>
        </p:txBody>
      </p:sp>
      <p:sp>
        <p:nvSpPr>
          <p:cNvPr id="6" name="正方形/長方形 5"/>
          <p:cNvSpPr/>
          <p:nvPr/>
        </p:nvSpPr>
        <p:spPr>
          <a:xfrm>
            <a:off x="3275856" y="1196752"/>
            <a:ext cx="2592288" cy="129462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インターネット</a:t>
            </a:r>
            <a:endParaRPr kumimoji="1" lang="en-US" altLang="ja-JP" sz="2000" b="1" dirty="0">
              <a:solidFill>
                <a:srgbClr val="FFFFFF"/>
              </a:solidFill>
              <a:latin typeface="Meiryo" charset="-128"/>
              <a:ea typeface="Meiryo" charset="-128"/>
              <a:cs typeface="Meiryo" charset="-128"/>
            </a:endParaRPr>
          </a:p>
          <a:p>
            <a:pPr algn="ctr"/>
            <a:endParaRPr lang="en-US" altLang="ja-JP" sz="120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スケーラブルで柔軟な構成を実現</a:t>
            </a:r>
            <a:endParaRPr lang="en-US" altLang="ja-JP" sz="105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多様なアプリケーションとの連係</a:t>
            </a:r>
            <a:endParaRPr lang="en-US" altLang="ja-JP" sz="1050" dirty="0">
              <a:solidFill>
                <a:srgbClr val="FFFFFF"/>
              </a:solidFill>
              <a:latin typeface="Meiryo" charset="-128"/>
              <a:ea typeface="Meiryo" charset="-128"/>
              <a:cs typeface="Meiryo" charset="-128"/>
            </a:endParaRPr>
          </a:p>
        </p:txBody>
      </p:sp>
      <p:sp>
        <p:nvSpPr>
          <p:cNvPr id="7" name="正方形/長方形 6"/>
          <p:cNvSpPr/>
          <p:nvPr/>
        </p:nvSpPr>
        <p:spPr>
          <a:xfrm>
            <a:off x="671375" y="3143565"/>
            <a:ext cx="2592288" cy="12946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スマートフォン</a:t>
            </a:r>
            <a:endParaRPr lang="en-US" altLang="ja-JP" sz="1200" dirty="0">
              <a:solidFill>
                <a:srgbClr val="FFFFFF"/>
              </a:solidFill>
              <a:latin typeface="Meiryo" charset="-128"/>
              <a:ea typeface="Meiryo" charset="-128"/>
              <a:cs typeface="Meiryo" charset="-128"/>
            </a:endParaRPr>
          </a:p>
          <a:p>
            <a:pPr algn="ctr"/>
            <a:endParaRPr lang="en-US" altLang="ja-JP" sz="120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センサーの小型・高性能化とコスト低減</a:t>
            </a:r>
            <a:endParaRPr lang="en-US" altLang="ja-JP" sz="105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無線通信インフラの充実とコスト低減</a:t>
            </a:r>
            <a:endParaRPr lang="en-US" altLang="ja-JP" sz="1050" dirty="0">
              <a:solidFill>
                <a:srgbClr val="FFFFFF"/>
              </a:solidFill>
              <a:latin typeface="Meiryo" charset="-128"/>
              <a:ea typeface="Meiryo" charset="-128"/>
              <a:cs typeface="Meiryo" charset="-128"/>
            </a:endParaRPr>
          </a:p>
        </p:txBody>
      </p:sp>
      <p:sp>
        <p:nvSpPr>
          <p:cNvPr id="8" name="正方形/長方形 7"/>
          <p:cNvSpPr/>
          <p:nvPr/>
        </p:nvSpPr>
        <p:spPr>
          <a:xfrm>
            <a:off x="5868144" y="3143565"/>
            <a:ext cx="2592288" cy="1294623"/>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クラウド</a:t>
            </a:r>
            <a:endParaRPr lang="en-US" altLang="ja-JP" sz="1200" dirty="0">
              <a:solidFill>
                <a:srgbClr val="FFFFFF"/>
              </a:solidFill>
              <a:latin typeface="Meiryo" charset="-128"/>
              <a:ea typeface="Meiryo" charset="-128"/>
              <a:cs typeface="Meiryo" charset="-128"/>
            </a:endParaRPr>
          </a:p>
          <a:p>
            <a:pPr algn="ctr"/>
            <a:endParaRPr lang="en-US" altLang="ja-JP" sz="105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スケーラブルで柔軟なインフラ環境</a:t>
            </a:r>
            <a:endParaRPr lang="en-US" altLang="ja-JP" sz="105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容易なアプリケーション連係</a:t>
            </a:r>
            <a:endParaRPr lang="en-US" altLang="ja-JP" sz="1050" dirty="0">
              <a:solidFill>
                <a:srgbClr val="FFFFFF"/>
              </a:solidFill>
              <a:latin typeface="Meiryo" charset="-128"/>
              <a:ea typeface="Meiryo" charset="-128"/>
              <a:cs typeface="Meiryo" charset="-128"/>
            </a:endParaRPr>
          </a:p>
        </p:txBody>
      </p:sp>
      <p:sp>
        <p:nvSpPr>
          <p:cNvPr id="9" name="正方形/長方形 8"/>
          <p:cNvSpPr/>
          <p:nvPr/>
        </p:nvSpPr>
        <p:spPr>
          <a:xfrm>
            <a:off x="3275856" y="5088543"/>
            <a:ext cx="2592288" cy="129462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人工知能</a:t>
            </a:r>
            <a:endParaRPr lang="en-US" altLang="ja-JP" sz="1200" dirty="0">
              <a:solidFill>
                <a:srgbClr val="FFFFFF"/>
              </a:solidFill>
              <a:latin typeface="Meiryo" charset="-128"/>
              <a:ea typeface="Meiryo" charset="-128"/>
              <a:cs typeface="Meiryo" charset="-128"/>
            </a:endParaRPr>
          </a:p>
          <a:p>
            <a:pPr algn="ctr"/>
            <a:endParaRPr lang="en-US" altLang="ja-JP" sz="105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アナリティクス手段の充実</a:t>
            </a:r>
            <a:endParaRPr lang="en-US" altLang="ja-JP" sz="105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データ活用範囲の拡大</a:t>
            </a:r>
            <a:endParaRPr lang="en-US" altLang="ja-JP" sz="105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（原因分析⇒現状見える化⇒未来予測）</a:t>
            </a:r>
            <a:endParaRPr lang="en-US" altLang="ja-JP" sz="800" dirty="0">
              <a:solidFill>
                <a:srgbClr val="FFFFFF"/>
              </a:solidFill>
              <a:latin typeface="Meiryo" charset="-128"/>
              <a:ea typeface="Meiryo" charset="-128"/>
              <a:cs typeface="Meiryo" charset="-128"/>
            </a:endParaRPr>
          </a:p>
        </p:txBody>
      </p:sp>
      <p:sp>
        <p:nvSpPr>
          <p:cNvPr id="10" name="曲折矢印 9"/>
          <p:cNvSpPr/>
          <p:nvPr/>
        </p:nvSpPr>
        <p:spPr>
          <a:xfrm rot="10800000">
            <a:off x="6228184" y="4748574"/>
            <a:ext cx="844110" cy="841742"/>
          </a:xfrm>
          <a:prstGeom prst="bentArrow">
            <a:avLst>
              <a:gd name="adj1" fmla="val 29056"/>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曲折矢印 10"/>
          <p:cNvSpPr/>
          <p:nvPr/>
        </p:nvSpPr>
        <p:spPr>
          <a:xfrm rot="10800000" flipH="1">
            <a:off x="2071707" y="4748574"/>
            <a:ext cx="844110" cy="841742"/>
          </a:xfrm>
          <a:prstGeom prst="bentArrow">
            <a:avLst>
              <a:gd name="adj1" fmla="val 29056"/>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曲折矢印 11"/>
          <p:cNvSpPr/>
          <p:nvPr/>
        </p:nvSpPr>
        <p:spPr>
          <a:xfrm rot="5400000">
            <a:off x="6229368" y="1990252"/>
            <a:ext cx="844110" cy="841742"/>
          </a:xfrm>
          <a:prstGeom prst="bentArrow">
            <a:avLst>
              <a:gd name="adj1" fmla="val 29056"/>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曲折矢印 12"/>
          <p:cNvSpPr/>
          <p:nvPr/>
        </p:nvSpPr>
        <p:spPr>
          <a:xfrm rot="16200000" flipH="1">
            <a:off x="2071707" y="1990253"/>
            <a:ext cx="844110" cy="841742"/>
          </a:xfrm>
          <a:prstGeom prst="bentArrow">
            <a:avLst>
              <a:gd name="adj1" fmla="val 29056"/>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5995076" y="5280426"/>
            <a:ext cx="2185214" cy="646331"/>
          </a:xfrm>
          <a:prstGeom prst="rect">
            <a:avLst/>
          </a:prstGeom>
          <a:noFill/>
        </p:spPr>
        <p:txBody>
          <a:bodyPr wrap="none" rtlCol="0">
            <a:spAutoFit/>
          </a:bodyPr>
          <a:lstStyle/>
          <a:p>
            <a:pPr algn="r"/>
            <a:r>
              <a:rPr kumimoji="1" lang="ja-JP" altLang="en-US" sz="1200" dirty="0">
                <a:solidFill>
                  <a:schemeClr val="accent6">
                    <a:lumMod val="75000"/>
                  </a:schemeClr>
                </a:solidFill>
                <a:latin typeface="Meiryo" charset="-128"/>
                <a:ea typeface="Meiryo" charset="-128"/>
                <a:cs typeface="Meiryo" charset="-128"/>
              </a:rPr>
              <a:t>ビックデータ</a:t>
            </a:r>
            <a:endParaRPr kumimoji="1" lang="en-US" altLang="ja-JP" sz="1200" dirty="0">
              <a:solidFill>
                <a:schemeClr val="accent6">
                  <a:lumMod val="75000"/>
                </a:schemeClr>
              </a:solidFill>
              <a:latin typeface="Meiryo" charset="-128"/>
              <a:ea typeface="Meiryo" charset="-128"/>
              <a:cs typeface="Meiryo" charset="-128"/>
            </a:endParaRPr>
          </a:p>
          <a:p>
            <a:pPr algn="r"/>
            <a:r>
              <a:rPr lang="ja-JP" altLang="en-US" sz="1200" dirty="0">
                <a:solidFill>
                  <a:schemeClr val="accent6">
                    <a:lumMod val="75000"/>
                  </a:schemeClr>
                </a:solidFill>
                <a:latin typeface="Meiryo" charset="-128"/>
                <a:ea typeface="Meiryo" charset="-128"/>
                <a:cs typeface="Meiryo" charset="-128"/>
              </a:rPr>
              <a:t>大規模計算資源</a:t>
            </a:r>
            <a:endParaRPr lang="en-US" altLang="ja-JP" sz="1200" dirty="0">
              <a:solidFill>
                <a:schemeClr val="accent6">
                  <a:lumMod val="75000"/>
                </a:schemeClr>
              </a:solidFill>
              <a:latin typeface="Meiryo" charset="-128"/>
              <a:ea typeface="Meiryo" charset="-128"/>
              <a:cs typeface="Meiryo" charset="-128"/>
            </a:endParaRPr>
          </a:p>
          <a:p>
            <a:pPr algn="r"/>
            <a:r>
              <a:rPr kumimoji="1" lang="ja-JP" altLang="en-US" sz="1200" dirty="0">
                <a:solidFill>
                  <a:schemeClr val="accent6">
                    <a:lumMod val="75000"/>
                  </a:schemeClr>
                </a:solidFill>
                <a:latin typeface="Meiryo" charset="-128"/>
                <a:ea typeface="Meiryo" charset="-128"/>
                <a:cs typeface="Meiryo" charset="-128"/>
              </a:rPr>
              <a:t>オープン・プラットフォーム</a:t>
            </a:r>
          </a:p>
        </p:txBody>
      </p:sp>
      <p:sp>
        <p:nvSpPr>
          <p:cNvPr id="15" name="テキスト ボックス 14"/>
          <p:cNvSpPr txBox="1"/>
          <p:nvPr/>
        </p:nvSpPr>
        <p:spPr>
          <a:xfrm>
            <a:off x="963710" y="5280426"/>
            <a:ext cx="2031325" cy="646331"/>
          </a:xfrm>
          <a:prstGeom prst="rect">
            <a:avLst/>
          </a:prstGeom>
          <a:noFill/>
        </p:spPr>
        <p:txBody>
          <a:bodyPr wrap="none" rtlCol="0">
            <a:spAutoFit/>
          </a:bodyPr>
          <a:lstStyle/>
          <a:p>
            <a:r>
              <a:rPr kumimoji="1" lang="ja-JP" altLang="en-US" sz="1200" dirty="0">
                <a:solidFill>
                  <a:schemeClr val="accent6">
                    <a:lumMod val="75000"/>
                  </a:schemeClr>
                </a:solidFill>
                <a:latin typeface="Meiryo" charset="-128"/>
                <a:ea typeface="Meiryo" charset="-128"/>
                <a:cs typeface="Meiryo" charset="-128"/>
              </a:rPr>
              <a:t>ビックデータ</a:t>
            </a:r>
            <a:endParaRPr kumimoji="1" lang="en-US" altLang="ja-JP" sz="1200" dirty="0">
              <a:solidFill>
                <a:schemeClr val="accent6">
                  <a:lumMod val="75000"/>
                </a:schemeClr>
              </a:solidFill>
              <a:latin typeface="Meiryo" charset="-128"/>
              <a:ea typeface="Meiryo" charset="-128"/>
              <a:cs typeface="Meiryo" charset="-128"/>
            </a:endParaRPr>
          </a:p>
          <a:p>
            <a:r>
              <a:rPr lang="ja-JP" altLang="en-US" sz="1200" dirty="0">
                <a:solidFill>
                  <a:schemeClr val="accent6">
                    <a:lumMod val="75000"/>
                  </a:schemeClr>
                </a:solidFill>
                <a:latin typeface="Meiryo" charset="-128"/>
                <a:ea typeface="Meiryo" charset="-128"/>
                <a:cs typeface="Meiryo" charset="-128"/>
              </a:rPr>
              <a:t>アプリの多様性</a:t>
            </a:r>
            <a:endParaRPr lang="en-US" altLang="ja-JP" sz="1200" dirty="0">
              <a:solidFill>
                <a:schemeClr val="accent6">
                  <a:lumMod val="75000"/>
                </a:schemeClr>
              </a:solidFill>
              <a:latin typeface="Meiryo" charset="-128"/>
              <a:ea typeface="Meiryo" charset="-128"/>
              <a:cs typeface="Meiryo" charset="-128"/>
            </a:endParaRPr>
          </a:p>
          <a:p>
            <a:r>
              <a:rPr kumimoji="1" lang="ja-JP" altLang="en-US" sz="1200" dirty="0">
                <a:solidFill>
                  <a:schemeClr val="accent6">
                    <a:lumMod val="75000"/>
                  </a:schemeClr>
                </a:solidFill>
                <a:latin typeface="Meiryo" charset="-128"/>
                <a:ea typeface="Meiryo" charset="-128"/>
                <a:cs typeface="Meiryo" charset="-128"/>
              </a:rPr>
              <a:t>利用環境の拡張性・多様性</a:t>
            </a:r>
          </a:p>
        </p:txBody>
      </p:sp>
      <p:sp>
        <p:nvSpPr>
          <p:cNvPr id="16" name="テキスト ボックス 15"/>
          <p:cNvSpPr txBox="1"/>
          <p:nvPr/>
        </p:nvSpPr>
        <p:spPr>
          <a:xfrm>
            <a:off x="970739" y="1705563"/>
            <a:ext cx="1723549" cy="276999"/>
          </a:xfrm>
          <a:prstGeom prst="rect">
            <a:avLst/>
          </a:prstGeom>
          <a:noFill/>
        </p:spPr>
        <p:txBody>
          <a:bodyPr wrap="none" rtlCol="0">
            <a:spAutoFit/>
          </a:bodyPr>
          <a:lstStyle/>
          <a:p>
            <a:r>
              <a:rPr lang="ja-JP" altLang="en-US" sz="1200" dirty="0">
                <a:solidFill>
                  <a:schemeClr val="accent6">
                    <a:lumMod val="75000"/>
                  </a:schemeClr>
                </a:solidFill>
                <a:latin typeface="Meiryo" charset="-128"/>
                <a:ea typeface="Meiryo" charset="-128"/>
                <a:cs typeface="Meiryo" charset="-128"/>
              </a:rPr>
              <a:t>多様で広範な接続環境</a:t>
            </a:r>
            <a:endParaRPr kumimoji="1" lang="ja-JP" altLang="en-US" sz="1200" dirty="0">
              <a:solidFill>
                <a:schemeClr val="accent6">
                  <a:lumMod val="75000"/>
                </a:schemeClr>
              </a:solidFill>
              <a:latin typeface="Meiryo" charset="-128"/>
              <a:ea typeface="Meiryo" charset="-128"/>
              <a:cs typeface="Meiryo" charset="-128"/>
            </a:endParaRPr>
          </a:p>
        </p:txBody>
      </p:sp>
      <p:sp>
        <p:nvSpPr>
          <p:cNvPr id="17" name="テキスト ボックス 16"/>
          <p:cNvSpPr txBox="1"/>
          <p:nvPr/>
        </p:nvSpPr>
        <p:spPr>
          <a:xfrm>
            <a:off x="6449712" y="1705562"/>
            <a:ext cx="1723549" cy="276999"/>
          </a:xfrm>
          <a:prstGeom prst="rect">
            <a:avLst/>
          </a:prstGeom>
          <a:noFill/>
        </p:spPr>
        <p:txBody>
          <a:bodyPr wrap="none" rtlCol="0">
            <a:spAutoFit/>
          </a:bodyPr>
          <a:lstStyle/>
          <a:p>
            <a:r>
              <a:rPr lang="ja-JP" altLang="en-US" sz="1200">
                <a:solidFill>
                  <a:schemeClr val="accent6">
                    <a:lumMod val="75000"/>
                  </a:schemeClr>
                </a:solidFill>
                <a:latin typeface="Meiryo" charset="-128"/>
                <a:ea typeface="Meiryo" charset="-128"/>
                <a:cs typeface="Meiryo" charset="-128"/>
              </a:rPr>
              <a:t>多様で広範な接続環境</a:t>
            </a:r>
            <a:endParaRPr kumimoji="1" lang="ja-JP" altLang="en-US" sz="1200" dirty="0">
              <a:solidFill>
                <a:schemeClr val="accent6">
                  <a:lumMod val="75000"/>
                </a:schemeClr>
              </a:solidFill>
              <a:latin typeface="Meiryo" charset="-128"/>
              <a:ea typeface="Meiryo" charset="-128"/>
              <a:cs typeface="Meiryo" charset="-128"/>
            </a:endParaRPr>
          </a:p>
        </p:txBody>
      </p:sp>
      <p:sp>
        <p:nvSpPr>
          <p:cNvPr id="18" name="下矢印 17"/>
          <p:cNvSpPr/>
          <p:nvPr/>
        </p:nvSpPr>
        <p:spPr>
          <a:xfrm>
            <a:off x="4355975" y="2565062"/>
            <a:ext cx="432048" cy="4320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下矢印 18"/>
          <p:cNvSpPr/>
          <p:nvPr/>
        </p:nvSpPr>
        <p:spPr>
          <a:xfrm flipV="1">
            <a:off x="4355975" y="4583726"/>
            <a:ext cx="432048" cy="4320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下矢印 19"/>
          <p:cNvSpPr/>
          <p:nvPr/>
        </p:nvSpPr>
        <p:spPr>
          <a:xfrm rot="16200000">
            <a:off x="3368952" y="3574852"/>
            <a:ext cx="432048" cy="4320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下矢印 20"/>
          <p:cNvSpPr/>
          <p:nvPr/>
        </p:nvSpPr>
        <p:spPr>
          <a:xfrm rot="5400000">
            <a:off x="5343000" y="3574852"/>
            <a:ext cx="432048" cy="4320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6599793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179512" y="3214537"/>
            <a:ext cx="8568952" cy="14019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179512" y="4713031"/>
            <a:ext cx="8568952" cy="14019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179512" y="1704289"/>
            <a:ext cx="8568952" cy="14019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4772606" y="1124744"/>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66" name="正方形/長方形 65"/>
          <p:cNvSpPr/>
          <p:nvPr/>
        </p:nvSpPr>
        <p:spPr>
          <a:xfrm>
            <a:off x="5773312" y="1132759"/>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67" name="正方形/長方形 66"/>
          <p:cNvSpPr/>
          <p:nvPr/>
        </p:nvSpPr>
        <p:spPr>
          <a:xfrm>
            <a:off x="6775756" y="1124744"/>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68" name="正方形/長方形 67"/>
          <p:cNvSpPr/>
          <p:nvPr/>
        </p:nvSpPr>
        <p:spPr>
          <a:xfrm>
            <a:off x="7762110" y="1132759"/>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LPWA</a:t>
            </a:r>
            <a:r>
              <a:rPr kumimoji="1" lang="ja-JP" altLang="en-US" dirty="0"/>
              <a:t>主要</a:t>
            </a:r>
            <a:r>
              <a:rPr kumimoji="1" lang="en-US" altLang="ja-JP" dirty="0"/>
              <a:t>3</a:t>
            </a:r>
            <a:r>
              <a:rPr kumimoji="1" lang="ja-JP" altLang="en-US" dirty="0"/>
              <a:t>方式の比較</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sp>
        <p:nvSpPr>
          <p:cNvPr id="4" name="円/楕円 3"/>
          <p:cNvSpPr/>
          <p:nvPr/>
        </p:nvSpPr>
        <p:spPr>
          <a:xfrm>
            <a:off x="400303" y="1969268"/>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8204" y="2572809"/>
            <a:ext cx="368491" cy="335977"/>
          </a:xfrm>
          <a:prstGeom prst="rect">
            <a:avLst/>
          </a:prstGeom>
          <a:ln>
            <a:noFill/>
          </a:ln>
          <a:effectLst>
            <a:outerShdw blurRad="50800" dist="38100" dir="2700000" algn="tl" rotWithShape="0">
              <a:prstClr val="black">
                <a:alpha val="40000"/>
              </a:prstClr>
            </a:outerShdw>
          </a:effectLst>
        </p:spPr>
      </p:pic>
      <p:sp>
        <p:nvSpPr>
          <p:cNvPr id="11" name="円/楕円 10"/>
          <p:cNvSpPr/>
          <p:nvPr/>
        </p:nvSpPr>
        <p:spPr>
          <a:xfrm>
            <a:off x="400303" y="2633146"/>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 name="図 12"/>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8203" y="1908931"/>
            <a:ext cx="368491" cy="335977"/>
          </a:xfrm>
          <a:prstGeom prst="rect">
            <a:avLst/>
          </a:prstGeom>
          <a:ln>
            <a:noFill/>
          </a:ln>
          <a:effectLst>
            <a:outerShdw blurRad="50800" dist="38100" dir="2700000" algn="tl" rotWithShape="0">
              <a:prstClr val="black">
                <a:alpha val="40000"/>
              </a:prstClr>
            </a:outerShdw>
          </a:effectLst>
        </p:spPr>
      </p:pic>
      <p:sp>
        <p:nvSpPr>
          <p:cNvPr id="14" name="円/楕円 13"/>
          <p:cNvSpPr/>
          <p:nvPr/>
        </p:nvSpPr>
        <p:spPr>
          <a:xfrm>
            <a:off x="400303" y="2299463"/>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8203" y="2239126"/>
            <a:ext cx="368491" cy="335977"/>
          </a:xfrm>
          <a:prstGeom prst="rect">
            <a:avLst/>
          </a:prstGeom>
          <a:ln>
            <a:noFill/>
          </a:ln>
          <a:effectLst>
            <a:outerShdw blurRad="50800" dist="38100" dir="2700000" algn="tl" rotWithShape="0">
              <a:prstClr val="black">
                <a:alpha val="40000"/>
              </a:prstClr>
            </a:outerShdw>
          </a:effectLst>
        </p:spPr>
      </p:pic>
      <p:pic>
        <p:nvPicPr>
          <p:cNvPr id="16" name="図 15"/>
          <p:cNvPicPr>
            <a:picLocks noChangeAspect="1"/>
          </p:cNvPicPr>
          <p:nvPr/>
        </p:nvPicPr>
        <p:blipFill>
          <a:blip r:embed="rId3"/>
          <a:stretch>
            <a:fillRect/>
          </a:stretch>
        </p:blipFill>
        <p:spPr>
          <a:xfrm>
            <a:off x="1247963" y="2043574"/>
            <a:ext cx="631385" cy="720785"/>
          </a:xfrm>
          <a:prstGeom prst="rect">
            <a:avLst/>
          </a:prstGeom>
          <a:effectLst>
            <a:outerShdw blurRad="50800" dist="38100" dir="2700000" algn="tl" rotWithShape="0">
              <a:prstClr val="black">
                <a:alpha val="40000"/>
              </a:prstClr>
            </a:outerShdw>
          </a:effectLst>
        </p:spPr>
      </p:pic>
      <p:sp>
        <p:nvSpPr>
          <p:cNvPr id="17" name="円/楕円 16"/>
          <p:cNvSpPr/>
          <p:nvPr/>
        </p:nvSpPr>
        <p:spPr>
          <a:xfrm>
            <a:off x="395536" y="3466579"/>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8" name="図 17"/>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3437" y="4070120"/>
            <a:ext cx="368491" cy="335977"/>
          </a:xfrm>
          <a:prstGeom prst="rect">
            <a:avLst/>
          </a:prstGeom>
          <a:ln>
            <a:noFill/>
          </a:ln>
          <a:effectLst>
            <a:outerShdw blurRad="50800" dist="38100" dir="2700000" algn="tl" rotWithShape="0">
              <a:prstClr val="black">
                <a:alpha val="40000"/>
              </a:prstClr>
            </a:outerShdw>
          </a:effectLst>
        </p:spPr>
      </p:pic>
      <p:sp>
        <p:nvSpPr>
          <p:cNvPr id="19" name="円/楕円 18"/>
          <p:cNvSpPr/>
          <p:nvPr/>
        </p:nvSpPr>
        <p:spPr>
          <a:xfrm>
            <a:off x="395536" y="4130457"/>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 name="図 19"/>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3436" y="3406242"/>
            <a:ext cx="368491" cy="335977"/>
          </a:xfrm>
          <a:prstGeom prst="rect">
            <a:avLst/>
          </a:prstGeom>
          <a:ln>
            <a:noFill/>
          </a:ln>
          <a:effectLst>
            <a:outerShdw blurRad="50800" dist="38100" dir="2700000" algn="tl" rotWithShape="0">
              <a:prstClr val="black">
                <a:alpha val="40000"/>
              </a:prstClr>
            </a:outerShdw>
          </a:effectLst>
        </p:spPr>
      </p:pic>
      <p:sp>
        <p:nvSpPr>
          <p:cNvPr id="21" name="円/楕円 20"/>
          <p:cNvSpPr/>
          <p:nvPr/>
        </p:nvSpPr>
        <p:spPr>
          <a:xfrm>
            <a:off x="395536" y="3796774"/>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3436" y="3736437"/>
            <a:ext cx="368491" cy="335977"/>
          </a:xfrm>
          <a:prstGeom prst="rect">
            <a:avLst/>
          </a:prstGeom>
          <a:ln>
            <a:noFill/>
          </a:ln>
          <a:effectLst>
            <a:outerShdw blurRad="50800" dist="38100" dir="2700000" algn="tl" rotWithShape="0">
              <a:prstClr val="black">
                <a:alpha val="40000"/>
              </a:prstClr>
            </a:outerShdw>
          </a:effectLst>
        </p:spPr>
      </p:pic>
      <p:pic>
        <p:nvPicPr>
          <p:cNvPr id="23" name="図 22"/>
          <p:cNvPicPr>
            <a:picLocks noChangeAspect="1"/>
          </p:cNvPicPr>
          <p:nvPr/>
        </p:nvPicPr>
        <p:blipFill>
          <a:blip r:embed="rId4"/>
          <a:stretch>
            <a:fillRect/>
          </a:stretch>
        </p:blipFill>
        <p:spPr>
          <a:xfrm>
            <a:off x="1135288" y="3389985"/>
            <a:ext cx="460257" cy="506865"/>
          </a:xfrm>
          <a:prstGeom prst="rect">
            <a:avLst/>
          </a:prstGeom>
          <a:effectLst>
            <a:outerShdw blurRad="50800" dist="38100" dir="2700000" algn="tl" rotWithShape="0">
              <a:prstClr val="black">
                <a:alpha val="40000"/>
              </a:prstClr>
            </a:outerShdw>
          </a:effectLst>
        </p:spPr>
      </p:pic>
      <p:pic>
        <p:nvPicPr>
          <p:cNvPr id="24" name="図 23"/>
          <p:cNvPicPr>
            <a:picLocks noChangeAspect="1"/>
          </p:cNvPicPr>
          <p:nvPr/>
        </p:nvPicPr>
        <p:blipFill>
          <a:blip r:embed="rId4"/>
          <a:stretch>
            <a:fillRect/>
          </a:stretch>
        </p:blipFill>
        <p:spPr>
          <a:xfrm>
            <a:off x="1520187" y="3681884"/>
            <a:ext cx="460257" cy="506865"/>
          </a:xfrm>
          <a:prstGeom prst="rect">
            <a:avLst/>
          </a:prstGeom>
          <a:effectLst>
            <a:outerShdw blurRad="50800" dist="38100" dir="2700000" algn="tl" rotWithShape="0">
              <a:prstClr val="black">
                <a:alpha val="40000"/>
              </a:prstClr>
            </a:outerShdw>
          </a:effectLst>
        </p:spPr>
      </p:pic>
      <p:pic>
        <p:nvPicPr>
          <p:cNvPr id="25" name="図 24"/>
          <p:cNvPicPr>
            <a:picLocks noChangeAspect="1"/>
          </p:cNvPicPr>
          <p:nvPr/>
        </p:nvPicPr>
        <p:blipFill>
          <a:blip r:embed="rId4"/>
          <a:stretch>
            <a:fillRect/>
          </a:stretch>
        </p:blipFill>
        <p:spPr>
          <a:xfrm>
            <a:off x="1115616" y="3915489"/>
            <a:ext cx="460257" cy="506865"/>
          </a:xfrm>
          <a:prstGeom prst="rect">
            <a:avLst/>
          </a:prstGeom>
          <a:effectLst>
            <a:outerShdw blurRad="50800" dist="38100" dir="2700000" algn="tl" rotWithShape="0">
              <a:prstClr val="black">
                <a:alpha val="40000"/>
              </a:prstClr>
            </a:outerShdw>
          </a:effectLst>
        </p:spPr>
      </p:pic>
      <p:sp>
        <p:nvSpPr>
          <p:cNvPr id="27" name="円/楕円 26"/>
          <p:cNvSpPr/>
          <p:nvPr/>
        </p:nvSpPr>
        <p:spPr>
          <a:xfrm>
            <a:off x="415931" y="4968638"/>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8" name="図 27"/>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83832" y="5572179"/>
            <a:ext cx="368491" cy="335977"/>
          </a:xfrm>
          <a:prstGeom prst="rect">
            <a:avLst/>
          </a:prstGeom>
          <a:ln>
            <a:noFill/>
          </a:ln>
          <a:effectLst>
            <a:outerShdw blurRad="50800" dist="38100" dir="2700000" algn="tl" rotWithShape="0">
              <a:prstClr val="black">
                <a:alpha val="40000"/>
              </a:prstClr>
            </a:outerShdw>
          </a:effectLst>
        </p:spPr>
      </p:pic>
      <p:sp>
        <p:nvSpPr>
          <p:cNvPr id="29" name="円/楕円 28"/>
          <p:cNvSpPr/>
          <p:nvPr/>
        </p:nvSpPr>
        <p:spPr>
          <a:xfrm>
            <a:off x="415931" y="5632516"/>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0" name="図 29"/>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83831" y="4908301"/>
            <a:ext cx="368491" cy="335977"/>
          </a:xfrm>
          <a:prstGeom prst="rect">
            <a:avLst/>
          </a:prstGeom>
          <a:ln>
            <a:noFill/>
          </a:ln>
          <a:effectLst>
            <a:outerShdw blurRad="50800" dist="38100" dir="2700000" algn="tl" rotWithShape="0">
              <a:prstClr val="black">
                <a:alpha val="40000"/>
              </a:prstClr>
            </a:outerShdw>
          </a:effectLst>
        </p:spPr>
      </p:pic>
      <p:sp>
        <p:nvSpPr>
          <p:cNvPr id="31" name="円/楕円 30"/>
          <p:cNvSpPr/>
          <p:nvPr/>
        </p:nvSpPr>
        <p:spPr>
          <a:xfrm>
            <a:off x="415931" y="5298833"/>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83831" y="5238496"/>
            <a:ext cx="368491" cy="335977"/>
          </a:xfrm>
          <a:prstGeom prst="rect">
            <a:avLst/>
          </a:prstGeom>
          <a:ln>
            <a:noFill/>
          </a:ln>
          <a:effectLst>
            <a:outerShdw blurRad="50800" dist="38100" dir="2700000" algn="tl" rotWithShape="0">
              <a:prstClr val="black">
                <a:alpha val="40000"/>
              </a:prstClr>
            </a:outerShdw>
          </a:effectLst>
        </p:spPr>
      </p:pic>
      <p:pic>
        <p:nvPicPr>
          <p:cNvPr id="33" name="図 32"/>
          <p:cNvPicPr>
            <a:picLocks noChangeAspect="1"/>
          </p:cNvPicPr>
          <p:nvPr/>
        </p:nvPicPr>
        <p:blipFill>
          <a:blip r:embed="rId5"/>
          <a:stretch>
            <a:fillRect/>
          </a:stretch>
        </p:blipFill>
        <p:spPr>
          <a:xfrm>
            <a:off x="1382392" y="5153051"/>
            <a:ext cx="386961" cy="506865"/>
          </a:xfrm>
          <a:prstGeom prst="rect">
            <a:avLst/>
          </a:prstGeom>
          <a:effectLst>
            <a:outerShdw blurRad="50800" dist="38100" dir="2700000" algn="tl" rotWithShape="0">
              <a:prstClr val="black">
                <a:alpha val="40000"/>
              </a:prstClr>
            </a:outerShdw>
          </a:effectLst>
        </p:spPr>
      </p:pic>
      <p:sp>
        <p:nvSpPr>
          <p:cNvPr id="35" name="テキスト ボックス 34"/>
          <p:cNvSpPr txBox="1"/>
          <p:nvPr/>
        </p:nvSpPr>
        <p:spPr>
          <a:xfrm>
            <a:off x="4777372" y="2171236"/>
            <a:ext cx="937099" cy="415498"/>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920MHz</a:t>
            </a:r>
            <a:r>
              <a:rPr lang="ja-JP" altLang="en-US" sz="1000" dirty="0">
                <a:solidFill>
                  <a:srgbClr val="0070C0"/>
                </a:solidFill>
                <a:latin typeface="Meiryo" charset="-128"/>
                <a:ea typeface="Meiryo" charset="-128"/>
                <a:cs typeface="Meiryo" charset="-128"/>
              </a:rPr>
              <a:t>帯</a:t>
            </a:r>
            <a:endParaRPr lang="en-US" altLang="ja-JP" sz="1000" dirty="0">
              <a:solidFill>
                <a:srgbClr val="0070C0"/>
              </a:solidFill>
              <a:latin typeface="Meiryo" charset="-128"/>
              <a:ea typeface="Meiryo" charset="-128"/>
              <a:cs typeface="Meiryo" charset="-128"/>
            </a:endParaRPr>
          </a:p>
          <a:p>
            <a:pPr algn="ctr"/>
            <a:r>
              <a:rPr kumimoji="1" lang="en-US" altLang="ja-JP" sz="1000" dirty="0">
                <a:solidFill>
                  <a:srgbClr val="0070C0"/>
                </a:solidFill>
                <a:latin typeface="Meiryo" charset="-128"/>
                <a:ea typeface="Meiryo" charset="-128"/>
                <a:cs typeface="Meiryo" charset="-128"/>
              </a:rPr>
              <a:t>125kHz</a:t>
            </a:r>
            <a:endParaRPr kumimoji="1" lang="ja-JP" altLang="en-US" sz="1000" dirty="0">
              <a:solidFill>
                <a:srgbClr val="0070C0"/>
              </a:solidFill>
              <a:latin typeface="Meiryo" charset="-128"/>
              <a:ea typeface="Meiryo" charset="-128"/>
              <a:cs typeface="Meiryo" charset="-128"/>
            </a:endParaRPr>
          </a:p>
        </p:txBody>
      </p:sp>
      <p:pic>
        <p:nvPicPr>
          <p:cNvPr id="36" name="図 3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32010" y="3544032"/>
            <a:ext cx="720785" cy="720785"/>
          </a:xfrm>
          <a:prstGeom prst="rect">
            <a:avLst/>
          </a:prstGeom>
          <a:effectLst>
            <a:outerShdw blurRad="50800" dist="38100" dir="2700000" algn="tl" rotWithShape="0">
              <a:prstClr val="black">
                <a:alpha val="40000"/>
              </a:prstClr>
            </a:outerShdw>
          </a:effectLst>
        </p:spPr>
      </p:pic>
      <p:pic>
        <p:nvPicPr>
          <p:cNvPr id="37" name="図 3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32010" y="2043574"/>
            <a:ext cx="720785" cy="720785"/>
          </a:xfrm>
          <a:prstGeom prst="rect">
            <a:avLst/>
          </a:prstGeom>
          <a:effectLst>
            <a:outerShdw blurRad="50800" dist="38100" dir="2700000" algn="tl" rotWithShape="0">
              <a:prstClr val="black">
                <a:alpha val="40000"/>
              </a:prstClr>
            </a:outerShdw>
          </a:effectLst>
        </p:spPr>
      </p:pic>
      <p:pic>
        <p:nvPicPr>
          <p:cNvPr id="38" name="図 3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32009" y="5046090"/>
            <a:ext cx="720785" cy="720785"/>
          </a:xfrm>
          <a:prstGeom prst="rect">
            <a:avLst/>
          </a:prstGeom>
          <a:effectLst>
            <a:outerShdw blurRad="50800" dist="38100" dir="2700000" algn="tl" rotWithShape="0">
              <a:prstClr val="black">
                <a:alpha val="40000"/>
              </a:prstClr>
            </a:outerShdw>
          </a:effectLst>
        </p:spPr>
      </p:pic>
      <p:sp>
        <p:nvSpPr>
          <p:cNvPr id="39" name="角丸四角形 38"/>
          <p:cNvSpPr/>
          <p:nvPr/>
        </p:nvSpPr>
        <p:spPr>
          <a:xfrm>
            <a:off x="2312768" y="3671694"/>
            <a:ext cx="1440160" cy="457544"/>
          </a:xfrm>
          <a:prstGeom prst="roundRect">
            <a:avLst>
              <a:gd name="adj" fmla="val 5000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キャリア事業者</a:t>
            </a:r>
            <a:endParaRPr kumimoji="1" lang="en-US" altLang="ja-JP" sz="1050" dirty="0">
              <a:solidFill>
                <a:srgbClr val="FFFFFF"/>
              </a:solidFill>
              <a:latin typeface="Meiryo" charset="-128"/>
              <a:ea typeface="Meiryo" charset="-128"/>
              <a:cs typeface="Meiryo" charset="-128"/>
            </a:endParaRPr>
          </a:p>
          <a:p>
            <a:pPr algn="ctr"/>
            <a:r>
              <a:rPr kumimoji="1" lang="ja-JP" altLang="en-US" sz="1050" dirty="0">
                <a:solidFill>
                  <a:srgbClr val="FFFFFF"/>
                </a:solidFill>
                <a:latin typeface="Meiryo" charset="-128"/>
                <a:ea typeface="Meiryo" charset="-128"/>
                <a:cs typeface="Meiryo" charset="-128"/>
              </a:rPr>
              <a:t>の通信網</a:t>
            </a:r>
          </a:p>
        </p:txBody>
      </p:sp>
      <p:pic>
        <p:nvPicPr>
          <p:cNvPr id="41" name="図 4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652920" y="4959257"/>
            <a:ext cx="830691" cy="830691"/>
          </a:xfrm>
          <a:prstGeom prst="rect">
            <a:avLst/>
          </a:prstGeom>
          <a:effectLst>
            <a:outerShdw blurRad="50800" dist="38100" dir="2700000" algn="tl" rotWithShape="0">
              <a:prstClr val="black">
                <a:alpha val="40000"/>
              </a:prstClr>
            </a:outerShdw>
          </a:effectLst>
        </p:spPr>
      </p:pic>
      <p:cxnSp>
        <p:nvCxnSpPr>
          <p:cNvPr id="43" name="直線コネクタ 42"/>
          <p:cNvCxnSpPr/>
          <p:nvPr/>
        </p:nvCxnSpPr>
        <p:spPr>
          <a:xfrm>
            <a:off x="1769353" y="5406482"/>
            <a:ext cx="102956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a:off x="1750315" y="2556552"/>
            <a:ext cx="102956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p:nvPr/>
        </p:nvCxnSpPr>
        <p:spPr>
          <a:xfrm>
            <a:off x="1980444" y="3904424"/>
            <a:ext cx="33232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4772605" y="3671694"/>
            <a:ext cx="949115" cy="400110"/>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LTE</a:t>
            </a:r>
            <a:r>
              <a:rPr kumimoji="1" lang="ja-JP" altLang="en-US" sz="1000" dirty="0">
                <a:solidFill>
                  <a:srgbClr val="0070C0"/>
                </a:solidFill>
                <a:latin typeface="Meiryo" charset="-128"/>
                <a:ea typeface="Meiryo" charset="-128"/>
                <a:cs typeface="Meiryo" charset="-128"/>
              </a:rPr>
              <a:t>と同帯域</a:t>
            </a:r>
            <a:endParaRPr kumimoji="1" lang="en-US" altLang="ja-JP" sz="1000" dirty="0">
              <a:solidFill>
                <a:srgbClr val="0070C0"/>
              </a:solidFill>
              <a:latin typeface="Meiryo" charset="-128"/>
              <a:ea typeface="Meiryo" charset="-128"/>
              <a:cs typeface="Meiryo" charset="-128"/>
            </a:endParaRPr>
          </a:p>
          <a:p>
            <a:pPr algn="ctr"/>
            <a:r>
              <a:rPr lang="en-US" altLang="ja-JP" sz="1000" dirty="0">
                <a:solidFill>
                  <a:srgbClr val="0070C0"/>
                </a:solidFill>
                <a:latin typeface="Meiryo" charset="-128"/>
                <a:ea typeface="Meiryo" charset="-128"/>
                <a:cs typeface="Meiryo" charset="-128"/>
              </a:rPr>
              <a:t>200kHz</a:t>
            </a:r>
            <a:endParaRPr kumimoji="1" lang="ja-JP" altLang="en-US" sz="1000" dirty="0">
              <a:solidFill>
                <a:srgbClr val="0070C0"/>
              </a:solidFill>
              <a:latin typeface="Meiryo" charset="-128"/>
              <a:ea typeface="Meiryo" charset="-128"/>
              <a:cs typeface="Meiryo" charset="-128"/>
            </a:endParaRPr>
          </a:p>
        </p:txBody>
      </p:sp>
      <p:sp>
        <p:nvSpPr>
          <p:cNvPr id="52" name="テキスト ボックス 51"/>
          <p:cNvSpPr txBox="1"/>
          <p:nvPr/>
        </p:nvSpPr>
        <p:spPr>
          <a:xfrm>
            <a:off x="4788233" y="5175232"/>
            <a:ext cx="933487" cy="415498"/>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920MHz</a:t>
            </a:r>
            <a:r>
              <a:rPr lang="ja-JP" altLang="en-US" sz="1000" dirty="0">
                <a:solidFill>
                  <a:srgbClr val="0070C0"/>
                </a:solidFill>
                <a:latin typeface="Meiryo" charset="-128"/>
                <a:ea typeface="Meiryo" charset="-128"/>
                <a:cs typeface="Meiryo" charset="-128"/>
              </a:rPr>
              <a:t>帯</a:t>
            </a:r>
            <a:endParaRPr lang="en-US" altLang="ja-JP" sz="1000" dirty="0">
              <a:solidFill>
                <a:srgbClr val="0070C0"/>
              </a:solidFill>
              <a:latin typeface="Meiryo" charset="-128"/>
              <a:ea typeface="Meiryo" charset="-128"/>
              <a:cs typeface="Meiryo" charset="-128"/>
            </a:endParaRPr>
          </a:p>
          <a:p>
            <a:pPr algn="ctr"/>
            <a:r>
              <a:rPr lang="en-US" altLang="ja-JP" sz="1000" dirty="0">
                <a:solidFill>
                  <a:srgbClr val="0070C0"/>
                </a:solidFill>
                <a:latin typeface="Meiryo" charset="-128"/>
                <a:ea typeface="Meiryo" charset="-128"/>
                <a:cs typeface="Meiryo" charset="-128"/>
              </a:rPr>
              <a:t>100Hz</a:t>
            </a:r>
            <a:endParaRPr kumimoji="1" lang="ja-JP" altLang="en-US" sz="1000" dirty="0">
              <a:solidFill>
                <a:srgbClr val="0070C0"/>
              </a:solidFill>
              <a:latin typeface="Meiryo" charset="-128"/>
              <a:ea typeface="Meiryo" charset="-128"/>
              <a:cs typeface="Meiryo" charset="-128"/>
            </a:endParaRPr>
          </a:p>
        </p:txBody>
      </p:sp>
      <p:sp>
        <p:nvSpPr>
          <p:cNvPr id="53" name="テキスト ボックス 52"/>
          <p:cNvSpPr txBox="1"/>
          <p:nvPr/>
        </p:nvSpPr>
        <p:spPr>
          <a:xfrm>
            <a:off x="5754762" y="2178930"/>
            <a:ext cx="980632" cy="400110"/>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オープン仕様</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免許不要</a:t>
            </a:r>
            <a:endParaRPr kumimoji="1" lang="en-US" altLang="ja-JP" sz="1000" dirty="0">
              <a:solidFill>
                <a:srgbClr val="0070C0"/>
              </a:solidFill>
              <a:latin typeface="Meiryo" charset="-128"/>
              <a:ea typeface="Meiryo" charset="-128"/>
              <a:cs typeface="Meiryo" charset="-128"/>
            </a:endParaRPr>
          </a:p>
        </p:txBody>
      </p:sp>
      <p:sp>
        <p:nvSpPr>
          <p:cNvPr id="54" name="テキスト ボックス 53"/>
          <p:cNvSpPr txBox="1"/>
          <p:nvPr/>
        </p:nvSpPr>
        <p:spPr>
          <a:xfrm>
            <a:off x="5780561" y="3594750"/>
            <a:ext cx="936354" cy="553998"/>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携帯電話</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国際標準</a:t>
            </a:r>
            <a:endParaRPr lang="en-US" altLang="ja-JP" sz="1000" dirty="0">
              <a:solidFill>
                <a:srgbClr val="0070C0"/>
              </a:solidFill>
              <a:latin typeface="Meiryo" charset="-128"/>
              <a:ea typeface="Meiryo" charset="-128"/>
              <a:cs typeface="Meiryo" charset="-128"/>
            </a:endParaRPr>
          </a:p>
          <a:p>
            <a:pPr algn="ctr"/>
            <a:r>
              <a:rPr kumimoji="1" lang="ja-JP" altLang="en-US" sz="1000" dirty="0">
                <a:solidFill>
                  <a:srgbClr val="0070C0"/>
                </a:solidFill>
                <a:latin typeface="Meiryo" charset="-128"/>
                <a:ea typeface="Meiryo" charset="-128"/>
                <a:cs typeface="Meiryo" charset="-128"/>
              </a:rPr>
              <a:t>免許要</a:t>
            </a:r>
            <a:endParaRPr kumimoji="1" lang="en-US" altLang="ja-JP" sz="1000" dirty="0">
              <a:solidFill>
                <a:srgbClr val="0070C0"/>
              </a:solidFill>
              <a:latin typeface="Meiryo" charset="-128"/>
              <a:ea typeface="Meiryo" charset="-128"/>
              <a:cs typeface="Meiryo" charset="-128"/>
            </a:endParaRPr>
          </a:p>
        </p:txBody>
      </p:sp>
      <p:sp>
        <p:nvSpPr>
          <p:cNvPr id="55" name="テキスト ボックス 54"/>
          <p:cNvSpPr txBox="1"/>
          <p:nvPr/>
        </p:nvSpPr>
        <p:spPr>
          <a:xfrm>
            <a:off x="5771457" y="5097603"/>
            <a:ext cx="949050" cy="553998"/>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仏</a:t>
            </a:r>
            <a:r>
              <a:rPr kumimoji="1" lang="en-US" altLang="ja-JP" sz="1000" dirty="0">
                <a:solidFill>
                  <a:srgbClr val="0070C0"/>
                </a:solidFill>
                <a:latin typeface="Meiryo" charset="-128"/>
                <a:ea typeface="Meiryo" charset="-128"/>
                <a:cs typeface="Meiryo" charset="-128"/>
              </a:rPr>
              <a:t>SIGFOX</a:t>
            </a:r>
            <a:r>
              <a:rPr kumimoji="1" lang="ja-JP" altLang="en-US" sz="1000" dirty="0">
                <a:solidFill>
                  <a:srgbClr val="0070C0"/>
                </a:solidFill>
                <a:latin typeface="Meiryo" charset="-128"/>
                <a:ea typeface="Meiryo" charset="-128"/>
                <a:cs typeface="Meiryo" charset="-128"/>
              </a:rPr>
              <a:t>社</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独自仕様</a:t>
            </a:r>
            <a:endParaRPr lang="en-US" altLang="ja-JP" sz="1000" dirty="0">
              <a:solidFill>
                <a:srgbClr val="0070C0"/>
              </a:solidFill>
              <a:latin typeface="Meiryo" charset="-128"/>
              <a:ea typeface="Meiryo" charset="-128"/>
              <a:cs typeface="Meiryo" charset="-128"/>
            </a:endParaRPr>
          </a:p>
          <a:p>
            <a:pPr algn="ctr"/>
            <a:r>
              <a:rPr kumimoji="1" lang="ja-JP" altLang="en-US" sz="1000" dirty="0">
                <a:solidFill>
                  <a:srgbClr val="0070C0"/>
                </a:solidFill>
                <a:latin typeface="Meiryo" charset="-128"/>
                <a:ea typeface="Meiryo" charset="-128"/>
                <a:cs typeface="Meiryo" charset="-128"/>
              </a:rPr>
              <a:t>免許不要</a:t>
            </a:r>
            <a:endParaRPr kumimoji="1" lang="en-US" altLang="ja-JP" sz="1000" dirty="0">
              <a:solidFill>
                <a:srgbClr val="0070C0"/>
              </a:solidFill>
              <a:latin typeface="Meiryo" charset="-128"/>
              <a:ea typeface="Meiryo" charset="-128"/>
              <a:cs typeface="Meiryo" charset="-128"/>
            </a:endParaRPr>
          </a:p>
        </p:txBody>
      </p:sp>
      <p:sp>
        <p:nvSpPr>
          <p:cNvPr id="56" name="テキスト ボックス 55"/>
          <p:cNvSpPr txBox="1"/>
          <p:nvPr/>
        </p:nvSpPr>
        <p:spPr>
          <a:xfrm>
            <a:off x="6753944" y="2189584"/>
            <a:ext cx="988093" cy="400110"/>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0.3〜50kbps</a:t>
            </a:r>
          </a:p>
          <a:p>
            <a:pPr algn="ctr"/>
            <a:r>
              <a:rPr lang="en-US" altLang="ja-JP" sz="1000" dirty="0">
                <a:solidFill>
                  <a:srgbClr val="0070C0"/>
                </a:solidFill>
                <a:latin typeface="Meiryo" charset="-128"/>
                <a:ea typeface="Meiryo" charset="-128"/>
                <a:cs typeface="Meiryo" charset="-128"/>
              </a:rPr>
              <a:t>0.3〜50kbps</a:t>
            </a:r>
          </a:p>
        </p:txBody>
      </p:sp>
      <p:sp>
        <p:nvSpPr>
          <p:cNvPr id="57" name="テキスト ボックス 56"/>
          <p:cNvSpPr txBox="1"/>
          <p:nvPr/>
        </p:nvSpPr>
        <p:spPr>
          <a:xfrm>
            <a:off x="6781267" y="3678267"/>
            <a:ext cx="938091" cy="415498"/>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21.25kbps</a:t>
            </a:r>
          </a:p>
          <a:p>
            <a:pPr algn="ctr"/>
            <a:r>
              <a:rPr lang="en-US" altLang="ja-JP" sz="1000" dirty="0">
                <a:solidFill>
                  <a:srgbClr val="0070C0"/>
                </a:solidFill>
                <a:latin typeface="Meiryo" charset="-128"/>
                <a:ea typeface="Meiryo" charset="-128"/>
                <a:cs typeface="Meiryo" charset="-128"/>
              </a:rPr>
              <a:t>62.50kbps</a:t>
            </a:r>
            <a:endParaRPr kumimoji="1" lang="en-US" altLang="ja-JP" sz="1000" dirty="0">
              <a:solidFill>
                <a:srgbClr val="0070C0"/>
              </a:solidFill>
              <a:latin typeface="Meiryo" charset="-128"/>
              <a:ea typeface="Meiryo" charset="-128"/>
              <a:cs typeface="Meiryo" charset="-128"/>
            </a:endParaRPr>
          </a:p>
        </p:txBody>
      </p:sp>
      <p:sp>
        <p:nvSpPr>
          <p:cNvPr id="58" name="テキスト ボックス 57"/>
          <p:cNvSpPr txBox="1"/>
          <p:nvPr/>
        </p:nvSpPr>
        <p:spPr>
          <a:xfrm>
            <a:off x="6800752" y="5181121"/>
            <a:ext cx="918606" cy="415498"/>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100bps</a:t>
            </a:r>
          </a:p>
          <a:p>
            <a:pPr algn="ctr"/>
            <a:r>
              <a:rPr kumimoji="1" lang="en-US" altLang="ja-JP" sz="1000" dirty="0">
                <a:solidFill>
                  <a:srgbClr val="0070C0"/>
                </a:solidFill>
                <a:latin typeface="Meiryo" charset="-128"/>
                <a:ea typeface="Meiryo" charset="-128"/>
                <a:cs typeface="Meiryo" charset="-128"/>
              </a:rPr>
              <a:t>600bps</a:t>
            </a:r>
          </a:p>
        </p:txBody>
      </p:sp>
      <p:sp>
        <p:nvSpPr>
          <p:cNvPr id="59" name="テキスト ボックス 58"/>
          <p:cNvSpPr txBox="1"/>
          <p:nvPr/>
        </p:nvSpPr>
        <p:spPr>
          <a:xfrm>
            <a:off x="7819213" y="2178841"/>
            <a:ext cx="929251" cy="415498"/>
          </a:xfrm>
          <a:prstGeom prst="rect">
            <a:avLst/>
          </a:prstGeom>
          <a:noFill/>
        </p:spPr>
        <p:txBody>
          <a:bodyPr wrap="square" rtlCol="0">
            <a:spAutoFit/>
          </a:bodyPr>
          <a:lstStyle/>
          <a:p>
            <a:r>
              <a:rPr kumimoji="1" lang="ja-JP" altLang="en-US" sz="1000" dirty="0">
                <a:solidFill>
                  <a:srgbClr val="0070C0"/>
                </a:solidFill>
                <a:latin typeface="Meiryo" charset="-128"/>
                <a:ea typeface="Meiryo" charset="-128"/>
                <a:cs typeface="Meiryo" charset="-128"/>
              </a:rPr>
              <a:t>数</a:t>
            </a:r>
            <a:r>
              <a:rPr kumimoji="1" lang="en-US" altLang="ja-JP" sz="1000" dirty="0">
                <a:solidFill>
                  <a:srgbClr val="0070C0"/>
                </a:solidFill>
                <a:latin typeface="Meiryo" charset="-128"/>
                <a:ea typeface="Meiryo" charset="-128"/>
                <a:cs typeface="Meiryo" charset="-128"/>
              </a:rPr>
              <a:t>km</a:t>
            </a:r>
          </a:p>
          <a:p>
            <a:pPr algn="ctr"/>
            <a:r>
              <a:rPr kumimoji="1" lang="en-US" altLang="ja-JP" sz="1000" dirty="0">
                <a:solidFill>
                  <a:srgbClr val="0070C0"/>
                </a:solidFill>
                <a:latin typeface="Meiryo" charset="-128"/>
                <a:ea typeface="Meiryo" charset="-128"/>
                <a:cs typeface="Meiryo" charset="-128"/>
              </a:rPr>
              <a:t>〜</a:t>
            </a:r>
            <a:r>
              <a:rPr kumimoji="1" lang="ja-JP" altLang="en-US" sz="1000" dirty="0">
                <a:solidFill>
                  <a:srgbClr val="0070C0"/>
                </a:solidFill>
                <a:latin typeface="Meiryo" charset="-128"/>
                <a:ea typeface="Meiryo" charset="-128"/>
                <a:cs typeface="Meiryo" charset="-128"/>
              </a:rPr>
              <a:t>数十</a:t>
            </a:r>
            <a:r>
              <a:rPr kumimoji="1" lang="en-US" altLang="ja-JP" sz="1000" dirty="0">
                <a:solidFill>
                  <a:srgbClr val="0070C0"/>
                </a:solidFill>
                <a:latin typeface="Meiryo" charset="-128"/>
                <a:ea typeface="Meiryo" charset="-128"/>
                <a:cs typeface="Meiryo" charset="-128"/>
              </a:rPr>
              <a:t>km</a:t>
            </a:r>
          </a:p>
        </p:txBody>
      </p:sp>
      <p:sp>
        <p:nvSpPr>
          <p:cNvPr id="60" name="テキスト ボックス 59"/>
          <p:cNvSpPr txBox="1"/>
          <p:nvPr/>
        </p:nvSpPr>
        <p:spPr>
          <a:xfrm>
            <a:off x="7796535" y="3744791"/>
            <a:ext cx="929251" cy="253916"/>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最大</a:t>
            </a:r>
            <a:r>
              <a:rPr kumimoji="1" lang="en-US" altLang="ja-JP" sz="1000" dirty="0">
                <a:solidFill>
                  <a:srgbClr val="0070C0"/>
                </a:solidFill>
                <a:latin typeface="Meiryo" charset="-128"/>
                <a:ea typeface="Meiryo" charset="-128"/>
                <a:cs typeface="Meiryo" charset="-128"/>
              </a:rPr>
              <a:t>40km</a:t>
            </a:r>
          </a:p>
        </p:txBody>
      </p:sp>
      <p:sp>
        <p:nvSpPr>
          <p:cNvPr id="61" name="テキスト ボックス 60"/>
          <p:cNvSpPr txBox="1"/>
          <p:nvPr/>
        </p:nvSpPr>
        <p:spPr>
          <a:xfrm>
            <a:off x="7762110" y="5279524"/>
            <a:ext cx="943603" cy="253916"/>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最大数十</a:t>
            </a:r>
            <a:r>
              <a:rPr kumimoji="1" lang="en-US" altLang="ja-JP" sz="1000" dirty="0">
                <a:solidFill>
                  <a:srgbClr val="0070C0"/>
                </a:solidFill>
                <a:latin typeface="Meiryo" charset="-128"/>
                <a:ea typeface="Meiryo" charset="-128"/>
                <a:cs typeface="Meiryo" charset="-128"/>
              </a:rPr>
              <a:t>km</a:t>
            </a:r>
          </a:p>
        </p:txBody>
      </p:sp>
      <p:sp>
        <p:nvSpPr>
          <p:cNvPr id="69" name="テキスト ボックス 68"/>
          <p:cNvSpPr txBox="1"/>
          <p:nvPr/>
        </p:nvSpPr>
        <p:spPr>
          <a:xfrm>
            <a:off x="4793462" y="1226489"/>
            <a:ext cx="937099" cy="400110"/>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周波数帯</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周波数幅</a:t>
            </a:r>
            <a:endParaRPr kumimoji="1" lang="ja-JP" altLang="en-US" sz="1000" dirty="0">
              <a:solidFill>
                <a:srgbClr val="0070C0"/>
              </a:solidFill>
              <a:latin typeface="Meiryo" charset="-128"/>
              <a:ea typeface="Meiryo" charset="-128"/>
              <a:cs typeface="Meiryo" charset="-128"/>
            </a:endParaRPr>
          </a:p>
        </p:txBody>
      </p:sp>
      <p:sp>
        <p:nvSpPr>
          <p:cNvPr id="70" name="テキスト ボックス 69"/>
          <p:cNvSpPr txBox="1"/>
          <p:nvPr/>
        </p:nvSpPr>
        <p:spPr>
          <a:xfrm>
            <a:off x="5776528" y="1221185"/>
            <a:ext cx="937099" cy="400110"/>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仕</a:t>
            </a:r>
            <a:r>
              <a:rPr kumimoji="1" lang="en-US" altLang="ja-JP" sz="1000" dirty="0">
                <a:solidFill>
                  <a:srgbClr val="0070C0"/>
                </a:solidFill>
                <a:latin typeface="Meiryo" charset="-128"/>
                <a:ea typeface="Meiryo" charset="-128"/>
                <a:cs typeface="Meiryo" charset="-128"/>
              </a:rPr>
              <a:t> </a:t>
            </a:r>
            <a:r>
              <a:rPr kumimoji="1" lang="ja-JP" altLang="en-US" sz="1000" dirty="0">
                <a:solidFill>
                  <a:srgbClr val="0070C0"/>
                </a:solidFill>
                <a:latin typeface="Meiryo" charset="-128"/>
                <a:ea typeface="Meiryo" charset="-128"/>
                <a:cs typeface="Meiryo" charset="-128"/>
              </a:rPr>
              <a:t>様</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免</a:t>
            </a:r>
            <a:r>
              <a:rPr lang="en-US" altLang="ja-JP" sz="1000" dirty="0">
                <a:solidFill>
                  <a:srgbClr val="0070C0"/>
                </a:solidFill>
                <a:latin typeface="Meiryo" charset="-128"/>
                <a:ea typeface="Meiryo" charset="-128"/>
                <a:cs typeface="Meiryo" charset="-128"/>
              </a:rPr>
              <a:t> </a:t>
            </a:r>
            <a:r>
              <a:rPr lang="ja-JP" altLang="en-US" sz="1000" dirty="0">
                <a:solidFill>
                  <a:srgbClr val="0070C0"/>
                </a:solidFill>
                <a:latin typeface="Meiryo" charset="-128"/>
                <a:ea typeface="Meiryo" charset="-128"/>
                <a:cs typeface="Meiryo" charset="-128"/>
              </a:rPr>
              <a:t>許</a:t>
            </a:r>
            <a:endParaRPr kumimoji="1" lang="ja-JP" altLang="en-US" sz="1000" dirty="0">
              <a:solidFill>
                <a:srgbClr val="0070C0"/>
              </a:solidFill>
              <a:latin typeface="Meiryo" charset="-128"/>
              <a:ea typeface="Meiryo" charset="-128"/>
              <a:cs typeface="Meiryo" charset="-128"/>
            </a:endParaRPr>
          </a:p>
        </p:txBody>
      </p:sp>
      <p:sp>
        <p:nvSpPr>
          <p:cNvPr id="71" name="テキスト ボックス 70"/>
          <p:cNvSpPr txBox="1"/>
          <p:nvPr/>
        </p:nvSpPr>
        <p:spPr>
          <a:xfrm>
            <a:off x="6770959" y="1226489"/>
            <a:ext cx="1102372" cy="400110"/>
          </a:xfrm>
          <a:prstGeom prst="rect">
            <a:avLst/>
          </a:prstGeom>
          <a:noFill/>
        </p:spPr>
        <p:txBody>
          <a:bodyPr wrap="square" rtlCol="0">
            <a:spAutoFit/>
          </a:bodyPr>
          <a:lstStyle/>
          <a:p>
            <a:pPr algn="ctr"/>
            <a:r>
              <a:rPr lang="ja-JP" altLang="en-US" sz="1000" dirty="0">
                <a:solidFill>
                  <a:srgbClr val="0070C0"/>
                </a:solidFill>
                <a:latin typeface="Meiryo" charset="-128"/>
                <a:ea typeface="Meiryo" charset="-128"/>
                <a:cs typeface="Meiryo" charset="-128"/>
              </a:rPr>
              <a:t>通信速度（上）</a:t>
            </a:r>
            <a:endParaRPr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通信速度（下）</a:t>
            </a:r>
            <a:endParaRPr kumimoji="1" lang="ja-JP" altLang="en-US" sz="1000" dirty="0">
              <a:solidFill>
                <a:srgbClr val="0070C0"/>
              </a:solidFill>
              <a:latin typeface="Meiryo" charset="-128"/>
              <a:ea typeface="Meiryo" charset="-128"/>
              <a:cs typeface="Meiryo" charset="-128"/>
            </a:endParaRPr>
          </a:p>
        </p:txBody>
      </p:sp>
      <p:sp>
        <p:nvSpPr>
          <p:cNvPr id="72" name="テキスト ボックス 71"/>
          <p:cNvSpPr txBox="1"/>
          <p:nvPr/>
        </p:nvSpPr>
        <p:spPr>
          <a:xfrm>
            <a:off x="7773209" y="1220988"/>
            <a:ext cx="952577" cy="400110"/>
          </a:xfrm>
          <a:prstGeom prst="rect">
            <a:avLst/>
          </a:prstGeom>
          <a:noFill/>
        </p:spPr>
        <p:txBody>
          <a:bodyPr wrap="square" rtlCol="0">
            <a:spAutoFit/>
          </a:bodyPr>
          <a:lstStyle/>
          <a:p>
            <a:pPr algn="ctr"/>
            <a:r>
              <a:rPr lang="ja-JP" altLang="en-US" sz="1000" dirty="0">
                <a:solidFill>
                  <a:srgbClr val="0070C0"/>
                </a:solidFill>
                <a:latin typeface="Meiryo" charset="-128"/>
                <a:ea typeface="Meiryo" charset="-128"/>
                <a:cs typeface="Meiryo" charset="-128"/>
              </a:rPr>
              <a:t>通信距離</a:t>
            </a:r>
            <a:endParaRPr lang="en-US" altLang="ja-JP" sz="1000" dirty="0">
              <a:solidFill>
                <a:srgbClr val="0070C0"/>
              </a:solidFill>
              <a:latin typeface="Meiryo" charset="-128"/>
              <a:ea typeface="Meiryo" charset="-128"/>
              <a:cs typeface="Meiryo" charset="-128"/>
            </a:endParaRPr>
          </a:p>
          <a:p>
            <a:pPr algn="ctr"/>
            <a:r>
              <a:rPr kumimoji="1" lang="ja-JP" altLang="en-US" sz="1000" dirty="0">
                <a:solidFill>
                  <a:srgbClr val="0070C0"/>
                </a:solidFill>
                <a:latin typeface="Meiryo" charset="-128"/>
                <a:ea typeface="Meiryo" charset="-128"/>
                <a:cs typeface="Meiryo" charset="-128"/>
              </a:rPr>
              <a:t>（半径）</a:t>
            </a:r>
          </a:p>
        </p:txBody>
      </p:sp>
      <p:sp>
        <p:nvSpPr>
          <p:cNvPr id="73" name="テキスト ボックス 72"/>
          <p:cNvSpPr txBox="1"/>
          <p:nvPr/>
        </p:nvSpPr>
        <p:spPr>
          <a:xfrm>
            <a:off x="1748153" y="1703819"/>
            <a:ext cx="1251625" cy="338554"/>
          </a:xfrm>
          <a:prstGeom prst="rect">
            <a:avLst/>
          </a:prstGeom>
          <a:noFill/>
        </p:spPr>
        <p:txBody>
          <a:bodyPr wrap="none" rtlCol="0">
            <a:spAutoFit/>
          </a:bodyPr>
          <a:lstStyle/>
          <a:p>
            <a:pPr algn="ctr"/>
            <a:r>
              <a:rPr kumimoji="1" lang="en-US" altLang="ja-JP" sz="1600" b="1" dirty="0" err="1">
                <a:solidFill>
                  <a:srgbClr val="0070C0"/>
                </a:solidFill>
                <a:latin typeface="Meiryo" charset="-128"/>
                <a:ea typeface="Meiryo" charset="-128"/>
                <a:cs typeface="Meiryo" charset="-128"/>
              </a:rPr>
              <a:t>LoRaWAN</a:t>
            </a:r>
            <a:endParaRPr kumimoji="1" lang="ja-JP" altLang="en-US" sz="1600" b="1" dirty="0">
              <a:solidFill>
                <a:srgbClr val="0070C0"/>
              </a:solidFill>
              <a:latin typeface="Meiryo" charset="-128"/>
              <a:ea typeface="Meiryo" charset="-128"/>
              <a:cs typeface="Meiryo" charset="-128"/>
            </a:endParaRPr>
          </a:p>
        </p:txBody>
      </p:sp>
      <p:sp>
        <p:nvSpPr>
          <p:cNvPr id="74" name="テキスト ボックス 73"/>
          <p:cNvSpPr txBox="1"/>
          <p:nvPr/>
        </p:nvSpPr>
        <p:spPr>
          <a:xfrm>
            <a:off x="1836799" y="3220347"/>
            <a:ext cx="1074333" cy="461665"/>
          </a:xfrm>
          <a:prstGeom prst="rect">
            <a:avLst/>
          </a:prstGeom>
          <a:noFill/>
        </p:spPr>
        <p:txBody>
          <a:bodyPr wrap="none" rtlCol="0">
            <a:spAutoFit/>
          </a:bodyPr>
          <a:lstStyle/>
          <a:p>
            <a:pPr algn="ctr"/>
            <a:r>
              <a:rPr kumimoji="1" lang="en-US" altLang="ja-JP" sz="1600" b="1" dirty="0">
                <a:solidFill>
                  <a:srgbClr val="0070C0"/>
                </a:solidFill>
                <a:latin typeface="Meiryo" charset="-128"/>
                <a:ea typeface="Meiryo" charset="-128"/>
                <a:cs typeface="Meiryo" charset="-128"/>
              </a:rPr>
              <a:t>NB-</a:t>
            </a:r>
            <a:r>
              <a:rPr kumimoji="1" lang="en-US" altLang="ja-JP" sz="1600" b="1" dirty="0" err="1">
                <a:solidFill>
                  <a:srgbClr val="0070C0"/>
                </a:solidFill>
                <a:latin typeface="Meiryo" charset="-128"/>
                <a:ea typeface="Meiryo" charset="-128"/>
                <a:cs typeface="Meiryo" charset="-128"/>
              </a:rPr>
              <a:t>IoT</a:t>
            </a:r>
            <a:endParaRPr kumimoji="1" lang="en-US" altLang="ja-JP" sz="800" b="1" dirty="0">
              <a:solidFill>
                <a:srgbClr val="0070C0"/>
              </a:solidFill>
              <a:latin typeface="Meiryo" charset="-128"/>
              <a:ea typeface="Meiryo" charset="-128"/>
              <a:cs typeface="Meiryo" charset="-128"/>
            </a:endParaRPr>
          </a:p>
          <a:p>
            <a:pPr algn="ctr"/>
            <a:r>
              <a:rPr kumimoji="1" lang="ja-JP" altLang="en-US" sz="800" b="1" dirty="0">
                <a:solidFill>
                  <a:srgbClr val="0070C0"/>
                </a:solidFill>
                <a:latin typeface="Meiryo" charset="-128"/>
                <a:ea typeface="Meiryo" charset="-128"/>
                <a:cs typeface="Meiryo" charset="-128"/>
              </a:rPr>
              <a:t>（</a:t>
            </a:r>
            <a:r>
              <a:rPr kumimoji="1" lang="en-US" altLang="ja-JP" sz="800" b="1" dirty="0">
                <a:solidFill>
                  <a:srgbClr val="0070C0"/>
                </a:solidFill>
                <a:latin typeface="Meiryo" charset="-128"/>
                <a:ea typeface="Meiryo" charset="-128"/>
                <a:cs typeface="Meiryo" charset="-128"/>
              </a:rPr>
              <a:t>LTE Cat-NB1</a:t>
            </a:r>
            <a:r>
              <a:rPr kumimoji="1" lang="ja-JP" altLang="en-US" sz="800" b="1" dirty="0">
                <a:solidFill>
                  <a:srgbClr val="0070C0"/>
                </a:solidFill>
                <a:latin typeface="Meiryo" charset="-128"/>
                <a:ea typeface="Meiryo" charset="-128"/>
                <a:cs typeface="Meiryo" charset="-128"/>
              </a:rPr>
              <a:t>）</a:t>
            </a:r>
          </a:p>
        </p:txBody>
      </p:sp>
      <p:sp>
        <p:nvSpPr>
          <p:cNvPr id="75" name="テキスト ボックス 74"/>
          <p:cNvSpPr txBox="1"/>
          <p:nvPr/>
        </p:nvSpPr>
        <p:spPr>
          <a:xfrm>
            <a:off x="1866251" y="4713031"/>
            <a:ext cx="1021691" cy="338554"/>
          </a:xfrm>
          <a:prstGeom prst="rect">
            <a:avLst/>
          </a:prstGeom>
          <a:noFill/>
        </p:spPr>
        <p:txBody>
          <a:bodyPr wrap="none" rtlCol="0">
            <a:spAutoFit/>
          </a:bodyPr>
          <a:lstStyle/>
          <a:p>
            <a:pPr algn="ctr"/>
            <a:r>
              <a:rPr kumimoji="1" lang="en-US" altLang="ja-JP" sz="1600" b="1">
                <a:solidFill>
                  <a:srgbClr val="0070C0"/>
                </a:solidFill>
                <a:latin typeface="Meiryo" charset="-128"/>
                <a:ea typeface="Meiryo" charset="-128"/>
                <a:cs typeface="Meiryo" charset="-128"/>
              </a:rPr>
              <a:t>SIGFOX</a:t>
            </a:r>
            <a:endParaRPr kumimoji="1" lang="ja-JP" altLang="en-US" sz="1600" b="1" dirty="0">
              <a:solidFill>
                <a:srgbClr val="0070C0"/>
              </a:solidFill>
              <a:latin typeface="Meiryo" charset="-128"/>
              <a:ea typeface="Meiryo" charset="-128"/>
              <a:cs typeface="Meiryo" charset="-128"/>
            </a:endParaRPr>
          </a:p>
        </p:txBody>
      </p:sp>
      <p:sp>
        <p:nvSpPr>
          <p:cNvPr id="76" name="テキスト ボックス 75"/>
          <p:cNvSpPr txBox="1"/>
          <p:nvPr/>
        </p:nvSpPr>
        <p:spPr>
          <a:xfrm>
            <a:off x="1163801" y="2612110"/>
            <a:ext cx="800219"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ゲートウェイ</a:t>
            </a:r>
          </a:p>
        </p:txBody>
      </p:sp>
      <p:sp>
        <p:nvSpPr>
          <p:cNvPr id="77" name="テキスト ボックス 76"/>
          <p:cNvSpPr txBox="1"/>
          <p:nvPr/>
        </p:nvSpPr>
        <p:spPr>
          <a:xfrm>
            <a:off x="1501931" y="4236152"/>
            <a:ext cx="49244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基地局</a:t>
            </a:r>
          </a:p>
        </p:txBody>
      </p:sp>
      <p:sp>
        <p:nvSpPr>
          <p:cNvPr id="78" name="テキスト ボックス 77"/>
          <p:cNvSpPr txBox="1"/>
          <p:nvPr/>
        </p:nvSpPr>
        <p:spPr>
          <a:xfrm>
            <a:off x="1317433" y="5671981"/>
            <a:ext cx="49244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基地局</a:t>
            </a:r>
          </a:p>
        </p:txBody>
      </p:sp>
      <p:cxnSp>
        <p:nvCxnSpPr>
          <p:cNvPr id="79" name="直線コネクタ 78"/>
          <p:cNvCxnSpPr/>
          <p:nvPr/>
        </p:nvCxnSpPr>
        <p:spPr>
          <a:xfrm>
            <a:off x="3347864" y="2556552"/>
            <a:ext cx="66004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直線コネクタ 81"/>
          <p:cNvCxnSpPr/>
          <p:nvPr/>
        </p:nvCxnSpPr>
        <p:spPr>
          <a:xfrm>
            <a:off x="3347864" y="5413983"/>
            <a:ext cx="665520" cy="8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0" name="テキスト ボックス 89"/>
          <p:cNvSpPr txBox="1"/>
          <p:nvPr/>
        </p:nvSpPr>
        <p:spPr>
          <a:xfrm>
            <a:off x="2465288" y="2696915"/>
            <a:ext cx="1210589"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ネットワークサーバー</a:t>
            </a:r>
          </a:p>
        </p:txBody>
      </p:sp>
      <p:sp>
        <p:nvSpPr>
          <p:cNvPr id="91" name="テキスト ボックス 90"/>
          <p:cNvSpPr txBox="1"/>
          <p:nvPr/>
        </p:nvSpPr>
        <p:spPr>
          <a:xfrm>
            <a:off x="2538855" y="5669115"/>
            <a:ext cx="1107997" cy="21544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クラウド・サービス</a:t>
            </a:r>
          </a:p>
        </p:txBody>
      </p:sp>
      <p:sp>
        <p:nvSpPr>
          <p:cNvPr id="92" name="テキスト ボックス 91"/>
          <p:cNvSpPr txBox="1"/>
          <p:nvPr/>
        </p:nvSpPr>
        <p:spPr>
          <a:xfrm>
            <a:off x="3787590" y="2696915"/>
            <a:ext cx="100540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アプリ・サーバー</a:t>
            </a:r>
            <a:endParaRPr kumimoji="1" lang="ja-JP" altLang="en-US" sz="800" dirty="0">
              <a:latin typeface="Meiryo" charset="-128"/>
              <a:ea typeface="Meiryo" charset="-128"/>
              <a:cs typeface="Meiryo" charset="-128"/>
            </a:endParaRPr>
          </a:p>
        </p:txBody>
      </p:sp>
      <p:sp>
        <p:nvSpPr>
          <p:cNvPr id="93" name="テキスト ボックス 92"/>
          <p:cNvSpPr txBox="1"/>
          <p:nvPr/>
        </p:nvSpPr>
        <p:spPr>
          <a:xfrm>
            <a:off x="3789699" y="4207208"/>
            <a:ext cx="100540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アプリ・サーバー</a:t>
            </a:r>
            <a:endParaRPr kumimoji="1" lang="ja-JP" altLang="en-US" sz="800" dirty="0">
              <a:latin typeface="Meiryo" charset="-128"/>
              <a:ea typeface="Meiryo" charset="-128"/>
              <a:cs typeface="Meiryo" charset="-128"/>
            </a:endParaRPr>
          </a:p>
        </p:txBody>
      </p:sp>
      <p:sp>
        <p:nvSpPr>
          <p:cNvPr id="94" name="テキスト ボックス 93"/>
          <p:cNvSpPr txBox="1"/>
          <p:nvPr/>
        </p:nvSpPr>
        <p:spPr>
          <a:xfrm>
            <a:off x="3795197" y="5671700"/>
            <a:ext cx="100540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アプリ・サーバー</a:t>
            </a:r>
            <a:endParaRPr kumimoji="1" lang="ja-JP" altLang="en-US" sz="800" dirty="0">
              <a:latin typeface="Meiryo" charset="-128"/>
              <a:ea typeface="Meiryo" charset="-128"/>
              <a:cs typeface="Meiryo" charset="-128"/>
            </a:endParaRPr>
          </a:p>
        </p:txBody>
      </p:sp>
      <p:cxnSp>
        <p:nvCxnSpPr>
          <p:cNvPr id="95" name="直線コネクタ 94"/>
          <p:cNvCxnSpPr/>
          <p:nvPr/>
        </p:nvCxnSpPr>
        <p:spPr>
          <a:xfrm>
            <a:off x="3752928" y="3906459"/>
            <a:ext cx="29532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2" name="テキスト ボックス 101"/>
          <p:cNvSpPr txBox="1"/>
          <p:nvPr/>
        </p:nvSpPr>
        <p:spPr>
          <a:xfrm>
            <a:off x="220983" y="2893915"/>
            <a:ext cx="846707" cy="21544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モノ</a:t>
            </a:r>
            <a:r>
              <a:rPr kumimoji="1" lang="en-US" altLang="ja-JP" sz="800" dirty="0">
                <a:latin typeface="Meiryo" charset="-128"/>
                <a:ea typeface="Meiryo" charset="-128"/>
                <a:cs typeface="Meiryo" charset="-128"/>
              </a:rPr>
              <a:t>/</a:t>
            </a:r>
            <a:r>
              <a:rPr kumimoji="1" lang="ja-JP" altLang="en-US" sz="800" dirty="0">
                <a:latin typeface="Meiryo" charset="-128"/>
                <a:ea typeface="Meiryo" charset="-128"/>
                <a:cs typeface="Meiryo" charset="-128"/>
              </a:rPr>
              <a:t>デバイス</a:t>
            </a:r>
          </a:p>
        </p:txBody>
      </p:sp>
      <p:sp>
        <p:nvSpPr>
          <p:cNvPr id="103" name="テキスト ボックス 102"/>
          <p:cNvSpPr txBox="1"/>
          <p:nvPr/>
        </p:nvSpPr>
        <p:spPr>
          <a:xfrm>
            <a:off x="225466" y="4402526"/>
            <a:ext cx="846707" cy="21544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モノ</a:t>
            </a:r>
            <a:r>
              <a:rPr kumimoji="1" lang="en-US" altLang="ja-JP" sz="800" dirty="0">
                <a:latin typeface="Meiryo" charset="-128"/>
                <a:ea typeface="Meiryo" charset="-128"/>
                <a:cs typeface="Meiryo" charset="-128"/>
              </a:rPr>
              <a:t>/</a:t>
            </a:r>
            <a:r>
              <a:rPr kumimoji="1" lang="ja-JP" altLang="en-US" sz="800" dirty="0">
                <a:latin typeface="Meiryo" charset="-128"/>
                <a:ea typeface="Meiryo" charset="-128"/>
                <a:cs typeface="Meiryo" charset="-128"/>
              </a:rPr>
              <a:t>デバイス</a:t>
            </a:r>
          </a:p>
        </p:txBody>
      </p:sp>
      <p:sp>
        <p:nvSpPr>
          <p:cNvPr id="104" name="テキスト ボックス 103"/>
          <p:cNvSpPr txBox="1"/>
          <p:nvPr/>
        </p:nvSpPr>
        <p:spPr>
          <a:xfrm>
            <a:off x="220983" y="5899491"/>
            <a:ext cx="846707" cy="21544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モノ</a:t>
            </a:r>
            <a:r>
              <a:rPr kumimoji="1" lang="en-US" altLang="ja-JP" sz="800" dirty="0">
                <a:latin typeface="Meiryo" charset="-128"/>
                <a:ea typeface="Meiryo" charset="-128"/>
                <a:cs typeface="Meiryo" charset="-128"/>
              </a:rPr>
              <a:t>/</a:t>
            </a:r>
            <a:r>
              <a:rPr kumimoji="1" lang="ja-JP" altLang="en-US" sz="800" dirty="0">
                <a:latin typeface="Meiryo" charset="-128"/>
                <a:ea typeface="Meiryo" charset="-128"/>
                <a:cs typeface="Meiryo" charset="-128"/>
              </a:rPr>
              <a:t>デバイス</a:t>
            </a:r>
          </a:p>
        </p:txBody>
      </p:sp>
      <p:sp>
        <p:nvSpPr>
          <p:cNvPr id="5" name="正方形/長方形 4"/>
          <p:cNvSpPr/>
          <p:nvPr/>
        </p:nvSpPr>
        <p:spPr>
          <a:xfrm>
            <a:off x="696543" y="1180658"/>
            <a:ext cx="3200139" cy="415498"/>
          </a:xfrm>
          <a:prstGeom prst="rect">
            <a:avLst/>
          </a:prstGeom>
        </p:spPr>
        <p:txBody>
          <a:bodyPr wrap="square">
            <a:spAutoFit/>
          </a:bodyPr>
          <a:lstStyle/>
          <a:p>
            <a:pPr>
              <a:tabLst>
                <a:tab pos="350838" algn="l"/>
              </a:tabLst>
            </a:pPr>
            <a:r>
              <a:rPr lang="en-US" altLang="ja-JP" sz="1050" dirty="0">
                <a:solidFill>
                  <a:schemeClr val="tx1">
                    <a:lumMod val="50000"/>
                    <a:lumOff val="50000"/>
                  </a:schemeClr>
                </a:solidFill>
                <a:latin typeface="Meiryo" charset="-128"/>
                <a:ea typeface="Meiryo" charset="-128"/>
                <a:cs typeface="Meiryo" charset="-128"/>
              </a:rPr>
              <a:t>3G	</a:t>
            </a:r>
            <a:r>
              <a:rPr lang="ja-JP" altLang="en-US" sz="1050" dirty="0">
                <a:solidFill>
                  <a:schemeClr val="tx1">
                    <a:lumMod val="50000"/>
                    <a:lumOff val="50000"/>
                  </a:schemeClr>
                </a:solidFill>
                <a:latin typeface="Meiryo" charset="-128"/>
                <a:ea typeface="Meiryo" charset="-128"/>
                <a:cs typeface="Meiryo" charset="-128"/>
              </a:rPr>
              <a:t>：</a:t>
            </a:r>
            <a:r>
              <a:rPr lang="ja-JP" altLang="ja-JP" sz="1050" dirty="0">
                <a:solidFill>
                  <a:schemeClr val="tx1">
                    <a:lumMod val="50000"/>
                    <a:lumOff val="50000"/>
                  </a:schemeClr>
                </a:solidFill>
                <a:latin typeface="Meiryo" charset="-128"/>
                <a:ea typeface="Meiryo" charset="-128"/>
                <a:cs typeface="Meiryo" charset="-128"/>
              </a:rPr>
              <a:t>下り最大</a:t>
            </a:r>
            <a:r>
              <a:rPr lang="en-US" altLang="ja-JP" sz="1050" dirty="0">
                <a:solidFill>
                  <a:schemeClr val="tx1">
                    <a:lumMod val="50000"/>
                    <a:lumOff val="50000"/>
                  </a:schemeClr>
                </a:solidFill>
                <a:latin typeface="Meiryo" charset="-128"/>
                <a:ea typeface="Meiryo" charset="-128"/>
                <a:cs typeface="Meiryo" charset="-128"/>
              </a:rPr>
              <a:t>14.4Mbps /</a:t>
            </a:r>
            <a:r>
              <a:rPr lang="ja-JP" altLang="ja-JP" sz="1050" dirty="0">
                <a:solidFill>
                  <a:schemeClr val="tx1">
                    <a:lumMod val="50000"/>
                    <a:lumOff val="50000"/>
                  </a:schemeClr>
                </a:solidFill>
                <a:latin typeface="Meiryo" charset="-128"/>
                <a:ea typeface="Meiryo" charset="-128"/>
                <a:cs typeface="Meiryo" charset="-128"/>
              </a:rPr>
              <a:t>上り最大</a:t>
            </a:r>
            <a:r>
              <a:rPr lang="en-US" altLang="ja-JP" sz="1050" dirty="0">
                <a:solidFill>
                  <a:schemeClr val="tx1">
                    <a:lumMod val="50000"/>
                    <a:lumOff val="50000"/>
                  </a:schemeClr>
                </a:solidFill>
                <a:latin typeface="Meiryo" charset="-128"/>
                <a:ea typeface="Meiryo" charset="-128"/>
                <a:cs typeface="Meiryo" charset="-128"/>
              </a:rPr>
              <a:t>5.76Mbps</a:t>
            </a:r>
          </a:p>
          <a:p>
            <a:pPr>
              <a:tabLst>
                <a:tab pos="350838" algn="l"/>
              </a:tabLst>
            </a:pPr>
            <a:r>
              <a:rPr lang="en-US" altLang="ja-JP" sz="1050" dirty="0">
                <a:solidFill>
                  <a:schemeClr val="tx1">
                    <a:lumMod val="50000"/>
                    <a:lumOff val="50000"/>
                  </a:schemeClr>
                </a:solidFill>
                <a:latin typeface="Meiryo" charset="-128"/>
                <a:ea typeface="Meiryo" charset="-128"/>
                <a:cs typeface="Meiryo" charset="-128"/>
              </a:rPr>
              <a:t>LTE	</a:t>
            </a:r>
            <a:r>
              <a:rPr lang="ja-JP" altLang="en-US" sz="1050" dirty="0">
                <a:solidFill>
                  <a:schemeClr val="tx1">
                    <a:lumMod val="50000"/>
                    <a:lumOff val="50000"/>
                  </a:schemeClr>
                </a:solidFill>
                <a:latin typeface="Meiryo" charset="-128"/>
                <a:ea typeface="Meiryo" charset="-128"/>
                <a:cs typeface="Meiryo" charset="-128"/>
              </a:rPr>
              <a:t>：</a:t>
            </a:r>
            <a:r>
              <a:rPr lang="ja-JP" altLang="ja-JP" sz="1050" dirty="0">
                <a:solidFill>
                  <a:schemeClr val="tx1">
                    <a:lumMod val="50000"/>
                    <a:lumOff val="50000"/>
                  </a:schemeClr>
                </a:solidFill>
                <a:latin typeface="Meiryo" charset="-128"/>
                <a:ea typeface="Meiryo" charset="-128"/>
                <a:cs typeface="Meiryo" charset="-128"/>
              </a:rPr>
              <a:t>下り最大</a:t>
            </a:r>
            <a:r>
              <a:rPr lang="en-US" altLang="ja-JP" sz="1050" dirty="0">
                <a:solidFill>
                  <a:schemeClr val="tx1">
                    <a:lumMod val="50000"/>
                    <a:lumOff val="50000"/>
                  </a:schemeClr>
                </a:solidFill>
                <a:latin typeface="Meiryo" charset="-128"/>
                <a:ea typeface="Meiryo" charset="-128"/>
                <a:cs typeface="Meiryo" charset="-128"/>
              </a:rPr>
              <a:t>  150Mbps /</a:t>
            </a:r>
            <a:r>
              <a:rPr lang="ja-JP" altLang="ja-JP" sz="1050" dirty="0">
                <a:solidFill>
                  <a:schemeClr val="tx1">
                    <a:lumMod val="50000"/>
                    <a:lumOff val="50000"/>
                  </a:schemeClr>
                </a:solidFill>
                <a:latin typeface="Meiryo" charset="-128"/>
                <a:ea typeface="Meiryo" charset="-128"/>
                <a:cs typeface="Meiryo" charset="-128"/>
              </a:rPr>
              <a:t>上り最大</a:t>
            </a:r>
            <a:r>
              <a:rPr lang="en-US" altLang="ja-JP" sz="1050" dirty="0">
                <a:solidFill>
                  <a:schemeClr val="tx1">
                    <a:lumMod val="50000"/>
                    <a:lumOff val="50000"/>
                  </a:schemeClr>
                </a:solidFill>
                <a:latin typeface="Meiryo" charset="-128"/>
                <a:ea typeface="Meiryo" charset="-128"/>
                <a:cs typeface="Meiryo" charset="-128"/>
              </a:rPr>
              <a:t>  50Mbps</a:t>
            </a:r>
            <a:r>
              <a:rPr lang="ja-JP" altLang="ja-JP" sz="1050" dirty="0">
                <a:solidFill>
                  <a:schemeClr val="tx1">
                    <a:lumMod val="50000"/>
                    <a:lumOff val="50000"/>
                  </a:schemeClr>
                </a:solidFill>
                <a:latin typeface="Meiryo" charset="-128"/>
                <a:ea typeface="Meiryo" charset="-128"/>
                <a:cs typeface="Meiryo" charset="-128"/>
              </a:rPr>
              <a:t> </a:t>
            </a:r>
            <a:endParaRPr lang="ja-JP" altLang="en-US" sz="1050" dirty="0">
              <a:solidFill>
                <a:schemeClr val="tx1">
                  <a:lumMod val="50000"/>
                  <a:lumOff val="50000"/>
                </a:schemeClr>
              </a:solidFill>
              <a:latin typeface="Meiryo" charset="-128"/>
              <a:ea typeface="Meiryo" charset="-128"/>
              <a:cs typeface="Meiryo" charset="-128"/>
            </a:endParaRPr>
          </a:p>
        </p:txBody>
      </p:sp>
      <p:pic>
        <p:nvPicPr>
          <p:cNvPr id="6" name="図 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88643" y="1180658"/>
            <a:ext cx="397426" cy="397426"/>
          </a:xfrm>
          <a:prstGeom prst="rect">
            <a:avLst/>
          </a:prstGeom>
          <a:effectLst>
            <a:outerShdw blurRad="50800" dist="38100" dir="2700000" algn="tl" rotWithShape="0">
              <a:prstClr val="black">
                <a:alpha val="40000"/>
              </a:prstClr>
            </a:outerShdw>
          </a:effectLst>
        </p:spPr>
      </p:pic>
      <p:pic>
        <p:nvPicPr>
          <p:cNvPr id="80" name="図 7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03413" y="2043574"/>
            <a:ext cx="720785" cy="7207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96394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Wi-SUN</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41</a:t>
            </a:fld>
            <a:endParaRPr kumimoji="1" lang="ja-JP" altLang="en-US"/>
          </a:p>
        </p:txBody>
      </p:sp>
      <p:pic>
        <p:nvPicPr>
          <p:cNvPr id="4" name="図 3"/>
          <p:cNvPicPr>
            <a:picLocks noChangeAspect="1"/>
          </p:cNvPicPr>
          <p:nvPr/>
        </p:nvPicPr>
        <p:blipFill>
          <a:blip r:embed="rId2"/>
          <a:stretch>
            <a:fillRect/>
          </a:stretch>
        </p:blipFill>
        <p:spPr>
          <a:xfrm>
            <a:off x="635000" y="2076474"/>
            <a:ext cx="7874000" cy="4445000"/>
          </a:xfrm>
          <a:prstGeom prst="rect">
            <a:avLst/>
          </a:prstGeom>
        </p:spPr>
      </p:pic>
      <p:pic>
        <p:nvPicPr>
          <p:cNvPr id="5" name="図 4"/>
          <p:cNvPicPr>
            <a:picLocks noChangeAspect="1"/>
          </p:cNvPicPr>
          <p:nvPr/>
        </p:nvPicPr>
        <p:blipFill>
          <a:blip r:embed="rId3"/>
          <a:stretch>
            <a:fillRect/>
          </a:stretch>
        </p:blipFill>
        <p:spPr>
          <a:xfrm>
            <a:off x="454079" y="925969"/>
            <a:ext cx="1535857" cy="1080219"/>
          </a:xfrm>
          <a:prstGeom prst="rect">
            <a:avLst/>
          </a:prstGeom>
        </p:spPr>
      </p:pic>
      <p:sp>
        <p:nvSpPr>
          <p:cNvPr id="6" name="正方形/長方形 5"/>
          <p:cNvSpPr/>
          <p:nvPr/>
        </p:nvSpPr>
        <p:spPr>
          <a:xfrm>
            <a:off x="1993057" y="855682"/>
            <a:ext cx="6827415" cy="1384995"/>
          </a:xfrm>
          <a:prstGeom prst="rect">
            <a:avLst/>
          </a:prstGeom>
        </p:spPr>
        <p:txBody>
          <a:bodyPr wrap="square">
            <a:spAutoFit/>
          </a:bodyPr>
          <a:lstStyle/>
          <a:p>
            <a:pPr marL="171450" indent="-171450">
              <a:buFont typeface="Wingdings" charset="2"/>
              <a:buChar char="l"/>
            </a:pPr>
            <a:r>
              <a:rPr lang="en-US" altLang="ja-JP" sz="1200" dirty="0">
                <a:solidFill>
                  <a:srgbClr val="333333"/>
                </a:solidFill>
                <a:latin typeface="Meiryo" charset="-128"/>
                <a:ea typeface="Meiryo" charset="-128"/>
                <a:cs typeface="Meiryo" charset="-128"/>
              </a:rPr>
              <a:t>Wireless Smart Utility Network</a:t>
            </a:r>
            <a:r>
              <a:rPr lang="ja-JP" altLang="en-US" sz="1200" dirty="0">
                <a:solidFill>
                  <a:srgbClr val="333333"/>
                </a:solidFill>
                <a:latin typeface="Meiryo" charset="-128"/>
                <a:ea typeface="Meiryo" charset="-128"/>
                <a:cs typeface="Meiryo" charset="-128"/>
              </a:rPr>
              <a:t>の略で、「</a:t>
            </a:r>
            <a:r>
              <a:rPr lang="en-US" altLang="ja-JP" sz="1200" dirty="0">
                <a:solidFill>
                  <a:srgbClr val="333333"/>
                </a:solidFill>
                <a:latin typeface="Meiryo" charset="-128"/>
                <a:ea typeface="Meiryo" charset="-128"/>
                <a:cs typeface="Meiryo" charset="-128"/>
              </a:rPr>
              <a:t>Smart Utility Network</a:t>
            </a:r>
            <a:r>
              <a:rPr lang="ja-JP" altLang="en-US" sz="1200" dirty="0">
                <a:solidFill>
                  <a:srgbClr val="333333"/>
                </a:solidFill>
                <a:latin typeface="Meiryo" charset="-128"/>
                <a:ea typeface="Meiryo" charset="-128"/>
                <a:cs typeface="Meiryo" charset="-128"/>
              </a:rPr>
              <a:t>」とは、ガスや電気、水道のメーターに端末機を搭載し無線通信を使って、効率的に検針データを収集する無線通信システム</a:t>
            </a:r>
            <a:endParaRPr lang="en-US" altLang="ja-JP" sz="1200" dirty="0">
              <a:solidFill>
                <a:srgbClr val="333333"/>
              </a:solidFill>
              <a:latin typeface="Meiryo" charset="-128"/>
              <a:ea typeface="Meiryo" charset="-128"/>
              <a:cs typeface="Meiryo" charset="-128"/>
            </a:endParaRPr>
          </a:p>
          <a:p>
            <a:pPr marL="171450" indent="-171450">
              <a:buFont typeface="Wingdings" charset="2"/>
              <a:buChar char="l"/>
            </a:pPr>
            <a:r>
              <a:rPr lang="ja-JP" altLang="en-US" sz="1200" dirty="0">
                <a:solidFill>
                  <a:srgbClr val="333333"/>
                </a:solidFill>
                <a:latin typeface="Meiryo" charset="-128"/>
                <a:ea typeface="Meiryo" charset="-128"/>
                <a:cs typeface="Meiryo" charset="-128"/>
              </a:rPr>
              <a:t>サブギガヘルツ帯と呼ばれる</a:t>
            </a:r>
            <a:r>
              <a:rPr lang="en-US" altLang="ja-JP" sz="1200" dirty="0">
                <a:solidFill>
                  <a:srgbClr val="333333"/>
                </a:solidFill>
                <a:latin typeface="Meiryo" charset="-128"/>
                <a:ea typeface="Meiryo" charset="-128"/>
                <a:cs typeface="Meiryo" charset="-128"/>
              </a:rPr>
              <a:t>900MHz</a:t>
            </a:r>
            <a:r>
              <a:rPr lang="ja-JP" altLang="en-US" sz="1200" dirty="0">
                <a:solidFill>
                  <a:srgbClr val="333333"/>
                </a:solidFill>
                <a:latin typeface="Meiryo" charset="-128"/>
                <a:ea typeface="Meiryo" charset="-128"/>
                <a:cs typeface="Meiryo" charset="-128"/>
              </a:rPr>
              <a:t>前後の周波数帯の電波で通信。日本では</a:t>
            </a:r>
            <a:r>
              <a:rPr lang="en-US" altLang="ja-JP" sz="1200" dirty="0">
                <a:solidFill>
                  <a:srgbClr val="333333"/>
                </a:solidFill>
                <a:latin typeface="Meiryo" charset="-128"/>
                <a:ea typeface="Meiryo" charset="-128"/>
                <a:cs typeface="Meiryo" charset="-128"/>
              </a:rPr>
              <a:t>2012</a:t>
            </a:r>
            <a:r>
              <a:rPr lang="ja-JP" altLang="en-US" sz="1200" dirty="0">
                <a:solidFill>
                  <a:srgbClr val="333333"/>
                </a:solidFill>
                <a:latin typeface="Meiryo" charset="-128"/>
                <a:ea typeface="Meiryo" charset="-128"/>
                <a:cs typeface="Meiryo" charset="-128"/>
              </a:rPr>
              <a:t>年、</a:t>
            </a:r>
            <a:r>
              <a:rPr lang="en-US" altLang="ja-JP" sz="1200" dirty="0">
                <a:solidFill>
                  <a:srgbClr val="333333"/>
                </a:solidFill>
                <a:latin typeface="Meiryo" charset="-128"/>
                <a:ea typeface="Meiryo" charset="-128"/>
                <a:cs typeface="Meiryo" charset="-128"/>
              </a:rPr>
              <a:t>920MHz</a:t>
            </a:r>
            <a:r>
              <a:rPr lang="ja-JP" altLang="en-US" sz="1200" dirty="0">
                <a:solidFill>
                  <a:srgbClr val="333333"/>
                </a:solidFill>
                <a:latin typeface="Meiryo" charset="-128"/>
                <a:ea typeface="Meiryo" charset="-128"/>
                <a:cs typeface="Meiryo" charset="-128"/>
              </a:rPr>
              <a:t>帯が免許不要で利用できる帯域として割り当てられている。</a:t>
            </a:r>
            <a:endParaRPr lang="en-US" altLang="ja-JP" sz="1200" dirty="0">
              <a:solidFill>
                <a:srgbClr val="333333"/>
              </a:solidFill>
              <a:latin typeface="Meiryo" charset="-128"/>
              <a:ea typeface="Meiryo" charset="-128"/>
              <a:cs typeface="Meiryo" charset="-128"/>
            </a:endParaRPr>
          </a:p>
          <a:p>
            <a:pPr marL="171450" indent="-171450">
              <a:buFont typeface="Wingdings" charset="2"/>
              <a:buChar char="l"/>
            </a:pPr>
            <a:r>
              <a:rPr lang="ja-JP" altLang="en-US" sz="1200" dirty="0">
                <a:solidFill>
                  <a:srgbClr val="333333"/>
                </a:solidFill>
                <a:latin typeface="Meiryo" charset="-128"/>
                <a:ea typeface="Meiryo" charset="-128"/>
                <a:cs typeface="Meiryo" charset="-128"/>
              </a:rPr>
              <a:t>無線</a:t>
            </a:r>
            <a:r>
              <a:rPr lang="en-US" altLang="ja-JP" sz="1200" dirty="0">
                <a:solidFill>
                  <a:srgbClr val="333333"/>
                </a:solidFill>
                <a:latin typeface="Meiryo" charset="-128"/>
                <a:ea typeface="Meiryo" charset="-128"/>
                <a:cs typeface="Meiryo" charset="-128"/>
              </a:rPr>
              <a:t>LAN</a:t>
            </a:r>
            <a:r>
              <a:rPr lang="ja-JP" altLang="en-US" sz="1200" dirty="0">
                <a:solidFill>
                  <a:srgbClr val="333333"/>
                </a:solidFill>
                <a:latin typeface="Meiryo" charset="-128"/>
                <a:ea typeface="Meiryo" charset="-128"/>
                <a:cs typeface="Meiryo" charset="-128"/>
              </a:rPr>
              <a:t>などで利用される</a:t>
            </a:r>
            <a:r>
              <a:rPr lang="en-US" altLang="ja-JP" sz="1200" dirty="0">
                <a:solidFill>
                  <a:srgbClr val="333333"/>
                </a:solidFill>
                <a:latin typeface="Meiryo" charset="-128"/>
                <a:ea typeface="Meiryo" charset="-128"/>
                <a:cs typeface="Meiryo" charset="-128"/>
              </a:rPr>
              <a:t>2.4GHz</a:t>
            </a:r>
            <a:r>
              <a:rPr lang="ja-JP" altLang="en-US" sz="1200" dirty="0">
                <a:solidFill>
                  <a:srgbClr val="333333"/>
                </a:solidFill>
                <a:latin typeface="Meiryo" charset="-128"/>
                <a:ea typeface="Meiryo" charset="-128"/>
                <a:cs typeface="Meiryo" charset="-128"/>
              </a:rPr>
              <a:t>帯と比べ、障害物などがあっても電波が届きやすく、他の機器などからの干渉も少ない周波数帯。</a:t>
            </a:r>
            <a:endParaRPr lang="ja-JP" altLang="en-US" sz="1200" b="0" i="0" dirty="0">
              <a:solidFill>
                <a:srgbClr val="333333"/>
              </a:solidFill>
              <a:effectLst/>
              <a:latin typeface="Meiryo" charset="-128"/>
              <a:ea typeface="Meiryo" charset="-128"/>
              <a:cs typeface="Meiryo" charset="-128"/>
            </a:endParaRPr>
          </a:p>
        </p:txBody>
      </p:sp>
    </p:spTree>
    <p:extLst>
      <p:ext uri="{BB962C8B-B14F-4D97-AF65-F5344CB8AC3E}">
        <p14:creationId xmlns:p14="http://schemas.microsoft.com/office/powerpoint/2010/main" val="19184948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LPWA(Low Power Wide Area)</a:t>
            </a:r>
            <a:r>
              <a:rPr kumimoji="1" lang="ja-JP" altLang="en-US" dirty="0"/>
              <a:t>ネットワーク　通信規格一覧</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9532" y="1772816"/>
            <a:ext cx="8424936" cy="3203231"/>
          </a:xfrm>
          <a:prstGeom prst="rect">
            <a:avLst/>
          </a:prstGeom>
        </p:spPr>
      </p:pic>
      <p:sp>
        <p:nvSpPr>
          <p:cNvPr id="5" name="正方形/長方形 4"/>
          <p:cNvSpPr/>
          <p:nvPr/>
        </p:nvSpPr>
        <p:spPr>
          <a:xfrm>
            <a:off x="4523207" y="6381328"/>
            <a:ext cx="4572000" cy="215444"/>
          </a:xfrm>
          <a:prstGeom prst="rect">
            <a:avLst/>
          </a:prstGeom>
        </p:spPr>
        <p:txBody>
          <a:bodyPr>
            <a:spAutoFit/>
          </a:bodyPr>
          <a:lstStyle/>
          <a:p>
            <a:pPr algn="r"/>
            <a:r>
              <a:rPr lang="ja-JP" altLang="en-US" sz="800"/>
              <a:t>http://itpro.nikkeibp.co.jp/atcl/column/16/071500148/072000003/</a:t>
            </a:r>
          </a:p>
        </p:txBody>
      </p:sp>
    </p:spTree>
    <p:extLst>
      <p:ext uri="{BB962C8B-B14F-4D97-AF65-F5344CB8AC3E}">
        <p14:creationId xmlns:p14="http://schemas.microsoft.com/office/powerpoint/2010/main" val="18237368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effectLst/>
                <a:latin typeface="Arial"/>
                <a:ea typeface="HGP創英角ｺﾞｼｯｸUB" pitchFamily="50" charset="-128"/>
                <a:cs typeface="Arial"/>
              </a:rPr>
              <a:t>IoT</a:t>
            </a:r>
            <a:r>
              <a:rPr lang="ja-JP" altLang="en-US" sz="2400">
                <a:solidFill>
                  <a:srgbClr val="FFFFFF"/>
                </a:solidFill>
                <a:effectLst/>
                <a:latin typeface="Arial"/>
                <a:ea typeface="HGP創英角ｺﾞｼｯｸUB" pitchFamily="50" charset="-128"/>
                <a:cs typeface="Arial"/>
              </a:rPr>
              <a:t>と通信</a:t>
            </a:r>
            <a:r>
              <a:rPr lang="ja-JP" altLang="en-US" sz="2400">
                <a:solidFill>
                  <a:srgbClr val="FFFFFF"/>
                </a:solidFill>
                <a:latin typeface="Arial"/>
                <a:ea typeface="HGP創英角ｺﾞｼｯｸUB" pitchFamily="50" charset="-128"/>
                <a:cs typeface="Arial"/>
              </a:rPr>
              <a:t>／</a:t>
            </a:r>
            <a:r>
              <a:rPr lang="en-US" altLang="ja-JP" sz="2400" dirty="0">
                <a:solidFill>
                  <a:srgbClr val="FFFFFF"/>
                </a:solidFill>
                <a:latin typeface="Arial"/>
                <a:ea typeface="HGP創英角ｺﾞｼｯｸUB" pitchFamily="50" charset="-128"/>
                <a:cs typeface="Arial"/>
              </a:rPr>
              <a:t>5G</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273506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コレ１枚でわかる</a:t>
            </a:r>
            <a:r>
              <a:rPr lang="ja-JP" altLang="en-US" dirty="0"/>
              <a:t>第５世代通信</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sp>
        <p:nvSpPr>
          <p:cNvPr id="4" name="正方形/長方形 3"/>
          <p:cNvSpPr/>
          <p:nvPr/>
        </p:nvSpPr>
        <p:spPr>
          <a:xfrm>
            <a:off x="920537" y="922648"/>
            <a:ext cx="1405352" cy="5497267"/>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2393397" y="922647"/>
            <a:ext cx="1405352" cy="5497267"/>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3866257" y="922647"/>
            <a:ext cx="1405352" cy="5497267"/>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339117" y="922647"/>
            <a:ext cx="1405352" cy="549726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6811977" y="922646"/>
            <a:ext cx="1405352" cy="549726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985434" y="5644548"/>
            <a:ext cx="1270340" cy="675060"/>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      </a:t>
            </a:r>
          </a:p>
          <a:p>
            <a:pPr algn="ctr"/>
            <a:r>
              <a:rPr kumimoji="1" lang="en-US" altLang="ja-JP" sz="2400" b="1" dirty="0">
                <a:solidFill>
                  <a:srgbClr val="FFFFFF"/>
                </a:solidFill>
                <a:latin typeface="Meiryo" charset="-128"/>
                <a:ea typeface="Meiryo" charset="-128"/>
                <a:cs typeface="Meiryo" charset="-128"/>
              </a:rPr>
              <a:t>1G</a:t>
            </a:r>
          </a:p>
        </p:txBody>
      </p:sp>
      <p:sp>
        <p:nvSpPr>
          <p:cNvPr id="10" name="正方形/長方形 9"/>
          <p:cNvSpPr/>
          <p:nvPr/>
        </p:nvSpPr>
        <p:spPr>
          <a:xfrm>
            <a:off x="985434" y="4900577"/>
            <a:ext cx="2749335" cy="67506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2G</a:t>
            </a:r>
            <a:endParaRPr kumimoji="1" lang="ja-JP" altLang="en-US" sz="2400" b="1" dirty="0">
              <a:solidFill>
                <a:srgbClr val="FFFFFF"/>
              </a:solidFill>
              <a:latin typeface="Meiryo" charset="-128"/>
              <a:ea typeface="Meiryo" charset="-128"/>
              <a:cs typeface="Meiryo" charset="-128"/>
            </a:endParaRPr>
          </a:p>
        </p:txBody>
      </p:sp>
      <p:sp>
        <p:nvSpPr>
          <p:cNvPr id="11" name="正方形/長方形 10"/>
          <p:cNvSpPr/>
          <p:nvPr/>
        </p:nvSpPr>
        <p:spPr>
          <a:xfrm>
            <a:off x="985434" y="4156606"/>
            <a:ext cx="4216058" cy="67506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3G</a:t>
            </a:r>
            <a:endParaRPr kumimoji="1" lang="ja-JP" altLang="en-US" sz="2400" b="1" dirty="0">
              <a:solidFill>
                <a:srgbClr val="FFFFFF"/>
              </a:solidFill>
              <a:latin typeface="Meiryo" charset="-128"/>
              <a:ea typeface="Meiryo" charset="-128"/>
              <a:cs typeface="Meiryo" charset="-128"/>
            </a:endParaRPr>
          </a:p>
        </p:txBody>
      </p:sp>
      <p:sp>
        <p:nvSpPr>
          <p:cNvPr id="12" name="正方形/長方形 11"/>
          <p:cNvSpPr/>
          <p:nvPr/>
        </p:nvSpPr>
        <p:spPr>
          <a:xfrm>
            <a:off x="985434" y="3412635"/>
            <a:ext cx="5688918" cy="6750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a:solidFill>
                  <a:srgbClr val="FFFFFF"/>
                </a:solidFill>
                <a:latin typeface="Meiryo" charset="-128"/>
                <a:ea typeface="Meiryo" charset="-128"/>
                <a:cs typeface="Meiryo" charset="-128"/>
              </a:rPr>
              <a:t>4G</a:t>
            </a:r>
            <a:endParaRPr kumimoji="1" lang="ja-JP" altLang="en-US" sz="2400" b="1" dirty="0">
              <a:solidFill>
                <a:srgbClr val="FFFFFF"/>
              </a:solidFill>
              <a:latin typeface="Meiryo" charset="-128"/>
              <a:ea typeface="Meiryo" charset="-128"/>
              <a:cs typeface="Meiryo" charset="-128"/>
            </a:endParaRPr>
          </a:p>
        </p:txBody>
      </p:sp>
      <p:sp>
        <p:nvSpPr>
          <p:cNvPr id="13" name="正方形/長方形 12"/>
          <p:cNvSpPr/>
          <p:nvPr/>
        </p:nvSpPr>
        <p:spPr>
          <a:xfrm>
            <a:off x="981907" y="1372766"/>
            <a:ext cx="7167914" cy="197095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1141929" y="1864417"/>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en-US" altLang="ja-JP" sz="1000" dirty="0">
                <a:solidFill>
                  <a:schemeClr val="bg1"/>
                </a:solidFill>
                <a:latin typeface="Meiryo" charset="-128"/>
                <a:ea typeface="Meiryo" charset="-128"/>
                <a:cs typeface="Meiryo" charset="-128"/>
              </a:rPr>
              <a:t>10G</a:t>
            </a:r>
            <a:r>
              <a:rPr lang="ja-JP" altLang="en-US" sz="1000" dirty="0">
                <a:solidFill>
                  <a:schemeClr val="bg1"/>
                </a:solidFill>
                <a:latin typeface="Meiryo" charset="-128"/>
                <a:ea typeface="Meiryo" charset="-128"/>
                <a:cs typeface="Meiryo" charset="-128"/>
              </a:rPr>
              <a:t>～</a:t>
            </a:r>
            <a:r>
              <a:rPr lang="en-US" altLang="ja-JP" sz="1000" dirty="0">
                <a:solidFill>
                  <a:schemeClr val="bg1"/>
                </a:solidFill>
                <a:latin typeface="Meiryo" charset="-128"/>
                <a:ea typeface="Meiryo" charset="-128"/>
                <a:cs typeface="Meiryo" charset="-128"/>
              </a:rPr>
              <a:t>20Gbps</a:t>
            </a:r>
            <a:r>
              <a:rPr lang="ja-JP" altLang="en-US" sz="1000" dirty="0">
                <a:solidFill>
                  <a:schemeClr val="bg1"/>
                </a:solidFill>
                <a:latin typeface="Meiryo" charset="-128"/>
                <a:ea typeface="Meiryo" charset="-128"/>
                <a:cs typeface="Meiryo" charset="-128"/>
              </a:rPr>
              <a:t>のピークレート</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どこでも</a:t>
            </a:r>
            <a:r>
              <a:rPr lang="en-US" altLang="ja-JP" sz="1000" dirty="0">
                <a:solidFill>
                  <a:schemeClr val="bg1"/>
                </a:solidFill>
                <a:latin typeface="Meiryo" charset="-128"/>
                <a:ea typeface="Meiryo" charset="-128"/>
                <a:cs typeface="Meiryo" charset="-128"/>
              </a:rPr>
              <a:t>100Mbps</a:t>
            </a:r>
            <a:r>
              <a:rPr lang="ja-JP" altLang="en-US" sz="1000" dirty="0">
                <a:solidFill>
                  <a:schemeClr val="bg1"/>
                </a:solidFill>
                <a:latin typeface="Meiryo" charset="-128"/>
                <a:ea typeface="Meiryo" charset="-128"/>
                <a:cs typeface="Meiryo" charset="-128"/>
              </a:rPr>
              <a:t>程度</a:t>
            </a:r>
            <a:endParaRPr kumimoji="1" lang="ja-JP" altLang="en-US" sz="1000" dirty="0">
              <a:solidFill>
                <a:schemeClr val="bg1"/>
              </a:solidFill>
              <a:latin typeface="Meiryo" charset="-128"/>
              <a:ea typeface="Meiryo" charset="-128"/>
              <a:cs typeface="Meiryo" charset="-128"/>
            </a:endParaRPr>
          </a:p>
        </p:txBody>
      </p:sp>
      <p:sp>
        <p:nvSpPr>
          <p:cNvPr id="15" name="正方形/長方形 14"/>
          <p:cNvSpPr/>
          <p:nvPr/>
        </p:nvSpPr>
        <p:spPr>
          <a:xfrm>
            <a:off x="3503045" y="1864417"/>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現在の</a:t>
            </a:r>
            <a:r>
              <a:rPr lang="en-US" altLang="ja-JP" sz="1000" dirty="0">
                <a:solidFill>
                  <a:schemeClr val="bg1"/>
                </a:solidFill>
                <a:latin typeface="Meiryo" charset="-128"/>
                <a:ea typeface="Meiryo" charset="-128"/>
                <a:cs typeface="Meiryo" charset="-128"/>
              </a:rPr>
              <a:t>100</a:t>
            </a:r>
            <a:r>
              <a:rPr lang="ja-JP" altLang="en-US" sz="1000" dirty="0">
                <a:solidFill>
                  <a:schemeClr val="bg1"/>
                </a:solidFill>
                <a:latin typeface="Meiryo" charset="-128"/>
                <a:ea typeface="Meiryo" charset="-128"/>
                <a:cs typeface="Meiryo" charset="-128"/>
              </a:rPr>
              <a:t>倍ｋ端末数</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省電力性能</a:t>
            </a:r>
            <a:endParaRPr kumimoji="1" lang="ja-JP" altLang="en-US" sz="1000" dirty="0">
              <a:solidFill>
                <a:schemeClr val="bg1"/>
              </a:solidFill>
              <a:latin typeface="Meiryo" charset="-128"/>
              <a:ea typeface="Meiryo" charset="-128"/>
              <a:cs typeface="Meiryo" charset="-128"/>
            </a:endParaRPr>
          </a:p>
        </p:txBody>
      </p:sp>
      <p:sp>
        <p:nvSpPr>
          <p:cNvPr id="16" name="正方形/長方形 15"/>
          <p:cNvSpPr/>
          <p:nvPr/>
        </p:nvSpPr>
        <p:spPr>
          <a:xfrm>
            <a:off x="5861889" y="1864417"/>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en-US" altLang="ja-JP" sz="1000" dirty="0">
                <a:solidFill>
                  <a:schemeClr val="bg1"/>
                </a:solidFill>
                <a:latin typeface="Meiryo" charset="-128"/>
                <a:ea typeface="Meiryo" charset="-128"/>
                <a:cs typeface="Meiryo" charset="-128"/>
              </a:rPr>
              <a:t>1m</a:t>
            </a:r>
            <a:r>
              <a:rPr lang="ja-JP" altLang="en-US" sz="1000" dirty="0">
                <a:solidFill>
                  <a:schemeClr val="bg1"/>
                </a:solidFill>
                <a:latin typeface="Meiryo" charset="-128"/>
                <a:ea typeface="Meiryo" charset="-128"/>
                <a:cs typeface="Meiryo" charset="-128"/>
              </a:rPr>
              <a:t>秒以下</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確実な通信の信頼性担保</a:t>
            </a:r>
            <a:endParaRPr kumimoji="1" lang="ja-JP" altLang="en-US" sz="1000" dirty="0">
              <a:solidFill>
                <a:schemeClr val="bg1"/>
              </a:solidFill>
              <a:latin typeface="Meiryo" charset="-128"/>
              <a:ea typeface="Meiryo" charset="-128"/>
              <a:cs typeface="Meiryo" charset="-128"/>
            </a:endParaRPr>
          </a:p>
        </p:txBody>
      </p:sp>
      <p:sp>
        <p:nvSpPr>
          <p:cNvPr id="18" name="テキスト ボックス 17"/>
          <p:cNvSpPr txBox="1"/>
          <p:nvPr/>
        </p:nvSpPr>
        <p:spPr>
          <a:xfrm>
            <a:off x="4179242" y="1385950"/>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9" name="テキスト ボックス 18"/>
          <p:cNvSpPr txBox="1"/>
          <p:nvPr/>
        </p:nvSpPr>
        <p:spPr>
          <a:xfrm>
            <a:off x="1268263" y="972655"/>
            <a:ext cx="697627" cy="400110"/>
          </a:xfrm>
          <a:prstGeom prst="rect">
            <a:avLst/>
          </a:prstGeom>
          <a:noFill/>
        </p:spPr>
        <p:txBody>
          <a:bodyPr wrap="none" rtlCol="0">
            <a:spAutoFit/>
          </a:bodyPr>
          <a:lstStyle/>
          <a:p>
            <a:pPr algn="ctr"/>
            <a:r>
              <a:rPr kumimoji="1" lang="ja-JP" altLang="en-US" sz="2000" b="1">
                <a:solidFill>
                  <a:schemeClr val="accent3">
                    <a:lumMod val="50000"/>
                  </a:schemeClr>
                </a:solidFill>
                <a:latin typeface="Meiryo" charset="-128"/>
                <a:ea typeface="Meiryo" charset="-128"/>
                <a:cs typeface="Meiryo" charset="-128"/>
              </a:rPr>
              <a:t>音声</a:t>
            </a:r>
            <a:endParaRPr kumimoji="1" lang="ja-JP" altLang="en-US" sz="2000" b="1" dirty="0">
              <a:solidFill>
                <a:schemeClr val="accent3">
                  <a:lumMod val="50000"/>
                </a:schemeClr>
              </a:solidFill>
              <a:latin typeface="Meiryo" charset="-128"/>
              <a:ea typeface="Meiryo" charset="-128"/>
              <a:cs typeface="Meiryo" charset="-128"/>
            </a:endParaRPr>
          </a:p>
        </p:txBody>
      </p:sp>
      <p:sp>
        <p:nvSpPr>
          <p:cNvPr id="20" name="テキスト ボックス 19"/>
          <p:cNvSpPr txBox="1"/>
          <p:nvPr/>
        </p:nvSpPr>
        <p:spPr>
          <a:xfrm>
            <a:off x="2484641" y="979910"/>
            <a:ext cx="1210588" cy="400110"/>
          </a:xfrm>
          <a:prstGeom prst="rect">
            <a:avLst/>
          </a:prstGeom>
          <a:noFill/>
        </p:spPr>
        <p:txBody>
          <a:bodyPr wrap="none" rtlCol="0">
            <a:spAutoFit/>
          </a:bodyPr>
          <a:lstStyle/>
          <a:p>
            <a:pPr algn="ctr"/>
            <a:r>
              <a:rPr kumimoji="1" lang="ja-JP" altLang="en-US" sz="2000" b="1" dirty="0">
                <a:solidFill>
                  <a:schemeClr val="accent3">
                    <a:lumMod val="50000"/>
                  </a:schemeClr>
                </a:solidFill>
                <a:latin typeface="Meiryo" charset="-128"/>
                <a:ea typeface="Meiryo" charset="-128"/>
                <a:cs typeface="Meiryo" charset="-128"/>
              </a:rPr>
              <a:t>テキスト</a:t>
            </a:r>
          </a:p>
        </p:txBody>
      </p:sp>
      <p:sp>
        <p:nvSpPr>
          <p:cNvPr id="21" name="テキスト ボックス 20"/>
          <p:cNvSpPr txBox="1"/>
          <p:nvPr/>
        </p:nvSpPr>
        <p:spPr>
          <a:xfrm>
            <a:off x="4093284" y="972655"/>
            <a:ext cx="954107"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データ</a:t>
            </a:r>
          </a:p>
        </p:txBody>
      </p:sp>
      <p:sp>
        <p:nvSpPr>
          <p:cNvPr id="22" name="テキスト ボックス 21"/>
          <p:cNvSpPr txBox="1"/>
          <p:nvPr/>
        </p:nvSpPr>
        <p:spPr>
          <a:xfrm>
            <a:off x="5694383" y="979910"/>
            <a:ext cx="697627"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動画</a:t>
            </a:r>
          </a:p>
        </p:txBody>
      </p:sp>
      <p:sp>
        <p:nvSpPr>
          <p:cNvPr id="24" name="テキスト ボックス 23"/>
          <p:cNvSpPr txBox="1"/>
          <p:nvPr/>
        </p:nvSpPr>
        <p:spPr>
          <a:xfrm>
            <a:off x="7204557" y="987190"/>
            <a:ext cx="643959" cy="400110"/>
          </a:xfrm>
          <a:prstGeom prst="rect">
            <a:avLst/>
          </a:prstGeom>
          <a:noFill/>
        </p:spPr>
        <p:txBody>
          <a:bodyPr wrap="none" rtlCol="0">
            <a:spAutoFit/>
          </a:bodyPr>
          <a:lstStyle/>
          <a:p>
            <a:pPr algn="ctr"/>
            <a:r>
              <a:rPr kumimoji="1" lang="en-US" altLang="ja-JP" sz="2000" b="1" dirty="0" err="1">
                <a:solidFill>
                  <a:schemeClr val="bg1"/>
                </a:solidFill>
                <a:latin typeface="Meiryo" charset="-128"/>
                <a:ea typeface="Meiryo" charset="-128"/>
                <a:cs typeface="Meiryo" charset="-128"/>
              </a:rPr>
              <a:t>IoT</a:t>
            </a:r>
            <a:endParaRPr kumimoji="1" lang="ja-JP" altLang="en-US" sz="2000" b="1" dirty="0">
              <a:solidFill>
                <a:schemeClr val="bg1"/>
              </a:solidFill>
              <a:latin typeface="Meiryo" charset="-128"/>
              <a:ea typeface="Meiryo" charset="-128"/>
              <a:cs typeface="Meiryo" charset="-128"/>
            </a:endParaRPr>
          </a:p>
        </p:txBody>
      </p:sp>
      <p:sp>
        <p:nvSpPr>
          <p:cNvPr id="27" name="正方形/長方形 26"/>
          <p:cNvSpPr/>
          <p:nvPr/>
        </p:nvSpPr>
        <p:spPr>
          <a:xfrm>
            <a:off x="1141929" y="2564118"/>
            <a:ext cx="6854009" cy="675060"/>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chemeClr val="bg1"/>
                </a:solidFill>
                <a:latin typeface="Meiryo" charset="-128"/>
                <a:ea typeface="Meiryo" charset="-128"/>
                <a:cs typeface="Meiryo" charset="-128"/>
              </a:rPr>
              <a:t>多様なサービスへの適用を可能にする</a:t>
            </a:r>
            <a:endParaRPr lang="en-US" altLang="ja-JP" sz="2000" dirty="0">
              <a:solidFill>
                <a:schemeClr val="bg1"/>
              </a:solidFill>
              <a:latin typeface="Meiryo" charset="-128"/>
              <a:ea typeface="Meiryo" charset="-128"/>
              <a:cs typeface="Meiryo" charset="-128"/>
            </a:endParaRPr>
          </a:p>
          <a:p>
            <a:pPr marL="490538" indent="-166688">
              <a:buFont typeface="Wingdings" charset="2"/>
              <a:buChar char="Ø"/>
            </a:pPr>
            <a:r>
              <a:rPr lang="ja-JP" altLang="en-US" sz="1000" dirty="0">
                <a:solidFill>
                  <a:schemeClr val="bg1"/>
                </a:solidFill>
                <a:latin typeface="Meiryo" charset="-128"/>
                <a:ea typeface="Meiryo" charset="-128"/>
                <a:cs typeface="Meiryo" charset="-128"/>
              </a:rPr>
              <a:t>異なる要件のすべてを</a:t>
            </a:r>
            <a:r>
              <a:rPr lang="en-US" altLang="ja-JP" sz="1000" dirty="0">
                <a:solidFill>
                  <a:schemeClr val="bg1"/>
                </a:solidFill>
                <a:latin typeface="Meiryo" charset="-128"/>
                <a:ea typeface="Meiryo" charset="-128"/>
                <a:cs typeface="Meiryo" charset="-128"/>
              </a:rPr>
              <a:t>1</a:t>
            </a:r>
            <a:r>
              <a:rPr lang="ja-JP" altLang="en-US" sz="1000" dirty="0">
                <a:solidFill>
                  <a:schemeClr val="bg1"/>
                </a:solidFill>
                <a:latin typeface="Meiryo" charset="-128"/>
                <a:ea typeface="Meiryo" charset="-128"/>
                <a:cs typeface="Meiryo" charset="-128"/>
              </a:rPr>
              <a:t>つのネットワークで実現する。</a:t>
            </a:r>
            <a:endParaRPr lang="en-US" altLang="ja-JP" sz="1000" dirty="0">
              <a:solidFill>
                <a:schemeClr val="bg1"/>
              </a:solidFill>
              <a:latin typeface="Meiryo" charset="-128"/>
              <a:ea typeface="Meiryo" charset="-128"/>
              <a:cs typeface="Meiryo" charset="-128"/>
            </a:endParaRPr>
          </a:p>
          <a:p>
            <a:pPr marL="490538" indent="-166688">
              <a:buFont typeface="Wingdings" charset="2"/>
              <a:buChar char="Ø"/>
            </a:pPr>
            <a:r>
              <a:rPr lang="ja-JP" altLang="en-US" sz="1000" dirty="0">
                <a:solidFill>
                  <a:schemeClr val="bg1"/>
                </a:solidFill>
                <a:latin typeface="Meiryo" charset="-128"/>
                <a:ea typeface="Meiryo" charset="-128"/>
                <a:cs typeface="Meiryo" charset="-128"/>
              </a:rPr>
              <a:t>各要件をに応じてネットワークを仮想的に分離して提供する（ネットワーク・スライシング）。</a:t>
            </a:r>
          </a:p>
        </p:txBody>
      </p:sp>
      <p:sp>
        <p:nvSpPr>
          <p:cNvPr id="29" name="テキスト ボックス 28"/>
          <p:cNvSpPr txBox="1"/>
          <p:nvPr/>
        </p:nvSpPr>
        <p:spPr>
          <a:xfrm>
            <a:off x="972020" y="5702332"/>
            <a:ext cx="1031051" cy="276999"/>
          </a:xfrm>
          <a:prstGeom prst="rect">
            <a:avLst/>
          </a:prstGeom>
          <a:noFill/>
        </p:spPr>
        <p:txBody>
          <a:bodyPr wrap="none" rtlCol="0">
            <a:spAutoFit/>
          </a:bodyPr>
          <a:lstStyle/>
          <a:p>
            <a:r>
              <a:rPr kumimoji="1" lang="en-US" altLang="ja-JP" sz="1200" dirty="0">
                <a:solidFill>
                  <a:schemeClr val="bg1"/>
                </a:solidFill>
                <a:latin typeface="Meiryo" charset="-128"/>
                <a:ea typeface="Meiryo" charset="-128"/>
                <a:cs typeface="Meiryo" charset="-128"/>
              </a:rPr>
              <a:t>1980</a:t>
            </a:r>
            <a:r>
              <a:rPr kumimoji="1" lang="ja-JP" altLang="en-US" sz="1200" dirty="0">
                <a:solidFill>
                  <a:schemeClr val="bg1"/>
                </a:solidFill>
                <a:latin typeface="Meiryo" charset="-128"/>
                <a:ea typeface="Meiryo" charset="-128"/>
                <a:cs typeface="Meiryo" charset="-128"/>
              </a:rPr>
              <a:t>年代</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0" name="テキスト ボックス 29"/>
          <p:cNvSpPr txBox="1"/>
          <p:nvPr/>
        </p:nvSpPr>
        <p:spPr>
          <a:xfrm>
            <a:off x="972021" y="4891393"/>
            <a:ext cx="1031051" cy="276999"/>
          </a:xfrm>
          <a:prstGeom prst="rect">
            <a:avLst/>
          </a:prstGeom>
          <a:noFill/>
        </p:spPr>
        <p:txBody>
          <a:bodyPr wrap="none" rtlCol="0">
            <a:spAutoFit/>
          </a:bodyPr>
          <a:lstStyle/>
          <a:p>
            <a:r>
              <a:rPr kumimoji="1" lang="en-US" altLang="ja-JP" sz="1200" dirty="0">
                <a:solidFill>
                  <a:schemeClr val="bg1"/>
                </a:solidFill>
                <a:latin typeface="Meiryo" charset="-128"/>
                <a:ea typeface="Meiryo" charset="-128"/>
                <a:cs typeface="Meiryo" charset="-128"/>
              </a:rPr>
              <a:t>1990</a:t>
            </a:r>
            <a:r>
              <a:rPr kumimoji="1" lang="ja-JP" altLang="en-US" sz="1200" dirty="0">
                <a:solidFill>
                  <a:schemeClr val="bg1"/>
                </a:solidFill>
                <a:latin typeface="Meiryo" charset="-128"/>
                <a:ea typeface="Meiryo" charset="-128"/>
                <a:cs typeface="Meiryo" charset="-128"/>
              </a:rPr>
              <a:t>年代</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1" name="テキスト ボックス 30"/>
          <p:cNvSpPr txBox="1"/>
          <p:nvPr/>
        </p:nvSpPr>
        <p:spPr>
          <a:xfrm>
            <a:off x="972019" y="4144646"/>
            <a:ext cx="1031051" cy="276999"/>
          </a:xfrm>
          <a:prstGeom prst="rect">
            <a:avLst/>
          </a:prstGeom>
          <a:noFill/>
        </p:spPr>
        <p:txBody>
          <a:bodyPr wrap="none" rtlCol="0">
            <a:spAutoFit/>
          </a:bodyPr>
          <a:lstStyle/>
          <a:p>
            <a:r>
              <a:rPr lang="en-US" altLang="ja-JP" sz="1200" dirty="0">
                <a:solidFill>
                  <a:schemeClr val="bg1"/>
                </a:solidFill>
                <a:latin typeface="Meiryo" charset="-128"/>
                <a:ea typeface="Meiryo" charset="-128"/>
                <a:cs typeface="Meiryo" charset="-128"/>
              </a:rPr>
              <a:t>2000</a:t>
            </a:r>
            <a:r>
              <a:rPr kumimoji="1" lang="ja-JP" altLang="en-US" sz="1200" dirty="0">
                <a:solidFill>
                  <a:schemeClr val="bg1"/>
                </a:solidFill>
                <a:latin typeface="Meiryo" charset="-128"/>
                <a:ea typeface="Meiryo" charset="-128"/>
                <a:cs typeface="Meiryo" charset="-128"/>
              </a:rPr>
              <a:t>年代</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2" name="テキスト ボックス 31"/>
          <p:cNvSpPr txBox="1"/>
          <p:nvPr/>
        </p:nvSpPr>
        <p:spPr>
          <a:xfrm>
            <a:off x="972019" y="3429028"/>
            <a:ext cx="1031051" cy="276999"/>
          </a:xfrm>
          <a:prstGeom prst="rect">
            <a:avLst/>
          </a:prstGeom>
          <a:noFill/>
        </p:spPr>
        <p:txBody>
          <a:bodyPr wrap="none" rtlCol="0">
            <a:spAutoFit/>
          </a:bodyPr>
          <a:lstStyle/>
          <a:p>
            <a:r>
              <a:rPr lang="en-US" altLang="ja-JP" sz="1200" dirty="0">
                <a:solidFill>
                  <a:schemeClr val="bg1"/>
                </a:solidFill>
                <a:latin typeface="Meiryo" charset="-128"/>
                <a:ea typeface="Meiryo" charset="-128"/>
                <a:cs typeface="Meiryo" charset="-128"/>
              </a:rPr>
              <a:t>2010</a:t>
            </a:r>
            <a:r>
              <a:rPr kumimoji="1" lang="ja-JP" altLang="en-US" sz="1200" dirty="0">
                <a:solidFill>
                  <a:schemeClr val="bg1"/>
                </a:solidFill>
                <a:latin typeface="Meiryo" charset="-128"/>
                <a:ea typeface="Meiryo" charset="-128"/>
                <a:cs typeface="Meiryo" charset="-128"/>
              </a:rPr>
              <a:t>年代</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3" name="テキスト ボックス 32"/>
          <p:cNvSpPr txBox="1"/>
          <p:nvPr/>
        </p:nvSpPr>
        <p:spPr>
          <a:xfrm>
            <a:off x="972018" y="1399821"/>
            <a:ext cx="1031051" cy="276999"/>
          </a:xfrm>
          <a:prstGeom prst="rect">
            <a:avLst/>
          </a:prstGeom>
          <a:noFill/>
        </p:spPr>
        <p:txBody>
          <a:bodyPr wrap="none" rtlCol="0">
            <a:spAutoFit/>
          </a:bodyPr>
          <a:lstStyle/>
          <a:p>
            <a:r>
              <a:rPr lang="en-US" altLang="ja-JP" sz="1200" dirty="0">
                <a:solidFill>
                  <a:schemeClr val="bg1"/>
                </a:solidFill>
                <a:latin typeface="Meiryo" charset="-128"/>
                <a:ea typeface="Meiryo" charset="-128"/>
                <a:cs typeface="Meiryo" charset="-128"/>
              </a:rPr>
              <a:t>2020</a:t>
            </a:r>
            <a:r>
              <a:rPr kumimoji="1" lang="ja-JP" altLang="en-US" sz="1200" dirty="0">
                <a:solidFill>
                  <a:schemeClr val="bg1"/>
                </a:solidFill>
                <a:latin typeface="Meiryo" charset="-128"/>
                <a:ea typeface="Meiryo" charset="-128"/>
                <a:cs typeface="Meiryo" charset="-128"/>
              </a:rPr>
              <a:t>年代</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91194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F58833-0716-724E-9944-393AC1B0827C}"/>
              </a:ext>
            </a:extLst>
          </p:cNvPr>
          <p:cNvSpPr>
            <a:spLocks noGrp="1"/>
          </p:cNvSpPr>
          <p:nvPr>
            <p:ph type="title"/>
          </p:nvPr>
        </p:nvSpPr>
        <p:spPr/>
        <p:txBody>
          <a:bodyPr/>
          <a:lstStyle/>
          <a:p>
            <a:r>
              <a:rPr lang="en-US" altLang="ja-JP" dirty="0"/>
              <a:t>5</a:t>
            </a:r>
            <a:r>
              <a:rPr kumimoji="1" lang="en-US" altLang="ja-JP" dirty="0"/>
              <a:t>G</a:t>
            </a:r>
            <a:r>
              <a:rPr kumimoji="1" lang="ja-JP" altLang="en-US" dirty="0"/>
              <a:t>の</a:t>
            </a:r>
            <a:r>
              <a:rPr kumimoji="1" lang="en-US" altLang="ja-JP" dirty="0"/>
              <a:t>3</a:t>
            </a:r>
            <a:r>
              <a:rPr kumimoji="1" lang="ja-JP" altLang="en-US" dirty="0"/>
              <a:t>つの特徴</a:t>
            </a:r>
          </a:p>
        </p:txBody>
      </p:sp>
      <p:sp>
        <p:nvSpPr>
          <p:cNvPr id="3" name="スライド番号プレースホルダー 2">
            <a:extLst>
              <a:ext uri="{FF2B5EF4-FFF2-40B4-BE49-F238E27FC236}">
                <a16:creationId xmlns:a16="http://schemas.microsoft.com/office/drawing/2014/main" id="{29225AD1-E36D-5240-9BF6-F5E7C0E49299}"/>
              </a:ext>
            </a:extLst>
          </p:cNvPr>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pic>
        <p:nvPicPr>
          <p:cNvPr id="5" name="図 4">
            <a:extLst>
              <a:ext uri="{FF2B5EF4-FFF2-40B4-BE49-F238E27FC236}">
                <a16:creationId xmlns:a16="http://schemas.microsoft.com/office/drawing/2014/main" id="{07E5A2EC-0439-9047-9B6D-B1C2B9CB2420}"/>
              </a:ext>
            </a:extLst>
          </p:cNvPr>
          <p:cNvPicPr>
            <a:picLocks noChangeAspect="1"/>
          </p:cNvPicPr>
          <p:nvPr/>
        </p:nvPicPr>
        <p:blipFill>
          <a:blip r:embed="rId2"/>
          <a:stretch>
            <a:fillRect/>
          </a:stretch>
        </p:blipFill>
        <p:spPr>
          <a:xfrm>
            <a:off x="917848" y="980728"/>
            <a:ext cx="7308304" cy="5236362"/>
          </a:xfrm>
          <a:prstGeom prst="rect">
            <a:avLst/>
          </a:prstGeom>
        </p:spPr>
      </p:pic>
      <p:sp>
        <p:nvSpPr>
          <p:cNvPr id="6" name="正方形/長方形 5">
            <a:extLst>
              <a:ext uri="{FF2B5EF4-FFF2-40B4-BE49-F238E27FC236}">
                <a16:creationId xmlns:a16="http://schemas.microsoft.com/office/drawing/2014/main" id="{0444A33C-DF4E-9449-A7BE-4359D4ED23BD}"/>
              </a:ext>
            </a:extLst>
          </p:cNvPr>
          <p:cNvSpPr/>
          <p:nvPr/>
        </p:nvSpPr>
        <p:spPr>
          <a:xfrm>
            <a:off x="4509661" y="6385288"/>
            <a:ext cx="4572000" cy="215444"/>
          </a:xfrm>
          <a:prstGeom prst="rect">
            <a:avLst/>
          </a:prstGeom>
        </p:spPr>
        <p:txBody>
          <a:bodyPr>
            <a:spAutoFit/>
          </a:bodyPr>
          <a:lstStyle/>
          <a:p>
            <a:pPr algn="r"/>
            <a:r>
              <a:rPr lang="ja-JP" altLang="en-US" sz="800" dirty="0"/>
              <a:t>http://tech.nikkeibp.co.jp/atcl/nxt/column/18/00185/022800002/?P=1</a:t>
            </a:r>
          </a:p>
        </p:txBody>
      </p:sp>
      <p:pic>
        <p:nvPicPr>
          <p:cNvPr id="7" name="図 6">
            <a:extLst>
              <a:ext uri="{FF2B5EF4-FFF2-40B4-BE49-F238E27FC236}">
                <a16:creationId xmlns:a16="http://schemas.microsoft.com/office/drawing/2014/main" id="{AC9143B3-815D-374D-B039-D6333B4AB9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61992" y="6283347"/>
            <a:ext cx="570870" cy="101941"/>
          </a:xfrm>
          <a:prstGeom prst="rect">
            <a:avLst/>
          </a:prstGeom>
        </p:spPr>
      </p:pic>
    </p:spTree>
    <p:extLst>
      <p:ext uri="{BB962C8B-B14F-4D97-AF65-F5344CB8AC3E}">
        <p14:creationId xmlns:p14="http://schemas.microsoft.com/office/powerpoint/2010/main" val="20074551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17A0ED-C4A0-1C49-8299-1791A1A968E9}"/>
              </a:ext>
            </a:extLst>
          </p:cNvPr>
          <p:cNvSpPr>
            <a:spLocks noGrp="1"/>
          </p:cNvSpPr>
          <p:nvPr>
            <p:ph type="title"/>
          </p:nvPr>
        </p:nvSpPr>
        <p:spPr/>
        <p:txBody>
          <a:bodyPr/>
          <a:lstStyle/>
          <a:p>
            <a:r>
              <a:rPr kumimoji="1" lang="en-US" altLang="ja-JP" dirty="0"/>
              <a:t>5G</a:t>
            </a:r>
            <a:r>
              <a:rPr kumimoji="1" lang="ja-JP" altLang="en-US" dirty="0"/>
              <a:t>と他の通信方式</a:t>
            </a:r>
          </a:p>
        </p:txBody>
      </p:sp>
      <p:sp>
        <p:nvSpPr>
          <p:cNvPr id="3" name="スライド番号プレースホルダー 2">
            <a:extLst>
              <a:ext uri="{FF2B5EF4-FFF2-40B4-BE49-F238E27FC236}">
                <a16:creationId xmlns:a16="http://schemas.microsoft.com/office/drawing/2014/main" id="{D5DB0AB2-DA3F-A449-BB10-CC0E9790A361}"/>
              </a:ext>
            </a:extLst>
          </p:cNvPr>
          <p:cNvSpPr>
            <a:spLocks noGrp="1"/>
          </p:cNvSpPr>
          <p:nvPr>
            <p:ph type="sldNum" sz="quarter" idx="12"/>
          </p:nvPr>
        </p:nvSpPr>
        <p:spPr>
          <a:xfrm>
            <a:off x="6932246" y="6866749"/>
            <a:ext cx="2133600" cy="217800"/>
          </a:xfrm>
        </p:spPr>
        <p:txBody>
          <a:bodyPr/>
          <a:lstStyle/>
          <a:p>
            <a:fld id="{8FF8CC5D-A65D-5946-99B5-645367A967AD}" type="slidenum">
              <a:rPr kumimoji="1" lang="ja-JP" altLang="en-US" smtClean="0"/>
              <a:t>46</a:t>
            </a:fld>
            <a:endParaRPr kumimoji="1" lang="ja-JP" altLang="en-US"/>
          </a:p>
        </p:txBody>
      </p:sp>
      <p:cxnSp>
        <p:nvCxnSpPr>
          <p:cNvPr id="5" name="直線矢印コネクタ 4">
            <a:extLst>
              <a:ext uri="{FF2B5EF4-FFF2-40B4-BE49-F238E27FC236}">
                <a16:creationId xmlns:a16="http://schemas.microsoft.com/office/drawing/2014/main" id="{0E20AE51-4A4B-F04A-A0A5-AD2EFBD00BB5}"/>
              </a:ext>
            </a:extLst>
          </p:cNvPr>
          <p:cNvCxnSpPr/>
          <p:nvPr/>
        </p:nvCxnSpPr>
        <p:spPr>
          <a:xfrm>
            <a:off x="4572000" y="1266426"/>
            <a:ext cx="0" cy="4968552"/>
          </a:xfrm>
          <a:prstGeom prst="straightConnector1">
            <a:avLst/>
          </a:prstGeom>
          <a:ln>
            <a:solidFill>
              <a:schemeClr val="tx1">
                <a:lumMod val="50000"/>
                <a:lumOff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a:extLst>
              <a:ext uri="{FF2B5EF4-FFF2-40B4-BE49-F238E27FC236}">
                <a16:creationId xmlns:a16="http://schemas.microsoft.com/office/drawing/2014/main" id="{479D9247-A42D-2049-8AA3-7198F60FCB38}"/>
              </a:ext>
            </a:extLst>
          </p:cNvPr>
          <p:cNvCxnSpPr>
            <a:cxnSpLocks/>
          </p:cNvCxnSpPr>
          <p:nvPr/>
        </p:nvCxnSpPr>
        <p:spPr>
          <a:xfrm flipH="1">
            <a:off x="1577082" y="3786706"/>
            <a:ext cx="5947247" cy="0"/>
          </a:xfrm>
          <a:prstGeom prst="straightConnector1">
            <a:avLst/>
          </a:prstGeom>
          <a:ln>
            <a:solidFill>
              <a:schemeClr val="tx1">
                <a:lumMod val="50000"/>
                <a:lumOff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 name="正方形/長方形 10">
            <a:extLst>
              <a:ext uri="{FF2B5EF4-FFF2-40B4-BE49-F238E27FC236}">
                <a16:creationId xmlns:a16="http://schemas.microsoft.com/office/drawing/2014/main" id="{1C077129-2AD3-1E44-870C-53247C2EF013}"/>
              </a:ext>
            </a:extLst>
          </p:cNvPr>
          <p:cNvSpPr/>
          <p:nvPr/>
        </p:nvSpPr>
        <p:spPr>
          <a:xfrm>
            <a:off x="4716016" y="1266426"/>
            <a:ext cx="2808312" cy="2377241"/>
          </a:xfrm>
          <a:prstGeom prst="rect">
            <a:avLst/>
          </a:prstGeom>
          <a:solidFill>
            <a:srgbClr val="FF6666">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2000" dirty="0">
              <a:solidFill>
                <a:srgbClr val="FFFFFF"/>
              </a:solidFill>
              <a:latin typeface="Meiryo" charset="-128"/>
              <a:ea typeface="Meiryo" charset="-128"/>
            </a:endParaRPr>
          </a:p>
        </p:txBody>
      </p:sp>
      <p:sp>
        <p:nvSpPr>
          <p:cNvPr id="12" name="正方形/長方形 11">
            <a:extLst>
              <a:ext uri="{FF2B5EF4-FFF2-40B4-BE49-F238E27FC236}">
                <a16:creationId xmlns:a16="http://schemas.microsoft.com/office/drawing/2014/main" id="{0A717E73-1A77-C543-B9D2-6EE1EFB24CA4}"/>
              </a:ext>
            </a:extLst>
          </p:cNvPr>
          <p:cNvSpPr/>
          <p:nvPr/>
        </p:nvSpPr>
        <p:spPr>
          <a:xfrm>
            <a:off x="4689987" y="3892834"/>
            <a:ext cx="2808312" cy="2377241"/>
          </a:xfrm>
          <a:prstGeom prst="rect">
            <a:avLst/>
          </a:prstGeom>
          <a:solidFill>
            <a:srgbClr val="00B0F0">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err="1">
                <a:solidFill>
                  <a:schemeClr val="bg1"/>
                </a:solidFill>
                <a:latin typeface="Meiryo" panose="020B0604030504040204" pitchFamily="34" charset="-128"/>
                <a:ea typeface="Meiryo" panose="020B0604030504040204" pitchFamily="34" charset="-128"/>
                <a:cs typeface="ＭＳ Ｐゴシック"/>
              </a:rPr>
              <a:t>BlueTooth</a:t>
            </a:r>
            <a:endParaRPr kumimoji="1" lang="en-US" altLang="ja-JP" sz="2800" dirty="0">
              <a:solidFill>
                <a:schemeClr val="bg1"/>
              </a:solidFill>
              <a:latin typeface="Meiryo" panose="020B0604030504040204" pitchFamily="34" charset="-128"/>
              <a:ea typeface="Meiryo" panose="020B0604030504040204" pitchFamily="34" charset="-128"/>
              <a:cs typeface="ＭＳ Ｐゴシック"/>
            </a:endParaRPr>
          </a:p>
          <a:p>
            <a:pPr algn="ctr"/>
            <a:r>
              <a:rPr lang="en-US" altLang="ja-JP" sz="2800" dirty="0">
                <a:solidFill>
                  <a:schemeClr val="bg1"/>
                </a:solidFill>
                <a:latin typeface="Meiryo" panose="020B0604030504040204" pitchFamily="34" charset="-128"/>
                <a:ea typeface="Meiryo" panose="020B0604030504040204" pitchFamily="34" charset="-128"/>
                <a:cs typeface="ＭＳ Ｐゴシック"/>
              </a:rPr>
              <a:t>RFID</a:t>
            </a:r>
          </a:p>
          <a:p>
            <a:pPr algn="ctr"/>
            <a:r>
              <a:rPr kumimoji="1" lang="en-US" altLang="ja-JP" sz="2800" dirty="0">
                <a:solidFill>
                  <a:schemeClr val="bg1"/>
                </a:solidFill>
                <a:latin typeface="Meiryo" panose="020B0604030504040204" pitchFamily="34" charset="-128"/>
                <a:ea typeface="Meiryo" panose="020B0604030504040204" pitchFamily="34" charset="-128"/>
                <a:cs typeface="ＭＳ Ｐゴシック"/>
              </a:rPr>
              <a:t>NFC</a:t>
            </a:r>
          </a:p>
          <a:p>
            <a:pPr algn="ctr"/>
            <a:r>
              <a:rPr lang="en-US" altLang="ja-JP" sz="2800" dirty="0" err="1">
                <a:solidFill>
                  <a:schemeClr val="bg1"/>
                </a:solidFill>
                <a:latin typeface="Meiryo" panose="020B0604030504040204" pitchFamily="34" charset="-128"/>
                <a:ea typeface="Meiryo" panose="020B0604030504040204" pitchFamily="34" charset="-128"/>
                <a:cs typeface="ＭＳ Ｐゴシック"/>
              </a:rPr>
              <a:t>Zigbee</a:t>
            </a:r>
            <a:endParaRPr kumimoji="1" lang="ja-JP" altLang="en-US" sz="2800" dirty="0">
              <a:solidFill>
                <a:schemeClr val="bg1"/>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F0B6A5B5-F842-554A-9AB5-1E33042FB961}"/>
              </a:ext>
            </a:extLst>
          </p:cNvPr>
          <p:cNvSpPr/>
          <p:nvPr/>
        </p:nvSpPr>
        <p:spPr>
          <a:xfrm>
            <a:off x="1620610" y="1256128"/>
            <a:ext cx="2808312" cy="1150771"/>
          </a:xfrm>
          <a:prstGeom prst="rect">
            <a:avLst/>
          </a:prstGeom>
          <a:solidFill>
            <a:srgbClr val="77933C">
              <a:alpha val="6705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a:solidFill>
                  <a:schemeClr val="bg1"/>
                </a:solidFill>
                <a:latin typeface="Meiryo" panose="020B0604030504040204" pitchFamily="34" charset="-128"/>
                <a:ea typeface="Meiryo" panose="020B0604030504040204" pitchFamily="34" charset="-128"/>
                <a:cs typeface="ＭＳ Ｐゴシック"/>
              </a:rPr>
              <a:t>LTE</a:t>
            </a:r>
            <a:endParaRPr kumimoji="1" lang="ja-JP" altLang="en-US" sz="2800" dirty="0">
              <a:solidFill>
                <a:schemeClr val="bg1"/>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94375AB5-D1D8-CF41-ABF4-6A77371FA3DF}"/>
              </a:ext>
            </a:extLst>
          </p:cNvPr>
          <p:cNvSpPr/>
          <p:nvPr/>
        </p:nvSpPr>
        <p:spPr>
          <a:xfrm>
            <a:off x="1603111" y="3897100"/>
            <a:ext cx="2808312" cy="2377241"/>
          </a:xfrm>
          <a:prstGeom prst="rect">
            <a:avLst/>
          </a:prstGeom>
          <a:solidFill>
            <a:srgbClr val="376092">
              <a:alpha val="7294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err="1">
                <a:solidFill>
                  <a:schemeClr val="bg1"/>
                </a:solidFill>
                <a:latin typeface="Meiryo" panose="020B0604030504040204" pitchFamily="34" charset="-128"/>
                <a:ea typeface="Meiryo" panose="020B0604030504040204" pitchFamily="34" charset="-128"/>
                <a:cs typeface="ＭＳ Ｐゴシック"/>
              </a:rPr>
              <a:t>WiFi</a:t>
            </a:r>
            <a:endParaRPr kumimoji="1" lang="ja-JP" altLang="en-US" sz="2800" dirty="0">
              <a:solidFill>
                <a:schemeClr val="bg1"/>
              </a:solidFill>
              <a:latin typeface="Meiryo" panose="020B0604030504040204" pitchFamily="34" charset="-128"/>
              <a:ea typeface="Meiryo" panose="020B0604030504040204" pitchFamily="34" charset="-128"/>
              <a:cs typeface="ＭＳ Ｐゴシック"/>
            </a:endParaRPr>
          </a:p>
        </p:txBody>
      </p:sp>
      <p:sp>
        <p:nvSpPr>
          <p:cNvPr id="16" name="テキスト ボックス 15">
            <a:extLst>
              <a:ext uri="{FF2B5EF4-FFF2-40B4-BE49-F238E27FC236}">
                <a16:creationId xmlns:a16="http://schemas.microsoft.com/office/drawing/2014/main" id="{C69B5854-C8B7-8048-9418-F6D323A50BAA}"/>
              </a:ext>
            </a:extLst>
          </p:cNvPr>
          <p:cNvSpPr txBox="1"/>
          <p:nvPr/>
        </p:nvSpPr>
        <p:spPr>
          <a:xfrm>
            <a:off x="3787170" y="892669"/>
            <a:ext cx="1569660" cy="369332"/>
          </a:xfrm>
          <a:prstGeom prst="rect">
            <a:avLst/>
          </a:prstGeom>
          <a:noFill/>
        </p:spPr>
        <p:txBody>
          <a:bodyPr wrap="none" rtlCol="0">
            <a:spAutoFit/>
          </a:bodyPr>
          <a:lstStyle/>
          <a:p>
            <a:pPr algn="ctr"/>
            <a:r>
              <a:rPr kumimoji="1" lang="ja-JP" altLang="en-US" dirty="0">
                <a:solidFill>
                  <a:schemeClr val="tx1">
                    <a:lumMod val="50000"/>
                    <a:lumOff val="50000"/>
                  </a:schemeClr>
                </a:solidFill>
                <a:latin typeface="Meiryo" panose="020B0604030504040204" pitchFamily="34" charset="-128"/>
                <a:ea typeface="Meiryo" panose="020B0604030504040204" pitchFamily="34" charset="-128"/>
              </a:rPr>
              <a:t>広域・遠距離</a:t>
            </a:r>
          </a:p>
        </p:txBody>
      </p:sp>
      <p:sp>
        <p:nvSpPr>
          <p:cNvPr id="17" name="テキスト ボックス 16">
            <a:extLst>
              <a:ext uri="{FF2B5EF4-FFF2-40B4-BE49-F238E27FC236}">
                <a16:creationId xmlns:a16="http://schemas.microsoft.com/office/drawing/2014/main" id="{9EE2C89F-8267-B84F-9509-A9682F836A78}"/>
              </a:ext>
            </a:extLst>
          </p:cNvPr>
          <p:cNvSpPr txBox="1"/>
          <p:nvPr/>
        </p:nvSpPr>
        <p:spPr>
          <a:xfrm>
            <a:off x="3787169" y="6317285"/>
            <a:ext cx="1569660" cy="369332"/>
          </a:xfrm>
          <a:prstGeom prst="rect">
            <a:avLst/>
          </a:prstGeom>
          <a:noFill/>
        </p:spPr>
        <p:txBody>
          <a:bodyPr wrap="none" rtlCol="0">
            <a:spAutoFit/>
          </a:bodyPr>
          <a:lstStyle/>
          <a:p>
            <a:pPr algn="ctr"/>
            <a:r>
              <a:rPr kumimoji="1" lang="ja-JP" altLang="en-US" dirty="0">
                <a:solidFill>
                  <a:schemeClr val="tx1">
                    <a:lumMod val="50000"/>
                    <a:lumOff val="50000"/>
                  </a:schemeClr>
                </a:solidFill>
                <a:latin typeface="Meiryo" panose="020B0604030504040204" pitchFamily="34" charset="-128"/>
                <a:ea typeface="Meiryo" panose="020B0604030504040204" pitchFamily="34" charset="-128"/>
              </a:rPr>
              <a:t>狭域・短距離</a:t>
            </a:r>
          </a:p>
        </p:txBody>
      </p:sp>
      <p:sp>
        <p:nvSpPr>
          <p:cNvPr id="18" name="テキスト ボックス 17">
            <a:extLst>
              <a:ext uri="{FF2B5EF4-FFF2-40B4-BE49-F238E27FC236}">
                <a16:creationId xmlns:a16="http://schemas.microsoft.com/office/drawing/2014/main" id="{E4A6C2B4-DDC1-EF4F-97D7-670BE6C3FADA}"/>
              </a:ext>
            </a:extLst>
          </p:cNvPr>
          <p:cNvSpPr txBox="1"/>
          <p:nvPr/>
        </p:nvSpPr>
        <p:spPr>
          <a:xfrm>
            <a:off x="624200" y="3163458"/>
            <a:ext cx="1015663" cy="1246495"/>
          </a:xfrm>
          <a:prstGeom prst="rect">
            <a:avLst/>
          </a:prstGeom>
          <a:noFill/>
        </p:spPr>
        <p:txBody>
          <a:bodyPr vert="eaVert" wrap="none" rtlCol="0">
            <a:spAutoFit/>
          </a:bodyPr>
          <a:lstStyle/>
          <a:p>
            <a:pPr algn="ctr"/>
            <a:r>
              <a:rPr kumimoji="1" lang="ja-JP" altLang="en-US" dirty="0">
                <a:solidFill>
                  <a:schemeClr val="tx1">
                    <a:lumMod val="50000"/>
                    <a:lumOff val="50000"/>
                  </a:schemeClr>
                </a:solidFill>
                <a:latin typeface="Meiryo" panose="020B0604030504040204" pitchFamily="34" charset="-128"/>
                <a:ea typeface="Meiryo" panose="020B0604030504040204" pitchFamily="34" charset="-128"/>
              </a:rPr>
              <a:t>消費電力大</a:t>
            </a:r>
            <a:endParaRPr kumimoji="1" lang="en-US" altLang="ja-JP" dirty="0">
              <a:solidFill>
                <a:schemeClr val="tx1">
                  <a:lumMod val="50000"/>
                  <a:lumOff val="50000"/>
                </a:schemeClr>
              </a:solidFill>
              <a:latin typeface="Meiryo" panose="020B0604030504040204" pitchFamily="34" charset="-128"/>
              <a:ea typeface="Meiryo" panose="020B0604030504040204" pitchFamily="34" charset="-128"/>
            </a:endParaRPr>
          </a:p>
          <a:p>
            <a:pPr algn="ctr"/>
            <a:r>
              <a:rPr kumimoji="1" lang="ja-JP" altLang="en-US" dirty="0">
                <a:solidFill>
                  <a:schemeClr val="tx1">
                    <a:lumMod val="50000"/>
                    <a:lumOff val="50000"/>
                  </a:schemeClr>
                </a:solidFill>
                <a:latin typeface="Meiryo" panose="020B0604030504040204" pitchFamily="34" charset="-128"/>
                <a:ea typeface="Meiryo" panose="020B0604030504040204" pitchFamily="34" charset="-128"/>
              </a:rPr>
              <a:t>高コスト</a:t>
            </a:r>
            <a:endParaRPr kumimoji="1" lang="en-US" altLang="ja-JP" dirty="0">
              <a:solidFill>
                <a:schemeClr val="tx1">
                  <a:lumMod val="50000"/>
                  <a:lumOff val="50000"/>
                </a:schemeClr>
              </a:solidFill>
              <a:latin typeface="Meiryo" panose="020B0604030504040204" pitchFamily="34" charset="-128"/>
              <a:ea typeface="Meiryo" panose="020B0604030504040204" pitchFamily="34" charset="-128"/>
            </a:endParaRPr>
          </a:p>
          <a:p>
            <a:pPr algn="ctr"/>
            <a:r>
              <a:rPr lang="ja-JP" altLang="en-US" dirty="0">
                <a:solidFill>
                  <a:schemeClr val="tx1">
                    <a:lumMod val="50000"/>
                    <a:lumOff val="50000"/>
                  </a:schemeClr>
                </a:solidFill>
                <a:latin typeface="Meiryo" panose="020B0604030504040204" pitchFamily="34" charset="-128"/>
                <a:ea typeface="Meiryo" panose="020B0604030504040204" pitchFamily="34" charset="-128"/>
              </a:rPr>
              <a:t>高速</a:t>
            </a:r>
            <a:endParaRPr lang="en-US" altLang="ja-JP"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0EA62D30-A098-B141-A07E-A2553E5B9BE2}"/>
              </a:ext>
            </a:extLst>
          </p:cNvPr>
          <p:cNvSpPr txBox="1"/>
          <p:nvPr/>
        </p:nvSpPr>
        <p:spPr>
          <a:xfrm>
            <a:off x="7528912" y="3163457"/>
            <a:ext cx="1015663" cy="1246495"/>
          </a:xfrm>
          <a:prstGeom prst="rect">
            <a:avLst/>
          </a:prstGeom>
          <a:noFill/>
        </p:spPr>
        <p:txBody>
          <a:bodyPr vert="eaVert" wrap="none" rtlCol="0">
            <a:spAutoFit/>
          </a:bodyPr>
          <a:lstStyle/>
          <a:p>
            <a:pPr algn="ctr"/>
            <a:r>
              <a:rPr lang="ja-JP" altLang="en-US" dirty="0">
                <a:solidFill>
                  <a:schemeClr val="tx1">
                    <a:lumMod val="50000"/>
                    <a:lumOff val="50000"/>
                  </a:schemeClr>
                </a:solidFill>
                <a:latin typeface="Meiryo" panose="020B0604030504040204" pitchFamily="34" charset="-128"/>
                <a:ea typeface="Meiryo" panose="020B0604030504040204" pitchFamily="34" charset="-128"/>
              </a:rPr>
              <a:t>低速</a:t>
            </a:r>
            <a:endParaRPr lang="en-US" altLang="ja-JP" dirty="0">
              <a:solidFill>
                <a:schemeClr val="tx1">
                  <a:lumMod val="50000"/>
                  <a:lumOff val="50000"/>
                </a:schemeClr>
              </a:solidFill>
              <a:latin typeface="Meiryo" panose="020B0604030504040204" pitchFamily="34" charset="-128"/>
              <a:ea typeface="Meiryo" panose="020B0604030504040204" pitchFamily="34" charset="-128"/>
            </a:endParaRPr>
          </a:p>
          <a:p>
            <a:pPr algn="ctr"/>
            <a:r>
              <a:rPr lang="ja-JP" altLang="en-US" dirty="0">
                <a:solidFill>
                  <a:schemeClr val="tx1">
                    <a:lumMod val="50000"/>
                    <a:lumOff val="50000"/>
                  </a:schemeClr>
                </a:solidFill>
                <a:latin typeface="Meiryo" panose="020B0604030504040204" pitchFamily="34" charset="-128"/>
                <a:ea typeface="Meiryo" panose="020B0604030504040204" pitchFamily="34" charset="-128"/>
              </a:rPr>
              <a:t>低コスト</a:t>
            </a:r>
            <a:endParaRPr lang="en-US" altLang="ja-JP" dirty="0">
              <a:solidFill>
                <a:schemeClr val="tx1">
                  <a:lumMod val="50000"/>
                  <a:lumOff val="50000"/>
                </a:schemeClr>
              </a:solidFill>
              <a:latin typeface="Meiryo" panose="020B0604030504040204" pitchFamily="34" charset="-128"/>
              <a:ea typeface="Meiryo" panose="020B0604030504040204" pitchFamily="34" charset="-128"/>
            </a:endParaRPr>
          </a:p>
          <a:p>
            <a:pPr algn="ctr"/>
            <a:r>
              <a:rPr kumimoji="1" lang="ja-JP" altLang="en-US" dirty="0">
                <a:solidFill>
                  <a:schemeClr val="tx1">
                    <a:lumMod val="50000"/>
                    <a:lumOff val="50000"/>
                  </a:schemeClr>
                </a:solidFill>
                <a:latin typeface="Meiryo" panose="020B0604030504040204" pitchFamily="34" charset="-128"/>
                <a:ea typeface="Meiryo" panose="020B0604030504040204" pitchFamily="34" charset="-128"/>
              </a:rPr>
              <a:t>消費電力少</a:t>
            </a:r>
            <a:endParaRPr kumimoji="1" lang="en-US" altLang="ja-JP"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CB53B2A6-0F8A-814F-845F-B701A0527D9B}"/>
              </a:ext>
            </a:extLst>
          </p:cNvPr>
          <p:cNvSpPr/>
          <p:nvPr/>
        </p:nvSpPr>
        <p:spPr>
          <a:xfrm>
            <a:off x="1615089" y="2492896"/>
            <a:ext cx="4541087" cy="1150771"/>
          </a:xfrm>
          <a:prstGeom prst="rect">
            <a:avLst/>
          </a:prstGeom>
          <a:solidFill>
            <a:srgbClr val="0070C0">
              <a:alpha val="6980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800" dirty="0">
                <a:solidFill>
                  <a:schemeClr val="bg1"/>
                </a:solidFill>
                <a:latin typeface="Meiryo" panose="020B0604030504040204" pitchFamily="34" charset="-128"/>
                <a:ea typeface="Meiryo" panose="020B0604030504040204" pitchFamily="34" charset="-128"/>
                <a:cs typeface="ＭＳ Ｐゴシック"/>
              </a:rPr>
              <a:t>5G</a:t>
            </a:r>
            <a:endParaRPr kumimoji="1" lang="ja-JP" altLang="en-US" sz="2800" dirty="0">
              <a:solidFill>
                <a:schemeClr val="bg1"/>
              </a:solidFill>
              <a:latin typeface="Meiryo" panose="020B0604030504040204" pitchFamily="34" charset="-128"/>
              <a:ea typeface="Meiryo" panose="020B0604030504040204" pitchFamily="34" charset="-128"/>
              <a:cs typeface="ＭＳ Ｐゴシック"/>
            </a:endParaRPr>
          </a:p>
        </p:txBody>
      </p:sp>
      <p:sp>
        <p:nvSpPr>
          <p:cNvPr id="21" name="テキスト ボックス 20">
            <a:extLst>
              <a:ext uri="{FF2B5EF4-FFF2-40B4-BE49-F238E27FC236}">
                <a16:creationId xmlns:a16="http://schemas.microsoft.com/office/drawing/2014/main" id="{1D9CD14F-C8AF-EA4D-9A9A-3438F5914898}"/>
              </a:ext>
            </a:extLst>
          </p:cNvPr>
          <p:cNvSpPr txBox="1"/>
          <p:nvPr/>
        </p:nvSpPr>
        <p:spPr>
          <a:xfrm>
            <a:off x="5523983" y="1636547"/>
            <a:ext cx="1192378" cy="523220"/>
          </a:xfrm>
          <a:prstGeom prst="rect">
            <a:avLst/>
          </a:prstGeom>
          <a:noFill/>
        </p:spPr>
        <p:txBody>
          <a:bodyPr wrap="none" rtlCol="0">
            <a:spAutoFit/>
          </a:bodyPr>
          <a:lstStyle/>
          <a:p>
            <a:r>
              <a:rPr kumimoji="1" lang="en-US" altLang="ja-JP" sz="2800" dirty="0">
                <a:solidFill>
                  <a:schemeClr val="bg1"/>
                </a:solidFill>
                <a:latin typeface="Meiryo" panose="020B0604030504040204" pitchFamily="34" charset="-128"/>
                <a:ea typeface="Meiryo" panose="020B0604030504040204" pitchFamily="34" charset="-128"/>
              </a:rPr>
              <a:t>LPWA</a:t>
            </a:r>
            <a:endParaRPr kumimoji="1" lang="ja-JP" altLang="en-US" sz="28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546574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第５世代通信におけるネットワーク・スライス</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47</a:t>
            </a:fld>
            <a:endParaRPr kumimoji="1" lang="ja-JP" altLang="en-US"/>
          </a:p>
        </p:txBody>
      </p:sp>
      <p:sp>
        <p:nvSpPr>
          <p:cNvPr id="8" name="正方形/長方形 7"/>
          <p:cNvSpPr/>
          <p:nvPr/>
        </p:nvSpPr>
        <p:spPr>
          <a:xfrm>
            <a:off x="988043" y="5348785"/>
            <a:ext cx="7167914" cy="929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4806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kumimoji="1" lang="ja-JP" altLang="en-US" sz="1000" dirty="0">
              <a:solidFill>
                <a:schemeClr val="bg1"/>
              </a:solidFill>
              <a:latin typeface="Meiryo" charset="-128"/>
              <a:ea typeface="Meiryo" charset="-128"/>
              <a:cs typeface="Meiryo" charset="-128"/>
            </a:endParaRPr>
          </a:p>
        </p:txBody>
      </p:sp>
      <p:sp>
        <p:nvSpPr>
          <p:cNvPr id="10" name="正方形/長方形 9"/>
          <p:cNvSpPr/>
          <p:nvPr/>
        </p:nvSpPr>
        <p:spPr>
          <a:xfrm>
            <a:off x="3509181"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kumimoji="1" lang="ja-JP" altLang="en-US" sz="1000" dirty="0">
              <a:solidFill>
                <a:schemeClr val="bg1"/>
              </a:solidFill>
              <a:latin typeface="Meiryo" charset="-128"/>
              <a:ea typeface="Meiryo" charset="-128"/>
              <a:cs typeface="Meiryo" charset="-128"/>
            </a:endParaRPr>
          </a:p>
        </p:txBody>
      </p:sp>
      <p:sp>
        <p:nvSpPr>
          <p:cNvPr id="11" name="正方形/長方形 10"/>
          <p:cNvSpPr/>
          <p:nvPr/>
        </p:nvSpPr>
        <p:spPr>
          <a:xfrm>
            <a:off x="586802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kumimoji="1" lang="ja-JP" altLang="en-US" sz="1000" dirty="0">
              <a:solidFill>
                <a:schemeClr val="bg1"/>
              </a:solidFill>
              <a:latin typeface="Meiryo" charset="-128"/>
              <a:ea typeface="Meiryo" charset="-128"/>
              <a:cs typeface="Meiryo" charset="-128"/>
            </a:endParaRPr>
          </a:p>
        </p:txBody>
      </p:sp>
      <p:sp>
        <p:nvSpPr>
          <p:cNvPr id="12" name="テキスト ボックス 11"/>
          <p:cNvSpPr txBox="1"/>
          <p:nvPr/>
        </p:nvSpPr>
        <p:spPr>
          <a:xfrm>
            <a:off x="4185378" y="5361969"/>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3" name="正方形/長方形 12"/>
          <p:cNvSpPr/>
          <p:nvPr/>
        </p:nvSpPr>
        <p:spPr>
          <a:xfrm>
            <a:off x="988043" y="4894381"/>
            <a:ext cx="7167914" cy="4346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ネットワーク・スライシング</a:t>
            </a:r>
          </a:p>
        </p:txBody>
      </p:sp>
      <p:sp>
        <p:nvSpPr>
          <p:cNvPr id="14" name="正方形/長方形 13"/>
          <p:cNvSpPr/>
          <p:nvPr/>
        </p:nvSpPr>
        <p:spPr>
          <a:xfrm>
            <a:off x="988043"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2434536"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3881030"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5327524"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6774018"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p:cNvSpPr txBox="1"/>
          <p:nvPr/>
        </p:nvSpPr>
        <p:spPr>
          <a:xfrm>
            <a:off x="988043" y="4157168"/>
            <a:ext cx="1381938" cy="584775"/>
          </a:xfrm>
          <a:prstGeom prst="rect">
            <a:avLst/>
          </a:prstGeom>
          <a:noFill/>
        </p:spPr>
        <p:txBody>
          <a:bodyPr wrap="square" rtlCol="0">
            <a:spAutoFit/>
          </a:bodyPr>
          <a:lstStyle/>
          <a:p>
            <a:pPr algn="ctr"/>
            <a:r>
              <a:rPr kumimoji="1" lang="ja-JP" altLang="en-US" sz="2400" dirty="0">
                <a:solidFill>
                  <a:schemeClr val="accent4">
                    <a:lumMod val="75000"/>
                  </a:schemeClr>
                </a:solidFill>
                <a:latin typeface="Meiryo" charset="-128"/>
                <a:ea typeface="Meiryo" charset="-128"/>
                <a:cs typeface="Meiryo" charset="-128"/>
              </a:rPr>
              <a:t>高効率</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2421127" y="4157168"/>
            <a:ext cx="1381938" cy="584775"/>
          </a:xfrm>
          <a:prstGeom prst="rect">
            <a:avLst/>
          </a:prstGeom>
          <a:noFill/>
        </p:spPr>
        <p:txBody>
          <a:bodyPr wrap="square" rtlCol="0">
            <a:spAutoFit/>
          </a:bodyPr>
          <a:lstStyle/>
          <a:p>
            <a:pPr algn="ctr"/>
            <a:r>
              <a:rPr kumimoji="1" lang="ja-JP" altLang="en-US" sz="2400" dirty="0">
                <a:solidFill>
                  <a:schemeClr val="accent4">
                    <a:lumMod val="75000"/>
                  </a:schemeClr>
                </a:solidFill>
                <a:latin typeface="Meiryo" charset="-128"/>
                <a:ea typeface="Meiryo" charset="-128"/>
                <a:cs typeface="Meiryo" charset="-128"/>
              </a:rPr>
              <a:t>低遅延</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3881029" y="4157168"/>
            <a:ext cx="1381938" cy="584775"/>
          </a:xfrm>
          <a:prstGeom prst="rect">
            <a:avLst/>
          </a:prstGeom>
          <a:noFill/>
        </p:spPr>
        <p:txBody>
          <a:bodyPr wrap="square" rtlCol="0">
            <a:spAutoFit/>
          </a:bodyPr>
          <a:lstStyle/>
          <a:p>
            <a:pPr algn="ctr"/>
            <a:r>
              <a:rPr lang="ja-JP" altLang="en-US" sz="2400">
                <a:solidFill>
                  <a:schemeClr val="accent4">
                    <a:lumMod val="75000"/>
                  </a:schemeClr>
                </a:solidFill>
                <a:latin typeface="Meiryo" charset="-128"/>
                <a:ea typeface="Meiryo" charset="-128"/>
                <a:cs typeface="Meiryo" charset="-128"/>
              </a:rPr>
              <a:t>高信頼</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2" name="テキスト ボックス 21"/>
          <p:cNvSpPr txBox="1"/>
          <p:nvPr/>
        </p:nvSpPr>
        <p:spPr>
          <a:xfrm>
            <a:off x="5327522" y="4157167"/>
            <a:ext cx="1381938" cy="523220"/>
          </a:xfrm>
          <a:prstGeom prst="rect">
            <a:avLst/>
          </a:prstGeom>
          <a:noFill/>
        </p:spPr>
        <p:txBody>
          <a:bodyPr wrap="square" rtlCol="0">
            <a:spAutoFit/>
          </a:bodyPr>
          <a:lstStyle/>
          <a:p>
            <a:pPr algn="ctr"/>
            <a:r>
              <a:rPr lang="ja-JP" altLang="en-US" sz="2000" dirty="0">
                <a:solidFill>
                  <a:schemeClr val="accent4">
                    <a:lumMod val="75000"/>
                  </a:schemeClr>
                </a:solidFill>
                <a:latin typeface="Meiryo" charset="-128"/>
                <a:ea typeface="Meiryo" charset="-128"/>
                <a:cs typeface="Meiryo" charset="-128"/>
              </a:rPr>
              <a:t>セキュア</a:t>
            </a:r>
            <a:endParaRPr lang="en-US" altLang="ja-JP" sz="20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3" name="テキスト ボックス 22"/>
          <p:cNvSpPr txBox="1"/>
          <p:nvPr/>
        </p:nvSpPr>
        <p:spPr>
          <a:xfrm>
            <a:off x="6774013" y="4157167"/>
            <a:ext cx="1381938" cy="523220"/>
          </a:xfrm>
          <a:prstGeom prst="rect">
            <a:avLst/>
          </a:prstGeom>
          <a:noFill/>
        </p:spPr>
        <p:txBody>
          <a:bodyPr wrap="square" rtlCol="0">
            <a:spAutoFit/>
          </a:bodyPr>
          <a:lstStyle/>
          <a:p>
            <a:pPr algn="ctr"/>
            <a:r>
              <a:rPr lang="ja-JP" altLang="en-US" sz="2000" dirty="0">
                <a:solidFill>
                  <a:schemeClr val="accent4">
                    <a:lumMod val="75000"/>
                  </a:schemeClr>
                </a:solidFill>
                <a:latin typeface="Meiryo" charset="-128"/>
                <a:ea typeface="Meiryo" charset="-128"/>
                <a:cs typeface="Meiryo" charset="-128"/>
              </a:rPr>
              <a:t>企業別</a:t>
            </a:r>
            <a:endParaRPr lang="en-US" altLang="ja-JP" sz="20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4" name="正方形/長方形 23"/>
          <p:cNvSpPr/>
          <p:nvPr/>
        </p:nvSpPr>
        <p:spPr>
          <a:xfrm>
            <a:off x="1148065"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エネルギー関連機器の監視や制御</a:t>
            </a:r>
          </a:p>
        </p:txBody>
      </p:sp>
      <p:sp>
        <p:nvSpPr>
          <p:cNvPr id="25" name="正方形/長方形 24"/>
          <p:cNvSpPr/>
          <p:nvPr/>
        </p:nvSpPr>
        <p:spPr>
          <a:xfrm>
            <a:off x="1148066"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農業設備や機器の監視や制御</a:t>
            </a:r>
          </a:p>
        </p:txBody>
      </p:sp>
      <p:sp>
        <p:nvSpPr>
          <p:cNvPr id="26" name="正方形/長方形 25"/>
          <p:cNvSpPr/>
          <p:nvPr/>
        </p:nvSpPr>
        <p:spPr>
          <a:xfrm>
            <a:off x="1148065"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物流トレーサビリティ</a:t>
            </a:r>
          </a:p>
        </p:txBody>
      </p:sp>
      <p:sp>
        <p:nvSpPr>
          <p:cNvPr id="27" name="正方形/長方形 26"/>
          <p:cNvSpPr/>
          <p:nvPr/>
        </p:nvSpPr>
        <p:spPr>
          <a:xfrm>
            <a:off x="2590239"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遠隔医療</a:t>
            </a:r>
          </a:p>
        </p:txBody>
      </p:sp>
      <p:sp>
        <p:nvSpPr>
          <p:cNvPr id="28" name="正方形/長方形 27"/>
          <p:cNvSpPr/>
          <p:nvPr/>
        </p:nvSpPr>
        <p:spPr>
          <a:xfrm>
            <a:off x="2590240"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各種設備機器の監視と制御</a:t>
            </a:r>
          </a:p>
        </p:txBody>
      </p:sp>
      <p:sp>
        <p:nvSpPr>
          <p:cNvPr id="29" name="正方形/長方形 28"/>
          <p:cNvSpPr/>
          <p:nvPr/>
        </p:nvSpPr>
        <p:spPr>
          <a:xfrm>
            <a:off x="2590239"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ゲーム</a:t>
            </a:r>
          </a:p>
        </p:txBody>
      </p:sp>
      <p:sp>
        <p:nvSpPr>
          <p:cNvPr id="30" name="正方形/長方形 29"/>
          <p:cNvSpPr/>
          <p:nvPr/>
        </p:nvSpPr>
        <p:spPr>
          <a:xfrm>
            <a:off x="4047525"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災害対応</a:t>
            </a:r>
          </a:p>
        </p:txBody>
      </p:sp>
      <p:sp>
        <p:nvSpPr>
          <p:cNvPr id="31" name="正方形/長方形 30"/>
          <p:cNvSpPr/>
          <p:nvPr/>
        </p:nvSpPr>
        <p:spPr>
          <a:xfrm>
            <a:off x="4047526"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自動車</a:t>
            </a:r>
            <a:endParaRPr lang="en-US" altLang="ja-JP" sz="12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TIS</a:t>
            </a:r>
            <a:r>
              <a:rPr kumimoji="1" lang="ja-JP" altLang="en-US" sz="1000" dirty="0">
                <a:solidFill>
                  <a:srgbClr val="FFFFFF"/>
                </a:solidFill>
                <a:latin typeface="Meiryo" charset="-128"/>
                <a:ea typeface="Meiryo" charset="-128"/>
                <a:cs typeface="Meiryo" charset="-128"/>
              </a:rPr>
              <a:t>や自動運転</a:t>
            </a:r>
          </a:p>
        </p:txBody>
      </p:sp>
      <p:sp>
        <p:nvSpPr>
          <p:cNvPr id="32" name="正方形/長方形 31"/>
          <p:cNvSpPr/>
          <p:nvPr/>
        </p:nvSpPr>
        <p:spPr>
          <a:xfrm>
            <a:off x="4047525"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公共交通</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機関</a:t>
            </a:r>
          </a:p>
        </p:txBody>
      </p:sp>
      <p:sp>
        <p:nvSpPr>
          <p:cNvPr id="33" name="正方形/長方形 32"/>
          <p:cNvSpPr/>
          <p:nvPr/>
        </p:nvSpPr>
        <p:spPr>
          <a:xfrm>
            <a:off x="5489699"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医療</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遠隔医療や地域医療</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489700"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自治体</a:t>
            </a:r>
            <a:endParaRPr lang="en-US" altLang="ja-JP" sz="12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行政</a:t>
            </a:r>
            <a:r>
              <a:rPr kumimoji="1" lang="ja-JP" altLang="en-US" sz="1000" dirty="0">
                <a:solidFill>
                  <a:srgbClr val="FFFFFF"/>
                </a:solidFill>
                <a:latin typeface="Meiryo" charset="-128"/>
                <a:ea typeface="Meiryo" charset="-128"/>
                <a:cs typeface="Meiryo" charset="-128"/>
              </a:rPr>
              <a:t>サービス</a:t>
            </a:r>
          </a:p>
        </p:txBody>
      </p:sp>
      <p:sp>
        <p:nvSpPr>
          <p:cNvPr id="35" name="正方形/長方形 34"/>
          <p:cNvSpPr/>
          <p:nvPr/>
        </p:nvSpPr>
        <p:spPr>
          <a:xfrm>
            <a:off x="5489699"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金融</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サービス</a:t>
            </a:r>
          </a:p>
        </p:txBody>
      </p:sp>
      <p:sp>
        <p:nvSpPr>
          <p:cNvPr id="36" name="正方形/長方形 35"/>
          <p:cNvSpPr/>
          <p:nvPr/>
        </p:nvSpPr>
        <p:spPr>
          <a:xfrm>
            <a:off x="6932246" y="1385883"/>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企業内</a:t>
            </a:r>
            <a:endParaRPr lang="en-US" altLang="ja-JP" sz="120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業務システム</a:t>
            </a:r>
            <a:endParaRPr kumimoji="1" lang="ja-JP" altLang="en-US" sz="1050" dirty="0">
              <a:solidFill>
                <a:srgbClr val="FFFFFF"/>
              </a:solidFill>
              <a:latin typeface="Meiryo" charset="-128"/>
              <a:ea typeface="Meiryo" charset="-128"/>
              <a:cs typeface="Meiryo" charset="-128"/>
            </a:endParaRPr>
          </a:p>
        </p:txBody>
      </p:sp>
      <p:sp>
        <p:nvSpPr>
          <p:cNvPr id="37" name="正方形/長方形 36"/>
          <p:cNvSpPr/>
          <p:nvPr/>
        </p:nvSpPr>
        <p:spPr>
          <a:xfrm>
            <a:off x="6932247" y="2348580"/>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各種クラウド</a:t>
            </a:r>
            <a:endParaRPr kumimoji="1" lang="en-US" altLang="ja-JP" sz="1000" dirty="0">
              <a:solidFill>
                <a:srgbClr val="FFFFFF"/>
              </a:solidFill>
              <a:latin typeface="Meiryo" charset="-128"/>
              <a:ea typeface="Meiryo" charset="-128"/>
              <a:cs typeface="Meiryo" charset="-128"/>
            </a:endParaRPr>
          </a:p>
          <a:p>
            <a:pPr algn="ctr"/>
            <a:r>
              <a:rPr kumimoji="1" lang="ja-JP" altLang="en-US" sz="1000" dirty="0">
                <a:solidFill>
                  <a:srgbClr val="FFFFFF"/>
                </a:solidFill>
                <a:latin typeface="Meiryo" charset="-128"/>
                <a:ea typeface="Meiryo" charset="-128"/>
                <a:cs typeface="Meiryo" charset="-128"/>
              </a:rPr>
              <a:t>サービス</a:t>
            </a:r>
          </a:p>
        </p:txBody>
      </p:sp>
      <p:sp>
        <p:nvSpPr>
          <p:cNvPr id="38" name="正方形/長方形 37"/>
          <p:cNvSpPr/>
          <p:nvPr/>
        </p:nvSpPr>
        <p:spPr>
          <a:xfrm>
            <a:off x="6932246" y="3311277"/>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a:t>
            </a:r>
          </a:p>
        </p:txBody>
      </p:sp>
    </p:spTree>
    <p:extLst>
      <p:ext uri="{BB962C8B-B14F-4D97-AF65-F5344CB8AC3E}">
        <p14:creationId xmlns:p14="http://schemas.microsoft.com/office/powerpoint/2010/main" val="4357736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第５世代通信におけるネットワーク・スライス</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48</a:t>
            </a:fld>
            <a:endParaRPr kumimoji="1" lang="ja-JP" altLang="en-US"/>
          </a:p>
        </p:txBody>
      </p:sp>
      <p:sp>
        <p:nvSpPr>
          <p:cNvPr id="8" name="正方形/長方形 7"/>
          <p:cNvSpPr/>
          <p:nvPr/>
        </p:nvSpPr>
        <p:spPr>
          <a:xfrm>
            <a:off x="988043" y="5348785"/>
            <a:ext cx="7167914" cy="929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4806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kumimoji="1" lang="ja-JP" altLang="en-US" sz="1000" dirty="0">
              <a:solidFill>
                <a:schemeClr val="bg1"/>
              </a:solidFill>
              <a:latin typeface="Meiryo" charset="-128"/>
              <a:ea typeface="Meiryo" charset="-128"/>
              <a:cs typeface="Meiryo" charset="-128"/>
            </a:endParaRPr>
          </a:p>
        </p:txBody>
      </p:sp>
      <p:sp>
        <p:nvSpPr>
          <p:cNvPr id="10" name="正方形/長方形 9"/>
          <p:cNvSpPr/>
          <p:nvPr/>
        </p:nvSpPr>
        <p:spPr>
          <a:xfrm>
            <a:off x="3509181"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kumimoji="1" lang="ja-JP" altLang="en-US" sz="1000" dirty="0">
              <a:solidFill>
                <a:schemeClr val="bg1"/>
              </a:solidFill>
              <a:latin typeface="Meiryo" charset="-128"/>
              <a:ea typeface="Meiryo" charset="-128"/>
              <a:cs typeface="Meiryo" charset="-128"/>
            </a:endParaRPr>
          </a:p>
        </p:txBody>
      </p:sp>
      <p:sp>
        <p:nvSpPr>
          <p:cNvPr id="11" name="正方形/長方形 10"/>
          <p:cNvSpPr/>
          <p:nvPr/>
        </p:nvSpPr>
        <p:spPr>
          <a:xfrm>
            <a:off x="586802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kumimoji="1" lang="ja-JP" altLang="en-US" sz="1000" dirty="0">
              <a:solidFill>
                <a:schemeClr val="bg1"/>
              </a:solidFill>
              <a:latin typeface="Meiryo" charset="-128"/>
              <a:ea typeface="Meiryo" charset="-128"/>
              <a:cs typeface="Meiryo" charset="-128"/>
            </a:endParaRPr>
          </a:p>
        </p:txBody>
      </p:sp>
      <p:sp>
        <p:nvSpPr>
          <p:cNvPr id="12" name="テキスト ボックス 11"/>
          <p:cNvSpPr txBox="1"/>
          <p:nvPr/>
        </p:nvSpPr>
        <p:spPr>
          <a:xfrm>
            <a:off x="4185378" y="5361969"/>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3" name="正方形/長方形 12"/>
          <p:cNvSpPr/>
          <p:nvPr/>
        </p:nvSpPr>
        <p:spPr>
          <a:xfrm>
            <a:off x="988043" y="4894381"/>
            <a:ext cx="7167914" cy="4346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ネットワーク・スライシング</a:t>
            </a:r>
          </a:p>
        </p:txBody>
      </p:sp>
      <p:sp>
        <p:nvSpPr>
          <p:cNvPr id="14" name="正方形/長方形 13"/>
          <p:cNvSpPr/>
          <p:nvPr/>
        </p:nvSpPr>
        <p:spPr>
          <a:xfrm>
            <a:off x="2311668" y="1038376"/>
            <a:ext cx="4520664"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 name="図形グループ 38"/>
          <p:cNvGrpSpPr/>
          <p:nvPr/>
        </p:nvGrpSpPr>
        <p:grpSpPr>
          <a:xfrm>
            <a:off x="1094488" y="1560096"/>
            <a:ext cx="498568" cy="500693"/>
            <a:chOff x="2667295" y="1059799"/>
            <a:chExt cx="681672" cy="722281"/>
          </a:xfrm>
        </p:grpSpPr>
        <p:sp>
          <p:nvSpPr>
            <p:cNvPr id="40" name="角丸四角形 3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1" name="図 4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2" name="図形グループ 41"/>
          <p:cNvGrpSpPr/>
          <p:nvPr/>
        </p:nvGrpSpPr>
        <p:grpSpPr>
          <a:xfrm>
            <a:off x="1192245" y="1718194"/>
            <a:ext cx="201764" cy="409316"/>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5" name="図形グループ 44"/>
          <p:cNvGrpSpPr/>
          <p:nvPr/>
        </p:nvGrpSpPr>
        <p:grpSpPr>
          <a:xfrm>
            <a:off x="1099142" y="3617158"/>
            <a:ext cx="250093" cy="208526"/>
            <a:chOff x="4000500" y="1182650"/>
            <a:chExt cx="499492" cy="545661"/>
          </a:xfrm>
        </p:grpSpPr>
        <p:sp>
          <p:nvSpPr>
            <p:cNvPr id="46" name="角丸四角形 4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7" name="正方形/長方形 4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pic>
        <p:nvPicPr>
          <p:cNvPr id="50" name="図 49" descr="imgres.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4488" y="2706283"/>
            <a:ext cx="498568" cy="342190"/>
          </a:xfrm>
          <a:prstGeom prst="rect">
            <a:avLst/>
          </a:prstGeom>
        </p:spPr>
      </p:pic>
      <p:sp>
        <p:nvSpPr>
          <p:cNvPr id="4" name="正方形/長方形 3"/>
          <p:cNvSpPr/>
          <p:nvPr/>
        </p:nvSpPr>
        <p:spPr>
          <a:xfrm>
            <a:off x="1659282" y="3886024"/>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1099142" y="3875312"/>
            <a:ext cx="250093" cy="208526"/>
            <a:chOff x="4000500" y="1182650"/>
            <a:chExt cx="499492" cy="545661"/>
          </a:xfrm>
        </p:grpSpPr>
        <p:sp>
          <p:nvSpPr>
            <p:cNvPr id="56" name="角丸四角形 5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7" name="正方形/長方形 5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grpSp>
        <p:nvGrpSpPr>
          <p:cNvPr id="58" name="図形グループ 57"/>
          <p:cNvGrpSpPr/>
          <p:nvPr/>
        </p:nvGrpSpPr>
        <p:grpSpPr>
          <a:xfrm>
            <a:off x="1099142" y="4131601"/>
            <a:ext cx="250093" cy="208526"/>
            <a:chOff x="4000500" y="1182650"/>
            <a:chExt cx="499492" cy="545661"/>
          </a:xfrm>
        </p:grpSpPr>
        <p:sp>
          <p:nvSpPr>
            <p:cNvPr id="59" name="角丸四角形 5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pic>
        <p:nvPicPr>
          <p:cNvPr id="61" name="図 60"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09511" y="3529577"/>
            <a:ext cx="318575" cy="356447"/>
          </a:xfrm>
          <a:prstGeom prst="rect">
            <a:avLst/>
          </a:prstGeom>
        </p:spPr>
      </p:pic>
      <p:sp>
        <p:nvSpPr>
          <p:cNvPr id="62" name="三角形 61"/>
          <p:cNvSpPr/>
          <p:nvPr/>
        </p:nvSpPr>
        <p:spPr>
          <a:xfrm rot="16200000">
            <a:off x="1522569" y="1592844"/>
            <a:ext cx="350409" cy="412012"/>
          </a:xfrm>
          <a:prstGeom prst="triangle">
            <a:avLst/>
          </a:prstGeom>
          <a:gradFill flip="none" rotWithShape="1">
            <a:gsLst>
              <a:gs pos="0">
                <a:schemeClr val="accent5"/>
              </a:gs>
              <a:gs pos="85000">
                <a:srgbClr val="33ACBD">
                  <a:tint val="44500"/>
                  <a:satMod val="160000"/>
                </a:srgbClr>
              </a:gs>
              <a:gs pos="100000">
                <a:srgbClr val="33ACBD">
                  <a:tint val="23500"/>
                  <a:satMod val="160000"/>
                </a:srgbClr>
              </a:gs>
            </a:gsLst>
            <a:lin ang="540000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 name="図形グループ 6"/>
          <p:cNvGrpSpPr/>
          <p:nvPr/>
        </p:nvGrpSpPr>
        <p:grpSpPr>
          <a:xfrm>
            <a:off x="1786494" y="1600972"/>
            <a:ext cx="402232" cy="402232"/>
            <a:chOff x="1727931" y="1364625"/>
            <a:chExt cx="402232" cy="402232"/>
          </a:xfrm>
        </p:grpSpPr>
        <p:pic>
          <p:nvPicPr>
            <p:cNvPr id="5" name="図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 name="テキスト ボックス 5"/>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63" name="三角形 62"/>
          <p:cNvSpPr/>
          <p:nvPr/>
        </p:nvSpPr>
        <p:spPr>
          <a:xfrm rot="16200000">
            <a:off x="1518083" y="2629576"/>
            <a:ext cx="350409" cy="412012"/>
          </a:xfrm>
          <a:prstGeom prst="triangle">
            <a:avLst/>
          </a:prstGeom>
          <a:gradFill flip="none" rotWithShape="1">
            <a:gsLst>
              <a:gs pos="0">
                <a:schemeClr val="accent5"/>
              </a:gs>
              <a:gs pos="85000">
                <a:srgbClr val="33ACBD">
                  <a:tint val="44500"/>
                  <a:satMod val="160000"/>
                </a:srgbClr>
              </a:gs>
              <a:gs pos="100000">
                <a:srgbClr val="33ACBD">
                  <a:tint val="23500"/>
                  <a:satMod val="160000"/>
                </a:srgbClr>
              </a:gs>
            </a:gsLst>
            <a:lin ang="540000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4" name="図形グループ 63"/>
          <p:cNvGrpSpPr/>
          <p:nvPr/>
        </p:nvGrpSpPr>
        <p:grpSpPr>
          <a:xfrm>
            <a:off x="1782008" y="2637704"/>
            <a:ext cx="402232" cy="402232"/>
            <a:chOff x="1727931" y="1364625"/>
            <a:chExt cx="402232" cy="402232"/>
          </a:xfrm>
        </p:grpSpPr>
        <p:pic>
          <p:nvPicPr>
            <p:cNvPr id="65" name="図 6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6" name="テキスト ボックス 65"/>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grpSp>
        <p:nvGrpSpPr>
          <p:cNvPr id="67" name="図形グループ 66"/>
          <p:cNvGrpSpPr/>
          <p:nvPr/>
        </p:nvGrpSpPr>
        <p:grpSpPr>
          <a:xfrm>
            <a:off x="1800988" y="3949575"/>
            <a:ext cx="402232" cy="402232"/>
            <a:chOff x="1727931" y="1364625"/>
            <a:chExt cx="402232" cy="402232"/>
          </a:xfrm>
        </p:grpSpPr>
        <p:pic>
          <p:nvPicPr>
            <p:cNvPr id="68" name="図 6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9" name="テキスト ボックス 68"/>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pic>
        <p:nvPicPr>
          <p:cNvPr id="70" name="図 69"/>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60791" y="3597410"/>
            <a:ext cx="231535" cy="211105"/>
          </a:xfrm>
          <a:prstGeom prst="rect">
            <a:avLst/>
          </a:prstGeom>
          <a:ln>
            <a:noFill/>
          </a:ln>
          <a:effectLst>
            <a:outerShdw blurRad="50800" dist="38100" dir="2700000" algn="tl" rotWithShape="0">
              <a:prstClr val="black">
                <a:alpha val="40000"/>
              </a:prstClr>
            </a:outerShdw>
          </a:effectLst>
        </p:spPr>
      </p:pic>
      <p:pic>
        <p:nvPicPr>
          <p:cNvPr id="71" name="図 70"/>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62461" y="3874022"/>
            <a:ext cx="231535" cy="211105"/>
          </a:xfrm>
          <a:prstGeom prst="rect">
            <a:avLst/>
          </a:prstGeom>
          <a:ln>
            <a:noFill/>
          </a:ln>
          <a:effectLst>
            <a:outerShdw blurRad="50800" dist="38100" dir="2700000" algn="tl" rotWithShape="0">
              <a:prstClr val="black">
                <a:alpha val="40000"/>
              </a:prstClr>
            </a:outerShdw>
          </a:effectLst>
        </p:spPr>
      </p:pic>
      <p:pic>
        <p:nvPicPr>
          <p:cNvPr id="72" name="図 71"/>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71483" y="4142941"/>
            <a:ext cx="231535" cy="211105"/>
          </a:xfrm>
          <a:prstGeom prst="rect">
            <a:avLst/>
          </a:prstGeom>
          <a:ln>
            <a:noFill/>
          </a:ln>
          <a:effectLst>
            <a:outerShdw blurRad="50800" dist="38100" dir="2700000" algn="tl" rotWithShape="0">
              <a:prstClr val="black">
                <a:alpha val="40000"/>
              </a:prstClr>
            </a:outerShdw>
          </a:effectLst>
        </p:spPr>
      </p:pic>
      <p:pic>
        <p:nvPicPr>
          <p:cNvPr id="74" name="図 7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66822" y="3216420"/>
            <a:ext cx="1475062" cy="1475062"/>
          </a:xfrm>
          <a:prstGeom prst="rect">
            <a:avLst/>
          </a:prstGeom>
        </p:spPr>
      </p:pic>
      <p:pic>
        <p:nvPicPr>
          <p:cNvPr id="75" name="図 7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78617" y="1448482"/>
            <a:ext cx="660301" cy="660301"/>
          </a:xfrm>
          <a:prstGeom prst="rect">
            <a:avLst/>
          </a:prstGeom>
          <a:effectLst>
            <a:outerShdw blurRad="50800" dist="38100" dir="2700000" algn="tl" rotWithShape="0">
              <a:prstClr val="black">
                <a:alpha val="40000"/>
              </a:prstClr>
            </a:outerShdw>
          </a:effectLst>
        </p:spPr>
      </p:pic>
      <p:pic>
        <p:nvPicPr>
          <p:cNvPr id="77" name="図 7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78617" y="2490099"/>
            <a:ext cx="660301" cy="660301"/>
          </a:xfrm>
          <a:prstGeom prst="rect">
            <a:avLst/>
          </a:prstGeom>
          <a:effectLst>
            <a:outerShdw blurRad="50800" dist="38100" dir="2700000" algn="tl" rotWithShape="0">
              <a:prstClr val="black">
                <a:alpha val="40000"/>
              </a:prstClr>
            </a:outerShdw>
          </a:effectLst>
        </p:spPr>
      </p:pic>
      <p:sp>
        <p:nvSpPr>
          <p:cNvPr id="79" name="角丸四角形 78"/>
          <p:cNvSpPr/>
          <p:nvPr/>
        </p:nvSpPr>
        <p:spPr>
          <a:xfrm>
            <a:off x="2410399" y="1384655"/>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a:solidFill>
                  <a:srgbClr val="FFFFFF"/>
                </a:solidFill>
                <a:latin typeface="Meiryo" charset="-128"/>
                <a:ea typeface="Meiryo" charset="-128"/>
                <a:cs typeface="Meiryo" charset="-128"/>
              </a:rPr>
              <a:t>閉域網</a:t>
            </a:r>
          </a:p>
        </p:txBody>
      </p:sp>
      <p:sp>
        <p:nvSpPr>
          <p:cNvPr id="80" name="角丸四角形 79"/>
          <p:cNvSpPr/>
          <p:nvPr/>
        </p:nvSpPr>
        <p:spPr>
          <a:xfrm>
            <a:off x="2410399" y="2451896"/>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閉域網</a:t>
            </a:r>
          </a:p>
        </p:txBody>
      </p:sp>
      <p:sp>
        <p:nvSpPr>
          <p:cNvPr id="81" name="角丸四角形 80"/>
          <p:cNvSpPr/>
          <p:nvPr/>
        </p:nvSpPr>
        <p:spPr>
          <a:xfrm>
            <a:off x="2420427" y="3519137"/>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閉域網</a:t>
            </a:r>
          </a:p>
        </p:txBody>
      </p:sp>
      <p:sp>
        <p:nvSpPr>
          <p:cNvPr id="82" name="左右矢印 81"/>
          <p:cNvSpPr/>
          <p:nvPr/>
        </p:nvSpPr>
        <p:spPr>
          <a:xfrm>
            <a:off x="2133877" y="1633412"/>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左右矢印 82"/>
          <p:cNvSpPr/>
          <p:nvPr/>
        </p:nvSpPr>
        <p:spPr>
          <a:xfrm>
            <a:off x="2141528" y="2697047"/>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左右矢印 83"/>
          <p:cNvSpPr/>
          <p:nvPr/>
        </p:nvSpPr>
        <p:spPr>
          <a:xfrm>
            <a:off x="2133877" y="3805197"/>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左右矢印 84"/>
          <p:cNvSpPr/>
          <p:nvPr/>
        </p:nvSpPr>
        <p:spPr>
          <a:xfrm>
            <a:off x="6493008" y="1616389"/>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左右矢印 85"/>
          <p:cNvSpPr/>
          <p:nvPr/>
        </p:nvSpPr>
        <p:spPr>
          <a:xfrm>
            <a:off x="6500659" y="2680024"/>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左右矢印 86"/>
          <p:cNvSpPr/>
          <p:nvPr/>
        </p:nvSpPr>
        <p:spPr>
          <a:xfrm>
            <a:off x="6493008" y="3788174"/>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p:cNvSpPr/>
          <p:nvPr/>
        </p:nvSpPr>
        <p:spPr>
          <a:xfrm>
            <a:off x="7124229" y="1715082"/>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9" name="図 88"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74458" y="1358635"/>
            <a:ext cx="318575" cy="356447"/>
          </a:xfrm>
          <a:prstGeom prst="rect">
            <a:avLst/>
          </a:prstGeom>
        </p:spPr>
      </p:pic>
      <p:grpSp>
        <p:nvGrpSpPr>
          <p:cNvPr id="90" name="図形グループ 89"/>
          <p:cNvGrpSpPr/>
          <p:nvPr/>
        </p:nvGrpSpPr>
        <p:grpSpPr>
          <a:xfrm>
            <a:off x="7265935" y="1778633"/>
            <a:ext cx="402232" cy="402232"/>
            <a:chOff x="1727931" y="1364625"/>
            <a:chExt cx="402232" cy="402232"/>
          </a:xfrm>
        </p:grpSpPr>
        <p:pic>
          <p:nvPicPr>
            <p:cNvPr id="91" name="図 9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92" name="テキスト ボックス 91"/>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93" name="正方形/長方形 92"/>
          <p:cNvSpPr/>
          <p:nvPr/>
        </p:nvSpPr>
        <p:spPr>
          <a:xfrm>
            <a:off x="7124229" y="2767773"/>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4" name="図 93"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74458" y="2411326"/>
            <a:ext cx="318575" cy="356447"/>
          </a:xfrm>
          <a:prstGeom prst="rect">
            <a:avLst/>
          </a:prstGeom>
        </p:spPr>
      </p:pic>
      <p:grpSp>
        <p:nvGrpSpPr>
          <p:cNvPr id="95" name="図形グループ 94"/>
          <p:cNvGrpSpPr/>
          <p:nvPr/>
        </p:nvGrpSpPr>
        <p:grpSpPr>
          <a:xfrm>
            <a:off x="7265935" y="2831324"/>
            <a:ext cx="402232" cy="402232"/>
            <a:chOff x="1727931" y="1364625"/>
            <a:chExt cx="402232" cy="402232"/>
          </a:xfrm>
        </p:grpSpPr>
        <p:pic>
          <p:nvPicPr>
            <p:cNvPr id="96" name="図 9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97" name="テキスト ボックス 96"/>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98" name="正方形/長方形 97"/>
          <p:cNvSpPr/>
          <p:nvPr/>
        </p:nvSpPr>
        <p:spPr>
          <a:xfrm>
            <a:off x="988043" y="6304779"/>
            <a:ext cx="7167914" cy="338554"/>
          </a:xfrm>
          <a:prstGeom prst="rect">
            <a:avLst/>
          </a:prstGeom>
        </p:spPr>
        <p:txBody>
          <a:bodyPr wrap="square">
            <a:spAutoFit/>
          </a:bodyPr>
          <a:lstStyle/>
          <a:p>
            <a:r>
              <a:rPr lang="en-US" altLang="ja-JP" sz="800" dirty="0">
                <a:solidFill>
                  <a:schemeClr val="tx1">
                    <a:lumMod val="65000"/>
                    <a:lumOff val="35000"/>
                  </a:schemeClr>
                </a:solidFill>
                <a:latin typeface="Meiryo" charset="-128"/>
                <a:ea typeface="Meiryo" charset="-128"/>
                <a:cs typeface="Meiryo" charset="-128"/>
              </a:rPr>
              <a:t>SIM(subscriber identity module</a:t>
            </a:r>
            <a:r>
              <a:rPr lang="ja-JP" altLang="en-US" sz="800" dirty="0">
                <a:solidFill>
                  <a:schemeClr val="tx1">
                    <a:lumMod val="65000"/>
                    <a:lumOff val="35000"/>
                  </a:schemeClr>
                </a:solidFill>
                <a:latin typeface="Meiryo" charset="-128"/>
                <a:ea typeface="Meiryo" charset="-128"/>
                <a:cs typeface="Meiryo" charset="-128"/>
              </a:rPr>
              <a:t>もしくは</a:t>
            </a:r>
            <a:r>
              <a:rPr lang="en-US" altLang="ja-JP" sz="800" dirty="0">
                <a:solidFill>
                  <a:schemeClr val="tx1">
                    <a:lumMod val="65000"/>
                    <a:lumOff val="35000"/>
                  </a:schemeClr>
                </a:solidFill>
                <a:latin typeface="Meiryo" charset="-128"/>
                <a:ea typeface="Meiryo" charset="-128"/>
                <a:cs typeface="Meiryo" charset="-128"/>
              </a:rPr>
              <a:t>subscriber identification module/</a:t>
            </a:r>
            <a:r>
              <a:rPr lang="ja-JP" altLang="en-US" sz="800" dirty="0">
                <a:solidFill>
                  <a:schemeClr val="tx1">
                    <a:lumMod val="65000"/>
                    <a:lumOff val="35000"/>
                  </a:schemeClr>
                </a:solidFill>
                <a:latin typeface="Meiryo" charset="-128"/>
                <a:ea typeface="Meiryo" charset="-128"/>
                <a:cs typeface="Meiryo" charset="-128"/>
              </a:rPr>
              <a:t>SIMカード</a:t>
            </a:r>
            <a:r>
              <a:rPr lang="en-US" altLang="ja-JP" sz="800" dirty="0">
                <a:solidFill>
                  <a:schemeClr val="tx1">
                    <a:lumMod val="65000"/>
                    <a:lumOff val="35000"/>
                  </a:schemeClr>
                </a:solidFill>
                <a:latin typeface="Meiryo" charset="-128"/>
                <a:ea typeface="Meiryo" charset="-128"/>
                <a:cs typeface="Meiryo" charset="-128"/>
              </a:rPr>
              <a:t>)</a:t>
            </a:r>
            <a:r>
              <a:rPr lang="ja-JP" altLang="en-US" sz="800" dirty="0">
                <a:solidFill>
                  <a:schemeClr val="tx1">
                    <a:lumMod val="65000"/>
                    <a:lumOff val="35000"/>
                  </a:schemeClr>
                </a:solidFill>
                <a:latin typeface="Meiryo" charset="-128"/>
                <a:ea typeface="Meiryo" charset="-128"/>
                <a:cs typeface="Meiryo" charset="-128"/>
              </a:rPr>
              <a:t>とは、電話番号を特定するための固有のID番号が記録された、携帯やスマートフォンが通信するために必要なICカードのこと。</a:t>
            </a:r>
          </a:p>
        </p:txBody>
      </p:sp>
    </p:spTree>
    <p:extLst>
      <p:ext uri="{BB962C8B-B14F-4D97-AF65-F5344CB8AC3E}">
        <p14:creationId xmlns:p14="http://schemas.microsoft.com/office/powerpoint/2010/main" val="11290371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自律走行できる自動車</a:t>
            </a:r>
          </a:p>
        </p:txBody>
      </p:sp>
      <p:sp>
        <p:nvSpPr>
          <p:cNvPr id="3" name="スライド番号プレースホルダー 2"/>
          <p:cNvSpPr>
            <a:spLocks noGrp="1"/>
          </p:cNvSpPr>
          <p:nvPr>
            <p:ph type="sldNum" sz="quarter" idx="12"/>
          </p:nvPr>
        </p:nvSpPr>
        <p:spPr>
          <a:xfrm>
            <a:off x="6946206" y="6653941"/>
            <a:ext cx="2133600" cy="217800"/>
          </a:xfrm>
        </p:spPr>
        <p:txBody>
          <a:bodyPr/>
          <a:lstStyle/>
          <a:p>
            <a:fld id="{8FF8CC5D-A65D-5946-99B5-645367A967AD}" type="slidenum">
              <a:rPr kumimoji="1" lang="ja-JP" altLang="en-US" smtClean="0"/>
              <a:t>49</a:t>
            </a:fld>
            <a:endParaRPr kumimoji="1" lang="ja-JP" altLang="en-US"/>
          </a:p>
        </p:txBody>
      </p:sp>
      <p:sp>
        <p:nvSpPr>
          <p:cNvPr id="5" name="正方形/長方形 4"/>
          <p:cNvSpPr/>
          <p:nvPr/>
        </p:nvSpPr>
        <p:spPr>
          <a:xfrm>
            <a:off x="715463" y="891233"/>
            <a:ext cx="7713069" cy="109793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15460" y="1989167"/>
            <a:ext cx="7713069" cy="1097934"/>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715465" y="3103451"/>
            <a:ext cx="7713069" cy="1097934"/>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715465" y="4196195"/>
            <a:ext cx="7713069" cy="109793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5" name="図形グループ 14"/>
          <p:cNvGrpSpPr/>
          <p:nvPr/>
        </p:nvGrpSpPr>
        <p:grpSpPr>
          <a:xfrm>
            <a:off x="6407768" y="3300815"/>
            <a:ext cx="161848" cy="329462"/>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 name="図形グループ 19"/>
          <p:cNvGrpSpPr/>
          <p:nvPr/>
        </p:nvGrpSpPr>
        <p:grpSpPr>
          <a:xfrm>
            <a:off x="6696098" y="2262554"/>
            <a:ext cx="161848" cy="329462"/>
            <a:chOff x="1946324" y="4125162"/>
            <a:chExt cx="969964" cy="2007872"/>
          </a:xfrm>
        </p:grpSpPr>
        <p:sp>
          <p:nvSpPr>
            <p:cNvPr id="22" name="円/楕円 2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9" name="図 28"/>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337069" y="1177124"/>
            <a:ext cx="318821" cy="298266"/>
          </a:xfrm>
          <a:prstGeom prst="rect">
            <a:avLst/>
          </a:prstGeom>
          <a:effectLst>
            <a:outerShdw blurRad="50800" dist="38100" dir="2700000" algn="tl" rotWithShape="0">
              <a:prstClr val="black">
                <a:alpha val="40000"/>
              </a:prstClr>
            </a:outerShdw>
          </a:effectLst>
        </p:spPr>
      </p:pic>
      <p:pic>
        <p:nvPicPr>
          <p:cNvPr id="26" name="図 25"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25939" y="1041817"/>
            <a:ext cx="1213086" cy="839215"/>
          </a:xfrm>
          <a:prstGeom prst="rect">
            <a:avLst/>
          </a:prstGeom>
          <a:effectLst>
            <a:outerShdw blurRad="50800" dist="38100" dir="2700000" algn="tl" rotWithShape="0">
              <a:prstClr val="black">
                <a:alpha val="40000"/>
              </a:prstClr>
            </a:outerShdw>
          </a:effectLst>
        </p:spPr>
      </p:pic>
      <p:pic>
        <p:nvPicPr>
          <p:cNvPr id="30" name="図 29"/>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337069" y="2266236"/>
            <a:ext cx="318821" cy="298266"/>
          </a:xfrm>
          <a:prstGeom prst="rect">
            <a:avLst/>
          </a:prstGeom>
          <a:effectLst>
            <a:outerShdw blurRad="50800" dist="38100" dir="2700000" algn="tl" rotWithShape="0">
              <a:prstClr val="black">
                <a:alpha val="40000"/>
              </a:prstClr>
            </a:outerShdw>
          </a:effectLst>
        </p:spPr>
      </p:pic>
      <p:pic>
        <p:nvPicPr>
          <p:cNvPr id="21" name="図 20"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25939" y="2144894"/>
            <a:ext cx="1213086" cy="839215"/>
          </a:xfrm>
          <a:prstGeom prst="rect">
            <a:avLst/>
          </a:prstGeom>
          <a:effectLst>
            <a:outerShdw blurRad="50800" dist="38100" dir="2700000" algn="tl" rotWithShape="0">
              <a:prstClr val="black">
                <a:alpha val="40000"/>
              </a:prstClr>
            </a:outerShdw>
          </a:effectLst>
        </p:spPr>
      </p:pic>
      <p:pic>
        <p:nvPicPr>
          <p:cNvPr id="31" name="図 30"/>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593993" y="3302763"/>
            <a:ext cx="318821" cy="298266"/>
          </a:xfrm>
          <a:prstGeom prst="rect">
            <a:avLst/>
          </a:prstGeom>
          <a:effectLst>
            <a:outerShdw blurRad="50800" dist="38100" dir="2700000" algn="tl" rotWithShape="0">
              <a:prstClr val="black">
                <a:alpha val="40000"/>
              </a:prstClr>
            </a:outerShdw>
          </a:effectLst>
        </p:spPr>
      </p:pic>
      <p:sp>
        <p:nvSpPr>
          <p:cNvPr id="32" name="正方形/長方形 31"/>
          <p:cNvSpPr/>
          <p:nvPr/>
        </p:nvSpPr>
        <p:spPr>
          <a:xfrm>
            <a:off x="715461" y="5294129"/>
            <a:ext cx="7713069" cy="109793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25939" y="3189404"/>
            <a:ext cx="1213086" cy="839215"/>
          </a:xfrm>
          <a:prstGeom prst="rect">
            <a:avLst/>
          </a:prstGeom>
          <a:effectLst>
            <a:outerShdw blurRad="50800" dist="38100" dir="2700000" algn="tl" rotWithShape="0">
              <a:prstClr val="black">
                <a:alpha val="40000"/>
              </a:prstClr>
            </a:outerShdw>
          </a:effectLst>
        </p:spPr>
      </p:pic>
      <p:grpSp>
        <p:nvGrpSpPr>
          <p:cNvPr id="34" name="図形グループ 33"/>
          <p:cNvGrpSpPr/>
          <p:nvPr/>
        </p:nvGrpSpPr>
        <p:grpSpPr>
          <a:xfrm>
            <a:off x="6407768" y="4430983"/>
            <a:ext cx="161848" cy="329462"/>
            <a:chOff x="1946324" y="4125162"/>
            <a:chExt cx="969964" cy="2007872"/>
          </a:xfrm>
        </p:grpSpPr>
        <p:sp>
          <p:nvSpPr>
            <p:cNvPr id="35" name="円/楕円 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7" name="図 36"/>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593993" y="4432931"/>
            <a:ext cx="318821" cy="298266"/>
          </a:xfrm>
          <a:prstGeom prst="rect">
            <a:avLst/>
          </a:prstGeom>
          <a:effectLst>
            <a:outerShdw blurRad="50800" dist="38100" dir="2700000" algn="tl" rotWithShape="0">
              <a:prstClr val="black">
                <a:alpha val="40000"/>
              </a:prstClr>
            </a:outerShdw>
          </a:effectLst>
        </p:spPr>
      </p:pic>
      <p:pic>
        <p:nvPicPr>
          <p:cNvPr id="38" name="図 37"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25939" y="4319572"/>
            <a:ext cx="1213086" cy="839215"/>
          </a:xfrm>
          <a:prstGeom prst="rect">
            <a:avLst/>
          </a:prstGeom>
          <a:effectLst>
            <a:outerShdw blurRad="50800" dist="38100" dir="2700000" algn="tl" rotWithShape="0">
              <a:prstClr val="black">
                <a:alpha val="40000"/>
              </a:prstClr>
            </a:outerShdw>
          </a:effectLst>
        </p:spPr>
      </p:pic>
      <p:grpSp>
        <p:nvGrpSpPr>
          <p:cNvPr id="39" name="図形グループ 38"/>
          <p:cNvGrpSpPr/>
          <p:nvPr/>
        </p:nvGrpSpPr>
        <p:grpSpPr>
          <a:xfrm>
            <a:off x="6390264" y="5526866"/>
            <a:ext cx="161848" cy="329462"/>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42" name="図 41"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08435" y="5415455"/>
            <a:ext cx="1213086" cy="839215"/>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715461" y="1013615"/>
            <a:ext cx="1678665"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レベル</a:t>
            </a:r>
            <a:r>
              <a:rPr kumimoji="1" lang="en-US" altLang="ja-JP" sz="2400" b="1" dirty="0">
                <a:solidFill>
                  <a:schemeClr val="bg1"/>
                </a:solidFill>
                <a:latin typeface="Meiryo" charset="-128"/>
                <a:ea typeface="Meiryo" charset="-128"/>
                <a:cs typeface="Meiryo" charset="-128"/>
              </a:rPr>
              <a:t>4</a:t>
            </a:r>
            <a:r>
              <a:rPr kumimoji="1" lang="ja-JP" altLang="en-US" sz="2400" b="1" dirty="0">
                <a:solidFill>
                  <a:schemeClr val="bg1"/>
                </a:solidFill>
                <a:latin typeface="Meiryo" charset="-128"/>
                <a:ea typeface="Meiryo" charset="-128"/>
                <a:cs typeface="Meiryo" charset="-128"/>
              </a:rPr>
              <a:t>･</a:t>
            </a:r>
            <a:r>
              <a:rPr kumimoji="1" lang="en-US" altLang="ja-JP" sz="2400" b="1" dirty="0">
                <a:solidFill>
                  <a:schemeClr val="bg1"/>
                </a:solidFill>
                <a:latin typeface="Meiryo" charset="-128"/>
                <a:ea typeface="Meiryo" charset="-128"/>
                <a:cs typeface="Meiryo" charset="-128"/>
              </a:rPr>
              <a:t>5</a:t>
            </a:r>
            <a:endParaRPr kumimoji="1" lang="ja-JP" altLang="en-US" sz="2400" b="1" dirty="0">
              <a:solidFill>
                <a:schemeClr val="bg1"/>
              </a:solidFill>
              <a:latin typeface="Meiryo" charset="-128"/>
              <a:ea typeface="Meiryo" charset="-128"/>
              <a:cs typeface="Meiryo" charset="-128"/>
            </a:endParaRPr>
          </a:p>
        </p:txBody>
      </p:sp>
      <p:sp>
        <p:nvSpPr>
          <p:cNvPr id="44" name="テキスト ボックス 43"/>
          <p:cNvSpPr txBox="1"/>
          <p:nvPr/>
        </p:nvSpPr>
        <p:spPr>
          <a:xfrm>
            <a:off x="715461" y="2117866"/>
            <a:ext cx="1316386"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レベル</a:t>
            </a:r>
            <a:r>
              <a:rPr kumimoji="1" lang="en-US" altLang="ja-JP" sz="2400" b="1" dirty="0">
                <a:solidFill>
                  <a:schemeClr val="bg1"/>
                </a:solidFill>
                <a:latin typeface="Meiryo" charset="-128"/>
                <a:ea typeface="Meiryo" charset="-128"/>
                <a:cs typeface="Meiryo" charset="-128"/>
              </a:rPr>
              <a:t>3</a:t>
            </a:r>
            <a:endParaRPr kumimoji="1" lang="ja-JP" altLang="en-US" sz="2400" b="1" dirty="0">
              <a:solidFill>
                <a:schemeClr val="bg1"/>
              </a:solidFill>
              <a:latin typeface="Meiryo" charset="-128"/>
              <a:ea typeface="Meiryo" charset="-128"/>
              <a:cs typeface="Meiryo" charset="-128"/>
            </a:endParaRPr>
          </a:p>
        </p:txBody>
      </p:sp>
      <p:sp>
        <p:nvSpPr>
          <p:cNvPr id="45" name="テキスト ボックス 44"/>
          <p:cNvSpPr txBox="1"/>
          <p:nvPr/>
        </p:nvSpPr>
        <p:spPr>
          <a:xfrm>
            <a:off x="715461" y="3214694"/>
            <a:ext cx="1316386" cy="461665"/>
          </a:xfrm>
          <a:prstGeom prst="rect">
            <a:avLst/>
          </a:prstGeom>
          <a:noFill/>
        </p:spPr>
        <p:txBody>
          <a:bodyPr wrap="none" rtlCol="0">
            <a:spAutoFit/>
          </a:bodyPr>
          <a:lstStyle/>
          <a:p>
            <a:r>
              <a:rPr kumimoji="1" lang="ja-JP" altLang="en-US" sz="2400" b="1" dirty="0">
                <a:solidFill>
                  <a:srgbClr val="0070C0"/>
                </a:solidFill>
                <a:latin typeface="Meiryo" charset="-128"/>
                <a:ea typeface="Meiryo" charset="-128"/>
                <a:cs typeface="Meiryo" charset="-128"/>
              </a:rPr>
              <a:t>レベル</a:t>
            </a:r>
            <a:r>
              <a:rPr lang="en-US" altLang="ja-JP" sz="2400" b="1" dirty="0">
                <a:solidFill>
                  <a:srgbClr val="0070C0"/>
                </a:solidFill>
                <a:latin typeface="Meiryo" charset="-128"/>
                <a:ea typeface="Meiryo" charset="-128"/>
                <a:cs typeface="Meiryo" charset="-128"/>
              </a:rPr>
              <a:t>2</a:t>
            </a:r>
            <a:endParaRPr kumimoji="1" lang="ja-JP" altLang="en-US" sz="2400" b="1" dirty="0">
              <a:solidFill>
                <a:srgbClr val="0070C0"/>
              </a:solidFill>
              <a:latin typeface="Meiryo" charset="-128"/>
              <a:ea typeface="Meiryo" charset="-128"/>
              <a:cs typeface="Meiryo" charset="-128"/>
            </a:endParaRPr>
          </a:p>
        </p:txBody>
      </p:sp>
      <p:sp>
        <p:nvSpPr>
          <p:cNvPr id="46" name="テキスト ボックス 45"/>
          <p:cNvSpPr txBox="1"/>
          <p:nvPr/>
        </p:nvSpPr>
        <p:spPr>
          <a:xfrm>
            <a:off x="715461" y="4348120"/>
            <a:ext cx="1316386" cy="461665"/>
          </a:xfrm>
          <a:prstGeom prst="rect">
            <a:avLst/>
          </a:prstGeom>
          <a:noFill/>
        </p:spPr>
        <p:txBody>
          <a:bodyPr wrap="none" rtlCol="0">
            <a:spAutoFit/>
          </a:bodyPr>
          <a:lstStyle/>
          <a:p>
            <a:r>
              <a:rPr kumimoji="1" lang="ja-JP" altLang="en-US" sz="2400" b="1" dirty="0">
                <a:solidFill>
                  <a:srgbClr val="00B0F0"/>
                </a:solidFill>
                <a:latin typeface="Meiryo" charset="-128"/>
                <a:ea typeface="Meiryo" charset="-128"/>
                <a:cs typeface="Meiryo" charset="-128"/>
              </a:rPr>
              <a:t>レベル</a:t>
            </a:r>
            <a:r>
              <a:rPr kumimoji="1" lang="en-US" altLang="ja-JP" sz="2400" b="1" dirty="0">
                <a:solidFill>
                  <a:srgbClr val="00B0F0"/>
                </a:solidFill>
                <a:latin typeface="Meiryo" charset="-128"/>
                <a:ea typeface="Meiryo" charset="-128"/>
                <a:cs typeface="Meiryo" charset="-128"/>
              </a:rPr>
              <a:t>1</a:t>
            </a:r>
            <a:endParaRPr kumimoji="1" lang="ja-JP" altLang="en-US" sz="2400" b="1" dirty="0">
              <a:solidFill>
                <a:srgbClr val="00B0F0"/>
              </a:solidFill>
              <a:latin typeface="Meiryo" charset="-128"/>
              <a:ea typeface="Meiryo" charset="-128"/>
              <a:cs typeface="Meiryo" charset="-128"/>
            </a:endParaRPr>
          </a:p>
        </p:txBody>
      </p:sp>
      <p:sp>
        <p:nvSpPr>
          <p:cNvPr id="47" name="テキスト ボックス 46"/>
          <p:cNvSpPr txBox="1"/>
          <p:nvPr/>
        </p:nvSpPr>
        <p:spPr>
          <a:xfrm>
            <a:off x="715461" y="5487615"/>
            <a:ext cx="1316386" cy="461665"/>
          </a:xfrm>
          <a:prstGeom prst="rect">
            <a:avLst/>
          </a:prstGeom>
          <a:noFill/>
        </p:spPr>
        <p:txBody>
          <a:bodyPr wrap="none" rtlCol="0">
            <a:spAutoFit/>
          </a:bodyPr>
          <a:lstStyle/>
          <a:p>
            <a:r>
              <a:rPr kumimoji="1" lang="ja-JP" altLang="en-US" sz="2400" b="1" dirty="0">
                <a:solidFill>
                  <a:schemeClr val="tx1">
                    <a:lumMod val="50000"/>
                    <a:lumOff val="50000"/>
                  </a:schemeClr>
                </a:solidFill>
                <a:latin typeface="Meiryo" charset="-128"/>
                <a:ea typeface="Meiryo" charset="-128"/>
                <a:cs typeface="Meiryo" charset="-128"/>
              </a:rPr>
              <a:t>レベル</a:t>
            </a:r>
            <a:r>
              <a:rPr kumimoji="1" lang="en-US" altLang="ja-JP" sz="2400" b="1" dirty="0">
                <a:solidFill>
                  <a:schemeClr val="tx1">
                    <a:lumMod val="50000"/>
                    <a:lumOff val="50000"/>
                  </a:schemeClr>
                </a:solidFill>
                <a:latin typeface="Meiryo" charset="-128"/>
                <a:ea typeface="Meiryo" charset="-128"/>
                <a:cs typeface="Meiryo" charset="-128"/>
              </a:rPr>
              <a:t>0</a:t>
            </a:r>
            <a:endParaRPr kumimoji="1" lang="ja-JP" altLang="en-US" sz="2400" b="1" dirty="0">
              <a:solidFill>
                <a:schemeClr val="tx1">
                  <a:lumMod val="50000"/>
                  <a:lumOff val="50000"/>
                </a:schemeClr>
              </a:solidFill>
              <a:latin typeface="Meiryo" charset="-128"/>
              <a:ea typeface="Meiryo" charset="-128"/>
              <a:cs typeface="Meiryo" charset="-128"/>
            </a:endParaRPr>
          </a:p>
        </p:txBody>
      </p:sp>
      <p:sp>
        <p:nvSpPr>
          <p:cNvPr id="48" name="テキスト ボックス 47"/>
          <p:cNvSpPr txBox="1"/>
          <p:nvPr/>
        </p:nvSpPr>
        <p:spPr>
          <a:xfrm>
            <a:off x="735778" y="1496969"/>
            <a:ext cx="1723549" cy="400110"/>
          </a:xfrm>
          <a:prstGeom prst="rect">
            <a:avLst/>
          </a:prstGeom>
          <a:noFill/>
        </p:spPr>
        <p:txBody>
          <a:bodyPr wrap="none" rtlCol="0">
            <a:spAutoFit/>
          </a:bodyPr>
          <a:lstStyle/>
          <a:p>
            <a:r>
              <a:rPr kumimoji="1" lang="ja-JP" altLang="en-US" sz="2000" b="1">
                <a:solidFill>
                  <a:schemeClr val="bg1"/>
                </a:solidFill>
                <a:latin typeface="Meiryo" charset="-128"/>
                <a:ea typeface="Meiryo" charset="-128"/>
                <a:cs typeface="Meiryo" charset="-128"/>
              </a:rPr>
              <a:t>完全自動走行</a:t>
            </a:r>
            <a:endParaRPr kumimoji="1" lang="ja-JP" altLang="en-US" sz="2000" b="1" dirty="0">
              <a:solidFill>
                <a:schemeClr val="bg1"/>
              </a:solidFill>
              <a:latin typeface="Meiryo" charset="-128"/>
              <a:ea typeface="Meiryo" charset="-128"/>
              <a:cs typeface="Meiryo" charset="-128"/>
            </a:endParaRPr>
          </a:p>
        </p:txBody>
      </p:sp>
      <p:sp>
        <p:nvSpPr>
          <p:cNvPr id="49" name="テキスト ボックス 48"/>
          <p:cNvSpPr txBox="1"/>
          <p:nvPr/>
        </p:nvSpPr>
        <p:spPr>
          <a:xfrm>
            <a:off x="715461" y="2595790"/>
            <a:ext cx="1467068" cy="400110"/>
          </a:xfrm>
          <a:prstGeom prst="rect">
            <a:avLst/>
          </a:prstGeom>
          <a:noFill/>
        </p:spPr>
        <p:txBody>
          <a:bodyPr wrap="none" rtlCol="0">
            <a:spAutoFit/>
          </a:bodyPr>
          <a:lstStyle/>
          <a:p>
            <a:r>
              <a:rPr lang="ja-JP" altLang="en-US" sz="2000" b="1">
                <a:solidFill>
                  <a:schemeClr val="bg1"/>
                </a:solidFill>
                <a:latin typeface="Meiryo" charset="-128"/>
                <a:ea typeface="Meiryo" charset="-128"/>
                <a:cs typeface="Meiryo" charset="-128"/>
              </a:rPr>
              <a:t>準</a:t>
            </a:r>
            <a:r>
              <a:rPr kumimoji="1" lang="ja-JP" altLang="en-US" sz="2000" b="1">
                <a:solidFill>
                  <a:schemeClr val="bg1"/>
                </a:solidFill>
                <a:latin typeface="Meiryo" charset="-128"/>
                <a:ea typeface="Meiryo" charset="-128"/>
                <a:cs typeface="Meiryo" charset="-128"/>
              </a:rPr>
              <a:t>自動</a:t>
            </a:r>
            <a:r>
              <a:rPr kumimoji="1" lang="ja-JP" altLang="en-US" sz="2000" b="1" dirty="0">
                <a:solidFill>
                  <a:schemeClr val="bg1"/>
                </a:solidFill>
                <a:latin typeface="Meiryo" charset="-128"/>
                <a:ea typeface="Meiryo" charset="-128"/>
                <a:cs typeface="Meiryo" charset="-128"/>
              </a:rPr>
              <a:t>走行</a:t>
            </a:r>
          </a:p>
        </p:txBody>
      </p:sp>
      <p:sp>
        <p:nvSpPr>
          <p:cNvPr id="50" name="テキスト ボックス 49"/>
          <p:cNvSpPr txBox="1"/>
          <p:nvPr/>
        </p:nvSpPr>
        <p:spPr>
          <a:xfrm>
            <a:off x="741116" y="3696038"/>
            <a:ext cx="1467068" cy="400110"/>
          </a:xfrm>
          <a:prstGeom prst="rect">
            <a:avLst/>
          </a:prstGeom>
          <a:noFill/>
        </p:spPr>
        <p:txBody>
          <a:bodyPr wrap="none" rtlCol="0">
            <a:spAutoFit/>
          </a:bodyPr>
          <a:lstStyle/>
          <a:p>
            <a:r>
              <a:rPr lang="ja-JP" altLang="en-US" sz="2000" b="1" dirty="0">
                <a:solidFill>
                  <a:srgbClr val="0070C0"/>
                </a:solidFill>
                <a:latin typeface="Meiryo" charset="-128"/>
                <a:ea typeface="Meiryo" charset="-128"/>
                <a:cs typeface="Meiryo" charset="-128"/>
              </a:rPr>
              <a:t>準</a:t>
            </a:r>
            <a:r>
              <a:rPr kumimoji="1" lang="ja-JP" altLang="en-US" sz="2000" b="1" dirty="0">
                <a:solidFill>
                  <a:srgbClr val="0070C0"/>
                </a:solidFill>
                <a:latin typeface="Meiryo" charset="-128"/>
                <a:ea typeface="Meiryo" charset="-128"/>
                <a:cs typeface="Meiryo" charset="-128"/>
              </a:rPr>
              <a:t>自動走行</a:t>
            </a:r>
          </a:p>
        </p:txBody>
      </p:sp>
      <p:sp>
        <p:nvSpPr>
          <p:cNvPr id="51" name="テキスト ボックス 50"/>
          <p:cNvSpPr txBox="1"/>
          <p:nvPr/>
        </p:nvSpPr>
        <p:spPr>
          <a:xfrm>
            <a:off x="735778" y="4828368"/>
            <a:ext cx="1723549" cy="400110"/>
          </a:xfrm>
          <a:prstGeom prst="rect">
            <a:avLst/>
          </a:prstGeom>
          <a:noFill/>
        </p:spPr>
        <p:txBody>
          <a:bodyPr wrap="none" rtlCol="0">
            <a:spAutoFit/>
          </a:bodyPr>
          <a:lstStyle/>
          <a:p>
            <a:r>
              <a:rPr lang="ja-JP" altLang="en-US" sz="2000" b="1">
                <a:solidFill>
                  <a:srgbClr val="00B0F0"/>
                </a:solidFill>
                <a:latin typeface="Meiryo" charset="-128"/>
                <a:ea typeface="Meiryo" charset="-128"/>
                <a:cs typeface="Meiryo" charset="-128"/>
              </a:rPr>
              <a:t>安全運転支援</a:t>
            </a:r>
            <a:endParaRPr kumimoji="1" lang="ja-JP" altLang="en-US" sz="2000" b="1" dirty="0">
              <a:solidFill>
                <a:srgbClr val="00B0F0"/>
              </a:solidFill>
              <a:latin typeface="Meiryo" charset="-128"/>
              <a:ea typeface="Meiryo" charset="-128"/>
              <a:cs typeface="Meiryo" charset="-128"/>
            </a:endParaRPr>
          </a:p>
        </p:txBody>
      </p:sp>
      <p:sp>
        <p:nvSpPr>
          <p:cNvPr id="52" name="テキスト ボックス 51"/>
          <p:cNvSpPr txBox="1"/>
          <p:nvPr/>
        </p:nvSpPr>
        <p:spPr>
          <a:xfrm>
            <a:off x="735778" y="5968254"/>
            <a:ext cx="1210588" cy="400110"/>
          </a:xfrm>
          <a:prstGeom prst="rect">
            <a:avLst/>
          </a:prstGeom>
          <a:noFill/>
        </p:spPr>
        <p:txBody>
          <a:bodyPr wrap="none" rtlCol="0">
            <a:spAutoFit/>
          </a:bodyPr>
          <a:lstStyle/>
          <a:p>
            <a:r>
              <a:rPr lang="ja-JP" altLang="en-US" sz="2000" b="1">
                <a:solidFill>
                  <a:schemeClr val="tx1">
                    <a:lumMod val="50000"/>
                    <a:lumOff val="50000"/>
                  </a:schemeClr>
                </a:solidFill>
                <a:latin typeface="Meiryo" charset="-128"/>
                <a:ea typeface="Meiryo" charset="-128"/>
                <a:cs typeface="Meiryo" charset="-128"/>
              </a:rPr>
              <a:t>支援なし</a:t>
            </a:r>
            <a:endParaRPr kumimoji="1" lang="ja-JP" altLang="en-US" sz="2000" b="1" dirty="0">
              <a:solidFill>
                <a:schemeClr val="tx1">
                  <a:lumMod val="50000"/>
                  <a:lumOff val="50000"/>
                </a:schemeClr>
              </a:solidFill>
              <a:latin typeface="Meiryo" charset="-128"/>
              <a:ea typeface="Meiryo" charset="-128"/>
              <a:cs typeface="Meiryo" charset="-128"/>
            </a:endParaRPr>
          </a:p>
        </p:txBody>
      </p:sp>
      <p:sp>
        <p:nvSpPr>
          <p:cNvPr id="53" name="正方形/長方形 52"/>
          <p:cNvSpPr/>
          <p:nvPr/>
        </p:nvSpPr>
        <p:spPr>
          <a:xfrm>
            <a:off x="2493754" y="5548657"/>
            <a:ext cx="3371014" cy="584775"/>
          </a:xfrm>
          <a:prstGeom prst="rect">
            <a:avLst/>
          </a:prstGeom>
        </p:spPr>
        <p:txBody>
          <a:bodyPr wrap="square">
            <a:spAutoFit/>
          </a:bodyPr>
          <a:lstStyle/>
          <a:p>
            <a:r>
              <a:rPr lang="ja-JP" altLang="ja-JP" sz="1600" dirty="0">
                <a:solidFill>
                  <a:schemeClr val="tx1">
                    <a:lumMod val="50000"/>
                    <a:lumOff val="50000"/>
                  </a:schemeClr>
                </a:solidFill>
                <a:latin typeface="Meiryo" charset="-128"/>
                <a:ea typeface="Meiryo" charset="-128"/>
                <a:cs typeface="Meiryo" charset="-128"/>
              </a:rPr>
              <a:t>ドライバーが常にすべての操作（加速・操舵・制動）を行う。 </a:t>
            </a:r>
            <a:endParaRPr lang="ja-JP" altLang="en-US" sz="1600" dirty="0">
              <a:solidFill>
                <a:schemeClr val="tx1">
                  <a:lumMod val="50000"/>
                  <a:lumOff val="50000"/>
                </a:schemeClr>
              </a:solidFill>
              <a:latin typeface="Meiryo" charset="-128"/>
              <a:ea typeface="Meiryo" charset="-128"/>
              <a:cs typeface="Meiryo" charset="-128"/>
            </a:endParaRPr>
          </a:p>
        </p:txBody>
      </p:sp>
      <p:sp>
        <p:nvSpPr>
          <p:cNvPr id="54" name="正方形/長方形 53"/>
          <p:cNvSpPr/>
          <p:nvPr/>
        </p:nvSpPr>
        <p:spPr>
          <a:xfrm>
            <a:off x="2493754" y="4452775"/>
            <a:ext cx="3360265" cy="584775"/>
          </a:xfrm>
          <a:prstGeom prst="rect">
            <a:avLst/>
          </a:prstGeom>
        </p:spPr>
        <p:txBody>
          <a:bodyPr wrap="square">
            <a:spAutoFit/>
          </a:bodyPr>
          <a:lstStyle/>
          <a:p>
            <a:r>
              <a:rPr lang="ja-JP" altLang="ja-JP" sz="1600">
                <a:solidFill>
                  <a:srgbClr val="00B0F0"/>
                </a:solidFill>
                <a:latin typeface="Meiryo" charset="-128"/>
                <a:ea typeface="Meiryo" charset="-128"/>
                <a:cs typeface="Meiryo" charset="-128"/>
              </a:rPr>
              <a:t>加速・操舵・制動のいずれかをシステムが行う。 </a:t>
            </a:r>
            <a:endParaRPr lang="ja-JP" altLang="en-US" sz="1600" dirty="0">
              <a:solidFill>
                <a:srgbClr val="00B0F0"/>
              </a:solidFill>
              <a:latin typeface="Meiryo" charset="-128"/>
              <a:ea typeface="Meiryo" charset="-128"/>
              <a:cs typeface="Meiryo" charset="-128"/>
            </a:endParaRPr>
          </a:p>
        </p:txBody>
      </p:sp>
      <p:sp>
        <p:nvSpPr>
          <p:cNvPr id="55" name="正方形/長方形 54"/>
          <p:cNvSpPr/>
          <p:nvPr/>
        </p:nvSpPr>
        <p:spPr>
          <a:xfrm>
            <a:off x="2493660" y="3341629"/>
            <a:ext cx="3360360" cy="584775"/>
          </a:xfrm>
          <a:prstGeom prst="rect">
            <a:avLst/>
          </a:prstGeom>
        </p:spPr>
        <p:txBody>
          <a:bodyPr wrap="square">
            <a:spAutoFit/>
          </a:bodyPr>
          <a:lstStyle/>
          <a:p>
            <a:r>
              <a:rPr lang="ja-JP" altLang="en-US" sz="1600" dirty="0">
                <a:solidFill>
                  <a:srgbClr val="0070C0"/>
                </a:solidFill>
                <a:latin typeface="Meiryo" charset="-128"/>
                <a:ea typeface="Meiryo" charset="-128"/>
                <a:cs typeface="Meiryo" charset="-128"/>
              </a:rPr>
              <a:t>加速・操舵・制動のうち複数の操作をシステムが行う</a:t>
            </a:r>
            <a:r>
              <a:rPr lang="ja-JP" altLang="ja-JP" sz="1600" dirty="0">
                <a:solidFill>
                  <a:srgbClr val="0070C0"/>
                </a:solidFill>
                <a:latin typeface="Meiryo" charset="-128"/>
                <a:ea typeface="Meiryo" charset="-128"/>
                <a:cs typeface="Meiryo" charset="-128"/>
              </a:rPr>
              <a:t>。 </a:t>
            </a:r>
            <a:endParaRPr lang="ja-JP" altLang="en-US" sz="1600" dirty="0">
              <a:solidFill>
                <a:srgbClr val="0070C0"/>
              </a:solidFill>
              <a:latin typeface="Meiryo" charset="-128"/>
              <a:ea typeface="Meiryo" charset="-128"/>
              <a:cs typeface="Meiryo" charset="-128"/>
            </a:endParaRPr>
          </a:p>
        </p:txBody>
      </p:sp>
      <p:sp>
        <p:nvSpPr>
          <p:cNvPr id="56" name="正方形/長方形 55"/>
          <p:cNvSpPr/>
          <p:nvPr/>
        </p:nvSpPr>
        <p:spPr>
          <a:xfrm>
            <a:off x="2493659" y="2118526"/>
            <a:ext cx="3360360" cy="830997"/>
          </a:xfrm>
          <a:prstGeom prst="rect">
            <a:avLst/>
          </a:prstGeom>
        </p:spPr>
        <p:txBody>
          <a:bodyPr wrap="square">
            <a:spAutoFit/>
          </a:bodyPr>
          <a:lstStyle/>
          <a:p>
            <a:r>
              <a:rPr lang="ja-JP" altLang="ja-JP" sz="1600" dirty="0">
                <a:solidFill>
                  <a:schemeClr val="bg1"/>
                </a:solidFill>
                <a:latin typeface="Meiryo" charset="-128"/>
                <a:ea typeface="Meiryo" charset="-128"/>
                <a:cs typeface="Meiryo" charset="-128"/>
              </a:rPr>
              <a:t>加速・操舵・制動を</a:t>
            </a:r>
            <a:r>
              <a:rPr lang="ja-JP" altLang="en-US" sz="1600" dirty="0">
                <a:solidFill>
                  <a:schemeClr val="bg1"/>
                </a:solidFill>
                <a:latin typeface="Meiryo" charset="-128"/>
                <a:ea typeface="Meiryo" charset="-128"/>
                <a:cs typeface="Meiryo" charset="-128"/>
              </a:rPr>
              <a:t>全て</a:t>
            </a:r>
            <a:r>
              <a:rPr lang="ja-JP" altLang="ja-JP" sz="1600" dirty="0">
                <a:solidFill>
                  <a:schemeClr val="bg1"/>
                </a:solidFill>
                <a:latin typeface="Meiryo" charset="-128"/>
                <a:ea typeface="Meiryo" charset="-128"/>
                <a:cs typeface="Meiryo" charset="-128"/>
              </a:rPr>
              <a:t>システムが行うが、システムから要請があればドライバーはこれに応じる</a:t>
            </a:r>
            <a:r>
              <a:rPr lang="ja-JP" altLang="en-US" sz="1600" dirty="0">
                <a:solidFill>
                  <a:schemeClr val="bg1"/>
                </a:solidFill>
                <a:latin typeface="Meiryo" charset="-128"/>
                <a:ea typeface="Meiryo" charset="-128"/>
                <a:cs typeface="Meiryo" charset="-128"/>
              </a:rPr>
              <a:t>。</a:t>
            </a:r>
          </a:p>
        </p:txBody>
      </p:sp>
      <p:sp>
        <p:nvSpPr>
          <p:cNvPr id="57" name="正方形/長方形 56"/>
          <p:cNvSpPr/>
          <p:nvPr/>
        </p:nvSpPr>
        <p:spPr>
          <a:xfrm>
            <a:off x="2493659" y="978174"/>
            <a:ext cx="3360360" cy="907941"/>
          </a:xfrm>
          <a:prstGeom prst="rect">
            <a:avLst/>
          </a:prstGeom>
        </p:spPr>
        <p:txBody>
          <a:bodyPr wrap="square">
            <a:spAutoFit/>
          </a:bodyPr>
          <a:lstStyle/>
          <a:p>
            <a:r>
              <a:rPr lang="ja-JP" altLang="ja-JP" sz="1600" dirty="0">
                <a:solidFill>
                  <a:schemeClr val="bg1"/>
                </a:solidFill>
                <a:latin typeface="Meiryo" charset="-128"/>
                <a:ea typeface="Meiryo" charset="-128"/>
                <a:cs typeface="Meiryo" charset="-128"/>
              </a:rPr>
              <a:t>加速・操舵・制動を全てシステムが行い、ドライバーは関与しない</a:t>
            </a:r>
            <a:r>
              <a:rPr lang="ja-JP" altLang="en-US" sz="1600" dirty="0">
                <a:solidFill>
                  <a:schemeClr val="bg1"/>
                </a:solidFill>
                <a:latin typeface="Meiryo" charset="-128"/>
                <a:ea typeface="Meiryo" charset="-128"/>
                <a:cs typeface="Meiryo" charset="-128"/>
              </a:rPr>
              <a:t>。</a:t>
            </a:r>
            <a:endParaRPr lang="en-US" altLang="ja-JP" sz="1600" dirty="0">
              <a:solidFill>
                <a:schemeClr val="bg1"/>
              </a:solidFill>
              <a:latin typeface="Meiryo" charset="-128"/>
              <a:ea typeface="Meiryo" charset="-128"/>
              <a:cs typeface="Meiryo" charset="-128"/>
            </a:endParaRPr>
          </a:p>
          <a:p>
            <a:endParaRPr lang="en-US" altLang="ja-JP" sz="105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＊レベル</a:t>
            </a:r>
            <a:r>
              <a:rPr lang="en-US" altLang="ja-JP" sz="1050" dirty="0">
                <a:solidFill>
                  <a:schemeClr val="bg1"/>
                </a:solidFill>
                <a:latin typeface="Meiryo" charset="-128"/>
                <a:ea typeface="Meiryo" charset="-128"/>
                <a:cs typeface="Meiryo" charset="-128"/>
              </a:rPr>
              <a:t>4</a:t>
            </a:r>
            <a:r>
              <a:rPr lang="ja-JP" altLang="en-US" sz="1050" dirty="0">
                <a:solidFill>
                  <a:schemeClr val="bg1"/>
                </a:solidFill>
                <a:latin typeface="Meiryo" charset="-128"/>
                <a:ea typeface="Meiryo" charset="-128"/>
                <a:cs typeface="Meiryo" charset="-128"/>
              </a:rPr>
              <a:t>は気象や道路の環境によっては制約がある。</a:t>
            </a:r>
            <a:r>
              <a:rPr lang="ja-JP" altLang="ja-JP" sz="1050" dirty="0">
                <a:solidFill>
                  <a:schemeClr val="bg1"/>
                </a:solidFill>
                <a:latin typeface="Meiryo" charset="-128"/>
                <a:ea typeface="Meiryo" charset="-128"/>
                <a:cs typeface="Meiryo" charset="-128"/>
              </a:rPr>
              <a:t> </a:t>
            </a:r>
            <a:endParaRPr lang="ja-JP" altLang="en-US" sz="1050" dirty="0">
              <a:solidFill>
                <a:schemeClr val="bg1"/>
              </a:solidFill>
              <a:latin typeface="Meiryo" charset="-128"/>
              <a:ea typeface="Meiryo" charset="-128"/>
              <a:cs typeface="Meiryo" charset="-128"/>
            </a:endParaRPr>
          </a:p>
        </p:txBody>
      </p:sp>
      <p:grpSp>
        <p:nvGrpSpPr>
          <p:cNvPr id="58" name="図形グループ 57"/>
          <p:cNvGrpSpPr/>
          <p:nvPr/>
        </p:nvGrpSpPr>
        <p:grpSpPr>
          <a:xfrm>
            <a:off x="7781942" y="2301221"/>
            <a:ext cx="305122" cy="634061"/>
            <a:chOff x="1946324" y="4125162"/>
            <a:chExt cx="969964" cy="2007872"/>
          </a:xfrm>
        </p:grpSpPr>
        <p:sp>
          <p:nvSpPr>
            <p:cNvPr id="59" name="円/楕円 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論理積ゲート 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61" name="図 60"/>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625444" y="1248165"/>
            <a:ext cx="618118" cy="578267"/>
          </a:xfrm>
          <a:prstGeom prst="rect">
            <a:avLst/>
          </a:prstGeom>
          <a:effectLst>
            <a:outerShdw blurRad="50800" dist="38100" dir="2700000" algn="tl" rotWithShape="0">
              <a:prstClr val="black">
                <a:alpha val="40000"/>
              </a:prstClr>
            </a:outerShdw>
          </a:effectLst>
        </p:spPr>
      </p:pic>
      <p:grpSp>
        <p:nvGrpSpPr>
          <p:cNvPr id="62" name="図形グループ 61"/>
          <p:cNvGrpSpPr/>
          <p:nvPr/>
        </p:nvGrpSpPr>
        <p:grpSpPr>
          <a:xfrm>
            <a:off x="7781942" y="3395678"/>
            <a:ext cx="305122" cy="634061"/>
            <a:chOff x="1946324" y="4125162"/>
            <a:chExt cx="969964" cy="2007872"/>
          </a:xfrm>
        </p:grpSpPr>
        <p:sp>
          <p:nvSpPr>
            <p:cNvPr id="63" name="円/楕円 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フローチャート: 論理積ゲート 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5" name="図形グループ 64"/>
          <p:cNvGrpSpPr/>
          <p:nvPr/>
        </p:nvGrpSpPr>
        <p:grpSpPr>
          <a:xfrm>
            <a:off x="7781942" y="4542406"/>
            <a:ext cx="305122" cy="634061"/>
            <a:chOff x="1946324" y="4125162"/>
            <a:chExt cx="969964" cy="2007872"/>
          </a:xfrm>
        </p:grpSpPr>
        <p:sp>
          <p:nvSpPr>
            <p:cNvPr id="66" name="円/楕円 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フローチャート: 論理積ゲート 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8" name="図形グループ 67"/>
          <p:cNvGrpSpPr/>
          <p:nvPr/>
        </p:nvGrpSpPr>
        <p:grpSpPr>
          <a:xfrm>
            <a:off x="7781942" y="5586506"/>
            <a:ext cx="305122" cy="634061"/>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テキスト ボックス 70"/>
          <p:cNvSpPr txBox="1"/>
          <p:nvPr/>
        </p:nvSpPr>
        <p:spPr>
          <a:xfrm>
            <a:off x="7534392" y="962826"/>
            <a:ext cx="800219"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事故責任</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841225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a:solidFill>
                  <a:srgbClr val="FFFFFF"/>
                </a:solidFill>
                <a:effectLst/>
                <a:latin typeface="Arial"/>
                <a:ea typeface="HGP創英角ｺﾞｼｯｸUB" pitchFamily="50" charset="-128"/>
                <a:cs typeface="Arial"/>
              </a:rPr>
              <a:t>IoT</a:t>
            </a:r>
            <a:r>
              <a:rPr lang="ja-JP" altLang="en-US" sz="2400" dirty="0">
                <a:solidFill>
                  <a:srgbClr val="FFFFFF"/>
                </a:solidFill>
                <a:effectLst/>
                <a:latin typeface="Arial"/>
                <a:ea typeface="HGP創英角ｺﾞｼｯｸUB" pitchFamily="50" charset="-128"/>
                <a:cs typeface="Arial"/>
              </a:rPr>
              <a:t>とは何か</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625047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755576" y="1390558"/>
            <a:ext cx="3240357" cy="468401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4040315" y="1390558"/>
            <a:ext cx="1488433" cy="468401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573131" y="1392708"/>
            <a:ext cx="2743286" cy="4684014"/>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自動運転のためのプラットフォーム</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50</a:t>
            </a:fld>
            <a:endParaRPr kumimoji="1" lang="ja-JP" altLang="en-US"/>
          </a:p>
        </p:txBody>
      </p:sp>
      <p:pic>
        <p:nvPicPr>
          <p:cNvPr id="6" name="図 5"/>
          <p:cNvPicPr>
            <a:picLocks noChangeAspect="1"/>
          </p:cNvPicPr>
          <p:nvPr/>
        </p:nvPicPr>
        <p:blipFill>
          <a:blip r:embed="rId2"/>
          <a:stretch>
            <a:fillRect/>
          </a:stretch>
        </p:blipFill>
        <p:spPr>
          <a:xfrm>
            <a:off x="4655064" y="1225565"/>
            <a:ext cx="3744416" cy="3744416"/>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12144" y="1973029"/>
            <a:ext cx="1124744" cy="1124744"/>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804511" y="3030497"/>
            <a:ext cx="894885" cy="894885"/>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5"/>
          <a:stretch>
            <a:fillRect/>
          </a:stretch>
        </p:blipFill>
        <p:spPr>
          <a:xfrm>
            <a:off x="893174" y="2906220"/>
            <a:ext cx="2924692" cy="2924692"/>
          </a:xfrm>
          <a:prstGeom prst="rect">
            <a:avLst/>
          </a:prstGeom>
          <a:effectLst>
            <a:outerShdw blurRad="50800" dist="38100" dir="2700000" algn="tl" rotWithShape="0">
              <a:prstClr val="black">
                <a:alpha val="40000"/>
              </a:prstClr>
            </a:outerShdw>
          </a:effectLst>
        </p:spPr>
      </p:pic>
      <p:sp>
        <p:nvSpPr>
          <p:cNvPr id="13" name="曲折矢印 12"/>
          <p:cNvSpPr/>
          <p:nvPr/>
        </p:nvSpPr>
        <p:spPr>
          <a:xfrm rot="16200000" flipH="1">
            <a:off x="2715188" y="1162635"/>
            <a:ext cx="1224138" cy="3271147"/>
          </a:xfrm>
          <a:prstGeom prst="bentArrow">
            <a:avLst>
              <a:gd name="adj1" fmla="val 19185"/>
              <a:gd name="adj2" fmla="val 25000"/>
              <a:gd name="adj3" fmla="val 29026"/>
              <a:gd name="adj4" fmla="val 36146"/>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曲折矢印 13"/>
          <p:cNvSpPr/>
          <p:nvPr/>
        </p:nvSpPr>
        <p:spPr>
          <a:xfrm rot="5400000" flipH="1">
            <a:off x="4133155" y="2806771"/>
            <a:ext cx="1124686" cy="1666500"/>
          </a:xfrm>
          <a:prstGeom prst="bentArrow">
            <a:avLst>
              <a:gd name="adj1" fmla="val 21276"/>
              <a:gd name="adj2" fmla="val 25000"/>
              <a:gd name="adj3" fmla="val 25000"/>
              <a:gd name="adj4" fmla="val 4375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3174600" y="2181892"/>
            <a:ext cx="646331" cy="276999"/>
          </a:xfrm>
          <a:prstGeom prst="rect">
            <a:avLst/>
          </a:prstGeom>
          <a:noFill/>
        </p:spPr>
        <p:txBody>
          <a:bodyPr wrap="none" rtlCol="0">
            <a:spAutoFit/>
          </a:bodyPr>
          <a:lstStyle/>
          <a:p>
            <a:r>
              <a:rPr kumimoji="1" lang="ja-JP" altLang="en-US" sz="1200">
                <a:solidFill>
                  <a:schemeClr val="bg1"/>
                </a:solidFill>
                <a:latin typeface="Meiryo" charset="-128"/>
                <a:ea typeface="Meiryo" charset="-128"/>
                <a:cs typeface="Meiryo" charset="-128"/>
              </a:rPr>
              <a:t>参　照</a:t>
            </a:r>
            <a:endParaRPr kumimoji="1" lang="ja-JP" altLang="en-US" sz="1200" dirty="0">
              <a:solidFill>
                <a:schemeClr val="bg1"/>
              </a:solidFill>
              <a:latin typeface="Meiryo" charset="-128"/>
              <a:ea typeface="Meiryo" charset="-128"/>
              <a:cs typeface="Meiryo" charset="-128"/>
            </a:endParaRPr>
          </a:p>
        </p:txBody>
      </p:sp>
      <p:sp>
        <p:nvSpPr>
          <p:cNvPr id="16" name="テキスト ボックス 15"/>
          <p:cNvSpPr txBox="1"/>
          <p:nvPr/>
        </p:nvSpPr>
        <p:spPr>
          <a:xfrm>
            <a:off x="3995933" y="3959337"/>
            <a:ext cx="1107996"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アップデート</a:t>
            </a:r>
          </a:p>
        </p:txBody>
      </p:sp>
      <p:sp>
        <p:nvSpPr>
          <p:cNvPr id="17" name="テキスト ボックス 16"/>
          <p:cNvSpPr txBox="1"/>
          <p:nvPr/>
        </p:nvSpPr>
        <p:spPr>
          <a:xfrm>
            <a:off x="6016914" y="2554308"/>
            <a:ext cx="954107" cy="276999"/>
          </a:xfrm>
          <a:prstGeom prst="rect">
            <a:avLst/>
          </a:prstGeom>
          <a:noFill/>
        </p:spPr>
        <p:txBody>
          <a:bodyPr wrap="none" rtlCol="0">
            <a:spAutoFit/>
          </a:bodyPr>
          <a:lstStyle/>
          <a:p>
            <a:r>
              <a:rPr kumimoji="1" lang="ja-JP" altLang="en-US" sz="1200">
                <a:latin typeface="Meiryo" charset="-128"/>
                <a:ea typeface="Meiryo" charset="-128"/>
                <a:cs typeface="Meiryo" charset="-128"/>
              </a:rPr>
              <a:t>３次元地図</a:t>
            </a:r>
            <a:endParaRPr kumimoji="1" lang="ja-JP" altLang="en-US" sz="1200" dirty="0">
              <a:latin typeface="Meiryo" charset="-128"/>
              <a:ea typeface="Meiryo" charset="-128"/>
              <a:cs typeface="Meiryo" charset="-128"/>
            </a:endParaRPr>
          </a:p>
        </p:txBody>
      </p:sp>
      <p:sp>
        <p:nvSpPr>
          <p:cNvPr id="18" name="テキスト ボックス 17"/>
          <p:cNvSpPr txBox="1"/>
          <p:nvPr/>
        </p:nvSpPr>
        <p:spPr>
          <a:xfrm>
            <a:off x="6669532" y="3266260"/>
            <a:ext cx="1415772"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走行アルゴリズム</a:t>
            </a:r>
            <a:endParaRPr kumimoji="1"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教科学習</a:t>
            </a:r>
            <a:endParaRPr kumimoji="1" lang="ja-JP" altLang="en-US" sz="1200" dirty="0">
              <a:latin typeface="Meiryo" charset="-128"/>
              <a:ea typeface="Meiryo" charset="-128"/>
              <a:cs typeface="Meiryo" charset="-128"/>
            </a:endParaRPr>
          </a:p>
        </p:txBody>
      </p:sp>
      <p:sp>
        <p:nvSpPr>
          <p:cNvPr id="19" name="曲折矢印 18"/>
          <p:cNvSpPr/>
          <p:nvPr/>
        </p:nvSpPr>
        <p:spPr>
          <a:xfrm rot="10800000">
            <a:off x="3862249" y="3986071"/>
            <a:ext cx="2509950" cy="824095"/>
          </a:xfrm>
          <a:prstGeom prst="ben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4655064" y="4494008"/>
            <a:ext cx="1107996"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アップデート</a:t>
            </a:r>
          </a:p>
        </p:txBody>
      </p:sp>
      <p:sp>
        <p:nvSpPr>
          <p:cNvPr id="24" name="テキスト ボックス 23"/>
          <p:cNvSpPr txBox="1"/>
          <p:nvPr/>
        </p:nvSpPr>
        <p:spPr>
          <a:xfrm>
            <a:off x="1744812" y="1471489"/>
            <a:ext cx="1261885" cy="523220"/>
          </a:xfrm>
          <a:prstGeom prst="rect">
            <a:avLst/>
          </a:prstGeom>
          <a:noFill/>
        </p:spPr>
        <p:txBody>
          <a:bodyPr wrap="none" rtlCol="0">
            <a:spAutoFit/>
          </a:bodyPr>
          <a:lstStyle/>
          <a:p>
            <a:pPr algn="ctr"/>
            <a:r>
              <a:rPr kumimoji="1" lang="ja-JP" altLang="en-US" sz="2800" b="1">
                <a:solidFill>
                  <a:srgbClr val="3366FF"/>
                </a:solidFill>
                <a:latin typeface="Meiryo" charset="-128"/>
                <a:ea typeface="Meiryo" charset="-128"/>
                <a:cs typeface="Meiryo" charset="-128"/>
              </a:rPr>
              <a:t>自動車</a:t>
            </a:r>
            <a:endParaRPr kumimoji="1" lang="ja-JP" altLang="en-US" sz="2800" b="1" dirty="0">
              <a:solidFill>
                <a:srgbClr val="3366FF"/>
              </a:solidFill>
              <a:latin typeface="Meiryo" charset="-128"/>
              <a:ea typeface="Meiryo" charset="-128"/>
              <a:cs typeface="Meiryo" charset="-128"/>
            </a:endParaRPr>
          </a:p>
        </p:txBody>
      </p:sp>
      <p:sp>
        <p:nvSpPr>
          <p:cNvPr id="25" name="テキスト ボックス 24"/>
          <p:cNvSpPr txBox="1"/>
          <p:nvPr/>
        </p:nvSpPr>
        <p:spPr>
          <a:xfrm>
            <a:off x="4374970" y="1469263"/>
            <a:ext cx="707245" cy="523220"/>
          </a:xfrm>
          <a:prstGeom prst="rect">
            <a:avLst/>
          </a:prstGeom>
          <a:noFill/>
        </p:spPr>
        <p:txBody>
          <a:bodyPr wrap="none" rtlCol="0">
            <a:spAutoFit/>
          </a:bodyPr>
          <a:lstStyle/>
          <a:p>
            <a:pPr algn="ctr"/>
            <a:r>
              <a:rPr kumimoji="1" lang="en-US" altLang="ja-JP" sz="2800" b="1">
                <a:solidFill>
                  <a:schemeClr val="accent6">
                    <a:lumMod val="75000"/>
                  </a:schemeClr>
                </a:solidFill>
                <a:latin typeface="Meiryo" charset="-128"/>
                <a:ea typeface="Meiryo" charset="-128"/>
                <a:cs typeface="Meiryo" charset="-128"/>
              </a:rPr>
              <a:t>5G</a:t>
            </a:r>
            <a:endParaRPr kumimoji="1" lang="ja-JP" altLang="en-US" sz="2800" b="1" dirty="0">
              <a:solidFill>
                <a:schemeClr val="accent6">
                  <a:lumMod val="75000"/>
                </a:schemeClr>
              </a:solidFill>
              <a:latin typeface="Meiryo" charset="-128"/>
              <a:ea typeface="Meiryo" charset="-128"/>
              <a:cs typeface="Meiryo" charset="-128"/>
            </a:endParaRPr>
          </a:p>
        </p:txBody>
      </p:sp>
      <p:sp>
        <p:nvSpPr>
          <p:cNvPr id="26" name="テキスト ボックス 25"/>
          <p:cNvSpPr txBox="1"/>
          <p:nvPr/>
        </p:nvSpPr>
        <p:spPr>
          <a:xfrm>
            <a:off x="6134296" y="1471489"/>
            <a:ext cx="1620957" cy="523220"/>
          </a:xfrm>
          <a:prstGeom prst="rect">
            <a:avLst/>
          </a:prstGeom>
          <a:noFill/>
        </p:spPr>
        <p:txBody>
          <a:bodyPr wrap="none" rtlCol="0">
            <a:spAutoFit/>
          </a:bodyPr>
          <a:lstStyle/>
          <a:p>
            <a:pPr algn="ctr"/>
            <a:r>
              <a:rPr kumimoji="1" lang="ja-JP" altLang="en-US" sz="2800" b="1">
                <a:solidFill>
                  <a:srgbClr val="00B050"/>
                </a:solidFill>
                <a:latin typeface="Meiryo" charset="-128"/>
                <a:ea typeface="Meiryo" charset="-128"/>
                <a:cs typeface="Meiryo" charset="-128"/>
              </a:rPr>
              <a:t>クラウド</a:t>
            </a:r>
            <a:endParaRPr kumimoji="1" lang="ja-JP" altLang="en-US" sz="2800" b="1" dirty="0">
              <a:solidFill>
                <a:srgbClr val="00B050"/>
              </a:solidFill>
              <a:latin typeface="Meiryo" charset="-128"/>
              <a:ea typeface="Meiryo" charset="-128"/>
              <a:cs typeface="Meiryo" charset="-128"/>
            </a:endParaRPr>
          </a:p>
        </p:txBody>
      </p:sp>
      <p:pic>
        <p:nvPicPr>
          <p:cNvPr id="27" name="図 26"/>
          <p:cNvPicPr>
            <a:picLocks noChangeAspect="1"/>
          </p:cNvPicPr>
          <p:nvPr/>
        </p:nvPicPr>
        <p:blipFill>
          <a:blip r:embed="rId6" cstate="print">
            <a:lum bright="70000" contrast="-70000"/>
            <a:extLst>
              <a:ext uri="{28A0092B-C50C-407E-A947-70E740481C1C}">
                <a14:useLocalDpi xmlns:a14="http://schemas.microsoft.com/office/drawing/2010/main"/>
              </a:ext>
            </a:extLst>
          </a:blip>
          <a:stretch>
            <a:fillRect/>
          </a:stretch>
        </p:blipFill>
        <p:spPr>
          <a:xfrm>
            <a:off x="2123729" y="4284282"/>
            <a:ext cx="474464" cy="474464"/>
          </a:xfrm>
          <a:prstGeom prst="rect">
            <a:avLst/>
          </a:prstGeom>
          <a:effectLst>
            <a:outerShdw blurRad="50800" dist="38100" dir="2700000" algn="tl" rotWithShape="0">
              <a:prstClr val="black">
                <a:alpha val="40000"/>
              </a:prstClr>
            </a:outerShdw>
          </a:effectLst>
        </p:spPr>
      </p:pic>
      <p:pic>
        <p:nvPicPr>
          <p:cNvPr id="28" name="図 2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400000">
            <a:off x="2967956" y="3556210"/>
            <a:ext cx="638324" cy="421294"/>
          </a:xfrm>
          <a:prstGeom prst="rect">
            <a:avLst/>
          </a:prstGeom>
          <a:effectLst>
            <a:outerShdw blurRad="50800" dist="38100" dir="2700000" algn="tl" rotWithShape="0">
              <a:prstClr val="black">
                <a:alpha val="40000"/>
              </a:prstClr>
            </a:outerShdw>
          </a:effectLst>
        </p:spPr>
      </p:pic>
      <p:pic>
        <p:nvPicPr>
          <p:cNvPr id="29" name="図 2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200000" flipH="1">
            <a:off x="801475" y="3561361"/>
            <a:ext cx="638324" cy="421294"/>
          </a:xfrm>
          <a:prstGeom prst="rect">
            <a:avLst/>
          </a:prstGeom>
          <a:effectLst>
            <a:outerShdw blurRad="50800" dist="38100" dir="2700000" algn="tl" rotWithShape="0">
              <a:prstClr val="black">
                <a:alpha val="40000"/>
              </a:prstClr>
            </a:outerShdw>
          </a:effectLst>
        </p:spPr>
      </p:pic>
      <p:sp>
        <p:nvSpPr>
          <p:cNvPr id="30" name="テキスト ボックス 29"/>
          <p:cNvSpPr txBox="1"/>
          <p:nvPr/>
        </p:nvSpPr>
        <p:spPr>
          <a:xfrm>
            <a:off x="968762" y="5385960"/>
            <a:ext cx="2773515" cy="338554"/>
          </a:xfrm>
          <a:prstGeom prst="rect">
            <a:avLst/>
          </a:prstGeom>
          <a:noFill/>
        </p:spPr>
        <p:txBody>
          <a:bodyPr wrap="none" rtlCol="0">
            <a:spAutoFit/>
          </a:bodyPr>
          <a:lstStyle/>
          <a:p>
            <a:pPr algn="ctr"/>
            <a:r>
              <a:rPr kumimoji="1" lang="en-US" altLang="ja-JP" sz="1600" dirty="0">
                <a:latin typeface="Meiryo" charset="-128"/>
                <a:ea typeface="Meiryo" charset="-128"/>
                <a:cs typeface="Meiryo" charset="-128"/>
              </a:rPr>
              <a:t>GPU</a:t>
            </a:r>
            <a:r>
              <a:rPr kumimoji="1" lang="ja-JP" altLang="en-US" sz="1600" dirty="0">
                <a:latin typeface="Meiryo" charset="-128"/>
                <a:ea typeface="Meiryo" charset="-128"/>
                <a:cs typeface="Meiryo" charset="-128"/>
              </a:rPr>
              <a:t>、</a:t>
            </a:r>
            <a:r>
              <a:rPr kumimoji="1" lang="en-US" altLang="ja-JP" sz="1600" dirty="0">
                <a:latin typeface="Meiryo" charset="-128"/>
                <a:ea typeface="Meiryo" charset="-128"/>
                <a:cs typeface="Meiryo" charset="-128"/>
              </a:rPr>
              <a:t>FPGA</a:t>
            </a:r>
            <a:r>
              <a:rPr kumimoji="1" lang="ja-JP" altLang="en-US" sz="1600" dirty="0">
                <a:latin typeface="Meiryo" charset="-128"/>
                <a:ea typeface="Meiryo" charset="-128"/>
                <a:cs typeface="Meiryo" charset="-128"/>
              </a:rPr>
              <a:t>、センサーなど</a:t>
            </a:r>
          </a:p>
        </p:txBody>
      </p:sp>
      <p:sp>
        <p:nvSpPr>
          <p:cNvPr id="31" name="テキスト ボックス 30"/>
          <p:cNvSpPr txBox="1"/>
          <p:nvPr/>
        </p:nvSpPr>
        <p:spPr>
          <a:xfrm>
            <a:off x="4263365" y="5290842"/>
            <a:ext cx="954107" cy="523220"/>
          </a:xfrm>
          <a:prstGeom prst="rect">
            <a:avLst/>
          </a:prstGeom>
          <a:noFill/>
        </p:spPr>
        <p:txBody>
          <a:bodyPr wrap="none" rtlCol="0">
            <a:spAutoFit/>
          </a:bodyPr>
          <a:lstStyle/>
          <a:p>
            <a:pPr algn="ctr"/>
            <a:r>
              <a:rPr kumimoji="1" lang="ja-JP" altLang="en-US" dirty="0">
                <a:latin typeface="Meiryo" charset="-128"/>
                <a:ea typeface="Meiryo" charset="-128"/>
                <a:cs typeface="Meiryo" charset="-128"/>
              </a:rPr>
              <a:t>高信頼</a:t>
            </a:r>
            <a:endParaRPr kumimoji="1" lang="en-US" altLang="ja-JP" dirty="0">
              <a:latin typeface="Meiryo" charset="-128"/>
              <a:ea typeface="Meiryo" charset="-128"/>
              <a:cs typeface="Meiryo" charset="-128"/>
            </a:endParaRPr>
          </a:p>
          <a:p>
            <a:pPr algn="ctr"/>
            <a:r>
              <a:rPr kumimoji="1" lang="ja-JP" altLang="en-US" sz="1000" dirty="0">
                <a:latin typeface="Meiryo" charset="-128"/>
                <a:ea typeface="Meiryo" charset="-128"/>
                <a:cs typeface="Meiryo" charset="-128"/>
              </a:rPr>
              <a:t>ネットワーク</a:t>
            </a:r>
          </a:p>
        </p:txBody>
      </p:sp>
      <p:sp>
        <p:nvSpPr>
          <p:cNvPr id="32" name="テキスト ボックス 31"/>
          <p:cNvSpPr txBox="1"/>
          <p:nvPr/>
        </p:nvSpPr>
        <p:spPr>
          <a:xfrm>
            <a:off x="5714195" y="5248749"/>
            <a:ext cx="2441694" cy="584775"/>
          </a:xfrm>
          <a:prstGeom prst="rect">
            <a:avLst/>
          </a:prstGeom>
          <a:noFill/>
        </p:spPr>
        <p:txBody>
          <a:bodyPr wrap="none" rtlCol="0">
            <a:spAutoFit/>
          </a:bodyPr>
          <a:lstStyle/>
          <a:p>
            <a:pPr algn="ctr"/>
            <a:r>
              <a:rPr lang="en-US" altLang="ja-JP" sz="1600" dirty="0">
                <a:latin typeface="Meiryo" charset="-128"/>
                <a:ea typeface="Meiryo" charset="-128"/>
                <a:cs typeface="Meiryo" charset="-128"/>
              </a:rPr>
              <a:t>3</a:t>
            </a:r>
            <a:r>
              <a:rPr lang="ja-JP" altLang="en-US" sz="1600" dirty="0">
                <a:latin typeface="Meiryo" charset="-128"/>
                <a:ea typeface="Meiryo" charset="-128"/>
                <a:cs typeface="Meiryo" charset="-128"/>
              </a:rPr>
              <a:t>次元地図データベース</a:t>
            </a:r>
            <a:endParaRPr lang="en-US" altLang="ja-JP" sz="1600" dirty="0">
              <a:latin typeface="Meiryo" charset="-128"/>
              <a:ea typeface="Meiryo" charset="-128"/>
              <a:cs typeface="Meiryo" charset="-128"/>
            </a:endParaRPr>
          </a:p>
          <a:p>
            <a:pPr algn="ctr"/>
            <a:r>
              <a:rPr kumimoji="1" lang="ja-JP" altLang="en-US" sz="1600" dirty="0">
                <a:latin typeface="Meiryo" charset="-128"/>
                <a:ea typeface="Meiryo" charset="-128"/>
                <a:cs typeface="Meiryo" charset="-128"/>
              </a:rPr>
              <a:t>ディープラーニングなど</a:t>
            </a:r>
          </a:p>
        </p:txBody>
      </p:sp>
    </p:spTree>
    <p:extLst>
      <p:ext uri="{BB962C8B-B14F-4D97-AF65-F5344CB8AC3E}">
        <p14:creationId xmlns:p14="http://schemas.microsoft.com/office/powerpoint/2010/main" val="14947970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円/楕円 25">
            <a:extLst>
              <a:ext uri="{FF2B5EF4-FFF2-40B4-BE49-F238E27FC236}">
                <a16:creationId xmlns:a16="http://schemas.microsoft.com/office/drawing/2014/main" id="{72EB5F1B-0FBF-EB42-BCFF-8FA8794020FF}"/>
              </a:ext>
            </a:extLst>
          </p:cNvPr>
          <p:cNvSpPr/>
          <p:nvPr/>
        </p:nvSpPr>
        <p:spPr>
          <a:xfrm>
            <a:off x="203081" y="904740"/>
            <a:ext cx="8726690" cy="5428757"/>
          </a:xfrm>
          <a:prstGeom prst="ellipse">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円/楕円 3">
            <a:extLst>
              <a:ext uri="{FF2B5EF4-FFF2-40B4-BE49-F238E27FC236}">
                <a16:creationId xmlns:a16="http://schemas.microsoft.com/office/drawing/2014/main" id="{267607A4-DD81-3A4D-9EA8-E15235EC57C7}"/>
              </a:ext>
            </a:extLst>
          </p:cNvPr>
          <p:cNvSpPr/>
          <p:nvPr/>
        </p:nvSpPr>
        <p:spPr>
          <a:xfrm>
            <a:off x="2227696" y="1732018"/>
            <a:ext cx="4688602" cy="3774202"/>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0D21DCA-5FBC-0C4B-B2A9-DCF35BD3B31E}"/>
              </a:ext>
            </a:extLst>
          </p:cNvPr>
          <p:cNvSpPr>
            <a:spLocks noGrp="1"/>
          </p:cNvSpPr>
          <p:nvPr>
            <p:ph type="title"/>
          </p:nvPr>
        </p:nvSpPr>
        <p:spPr>
          <a:xfrm>
            <a:off x="168810" y="102580"/>
            <a:ext cx="8772672" cy="451168"/>
          </a:xfrm>
        </p:spPr>
        <p:txBody>
          <a:bodyPr>
            <a:normAutofit fontScale="90000"/>
          </a:bodyPr>
          <a:lstStyle/>
          <a:p>
            <a:r>
              <a:rPr lang="ja-JP" altLang="ja-JP" dirty="0"/>
              <a:t>様々な産業に変革を促すデジタル･トランスフォーメーション</a:t>
            </a:r>
            <a:endParaRPr kumimoji="1" lang="ja-JP" altLang="en-US" dirty="0"/>
          </a:p>
        </p:txBody>
      </p:sp>
      <p:sp>
        <p:nvSpPr>
          <p:cNvPr id="7" name="三角形 6">
            <a:extLst>
              <a:ext uri="{FF2B5EF4-FFF2-40B4-BE49-F238E27FC236}">
                <a16:creationId xmlns:a16="http://schemas.microsoft.com/office/drawing/2014/main" id="{D6DBF2E8-3349-B449-80DD-BEEF838BABE8}"/>
              </a:ext>
            </a:extLst>
          </p:cNvPr>
          <p:cNvSpPr/>
          <p:nvPr/>
        </p:nvSpPr>
        <p:spPr>
          <a:xfrm flipV="1">
            <a:off x="2903888" y="910674"/>
            <a:ext cx="3325078" cy="1660692"/>
          </a:xfrm>
          <a:prstGeom prst="triangl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直角三角形 7">
            <a:extLst>
              <a:ext uri="{FF2B5EF4-FFF2-40B4-BE49-F238E27FC236}">
                <a16:creationId xmlns:a16="http://schemas.microsoft.com/office/drawing/2014/main" id="{05FCA0D4-7A4C-A848-A93F-8569BF89BE2A}"/>
              </a:ext>
            </a:extLst>
          </p:cNvPr>
          <p:cNvSpPr/>
          <p:nvPr/>
        </p:nvSpPr>
        <p:spPr>
          <a:xfrm>
            <a:off x="4712481" y="4740613"/>
            <a:ext cx="3343029" cy="1598818"/>
          </a:xfrm>
          <a:prstGeom prst="rtTriangl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a:extLst>
              <a:ext uri="{FF2B5EF4-FFF2-40B4-BE49-F238E27FC236}">
                <a16:creationId xmlns:a16="http://schemas.microsoft.com/office/drawing/2014/main" id="{E65D5875-8F56-A54E-BC82-DBC41FB32216}"/>
              </a:ext>
            </a:extLst>
          </p:cNvPr>
          <p:cNvSpPr/>
          <p:nvPr/>
        </p:nvSpPr>
        <p:spPr>
          <a:xfrm flipH="1">
            <a:off x="1088484" y="4740613"/>
            <a:ext cx="3343029" cy="1598818"/>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AC289656-BDF0-D54F-8A0C-80516AAE3FF2}"/>
              </a:ext>
            </a:extLst>
          </p:cNvPr>
          <p:cNvSpPr txBox="1"/>
          <p:nvPr/>
        </p:nvSpPr>
        <p:spPr>
          <a:xfrm>
            <a:off x="3960331" y="971211"/>
            <a:ext cx="1212191" cy="523220"/>
          </a:xfrm>
          <a:prstGeom prst="rect">
            <a:avLst/>
          </a:prstGeom>
          <a:noFill/>
        </p:spPr>
        <p:txBody>
          <a:bodyPr wrap="none" rtlCol="0">
            <a:spAutoFit/>
          </a:bodyPr>
          <a:lstStyle/>
          <a:p>
            <a:pPr algn="ctr"/>
            <a:r>
              <a:rPr kumimoji="1" lang="en-US" altLang="ja-JP" sz="2800" b="1" dirty="0">
                <a:solidFill>
                  <a:schemeClr val="bg1"/>
                </a:solidFill>
                <a:latin typeface="Meiryo" panose="020B0604030504040204" pitchFamily="34" charset="-128"/>
                <a:ea typeface="Meiryo" panose="020B0604030504040204" pitchFamily="34" charset="-128"/>
              </a:rPr>
              <a:t>S</a:t>
            </a:r>
            <a:r>
              <a:rPr kumimoji="1" lang="en-US" altLang="ja-JP" sz="2800" dirty="0">
                <a:solidFill>
                  <a:schemeClr val="bg1"/>
                </a:solidFill>
                <a:latin typeface="Meiryo" panose="020B0604030504040204" pitchFamily="34" charset="-128"/>
                <a:ea typeface="Meiryo" panose="020B0604030504040204" pitchFamily="34" charset="-128"/>
              </a:rPr>
              <a:t>hare</a:t>
            </a:r>
            <a:endParaRPr kumimoji="1" lang="ja-JP" altLang="en-US" sz="2800"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63F88082-EEFD-FA42-849C-EE34D39BDA7C}"/>
              </a:ext>
            </a:extLst>
          </p:cNvPr>
          <p:cNvSpPr txBox="1"/>
          <p:nvPr/>
        </p:nvSpPr>
        <p:spPr>
          <a:xfrm>
            <a:off x="4108884" y="1548081"/>
            <a:ext cx="902811" cy="523220"/>
          </a:xfrm>
          <a:prstGeom prst="rect">
            <a:avLst/>
          </a:prstGeom>
          <a:noFill/>
        </p:spPr>
        <p:txBody>
          <a:bodyPr wrap="none" rtlCol="0">
            <a:spAutoFit/>
          </a:bodyPr>
          <a:lstStyle/>
          <a:p>
            <a:pPr algn="ctr"/>
            <a:r>
              <a:rPr kumimoji="1" lang="ja-JP" altLang="en-US" sz="2800" dirty="0">
                <a:solidFill>
                  <a:schemeClr val="bg1"/>
                </a:solidFill>
                <a:latin typeface="Meiryo" panose="020B0604030504040204" pitchFamily="34" charset="-128"/>
                <a:ea typeface="Meiryo" panose="020B0604030504040204" pitchFamily="34" charset="-128"/>
              </a:rPr>
              <a:t>共有</a:t>
            </a:r>
          </a:p>
        </p:txBody>
      </p:sp>
      <p:sp>
        <p:nvSpPr>
          <p:cNvPr id="12" name="テキスト ボックス 11">
            <a:extLst>
              <a:ext uri="{FF2B5EF4-FFF2-40B4-BE49-F238E27FC236}">
                <a16:creationId xmlns:a16="http://schemas.microsoft.com/office/drawing/2014/main" id="{C00865AD-D7BF-EC48-B833-0B4683F7E0CF}"/>
              </a:ext>
            </a:extLst>
          </p:cNvPr>
          <p:cNvSpPr txBox="1"/>
          <p:nvPr/>
        </p:nvSpPr>
        <p:spPr>
          <a:xfrm>
            <a:off x="2017069" y="5894332"/>
            <a:ext cx="2414444" cy="523220"/>
          </a:xfrm>
          <a:prstGeom prst="rect">
            <a:avLst/>
          </a:prstGeom>
          <a:noFill/>
        </p:spPr>
        <p:txBody>
          <a:bodyPr wrap="none" rtlCol="0">
            <a:spAutoFit/>
          </a:bodyPr>
          <a:lstStyle/>
          <a:p>
            <a:pPr algn="r"/>
            <a:r>
              <a:rPr kumimoji="1" lang="en-US" altLang="ja-JP" sz="2800" b="1" dirty="0">
                <a:solidFill>
                  <a:schemeClr val="bg1"/>
                </a:solidFill>
                <a:latin typeface="Meiryo" panose="020B0604030504040204" pitchFamily="34" charset="-128"/>
                <a:ea typeface="Meiryo" panose="020B0604030504040204" pitchFamily="34" charset="-128"/>
              </a:rPr>
              <a:t>A</a:t>
            </a:r>
            <a:r>
              <a:rPr kumimoji="1" lang="en-US" altLang="ja-JP" sz="2800" dirty="0">
                <a:solidFill>
                  <a:schemeClr val="bg1"/>
                </a:solidFill>
                <a:latin typeface="Meiryo" panose="020B0604030504040204" pitchFamily="34" charset="-128"/>
                <a:ea typeface="Meiryo" panose="020B0604030504040204" pitchFamily="34" charset="-128"/>
              </a:rPr>
              <a:t>utonomous</a:t>
            </a:r>
            <a:endParaRPr kumimoji="1" lang="ja-JP" altLang="en-US" sz="28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9F1063C9-925F-5446-88D9-300AE47170B6}"/>
              </a:ext>
            </a:extLst>
          </p:cNvPr>
          <p:cNvSpPr txBox="1"/>
          <p:nvPr/>
        </p:nvSpPr>
        <p:spPr>
          <a:xfrm>
            <a:off x="3169629" y="5428099"/>
            <a:ext cx="1261884" cy="523220"/>
          </a:xfrm>
          <a:prstGeom prst="rect">
            <a:avLst/>
          </a:prstGeom>
          <a:noFill/>
        </p:spPr>
        <p:txBody>
          <a:bodyPr wrap="none" rtlCol="0">
            <a:spAutoFit/>
          </a:bodyPr>
          <a:lstStyle/>
          <a:p>
            <a:pPr algn="r"/>
            <a:r>
              <a:rPr kumimoji="1" lang="ja-JP" altLang="en-US" sz="2800" dirty="0">
                <a:solidFill>
                  <a:schemeClr val="bg1"/>
                </a:solidFill>
                <a:latin typeface="Meiryo" panose="020B0604030504040204" pitchFamily="34" charset="-128"/>
                <a:ea typeface="Meiryo" panose="020B0604030504040204" pitchFamily="34" charset="-128"/>
              </a:rPr>
              <a:t>自律化</a:t>
            </a:r>
          </a:p>
        </p:txBody>
      </p:sp>
      <p:sp>
        <p:nvSpPr>
          <p:cNvPr id="14" name="テキスト ボックス 13">
            <a:extLst>
              <a:ext uri="{FF2B5EF4-FFF2-40B4-BE49-F238E27FC236}">
                <a16:creationId xmlns:a16="http://schemas.microsoft.com/office/drawing/2014/main" id="{444185F4-F448-8B44-9E3A-12E12E5F98B6}"/>
              </a:ext>
            </a:extLst>
          </p:cNvPr>
          <p:cNvSpPr txBox="1"/>
          <p:nvPr/>
        </p:nvSpPr>
        <p:spPr>
          <a:xfrm>
            <a:off x="4712481" y="5899826"/>
            <a:ext cx="1446230" cy="523220"/>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E</a:t>
            </a:r>
            <a:r>
              <a:rPr kumimoji="1" lang="en-US" altLang="ja-JP" sz="2800" dirty="0">
                <a:solidFill>
                  <a:schemeClr val="bg1"/>
                </a:solidFill>
                <a:latin typeface="Meiryo" panose="020B0604030504040204" pitchFamily="34" charset="-128"/>
                <a:ea typeface="Meiryo" panose="020B0604030504040204" pitchFamily="34" charset="-128"/>
              </a:rPr>
              <a:t>lectric</a:t>
            </a:r>
            <a:endParaRPr kumimoji="1" lang="ja-JP" altLang="en-US" sz="28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AD7A8B4A-2F50-7A4D-94E6-CC9D13E04839}"/>
              </a:ext>
            </a:extLst>
          </p:cNvPr>
          <p:cNvSpPr txBox="1"/>
          <p:nvPr/>
        </p:nvSpPr>
        <p:spPr>
          <a:xfrm>
            <a:off x="4712481" y="5428099"/>
            <a:ext cx="1261885" cy="523220"/>
          </a:xfrm>
          <a:prstGeom prst="rect">
            <a:avLst/>
          </a:prstGeom>
          <a:noFill/>
        </p:spPr>
        <p:txBody>
          <a:bodyPr wrap="none" rtlCol="0">
            <a:spAutoFit/>
          </a:bodyPr>
          <a:lstStyle/>
          <a:p>
            <a:pPr algn="ctr"/>
            <a:r>
              <a:rPr kumimoji="1" lang="ja-JP" altLang="en-US" sz="2800" dirty="0">
                <a:solidFill>
                  <a:schemeClr val="bg1"/>
                </a:solidFill>
                <a:latin typeface="Meiryo" panose="020B0604030504040204" pitchFamily="34" charset="-128"/>
                <a:ea typeface="Meiryo" panose="020B0604030504040204" pitchFamily="34" charset="-128"/>
              </a:rPr>
              <a:t>電動化</a:t>
            </a:r>
          </a:p>
        </p:txBody>
      </p:sp>
      <p:sp>
        <p:nvSpPr>
          <p:cNvPr id="16" name="テキスト ボックス 15">
            <a:extLst>
              <a:ext uri="{FF2B5EF4-FFF2-40B4-BE49-F238E27FC236}">
                <a16:creationId xmlns:a16="http://schemas.microsoft.com/office/drawing/2014/main" id="{F31127D9-9EED-1648-9C39-2C678F07D90C}"/>
              </a:ext>
            </a:extLst>
          </p:cNvPr>
          <p:cNvSpPr txBox="1"/>
          <p:nvPr/>
        </p:nvSpPr>
        <p:spPr>
          <a:xfrm>
            <a:off x="646703" y="2515649"/>
            <a:ext cx="1980029" cy="523220"/>
          </a:xfrm>
          <a:prstGeom prst="rect">
            <a:avLst/>
          </a:prstGeom>
          <a:noFill/>
        </p:spPr>
        <p:txBody>
          <a:bodyPr wrap="none" rtlCol="0">
            <a:spAutoFit/>
          </a:bodyPr>
          <a:lstStyle/>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タクシーやレンタカー</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が不要になる</a:t>
            </a:r>
          </a:p>
        </p:txBody>
      </p:sp>
      <p:sp>
        <p:nvSpPr>
          <p:cNvPr id="17" name="テキスト ボックス 16">
            <a:extLst>
              <a:ext uri="{FF2B5EF4-FFF2-40B4-BE49-F238E27FC236}">
                <a16:creationId xmlns:a16="http://schemas.microsoft.com/office/drawing/2014/main" id="{0D96EF32-89D6-364C-BA6C-E97625FBE301}"/>
              </a:ext>
            </a:extLst>
          </p:cNvPr>
          <p:cNvSpPr txBox="1"/>
          <p:nvPr/>
        </p:nvSpPr>
        <p:spPr>
          <a:xfrm>
            <a:off x="6278195" y="1708552"/>
            <a:ext cx="1980029" cy="523220"/>
          </a:xfrm>
          <a:prstGeom prst="rect">
            <a:avLst/>
          </a:prstGeom>
          <a:noFill/>
        </p:spPr>
        <p:txBody>
          <a:bodyPr wrap="none" rtlCol="0">
            <a:spAutoFit/>
          </a:bodyPr>
          <a:lstStyle/>
          <a:p>
            <a:pPr algn="r"/>
            <a:r>
              <a:rPr lang="ja-JP" altLang="en-US" sz="1400" dirty="0">
                <a:solidFill>
                  <a:schemeClr val="accent6">
                    <a:lumMod val="75000"/>
                  </a:schemeClr>
                </a:solidFill>
                <a:latin typeface="Meiryo" panose="020B0604030504040204" pitchFamily="34" charset="-128"/>
                <a:ea typeface="Meiryo" panose="020B0604030504040204" pitchFamily="34" charset="-128"/>
              </a:rPr>
              <a:t>自動車が売れなくなり</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400" dirty="0">
                <a:solidFill>
                  <a:schemeClr val="accent6">
                    <a:lumMod val="75000"/>
                  </a:schemeClr>
                </a:solidFill>
                <a:latin typeface="Meiryo" panose="020B0604030504040204" pitchFamily="34" charset="-128"/>
                <a:ea typeface="Meiryo" panose="020B0604030504040204" pitchFamily="34" charset="-128"/>
              </a:rPr>
              <a:t>売上が低下する</a:t>
            </a:r>
          </a:p>
        </p:txBody>
      </p:sp>
      <p:sp>
        <p:nvSpPr>
          <p:cNvPr id="18" name="テキスト ボックス 17">
            <a:extLst>
              <a:ext uri="{FF2B5EF4-FFF2-40B4-BE49-F238E27FC236}">
                <a16:creationId xmlns:a16="http://schemas.microsoft.com/office/drawing/2014/main" id="{5051FEC2-8C3A-2841-8973-3E5D02E9C1A5}"/>
              </a:ext>
            </a:extLst>
          </p:cNvPr>
          <p:cNvSpPr txBox="1"/>
          <p:nvPr/>
        </p:nvSpPr>
        <p:spPr>
          <a:xfrm>
            <a:off x="6882746" y="2528925"/>
            <a:ext cx="1620957" cy="523220"/>
          </a:xfrm>
          <a:prstGeom prst="rect">
            <a:avLst/>
          </a:prstGeom>
          <a:noFill/>
        </p:spPr>
        <p:txBody>
          <a:bodyPr wrap="none" rtlCol="0">
            <a:spAutoFit/>
          </a:bodyPr>
          <a:lstStyle/>
          <a:p>
            <a:pPr algn="r"/>
            <a:r>
              <a:rPr lang="ja-JP" altLang="ja-JP" sz="1400" dirty="0">
                <a:solidFill>
                  <a:schemeClr val="accent6">
                    <a:lumMod val="75000"/>
                  </a:schemeClr>
                </a:solidFill>
                <a:latin typeface="Meiryo" panose="020B0604030504040204" pitchFamily="34" charset="-128"/>
                <a:ea typeface="Meiryo" panose="020B0604030504040204" pitchFamily="34" charset="-128"/>
              </a:rPr>
              <a:t>バスや鉄道などの</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sz="1400" dirty="0">
                <a:solidFill>
                  <a:schemeClr val="accent6">
                    <a:lumMod val="75000"/>
                  </a:schemeClr>
                </a:solidFill>
                <a:latin typeface="Meiryo" panose="020B0604030504040204" pitchFamily="34" charset="-128"/>
                <a:ea typeface="Meiryo" panose="020B0604030504040204" pitchFamily="34" charset="-128"/>
              </a:rPr>
              <a:t>役割が変わる</a:t>
            </a:r>
            <a:endParaRPr kumimoji="1" lang="ja-JP" altLang="en-US" sz="1400" dirty="0">
              <a:solidFill>
                <a:schemeClr val="accent6">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B383DE45-C437-EA4E-8C0A-B478FC8D65DB}"/>
              </a:ext>
            </a:extLst>
          </p:cNvPr>
          <p:cNvSpPr txBox="1"/>
          <p:nvPr/>
        </p:nvSpPr>
        <p:spPr>
          <a:xfrm>
            <a:off x="890608" y="1704559"/>
            <a:ext cx="1980029" cy="523220"/>
          </a:xfrm>
          <a:prstGeom prst="rect">
            <a:avLst/>
          </a:prstGeom>
          <a:noFill/>
        </p:spPr>
        <p:txBody>
          <a:bodyPr wrap="none" rtlCol="0">
            <a:spAutoFit/>
          </a:bodyPr>
          <a:lstStyle/>
          <a:p>
            <a:r>
              <a:rPr lang="ja-JP" altLang="en-US" sz="1400" dirty="0">
                <a:solidFill>
                  <a:schemeClr val="accent6">
                    <a:lumMod val="75000"/>
                  </a:schemeClr>
                </a:solidFill>
                <a:latin typeface="Meiryo" panose="020B0604030504040204" pitchFamily="34" charset="-128"/>
                <a:ea typeface="Meiryo" panose="020B0604030504040204" pitchFamily="34" charset="-128"/>
              </a:rPr>
              <a:t>自動車が低価格化し</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収益確保が難しくなる</a:t>
            </a:r>
          </a:p>
        </p:txBody>
      </p:sp>
      <p:sp>
        <p:nvSpPr>
          <p:cNvPr id="20" name="テキスト ボックス 19">
            <a:extLst>
              <a:ext uri="{FF2B5EF4-FFF2-40B4-BE49-F238E27FC236}">
                <a16:creationId xmlns:a16="http://schemas.microsoft.com/office/drawing/2014/main" id="{107E840F-59EC-E44C-92B4-2B6D9AAA1F27}"/>
              </a:ext>
            </a:extLst>
          </p:cNvPr>
          <p:cNvSpPr txBox="1"/>
          <p:nvPr/>
        </p:nvSpPr>
        <p:spPr>
          <a:xfrm>
            <a:off x="398072" y="3398028"/>
            <a:ext cx="1441420" cy="523220"/>
          </a:xfrm>
          <a:prstGeom prst="rect">
            <a:avLst/>
          </a:prstGeom>
          <a:noFill/>
        </p:spPr>
        <p:txBody>
          <a:bodyPr wrap="none" rtlCol="0">
            <a:spAutoFit/>
          </a:bodyPr>
          <a:lstStyle/>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自動車損害保険</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が不要になる</a:t>
            </a:r>
          </a:p>
        </p:txBody>
      </p:sp>
      <p:sp>
        <p:nvSpPr>
          <p:cNvPr id="21" name="テキスト ボックス 20">
            <a:extLst>
              <a:ext uri="{FF2B5EF4-FFF2-40B4-BE49-F238E27FC236}">
                <a16:creationId xmlns:a16="http://schemas.microsoft.com/office/drawing/2014/main" id="{41B86FBA-7C87-8F46-AA64-BEB17CDCADD6}"/>
              </a:ext>
            </a:extLst>
          </p:cNvPr>
          <p:cNvSpPr txBox="1"/>
          <p:nvPr/>
        </p:nvSpPr>
        <p:spPr>
          <a:xfrm>
            <a:off x="7128226" y="3393470"/>
            <a:ext cx="1620957" cy="523220"/>
          </a:xfrm>
          <a:prstGeom prst="rect">
            <a:avLst/>
          </a:prstGeom>
          <a:noFill/>
        </p:spPr>
        <p:txBody>
          <a:bodyPr wrap="none" rtlCol="0">
            <a:spAutoFit/>
          </a:bodyPr>
          <a:lstStyle/>
          <a:p>
            <a:pPr algn="r"/>
            <a:r>
              <a:rPr lang="ja-JP" altLang="en-US" sz="1400" dirty="0">
                <a:solidFill>
                  <a:schemeClr val="accent6">
                    <a:lumMod val="75000"/>
                  </a:schemeClr>
                </a:solidFill>
                <a:latin typeface="Meiryo" panose="020B0604030504040204" pitchFamily="34" charset="-128"/>
                <a:ea typeface="Meiryo" panose="020B0604030504040204" pitchFamily="34" charset="-128"/>
              </a:rPr>
              <a:t>不動産ビジネスが</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sz="1400" dirty="0">
                <a:solidFill>
                  <a:schemeClr val="accent6">
                    <a:lumMod val="75000"/>
                  </a:schemeClr>
                </a:solidFill>
                <a:latin typeface="Meiryo" panose="020B0604030504040204" pitchFamily="34" charset="-128"/>
                <a:ea typeface="Meiryo" panose="020B0604030504040204" pitchFamily="34" charset="-128"/>
              </a:rPr>
              <a:t>影響を受ける</a:t>
            </a:r>
            <a:endParaRPr kumimoji="1" lang="ja-JP" altLang="en-US" sz="1400" dirty="0">
              <a:solidFill>
                <a:schemeClr val="accent6">
                  <a:lumMod val="75000"/>
                </a:schemeClr>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60EEE64F-ED42-4F46-BC9C-B5A9551F0340}"/>
              </a:ext>
            </a:extLst>
          </p:cNvPr>
          <p:cNvSpPr txBox="1"/>
          <p:nvPr/>
        </p:nvSpPr>
        <p:spPr>
          <a:xfrm>
            <a:off x="643552" y="4203459"/>
            <a:ext cx="1261884" cy="523220"/>
          </a:xfrm>
          <a:prstGeom prst="rect">
            <a:avLst/>
          </a:prstGeom>
          <a:noFill/>
        </p:spPr>
        <p:txBody>
          <a:bodyPr wrap="none" rtlCol="0">
            <a:spAutoFit/>
          </a:bodyPr>
          <a:lstStyle/>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物流コストが</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大幅に下がる</a:t>
            </a:r>
          </a:p>
        </p:txBody>
      </p:sp>
      <p:sp>
        <p:nvSpPr>
          <p:cNvPr id="23" name="テキスト ボックス 22">
            <a:extLst>
              <a:ext uri="{FF2B5EF4-FFF2-40B4-BE49-F238E27FC236}">
                <a16:creationId xmlns:a16="http://schemas.microsoft.com/office/drawing/2014/main" id="{8C995273-9FA4-264C-9931-476C97D49CAB}"/>
              </a:ext>
            </a:extLst>
          </p:cNvPr>
          <p:cNvSpPr txBox="1"/>
          <p:nvPr/>
        </p:nvSpPr>
        <p:spPr>
          <a:xfrm>
            <a:off x="6882746" y="4203459"/>
            <a:ext cx="1620957" cy="523220"/>
          </a:xfrm>
          <a:prstGeom prst="rect">
            <a:avLst/>
          </a:prstGeom>
          <a:noFill/>
        </p:spPr>
        <p:txBody>
          <a:bodyPr wrap="none" rtlCol="0">
            <a:spAutoFit/>
          </a:bodyPr>
          <a:lstStyle/>
          <a:p>
            <a:pPr algn="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ガソリンスタンド</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pPr algn="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が不要になる</a:t>
            </a:r>
          </a:p>
        </p:txBody>
      </p:sp>
      <p:sp>
        <p:nvSpPr>
          <p:cNvPr id="24" name="テキスト ボックス 23">
            <a:extLst>
              <a:ext uri="{FF2B5EF4-FFF2-40B4-BE49-F238E27FC236}">
                <a16:creationId xmlns:a16="http://schemas.microsoft.com/office/drawing/2014/main" id="{8CEA010D-66C0-0348-B1E0-9D35ECB4759F}"/>
              </a:ext>
            </a:extLst>
          </p:cNvPr>
          <p:cNvSpPr txBox="1"/>
          <p:nvPr/>
        </p:nvSpPr>
        <p:spPr>
          <a:xfrm>
            <a:off x="890608" y="4996934"/>
            <a:ext cx="1800493" cy="523220"/>
          </a:xfrm>
          <a:prstGeom prst="rect">
            <a:avLst/>
          </a:prstGeom>
          <a:noFill/>
        </p:spPr>
        <p:txBody>
          <a:bodyPr wrap="none" rtlCol="0">
            <a:spAutoFit/>
          </a:bodyPr>
          <a:lstStyle/>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渋滞が解消し</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r>
              <a:rPr lang="ja-JP" altLang="en-US" sz="1400" dirty="0">
                <a:solidFill>
                  <a:schemeClr val="accent6">
                    <a:lumMod val="75000"/>
                  </a:schemeClr>
                </a:solidFill>
                <a:latin typeface="Meiryo" panose="020B0604030504040204" pitchFamily="34" charset="-128"/>
                <a:ea typeface="Meiryo" panose="020B0604030504040204" pitchFamily="34" charset="-128"/>
              </a:rPr>
              <a:t>環境負荷が低減する</a:t>
            </a:r>
            <a:endParaRPr kumimoji="1" lang="ja-JP" altLang="en-US" sz="1400" dirty="0">
              <a:solidFill>
                <a:schemeClr val="accent6">
                  <a:lumMod val="75000"/>
                </a:schemeClr>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DC441449-BE5A-874D-A968-1737D1534F3A}"/>
              </a:ext>
            </a:extLst>
          </p:cNvPr>
          <p:cNvSpPr/>
          <p:nvPr/>
        </p:nvSpPr>
        <p:spPr>
          <a:xfrm>
            <a:off x="5395347" y="4996934"/>
            <a:ext cx="2864452" cy="523220"/>
          </a:xfrm>
          <a:prstGeom prst="rect">
            <a:avLst/>
          </a:prstGeom>
        </p:spPr>
        <p:txBody>
          <a:bodyPr wrap="square">
            <a:spAutoFit/>
          </a:bodyPr>
          <a:lstStyle/>
          <a:p>
            <a:pPr algn="r"/>
            <a:r>
              <a:rPr lang="ja-JP" altLang="en-US" sz="1400" dirty="0">
                <a:solidFill>
                  <a:schemeClr val="accent6">
                    <a:lumMod val="75000"/>
                  </a:schemeClr>
                </a:solidFill>
                <a:latin typeface="Meiryo" panose="020B0604030504040204" pitchFamily="34" charset="-128"/>
                <a:ea typeface="Meiryo" panose="020B0604030504040204" pitchFamily="34" charset="-128"/>
              </a:rPr>
              <a:t>ドライブインやモーテル</a:t>
            </a:r>
            <a:endParaRPr lang="en-US" altLang="ja-JP" sz="1400"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sz="1400" dirty="0">
                <a:solidFill>
                  <a:schemeClr val="accent6">
                    <a:lumMod val="75000"/>
                  </a:schemeClr>
                </a:solidFill>
                <a:latin typeface="Meiryo" panose="020B0604030504040204" pitchFamily="34" charset="-128"/>
                <a:ea typeface="Meiryo" panose="020B0604030504040204" pitchFamily="34" charset="-128"/>
              </a:rPr>
              <a:t>が不要になる</a:t>
            </a:r>
          </a:p>
        </p:txBody>
      </p:sp>
      <p:pic>
        <p:nvPicPr>
          <p:cNvPr id="29" name="図 28">
            <a:extLst>
              <a:ext uri="{FF2B5EF4-FFF2-40B4-BE49-F238E27FC236}">
                <a16:creationId xmlns:a16="http://schemas.microsoft.com/office/drawing/2014/main" id="{388A517D-867D-6146-A3F5-E962A2E82B40}"/>
              </a:ext>
            </a:extLst>
          </p:cNvPr>
          <p:cNvPicPr>
            <a:picLocks noChangeAspect="1"/>
          </p:cNvPicPr>
          <p:nvPr/>
        </p:nvPicPr>
        <p:blipFill>
          <a:blip r:embed="rId2"/>
          <a:stretch>
            <a:fillRect/>
          </a:stretch>
        </p:blipFill>
        <p:spPr>
          <a:xfrm>
            <a:off x="3133238" y="2531875"/>
            <a:ext cx="2877524" cy="2371708"/>
          </a:xfrm>
          <a:prstGeom prst="rect">
            <a:avLst/>
          </a:prstGeom>
          <a:ln>
            <a:noFill/>
          </a:ln>
          <a:effectLst>
            <a:outerShdw blurRad="292100" dist="139700" dir="2700000" algn="tl" rotWithShape="0">
              <a:srgbClr val="333333">
                <a:alpha val="65000"/>
              </a:srgbClr>
            </a:outerShdw>
          </a:effectLst>
        </p:spPr>
      </p:pic>
      <p:sp>
        <p:nvSpPr>
          <p:cNvPr id="5" name="テキスト ボックス 4">
            <a:extLst>
              <a:ext uri="{FF2B5EF4-FFF2-40B4-BE49-F238E27FC236}">
                <a16:creationId xmlns:a16="http://schemas.microsoft.com/office/drawing/2014/main" id="{7971F0A2-163A-4C48-B04A-C6A368C3FC1A}"/>
              </a:ext>
            </a:extLst>
          </p:cNvPr>
          <p:cNvSpPr txBox="1"/>
          <p:nvPr/>
        </p:nvSpPr>
        <p:spPr>
          <a:xfrm>
            <a:off x="3555535" y="2606476"/>
            <a:ext cx="2032929" cy="523220"/>
          </a:xfrm>
          <a:prstGeom prst="rect">
            <a:avLst/>
          </a:prstGeom>
          <a:noFill/>
        </p:spPr>
        <p:txBody>
          <a:bodyPr wrap="none" rtlCol="0">
            <a:spAutoFit/>
          </a:bodyPr>
          <a:lstStyle/>
          <a:p>
            <a:pPr algn="ctr"/>
            <a:r>
              <a:rPr kumimoji="1" lang="en-US" altLang="ja-JP" sz="2800" b="1" dirty="0">
                <a:solidFill>
                  <a:schemeClr val="bg1"/>
                </a:solidFill>
                <a:latin typeface="Meiryo" panose="020B0604030504040204" pitchFamily="34" charset="-128"/>
                <a:ea typeface="Meiryo" panose="020B0604030504040204" pitchFamily="34" charset="-128"/>
              </a:rPr>
              <a:t>C</a:t>
            </a:r>
            <a:r>
              <a:rPr kumimoji="1" lang="en-US" altLang="ja-JP" sz="2800" dirty="0">
                <a:solidFill>
                  <a:schemeClr val="bg1"/>
                </a:solidFill>
                <a:latin typeface="Meiryo" panose="020B0604030504040204" pitchFamily="34" charset="-128"/>
                <a:ea typeface="Meiryo" panose="020B0604030504040204" pitchFamily="34" charset="-128"/>
              </a:rPr>
              <a:t>onnected</a:t>
            </a:r>
            <a:endParaRPr kumimoji="1" lang="ja-JP" altLang="en-US" sz="280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2C2707F2-A1AB-2C4A-B7AB-3B4C23AA2868}"/>
              </a:ext>
            </a:extLst>
          </p:cNvPr>
          <p:cNvSpPr txBox="1"/>
          <p:nvPr/>
        </p:nvSpPr>
        <p:spPr>
          <a:xfrm>
            <a:off x="3761521" y="4293967"/>
            <a:ext cx="1620957" cy="523220"/>
          </a:xfrm>
          <a:prstGeom prst="rect">
            <a:avLst/>
          </a:prstGeom>
          <a:noFill/>
        </p:spPr>
        <p:txBody>
          <a:bodyPr wrap="none" rtlCol="0">
            <a:spAutoFit/>
          </a:bodyPr>
          <a:lstStyle/>
          <a:p>
            <a:pPr algn="ctr"/>
            <a:r>
              <a:rPr kumimoji="1" lang="ja-JP" altLang="en-US" sz="2800" dirty="0">
                <a:solidFill>
                  <a:schemeClr val="bg1"/>
                </a:solidFill>
                <a:latin typeface="Meiryo" panose="020B0604030504040204" pitchFamily="34" charset="-128"/>
                <a:ea typeface="Meiryo" panose="020B0604030504040204" pitchFamily="34" charset="-128"/>
              </a:rPr>
              <a:t>つながる</a:t>
            </a:r>
          </a:p>
        </p:txBody>
      </p:sp>
      <p:grpSp>
        <p:nvGrpSpPr>
          <p:cNvPr id="27" name="グループ化 26">
            <a:extLst>
              <a:ext uri="{FF2B5EF4-FFF2-40B4-BE49-F238E27FC236}">
                <a16:creationId xmlns:a16="http://schemas.microsoft.com/office/drawing/2014/main" id="{237E76A1-2317-0F43-930F-A0AC8948C197}"/>
              </a:ext>
            </a:extLst>
          </p:cNvPr>
          <p:cNvGrpSpPr/>
          <p:nvPr/>
        </p:nvGrpSpPr>
        <p:grpSpPr>
          <a:xfrm>
            <a:off x="282807" y="717084"/>
            <a:ext cx="2099535" cy="830997"/>
            <a:chOff x="324171" y="729627"/>
            <a:chExt cx="2099535" cy="830997"/>
          </a:xfrm>
        </p:grpSpPr>
        <p:sp>
          <p:nvSpPr>
            <p:cNvPr id="3" name="テキスト ボックス 2">
              <a:extLst>
                <a:ext uri="{FF2B5EF4-FFF2-40B4-BE49-F238E27FC236}">
                  <a16:creationId xmlns:a16="http://schemas.microsoft.com/office/drawing/2014/main" id="{0C1ABDF0-8BBE-7849-9C77-93027413D3CF}"/>
                </a:ext>
              </a:extLst>
            </p:cNvPr>
            <p:cNvSpPr txBox="1"/>
            <p:nvPr/>
          </p:nvSpPr>
          <p:spPr>
            <a:xfrm>
              <a:off x="324171" y="729627"/>
              <a:ext cx="1452642" cy="830997"/>
            </a:xfrm>
            <a:prstGeom prst="rect">
              <a:avLst/>
            </a:prstGeom>
            <a:noFill/>
          </p:spPr>
          <p:txBody>
            <a:bodyPr wrap="none" rtlCol="0">
              <a:spAutoFit/>
            </a:bodyPr>
            <a:lstStyle/>
            <a:p>
              <a:r>
                <a:rPr kumimoji="1" lang="en-US" altLang="ja-JP" sz="4800" dirty="0">
                  <a:solidFill>
                    <a:schemeClr val="accent6">
                      <a:lumMod val="75000"/>
                    </a:schemeClr>
                  </a:solidFill>
                </a:rPr>
                <a:t>CASE</a:t>
              </a:r>
              <a:endParaRPr kumimoji="1" lang="ja-JP" altLang="en-US" sz="4800" dirty="0">
                <a:solidFill>
                  <a:schemeClr val="accent6">
                    <a:lumMod val="75000"/>
                  </a:schemeClr>
                </a:solidFill>
              </a:endParaRPr>
            </a:p>
          </p:txBody>
        </p:sp>
        <p:sp>
          <p:nvSpPr>
            <p:cNvPr id="28" name="テキスト ボックス 27">
              <a:extLst>
                <a:ext uri="{FF2B5EF4-FFF2-40B4-BE49-F238E27FC236}">
                  <a16:creationId xmlns:a16="http://schemas.microsoft.com/office/drawing/2014/main" id="{4533FB79-FFBA-6E4C-8A14-39984993F435}"/>
                </a:ext>
              </a:extLst>
            </p:cNvPr>
            <p:cNvSpPr txBox="1"/>
            <p:nvPr/>
          </p:nvSpPr>
          <p:spPr>
            <a:xfrm>
              <a:off x="1608903" y="1112109"/>
              <a:ext cx="478016" cy="215444"/>
            </a:xfrm>
            <a:prstGeom prst="rect">
              <a:avLst/>
            </a:prstGeom>
            <a:noFill/>
          </p:spPr>
          <p:txBody>
            <a:bodyPr wrap="none" rtlCol="0">
              <a:spAutoFit/>
            </a:bodyPr>
            <a:lstStyle/>
            <a:p>
              <a:pPr algn="ctr"/>
              <a:r>
                <a:rPr kumimoji="1" lang="en-US" altLang="ja-JP" sz="800" b="1" dirty="0">
                  <a:solidFill>
                    <a:schemeClr val="accent6">
                      <a:lumMod val="75000"/>
                    </a:schemeClr>
                  </a:solidFill>
                  <a:latin typeface="Meiryo" panose="020B0604030504040204" pitchFamily="34" charset="-128"/>
                  <a:ea typeface="Meiryo" panose="020B0604030504040204" pitchFamily="34" charset="-128"/>
                </a:rPr>
                <a:t>S</a:t>
              </a:r>
              <a:r>
                <a:rPr kumimoji="1" lang="en-US" altLang="ja-JP" sz="800" dirty="0">
                  <a:solidFill>
                    <a:schemeClr val="accent6">
                      <a:lumMod val="75000"/>
                    </a:schemeClr>
                  </a:solidFill>
                  <a:latin typeface="Meiryo" panose="020B0604030504040204" pitchFamily="34" charset="-128"/>
                  <a:ea typeface="Meiryo" panose="020B0604030504040204" pitchFamily="34" charset="-128"/>
                </a:rPr>
                <a:t>hare</a:t>
              </a:r>
              <a:endParaRPr kumimoji="1" lang="ja-JP" altLang="en-US" sz="800" dirty="0">
                <a:solidFill>
                  <a:schemeClr val="accent6">
                    <a:lumMod val="75000"/>
                  </a:schemeClr>
                </a:solidFill>
                <a:latin typeface="Meiryo" panose="020B0604030504040204" pitchFamily="34" charset="-128"/>
                <a:ea typeface="Meiryo" panose="020B0604030504040204" pitchFamily="34" charset="-128"/>
              </a:endParaRPr>
            </a:p>
          </p:txBody>
        </p:sp>
        <p:sp>
          <p:nvSpPr>
            <p:cNvPr id="30" name="テキスト ボックス 29">
              <a:extLst>
                <a:ext uri="{FF2B5EF4-FFF2-40B4-BE49-F238E27FC236}">
                  <a16:creationId xmlns:a16="http://schemas.microsoft.com/office/drawing/2014/main" id="{D767458B-6F35-6E43-AE7D-68E591BF2AEC}"/>
                </a:ext>
              </a:extLst>
            </p:cNvPr>
            <p:cNvSpPr txBox="1"/>
            <p:nvPr/>
          </p:nvSpPr>
          <p:spPr>
            <a:xfrm>
              <a:off x="1601045" y="1015264"/>
              <a:ext cx="822661" cy="215444"/>
            </a:xfrm>
            <a:prstGeom prst="rect">
              <a:avLst/>
            </a:prstGeom>
            <a:noFill/>
          </p:spPr>
          <p:txBody>
            <a:bodyPr wrap="none" rtlCol="0">
              <a:spAutoFit/>
            </a:bodyPr>
            <a:lstStyle/>
            <a:p>
              <a:pPr algn="r"/>
              <a:r>
                <a:rPr kumimoji="1" lang="en-US" altLang="ja-JP" sz="800" b="1" dirty="0">
                  <a:solidFill>
                    <a:schemeClr val="accent6">
                      <a:lumMod val="75000"/>
                    </a:schemeClr>
                  </a:solidFill>
                  <a:latin typeface="Meiryo" panose="020B0604030504040204" pitchFamily="34" charset="-128"/>
                  <a:ea typeface="Meiryo" panose="020B0604030504040204" pitchFamily="34" charset="-128"/>
                </a:rPr>
                <a:t>A</a:t>
              </a:r>
              <a:r>
                <a:rPr kumimoji="1" lang="en-US" altLang="ja-JP" sz="800" dirty="0">
                  <a:solidFill>
                    <a:schemeClr val="accent6">
                      <a:lumMod val="75000"/>
                    </a:schemeClr>
                  </a:solidFill>
                  <a:latin typeface="Meiryo" panose="020B0604030504040204" pitchFamily="34" charset="-128"/>
                  <a:ea typeface="Meiryo" panose="020B0604030504040204" pitchFamily="34" charset="-128"/>
                </a:rPr>
                <a:t>utonomous</a:t>
              </a:r>
              <a:endParaRPr kumimoji="1" lang="ja-JP" altLang="en-US" sz="800" dirty="0">
                <a:solidFill>
                  <a:schemeClr val="accent6">
                    <a:lumMod val="75000"/>
                  </a:schemeClr>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B5CE1897-6045-7F4D-9D97-50840FC82FA7}"/>
                </a:ext>
              </a:extLst>
            </p:cNvPr>
            <p:cNvSpPr txBox="1"/>
            <p:nvPr/>
          </p:nvSpPr>
          <p:spPr>
            <a:xfrm>
              <a:off x="1614126" y="1216700"/>
              <a:ext cx="545342" cy="215444"/>
            </a:xfrm>
            <a:prstGeom prst="rect">
              <a:avLst/>
            </a:prstGeom>
            <a:noFill/>
          </p:spPr>
          <p:txBody>
            <a:bodyPr wrap="none" rtlCol="0">
              <a:spAutoFit/>
            </a:bodyPr>
            <a:lstStyle/>
            <a:p>
              <a:r>
                <a:rPr kumimoji="1" lang="en-US" altLang="ja-JP" sz="800" b="1" dirty="0">
                  <a:solidFill>
                    <a:schemeClr val="accent6">
                      <a:lumMod val="75000"/>
                    </a:schemeClr>
                  </a:solidFill>
                  <a:latin typeface="Meiryo" panose="020B0604030504040204" pitchFamily="34" charset="-128"/>
                  <a:ea typeface="Meiryo" panose="020B0604030504040204" pitchFamily="34" charset="-128"/>
                </a:rPr>
                <a:t>E</a:t>
              </a:r>
              <a:r>
                <a:rPr kumimoji="1" lang="en-US" altLang="ja-JP" sz="800" dirty="0">
                  <a:solidFill>
                    <a:schemeClr val="accent6">
                      <a:lumMod val="75000"/>
                    </a:schemeClr>
                  </a:solidFill>
                  <a:latin typeface="Meiryo" panose="020B0604030504040204" pitchFamily="34" charset="-128"/>
                  <a:ea typeface="Meiryo" panose="020B0604030504040204" pitchFamily="34" charset="-128"/>
                </a:rPr>
                <a:t>lectric</a:t>
              </a:r>
              <a:endParaRPr kumimoji="1" lang="ja-JP" altLang="en-US" sz="800" dirty="0">
                <a:solidFill>
                  <a:schemeClr val="accent6">
                    <a:lumMod val="75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4ADB052A-9481-8248-A305-F9DCECACE53E}"/>
                </a:ext>
              </a:extLst>
            </p:cNvPr>
            <p:cNvSpPr txBox="1"/>
            <p:nvPr/>
          </p:nvSpPr>
          <p:spPr>
            <a:xfrm>
              <a:off x="1602781" y="914171"/>
              <a:ext cx="715259" cy="215444"/>
            </a:xfrm>
            <a:prstGeom prst="rect">
              <a:avLst/>
            </a:prstGeom>
            <a:noFill/>
          </p:spPr>
          <p:txBody>
            <a:bodyPr wrap="none" rtlCol="0">
              <a:spAutoFit/>
            </a:bodyPr>
            <a:lstStyle/>
            <a:p>
              <a:pPr algn="ctr"/>
              <a:r>
                <a:rPr kumimoji="1" lang="en-US" altLang="ja-JP" sz="800" b="1" dirty="0">
                  <a:solidFill>
                    <a:schemeClr val="accent6">
                      <a:lumMod val="75000"/>
                    </a:schemeClr>
                  </a:solidFill>
                  <a:latin typeface="Meiryo" panose="020B0604030504040204" pitchFamily="34" charset="-128"/>
                  <a:ea typeface="Meiryo" panose="020B0604030504040204" pitchFamily="34" charset="-128"/>
                </a:rPr>
                <a:t>C</a:t>
              </a:r>
              <a:r>
                <a:rPr kumimoji="1" lang="en-US" altLang="ja-JP" sz="800" dirty="0">
                  <a:solidFill>
                    <a:schemeClr val="accent6">
                      <a:lumMod val="75000"/>
                    </a:schemeClr>
                  </a:solidFill>
                  <a:latin typeface="Meiryo" panose="020B0604030504040204" pitchFamily="34" charset="-128"/>
                  <a:ea typeface="Meiryo" panose="020B0604030504040204" pitchFamily="34" charset="-128"/>
                </a:rPr>
                <a:t>onnected</a:t>
              </a:r>
              <a:endParaRPr kumimoji="1" lang="ja-JP" altLang="en-US" sz="800" dirty="0">
                <a:solidFill>
                  <a:schemeClr val="accent6">
                    <a:lumMod val="75000"/>
                  </a:schemeClr>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4800562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Arial"/>
                <a:ea typeface="HGP創英角ｺﾞｼｯｸUB" pitchFamily="50" charset="-128"/>
                <a:cs typeface="Arial"/>
              </a:rPr>
              <a:t>インダストリー</a:t>
            </a:r>
            <a:r>
              <a:rPr lang="en-US" altLang="ja-JP" sz="2800" dirty="0">
                <a:solidFill>
                  <a:srgbClr val="FFFFFF"/>
                </a:solidFill>
                <a:latin typeface="Arial"/>
                <a:ea typeface="HGP創英角ｺﾞｼｯｸUB" pitchFamily="50" charset="-128"/>
                <a:cs typeface="Arial"/>
              </a:rPr>
              <a:t>4.0</a:t>
            </a:r>
          </a:p>
          <a:p>
            <a:pPr algn="ctr"/>
            <a:r>
              <a:rPr lang="en-US" altLang="ja-JP" sz="2800" dirty="0">
                <a:solidFill>
                  <a:srgbClr val="FFFFFF"/>
                </a:solidFill>
                <a:latin typeface="Arial"/>
                <a:ea typeface="HGP創英角ｺﾞｼｯｸUB" pitchFamily="50" charset="-128"/>
                <a:cs typeface="Arial"/>
              </a:rPr>
              <a:t>Industry 4.0</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745528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インダストリー</a:t>
            </a:r>
            <a:r>
              <a:rPr kumimoji="1" lang="en-US" altLang="ja-JP" dirty="0"/>
              <a:t>4.0</a:t>
            </a:r>
            <a:r>
              <a:rPr kumimoji="1" lang="ja-JP" altLang="en-US" dirty="0"/>
              <a:t>がやろうとしていること</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53</a:t>
            </a:fld>
            <a:endParaRPr kumimoji="1" lang="ja-JP" altLang="en-US"/>
          </a:p>
        </p:txBody>
      </p:sp>
      <p:sp>
        <p:nvSpPr>
          <p:cNvPr id="4" name="正方形/長方形 3"/>
          <p:cNvSpPr/>
          <p:nvPr/>
        </p:nvSpPr>
        <p:spPr>
          <a:xfrm>
            <a:off x="5618672" y="2185362"/>
            <a:ext cx="3252160" cy="1815882"/>
          </a:xfrm>
          <a:prstGeom prst="rect">
            <a:avLst/>
          </a:prstGeom>
        </p:spPr>
        <p:txBody>
          <a:bodyPr wrap="square">
            <a:spAutoFit/>
          </a:bodyPr>
          <a:lstStyle/>
          <a:p>
            <a:pPr marL="285750" indent="-285750">
              <a:buFont typeface="Wingdings" charset="2"/>
              <a:buChar char="Ø"/>
            </a:pPr>
            <a:r>
              <a:rPr lang="ja-JP" altLang="en-US" sz="1400" b="1" u="sng" dirty="0">
                <a:latin typeface="Meiryo" charset="-128"/>
                <a:ea typeface="Meiryo" charset="-128"/>
                <a:cs typeface="Meiryo" charset="-128"/>
              </a:rPr>
              <a:t>標準化</a:t>
            </a:r>
            <a:endParaRPr lang="en-US" altLang="ja-JP" sz="1400" b="1" u="sng" dirty="0">
              <a:latin typeface="Meiryo" charset="-128"/>
              <a:ea typeface="Meiryo" charset="-128"/>
              <a:cs typeface="Meiryo" charset="-128"/>
            </a:endParaRPr>
          </a:p>
          <a:p>
            <a:pPr marL="285750" indent="-285750">
              <a:buFont typeface="Wingdings" charset="2"/>
              <a:buChar char="Ø"/>
            </a:pPr>
            <a:r>
              <a:rPr lang="ja-JP" altLang="en-US" sz="1400" dirty="0">
                <a:latin typeface="Meiryo" charset="-128"/>
                <a:ea typeface="Meiryo" charset="-128"/>
                <a:cs typeface="Meiryo" charset="-128"/>
              </a:rPr>
              <a:t>複雑なシステムの管理</a:t>
            </a:r>
            <a:endParaRPr lang="en-US" altLang="ja-JP" sz="1400" dirty="0">
              <a:latin typeface="Meiryo" charset="-128"/>
              <a:ea typeface="Meiryo" charset="-128"/>
              <a:cs typeface="Meiryo" charset="-128"/>
            </a:endParaRPr>
          </a:p>
          <a:p>
            <a:pPr marL="285750" indent="-285750">
              <a:buFont typeface="Wingdings" charset="2"/>
              <a:buChar char="Ø"/>
            </a:pPr>
            <a:r>
              <a:rPr lang="ja-JP" altLang="en-US" sz="1400" dirty="0">
                <a:latin typeface="Meiryo" charset="-128"/>
                <a:ea typeface="Meiryo" charset="-128"/>
                <a:cs typeface="Meiryo" charset="-128"/>
              </a:rPr>
              <a:t>通信インフラの高度化</a:t>
            </a:r>
            <a:endParaRPr lang="en-US" altLang="ja-JP" sz="1400" dirty="0">
              <a:latin typeface="Meiryo" charset="-128"/>
              <a:ea typeface="Meiryo" charset="-128"/>
              <a:cs typeface="Meiryo" charset="-128"/>
            </a:endParaRPr>
          </a:p>
          <a:p>
            <a:pPr marL="285750" indent="-285750">
              <a:buFont typeface="Wingdings" charset="2"/>
              <a:buChar char="Ø"/>
            </a:pPr>
            <a:r>
              <a:rPr lang="ja-JP" altLang="en-US" sz="1400" dirty="0">
                <a:latin typeface="Meiryo" charset="-128"/>
                <a:ea typeface="Meiryo" charset="-128"/>
                <a:cs typeface="Meiryo" charset="-128"/>
              </a:rPr>
              <a:t>安全と情報セキュリティ</a:t>
            </a:r>
            <a:endParaRPr lang="en-US" altLang="ja-JP" sz="1400" dirty="0">
              <a:latin typeface="Meiryo" charset="-128"/>
              <a:ea typeface="Meiryo" charset="-128"/>
              <a:cs typeface="Meiryo" charset="-128"/>
            </a:endParaRPr>
          </a:p>
          <a:p>
            <a:pPr marL="285750" indent="-285750">
              <a:buFont typeface="Wingdings" charset="2"/>
              <a:buChar char="Ø"/>
            </a:pPr>
            <a:r>
              <a:rPr lang="ja-JP" altLang="en-US" sz="1400" dirty="0">
                <a:latin typeface="Meiryo" charset="-128"/>
                <a:ea typeface="Meiryo" charset="-128"/>
                <a:cs typeface="Meiryo" charset="-128"/>
              </a:rPr>
              <a:t>労働組織とワークライフバランス </a:t>
            </a:r>
            <a:endParaRPr lang="en-US" altLang="ja-JP" sz="1400" dirty="0">
              <a:latin typeface="Meiryo" charset="-128"/>
              <a:ea typeface="Meiryo" charset="-128"/>
              <a:cs typeface="Meiryo" charset="-128"/>
            </a:endParaRPr>
          </a:p>
          <a:p>
            <a:pPr marL="285750" indent="-285750">
              <a:buFont typeface="Wingdings" charset="2"/>
              <a:buChar char="Ø"/>
            </a:pPr>
            <a:r>
              <a:rPr lang="ja-JP" altLang="en-US" sz="1400" dirty="0">
                <a:latin typeface="Meiryo" charset="-128"/>
                <a:ea typeface="Meiryo" charset="-128"/>
                <a:cs typeface="Meiryo" charset="-128"/>
              </a:rPr>
              <a:t>人材育成、専門能力の開発</a:t>
            </a:r>
            <a:endParaRPr lang="en-US" altLang="ja-JP" sz="1400" dirty="0">
              <a:latin typeface="Meiryo" charset="-128"/>
              <a:ea typeface="Meiryo" charset="-128"/>
              <a:cs typeface="Meiryo" charset="-128"/>
            </a:endParaRPr>
          </a:p>
          <a:p>
            <a:pPr marL="285750" indent="-285750">
              <a:buFont typeface="Wingdings" charset="2"/>
              <a:buChar char="Ø"/>
            </a:pPr>
            <a:r>
              <a:rPr lang="ja-JP" altLang="en-US" sz="1400" dirty="0">
                <a:latin typeface="Meiryo" charset="-128"/>
                <a:ea typeface="Meiryo" charset="-128"/>
                <a:cs typeface="Meiryo" charset="-128"/>
              </a:rPr>
              <a:t>規制の枠組</a:t>
            </a:r>
            <a:endParaRPr lang="en-US" altLang="ja-JP" sz="1400" dirty="0">
              <a:latin typeface="Meiryo" charset="-128"/>
              <a:ea typeface="Meiryo" charset="-128"/>
              <a:cs typeface="Meiryo" charset="-128"/>
            </a:endParaRPr>
          </a:p>
          <a:p>
            <a:pPr marL="285750" indent="-285750">
              <a:buFont typeface="Wingdings" charset="2"/>
              <a:buChar char="Ø"/>
            </a:pPr>
            <a:r>
              <a:rPr lang="ja-JP" altLang="en-US" sz="1400" dirty="0">
                <a:latin typeface="Meiryo" charset="-128"/>
                <a:ea typeface="Meiryo" charset="-128"/>
                <a:cs typeface="Meiryo" charset="-128"/>
              </a:rPr>
              <a:t>エネルギー効率 </a:t>
            </a:r>
            <a:endParaRPr lang="ja-JP" altLang="en-US" sz="1400" dirty="0">
              <a:effectLst/>
              <a:latin typeface="Meiryo" charset="-128"/>
              <a:ea typeface="Meiryo" charset="-128"/>
              <a:cs typeface="Meiryo" charset="-128"/>
            </a:endParaRPr>
          </a:p>
        </p:txBody>
      </p:sp>
      <p:pic>
        <p:nvPicPr>
          <p:cNvPr id="5" name="図 4"/>
          <p:cNvPicPr>
            <a:picLocks noChangeAspect="1"/>
          </p:cNvPicPr>
          <p:nvPr/>
        </p:nvPicPr>
        <p:blipFill>
          <a:blip r:embed="rId2"/>
          <a:stretch>
            <a:fillRect/>
          </a:stretch>
        </p:blipFill>
        <p:spPr>
          <a:xfrm>
            <a:off x="389694" y="963200"/>
            <a:ext cx="5142714" cy="3038044"/>
          </a:xfrm>
          <a:prstGeom prst="rect">
            <a:avLst/>
          </a:prstGeom>
        </p:spPr>
      </p:pic>
      <p:sp>
        <p:nvSpPr>
          <p:cNvPr id="6" name="正方形/長方形 5"/>
          <p:cNvSpPr/>
          <p:nvPr/>
        </p:nvSpPr>
        <p:spPr>
          <a:xfrm>
            <a:off x="238665" y="4294192"/>
            <a:ext cx="8632167" cy="830997"/>
          </a:xfrm>
          <a:prstGeom prst="rect">
            <a:avLst/>
          </a:prstGeom>
        </p:spPr>
        <p:txBody>
          <a:bodyPr wrap="square">
            <a:spAutoFit/>
          </a:bodyPr>
          <a:lstStyle/>
          <a:p>
            <a:pPr marL="285750" indent="-285750">
              <a:buFont typeface="Wingdings" charset="2"/>
              <a:buChar char="l"/>
            </a:pPr>
            <a:r>
              <a:rPr lang="ja-JP" altLang="en-US" sz="1600" dirty="0">
                <a:latin typeface="Meiryo" charset="-128"/>
                <a:ea typeface="Meiryo" charset="-128"/>
                <a:cs typeface="Meiryo" charset="-128"/>
              </a:rPr>
              <a:t>通信規格の国際標準化 </a:t>
            </a:r>
            <a:endParaRPr lang="en-US" altLang="ja-JP" sz="1600" dirty="0">
              <a:latin typeface="Meiryo" charset="-128"/>
              <a:ea typeface="Meiryo" charset="-128"/>
              <a:cs typeface="Meiryo" charset="-128"/>
            </a:endParaRPr>
          </a:p>
          <a:p>
            <a:pPr marL="285750" indent="-285750">
              <a:buFont typeface="Wingdings" charset="2"/>
              <a:buChar char="l"/>
            </a:pPr>
            <a:r>
              <a:rPr lang="ja-JP" altLang="en-US" sz="1600" dirty="0">
                <a:latin typeface="Meiryo" charset="-128"/>
                <a:ea typeface="Meiryo" charset="-128"/>
                <a:cs typeface="Meiryo" charset="-128"/>
              </a:rPr>
              <a:t>サプライチェーンや顧客との間でリアルタイムにデータを共有・分析 </a:t>
            </a:r>
            <a:endParaRPr lang="en-US" altLang="ja-JP" sz="1600" dirty="0">
              <a:latin typeface="Meiryo" charset="-128"/>
              <a:ea typeface="Meiryo" charset="-128"/>
              <a:cs typeface="Meiryo" charset="-128"/>
            </a:endParaRPr>
          </a:p>
          <a:p>
            <a:pPr marL="285750" indent="-285750">
              <a:buFont typeface="Wingdings" charset="2"/>
              <a:buChar char="l"/>
            </a:pPr>
            <a:r>
              <a:rPr lang="ja-JP" altLang="en-US" sz="1600" dirty="0">
                <a:latin typeface="Meiryo" charset="-128"/>
                <a:ea typeface="Meiryo" charset="-128"/>
                <a:cs typeface="Meiryo" charset="-128"/>
              </a:rPr>
              <a:t>設備稼働率平準化、多品種変量生産、 異常の早期発見、需要予測などが可能に </a:t>
            </a:r>
            <a:endParaRPr lang="ja-JP" altLang="en-US" sz="1600" dirty="0">
              <a:effectLst/>
              <a:latin typeface="Meiryo" charset="-128"/>
              <a:ea typeface="Meiryo" charset="-128"/>
              <a:cs typeface="Meiryo" charset="-128"/>
            </a:endParaRPr>
          </a:p>
        </p:txBody>
      </p:sp>
      <p:sp>
        <p:nvSpPr>
          <p:cNvPr id="7" name="正方形/長方形 6"/>
          <p:cNvSpPr/>
          <p:nvPr/>
        </p:nvSpPr>
        <p:spPr>
          <a:xfrm>
            <a:off x="5618672" y="1056106"/>
            <a:ext cx="3525328" cy="861774"/>
          </a:xfrm>
          <a:prstGeom prst="rect">
            <a:avLst/>
          </a:prstGeom>
        </p:spPr>
        <p:txBody>
          <a:bodyPr wrap="square">
            <a:spAutoFit/>
          </a:bodyPr>
          <a:lstStyle/>
          <a:p>
            <a:r>
              <a:rPr lang="ja-JP" altLang="en-US" dirty="0">
                <a:latin typeface="Meiryo" charset="-128"/>
                <a:ea typeface="Meiryo" charset="-128"/>
                <a:cs typeface="Meiryo" charset="-128"/>
              </a:rPr>
              <a:t>ドイツの２つの狙い</a:t>
            </a:r>
            <a:endParaRPr lang="en-US" altLang="ja-JP" dirty="0">
              <a:latin typeface="Meiryo" charset="-128"/>
              <a:ea typeface="Meiryo" charset="-128"/>
              <a:cs typeface="Meiryo" charset="-128"/>
            </a:endParaRPr>
          </a:p>
          <a:p>
            <a:pPr marL="285750" indent="-285750">
              <a:buFont typeface="Wingdings" charset="2"/>
              <a:buChar char="l"/>
            </a:pPr>
            <a:r>
              <a:rPr lang="ja-JP" altLang="en-US" sz="1400" dirty="0">
                <a:latin typeface="Meiryo" charset="-128"/>
                <a:ea typeface="Meiryo" charset="-128"/>
                <a:cs typeface="Meiryo" charset="-128"/>
              </a:rPr>
              <a:t>国内製造業の輸出競争力強化</a:t>
            </a:r>
            <a:endParaRPr lang="en-US" altLang="ja-JP" sz="1400" dirty="0">
              <a:latin typeface="Meiryo" charset="-128"/>
              <a:ea typeface="Meiryo" charset="-128"/>
              <a:cs typeface="Meiryo" charset="-128"/>
            </a:endParaRPr>
          </a:p>
          <a:p>
            <a:pPr marL="285750" indent="-285750">
              <a:buFont typeface="Wingdings" charset="2"/>
              <a:buChar char="l"/>
            </a:pPr>
            <a:r>
              <a:rPr lang="ja-JP" altLang="en-US" sz="1400" dirty="0">
                <a:latin typeface="Meiryo" charset="-128"/>
                <a:ea typeface="Meiryo" charset="-128"/>
                <a:cs typeface="Meiryo" charset="-128"/>
              </a:rPr>
              <a:t>ドイツ生産技術で世界の工場を席巻</a:t>
            </a:r>
            <a:r>
              <a:rPr lang="ja-JP" altLang="en-US" dirty="0">
                <a:latin typeface="Meiryo" charset="-128"/>
                <a:ea typeface="Meiryo" charset="-128"/>
                <a:cs typeface="Meiryo" charset="-128"/>
              </a:rPr>
              <a:t> </a:t>
            </a:r>
            <a:endParaRPr lang="ja-JP" altLang="en-US" dirty="0">
              <a:effectLst/>
              <a:latin typeface="Meiryo" charset="-128"/>
              <a:ea typeface="Meiryo" charset="-128"/>
              <a:cs typeface="Meiryo" charset="-128"/>
            </a:endParaRPr>
          </a:p>
        </p:txBody>
      </p:sp>
      <p:sp>
        <p:nvSpPr>
          <p:cNvPr id="8" name="正方形/長方形 7"/>
          <p:cNvSpPr/>
          <p:nvPr/>
        </p:nvSpPr>
        <p:spPr>
          <a:xfrm>
            <a:off x="200597" y="5349836"/>
            <a:ext cx="8742805" cy="1077218"/>
          </a:xfrm>
          <a:prstGeom prst="rect">
            <a:avLst/>
          </a:prstGeom>
        </p:spPr>
        <p:txBody>
          <a:bodyPr wrap="square">
            <a:spAutoFit/>
          </a:bodyPr>
          <a:lstStyle/>
          <a:p>
            <a:pPr marL="285750" indent="-285750">
              <a:buFont typeface="Wingdings" charset="2"/>
              <a:buChar char="ü"/>
            </a:pPr>
            <a:r>
              <a:rPr lang="ja-JP" altLang="en-US" sz="1600">
                <a:solidFill>
                  <a:srgbClr val="FF0000"/>
                </a:solidFill>
                <a:latin typeface="Meiryo" charset="-128"/>
                <a:ea typeface="Meiryo" charset="-128"/>
                <a:cs typeface="Meiryo" charset="-128"/>
              </a:rPr>
              <a:t>インダストリー</a:t>
            </a:r>
            <a:r>
              <a:rPr lang="en-US" altLang="ja-JP" sz="1600" dirty="0">
                <a:solidFill>
                  <a:srgbClr val="FF0000"/>
                </a:solidFill>
                <a:latin typeface="Meiryo" charset="-128"/>
                <a:ea typeface="Meiryo" charset="-128"/>
                <a:cs typeface="Meiryo" charset="-128"/>
              </a:rPr>
              <a:t>4.0</a:t>
            </a:r>
            <a:r>
              <a:rPr lang="ja-JP" altLang="en-US" sz="1600" dirty="0">
                <a:solidFill>
                  <a:srgbClr val="FF0000"/>
                </a:solidFill>
                <a:latin typeface="Meiryo" charset="-128"/>
                <a:ea typeface="Meiryo" charset="-128"/>
                <a:cs typeface="Meiryo" charset="-128"/>
              </a:rPr>
              <a:t>仕様の生産システムがコスト競争上優位となり、我が国企業の海外生産における競争力劣位が発生するおそれあり。 </a:t>
            </a:r>
          </a:p>
          <a:p>
            <a:pPr marL="285750" indent="-285750">
              <a:buFont typeface="Wingdings" charset="2"/>
              <a:buChar char="ü"/>
            </a:pPr>
            <a:r>
              <a:rPr lang="ja-JP" altLang="en-US" sz="1600" dirty="0">
                <a:solidFill>
                  <a:srgbClr val="FF0000"/>
                </a:solidFill>
                <a:latin typeface="Meiryo" charset="-128"/>
                <a:ea typeface="Meiryo" charset="-128"/>
                <a:cs typeface="Meiryo" charset="-128"/>
              </a:rPr>
              <a:t>インダストリー</a:t>
            </a:r>
            <a:r>
              <a:rPr lang="en-US" altLang="ja-JP" sz="1600" dirty="0">
                <a:solidFill>
                  <a:srgbClr val="FF0000"/>
                </a:solidFill>
                <a:latin typeface="Meiryo" charset="-128"/>
                <a:ea typeface="Meiryo" charset="-128"/>
                <a:cs typeface="Meiryo" charset="-128"/>
              </a:rPr>
              <a:t>4.0</a:t>
            </a:r>
            <a:r>
              <a:rPr lang="ja-JP" altLang="en-US" sz="1600" dirty="0">
                <a:solidFill>
                  <a:srgbClr val="FF0000"/>
                </a:solidFill>
                <a:latin typeface="Meiryo" charset="-128"/>
                <a:ea typeface="Meiryo" charset="-128"/>
                <a:cs typeface="Meiryo" charset="-128"/>
              </a:rPr>
              <a:t>仕様の標準化が進むと、我が国のＦＡ関連機器が海外市場において参入できなくなるおそれあり。 </a:t>
            </a:r>
            <a:endParaRPr lang="ja-JP" altLang="en-US" sz="1600" dirty="0">
              <a:solidFill>
                <a:srgbClr val="FF0000"/>
              </a:solidFill>
              <a:effectLst/>
              <a:latin typeface="Meiryo" charset="-128"/>
              <a:ea typeface="Meiryo" charset="-128"/>
              <a:cs typeface="Meiryo" charset="-128"/>
            </a:endParaRPr>
          </a:p>
        </p:txBody>
      </p:sp>
    </p:spTree>
    <p:extLst>
      <p:ext uri="{BB962C8B-B14F-4D97-AF65-F5344CB8AC3E}">
        <p14:creationId xmlns:p14="http://schemas.microsoft.com/office/powerpoint/2010/main" val="18816176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4570413" y="892020"/>
            <a:ext cx="3835150" cy="5623259"/>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735263" y="892020"/>
            <a:ext cx="3835150" cy="562325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コレ１枚で分かるインダストリー</a:t>
            </a:r>
            <a:r>
              <a:rPr kumimoji="1" lang="en-US" altLang="ja-JP" dirty="0"/>
              <a:t>4.0</a:t>
            </a:r>
            <a:endParaRPr kumimoji="1" lang="ja-JP" altLang="en-US" dirty="0"/>
          </a:p>
        </p:txBody>
      </p:sp>
      <p:sp>
        <p:nvSpPr>
          <p:cNvPr id="3" name="スライド番号プレースホルダー 2"/>
          <p:cNvSpPr>
            <a:spLocks noGrp="1"/>
          </p:cNvSpPr>
          <p:nvPr>
            <p:ph type="sldNum" sz="quarter" idx="12"/>
          </p:nvPr>
        </p:nvSpPr>
        <p:spPr>
          <a:xfrm>
            <a:off x="6932246" y="6640200"/>
            <a:ext cx="2133600" cy="217800"/>
          </a:xfrm>
        </p:spPr>
        <p:txBody>
          <a:bodyPr/>
          <a:lstStyle/>
          <a:p>
            <a:fld id="{8FF8CC5D-A65D-5946-99B5-645367A967AD}" type="slidenum">
              <a:rPr kumimoji="1" lang="ja-JP" altLang="en-US" smtClean="0"/>
              <a:t>54</a:t>
            </a:fld>
            <a:endParaRPr kumimoji="1" lang="ja-JP" altLang="en-US"/>
          </a:p>
        </p:txBody>
      </p:sp>
      <p:sp>
        <p:nvSpPr>
          <p:cNvPr id="4" name="円/楕円 3"/>
          <p:cNvSpPr/>
          <p:nvPr/>
        </p:nvSpPr>
        <p:spPr>
          <a:xfrm>
            <a:off x="1879225" y="1007034"/>
            <a:ext cx="5382376" cy="5368333"/>
          </a:xfrm>
          <a:prstGeom prst="ellips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円/楕円 4"/>
          <p:cNvSpPr/>
          <p:nvPr/>
        </p:nvSpPr>
        <p:spPr>
          <a:xfrm>
            <a:off x="2575970" y="1709333"/>
            <a:ext cx="3988886" cy="3963736"/>
          </a:xfrm>
          <a:prstGeom prst="ellipse">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円/楕円 5"/>
          <p:cNvSpPr/>
          <p:nvPr/>
        </p:nvSpPr>
        <p:spPr>
          <a:xfrm>
            <a:off x="3313300" y="2449441"/>
            <a:ext cx="2514225" cy="2499895"/>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 name="テキスト ボックス 6"/>
          <p:cNvSpPr txBox="1"/>
          <p:nvPr/>
        </p:nvSpPr>
        <p:spPr>
          <a:xfrm>
            <a:off x="3362303" y="3164652"/>
            <a:ext cx="2416221" cy="1077218"/>
          </a:xfrm>
          <a:prstGeom prst="rect">
            <a:avLst/>
          </a:prstGeom>
          <a:noFill/>
        </p:spPr>
        <p:txBody>
          <a:bodyPr wrap="none" rtlCol="0">
            <a:spAutoFit/>
          </a:bodyPr>
          <a:lstStyle/>
          <a:p>
            <a:pPr algn="ctr"/>
            <a:r>
              <a:rPr lang="ja-JP" altLang="en-US" sz="2000" b="1" dirty="0">
                <a:solidFill>
                  <a:srgbClr val="FFFFFF"/>
                </a:solidFill>
                <a:latin typeface="メイリオ"/>
                <a:ea typeface="メイリオ"/>
                <a:cs typeface="メイリオ"/>
              </a:rPr>
              <a:t>インダストリー</a:t>
            </a:r>
            <a:r>
              <a:rPr lang="en-US" altLang="ja-JP" sz="2000" b="1" dirty="0">
                <a:solidFill>
                  <a:srgbClr val="FFFFFF"/>
                </a:solidFill>
                <a:latin typeface="メイリオ"/>
                <a:ea typeface="メイリオ"/>
                <a:cs typeface="メイリオ"/>
              </a:rPr>
              <a:t>4.0</a:t>
            </a:r>
          </a:p>
          <a:p>
            <a:pPr algn="ctr"/>
            <a:r>
              <a:rPr lang="en-US" altLang="ja-JP" sz="2000" dirty="0">
                <a:solidFill>
                  <a:srgbClr val="FFFFFF"/>
                </a:solidFill>
                <a:latin typeface="メイリオ"/>
                <a:ea typeface="メイリオ"/>
                <a:cs typeface="メイリオ"/>
              </a:rPr>
              <a:t>Industry 4.0</a:t>
            </a:r>
          </a:p>
          <a:p>
            <a:pPr algn="ctr"/>
            <a:r>
              <a:rPr kumimoji="1" lang="ja-JP" altLang="en-US" sz="2400" b="1" dirty="0">
                <a:solidFill>
                  <a:srgbClr val="FFFFFF"/>
                </a:solidFill>
                <a:latin typeface="メイリオ"/>
                <a:ea typeface="メイリオ"/>
                <a:cs typeface="メイリオ"/>
              </a:rPr>
              <a:t>自ら考える工場</a:t>
            </a:r>
          </a:p>
        </p:txBody>
      </p:sp>
      <p:sp>
        <p:nvSpPr>
          <p:cNvPr id="8" name="正方形/長方形 7"/>
          <p:cNvSpPr/>
          <p:nvPr/>
        </p:nvSpPr>
        <p:spPr>
          <a:xfrm>
            <a:off x="5376653" y="2048982"/>
            <a:ext cx="2065421" cy="889000"/>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メイリオ"/>
                <a:ea typeface="メイリオ"/>
                <a:cs typeface="メイリオ"/>
              </a:rPr>
              <a:t>製造コストの極小化</a:t>
            </a:r>
            <a:endParaRPr kumimoji="1" lang="en-US" altLang="ja-JP" sz="1600" b="1" dirty="0">
              <a:solidFill>
                <a:srgbClr val="FFFFFF"/>
              </a:solidFill>
              <a:latin typeface="メイリオ"/>
              <a:ea typeface="メイリオ"/>
              <a:cs typeface="メイリオ"/>
            </a:endParaRPr>
          </a:p>
          <a:p>
            <a:pPr algn="ctr"/>
            <a:r>
              <a:rPr lang="ja-JP" altLang="en-US" sz="1200" dirty="0">
                <a:solidFill>
                  <a:srgbClr val="FFFFFF"/>
                </a:solidFill>
                <a:latin typeface="メイリオ"/>
                <a:ea typeface="メイリオ"/>
                <a:cs typeface="メイリオ"/>
              </a:rPr>
              <a:t>個別仕様オーダーでも</a:t>
            </a:r>
            <a:endParaRPr lang="en-US" altLang="ja-JP" sz="1200" dirty="0">
              <a:solidFill>
                <a:srgbClr val="FFFFFF"/>
              </a:solidFill>
              <a:latin typeface="メイリオ"/>
              <a:ea typeface="メイリオ"/>
              <a:cs typeface="メイリオ"/>
            </a:endParaRPr>
          </a:p>
          <a:p>
            <a:pPr algn="ctr"/>
            <a:r>
              <a:rPr lang="ja-JP" altLang="en-US" sz="1200" dirty="0">
                <a:solidFill>
                  <a:srgbClr val="FFFFFF"/>
                </a:solidFill>
                <a:latin typeface="メイリオ"/>
                <a:ea typeface="メイリオ"/>
                <a:cs typeface="メイリオ"/>
              </a:rPr>
              <a:t>量産品と同じコストで対応</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1685383" y="2048982"/>
            <a:ext cx="2065421" cy="889000"/>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メイリオ"/>
                <a:ea typeface="メイリオ"/>
                <a:cs typeface="メイリオ"/>
              </a:rPr>
              <a:t>カスタマイズ対応</a:t>
            </a:r>
            <a:endParaRPr kumimoji="1" lang="en-US" altLang="ja-JP" sz="1600" b="1" dirty="0">
              <a:solidFill>
                <a:srgbClr val="FFFFFF"/>
              </a:solidFill>
              <a:latin typeface="メイリオ"/>
              <a:ea typeface="メイリオ"/>
              <a:cs typeface="メイリオ"/>
            </a:endParaRPr>
          </a:p>
          <a:p>
            <a:pPr algn="ctr"/>
            <a:r>
              <a:rPr lang="ja-JP" altLang="en-US" sz="1200" dirty="0">
                <a:solidFill>
                  <a:srgbClr val="FFFFFF"/>
                </a:solidFill>
                <a:latin typeface="メイリオ"/>
                <a:ea typeface="メイリオ"/>
                <a:cs typeface="メイリオ"/>
              </a:rPr>
              <a:t>お客様毎に異なる</a:t>
            </a:r>
            <a:endParaRPr lang="en-US" altLang="ja-JP" sz="1200" dirty="0">
              <a:solidFill>
                <a:srgbClr val="FFFFFF"/>
              </a:solidFill>
              <a:latin typeface="メイリオ"/>
              <a:ea typeface="メイリオ"/>
              <a:cs typeface="メイリオ"/>
            </a:endParaRPr>
          </a:p>
          <a:p>
            <a:pPr algn="ctr"/>
            <a:r>
              <a:rPr lang="ja-JP" altLang="en-US" sz="1200" dirty="0">
                <a:solidFill>
                  <a:srgbClr val="FFFFFF"/>
                </a:solidFill>
                <a:latin typeface="メイリオ"/>
                <a:ea typeface="メイリオ"/>
                <a:cs typeface="メイリオ"/>
              </a:rPr>
              <a:t>個別仕様のオーダーに対応</a:t>
            </a:r>
            <a:endParaRPr kumimoji="1" lang="ja-JP" altLang="en-US" sz="1200" dirty="0">
              <a:solidFill>
                <a:srgbClr val="FFFFFF"/>
              </a:solidFill>
              <a:latin typeface="メイリオ"/>
              <a:ea typeface="メイリオ"/>
              <a:cs typeface="メイリオ"/>
            </a:endParaRPr>
          </a:p>
        </p:txBody>
      </p:sp>
      <p:sp>
        <p:nvSpPr>
          <p:cNvPr id="10" name="正方形/長方形 9"/>
          <p:cNvSpPr/>
          <p:nvPr/>
        </p:nvSpPr>
        <p:spPr>
          <a:xfrm>
            <a:off x="3537702" y="4949336"/>
            <a:ext cx="2065421" cy="889000"/>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メイリオ"/>
                <a:ea typeface="メイリオ"/>
                <a:cs typeface="メイリオ"/>
              </a:rPr>
              <a:t>短納期対応</a:t>
            </a:r>
            <a:endParaRPr kumimoji="1" lang="en-US" altLang="ja-JP" sz="1600" b="1" dirty="0">
              <a:solidFill>
                <a:srgbClr val="FFFFFF"/>
              </a:solidFill>
              <a:latin typeface="メイリオ"/>
              <a:ea typeface="メイリオ"/>
              <a:cs typeface="メイリオ"/>
            </a:endParaRPr>
          </a:p>
          <a:p>
            <a:pPr algn="ctr"/>
            <a:r>
              <a:rPr lang="ja-JP" altLang="en-US" sz="1200" dirty="0">
                <a:solidFill>
                  <a:srgbClr val="FFFFFF"/>
                </a:solidFill>
                <a:latin typeface="メイリオ"/>
                <a:ea typeface="メイリオ"/>
                <a:cs typeface="メイリオ"/>
              </a:rPr>
              <a:t>個別仕様オーダーでも</a:t>
            </a:r>
            <a:endParaRPr lang="en-US" altLang="ja-JP" sz="1200" dirty="0">
              <a:solidFill>
                <a:srgbClr val="FFFFFF"/>
              </a:solidFill>
              <a:latin typeface="メイリオ"/>
              <a:ea typeface="メイリオ"/>
              <a:cs typeface="メイリオ"/>
            </a:endParaRPr>
          </a:p>
          <a:p>
            <a:pPr algn="ctr"/>
            <a:r>
              <a:rPr lang="ja-JP" altLang="en-US" sz="1200" dirty="0">
                <a:solidFill>
                  <a:srgbClr val="FFFFFF"/>
                </a:solidFill>
                <a:latin typeface="メイリオ"/>
                <a:ea typeface="メイリオ"/>
                <a:cs typeface="メイリオ"/>
              </a:rPr>
              <a:t>短納期で対応</a:t>
            </a:r>
            <a:endParaRPr kumimoji="1" lang="ja-JP" altLang="en-US" sz="1200" dirty="0">
              <a:solidFill>
                <a:srgbClr val="FFFFFF"/>
              </a:solidFill>
              <a:latin typeface="メイリオ"/>
              <a:ea typeface="メイリオ"/>
              <a:cs typeface="メイリオ"/>
            </a:endParaRPr>
          </a:p>
        </p:txBody>
      </p:sp>
      <p:sp>
        <p:nvSpPr>
          <p:cNvPr id="11" name="ホームベース 10"/>
          <p:cNvSpPr/>
          <p:nvPr/>
        </p:nvSpPr>
        <p:spPr>
          <a:xfrm>
            <a:off x="1685383" y="3387350"/>
            <a:ext cx="1732003" cy="961467"/>
          </a:xfrm>
          <a:prstGeom prst="homePlate">
            <a:avLst>
              <a:gd name="adj" fmla="val 34971"/>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err="1">
                <a:solidFill>
                  <a:srgbClr val="FFFFFF"/>
                </a:solidFill>
                <a:latin typeface="メイリオ"/>
                <a:ea typeface="メイリオ"/>
                <a:cs typeface="メイリオ"/>
              </a:rPr>
              <a:t>IoT</a:t>
            </a:r>
            <a:endParaRPr kumimoji="1" lang="en-US" altLang="ja-JP" sz="2000" dirty="0">
              <a:solidFill>
                <a:srgbClr val="FFFFFF"/>
              </a:solidFill>
              <a:latin typeface="メイリオ"/>
              <a:ea typeface="メイリオ"/>
              <a:cs typeface="メイリオ"/>
            </a:endParaRPr>
          </a:p>
          <a:p>
            <a:pPr algn="ctr"/>
            <a:r>
              <a:rPr lang="en-US" altLang="ja-JP" sz="800" dirty="0">
                <a:solidFill>
                  <a:srgbClr val="FFFFFF"/>
                </a:solidFill>
                <a:latin typeface="メイリオ"/>
                <a:ea typeface="メイリオ"/>
                <a:cs typeface="メイリオ"/>
              </a:rPr>
              <a:t>Internet of Things</a:t>
            </a:r>
            <a:endParaRPr kumimoji="1" lang="en-US" altLang="ja-JP" sz="800" dirty="0">
              <a:solidFill>
                <a:srgbClr val="FFFFFF"/>
              </a:solidFill>
              <a:latin typeface="メイリオ"/>
              <a:ea typeface="メイリオ"/>
              <a:cs typeface="メイリオ"/>
            </a:endParaRPr>
          </a:p>
          <a:p>
            <a:endParaRPr lang="en-US" altLang="ja-JP" sz="10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工場内外の設備、機器、部材からの情報を収集</a:t>
            </a:r>
            <a:endParaRPr kumimoji="1" lang="ja-JP" altLang="en-US" sz="1000" dirty="0">
              <a:solidFill>
                <a:srgbClr val="FFFFFF"/>
              </a:solidFill>
              <a:latin typeface="メイリオ"/>
              <a:ea typeface="メイリオ"/>
              <a:cs typeface="メイリオ"/>
            </a:endParaRPr>
          </a:p>
        </p:txBody>
      </p:sp>
      <p:sp>
        <p:nvSpPr>
          <p:cNvPr id="12" name="ホームベース 11"/>
          <p:cNvSpPr/>
          <p:nvPr/>
        </p:nvSpPr>
        <p:spPr>
          <a:xfrm flipH="1">
            <a:off x="5710070" y="3466501"/>
            <a:ext cx="1732003" cy="961467"/>
          </a:xfrm>
          <a:prstGeom prst="homePlate">
            <a:avLst>
              <a:gd name="adj" fmla="val 34971"/>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err="1">
                <a:solidFill>
                  <a:srgbClr val="FFFFFF"/>
                </a:solidFill>
                <a:latin typeface="メイリオ"/>
                <a:ea typeface="メイリオ"/>
                <a:cs typeface="メイリオ"/>
              </a:rPr>
              <a:t>IoP</a:t>
            </a:r>
            <a:endParaRPr kumimoji="1" lang="en-US" altLang="ja-JP" sz="2000" dirty="0">
              <a:solidFill>
                <a:srgbClr val="FFFFFF"/>
              </a:solidFill>
              <a:latin typeface="メイリオ"/>
              <a:ea typeface="メイリオ"/>
              <a:cs typeface="メイリオ"/>
            </a:endParaRPr>
          </a:p>
          <a:p>
            <a:pPr algn="ctr"/>
            <a:r>
              <a:rPr lang="en-US" altLang="ja-JP" sz="800" dirty="0">
                <a:solidFill>
                  <a:srgbClr val="FFFFFF"/>
                </a:solidFill>
                <a:latin typeface="メイリオ"/>
                <a:ea typeface="メイリオ"/>
                <a:cs typeface="メイリオ"/>
              </a:rPr>
              <a:t>Internet of People</a:t>
            </a:r>
          </a:p>
          <a:p>
            <a:pPr algn="ctr"/>
            <a:endParaRPr kumimoji="1" lang="en-US" altLang="ja-JP" sz="800" dirty="0">
              <a:solidFill>
                <a:srgbClr val="FFFFFF"/>
              </a:solidFill>
              <a:latin typeface="メイリオ"/>
              <a:ea typeface="メイリオ"/>
              <a:cs typeface="メイリオ"/>
            </a:endParaRPr>
          </a:p>
          <a:p>
            <a:pPr algn="r"/>
            <a:r>
              <a:rPr lang="ja-JP" altLang="en-US" sz="1000" dirty="0">
                <a:solidFill>
                  <a:srgbClr val="FFFFFF"/>
                </a:solidFill>
                <a:latin typeface="メイリオ"/>
                <a:ea typeface="メイリオ"/>
                <a:cs typeface="メイリオ"/>
              </a:rPr>
              <a:t>工場や関係事業所で働く人々の情報を収集</a:t>
            </a:r>
            <a:endParaRPr lang="en-US" altLang="ja-JP" sz="1000" dirty="0">
              <a:solidFill>
                <a:srgbClr val="FFFFFF"/>
              </a:solidFill>
              <a:latin typeface="メイリオ"/>
              <a:ea typeface="メイリオ"/>
              <a:cs typeface="メイリオ"/>
            </a:endParaRPr>
          </a:p>
        </p:txBody>
      </p:sp>
      <p:sp>
        <p:nvSpPr>
          <p:cNvPr id="13" name="ホームベース 12"/>
          <p:cNvSpPr/>
          <p:nvPr/>
        </p:nvSpPr>
        <p:spPr>
          <a:xfrm rot="16200000" flipH="1">
            <a:off x="3704411" y="1263463"/>
            <a:ext cx="1732003" cy="1156369"/>
          </a:xfrm>
          <a:prstGeom prst="homePlate">
            <a:avLst>
              <a:gd name="adj" fmla="val 34971"/>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dirty="0">
              <a:solidFill>
                <a:srgbClr val="FFFFFF"/>
              </a:solidFill>
              <a:latin typeface="メイリオ"/>
              <a:ea typeface="メイリオ"/>
              <a:cs typeface="メイリオ"/>
            </a:endParaRPr>
          </a:p>
        </p:txBody>
      </p:sp>
      <p:sp>
        <p:nvSpPr>
          <p:cNvPr id="14" name="テキスト ボックス 13"/>
          <p:cNvSpPr txBox="1"/>
          <p:nvPr/>
        </p:nvSpPr>
        <p:spPr>
          <a:xfrm>
            <a:off x="3992228" y="1089277"/>
            <a:ext cx="1156369" cy="1261884"/>
          </a:xfrm>
          <a:prstGeom prst="rect">
            <a:avLst/>
          </a:prstGeom>
          <a:noFill/>
        </p:spPr>
        <p:txBody>
          <a:bodyPr wrap="square" rtlCol="0">
            <a:spAutoFit/>
          </a:bodyPr>
          <a:lstStyle/>
          <a:p>
            <a:pPr algn="ctr"/>
            <a:r>
              <a:rPr kumimoji="1" lang="en-US" altLang="ja-JP" sz="2000" dirty="0" err="1">
                <a:solidFill>
                  <a:srgbClr val="FFFFFF"/>
                </a:solidFill>
                <a:latin typeface="メイリオ"/>
                <a:ea typeface="メイリオ"/>
                <a:cs typeface="メイリオ"/>
              </a:rPr>
              <a:t>IoS</a:t>
            </a:r>
            <a:endParaRPr kumimoji="1" lang="en-US" altLang="ja-JP" sz="2000" dirty="0">
              <a:solidFill>
                <a:srgbClr val="FFFFFF"/>
              </a:solidFill>
              <a:latin typeface="メイリオ"/>
              <a:ea typeface="メイリオ"/>
              <a:cs typeface="メイリオ"/>
            </a:endParaRPr>
          </a:p>
          <a:p>
            <a:pPr algn="ctr"/>
            <a:r>
              <a:rPr lang="en-US" altLang="ja-JP" sz="800" dirty="0">
                <a:solidFill>
                  <a:srgbClr val="FFFFFF"/>
                </a:solidFill>
                <a:latin typeface="メイリオ"/>
                <a:ea typeface="メイリオ"/>
                <a:cs typeface="メイリオ"/>
              </a:rPr>
              <a:t>Internet of Service</a:t>
            </a:r>
          </a:p>
          <a:p>
            <a:pPr algn="ctr"/>
            <a:endParaRPr kumimoji="1" lang="en-US" altLang="ja-JP" sz="800" dirty="0">
              <a:solidFill>
                <a:srgbClr val="FFFFFF"/>
              </a:solidFill>
              <a:latin typeface="メイリオ"/>
              <a:ea typeface="メイリオ"/>
              <a:cs typeface="メイリオ"/>
            </a:endParaRPr>
          </a:p>
          <a:p>
            <a:r>
              <a:rPr lang="en-US" altLang="ja-JP" sz="1000" dirty="0">
                <a:solidFill>
                  <a:srgbClr val="FFFFFF"/>
                </a:solidFill>
                <a:latin typeface="メイリオ"/>
                <a:ea typeface="メイリオ"/>
                <a:cs typeface="メイリオ"/>
              </a:rPr>
              <a:t>EC</a:t>
            </a:r>
            <a:r>
              <a:rPr lang="ja-JP" altLang="en-US" sz="1000" dirty="0">
                <a:solidFill>
                  <a:srgbClr val="FFFFFF"/>
                </a:solidFill>
                <a:latin typeface="メイリオ"/>
                <a:ea typeface="メイリオ"/>
                <a:cs typeface="メイリオ"/>
              </a:rPr>
              <a:t>サイト、店舗、サポート拠点などからのサービス情報を収集</a:t>
            </a:r>
            <a:endParaRPr lang="en-US" altLang="ja-JP" sz="1000" dirty="0">
              <a:solidFill>
                <a:srgbClr val="FFFFFF"/>
              </a:solidFill>
              <a:latin typeface="メイリオ"/>
              <a:ea typeface="メイリオ"/>
              <a:cs typeface="メイリオ"/>
            </a:endParaRPr>
          </a:p>
        </p:txBody>
      </p:sp>
      <p:sp>
        <p:nvSpPr>
          <p:cNvPr id="15" name="テキスト ボックス 14"/>
          <p:cNvSpPr txBox="1"/>
          <p:nvPr/>
        </p:nvSpPr>
        <p:spPr>
          <a:xfrm>
            <a:off x="2994425" y="4501494"/>
            <a:ext cx="3151975" cy="400110"/>
          </a:xfrm>
          <a:prstGeom prst="rect">
            <a:avLst/>
          </a:prstGeom>
          <a:noFill/>
        </p:spPr>
        <p:txBody>
          <a:bodyPr wrap="none" rtlCol="0">
            <a:spAutoFit/>
          </a:bodyPr>
          <a:lstStyle/>
          <a:p>
            <a:pPr algn="ctr"/>
            <a:r>
              <a:rPr kumimoji="1" lang="en-US" altLang="ja-JP" sz="2000" dirty="0">
                <a:solidFill>
                  <a:srgbClr val="FFFFFF"/>
                </a:solidFill>
                <a:latin typeface="メイリオ"/>
                <a:ea typeface="メイリオ"/>
                <a:cs typeface="メイリオ"/>
              </a:rPr>
              <a:t>Cyber-Physical Systems</a:t>
            </a:r>
            <a:endParaRPr kumimoji="1" lang="ja-JP" altLang="en-US" sz="2000" dirty="0">
              <a:solidFill>
                <a:srgbClr val="FFFFFF"/>
              </a:solidFill>
              <a:latin typeface="メイリオ"/>
              <a:ea typeface="メイリオ"/>
              <a:cs typeface="メイリオ"/>
            </a:endParaRPr>
          </a:p>
        </p:txBody>
      </p:sp>
      <p:sp>
        <p:nvSpPr>
          <p:cNvPr id="16" name="円/楕円 15"/>
          <p:cNvSpPr/>
          <p:nvPr/>
        </p:nvSpPr>
        <p:spPr>
          <a:xfrm>
            <a:off x="2418407" y="1079179"/>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他工場</a:t>
            </a:r>
          </a:p>
        </p:txBody>
      </p:sp>
      <p:sp>
        <p:nvSpPr>
          <p:cNvPr id="17" name="円/楕円 16"/>
          <p:cNvSpPr/>
          <p:nvPr/>
        </p:nvSpPr>
        <p:spPr>
          <a:xfrm>
            <a:off x="5827525" y="1079179"/>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他工場</a:t>
            </a:r>
          </a:p>
        </p:txBody>
      </p:sp>
      <p:sp>
        <p:nvSpPr>
          <p:cNvPr id="18" name="円/楕円 17"/>
          <p:cNvSpPr/>
          <p:nvPr/>
        </p:nvSpPr>
        <p:spPr>
          <a:xfrm>
            <a:off x="2418407" y="5433712"/>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他工場</a:t>
            </a:r>
          </a:p>
        </p:txBody>
      </p:sp>
      <p:sp>
        <p:nvSpPr>
          <p:cNvPr id="19" name="円/楕円 18"/>
          <p:cNvSpPr/>
          <p:nvPr/>
        </p:nvSpPr>
        <p:spPr>
          <a:xfrm>
            <a:off x="5827525" y="5441522"/>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他工場</a:t>
            </a:r>
          </a:p>
        </p:txBody>
      </p:sp>
      <p:sp>
        <p:nvSpPr>
          <p:cNvPr id="23" name="テキスト ボックス 22"/>
          <p:cNvSpPr txBox="1"/>
          <p:nvPr/>
        </p:nvSpPr>
        <p:spPr>
          <a:xfrm>
            <a:off x="3965119" y="5891019"/>
            <a:ext cx="1210588" cy="400110"/>
          </a:xfrm>
          <a:prstGeom prst="rect">
            <a:avLst/>
          </a:prstGeom>
          <a:noFill/>
        </p:spPr>
        <p:txBody>
          <a:bodyPr wrap="none" rtlCol="0">
            <a:spAutoFit/>
          </a:bodyPr>
          <a:lstStyle/>
          <a:p>
            <a:r>
              <a:rPr lang="en-US" altLang="ja-JP" sz="2000" dirty="0">
                <a:solidFill>
                  <a:schemeClr val="bg1"/>
                </a:solidFill>
                <a:latin typeface="メイリオ"/>
                <a:ea typeface="メイリオ"/>
                <a:cs typeface="メイリオ"/>
              </a:rPr>
              <a:t>Internet</a:t>
            </a:r>
            <a:endParaRPr kumimoji="1" lang="ja-JP" altLang="en-US" sz="2000" dirty="0">
              <a:solidFill>
                <a:schemeClr val="bg1"/>
              </a:solidFill>
              <a:latin typeface="メイリオ"/>
              <a:ea typeface="メイリオ"/>
              <a:cs typeface="メイリオ"/>
            </a:endParaRPr>
          </a:p>
        </p:txBody>
      </p:sp>
      <p:sp>
        <p:nvSpPr>
          <p:cNvPr id="24" name="テキスト ボックス 23"/>
          <p:cNvSpPr txBox="1"/>
          <p:nvPr/>
        </p:nvSpPr>
        <p:spPr>
          <a:xfrm>
            <a:off x="773776" y="945493"/>
            <a:ext cx="1415772" cy="461665"/>
          </a:xfrm>
          <a:prstGeom prst="rect">
            <a:avLst/>
          </a:prstGeom>
          <a:noFill/>
        </p:spPr>
        <p:txBody>
          <a:bodyPr wrap="none" rtlCol="0">
            <a:spAutoFit/>
          </a:bodyPr>
          <a:lstStyle/>
          <a:p>
            <a:r>
              <a:rPr kumimoji="1" lang="ja-JP" altLang="en-US" sz="2400" b="1" dirty="0">
                <a:solidFill>
                  <a:srgbClr val="000090"/>
                </a:solidFill>
                <a:latin typeface="メイリオ"/>
                <a:ea typeface="メイリオ"/>
                <a:cs typeface="メイリオ"/>
              </a:rPr>
              <a:t>人工知能</a:t>
            </a:r>
          </a:p>
        </p:txBody>
      </p:sp>
      <p:sp>
        <p:nvSpPr>
          <p:cNvPr id="25" name="テキスト ボックス 24"/>
          <p:cNvSpPr txBox="1"/>
          <p:nvPr/>
        </p:nvSpPr>
        <p:spPr>
          <a:xfrm>
            <a:off x="6989791" y="6037095"/>
            <a:ext cx="1415772" cy="461665"/>
          </a:xfrm>
          <a:prstGeom prst="rect">
            <a:avLst/>
          </a:prstGeom>
          <a:noFill/>
        </p:spPr>
        <p:txBody>
          <a:bodyPr wrap="none" rtlCol="0">
            <a:spAutoFit/>
          </a:bodyPr>
          <a:lstStyle/>
          <a:p>
            <a:r>
              <a:rPr lang="ja-JP" altLang="en-US" sz="2400" b="1" dirty="0">
                <a:solidFill>
                  <a:srgbClr val="000090"/>
                </a:solidFill>
                <a:latin typeface="メイリオ"/>
                <a:ea typeface="メイリオ"/>
                <a:cs typeface="メイリオ"/>
              </a:rPr>
              <a:t>ロボット</a:t>
            </a:r>
            <a:endParaRPr kumimoji="1" lang="ja-JP" altLang="en-US" sz="2400" b="1" dirty="0">
              <a:solidFill>
                <a:srgbClr val="000090"/>
              </a:solidFill>
              <a:latin typeface="メイリオ"/>
              <a:ea typeface="メイリオ"/>
              <a:cs typeface="メイリオ"/>
            </a:endParaRPr>
          </a:p>
        </p:txBody>
      </p:sp>
    </p:spTree>
    <p:extLst>
      <p:ext uri="{BB962C8B-B14F-4D97-AF65-F5344CB8AC3E}">
        <p14:creationId xmlns:p14="http://schemas.microsoft.com/office/powerpoint/2010/main" val="5041452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4960021" y="798618"/>
            <a:ext cx="1713250" cy="5790830"/>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産業革命の区分</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55</a:t>
            </a:fld>
            <a:endParaRPr kumimoji="1" lang="ja-JP" altLang="en-US"/>
          </a:p>
        </p:txBody>
      </p:sp>
      <p:sp>
        <p:nvSpPr>
          <p:cNvPr id="4" name="正方形/長方形 3"/>
          <p:cNvSpPr/>
          <p:nvPr/>
        </p:nvSpPr>
        <p:spPr>
          <a:xfrm>
            <a:off x="421745" y="798618"/>
            <a:ext cx="1497059" cy="5790830"/>
          </a:xfrm>
          <a:prstGeom prst="rect">
            <a:avLst/>
          </a:prstGeom>
          <a:solidFill>
            <a:schemeClr val="bg1">
              <a:lumMod val="9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918804" y="798618"/>
            <a:ext cx="1525588" cy="5790830"/>
          </a:xfrm>
          <a:prstGeom prst="rect">
            <a:avLst/>
          </a:prstGeom>
          <a:solidFill>
            <a:schemeClr val="accent1">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6" name="正方形/長方形 5"/>
          <p:cNvSpPr/>
          <p:nvPr/>
        </p:nvSpPr>
        <p:spPr>
          <a:xfrm>
            <a:off x="3444393" y="798618"/>
            <a:ext cx="1525589" cy="5790830"/>
          </a:xfrm>
          <a:prstGeom prst="rect">
            <a:avLst/>
          </a:prstGeom>
          <a:solidFill>
            <a:schemeClr val="accent5">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673272" y="798618"/>
            <a:ext cx="2074334" cy="5790830"/>
          </a:xfrm>
          <a:prstGeom prst="rect">
            <a:avLst/>
          </a:prstGeom>
          <a:solidFill>
            <a:schemeClr val="accent4">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a:off x="3444391" y="1585455"/>
            <a:ext cx="5303213" cy="423334"/>
          </a:xfrm>
          <a:prstGeom prst="homePlat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電力</a:t>
            </a:r>
          </a:p>
        </p:txBody>
      </p:sp>
      <p:sp>
        <p:nvSpPr>
          <p:cNvPr id="9" name="ホームベース 8"/>
          <p:cNvSpPr/>
          <p:nvPr/>
        </p:nvSpPr>
        <p:spPr>
          <a:xfrm>
            <a:off x="2001212" y="1585455"/>
            <a:ext cx="1624061"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　　蒸気</a:t>
            </a:r>
            <a:r>
              <a:rPr lang="ja-JP" altLang="en-US" sz="1200" dirty="0">
                <a:solidFill>
                  <a:srgbClr val="FFFFFF"/>
                </a:solidFill>
                <a:latin typeface="メイリオ"/>
                <a:ea typeface="メイリオ"/>
                <a:cs typeface="メイリオ"/>
              </a:rPr>
              <a:t>機関</a:t>
            </a:r>
            <a:endParaRPr kumimoji="1" lang="ja-JP" altLang="en-US" sz="1200" dirty="0">
              <a:solidFill>
                <a:srgbClr val="FFFFFF"/>
              </a:solidFill>
              <a:latin typeface="メイリオ"/>
              <a:ea typeface="メイリオ"/>
              <a:cs typeface="メイリオ"/>
            </a:endParaRPr>
          </a:p>
        </p:txBody>
      </p:sp>
      <p:sp>
        <p:nvSpPr>
          <p:cNvPr id="10" name="ホームベース 9"/>
          <p:cNvSpPr/>
          <p:nvPr/>
        </p:nvSpPr>
        <p:spPr>
          <a:xfrm>
            <a:off x="421745" y="1585455"/>
            <a:ext cx="1779587" cy="423334"/>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人力・自然力</a:t>
            </a:r>
          </a:p>
        </p:txBody>
      </p:sp>
      <p:sp>
        <p:nvSpPr>
          <p:cNvPr id="12" name="ホームベース 11"/>
          <p:cNvSpPr/>
          <p:nvPr/>
        </p:nvSpPr>
        <p:spPr>
          <a:xfrm>
            <a:off x="1947336" y="4095910"/>
            <a:ext cx="6800270"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　　　　　　　大量生産</a:t>
            </a:r>
          </a:p>
        </p:txBody>
      </p:sp>
      <p:sp>
        <p:nvSpPr>
          <p:cNvPr id="13" name="ホームベース 12"/>
          <p:cNvSpPr/>
          <p:nvPr/>
        </p:nvSpPr>
        <p:spPr>
          <a:xfrm>
            <a:off x="421748" y="4095910"/>
            <a:ext cx="1779587" cy="423334"/>
          </a:xfrm>
          <a:prstGeom prst="homePlat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注文生産</a:t>
            </a:r>
          </a:p>
        </p:txBody>
      </p:sp>
      <p:sp>
        <p:nvSpPr>
          <p:cNvPr id="11" name="ホームベース 10"/>
          <p:cNvSpPr/>
          <p:nvPr/>
        </p:nvSpPr>
        <p:spPr>
          <a:xfrm>
            <a:off x="5842002" y="4388395"/>
            <a:ext cx="2905604" cy="261697"/>
          </a:xfrm>
          <a:prstGeom prst="homePlat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多品種化</a:t>
            </a:r>
          </a:p>
        </p:txBody>
      </p:sp>
      <p:sp>
        <p:nvSpPr>
          <p:cNvPr id="17" name="ホームベース 16"/>
          <p:cNvSpPr/>
          <p:nvPr/>
        </p:nvSpPr>
        <p:spPr>
          <a:xfrm>
            <a:off x="6673274" y="4742171"/>
            <a:ext cx="2074334" cy="261697"/>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カスタマイズ生産</a:t>
            </a:r>
          </a:p>
        </p:txBody>
      </p:sp>
      <p:sp>
        <p:nvSpPr>
          <p:cNvPr id="18" name="ホームベース 17"/>
          <p:cNvSpPr/>
          <p:nvPr/>
        </p:nvSpPr>
        <p:spPr>
          <a:xfrm>
            <a:off x="6673274" y="5073140"/>
            <a:ext cx="2074334" cy="261697"/>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個人生産</a:t>
            </a:r>
          </a:p>
        </p:txBody>
      </p:sp>
      <p:sp>
        <p:nvSpPr>
          <p:cNvPr id="20" name="ホームベース 19"/>
          <p:cNvSpPr/>
          <p:nvPr/>
        </p:nvSpPr>
        <p:spPr>
          <a:xfrm>
            <a:off x="1982787" y="2089462"/>
            <a:ext cx="6800271"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　　　　　　　機械生産</a:t>
            </a:r>
          </a:p>
        </p:txBody>
      </p:sp>
      <p:sp>
        <p:nvSpPr>
          <p:cNvPr id="21" name="ホームベース 20"/>
          <p:cNvSpPr/>
          <p:nvPr/>
        </p:nvSpPr>
        <p:spPr>
          <a:xfrm>
            <a:off x="421745" y="2089462"/>
            <a:ext cx="1779587" cy="423334"/>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手作り</a:t>
            </a:r>
          </a:p>
        </p:txBody>
      </p:sp>
      <p:sp>
        <p:nvSpPr>
          <p:cNvPr id="24" name="ホームベース 23"/>
          <p:cNvSpPr/>
          <p:nvPr/>
        </p:nvSpPr>
        <p:spPr>
          <a:xfrm>
            <a:off x="5005437" y="2381947"/>
            <a:ext cx="3777621" cy="261697"/>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コンピューターによる自動化</a:t>
            </a:r>
            <a:endParaRPr kumimoji="1" lang="ja-JP" altLang="en-US" sz="1200" dirty="0">
              <a:solidFill>
                <a:srgbClr val="FFFFFF"/>
              </a:solidFill>
              <a:latin typeface="メイリオ"/>
              <a:ea typeface="メイリオ"/>
              <a:cs typeface="メイリオ"/>
            </a:endParaRPr>
          </a:p>
        </p:txBody>
      </p:sp>
      <p:sp>
        <p:nvSpPr>
          <p:cNvPr id="25" name="ホームベース 24"/>
          <p:cNvSpPr/>
          <p:nvPr/>
        </p:nvSpPr>
        <p:spPr>
          <a:xfrm>
            <a:off x="1947336" y="3453213"/>
            <a:ext cx="6800270"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　　　　　　　標準化・規格化</a:t>
            </a:r>
          </a:p>
        </p:txBody>
      </p:sp>
      <p:sp>
        <p:nvSpPr>
          <p:cNvPr id="26" name="ホームベース 25"/>
          <p:cNvSpPr/>
          <p:nvPr/>
        </p:nvSpPr>
        <p:spPr>
          <a:xfrm>
            <a:off x="421748" y="3453213"/>
            <a:ext cx="1779587" cy="423334"/>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個別仕様</a:t>
            </a:r>
            <a:endParaRPr kumimoji="1" lang="ja-JP" altLang="en-US" sz="1200" dirty="0">
              <a:solidFill>
                <a:srgbClr val="FFFFFF"/>
              </a:solidFill>
              <a:latin typeface="メイリオ"/>
              <a:ea typeface="メイリオ"/>
              <a:cs typeface="メイリオ"/>
            </a:endParaRPr>
          </a:p>
        </p:txBody>
      </p:sp>
      <p:sp>
        <p:nvSpPr>
          <p:cNvPr id="27" name="ホームベース 26"/>
          <p:cNvSpPr/>
          <p:nvPr/>
        </p:nvSpPr>
        <p:spPr>
          <a:xfrm>
            <a:off x="6673274" y="3745698"/>
            <a:ext cx="2074334" cy="261697"/>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個別仕様</a:t>
            </a:r>
          </a:p>
        </p:txBody>
      </p:sp>
      <p:sp>
        <p:nvSpPr>
          <p:cNvPr id="28" name="ホームベース 27"/>
          <p:cNvSpPr/>
          <p:nvPr/>
        </p:nvSpPr>
        <p:spPr>
          <a:xfrm>
            <a:off x="6673270" y="2718797"/>
            <a:ext cx="2074334" cy="273458"/>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コンピューターによる自律制御</a:t>
            </a:r>
          </a:p>
        </p:txBody>
      </p:sp>
      <p:sp>
        <p:nvSpPr>
          <p:cNvPr id="30" name="ホームベース 29"/>
          <p:cNvSpPr/>
          <p:nvPr/>
        </p:nvSpPr>
        <p:spPr>
          <a:xfrm>
            <a:off x="6673270" y="3086005"/>
            <a:ext cx="2074334" cy="273458"/>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メイリオ"/>
                <a:ea typeface="メイリオ"/>
                <a:cs typeface="メイリオ"/>
              </a:rPr>
              <a:t>工場・機器</a:t>
            </a:r>
            <a:r>
              <a:rPr kumimoji="1" lang="ja-JP" altLang="en-US" sz="1000" dirty="0">
                <a:solidFill>
                  <a:srgbClr val="FFFFFF"/>
                </a:solidFill>
                <a:latin typeface="メイリオ"/>
                <a:ea typeface="メイリオ"/>
                <a:cs typeface="メイリオ"/>
              </a:rPr>
              <a:t>・人間の自律連携</a:t>
            </a:r>
          </a:p>
        </p:txBody>
      </p:sp>
      <p:sp>
        <p:nvSpPr>
          <p:cNvPr id="31" name="テキスト ボックス 30"/>
          <p:cNvSpPr txBox="1"/>
          <p:nvPr/>
        </p:nvSpPr>
        <p:spPr>
          <a:xfrm>
            <a:off x="393216" y="6124431"/>
            <a:ext cx="1525588" cy="307777"/>
          </a:xfrm>
          <a:prstGeom prst="rect">
            <a:avLst/>
          </a:prstGeom>
          <a:noFill/>
        </p:spPr>
        <p:txBody>
          <a:bodyPr wrap="square" rtlCol="0">
            <a:spAutoFit/>
          </a:bodyPr>
          <a:lstStyle/>
          <a:p>
            <a:pPr algn="ctr"/>
            <a:r>
              <a:rPr kumimoji="1" lang="ja-JP" altLang="en-US" sz="1400" dirty="0">
                <a:solidFill>
                  <a:schemeClr val="tx1">
                    <a:lumMod val="50000"/>
                    <a:lumOff val="50000"/>
                  </a:schemeClr>
                </a:solidFill>
                <a:latin typeface="メイリオ"/>
                <a:ea typeface="メイリオ"/>
                <a:cs typeface="メイリオ"/>
              </a:rPr>
              <a:t>産業革命以前</a:t>
            </a:r>
          </a:p>
        </p:txBody>
      </p:sp>
      <p:sp>
        <p:nvSpPr>
          <p:cNvPr id="32" name="テキスト ボックス 31"/>
          <p:cNvSpPr txBox="1"/>
          <p:nvPr/>
        </p:nvSpPr>
        <p:spPr>
          <a:xfrm>
            <a:off x="1918804" y="1048484"/>
            <a:ext cx="1500909" cy="307777"/>
          </a:xfrm>
          <a:prstGeom prst="rect">
            <a:avLst/>
          </a:prstGeom>
          <a:noFill/>
        </p:spPr>
        <p:txBody>
          <a:bodyPr wrap="square" rtlCol="0">
            <a:spAutoFit/>
          </a:bodyPr>
          <a:lstStyle/>
          <a:p>
            <a:pPr algn="ctr"/>
            <a:r>
              <a:rPr kumimoji="1" lang="ja-JP" altLang="en-US" sz="1400" b="1" dirty="0">
                <a:solidFill>
                  <a:schemeClr val="accent5">
                    <a:lumMod val="75000"/>
                  </a:schemeClr>
                </a:solidFill>
                <a:latin typeface="メイリオ"/>
                <a:ea typeface="メイリオ"/>
                <a:cs typeface="メイリオ"/>
              </a:rPr>
              <a:t>第１次産業革命</a:t>
            </a:r>
          </a:p>
        </p:txBody>
      </p:sp>
      <p:sp>
        <p:nvSpPr>
          <p:cNvPr id="33" name="テキスト ボックス 32"/>
          <p:cNvSpPr txBox="1"/>
          <p:nvPr/>
        </p:nvSpPr>
        <p:spPr>
          <a:xfrm>
            <a:off x="3444393" y="1050174"/>
            <a:ext cx="1525589" cy="307777"/>
          </a:xfrm>
          <a:prstGeom prst="rect">
            <a:avLst/>
          </a:prstGeom>
          <a:noFill/>
        </p:spPr>
        <p:txBody>
          <a:bodyPr wrap="square" rtlCol="0">
            <a:spAutoFit/>
          </a:bodyPr>
          <a:lstStyle/>
          <a:p>
            <a:pPr algn="ctr"/>
            <a:r>
              <a:rPr kumimoji="1" lang="ja-JP" altLang="en-US" sz="1400" b="1" dirty="0">
                <a:solidFill>
                  <a:schemeClr val="tx2">
                    <a:lumMod val="75000"/>
                  </a:schemeClr>
                </a:solidFill>
                <a:latin typeface="メイリオ"/>
                <a:ea typeface="メイリオ"/>
                <a:cs typeface="メイリオ"/>
              </a:rPr>
              <a:t>第２次産業革命</a:t>
            </a:r>
          </a:p>
        </p:txBody>
      </p:sp>
      <p:sp>
        <p:nvSpPr>
          <p:cNvPr id="34" name="テキスト ボックス 33"/>
          <p:cNvSpPr txBox="1"/>
          <p:nvPr/>
        </p:nvSpPr>
        <p:spPr>
          <a:xfrm>
            <a:off x="6673272" y="1048484"/>
            <a:ext cx="2074334" cy="307777"/>
          </a:xfrm>
          <a:prstGeom prst="rect">
            <a:avLst/>
          </a:prstGeom>
          <a:noFill/>
        </p:spPr>
        <p:txBody>
          <a:bodyPr wrap="square" rtlCol="0">
            <a:spAutoFit/>
          </a:bodyPr>
          <a:lstStyle/>
          <a:p>
            <a:pPr algn="ctr"/>
            <a:r>
              <a:rPr kumimoji="1" lang="ja-JP" altLang="en-US" sz="1400" b="1" dirty="0">
                <a:solidFill>
                  <a:srgbClr val="FF6600"/>
                </a:solidFill>
                <a:latin typeface="メイリオ"/>
                <a:ea typeface="メイリオ"/>
                <a:cs typeface="メイリオ"/>
              </a:rPr>
              <a:t>第４次産業革命</a:t>
            </a:r>
          </a:p>
        </p:txBody>
      </p:sp>
      <p:sp>
        <p:nvSpPr>
          <p:cNvPr id="36" name="テキスト ボックス 35"/>
          <p:cNvSpPr txBox="1"/>
          <p:nvPr/>
        </p:nvSpPr>
        <p:spPr>
          <a:xfrm>
            <a:off x="4969982" y="1050174"/>
            <a:ext cx="1703289" cy="307777"/>
          </a:xfrm>
          <a:prstGeom prst="rect">
            <a:avLst/>
          </a:prstGeom>
          <a:noFill/>
        </p:spPr>
        <p:txBody>
          <a:bodyPr wrap="square" rtlCol="0">
            <a:spAutoFit/>
          </a:bodyPr>
          <a:lstStyle/>
          <a:p>
            <a:pPr algn="ctr"/>
            <a:r>
              <a:rPr kumimoji="1" lang="ja-JP" altLang="en-US" sz="1400" b="1" dirty="0">
                <a:solidFill>
                  <a:schemeClr val="tx2">
                    <a:lumMod val="50000"/>
                  </a:schemeClr>
                </a:solidFill>
                <a:latin typeface="メイリオ"/>
                <a:ea typeface="メイリオ"/>
                <a:cs typeface="メイリオ"/>
              </a:rPr>
              <a:t>第３次産業革命</a:t>
            </a:r>
          </a:p>
        </p:txBody>
      </p:sp>
      <p:sp>
        <p:nvSpPr>
          <p:cNvPr id="37" name="テキスト ボックス 36"/>
          <p:cNvSpPr txBox="1"/>
          <p:nvPr/>
        </p:nvSpPr>
        <p:spPr>
          <a:xfrm>
            <a:off x="577272" y="5410940"/>
            <a:ext cx="774571" cy="461665"/>
          </a:xfrm>
          <a:prstGeom prst="rect">
            <a:avLst/>
          </a:prstGeom>
          <a:noFill/>
        </p:spPr>
        <p:txBody>
          <a:bodyPr wrap="none" rtlCol="0">
            <a:spAutoFit/>
          </a:bodyPr>
          <a:lstStyle/>
          <a:p>
            <a:pPr marL="285750" indent="-285750">
              <a:buFont typeface="Wingdings" charset="2"/>
              <a:buChar char="Ø"/>
            </a:pPr>
            <a:r>
              <a:rPr kumimoji="1" lang="ja-JP" altLang="en-US" sz="1200" dirty="0">
                <a:solidFill>
                  <a:schemeClr val="tx1">
                    <a:lumMod val="50000"/>
                    <a:lumOff val="50000"/>
                  </a:schemeClr>
                </a:solidFill>
                <a:latin typeface="メイリオ"/>
                <a:ea typeface="メイリオ"/>
                <a:cs typeface="メイリオ"/>
              </a:rPr>
              <a:t>水力</a:t>
            </a:r>
            <a:endParaRPr kumimoji="1" lang="en-US" altLang="ja-JP" sz="1200" dirty="0">
              <a:solidFill>
                <a:schemeClr val="tx1">
                  <a:lumMod val="50000"/>
                  <a:lumOff val="50000"/>
                </a:schemeClr>
              </a:solidFill>
              <a:latin typeface="メイリオ"/>
              <a:ea typeface="メイリオ"/>
              <a:cs typeface="メイリオ"/>
            </a:endParaRPr>
          </a:p>
          <a:p>
            <a:pPr marL="285750" indent="-285750">
              <a:buFont typeface="Wingdings" charset="2"/>
              <a:buChar char="Ø"/>
            </a:pPr>
            <a:r>
              <a:rPr lang="ja-JP" altLang="en-US" sz="1200" dirty="0">
                <a:solidFill>
                  <a:schemeClr val="tx1">
                    <a:lumMod val="50000"/>
                    <a:lumOff val="50000"/>
                  </a:schemeClr>
                </a:solidFill>
                <a:latin typeface="メイリオ"/>
                <a:ea typeface="メイリオ"/>
                <a:cs typeface="メイリオ"/>
              </a:rPr>
              <a:t>馬力</a:t>
            </a:r>
            <a:endParaRPr kumimoji="1" lang="ja-JP" altLang="en-US" sz="1200" dirty="0">
              <a:solidFill>
                <a:schemeClr val="tx1">
                  <a:lumMod val="50000"/>
                  <a:lumOff val="50000"/>
                </a:schemeClr>
              </a:solidFill>
              <a:latin typeface="メイリオ"/>
              <a:ea typeface="メイリオ"/>
              <a:cs typeface="メイリオ"/>
            </a:endParaRPr>
          </a:p>
        </p:txBody>
      </p:sp>
      <p:sp>
        <p:nvSpPr>
          <p:cNvPr id="38" name="テキスト ボックス 37"/>
          <p:cNvSpPr txBox="1"/>
          <p:nvPr/>
        </p:nvSpPr>
        <p:spPr>
          <a:xfrm>
            <a:off x="2001212" y="5410940"/>
            <a:ext cx="1082348" cy="461665"/>
          </a:xfrm>
          <a:prstGeom prst="rect">
            <a:avLst/>
          </a:prstGeom>
          <a:noFill/>
        </p:spPr>
        <p:txBody>
          <a:bodyPr wrap="none" rtlCol="0">
            <a:spAutoFit/>
          </a:bodyPr>
          <a:lstStyle/>
          <a:p>
            <a:pPr marL="285750" indent="-285750">
              <a:buFont typeface="Wingdings" charset="2"/>
              <a:buChar char="Ø"/>
            </a:pPr>
            <a:r>
              <a:rPr lang="ja-JP" altLang="en-US" sz="1200" dirty="0">
                <a:solidFill>
                  <a:schemeClr val="accent5">
                    <a:lumMod val="75000"/>
                  </a:schemeClr>
                </a:solidFill>
                <a:latin typeface="メイリオ"/>
                <a:ea typeface="メイリオ"/>
                <a:cs typeface="メイリオ"/>
              </a:rPr>
              <a:t>蒸気機関</a:t>
            </a:r>
          </a:p>
          <a:p>
            <a:pPr marL="285750" indent="-285750">
              <a:buFont typeface="Wingdings" charset="2"/>
              <a:buChar char="Ø"/>
            </a:pPr>
            <a:r>
              <a:rPr lang="ja-JP" altLang="en-US" sz="1200" dirty="0">
                <a:solidFill>
                  <a:schemeClr val="accent5">
                    <a:lumMod val="75000"/>
                  </a:schemeClr>
                </a:solidFill>
                <a:latin typeface="メイリオ"/>
                <a:ea typeface="メイリオ"/>
                <a:cs typeface="メイリオ"/>
              </a:rPr>
              <a:t>鉄道</a:t>
            </a:r>
            <a:endParaRPr lang="en-US" altLang="ja-JP" sz="1200" dirty="0">
              <a:solidFill>
                <a:schemeClr val="accent5">
                  <a:lumMod val="75000"/>
                </a:schemeClr>
              </a:solidFill>
              <a:latin typeface="メイリオ"/>
              <a:ea typeface="メイリオ"/>
              <a:cs typeface="メイリオ"/>
            </a:endParaRPr>
          </a:p>
        </p:txBody>
      </p:sp>
      <p:sp>
        <p:nvSpPr>
          <p:cNvPr id="39" name="テキスト ボックス 38"/>
          <p:cNvSpPr txBox="1"/>
          <p:nvPr/>
        </p:nvSpPr>
        <p:spPr>
          <a:xfrm>
            <a:off x="3540606" y="5410940"/>
            <a:ext cx="1249060" cy="461665"/>
          </a:xfrm>
          <a:prstGeom prst="rect">
            <a:avLst/>
          </a:prstGeom>
          <a:noFill/>
        </p:spPr>
        <p:txBody>
          <a:bodyPr wrap="none" rtlCol="0">
            <a:spAutoFit/>
          </a:bodyPr>
          <a:lstStyle/>
          <a:p>
            <a:pPr marL="285750" indent="-285750">
              <a:buFont typeface="Wingdings" charset="2"/>
              <a:buChar char="Ø"/>
            </a:pPr>
            <a:r>
              <a:rPr lang="ja-JP" altLang="en-US" sz="1200" dirty="0">
                <a:solidFill>
                  <a:schemeClr val="tx2">
                    <a:lumMod val="75000"/>
                  </a:schemeClr>
                </a:solidFill>
                <a:latin typeface="メイリオ"/>
                <a:ea typeface="メイリオ"/>
                <a:cs typeface="メイリオ"/>
              </a:rPr>
              <a:t>化学産業</a:t>
            </a:r>
            <a:endParaRPr lang="en-US" altLang="ja-JP" sz="1200" dirty="0">
              <a:solidFill>
                <a:schemeClr val="tx2">
                  <a:lumMod val="75000"/>
                </a:schemeClr>
              </a:solidFill>
              <a:latin typeface="メイリオ"/>
              <a:ea typeface="メイリオ"/>
              <a:cs typeface="メイリオ"/>
            </a:endParaRPr>
          </a:p>
          <a:p>
            <a:pPr marL="285750" indent="-285750">
              <a:buFont typeface="Wingdings" charset="2"/>
              <a:buChar char="Ø"/>
            </a:pPr>
            <a:r>
              <a:rPr lang="ja-JP" altLang="en-US" sz="1200" dirty="0">
                <a:solidFill>
                  <a:schemeClr val="tx2">
                    <a:lumMod val="75000"/>
                  </a:schemeClr>
                </a:solidFill>
                <a:latin typeface="メイリオ"/>
                <a:ea typeface="メイリオ"/>
                <a:cs typeface="メイリオ"/>
              </a:rPr>
              <a:t>科学的管理</a:t>
            </a:r>
            <a:endParaRPr lang="en-US" altLang="ja-JP" sz="1200" dirty="0">
              <a:solidFill>
                <a:schemeClr val="tx2">
                  <a:lumMod val="75000"/>
                </a:schemeClr>
              </a:solidFill>
              <a:latin typeface="メイリオ"/>
              <a:ea typeface="メイリオ"/>
              <a:cs typeface="メイリオ"/>
            </a:endParaRPr>
          </a:p>
        </p:txBody>
      </p:sp>
      <p:sp>
        <p:nvSpPr>
          <p:cNvPr id="40" name="テキスト ボックス 39"/>
          <p:cNvSpPr txBox="1"/>
          <p:nvPr/>
        </p:nvSpPr>
        <p:spPr>
          <a:xfrm>
            <a:off x="4960021" y="5418744"/>
            <a:ext cx="1713251" cy="461665"/>
          </a:xfrm>
          <a:prstGeom prst="rect">
            <a:avLst/>
          </a:prstGeom>
          <a:noFill/>
        </p:spPr>
        <p:txBody>
          <a:bodyPr wrap="square" rtlCol="0">
            <a:spAutoFit/>
          </a:bodyPr>
          <a:lstStyle>
            <a:defPPr>
              <a:defRPr lang="ja-JP"/>
            </a:defPPr>
            <a:lvl1pPr algn="ctr">
              <a:defRPr sz="1400">
                <a:solidFill>
                  <a:schemeClr val="tx2">
                    <a:lumMod val="50000"/>
                  </a:schemeClr>
                </a:solidFill>
                <a:latin typeface="メイリオ"/>
                <a:ea typeface="メイリオ"/>
                <a:cs typeface="メイリオ"/>
              </a:defRPr>
            </a:lvl1pPr>
          </a:lstStyle>
          <a:p>
            <a:pPr marL="285750" indent="-285750" algn="l">
              <a:buFont typeface="Wingdings" charset="2"/>
              <a:buChar char="Ø"/>
            </a:pPr>
            <a:r>
              <a:rPr lang="ja-JP" altLang="en-US" sz="1200" dirty="0"/>
              <a:t>コンピューター</a:t>
            </a:r>
          </a:p>
          <a:p>
            <a:pPr marL="285750" indent="-285750" algn="l">
              <a:buFont typeface="Wingdings" charset="2"/>
              <a:buChar char="Ø"/>
            </a:pPr>
            <a:r>
              <a:rPr lang="ja-JP" altLang="en-US" sz="1200" dirty="0"/>
              <a:t>インターネット</a:t>
            </a:r>
            <a:endParaRPr lang="en-US" altLang="ja-JP" sz="1200" dirty="0"/>
          </a:p>
        </p:txBody>
      </p:sp>
      <p:sp>
        <p:nvSpPr>
          <p:cNvPr id="41" name="テキスト ボックス 40"/>
          <p:cNvSpPr txBox="1"/>
          <p:nvPr/>
        </p:nvSpPr>
        <p:spPr>
          <a:xfrm>
            <a:off x="6740285" y="5418744"/>
            <a:ext cx="1849533" cy="461665"/>
          </a:xfrm>
          <a:prstGeom prst="rect">
            <a:avLst/>
          </a:prstGeom>
          <a:noFill/>
        </p:spPr>
        <p:txBody>
          <a:bodyPr wrap="square" rtlCol="0">
            <a:spAutoFit/>
          </a:bodyPr>
          <a:lstStyle/>
          <a:p>
            <a:pPr marL="285750" indent="-285750">
              <a:buFont typeface="Wingdings" charset="2"/>
              <a:buChar char="Ø"/>
            </a:pPr>
            <a:r>
              <a:rPr lang="en-US" altLang="ja-JP" sz="1200" dirty="0" err="1">
                <a:solidFill>
                  <a:srgbClr val="FF6600"/>
                </a:solidFill>
                <a:latin typeface="メイリオ"/>
                <a:ea typeface="メイリオ"/>
                <a:cs typeface="メイリオ"/>
              </a:rPr>
              <a:t>IoT</a:t>
            </a:r>
            <a:r>
              <a:rPr lang="en-US" altLang="ja-JP" sz="1200" dirty="0">
                <a:solidFill>
                  <a:srgbClr val="FF6600"/>
                </a:solidFill>
                <a:latin typeface="メイリオ"/>
                <a:ea typeface="メイリオ"/>
                <a:cs typeface="メイリオ"/>
              </a:rPr>
              <a:t>/</a:t>
            </a:r>
            <a:r>
              <a:rPr lang="ja-JP" altLang="en-US" sz="1200" dirty="0">
                <a:solidFill>
                  <a:srgbClr val="FF6600"/>
                </a:solidFill>
                <a:latin typeface="メイリオ"/>
                <a:ea typeface="メイリオ"/>
                <a:cs typeface="メイリオ"/>
              </a:rPr>
              <a:t>ビッグデータ</a:t>
            </a:r>
          </a:p>
          <a:p>
            <a:pPr marL="285750" indent="-285750">
              <a:buFont typeface="Wingdings" charset="2"/>
              <a:buChar char="Ø"/>
            </a:pPr>
            <a:r>
              <a:rPr lang="ja-JP" altLang="en-US" sz="1200" dirty="0">
                <a:solidFill>
                  <a:srgbClr val="FF6600"/>
                </a:solidFill>
                <a:latin typeface="メイリオ"/>
                <a:ea typeface="メイリオ"/>
                <a:cs typeface="メイリオ"/>
              </a:rPr>
              <a:t>人工知能</a:t>
            </a:r>
            <a:r>
              <a:rPr lang="en-US" altLang="ja-JP" sz="1200" dirty="0">
                <a:solidFill>
                  <a:srgbClr val="FF6600"/>
                </a:solidFill>
                <a:latin typeface="メイリオ"/>
                <a:ea typeface="メイリオ"/>
                <a:cs typeface="メイリオ"/>
              </a:rPr>
              <a:t>/</a:t>
            </a:r>
            <a:r>
              <a:rPr lang="ja-JP" altLang="en-US" sz="1200" dirty="0">
                <a:solidFill>
                  <a:srgbClr val="FF6600"/>
                </a:solidFill>
                <a:latin typeface="メイリオ"/>
                <a:ea typeface="メイリオ"/>
                <a:cs typeface="メイリオ"/>
              </a:rPr>
              <a:t>クラウド</a:t>
            </a:r>
          </a:p>
        </p:txBody>
      </p:sp>
      <p:sp>
        <p:nvSpPr>
          <p:cNvPr id="45" name="テキスト ボックス 44"/>
          <p:cNvSpPr txBox="1"/>
          <p:nvPr/>
        </p:nvSpPr>
        <p:spPr>
          <a:xfrm>
            <a:off x="1908845" y="6124431"/>
            <a:ext cx="3051176" cy="307777"/>
          </a:xfrm>
          <a:prstGeom prst="rect">
            <a:avLst/>
          </a:prstGeom>
          <a:noFill/>
        </p:spPr>
        <p:txBody>
          <a:bodyPr wrap="square" rtlCol="0">
            <a:spAutoFit/>
          </a:bodyPr>
          <a:lstStyle/>
          <a:p>
            <a:pPr algn="ctr"/>
            <a:r>
              <a:rPr kumimoji="1" lang="ja-JP" altLang="en-US" sz="1400" b="1" dirty="0">
                <a:solidFill>
                  <a:schemeClr val="accent5">
                    <a:lumMod val="75000"/>
                  </a:schemeClr>
                </a:solidFill>
                <a:latin typeface="メイリオ"/>
                <a:ea typeface="メイリオ"/>
                <a:cs typeface="メイリオ"/>
              </a:rPr>
              <a:t>第１次産業革命</a:t>
            </a:r>
          </a:p>
        </p:txBody>
      </p:sp>
      <p:sp>
        <p:nvSpPr>
          <p:cNvPr id="46" name="テキスト ボックス 45"/>
          <p:cNvSpPr txBox="1"/>
          <p:nvPr/>
        </p:nvSpPr>
        <p:spPr>
          <a:xfrm>
            <a:off x="4969982" y="6126121"/>
            <a:ext cx="1703292" cy="307777"/>
          </a:xfrm>
          <a:prstGeom prst="rect">
            <a:avLst/>
          </a:prstGeom>
          <a:noFill/>
        </p:spPr>
        <p:txBody>
          <a:bodyPr wrap="square" rtlCol="0">
            <a:spAutoFit/>
          </a:bodyPr>
          <a:lstStyle/>
          <a:p>
            <a:pPr algn="ctr"/>
            <a:r>
              <a:rPr kumimoji="1" lang="ja-JP" altLang="en-US" sz="1400" b="1" dirty="0">
                <a:solidFill>
                  <a:schemeClr val="tx2">
                    <a:lumMod val="75000"/>
                  </a:schemeClr>
                </a:solidFill>
                <a:latin typeface="メイリオ"/>
                <a:ea typeface="メイリオ"/>
                <a:cs typeface="メイリオ"/>
              </a:rPr>
              <a:t>第２次産業革命</a:t>
            </a:r>
          </a:p>
        </p:txBody>
      </p:sp>
      <p:sp>
        <p:nvSpPr>
          <p:cNvPr id="47" name="テキスト ボックス 46"/>
          <p:cNvSpPr txBox="1"/>
          <p:nvPr/>
        </p:nvSpPr>
        <p:spPr>
          <a:xfrm>
            <a:off x="6673274" y="6127802"/>
            <a:ext cx="2074334" cy="307777"/>
          </a:xfrm>
          <a:prstGeom prst="rect">
            <a:avLst/>
          </a:prstGeom>
          <a:noFill/>
        </p:spPr>
        <p:txBody>
          <a:bodyPr wrap="square" rtlCol="0">
            <a:spAutoFit/>
          </a:bodyPr>
          <a:lstStyle/>
          <a:p>
            <a:pPr algn="ctr"/>
            <a:r>
              <a:rPr kumimoji="1" lang="ja-JP" altLang="en-US" sz="1400" b="1" dirty="0">
                <a:solidFill>
                  <a:srgbClr val="FF6600"/>
                </a:solidFill>
                <a:latin typeface="メイリオ"/>
                <a:ea typeface="メイリオ"/>
                <a:cs typeface="メイリオ"/>
              </a:rPr>
              <a:t>第３次産業革命</a:t>
            </a:r>
          </a:p>
        </p:txBody>
      </p:sp>
      <p:sp>
        <p:nvSpPr>
          <p:cNvPr id="48" name="テキスト ボックス 47"/>
          <p:cNvSpPr txBox="1"/>
          <p:nvPr/>
        </p:nvSpPr>
        <p:spPr>
          <a:xfrm>
            <a:off x="7212054" y="6374003"/>
            <a:ext cx="1535550" cy="215444"/>
          </a:xfrm>
          <a:prstGeom prst="rect">
            <a:avLst/>
          </a:prstGeom>
          <a:noFill/>
        </p:spPr>
        <p:txBody>
          <a:bodyPr wrap="square" rtlCol="0">
            <a:spAutoFit/>
          </a:bodyPr>
          <a:lstStyle/>
          <a:p>
            <a:pPr algn="r"/>
            <a:r>
              <a:rPr kumimoji="1" lang="ja-JP" altLang="en-US" sz="800" dirty="0">
                <a:solidFill>
                  <a:srgbClr val="C0504D"/>
                </a:solidFill>
                <a:latin typeface="メイリオ"/>
                <a:ea typeface="メイリオ"/>
                <a:cs typeface="メイリオ"/>
              </a:rPr>
              <a:t>米国での一般的理解</a:t>
            </a:r>
          </a:p>
        </p:txBody>
      </p:sp>
      <p:sp>
        <p:nvSpPr>
          <p:cNvPr id="49" name="テキスト ボックス 48"/>
          <p:cNvSpPr txBox="1"/>
          <p:nvPr/>
        </p:nvSpPr>
        <p:spPr>
          <a:xfrm>
            <a:off x="7212054" y="1311821"/>
            <a:ext cx="1535550" cy="215444"/>
          </a:xfrm>
          <a:prstGeom prst="rect">
            <a:avLst/>
          </a:prstGeom>
          <a:noFill/>
        </p:spPr>
        <p:txBody>
          <a:bodyPr wrap="square" rtlCol="0">
            <a:spAutoFit/>
          </a:bodyPr>
          <a:lstStyle/>
          <a:p>
            <a:pPr algn="r"/>
            <a:r>
              <a:rPr kumimoji="1" lang="ja-JP" altLang="en-US" sz="800" dirty="0">
                <a:solidFill>
                  <a:schemeClr val="accent2"/>
                </a:solidFill>
                <a:latin typeface="メイリオ"/>
                <a:ea typeface="メイリオ"/>
                <a:cs typeface="メイリオ"/>
              </a:rPr>
              <a:t>ドイツでの一般的理解</a:t>
            </a:r>
          </a:p>
        </p:txBody>
      </p:sp>
      <p:cxnSp>
        <p:nvCxnSpPr>
          <p:cNvPr id="51" name="直線コネクタ 50"/>
          <p:cNvCxnSpPr/>
          <p:nvPr/>
        </p:nvCxnSpPr>
        <p:spPr>
          <a:xfrm>
            <a:off x="421752" y="5893446"/>
            <a:ext cx="8325856" cy="0"/>
          </a:xfrm>
          <a:prstGeom prst="line">
            <a:avLst/>
          </a:prstGeom>
          <a:ln>
            <a:solidFill>
              <a:schemeClr val="accent6">
                <a:lumMod val="60000"/>
                <a:lumOff val="4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52" name="テキスト ボックス 51"/>
          <p:cNvSpPr txBox="1"/>
          <p:nvPr/>
        </p:nvSpPr>
        <p:spPr>
          <a:xfrm>
            <a:off x="421745" y="1048484"/>
            <a:ext cx="1525588" cy="307777"/>
          </a:xfrm>
          <a:prstGeom prst="rect">
            <a:avLst/>
          </a:prstGeom>
          <a:noFill/>
        </p:spPr>
        <p:txBody>
          <a:bodyPr wrap="square" rtlCol="0">
            <a:spAutoFit/>
          </a:bodyPr>
          <a:lstStyle/>
          <a:p>
            <a:pPr algn="ctr"/>
            <a:r>
              <a:rPr kumimoji="1" lang="ja-JP" altLang="en-US" sz="1400" dirty="0">
                <a:solidFill>
                  <a:schemeClr val="tx1">
                    <a:lumMod val="50000"/>
                    <a:lumOff val="50000"/>
                  </a:schemeClr>
                </a:solidFill>
                <a:latin typeface="メイリオ"/>
                <a:ea typeface="メイリオ"/>
                <a:cs typeface="メイリオ"/>
              </a:rPr>
              <a:t>産業革命以前</a:t>
            </a:r>
          </a:p>
        </p:txBody>
      </p:sp>
      <p:sp>
        <p:nvSpPr>
          <p:cNvPr id="55" name="テキスト ボックス 54"/>
          <p:cNvSpPr txBox="1"/>
          <p:nvPr/>
        </p:nvSpPr>
        <p:spPr>
          <a:xfrm>
            <a:off x="1918804" y="800178"/>
            <a:ext cx="1500909" cy="246221"/>
          </a:xfrm>
          <a:prstGeom prst="rect">
            <a:avLst/>
          </a:prstGeom>
          <a:noFill/>
        </p:spPr>
        <p:txBody>
          <a:bodyPr wrap="square" rtlCol="0">
            <a:spAutoFit/>
          </a:bodyPr>
          <a:lstStyle/>
          <a:p>
            <a:r>
              <a:rPr kumimoji="1" lang="en-US" altLang="ja-JP" sz="1000" dirty="0">
                <a:solidFill>
                  <a:schemeClr val="accent5">
                    <a:lumMod val="75000"/>
                  </a:schemeClr>
                </a:solidFill>
                <a:latin typeface="メイリオ"/>
                <a:ea typeface="メイリオ"/>
                <a:cs typeface="メイリオ"/>
              </a:rPr>
              <a:t>18</a:t>
            </a:r>
            <a:r>
              <a:rPr kumimoji="1" lang="ja-JP" altLang="en-US" sz="1000" dirty="0">
                <a:solidFill>
                  <a:schemeClr val="accent5">
                    <a:lumMod val="75000"/>
                  </a:schemeClr>
                </a:solidFill>
                <a:latin typeface="メイリオ"/>
                <a:ea typeface="メイリオ"/>
                <a:cs typeface="メイリオ"/>
              </a:rPr>
              <a:t>世紀中</a:t>
            </a:r>
            <a:r>
              <a:rPr kumimoji="1" lang="en-US" altLang="ja-JP" sz="1000" dirty="0">
                <a:solidFill>
                  <a:schemeClr val="accent5">
                    <a:lumMod val="75000"/>
                  </a:schemeClr>
                </a:solidFill>
                <a:latin typeface="メイリオ"/>
                <a:ea typeface="メイリオ"/>
                <a:cs typeface="メイリオ"/>
              </a:rPr>
              <a:t>〜</a:t>
            </a:r>
            <a:endParaRPr kumimoji="1" lang="ja-JP" altLang="en-US" sz="1000" dirty="0">
              <a:solidFill>
                <a:schemeClr val="accent5">
                  <a:lumMod val="75000"/>
                </a:schemeClr>
              </a:solidFill>
              <a:latin typeface="メイリオ"/>
              <a:ea typeface="メイリオ"/>
              <a:cs typeface="メイリオ"/>
            </a:endParaRPr>
          </a:p>
        </p:txBody>
      </p:sp>
      <p:sp>
        <p:nvSpPr>
          <p:cNvPr id="56" name="テキスト ボックス 55"/>
          <p:cNvSpPr txBox="1"/>
          <p:nvPr/>
        </p:nvSpPr>
        <p:spPr>
          <a:xfrm>
            <a:off x="3444393" y="801868"/>
            <a:ext cx="1525589" cy="246221"/>
          </a:xfrm>
          <a:prstGeom prst="rect">
            <a:avLst/>
          </a:prstGeom>
          <a:noFill/>
        </p:spPr>
        <p:txBody>
          <a:bodyPr wrap="square" rtlCol="0">
            <a:spAutoFit/>
          </a:bodyPr>
          <a:lstStyle/>
          <a:p>
            <a:r>
              <a:rPr kumimoji="1" lang="en-US" altLang="ja-JP" sz="1000" dirty="0">
                <a:solidFill>
                  <a:schemeClr val="tx2">
                    <a:lumMod val="75000"/>
                  </a:schemeClr>
                </a:solidFill>
                <a:latin typeface="メイリオ"/>
                <a:ea typeface="メイリオ"/>
                <a:cs typeface="メイリオ"/>
              </a:rPr>
              <a:t>20</a:t>
            </a:r>
            <a:r>
              <a:rPr kumimoji="1" lang="ja-JP" altLang="en-US" sz="1000" dirty="0">
                <a:solidFill>
                  <a:schemeClr val="tx2">
                    <a:lumMod val="75000"/>
                  </a:schemeClr>
                </a:solidFill>
                <a:latin typeface="メイリオ"/>
                <a:ea typeface="メイリオ"/>
                <a:cs typeface="メイリオ"/>
              </a:rPr>
              <a:t>世紀初</a:t>
            </a:r>
            <a:r>
              <a:rPr kumimoji="1" lang="en-US" altLang="ja-JP" sz="1000" dirty="0">
                <a:solidFill>
                  <a:schemeClr val="tx2">
                    <a:lumMod val="75000"/>
                  </a:schemeClr>
                </a:solidFill>
                <a:latin typeface="メイリオ"/>
                <a:ea typeface="メイリオ"/>
                <a:cs typeface="メイリオ"/>
              </a:rPr>
              <a:t>〜</a:t>
            </a:r>
            <a:endParaRPr kumimoji="1" lang="ja-JP" altLang="en-US" sz="1000" dirty="0">
              <a:solidFill>
                <a:schemeClr val="tx2">
                  <a:lumMod val="75000"/>
                </a:schemeClr>
              </a:solidFill>
              <a:latin typeface="メイリオ"/>
              <a:ea typeface="メイリオ"/>
              <a:cs typeface="メイリオ"/>
            </a:endParaRPr>
          </a:p>
        </p:txBody>
      </p:sp>
      <p:sp>
        <p:nvSpPr>
          <p:cNvPr id="57" name="テキスト ボックス 56"/>
          <p:cNvSpPr txBox="1"/>
          <p:nvPr/>
        </p:nvSpPr>
        <p:spPr>
          <a:xfrm>
            <a:off x="6673272" y="800178"/>
            <a:ext cx="2074334" cy="246221"/>
          </a:xfrm>
          <a:prstGeom prst="rect">
            <a:avLst/>
          </a:prstGeom>
          <a:noFill/>
        </p:spPr>
        <p:txBody>
          <a:bodyPr wrap="square" rtlCol="0">
            <a:spAutoFit/>
          </a:bodyPr>
          <a:lstStyle/>
          <a:p>
            <a:r>
              <a:rPr kumimoji="1" lang="en-US" altLang="ja-JP" sz="1000" dirty="0">
                <a:solidFill>
                  <a:srgbClr val="FF6600"/>
                </a:solidFill>
                <a:latin typeface="メイリオ"/>
                <a:ea typeface="メイリオ"/>
                <a:cs typeface="メイリオ"/>
              </a:rPr>
              <a:t>2010</a:t>
            </a:r>
            <a:r>
              <a:rPr kumimoji="1" lang="ja-JP" altLang="en-US" sz="1000" dirty="0">
                <a:solidFill>
                  <a:srgbClr val="FF6600"/>
                </a:solidFill>
                <a:latin typeface="メイリオ"/>
                <a:ea typeface="メイリオ"/>
                <a:cs typeface="メイリオ"/>
              </a:rPr>
              <a:t>年代</a:t>
            </a:r>
            <a:r>
              <a:rPr kumimoji="1" lang="en-US" altLang="ja-JP" sz="1000" dirty="0">
                <a:solidFill>
                  <a:srgbClr val="FF6600"/>
                </a:solidFill>
                <a:latin typeface="メイリオ"/>
                <a:ea typeface="メイリオ"/>
                <a:cs typeface="メイリオ"/>
              </a:rPr>
              <a:t>〜</a:t>
            </a:r>
            <a:endParaRPr kumimoji="1" lang="ja-JP" altLang="en-US" sz="1000" dirty="0">
              <a:solidFill>
                <a:srgbClr val="FF6600"/>
              </a:solidFill>
              <a:latin typeface="メイリオ"/>
              <a:ea typeface="メイリオ"/>
              <a:cs typeface="メイリオ"/>
            </a:endParaRPr>
          </a:p>
        </p:txBody>
      </p:sp>
      <p:sp>
        <p:nvSpPr>
          <p:cNvPr id="58" name="テキスト ボックス 57"/>
          <p:cNvSpPr txBox="1"/>
          <p:nvPr/>
        </p:nvSpPr>
        <p:spPr>
          <a:xfrm>
            <a:off x="4969982" y="801868"/>
            <a:ext cx="1703289" cy="246221"/>
          </a:xfrm>
          <a:prstGeom prst="rect">
            <a:avLst/>
          </a:prstGeom>
          <a:noFill/>
        </p:spPr>
        <p:txBody>
          <a:bodyPr wrap="square" rtlCol="0">
            <a:spAutoFit/>
          </a:bodyPr>
          <a:lstStyle/>
          <a:p>
            <a:r>
              <a:rPr kumimoji="1" lang="en-US" altLang="ja-JP" sz="1000" dirty="0">
                <a:solidFill>
                  <a:schemeClr val="tx2">
                    <a:lumMod val="50000"/>
                  </a:schemeClr>
                </a:solidFill>
                <a:latin typeface="メイリオ"/>
                <a:ea typeface="メイリオ"/>
                <a:cs typeface="メイリオ"/>
              </a:rPr>
              <a:t>1970</a:t>
            </a:r>
            <a:r>
              <a:rPr kumimoji="1" lang="ja-JP" altLang="en-US" sz="1000" dirty="0">
                <a:solidFill>
                  <a:schemeClr val="tx2">
                    <a:lumMod val="50000"/>
                  </a:schemeClr>
                </a:solidFill>
                <a:latin typeface="メイリオ"/>
                <a:ea typeface="メイリオ"/>
                <a:cs typeface="メイリオ"/>
              </a:rPr>
              <a:t>年代</a:t>
            </a:r>
            <a:r>
              <a:rPr kumimoji="1" lang="en-US" altLang="ja-JP" sz="1000" dirty="0">
                <a:solidFill>
                  <a:schemeClr val="tx2">
                    <a:lumMod val="50000"/>
                  </a:schemeClr>
                </a:solidFill>
                <a:latin typeface="メイリオ"/>
                <a:ea typeface="メイリオ"/>
                <a:cs typeface="メイリオ"/>
              </a:rPr>
              <a:t>〜</a:t>
            </a:r>
            <a:endParaRPr kumimoji="1" lang="ja-JP" altLang="en-US" sz="1000" dirty="0">
              <a:solidFill>
                <a:schemeClr val="tx2">
                  <a:lumMod val="50000"/>
                </a:schemeClr>
              </a:solidFill>
              <a:latin typeface="メイリオ"/>
              <a:ea typeface="メイリオ"/>
              <a:cs typeface="メイリオ"/>
            </a:endParaRPr>
          </a:p>
        </p:txBody>
      </p:sp>
      <p:sp>
        <p:nvSpPr>
          <p:cNvPr id="60" name="テキスト ボックス 59"/>
          <p:cNvSpPr txBox="1"/>
          <p:nvPr/>
        </p:nvSpPr>
        <p:spPr>
          <a:xfrm>
            <a:off x="6673274" y="5937124"/>
            <a:ext cx="2074334" cy="215444"/>
          </a:xfrm>
          <a:prstGeom prst="rect">
            <a:avLst/>
          </a:prstGeom>
          <a:noFill/>
        </p:spPr>
        <p:txBody>
          <a:bodyPr wrap="square" rtlCol="0">
            <a:spAutoFit/>
          </a:bodyPr>
          <a:lstStyle/>
          <a:p>
            <a:pPr algn="ctr"/>
            <a:r>
              <a:rPr kumimoji="1" lang="ja-JP" altLang="en-US" sz="800" b="1" dirty="0">
                <a:solidFill>
                  <a:srgbClr val="C0504D"/>
                </a:solidFill>
                <a:latin typeface="メイリオ"/>
                <a:ea typeface="メイリオ"/>
                <a:cs typeface="メイリオ"/>
              </a:rPr>
              <a:t>デジタル・ファブリケーション時代</a:t>
            </a:r>
          </a:p>
        </p:txBody>
      </p:sp>
      <p:sp>
        <p:nvSpPr>
          <p:cNvPr id="14" name="正方形/長方形 13"/>
          <p:cNvSpPr/>
          <p:nvPr/>
        </p:nvSpPr>
        <p:spPr>
          <a:xfrm>
            <a:off x="1351843" y="4735311"/>
            <a:ext cx="2781430" cy="58384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v"/>
            </a:pPr>
            <a:r>
              <a:rPr kumimoji="1" lang="ja-JP" altLang="en-US" sz="1000" dirty="0">
                <a:solidFill>
                  <a:srgbClr val="FFFFFF"/>
                </a:solidFill>
                <a:latin typeface="メイリオ"/>
                <a:ea typeface="メイリオ"/>
                <a:cs typeface="メイリオ"/>
              </a:rPr>
              <a:t>農業社会から工業社会への</a:t>
            </a:r>
            <a:r>
              <a:rPr lang="ja-JP" altLang="en-US" sz="1000" dirty="0">
                <a:solidFill>
                  <a:srgbClr val="FFFFFF"/>
                </a:solidFill>
                <a:latin typeface="メイリオ"/>
                <a:ea typeface="メイリオ"/>
                <a:cs typeface="メイリオ"/>
              </a:rPr>
              <a:t>転換</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a:solidFill>
                  <a:srgbClr val="FFFFFF"/>
                </a:solidFill>
                <a:latin typeface="メイリオ"/>
                <a:ea typeface="メイリオ"/>
                <a:cs typeface="メイリオ"/>
              </a:rPr>
              <a:t>労働力の田園地帯から都市部への移動</a:t>
            </a:r>
            <a:endParaRPr kumimoji="1"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資本家や企業の台頭と労働者との役割分離</a:t>
            </a:r>
            <a:endParaRPr lang="en-US" altLang="ja-JP" sz="1000" dirty="0">
              <a:solidFill>
                <a:srgbClr val="FFFFFF"/>
              </a:solidFill>
              <a:latin typeface="メイリオ"/>
              <a:ea typeface="メイリオ"/>
              <a:cs typeface="メイリオ"/>
            </a:endParaRPr>
          </a:p>
        </p:txBody>
      </p:sp>
      <p:sp>
        <p:nvSpPr>
          <p:cNvPr id="50" name="ホームベース 49"/>
          <p:cNvSpPr/>
          <p:nvPr/>
        </p:nvSpPr>
        <p:spPr>
          <a:xfrm>
            <a:off x="3083560" y="1826865"/>
            <a:ext cx="1049713" cy="211667"/>
          </a:xfrm>
          <a:prstGeom prst="homePlate">
            <a:avLst/>
          </a:prstGeom>
          <a:solidFill>
            <a:srgbClr val="66FFCC">
              <a:alpha val="65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内燃機関</a:t>
            </a:r>
          </a:p>
        </p:txBody>
      </p:sp>
    </p:spTree>
    <p:extLst>
      <p:ext uri="{BB962C8B-B14F-4D97-AF65-F5344CB8AC3E}">
        <p14:creationId xmlns:p14="http://schemas.microsoft.com/office/powerpoint/2010/main" val="12641497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ドイツでインダストリー</a:t>
            </a:r>
            <a:r>
              <a:rPr kumimoji="1" lang="en-US" altLang="ja-JP" dirty="0"/>
              <a:t>4.0</a:t>
            </a:r>
            <a:r>
              <a:rPr lang="ja-JP" altLang="en-US" dirty="0"/>
              <a:t>の取り組みが始まった背景</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56</a:t>
            </a:fld>
            <a:endParaRPr kumimoji="1" lang="ja-JP" altLang="en-US"/>
          </a:p>
        </p:txBody>
      </p:sp>
      <p:sp>
        <p:nvSpPr>
          <p:cNvPr id="4" name="正方形/長方形 3"/>
          <p:cNvSpPr/>
          <p:nvPr/>
        </p:nvSpPr>
        <p:spPr>
          <a:xfrm>
            <a:off x="314605" y="853145"/>
            <a:ext cx="8502254" cy="4247317"/>
          </a:xfrm>
          <a:prstGeom prst="rect">
            <a:avLst/>
          </a:prstGeom>
        </p:spPr>
        <p:txBody>
          <a:bodyPr wrap="square">
            <a:spAutoFit/>
          </a:bodyPr>
          <a:lstStyle/>
          <a:p>
            <a:r>
              <a:rPr lang="ja-JP" altLang="en-US" dirty="0">
                <a:latin typeface="Meiryo" charset="-128"/>
                <a:ea typeface="Meiryo" charset="-128"/>
                <a:cs typeface="Meiryo" charset="-128"/>
              </a:rPr>
              <a:t>経緯：</a:t>
            </a:r>
            <a:endParaRPr lang="en-US" altLang="ja-JP" dirty="0">
              <a:latin typeface="Meiryo" charset="-128"/>
              <a:ea typeface="Meiryo" charset="-128"/>
              <a:cs typeface="Meiryo" charset="-128"/>
            </a:endParaRPr>
          </a:p>
          <a:p>
            <a:pPr marL="285750" indent="-285750">
              <a:buFont typeface="Wingdings" charset="2"/>
              <a:buChar char="l"/>
            </a:pPr>
            <a:r>
              <a:rPr lang="ja-JP" altLang="en-US" dirty="0">
                <a:latin typeface="Meiryo" charset="-128"/>
                <a:ea typeface="Meiryo" charset="-128"/>
                <a:cs typeface="Meiryo" charset="-128"/>
              </a:rPr>
              <a:t>少子高齢化による労働人口減少や原発の停止等に起因する国内立地環境の悪化 </a:t>
            </a:r>
            <a:endParaRPr lang="en-US" altLang="ja-JP" dirty="0">
              <a:latin typeface="Meiryo" charset="-128"/>
              <a:ea typeface="Meiryo" charset="-128"/>
              <a:cs typeface="Meiryo" charset="-128"/>
            </a:endParaRPr>
          </a:p>
          <a:p>
            <a:pPr marL="285750" indent="-285750">
              <a:buFont typeface="Wingdings" charset="2"/>
              <a:buChar char="l"/>
            </a:pPr>
            <a:r>
              <a:rPr lang="ja-JP" altLang="en-US" dirty="0">
                <a:latin typeface="Meiryo" charset="-128"/>
                <a:ea typeface="Meiryo" charset="-128"/>
                <a:cs typeface="Meiryo" charset="-128"/>
              </a:rPr>
              <a:t>ドイツ国内で</a:t>
            </a:r>
            <a:r>
              <a:rPr lang="en-US" altLang="ja-JP" dirty="0">
                <a:latin typeface="Meiryo" charset="-128"/>
                <a:ea typeface="Meiryo" charset="-128"/>
                <a:cs typeface="Meiryo" charset="-128"/>
              </a:rPr>
              <a:t>GDP</a:t>
            </a:r>
            <a:r>
              <a:rPr lang="ja-JP" altLang="en-US" dirty="0">
                <a:latin typeface="Meiryo" charset="-128"/>
                <a:ea typeface="Meiryo" charset="-128"/>
                <a:cs typeface="Meiryo" charset="-128"/>
              </a:rPr>
              <a:t>の約</a:t>
            </a:r>
            <a:r>
              <a:rPr lang="en-US" altLang="ja-JP" dirty="0">
                <a:latin typeface="Meiryo" charset="-128"/>
                <a:ea typeface="Meiryo" charset="-128"/>
                <a:cs typeface="Meiryo" charset="-128"/>
              </a:rPr>
              <a:t>25%</a:t>
            </a:r>
            <a:r>
              <a:rPr lang="ja-JP" altLang="en-US" dirty="0">
                <a:latin typeface="Meiryo" charset="-128"/>
                <a:ea typeface="Meiryo" charset="-128"/>
                <a:cs typeface="Meiryo" charset="-128"/>
              </a:rPr>
              <a:t>・輸出額の約</a:t>
            </a:r>
            <a:r>
              <a:rPr lang="en-US" altLang="ja-JP" dirty="0">
                <a:latin typeface="Meiryo" charset="-128"/>
                <a:ea typeface="Meiryo" charset="-128"/>
                <a:cs typeface="Meiryo" charset="-128"/>
              </a:rPr>
              <a:t>60%</a:t>
            </a:r>
            <a:r>
              <a:rPr lang="ja-JP" altLang="en-US" dirty="0">
                <a:latin typeface="Meiryo" charset="-128"/>
                <a:ea typeface="Meiryo" charset="-128"/>
                <a:cs typeface="Meiryo" charset="-128"/>
              </a:rPr>
              <a:t>を占める製造業の存在感が低下 </a:t>
            </a:r>
            <a:endParaRPr lang="en-US" altLang="ja-JP" dirty="0">
              <a:latin typeface="Meiryo" charset="-128"/>
              <a:ea typeface="Meiryo" charset="-128"/>
              <a:cs typeface="Meiryo" charset="-128"/>
            </a:endParaRPr>
          </a:p>
          <a:p>
            <a:pPr marL="285750" indent="-285750">
              <a:buFont typeface="Wingdings" charset="2"/>
              <a:buChar char="l"/>
            </a:pPr>
            <a:r>
              <a:rPr lang="ja-JP" altLang="en-US" dirty="0">
                <a:latin typeface="Meiryo" charset="-128"/>
                <a:ea typeface="Meiryo" charset="-128"/>
                <a:cs typeface="Meiryo" charset="-128"/>
              </a:rPr>
              <a:t>ＥＵ全域でアジアへの製造業流出の懸念 </a:t>
            </a:r>
            <a:endParaRPr lang="en-US" altLang="ja-JP" dirty="0">
              <a:latin typeface="Meiryo" charset="-128"/>
              <a:ea typeface="Meiryo" charset="-128"/>
              <a:cs typeface="Meiryo" charset="-128"/>
            </a:endParaRPr>
          </a:p>
          <a:p>
            <a:endParaRPr lang="en-US" altLang="ja-JP" dirty="0">
              <a:latin typeface="Meiryo" charset="-128"/>
              <a:ea typeface="Meiryo" charset="-128"/>
              <a:cs typeface="Meiryo" charset="-128"/>
            </a:endParaRPr>
          </a:p>
          <a:p>
            <a:endParaRPr lang="en-US" altLang="ja-JP" dirty="0">
              <a:latin typeface="Meiryo" charset="-128"/>
              <a:ea typeface="Meiryo" charset="-128"/>
              <a:cs typeface="Meiryo" charset="-128"/>
            </a:endParaRPr>
          </a:p>
          <a:p>
            <a:r>
              <a:rPr lang="en-US" altLang="ja-JP" dirty="0">
                <a:latin typeface="Meiryo" charset="-128"/>
                <a:ea typeface="Meiryo" charset="-128"/>
                <a:cs typeface="Meiryo" charset="-128"/>
              </a:rPr>
              <a:t>2011</a:t>
            </a:r>
            <a:r>
              <a:rPr lang="ja-JP" altLang="en-US" dirty="0">
                <a:latin typeface="Meiryo" charset="-128"/>
                <a:ea typeface="Meiryo" charset="-128"/>
                <a:cs typeface="Meiryo" charset="-128"/>
              </a:rPr>
              <a:t>年</a:t>
            </a:r>
            <a:r>
              <a:rPr lang="en-US" altLang="ja-JP" dirty="0">
                <a:latin typeface="Meiryo" charset="-128"/>
                <a:ea typeface="Meiryo" charset="-128"/>
                <a:cs typeface="Meiryo" charset="-128"/>
              </a:rPr>
              <a:t>11</a:t>
            </a:r>
            <a:r>
              <a:rPr lang="ja-JP" altLang="en-US" dirty="0">
                <a:latin typeface="Meiryo" charset="-128"/>
                <a:ea typeface="Meiryo" charset="-128"/>
                <a:cs typeface="Meiryo" charset="-128"/>
              </a:rPr>
              <a:t>月、独政府は“</a:t>
            </a:r>
            <a:r>
              <a:rPr lang="en-US" altLang="ja-JP" dirty="0">
                <a:latin typeface="Meiryo" charset="-128"/>
                <a:ea typeface="Meiryo" charset="-128"/>
                <a:cs typeface="Meiryo" charset="-128"/>
              </a:rPr>
              <a:t>High-Tech Strategy 2020 Action Plan” </a:t>
            </a:r>
            <a:r>
              <a:rPr lang="ja-JP" altLang="en-US" dirty="0">
                <a:latin typeface="Meiryo" charset="-128"/>
                <a:ea typeface="Meiryo" charset="-128"/>
                <a:cs typeface="Meiryo" charset="-128"/>
              </a:rPr>
              <a:t>のプロジェクトの</a:t>
            </a:r>
            <a:r>
              <a:rPr lang="en-US" altLang="ja-JP" dirty="0">
                <a:latin typeface="Meiryo" charset="-128"/>
                <a:ea typeface="Meiryo" charset="-128"/>
                <a:cs typeface="Meiryo" charset="-128"/>
              </a:rPr>
              <a:t>1</a:t>
            </a:r>
            <a:r>
              <a:rPr lang="ja-JP" altLang="en-US" dirty="0">
                <a:latin typeface="Meiryo" charset="-128"/>
                <a:ea typeface="Meiryo" charset="-128"/>
                <a:cs typeface="Meiryo" charset="-128"/>
              </a:rPr>
              <a:t>つとして、 独製造業の競争力強化のための構想である</a:t>
            </a:r>
            <a:r>
              <a:rPr lang="en-US" altLang="ja-JP" dirty="0">
                <a:latin typeface="Meiryo" charset="-128"/>
                <a:ea typeface="Meiryo" charset="-128"/>
                <a:cs typeface="Meiryo" charset="-128"/>
              </a:rPr>
              <a:t>Industry4.0</a:t>
            </a:r>
            <a:r>
              <a:rPr lang="ja-JP" altLang="en-US" dirty="0">
                <a:latin typeface="Meiryo" charset="-128"/>
                <a:ea typeface="Meiryo" charset="-128"/>
                <a:cs typeface="Meiryo" charset="-128"/>
              </a:rPr>
              <a:t>を提示 連邦教育研究省（</a:t>
            </a:r>
            <a:r>
              <a:rPr lang="en-US" altLang="ja-JP" dirty="0">
                <a:latin typeface="Meiryo" charset="-128"/>
                <a:ea typeface="Meiryo" charset="-128"/>
                <a:cs typeface="Meiryo" charset="-128"/>
              </a:rPr>
              <a:t>BMBF</a:t>
            </a:r>
            <a:r>
              <a:rPr lang="ja-JP" altLang="en-US" dirty="0">
                <a:latin typeface="Meiryo" charset="-128"/>
                <a:ea typeface="Meiryo" charset="-128"/>
                <a:cs typeface="Meiryo" charset="-128"/>
              </a:rPr>
              <a:t>）、連邦経済エネルギー省（</a:t>
            </a:r>
            <a:r>
              <a:rPr lang="en-US" altLang="ja-JP" dirty="0" err="1">
                <a:latin typeface="Meiryo" charset="-128"/>
                <a:ea typeface="Meiryo" charset="-128"/>
                <a:cs typeface="Meiryo" charset="-128"/>
              </a:rPr>
              <a:t>BMWi</a:t>
            </a:r>
            <a:r>
              <a:rPr lang="ja-JP" altLang="en-US" dirty="0">
                <a:latin typeface="Meiryo" charset="-128"/>
                <a:ea typeface="Meiryo" charset="-128"/>
                <a:cs typeface="Meiryo" charset="-128"/>
              </a:rPr>
              <a:t>）が所管 </a:t>
            </a:r>
          </a:p>
          <a:p>
            <a:br>
              <a:rPr lang="ja-JP" altLang="en-US" dirty="0">
                <a:latin typeface="Meiryo" charset="-128"/>
                <a:ea typeface="Meiryo" charset="-128"/>
                <a:cs typeface="Meiryo" charset="-128"/>
              </a:rPr>
            </a:br>
            <a:endParaRPr lang="en-US" altLang="ja-JP" dirty="0">
              <a:latin typeface="Meiryo" charset="-128"/>
              <a:ea typeface="Meiryo" charset="-128"/>
              <a:cs typeface="Meiryo" charset="-128"/>
            </a:endParaRPr>
          </a:p>
          <a:p>
            <a:r>
              <a:rPr lang="ja-JP" altLang="en-US" dirty="0">
                <a:latin typeface="Meiryo" charset="-128"/>
                <a:ea typeface="Meiryo" charset="-128"/>
                <a:cs typeface="Meiryo" charset="-128"/>
              </a:rPr>
              <a:t>実施主体：</a:t>
            </a:r>
            <a:endParaRPr lang="en-US" altLang="ja-JP" dirty="0">
              <a:latin typeface="Meiryo" charset="-128"/>
              <a:ea typeface="Meiryo" charset="-128"/>
              <a:cs typeface="Meiryo" charset="-128"/>
            </a:endParaRPr>
          </a:p>
          <a:p>
            <a:r>
              <a:rPr lang="ja-JP" altLang="en-US" dirty="0">
                <a:latin typeface="Meiryo" charset="-128"/>
                <a:ea typeface="Meiryo" charset="-128"/>
                <a:cs typeface="Meiryo" charset="-128"/>
              </a:rPr>
              <a:t>ドイツ機械工業連盟（</a:t>
            </a:r>
            <a:r>
              <a:rPr lang="en-US" altLang="ja-JP" dirty="0">
                <a:latin typeface="Meiryo" charset="-128"/>
                <a:ea typeface="Meiryo" charset="-128"/>
                <a:cs typeface="Meiryo" charset="-128"/>
              </a:rPr>
              <a:t>VDMA</a:t>
            </a:r>
            <a:r>
              <a:rPr lang="ja-JP" altLang="en-US" dirty="0">
                <a:latin typeface="Meiryo" charset="-128"/>
                <a:ea typeface="Meiryo" charset="-128"/>
                <a:cs typeface="Meiryo" charset="-128"/>
              </a:rPr>
              <a:t>）、ドイツ情報技術・通信・ニューメディア産業連合会（</a:t>
            </a:r>
            <a:r>
              <a:rPr lang="en-US" altLang="ja-JP" dirty="0">
                <a:latin typeface="Meiryo" charset="-128"/>
                <a:ea typeface="Meiryo" charset="-128"/>
                <a:cs typeface="Meiryo" charset="-128"/>
              </a:rPr>
              <a:t>BITKOM</a:t>
            </a:r>
            <a:r>
              <a:rPr lang="ja-JP" altLang="en-US" dirty="0">
                <a:latin typeface="Meiryo" charset="-128"/>
                <a:ea typeface="Meiryo" charset="-128"/>
                <a:cs typeface="Meiryo" charset="-128"/>
              </a:rPr>
              <a:t>）、ドイツ電気電子工業連盟（</a:t>
            </a:r>
            <a:r>
              <a:rPr lang="en-US" altLang="ja-JP" dirty="0">
                <a:latin typeface="Meiryo" charset="-128"/>
                <a:ea typeface="Meiryo" charset="-128"/>
                <a:cs typeface="Meiryo" charset="-128"/>
              </a:rPr>
              <a:t>ZVEI</a:t>
            </a:r>
            <a:r>
              <a:rPr lang="ja-JP" altLang="en-US" dirty="0">
                <a:latin typeface="Meiryo" charset="-128"/>
                <a:ea typeface="Meiryo" charset="-128"/>
                <a:cs typeface="Meiryo" charset="-128"/>
              </a:rPr>
              <a:t>）を事務局とする、産学連携プラットフォーム </a:t>
            </a:r>
            <a:endParaRPr lang="ja-JP" altLang="en-US" dirty="0">
              <a:effectLst/>
              <a:latin typeface="Meiryo" charset="-128"/>
              <a:ea typeface="Meiryo" charset="-128"/>
              <a:cs typeface="Meiryo" charset="-128"/>
            </a:endParaRPr>
          </a:p>
        </p:txBody>
      </p:sp>
      <p:sp>
        <p:nvSpPr>
          <p:cNvPr id="5" name="下矢印 4"/>
          <p:cNvSpPr/>
          <p:nvPr/>
        </p:nvSpPr>
        <p:spPr>
          <a:xfrm>
            <a:off x="3773797" y="2041584"/>
            <a:ext cx="1621766" cy="494582"/>
          </a:xfrm>
          <a:prstGeom prst="down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1924" y="5171284"/>
            <a:ext cx="8540151" cy="1211326"/>
          </a:xfrm>
          <a:prstGeom prst="rect">
            <a:avLst/>
          </a:prstGeom>
        </p:spPr>
      </p:pic>
    </p:spTree>
    <p:extLst>
      <p:ext uri="{BB962C8B-B14F-4D97-AF65-F5344CB8AC3E}">
        <p14:creationId xmlns:p14="http://schemas.microsoft.com/office/powerpoint/2010/main" val="1517686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第</a:t>
            </a:r>
            <a:r>
              <a:rPr kumimoji="1" lang="en-US" altLang="ja-JP" dirty="0"/>
              <a:t>4</a:t>
            </a:r>
            <a:r>
              <a:rPr kumimoji="1" lang="ja-JP" altLang="en-US" dirty="0"/>
              <a:t>次産業革命（インダストリー</a:t>
            </a:r>
            <a:r>
              <a:rPr kumimoji="1" lang="en-US" altLang="ja-JP" dirty="0"/>
              <a:t>4.0</a:t>
            </a:r>
            <a:r>
              <a:rPr kumimoji="1" lang="ja-JP" altLang="en-US" dirty="0"/>
              <a:t>）と</a:t>
            </a:r>
            <a:r>
              <a:rPr kumimoji="1" lang="en-US" altLang="ja-JP" dirty="0" err="1"/>
              <a:t>IoT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57</a:t>
            </a:fld>
            <a:endParaRPr kumimoji="1" lang="ja-JP" altLang="en-US"/>
          </a:p>
        </p:txBody>
      </p:sp>
      <p:pic>
        <p:nvPicPr>
          <p:cNvPr id="4" name="図 3" descr="96958A9C93819499E0E1E2E0958DE0E1E2E3E0E2E3E6E2E2E2E2E2E2-DSXZZO6575000023012014000000-PB1-11.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1250" y="1222039"/>
            <a:ext cx="7340888" cy="5478138"/>
          </a:xfrm>
          <a:prstGeom prst="rect">
            <a:avLst/>
          </a:prstGeom>
        </p:spPr>
      </p:pic>
      <p:sp>
        <p:nvSpPr>
          <p:cNvPr id="5" name="正方形/長方形 4"/>
          <p:cNvSpPr/>
          <p:nvPr/>
        </p:nvSpPr>
        <p:spPr>
          <a:xfrm>
            <a:off x="3323273" y="6405481"/>
            <a:ext cx="4572000" cy="246221"/>
          </a:xfrm>
          <a:prstGeom prst="rect">
            <a:avLst/>
          </a:prstGeom>
        </p:spPr>
        <p:txBody>
          <a:bodyPr>
            <a:spAutoFit/>
          </a:bodyPr>
          <a:lstStyle/>
          <a:p>
            <a:pPr algn="r"/>
            <a:r>
              <a:rPr lang="en-US" altLang="ja-JP" sz="1000" dirty="0"/>
              <a:t>Recommendations for implementing the strategic initiative INDUSTRIE 4.0</a:t>
            </a:r>
            <a:endParaRPr lang="ja-JP" altLang="en-US" sz="1000" dirty="0"/>
          </a:p>
        </p:txBody>
      </p:sp>
      <p:sp>
        <p:nvSpPr>
          <p:cNvPr id="6" name="テキスト ボックス 5"/>
          <p:cNvSpPr txBox="1"/>
          <p:nvPr/>
        </p:nvSpPr>
        <p:spPr>
          <a:xfrm>
            <a:off x="1142855" y="777880"/>
            <a:ext cx="1658627" cy="338554"/>
          </a:xfrm>
          <a:prstGeom prst="rect">
            <a:avLst/>
          </a:prstGeom>
          <a:noFill/>
        </p:spPr>
        <p:txBody>
          <a:bodyPr wrap="none" rtlCol="0">
            <a:spAutoFit/>
          </a:bodyPr>
          <a:lstStyle/>
          <a:p>
            <a:pPr algn="ctr"/>
            <a:r>
              <a:rPr lang="en-US" altLang="ja-JP" sz="1600" dirty="0">
                <a:solidFill>
                  <a:srgbClr val="008000"/>
                </a:solidFill>
              </a:rPr>
              <a:t>【</a:t>
            </a:r>
            <a:r>
              <a:rPr lang="ja-JP" altLang="en-US" sz="1600" dirty="0">
                <a:solidFill>
                  <a:srgbClr val="008000"/>
                </a:solidFill>
              </a:rPr>
              <a:t>第１次：機械化</a:t>
            </a:r>
            <a:r>
              <a:rPr lang="en-US" altLang="ja-JP" sz="1600" dirty="0">
                <a:solidFill>
                  <a:srgbClr val="008000"/>
                </a:solidFill>
              </a:rPr>
              <a:t>】</a:t>
            </a:r>
            <a:endParaRPr lang="ja-JP" altLang="en-US" sz="1600" dirty="0">
              <a:solidFill>
                <a:srgbClr val="008000"/>
              </a:solidFill>
            </a:endParaRPr>
          </a:p>
        </p:txBody>
      </p:sp>
      <p:sp>
        <p:nvSpPr>
          <p:cNvPr id="7" name="テキスト ボックス 6"/>
          <p:cNvSpPr txBox="1"/>
          <p:nvPr/>
        </p:nvSpPr>
        <p:spPr>
          <a:xfrm>
            <a:off x="2738953" y="777880"/>
            <a:ext cx="1863812" cy="338554"/>
          </a:xfrm>
          <a:prstGeom prst="rect">
            <a:avLst/>
          </a:prstGeom>
          <a:noFill/>
        </p:spPr>
        <p:txBody>
          <a:bodyPr wrap="none" rtlCol="0">
            <a:spAutoFit/>
          </a:bodyPr>
          <a:lstStyle/>
          <a:p>
            <a:pPr algn="ctr"/>
            <a:r>
              <a:rPr lang="en-US" altLang="ja-JP" sz="1600" dirty="0">
                <a:solidFill>
                  <a:srgbClr val="008000"/>
                </a:solidFill>
              </a:rPr>
              <a:t>【</a:t>
            </a:r>
            <a:r>
              <a:rPr lang="ja-JP" altLang="en-US" sz="1600" dirty="0">
                <a:solidFill>
                  <a:srgbClr val="008000"/>
                </a:solidFill>
              </a:rPr>
              <a:t>第２次：電力活用</a:t>
            </a:r>
            <a:r>
              <a:rPr lang="en-US" altLang="ja-JP" sz="1600" dirty="0">
                <a:solidFill>
                  <a:srgbClr val="008000"/>
                </a:solidFill>
              </a:rPr>
              <a:t>】</a:t>
            </a:r>
            <a:endParaRPr lang="ja-JP" altLang="en-US" sz="1600" dirty="0">
              <a:solidFill>
                <a:srgbClr val="008000"/>
              </a:solidFill>
            </a:endParaRPr>
          </a:p>
        </p:txBody>
      </p:sp>
      <p:sp>
        <p:nvSpPr>
          <p:cNvPr id="8" name="テキスト ボックス 7"/>
          <p:cNvSpPr txBox="1"/>
          <p:nvPr/>
        </p:nvSpPr>
        <p:spPr>
          <a:xfrm>
            <a:off x="4534907" y="777880"/>
            <a:ext cx="1658627" cy="338554"/>
          </a:xfrm>
          <a:prstGeom prst="rect">
            <a:avLst/>
          </a:prstGeom>
          <a:noFill/>
        </p:spPr>
        <p:txBody>
          <a:bodyPr wrap="none" rtlCol="0">
            <a:spAutoFit/>
          </a:bodyPr>
          <a:lstStyle/>
          <a:p>
            <a:pPr algn="ctr"/>
            <a:r>
              <a:rPr lang="en-US" altLang="ja-JP" sz="1600" dirty="0">
                <a:solidFill>
                  <a:srgbClr val="008000"/>
                </a:solidFill>
              </a:rPr>
              <a:t>【</a:t>
            </a:r>
            <a:r>
              <a:rPr lang="ja-JP" altLang="en-US" sz="1600" dirty="0">
                <a:solidFill>
                  <a:srgbClr val="008000"/>
                </a:solidFill>
              </a:rPr>
              <a:t>第３次：自動化</a:t>
            </a:r>
            <a:r>
              <a:rPr lang="en-US" altLang="ja-JP" sz="1600" dirty="0">
                <a:solidFill>
                  <a:srgbClr val="008000"/>
                </a:solidFill>
              </a:rPr>
              <a:t>】</a:t>
            </a:r>
            <a:endParaRPr lang="ja-JP" altLang="en-US" sz="1600" dirty="0">
              <a:solidFill>
                <a:srgbClr val="008000"/>
              </a:solidFill>
            </a:endParaRPr>
          </a:p>
        </p:txBody>
      </p:sp>
      <p:sp>
        <p:nvSpPr>
          <p:cNvPr id="9" name="テキスト ボックス 8"/>
          <p:cNvSpPr txBox="1"/>
          <p:nvPr/>
        </p:nvSpPr>
        <p:spPr>
          <a:xfrm>
            <a:off x="6141599" y="775265"/>
            <a:ext cx="1863812" cy="338554"/>
          </a:xfrm>
          <a:prstGeom prst="rect">
            <a:avLst/>
          </a:prstGeom>
          <a:noFill/>
        </p:spPr>
        <p:txBody>
          <a:bodyPr wrap="none" rtlCol="0">
            <a:spAutoFit/>
          </a:bodyPr>
          <a:lstStyle/>
          <a:p>
            <a:pPr algn="ctr"/>
            <a:r>
              <a:rPr lang="en-US" altLang="ja-JP" sz="1600" dirty="0">
                <a:solidFill>
                  <a:srgbClr val="008000"/>
                </a:solidFill>
              </a:rPr>
              <a:t>【</a:t>
            </a:r>
            <a:r>
              <a:rPr lang="ja-JP" altLang="en-US" sz="1600" dirty="0">
                <a:solidFill>
                  <a:srgbClr val="008000"/>
                </a:solidFill>
              </a:rPr>
              <a:t>第４次：自律連携</a:t>
            </a:r>
            <a:r>
              <a:rPr lang="en-US" altLang="ja-JP" sz="1600" dirty="0">
                <a:solidFill>
                  <a:srgbClr val="008000"/>
                </a:solidFill>
              </a:rPr>
              <a:t>】</a:t>
            </a:r>
            <a:endParaRPr lang="ja-JP" altLang="en-US" sz="1600" dirty="0">
              <a:solidFill>
                <a:srgbClr val="008000"/>
              </a:solidFill>
            </a:endParaRPr>
          </a:p>
        </p:txBody>
      </p:sp>
      <p:sp>
        <p:nvSpPr>
          <p:cNvPr id="10" name="テキスト ボックス 9"/>
          <p:cNvSpPr txBox="1"/>
          <p:nvPr/>
        </p:nvSpPr>
        <p:spPr>
          <a:xfrm>
            <a:off x="6141599" y="1010597"/>
            <a:ext cx="1818458" cy="276999"/>
          </a:xfrm>
          <a:prstGeom prst="rect">
            <a:avLst/>
          </a:prstGeom>
          <a:noFill/>
        </p:spPr>
        <p:txBody>
          <a:bodyPr wrap="square" rtlCol="0">
            <a:spAutoFit/>
          </a:bodyPr>
          <a:lstStyle/>
          <a:p>
            <a:pPr algn="ctr"/>
            <a:r>
              <a:rPr lang="en-US" altLang="ja-JP" sz="1200" dirty="0">
                <a:solidFill>
                  <a:srgbClr val="008000"/>
                </a:solidFill>
              </a:rPr>
              <a:t>Cyber-Physical System </a:t>
            </a:r>
            <a:endParaRPr kumimoji="1" lang="ja-JP" altLang="en-US" sz="1200" dirty="0">
              <a:solidFill>
                <a:srgbClr val="008000"/>
              </a:solidFill>
            </a:endParaRPr>
          </a:p>
        </p:txBody>
      </p:sp>
      <p:sp>
        <p:nvSpPr>
          <p:cNvPr id="11" name="正方形/長方形 10"/>
          <p:cNvSpPr/>
          <p:nvPr/>
        </p:nvSpPr>
        <p:spPr>
          <a:xfrm>
            <a:off x="1201949" y="1222039"/>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kumimoji="1" lang="ja-JP" altLang="en-US" sz="1050" dirty="0">
                <a:solidFill>
                  <a:srgbClr val="FFFFFF"/>
                </a:solidFill>
                <a:latin typeface="ＭＳ Ｐゴシック"/>
                <a:ea typeface="ＭＳ Ｐゴシック"/>
                <a:cs typeface="ＭＳ Ｐゴシック"/>
              </a:rPr>
              <a:t>蒸気機関</a:t>
            </a:r>
            <a:endParaRPr kumimoji="1" lang="en-US" altLang="ja-JP" sz="1050" dirty="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a:solidFill>
                  <a:srgbClr val="FFFFFF"/>
                </a:solidFill>
                <a:latin typeface="ＭＳ Ｐゴシック"/>
                <a:ea typeface="ＭＳ Ｐゴシック"/>
                <a:cs typeface="ＭＳ Ｐゴシック"/>
              </a:rPr>
              <a:t>大量生産</a:t>
            </a:r>
            <a:endParaRPr lang="en-US" altLang="ja-JP" sz="1050" dirty="0">
              <a:solidFill>
                <a:srgbClr val="FFFFFF"/>
              </a:solidFill>
              <a:latin typeface="ＭＳ Ｐゴシック"/>
              <a:ea typeface="ＭＳ Ｐゴシック"/>
              <a:cs typeface="ＭＳ Ｐゴシック"/>
            </a:endParaRPr>
          </a:p>
          <a:p>
            <a:pPr marL="171450" indent="-171450">
              <a:buFont typeface="Wingdings" charset="2"/>
              <a:buChar char="l"/>
            </a:pPr>
            <a:r>
              <a:rPr kumimoji="1" lang="ja-JP" altLang="en-US" sz="1050" dirty="0">
                <a:solidFill>
                  <a:srgbClr val="FFFFFF"/>
                </a:solidFill>
                <a:latin typeface="ＭＳ Ｐゴシック"/>
                <a:ea typeface="ＭＳ Ｐゴシック"/>
                <a:cs typeface="ＭＳ Ｐゴシック"/>
              </a:rPr>
              <a:t>移動手段の革新</a:t>
            </a:r>
          </a:p>
        </p:txBody>
      </p:sp>
      <p:sp>
        <p:nvSpPr>
          <p:cNvPr id="12" name="正方形/長方形 11"/>
          <p:cNvSpPr/>
          <p:nvPr/>
        </p:nvSpPr>
        <p:spPr>
          <a:xfrm>
            <a:off x="2888730" y="1222039"/>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lang="ja-JP" altLang="en-US" sz="1050" dirty="0">
                <a:solidFill>
                  <a:srgbClr val="FFFFFF"/>
                </a:solidFill>
                <a:latin typeface="ＭＳ Ｐゴシック"/>
                <a:ea typeface="ＭＳ Ｐゴシック"/>
                <a:cs typeface="ＭＳ Ｐゴシック"/>
              </a:rPr>
              <a:t>電力</a:t>
            </a:r>
            <a:endParaRPr lang="en-US" altLang="ja-JP" sz="1050" dirty="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a:solidFill>
                  <a:srgbClr val="FFFFFF"/>
                </a:solidFill>
                <a:latin typeface="ＭＳ Ｐゴシック"/>
                <a:ea typeface="ＭＳ Ｐゴシック"/>
                <a:cs typeface="ＭＳ Ｐゴシック"/>
              </a:rPr>
              <a:t>科学的管理</a:t>
            </a:r>
            <a:endParaRPr lang="en-US" altLang="ja-JP" sz="1050" dirty="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a:solidFill>
                  <a:srgbClr val="FFFFFF"/>
                </a:solidFill>
                <a:latin typeface="ＭＳ Ｐゴシック"/>
                <a:ea typeface="ＭＳ Ｐゴシック"/>
                <a:cs typeface="ＭＳ Ｐゴシック"/>
              </a:rPr>
              <a:t>化学産業の発展</a:t>
            </a:r>
            <a:endParaRPr kumimoji="1" lang="ja-JP" altLang="en-US" sz="1050" dirty="0">
              <a:solidFill>
                <a:srgbClr val="FFFFFF"/>
              </a:solidFill>
              <a:latin typeface="ＭＳ Ｐゴシック"/>
              <a:ea typeface="ＭＳ Ｐゴシック"/>
              <a:cs typeface="ＭＳ Ｐゴシック"/>
            </a:endParaRPr>
          </a:p>
        </p:txBody>
      </p:sp>
      <p:sp>
        <p:nvSpPr>
          <p:cNvPr id="13" name="正方形/長方形 12"/>
          <p:cNvSpPr/>
          <p:nvPr/>
        </p:nvSpPr>
        <p:spPr>
          <a:xfrm>
            <a:off x="4608060" y="4217794"/>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lang="ja-JP" altLang="en-US" sz="1050" dirty="0">
                <a:solidFill>
                  <a:srgbClr val="FFFFFF"/>
                </a:solidFill>
                <a:latin typeface="ＭＳ Ｐゴシック"/>
                <a:ea typeface="ＭＳ Ｐゴシック"/>
                <a:cs typeface="ＭＳ Ｐゴシック"/>
              </a:rPr>
              <a:t>コンピュータ</a:t>
            </a:r>
            <a:endParaRPr lang="en-US" altLang="ja-JP" sz="1050" dirty="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a:solidFill>
                  <a:srgbClr val="FFFFFF"/>
                </a:solidFill>
                <a:latin typeface="ＭＳ Ｐゴシック"/>
                <a:ea typeface="ＭＳ Ｐゴシック"/>
                <a:cs typeface="ＭＳ Ｐゴシック"/>
              </a:rPr>
              <a:t>自動制御</a:t>
            </a:r>
            <a:endParaRPr lang="en-US" altLang="ja-JP" sz="1050" dirty="0">
              <a:solidFill>
                <a:srgbClr val="FFFFFF"/>
              </a:solidFill>
              <a:latin typeface="ＭＳ Ｐゴシック"/>
              <a:ea typeface="ＭＳ Ｐゴシック"/>
              <a:cs typeface="ＭＳ Ｐゴシック"/>
            </a:endParaRPr>
          </a:p>
          <a:p>
            <a:pPr marL="171450" indent="-171450">
              <a:buFont typeface="Wingdings" charset="2"/>
              <a:buChar char="l"/>
            </a:pPr>
            <a:r>
              <a:rPr kumimoji="1" lang="ja-JP" altLang="en-US" sz="1050" dirty="0">
                <a:solidFill>
                  <a:srgbClr val="FFFFFF"/>
                </a:solidFill>
                <a:latin typeface="ＭＳ Ｐゴシック"/>
                <a:ea typeface="ＭＳ Ｐゴシック"/>
                <a:cs typeface="ＭＳ Ｐゴシック"/>
              </a:rPr>
              <a:t>大量生産と品質安定</a:t>
            </a:r>
          </a:p>
        </p:txBody>
      </p:sp>
      <p:sp>
        <p:nvSpPr>
          <p:cNvPr id="14" name="正方形/長方形 13"/>
          <p:cNvSpPr/>
          <p:nvPr/>
        </p:nvSpPr>
        <p:spPr>
          <a:xfrm>
            <a:off x="6232247" y="3141649"/>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lang="en-US" altLang="ja-JP" sz="1050" dirty="0" err="1">
                <a:solidFill>
                  <a:srgbClr val="FFFFFF"/>
                </a:solidFill>
                <a:latin typeface="ＭＳ Ｐゴシック"/>
                <a:ea typeface="ＭＳ Ｐゴシック"/>
                <a:cs typeface="ＭＳ Ｐゴシック"/>
              </a:rPr>
              <a:t>IoT</a:t>
            </a:r>
            <a:r>
              <a:rPr lang="en-US" altLang="ja-JP" sz="1050" dirty="0">
                <a:solidFill>
                  <a:srgbClr val="FFFFFF"/>
                </a:solidFill>
                <a:latin typeface="ＭＳ Ｐゴシック"/>
                <a:ea typeface="ＭＳ Ｐゴシック"/>
                <a:cs typeface="ＭＳ Ｐゴシック"/>
              </a:rPr>
              <a:t>/M2M</a:t>
            </a:r>
          </a:p>
          <a:p>
            <a:pPr marL="171450" indent="-171450">
              <a:buFont typeface="Wingdings" charset="2"/>
              <a:buChar char="l"/>
            </a:pPr>
            <a:r>
              <a:rPr lang="ja-JP" altLang="en-US" sz="1050" dirty="0">
                <a:solidFill>
                  <a:srgbClr val="FFFFFF"/>
                </a:solidFill>
                <a:latin typeface="ＭＳ Ｐゴシック"/>
                <a:ea typeface="ＭＳ Ｐゴシック"/>
                <a:cs typeface="ＭＳ Ｐゴシック"/>
              </a:rPr>
              <a:t>自律制御</a:t>
            </a:r>
          </a:p>
          <a:p>
            <a:pPr marL="171450" indent="-171450">
              <a:buFont typeface="Wingdings" charset="2"/>
              <a:buChar char="l"/>
            </a:pPr>
            <a:r>
              <a:rPr lang="ja-JP" altLang="en-US" sz="1050" dirty="0">
                <a:solidFill>
                  <a:srgbClr val="FFFFFF"/>
                </a:solidFill>
                <a:latin typeface="ＭＳ Ｐゴシック"/>
                <a:ea typeface="ＭＳ Ｐゴシック"/>
                <a:cs typeface="ＭＳ Ｐゴシック"/>
              </a:rPr>
              <a:t>つながる工場</a:t>
            </a:r>
            <a:endParaRPr lang="en-US" altLang="ja-JP" sz="105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092486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インダストリー</a:t>
            </a:r>
            <a:r>
              <a:rPr kumimoji="1" lang="en-US" altLang="ja-JP" dirty="0"/>
              <a:t>4.0</a:t>
            </a:r>
            <a:r>
              <a:rPr kumimoji="1" lang="ja-JP" altLang="en-US" dirty="0"/>
              <a:t>を支える繋がり</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58</a:t>
            </a:fld>
            <a:endParaRPr kumimoji="1" lang="ja-JP" altLang="en-US"/>
          </a:p>
        </p:txBody>
      </p:sp>
      <p:sp>
        <p:nvSpPr>
          <p:cNvPr id="5" name="正方形/長方形 4"/>
          <p:cNvSpPr/>
          <p:nvPr/>
        </p:nvSpPr>
        <p:spPr>
          <a:xfrm>
            <a:off x="3323273" y="6405481"/>
            <a:ext cx="4572000" cy="246221"/>
          </a:xfrm>
          <a:prstGeom prst="rect">
            <a:avLst/>
          </a:prstGeom>
        </p:spPr>
        <p:txBody>
          <a:bodyPr>
            <a:spAutoFit/>
          </a:bodyPr>
          <a:lstStyle/>
          <a:p>
            <a:pPr algn="r"/>
            <a:r>
              <a:rPr lang="en-US" altLang="ja-JP" sz="1000" dirty="0"/>
              <a:t>Recommendations for implementing the strategic initiative INDUSTRIE 4.0</a:t>
            </a:r>
            <a:endParaRPr lang="ja-JP" altLang="en-US" sz="1000" dirty="0"/>
          </a:p>
        </p:txBody>
      </p:sp>
      <p:pic>
        <p:nvPicPr>
          <p:cNvPr id="12" name="図 11" descr="スクリーンショット 2015-01-11 16.58.4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2685" y="957851"/>
            <a:ext cx="6712588" cy="5370070"/>
          </a:xfrm>
          <a:prstGeom prst="rect">
            <a:avLst/>
          </a:prstGeom>
        </p:spPr>
      </p:pic>
    </p:spTree>
    <p:extLst>
      <p:ext uri="{BB962C8B-B14F-4D97-AF65-F5344CB8AC3E}">
        <p14:creationId xmlns:p14="http://schemas.microsoft.com/office/powerpoint/2010/main" val="12260996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従来の工場とインダストリー</a:t>
            </a:r>
            <a:r>
              <a:rPr kumimoji="1" lang="en-US" altLang="ja-JP" dirty="0"/>
              <a:t>4.0</a:t>
            </a:r>
            <a:r>
              <a:rPr kumimoji="1" lang="ja-JP" altLang="en-US" dirty="0"/>
              <a:t>がめざす工場の違い</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59</a:t>
            </a:fld>
            <a:endParaRPr kumimoji="1" lang="ja-JP" altLang="en-US"/>
          </a:p>
        </p:txBody>
      </p:sp>
      <p:pic>
        <p:nvPicPr>
          <p:cNvPr id="12" name="図 11" descr="8fa39d9f-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8493" y="642384"/>
            <a:ext cx="3979071" cy="3572874"/>
          </a:xfrm>
          <a:prstGeom prst="rect">
            <a:avLst/>
          </a:prstGeom>
        </p:spPr>
      </p:pic>
      <p:pic>
        <p:nvPicPr>
          <p:cNvPr id="13" name="図 12" descr="5a7dae1d-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75427" y="642384"/>
            <a:ext cx="3809798" cy="3968540"/>
          </a:xfrm>
          <a:prstGeom prst="rect">
            <a:avLst/>
          </a:prstGeom>
        </p:spPr>
      </p:pic>
      <p:sp>
        <p:nvSpPr>
          <p:cNvPr id="14" name="二等辺三角形 13"/>
          <p:cNvSpPr/>
          <p:nvPr/>
        </p:nvSpPr>
        <p:spPr>
          <a:xfrm rot="5400000">
            <a:off x="4061846" y="2543403"/>
            <a:ext cx="1163297" cy="339325"/>
          </a:xfrm>
          <a:prstGeom prst="triangle">
            <a:avLst/>
          </a:prstGeom>
          <a:solidFill>
            <a:schemeClr val="accent3">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218494" y="4396442"/>
            <a:ext cx="4337754" cy="2123658"/>
          </a:xfrm>
          <a:prstGeom prst="rect">
            <a:avLst/>
          </a:prstGeom>
        </p:spPr>
        <p:txBody>
          <a:bodyPr wrap="square">
            <a:spAutoFit/>
          </a:bodyPr>
          <a:lstStyle/>
          <a:p>
            <a:pPr marL="171450" indent="-171450">
              <a:buFont typeface="Wingdings" charset="2"/>
              <a:buChar char="l"/>
            </a:pPr>
            <a:r>
              <a:rPr lang="ja-JP" altLang="en-US" sz="1200" dirty="0"/>
              <a:t>決められた工程に従って進められるライン生産方式が主流。</a:t>
            </a:r>
            <a:endParaRPr lang="en-US" altLang="ja-JP" sz="1200" dirty="0"/>
          </a:p>
          <a:p>
            <a:pPr marL="171450" indent="-171450">
              <a:buFont typeface="Wingdings" charset="2"/>
              <a:buChar char="l"/>
            </a:pPr>
            <a:r>
              <a:rPr lang="ja-JP" altLang="en-US" sz="1200" dirty="0"/>
              <a:t>混流生産もあるが、多くの製造機械によるラインを組まないといけないので、製品の仕様を多様化することは簡単ではない。</a:t>
            </a:r>
          </a:p>
          <a:p>
            <a:pPr marL="171450" indent="-171450">
              <a:buFont typeface="Wingdings" charset="2"/>
              <a:buChar char="l"/>
            </a:pPr>
            <a:r>
              <a:rPr lang="ja-JP" altLang="en-US" sz="1200" dirty="0"/>
              <a:t>製造実行システムは、本来は生産ラインに柔軟性をもたらすはずだが、生産ラインを構成するハードウェアの制約によって活用できる機能が限定的。</a:t>
            </a:r>
          </a:p>
          <a:p>
            <a:pPr marL="171450" indent="-171450">
              <a:buFont typeface="Wingdings" charset="2"/>
              <a:buChar char="l"/>
            </a:pPr>
            <a:r>
              <a:rPr lang="ja-JP" altLang="en-US" sz="1200" dirty="0"/>
              <a:t>生産ラインで働く人々も個々の現場で全体像が把握できず、定められた役割を果たすための作業を行う。</a:t>
            </a:r>
          </a:p>
          <a:p>
            <a:pPr marL="171450" indent="-171450">
              <a:buFont typeface="Wingdings" charset="2"/>
              <a:buChar char="l"/>
            </a:pPr>
            <a:r>
              <a:rPr lang="ja-JP" altLang="en-US" sz="1200" dirty="0"/>
              <a:t>結果としてリアルタイムで顧客ごとの個別の要望に応えることは難しく、要望があったとしても、生産現場で動的に実現することは困難。</a:t>
            </a:r>
          </a:p>
        </p:txBody>
      </p:sp>
      <p:sp>
        <p:nvSpPr>
          <p:cNvPr id="16" name="正方形/長方形 15"/>
          <p:cNvSpPr/>
          <p:nvPr/>
        </p:nvSpPr>
        <p:spPr>
          <a:xfrm>
            <a:off x="4763369" y="4729254"/>
            <a:ext cx="4337754" cy="1569660"/>
          </a:xfrm>
          <a:prstGeom prst="rect">
            <a:avLst/>
          </a:prstGeom>
        </p:spPr>
        <p:txBody>
          <a:bodyPr wrap="square">
            <a:spAutoFit/>
          </a:bodyPr>
          <a:lstStyle/>
          <a:p>
            <a:pPr marL="171450" indent="-171450">
              <a:buFont typeface="Wingdings" charset="2"/>
              <a:buChar char="l"/>
            </a:pPr>
            <a:r>
              <a:rPr lang="ja-JP" altLang="en-US" sz="1200" dirty="0"/>
              <a:t>製品個々の仕様ごとに工程の組み替えがダイナミックに行われる（ダイナミックセル・システム）。</a:t>
            </a:r>
            <a:endParaRPr lang="en-US" altLang="ja-JP" sz="1200" dirty="0"/>
          </a:p>
          <a:p>
            <a:pPr marL="171450" indent="-171450">
              <a:buFont typeface="Wingdings" charset="2"/>
              <a:buChar char="l"/>
            </a:pPr>
            <a:r>
              <a:rPr lang="ja-JP" altLang="en-US" sz="1200" dirty="0"/>
              <a:t>顧客、機械、設備、部材、製品、作業者の情報が全て収集連携され、製品毎に個別最適化された工程を自動的に作る。</a:t>
            </a:r>
            <a:endParaRPr lang="en-US" altLang="ja-JP" sz="1200" dirty="0"/>
          </a:p>
          <a:p>
            <a:pPr marL="171450" indent="-171450">
              <a:buFont typeface="Wingdings" charset="2"/>
              <a:buChar char="l"/>
            </a:pPr>
            <a:r>
              <a:rPr lang="ja-JP" altLang="en-US" sz="1200" dirty="0"/>
              <a:t>生産工程は、コンピューター上で構築・検証され、それに合わせた実際の工程が実行される（</a:t>
            </a:r>
            <a:r>
              <a:rPr lang="en-US" altLang="ja-JP" sz="1200" dirty="0"/>
              <a:t>Cyber-Physical System</a:t>
            </a:r>
            <a:r>
              <a:rPr lang="ja-JP" altLang="en-US" sz="1200" dirty="0"/>
              <a:t>）。</a:t>
            </a:r>
          </a:p>
          <a:p>
            <a:pPr marL="171450" indent="-171450">
              <a:buFont typeface="Wingdings" charset="2"/>
              <a:buChar char="l"/>
            </a:pPr>
            <a:r>
              <a:rPr lang="ja-JP" altLang="en-US" sz="1200" dirty="0"/>
              <a:t>結果としてリアルタイムで顧客ごとの個別の要望に応えることができ、要望があれば、生産現場で動的に実現する。</a:t>
            </a:r>
          </a:p>
        </p:txBody>
      </p:sp>
      <p:sp>
        <p:nvSpPr>
          <p:cNvPr id="17" name="正方形/長方形 16"/>
          <p:cNvSpPr/>
          <p:nvPr/>
        </p:nvSpPr>
        <p:spPr>
          <a:xfrm>
            <a:off x="4493846" y="6366701"/>
            <a:ext cx="4572000" cy="246221"/>
          </a:xfrm>
          <a:prstGeom prst="rect">
            <a:avLst/>
          </a:prstGeom>
        </p:spPr>
        <p:txBody>
          <a:bodyPr>
            <a:spAutoFit/>
          </a:bodyPr>
          <a:lstStyle/>
          <a:p>
            <a:pPr algn="r"/>
            <a:r>
              <a:rPr lang="en-US" altLang="ja-JP" sz="1000" dirty="0"/>
              <a:t>http://</a:t>
            </a:r>
            <a:r>
              <a:rPr lang="en-US" altLang="ja-JP" sz="1000" dirty="0" err="1"/>
              <a:t>blog.livedoor.jp</a:t>
            </a:r>
            <a:r>
              <a:rPr lang="en-US" altLang="ja-JP" sz="1000" dirty="0"/>
              <a:t>/ail01u9j10taw/archives/4075532.html</a:t>
            </a:r>
            <a:endParaRPr lang="ja-JP" altLang="en-US" sz="1000" dirty="0"/>
          </a:p>
        </p:txBody>
      </p:sp>
    </p:spTree>
    <p:extLst>
      <p:ext uri="{BB962C8B-B14F-4D97-AF65-F5344CB8AC3E}">
        <p14:creationId xmlns:p14="http://schemas.microsoft.com/office/powerpoint/2010/main" val="1951543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4"/>
            <a:ext cx="8026822" cy="58064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err="1">
                <a:solidFill>
                  <a:schemeClr val="tx1">
                    <a:lumMod val="50000"/>
                    <a:lumOff val="50000"/>
                  </a:schemeClr>
                </a:solidFill>
              </a:rPr>
              <a:t>IoT</a:t>
            </a:r>
            <a:r>
              <a:rPr lang="ja-JP" altLang="en-US" dirty="0">
                <a:solidFill>
                  <a:schemeClr val="tx1">
                    <a:lumMod val="50000"/>
                    <a:lumOff val="50000"/>
                  </a:schemeClr>
                </a:solidFill>
              </a:rPr>
              <a:t>の２つの意味</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p>
          <a:p>
            <a:pPr algn="ctr"/>
            <a:r>
              <a:rPr lang="ja-JP" altLang="en-US" sz="1200" b="1" dirty="0">
                <a:solidFill>
                  <a:schemeClr val="bg1"/>
                </a:solidFill>
                <a:latin typeface="Meiryo" charset="-128"/>
                <a:ea typeface="Meiryo" charset="-128"/>
                <a:cs typeface="Meiryo" charset="-128"/>
              </a:rPr>
              <a:t>モニタリング</a:t>
            </a:r>
            <a:endParaRPr kumimoji="1" lang="ja-JP" altLang="en-US" sz="1200" b="1"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a:p>
            <a:pPr algn="ctr"/>
            <a:r>
              <a:rPr kumimoji="1" lang="ja-JP" altLang="en-US" sz="1200" b="1" dirty="0">
                <a:solidFill>
                  <a:schemeClr val="bg1"/>
                </a:solidFill>
                <a:latin typeface="Meiryo" charset="-128"/>
                <a:ea typeface="Meiryo" charset="-128"/>
                <a:cs typeface="Meiryo" charset="-128"/>
              </a:rPr>
              <a:t>原因解明・発見</a:t>
            </a:r>
            <a:r>
              <a:rPr kumimoji="1" lang="en-US" altLang="ja-JP" sz="1200" b="1" dirty="0">
                <a:solidFill>
                  <a:schemeClr val="bg1"/>
                </a:solidFill>
                <a:latin typeface="Meiryo" charset="-128"/>
                <a:ea typeface="Meiryo" charset="-128"/>
                <a:cs typeface="Meiryo" charset="-128"/>
              </a:rPr>
              <a:t>/</a:t>
            </a:r>
            <a:r>
              <a:rPr kumimoji="1" lang="ja-JP" altLang="en-US" sz="1200" b="1" dirty="0">
                <a:solidFill>
                  <a:schemeClr val="bg1"/>
                </a:solidFill>
                <a:latin typeface="Meiryo" charset="-128"/>
                <a:ea typeface="Meiryo" charset="-128"/>
                <a:cs typeface="Meiryo" charset="-128"/>
              </a:rPr>
              <a:t>洞察</a:t>
            </a:r>
          </a:p>
          <a:p>
            <a:pPr algn="ctr"/>
            <a:r>
              <a:rPr kumimoji="1" lang="ja-JP" altLang="en-US" sz="1200" b="1" dirty="0">
                <a:solidFill>
                  <a:schemeClr val="bg1"/>
                </a:solidFill>
                <a:latin typeface="Meiryo" charset="-128"/>
                <a:ea typeface="Meiryo"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p>
          <a:p>
            <a:pPr algn="ctr"/>
            <a:r>
              <a:rPr kumimoji="1" lang="ja-JP" altLang="en-US" sz="1200" b="1" dirty="0">
                <a:solidFill>
                  <a:schemeClr val="bg1"/>
                </a:solidFill>
                <a:latin typeface="Meiryo" charset="-128"/>
                <a:ea typeface="Meiryo" charset="-128"/>
                <a:cs typeface="Meiryo" charset="-128"/>
              </a:rPr>
              <a:t>業務処理・情報提供</a:t>
            </a:r>
          </a:p>
          <a:p>
            <a:pPr algn="ctr"/>
            <a:r>
              <a:rPr kumimoji="1" lang="ja-JP" altLang="en-US" sz="1200" b="1" dirty="0">
                <a:solidFill>
                  <a:schemeClr val="bg1"/>
                </a:solidFill>
                <a:latin typeface="Meiryo" charset="-128"/>
                <a:ea typeface="Meiryo" charset="-128"/>
                <a:cs typeface="Meiryo" charset="-128"/>
              </a:rPr>
              <a:t>機器制御</a:t>
            </a: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メイリオ"/>
                <a:ea typeface="メイリオ"/>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日常生活・社会活動</a:t>
            </a: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
        <p:nvSpPr>
          <p:cNvPr id="50" name="左右矢印 49"/>
          <p:cNvSpPr/>
          <p:nvPr/>
        </p:nvSpPr>
        <p:spPr>
          <a:xfrm>
            <a:off x="3166810" y="5606330"/>
            <a:ext cx="2800707" cy="539258"/>
          </a:xfrm>
          <a:prstGeom prst="leftRightArrow">
            <a:avLst>
              <a:gd name="adj1" fmla="val 70217"/>
              <a:gd name="adj2"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Meiryo" charset="-128"/>
                <a:ea typeface="Meiryo" charset="-128"/>
                <a:cs typeface="Meiryo" charset="-128"/>
              </a:rPr>
              <a:t>現実世界をデジタル・データに変換</a:t>
            </a:r>
            <a:endParaRPr kumimoji="1" lang="en-US" altLang="ja-JP" sz="11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モノそのものやそれを取り囲む環境の状態とその変化</a:t>
            </a:r>
            <a:endParaRPr kumimoji="1" lang="ja-JP" altLang="en-US" sz="600" dirty="0">
              <a:solidFill>
                <a:srgbClr val="FFFFFF"/>
              </a:solidFill>
              <a:latin typeface="Meiryo" charset="-128"/>
              <a:ea typeface="Meiryo" charset="-128"/>
              <a:cs typeface="Meiryo" charset="-128"/>
            </a:endParaRPr>
          </a:p>
        </p:txBody>
      </p:sp>
      <p:sp>
        <p:nvSpPr>
          <p:cNvPr id="10" name="正方形/長方形 9"/>
          <p:cNvSpPr/>
          <p:nvPr/>
        </p:nvSpPr>
        <p:spPr>
          <a:xfrm>
            <a:off x="683569" y="3584368"/>
            <a:ext cx="7776864" cy="2938815"/>
          </a:xfrm>
          <a:prstGeom prst="rect">
            <a:avLst/>
          </a:prstGeom>
          <a:noFill/>
          <a:ln w="57150">
            <a:solidFill>
              <a:srgbClr val="FF6666"/>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39554" y="772317"/>
            <a:ext cx="8064894" cy="5825033"/>
          </a:xfrm>
          <a:prstGeom prst="rect">
            <a:avLst/>
          </a:prstGeom>
          <a:noFill/>
          <a:ln w="57150">
            <a:solidFill>
              <a:srgbClr val="7030A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四角形吹き出し 48"/>
          <p:cNvSpPr/>
          <p:nvPr/>
        </p:nvSpPr>
        <p:spPr>
          <a:xfrm>
            <a:off x="6062134" y="2813151"/>
            <a:ext cx="2466097" cy="964565"/>
          </a:xfrm>
          <a:prstGeom prst="wedgeRectCallout">
            <a:avLst>
              <a:gd name="adj1" fmla="val 48846"/>
              <a:gd name="adj2" fmla="val -92713"/>
            </a:avLst>
          </a:prstGeom>
          <a:solidFill>
            <a:schemeClr val="accent4">
              <a:lumMod val="75000"/>
              <a:alpha val="67451"/>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b="1" dirty="0">
                <a:solidFill>
                  <a:schemeClr val="bg1"/>
                </a:solidFill>
                <a:latin typeface="メイリオ"/>
                <a:ea typeface="メイリオ"/>
                <a:cs typeface="メイリオ"/>
              </a:rPr>
              <a:t>広義の</a:t>
            </a:r>
            <a:r>
              <a:rPr lang="en-US" altLang="ja-JP" sz="1400" b="1" dirty="0" err="1">
                <a:solidFill>
                  <a:schemeClr val="bg1"/>
                </a:solidFill>
                <a:latin typeface="メイリオ"/>
                <a:ea typeface="メイリオ"/>
                <a:cs typeface="メイリオ"/>
              </a:rPr>
              <a:t>IoT</a:t>
            </a:r>
            <a:r>
              <a:rPr lang="ja-JP" altLang="en-US" sz="1400" b="1" dirty="0">
                <a:solidFill>
                  <a:schemeClr val="bg1"/>
                </a:solidFill>
                <a:latin typeface="メイリオ"/>
                <a:ea typeface="メイリオ"/>
                <a:cs typeface="メイリオ"/>
              </a:rPr>
              <a:t>＝</a:t>
            </a:r>
            <a:r>
              <a:rPr lang="en-US" altLang="ja-JP" sz="1400" b="1" dirty="0">
                <a:solidFill>
                  <a:schemeClr val="bg1"/>
                </a:solidFill>
                <a:latin typeface="メイリオ"/>
                <a:ea typeface="メイリオ"/>
                <a:cs typeface="メイリオ"/>
              </a:rPr>
              <a:t>CPS</a:t>
            </a:r>
          </a:p>
          <a:p>
            <a:r>
              <a:rPr lang="ja-JP" altLang="en-US" sz="1200" dirty="0">
                <a:solidFill>
                  <a:schemeClr val="bg1"/>
                </a:solidFill>
                <a:latin typeface="Meiryo" charset="-128"/>
                <a:ea typeface="Meiryo" charset="-128"/>
                <a:cs typeface="Meiryo" charset="-128"/>
              </a:rPr>
              <a:t>デジタル・データで現実世界を捉え、アナログな現実世界を動かす仕組み</a:t>
            </a:r>
          </a:p>
        </p:txBody>
      </p:sp>
      <p:sp>
        <p:nvSpPr>
          <p:cNvPr id="6" name="四角形吹き出し 5"/>
          <p:cNvSpPr/>
          <p:nvPr/>
        </p:nvSpPr>
        <p:spPr>
          <a:xfrm>
            <a:off x="249817" y="3490811"/>
            <a:ext cx="2433363" cy="964565"/>
          </a:xfrm>
          <a:prstGeom prst="wedgeRectCallout">
            <a:avLst>
              <a:gd name="adj1" fmla="val 63300"/>
              <a:gd name="adj2" fmla="val 33515"/>
            </a:avLst>
          </a:prstGeom>
          <a:solidFill>
            <a:srgbClr val="FF6666">
              <a:alpha val="6745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b="1" dirty="0">
                <a:solidFill>
                  <a:schemeClr val="bg1"/>
                </a:solidFill>
                <a:latin typeface="メイリオ"/>
                <a:ea typeface="メイリオ"/>
                <a:cs typeface="メイリオ"/>
              </a:rPr>
              <a:t>狭義の</a:t>
            </a:r>
            <a:r>
              <a:rPr lang="en-US" altLang="ja-JP" sz="1400" b="1" dirty="0" err="1">
                <a:solidFill>
                  <a:schemeClr val="bg1"/>
                </a:solidFill>
                <a:latin typeface="メイリオ"/>
                <a:ea typeface="メイリオ"/>
                <a:cs typeface="メイリオ"/>
              </a:rPr>
              <a:t>IoT</a:t>
            </a:r>
            <a:endParaRPr lang="en-US" altLang="ja-JP" sz="1400" b="1" dirty="0">
              <a:solidFill>
                <a:schemeClr val="bg1"/>
              </a:solidFill>
              <a:latin typeface="メイリオ"/>
              <a:ea typeface="メイリオ"/>
              <a:cs typeface="メイリオ"/>
            </a:endParaRPr>
          </a:p>
          <a:p>
            <a:r>
              <a:rPr lang="ja-JP" altLang="en-US" sz="1200" dirty="0">
                <a:solidFill>
                  <a:schemeClr val="bg1"/>
                </a:solidFill>
                <a:latin typeface="メイリオ"/>
                <a:ea typeface="メイリオ"/>
                <a:cs typeface="メイリオ"/>
              </a:rPr>
              <a:t>現実世界の出来事をデジタル・データに変換しネットに送り出す仕組み</a:t>
            </a:r>
          </a:p>
        </p:txBody>
      </p:sp>
    </p:spTree>
    <p:extLst>
      <p:ext uri="{BB962C8B-B14F-4D97-AF65-F5344CB8AC3E}">
        <p14:creationId xmlns:p14="http://schemas.microsoft.com/office/powerpoint/2010/main" val="214157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dissolve">
                                      <p:cBhvr>
                                        <p:cTn id="15" dur="500"/>
                                        <p:tgtEl>
                                          <p:spTgt spid="5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dissolve">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2" grpId="0" animBg="1"/>
      <p:bldP spid="49"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インターストリー</a:t>
            </a:r>
            <a:r>
              <a:rPr kumimoji="1" lang="en-US" altLang="ja-JP" dirty="0"/>
              <a:t>4.0</a:t>
            </a:r>
            <a:r>
              <a:rPr kumimoji="1" lang="ja-JP" altLang="en-US" dirty="0"/>
              <a:t>を支える</a:t>
            </a:r>
            <a:r>
              <a:rPr lang="en-US" altLang="ja-JP" dirty="0"/>
              <a:t>CPS</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60</a:t>
            </a:fld>
            <a:endParaRPr kumimoji="1" lang="ja-JP" altLang="en-US"/>
          </a:p>
        </p:txBody>
      </p:sp>
      <p:pic>
        <p:nvPicPr>
          <p:cNvPr id="14" name="図 13" descr="acatech-Smart-Factor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40567" y="996478"/>
            <a:ext cx="5994403" cy="4616926"/>
          </a:xfrm>
          <a:prstGeom prst="rect">
            <a:avLst/>
          </a:prstGeom>
        </p:spPr>
      </p:pic>
      <p:pic>
        <p:nvPicPr>
          <p:cNvPr id="17" name="図 16" descr="T3-Industry-4.0-03-BB-1405-20.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5530" y="787038"/>
            <a:ext cx="7580611" cy="5378982"/>
          </a:xfrm>
          <a:prstGeom prst="rect">
            <a:avLst/>
          </a:prstGeom>
        </p:spPr>
      </p:pic>
      <p:sp>
        <p:nvSpPr>
          <p:cNvPr id="16" name="テキスト ボックス 15"/>
          <p:cNvSpPr txBox="1"/>
          <p:nvPr/>
        </p:nvSpPr>
        <p:spPr>
          <a:xfrm>
            <a:off x="2409790" y="5920101"/>
            <a:ext cx="4067540" cy="584776"/>
          </a:xfrm>
          <a:prstGeom prst="rect">
            <a:avLst/>
          </a:prstGeom>
          <a:noFill/>
        </p:spPr>
        <p:txBody>
          <a:bodyPr wrap="none" rtlCol="0">
            <a:spAutoFit/>
          </a:bodyPr>
          <a:lstStyle/>
          <a:p>
            <a:pPr algn="ctr"/>
            <a:r>
              <a:rPr lang="en-US" altLang="ja-JP" sz="3200" dirty="0">
                <a:solidFill>
                  <a:schemeClr val="tx1">
                    <a:lumMod val="50000"/>
                    <a:lumOff val="50000"/>
                  </a:schemeClr>
                </a:solidFill>
              </a:rPr>
              <a:t>Cyber-Physical Systems </a:t>
            </a:r>
            <a:endParaRPr kumimoji="1" lang="ja-JP" altLang="en-US" sz="3200" dirty="0">
              <a:solidFill>
                <a:schemeClr val="tx1">
                  <a:lumMod val="50000"/>
                  <a:lumOff val="50000"/>
                </a:schemeClr>
              </a:solidFill>
            </a:endParaRPr>
          </a:p>
        </p:txBody>
      </p:sp>
    </p:spTree>
    <p:extLst>
      <p:ext uri="{BB962C8B-B14F-4D97-AF65-F5344CB8AC3E}">
        <p14:creationId xmlns:p14="http://schemas.microsoft.com/office/powerpoint/2010/main" val="10808891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61</a:t>
            </a:fld>
            <a:endParaRPr kumimoji="1" lang="ja-JP" altLang="en-US"/>
          </a:p>
        </p:txBody>
      </p:sp>
      <p:pic>
        <p:nvPicPr>
          <p:cNvPr id="6" name="図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57087" y="1875218"/>
            <a:ext cx="5286913" cy="3090687"/>
          </a:xfrm>
          <a:prstGeom prst="rect">
            <a:avLst/>
          </a:prstGeom>
        </p:spPr>
      </p:pic>
      <p:pic>
        <p:nvPicPr>
          <p:cNvPr id="7" name="図 6"/>
          <p:cNvPicPr>
            <a:picLocks noChangeAspect="1"/>
          </p:cNvPicPr>
          <p:nvPr/>
        </p:nvPicPr>
        <p:blipFill>
          <a:blip r:embed="rId3"/>
          <a:stretch>
            <a:fillRect/>
          </a:stretch>
        </p:blipFill>
        <p:spPr>
          <a:xfrm>
            <a:off x="1131612" y="1875218"/>
            <a:ext cx="3168352" cy="3194810"/>
          </a:xfrm>
          <a:prstGeom prst="rect">
            <a:avLst/>
          </a:prstGeom>
        </p:spPr>
      </p:pic>
      <p:sp>
        <p:nvSpPr>
          <p:cNvPr id="8" name="テキスト ボックス 7"/>
          <p:cNvSpPr txBox="1"/>
          <p:nvPr/>
        </p:nvSpPr>
        <p:spPr>
          <a:xfrm>
            <a:off x="4907799" y="5340247"/>
            <a:ext cx="3185487" cy="369332"/>
          </a:xfrm>
          <a:prstGeom prst="rect">
            <a:avLst/>
          </a:prstGeom>
          <a:noFill/>
        </p:spPr>
        <p:txBody>
          <a:bodyPr wrap="none" rtlCol="0">
            <a:spAutoFit/>
          </a:bodyPr>
          <a:lstStyle/>
          <a:p>
            <a:pPr algn="ctr"/>
            <a:r>
              <a:rPr kumimoji="1" lang="ja-JP" altLang="en-US">
                <a:solidFill>
                  <a:srgbClr val="00B0F0"/>
                </a:solidFill>
                <a:latin typeface="Meiryo" charset="-128"/>
                <a:ea typeface="Meiryo" charset="-128"/>
                <a:cs typeface="Meiryo" charset="-128"/>
              </a:rPr>
              <a:t>製造業とそれに関連する産業</a:t>
            </a:r>
            <a:endParaRPr kumimoji="1" lang="ja-JP" altLang="en-US" dirty="0">
              <a:solidFill>
                <a:srgbClr val="00B0F0"/>
              </a:solidFill>
              <a:latin typeface="Meiryo" charset="-128"/>
              <a:ea typeface="Meiryo" charset="-128"/>
              <a:cs typeface="Meiryo" charset="-128"/>
            </a:endParaRPr>
          </a:p>
        </p:txBody>
      </p:sp>
      <p:sp>
        <p:nvSpPr>
          <p:cNvPr id="9" name="テキスト ボックス 8"/>
          <p:cNvSpPr txBox="1"/>
          <p:nvPr/>
        </p:nvSpPr>
        <p:spPr>
          <a:xfrm>
            <a:off x="1238459" y="5333611"/>
            <a:ext cx="2954655" cy="369332"/>
          </a:xfrm>
          <a:prstGeom prst="rect">
            <a:avLst/>
          </a:prstGeom>
          <a:noFill/>
        </p:spPr>
        <p:txBody>
          <a:bodyPr wrap="none" rtlCol="0">
            <a:spAutoFit/>
          </a:bodyPr>
          <a:lstStyle/>
          <a:p>
            <a:pPr algn="ctr"/>
            <a:r>
              <a:rPr kumimoji="1" lang="ja-JP" altLang="en-US" dirty="0">
                <a:solidFill>
                  <a:srgbClr val="0432FF"/>
                </a:solidFill>
                <a:latin typeface="Meiryo" charset="-128"/>
                <a:ea typeface="Meiryo" charset="-128"/>
                <a:cs typeface="Meiryo" charset="-128"/>
              </a:rPr>
              <a:t>製造業に限らず広範な産業</a:t>
            </a:r>
          </a:p>
        </p:txBody>
      </p:sp>
      <p:sp>
        <p:nvSpPr>
          <p:cNvPr id="10" name="タイトル 1"/>
          <p:cNvSpPr>
            <a:spLocks noGrp="1"/>
          </p:cNvSpPr>
          <p:nvPr>
            <p:ph type="title"/>
          </p:nvPr>
        </p:nvSpPr>
        <p:spPr/>
        <p:txBody>
          <a:bodyPr/>
          <a:lstStyle/>
          <a:p>
            <a:r>
              <a:rPr kumimoji="1" lang="en-US" altLang="ja-JP" dirty="0"/>
              <a:t>Industrial Internet </a:t>
            </a:r>
            <a:r>
              <a:rPr kumimoji="1" lang="ja-JP" altLang="en-US" dirty="0"/>
              <a:t>と</a:t>
            </a:r>
            <a:r>
              <a:rPr kumimoji="1" lang="en-US" altLang="ja-JP" dirty="0"/>
              <a:t> Industry4.0</a:t>
            </a:r>
            <a:endParaRPr kumimoji="1" lang="ja-JP" altLang="en-US" dirty="0"/>
          </a:p>
        </p:txBody>
      </p:sp>
      <p:sp>
        <p:nvSpPr>
          <p:cNvPr id="11" name="正方形/長方形 10"/>
          <p:cNvSpPr/>
          <p:nvPr/>
        </p:nvSpPr>
        <p:spPr>
          <a:xfrm>
            <a:off x="1650111" y="1507512"/>
            <a:ext cx="2131353" cy="400110"/>
          </a:xfrm>
          <a:prstGeom prst="rect">
            <a:avLst/>
          </a:prstGeom>
        </p:spPr>
        <p:txBody>
          <a:bodyPr wrap="none">
            <a:spAutoFit/>
          </a:bodyPr>
          <a:lstStyle/>
          <a:p>
            <a:pPr algn="ctr"/>
            <a:r>
              <a:rPr lang="en-US" altLang="ja-JP" sz="2000" dirty="0">
                <a:solidFill>
                  <a:srgbClr val="0432FF"/>
                </a:solidFill>
              </a:rPr>
              <a:t>Industrial Internet </a:t>
            </a:r>
            <a:endParaRPr lang="ja-JP" altLang="en-US" sz="2000" dirty="0">
              <a:solidFill>
                <a:srgbClr val="0432FF"/>
              </a:solidFill>
            </a:endParaRPr>
          </a:p>
        </p:txBody>
      </p:sp>
      <p:sp>
        <p:nvSpPr>
          <p:cNvPr id="12" name="正方形/長方形 11"/>
          <p:cNvSpPr/>
          <p:nvPr/>
        </p:nvSpPr>
        <p:spPr>
          <a:xfrm>
            <a:off x="5803615" y="1514148"/>
            <a:ext cx="1425198" cy="400110"/>
          </a:xfrm>
          <a:prstGeom prst="rect">
            <a:avLst/>
          </a:prstGeom>
        </p:spPr>
        <p:txBody>
          <a:bodyPr wrap="none">
            <a:spAutoFit/>
          </a:bodyPr>
          <a:lstStyle/>
          <a:p>
            <a:pPr algn="ctr"/>
            <a:r>
              <a:rPr lang="en-US" altLang="ja-JP" sz="2000" dirty="0">
                <a:solidFill>
                  <a:srgbClr val="00B0F0"/>
                </a:solidFill>
              </a:rPr>
              <a:t>Industry 4.0</a:t>
            </a:r>
            <a:endParaRPr lang="ja-JP" altLang="en-US" sz="2000" dirty="0">
              <a:solidFill>
                <a:srgbClr val="00B0F0"/>
              </a:solidFill>
            </a:endParaRPr>
          </a:p>
        </p:txBody>
      </p:sp>
    </p:spTree>
    <p:extLst>
      <p:ext uri="{BB962C8B-B14F-4D97-AF65-F5344CB8AC3E}">
        <p14:creationId xmlns:p14="http://schemas.microsoft.com/office/powerpoint/2010/main" val="9405303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アメリカとドイツの取り組みの違い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62</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3721" y="1135651"/>
            <a:ext cx="7976558" cy="5071258"/>
          </a:xfrm>
          <a:prstGeom prst="rect">
            <a:avLst/>
          </a:prstGeom>
        </p:spPr>
      </p:pic>
    </p:spTree>
    <p:extLst>
      <p:ext uri="{BB962C8B-B14F-4D97-AF65-F5344CB8AC3E}">
        <p14:creationId xmlns:p14="http://schemas.microsoft.com/office/powerpoint/2010/main" val="20146564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Industrial Internet </a:t>
            </a:r>
            <a:r>
              <a:rPr kumimoji="1" lang="ja-JP" altLang="en-US" dirty="0"/>
              <a:t>と</a:t>
            </a:r>
            <a:r>
              <a:rPr kumimoji="1" lang="en-US" altLang="ja-JP" dirty="0"/>
              <a:t> Industry4.0</a:t>
            </a:r>
            <a:r>
              <a:rPr kumimoji="1" lang="ja-JP" altLang="en-US" dirty="0"/>
              <a:t>おける標準化の取り組み</a:t>
            </a:r>
          </a:p>
        </p:txBody>
      </p:sp>
      <p:sp>
        <p:nvSpPr>
          <p:cNvPr id="3" name="スライド番号プレースホルダー 2"/>
          <p:cNvSpPr>
            <a:spLocks noGrp="1"/>
          </p:cNvSpPr>
          <p:nvPr>
            <p:ph type="sldNum" sz="quarter" idx="12"/>
          </p:nvPr>
        </p:nvSpPr>
        <p:spPr>
          <a:xfrm>
            <a:off x="6927577" y="6394803"/>
            <a:ext cx="2133600" cy="217800"/>
          </a:xfrm>
        </p:spPr>
        <p:txBody>
          <a:bodyPr/>
          <a:lstStyle/>
          <a:p>
            <a:fld id="{8FF8CC5D-A65D-5946-99B5-645367A967AD}" type="slidenum">
              <a:rPr kumimoji="1" lang="ja-JP" altLang="en-US" smtClean="0"/>
              <a:t>63</a:t>
            </a:fld>
            <a:endParaRPr kumimoji="1" lang="ja-JP" altLang="en-US"/>
          </a:p>
        </p:txBody>
      </p:sp>
      <p:pic>
        <p:nvPicPr>
          <p:cNvPr id="8" name="図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9592" y="1196752"/>
            <a:ext cx="7632848" cy="4292451"/>
          </a:xfrm>
          <a:prstGeom prst="rect">
            <a:avLst/>
          </a:prstGeom>
        </p:spPr>
      </p:pic>
      <p:sp>
        <p:nvSpPr>
          <p:cNvPr id="9" name="正方形/長方形 8"/>
          <p:cNvSpPr/>
          <p:nvPr/>
        </p:nvSpPr>
        <p:spPr>
          <a:xfrm>
            <a:off x="1691680" y="1052736"/>
            <a:ext cx="1510349" cy="523220"/>
          </a:xfrm>
          <a:prstGeom prst="rect">
            <a:avLst/>
          </a:prstGeom>
        </p:spPr>
        <p:txBody>
          <a:bodyPr wrap="none">
            <a:spAutoFit/>
          </a:bodyPr>
          <a:lstStyle/>
          <a:p>
            <a:pPr algn="ctr"/>
            <a:r>
              <a:rPr lang="en-US" altLang="ja-JP" sz="2000" dirty="0">
                <a:solidFill>
                  <a:srgbClr val="333333"/>
                </a:solidFill>
                <a:latin typeface="Meiryo" charset="-128"/>
              </a:rPr>
              <a:t>IIRA</a:t>
            </a:r>
          </a:p>
          <a:p>
            <a:pPr algn="ctr"/>
            <a:r>
              <a:rPr lang="en-US" altLang="ja-JP" sz="800" dirty="0">
                <a:solidFill>
                  <a:srgbClr val="333333"/>
                </a:solidFill>
                <a:latin typeface="Meiryo" charset="-128"/>
              </a:rPr>
              <a:t>IIC Reference Architecture</a:t>
            </a:r>
            <a:endParaRPr lang="ja-JP" altLang="en-US" sz="800" dirty="0"/>
          </a:p>
        </p:txBody>
      </p:sp>
      <p:sp>
        <p:nvSpPr>
          <p:cNvPr id="10" name="正方形/長方形 9"/>
          <p:cNvSpPr/>
          <p:nvPr/>
        </p:nvSpPr>
        <p:spPr>
          <a:xfrm>
            <a:off x="4896036" y="1052736"/>
            <a:ext cx="3168352" cy="523220"/>
          </a:xfrm>
          <a:prstGeom prst="rect">
            <a:avLst/>
          </a:prstGeom>
        </p:spPr>
        <p:txBody>
          <a:bodyPr wrap="square">
            <a:spAutoFit/>
          </a:bodyPr>
          <a:lstStyle/>
          <a:p>
            <a:pPr algn="ctr"/>
            <a:r>
              <a:rPr lang="it-IT" altLang="ja-JP" sz="2000" dirty="0">
                <a:solidFill>
                  <a:srgbClr val="333333"/>
                </a:solidFill>
                <a:latin typeface="Meiryo" charset="-128"/>
              </a:rPr>
              <a:t>RAMI4.0</a:t>
            </a:r>
          </a:p>
          <a:p>
            <a:pPr algn="ctr"/>
            <a:r>
              <a:rPr lang="it-IT" altLang="ja-JP" sz="800" dirty="0">
                <a:solidFill>
                  <a:srgbClr val="333333"/>
                </a:solidFill>
                <a:latin typeface="Meiryo" charset="-128"/>
              </a:rPr>
              <a:t>Reference Architecture Model Industrie 4.0</a:t>
            </a:r>
            <a:endParaRPr lang="ja-JP" altLang="en-US" sz="800" dirty="0"/>
          </a:p>
        </p:txBody>
      </p:sp>
      <p:sp>
        <p:nvSpPr>
          <p:cNvPr id="15" name="フリーフォーム 14"/>
          <p:cNvSpPr/>
          <p:nvPr/>
        </p:nvSpPr>
        <p:spPr>
          <a:xfrm>
            <a:off x="912900" y="5435464"/>
            <a:ext cx="7338719" cy="844577"/>
          </a:xfrm>
          <a:custGeom>
            <a:avLst/>
            <a:gdLst>
              <a:gd name="connsiteX0" fmla="*/ 0 w 7422776"/>
              <a:gd name="connsiteY0" fmla="*/ 0 h 729130"/>
              <a:gd name="connsiteX1" fmla="*/ 11953 w 7422776"/>
              <a:gd name="connsiteY1" fmla="*/ 717177 h 729130"/>
              <a:gd name="connsiteX2" fmla="*/ 7422776 w 7422776"/>
              <a:gd name="connsiteY2" fmla="*/ 729130 h 729130"/>
              <a:gd name="connsiteX3" fmla="*/ 7422776 w 7422776"/>
              <a:gd name="connsiteY3" fmla="*/ 729130 h 729130"/>
              <a:gd name="connsiteX4" fmla="*/ 7422776 w 7422776"/>
              <a:gd name="connsiteY4" fmla="*/ 406400 h 729130"/>
              <a:gd name="connsiteX5" fmla="*/ 0 w 7422776"/>
              <a:gd name="connsiteY5" fmla="*/ 0 h 72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2776" h="729130">
                <a:moveTo>
                  <a:pt x="0" y="0"/>
                </a:moveTo>
                <a:lnTo>
                  <a:pt x="11953" y="717177"/>
                </a:lnTo>
                <a:lnTo>
                  <a:pt x="7422776" y="729130"/>
                </a:lnTo>
                <a:lnTo>
                  <a:pt x="7422776" y="729130"/>
                </a:lnTo>
                <a:lnTo>
                  <a:pt x="7422776" y="406400"/>
                </a:lnTo>
                <a:lnTo>
                  <a:pt x="0" y="0"/>
                </a:lnTo>
                <a:close/>
              </a:path>
            </a:pathLst>
          </a:cu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リーフォーム 15"/>
          <p:cNvSpPr/>
          <p:nvPr/>
        </p:nvSpPr>
        <p:spPr>
          <a:xfrm flipH="1" flipV="1">
            <a:off x="906246" y="5013176"/>
            <a:ext cx="7338719" cy="844577"/>
          </a:xfrm>
          <a:custGeom>
            <a:avLst/>
            <a:gdLst>
              <a:gd name="connsiteX0" fmla="*/ 0 w 7422776"/>
              <a:gd name="connsiteY0" fmla="*/ 0 h 729130"/>
              <a:gd name="connsiteX1" fmla="*/ 11953 w 7422776"/>
              <a:gd name="connsiteY1" fmla="*/ 717177 h 729130"/>
              <a:gd name="connsiteX2" fmla="*/ 7422776 w 7422776"/>
              <a:gd name="connsiteY2" fmla="*/ 729130 h 729130"/>
              <a:gd name="connsiteX3" fmla="*/ 7422776 w 7422776"/>
              <a:gd name="connsiteY3" fmla="*/ 729130 h 729130"/>
              <a:gd name="connsiteX4" fmla="*/ 7422776 w 7422776"/>
              <a:gd name="connsiteY4" fmla="*/ 406400 h 729130"/>
              <a:gd name="connsiteX5" fmla="*/ 0 w 7422776"/>
              <a:gd name="connsiteY5" fmla="*/ 0 h 72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2776" h="729130">
                <a:moveTo>
                  <a:pt x="0" y="0"/>
                </a:moveTo>
                <a:lnTo>
                  <a:pt x="11953" y="717177"/>
                </a:lnTo>
                <a:lnTo>
                  <a:pt x="7422776" y="729130"/>
                </a:lnTo>
                <a:lnTo>
                  <a:pt x="7422776" y="729130"/>
                </a:lnTo>
                <a:lnTo>
                  <a:pt x="7422776" y="406400"/>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6590085" y="5189243"/>
            <a:ext cx="1646605" cy="492443"/>
          </a:xfrm>
          <a:prstGeom prst="rect">
            <a:avLst/>
          </a:prstGeom>
          <a:noFill/>
        </p:spPr>
        <p:txBody>
          <a:bodyPr wrap="none" rtlCol="0">
            <a:spAutoFit/>
          </a:bodyPr>
          <a:lstStyle/>
          <a:p>
            <a:pPr algn="r"/>
            <a:r>
              <a:rPr kumimoji="1" lang="ja-JP" altLang="en-US" dirty="0">
                <a:solidFill>
                  <a:schemeClr val="bg1"/>
                </a:solidFill>
                <a:latin typeface="Meiryo" charset="-128"/>
                <a:ea typeface="Meiryo" charset="-128"/>
                <a:cs typeface="Meiryo" charset="-128"/>
              </a:rPr>
              <a:t>デジュール</a:t>
            </a:r>
            <a:r>
              <a:rPr kumimoji="1" lang="ja-JP" altLang="en-US" sz="1200" dirty="0">
                <a:solidFill>
                  <a:schemeClr val="bg1"/>
                </a:solidFill>
                <a:latin typeface="Meiryo" charset="-128"/>
                <a:ea typeface="Meiryo" charset="-128"/>
                <a:cs typeface="Meiryo" charset="-128"/>
              </a:rPr>
              <a:t>寄り</a:t>
            </a:r>
            <a:endParaRPr kumimoji="1" lang="en-US" altLang="ja-JP" sz="1200" dirty="0">
              <a:solidFill>
                <a:schemeClr val="bg1"/>
              </a:solidFill>
              <a:latin typeface="Meiryo" charset="-128"/>
              <a:ea typeface="Meiryo" charset="-128"/>
              <a:cs typeface="Meiryo" charset="-128"/>
            </a:endParaRPr>
          </a:p>
          <a:p>
            <a:pPr algn="r"/>
            <a:r>
              <a:rPr lang="ja-JP" altLang="en-US" sz="800" dirty="0">
                <a:solidFill>
                  <a:schemeClr val="bg1"/>
                </a:solidFill>
                <a:latin typeface="Meiryo" charset="-128"/>
                <a:ea typeface="Meiryo" charset="-128"/>
                <a:cs typeface="Meiryo" charset="-128"/>
              </a:rPr>
              <a:t>国際標準化組織による標準</a:t>
            </a:r>
            <a:endParaRPr kumimoji="1" lang="ja-JP" altLang="en-US" sz="800" dirty="0">
              <a:solidFill>
                <a:schemeClr val="bg1"/>
              </a:solidFill>
              <a:latin typeface="Meiryo" charset="-128"/>
              <a:ea typeface="Meiryo" charset="-128"/>
              <a:cs typeface="Meiryo" charset="-128"/>
            </a:endParaRPr>
          </a:p>
        </p:txBody>
      </p:sp>
      <p:sp>
        <p:nvSpPr>
          <p:cNvPr id="12" name="正方形/長方形 11"/>
          <p:cNvSpPr/>
          <p:nvPr/>
        </p:nvSpPr>
        <p:spPr>
          <a:xfrm>
            <a:off x="906246" y="5668569"/>
            <a:ext cx="2088232" cy="492443"/>
          </a:xfrm>
          <a:prstGeom prst="rect">
            <a:avLst/>
          </a:prstGeom>
        </p:spPr>
        <p:txBody>
          <a:bodyPr wrap="square">
            <a:spAutoFit/>
          </a:bodyPr>
          <a:lstStyle/>
          <a:p>
            <a:r>
              <a:rPr lang="ja-JP" altLang="en-US" dirty="0">
                <a:solidFill>
                  <a:schemeClr val="bg1"/>
                </a:solidFill>
                <a:latin typeface="Meiryo" charset="-128"/>
                <a:ea typeface="Meiryo" charset="-128"/>
                <a:cs typeface="Meiryo" charset="-128"/>
              </a:rPr>
              <a:t>デファクト</a:t>
            </a:r>
            <a:r>
              <a:rPr lang="ja-JP" altLang="en-US" sz="1200" dirty="0">
                <a:solidFill>
                  <a:schemeClr val="bg1"/>
                </a:solidFill>
                <a:latin typeface="Meiryo" charset="-128"/>
                <a:ea typeface="Meiryo" charset="-128"/>
                <a:cs typeface="Meiryo" charset="-128"/>
              </a:rPr>
              <a:t>寄り</a:t>
            </a:r>
            <a:endParaRPr lang="en-US" altLang="ja-JP" sz="12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市場の要請などによる事実上の標準</a:t>
            </a:r>
          </a:p>
        </p:txBody>
      </p:sp>
      <p:sp>
        <p:nvSpPr>
          <p:cNvPr id="4" name="左右矢印 3"/>
          <p:cNvSpPr/>
          <p:nvPr/>
        </p:nvSpPr>
        <p:spPr>
          <a:xfrm>
            <a:off x="2859245" y="5275976"/>
            <a:ext cx="3425509" cy="729713"/>
          </a:xfrm>
          <a:prstGeom prst="leftRightArrow">
            <a:avLst/>
          </a:prstGeom>
          <a:solidFill>
            <a:srgbClr val="FF8000">
              <a:alpha val="6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マッピングの比較・分析リーダー</a:t>
            </a:r>
            <a:r>
              <a:rPr kumimoji="1" lang="en-US" altLang="ja-JP" sz="1050" dirty="0">
                <a:solidFill>
                  <a:srgbClr val="FFFFFF"/>
                </a:solidFill>
                <a:latin typeface="Meiryo" charset="-128"/>
                <a:ea typeface="Meiryo" charset="-128"/>
                <a:cs typeface="Meiryo" charset="-128"/>
              </a:rPr>
              <a:t> </a:t>
            </a:r>
            <a:r>
              <a:rPr lang="en-US" altLang="ja-JP" sz="1050" dirty="0">
                <a:solidFill>
                  <a:srgbClr val="FFFFFF"/>
                </a:solidFill>
                <a:latin typeface="Meiryo" charset="-128"/>
                <a:ea typeface="Meiryo" charset="-128"/>
                <a:cs typeface="Meiryo" charset="-128"/>
              </a:rPr>
              <a:t>by </a:t>
            </a:r>
            <a:r>
              <a:rPr lang="ja-JP" altLang="en-US" sz="1050" dirty="0">
                <a:solidFill>
                  <a:srgbClr val="FFFFFF"/>
                </a:solidFill>
                <a:latin typeface="Meiryo" charset="-128"/>
                <a:ea typeface="Meiryo" charset="-128"/>
                <a:cs typeface="Meiryo" charset="-128"/>
              </a:rPr>
              <a:t>日本</a:t>
            </a:r>
            <a:endParaRPr kumimoji="1" lang="ja-JP" altLang="en-US" sz="105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9558559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インダストリー・インターネットのモデルベース開発</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64</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5479" y="3038415"/>
            <a:ext cx="7873042" cy="3447639"/>
          </a:xfrm>
          <a:prstGeom prst="rect">
            <a:avLst/>
          </a:prstGeom>
        </p:spPr>
      </p:pic>
      <p:sp>
        <p:nvSpPr>
          <p:cNvPr id="5" name="正方形/長方形 4"/>
          <p:cNvSpPr/>
          <p:nvPr/>
        </p:nvSpPr>
        <p:spPr>
          <a:xfrm>
            <a:off x="316301" y="889844"/>
            <a:ext cx="8591909" cy="2031325"/>
          </a:xfrm>
          <a:prstGeom prst="rect">
            <a:avLst/>
          </a:prstGeom>
        </p:spPr>
        <p:txBody>
          <a:bodyPr wrap="square">
            <a:spAutoFit/>
          </a:bodyPr>
          <a:lstStyle/>
          <a:p>
            <a:pPr marL="285750" indent="-285750">
              <a:buFont typeface="Wingdings" charset="2"/>
              <a:buChar char="l"/>
            </a:pPr>
            <a:r>
              <a:rPr lang="ja-JP" altLang="en-US" sz="1400">
                <a:latin typeface="Meiryo" charset="-128"/>
                <a:ea typeface="Meiryo" charset="-128"/>
                <a:cs typeface="Meiryo" charset="-128"/>
              </a:rPr>
              <a:t>自動車</a:t>
            </a:r>
            <a:r>
              <a:rPr lang="ja-JP" altLang="en-US" sz="1400" dirty="0">
                <a:latin typeface="Meiryo" charset="-128"/>
                <a:ea typeface="Meiryo" charset="-128"/>
                <a:cs typeface="Meiryo" charset="-128"/>
              </a:rPr>
              <a:t>の高機能化（電子制御、安全運転支援システム、快適性、ネットワーク化）、パワートレイン方式の多様化等により、設計開発業務は複雑化。一方で、製品の開発サイクルは短縮化。 </a:t>
            </a:r>
          </a:p>
          <a:p>
            <a:pPr marL="285750" indent="-285750">
              <a:buFont typeface="Wingdings" charset="2"/>
              <a:buChar char="l"/>
            </a:pPr>
            <a:r>
              <a:rPr lang="ja-JP" altLang="en-US" sz="1400" dirty="0">
                <a:latin typeface="Meiryo" charset="-128"/>
                <a:ea typeface="Meiryo" charset="-128"/>
                <a:cs typeface="Meiryo" charset="-128"/>
              </a:rPr>
              <a:t>こうした状況に対応するため、モデルベース開発（モデル化、シミュレーションを活用し開発を進める手法）がエンジン開発を中心に進展。 </a:t>
            </a:r>
          </a:p>
          <a:p>
            <a:pPr marL="285750" indent="-285750">
              <a:buFont typeface="Wingdings" charset="2"/>
              <a:buChar char="l"/>
            </a:pPr>
            <a:r>
              <a:rPr lang="ja-JP" altLang="en-US" sz="1400" dirty="0">
                <a:latin typeface="Meiryo" charset="-128"/>
                <a:ea typeface="Meiryo" charset="-128"/>
                <a:cs typeface="Meiryo" charset="-128"/>
              </a:rPr>
              <a:t>開発環境の変化に対応できない中小サプライヤーが、欧州メガサプライヤー等に淘汰される可能性も存在。 </a:t>
            </a:r>
          </a:p>
          <a:p>
            <a:pPr marL="285750" indent="-285750">
              <a:buFont typeface="Wingdings" charset="2"/>
              <a:buChar char="l"/>
            </a:pPr>
            <a:r>
              <a:rPr lang="ja-JP" altLang="en-US" sz="1400" dirty="0">
                <a:latin typeface="Meiryo" charset="-128"/>
                <a:ea typeface="Meiryo" charset="-128"/>
                <a:cs typeface="Meiryo" charset="-128"/>
              </a:rPr>
              <a:t>航空機分野は、安全性要求の高さ等から自動車に比べモデルベース開発が先行。重工各社は、モデルベース開発を踏まえたエンジン部品開発を、エンジンメーカー（</a:t>
            </a:r>
            <a:r>
              <a:rPr lang="en-US" altLang="ja-JP" sz="1400" dirty="0">
                <a:latin typeface="Meiryo" charset="-128"/>
                <a:ea typeface="Meiryo" charset="-128"/>
                <a:cs typeface="Meiryo" charset="-128"/>
              </a:rPr>
              <a:t>GE</a:t>
            </a:r>
            <a:r>
              <a:rPr lang="ja-JP" altLang="en-US" sz="1400" dirty="0">
                <a:latin typeface="Meiryo" charset="-128"/>
                <a:ea typeface="Meiryo" charset="-128"/>
                <a:cs typeface="Meiryo" charset="-128"/>
              </a:rPr>
              <a:t>、</a:t>
            </a:r>
            <a:r>
              <a:rPr lang="en-US" altLang="ja-JP" sz="1400" dirty="0">
                <a:latin typeface="Meiryo" charset="-128"/>
                <a:ea typeface="Meiryo" charset="-128"/>
                <a:cs typeface="Meiryo" charset="-128"/>
              </a:rPr>
              <a:t>P&amp;W</a:t>
            </a:r>
            <a:r>
              <a:rPr lang="ja-JP" altLang="en-US" sz="1400" dirty="0">
                <a:latin typeface="Meiryo" charset="-128"/>
                <a:ea typeface="Meiryo" charset="-128"/>
                <a:cs typeface="Meiryo" charset="-128"/>
              </a:rPr>
              <a:t>、</a:t>
            </a:r>
            <a:r>
              <a:rPr lang="en-US" altLang="ja-JP" sz="1400" dirty="0">
                <a:latin typeface="Meiryo" charset="-128"/>
                <a:ea typeface="Meiryo" charset="-128"/>
                <a:cs typeface="Meiryo" charset="-128"/>
              </a:rPr>
              <a:t>R&amp;R)</a:t>
            </a:r>
            <a:r>
              <a:rPr lang="ja-JP" altLang="en-US" sz="1400" dirty="0">
                <a:latin typeface="Meiryo" charset="-128"/>
                <a:ea typeface="Meiryo" charset="-128"/>
                <a:cs typeface="Meiryo" charset="-128"/>
              </a:rPr>
              <a:t>に提案し付加価値を獲得。 </a:t>
            </a:r>
            <a:endParaRPr lang="ja-JP" altLang="en-US" sz="1400" dirty="0">
              <a:effectLst/>
              <a:latin typeface="Meiryo" charset="-128"/>
              <a:ea typeface="Meiryo" charset="-128"/>
              <a:cs typeface="Meiryo" charset="-128"/>
            </a:endParaRPr>
          </a:p>
        </p:txBody>
      </p:sp>
    </p:spTree>
    <p:extLst>
      <p:ext uri="{BB962C8B-B14F-4D97-AF65-F5344CB8AC3E}">
        <p14:creationId xmlns:p14="http://schemas.microsoft.com/office/powerpoint/2010/main" val="18927510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日本産業システムが抱える課題</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65</a:t>
            </a:fld>
            <a:endParaRPr kumimoji="1" lang="ja-JP" altLang="en-US"/>
          </a:p>
        </p:txBody>
      </p:sp>
      <p:sp>
        <p:nvSpPr>
          <p:cNvPr id="4" name="正方形/長方形 3"/>
          <p:cNvSpPr/>
          <p:nvPr/>
        </p:nvSpPr>
        <p:spPr>
          <a:xfrm>
            <a:off x="273169" y="914278"/>
            <a:ext cx="8597661" cy="1169551"/>
          </a:xfrm>
          <a:prstGeom prst="rect">
            <a:avLst/>
          </a:prstGeom>
        </p:spPr>
        <p:txBody>
          <a:bodyPr wrap="square">
            <a:spAutoFit/>
          </a:bodyPr>
          <a:lstStyle/>
          <a:p>
            <a:pPr marL="285750" indent="-285750">
              <a:buFont typeface="Wingdings" charset="2"/>
              <a:buChar char="l"/>
            </a:pPr>
            <a:r>
              <a:rPr lang="ja-JP" altLang="en-US" sz="1400" dirty="0">
                <a:latin typeface="Meiryo" charset="-128"/>
                <a:ea typeface="Meiryo" charset="-128"/>
                <a:cs typeface="Meiryo" charset="-128"/>
              </a:rPr>
              <a:t>製造プロセスのデータ収集・活用によるカイゼン活動（暗黙知の形式知化、不可視知の可視知化）には多くの日本企業が取り組んでいるが、カイゼン以上の付加価値提供にまでは至っていない。 </a:t>
            </a:r>
          </a:p>
          <a:p>
            <a:pPr marL="285750" indent="-285750">
              <a:buFont typeface="Wingdings" charset="2"/>
              <a:buChar char="l"/>
            </a:pPr>
            <a:r>
              <a:rPr lang="ja-JP" altLang="en-US" sz="1400" dirty="0">
                <a:latin typeface="Meiryo" charset="-128"/>
                <a:ea typeface="Meiryo" charset="-128"/>
                <a:cs typeface="Meiryo" charset="-128"/>
              </a:rPr>
              <a:t>他方ＧＥは、データ解析ツールの外販により、様々な分野で他社製の機器も含めたデータプラットフォーマーとなる動き。</a:t>
            </a:r>
            <a:endParaRPr lang="en-US" altLang="ja-JP" sz="1400" dirty="0">
              <a:latin typeface="Meiryo" charset="-128"/>
              <a:ea typeface="Meiryo" charset="-128"/>
              <a:cs typeface="Meiryo" charset="-128"/>
            </a:endParaRPr>
          </a:p>
          <a:p>
            <a:pPr marL="285750" indent="-285750">
              <a:buFont typeface="Wingdings" charset="2"/>
              <a:buChar char="l"/>
            </a:pPr>
            <a:r>
              <a:rPr lang="ja-JP" altLang="en-US" sz="1400" dirty="0">
                <a:latin typeface="Meiryo" charset="-128"/>
                <a:ea typeface="Meiryo" charset="-128"/>
                <a:cs typeface="Meiryo" charset="-128"/>
              </a:rPr>
              <a:t>今後、付加価値獲得競争が激化する中でビジネスモデルの構築が課題。 </a:t>
            </a:r>
            <a:endParaRPr lang="ja-JP" altLang="en-US" sz="1400" dirty="0">
              <a:effectLst/>
              <a:latin typeface="Meiryo" charset="-128"/>
              <a:ea typeface="Meiryo" charset="-128"/>
              <a:cs typeface="Meiryo" charset="-128"/>
            </a:endParaRPr>
          </a:p>
        </p:txBody>
      </p:sp>
      <p:sp>
        <p:nvSpPr>
          <p:cNvPr id="5" name="正方形/長方形 4"/>
          <p:cNvSpPr/>
          <p:nvPr/>
        </p:nvSpPr>
        <p:spPr>
          <a:xfrm>
            <a:off x="273169" y="2461282"/>
            <a:ext cx="8597661" cy="1546577"/>
          </a:xfrm>
          <a:prstGeom prst="rect">
            <a:avLst/>
          </a:prstGeom>
        </p:spPr>
        <p:txBody>
          <a:bodyPr wrap="square">
            <a:spAutoFit/>
          </a:bodyPr>
          <a:lstStyle/>
          <a:p>
            <a:pPr marL="285750" indent="-285750">
              <a:buFont typeface="Wingdings" charset="2"/>
              <a:buChar char="l"/>
            </a:pPr>
            <a:r>
              <a:rPr lang="en-US" altLang="ja-JP" sz="1400" dirty="0">
                <a:latin typeface="Meiryo" charset="-128"/>
                <a:ea typeface="Meiryo" charset="-128"/>
                <a:cs typeface="Meiryo" charset="-128"/>
              </a:rPr>
              <a:t>IT</a:t>
            </a:r>
            <a:r>
              <a:rPr lang="ja-JP" altLang="en-US" sz="1400" dirty="0">
                <a:latin typeface="Meiryo" charset="-128"/>
                <a:ea typeface="Meiryo" charset="-128"/>
                <a:cs typeface="Meiryo" charset="-128"/>
              </a:rPr>
              <a:t>を活用した生産自動化により、工場内の生産性向上の分野では世界をリード。必要に応じて、混流生産（一つのラインで複数の製品を生産）も実施。</a:t>
            </a:r>
            <a:endParaRPr lang="en-US" altLang="ja-JP" sz="1400" dirty="0">
              <a:latin typeface="Meiryo" charset="-128"/>
              <a:ea typeface="Meiryo" charset="-128"/>
              <a:cs typeface="Meiryo" charset="-128"/>
            </a:endParaRPr>
          </a:p>
          <a:p>
            <a:r>
              <a:rPr lang="ja-JP" altLang="en-US" sz="1050" dirty="0">
                <a:solidFill>
                  <a:srgbClr val="FF0000"/>
                </a:solidFill>
                <a:latin typeface="Meiryo" charset="-128"/>
                <a:ea typeface="Meiryo" charset="-128"/>
                <a:cs typeface="Meiryo" charset="-128"/>
              </a:rPr>
              <a:t>　　→ 大量生産を念頭に置いたもので、機械どうしを繋ぎ自律的に生産ラインを変えて 変種変量生産を実現する動きには至っていない。 </a:t>
            </a:r>
          </a:p>
          <a:p>
            <a:pPr marL="285750" indent="-285750">
              <a:buFont typeface="Wingdings" charset="2"/>
              <a:buChar char="l"/>
            </a:pPr>
            <a:endParaRPr lang="en-US" altLang="ja-JP" sz="1400" dirty="0">
              <a:latin typeface="Meiryo" charset="-128"/>
              <a:ea typeface="Meiryo" charset="-128"/>
              <a:cs typeface="Meiryo" charset="-128"/>
            </a:endParaRPr>
          </a:p>
          <a:p>
            <a:pPr marL="285750" indent="-285750">
              <a:buFont typeface="Wingdings" charset="2"/>
              <a:buChar char="l"/>
            </a:pPr>
            <a:r>
              <a:rPr lang="ja-JP" altLang="en-US" sz="1400" dirty="0">
                <a:latin typeface="Meiryo" charset="-128"/>
                <a:ea typeface="Meiryo" charset="-128"/>
                <a:cs typeface="Meiryo" charset="-128"/>
              </a:rPr>
              <a:t>我が国にも、製造物や生産ラインに取り付けたセンサーからデータを取得し、製品の保守や生産ライン効率化に活用する先進的な動きがある。 </a:t>
            </a:r>
            <a:endParaRPr lang="en-US" altLang="ja-JP" sz="1400" dirty="0">
              <a:latin typeface="Meiryo" charset="-128"/>
              <a:ea typeface="Meiryo" charset="-128"/>
              <a:cs typeface="Meiryo" charset="-128"/>
            </a:endParaRPr>
          </a:p>
          <a:p>
            <a:r>
              <a:rPr lang="ja-JP" altLang="en-US" sz="1050" dirty="0">
                <a:solidFill>
                  <a:srgbClr val="FF0000"/>
                </a:solidFill>
                <a:latin typeface="Meiryo" charset="-128"/>
                <a:ea typeface="Meiryo" charset="-128"/>
                <a:cs typeface="Meiryo" charset="-128"/>
              </a:rPr>
              <a:t>　　→ 自社で閉じたシステムで、ＧＥのように競合他社へのシステム提供を通じ付加価値 を獲得しようとする動きにまで至っていない。</a:t>
            </a:r>
            <a:r>
              <a:rPr lang="ja-JP" altLang="en-US" sz="1400" dirty="0">
                <a:latin typeface="Meiryo" charset="-128"/>
                <a:ea typeface="Meiryo" charset="-128"/>
                <a:cs typeface="Meiryo" charset="-128"/>
              </a:rPr>
              <a:t> </a:t>
            </a:r>
            <a:endParaRPr lang="ja-JP" altLang="en-US" sz="1400" dirty="0">
              <a:effectLst/>
              <a:latin typeface="Meiryo" charset="-128"/>
              <a:ea typeface="Meiryo" charset="-128"/>
              <a:cs typeface="Meiryo" charset="-128"/>
            </a:endParaRPr>
          </a:p>
        </p:txBody>
      </p:sp>
      <p:sp>
        <p:nvSpPr>
          <p:cNvPr id="6" name="正方形/長方形 5"/>
          <p:cNvSpPr/>
          <p:nvPr/>
        </p:nvSpPr>
        <p:spPr>
          <a:xfrm>
            <a:off x="273169" y="4373327"/>
            <a:ext cx="8597661" cy="2123658"/>
          </a:xfrm>
          <a:prstGeom prst="rect">
            <a:avLst/>
          </a:prstGeom>
        </p:spPr>
        <p:txBody>
          <a:bodyPr wrap="square">
            <a:spAutoFit/>
          </a:bodyPr>
          <a:lstStyle/>
          <a:p>
            <a:pPr marL="285750" indent="-285750">
              <a:buFont typeface="Wingdings" charset="2"/>
              <a:buChar char="Ø"/>
            </a:pPr>
            <a:r>
              <a:rPr lang="ja-JP" altLang="en-US" sz="1600" dirty="0">
                <a:latin typeface="Meiryo" charset="-128"/>
                <a:ea typeface="Meiryo" charset="-128"/>
                <a:cs typeface="Meiryo" charset="-128"/>
              </a:rPr>
              <a:t>製造業のデジタル化による「つながり（</a:t>
            </a:r>
            <a:r>
              <a:rPr lang="en-US" altLang="ja-JP" sz="1600" dirty="0">
                <a:latin typeface="Meiryo" charset="-128"/>
                <a:ea typeface="Meiryo" charset="-128"/>
                <a:cs typeface="Meiryo" charset="-128"/>
              </a:rPr>
              <a:t>Connectivity)</a:t>
            </a:r>
            <a:r>
              <a:rPr lang="ja-JP" altLang="en-US" sz="1600" dirty="0">
                <a:latin typeface="Meiryo" charset="-128"/>
                <a:ea typeface="Meiryo" charset="-128"/>
                <a:cs typeface="Meiryo" charset="-128"/>
              </a:rPr>
              <a:t>」（工場内の機械や製品などのモノのデジ タルなつながり）が、消費者の多様な需要に対応した変種変量生産ラインの構築に不可欠。 </a:t>
            </a:r>
            <a:endParaRPr lang="en-US" altLang="ja-JP" sz="1600" dirty="0">
              <a:latin typeface="Meiryo" charset="-128"/>
              <a:ea typeface="Meiryo" charset="-128"/>
              <a:cs typeface="Meiryo" charset="-128"/>
            </a:endParaRPr>
          </a:p>
          <a:p>
            <a:r>
              <a:rPr lang="ja-JP" altLang="en-US" sz="1200" dirty="0">
                <a:solidFill>
                  <a:srgbClr val="FF0000"/>
                </a:solidFill>
                <a:latin typeface="Meiryo" charset="-128"/>
                <a:ea typeface="Meiryo" charset="-128"/>
                <a:cs typeface="Meiryo" charset="-128"/>
              </a:rPr>
              <a:t>　　→ デジタルものづくりのプラットフォームとなるツールやそれを工場内に導入する</a:t>
            </a:r>
            <a:r>
              <a:rPr lang="en-US" altLang="ja-JP" sz="1200" dirty="0">
                <a:solidFill>
                  <a:srgbClr val="FF0000"/>
                </a:solidFill>
                <a:latin typeface="Meiryo" charset="-128"/>
                <a:ea typeface="Meiryo" charset="-128"/>
                <a:cs typeface="Meiryo" charset="-128"/>
              </a:rPr>
              <a:t>S</a:t>
            </a:r>
            <a:r>
              <a:rPr lang="ja-JP" altLang="en-US" sz="1200" dirty="0">
                <a:solidFill>
                  <a:srgbClr val="FF0000"/>
                </a:solidFill>
                <a:latin typeface="Meiryo" charset="-128"/>
                <a:ea typeface="Meiryo" charset="-128"/>
                <a:cs typeface="Meiryo" charset="-128"/>
              </a:rPr>
              <a:t>Ｉ</a:t>
            </a:r>
            <a:r>
              <a:rPr lang="en-US" altLang="ja-JP" sz="1200" dirty="0" err="1">
                <a:solidFill>
                  <a:srgbClr val="FF0000"/>
                </a:solidFill>
                <a:latin typeface="Meiryo" charset="-128"/>
                <a:ea typeface="Meiryo" charset="-128"/>
                <a:cs typeface="Meiryo" charset="-128"/>
              </a:rPr>
              <a:t>er</a:t>
            </a:r>
            <a:r>
              <a:rPr lang="ja-JP" altLang="en-US" sz="1200" dirty="0">
                <a:solidFill>
                  <a:srgbClr val="FF0000"/>
                </a:solidFill>
                <a:latin typeface="Meiryo" charset="-128"/>
                <a:ea typeface="Meiryo" charset="-128"/>
                <a:cs typeface="Meiryo" charset="-128"/>
              </a:rPr>
              <a:t>不足</a:t>
            </a:r>
            <a:endParaRPr lang="en-US" altLang="ja-JP" sz="1200" dirty="0">
              <a:solidFill>
                <a:srgbClr val="FF0000"/>
              </a:solidFill>
              <a:latin typeface="Meiryo" charset="-128"/>
              <a:ea typeface="Meiryo" charset="-128"/>
              <a:cs typeface="Meiryo" charset="-128"/>
            </a:endParaRPr>
          </a:p>
          <a:p>
            <a:pPr marL="285750" indent="-285750">
              <a:buFont typeface="Wingdings" charset="2"/>
              <a:buChar char="Ø"/>
            </a:pPr>
            <a:r>
              <a:rPr lang="ja-JP" altLang="en-US" sz="1600" dirty="0">
                <a:latin typeface="Meiryo" charset="-128"/>
                <a:ea typeface="Meiryo" charset="-128"/>
                <a:cs typeface="Meiryo" charset="-128"/>
              </a:rPr>
              <a:t>データの蓄積・解析による付加価値づけが、競争力の源泉へ。 </a:t>
            </a:r>
            <a:endParaRPr lang="en-US" altLang="ja-JP" sz="1600" dirty="0">
              <a:latin typeface="Meiryo" charset="-128"/>
              <a:ea typeface="Meiryo" charset="-128"/>
              <a:cs typeface="Meiryo" charset="-128"/>
            </a:endParaRPr>
          </a:p>
          <a:p>
            <a:r>
              <a:rPr lang="ja-JP" altLang="en-US" sz="1200" dirty="0">
                <a:solidFill>
                  <a:srgbClr val="FF0000"/>
                </a:solidFill>
                <a:latin typeface="Meiryo" charset="-128"/>
                <a:ea typeface="Meiryo" charset="-128"/>
                <a:cs typeface="Meiryo" charset="-128"/>
              </a:rPr>
              <a:t>　　→ データ蓄積のためのプラットフォーム作りを率先して行うことが必要。</a:t>
            </a:r>
            <a:r>
              <a:rPr lang="ja-JP" altLang="en-US" sz="1600" dirty="0">
                <a:latin typeface="Meiryo" charset="-128"/>
                <a:ea typeface="Meiryo" charset="-128"/>
                <a:cs typeface="Meiryo" charset="-128"/>
              </a:rPr>
              <a:t> </a:t>
            </a:r>
            <a:endParaRPr lang="en-US" altLang="ja-JP" sz="1600" dirty="0">
              <a:latin typeface="Meiryo" charset="-128"/>
              <a:ea typeface="Meiryo" charset="-128"/>
              <a:cs typeface="Meiryo" charset="-128"/>
            </a:endParaRPr>
          </a:p>
          <a:p>
            <a:r>
              <a:rPr lang="ja-JP" altLang="en-US" sz="1200" dirty="0">
                <a:solidFill>
                  <a:srgbClr val="FF0000"/>
                </a:solidFill>
                <a:latin typeface="Meiryo" charset="-128"/>
                <a:ea typeface="Meiryo" charset="-128"/>
                <a:cs typeface="Meiryo" charset="-128"/>
              </a:rPr>
              <a:t>　　→ データの解析を通じた予測モデル等の付加価値づけにむけた人材が不足。</a:t>
            </a:r>
            <a:endParaRPr lang="en-US" altLang="ja-JP" sz="1200" dirty="0">
              <a:solidFill>
                <a:srgbClr val="FF0000"/>
              </a:solidFill>
              <a:latin typeface="Meiryo" charset="-128"/>
              <a:ea typeface="Meiryo" charset="-128"/>
              <a:cs typeface="Meiryo" charset="-128"/>
            </a:endParaRPr>
          </a:p>
          <a:p>
            <a:pPr marL="285750" indent="-285750">
              <a:buFont typeface="Wingdings" charset="2"/>
              <a:buChar char="Ø"/>
            </a:pPr>
            <a:r>
              <a:rPr lang="ja-JP" altLang="en-US" sz="1600" dirty="0">
                <a:latin typeface="Meiryo" charset="-128"/>
                <a:ea typeface="Meiryo" charset="-128"/>
                <a:cs typeface="Meiryo" charset="-128"/>
              </a:rPr>
              <a:t>国際標準化、サイバーセキュリティへの対応。 </a:t>
            </a:r>
            <a:endParaRPr lang="en-US" altLang="ja-JP" sz="1600" dirty="0">
              <a:latin typeface="Meiryo" charset="-128"/>
              <a:ea typeface="Meiryo" charset="-128"/>
              <a:cs typeface="Meiryo" charset="-128"/>
            </a:endParaRPr>
          </a:p>
          <a:p>
            <a:r>
              <a:rPr lang="ja-JP" altLang="en-US" sz="1200" dirty="0">
                <a:solidFill>
                  <a:srgbClr val="FF0000"/>
                </a:solidFill>
                <a:latin typeface="Meiryo" charset="-128"/>
                <a:ea typeface="Meiryo" charset="-128"/>
                <a:cs typeface="Meiryo" charset="-128"/>
              </a:rPr>
              <a:t>　　→ </a:t>
            </a:r>
            <a:r>
              <a:rPr lang="en-US" altLang="ja-JP" sz="1200" dirty="0">
                <a:solidFill>
                  <a:srgbClr val="FF0000"/>
                </a:solidFill>
                <a:latin typeface="Meiryo" charset="-128"/>
                <a:ea typeface="Meiryo" charset="-128"/>
                <a:cs typeface="Meiryo" charset="-128"/>
              </a:rPr>
              <a:t>IEC</a:t>
            </a:r>
            <a:r>
              <a:rPr lang="ja-JP" altLang="en-US" sz="1200" dirty="0">
                <a:solidFill>
                  <a:srgbClr val="FF0000"/>
                </a:solidFill>
                <a:latin typeface="Meiryo" charset="-128"/>
                <a:ea typeface="Meiryo" charset="-128"/>
                <a:cs typeface="Meiryo" charset="-128"/>
              </a:rPr>
              <a:t>（国際電気標準会議）で始まっている国際標準化活動に積極的に参画することが必要。 </a:t>
            </a:r>
            <a:endParaRPr lang="ja-JP" altLang="en-US" sz="1200" dirty="0">
              <a:solidFill>
                <a:srgbClr val="FF0000"/>
              </a:solidFill>
              <a:effectLst/>
              <a:latin typeface="Meiryo" charset="-128"/>
              <a:ea typeface="Meiryo" charset="-128"/>
              <a:cs typeface="Meiryo" charset="-128"/>
            </a:endParaRPr>
          </a:p>
        </p:txBody>
      </p:sp>
      <p:sp>
        <p:nvSpPr>
          <p:cNvPr id="7" name="下矢印 6"/>
          <p:cNvSpPr/>
          <p:nvPr/>
        </p:nvSpPr>
        <p:spPr>
          <a:xfrm>
            <a:off x="4077418" y="4007859"/>
            <a:ext cx="989162" cy="32260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7920209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66</a:t>
            </a:fld>
            <a:endParaRPr kumimoji="1" lang="ja-JP" altLang="en-US"/>
          </a:p>
        </p:txBody>
      </p:sp>
      <p:pic>
        <p:nvPicPr>
          <p:cNvPr id="4" name="図 3" descr="単独LOGO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デジタル・トランスフォーメーションと</a:t>
            </a:r>
            <a:r>
              <a:rPr lang="en-US" altLang="ja-JP" dirty="0">
                <a:solidFill>
                  <a:schemeClr val="tx1">
                    <a:lumMod val="50000"/>
                    <a:lumOff val="50000"/>
                  </a:schemeClr>
                </a:solidFill>
              </a:rPr>
              <a:t>CPS</a:t>
            </a:r>
            <a:endParaRPr kumimoji="1" lang="ja-JP" altLang="en-US" dirty="0">
              <a:solidFill>
                <a:schemeClr val="tx1">
                  <a:lumMod val="50000"/>
                  <a:lumOff val="50000"/>
                </a:schemeClr>
              </a:solidFill>
            </a:endParaRP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137139"/>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機械学習</a:t>
            </a:r>
            <a:endParaRPr kumimoji="1" lang="ja-JP" altLang="en-US" sz="1400"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2374088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1A6BEEC-C4FE-D54B-AA01-00CAF819D499}"/>
              </a:ext>
            </a:extLst>
          </p:cNvPr>
          <p:cNvSpPr/>
          <p:nvPr/>
        </p:nvSpPr>
        <p:spPr>
          <a:xfrm>
            <a:off x="140197" y="4553616"/>
            <a:ext cx="4259274" cy="18630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EB478D72-1A5F-794D-98B9-4C991CC1C2A4}"/>
              </a:ext>
            </a:extLst>
          </p:cNvPr>
          <p:cNvSpPr/>
          <p:nvPr/>
        </p:nvSpPr>
        <p:spPr>
          <a:xfrm>
            <a:off x="4744526" y="4553616"/>
            <a:ext cx="4259274" cy="1863059"/>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10DF58F7-5BC5-6A48-A5AE-E7A80017DBB2}"/>
              </a:ext>
            </a:extLst>
          </p:cNvPr>
          <p:cNvSpPr/>
          <p:nvPr/>
        </p:nvSpPr>
        <p:spPr>
          <a:xfrm>
            <a:off x="140198" y="3875541"/>
            <a:ext cx="8863602" cy="58821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2E2141AC-73D6-1B4C-A9D0-C193F274EC21}"/>
              </a:ext>
            </a:extLst>
          </p:cNvPr>
          <p:cNvSpPr/>
          <p:nvPr/>
        </p:nvSpPr>
        <p:spPr>
          <a:xfrm>
            <a:off x="140198" y="765888"/>
            <a:ext cx="8863602" cy="301979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4B8C961-9FD9-004F-9FA0-97AF715BCB1C}"/>
              </a:ext>
            </a:extLst>
          </p:cNvPr>
          <p:cNvSpPr>
            <a:spLocks noGrp="1"/>
          </p:cNvSpPr>
          <p:nvPr>
            <p:ph type="title"/>
          </p:nvPr>
        </p:nvSpPr>
        <p:spPr/>
        <p:txBody>
          <a:bodyPr/>
          <a:lstStyle/>
          <a:p>
            <a:r>
              <a:rPr kumimoji="1" lang="ja-JP" altLang="en-US" sz="2000" dirty="0"/>
              <a:t>「限界費用ゼロ</a:t>
            </a:r>
            <a:r>
              <a:rPr kumimoji="1" lang="ja-JP" altLang="en-US" sz="2000"/>
              <a:t>社会」を引き寄せるデジタル</a:t>
            </a:r>
            <a:r>
              <a:rPr kumimoji="1" lang="ja-JP" altLang="en-US" sz="2000" dirty="0"/>
              <a:t>・トランスフォーメーション</a:t>
            </a:r>
          </a:p>
        </p:txBody>
      </p:sp>
      <p:sp>
        <p:nvSpPr>
          <p:cNvPr id="4" name="正方形/長方形 3">
            <a:extLst>
              <a:ext uri="{FF2B5EF4-FFF2-40B4-BE49-F238E27FC236}">
                <a16:creationId xmlns:a16="http://schemas.microsoft.com/office/drawing/2014/main" id="{4CD2AC4F-BCAA-4E42-8C9A-E1E8DD8020FD}"/>
              </a:ext>
            </a:extLst>
          </p:cNvPr>
          <p:cNvSpPr/>
          <p:nvPr/>
        </p:nvSpPr>
        <p:spPr>
          <a:xfrm>
            <a:off x="179926" y="1303539"/>
            <a:ext cx="8342972"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経済活動をより効率的に管理する新しい</a:t>
            </a:r>
            <a:r>
              <a:rPr lang="ja-JP" altLang="en-US" b="1" u="sng" dirty="0">
                <a:solidFill>
                  <a:srgbClr val="0070C0"/>
                </a:solidFill>
                <a:latin typeface="Meiryo" panose="020B0604030504040204" pitchFamily="34" charset="-128"/>
                <a:ea typeface="Meiryo" panose="020B0604030504040204" pitchFamily="34" charset="-128"/>
              </a:rPr>
              <a:t>コミュニケーション・テクノロジー</a:t>
            </a:r>
            <a:endParaRPr lang="en-US" altLang="ja-JP" b="1" u="sng" dirty="0">
              <a:solidFill>
                <a:srgbClr val="0070C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5C9151EE-2E78-7D4E-A48D-4AC9DA5652C0}"/>
              </a:ext>
            </a:extLst>
          </p:cNvPr>
          <p:cNvSpPr txBox="1"/>
          <p:nvPr/>
        </p:nvSpPr>
        <p:spPr>
          <a:xfrm>
            <a:off x="1598498" y="1669516"/>
            <a:ext cx="2698175"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郵便制度、電信・電話</a:t>
            </a:r>
            <a:r>
              <a:rPr lang="ja-JP" altLang="en-US" sz="1400" dirty="0">
                <a:solidFill>
                  <a:srgbClr val="0070C0"/>
                </a:solidFill>
                <a:latin typeface="Meiryo" panose="020B0604030504040204" pitchFamily="34" charset="-128"/>
                <a:ea typeface="Meiryo" panose="020B0604030504040204" pitchFamily="34" charset="-128"/>
              </a:rPr>
              <a:t>／</a:t>
            </a:r>
            <a:r>
              <a:rPr kumimoji="1" lang="ja-JP" altLang="en-US" sz="1400" dirty="0">
                <a:solidFill>
                  <a:srgbClr val="0070C0"/>
                </a:solidFill>
                <a:latin typeface="Meiryo" panose="020B0604030504040204" pitchFamily="34" charset="-128"/>
                <a:ea typeface="Meiryo" panose="020B0604030504040204" pitchFamily="34" charset="-128"/>
              </a:rPr>
              <a:t>管理型</a:t>
            </a:r>
          </a:p>
        </p:txBody>
      </p:sp>
      <p:sp>
        <p:nvSpPr>
          <p:cNvPr id="6" name="テキスト ボックス 5">
            <a:extLst>
              <a:ext uri="{FF2B5EF4-FFF2-40B4-BE49-F238E27FC236}">
                <a16:creationId xmlns:a16="http://schemas.microsoft.com/office/drawing/2014/main" id="{1C565E3C-90B9-C349-9465-8049997A827C}"/>
              </a:ext>
            </a:extLst>
          </p:cNvPr>
          <p:cNvSpPr txBox="1"/>
          <p:nvPr/>
        </p:nvSpPr>
        <p:spPr>
          <a:xfrm>
            <a:off x="1778035" y="2469921"/>
            <a:ext cx="2518638"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水力、蒸気、原子力／集中型</a:t>
            </a:r>
          </a:p>
        </p:txBody>
      </p:sp>
      <p:sp>
        <p:nvSpPr>
          <p:cNvPr id="7" name="テキスト ボックス 6">
            <a:extLst>
              <a:ext uri="{FF2B5EF4-FFF2-40B4-BE49-F238E27FC236}">
                <a16:creationId xmlns:a16="http://schemas.microsoft.com/office/drawing/2014/main" id="{27DB2DB6-28C5-984F-9E79-EE0913249749}"/>
              </a:ext>
            </a:extLst>
          </p:cNvPr>
          <p:cNvSpPr txBox="1"/>
          <p:nvPr/>
        </p:nvSpPr>
        <p:spPr>
          <a:xfrm>
            <a:off x="521280" y="3376458"/>
            <a:ext cx="3775393"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蒸気船、鉄道、自動車、航空機</a:t>
            </a:r>
            <a:r>
              <a:rPr lang="ja-JP" altLang="en-US" sz="1400" dirty="0">
                <a:solidFill>
                  <a:srgbClr val="0070C0"/>
                </a:solidFill>
                <a:latin typeface="Meiryo" panose="020B0604030504040204" pitchFamily="34" charset="-128"/>
                <a:ea typeface="Meiryo" panose="020B0604030504040204" pitchFamily="34" charset="-128"/>
              </a:rPr>
              <a:t>／人間制御型</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1C01BD13-8312-C74B-AA04-984FFDA697FF}"/>
              </a:ext>
            </a:extLst>
          </p:cNvPr>
          <p:cNvSpPr txBox="1"/>
          <p:nvPr/>
        </p:nvSpPr>
        <p:spPr>
          <a:xfrm>
            <a:off x="4847326" y="2461831"/>
            <a:ext cx="2518638"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再生可能エネルギー／分散型</a:t>
            </a:r>
          </a:p>
        </p:txBody>
      </p:sp>
      <p:sp>
        <p:nvSpPr>
          <p:cNvPr id="9" name="テキスト ボックス 8">
            <a:extLst>
              <a:ext uri="{FF2B5EF4-FFF2-40B4-BE49-F238E27FC236}">
                <a16:creationId xmlns:a16="http://schemas.microsoft.com/office/drawing/2014/main" id="{665BF412-B607-8D4C-B2C9-A4BEDECF9595}"/>
              </a:ext>
            </a:extLst>
          </p:cNvPr>
          <p:cNvSpPr txBox="1"/>
          <p:nvPr/>
        </p:nvSpPr>
        <p:spPr>
          <a:xfrm>
            <a:off x="4847326" y="1645233"/>
            <a:ext cx="2159566"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インターネット</a:t>
            </a:r>
            <a:r>
              <a:rPr lang="ja-JP" altLang="en-US" sz="1400" dirty="0">
                <a:solidFill>
                  <a:srgbClr val="0070C0"/>
                </a:solidFill>
                <a:latin typeface="Meiryo" panose="020B0604030504040204" pitchFamily="34" charset="-128"/>
                <a:ea typeface="Meiryo" panose="020B0604030504040204" pitchFamily="34" charset="-128"/>
              </a:rPr>
              <a:t>／</a:t>
            </a:r>
            <a:r>
              <a:rPr kumimoji="1" lang="ja-JP" altLang="en-US" sz="1400" dirty="0">
                <a:solidFill>
                  <a:srgbClr val="0070C0"/>
                </a:solidFill>
                <a:latin typeface="Meiryo" panose="020B0604030504040204" pitchFamily="34" charset="-128"/>
                <a:ea typeface="Meiryo" panose="020B0604030504040204" pitchFamily="34" charset="-128"/>
              </a:rPr>
              <a:t>自律型</a:t>
            </a:r>
          </a:p>
        </p:txBody>
      </p:sp>
      <p:sp>
        <p:nvSpPr>
          <p:cNvPr id="10" name="テキスト ボックス 9">
            <a:extLst>
              <a:ext uri="{FF2B5EF4-FFF2-40B4-BE49-F238E27FC236}">
                <a16:creationId xmlns:a16="http://schemas.microsoft.com/office/drawing/2014/main" id="{3C4DC558-4824-034A-8EF0-13ECEDCE31F8}"/>
              </a:ext>
            </a:extLst>
          </p:cNvPr>
          <p:cNvSpPr txBox="1"/>
          <p:nvPr/>
        </p:nvSpPr>
        <p:spPr>
          <a:xfrm>
            <a:off x="4847326" y="3374778"/>
            <a:ext cx="3416320"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様々な輸送手段の自動運転</a:t>
            </a:r>
            <a:r>
              <a:rPr lang="ja-JP" altLang="en-US" sz="1400" dirty="0">
                <a:solidFill>
                  <a:srgbClr val="0070C0"/>
                </a:solidFill>
                <a:latin typeface="Meiryo" panose="020B0604030504040204" pitchFamily="34" charset="-128"/>
                <a:ea typeface="Meiryo" panose="020B0604030504040204" pitchFamily="34" charset="-128"/>
              </a:rPr>
              <a:t>／自律制御型</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A1DE26D3-211C-544C-84A5-79DC5DDE3D53}"/>
              </a:ext>
            </a:extLst>
          </p:cNvPr>
          <p:cNvSpPr txBox="1"/>
          <p:nvPr/>
        </p:nvSpPr>
        <p:spPr>
          <a:xfrm>
            <a:off x="5106579" y="4703802"/>
            <a:ext cx="3570208" cy="830997"/>
          </a:xfrm>
          <a:prstGeom prst="rect">
            <a:avLst/>
          </a:prstGeom>
          <a:noFill/>
        </p:spPr>
        <p:txBody>
          <a:bodyPr wrap="none" rtlCol="0">
            <a:spAutoFit/>
          </a:bodyPr>
          <a:lstStyle/>
          <a:p>
            <a:pPr algn="ctr"/>
            <a:r>
              <a:rPr kumimoji="1" lang="en-US" altLang="ja-JP" sz="2400" b="1" dirty="0" err="1">
                <a:solidFill>
                  <a:schemeClr val="bg1"/>
                </a:solidFill>
                <a:latin typeface="Meiryo" panose="020B0604030504040204" pitchFamily="34" charset="-128"/>
                <a:ea typeface="Meiryo" panose="020B0604030504040204" pitchFamily="34" charset="-128"/>
              </a:rPr>
              <a:t>IoT</a:t>
            </a:r>
            <a:r>
              <a:rPr kumimoji="1" lang="ja-JP" altLang="en-US" sz="2400" b="1" dirty="0">
                <a:solidFill>
                  <a:schemeClr val="bg1"/>
                </a:solidFill>
                <a:latin typeface="Meiryo" panose="020B0604030504040204" pitchFamily="34" charset="-128"/>
                <a:ea typeface="Meiryo" panose="020B0604030504040204" pitchFamily="34" charset="-128"/>
              </a:rPr>
              <a:t>＝ビッグデータ</a:t>
            </a:r>
            <a:r>
              <a:rPr kumimoji="1" lang="en-US" altLang="ja-JP" sz="2400" b="1" dirty="0">
                <a:solidFill>
                  <a:schemeClr val="bg1"/>
                </a:solidFill>
                <a:latin typeface="Meiryo" panose="020B0604030504040204" pitchFamily="34" charset="-128"/>
                <a:ea typeface="Meiryo" panose="020B0604030504040204" pitchFamily="34" charset="-128"/>
              </a:rPr>
              <a:t>×AI</a:t>
            </a:r>
          </a:p>
          <a:p>
            <a:pPr algn="ctr"/>
            <a:r>
              <a:rPr lang="ja-JP" altLang="en-US" sz="2400" dirty="0">
                <a:solidFill>
                  <a:schemeClr val="bg1"/>
                </a:solidFill>
                <a:latin typeface="Meiryo" panose="020B0604030504040204" pitchFamily="34" charset="-128"/>
                <a:ea typeface="Meiryo" panose="020B0604030504040204" pitchFamily="34" charset="-128"/>
              </a:rPr>
              <a:t>効率・自律・分散の追求</a:t>
            </a:r>
            <a:endParaRPr kumimoji="1" lang="en-US" altLang="ja-JP" sz="24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2046E6FC-764E-1046-BA49-959EFCA20763}"/>
              </a:ext>
            </a:extLst>
          </p:cNvPr>
          <p:cNvSpPr txBox="1"/>
          <p:nvPr/>
        </p:nvSpPr>
        <p:spPr>
          <a:xfrm>
            <a:off x="489930" y="3969227"/>
            <a:ext cx="8186857" cy="461665"/>
          </a:xfrm>
          <a:prstGeom prst="rect">
            <a:avLst/>
          </a:prstGeom>
          <a:noFill/>
        </p:spPr>
        <p:txBody>
          <a:bodyPr wrap="none" rtlCol="0">
            <a:spAutoFit/>
          </a:bodyPr>
          <a:lstStyle/>
          <a:p>
            <a:pPr algn="ctr"/>
            <a:r>
              <a:rPr kumimoji="1" lang="ja-JP" altLang="en-US" sz="2400" dirty="0">
                <a:solidFill>
                  <a:schemeClr val="bg1"/>
                </a:solidFill>
                <a:latin typeface="Meiryo" panose="020B0604030504040204" pitchFamily="34" charset="-128"/>
                <a:ea typeface="Meiryo" panose="020B0604030504040204" pitchFamily="34" charset="-128"/>
              </a:rPr>
              <a:t>垂直階層型／管理制御型　　　　水平分散型／自律連係型</a:t>
            </a:r>
            <a:endParaRPr kumimoji="1" lang="en-US" altLang="ja-JP" sz="2400" dirty="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C13AAB05-4CBE-EE49-A6A6-FBFDB4C213A8}"/>
              </a:ext>
            </a:extLst>
          </p:cNvPr>
          <p:cNvSpPr/>
          <p:nvPr/>
        </p:nvSpPr>
        <p:spPr>
          <a:xfrm>
            <a:off x="179926" y="922815"/>
            <a:ext cx="8885920" cy="369332"/>
          </a:xfrm>
          <a:prstGeom prst="rect">
            <a:avLst/>
          </a:prstGeom>
        </p:spPr>
        <p:txBody>
          <a:bodyPr wrap="square">
            <a:spAutoFit/>
          </a:bodyPr>
          <a:lstStyle/>
          <a:p>
            <a:r>
              <a:rPr lang="ja-JP" altLang="en-US" dirty="0">
                <a:solidFill>
                  <a:srgbClr val="0070C0"/>
                </a:solidFill>
                <a:latin typeface="Meiryo" panose="020B0604030504040204" pitchFamily="34" charset="-128"/>
                <a:ea typeface="Meiryo" panose="020B0604030504040204" pitchFamily="34" charset="-128"/>
              </a:rPr>
              <a:t>経済革命を特徴づけてきた三つの決定的に重要な要素から成り立っている。</a:t>
            </a:r>
          </a:p>
        </p:txBody>
      </p:sp>
      <p:sp>
        <p:nvSpPr>
          <p:cNvPr id="14" name="正方形/長方形 13">
            <a:extLst>
              <a:ext uri="{FF2B5EF4-FFF2-40B4-BE49-F238E27FC236}">
                <a16:creationId xmlns:a16="http://schemas.microsoft.com/office/drawing/2014/main" id="{1E2377C0-A538-A044-A6CF-3B2422E40717}"/>
              </a:ext>
            </a:extLst>
          </p:cNvPr>
          <p:cNvSpPr/>
          <p:nvPr/>
        </p:nvSpPr>
        <p:spPr>
          <a:xfrm>
            <a:off x="179926" y="2130727"/>
            <a:ext cx="8885920"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経済活動により効率的に動力を提供する新しい</a:t>
            </a:r>
            <a:r>
              <a:rPr lang="ja-JP" altLang="en-US" b="1" u="sng" dirty="0">
                <a:solidFill>
                  <a:srgbClr val="0070C0"/>
                </a:solidFill>
                <a:latin typeface="Meiryo" panose="020B0604030504040204" pitchFamily="34" charset="-128"/>
                <a:ea typeface="Meiryo" panose="020B0604030504040204" pitchFamily="34" charset="-128"/>
              </a:rPr>
              <a:t>エネルギー源</a:t>
            </a:r>
            <a:endParaRPr lang="en-US" altLang="ja-JP" b="1" u="sng" dirty="0">
              <a:solidFill>
                <a:srgbClr val="0070C0"/>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0591BA23-4A06-324F-A970-0BC18BAEABA1}"/>
              </a:ext>
            </a:extLst>
          </p:cNvPr>
          <p:cNvSpPr/>
          <p:nvPr/>
        </p:nvSpPr>
        <p:spPr>
          <a:xfrm>
            <a:off x="179926" y="3005446"/>
            <a:ext cx="8466826"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経済活動をより効率的に動かす新しい</a:t>
            </a:r>
            <a:r>
              <a:rPr lang="ja-JP" altLang="en-US" b="1" u="sng" dirty="0">
                <a:solidFill>
                  <a:srgbClr val="0070C0"/>
                </a:solidFill>
                <a:latin typeface="Meiryo" panose="020B0604030504040204" pitchFamily="34" charset="-128"/>
                <a:ea typeface="Meiryo" panose="020B0604030504040204" pitchFamily="34" charset="-128"/>
              </a:rPr>
              <a:t>輸送手段</a:t>
            </a:r>
          </a:p>
        </p:txBody>
      </p:sp>
      <p:sp>
        <p:nvSpPr>
          <p:cNvPr id="16" name="右矢印 15">
            <a:extLst>
              <a:ext uri="{FF2B5EF4-FFF2-40B4-BE49-F238E27FC236}">
                <a16:creationId xmlns:a16="http://schemas.microsoft.com/office/drawing/2014/main" id="{C712AA0D-D066-0847-8E09-6837EE4BEC16}"/>
              </a:ext>
            </a:extLst>
          </p:cNvPr>
          <p:cNvSpPr/>
          <p:nvPr/>
        </p:nvSpPr>
        <p:spPr>
          <a:xfrm>
            <a:off x="4296673" y="1686638"/>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17" name="右矢印 16">
            <a:extLst>
              <a:ext uri="{FF2B5EF4-FFF2-40B4-BE49-F238E27FC236}">
                <a16:creationId xmlns:a16="http://schemas.microsoft.com/office/drawing/2014/main" id="{9D5033F5-6480-504C-804A-2CA2B94E7927}"/>
              </a:ext>
            </a:extLst>
          </p:cNvPr>
          <p:cNvSpPr/>
          <p:nvPr/>
        </p:nvSpPr>
        <p:spPr>
          <a:xfrm>
            <a:off x="4296673" y="2511622"/>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18" name="右矢印 17">
            <a:extLst>
              <a:ext uri="{FF2B5EF4-FFF2-40B4-BE49-F238E27FC236}">
                <a16:creationId xmlns:a16="http://schemas.microsoft.com/office/drawing/2014/main" id="{910590D2-D33A-034A-BAAA-C1D1362876D5}"/>
              </a:ext>
            </a:extLst>
          </p:cNvPr>
          <p:cNvSpPr/>
          <p:nvPr/>
        </p:nvSpPr>
        <p:spPr>
          <a:xfrm>
            <a:off x="4296673" y="3386341"/>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EC61846F-C2BB-3249-985E-9F4D2CB4AB04}"/>
              </a:ext>
            </a:extLst>
          </p:cNvPr>
          <p:cNvSpPr txBox="1"/>
          <p:nvPr/>
        </p:nvSpPr>
        <p:spPr>
          <a:xfrm>
            <a:off x="382137" y="4900369"/>
            <a:ext cx="3775393" cy="1169551"/>
          </a:xfrm>
          <a:prstGeom prst="rect">
            <a:avLst/>
          </a:prstGeom>
          <a:noFill/>
        </p:spPr>
        <p:txBody>
          <a:bodyPr wrap="none" rtlCol="0">
            <a:spAutoFit/>
          </a:bodyPr>
          <a:lstStyle/>
          <a:p>
            <a:pPr algn="ctr"/>
            <a:r>
              <a:rPr kumimoji="1" lang="ja-JP" altLang="en-US" sz="2800" b="1" dirty="0">
                <a:solidFill>
                  <a:schemeClr val="bg1"/>
                </a:solidFill>
                <a:latin typeface="Meiryo" panose="020B0604030504040204" pitchFamily="34" charset="-128"/>
                <a:ea typeface="Meiryo" panose="020B0604030504040204" pitchFamily="34" charset="-128"/>
              </a:rPr>
              <a:t>「限界費用ゼロ」社会</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適切な初期投資を行えば</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生産にともなう増加分の新たな費用が</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限りなく「ゼロ」になる社会</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ECBB527E-0ED7-094F-A10E-2F90BAFED4EA}"/>
              </a:ext>
            </a:extLst>
          </p:cNvPr>
          <p:cNvSpPr txBox="1"/>
          <p:nvPr/>
        </p:nvSpPr>
        <p:spPr>
          <a:xfrm>
            <a:off x="5095846" y="5730596"/>
            <a:ext cx="3672800" cy="584775"/>
          </a:xfrm>
          <a:prstGeom prst="rect">
            <a:avLst/>
          </a:prstGeom>
          <a:noFill/>
        </p:spPr>
        <p:txBody>
          <a:bodyPr wrap="none" rtlCol="0">
            <a:spAutoFit/>
          </a:bodyPr>
          <a:lstStyle/>
          <a:p>
            <a:pPr algn="ctr"/>
            <a:r>
              <a:rPr kumimoji="1" lang="ja-JP" altLang="en-US" sz="1600" b="1" dirty="0">
                <a:solidFill>
                  <a:schemeClr val="bg1"/>
                </a:solidFill>
                <a:latin typeface="Meiryo" panose="020B0604030504040204" pitchFamily="34" charset="-128"/>
                <a:ea typeface="Meiryo" panose="020B0604030504040204" pitchFamily="34" charset="-128"/>
              </a:rPr>
              <a:t>デジタル･トランスフォーメーション</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dirty="0">
                <a:solidFill>
                  <a:schemeClr val="bg1"/>
                </a:solidFill>
                <a:latin typeface="Meiryo" panose="020B0604030504040204" pitchFamily="34" charset="-128"/>
                <a:ea typeface="Meiryo" panose="020B0604030504040204" pitchFamily="34" charset="-128"/>
              </a:rPr>
              <a:t>により実現される社会やビジネスの姿</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24" name="右矢印 23">
            <a:extLst>
              <a:ext uri="{FF2B5EF4-FFF2-40B4-BE49-F238E27FC236}">
                <a16:creationId xmlns:a16="http://schemas.microsoft.com/office/drawing/2014/main" id="{5D8758BF-D789-5E48-9DD1-3F9F986A17E9}"/>
              </a:ext>
            </a:extLst>
          </p:cNvPr>
          <p:cNvSpPr/>
          <p:nvPr/>
        </p:nvSpPr>
        <p:spPr>
          <a:xfrm>
            <a:off x="4296673" y="4043780"/>
            <a:ext cx="550653" cy="215754"/>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7" name="右矢印 26">
            <a:extLst>
              <a:ext uri="{FF2B5EF4-FFF2-40B4-BE49-F238E27FC236}">
                <a16:creationId xmlns:a16="http://schemas.microsoft.com/office/drawing/2014/main" id="{62A1ABA4-BDAC-1949-8B3A-6C229E39FC02}"/>
              </a:ext>
            </a:extLst>
          </p:cNvPr>
          <p:cNvSpPr/>
          <p:nvPr/>
        </p:nvSpPr>
        <p:spPr>
          <a:xfrm rot="10800000">
            <a:off x="4308031" y="5073820"/>
            <a:ext cx="550653" cy="8226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下矢印 27">
            <a:extLst>
              <a:ext uri="{FF2B5EF4-FFF2-40B4-BE49-F238E27FC236}">
                <a16:creationId xmlns:a16="http://schemas.microsoft.com/office/drawing/2014/main" id="{F46E4C84-7042-C541-B4F5-D08AB9448D1B}"/>
              </a:ext>
            </a:extLst>
          </p:cNvPr>
          <p:cNvSpPr/>
          <p:nvPr/>
        </p:nvSpPr>
        <p:spPr>
          <a:xfrm>
            <a:off x="6537733" y="5509973"/>
            <a:ext cx="672860" cy="195797"/>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chemeClr val="bg1"/>
              </a:solidFill>
              <a:latin typeface="ＭＳ Ｐゴシック"/>
              <a:ea typeface="ＭＳ Ｐゴシック"/>
            </a:endParaRPr>
          </a:p>
        </p:txBody>
      </p:sp>
      <p:pic>
        <p:nvPicPr>
          <p:cNvPr id="29" name="図 28">
            <a:extLst>
              <a:ext uri="{FF2B5EF4-FFF2-40B4-BE49-F238E27FC236}">
                <a16:creationId xmlns:a16="http://schemas.microsoft.com/office/drawing/2014/main" id="{57FA9332-2966-A84C-98FF-A457A3D7FE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09029" y="1690930"/>
            <a:ext cx="1005081" cy="1444699"/>
          </a:xfrm>
          <a:prstGeom prst="rect">
            <a:avLst/>
          </a:prstGeom>
          <a:effectLst>
            <a:outerShdw blurRad="50800" dist="38100" dir="2700000" algn="tl" rotWithShape="0">
              <a:prstClr val="black">
                <a:alpha val="40000"/>
              </a:prstClr>
            </a:outerShdw>
          </a:effectLst>
        </p:spPr>
      </p:pic>
      <p:sp>
        <p:nvSpPr>
          <p:cNvPr id="30" name="正方形/長方形 29">
            <a:extLst>
              <a:ext uri="{FF2B5EF4-FFF2-40B4-BE49-F238E27FC236}">
                <a16:creationId xmlns:a16="http://schemas.microsoft.com/office/drawing/2014/main" id="{57CA6A53-C963-A64C-9681-591B5CAAB8CB}"/>
              </a:ext>
            </a:extLst>
          </p:cNvPr>
          <p:cNvSpPr/>
          <p:nvPr/>
        </p:nvSpPr>
        <p:spPr>
          <a:xfrm>
            <a:off x="7606928" y="3160276"/>
            <a:ext cx="1210588" cy="215444"/>
          </a:xfrm>
          <a:prstGeom prst="rect">
            <a:avLst/>
          </a:prstGeom>
        </p:spPr>
        <p:txBody>
          <a:bodyPr wrap="none">
            <a:spAutoFit/>
          </a:bodyPr>
          <a:lstStyle/>
          <a:p>
            <a:r>
              <a:rPr lang="ja-JP" altLang="en-US" sz="800" dirty="0">
                <a:solidFill>
                  <a:srgbClr val="0070C0"/>
                </a:solidFill>
                <a:latin typeface="Meiryo" panose="020B0604030504040204" pitchFamily="34" charset="-128"/>
                <a:ea typeface="Meiryo" panose="020B0604030504040204" pitchFamily="34" charset="-128"/>
              </a:rPr>
              <a:t>ジェレミー・リフキン</a:t>
            </a:r>
          </a:p>
        </p:txBody>
      </p:sp>
    </p:spTree>
    <p:extLst>
      <p:ext uri="{BB962C8B-B14F-4D97-AF65-F5344CB8AC3E}">
        <p14:creationId xmlns:p14="http://schemas.microsoft.com/office/powerpoint/2010/main" val="4241427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251520" y="858033"/>
            <a:ext cx="8640960" cy="559243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56745" y="3083470"/>
            <a:ext cx="8224273" cy="2882157"/>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3" name="テキスト ボックス 22"/>
          <p:cNvSpPr txBox="1"/>
          <p:nvPr/>
        </p:nvSpPr>
        <p:spPr>
          <a:xfrm>
            <a:off x="1449295" y="5597603"/>
            <a:ext cx="2031326" cy="369332"/>
          </a:xfrm>
          <a:prstGeom prst="rect">
            <a:avLst/>
          </a:prstGeom>
          <a:noFill/>
        </p:spPr>
        <p:txBody>
          <a:bodyPr wrap="none" rtlCol="0">
            <a:spAutoFit/>
          </a:bodyPr>
          <a:lstStyle/>
          <a:p>
            <a:pPr algn="ctr"/>
            <a:r>
              <a:rPr kumimoji="1" lang="ja-JP" altLang="en-US" dirty="0">
                <a:solidFill>
                  <a:srgbClr val="0432FF"/>
                </a:solidFill>
                <a:latin typeface="Meiryo" charset="-128"/>
                <a:ea typeface="Meiryo" charset="-128"/>
                <a:cs typeface="Meiryo" charset="-128"/>
              </a:rPr>
              <a:t>その他のビジネス</a:t>
            </a:r>
          </a:p>
        </p:txBody>
      </p:sp>
      <p:sp>
        <p:nvSpPr>
          <p:cNvPr id="20" name="正方形/長方形 19"/>
          <p:cNvSpPr/>
          <p:nvPr/>
        </p:nvSpPr>
        <p:spPr>
          <a:xfrm>
            <a:off x="479007" y="2647041"/>
            <a:ext cx="8224272" cy="2882157"/>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テキスト ボックス 20"/>
          <p:cNvSpPr txBox="1"/>
          <p:nvPr/>
        </p:nvSpPr>
        <p:spPr>
          <a:xfrm>
            <a:off x="1486972" y="5161174"/>
            <a:ext cx="1800493" cy="369332"/>
          </a:xfrm>
          <a:prstGeom prst="rect">
            <a:avLst/>
          </a:prstGeom>
          <a:noFill/>
        </p:spPr>
        <p:txBody>
          <a:bodyPr wrap="none" rtlCol="0">
            <a:spAutoFit/>
          </a:bodyPr>
          <a:lstStyle/>
          <a:p>
            <a:pPr algn="ctr"/>
            <a:r>
              <a:rPr kumimoji="1" lang="ja-JP" altLang="en-US" dirty="0">
                <a:solidFill>
                  <a:srgbClr val="0432FF"/>
                </a:solidFill>
                <a:latin typeface="Meiryo" charset="-128"/>
                <a:ea typeface="Meiryo" charset="-128"/>
                <a:cs typeface="Meiryo" charset="-128"/>
              </a:rPr>
              <a:t>自律走行自動車</a:t>
            </a:r>
          </a:p>
        </p:txBody>
      </p:sp>
      <p:sp>
        <p:nvSpPr>
          <p:cNvPr id="18" name="正方形/長方形 17"/>
          <p:cNvSpPr/>
          <p:nvPr/>
        </p:nvSpPr>
        <p:spPr>
          <a:xfrm>
            <a:off x="401267" y="2212291"/>
            <a:ext cx="8224273" cy="2882157"/>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9" name="テキスト ボックス 18"/>
          <p:cNvSpPr txBox="1"/>
          <p:nvPr/>
        </p:nvSpPr>
        <p:spPr>
          <a:xfrm>
            <a:off x="1062984" y="4726424"/>
            <a:ext cx="2492990" cy="369332"/>
          </a:xfrm>
          <a:prstGeom prst="rect">
            <a:avLst/>
          </a:prstGeom>
          <a:noFill/>
        </p:spPr>
        <p:txBody>
          <a:bodyPr wrap="none" rtlCol="0">
            <a:spAutoFit/>
          </a:bodyPr>
          <a:lstStyle/>
          <a:p>
            <a:pPr algn="ctr"/>
            <a:r>
              <a:rPr kumimoji="1" lang="ja-JP" altLang="en-US" dirty="0">
                <a:solidFill>
                  <a:srgbClr val="0432FF"/>
                </a:solidFill>
                <a:latin typeface="Meiryo" charset="-128"/>
                <a:ea typeface="Meiryo" charset="-128"/>
                <a:cs typeface="Meiryo" charset="-128"/>
              </a:rPr>
              <a:t>ビル設備管理サービス</a:t>
            </a:r>
          </a:p>
        </p:txBody>
      </p:sp>
      <p:sp>
        <p:nvSpPr>
          <p:cNvPr id="16" name="正方形/長方形 15"/>
          <p:cNvSpPr/>
          <p:nvPr/>
        </p:nvSpPr>
        <p:spPr>
          <a:xfrm>
            <a:off x="323528" y="1715318"/>
            <a:ext cx="8233484" cy="295126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err="1"/>
              <a:t>IoT</a:t>
            </a:r>
            <a:r>
              <a:rPr kumimoji="1" lang="ja-JP" altLang="en-US" dirty="0"/>
              <a:t>はテクノロジーではなくビジネス・フレームワーク</a:t>
            </a:r>
          </a:p>
        </p:txBody>
      </p:sp>
      <p:sp>
        <p:nvSpPr>
          <p:cNvPr id="3" name="スライド番号プレースホルダー 2"/>
          <p:cNvSpPr>
            <a:spLocks noGrp="1"/>
          </p:cNvSpPr>
          <p:nvPr>
            <p:ph type="sldNum" sz="quarter" idx="12"/>
          </p:nvPr>
        </p:nvSpPr>
        <p:spPr>
          <a:xfrm>
            <a:off x="7006006" y="6653625"/>
            <a:ext cx="2133600" cy="217800"/>
          </a:xfrm>
        </p:spPr>
        <p:txBody>
          <a:bodyPr/>
          <a:lstStyle/>
          <a:p>
            <a:fld id="{8FF8CC5D-A65D-5946-99B5-645367A967AD}" type="slidenum">
              <a:rPr kumimoji="1" lang="ja-JP" altLang="en-US" smtClean="0"/>
              <a:t>9</a:t>
            </a:fld>
            <a:endParaRPr kumimoji="1" lang="ja-JP" altLang="en-US" dirty="0"/>
          </a:p>
        </p:txBody>
      </p:sp>
      <p:grpSp>
        <p:nvGrpSpPr>
          <p:cNvPr id="15" name="図形グループ 14"/>
          <p:cNvGrpSpPr/>
          <p:nvPr/>
        </p:nvGrpSpPr>
        <p:grpSpPr>
          <a:xfrm>
            <a:off x="392057" y="1843880"/>
            <a:ext cx="3663266" cy="2390659"/>
            <a:chOff x="756111" y="1110348"/>
            <a:chExt cx="7613853" cy="5339157"/>
          </a:xfrm>
        </p:grpSpPr>
        <p:sp>
          <p:nvSpPr>
            <p:cNvPr id="4" name="正方形/長方形 3"/>
            <p:cNvSpPr/>
            <p:nvPr/>
          </p:nvSpPr>
          <p:spPr>
            <a:xfrm>
              <a:off x="756111" y="1110348"/>
              <a:ext cx="7613853"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6" name="円/楕円 5"/>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上矢印 8"/>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上矢印 9"/>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上矢印 10"/>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3604851" y="5151557"/>
              <a:ext cx="1898455" cy="515527"/>
            </a:xfrm>
            <a:prstGeom prst="rect">
              <a:avLst/>
            </a:prstGeom>
            <a:noFill/>
          </p:spPr>
          <p:txBody>
            <a:bodyPr wrap="square" rtlCol="0" anchor="ctr">
              <a:spAutoFit/>
            </a:bodyPr>
            <a:lstStyle/>
            <a:p>
              <a:pPr algn="ctr"/>
              <a:r>
                <a:rPr kumimoji="1" lang="ja-JP" altLang="en-US" sz="900" b="1" dirty="0">
                  <a:solidFill>
                    <a:schemeClr val="bg1"/>
                  </a:solidFill>
                  <a:latin typeface="Meiryo" charset="-128"/>
                  <a:ea typeface="Meiryo" charset="-128"/>
                  <a:cs typeface="Meiryo" charset="-128"/>
                </a:rPr>
                <a:t>データ収集</a:t>
              </a:r>
            </a:p>
          </p:txBody>
        </p:sp>
        <p:sp>
          <p:nvSpPr>
            <p:cNvPr id="13" name="テキスト ボックス 12"/>
            <p:cNvSpPr txBox="1"/>
            <p:nvPr/>
          </p:nvSpPr>
          <p:spPr>
            <a:xfrm>
              <a:off x="1886708" y="2187153"/>
              <a:ext cx="1898455" cy="515527"/>
            </a:xfrm>
            <a:prstGeom prst="rect">
              <a:avLst/>
            </a:prstGeom>
            <a:noFill/>
          </p:spPr>
          <p:txBody>
            <a:bodyPr wrap="square" rtlCol="0" anchor="ctr">
              <a:spAutoFit/>
            </a:bodyPr>
            <a:lstStyle/>
            <a:p>
              <a:pPr algn="ctr"/>
              <a:r>
                <a:rPr kumimoji="1" lang="ja-JP" altLang="en-US" sz="900" b="1" dirty="0">
                  <a:solidFill>
                    <a:schemeClr val="bg1"/>
                  </a:solidFill>
                  <a:latin typeface="Meiryo" charset="-128"/>
                  <a:ea typeface="Meiryo" charset="-128"/>
                  <a:cs typeface="Meiryo" charset="-128"/>
                </a:rPr>
                <a:t>データ解析</a:t>
              </a:r>
              <a:endParaRPr kumimoji="1" lang="en-US" altLang="ja-JP" sz="900" b="1" dirty="0">
                <a:solidFill>
                  <a:schemeClr val="bg1"/>
                </a:solidFill>
                <a:latin typeface="Meiryo" charset="-128"/>
                <a:ea typeface="Meiryo" charset="-128"/>
                <a:cs typeface="Meiryo" charset="-128"/>
              </a:endParaRPr>
            </a:p>
          </p:txBody>
        </p:sp>
        <p:sp>
          <p:nvSpPr>
            <p:cNvPr id="14" name="テキスト ボックス 13"/>
            <p:cNvSpPr txBox="1"/>
            <p:nvPr/>
          </p:nvSpPr>
          <p:spPr>
            <a:xfrm>
              <a:off x="5340912" y="2198016"/>
              <a:ext cx="1898455" cy="515527"/>
            </a:xfrm>
            <a:prstGeom prst="rect">
              <a:avLst/>
            </a:prstGeom>
            <a:noFill/>
          </p:spPr>
          <p:txBody>
            <a:bodyPr wrap="square" rtlCol="0" anchor="ctr">
              <a:spAutoFit/>
            </a:bodyPr>
            <a:lstStyle/>
            <a:p>
              <a:pPr algn="ctr"/>
              <a:r>
                <a:rPr kumimoji="1" lang="ja-JP" altLang="en-US" sz="900" b="1" dirty="0">
                  <a:solidFill>
                    <a:schemeClr val="bg1"/>
                  </a:solidFill>
                  <a:latin typeface="Meiryo" charset="-128"/>
                  <a:ea typeface="Meiryo" charset="-128"/>
                  <a:cs typeface="Meiryo" charset="-128"/>
                </a:rPr>
                <a:t>データ活用</a:t>
              </a:r>
            </a:p>
          </p:txBody>
        </p:sp>
      </p:grpSp>
      <p:sp>
        <p:nvSpPr>
          <p:cNvPr id="17" name="テキスト ボックス 16"/>
          <p:cNvSpPr txBox="1"/>
          <p:nvPr/>
        </p:nvSpPr>
        <p:spPr>
          <a:xfrm>
            <a:off x="869829" y="4298563"/>
            <a:ext cx="2723823" cy="369332"/>
          </a:xfrm>
          <a:prstGeom prst="rect">
            <a:avLst/>
          </a:prstGeom>
          <a:noFill/>
        </p:spPr>
        <p:txBody>
          <a:bodyPr wrap="none" rtlCol="0">
            <a:spAutoFit/>
          </a:bodyPr>
          <a:lstStyle/>
          <a:p>
            <a:pPr algn="ctr"/>
            <a:r>
              <a:rPr kumimoji="1" lang="ja-JP" altLang="en-US">
                <a:solidFill>
                  <a:srgbClr val="0432FF"/>
                </a:solidFill>
                <a:latin typeface="Meiryo" charset="-128"/>
                <a:ea typeface="Meiryo" charset="-128"/>
                <a:cs typeface="Meiryo" charset="-128"/>
              </a:rPr>
              <a:t>土木工事自動化サービス</a:t>
            </a:r>
            <a:endParaRPr kumimoji="1" lang="ja-JP" altLang="en-US" dirty="0">
              <a:solidFill>
                <a:srgbClr val="0432FF"/>
              </a:solidFill>
              <a:latin typeface="Meiryo" charset="-128"/>
              <a:ea typeface="Meiryo" charset="-128"/>
              <a:cs typeface="Meiryo" charset="-128"/>
            </a:endParaRPr>
          </a:p>
        </p:txBody>
      </p:sp>
      <p:sp>
        <p:nvSpPr>
          <p:cNvPr id="24" name="テキスト ボックス 23"/>
          <p:cNvSpPr txBox="1"/>
          <p:nvPr/>
        </p:nvSpPr>
        <p:spPr>
          <a:xfrm>
            <a:off x="4577259" y="1812236"/>
            <a:ext cx="3762568" cy="2839239"/>
          </a:xfrm>
          <a:prstGeom prst="rect">
            <a:avLst/>
          </a:prstGeom>
          <a:noFill/>
        </p:spPr>
        <p:txBody>
          <a:bodyPr wrap="none" rtlCol="0">
            <a:spAutoFit/>
          </a:bodyPr>
          <a:lstStyle/>
          <a:p>
            <a:r>
              <a:rPr kumimoji="1" lang="ja-JP" altLang="en-US" sz="1050" b="1" dirty="0">
                <a:solidFill>
                  <a:srgbClr val="7030A0"/>
                </a:solidFill>
                <a:latin typeface="Meiryo" charset="-128"/>
                <a:ea typeface="Meiryo" charset="-128"/>
                <a:cs typeface="Meiryo" charset="-128"/>
              </a:rPr>
              <a:t>解決したいビジネス課題</a:t>
            </a:r>
            <a:endParaRPr kumimoji="1" lang="en-US" altLang="ja-JP" sz="1050" b="1" dirty="0">
              <a:solidFill>
                <a:srgbClr val="7030A0"/>
              </a:solidFill>
              <a:latin typeface="Meiryo" charset="-128"/>
              <a:ea typeface="Meiryo" charset="-128"/>
              <a:cs typeface="Meiryo" charset="-128"/>
            </a:endParaRPr>
          </a:p>
          <a:p>
            <a:pPr marL="742950" lvl="1" indent="-285750">
              <a:buFont typeface="Wingdings" charset="2"/>
              <a:buChar char="Ø"/>
            </a:pPr>
            <a:r>
              <a:rPr lang="ja-JP" altLang="en-US" sz="1050" dirty="0">
                <a:solidFill>
                  <a:srgbClr val="7030A0"/>
                </a:solidFill>
                <a:latin typeface="Meiryo" charset="-128"/>
                <a:ea typeface="Meiryo" charset="-128"/>
                <a:cs typeface="Meiryo" charset="-128"/>
              </a:rPr>
              <a:t>土木工事需要の拡大</a:t>
            </a:r>
            <a:endParaRPr lang="en-US" altLang="ja-JP" sz="1050" dirty="0">
              <a:solidFill>
                <a:srgbClr val="7030A0"/>
              </a:solidFill>
              <a:latin typeface="Meiryo" charset="-128"/>
              <a:ea typeface="Meiryo" charset="-128"/>
              <a:cs typeface="Meiryo" charset="-128"/>
            </a:endParaRPr>
          </a:p>
          <a:p>
            <a:pPr marL="742950" lvl="1" indent="-285750">
              <a:buFont typeface="Wingdings" charset="2"/>
              <a:buChar char="Ø"/>
            </a:pPr>
            <a:r>
              <a:rPr lang="ja-JP" altLang="en-US" sz="1050" dirty="0">
                <a:solidFill>
                  <a:srgbClr val="7030A0"/>
                </a:solidFill>
                <a:latin typeface="Meiryo" charset="-128"/>
                <a:ea typeface="Meiryo" charset="-128"/>
                <a:cs typeface="Meiryo" charset="-128"/>
              </a:rPr>
              <a:t>熟練作業員の高齢化</a:t>
            </a:r>
            <a:endParaRPr lang="en-US" altLang="ja-JP" sz="1050" dirty="0">
              <a:solidFill>
                <a:srgbClr val="7030A0"/>
              </a:solidFill>
              <a:latin typeface="Meiryo" charset="-128"/>
              <a:ea typeface="Meiryo" charset="-128"/>
              <a:cs typeface="Meiryo" charset="-128"/>
            </a:endParaRPr>
          </a:p>
          <a:p>
            <a:pPr marL="742950" lvl="1" indent="-285750">
              <a:buFont typeface="Wingdings" charset="2"/>
              <a:buChar char="Ø"/>
            </a:pPr>
            <a:r>
              <a:rPr kumimoji="1" lang="ja-JP" altLang="en-US" sz="1050" dirty="0">
                <a:solidFill>
                  <a:srgbClr val="7030A0"/>
                </a:solidFill>
                <a:latin typeface="Meiryo" charset="-128"/>
                <a:ea typeface="Meiryo" charset="-128"/>
                <a:cs typeface="Meiryo" charset="-128"/>
              </a:rPr>
              <a:t>困難を極める若者人材確保</a:t>
            </a:r>
            <a:endParaRPr kumimoji="1" lang="en-US" altLang="ja-JP" sz="800" dirty="0">
              <a:solidFill>
                <a:srgbClr val="7030A0"/>
              </a:solidFill>
              <a:latin typeface="Meiryo" charset="-128"/>
              <a:ea typeface="Meiryo" charset="-128"/>
              <a:cs typeface="Meiryo" charset="-128"/>
            </a:endParaRPr>
          </a:p>
          <a:p>
            <a:endParaRPr lang="en-US" altLang="ja-JP" sz="800" b="1" dirty="0">
              <a:solidFill>
                <a:srgbClr val="0432FF"/>
              </a:solidFill>
              <a:latin typeface="Meiryo" charset="-128"/>
              <a:ea typeface="Meiryo" charset="-128"/>
              <a:cs typeface="Meiryo" charset="-128"/>
            </a:endParaRPr>
          </a:p>
          <a:p>
            <a:r>
              <a:rPr lang="ja-JP" altLang="en-US" sz="1050" b="1" dirty="0">
                <a:solidFill>
                  <a:srgbClr val="0432FF"/>
                </a:solidFill>
                <a:latin typeface="Meiryo" charset="-128"/>
                <a:ea typeface="Meiryo" charset="-128"/>
                <a:cs typeface="Meiryo" charset="-128"/>
              </a:rPr>
              <a:t>データ収集</a:t>
            </a:r>
            <a:endParaRPr lang="en-US" altLang="ja-JP" sz="1050" b="1"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a:solidFill>
                  <a:srgbClr val="0432FF"/>
                </a:solidFill>
                <a:latin typeface="Meiryo" charset="-128"/>
                <a:ea typeface="Meiryo" charset="-128"/>
                <a:cs typeface="Meiryo" charset="-128"/>
              </a:rPr>
              <a:t>ドローンによる工事現場の空中撮影（カメラ）</a:t>
            </a:r>
            <a:endParaRPr lang="en-US" altLang="ja-JP" sz="1050"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a:solidFill>
                  <a:srgbClr val="0432FF"/>
                </a:solidFill>
                <a:latin typeface="Meiryo" charset="-128"/>
                <a:ea typeface="Meiryo" charset="-128"/>
                <a:cs typeface="Meiryo" charset="-128"/>
              </a:rPr>
              <a:t>建設機械の高精度位置情報（</a:t>
            </a:r>
            <a:r>
              <a:rPr lang="en-US" altLang="ja-JP" sz="1050" dirty="0">
                <a:solidFill>
                  <a:srgbClr val="0432FF"/>
                </a:solidFill>
                <a:latin typeface="Meiryo" charset="-128"/>
                <a:ea typeface="Meiryo" charset="-128"/>
                <a:cs typeface="Meiryo" charset="-128"/>
              </a:rPr>
              <a:t>GPS</a:t>
            </a:r>
            <a:r>
              <a:rPr lang="ja-JP" altLang="en-US" sz="1050" dirty="0">
                <a:solidFill>
                  <a:srgbClr val="0432FF"/>
                </a:solidFill>
                <a:latin typeface="Meiryo" charset="-128"/>
                <a:ea typeface="Meiryo" charset="-128"/>
                <a:cs typeface="Meiryo" charset="-128"/>
              </a:rPr>
              <a:t>）</a:t>
            </a:r>
            <a:endParaRPr lang="en-US" altLang="ja-JP" sz="1050"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a:solidFill>
                  <a:srgbClr val="0432FF"/>
                </a:solidFill>
                <a:latin typeface="Meiryo" charset="-128"/>
                <a:ea typeface="Meiryo" charset="-128"/>
                <a:cs typeface="Meiryo" charset="-128"/>
              </a:rPr>
              <a:t>デジタル化された施工情報（３次元</a:t>
            </a:r>
            <a:r>
              <a:rPr lang="en-US" altLang="ja-JP" sz="1050" dirty="0">
                <a:solidFill>
                  <a:srgbClr val="0432FF"/>
                </a:solidFill>
                <a:latin typeface="Meiryo" charset="-128"/>
                <a:ea typeface="Meiryo" charset="-128"/>
                <a:cs typeface="Meiryo" charset="-128"/>
              </a:rPr>
              <a:t>CAD</a:t>
            </a:r>
            <a:r>
              <a:rPr lang="ja-JP" altLang="en-US" sz="1050" dirty="0">
                <a:solidFill>
                  <a:srgbClr val="0432FF"/>
                </a:solidFill>
                <a:latin typeface="Meiryo" charset="-128"/>
                <a:ea typeface="Meiryo" charset="-128"/>
                <a:cs typeface="Meiryo" charset="-128"/>
              </a:rPr>
              <a:t>等）</a:t>
            </a:r>
            <a:endParaRPr lang="en-US" altLang="ja-JP" sz="1050" dirty="0">
              <a:solidFill>
                <a:srgbClr val="0432FF"/>
              </a:solidFill>
              <a:latin typeface="Meiryo" charset="-128"/>
              <a:ea typeface="Meiryo" charset="-128"/>
              <a:cs typeface="Meiryo" charset="-128"/>
            </a:endParaRPr>
          </a:p>
          <a:p>
            <a:r>
              <a:rPr kumimoji="1" lang="ja-JP" altLang="en-US" sz="1050" b="1" dirty="0">
                <a:solidFill>
                  <a:srgbClr val="0432FF"/>
                </a:solidFill>
                <a:latin typeface="Meiryo" charset="-128"/>
                <a:ea typeface="Meiryo" charset="-128"/>
                <a:cs typeface="Meiryo" charset="-128"/>
              </a:rPr>
              <a:t>データ解析</a:t>
            </a:r>
            <a:endParaRPr kumimoji="1" lang="en-US" altLang="ja-JP" sz="1050" b="1" dirty="0">
              <a:solidFill>
                <a:srgbClr val="0432FF"/>
              </a:solidFill>
              <a:latin typeface="Meiryo" charset="-128"/>
              <a:ea typeface="Meiryo" charset="-128"/>
              <a:cs typeface="Meiryo" charset="-128"/>
            </a:endParaRPr>
          </a:p>
          <a:p>
            <a:pPr marL="628650" lvl="1" indent="-171450">
              <a:buFont typeface="Wingdings" charset="2"/>
              <a:buChar char="ü"/>
            </a:pPr>
            <a:r>
              <a:rPr lang="ja-JP" altLang="en-US" sz="1050" dirty="0">
                <a:solidFill>
                  <a:srgbClr val="0432FF"/>
                </a:solidFill>
                <a:latin typeface="Meiryo" charset="-128"/>
                <a:ea typeface="Meiryo" charset="-128"/>
                <a:cs typeface="Meiryo" charset="-128"/>
              </a:rPr>
              <a:t>高精度３次元立体図面</a:t>
            </a:r>
            <a:endParaRPr lang="en-US" altLang="ja-JP" sz="1050" dirty="0">
              <a:solidFill>
                <a:srgbClr val="0432FF"/>
              </a:solidFill>
              <a:latin typeface="Meiryo" charset="-128"/>
              <a:ea typeface="Meiryo" charset="-128"/>
              <a:cs typeface="Meiryo" charset="-128"/>
            </a:endParaRPr>
          </a:p>
          <a:p>
            <a:pPr marL="628650" lvl="1" indent="-171450">
              <a:buFont typeface="Wingdings" charset="2"/>
              <a:buChar char="ü"/>
            </a:pPr>
            <a:r>
              <a:rPr lang="ja-JP" altLang="en-US" sz="1050" dirty="0">
                <a:solidFill>
                  <a:srgbClr val="0432FF"/>
                </a:solidFill>
                <a:latin typeface="Meiryo" charset="-128"/>
                <a:ea typeface="Meiryo" charset="-128"/>
                <a:cs typeface="Meiryo" charset="-128"/>
              </a:rPr>
              <a:t>土量分析・作業分析</a:t>
            </a:r>
            <a:endParaRPr lang="en-US" altLang="ja-JP" sz="1050" dirty="0">
              <a:solidFill>
                <a:srgbClr val="0432FF"/>
              </a:solidFill>
              <a:latin typeface="Meiryo" charset="-128"/>
              <a:ea typeface="Meiryo" charset="-128"/>
              <a:cs typeface="Meiryo" charset="-128"/>
            </a:endParaRPr>
          </a:p>
          <a:p>
            <a:pPr marL="628650" lvl="1" indent="-171450">
              <a:buFont typeface="Wingdings" charset="2"/>
              <a:buChar char="ü"/>
            </a:pPr>
            <a:r>
              <a:rPr kumimoji="1" lang="ja-JP" altLang="en-US" sz="1050" dirty="0">
                <a:solidFill>
                  <a:srgbClr val="0432FF"/>
                </a:solidFill>
                <a:latin typeface="Meiryo" charset="-128"/>
                <a:ea typeface="Meiryo" charset="-128"/>
                <a:cs typeface="Meiryo" charset="-128"/>
              </a:rPr>
              <a:t>工程・工期シミュレーション</a:t>
            </a:r>
            <a:endParaRPr kumimoji="1" lang="en-US" altLang="ja-JP" sz="1050" dirty="0">
              <a:solidFill>
                <a:srgbClr val="0432FF"/>
              </a:solidFill>
              <a:latin typeface="Meiryo" charset="-128"/>
              <a:ea typeface="Meiryo" charset="-128"/>
              <a:cs typeface="Meiryo" charset="-128"/>
            </a:endParaRPr>
          </a:p>
          <a:p>
            <a:r>
              <a:rPr lang="ja-JP" altLang="en-US" sz="1050" b="1" dirty="0">
                <a:solidFill>
                  <a:srgbClr val="0432FF"/>
                </a:solidFill>
                <a:latin typeface="Meiryo" charset="-128"/>
                <a:ea typeface="Meiryo" charset="-128"/>
                <a:cs typeface="Meiryo" charset="-128"/>
              </a:rPr>
              <a:t>データ活用</a:t>
            </a:r>
            <a:endParaRPr lang="en-US" altLang="ja-JP" sz="1050" b="1"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a:solidFill>
                  <a:srgbClr val="0432FF"/>
                </a:solidFill>
                <a:latin typeface="Meiryo" charset="-128"/>
                <a:ea typeface="Meiryo" charset="-128"/>
                <a:cs typeface="Meiryo" charset="-128"/>
              </a:rPr>
              <a:t>建設機械の自動制御・作業支援</a:t>
            </a:r>
            <a:endParaRPr lang="en-US" altLang="ja-JP" sz="1050" dirty="0">
              <a:solidFill>
                <a:srgbClr val="0432FF"/>
              </a:solidFill>
              <a:latin typeface="Meiryo" charset="-128"/>
              <a:ea typeface="Meiryo" charset="-128"/>
              <a:cs typeface="Meiryo" charset="-128"/>
            </a:endParaRPr>
          </a:p>
          <a:p>
            <a:pPr marL="742950" lvl="1" indent="-285750">
              <a:buFont typeface="Wingdings" charset="2"/>
              <a:buChar char="ü"/>
            </a:pPr>
            <a:r>
              <a:rPr kumimoji="1" lang="ja-JP" altLang="en-US" sz="1050" dirty="0">
                <a:solidFill>
                  <a:srgbClr val="0432FF"/>
                </a:solidFill>
                <a:latin typeface="Meiryo" charset="-128"/>
                <a:ea typeface="Meiryo" charset="-128"/>
                <a:cs typeface="Meiryo" charset="-128"/>
              </a:rPr>
              <a:t>工程変更支援</a:t>
            </a:r>
            <a:endParaRPr kumimoji="1" lang="en-US" altLang="ja-JP" sz="1050"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050" dirty="0">
                <a:solidFill>
                  <a:srgbClr val="0432FF"/>
                </a:solidFill>
                <a:latin typeface="Meiryo" charset="-128"/>
                <a:ea typeface="Meiryo" charset="-128"/>
                <a:cs typeface="Meiryo" charset="-128"/>
              </a:rPr>
              <a:t>ドロー測量により進捗把握</a:t>
            </a:r>
            <a:endParaRPr kumimoji="1" lang="ja-JP" altLang="en-US" sz="1050" dirty="0">
              <a:solidFill>
                <a:srgbClr val="0432FF"/>
              </a:solidFill>
              <a:latin typeface="Meiryo" charset="-128"/>
              <a:ea typeface="Meiryo" charset="-128"/>
              <a:cs typeface="Meiryo" charset="-128"/>
            </a:endParaRPr>
          </a:p>
        </p:txBody>
      </p:sp>
      <p:sp>
        <p:nvSpPr>
          <p:cNvPr id="25" name="テキスト ボックス 24"/>
          <p:cNvSpPr txBox="1"/>
          <p:nvPr/>
        </p:nvSpPr>
        <p:spPr>
          <a:xfrm>
            <a:off x="555516" y="6039249"/>
            <a:ext cx="8032968" cy="369332"/>
          </a:xfrm>
          <a:prstGeom prst="rect">
            <a:avLst/>
          </a:prstGeom>
          <a:noFill/>
        </p:spPr>
        <p:txBody>
          <a:bodyPr wrap="none" rtlCol="0">
            <a:spAutoFit/>
          </a:bodyPr>
          <a:lstStyle/>
          <a:p>
            <a:r>
              <a:rPr kumimoji="1" lang="ja-JP" altLang="en-US" dirty="0">
                <a:solidFill>
                  <a:schemeClr val="bg1"/>
                </a:solidFill>
                <a:latin typeface="Meiryo" charset="-128"/>
                <a:ea typeface="Meiryo" charset="-128"/>
                <a:cs typeface="Meiryo" charset="-128"/>
              </a:rPr>
              <a:t>解決したいビジネス課題</a:t>
            </a:r>
            <a:r>
              <a:rPr kumimoji="1" lang="ja-JP" altLang="en-US">
                <a:solidFill>
                  <a:schemeClr val="bg1"/>
                </a:solidFill>
                <a:latin typeface="Meiryo" charset="-128"/>
                <a:ea typeface="Meiryo" charset="-128"/>
                <a:cs typeface="Meiryo" charset="-128"/>
              </a:rPr>
              <a:t>によって、使われるテクノロジーの組合せは</a:t>
            </a:r>
            <a:r>
              <a:rPr kumimoji="1" lang="ja-JP" altLang="en-US" dirty="0">
                <a:solidFill>
                  <a:schemeClr val="bg1"/>
                </a:solidFill>
                <a:latin typeface="Meiryo" charset="-128"/>
                <a:ea typeface="Meiryo" charset="-128"/>
                <a:cs typeface="Meiryo" charset="-128"/>
              </a:rPr>
              <a:t>異なる</a:t>
            </a:r>
          </a:p>
        </p:txBody>
      </p:sp>
      <p:sp>
        <p:nvSpPr>
          <p:cNvPr id="27" name="テキスト ボックス 26"/>
          <p:cNvSpPr txBox="1"/>
          <p:nvPr/>
        </p:nvSpPr>
        <p:spPr>
          <a:xfrm>
            <a:off x="2741632" y="958736"/>
            <a:ext cx="5570756" cy="707886"/>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デジタル・データを活用した</a:t>
            </a:r>
            <a:endParaRPr kumimoji="1" lang="en-US" altLang="ja-JP" sz="2000" dirty="0">
              <a:solidFill>
                <a:schemeClr val="bg1"/>
              </a:solidFill>
              <a:latin typeface="Meiryo" charset="-128"/>
              <a:ea typeface="Meiryo" charset="-128"/>
              <a:cs typeface="Meiryo" charset="-128"/>
            </a:endParaRPr>
          </a:p>
          <a:p>
            <a:r>
              <a:rPr lang="ja-JP" altLang="en-US" sz="2000" dirty="0">
                <a:solidFill>
                  <a:schemeClr val="bg1"/>
                </a:solidFill>
                <a:latin typeface="Meiryo" charset="-128"/>
                <a:ea typeface="Meiryo" charset="-128"/>
                <a:cs typeface="Meiryo" charset="-128"/>
              </a:rPr>
              <a:t>ビジネス課題を解決するための</a:t>
            </a:r>
            <a:r>
              <a:rPr kumimoji="1" lang="ja-JP" altLang="en-US" sz="2000" dirty="0">
                <a:solidFill>
                  <a:schemeClr val="bg1"/>
                </a:solidFill>
                <a:latin typeface="Meiryo" charset="-128"/>
                <a:ea typeface="Meiryo" charset="-128"/>
                <a:cs typeface="Meiryo" charset="-128"/>
              </a:rPr>
              <a:t>フレームワーク</a:t>
            </a:r>
          </a:p>
        </p:txBody>
      </p:sp>
      <p:sp>
        <p:nvSpPr>
          <p:cNvPr id="28" name="テキスト ボックス 27"/>
          <p:cNvSpPr txBox="1"/>
          <p:nvPr/>
        </p:nvSpPr>
        <p:spPr>
          <a:xfrm>
            <a:off x="751432" y="957920"/>
            <a:ext cx="1799275" cy="830997"/>
          </a:xfrm>
          <a:prstGeom prst="rect">
            <a:avLst/>
          </a:prstGeom>
          <a:noFill/>
        </p:spPr>
        <p:txBody>
          <a:bodyPr wrap="none" rtlCol="0">
            <a:spAutoFit/>
          </a:bodyPr>
          <a:lstStyle/>
          <a:p>
            <a:r>
              <a:rPr kumimoji="1" lang="en-US" altLang="ja-JP" sz="4800" b="1" dirty="0" err="1">
                <a:solidFill>
                  <a:schemeClr val="bg1"/>
                </a:solidFill>
                <a:latin typeface="Meiryo" charset="-128"/>
                <a:ea typeface="Meiryo" charset="-128"/>
                <a:cs typeface="Meiryo" charset="-128"/>
              </a:rPr>
              <a:t>IoT</a:t>
            </a:r>
            <a:r>
              <a:rPr kumimoji="1" lang="ja-JP" altLang="en-US" sz="2000" dirty="0">
                <a:solidFill>
                  <a:schemeClr val="bg1"/>
                </a:solidFill>
                <a:latin typeface="Meiryo" charset="-128"/>
                <a:ea typeface="Meiryo" charset="-128"/>
                <a:cs typeface="Meiryo" charset="-128"/>
              </a:rPr>
              <a:t>とは</a:t>
            </a:r>
          </a:p>
        </p:txBody>
      </p:sp>
      <p:sp>
        <p:nvSpPr>
          <p:cNvPr id="29" name="テキスト ボックス 28"/>
          <p:cNvSpPr txBox="1"/>
          <p:nvPr/>
        </p:nvSpPr>
        <p:spPr>
          <a:xfrm>
            <a:off x="397639" y="3984753"/>
            <a:ext cx="723275" cy="253916"/>
          </a:xfrm>
          <a:prstGeom prst="rect">
            <a:avLst/>
          </a:prstGeom>
          <a:noFill/>
        </p:spPr>
        <p:txBody>
          <a:bodyPr wrap="none" rtlCol="0">
            <a:spAutoFit/>
          </a:bodyPr>
          <a:lstStyle/>
          <a:p>
            <a:pPr algn="ctr"/>
            <a:r>
              <a:rPr kumimoji="1" lang="ja-JP" altLang="en-US" sz="1050">
                <a:solidFill>
                  <a:schemeClr val="bg1"/>
                </a:solidFill>
                <a:latin typeface="Meiryo" charset="-128"/>
                <a:ea typeface="Meiryo" charset="-128"/>
                <a:cs typeface="Meiryo" charset="-128"/>
              </a:rPr>
              <a:t>現実世界</a:t>
            </a:r>
            <a:endParaRPr kumimoji="1" lang="ja-JP" altLang="en-US" sz="1050" dirty="0">
              <a:solidFill>
                <a:schemeClr val="bg1"/>
              </a:solidFill>
              <a:latin typeface="Meiryo" charset="-128"/>
              <a:ea typeface="Meiryo" charset="-128"/>
              <a:cs typeface="Meiryo" charset="-128"/>
            </a:endParaRPr>
          </a:p>
        </p:txBody>
      </p:sp>
      <p:sp>
        <p:nvSpPr>
          <p:cNvPr id="30" name="テキスト ボックス 29"/>
          <p:cNvSpPr txBox="1"/>
          <p:nvPr/>
        </p:nvSpPr>
        <p:spPr>
          <a:xfrm>
            <a:off x="3131273" y="1847456"/>
            <a:ext cx="992579" cy="253916"/>
          </a:xfrm>
          <a:prstGeom prst="rect">
            <a:avLst/>
          </a:prstGeom>
          <a:noFill/>
        </p:spPr>
        <p:txBody>
          <a:bodyPr wrap="none" rtlCol="0">
            <a:spAutoFit/>
          </a:bodyPr>
          <a:lstStyle/>
          <a:p>
            <a:pPr algn="ctr"/>
            <a:r>
              <a:rPr kumimoji="1" lang="ja-JP" altLang="en-US" sz="1050" dirty="0">
                <a:solidFill>
                  <a:schemeClr val="bg1"/>
                </a:solidFill>
                <a:latin typeface="Meiryo" charset="-128"/>
                <a:ea typeface="Meiryo" charset="-128"/>
                <a:cs typeface="Meiryo" charset="-128"/>
              </a:rPr>
              <a:t>サイバー世界</a:t>
            </a:r>
          </a:p>
        </p:txBody>
      </p:sp>
    </p:spTree>
    <p:extLst>
      <p:ext uri="{BB962C8B-B14F-4D97-AF65-F5344CB8AC3E}">
        <p14:creationId xmlns:p14="http://schemas.microsoft.com/office/powerpoint/2010/main" val="1146226214"/>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26146</TotalTime>
  <Words>10454</Words>
  <Application>Microsoft Macintosh PowerPoint</Application>
  <PresentationFormat>画面に合わせる (4:3)</PresentationFormat>
  <Paragraphs>1452</Paragraphs>
  <Slides>66</Slides>
  <Notes>25</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66</vt:i4>
      </vt:variant>
    </vt:vector>
  </HeadingPairs>
  <TitlesOfParts>
    <vt:vector size="79" baseType="lpstr">
      <vt:lpstr>HGP創英角ｺﾞｼｯｸUB</vt:lpstr>
      <vt:lpstr>Hiragino Kaku Gothic Pro W6</vt:lpstr>
      <vt:lpstr>Hiragino Kaku Gothic Std W8</vt:lpstr>
      <vt:lpstr>Hiragino Kaku Gothic StdN W8</vt:lpstr>
      <vt:lpstr>ＭＳ Ｐゴシック</vt:lpstr>
      <vt:lpstr>ＭＳ Ｐゴシック</vt:lpstr>
      <vt:lpstr>Meiryo</vt:lpstr>
      <vt:lpstr>Meiryo</vt:lpstr>
      <vt:lpstr>American Typewriter</vt:lpstr>
      <vt:lpstr>Arial</vt:lpstr>
      <vt:lpstr>Calibri</vt:lpstr>
      <vt:lpstr>Wingdings</vt:lpstr>
      <vt:lpstr>NC標準テンプレート</vt:lpstr>
      <vt:lpstr>IoT／モノのインターネット  Internet of Things</vt:lpstr>
      <vt:lpstr>PowerPoint プレゼンテーション</vt:lpstr>
      <vt:lpstr>インターネットに接されるデバイス数の推移</vt:lpstr>
      <vt:lpstr>IoTと関連テクノロジー</vt:lpstr>
      <vt:lpstr>PowerPoint プレゼンテーション</vt:lpstr>
      <vt:lpstr>IoTの２つの意味</vt:lpstr>
      <vt:lpstr>デジタル・トランスフォーメーションとCPS</vt:lpstr>
      <vt:lpstr>「限界費用ゼロ社会」を引き寄せるデジタル・トランスフォーメーション</vt:lpstr>
      <vt:lpstr>IoTはテクノロジーではなくビジネス・フレームワーク</vt:lpstr>
      <vt:lpstr>伝統的なやり方とIoTとの違い</vt:lpstr>
      <vt:lpstr>IoTがもたらす２つのパラダイムシフト</vt:lpstr>
      <vt:lpstr>デジタル・コピー／デジタルツイン</vt:lpstr>
      <vt:lpstr>デジタル・コピー／デジタルツイン</vt:lpstr>
      <vt:lpstr>「モノ」のサービス化</vt:lpstr>
      <vt:lpstr>「モノ」のサービス化</vt:lpstr>
      <vt:lpstr>モノのサービス化の本質</vt:lpstr>
      <vt:lpstr>モノのサービス化</vt:lpstr>
      <vt:lpstr>ビジネス価値の進化</vt:lpstr>
      <vt:lpstr>PowerPoint プレゼンテーション</vt:lpstr>
      <vt:lpstr>IoTの機能と役割の4段階</vt:lpstr>
      <vt:lpstr>IoTの三層構造</vt:lpstr>
      <vt:lpstr>IoTの三層構造</vt:lpstr>
      <vt:lpstr>機能階層のシフト</vt:lpstr>
      <vt:lpstr>IoT World Forumのリファレンス･モデル</vt:lpstr>
      <vt:lpstr>クラウドから超分散へ</vt:lpstr>
      <vt:lpstr>IoTプラットフォームの動向</vt:lpstr>
      <vt:lpstr>GEが推進する産業用IoTプラットフォーム“Predix”</vt:lpstr>
      <vt:lpstr>ファナックが推進する産業用IoTプラットフォーム“FIELD system”</vt:lpstr>
      <vt:lpstr>IoTそれ自体は目的ではない</vt:lpstr>
      <vt:lpstr>IoTビジネスとはどういうことか？</vt:lpstr>
      <vt:lpstr>IoTビジネスはモノをつなげるのではなく物語をつなげる取り組み</vt:lpstr>
      <vt:lpstr>IoTのビジネス戦略</vt:lpstr>
      <vt:lpstr>amazonのデータ収集戦略</vt:lpstr>
      <vt:lpstr>IoTの開発や実行環境</vt:lpstr>
      <vt:lpstr>アジャイル開発の基本構造</vt:lpstr>
      <vt:lpstr>PowerPoint プレゼンテーション</vt:lpstr>
      <vt:lpstr>LPWA(Low Power Wide Area)ネットワークとは</vt:lpstr>
      <vt:lpstr>IoT通信：LPWAと他の通信方式の比較</vt:lpstr>
      <vt:lpstr>LPWA(Low Power Wide Area)ネットワークの位置付け</vt:lpstr>
      <vt:lpstr>LPWA主要3方式の比較</vt:lpstr>
      <vt:lpstr>Wi-SUN</vt:lpstr>
      <vt:lpstr>LPWA(Low Power Wide Area)ネットワーク　通信規格一覧</vt:lpstr>
      <vt:lpstr>PowerPoint プレゼンテーション</vt:lpstr>
      <vt:lpstr>コレ１枚でわかる第５世代通信</vt:lpstr>
      <vt:lpstr>5Gの3つの特徴</vt:lpstr>
      <vt:lpstr>5Gと他の通信方式</vt:lpstr>
      <vt:lpstr>第５世代通信におけるネットワーク・スライス</vt:lpstr>
      <vt:lpstr>第５世代通信におけるネットワーク・スライス</vt:lpstr>
      <vt:lpstr>自律走行できる自動車</vt:lpstr>
      <vt:lpstr>自動運転のためのプラットフォーム</vt:lpstr>
      <vt:lpstr>様々な産業に変革を促すデジタル･トランスフォーメーション</vt:lpstr>
      <vt:lpstr>PowerPoint プレゼンテーション</vt:lpstr>
      <vt:lpstr>インダストリー4.0がやろうとしていること</vt:lpstr>
      <vt:lpstr>コレ１枚で分かるインダストリー4.0</vt:lpstr>
      <vt:lpstr>産業革命の区分</vt:lpstr>
      <vt:lpstr>ドイツでインダストリー4.0の取り組みが始まった背景</vt:lpstr>
      <vt:lpstr>第4次産業革命（インダストリー4.0）とIoT</vt:lpstr>
      <vt:lpstr>インダストリー4.0を支える繋がり</vt:lpstr>
      <vt:lpstr>従来の工場とインダストリー4.0がめざす工場の違い</vt:lpstr>
      <vt:lpstr>インターストリー4.0を支えるCPS</vt:lpstr>
      <vt:lpstr>Industrial Internet と Industry4.0</vt:lpstr>
      <vt:lpstr>アメリカとドイツの取り組みの違い</vt:lpstr>
      <vt:lpstr>Industrial Internet と Industry4.0おける標準化の取り組み</vt:lpstr>
      <vt:lpstr>インダストリー・インターネットのモデルベース開発</vt:lpstr>
      <vt:lpstr>日本産業システムが抱える課題</vt:lpstr>
      <vt:lpstr>PowerPoint プレゼンテーション</vt:lpstr>
    </vt:vector>
  </TitlesOfParts>
  <Company>NetCommerce</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926</cp:revision>
  <cp:lastPrinted>2016-03-03T01:04:41Z</cp:lastPrinted>
  <dcterms:created xsi:type="dcterms:W3CDTF">2014-04-30T01:58:06Z</dcterms:created>
  <dcterms:modified xsi:type="dcterms:W3CDTF">2018-06-07T08:25:35Z</dcterms:modified>
</cp:coreProperties>
</file>