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697" r:id="rId2"/>
    <p:sldId id="803" r:id="rId3"/>
    <p:sldId id="804" r:id="rId4"/>
    <p:sldId id="805" r:id="rId5"/>
    <p:sldId id="806" r:id="rId6"/>
    <p:sldId id="585" r:id="rId7"/>
    <p:sldId id="537" r:id="rId8"/>
    <p:sldId id="538" r:id="rId9"/>
    <p:sldId id="540" r:id="rId10"/>
    <p:sldId id="541" r:id="rId11"/>
    <p:sldId id="547" r:id="rId12"/>
    <p:sldId id="551"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9" autoAdjust="0"/>
    <p:restoredTop sz="88686" autoAdjust="0"/>
  </p:normalViewPr>
  <p:slideViewPr>
    <p:cSldViewPr snapToGrid="0" snapToObjects="1" showGuides="1">
      <p:cViewPr varScale="1">
        <p:scale>
          <a:sx n="81" d="100"/>
          <a:sy n="81" d="100"/>
        </p:scale>
        <p:origin x="2046" y="78"/>
      </p:cViewPr>
      <p:guideLst>
        <p:guide orient="horz"/>
        <p:guide pos="5759"/>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2018/6/7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2018/6/7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http://www.atmarkit.co.jp/ait/articles/1806/05/news109.html</a:t>
            </a:r>
          </a:p>
          <a:p>
            <a:r>
              <a:rPr kumimoji="1" lang="ja-JP" altLang="en-US" dirty="0"/>
              <a:t>ユーザー数</a:t>
            </a:r>
            <a:r>
              <a:rPr kumimoji="1" lang="en-US" altLang="ja-JP" dirty="0"/>
              <a:t>2600</a:t>
            </a:r>
            <a:r>
              <a:rPr kumimoji="1" lang="ja-JP" altLang="en-US" dirty="0"/>
              <a:t>万人</a:t>
            </a:r>
            <a:endParaRPr kumimoji="1" lang="en-US" altLang="ja-JP" dirty="0"/>
          </a:p>
          <a:p>
            <a:r>
              <a:rPr kumimoji="1" lang="ja-JP" altLang="en-US" dirty="0"/>
              <a:t>コードベース</a:t>
            </a:r>
            <a:r>
              <a:rPr kumimoji="1" lang="en-US" altLang="ja-JP" dirty="0"/>
              <a:t>8500</a:t>
            </a:r>
            <a:r>
              <a:rPr kumimoji="1" lang="ja-JP" altLang="en-US"/>
              <a:t>万個</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20171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オープンソースに企業が参入し、活性化してくると、様々なオープンソースの開発コミュニティが生まれました。</a:t>
            </a:r>
            <a:endParaRPr kumimoji="1" lang="en-US" altLang="ja-JP" dirty="0"/>
          </a:p>
          <a:p>
            <a:r>
              <a:rPr kumimoji="1" lang="ja-JP" altLang="en-US" dirty="0"/>
              <a:t>このコミュニティの中心は、そのソフトのディストリビューションを行うディストリビュータの社員や、そのソフトを活用したい企業のエンジニアです。</a:t>
            </a:r>
            <a:r>
              <a:rPr kumimoji="1" lang="en-US" altLang="ja-JP" dirty="0"/>
              <a:t>Linux</a:t>
            </a:r>
            <a:r>
              <a:rPr kumimoji="1" lang="ja-JP" altLang="en-US" dirty="0"/>
              <a:t>と同じモデルが採用されることが多いです。</a:t>
            </a:r>
            <a:endParaRPr kumimoji="1" lang="en-US" altLang="ja-JP" dirty="0"/>
          </a:p>
          <a:p>
            <a:r>
              <a:rPr kumimoji="1" lang="ja-JP" altLang="en-US" dirty="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a:t>Linux</a:t>
            </a:r>
            <a:r>
              <a:rPr kumimoji="1" lang="ja-JP" altLang="en-US" dirty="0"/>
              <a:t>ファウンデーションや</a:t>
            </a:r>
            <a:r>
              <a:rPr kumimoji="1" lang="en-US" altLang="ja-JP" dirty="0" err="1"/>
              <a:t>OpenStack</a:t>
            </a:r>
            <a:r>
              <a:rPr kumimoji="1" lang="ja-JP" altLang="en-US" dirty="0"/>
              <a:t>ファウンデーションといった、特定のソフトウェア群を扱うものと、</a:t>
            </a:r>
            <a:r>
              <a:rPr kumimoji="1" lang="en-US" altLang="ja-JP" dirty="0"/>
              <a:t>Apache</a:t>
            </a:r>
            <a:r>
              <a:rPr kumimoji="1" lang="ja-JP" altLang="en-US" dirty="0"/>
              <a:t>ファウンデーションのようにいろいろな</a:t>
            </a:r>
            <a:r>
              <a:rPr kumimoji="1" lang="en-US" altLang="ja-JP" dirty="0"/>
              <a:t>OSS</a:t>
            </a:r>
            <a:r>
              <a:rPr kumimoji="1" lang="ja-JP" altLang="en-US" dirty="0"/>
              <a:t>をプロジェクトとして抱えるものがあります。そして、このファウンデーションにもまた、企業から協賛金が支払われ、様々な活動が行われています。</a:t>
            </a:r>
            <a:endParaRPr kumimoji="1" lang="en-US" altLang="ja-JP" dirty="0"/>
          </a:p>
          <a:p>
            <a:endParaRPr kumimoji="1" lang="en-US" altLang="ja-JP" dirty="0"/>
          </a:p>
          <a:p>
            <a:r>
              <a:rPr kumimoji="1" lang="ja-JP" altLang="en-US" dirty="0"/>
              <a:t>非常にしっかりした開発支援と資金のバックアップの仕組みができている、ということになります。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381038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https://www.businessinsider.jp/post-168744</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70540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http://www.atmarkit.co.jp/ait/articles/1302/04/news067.html</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5841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5408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374794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99348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216208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241429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11</a:t>
            </a:fld>
            <a:endParaRPr lang="en-US" altLang="ja-JP"/>
          </a:p>
        </p:txBody>
      </p:sp>
    </p:spTree>
    <p:extLst>
      <p:ext uri="{BB962C8B-B14F-4D97-AF65-F5344CB8AC3E}">
        <p14:creationId xmlns:p14="http://schemas.microsoft.com/office/powerpoint/2010/main" val="415234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Arial"/>
                <a:ea typeface="HGP創英角ｺﾞｼｯｸUB" pitchFamily="50" charset="-128"/>
                <a:cs typeface="Arial"/>
              </a:rPr>
              <a:t>オープンソースソフトウェア</a:t>
            </a:r>
            <a:endParaRPr lang="en-US" altLang="ja-JP" sz="2800" dirty="0">
              <a:solidFill>
                <a:srgbClr val="FFFFFF"/>
              </a:solidFill>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28</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2018</a:t>
            </a:r>
            <a:r>
              <a:rPr lang="ja-JP" altLang="en-US">
                <a:latin typeface="Meiryo" charset="-128"/>
                <a:ea typeface="Meiryo" charset="-128"/>
                <a:cs typeface="Meiryo" charset="-128"/>
              </a:rPr>
              <a:t>年</a:t>
            </a:r>
            <a:r>
              <a:rPr lang="en-US" altLang="ja-JP">
                <a:latin typeface="Meiryo" charset="-128"/>
                <a:ea typeface="Meiryo" charset="-128"/>
                <a:cs typeface="Meiryo" charset="-128"/>
              </a:rPr>
              <a:t>6</a:t>
            </a:r>
            <a:r>
              <a:rPr lang="ja-JP" altLang="en-US">
                <a:latin typeface="Meiryo" charset="-128"/>
                <a:ea typeface="Meiryo" charset="-128"/>
                <a:cs typeface="Meiryo" charset="-128"/>
              </a:rPr>
              <a:t>月</a:t>
            </a:r>
            <a:r>
              <a:rPr lang="en-US" altLang="ja-JP">
                <a:latin typeface="Meiryo" charset="-128"/>
                <a:ea typeface="Meiryo" charset="-128"/>
                <a:cs typeface="Meiryo" charset="-128"/>
              </a:rPr>
              <a:t>7</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プロジェクト管理</a:t>
            </a:r>
            <a:endParaRPr lang="en-US" altLang="ja-JP" sz="1400">
              <a:solidFill>
                <a:schemeClr val="bg1"/>
              </a:solidFill>
            </a:endParaRPr>
          </a:p>
          <a:p>
            <a:pPr algn="ctr" eaLnBrk="1" hangingPunct="1"/>
            <a:r>
              <a:rPr lang="ja-JP" altLang="en-US" sz="1400">
                <a:solidFill>
                  <a:schemeClr val="bg1"/>
                </a:solidFill>
              </a:rPr>
              <a:t>開発サポート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スポンサー企業・寄付</a:t>
            </a: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B46353-D609-436C-8D42-6C0F293599DD}"/>
              </a:ext>
            </a:extLst>
          </p:cNvPr>
          <p:cNvSpPr>
            <a:spLocks noGrp="1"/>
          </p:cNvSpPr>
          <p:nvPr>
            <p:ph type="title"/>
          </p:nvPr>
        </p:nvSpPr>
        <p:spPr/>
        <p:txBody>
          <a:bodyPr/>
          <a:lstStyle/>
          <a:p>
            <a:r>
              <a:rPr kumimoji="1" lang="en-US" altLang="ja-JP"/>
              <a:t>Microsoft</a:t>
            </a:r>
            <a:r>
              <a:rPr kumimoji="1" lang="ja-JP" altLang="en-US"/>
              <a:t>が</a:t>
            </a:r>
            <a:r>
              <a:rPr kumimoji="1" lang="en-US" altLang="ja-JP"/>
              <a:t>GitHub</a:t>
            </a:r>
            <a:r>
              <a:rPr kumimoji="1" lang="ja-JP" altLang="en-US"/>
              <a:t>を買収</a:t>
            </a:r>
          </a:p>
        </p:txBody>
      </p:sp>
      <p:pic>
        <p:nvPicPr>
          <p:cNvPr id="2" name="図 1">
            <a:extLst>
              <a:ext uri="{FF2B5EF4-FFF2-40B4-BE49-F238E27FC236}">
                <a16:creationId xmlns:a16="http://schemas.microsoft.com/office/drawing/2014/main" id="{DC1B156B-EA88-4E63-ADAA-305977B14347}"/>
              </a:ext>
            </a:extLst>
          </p:cNvPr>
          <p:cNvPicPr>
            <a:picLocks noChangeAspect="1"/>
          </p:cNvPicPr>
          <p:nvPr/>
        </p:nvPicPr>
        <p:blipFill>
          <a:blip r:embed="rId3"/>
          <a:stretch>
            <a:fillRect/>
          </a:stretch>
        </p:blipFill>
        <p:spPr>
          <a:xfrm>
            <a:off x="1414461" y="847365"/>
            <a:ext cx="6315075" cy="4533900"/>
          </a:xfrm>
          <a:prstGeom prst="rect">
            <a:avLst/>
          </a:prstGeom>
          <a:ln>
            <a:solidFill>
              <a:schemeClr val="tx1">
                <a:lumMod val="65000"/>
                <a:lumOff val="35000"/>
              </a:schemeClr>
            </a:solidFill>
          </a:ln>
        </p:spPr>
      </p:pic>
      <p:sp>
        <p:nvSpPr>
          <p:cNvPr id="6" name="正方形/長方形 5">
            <a:extLst>
              <a:ext uri="{FF2B5EF4-FFF2-40B4-BE49-F238E27FC236}">
                <a16:creationId xmlns:a16="http://schemas.microsoft.com/office/drawing/2014/main" id="{557DE108-F676-4366-A0E0-8ED77CA12602}"/>
              </a:ext>
            </a:extLst>
          </p:cNvPr>
          <p:cNvSpPr/>
          <p:nvPr/>
        </p:nvSpPr>
        <p:spPr>
          <a:xfrm>
            <a:off x="1414462" y="5537772"/>
            <a:ext cx="6315075" cy="93999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ＭＳ Ｐゴシック"/>
                <a:ea typeface="ＭＳ Ｐゴシック"/>
                <a:cs typeface="ＭＳ Ｐゴシック"/>
              </a:rPr>
              <a:t>当時、</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オープンソースとビジネスは水と油の関係だ</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と言われていた</a:t>
            </a:r>
            <a:endParaRPr kumimoji="1" lang="en-US" altLang="ja-JP" sz="28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0193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5500A44-54CB-4F95-9C41-F746F8BBC722}"/>
              </a:ext>
            </a:extLst>
          </p:cNvPr>
          <p:cNvSpPr>
            <a:spLocks noGrp="1"/>
          </p:cNvSpPr>
          <p:nvPr>
            <p:ph type="title"/>
          </p:nvPr>
        </p:nvSpPr>
        <p:spPr/>
        <p:txBody>
          <a:bodyPr/>
          <a:lstStyle/>
          <a:p>
            <a:r>
              <a:rPr kumimoji="1" lang="en-US" altLang="ja-JP"/>
              <a:t>Amazon</a:t>
            </a:r>
            <a:r>
              <a:rPr kumimoji="1" lang="ja-JP" altLang="en-US"/>
              <a:t>への対抗策？</a:t>
            </a:r>
          </a:p>
        </p:txBody>
      </p:sp>
      <p:pic>
        <p:nvPicPr>
          <p:cNvPr id="2" name="図 1">
            <a:extLst>
              <a:ext uri="{FF2B5EF4-FFF2-40B4-BE49-F238E27FC236}">
                <a16:creationId xmlns:a16="http://schemas.microsoft.com/office/drawing/2014/main" id="{07EB2AEB-061B-4C4E-A3B7-0D29E57B1C46}"/>
              </a:ext>
            </a:extLst>
          </p:cNvPr>
          <p:cNvPicPr>
            <a:picLocks noChangeAspect="1"/>
          </p:cNvPicPr>
          <p:nvPr/>
        </p:nvPicPr>
        <p:blipFill>
          <a:blip r:embed="rId3"/>
          <a:stretch>
            <a:fillRect/>
          </a:stretch>
        </p:blipFill>
        <p:spPr>
          <a:xfrm>
            <a:off x="457200" y="925621"/>
            <a:ext cx="6802562" cy="5657741"/>
          </a:xfrm>
          <a:prstGeom prst="rect">
            <a:avLst/>
          </a:prstGeom>
          <a:ln>
            <a:solidFill>
              <a:schemeClr val="tx1">
                <a:lumMod val="65000"/>
                <a:lumOff val="35000"/>
              </a:schemeClr>
            </a:solidFill>
          </a:ln>
        </p:spPr>
      </p:pic>
      <p:sp>
        <p:nvSpPr>
          <p:cNvPr id="15" name="正方形/長方形 14">
            <a:extLst>
              <a:ext uri="{FF2B5EF4-FFF2-40B4-BE49-F238E27FC236}">
                <a16:creationId xmlns:a16="http://schemas.microsoft.com/office/drawing/2014/main" id="{71CEA4DA-B208-4494-B0B6-E57A4AE69E93}"/>
              </a:ext>
            </a:extLst>
          </p:cNvPr>
          <p:cNvSpPr/>
          <p:nvPr/>
        </p:nvSpPr>
        <p:spPr>
          <a:xfrm>
            <a:off x="2493249" y="1256065"/>
            <a:ext cx="6315075" cy="93999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800">
                <a:solidFill>
                  <a:srgbClr val="FFFFFF"/>
                </a:solidFill>
                <a:latin typeface="ＭＳ Ｐゴシック"/>
                <a:ea typeface="ＭＳ Ｐゴシック"/>
                <a:cs typeface="ＭＳ Ｐゴシック"/>
              </a:rPr>
              <a:t>開発者は</a:t>
            </a:r>
            <a:r>
              <a:rPr lang="en-US" altLang="ja-JP" sz="2800">
                <a:solidFill>
                  <a:srgbClr val="FFFFFF"/>
                </a:solidFill>
                <a:latin typeface="ＭＳ Ｐゴシック"/>
                <a:ea typeface="ＭＳ Ｐゴシック"/>
                <a:cs typeface="ＭＳ Ｐゴシック"/>
              </a:rPr>
              <a:t>GitHub</a:t>
            </a:r>
            <a:r>
              <a:rPr lang="ja-JP" altLang="en-US" sz="2800">
                <a:solidFill>
                  <a:srgbClr val="FFFFFF"/>
                </a:solidFill>
                <a:latin typeface="ＭＳ Ｐゴシック"/>
                <a:ea typeface="ＭＳ Ｐゴシック"/>
                <a:cs typeface="ＭＳ Ｐゴシック"/>
              </a:rPr>
              <a:t>を支持しており、マイクロソフトは開発者の支持を欲していた</a:t>
            </a:r>
            <a:endParaRPr kumimoji="1" lang="en-US" altLang="ja-JP" sz="280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E2F8DAA0-08AB-4D58-9F17-74C10178BB93}"/>
              </a:ext>
            </a:extLst>
          </p:cNvPr>
          <p:cNvSpPr/>
          <p:nvPr/>
        </p:nvSpPr>
        <p:spPr>
          <a:xfrm>
            <a:off x="2493249" y="2362060"/>
            <a:ext cx="6315075" cy="192488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800">
                <a:solidFill>
                  <a:srgbClr val="FFFFFF"/>
                </a:solidFill>
                <a:latin typeface="ＭＳ Ｐゴシック"/>
                <a:ea typeface="ＭＳ Ｐゴシック"/>
                <a:cs typeface="ＭＳ Ｐゴシック"/>
              </a:rPr>
              <a:t>Microsoft Azure</a:t>
            </a:r>
            <a:r>
              <a:rPr lang="ja-JP" altLang="en-US" sz="2800">
                <a:solidFill>
                  <a:srgbClr val="FFFFFF"/>
                </a:solidFill>
                <a:latin typeface="ＭＳ Ｐゴシック"/>
                <a:ea typeface="ＭＳ Ｐゴシック"/>
                <a:cs typeface="ＭＳ Ｐゴシック"/>
              </a:rPr>
              <a:t>と</a:t>
            </a:r>
            <a:r>
              <a:rPr lang="en-US" altLang="ja-JP" sz="2800">
                <a:solidFill>
                  <a:srgbClr val="FFFFFF"/>
                </a:solidFill>
                <a:latin typeface="ＭＳ Ｐゴシック"/>
                <a:ea typeface="ＭＳ Ｐゴシック"/>
                <a:cs typeface="ＭＳ Ｐゴシック"/>
              </a:rPr>
              <a:t>GitHub</a:t>
            </a:r>
            <a:r>
              <a:rPr lang="ja-JP" altLang="en-US" sz="2800">
                <a:solidFill>
                  <a:srgbClr val="FFFFFF"/>
                </a:solidFill>
                <a:latin typeface="ＭＳ Ｐゴシック"/>
                <a:ea typeface="ＭＳ Ｐゴシック"/>
                <a:cs typeface="ＭＳ Ｐゴシック"/>
              </a:rPr>
              <a:t>が深いレベルで統合されれば、基本的に開発者は簡単に</a:t>
            </a:r>
            <a:r>
              <a:rPr lang="en-US" altLang="ja-JP" sz="2800">
                <a:solidFill>
                  <a:srgbClr val="FFFFFF"/>
                </a:solidFill>
                <a:latin typeface="ＭＳ Ｐゴシック"/>
                <a:ea typeface="ＭＳ Ｐゴシック"/>
                <a:cs typeface="ＭＳ Ｐゴシック"/>
              </a:rPr>
              <a:t>GitHub</a:t>
            </a:r>
            <a:r>
              <a:rPr lang="ja-JP" altLang="en-US" sz="2800">
                <a:solidFill>
                  <a:srgbClr val="FFFFFF"/>
                </a:solidFill>
                <a:latin typeface="ＭＳ Ｐゴシック"/>
                <a:ea typeface="ＭＳ Ｐゴシック"/>
                <a:cs typeface="ＭＳ Ｐゴシック"/>
              </a:rPr>
              <a:t>のプロジェクトをクラウドで稼働させることができるようになる</a:t>
            </a:r>
            <a:endParaRPr kumimoji="1" lang="en-US" altLang="ja-JP" sz="280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426E8E13-72BD-4254-9F29-450100C7CD8E}"/>
              </a:ext>
            </a:extLst>
          </p:cNvPr>
          <p:cNvSpPr/>
          <p:nvPr/>
        </p:nvSpPr>
        <p:spPr>
          <a:xfrm>
            <a:off x="2493248" y="4452945"/>
            <a:ext cx="6315075" cy="147786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800">
                <a:solidFill>
                  <a:srgbClr val="FFFFFF"/>
                </a:solidFill>
                <a:latin typeface="ＭＳ Ｐゴシック"/>
                <a:ea typeface="ＭＳ Ｐゴシック"/>
                <a:cs typeface="ＭＳ Ｐゴシック"/>
              </a:rPr>
              <a:t>開発者は</a:t>
            </a:r>
            <a:r>
              <a:rPr lang="en-US" altLang="ja-JP" sz="2800">
                <a:solidFill>
                  <a:srgbClr val="FFFFFF"/>
                </a:solidFill>
                <a:latin typeface="ＭＳ Ｐゴシック"/>
                <a:ea typeface="ＭＳ Ｐゴシック"/>
                <a:cs typeface="ＭＳ Ｐゴシック"/>
              </a:rPr>
              <a:t>GitHub</a:t>
            </a:r>
            <a:r>
              <a:rPr lang="ja-JP" altLang="en-US" sz="2800">
                <a:solidFill>
                  <a:srgbClr val="FFFFFF"/>
                </a:solidFill>
                <a:latin typeface="ＭＳ Ｐゴシック"/>
                <a:ea typeface="ＭＳ Ｐゴシック"/>
                <a:cs typeface="ＭＳ Ｐゴシック"/>
              </a:rPr>
              <a:t>をさらに支持するようになり、</a:t>
            </a:r>
            <a:r>
              <a:rPr lang="en-US" altLang="ja-JP" sz="2800">
                <a:solidFill>
                  <a:srgbClr val="FFFFFF"/>
                </a:solidFill>
                <a:latin typeface="ＭＳ Ｐゴシック"/>
                <a:ea typeface="ＭＳ Ｐゴシック"/>
                <a:cs typeface="ＭＳ Ｐゴシック"/>
              </a:rPr>
              <a:t>Microsoft Azure</a:t>
            </a:r>
            <a:r>
              <a:rPr lang="ja-JP" altLang="en-US" sz="2800">
                <a:solidFill>
                  <a:srgbClr val="FFFFFF"/>
                </a:solidFill>
                <a:latin typeface="ＭＳ Ｐゴシック"/>
                <a:ea typeface="ＭＳ Ｐゴシック"/>
                <a:cs typeface="ＭＳ Ｐゴシック"/>
              </a:rPr>
              <a:t>の利用を促進することにつながるだろう</a:t>
            </a:r>
            <a:endParaRPr kumimoji="1" lang="en-US" altLang="ja-JP" sz="28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56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F995D3D-5893-44CE-8D66-F8FC8BBA59E3}"/>
              </a:ext>
            </a:extLst>
          </p:cNvPr>
          <p:cNvSpPr>
            <a:spLocks noGrp="1"/>
          </p:cNvSpPr>
          <p:nvPr>
            <p:ph type="title"/>
          </p:nvPr>
        </p:nvSpPr>
        <p:spPr/>
        <p:txBody>
          <a:bodyPr/>
          <a:lstStyle/>
          <a:p>
            <a:r>
              <a:rPr kumimoji="1" lang="en-US" altLang="ja-JP"/>
              <a:t>GitHub = Git</a:t>
            </a:r>
            <a:r>
              <a:rPr kumimoji="1" lang="ja-JP" altLang="en-US"/>
              <a:t>を使ったソフトウェア開発プラットフォーム</a:t>
            </a:r>
          </a:p>
        </p:txBody>
      </p:sp>
      <p:sp>
        <p:nvSpPr>
          <p:cNvPr id="7" name="正方形/長方形 6">
            <a:extLst>
              <a:ext uri="{FF2B5EF4-FFF2-40B4-BE49-F238E27FC236}">
                <a16:creationId xmlns:a16="http://schemas.microsoft.com/office/drawing/2014/main" id="{A5C5CB40-34CC-400B-8127-D6E8C0136E3D}"/>
              </a:ext>
            </a:extLst>
          </p:cNvPr>
          <p:cNvSpPr/>
          <p:nvPr/>
        </p:nvSpPr>
        <p:spPr>
          <a:xfrm>
            <a:off x="4140485" y="1018280"/>
            <a:ext cx="4572000" cy="1754326"/>
          </a:xfrm>
          <a:prstGeom prst="rect">
            <a:avLst/>
          </a:prstGeom>
        </p:spPr>
        <p:txBody>
          <a:bodyPr>
            <a:spAutoFit/>
          </a:bodyPr>
          <a:lstStyle/>
          <a:p>
            <a:r>
              <a:rPr lang="ja-JP" altLang="en-US"/>
              <a:t>プログラムのソースコードなどの変更履歴を記録・追跡するための分散型バージョン管理システムである。</a:t>
            </a:r>
            <a:r>
              <a:rPr lang="en-US" altLang="ja-JP"/>
              <a:t>Linux</a:t>
            </a:r>
            <a:r>
              <a:rPr lang="ja-JP" altLang="en-US"/>
              <a:t>カーネルのソースコード管理に用いるためにリーナス・トーバルズによって開発され、それ以降ほかの多くのプロジェクトで採用されている。（</a:t>
            </a:r>
            <a:r>
              <a:rPr lang="en-US" altLang="ja-JP"/>
              <a:t>Wikipedia</a:t>
            </a:r>
            <a:r>
              <a:rPr lang="ja-JP" altLang="en-US"/>
              <a:t>）</a:t>
            </a:r>
          </a:p>
        </p:txBody>
      </p:sp>
      <p:pic>
        <p:nvPicPr>
          <p:cNvPr id="9" name="図 8">
            <a:extLst>
              <a:ext uri="{FF2B5EF4-FFF2-40B4-BE49-F238E27FC236}">
                <a16:creationId xmlns:a16="http://schemas.microsoft.com/office/drawing/2014/main" id="{65E5CDBF-34ED-44B1-8370-15C2B8C9F2D0}"/>
              </a:ext>
            </a:extLst>
          </p:cNvPr>
          <p:cNvPicPr>
            <a:picLocks noChangeAspect="1"/>
          </p:cNvPicPr>
          <p:nvPr/>
        </p:nvPicPr>
        <p:blipFill>
          <a:blip r:embed="rId2"/>
          <a:stretch>
            <a:fillRect/>
          </a:stretch>
        </p:blipFill>
        <p:spPr>
          <a:xfrm>
            <a:off x="431515" y="1239049"/>
            <a:ext cx="3046342" cy="1312788"/>
          </a:xfrm>
          <a:prstGeom prst="rect">
            <a:avLst/>
          </a:prstGeom>
        </p:spPr>
      </p:pic>
      <p:pic>
        <p:nvPicPr>
          <p:cNvPr id="10" name="図 9">
            <a:extLst>
              <a:ext uri="{FF2B5EF4-FFF2-40B4-BE49-F238E27FC236}">
                <a16:creationId xmlns:a16="http://schemas.microsoft.com/office/drawing/2014/main" id="{FB498790-2A71-4143-95AD-C6E93C20FE6E}"/>
              </a:ext>
            </a:extLst>
          </p:cNvPr>
          <p:cNvPicPr>
            <a:picLocks noChangeAspect="1"/>
          </p:cNvPicPr>
          <p:nvPr/>
        </p:nvPicPr>
        <p:blipFill>
          <a:blip r:embed="rId3"/>
          <a:stretch>
            <a:fillRect/>
          </a:stretch>
        </p:blipFill>
        <p:spPr>
          <a:xfrm>
            <a:off x="457200" y="4179390"/>
            <a:ext cx="5779213" cy="1957289"/>
          </a:xfrm>
          <a:prstGeom prst="rect">
            <a:avLst/>
          </a:prstGeom>
        </p:spPr>
      </p:pic>
      <p:sp>
        <p:nvSpPr>
          <p:cNvPr id="11" name="矢印: 下 10">
            <a:extLst>
              <a:ext uri="{FF2B5EF4-FFF2-40B4-BE49-F238E27FC236}">
                <a16:creationId xmlns:a16="http://schemas.microsoft.com/office/drawing/2014/main" id="{8CB3E89A-8378-4BA2-B409-81A346272708}"/>
              </a:ext>
            </a:extLst>
          </p:cNvPr>
          <p:cNvSpPr/>
          <p:nvPr/>
        </p:nvSpPr>
        <p:spPr>
          <a:xfrm>
            <a:off x="855351" y="3100991"/>
            <a:ext cx="2198670" cy="750014"/>
          </a:xfrm>
          <a:prstGeom prst="down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18FD9E0A-DC93-41A7-B010-BBE099D679CD}"/>
              </a:ext>
            </a:extLst>
          </p:cNvPr>
          <p:cNvSpPr/>
          <p:nvPr/>
        </p:nvSpPr>
        <p:spPr>
          <a:xfrm>
            <a:off x="6236413" y="4610247"/>
            <a:ext cx="2784297" cy="923330"/>
          </a:xfrm>
          <a:prstGeom prst="rect">
            <a:avLst/>
          </a:prstGeom>
        </p:spPr>
        <p:txBody>
          <a:bodyPr wrap="square">
            <a:spAutoFit/>
          </a:bodyPr>
          <a:lstStyle/>
          <a:p>
            <a:r>
              <a:rPr lang="en-US" altLang="ja-JP"/>
              <a:t>SNS</a:t>
            </a:r>
            <a:r>
              <a:rPr lang="ja-JP" altLang="en-US"/>
              <a:t>機能などを備え、開発者同士がコミュニケーションを取りながら協業できる</a:t>
            </a:r>
          </a:p>
        </p:txBody>
      </p:sp>
    </p:spTree>
    <p:extLst>
      <p:ext uri="{BB962C8B-B14F-4D97-AF65-F5344CB8AC3E}">
        <p14:creationId xmlns:p14="http://schemas.microsoft.com/office/powerpoint/2010/main" val="40645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F995D3D-5893-44CE-8D66-F8FC8BBA59E3}"/>
              </a:ext>
            </a:extLst>
          </p:cNvPr>
          <p:cNvSpPr>
            <a:spLocks noGrp="1"/>
          </p:cNvSpPr>
          <p:nvPr>
            <p:ph type="title"/>
          </p:nvPr>
        </p:nvSpPr>
        <p:spPr/>
        <p:txBody>
          <a:bodyPr/>
          <a:lstStyle/>
          <a:p>
            <a:r>
              <a:rPr kumimoji="1" lang="en-US" altLang="ja-JP"/>
              <a:t>GitHub</a:t>
            </a:r>
            <a:r>
              <a:rPr kumimoji="1" lang="ja-JP" altLang="en-US"/>
              <a:t>のビジネスモデル</a:t>
            </a:r>
          </a:p>
        </p:txBody>
      </p:sp>
      <p:sp>
        <p:nvSpPr>
          <p:cNvPr id="3" name="正方形/長方形 2">
            <a:extLst>
              <a:ext uri="{FF2B5EF4-FFF2-40B4-BE49-F238E27FC236}">
                <a16:creationId xmlns:a16="http://schemas.microsoft.com/office/drawing/2014/main" id="{531D28E5-EC48-4997-B8E9-3ADCA634B5EE}"/>
              </a:ext>
            </a:extLst>
          </p:cNvPr>
          <p:cNvSpPr/>
          <p:nvPr/>
        </p:nvSpPr>
        <p:spPr>
          <a:xfrm>
            <a:off x="6030930" y="3500062"/>
            <a:ext cx="2763749" cy="279285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a:solidFill>
                  <a:schemeClr val="bg1"/>
                </a:solidFill>
              </a:rPr>
              <a:t>GitHub</a:t>
            </a:r>
            <a:r>
              <a:rPr lang="ja-JP" altLang="en-US" sz="2000">
                <a:solidFill>
                  <a:schemeClr val="bg1"/>
                </a:solidFill>
              </a:rPr>
              <a:t>は公開レポジトリだけなら無償、非公開のプライベートレポジトリを利用するなら月額</a:t>
            </a:r>
            <a:r>
              <a:rPr lang="en-US" altLang="ja-JP" sz="2000">
                <a:solidFill>
                  <a:schemeClr val="bg1"/>
                </a:solidFill>
              </a:rPr>
              <a:t>7</a:t>
            </a:r>
            <a:r>
              <a:rPr lang="ja-JP" altLang="en-US" sz="2000">
                <a:solidFill>
                  <a:schemeClr val="bg1"/>
                </a:solidFill>
              </a:rPr>
              <a:t>ドルからというモデルで、創業時から黒字を達成</a:t>
            </a:r>
            <a:endParaRPr kumimoji="1" lang="ja-JP" altLang="en-US" sz="2000" dirty="0">
              <a:solidFill>
                <a:schemeClr val="bg1"/>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E44180B1-208D-4FDF-9934-7FE548BDE914}"/>
              </a:ext>
            </a:extLst>
          </p:cNvPr>
          <p:cNvPicPr>
            <a:picLocks noChangeAspect="1"/>
          </p:cNvPicPr>
          <p:nvPr/>
        </p:nvPicPr>
        <p:blipFill>
          <a:blip r:embed="rId3"/>
          <a:stretch>
            <a:fillRect/>
          </a:stretch>
        </p:blipFill>
        <p:spPr>
          <a:xfrm>
            <a:off x="457200" y="893852"/>
            <a:ext cx="5426976" cy="5378521"/>
          </a:xfrm>
          <a:prstGeom prst="rect">
            <a:avLst/>
          </a:prstGeom>
          <a:ln>
            <a:solidFill>
              <a:schemeClr val="tx1">
                <a:lumMod val="65000"/>
                <a:lumOff val="35000"/>
              </a:schemeClr>
            </a:solidFill>
          </a:ln>
        </p:spPr>
      </p:pic>
      <p:sp>
        <p:nvSpPr>
          <p:cNvPr id="6" name="正方形/長方形 5">
            <a:extLst>
              <a:ext uri="{FF2B5EF4-FFF2-40B4-BE49-F238E27FC236}">
                <a16:creationId xmlns:a16="http://schemas.microsoft.com/office/drawing/2014/main" id="{C0913A5C-3837-4546-A6F7-D5FC9F5B9D2D}"/>
              </a:ext>
            </a:extLst>
          </p:cNvPr>
          <p:cNvSpPr/>
          <p:nvPr/>
        </p:nvSpPr>
        <p:spPr>
          <a:xfrm>
            <a:off x="6030930" y="893852"/>
            <a:ext cx="2763749" cy="115070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当時、</a:t>
            </a:r>
            <a:r>
              <a:rPr lang="en-US" altLang="ja-JP" sz="2000">
                <a:solidFill>
                  <a:schemeClr val="bg1"/>
                </a:solidFill>
              </a:rPr>
              <a:t>Git</a:t>
            </a:r>
            <a:r>
              <a:rPr lang="ja-JP" altLang="en-US" sz="2000">
                <a:solidFill>
                  <a:schemeClr val="bg1"/>
                </a:solidFill>
              </a:rPr>
              <a:t>のホスティングサービスは、ほかに</a:t>
            </a:r>
            <a:r>
              <a:rPr lang="en-US" altLang="ja-JP" sz="2000">
                <a:solidFill>
                  <a:schemeClr val="bg1"/>
                </a:solidFill>
              </a:rPr>
              <a:t>1</a:t>
            </a:r>
            <a:r>
              <a:rPr lang="ja-JP" altLang="en-US" sz="2000">
                <a:solidFill>
                  <a:schemeClr val="bg1"/>
                </a:solidFill>
              </a:rPr>
              <a:t>つしかなかった</a:t>
            </a:r>
          </a:p>
        </p:txBody>
      </p:sp>
      <p:sp>
        <p:nvSpPr>
          <p:cNvPr id="7" name="正方形/長方形 6">
            <a:extLst>
              <a:ext uri="{FF2B5EF4-FFF2-40B4-BE49-F238E27FC236}">
                <a16:creationId xmlns:a16="http://schemas.microsoft.com/office/drawing/2014/main" id="{2BB9BBAF-F88F-4310-B08B-E35BC1B17337}"/>
              </a:ext>
            </a:extLst>
          </p:cNvPr>
          <p:cNvSpPr/>
          <p:nvPr/>
        </p:nvSpPr>
        <p:spPr>
          <a:xfrm>
            <a:off x="6030929" y="2196957"/>
            <a:ext cx="2763749" cy="115070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利用者ではなく、開発者にフォーカスした</a:t>
            </a:r>
          </a:p>
        </p:txBody>
      </p:sp>
    </p:spTree>
    <p:extLst>
      <p:ext uri="{BB962C8B-B14F-4D97-AF65-F5344CB8AC3E}">
        <p14:creationId xmlns:p14="http://schemas.microsoft.com/office/powerpoint/2010/main" val="6795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a:solidFill>
                  <a:srgbClr val="FFFFFF"/>
                </a:solidFill>
                <a:effectLst/>
                <a:latin typeface="Arial Black" panose="020B0A04020102020204" pitchFamily="34" charset="0"/>
                <a:ea typeface="HGP創英角ｺﾞｼｯｸUB" pitchFamily="50" charset="-128"/>
                <a:cs typeface="Arial"/>
              </a:rPr>
              <a:t>Linux</a:t>
            </a:r>
            <a:r>
              <a:rPr lang="ja-JP" altLang="en-US" sz="2400">
                <a:solidFill>
                  <a:srgbClr val="FFFFFF"/>
                </a:solidFill>
                <a:effectLst/>
                <a:latin typeface="Arial Black" panose="020B0A04020102020204" pitchFamily="34" charset="0"/>
                <a:ea typeface="HGP創英角ｺﾞｼｯｸUB" pitchFamily="50" charset="-128"/>
                <a:cs typeface="Arial"/>
              </a:rPr>
              <a:t>のビジネスモデル</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wipe(left)">
                                      <p:cBhvr>
                                        <p:cTn id="19" dur="500"/>
                                        <p:tgtEl>
                                          <p:spTgt spid="1843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P spid="32774" grpId="0" animBg="1"/>
      <p:bldP spid="18439"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8194</TotalTime>
  <Words>2367</Words>
  <Application>Microsoft Office PowerPoint</Application>
  <PresentationFormat>画面に合わせる (4:3)</PresentationFormat>
  <Paragraphs>191</Paragraphs>
  <Slides>12</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HGP創英角ｺﾞｼｯｸUB</vt:lpstr>
      <vt:lpstr>HG丸ｺﾞｼｯｸM-PRO</vt:lpstr>
      <vt:lpstr>ＭＳ Ｐゴシック</vt:lpstr>
      <vt:lpstr>Meiryo</vt:lpstr>
      <vt:lpstr>Arial</vt:lpstr>
      <vt:lpstr>Arial Black</vt:lpstr>
      <vt:lpstr>Calibri</vt:lpstr>
      <vt:lpstr>Century Gothic</vt:lpstr>
      <vt:lpstr>NC標準テンプレート</vt:lpstr>
      <vt:lpstr>PowerPoint プレゼンテーション</vt:lpstr>
      <vt:lpstr>MicrosoftがGitHubを買収</vt:lpstr>
      <vt:lpstr>Amazonへの対抗策？</vt:lpstr>
      <vt:lpstr>GitHub = Gitを使ったソフトウェア開発プラットフォーム</vt:lpstr>
      <vt:lpstr>GitHubのビジネスモデル</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OSSはベンダーにとってもメリットがある</vt:lpstr>
      <vt:lpstr>ファウンデーションモデル</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781</cp:revision>
  <dcterms:created xsi:type="dcterms:W3CDTF">2014-04-30T01:58:06Z</dcterms:created>
  <dcterms:modified xsi:type="dcterms:W3CDTF">2018-06-07T06:39:49Z</dcterms:modified>
</cp:coreProperties>
</file>