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3" r:id="rId2"/>
    <p:sldId id="539" r:id="rId3"/>
    <p:sldId id="919" r:id="rId4"/>
    <p:sldId id="917" r:id="rId5"/>
    <p:sldId id="945" r:id="rId6"/>
    <p:sldId id="540" r:id="rId7"/>
    <p:sldId id="952" r:id="rId8"/>
    <p:sldId id="758" r:id="rId9"/>
    <p:sldId id="764" r:id="rId10"/>
    <p:sldId id="921" r:id="rId11"/>
    <p:sldId id="940" r:id="rId12"/>
    <p:sldId id="915" r:id="rId13"/>
    <p:sldId id="761" r:id="rId14"/>
    <p:sldId id="531" r:id="rId15"/>
    <p:sldId id="765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90"/>
    <p:restoredTop sz="89642" autoAdjust="0"/>
  </p:normalViewPr>
  <p:slideViewPr>
    <p:cSldViewPr snapToGrid="0" snapToObjects="1" showGuides="1">
      <p:cViewPr varScale="1">
        <p:scale>
          <a:sx n="94" d="100"/>
          <a:sy n="94" d="100"/>
        </p:scale>
        <p:origin x="552" y="78"/>
      </p:cViewPr>
      <p:guideLst>
        <p:guide orient="horz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https://japan.zdnet.com/article/35118787/</a:t>
            </a:r>
          </a:p>
          <a:p>
            <a:r>
              <a:rPr kumimoji="1" lang="en-US" altLang="ja-JP"/>
              <a:t>https://www.publickey1.jp/blog/18/googletpu_30googlegoogle_io_2018.html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8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http://tech.nikkeibp.co.jp/it/atclact/active/17/100300161/100300002/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90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http://videocardz.net/nvidia-tesla-p100/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97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https://pc.watch.impress.co.jp/docs/column/kaigai/1076333.html</a:t>
            </a:r>
          </a:p>
          <a:p>
            <a:r>
              <a:rPr kumimoji="1" lang="en-US" altLang="ja-JP"/>
              <a:t>https://northwood.blog.fc2.com/?no=8499</a:t>
            </a:r>
          </a:p>
          <a:p>
            <a:r>
              <a:rPr kumimoji="1" lang="en-US" altLang="ja-JP"/>
              <a:t>https://pc.watch.impress.co.jp/docs/column/kaigai/1059175.html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37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HGP創英角ｺﾞｼｯｸUB" pitchFamily="50" charset="-128"/>
                <a:cs typeface="Arial"/>
              </a:rPr>
              <a:t>AI</a:t>
            </a:r>
            <a:r>
              <a:rPr lang="ja-JP" altLang="en-US" sz="280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HGP創英角ｺﾞｼｯｸUB" pitchFamily="50" charset="-128"/>
                <a:cs typeface="Arial"/>
              </a:rPr>
              <a:t>用プロセッサの動向</a:t>
            </a:r>
            <a:endParaRPr lang="en-US" altLang="ja-JP" sz="2800" dirty="0">
              <a:solidFill>
                <a:srgbClr val="FFFFFF"/>
              </a:solidFill>
              <a:effectLst/>
              <a:latin typeface="Arial Black" panose="020B0A04020102020204" pitchFamily="34" charset="0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FCDF28-357A-41A9-9EB0-93E9D612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Google</a:t>
            </a:r>
            <a:r>
              <a:rPr lang="ja-JP" altLang="en-US"/>
              <a:t>が</a:t>
            </a:r>
            <a:r>
              <a:rPr lang="en-US" altLang="ja-JP"/>
              <a:t>AI </a:t>
            </a:r>
            <a:r>
              <a:rPr lang="ja-JP" altLang="en-US"/>
              <a:t>処理専用プロセッサ「</a:t>
            </a:r>
            <a:r>
              <a:rPr lang="en-US" altLang="ja-JP"/>
              <a:t>TPU</a:t>
            </a:r>
            <a:r>
              <a:rPr lang="ja-JP" altLang="en-US"/>
              <a:t>」を発表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B03CAD-0EAF-4C66-95D3-FA82170F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5040"/>
            <a:ext cx="5039360" cy="535948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A372E5D-EBC6-4440-8529-4EC4CF72965F}"/>
              </a:ext>
            </a:extLst>
          </p:cNvPr>
          <p:cNvSpPr/>
          <p:nvPr/>
        </p:nvSpPr>
        <p:spPr>
          <a:xfrm>
            <a:off x="5659304" y="955040"/>
            <a:ext cx="3027496" cy="17024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>
                <a:solidFill>
                  <a:schemeClr val="bg1"/>
                </a:solidFill>
              </a:rPr>
              <a:t>2016</a:t>
            </a:r>
            <a:r>
              <a:rPr kumimoji="1" lang="ja-JP" altLang="en-US" sz="2400">
                <a:solidFill>
                  <a:schemeClr val="bg1"/>
                </a:solidFill>
              </a:rPr>
              <a:t>年</a:t>
            </a:r>
            <a:r>
              <a:rPr kumimoji="1" lang="en-US" altLang="ja-JP" sz="2400">
                <a:solidFill>
                  <a:schemeClr val="bg1"/>
                </a:solidFill>
              </a:rPr>
              <a:t>5</a:t>
            </a:r>
            <a:r>
              <a:rPr kumimoji="1" lang="ja-JP" altLang="en-US" sz="2400">
                <a:solidFill>
                  <a:schemeClr val="bg1"/>
                </a:solidFill>
              </a:rPr>
              <a:t>月発表</a:t>
            </a:r>
            <a:endParaRPr kumimoji="1" lang="ja-JP" altLang="en-US" sz="2400" dirty="0" err="1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F6942D-3DD0-404A-BAFE-72A2704E8C98}"/>
              </a:ext>
            </a:extLst>
          </p:cNvPr>
          <p:cNvSpPr/>
          <p:nvPr/>
        </p:nvSpPr>
        <p:spPr>
          <a:xfrm>
            <a:off x="5659304" y="2783547"/>
            <a:ext cx="3027496" cy="17024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bg1"/>
                </a:solidFill>
              </a:rPr>
              <a:t>人工知能の「推論」を高速に実行する専用プロセッサ</a:t>
            </a:r>
            <a:endParaRPr lang="en-US" altLang="ja-JP" sz="2400">
              <a:solidFill>
                <a:schemeClr val="bg1"/>
              </a:solidFill>
            </a:endParaRPr>
          </a:p>
          <a:p>
            <a:pPr algn="ctr"/>
            <a:r>
              <a:rPr lang="ja-JP" altLang="en-US" sz="2400">
                <a:solidFill>
                  <a:schemeClr val="bg1"/>
                </a:solidFill>
              </a:rPr>
              <a:t>（</a:t>
            </a:r>
            <a:r>
              <a:rPr lang="en-US" altLang="ja-JP" sz="2400">
                <a:solidFill>
                  <a:schemeClr val="bg1"/>
                </a:solidFill>
              </a:rPr>
              <a:t>8</a:t>
            </a:r>
            <a:r>
              <a:rPr lang="ja-JP" altLang="en-US" sz="2400">
                <a:solidFill>
                  <a:schemeClr val="bg1"/>
                </a:solidFill>
              </a:rPr>
              <a:t>ビット精度）</a:t>
            </a:r>
            <a:endParaRPr lang="ja-JP" altLang="en-US" sz="2400" dirty="0" err="1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962EAE-9705-4819-8438-12F1398FE125}"/>
              </a:ext>
            </a:extLst>
          </p:cNvPr>
          <p:cNvSpPr/>
          <p:nvPr/>
        </p:nvSpPr>
        <p:spPr>
          <a:xfrm>
            <a:off x="5659304" y="4612054"/>
            <a:ext cx="3027496" cy="17024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>
                <a:solidFill>
                  <a:schemeClr val="bg1"/>
                </a:solidFill>
              </a:rPr>
              <a:t>GPU</a:t>
            </a:r>
            <a:r>
              <a:rPr lang="ja-JP" altLang="en-US" sz="2400">
                <a:solidFill>
                  <a:schemeClr val="bg1"/>
                </a:solidFill>
              </a:rPr>
              <a:t>などよりも最大</a:t>
            </a:r>
            <a:r>
              <a:rPr lang="en-US" altLang="ja-JP" sz="2400">
                <a:solidFill>
                  <a:schemeClr val="bg1"/>
                </a:solidFill>
              </a:rPr>
              <a:t>30</a:t>
            </a:r>
            <a:r>
              <a:rPr lang="ja-JP" altLang="en-US" sz="2400">
                <a:solidFill>
                  <a:schemeClr val="bg1"/>
                </a:solidFill>
              </a:rPr>
              <a:t>倍高速で、エネルギー効率は最大</a:t>
            </a:r>
            <a:r>
              <a:rPr lang="en-US" altLang="ja-JP" sz="2400">
                <a:solidFill>
                  <a:schemeClr val="bg1"/>
                </a:solidFill>
              </a:rPr>
              <a:t>80</a:t>
            </a:r>
            <a:r>
              <a:rPr lang="ja-JP" altLang="en-US" sz="2400">
                <a:solidFill>
                  <a:schemeClr val="bg1"/>
                </a:solidFill>
              </a:rPr>
              <a:t>倍</a:t>
            </a:r>
            <a:endParaRPr lang="ja-JP" altLang="en-US" sz="2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8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C15835-1DFE-42E1-9D49-AF06CF4A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TPU</a:t>
            </a:r>
            <a:r>
              <a:rPr lang="ja-JP" altLang="en-US"/>
              <a:t>の進化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86C29B4-3BFC-4259-BF8A-0BFA134AA813}"/>
              </a:ext>
            </a:extLst>
          </p:cNvPr>
          <p:cNvSpPr/>
          <p:nvPr/>
        </p:nvSpPr>
        <p:spPr>
          <a:xfrm>
            <a:off x="467544" y="1155434"/>
            <a:ext cx="2021656" cy="16117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bg1"/>
                </a:solidFill>
              </a:rPr>
              <a:t>第一世代</a:t>
            </a:r>
            <a:r>
              <a:rPr kumimoji="1" lang="en-US" altLang="ja-JP" sz="2400">
                <a:solidFill>
                  <a:schemeClr val="bg1"/>
                </a:solidFill>
              </a:rPr>
              <a:t>TPU</a:t>
            </a:r>
          </a:p>
          <a:p>
            <a:pPr algn="ctr"/>
            <a:r>
              <a:rPr kumimoji="1" lang="en-US" altLang="ja-JP" sz="2400">
                <a:solidFill>
                  <a:schemeClr val="bg1"/>
                </a:solidFill>
              </a:rPr>
              <a:t>2016</a:t>
            </a:r>
            <a:r>
              <a:rPr kumimoji="1" lang="ja-JP" altLang="en-US" sz="2400">
                <a:solidFill>
                  <a:schemeClr val="bg1"/>
                </a:solidFill>
              </a:rPr>
              <a:t>年</a:t>
            </a:r>
            <a:endParaRPr kumimoji="1" lang="ja-JP" altLang="en-US" sz="2400" dirty="0" err="1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9C904FF-601C-470E-97E5-3F6292B529A2}"/>
              </a:ext>
            </a:extLst>
          </p:cNvPr>
          <p:cNvSpPr/>
          <p:nvPr/>
        </p:nvSpPr>
        <p:spPr>
          <a:xfrm>
            <a:off x="467544" y="2919618"/>
            <a:ext cx="2021656" cy="16117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bg1"/>
                </a:solidFill>
              </a:rPr>
              <a:t>第二世代</a:t>
            </a:r>
            <a:r>
              <a:rPr lang="en-US" altLang="ja-JP" sz="2400">
                <a:solidFill>
                  <a:schemeClr val="bg1"/>
                </a:solidFill>
              </a:rPr>
              <a:t>TPU</a:t>
            </a:r>
          </a:p>
          <a:p>
            <a:pPr algn="ctr"/>
            <a:r>
              <a:rPr lang="en-US" altLang="ja-JP" sz="2400">
                <a:solidFill>
                  <a:schemeClr val="bg1"/>
                </a:solidFill>
              </a:rPr>
              <a:t>2017</a:t>
            </a:r>
            <a:r>
              <a:rPr kumimoji="1" lang="ja-JP" altLang="en-US" sz="2400">
                <a:solidFill>
                  <a:schemeClr val="bg1"/>
                </a:solidFill>
              </a:rPr>
              <a:t>年</a:t>
            </a:r>
            <a:endParaRPr kumimoji="1" lang="ja-JP" altLang="en-US" sz="4800" dirty="0" err="1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EB0E293-243E-46B7-95A7-2E0F9DDF2A1D}"/>
              </a:ext>
            </a:extLst>
          </p:cNvPr>
          <p:cNvSpPr/>
          <p:nvPr/>
        </p:nvSpPr>
        <p:spPr>
          <a:xfrm>
            <a:off x="467544" y="4683802"/>
            <a:ext cx="2021656" cy="16117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bg1"/>
                </a:solidFill>
              </a:rPr>
              <a:t>第三世代</a:t>
            </a:r>
            <a:r>
              <a:rPr lang="en-US" altLang="ja-JP" sz="2400">
                <a:solidFill>
                  <a:schemeClr val="bg1"/>
                </a:solidFill>
              </a:rPr>
              <a:t>TPU</a:t>
            </a:r>
          </a:p>
          <a:p>
            <a:pPr algn="ctr"/>
            <a:r>
              <a:rPr lang="en-US" altLang="ja-JP" sz="2400">
                <a:solidFill>
                  <a:schemeClr val="bg1"/>
                </a:solidFill>
              </a:rPr>
              <a:t>2018</a:t>
            </a:r>
            <a:r>
              <a:rPr kumimoji="1" lang="ja-JP" altLang="en-US" sz="2400">
                <a:solidFill>
                  <a:schemeClr val="bg1"/>
                </a:solidFill>
              </a:rPr>
              <a:t>年</a:t>
            </a:r>
            <a:endParaRPr kumimoji="1" lang="ja-JP" altLang="en-US" sz="4800" dirty="0" err="1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A6B2D7C-8E36-48FA-90EA-8DC1569A0923}"/>
              </a:ext>
            </a:extLst>
          </p:cNvPr>
          <p:cNvSpPr/>
          <p:nvPr/>
        </p:nvSpPr>
        <p:spPr>
          <a:xfrm>
            <a:off x="2641600" y="1155434"/>
            <a:ext cx="6034856" cy="161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>
                <a:solidFill>
                  <a:schemeClr val="bg1"/>
                </a:solidFill>
              </a:rPr>
              <a:t>GPU</a:t>
            </a:r>
            <a:r>
              <a:rPr kumimoji="1" lang="ja-JP" altLang="en-US" sz="2000">
                <a:solidFill>
                  <a:schemeClr val="bg1"/>
                </a:solidFill>
              </a:rPr>
              <a:t>の</a:t>
            </a:r>
            <a:r>
              <a:rPr kumimoji="1" lang="en-US" altLang="ja-JP" sz="2000">
                <a:solidFill>
                  <a:schemeClr val="bg1"/>
                </a:solidFill>
              </a:rPr>
              <a:t>30</a:t>
            </a:r>
            <a:r>
              <a:rPr kumimoji="1" lang="ja-JP" altLang="en-US" sz="2000">
                <a:solidFill>
                  <a:schemeClr val="bg1"/>
                </a:solidFill>
              </a:rPr>
              <a:t>倍の性能、</a:t>
            </a:r>
            <a:r>
              <a:rPr kumimoji="1" lang="en-US" altLang="ja-JP" sz="2000">
                <a:solidFill>
                  <a:schemeClr val="bg1"/>
                </a:solidFill>
              </a:rPr>
              <a:t>80</a:t>
            </a:r>
            <a:r>
              <a:rPr kumimoji="1" lang="ja-JP" altLang="en-US" sz="2000">
                <a:solidFill>
                  <a:schemeClr val="bg1"/>
                </a:solidFill>
              </a:rPr>
              <a:t>倍のエネルギー効率</a:t>
            </a:r>
            <a:endParaRPr kumimoji="1" lang="en-US" altLang="ja-JP" sz="2000">
              <a:solidFill>
                <a:schemeClr val="bg1"/>
              </a:solidFill>
            </a:endParaRPr>
          </a:p>
          <a:p>
            <a:r>
              <a:rPr kumimoji="1" lang="ja-JP" altLang="en-US" sz="2000">
                <a:solidFill>
                  <a:schemeClr val="bg1"/>
                </a:solidFill>
              </a:rPr>
              <a:t>人工知能の「推論」に特化</a:t>
            </a:r>
            <a:endParaRPr kumimoji="1" lang="en-US" altLang="ja-JP" sz="2000">
              <a:solidFill>
                <a:schemeClr val="bg1"/>
              </a:solidFill>
            </a:endParaRPr>
          </a:p>
          <a:p>
            <a:r>
              <a:rPr kumimoji="1" lang="ja-JP" altLang="en-US" sz="2000">
                <a:solidFill>
                  <a:schemeClr val="bg1"/>
                </a:solidFill>
              </a:rPr>
              <a:t>計算精度は</a:t>
            </a:r>
            <a:r>
              <a:rPr kumimoji="1" lang="en-US" altLang="ja-JP" sz="2000">
                <a:solidFill>
                  <a:schemeClr val="bg1"/>
                </a:solidFill>
              </a:rPr>
              <a:t>8</a:t>
            </a:r>
            <a:r>
              <a:rPr kumimoji="1" lang="ja-JP" altLang="en-US" sz="2000">
                <a:solidFill>
                  <a:schemeClr val="bg1"/>
                </a:solidFill>
              </a:rPr>
              <a:t>ビット</a:t>
            </a:r>
            <a:endParaRPr kumimoji="1" lang="ja-JP" altLang="en-US" sz="2000" dirty="0" err="1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1C97560-D22A-41F1-A7EB-FA1DA4C3531D}"/>
              </a:ext>
            </a:extLst>
          </p:cNvPr>
          <p:cNvSpPr/>
          <p:nvPr/>
        </p:nvSpPr>
        <p:spPr>
          <a:xfrm>
            <a:off x="2641600" y="2919618"/>
            <a:ext cx="6034856" cy="161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計算精度を</a:t>
            </a:r>
            <a:r>
              <a:rPr kumimoji="1" lang="en-US" altLang="ja-JP" sz="2000">
                <a:solidFill>
                  <a:schemeClr val="bg1"/>
                </a:solidFill>
              </a:rPr>
              <a:t>16</a:t>
            </a:r>
            <a:r>
              <a:rPr kumimoji="1" lang="ja-JP" altLang="en-US" sz="2000">
                <a:solidFill>
                  <a:schemeClr val="bg1"/>
                </a:solidFill>
              </a:rPr>
              <a:t>ビットに増強</a:t>
            </a:r>
            <a:endParaRPr kumimoji="1" lang="en-US" altLang="ja-JP" sz="2000">
              <a:solidFill>
                <a:schemeClr val="bg1"/>
              </a:solidFill>
            </a:endParaRPr>
          </a:p>
          <a:p>
            <a:r>
              <a:rPr kumimoji="1" lang="ja-JP" altLang="en-US" sz="2000">
                <a:solidFill>
                  <a:schemeClr val="bg1"/>
                </a:solidFill>
              </a:rPr>
              <a:t>サーバー側での学習への適用が可能に</a:t>
            </a:r>
            <a:endParaRPr kumimoji="1" lang="en-US" altLang="ja-JP" sz="2000">
              <a:solidFill>
                <a:schemeClr val="bg1"/>
              </a:solidFill>
            </a:endParaRPr>
          </a:p>
          <a:p>
            <a:r>
              <a:rPr kumimoji="1" lang="ja-JP" altLang="en-US" sz="2000">
                <a:solidFill>
                  <a:schemeClr val="bg1"/>
                </a:solidFill>
              </a:rPr>
              <a:t>精度向上のため、処理能力は</a:t>
            </a:r>
            <a:r>
              <a:rPr kumimoji="1" lang="en-US" altLang="ja-JP" sz="2000">
                <a:solidFill>
                  <a:schemeClr val="bg1"/>
                </a:solidFill>
              </a:rPr>
              <a:t>TPU1</a:t>
            </a:r>
            <a:r>
              <a:rPr kumimoji="1" lang="ja-JP" altLang="en-US" sz="2000">
                <a:solidFill>
                  <a:schemeClr val="bg1"/>
                </a:solidFill>
              </a:rPr>
              <a:t>の半分</a:t>
            </a:r>
            <a:endParaRPr kumimoji="1" lang="en-US" altLang="ja-JP" sz="200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46DAFE-0CDC-40A9-87D9-2B81DEDA429C}"/>
              </a:ext>
            </a:extLst>
          </p:cNvPr>
          <p:cNvSpPr/>
          <p:nvPr/>
        </p:nvSpPr>
        <p:spPr>
          <a:xfrm>
            <a:off x="2641600" y="4683802"/>
            <a:ext cx="6034856" cy="161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第二世代</a:t>
            </a:r>
            <a:r>
              <a:rPr kumimoji="1" lang="en-US" altLang="ja-JP" sz="2000">
                <a:solidFill>
                  <a:schemeClr val="bg1"/>
                </a:solidFill>
              </a:rPr>
              <a:t>TPU</a:t>
            </a:r>
            <a:r>
              <a:rPr kumimoji="1" lang="ja-JP" altLang="en-US" sz="2000">
                <a:solidFill>
                  <a:schemeClr val="bg1"/>
                </a:solidFill>
              </a:rPr>
              <a:t>の</a:t>
            </a:r>
            <a:r>
              <a:rPr kumimoji="1" lang="en-US" altLang="ja-JP" sz="2000">
                <a:solidFill>
                  <a:schemeClr val="bg1"/>
                </a:solidFill>
              </a:rPr>
              <a:t>8</a:t>
            </a:r>
            <a:r>
              <a:rPr kumimoji="1" lang="ja-JP" altLang="en-US" sz="2000">
                <a:solidFill>
                  <a:schemeClr val="bg1"/>
                </a:solidFill>
              </a:rPr>
              <a:t>倍の処理能力</a:t>
            </a:r>
            <a:endParaRPr kumimoji="1" lang="en-US" altLang="ja-JP" sz="2000">
              <a:solidFill>
                <a:schemeClr val="bg1"/>
              </a:solidFill>
            </a:endParaRPr>
          </a:p>
          <a:p>
            <a:r>
              <a:rPr kumimoji="1" lang="ja-JP" altLang="en-US" sz="2000">
                <a:solidFill>
                  <a:schemeClr val="bg1"/>
                </a:solidFill>
              </a:rPr>
              <a:t>液冷によって実装密度を向上</a:t>
            </a:r>
            <a:endParaRPr kumimoji="1" lang="en-US" altLang="ja-JP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1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31FD78-F554-4C6C-BA57-C6F1ED13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クライアント側での</a:t>
            </a:r>
            <a:r>
              <a:rPr lang="en-US" altLang="ja-JP"/>
              <a:t>AI</a:t>
            </a:r>
            <a:r>
              <a:rPr lang="ja-JP" altLang="en-US"/>
              <a:t>処理（推論）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348BD1-7E09-4E2C-A294-E0893E0C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48" y="1277395"/>
            <a:ext cx="1968352" cy="19683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327455-BEBB-4C0D-B5B2-7C93D0F12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50" y="1587035"/>
            <a:ext cx="1349072" cy="13490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B214622-FE1C-428B-86B0-102F805A2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87" y="1575264"/>
            <a:ext cx="1266237" cy="13726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F1B9F3A-EB07-455A-8D97-65F7711EE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497825"/>
            <a:ext cx="1638062" cy="152749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395082E-7A90-4F55-8D61-834AB8FBC06D}"/>
              </a:ext>
            </a:extLst>
          </p:cNvPr>
          <p:cNvSpPr/>
          <p:nvPr/>
        </p:nvSpPr>
        <p:spPr>
          <a:xfrm>
            <a:off x="396885" y="3404143"/>
            <a:ext cx="3916357" cy="41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音声認識</a:t>
            </a:r>
            <a:endParaRPr kumimoji="1" lang="ja-JP" altLang="en-US" sz="2000" dirty="0" err="1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63E1DAA-D27D-4080-8AA1-76829691DE18}"/>
              </a:ext>
            </a:extLst>
          </p:cNvPr>
          <p:cNvSpPr/>
          <p:nvPr/>
        </p:nvSpPr>
        <p:spPr>
          <a:xfrm>
            <a:off x="396886" y="3907877"/>
            <a:ext cx="3916356" cy="41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自然言語処理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CE3519A-D375-4857-AA6F-BB25536A2824}"/>
              </a:ext>
            </a:extLst>
          </p:cNvPr>
          <p:cNvSpPr/>
          <p:nvPr/>
        </p:nvSpPr>
        <p:spPr>
          <a:xfrm>
            <a:off x="2403161" y="4411611"/>
            <a:ext cx="6370319" cy="41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画像認識</a:t>
            </a:r>
            <a:endParaRPr kumimoji="1" lang="ja-JP" altLang="en-US" sz="2000" dirty="0" err="1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3EC49B1-CDDA-4C6C-B4A3-153F3E0863FD}"/>
              </a:ext>
            </a:extLst>
          </p:cNvPr>
          <p:cNvSpPr/>
          <p:nvPr/>
        </p:nvSpPr>
        <p:spPr>
          <a:xfrm>
            <a:off x="2403162" y="4914288"/>
            <a:ext cx="4119558" cy="41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顔認識・顔認証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919FBBA-6150-4535-A1EA-0AB217B98764}"/>
              </a:ext>
            </a:extLst>
          </p:cNvPr>
          <p:cNvSpPr/>
          <p:nvPr/>
        </p:nvSpPr>
        <p:spPr>
          <a:xfrm>
            <a:off x="6625848" y="4914287"/>
            <a:ext cx="2147632" cy="41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周囲の状況を把握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AE5E433-2143-4BD4-BA81-38486D4F2921}"/>
              </a:ext>
            </a:extLst>
          </p:cNvPr>
          <p:cNvSpPr/>
          <p:nvPr/>
        </p:nvSpPr>
        <p:spPr>
          <a:xfrm>
            <a:off x="4375088" y="5416963"/>
            <a:ext cx="4398391" cy="41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認知・判断</a:t>
            </a:r>
            <a:endParaRPr kumimoji="1" lang="ja-JP" altLang="en-US" sz="2000" dirty="0" err="1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63AE74A-0EF0-4083-B991-7E5E19E26240}"/>
              </a:ext>
            </a:extLst>
          </p:cNvPr>
          <p:cNvSpPr/>
          <p:nvPr/>
        </p:nvSpPr>
        <p:spPr>
          <a:xfrm>
            <a:off x="6625847" y="5919638"/>
            <a:ext cx="2147632" cy="41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状況予測・判断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6B91D16-91E3-4960-8C80-AFFACC082408}"/>
              </a:ext>
            </a:extLst>
          </p:cNvPr>
          <p:cNvSpPr/>
          <p:nvPr/>
        </p:nvSpPr>
        <p:spPr>
          <a:xfrm>
            <a:off x="4375088" y="5931555"/>
            <a:ext cx="2147632" cy="41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不審者の検知</a:t>
            </a:r>
          </a:p>
        </p:txBody>
      </p:sp>
    </p:spTree>
    <p:extLst>
      <p:ext uri="{BB962C8B-B14F-4D97-AF65-F5344CB8AC3E}">
        <p14:creationId xmlns:p14="http://schemas.microsoft.com/office/powerpoint/2010/main" val="170832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Apple</a:t>
            </a:r>
            <a:r>
              <a:rPr kumimoji="1" lang="ja-JP" altLang="en-US" dirty="0"/>
              <a:t> </a:t>
            </a:r>
            <a:r>
              <a:rPr kumimoji="1" lang="en-US" altLang="ja-JP" dirty="0"/>
              <a:t>A11</a:t>
            </a:r>
            <a:r>
              <a:rPr kumimoji="1" lang="ja-JP" altLang="en-US" dirty="0"/>
              <a:t> </a:t>
            </a:r>
            <a:r>
              <a:rPr kumimoji="1" lang="en-US" altLang="ja-JP" dirty="0"/>
              <a:t>Bionic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1585913"/>
            <a:ext cx="2857500" cy="2857500"/>
          </a:xfrm>
          <a:prstGeom prst="rect">
            <a:avLst/>
          </a:prstGeom>
        </p:spPr>
      </p:pic>
      <p:grpSp>
        <p:nvGrpSpPr>
          <p:cNvPr id="20" name="図形グループ 19"/>
          <p:cNvGrpSpPr/>
          <p:nvPr/>
        </p:nvGrpSpPr>
        <p:grpSpPr>
          <a:xfrm>
            <a:off x="4171949" y="1585913"/>
            <a:ext cx="4414838" cy="4338637"/>
            <a:chOff x="4171949" y="1585913"/>
            <a:chExt cx="4414838" cy="4338637"/>
          </a:xfrm>
        </p:grpSpPr>
        <p:sp>
          <p:nvSpPr>
            <p:cNvPr id="3" name="正方形/長方形 2"/>
            <p:cNvSpPr/>
            <p:nvPr/>
          </p:nvSpPr>
          <p:spPr>
            <a:xfrm>
              <a:off x="4171949" y="1585913"/>
              <a:ext cx="4414838" cy="433863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kumimoji="1" lang="ja-JP" altLang="en-US" sz="280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4324350" y="1738313"/>
              <a:ext cx="2605087" cy="186213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sz="2800" dirty="0">
                  <a:solidFill>
                    <a:schemeClr val="accent5"/>
                  </a:solidFill>
                  <a:latin typeface="+mj-lt"/>
                  <a:ea typeface="+mj-ea"/>
                  <a:cs typeface="ＭＳ Ｐゴシック"/>
                </a:rPr>
                <a:t>CPU</a:t>
              </a:r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5695949" y="2262188"/>
              <a:ext cx="1088232" cy="5810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695949" y="2931319"/>
              <a:ext cx="504825" cy="5810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6279356" y="2931318"/>
              <a:ext cx="504825" cy="5810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466034" y="2262188"/>
              <a:ext cx="1088232" cy="5810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466034" y="2931319"/>
              <a:ext cx="504825" cy="5810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049441" y="2931318"/>
              <a:ext cx="504825" cy="5810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324351" y="3745559"/>
              <a:ext cx="1955006" cy="1105196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>
                  <a:solidFill>
                    <a:schemeClr val="accent5"/>
                  </a:solidFill>
                  <a:latin typeface="+mj-lt"/>
                  <a:ea typeface="+mj-ea"/>
                  <a:cs typeface="ＭＳ Ｐゴシック"/>
                </a:rPr>
                <a:t>ISP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455570" y="3745559"/>
              <a:ext cx="1955006" cy="1105196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>
                  <a:solidFill>
                    <a:schemeClr val="accent5"/>
                  </a:solidFill>
                  <a:latin typeface="+mj-lt"/>
                  <a:ea typeface="+mj-ea"/>
                  <a:cs typeface="ＭＳ Ｐゴシック"/>
                </a:rPr>
                <a:t>Neural</a:t>
              </a:r>
            </a:p>
            <a:p>
              <a:pPr algn="ctr"/>
              <a:r>
                <a:rPr kumimoji="1" lang="en-US" altLang="ja-JP" sz="2800" dirty="0">
                  <a:solidFill>
                    <a:schemeClr val="accent5"/>
                  </a:solidFill>
                  <a:latin typeface="+mj-lt"/>
                  <a:ea typeface="+mj-ea"/>
                  <a:cs typeface="ＭＳ Ｐゴシック"/>
                </a:rPr>
                <a:t>engine</a:t>
              </a:r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7081838" y="1752600"/>
              <a:ext cx="1328738" cy="184785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>
                  <a:solidFill>
                    <a:schemeClr val="accent5"/>
                  </a:solidFill>
                  <a:latin typeface="+mj-lt"/>
                  <a:ea typeface="+mj-ea"/>
                  <a:cs typeface="ＭＳ Ｐゴシック"/>
                </a:rPr>
                <a:t>GPU</a:t>
              </a:r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324351" y="5026673"/>
              <a:ext cx="1955006" cy="733423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>
                  <a:solidFill>
                    <a:schemeClr val="accent5"/>
                  </a:solidFill>
                  <a:latin typeface="+mj-lt"/>
                  <a:ea typeface="+mj-ea"/>
                  <a:cs typeface="ＭＳ Ｐゴシック"/>
                </a:rPr>
                <a:t>SRAM</a:t>
              </a:r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455570" y="5026673"/>
              <a:ext cx="1955006" cy="733423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>
                  <a:solidFill>
                    <a:schemeClr val="accent5"/>
                  </a:solidFill>
                  <a:latin typeface="+mj-lt"/>
                  <a:ea typeface="+mj-ea"/>
                  <a:cs typeface="ＭＳ Ｐゴシック"/>
                </a:rPr>
                <a:t>DRAM</a:t>
              </a:r>
              <a:endParaRPr kumimoji="1" lang="ja-JP" altLang="en-US" sz="2800" dirty="0">
                <a:solidFill>
                  <a:schemeClr val="accent5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6200774" y="6129338"/>
            <a:ext cx="238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accent5"/>
                </a:solidFill>
              </a:rPr>
              <a:t>※</a:t>
            </a:r>
            <a:r>
              <a:rPr kumimoji="1" lang="ja-JP" altLang="en-US" dirty="0">
                <a:solidFill>
                  <a:schemeClr val="accent5"/>
                </a:solidFill>
              </a:rPr>
              <a:t>想像図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F8D956-AD4B-447A-BE35-4070876D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ARM</a:t>
            </a:r>
            <a:r>
              <a:rPr kumimoji="1" lang="ja-JP" altLang="en-US"/>
              <a:t>の</a:t>
            </a:r>
            <a:r>
              <a:rPr kumimoji="1" lang="en-US" altLang="ja-JP"/>
              <a:t>AI</a:t>
            </a:r>
            <a:r>
              <a:rPr kumimoji="1" lang="ja-JP" altLang="en-US"/>
              <a:t>アーキテクチャ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1595545-E1AC-4784-A57C-A89F8D85E00F}"/>
              </a:ext>
            </a:extLst>
          </p:cNvPr>
          <p:cNvSpPr/>
          <p:nvPr/>
        </p:nvSpPr>
        <p:spPr>
          <a:xfrm>
            <a:off x="457200" y="1015522"/>
            <a:ext cx="2781300" cy="1422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ARM DynamIQ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7C3B9C-1409-4F7D-97A6-0DFC4C90B194}"/>
              </a:ext>
            </a:extLst>
          </p:cNvPr>
          <p:cNvSpPr/>
          <p:nvPr/>
        </p:nvSpPr>
        <p:spPr>
          <a:xfrm>
            <a:off x="457200" y="2590800"/>
            <a:ext cx="2781300" cy="1422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Arm ML</a:t>
            </a:r>
          </a:p>
          <a:p>
            <a:pPr algn="ctr"/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（</a:t>
            </a:r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Machine Learning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）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8CB872-E84E-452E-9C14-06899B98BB26}"/>
              </a:ext>
            </a:extLst>
          </p:cNvPr>
          <p:cNvSpPr/>
          <p:nvPr/>
        </p:nvSpPr>
        <p:spPr>
          <a:xfrm>
            <a:off x="457200" y="4166078"/>
            <a:ext cx="2781300" cy="1422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Arm OD</a:t>
            </a:r>
          </a:p>
          <a:p>
            <a:pPr algn="ctr"/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（</a:t>
            </a:r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Object Detection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）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29E974-A6FC-4563-8340-2682180619CB}"/>
              </a:ext>
            </a:extLst>
          </p:cNvPr>
          <p:cNvSpPr/>
          <p:nvPr/>
        </p:nvSpPr>
        <p:spPr>
          <a:xfrm>
            <a:off x="3390900" y="1015522"/>
            <a:ext cx="5295900" cy="1422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2017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年</a:t>
            </a:r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3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月発表</a:t>
            </a:r>
            <a:endParaRPr kumimoji="1"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CPU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クラスタの規模を最大</a:t>
            </a:r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8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コアに拡張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ヘテロジニアスマルチコア構成が可能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AI/ML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「にも」有効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6B08A7-5932-441C-BF3C-E9A07E31A4BF}"/>
              </a:ext>
            </a:extLst>
          </p:cNvPr>
          <p:cNvSpPr/>
          <p:nvPr/>
        </p:nvSpPr>
        <p:spPr>
          <a:xfrm>
            <a:off x="3390900" y="2590800"/>
            <a:ext cx="5295900" cy="1422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モバイルデバイス上での機械学習を高速化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毎秒</a:t>
            </a:r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4.6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兆回以上の演算（</a:t>
            </a:r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4.6TOPs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）が可能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65CAB6-8A39-4E48-820B-2D9837D7B7EC}"/>
              </a:ext>
            </a:extLst>
          </p:cNvPr>
          <p:cNvSpPr/>
          <p:nvPr/>
        </p:nvSpPr>
        <p:spPr>
          <a:xfrm>
            <a:off x="3390900" y="4166078"/>
            <a:ext cx="5295900" cy="1422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画像認識に特化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60 fps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（フレーム</a:t>
            </a:r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/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秒）のフル</a:t>
            </a:r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HD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映像をリアルタイムに検知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監視カメラなどへの応用（</a:t>
            </a:r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IoT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）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1CEA814-4914-4C3F-AEFF-EA1AC2683773}"/>
              </a:ext>
            </a:extLst>
          </p:cNvPr>
          <p:cNvSpPr/>
          <p:nvPr/>
        </p:nvSpPr>
        <p:spPr>
          <a:xfrm>
            <a:off x="457200" y="5741356"/>
            <a:ext cx="8229600" cy="678494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Arm ML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と</a:t>
            </a:r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Arm OD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を組み合わせることで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pPr algn="ctr"/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高性能かつ電力効率の高い人物検出・認識ソリューションを実現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128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3D1B83-A177-48C0-AD80-59783DB8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自動運転用</a:t>
            </a:r>
            <a:r>
              <a:rPr kumimoji="1" lang="en-US" altLang="ja-JP"/>
              <a:t>SoC</a:t>
            </a:r>
            <a:r>
              <a:rPr kumimoji="1" lang="ja-JP" altLang="en-US"/>
              <a:t>のサンプル出荷を開始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8B0E33-F1F2-4B87-80A3-1FDB2686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" y="1061707"/>
            <a:ext cx="7030719" cy="473458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3B8E98-2DFC-49C6-BC88-1795ED5FF11F}"/>
              </a:ext>
            </a:extLst>
          </p:cNvPr>
          <p:cNvSpPr/>
          <p:nvPr/>
        </p:nvSpPr>
        <p:spPr>
          <a:xfrm>
            <a:off x="924560" y="5971250"/>
            <a:ext cx="2249244" cy="41622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8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コア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CPU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（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ARM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）</a:t>
            </a:r>
            <a:endParaRPr kumimoji="1" lang="ja-JP" altLang="en-US" baseline="30000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3513509-F845-4D98-B3EF-08A5A18BCA53}"/>
              </a:ext>
            </a:extLst>
          </p:cNvPr>
          <p:cNvSpPr/>
          <p:nvPr/>
        </p:nvSpPr>
        <p:spPr>
          <a:xfrm>
            <a:off x="3315297" y="5971250"/>
            <a:ext cx="2249244" cy="41622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512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コア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Volta GPU</a:t>
            </a:r>
            <a:endParaRPr kumimoji="1" lang="ja-JP" altLang="en-US" baseline="30000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356C8E-2B96-4309-83D3-DC2544642FE6}"/>
              </a:ext>
            </a:extLst>
          </p:cNvPr>
          <p:cNvSpPr/>
          <p:nvPr/>
        </p:nvSpPr>
        <p:spPr>
          <a:xfrm>
            <a:off x="5706035" y="5971249"/>
            <a:ext cx="2249244" cy="41622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320TOPS</a:t>
            </a:r>
            <a:endParaRPr kumimoji="1" lang="ja-JP" altLang="en-US" baseline="30000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22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3977E8-F581-462B-A51D-6A04B9E7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AI</a:t>
            </a:r>
            <a:r>
              <a:rPr kumimoji="1" lang="ja-JP" altLang="en-US"/>
              <a:t>処理を高速化するためのプロセッサ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41A0B2-6479-4834-881B-EC0326FC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3F94D5A-9060-45CE-A985-266E657A7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07016"/>
            <a:ext cx="6135275" cy="38478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E4928C4-B691-4AD2-9080-4DB7C303A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856" y="1940560"/>
            <a:ext cx="6045944" cy="45326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62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67AAB-6420-4BAE-82D1-F0DA585A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急増する</a:t>
            </a:r>
            <a:r>
              <a:rPr lang="en-US" altLang="ja-JP"/>
              <a:t>AI</a:t>
            </a:r>
            <a:r>
              <a:rPr lang="ja-JP" altLang="en-US"/>
              <a:t>専用プロセッサ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028B383-594E-4B7C-A1A6-98C00A5EA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38056"/>
              </p:ext>
            </p:extLst>
          </p:nvPr>
        </p:nvGraphicFramePr>
        <p:xfrm>
          <a:off x="619760" y="1397000"/>
          <a:ext cx="8046720" cy="44653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9344">
                  <a:extLst>
                    <a:ext uri="{9D8B030D-6E8A-4147-A177-3AD203B41FA5}">
                      <a16:colId xmlns:a16="http://schemas.microsoft.com/office/drawing/2014/main" val="3688978052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2098108006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1544816710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1973162877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2411886126"/>
                    </a:ext>
                  </a:extLst>
                </a:gridCol>
              </a:tblGrid>
              <a:tr h="677689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GPU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FPGA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ASIC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9541866"/>
                  </a:ext>
                </a:extLst>
              </a:tr>
              <a:tr h="946908"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学習用</a:t>
                      </a:r>
                      <a:endParaRPr kumimoji="1" lang="en-US" altLang="ja-JP" sz="1400"/>
                    </a:p>
                    <a:p>
                      <a:r>
                        <a:rPr kumimoji="1" lang="ja-JP" altLang="en-US" sz="1400"/>
                        <a:t>（サーバー）</a:t>
                      </a:r>
                      <a:endParaRPr kumimoji="1" lang="en-US" altLang="ja-JP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Intel</a:t>
                      </a:r>
                    </a:p>
                    <a:p>
                      <a:r>
                        <a:rPr kumimoji="1" lang="en-US" altLang="ja-JP" sz="1200"/>
                        <a:t>Xeon Phi Knight Mill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Google TPU (2,3)</a:t>
                      </a:r>
                    </a:p>
                    <a:p>
                      <a:r>
                        <a:rPr kumimoji="1" lang="en-US" altLang="ja-JP" sz="1200"/>
                        <a:t>Intel Nervana</a:t>
                      </a:r>
                    </a:p>
                    <a:p>
                      <a:r>
                        <a:rPr kumimoji="1" lang="en-US" altLang="ja-JP" sz="1200"/>
                        <a:t>Wave Computing</a:t>
                      </a:r>
                      <a:endParaRPr kumimoji="1" lang="ja-JP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509385"/>
                  </a:ext>
                </a:extLst>
              </a:tr>
              <a:tr h="946908"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学習・推論</a:t>
                      </a:r>
                      <a:endParaRPr kumimoji="1" lang="en-US" altLang="ja-JP" sz="1400"/>
                    </a:p>
                    <a:p>
                      <a:r>
                        <a:rPr kumimoji="1" lang="ja-JP" altLang="en-US" sz="1400"/>
                        <a:t>（サーバー）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NVIDIA Tesla v100</a:t>
                      </a:r>
                    </a:p>
                    <a:p>
                      <a:r>
                        <a:rPr kumimoji="1" lang="en-US" altLang="ja-JP" sz="1200"/>
                        <a:t>AMD Vega10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Graphcore</a:t>
                      </a:r>
                      <a:endParaRPr kumimoji="1" lang="ja-JP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967509"/>
                  </a:ext>
                </a:extLst>
              </a:tr>
              <a:tr h="946908"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推論</a:t>
                      </a:r>
                      <a:endParaRPr kumimoji="1" lang="en-US" altLang="ja-JP" sz="1400"/>
                    </a:p>
                    <a:p>
                      <a:r>
                        <a:rPr kumimoji="1" lang="ja-JP" altLang="en-US" sz="1400"/>
                        <a:t>（サーバー）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Microsoft Brainware</a:t>
                      </a:r>
                    </a:p>
                    <a:p>
                      <a:r>
                        <a:rPr kumimoji="1" lang="en-US" altLang="ja-JP" sz="1200"/>
                        <a:t>Baidu SDA</a:t>
                      </a:r>
                    </a:p>
                    <a:p>
                      <a:r>
                        <a:rPr kumimoji="1" lang="en-US" altLang="ja-JP" sz="1200"/>
                        <a:t>DeePhi Tech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Google TPU (1)</a:t>
                      </a:r>
                      <a:endParaRPr kumimoji="1" lang="ja-JP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429074"/>
                  </a:ext>
                </a:extLst>
              </a:tr>
              <a:tr h="946908"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推論</a:t>
                      </a:r>
                      <a:endParaRPr kumimoji="1" lang="en-US" altLang="ja-JP" sz="1400"/>
                    </a:p>
                    <a:p>
                      <a:r>
                        <a:rPr kumimoji="1" lang="ja-JP" altLang="en-US" sz="1400"/>
                        <a:t>（デバイス）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Apple A11</a:t>
                      </a:r>
                    </a:p>
                    <a:p>
                      <a:r>
                        <a:rPr kumimoji="1" lang="en-US" altLang="ja-JP" sz="1200"/>
                        <a:t>Kirin</a:t>
                      </a:r>
                    </a:p>
                    <a:p>
                      <a:r>
                        <a:rPr kumimoji="1" lang="en-US" altLang="ja-JP" sz="1200"/>
                        <a:t>ARM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NVIDIA Xavier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Teradeep</a:t>
                      </a:r>
                    </a:p>
                    <a:p>
                      <a:r>
                        <a:rPr kumimoji="1" lang="en-US" altLang="ja-JP" sz="1200"/>
                        <a:t>DeePhi Tech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Thinci</a:t>
                      </a:r>
                    </a:p>
                    <a:p>
                      <a:r>
                        <a:rPr kumimoji="1" lang="en-US" altLang="ja-JP" sz="1200"/>
                        <a:t>DNN Engine</a:t>
                      </a:r>
                    </a:p>
                    <a:p>
                      <a:r>
                        <a:rPr kumimoji="1" lang="en-US" altLang="ja-JP" sz="1200"/>
                        <a:t>KAIST DNPU</a:t>
                      </a:r>
                      <a:endParaRPr kumimoji="1" lang="ja-JP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865687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6E0CCD-3FE4-4390-B406-2D3338463878}"/>
              </a:ext>
            </a:extLst>
          </p:cNvPr>
          <p:cNvSpPr txBox="1"/>
          <p:nvPr/>
        </p:nvSpPr>
        <p:spPr>
          <a:xfrm>
            <a:off x="7247960" y="6126480"/>
            <a:ext cx="151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日経</a:t>
            </a:r>
            <a:r>
              <a:rPr lang="en-US" altLang="ja-JP" sz="1200"/>
              <a:t>XTECH</a:t>
            </a:r>
            <a:r>
              <a:rPr lang="ja-JP" altLang="en-US" sz="1200"/>
              <a:t>記事より</a:t>
            </a:r>
            <a:endParaRPr kumimoji="1"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80858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A3CF2-D375-4780-AD07-69136A00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人工知能・機械学習・ディープラーニングの関係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89C4D1-DDD6-431D-8AC6-922A0E84F3EB}"/>
              </a:ext>
            </a:extLst>
          </p:cNvPr>
          <p:cNvSpPr/>
          <p:nvPr/>
        </p:nvSpPr>
        <p:spPr>
          <a:xfrm>
            <a:off x="629562" y="1124744"/>
            <a:ext cx="7888139" cy="4464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E6F24F6-D0EB-4B23-BEF6-44E3DC2827E7}"/>
              </a:ext>
            </a:extLst>
          </p:cNvPr>
          <p:cNvSpPr/>
          <p:nvPr/>
        </p:nvSpPr>
        <p:spPr>
          <a:xfrm>
            <a:off x="3275856" y="1993147"/>
            <a:ext cx="5241845" cy="35960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5B7DE4-C5B8-4346-A0DD-4F017BC4DA55}"/>
              </a:ext>
            </a:extLst>
          </p:cNvPr>
          <p:cNvSpPr/>
          <p:nvPr/>
        </p:nvSpPr>
        <p:spPr>
          <a:xfrm>
            <a:off x="5922150" y="2852936"/>
            <a:ext cx="2595551" cy="273630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AE3EC7-2086-4962-857C-63C74A8628B5}"/>
              </a:ext>
            </a:extLst>
          </p:cNvPr>
          <p:cNvSpPr/>
          <p:nvPr/>
        </p:nvSpPr>
        <p:spPr>
          <a:xfrm>
            <a:off x="629562" y="5733256"/>
            <a:ext cx="882098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9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1950</a:t>
            </a:r>
            <a:r>
              <a:rPr kumimoji="1" lang="ja-JP" altLang="en-US" sz="900" dirty="0">
                <a:solidFill>
                  <a:srgbClr val="FFFFFF"/>
                </a:solidFill>
                <a:latin typeface="HGSoeiKakugothicUB" charset="-128"/>
                <a:ea typeface="HGSoeiKakugothicUB" charset="-128"/>
                <a:cs typeface="HGSoeiKakugothicUB" charset="-128"/>
              </a:rPr>
              <a:t>年代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40C4E3-26BA-4145-9668-416DF9BFC752}"/>
              </a:ext>
            </a:extLst>
          </p:cNvPr>
          <p:cNvSpPr/>
          <p:nvPr/>
        </p:nvSpPr>
        <p:spPr>
          <a:xfrm>
            <a:off x="1511660" y="5733256"/>
            <a:ext cx="882098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9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1960</a:t>
            </a:r>
            <a:r>
              <a:rPr kumimoji="1" lang="ja-JP" altLang="en-US" sz="900" dirty="0">
                <a:solidFill>
                  <a:srgbClr val="FFFFFF"/>
                </a:solidFill>
                <a:latin typeface="HGSoeiKakugothicUB" charset="-128"/>
                <a:ea typeface="HGSoeiKakugothicUB" charset="-128"/>
                <a:cs typeface="HGSoeiKakugothicUB" charset="-128"/>
              </a:rPr>
              <a:t>年代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084DDA4-F0DB-4862-907D-36043D6BF124}"/>
              </a:ext>
            </a:extLst>
          </p:cNvPr>
          <p:cNvSpPr/>
          <p:nvPr/>
        </p:nvSpPr>
        <p:spPr>
          <a:xfrm>
            <a:off x="2393758" y="5733256"/>
            <a:ext cx="882098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9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1970</a:t>
            </a:r>
            <a:r>
              <a:rPr kumimoji="1" lang="ja-JP" altLang="en-US" sz="900" dirty="0">
                <a:solidFill>
                  <a:srgbClr val="FFFFFF"/>
                </a:solidFill>
                <a:latin typeface="HGSoeiKakugothicUB" charset="-128"/>
                <a:ea typeface="HGSoeiKakugothicUB" charset="-128"/>
                <a:cs typeface="HGSoeiKakugothicUB" charset="-128"/>
              </a:rPr>
              <a:t>年代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5E8E973-7035-4535-A446-E98BCBF4182F}"/>
              </a:ext>
            </a:extLst>
          </p:cNvPr>
          <p:cNvSpPr/>
          <p:nvPr/>
        </p:nvSpPr>
        <p:spPr>
          <a:xfrm>
            <a:off x="3275856" y="5733256"/>
            <a:ext cx="882098" cy="432048"/>
          </a:xfrm>
          <a:prstGeom prst="rect">
            <a:avLst/>
          </a:prstGeom>
          <a:solidFill>
            <a:srgbClr val="0070C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9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1980</a:t>
            </a:r>
            <a:r>
              <a:rPr kumimoji="1" lang="ja-JP" altLang="en-US" sz="900" dirty="0">
                <a:solidFill>
                  <a:srgbClr val="FFFFFF"/>
                </a:solidFill>
                <a:latin typeface="HGSoeiKakugothicUB" charset="-128"/>
                <a:ea typeface="HGSoeiKakugothicUB" charset="-128"/>
                <a:cs typeface="HGSoeiKakugothicUB" charset="-128"/>
              </a:rPr>
              <a:t>年代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4C06B73-3C84-4F6B-91C9-63E1710E5BA1}"/>
              </a:ext>
            </a:extLst>
          </p:cNvPr>
          <p:cNvSpPr/>
          <p:nvPr/>
        </p:nvSpPr>
        <p:spPr>
          <a:xfrm>
            <a:off x="4157954" y="5733256"/>
            <a:ext cx="882098" cy="432048"/>
          </a:xfrm>
          <a:prstGeom prst="rect">
            <a:avLst/>
          </a:prstGeom>
          <a:solidFill>
            <a:srgbClr val="0070C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9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1990</a:t>
            </a:r>
            <a:r>
              <a:rPr kumimoji="1" lang="ja-JP" altLang="en-US" sz="900" dirty="0">
                <a:solidFill>
                  <a:srgbClr val="FFFFFF"/>
                </a:solidFill>
                <a:latin typeface="HGSoeiKakugothicUB" charset="-128"/>
                <a:ea typeface="HGSoeiKakugothicUB" charset="-128"/>
                <a:cs typeface="HGSoeiKakugothicUB" charset="-128"/>
              </a:rPr>
              <a:t>年代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BBEED8-FD9C-4934-8C82-ABA9F436DABE}"/>
              </a:ext>
            </a:extLst>
          </p:cNvPr>
          <p:cNvSpPr/>
          <p:nvPr/>
        </p:nvSpPr>
        <p:spPr>
          <a:xfrm>
            <a:off x="5040052" y="5733256"/>
            <a:ext cx="882098" cy="432048"/>
          </a:xfrm>
          <a:prstGeom prst="rect">
            <a:avLst/>
          </a:prstGeom>
          <a:solidFill>
            <a:srgbClr val="0070C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9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2000</a:t>
            </a:r>
            <a:r>
              <a:rPr kumimoji="1" lang="ja-JP" altLang="en-US" sz="900" dirty="0">
                <a:solidFill>
                  <a:srgbClr val="FFFFFF"/>
                </a:solidFill>
                <a:latin typeface="HGSoeiKakugothicUB" charset="-128"/>
                <a:ea typeface="HGSoeiKakugothicUB" charset="-128"/>
                <a:cs typeface="HGSoeiKakugothicUB" charset="-128"/>
              </a:rPr>
              <a:t>年代</a:t>
            </a:r>
          </a:p>
        </p:txBody>
      </p:sp>
      <p:sp>
        <p:nvSpPr>
          <p:cNvPr id="13" name="ホームベース 13">
            <a:extLst>
              <a:ext uri="{FF2B5EF4-FFF2-40B4-BE49-F238E27FC236}">
                <a16:creationId xmlns:a16="http://schemas.microsoft.com/office/drawing/2014/main" id="{D95BE17E-9690-4615-90A2-E0D76B06B9D8}"/>
              </a:ext>
            </a:extLst>
          </p:cNvPr>
          <p:cNvSpPr/>
          <p:nvPr/>
        </p:nvSpPr>
        <p:spPr>
          <a:xfrm>
            <a:off x="5922150" y="5733256"/>
            <a:ext cx="2610290" cy="432048"/>
          </a:xfrm>
          <a:prstGeom prst="homePlate">
            <a:avLst/>
          </a:prstGeom>
          <a:solidFill>
            <a:srgbClr val="0432FF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2010</a:t>
            </a:r>
            <a:r>
              <a:rPr kumimoji="1" lang="ja-JP" altLang="en-US" sz="1400" dirty="0">
                <a:solidFill>
                  <a:srgbClr val="FFFFFF"/>
                </a:solidFill>
                <a:latin typeface="HGSoeiKakugothicUB" charset="-128"/>
                <a:ea typeface="HGSoeiKakugothicUB" charset="-128"/>
                <a:cs typeface="HGSoeiKakugothicUB" charset="-128"/>
              </a:rPr>
              <a:t>年代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40FF23-89B3-443E-908C-330D9416AC03}"/>
              </a:ext>
            </a:extLst>
          </p:cNvPr>
          <p:cNvSpPr txBox="1"/>
          <p:nvPr/>
        </p:nvSpPr>
        <p:spPr>
          <a:xfrm>
            <a:off x="758527" y="1340768"/>
            <a:ext cx="159691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人工知能</a:t>
            </a:r>
            <a:endParaRPr kumimoji="1" lang="en-US" altLang="ja-JP" sz="12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en-US" altLang="ja-JP" sz="10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Artificial Intelligence</a:t>
            </a:r>
            <a:endParaRPr kumimoji="1" lang="ja-JP" altLang="en-US" sz="10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56A269-EE20-4EBB-9BC6-7E00A922EC6F}"/>
              </a:ext>
            </a:extLst>
          </p:cNvPr>
          <p:cNvSpPr txBox="1"/>
          <p:nvPr/>
        </p:nvSpPr>
        <p:spPr>
          <a:xfrm>
            <a:off x="3393141" y="2204864"/>
            <a:ext cx="138211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機械学習</a:t>
            </a:r>
            <a:endParaRPr lang="en-US" altLang="ja-JP" sz="12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en-US" altLang="ja-JP" sz="10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Machine Learning</a:t>
            </a:r>
            <a:endParaRPr kumimoji="1" lang="ja-JP" altLang="en-US" sz="10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2D997F-B9CC-418F-884D-0C50F2391167}"/>
              </a:ext>
            </a:extLst>
          </p:cNvPr>
          <p:cNvSpPr txBox="1"/>
          <p:nvPr/>
        </p:nvSpPr>
        <p:spPr>
          <a:xfrm>
            <a:off x="6141437" y="3068960"/>
            <a:ext cx="116891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深層</a:t>
            </a:r>
            <a:r>
              <a:rPr kumimoji="1" lang="ja-JP" altLang="en-US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学習</a:t>
            </a:r>
            <a:endParaRPr lang="en-US" altLang="ja-JP" sz="12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en-US" altLang="ja-JP" sz="10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Deep Learning</a:t>
            </a:r>
            <a:endParaRPr kumimoji="1" lang="ja-JP" altLang="en-US" sz="10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8D88F87-9C92-4B6B-840F-4660A58E1F78}"/>
              </a:ext>
            </a:extLst>
          </p:cNvPr>
          <p:cNvSpPr txBox="1"/>
          <p:nvPr/>
        </p:nvSpPr>
        <p:spPr>
          <a:xfrm>
            <a:off x="758527" y="1851969"/>
            <a:ext cx="1723549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人間の”知能”を機械で</a:t>
            </a:r>
            <a:endParaRPr kumimoji="1" lang="en-US" altLang="ja-JP" sz="12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人工的に再現したもの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FA0593C-2D28-45EB-AF09-F2719436091D}"/>
              </a:ext>
            </a:extLst>
          </p:cNvPr>
          <p:cNvSpPr/>
          <p:nvPr/>
        </p:nvSpPr>
        <p:spPr>
          <a:xfrm>
            <a:off x="3393142" y="2734336"/>
            <a:ext cx="241172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人工知能の研究分野のひとつで</a:t>
            </a:r>
            <a:endParaRPr lang="en-US" altLang="ja-JP" sz="12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データを解析し、その結果から判断や予測を行うための規則性やルールを見つけ出す手法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B2364C-C11A-42A9-8E3F-71055BA665E1}"/>
              </a:ext>
            </a:extLst>
          </p:cNvPr>
          <p:cNvSpPr/>
          <p:nvPr/>
        </p:nvSpPr>
        <p:spPr>
          <a:xfrm>
            <a:off x="6141437" y="3637473"/>
            <a:ext cx="237626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脳科学の研究成果を基盤にデータの分類や認識の基準を人間が教えなくても、データを解析することで、自ら見つけ出すことができる機械学習の手法</a:t>
            </a:r>
          </a:p>
        </p:txBody>
      </p:sp>
      <p:pic>
        <p:nvPicPr>
          <p:cNvPr id="20" name="図 19" descr="brain-illustration-1940x900_35269.jpg">
            <a:extLst>
              <a:ext uri="{FF2B5EF4-FFF2-40B4-BE49-F238E27FC236}">
                <a16:creationId xmlns:a16="http://schemas.microsoft.com/office/drawing/2014/main" id="{89CDAEB1-0FE5-4F44-B823-C5B3FF4D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EBCF"/>
              </a:clrFrom>
              <a:clrTo>
                <a:srgbClr val="FFEB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4" y="4318828"/>
            <a:ext cx="2359480" cy="1177646"/>
          </a:xfrm>
          <a:prstGeom prst="rect">
            <a:avLst/>
          </a:prstGeom>
          <a:effectLst/>
        </p:spPr>
      </p:pic>
      <p:pic>
        <p:nvPicPr>
          <p:cNvPr id="21" name="図 20" descr="11105b75.jpg">
            <a:extLst>
              <a:ext uri="{FF2B5EF4-FFF2-40B4-BE49-F238E27FC236}">
                <a16:creationId xmlns:a16="http://schemas.microsoft.com/office/drawing/2014/main" id="{32B80C28-914C-4C68-9399-3063A511D4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2" y="2436376"/>
            <a:ext cx="1674869" cy="1448567"/>
          </a:xfrm>
          <a:prstGeom prst="rect">
            <a:avLst/>
          </a:prstGeom>
          <a:effectLst/>
        </p:spPr>
      </p:pic>
      <p:sp>
        <p:nvSpPr>
          <p:cNvPr id="22" name="右矢印 22">
            <a:extLst>
              <a:ext uri="{FF2B5EF4-FFF2-40B4-BE49-F238E27FC236}">
                <a16:creationId xmlns:a16="http://schemas.microsoft.com/office/drawing/2014/main" id="{64E876E8-E1E0-4F7D-81B2-195A7E705FB3}"/>
              </a:ext>
            </a:extLst>
          </p:cNvPr>
          <p:cNvSpPr/>
          <p:nvPr/>
        </p:nvSpPr>
        <p:spPr>
          <a:xfrm rot="5400000">
            <a:off x="1592083" y="3717235"/>
            <a:ext cx="464885" cy="580899"/>
          </a:xfrm>
          <a:prstGeom prst="rightArrow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3" name="円柱 22">
            <a:extLst>
              <a:ext uri="{FF2B5EF4-FFF2-40B4-BE49-F238E27FC236}">
                <a16:creationId xmlns:a16="http://schemas.microsoft.com/office/drawing/2014/main" id="{542BD2A4-2875-4048-89F6-E9265A3C4442}"/>
              </a:ext>
            </a:extLst>
          </p:cNvPr>
          <p:cNvSpPr/>
          <p:nvPr/>
        </p:nvSpPr>
        <p:spPr>
          <a:xfrm>
            <a:off x="3784615" y="3647393"/>
            <a:ext cx="1581484" cy="537079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データ</a:t>
            </a:r>
            <a:endParaRPr kumimoji="1" lang="en-US" altLang="ja-JP" sz="1400" b="1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469B012-BD47-4BE4-B3A3-59E774993B82}"/>
              </a:ext>
            </a:extLst>
          </p:cNvPr>
          <p:cNvSpPr/>
          <p:nvPr/>
        </p:nvSpPr>
        <p:spPr>
          <a:xfrm>
            <a:off x="3784615" y="4405811"/>
            <a:ext cx="1570438" cy="416610"/>
          </a:xfrm>
          <a:prstGeom prst="rect">
            <a:avLst/>
          </a:prstGeom>
          <a:solidFill>
            <a:srgbClr val="00905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アルゴリズム</a:t>
            </a:r>
          </a:p>
        </p:txBody>
      </p:sp>
      <p:grpSp>
        <p:nvGrpSpPr>
          <p:cNvPr id="25" name="図形グループ 64">
            <a:extLst>
              <a:ext uri="{FF2B5EF4-FFF2-40B4-BE49-F238E27FC236}">
                <a16:creationId xmlns:a16="http://schemas.microsoft.com/office/drawing/2014/main" id="{9DCB78A9-F1D1-4449-B4A1-C064BC74CD4D}"/>
              </a:ext>
            </a:extLst>
          </p:cNvPr>
          <p:cNvGrpSpPr/>
          <p:nvPr/>
        </p:nvGrpSpPr>
        <p:grpSpPr>
          <a:xfrm>
            <a:off x="4830038" y="4688868"/>
            <a:ext cx="697233" cy="302481"/>
            <a:chOff x="6847005" y="3794192"/>
            <a:chExt cx="1068834" cy="535079"/>
          </a:xfrm>
          <a:effectLst/>
        </p:grpSpPr>
        <p:grpSp>
          <p:nvGrpSpPr>
            <p:cNvPr id="26" name="図形グループ 26">
              <a:extLst>
                <a:ext uri="{FF2B5EF4-FFF2-40B4-BE49-F238E27FC236}">
                  <a16:creationId xmlns:a16="http://schemas.microsoft.com/office/drawing/2014/main" id="{6DE696DF-D3E4-41B4-A3F7-86BA68347D6C}"/>
                </a:ext>
              </a:extLst>
            </p:cNvPr>
            <p:cNvGrpSpPr/>
            <p:nvPr/>
          </p:nvGrpSpPr>
          <p:grpSpPr>
            <a:xfrm>
              <a:off x="7223689" y="3794192"/>
              <a:ext cx="317500" cy="157483"/>
              <a:chOff x="6769100" y="1390650"/>
              <a:chExt cx="317500" cy="157483"/>
            </a:xfrm>
          </p:grpSpPr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27EFC2B7-74DA-43A2-A8ED-B31A5712A52F}"/>
                  </a:ext>
                </a:extLst>
              </p:cNvPr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0" name="円/楕円 28">
                <a:extLst>
                  <a:ext uri="{FF2B5EF4-FFF2-40B4-BE49-F238E27FC236}">
                    <a16:creationId xmlns:a16="http://schemas.microsoft.com/office/drawing/2014/main" id="{8AA3A5A2-B563-429C-B354-A17F2D208DC2}"/>
                  </a:ext>
                </a:extLst>
              </p:cNvPr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4192A895-2B9B-49AB-A09C-985C74EDA1A3}"/>
                  </a:ext>
                </a:extLst>
              </p:cNvPr>
              <p:cNvCxnSpPr/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図形グループ 30">
              <a:extLst>
                <a:ext uri="{FF2B5EF4-FFF2-40B4-BE49-F238E27FC236}">
                  <a16:creationId xmlns:a16="http://schemas.microsoft.com/office/drawing/2014/main" id="{46238AA6-2B60-41F7-BC1E-47CF0C081C39}"/>
                </a:ext>
              </a:extLst>
            </p:cNvPr>
            <p:cNvGrpSpPr/>
            <p:nvPr/>
          </p:nvGrpSpPr>
          <p:grpSpPr>
            <a:xfrm>
              <a:off x="7223689" y="3987654"/>
              <a:ext cx="317500" cy="157483"/>
              <a:chOff x="6769100" y="1390650"/>
              <a:chExt cx="317500" cy="157483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C0EB42A7-E5F7-4156-A998-A73FE694A63F}"/>
                  </a:ext>
                </a:extLst>
              </p:cNvPr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7" name="円/楕円 32">
                <a:extLst>
                  <a:ext uri="{FF2B5EF4-FFF2-40B4-BE49-F238E27FC236}">
                    <a16:creationId xmlns:a16="http://schemas.microsoft.com/office/drawing/2014/main" id="{F823EDAA-D771-473F-926A-942F6B93D150}"/>
                  </a:ext>
                </a:extLst>
              </p:cNvPr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008612AC-DA31-4DE2-8354-451974099C65}"/>
                  </a:ext>
                </a:extLst>
              </p:cNvPr>
              <p:cNvCxnSpPr/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図形グループ 34">
              <a:extLst>
                <a:ext uri="{FF2B5EF4-FFF2-40B4-BE49-F238E27FC236}">
                  <a16:creationId xmlns:a16="http://schemas.microsoft.com/office/drawing/2014/main" id="{242BCAF6-98BC-4380-A521-96DD4FE7370B}"/>
                </a:ext>
              </a:extLst>
            </p:cNvPr>
            <p:cNvGrpSpPr/>
            <p:nvPr/>
          </p:nvGrpSpPr>
          <p:grpSpPr>
            <a:xfrm>
              <a:off x="7223689" y="4169247"/>
              <a:ext cx="317500" cy="157483"/>
              <a:chOff x="6769100" y="1390650"/>
              <a:chExt cx="317500" cy="157483"/>
            </a:xfrm>
          </p:grpSpPr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6900B40-4358-40AD-8341-BD2AC90BFE75}"/>
                  </a:ext>
                </a:extLst>
              </p:cNvPr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4" name="円/楕円 36">
                <a:extLst>
                  <a:ext uri="{FF2B5EF4-FFF2-40B4-BE49-F238E27FC236}">
                    <a16:creationId xmlns:a16="http://schemas.microsoft.com/office/drawing/2014/main" id="{332F57FF-2201-48A6-9D94-35228C2ECE57}"/>
                  </a:ext>
                </a:extLst>
              </p:cNvPr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87FF4CB2-FD46-4A03-8623-D41BEC60F88C}"/>
                  </a:ext>
                </a:extLst>
              </p:cNvPr>
              <p:cNvCxnSpPr/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図形グループ 38">
              <a:extLst>
                <a:ext uri="{FF2B5EF4-FFF2-40B4-BE49-F238E27FC236}">
                  <a16:creationId xmlns:a16="http://schemas.microsoft.com/office/drawing/2014/main" id="{0A5B0072-421B-4B31-955D-03CF85002111}"/>
                </a:ext>
              </a:extLst>
            </p:cNvPr>
            <p:cNvGrpSpPr/>
            <p:nvPr/>
          </p:nvGrpSpPr>
          <p:grpSpPr>
            <a:xfrm>
              <a:off x="7598339" y="3796733"/>
              <a:ext cx="317500" cy="157483"/>
              <a:chOff x="6769100" y="1390650"/>
              <a:chExt cx="317500" cy="157483"/>
            </a:xfrm>
          </p:grpSpPr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71D45902-A764-4DF1-9282-9D827634937F}"/>
                  </a:ext>
                </a:extLst>
              </p:cNvPr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1" name="円/楕円 40">
                <a:extLst>
                  <a:ext uri="{FF2B5EF4-FFF2-40B4-BE49-F238E27FC236}">
                    <a16:creationId xmlns:a16="http://schemas.microsoft.com/office/drawing/2014/main" id="{B7EEFF04-FCEB-4DA4-8418-EA9E4825C772}"/>
                  </a:ext>
                </a:extLst>
              </p:cNvPr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797BCDFB-5444-4CBE-8966-928B3EA09EB5}"/>
                  </a:ext>
                </a:extLst>
              </p:cNvPr>
              <p:cNvCxnSpPr/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図形グループ 42">
              <a:extLst>
                <a:ext uri="{FF2B5EF4-FFF2-40B4-BE49-F238E27FC236}">
                  <a16:creationId xmlns:a16="http://schemas.microsoft.com/office/drawing/2014/main" id="{042B65E3-5D92-4ADB-9AC8-4B5028F73594}"/>
                </a:ext>
              </a:extLst>
            </p:cNvPr>
            <p:cNvGrpSpPr/>
            <p:nvPr/>
          </p:nvGrpSpPr>
          <p:grpSpPr>
            <a:xfrm>
              <a:off x="7598339" y="3990195"/>
              <a:ext cx="317500" cy="157483"/>
              <a:chOff x="6769100" y="1390650"/>
              <a:chExt cx="317500" cy="157483"/>
            </a:xfrm>
          </p:grpSpPr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6DED55EF-2887-4159-ABB7-9D3A045FD5A0}"/>
                  </a:ext>
                </a:extLst>
              </p:cNvPr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8" name="円/楕円 44">
                <a:extLst>
                  <a:ext uri="{FF2B5EF4-FFF2-40B4-BE49-F238E27FC236}">
                    <a16:creationId xmlns:a16="http://schemas.microsoft.com/office/drawing/2014/main" id="{50AFD37E-EFD2-48A2-B269-581F3E7DC2A7}"/>
                  </a:ext>
                </a:extLst>
              </p:cNvPr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7257F283-63A5-4CA2-988B-86801EC79F64}"/>
                  </a:ext>
                </a:extLst>
              </p:cNvPr>
              <p:cNvCxnSpPr/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図形グループ 46">
              <a:extLst>
                <a:ext uri="{FF2B5EF4-FFF2-40B4-BE49-F238E27FC236}">
                  <a16:creationId xmlns:a16="http://schemas.microsoft.com/office/drawing/2014/main" id="{D11F2DC1-F8BD-41D5-8181-A61CC98D1E4C}"/>
                </a:ext>
              </a:extLst>
            </p:cNvPr>
            <p:cNvGrpSpPr/>
            <p:nvPr/>
          </p:nvGrpSpPr>
          <p:grpSpPr>
            <a:xfrm>
              <a:off x="7598339" y="4171788"/>
              <a:ext cx="317500" cy="157483"/>
              <a:chOff x="6769100" y="1390650"/>
              <a:chExt cx="317500" cy="157483"/>
            </a:xfrm>
          </p:grpSpPr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7F23C26D-A76A-4C71-88BF-9863DD40FCD1}"/>
                  </a:ext>
                </a:extLst>
              </p:cNvPr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" name="円/楕円 48">
                <a:extLst>
                  <a:ext uri="{FF2B5EF4-FFF2-40B4-BE49-F238E27FC236}">
                    <a16:creationId xmlns:a16="http://schemas.microsoft.com/office/drawing/2014/main" id="{CA116E21-7C4B-42E6-9346-B2C44BA2C7FD}"/>
                  </a:ext>
                </a:extLst>
              </p:cNvPr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11F5432F-860F-4AF3-995F-2DB0EED592BF}"/>
                  </a:ext>
                </a:extLst>
              </p:cNvPr>
              <p:cNvCxnSpPr/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図形グループ 51">
              <a:extLst>
                <a:ext uri="{FF2B5EF4-FFF2-40B4-BE49-F238E27FC236}">
                  <a16:creationId xmlns:a16="http://schemas.microsoft.com/office/drawing/2014/main" id="{785309DD-F83E-4156-BE19-E5556B258100}"/>
                </a:ext>
              </a:extLst>
            </p:cNvPr>
            <p:cNvGrpSpPr/>
            <p:nvPr/>
          </p:nvGrpSpPr>
          <p:grpSpPr>
            <a:xfrm>
              <a:off x="6847005" y="3794192"/>
              <a:ext cx="317500" cy="157483"/>
              <a:chOff x="6769100" y="1390650"/>
              <a:chExt cx="317500" cy="157483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92D6F2C-86A4-4705-A0E4-67608E32E1B3}"/>
                  </a:ext>
                </a:extLst>
              </p:cNvPr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2" name="円/楕円 53">
                <a:extLst>
                  <a:ext uri="{FF2B5EF4-FFF2-40B4-BE49-F238E27FC236}">
                    <a16:creationId xmlns:a16="http://schemas.microsoft.com/office/drawing/2014/main" id="{A96B424B-D92D-439D-A964-9C754ABE605B}"/>
                  </a:ext>
                </a:extLst>
              </p:cNvPr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E6F582B2-7E55-40D0-8E12-65FAB438135D}"/>
                  </a:ext>
                </a:extLst>
              </p:cNvPr>
              <p:cNvCxnSpPr/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図形グループ 55">
              <a:extLst>
                <a:ext uri="{FF2B5EF4-FFF2-40B4-BE49-F238E27FC236}">
                  <a16:creationId xmlns:a16="http://schemas.microsoft.com/office/drawing/2014/main" id="{BEF7D667-E096-4AF8-A2C3-381BFA6B6F5D}"/>
                </a:ext>
              </a:extLst>
            </p:cNvPr>
            <p:cNvGrpSpPr/>
            <p:nvPr/>
          </p:nvGrpSpPr>
          <p:grpSpPr>
            <a:xfrm>
              <a:off x="6847005" y="3987654"/>
              <a:ext cx="317500" cy="157483"/>
              <a:chOff x="6769100" y="1390650"/>
              <a:chExt cx="317500" cy="157483"/>
            </a:xfrm>
          </p:grpSpPr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5E83064-3EA4-4C0B-AA50-66F1C8EA0844}"/>
                  </a:ext>
                </a:extLst>
              </p:cNvPr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9" name="円/楕円 57">
                <a:extLst>
                  <a:ext uri="{FF2B5EF4-FFF2-40B4-BE49-F238E27FC236}">
                    <a16:creationId xmlns:a16="http://schemas.microsoft.com/office/drawing/2014/main" id="{302B397E-9255-429D-9C18-C565E0CB7880}"/>
                  </a:ext>
                </a:extLst>
              </p:cNvPr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4BA66A4D-4285-4B8B-A42B-20C71CB3E185}"/>
                  </a:ext>
                </a:extLst>
              </p:cNvPr>
              <p:cNvCxnSpPr/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図形グループ 59">
              <a:extLst>
                <a:ext uri="{FF2B5EF4-FFF2-40B4-BE49-F238E27FC236}">
                  <a16:creationId xmlns:a16="http://schemas.microsoft.com/office/drawing/2014/main" id="{6140C012-10F9-45AB-A0C3-3E91DACE8CEE}"/>
                </a:ext>
              </a:extLst>
            </p:cNvPr>
            <p:cNvGrpSpPr/>
            <p:nvPr/>
          </p:nvGrpSpPr>
          <p:grpSpPr>
            <a:xfrm>
              <a:off x="6847005" y="4169247"/>
              <a:ext cx="317500" cy="157483"/>
              <a:chOff x="6769100" y="1390650"/>
              <a:chExt cx="317500" cy="157483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4935D5C1-677F-4B61-AA1E-3FA7873E6B6E}"/>
                  </a:ext>
                </a:extLst>
              </p:cNvPr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" name="円/楕円 61">
                <a:extLst>
                  <a:ext uri="{FF2B5EF4-FFF2-40B4-BE49-F238E27FC236}">
                    <a16:creationId xmlns:a16="http://schemas.microsoft.com/office/drawing/2014/main" id="{8EBB7675-8764-489B-AE2B-732063FA213F}"/>
                  </a:ext>
                </a:extLst>
              </p:cNvPr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8AC9DA8D-DF06-412A-8430-635ADFF9A7D5}"/>
                  </a:ext>
                </a:extLst>
              </p:cNvPr>
              <p:cNvCxnSpPr/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上矢印 63">
            <a:extLst>
              <a:ext uri="{FF2B5EF4-FFF2-40B4-BE49-F238E27FC236}">
                <a16:creationId xmlns:a16="http://schemas.microsoft.com/office/drawing/2014/main" id="{697902F0-B774-40C1-B4EE-EB6760424AE1}"/>
              </a:ext>
            </a:extLst>
          </p:cNvPr>
          <p:cNvSpPr/>
          <p:nvPr/>
        </p:nvSpPr>
        <p:spPr>
          <a:xfrm rot="10800000">
            <a:off x="4380085" y="4153683"/>
            <a:ext cx="400044" cy="286194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F25C03D-A73D-48B8-803E-C43E09339E45}"/>
              </a:ext>
            </a:extLst>
          </p:cNvPr>
          <p:cNvSpPr/>
          <p:nvPr/>
        </p:nvSpPr>
        <p:spPr>
          <a:xfrm>
            <a:off x="3795817" y="5060950"/>
            <a:ext cx="1570438" cy="4166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</a:rPr>
              <a:t>規則性やルール</a:t>
            </a:r>
          </a:p>
        </p:txBody>
      </p:sp>
      <p:sp>
        <p:nvSpPr>
          <p:cNvPr id="64" name="上矢印 66">
            <a:extLst>
              <a:ext uri="{FF2B5EF4-FFF2-40B4-BE49-F238E27FC236}">
                <a16:creationId xmlns:a16="http://schemas.microsoft.com/office/drawing/2014/main" id="{3711A89B-881D-43EB-9912-3ED7205DED54}"/>
              </a:ext>
            </a:extLst>
          </p:cNvPr>
          <p:cNvSpPr/>
          <p:nvPr/>
        </p:nvSpPr>
        <p:spPr>
          <a:xfrm rot="10800000">
            <a:off x="4380084" y="4798232"/>
            <a:ext cx="400044" cy="286194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68E77A8E-33B8-4774-BFD8-957C21385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78" y="4765343"/>
            <a:ext cx="947445" cy="712217"/>
          </a:xfrm>
          <a:prstGeom prst="rect">
            <a:avLst/>
          </a:prstGeom>
          <a:effectLst/>
        </p:spPr>
      </p:pic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13B2C36-0C96-4C28-BADB-16C1C4BC47AD}"/>
              </a:ext>
            </a:extLst>
          </p:cNvPr>
          <p:cNvSpPr/>
          <p:nvPr/>
        </p:nvSpPr>
        <p:spPr>
          <a:xfrm>
            <a:off x="7230914" y="4762037"/>
            <a:ext cx="1113441" cy="715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67" name="図形グループ 69">
            <a:extLst>
              <a:ext uri="{FF2B5EF4-FFF2-40B4-BE49-F238E27FC236}">
                <a16:creationId xmlns:a16="http://schemas.microsoft.com/office/drawing/2014/main" id="{F566EF23-0411-4A97-A068-E115E172C23D}"/>
              </a:ext>
            </a:extLst>
          </p:cNvPr>
          <p:cNvGrpSpPr/>
          <p:nvPr/>
        </p:nvGrpSpPr>
        <p:grpSpPr>
          <a:xfrm>
            <a:off x="7310347" y="4790912"/>
            <a:ext cx="929451" cy="657772"/>
            <a:chOff x="4434679" y="1522802"/>
            <a:chExt cx="4147313" cy="1987721"/>
          </a:xfrm>
          <a:effectLst/>
        </p:grpSpPr>
        <p:pic>
          <p:nvPicPr>
            <p:cNvPr id="68" name="図 67" descr="DL_2.jpg">
              <a:extLst>
                <a:ext uri="{FF2B5EF4-FFF2-40B4-BE49-F238E27FC236}">
                  <a16:creationId xmlns:a16="http://schemas.microsoft.com/office/drawing/2014/main" id="{51B091AA-B649-4C13-8FAF-86398E29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679" y="1522802"/>
              <a:ext cx="4147313" cy="1987721"/>
            </a:xfrm>
            <a:prstGeom prst="rect">
              <a:avLst/>
            </a:prstGeom>
          </p:spPr>
        </p:pic>
        <p:sp>
          <p:nvSpPr>
            <p:cNvPr id="69" name="円/楕円 71">
              <a:extLst>
                <a:ext uri="{FF2B5EF4-FFF2-40B4-BE49-F238E27FC236}">
                  <a16:creationId xmlns:a16="http://schemas.microsoft.com/office/drawing/2014/main" id="{FE21E82D-274D-4D6B-8062-DDE96F4A27AC}"/>
                </a:ext>
              </a:extLst>
            </p:cNvPr>
            <p:cNvSpPr/>
            <p:nvPr/>
          </p:nvSpPr>
          <p:spPr>
            <a:xfrm>
              <a:off x="5553859" y="1885950"/>
              <a:ext cx="109927" cy="1043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70" name="円/楕円 72">
              <a:extLst>
                <a:ext uri="{FF2B5EF4-FFF2-40B4-BE49-F238E27FC236}">
                  <a16:creationId xmlns:a16="http://schemas.microsoft.com/office/drawing/2014/main" id="{97AA0BB0-56AC-484D-BF77-FC8D9CC2040F}"/>
                </a:ext>
              </a:extLst>
            </p:cNvPr>
            <p:cNvSpPr/>
            <p:nvPr/>
          </p:nvSpPr>
          <p:spPr>
            <a:xfrm>
              <a:off x="6646265" y="2200700"/>
              <a:ext cx="109927" cy="1043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71" name="円/楕円 73">
              <a:extLst>
                <a:ext uri="{FF2B5EF4-FFF2-40B4-BE49-F238E27FC236}">
                  <a16:creationId xmlns:a16="http://schemas.microsoft.com/office/drawing/2014/main" id="{FB400DD8-E1C9-48CA-B1FB-D4FC0F970E94}"/>
                </a:ext>
              </a:extLst>
            </p:cNvPr>
            <p:cNvSpPr/>
            <p:nvPr/>
          </p:nvSpPr>
          <p:spPr>
            <a:xfrm>
              <a:off x="6982941" y="2689650"/>
              <a:ext cx="109927" cy="1043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79577FF1-D117-4423-850C-372C9F7CFF90}"/>
              </a:ext>
            </a:extLst>
          </p:cNvPr>
          <p:cNvSpPr/>
          <p:nvPr/>
        </p:nvSpPr>
        <p:spPr>
          <a:xfrm>
            <a:off x="2776070" y="1336540"/>
            <a:ext cx="5717381" cy="57708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050" kern="10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遺伝アルゴリズム、エキスパートシステム、音声認識、画像認識、感性処理、機械学習、ゲーム、自然言語処理、情報検索、推論、探索知識表現、データマイニング、ニューラルネット、ヒューマンインターフェース、プランニング、マルチエージェント、ロボット</a:t>
            </a:r>
            <a:endParaRPr lang="ja-JP" altLang="ja-JP" sz="1050" kern="100">
              <a:solidFill>
                <a:schemeClr val="bg1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2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A2B47-5D3D-4766-924E-FD776DFF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深層学習の計算処理に関する基礎知識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F4C9B7D-8734-4321-AC9A-25BDDAA69E89}"/>
              </a:ext>
            </a:extLst>
          </p:cNvPr>
          <p:cNvSpPr/>
          <p:nvPr/>
        </p:nvSpPr>
        <p:spPr>
          <a:xfrm>
            <a:off x="467544" y="1155434"/>
            <a:ext cx="2021656" cy="16117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人工知能の</a:t>
            </a:r>
            <a:endParaRPr kumimoji="1" lang="en-US" altLang="ja-JP" sz="200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000">
                <a:solidFill>
                  <a:schemeClr val="bg1"/>
                </a:solidFill>
              </a:rPr>
              <a:t>2</a:t>
            </a:r>
            <a:r>
              <a:rPr kumimoji="1" lang="ja-JP" altLang="en-US" sz="2000">
                <a:solidFill>
                  <a:schemeClr val="bg1"/>
                </a:solidFill>
              </a:rPr>
              <a:t>つの処理</a:t>
            </a:r>
            <a:endParaRPr kumimoji="1" lang="ja-JP" altLang="en-US" sz="2000" dirty="0" err="1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2759564-64AF-499A-A2C3-B8B94C105D5C}"/>
              </a:ext>
            </a:extLst>
          </p:cNvPr>
          <p:cNvSpPr/>
          <p:nvPr/>
        </p:nvSpPr>
        <p:spPr>
          <a:xfrm>
            <a:off x="4846320" y="1155434"/>
            <a:ext cx="3830136" cy="7648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>
                <a:solidFill>
                  <a:schemeClr val="bg1"/>
                </a:solidFill>
              </a:rPr>
              <a:t>ビッグデータを使ってニューラルネットワークを訓練する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C6FA98-B296-472D-838E-2481EB4FA8C7}"/>
              </a:ext>
            </a:extLst>
          </p:cNvPr>
          <p:cNvSpPr/>
          <p:nvPr/>
        </p:nvSpPr>
        <p:spPr>
          <a:xfrm>
            <a:off x="3667760" y="1155434"/>
            <a:ext cx="1127760" cy="7648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学習</a:t>
            </a:r>
            <a:endParaRPr lang="en-US" altLang="ja-JP" sz="1600">
              <a:solidFill>
                <a:schemeClr val="bg1"/>
              </a:solidFill>
            </a:endParaRPr>
          </a:p>
          <a:p>
            <a:pPr algn="ctr"/>
            <a:r>
              <a:rPr lang="ja-JP" altLang="en-US" sz="1600">
                <a:solidFill>
                  <a:schemeClr val="bg1"/>
                </a:solidFill>
              </a:rPr>
              <a:t>訓練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52411B-26C2-4875-AF4C-DDE2117BF22A}"/>
              </a:ext>
            </a:extLst>
          </p:cNvPr>
          <p:cNvSpPr/>
          <p:nvPr/>
        </p:nvSpPr>
        <p:spPr>
          <a:xfrm>
            <a:off x="4846320" y="2002412"/>
            <a:ext cx="3830136" cy="7648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>
                <a:solidFill>
                  <a:schemeClr val="bg1"/>
                </a:solidFill>
              </a:rPr>
              <a:t>訓練されたニューラルネットワークを使って画像認識や判断を行う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D275B2-6F76-469E-B67A-44A9534CF93A}"/>
              </a:ext>
            </a:extLst>
          </p:cNvPr>
          <p:cNvSpPr/>
          <p:nvPr/>
        </p:nvSpPr>
        <p:spPr>
          <a:xfrm>
            <a:off x="3667760" y="2002412"/>
            <a:ext cx="1127760" cy="7648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推論</a:t>
            </a:r>
          </a:p>
        </p:txBody>
      </p:sp>
      <p:cxnSp>
        <p:nvCxnSpPr>
          <p:cNvPr id="10" name="コネクタ: カギ線 9">
            <a:extLst>
              <a:ext uri="{FF2B5EF4-FFF2-40B4-BE49-F238E27FC236}">
                <a16:creationId xmlns:a16="http://schemas.microsoft.com/office/drawing/2014/main" id="{8921D0C0-419D-4703-A0E9-F10B155747E8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2489200" y="1537837"/>
            <a:ext cx="1178560" cy="423489"/>
          </a:xfrm>
          <a:prstGeom prst="bentConnector3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コネクタ: カギ線 11">
            <a:extLst>
              <a:ext uri="{FF2B5EF4-FFF2-40B4-BE49-F238E27FC236}">
                <a16:creationId xmlns:a16="http://schemas.microsoft.com/office/drawing/2014/main" id="{03545961-221F-45A5-A1E9-A8E093650D5C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489200" y="1961326"/>
            <a:ext cx="1178560" cy="423489"/>
          </a:xfrm>
          <a:prstGeom prst="bentConnector3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528E64-A439-4D3E-B613-67A38AB595BC}"/>
              </a:ext>
            </a:extLst>
          </p:cNvPr>
          <p:cNvSpPr/>
          <p:nvPr/>
        </p:nvSpPr>
        <p:spPr>
          <a:xfrm>
            <a:off x="467544" y="3100930"/>
            <a:ext cx="8208912" cy="7648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bg1"/>
                </a:solidFill>
              </a:rPr>
              <a:t>学習</a:t>
            </a:r>
            <a:r>
              <a:rPr lang="en-US" altLang="ja-JP" sz="3200">
                <a:solidFill>
                  <a:schemeClr val="bg1"/>
                </a:solidFill>
              </a:rPr>
              <a:t>/</a:t>
            </a:r>
            <a:r>
              <a:rPr lang="ja-JP" altLang="en-US" sz="3200">
                <a:solidFill>
                  <a:schemeClr val="bg1"/>
                </a:solidFill>
              </a:rPr>
              <a:t>訓練には膨大な計算能力が必要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AB08D67-8345-4FFB-9E23-8FC109D4495F}"/>
              </a:ext>
            </a:extLst>
          </p:cNvPr>
          <p:cNvSpPr/>
          <p:nvPr/>
        </p:nvSpPr>
        <p:spPr>
          <a:xfrm>
            <a:off x="467544" y="3947058"/>
            <a:ext cx="8208912" cy="7648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bg1"/>
                </a:solidFill>
              </a:rPr>
              <a:t>推論には学習ほどの計算能力は不要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D19B03F-EE6C-4DB4-AF93-A19139DD0B75}"/>
              </a:ext>
            </a:extLst>
          </p:cNvPr>
          <p:cNvSpPr/>
          <p:nvPr/>
        </p:nvSpPr>
        <p:spPr>
          <a:xfrm>
            <a:off x="467544" y="4793185"/>
            <a:ext cx="8208912" cy="1262175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bg1"/>
                </a:solidFill>
              </a:rPr>
              <a:t>計算自体は単純で精度も低い積和演算の繰り返しだが、計算の数が膨大</a:t>
            </a:r>
          </a:p>
        </p:txBody>
      </p:sp>
    </p:spTree>
    <p:extLst>
      <p:ext uri="{BB962C8B-B14F-4D97-AF65-F5344CB8AC3E}">
        <p14:creationId xmlns:p14="http://schemas.microsoft.com/office/powerpoint/2010/main" val="390704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43DCA-13AA-4EAF-83B6-DEFF48BA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AI = </a:t>
            </a:r>
            <a:r>
              <a:rPr kumimoji="1" lang="ja-JP" altLang="en-US"/>
              <a:t>膨大な計算が必要、しかし計算は単純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53C32F-1E66-43EC-8545-9D8CF8DB4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4" y="846222"/>
            <a:ext cx="5671643" cy="2879657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0532A2E-BE09-4C59-8E0B-A5B8EC217977}"/>
              </a:ext>
            </a:extLst>
          </p:cNvPr>
          <p:cNvGrpSpPr/>
          <p:nvPr/>
        </p:nvGrpSpPr>
        <p:grpSpPr>
          <a:xfrm>
            <a:off x="2839735" y="4205098"/>
            <a:ext cx="5126079" cy="1949098"/>
            <a:chOff x="2685579" y="3892868"/>
            <a:chExt cx="5126079" cy="1949098"/>
          </a:xfrm>
        </p:grpSpPr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ED5EC504-EC50-4760-BCD7-E7D98E193507}"/>
                </a:ext>
              </a:extLst>
            </p:cNvPr>
            <p:cNvSpPr/>
            <p:nvPr/>
          </p:nvSpPr>
          <p:spPr>
            <a:xfrm>
              <a:off x="5094399" y="4543285"/>
              <a:ext cx="859084" cy="85908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+mn-ea"/>
                <a:cs typeface="ＭＳ Ｐゴシック"/>
              </a:endParaRPr>
            </a:p>
          </p:txBody>
        </p: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351BBB36-5B0D-4E1F-92B9-4866DCE9AA0C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4250685" y="4044569"/>
              <a:ext cx="969524" cy="6245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78679DBD-AC52-4409-9A52-E88500D8B4D5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4242619" y="4972827"/>
              <a:ext cx="8517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533567DA-3DD5-4B6D-A98F-AA2A51915F3B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V="1">
              <a:off x="4305697" y="5276559"/>
              <a:ext cx="914512" cy="54512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E0D73B33-07A4-41A3-9AD9-D515CD680B42}"/>
                </a:ext>
              </a:extLst>
            </p:cNvPr>
            <p:cNvCxnSpPr>
              <a:stCxn id="20" idx="0"/>
              <a:endCxn id="20" idx="4"/>
            </p:cNvCxnSpPr>
            <p:nvPr/>
          </p:nvCxnSpPr>
          <p:spPr>
            <a:xfrm>
              <a:off x="5523941" y="4543285"/>
              <a:ext cx="0" cy="8590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9CB35354-5DDF-41F9-BEF9-5B6B1DF22E87}"/>
                </a:ext>
              </a:extLst>
            </p:cNvPr>
            <p:cNvCxnSpPr>
              <a:stCxn id="20" idx="6"/>
            </p:cNvCxnSpPr>
            <p:nvPr/>
          </p:nvCxnSpPr>
          <p:spPr>
            <a:xfrm>
              <a:off x="5953482" y="4972827"/>
              <a:ext cx="3083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161E4FE-4747-4E58-85E2-57DADDFB88F5}"/>
                </a:ext>
              </a:extLst>
            </p:cNvPr>
            <p:cNvSpPr txBox="1"/>
            <p:nvPr/>
          </p:nvSpPr>
          <p:spPr>
            <a:xfrm>
              <a:off x="5001081" y="4648491"/>
              <a:ext cx="648669" cy="64866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kumimoji="1" lang="en-US" altLang="ja-JP" sz="4000">
                  <a:solidFill>
                    <a:schemeClr val="tx2"/>
                  </a:solidFill>
                  <a:latin typeface="Bodoni MT Black" panose="02070A03080606020203" pitchFamily="18" charset="0"/>
                </a:rPr>
                <a:t>Σ</a:t>
              </a:r>
              <a:endParaRPr kumimoji="1" lang="ja-JP" altLang="en-US" sz="4000" dirty="0">
                <a:solidFill>
                  <a:schemeClr val="tx2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77D9B76-E633-44CE-B920-0C28F4EA02A8}"/>
                </a:ext>
              </a:extLst>
            </p:cNvPr>
            <p:cNvSpPr txBox="1"/>
            <p:nvPr/>
          </p:nvSpPr>
          <p:spPr>
            <a:xfrm>
              <a:off x="5402775" y="4543083"/>
              <a:ext cx="648669" cy="64866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kumimoji="1" lang="en-US" altLang="ja-JP" sz="4000">
                  <a:solidFill>
                    <a:schemeClr val="tx2"/>
                  </a:solidFill>
                  <a:latin typeface="Bodoni MT Black" panose="02070A03080606020203" pitchFamily="18" charset="0"/>
                </a:rPr>
                <a:t>φ</a:t>
              </a:r>
              <a:endParaRPr kumimoji="1" lang="ja-JP" altLang="en-US" sz="4000" dirty="0">
                <a:solidFill>
                  <a:schemeClr val="tx2"/>
                </a:solidFill>
                <a:latin typeface="Bodoni MT Black" panose="02070A03080606020203" pitchFamily="18" charset="0"/>
              </a:endParaRP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16861271-8544-416C-AE59-394AB0477023}"/>
                </a:ext>
              </a:extLst>
            </p:cNvPr>
            <p:cNvCxnSpPr/>
            <p:nvPr/>
          </p:nvCxnSpPr>
          <p:spPr>
            <a:xfrm flipV="1">
              <a:off x="6261859" y="4415862"/>
              <a:ext cx="596069" cy="556964"/>
            </a:xfrm>
            <a:prstGeom prst="straightConnector1">
              <a:avLst/>
            </a:prstGeom>
            <a:ln cap="rnd"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41A6F5CD-C867-4E94-955C-8106928086EB}"/>
                </a:ext>
              </a:extLst>
            </p:cNvPr>
            <p:cNvCxnSpPr/>
            <p:nvPr/>
          </p:nvCxnSpPr>
          <p:spPr>
            <a:xfrm>
              <a:off x="6261859" y="4972826"/>
              <a:ext cx="601767" cy="0"/>
            </a:xfrm>
            <a:prstGeom prst="straightConnector1">
              <a:avLst/>
            </a:prstGeom>
            <a:ln cap="rnd"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9F3931E5-137D-4C56-932D-0890F152786C}"/>
                </a:ext>
              </a:extLst>
            </p:cNvPr>
            <p:cNvCxnSpPr/>
            <p:nvPr/>
          </p:nvCxnSpPr>
          <p:spPr>
            <a:xfrm>
              <a:off x="6267557" y="4972826"/>
              <a:ext cx="596069" cy="556962"/>
            </a:xfrm>
            <a:prstGeom prst="straightConnector1">
              <a:avLst/>
            </a:prstGeom>
            <a:ln cap="rnd"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左中かっこ 30">
              <a:extLst>
                <a:ext uri="{FF2B5EF4-FFF2-40B4-BE49-F238E27FC236}">
                  <a16:creationId xmlns:a16="http://schemas.microsoft.com/office/drawing/2014/main" id="{99147695-CE29-499B-B6D8-1A90B35CCDD8}"/>
                </a:ext>
              </a:extLst>
            </p:cNvPr>
            <p:cNvSpPr/>
            <p:nvPr/>
          </p:nvSpPr>
          <p:spPr>
            <a:xfrm>
              <a:off x="3803225" y="3892868"/>
              <a:ext cx="399181" cy="194909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38A9143-DBBA-404D-AC13-B951F657C9F9}"/>
                </a:ext>
              </a:extLst>
            </p:cNvPr>
            <p:cNvSpPr txBox="1"/>
            <p:nvPr/>
          </p:nvSpPr>
          <p:spPr>
            <a:xfrm>
              <a:off x="2685579" y="4627890"/>
              <a:ext cx="1009589" cy="64866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kumimoji="1" lang="ja-JP" altLang="en-US" sz="1600">
                  <a:solidFill>
                    <a:schemeClr val="accent1"/>
                  </a:solidFill>
                </a:rPr>
                <a:t>重み付け</a:t>
              </a:r>
              <a:endParaRPr kumimoji="1" lang="en-US" altLang="ja-JP" sz="1600">
                <a:solidFill>
                  <a:schemeClr val="accent1"/>
                </a:solidFill>
              </a:endParaRPr>
            </a:p>
            <a:p>
              <a:r>
                <a:rPr kumimoji="1" lang="ja-JP" altLang="en-US" sz="1600">
                  <a:solidFill>
                    <a:schemeClr val="accent1"/>
                  </a:solidFill>
                </a:rPr>
                <a:t>された入力</a:t>
              </a:r>
              <a:endParaRPr kumimoji="1" lang="ja-JP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3" name="右中かっこ 32">
              <a:extLst>
                <a:ext uri="{FF2B5EF4-FFF2-40B4-BE49-F238E27FC236}">
                  <a16:creationId xmlns:a16="http://schemas.microsoft.com/office/drawing/2014/main" id="{75FFE151-68A2-42E1-86B9-28156D6AAACF}"/>
                </a:ext>
              </a:extLst>
            </p:cNvPr>
            <p:cNvSpPr/>
            <p:nvPr/>
          </p:nvSpPr>
          <p:spPr>
            <a:xfrm>
              <a:off x="7065732" y="4341668"/>
              <a:ext cx="124744" cy="128070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5B19197E-D7E9-443D-9B5A-64C4A4F84DF8}"/>
                </a:ext>
              </a:extLst>
            </p:cNvPr>
            <p:cNvSpPr txBox="1"/>
            <p:nvPr/>
          </p:nvSpPr>
          <p:spPr>
            <a:xfrm>
              <a:off x="7231626" y="4833585"/>
              <a:ext cx="580032" cy="278483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kumimoji="1" lang="ja-JP" altLang="en-US" sz="1600">
                  <a:solidFill>
                    <a:schemeClr val="accent1"/>
                  </a:solidFill>
                </a:rPr>
                <a:t>出力</a:t>
              </a:r>
              <a:endParaRPr kumimoji="1" lang="ja-JP" altLang="en-US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DB60AECA-4602-45F9-9711-8605D35C615C}"/>
              </a:ext>
            </a:extLst>
          </p:cNvPr>
          <p:cNvGrpSpPr/>
          <p:nvPr/>
        </p:nvGrpSpPr>
        <p:grpSpPr>
          <a:xfrm>
            <a:off x="6107639" y="4112159"/>
            <a:ext cx="2716844" cy="2373545"/>
            <a:chOff x="5953483" y="3799929"/>
            <a:chExt cx="2716844" cy="2373545"/>
          </a:xfrm>
        </p:grpSpPr>
        <p:sp>
          <p:nvSpPr>
            <p:cNvPr id="35" name="吹き出し: 折線 34">
              <a:extLst>
                <a:ext uri="{FF2B5EF4-FFF2-40B4-BE49-F238E27FC236}">
                  <a16:creationId xmlns:a16="http://schemas.microsoft.com/office/drawing/2014/main" id="{0D776EF6-C7D8-478E-826F-F2E10F906290}"/>
                </a:ext>
              </a:extLst>
            </p:cNvPr>
            <p:cNvSpPr/>
            <p:nvPr/>
          </p:nvSpPr>
          <p:spPr>
            <a:xfrm>
              <a:off x="5953483" y="3799929"/>
              <a:ext cx="1812399" cy="39324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29541"/>
                <a:gd name="adj6" fmla="val -32095"/>
              </a:avLst>
            </a:prstGeom>
            <a:solidFill>
              <a:srgbClr val="FF6666"/>
            </a:solidFill>
            <a:ln>
              <a:solidFill>
                <a:srgbClr val="FF666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rgbClr val="FFFFFF"/>
                  </a:solidFill>
                  <a:latin typeface="+mn-ea"/>
                  <a:cs typeface="ＭＳ Ｐゴシック"/>
                </a:rPr>
                <a:t>入力の総和</a:t>
              </a:r>
              <a:endParaRPr kumimoji="1" lang="ja-JP" altLang="en-US" sz="2000" dirty="0">
                <a:solidFill>
                  <a:srgbClr val="FFFFFF"/>
                </a:solidFill>
                <a:latin typeface="+mn-ea"/>
                <a:cs typeface="ＭＳ Ｐゴシック"/>
              </a:endParaRPr>
            </a:p>
          </p:txBody>
        </p:sp>
        <p:sp>
          <p:nvSpPr>
            <p:cNvPr id="36" name="吹き出し: 折線 35">
              <a:extLst>
                <a:ext uri="{FF2B5EF4-FFF2-40B4-BE49-F238E27FC236}">
                  <a16:creationId xmlns:a16="http://schemas.microsoft.com/office/drawing/2014/main" id="{2F27F947-358C-4175-ABFE-6238B56D7390}"/>
                </a:ext>
              </a:extLst>
            </p:cNvPr>
            <p:cNvSpPr/>
            <p:nvPr/>
          </p:nvSpPr>
          <p:spPr>
            <a:xfrm>
              <a:off x="6857928" y="5780230"/>
              <a:ext cx="1812399" cy="39324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28855"/>
                <a:gd name="adj6" fmla="val -64714"/>
              </a:avLst>
            </a:prstGeom>
            <a:solidFill>
              <a:srgbClr val="FF6666"/>
            </a:solidFill>
            <a:ln>
              <a:solidFill>
                <a:srgbClr val="FF666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rgbClr val="FFFFFF"/>
                  </a:solidFill>
                  <a:latin typeface="+mn-ea"/>
                  <a:cs typeface="ＭＳ Ｐゴシック"/>
                </a:rPr>
                <a:t>評価関数</a:t>
              </a:r>
              <a:endParaRPr kumimoji="1" lang="ja-JP" altLang="en-US" sz="2000" dirty="0">
                <a:solidFill>
                  <a:srgbClr val="FFFFFF"/>
                </a:solidFill>
                <a:latin typeface="+mn-ea"/>
                <a:cs typeface="ＭＳ Ｐゴシック"/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5D8A79D-416E-4C0E-9A92-FC2E5CE433BA}"/>
              </a:ext>
            </a:extLst>
          </p:cNvPr>
          <p:cNvGrpSpPr/>
          <p:nvPr/>
        </p:nvGrpSpPr>
        <p:grpSpPr>
          <a:xfrm>
            <a:off x="1788160" y="3366717"/>
            <a:ext cx="1778000" cy="1138686"/>
            <a:chOff x="1788160" y="3366717"/>
            <a:chExt cx="1778000" cy="1138686"/>
          </a:xfrm>
        </p:grpSpPr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32EA7F57-374E-4DB5-A2C0-155C784C54B8}"/>
                </a:ext>
              </a:extLst>
            </p:cNvPr>
            <p:cNvSpPr/>
            <p:nvPr/>
          </p:nvSpPr>
          <p:spPr>
            <a:xfrm>
              <a:off x="1788160" y="3366717"/>
              <a:ext cx="399181" cy="3991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1B728088-9297-46A2-A8CD-555816DB4B05}"/>
                </a:ext>
              </a:extLst>
            </p:cNvPr>
            <p:cNvCxnSpPr>
              <a:stCxn id="42" idx="5"/>
            </p:cNvCxnSpPr>
            <p:nvPr/>
          </p:nvCxnSpPr>
          <p:spPr>
            <a:xfrm>
              <a:off x="2128882" y="3707439"/>
              <a:ext cx="1437278" cy="79796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0A6CA801-A2F3-4A88-B781-1CCCC1DC30C6}"/>
              </a:ext>
            </a:extLst>
          </p:cNvPr>
          <p:cNvSpPr/>
          <p:nvPr/>
        </p:nvSpPr>
        <p:spPr>
          <a:xfrm>
            <a:off x="6261826" y="1207366"/>
            <a:ext cx="2567214" cy="2365748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ニューラルネットワークの学習と推論を比べると、推論には</a:t>
            </a:r>
            <a:r>
              <a:rPr kumimoji="1" lang="en-US" altLang="ja-JP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8</a:t>
            </a:r>
            <a:r>
              <a:rPr kumimoji="1" lang="ja-JP" altLang="en-US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ビット程度の精度があれば良く、計算負荷も低い。学習には</a:t>
            </a:r>
            <a:r>
              <a:rPr kumimoji="1" lang="en-US" altLang="ja-JP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16-32</a:t>
            </a:r>
            <a:r>
              <a:rPr kumimoji="1" lang="ja-JP" altLang="en-US" sz="160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ビットの精度が必要で、計算負荷も桁違いに高い。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267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1C9E8-5D64-416E-8321-514F2DE2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</p:spPr>
        <p:txBody>
          <a:bodyPr/>
          <a:lstStyle/>
          <a:p>
            <a:r>
              <a:rPr lang="ja-JP" altLang="en-US"/>
              <a:t>学習と推論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B8CFAB-A830-4164-9B63-E4496898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24" y="1337205"/>
            <a:ext cx="3994657" cy="199019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024C77-82B8-48A3-B6F1-4DECFA6720D2}"/>
              </a:ext>
            </a:extLst>
          </p:cNvPr>
          <p:cNvSpPr/>
          <p:nvPr/>
        </p:nvSpPr>
        <p:spPr>
          <a:xfrm>
            <a:off x="457200" y="1108605"/>
            <a:ext cx="1889760" cy="41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rgbClr val="FFFFFF"/>
                </a:solidFill>
                <a:latin typeface="+mn-ea"/>
                <a:cs typeface="ＭＳ Ｐゴシック"/>
              </a:rPr>
              <a:t>学習</a:t>
            </a:r>
            <a:r>
              <a:rPr kumimoji="1" lang="en-US" altLang="ja-JP" sz="2000">
                <a:solidFill>
                  <a:srgbClr val="FFFFFF"/>
                </a:solidFill>
                <a:latin typeface="+mn-ea"/>
                <a:cs typeface="ＭＳ Ｐゴシック"/>
              </a:rPr>
              <a:t>/</a:t>
            </a:r>
            <a:r>
              <a:rPr kumimoji="1" lang="ja-JP" altLang="en-US" sz="2000">
                <a:solidFill>
                  <a:srgbClr val="FFFFFF"/>
                </a:solidFill>
                <a:latin typeface="+mn-ea"/>
                <a:cs typeface="ＭＳ Ｐゴシック"/>
              </a:rPr>
              <a:t>訓練</a:t>
            </a:r>
            <a:endParaRPr kumimoji="1" lang="ja-JP" altLang="en-US" sz="2000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102C3C4A-E6FB-4574-BD28-C5AD76B51E5A}"/>
              </a:ext>
            </a:extLst>
          </p:cNvPr>
          <p:cNvSpPr/>
          <p:nvPr/>
        </p:nvSpPr>
        <p:spPr>
          <a:xfrm>
            <a:off x="3007360" y="1610021"/>
            <a:ext cx="869364" cy="152317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bg1"/>
                </a:solidFill>
                <a:cs typeface="ＭＳ Ｐゴシック"/>
              </a:rPr>
              <a:t>学習データ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C9B7192-68AB-4EC4-9E47-299C4447E08B}"/>
              </a:ext>
            </a:extLst>
          </p:cNvPr>
          <p:cNvSpPr/>
          <p:nvPr/>
        </p:nvSpPr>
        <p:spPr>
          <a:xfrm>
            <a:off x="7871381" y="1661308"/>
            <a:ext cx="869364" cy="15231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bg1"/>
                </a:solidFill>
                <a:cs typeface="ＭＳ Ｐゴシック"/>
              </a:rPr>
              <a:t>何度も繰り返して重みを調整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6C5DCDF-EC1A-40AF-BC56-E88D4A340E25}"/>
              </a:ext>
            </a:extLst>
          </p:cNvPr>
          <p:cNvSpPr/>
          <p:nvPr/>
        </p:nvSpPr>
        <p:spPr>
          <a:xfrm>
            <a:off x="457200" y="1595416"/>
            <a:ext cx="1889760" cy="9242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n-ea"/>
                <a:cs typeface="ＭＳ Ｐゴシック"/>
              </a:rPr>
              <a:t>学習データを使ってニューラルネットワークが正しい判断を下せるよう重みを調整</a:t>
            </a:r>
            <a:endParaRPr kumimoji="1" lang="ja-JP" altLang="en-US" sz="1200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C05D8FD-8854-46BE-A4D4-935FA6A61536}"/>
              </a:ext>
            </a:extLst>
          </p:cNvPr>
          <p:cNvSpPr/>
          <p:nvPr/>
        </p:nvSpPr>
        <p:spPr>
          <a:xfrm>
            <a:off x="457200" y="2587859"/>
            <a:ext cx="1889760" cy="6582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rgbClr val="FFFFFF"/>
                </a:solidFill>
                <a:latin typeface="+mn-ea"/>
                <a:cs typeface="ＭＳ Ｐゴシック"/>
              </a:rPr>
              <a:t>調整箇所が膨大にあり、何度も繰り返し計算しなければならない</a:t>
            </a:r>
            <a:endParaRPr kumimoji="1" lang="ja-JP" altLang="en-US" sz="1200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9F990A3-6375-40D2-9DD4-F513BF78279D}"/>
              </a:ext>
            </a:extLst>
          </p:cNvPr>
          <p:cNvSpPr/>
          <p:nvPr/>
        </p:nvSpPr>
        <p:spPr>
          <a:xfrm>
            <a:off x="457200" y="3309219"/>
            <a:ext cx="1889760" cy="41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>
                <a:solidFill>
                  <a:srgbClr val="FFFFFF"/>
                </a:solidFill>
                <a:latin typeface="+mn-ea"/>
                <a:cs typeface="ＭＳ Ｐゴシック"/>
              </a:rPr>
              <a:t>16</a:t>
            </a:r>
            <a:r>
              <a:rPr kumimoji="1" lang="ja-JP" altLang="en-US" sz="1200">
                <a:solidFill>
                  <a:srgbClr val="FFFFFF"/>
                </a:solidFill>
                <a:latin typeface="+mn-ea"/>
                <a:cs typeface="ＭＳ Ｐゴシック"/>
              </a:rPr>
              <a:t>～</a:t>
            </a:r>
            <a:r>
              <a:rPr kumimoji="1" lang="en-US" altLang="ja-JP" sz="1200">
                <a:solidFill>
                  <a:srgbClr val="FFFFFF"/>
                </a:solidFill>
                <a:latin typeface="+mn-ea"/>
                <a:cs typeface="ＭＳ Ｐゴシック"/>
              </a:rPr>
              <a:t>32</a:t>
            </a:r>
            <a:r>
              <a:rPr kumimoji="1" lang="ja-JP" altLang="en-US" sz="1200">
                <a:solidFill>
                  <a:srgbClr val="FFFFFF"/>
                </a:solidFill>
                <a:latin typeface="+mn-ea"/>
                <a:cs typeface="ＭＳ Ｐゴシック"/>
              </a:rPr>
              <a:t>ビットの精度が必要</a:t>
            </a:r>
            <a:endParaRPr kumimoji="1" lang="ja-JP" altLang="en-US" sz="1200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1D8F9BAD-CE09-4C4D-841F-32A0F2DCB7BA}"/>
              </a:ext>
            </a:extLst>
          </p:cNvPr>
          <p:cNvGrpSpPr/>
          <p:nvPr/>
        </p:nvGrpSpPr>
        <p:grpSpPr>
          <a:xfrm>
            <a:off x="4254421" y="1661308"/>
            <a:ext cx="2243641" cy="1584812"/>
            <a:chOff x="4254421" y="1661308"/>
            <a:chExt cx="2243641" cy="1584812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76E80E41-DEA8-4D76-ACAB-75ADB4EF500D}"/>
                </a:ext>
              </a:extLst>
            </p:cNvPr>
            <p:cNvCxnSpPr/>
            <p:nvPr/>
          </p:nvCxnSpPr>
          <p:spPr>
            <a:xfrm flipV="1">
              <a:off x="4287520" y="1661308"/>
              <a:ext cx="609600" cy="289412"/>
            </a:xfrm>
            <a:prstGeom prst="line">
              <a:avLst/>
            </a:prstGeom>
            <a:ln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DBEDED56-68A5-4AF6-8A8B-A8897A988EE6}"/>
                </a:ext>
              </a:extLst>
            </p:cNvPr>
            <p:cNvCxnSpPr/>
            <p:nvPr/>
          </p:nvCxnSpPr>
          <p:spPr>
            <a:xfrm flipV="1">
              <a:off x="4254421" y="1897602"/>
              <a:ext cx="609600" cy="289412"/>
            </a:xfrm>
            <a:prstGeom prst="line">
              <a:avLst/>
            </a:prstGeom>
            <a:ln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BDBE6624-4C40-4DB2-9722-CBD1A09EF31D}"/>
                </a:ext>
              </a:extLst>
            </p:cNvPr>
            <p:cNvCxnSpPr/>
            <p:nvPr/>
          </p:nvCxnSpPr>
          <p:spPr>
            <a:xfrm flipV="1">
              <a:off x="5101688" y="1699869"/>
              <a:ext cx="609600" cy="289412"/>
            </a:xfrm>
            <a:prstGeom prst="line">
              <a:avLst/>
            </a:prstGeom>
            <a:ln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7A5068E5-1A18-45BC-87FB-0F5AF62D240B}"/>
                </a:ext>
              </a:extLst>
            </p:cNvPr>
            <p:cNvCxnSpPr/>
            <p:nvPr/>
          </p:nvCxnSpPr>
          <p:spPr>
            <a:xfrm flipV="1">
              <a:off x="5101688" y="2552535"/>
              <a:ext cx="609600" cy="289412"/>
            </a:xfrm>
            <a:prstGeom prst="line">
              <a:avLst/>
            </a:prstGeom>
            <a:ln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6D6BD380-A11D-4F37-9D0D-BFD7963C6BC7}"/>
                </a:ext>
              </a:extLst>
            </p:cNvPr>
            <p:cNvCxnSpPr/>
            <p:nvPr/>
          </p:nvCxnSpPr>
          <p:spPr>
            <a:xfrm flipV="1">
              <a:off x="5888462" y="1666293"/>
              <a:ext cx="609600" cy="289412"/>
            </a:xfrm>
            <a:prstGeom prst="line">
              <a:avLst/>
            </a:prstGeom>
            <a:ln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081E2260-BABA-4AD4-9D5D-A982B3E295C8}"/>
                </a:ext>
              </a:extLst>
            </p:cNvPr>
            <p:cNvCxnSpPr/>
            <p:nvPr/>
          </p:nvCxnSpPr>
          <p:spPr>
            <a:xfrm flipV="1">
              <a:off x="5888462" y="2568014"/>
              <a:ext cx="609600" cy="289412"/>
            </a:xfrm>
            <a:prstGeom prst="line">
              <a:avLst/>
            </a:prstGeom>
            <a:ln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02E25F86-3C7B-411E-9027-A2F0E2AB78D1}"/>
                </a:ext>
              </a:extLst>
            </p:cNvPr>
            <p:cNvCxnSpPr>
              <a:cxnSpLocks/>
            </p:cNvCxnSpPr>
            <p:nvPr/>
          </p:nvCxnSpPr>
          <p:spPr>
            <a:xfrm>
              <a:off x="4267855" y="2344431"/>
              <a:ext cx="553983" cy="352964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E7761142-2888-4B53-8DCC-BF7DE2C51D3A}"/>
                </a:ext>
              </a:extLst>
            </p:cNvPr>
            <p:cNvCxnSpPr>
              <a:cxnSpLocks/>
            </p:cNvCxnSpPr>
            <p:nvPr/>
          </p:nvCxnSpPr>
          <p:spPr>
            <a:xfrm>
              <a:off x="5916270" y="2553768"/>
              <a:ext cx="553983" cy="352964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008977B3-4818-4109-8D61-5F447649B65C}"/>
                </a:ext>
              </a:extLst>
            </p:cNvPr>
            <p:cNvCxnSpPr>
              <a:cxnSpLocks/>
            </p:cNvCxnSpPr>
            <p:nvPr/>
          </p:nvCxnSpPr>
          <p:spPr>
            <a:xfrm>
              <a:off x="5131928" y="2143867"/>
              <a:ext cx="553983" cy="352964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6C4E24FA-DE0F-45A4-9272-72A0CAD7DF71}"/>
                </a:ext>
              </a:extLst>
            </p:cNvPr>
            <p:cNvCxnSpPr>
              <a:cxnSpLocks/>
            </p:cNvCxnSpPr>
            <p:nvPr/>
          </p:nvCxnSpPr>
          <p:spPr>
            <a:xfrm>
              <a:off x="5944079" y="2108311"/>
              <a:ext cx="553983" cy="352964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BCF1CB3E-34D1-4091-90D4-9F1E121BE8C8}"/>
                </a:ext>
              </a:extLst>
            </p:cNvPr>
            <p:cNvCxnSpPr>
              <a:cxnSpLocks/>
            </p:cNvCxnSpPr>
            <p:nvPr/>
          </p:nvCxnSpPr>
          <p:spPr>
            <a:xfrm>
              <a:off x="4320414" y="2780231"/>
              <a:ext cx="553983" cy="35296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D9F985CB-AFF4-4557-A3DE-72CCF8E9CD1E}"/>
                </a:ext>
              </a:extLst>
            </p:cNvPr>
            <p:cNvCxnSpPr>
              <a:cxnSpLocks/>
            </p:cNvCxnSpPr>
            <p:nvPr/>
          </p:nvCxnSpPr>
          <p:spPr>
            <a:xfrm>
              <a:off x="5916269" y="2893156"/>
              <a:ext cx="553983" cy="35296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10D22606-EDB3-4045-9129-A9D6F05C7756}"/>
                </a:ext>
              </a:extLst>
            </p:cNvPr>
            <p:cNvCxnSpPr>
              <a:cxnSpLocks/>
            </p:cNvCxnSpPr>
            <p:nvPr/>
          </p:nvCxnSpPr>
          <p:spPr>
            <a:xfrm>
              <a:off x="5131928" y="1998981"/>
              <a:ext cx="553983" cy="35296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3385E90-7A87-435D-AA35-DC1E714050F4}"/>
                </a:ext>
              </a:extLst>
            </p:cNvPr>
            <p:cNvCxnSpPr/>
            <p:nvPr/>
          </p:nvCxnSpPr>
          <p:spPr>
            <a:xfrm flipV="1">
              <a:off x="4272993" y="2269850"/>
              <a:ext cx="609600" cy="289412"/>
            </a:xfrm>
            <a:prstGeom prst="line">
              <a:avLst/>
            </a:prstGeom>
            <a:ln>
              <a:solidFill>
                <a:schemeClr val="accent5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1EA8BD81-76EA-42C3-BC1B-965FD86FFAE5}"/>
                </a:ext>
              </a:extLst>
            </p:cNvPr>
            <p:cNvCxnSpPr/>
            <p:nvPr/>
          </p:nvCxnSpPr>
          <p:spPr>
            <a:xfrm flipV="1">
              <a:off x="5083671" y="2235271"/>
              <a:ext cx="609600" cy="289412"/>
            </a:xfrm>
            <a:prstGeom prst="line">
              <a:avLst/>
            </a:prstGeom>
            <a:ln>
              <a:solidFill>
                <a:schemeClr val="accent5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BAD1E7D1-B0F8-44F3-BCDA-6BD4C9CBA1DB}"/>
                </a:ext>
              </a:extLst>
            </p:cNvPr>
            <p:cNvCxnSpPr/>
            <p:nvPr/>
          </p:nvCxnSpPr>
          <p:spPr>
            <a:xfrm flipV="1">
              <a:off x="5049520" y="2912733"/>
              <a:ext cx="609600" cy="289412"/>
            </a:xfrm>
            <a:prstGeom prst="line">
              <a:avLst/>
            </a:prstGeom>
            <a:ln>
              <a:solidFill>
                <a:schemeClr val="accent5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A1E7672-BE38-4F82-97A0-4E02D0FB5F38}"/>
                </a:ext>
              </a:extLst>
            </p:cNvPr>
            <p:cNvCxnSpPr/>
            <p:nvPr/>
          </p:nvCxnSpPr>
          <p:spPr>
            <a:xfrm flipV="1">
              <a:off x="5888462" y="2117153"/>
              <a:ext cx="609600" cy="289412"/>
            </a:xfrm>
            <a:prstGeom prst="line">
              <a:avLst/>
            </a:prstGeom>
            <a:ln>
              <a:solidFill>
                <a:schemeClr val="accent5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DEB8DC9D-F808-489B-BC31-4CD4F40D6D1F}"/>
              </a:ext>
            </a:extLst>
          </p:cNvPr>
          <p:cNvGrpSpPr/>
          <p:nvPr/>
        </p:nvGrpSpPr>
        <p:grpSpPr>
          <a:xfrm>
            <a:off x="457200" y="4055005"/>
            <a:ext cx="8283545" cy="2377053"/>
            <a:chOff x="457200" y="4055005"/>
            <a:chExt cx="8283545" cy="237705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50DC20C-9551-4897-B407-98A8703EE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6724" y="4273445"/>
              <a:ext cx="3994657" cy="1990195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C50CBAC-7D13-4CEE-B49A-E033D94BE58F}"/>
                </a:ext>
              </a:extLst>
            </p:cNvPr>
            <p:cNvSpPr/>
            <p:nvPr/>
          </p:nvSpPr>
          <p:spPr>
            <a:xfrm>
              <a:off x="457200" y="4055005"/>
              <a:ext cx="1889760" cy="4162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rgbClr val="FFFFFF"/>
                  </a:solidFill>
                  <a:latin typeface="+mn-ea"/>
                  <a:cs typeface="ＭＳ Ｐゴシック"/>
                </a:rPr>
                <a:t>学習</a:t>
              </a:r>
              <a:r>
                <a:rPr kumimoji="1" lang="en-US" altLang="ja-JP" sz="2000">
                  <a:solidFill>
                    <a:srgbClr val="FFFFFF"/>
                  </a:solidFill>
                  <a:latin typeface="+mn-ea"/>
                  <a:cs typeface="ＭＳ Ｐゴシック"/>
                </a:rPr>
                <a:t>/</a:t>
              </a:r>
              <a:r>
                <a:rPr kumimoji="1" lang="ja-JP" altLang="en-US" sz="2000">
                  <a:solidFill>
                    <a:srgbClr val="FFFFFF"/>
                  </a:solidFill>
                  <a:latin typeface="+mn-ea"/>
                  <a:cs typeface="ＭＳ Ｐゴシック"/>
                </a:rPr>
                <a:t>訓練</a:t>
              </a:r>
              <a:endParaRPr kumimoji="1" lang="ja-JP" altLang="en-US" sz="2000" dirty="0">
                <a:solidFill>
                  <a:srgbClr val="FFFFFF"/>
                </a:solidFill>
                <a:latin typeface="+mn-ea"/>
                <a:cs typeface="ＭＳ Ｐゴシック"/>
              </a:endParaRPr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9DAF6EC6-D521-4855-9730-C7F046187AE4}"/>
                </a:ext>
              </a:extLst>
            </p:cNvPr>
            <p:cNvSpPr/>
            <p:nvPr/>
          </p:nvSpPr>
          <p:spPr>
            <a:xfrm>
              <a:off x="3007360" y="4532238"/>
              <a:ext cx="869364" cy="152317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>
                  <a:solidFill>
                    <a:schemeClr val="bg1"/>
                  </a:solidFill>
                  <a:cs typeface="ＭＳ Ｐゴシック"/>
                </a:rPr>
                <a:t>実際の</a:t>
              </a:r>
              <a:endParaRPr kumimoji="1" lang="en-US" altLang="ja-JP" sz="1200">
                <a:solidFill>
                  <a:schemeClr val="bg1"/>
                </a:solidFill>
                <a:cs typeface="ＭＳ Ｐゴシック"/>
              </a:endParaRPr>
            </a:p>
            <a:p>
              <a:pPr algn="ctr"/>
              <a:r>
                <a:rPr kumimoji="1" lang="ja-JP" altLang="en-US" sz="1200">
                  <a:solidFill>
                    <a:schemeClr val="bg1"/>
                  </a:solidFill>
                  <a:cs typeface="ＭＳ Ｐゴシック"/>
                </a:rPr>
                <a:t>データ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B5F6889-F38C-4340-8F58-43EEE68BDD10}"/>
                </a:ext>
              </a:extLst>
            </p:cNvPr>
            <p:cNvSpPr/>
            <p:nvPr/>
          </p:nvSpPr>
          <p:spPr>
            <a:xfrm>
              <a:off x="7871381" y="4532238"/>
              <a:ext cx="869364" cy="15231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>
                  <a:solidFill>
                    <a:schemeClr val="bg1"/>
                  </a:solidFill>
                  <a:cs typeface="ＭＳ Ｐゴシック"/>
                </a:rPr>
                <a:t>認識</a:t>
              </a:r>
              <a:endParaRPr kumimoji="1" lang="en-US" altLang="ja-JP" sz="1400">
                <a:solidFill>
                  <a:schemeClr val="bg1"/>
                </a:solidFill>
                <a:cs typeface="ＭＳ Ｐゴシック"/>
              </a:endParaRPr>
            </a:p>
            <a:p>
              <a:pPr algn="ctr"/>
              <a:r>
                <a:rPr kumimoji="1" lang="ja-JP" altLang="en-US" sz="1400">
                  <a:solidFill>
                    <a:schemeClr val="bg1"/>
                  </a:solidFill>
                  <a:cs typeface="ＭＳ Ｐゴシック"/>
                </a:rPr>
                <a:t>識別</a:t>
              </a:r>
              <a:endParaRPr kumimoji="1" lang="en-US" altLang="ja-JP" sz="1400">
                <a:solidFill>
                  <a:schemeClr val="bg1"/>
                </a:solidFill>
                <a:cs typeface="ＭＳ Ｐゴシック"/>
              </a:endParaRPr>
            </a:p>
            <a:p>
              <a:pPr algn="ctr"/>
              <a:r>
                <a:rPr kumimoji="1" lang="ja-JP" altLang="en-US" sz="1400">
                  <a:solidFill>
                    <a:schemeClr val="bg1"/>
                  </a:solidFill>
                  <a:cs typeface="ＭＳ Ｐゴシック"/>
                </a:rPr>
                <a:t>判断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326A97-62E4-44D8-A729-80FCEB66A2BC}"/>
                </a:ext>
              </a:extLst>
            </p:cNvPr>
            <p:cNvSpPr/>
            <p:nvPr/>
          </p:nvSpPr>
          <p:spPr>
            <a:xfrm>
              <a:off x="457200" y="4534325"/>
              <a:ext cx="1889760" cy="9242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>
                  <a:solidFill>
                    <a:srgbClr val="FFFFFF"/>
                  </a:solidFill>
                  <a:latin typeface="+mn-ea"/>
                  <a:cs typeface="ＭＳ Ｐゴシック"/>
                </a:rPr>
                <a:t>学習済み（重みの付けられた）ニューラルネットワークに実際のデータを入力して判断させる</a:t>
              </a:r>
              <a:endParaRPr kumimoji="1" lang="ja-JP" altLang="en-US" sz="1200" dirty="0">
                <a:solidFill>
                  <a:srgbClr val="FFFFFF"/>
                </a:solidFill>
                <a:latin typeface="+mn-ea"/>
                <a:cs typeface="ＭＳ Ｐゴシック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CCF78DE-E2F1-4400-B9C7-9C4CF433B7E6}"/>
                </a:ext>
              </a:extLst>
            </p:cNvPr>
            <p:cNvSpPr/>
            <p:nvPr/>
          </p:nvSpPr>
          <p:spPr>
            <a:xfrm>
              <a:off x="457200" y="5518747"/>
              <a:ext cx="1889760" cy="4398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>
                  <a:solidFill>
                    <a:srgbClr val="FFFFFF"/>
                  </a:solidFill>
                  <a:latin typeface="+mn-ea"/>
                  <a:cs typeface="ＭＳ Ｐゴシック"/>
                </a:rPr>
                <a:t>計算は多いが、繰り返し計算は不要</a:t>
              </a:r>
              <a:endParaRPr kumimoji="1" lang="ja-JP" altLang="en-US" sz="1200" dirty="0">
                <a:solidFill>
                  <a:srgbClr val="FFFFFF"/>
                </a:solidFill>
                <a:latin typeface="+mn-ea"/>
                <a:cs typeface="ＭＳ Ｐゴシック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ABC46083-DE31-420B-A8C8-93D3B08A1EA4}"/>
                </a:ext>
              </a:extLst>
            </p:cNvPr>
            <p:cNvSpPr/>
            <p:nvPr/>
          </p:nvSpPr>
          <p:spPr>
            <a:xfrm>
              <a:off x="457200" y="6015837"/>
              <a:ext cx="1889760" cy="41622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>
                  <a:solidFill>
                    <a:srgbClr val="FFFFFF"/>
                  </a:solidFill>
                  <a:latin typeface="+mn-ea"/>
                  <a:cs typeface="ＭＳ Ｐゴシック"/>
                </a:rPr>
                <a:t>精度は</a:t>
              </a:r>
              <a:r>
                <a:rPr kumimoji="1" lang="en-US" altLang="ja-JP" sz="1200">
                  <a:solidFill>
                    <a:srgbClr val="FFFFFF"/>
                  </a:solidFill>
                  <a:latin typeface="+mn-ea"/>
                  <a:cs typeface="ＭＳ Ｐゴシック"/>
                </a:rPr>
                <a:t>8</a:t>
              </a:r>
              <a:r>
                <a:rPr kumimoji="1" lang="ja-JP" altLang="en-US" sz="1200">
                  <a:solidFill>
                    <a:srgbClr val="FFFFFF"/>
                  </a:solidFill>
                  <a:latin typeface="+mn-ea"/>
                  <a:cs typeface="ＭＳ Ｐゴシック"/>
                </a:rPr>
                <a:t>ビットで十分</a:t>
              </a:r>
              <a:endParaRPr kumimoji="1" lang="ja-JP" altLang="en-US" sz="1200" dirty="0">
                <a:solidFill>
                  <a:srgbClr val="FFFFFF"/>
                </a:solidFill>
                <a:latin typeface="+mn-ea"/>
                <a:cs typeface="ＭＳ Ｐゴシック"/>
              </a:endParaRPr>
            </a:p>
          </p:txBody>
        </p: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C755FA49-C80D-4205-A1ED-1092CDEB5F4F}"/>
                </a:ext>
              </a:extLst>
            </p:cNvPr>
            <p:cNvGrpSpPr/>
            <p:nvPr/>
          </p:nvGrpSpPr>
          <p:grpSpPr>
            <a:xfrm>
              <a:off x="4254421" y="4632967"/>
              <a:ext cx="2243641" cy="1584812"/>
              <a:chOff x="4254421" y="4632967"/>
              <a:chExt cx="2243641" cy="1584812"/>
            </a:xfrm>
          </p:grpSpPr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12F2819F-EE1F-4C32-BD3D-FE27F0125A5F}"/>
                  </a:ext>
                </a:extLst>
              </p:cNvPr>
              <p:cNvCxnSpPr/>
              <p:nvPr/>
            </p:nvCxnSpPr>
            <p:spPr>
              <a:xfrm flipV="1">
                <a:off x="4287520" y="4632967"/>
                <a:ext cx="609600" cy="289412"/>
              </a:xfrm>
              <a:prstGeom prst="line">
                <a:avLst/>
              </a:prstGeom>
              <a:ln>
                <a:solidFill>
                  <a:srgbClr val="C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F3A4D46E-C426-44D5-88D2-1371EB5EA93A}"/>
                  </a:ext>
                </a:extLst>
              </p:cNvPr>
              <p:cNvCxnSpPr/>
              <p:nvPr/>
            </p:nvCxnSpPr>
            <p:spPr>
              <a:xfrm flipV="1">
                <a:off x="4254421" y="4869261"/>
                <a:ext cx="609600" cy="289412"/>
              </a:xfrm>
              <a:prstGeom prst="line">
                <a:avLst/>
              </a:prstGeom>
              <a:ln>
                <a:solidFill>
                  <a:srgbClr val="C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DBAB2D25-ED01-4A3E-A19F-60A1F7FD5FBE}"/>
                  </a:ext>
                </a:extLst>
              </p:cNvPr>
              <p:cNvCxnSpPr/>
              <p:nvPr/>
            </p:nvCxnSpPr>
            <p:spPr>
              <a:xfrm flipV="1">
                <a:off x="5101688" y="4671528"/>
                <a:ext cx="609600" cy="289412"/>
              </a:xfrm>
              <a:prstGeom prst="line">
                <a:avLst/>
              </a:prstGeom>
              <a:ln>
                <a:solidFill>
                  <a:srgbClr val="C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B63C7EF7-727E-4812-847A-8330885AD7AD}"/>
                  </a:ext>
                </a:extLst>
              </p:cNvPr>
              <p:cNvCxnSpPr/>
              <p:nvPr/>
            </p:nvCxnSpPr>
            <p:spPr>
              <a:xfrm flipV="1">
                <a:off x="5101688" y="5524194"/>
                <a:ext cx="609600" cy="289412"/>
              </a:xfrm>
              <a:prstGeom prst="line">
                <a:avLst/>
              </a:prstGeom>
              <a:ln>
                <a:solidFill>
                  <a:srgbClr val="C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79C6C1D8-0A9A-4095-98A7-E24EE0A7E791}"/>
                  </a:ext>
                </a:extLst>
              </p:cNvPr>
              <p:cNvCxnSpPr/>
              <p:nvPr/>
            </p:nvCxnSpPr>
            <p:spPr>
              <a:xfrm flipV="1">
                <a:off x="5888462" y="4637952"/>
                <a:ext cx="609600" cy="289412"/>
              </a:xfrm>
              <a:prstGeom prst="line">
                <a:avLst/>
              </a:prstGeom>
              <a:ln>
                <a:solidFill>
                  <a:srgbClr val="C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2A3D8B64-64E3-4CF3-9434-9B950C76CA38}"/>
                  </a:ext>
                </a:extLst>
              </p:cNvPr>
              <p:cNvCxnSpPr/>
              <p:nvPr/>
            </p:nvCxnSpPr>
            <p:spPr>
              <a:xfrm flipV="1">
                <a:off x="5888462" y="5539673"/>
                <a:ext cx="609600" cy="289412"/>
              </a:xfrm>
              <a:prstGeom prst="line">
                <a:avLst/>
              </a:prstGeom>
              <a:ln>
                <a:solidFill>
                  <a:srgbClr val="C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BD892A39-8817-48A7-9FF2-8856CE4068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67855" y="5316090"/>
                <a:ext cx="553983" cy="352964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47377213-3C22-4E0D-90CE-0A18FEC35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6270" y="5525427"/>
                <a:ext cx="553983" cy="352964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7A631796-A5F4-47A5-AC01-91B3ACB25A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1928" y="5115526"/>
                <a:ext cx="553983" cy="352964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0F242B94-C469-490A-B0D3-DA85DAC0C6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4079" y="5079970"/>
                <a:ext cx="553983" cy="352964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D9BD5772-2BE0-4E03-87B5-DAB4C29A1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0414" y="5751890"/>
                <a:ext cx="553983" cy="352964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21CB5731-A033-4697-93EF-7359A147BF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6269" y="5864815"/>
                <a:ext cx="553983" cy="352964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7DE518F4-8947-4561-AFF3-7E9B175D6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1928" y="4970640"/>
                <a:ext cx="553983" cy="352964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7CE8D723-AB7E-48F9-97BD-A23DEEFFFA33}"/>
                  </a:ext>
                </a:extLst>
              </p:cNvPr>
              <p:cNvCxnSpPr/>
              <p:nvPr/>
            </p:nvCxnSpPr>
            <p:spPr>
              <a:xfrm flipV="1">
                <a:off x="4272993" y="5241509"/>
                <a:ext cx="609600" cy="289412"/>
              </a:xfrm>
              <a:prstGeom prst="line">
                <a:avLst/>
              </a:prstGeom>
              <a:ln>
                <a:solidFill>
                  <a:schemeClr val="accent5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F932AF4E-6D9C-4DFE-80A2-C1E50427A207}"/>
                  </a:ext>
                </a:extLst>
              </p:cNvPr>
              <p:cNvCxnSpPr/>
              <p:nvPr/>
            </p:nvCxnSpPr>
            <p:spPr>
              <a:xfrm flipV="1">
                <a:off x="5083671" y="5206930"/>
                <a:ext cx="609600" cy="289412"/>
              </a:xfrm>
              <a:prstGeom prst="line">
                <a:avLst/>
              </a:prstGeom>
              <a:ln>
                <a:solidFill>
                  <a:schemeClr val="accent5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099AC02F-264C-49A4-838B-E6655830BDD2}"/>
                  </a:ext>
                </a:extLst>
              </p:cNvPr>
              <p:cNvCxnSpPr/>
              <p:nvPr/>
            </p:nvCxnSpPr>
            <p:spPr>
              <a:xfrm flipV="1">
                <a:off x="5049520" y="5884392"/>
                <a:ext cx="609600" cy="289412"/>
              </a:xfrm>
              <a:prstGeom prst="line">
                <a:avLst/>
              </a:prstGeom>
              <a:ln>
                <a:solidFill>
                  <a:schemeClr val="accent5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23ACBB47-DF6A-4AF3-8B56-AFC6FAD0C71C}"/>
                  </a:ext>
                </a:extLst>
              </p:cNvPr>
              <p:cNvCxnSpPr/>
              <p:nvPr/>
            </p:nvCxnSpPr>
            <p:spPr>
              <a:xfrm flipV="1">
                <a:off x="5888462" y="5088812"/>
                <a:ext cx="609600" cy="289412"/>
              </a:xfrm>
              <a:prstGeom prst="line">
                <a:avLst/>
              </a:prstGeom>
              <a:ln>
                <a:solidFill>
                  <a:schemeClr val="accent5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矢印: 下 3">
            <a:extLst>
              <a:ext uri="{FF2B5EF4-FFF2-40B4-BE49-F238E27FC236}">
                <a16:creationId xmlns:a16="http://schemas.microsoft.com/office/drawing/2014/main" id="{C124D96F-F57C-462D-A6FE-187524662022}"/>
              </a:ext>
            </a:extLst>
          </p:cNvPr>
          <p:cNvSpPr/>
          <p:nvPr/>
        </p:nvSpPr>
        <p:spPr>
          <a:xfrm>
            <a:off x="3876725" y="3556000"/>
            <a:ext cx="3994656" cy="506264"/>
          </a:xfrm>
          <a:prstGeom prst="downArrow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bg1"/>
                </a:solidFill>
                <a:cs typeface="ＭＳ Ｐゴシック"/>
              </a:rPr>
              <a:t>できあがったモデル</a:t>
            </a:r>
          </a:p>
        </p:txBody>
      </p:sp>
    </p:spTree>
    <p:extLst>
      <p:ext uri="{BB962C8B-B14F-4D97-AF65-F5344CB8AC3E}">
        <p14:creationId xmlns:p14="http://schemas.microsoft.com/office/powerpoint/2010/main" val="38466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713" y="2223855"/>
            <a:ext cx="3289300" cy="24638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144" y="2223855"/>
            <a:ext cx="3289300" cy="24638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GPU</a:t>
            </a:r>
            <a:r>
              <a:rPr kumimoji="1" lang="ja-JP" altLang="en-US"/>
              <a:t>は何故ディープラーニングに使われるのか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879844"/>
            <a:ext cx="8201025" cy="511494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19" y="1557972"/>
            <a:ext cx="80962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5861F-E847-48B3-9E00-993F9697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データセンター向け</a:t>
            </a:r>
            <a:r>
              <a:rPr kumimoji="1" lang="en-US" altLang="ja-JP"/>
              <a:t>GPU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94262D-FFD0-4435-8EDB-24B23E7A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7264"/>
            <a:ext cx="5096843" cy="28669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60A696-C2A5-4268-8DFC-5FADF7022777}"/>
              </a:ext>
            </a:extLst>
          </p:cNvPr>
          <p:cNvSpPr/>
          <p:nvPr/>
        </p:nvSpPr>
        <p:spPr>
          <a:xfrm>
            <a:off x="5701188" y="1097981"/>
            <a:ext cx="2861967" cy="595270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CUDA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コア：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5,120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基</a:t>
            </a:r>
            <a:endParaRPr kumimoji="1" lang="ja-JP" altLang="en-US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0590F3-66B5-41CA-85F5-871FA0DE9ABE}"/>
              </a:ext>
            </a:extLst>
          </p:cNvPr>
          <p:cNvSpPr/>
          <p:nvPr/>
        </p:nvSpPr>
        <p:spPr>
          <a:xfrm>
            <a:off x="5701187" y="1797515"/>
            <a:ext cx="2861967" cy="595270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Tensor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コア：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640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基</a:t>
            </a:r>
            <a:endParaRPr kumimoji="1" lang="en-US" altLang="ja-JP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（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120TFLOPS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）</a:t>
            </a:r>
            <a:endParaRPr kumimoji="1" lang="ja-JP" altLang="en-US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918EEAA-5583-46E5-A318-DD7EF2EC3E9F}"/>
              </a:ext>
            </a:extLst>
          </p:cNvPr>
          <p:cNvSpPr/>
          <p:nvPr/>
        </p:nvSpPr>
        <p:spPr>
          <a:xfrm>
            <a:off x="5701188" y="2497049"/>
            <a:ext cx="2861967" cy="41622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210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億トランジスタ</a:t>
            </a:r>
            <a:endParaRPr kumimoji="1" lang="ja-JP" altLang="en-US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198F07-9364-45EB-B3B8-736C8F6D2ADE}"/>
              </a:ext>
            </a:extLst>
          </p:cNvPr>
          <p:cNvSpPr/>
          <p:nvPr/>
        </p:nvSpPr>
        <p:spPr>
          <a:xfrm>
            <a:off x="5701188" y="3017534"/>
            <a:ext cx="2861967" cy="41622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ダイサイズ：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810mm</a:t>
            </a:r>
            <a:r>
              <a:rPr kumimoji="1" lang="en-US" altLang="ja-JP" baseline="3000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2</a:t>
            </a:r>
            <a:endParaRPr kumimoji="1" lang="ja-JP" altLang="en-US" baseline="30000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46EDA65-D811-4113-8752-3B64647BD4DF}"/>
              </a:ext>
            </a:extLst>
          </p:cNvPr>
          <p:cNvSpPr/>
          <p:nvPr/>
        </p:nvSpPr>
        <p:spPr>
          <a:xfrm>
            <a:off x="5701188" y="3538019"/>
            <a:ext cx="2861967" cy="41622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製造プロセス：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12nm</a:t>
            </a:r>
            <a:endParaRPr kumimoji="1" lang="ja-JP" altLang="en-US" baseline="30000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F0980C6-E159-45CB-81D8-2A6A658E294D}"/>
              </a:ext>
            </a:extLst>
          </p:cNvPr>
          <p:cNvSpPr/>
          <p:nvPr/>
        </p:nvSpPr>
        <p:spPr>
          <a:xfrm>
            <a:off x="5701188" y="4898403"/>
            <a:ext cx="2861967" cy="41622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72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億トランジスタ</a:t>
            </a:r>
            <a:endParaRPr kumimoji="1" lang="ja-JP" altLang="en-US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3196D25-818A-441F-B663-FD671DD68238}"/>
              </a:ext>
            </a:extLst>
          </p:cNvPr>
          <p:cNvSpPr/>
          <p:nvPr/>
        </p:nvSpPr>
        <p:spPr>
          <a:xfrm>
            <a:off x="5701188" y="5418888"/>
            <a:ext cx="2861967" cy="41622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ダイサイズ：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456mm</a:t>
            </a:r>
            <a:r>
              <a:rPr kumimoji="1" lang="en-US" altLang="ja-JP" baseline="3000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2</a:t>
            </a:r>
            <a:endParaRPr kumimoji="1" lang="ja-JP" altLang="en-US" baseline="30000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A481408-D08E-4C80-9F82-E171D912A57D}"/>
              </a:ext>
            </a:extLst>
          </p:cNvPr>
          <p:cNvSpPr/>
          <p:nvPr/>
        </p:nvSpPr>
        <p:spPr>
          <a:xfrm>
            <a:off x="5701188" y="5939373"/>
            <a:ext cx="2861967" cy="41622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製造プロセス：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14nm</a:t>
            </a:r>
            <a:endParaRPr kumimoji="1" lang="ja-JP" altLang="en-US" baseline="30000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10DDFDA-0A0C-4B25-90E7-F7851AD6B72A}"/>
              </a:ext>
            </a:extLst>
          </p:cNvPr>
          <p:cNvSpPr/>
          <p:nvPr/>
        </p:nvSpPr>
        <p:spPr>
          <a:xfrm>
            <a:off x="5701188" y="4218211"/>
            <a:ext cx="2861967" cy="595270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Broadwell-EP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：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24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コア</a:t>
            </a:r>
            <a:endParaRPr kumimoji="1" lang="en-US" altLang="ja-JP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（</a:t>
            </a:r>
            <a:r>
              <a:rPr kumimoji="1" lang="en-US" altLang="ja-JP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2016</a:t>
            </a:r>
            <a:r>
              <a:rPr kumimoji="1" lang="ja-JP" altLang="en-US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年）</a:t>
            </a:r>
            <a:endParaRPr kumimoji="1" lang="ja-JP" altLang="en-US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CC1B287-B324-4CCB-8114-83807AE91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483" y="4218211"/>
            <a:ext cx="2200275" cy="20764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FCBE341-9A21-4904-BEF3-545BAA6B1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1751142"/>
            <a:ext cx="8934450" cy="39814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79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</a:spPr>
      <a:bodyPr rtlCol="0" anchor="ctr"/>
      <a:lstStyle>
        <a:defPPr>
          <a:defRPr sz="1200" dirty="0">
            <a:solidFill>
              <a:srgbClr val="FFFFFF"/>
            </a:solidFill>
            <a:latin typeface="ＭＳ Ｐゴシック"/>
            <a:ea typeface="ＭＳ Ｐゴシック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3463</TotalTime>
  <Words>980</Words>
  <Application>Microsoft Office PowerPoint</Application>
  <PresentationFormat>画面に合わせる (4:3)</PresentationFormat>
  <Paragraphs>184</Paragraphs>
  <Slides>15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8" baseType="lpstr">
      <vt:lpstr>American Typewriter</vt:lpstr>
      <vt:lpstr>HGP創英角ｺﾞｼｯｸUB</vt:lpstr>
      <vt:lpstr>HG丸ｺﾞｼｯｸM-PRO</vt:lpstr>
      <vt:lpstr>HGSoeiKakugothicUB</vt:lpstr>
      <vt:lpstr>ＭＳ Ｐゴシック</vt:lpstr>
      <vt:lpstr>Meiryo</vt:lpstr>
      <vt:lpstr>Arial</vt:lpstr>
      <vt:lpstr>Arial Black</vt:lpstr>
      <vt:lpstr>Arial Rounded MT Bold</vt:lpstr>
      <vt:lpstr>Bodoni MT Black</vt:lpstr>
      <vt:lpstr>Calibri</vt:lpstr>
      <vt:lpstr>Century Gothic</vt:lpstr>
      <vt:lpstr>NC標準テンプレート</vt:lpstr>
      <vt:lpstr>PowerPoint プレゼンテーション</vt:lpstr>
      <vt:lpstr>AI処理を高速化するためのプロセッサ</vt:lpstr>
      <vt:lpstr>急増するAI専用プロセッサ</vt:lpstr>
      <vt:lpstr>人工知能・機械学習・ディープラーニングの関係</vt:lpstr>
      <vt:lpstr>深層学習の計算処理に関する基礎知識</vt:lpstr>
      <vt:lpstr>AI = 膨大な計算が必要、しかし計算は単純</vt:lpstr>
      <vt:lpstr>学習と推論</vt:lpstr>
      <vt:lpstr>GPUは何故ディープラーニングに使われるのか</vt:lpstr>
      <vt:lpstr>データセンター向けGPU</vt:lpstr>
      <vt:lpstr>GoogleがAI 処理専用プロセッサ「TPU」を発表</vt:lpstr>
      <vt:lpstr>TPUの進化</vt:lpstr>
      <vt:lpstr>クライアント側でのAI処理（推論）</vt:lpstr>
      <vt:lpstr>Apple A11 Bionic</vt:lpstr>
      <vt:lpstr>ARMのAIアーキテクチャ</vt:lpstr>
      <vt:lpstr>自動運転用SoCのサンプル出荷を開始</vt:lpstr>
    </vt:vector>
  </TitlesOfParts>
  <Company>NetCommerce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章司 大越</cp:lastModifiedBy>
  <cp:revision>398</cp:revision>
  <dcterms:created xsi:type="dcterms:W3CDTF">2014-04-30T01:58:06Z</dcterms:created>
  <dcterms:modified xsi:type="dcterms:W3CDTF">2018-06-20T02:31:40Z</dcterms:modified>
</cp:coreProperties>
</file>