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717" r:id="rId2"/>
    <p:sldId id="719" r:id="rId3"/>
    <p:sldId id="1206" r:id="rId4"/>
    <p:sldId id="1389" r:id="rId5"/>
    <p:sldId id="1388" r:id="rId6"/>
    <p:sldId id="2617" r:id="rId7"/>
    <p:sldId id="1386" r:id="rId8"/>
    <p:sldId id="721" r:id="rId9"/>
    <p:sldId id="722" r:id="rId10"/>
    <p:sldId id="2619" r:id="rId11"/>
    <p:sldId id="723" r:id="rId12"/>
    <p:sldId id="803" r:id="rId13"/>
    <p:sldId id="810" r:id="rId14"/>
    <p:sldId id="804" r:id="rId15"/>
    <p:sldId id="2620" r:id="rId16"/>
    <p:sldId id="2621" r:id="rId17"/>
    <p:sldId id="809" r:id="rId18"/>
    <p:sldId id="1387" r:id="rId19"/>
    <p:sldId id="1373" r:id="rId20"/>
    <p:sldId id="1283" r:id="rId21"/>
    <p:sldId id="1368" r:id="rId22"/>
    <p:sldId id="1367" r:id="rId23"/>
    <p:sldId id="1285" r:id="rId24"/>
    <p:sldId id="1286" r:id="rId25"/>
    <p:sldId id="1287" r:id="rId26"/>
    <p:sldId id="1376" r:id="rId27"/>
    <p:sldId id="802" r:id="rId28"/>
    <p:sldId id="1377" r:id="rId29"/>
    <p:sldId id="1378" r:id="rId30"/>
    <p:sldId id="1379" r:id="rId31"/>
    <p:sldId id="1380" r:id="rId32"/>
    <p:sldId id="1381" r:id="rId33"/>
    <p:sldId id="1375" r:id="rId34"/>
    <p:sldId id="808" r:id="rId35"/>
    <p:sldId id="732" r:id="rId36"/>
    <p:sldId id="734" r:id="rId37"/>
    <p:sldId id="735" r:id="rId38"/>
    <p:sldId id="733" r:id="rId39"/>
    <p:sldId id="750" r:id="rId40"/>
    <p:sldId id="765" r:id="rId41"/>
    <p:sldId id="747" r:id="rId42"/>
    <p:sldId id="782" r:id="rId43"/>
    <p:sldId id="1383" r:id="rId44"/>
    <p:sldId id="783" r:id="rId45"/>
    <p:sldId id="752" r:id="rId46"/>
    <p:sldId id="776" r:id="rId47"/>
    <p:sldId id="784" r:id="rId48"/>
    <p:sldId id="757" r:id="rId49"/>
    <p:sldId id="758" r:id="rId50"/>
    <p:sldId id="1385" r:id="rId51"/>
    <p:sldId id="1384" r:id="rId52"/>
    <p:sldId id="759" r:id="rId53"/>
    <p:sldId id="785" r:id="rId54"/>
    <p:sldId id="786" r:id="rId55"/>
    <p:sldId id="787" r:id="rId56"/>
    <p:sldId id="788" r:id="rId57"/>
    <p:sldId id="789" r:id="rId58"/>
    <p:sldId id="796" r:id="rId59"/>
    <p:sldId id="798" r:id="rId60"/>
    <p:sldId id="797" r:id="rId61"/>
    <p:sldId id="807" r:id="rId62"/>
    <p:sldId id="799" r:id="rId63"/>
    <p:sldId id="811" r:id="rId6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CC0000"/>
    <a:srgbClr val="FFFBD2"/>
    <a:srgbClr val="33ACBD"/>
    <a:srgbClr val="FF6666"/>
    <a:srgbClr val="66FFCC"/>
    <a:srgbClr val="595959"/>
    <a:srgbClr val="E6D6AF"/>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5"/>
    <p:restoredTop sz="95556" autoAdjust="0"/>
  </p:normalViewPr>
  <p:slideViewPr>
    <p:cSldViewPr snapToGrid="0" snapToObjects="1" showGuides="1">
      <p:cViewPr varScale="1">
        <p:scale>
          <a:sx n="211" d="100"/>
          <a:sy n="211" d="100"/>
        </p:scale>
        <p:origin x="3176" y="192"/>
      </p:cViewPr>
      <p:guideLst>
        <p:guide orient="horz" pos="3884"/>
        <p:guide pos="2880"/>
      </p:guideLst>
    </p:cSldViewPr>
  </p:slideViewPr>
  <p:notesTextViewPr>
    <p:cViewPr>
      <p:scale>
        <a:sx n="100" d="100"/>
        <a:sy n="100" d="100"/>
      </p:scale>
      <p:origin x="0" y="-100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2018/6/27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2018/6/27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commerce.co.jp/blog/2017/01/08/10487"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5272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24</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24</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90489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25</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25</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08146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05235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上で実現するので、全てのコンテナは同じ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を稼働させることができますので、この点は異なります。</a:t>
            </a:r>
          </a:p>
          <a:p>
            <a:r>
              <a:rPr kumimoji="1" lang="ja-JP" altLang="ja-JP" sz="1200" kern="1200" dirty="0">
                <a:solidFill>
                  <a:schemeClr val="tx1"/>
                </a:solidFill>
                <a:effectLst/>
                <a:latin typeface="+mn-lt"/>
                <a:ea typeface="+mn-ea"/>
                <a:cs typeface="+mn-cs"/>
              </a:rPr>
              <a:t>その一方で、コンテナは、ハイパーバイザのように、個別に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a:solidFill>
                  <a:schemeClr val="tx1"/>
                </a:solidFill>
                <a:effectLst/>
                <a:latin typeface="+mn-lt"/>
                <a:ea typeface="+mn-ea"/>
                <a:cs typeface="+mn-cs"/>
              </a:rPr>
              <a:t>そのため、</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Dell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ベンダーが採用を表明しています。また、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Windows Azure Platform</a:t>
            </a:r>
            <a:r>
              <a:rPr kumimoji="1" lang="ja-JP" altLang="ja-JP" sz="1200" kern="1200" dirty="0">
                <a:solidFill>
                  <a:schemeClr val="tx1"/>
                </a:solidFill>
                <a:effectLst/>
                <a:latin typeface="+mn-lt"/>
                <a:ea typeface="+mn-ea"/>
                <a:cs typeface="+mn-cs"/>
              </a:rPr>
              <a:t>や次期</a:t>
            </a:r>
            <a:r>
              <a:rPr kumimoji="1" lang="en-US" altLang="ja-JP" sz="1200" kern="1200" dirty="0">
                <a:solidFill>
                  <a:schemeClr val="tx1"/>
                </a:solidFill>
                <a:effectLst/>
                <a:latin typeface="+mn-lt"/>
                <a:ea typeface="+mn-ea"/>
                <a:cs typeface="+mn-cs"/>
              </a:rPr>
              <a:t>Windows Server</a:t>
            </a:r>
            <a:r>
              <a:rPr kumimoji="1" lang="ja-JP" altLang="ja-JP" sz="1200" kern="120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013157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21410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開発に必要な機能がサービスとして提供されるのが一般的で、開発者はプログラミングに専念できるようになります。</a:t>
            </a:r>
          </a:p>
          <a:p>
            <a:r>
              <a:rPr kumimoji="1" lang="en-US" altLang="ja-JP" sz="1200" b="0" i="0" kern="1200" dirty="0" err="1">
                <a:solidFill>
                  <a:schemeClr val="tx1"/>
                </a:solidFill>
                <a:effectLst/>
                <a:latin typeface="+mn-lt"/>
                <a:ea typeface="+mn-ea"/>
                <a:cs typeface="+mn-cs"/>
              </a:rPr>
              <a:t>FaaS</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Function as a Service</a:t>
            </a:r>
            <a:r>
              <a:rPr kumimoji="1" lang="ja-JP" altLang="en-US" sz="1200" b="0" i="0" kern="1200" dirty="0">
                <a:solidFill>
                  <a:schemeClr val="tx1"/>
                </a:solidFill>
                <a:effectLst/>
                <a:latin typeface="+mn-lt"/>
                <a:ea typeface="+mn-ea"/>
                <a:cs typeface="+mn-cs"/>
              </a:rPr>
              <a:t>）は、この仕組みをさらに進化させたものです。</a:t>
            </a:r>
          </a:p>
          <a:p>
            <a:r>
              <a:rPr kumimoji="1" lang="ja-JP" altLang="en-US" sz="1200" b="0" i="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en-US" sz="1200" b="0" i="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en-US" sz="1200" b="0" i="0" kern="1200" dirty="0">
                <a:solidFill>
                  <a:schemeClr val="tx1"/>
                </a:solidFill>
                <a:effectLst/>
                <a:latin typeface="+mn-lt"/>
                <a:ea typeface="+mn-ea"/>
                <a:cs typeface="+mn-cs"/>
              </a:rPr>
              <a:t>書いたコードはコンテナ上で実行し、終了すると即座に廃棄される。</a:t>
            </a:r>
          </a:p>
          <a:p>
            <a:r>
              <a:rPr kumimoji="1" lang="ja-JP" altLang="en-US" sz="1200" b="0" i="0" kern="1200" dirty="0">
                <a:solidFill>
                  <a:schemeClr val="tx1"/>
                </a:solidFill>
                <a:effectLst/>
                <a:latin typeface="+mn-lt"/>
                <a:ea typeface="+mn-ea"/>
                <a:cs typeface="+mn-cs"/>
              </a:rPr>
              <a:t>コンテナの実行は</a:t>
            </a:r>
            <a:r>
              <a:rPr kumimoji="1" lang="en-US" altLang="ja-JP" sz="1200" b="0" i="0" kern="1200" dirty="0">
                <a:solidFill>
                  <a:schemeClr val="tx1"/>
                </a:solidFill>
                <a:effectLst/>
                <a:latin typeface="+mn-lt"/>
                <a:ea typeface="+mn-ea"/>
                <a:cs typeface="+mn-cs"/>
              </a:rPr>
              <a:t>100ms</a:t>
            </a:r>
            <a:r>
              <a:rPr kumimoji="1" lang="ja-JP" altLang="en-US" sz="1200" b="0" i="0" kern="1200" dirty="0">
                <a:solidFill>
                  <a:schemeClr val="tx1"/>
                </a:solidFill>
                <a:effectLst/>
                <a:latin typeface="+mn-lt"/>
                <a:ea typeface="+mn-ea"/>
                <a:cs typeface="+mn-cs"/>
              </a:rPr>
              <a:t>単位で計測され、使った分のサーバー使用料が課金されるため、一般の</a:t>
            </a:r>
            <a:r>
              <a:rPr kumimoji="1" lang="en-US" altLang="ja-JP" sz="1200" b="0" i="0" kern="1200" dirty="0">
                <a:solidFill>
                  <a:schemeClr val="tx1"/>
                </a:solidFill>
                <a:effectLst/>
                <a:latin typeface="+mn-lt"/>
                <a:ea typeface="+mn-ea"/>
                <a:cs typeface="+mn-cs"/>
              </a:rPr>
              <a:t>IaaS</a:t>
            </a:r>
            <a:r>
              <a:rPr kumimoji="1" lang="ja-JP" altLang="en-US" sz="1200" b="0" i="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en-US" altLang="ja-JP" sz="1200" b="0" i="0" kern="1200" dirty="0" err="1">
                <a:solidFill>
                  <a:schemeClr val="tx1"/>
                </a:solidFill>
                <a:effectLst/>
                <a:latin typeface="+mn-lt"/>
                <a:ea typeface="+mn-ea"/>
                <a:cs typeface="+mn-cs"/>
              </a:rPr>
              <a:t>FaaS</a:t>
            </a:r>
            <a:r>
              <a:rPr kumimoji="1" lang="ja-JP" altLang="en-US" sz="1200" b="0" i="0" kern="1200" dirty="0">
                <a:solidFill>
                  <a:schemeClr val="tx1"/>
                </a:solidFill>
                <a:effectLst/>
                <a:latin typeface="+mn-lt"/>
                <a:ea typeface="+mn-ea"/>
                <a:cs typeface="+mn-cs"/>
              </a:rPr>
              <a:t>を使うことのメリットは、コストの削減、スケーラビリティの確保、インフラの運用管理を不要にすることです。マイクロサービスとも相性が良く、それを実現する手段としても注目されています。</a:t>
            </a:r>
          </a:p>
          <a:p>
            <a:r>
              <a:rPr kumimoji="1" lang="en-US" altLang="ja-JP" sz="1200" b="0" i="0" kern="1200" dirty="0">
                <a:solidFill>
                  <a:schemeClr val="tx1"/>
                </a:solidFill>
                <a:effectLst/>
                <a:latin typeface="+mn-lt"/>
                <a:ea typeface="+mn-ea"/>
                <a:cs typeface="+mn-cs"/>
              </a:rPr>
              <a:t>AWS</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Lambda</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Google</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Cloud Functions</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Microsoft</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Azure Functions</a:t>
            </a:r>
            <a:r>
              <a:rPr kumimoji="1" lang="ja-JP" altLang="en-US" sz="1200" b="0" i="0" kern="1200" dirty="0">
                <a:solidFill>
                  <a:schemeClr val="tx1"/>
                </a:solidFill>
                <a:effectLst/>
                <a:latin typeface="+mn-lt"/>
                <a:ea typeface="+mn-ea"/>
                <a:cs typeface="+mn-cs"/>
              </a:rPr>
              <a:t>、オープンソース</a:t>
            </a:r>
            <a:r>
              <a:rPr kumimoji="1" lang="en-US" altLang="ja-JP" sz="1200" b="0" i="0" kern="1200" dirty="0" err="1">
                <a:solidFill>
                  <a:schemeClr val="tx1"/>
                </a:solidFill>
                <a:effectLst/>
                <a:latin typeface="+mn-lt"/>
                <a:ea typeface="+mn-ea"/>
                <a:cs typeface="+mn-cs"/>
              </a:rPr>
              <a:t>OpenWhisk</a:t>
            </a:r>
            <a:r>
              <a:rPr kumimoji="1" lang="ja-JP" altLang="en-US" sz="1200" b="0" i="0" kern="1200" dirty="0">
                <a:solidFill>
                  <a:schemeClr val="tx1"/>
                </a:solidFill>
                <a:effectLst/>
                <a:latin typeface="+mn-lt"/>
                <a:ea typeface="+mn-ea"/>
                <a:cs typeface="+mn-cs"/>
              </a:rPr>
              <a:t>を使った</a:t>
            </a:r>
            <a:r>
              <a:rPr kumimoji="1" lang="en-US" altLang="ja-JP" sz="1200" b="0" i="0" kern="1200" dirty="0">
                <a:solidFill>
                  <a:schemeClr val="tx1"/>
                </a:solidFill>
                <a:effectLst/>
                <a:latin typeface="+mn-lt"/>
                <a:ea typeface="+mn-ea"/>
                <a:cs typeface="+mn-cs"/>
              </a:rPr>
              <a:t>IBM</a:t>
            </a:r>
            <a:r>
              <a:rPr kumimoji="1" lang="ja-JP" altLang="en-US" sz="1200" b="0" i="0" kern="1200" dirty="0">
                <a:solidFill>
                  <a:schemeClr val="tx1"/>
                </a:solidFill>
                <a:effectLst/>
                <a:latin typeface="+mn-lt"/>
                <a:ea typeface="+mn-ea"/>
                <a:cs typeface="+mn-cs"/>
              </a:rPr>
              <a:t>のサービスなどがあります。</a:t>
            </a:r>
          </a:p>
          <a:p>
            <a:r>
              <a:rPr kumimoji="1" lang="en-US" altLang="ja-JP" sz="1200" b="0" i="0" kern="1200" dirty="0">
                <a:solidFill>
                  <a:schemeClr val="tx1"/>
                </a:solidFill>
                <a:effectLst/>
                <a:latin typeface="+mn-lt"/>
                <a:ea typeface="+mn-ea"/>
                <a:cs typeface="+mn-cs"/>
              </a:rPr>
              <a:t>PaaS</a:t>
            </a:r>
            <a:r>
              <a:rPr kumimoji="1" lang="ja-JP" altLang="en-US" sz="1200" b="0" i="0" kern="1200" dirty="0">
                <a:solidFill>
                  <a:schemeClr val="tx1"/>
                </a:solidFill>
                <a:effectLst/>
                <a:latin typeface="+mn-lt"/>
                <a:ea typeface="+mn-ea"/>
                <a:cs typeface="+mn-cs"/>
              </a:rPr>
              <a:t>との違いは、</a:t>
            </a:r>
            <a:r>
              <a:rPr kumimoji="1" lang="en-US" altLang="ja-JP" sz="1200" b="0" i="0" kern="1200" dirty="0">
                <a:solidFill>
                  <a:schemeClr val="tx1"/>
                </a:solidFill>
                <a:effectLst/>
                <a:latin typeface="+mn-lt"/>
                <a:ea typeface="+mn-ea"/>
                <a:cs typeface="+mn-cs"/>
              </a:rPr>
              <a:t>PaaS</a:t>
            </a:r>
            <a:r>
              <a:rPr kumimoji="1" lang="ja-JP" altLang="en-US" sz="1200" b="0" i="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b="0" i="0" kern="1200" dirty="0" err="1">
                <a:solidFill>
                  <a:schemeClr val="tx1"/>
                </a:solidFill>
                <a:effectLst/>
                <a:latin typeface="+mn-lt"/>
                <a:ea typeface="+mn-ea"/>
                <a:cs typeface="+mn-cs"/>
              </a:rPr>
              <a:t>FaaS</a:t>
            </a:r>
            <a:r>
              <a:rPr kumimoji="1" lang="ja-JP" altLang="en-US" sz="1200" b="0" i="0" kern="1200" dirty="0">
                <a:solidFill>
                  <a:schemeClr val="tx1"/>
                </a:solidFill>
                <a:effectLst/>
                <a:latin typeface="+mn-lt"/>
                <a:ea typeface="+mn-ea"/>
                <a:cs typeface="+mn-cs"/>
              </a:rPr>
              <a:t>は必要なサービス毎に起動・終了させる「イベント・ドリンブン方式」を狙ったものであることです。そのため</a:t>
            </a:r>
            <a:r>
              <a:rPr kumimoji="1" lang="en-US" altLang="ja-JP" sz="1200" b="0" i="0" kern="1200" dirty="0" err="1">
                <a:solidFill>
                  <a:schemeClr val="tx1"/>
                </a:solidFill>
                <a:effectLst/>
                <a:latin typeface="+mn-lt"/>
                <a:ea typeface="+mn-ea"/>
                <a:cs typeface="+mn-cs"/>
              </a:rPr>
              <a:t>FaaS</a:t>
            </a:r>
            <a:r>
              <a:rPr kumimoji="1" lang="ja-JP" altLang="en-US" sz="1200" b="0" i="0" kern="1200" dirty="0">
                <a:solidFill>
                  <a:schemeClr val="tx1"/>
                </a:solidFill>
                <a:effectLst/>
                <a:latin typeface="+mn-lt"/>
                <a:ea typeface="+mn-ea"/>
                <a:cs typeface="+mn-cs"/>
              </a:rPr>
              <a:t>で、あらゆるアプリケーションを作れるわけではなく、</a:t>
            </a:r>
            <a:r>
              <a:rPr kumimoji="1" lang="en-US" altLang="ja-JP" sz="1200" b="0" i="0" kern="1200" dirty="0">
                <a:solidFill>
                  <a:schemeClr val="tx1"/>
                </a:solidFill>
                <a:effectLst/>
                <a:latin typeface="+mn-lt"/>
                <a:ea typeface="+mn-ea"/>
                <a:cs typeface="+mn-cs"/>
              </a:rPr>
              <a:t>EC</a:t>
            </a:r>
            <a:r>
              <a:rPr kumimoji="1" lang="ja-JP" altLang="en-US" sz="1200" b="0" i="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サイトやマーケティング・サイトのように負荷予測が難しく、ダイナミックな負荷の変動に対応しなければならないアプリケーションには向いていると言えるでしょう。。</a:t>
            </a:r>
          </a:p>
          <a:p>
            <a:r>
              <a:rPr kumimoji="1" lang="ja-JP" altLang="en-US" sz="1200" b="0" i="0" kern="1200" dirty="0">
                <a:solidFill>
                  <a:schemeClr val="tx1"/>
                </a:solidFill>
                <a:effectLst/>
                <a:latin typeface="+mn-lt"/>
                <a:ea typeface="+mn-ea"/>
                <a:cs typeface="+mn-cs"/>
              </a:rPr>
              <a:t>参考</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 </a:t>
            </a:r>
            <a:r>
              <a:rPr kumimoji="1" lang="ja-JP" altLang="en-US" sz="1200" b="0" i="0" u="sng" kern="1200" dirty="0">
                <a:solidFill>
                  <a:schemeClr val="tx1"/>
                </a:solidFill>
                <a:effectLst/>
                <a:latin typeface="+mn-lt"/>
                <a:ea typeface="+mn-ea"/>
                <a:cs typeface="+mn-cs"/>
                <a:hlinkClick r:id="rId3"/>
              </a:rPr>
              <a:t>これからの開発と運用：ビジネスの成功に直接貢献すること</a:t>
            </a:r>
            <a:endParaRPr kumimoji="1" lang="ja-JP" altLang="en-US" sz="1200" b="0" i="0" kern="1200" dirty="0">
              <a:solidFill>
                <a:schemeClr val="tx1"/>
              </a:solidFill>
              <a:effectLst/>
              <a:latin typeface="+mn-lt"/>
              <a:ea typeface="+mn-ea"/>
              <a:cs typeface="+mn-cs"/>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1687869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547530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【図解】コレ１枚で分かるイベント・ドリブン方式</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a:solidFill>
                  <a:schemeClr val="tx1"/>
                </a:solidFill>
                <a:effectLst/>
                <a:latin typeface="+mn-lt"/>
                <a:ea typeface="+mn-ea"/>
                <a:cs typeface="+mn-cs"/>
              </a:rPr>
              <a:t>Orchestration</a:t>
            </a:r>
            <a:r>
              <a:rPr kumimoji="1" lang="ja-JP" altLang="ja-JP" sz="1200" kern="1200" dirty="0">
                <a:solidFill>
                  <a:schemeClr val="tx1"/>
                </a:solidFill>
                <a:effectLst/>
                <a:latin typeface="+mn-lt"/>
                <a:ea typeface="+mn-ea"/>
                <a:cs typeface="+mn-cs"/>
              </a:rPr>
              <a:t>）とコレオグラフィ（</a:t>
            </a:r>
            <a:r>
              <a:rPr kumimoji="1" lang="en-US" altLang="ja-JP" sz="1200" kern="1200" dirty="0">
                <a:solidFill>
                  <a:schemeClr val="tx1"/>
                </a:solidFill>
                <a:effectLst/>
                <a:latin typeface="+mn-lt"/>
                <a:ea typeface="+mn-ea"/>
                <a:cs typeface="+mn-cs"/>
              </a:rPr>
              <a:t>Choreography</a:t>
            </a:r>
            <a:r>
              <a:rPr kumimoji="1" lang="ja-JP" altLang="ja-JP" sz="1200" kern="1200" dirty="0">
                <a:solidFill>
                  <a:schemeClr val="tx1"/>
                </a:solidFill>
                <a:effectLst/>
                <a:latin typeface="+mn-lt"/>
                <a:ea typeface="+mn-ea"/>
                <a:cs typeface="+mn-cs"/>
              </a:rPr>
              <a:t>）があります。</a:t>
            </a:r>
          </a:p>
          <a:p>
            <a:r>
              <a:rPr kumimoji="1" lang="ja-JP" altLang="ja-JP" sz="1200" kern="1200" dirty="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34063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77128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9842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660290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125061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324054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207790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マイクロサービス、コンテナ、サーバーレス、イベント・ドリブン、</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この５つの言葉が、これまでの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a:solidFill>
                  <a:schemeClr val="tx1"/>
                </a:solidFill>
                <a:effectLst/>
                <a:latin typeface="+mn-lt"/>
                <a:ea typeface="+mn-ea"/>
                <a:cs typeface="+mn-cs"/>
              </a:rPr>
              <a:t>前者の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の一体化さらには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つの言葉を組み合わせることで実現できます。</a:t>
            </a:r>
          </a:p>
          <a:p>
            <a:r>
              <a:rPr kumimoji="1" lang="ja-JP" altLang="ja-JP" sz="1200" kern="1200" dirty="0">
                <a:solidFill>
                  <a:schemeClr val="tx1"/>
                </a:solidFill>
                <a:effectLst/>
                <a:latin typeface="+mn-lt"/>
                <a:ea typeface="+mn-ea"/>
                <a:cs typeface="+mn-cs"/>
              </a:rPr>
              <a:t>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も同じ文脈の中で捉える必要があるでしょう。つまり、両者は共に、</a:t>
            </a:r>
            <a:r>
              <a:rPr kumimoji="1" lang="ja-JP" altLang="ja-JP" sz="1200" b="1" u="sng" kern="1200" dirty="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a:solidFill>
                  <a:schemeClr val="tx1"/>
                </a:solidFill>
                <a:effectLst/>
                <a:latin typeface="+mn-lt"/>
                <a:ea typeface="+mn-ea"/>
                <a:cs typeface="+mn-cs"/>
              </a:rPr>
              <a:t>だといえるでしょう。</a:t>
            </a:r>
          </a:p>
          <a:p>
            <a:r>
              <a:rPr kumimoji="1" lang="ja-JP" altLang="ja-JP" sz="1200" kern="1200" dirty="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a:solidFill>
                  <a:schemeClr val="tx1"/>
                </a:solidFill>
                <a:effectLst/>
                <a:latin typeface="+mn-lt"/>
                <a:ea typeface="+mn-ea"/>
                <a:cs typeface="+mn-cs"/>
              </a:rPr>
              <a:t>この変化の最前線に立たされているのが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a:solidFill>
                  <a:schemeClr val="tx1"/>
                </a:solidFill>
                <a:effectLst/>
                <a:latin typeface="+mn-lt"/>
                <a:ea typeface="+mn-ea"/>
                <a:cs typeface="+mn-cs"/>
              </a:rPr>
              <a:t>「いつまで、いままでのやり方が通用するのでしょうか？」</a:t>
            </a:r>
          </a:p>
          <a:p>
            <a:r>
              <a:rPr kumimoji="1" lang="ja-JP" altLang="ja-JP" sz="1200" kern="1200" dirty="0">
                <a:solidFill>
                  <a:schemeClr val="tx1"/>
                </a:solidFill>
                <a:effectLst/>
                <a:latin typeface="+mn-lt"/>
                <a:ea typeface="+mn-ea"/>
                <a:cs typeface="+mn-cs"/>
              </a:rPr>
              <a:t>お客様が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に関わるビジネスは、その変化が極めて速く、また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を提案し構築する仕事は、お客様の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a:solidFill>
                  <a:schemeClr val="tx1"/>
                </a:solidFill>
                <a:effectLst/>
                <a:latin typeface="+mn-lt"/>
                <a:ea typeface="+mn-ea"/>
                <a:cs typeface="+mn-cs"/>
              </a:rPr>
              <a:t>冒頭に示した「</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つの言葉」や「デジタル・トランスフォーメーション」だけではありません。いま</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790247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2938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353878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30782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164484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5" name="図 14" descr="it_juku_og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pic>
        <p:nvPicPr>
          <p:cNvPr id="17" name="図 16"/>
          <p:cNvPicPr>
            <a:picLocks noChangeAspect="1"/>
          </p:cNvPicPr>
          <p:nvPr userDrawn="1"/>
        </p:nvPicPr>
        <p:blipFill>
          <a:blip r:embed="rId3"/>
          <a:stretch>
            <a:fillRect/>
          </a:stretch>
        </p:blipFill>
        <p:spPr>
          <a:xfrm>
            <a:off x="99885" y="6717943"/>
            <a:ext cx="639634" cy="95299"/>
          </a:xfrm>
          <a:prstGeom prst="rect">
            <a:avLst/>
          </a:prstGeom>
        </p:spPr>
      </p:pic>
      <p:pic>
        <p:nvPicPr>
          <p:cNvPr id="20" name="図 19"/>
          <p:cNvPicPr>
            <a:picLocks noChangeAspect="1"/>
          </p:cNvPicPr>
          <p:nvPr userDrawn="1"/>
        </p:nvPicPr>
        <p:blipFill>
          <a:blip r:embed="rId4"/>
          <a:stretch>
            <a:fillRect/>
          </a:stretch>
        </p:blipFill>
        <p:spPr>
          <a:xfrm>
            <a:off x="742723" y="6719347"/>
            <a:ext cx="401579" cy="103634"/>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pic>
        <p:nvPicPr>
          <p:cNvPr id="13" name="図 12"/>
          <p:cNvPicPr>
            <a:picLocks noChangeAspect="1"/>
          </p:cNvPicPr>
          <p:nvPr userDrawn="1"/>
        </p:nvPicPr>
        <p:blipFill>
          <a:blip r:embed="rId14"/>
          <a:stretch>
            <a:fillRect/>
          </a:stretch>
        </p:blipFill>
        <p:spPr>
          <a:xfrm>
            <a:off x="99885" y="6717943"/>
            <a:ext cx="639634" cy="95299"/>
          </a:xfrm>
          <a:prstGeom prst="rect">
            <a:avLst/>
          </a:prstGeom>
        </p:spPr>
      </p:pic>
      <p:pic>
        <p:nvPicPr>
          <p:cNvPr id="14" name="図 13"/>
          <p:cNvPicPr>
            <a:picLocks noChangeAspect="1"/>
          </p:cNvPicPr>
          <p:nvPr userDrawn="1"/>
        </p:nvPicPr>
        <p:blipFill>
          <a:blip r:embed="rId15"/>
          <a:stretch>
            <a:fillRect/>
          </a:stretch>
        </p:blipFill>
        <p:spPr>
          <a:xfrm>
            <a:off x="742723" y="6719347"/>
            <a:ext cx="401579" cy="103634"/>
          </a:xfrm>
          <a:prstGeom prst="rect">
            <a:avLst/>
          </a:prstGeom>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1.tmp"/></Relationships>
</file>

<file path=ppt/slides/_rels/slide54.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6.xml"/><Relationship Id="rId6" Type="http://schemas.openxmlformats.org/officeDocument/2006/relationships/image" Target="../media/image35.tmp"/><Relationship Id="rId5" Type="http://schemas.openxmlformats.org/officeDocument/2006/relationships/image" Target="../media/image34.tmp"/><Relationship Id="rId4" Type="http://schemas.openxmlformats.org/officeDocument/2006/relationships/image" Target="../media/image31.tmp"/></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5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3.png"/><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image" Target="../media/image37.png"/><Relationship Id="rId16"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50.png"/><Relationship Id="rId5" Type="http://schemas.openxmlformats.org/officeDocument/2006/relationships/image" Target="../media/image41.png"/><Relationship Id="rId15" Type="http://schemas.openxmlformats.org/officeDocument/2006/relationships/image" Target="../media/image53.png"/><Relationship Id="rId10" Type="http://schemas.openxmlformats.org/officeDocument/2006/relationships/image" Target="../media/image31.tmp"/><Relationship Id="rId4" Type="http://schemas.openxmlformats.org/officeDocument/2006/relationships/image" Target="../media/image40.png"/><Relationship Id="rId9" Type="http://schemas.openxmlformats.org/officeDocument/2006/relationships/image" Target="../media/image49.png"/><Relationship Id="rId14" Type="http://schemas.openxmlformats.org/officeDocument/2006/relationships/image" Target="../media/image5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5" Type="http://schemas.openxmlformats.org/officeDocument/2006/relationships/image" Target="../media/image8.tiff"/><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latin typeface="Meiryo" charset="-128"/>
                <a:ea typeface="Meiryo" charset="-128"/>
                <a:cs typeface="Meiryo" charset="-128"/>
              </a:rPr>
              <a:t>これからの</a:t>
            </a:r>
            <a:r>
              <a:rPr kumimoji="1" lang="ja-JP" altLang="en-US" b="1" dirty="0">
                <a:latin typeface="Meiryo" charset="-128"/>
                <a:ea typeface="Meiryo" charset="-128"/>
                <a:cs typeface="Meiryo" charset="-128"/>
              </a:rPr>
              <a:t>開発</a:t>
            </a:r>
            <a:r>
              <a:rPr lang="ja-JP" altLang="en-US" dirty="0">
                <a:latin typeface="Meiryo" charset="-128"/>
                <a:ea typeface="Meiryo" charset="-128"/>
                <a:cs typeface="Meiryo" charset="-128"/>
              </a:rPr>
              <a:t>と</a:t>
            </a:r>
            <a:r>
              <a:rPr lang="ja-JP" altLang="en-US" b="1" dirty="0">
                <a:latin typeface="Meiryo" charset="-128"/>
                <a:ea typeface="Meiryo" charset="-128"/>
                <a:cs typeface="Meiryo" charset="-128"/>
              </a:rPr>
              <a:t>運用</a:t>
            </a:r>
            <a:br>
              <a:rPr lang="en-US" altLang="ja-JP" b="1" dirty="0">
                <a:latin typeface="Meiryo" charset="-128"/>
                <a:ea typeface="Meiryo" charset="-128"/>
                <a:cs typeface="Meiryo" charset="-128"/>
              </a:rPr>
            </a:br>
            <a:r>
              <a:rPr lang="en-US" altLang="ja-JP" sz="1800" dirty="0">
                <a:latin typeface="Meiryo" charset="-128"/>
                <a:ea typeface="Meiryo" charset="-128"/>
                <a:cs typeface="Meiryo" charset="-128"/>
              </a:rPr>
              <a:t>Development &amp; Operation from now on</a:t>
            </a:r>
            <a:endParaRPr kumimoji="1" lang="ja-JP" altLang="en-US" sz="1800" dirty="0">
              <a:latin typeface="Meiryo" charset="-128"/>
              <a:ea typeface="Meiryo" charset="-128"/>
              <a:cs typeface="Meiryo"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charset="-128"/>
                <a:ea typeface="Meiryo" charset="-128"/>
                <a:cs typeface="Meiryo" charset="-128"/>
              </a:rPr>
              <a:t>IT</a:t>
            </a:r>
            <a:r>
              <a:rPr kumimoji="1" lang="ja-JP" altLang="en-US" dirty="0">
                <a:latin typeface="Meiryo" charset="-128"/>
                <a:ea typeface="Meiryo" charset="-128"/>
                <a:cs typeface="Meiryo" charset="-128"/>
              </a:rPr>
              <a:t>ソリューション塾</a:t>
            </a:r>
            <a:r>
              <a:rPr kumimoji="1" lang="ja-JP" altLang="en-US">
                <a:latin typeface="Meiryo" charset="-128"/>
                <a:ea typeface="Meiryo" charset="-128"/>
                <a:cs typeface="Meiryo" charset="-128"/>
              </a:rPr>
              <a:t>・第</a:t>
            </a:r>
            <a:r>
              <a:rPr kumimoji="1" lang="en-US" altLang="ja-JP" dirty="0">
                <a:latin typeface="Meiryo" charset="-128"/>
                <a:ea typeface="Meiryo" charset="-128"/>
                <a:cs typeface="Meiryo" charset="-128"/>
              </a:rPr>
              <a:t>28</a:t>
            </a:r>
            <a:r>
              <a:rPr kumimoji="1" lang="ja-JP" altLang="en-US">
                <a:latin typeface="Meiryo" charset="-128"/>
                <a:ea typeface="Meiryo" charset="-128"/>
                <a:cs typeface="Meiryo" charset="-128"/>
              </a:rPr>
              <a:t>期</a:t>
            </a:r>
            <a:endParaRPr kumimoji="1" lang="en-US" altLang="ja-JP" dirty="0">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6</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27</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a:t>
            </a:r>
            <a:r>
              <a:rPr lang="ja-JP" altLang="en-US">
                <a:ea typeface="ＭＳ Ｐゴシック" pitchFamily="50" charset="-128"/>
              </a:rPr>
              <a:t>という迷信</a:t>
            </a:r>
            <a:endParaRPr kumimoji="1" lang="ja-JP" altLang="en-US" dirty="0"/>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387791" y="1484784"/>
            <a:ext cx="8551527" cy="4407481"/>
            <a:chOff x="2698" y="527"/>
            <a:chExt cx="3129" cy="1778"/>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98" y="527"/>
              <a:ext cx="2767" cy="1778"/>
              <a:chOff x="2653" y="572"/>
              <a:chExt cx="2767" cy="1778"/>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590"/>
                <a:chOff x="2608" y="572"/>
                <a:chExt cx="2767" cy="1590"/>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０</a:t>
                  </a: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24" y="2069"/>
                  <a:ext cx="22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３</a:t>
                  </a: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69"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６</a:t>
                  </a: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68"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９</a:t>
                  </a: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12"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１２</a:t>
                  </a: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２５％</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５０％</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53" y="1026"/>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７５％</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１００％</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76200">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42" y="2251"/>
                <a:ext cx="72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696" y="754"/>
                <a:ext cx="124"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515" y="572"/>
                <a:ext cx="1225"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1049"/>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0052FF"/>
                  </a:solidFill>
                  <a:latin typeface="Meiryo" panose="020B0604030504040204" pitchFamily="34" charset="-128"/>
                  <a:ea typeface="Meiryo" panose="020B0604030504040204" pitchFamily="34" charset="-128"/>
                </a:rPr>
                <a:t>２４ヶ月後に２５％程度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56" y="970"/>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26" y="1392"/>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FF0000"/>
                  </a:solidFill>
                  <a:latin typeface="Meiryo" panose="020B0604030504040204" pitchFamily="34" charset="-128"/>
                  <a:ea typeface="Meiryo" panose="020B0604030504040204" pitchFamily="34" charset="-128"/>
                </a:rPr>
                <a:t>変化が大きくなっている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9642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700154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a:ea typeface="メイリオ"/>
                <a:cs typeface="メイリオ"/>
              </a:rPr>
              <a:t>ほとんど／決して使われていない：</a:t>
            </a:r>
            <a:r>
              <a:rPr lang="en-US" altLang="ja-JP" sz="2000" dirty="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a:ea typeface="メイリオ"/>
                <a:cs typeface="メイリオ"/>
              </a:rPr>
              <a:t>常に／しばしば使われている：</a:t>
            </a:r>
            <a:r>
              <a:rPr lang="en-US" altLang="ja-JP" sz="2000" dirty="0">
                <a:solidFill>
                  <a:srgbClr val="0000FF"/>
                </a:solidFill>
                <a:latin typeface="メイリオ"/>
                <a:ea typeface="メイリオ"/>
                <a:cs typeface="メイリオ"/>
              </a:rPr>
              <a:t> </a:t>
            </a:r>
            <a:r>
              <a:rPr lang="en-US" altLang="ja-JP" sz="2800" b="1" dirty="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90231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手続き型プログラミング</a:t>
            </a:r>
            <a:endParaRPr kumimoji="1" lang="en-US" altLang="ja-JP" b="1" dirty="0">
              <a:solidFill>
                <a:srgbClr val="0432FF"/>
              </a:solidFill>
              <a:latin typeface="Meiryo" charset="-128"/>
              <a:ea typeface="Meiryo" charset="-128"/>
              <a:cs typeface="Meiryo" charset="-128"/>
            </a:endParaRPr>
          </a:p>
          <a:p>
            <a:pPr algn="ctr"/>
            <a:r>
              <a:rPr lang="en-US" altLang="ja-JP" dirty="0">
                <a:solidFill>
                  <a:srgbClr val="0432FF"/>
                </a:solidFill>
                <a:latin typeface="Meiryo" charset="-128"/>
                <a:ea typeface="Meiryo" charset="-128"/>
                <a:cs typeface="Meiryo" charset="-128"/>
              </a:rPr>
              <a:t>COBOL</a:t>
            </a:r>
            <a:r>
              <a:rPr lang="ja-JP" altLang="en-US" dirty="0">
                <a:solidFill>
                  <a:srgbClr val="0432FF"/>
                </a:solidFill>
                <a:latin typeface="Meiryo" charset="-128"/>
                <a:ea typeface="Meiryo" charset="-128"/>
                <a:cs typeface="Meiryo" charset="-128"/>
              </a:rPr>
              <a:t>や</a:t>
            </a:r>
            <a:r>
              <a:rPr lang="en-US" altLang="ja-JP" dirty="0">
                <a:solidFill>
                  <a:srgbClr val="0432FF"/>
                </a:solidFill>
                <a:latin typeface="Meiryo" charset="-128"/>
                <a:ea typeface="Meiryo" charset="-128"/>
                <a:cs typeface="Meiryo" charset="-128"/>
              </a:rPr>
              <a:t>PL/I</a:t>
            </a:r>
            <a:r>
              <a:rPr lang="ja-JP" altLang="en-US" dirty="0">
                <a:solidFill>
                  <a:srgbClr val="0432FF"/>
                </a:solidFill>
                <a:latin typeface="Meiryo" charset="-128"/>
                <a:ea typeface="Meiryo" charset="-128"/>
                <a:cs typeface="Meiryo" charset="-128"/>
              </a:rPr>
              <a:t>など</a:t>
            </a:r>
            <a:endParaRPr kumimoji="1" lang="ja-JP" altLang="en-US" dirty="0">
              <a:solidFill>
                <a:srgbClr val="0432FF"/>
              </a:solidFill>
              <a:latin typeface="Meiryo" charset="-128"/>
              <a:ea typeface="Meiryo"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シーケンシャル・コーディング</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上から順に書いてゆく</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１ヶ月に</a:t>
            </a:r>
            <a:r>
              <a:rPr lang="ja-JP" altLang="en-US" sz="1200" dirty="0">
                <a:solidFill>
                  <a:srgbClr val="FFFFFF"/>
                </a:solidFill>
                <a:latin typeface="Meiryo" charset="-128"/>
                <a:ea typeface="Meiryo" charset="-128"/>
                <a:cs typeface="Meiryo" charset="-128"/>
              </a:rPr>
              <a:t>書けるステップ数は誰がやっても同じ</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ファンクション・ポイント法</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シーケンシャル・コーディングを前提</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機能数や複雑さに応じて点数化</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妥当な工数が算定可能</a:t>
            </a:r>
            <a:endParaRPr kumimoji="1" lang="ja-JP" altLang="en-US" sz="2000" dirty="0">
              <a:solidFill>
                <a:srgbClr val="FFFFFF"/>
              </a:solidFill>
              <a:latin typeface="Meiryo" charset="-128"/>
              <a:ea typeface="Meiryo" charset="-128"/>
              <a:cs typeface="Meiryo" charset="-128"/>
            </a:endParaRPr>
          </a:p>
        </p:txBody>
      </p:sp>
      <p:grpSp>
        <p:nvGrpSpPr>
          <p:cNvPr id="11" name="図形グループ 10"/>
          <p:cNvGrpSpPr/>
          <p:nvPr/>
        </p:nvGrpSpPr>
        <p:grpSpPr>
          <a:xfrm>
            <a:off x="4667099" y="936346"/>
            <a:ext cx="4016044" cy="3248304"/>
            <a:chOff x="4667099" y="936346"/>
            <a:chExt cx="4016044" cy="3248304"/>
          </a:xfrm>
        </p:grpSpPr>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charset="-128"/>
                  <a:ea typeface="Meiryo" charset="-128"/>
                  <a:cs typeface="Meiryo" charset="-128"/>
                </a:rPr>
                <a:t>オブジェクト指向プログラミング</a:t>
              </a:r>
              <a:endParaRPr kumimoji="1" lang="en-US" altLang="ja-JP" b="1" dirty="0">
                <a:solidFill>
                  <a:schemeClr val="accent6">
                    <a:lumMod val="75000"/>
                  </a:schemeClr>
                </a:solidFill>
                <a:latin typeface="Meiryo" charset="-128"/>
                <a:ea typeface="Meiryo" charset="-128"/>
                <a:cs typeface="Meiryo" charset="-128"/>
              </a:endParaRPr>
            </a:p>
            <a:p>
              <a:pPr algn="ctr"/>
              <a:r>
                <a:rPr lang="en-US" altLang="ja-JP" dirty="0">
                  <a:solidFill>
                    <a:schemeClr val="accent6">
                      <a:lumMod val="75000"/>
                    </a:schemeClr>
                  </a:solidFill>
                  <a:latin typeface="Meiryo" charset="-128"/>
                  <a:ea typeface="Meiryo" charset="-128"/>
                  <a:cs typeface="Meiryo" charset="-128"/>
                </a:rPr>
                <a:t>Java</a:t>
              </a:r>
              <a:r>
                <a:rPr lang="ja-JP" altLang="en-US" dirty="0">
                  <a:solidFill>
                    <a:schemeClr val="accent6">
                      <a:lumMod val="75000"/>
                    </a:schemeClr>
                  </a:solidFill>
                  <a:latin typeface="Meiryo" charset="-128"/>
                  <a:ea typeface="Meiryo" charset="-128"/>
                  <a:cs typeface="Meiryo" charset="-128"/>
                </a:rPr>
                <a:t>や</a:t>
              </a:r>
              <a:r>
                <a:rPr lang="en-US" altLang="ja-JP" dirty="0">
                  <a:solidFill>
                    <a:schemeClr val="accent6">
                      <a:lumMod val="75000"/>
                    </a:schemeClr>
                  </a:solidFill>
                  <a:latin typeface="Meiryo" charset="-128"/>
                  <a:ea typeface="Meiryo" charset="-128"/>
                  <a:cs typeface="Meiryo" charset="-128"/>
                </a:rPr>
                <a:t>C++</a:t>
              </a:r>
              <a:r>
                <a:rPr lang="ja-JP" altLang="en-US" dirty="0">
                  <a:solidFill>
                    <a:schemeClr val="accent6">
                      <a:lumMod val="75000"/>
                    </a:schemeClr>
                  </a:solidFill>
                  <a:latin typeface="Meiryo" charset="-128"/>
                  <a:ea typeface="Meiryo" charset="-128"/>
                  <a:cs typeface="Meiryo" charset="-128"/>
                </a:rPr>
                <a:t>など</a:t>
              </a:r>
              <a:endParaRPr kumimoji="1" lang="ja-JP" altLang="en-US" dirty="0">
                <a:solidFill>
                  <a:schemeClr val="accent6">
                    <a:lumMod val="75000"/>
                  </a:schemeClr>
                </a:solidFill>
                <a:latin typeface="Meiryo" charset="-128"/>
                <a:ea typeface="Meiryo"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開発生産性の</a:t>
              </a:r>
              <a:r>
                <a:rPr kumimoji="1" lang="ja-JP" altLang="en-US" sz="1600" b="1">
                  <a:solidFill>
                    <a:srgbClr val="FFFFFF"/>
                  </a:solidFill>
                  <a:latin typeface="Meiryo" charset="-128"/>
                  <a:ea typeface="Meiryo" charset="-128"/>
                  <a:cs typeface="Meiryo" charset="-128"/>
                </a:rPr>
                <a:t>飛躍的向上</a:t>
              </a:r>
              <a:endParaRPr kumimoji="1" lang="en-US" altLang="ja-JP" sz="1600" b="1" dirty="0">
                <a:solidFill>
                  <a:srgbClr val="FFFFFF"/>
                </a:solidFill>
                <a:latin typeface="Meiryo" charset="-128"/>
                <a:ea typeface="Meiryo"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設計次第／エンジニアのスキル次第で</a:t>
              </a:r>
              <a:endParaRPr kumimoji="1" lang="en-US" altLang="ja-JP" sz="1200" dirty="0">
                <a:solidFill>
                  <a:srgbClr val="FFFFFF"/>
                </a:solidFill>
                <a:latin typeface="Meiryo" charset="-128"/>
                <a:ea typeface="Meiryo" charset="-128"/>
                <a:cs typeface="Meiryo" charset="-128"/>
              </a:endParaRPr>
            </a:p>
            <a:p>
              <a:pPr algn="ctr"/>
              <a:r>
                <a:rPr kumimoji="1" lang="ja-JP" altLang="en-US" sz="1600" b="1" dirty="0">
                  <a:solidFill>
                    <a:srgbClr val="FFFFFF"/>
                  </a:solidFill>
                  <a:latin typeface="Meiryo" charset="-128"/>
                  <a:ea typeface="Meiryo" charset="-128"/>
                  <a:cs typeface="Meiryo" charset="-128"/>
                </a:rPr>
                <a:t>工数が大幅に変動</a:t>
              </a:r>
              <a:endParaRPr kumimoji="1" lang="en-US" altLang="ja-JP" sz="1600" b="1" dirty="0">
                <a:solidFill>
                  <a:srgbClr val="FFFFFF"/>
                </a:solidFill>
                <a:latin typeface="Meiryo" charset="-128"/>
                <a:ea typeface="Meiryo" charset="-128"/>
                <a:cs typeface="Meiryo" charset="-128"/>
              </a:endParaRPr>
            </a:p>
          </p:txBody>
        </p:sp>
      </p:gr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charset="-128"/>
                <a:ea typeface="Meiryo" charset="-128"/>
                <a:cs typeface="Meiryo" charset="-128"/>
              </a:rPr>
              <a:t>KKD</a:t>
            </a:r>
            <a:r>
              <a:rPr kumimoji="1" lang="ja-JP" altLang="en-US" sz="1600" b="1" dirty="0">
                <a:solidFill>
                  <a:srgbClr val="FFFFFF"/>
                </a:solidFill>
                <a:latin typeface="Meiryo" charset="-128"/>
                <a:ea typeface="Meiryo" charset="-128"/>
                <a:cs typeface="Meiryo" charset="-128"/>
              </a:rPr>
              <a:t>（</a:t>
            </a:r>
            <a:r>
              <a:rPr lang="en-US" altLang="ja-JP" sz="1600" b="1" dirty="0" err="1">
                <a:solidFill>
                  <a:srgbClr val="FFFFFF"/>
                </a:solidFill>
                <a:latin typeface="Meiryo" charset="-128"/>
                <a:ea typeface="Meiryo" charset="-128"/>
                <a:cs typeface="Meiryo" charset="-128"/>
              </a:rPr>
              <a:t>Keiken</a:t>
            </a:r>
            <a:r>
              <a:rPr lang="en-US" altLang="ja-JP" sz="1600" b="1" dirty="0">
                <a:solidFill>
                  <a:srgbClr val="FFFFFF"/>
                </a:solidFill>
                <a:latin typeface="Meiryo" charset="-128"/>
                <a:ea typeface="Meiryo" charset="-128"/>
                <a:cs typeface="Meiryo" charset="-128"/>
              </a:rPr>
              <a:t> + </a:t>
            </a:r>
            <a:r>
              <a:rPr lang="en-US" altLang="ja-JP" sz="1600" b="1" dirty="0" err="1">
                <a:solidFill>
                  <a:srgbClr val="FFFFFF"/>
                </a:solidFill>
                <a:latin typeface="Meiryo" charset="-128"/>
                <a:ea typeface="Meiryo" charset="-128"/>
                <a:cs typeface="Meiryo" charset="-128"/>
              </a:rPr>
              <a:t>Kan</a:t>
            </a:r>
            <a:r>
              <a:rPr lang="en-US" altLang="ja-JP" sz="1600" b="1" dirty="0">
                <a:solidFill>
                  <a:srgbClr val="FFFFFF"/>
                </a:solidFill>
                <a:latin typeface="Meiryo" charset="-128"/>
                <a:ea typeface="Meiryo" charset="-128"/>
                <a:cs typeface="Meiryo" charset="-128"/>
              </a:rPr>
              <a:t> + </a:t>
            </a:r>
            <a:r>
              <a:rPr lang="en-US" altLang="ja-JP" sz="1600" b="1" dirty="0" err="1">
                <a:solidFill>
                  <a:srgbClr val="FFFFFF"/>
                </a:solidFill>
                <a:latin typeface="Meiryo" charset="-128"/>
                <a:ea typeface="Meiryo" charset="-128"/>
                <a:cs typeface="Meiryo" charset="-128"/>
              </a:rPr>
              <a:t>Dokyo</a:t>
            </a:r>
            <a:r>
              <a:rPr kumimoji="1" lang="ja-JP" altLang="en-US" sz="1600" b="1" dirty="0">
                <a:solidFill>
                  <a:srgbClr val="FFFFFF"/>
                </a:solidFill>
                <a:latin typeface="Meiryo" charset="-128"/>
                <a:ea typeface="Meiryo" charset="-128"/>
                <a:cs typeface="Meiryo" charset="-128"/>
              </a:rPr>
              <a:t>）法</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過去の経験と勘にもとづく規模感</a:t>
            </a:r>
            <a:endParaRPr kumimoji="1"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過去に経験が無い場合は類似例を元に推計</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見積工数の積算根拠</a:t>
            </a:r>
            <a:r>
              <a:rPr lang="ja-JP" altLang="en-US" sz="2000" dirty="0">
                <a:solidFill>
                  <a:srgbClr val="FFFFFF"/>
                </a:solidFill>
                <a:latin typeface="Meiryo" charset="-128"/>
                <a:ea typeface="Meiryo" charset="-128"/>
                <a:cs typeface="Meiryo" charset="-128"/>
              </a:rPr>
              <a:t>が曖昧</a:t>
            </a: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利益</a:t>
            </a:r>
            <a:r>
              <a:rPr kumimoji="1" lang="ja-JP" altLang="en-US" sz="2000">
                <a:solidFill>
                  <a:srgbClr val="FFFFFF"/>
                </a:solidFill>
                <a:latin typeface="Meiryo" charset="-128"/>
                <a:ea typeface="Meiryo" charset="-128"/>
                <a:cs typeface="Meiryo" charset="-128"/>
              </a:rPr>
              <a:t>確保と予測が困難</a:t>
            </a:r>
            <a:endParaRPr kumimoji="1" lang="ja-JP" altLang="en-US" sz="2000" dirty="0">
              <a:solidFill>
                <a:srgbClr val="FFFFFF"/>
              </a:solidFill>
              <a:latin typeface="Meiryo" charset="-128"/>
              <a:ea typeface="Meiryo"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瑕疵担保</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責任</a:t>
            </a:r>
          </a:p>
        </p:txBody>
      </p:sp>
    </p:spTree>
    <p:extLst>
      <p:ext uri="{BB962C8B-B14F-4D97-AF65-F5344CB8AC3E}">
        <p14:creationId xmlns:p14="http://schemas.microsoft.com/office/powerpoint/2010/main" val="6668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bg1"/>
                </a:solidFill>
                <a:latin typeface="Meiryo" charset="-128"/>
                <a:ea typeface="Meiryo" charset="-128"/>
                <a:cs typeface="Meiryo" charset="-128"/>
              </a:rPr>
              <a:t>ビジネス</a:t>
            </a:r>
            <a:r>
              <a:rPr kumimoji="1" lang="ja-JP" altLang="en-US" sz="3600" dirty="0">
                <a:solidFill>
                  <a:schemeClr val="bg1"/>
                </a:solidFill>
                <a:latin typeface="Meiryo" charset="-128"/>
                <a:ea typeface="Meiryo" charset="-128"/>
                <a:cs typeface="Meiryo" charset="-128"/>
              </a:rPr>
              <a:t>の</a:t>
            </a:r>
            <a:r>
              <a:rPr kumimoji="1" lang="ja-JP" altLang="en-US" sz="3600" b="1" dirty="0">
                <a:solidFill>
                  <a:schemeClr val="bg1"/>
                </a:solidFill>
                <a:latin typeface="Meiryo" charset="-128"/>
                <a:ea typeface="Meiryo" charset="-128"/>
                <a:cs typeface="Meiryo" charset="-128"/>
              </a:rPr>
              <a:t>成果</a:t>
            </a:r>
            <a:r>
              <a:rPr kumimoji="1" lang="ja-JP" altLang="en-US" sz="3600" dirty="0">
                <a:solidFill>
                  <a:schemeClr val="bg1"/>
                </a:solidFill>
                <a:latin typeface="Meiryo" charset="-128"/>
                <a:ea typeface="Meiryo" charset="-128"/>
                <a:cs typeface="Meiryo" charset="-128"/>
              </a:rPr>
              <a:t>に</a:t>
            </a:r>
            <a:r>
              <a:rPr kumimoji="1" lang="ja-JP" altLang="en-US" sz="3600" b="1" dirty="0">
                <a:solidFill>
                  <a:schemeClr val="bg1"/>
                </a:solidFill>
                <a:latin typeface="Meiryo" charset="-128"/>
                <a:ea typeface="Meiryo" charset="-128"/>
                <a:cs typeface="Meiryo" charset="-128"/>
              </a:rPr>
              <a:t>貢献</a:t>
            </a:r>
            <a:r>
              <a:rPr kumimoji="1" lang="ja-JP" altLang="en-US" sz="3600" dirty="0">
                <a:solidFill>
                  <a:schemeClr val="bg1"/>
                </a:solidFill>
                <a:latin typeface="Meiryo" charset="-128"/>
                <a:ea typeface="Meiryo" charset="-128"/>
                <a:cs typeface="Meiryo" charset="-128"/>
              </a:rPr>
              <a:t>する</a:t>
            </a: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加速するビジネス・スピード</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に</a:t>
            </a:r>
            <a:r>
              <a:rPr kumimoji="1" lang="ja-JP" altLang="en-US" sz="2000" b="1" dirty="0">
                <a:solidFill>
                  <a:srgbClr val="FFFFFF"/>
                </a:solidFill>
                <a:latin typeface="Meiryo" charset="-128"/>
                <a:ea typeface="Meiryo" charset="-128"/>
                <a:cs typeface="Meiryo" charset="-128"/>
              </a:rPr>
              <a:t>即応</a:t>
            </a:r>
            <a:r>
              <a:rPr kumimoji="1" lang="ja-JP" altLang="en-US" sz="2000" dirty="0">
                <a:solidFill>
                  <a:srgbClr val="FFFFFF"/>
                </a:solidFill>
                <a:latin typeface="Meiryo" charset="-128"/>
                <a:ea typeface="Meiryo" charset="-128"/>
                <a:cs typeface="Meiryo" charset="-128"/>
              </a:rPr>
              <a:t>する</a:t>
            </a: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本当に</a:t>
            </a:r>
            <a:r>
              <a:rPr kumimoji="1" lang="ja-JP" altLang="en-US" sz="2000" b="1" dirty="0">
                <a:solidFill>
                  <a:srgbClr val="FFFFFF"/>
                </a:solidFill>
                <a:latin typeface="Meiryo" charset="-128"/>
                <a:ea typeface="Meiryo" charset="-128"/>
                <a:cs typeface="Meiryo" charset="-128"/>
              </a:rPr>
              <a:t>「使う」システム</a:t>
            </a:r>
            <a:r>
              <a:rPr kumimoji="1" lang="ja-JP" altLang="en-US" sz="2000" dirty="0">
                <a:solidFill>
                  <a:srgbClr val="FFFFFF"/>
                </a:solidFill>
                <a:latin typeface="Meiryo" charset="-128"/>
                <a:ea typeface="Meiryo" charset="-128"/>
                <a:cs typeface="Meiryo" charset="-128"/>
              </a:rPr>
              <a:t>だけ</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を</a:t>
            </a:r>
            <a:r>
              <a:rPr lang="ja-JP" altLang="en-US" sz="2000" dirty="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アジャイル開発</a:t>
            </a:r>
            <a:endParaRPr kumimoji="1" lang="en-US" altLang="ja-JP" sz="800" b="1"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 </a:t>
            </a:r>
          </a:p>
          <a:p>
            <a:pPr algn="ctr"/>
            <a:r>
              <a:rPr lang="ja-JP" altLang="en-US" sz="1400" dirty="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DevOps</a:t>
            </a:r>
          </a:p>
          <a:p>
            <a:pPr algn="ctr"/>
            <a:endParaRPr lang="en-US" altLang="ja-JP" sz="8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クラウド</a:t>
            </a:r>
            <a:endParaRPr lang="en-US" altLang="ja-JP"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自動化と高速開発</a:t>
            </a: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9464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4FD877-E257-0441-AAD8-CF53FE5F79F0}"/>
              </a:ext>
            </a:extLst>
          </p:cNvPr>
          <p:cNvSpPr>
            <a:spLocks noGrp="1"/>
          </p:cNvSpPr>
          <p:nvPr>
            <p:ph type="title"/>
          </p:nvPr>
        </p:nvSpPr>
        <p:spPr/>
        <p:txBody>
          <a:bodyPr/>
          <a:lstStyle/>
          <a:p>
            <a:r>
              <a:rPr lang="en-US" altLang="ja-JP" sz="2000" dirty="0"/>
              <a:t>2018</a:t>
            </a:r>
            <a:r>
              <a:rPr lang="ja-JP" altLang="ja-JP" sz="2000"/>
              <a:t>年 国内クラウドインフラストラクチャに関するユーザー動向調査</a:t>
            </a:r>
            <a:r>
              <a:rPr lang="ja-JP" altLang="en-US" sz="2000"/>
              <a:t>・</a:t>
            </a:r>
            <a:r>
              <a:rPr lang="en-US" altLang="ja-JP" sz="2000" dirty="0"/>
              <a:t>IDC Japan</a:t>
            </a:r>
            <a:endParaRPr kumimoji="1" lang="ja-JP" altLang="en-US" sz="2000"/>
          </a:p>
        </p:txBody>
      </p:sp>
      <p:sp>
        <p:nvSpPr>
          <p:cNvPr id="3" name="スライド番号プレースホルダー 2">
            <a:extLst>
              <a:ext uri="{FF2B5EF4-FFF2-40B4-BE49-F238E27FC236}">
                <a16:creationId xmlns:a16="http://schemas.microsoft.com/office/drawing/2014/main" id="{2F1C830A-0A7B-B44F-9F36-C0E7FAF281C3}"/>
              </a:ext>
            </a:extLst>
          </p:cNvPr>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4" name="図 3">
            <a:extLst>
              <a:ext uri="{FF2B5EF4-FFF2-40B4-BE49-F238E27FC236}">
                <a16:creationId xmlns:a16="http://schemas.microsoft.com/office/drawing/2014/main" id="{0DFFBAA7-8A4D-CE4F-9BD7-1DFCFB432AE6}"/>
              </a:ext>
            </a:extLst>
          </p:cNvPr>
          <p:cNvPicPr>
            <a:picLocks noChangeAspect="1"/>
          </p:cNvPicPr>
          <p:nvPr/>
        </p:nvPicPr>
        <p:blipFill>
          <a:blip r:embed="rId2"/>
          <a:stretch>
            <a:fillRect/>
          </a:stretch>
        </p:blipFill>
        <p:spPr>
          <a:xfrm>
            <a:off x="81333" y="1883301"/>
            <a:ext cx="3830603" cy="2073998"/>
          </a:xfrm>
          <a:prstGeom prst="rect">
            <a:avLst/>
          </a:prstGeom>
        </p:spPr>
      </p:pic>
      <p:pic>
        <p:nvPicPr>
          <p:cNvPr id="5" name="図 4">
            <a:extLst>
              <a:ext uri="{FF2B5EF4-FFF2-40B4-BE49-F238E27FC236}">
                <a16:creationId xmlns:a16="http://schemas.microsoft.com/office/drawing/2014/main" id="{59C19917-2D7A-0C4F-8FED-F2C2BA1CF3DA}"/>
              </a:ext>
            </a:extLst>
          </p:cNvPr>
          <p:cNvPicPr>
            <a:picLocks noChangeAspect="1"/>
          </p:cNvPicPr>
          <p:nvPr/>
        </p:nvPicPr>
        <p:blipFill>
          <a:blip r:embed="rId3"/>
          <a:stretch>
            <a:fillRect/>
          </a:stretch>
        </p:blipFill>
        <p:spPr>
          <a:xfrm>
            <a:off x="4167368" y="1883301"/>
            <a:ext cx="4752573" cy="2097921"/>
          </a:xfrm>
          <a:prstGeom prst="rect">
            <a:avLst/>
          </a:prstGeom>
        </p:spPr>
      </p:pic>
      <p:sp>
        <p:nvSpPr>
          <p:cNvPr id="7" name="正方形/長方形 6">
            <a:extLst>
              <a:ext uri="{FF2B5EF4-FFF2-40B4-BE49-F238E27FC236}">
                <a16:creationId xmlns:a16="http://schemas.microsoft.com/office/drawing/2014/main" id="{920A1284-DF33-5948-A3D1-7697D847622C}"/>
              </a:ext>
            </a:extLst>
          </p:cNvPr>
          <p:cNvSpPr/>
          <p:nvPr/>
        </p:nvSpPr>
        <p:spPr>
          <a:xfrm>
            <a:off x="333059" y="4500437"/>
            <a:ext cx="8477881" cy="830997"/>
          </a:xfrm>
          <a:prstGeom prst="rect">
            <a:avLst/>
          </a:prstGeom>
        </p:spPr>
        <p:txBody>
          <a:bodyPr wrap="square">
            <a:spAutoFit/>
          </a:bodyPr>
          <a:lstStyle/>
          <a:p>
            <a:pPr marL="285750" indent="-285750" algn="just">
              <a:spcAft>
                <a:spcPts val="0"/>
              </a:spcAft>
              <a:buFont typeface="Wingdings" pitchFamily="2" charset="2"/>
              <a:buChar char="l"/>
            </a:pP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40</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％以上の企業がオンプレミス仮想サーバー環境をクラウドサービスへ移行する方針</a:t>
            </a:r>
          </a:p>
          <a:p>
            <a:pPr marL="285750" indent="-285750" algn="just">
              <a:spcAft>
                <a:spcPts val="0"/>
              </a:spcAft>
              <a:buFont typeface="Wingdings" pitchFamily="2" charset="2"/>
              <a:buChar char="l"/>
            </a:pP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OpenStack</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の導入が拡大、</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Red Hat</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ディストリビューション使用率が</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40</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％超</a:t>
            </a:r>
          </a:p>
          <a:p>
            <a:pPr marL="285750" indent="-285750" algn="just">
              <a:spcAft>
                <a:spcPts val="0"/>
              </a:spcAft>
              <a:buFont typeface="Wingdings" pitchFamily="2" charset="2"/>
              <a:buChar char="l"/>
            </a:pPr>
            <a:r>
              <a:rPr lang="ja-JP" altLang="ja-JP" sz="1600" kern="100">
                <a:latin typeface="Meiryo" panose="020B0604030504040204" pitchFamily="34" charset="-128"/>
                <a:ea typeface="Meiryo" panose="020B0604030504040204" pitchFamily="34" charset="-128"/>
                <a:cs typeface="Times New Roman" panose="02020603050405020304" pitchFamily="18" charset="0"/>
              </a:rPr>
              <a:t>企業の約半数が</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Docker</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に対する取り組みを行っており今後の導入拡大に期待</a:t>
            </a:r>
          </a:p>
        </p:txBody>
      </p:sp>
      <p:sp>
        <p:nvSpPr>
          <p:cNvPr id="8" name="正方形/長方形 7">
            <a:extLst>
              <a:ext uri="{FF2B5EF4-FFF2-40B4-BE49-F238E27FC236}">
                <a16:creationId xmlns:a16="http://schemas.microsoft.com/office/drawing/2014/main" id="{E0E338BA-29D0-BB45-B7C0-1348E128BD03}"/>
              </a:ext>
            </a:extLst>
          </p:cNvPr>
          <p:cNvSpPr/>
          <p:nvPr/>
        </p:nvSpPr>
        <p:spPr>
          <a:xfrm>
            <a:off x="4347941" y="5597573"/>
            <a:ext cx="4572000" cy="276999"/>
          </a:xfrm>
          <a:prstGeom prst="rect">
            <a:avLst/>
          </a:prstGeom>
        </p:spPr>
        <p:txBody>
          <a:bodyPr>
            <a:spAutoFit/>
          </a:bodyPr>
          <a:lstStyle/>
          <a:p>
            <a:pPr algn="r"/>
            <a:r>
              <a:rPr lang="ja-JP" altLang="en-US" sz="1200"/>
              <a:t>https://www.idcjapan.co.jp/Press/Current/20180614Apr.html</a:t>
            </a:r>
          </a:p>
        </p:txBody>
      </p:sp>
    </p:spTree>
    <p:extLst>
      <p:ext uri="{BB962C8B-B14F-4D97-AF65-F5344CB8AC3E}">
        <p14:creationId xmlns:p14="http://schemas.microsoft.com/office/powerpoint/2010/main" val="690035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p:txBody>
          <a:bodyPr/>
          <a:lstStyle/>
          <a:p>
            <a:r>
              <a:rPr lang="ja-JP" altLang="ja-JP"/>
              <a:t>「クラウド・バイ・デフォルト原則」</a:t>
            </a:r>
            <a:endParaRPr kumimoji="1" lang="ja-JP" altLang="en-US"/>
          </a:p>
        </p:txBody>
      </p:sp>
      <p:sp>
        <p:nvSpPr>
          <p:cNvPr id="3" name="スライド番号プレースホルダー 2">
            <a:extLst>
              <a:ext uri="{FF2B5EF4-FFF2-40B4-BE49-F238E27FC236}">
                <a16:creationId xmlns:a16="http://schemas.microsoft.com/office/drawing/2014/main" id="{F378D622-23A8-604F-9FCE-81941E2FD8A8}"/>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80373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a:t>
            </a:r>
            <a:r>
              <a:rPr lang="ja-JP" altLang="en-US" dirty="0">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31298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a:duotone>
              <a:schemeClr val="accent1">
                <a:shade val="45000"/>
                <a:satMod val="135000"/>
              </a:schemeClr>
              <a:prstClr val="white"/>
            </a:duotone>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a:stretch>
            <a:fillRect/>
          </a:stretch>
        </p:blipFill>
        <p:spPr>
          <a:xfrm>
            <a:off x="2508397" y="5029086"/>
            <a:ext cx="280572" cy="280572"/>
          </a:xfrm>
          <a:prstGeom prst="rect">
            <a:avLst/>
          </a:prstGeom>
        </p:spPr>
      </p:pic>
      <p:pic>
        <p:nvPicPr>
          <p:cNvPr id="43" name="図 42"/>
          <p:cNvPicPr>
            <a:picLocks noChangeAspect="1"/>
          </p:cNvPicPr>
          <p:nvPr/>
        </p:nvPicPr>
        <p:blipFill>
          <a:blip r:embed="rId2"/>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2">
            <a:duotone>
              <a:schemeClr val="accent6">
                <a:shade val="45000"/>
                <a:satMod val="135000"/>
              </a:schemeClr>
              <a:prstClr val="white"/>
            </a:duotone>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40854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1137360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57374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2027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26029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2164013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36345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351186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開発とアジャイル開発（６）</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75129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516" y="881231"/>
            <a:ext cx="8712968" cy="15432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215516" y="2549384"/>
            <a:ext cx="8712968" cy="19625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215516" y="4636843"/>
            <a:ext cx="8712968" cy="18164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アジャイル開発の目的・理念・手法</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正方形/長方形 3"/>
          <p:cNvSpPr/>
          <p:nvPr/>
        </p:nvSpPr>
        <p:spPr>
          <a:xfrm>
            <a:off x="521125" y="1342901"/>
            <a:ext cx="8047523" cy="101566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高品質で無駄がなく、変更要求に対応できるきるソフトウエアを作成する為</a:t>
            </a:r>
            <a:endParaRPr lang="en-US" altLang="ja-JP"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適切な一連の手順に従う</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高い協調と自律的なプロジェクト関係者によって実施される</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イタラティブ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反復</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周期)、インクリメンタル（順次増加部分を積み上げていく</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方式</a:t>
            </a:r>
            <a:endParaRPr lang="en-US" altLang="ja-JP" sz="1400" dirty="0">
              <a:solidFill>
                <a:schemeClr val="bg1"/>
              </a:solidFill>
              <a:latin typeface="Meiryo" charset="-128"/>
              <a:ea typeface="Meiryo" charset="-128"/>
              <a:cs typeface="Meiryo" charset="-128"/>
            </a:endParaRPr>
          </a:p>
        </p:txBody>
      </p:sp>
      <p:sp>
        <p:nvSpPr>
          <p:cNvPr id="5" name="正方形/長方形 4"/>
          <p:cNvSpPr/>
          <p:nvPr/>
        </p:nvSpPr>
        <p:spPr>
          <a:xfrm>
            <a:off x="333980" y="2942237"/>
            <a:ext cx="8476040" cy="1569660"/>
          </a:xfrm>
          <a:prstGeom prst="rect">
            <a:avLst/>
          </a:prstGeom>
        </p:spPr>
        <p:txBody>
          <a:bodyPr wrap="square">
            <a:spAutoFit/>
          </a:bodyPr>
          <a:lstStyle/>
          <a:p>
            <a:pPr marL="171450" indent="-171450">
              <a:buFont typeface="Wingdings" charset="2"/>
              <a:buChar char="n"/>
            </a:pPr>
            <a:r>
              <a:rPr lang="ja-JP" altLang="en-US" sz="1200" dirty="0">
                <a:solidFill>
                  <a:schemeClr val="bg1"/>
                </a:solidFill>
                <a:latin typeface="Meiryo" charset="-128"/>
                <a:ea typeface="Meiryo" charset="-128"/>
                <a:cs typeface="Meiryo" charset="-128"/>
              </a:rPr>
              <a:t>ダイナミックシステムズ開発技法(Dynamic Systems Development Method)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Dane Faulknerほか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アダプティブソフトウェア開発(Adaptive Software Development)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Jim Highsmith</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クリスタルメソッド(Crystal Methods)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Alistair Cockburn)</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スクラム(Scrum)</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 Schwaber、Jeff Sutherland</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エクストリームプログラミング</a:t>
            </a:r>
            <a:r>
              <a:rPr lang="en-US" altLang="ja-JP" sz="1200" dirty="0">
                <a:solidFill>
                  <a:schemeClr val="bg1"/>
                </a:solidFill>
                <a:latin typeface="Meiryo" charset="-128"/>
                <a:ea typeface="Meiryo" charset="-128"/>
                <a:cs typeface="Meiryo" charset="-128"/>
              </a:rPr>
              <a:t>(XP/</a:t>
            </a:r>
            <a:r>
              <a:rPr lang="en-US" altLang="ja-JP" sz="1200" dirty="0" err="1">
                <a:solidFill>
                  <a:schemeClr val="bg1"/>
                </a:solidFill>
                <a:latin typeface="Meiryo" charset="-128"/>
                <a:ea typeface="Meiryo" charset="-128"/>
                <a:cs typeface="Meiryo" charset="-128"/>
              </a:rPr>
              <a:t>eXtreme</a:t>
            </a:r>
            <a:r>
              <a:rPr lang="en-US" altLang="ja-JP" sz="1200" dirty="0">
                <a:solidFill>
                  <a:schemeClr val="bg1"/>
                </a:solidFill>
                <a:latin typeface="Meiryo" charset="-128"/>
                <a:ea typeface="Meiryo" charset="-128"/>
                <a:cs typeface="Meiryo" charset="-128"/>
              </a:rPr>
              <a:t> Programing)</a:t>
            </a:r>
            <a:r>
              <a:rPr lang="ja-JP" altLang="en-US" sz="1200" dirty="0">
                <a:solidFill>
                  <a:schemeClr val="bg1"/>
                </a:solidFill>
                <a:latin typeface="Meiryo" charset="-128"/>
                <a:ea typeface="Meiryo" charset="-128"/>
                <a:cs typeface="Meiryo" charset="-128"/>
              </a:rPr>
              <a: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Kent Beck、Eric Gammaほか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リーンソフトウェア開発(Lean Software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Tom and Mary Poppendieck</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フィーチャ駆動開発(Feature-Driven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Peter Code、Jeff DeLuca</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アジャイル統一プロセス(Agile Unified Process)</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Scott Ambler</a:t>
            </a:r>
          </a:p>
        </p:txBody>
      </p:sp>
      <p:sp>
        <p:nvSpPr>
          <p:cNvPr id="6" name="正方形/長方形 5"/>
          <p:cNvSpPr/>
          <p:nvPr/>
        </p:nvSpPr>
        <p:spPr>
          <a:xfrm>
            <a:off x="754328" y="5094647"/>
            <a:ext cx="7581115" cy="1323439"/>
          </a:xfrm>
          <a:prstGeom prst="rect">
            <a:avLst/>
          </a:prstGeom>
        </p:spPr>
        <p:txBody>
          <a:bodyPr wrap="square">
            <a:spAutoFit/>
          </a:bodyP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反復(周期)的(Iterative)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定期的なリリース</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漸進的(Incremental)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徐々に機能を増加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適応主義(Adaptive)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変化に対応(即応)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自律的(Self-Organized)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学習する組織</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多能工(Cell Production)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一人多役(SE、プログラマー、テスター)</a:t>
            </a:r>
          </a:p>
        </p:txBody>
      </p:sp>
      <p:sp>
        <p:nvSpPr>
          <p:cNvPr id="10" name="テキスト ボックス 9"/>
          <p:cNvSpPr txBox="1"/>
          <p:nvPr/>
        </p:nvSpPr>
        <p:spPr>
          <a:xfrm>
            <a:off x="3838466" y="956633"/>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目的と理念</a:t>
            </a:r>
          </a:p>
        </p:txBody>
      </p:sp>
      <p:sp>
        <p:nvSpPr>
          <p:cNvPr id="11" name="テキスト ボックス 10"/>
          <p:cNvSpPr txBox="1"/>
          <p:nvPr/>
        </p:nvSpPr>
        <p:spPr>
          <a:xfrm>
            <a:off x="4094948" y="261481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手　法</a:t>
            </a:r>
          </a:p>
        </p:txBody>
      </p:sp>
      <p:sp>
        <p:nvSpPr>
          <p:cNvPr id="12" name="テキスト ボックス 11"/>
          <p:cNvSpPr txBox="1"/>
          <p:nvPr/>
        </p:nvSpPr>
        <p:spPr>
          <a:xfrm>
            <a:off x="3710229" y="4704695"/>
            <a:ext cx="172354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共通する要素</a:t>
            </a:r>
          </a:p>
        </p:txBody>
      </p:sp>
    </p:spTree>
    <p:extLst>
      <p:ext uri="{BB962C8B-B14F-4D97-AF65-F5344CB8AC3E}">
        <p14:creationId xmlns:p14="http://schemas.microsoft.com/office/powerpoint/2010/main" val="586110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a:t>自律型の組織で変化への柔軟性を担保する</a:t>
            </a:r>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27</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さまざまな専門性を持った人がチームを組み、最初から最後まで一緒に働く。</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人とチームを重視し、彼らが自律的に働ける環境を与えることでブレークスルーが起こりやすくなり、同時に製品化までの時間が短くなる。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リーダーは、自律するチームの障害を取り除くことが仕事であり管理しない。</a:t>
            </a: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日本で行われている</a:t>
            </a:r>
            <a:endParaRPr lang="en-US" altLang="ja-JP" sz="1000" dirty="0">
              <a:latin typeface="Meiryo" charset="-128"/>
              <a:ea typeface="Meiryo" charset="-128"/>
              <a:cs typeface="Meiryo" charset="-128"/>
            </a:endParaRPr>
          </a:p>
          <a:p>
            <a:r>
              <a:rPr lang="ja-JP" altLang="en-US" sz="1000" b="1" u="sng" dirty="0">
                <a:latin typeface="Meiryo" charset="-128"/>
                <a:ea typeface="Meiryo" charset="-128"/>
                <a:cs typeface="Meiryo" charset="-128"/>
              </a:rPr>
              <a:t>新製品開発</a:t>
            </a:r>
            <a:r>
              <a:rPr lang="ja-JP" altLang="en-US" sz="1000" b="1" dirty="0">
                <a:latin typeface="Meiryo" charset="-128"/>
                <a:ea typeface="Meiryo" charset="-128"/>
                <a:cs typeface="Meiryo" charset="-128"/>
              </a:rPr>
              <a:t>のプロセス</a:t>
            </a:r>
            <a:r>
              <a:rPr lang="ja-JP" altLang="en-US" sz="1000" dirty="0">
                <a:latin typeface="Meiryo" charset="-128"/>
                <a:ea typeface="Meiryo" charset="-128"/>
                <a:cs typeface="Meiryo" charset="-128"/>
              </a:rPr>
              <a:t>を</a:t>
            </a:r>
            <a:endParaRPr lang="en-US" altLang="ja-JP" sz="1000" dirty="0">
              <a:latin typeface="Meiryo" charset="-128"/>
              <a:ea typeface="Meiryo" charset="-128"/>
              <a:cs typeface="Meiryo" charset="-128"/>
            </a:endParaRPr>
          </a:p>
          <a:p>
            <a:r>
              <a:rPr lang="ja-JP" altLang="en-US" sz="1000" dirty="0">
                <a:latin typeface="Meiryo" charset="-128"/>
                <a:ea typeface="Meiryo" charset="-128"/>
                <a:cs typeface="Meiryo" charset="-128"/>
              </a:rPr>
              <a:t>米国のやり方と比較した論文</a:t>
            </a:r>
            <a:endParaRPr lang="en-US" altLang="ja-JP" sz="1000" dirty="0">
              <a:latin typeface="Meiryo" charset="-128"/>
              <a:ea typeface="Meiryo" charset="-128"/>
              <a:cs typeface="Meiryo" charset="-128"/>
            </a:endParaRPr>
          </a:p>
          <a:p>
            <a:r>
              <a:rPr lang="en-US" altLang="ja-JP" sz="800" dirty="0">
                <a:latin typeface="Meiryo" charset="-128"/>
                <a:ea typeface="Meiryo" charset="-128"/>
                <a:cs typeface="Meiryo" charset="-128"/>
              </a:rPr>
              <a:t>1986,Harvard 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a:solidFill>
                  <a:schemeClr val="bg1"/>
                </a:solidFill>
                <a:latin typeface="Meiryo" charset="-128"/>
                <a:ea typeface="Meiryo" charset="-128"/>
                <a:cs typeface="Meiryo" charset="-128"/>
              </a:rPr>
              <a:t>Scrum</a:t>
            </a:r>
            <a:r>
              <a:rPr kumimoji="1" lang="ja-JP" altLang="en-US" sz="2800" dirty="0">
                <a:solidFill>
                  <a:schemeClr val="bg1"/>
                </a:solidFill>
                <a:latin typeface="Meiryo" charset="-128"/>
                <a:ea typeface="Meiryo" charset="-128"/>
                <a:cs typeface="Meiryo" charset="-128"/>
              </a:rPr>
              <a:t>（</a:t>
            </a:r>
            <a:r>
              <a:rPr lang="ja-JP" altLang="en-US" sz="2800" dirty="0">
                <a:solidFill>
                  <a:schemeClr val="bg1"/>
                </a:solidFill>
                <a:latin typeface="Meiryo" charset="-128"/>
                <a:ea typeface="Meiryo" charset="-128"/>
                <a:cs typeface="Meiryo" charset="-128"/>
              </a:rPr>
              <a:t>スクラム</a:t>
            </a:r>
            <a:r>
              <a:rPr kumimoji="1" lang="ja-JP" altLang="en-US" sz="3200" dirty="0">
                <a:solidFill>
                  <a:schemeClr val="bg1"/>
                </a:solidFill>
                <a:latin typeface="Meiryo" charset="-128"/>
                <a:ea typeface="Meiryo" charset="-128"/>
                <a:cs typeface="Meiryo" charset="-128"/>
              </a:rPr>
              <a:t>）</a:t>
            </a: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a:solidFill>
                    <a:schemeClr val="tx1">
                      <a:lumMod val="65000"/>
                      <a:lumOff val="35000"/>
                    </a:schemeClr>
                  </a:solidFill>
                  <a:latin typeface="Meiryo" charset="-128"/>
                  <a:ea typeface="Meiryo" charset="-128"/>
                  <a:cs typeface="Meiryo" charset="-128"/>
                </a:rPr>
                <a:t>1990</a:t>
              </a:r>
              <a:r>
                <a:rPr kumimoji="1" lang="ja-JP" altLang="en-US" sz="1200" dirty="0">
                  <a:solidFill>
                    <a:schemeClr val="tx1">
                      <a:lumMod val="65000"/>
                      <a:lumOff val="35000"/>
                    </a:schemeClr>
                  </a:solidFill>
                  <a:latin typeface="Meiryo" charset="-128"/>
                  <a:ea typeface="Meiryo" charset="-128"/>
                  <a:cs typeface="Meiryo" charset="-128"/>
                </a:rPr>
                <a:t>年代、</a:t>
              </a:r>
              <a:r>
                <a:rPr kumimoji="1" lang="en-US" altLang="ja-JP" sz="1200" dirty="0">
                  <a:solidFill>
                    <a:schemeClr val="tx1">
                      <a:lumMod val="65000"/>
                      <a:lumOff val="35000"/>
                    </a:schemeClr>
                  </a:solidFill>
                  <a:latin typeface="Meiryo" charset="-128"/>
                  <a:ea typeface="Meiryo" charset="-128"/>
                  <a:cs typeface="Meiryo" charset="-128"/>
                </a:rPr>
                <a:t>Jeff Sutherland</a:t>
              </a:r>
              <a:r>
                <a:rPr kumimoji="1" lang="ja-JP" altLang="en-US" sz="1200" dirty="0">
                  <a:solidFill>
                    <a:schemeClr val="tx1">
                      <a:lumMod val="65000"/>
                      <a:lumOff val="35000"/>
                    </a:schemeClr>
                  </a:solidFill>
                  <a:latin typeface="Meiryo" charset="-128"/>
                  <a:ea typeface="Meiryo" charset="-128"/>
                  <a:cs typeface="Meiryo" charset="-128"/>
                </a:rPr>
                <a:t>らが</a:t>
              </a:r>
              <a:endParaRPr kumimoji="1" lang="en-US" altLang="ja-JP" sz="1200" dirty="0">
                <a:solidFill>
                  <a:schemeClr val="tx1">
                    <a:lumMod val="65000"/>
                    <a:lumOff val="35000"/>
                  </a:schemeClr>
                </a:solidFill>
                <a:latin typeface="Meiryo" charset="-128"/>
                <a:ea typeface="Meiryo" charset="-128"/>
                <a:cs typeface="Meiryo" charset="-128"/>
              </a:endParaRPr>
            </a:p>
            <a:p>
              <a:r>
                <a:rPr kumimoji="1" lang="ja-JP" altLang="en-US" sz="1200" dirty="0">
                  <a:solidFill>
                    <a:schemeClr val="tx1">
                      <a:lumMod val="65000"/>
                      <a:lumOff val="35000"/>
                    </a:schemeClr>
                  </a:solidFill>
                  <a:latin typeface="Meiryo" charset="-128"/>
                  <a:ea typeface="Meiryo" charset="-128"/>
                  <a:cs typeface="Meiryo" charset="-128"/>
                </a:rPr>
                <a:t>ソフトウェア開発のに適用</a:t>
              </a: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アジャイル開発</a:t>
              </a: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a:solidFill>
                  <a:srgbClr val="0432FF"/>
                </a:solidFill>
                <a:latin typeface="Meiryo" charset="-128"/>
                <a:ea typeface="Meiryo" charset="-128"/>
                <a:cs typeface="Meiryo" charset="-128"/>
              </a:rPr>
              <a:t>不安定</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高い自由裁量と困難なゴールを持つ</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自己組織化</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情報ゼロから相互交流し自律的に仕組みを作る</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全員多能工</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分業を共有しメンバーがプロジェクトの責任を自覚する</a:t>
            </a: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a:solidFill>
                  <a:schemeClr val="accent6">
                    <a:lumMod val="75000"/>
                  </a:schemeClr>
                </a:solidFill>
                <a:latin typeface="Meiryo" charset="-128"/>
                <a:ea typeface="Meiryo" charset="-128"/>
                <a:cs typeface="Meiryo" charset="-128"/>
              </a:rPr>
              <a:t>イノベーションを</a:t>
            </a:r>
            <a:endParaRPr kumimoji="1" lang="en-US" altLang="ja-JP" sz="2800" b="1" dirty="0">
              <a:solidFill>
                <a:schemeClr val="accent6">
                  <a:lumMod val="75000"/>
                </a:schemeClr>
              </a:solidFill>
              <a:latin typeface="Meiryo" charset="-128"/>
              <a:ea typeface="Meiryo" charset="-128"/>
              <a:cs typeface="Meiryo" charset="-128"/>
            </a:endParaRPr>
          </a:p>
          <a:p>
            <a:pPr algn="ctr"/>
            <a:r>
              <a:rPr kumimoji="1" lang="ja-JP" altLang="en-US" sz="2800" b="1" dirty="0">
                <a:solidFill>
                  <a:schemeClr val="accent6">
                    <a:lumMod val="75000"/>
                  </a:schemeClr>
                </a:solidFill>
                <a:latin typeface="Meiryo" charset="-128"/>
                <a:ea typeface="Meiryo" charset="-128"/>
                <a:cs typeface="Meiryo" charset="-128"/>
              </a:rPr>
              <a:t>生みだす方法論</a:t>
            </a:r>
          </a:p>
        </p:txBody>
      </p:sp>
    </p:spTree>
    <p:extLst>
      <p:ext uri="{BB962C8B-B14F-4D97-AF65-F5344CB8AC3E}">
        <p14:creationId xmlns:p14="http://schemas.microsoft.com/office/powerpoint/2010/main" val="2659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スクラム：</a:t>
            </a:r>
            <a:r>
              <a:rPr lang="ja-JP" altLang="en-US" dirty="0"/>
              <a:t>特徴・</a:t>
            </a:r>
            <a:r>
              <a:rPr lang="en-US" altLang="ja-JP" dirty="0"/>
              <a:t>3</a:t>
            </a:r>
            <a:r>
              <a:rPr lang="ja-JP" altLang="en-US" dirty="0"/>
              <a:t>本の柱・基本的考え方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p:cNvSpPr/>
          <p:nvPr/>
        </p:nvSpPr>
        <p:spPr>
          <a:xfrm>
            <a:off x="323528" y="1154121"/>
            <a:ext cx="8496944" cy="5047536"/>
          </a:xfrm>
          <a:prstGeom prst="rect">
            <a:avLst/>
          </a:prstGeom>
        </p:spPr>
        <p:txBody>
          <a:bodyPr wrap="square">
            <a:spAutoFit/>
          </a:bodyPr>
          <a:lstStyle/>
          <a:p>
            <a:r>
              <a:rPr lang="ja-JP" altLang="en-US" dirty="0">
                <a:latin typeface="Meiryo" charset="-128"/>
                <a:ea typeface="Meiryo" charset="-128"/>
                <a:cs typeface="Meiryo" charset="-128"/>
              </a:rPr>
              <a:t>システム開発のフレームワーク（</a:t>
            </a:r>
            <a:r>
              <a:rPr lang="en-US" altLang="ja-JP" dirty="0">
                <a:latin typeface="Meiryo" charset="-128"/>
                <a:ea typeface="Meiryo" charset="-128"/>
                <a:cs typeface="Meiryo" charset="-128"/>
              </a:rPr>
              <a:t>1995</a:t>
            </a:r>
            <a:r>
              <a:rPr lang="ja-JP" altLang="en-US" dirty="0">
                <a:latin typeface="Meiryo" charset="-128"/>
                <a:ea typeface="Meiryo" charset="-128"/>
                <a:cs typeface="Meiryo" charset="-128"/>
              </a:rPr>
              <a:t>）／ Ken Schwaber &amp; Jeff Sutherland</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特徴</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軽量</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理解しやすい（シンプル）</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会得するのは比較的難しい</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三本の柱</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Transparency （透明性）</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Inspection （視察、検査）</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Adaptation （適応、順応、改作）</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基本的考え方</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タイム・ボックス（Time Box）</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時間を区切って、その時間内に目的を果たす仕事を行う仕事の仕方</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機能横断的な固定化されたチーム</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チーム内で役割分担を決めず、全員が必要な仕事をこなす多能工（T型人間のチームでできるだけチームメ ンバーを固定化した方がよい</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持続可能なペース </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徹夜や残業を排除して安定した持続可能な一定のペースで開発し、定期的にリリースを行う</a:t>
            </a:r>
          </a:p>
        </p:txBody>
      </p:sp>
    </p:spTree>
    <p:extLst>
      <p:ext uri="{BB962C8B-B14F-4D97-AF65-F5344CB8AC3E}">
        <p14:creationId xmlns:p14="http://schemas.microsoft.com/office/powerpoint/2010/main" val="17900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正方形/長方形 180"/>
          <p:cNvSpPr/>
          <p:nvPr/>
        </p:nvSpPr>
        <p:spPr>
          <a:xfrm>
            <a:off x="310264" y="4946644"/>
            <a:ext cx="8592954" cy="159527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台形 179"/>
          <p:cNvSpPr/>
          <p:nvPr/>
        </p:nvSpPr>
        <p:spPr>
          <a:xfrm>
            <a:off x="310264" y="2787106"/>
            <a:ext cx="8593366" cy="2162620"/>
          </a:xfrm>
          <a:custGeom>
            <a:avLst/>
            <a:gdLst>
              <a:gd name="connsiteX0" fmla="*/ 0 w 8592954"/>
              <a:gd name="connsiteY0" fmla="*/ 2078821 h 2078821"/>
              <a:gd name="connsiteX1" fmla="*/ 519705 w 8592954"/>
              <a:gd name="connsiteY1" fmla="*/ 0 h 2078821"/>
              <a:gd name="connsiteX2" fmla="*/ 8073249 w 8592954"/>
              <a:gd name="connsiteY2" fmla="*/ 0 h 2078821"/>
              <a:gd name="connsiteX3" fmla="*/ 8592954 w 8592954"/>
              <a:gd name="connsiteY3" fmla="*/ 2078821 h 2078821"/>
              <a:gd name="connsiteX4" fmla="*/ 0 w 8592954"/>
              <a:gd name="connsiteY4" fmla="*/ 2078821 h 2078821"/>
              <a:gd name="connsiteX0" fmla="*/ 0 w 8592954"/>
              <a:gd name="connsiteY0" fmla="*/ 2095599 h 2095599"/>
              <a:gd name="connsiteX1" fmla="*/ 3145459 w 8592954"/>
              <a:gd name="connsiteY1" fmla="*/ 0 h 2095599"/>
              <a:gd name="connsiteX2" fmla="*/ 8073249 w 8592954"/>
              <a:gd name="connsiteY2" fmla="*/ 16778 h 2095599"/>
              <a:gd name="connsiteX3" fmla="*/ 8592954 w 8592954"/>
              <a:gd name="connsiteY3" fmla="*/ 2095599 h 2095599"/>
              <a:gd name="connsiteX4" fmla="*/ 0 w 8592954"/>
              <a:gd name="connsiteY4" fmla="*/ 2095599 h 2095599"/>
              <a:gd name="connsiteX0" fmla="*/ 0 w 8593366"/>
              <a:gd name="connsiteY0" fmla="*/ 2095599 h 2095599"/>
              <a:gd name="connsiteX1" fmla="*/ 3145459 w 8593366"/>
              <a:gd name="connsiteY1" fmla="*/ 0 h 2095599"/>
              <a:gd name="connsiteX2" fmla="*/ 8593366 w 8593366"/>
              <a:gd name="connsiteY2" fmla="*/ 25167 h 2095599"/>
              <a:gd name="connsiteX3" fmla="*/ 8592954 w 8593366"/>
              <a:gd name="connsiteY3" fmla="*/ 2095599 h 2095599"/>
              <a:gd name="connsiteX4" fmla="*/ 0 w 8593366"/>
              <a:gd name="connsiteY4" fmla="*/ 2095599 h 2095599"/>
              <a:gd name="connsiteX0" fmla="*/ 0 w 8593366"/>
              <a:gd name="connsiteY0" fmla="*/ 2095599 h 2095599"/>
              <a:gd name="connsiteX1" fmla="*/ 3145459 w 8593366"/>
              <a:gd name="connsiteY1" fmla="*/ 0 h 2095599"/>
              <a:gd name="connsiteX2" fmla="*/ 8593366 w 8593366"/>
              <a:gd name="connsiteY2" fmla="*/ 8389 h 2095599"/>
              <a:gd name="connsiteX3" fmla="*/ 8592954 w 8593366"/>
              <a:gd name="connsiteY3" fmla="*/ 2095599 h 2095599"/>
              <a:gd name="connsiteX4" fmla="*/ 0 w 8593366"/>
              <a:gd name="connsiteY4" fmla="*/ 2095599 h 209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66" h="2095599">
                <a:moveTo>
                  <a:pt x="0" y="2095599"/>
                </a:moveTo>
                <a:lnTo>
                  <a:pt x="3145459" y="0"/>
                </a:lnTo>
                <a:lnTo>
                  <a:pt x="8593366" y="8389"/>
                </a:lnTo>
                <a:cubicBezTo>
                  <a:pt x="8593229" y="698533"/>
                  <a:pt x="8593091" y="1405455"/>
                  <a:pt x="8592954" y="2095599"/>
                </a:cubicBezTo>
                <a:lnTo>
                  <a:pt x="0" y="2095599"/>
                </a:lnTo>
                <a:close/>
              </a:path>
            </a:pathLst>
          </a:cu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スクラム・プロセス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ホームベース 3"/>
          <p:cNvSpPr/>
          <p:nvPr/>
        </p:nvSpPr>
        <p:spPr>
          <a:xfrm>
            <a:off x="6636696"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4</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5" name="ホームベース 4"/>
          <p:cNvSpPr/>
          <p:nvPr/>
        </p:nvSpPr>
        <p:spPr>
          <a:xfrm>
            <a:off x="4512839"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3</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6" name="ホームベース 5"/>
          <p:cNvSpPr/>
          <p:nvPr/>
        </p:nvSpPr>
        <p:spPr>
          <a:xfrm>
            <a:off x="2411343"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2</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7" name="ホームベース 6"/>
          <p:cNvSpPr/>
          <p:nvPr/>
        </p:nvSpPr>
        <p:spPr>
          <a:xfrm>
            <a:off x="323111"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1</a:t>
            </a:r>
          </a:p>
          <a:p>
            <a:pPr algn="ctr"/>
            <a:r>
              <a:rPr kumimoji="1"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endParaRPr kumimoji="1" lang="ja-JP" altLang="en-US" sz="1200" dirty="0">
              <a:solidFill>
                <a:srgbClr val="FFFFFF"/>
              </a:solidFill>
              <a:latin typeface="Meiryo" charset="-128"/>
              <a:ea typeface="Meiryo" charset="-128"/>
              <a:cs typeface="Meiryo" charset="-128"/>
            </a:endParaRPr>
          </a:p>
        </p:txBody>
      </p:sp>
      <p:sp>
        <p:nvSpPr>
          <p:cNvPr id="8" name="上矢印吹き出し 7"/>
          <p:cNvSpPr/>
          <p:nvPr/>
        </p:nvSpPr>
        <p:spPr>
          <a:xfrm>
            <a:off x="200241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9" name="上矢印吹き出し 8"/>
          <p:cNvSpPr/>
          <p:nvPr/>
        </p:nvSpPr>
        <p:spPr>
          <a:xfrm>
            <a:off x="4090646"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0" name="上矢印吹き出し 9"/>
          <p:cNvSpPr/>
          <p:nvPr/>
        </p:nvSpPr>
        <p:spPr>
          <a:xfrm>
            <a:off x="6192142"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1" name="上矢印吹き出し 10"/>
          <p:cNvSpPr/>
          <p:nvPr/>
        </p:nvSpPr>
        <p:spPr>
          <a:xfrm>
            <a:off x="828037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blip>
          <a:stretch>
            <a:fillRect/>
          </a:stretch>
        </p:blipFill>
        <p:spPr>
          <a:xfrm>
            <a:off x="6816732" y="908720"/>
            <a:ext cx="465598" cy="493335"/>
          </a:xfrm>
          <a:prstGeom prst="rect">
            <a:avLst/>
          </a:prstGeom>
        </p:spPr>
      </p:pic>
      <p:grpSp>
        <p:nvGrpSpPr>
          <p:cNvPr id="18" name="図形グループ 17"/>
          <p:cNvGrpSpPr/>
          <p:nvPr/>
        </p:nvGrpSpPr>
        <p:grpSpPr>
          <a:xfrm>
            <a:off x="310264" y="1047311"/>
            <a:ext cx="231924" cy="471366"/>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 name="テキスト ボックス 21"/>
          <p:cNvSpPr txBox="1"/>
          <p:nvPr/>
        </p:nvSpPr>
        <p:spPr>
          <a:xfrm>
            <a:off x="542188" y="1252949"/>
            <a:ext cx="2492990" cy="369332"/>
          </a:xfrm>
          <a:prstGeom prst="rect">
            <a:avLst/>
          </a:prstGeom>
          <a:noFill/>
        </p:spPr>
        <p:txBody>
          <a:bodyPr wrap="none" rtlCol="0">
            <a:spAutoFit/>
          </a:bodyPr>
          <a:lstStyle/>
          <a:p>
            <a:r>
              <a:rPr kumimoji="1" lang="ja-JP" altLang="en-US">
                <a:latin typeface="Meiryo" charset="-128"/>
                <a:ea typeface="Meiryo" charset="-128"/>
                <a:cs typeface="Meiryo" charset="-128"/>
              </a:rPr>
              <a:t>プロダクト・オーナー</a:t>
            </a:r>
          </a:p>
        </p:txBody>
      </p:sp>
      <p:sp>
        <p:nvSpPr>
          <p:cNvPr id="23" name="正方形/長方形 22"/>
          <p:cNvSpPr/>
          <p:nvPr/>
        </p:nvSpPr>
        <p:spPr>
          <a:xfrm>
            <a:off x="310264" y="178045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プロダクト・バックログ</a:t>
            </a:r>
            <a:endParaRPr kumimoji="1"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kumimoji="1" lang="ja-JP" altLang="en-US" sz="800" dirty="0">
              <a:solidFill>
                <a:schemeClr val="tx1"/>
              </a:solidFill>
              <a:latin typeface="Meiryo" charset="-128"/>
              <a:ea typeface="Meiryo" charset="-128"/>
              <a:cs typeface="Meiryo" charset="-128"/>
            </a:endParaRPr>
          </a:p>
        </p:txBody>
      </p:sp>
      <p:sp>
        <p:nvSpPr>
          <p:cNvPr id="24" name="正方形/長方形 23"/>
          <p:cNvSpPr/>
          <p:nvPr/>
        </p:nvSpPr>
        <p:spPr>
          <a:xfrm>
            <a:off x="1810297" y="178479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スプリント･プラン</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イテレーション毎の</a:t>
            </a:r>
            <a:endParaRPr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内容区分</a:t>
            </a:r>
            <a:endParaRPr lang="en-US" altLang="ja-JP" sz="800" dirty="0">
              <a:solidFill>
                <a:schemeClr val="tx1"/>
              </a:solidFill>
              <a:latin typeface="Meiryo" charset="-128"/>
              <a:ea typeface="Meiryo" charset="-128"/>
              <a:cs typeface="Meiryo" charset="-128"/>
            </a:endParaRPr>
          </a:p>
          <a:p>
            <a:pPr algn="ct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a:p>
            <a:pPr algn="ctr"/>
            <a:r>
              <a:rPr lang="en-US" altLang="ja-JP" sz="800" dirty="0">
                <a:solidFill>
                  <a:schemeClr val="tx1"/>
                </a:solidFill>
                <a:latin typeface="Meiryo" charset="-128"/>
                <a:ea typeface="Meiryo" charset="-128"/>
                <a:cs typeface="Meiryo" charset="-128"/>
              </a:rPr>
              <a:t>2</a:t>
            </a:r>
            <a:r>
              <a:rPr lang="ja-JP" altLang="en-US" sz="800" dirty="0">
                <a:solidFill>
                  <a:schemeClr val="tx1"/>
                </a:solidFill>
                <a:latin typeface="Meiryo" charset="-128"/>
                <a:ea typeface="Meiryo" charset="-128"/>
                <a:cs typeface="Meiryo" charset="-128"/>
              </a:rPr>
              <a:t>時間程度の単位</a:t>
            </a: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p:txBody>
      </p:sp>
      <p:grpSp>
        <p:nvGrpSpPr>
          <p:cNvPr id="25" name="図形グループ 24"/>
          <p:cNvGrpSpPr/>
          <p:nvPr/>
        </p:nvGrpSpPr>
        <p:grpSpPr>
          <a:xfrm>
            <a:off x="3461337" y="1047311"/>
            <a:ext cx="231924" cy="47136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p:cNvSpPr txBox="1"/>
          <p:nvPr/>
        </p:nvSpPr>
        <p:spPr>
          <a:xfrm>
            <a:off x="3693261" y="1252949"/>
            <a:ext cx="2146742" cy="369332"/>
          </a:xfrm>
          <a:prstGeom prst="rect">
            <a:avLst/>
          </a:prstGeom>
          <a:noFill/>
        </p:spPr>
        <p:txBody>
          <a:bodyPr wrap="none" rtlCol="0">
            <a:spAutoFit/>
          </a:bodyPr>
          <a:lstStyle/>
          <a:p>
            <a:r>
              <a:rPr kumimoji="1" lang="ja-JP" altLang="en-US" dirty="0">
                <a:latin typeface="Meiryo" charset="-128"/>
                <a:ea typeface="Meiryo" charset="-128"/>
                <a:cs typeface="Meiryo" charset="-128"/>
              </a:rPr>
              <a:t>スクラム･マスター</a:t>
            </a:r>
          </a:p>
        </p:txBody>
      </p:sp>
      <p:sp>
        <p:nvSpPr>
          <p:cNvPr id="29" name="正方形/長方形 28"/>
          <p:cNvSpPr/>
          <p:nvPr/>
        </p:nvSpPr>
        <p:spPr>
          <a:xfrm>
            <a:off x="3461337" y="1780453"/>
            <a:ext cx="1309408" cy="10088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タスク･リスト</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スプリント・バックログ</a:t>
            </a:r>
            <a:endParaRPr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lang="ja-JP" altLang="en-US" sz="800" dirty="0">
              <a:solidFill>
                <a:schemeClr val="tx1"/>
              </a:solidFill>
              <a:latin typeface="Meiryo" charset="-128"/>
              <a:ea typeface="Meiryo" charset="-128"/>
              <a:cs typeface="Meiryo" charset="-128"/>
            </a:endParaRPr>
          </a:p>
        </p:txBody>
      </p:sp>
      <p:grpSp>
        <p:nvGrpSpPr>
          <p:cNvPr id="30" name="図形グループ 29"/>
          <p:cNvGrpSpPr/>
          <p:nvPr/>
        </p:nvGrpSpPr>
        <p:grpSpPr>
          <a:xfrm>
            <a:off x="6700770" y="1047311"/>
            <a:ext cx="231924" cy="471366"/>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6959746" y="1046377"/>
            <a:ext cx="231924" cy="471366"/>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テキスト ボックス 35"/>
          <p:cNvSpPr txBox="1"/>
          <p:nvPr/>
        </p:nvSpPr>
        <p:spPr>
          <a:xfrm>
            <a:off x="7282330" y="1252636"/>
            <a:ext cx="1338828" cy="369332"/>
          </a:xfrm>
          <a:prstGeom prst="rect">
            <a:avLst/>
          </a:prstGeom>
          <a:noFill/>
        </p:spPr>
        <p:txBody>
          <a:bodyPr wrap="none" rtlCol="0">
            <a:spAutoFit/>
          </a:bodyPr>
          <a:lstStyle/>
          <a:p>
            <a:r>
              <a:rPr kumimoji="1" lang="ja-JP" altLang="en-US" dirty="0">
                <a:latin typeface="Meiryo" charset="-128"/>
                <a:ea typeface="Meiryo" charset="-128"/>
                <a:cs typeface="Meiryo" charset="-128"/>
              </a:rPr>
              <a:t>開発チーム</a:t>
            </a:r>
          </a:p>
        </p:txBody>
      </p:sp>
      <p:grpSp>
        <p:nvGrpSpPr>
          <p:cNvPr id="38" name="図形グループ 37"/>
          <p:cNvGrpSpPr/>
          <p:nvPr/>
        </p:nvGrpSpPr>
        <p:grpSpPr>
          <a:xfrm>
            <a:off x="6704306" y="1703020"/>
            <a:ext cx="231924" cy="471366"/>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8671294" y="1779497"/>
            <a:ext cx="231924" cy="471366"/>
            <a:chOff x="1946324" y="4125162"/>
            <a:chExt cx="969964" cy="2007872"/>
          </a:xfrm>
        </p:grpSpPr>
        <p:sp>
          <p:nvSpPr>
            <p:cNvPr id="42" name="円/楕円 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6700770" y="2321434"/>
            <a:ext cx="231924" cy="471366"/>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8671294" y="2355984"/>
            <a:ext cx="231924" cy="471366"/>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6764437" y="5025091"/>
            <a:ext cx="1950588" cy="1404348"/>
            <a:chOff x="7501938" y="1797271"/>
            <a:chExt cx="1318534" cy="1008832"/>
          </a:xfrm>
        </p:grpSpPr>
        <p:sp>
          <p:nvSpPr>
            <p:cNvPr id="51" name="正方形/長方形 50"/>
            <p:cNvSpPr/>
            <p:nvPr/>
          </p:nvSpPr>
          <p:spPr>
            <a:xfrm>
              <a:off x="7501938" y="1797271"/>
              <a:ext cx="1309408" cy="10088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charset="-128"/>
                <a:ea typeface="Meiryo" charset="-128"/>
                <a:cs typeface="Meiryo" charset="-128"/>
              </a:endParaRPr>
            </a:p>
          </p:txBody>
        </p:sp>
        <p:cxnSp>
          <p:nvCxnSpPr>
            <p:cNvPr id="53" name="直線コネクタ 52"/>
            <p:cNvCxnSpPr/>
            <p:nvPr/>
          </p:nvCxnSpPr>
          <p:spPr>
            <a:xfrm>
              <a:off x="7631966" y="1919173"/>
              <a:ext cx="1003078" cy="7460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フリーフォーム 54"/>
            <p:cNvSpPr/>
            <p:nvPr/>
          </p:nvSpPr>
          <p:spPr>
            <a:xfrm>
              <a:off x="7631966" y="1919173"/>
              <a:ext cx="1026055" cy="749580"/>
            </a:xfrm>
            <a:custGeom>
              <a:avLst/>
              <a:gdLst>
                <a:gd name="connsiteX0" fmla="*/ 0 w 880844"/>
                <a:gd name="connsiteY0" fmla="*/ 0 h 864066"/>
                <a:gd name="connsiteX1" fmla="*/ 302004 w 880844"/>
                <a:gd name="connsiteY1" fmla="*/ 67112 h 864066"/>
                <a:gd name="connsiteX2" fmla="*/ 377505 w 880844"/>
                <a:gd name="connsiteY2" fmla="*/ 151001 h 864066"/>
                <a:gd name="connsiteX3" fmla="*/ 461395 w 880844"/>
                <a:gd name="connsiteY3" fmla="*/ 293614 h 864066"/>
                <a:gd name="connsiteX4" fmla="*/ 587230 w 880844"/>
                <a:gd name="connsiteY4" fmla="*/ 369115 h 864066"/>
                <a:gd name="connsiteX5" fmla="*/ 746620 w 880844"/>
                <a:gd name="connsiteY5" fmla="*/ 427838 h 864066"/>
                <a:gd name="connsiteX6" fmla="*/ 780176 w 880844"/>
                <a:gd name="connsiteY6" fmla="*/ 578840 h 864066"/>
                <a:gd name="connsiteX7" fmla="*/ 796954 w 880844"/>
                <a:gd name="connsiteY7" fmla="*/ 805343 h 864066"/>
                <a:gd name="connsiteX8" fmla="*/ 880844 w 880844"/>
                <a:gd name="connsiteY8" fmla="*/ 864066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844" h="864066">
                  <a:moveTo>
                    <a:pt x="0" y="0"/>
                  </a:moveTo>
                  <a:lnTo>
                    <a:pt x="302004" y="67112"/>
                  </a:lnTo>
                  <a:lnTo>
                    <a:pt x="377505" y="151001"/>
                  </a:lnTo>
                  <a:lnTo>
                    <a:pt x="461395" y="293614"/>
                  </a:lnTo>
                  <a:lnTo>
                    <a:pt x="587230" y="369115"/>
                  </a:lnTo>
                  <a:lnTo>
                    <a:pt x="746620" y="427838"/>
                  </a:lnTo>
                  <a:lnTo>
                    <a:pt x="780176" y="578840"/>
                  </a:lnTo>
                  <a:lnTo>
                    <a:pt x="796954" y="805343"/>
                  </a:lnTo>
                  <a:lnTo>
                    <a:pt x="880844" y="864066"/>
                  </a:lnTo>
                </a:path>
              </a:pathLst>
            </a:custGeom>
            <a:noFill/>
            <a:ln>
              <a:solidFill>
                <a:schemeClr val="tx2">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p:nvPr/>
          </p:nvCxnSpPr>
          <p:spPr>
            <a:xfrm flipH="1">
              <a:off x="7631966" y="1891342"/>
              <a:ext cx="2" cy="81697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flipV="1">
              <a:off x="7631966" y="2697334"/>
              <a:ext cx="1026055" cy="1098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8020253" y="1826144"/>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バーンダウン</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チャート</a:t>
              </a:r>
            </a:p>
          </p:txBody>
        </p:sp>
      </p:grpSp>
      <p:sp>
        <p:nvSpPr>
          <p:cNvPr id="65" name="右矢印 64"/>
          <p:cNvSpPr/>
          <p:nvPr/>
        </p:nvSpPr>
        <p:spPr>
          <a:xfrm>
            <a:off x="1590689" y="2040155"/>
            <a:ext cx="245055" cy="504056"/>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矢印 65"/>
          <p:cNvSpPr/>
          <p:nvPr/>
        </p:nvSpPr>
        <p:spPr>
          <a:xfrm>
            <a:off x="3090722" y="2035302"/>
            <a:ext cx="417268" cy="504056"/>
          </a:xfrm>
          <a:prstGeom prst="rightArrow">
            <a:avLst>
              <a:gd name="adj1" fmla="val 50000"/>
              <a:gd name="adj2" fmla="val 2788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p:cNvSpPr/>
          <p:nvPr/>
        </p:nvSpPr>
        <p:spPr>
          <a:xfrm>
            <a:off x="4750399" y="2046780"/>
            <a:ext cx="1878491" cy="504056"/>
          </a:xfrm>
          <a:prstGeom prst="rightArrow">
            <a:avLst>
              <a:gd name="adj1" fmla="val 50000"/>
              <a:gd name="adj2" fmla="val 2788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環状矢印 66"/>
          <p:cNvSpPr/>
          <p:nvPr/>
        </p:nvSpPr>
        <p:spPr>
          <a:xfrm>
            <a:off x="4967786" y="1789827"/>
            <a:ext cx="1380641" cy="1025650"/>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5227038" y="2059824"/>
            <a:ext cx="902811" cy="523220"/>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デイリー</a:t>
            </a:r>
            <a:endParaRPr kumimoji="1" lang="en-US" altLang="ja-JP" sz="1400" dirty="0">
              <a:solidFill>
                <a:schemeClr val="accent3">
                  <a:lumMod val="50000"/>
                </a:schemeClr>
              </a:solidFill>
              <a:latin typeface="Meiryo" charset="-128"/>
              <a:ea typeface="Meiryo" charset="-128"/>
              <a:cs typeface="Meiryo" charset="-128"/>
            </a:endParaRPr>
          </a:p>
          <a:p>
            <a:pPr algn="ctr"/>
            <a:r>
              <a:rPr kumimoji="1" lang="ja-JP" altLang="en-US" sz="1400" dirty="0">
                <a:solidFill>
                  <a:schemeClr val="accent3">
                    <a:lumMod val="50000"/>
                  </a:schemeClr>
                </a:solidFill>
                <a:latin typeface="Meiryo" charset="-128"/>
                <a:ea typeface="Meiryo" charset="-128"/>
                <a:cs typeface="Meiryo" charset="-128"/>
              </a:rPr>
              <a:t>スクラム</a:t>
            </a:r>
          </a:p>
        </p:txBody>
      </p:sp>
      <p:grpSp>
        <p:nvGrpSpPr>
          <p:cNvPr id="71" name="図形グループ 70"/>
          <p:cNvGrpSpPr/>
          <p:nvPr/>
        </p:nvGrpSpPr>
        <p:grpSpPr>
          <a:xfrm>
            <a:off x="6959746" y="2040598"/>
            <a:ext cx="231924" cy="471366"/>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8413418" y="2037533"/>
            <a:ext cx="231924" cy="471366"/>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テキスト ボックス 82"/>
          <p:cNvSpPr txBox="1"/>
          <p:nvPr/>
        </p:nvSpPr>
        <p:spPr>
          <a:xfrm>
            <a:off x="7124849" y="2106235"/>
            <a:ext cx="1338828" cy="400110"/>
          </a:xfrm>
          <a:prstGeom prst="rect">
            <a:avLst/>
          </a:prstGeom>
          <a:noFill/>
        </p:spPr>
        <p:txBody>
          <a:bodyPr wrap="none" rtlCol="0">
            <a:spAutoFit/>
          </a:bodyPr>
          <a:lstStyle/>
          <a:p>
            <a:pPr algn="ctr"/>
            <a:r>
              <a:rPr lang="ja-JP" altLang="en-US" sz="1000" dirty="0">
                <a:solidFill>
                  <a:schemeClr val="accent3">
                    <a:lumMod val="50000"/>
                  </a:schemeClr>
                </a:solidFill>
                <a:latin typeface="Meiryo" charset="-128"/>
                <a:ea typeface="Meiryo" charset="-128"/>
                <a:cs typeface="Meiryo" charset="-128"/>
              </a:rPr>
              <a:t>開発・テスト</a:t>
            </a:r>
            <a:endParaRPr lang="en-US" altLang="ja-JP" sz="1000" dirty="0">
              <a:solidFill>
                <a:schemeClr val="accent3">
                  <a:lumMod val="50000"/>
                </a:schemeClr>
              </a:solidFill>
              <a:latin typeface="Meiryo" charset="-128"/>
              <a:ea typeface="Meiryo" charset="-128"/>
              <a:cs typeface="Meiryo" charset="-128"/>
            </a:endParaRPr>
          </a:p>
          <a:p>
            <a:pPr algn="ctr"/>
            <a:r>
              <a:rPr lang="ja-JP" altLang="en-US" sz="1000" dirty="0">
                <a:solidFill>
                  <a:schemeClr val="accent3">
                    <a:lumMod val="50000"/>
                  </a:schemeClr>
                </a:solidFill>
                <a:latin typeface="Meiryo" charset="-128"/>
                <a:ea typeface="Meiryo" charset="-128"/>
                <a:cs typeface="Meiryo" charset="-128"/>
              </a:rPr>
              <a:t>インテグレーション</a:t>
            </a:r>
            <a:endParaRPr kumimoji="1" lang="ja-JP" altLang="en-US" sz="1000" dirty="0">
              <a:solidFill>
                <a:schemeClr val="accent3">
                  <a:lumMod val="50000"/>
                </a:schemeClr>
              </a:solidFill>
              <a:latin typeface="Meiryo" charset="-128"/>
              <a:ea typeface="Meiryo" charset="-128"/>
              <a:cs typeface="Meiryo" charset="-128"/>
            </a:endParaRPr>
          </a:p>
        </p:txBody>
      </p:sp>
      <p:sp>
        <p:nvSpPr>
          <p:cNvPr id="84" name="正方形/長方形 83"/>
          <p:cNvSpPr/>
          <p:nvPr/>
        </p:nvSpPr>
        <p:spPr>
          <a:xfrm>
            <a:off x="430640" y="5015760"/>
            <a:ext cx="802432" cy="142245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1233072" y="5013176"/>
            <a:ext cx="802432" cy="14224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041376" y="5013176"/>
            <a:ext cx="802432" cy="14224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211960" y="5030787"/>
            <a:ext cx="1349022" cy="6936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4211960" y="5724403"/>
            <a:ext cx="1355465" cy="72625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5554854" y="5028203"/>
            <a:ext cx="1070274" cy="142245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30640"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To Do</a:t>
            </a:r>
            <a:endParaRPr kumimoji="1" lang="ja-JP" altLang="en-US" sz="1000" dirty="0">
              <a:latin typeface="Meiryo" charset="-128"/>
              <a:ea typeface="Meiryo" charset="-128"/>
              <a:cs typeface="Meiryo" charset="-128"/>
            </a:endParaRPr>
          </a:p>
        </p:txBody>
      </p:sp>
      <p:sp>
        <p:nvSpPr>
          <p:cNvPr id="93" name="テキスト ボックス 92"/>
          <p:cNvSpPr txBox="1"/>
          <p:nvPr/>
        </p:nvSpPr>
        <p:spPr>
          <a:xfrm>
            <a:off x="1239823" y="5056926"/>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On Going</a:t>
            </a:r>
            <a:endParaRPr kumimoji="1" lang="ja-JP" altLang="en-US" sz="1000" dirty="0">
              <a:latin typeface="Meiryo" charset="-128"/>
              <a:ea typeface="Meiryo" charset="-128"/>
              <a:cs typeface="Meiryo" charset="-128"/>
            </a:endParaRPr>
          </a:p>
        </p:txBody>
      </p:sp>
      <p:sp>
        <p:nvSpPr>
          <p:cNvPr id="94" name="テキスト ボックス 93"/>
          <p:cNvSpPr txBox="1"/>
          <p:nvPr/>
        </p:nvSpPr>
        <p:spPr>
          <a:xfrm>
            <a:off x="2035504" y="5059510"/>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Done</a:t>
            </a:r>
            <a:endParaRPr kumimoji="1" lang="ja-JP" altLang="en-US" sz="1000" dirty="0">
              <a:latin typeface="Meiryo" charset="-128"/>
              <a:ea typeface="Meiryo" charset="-128"/>
              <a:cs typeface="Meiryo" charset="-128"/>
            </a:endParaRPr>
          </a:p>
        </p:txBody>
      </p:sp>
      <p:sp>
        <p:nvSpPr>
          <p:cNvPr id="95" name="テキスト ボックス 94"/>
          <p:cNvSpPr txBox="1"/>
          <p:nvPr/>
        </p:nvSpPr>
        <p:spPr>
          <a:xfrm>
            <a:off x="448525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Keep</a:t>
            </a:r>
            <a:endParaRPr kumimoji="1" lang="ja-JP" altLang="en-US" sz="1000" dirty="0">
              <a:latin typeface="Meiryo" charset="-128"/>
              <a:ea typeface="Meiryo" charset="-128"/>
              <a:cs typeface="Meiryo" charset="-128"/>
            </a:endParaRPr>
          </a:p>
        </p:txBody>
      </p:sp>
      <p:sp>
        <p:nvSpPr>
          <p:cNvPr id="96" name="テキスト ボックス 95"/>
          <p:cNvSpPr txBox="1"/>
          <p:nvPr/>
        </p:nvSpPr>
        <p:spPr>
          <a:xfrm>
            <a:off x="4493379" y="5764557"/>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Problem</a:t>
            </a:r>
            <a:endParaRPr kumimoji="1" lang="ja-JP" altLang="en-US" sz="1000" dirty="0">
              <a:latin typeface="Meiryo" charset="-128"/>
              <a:ea typeface="Meiryo" charset="-128"/>
              <a:cs typeface="Meiryo" charset="-128"/>
            </a:endParaRPr>
          </a:p>
        </p:txBody>
      </p:sp>
      <p:sp>
        <p:nvSpPr>
          <p:cNvPr id="97" name="テキスト ボックス 96"/>
          <p:cNvSpPr txBox="1"/>
          <p:nvPr/>
        </p:nvSpPr>
        <p:spPr>
          <a:xfrm>
            <a:off x="568877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Try</a:t>
            </a:r>
            <a:endParaRPr kumimoji="1" lang="ja-JP" altLang="en-US" sz="1000" dirty="0">
              <a:latin typeface="Meiryo" charset="-128"/>
              <a:ea typeface="Meiryo" charset="-128"/>
              <a:cs typeface="Meiryo" charset="-128"/>
            </a:endParaRPr>
          </a:p>
        </p:txBody>
      </p:sp>
      <p:sp>
        <p:nvSpPr>
          <p:cNvPr id="98" name="テキスト ボックス 97"/>
          <p:cNvSpPr txBox="1"/>
          <p:nvPr/>
        </p:nvSpPr>
        <p:spPr>
          <a:xfrm>
            <a:off x="4558132" y="4726731"/>
            <a:ext cx="3890809" cy="246221"/>
          </a:xfrm>
          <a:prstGeom prst="rect">
            <a:avLst/>
          </a:prstGeom>
          <a:noFill/>
        </p:spPr>
        <p:txBody>
          <a:bodyPr wrap="none" rtlCol="0">
            <a:spAutoFit/>
          </a:bodyPr>
          <a:lstStyle/>
          <a:p>
            <a:pPr algn="ctr"/>
            <a:r>
              <a:rPr kumimoji="1" lang="ja-JP" altLang="en-US" sz="1000" dirty="0">
                <a:solidFill>
                  <a:schemeClr val="accent3">
                    <a:lumMod val="50000"/>
                  </a:schemeClr>
                </a:solidFill>
                <a:latin typeface="Meiryo" charset="-128"/>
                <a:ea typeface="Meiryo" charset="-128"/>
                <a:cs typeface="Meiryo" charset="-128"/>
              </a:rPr>
              <a:t>スタンドアップミーティング</a:t>
            </a:r>
            <a:r>
              <a:rPr kumimoji="1" lang="en-US" altLang="ja-JP" sz="1000" dirty="0">
                <a:solidFill>
                  <a:schemeClr val="accent3">
                    <a:lumMod val="50000"/>
                  </a:schemeClr>
                </a:solidFill>
                <a:latin typeface="Meiryo" charset="-128"/>
                <a:ea typeface="Meiryo" charset="-128"/>
                <a:cs typeface="Meiryo" charset="-128"/>
              </a:rPr>
              <a:t> </a:t>
            </a:r>
            <a:r>
              <a:rPr lang="en-US" altLang="ja-JP" sz="1000" dirty="0">
                <a:solidFill>
                  <a:schemeClr val="accent3">
                    <a:lumMod val="50000"/>
                  </a:schemeClr>
                </a:solidFill>
                <a:latin typeface="Meiryo" charset="-128"/>
                <a:ea typeface="Meiryo" charset="-128"/>
                <a:cs typeface="Meiryo" charset="-128"/>
              </a:rPr>
              <a:t>&amp; </a:t>
            </a:r>
            <a:r>
              <a:rPr lang="ja-JP" altLang="en-US" sz="1000" dirty="0">
                <a:solidFill>
                  <a:schemeClr val="accent3">
                    <a:lumMod val="50000"/>
                  </a:schemeClr>
                </a:solidFill>
                <a:latin typeface="Meiryo" charset="-128"/>
                <a:ea typeface="Meiryo" charset="-128"/>
                <a:cs typeface="Meiryo" charset="-128"/>
              </a:rPr>
              <a:t>スプリント･レビュー・</a:t>
            </a:r>
            <a:r>
              <a:rPr kumimoji="1" lang="ja-JP" altLang="en-US" sz="1000" dirty="0">
                <a:solidFill>
                  <a:schemeClr val="accent3">
                    <a:lumMod val="50000"/>
                  </a:schemeClr>
                </a:solidFill>
                <a:latin typeface="Meiryo" charset="-128"/>
                <a:ea typeface="Meiryo" charset="-128"/>
                <a:cs typeface="Meiryo" charset="-128"/>
              </a:rPr>
              <a:t>振り返り</a:t>
            </a:r>
          </a:p>
        </p:txBody>
      </p:sp>
      <p:sp>
        <p:nvSpPr>
          <p:cNvPr id="99" name="メモ 98"/>
          <p:cNvSpPr/>
          <p:nvPr/>
        </p:nvSpPr>
        <p:spPr>
          <a:xfrm>
            <a:off x="49380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メモ 101"/>
          <p:cNvSpPr/>
          <p:nvPr/>
        </p:nvSpPr>
        <p:spPr>
          <a:xfrm>
            <a:off x="64468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メモ 102"/>
          <p:cNvSpPr/>
          <p:nvPr/>
        </p:nvSpPr>
        <p:spPr>
          <a:xfrm>
            <a:off x="80314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メモ 103"/>
          <p:cNvSpPr/>
          <p:nvPr/>
        </p:nvSpPr>
        <p:spPr>
          <a:xfrm>
            <a:off x="96159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メモ 104"/>
          <p:cNvSpPr/>
          <p:nvPr/>
        </p:nvSpPr>
        <p:spPr>
          <a:xfrm>
            <a:off x="49061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メモ 105"/>
          <p:cNvSpPr/>
          <p:nvPr/>
        </p:nvSpPr>
        <p:spPr>
          <a:xfrm>
            <a:off x="64149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メモ 106"/>
          <p:cNvSpPr/>
          <p:nvPr/>
        </p:nvSpPr>
        <p:spPr>
          <a:xfrm>
            <a:off x="79995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メモ 107"/>
          <p:cNvSpPr/>
          <p:nvPr/>
        </p:nvSpPr>
        <p:spPr>
          <a:xfrm>
            <a:off x="95840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メモ 108"/>
          <p:cNvSpPr/>
          <p:nvPr/>
        </p:nvSpPr>
        <p:spPr>
          <a:xfrm>
            <a:off x="490612"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メモ 109"/>
          <p:cNvSpPr/>
          <p:nvPr/>
        </p:nvSpPr>
        <p:spPr>
          <a:xfrm>
            <a:off x="641497"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メモ 112"/>
          <p:cNvSpPr/>
          <p:nvPr/>
        </p:nvSpPr>
        <p:spPr>
          <a:xfrm>
            <a:off x="217278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メモ 113"/>
          <p:cNvSpPr/>
          <p:nvPr/>
        </p:nvSpPr>
        <p:spPr>
          <a:xfrm>
            <a:off x="232367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メモ 114"/>
          <p:cNvSpPr/>
          <p:nvPr/>
        </p:nvSpPr>
        <p:spPr>
          <a:xfrm>
            <a:off x="248212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メモ 115"/>
          <p:cNvSpPr/>
          <p:nvPr/>
        </p:nvSpPr>
        <p:spPr>
          <a:xfrm>
            <a:off x="264058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メモ 116"/>
          <p:cNvSpPr/>
          <p:nvPr/>
        </p:nvSpPr>
        <p:spPr>
          <a:xfrm>
            <a:off x="134078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メモ 117"/>
          <p:cNvSpPr/>
          <p:nvPr/>
        </p:nvSpPr>
        <p:spPr>
          <a:xfrm>
            <a:off x="149166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メモ 118"/>
          <p:cNvSpPr/>
          <p:nvPr/>
        </p:nvSpPr>
        <p:spPr>
          <a:xfrm>
            <a:off x="165012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メモ 119"/>
          <p:cNvSpPr/>
          <p:nvPr/>
        </p:nvSpPr>
        <p:spPr>
          <a:xfrm>
            <a:off x="180857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メモ 120"/>
          <p:cNvSpPr/>
          <p:nvPr/>
        </p:nvSpPr>
        <p:spPr>
          <a:xfrm>
            <a:off x="1340783"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メモ 121"/>
          <p:cNvSpPr/>
          <p:nvPr/>
        </p:nvSpPr>
        <p:spPr>
          <a:xfrm>
            <a:off x="1491668"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メモ 122"/>
          <p:cNvSpPr/>
          <p:nvPr/>
        </p:nvSpPr>
        <p:spPr>
          <a:xfrm>
            <a:off x="216959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メモ 123"/>
          <p:cNvSpPr/>
          <p:nvPr/>
        </p:nvSpPr>
        <p:spPr>
          <a:xfrm>
            <a:off x="2320478"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メモ 124"/>
          <p:cNvSpPr/>
          <p:nvPr/>
        </p:nvSpPr>
        <p:spPr>
          <a:xfrm>
            <a:off x="247893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メモ 126"/>
          <p:cNvSpPr/>
          <p:nvPr/>
        </p:nvSpPr>
        <p:spPr>
          <a:xfrm>
            <a:off x="1650980"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メモ 127"/>
          <p:cNvSpPr/>
          <p:nvPr/>
        </p:nvSpPr>
        <p:spPr>
          <a:xfrm>
            <a:off x="218395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メモ 128"/>
          <p:cNvSpPr/>
          <p:nvPr/>
        </p:nvSpPr>
        <p:spPr>
          <a:xfrm>
            <a:off x="233483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メモ 129"/>
          <p:cNvSpPr/>
          <p:nvPr/>
        </p:nvSpPr>
        <p:spPr>
          <a:xfrm>
            <a:off x="249329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メモ 130"/>
          <p:cNvSpPr/>
          <p:nvPr/>
        </p:nvSpPr>
        <p:spPr>
          <a:xfrm>
            <a:off x="265174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メモ 131"/>
          <p:cNvSpPr/>
          <p:nvPr/>
        </p:nvSpPr>
        <p:spPr>
          <a:xfrm>
            <a:off x="218076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メモ 132"/>
          <p:cNvSpPr/>
          <p:nvPr/>
        </p:nvSpPr>
        <p:spPr>
          <a:xfrm>
            <a:off x="233164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メモ 133"/>
          <p:cNvSpPr/>
          <p:nvPr/>
        </p:nvSpPr>
        <p:spPr>
          <a:xfrm>
            <a:off x="249010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メモ 134"/>
          <p:cNvSpPr/>
          <p:nvPr/>
        </p:nvSpPr>
        <p:spPr>
          <a:xfrm>
            <a:off x="264855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メモ 135"/>
          <p:cNvSpPr/>
          <p:nvPr/>
        </p:nvSpPr>
        <p:spPr>
          <a:xfrm>
            <a:off x="442776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メモ 136"/>
          <p:cNvSpPr/>
          <p:nvPr/>
        </p:nvSpPr>
        <p:spPr>
          <a:xfrm>
            <a:off x="457864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メモ 137"/>
          <p:cNvSpPr/>
          <p:nvPr/>
        </p:nvSpPr>
        <p:spPr>
          <a:xfrm>
            <a:off x="473710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メモ 138"/>
          <p:cNvSpPr/>
          <p:nvPr/>
        </p:nvSpPr>
        <p:spPr>
          <a:xfrm>
            <a:off x="489555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メモ 139"/>
          <p:cNvSpPr/>
          <p:nvPr/>
        </p:nvSpPr>
        <p:spPr>
          <a:xfrm>
            <a:off x="4427761"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メモ 140"/>
          <p:cNvSpPr/>
          <p:nvPr/>
        </p:nvSpPr>
        <p:spPr>
          <a:xfrm>
            <a:off x="4578646"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メモ 141"/>
          <p:cNvSpPr/>
          <p:nvPr/>
        </p:nvSpPr>
        <p:spPr>
          <a:xfrm>
            <a:off x="5057211"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メモ 142"/>
          <p:cNvSpPr/>
          <p:nvPr/>
        </p:nvSpPr>
        <p:spPr>
          <a:xfrm>
            <a:off x="5208096"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メモ 143"/>
          <p:cNvSpPr/>
          <p:nvPr/>
        </p:nvSpPr>
        <p:spPr>
          <a:xfrm>
            <a:off x="443273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メモ 144"/>
          <p:cNvSpPr/>
          <p:nvPr/>
        </p:nvSpPr>
        <p:spPr>
          <a:xfrm>
            <a:off x="458362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メモ 145"/>
          <p:cNvSpPr/>
          <p:nvPr/>
        </p:nvSpPr>
        <p:spPr>
          <a:xfrm>
            <a:off x="474207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メモ 146"/>
          <p:cNvSpPr/>
          <p:nvPr/>
        </p:nvSpPr>
        <p:spPr>
          <a:xfrm>
            <a:off x="490053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メモ 147"/>
          <p:cNvSpPr/>
          <p:nvPr/>
        </p:nvSpPr>
        <p:spPr>
          <a:xfrm>
            <a:off x="4432739" y="619364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メモ 149"/>
          <p:cNvSpPr/>
          <p:nvPr/>
        </p:nvSpPr>
        <p:spPr>
          <a:xfrm>
            <a:off x="5062189"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メモ 150"/>
          <p:cNvSpPr/>
          <p:nvPr/>
        </p:nvSpPr>
        <p:spPr>
          <a:xfrm>
            <a:off x="5213074"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メモ 151"/>
          <p:cNvSpPr/>
          <p:nvPr/>
        </p:nvSpPr>
        <p:spPr>
          <a:xfrm>
            <a:off x="564931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メモ 152"/>
          <p:cNvSpPr/>
          <p:nvPr/>
        </p:nvSpPr>
        <p:spPr>
          <a:xfrm>
            <a:off x="580020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メモ 153"/>
          <p:cNvSpPr/>
          <p:nvPr/>
        </p:nvSpPr>
        <p:spPr>
          <a:xfrm>
            <a:off x="595865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メモ 154"/>
          <p:cNvSpPr/>
          <p:nvPr/>
        </p:nvSpPr>
        <p:spPr>
          <a:xfrm>
            <a:off x="611711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メモ 155"/>
          <p:cNvSpPr/>
          <p:nvPr/>
        </p:nvSpPr>
        <p:spPr>
          <a:xfrm>
            <a:off x="6278766"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メモ 156"/>
          <p:cNvSpPr/>
          <p:nvPr/>
        </p:nvSpPr>
        <p:spPr>
          <a:xfrm>
            <a:off x="6429651"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メモ 157"/>
          <p:cNvSpPr/>
          <p:nvPr/>
        </p:nvSpPr>
        <p:spPr>
          <a:xfrm>
            <a:off x="564931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メモ 158"/>
          <p:cNvSpPr/>
          <p:nvPr/>
        </p:nvSpPr>
        <p:spPr>
          <a:xfrm>
            <a:off x="580020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メモ 159"/>
          <p:cNvSpPr/>
          <p:nvPr/>
        </p:nvSpPr>
        <p:spPr>
          <a:xfrm>
            <a:off x="595865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メモ 160"/>
          <p:cNvSpPr/>
          <p:nvPr/>
        </p:nvSpPr>
        <p:spPr>
          <a:xfrm>
            <a:off x="611711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メモ 161"/>
          <p:cNvSpPr/>
          <p:nvPr/>
        </p:nvSpPr>
        <p:spPr>
          <a:xfrm>
            <a:off x="6278766"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メモ 162"/>
          <p:cNvSpPr/>
          <p:nvPr/>
        </p:nvSpPr>
        <p:spPr>
          <a:xfrm>
            <a:off x="6429651"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メモ 163"/>
          <p:cNvSpPr/>
          <p:nvPr/>
        </p:nvSpPr>
        <p:spPr>
          <a:xfrm>
            <a:off x="564674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メモ 164"/>
          <p:cNvSpPr/>
          <p:nvPr/>
        </p:nvSpPr>
        <p:spPr>
          <a:xfrm>
            <a:off x="579763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メモ 165"/>
          <p:cNvSpPr/>
          <p:nvPr/>
        </p:nvSpPr>
        <p:spPr>
          <a:xfrm>
            <a:off x="595608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メモ 166"/>
          <p:cNvSpPr/>
          <p:nvPr/>
        </p:nvSpPr>
        <p:spPr>
          <a:xfrm>
            <a:off x="611454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メモ 167"/>
          <p:cNvSpPr/>
          <p:nvPr/>
        </p:nvSpPr>
        <p:spPr>
          <a:xfrm>
            <a:off x="6276196"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メモ 168"/>
          <p:cNvSpPr/>
          <p:nvPr/>
        </p:nvSpPr>
        <p:spPr>
          <a:xfrm>
            <a:off x="6427081"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メモ 169"/>
          <p:cNvSpPr/>
          <p:nvPr/>
        </p:nvSpPr>
        <p:spPr>
          <a:xfrm>
            <a:off x="564674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メモ 170"/>
          <p:cNvSpPr/>
          <p:nvPr/>
        </p:nvSpPr>
        <p:spPr>
          <a:xfrm>
            <a:off x="579763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メモ 171"/>
          <p:cNvSpPr/>
          <p:nvPr/>
        </p:nvSpPr>
        <p:spPr>
          <a:xfrm>
            <a:off x="595608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メモ 172"/>
          <p:cNvSpPr/>
          <p:nvPr/>
        </p:nvSpPr>
        <p:spPr>
          <a:xfrm>
            <a:off x="611454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右矢印 176"/>
          <p:cNvSpPr/>
          <p:nvPr/>
        </p:nvSpPr>
        <p:spPr>
          <a:xfrm>
            <a:off x="2975217" y="5462344"/>
            <a:ext cx="1115429" cy="504056"/>
          </a:xfrm>
          <a:prstGeom prst="rightArrow">
            <a:avLst>
              <a:gd name="adj1" fmla="val 50000"/>
              <a:gd name="adj2" fmla="val 36206"/>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83150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p:txBody>
          <a:bodyPr>
            <a:normAutofit fontScale="90000"/>
          </a:bodyPr>
          <a:lstStyle/>
          <a:p>
            <a:r>
              <a:rPr lang="ja-JP" altLang="en-US" dirty="0"/>
              <a:t>デジタル・トランスフォーメーションの定義</a:t>
            </a:r>
            <a:endParaRPr kumimoji="1" lang="ja-JP" altLang="en-US"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dirty="0">
                <a:solidFill>
                  <a:schemeClr val="bg1"/>
                </a:solidFill>
                <a:latin typeface="Meiryo" panose="020B0604030504040204" pitchFamily="34" charset="-128"/>
                <a:ea typeface="Meiryo" panose="020B0604030504040204" pitchFamily="34" charset="-128"/>
                <a:cs typeface="Meiryo" charset="-128"/>
              </a:rPr>
              <a:t>による業務</a:t>
            </a:r>
            <a:r>
              <a:rPr lang="ja-JP" altLang="en-US" sz="1400" b="1">
                <a:solidFill>
                  <a:schemeClr val="bg1"/>
                </a:solidFill>
                <a:latin typeface="Meiryo" panose="020B0604030504040204" pitchFamily="34" charset="-128"/>
                <a:ea typeface="Meiryo" panose="020B0604030504040204" pitchFamily="34" charset="-128"/>
                <a:cs typeface="Meiryo" charset="-128"/>
              </a:rPr>
              <a:t>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400" b="1" dirty="0">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dirty="0">
                <a:solidFill>
                  <a:schemeClr val="bg1"/>
                </a:solidFill>
                <a:latin typeface="Meiryo" panose="020B0604030504040204" pitchFamily="34" charset="-128"/>
                <a:ea typeface="Meiryo" panose="020B0604030504040204" pitchFamily="34" charset="-128"/>
              </a:rPr>
              <a:t>が業務</a:t>
            </a:r>
            <a:r>
              <a:rPr lang="ja-JP" altLang="ja-JP" sz="1400" b="1">
                <a:solidFill>
                  <a:schemeClr val="bg1"/>
                </a:solidFill>
                <a:latin typeface="Meiryo" panose="020B0604030504040204" pitchFamily="34" charset="-128"/>
                <a:ea typeface="Meiryo" panose="020B0604030504040204" pitchFamily="34" charset="-128"/>
              </a:rPr>
              <a:t>へとシームレス</a:t>
            </a:r>
            <a:r>
              <a:rPr lang="ja-JP" altLang="ja-JP" sz="1400" b="1" dirty="0">
                <a:solidFill>
                  <a:schemeClr val="bg1"/>
                </a:solidFill>
                <a:latin typeface="Meiryo" panose="020B0604030504040204" pitchFamily="34" charset="-128"/>
                <a:ea typeface="Meiryo" panose="020B0604030504040204" pitchFamily="34" charset="-128"/>
              </a:rPr>
              <a:t>に変換</a:t>
            </a:r>
            <a:r>
              <a:rPr lang="ja-JP" altLang="ja-JP" sz="1400" b="1">
                <a:solidFill>
                  <a:schemeClr val="bg1"/>
                </a:solidFill>
                <a:latin typeface="Meiryo" panose="020B0604030504040204" pitchFamily="34" charset="-128"/>
                <a:ea typeface="Meiryo" panose="020B0604030504040204" pitchFamily="34" charset="-128"/>
              </a:rPr>
              <a:t>される状態</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860561" y="2345307"/>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16" name="正方形/長方形 15">
            <a:extLst>
              <a:ext uri="{FF2B5EF4-FFF2-40B4-BE49-F238E27FC236}">
                <a16:creationId xmlns:a16="http://schemas.microsoft.com/office/drawing/2014/main" id="{95628989-4640-4149-AAE4-B037FA25B668}"/>
              </a:ext>
            </a:extLst>
          </p:cNvPr>
          <p:cNvSpPr/>
          <p:nvPr/>
        </p:nvSpPr>
        <p:spPr>
          <a:xfrm>
            <a:off x="4251053" y="2709659"/>
            <a:ext cx="4103143" cy="738664"/>
          </a:xfrm>
          <a:prstGeom prst="rect">
            <a:avLst/>
          </a:prstGeom>
        </p:spPr>
        <p:txBody>
          <a:bodyPr wrap="square">
            <a:spAutoFit/>
          </a:bodyPr>
          <a:lstStyle/>
          <a:p>
            <a:pPr marL="152400" algn="just">
              <a:spcAft>
                <a:spcPts val="0"/>
              </a:spcAft>
            </a:pPr>
            <a:r>
              <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紙の伝票の受け渡しや伝言で成り立っていた仕事の流れを情報システムに置き換える</a:t>
            </a:r>
            <a:r>
              <a:rPr lang="ja-JP" altLang="en-US"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。業務の標準化と効率化を徹底する。</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B8827B3-D42B-9E48-86A1-81925A1F1F24}"/>
              </a:ext>
            </a:extLst>
          </p:cNvPr>
          <p:cNvSpPr/>
          <p:nvPr/>
        </p:nvSpPr>
        <p:spPr>
          <a:xfrm>
            <a:off x="4420609" y="3956839"/>
            <a:ext cx="3933587" cy="954107"/>
          </a:xfrm>
          <a:prstGeom prst="rect">
            <a:avLst/>
          </a:prstGeom>
        </p:spPr>
        <p:txBody>
          <a:bodyPr wrap="square">
            <a:spAutoFit/>
          </a:bodyPr>
          <a:lstStyle/>
          <a:p>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第</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1</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フェーズ</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業務プロセスを踏襲しつつも、</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に仕事を代替させ自動化</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人間が働くことに伴う労働時間や安全管理、人的ミスなどの制約を減らし、効率や品質をさらに高める。</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9344A824-7DD6-3447-83B2-642D4F4F3F4A}"/>
              </a:ext>
            </a:extLst>
          </p:cNvPr>
          <p:cNvSpPr/>
          <p:nvPr/>
        </p:nvSpPr>
        <p:spPr>
          <a:xfrm>
            <a:off x="4404189" y="5373856"/>
            <a:ext cx="3933587"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全てのプロセスをデジタル化。</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による現場のデータ把握と</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による最適解の提供により、アナログとデジタルの両プロセスの劇的な効率化や最適化を実現する。</a:t>
            </a:r>
          </a:p>
        </p:txBody>
      </p:sp>
    </p:spTree>
    <p:extLst>
      <p:ext uri="{BB962C8B-B14F-4D97-AF65-F5344CB8AC3E}">
        <p14:creationId xmlns:p14="http://schemas.microsoft.com/office/powerpoint/2010/main" val="1130935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6" y="3365621"/>
            <a:ext cx="8496946" cy="30265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23528" y="830054"/>
            <a:ext cx="8496944" cy="209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プロダクト・オーナー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683568" y="965041"/>
            <a:ext cx="7776864" cy="5386090"/>
          </a:xfrm>
          <a:prstGeom prst="rect">
            <a:avLst/>
          </a:prstGeom>
        </p:spPr>
        <p:txBody>
          <a:bodyPr wrap="square">
            <a:spAutoFit/>
          </a:bodyPr>
          <a:lstStyle/>
          <a:p>
            <a:r>
              <a:rPr lang="ja-JP" altLang="en-US" b="1" dirty="0">
                <a:solidFill>
                  <a:schemeClr val="bg1"/>
                </a:solidFill>
                <a:latin typeface="Meiryo" charset="-128"/>
                <a:ea typeface="Meiryo" charset="-128"/>
                <a:cs typeface="Meiryo" charset="-128"/>
              </a:rPr>
              <a:t>ミッションと責任</a:t>
            </a:r>
            <a:endParaRPr lang="en-US" altLang="ja-JP" b="1"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プロダクトの完成図と方向性を示す</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プロダクトに必要な機能の詳細を決める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リリースの内容と日程を決める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市場価値に基づくプロダクト･パックログの優先順位を決める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スプリント毎に優先順位を変更できる権限を持つ</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プロダクトの収益性</a:t>
            </a:r>
            <a:r>
              <a:rPr lang="en-US" altLang="ja-JP" sz="1600" dirty="0">
                <a:solidFill>
                  <a:schemeClr val="bg1"/>
                </a:solidFill>
                <a:latin typeface="Meiryo" charset="-128"/>
                <a:ea typeface="Meiryo" charset="-128"/>
                <a:cs typeface="Meiryo" charset="-128"/>
              </a:rPr>
              <a:t>(ROI)</a:t>
            </a:r>
            <a:r>
              <a:rPr lang="ja-JP" altLang="en-US" sz="1600" dirty="0">
                <a:solidFill>
                  <a:schemeClr val="bg1"/>
                </a:solidFill>
                <a:latin typeface="Meiryo" charset="-128"/>
                <a:ea typeface="Meiryo" charset="-128"/>
                <a:cs typeface="Meiryo" charset="-128"/>
              </a:rPr>
              <a:t>の責任を持つ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endParaRPr lang="en-US" altLang="ja-JP" sz="1600" dirty="0">
              <a:solidFill>
                <a:schemeClr val="bg1"/>
              </a:solidFill>
              <a:latin typeface="Meiryo" charset="-128"/>
              <a:ea typeface="Meiryo" charset="-128"/>
              <a:cs typeface="Meiryo" charset="-128"/>
            </a:endParaRPr>
          </a:p>
          <a:p>
            <a:endParaRPr lang="ja-JP" altLang="en-US" dirty="0">
              <a:solidFill>
                <a:schemeClr val="bg1"/>
              </a:solidFill>
              <a:latin typeface="Meiryo" charset="-128"/>
              <a:ea typeface="Meiryo" charset="-128"/>
              <a:cs typeface="Meiryo" charset="-128"/>
            </a:endParaRPr>
          </a:p>
          <a:p>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プロダクト･オーナーが行う事</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プロダクトのビジョンを作成し、関係者に示し、共有する</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対象プロダクトのビジネス要求</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ビジネス環境</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エピック、ユーザーストーリーの確定とペルソナの作成</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ユーザーストーリー毎の受け入れ基準の承認 </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プロダクト・バックログの優先順位付けとプロジェクト期間中の維持管理</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開発チームへのユーザーストーリーの説明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開発チームの</a:t>
            </a:r>
            <a:r>
              <a:rPr lang="en-US" altLang="ja-JP" sz="1600" dirty="0">
                <a:solidFill>
                  <a:schemeClr val="bg1"/>
                </a:solidFill>
                <a:latin typeface="Meiryo" charset="-128"/>
                <a:ea typeface="Meiryo" charset="-128"/>
                <a:cs typeface="Meiryo" charset="-128"/>
              </a:rPr>
              <a:t>DoD(</a:t>
            </a:r>
            <a:r>
              <a:rPr lang="ja-JP" altLang="en-US" sz="1600" dirty="0">
                <a:solidFill>
                  <a:schemeClr val="bg1"/>
                </a:solidFill>
                <a:latin typeface="Meiryo" charset="-128"/>
                <a:ea typeface="Meiryo" charset="-128"/>
                <a:cs typeface="Meiryo" charset="-128"/>
              </a:rPr>
              <a:t>完了の定義</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作成の支援</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リリース計画の承認 </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稼働環境の定義</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en-US" altLang="ja-JP" sz="1600" dirty="0">
                <a:solidFill>
                  <a:schemeClr val="bg1"/>
                </a:solidFill>
                <a:latin typeface="Meiryo" charset="-128"/>
                <a:ea typeface="Meiryo" charset="-128"/>
                <a:cs typeface="Meiryo" charset="-128"/>
              </a:rPr>
              <a:t>EOL(</a:t>
            </a:r>
            <a:r>
              <a:rPr lang="ja-JP" altLang="en-US" sz="1600" dirty="0">
                <a:solidFill>
                  <a:schemeClr val="bg1"/>
                </a:solidFill>
                <a:latin typeface="Meiryo" charset="-128"/>
                <a:ea typeface="Meiryo" charset="-128"/>
                <a:cs typeface="Meiryo" charset="-128"/>
              </a:rPr>
              <a:t>プロダクトの終焉</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条件の設定 </a:t>
            </a:r>
            <a:endParaRPr lang="ja-JP" altLang="en-US" sz="1600" dirty="0">
              <a:solidFill>
                <a:schemeClr val="bg1"/>
              </a:solidFill>
              <a:effectLst/>
              <a:latin typeface="Meiryo" charset="-128"/>
              <a:ea typeface="Meiryo" charset="-128"/>
              <a:cs typeface="Meiryo" charset="-128"/>
            </a:endParaRPr>
          </a:p>
        </p:txBody>
      </p:sp>
      <p:sp>
        <p:nvSpPr>
          <p:cNvPr id="7" name="上矢印 6"/>
          <p:cNvSpPr/>
          <p:nvPr/>
        </p:nvSpPr>
        <p:spPr>
          <a:xfrm>
            <a:off x="3698903" y="2852738"/>
            <a:ext cx="1746193" cy="5340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87778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23528" y="4256047"/>
            <a:ext cx="4176464" cy="12611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644008" y="4256046"/>
            <a:ext cx="4176464" cy="126118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323528" y="1303718"/>
            <a:ext cx="8496944" cy="15841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スクラム・マスター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5" name="正方形/長方形 4"/>
          <p:cNvSpPr/>
          <p:nvPr/>
        </p:nvSpPr>
        <p:spPr>
          <a:xfrm>
            <a:off x="483711" y="1436007"/>
            <a:ext cx="8176577" cy="1323439"/>
          </a:xfrm>
          <a:prstGeom prst="rect">
            <a:avLst/>
          </a:prstGeom>
        </p:spPr>
        <p:txBody>
          <a:bodyPr wrap="square">
            <a:spAutoFit/>
          </a:bodyPr>
          <a:lstStyle/>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チームの機能や効率化を支援する </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チームが最大パフォーマンスを発揮できる環境を作る</a:t>
            </a:r>
            <a:br>
              <a:rPr lang="en-US" altLang="ja-JP" sz="2000" dirty="0">
                <a:solidFill>
                  <a:schemeClr val="bg1"/>
                </a:solidFill>
                <a:latin typeface="Meiryo" charset="-128"/>
                <a:ea typeface="Meiryo" charset="-128"/>
                <a:cs typeface="Meiryo" charset="-128"/>
              </a:rPr>
            </a:br>
            <a:r>
              <a:rPr lang="ja-JP" altLang="en-US" sz="2000" dirty="0">
                <a:solidFill>
                  <a:schemeClr val="bg1"/>
                </a:solidFill>
                <a:latin typeface="Meiryo" charset="-128"/>
                <a:ea typeface="Meiryo" charset="-128"/>
                <a:cs typeface="Meiryo" charset="-128"/>
              </a:rPr>
              <a:t>＝　妨害からチームを守る</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チームがスクラム・プロセス通りに作業を実施できる様に支援する</a:t>
            </a:r>
            <a:endParaRPr lang="en-US" altLang="ja-JP" sz="2000" dirty="0">
              <a:solidFill>
                <a:schemeClr val="bg1"/>
              </a:solidFill>
              <a:latin typeface="Meiryo" charset="-128"/>
              <a:ea typeface="Meiryo" charset="-128"/>
              <a:cs typeface="Meiryo" charset="-128"/>
            </a:endParaRPr>
          </a:p>
        </p:txBody>
      </p:sp>
      <p:sp>
        <p:nvSpPr>
          <p:cNvPr id="6" name="正方形/長方形 5"/>
          <p:cNvSpPr/>
          <p:nvPr/>
        </p:nvSpPr>
        <p:spPr>
          <a:xfrm>
            <a:off x="476000" y="4432275"/>
            <a:ext cx="3871519"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チームに気付きを与える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チームの自律を支援する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チームの能力をユーザーに売り込む</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プロジェクト関係者間の信頼感を醸成する</a:t>
            </a:r>
            <a:endParaRPr lang="en-US" altLang="ja-JP" sz="1400" dirty="0">
              <a:solidFill>
                <a:schemeClr val="bg1"/>
              </a:solidFill>
              <a:latin typeface="Meiryo" charset="-128"/>
              <a:ea typeface="Meiryo" charset="-128"/>
              <a:cs typeface="Meiryo" charset="-128"/>
            </a:endParaRPr>
          </a:p>
        </p:txBody>
      </p:sp>
      <p:sp>
        <p:nvSpPr>
          <p:cNvPr id="7" name="正方形/長方形 6"/>
          <p:cNvSpPr/>
          <p:nvPr/>
        </p:nvSpPr>
        <p:spPr>
          <a:xfrm>
            <a:off x="5186172" y="4432276"/>
            <a:ext cx="3092135"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お客様(ユーザー)第一の思想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ジャスト・イン・タイムの徹底 </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カイゼン活動の促進</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チームのモチベーションの向上</a:t>
            </a:r>
          </a:p>
        </p:txBody>
      </p:sp>
      <p:grpSp>
        <p:nvGrpSpPr>
          <p:cNvPr id="12" name="図形グループ 11"/>
          <p:cNvGrpSpPr/>
          <p:nvPr/>
        </p:nvGrpSpPr>
        <p:grpSpPr>
          <a:xfrm>
            <a:off x="3086342" y="3367713"/>
            <a:ext cx="231924" cy="47136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3438730" y="3506349"/>
            <a:ext cx="2800767"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スクラム･マスター</a:t>
            </a:r>
          </a:p>
        </p:txBody>
      </p:sp>
      <p:sp>
        <p:nvSpPr>
          <p:cNvPr id="9" name="上矢印 8"/>
          <p:cNvSpPr/>
          <p:nvPr/>
        </p:nvSpPr>
        <p:spPr>
          <a:xfrm>
            <a:off x="1889700" y="3037945"/>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a:off x="6210180" y="3056433"/>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44603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スクラム：</a:t>
            </a:r>
            <a:r>
              <a:rPr kumimoji="1" lang="ja-JP" altLang="en-US" dirty="0"/>
              <a:t>開発チーム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p:cNvSpPr/>
          <p:nvPr/>
        </p:nvSpPr>
        <p:spPr>
          <a:xfrm>
            <a:off x="179512" y="1026590"/>
            <a:ext cx="8784976" cy="5324535"/>
          </a:xfrm>
          <a:prstGeom prst="rect">
            <a:avLst/>
          </a:prstGeom>
        </p:spPr>
        <p:txBody>
          <a:bodyPr wrap="square">
            <a:spAutoFit/>
          </a:bodyPr>
          <a:lstStyle/>
          <a:p>
            <a:pPr marL="360000" indent="-342900">
              <a:spcBef>
                <a:spcPts val="600"/>
              </a:spcBef>
              <a:buFont typeface="Wingdings" charset="2"/>
              <a:buChar char="l"/>
            </a:pPr>
            <a:r>
              <a:rPr lang="ja-JP" altLang="en-US" sz="2000" b="1" dirty="0">
                <a:latin typeface="Meiryo" charset="-128"/>
                <a:ea typeface="Meiryo" charset="-128"/>
                <a:cs typeface="Meiryo" charset="-128"/>
              </a:rPr>
              <a:t>自己組織的なチーム</a:t>
            </a:r>
            <a:r>
              <a:rPr lang="ja-JP" altLang="en-US" sz="2000" dirty="0">
                <a:latin typeface="Meiryo" charset="-128"/>
                <a:ea typeface="Meiryo" charset="-128"/>
                <a:cs typeface="Meiryo" charset="-128"/>
              </a:rPr>
              <a:t>である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自律性</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メンバーが自ら日々の仕事を管理する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自己超越</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常に目標を達成するように自らを追い込み、常に自身のプラクティスを改善する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相互交換作用</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機能横断的かつ定めた役割がない</a:t>
            </a:r>
            <a:endParaRPr lang="en-US" altLang="ja-JP" sz="16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目標にコミット</a:t>
            </a:r>
            <a:r>
              <a:rPr lang="ja-JP" altLang="en-US" sz="2000" dirty="0">
                <a:latin typeface="Meiryo" charset="-128"/>
                <a:ea typeface="Meiryo" charset="-128"/>
                <a:cs typeface="Meiryo" charset="-128"/>
              </a:rPr>
              <a:t>する義務がある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チームはスプリント計画ミーティングでコミットした目標を達成する責 任を持つ</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目標達成につながるならば</a:t>
            </a:r>
            <a:r>
              <a:rPr lang="ja-JP" altLang="en-US" sz="2000" b="1" dirty="0">
                <a:latin typeface="Meiryo" charset="-128"/>
                <a:ea typeface="Meiryo" charset="-128"/>
                <a:cs typeface="Meiryo" charset="-128"/>
              </a:rPr>
              <a:t>方法を限定しない</a:t>
            </a:r>
            <a:endParaRPr lang="en-US" altLang="ja-JP" sz="2000" b="1"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チームは全ての決断を下す権限、必要なことを何でも行う権限、あらゆる障害の除去を依頼する権限を持つ </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争議は</a:t>
            </a:r>
            <a:r>
              <a:rPr lang="ja-JP" altLang="en-US" sz="2000" b="1" dirty="0">
                <a:latin typeface="Meiryo" charset="-128"/>
                <a:ea typeface="Meiryo" charset="-128"/>
                <a:cs typeface="Meiryo" charset="-128"/>
              </a:rPr>
              <a:t>チーム内で解決</a:t>
            </a:r>
            <a:r>
              <a:rPr lang="ja-JP" altLang="en-US" sz="2000" dirty="0">
                <a:latin typeface="Meiryo" charset="-128"/>
                <a:ea typeface="Meiryo" charset="-128"/>
                <a:cs typeface="Meiryo" charset="-128"/>
              </a:rPr>
              <a:t>する</a:t>
            </a:r>
            <a:endParaRPr lang="en-US" altLang="ja-JP" sz="20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作業規約</a:t>
            </a:r>
            <a:r>
              <a:rPr lang="ja-JP" altLang="en-US" sz="2000" dirty="0">
                <a:latin typeface="Meiryo" charset="-128"/>
                <a:ea typeface="Meiryo" charset="-128"/>
                <a:cs typeface="Meiryo" charset="-128"/>
              </a:rPr>
              <a:t>を作る</a:t>
            </a:r>
          </a:p>
        </p:txBody>
      </p:sp>
    </p:spTree>
    <p:extLst>
      <p:ext uri="{BB962C8B-B14F-4D97-AF65-F5344CB8AC3E}">
        <p14:creationId xmlns:p14="http://schemas.microsoft.com/office/powerpoint/2010/main" val="3551852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エクストリーム･プログラミング（</a:t>
            </a:r>
            <a:r>
              <a:rPr kumimoji="1" lang="en-US" altLang="ja-JP" dirty="0"/>
              <a:t>XP</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128833" y="1484784"/>
            <a:ext cx="8886334" cy="4955203"/>
          </a:xfrm>
          <a:prstGeom prst="rect">
            <a:avLst/>
          </a:prstGeom>
        </p:spPr>
        <p:txBody>
          <a:bodyPr wrap="square">
            <a:spAutoFit/>
          </a:bodyPr>
          <a:lstStyle/>
          <a:p>
            <a:pPr marL="342900" indent="-342900">
              <a:buFont typeface="Wingdings" charset="2"/>
              <a:buChar char="l"/>
            </a:pPr>
            <a:r>
              <a:rPr lang="ja-JP" altLang="en-US" sz="2000" dirty="0">
                <a:latin typeface="Meiryo" charset="-128"/>
                <a:ea typeface="Meiryo" charset="-128"/>
                <a:cs typeface="Meiryo" charset="-128"/>
              </a:rPr>
              <a:t>テスト駆動開発（</a:t>
            </a:r>
            <a:r>
              <a:rPr lang="en-US" altLang="ja-JP" sz="2000" dirty="0">
                <a:latin typeface="Meiryo" charset="-128"/>
                <a:ea typeface="Meiryo" charset="-128"/>
                <a:cs typeface="Meiryo" charset="-128"/>
              </a:rPr>
              <a:t>Test-Driven Development</a:t>
            </a:r>
            <a:r>
              <a:rPr lang="ja-JP" altLang="en-US" sz="2000" dirty="0">
                <a:latin typeface="Meiryo" charset="-128"/>
                <a:ea typeface="Meiryo" charset="-128"/>
                <a:cs typeface="Meiryo" charset="-128"/>
              </a:rPr>
              <a:t>：TDD）＝テストファースト・プログラミング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実装する機能をテストするプログラムを書く</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コードを書いてテストする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デザインを見直す</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信号が青になる（テスト・コードが成功する）まで繰り返す</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リファクタリング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完成したコードの見直し（実装された機能を変えずに、コードをシンプルに、見やすくする）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任意の作業（全員が行う</a:t>
            </a:r>
            <a:r>
              <a:rPr lang="en-US" altLang="ja-JP" dirty="0">
                <a:latin typeface="Meiryo" charset="-128"/>
                <a:ea typeface="Meiryo" charset="-128"/>
                <a:cs typeface="Meiryo" charset="-128"/>
              </a:rPr>
              <a:t>&amp;</a:t>
            </a:r>
            <a:r>
              <a:rPr lang="ja-JP" altLang="en-US" dirty="0">
                <a:latin typeface="Meiryo" charset="-128"/>
                <a:ea typeface="Meiryo" charset="-128"/>
                <a:cs typeface="Meiryo" charset="-128"/>
              </a:rPr>
              <a:t>時間が空いたら行う）</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ペアプログラミング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ドライバー（コードを書く人）</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ナビゲーター（コードをチェックする人、ナビゲーションをする人） </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この役割を1日の中でペア間で、途中で交代する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ペアの組み合わせを毎日替える</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10分間ビルド</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自動的にシステム全体をビルドして、全てのテストを10分以内に実行させる</a:t>
            </a:r>
          </a:p>
        </p:txBody>
      </p:sp>
      <p:sp>
        <p:nvSpPr>
          <p:cNvPr id="5" name="正方形/長方形 4"/>
          <p:cNvSpPr/>
          <p:nvPr/>
        </p:nvSpPr>
        <p:spPr>
          <a:xfrm>
            <a:off x="107504" y="1052736"/>
            <a:ext cx="5569089" cy="369332"/>
          </a:xfrm>
          <a:prstGeom prst="rect">
            <a:avLst/>
          </a:prstGeom>
        </p:spPr>
        <p:txBody>
          <a:bodyPr wrap="none">
            <a:spAutoFit/>
          </a:bodyPr>
          <a:lstStyle/>
          <a:p>
            <a:r>
              <a:rPr lang="ja-JP" altLang="en-US" dirty="0">
                <a:latin typeface="Meiryo" charset="-128"/>
                <a:ea typeface="Meiryo" charset="-128"/>
                <a:cs typeface="Meiryo" charset="-128"/>
              </a:rPr>
              <a:t>Kent Beck（1999年）によって提唱された開発手法</a:t>
            </a:r>
            <a:endParaRPr lang="en-US" altLang="ja-JP" dirty="0">
              <a:latin typeface="Meiryo" charset="-128"/>
              <a:ea typeface="Meiryo" charset="-128"/>
              <a:cs typeface="Meiryo" charset="-128"/>
            </a:endParaRPr>
          </a:p>
        </p:txBody>
      </p:sp>
    </p:spTree>
    <p:extLst>
      <p:ext uri="{BB962C8B-B14F-4D97-AF65-F5344CB8AC3E}">
        <p14:creationId xmlns:p14="http://schemas.microsoft.com/office/powerpoint/2010/main" val="291953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メイリオ"/>
                <a:ea typeface="メイリオ"/>
                <a:cs typeface="メイリオ"/>
              </a:rPr>
              <a:t>DevOps</a:t>
            </a:r>
          </a:p>
          <a:p>
            <a:pPr algn="r"/>
            <a:r>
              <a:rPr lang="ja-JP" altLang="en-US" dirty="0">
                <a:solidFill>
                  <a:srgbClr val="FFFFFF"/>
                </a:solidFill>
                <a:latin typeface="メイリオ"/>
                <a:ea typeface="メイリオ"/>
                <a:cs typeface="メイリオ"/>
              </a:rPr>
              <a:t>ビジネス・スピードに対応するための</a:t>
            </a:r>
            <a:endParaRPr lang="en-US" altLang="ja-JP" dirty="0">
              <a:solidFill>
                <a:srgbClr val="FFFFFF"/>
              </a:solidFill>
              <a:latin typeface="メイリオ"/>
              <a:ea typeface="メイリオ"/>
              <a:cs typeface="メイリオ"/>
            </a:endParaRPr>
          </a:p>
          <a:p>
            <a:pPr algn="r"/>
            <a:r>
              <a:rPr lang="ja-JP" altLang="en-US" dirty="0">
                <a:solidFill>
                  <a:srgbClr val="FFFFFF"/>
                </a:solidFill>
                <a:latin typeface="メイリオ"/>
                <a:ea typeface="メイリオ"/>
                <a:cs typeface="メイリオ"/>
              </a:rPr>
              <a:t>新たな取り組み</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149444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a:t>DevOps</a:t>
            </a:r>
            <a:r>
              <a:rPr kumimoji="1" lang="ja-JP" altLang="en-US" dirty="0"/>
              <a:t>とは何か？</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FFFFFF"/>
                </a:solidFill>
                <a:latin typeface="Meiryo" charset="-128"/>
                <a:ea typeface="Meiryo" charset="-128"/>
                <a:cs typeface="Meiryo" charset="-128"/>
              </a:rPr>
              <a:t>情報システムに求められること</a:t>
            </a:r>
            <a:endParaRPr lang="en-US" altLang="ja-JP" sz="2400" b="1"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a:solidFill>
                  <a:srgbClr val="FFFFFF"/>
                </a:solidFill>
                <a:latin typeface="Meiryo" charset="-128"/>
                <a:ea typeface="Meiryo" charset="-128"/>
                <a:cs typeface="Meiryo" charset="-128"/>
              </a:rPr>
              <a:t>システムによってビジネスの成功に貢献すること</a:t>
            </a:r>
            <a:endParaRPr lang="en-US" altLang="ja-JP" sz="1600" dirty="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a:solidFill>
                  <a:srgbClr val="FFFFFF"/>
                </a:solidFill>
                <a:latin typeface="Meiryo" charset="-128"/>
                <a:ea typeface="Meiryo" charset="-128"/>
                <a:cs typeface="Meiryo" charset="-128"/>
              </a:rPr>
              <a:t>ビジネスの成功のための貢献を</a:t>
            </a:r>
            <a:r>
              <a:rPr kumimoji="1" lang="ja-JP" altLang="en-US" sz="1600" dirty="0">
                <a:solidFill>
                  <a:srgbClr val="FFFFFF"/>
                </a:solidFill>
                <a:latin typeface="Meiryo" charset="-128"/>
                <a:ea typeface="Meiryo" charset="-128"/>
                <a:cs typeface="Meiryo" charset="-128"/>
              </a:rPr>
              <a:t>確実、迅速にユーザーに届けること</a:t>
            </a:r>
            <a:endParaRPr kumimoji="1" lang="en-US" altLang="ja-JP" sz="1600" dirty="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a:solidFill>
                  <a:srgbClr val="FFFFFF"/>
                </a:solidFill>
                <a:latin typeface="Meiryo" charset="-128"/>
                <a:ea typeface="Meiryo" charset="-128"/>
                <a:cs typeface="Meiryo" charset="-128"/>
              </a:rPr>
              <a:t>ユーザーの求める貢献の変化に迅速・柔軟に対応すること</a:t>
            </a: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開発チーム（</a:t>
            </a:r>
            <a:r>
              <a:rPr lang="en-US" altLang="ja-JP" sz="2000" b="1" u="sng" dirty="0">
                <a:solidFill>
                  <a:srgbClr val="FFFFFF"/>
                </a:solidFill>
                <a:latin typeface="Meiryo" charset="-128"/>
                <a:ea typeface="Meiryo" charset="-128"/>
                <a:cs typeface="Meiryo" charset="-128"/>
              </a:rPr>
              <a:t>Dev</a:t>
            </a:r>
            <a:r>
              <a:rPr lang="en-US" altLang="ja-JP" sz="2000" dirty="0">
                <a:solidFill>
                  <a:srgbClr val="FFFFFF"/>
                </a:solidFill>
                <a:latin typeface="Meiryo" charset="-128"/>
                <a:ea typeface="Meiryo" charset="-128"/>
                <a:cs typeface="Meiryo" charset="-128"/>
              </a:rPr>
              <a:t>elopment</a:t>
            </a:r>
            <a:r>
              <a:rPr lang="ja-JP" altLang="en-US" sz="2000" dirty="0">
                <a:solidFill>
                  <a:srgbClr val="FFFFFF"/>
                </a:solidFill>
                <a:latin typeface="Meiryo" charset="-128"/>
                <a:ea typeface="Meiryo" charset="-128"/>
                <a:cs typeface="Meiryo" charset="-128"/>
              </a:rPr>
              <a:t>）</a:t>
            </a:r>
            <a:endParaRPr lang="en-US" altLang="ja-JP" sz="2000"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システムに新しい機能を追加すること</a:t>
            </a:r>
            <a:endParaRPr lang="en-US" altLang="ja-JP" sz="1600" dirty="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運用チーム（</a:t>
            </a:r>
            <a:r>
              <a:rPr lang="en-US" altLang="ja-JP" sz="2000" b="1" u="sng" dirty="0">
                <a:solidFill>
                  <a:srgbClr val="FFFFFF"/>
                </a:solidFill>
                <a:latin typeface="Meiryo" charset="-128"/>
                <a:ea typeface="Meiryo" charset="-128"/>
                <a:cs typeface="Meiryo" charset="-128"/>
              </a:rPr>
              <a:t>Op</a:t>
            </a:r>
            <a:r>
              <a:rPr lang="en-US" altLang="ja-JP" sz="2000" dirty="0">
                <a:solidFill>
                  <a:srgbClr val="FFFFFF"/>
                </a:solidFill>
                <a:latin typeface="Meiryo" charset="-128"/>
                <a:ea typeface="Meiryo" charset="-128"/>
                <a:cs typeface="Meiryo" charset="-128"/>
              </a:rPr>
              <a:t>eration</a:t>
            </a:r>
            <a:r>
              <a:rPr lang="ja-JP" altLang="en-US" sz="2000" dirty="0">
                <a:solidFill>
                  <a:srgbClr val="FFFFFF"/>
                </a:solidFill>
                <a:latin typeface="Meiryo" charset="-128"/>
                <a:ea typeface="Meiryo" charset="-128"/>
                <a:cs typeface="Meiryo" charset="-128"/>
              </a:rPr>
              <a:t>）</a:t>
            </a:r>
            <a:endParaRPr lang="en-US" altLang="ja-JP" sz="2000"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システムを安定稼働させること</a:t>
            </a:r>
            <a:endParaRPr lang="en-US" altLang="ja-JP" sz="1600" dirty="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a:solidFill>
                  <a:srgbClr val="FFFFFF"/>
                </a:solidFill>
                <a:latin typeface="Meiryo" charset="-128"/>
                <a:ea typeface="Meiryo" charset="-128"/>
                <a:cs typeface="Meiryo" charset="-128"/>
              </a:rPr>
              <a:t>迅速にアプリケーションを開発・更新</a:t>
            </a:r>
            <a:r>
              <a:rPr kumimoji="1" lang="ja-JP" altLang="en-US" sz="1050" dirty="0">
                <a:solidFill>
                  <a:srgbClr val="FFFFFF"/>
                </a:solidFill>
                <a:latin typeface="Meiryo" charset="-128"/>
                <a:ea typeface="Meiryo" charset="-128"/>
                <a:cs typeface="Meiryo" charset="-128"/>
              </a:rPr>
              <a:t>し</a:t>
            </a:r>
            <a:endParaRPr kumimoji="1" lang="en-US" altLang="ja-JP" sz="1050" dirty="0">
              <a:solidFill>
                <a:srgbClr val="FFFFFF"/>
              </a:solidFill>
              <a:latin typeface="Meiryo" charset="-128"/>
              <a:ea typeface="Meiryo" charset="-128"/>
              <a:cs typeface="Meiryo" charset="-128"/>
            </a:endParaRPr>
          </a:p>
          <a:p>
            <a:r>
              <a:rPr lang="ja-JP" altLang="en-US" sz="1050" dirty="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a:solidFill>
                  <a:srgbClr val="FFFFFF"/>
                </a:solidFill>
                <a:latin typeface="Meiryo" charset="-128"/>
                <a:ea typeface="Meiryo" charset="-128"/>
                <a:cs typeface="Meiryo" charset="-128"/>
              </a:rPr>
              <a:t>確実</a:t>
            </a:r>
            <a:r>
              <a:rPr kumimoji="1" lang="ja-JP" altLang="en-US" sz="1050" b="1" u="sng" dirty="0">
                <a:solidFill>
                  <a:srgbClr val="FFFFFF"/>
                </a:solidFill>
                <a:latin typeface="Meiryo" charset="-128"/>
                <a:ea typeface="Meiryo" charset="-128"/>
                <a:cs typeface="Meiryo" charset="-128"/>
              </a:rPr>
              <a:t>に本番システムに安定させ</a:t>
            </a:r>
            <a:endParaRPr kumimoji="1" lang="en-US" altLang="ja-JP" sz="1050" dirty="0">
              <a:solidFill>
                <a:srgbClr val="FFFFFF"/>
              </a:solidFill>
              <a:latin typeface="Meiryo" charset="-128"/>
              <a:ea typeface="Meiryo" charset="-128"/>
              <a:cs typeface="Meiryo" charset="-128"/>
            </a:endParaRPr>
          </a:p>
          <a:p>
            <a:pPr algn="r"/>
            <a:r>
              <a:rPr lang="ja-JP" altLang="en-US" sz="1050" dirty="0">
                <a:solidFill>
                  <a:srgbClr val="FFFFFF"/>
                </a:solidFill>
                <a:latin typeface="Meiryo" charset="-128"/>
                <a:ea typeface="Meiryo" charset="-128"/>
                <a:cs typeface="Meiryo" charset="-128"/>
              </a:rPr>
              <a:t>安心してユーザーに使ってもらいたい</a:t>
            </a:r>
            <a:endParaRPr kumimoji="1" lang="en-US" altLang="ja-JP" sz="1050" dirty="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a:solidFill>
                  <a:srgbClr val="FF0000"/>
                </a:solidFill>
                <a:latin typeface="Hiragino Kaku Gothic StdN W8" charset="-128"/>
                <a:ea typeface="Hiragino Kaku Gothic StdN W8" charset="-128"/>
                <a:cs typeface="Hiragino Kaku Gothic StdN W8" charset="-128"/>
              </a:rPr>
              <a:t>対立</a:t>
            </a: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SDI/IaaS</a:t>
            </a:r>
            <a:r>
              <a:rPr kumimoji="1" lang="ja-JP" altLang="en-US" sz="1400" dirty="0">
                <a:solidFill>
                  <a:srgbClr val="FFFFFF"/>
                </a:solidFill>
                <a:latin typeface="Meiryo" charset="-128"/>
                <a:ea typeface="Meiryo" charset="-128"/>
                <a:cs typeface="Meiryo" charset="-128"/>
              </a:rPr>
              <a:t>（インフラのソフトウエア化）</a:t>
            </a: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a:solidFill>
                  <a:schemeClr val="bg1"/>
                </a:solidFill>
                <a:latin typeface="Meiryo" charset="-128"/>
                <a:ea typeface="Meiryo" charset="-128"/>
                <a:cs typeface="Meiryo" charset="-128"/>
              </a:rPr>
              <a:t>ツール</a:t>
            </a:r>
            <a:r>
              <a:rPr kumimoji="1" lang="en-US" altLang="ja-JP" sz="2000" b="1" u="sng" dirty="0">
                <a:solidFill>
                  <a:schemeClr val="bg1"/>
                </a:solidFill>
                <a:latin typeface="Meiryo" charset="-128"/>
                <a:ea typeface="Meiryo" charset="-128"/>
                <a:cs typeface="Meiryo" charset="-128"/>
              </a:rPr>
              <a:t> </a:t>
            </a:r>
            <a:r>
              <a:rPr kumimoji="1" lang="ja-JP" altLang="en-US" sz="2000" dirty="0">
                <a:solidFill>
                  <a:schemeClr val="bg1"/>
                </a:solidFill>
                <a:latin typeface="Meiryo" charset="-128"/>
                <a:ea typeface="Meiryo" charset="-128"/>
                <a:cs typeface="Meiryo" charset="-128"/>
              </a:rPr>
              <a:t>と</a:t>
            </a:r>
            <a:r>
              <a:rPr kumimoji="1" lang="en-US" altLang="ja-JP" sz="2000" dirty="0">
                <a:solidFill>
                  <a:schemeClr val="bg1"/>
                </a:solidFill>
                <a:latin typeface="Meiryo" charset="-128"/>
                <a:ea typeface="Meiryo" charset="-128"/>
                <a:cs typeface="Meiryo" charset="-128"/>
              </a:rPr>
              <a:t> </a:t>
            </a:r>
            <a:r>
              <a:rPr kumimoji="1" lang="ja-JP" altLang="en-US" sz="2000" b="1" u="sng" dirty="0">
                <a:solidFill>
                  <a:schemeClr val="bg1"/>
                </a:solidFill>
                <a:latin typeface="Meiryo" charset="-128"/>
                <a:ea typeface="Meiryo" charset="-128"/>
                <a:cs typeface="Meiryo" charset="-128"/>
              </a:rPr>
              <a:t>組織文化</a:t>
            </a:r>
            <a:r>
              <a:rPr kumimoji="1" lang="en-US" altLang="ja-JP" sz="2000" b="1" u="sng" dirty="0">
                <a:solidFill>
                  <a:schemeClr val="bg1"/>
                </a:solidFill>
                <a:latin typeface="Meiryo" charset="-128"/>
                <a:ea typeface="Meiryo" charset="-128"/>
                <a:cs typeface="Meiryo" charset="-128"/>
              </a:rPr>
              <a:t> </a:t>
            </a:r>
            <a:r>
              <a:rPr kumimoji="1" lang="ja-JP" altLang="en-US" sz="2000" dirty="0">
                <a:solidFill>
                  <a:schemeClr val="bg1"/>
                </a:solidFill>
                <a:latin typeface="Meiryo" charset="-128"/>
                <a:ea typeface="Meiryo" charset="-128"/>
                <a:cs typeface="Meiryo" charset="-128"/>
              </a:rPr>
              <a:t>の融合</a:t>
            </a:r>
            <a:endParaRPr kumimoji="1" lang="en-US" altLang="ja-JP" sz="2000" dirty="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開発チーム（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）が、お互いに協調し合い</a:t>
            </a:r>
            <a:endParaRPr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いますぐ変更を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反映したい！</a:t>
            </a: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57874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p:cNvSpPr/>
          <p:nvPr/>
        </p:nvSpPr>
        <p:spPr>
          <a:xfrm>
            <a:off x="683568" y="843298"/>
            <a:ext cx="7776864" cy="43138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0432FF"/>
                </a:solidFill>
                <a:latin typeface="Meiryo" charset="-128"/>
                <a:ea typeface="Meiryo" charset="-128"/>
                <a:cs typeface="Meiryo" charset="-128"/>
              </a:rPr>
              <a:t>「ビジネス</a:t>
            </a:r>
            <a:r>
              <a:rPr kumimoji="1" lang="en-US" altLang="ja-JP" sz="2000" b="1" dirty="0">
                <a:solidFill>
                  <a:srgbClr val="0432FF"/>
                </a:solidFill>
                <a:latin typeface="Meiryo" charset="-128"/>
                <a:ea typeface="Meiryo" charset="-128"/>
                <a:cs typeface="Meiryo" charset="-128"/>
              </a:rPr>
              <a:t>×IT</a:t>
            </a:r>
            <a:r>
              <a:rPr kumimoji="1" lang="ja-JP" altLang="en-US" sz="2000" b="1" dirty="0">
                <a:solidFill>
                  <a:srgbClr val="0432FF"/>
                </a:solidFill>
                <a:latin typeface="Meiryo" charset="-128"/>
                <a:ea typeface="Meiryo" charset="-128"/>
                <a:cs typeface="Meiryo" charset="-128"/>
              </a:rPr>
              <a:t>」環境の変化</a:t>
            </a:r>
            <a:r>
              <a:rPr kumimoji="1" lang="en-US" altLang="ja-JP" sz="2000" b="1" dirty="0">
                <a:solidFill>
                  <a:srgbClr val="0432FF"/>
                </a:solidFill>
                <a:latin typeface="Meiryo" charset="-128"/>
                <a:ea typeface="Meiryo" charset="-128"/>
                <a:cs typeface="Meiryo" charset="-128"/>
              </a:rPr>
              <a:t> </a:t>
            </a:r>
            <a:r>
              <a:rPr kumimoji="1" lang="ja-JP" altLang="en-US" sz="2000" dirty="0">
                <a:solidFill>
                  <a:srgbClr val="0432FF"/>
                </a:solidFill>
                <a:latin typeface="Meiryo" charset="-128"/>
                <a:ea typeface="Meiryo" charset="-128"/>
                <a:cs typeface="Meiryo" charset="-128"/>
              </a:rPr>
              <a:t>＋</a:t>
            </a:r>
            <a:r>
              <a:rPr kumimoji="1" lang="en-US" altLang="ja-JP" sz="2000"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ビジネス・スピードの加速</a:t>
            </a:r>
            <a:endParaRPr kumimoji="1" lang="en-US" altLang="ja-JP" sz="2000" b="1" dirty="0">
              <a:solidFill>
                <a:srgbClr val="0432FF"/>
              </a:solidFill>
              <a:latin typeface="Meiryo" charset="-128"/>
              <a:ea typeface="Meiryo" charset="-128"/>
              <a:cs typeface="Meiryo" charset="-128"/>
            </a:endParaRPr>
          </a:p>
          <a:p>
            <a:pPr marL="180975" lvl="1" algn="ctr"/>
            <a:endParaRPr kumimoji="1" lang="en-US" altLang="ja-JP" sz="800" b="1" dirty="0">
              <a:solidFill>
                <a:srgbClr val="0432FF"/>
              </a:solidFill>
              <a:latin typeface="Meiryo" charset="-128"/>
              <a:ea typeface="Meiryo" charset="-128"/>
              <a:cs typeface="Meiryo" charset="-128"/>
            </a:endParaRPr>
          </a:p>
          <a:p>
            <a:pPr marL="180975" lvl="1">
              <a:buFont typeface="Wingdings" charset="2"/>
              <a:buChar char="l"/>
            </a:pPr>
            <a:r>
              <a:rPr lang="en-US" altLang="ja-JP" sz="1400" dirty="0">
                <a:solidFill>
                  <a:srgbClr val="0432FF"/>
                </a:solidFill>
                <a:latin typeface="Meiryo" charset="-128"/>
                <a:ea typeface="Meiryo" charset="-128"/>
                <a:cs typeface="Meiryo" charset="-128"/>
              </a:rPr>
              <a:t>IT</a:t>
            </a:r>
            <a:r>
              <a:rPr lang="ja-JP" altLang="en-US" sz="1400" dirty="0">
                <a:solidFill>
                  <a:srgbClr val="0432FF"/>
                </a:solidFill>
                <a:latin typeface="Meiryo" charset="-128"/>
                <a:ea typeface="Meiryo" charset="-128"/>
                <a:cs typeface="Meiryo" charset="-128"/>
              </a:rPr>
              <a:t>ニーズの変化：「効率化</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生産性</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低コスト」から「差別化</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競争優位」へのシフト</a:t>
            </a:r>
            <a:endParaRPr lang="en-US" altLang="ja-JP" sz="1400" dirty="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環境の変化　：モバイル、</a:t>
            </a:r>
            <a:r>
              <a:rPr kumimoji="1" lang="en-US" altLang="ja-JP" sz="1400" dirty="0" err="1">
                <a:solidFill>
                  <a:srgbClr val="0432FF"/>
                </a:solidFill>
                <a:latin typeface="Meiryo" charset="-128"/>
                <a:ea typeface="Meiryo" charset="-128"/>
                <a:cs typeface="Meiryo" charset="-128"/>
              </a:rPr>
              <a:t>IoT</a:t>
            </a:r>
            <a:r>
              <a:rPr kumimoji="1" lang="ja-JP" altLang="en-US" sz="1400" dirty="0">
                <a:solidFill>
                  <a:srgbClr val="0432FF"/>
                </a:solidFill>
                <a:latin typeface="Meiryo" charset="-128"/>
                <a:ea typeface="Meiryo" charset="-128"/>
                <a:cs typeface="Meiryo" charset="-128"/>
              </a:rPr>
              <a:t>、ビッグデータなどの新しい</a:t>
            </a:r>
            <a:r>
              <a:rPr lang="ja-JP" altLang="en-US" sz="1400" dirty="0">
                <a:solidFill>
                  <a:srgbClr val="0432FF"/>
                </a:solidFill>
                <a:latin typeface="Meiryo" charset="-128"/>
                <a:ea typeface="Meiryo" charset="-128"/>
                <a:cs typeface="Meiryo" charset="-128"/>
              </a:rPr>
              <a:t>テクノロジーへの対応</a:t>
            </a:r>
            <a:endParaRPr lang="en-US" altLang="ja-JP" sz="1400" dirty="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利用の変化　：</a:t>
            </a: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リテラシーの拡大やデジタル・ビジネス、ビジネスと</a:t>
            </a: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との一体化</a:t>
            </a:r>
            <a:endParaRPr kumimoji="1" lang="en-US" altLang="ja-JP" sz="1400" dirty="0">
              <a:solidFill>
                <a:srgbClr val="0432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a:t>DevOps</a:t>
            </a:r>
            <a:r>
              <a:rPr kumimoji="1" lang="ja-JP" altLang="en-US" dirty="0"/>
              <a:t>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grpSp>
        <p:nvGrpSpPr>
          <p:cNvPr id="8" name="図形グループ 7"/>
          <p:cNvGrpSpPr/>
          <p:nvPr/>
        </p:nvGrpSpPr>
        <p:grpSpPr>
          <a:xfrm rot="10800000">
            <a:off x="971600" y="2420888"/>
            <a:ext cx="2561271" cy="2575006"/>
            <a:chOff x="971599" y="2384759"/>
            <a:chExt cx="2561271" cy="2575006"/>
          </a:xfrm>
        </p:grpSpPr>
        <p:sp>
          <p:nvSpPr>
            <p:cNvPr id="4" name="パイ 3"/>
            <p:cNvSpPr/>
            <p:nvPr/>
          </p:nvSpPr>
          <p:spPr>
            <a:xfrm>
              <a:off x="971599" y="2384759"/>
              <a:ext cx="2520280" cy="2520280"/>
            </a:xfrm>
            <a:prstGeom prst="pie">
              <a:avLst>
                <a:gd name="adj1" fmla="val 8850400"/>
                <a:gd name="adj2" fmla="val 16200000"/>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p:cNvSpPr/>
            <p:nvPr/>
          </p:nvSpPr>
          <p:spPr>
            <a:xfrm rot="7292574">
              <a:off x="1012590" y="2384759"/>
              <a:ext cx="2520280" cy="2520280"/>
            </a:xfrm>
            <a:prstGeom prst="pie">
              <a:avLst>
                <a:gd name="adj1" fmla="val 8883325"/>
                <a:gd name="adj2" fmla="val 1614630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p:cNvSpPr/>
            <p:nvPr/>
          </p:nvSpPr>
          <p:spPr>
            <a:xfrm rot="14505582">
              <a:off x="1002967" y="2439485"/>
              <a:ext cx="2520280" cy="2520280"/>
            </a:xfrm>
            <a:prstGeom prst="pie">
              <a:avLst>
                <a:gd name="adj1" fmla="val 8942817"/>
                <a:gd name="adj2" fmla="val 159878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円/楕円 6"/>
          <p:cNvSpPr/>
          <p:nvPr/>
        </p:nvSpPr>
        <p:spPr>
          <a:xfrm>
            <a:off x="5559727" y="2457189"/>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2116278" y="2787659"/>
            <a:ext cx="231924" cy="471366"/>
            <a:chOff x="1946324" y="4125162"/>
            <a:chExt cx="969964" cy="2007872"/>
          </a:xfrm>
          <a:solidFill>
            <a:schemeClr val="bg1">
              <a:lumMod val="95000"/>
            </a:schemeClr>
          </a:solidFill>
        </p:grpSpPr>
        <p:sp>
          <p:nvSpPr>
            <p:cNvPr id="10" name="円/楕円 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1331640" y="3822872"/>
            <a:ext cx="231924" cy="471366"/>
            <a:chOff x="1946324" y="4125162"/>
            <a:chExt cx="969964" cy="2007872"/>
          </a:xfrm>
          <a:solidFill>
            <a:schemeClr val="bg1">
              <a:lumMod val="95000"/>
            </a:schemeClr>
          </a:solidFill>
        </p:grpSpPr>
        <p:sp>
          <p:nvSpPr>
            <p:cNvPr id="13" name="円/楕円 1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14"/>
          <p:cNvGrpSpPr/>
          <p:nvPr/>
        </p:nvGrpSpPr>
        <p:grpSpPr>
          <a:xfrm>
            <a:off x="2966830" y="3822872"/>
            <a:ext cx="231924" cy="471366"/>
            <a:chOff x="1946324" y="4125162"/>
            <a:chExt cx="969964" cy="2007872"/>
          </a:xfrm>
          <a:solidFill>
            <a:schemeClr val="bg1">
              <a:lumMod val="95000"/>
            </a:schemeClr>
          </a:solidFill>
        </p:grpSpPr>
        <p:sp>
          <p:nvSpPr>
            <p:cNvPr id="16" name="円/楕円 1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p:cNvSpPr txBox="1"/>
          <p:nvPr/>
        </p:nvSpPr>
        <p:spPr>
          <a:xfrm>
            <a:off x="1780333" y="2539545"/>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業務部門</a:t>
            </a:r>
          </a:p>
        </p:txBody>
      </p:sp>
      <p:sp>
        <p:nvSpPr>
          <p:cNvPr id="19" name="テキスト ボックス 18"/>
          <p:cNvSpPr txBox="1"/>
          <p:nvPr/>
        </p:nvSpPr>
        <p:spPr>
          <a:xfrm>
            <a:off x="1364933" y="4490517"/>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開発部門</a:t>
            </a:r>
          </a:p>
        </p:txBody>
      </p:sp>
      <p:sp>
        <p:nvSpPr>
          <p:cNvPr id="20" name="テキスト ボックス 19"/>
          <p:cNvSpPr txBox="1"/>
          <p:nvPr/>
        </p:nvSpPr>
        <p:spPr>
          <a:xfrm>
            <a:off x="2267744" y="4490516"/>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運用部門</a:t>
            </a:r>
          </a:p>
        </p:txBody>
      </p:sp>
      <p:sp>
        <p:nvSpPr>
          <p:cNvPr id="21" name="左矢印 20"/>
          <p:cNvSpPr/>
          <p:nvPr/>
        </p:nvSpPr>
        <p:spPr>
          <a:xfrm rot="18661509">
            <a:off x="1311264" y="3141225"/>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p:cNvSpPr/>
          <p:nvPr/>
        </p:nvSpPr>
        <p:spPr>
          <a:xfrm rot="10800000">
            <a:off x="1933302" y="4078214"/>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矢印 23"/>
          <p:cNvSpPr/>
          <p:nvPr/>
        </p:nvSpPr>
        <p:spPr>
          <a:xfrm rot="2461509">
            <a:off x="2493556" y="3058629"/>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933301" y="4173524"/>
            <a:ext cx="492443" cy="276999"/>
          </a:xfrm>
          <a:prstGeom prst="rect">
            <a:avLst/>
          </a:prstGeom>
          <a:noFill/>
        </p:spPr>
        <p:txBody>
          <a:bodyPr wrap="none" rtlCol="0">
            <a:spAutoFit/>
          </a:bodyPr>
          <a:lstStyle/>
          <a:p>
            <a:r>
              <a:rPr lang="ja-JP" altLang="en-US" sz="1200" dirty="0">
                <a:solidFill>
                  <a:srgbClr val="00B050"/>
                </a:solidFill>
                <a:latin typeface="Meiryo" charset="-128"/>
                <a:ea typeface="Meiryo" charset="-128"/>
                <a:cs typeface="Meiryo" charset="-128"/>
              </a:rPr>
              <a:t>依頼</a:t>
            </a:r>
            <a:endParaRPr kumimoji="1" lang="ja-JP" altLang="en-US" sz="1200" dirty="0">
              <a:solidFill>
                <a:srgbClr val="00B050"/>
              </a:solidFill>
              <a:latin typeface="Meiryo" charset="-128"/>
              <a:ea typeface="Meiryo" charset="-128"/>
              <a:cs typeface="Meiryo" charset="-128"/>
            </a:endParaRPr>
          </a:p>
        </p:txBody>
      </p:sp>
      <p:sp>
        <p:nvSpPr>
          <p:cNvPr id="26" name="テキスト ボックス 25"/>
          <p:cNvSpPr txBox="1"/>
          <p:nvPr/>
        </p:nvSpPr>
        <p:spPr>
          <a:xfrm rot="18704599">
            <a:off x="1437653" y="3186238"/>
            <a:ext cx="492443" cy="276999"/>
          </a:xfrm>
          <a:prstGeom prst="rect">
            <a:avLst/>
          </a:prstGeom>
          <a:noFill/>
        </p:spPr>
        <p:txBody>
          <a:bodyPr wrap="none" rtlCol="0">
            <a:spAutoFit/>
          </a:bodyPr>
          <a:lstStyle/>
          <a:p>
            <a:r>
              <a:rPr lang="ja-JP" altLang="en-US" sz="1200" dirty="0">
                <a:solidFill>
                  <a:srgbClr val="0070C0"/>
                </a:solidFill>
                <a:latin typeface="Meiryo" charset="-128"/>
                <a:ea typeface="Meiryo" charset="-128"/>
                <a:cs typeface="Meiryo" charset="-128"/>
              </a:rPr>
              <a:t>依頼</a:t>
            </a:r>
            <a:endParaRPr kumimoji="1" lang="ja-JP" altLang="en-US" sz="1200" dirty="0">
              <a:solidFill>
                <a:srgbClr val="0070C0"/>
              </a:solidFill>
              <a:latin typeface="Meiryo" charset="-128"/>
              <a:ea typeface="Meiryo" charset="-128"/>
              <a:cs typeface="Meiryo" charset="-128"/>
            </a:endParaRPr>
          </a:p>
        </p:txBody>
      </p:sp>
      <p:sp>
        <p:nvSpPr>
          <p:cNvPr id="27" name="テキスト ボックス 26"/>
          <p:cNvSpPr txBox="1"/>
          <p:nvPr/>
        </p:nvSpPr>
        <p:spPr>
          <a:xfrm rot="2517505">
            <a:off x="2623778" y="3201739"/>
            <a:ext cx="492443" cy="276999"/>
          </a:xfrm>
          <a:prstGeom prst="rect">
            <a:avLst/>
          </a:prstGeom>
          <a:noFill/>
        </p:spPr>
        <p:txBody>
          <a:bodyPr wrap="none" rtlCol="0">
            <a:spAutoFit/>
          </a:bodyPr>
          <a:lstStyle/>
          <a:p>
            <a:r>
              <a:rPr lang="ja-JP" altLang="en-US" sz="1200">
                <a:solidFill>
                  <a:srgbClr val="953735"/>
                </a:solidFill>
                <a:latin typeface="Meiryo" charset="-128"/>
                <a:ea typeface="Meiryo" charset="-128"/>
                <a:cs typeface="Meiryo" charset="-128"/>
              </a:rPr>
              <a:t>依頼</a:t>
            </a:r>
            <a:endParaRPr kumimoji="1" lang="ja-JP" altLang="en-US" sz="1200" dirty="0">
              <a:solidFill>
                <a:srgbClr val="953735"/>
              </a:solidFill>
              <a:latin typeface="Meiryo" charset="-128"/>
              <a:ea typeface="Meiryo" charset="-128"/>
              <a:cs typeface="Meiryo" charset="-128"/>
            </a:endParaRPr>
          </a:p>
        </p:txBody>
      </p:sp>
      <p:grpSp>
        <p:nvGrpSpPr>
          <p:cNvPr id="28" name="図形グループ 27"/>
          <p:cNvGrpSpPr/>
          <p:nvPr/>
        </p:nvGrpSpPr>
        <p:grpSpPr>
          <a:xfrm>
            <a:off x="6718940" y="2787659"/>
            <a:ext cx="231924" cy="471366"/>
            <a:chOff x="1946324" y="4125162"/>
            <a:chExt cx="969964" cy="2007872"/>
          </a:xfrm>
          <a:solidFill>
            <a:srgbClr val="0070C0"/>
          </a:solidFill>
        </p:grpSpPr>
        <p:sp>
          <p:nvSpPr>
            <p:cNvPr id="29" name="円/楕円 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934302" y="3819109"/>
            <a:ext cx="231924" cy="471366"/>
            <a:chOff x="1946324" y="4125162"/>
            <a:chExt cx="969964" cy="2007872"/>
          </a:xfrm>
          <a:solidFill>
            <a:srgbClr val="00B05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7569492" y="3819109"/>
            <a:ext cx="231924" cy="471366"/>
            <a:chOff x="1946324" y="4125162"/>
            <a:chExt cx="969964" cy="2007872"/>
          </a:xfrm>
          <a:solidFill>
            <a:srgbClr val="953735"/>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7" name="テキスト ボックス 36"/>
          <p:cNvSpPr txBox="1"/>
          <p:nvPr/>
        </p:nvSpPr>
        <p:spPr>
          <a:xfrm>
            <a:off x="6382995" y="2535782"/>
            <a:ext cx="902811" cy="307777"/>
          </a:xfrm>
          <a:prstGeom prst="rect">
            <a:avLst/>
          </a:prstGeom>
          <a:noFill/>
        </p:spPr>
        <p:txBody>
          <a:bodyPr wrap="none" rtlCol="0">
            <a:spAutoFit/>
          </a:bodyPr>
          <a:lstStyle/>
          <a:p>
            <a:pPr algn="ctr"/>
            <a:r>
              <a:rPr kumimoji="1" lang="ja-JP" altLang="en-US" sz="1400" dirty="0">
                <a:solidFill>
                  <a:srgbClr val="0070C0"/>
                </a:solidFill>
                <a:latin typeface="Meiryo" charset="-128"/>
                <a:ea typeface="Meiryo" charset="-128"/>
                <a:cs typeface="Meiryo" charset="-128"/>
              </a:rPr>
              <a:t>業務部門</a:t>
            </a:r>
          </a:p>
        </p:txBody>
      </p:sp>
      <p:sp>
        <p:nvSpPr>
          <p:cNvPr id="38" name="テキスト ボックス 37"/>
          <p:cNvSpPr txBox="1"/>
          <p:nvPr/>
        </p:nvSpPr>
        <p:spPr>
          <a:xfrm>
            <a:off x="5973445" y="4490517"/>
            <a:ext cx="902811"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開発部門</a:t>
            </a:r>
          </a:p>
        </p:txBody>
      </p:sp>
      <p:sp>
        <p:nvSpPr>
          <p:cNvPr id="39" name="テキスト ボックス 38"/>
          <p:cNvSpPr txBox="1"/>
          <p:nvPr/>
        </p:nvSpPr>
        <p:spPr>
          <a:xfrm>
            <a:off x="6876256" y="4490516"/>
            <a:ext cx="902811" cy="307777"/>
          </a:xfrm>
          <a:prstGeom prst="rect">
            <a:avLst/>
          </a:prstGeom>
          <a:noFill/>
        </p:spPr>
        <p:txBody>
          <a:bodyPr wrap="none" rtlCol="0">
            <a:spAutoFit/>
          </a:bodyPr>
          <a:lstStyle/>
          <a:p>
            <a:pPr algn="ctr"/>
            <a:r>
              <a:rPr kumimoji="1" lang="ja-JP" altLang="en-US" sz="1400" dirty="0">
                <a:solidFill>
                  <a:srgbClr val="953735"/>
                </a:solidFill>
                <a:latin typeface="Meiryo" charset="-128"/>
                <a:ea typeface="Meiryo" charset="-128"/>
                <a:cs typeface="Meiryo" charset="-128"/>
              </a:rPr>
              <a:t>運用部門</a:t>
            </a:r>
          </a:p>
        </p:txBody>
      </p:sp>
      <p:sp>
        <p:nvSpPr>
          <p:cNvPr id="40" name="円/楕円 39"/>
          <p:cNvSpPr/>
          <p:nvPr/>
        </p:nvSpPr>
        <p:spPr>
          <a:xfrm>
            <a:off x="187876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962298" y="3478221"/>
            <a:ext cx="595035" cy="40011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情</a:t>
            </a:r>
            <a:r>
              <a:rPr kumimoji="1" lang="en-US" altLang="ja-JP" sz="1200"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報</a:t>
            </a:r>
            <a:endParaRPr kumimoji="1" lang="en-US" altLang="ja-JP" sz="1200"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システム</a:t>
            </a:r>
          </a:p>
        </p:txBody>
      </p:sp>
      <p:sp>
        <p:nvSpPr>
          <p:cNvPr id="42" name="円/楕円 41"/>
          <p:cNvSpPr/>
          <p:nvPr/>
        </p:nvSpPr>
        <p:spPr>
          <a:xfrm>
            <a:off x="646794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6551478" y="3478221"/>
            <a:ext cx="595035" cy="40011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情</a:t>
            </a:r>
            <a:r>
              <a:rPr kumimoji="1" lang="en-US" altLang="ja-JP" sz="1200"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報</a:t>
            </a:r>
            <a:endParaRPr kumimoji="1" lang="en-US" altLang="ja-JP" sz="1200"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システム</a:t>
            </a:r>
          </a:p>
        </p:txBody>
      </p:sp>
      <p:sp>
        <p:nvSpPr>
          <p:cNvPr id="44" name="左右矢印 43"/>
          <p:cNvSpPr/>
          <p:nvPr/>
        </p:nvSpPr>
        <p:spPr>
          <a:xfrm rot="18598647">
            <a:off x="5870318" y="3105955"/>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右矢印 44"/>
          <p:cNvSpPr/>
          <p:nvPr/>
        </p:nvSpPr>
        <p:spPr>
          <a:xfrm rot="2398647">
            <a:off x="6930407" y="307163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右矢印 45"/>
          <p:cNvSpPr/>
          <p:nvPr/>
        </p:nvSpPr>
        <p:spPr>
          <a:xfrm>
            <a:off x="6400264" y="403397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rot="18622139">
            <a:off x="5990884" y="3221891"/>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8" name="テキスト ボックス 47"/>
          <p:cNvSpPr txBox="1"/>
          <p:nvPr/>
        </p:nvSpPr>
        <p:spPr>
          <a:xfrm rot="2404527">
            <a:off x="7053454" y="3212557"/>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9" name="テキスト ボックス 48"/>
          <p:cNvSpPr txBox="1"/>
          <p:nvPr/>
        </p:nvSpPr>
        <p:spPr>
          <a:xfrm>
            <a:off x="6517249" y="4142274"/>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51" name="正方形/長方形 50"/>
          <p:cNvSpPr/>
          <p:nvPr/>
        </p:nvSpPr>
        <p:spPr>
          <a:xfrm>
            <a:off x="685903" y="5310769"/>
            <a:ext cx="3742081" cy="114256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対応に長いリードタイム</a:t>
            </a:r>
            <a:endParaRPr kumimoji="1" lang="en-US" altLang="ja-JP" sz="1600" b="1"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組織の間を隔てる意思疎通の壁</a:t>
            </a:r>
            <a:endParaRPr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a:solidFill>
                  <a:srgbClr val="FFFFFF"/>
                </a:solidFill>
                <a:latin typeface="Meiryo" charset="-128"/>
                <a:ea typeface="Meiryo" charset="-128"/>
                <a:cs typeface="Meiryo" charset="-128"/>
              </a:rPr>
              <a:t>煩雑な業務プロセス</a:t>
            </a:r>
            <a:endParaRPr kumimoji="1"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a:solidFill>
                  <a:srgbClr val="FFFFFF"/>
                </a:solidFill>
                <a:latin typeface="Meiryo" charset="-128"/>
                <a:ea typeface="Meiryo" charset="-128"/>
                <a:cs typeface="Meiryo" charset="-128"/>
              </a:rPr>
              <a:t>手間のかかる構築や確認などの作業</a:t>
            </a:r>
            <a:endParaRPr kumimoji="1" lang="en-US" altLang="ja-JP" sz="1400" dirty="0">
              <a:solidFill>
                <a:srgbClr val="FFFFFF"/>
              </a:solidFill>
              <a:latin typeface="Meiryo" charset="-128"/>
              <a:ea typeface="Meiryo" charset="-128"/>
              <a:cs typeface="Meiryo" charset="-128"/>
            </a:endParaRPr>
          </a:p>
        </p:txBody>
      </p:sp>
      <p:sp>
        <p:nvSpPr>
          <p:cNvPr id="52" name="正方形/長方形 51"/>
          <p:cNvSpPr/>
          <p:nvPr/>
        </p:nvSpPr>
        <p:spPr>
          <a:xfrm>
            <a:off x="4718351" y="5307860"/>
            <a:ext cx="3742081" cy="11425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ビジネス・ニーズに迅速・柔軟な対応</a:t>
            </a:r>
            <a:endParaRPr kumimoji="1" lang="en-US" altLang="ja-JP" sz="1600" b="1"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役割や関係などの組織文化の変革</a:t>
            </a:r>
            <a:endParaRPr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ビジネス・プロセスの変革</a:t>
            </a:r>
            <a:endParaRPr kumimoji="1"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自動化ツールの整備・活用</a:t>
            </a:r>
            <a:endParaRPr kumimoji="1" lang="en-US" altLang="ja-JP" sz="1400" dirty="0">
              <a:solidFill>
                <a:srgbClr val="FFFFFF"/>
              </a:solidFill>
              <a:latin typeface="Meiryo" charset="-128"/>
              <a:ea typeface="Meiryo" charset="-128"/>
              <a:cs typeface="Meiryo" charset="-128"/>
            </a:endParaRPr>
          </a:p>
        </p:txBody>
      </p:sp>
      <p:sp>
        <p:nvSpPr>
          <p:cNvPr id="53" name="右矢印 52"/>
          <p:cNvSpPr/>
          <p:nvPr/>
        </p:nvSpPr>
        <p:spPr>
          <a:xfrm>
            <a:off x="3774820" y="3063178"/>
            <a:ext cx="1584176" cy="13346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a:solidFill>
                  <a:srgbClr val="FFFFFF"/>
                </a:solidFill>
                <a:latin typeface="Meiryo" charset="-128"/>
                <a:ea typeface="Meiryo" charset="-128"/>
                <a:cs typeface="Meiryo" charset="-128"/>
              </a:rPr>
              <a:t>DevOps</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3193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785996" y="3801124"/>
            <a:ext cx="7632848" cy="242342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Meiryo" charset="-128"/>
              <a:ea typeface="Meiryo" charset="-128"/>
              <a:cs typeface="Meiryo" charset="-128"/>
            </a:endParaRPr>
          </a:p>
        </p:txBody>
      </p:sp>
      <p:sp>
        <p:nvSpPr>
          <p:cNvPr id="36" name="正方形/長方形 35"/>
          <p:cNvSpPr/>
          <p:nvPr/>
        </p:nvSpPr>
        <p:spPr>
          <a:xfrm>
            <a:off x="751118" y="1196752"/>
            <a:ext cx="7632848" cy="16318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Meiryo" charset="-128"/>
              <a:ea typeface="Meiryo" charset="-128"/>
              <a:cs typeface="Meiryo" charset="-128"/>
            </a:endParaRPr>
          </a:p>
        </p:txBody>
      </p:sp>
      <p:sp>
        <p:nvSpPr>
          <p:cNvPr id="25" name="正方形/長方形 24"/>
          <p:cNvSpPr/>
          <p:nvPr/>
        </p:nvSpPr>
        <p:spPr>
          <a:xfrm>
            <a:off x="755576" y="3290242"/>
            <a:ext cx="7632848" cy="2423426"/>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a:t>DevOps</a:t>
            </a:r>
            <a:r>
              <a:rPr kumimoji="1" lang="ja-JP" altLang="en-US" dirty="0"/>
              <a:t>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円/楕円 3"/>
          <p:cNvSpPr/>
          <p:nvPr/>
        </p:nvSpPr>
        <p:spPr>
          <a:xfrm>
            <a:off x="3265663" y="1897244"/>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4"/>
          <p:cNvGrpSpPr/>
          <p:nvPr/>
        </p:nvGrpSpPr>
        <p:grpSpPr>
          <a:xfrm>
            <a:off x="4424876" y="2227714"/>
            <a:ext cx="231924" cy="471366"/>
            <a:chOff x="1946324" y="4125162"/>
            <a:chExt cx="969964" cy="2007872"/>
          </a:xfrm>
          <a:solidFill>
            <a:srgbClr val="0070C0"/>
          </a:solidFill>
        </p:grpSpPr>
        <p:sp>
          <p:nvSpPr>
            <p:cNvPr id="6" name="円/楕円 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a:off x="3640238" y="3259164"/>
            <a:ext cx="231924" cy="471366"/>
            <a:chOff x="1946324" y="4125162"/>
            <a:chExt cx="969964" cy="2007872"/>
          </a:xfrm>
          <a:solidFill>
            <a:srgbClr val="00B050"/>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5275428" y="3259164"/>
            <a:ext cx="231924" cy="471366"/>
            <a:chOff x="1946324" y="4125162"/>
            <a:chExt cx="969964" cy="2007872"/>
          </a:xfrm>
          <a:solidFill>
            <a:srgbClr val="953735"/>
          </a:solidFill>
        </p:grpSpPr>
        <p:sp>
          <p:nvSpPr>
            <p:cNvPr id="12" name="円/楕円 1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p:cNvSpPr txBox="1"/>
          <p:nvPr/>
        </p:nvSpPr>
        <p:spPr>
          <a:xfrm>
            <a:off x="4088931" y="1975837"/>
            <a:ext cx="902811" cy="307777"/>
          </a:xfrm>
          <a:prstGeom prst="rect">
            <a:avLst/>
          </a:prstGeom>
          <a:noFill/>
        </p:spPr>
        <p:txBody>
          <a:bodyPr wrap="none" rtlCol="0">
            <a:spAutoFit/>
          </a:bodyPr>
          <a:lstStyle/>
          <a:p>
            <a:pPr algn="ctr"/>
            <a:r>
              <a:rPr kumimoji="1" lang="ja-JP" altLang="en-US" sz="1400" dirty="0">
                <a:solidFill>
                  <a:srgbClr val="0070C0"/>
                </a:solidFill>
                <a:latin typeface="Meiryo" charset="-128"/>
                <a:ea typeface="Meiryo" charset="-128"/>
                <a:cs typeface="Meiryo" charset="-128"/>
              </a:rPr>
              <a:t>業務部門</a:t>
            </a:r>
          </a:p>
        </p:txBody>
      </p:sp>
      <p:sp>
        <p:nvSpPr>
          <p:cNvPr id="15" name="テキスト ボックス 14"/>
          <p:cNvSpPr txBox="1"/>
          <p:nvPr/>
        </p:nvSpPr>
        <p:spPr>
          <a:xfrm>
            <a:off x="3679381" y="3930572"/>
            <a:ext cx="902811"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開発部門</a:t>
            </a:r>
          </a:p>
        </p:txBody>
      </p:sp>
      <p:sp>
        <p:nvSpPr>
          <p:cNvPr id="16" name="テキスト ボックス 15"/>
          <p:cNvSpPr txBox="1"/>
          <p:nvPr/>
        </p:nvSpPr>
        <p:spPr>
          <a:xfrm>
            <a:off x="4582192" y="3930571"/>
            <a:ext cx="902811" cy="307777"/>
          </a:xfrm>
          <a:prstGeom prst="rect">
            <a:avLst/>
          </a:prstGeom>
          <a:noFill/>
        </p:spPr>
        <p:txBody>
          <a:bodyPr wrap="none" rtlCol="0">
            <a:spAutoFit/>
          </a:bodyPr>
          <a:lstStyle/>
          <a:p>
            <a:pPr algn="ctr"/>
            <a:r>
              <a:rPr kumimoji="1" lang="ja-JP" altLang="en-US" sz="1400" dirty="0">
                <a:solidFill>
                  <a:srgbClr val="953735"/>
                </a:solidFill>
                <a:latin typeface="Meiryo" charset="-128"/>
                <a:ea typeface="Meiryo" charset="-128"/>
                <a:cs typeface="Meiryo" charset="-128"/>
              </a:rPr>
              <a:t>運用部門</a:t>
            </a:r>
          </a:p>
        </p:txBody>
      </p:sp>
      <p:sp>
        <p:nvSpPr>
          <p:cNvPr id="17" name="円/楕円 16"/>
          <p:cNvSpPr/>
          <p:nvPr/>
        </p:nvSpPr>
        <p:spPr>
          <a:xfrm>
            <a:off x="4173885" y="2756352"/>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4257414" y="2918276"/>
            <a:ext cx="595035" cy="40011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情</a:t>
            </a:r>
            <a:r>
              <a:rPr kumimoji="1" lang="en-US" altLang="ja-JP" sz="1200"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報</a:t>
            </a:r>
            <a:endParaRPr kumimoji="1" lang="en-US" altLang="ja-JP" sz="1200"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システム</a:t>
            </a:r>
          </a:p>
        </p:txBody>
      </p:sp>
      <p:sp>
        <p:nvSpPr>
          <p:cNvPr id="19" name="左右矢印 18"/>
          <p:cNvSpPr/>
          <p:nvPr/>
        </p:nvSpPr>
        <p:spPr>
          <a:xfrm rot="18598647">
            <a:off x="3576254" y="2546010"/>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右矢印 19"/>
          <p:cNvSpPr/>
          <p:nvPr/>
        </p:nvSpPr>
        <p:spPr>
          <a:xfrm rot="2398647">
            <a:off x="4636343" y="251169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4106200" y="347402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rot="18622139">
            <a:off x="3696820" y="2661946"/>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3" name="テキスト ボックス 22"/>
          <p:cNvSpPr txBox="1"/>
          <p:nvPr/>
        </p:nvSpPr>
        <p:spPr>
          <a:xfrm rot="2404527">
            <a:off x="4759390" y="2652612"/>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4" name="テキスト ボックス 23"/>
          <p:cNvSpPr txBox="1"/>
          <p:nvPr/>
        </p:nvSpPr>
        <p:spPr>
          <a:xfrm>
            <a:off x="4223185" y="3582329"/>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6" name="テキスト ボックス 25"/>
          <p:cNvSpPr txBox="1"/>
          <p:nvPr/>
        </p:nvSpPr>
        <p:spPr>
          <a:xfrm>
            <a:off x="6396757" y="5125601"/>
            <a:ext cx="1934760" cy="523220"/>
          </a:xfrm>
          <a:prstGeom prst="rect">
            <a:avLst/>
          </a:prstGeom>
          <a:noFill/>
        </p:spPr>
        <p:txBody>
          <a:bodyPr wrap="none" rtlCol="0">
            <a:spAutoFit/>
          </a:bodyPr>
          <a:lstStyle/>
          <a:p>
            <a:pPr algn="r"/>
            <a:r>
              <a:rPr lang="ja-JP" altLang="en-US" sz="1400" b="1" dirty="0">
                <a:solidFill>
                  <a:schemeClr val="bg1"/>
                </a:solidFill>
                <a:latin typeface="Meiryo" charset="-128"/>
                <a:ea typeface="Meiryo" charset="-128"/>
                <a:cs typeface="Meiryo" charset="-128"/>
              </a:rPr>
              <a:t>継続的デリバリー</a:t>
            </a:r>
          </a:p>
          <a:p>
            <a:pPr algn="r"/>
            <a:r>
              <a:rPr kumimoji="1" lang="en-US" altLang="ja-JP" sz="1400" dirty="0">
                <a:solidFill>
                  <a:schemeClr val="bg1"/>
                </a:solidFill>
                <a:latin typeface="Meiryo" charset="-128"/>
                <a:ea typeface="Meiryo" charset="-128"/>
                <a:cs typeface="Meiryo" charset="-128"/>
              </a:rPr>
              <a:t>Continuous Delivery</a:t>
            </a:r>
          </a:p>
        </p:txBody>
      </p:sp>
      <p:sp>
        <p:nvSpPr>
          <p:cNvPr id="27" name="テキスト ボックス 26"/>
          <p:cNvSpPr txBox="1"/>
          <p:nvPr/>
        </p:nvSpPr>
        <p:spPr>
          <a:xfrm>
            <a:off x="801544" y="5125602"/>
            <a:ext cx="2339102" cy="523220"/>
          </a:xfrm>
          <a:prstGeom prst="rect">
            <a:avLst/>
          </a:prstGeom>
          <a:noFill/>
        </p:spPr>
        <p:txBody>
          <a:bodyPr wrap="none" rtlCol="0">
            <a:spAutoFit/>
          </a:bodyPr>
          <a:lstStyle/>
          <a:p>
            <a:r>
              <a:rPr lang="ja-JP" altLang="en-US" sz="1400" b="1" dirty="0">
                <a:solidFill>
                  <a:schemeClr val="bg1"/>
                </a:solidFill>
                <a:latin typeface="Meiryo" charset="-128"/>
                <a:ea typeface="Meiryo" charset="-128"/>
                <a:cs typeface="Meiryo" charset="-128"/>
              </a:rPr>
              <a:t>継続的インテグレーション</a:t>
            </a:r>
            <a:endParaRPr lang="en-US" altLang="ja-JP" sz="1400" b="1" dirty="0">
              <a:solidFill>
                <a:schemeClr val="bg1"/>
              </a:solidFill>
              <a:latin typeface="Meiryo" charset="-128"/>
              <a:ea typeface="Meiryo" charset="-128"/>
              <a:cs typeface="Meiryo" charset="-128"/>
            </a:endParaRPr>
          </a:p>
          <a:p>
            <a:r>
              <a:rPr kumimoji="1" lang="en-US" altLang="ja-JP" sz="1400" dirty="0">
                <a:solidFill>
                  <a:schemeClr val="bg1"/>
                </a:solidFill>
                <a:latin typeface="Meiryo" charset="-128"/>
                <a:ea typeface="Meiryo" charset="-128"/>
                <a:cs typeface="Meiryo" charset="-128"/>
              </a:rPr>
              <a:t>Continuous Integration</a:t>
            </a:r>
          </a:p>
        </p:txBody>
      </p:sp>
      <p:sp>
        <p:nvSpPr>
          <p:cNvPr id="28" name="テキスト ボックス 27"/>
          <p:cNvSpPr txBox="1"/>
          <p:nvPr/>
        </p:nvSpPr>
        <p:spPr>
          <a:xfrm>
            <a:off x="871283" y="3477356"/>
            <a:ext cx="1620957"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バージョン管理</a:t>
            </a:r>
          </a:p>
        </p:txBody>
      </p:sp>
      <p:sp>
        <p:nvSpPr>
          <p:cNvPr id="29" name="テキスト ボックス 28"/>
          <p:cNvSpPr txBox="1"/>
          <p:nvPr/>
        </p:nvSpPr>
        <p:spPr>
          <a:xfrm>
            <a:off x="1179061" y="4059363"/>
            <a:ext cx="1005403"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自動構築</a:t>
            </a:r>
          </a:p>
        </p:txBody>
      </p:sp>
      <p:sp>
        <p:nvSpPr>
          <p:cNvPr id="30" name="テキスト ボックス 29"/>
          <p:cNvSpPr txBox="1"/>
          <p:nvPr/>
        </p:nvSpPr>
        <p:spPr>
          <a:xfrm>
            <a:off x="1914429" y="4622181"/>
            <a:ext cx="1210588"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動的テスト</a:t>
            </a:r>
          </a:p>
        </p:txBody>
      </p:sp>
      <p:sp>
        <p:nvSpPr>
          <p:cNvPr id="31" name="テキスト ボックス 30"/>
          <p:cNvSpPr txBox="1"/>
          <p:nvPr/>
        </p:nvSpPr>
        <p:spPr>
          <a:xfrm>
            <a:off x="3867602" y="5037578"/>
            <a:ext cx="1415772" cy="338554"/>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非機能テスト</a:t>
            </a:r>
            <a:endParaRPr kumimoji="1" lang="ja-JP" altLang="en-US" sz="1600" dirty="0">
              <a:solidFill>
                <a:schemeClr val="bg1"/>
              </a:solidFill>
              <a:latin typeface="Meiryo" charset="-128"/>
              <a:ea typeface="Meiryo" charset="-128"/>
              <a:cs typeface="Meiryo" charset="-128"/>
            </a:endParaRPr>
          </a:p>
        </p:txBody>
      </p:sp>
      <p:sp>
        <p:nvSpPr>
          <p:cNvPr id="32" name="テキスト ボックス 31"/>
          <p:cNvSpPr txBox="1"/>
          <p:nvPr/>
        </p:nvSpPr>
        <p:spPr>
          <a:xfrm>
            <a:off x="6047748" y="4622741"/>
            <a:ext cx="1415772" cy="338554"/>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サーバー構築</a:t>
            </a:r>
            <a:endParaRPr kumimoji="1" lang="ja-JP" altLang="en-US" sz="1600" dirty="0">
              <a:solidFill>
                <a:schemeClr val="bg1"/>
              </a:solidFill>
              <a:latin typeface="Meiryo" charset="-128"/>
              <a:ea typeface="Meiryo" charset="-128"/>
              <a:cs typeface="Meiryo" charset="-128"/>
            </a:endParaRPr>
          </a:p>
        </p:txBody>
      </p:sp>
      <p:sp>
        <p:nvSpPr>
          <p:cNvPr id="33" name="テキスト ボックス 32"/>
          <p:cNvSpPr txBox="1"/>
          <p:nvPr/>
        </p:nvSpPr>
        <p:spPr>
          <a:xfrm>
            <a:off x="6378089" y="4057484"/>
            <a:ext cx="1620957"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オートスケール</a:t>
            </a:r>
          </a:p>
        </p:txBody>
      </p:sp>
      <p:sp>
        <p:nvSpPr>
          <p:cNvPr id="34" name="テキスト ボックス 33"/>
          <p:cNvSpPr txBox="1"/>
          <p:nvPr/>
        </p:nvSpPr>
        <p:spPr>
          <a:xfrm>
            <a:off x="7214799" y="3486898"/>
            <a:ext cx="1005403"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自動運用</a:t>
            </a:r>
          </a:p>
        </p:txBody>
      </p:sp>
      <p:sp>
        <p:nvSpPr>
          <p:cNvPr id="35" name="左右矢印 34"/>
          <p:cNvSpPr/>
          <p:nvPr/>
        </p:nvSpPr>
        <p:spPr>
          <a:xfrm>
            <a:off x="3106443" y="3937153"/>
            <a:ext cx="2951497" cy="1199971"/>
          </a:xfrm>
          <a:prstGeom prst="leftRightArrow">
            <a:avLst/>
          </a:prstGeom>
          <a:solidFill>
            <a:srgbClr val="00206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コミュニケーション</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ツール</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3453745" y="1327408"/>
            <a:ext cx="223651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ビジネス・ニーズ</a:t>
            </a:r>
          </a:p>
        </p:txBody>
      </p:sp>
      <p:sp>
        <p:nvSpPr>
          <p:cNvPr id="38" name="下矢印 37"/>
          <p:cNvSpPr/>
          <p:nvPr/>
        </p:nvSpPr>
        <p:spPr>
          <a:xfrm>
            <a:off x="2149136" y="2278929"/>
            <a:ext cx="915115" cy="119041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下矢印 38"/>
          <p:cNvSpPr/>
          <p:nvPr/>
        </p:nvSpPr>
        <p:spPr>
          <a:xfrm rot="10800000">
            <a:off x="6084093" y="2273873"/>
            <a:ext cx="915115" cy="1190413"/>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437311" y="2293897"/>
            <a:ext cx="430887" cy="913070"/>
          </a:xfrm>
          <a:prstGeom prst="rect">
            <a:avLst/>
          </a:prstGeom>
          <a:noFill/>
        </p:spPr>
        <p:txBody>
          <a:bodyPr vert="eaVert" wrap="none" rtlCol="0">
            <a:spAutoFit/>
          </a:bodyPr>
          <a:lstStyle/>
          <a:p>
            <a:r>
              <a:rPr kumimoji="1" lang="ja-JP" altLang="en-US" sz="1600">
                <a:solidFill>
                  <a:schemeClr val="bg1"/>
                </a:solidFill>
                <a:latin typeface="Meiryo" charset="-128"/>
                <a:ea typeface="Meiryo" charset="-128"/>
                <a:cs typeface="Meiryo" charset="-128"/>
              </a:rPr>
              <a:t>開発要望</a:t>
            </a:r>
            <a:endParaRPr kumimoji="1" lang="ja-JP" altLang="en-US" sz="1600" dirty="0">
              <a:solidFill>
                <a:schemeClr val="bg1"/>
              </a:solidFill>
              <a:latin typeface="Meiryo" charset="-128"/>
              <a:ea typeface="Meiryo" charset="-128"/>
              <a:cs typeface="Meiryo" charset="-128"/>
            </a:endParaRPr>
          </a:p>
        </p:txBody>
      </p:sp>
      <p:sp>
        <p:nvSpPr>
          <p:cNvPr id="42" name="テキスト ボックス 41"/>
          <p:cNvSpPr txBox="1"/>
          <p:nvPr/>
        </p:nvSpPr>
        <p:spPr>
          <a:xfrm>
            <a:off x="6401527" y="2365070"/>
            <a:ext cx="346249" cy="1034899"/>
          </a:xfrm>
          <a:prstGeom prst="rect">
            <a:avLst/>
          </a:prstGeom>
          <a:noFill/>
        </p:spPr>
        <p:txBody>
          <a:bodyPr vert="eaVert" wrap="none" rtlCol="0">
            <a:spAutoFit/>
          </a:bodyPr>
          <a:lstStyle/>
          <a:p>
            <a:r>
              <a:rPr kumimoji="1" lang="ja-JP" altLang="en-US" sz="1050">
                <a:solidFill>
                  <a:schemeClr val="bg1"/>
                </a:solidFill>
                <a:latin typeface="Meiryo" charset="-128"/>
                <a:ea typeface="Meiryo" charset="-128"/>
                <a:cs typeface="Meiryo" charset="-128"/>
              </a:rPr>
              <a:t>フィードバック</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321047" y="5796943"/>
            <a:ext cx="249299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ツール</a:t>
            </a:r>
            <a:r>
              <a:rPr kumimoji="1" lang="ja-JP" altLang="en-US" sz="2000" b="1">
                <a:solidFill>
                  <a:schemeClr val="bg1"/>
                </a:solidFill>
                <a:latin typeface="Meiryo" charset="-128"/>
                <a:ea typeface="Meiryo" charset="-128"/>
                <a:cs typeface="Meiryo" charset="-128"/>
              </a:rPr>
              <a:t>による自動化</a:t>
            </a:r>
            <a:endParaRPr kumimoji="1" lang="ja-JP" altLang="en-US" sz="20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7985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DevOps</a:t>
            </a:r>
            <a:r>
              <a:rPr lang="ja-JP" altLang="en-US" dirty="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5" name="正方形/長方形 4"/>
          <p:cNvSpPr/>
          <p:nvPr/>
        </p:nvSpPr>
        <p:spPr>
          <a:xfrm>
            <a:off x="611560" y="4323469"/>
            <a:ext cx="7848872"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dirty="0">
                <a:solidFill>
                  <a:schemeClr val="bg1"/>
                </a:solidFill>
                <a:latin typeface="Meiryo" charset="-128"/>
                <a:ea typeface="Meiryo" charset="-128"/>
                <a:cs typeface="Meiryo" charset="-128"/>
              </a:rPr>
              <a:t>お互いを尊重する（</a:t>
            </a:r>
            <a:r>
              <a:rPr lang="en-US" altLang="ja-JP" sz="1200" b="1" dirty="0">
                <a:solidFill>
                  <a:schemeClr val="bg1"/>
                </a:solidFill>
                <a:latin typeface="Meiryo" charset="-128"/>
                <a:ea typeface="Meiryo" charset="-128"/>
                <a:cs typeface="Meiryo" charset="-128"/>
              </a:rPr>
              <a:t>Respect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　</a:t>
            </a:r>
            <a:r>
              <a:rPr lang="ja-JP" altLang="en-US" sz="1050" dirty="0">
                <a:solidFill>
                  <a:schemeClr val="bg1"/>
                </a:solidFill>
                <a:latin typeface="Meiryo" charset="-128"/>
                <a:ea typeface="Meiryo" charset="-128"/>
                <a:cs typeface="Meiryo" charset="-128"/>
              </a:rPr>
              <a:t>一緒に働く相手のことを心から思いやる、相手を一人の人間として扱い、能力や功績を評価する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お互いを信頼する（</a:t>
            </a:r>
            <a:r>
              <a:rPr lang="en-US" altLang="ja-JP" sz="1200" b="1" dirty="0">
                <a:solidFill>
                  <a:schemeClr val="bg1"/>
                </a:solidFill>
                <a:latin typeface="Meiryo" charset="-128"/>
                <a:ea typeface="Meiryo" charset="-128"/>
                <a:cs typeface="Meiryo" charset="-128"/>
              </a:rPr>
              <a:t>Trust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自分以外の人は優秀で、正しいことをすると信じる。信じて仕事を任せる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失敗に対して健全な態度を取る（</a:t>
            </a:r>
            <a:r>
              <a:rPr lang="en-US" altLang="ja-JP" sz="1200" b="1" dirty="0">
                <a:solidFill>
                  <a:schemeClr val="bg1"/>
                </a:solidFill>
                <a:latin typeface="Meiryo" charset="-128"/>
                <a:ea typeface="Meiryo" charset="-128"/>
                <a:cs typeface="Meiryo" charset="-128"/>
              </a:rPr>
              <a:t>Healthy attitude about failure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新しいことに挑戦すれば自ずと失敗は起こってしまうものであり、相手のミスだと責めない</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相手を非難しない（</a:t>
            </a:r>
            <a:r>
              <a:rPr lang="en-US" altLang="ja-JP" sz="1200" b="1" dirty="0">
                <a:solidFill>
                  <a:schemeClr val="bg1"/>
                </a:solidFill>
                <a:latin typeface="Meiryo" charset="-128"/>
                <a:ea typeface="Meiryo" charset="-128"/>
                <a:cs typeface="Meiryo" charset="-128"/>
              </a:rPr>
              <a:t>Avoiding Blame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相手に非があると断じて言葉で責めるのではなく、次に同じ問題が起こらないように建設的な批判を行う</a:t>
            </a:r>
          </a:p>
        </p:txBody>
      </p:sp>
      <p:sp>
        <p:nvSpPr>
          <p:cNvPr id="6" name="正方形/長方形 5"/>
          <p:cNvSpPr/>
          <p:nvPr/>
        </p:nvSpPr>
        <p:spPr>
          <a:xfrm>
            <a:off x="611560" y="902170"/>
            <a:ext cx="7848872"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rtlCol="0" anchor="ctr"/>
          <a:lstStyle/>
          <a:p>
            <a:r>
              <a:rPr lang="ja-JP" altLang="en-US" sz="1200" b="1" dirty="0">
                <a:solidFill>
                  <a:schemeClr val="bg1"/>
                </a:solidFill>
                <a:latin typeface="Meiryo" charset="-128"/>
                <a:ea typeface="Meiryo" charset="-128"/>
                <a:cs typeface="Meiryo" charset="-128"/>
              </a:rPr>
              <a:t>自動化されたインフラストラクチャ（</a:t>
            </a:r>
            <a:r>
              <a:rPr lang="en-US" altLang="ja-JP" sz="1200" b="1" dirty="0">
                <a:solidFill>
                  <a:schemeClr val="bg1"/>
                </a:solidFill>
                <a:latin typeface="Meiryo" charset="-128"/>
                <a:ea typeface="Meiryo" charset="-128"/>
                <a:cs typeface="Meiryo" charset="-128"/>
              </a:rPr>
              <a:t>Automated infrastructure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インフラの構築を自動化する。よく使われているツールには</a:t>
            </a:r>
            <a:r>
              <a:rPr lang="en-US" altLang="ja-JP" sz="1050" dirty="0" err="1">
                <a:solidFill>
                  <a:schemeClr val="bg1"/>
                </a:solidFill>
                <a:latin typeface="Meiryo" charset="-128"/>
                <a:ea typeface="Meiryo" charset="-128"/>
                <a:cs typeface="Meiryo" charset="-128"/>
              </a:rPr>
              <a:t>Ansible</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Chef</a:t>
            </a:r>
            <a:r>
              <a:rPr lang="ja-JP" altLang="en-US" sz="1050" dirty="0">
                <a:solidFill>
                  <a:schemeClr val="bg1"/>
                </a:solidFill>
                <a:latin typeface="Meiryo" charset="-128"/>
                <a:ea typeface="Meiryo" charset="-128"/>
                <a:cs typeface="Meiryo" charset="-128"/>
              </a:rPr>
              <a:t>、</a:t>
            </a:r>
            <a:r>
              <a:rPr lang="en-US" altLang="ja-JP" sz="1050" dirty="0">
                <a:solidFill>
                  <a:schemeClr val="bg1"/>
                </a:solidFill>
                <a:latin typeface="Meiryo" charset="-128"/>
                <a:ea typeface="Meiryo" charset="-128"/>
                <a:cs typeface="Meiryo" charset="-128"/>
              </a:rPr>
              <a:t>Docker</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バージョン管理システムの共有（</a:t>
            </a:r>
            <a:r>
              <a:rPr lang="en-US" altLang="ja-JP" sz="1200" b="1" dirty="0">
                <a:solidFill>
                  <a:schemeClr val="bg1"/>
                </a:solidFill>
                <a:latin typeface="Meiryo" charset="-128"/>
                <a:ea typeface="Meiryo" charset="-128"/>
                <a:cs typeface="Meiryo" charset="-128"/>
              </a:rPr>
              <a:t>Shared version control</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en-US" altLang="ja-JP" sz="1050" dirty="0" err="1">
                <a:solidFill>
                  <a:schemeClr val="bg1"/>
                </a:solidFill>
                <a:latin typeface="Meiryo" charset="-128"/>
                <a:ea typeface="Meiryo" charset="-128"/>
                <a:cs typeface="Meiryo" charset="-128"/>
              </a:rPr>
              <a:t>Git</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Mercurial</a:t>
            </a:r>
            <a:r>
              <a:rPr lang="ja-JP" altLang="en-US" sz="1050" dirty="0">
                <a:solidFill>
                  <a:schemeClr val="bg1"/>
                </a:solidFill>
                <a:latin typeface="Meiryo" charset="-128"/>
                <a:ea typeface="Meiryo" charset="-128"/>
                <a:cs typeface="Meiryo" charset="-128"/>
              </a:rPr>
              <a:t>などの同じバージョン管理システムを</a:t>
            </a:r>
            <a:r>
              <a:rPr lang="en-US" altLang="ja-JP" sz="1050" dirty="0">
                <a:solidFill>
                  <a:schemeClr val="bg1"/>
                </a:solidFill>
                <a:latin typeface="Meiryo" charset="-128"/>
                <a:ea typeface="Meiryo" charset="-128"/>
                <a:cs typeface="Meiryo" charset="-128"/>
              </a:rPr>
              <a:t>Dev</a:t>
            </a:r>
            <a:r>
              <a:rPr lang="ja-JP" altLang="en-US" sz="1050" dirty="0">
                <a:solidFill>
                  <a:schemeClr val="bg1"/>
                </a:solidFill>
                <a:latin typeface="Meiryo" charset="-128"/>
                <a:ea typeface="Meiryo" charset="-128"/>
                <a:cs typeface="Meiryo" charset="-128"/>
              </a:rPr>
              <a:t>と</a:t>
            </a:r>
            <a:r>
              <a:rPr lang="en-US" altLang="ja-JP" sz="1050" dirty="0">
                <a:solidFill>
                  <a:schemeClr val="bg1"/>
                </a:solidFill>
                <a:latin typeface="Meiryo" charset="-128"/>
                <a:ea typeface="Meiryo" charset="-128"/>
                <a:cs typeface="Meiryo" charset="-128"/>
              </a:rPr>
              <a:t>Ops</a:t>
            </a:r>
            <a:r>
              <a:rPr lang="ja-JP" altLang="en-US" sz="1050" dirty="0">
                <a:solidFill>
                  <a:schemeClr val="bg1"/>
                </a:solidFill>
                <a:latin typeface="Meiryo" charset="-128"/>
                <a:ea typeface="Meiryo" charset="-128"/>
                <a:cs typeface="Meiryo" charset="-128"/>
              </a:rPr>
              <a:t>で共有する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ワンステップによるビルドとデプロイ（</a:t>
            </a:r>
            <a:r>
              <a:rPr lang="en-US" altLang="ja-JP" sz="1200" b="1" dirty="0">
                <a:solidFill>
                  <a:schemeClr val="bg1"/>
                </a:solidFill>
                <a:latin typeface="Meiryo" charset="-128"/>
                <a:ea typeface="Meiryo" charset="-128"/>
                <a:cs typeface="Meiryo" charset="-128"/>
              </a:rPr>
              <a:t>One step build and deploy</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手順書などを使い、手動でビルドやデプロイをするのではなく、ビルドやデプロイを自動化する。よく使われているツールや</a:t>
            </a:r>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サービスには</a:t>
            </a:r>
            <a:r>
              <a:rPr lang="en-US" altLang="ja-JP" sz="1050" dirty="0">
                <a:solidFill>
                  <a:schemeClr val="bg1"/>
                </a:solidFill>
                <a:latin typeface="Meiryo" charset="-128"/>
                <a:ea typeface="Meiryo" charset="-128"/>
                <a:cs typeface="Meiryo" charset="-128"/>
              </a:rPr>
              <a:t>Jenkins</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Capistrano</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フィーチャーフラグ（</a:t>
            </a:r>
            <a:r>
              <a:rPr lang="en-US" altLang="ja-JP" sz="1200" b="1" dirty="0">
                <a:solidFill>
                  <a:schemeClr val="bg1"/>
                </a:solidFill>
                <a:latin typeface="Meiryo" charset="-128"/>
                <a:ea typeface="Meiryo" charset="-128"/>
                <a:cs typeface="Meiryo" charset="-128"/>
              </a:rPr>
              <a:t>Feature flags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詳細は後述のコラムで説明。コード中の機能の有効／無効を設定ファイルで管理する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メトリクスの共有（</a:t>
            </a:r>
            <a:r>
              <a:rPr lang="en-US" altLang="ja-JP" sz="1200" b="1" dirty="0">
                <a:solidFill>
                  <a:schemeClr val="bg1"/>
                </a:solidFill>
                <a:latin typeface="Meiryo" charset="-128"/>
                <a:ea typeface="Meiryo" charset="-128"/>
                <a:cs typeface="Meiryo" charset="-128"/>
              </a:rPr>
              <a:t>Shared metrics</a:t>
            </a:r>
            <a:r>
              <a:rPr lang="ja-JP" altLang="en-US" sz="1200" b="1"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取得したメトリクスの結果をダッシュボードでお互いに共有する。よく使われているサービスには</a:t>
            </a:r>
            <a:r>
              <a:rPr lang="en-US" altLang="ja-JP" sz="1050" dirty="0">
                <a:solidFill>
                  <a:schemeClr val="bg1"/>
                </a:solidFill>
                <a:latin typeface="Meiryo" charset="-128"/>
                <a:ea typeface="Meiryo" charset="-128"/>
                <a:cs typeface="Meiryo" charset="-128"/>
              </a:rPr>
              <a:t>New Relic</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Application</a:t>
            </a:r>
          </a:p>
          <a:p>
            <a:r>
              <a:rPr lang="ja-JP" altLang="en-US" sz="1050" dirty="0">
                <a:solidFill>
                  <a:schemeClr val="bg1"/>
                </a:solidFill>
                <a:latin typeface="Meiryo" charset="-128"/>
                <a:ea typeface="Meiryo" charset="-128"/>
                <a:cs typeface="Meiryo" charset="-128"/>
              </a:rPr>
              <a:t>　</a:t>
            </a:r>
            <a:r>
              <a:rPr lang="en-US" altLang="ja-JP" sz="1050" dirty="0">
                <a:solidFill>
                  <a:schemeClr val="bg1"/>
                </a:solidFill>
                <a:latin typeface="Meiryo" charset="-128"/>
                <a:ea typeface="Meiryo" charset="-128"/>
                <a:cs typeface="Meiryo" charset="-128"/>
              </a:rPr>
              <a:t>Insights</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en-US" altLang="ja-JP" sz="1200" b="1" dirty="0">
                <a:solidFill>
                  <a:schemeClr val="bg1"/>
                </a:solidFill>
                <a:latin typeface="Meiryo" charset="-128"/>
                <a:ea typeface="Meiryo" charset="-128"/>
                <a:cs typeface="Meiryo" charset="-128"/>
              </a:rPr>
              <a:t>IRC</a:t>
            </a:r>
            <a:r>
              <a:rPr lang="ja-JP" altLang="en-US" sz="1200" b="1" dirty="0">
                <a:solidFill>
                  <a:schemeClr val="bg1"/>
                </a:solidFill>
                <a:latin typeface="Meiryo" charset="-128"/>
                <a:ea typeface="Meiryo" charset="-128"/>
                <a:cs typeface="Meiryo" charset="-128"/>
              </a:rPr>
              <a:t>とインスタントメッセンジャーの</a:t>
            </a:r>
            <a:r>
              <a:rPr lang="en-US" altLang="ja-JP" sz="1200" b="1" dirty="0">
                <a:solidFill>
                  <a:schemeClr val="bg1"/>
                </a:solidFill>
                <a:latin typeface="Meiryo" charset="-128"/>
                <a:ea typeface="Meiryo" charset="-128"/>
                <a:cs typeface="Meiryo" charset="-128"/>
              </a:rPr>
              <a:t>Bot</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IRC and IM robots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en-US" altLang="ja-JP" sz="1050" dirty="0">
                <a:solidFill>
                  <a:schemeClr val="bg1"/>
                </a:solidFill>
                <a:latin typeface="Meiryo" charset="-128"/>
                <a:ea typeface="Meiryo" charset="-128"/>
                <a:cs typeface="Meiryo" charset="-128"/>
              </a:rPr>
              <a:t>Slack</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HipChat</a:t>
            </a:r>
            <a:r>
              <a:rPr lang="ja-JP" altLang="en-US" sz="1050" dirty="0">
                <a:solidFill>
                  <a:schemeClr val="bg1"/>
                </a:solidFill>
                <a:latin typeface="Meiryo" charset="-128"/>
                <a:ea typeface="Meiryo" charset="-128"/>
                <a:cs typeface="Meiryo" charset="-128"/>
              </a:rPr>
              <a:t>などのチャットツールに自動的にビルドやデプロイのログ、アラート内容を投稿する仕組みを</a:t>
            </a:r>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作ることで情報をお互いに共有する</a:t>
            </a:r>
          </a:p>
        </p:txBody>
      </p:sp>
      <p:sp>
        <p:nvSpPr>
          <p:cNvPr id="7" name="正方形/長方形 6"/>
          <p:cNvSpPr/>
          <p:nvPr/>
        </p:nvSpPr>
        <p:spPr>
          <a:xfrm>
            <a:off x="179512" y="902170"/>
            <a:ext cx="360040"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a:solidFill>
                  <a:srgbClr val="FFFFFF"/>
                </a:solidFill>
                <a:latin typeface="Hiragino Kaku Gothic StdN W8" charset="-128"/>
                <a:ea typeface="Hiragino Kaku Gothic StdN W8" charset="-128"/>
                <a:cs typeface="Hiragino Kaku Gothic StdN W8" charset="-128"/>
              </a:rPr>
              <a:t>ツール</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8" name="正方形/長方形 7"/>
          <p:cNvSpPr/>
          <p:nvPr/>
        </p:nvSpPr>
        <p:spPr>
          <a:xfrm>
            <a:off x="179512" y="4323469"/>
            <a:ext cx="360040"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a:solidFill>
                  <a:srgbClr val="FFFFFF"/>
                </a:solidFill>
                <a:latin typeface="Hiragino Kaku Gothic StdN W8" charset="-128"/>
                <a:ea typeface="Hiragino Kaku Gothic StdN W8" charset="-128"/>
                <a:cs typeface="Hiragino Kaku Gothic StdN W8" charset="-128"/>
              </a:rPr>
              <a:t>組織文化</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4" name="下カーブ矢印 3">
            <a:extLst>
              <a:ext uri="{FF2B5EF4-FFF2-40B4-BE49-F238E27FC236}">
                <a16:creationId xmlns:a16="http://schemas.microsoft.com/office/drawing/2014/main" id="{ED2FF0FD-E416-3344-816F-A01B2042F3DA}"/>
              </a:ext>
            </a:extLst>
          </p:cNvPr>
          <p:cNvSpPr/>
          <p:nvPr/>
        </p:nvSpPr>
        <p:spPr>
          <a:xfrm>
            <a:off x="7443989" y="3673437"/>
            <a:ext cx="1255877" cy="573908"/>
          </a:xfrm>
          <a:prstGeom prst="curvedDownArrow">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カーブ矢印 10">
            <a:extLst>
              <a:ext uri="{FF2B5EF4-FFF2-40B4-BE49-F238E27FC236}">
                <a16:creationId xmlns:a16="http://schemas.microsoft.com/office/drawing/2014/main" id="{BC7B0E77-5235-A342-90CF-5791E373EB27}"/>
              </a:ext>
            </a:extLst>
          </p:cNvPr>
          <p:cNvSpPr/>
          <p:nvPr/>
        </p:nvSpPr>
        <p:spPr>
          <a:xfrm rot="10800000">
            <a:off x="7407985" y="4290663"/>
            <a:ext cx="1255877" cy="573908"/>
          </a:xfrm>
          <a:prstGeom prst="curvedDownArrow">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7554475" y="3992325"/>
            <a:ext cx="1005403" cy="584775"/>
          </a:xfrm>
          <a:prstGeom prst="rect">
            <a:avLst/>
          </a:prstGeom>
          <a:noFill/>
        </p:spPr>
        <p:txBody>
          <a:bodyPr wrap="none" rtlCol="0">
            <a:spAutoFit/>
          </a:bodyPr>
          <a:lstStyle/>
          <a:p>
            <a:pPr algn="ctr"/>
            <a:r>
              <a:rPr kumimoji="1" lang="ja-JP" altLang="en-US" sz="320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改善</a:t>
            </a:r>
            <a:endParaRPr kumimoji="1" lang="ja-JP" altLang="en-US" sz="3200" dirty="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068579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コンテナ型仮想化</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39</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a:solidFill>
                  <a:srgbClr val="FFFFFF"/>
                </a:solidFill>
              </a:rPr>
              <a:t>ハイパーバイザー</a:t>
            </a: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a:solidFill>
                  <a:srgbClr val="3366FF"/>
                </a:solidFill>
              </a:rPr>
              <a:t>ハイパーバイザー型仮想化</a:t>
            </a: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a:solidFill>
                  <a:srgbClr val="FFFFFF"/>
                </a:solidFill>
              </a:rPr>
              <a:t>コンテナ管理ソフトウエア</a:t>
            </a: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a:solidFill>
                  <a:srgbClr val="FF6600"/>
                </a:solidFill>
              </a:rPr>
              <a:t>コンテナ型仮想化</a:t>
            </a: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ＭＳ Ｐゴシック"/>
                <a:ea typeface="ＭＳ Ｐゴシック"/>
                <a:cs typeface="ＭＳ Ｐゴシック"/>
              </a:rPr>
              <a:t>カーネル</a:t>
            </a: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つの</a:t>
            </a:r>
            <a:r>
              <a:rPr lang="en-US" altLang="ja-JP" sz="1600" dirty="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a:solidFill>
                  <a:schemeClr val="bg1"/>
                </a:solidFill>
                <a:latin typeface="Meiryo" charset="-128"/>
                <a:ea typeface="Meiryo" charset="-128"/>
                <a:cs typeface="Meiryo" charset="-128"/>
              </a:rPr>
              <a:t>処理のオーバーヘッドが少なくリソース効率が良い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起動・停止が早い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デプロイサイズが小さく軽量</a:t>
            </a: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テストにおいて実行環境の差異を考慮する必要がない </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開発環境下では</a:t>
            </a:r>
            <a:r>
              <a:rPr lang="en-US" altLang="ja-JP" sz="800" dirty="0">
                <a:solidFill>
                  <a:schemeClr val="bg1"/>
                </a:solidFill>
                <a:latin typeface="Meiryo" charset="-128"/>
                <a:ea typeface="Meiryo" charset="-128"/>
                <a:cs typeface="Meiryo" charset="-128"/>
              </a:rPr>
              <a:t>OS</a:t>
            </a:r>
            <a:r>
              <a:rPr lang="ja-JP" altLang="ja-JP" sz="800" dirty="0">
                <a:solidFill>
                  <a:schemeClr val="bg1"/>
                </a:solidFill>
                <a:latin typeface="Meiryo" charset="-128"/>
                <a:ea typeface="Meiryo" charset="-128"/>
                <a:cs typeface="Meiryo" charset="-128"/>
              </a:rPr>
              <a:t>や</a:t>
            </a:r>
            <a:r>
              <a:rPr lang="en-US" altLang="ja-JP" sz="800" dirty="0">
                <a:solidFill>
                  <a:schemeClr val="bg1"/>
                </a:solidFill>
                <a:latin typeface="Meiryo" charset="-128"/>
                <a:ea typeface="Meiryo" charset="-128"/>
                <a:cs typeface="Meiryo" charset="-128"/>
              </a:rPr>
              <a:t>DB</a:t>
            </a:r>
            <a:r>
              <a:rPr lang="ja-JP" altLang="ja-JP" sz="800" dirty="0">
                <a:solidFill>
                  <a:schemeClr val="bg1"/>
                </a:solidFill>
                <a:latin typeface="Meiryo" charset="-128"/>
                <a:ea typeface="Meiryo" charset="-128"/>
                <a:cs typeface="Meiryo" charset="-128"/>
              </a:rPr>
              <a:t>のバリエ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ションが多くツールもさまざまなものが混在</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テスト対象</a:t>
            </a:r>
            <a:r>
              <a:rPr lang="ja-JP" altLang="en-US" sz="800" dirty="0">
                <a:solidFill>
                  <a:schemeClr val="bg1"/>
                </a:solidFill>
                <a:latin typeface="Meiryo" charset="-128"/>
                <a:ea typeface="Meiryo" charset="-128"/>
                <a:cs typeface="Meiryo" charset="-128"/>
              </a:rPr>
              <a:t>は</a:t>
            </a:r>
            <a:r>
              <a:rPr lang="ja-JP" altLang="ja-JP" sz="800" dirty="0">
                <a:solidFill>
                  <a:schemeClr val="bg1"/>
                </a:solidFill>
                <a:latin typeface="Meiryo" charset="-128"/>
                <a:ea typeface="Meiryo" charset="-128"/>
                <a:cs typeface="Meiryo" charset="-128"/>
              </a:rPr>
              <a:t>多岐に</a:t>
            </a:r>
            <a:r>
              <a:rPr lang="ja-JP" altLang="en-US" sz="800" dirty="0">
                <a:solidFill>
                  <a:schemeClr val="bg1"/>
                </a:solidFill>
                <a:latin typeface="Meiryo" charset="-128"/>
                <a:ea typeface="Meiryo" charset="-128"/>
                <a:cs typeface="Meiryo" charset="-128"/>
              </a:rPr>
              <a:t>わたり</a:t>
            </a:r>
            <a:r>
              <a:rPr lang="ja-JP" altLang="ja-JP" sz="800" dirty="0">
                <a:solidFill>
                  <a:schemeClr val="bg1"/>
                </a:solidFill>
                <a:latin typeface="Meiryo" charset="-128"/>
                <a:ea typeface="Meiryo" charset="-128"/>
                <a:cs typeface="Meiryo" charset="-128"/>
              </a:rPr>
              <a:t>、それぞれに対応したテスト環境の準備に</a:t>
            </a:r>
            <a:r>
              <a:rPr lang="ja-JP" altLang="en-US" sz="800" dirty="0">
                <a:solidFill>
                  <a:schemeClr val="bg1"/>
                </a:solidFill>
                <a:latin typeface="Meiryo" charset="-128"/>
                <a:ea typeface="Meiryo" charset="-128"/>
                <a:cs typeface="Meiryo" charset="-128"/>
              </a:rPr>
              <a:t>手間</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各環境を準備するための知識を学ぶ</a:t>
            </a:r>
            <a:r>
              <a:rPr lang="ja-JP" altLang="en-US" sz="800" dirty="0">
                <a:solidFill>
                  <a:schemeClr val="bg1"/>
                </a:solidFill>
                <a:latin typeface="Meiryo" charset="-128"/>
                <a:ea typeface="Meiryo" charset="-128"/>
                <a:cs typeface="Meiryo" charset="-128"/>
              </a:rPr>
              <a:t>ことが</a:t>
            </a:r>
            <a:r>
              <a:rPr lang="ja-JP" altLang="ja-JP" sz="800" dirty="0">
                <a:solidFill>
                  <a:schemeClr val="bg1"/>
                </a:solidFill>
                <a:latin typeface="Meiryo" charset="-128"/>
                <a:ea typeface="Meiryo" charset="-128"/>
                <a:cs typeface="Meiryo" charset="-128"/>
              </a:rPr>
              <a:t>必要</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によってそうした</a:t>
            </a:r>
            <a:r>
              <a:rPr lang="ja-JP" altLang="en-US" sz="800" dirty="0">
                <a:solidFill>
                  <a:schemeClr val="bg1"/>
                </a:solidFill>
                <a:latin typeface="Meiryo" charset="-128"/>
                <a:ea typeface="Meiryo" charset="-128"/>
                <a:cs typeface="Meiryo" charset="-128"/>
              </a:rPr>
              <a:t>負担から解放され</a:t>
            </a:r>
            <a:r>
              <a:rPr lang="ja-JP" altLang="ja-JP" sz="800" dirty="0">
                <a:solidFill>
                  <a:schemeClr val="bg1"/>
                </a:solidFill>
                <a:latin typeface="Meiryo" charset="-128"/>
                <a:ea typeface="Meiryo" charset="-128"/>
                <a:cs typeface="Meiryo" charset="-128"/>
              </a:rPr>
              <a:t>、テスト環境を簡便に構築できるように</a:t>
            </a:r>
            <a:r>
              <a:rPr lang="ja-JP" altLang="en-US" sz="800" dirty="0">
                <a:solidFill>
                  <a:schemeClr val="bg1"/>
                </a:solidFill>
                <a:latin typeface="Meiryo" charset="-128"/>
                <a:ea typeface="Meiryo" charset="-128"/>
                <a:cs typeface="Meiryo" charset="-128"/>
              </a:rPr>
              <a:t>なり、</a:t>
            </a:r>
            <a:r>
              <a:rPr lang="ja-JP" altLang="ja-JP" sz="800" dirty="0">
                <a:solidFill>
                  <a:schemeClr val="bg1"/>
                </a:solidFill>
                <a:latin typeface="Meiryo" charset="-128"/>
                <a:ea typeface="Meiryo" charset="-128"/>
                <a:cs typeface="Meiryo" charset="-128"/>
              </a:rPr>
              <a:t>時間とコスト</a:t>
            </a:r>
            <a:r>
              <a:rPr lang="ja-JP" altLang="en-US" sz="800" dirty="0">
                <a:solidFill>
                  <a:schemeClr val="bg1"/>
                </a:solidFill>
                <a:latin typeface="Meiryo" charset="-128"/>
                <a:ea typeface="Meiryo" charset="-128"/>
                <a:cs typeface="Meiryo" charset="-128"/>
              </a:rPr>
              <a:t>を</a:t>
            </a:r>
            <a:r>
              <a:rPr lang="ja-JP" altLang="ja-JP" sz="800" dirty="0">
                <a:solidFill>
                  <a:schemeClr val="bg1"/>
                </a:solidFill>
                <a:latin typeface="Meiryo" charset="-128"/>
                <a:ea typeface="Meiryo" charset="-128"/>
                <a:cs typeface="Meiryo" charset="-128"/>
              </a:rPr>
              <a:t>削減</a:t>
            </a:r>
            <a:r>
              <a:rPr lang="ja-JP" altLang="en-US" sz="800" dirty="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74318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872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838332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ハイパーバイザー</a:t>
            </a: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a:solidFill>
                  <a:srgbClr val="FF6666"/>
                </a:solidFill>
                <a:latin typeface="メイリオ"/>
                <a:ea typeface="メイリオ"/>
                <a:cs typeface="メイリオ"/>
              </a:rPr>
              <a:t>そのまま本番で動かしたい（動作保証）</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kumimoji="1" lang="ja-JP" altLang="en-US" sz="1400" dirty="0">
                <a:solidFill>
                  <a:srgbClr val="FF6666"/>
                </a:solidFill>
                <a:latin typeface="メイリオ"/>
                <a:ea typeface="メイリオ"/>
                <a:cs typeface="メイリオ"/>
              </a:rPr>
              <a:t>開発から本番以降への時間を短くしたい</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lang="ja-JP" altLang="en-US" sz="1400" dirty="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仮想マシン</a:t>
            </a: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a:solidFill>
                  <a:srgbClr val="008000"/>
                </a:solidFill>
                <a:latin typeface="メイリオ"/>
                <a:ea typeface="メイリオ"/>
                <a:cs typeface="メイリオ"/>
              </a:rPr>
              <a:t>仮想化環境</a:t>
            </a: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動作</a:t>
            </a:r>
            <a:r>
              <a:rPr kumimoji="1" lang="ja-JP" altLang="en-US" sz="800" dirty="0">
                <a:solidFill>
                  <a:srgbClr val="FFFFFF"/>
                </a:solidFill>
                <a:latin typeface="ＭＳ Ｐゴシック"/>
                <a:ea typeface="ＭＳ Ｐゴシック"/>
                <a:cs typeface="ＭＳ Ｐゴシック"/>
              </a:rPr>
              <a:t>保証</a:t>
            </a: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000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597312"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9" name="正方形/長方形 28"/>
          <p:cNvSpPr/>
          <p:nvPr/>
        </p:nvSpPr>
        <p:spPr>
          <a:xfrm>
            <a:off x="6701649"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701649"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701649" y="4585004"/>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701649" y="5050913"/>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701649"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43" name="テキスト ボックス 42"/>
          <p:cNvSpPr txBox="1"/>
          <p:nvPr/>
        </p:nvSpPr>
        <p:spPr>
          <a:xfrm>
            <a:off x="6607401" y="301814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35" name="上下矢印 34"/>
          <p:cNvSpPr/>
          <p:nvPr/>
        </p:nvSpPr>
        <p:spPr>
          <a:xfrm>
            <a:off x="8140171"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3517296"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621633"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0" name="正方形/長方形 49"/>
          <p:cNvSpPr/>
          <p:nvPr/>
        </p:nvSpPr>
        <p:spPr>
          <a:xfrm>
            <a:off x="3621633"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1" name="正方形/長方形 50"/>
          <p:cNvSpPr/>
          <p:nvPr/>
        </p:nvSpPr>
        <p:spPr>
          <a:xfrm>
            <a:off x="3621633" y="4585004"/>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52" name="正方形/長方形 51"/>
          <p:cNvSpPr/>
          <p:nvPr/>
        </p:nvSpPr>
        <p:spPr>
          <a:xfrm>
            <a:off x="3621633" y="5050913"/>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53" name="正方形/長方形 52"/>
          <p:cNvSpPr/>
          <p:nvPr/>
        </p:nvSpPr>
        <p:spPr>
          <a:xfrm>
            <a:off x="3621633"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4" name="テキスト ボックス 53"/>
          <p:cNvSpPr txBox="1"/>
          <p:nvPr/>
        </p:nvSpPr>
        <p:spPr>
          <a:xfrm>
            <a:off x="3527385" y="301814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55" name="上下矢印 54"/>
          <p:cNvSpPr/>
          <p:nvPr/>
        </p:nvSpPr>
        <p:spPr>
          <a:xfrm>
            <a:off x="5060155"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437280" y="298497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32306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8" name="正方形/長方形 57"/>
          <p:cNvSpPr/>
          <p:nvPr/>
        </p:nvSpPr>
        <p:spPr>
          <a:xfrm>
            <a:off x="541617" y="376268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9" name="正方形/長方形 58"/>
          <p:cNvSpPr/>
          <p:nvPr/>
        </p:nvSpPr>
        <p:spPr>
          <a:xfrm>
            <a:off x="541617" y="4591354"/>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60" name="正方形/長方形 59"/>
          <p:cNvSpPr/>
          <p:nvPr/>
        </p:nvSpPr>
        <p:spPr>
          <a:xfrm>
            <a:off x="541617" y="5057263"/>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61" name="正方形/長方形 60"/>
          <p:cNvSpPr/>
          <p:nvPr/>
        </p:nvSpPr>
        <p:spPr>
          <a:xfrm>
            <a:off x="541617" y="430433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62" name="テキスト ボックス 61"/>
          <p:cNvSpPr txBox="1"/>
          <p:nvPr/>
        </p:nvSpPr>
        <p:spPr>
          <a:xfrm>
            <a:off x="447369" y="302449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63" name="上下矢印 62"/>
          <p:cNvSpPr/>
          <p:nvPr/>
        </p:nvSpPr>
        <p:spPr>
          <a:xfrm>
            <a:off x="1980139" y="440244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3" name="曲線コネクタ 2"/>
          <p:cNvCxnSpPr>
            <a:stCxn id="39" idx="0"/>
            <a:endCxn id="56" idx="0"/>
          </p:cNvCxnSpPr>
          <p:nvPr/>
        </p:nvCxnSpPr>
        <p:spPr>
          <a:xfrm rot="16200000" flipH="1" flipV="1">
            <a:off x="3048377" y="1441789"/>
            <a:ext cx="6350" cy="3080016"/>
          </a:xfrm>
          <a:prstGeom prst="curvedConnector3">
            <a:avLst>
              <a:gd name="adj1" fmla="val -7659055"/>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6" idx="0"/>
            <a:endCxn id="39" idx="0"/>
          </p:cNvCxnSpPr>
          <p:nvPr/>
        </p:nvCxnSpPr>
        <p:spPr>
          <a:xfrm rot="16200000" flipV="1">
            <a:off x="6131568" y="1438614"/>
            <a:ext cx="12700" cy="3080016"/>
          </a:xfrm>
          <a:prstGeom prst="curvedConnector3">
            <a:avLst>
              <a:gd name="adj1" fmla="val 4167780"/>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075" y="930644"/>
            <a:ext cx="811765" cy="628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 name="テキスト ボックス 65"/>
          <p:cNvSpPr txBox="1"/>
          <p:nvPr/>
        </p:nvSpPr>
        <p:spPr>
          <a:xfrm>
            <a:off x="6466186" y="1003082"/>
            <a:ext cx="1611531" cy="461665"/>
          </a:xfrm>
          <a:prstGeom prst="rect">
            <a:avLst/>
          </a:prstGeom>
          <a:noFill/>
        </p:spPr>
        <p:txBody>
          <a:bodyPr wrap="none" rtlCol="0">
            <a:spAutoFit/>
          </a:bodyPr>
          <a:lstStyle/>
          <a:p>
            <a:r>
              <a:rPr kumimoji="1" lang="en-US" altLang="ja-JP" sz="1200" dirty="0" err="1">
                <a:solidFill>
                  <a:srgbClr val="FF6600"/>
                </a:solidFill>
                <a:latin typeface="メイリオ"/>
                <a:ea typeface="メイリオ"/>
                <a:cs typeface="メイリオ"/>
              </a:rPr>
              <a:t>Build,Ship</a:t>
            </a:r>
            <a:r>
              <a:rPr kumimoji="1" lang="en-US" altLang="ja-JP" sz="1200" dirty="0">
                <a:solidFill>
                  <a:srgbClr val="FF6600"/>
                </a:solidFill>
                <a:latin typeface="メイリオ"/>
                <a:ea typeface="メイリオ"/>
                <a:cs typeface="メイリオ"/>
              </a:rPr>
              <a:t> and Run</a:t>
            </a:r>
          </a:p>
          <a:p>
            <a:r>
              <a:rPr lang="en-US" altLang="ja-JP" sz="1200" dirty="0">
                <a:solidFill>
                  <a:srgbClr val="FF6600"/>
                </a:solidFill>
                <a:latin typeface="メイリオ"/>
                <a:ea typeface="メイリオ"/>
                <a:cs typeface="メイリオ"/>
              </a:rPr>
              <a:t>Any </a:t>
            </a:r>
            <a:r>
              <a:rPr lang="en-US" altLang="ja-JP" sz="1200" dirty="0" err="1">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930644"/>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chemeClr val="bg1"/>
                </a:solidFill>
                <a:latin typeface="Meiryo" charset="-128"/>
                <a:ea typeface="Meiryo" charset="-128"/>
                <a:cs typeface="Meiryo" charset="-128"/>
              </a:rPr>
              <a:t>アプリケーション開発者は、</a:t>
            </a:r>
            <a:r>
              <a:rPr kumimoji="1" lang="en-US" altLang="ja-JP" sz="1400" dirty="0">
                <a:solidFill>
                  <a:schemeClr val="bg1"/>
                </a:solidFill>
                <a:latin typeface="Meiryo" charset="-128"/>
                <a:ea typeface="Meiryo" charset="-128"/>
                <a:cs typeface="Meiryo" charset="-128"/>
              </a:rPr>
              <a:t>OS</a:t>
            </a:r>
            <a:r>
              <a:rPr kumimoji="1" lang="ja-JP" altLang="en-US" sz="1400" dirty="0">
                <a:solidFill>
                  <a:schemeClr val="bg1"/>
                </a:solidFill>
                <a:latin typeface="Meiryo" charset="-128"/>
                <a:ea typeface="Meiryo" charset="-128"/>
                <a:cs typeface="Meiryo" charset="-128"/>
              </a:rPr>
              <a:t>やインフラを意識することなくアプリケーションを開発し、どこでも実行できるようになる</a:t>
            </a:r>
          </a:p>
        </p:txBody>
      </p:sp>
      <p:sp>
        <p:nvSpPr>
          <p:cNvPr id="68" name="テキスト ボックス 67"/>
          <p:cNvSpPr txBox="1"/>
          <p:nvPr/>
        </p:nvSpPr>
        <p:spPr>
          <a:xfrm>
            <a:off x="2503296" y="1863886"/>
            <a:ext cx="4137407" cy="584775"/>
          </a:xfrm>
          <a:prstGeom prst="rect">
            <a:avLst/>
          </a:prstGeom>
          <a:noFill/>
        </p:spPr>
        <p:txBody>
          <a:bodyPr wrap="square" rtlCol="0">
            <a:spAutoFit/>
          </a:bodyPr>
          <a:lstStyle/>
          <a:p>
            <a:pPr algn="ctr"/>
            <a:r>
              <a:rPr kumimoji="1" lang="ja-JP" altLang="en-US" sz="1600" b="1" dirty="0">
                <a:solidFill>
                  <a:schemeClr val="accent6">
                    <a:lumMod val="75000"/>
                  </a:schemeClr>
                </a:solidFill>
                <a:latin typeface="メイリオ"/>
                <a:ea typeface="メイリオ"/>
                <a:cs typeface="メイリオ"/>
              </a:rPr>
              <a:t>開発しテストが完了したアプリは</a:t>
            </a:r>
            <a:endParaRPr kumimoji="1" lang="en-US" altLang="ja-JP" sz="1600" b="1" dirty="0">
              <a:solidFill>
                <a:schemeClr val="accent6">
                  <a:lumMod val="75000"/>
                </a:schemeClr>
              </a:solidFill>
              <a:latin typeface="メイリオ"/>
              <a:ea typeface="メイリオ"/>
              <a:cs typeface="メイリオ"/>
            </a:endParaRPr>
          </a:p>
          <a:p>
            <a:pPr algn="ctr"/>
            <a:r>
              <a:rPr kumimoji="1" lang="ja-JP" altLang="en-US" sz="1600" b="1" dirty="0">
                <a:solidFill>
                  <a:schemeClr val="accent6">
                    <a:lumMod val="75000"/>
                  </a:schemeClr>
                </a:solidFill>
                <a:latin typeface="メイリオ"/>
                <a:ea typeface="メイリオ"/>
                <a:cs typeface="メイリオ"/>
              </a:rPr>
              <a:t>すぐに本番環境で実行させることができる</a:t>
            </a:r>
          </a:p>
        </p:txBody>
      </p:sp>
      <p:sp>
        <p:nvSpPr>
          <p:cNvPr id="15" name="テキスト ボックス 14"/>
          <p:cNvSpPr txBox="1"/>
          <p:nvPr/>
        </p:nvSpPr>
        <p:spPr>
          <a:xfrm>
            <a:off x="7175224" y="6231326"/>
            <a:ext cx="1005403" cy="338554"/>
          </a:xfrm>
          <a:prstGeom prst="rect">
            <a:avLst/>
          </a:prstGeom>
          <a:noFill/>
        </p:spPr>
        <p:txBody>
          <a:bodyPr wrap="none" rtlCol="0">
            <a:spAutoFit/>
          </a:bodyPr>
          <a:lstStyle/>
          <a:p>
            <a:pPr algn="ctr"/>
            <a:r>
              <a:rPr kumimoji="1" lang="ja-JP" altLang="en-US" sz="1600">
                <a:solidFill>
                  <a:srgbClr val="00B050"/>
                </a:solidFill>
                <a:latin typeface="Meiryo" charset="-128"/>
                <a:ea typeface="Meiryo" charset="-128"/>
                <a:cs typeface="Meiryo" charset="-128"/>
              </a:rPr>
              <a:t>開発環境</a:t>
            </a:r>
          </a:p>
        </p:txBody>
      </p:sp>
      <p:sp>
        <p:nvSpPr>
          <p:cNvPr id="69" name="テキスト ボックス 68"/>
          <p:cNvSpPr txBox="1"/>
          <p:nvPr/>
        </p:nvSpPr>
        <p:spPr>
          <a:xfrm>
            <a:off x="3986265" y="6231326"/>
            <a:ext cx="1210589"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234708"/>
            <a:ext cx="1005403" cy="338554"/>
          </a:xfrm>
          <a:prstGeom prst="rect">
            <a:avLst/>
          </a:prstGeom>
          <a:noFill/>
        </p:spPr>
        <p:txBody>
          <a:bodyPr wrap="none" rtlCol="0">
            <a:spAutoFit/>
          </a:bodyPr>
          <a:lstStyle/>
          <a:p>
            <a:pPr algn="ctr"/>
            <a:r>
              <a:rPr kumimoji="1" lang="ja-JP" altLang="en-US" sz="1600" dirty="0">
                <a:solidFill>
                  <a:schemeClr val="accent3">
                    <a:lumMod val="75000"/>
                  </a:schemeClr>
                </a:solidFill>
                <a:latin typeface="Meiryo" charset="-128"/>
                <a:ea typeface="Meiryo" charset="-128"/>
                <a:cs typeface="Meiryo" charset="-128"/>
              </a:rPr>
              <a:t>本番環境</a:t>
            </a: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211" y="4293760"/>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728" y="4287410"/>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182" y="4302262"/>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948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2">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3"/>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212054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 name="スライド番号プレースホルダー 1"/>
          <p:cNvSpPr>
            <a:spLocks noGrp="1"/>
          </p:cNvSpPr>
          <p:nvPr>
            <p:ph type="sldNum" sz="quarter" idx="12"/>
          </p:nvPr>
        </p:nvSpPr>
        <p:spPr>
          <a:xfrm>
            <a:off x="6932246" y="6608646"/>
            <a:ext cx="2133600" cy="217800"/>
          </a:xfrm>
        </p:spPr>
        <p:txBody>
          <a:bodyPr/>
          <a:lstStyle/>
          <a:p>
            <a:fld id="{8FF8CC5D-A65D-5946-99B5-645367A967AD}" type="slidenum">
              <a:rPr kumimoji="1" lang="ja-JP" altLang="en-US" smtClean="0"/>
              <a:t>44</a:t>
            </a:fld>
            <a:endParaRPr kumimoji="1" lang="ja-JP" altLang="en-US"/>
          </a:p>
        </p:txBody>
      </p:sp>
      <p:sp>
        <p:nvSpPr>
          <p:cNvPr id="15" name="テキスト ボックス 14"/>
          <p:cNvSpPr txBox="1"/>
          <p:nvPr/>
        </p:nvSpPr>
        <p:spPr>
          <a:xfrm>
            <a:off x="242333" y="4983584"/>
            <a:ext cx="4296392" cy="646331"/>
          </a:xfrm>
          <a:prstGeom prst="rect">
            <a:avLst/>
          </a:prstGeom>
          <a:noFill/>
        </p:spPr>
        <p:txBody>
          <a:bodyPr wrap="square" rtlCol="0">
            <a:spAutoFit/>
          </a:bodyPr>
          <a:lstStyle/>
          <a:p>
            <a:r>
              <a:rPr lang="en-US" altLang="en-US" sz="1200" dirty="0">
                <a:solidFill>
                  <a:srgbClr val="0070C0"/>
                </a:solidFill>
                <a:latin typeface="メイリオ"/>
                <a:ea typeface="メイリオ"/>
                <a:cs typeface="メイリオ"/>
              </a:rPr>
              <a:t>同一のプラットフォームでなくても動作保証される</a:t>
            </a:r>
            <a:r>
              <a:rPr lang="ja-JP" altLang="en-US" sz="1200" dirty="0">
                <a:solidFill>
                  <a:srgbClr val="0070C0"/>
                </a:solidFill>
                <a:latin typeface="メイリオ"/>
                <a:ea typeface="メイリオ"/>
                <a:cs typeface="メイリオ"/>
              </a:rPr>
              <a:t>ので</a:t>
            </a:r>
            <a:endParaRPr lang="en-US" altLang="en-US" sz="1200" dirty="0">
              <a:solidFill>
                <a:srgbClr val="0070C0"/>
              </a:solidFill>
              <a:latin typeface="メイリオ"/>
              <a:ea typeface="メイリオ"/>
              <a:cs typeface="メイリオ"/>
            </a:endParaRPr>
          </a:p>
          <a:p>
            <a:r>
              <a:rPr kumimoji="1" lang="ja-JP" altLang="en-US" sz="1200" dirty="0">
                <a:solidFill>
                  <a:srgbClr val="0070C0"/>
                </a:solidFill>
                <a:latin typeface="メイリオ"/>
                <a:ea typeface="メイリオ"/>
                <a:cs typeface="メイリオ"/>
              </a:rPr>
              <a:t>第三者が作ったコンテナ（アプリケーションと実行環境）</a:t>
            </a:r>
            <a:endParaRPr kumimoji="1" lang="en-US" altLang="ja-JP" sz="1200" dirty="0">
              <a:solidFill>
                <a:srgbClr val="0070C0"/>
              </a:solidFill>
              <a:latin typeface="メイリオ"/>
              <a:ea typeface="メイリオ"/>
              <a:cs typeface="メイリオ"/>
            </a:endParaRPr>
          </a:p>
          <a:p>
            <a:r>
              <a:rPr lang="ja-JP" altLang="en-US" sz="1200" dirty="0">
                <a:solidFill>
                  <a:srgbClr val="0070C0"/>
                </a:solidFill>
                <a:latin typeface="メイリオ"/>
                <a:ea typeface="メイリオ"/>
                <a:cs typeface="メイリオ"/>
              </a:rPr>
              <a:t>を共有することで、開発のスピードアップを実現できる。</a:t>
            </a:r>
            <a:endParaRPr kumimoji="1" lang="ja-JP" altLang="en-US" sz="1200" dirty="0">
              <a:solidFill>
                <a:srgbClr val="0070C0"/>
              </a:solidFill>
              <a:latin typeface="メイリオ"/>
              <a:ea typeface="メイリオ"/>
              <a:cs typeface="メイリオ"/>
            </a:endParaRPr>
          </a:p>
        </p:txBody>
      </p:sp>
      <p:pic>
        <p:nvPicPr>
          <p:cNvPr id="16" name="図 15" descr="docker-1024x3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4" y="3789040"/>
            <a:ext cx="3162339" cy="1071613"/>
          </a:xfrm>
          <a:prstGeom prst="rect">
            <a:avLst/>
          </a:prstGeom>
        </p:spPr>
      </p:pic>
      <p:sp>
        <p:nvSpPr>
          <p:cNvPr id="17" name="テキスト ボックス 16"/>
          <p:cNvSpPr txBox="1"/>
          <p:nvPr/>
        </p:nvSpPr>
        <p:spPr>
          <a:xfrm>
            <a:off x="3059832" y="4069062"/>
            <a:ext cx="1090363" cy="646331"/>
          </a:xfrm>
          <a:prstGeom prst="rect">
            <a:avLst/>
          </a:prstGeom>
          <a:noFill/>
        </p:spPr>
        <p:txBody>
          <a:bodyPr wrap="none" rtlCol="0">
            <a:spAutoFit/>
          </a:bodyPr>
          <a:lstStyle/>
          <a:p>
            <a:r>
              <a:rPr kumimoji="1" lang="en-US" altLang="ja-JP" sz="3600" dirty="0">
                <a:solidFill>
                  <a:schemeClr val="accent3">
                    <a:lumMod val="50000"/>
                  </a:schemeClr>
                </a:solidFill>
                <a:latin typeface="Avenir Black"/>
                <a:cs typeface="Avenir Black"/>
              </a:rPr>
              <a:t>Hub</a:t>
            </a:r>
            <a:endParaRPr kumimoji="1" lang="ja-JP" altLang="en-US" sz="3600" dirty="0">
              <a:solidFill>
                <a:schemeClr val="accent3">
                  <a:lumMod val="50000"/>
                </a:schemeClr>
              </a:solidFill>
              <a:latin typeface="Avenir Black"/>
              <a:cs typeface="Avenir Black"/>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96" y="1385036"/>
            <a:ext cx="4895648" cy="2353816"/>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38" y="1556792"/>
            <a:ext cx="4467866"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112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管理運用の範囲</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a:solidFill>
                  <a:srgbClr val="FFFFFF"/>
                </a:solidFill>
                <a:latin typeface="Meiryo" charset="-128"/>
                <a:ea typeface="Meiryo" charset="-128"/>
                <a:cs typeface="Meiryo" charset="-128"/>
              </a:rPr>
              <a:t>アプリケーション</a:t>
            </a: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物理マシン</a:t>
            </a: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仮想マシン</a:t>
            </a: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サーバーレス</a:t>
            </a: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a:latin typeface="Meiryo" charset="-128"/>
                <a:ea typeface="Meiryo" charset="-128"/>
                <a:cs typeface="Meiryo" charset="-128"/>
              </a:rPr>
              <a:t>オンプレミス</a:t>
            </a: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a:latin typeface="Meiryo" charset="-128"/>
                <a:ea typeface="Meiryo" charset="-128"/>
                <a:cs typeface="Meiryo" charset="-128"/>
              </a:rPr>
              <a:t>PaaS</a:t>
            </a:r>
          </a:p>
          <a:p>
            <a:pPr algn="ctr"/>
            <a:r>
              <a:rPr lang="ja-JP" altLang="en-US" sz="800" dirty="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a:latin typeface="Meiryo" charset="-128"/>
                <a:ea typeface="Meiryo" charset="-128"/>
                <a:cs typeface="Meiryo" charset="-128"/>
              </a:rPr>
              <a:t>FaaS</a:t>
            </a:r>
            <a:endParaRPr kumimoji="1" lang="en-US" altLang="ja-JP" dirty="0">
              <a:latin typeface="Meiryo" charset="-128"/>
              <a:ea typeface="Meiryo" charset="-128"/>
              <a:cs typeface="Meiryo" charset="-128"/>
            </a:endParaRPr>
          </a:p>
          <a:p>
            <a:pPr algn="ctr"/>
            <a:r>
              <a:rPr lang="ja-JP" altLang="en-US" sz="800" dirty="0">
                <a:latin typeface="Meiryo" charset="-128"/>
                <a:ea typeface="Meiryo" charset="-128"/>
                <a:cs typeface="Meiryo" charset="-128"/>
              </a:rPr>
              <a:t>［</a:t>
            </a:r>
            <a:r>
              <a:rPr lang="en-US" altLang="ja-JP" sz="800" dirty="0">
                <a:latin typeface="Meiryo" charset="-128"/>
                <a:ea typeface="Meiryo" charset="-128"/>
                <a:cs typeface="Meiryo" charset="-128"/>
              </a:rPr>
              <a:t>AWS Lambda</a:t>
            </a:r>
            <a:r>
              <a:rPr lang="ja-JP" altLang="en-US" sz="800" dirty="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8" y="1998257"/>
            <a:ext cx="4339650"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自社で管理運用しなければならない範囲</a:t>
            </a:r>
          </a:p>
        </p:txBody>
      </p:sp>
      <p:sp>
        <p:nvSpPr>
          <p:cNvPr id="25" name="テキスト ボックス 24"/>
          <p:cNvSpPr txBox="1"/>
          <p:nvPr/>
        </p:nvSpPr>
        <p:spPr>
          <a:xfrm>
            <a:off x="3867710" y="4993101"/>
            <a:ext cx="4570482" cy="369332"/>
          </a:xfrm>
          <a:prstGeom prst="rect">
            <a:avLst/>
          </a:prstGeom>
          <a:noFill/>
        </p:spPr>
        <p:txBody>
          <a:bodyPr wrap="none" rtlCol="0">
            <a:spAutoFit/>
          </a:bodyPr>
          <a:lstStyle/>
          <a:p>
            <a:pPr algn="ctr"/>
            <a:r>
              <a:rPr lang="ja-JP" altLang="en-US" b="1" dirty="0">
                <a:solidFill>
                  <a:schemeClr val="bg1"/>
                </a:solidFill>
                <a:latin typeface="Meiryo" charset="-128"/>
                <a:ea typeface="Meiryo" charset="-128"/>
                <a:cs typeface="Meiryo" charset="-128"/>
              </a:rPr>
              <a:t>サービス</a:t>
            </a:r>
            <a:r>
              <a:rPr kumimoji="1" lang="ja-JP" altLang="en-US" b="1" dirty="0">
                <a:solidFill>
                  <a:schemeClr val="bg1"/>
                </a:solidFill>
                <a:latin typeface="Meiryo" charset="-128"/>
                <a:ea typeface="Meiryo" charset="-128"/>
                <a:cs typeface="Meiryo" charset="-128"/>
              </a:rPr>
              <a:t>として管理運用を任せられる範囲</a:t>
            </a:r>
          </a:p>
        </p:txBody>
      </p:sp>
    </p:spTree>
    <p:extLst>
      <p:ext uri="{BB962C8B-B14F-4D97-AF65-F5344CB8AC3E}">
        <p14:creationId xmlns:p14="http://schemas.microsoft.com/office/powerpoint/2010/main" val="2141675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コンテナ</a:t>
            </a:r>
            <a:r>
              <a:rPr kumimoji="1" lang="en-US" altLang="ja-JP" sz="1200" dirty="0">
                <a:latin typeface="Meiryo" charset="-128"/>
                <a:ea typeface="Meiryo" charset="-128"/>
                <a:cs typeface="Meiryo" charset="-128"/>
              </a:rPr>
              <a:t> 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ユーザー企業が管理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1844250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35804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12498" y="2037812"/>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58273" y="2136191"/>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マイクロサービス（</a:t>
            </a:r>
            <a:r>
              <a:rPr kumimoji="1" lang="en-US" altLang="ja-JP" dirty="0"/>
              <a:t>Micro Service</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4" name="正方形/長方形 3"/>
          <p:cNvSpPr/>
          <p:nvPr/>
        </p:nvSpPr>
        <p:spPr>
          <a:xfrm>
            <a:off x="899592" y="2037812"/>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18591" y="2131416"/>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37590" y="2225020"/>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5622" y="264275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025622" y="304557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025622" y="344839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025622" y="3847826"/>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025622" y="4247258"/>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37590"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12419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30894"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50639" y="1804263"/>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43943" y="1801285"/>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524944" y="1804263"/>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37590" y="4875002"/>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312332" y="4688072"/>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5014392" y="2962641"/>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95953" y="366286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59146" y="366226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90321" y="4591485"/>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500404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90656"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97352"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517097" y="1804263"/>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710401" y="1801285"/>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64626" y="1804263"/>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97352" y="5117023"/>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5004048" y="2224969"/>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710401" y="2969224"/>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408641" y="4172503"/>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5005816" y="4185035"/>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34472" y="2554896"/>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716033" y="3292568"/>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34472" y="3292568"/>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716033" y="3992791"/>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710401" y="3992196"/>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420824" y="399219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621353" y="4921412"/>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820950" y="3993325"/>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96220" y="299072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005087" y="904475"/>
            <a:ext cx="2877711"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モノシリック</a:t>
            </a:r>
            <a:r>
              <a:rPr lang="ja-JP" altLang="en-US" sz="1400" dirty="0">
                <a:solidFill>
                  <a:schemeClr val="bg2">
                    <a:lumMod val="50000"/>
                  </a:schemeClr>
                </a:solidFill>
                <a:latin typeface="Meiryo" charset="-128"/>
                <a:ea typeface="Meiryo" charset="-128"/>
                <a:cs typeface="Meiryo" charset="-128"/>
              </a:rPr>
              <a:t>なアプリケーション</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813711" y="904453"/>
            <a:ext cx="3775393"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マイクロサービス</a:t>
            </a:r>
            <a:r>
              <a:rPr lang="ja-JP" altLang="en-US" sz="1400" dirty="0">
                <a:solidFill>
                  <a:schemeClr val="accent6">
                    <a:lumMod val="75000"/>
                  </a:schemeClr>
                </a:solidFill>
                <a:latin typeface="Meiryo" charset="-128"/>
                <a:ea typeface="Meiryo" charset="-128"/>
                <a:cs typeface="Meiryo" charset="-128"/>
              </a:rPr>
              <a:t>化されたアプリケーション</a:t>
            </a:r>
            <a:endParaRPr kumimoji="1" lang="ja-JP" altLang="en-US" sz="14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96674" y="5154064"/>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8" name="テキスト ボックス 127"/>
          <p:cNvSpPr txBox="1"/>
          <p:nvPr/>
        </p:nvSpPr>
        <p:spPr>
          <a:xfrm>
            <a:off x="631338" y="5655279"/>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a:solidFill>
                  <a:srgbClr val="0070C0"/>
                </a:solidFill>
                <a:latin typeface="Meiryo" charset="-128"/>
                <a:ea typeface="Meiryo" charset="-128"/>
                <a:cs typeface="Meiryo" charset="-128"/>
              </a:rPr>
              <a:t>一連の注文処理は問題なく処理</a:t>
            </a:r>
            <a:endParaRPr kumimoji="1"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注文が増えれば、インスタンスを増やすことで対応</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ü"/>
            </a:pPr>
            <a:r>
              <a:rPr kumimoji="1" lang="ja-JP" altLang="en-US" sz="1050" dirty="0">
                <a:solidFill>
                  <a:srgbClr val="FF0000"/>
                </a:solidFill>
                <a:latin typeface="Meiryo" charset="-128"/>
                <a:ea typeface="Meiryo" charset="-128"/>
                <a:cs typeface="Meiryo" charset="-128"/>
              </a:rPr>
              <a:t>機能変更が生じればアプリケーション全体を再構築</a:t>
            </a:r>
          </a:p>
        </p:txBody>
      </p:sp>
      <p:sp>
        <p:nvSpPr>
          <p:cNvPr id="129" name="テキスト ボックス 128"/>
          <p:cNvSpPr txBox="1"/>
          <p:nvPr/>
        </p:nvSpPr>
        <p:spPr>
          <a:xfrm>
            <a:off x="1788576" y="2301154"/>
            <a:ext cx="2188421" cy="246221"/>
          </a:xfrm>
          <a:prstGeom prst="rect">
            <a:avLst/>
          </a:prstGeom>
          <a:noFill/>
        </p:spPr>
        <p:txBody>
          <a:bodyPr wrap="none" rtlCol="0">
            <a:spAutoFit/>
          </a:bodyPr>
          <a:lstStyle/>
          <a:p>
            <a:pPr algn="ctr"/>
            <a:r>
              <a:rPr kumimoji="1" lang="ja-JP" altLang="en-US" sz="1000" dirty="0">
                <a:solidFill>
                  <a:srgbClr val="953735"/>
                </a:solidFill>
                <a:latin typeface="Meiryo" charset="-128"/>
                <a:ea typeface="Meiryo" charset="-128"/>
                <a:cs typeface="Meiryo" charset="-128"/>
              </a:rPr>
              <a:t>アプリケーション・インスタンス</a:t>
            </a:r>
            <a:r>
              <a:rPr kumimoji="1" lang="en-US" altLang="ja-JP" sz="1000" dirty="0">
                <a:solidFill>
                  <a:srgbClr val="953735"/>
                </a:solidFill>
                <a:latin typeface="Meiryo" charset="-128"/>
                <a:ea typeface="Meiryo" charset="-128"/>
                <a:cs typeface="Meiryo" charset="-128"/>
              </a:rPr>
              <a:t>*</a:t>
            </a:r>
            <a:endParaRPr kumimoji="1" lang="ja-JP" altLang="en-US" sz="1000" dirty="0">
              <a:solidFill>
                <a:srgbClr val="953735"/>
              </a:solidFill>
              <a:latin typeface="Meiryo" charset="-128"/>
              <a:ea typeface="Meiryo" charset="-128"/>
              <a:cs typeface="Meiryo" charset="-128"/>
            </a:endParaRPr>
          </a:p>
        </p:txBody>
      </p:sp>
      <p:sp>
        <p:nvSpPr>
          <p:cNvPr id="130" name="テキスト ボックス 129"/>
          <p:cNvSpPr txBox="1"/>
          <p:nvPr/>
        </p:nvSpPr>
        <p:spPr>
          <a:xfrm>
            <a:off x="4830857" y="5660231"/>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a:solidFill>
                  <a:srgbClr val="0070C0"/>
                </a:solidFill>
                <a:latin typeface="Meiryo" charset="-128"/>
                <a:ea typeface="Meiryo" charset="-128"/>
                <a:cs typeface="Meiryo" charset="-128"/>
              </a:rPr>
              <a:t>各マイクロサービスはインスタンスもデータも独立処理</a:t>
            </a:r>
            <a:endParaRPr kumimoji="1"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各マイクロサービスは個別に変更や置き換えが可能</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マイクロサービス毎に異なるチームで対応可能</a:t>
            </a:r>
            <a:endParaRPr lang="en-US" altLang="ja-JP" sz="1050" dirty="0">
              <a:solidFill>
                <a:srgbClr val="0070C0"/>
              </a:solidFill>
              <a:latin typeface="Meiryo" charset="-128"/>
              <a:ea typeface="Meiryo" charset="-128"/>
              <a:cs typeface="Meiryo" charset="-128"/>
            </a:endParaRPr>
          </a:p>
        </p:txBody>
      </p:sp>
      <p:sp>
        <p:nvSpPr>
          <p:cNvPr id="131" name="テキスト ボックス 130"/>
          <p:cNvSpPr txBox="1"/>
          <p:nvPr/>
        </p:nvSpPr>
        <p:spPr>
          <a:xfrm>
            <a:off x="4569170" y="6368748"/>
            <a:ext cx="4596130" cy="215444"/>
          </a:xfrm>
          <a:prstGeom prst="rect">
            <a:avLst/>
          </a:prstGeom>
          <a:noFill/>
        </p:spPr>
        <p:txBody>
          <a:bodyPr wrap="none" rtlCol="0">
            <a:spAutoFit/>
          </a:bodyPr>
          <a:lstStyle/>
          <a:p>
            <a:r>
              <a:rPr kumimoji="1" lang="ja-JP" altLang="en-US" sz="800" dirty="0">
                <a:solidFill>
                  <a:schemeClr val="tx1">
                    <a:lumMod val="50000"/>
                    <a:lumOff val="50000"/>
                  </a:schemeClr>
                </a:solidFill>
                <a:latin typeface="Meiryo" charset="-128"/>
                <a:ea typeface="Meiryo" charset="-128"/>
                <a:cs typeface="Meiryo" charset="-128"/>
              </a:rPr>
              <a:t>インスタンス：メモリー上に展開して処理・実行できる状態となっているプログラムやデータ</a:t>
            </a:r>
          </a:p>
        </p:txBody>
      </p:sp>
    </p:spTree>
    <p:extLst>
      <p:ext uri="{BB962C8B-B14F-4D97-AF65-F5344CB8AC3E}">
        <p14:creationId xmlns:p14="http://schemas.microsoft.com/office/powerpoint/2010/main" val="440398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49</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オーケストレーション（</a:t>
            </a:r>
            <a:r>
              <a:rPr lang="en-US" altLang="ja-JP" sz="1400" b="1" dirty="0">
                <a:solidFill>
                  <a:schemeClr val="bg2">
                    <a:lumMod val="50000"/>
                  </a:schemeClr>
                </a:solidFill>
                <a:latin typeface="Meiryo" charset="-128"/>
                <a:ea typeface="Meiryo" charset="-128"/>
                <a:cs typeface="Meiryo" charset="-128"/>
              </a:rPr>
              <a:t>Orchestration</a:t>
            </a:r>
            <a:r>
              <a:rPr lang="ja-JP" altLang="en-US" sz="1400" b="1" dirty="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コレオグラフィ（</a:t>
            </a:r>
            <a:r>
              <a:rPr lang="en-US" altLang="ja-JP" sz="1400" b="1" dirty="0">
                <a:solidFill>
                  <a:schemeClr val="accent6">
                    <a:lumMod val="75000"/>
                  </a:schemeClr>
                </a:solidFill>
                <a:latin typeface="Meiryo" charset="-128"/>
                <a:ea typeface="Meiryo" charset="-128"/>
                <a:cs typeface="Meiryo" charset="-128"/>
              </a:rPr>
              <a:t>Choreography</a:t>
            </a:r>
            <a:r>
              <a:rPr lang="ja-JP" altLang="en-US" sz="1400" b="1" dirty="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a:solidFill>
                  <a:srgbClr val="953735"/>
                </a:solidFill>
                <a:latin typeface="Meiryo" charset="-128"/>
                <a:ea typeface="Meiryo" charset="-128"/>
                <a:cs typeface="Meiryo" charset="-128"/>
              </a:rPr>
              <a:t>リクエスト</a:t>
            </a: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a:solidFill>
                  <a:srgbClr val="0070C0"/>
                </a:solidFill>
                <a:latin typeface="Meiryo" charset="-128"/>
                <a:ea typeface="Meiryo" charset="-128"/>
                <a:cs typeface="Meiryo" charset="-128"/>
              </a:rPr>
              <a:t>サービス</a:t>
            </a:r>
            <a:endParaRPr lang="en-US" altLang="ja-JP" sz="800" dirty="0">
              <a:solidFill>
                <a:srgbClr val="0070C0"/>
              </a:solidFill>
              <a:latin typeface="Meiryo" charset="-128"/>
              <a:ea typeface="Meiryo" charset="-128"/>
              <a:cs typeface="Meiryo" charset="-128"/>
            </a:endParaRPr>
          </a:p>
          <a:p>
            <a:pPr algn="ctr"/>
            <a:r>
              <a:rPr lang="ja-JP" altLang="en-US" sz="400" dirty="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a:solidFill>
                  <a:srgbClr val="0432FF"/>
                </a:solidFill>
                <a:latin typeface="Meiryo" charset="-128"/>
                <a:ea typeface="Meiryo" charset="-128"/>
                <a:cs typeface="Meiryo" charset="-128"/>
              </a:rPr>
              <a:t>サービス</a:t>
            </a:r>
            <a:endParaRPr lang="en-US" altLang="ja-JP" sz="800" dirty="0">
              <a:solidFill>
                <a:srgbClr val="0432FF"/>
              </a:solidFill>
              <a:latin typeface="Meiryo" charset="-128"/>
              <a:ea typeface="Meiryo" charset="-128"/>
              <a:cs typeface="Meiryo" charset="-128"/>
            </a:endParaRPr>
          </a:p>
          <a:p>
            <a:pPr algn="ctr"/>
            <a:r>
              <a:rPr lang="ja-JP" altLang="en-US" sz="400" dirty="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a:solidFill>
                  <a:schemeClr val="accent3">
                    <a:lumMod val="50000"/>
                  </a:schemeClr>
                </a:solidFill>
                <a:latin typeface="Meiryo" charset="-128"/>
                <a:ea typeface="Meiryo" charset="-128"/>
                <a:cs typeface="Meiryo" charset="-128"/>
              </a:rPr>
              <a:t>全体の処理の流れを制御する指揮者にあたるプログラムが存在し、指揮者からのリクエストによってサービスを実行し、実行結果をレスポンスとして指揮者に返して処理を継続させるプログラム実行方式。</a:t>
            </a: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全体の処理の流れやサービスの呼び出しを制御する指揮者は存在せず、個々のサービスに予め与えられた動作条件や次にどのサービスを起動させるかといった</a:t>
            </a:r>
            <a:r>
              <a:rPr lang="ja-JP" altLang="en-US" sz="1050" b="1" dirty="0">
                <a:solidFill>
                  <a:schemeClr val="accent6">
                    <a:lumMod val="75000"/>
                  </a:schemeClr>
                </a:solidFill>
                <a:latin typeface="Meiryo" charset="-128"/>
                <a:ea typeface="Meiryo" charset="-128"/>
                <a:cs typeface="Meiryo" charset="-128"/>
              </a:rPr>
              <a:t>振り付け</a:t>
            </a:r>
            <a:r>
              <a:rPr lang="ja-JP" altLang="en-US" sz="1050" dirty="0">
                <a:solidFill>
                  <a:schemeClr val="accent6">
                    <a:lumMod val="75000"/>
                  </a:schemeClr>
                </a:solidFill>
                <a:latin typeface="Meiryo" charset="-128"/>
                <a:ea typeface="Meiryo" charset="-128"/>
                <a:cs typeface="Meiryo" charset="-128"/>
              </a:rPr>
              <a:t>に従って自律的に動作させるプログラム実行方式。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a:solidFill>
                  <a:schemeClr val="bg2">
                    <a:lumMod val="50000"/>
                  </a:schemeClr>
                </a:solidFill>
                <a:latin typeface="Meiryo" charset="-128"/>
                <a:ea typeface="Meiryo" charset="-128"/>
                <a:cs typeface="Meiryo" charset="-128"/>
              </a:rPr>
              <a:t>指揮者の</a:t>
            </a:r>
            <a:r>
              <a:rPr kumimoji="1" lang="ja-JP" altLang="en-US" sz="80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利用する全てのサービスは、指揮者であるプログラムが処理の順序や得られた結果に続く処理を制御。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サブルーチン・コールやメソッド・インボケーション（呼び出し）と同様の考え方。</a:t>
            </a: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a:solidFill>
                  <a:schemeClr val="accent6">
                    <a:lumMod val="75000"/>
                  </a:schemeClr>
                </a:solidFill>
                <a:latin typeface="Meiryo" charset="-128"/>
                <a:ea typeface="Meiryo" charset="-128"/>
                <a:cs typeface="Meiryo" charset="-128"/>
              </a:rPr>
              <a:t>イベント・ドリブン方式に向いている</a:t>
            </a:r>
            <a:endParaRPr lang="en-US" altLang="ja-JP" sz="1100" b="1" dirty="0">
              <a:solidFill>
                <a:schemeClr val="accent6">
                  <a:lumMod val="75000"/>
                </a:schemeClr>
              </a:solidFill>
              <a:latin typeface="Meiryo" charset="-128"/>
              <a:ea typeface="Meiryo" charset="-128"/>
              <a:cs typeface="Meiryo" charset="-128"/>
            </a:endParaRPr>
          </a:p>
          <a:p>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イベントの発生によって特定の業務処理サービスが駆動される方式。 イベントの例</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新規に注文が入った</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倉庫に商品が入庫した</a:t>
            </a: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新規顧客が登録された　など</a:t>
            </a:r>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発生したイベントを他のサービスに通知することで</a:t>
            </a:r>
            <a:r>
              <a:rPr lang="en-US" altLang="ja-JP" sz="1000" dirty="0">
                <a:solidFill>
                  <a:schemeClr val="accent6">
                    <a:lumMod val="75000"/>
                  </a:schemeClr>
                </a:solidFill>
                <a:latin typeface="Meiryo" charset="-128"/>
                <a:ea typeface="Meiryo" charset="-128"/>
                <a:cs typeface="Meiryo" charset="-128"/>
              </a:rPr>
              <a:t>､</a:t>
            </a:r>
            <a:r>
              <a:rPr lang="ja-JP" altLang="en-US" sz="1000" dirty="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a:solidFill>
                  <a:schemeClr val="accent6">
                    <a:lumMod val="75000"/>
                  </a:schemeClr>
                </a:solidFill>
                <a:latin typeface="Meiryo" charset="-128"/>
                <a:ea typeface="Meiryo" charset="-128"/>
                <a:cs typeface="Meiryo" charset="-128"/>
              </a:rPr>
              <a:t>FaaS</a:t>
            </a:r>
            <a:r>
              <a:rPr lang="ja-JP" altLang="en-US" sz="1400" b="1" dirty="0">
                <a:solidFill>
                  <a:schemeClr val="accent6">
                    <a:lumMod val="75000"/>
                  </a:schemeClr>
                </a:solidFill>
                <a:latin typeface="Meiryo" charset="-128"/>
                <a:ea typeface="Meiryo" charset="-128"/>
                <a:cs typeface="Meiryo" charset="-128"/>
              </a:rPr>
              <a:t>：</a:t>
            </a:r>
            <a:r>
              <a:rPr lang="en-US" altLang="ja-JP" sz="1400" b="1" dirty="0">
                <a:solidFill>
                  <a:schemeClr val="accent6">
                    <a:lumMod val="75000"/>
                  </a:schemeClr>
                </a:solidFill>
                <a:latin typeface="Meiryo" charset="-128"/>
                <a:ea typeface="Meiryo" charset="-128"/>
                <a:cs typeface="Meiryo" charset="-128"/>
              </a:rPr>
              <a:t>Function as a Service</a:t>
            </a:r>
            <a:endParaRPr lang="en-US" altLang="ja-JP" sz="1000" dirty="0">
              <a:solidFill>
                <a:schemeClr val="accent6">
                  <a:lumMod val="75000"/>
                </a:schemeClr>
              </a:solidFill>
              <a:latin typeface="Meiryo" charset="-128"/>
              <a:ea typeface="Meiryo" charset="-128"/>
              <a:cs typeface="Meiryo" charset="-128"/>
            </a:endParaRPr>
          </a:p>
          <a:p>
            <a:r>
              <a:rPr lang="ja-JP" altLang="en-US" sz="1000" dirty="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a:solidFill>
                <a:schemeClr val="accent6">
                  <a:lumMod val="75000"/>
                </a:schemeClr>
              </a:solidFill>
              <a:latin typeface="Meiryo" charset="-128"/>
              <a:ea typeface="Meiryo" charset="-128"/>
              <a:cs typeface="Meiryo" charset="-128"/>
            </a:endParaRPr>
          </a:p>
          <a:p>
            <a:r>
              <a:rPr lang="en-US" altLang="ja-JP" sz="800" dirty="0">
                <a:solidFill>
                  <a:schemeClr val="accent6">
                    <a:lumMod val="75000"/>
                  </a:schemeClr>
                </a:solidFill>
                <a:latin typeface="Meiryo" charset="-128"/>
                <a:ea typeface="Meiryo" charset="-128"/>
                <a:cs typeface="Meiryo" charset="-128"/>
              </a:rPr>
              <a:t>AWS</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Lambda</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Microsoft</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Azure Functions</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Google</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Cloud Functions</a:t>
            </a:r>
            <a:r>
              <a:rPr lang="ja-JP" altLang="en-US" sz="800" dirty="0">
                <a:solidFill>
                  <a:schemeClr val="accent6">
                    <a:lumMod val="75000"/>
                  </a:schemeClr>
                </a:solidFill>
                <a:latin typeface="Meiryo" charset="-128"/>
                <a:ea typeface="Meiryo" charset="-128"/>
                <a:cs typeface="Meiryo" charset="-128"/>
              </a:rPr>
              <a:t>など</a:t>
            </a:r>
            <a:r>
              <a:rPr lang="en-US" altLang="ja-JP" sz="800" dirty="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164782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94963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49825B8B-40D2-FE4E-9A2C-A33FB43DC625}"/>
              </a:ext>
            </a:extLst>
          </p:cNvPr>
          <p:cNvSpPr/>
          <p:nvPr/>
        </p:nvSpPr>
        <p:spPr>
          <a:xfrm>
            <a:off x="809398" y="5113505"/>
            <a:ext cx="3240360" cy="8004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3384E121-0623-BF49-B746-837383270E2C}"/>
              </a:ext>
            </a:extLst>
          </p:cNvPr>
          <p:cNvSpPr/>
          <p:nvPr/>
        </p:nvSpPr>
        <p:spPr>
          <a:xfrm>
            <a:off x="5099602" y="3810698"/>
            <a:ext cx="3240360" cy="21033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DEEB6D15-5413-8948-962F-392FD650D257}"/>
              </a:ext>
            </a:extLst>
          </p:cNvPr>
          <p:cNvSpPr/>
          <p:nvPr/>
        </p:nvSpPr>
        <p:spPr>
          <a:xfrm>
            <a:off x="5099602" y="832479"/>
            <a:ext cx="3240360" cy="29357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5A8D75D4-5376-6243-B81F-EFB81D8BFCDF}"/>
              </a:ext>
            </a:extLst>
          </p:cNvPr>
          <p:cNvSpPr/>
          <p:nvPr/>
        </p:nvSpPr>
        <p:spPr>
          <a:xfrm>
            <a:off x="796987" y="833358"/>
            <a:ext cx="3240360" cy="4226971"/>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ABFDB4F2-AF15-0140-BCB5-9DD7E89B7CE6}"/>
              </a:ext>
            </a:extLst>
          </p:cNvPr>
          <p:cNvSpPr>
            <a:spLocks noGrp="1"/>
          </p:cNvSpPr>
          <p:nvPr>
            <p:ph type="title"/>
          </p:nvPr>
        </p:nvSpPr>
        <p:spPr/>
        <p:txBody>
          <a:bodyPr/>
          <a:lstStyle/>
          <a:p>
            <a:r>
              <a:rPr kumimoji="1" lang="ja-JP" altLang="en-US" dirty="0"/>
              <a:t>システム開発における役割の変化</a:t>
            </a:r>
          </a:p>
        </p:txBody>
      </p:sp>
      <p:sp>
        <p:nvSpPr>
          <p:cNvPr id="3" name="スライド番号プレースホルダー 2">
            <a:extLst>
              <a:ext uri="{FF2B5EF4-FFF2-40B4-BE49-F238E27FC236}">
                <a16:creationId xmlns:a16="http://schemas.microsoft.com/office/drawing/2014/main" id="{D4805C5C-6B26-8440-8232-41479C1B7160}"/>
              </a:ext>
            </a:extLst>
          </p:cNvPr>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sp>
        <p:nvSpPr>
          <p:cNvPr id="4" name="正方形/長方形 3">
            <a:extLst>
              <a:ext uri="{FF2B5EF4-FFF2-40B4-BE49-F238E27FC236}">
                <a16:creationId xmlns:a16="http://schemas.microsoft.com/office/drawing/2014/main" id="{DE38F971-E2AA-8D43-A788-AA1D19FCD015}"/>
              </a:ext>
            </a:extLst>
          </p:cNvPr>
          <p:cNvSpPr/>
          <p:nvPr/>
        </p:nvSpPr>
        <p:spPr>
          <a:xfrm>
            <a:off x="1115616" y="2379104"/>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アルゴリズムの発見</a:t>
            </a:r>
          </a:p>
        </p:txBody>
      </p:sp>
      <p:sp>
        <p:nvSpPr>
          <p:cNvPr id="5" name="正方形/長方形 4">
            <a:extLst>
              <a:ext uri="{FF2B5EF4-FFF2-40B4-BE49-F238E27FC236}">
                <a16:creationId xmlns:a16="http://schemas.microsoft.com/office/drawing/2014/main" id="{0F5FBCC6-F84B-3A41-A69E-FD465DB69ACA}"/>
              </a:ext>
            </a:extLst>
          </p:cNvPr>
          <p:cNvSpPr/>
          <p:nvPr/>
        </p:nvSpPr>
        <p:spPr>
          <a:xfrm>
            <a:off x="1115616" y="2813381"/>
            <a:ext cx="1224136"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データ構造</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の設計</a:t>
            </a:r>
          </a:p>
        </p:txBody>
      </p:sp>
      <p:sp>
        <p:nvSpPr>
          <p:cNvPr id="6" name="正方形/長方形 5">
            <a:extLst>
              <a:ext uri="{FF2B5EF4-FFF2-40B4-BE49-F238E27FC236}">
                <a16:creationId xmlns:a16="http://schemas.microsoft.com/office/drawing/2014/main" id="{89853893-D4C4-8540-9F9C-924F8ECBD8AE}"/>
              </a:ext>
            </a:extLst>
          </p:cNvPr>
          <p:cNvSpPr/>
          <p:nvPr/>
        </p:nvSpPr>
        <p:spPr>
          <a:xfrm>
            <a:off x="2483768" y="2811916"/>
            <a:ext cx="1224136"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処理フロー</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dirty="0">
                <a:solidFill>
                  <a:srgbClr val="FFFFFF"/>
                </a:solidFill>
                <a:latin typeface="Meiryo" panose="020B0604030504040204" pitchFamily="34" charset="-128"/>
                <a:ea typeface="Meiryo" panose="020B0604030504040204" pitchFamily="34" charset="-128"/>
                <a:cs typeface="ＭＳ Ｐゴシック"/>
              </a:rPr>
              <a:t>の設計</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6911545-00A3-7E44-BBEF-CA78C18D92BE}"/>
              </a:ext>
            </a:extLst>
          </p:cNvPr>
          <p:cNvSpPr/>
          <p:nvPr/>
        </p:nvSpPr>
        <p:spPr>
          <a:xfrm>
            <a:off x="1115616" y="4110443"/>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プログラミング</a:t>
            </a:r>
          </a:p>
        </p:txBody>
      </p:sp>
      <p:sp>
        <p:nvSpPr>
          <p:cNvPr id="8" name="正方形/長方形 7">
            <a:extLst>
              <a:ext uri="{FF2B5EF4-FFF2-40B4-BE49-F238E27FC236}">
                <a16:creationId xmlns:a16="http://schemas.microsoft.com/office/drawing/2014/main" id="{7208F20D-814D-F843-ACE2-4BF8E32CFA7D}"/>
              </a:ext>
            </a:extLst>
          </p:cNvPr>
          <p:cNvSpPr/>
          <p:nvPr/>
        </p:nvSpPr>
        <p:spPr>
          <a:xfrm>
            <a:off x="1115616" y="5382990"/>
            <a:ext cx="2592288" cy="36004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演算</a:t>
            </a:r>
          </a:p>
        </p:txBody>
      </p:sp>
      <p:sp>
        <p:nvSpPr>
          <p:cNvPr id="9" name="正方形/長方形 8">
            <a:extLst>
              <a:ext uri="{FF2B5EF4-FFF2-40B4-BE49-F238E27FC236}">
                <a16:creationId xmlns:a16="http://schemas.microsoft.com/office/drawing/2014/main" id="{FBFACBE9-6893-1142-B9D4-49FADF9E6E3D}"/>
              </a:ext>
            </a:extLst>
          </p:cNvPr>
          <p:cNvSpPr/>
          <p:nvPr/>
        </p:nvSpPr>
        <p:spPr>
          <a:xfrm>
            <a:off x="1120756" y="1792839"/>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要件定義</a:t>
            </a:r>
          </a:p>
        </p:txBody>
      </p:sp>
      <p:sp>
        <p:nvSpPr>
          <p:cNvPr id="11" name="正方形/長方形 10">
            <a:extLst>
              <a:ext uri="{FF2B5EF4-FFF2-40B4-BE49-F238E27FC236}">
                <a16:creationId xmlns:a16="http://schemas.microsoft.com/office/drawing/2014/main" id="{D105D4FF-D99C-9D4C-A624-554B8FA5CEDF}"/>
              </a:ext>
            </a:extLst>
          </p:cNvPr>
          <p:cNvSpPr/>
          <p:nvPr/>
        </p:nvSpPr>
        <p:spPr>
          <a:xfrm>
            <a:off x="5396797" y="2384830"/>
            <a:ext cx="1267214" cy="79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学習データ</a:t>
            </a:r>
            <a:endParaRPr kumimoji="1" lang="en-US" altLang="ja-JP" sz="11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の準備</a:t>
            </a:r>
          </a:p>
        </p:txBody>
      </p:sp>
      <p:sp>
        <p:nvSpPr>
          <p:cNvPr id="12" name="正方形/長方形 11">
            <a:extLst>
              <a:ext uri="{FF2B5EF4-FFF2-40B4-BE49-F238E27FC236}">
                <a16:creationId xmlns:a16="http://schemas.microsoft.com/office/drawing/2014/main" id="{48C51B10-267B-3544-8E25-69E2F8741F3B}"/>
              </a:ext>
            </a:extLst>
          </p:cNvPr>
          <p:cNvSpPr/>
          <p:nvPr/>
        </p:nvSpPr>
        <p:spPr>
          <a:xfrm>
            <a:off x="6809999" y="2388648"/>
            <a:ext cx="1182358" cy="79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学習モデル</a:t>
            </a:r>
            <a:endParaRPr kumimoji="1" lang="en-US" altLang="ja-JP" sz="11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の選択</a:t>
            </a:r>
          </a:p>
        </p:txBody>
      </p:sp>
      <p:sp>
        <p:nvSpPr>
          <p:cNvPr id="13" name="正方形/長方形 12">
            <a:extLst>
              <a:ext uri="{FF2B5EF4-FFF2-40B4-BE49-F238E27FC236}">
                <a16:creationId xmlns:a16="http://schemas.microsoft.com/office/drawing/2014/main" id="{88A7F6E6-731F-FC42-A8A5-259098365E3D}"/>
              </a:ext>
            </a:extLst>
          </p:cNvPr>
          <p:cNvSpPr/>
          <p:nvPr/>
        </p:nvSpPr>
        <p:spPr>
          <a:xfrm>
            <a:off x="5406758" y="5382990"/>
            <a:ext cx="2592288"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推論エンジンによる推論</a:t>
            </a:r>
          </a:p>
        </p:txBody>
      </p:sp>
      <p:sp>
        <p:nvSpPr>
          <p:cNvPr id="15" name="正方形/長方形 14">
            <a:extLst>
              <a:ext uri="{FF2B5EF4-FFF2-40B4-BE49-F238E27FC236}">
                <a16:creationId xmlns:a16="http://schemas.microsoft.com/office/drawing/2014/main" id="{B13553A7-A6D6-EB48-875A-3CE7FC73AEDE}"/>
              </a:ext>
            </a:extLst>
          </p:cNvPr>
          <p:cNvSpPr/>
          <p:nvPr/>
        </p:nvSpPr>
        <p:spPr>
          <a:xfrm>
            <a:off x="5405209" y="1789129"/>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要件定義</a:t>
            </a:r>
          </a:p>
        </p:txBody>
      </p:sp>
      <p:sp>
        <p:nvSpPr>
          <p:cNvPr id="16" name="正方形/長方形 15">
            <a:extLst>
              <a:ext uri="{FF2B5EF4-FFF2-40B4-BE49-F238E27FC236}">
                <a16:creationId xmlns:a16="http://schemas.microsoft.com/office/drawing/2014/main" id="{9D21362F-AC39-854A-B42C-8EC8452E6B1D}"/>
              </a:ext>
            </a:extLst>
          </p:cNvPr>
          <p:cNvSpPr/>
          <p:nvPr/>
        </p:nvSpPr>
        <p:spPr>
          <a:xfrm>
            <a:off x="5400069" y="4110443"/>
            <a:ext cx="2592288"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学習モデルによる学習</a:t>
            </a:r>
          </a:p>
        </p:txBody>
      </p:sp>
      <p:grpSp>
        <p:nvGrpSpPr>
          <p:cNvPr id="21" name="グループ化 20">
            <a:extLst>
              <a:ext uri="{FF2B5EF4-FFF2-40B4-BE49-F238E27FC236}">
                <a16:creationId xmlns:a16="http://schemas.microsoft.com/office/drawing/2014/main" id="{05B818BD-AD92-0342-B9DC-E6F97394EF51}"/>
              </a:ext>
            </a:extLst>
          </p:cNvPr>
          <p:cNvGrpSpPr/>
          <p:nvPr/>
        </p:nvGrpSpPr>
        <p:grpSpPr>
          <a:xfrm flipH="1">
            <a:off x="6071508" y="4514691"/>
            <a:ext cx="1285102" cy="853932"/>
            <a:chOff x="5419309" y="2405471"/>
            <a:chExt cx="1949752" cy="2242649"/>
          </a:xfrm>
          <a:solidFill>
            <a:schemeClr val="accent3">
              <a:lumMod val="60000"/>
              <a:lumOff val="40000"/>
            </a:schemeClr>
          </a:solidFill>
        </p:grpSpPr>
        <p:grpSp>
          <p:nvGrpSpPr>
            <p:cNvPr id="22" name="グループ化 21">
              <a:extLst>
                <a:ext uri="{FF2B5EF4-FFF2-40B4-BE49-F238E27FC236}">
                  <a16:creationId xmlns:a16="http://schemas.microsoft.com/office/drawing/2014/main" id="{DD29716F-D9DB-0F4E-9528-D2168A4522F0}"/>
                </a:ext>
              </a:extLst>
            </p:cNvPr>
            <p:cNvGrpSpPr/>
            <p:nvPr/>
          </p:nvGrpSpPr>
          <p:grpSpPr>
            <a:xfrm>
              <a:off x="5740410" y="2802320"/>
              <a:ext cx="1285102" cy="1458386"/>
              <a:chOff x="2125187" y="2577919"/>
              <a:chExt cx="1285102" cy="1458386"/>
            </a:xfrm>
            <a:grpFill/>
          </p:grpSpPr>
          <p:sp>
            <p:nvSpPr>
              <p:cNvPr id="32" name="上カーブ矢印 31">
                <a:extLst>
                  <a:ext uri="{FF2B5EF4-FFF2-40B4-BE49-F238E27FC236}">
                    <a16:creationId xmlns:a16="http://schemas.microsoft.com/office/drawing/2014/main" id="{3ECEBD94-94D8-B843-98E1-897CA6B7095F}"/>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上カーブ矢印 32">
                <a:extLst>
                  <a:ext uri="{FF2B5EF4-FFF2-40B4-BE49-F238E27FC236}">
                    <a16:creationId xmlns:a16="http://schemas.microsoft.com/office/drawing/2014/main" id="{A20BFAAC-7A7F-D543-83B0-0FAEAD64AC7F}"/>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3" name="グループ化 22">
              <a:extLst>
                <a:ext uri="{FF2B5EF4-FFF2-40B4-BE49-F238E27FC236}">
                  <a16:creationId xmlns:a16="http://schemas.microsoft.com/office/drawing/2014/main" id="{EA89E185-32B2-2244-AAC7-CA0EBDFF96CD}"/>
                </a:ext>
              </a:extLst>
            </p:cNvPr>
            <p:cNvGrpSpPr/>
            <p:nvPr/>
          </p:nvGrpSpPr>
          <p:grpSpPr>
            <a:xfrm>
              <a:off x="5937770" y="3023312"/>
              <a:ext cx="913525" cy="999636"/>
              <a:chOff x="2125187" y="2577919"/>
              <a:chExt cx="1285102" cy="1458386"/>
            </a:xfrm>
            <a:grpFill/>
          </p:grpSpPr>
          <p:sp>
            <p:nvSpPr>
              <p:cNvPr id="30" name="上カーブ矢印 29">
                <a:extLst>
                  <a:ext uri="{FF2B5EF4-FFF2-40B4-BE49-F238E27FC236}">
                    <a16:creationId xmlns:a16="http://schemas.microsoft.com/office/drawing/2014/main" id="{FAC3D55F-AD8B-4D4B-B004-288DA0B85FD9}"/>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上カーブ矢印 30">
                <a:extLst>
                  <a:ext uri="{FF2B5EF4-FFF2-40B4-BE49-F238E27FC236}">
                    <a16:creationId xmlns:a16="http://schemas.microsoft.com/office/drawing/2014/main" id="{AE902AAB-CA14-1547-A31A-0495EA2AE49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4" name="グループ化 23">
              <a:extLst>
                <a:ext uri="{FF2B5EF4-FFF2-40B4-BE49-F238E27FC236}">
                  <a16:creationId xmlns:a16="http://schemas.microsoft.com/office/drawing/2014/main" id="{15231737-1891-114F-9AD4-D63E91712E56}"/>
                </a:ext>
              </a:extLst>
            </p:cNvPr>
            <p:cNvGrpSpPr/>
            <p:nvPr/>
          </p:nvGrpSpPr>
          <p:grpSpPr>
            <a:xfrm>
              <a:off x="6110871" y="3200635"/>
              <a:ext cx="543520" cy="632796"/>
              <a:chOff x="2125187" y="2577919"/>
              <a:chExt cx="1285102" cy="1458386"/>
            </a:xfrm>
            <a:grpFill/>
          </p:grpSpPr>
          <p:sp>
            <p:nvSpPr>
              <p:cNvPr id="28" name="上カーブ矢印 27">
                <a:extLst>
                  <a:ext uri="{FF2B5EF4-FFF2-40B4-BE49-F238E27FC236}">
                    <a16:creationId xmlns:a16="http://schemas.microsoft.com/office/drawing/2014/main" id="{E1755D12-8256-E04D-8198-14516561EA13}"/>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上カーブ矢印 28">
                <a:extLst>
                  <a:ext uri="{FF2B5EF4-FFF2-40B4-BE49-F238E27FC236}">
                    <a16:creationId xmlns:a16="http://schemas.microsoft.com/office/drawing/2014/main" id="{FDF980A4-AC72-644C-8098-BB64C9674ADA}"/>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5" name="グループ化 24">
              <a:extLst>
                <a:ext uri="{FF2B5EF4-FFF2-40B4-BE49-F238E27FC236}">
                  <a16:creationId xmlns:a16="http://schemas.microsoft.com/office/drawing/2014/main" id="{AE762557-9FCC-474A-8403-152CB15DFF5A}"/>
                </a:ext>
              </a:extLst>
            </p:cNvPr>
            <p:cNvGrpSpPr/>
            <p:nvPr/>
          </p:nvGrpSpPr>
          <p:grpSpPr>
            <a:xfrm>
              <a:off x="5419309" y="2405471"/>
              <a:ext cx="1949752" cy="2242649"/>
              <a:chOff x="2125187" y="2577919"/>
              <a:chExt cx="1285102" cy="1458386"/>
            </a:xfrm>
            <a:grpFill/>
          </p:grpSpPr>
          <p:sp>
            <p:nvSpPr>
              <p:cNvPr id="26" name="上カーブ矢印 25">
                <a:extLst>
                  <a:ext uri="{FF2B5EF4-FFF2-40B4-BE49-F238E27FC236}">
                    <a16:creationId xmlns:a16="http://schemas.microsoft.com/office/drawing/2014/main" id="{B57C2E59-BD94-534B-8375-6B6B429DE4BB}"/>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上カーブ矢印 26">
                <a:extLst>
                  <a:ext uri="{FF2B5EF4-FFF2-40B4-BE49-F238E27FC236}">
                    <a16:creationId xmlns:a16="http://schemas.microsoft.com/office/drawing/2014/main" id="{CDC17F32-4314-3547-8546-C0966D1A8794}"/>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grpSp>
        <p:nvGrpSpPr>
          <p:cNvPr id="34" name="グループ化 33">
            <a:extLst>
              <a:ext uri="{FF2B5EF4-FFF2-40B4-BE49-F238E27FC236}">
                <a16:creationId xmlns:a16="http://schemas.microsoft.com/office/drawing/2014/main" id="{58F458F9-4CC8-534D-B79C-DCA429295E0D}"/>
              </a:ext>
            </a:extLst>
          </p:cNvPr>
          <p:cNvGrpSpPr/>
          <p:nvPr/>
        </p:nvGrpSpPr>
        <p:grpSpPr>
          <a:xfrm>
            <a:off x="1769209" y="3210284"/>
            <a:ext cx="1285102" cy="899730"/>
            <a:chOff x="2125187" y="2577919"/>
            <a:chExt cx="1285102" cy="1458386"/>
          </a:xfrm>
          <a:solidFill>
            <a:srgbClr val="92D050"/>
          </a:solidFill>
        </p:grpSpPr>
        <p:sp>
          <p:nvSpPr>
            <p:cNvPr id="35" name="上カーブ矢印 34">
              <a:extLst>
                <a:ext uri="{FF2B5EF4-FFF2-40B4-BE49-F238E27FC236}">
                  <a16:creationId xmlns:a16="http://schemas.microsoft.com/office/drawing/2014/main" id="{A7800E15-65DB-234E-A37A-46F24E4FC206}"/>
                </a:ext>
              </a:extLst>
            </p:cNvPr>
            <p:cNvSpPr/>
            <p:nvPr/>
          </p:nvSpPr>
          <p:spPr>
            <a:xfrm rot="16200000">
              <a:off x="2421420" y="2936943"/>
              <a:ext cx="1347893" cy="629845"/>
            </a:xfrm>
            <a:prstGeom prst="curvedUpArrow">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上カーブ矢印 35">
              <a:extLst>
                <a:ext uri="{FF2B5EF4-FFF2-40B4-BE49-F238E27FC236}">
                  <a16:creationId xmlns:a16="http://schemas.microsoft.com/office/drawing/2014/main" id="{0BDE4F94-45A1-854E-A11C-411467B03804}"/>
                </a:ext>
              </a:extLst>
            </p:cNvPr>
            <p:cNvSpPr/>
            <p:nvPr/>
          </p:nvSpPr>
          <p:spPr>
            <a:xfrm rot="5400000">
              <a:off x="1766163" y="3047436"/>
              <a:ext cx="1347893" cy="629845"/>
            </a:xfrm>
            <a:prstGeom prst="curvedUpArrow">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7" name="グループ化 36">
            <a:extLst>
              <a:ext uri="{FF2B5EF4-FFF2-40B4-BE49-F238E27FC236}">
                <a16:creationId xmlns:a16="http://schemas.microsoft.com/office/drawing/2014/main" id="{3E4A2B75-4479-4A48-B37C-A60AD916C208}"/>
              </a:ext>
            </a:extLst>
          </p:cNvPr>
          <p:cNvGrpSpPr/>
          <p:nvPr/>
        </p:nvGrpSpPr>
        <p:grpSpPr>
          <a:xfrm>
            <a:off x="6071508" y="3207383"/>
            <a:ext cx="1285102" cy="899730"/>
            <a:chOff x="2125187" y="2577919"/>
            <a:chExt cx="1285102" cy="1458386"/>
          </a:xfrm>
          <a:solidFill>
            <a:schemeClr val="accent3">
              <a:lumMod val="60000"/>
              <a:lumOff val="40000"/>
            </a:schemeClr>
          </a:solidFill>
        </p:grpSpPr>
        <p:sp>
          <p:nvSpPr>
            <p:cNvPr id="38" name="上カーブ矢印 37">
              <a:extLst>
                <a:ext uri="{FF2B5EF4-FFF2-40B4-BE49-F238E27FC236}">
                  <a16:creationId xmlns:a16="http://schemas.microsoft.com/office/drawing/2014/main" id="{06598090-57EE-6B48-AFAC-148D644F486E}"/>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上カーブ矢印 38">
              <a:extLst>
                <a:ext uri="{FF2B5EF4-FFF2-40B4-BE49-F238E27FC236}">
                  <a16:creationId xmlns:a16="http://schemas.microsoft.com/office/drawing/2014/main" id="{C603270C-E3E7-8F4B-BE82-062A4B823775}"/>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40" name="テキスト ボックス 39">
            <a:extLst>
              <a:ext uri="{FF2B5EF4-FFF2-40B4-BE49-F238E27FC236}">
                <a16:creationId xmlns:a16="http://schemas.microsoft.com/office/drawing/2014/main" id="{7C3B91F4-DF87-F44F-8798-BA33AE1F93AB}"/>
              </a:ext>
            </a:extLst>
          </p:cNvPr>
          <p:cNvSpPr txBox="1"/>
          <p:nvPr/>
        </p:nvSpPr>
        <p:spPr>
          <a:xfrm>
            <a:off x="1923284" y="3549503"/>
            <a:ext cx="987771" cy="215444"/>
          </a:xfrm>
          <a:prstGeom prst="rect">
            <a:avLst/>
          </a:prstGeom>
          <a:noFill/>
        </p:spPr>
        <p:txBody>
          <a:bodyPr wrap="none" rtlCol="0">
            <a:spAutoFit/>
          </a:bodyPr>
          <a:lstStyle/>
          <a:p>
            <a:pPr algn="ctr"/>
            <a:r>
              <a:rPr lang="ja-JP" altLang="en-US" sz="800" b="1" dirty="0">
                <a:solidFill>
                  <a:srgbClr val="0432FF"/>
                </a:solidFill>
                <a:latin typeface="Meiryo" panose="020B0604030504040204" pitchFamily="34" charset="-128"/>
                <a:ea typeface="Meiryo" panose="020B0604030504040204" pitchFamily="34" charset="-128"/>
              </a:rPr>
              <a:t>デバッグ</a:t>
            </a:r>
            <a:r>
              <a:rPr lang="en-US" altLang="ja-JP" sz="800" b="1" dirty="0">
                <a:solidFill>
                  <a:srgbClr val="0432FF"/>
                </a:solidFill>
                <a:latin typeface="Meiryo" panose="020B0604030504040204" pitchFamily="34" charset="-128"/>
                <a:ea typeface="Meiryo" panose="020B0604030504040204" pitchFamily="34" charset="-128"/>
              </a:rPr>
              <a:t>&amp;</a:t>
            </a:r>
            <a:r>
              <a:rPr lang="ja-JP" altLang="en-US" sz="800" b="1" dirty="0">
                <a:solidFill>
                  <a:srgbClr val="0432FF"/>
                </a:solidFill>
                <a:latin typeface="Meiryo" panose="020B0604030504040204" pitchFamily="34" charset="-128"/>
                <a:ea typeface="Meiryo" panose="020B0604030504040204" pitchFamily="34" charset="-128"/>
              </a:rPr>
              <a:t>テスト</a:t>
            </a:r>
            <a:endParaRPr kumimoji="1" lang="ja-JP" altLang="en-US" sz="800" b="1" dirty="0">
              <a:solidFill>
                <a:srgbClr val="0432FF"/>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49CC7E42-0444-5547-9DAD-64BA14CB33C5}"/>
              </a:ext>
            </a:extLst>
          </p:cNvPr>
          <p:cNvSpPr txBox="1"/>
          <p:nvPr/>
        </p:nvSpPr>
        <p:spPr>
          <a:xfrm>
            <a:off x="6128115" y="3556076"/>
            <a:ext cx="1183336" cy="215444"/>
          </a:xfrm>
          <a:prstGeom prst="rect">
            <a:avLst/>
          </a:prstGeom>
          <a:noFill/>
        </p:spPr>
        <p:txBody>
          <a:bodyPr wrap="none" rtlCol="0">
            <a:spAutoFit/>
          </a:bodyPr>
          <a:lstStyle/>
          <a:p>
            <a:pPr algn="ctr"/>
            <a:r>
              <a:rPr lang="ja-JP" altLang="en-US" sz="800" b="1" dirty="0">
                <a:solidFill>
                  <a:schemeClr val="accent3">
                    <a:lumMod val="50000"/>
                  </a:schemeClr>
                </a:solidFill>
                <a:latin typeface="Meiryo" panose="020B0604030504040204" pitchFamily="34" charset="-128"/>
                <a:ea typeface="Meiryo" panose="020B0604030504040204" pitchFamily="34" charset="-128"/>
              </a:rPr>
              <a:t>チューニング</a:t>
            </a:r>
            <a:r>
              <a:rPr lang="en-US" altLang="ja-JP" sz="800" b="1" dirty="0">
                <a:solidFill>
                  <a:schemeClr val="accent3">
                    <a:lumMod val="50000"/>
                  </a:schemeClr>
                </a:solidFill>
                <a:latin typeface="Meiryo" panose="020B0604030504040204" pitchFamily="34" charset="-128"/>
                <a:ea typeface="Meiryo" panose="020B0604030504040204" pitchFamily="34" charset="-128"/>
              </a:rPr>
              <a:t>&amp;</a:t>
            </a:r>
            <a:r>
              <a:rPr lang="ja-JP" altLang="en-US" sz="800" b="1" dirty="0">
                <a:solidFill>
                  <a:schemeClr val="accent3">
                    <a:lumMod val="50000"/>
                  </a:schemeClr>
                </a:solidFill>
                <a:latin typeface="Meiryo" panose="020B0604030504040204" pitchFamily="34" charset="-128"/>
                <a:ea typeface="Meiryo" panose="020B0604030504040204" pitchFamily="34" charset="-128"/>
              </a:rPr>
              <a:t>テスト</a:t>
            </a:r>
            <a:endParaRPr kumimoji="1" lang="ja-JP" altLang="en-US" sz="800" b="1" dirty="0">
              <a:solidFill>
                <a:schemeClr val="accent3">
                  <a:lumMod val="50000"/>
                </a:schemeClr>
              </a:solidFill>
              <a:latin typeface="Meiryo" panose="020B0604030504040204" pitchFamily="34" charset="-128"/>
              <a:ea typeface="Meiryo" panose="020B0604030504040204" pitchFamily="34" charset="-128"/>
            </a:endParaRPr>
          </a:p>
        </p:txBody>
      </p:sp>
      <p:sp>
        <p:nvSpPr>
          <p:cNvPr id="42" name="フローチャート: 磁気ディスク 41">
            <a:extLst>
              <a:ext uri="{FF2B5EF4-FFF2-40B4-BE49-F238E27FC236}">
                <a16:creationId xmlns:a16="http://schemas.microsoft.com/office/drawing/2014/main" id="{BC7ED510-A225-AA4E-A359-2C36EAA05CA9}"/>
              </a:ext>
            </a:extLst>
          </p:cNvPr>
          <p:cNvSpPr/>
          <p:nvPr/>
        </p:nvSpPr>
        <p:spPr>
          <a:xfrm>
            <a:off x="5414571" y="3487565"/>
            <a:ext cx="561780" cy="550274"/>
          </a:xfrm>
          <a:prstGeom prst="flowChartMagneticDisk">
            <a:avLst/>
          </a:prstGeom>
          <a:solidFill>
            <a:srgbClr val="009051"/>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8" name="グループ化 47">
            <a:extLst>
              <a:ext uri="{FF2B5EF4-FFF2-40B4-BE49-F238E27FC236}">
                <a16:creationId xmlns:a16="http://schemas.microsoft.com/office/drawing/2014/main" id="{D1A80F93-C6C6-3B42-9CDA-2939072E3FF7}"/>
              </a:ext>
            </a:extLst>
          </p:cNvPr>
          <p:cNvGrpSpPr/>
          <p:nvPr/>
        </p:nvGrpSpPr>
        <p:grpSpPr>
          <a:xfrm flipH="1">
            <a:off x="1769209" y="4509608"/>
            <a:ext cx="1285102" cy="853932"/>
            <a:chOff x="2125187" y="2577919"/>
            <a:chExt cx="1285102" cy="1458386"/>
          </a:xfrm>
          <a:solidFill>
            <a:schemeClr val="tx2">
              <a:lumMod val="40000"/>
              <a:lumOff val="60000"/>
            </a:schemeClr>
          </a:solidFill>
        </p:grpSpPr>
        <p:sp>
          <p:nvSpPr>
            <p:cNvPr id="49" name="上カーブ矢印 48">
              <a:extLst>
                <a:ext uri="{FF2B5EF4-FFF2-40B4-BE49-F238E27FC236}">
                  <a16:creationId xmlns:a16="http://schemas.microsoft.com/office/drawing/2014/main" id="{367BDD9E-9E58-6B4C-8C17-4F8A08D28622}"/>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上カーブ矢印 49">
              <a:extLst>
                <a:ext uri="{FF2B5EF4-FFF2-40B4-BE49-F238E27FC236}">
                  <a16:creationId xmlns:a16="http://schemas.microsoft.com/office/drawing/2014/main" id="{89969871-5A7C-8B46-BD68-B9DB15D05A88}"/>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57" name="テキスト ボックス 56">
            <a:extLst>
              <a:ext uri="{FF2B5EF4-FFF2-40B4-BE49-F238E27FC236}">
                <a16:creationId xmlns:a16="http://schemas.microsoft.com/office/drawing/2014/main" id="{BC5717FB-99D5-C940-8454-DDBC22C104AB}"/>
              </a:ext>
            </a:extLst>
          </p:cNvPr>
          <p:cNvSpPr txBox="1"/>
          <p:nvPr/>
        </p:nvSpPr>
        <p:spPr>
          <a:xfrm>
            <a:off x="2210830" y="4835719"/>
            <a:ext cx="389850" cy="215444"/>
          </a:xfrm>
          <a:prstGeom prst="rect">
            <a:avLst/>
          </a:prstGeom>
          <a:noFill/>
        </p:spPr>
        <p:txBody>
          <a:bodyPr wrap="none" rtlCol="0">
            <a:spAutoFit/>
          </a:bodyPr>
          <a:lstStyle/>
          <a:p>
            <a:pPr algn="ctr"/>
            <a:r>
              <a:rPr lang="ja-JP" altLang="en-US" sz="800" b="1" dirty="0">
                <a:solidFill>
                  <a:srgbClr val="0432FF"/>
                </a:solidFill>
                <a:latin typeface="Meiryo" panose="020B0604030504040204" pitchFamily="34" charset="-128"/>
                <a:ea typeface="Meiryo" panose="020B0604030504040204" pitchFamily="34" charset="-128"/>
              </a:rPr>
              <a:t>保守</a:t>
            </a:r>
            <a:endParaRPr kumimoji="1" lang="ja-JP" altLang="en-US" sz="800" b="1" dirty="0">
              <a:solidFill>
                <a:srgbClr val="0432FF"/>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306D0350-0CB7-704F-B16A-612C8A1F9C70}"/>
              </a:ext>
            </a:extLst>
          </p:cNvPr>
          <p:cNvSpPr txBox="1"/>
          <p:nvPr/>
        </p:nvSpPr>
        <p:spPr>
          <a:xfrm>
            <a:off x="6250305" y="4812715"/>
            <a:ext cx="902811" cy="215444"/>
          </a:xfrm>
          <a:prstGeom prst="rect">
            <a:avLst/>
          </a:prstGeom>
          <a:noFill/>
        </p:spPr>
        <p:txBody>
          <a:bodyPr wrap="none" rtlCol="0">
            <a:spAutoFit/>
          </a:bodyPr>
          <a:lstStyle/>
          <a:p>
            <a:pPr algn="ctr"/>
            <a:r>
              <a:rPr kumimoji="1" lang="ja-JP" altLang="en-US" sz="800" b="1" dirty="0">
                <a:solidFill>
                  <a:schemeClr val="accent3">
                    <a:lumMod val="50000"/>
                  </a:schemeClr>
                </a:solidFill>
                <a:latin typeface="Meiryo" panose="020B0604030504040204" pitchFamily="34" charset="-128"/>
                <a:ea typeface="Meiryo" panose="020B0604030504040204" pitchFamily="34" charset="-128"/>
              </a:rPr>
              <a:t>フィードバック</a:t>
            </a:r>
          </a:p>
        </p:txBody>
      </p:sp>
      <p:grpSp>
        <p:nvGrpSpPr>
          <p:cNvPr id="61" name="グループ化 60">
            <a:extLst>
              <a:ext uri="{FF2B5EF4-FFF2-40B4-BE49-F238E27FC236}">
                <a16:creationId xmlns:a16="http://schemas.microsoft.com/office/drawing/2014/main" id="{42E1F661-281A-5443-8B7A-0503A6F81273}"/>
              </a:ext>
            </a:extLst>
          </p:cNvPr>
          <p:cNvGrpSpPr/>
          <p:nvPr/>
        </p:nvGrpSpPr>
        <p:grpSpPr>
          <a:xfrm>
            <a:off x="2276630" y="5972083"/>
            <a:ext cx="281077" cy="544796"/>
            <a:chOff x="1691680" y="4759477"/>
            <a:chExt cx="492436" cy="1068123"/>
          </a:xfrm>
        </p:grpSpPr>
        <p:sp>
          <p:nvSpPr>
            <p:cNvPr id="59" name="円/楕円 58">
              <a:extLst>
                <a:ext uri="{FF2B5EF4-FFF2-40B4-BE49-F238E27FC236}">
                  <a16:creationId xmlns:a16="http://schemas.microsoft.com/office/drawing/2014/main" id="{2EA32EA2-BA8C-5648-9FF2-54C3951F9B91}"/>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論理積ゲート 59">
              <a:extLst>
                <a:ext uri="{FF2B5EF4-FFF2-40B4-BE49-F238E27FC236}">
                  <a16:creationId xmlns:a16="http://schemas.microsoft.com/office/drawing/2014/main" id="{077CF92E-77E6-4E44-A6CB-A7853BF1BCC7}"/>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2" name="曲折矢印 61">
            <a:extLst>
              <a:ext uri="{FF2B5EF4-FFF2-40B4-BE49-F238E27FC236}">
                <a16:creationId xmlns:a16="http://schemas.microsoft.com/office/drawing/2014/main" id="{5833AE49-0928-0246-8A6E-0CC00FE476B9}"/>
              </a:ext>
            </a:extLst>
          </p:cNvPr>
          <p:cNvSpPr/>
          <p:nvPr/>
        </p:nvSpPr>
        <p:spPr>
          <a:xfrm rot="10800000">
            <a:off x="2626328" y="5815286"/>
            <a:ext cx="504056" cy="576064"/>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曲折矢印 62">
            <a:extLst>
              <a:ext uri="{FF2B5EF4-FFF2-40B4-BE49-F238E27FC236}">
                <a16:creationId xmlns:a16="http://schemas.microsoft.com/office/drawing/2014/main" id="{DDC07C26-DD98-A94E-8D2F-F5B6BC550B2C}"/>
              </a:ext>
            </a:extLst>
          </p:cNvPr>
          <p:cNvSpPr/>
          <p:nvPr/>
        </p:nvSpPr>
        <p:spPr>
          <a:xfrm rot="16200000">
            <a:off x="1635613" y="5799345"/>
            <a:ext cx="533629" cy="565510"/>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4" name="グループ化 63">
            <a:extLst>
              <a:ext uri="{FF2B5EF4-FFF2-40B4-BE49-F238E27FC236}">
                <a16:creationId xmlns:a16="http://schemas.microsoft.com/office/drawing/2014/main" id="{C5FF8386-1C17-2C45-99F6-8104C5B73C0E}"/>
              </a:ext>
            </a:extLst>
          </p:cNvPr>
          <p:cNvGrpSpPr/>
          <p:nvPr/>
        </p:nvGrpSpPr>
        <p:grpSpPr>
          <a:xfrm>
            <a:off x="6577593" y="5972083"/>
            <a:ext cx="281077" cy="544796"/>
            <a:chOff x="1691680" y="4759477"/>
            <a:chExt cx="492436" cy="1068123"/>
          </a:xfrm>
        </p:grpSpPr>
        <p:sp>
          <p:nvSpPr>
            <p:cNvPr id="65" name="円/楕円 64">
              <a:extLst>
                <a:ext uri="{FF2B5EF4-FFF2-40B4-BE49-F238E27FC236}">
                  <a16:creationId xmlns:a16="http://schemas.microsoft.com/office/drawing/2014/main" id="{63BD31EE-AF1F-9C41-BFD3-4FB792BD9E5A}"/>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a:extLst>
                <a:ext uri="{FF2B5EF4-FFF2-40B4-BE49-F238E27FC236}">
                  <a16:creationId xmlns:a16="http://schemas.microsoft.com/office/drawing/2014/main" id="{EDA43996-DAE7-2043-8972-368E14F1973C}"/>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7" name="曲折矢印 66">
            <a:extLst>
              <a:ext uri="{FF2B5EF4-FFF2-40B4-BE49-F238E27FC236}">
                <a16:creationId xmlns:a16="http://schemas.microsoft.com/office/drawing/2014/main" id="{15BB9451-1B60-7241-A19A-1CDE1ADBA3EB}"/>
              </a:ext>
            </a:extLst>
          </p:cNvPr>
          <p:cNvSpPr/>
          <p:nvPr/>
        </p:nvSpPr>
        <p:spPr>
          <a:xfrm rot="10800000">
            <a:off x="6927291" y="5815286"/>
            <a:ext cx="504056" cy="576064"/>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曲折矢印 67">
            <a:extLst>
              <a:ext uri="{FF2B5EF4-FFF2-40B4-BE49-F238E27FC236}">
                <a16:creationId xmlns:a16="http://schemas.microsoft.com/office/drawing/2014/main" id="{01F6A6C4-5C53-7444-9974-ADF84007EEB3}"/>
              </a:ext>
            </a:extLst>
          </p:cNvPr>
          <p:cNvSpPr/>
          <p:nvPr/>
        </p:nvSpPr>
        <p:spPr>
          <a:xfrm rot="16200000">
            <a:off x="5936576" y="5799345"/>
            <a:ext cx="533629" cy="565510"/>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下矢印 68">
            <a:extLst>
              <a:ext uri="{FF2B5EF4-FFF2-40B4-BE49-F238E27FC236}">
                <a16:creationId xmlns:a16="http://schemas.microsoft.com/office/drawing/2014/main" id="{088DC692-03DB-4043-99FD-3C9B58482862}"/>
              </a:ext>
            </a:extLst>
          </p:cNvPr>
          <p:cNvSpPr/>
          <p:nvPr/>
        </p:nvSpPr>
        <p:spPr>
          <a:xfrm>
            <a:off x="2129596" y="219552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下矢印 69">
            <a:extLst>
              <a:ext uri="{FF2B5EF4-FFF2-40B4-BE49-F238E27FC236}">
                <a16:creationId xmlns:a16="http://schemas.microsoft.com/office/drawing/2014/main" id="{8CA698F2-1671-6643-BAF2-9E0CA5B77F75}"/>
              </a:ext>
            </a:extLst>
          </p:cNvPr>
          <p:cNvSpPr/>
          <p:nvPr/>
        </p:nvSpPr>
        <p:spPr>
          <a:xfrm>
            <a:off x="6430827" y="219239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テキスト ボックス 70">
            <a:extLst>
              <a:ext uri="{FF2B5EF4-FFF2-40B4-BE49-F238E27FC236}">
                <a16:creationId xmlns:a16="http://schemas.microsoft.com/office/drawing/2014/main" id="{615F6F8C-F0BD-E149-8646-FDD8B56B8DF7}"/>
              </a:ext>
            </a:extLst>
          </p:cNvPr>
          <p:cNvSpPr txBox="1"/>
          <p:nvPr/>
        </p:nvSpPr>
        <p:spPr>
          <a:xfrm>
            <a:off x="1359546" y="6364409"/>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サービス要求</a:t>
            </a:r>
          </a:p>
        </p:txBody>
      </p:sp>
      <p:sp>
        <p:nvSpPr>
          <p:cNvPr id="72" name="テキスト ボックス 71">
            <a:extLst>
              <a:ext uri="{FF2B5EF4-FFF2-40B4-BE49-F238E27FC236}">
                <a16:creationId xmlns:a16="http://schemas.microsoft.com/office/drawing/2014/main" id="{44757951-CA42-254A-AAA2-5B7C8199744D}"/>
              </a:ext>
            </a:extLst>
          </p:cNvPr>
          <p:cNvSpPr txBox="1"/>
          <p:nvPr/>
        </p:nvSpPr>
        <p:spPr>
          <a:xfrm>
            <a:off x="2534059" y="6364883"/>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サービス提供</a:t>
            </a:r>
          </a:p>
        </p:txBody>
      </p:sp>
      <p:sp>
        <p:nvSpPr>
          <p:cNvPr id="77" name="テキスト ボックス 76">
            <a:extLst>
              <a:ext uri="{FF2B5EF4-FFF2-40B4-BE49-F238E27FC236}">
                <a16:creationId xmlns:a16="http://schemas.microsoft.com/office/drawing/2014/main" id="{B3296EA1-206B-8740-8667-77EC93C5A861}"/>
              </a:ext>
            </a:extLst>
          </p:cNvPr>
          <p:cNvSpPr txBox="1"/>
          <p:nvPr/>
        </p:nvSpPr>
        <p:spPr>
          <a:xfrm>
            <a:off x="5668979" y="6367117"/>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サービス要求</a:t>
            </a:r>
          </a:p>
        </p:txBody>
      </p:sp>
      <p:sp>
        <p:nvSpPr>
          <p:cNvPr id="78" name="テキスト ボックス 77">
            <a:extLst>
              <a:ext uri="{FF2B5EF4-FFF2-40B4-BE49-F238E27FC236}">
                <a16:creationId xmlns:a16="http://schemas.microsoft.com/office/drawing/2014/main" id="{06B479BB-342F-CB4F-8875-6AC9DF051ED7}"/>
              </a:ext>
            </a:extLst>
          </p:cNvPr>
          <p:cNvSpPr txBox="1"/>
          <p:nvPr/>
        </p:nvSpPr>
        <p:spPr>
          <a:xfrm>
            <a:off x="6826633" y="6363530"/>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サービス提供</a:t>
            </a:r>
          </a:p>
        </p:txBody>
      </p:sp>
      <p:sp>
        <p:nvSpPr>
          <p:cNvPr id="79" name="テキスト ボックス 78">
            <a:extLst>
              <a:ext uri="{FF2B5EF4-FFF2-40B4-BE49-F238E27FC236}">
                <a16:creationId xmlns:a16="http://schemas.microsoft.com/office/drawing/2014/main" id="{909C504E-12D9-2C4B-A82B-7937DC37827F}"/>
              </a:ext>
            </a:extLst>
          </p:cNvPr>
          <p:cNvSpPr txBox="1"/>
          <p:nvPr/>
        </p:nvSpPr>
        <p:spPr>
          <a:xfrm>
            <a:off x="5449239" y="3675526"/>
            <a:ext cx="492443" cy="338554"/>
          </a:xfrm>
          <a:prstGeom prst="rect">
            <a:avLst/>
          </a:prstGeom>
          <a:noFill/>
        </p:spPr>
        <p:txBody>
          <a:bodyPr wrap="none" rtlCol="0">
            <a:spAutoFit/>
          </a:bodyPr>
          <a:lstStyle/>
          <a:p>
            <a:pPr algn="ctr"/>
            <a:r>
              <a:rPr kumimoji="1" lang="ja-JP" altLang="en-US" sz="800" dirty="0">
                <a:solidFill>
                  <a:schemeClr val="bg1"/>
                </a:solidFill>
                <a:latin typeface="Meiryo" panose="020B0604030504040204" pitchFamily="34" charset="-128"/>
                <a:ea typeface="Meiryo" panose="020B0604030504040204" pitchFamily="34" charset="-128"/>
              </a:rPr>
              <a:t>学　習</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dirty="0">
                <a:solidFill>
                  <a:schemeClr val="bg1"/>
                </a:solidFill>
                <a:latin typeface="Meiryo" panose="020B0604030504040204" pitchFamily="34" charset="-128"/>
                <a:ea typeface="Meiryo" panose="020B0604030504040204" pitchFamily="34" charset="-128"/>
              </a:rPr>
              <a:t>データ</a:t>
            </a:r>
          </a:p>
        </p:txBody>
      </p:sp>
      <p:sp>
        <p:nvSpPr>
          <p:cNvPr id="80" name="正方形/長方形 79">
            <a:extLst>
              <a:ext uri="{FF2B5EF4-FFF2-40B4-BE49-F238E27FC236}">
                <a16:creationId xmlns:a16="http://schemas.microsoft.com/office/drawing/2014/main" id="{C3BC9C68-471A-E04C-A2CB-1F8C86B676C6}"/>
              </a:ext>
            </a:extLst>
          </p:cNvPr>
          <p:cNvSpPr/>
          <p:nvPr/>
        </p:nvSpPr>
        <p:spPr>
          <a:xfrm>
            <a:off x="1115616" y="1206472"/>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ビジネス課題の明確化</a:t>
            </a:r>
            <a:r>
              <a:rPr lang="ja-JP" altLang="en-US" sz="105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システム企画</a:t>
            </a:r>
          </a:p>
        </p:txBody>
      </p:sp>
      <p:sp>
        <p:nvSpPr>
          <p:cNvPr id="81" name="正方形/長方形 80">
            <a:extLst>
              <a:ext uri="{FF2B5EF4-FFF2-40B4-BE49-F238E27FC236}">
                <a16:creationId xmlns:a16="http://schemas.microsoft.com/office/drawing/2014/main" id="{BA09882D-6C45-EF45-84E4-4B7FCCCB80FF}"/>
              </a:ext>
            </a:extLst>
          </p:cNvPr>
          <p:cNvSpPr/>
          <p:nvPr/>
        </p:nvSpPr>
        <p:spPr>
          <a:xfrm>
            <a:off x="5406758" y="1206018"/>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ビジネス課題の明確化・システム企画</a:t>
            </a:r>
          </a:p>
        </p:txBody>
      </p:sp>
      <p:sp>
        <p:nvSpPr>
          <p:cNvPr id="82" name="下矢印 81">
            <a:extLst>
              <a:ext uri="{FF2B5EF4-FFF2-40B4-BE49-F238E27FC236}">
                <a16:creationId xmlns:a16="http://schemas.microsoft.com/office/drawing/2014/main" id="{5DCDAAA7-7559-E549-A422-FE9CB503214F}"/>
              </a:ext>
            </a:extLst>
          </p:cNvPr>
          <p:cNvSpPr/>
          <p:nvPr/>
        </p:nvSpPr>
        <p:spPr>
          <a:xfrm>
            <a:off x="2118451" y="160483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下矢印 82">
            <a:extLst>
              <a:ext uri="{FF2B5EF4-FFF2-40B4-BE49-F238E27FC236}">
                <a16:creationId xmlns:a16="http://schemas.microsoft.com/office/drawing/2014/main" id="{D31E66DB-0564-484F-9573-64FD2D59C779}"/>
              </a:ext>
            </a:extLst>
          </p:cNvPr>
          <p:cNvSpPr/>
          <p:nvPr/>
        </p:nvSpPr>
        <p:spPr>
          <a:xfrm>
            <a:off x="6432478" y="1602225"/>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グループ化 83">
            <a:extLst>
              <a:ext uri="{FF2B5EF4-FFF2-40B4-BE49-F238E27FC236}">
                <a16:creationId xmlns:a16="http://schemas.microsoft.com/office/drawing/2014/main" id="{43B1F32D-CBB5-9749-BAC5-5C4CAE553A61}"/>
              </a:ext>
            </a:extLst>
          </p:cNvPr>
          <p:cNvGrpSpPr/>
          <p:nvPr/>
        </p:nvGrpSpPr>
        <p:grpSpPr>
          <a:xfrm>
            <a:off x="4431461" y="1955117"/>
            <a:ext cx="281077" cy="544796"/>
            <a:chOff x="1691680" y="4759477"/>
            <a:chExt cx="492436" cy="1068123"/>
          </a:xfrm>
        </p:grpSpPr>
        <p:sp>
          <p:nvSpPr>
            <p:cNvPr id="85" name="円/楕円 84">
              <a:extLst>
                <a:ext uri="{FF2B5EF4-FFF2-40B4-BE49-F238E27FC236}">
                  <a16:creationId xmlns:a16="http://schemas.microsoft.com/office/drawing/2014/main" id="{DC4A227C-2202-754A-A9A3-9264CE766847}"/>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a:extLst>
                <a:ext uri="{FF2B5EF4-FFF2-40B4-BE49-F238E27FC236}">
                  <a16:creationId xmlns:a16="http://schemas.microsoft.com/office/drawing/2014/main" id="{0EB5AB1F-7AF5-6642-BEBC-77557684383B}"/>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pic>
        <p:nvPicPr>
          <p:cNvPr id="87" name="図 86">
            <a:extLst>
              <a:ext uri="{FF2B5EF4-FFF2-40B4-BE49-F238E27FC236}">
                <a16:creationId xmlns:a16="http://schemas.microsoft.com/office/drawing/2014/main" id="{C4C842B7-2991-F840-A5EA-6F512CFC949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71263" y="5185128"/>
            <a:ext cx="658811" cy="658811"/>
          </a:xfrm>
          <a:prstGeom prst="rect">
            <a:avLst/>
          </a:prstGeom>
          <a:effectLst>
            <a:outerShdw blurRad="50800" dist="38100" dir="2700000" algn="tl" rotWithShape="0">
              <a:prstClr val="black">
                <a:alpha val="40000"/>
              </a:prstClr>
            </a:outerShdw>
          </a:effectLst>
        </p:spPr>
      </p:pic>
      <p:cxnSp>
        <p:nvCxnSpPr>
          <p:cNvPr id="89" name="直線矢印コネクタ 88">
            <a:extLst>
              <a:ext uri="{FF2B5EF4-FFF2-40B4-BE49-F238E27FC236}">
                <a16:creationId xmlns:a16="http://schemas.microsoft.com/office/drawing/2014/main" id="{9E5523A8-1B47-E74B-BA95-E9621D90A66A}"/>
              </a:ext>
            </a:extLst>
          </p:cNvPr>
          <p:cNvCxnSpPr>
            <a:cxnSpLocks/>
          </p:cNvCxnSpPr>
          <p:nvPr/>
        </p:nvCxnSpPr>
        <p:spPr>
          <a:xfrm>
            <a:off x="4712537" y="2231494"/>
            <a:ext cx="363519" cy="0"/>
          </a:xfrm>
          <a:prstGeom prst="straightConnector1">
            <a:avLst/>
          </a:prstGeom>
          <a:ln>
            <a:solidFill>
              <a:srgbClr val="AB7A79"/>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3DFD112E-171F-7043-B6FD-E0831FA3338E}"/>
              </a:ext>
            </a:extLst>
          </p:cNvPr>
          <p:cNvCxnSpPr>
            <a:cxnSpLocks/>
          </p:cNvCxnSpPr>
          <p:nvPr/>
        </p:nvCxnSpPr>
        <p:spPr>
          <a:xfrm flipH="1" flipV="1">
            <a:off x="4049758" y="5512969"/>
            <a:ext cx="289171" cy="782"/>
          </a:xfrm>
          <a:prstGeom prst="straightConnector1">
            <a:avLst/>
          </a:prstGeom>
          <a:ln>
            <a:solidFill>
              <a:schemeClr val="accent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a:extLst>
              <a:ext uri="{FF2B5EF4-FFF2-40B4-BE49-F238E27FC236}">
                <a16:creationId xmlns:a16="http://schemas.microsoft.com/office/drawing/2014/main" id="{4FDB5674-8A34-4540-BCEF-AAC37723EA90}"/>
              </a:ext>
            </a:extLst>
          </p:cNvPr>
          <p:cNvCxnSpPr>
            <a:cxnSpLocks/>
          </p:cNvCxnSpPr>
          <p:nvPr/>
        </p:nvCxnSpPr>
        <p:spPr>
          <a:xfrm flipH="1">
            <a:off x="4095498" y="2231494"/>
            <a:ext cx="363519" cy="0"/>
          </a:xfrm>
          <a:prstGeom prst="straightConnector1">
            <a:avLst/>
          </a:prstGeom>
          <a:ln>
            <a:solidFill>
              <a:srgbClr val="AB7A79"/>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a:extLst>
              <a:ext uri="{FF2B5EF4-FFF2-40B4-BE49-F238E27FC236}">
                <a16:creationId xmlns:a16="http://schemas.microsoft.com/office/drawing/2014/main" id="{E88C4586-6AFC-544F-A433-F7F62984CF2B}"/>
              </a:ext>
            </a:extLst>
          </p:cNvPr>
          <p:cNvCxnSpPr>
            <a:cxnSpLocks/>
          </p:cNvCxnSpPr>
          <p:nvPr/>
        </p:nvCxnSpPr>
        <p:spPr>
          <a:xfrm flipV="1">
            <a:off x="4843388" y="5501467"/>
            <a:ext cx="289171" cy="782"/>
          </a:xfrm>
          <a:prstGeom prst="straightConnector1">
            <a:avLst/>
          </a:prstGeom>
          <a:ln>
            <a:solidFill>
              <a:schemeClr val="accent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3" name="右カーブ矢印 102">
            <a:extLst>
              <a:ext uri="{FF2B5EF4-FFF2-40B4-BE49-F238E27FC236}">
                <a16:creationId xmlns:a16="http://schemas.microsoft.com/office/drawing/2014/main" id="{1335E3DA-BA85-8744-8948-4C25DE5702ED}"/>
              </a:ext>
            </a:extLst>
          </p:cNvPr>
          <p:cNvSpPr/>
          <p:nvPr/>
        </p:nvSpPr>
        <p:spPr>
          <a:xfrm>
            <a:off x="620755" y="4928287"/>
            <a:ext cx="315946" cy="549081"/>
          </a:xfrm>
          <a:prstGeom prst="curv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テキスト ボックス 103">
            <a:extLst>
              <a:ext uri="{FF2B5EF4-FFF2-40B4-BE49-F238E27FC236}">
                <a16:creationId xmlns:a16="http://schemas.microsoft.com/office/drawing/2014/main" id="{9356599F-6C61-3A4D-8FC4-36413BF1E8EA}"/>
              </a:ext>
            </a:extLst>
          </p:cNvPr>
          <p:cNvSpPr txBox="1"/>
          <p:nvPr/>
        </p:nvSpPr>
        <p:spPr>
          <a:xfrm>
            <a:off x="798498" y="5065130"/>
            <a:ext cx="902811" cy="338554"/>
          </a:xfrm>
          <a:prstGeom prst="rect">
            <a:avLst/>
          </a:prstGeom>
          <a:noFill/>
        </p:spPr>
        <p:txBody>
          <a:bodyPr wrap="none" rtlCol="0">
            <a:spAutoFit/>
          </a:bodyPr>
          <a:lstStyle/>
          <a:p>
            <a:r>
              <a:rPr lang="ja-JP" altLang="en-US" sz="800" b="1" dirty="0">
                <a:solidFill>
                  <a:schemeClr val="accent6">
                    <a:lumMod val="75000"/>
                  </a:schemeClr>
                </a:solidFill>
                <a:latin typeface="Meiryo" panose="020B0604030504040204" pitchFamily="34" charset="-128"/>
                <a:ea typeface="Meiryo" panose="020B0604030504040204" pitchFamily="34" charset="-128"/>
              </a:rPr>
              <a:t>本番環境への</a:t>
            </a:r>
            <a:endParaRPr lang="en-US" altLang="ja-JP" sz="800" b="1" dirty="0">
              <a:solidFill>
                <a:schemeClr val="accent6">
                  <a:lumMod val="75000"/>
                </a:schemeClr>
              </a:solidFill>
              <a:latin typeface="Meiryo" panose="020B0604030504040204" pitchFamily="34" charset="-128"/>
              <a:ea typeface="Meiryo" panose="020B0604030504040204" pitchFamily="34" charset="-128"/>
            </a:endParaRPr>
          </a:p>
          <a:p>
            <a:r>
              <a:rPr lang="ja-JP" altLang="en-US" sz="800" b="1" dirty="0">
                <a:solidFill>
                  <a:schemeClr val="accent6">
                    <a:lumMod val="75000"/>
                  </a:schemeClr>
                </a:solidFill>
                <a:latin typeface="Meiryo" panose="020B0604030504040204" pitchFamily="34" charset="-128"/>
                <a:ea typeface="Meiryo" panose="020B0604030504040204" pitchFamily="34" charset="-128"/>
              </a:rPr>
              <a:t>デプロイメント</a:t>
            </a:r>
            <a:endParaRPr kumimoji="1" lang="ja-JP" altLang="en-US" sz="800" b="1" dirty="0">
              <a:solidFill>
                <a:schemeClr val="accent6">
                  <a:lumMod val="75000"/>
                </a:schemeClr>
              </a:solidFill>
              <a:latin typeface="Meiryo" panose="020B0604030504040204" pitchFamily="34" charset="-128"/>
              <a:ea typeface="Meiryo" panose="020B0604030504040204" pitchFamily="34" charset="-128"/>
            </a:endParaRPr>
          </a:p>
        </p:txBody>
      </p:sp>
      <p:sp>
        <p:nvSpPr>
          <p:cNvPr id="105" name="右カーブ矢印 104">
            <a:extLst>
              <a:ext uri="{FF2B5EF4-FFF2-40B4-BE49-F238E27FC236}">
                <a16:creationId xmlns:a16="http://schemas.microsoft.com/office/drawing/2014/main" id="{D449D85D-5E5D-F748-B7C5-90B5D6F4395B}"/>
              </a:ext>
            </a:extLst>
          </p:cNvPr>
          <p:cNvSpPr/>
          <p:nvPr/>
        </p:nvSpPr>
        <p:spPr>
          <a:xfrm flipH="1">
            <a:off x="8202813" y="4917335"/>
            <a:ext cx="315946" cy="549081"/>
          </a:xfrm>
          <a:prstGeom prst="curv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5FEA880C-09B6-0B45-8258-DA2AB062C881}"/>
              </a:ext>
            </a:extLst>
          </p:cNvPr>
          <p:cNvSpPr txBox="1"/>
          <p:nvPr/>
        </p:nvSpPr>
        <p:spPr>
          <a:xfrm>
            <a:off x="7365364" y="5007209"/>
            <a:ext cx="992579" cy="369332"/>
          </a:xfrm>
          <a:prstGeom prst="rect">
            <a:avLst/>
          </a:prstGeom>
          <a:noFill/>
        </p:spPr>
        <p:txBody>
          <a:bodyPr wrap="none" rtlCol="0">
            <a:spAutoFit/>
          </a:bodyPr>
          <a:lstStyle/>
          <a:p>
            <a:pPr algn="r"/>
            <a:r>
              <a:rPr lang="ja-JP" altLang="en-US" sz="900" b="1" dirty="0">
                <a:solidFill>
                  <a:schemeClr val="accent6">
                    <a:lumMod val="75000"/>
                  </a:schemeClr>
                </a:solidFill>
                <a:latin typeface="Meiryo" panose="020B0604030504040204" pitchFamily="34" charset="-128"/>
                <a:ea typeface="Meiryo" panose="020B0604030504040204" pitchFamily="34" charset="-128"/>
              </a:rPr>
              <a:t>本番環境への</a:t>
            </a:r>
            <a:endParaRPr lang="en-US" altLang="ja-JP" sz="9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900" b="1" dirty="0">
                <a:solidFill>
                  <a:schemeClr val="accent6">
                    <a:lumMod val="75000"/>
                  </a:schemeClr>
                </a:solidFill>
                <a:latin typeface="Meiryo" panose="020B0604030504040204" pitchFamily="34" charset="-128"/>
                <a:ea typeface="Meiryo" panose="020B0604030504040204" pitchFamily="34" charset="-128"/>
              </a:rPr>
              <a:t>デプロイメント</a:t>
            </a:r>
            <a:endParaRPr kumimoji="1" lang="ja-JP" altLang="en-US" sz="900" b="1" dirty="0">
              <a:solidFill>
                <a:schemeClr val="accent6">
                  <a:lumMod val="75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BF72810E-BD41-394C-9950-155CB5B1D83F}"/>
              </a:ext>
            </a:extLst>
          </p:cNvPr>
          <p:cNvSpPr txBox="1"/>
          <p:nvPr/>
        </p:nvSpPr>
        <p:spPr>
          <a:xfrm>
            <a:off x="1196051" y="868223"/>
            <a:ext cx="2441695" cy="338554"/>
          </a:xfrm>
          <a:prstGeom prst="rect">
            <a:avLst/>
          </a:prstGeom>
          <a:noFill/>
        </p:spPr>
        <p:txBody>
          <a:bodyPr wrap="none" rtlCol="0">
            <a:spAutoFit/>
          </a:bodyPr>
          <a:lstStyle/>
          <a:p>
            <a:pPr algn="ctr"/>
            <a:r>
              <a:rPr kumimoji="1" lang="ja-JP" altLang="en-US" sz="1600" dirty="0">
                <a:solidFill>
                  <a:srgbClr val="0070C0"/>
                </a:solidFill>
                <a:latin typeface="Meiryo" panose="020B0604030504040204" pitchFamily="34" charset="-128"/>
                <a:ea typeface="Meiryo" panose="020B0604030504040204" pitchFamily="34" charset="-128"/>
              </a:rPr>
              <a:t>これまでのシステム開発</a:t>
            </a:r>
          </a:p>
        </p:txBody>
      </p:sp>
      <p:sp>
        <p:nvSpPr>
          <p:cNvPr id="108" name="テキスト ボックス 107">
            <a:extLst>
              <a:ext uri="{FF2B5EF4-FFF2-40B4-BE49-F238E27FC236}">
                <a16:creationId xmlns:a16="http://schemas.microsoft.com/office/drawing/2014/main" id="{3EAB774F-63C5-2B41-9494-06E5F9E23F3B}"/>
              </a:ext>
            </a:extLst>
          </p:cNvPr>
          <p:cNvSpPr txBox="1"/>
          <p:nvPr/>
        </p:nvSpPr>
        <p:spPr>
          <a:xfrm>
            <a:off x="5475367" y="874453"/>
            <a:ext cx="2441695" cy="338554"/>
          </a:xfrm>
          <a:prstGeom prst="rect">
            <a:avLst/>
          </a:prstGeom>
          <a:noFill/>
        </p:spPr>
        <p:txBody>
          <a:bodyPr wrap="none" rtlCol="0">
            <a:spAutoFit/>
          </a:bodyPr>
          <a:lstStyle/>
          <a:p>
            <a:pPr algn="ctr"/>
            <a:r>
              <a:rPr kumimoji="1" lang="ja-JP" altLang="en-US" sz="1600" dirty="0">
                <a:solidFill>
                  <a:srgbClr val="00B050"/>
                </a:solidFill>
                <a:latin typeface="Meiryo" panose="020B0604030504040204" pitchFamily="34" charset="-128"/>
                <a:ea typeface="Meiryo" panose="020B0604030504040204" pitchFamily="34" charset="-128"/>
              </a:rPr>
              <a:t>これからのシステム開発</a:t>
            </a:r>
          </a:p>
        </p:txBody>
      </p:sp>
      <p:cxnSp>
        <p:nvCxnSpPr>
          <p:cNvPr id="110" name="曲線コネクタ 109">
            <a:extLst>
              <a:ext uri="{FF2B5EF4-FFF2-40B4-BE49-F238E27FC236}">
                <a16:creationId xmlns:a16="http://schemas.microsoft.com/office/drawing/2014/main" id="{4D8A486C-0A21-894E-B941-F43AFA267D7F}"/>
              </a:ext>
            </a:extLst>
          </p:cNvPr>
          <p:cNvCxnSpPr>
            <a:cxnSpLocks/>
            <a:stCxn id="11" idx="2"/>
            <a:endCxn id="42" idx="1"/>
          </p:cNvCxnSpPr>
          <p:nvPr/>
        </p:nvCxnSpPr>
        <p:spPr>
          <a:xfrm rot="5400000">
            <a:off x="5706849" y="3164010"/>
            <a:ext cx="312168" cy="334943"/>
          </a:xfrm>
          <a:prstGeom prst="curvedConnector3">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7" name="下矢印 116">
            <a:extLst>
              <a:ext uri="{FF2B5EF4-FFF2-40B4-BE49-F238E27FC236}">
                <a16:creationId xmlns:a16="http://schemas.microsoft.com/office/drawing/2014/main" id="{A6755512-EC15-7A43-801A-3EFEE3008CFE}"/>
              </a:ext>
            </a:extLst>
          </p:cNvPr>
          <p:cNvSpPr/>
          <p:nvPr/>
        </p:nvSpPr>
        <p:spPr>
          <a:xfrm>
            <a:off x="5604580" y="3998585"/>
            <a:ext cx="181759" cy="14182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矢印コネクタ 122">
            <a:extLst>
              <a:ext uri="{FF2B5EF4-FFF2-40B4-BE49-F238E27FC236}">
                <a16:creationId xmlns:a16="http://schemas.microsoft.com/office/drawing/2014/main" id="{C4F69AFE-1881-8D4C-A47D-69F79B3F3E9D}"/>
              </a:ext>
            </a:extLst>
          </p:cNvPr>
          <p:cNvCxnSpPr>
            <a:cxnSpLocks/>
          </p:cNvCxnSpPr>
          <p:nvPr/>
        </p:nvCxnSpPr>
        <p:spPr>
          <a:xfrm>
            <a:off x="7596336" y="3197936"/>
            <a:ext cx="0" cy="942477"/>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527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007A9C-9964-AC48-8188-095064FD79C6}"/>
              </a:ext>
            </a:extLst>
          </p:cNvPr>
          <p:cNvSpPr>
            <a:spLocks noGrp="1"/>
          </p:cNvSpPr>
          <p:nvPr>
            <p:ph type="title"/>
          </p:nvPr>
        </p:nvSpPr>
        <p:spPr/>
        <p:txBody>
          <a:bodyPr/>
          <a:lstStyle/>
          <a:p>
            <a:r>
              <a:rPr kumimoji="1" lang="ja-JP" altLang="en-US"/>
              <a:t>システム開発のこれから</a:t>
            </a:r>
            <a:endParaRPr kumimoji="1" lang="ja-JP" altLang="en-US" dirty="0"/>
          </a:p>
        </p:txBody>
      </p:sp>
      <p:sp>
        <p:nvSpPr>
          <p:cNvPr id="3" name="スライド番号プレースホルダー 2">
            <a:extLst>
              <a:ext uri="{FF2B5EF4-FFF2-40B4-BE49-F238E27FC236}">
                <a16:creationId xmlns:a16="http://schemas.microsoft.com/office/drawing/2014/main" id="{55EE11AC-B860-C643-921A-5A1FDA6F362C}"/>
              </a:ext>
            </a:extLst>
          </p:cNvPr>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5" name="角丸四角形 4">
            <a:extLst>
              <a:ext uri="{FF2B5EF4-FFF2-40B4-BE49-F238E27FC236}">
                <a16:creationId xmlns:a16="http://schemas.microsoft.com/office/drawing/2014/main" id="{B436E59A-A615-EC46-92A6-D2D1036509C4}"/>
              </a:ext>
            </a:extLst>
          </p:cNvPr>
          <p:cNvSpPr/>
          <p:nvPr/>
        </p:nvSpPr>
        <p:spPr>
          <a:xfrm>
            <a:off x="2099775" y="1612657"/>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仕様を作る</a:t>
            </a:r>
          </a:p>
        </p:txBody>
      </p:sp>
      <p:sp>
        <p:nvSpPr>
          <p:cNvPr id="6" name="角丸四角形 5">
            <a:extLst>
              <a:ext uri="{FF2B5EF4-FFF2-40B4-BE49-F238E27FC236}">
                <a16:creationId xmlns:a16="http://schemas.microsoft.com/office/drawing/2014/main" id="{777A509E-4B0A-8449-9D31-E8AE776ABB34}"/>
              </a:ext>
            </a:extLst>
          </p:cNvPr>
          <p:cNvSpPr/>
          <p:nvPr/>
        </p:nvSpPr>
        <p:spPr>
          <a:xfrm>
            <a:off x="308220" y="3226436"/>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アルゴリズムを考える</a:t>
            </a:r>
          </a:p>
        </p:txBody>
      </p:sp>
      <p:sp>
        <p:nvSpPr>
          <p:cNvPr id="7" name="角丸四角形 6">
            <a:extLst>
              <a:ext uri="{FF2B5EF4-FFF2-40B4-BE49-F238E27FC236}">
                <a16:creationId xmlns:a16="http://schemas.microsoft.com/office/drawing/2014/main" id="{E1ECB7DA-6A8F-3646-AB1E-68D27499ACCB}"/>
              </a:ext>
            </a:extLst>
          </p:cNvPr>
          <p:cNvSpPr/>
          <p:nvPr/>
        </p:nvSpPr>
        <p:spPr>
          <a:xfrm>
            <a:off x="2099775" y="4840217"/>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プログラムを書く</a:t>
            </a:r>
          </a:p>
        </p:txBody>
      </p:sp>
      <p:cxnSp>
        <p:nvCxnSpPr>
          <p:cNvPr id="12" name="曲線コネクタ 11">
            <a:extLst>
              <a:ext uri="{FF2B5EF4-FFF2-40B4-BE49-F238E27FC236}">
                <a16:creationId xmlns:a16="http://schemas.microsoft.com/office/drawing/2014/main" id="{0E775886-3278-3C45-BEE2-A1352F36D565}"/>
              </a:ext>
            </a:extLst>
          </p:cNvPr>
          <p:cNvCxnSpPr>
            <a:cxnSpLocks/>
            <a:stCxn id="4" idx="0"/>
            <a:endCxn id="5" idx="3"/>
          </p:cNvCxnSpPr>
          <p:nvPr/>
        </p:nvCxnSpPr>
        <p:spPr>
          <a:xfrm rot="16200000" flipV="1">
            <a:off x="3338715" y="1993151"/>
            <a:ext cx="1304860" cy="1161710"/>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曲線コネクタ 14">
            <a:extLst>
              <a:ext uri="{FF2B5EF4-FFF2-40B4-BE49-F238E27FC236}">
                <a16:creationId xmlns:a16="http://schemas.microsoft.com/office/drawing/2014/main" id="{93F72729-E960-2141-A6D3-7FE01F7F2369}"/>
              </a:ext>
            </a:extLst>
          </p:cNvPr>
          <p:cNvCxnSpPr>
            <a:cxnSpLocks/>
            <a:stCxn id="5" idx="1"/>
            <a:endCxn id="6" idx="0"/>
          </p:cNvCxnSpPr>
          <p:nvPr/>
        </p:nvCxnSpPr>
        <p:spPr>
          <a:xfrm rot="10800000" flipV="1">
            <a:off x="963479" y="1921576"/>
            <a:ext cx="1136297" cy="1304860"/>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曲線コネクタ 17">
            <a:extLst>
              <a:ext uri="{FF2B5EF4-FFF2-40B4-BE49-F238E27FC236}">
                <a16:creationId xmlns:a16="http://schemas.microsoft.com/office/drawing/2014/main" id="{DE9D6778-F046-A74A-9FC0-84B78F665F65}"/>
              </a:ext>
            </a:extLst>
          </p:cNvPr>
          <p:cNvCxnSpPr>
            <a:cxnSpLocks/>
            <a:stCxn id="6" idx="2"/>
            <a:endCxn id="7" idx="1"/>
          </p:cNvCxnSpPr>
          <p:nvPr/>
        </p:nvCxnSpPr>
        <p:spPr>
          <a:xfrm rot="16200000" flipH="1">
            <a:off x="879195" y="3928556"/>
            <a:ext cx="1304862" cy="1136297"/>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曲線コネクタ 21">
            <a:extLst>
              <a:ext uri="{FF2B5EF4-FFF2-40B4-BE49-F238E27FC236}">
                <a16:creationId xmlns:a16="http://schemas.microsoft.com/office/drawing/2014/main" id="{8A5E3111-5C1E-2D4A-B0B4-B874BFD6B334}"/>
              </a:ext>
            </a:extLst>
          </p:cNvPr>
          <p:cNvCxnSpPr>
            <a:cxnSpLocks/>
            <a:stCxn id="7" idx="3"/>
            <a:endCxn id="4" idx="2"/>
          </p:cNvCxnSpPr>
          <p:nvPr/>
        </p:nvCxnSpPr>
        <p:spPr>
          <a:xfrm flipV="1">
            <a:off x="3410290" y="3844275"/>
            <a:ext cx="1161710" cy="1304861"/>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7" name="角丸四角形 46">
            <a:extLst>
              <a:ext uri="{FF2B5EF4-FFF2-40B4-BE49-F238E27FC236}">
                <a16:creationId xmlns:a16="http://schemas.microsoft.com/office/drawing/2014/main" id="{C022B082-160A-4243-9B64-603156C39EAE}"/>
              </a:ext>
            </a:extLst>
          </p:cNvPr>
          <p:cNvSpPr/>
          <p:nvPr/>
        </p:nvSpPr>
        <p:spPr>
          <a:xfrm>
            <a:off x="5733710" y="1612657"/>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データを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集める</a:t>
            </a:r>
          </a:p>
        </p:txBody>
      </p:sp>
      <p:sp>
        <p:nvSpPr>
          <p:cNvPr id="48" name="角丸四角形 47">
            <a:extLst>
              <a:ext uri="{FF2B5EF4-FFF2-40B4-BE49-F238E27FC236}">
                <a16:creationId xmlns:a16="http://schemas.microsoft.com/office/drawing/2014/main" id="{C4F2EEC6-8AC1-B946-907A-C3E17DA5857C}"/>
              </a:ext>
            </a:extLst>
          </p:cNvPr>
          <p:cNvSpPr/>
          <p:nvPr/>
        </p:nvSpPr>
        <p:spPr>
          <a:xfrm>
            <a:off x="7525265" y="3351328"/>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データを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分析する</a:t>
            </a:r>
          </a:p>
        </p:txBody>
      </p:sp>
      <p:sp>
        <p:nvSpPr>
          <p:cNvPr id="49" name="角丸四角形 48">
            <a:extLst>
              <a:ext uri="{FF2B5EF4-FFF2-40B4-BE49-F238E27FC236}">
                <a16:creationId xmlns:a16="http://schemas.microsoft.com/office/drawing/2014/main" id="{4DE0EAC9-044C-554B-81D3-A0D7731366DE}"/>
              </a:ext>
            </a:extLst>
          </p:cNvPr>
          <p:cNvSpPr/>
          <p:nvPr/>
        </p:nvSpPr>
        <p:spPr>
          <a:xfrm>
            <a:off x="5733710" y="4840217"/>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モデルを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創る</a:t>
            </a:r>
          </a:p>
        </p:txBody>
      </p:sp>
      <p:cxnSp>
        <p:nvCxnSpPr>
          <p:cNvPr id="54" name="曲線コネクタ 53">
            <a:extLst>
              <a:ext uri="{FF2B5EF4-FFF2-40B4-BE49-F238E27FC236}">
                <a16:creationId xmlns:a16="http://schemas.microsoft.com/office/drawing/2014/main" id="{717F7110-4586-844D-8B40-43C1FD71B585}"/>
              </a:ext>
            </a:extLst>
          </p:cNvPr>
          <p:cNvCxnSpPr>
            <a:cxnSpLocks/>
            <a:stCxn id="4" idx="0"/>
            <a:endCxn id="47" idx="1"/>
          </p:cNvCxnSpPr>
          <p:nvPr/>
        </p:nvCxnSpPr>
        <p:spPr>
          <a:xfrm rot="5400000" flipH="1" flipV="1">
            <a:off x="4500425" y="1993151"/>
            <a:ext cx="1304860" cy="1161710"/>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E30EA04C-815F-9D4C-8DDD-56EDA0C07001}"/>
              </a:ext>
            </a:extLst>
          </p:cNvPr>
          <p:cNvCxnSpPr>
            <a:cxnSpLocks/>
            <a:stCxn id="47" idx="3"/>
            <a:endCxn id="48" idx="0"/>
          </p:cNvCxnSpPr>
          <p:nvPr/>
        </p:nvCxnSpPr>
        <p:spPr>
          <a:xfrm>
            <a:off x="7044225" y="1921576"/>
            <a:ext cx="1136298" cy="1429752"/>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61" name="曲線コネクタ 60">
            <a:extLst>
              <a:ext uri="{FF2B5EF4-FFF2-40B4-BE49-F238E27FC236}">
                <a16:creationId xmlns:a16="http://schemas.microsoft.com/office/drawing/2014/main" id="{395F796B-7857-7644-B972-E58F69F6FD01}"/>
              </a:ext>
            </a:extLst>
          </p:cNvPr>
          <p:cNvCxnSpPr>
            <a:cxnSpLocks/>
            <a:stCxn id="48" idx="2"/>
            <a:endCxn id="49" idx="3"/>
          </p:cNvCxnSpPr>
          <p:nvPr/>
        </p:nvCxnSpPr>
        <p:spPr>
          <a:xfrm rot="5400000">
            <a:off x="7022389" y="3991002"/>
            <a:ext cx="1179970" cy="1136298"/>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a:extLst>
              <a:ext uri="{FF2B5EF4-FFF2-40B4-BE49-F238E27FC236}">
                <a16:creationId xmlns:a16="http://schemas.microsoft.com/office/drawing/2014/main" id="{9A81F539-A6C8-7B4F-BA48-2F1AA78CC89D}"/>
              </a:ext>
            </a:extLst>
          </p:cNvPr>
          <p:cNvCxnSpPr>
            <a:cxnSpLocks/>
            <a:stCxn id="49" idx="1"/>
            <a:endCxn id="4" idx="2"/>
          </p:cNvCxnSpPr>
          <p:nvPr/>
        </p:nvCxnSpPr>
        <p:spPr>
          <a:xfrm rot="10800000">
            <a:off x="4572000" y="3844276"/>
            <a:ext cx="1161710" cy="1304861"/>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grpSp>
        <p:nvGrpSpPr>
          <p:cNvPr id="107" name="グループ化 106">
            <a:extLst>
              <a:ext uri="{FF2B5EF4-FFF2-40B4-BE49-F238E27FC236}">
                <a16:creationId xmlns:a16="http://schemas.microsoft.com/office/drawing/2014/main" id="{400BA571-A386-8540-BE4D-A3E6D497A812}"/>
              </a:ext>
            </a:extLst>
          </p:cNvPr>
          <p:cNvGrpSpPr/>
          <p:nvPr/>
        </p:nvGrpSpPr>
        <p:grpSpPr>
          <a:xfrm flipH="1">
            <a:off x="5419309" y="2405471"/>
            <a:ext cx="1949752" cy="2242649"/>
            <a:chOff x="5419309" y="2405471"/>
            <a:chExt cx="1949752" cy="2242649"/>
          </a:xfrm>
          <a:solidFill>
            <a:schemeClr val="tx2">
              <a:lumMod val="60000"/>
              <a:lumOff val="40000"/>
            </a:schemeClr>
          </a:solidFill>
        </p:grpSpPr>
        <p:grpSp>
          <p:nvGrpSpPr>
            <p:cNvPr id="79" name="グループ化 78">
              <a:extLst>
                <a:ext uri="{FF2B5EF4-FFF2-40B4-BE49-F238E27FC236}">
                  <a16:creationId xmlns:a16="http://schemas.microsoft.com/office/drawing/2014/main" id="{7F06C3EA-31D3-2042-82A7-DB793E65CCD0}"/>
                </a:ext>
              </a:extLst>
            </p:cNvPr>
            <p:cNvGrpSpPr/>
            <p:nvPr/>
          </p:nvGrpSpPr>
          <p:grpSpPr>
            <a:xfrm>
              <a:off x="5740410" y="2802320"/>
              <a:ext cx="1285102" cy="1458386"/>
              <a:chOff x="2125187" y="2577919"/>
              <a:chExt cx="1285102" cy="1458386"/>
            </a:xfrm>
            <a:grpFill/>
          </p:grpSpPr>
          <p:sp>
            <p:nvSpPr>
              <p:cNvPr id="69" name="上カーブ矢印 68">
                <a:extLst>
                  <a:ext uri="{FF2B5EF4-FFF2-40B4-BE49-F238E27FC236}">
                    <a16:creationId xmlns:a16="http://schemas.microsoft.com/office/drawing/2014/main" id="{7E3A580E-4928-774E-81DF-F67CD8CA6034}"/>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カーブ矢印 69">
                <a:extLst>
                  <a:ext uri="{FF2B5EF4-FFF2-40B4-BE49-F238E27FC236}">
                    <a16:creationId xmlns:a16="http://schemas.microsoft.com/office/drawing/2014/main" id="{F6793D41-DC93-0147-81B4-E56A1721FC6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グループ化 79">
              <a:extLst>
                <a:ext uri="{FF2B5EF4-FFF2-40B4-BE49-F238E27FC236}">
                  <a16:creationId xmlns:a16="http://schemas.microsoft.com/office/drawing/2014/main" id="{A62AECA9-0F53-9E44-8A0E-E693A619342E}"/>
                </a:ext>
              </a:extLst>
            </p:cNvPr>
            <p:cNvGrpSpPr/>
            <p:nvPr/>
          </p:nvGrpSpPr>
          <p:grpSpPr>
            <a:xfrm>
              <a:off x="5937770" y="3023312"/>
              <a:ext cx="913525" cy="999636"/>
              <a:chOff x="2125187" y="2577919"/>
              <a:chExt cx="1285102" cy="1458386"/>
            </a:xfrm>
            <a:grpFill/>
          </p:grpSpPr>
          <p:sp>
            <p:nvSpPr>
              <p:cNvPr id="81" name="上カーブ矢印 80">
                <a:extLst>
                  <a:ext uri="{FF2B5EF4-FFF2-40B4-BE49-F238E27FC236}">
                    <a16:creationId xmlns:a16="http://schemas.microsoft.com/office/drawing/2014/main" id="{C1836962-C32E-6642-ADCD-36763CE89B55}"/>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カーブ矢印 81">
                <a:extLst>
                  <a:ext uri="{FF2B5EF4-FFF2-40B4-BE49-F238E27FC236}">
                    <a16:creationId xmlns:a16="http://schemas.microsoft.com/office/drawing/2014/main" id="{4B11EB21-7AF8-6749-8F5A-533A35226581}"/>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グループ化 82">
              <a:extLst>
                <a:ext uri="{FF2B5EF4-FFF2-40B4-BE49-F238E27FC236}">
                  <a16:creationId xmlns:a16="http://schemas.microsoft.com/office/drawing/2014/main" id="{22CCF30C-739F-3F47-ADC9-FB4AF2DBCC55}"/>
                </a:ext>
              </a:extLst>
            </p:cNvPr>
            <p:cNvGrpSpPr/>
            <p:nvPr/>
          </p:nvGrpSpPr>
          <p:grpSpPr>
            <a:xfrm>
              <a:off x="6110871" y="3200635"/>
              <a:ext cx="543520" cy="632796"/>
              <a:chOff x="2125187" y="2577919"/>
              <a:chExt cx="1285102" cy="1458386"/>
            </a:xfrm>
            <a:grpFill/>
          </p:grpSpPr>
          <p:sp>
            <p:nvSpPr>
              <p:cNvPr id="84" name="上カーブ矢印 83">
                <a:extLst>
                  <a:ext uri="{FF2B5EF4-FFF2-40B4-BE49-F238E27FC236}">
                    <a16:creationId xmlns:a16="http://schemas.microsoft.com/office/drawing/2014/main" id="{6E7169D9-B1FF-DF4A-A0A7-8EBDC9DAD9CC}"/>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カーブ矢印 84">
                <a:extLst>
                  <a:ext uri="{FF2B5EF4-FFF2-40B4-BE49-F238E27FC236}">
                    <a16:creationId xmlns:a16="http://schemas.microsoft.com/office/drawing/2014/main" id="{AB4A5E2E-A625-EF4A-A3C4-E4A8084A08EA}"/>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グループ化 85">
              <a:extLst>
                <a:ext uri="{FF2B5EF4-FFF2-40B4-BE49-F238E27FC236}">
                  <a16:creationId xmlns:a16="http://schemas.microsoft.com/office/drawing/2014/main" id="{9348C3CA-20D8-3F49-8A78-A1F57E6F46E8}"/>
                </a:ext>
              </a:extLst>
            </p:cNvPr>
            <p:cNvGrpSpPr/>
            <p:nvPr/>
          </p:nvGrpSpPr>
          <p:grpSpPr>
            <a:xfrm>
              <a:off x="5419309" y="2405471"/>
              <a:ext cx="1949752" cy="2242649"/>
              <a:chOff x="2125187" y="2577919"/>
              <a:chExt cx="1285102" cy="1458386"/>
            </a:xfrm>
            <a:grpFill/>
          </p:grpSpPr>
          <p:sp>
            <p:nvSpPr>
              <p:cNvPr id="87" name="上カーブ矢印 86">
                <a:extLst>
                  <a:ext uri="{FF2B5EF4-FFF2-40B4-BE49-F238E27FC236}">
                    <a16:creationId xmlns:a16="http://schemas.microsoft.com/office/drawing/2014/main" id="{C873D9FB-07F2-4D4A-8E4D-FB0B6E143CAB}"/>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カーブ矢印 87">
                <a:extLst>
                  <a:ext uri="{FF2B5EF4-FFF2-40B4-BE49-F238E27FC236}">
                    <a16:creationId xmlns:a16="http://schemas.microsoft.com/office/drawing/2014/main" id="{F12D526C-B17E-0A49-9D9A-C78E2E10B583}"/>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 name="角丸四角形 3">
            <a:extLst>
              <a:ext uri="{FF2B5EF4-FFF2-40B4-BE49-F238E27FC236}">
                <a16:creationId xmlns:a16="http://schemas.microsoft.com/office/drawing/2014/main" id="{DD8EBB86-AD65-0C43-98A2-A318FCDDC10F}"/>
              </a:ext>
            </a:extLst>
          </p:cNvPr>
          <p:cNvSpPr/>
          <p:nvPr/>
        </p:nvSpPr>
        <p:spPr>
          <a:xfrm>
            <a:off x="3490696" y="3226436"/>
            <a:ext cx="2162607" cy="617839"/>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panose="020B0604030504040204" pitchFamily="34" charset="-128"/>
                <a:ea typeface="Meiryo" panose="020B0604030504040204" pitchFamily="34" charset="-128"/>
                <a:cs typeface="ＭＳ Ｐゴシック"/>
              </a:rPr>
              <a:t>課題・テーマ</a:t>
            </a:r>
          </a:p>
        </p:txBody>
      </p:sp>
      <p:grpSp>
        <p:nvGrpSpPr>
          <p:cNvPr id="89" name="グループ化 88">
            <a:extLst>
              <a:ext uri="{FF2B5EF4-FFF2-40B4-BE49-F238E27FC236}">
                <a16:creationId xmlns:a16="http://schemas.microsoft.com/office/drawing/2014/main" id="{9881FA3A-64B0-1843-A86B-B602711966E1}"/>
              </a:ext>
            </a:extLst>
          </p:cNvPr>
          <p:cNvGrpSpPr/>
          <p:nvPr/>
        </p:nvGrpSpPr>
        <p:grpSpPr>
          <a:xfrm>
            <a:off x="2117570" y="2806162"/>
            <a:ext cx="1285102" cy="1458386"/>
            <a:chOff x="2125187" y="2577919"/>
            <a:chExt cx="1285102" cy="1458386"/>
          </a:xfrm>
          <a:solidFill>
            <a:srgbClr val="92D050"/>
          </a:solidFill>
        </p:grpSpPr>
        <p:sp>
          <p:nvSpPr>
            <p:cNvPr id="90" name="上カーブ矢印 89">
              <a:extLst>
                <a:ext uri="{FF2B5EF4-FFF2-40B4-BE49-F238E27FC236}">
                  <a16:creationId xmlns:a16="http://schemas.microsoft.com/office/drawing/2014/main" id="{2F4D1D22-49FE-E04E-85EA-3D5C06336F17}"/>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上カーブ矢印 90">
              <a:extLst>
                <a:ext uri="{FF2B5EF4-FFF2-40B4-BE49-F238E27FC236}">
                  <a16:creationId xmlns:a16="http://schemas.microsoft.com/office/drawing/2014/main" id="{5C66F78F-D491-FA46-839D-E981B20F3ED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4" name="角丸四角形 103">
            <a:extLst>
              <a:ext uri="{FF2B5EF4-FFF2-40B4-BE49-F238E27FC236}">
                <a16:creationId xmlns:a16="http://schemas.microsoft.com/office/drawing/2014/main" id="{C363F895-D665-B94A-8913-46BBF58A6F02}"/>
              </a:ext>
            </a:extLst>
          </p:cNvPr>
          <p:cNvSpPr/>
          <p:nvPr/>
        </p:nvSpPr>
        <p:spPr>
          <a:xfrm>
            <a:off x="3490696" y="4284157"/>
            <a:ext cx="2162607" cy="617839"/>
          </a:xfrm>
          <a:prstGeom prst="roundRect">
            <a:avLst>
              <a:gd name="adj" fmla="val 50000"/>
            </a:avLst>
          </a:prstGeom>
          <a:solidFill>
            <a:srgbClr val="005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ＭＳ Ｐゴシック"/>
              </a:rPr>
              <a:t>課題解決</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ＭＳ Ｐゴシック"/>
              </a:rPr>
              <a:t>テーマ実現</a:t>
            </a:r>
          </a:p>
        </p:txBody>
      </p:sp>
      <p:sp>
        <p:nvSpPr>
          <p:cNvPr id="108" name="テキスト ボックス 107">
            <a:extLst>
              <a:ext uri="{FF2B5EF4-FFF2-40B4-BE49-F238E27FC236}">
                <a16:creationId xmlns:a16="http://schemas.microsoft.com/office/drawing/2014/main" id="{7E717762-23EC-8B49-A073-03A3FB5B9575}"/>
              </a:ext>
            </a:extLst>
          </p:cNvPr>
          <p:cNvSpPr txBox="1"/>
          <p:nvPr/>
        </p:nvSpPr>
        <p:spPr>
          <a:xfrm>
            <a:off x="1739369" y="1172775"/>
            <a:ext cx="2031325" cy="369332"/>
          </a:xfrm>
          <a:prstGeom prst="rect">
            <a:avLst/>
          </a:prstGeom>
          <a:noFill/>
        </p:spPr>
        <p:txBody>
          <a:bodyPr wrap="none" rtlCol="0">
            <a:spAutoFit/>
          </a:bodyPr>
          <a:lstStyle/>
          <a:p>
            <a:pPr algn="ctr"/>
            <a:r>
              <a:rPr kumimoji="1" lang="ja-JP" altLang="en-US" b="1" dirty="0">
                <a:solidFill>
                  <a:schemeClr val="accent3">
                    <a:lumMod val="75000"/>
                  </a:schemeClr>
                </a:solidFill>
                <a:latin typeface="Meiryo" panose="020B0604030504040204" pitchFamily="34" charset="-128"/>
                <a:ea typeface="Meiryo" panose="020B0604030504040204" pitchFamily="34" charset="-128"/>
              </a:rPr>
              <a:t>従来のアプローチ</a:t>
            </a:r>
          </a:p>
        </p:txBody>
      </p:sp>
      <p:sp>
        <p:nvSpPr>
          <p:cNvPr id="109" name="テキスト ボックス 108">
            <a:extLst>
              <a:ext uri="{FF2B5EF4-FFF2-40B4-BE49-F238E27FC236}">
                <a16:creationId xmlns:a16="http://schemas.microsoft.com/office/drawing/2014/main" id="{4738F8F0-F2F2-804B-892F-71E7C0DB28DA}"/>
              </a:ext>
            </a:extLst>
          </p:cNvPr>
          <p:cNvSpPr txBox="1"/>
          <p:nvPr/>
        </p:nvSpPr>
        <p:spPr>
          <a:xfrm>
            <a:off x="5125729" y="1172775"/>
            <a:ext cx="2492991"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これからのアプローチ</a:t>
            </a:r>
          </a:p>
        </p:txBody>
      </p:sp>
      <p:sp>
        <p:nvSpPr>
          <p:cNvPr id="110" name="テキスト ボックス 109">
            <a:extLst>
              <a:ext uri="{FF2B5EF4-FFF2-40B4-BE49-F238E27FC236}">
                <a16:creationId xmlns:a16="http://schemas.microsoft.com/office/drawing/2014/main" id="{4456AF78-0D80-DD4C-8B5F-741472E6A86C}"/>
              </a:ext>
            </a:extLst>
          </p:cNvPr>
          <p:cNvSpPr txBox="1"/>
          <p:nvPr/>
        </p:nvSpPr>
        <p:spPr>
          <a:xfrm>
            <a:off x="5069265" y="5673348"/>
            <a:ext cx="2646878" cy="461665"/>
          </a:xfrm>
          <a:prstGeom prst="rect">
            <a:avLst/>
          </a:prstGeom>
          <a:noFill/>
        </p:spPr>
        <p:txBody>
          <a:bodyPr wrap="none" rtlCol="0">
            <a:spAutoFit/>
          </a:bodyPr>
          <a:lstStyle/>
          <a:p>
            <a:pPr algn="ctr"/>
            <a:r>
              <a:rPr lang="ja-JP" altLang="en-US" sz="2400" dirty="0">
                <a:solidFill>
                  <a:srgbClr val="0070C0"/>
                </a:solidFill>
                <a:latin typeface="Meiryo" panose="020B0604030504040204" pitchFamily="34" charset="-128"/>
                <a:ea typeface="Meiryo" panose="020B0604030504040204" pitchFamily="34" charset="-128"/>
              </a:rPr>
              <a:t>高頻度で高速回転</a:t>
            </a:r>
            <a:endParaRPr kumimoji="1" lang="ja-JP" altLang="en-US" sz="2400" dirty="0">
              <a:solidFill>
                <a:srgbClr val="0070C0"/>
              </a:solidFill>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62F08984-E927-C84B-B28C-A3E37D4B72D3}"/>
              </a:ext>
            </a:extLst>
          </p:cNvPr>
          <p:cNvSpPr txBox="1"/>
          <p:nvPr/>
        </p:nvSpPr>
        <p:spPr>
          <a:xfrm>
            <a:off x="1270090" y="5667105"/>
            <a:ext cx="2954655" cy="461665"/>
          </a:xfrm>
          <a:prstGeom prst="rect">
            <a:avLst/>
          </a:prstGeom>
          <a:noFill/>
        </p:spPr>
        <p:txBody>
          <a:bodyPr wrap="none" rtlCol="0">
            <a:spAutoFit/>
          </a:bodyPr>
          <a:lstStyle/>
          <a:p>
            <a:pPr algn="ctr"/>
            <a:r>
              <a:rPr kumimoji="1" lang="ja-JP" altLang="en-US" sz="2400" dirty="0">
                <a:solidFill>
                  <a:schemeClr val="accent3">
                    <a:lumMod val="75000"/>
                  </a:schemeClr>
                </a:solidFill>
                <a:latin typeface="Meiryo" panose="020B0604030504040204" pitchFamily="34" charset="-128"/>
                <a:ea typeface="Meiryo" panose="020B0604030504040204" pitchFamily="34" charset="-128"/>
              </a:rPr>
              <a:t>ひとつひとつ確実に</a:t>
            </a:r>
          </a:p>
        </p:txBody>
      </p:sp>
    </p:spTree>
    <p:extLst>
      <p:ext uri="{BB962C8B-B14F-4D97-AF65-F5344CB8AC3E}">
        <p14:creationId xmlns:p14="http://schemas.microsoft.com/office/powerpoint/2010/main" val="3650798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クラウドによるコスト改善例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728428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5543696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1506831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6421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676578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26434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まとめ</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791278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新しい</a:t>
            </a:r>
            <a:r>
              <a:rPr kumimoji="1" lang="ja-JP" altLang="en-US" sz="1600" b="1" dirty="0">
                <a:solidFill>
                  <a:schemeClr val="bg1"/>
                </a:solidFill>
                <a:latin typeface="Meiryo" charset="-128"/>
                <a:ea typeface="Meiryo" charset="-128"/>
                <a:cs typeface="Meiryo" charset="-128"/>
              </a:rPr>
              <a:t>ビジネス・プロセス</a:t>
            </a:r>
            <a:r>
              <a:rPr kumimoji="1" lang="ja-JP" altLang="en-US" sz="1200" dirty="0">
                <a:solidFill>
                  <a:schemeClr val="bg1"/>
                </a:solidFill>
                <a:latin typeface="Meiryo" charset="-128"/>
                <a:ea typeface="Meiryo" charset="-128"/>
                <a:cs typeface="Meiryo" charset="-128"/>
              </a:rPr>
              <a:t>に対応し</a:t>
            </a:r>
            <a:endParaRPr kumimoji="1" lang="en-US" altLang="ja-JP" sz="1200" dirty="0">
              <a:solidFill>
                <a:schemeClr val="bg1"/>
              </a:solidFill>
              <a:latin typeface="Meiryo" charset="-128"/>
              <a:ea typeface="Meiryo" charset="-128"/>
              <a:cs typeface="Meiryo" charset="-128"/>
            </a:endParaRPr>
          </a:p>
          <a:p>
            <a:pPr algn="ctr"/>
            <a:r>
              <a:rPr kumimoji="1" lang="ja-JP" altLang="en-US" sz="1600" b="1" dirty="0">
                <a:solidFill>
                  <a:schemeClr val="bg1"/>
                </a:solidFill>
                <a:latin typeface="Meiryo" charset="-128"/>
                <a:ea typeface="Meiryo" charset="-128"/>
                <a:cs typeface="Meiryo" charset="-128"/>
              </a:rPr>
              <a:t>データ</a:t>
            </a:r>
            <a:r>
              <a:rPr kumimoji="1" lang="ja-JP" altLang="en-US" sz="1200" dirty="0">
                <a:solidFill>
                  <a:schemeClr val="bg1"/>
                </a:solidFill>
                <a:latin typeface="Meiryo" charset="-128"/>
                <a:ea typeface="Meiryo" charset="-128"/>
                <a:cs typeface="Meiryo" charset="-128"/>
              </a:rPr>
              <a:t>を</a:t>
            </a:r>
            <a:r>
              <a:rPr kumimoji="1" lang="ja-JP" altLang="en-US" sz="1600" b="1" dirty="0">
                <a:solidFill>
                  <a:schemeClr val="bg1"/>
                </a:solidFill>
                <a:latin typeface="Meiryo" charset="-128"/>
                <a:ea typeface="Meiryo" charset="-128"/>
                <a:cs typeface="Meiryo" charset="-128"/>
              </a:rPr>
              <a:t>いち早く生みだす</a:t>
            </a:r>
            <a:r>
              <a:rPr kumimoji="1" lang="ja-JP" altLang="en-US" sz="1200" dirty="0">
                <a:solidFill>
                  <a:schemeClr val="bg1"/>
                </a:solidFill>
                <a:latin typeface="Meiryo" charset="-128"/>
                <a:ea typeface="Meiryo" charset="-128"/>
                <a:cs typeface="Meiryo" charset="-128"/>
              </a:rPr>
              <a:t>ために</a:t>
            </a: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できるだけ</a:t>
            </a:r>
            <a:r>
              <a:rPr kumimoji="1" lang="ja-JP" altLang="en-US" sz="1600" b="1" dirty="0">
                <a:solidFill>
                  <a:schemeClr val="bg1"/>
                </a:solidFill>
                <a:latin typeface="Meiryo" charset="-128"/>
                <a:ea typeface="Meiryo" charset="-128"/>
                <a:cs typeface="Meiryo" charset="-128"/>
              </a:rPr>
              <a:t>作らない</a:t>
            </a:r>
            <a:r>
              <a:rPr kumimoji="1" lang="ja-JP" altLang="en-US" sz="1200" dirty="0">
                <a:solidFill>
                  <a:schemeClr val="bg1"/>
                </a:solidFill>
                <a:latin typeface="Meiryo" charset="-128"/>
                <a:ea typeface="Meiryo" charset="-128"/>
                <a:cs typeface="Meiryo" charset="-128"/>
              </a:rPr>
              <a:t>で</a:t>
            </a:r>
            <a:r>
              <a:rPr kumimoji="1" lang="ja-JP" altLang="en-US" sz="1600" b="1" dirty="0">
                <a:solidFill>
                  <a:schemeClr val="bg1"/>
                </a:solidFill>
                <a:latin typeface="Meiryo" charset="-128"/>
                <a:ea typeface="Meiryo" charset="-128"/>
                <a:cs typeface="Meiryo" charset="-128"/>
              </a:rPr>
              <a:t>使用</a:t>
            </a:r>
            <a:r>
              <a:rPr lang="ja-JP" altLang="en-US" sz="1200" dirty="0">
                <a:solidFill>
                  <a:schemeClr val="bg1"/>
                </a:solidFill>
                <a:latin typeface="Meiryo" charset="-128"/>
                <a:ea typeface="Meiryo" charset="-128"/>
                <a:cs typeface="Meiryo" charset="-128"/>
              </a:rPr>
              <a:t>の</a:t>
            </a:r>
            <a:r>
              <a:rPr lang="ja-JP" altLang="en-US" sz="1600" b="1" dirty="0">
                <a:solidFill>
                  <a:schemeClr val="bg1"/>
                </a:solidFill>
                <a:latin typeface="Meiryo" charset="-128"/>
                <a:ea typeface="Meiryo" charset="-128"/>
                <a:cs typeface="Meiryo" charset="-128"/>
              </a:rPr>
              <a:t>拡大</a:t>
            </a:r>
            <a:r>
              <a:rPr kumimoji="1" lang="ja-JP" altLang="en-US" sz="1200" dirty="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16817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7446997D-D410-DC4D-AB6A-1CC2C1C98F01}"/>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2034726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a:t>お客様と自分たちのビジネス価値を再定義する</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プラットフォーム</a:t>
            </a: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インフラストラクチャ</a:t>
            </a: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プラットフォーム</a:t>
            </a: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IaaS</a:t>
            </a:r>
            <a:endParaRPr kumimoji="1" lang="en-US" altLang="ja-JP" sz="2400" b="1" dirty="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endParaRPr kumimoji="1" lang="en-US" altLang="ja-JP" sz="1100" b="1" dirty="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a:solidFill>
                  <a:schemeClr val="tx1">
                    <a:lumMod val="50000"/>
                    <a:lumOff val="50000"/>
                  </a:schemeClr>
                </a:solidFill>
              </a:rPr>
              <a:t>2010</a:t>
            </a:r>
            <a:r>
              <a:rPr kumimoji="1" lang="en-US" altLang="ja-JP" dirty="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a:solidFill>
                  <a:srgbClr val="FFFFFF"/>
                </a:solidFill>
                <a:latin typeface="Meiryo" charset="-128"/>
                <a:ea typeface="Meiryo" charset="-128"/>
                <a:cs typeface="Meiryo" charset="-128"/>
              </a:rPr>
              <a:t>FaaS</a:t>
            </a:r>
            <a:endParaRPr kumimoji="1" lang="en-US" altLang="ja-JP" sz="1100" b="1" dirty="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超高速</a:t>
            </a:r>
            <a:r>
              <a:rPr lang="ja-JP" altLang="en-US" sz="800" b="1" dirty="0">
                <a:solidFill>
                  <a:srgbClr val="FFFFFF"/>
                </a:solidFill>
                <a:latin typeface="Meiryo" charset="-128"/>
                <a:ea typeface="Meiryo" charset="-128"/>
                <a:cs typeface="Meiryo" charset="-128"/>
              </a:rPr>
              <a:t>開発ツール</a:t>
            </a:r>
            <a:endParaRPr kumimoji="1" lang="en-US" altLang="ja-JP" sz="800" b="1" dirty="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a:solidFill>
                  <a:schemeClr val="bg1"/>
                </a:solidFill>
                <a:latin typeface="Meiryo" charset="-128"/>
                <a:ea typeface="Meiryo" charset="-128"/>
                <a:cs typeface="Meiryo" charset="-128"/>
              </a:rPr>
              <a:t>ビジネス・プロセス</a:t>
            </a:r>
            <a:r>
              <a:rPr kumimoji="1" lang="ja-JP" altLang="en-US" sz="1200" dirty="0">
                <a:solidFill>
                  <a:schemeClr val="bg1"/>
                </a:solidFill>
                <a:latin typeface="Meiryo" charset="-128"/>
                <a:ea typeface="Meiryo" charset="-128"/>
                <a:cs typeface="Meiryo" charset="-128"/>
              </a:rPr>
              <a:t>と</a:t>
            </a:r>
            <a:r>
              <a:rPr kumimoji="1" lang="ja-JP" altLang="en-US" sz="1600" b="1" dirty="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お客様のビジネス価値を実現する手段は</a:t>
            </a:r>
            <a:r>
              <a:rPr kumimoji="1" lang="en-US" altLang="ja-JP" sz="1600" b="1" dirty="0">
                <a:solidFill>
                  <a:schemeClr val="bg1"/>
                </a:solidFill>
                <a:latin typeface="Meiryo" charset="-128"/>
                <a:ea typeface="Meiryo" charset="-128"/>
                <a:cs typeface="Meiryo" charset="-128"/>
              </a:rPr>
              <a:t> </a:t>
            </a:r>
            <a:r>
              <a:rPr kumimoji="1" lang="ja-JP" altLang="en-US" sz="1600" b="1" dirty="0">
                <a:solidFill>
                  <a:schemeClr val="bg1"/>
                </a:solidFill>
                <a:latin typeface="Meiryo" charset="-128"/>
                <a:ea typeface="Meiryo" charset="-128"/>
                <a:cs typeface="Meiryo" charset="-128"/>
              </a:rPr>
              <a:t>使用</a:t>
            </a:r>
            <a:r>
              <a:rPr kumimoji="1" lang="en-US" altLang="ja-JP" sz="1600" b="1"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52812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628396" y="850749"/>
            <a:ext cx="6336705" cy="300195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これからの</a:t>
            </a:r>
            <a:r>
              <a:rPr kumimoji="1" lang="ja-JP" altLang="en-US" dirty="0"/>
              <a:t>開発</a:t>
            </a:r>
            <a:r>
              <a:rPr lang="ja-JP" altLang="en-US" dirty="0"/>
              <a:t>と運用</a:t>
            </a:r>
            <a:endParaRPr kumimoji="1" lang="ja-JP" altLang="en-US" dirty="0"/>
          </a:p>
        </p:txBody>
      </p:sp>
      <p:sp>
        <p:nvSpPr>
          <p:cNvPr id="3" name="スライド番号プレースホルダー 2"/>
          <p:cNvSpPr>
            <a:spLocks noGrp="1"/>
          </p:cNvSpPr>
          <p:nvPr>
            <p:ph type="sldNum" sz="quarter" idx="12"/>
          </p:nvPr>
        </p:nvSpPr>
        <p:spPr>
          <a:xfrm>
            <a:off x="6965101" y="6640200"/>
            <a:ext cx="2133600" cy="217800"/>
          </a:xfrm>
        </p:spPr>
        <p:txBody>
          <a:bodyPr/>
          <a:lstStyle/>
          <a:p>
            <a:fld id="{8FF8CC5D-A65D-5946-99B5-645367A967AD}" type="slidenum">
              <a:rPr kumimoji="1" lang="ja-JP" altLang="en-US" smtClean="0"/>
              <a:t>61</a:t>
            </a:fld>
            <a:endParaRPr kumimoji="1" lang="ja-JP" altLang="en-US"/>
          </a:p>
        </p:txBody>
      </p:sp>
      <p:sp>
        <p:nvSpPr>
          <p:cNvPr id="4" name="正方形/長方形 3"/>
          <p:cNvSpPr/>
          <p:nvPr/>
        </p:nvSpPr>
        <p:spPr>
          <a:xfrm>
            <a:off x="2178899" y="3835232"/>
            <a:ext cx="6336705" cy="266465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03648" y="2227999"/>
            <a:ext cx="6336704" cy="27780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440921" y="2334334"/>
            <a:ext cx="2262158"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変化する</a:t>
            </a:r>
            <a:endParaRPr kumimoji="1" lang="en-US" altLang="ja-JP" dirty="0">
              <a:solidFill>
                <a:schemeClr val="bg1"/>
              </a:solidFill>
              <a:latin typeface="Meiryo" charset="-128"/>
              <a:ea typeface="Meiryo" charset="-128"/>
              <a:cs typeface="Meiryo" charset="-128"/>
            </a:endParaRPr>
          </a:p>
          <a:p>
            <a:r>
              <a:rPr kumimoji="1" lang="ja-JP" altLang="en-US" b="1" dirty="0">
                <a:solidFill>
                  <a:schemeClr val="bg1"/>
                </a:solidFill>
                <a:latin typeface="Meiryo" charset="-128"/>
                <a:ea typeface="Meiryo" charset="-128"/>
                <a:cs typeface="Meiryo" charset="-128"/>
              </a:rPr>
              <a:t>現場のニーズや課題</a:t>
            </a:r>
          </a:p>
        </p:txBody>
      </p:sp>
      <p:sp>
        <p:nvSpPr>
          <p:cNvPr id="7" name="テキスト ボックス 6"/>
          <p:cNvSpPr txBox="1"/>
          <p:nvPr/>
        </p:nvSpPr>
        <p:spPr>
          <a:xfrm>
            <a:off x="5703079" y="3277855"/>
            <a:ext cx="156966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試行錯誤での</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解決策の発見</a:t>
            </a:r>
            <a:endParaRPr kumimoji="1" lang="ja-JP" altLang="en-US" b="1" dirty="0">
              <a:solidFill>
                <a:schemeClr val="bg1"/>
              </a:solidFill>
              <a:latin typeface="Meiryo" charset="-128"/>
              <a:ea typeface="Meiryo" charset="-128"/>
              <a:cs typeface="Meiryo" charset="-128"/>
            </a:endParaRPr>
          </a:p>
        </p:txBody>
      </p:sp>
      <p:sp>
        <p:nvSpPr>
          <p:cNvPr id="8" name="テキスト ボックス 7"/>
          <p:cNvSpPr txBox="1"/>
          <p:nvPr/>
        </p:nvSpPr>
        <p:spPr>
          <a:xfrm>
            <a:off x="1849341" y="4220606"/>
            <a:ext cx="249299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変化に柔軟な</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アプリケーション開発</a:t>
            </a:r>
            <a:endParaRPr kumimoji="1" lang="ja-JP" altLang="en-US" b="1" dirty="0">
              <a:solidFill>
                <a:schemeClr val="bg1"/>
              </a:solidFill>
              <a:latin typeface="Meiryo" charset="-128"/>
              <a:ea typeface="Meiryo" charset="-128"/>
              <a:cs typeface="Meiryo" charset="-128"/>
            </a:endParaRPr>
          </a:p>
        </p:txBody>
      </p:sp>
      <p:sp>
        <p:nvSpPr>
          <p:cNvPr id="10" name="曲折矢印 9"/>
          <p:cNvSpPr/>
          <p:nvPr/>
        </p:nvSpPr>
        <p:spPr>
          <a:xfrm rot="5400000">
            <a:off x="5972560" y="2409296"/>
            <a:ext cx="670217" cy="84914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a:off x="4499992" y="3996192"/>
            <a:ext cx="2088232" cy="612939"/>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a:off x="2574611" y="2498757"/>
            <a:ext cx="722728" cy="160465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3099896" y="3370187"/>
            <a:ext cx="2339102" cy="461665"/>
          </a:xfrm>
          <a:prstGeom prst="rect">
            <a:avLst/>
          </a:prstGeom>
          <a:noFill/>
        </p:spPr>
        <p:txBody>
          <a:bodyPr wrap="none" rtlCol="0">
            <a:spAutoFit/>
          </a:bodyPr>
          <a:lstStyle/>
          <a:p>
            <a:r>
              <a:rPr kumimoji="1" lang="ja-JP" altLang="en-US" sz="2400" b="1" u="sng" dirty="0">
                <a:solidFill>
                  <a:schemeClr val="bg1"/>
                </a:solidFill>
                <a:latin typeface="Meiryo" charset="-128"/>
                <a:ea typeface="Meiryo" charset="-128"/>
                <a:cs typeface="Meiryo" charset="-128"/>
              </a:rPr>
              <a:t>アジャイル開発</a:t>
            </a:r>
          </a:p>
        </p:txBody>
      </p:sp>
      <p:sp>
        <p:nvSpPr>
          <p:cNvPr id="14" name="テキスト ボックス 13"/>
          <p:cNvSpPr txBox="1"/>
          <p:nvPr/>
        </p:nvSpPr>
        <p:spPr>
          <a:xfrm>
            <a:off x="2678568" y="5179264"/>
            <a:ext cx="5679760"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データ量や処理能力の大きな変化に対応できるスケーラビリティ</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開発・実行環境の先進性や</a:t>
            </a:r>
            <a:r>
              <a:rPr kumimoji="1" lang="ja-JP" altLang="en-US" sz="1400" dirty="0">
                <a:solidFill>
                  <a:schemeClr val="bg1"/>
                </a:solidFill>
                <a:latin typeface="Meiryo" charset="-128"/>
                <a:ea typeface="Meiryo" charset="-128"/>
                <a:cs typeface="Meiryo" charset="-128"/>
              </a:rPr>
              <a:t>柔軟性、およびオープン性</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プラットフォームやアプリケーションの相互連携の容易さ</a:t>
            </a:r>
            <a:endParaRPr kumimoji="1" lang="ja-JP" altLang="en-US" sz="1400" dirty="0">
              <a:solidFill>
                <a:schemeClr val="bg1"/>
              </a:solidFill>
              <a:latin typeface="Meiryo" charset="-128"/>
              <a:ea typeface="Meiryo" charset="-128"/>
              <a:cs typeface="Meiryo" charset="-128"/>
            </a:endParaRPr>
          </a:p>
        </p:txBody>
      </p:sp>
      <p:sp>
        <p:nvSpPr>
          <p:cNvPr id="15" name="テキスト ボックス 14"/>
          <p:cNvSpPr txBox="1"/>
          <p:nvPr/>
        </p:nvSpPr>
        <p:spPr>
          <a:xfrm>
            <a:off x="3271679" y="5948699"/>
            <a:ext cx="4493538" cy="461665"/>
          </a:xfrm>
          <a:prstGeom prst="rect">
            <a:avLst/>
          </a:prstGeom>
          <a:noFill/>
        </p:spPr>
        <p:txBody>
          <a:bodyPr wrap="none" rtlCol="0">
            <a:spAutoFit/>
          </a:bodyPr>
          <a:lstStyle/>
          <a:p>
            <a:r>
              <a:rPr kumimoji="1" lang="ja-JP" altLang="en-US" sz="2400" b="1" u="sng" dirty="0">
                <a:solidFill>
                  <a:schemeClr val="bg1"/>
                </a:solidFill>
                <a:latin typeface="Meiryo" charset="-128"/>
                <a:ea typeface="Meiryo" charset="-128"/>
                <a:cs typeface="Meiryo" charset="-128"/>
              </a:rPr>
              <a:t>クラウド･コンピューティング</a:t>
            </a:r>
          </a:p>
        </p:txBody>
      </p:sp>
      <p:sp>
        <p:nvSpPr>
          <p:cNvPr id="17" name="テキスト ボックス 16"/>
          <p:cNvSpPr txBox="1"/>
          <p:nvPr/>
        </p:nvSpPr>
        <p:spPr>
          <a:xfrm>
            <a:off x="1051736" y="1400909"/>
            <a:ext cx="5500224"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アプリケーションの継続的・連続的デプロイに安定稼働を保証</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トラブルの回避や修復を自動化し、安定運用とスピードを担保</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変更のメリットを現場に直ちに提供</a:t>
            </a:r>
            <a:endParaRPr lang="en-US" altLang="ja-JP" sz="1400" dirty="0">
              <a:solidFill>
                <a:schemeClr val="bg1"/>
              </a:solidFill>
              <a:latin typeface="Meiryo" charset="-128"/>
              <a:ea typeface="Meiryo" charset="-128"/>
              <a:cs typeface="Meiryo" charset="-128"/>
            </a:endParaRPr>
          </a:p>
        </p:txBody>
      </p:sp>
      <p:sp>
        <p:nvSpPr>
          <p:cNvPr id="18" name="テキスト ボックス 17"/>
          <p:cNvSpPr txBox="1"/>
          <p:nvPr/>
        </p:nvSpPr>
        <p:spPr>
          <a:xfrm>
            <a:off x="3082450" y="890983"/>
            <a:ext cx="1428596" cy="461665"/>
          </a:xfrm>
          <a:prstGeom prst="rect">
            <a:avLst/>
          </a:prstGeom>
          <a:noFill/>
        </p:spPr>
        <p:txBody>
          <a:bodyPr wrap="none" rtlCol="0">
            <a:spAutoFit/>
          </a:bodyPr>
          <a:lstStyle/>
          <a:p>
            <a:r>
              <a:rPr kumimoji="1" lang="en-US" altLang="ja-JP" sz="2400" b="1" u="sng" dirty="0">
                <a:solidFill>
                  <a:schemeClr val="bg1"/>
                </a:solidFill>
                <a:latin typeface="Meiryo" charset="-128"/>
                <a:ea typeface="Meiryo" charset="-128"/>
                <a:cs typeface="Meiryo" charset="-128"/>
              </a:rPr>
              <a:t>DevOps</a:t>
            </a:r>
            <a:endParaRPr kumimoji="1" lang="ja-JP" altLang="en-US" sz="2400" b="1" u="sng"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99335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430" y="3007086"/>
            <a:ext cx="8131409" cy="321406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399214" y="4517343"/>
            <a:ext cx="2491587" cy="159502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9" name="正方形/長方形 18"/>
          <p:cNvSpPr/>
          <p:nvPr/>
        </p:nvSpPr>
        <p:spPr>
          <a:xfrm>
            <a:off x="1399215" y="3327787"/>
            <a:ext cx="2491587" cy="10501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7" name="正方形/長方形 16"/>
          <p:cNvSpPr/>
          <p:nvPr/>
        </p:nvSpPr>
        <p:spPr>
          <a:xfrm>
            <a:off x="736430" y="895988"/>
            <a:ext cx="8131409" cy="202819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ビジネスと人の役割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4" name="正方形/長方形 3"/>
          <p:cNvSpPr/>
          <p:nvPr/>
        </p:nvSpPr>
        <p:spPr>
          <a:xfrm>
            <a:off x="1399216" y="957358"/>
            <a:ext cx="2491587" cy="15820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ビジネス</a:t>
            </a:r>
          </a:p>
        </p:txBody>
      </p:sp>
      <p:sp>
        <p:nvSpPr>
          <p:cNvPr id="5" name="正方形/長方形 4"/>
          <p:cNvSpPr/>
          <p:nvPr/>
        </p:nvSpPr>
        <p:spPr>
          <a:xfrm>
            <a:off x="1399216" y="2681186"/>
            <a:ext cx="2491587" cy="5071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アプリケーション</a:t>
            </a:r>
          </a:p>
        </p:txBody>
      </p:sp>
      <p:sp>
        <p:nvSpPr>
          <p:cNvPr id="6" name="正方形/長方形 5"/>
          <p:cNvSpPr/>
          <p:nvPr/>
        </p:nvSpPr>
        <p:spPr>
          <a:xfrm>
            <a:off x="1503544" y="3701444"/>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0070C0"/>
                </a:solidFill>
                <a:latin typeface="HGPSoeiKakugothicUB" charset="-128"/>
                <a:ea typeface="HGPSoeiKakugothicUB" charset="-128"/>
                <a:cs typeface="HGPSoeiKakugothicUB" charset="-128"/>
              </a:rPr>
              <a:t>ミドルウェア</a:t>
            </a:r>
          </a:p>
        </p:txBody>
      </p:sp>
      <p:sp>
        <p:nvSpPr>
          <p:cNvPr id="7" name="正方形/長方形 6"/>
          <p:cNvSpPr/>
          <p:nvPr/>
        </p:nvSpPr>
        <p:spPr>
          <a:xfrm>
            <a:off x="1503544" y="4028235"/>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0070C0"/>
                </a:solidFill>
                <a:latin typeface="HGPSoeiKakugothicUB" charset="-128"/>
                <a:ea typeface="HGPSoeiKakugothicUB" charset="-128"/>
                <a:cs typeface="HGPSoeiKakugothicUB" charset="-128"/>
              </a:rPr>
              <a:t>オペレーティング・システム</a:t>
            </a:r>
          </a:p>
        </p:txBody>
      </p:sp>
      <p:sp>
        <p:nvSpPr>
          <p:cNvPr id="8" name="正方形/長方形 7"/>
          <p:cNvSpPr/>
          <p:nvPr/>
        </p:nvSpPr>
        <p:spPr>
          <a:xfrm>
            <a:off x="1503544" y="5068648"/>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accent5">
                    <a:lumMod val="75000"/>
                  </a:schemeClr>
                </a:solidFill>
                <a:latin typeface="HGPSoeiKakugothicUB" charset="-128"/>
                <a:ea typeface="HGPSoeiKakugothicUB" charset="-128"/>
                <a:cs typeface="HGPSoeiKakugothicUB" charset="-128"/>
              </a:rPr>
              <a:t>ハードウェア</a:t>
            </a:r>
          </a:p>
        </p:txBody>
      </p:sp>
      <p:sp>
        <p:nvSpPr>
          <p:cNvPr id="9" name="正方形/長方形 8"/>
          <p:cNvSpPr/>
          <p:nvPr/>
        </p:nvSpPr>
        <p:spPr>
          <a:xfrm>
            <a:off x="1503544" y="538135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accent5">
                    <a:lumMod val="75000"/>
                  </a:schemeClr>
                </a:solidFill>
                <a:latin typeface="HGPSoeiKakugothicUB" charset="-128"/>
                <a:ea typeface="HGPSoeiKakugothicUB" charset="-128"/>
                <a:cs typeface="HGPSoeiKakugothicUB" charset="-128"/>
              </a:rPr>
              <a:t>ネットワーク</a:t>
            </a:r>
          </a:p>
        </p:txBody>
      </p:sp>
      <p:sp>
        <p:nvSpPr>
          <p:cNvPr id="10" name="正方形/長方形 9"/>
          <p:cNvSpPr/>
          <p:nvPr/>
        </p:nvSpPr>
        <p:spPr>
          <a:xfrm>
            <a:off x="1503545" y="569586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accent5">
                    <a:lumMod val="75000"/>
                  </a:schemeClr>
                </a:solidFill>
                <a:latin typeface="HGPSoeiKakugothicUB" charset="-128"/>
                <a:ea typeface="HGPSoeiKakugothicUB" charset="-128"/>
                <a:cs typeface="HGPSoeiKakugothicUB" charset="-128"/>
              </a:rPr>
              <a:t>データセンター</a:t>
            </a:r>
          </a:p>
        </p:txBody>
      </p:sp>
      <p:sp>
        <p:nvSpPr>
          <p:cNvPr id="11" name="正方形/長方形 10"/>
          <p:cNvSpPr/>
          <p:nvPr/>
        </p:nvSpPr>
        <p:spPr>
          <a:xfrm>
            <a:off x="859167" y="957357"/>
            <a:ext cx="447995" cy="158203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HGPSoeiKakugothicUB" charset="-128"/>
                <a:ea typeface="HGPSoeiKakugothicUB" charset="-128"/>
                <a:cs typeface="HGPSoeiKakugothicUB" charset="-128"/>
              </a:rPr>
              <a:t>ビジネス</a:t>
            </a:r>
            <a:r>
              <a:rPr lang="ja-JP" altLang="en-US" sz="1200" dirty="0">
                <a:solidFill>
                  <a:srgbClr val="FFFFFF"/>
                </a:solidFill>
                <a:latin typeface="HGPSoeiKakugothicUB" charset="-128"/>
                <a:ea typeface="HGPSoeiKakugothicUB" charset="-128"/>
                <a:cs typeface="HGPSoeiKakugothicUB" charset="-128"/>
              </a:rPr>
              <a:t>価値</a:t>
            </a:r>
            <a:r>
              <a:rPr kumimoji="1" lang="ja-JP" altLang="en-US" sz="1200" dirty="0">
                <a:solidFill>
                  <a:srgbClr val="FFFFFF"/>
                </a:solidFill>
                <a:latin typeface="HGPSoeiKakugothicUB" charset="-128"/>
                <a:ea typeface="HGPSoeiKakugothicUB" charset="-128"/>
                <a:cs typeface="HGPSoeiKakugothicUB" charset="-128"/>
              </a:rPr>
              <a:t>の創出</a:t>
            </a:r>
          </a:p>
        </p:txBody>
      </p:sp>
      <p:sp>
        <p:nvSpPr>
          <p:cNvPr id="12" name="正方形/長方形 11"/>
          <p:cNvSpPr/>
          <p:nvPr/>
        </p:nvSpPr>
        <p:spPr>
          <a:xfrm>
            <a:off x="859167" y="2683411"/>
            <a:ext cx="447996" cy="34289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HGPSoeiKakugothicUB" charset="-128"/>
                <a:ea typeface="HGPSoeiKakugothicUB" charset="-128"/>
                <a:cs typeface="HGPSoeiKakugothicUB" charset="-128"/>
              </a:rPr>
              <a:t>手段の提供</a:t>
            </a:r>
          </a:p>
        </p:txBody>
      </p:sp>
      <p:sp>
        <p:nvSpPr>
          <p:cNvPr id="13" name="正方形/長方形 12"/>
          <p:cNvSpPr/>
          <p:nvPr/>
        </p:nvSpPr>
        <p:spPr>
          <a:xfrm>
            <a:off x="3982857" y="957357"/>
            <a:ext cx="1239656" cy="1582037"/>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サービス</a:t>
            </a:r>
            <a:endParaRPr kumimoji="1" lang="en-US" altLang="ja-JP" sz="1400" dirty="0">
              <a:solidFill>
                <a:srgbClr val="FFFFFF"/>
              </a:solidFill>
              <a:latin typeface="HGPSoeiKakugothicUB" charset="-128"/>
              <a:ea typeface="HGPSoeiKakugothicUB" charset="-128"/>
              <a:cs typeface="HGPSoeiKakugothicUB" charset="-128"/>
            </a:endParaRPr>
          </a:p>
          <a:p>
            <a:pPr algn="ctr"/>
            <a:r>
              <a:rPr kumimoji="1" lang="ja-JP" altLang="en-US" sz="800" dirty="0">
                <a:solidFill>
                  <a:srgbClr val="FFFFFF"/>
                </a:solidFill>
                <a:latin typeface="HGPSoeiKakugothicUB" charset="-128"/>
                <a:ea typeface="HGPSoeiKakugothicUB" charset="-128"/>
                <a:cs typeface="HGPSoeiKakugothicUB" charset="-128"/>
              </a:rPr>
              <a:t>として</a:t>
            </a:r>
            <a:r>
              <a:rPr kumimoji="1" lang="ja-JP" altLang="en-US" sz="1400" dirty="0">
                <a:solidFill>
                  <a:srgbClr val="FFFFFF"/>
                </a:solidFill>
                <a:latin typeface="HGPSoeiKakugothicUB" charset="-128"/>
                <a:ea typeface="HGPSoeiKakugothicUB" charset="-128"/>
                <a:cs typeface="HGPSoeiKakugothicUB" charset="-128"/>
              </a:rPr>
              <a:t>利用</a:t>
            </a:r>
          </a:p>
        </p:txBody>
      </p:sp>
      <p:sp>
        <p:nvSpPr>
          <p:cNvPr id="14" name="正方形/長方形 13"/>
          <p:cNvSpPr/>
          <p:nvPr/>
        </p:nvSpPr>
        <p:spPr>
          <a:xfrm>
            <a:off x="3982858" y="2683410"/>
            <a:ext cx="576867" cy="34289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保守</a:t>
            </a:r>
            <a:endParaRPr kumimoji="1" lang="en-US" altLang="ja-JP" sz="1400" dirty="0">
              <a:solidFill>
                <a:srgbClr val="FFFFFF"/>
              </a:solidFill>
              <a:latin typeface="HGPSoeiKakugothicUB" charset="-128"/>
              <a:ea typeface="HGPSoeiKakugothicUB" charset="-128"/>
              <a:cs typeface="HGPSoeiKakugothicUB" charset="-128"/>
            </a:endParaRPr>
          </a:p>
          <a:p>
            <a:pPr algn="ctr"/>
            <a:endParaRPr kumimoji="1" lang="en-US" altLang="ja-JP" sz="1400" dirty="0">
              <a:solidFill>
                <a:srgbClr val="FFFFFF"/>
              </a:solidFill>
              <a:latin typeface="HGPSoeiKakugothicUB" charset="-128"/>
              <a:ea typeface="HGPSoeiKakugothicUB" charset="-128"/>
              <a:cs typeface="HGPSoeiKakugothicUB" charset="-128"/>
            </a:endParaRPr>
          </a:p>
          <a:p>
            <a:pPr algn="ctr"/>
            <a:r>
              <a:rPr kumimoji="1" lang="ja-JP" altLang="en-US" sz="1400" dirty="0">
                <a:solidFill>
                  <a:srgbClr val="FFFFFF"/>
                </a:solidFill>
                <a:latin typeface="HGPSoeiKakugothicUB" charset="-128"/>
                <a:ea typeface="HGPSoeiKakugothicUB" charset="-128"/>
                <a:cs typeface="HGPSoeiKakugothicUB" charset="-128"/>
              </a:rPr>
              <a:t>運用</a:t>
            </a:r>
            <a:endParaRPr kumimoji="1" lang="en-US" altLang="ja-JP" sz="1400" dirty="0">
              <a:solidFill>
                <a:srgbClr val="FFFFFF"/>
              </a:solidFill>
              <a:latin typeface="HGPSoeiKakugothicUB" charset="-128"/>
              <a:ea typeface="HGPSoeiKakugothicUB" charset="-128"/>
              <a:cs typeface="HGPSoeiKakugothicUB" charset="-128"/>
            </a:endParaRPr>
          </a:p>
        </p:txBody>
      </p:sp>
      <p:sp>
        <p:nvSpPr>
          <p:cNvPr id="15" name="正方形/長方形 14"/>
          <p:cNvSpPr/>
          <p:nvPr/>
        </p:nvSpPr>
        <p:spPr>
          <a:xfrm>
            <a:off x="4645646" y="2681185"/>
            <a:ext cx="576867" cy="50716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開発</a:t>
            </a:r>
            <a:endParaRPr kumimoji="1" lang="en-US" altLang="ja-JP" sz="1400" dirty="0">
              <a:solidFill>
                <a:srgbClr val="FFFFFF"/>
              </a:solidFill>
              <a:latin typeface="HGPSoeiKakugothicUB" charset="-128"/>
              <a:ea typeface="HGPSoeiKakugothicUB" charset="-128"/>
              <a:cs typeface="HGPSoeiKakugothicUB" charset="-128"/>
            </a:endParaRPr>
          </a:p>
        </p:txBody>
      </p:sp>
      <p:sp>
        <p:nvSpPr>
          <p:cNvPr id="16" name="正方形/長方形 15"/>
          <p:cNvSpPr/>
          <p:nvPr/>
        </p:nvSpPr>
        <p:spPr>
          <a:xfrm>
            <a:off x="4645646" y="3327785"/>
            <a:ext cx="576867" cy="278457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導入</a:t>
            </a:r>
            <a:endParaRPr kumimoji="1" lang="en-US" altLang="ja-JP" sz="1400" dirty="0">
              <a:solidFill>
                <a:srgbClr val="FFFFFF"/>
              </a:solidFill>
              <a:latin typeface="HGPSoeiKakugothicUB" charset="-128"/>
              <a:ea typeface="HGPSoeiKakugothicUB" charset="-128"/>
              <a:cs typeface="HGPSoeiKakugothicUB" charset="-128"/>
            </a:endParaRPr>
          </a:p>
          <a:p>
            <a:pPr algn="ctr"/>
            <a:endParaRPr kumimoji="1" lang="en-US" altLang="ja-JP" sz="1400" dirty="0">
              <a:solidFill>
                <a:srgbClr val="FFFFFF"/>
              </a:solidFill>
              <a:latin typeface="HGPSoeiKakugothicUB" charset="-128"/>
              <a:ea typeface="HGPSoeiKakugothicUB" charset="-128"/>
              <a:cs typeface="HGPSoeiKakugothicUB" charset="-128"/>
            </a:endParaRPr>
          </a:p>
          <a:p>
            <a:pPr algn="ctr"/>
            <a:r>
              <a:rPr lang="ja-JP" altLang="en-US" sz="1400" dirty="0">
                <a:solidFill>
                  <a:srgbClr val="FFFFFF"/>
                </a:solidFill>
                <a:latin typeface="HGPSoeiKakugothicUB" charset="-128"/>
                <a:ea typeface="HGPSoeiKakugothicUB" charset="-128"/>
                <a:cs typeface="HGPSoeiKakugothicUB" charset="-128"/>
              </a:rPr>
              <a:t>構築</a:t>
            </a:r>
            <a:endParaRPr kumimoji="1" lang="en-US" altLang="ja-JP" sz="1400" dirty="0">
              <a:solidFill>
                <a:srgbClr val="FFFFFF"/>
              </a:solidFill>
              <a:latin typeface="HGPSoeiKakugothicUB" charset="-128"/>
              <a:ea typeface="HGPSoeiKakugothicUB" charset="-128"/>
              <a:cs typeface="HGPSoeiKakugothicUB" charset="-128"/>
            </a:endParaRPr>
          </a:p>
        </p:txBody>
      </p:sp>
      <p:sp>
        <p:nvSpPr>
          <p:cNvPr id="20" name="正方形/長方形 19"/>
          <p:cNvSpPr/>
          <p:nvPr/>
        </p:nvSpPr>
        <p:spPr>
          <a:xfrm>
            <a:off x="1996022" y="3343488"/>
            <a:ext cx="1316386" cy="307777"/>
          </a:xfrm>
          <a:prstGeom prst="rect">
            <a:avLst/>
          </a:prstGeom>
        </p:spPr>
        <p:txBody>
          <a:bodyPr wrap="none">
            <a:spAutoFit/>
          </a:bodyPr>
          <a:lstStyle/>
          <a:p>
            <a:pPr algn="ctr"/>
            <a:r>
              <a:rPr lang="ja-JP" altLang="en-US" sz="1400">
                <a:solidFill>
                  <a:srgbClr val="FFFFFF"/>
                </a:solidFill>
                <a:latin typeface="HGPSoeiKakugothicUB" charset="-128"/>
                <a:ea typeface="HGPSoeiKakugothicUB" charset="-128"/>
                <a:cs typeface="HGPSoeiKakugothicUB" charset="-128"/>
              </a:rPr>
              <a:t>プラットフォーム</a:t>
            </a:r>
            <a:endParaRPr lang="ja-JP" altLang="en-US" sz="1400" dirty="0">
              <a:solidFill>
                <a:srgbClr val="FFFFFF"/>
              </a:solidFill>
              <a:latin typeface="HGPSoeiKakugothicUB" charset="-128"/>
              <a:ea typeface="HGPSoeiKakugothicUB" charset="-128"/>
              <a:cs typeface="HGPSoeiKakugothicUB" charset="-128"/>
            </a:endParaRPr>
          </a:p>
        </p:txBody>
      </p:sp>
      <p:sp>
        <p:nvSpPr>
          <p:cNvPr id="22" name="正方形/長方形 21"/>
          <p:cNvSpPr/>
          <p:nvPr/>
        </p:nvSpPr>
        <p:spPr>
          <a:xfrm>
            <a:off x="1737940" y="4639447"/>
            <a:ext cx="1832553" cy="307777"/>
          </a:xfrm>
          <a:prstGeom prst="rect">
            <a:avLst/>
          </a:prstGeom>
        </p:spPr>
        <p:txBody>
          <a:bodyPr wrap="none">
            <a:spAutoFit/>
          </a:bodyPr>
          <a:lstStyle/>
          <a:p>
            <a:pPr algn="ctr"/>
            <a:r>
              <a:rPr lang="ja-JP" altLang="en-US" sz="1400" dirty="0">
                <a:solidFill>
                  <a:srgbClr val="FFFFFF"/>
                </a:solidFill>
                <a:latin typeface="HGPSoeiKakugothicUB" charset="-128"/>
                <a:ea typeface="HGPSoeiKakugothicUB" charset="-128"/>
                <a:cs typeface="HGPSoeiKakugothicUB" charset="-128"/>
              </a:rPr>
              <a:t>インフラストラクチャー</a:t>
            </a:r>
          </a:p>
        </p:txBody>
      </p:sp>
      <p:sp>
        <p:nvSpPr>
          <p:cNvPr id="23" name="正方形/長方形 22"/>
          <p:cNvSpPr/>
          <p:nvPr/>
        </p:nvSpPr>
        <p:spPr>
          <a:xfrm>
            <a:off x="5414115" y="979043"/>
            <a:ext cx="2954656" cy="369332"/>
          </a:xfrm>
          <a:prstGeom prst="rect">
            <a:avLst/>
          </a:prstGeom>
        </p:spPr>
        <p:txBody>
          <a:bodyPr wrap="none">
            <a:spAutoFit/>
          </a:bodyPr>
          <a:lstStyle/>
          <a:p>
            <a:pPr algn="ctr"/>
            <a:r>
              <a:rPr lang="ja-JP" altLang="en-US" b="1" dirty="0">
                <a:solidFill>
                  <a:schemeClr val="accent6">
                    <a:lumMod val="75000"/>
                  </a:schemeClr>
                </a:solidFill>
                <a:latin typeface="Meiryo" charset="-128"/>
                <a:ea typeface="Meiryo" charset="-128"/>
                <a:cs typeface="Meiryo" charset="-128"/>
              </a:rPr>
              <a:t>人間の役割が拡大する領域</a:t>
            </a:r>
          </a:p>
        </p:txBody>
      </p:sp>
      <p:sp>
        <p:nvSpPr>
          <p:cNvPr id="24" name="正方形/長方形 23"/>
          <p:cNvSpPr/>
          <p:nvPr/>
        </p:nvSpPr>
        <p:spPr>
          <a:xfrm>
            <a:off x="5414115" y="3068455"/>
            <a:ext cx="2954655" cy="369332"/>
          </a:xfrm>
          <a:prstGeom prst="rect">
            <a:avLst/>
          </a:prstGeom>
        </p:spPr>
        <p:txBody>
          <a:bodyPr wrap="none">
            <a:spAutoFit/>
          </a:bodyPr>
          <a:lstStyle/>
          <a:p>
            <a:pPr algn="ctr"/>
            <a:r>
              <a:rPr lang="ja-JP" altLang="en-US" b="1" dirty="0">
                <a:solidFill>
                  <a:srgbClr val="0432FF"/>
                </a:solidFill>
                <a:latin typeface="Meiryo" charset="-128"/>
                <a:ea typeface="Meiryo" charset="-128"/>
                <a:cs typeface="Meiryo" charset="-128"/>
              </a:rPr>
              <a:t>機械の役割が拡大する領域</a:t>
            </a:r>
          </a:p>
        </p:txBody>
      </p:sp>
      <p:sp>
        <p:nvSpPr>
          <p:cNvPr id="25" name="正方形/長方形 24"/>
          <p:cNvSpPr/>
          <p:nvPr/>
        </p:nvSpPr>
        <p:spPr>
          <a:xfrm>
            <a:off x="5407703" y="1379043"/>
            <a:ext cx="3352200" cy="738664"/>
          </a:xfrm>
          <a:prstGeom prst="rect">
            <a:avLst/>
          </a:prstGeom>
        </p:spPr>
        <p:txBody>
          <a:bodyPr wrap="none">
            <a:spAutoFit/>
          </a:bodyPr>
          <a:lstStyle/>
          <a:p>
            <a:pPr marL="285750" indent="-285750">
              <a:buFont typeface="Wingdings" charset="2"/>
              <a:buChar char="Ø"/>
            </a:pPr>
            <a:r>
              <a:rPr lang="en-US" altLang="ja-JP" sz="1400" dirty="0">
                <a:solidFill>
                  <a:schemeClr val="accent6">
                    <a:lumMod val="75000"/>
                  </a:schemeClr>
                </a:solidFill>
                <a:latin typeface="Meiryo" charset="-128"/>
                <a:ea typeface="Meiryo" charset="-128"/>
                <a:cs typeface="Meiryo" charset="-128"/>
              </a:rPr>
              <a:t>IT</a:t>
            </a:r>
            <a:r>
              <a:rPr lang="ja-JP" altLang="en-US" sz="1400" dirty="0">
                <a:solidFill>
                  <a:schemeClr val="accent6">
                    <a:lumMod val="75000"/>
                  </a:schemeClr>
                </a:solidFill>
                <a:latin typeface="Meiryo" charset="-128"/>
                <a:ea typeface="Meiryo" charset="-128"/>
                <a:cs typeface="Meiryo" charset="-128"/>
              </a:rPr>
              <a:t>を活かした経営・事業戦略の策定</a:t>
            </a:r>
            <a:endParaRPr lang="en-US" altLang="ja-JP" sz="1400"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en-US" altLang="ja-JP" sz="1400" dirty="0">
                <a:solidFill>
                  <a:schemeClr val="accent6">
                    <a:lumMod val="75000"/>
                  </a:schemeClr>
                </a:solidFill>
                <a:latin typeface="Meiryo" charset="-128"/>
                <a:ea typeface="Meiryo" charset="-128"/>
                <a:cs typeface="Meiryo" charset="-128"/>
              </a:rPr>
              <a:t>IT</a:t>
            </a:r>
            <a:r>
              <a:rPr lang="ja-JP" altLang="en-US" sz="1400" dirty="0">
                <a:solidFill>
                  <a:schemeClr val="accent6">
                    <a:lumMod val="75000"/>
                  </a:schemeClr>
                </a:solidFill>
                <a:latin typeface="Meiryo" charset="-128"/>
                <a:ea typeface="Meiryo" charset="-128"/>
                <a:cs typeface="Meiryo" charset="-128"/>
              </a:rPr>
              <a:t>を活かしたビジネスの開発</a:t>
            </a:r>
            <a:endParaRPr lang="en-US" altLang="ja-JP" sz="1400"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sz="1400" dirty="0">
                <a:solidFill>
                  <a:schemeClr val="accent6">
                    <a:lumMod val="75000"/>
                  </a:schemeClr>
                </a:solidFill>
                <a:latin typeface="Meiryo" charset="-128"/>
                <a:ea typeface="Meiryo" charset="-128"/>
                <a:cs typeface="Meiryo" charset="-128"/>
              </a:rPr>
              <a:t>システム全体の企画・設計</a:t>
            </a:r>
            <a:endParaRPr lang="en-US" altLang="ja-JP" sz="1400" dirty="0">
              <a:solidFill>
                <a:schemeClr val="accent6">
                  <a:lumMod val="75000"/>
                </a:schemeClr>
              </a:solidFill>
              <a:latin typeface="Meiryo" charset="-128"/>
              <a:ea typeface="Meiryo" charset="-128"/>
              <a:cs typeface="Meiryo" charset="-128"/>
            </a:endParaRPr>
          </a:p>
        </p:txBody>
      </p:sp>
      <p:sp>
        <p:nvSpPr>
          <p:cNvPr id="26" name="正方形/長方形 25"/>
          <p:cNvSpPr/>
          <p:nvPr/>
        </p:nvSpPr>
        <p:spPr>
          <a:xfrm>
            <a:off x="5414115" y="3635561"/>
            <a:ext cx="3345788" cy="738664"/>
          </a:xfrm>
          <a:prstGeom prst="rect">
            <a:avLst/>
          </a:prstGeom>
        </p:spPr>
        <p:txBody>
          <a:bodyPr wrap="none">
            <a:spAutoFit/>
          </a:bodyPr>
          <a:lstStyle/>
          <a:p>
            <a:pPr marL="285750" indent="-285750">
              <a:buFont typeface="Wingdings" charset="2"/>
              <a:buChar char="Ø"/>
            </a:pPr>
            <a:r>
              <a:rPr lang="ja-JP" altLang="en-US" sz="1400" dirty="0">
                <a:solidFill>
                  <a:srgbClr val="0432FF"/>
                </a:solidFill>
                <a:latin typeface="Meiryo" charset="-128"/>
                <a:ea typeface="Meiryo" charset="-128"/>
                <a:cs typeface="Meiryo" charset="-128"/>
              </a:rPr>
              <a:t>クラウド・コンピューティング</a:t>
            </a:r>
            <a:endParaRPr lang="en-US" altLang="ja-JP" sz="1400" dirty="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a:solidFill>
                  <a:srgbClr val="0432FF"/>
                </a:solidFill>
                <a:latin typeface="Meiryo" charset="-128"/>
                <a:ea typeface="Meiryo" charset="-128"/>
                <a:cs typeface="Meiryo" charset="-128"/>
              </a:rPr>
              <a:t>サーバーレス・アーキテクチャ</a:t>
            </a:r>
            <a:endParaRPr lang="en-US" altLang="ja-JP" sz="1400" dirty="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a:solidFill>
                  <a:srgbClr val="0432FF"/>
                </a:solidFill>
                <a:latin typeface="Meiryo" charset="-128"/>
                <a:ea typeface="Meiryo" charset="-128"/>
                <a:cs typeface="Meiryo" charset="-128"/>
              </a:rPr>
              <a:t>人工知能を活かした自動化・自律化</a:t>
            </a:r>
            <a:endParaRPr lang="en-US" altLang="ja-JP" sz="1400" dirty="0">
              <a:solidFill>
                <a:srgbClr val="0432FF"/>
              </a:solidFill>
              <a:latin typeface="Meiryo" charset="-128"/>
              <a:ea typeface="Meiryo" charset="-128"/>
              <a:cs typeface="Meiryo" charset="-128"/>
            </a:endParaRPr>
          </a:p>
        </p:txBody>
      </p:sp>
      <p:sp>
        <p:nvSpPr>
          <p:cNvPr id="27" name="正方形/長方形 26"/>
          <p:cNvSpPr/>
          <p:nvPr/>
        </p:nvSpPr>
        <p:spPr>
          <a:xfrm>
            <a:off x="5388211" y="4713148"/>
            <a:ext cx="3350754" cy="13992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p:cNvSpPr txBox="1"/>
          <p:nvPr/>
        </p:nvSpPr>
        <p:spPr>
          <a:xfrm>
            <a:off x="5458998" y="5120367"/>
            <a:ext cx="3095719" cy="615553"/>
          </a:xfrm>
          <a:prstGeom prst="rect">
            <a:avLst/>
          </a:prstGeom>
          <a:noFill/>
        </p:spPr>
        <p:txBody>
          <a:bodyPr wrap="none" rtlCol="0">
            <a:spAutoFit/>
          </a:bodyPr>
          <a:lstStyle/>
          <a:p>
            <a:r>
              <a:rPr kumimoji="1" lang="ja-JP" altLang="en-US" sz="1400" b="1" dirty="0">
                <a:solidFill>
                  <a:srgbClr val="FF6666"/>
                </a:solidFill>
                <a:latin typeface="Meiryo" charset="-128"/>
                <a:ea typeface="Meiryo" charset="-128"/>
                <a:cs typeface="Meiryo" charset="-128"/>
              </a:rPr>
              <a:t>運用技術者</a:t>
            </a:r>
            <a:r>
              <a:rPr kumimoji="1" lang="ja-JP" altLang="en-US" sz="1000" dirty="0">
                <a:solidFill>
                  <a:srgbClr val="FF6666"/>
                </a:solidFill>
                <a:latin typeface="Meiryo" charset="-128"/>
                <a:ea typeface="Meiryo" charset="-128"/>
                <a:cs typeface="Meiryo" charset="-128"/>
              </a:rPr>
              <a:t>から</a:t>
            </a:r>
            <a:endParaRPr kumimoji="1" lang="en-US" altLang="ja-JP" sz="1000" dirty="0">
              <a:solidFill>
                <a:srgbClr val="FF6666"/>
              </a:solidFill>
              <a:latin typeface="Meiryo" charset="-128"/>
              <a:ea typeface="Meiryo" charset="-128"/>
              <a:cs typeface="Meiryo" charset="-128"/>
            </a:endParaRPr>
          </a:p>
          <a:p>
            <a:endParaRPr kumimoji="1" lang="en-US" altLang="ja-JP" sz="800" dirty="0">
              <a:solidFill>
                <a:srgbClr val="FF6666"/>
              </a:solidFill>
              <a:latin typeface="Meiryo" charset="-128"/>
              <a:ea typeface="Meiryo" charset="-128"/>
              <a:cs typeface="Meiryo" charset="-128"/>
            </a:endParaRPr>
          </a:p>
          <a:p>
            <a:r>
              <a:rPr lang="en-US" altLang="ja-JP" sz="1200" b="1" dirty="0">
                <a:solidFill>
                  <a:srgbClr val="FF6666"/>
                </a:solidFill>
                <a:latin typeface="Meiryo" charset="-128"/>
                <a:ea typeface="Meiryo" charset="-128"/>
                <a:cs typeface="Meiryo" charset="-128"/>
              </a:rPr>
              <a:t>  </a:t>
            </a:r>
            <a:r>
              <a:rPr lang="ja-JP" altLang="en-US" sz="1200" b="1" dirty="0">
                <a:solidFill>
                  <a:srgbClr val="FF6666"/>
                </a:solidFill>
                <a:latin typeface="Meiryo" charset="-128"/>
                <a:ea typeface="Meiryo" charset="-128"/>
                <a:cs typeface="Meiryo" charset="-128"/>
              </a:rPr>
              <a:t>　システム・アーキテクト</a:t>
            </a:r>
            <a:r>
              <a:rPr lang="ja-JP" altLang="en-US" sz="1000" dirty="0">
                <a:solidFill>
                  <a:srgbClr val="FF6666"/>
                </a:solidFill>
                <a:latin typeface="Meiryo" charset="-128"/>
                <a:ea typeface="Meiryo" charset="-128"/>
                <a:cs typeface="Meiryo" charset="-128"/>
              </a:rPr>
              <a:t>や</a:t>
            </a:r>
            <a:r>
              <a:rPr lang="en-US" altLang="ja-JP" sz="1200" b="1" dirty="0">
                <a:solidFill>
                  <a:srgbClr val="FF6666"/>
                </a:solidFill>
                <a:latin typeface="Meiryo" charset="-128"/>
                <a:ea typeface="Meiryo" charset="-128"/>
                <a:cs typeface="Meiryo" charset="-128"/>
              </a:rPr>
              <a:t>SRE</a:t>
            </a:r>
            <a:r>
              <a:rPr lang="ja-JP" altLang="en-US" sz="1000" dirty="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
        <p:nvSpPr>
          <p:cNvPr id="29" name="テキスト ボックス 28"/>
          <p:cNvSpPr txBox="1"/>
          <p:nvPr/>
        </p:nvSpPr>
        <p:spPr>
          <a:xfrm>
            <a:off x="5470844" y="2164242"/>
            <a:ext cx="3185487" cy="615553"/>
          </a:xfrm>
          <a:prstGeom prst="rect">
            <a:avLst/>
          </a:prstGeom>
          <a:noFill/>
        </p:spPr>
        <p:txBody>
          <a:bodyPr wrap="none" rtlCol="0">
            <a:spAutoFit/>
          </a:bodyPr>
          <a:lstStyle/>
          <a:p>
            <a:r>
              <a:rPr kumimoji="1" lang="ja-JP" altLang="en-US" sz="1400" b="1" dirty="0">
                <a:solidFill>
                  <a:srgbClr val="FF6666"/>
                </a:solidFill>
                <a:latin typeface="Meiryo" charset="-128"/>
                <a:ea typeface="Meiryo" charset="-128"/>
                <a:cs typeface="Meiryo" charset="-128"/>
              </a:rPr>
              <a:t>アプリケーション開発者</a:t>
            </a:r>
            <a:r>
              <a:rPr kumimoji="1" lang="ja-JP" altLang="en-US" sz="1000" dirty="0">
                <a:solidFill>
                  <a:srgbClr val="FF6666"/>
                </a:solidFill>
                <a:latin typeface="Meiryo" charset="-128"/>
                <a:ea typeface="Meiryo" charset="-128"/>
                <a:cs typeface="Meiryo" charset="-128"/>
              </a:rPr>
              <a:t>から</a:t>
            </a:r>
            <a:endParaRPr kumimoji="1" lang="en-US" altLang="ja-JP" sz="1000" dirty="0">
              <a:solidFill>
                <a:srgbClr val="FF6666"/>
              </a:solidFill>
              <a:latin typeface="Meiryo" charset="-128"/>
              <a:ea typeface="Meiryo" charset="-128"/>
              <a:cs typeface="Meiryo" charset="-128"/>
            </a:endParaRPr>
          </a:p>
          <a:p>
            <a:endParaRPr kumimoji="1" lang="en-US" altLang="ja-JP" sz="800" dirty="0">
              <a:solidFill>
                <a:srgbClr val="FF6666"/>
              </a:solidFill>
              <a:latin typeface="Meiryo" charset="-128"/>
              <a:ea typeface="Meiryo" charset="-128"/>
              <a:cs typeface="Meiryo" charset="-128"/>
            </a:endParaRPr>
          </a:p>
          <a:p>
            <a:r>
              <a:rPr lang="en-US" altLang="ja-JP" sz="1200" b="1" dirty="0">
                <a:solidFill>
                  <a:srgbClr val="FF6666"/>
                </a:solidFill>
                <a:latin typeface="Meiryo" charset="-128"/>
                <a:ea typeface="Meiryo" charset="-128"/>
                <a:cs typeface="Meiryo" charset="-128"/>
              </a:rPr>
              <a:t> </a:t>
            </a:r>
            <a:r>
              <a:rPr lang="ja-JP" altLang="en-US" sz="1200" b="1" dirty="0">
                <a:solidFill>
                  <a:srgbClr val="FF6666"/>
                </a:solidFill>
                <a:latin typeface="Meiryo" charset="-128"/>
                <a:ea typeface="Meiryo" charset="-128"/>
                <a:cs typeface="Meiryo" charset="-128"/>
              </a:rPr>
              <a:t>ビジネス・アーキテクト</a:t>
            </a:r>
            <a:r>
              <a:rPr lang="ja-JP" altLang="en-US" sz="1000" dirty="0">
                <a:solidFill>
                  <a:srgbClr val="FF6666"/>
                </a:solidFill>
                <a:latin typeface="Meiryo" charset="-128"/>
                <a:ea typeface="Meiryo" charset="-128"/>
                <a:cs typeface="Meiryo" charset="-128"/>
              </a:rPr>
              <a:t>や</a:t>
            </a:r>
            <a:r>
              <a:rPr lang="ja-JP" altLang="en-US" sz="1200" b="1" dirty="0">
                <a:solidFill>
                  <a:srgbClr val="FF6666"/>
                </a:solidFill>
                <a:latin typeface="Meiryo" charset="-128"/>
                <a:ea typeface="Meiryo" charset="-128"/>
                <a:cs typeface="Meiryo" charset="-128"/>
              </a:rPr>
              <a:t>コンサル</a:t>
            </a:r>
            <a:r>
              <a:rPr lang="ja-JP" altLang="en-US" sz="1000" dirty="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721400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6912"/>
            <a:ext cx="8686800" cy="416221"/>
          </a:xfrm>
        </p:spPr>
        <p:txBody>
          <a:bodyPr/>
          <a:lstStyle/>
          <a:p>
            <a:r>
              <a:rPr kumimoji="1" lang="ja-JP" altLang="en-US" dirty="0"/>
              <a:t>運用技術者から</a:t>
            </a:r>
            <a:r>
              <a:rPr kumimoji="1" lang="en-US" altLang="ja-JP" dirty="0">
                <a:latin typeface="Meiryo" charset="-128"/>
                <a:ea typeface="Meiryo" charset="-128"/>
                <a:cs typeface="Meiryo" charset="-128"/>
              </a:rPr>
              <a:t>SRE</a:t>
            </a:r>
            <a:r>
              <a:rPr kumimoji="1" lang="ja-JP" altLang="en-US" dirty="0"/>
              <a:t>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sp>
        <p:nvSpPr>
          <p:cNvPr id="5" name="正方形/長方形 4"/>
          <p:cNvSpPr/>
          <p:nvPr/>
        </p:nvSpPr>
        <p:spPr>
          <a:xfrm>
            <a:off x="464522" y="1638622"/>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の実務上の利用方法について問い合わせを受けて対応する窓口業務</a:t>
            </a:r>
          </a:p>
        </p:txBody>
      </p:sp>
      <p:sp>
        <p:nvSpPr>
          <p:cNvPr id="6" name="正方形/長方形 5"/>
          <p:cNvSpPr/>
          <p:nvPr/>
        </p:nvSpPr>
        <p:spPr>
          <a:xfrm>
            <a:off x="464522" y="2286694"/>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chemeClr val="bg1"/>
                </a:solidFill>
                <a:latin typeface="Meiryo" charset="-128"/>
                <a:ea typeface="Meiryo" charset="-128"/>
                <a:cs typeface="Meiryo" charset="-128"/>
              </a:rPr>
              <a:t>定められたオペレーションを繰り返し実施する定常業務</a:t>
            </a:r>
            <a:endParaRPr lang="en-US" altLang="ja-JP" sz="1200" dirty="0">
              <a:solidFill>
                <a:schemeClr val="bg1"/>
              </a:solidFill>
              <a:latin typeface="Meiryo" charset="-128"/>
              <a:ea typeface="Meiryo" charset="-128"/>
              <a:cs typeface="Meiryo" charset="-128"/>
            </a:endParaRPr>
          </a:p>
        </p:txBody>
      </p:sp>
      <p:sp>
        <p:nvSpPr>
          <p:cNvPr id="7" name="正方形/長方形 6"/>
          <p:cNvSpPr/>
          <p:nvPr/>
        </p:nvSpPr>
        <p:spPr>
          <a:xfrm>
            <a:off x="464522" y="2934766"/>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に関するトラブルに対応する障害対応業務</a:t>
            </a:r>
          </a:p>
        </p:txBody>
      </p:sp>
      <p:sp>
        <p:nvSpPr>
          <p:cNvPr id="8" name="正方形/長方形 7"/>
          <p:cNvSpPr/>
          <p:nvPr/>
        </p:nvSpPr>
        <p:spPr>
          <a:xfrm>
            <a:off x="464522" y="3582838"/>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chemeClr val="bg1"/>
                </a:solidFill>
                <a:latin typeface="Meiryo" charset="-128"/>
                <a:ea typeface="Meiryo" charset="-128"/>
                <a:cs typeface="Meiryo" charset="-128"/>
              </a:rPr>
              <a:t>インフラ（ネットワークや</a:t>
            </a:r>
            <a:r>
              <a:rPr lang="en-US" altLang="ja-JP" sz="1200" dirty="0">
                <a:solidFill>
                  <a:schemeClr val="bg1"/>
                </a:solidFill>
                <a:latin typeface="Meiryo" charset="-128"/>
                <a:ea typeface="Meiryo" charset="-128"/>
                <a:cs typeface="Meiryo" charset="-128"/>
              </a:rPr>
              <a:t>OS</a:t>
            </a:r>
            <a:r>
              <a:rPr lang="ja-JP" altLang="en-US" sz="1200" dirty="0">
                <a:solidFill>
                  <a:schemeClr val="bg1"/>
                </a:solidFill>
                <a:latin typeface="Meiryo" charset="-128"/>
                <a:ea typeface="Meiryo" charset="-128"/>
                <a:cs typeface="Meiryo" charset="-128"/>
              </a:rPr>
              <a:t>・ハードなどの基盤部分）に関する管理業務（構成管理やキャパシティ管理など）</a:t>
            </a:r>
          </a:p>
        </p:txBody>
      </p:sp>
      <p:sp>
        <p:nvSpPr>
          <p:cNvPr id="9" name="右矢印 8"/>
          <p:cNvSpPr/>
          <p:nvPr/>
        </p:nvSpPr>
        <p:spPr>
          <a:xfrm>
            <a:off x="4981128" y="1674626"/>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a:off x="4981128" y="2322698"/>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4975820" y="2972607"/>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a:off x="4975820" y="3618842"/>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537294" y="802430"/>
            <a:ext cx="3116242" cy="33564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積極的にソフトウェアで置き換えていく</a:t>
            </a:r>
            <a:endParaRPr lang="en-US" altLang="ja-JP" sz="2000" dirty="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a:solidFill>
                  <a:schemeClr val="bg1"/>
                </a:solidFill>
                <a:latin typeface="Meiryo" charset="-128"/>
                <a:ea typeface="Meiryo" charset="-128"/>
                <a:cs typeface="Meiryo" charset="-128"/>
              </a:rPr>
              <a:t>クラウド・サービス</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a:solidFill>
                  <a:schemeClr val="bg1"/>
                </a:solidFill>
                <a:latin typeface="Meiryo" charset="-128"/>
                <a:ea typeface="Meiryo" charset="-128"/>
                <a:cs typeface="Meiryo" charset="-128"/>
              </a:rPr>
              <a:t>自動化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自律化ツール</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Ø"/>
            </a:pPr>
            <a:endParaRPr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ビジネスもアプリも要件がどんどん変わっていくので、継続的に改善、手作業をソフトウェアに置き換えていく必要がある</a:t>
            </a:r>
            <a:endParaRPr lang="en-US" altLang="ja-JP" sz="1400" dirty="0">
              <a:solidFill>
                <a:schemeClr val="bg1"/>
              </a:solidFill>
              <a:latin typeface="Meiryo" charset="-128"/>
              <a:ea typeface="Meiryo" charset="-128"/>
              <a:cs typeface="Meiryo" charset="-128"/>
            </a:endParaRPr>
          </a:p>
        </p:txBody>
      </p:sp>
      <p:sp>
        <p:nvSpPr>
          <p:cNvPr id="14" name="正方形/長方形 13"/>
          <p:cNvSpPr/>
          <p:nvPr/>
        </p:nvSpPr>
        <p:spPr>
          <a:xfrm>
            <a:off x="464522" y="4301080"/>
            <a:ext cx="8221334" cy="12259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47675" indent="-166688">
              <a:buFont typeface="Wingdings" charset="2"/>
              <a:buChar char="l"/>
            </a:pPr>
            <a:endParaRPr lang="en-US" altLang="ja-JP" sz="1400" dirty="0">
              <a:solidFill>
                <a:schemeClr val="bg1"/>
              </a:solidFill>
              <a:latin typeface="Meiryo" charset="-128"/>
              <a:ea typeface="Meiryo" charset="-128"/>
              <a:cs typeface="Meiryo" charset="-128"/>
            </a:endParaRPr>
          </a:p>
          <a:p>
            <a:pPr marL="447675" indent="-166688">
              <a:buFont typeface="Wingdings" charset="2"/>
              <a:buChar char="l"/>
            </a:pPr>
            <a:r>
              <a:rPr lang="ja-JP" altLang="en-US" sz="1400" dirty="0">
                <a:solidFill>
                  <a:schemeClr val="bg1"/>
                </a:solidFill>
                <a:latin typeface="Meiryo" charset="-128"/>
                <a:ea typeface="Meiryo" charset="-128"/>
                <a:cs typeface="Meiryo" charset="-128"/>
              </a:rPr>
              <a:t>変更への即応性や信頼性の高いシステム基盤を設計</a:t>
            </a:r>
            <a:endParaRPr lang="en-US" altLang="ja-JP" sz="1400" dirty="0">
              <a:solidFill>
                <a:schemeClr val="bg1"/>
              </a:solidFill>
              <a:latin typeface="Meiryo" charset="-128"/>
              <a:ea typeface="Meiryo" charset="-128"/>
              <a:cs typeface="Meiryo" charset="-128"/>
            </a:endParaRPr>
          </a:p>
          <a:p>
            <a:pPr marL="447675" indent="-166688">
              <a:buFont typeface="Wingdings" charset="2"/>
              <a:buChar char="l"/>
            </a:pPr>
            <a:r>
              <a:rPr lang="ja-JP" altLang="en-US" sz="1400" dirty="0">
                <a:solidFill>
                  <a:schemeClr val="bg1"/>
                </a:solidFill>
                <a:latin typeface="Meiryo" charset="-128"/>
                <a:ea typeface="Meiryo" charset="-128"/>
                <a:cs typeface="Meiryo" charset="-128"/>
              </a:rPr>
              <a:t>運用管理の自動化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自律化の仕組みを設計・構築</a:t>
            </a:r>
            <a:endParaRPr lang="en-US" altLang="ja-JP" sz="1400" dirty="0">
              <a:solidFill>
                <a:schemeClr val="bg1"/>
              </a:solidFill>
              <a:latin typeface="Meiryo" charset="-128"/>
              <a:ea typeface="Meiryo" charset="-128"/>
              <a:cs typeface="Meiryo" charset="-128"/>
            </a:endParaRPr>
          </a:p>
          <a:p>
            <a:pPr marL="447675" indent="-166688">
              <a:buFont typeface="Wingdings" charset="2"/>
              <a:buChar char="l"/>
            </a:pPr>
            <a:r>
              <a:rPr lang="ja-JP" altLang="en-US" sz="1400" dirty="0">
                <a:solidFill>
                  <a:schemeClr val="bg1"/>
                </a:solidFill>
                <a:latin typeface="Meiryo" charset="-128"/>
                <a:ea typeface="Meiryo" charset="-128"/>
                <a:cs typeface="Meiryo" charset="-128"/>
              </a:rPr>
              <a:t>開発者が利用しやすい標準化されたポリシーやルールの整備</a:t>
            </a:r>
          </a:p>
        </p:txBody>
      </p:sp>
      <p:sp>
        <p:nvSpPr>
          <p:cNvPr id="15" name="左右矢印 14"/>
          <p:cNvSpPr/>
          <p:nvPr/>
        </p:nvSpPr>
        <p:spPr>
          <a:xfrm>
            <a:off x="464522" y="808693"/>
            <a:ext cx="4392488" cy="793925"/>
          </a:xfrm>
          <a:prstGeom prst="leftRightArrow">
            <a:avLst>
              <a:gd name="adj1" fmla="val 71643"/>
              <a:gd name="adj2"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運用技術者</a:t>
            </a:r>
            <a:endParaRPr lang="en-US" altLang="ja-JP" sz="2000" dirty="0">
              <a:solidFill>
                <a:schemeClr val="bg1"/>
              </a:solidFill>
              <a:latin typeface="Meiryo" charset="-128"/>
              <a:ea typeface="Meiryo" charset="-128"/>
              <a:cs typeface="Meiryo" charset="-128"/>
            </a:endParaRPr>
          </a:p>
          <a:p>
            <a:pPr algn="ctr"/>
            <a:r>
              <a:rPr lang="en-US" altLang="ja-JP" sz="1000" dirty="0">
                <a:solidFill>
                  <a:schemeClr val="bg1"/>
                </a:solidFill>
                <a:latin typeface="Meiryo" charset="-128"/>
                <a:ea typeface="Meiryo" charset="-128"/>
                <a:cs typeface="Meiryo" charset="-128"/>
              </a:rPr>
              <a:t>Operator / Operation Engineer</a:t>
            </a:r>
            <a:endParaRPr lang="ja-JP" altLang="en-US" sz="1000" dirty="0">
              <a:solidFill>
                <a:schemeClr val="bg1"/>
              </a:solidFill>
              <a:latin typeface="Meiryo" charset="-128"/>
              <a:ea typeface="Meiryo" charset="-128"/>
              <a:cs typeface="Meiryo" charset="-128"/>
            </a:endParaRPr>
          </a:p>
        </p:txBody>
      </p:sp>
      <p:sp>
        <p:nvSpPr>
          <p:cNvPr id="16" name="左右矢印 15"/>
          <p:cNvSpPr/>
          <p:nvPr/>
        </p:nvSpPr>
        <p:spPr>
          <a:xfrm>
            <a:off x="457200" y="5557546"/>
            <a:ext cx="8228656" cy="793925"/>
          </a:xfrm>
          <a:prstGeom prst="leftRightArrow">
            <a:avLst>
              <a:gd name="adj1" fmla="val 71643"/>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chemeClr val="bg1"/>
                </a:solidFill>
                <a:latin typeface="Meiryo" charset="-128"/>
                <a:ea typeface="Meiryo" charset="-128"/>
                <a:cs typeface="Meiryo" charset="-128"/>
              </a:rPr>
              <a:t>SRE</a:t>
            </a:r>
          </a:p>
          <a:p>
            <a:pPr algn="ctr"/>
            <a:r>
              <a:rPr lang="en-US" altLang="ja-JP" sz="1000" dirty="0">
                <a:solidFill>
                  <a:schemeClr val="bg1"/>
                </a:solidFill>
                <a:latin typeface="Meiryo" charset="-128"/>
                <a:ea typeface="Meiryo" charset="-128"/>
                <a:cs typeface="Meiryo" charset="-128"/>
              </a:rPr>
              <a:t>Site Reliability Engineer</a:t>
            </a:r>
            <a:endParaRPr lang="ja-JP" altLang="en-US" sz="1000" dirty="0">
              <a:solidFill>
                <a:schemeClr val="bg1"/>
              </a:solidFill>
              <a:latin typeface="Meiryo" charset="-128"/>
              <a:ea typeface="Meiryo" charset="-128"/>
              <a:cs typeface="Meiryo" charset="-128"/>
            </a:endParaRPr>
          </a:p>
        </p:txBody>
      </p:sp>
      <p:sp>
        <p:nvSpPr>
          <p:cNvPr id="17" name="テキスト ボックス 16"/>
          <p:cNvSpPr txBox="1"/>
          <p:nvPr/>
        </p:nvSpPr>
        <p:spPr>
          <a:xfrm>
            <a:off x="716461" y="4356390"/>
            <a:ext cx="6215785" cy="338554"/>
          </a:xfrm>
          <a:prstGeom prst="rect">
            <a:avLst/>
          </a:prstGeom>
          <a:noFill/>
        </p:spPr>
        <p:txBody>
          <a:bodyPr wrap="square" rtlCol="0">
            <a:spAutoFit/>
          </a:bodyPr>
          <a:lstStyle/>
          <a:p>
            <a:r>
              <a:rPr kumimoji="1" lang="ja-JP" altLang="en-US" sz="1600" b="1" dirty="0">
                <a:solidFill>
                  <a:schemeClr val="bg1"/>
                </a:solidFill>
                <a:latin typeface="Meiryo" charset="-128"/>
                <a:ea typeface="Meiryo" charset="-128"/>
                <a:cs typeface="Meiryo" charset="-128"/>
              </a:rPr>
              <a:t>組織</a:t>
            </a:r>
            <a:r>
              <a:rPr kumimoji="1" lang="ja-JP" altLang="en-US" sz="1600" b="1">
                <a:solidFill>
                  <a:schemeClr val="bg1"/>
                </a:solidFill>
                <a:latin typeface="Meiryo" charset="-128"/>
                <a:ea typeface="Meiryo" charset="-128"/>
                <a:cs typeface="Meiryo" charset="-128"/>
              </a:rPr>
              <a:t>横断的なインフラ</a:t>
            </a:r>
            <a:r>
              <a:rPr kumimoji="1" lang="ja-JP" altLang="en-US" sz="1600" b="1" dirty="0">
                <a:solidFill>
                  <a:schemeClr val="bg1"/>
                </a:solidFill>
                <a:latin typeface="Meiryo" charset="-128"/>
                <a:ea typeface="Meiryo" charset="-128"/>
                <a:cs typeface="Meiryo" charset="-128"/>
              </a:rPr>
              <a:t>整備</a:t>
            </a:r>
          </a:p>
        </p:txBody>
      </p:sp>
      <p:sp>
        <p:nvSpPr>
          <p:cNvPr id="4" name="正方形/長方形 3"/>
          <p:cNvSpPr/>
          <p:nvPr/>
        </p:nvSpPr>
        <p:spPr>
          <a:xfrm>
            <a:off x="5844532" y="4498568"/>
            <a:ext cx="2681764" cy="830997"/>
          </a:xfrm>
          <a:prstGeom prst="rect">
            <a:avLst/>
          </a:prstGeom>
        </p:spPr>
        <p:txBody>
          <a:bodyPr wrap="square">
            <a:spAutoFit/>
          </a:bodyPr>
          <a:lstStyle/>
          <a:p>
            <a:pPr algn="r"/>
            <a:r>
              <a:rPr lang="ja-JP" altLang="en-US" sz="1600" b="1" dirty="0">
                <a:solidFill>
                  <a:schemeClr val="bg1"/>
                </a:solidFill>
                <a:latin typeface="Meiryo" charset="-128"/>
                <a:ea typeface="Meiryo" charset="-128"/>
                <a:cs typeface="Meiryo" charset="-128"/>
              </a:rPr>
              <a:t>作業者</a:t>
            </a:r>
            <a:r>
              <a:rPr lang="ja-JP" altLang="en-US" sz="1200" dirty="0">
                <a:solidFill>
                  <a:schemeClr val="bg1"/>
                </a:solidFill>
                <a:latin typeface="Meiryo" charset="-128"/>
                <a:ea typeface="Meiryo" charset="-128"/>
                <a:cs typeface="Meiryo" charset="-128"/>
              </a:rPr>
              <a:t>から</a:t>
            </a:r>
            <a:endParaRPr lang="en-US" altLang="ja-JP" sz="1200"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ソフトウェアエンジニア</a:t>
            </a:r>
            <a:endParaRPr lang="en-US" altLang="ja-JP" sz="1600" b="1" dirty="0">
              <a:solidFill>
                <a:schemeClr val="bg1"/>
              </a:solidFill>
              <a:latin typeface="Meiryo" charset="-128"/>
              <a:ea typeface="Meiryo" charset="-128"/>
              <a:cs typeface="Meiryo" charset="-128"/>
            </a:endParaRPr>
          </a:p>
          <a:p>
            <a:pPr algn="r"/>
            <a:r>
              <a:rPr lang="ja-JP" altLang="en-US" sz="1200" dirty="0">
                <a:solidFill>
                  <a:schemeClr val="bg1"/>
                </a:solidFill>
                <a:latin typeface="Meiryo" charset="-128"/>
                <a:ea typeface="Meiryo" charset="-128"/>
                <a:cs typeface="Meiryo" charset="-128"/>
              </a:rPr>
              <a:t>への</a:t>
            </a:r>
            <a:r>
              <a:rPr lang="ja-JP" altLang="en-US" sz="1600" b="1" dirty="0">
                <a:solidFill>
                  <a:schemeClr val="bg1"/>
                </a:solidFill>
                <a:latin typeface="Meiryo" charset="-128"/>
                <a:ea typeface="Meiryo" charset="-128"/>
                <a:cs typeface="Meiryo" charset="-128"/>
              </a:rPr>
              <a:t>変身！　</a:t>
            </a:r>
          </a:p>
        </p:txBody>
      </p:sp>
      <p:sp>
        <p:nvSpPr>
          <p:cNvPr id="18" name="正方形/長方形 17"/>
          <p:cNvSpPr/>
          <p:nvPr/>
        </p:nvSpPr>
        <p:spPr>
          <a:xfrm>
            <a:off x="5537294" y="6312164"/>
            <a:ext cx="3429390" cy="338554"/>
          </a:xfrm>
          <a:prstGeom prst="rect">
            <a:avLst/>
          </a:prstGeom>
        </p:spPr>
        <p:txBody>
          <a:bodyPr wrap="square">
            <a:spAutoFit/>
          </a:bodyPr>
          <a:lstStyle/>
          <a:p>
            <a:r>
              <a:rPr lang="en-US" altLang="ja-JP" sz="800" dirty="0"/>
              <a:t>http://</a:t>
            </a:r>
            <a:r>
              <a:rPr lang="en-US" altLang="ja-JP" sz="800" dirty="0" err="1"/>
              <a:t>japan.zdnet.com</a:t>
            </a:r>
            <a:r>
              <a:rPr lang="en-US" altLang="ja-JP" sz="800" dirty="0"/>
              <a:t>/article/35090649/</a:t>
            </a:r>
          </a:p>
          <a:p>
            <a:r>
              <a:rPr lang="ja-JP" altLang="en-US" sz="800" dirty="0"/>
              <a:t>http://torumakabe.github.io/post/bookreview_site_reliability_engineering/</a:t>
            </a:r>
          </a:p>
        </p:txBody>
      </p:sp>
      <p:sp>
        <p:nvSpPr>
          <p:cNvPr id="19" name="テキスト ボックス 18"/>
          <p:cNvSpPr txBox="1"/>
          <p:nvPr/>
        </p:nvSpPr>
        <p:spPr>
          <a:xfrm>
            <a:off x="4689142" y="6351471"/>
            <a:ext cx="1005403"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参考に</a:t>
            </a:r>
            <a:r>
              <a:rPr kumimoji="1" lang="ja-JP" altLang="en-US" sz="800">
                <a:latin typeface="Meiryo" charset="-128"/>
                <a:ea typeface="Meiryo" charset="-128"/>
                <a:cs typeface="Meiryo" charset="-128"/>
              </a:rPr>
              <a:t>なる記事：</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89027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変わる情報システムのかたち</a:t>
            </a:r>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95066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429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9</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基本設計</a:t>
            </a:r>
            <a:endParaRPr kumimoji="1" lang="en-US" altLang="ja-JP"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charset="-128"/>
                <a:ea typeface="Meiryo" charset="-128"/>
                <a:cs typeface="Meiryo" charset="-128"/>
              </a:rPr>
              <a:t>詳細設計</a:t>
            </a:r>
            <a:endParaRPr kumimoji="1" lang="en-US" altLang="ja-JP"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プログラミング</a:t>
            </a:r>
            <a:endParaRPr kumimoji="1" lang="en-US" altLang="ja-JP" sz="1200" dirty="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a:t>1</a:t>
            </a:r>
            <a:r>
              <a:rPr kumimoji="1" lang="en-US" altLang="ja-JP"/>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a:t>0.5</a:t>
            </a:r>
            <a:r>
              <a:rPr kumimoji="1" lang="en-US" altLang="ja-JP"/>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a:t>0.25</a:t>
            </a:r>
            <a:r>
              <a:rPr kumimoji="1" lang="en-US" altLang="ja-JP"/>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初期の</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承認された</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詳細設計</a:t>
            </a: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研修された</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ソフトウエア</a:t>
            </a: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a:latin typeface="Meiryo" charset="-128"/>
                <a:ea typeface="Meiryo" charset="-128"/>
                <a:cs typeface="Meiryo" charset="-128"/>
              </a:rPr>
              <a:t>見積金額の変動幅</a:t>
            </a: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a:t>プロジェクトフェーズ</a:t>
            </a:r>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スティーブ・マコネル著「ソフトウェア見積り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901817502"/>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7830</TotalTime>
  <Words>11171</Words>
  <Application>Microsoft Macintosh PowerPoint</Application>
  <PresentationFormat>画面に合わせる (4:3)</PresentationFormat>
  <Paragraphs>1652</Paragraphs>
  <Slides>63</Slides>
  <Notes>20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63</vt:i4>
      </vt:variant>
    </vt:vector>
  </HeadingPairs>
  <TitlesOfParts>
    <vt:vector size="80" baseType="lpstr">
      <vt:lpstr>HGPSoeiKakugothicUB</vt:lpstr>
      <vt:lpstr>HGPSoeiKakugothicUB</vt:lpstr>
      <vt:lpstr>HG丸ｺﾞｼｯｸM-PRO</vt:lpstr>
      <vt:lpstr>HG丸ｺﾞｼｯｸM-PRO</vt:lpstr>
      <vt:lpstr>Hiragino Kaku Gothic StdN W8</vt:lpstr>
      <vt:lpstr>ＭＳ Ｐゴシック</vt:lpstr>
      <vt:lpstr>ＭＳ Ｐゴシック</vt:lpstr>
      <vt:lpstr>メイリオ</vt:lpstr>
      <vt:lpstr>メイリオ</vt:lpstr>
      <vt:lpstr>American Typewriter</vt:lpstr>
      <vt:lpstr>Arial</vt:lpstr>
      <vt:lpstr>Avenir Black</vt:lpstr>
      <vt:lpstr>Calibri</vt:lpstr>
      <vt:lpstr>Helvetica Neue</vt:lpstr>
      <vt:lpstr>Times New Roman</vt:lpstr>
      <vt:lpstr>Wingdings</vt:lpstr>
      <vt:lpstr>NC標準テンプレート</vt:lpstr>
      <vt:lpstr>これからの開発と運用 Development &amp; Operation from now on</vt:lpstr>
      <vt:lpstr>PowerPoint プレゼンテーション</vt:lpstr>
      <vt:lpstr>デジタル・トランスフォーメーションの定義</vt:lpstr>
      <vt:lpstr>ITについての認識の変化が「クラウド×内製化」を加速</vt:lpstr>
      <vt:lpstr>これからの開発や運用に求められるもの</vt:lpstr>
      <vt:lpstr>VeriSM</vt:lpstr>
      <vt:lpstr>変わる情報システムのかたち</vt:lpstr>
      <vt:lpstr>これからの「ITビジネスの方程式」</vt:lpstr>
      <vt:lpstr>不確実性のコーン</vt:lpstr>
      <vt:lpstr>早期の仕様確定がムダを減らすという迷信</vt:lpstr>
      <vt:lpstr>システム開発の理想と現実</vt:lpstr>
      <vt:lpstr>早期の仕様確定がムダを減らすというのは迷信</vt:lpstr>
      <vt:lpstr>根拠なき「工数見積」と顧客との信頼関係の崩壊</vt:lpstr>
      <vt:lpstr>「仕様書通り作る」から「ビジネスの成果への貢献」へ</vt:lpstr>
      <vt:lpstr>2018年 国内クラウドインフラストラクチャに関するユーザー動向調査・IDC Japan</vt:lpstr>
      <vt:lpstr>「クラウド・バイ・デフォルト原則」</vt:lpstr>
      <vt:lpstr>PowerPoint プレゼンテーション</vt:lpstr>
      <vt:lpstr>アジャイル開発の基本構造</vt:lpstr>
      <vt:lpstr>開発と運用:従来の方式とこれからの方式</vt:lpstr>
      <vt:lpstr>ウォーターフォール開発とアジャイル開発（１）</vt:lpstr>
      <vt:lpstr>アジャイル開発の進め方</vt:lpstr>
      <vt:lpstr>ウォーターフォール開発とアジャイル開発（２）</vt:lpstr>
      <vt:lpstr>ウォーターフォール開発とアジャイル開発（３）</vt:lpstr>
      <vt:lpstr>ウォーターフォール開発とアジャイル開発（５）</vt:lpstr>
      <vt:lpstr>ウォーターフォール開発とアジャイル開発（６）</vt:lpstr>
      <vt:lpstr>アジャイル開発の目的・理念・手法</vt:lpstr>
      <vt:lpstr>自律型の組織で変化への柔軟性を担保する</vt:lpstr>
      <vt:lpstr>スクラム：特徴・3本の柱・基本的考え方</vt:lpstr>
      <vt:lpstr>スクラム：スクラム・プロセス</vt:lpstr>
      <vt:lpstr>スクラム：プロダクト・オーナー</vt:lpstr>
      <vt:lpstr>スクラム：スクラム・マスター</vt:lpstr>
      <vt:lpstr>スクラム：開発チーム</vt:lpstr>
      <vt:lpstr>エクストリーム･プログラミング（XP）</vt:lpstr>
      <vt:lpstr>PowerPoint プレゼンテーション</vt:lpstr>
      <vt:lpstr>DevOpsとは何か？</vt:lpstr>
      <vt:lpstr>DevOpsとは何か？</vt:lpstr>
      <vt:lpstr>DevOpsとは何か？</vt:lpstr>
      <vt:lpstr>DevOpsとは何か？</vt:lpstr>
      <vt:lpstr>コンテナ型仮想化</vt:lpstr>
      <vt:lpstr>仮想マシンとコンテナの稼働効率</vt:lpstr>
      <vt:lpstr>DevOpsとコンテナ管理ソフトウエア</vt:lpstr>
      <vt:lpstr>DevOpsとコンテナ管理ソフトウエア</vt:lpstr>
      <vt:lpstr>DockerとKubernetes の関係</vt:lpstr>
      <vt:lpstr>DevOpsとコンテナ管理ソフトウエア</vt:lpstr>
      <vt:lpstr>管理運用の範囲</vt:lpstr>
      <vt:lpstr>FaaS（Function as a Service） </vt:lpstr>
      <vt:lpstr>サーバーレスの仕組み</vt:lpstr>
      <vt:lpstr>マイクロサービス（Micro Service）</vt:lpstr>
      <vt:lpstr>イベント・ドリブンとコレオグラフィ</vt:lpstr>
      <vt:lpstr>システム開発における役割の変化</vt:lpstr>
      <vt:lpstr>システム開発のこれから</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PowerPoint プレゼンテーション</vt:lpstr>
      <vt:lpstr>お客様が開発と運用に求めていること</vt:lpstr>
      <vt:lpstr>お客様と自分たちのビジネス価値を再定義する</vt:lpstr>
      <vt:lpstr>これからの開発と運用</vt:lpstr>
      <vt:lpstr>ビジネスと人の役割</vt:lpstr>
      <vt:lpstr>運用技術者からSREへ</vt:lpstr>
    </vt:vector>
  </TitlesOfParts>
  <Company>NetCommerce</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378</cp:revision>
  <dcterms:created xsi:type="dcterms:W3CDTF">2014-04-30T01:58:06Z</dcterms:created>
  <dcterms:modified xsi:type="dcterms:W3CDTF">2018-06-27T06:56:01Z</dcterms:modified>
</cp:coreProperties>
</file>