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503" r:id="rId2"/>
    <p:sldId id="736" r:id="rId3"/>
    <p:sldId id="546" r:id="rId4"/>
    <p:sldId id="540" r:id="rId5"/>
    <p:sldId id="552" r:id="rId6"/>
    <p:sldId id="737" r:id="rId7"/>
    <p:sldId id="739" r:id="rId8"/>
    <p:sldId id="738" r:id="rId9"/>
    <p:sldId id="539" r:id="rId10"/>
    <p:sldId id="547" r:id="rId11"/>
    <p:sldId id="548" r:id="rId12"/>
    <p:sldId id="549" r:id="rId13"/>
    <p:sldId id="551" r:id="rId1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CC0000"/>
    <a:srgbClr val="FF66FF"/>
    <a:srgbClr val="CC9900"/>
    <a:srgbClr val="FFFBD2"/>
    <a:srgbClr val="FFFFFF"/>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86159" autoAdjust="0"/>
  </p:normalViewPr>
  <p:slideViewPr>
    <p:cSldViewPr snapToGrid="0" snapToObjects="1" showGuides="1">
      <p:cViewPr varScale="1">
        <p:scale>
          <a:sx n="84" d="100"/>
          <a:sy n="84" d="100"/>
        </p:scale>
        <p:origin x="1278" y="96"/>
      </p:cViewPr>
      <p:guideLst>
        <p:guide orient="horz"/>
        <p:guide pos="576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2018/6/27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2018/6/27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60791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http://techtarget.itmedia.co.jp/tt/news/1712/12/news06.html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236658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1016277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svg"/><Relationship Id="rId7" Type="http://schemas.openxmlformats.org/officeDocument/2006/relationships/image" Target="../media/image24.sv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12.svg"/><Relationship Id="rId10"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effectLst/>
                <a:latin typeface="+mj-lt"/>
                <a:ea typeface="+mj-ea"/>
                <a:cs typeface="Arial"/>
              </a:rPr>
              <a:t>不揮発性メインメモリ</a:t>
            </a:r>
            <a:endParaRPr lang="en-US" altLang="ja-JP" sz="2800" dirty="0">
              <a:solidFill>
                <a:srgbClr val="FFFFFF"/>
              </a:solidFill>
              <a:effectLst/>
              <a:latin typeface="+mj-lt"/>
              <a:ea typeface="+mj-ea"/>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
        <p:nvSpPr>
          <p:cNvPr id="5" name="正方形/長方形 4">
            <a:extLst>
              <a:ext uri="{FF2B5EF4-FFF2-40B4-BE49-F238E27FC236}">
                <a16:creationId xmlns:a16="http://schemas.microsoft.com/office/drawing/2014/main" id="{21D66468-ED71-49B2-A08A-D1FEE96E5C20}"/>
              </a:ext>
            </a:extLst>
          </p:cNvPr>
          <p:cNvSpPr/>
          <p:nvPr/>
        </p:nvSpPr>
        <p:spPr>
          <a:xfrm>
            <a:off x="3757989" y="4274457"/>
            <a:ext cx="4572000" cy="923330"/>
          </a:xfrm>
          <a:prstGeom prst="rect">
            <a:avLst/>
          </a:prstGeom>
        </p:spPr>
        <p:txBody>
          <a:bodyPr>
            <a:spAutoFit/>
          </a:bodyPr>
          <a:lstStyle/>
          <a:p>
            <a:pPr algn="r"/>
            <a:r>
              <a:rPr lang="en-US" altLang="ja-JP" dirty="0">
                <a:latin typeface="Meiryo" charset="-128"/>
                <a:ea typeface="Meiryo" charset="-128"/>
                <a:cs typeface="Meiryo" charset="-128"/>
              </a:rPr>
              <a:t>IT</a:t>
            </a:r>
            <a:r>
              <a:rPr lang="ja-JP" altLang="en-US" dirty="0">
                <a:latin typeface="Meiryo" charset="-128"/>
                <a:ea typeface="Meiryo" charset="-128"/>
                <a:cs typeface="Meiryo" charset="-128"/>
              </a:rPr>
              <a:t>ソリューション塾・</a:t>
            </a:r>
            <a:r>
              <a:rPr lang="ja-JP" altLang="en-US">
                <a:latin typeface="Meiryo" charset="-128"/>
                <a:ea typeface="Meiryo" charset="-128"/>
                <a:cs typeface="Meiryo" charset="-128"/>
              </a:rPr>
              <a:t>第</a:t>
            </a:r>
            <a:r>
              <a:rPr lang="en-US" altLang="ja-JP">
                <a:latin typeface="Meiryo" charset="-128"/>
                <a:ea typeface="Meiryo" charset="-128"/>
                <a:cs typeface="Meiryo" charset="-128"/>
              </a:rPr>
              <a:t>28</a:t>
            </a:r>
            <a:r>
              <a:rPr lang="ja-JP" altLang="en-US">
                <a:latin typeface="Meiryo" charset="-128"/>
                <a:ea typeface="Meiryo" charset="-128"/>
                <a:cs typeface="Meiryo" charset="-128"/>
              </a:rPr>
              <a:t>期</a:t>
            </a:r>
            <a:endParaRPr lang="en-US" altLang="ja-JP" dirty="0">
              <a:latin typeface="Meiryo" charset="-128"/>
              <a:ea typeface="Meiryo" charset="-128"/>
              <a:cs typeface="Meiryo" charset="-128"/>
            </a:endParaRPr>
          </a:p>
          <a:p>
            <a:pPr algn="r"/>
            <a:endParaRPr lang="en-US" altLang="ja-JP" dirty="0">
              <a:latin typeface="Meiryo" charset="-128"/>
              <a:ea typeface="Meiryo" charset="-128"/>
              <a:cs typeface="Meiryo" charset="-128"/>
            </a:endParaRPr>
          </a:p>
          <a:p>
            <a:pPr algn="r"/>
            <a:r>
              <a:rPr lang="en-US" altLang="ja-JP">
                <a:latin typeface="Meiryo" charset="-128"/>
                <a:ea typeface="Meiryo" charset="-128"/>
                <a:cs typeface="Meiryo" charset="-128"/>
              </a:rPr>
              <a:t>2018</a:t>
            </a:r>
            <a:r>
              <a:rPr lang="ja-JP" altLang="en-US">
                <a:latin typeface="Meiryo" charset="-128"/>
                <a:ea typeface="Meiryo" charset="-128"/>
                <a:cs typeface="Meiryo" charset="-128"/>
              </a:rPr>
              <a:t>年</a:t>
            </a:r>
            <a:r>
              <a:rPr lang="en-US" altLang="ja-JP">
                <a:latin typeface="Meiryo" charset="-128"/>
                <a:ea typeface="Meiryo" charset="-128"/>
                <a:cs typeface="Meiryo" charset="-128"/>
              </a:rPr>
              <a:t>6</a:t>
            </a:r>
            <a:r>
              <a:rPr lang="ja-JP" altLang="en-US">
                <a:latin typeface="Meiryo" charset="-128"/>
                <a:ea typeface="Meiryo" charset="-128"/>
                <a:cs typeface="Meiryo" charset="-128"/>
              </a:rPr>
              <a:t>月</a:t>
            </a:r>
            <a:r>
              <a:rPr lang="en-US" altLang="ja-JP">
                <a:latin typeface="Meiryo" charset="-128"/>
                <a:ea typeface="Meiryo" charset="-128"/>
                <a:cs typeface="Meiryo" charset="-128"/>
              </a:rPr>
              <a:t>27</a:t>
            </a:r>
            <a:r>
              <a:rPr lang="ja-JP" altLang="en-US">
                <a:latin typeface="Meiryo" charset="-128"/>
                <a:ea typeface="Meiryo" charset="-128"/>
                <a:cs typeface="Meiryo" charset="-128"/>
              </a:rPr>
              <a:t>日</a:t>
            </a:r>
            <a:endParaRPr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945A-A5B6-405B-8ABE-7AC3ABE33F3C}"/>
              </a:ext>
            </a:extLst>
          </p:cNvPr>
          <p:cNvSpPr>
            <a:spLocks noGrp="1"/>
          </p:cNvSpPr>
          <p:nvPr>
            <p:ph type="title"/>
          </p:nvPr>
        </p:nvSpPr>
        <p:spPr/>
        <p:txBody>
          <a:bodyPr/>
          <a:lstStyle/>
          <a:p>
            <a:r>
              <a:rPr kumimoji="1" lang="ja-JP" altLang="en-US"/>
              <a:t>記憶装置の進化</a:t>
            </a:r>
          </a:p>
        </p:txBody>
      </p:sp>
      <p:pic>
        <p:nvPicPr>
          <p:cNvPr id="35" name="グラフィックス 34">
            <a:extLst>
              <a:ext uri="{FF2B5EF4-FFF2-40B4-BE49-F238E27FC236}">
                <a16:creationId xmlns:a16="http://schemas.microsoft.com/office/drawing/2014/main" id="{2F05AC6E-5299-41A6-8D06-B08C285FED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3630" y="1427042"/>
            <a:ext cx="838200" cy="838200"/>
          </a:xfrm>
          <a:prstGeom prst="rect">
            <a:avLst/>
          </a:prstGeom>
        </p:spPr>
      </p:pic>
      <p:pic>
        <p:nvPicPr>
          <p:cNvPr id="36" name="グラフィックス 35">
            <a:extLst>
              <a:ext uri="{FF2B5EF4-FFF2-40B4-BE49-F238E27FC236}">
                <a16:creationId xmlns:a16="http://schemas.microsoft.com/office/drawing/2014/main" id="{E5C46C0C-108E-4DB1-9452-ADC0B57807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52900" y="1427042"/>
            <a:ext cx="838200" cy="838200"/>
          </a:xfrm>
          <a:prstGeom prst="rect">
            <a:avLst/>
          </a:prstGeom>
        </p:spPr>
      </p:pic>
      <p:sp>
        <p:nvSpPr>
          <p:cNvPr id="40" name="テキスト ボックス 39">
            <a:extLst>
              <a:ext uri="{FF2B5EF4-FFF2-40B4-BE49-F238E27FC236}">
                <a16:creationId xmlns:a16="http://schemas.microsoft.com/office/drawing/2014/main" id="{26FB5374-06E9-4DF1-A6F6-80CD4F4B6D03}"/>
              </a:ext>
            </a:extLst>
          </p:cNvPr>
          <p:cNvSpPr txBox="1"/>
          <p:nvPr/>
        </p:nvSpPr>
        <p:spPr>
          <a:xfrm>
            <a:off x="1440881" y="1011225"/>
            <a:ext cx="659155" cy="369332"/>
          </a:xfrm>
          <a:prstGeom prst="rect">
            <a:avLst/>
          </a:prstGeom>
          <a:noFill/>
        </p:spPr>
        <p:txBody>
          <a:bodyPr wrap="none" rtlCol="0">
            <a:spAutoFit/>
          </a:bodyPr>
          <a:lstStyle/>
          <a:p>
            <a:pPr algn="ctr"/>
            <a:r>
              <a:rPr kumimoji="1" lang="en-US" altLang="ja-JP">
                <a:solidFill>
                  <a:schemeClr val="tx1">
                    <a:lumMod val="65000"/>
                    <a:lumOff val="35000"/>
                  </a:schemeClr>
                </a:solidFill>
              </a:rPr>
              <a:t>CPU</a:t>
            </a:r>
            <a:endParaRPr kumimoji="1" lang="ja-JP" altLang="en-US">
              <a:solidFill>
                <a:schemeClr val="tx1">
                  <a:lumMod val="65000"/>
                  <a:lumOff val="35000"/>
                </a:schemeClr>
              </a:solidFill>
            </a:endParaRPr>
          </a:p>
        </p:txBody>
      </p:sp>
      <p:sp>
        <p:nvSpPr>
          <p:cNvPr id="49" name="テキスト ボックス 48">
            <a:extLst>
              <a:ext uri="{FF2B5EF4-FFF2-40B4-BE49-F238E27FC236}">
                <a16:creationId xmlns:a16="http://schemas.microsoft.com/office/drawing/2014/main" id="{5836E94C-D56B-4810-AB33-52CE163ED86A}"/>
              </a:ext>
            </a:extLst>
          </p:cNvPr>
          <p:cNvSpPr txBox="1"/>
          <p:nvPr/>
        </p:nvSpPr>
        <p:spPr>
          <a:xfrm>
            <a:off x="4132616" y="1011225"/>
            <a:ext cx="878767" cy="369332"/>
          </a:xfrm>
          <a:prstGeom prst="rect">
            <a:avLst/>
          </a:prstGeom>
          <a:noFill/>
        </p:spPr>
        <p:txBody>
          <a:bodyPr wrap="none" rtlCol="0">
            <a:spAutoFit/>
          </a:bodyPr>
          <a:lstStyle/>
          <a:p>
            <a:pPr algn="ctr"/>
            <a:r>
              <a:rPr kumimoji="1" lang="en-US" altLang="ja-JP">
                <a:solidFill>
                  <a:schemeClr val="tx1">
                    <a:lumMod val="65000"/>
                    <a:lumOff val="35000"/>
                  </a:schemeClr>
                </a:solidFill>
              </a:rPr>
              <a:t>DRAM</a:t>
            </a:r>
            <a:endParaRPr kumimoji="1" lang="ja-JP" altLang="en-US">
              <a:solidFill>
                <a:schemeClr val="tx1">
                  <a:lumMod val="65000"/>
                  <a:lumOff val="35000"/>
                </a:schemeClr>
              </a:solidFill>
            </a:endParaRPr>
          </a:p>
        </p:txBody>
      </p:sp>
      <p:sp>
        <p:nvSpPr>
          <p:cNvPr id="50" name="テキスト ボックス 49">
            <a:extLst>
              <a:ext uri="{FF2B5EF4-FFF2-40B4-BE49-F238E27FC236}">
                <a16:creationId xmlns:a16="http://schemas.microsoft.com/office/drawing/2014/main" id="{B63A69B3-F252-42D7-A950-6C4E76FECF29}"/>
              </a:ext>
            </a:extLst>
          </p:cNvPr>
          <p:cNvSpPr txBox="1"/>
          <p:nvPr/>
        </p:nvSpPr>
        <p:spPr>
          <a:xfrm>
            <a:off x="6295114" y="1011225"/>
            <a:ext cx="2132314" cy="369332"/>
          </a:xfrm>
          <a:prstGeom prst="rect">
            <a:avLst/>
          </a:prstGeom>
          <a:noFill/>
        </p:spPr>
        <p:txBody>
          <a:bodyPr wrap="none" rtlCol="0">
            <a:spAutoFit/>
          </a:bodyPr>
          <a:lstStyle/>
          <a:p>
            <a:pPr algn="ctr"/>
            <a:r>
              <a:rPr kumimoji="1" lang="ja-JP" altLang="en-US">
                <a:solidFill>
                  <a:schemeClr val="tx1">
                    <a:lumMod val="65000"/>
                    <a:lumOff val="35000"/>
                  </a:schemeClr>
                </a:solidFill>
              </a:rPr>
              <a:t>磁気テープ</a:t>
            </a:r>
            <a:r>
              <a:rPr kumimoji="1" lang="en-US" altLang="ja-JP">
                <a:solidFill>
                  <a:schemeClr val="tx1">
                    <a:lumMod val="65000"/>
                    <a:lumOff val="35000"/>
                  </a:schemeClr>
                </a:solidFill>
              </a:rPr>
              <a:t>/</a:t>
            </a:r>
            <a:r>
              <a:rPr kumimoji="1" lang="ja-JP" altLang="en-US">
                <a:solidFill>
                  <a:schemeClr val="tx1">
                    <a:lumMod val="65000"/>
                    <a:lumOff val="35000"/>
                  </a:schemeClr>
                </a:solidFill>
              </a:rPr>
              <a:t>カード</a:t>
            </a:r>
          </a:p>
        </p:txBody>
      </p:sp>
      <p:pic>
        <p:nvPicPr>
          <p:cNvPr id="9" name="グラフィックス 8">
            <a:extLst>
              <a:ext uri="{FF2B5EF4-FFF2-40B4-BE49-F238E27FC236}">
                <a16:creationId xmlns:a16="http://schemas.microsoft.com/office/drawing/2014/main" id="{94E4D81C-F577-4900-8429-013D63EA0C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7821" y="3956882"/>
            <a:ext cx="838200" cy="838200"/>
          </a:xfrm>
          <a:prstGeom prst="rect">
            <a:avLst/>
          </a:prstGeom>
        </p:spPr>
      </p:pic>
      <p:pic>
        <p:nvPicPr>
          <p:cNvPr id="10" name="グラフィックス 9">
            <a:extLst>
              <a:ext uri="{FF2B5EF4-FFF2-40B4-BE49-F238E27FC236}">
                <a16:creationId xmlns:a16="http://schemas.microsoft.com/office/drawing/2014/main" id="{18AED36D-13EC-43E1-94E8-7ED7688DB6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47091" y="3956882"/>
            <a:ext cx="838200" cy="838200"/>
          </a:xfrm>
          <a:prstGeom prst="rect">
            <a:avLst/>
          </a:prstGeom>
        </p:spPr>
      </p:pic>
      <p:pic>
        <p:nvPicPr>
          <p:cNvPr id="11" name="グラフィックス 10">
            <a:extLst>
              <a:ext uri="{FF2B5EF4-FFF2-40B4-BE49-F238E27FC236}">
                <a16:creationId xmlns:a16="http://schemas.microsoft.com/office/drawing/2014/main" id="{3A74DF4E-5371-4655-ABA9-F35AE1CFD4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36361" y="3956882"/>
            <a:ext cx="838200" cy="838200"/>
          </a:xfrm>
          <a:prstGeom prst="rect">
            <a:avLst/>
          </a:prstGeom>
        </p:spPr>
      </p:pic>
      <p:sp>
        <p:nvSpPr>
          <p:cNvPr id="12" name="テキスト ボックス 11">
            <a:extLst>
              <a:ext uri="{FF2B5EF4-FFF2-40B4-BE49-F238E27FC236}">
                <a16:creationId xmlns:a16="http://schemas.microsoft.com/office/drawing/2014/main" id="{31CBF135-E541-49DE-9CE0-0F62BCDDDF39}"/>
              </a:ext>
            </a:extLst>
          </p:cNvPr>
          <p:cNvSpPr txBox="1"/>
          <p:nvPr/>
        </p:nvSpPr>
        <p:spPr>
          <a:xfrm>
            <a:off x="1435072" y="3541065"/>
            <a:ext cx="659155" cy="369332"/>
          </a:xfrm>
          <a:prstGeom prst="rect">
            <a:avLst/>
          </a:prstGeom>
          <a:noFill/>
        </p:spPr>
        <p:txBody>
          <a:bodyPr wrap="none" rtlCol="0">
            <a:spAutoFit/>
          </a:bodyPr>
          <a:lstStyle/>
          <a:p>
            <a:pPr algn="ctr"/>
            <a:r>
              <a:rPr kumimoji="1" lang="en-US" altLang="ja-JP">
                <a:solidFill>
                  <a:schemeClr val="tx1">
                    <a:lumMod val="65000"/>
                    <a:lumOff val="35000"/>
                  </a:schemeClr>
                </a:solidFill>
              </a:rPr>
              <a:t>CPU</a:t>
            </a:r>
            <a:endParaRPr kumimoji="1" lang="ja-JP" altLang="en-US">
              <a:solidFill>
                <a:schemeClr val="tx1">
                  <a:lumMod val="65000"/>
                  <a:lumOff val="35000"/>
                </a:schemeClr>
              </a:solidFill>
            </a:endParaRPr>
          </a:p>
        </p:txBody>
      </p:sp>
      <p:sp>
        <p:nvSpPr>
          <p:cNvPr id="13" name="テキスト ボックス 12">
            <a:extLst>
              <a:ext uri="{FF2B5EF4-FFF2-40B4-BE49-F238E27FC236}">
                <a16:creationId xmlns:a16="http://schemas.microsoft.com/office/drawing/2014/main" id="{A41312EC-9944-4B48-AA9E-D80A39C184FF}"/>
              </a:ext>
            </a:extLst>
          </p:cNvPr>
          <p:cNvSpPr txBox="1"/>
          <p:nvPr/>
        </p:nvSpPr>
        <p:spPr>
          <a:xfrm>
            <a:off x="4126807" y="3541065"/>
            <a:ext cx="878767" cy="369332"/>
          </a:xfrm>
          <a:prstGeom prst="rect">
            <a:avLst/>
          </a:prstGeom>
          <a:noFill/>
        </p:spPr>
        <p:txBody>
          <a:bodyPr wrap="none" rtlCol="0">
            <a:spAutoFit/>
          </a:bodyPr>
          <a:lstStyle/>
          <a:p>
            <a:pPr algn="ctr"/>
            <a:r>
              <a:rPr kumimoji="1" lang="en-US" altLang="ja-JP">
                <a:solidFill>
                  <a:schemeClr val="tx1">
                    <a:lumMod val="65000"/>
                    <a:lumOff val="35000"/>
                  </a:schemeClr>
                </a:solidFill>
              </a:rPr>
              <a:t>DRAM</a:t>
            </a:r>
            <a:endParaRPr kumimoji="1" lang="ja-JP" altLang="en-US">
              <a:solidFill>
                <a:schemeClr val="tx1">
                  <a:lumMod val="65000"/>
                  <a:lumOff val="35000"/>
                </a:schemeClr>
              </a:solidFill>
            </a:endParaRPr>
          </a:p>
        </p:txBody>
      </p:sp>
      <p:sp>
        <p:nvSpPr>
          <p:cNvPr id="14" name="テキスト ボックス 13">
            <a:extLst>
              <a:ext uri="{FF2B5EF4-FFF2-40B4-BE49-F238E27FC236}">
                <a16:creationId xmlns:a16="http://schemas.microsoft.com/office/drawing/2014/main" id="{C4548B77-0FEA-45EE-9504-36B349396F90}"/>
              </a:ext>
            </a:extLst>
          </p:cNvPr>
          <p:cNvSpPr txBox="1"/>
          <p:nvPr/>
        </p:nvSpPr>
        <p:spPr>
          <a:xfrm>
            <a:off x="6761388" y="3541065"/>
            <a:ext cx="1188146" cy="369332"/>
          </a:xfrm>
          <a:prstGeom prst="rect">
            <a:avLst/>
          </a:prstGeom>
          <a:noFill/>
        </p:spPr>
        <p:txBody>
          <a:bodyPr wrap="none" rtlCol="0">
            <a:spAutoFit/>
          </a:bodyPr>
          <a:lstStyle/>
          <a:p>
            <a:pPr algn="ctr"/>
            <a:r>
              <a:rPr kumimoji="1" lang="en-US" altLang="ja-JP">
                <a:solidFill>
                  <a:schemeClr val="tx1">
                    <a:lumMod val="65000"/>
                    <a:lumOff val="35000"/>
                  </a:schemeClr>
                </a:solidFill>
              </a:rPr>
              <a:t>SSD/HDD</a:t>
            </a:r>
            <a:endParaRPr kumimoji="1" lang="ja-JP" altLang="en-US">
              <a:solidFill>
                <a:schemeClr val="tx1">
                  <a:lumMod val="65000"/>
                  <a:lumOff val="35000"/>
                </a:schemeClr>
              </a:solidFill>
            </a:endParaRPr>
          </a:p>
        </p:txBody>
      </p:sp>
      <p:pic>
        <p:nvPicPr>
          <p:cNvPr id="4" name="グラフィックス 3" descr="レコード">
            <a:extLst>
              <a:ext uri="{FF2B5EF4-FFF2-40B4-BE49-F238E27FC236}">
                <a16:creationId xmlns:a16="http://schemas.microsoft.com/office/drawing/2014/main" id="{BAD5A590-277E-42D2-AFC4-F341604C49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36361" y="1427042"/>
            <a:ext cx="838200" cy="838200"/>
          </a:xfrm>
          <a:prstGeom prst="rect">
            <a:avLst/>
          </a:prstGeom>
        </p:spPr>
      </p:pic>
      <p:cxnSp>
        <p:nvCxnSpPr>
          <p:cNvPr id="6" name="直線コネクタ 5">
            <a:extLst>
              <a:ext uri="{FF2B5EF4-FFF2-40B4-BE49-F238E27FC236}">
                <a16:creationId xmlns:a16="http://schemas.microsoft.com/office/drawing/2014/main" id="{E73687EF-6C04-4CD1-88AB-33293C315CB0}"/>
              </a:ext>
            </a:extLst>
          </p:cNvPr>
          <p:cNvCxnSpPr>
            <a:cxnSpLocks/>
          </p:cNvCxnSpPr>
          <p:nvPr/>
        </p:nvCxnSpPr>
        <p:spPr>
          <a:xfrm>
            <a:off x="7355461" y="2157666"/>
            <a:ext cx="327292"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正方形/長方形 20">
            <a:extLst>
              <a:ext uri="{FF2B5EF4-FFF2-40B4-BE49-F238E27FC236}">
                <a16:creationId xmlns:a16="http://schemas.microsoft.com/office/drawing/2014/main" id="{05D0FB00-A500-4B86-8C8B-C4A6C0FECA68}"/>
              </a:ext>
            </a:extLst>
          </p:cNvPr>
          <p:cNvSpPr/>
          <p:nvPr/>
        </p:nvSpPr>
        <p:spPr>
          <a:xfrm>
            <a:off x="6349945" y="2619970"/>
            <a:ext cx="2077483" cy="53664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ＭＳ Ｐゴシック"/>
                <a:ea typeface="ＭＳ Ｐゴシック"/>
                <a:cs typeface="ＭＳ Ｐゴシック"/>
              </a:rPr>
              <a:t>プログラム・データ</a:t>
            </a:r>
            <a:endParaRPr kumimoji="1" lang="en-US" altLang="ja-JP" sz="1600">
              <a:solidFill>
                <a:srgbClr val="FFFFFF"/>
              </a:solidFill>
              <a:latin typeface="ＭＳ Ｐゴシック"/>
              <a:ea typeface="ＭＳ Ｐゴシック"/>
              <a:cs typeface="ＭＳ Ｐゴシック"/>
            </a:endParaRPr>
          </a:p>
        </p:txBody>
      </p:sp>
      <p:sp>
        <p:nvSpPr>
          <p:cNvPr id="22" name="正方形/長方形 21">
            <a:extLst>
              <a:ext uri="{FF2B5EF4-FFF2-40B4-BE49-F238E27FC236}">
                <a16:creationId xmlns:a16="http://schemas.microsoft.com/office/drawing/2014/main" id="{576D3D0C-7F97-400A-8BC6-C0A14A34B5F5}"/>
              </a:ext>
            </a:extLst>
          </p:cNvPr>
          <p:cNvSpPr/>
          <p:nvPr/>
        </p:nvSpPr>
        <p:spPr>
          <a:xfrm>
            <a:off x="6349945" y="5291584"/>
            <a:ext cx="2077483" cy="53664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ＭＳ Ｐゴシック"/>
                <a:ea typeface="ＭＳ Ｐゴシック"/>
                <a:cs typeface="ＭＳ Ｐゴシック"/>
              </a:rPr>
              <a:t>プログラム・データ</a:t>
            </a:r>
            <a:endParaRPr kumimoji="1" lang="en-US" altLang="ja-JP" sz="1600">
              <a:solidFill>
                <a:srgbClr val="FFFFFF"/>
              </a:solidFill>
              <a:latin typeface="ＭＳ Ｐゴシック"/>
              <a:ea typeface="ＭＳ Ｐゴシック"/>
              <a:cs typeface="ＭＳ Ｐゴシック"/>
            </a:endParaRPr>
          </a:p>
        </p:txBody>
      </p:sp>
      <p:sp>
        <p:nvSpPr>
          <p:cNvPr id="23" name="正方形/長方形 22">
            <a:extLst>
              <a:ext uri="{FF2B5EF4-FFF2-40B4-BE49-F238E27FC236}">
                <a16:creationId xmlns:a16="http://schemas.microsoft.com/office/drawing/2014/main" id="{B5107EE2-51E2-4427-919C-B87FD4BF91B1}"/>
              </a:ext>
            </a:extLst>
          </p:cNvPr>
          <p:cNvSpPr/>
          <p:nvPr/>
        </p:nvSpPr>
        <p:spPr>
          <a:xfrm>
            <a:off x="3527448" y="2615488"/>
            <a:ext cx="2077483" cy="53664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ＭＳ Ｐゴシック"/>
                <a:ea typeface="ＭＳ Ｐゴシック"/>
                <a:cs typeface="ＭＳ Ｐゴシック"/>
              </a:rPr>
              <a:t>プログラム・データ</a:t>
            </a:r>
            <a:endParaRPr kumimoji="1" lang="en-US" altLang="ja-JP" sz="1600">
              <a:solidFill>
                <a:srgbClr val="FFFFFF"/>
              </a:solidFill>
              <a:latin typeface="ＭＳ Ｐゴシック"/>
              <a:ea typeface="ＭＳ Ｐゴシック"/>
              <a:cs typeface="ＭＳ Ｐゴシック"/>
            </a:endParaRPr>
          </a:p>
        </p:txBody>
      </p:sp>
      <p:sp>
        <p:nvSpPr>
          <p:cNvPr id="24" name="正方形/長方形 23">
            <a:extLst>
              <a:ext uri="{FF2B5EF4-FFF2-40B4-BE49-F238E27FC236}">
                <a16:creationId xmlns:a16="http://schemas.microsoft.com/office/drawing/2014/main" id="{5881CE76-38C9-42BF-B859-FA74EFFE5B6F}"/>
              </a:ext>
            </a:extLst>
          </p:cNvPr>
          <p:cNvSpPr/>
          <p:nvPr/>
        </p:nvSpPr>
        <p:spPr>
          <a:xfrm>
            <a:off x="3527448" y="5286897"/>
            <a:ext cx="2077483" cy="53664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ＭＳ Ｐゴシック"/>
                <a:ea typeface="ＭＳ Ｐゴシック"/>
                <a:cs typeface="ＭＳ Ｐゴシック"/>
              </a:rPr>
              <a:t>プログラム・データ</a:t>
            </a:r>
            <a:endParaRPr kumimoji="1" lang="en-US" altLang="ja-JP" sz="1600">
              <a:solidFill>
                <a:srgbClr val="FFFFFF"/>
              </a:solidFill>
              <a:latin typeface="ＭＳ Ｐゴシック"/>
              <a:ea typeface="ＭＳ Ｐゴシック"/>
              <a:cs typeface="ＭＳ Ｐゴシック"/>
            </a:endParaRPr>
          </a:p>
        </p:txBody>
      </p:sp>
      <p:sp>
        <p:nvSpPr>
          <p:cNvPr id="25" name="正方形/長方形 24">
            <a:extLst>
              <a:ext uri="{FF2B5EF4-FFF2-40B4-BE49-F238E27FC236}">
                <a16:creationId xmlns:a16="http://schemas.microsoft.com/office/drawing/2014/main" id="{0B1F0A6F-03E6-4177-8883-684F5BBF229E}"/>
              </a:ext>
            </a:extLst>
          </p:cNvPr>
          <p:cNvSpPr/>
          <p:nvPr/>
        </p:nvSpPr>
        <p:spPr>
          <a:xfrm>
            <a:off x="738179" y="2619970"/>
            <a:ext cx="2077483" cy="536642"/>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ＭＳ Ｐゴシック"/>
                <a:ea typeface="ＭＳ Ｐゴシック"/>
                <a:cs typeface="ＭＳ Ｐゴシック"/>
              </a:rPr>
              <a:t>処理</a:t>
            </a:r>
            <a:endParaRPr kumimoji="1" lang="en-US" altLang="ja-JP" sz="1600">
              <a:solidFill>
                <a:srgbClr val="FFFFFF"/>
              </a:solidFill>
              <a:latin typeface="ＭＳ Ｐゴシック"/>
              <a:ea typeface="ＭＳ Ｐゴシック"/>
              <a:cs typeface="ＭＳ Ｐゴシック"/>
            </a:endParaRPr>
          </a:p>
        </p:txBody>
      </p:sp>
      <p:sp>
        <p:nvSpPr>
          <p:cNvPr id="26" name="正方形/長方形 25">
            <a:extLst>
              <a:ext uri="{FF2B5EF4-FFF2-40B4-BE49-F238E27FC236}">
                <a16:creationId xmlns:a16="http://schemas.microsoft.com/office/drawing/2014/main" id="{D65DFC54-A966-4D26-845A-6D43B7C9C3AA}"/>
              </a:ext>
            </a:extLst>
          </p:cNvPr>
          <p:cNvSpPr/>
          <p:nvPr/>
        </p:nvSpPr>
        <p:spPr>
          <a:xfrm>
            <a:off x="738179" y="5286897"/>
            <a:ext cx="2077483" cy="53664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ＭＳ Ｐゴシック"/>
                <a:ea typeface="ＭＳ Ｐゴシック"/>
                <a:cs typeface="ＭＳ Ｐゴシック"/>
              </a:rPr>
              <a:t>処理</a:t>
            </a:r>
            <a:endParaRPr kumimoji="1" lang="en-US" altLang="ja-JP" sz="1600">
              <a:solidFill>
                <a:srgbClr val="FFFFFF"/>
              </a:solidFill>
              <a:latin typeface="ＭＳ Ｐゴシック"/>
              <a:ea typeface="ＭＳ Ｐゴシック"/>
              <a:cs typeface="ＭＳ Ｐゴシック"/>
            </a:endParaRPr>
          </a:p>
        </p:txBody>
      </p:sp>
      <p:sp>
        <p:nvSpPr>
          <p:cNvPr id="15" name="矢印: 左 14">
            <a:extLst>
              <a:ext uri="{FF2B5EF4-FFF2-40B4-BE49-F238E27FC236}">
                <a16:creationId xmlns:a16="http://schemas.microsoft.com/office/drawing/2014/main" id="{DF53E766-3794-49DE-8953-6F7FED4E28CD}"/>
              </a:ext>
            </a:extLst>
          </p:cNvPr>
          <p:cNvSpPr/>
          <p:nvPr/>
        </p:nvSpPr>
        <p:spPr>
          <a:xfrm>
            <a:off x="5692588" y="2619970"/>
            <a:ext cx="519953" cy="532160"/>
          </a:xfrm>
          <a:prstGeom prst="leftArrow">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16" name="矢印: 左右 15">
            <a:extLst>
              <a:ext uri="{FF2B5EF4-FFF2-40B4-BE49-F238E27FC236}">
                <a16:creationId xmlns:a16="http://schemas.microsoft.com/office/drawing/2014/main" id="{821B252D-E6FF-4293-BB47-E1B7FFBC13D5}"/>
              </a:ext>
            </a:extLst>
          </p:cNvPr>
          <p:cNvSpPr/>
          <p:nvPr/>
        </p:nvSpPr>
        <p:spPr>
          <a:xfrm>
            <a:off x="5692587" y="5296067"/>
            <a:ext cx="519953" cy="532159"/>
          </a:xfrm>
          <a:prstGeom prst="leftRightArrow">
            <a:avLst>
              <a:gd name="adj1" fmla="val 36523"/>
              <a:gd name="adj2" fmla="val 36207"/>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29" name="矢印: 左右 28">
            <a:extLst>
              <a:ext uri="{FF2B5EF4-FFF2-40B4-BE49-F238E27FC236}">
                <a16:creationId xmlns:a16="http://schemas.microsoft.com/office/drawing/2014/main" id="{2CD42F9D-C8D1-43E6-9F46-F77038585741}"/>
              </a:ext>
            </a:extLst>
          </p:cNvPr>
          <p:cNvSpPr/>
          <p:nvPr/>
        </p:nvSpPr>
        <p:spPr>
          <a:xfrm>
            <a:off x="2911578" y="2624453"/>
            <a:ext cx="519953" cy="532159"/>
          </a:xfrm>
          <a:prstGeom prst="leftRightArrow">
            <a:avLst>
              <a:gd name="adj1" fmla="val 36523"/>
              <a:gd name="adj2" fmla="val 36207"/>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0" name="矢印: 左右 29">
            <a:extLst>
              <a:ext uri="{FF2B5EF4-FFF2-40B4-BE49-F238E27FC236}">
                <a16:creationId xmlns:a16="http://schemas.microsoft.com/office/drawing/2014/main" id="{C3433608-3C43-460E-85EB-69B77A87E243}"/>
              </a:ext>
            </a:extLst>
          </p:cNvPr>
          <p:cNvSpPr/>
          <p:nvPr/>
        </p:nvSpPr>
        <p:spPr>
          <a:xfrm>
            <a:off x="2911578" y="5296067"/>
            <a:ext cx="519953" cy="532159"/>
          </a:xfrm>
          <a:prstGeom prst="leftRightArrow">
            <a:avLst>
              <a:gd name="adj1" fmla="val 36523"/>
              <a:gd name="adj2" fmla="val 36207"/>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1" name="正方形/長方形 30">
            <a:extLst>
              <a:ext uri="{FF2B5EF4-FFF2-40B4-BE49-F238E27FC236}">
                <a16:creationId xmlns:a16="http://schemas.microsoft.com/office/drawing/2014/main" id="{772B9303-10C2-4BAC-9A38-290F8E8854C2}"/>
              </a:ext>
            </a:extLst>
          </p:cNvPr>
          <p:cNvSpPr/>
          <p:nvPr/>
        </p:nvSpPr>
        <p:spPr>
          <a:xfrm>
            <a:off x="6349945" y="5907948"/>
            <a:ext cx="2077483" cy="53664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ＭＳ Ｐゴシック"/>
                <a:ea typeface="ＭＳ Ｐゴシック"/>
                <a:cs typeface="ＭＳ Ｐゴシック"/>
              </a:rPr>
              <a:t>ファイル</a:t>
            </a:r>
            <a:endParaRPr kumimoji="1" lang="en-US" altLang="ja-JP" sz="160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79860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9" grpId="0"/>
      <p:bldP spid="50" grpId="0"/>
      <p:bldP spid="12" grpId="0"/>
      <p:bldP spid="13" grpId="0"/>
      <p:bldP spid="14" grpId="0"/>
      <p:bldP spid="21" grpId="0" animBg="1"/>
      <p:bldP spid="22" grpId="0" animBg="1"/>
      <p:bldP spid="23" grpId="0" animBg="1"/>
      <p:bldP spid="24" grpId="0" animBg="1"/>
      <p:bldP spid="25" grpId="0" animBg="1"/>
      <p:bldP spid="26" grpId="0" animBg="1"/>
      <p:bldP spid="15" grpId="0" animBg="1"/>
      <p:bldP spid="16"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945A-A5B6-405B-8ABE-7AC3ABE33F3C}"/>
              </a:ext>
            </a:extLst>
          </p:cNvPr>
          <p:cNvSpPr>
            <a:spLocks noGrp="1"/>
          </p:cNvSpPr>
          <p:nvPr>
            <p:ph type="title"/>
          </p:nvPr>
        </p:nvSpPr>
        <p:spPr>
          <a:xfrm>
            <a:off x="457200" y="274638"/>
            <a:ext cx="8686800" cy="416221"/>
          </a:xfrm>
        </p:spPr>
        <p:txBody>
          <a:bodyPr/>
          <a:lstStyle/>
          <a:p>
            <a:r>
              <a:rPr kumimoji="1" lang="ja-JP" altLang="en-US"/>
              <a:t>外部記憶装置が不要に</a:t>
            </a:r>
            <a:r>
              <a:rPr kumimoji="1" lang="en-US" altLang="ja-JP"/>
              <a:t>!?</a:t>
            </a:r>
            <a:endParaRPr kumimoji="1" lang="ja-JP" altLang="en-US"/>
          </a:p>
        </p:txBody>
      </p:sp>
      <p:pic>
        <p:nvPicPr>
          <p:cNvPr id="35" name="グラフィックス 34">
            <a:extLst>
              <a:ext uri="{FF2B5EF4-FFF2-40B4-BE49-F238E27FC236}">
                <a16:creationId xmlns:a16="http://schemas.microsoft.com/office/drawing/2014/main" id="{2F05AC6E-5299-41A6-8D06-B08C285FED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3630" y="1503242"/>
            <a:ext cx="838200" cy="838200"/>
          </a:xfrm>
          <a:prstGeom prst="rect">
            <a:avLst/>
          </a:prstGeom>
        </p:spPr>
      </p:pic>
      <p:pic>
        <p:nvPicPr>
          <p:cNvPr id="36" name="グラフィックス 35">
            <a:extLst>
              <a:ext uri="{FF2B5EF4-FFF2-40B4-BE49-F238E27FC236}">
                <a16:creationId xmlns:a16="http://schemas.microsoft.com/office/drawing/2014/main" id="{E5C46C0C-108E-4DB1-9452-ADC0B57807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52900" y="1503242"/>
            <a:ext cx="838200" cy="838200"/>
          </a:xfrm>
          <a:prstGeom prst="rect">
            <a:avLst/>
          </a:prstGeom>
        </p:spPr>
      </p:pic>
      <p:sp>
        <p:nvSpPr>
          <p:cNvPr id="40" name="テキスト ボックス 39">
            <a:extLst>
              <a:ext uri="{FF2B5EF4-FFF2-40B4-BE49-F238E27FC236}">
                <a16:creationId xmlns:a16="http://schemas.microsoft.com/office/drawing/2014/main" id="{26FB5374-06E9-4DF1-A6F6-80CD4F4B6D03}"/>
              </a:ext>
            </a:extLst>
          </p:cNvPr>
          <p:cNvSpPr txBox="1"/>
          <p:nvPr/>
        </p:nvSpPr>
        <p:spPr>
          <a:xfrm>
            <a:off x="1440881" y="1087425"/>
            <a:ext cx="659155" cy="369332"/>
          </a:xfrm>
          <a:prstGeom prst="rect">
            <a:avLst/>
          </a:prstGeom>
          <a:noFill/>
        </p:spPr>
        <p:txBody>
          <a:bodyPr wrap="none" rtlCol="0">
            <a:spAutoFit/>
          </a:bodyPr>
          <a:lstStyle/>
          <a:p>
            <a:pPr algn="ctr"/>
            <a:r>
              <a:rPr kumimoji="1" lang="en-US" altLang="ja-JP">
                <a:solidFill>
                  <a:schemeClr val="tx1">
                    <a:lumMod val="65000"/>
                    <a:lumOff val="35000"/>
                  </a:schemeClr>
                </a:solidFill>
              </a:rPr>
              <a:t>CPU</a:t>
            </a:r>
            <a:endParaRPr kumimoji="1" lang="ja-JP" altLang="en-US">
              <a:solidFill>
                <a:schemeClr val="tx1">
                  <a:lumMod val="65000"/>
                  <a:lumOff val="35000"/>
                </a:schemeClr>
              </a:solidFill>
            </a:endParaRPr>
          </a:p>
        </p:txBody>
      </p:sp>
      <p:sp>
        <p:nvSpPr>
          <p:cNvPr id="49" name="テキスト ボックス 48">
            <a:extLst>
              <a:ext uri="{FF2B5EF4-FFF2-40B4-BE49-F238E27FC236}">
                <a16:creationId xmlns:a16="http://schemas.microsoft.com/office/drawing/2014/main" id="{5836E94C-D56B-4810-AB33-52CE163ED86A}"/>
              </a:ext>
            </a:extLst>
          </p:cNvPr>
          <p:cNvSpPr txBox="1"/>
          <p:nvPr/>
        </p:nvSpPr>
        <p:spPr>
          <a:xfrm>
            <a:off x="4132616" y="1087425"/>
            <a:ext cx="878767" cy="369332"/>
          </a:xfrm>
          <a:prstGeom prst="rect">
            <a:avLst/>
          </a:prstGeom>
          <a:noFill/>
        </p:spPr>
        <p:txBody>
          <a:bodyPr wrap="none" rtlCol="0">
            <a:spAutoFit/>
          </a:bodyPr>
          <a:lstStyle/>
          <a:p>
            <a:pPr algn="ctr"/>
            <a:r>
              <a:rPr kumimoji="1" lang="en-US" altLang="ja-JP">
                <a:solidFill>
                  <a:schemeClr val="tx1">
                    <a:lumMod val="65000"/>
                    <a:lumOff val="35000"/>
                  </a:schemeClr>
                </a:solidFill>
              </a:rPr>
              <a:t>DRAM</a:t>
            </a:r>
            <a:endParaRPr kumimoji="1" lang="ja-JP" altLang="en-US">
              <a:solidFill>
                <a:schemeClr val="tx1">
                  <a:lumMod val="65000"/>
                  <a:lumOff val="35000"/>
                </a:schemeClr>
              </a:solidFill>
            </a:endParaRPr>
          </a:p>
        </p:txBody>
      </p:sp>
      <p:pic>
        <p:nvPicPr>
          <p:cNvPr id="9" name="グラフィックス 8">
            <a:extLst>
              <a:ext uri="{FF2B5EF4-FFF2-40B4-BE49-F238E27FC236}">
                <a16:creationId xmlns:a16="http://schemas.microsoft.com/office/drawing/2014/main" id="{94E4D81C-F577-4900-8429-013D63EA0C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7821" y="4324604"/>
            <a:ext cx="838200" cy="838200"/>
          </a:xfrm>
          <a:prstGeom prst="rect">
            <a:avLst/>
          </a:prstGeom>
        </p:spPr>
      </p:pic>
      <p:pic>
        <p:nvPicPr>
          <p:cNvPr id="10" name="グラフィックス 9">
            <a:extLst>
              <a:ext uri="{FF2B5EF4-FFF2-40B4-BE49-F238E27FC236}">
                <a16:creationId xmlns:a16="http://schemas.microsoft.com/office/drawing/2014/main" id="{18AED36D-13EC-43E1-94E8-7ED7688DB6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47091" y="4324604"/>
            <a:ext cx="838200" cy="838200"/>
          </a:xfrm>
          <a:prstGeom prst="rect">
            <a:avLst/>
          </a:prstGeom>
        </p:spPr>
      </p:pic>
      <p:sp>
        <p:nvSpPr>
          <p:cNvPr id="12" name="テキスト ボックス 11">
            <a:extLst>
              <a:ext uri="{FF2B5EF4-FFF2-40B4-BE49-F238E27FC236}">
                <a16:creationId xmlns:a16="http://schemas.microsoft.com/office/drawing/2014/main" id="{31CBF135-E541-49DE-9CE0-0F62BCDDDF39}"/>
              </a:ext>
            </a:extLst>
          </p:cNvPr>
          <p:cNvSpPr txBox="1"/>
          <p:nvPr/>
        </p:nvSpPr>
        <p:spPr>
          <a:xfrm>
            <a:off x="1435072" y="3908787"/>
            <a:ext cx="659155" cy="369332"/>
          </a:xfrm>
          <a:prstGeom prst="rect">
            <a:avLst/>
          </a:prstGeom>
          <a:noFill/>
        </p:spPr>
        <p:txBody>
          <a:bodyPr wrap="none" rtlCol="0">
            <a:spAutoFit/>
          </a:bodyPr>
          <a:lstStyle/>
          <a:p>
            <a:pPr algn="ctr"/>
            <a:r>
              <a:rPr kumimoji="1" lang="en-US" altLang="ja-JP">
                <a:solidFill>
                  <a:schemeClr val="tx1">
                    <a:lumMod val="65000"/>
                    <a:lumOff val="35000"/>
                  </a:schemeClr>
                </a:solidFill>
              </a:rPr>
              <a:t>CPU</a:t>
            </a:r>
            <a:endParaRPr kumimoji="1" lang="ja-JP" altLang="en-US">
              <a:solidFill>
                <a:schemeClr val="tx1">
                  <a:lumMod val="65000"/>
                  <a:lumOff val="35000"/>
                </a:schemeClr>
              </a:solidFill>
            </a:endParaRPr>
          </a:p>
        </p:txBody>
      </p:sp>
      <p:sp>
        <p:nvSpPr>
          <p:cNvPr id="13" name="テキスト ボックス 12">
            <a:extLst>
              <a:ext uri="{FF2B5EF4-FFF2-40B4-BE49-F238E27FC236}">
                <a16:creationId xmlns:a16="http://schemas.microsoft.com/office/drawing/2014/main" id="{A41312EC-9944-4B48-AA9E-D80A39C184FF}"/>
              </a:ext>
            </a:extLst>
          </p:cNvPr>
          <p:cNvSpPr txBox="1"/>
          <p:nvPr/>
        </p:nvSpPr>
        <p:spPr>
          <a:xfrm>
            <a:off x="3319698" y="3908787"/>
            <a:ext cx="2492991" cy="369332"/>
          </a:xfrm>
          <a:prstGeom prst="rect">
            <a:avLst/>
          </a:prstGeom>
          <a:noFill/>
        </p:spPr>
        <p:txBody>
          <a:bodyPr wrap="none" rtlCol="0">
            <a:spAutoFit/>
          </a:bodyPr>
          <a:lstStyle/>
          <a:p>
            <a:pPr algn="ctr"/>
            <a:r>
              <a:rPr kumimoji="1" lang="ja-JP" altLang="en-US">
                <a:solidFill>
                  <a:srgbClr val="C00000"/>
                </a:solidFill>
              </a:rPr>
              <a:t>不揮発性メインメモリ</a:t>
            </a:r>
          </a:p>
        </p:txBody>
      </p:sp>
      <p:sp>
        <p:nvSpPr>
          <p:cNvPr id="21" name="正方形/長方形 20">
            <a:extLst>
              <a:ext uri="{FF2B5EF4-FFF2-40B4-BE49-F238E27FC236}">
                <a16:creationId xmlns:a16="http://schemas.microsoft.com/office/drawing/2014/main" id="{05D0FB00-A500-4B86-8C8B-C4A6C0FECA68}"/>
              </a:ext>
            </a:extLst>
          </p:cNvPr>
          <p:cNvSpPr/>
          <p:nvPr/>
        </p:nvSpPr>
        <p:spPr>
          <a:xfrm>
            <a:off x="6349945" y="2816242"/>
            <a:ext cx="2077483" cy="53664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ＭＳ Ｐゴシック"/>
                <a:ea typeface="ＭＳ Ｐゴシック"/>
                <a:cs typeface="ＭＳ Ｐゴシック"/>
              </a:rPr>
              <a:t>プログラム・データ</a:t>
            </a:r>
            <a:endParaRPr kumimoji="1" lang="en-US" altLang="ja-JP" sz="1600">
              <a:solidFill>
                <a:srgbClr val="FFFFFF"/>
              </a:solidFill>
              <a:latin typeface="ＭＳ Ｐゴシック"/>
              <a:ea typeface="ＭＳ Ｐゴシック"/>
              <a:cs typeface="ＭＳ Ｐゴシック"/>
            </a:endParaRPr>
          </a:p>
        </p:txBody>
      </p:sp>
      <p:sp>
        <p:nvSpPr>
          <p:cNvPr id="23" name="正方形/長方形 22">
            <a:extLst>
              <a:ext uri="{FF2B5EF4-FFF2-40B4-BE49-F238E27FC236}">
                <a16:creationId xmlns:a16="http://schemas.microsoft.com/office/drawing/2014/main" id="{B5107EE2-51E2-4427-919C-B87FD4BF91B1}"/>
              </a:ext>
            </a:extLst>
          </p:cNvPr>
          <p:cNvSpPr/>
          <p:nvPr/>
        </p:nvSpPr>
        <p:spPr>
          <a:xfrm>
            <a:off x="3527448" y="2811760"/>
            <a:ext cx="2077483" cy="53664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ＭＳ Ｐゴシック"/>
                <a:ea typeface="ＭＳ Ｐゴシック"/>
                <a:cs typeface="ＭＳ Ｐゴシック"/>
              </a:rPr>
              <a:t>プログラム・データ</a:t>
            </a:r>
            <a:endParaRPr kumimoji="1" lang="en-US" altLang="ja-JP" sz="1600">
              <a:solidFill>
                <a:srgbClr val="FFFFFF"/>
              </a:solidFill>
              <a:latin typeface="ＭＳ Ｐゴシック"/>
              <a:ea typeface="ＭＳ Ｐゴシック"/>
              <a:cs typeface="ＭＳ Ｐゴシック"/>
            </a:endParaRPr>
          </a:p>
        </p:txBody>
      </p:sp>
      <p:sp>
        <p:nvSpPr>
          <p:cNvPr id="24" name="正方形/長方形 23">
            <a:extLst>
              <a:ext uri="{FF2B5EF4-FFF2-40B4-BE49-F238E27FC236}">
                <a16:creationId xmlns:a16="http://schemas.microsoft.com/office/drawing/2014/main" id="{5881CE76-38C9-42BF-B859-FA74EFFE5B6F}"/>
              </a:ext>
            </a:extLst>
          </p:cNvPr>
          <p:cNvSpPr/>
          <p:nvPr/>
        </p:nvSpPr>
        <p:spPr>
          <a:xfrm>
            <a:off x="3527448" y="5654619"/>
            <a:ext cx="2077483" cy="536642"/>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ＭＳ Ｐゴシック"/>
                <a:ea typeface="ＭＳ Ｐゴシック"/>
                <a:cs typeface="ＭＳ Ｐゴシック"/>
              </a:rPr>
              <a:t>プログラム・データ</a:t>
            </a:r>
            <a:endParaRPr kumimoji="1" lang="en-US" altLang="ja-JP" sz="1600">
              <a:solidFill>
                <a:srgbClr val="FFFFFF"/>
              </a:solidFill>
              <a:latin typeface="ＭＳ Ｐゴシック"/>
              <a:ea typeface="ＭＳ Ｐゴシック"/>
              <a:cs typeface="ＭＳ Ｐゴシック"/>
            </a:endParaRPr>
          </a:p>
        </p:txBody>
      </p:sp>
      <p:sp>
        <p:nvSpPr>
          <p:cNvPr id="25" name="正方形/長方形 24">
            <a:extLst>
              <a:ext uri="{FF2B5EF4-FFF2-40B4-BE49-F238E27FC236}">
                <a16:creationId xmlns:a16="http://schemas.microsoft.com/office/drawing/2014/main" id="{0B1F0A6F-03E6-4177-8883-684F5BBF229E}"/>
              </a:ext>
            </a:extLst>
          </p:cNvPr>
          <p:cNvSpPr/>
          <p:nvPr/>
        </p:nvSpPr>
        <p:spPr>
          <a:xfrm>
            <a:off x="738179" y="2816242"/>
            <a:ext cx="2077483" cy="536642"/>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ＭＳ Ｐゴシック"/>
                <a:ea typeface="ＭＳ Ｐゴシック"/>
                <a:cs typeface="ＭＳ Ｐゴシック"/>
              </a:rPr>
              <a:t>処理</a:t>
            </a:r>
            <a:endParaRPr kumimoji="1" lang="en-US" altLang="ja-JP" sz="1600">
              <a:solidFill>
                <a:srgbClr val="FFFFFF"/>
              </a:solidFill>
              <a:latin typeface="ＭＳ Ｐゴシック"/>
              <a:ea typeface="ＭＳ Ｐゴシック"/>
              <a:cs typeface="ＭＳ Ｐゴシック"/>
            </a:endParaRPr>
          </a:p>
        </p:txBody>
      </p:sp>
      <p:sp>
        <p:nvSpPr>
          <p:cNvPr id="26" name="正方形/長方形 25">
            <a:extLst>
              <a:ext uri="{FF2B5EF4-FFF2-40B4-BE49-F238E27FC236}">
                <a16:creationId xmlns:a16="http://schemas.microsoft.com/office/drawing/2014/main" id="{D65DFC54-A966-4D26-845A-6D43B7C9C3AA}"/>
              </a:ext>
            </a:extLst>
          </p:cNvPr>
          <p:cNvSpPr/>
          <p:nvPr/>
        </p:nvSpPr>
        <p:spPr>
          <a:xfrm>
            <a:off x="738179" y="5654619"/>
            <a:ext cx="2077483" cy="536642"/>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ＭＳ Ｐゴシック"/>
                <a:ea typeface="ＭＳ Ｐゴシック"/>
                <a:cs typeface="ＭＳ Ｐゴシック"/>
              </a:rPr>
              <a:t>処理</a:t>
            </a:r>
            <a:endParaRPr kumimoji="1" lang="en-US" altLang="ja-JP" sz="1600">
              <a:solidFill>
                <a:srgbClr val="FFFFFF"/>
              </a:solidFill>
              <a:latin typeface="ＭＳ Ｐゴシック"/>
              <a:ea typeface="ＭＳ Ｐゴシック"/>
              <a:cs typeface="ＭＳ Ｐゴシック"/>
            </a:endParaRPr>
          </a:p>
        </p:txBody>
      </p:sp>
      <p:sp>
        <p:nvSpPr>
          <p:cNvPr id="29" name="矢印: 左右 28">
            <a:extLst>
              <a:ext uri="{FF2B5EF4-FFF2-40B4-BE49-F238E27FC236}">
                <a16:creationId xmlns:a16="http://schemas.microsoft.com/office/drawing/2014/main" id="{2CD42F9D-C8D1-43E6-9F46-F77038585741}"/>
              </a:ext>
            </a:extLst>
          </p:cNvPr>
          <p:cNvSpPr/>
          <p:nvPr/>
        </p:nvSpPr>
        <p:spPr>
          <a:xfrm>
            <a:off x="2911578" y="2820725"/>
            <a:ext cx="519953" cy="532159"/>
          </a:xfrm>
          <a:prstGeom prst="leftRightArrow">
            <a:avLst>
              <a:gd name="adj1" fmla="val 36523"/>
              <a:gd name="adj2" fmla="val 36207"/>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0" name="矢印: 左右 29">
            <a:extLst>
              <a:ext uri="{FF2B5EF4-FFF2-40B4-BE49-F238E27FC236}">
                <a16:creationId xmlns:a16="http://schemas.microsoft.com/office/drawing/2014/main" id="{C3433608-3C43-460E-85EB-69B77A87E243}"/>
              </a:ext>
            </a:extLst>
          </p:cNvPr>
          <p:cNvSpPr/>
          <p:nvPr/>
        </p:nvSpPr>
        <p:spPr>
          <a:xfrm>
            <a:off x="2911578" y="5663789"/>
            <a:ext cx="519953" cy="532159"/>
          </a:xfrm>
          <a:prstGeom prst="leftRightArrow">
            <a:avLst>
              <a:gd name="adj1" fmla="val 36523"/>
              <a:gd name="adj2" fmla="val 36207"/>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pic>
        <p:nvPicPr>
          <p:cNvPr id="27" name="グラフィックス 26">
            <a:extLst>
              <a:ext uri="{FF2B5EF4-FFF2-40B4-BE49-F238E27FC236}">
                <a16:creationId xmlns:a16="http://schemas.microsoft.com/office/drawing/2014/main" id="{8CD1FC3B-F1AC-499F-81B7-11F628AB67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36361" y="1503242"/>
            <a:ext cx="838200" cy="838200"/>
          </a:xfrm>
          <a:prstGeom prst="rect">
            <a:avLst/>
          </a:prstGeom>
        </p:spPr>
      </p:pic>
      <p:sp>
        <p:nvSpPr>
          <p:cNvPr id="28" name="テキスト ボックス 27">
            <a:extLst>
              <a:ext uri="{FF2B5EF4-FFF2-40B4-BE49-F238E27FC236}">
                <a16:creationId xmlns:a16="http://schemas.microsoft.com/office/drawing/2014/main" id="{EDBCC497-407F-49F9-9EAC-EBF425782C53}"/>
              </a:ext>
            </a:extLst>
          </p:cNvPr>
          <p:cNvSpPr txBox="1"/>
          <p:nvPr/>
        </p:nvSpPr>
        <p:spPr>
          <a:xfrm>
            <a:off x="6761388" y="1087425"/>
            <a:ext cx="1188146" cy="369332"/>
          </a:xfrm>
          <a:prstGeom prst="rect">
            <a:avLst/>
          </a:prstGeom>
          <a:noFill/>
        </p:spPr>
        <p:txBody>
          <a:bodyPr wrap="none" rtlCol="0">
            <a:spAutoFit/>
          </a:bodyPr>
          <a:lstStyle/>
          <a:p>
            <a:pPr algn="ctr"/>
            <a:r>
              <a:rPr kumimoji="1" lang="en-US" altLang="ja-JP">
                <a:solidFill>
                  <a:schemeClr val="tx1">
                    <a:lumMod val="65000"/>
                    <a:lumOff val="35000"/>
                  </a:schemeClr>
                </a:solidFill>
              </a:rPr>
              <a:t>SSD/HDD</a:t>
            </a:r>
            <a:endParaRPr kumimoji="1" lang="ja-JP" altLang="en-US">
              <a:solidFill>
                <a:schemeClr val="tx1">
                  <a:lumMod val="65000"/>
                  <a:lumOff val="35000"/>
                </a:schemeClr>
              </a:solidFill>
            </a:endParaRPr>
          </a:p>
        </p:txBody>
      </p:sp>
      <p:sp>
        <p:nvSpPr>
          <p:cNvPr id="32" name="矢印: 左右 31">
            <a:extLst>
              <a:ext uri="{FF2B5EF4-FFF2-40B4-BE49-F238E27FC236}">
                <a16:creationId xmlns:a16="http://schemas.microsoft.com/office/drawing/2014/main" id="{B094BF5F-025F-43C5-BD4F-CF31D933903B}"/>
              </a:ext>
            </a:extLst>
          </p:cNvPr>
          <p:cNvSpPr/>
          <p:nvPr/>
        </p:nvSpPr>
        <p:spPr>
          <a:xfrm>
            <a:off x="5689571" y="2820725"/>
            <a:ext cx="519953" cy="532159"/>
          </a:xfrm>
          <a:prstGeom prst="leftRightArrow">
            <a:avLst>
              <a:gd name="adj1" fmla="val 36523"/>
              <a:gd name="adj2" fmla="val 36207"/>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pic>
        <p:nvPicPr>
          <p:cNvPr id="33" name="グラフィックス 32">
            <a:extLst>
              <a:ext uri="{FF2B5EF4-FFF2-40B4-BE49-F238E27FC236}">
                <a16:creationId xmlns:a16="http://schemas.microsoft.com/office/drawing/2014/main" id="{A37EE7FF-C28A-4FD4-B36A-A38384B90D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44631" y="1503242"/>
            <a:ext cx="838200" cy="838200"/>
          </a:xfrm>
          <a:prstGeom prst="rect">
            <a:avLst/>
          </a:prstGeom>
        </p:spPr>
      </p:pic>
      <p:sp>
        <p:nvSpPr>
          <p:cNvPr id="34" name="テキスト ボックス 33">
            <a:extLst>
              <a:ext uri="{FF2B5EF4-FFF2-40B4-BE49-F238E27FC236}">
                <a16:creationId xmlns:a16="http://schemas.microsoft.com/office/drawing/2014/main" id="{245CA371-D47C-4597-B7D9-C664CB57F9D9}"/>
              </a:ext>
            </a:extLst>
          </p:cNvPr>
          <p:cNvSpPr txBox="1"/>
          <p:nvPr/>
        </p:nvSpPr>
        <p:spPr>
          <a:xfrm>
            <a:off x="5331989" y="1087425"/>
            <a:ext cx="1263487" cy="369332"/>
          </a:xfrm>
          <a:prstGeom prst="rect">
            <a:avLst/>
          </a:prstGeom>
          <a:noFill/>
        </p:spPr>
        <p:txBody>
          <a:bodyPr wrap="none" rtlCol="0">
            <a:spAutoFit/>
          </a:bodyPr>
          <a:lstStyle/>
          <a:p>
            <a:pPr algn="ctr"/>
            <a:r>
              <a:rPr kumimoji="1" lang="en-US" altLang="ja-JP">
                <a:solidFill>
                  <a:schemeClr val="accent6"/>
                </a:solidFill>
              </a:rPr>
              <a:t>3D Xpoint</a:t>
            </a:r>
            <a:endParaRPr kumimoji="1" lang="ja-JP" altLang="en-US">
              <a:solidFill>
                <a:schemeClr val="accent6"/>
              </a:solidFill>
            </a:endParaRPr>
          </a:p>
        </p:txBody>
      </p:sp>
      <p:sp>
        <p:nvSpPr>
          <p:cNvPr id="37" name="正方形/長方形 36">
            <a:extLst>
              <a:ext uri="{FF2B5EF4-FFF2-40B4-BE49-F238E27FC236}">
                <a16:creationId xmlns:a16="http://schemas.microsoft.com/office/drawing/2014/main" id="{79882136-7C22-41B7-8D7B-FE3BD539A6ED}"/>
              </a:ext>
            </a:extLst>
          </p:cNvPr>
          <p:cNvSpPr/>
          <p:nvPr/>
        </p:nvSpPr>
        <p:spPr>
          <a:xfrm>
            <a:off x="5283418" y="2441027"/>
            <a:ext cx="1360626" cy="291553"/>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ＭＳ Ｐゴシック"/>
                <a:ea typeface="ＭＳ Ｐゴシック"/>
                <a:cs typeface="ＭＳ Ｐゴシック"/>
              </a:rPr>
              <a:t>高速化</a:t>
            </a:r>
            <a:endParaRPr kumimoji="1" lang="en-US" altLang="ja-JP" sz="1600">
              <a:solidFill>
                <a:srgbClr val="FFFFFF"/>
              </a:solidFill>
              <a:latin typeface="ＭＳ Ｐゴシック"/>
              <a:ea typeface="ＭＳ Ｐゴシック"/>
              <a:cs typeface="ＭＳ Ｐゴシック"/>
            </a:endParaRPr>
          </a:p>
        </p:txBody>
      </p:sp>
      <p:sp>
        <p:nvSpPr>
          <p:cNvPr id="38" name="正方形/長方形 37">
            <a:extLst>
              <a:ext uri="{FF2B5EF4-FFF2-40B4-BE49-F238E27FC236}">
                <a16:creationId xmlns:a16="http://schemas.microsoft.com/office/drawing/2014/main" id="{7FB33F5A-8151-45F8-8F41-C0B4718B969D}"/>
              </a:ext>
            </a:extLst>
          </p:cNvPr>
          <p:cNvSpPr/>
          <p:nvPr/>
        </p:nvSpPr>
        <p:spPr>
          <a:xfrm>
            <a:off x="6335620" y="3936755"/>
            <a:ext cx="2077483" cy="452227"/>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ＭＳ Ｐゴシック"/>
                <a:ea typeface="ＭＳ Ｐゴシック"/>
                <a:cs typeface="ＭＳ Ｐゴシック"/>
              </a:rPr>
              <a:t>パラダイムシフト</a:t>
            </a:r>
            <a:endParaRPr kumimoji="1" lang="en-US" altLang="ja-JP" sz="1600">
              <a:solidFill>
                <a:srgbClr val="FFFFFF"/>
              </a:solidFill>
              <a:latin typeface="ＭＳ Ｐゴシック"/>
              <a:ea typeface="ＭＳ Ｐゴシック"/>
              <a:cs typeface="ＭＳ Ｐゴシック"/>
            </a:endParaRPr>
          </a:p>
        </p:txBody>
      </p:sp>
      <p:sp>
        <p:nvSpPr>
          <p:cNvPr id="39" name="正方形/長方形 38">
            <a:extLst>
              <a:ext uri="{FF2B5EF4-FFF2-40B4-BE49-F238E27FC236}">
                <a16:creationId xmlns:a16="http://schemas.microsoft.com/office/drawing/2014/main" id="{65BD3286-6183-4CDF-9DB5-C042AE843FBC}"/>
              </a:ext>
            </a:extLst>
          </p:cNvPr>
          <p:cNvSpPr/>
          <p:nvPr/>
        </p:nvSpPr>
        <p:spPr>
          <a:xfrm>
            <a:off x="6335619" y="4538895"/>
            <a:ext cx="2077483" cy="45222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ＭＳ Ｐゴシック"/>
                <a:ea typeface="ＭＳ Ｐゴシック"/>
                <a:cs typeface="ＭＳ Ｐゴシック"/>
              </a:rPr>
              <a:t>プログラミングが変わる</a:t>
            </a:r>
            <a:endParaRPr kumimoji="1" lang="en-US" altLang="ja-JP" sz="1400">
              <a:solidFill>
                <a:srgbClr val="FFFFFF"/>
              </a:solidFill>
              <a:latin typeface="ＭＳ Ｐゴシック"/>
              <a:ea typeface="ＭＳ Ｐゴシック"/>
              <a:cs typeface="ＭＳ Ｐゴシック"/>
            </a:endParaRPr>
          </a:p>
        </p:txBody>
      </p:sp>
      <p:sp>
        <p:nvSpPr>
          <p:cNvPr id="41" name="正方形/長方形 40">
            <a:extLst>
              <a:ext uri="{FF2B5EF4-FFF2-40B4-BE49-F238E27FC236}">
                <a16:creationId xmlns:a16="http://schemas.microsoft.com/office/drawing/2014/main" id="{828A568D-5CA6-455F-A82F-5CE7922D3B32}"/>
              </a:ext>
            </a:extLst>
          </p:cNvPr>
          <p:cNvSpPr/>
          <p:nvPr/>
        </p:nvSpPr>
        <p:spPr>
          <a:xfrm>
            <a:off x="6335618" y="5136091"/>
            <a:ext cx="2077483" cy="45222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a:solidFill>
                  <a:srgbClr val="FFFFFF"/>
                </a:solidFill>
                <a:latin typeface="ＭＳ Ｐゴシック"/>
                <a:ea typeface="ＭＳ Ｐゴシック"/>
                <a:cs typeface="ＭＳ Ｐゴシック"/>
              </a:rPr>
              <a:t>OS</a:t>
            </a:r>
            <a:r>
              <a:rPr kumimoji="1" lang="ja-JP" altLang="en-US" sz="1400">
                <a:solidFill>
                  <a:srgbClr val="FFFFFF"/>
                </a:solidFill>
                <a:latin typeface="ＭＳ Ｐゴシック"/>
                <a:ea typeface="ＭＳ Ｐゴシック"/>
                <a:cs typeface="ＭＳ Ｐゴシック"/>
              </a:rPr>
              <a:t>の役割が変わる</a:t>
            </a:r>
            <a:endParaRPr kumimoji="1" lang="en-US" altLang="ja-JP" sz="1400">
              <a:solidFill>
                <a:srgbClr val="FFFFFF"/>
              </a:solidFill>
              <a:latin typeface="ＭＳ Ｐゴシック"/>
              <a:ea typeface="ＭＳ Ｐゴシック"/>
              <a:cs typeface="ＭＳ Ｐゴシック"/>
            </a:endParaRPr>
          </a:p>
        </p:txBody>
      </p:sp>
      <p:sp>
        <p:nvSpPr>
          <p:cNvPr id="42" name="正方形/長方形 41">
            <a:extLst>
              <a:ext uri="{FF2B5EF4-FFF2-40B4-BE49-F238E27FC236}">
                <a16:creationId xmlns:a16="http://schemas.microsoft.com/office/drawing/2014/main" id="{B6EEC325-E50F-4748-B200-580EF3BA95A4}"/>
              </a:ext>
            </a:extLst>
          </p:cNvPr>
          <p:cNvSpPr/>
          <p:nvPr/>
        </p:nvSpPr>
        <p:spPr>
          <a:xfrm>
            <a:off x="6335617" y="5733288"/>
            <a:ext cx="2077483" cy="45222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ＭＳ Ｐゴシック"/>
                <a:ea typeface="ＭＳ Ｐゴシック"/>
                <a:cs typeface="ＭＳ Ｐゴシック"/>
              </a:rPr>
              <a:t>ファイルが無くなる</a:t>
            </a:r>
            <a:r>
              <a:rPr kumimoji="1" lang="en-US" altLang="ja-JP" sz="1400">
                <a:solidFill>
                  <a:srgbClr val="FFFFFF"/>
                </a:solidFill>
                <a:latin typeface="ＭＳ Ｐゴシック"/>
                <a:ea typeface="ＭＳ Ｐゴシック"/>
                <a:cs typeface="ＭＳ Ｐゴシック"/>
              </a:rPr>
              <a:t>?</a:t>
            </a:r>
          </a:p>
        </p:txBody>
      </p:sp>
    </p:spTree>
    <p:extLst>
      <p:ext uri="{BB962C8B-B14F-4D97-AF65-F5344CB8AC3E}">
        <p14:creationId xmlns:p14="http://schemas.microsoft.com/office/powerpoint/2010/main" val="321062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9" grpId="0"/>
      <p:bldP spid="12" grpId="0"/>
      <p:bldP spid="13" grpId="0"/>
      <p:bldP spid="21" grpId="0" animBg="1"/>
      <p:bldP spid="23" grpId="0" animBg="1"/>
      <p:bldP spid="24" grpId="0" animBg="1"/>
      <p:bldP spid="25" grpId="0" animBg="1"/>
      <p:bldP spid="26" grpId="0" animBg="1"/>
      <p:bldP spid="29" grpId="0" animBg="1"/>
      <p:bldP spid="30" grpId="0" animBg="1"/>
      <p:bldP spid="28" grpId="0"/>
      <p:bldP spid="32" grpId="0" animBg="1"/>
      <p:bldP spid="34" grpId="0"/>
      <p:bldP spid="37" grpId="0" animBg="1"/>
      <p:bldP spid="38" grpId="0" animBg="1"/>
      <p:bldP spid="39"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ABD17D-E34A-4FF8-8D45-D37FC6B05DA0}"/>
              </a:ext>
            </a:extLst>
          </p:cNvPr>
          <p:cNvSpPr>
            <a:spLocks noGrp="1"/>
          </p:cNvSpPr>
          <p:nvPr>
            <p:ph type="title"/>
          </p:nvPr>
        </p:nvSpPr>
        <p:spPr/>
        <p:txBody>
          <a:bodyPr/>
          <a:lstStyle/>
          <a:p>
            <a:r>
              <a:rPr kumimoji="1" lang="ja-JP" altLang="en-US" dirty="0"/>
              <a:t>ファイル・フォルダが無くなる</a:t>
            </a:r>
            <a:r>
              <a:rPr kumimoji="1" lang="en-US" altLang="ja-JP" dirty="0"/>
              <a:t>?</a:t>
            </a:r>
            <a:endParaRPr kumimoji="1" lang="ja-JP" altLang="en-US" dirty="0"/>
          </a:p>
        </p:txBody>
      </p:sp>
      <p:pic>
        <p:nvPicPr>
          <p:cNvPr id="5" name="図 4">
            <a:extLst>
              <a:ext uri="{FF2B5EF4-FFF2-40B4-BE49-F238E27FC236}">
                <a16:creationId xmlns:a16="http://schemas.microsoft.com/office/drawing/2014/main" id="{EBC0ED00-8B31-483F-BD76-190AA5E82220}"/>
              </a:ext>
            </a:extLst>
          </p:cNvPr>
          <p:cNvPicPr>
            <a:picLocks noChangeAspect="1"/>
          </p:cNvPicPr>
          <p:nvPr/>
        </p:nvPicPr>
        <p:blipFill>
          <a:blip r:embed="rId2"/>
          <a:stretch>
            <a:fillRect/>
          </a:stretch>
        </p:blipFill>
        <p:spPr>
          <a:xfrm>
            <a:off x="889000" y="971550"/>
            <a:ext cx="7366000" cy="4914900"/>
          </a:xfrm>
          <a:prstGeom prst="rect">
            <a:avLst/>
          </a:prstGeom>
        </p:spPr>
      </p:pic>
    </p:spTree>
    <p:extLst>
      <p:ext uri="{BB962C8B-B14F-4D97-AF65-F5344CB8AC3E}">
        <p14:creationId xmlns:p14="http://schemas.microsoft.com/office/powerpoint/2010/main" val="2381078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5BB83A-EC5B-4B18-98A8-741D288B7A0A}"/>
              </a:ext>
            </a:extLst>
          </p:cNvPr>
          <p:cNvSpPr>
            <a:spLocks noGrp="1"/>
          </p:cNvSpPr>
          <p:nvPr>
            <p:ph type="title"/>
          </p:nvPr>
        </p:nvSpPr>
        <p:spPr/>
        <p:txBody>
          <a:bodyPr/>
          <a:lstStyle/>
          <a:p>
            <a:r>
              <a:rPr kumimoji="1" lang="ja-JP" altLang="en-US"/>
              <a:t>新しいデータ管理の仕組みが必要</a:t>
            </a:r>
          </a:p>
        </p:txBody>
      </p:sp>
      <p:pic>
        <p:nvPicPr>
          <p:cNvPr id="3" name="図 2">
            <a:extLst>
              <a:ext uri="{FF2B5EF4-FFF2-40B4-BE49-F238E27FC236}">
                <a16:creationId xmlns:a16="http://schemas.microsoft.com/office/drawing/2014/main" id="{91C33974-5001-4182-A752-C0731806A7EE}"/>
              </a:ext>
            </a:extLst>
          </p:cNvPr>
          <p:cNvPicPr>
            <a:picLocks noChangeAspect="1"/>
          </p:cNvPicPr>
          <p:nvPr/>
        </p:nvPicPr>
        <p:blipFill>
          <a:blip r:embed="rId2"/>
          <a:stretch>
            <a:fillRect/>
          </a:stretch>
        </p:blipFill>
        <p:spPr>
          <a:xfrm>
            <a:off x="457200" y="1030241"/>
            <a:ext cx="8281514" cy="5287428"/>
          </a:xfrm>
          <a:prstGeom prst="rect">
            <a:avLst/>
          </a:prstGeom>
          <a:ln>
            <a:solidFill>
              <a:schemeClr val="tx1">
                <a:lumMod val="65000"/>
                <a:lumOff val="35000"/>
              </a:schemeClr>
            </a:solidFill>
          </a:ln>
        </p:spPr>
      </p:pic>
    </p:spTree>
    <p:extLst>
      <p:ext uri="{BB962C8B-B14F-4D97-AF65-F5344CB8AC3E}">
        <p14:creationId xmlns:p14="http://schemas.microsoft.com/office/powerpoint/2010/main" val="751586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フリーフォーム 318"/>
          <p:cNvSpPr/>
          <p:nvPr/>
        </p:nvSpPr>
        <p:spPr>
          <a:xfrm>
            <a:off x="1026583" y="1268761"/>
            <a:ext cx="593089" cy="2808312"/>
          </a:xfrm>
          <a:custGeom>
            <a:avLst/>
            <a:gdLst>
              <a:gd name="connsiteX0" fmla="*/ 74084 w 582084"/>
              <a:gd name="connsiteY0" fmla="*/ 455083 h 2804583"/>
              <a:gd name="connsiteX1" fmla="*/ 550334 w 582084"/>
              <a:gd name="connsiteY1" fmla="*/ 0 h 2804583"/>
              <a:gd name="connsiteX2" fmla="*/ 582084 w 582084"/>
              <a:gd name="connsiteY2" fmla="*/ 2804583 h 2804583"/>
              <a:gd name="connsiteX3" fmla="*/ 0 w 582084"/>
              <a:gd name="connsiteY3" fmla="*/ 476250 h 2804583"/>
              <a:gd name="connsiteX0" fmla="*/ 74084 w 585800"/>
              <a:gd name="connsiteY0" fmla="*/ 455083 h 2804583"/>
              <a:gd name="connsiteX1" fmla="*/ 585800 w 585800"/>
              <a:gd name="connsiteY1" fmla="*/ 0 h 2804583"/>
              <a:gd name="connsiteX2" fmla="*/ 582084 w 585800"/>
              <a:gd name="connsiteY2" fmla="*/ 2804583 h 2804583"/>
              <a:gd name="connsiteX3" fmla="*/ 0 w 585800"/>
              <a:gd name="connsiteY3" fmla="*/ 476250 h 2804583"/>
              <a:gd name="connsiteX0" fmla="*/ 74084 w 589907"/>
              <a:gd name="connsiteY0" fmla="*/ 455083 h 2804583"/>
              <a:gd name="connsiteX1" fmla="*/ 585800 w 589907"/>
              <a:gd name="connsiteY1" fmla="*/ 0 h 2804583"/>
              <a:gd name="connsiteX2" fmla="*/ 582084 w 589907"/>
              <a:gd name="connsiteY2" fmla="*/ 2804583 h 2804583"/>
              <a:gd name="connsiteX3" fmla="*/ 0 w 589907"/>
              <a:gd name="connsiteY3" fmla="*/ 476250 h 2804583"/>
              <a:gd name="connsiteX0" fmla="*/ 14972 w 589908"/>
              <a:gd name="connsiteY0" fmla="*/ 465652 h 2804583"/>
              <a:gd name="connsiteX1" fmla="*/ 585800 w 589908"/>
              <a:gd name="connsiteY1" fmla="*/ 0 h 2804583"/>
              <a:gd name="connsiteX2" fmla="*/ 582084 w 589908"/>
              <a:gd name="connsiteY2" fmla="*/ 2804583 h 2804583"/>
              <a:gd name="connsiteX3" fmla="*/ 0 w 589908"/>
              <a:gd name="connsiteY3" fmla="*/ 476250 h 2804583"/>
            </a:gdLst>
            <a:ahLst/>
            <a:cxnLst>
              <a:cxn ang="0">
                <a:pos x="connsiteX0" y="connsiteY0"/>
              </a:cxn>
              <a:cxn ang="0">
                <a:pos x="connsiteX1" y="connsiteY1"/>
              </a:cxn>
              <a:cxn ang="0">
                <a:pos x="connsiteX2" y="connsiteY2"/>
              </a:cxn>
              <a:cxn ang="0">
                <a:pos x="connsiteX3" y="connsiteY3"/>
              </a:cxn>
            </a:cxnLst>
            <a:rect l="l" t="t" r="r" b="b"/>
            <a:pathLst>
              <a:path w="589908" h="2804583">
                <a:moveTo>
                  <a:pt x="14972" y="465652"/>
                </a:moveTo>
                <a:lnTo>
                  <a:pt x="585800" y="0"/>
                </a:lnTo>
                <a:cubicBezTo>
                  <a:pt x="596383" y="934861"/>
                  <a:pt x="583323" y="1869722"/>
                  <a:pt x="582084" y="2804583"/>
                </a:cubicBezTo>
                <a:lnTo>
                  <a:pt x="0" y="476250"/>
                </a:lnTo>
              </a:path>
            </a:pathLst>
          </a:custGeom>
          <a:gradFill flip="none" rotWithShape="1">
            <a:gsLst>
              <a:gs pos="0">
                <a:srgbClr val="0000FF"/>
              </a:gs>
              <a:gs pos="100000">
                <a:srgbClr val="FFFFFF"/>
              </a:gs>
            </a:gsLst>
            <a:lin ang="0" scaled="1"/>
            <a:tileRect/>
          </a:gradFill>
          <a:ln>
            <a:no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304" name="ホームベース 303"/>
          <p:cNvSpPr/>
          <p:nvPr/>
        </p:nvSpPr>
        <p:spPr bwMode="auto">
          <a:xfrm flipH="1">
            <a:off x="5148064" y="5733256"/>
            <a:ext cx="3579440" cy="685800"/>
          </a:xfrm>
          <a:prstGeom prst="homePlate">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ソフトウェア</a:t>
            </a:r>
            <a:r>
              <a:rPr kumimoji="0" lang="ja-JP" altLang="en-US" sz="1200" dirty="0">
                <a:solidFill>
                  <a:schemeClr val="bg1"/>
                </a:solidFill>
                <a:latin typeface="Meiryo" charset="-128"/>
                <a:ea typeface="Meiryo" charset="-128"/>
                <a:cs typeface="Meiryo" charset="-128"/>
              </a:rPr>
              <a:t>として提供される場合と</a:t>
            </a:r>
          </a:p>
          <a:p>
            <a:pPr algn="ctr">
              <a:spcBef>
                <a:spcPct val="20000"/>
              </a:spcBef>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アプライアンスとして提供される場合</a:t>
            </a:r>
          </a:p>
        </p:txBody>
      </p:sp>
      <p:sp>
        <p:nvSpPr>
          <p:cNvPr id="305" name="ホームベース 304"/>
          <p:cNvSpPr/>
          <p:nvPr/>
        </p:nvSpPr>
        <p:spPr bwMode="auto">
          <a:xfrm flipH="1">
            <a:off x="5148064" y="4293096"/>
            <a:ext cx="3579440" cy="685800"/>
          </a:xfrm>
          <a:prstGeom prst="homePlate">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200" dirty="0">
                <a:solidFill>
                  <a:schemeClr val="bg1"/>
                </a:solidFill>
                <a:latin typeface="Meiryo" charset="-128"/>
                <a:ea typeface="Meiryo" charset="-128"/>
                <a:cs typeface="Meiryo" charset="-128"/>
              </a:rPr>
              <a:t>ハードディスクなどの不揮発性媒体である</a:t>
            </a:r>
          </a:p>
          <a:p>
            <a:pPr algn="ctr">
              <a:spcBef>
                <a:spcPts val="0"/>
              </a:spcBef>
            </a:pPr>
            <a:r>
              <a:rPr kumimoji="0" lang="ja-JP" altLang="en-US" sz="1200" dirty="0">
                <a:solidFill>
                  <a:schemeClr val="bg1"/>
                </a:solidFill>
                <a:latin typeface="Meiryo" charset="-128"/>
                <a:ea typeface="Meiryo" charset="-128"/>
                <a:cs typeface="Meiryo" charset="-128"/>
              </a:rPr>
              <a:t>二次記憶</a:t>
            </a:r>
            <a:r>
              <a:rPr kumimoji="0" lang="ja-JP" altLang="ja-JP" sz="1200" dirty="0">
                <a:solidFill>
                  <a:schemeClr val="bg1"/>
                </a:solidFill>
                <a:latin typeface="Meiryo" charset="-128"/>
                <a:ea typeface="Meiryo" charset="-128"/>
                <a:cs typeface="Meiryo" charset="-128"/>
              </a:rPr>
              <a:t>（</a:t>
            </a:r>
            <a:r>
              <a:rPr kumimoji="0" lang="ja-JP" altLang="en-US" sz="1200" dirty="0">
                <a:solidFill>
                  <a:schemeClr val="bg1"/>
                </a:solidFill>
                <a:latin typeface="Meiryo" charset="-128"/>
                <a:ea typeface="Meiryo" charset="-128"/>
                <a:cs typeface="Meiryo" charset="-128"/>
              </a:rPr>
              <a:t>ストレージ）にリアルタイムで</a:t>
            </a:r>
          </a:p>
          <a:p>
            <a:pPr algn="ctr">
              <a:spcBef>
                <a:spcPts val="0"/>
              </a:spcBef>
            </a:pPr>
            <a:r>
              <a:rPr kumimoji="0" lang="ja-JP" altLang="en-US" sz="1200" dirty="0">
                <a:solidFill>
                  <a:schemeClr val="bg1"/>
                </a:solidFill>
                <a:latin typeface="Meiryo" charset="-128"/>
                <a:ea typeface="Meiryo" charset="-128"/>
                <a:cs typeface="Meiryo" charset="-128"/>
              </a:rPr>
              <a:t>データの永続化を行わない</a:t>
            </a:r>
            <a:endParaRPr kumimoji="0" lang="ja-JP" altLang="en-US" sz="1000" b="0" i="0" u="none" strike="noStrike" cap="none" normalizeH="0" baseline="0" dirty="0">
              <a:ln>
                <a:noFill/>
              </a:ln>
              <a:solidFill>
                <a:schemeClr val="bg1"/>
              </a:solidFill>
              <a:effectLst/>
              <a:latin typeface="Meiryo" charset="-128"/>
              <a:ea typeface="Meiryo" charset="-128"/>
              <a:cs typeface="Meiryo" charset="-128"/>
            </a:endParaRPr>
          </a:p>
        </p:txBody>
      </p:sp>
      <p:sp>
        <p:nvSpPr>
          <p:cNvPr id="306" name="ホームベース 305"/>
          <p:cNvSpPr/>
          <p:nvPr/>
        </p:nvSpPr>
        <p:spPr bwMode="auto">
          <a:xfrm flipH="1">
            <a:off x="5148064" y="5013176"/>
            <a:ext cx="3579440" cy="685800"/>
          </a:xfrm>
          <a:prstGeom prst="homePlate">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a:ln>
                  <a:noFill/>
                </a:ln>
                <a:solidFill>
                  <a:schemeClr val="bg1"/>
                </a:solidFill>
                <a:effectLst/>
                <a:latin typeface="Meiryo" charset="-128"/>
                <a:ea typeface="Meiryo" charset="-128"/>
                <a:cs typeface="Meiryo" charset="-128"/>
              </a:rPr>
              <a:t>リセットや電源が切断されても</a:t>
            </a:r>
            <a:endParaRPr kumimoji="0" lang="en-US" altLang="ja-JP" sz="1200" b="0" i="0" u="none" strike="noStrike" cap="none" normalizeH="0" baseline="0" dirty="0">
              <a:ln>
                <a:noFill/>
              </a:ln>
              <a:solidFill>
                <a:schemeClr val="bg1"/>
              </a:solidFill>
              <a:effectLst/>
              <a:latin typeface="Meiryo" charset="-128"/>
              <a:ea typeface="Meiryo" charset="-128"/>
              <a:cs typeface="Meiryo" charset="-128"/>
            </a:endParaRPr>
          </a:p>
          <a:p>
            <a:pPr algn="ctr">
              <a:spcBef>
                <a:spcPct val="20000"/>
              </a:spcBef>
            </a:pPr>
            <a:r>
              <a:rPr kumimoji="0" lang="ja-JP" altLang="en-US" sz="1200" dirty="0">
                <a:solidFill>
                  <a:schemeClr val="bg1"/>
                </a:solidFill>
                <a:latin typeface="Meiryo" charset="-128"/>
                <a:ea typeface="Meiryo" charset="-128"/>
                <a:cs typeface="Meiryo" charset="-128"/>
              </a:rPr>
              <a:t>ログとスナップショットからデータを</a:t>
            </a:r>
            <a:r>
              <a:rPr kumimoji="0" lang="ja-JP" altLang="en-US" sz="1200" b="0" i="0" u="none" strike="noStrike" cap="none" normalizeH="0" baseline="0" dirty="0">
                <a:ln>
                  <a:noFill/>
                </a:ln>
                <a:solidFill>
                  <a:schemeClr val="bg1"/>
                </a:solidFill>
                <a:effectLst/>
                <a:latin typeface="Meiryo" charset="-128"/>
                <a:ea typeface="Meiryo" charset="-128"/>
                <a:cs typeface="Meiryo" charset="-128"/>
              </a:rPr>
              <a:t>復元</a:t>
            </a:r>
          </a:p>
        </p:txBody>
      </p:sp>
      <p:sp>
        <p:nvSpPr>
          <p:cNvPr id="26" name="角丸四角形 25"/>
          <p:cNvSpPr/>
          <p:nvPr/>
        </p:nvSpPr>
        <p:spPr bwMode="auto">
          <a:xfrm>
            <a:off x="1547664" y="1268760"/>
            <a:ext cx="3024336" cy="2808312"/>
          </a:xfrm>
          <a:prstGeom prst="roundRect">
            <a:avLst>
              <a:gd name="adj" fmla="val 0"/>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ja-JP" altLang="en-US" dirty="0"/>
              <a:t>インメモリー・データベース</a:t>
            </a:r>
          </a:p>
        </p:txBody>
      </p:sp>
      <p:pic>
        <p:nvPicPr>
          <p:cNvPr id="6" name="Picture 117" descr="MCj0431637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1268760"/>
            <a:ext cx="1106432" cy="108441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図形グループ 3"/>
          <p:cNvGrpSpPr/>
          <p:nvPr/>
        </p:nvGrpSpPr>
        <p:grpSpPr>
          <a:xfrm>
            <a:off x="1802458" y="2780928"/>
            <a:ext cx="2448272" cy="1152128"/>
            <a:chOff x="2090490" y="3573016"/>
            <a:chExt cx="2448272" cy="1152128"/>
          </a:xfrm>
        </p:grpSpPr>
        <p:sp>
          <p:nvSpPr>
            <p:cNvPr id="34" name="正方形/長方形 33"/>
            <p:cNvSpPr/>
            <p:nvPr/>
          </p:nvSpPr>
          <p:spPr bwMode="auto">
            <a:xfrm>
              <a:off x="209049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35" name="正方形/長方形 34"/>
            <p:cNvSpPr/>
            <p:nvPr/>
          </p:nvSpPr>
          <p:spPr bwMode="auto">
            <a:xfrm>
              <a:off x="223450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36" name="正方形/長方形 35"/>
            <p:cNvSpPr/>
            <p:nvPr/>
          </p:nvSpPr>
          <p:spPr bwMode="auto">
            <a:xfrm>
              <a:off x="237852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37" name="正方形/長方形 36"/>
            <p:cNvSpPr/>
            <p:nvPr/>
          </p:nvSpPr>
          <p:spPr bwMode="auto">
            <a:xfrm>
              <a:off x="252253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38" name="正方形/長方形 37"/>
            <p:cNvSpPr/>
            <p:nvPr/>
          </p:nvSpPr>
          <p:spPr bwMode="auto">
            <a:xfrm>
              <a:off x="266655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39" name="正方形/長方形 38"/>
            <p:cNvSpPr/>
            <p:nvPr/>
          </p:nvSpPr>
          <p:spPr bwMode="auto">
            <a:xfrm>
              <a:off x="281057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40" name="正方形/長方形 39"/>
            <p:cNvSpPr/>
            <p:nvPr/>
          </p:nvSpPr>
          <p:spPr bwMode="auto">
            <a:xfrm>
              <a:off x="295458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41" name="正方形/長方形 40"/>
            <p:cNvSpPr/>
            <p:nvPr/>
          </p:nvSpPr>
          <p:spPr bwMode="auto">
            <a:xfrm>
              <a:off x="309860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42" name="正方形/長方形 41"/>
            <p:cNvSpPr/>
            <p:nvPr/>
          </p:nvSpPr>
          <p:spPr bwMode="auto">
            <a:xfrm>
              <a:off x="324261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43" name="正方形/長方形 42"/>
            <p:cNvSpPr/>
            <p:nvPr/>
          </p:nvSpPr>
          <p:spPr bwMode="auto">
            <a:xfrm>
              <a:off x="338663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44" name="正方形/長方形 43"/>
            <p:cNvSpPr/>
            <p:nvPr/>
          </p:nvSpPr>
          <p:spPr bwMode="auto">
            <a:xfrm>
              <a:off x="353065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45" name="正方形/長方形 44"/>
            <p:cNvSpPr/>
            <p:nvPr/>
          </p:nvSpPr>
          <p:spPr bwMode="auto">
            <a:xfrm>
              <a:off x="367466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46" name="正方形/長方形 45"/>
            <p:cNvSpPr/>
            <p:nvPr/>
          </p:nvSpPr>
          <p:spPr bwMode="auto">
            <a:xfrm>
              <a:off x="381868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47" name="正方形/長方形 46"/>
            <p:cNvSpPr/>
            <p:nvPr/>
          </p:nvSpPr>
          <p:spPr bwMode="auto">
            <a:xfrm>
              <a:off x="396269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48" name="正方形/長方形 47"/>
            <p:cNvSpPr/>
            <p:nvPr/>
          </p:nvSpPr>
          <p:spPr bwMode="auto">
            <a:xfrm>
              <a:off x="410671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49" name="正方形/長方形 48"/>
            <p:cNvSpPr/>
            <p:nvPr/>
          </p:nvSpPr>
          <p:spPr bwMode="auto">
            <a:xfrm>
              <a:off x="425073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50" name="正方形/長方形 49"/>
            <p:cNvSpPr/>
            <p:nvPr/>
          </p:nvSpPr>
          <p:spPr bwMode="auto">
            <a:xfrm>
              <a:off x="439474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66" name="正方形/長方形 65"/>
            <p:cNvSpPr/>
            <p:nvPr/>
          </p:nvSpPr>
          <p:spPr bwMode="auto">
            <a:xfrm>
              <a:off x="209049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67" name="正方形/長方形 66"/>
            <p:cNvSpPr/>
            <p:nvPr/>
          </p:nvSpPr>
          <p:spPr bwMode="auto">
            <a:xfrm>
              <a:off x="223450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68" name="正方形/長方形 67"/>
            <p:cNvSpPr/>
            <p:nvPr/>
          </p:nvSpPr>
          <p:spPr bwMode="auto">
            <a:xfrm>
              <a:off x="237852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69" name="正方形/長方形 68"/>
            <p:cNvSpPr/>
            <p:nvPr/>
          </p:nvSpPr>
          <p:spPr bwMode="auto">
            <a:xfrm>
              <a:off x="252253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70" name="正方形/長方形 69"/>
            <p:cNvSpPr/>
            <p:nvPr/>
          </p:nvSpPr>
          <p:spPr bwMode="auto">
            <a:xfrm>
              <a:off x="266655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71" name="正方形/長方形 70"/>
            <p:cNvSpPr/>
            <p:nvPr/>
          </p:nvSpPr>
          <p:spPr bwMode="auto">
            <a:xfrm>
              <a:off x="281057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72" name="正方形/長方形 71"/>
            <p:cNvSpPr/>
            <p:nvPr/>
          </p:nvSpPr>
          <p:spPr bwMode="auto">
            <a:xfrm>
              <a:off x="295458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73" name="正方形/長方形 72"/>
            <p:cNvSpPr/>
            <p:nvPr/>
          </p:nvSpPr>
          <p:spPr bwMode="auto">
            <a:xfrm>
              <a:off x="309860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74" name="正方形/長方形 73"/>
            <p:cNvSpPr/>
            <p:nvPr/>
          </p:nvSpPr>
          <p:spPr bwMode="auto">
            <a:xfrm>
              <a:off x="324261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75" name="正方形/長方形 74"/>
            <p:cNvSpPr/>
            <p:nvPr/>
          </p:nvSpPr>
          <p:spPr bwMode="auto">
            <a:xfrm>
              <a:off x="338663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76" name="正方形/長方形 75"/>
            <p:cNvSpPr/>
            <p:nvPr/>
          </p:nvSpPr>
          <p:spPr bwMode="auto">
            <a:xfrm>
              <a:off x="353065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77" name="正方形/長方形 76"/>
            <p:cNvSpPr/>
            <p:nvPr/>
          </p:nvSpPr>
          <p:spPr bwMode="auto">
            <a:xfrm>
              <a:off x="367466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78" name="正方形/長方形 77"/>
            <p:cNvSpPr/>
            <p:nvPr/>
          </p:nvSpPr>
          <p:spPr bwMode="auto">
            <a:xfrm>
              <a:off x="381868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79" name="正方形/長方形 78"/>
            <p:cNvSpPr/>
            <p:nvPr/>
          </p:nvSpPr>
          <p:spPr bwMode="auto">
            <a:xfrm>
              <a:off x="396269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80" name="正方形/長方形 79"/>
            <p:cNvSpPr/>
            <p:nvPr/>
          </p:nvSpPr>
          <p:spPr bwMode="auto">
            <a:xfrm>
              <a:off x="410671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81" name="正方形/長方形 80"/>
            <p:cNvSpPr/>
            <p:nvPr/>
          </p:nvSpPr>
          <p:spPr bwMode="auto">
            <a:xfrm>
              <a:off x="425073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82" name="正方形/長方形 81"/>
            <p:cNvSpPr/>
            <p:nvPr/>
          </p:nvSpPr>
          <p:spPr bwMode="auto">
            <a:xfrm>
              <a:off x="439474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98" name="正方形/長方形 97"/>
            <p:cNvSpPr/>
            <p:nvPr/>
          </p:nvSpPr>
          <p:spPr bwMode="auto">
            <a:xfrm>
              <a:off x="209049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99" name="正方形/長方形 98"/>
            <p:cNvSpPr/>
            <p:nvPr/>
          </p:nvSpPr>
          <p:spPr bwMode="auto">
            <a:xfrm>
              <a:off x="223450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00" name="正方形/長方形 99"/>
            <p:cNvSpPr/>
            <p:nvPr/>
          </p:nvSpPr>
          <p:spPr bwMode="auto">
            <a:xfrm>
              <a:off x="237852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01" name="正方形/長方形 100"/>
            <p:cNvSpPr/>
            <p:nvPr/>
          </p:nvSpPr>
          <p:spPr bwMode="auto">
            <a:xfrm>
              <a:off x="252253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02" name="正方形/長方形 101"/>
            <p:cNvSpPr/>
            <p:nvPr/>
          </p:nvSpPr>
          <p:spPr bwMode="auto">
            <a:xfrm>
              <a:off x="266655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03" name="正方形/長方形 102"/>
            <p:cNvSpPr/>
            <p:nvPr/>
          </p:nvSpPr>
          <p:spPr bwMode="auto">
            <a:xfrm>
              <a:off x="281057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04" name="正方形/長方形 103"/>
            <p:cNvSpPr/>
            <p:nvPr/>
          </p:nvSpPr>
          <p:spPr bwMode="auto">
            <a:xfrm>
              <a:off x="295458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05" name="正方形/長方形 104"/>
            <p:cNvSpPr/>
            <p:nvPr/>
          </p:nvSpPr>
          <p:spPr bwMode="auto">
            <a:xfrm>
              <a:off x="309860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06" name="正方形/長方形 105"/>
            <p:cNvSpPr/>
            <p:nvPr/>
          </p:nvSpPr>
          <p:spPr bwMode="auto">
            <a:xfrm>
              <a:off x="324261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07" name="正方形/長方形 106"/>
            <p:cNvSpPr/>
            <p:nvPr/>
          </p:nvSpPr>
          <p:spPr bwMode="auto">
            <a:xfrm>
              <a:off x="338663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08" name="正方形/長方形 107"/>
            <p:cNvSpPr/>
            <p:nvPr/>
          </p:nvSpPr>
          <p:spPr bwMode="auto">
            <a:xfrm>
              <a:off x="353065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09" name="正方形/長方形 108"/>
            <p:cNvSpPr/>
            <p:nvPr/>
          </p:nvSpPr>
          <p:spPr bwMode="auto">
            <a:xfrm>
              <a:off x="367466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10" name="正方形/長方形 109"/>
            <p:cNvSpPr/>
            <p:nvPr/>
          </p:nvSpPr>
          <p:spPr bwMode="auto">
            <a:xfrm>
              <a:off x="381868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11" name="正方形/長方形 110"/>
            <p:cNvSpPr/>
            <p:nvPr/>
          </p:nvSpPr>
          <p:spPr bwMode="auto">
            <a:xfrm>
              <a:off x="396269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12" name="正方形/長方形 111"/>
            <p:cNvSpPr/>
            <p:nvPr/>
          </p:nvSpPr>
          <p:spPr bwMode="auto">
            <a:xfrm>
              <a:off x="410671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13" name="正方形/長方形 112"/>
            <p:cNvSpPr/>
            <p:nvPr/>
          </p:nvSpPr>
          <p:spPr bwMode="auto">
            <a:xfrm>
              <a:off x="425073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14" name="正方形/長方形 113"/>
            <p:cNvSpPr/>
            <p:nvPr/>
          </p:nvSpPr>
          <p:spPr bwMode="auto">
            <a:xfrm>
              <a:off x="439474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30" name="正方形/長方形 129"/>
            <p:cNvSpPr/>
            <p:nvPr/>
          </p:nvSpPr>
          <p:spPr bwMode="auto">
            <a:xfrm>
              <a:off x="209049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31" name="正方形/長方形 130"/>
            <p:cNvSpPr/>
            <p:nvPr/>
          </p:nvSpPr>
          <p:spPr bwMode="auto">
            <a:xfrm>
              <a:off x="223450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32" name="正方形/長方形 131"/>
            <p:cNvSpPr/>
            <p:nvPr/>
          </p:nvSpPr>
          <p:spPr bwMode="auto">
            <a:xfrm>
              <a:off x="237852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33" name="正方形/長方形 132"/>
            <p:cNvSpPr/>
            <p:nvPr/>
          </p:nvSpPr>
          <p:spPr bwMode="auto">
            <a:xfrm>
              <a:off x="252253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34" name="正方形/長方形 133"/>
            <p:cNvSpPr/>
            <p:nvPr/>
          </p:nvSpPr>
          <p:spPr bwMode="auto">
            <a:xfrm>
              <a:off x="266655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35" name="正方形/長方形 134"/>
            <p:cNvSpPr/>
            <p:nvPr/>
          </p:nvSpPr>
          <p:spPr bwMode="auto">
            <a:xfrm>
              <a:off x="281057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36" name="正方形/長方形 135"/>
            <p:cNvSpPr/>
            <p:nvPr/>
          </p:nvSpPr>
          <p:spPr bwMode="auto">
            <a:xfrm>
              <a:off x="295458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37" name="正方形/長方形 136"/>
            <p:cNvSpPr/>
            <p:nvPr/>
          </p:nvSpPr>
          <p:spPr bwMode="auto">
            <a:xfrm>
              <a:off x="309860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38" name="正方形/長方形 137"/>
            <p:cNvSpPr/>
            <p:nvPr/>
          </p:nvSpPr>
          <p:spPr bwMode="auto">
            <a:xfrm>
              <a:off x="324261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39" name="正方形/長方形 138"/>
            <p:cNvSpPr/>
            <p:nvPr/>
          </p:nvSpPr>
          <p:spPr bwMode="auto">
            <a:xfrm>
              <a:off x="338663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40" name="正方形/長方形 139"/>
            <p:cNvSpPr/>
            <p:nvPr/>
          </p:nvSpPr>
          <p:spPr bwMode="auto">
            <a:xfrm>
              <a:off x="353065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41" name="正方形/長方形 140"/>
            <p:cNvSpPr/>
            <p:nvPr/>
          </p:nvSpPr>
          <p:spPr bwMode="auto">
            <a:xfrm>
              <a:off x="367466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42" name="正方形/長方形 141"/>
            <p:cNvSpPr/>
            <p:nvPr/>
          </p:nvSpPr>
          <p:spPr bwMode="auto">
            <a:xfrm>
              <a:off x="381868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43" name="正方形/長方形 142"/>
            <p:cNvSpPr/>
            <p:nvPr/>
          </p:nvSpPr>
          <p:spPr bwMode="auto">
            <a:xfrm>
              <a:off x="396269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44" name="正方形/長方形 143"/>
            <p:cNvSpPr/>
            <p:nvPr/>
          </p:nvSpPr>
          <p:spPr bwMode="auto">
            <a:xfrm>
              <a:off x="410671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45" name="正方形/長方形 144"/>
            <p:cNvSpPr/>
            <p:nvPr/>
          </p:nvSpPr>
          <p:spPr bwMode="auto">
            <a:xfrm>
              <a:off x="425073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46" name="正方形/長方形 145"/>
            <p:cNvSpPr/>
            <p:nvPr/>
          </p:nvSpPr>
          <p:spPr bwMode="auto">
            <a:xfrm>
              <a:off x="439474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62" name="正方形/長方形 161"/>
            <p:cNvSpPr/>
            <p:nvPr/>
          </p:nvSpPr>
          <p:spPr bwMode="auto">
            <a:xfrm>
              <a:off x="209049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63" name="正方形/長方形 162"/>
            <p:cNvSpPr/>
            <p:nvPr/>
          </p:nvSpPr>
          <p:spPr bwMode="auto">
            <a:xfrm>
              <a:off x="223450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64" name="正方形/長方形 163"/>
            <p:cNvSpPr/>
            <p:nvPr/>
          </p:nvSpPr>
          <p:spPr bwMode="auto">
            <a:xfrm>
              <a:off x="237852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65" name="正方形/長方形 164"/>
            <p:cNvSpPr/>
            <p:nvPr/>
          </p:nvSpPr>
          <p:spPr bwMode="auto">
            <a:xfrm>
              <a:off x="252253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66" name="正方形/長方形 165"/>
            <p:cNvSpPr/>
            <p:nvPr/>
          </p:nvSpPr>
          <p:spPr bwMode="auto">
            <a:xfrm>
              <a:off x="266655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67" name="正方形/長方形 166"/>
            <p:cNvSpPr/>
            <p:nvPr/>
          </p:nvSpPr>
          <p:spPr bwMode="auto">
            <a:xfrm>
              <a:off x="281057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68" name="正方形/長方形 167"/>
            <p:cNvSpPr/>
            <p:nvPr/>
          </p:nvSpPr>
          <p:spPr bwMode="auto">
            <a:xfrm>
              <a:off x="295458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69" name="正方形/長方形 168"/>
            <p:cNvSpPr/>
            <p:nvPr/>
          </p:nvSpPr>
          <p:spPr bwMode="auto">
            <a:xfrm>
              <a:off x="309860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70" name="正方形/長方形 169"/>
            <p:cNvSpPr/>
            <p:nvPr/>
          </p:nvSpPr>
          <p:spPr bwMode="auto">
            <a:xfrm>
              <a:off x="324261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71" name="正方形/長方形 170"/>
            <p:cNvSpPr/>
            <p:nvPr/>
          </p:nvSpPr>
          <p:spPr bwMode="auto">
            <a:xfrm>
              <a:off x="338663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72" name="正方形/長方形 171"/>
            <p:cNvSpPr/>
            <p:nvPr/>
          </p:nvSpPr>
          <p:spPr bwMode="auto">
            <a:xfrm>
              <a:off x="353065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73" name="正方形/長方形 172"/>
            <p:cNvSpPr/>
            <p:nvPr/>
          </p:nvSpPr>
          <p:spPr bwMode="auto">
            <a:xfrm>
              <a:off x="367466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74" name="正方形/長方形 173"/>
            <p:cNvSpPr/>
            <p:nvPr/>
          </p:nvSpPr>
          <p:spPr bwMode="auto">
            <a:xfrm>
              <a:off x="381868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75" name="正方形/長方形 174"/>
            <p:cNvSpPr/>
            <p:nvPr/>
          </p:nvSpPr>
          <p:spPr bwMode="auto">
            <a:xfrm>
              <a:off x="396269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76" name="正方形/長方形 175"/>
            <p:cNvSpPr/>
            <p:nvPr/>
          </p:nvSpPr>
          <p:spPr bwMode="auto">
            <a:xfrm>
              <a:off x="410671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77" name="正方形/長方形 176"/>
            <p:cNvSpPr/>
            <p:nvPr/>
          </p:nvSpPr>
          <p:spPr bwMode="auto">
            <a:xfrm>
              <a:off x="425073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78" name="正方形/長方形 177"/>
            <p:cNvSpPr/>
            <p:nvPr/>
          </p:nvSpPr>
          <p:spPr bwMode="auto">
            <a:xfrm>
              <a:off x="439474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94" name="正方形/長方形 193"/>
            <p:cNvSpPr/>
            <p:nvPr/>
          </p:nvSpPr>
          <p:spPr bwMode="auto">
            <a:xfrm>
              <a:off x="209049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95" name="正方形/長方形 194"/>
            <p:cNvSpPr/>
            <p:nvPr/>
          </p:nvSpPr>
          <p:spPr bwMode="auto">
            <a:xfrm>
              <a:off x="223450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96" name="正方形/長方形 195"/>
            <p:cNvSpPr/>
            <p:nvPr/>
          </p:nvSpPr>
          <p:spPr bwMode="auto">
            <a:xfrm>
              <a:off x="237852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97" name="正方形/長方形 196"/>
            <p:cNvSpPr/>
            <p:nvPr/>
          </p:nvSpPr>
          <p:spPr bwMode="auto">
            <a:xfrm>
              <a:off x="252253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98" name="正方形/長方形 197"/>
            <p:cNvSpPr/>
            <p:nvPr/>
          </p:nvSpPr>
          <p:spPr bwMode="auto">
            <a:xfrm>
              <a:off x="266655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199" name="正方形/長方形 198"/>
            <p:cNvSpPr/>
            <p:nvPr/>
          </p:nvSpPr>
          <p:spPr bwMode="auto">
            <a:xfrm>
              <a:off x="281057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00" name="正方形/長方形 199"/>
            <p:cNvSpPr/>
            <p:nvPr/>
          </p:nvSpPr>
          <p:spPr bwMode="auto">
            <a:xfrm>
              <a:off x="295458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01" name="正方形/長方形 200"/>
            <p:cNvSpPr/>
            <p:nvPr/>
          </p:nvSpPr>
          <p:spPr bwMode="auto">
            <a:xfrm>
              <a:off x="309860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02" name="正方形/長方形 201"/>
            <p:cNvSpPr/>
            <p:nvPr/>
          </p:nvSpPr>
          <p:spPr bwMode="auto">
            <a:xfrm>
              <a:off x="324261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03" name="正方形/長方形 202"/>
            <p:cNvSpPr/>
            <p:nvPr/>
          </p:nvSpPr>
          <p:spPr bwMode="auto">
            <a:xfrm>
              <a:off x="338663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04" name="正方形/長方形 203"/>
            <p:cNvSpPr/>
            <p:nvPr/>
          </p:nvSpPr>
          <p:spPr bwMode="auto">
            <a:xfrm>
              <a:off x="353065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05" name="正方形/長方形 204"/>
            <p:cNvSpPr/>
            <p:nvPr/>
          </p:nvSpPr>
          <p:spPr bwMode="auto">
            <a:xfrm>
              <a:off x="367466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06" name="正方形/長方形 205"/>
            <p:cNvSpPr/>
            <p:nvPr/>
          </p:nvSpPr>
          <p:spPr bwMode="auto">
            <a:xfrm>
              <a:off x="381868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07" name="正方形/長方形 206"/>
            <p:cNvSpPr/>
            <p:nvPr/>
          </p:nvSpPr>
          <p:spPr bwMode="auto">
            <a:xfrm>
              <a:off x="396269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08" name="正方形/長方形 207"/>
            <p:cNvSpPr/>
            <p:nvPr/>
          </p:nvSpPr>
          <p:spPr bwMode="auto">
            <a:xfrm>
              <a:off x="410671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09" name="正方形/長方形 208"/>
            <p:cNvSpPr/>
            <p:nvPr/>
          </p:nvSpPr>
          <p:spPr bwMode="auto">
            <a:xfrm>
              <a:off x="425073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10" name="正方形/長方形 209"/>
            <p:cNvSpPr/>
            <p:nvPr/>
          </p:nvSpPr>
          <p:spPr bwMode="auto">
            <a:xfrm>
              <a:off x="439474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26" name="正方形/長方形 225"/>
            <p:cNvSpPr/>
            <p:nvPr/>
          </p:nvSpPr>
          <p:spPr bwMode="auto">
            <a:xfrm>
              <a:off x="209049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27" name="正方形/長方形 226"/>
            <p:cNvSpPr/>
            <p:nvPr/>
          </p:nvSpPr>
          <p:spPr bwMode="auto">
            <a:xfrm>
              <a:off x="223450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28" name="正方形/長方形 227"/>
            <p:cNvSpPr/>
            <p:nvPr/>
          </p:nvSpPr>
          <p:spPr bwMode="auto">
            <a:xfrm>
              <a:off x="237852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29" name="正方形/長方形 228"/>
            <p:cNvSpPr/>
            <p:nvPr/>
          </p:nvSpPr>
          <p:spPr bwMode="auto">
            <a:xfrm>
              <a:off x="252253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30" name="正方形/長方形 229"/>
            <p:cNvSpPr/>
            <p:nvPr/>
          </p:nvSpPr>
          <p:spPr bwMode="auto">
            <a:xfrm>
              <a:off x="266655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31" name="正方形/長方形 230"/>
            <p:cNvSpPr/>
            <p:nvPr/>
          </p:nvSpPr>
          <p:spPr bwMode="auto">
            <a:xfrm>
              <a:off x="281057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32" name="正方形/長方形 231"/>
            <p:cNvSpPr/>
            <p:nvPr/>
          </p:nvSpPr>
          <p:spPr bwMode="auto">
            <a:xfrm>
              <a:off x="295458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33" name="正方形/長方形 232"/>
            <p:cNvSpPr/>
            <p:nvPr/>
          </p:nvSpPr>
          <p:spPr bwMode="auto">
            <a:xfrm>
              <a:off x="309860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34" name="正方形/長方形 233"/>
            <p:cNvSpPr/>
            <p:nvPr/>
          </p:nvSpPr>
          <p:spPr bwMode="auto">
            <a:xfrm>
              <a:off x="324261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35" name="正方形/長方形 234"/>
            <p:cNvSpPr/>
            <p:nvPr/>
          </p:nvSpPr>
          <p:spPr bwMode="auto">
            <a:xfrm>
              <a:off x="338663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36" name="正方形/長方形 235"/>
            <p:cNvSpPr/>
            <p:nvPr/>
          </p:nvSpPr>
          <p:spPr bwMode="auto">
            <a:xfrm>
              <a:off x="353065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37" name="正方形/長方形 236"/>
            <p:cNvSpPr/>
            <p:nvPr/>
          </p:nvSpPr>
          <p:spPr bwMode="auto">
            <a:xfrm>
              <a:off x="367466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38" name="正方形/長方形 237"/>
            <p:cNvSpPr/>
            <p:nvPr/>
          </p:nvSpPr>
          <p:spPr bwMode="auto">
            <a:xfrm>
              <a:off x="381868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39" name="正方形/長方形 238"/>
            <p:cNvSpPr/>
            <p:nvPr/>
          </p:nvSpPr>
          <p:spPr bwMode="auto">
            <a:xfrm>
              <a:off x="396269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40" name="正方形/長方形 239"/>
            <p:cNvSpPr/>
            <p:nvPr/>
          </p:nvSpPr>
          <p:spPr bwMode="auto">
            <a:xfrm>
              <a:off x="410671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41" name="正方形/長方形 240"/>
            <p:cNvSpPr/>
            <p:nvPr/>
          </p:nvSpPr>
          <p:spPr bwMode="auto">
            <a:xfrm>
              <a:off x="425073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42" name="正方形/長方形 241"/>
            <p:cNvSpPr/>
            <p:nvPr/>
          </p:nvSpPr>
          <p:spPr bwMode="auto">
            <a:xfrm>
              <a:off x="439474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58" name="正方形/長方形 257"/>
            <p:cNvSpPr/>
            <p:nvPr/>
          </p:nvSpPr>
          <p:spPr bwMode="auto">
            <a:xfrm>
              <a:off x="209049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59" name="正方形/長方形 258"/>
            <p:cNvSpPr/>
            <p:nvPr/>
          </p:nvSpPr>
          <p:spPr bwMode="auto">
            <a:xfrm>
              <a:off x="223450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60" name="正方形/長方形 259"/>
            <p:cNvSpPr/>
            <p:nvPr/>
          </p:nvSpPr>
          <p:spPr bwMode="auto">
            <a:xfrm>
              <a:off x="237852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61" name="正方形/長方形 260"/>
            <p:cNvSpPr/>
            <p:nvPr/>
          </p:nvSpPr>
          <p:spPr bwMode="auto">
            <a:xfrm>
              <a:off x="252253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62" name="正方形/長方形 261"/>
            <p:cNvSpPr/>
            <p:nvPr/>
          </p:nvSpPr>
          <p:spPr bwMode="auto">
            <a:xfrm>
              <a:off x="266655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63" name="正方形/長方形 262"/>
            <p:cNvSpPr/>
            <p:nvPr/>
          </p:nvSpPr>
          <p:spPr bwMode="auto">
            <a:xfrm>
              <a:off x="281057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64" name="正方形/長方形 263"/>
            <p:cNvSpPr/>
            <p:nvPr/>
          </p:nvSpPr>
          <p:spPr bwMode="auto">
            <a:xfrm>
              <a:off x="295458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65" name="正方形/長方形 264"/>
            <p:cNvSpPr/>
            <p:nvPr/>
          </p:nvSpPr>
          <p:spPr bwMode="auto">
            <a:xfrm>
              <a:off x="309860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66" name="正方形/長方形 265"/>
            <p:cNvSpPr/>
            <p:nvPr/>
          </p:nvSpPr>
          <p:spPr bwMode="auto">
            <a:xfrm>
              <a:off x="324261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67" name="正方形/長方形 266"/>
            <p:cNvSpPr/>
            <p:nvPr/>
          </p:nvSpPr>
          <p:spPr bwMode="auto">
            <a:xfrm>
              <a:off x="338663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68" name="正方形/長方形 267"/>
            <p:cNvSpPr/>
            <p:nvPr/>
          </p:nvSpPr>
          <p:spPr bwMode="auto">
            <a:xfrm>
              <a:off x="353065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69" name="正方形/長方形 268"/>
            <p:cNvSpPr/>
            <p:nvPr/>
          </p:nvSpPr>
          <p:spPr bwMode="auto">
            <a:xfrm>
              <a:off x="367466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70" name="正方形/長方形 269"/>
            <p:cNvSpPr/>
            <p:nvPr/>
          </p:nvSpPr>
          <p:spPr bwMode="auto">
            <a:xfrm>
              <a:off x="381868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71" name="正方形/長方形 270"/>
            <p:cNvSpPr/>
            <p:nvPr/>
          </p:nvSpPr>
          <p:spPr bwMode="auto">
            <a:xfrm>
              <a:off x="396269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72" name="正方形/長方形 271"/>
            <p:cNvSpPr/>
            <p:nvPr/>
          </p:nvSpPr>
          <p:spPr bwMode="auto">
            <a:xfrm>
              <a:off x="410671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73" name="正方形/長方形 272"/>
            <p:cNvSpPr/>
            <p:nvPr/>
          </p:nvSpPr>
          <p:spPr bwMode="auto">
            <a:xfrm>
              <a:off x="425073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sp>
          <p:nvSpPr>
            <p:cNvPr id="274" name="正方形/長方形 273"/>
            <p:cNvSpPr/>
            <p:nvPr/>
          </p:nvSpPr>
          <p:spPr bwMode="auto">
            <a:xfrm>
              <a:off x="439474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eiryo" charset="-128"/>
                <a:ea typeface="Meiryo" charset="-128"/>
                <a:cs typeface="Meiryo" charset="-128"/>
              </a:endParaRPr>
            </a:p>
          </p:txBody>
        </p:sp>
      </p:grpSp>
      <p:sp>
        <p:nvSpPr>
          <p:cNvPr id="291" name="角丸四角形 290"/>
          <p:cNvSpPr/>
          <p:nvPr/>
        </p:nvSpPr>
        <p:spPr bwMode="auto">
          <a:xfrm>
            <a:off x="1763688" y="2060848"/>
            <a:ext cx="2520280" cy="648072"/>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bg1"/>
                </a:solidFill>
                <a:effectLst/>
                <a:latin typeface="Meiryo" charset="-128"/>
                <a:ea typeface="Meiryo" charset="-128"/>
                <a:cs typeface="Meiryo" charset="-128"/>
              </a:rPr>
              <a:t>DBMS</a:t>
            </a:r>
            <a:endParaRPr kumimoji="0" lang="ja-JP" altLang="en-US" sz="2800" b="0" i="0" u="none" strike="noStrike" cap="none" normalizeH="0" baseline="0" dirty="0">
              <a:ln>
                <a:noFill/>
              </a:ln>
              <a:solidFill>
                <a:schemeClr val="bg1"/>
              </a:solidFill>
              <a:effectLst/>
              <a:latin typeface="Meiryo" charset="-128"/>
              <a:ea typeface="Meiryo" charset="-128"/>
              <a:cs typeface="Meiryo" charset="-128"/>
            </a:endParaRPr>
          </a:p>
        </p:txBody>
      </p:sp>
      <p:sp>
        <p:nvSpPr>
          <p:cNvPr id="292" name="テキスト ボックス 291"/>
          <p:cNvSpPr txBox="1"/>
          <p:nvPr/>
        </p:nvSpPr>
        <p:spPr>
          <a:xfrm>
            <a:off x="1661559" y="1484784"/>
            <a:ext cx="2682145" cy="369332"/>
          </a:xfrm>
          <a:prstGeom prst="rect">
            <a:avLst/>
          </a:prstGeom>
          <a:noFill/>
        </p:spPr>
        <p:txBody>
          <a:bodyPr wrap="none" rtlCol="0">
            <a:spAutoFit/>
          </a:bodyPr>
          <a:lstStyle/>
          <a:p>
            <a:pPr algn="ctr"/>
            <a:r>
              <a:rPr lang="ja-JP" altLang="en-US" dirty="0">
                <a:solidFill>
                  <a:srgbClr val="0000FF"/>
                </a:solidFill>
                <a:latin typeface="Meiryo" charset="-128"/>
                <a:ea typeface="Meiryo" charset="-128"/>
                <a:cs typeface="Meiryo" charset="-128"/>
              </a:rPr>
              <a:t>揮発性メモリー</a:t>
            </a:r>
            <a:r>
              <a:rPr lang="en-US" altLang="ja-JP" dirty="0">
                <a:solidFill>
                  <a:srgbClr val="0000FF"/>
                </a:solidFill>
                <a:latin typeface="Meiryo" charset="-128"/>
                <a:ea typeface="Meiryo" charset="-128"/>
                <a:cs typeface="Meiryo" charset="-128"/>
              </a:rPr>
              <a:t>(DRAM)</a:t>
            </a:r>
            <a:endParaRPr kumimoji="1" lang="ja-JP" altLang="en-US" dirty="0">
              <a:solidFill>
                <a:srgbClr val="0000FF"/>
              </a:solidFill>
              <a:latin typeface="Meiryo" charset="-128"/>
              <a:ea typeface="Meiryo" charset="-128"/>
              <a:cs typeface="Meiryo" charset="-128"/>
            </a:endParaRPr>
          </a:p>
        </p:txBody>
      </p:sp>
      <p:cxnSp>
        <p:nvCxnSpPr>
          <p:cNvPr id="15" name="曲線コネクタ 14"/>
          <p:cNvCxnSpPr>
            <a:stCxn id="3" idx="4"/>
            <a:endCxn id="26" idx="3"/>
          </p:cNvCxnSpPr>
          <p:nvPr/>
        </p:nvCxnSpPr>
        <p:spPr bwMode="auto">
          <a:xfrm flipH="1" flipV="1">
            <a:off x="4572000" y="2672916"/>
            <a:ext cx="1" cy="3276364"/>
          </a:xfrm>
          <a:prstGeom prst="curvedConnector3">
            <a:avLst>
              <a:gd name="adj1" fmla="val -22860000000"/>
            </a:avLst>
          </a:prstGeom>
          <a:solidFill>
            <a:schemeClr val="bg1"/>
          </a:solidFill>
          <a:ln w="38100" cap="flat" cmpd="sng" algn="ctr">
            <a:solidFill>
              <a:srgbClr val="FF0000"/>
            </a:solidFill>
            <a:prstDash val="sysDash"/>
            <a:round/>
            <a:headEnd type="none" w="med" len="med"/>
            <a:tailEnd type="triangle"/>
          </a:ln>
          <a:effectLst/>
        </p:spPr>
      </p:cxnSp>
      <p:cxnSp>
        <p:nvCxnSpPr>
          <p:cNvPr id="295" name="曲線コネクタ 294"/>
          <p:cNvCxnSpPr>
            <a:stCxn id="293" idx="2"/>
            <a:endCxn id="26" idx="1"/>
          </p:cNvCxnSpPr>
          <p:nvPr/>
        </p:nvCxnSpPr>
        <p:spPr bwMode="auto">
          <a:xfrm rot="10800000">
            <a:off x="1547665" y="2672916"/>
            <a:ext cx="1" cy="3276364"/>
          </a:xfrm>
          <a:prstGeom prst="curvedConnector3">
            <a:avLst>
              <a:gd name="adj1" fmla="val 22860100000"/>
            </a:avLst>
          </a:prstGeom>
          <a:solidFill>
            <a:schemeClr val="bg1"/>
          </a:solidFill>
          <a:ln w="38100" cap="flat" cmpd="sng" algn="ctr">
            <a:solidFill>
              <a:srgbClr val="FF0000"/>
            </a:solidFill>
            <a:prstDash val="sysDash"/>
            <a:round/>
            <a:headEnd type="none" w="med" len="med"/>
            <a:tailEnd type="triangle"/>
          </a:ln>
          <a:effectLst/>
        </p:spPr>
      </p:cxnSp>
      <p:grpSp>
        <p:nvGrpSpPr>
          <p:cNvPr id="323" name="図形グループ 322"/>
          <p:cNvGrpSpPr/>
          <p:nvPr/>
        </p:nvGrpSpPr>
        <p:grpSpPr>
          <a:xfrm>
            <a:off x="1547664" y="4077072"/>
            <a:ext cx="3024337" cy="2376264"/>
            <a:chOff x="1547664" y="4077072"/>
            <a:chExt cx="3024337" cy="2376264"/>
          </a:xfrm>
        </p:grpSpPr>
        <p:sp>
          <p:nvSpPr>
            <p:cNvPr id="3" name="フローチャート: 磁気ディスク 2"/>
            <p:cNvSpPr/>
            <p:nvPr/>
          </p:nvSpPr>
          <p:spPr bwMode="auto">
            <a:xfrm>
              <a:off x="3203849" y="5445224"/>
              <a:ext cx="1368152" cy="1008112"/>
            </a:xfrm>
            <a:prstGeom prst="flowChartMagneticDisk">
              <a:avLst/>
            </a:prstGeom>
            <a:gradFill>
              <a:gsLst>
                <a:gs pos="0">
                  <a:srgbClr val="CCFF99"/>
                </a:gs>
                <a:gs pos="43000">
                  <a:srgbClr val="C4E59F"/>
                </a:gs>
                <a:gs pos="100000">
                  <a:srgbClr val="CCFFCC"/>
                </a:gs>
              </a:gsLst>
            </a:gradFill>
            <a:ln>
              <a:solidFill>
                <a:srgbClr val="008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accent3">
                      <a:lumMod val="50000"/>
                    </a:schemeClr>
                  </a:solidFill>
                  <a:effectLst/>
                  <a:latin typeface="Meiryo" charset="-128"/>
                  <a:ea typeface="Meiryo" charset="-128"/>
                  <a:cs typeface="Meiryo" charset="-128"/>
                </a:rPr>
                <a:t>スナップ</a:t>
              </a:r>
              <a:endParaRPr kumimoji="0" lang="en-US" altLang="ja-JP" sz="1400" b="0" i="0" u="none" strike="noStrike" cap="none" normalizeH="0" baseline="0" dirty="0">
                <a:ln>
                  <a:noFill/>
                </a:ln>
                <a:solidFill>
                  <a:schemeClr val="accent3">
                    <a:lumMod val="50000"/>
                  </a:schemeClr>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accent3">
                      <a:lumMod val="50000"/>
                    </a:schemeClr>
                  </a:solidFill>
                  <a:effectLst/>
                  <a:latin typeface="Meiryo" charset="-128"/>
                  <a:ea typeface="Meiryo" charset="-128"/>
                  <a:cs typeface="Meiryo" charset="-128"/>
                </a:rPr>
                <a:t>ショット</a:t>
              </a:r>
            </a:p>
          </p:txBody>
        </p:sp>
        <p:sp>
          <p:nvSpPr>
            <p:cNvPr id="293" name="フローチャート: 磁気ディスク 292"/>
            <p:cNvSpPr/>
            <p:nvPr/>
          </p:nvSpPr>
          <p:spPr bwMode="auto">
            <a:xfrm>
              <a:off x="1547665" y="5445224"/>
              <a:ext cx="1368152" cy="100811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rgbClr val="C00000"/>
                  </a:solidFill>
                  <a:effectLst/>
                  <a:latin typeface="Meiryo" charset="-128"/>
                  <a:ea typeface="Meiryo" charset="-128"/>
                  <a:cs typeface="Meiryo" charset="-128"/>
                </a:rPr>
                <a:t>ログ</a:t>
              </a:r>
            </a:p>
          </p:txBody>
        </p:sp>
        <p:cxnSp>
          <p:nvCxnSpPr>
            <p:cNvPr id="7" name="直線矢印コネクタ 6"/>
            <p:cNvCxnSpPr>
              <a:stCxn id="26" idx="2"/>
              <a:endCxn id="293" idx="1"/>
            </p:cNvCxnSpPr>
            <p:nvPr/>
          </p:nvCxnSpPr>
          <p:spPr bwMode="auto">
            <a:xfrm flipH="1">
              <a:off x="2231741" y="4077072"/>
              <a:ext cx="828091" cy="1368152"/>
            </a:xfrm>
            <a:prstGeom prst="straightConnector1">
              <a:avLst/>
            </a:prstGeom>
            <a:solidFill>
              <a:schemeClr val="bg1"/>
            </a:solidFill>
            <a:ln w="76200" cap="flat" cmpd="sng" algn="ctr">
              <a:solidFill>
                <a:srgbClr val="0000FF"/>
              </a:solidFill>
              <a:prstDash val="solid"/>
              <a:round/>
              <a:headEnd type="none" w="med" len="med"/>
              <a:tailEnd type="triangle"/>
            </a:ln>
            <a:effectLst/>
          </p:spPr>
        </p:cxnSp>
        <p:cxnSp>
          <p:nvCxnSpPr>
            <p:cNvPr id="294" name="直線矢印コネクタ 293"/>
            <p:cNvCxnSpPr>
              <a:stCxn id="26" idx="2"/>
              <a:endCxn id="3" idx="1"/>
            </p:cNvCxnSpPr>
            <p:nvPr/>
          </p:nvCxnSpPr>
          <p:spPr bwMode="auto">
            <a:xfrm>
              <a:off x="3059832" y="4077072"/>
              <a:ext cx="828093" cy="1368152"/>
            </a:xfrm>
            <a:prstGeom prst="straightConnector1">
              <a:avLst/>
            </a:prstGeom>
            <a:solidFill>
              <a:schemeClr val="bg1"/>
            </a:solidFill>
            <a:ln w="76200" cap="flat" cmpd="sng" algn="ctr">
              <a:solidFill>
                <a:srgbClr val="008000"/>
              </a:solidFill>
              <a:prstDash val="solid"/>
              <a:round/>
              <a:headEnd type="none" w="med" len="med"/>
              <a:tailEnd type="triangle"/>
            </a:ln>
            <a:effectLst/>
          </p:spPr>
        </p:cxnSp>
        <p:sp>
          <p:nvSpPr>
            <p:cNvPr id="28" name="テキスト ボックス 27"/>
            <p:cNvSpPr txBox="1"/>
            <p:nvPr/>
          </p:nvSpPr>
          <p:spPr>
            <a:xfrm>
              <a:off x="1547664" y="4509120"/>
              <a:ext cx="1082348" cy="307777"/>
            </a:xfrm>
            <a:prstGeom prst="rect">
              <a:avLst/>
            </a:prstGeom>
            <a:noFill/>
          </p:spPr>
          <p:txBody>
            <a:bodyPr wrap="none" rtlCol="0">
              <a:spAutoFit/>
            </a:bodyPr>
            <a:lstStyle/>
            <a:p>
              <a:r>
                <a:rPr kumimoji="1" lang="ja-JP" altLang="en-US" sz="1400" dirty="0">
                  <a:solidFill>
                    <a:srgbClr val="0000FF"/>
                  </a:solidFill>
                  <a:latin typeface="Meiryo" charset="-128"/>
                  <a:ea typeface="Meiryo" charset="-128"/>
                  <a:cs typeface="Meiryo" charset="-128"/>
                </a:rPr>
                <a:t>データ更新</a:t>
              </a:r>
            </a:p>
          </p:txBody>
        </p:sp>
        <p:sp>
          <p:nvSpPr>
            <p:cNvPr id="300" name="テキスト ボックス 299"/>
            <p:cNvSpPr txBox="1"/>
            <p:nvPr/>
          </p:nvSpPr>
          <p:spPr>
            <a:xfrm>
              <a:off x="3664496" y="4365104"/>
              <a:ext cx="902811" cy="738664"/>
            </a:xfrm>
            <a:prstGeom prst="rect">
              <a:avLst/>
            </a:prstGeom>
            <a:noFill/>
          </p:spPr>
          <p:txBody>
            <a:bodyPr wrap="none" rtlCol="0">
              <a:spAutoFit/>
            </a:bodyPr>
            <a:lstStyle/>
            <a:p>
              <a:pPr algn="r"/>
              <a:r>
                <a:rPr kumimoji="1" lang="ja-JP" altLang="en-US" sz="1400" dirty="0">
                  <a:solidFill>
                    <a:srgbClr val="008000"/>
                  </a:solidFill>
                  <a:latin typeface="Meiryo" charset="-128"/>
                  <a:ea typeface="Meiryo" charset="-128"/>
                  <a:cs typeface="Meiryo" charset="-128"/>
                </a:rPr>
                <a:t>定期的</a:t>
              </a:r>
              <a:endParaRPr kumimoji="1" lang="en-US" altLang="ja-JP" sz="1400" dirty="0">
                <a:solidFill>
                  <a:srgbClr val="008000"/>
                </a:solidFill>
                <a:latin typeface="Meiryo" charset="-128"/>
                <a:ea typeface="Meiryo" charset="-128"/>
                <a:cs typeface="Meiryo" charset="-128"/>
              </a:endParaRPr>
            </a:p>
            <a:p>
              <a:pPr algn="r"/>
              <a:r>
                <a:rPr kumimoji="1" lang="ja-JP" altLang="en-US" sz="1400" dirty="0">
                  <a:solidFill>
                    <a:srgbClr val="008000"/>
                  </a:solidFill>
                  <a:latin typeface="Meiryo" charset="-128"/>
                  <a:ea typeface="Meiryo" charset="-128"/>
                  <a:cs typeface="Meiryo" charset="-128"/>
                </a:rPr>
                <a:t>セーフ</a:t>
              </a:r>
              <a:endParaRPr kumimoji="1" lang="en-US" altLang="ja-JP" sz="1400" dirty="0">
                <a:solidFill>
                  <a:srgbClr val="008000"/>
                </a:solidFill>
                <a:latin typeface="Meiryo" charset="-128"/>
                <a:ea typeface="Meiryo" charset="-128"/>
                <a:cs typeface="Meiryo" charset="-128"/>
              </a:endParaRPr>
            </a:p>
            <a:p>
              <a:pPr algn="r"/>
              <a:r>
                <a:rPr kumimoji="1" lang="ja-JP" altLang="en-US" sz="1400" dirty="0">
                  <a:solidFill>
                    <a:srgbClr val="008000"/>
                  </a:solidFill>
                  <a:latin typeface="Meiryo" charset="-128"/>
                  <a:ea typeface="Meiryo" charset="-128"/>
                  <a:cs typeface="Meiryo" charset="-128"/>
                </a:rPr>
                <a:t>ポイント</a:t>
              </a:r>
            </a:p>
          </p:txBody>
        </p:sp>
      </p:grpSp>
      <p:grpSp>
        <p:nvGrpSpPr>
          <p:cNvPr id="322" name="図形グループ 321"/>
          <p:cNvGrpSpPr/>
          <p:nvPr/>
        </p:nvGrpSpPr>
        <p:grpSpPr>
          <a:xfrm>
            <a:off x="5220071" y="1268760"/>
            <a:ext cx="3528393" cy="2808312"/>
            <a:chOff x="5076055" y="1268760"/>
            <a:chExt cx="3528393" cy="2808312"/>
          </a:xfrm>
          <a:solidFill>
            <a:srgbClr val="FF6666"/>
          </a:solidFill>
        </p:grpSpPr>
        <p:sp>
          <p:nvSpPr>
            <p:cNvPr id="313" name="角丸四角形 312"/>
            <p:cNvSpPr/>
            <p:nvPr/>
          </p:nvSpPr>
          <p:spPr bwMode="auto">
            <a:xfrm>
              <a:off x="5076055" y="1268760"/>
              <a:ext cx="3528392" cy="2808312"/>
            </a:xfrm>
            <a:prstGeom prst="roundRect">
              <a:avLst>
                <a:gd name="adj" fmla="val 0"/>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Meiryo" charset="-128"/>
                <a:ea typeface="Meiryo" charset="-128"/>
                <a:cs typeface="Meiryo" charset="-128"/>
              </a:endParaRPr>
            </a:p>
          </p:txBody>
        </p:sp>
        <p:sp>
          <p:nvSpPr>
            <p:cNvPr id="31" name="テキスト ボックス 30"/>
            <p:cNvSpPr txBox="1"/>
            <p:nvPr/>
          </p:nvSpPr>
          <p:spPr>
            <a:xfrm>
              <a:off x="5076055" y="2924944"/>
              <a:ext cx="3528392" cy="923330"/>
            </a:xfrm>
            <a:prstGeom prst="rect">
              <a:avLst/>
            </a:prstGeom>
            <a:grpFill/>
          </p:spPr>
          <p:txBody>
            <a:bodyPr wrap="square" rtlCol="0">
              <a:spAutoFit/>
            </a:bodyPr>
            <a:lstStyle/>
            <a:p>
              <a:pPr algn="ctr"/>
              <a:r>
                <a:rPr kumimoji="1" lang="en-US" altLang="ja-JP" sz="1800" dirty="0">
                  <a:solidFill>
                    <a:srgbClr val="FFFFFF"/>
                  </a:solidFill>
                  <a:effectLst/>
                  <a:latin typeface="Meiryo" charset="-128"/>
                  <a:ea typeface="Meiryo" charset="-128"/>
                  <a:cs typeface="Meiryo" charset="-128"/>
                </a:rPr>
                <a:t> SAP HANA, IBM </a:t>
              </a:r>
              <a:r>
                <a:rPr kumimoji="1" lang="en-US" altLang="ja-JP" sz="1800" dirty="0" err="1">
                  <a:solidFill>
                    <a:srgbClr val="FFFFFF"/>
                  </a:solidFill>
                  <a:effectLst/>
                  <a:latin typeface="Meiryo" charset="-128"/>
                  <a:ea typeface="Meiryo" charset="-128"/>
                  <a:cs typeface="Meiryo" charset="-128"/>
                </a:rPr>
                <a:t>solidDB</a:t>
              </a:r>
              <a:endParaRPr kumimoji="1" lang="ja-JP" altLang="en-US" sz="1800" dirty="0">
                <a:solidFill>
                  <a:srgbClr val="FFFFFF"/>
                </a:solidFill>
                <a:effectLst/>
                <a:latin typeface="Meiryo" charset="-128"/>
                <a:ea typeface="Meiryo" charset="-128"/>
                <a:cs typeface="Meiryo" charset="-128"/>
              </a:endParaRPr>
            </a:p>
            <a:p>
              <a:pPr algn="ctr"/>
              <a:r>
                <a:rPr kumimoji="1" lang="en-US" altLang="ja-JP" sz="1800" dirty="0">
                  <a:solidFill>
                    <a:srgbClr val="FFFFFF"/>
                  </a:solidFill>
                  <a:effectLst/>
                  <a:latin typeface="Meiryo" charset="-128"/>
                  <a:ea typeface="Meiryo" charset="-128"/>
                  <a:cs typeface="Meiryo" charset="-128"/>
                </a:rPr>
                <a:t>Oracle </a:t>
              </a:r>
              <a:r>
                <a:rPr kumimoji="1" lang="en-US" altLang="ja-JP" sz="1800" dirty="0" err="1">
                  <a:solidFill>
                    <a:srgbClr val="FFFFFF"/>
                  </a:solidFill>
                  <a:effectLst/>
                  <a:latin typeface="Meiryo" charset="-128"/>
                  <a:ea typeface="Meiryo" charset="-128"/>
                  <a:cs typeface="Meiryo" charset="-128"/>
                </a:rPr>
                <a:t>TimeTen</a:t>
              </a:r>
              <a:r>
                <a:rPr kumimoji="1" lang="en-US" altLang="ja-JP" sz="1800" dirty="0">
                  <a:solidFill>
                    <a:srgbClr val="FFFFFF"/>
                  </a:solidFill>
                  <a:effectLst/>
                  <a:latin typeface="Meiryo" charset="-128"/>
                  <a:ea typeface="Meiryo" charset="-128"/>
                  <a:cs typeface="Meiryo" charset="-128"/>
                </a:rPr>
                <a:t>, </a:t>
              </a:r>
              <a:r>
                <a:rPr kumimoji="1" lang="en-US" altLang="ja-JP" sz="1800" dirty="0" err="1">
                  <a:solidFill>
                    <a:srgbClr val="FFFFFF"/>
                  </a:solidFill>
                  <a:effectLst/>
                  <a:latin typeface="Meiryo" charset="-128"/>
                  <a:ea typeface="Meiryo" charset="-128"/>
                  <a:cs typeface="Meiryo" charset="-128"/>
                </a:rPr>
                <a:t>Altibase</a:t>
              </a:r>
              <a:endParaRPr kumimoji="1" lang="en-US" altLang="ja-JP" sz="1800" dirty="0">
                <a:solidFill>
                  <a:srgbClr val="FFFFFF"/>
                </a:solidFill>
                <a:effectLst/>
                <a:latin typeface="Meiryo" charset="-128"/>
                <a:ea typeface="Meiryo" charset="-128"/>
                <a:cs typeface="Meiryo" charset="-128"/>
              </a:endParaRPr>
            </a:p>
            <a:p>
              <a:pPr algn="ctr"/>
              <a:r>
                <a:rPr kumimoji="1" lang="ja-JP" altLang="en-US" sz="1800" dirty="0">
                  <a:solidFill>
                    <a:srgbClr val="FFFFFF"/>
                  </a:solidFill>
                  <a:effectLst/>
                  <a:latin typeface="Meiryo" charset="-128"/>
                  <a:ea typeface="Meiryo" charset="-128"/>
                  <a:cs typeface="Meiryo" charset="-128"/>
                </a:rPr>
                <a:t>・・・</a:t>
              </a:r>
              <a:r>
                <a:rPr kumimoji="1" lang="en-US" altLang="ja-JP" sz="1800" dirty="0">
                  <a:solidFill>
                    <a:srgbClr val="FFFFFF"/>
                  </a:solidFill>
                  <a:effectLst/>
                  <a:latin typeface="Meiryo" charset="-128"/>
                  <a:ea typeface="Meiryo" charset="-128"/>
                  <a:cs typeface="Meiryo" charset="-128"/>
                </a:rPr>
                <a:t> </a:t>
              </a:r>
              <a:endParaRPr kumimoji="1" lang="ja-JP" altLang="en-US" sz="1800" dirty="0">
                <a:solidFill>
                  <a:srgbClr val="FFFFFF"/>
                </a:solidFill>
                <a:effectLst/>
                <a:latin typeface="Meiryo" charset="-128"/>
                <a:ea typeface="Meiryo" charset="-128"/>
                <a:cs typeface="Meiryo" charset="-128"/>
              </a:endParaRPr>
            </a:p>
          </p:txBody>
        </p:sp>
        <p:sp>
          <p:nvSpPr>
            <p:cNvPr id="307" name="テキスト ボックス 306"/>
            <p:cNvSpPr txBox="1"/>
            <p:nvPr/>
          </p:nvSpPr>
          <p:spPr>
            <a:xfrm>
              <a:off x="5076056" y="1628800"/>
              <a:ext cx="3528392" cy="923330"/>
            </a:xfrm>
            <a:prstGeom prst="rect">
              <a:avLst/>
            </a:prstGeom>
            <a:grpFill/>
          </p:spPr>
          <p:txBody>
            <a:bodyPr wrap="square" rtlCol="0">
              <a:spAutoFit/>
            </a:bodyPr>
            <a:lstStyle/>
            <a:p>
              <a:pPr algn="ctr"/>
              <a:r>
                <a:rPr kumimoji="1" lang="en-US" altLang="ja-JP" sz="1800" dirty="0">
                  <a:solidFill>
                    <a:srgbClr val="FFFFFF"/>
                  </a:solidFill>
                  <a:effectLst/>
                  <a:latin typeface="Meiryo" charset="-128"/>
                  <a:ea typeface="Meiryo" charset="-128"/>
                  <a:cs typeface="Meiryo" charset="-128"/>
                </a:rPr>
                <a:t>DRAM</a:t>
              </a:r>
              <a:r>
                <a:rPr kumimoji="1" lang="ja-JP" altLang="en-US" sz="1800" dirty="0">
                  <a:solidFill>
                    <a:srgbClr val="FFFFFF"/>
                  </a:solidFill>
                  <a:effectLst/>
                  <a:latin typeface="Meiryo" charset="-128"/>
                  <a:ea typeface="Meiryo" charset="-128"/>
                  <a:cs typeface="Meiryo" charset="-128"/>
                </a:rPr>
                <a:t>などの揮発性メモリーの</a:t>
              </a:r>
            </a:p>
            <a:p>
              <a:pPr algn="ctr"/>
              <a:r>
                <a:rPr kumimoji="1" lang="ja-JP" altLang="en-US" sz="1800" dirty="0">
                  <a:solidFill>
                    <a:srgbClr val="FFFFFF"/>
                  </a:solidFill>
                  <a:effectLst/>
                  <a:latin typeface="Meiryo" charset="-128"/>
                  <a:ea typeface="Meiryo" charset="-128"/>
                  <a:cs typeface="Meiryo" charset="-128"/>
                </a:rPr>
                <a:t>一次記憶</a:t>
              </a:r>
              <a:r>
                <a:rPr lang="ja-JP" altLang="ja-JP" sz="1800" dirty="0">
                  <a:solidFill>
                    <a:srgbClr val="FFFFFF"/>
                  </a:solidFill>
                  <a:effectLst/>
                  <a:latin typeface="Meiryo" charset="-128"/>
                  <a:ea typeface="Meiryo" charset="-128"/>
                  <a:cs typeface="Meiryo" charset="-128"/>
                </a:rPr>
                <a:t>（</a:t>
              </a:r>
              <a:r>
                <a:rPr lang="ja-JP" altLang="en-US" sz="1800" dirty="0">
                  <a:solidFill>
                    <a:srgbClr val="FFFFFF"/>
                  </a:solidFill>
                  <a:effectLst/>
                  <a:latin typeface="Meiryo" charset="-128"/>
                  <a:ea typeface="Meiryo" charset="-128"/>
                  <a:cs typeface="Meiryo" charset="-128"/>
                </a:rPr>
                <a:t>主記憶装置）に</a:t>
              </a:r>
              <a:endParaRPr lang="en-US" altLang="ja-JP" sz="1800" dirty="0">
                <a:solidFill>
                  <a:srgbClr val="FFFFFF"/>
                </a:solidFill>
                <a:effectLst/>
                <a:latin typeface="Meiryo" charset="-128"/>
                <a:ea typeface="Meiryo" charset="-128"/>
                <a:cs typeface="Meiryo" charset="-128"/>
              </a:endParaRPr>
            </a:p>
            <a:p>
              <a:pPr algn="ctr"/>
              <a:r>
                <a:rPr lang="ja-JP" altLang="en-US" sz="1800" dirty="0">
                  <a:solidFill>
                    <a:srgbClr val="FFFFFF"/>
                  </a:solidFill>
                  <a:effectLst/>
                  <a:latin typeface="Meiryo" charset="-128"/>
                  <a:ea typeface="Meiryo" charset="-128"/>
                  <a:cs typeface="Meiryo" charset="-128"/>
                </a:rPr>
                <a:t>データを保持・処理</a:t>
              </a:r>
              <a:endParaRPr kumimoji="1" lang="ja-JP" altLang="en-US" sz="1800" dirty="0">
                <a:solidFill>
                  <a:srgbClr val="FFFFFF"/>
                </a:solidFill>
                <a:effectLst/>
                <a:latin typeface="Meiryo" charset="-128"/>
                <a:ea typeface="Meiryo" charset="-128"/>
                <a:cs typeface="Meiryo" charset="-128"/>
              </a:endParaRPr>
            </a:p>
          </p:txBody>
        </p:sp>
      </p:grpSp>
      <p:sp>
        <p:nvSpPr>
          <p:cNvPr id="325" name="テキスト ボックス 324"/>
          <p:cNvSpPr txBox="1"/>
          <p:nvPr/>
        </p:nvSpPr>
        <p:spPr>
          <a:xfrm>
            <a:off x="2168523" y="2996952"/>
            <a:ext cx="1723550" cy="707886"/>
          </a:xfrm>
          <a:prstGeom prst="rect">
            <a:avLst/>
          </a:prstGeom>
          <a:noFill/>
        </p:spPr>
        <p:txBody>
          <a:bodyPr wrap="none" rtlCol="0">
            <a:spAutoFit/>
          </a:bodyPr>
          <a:lstStyle/>
          <a:p>
            <a:pPr algn="ctr"/>
            <a:r>
              <a:rPr kumimoji="1" lang="ja-JP" altLang="en-US" sz="4000" dirty="0">
                <a:solidFill>
                  <a:schemeClr val="bg1"/>
                </a:solidFill>
                <a:effectLst>
                  <a:glow rad="228600">
                    <a:schemeClr val="accent2">
                      <a:satMod val="175000"/>
                      <a:alpha val="40000"/>
                    </a:schemeClr>
                  </a:glow>
                </a:effectLst>
                <a:latin typeface="Meiryo" charset="-128"/>
                <a:ea typeface="Meiryo" charset="-128"/>
                <a:cs typeface="Meiryo" charset="-128"/>
              </a:rPr>
              <a:t>データ</a:t>
            </a:r>
          </a:p>
        </p:txBody>
      </p:sp>
    </p:spTree>
    <p:extLst>
      <p:ext uri="{BB962C8B-B14F-4D97-AF65-F5344CB8AC3E}">
        <p14:creationId xmlns:p14="http://schemas.microsoft.com/office/powerpoint/2010/main" val="3073708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635FE-F594-4DA7-AD32-8312E49A4398}"/>
              </a:ext>
            </a:extLst>
          </p:cNvPr>
          <p:cNvSpPr>
            <a:spLocks noGrp="1"/>
          </p:cNvSpPr>
          <p:nvPr>
            <p:ph type="title"/>
          </p:nvPr>
        </p:nvSpPr>
        <p:spPr/>
        <p:txBody>
          <a:bodyPr/>
          <a:lstStyle/>
          <a:p>
            <a:r>
              <a:rPr kumimoji="1" lang="en-US" altLang="ja-JP" dirty="0"/>
              <a:t>Intel</a:t>
            </a:r>
            <a:r>
              <a:rPr kumimoji="1" lang="ja-JP" altLang="en-US" dirty="0"/>
              <a:t>が高速な不揮発性メモリを発表</a:t>
            </a:r>
          </a:p>
        </p:txBody>
      </p:sp>
      <p:pic>
        <p:nvPicPr>
          <p:cNvPr id="3" name="図 2">
            <a:extLst>
              <a:ext uri="{FF2B5EF4-FFF2-40B4-BE49-F238E27FC236}">
                <a16:creationId xmlns:a16="http://schemas.microsoft.com/office/drawing/2014/main" id="{498426DC-FD5F-426C-9A9C-00D5B9F1C508}"/>
              </a:ext>
            </a:extLst>
          </p:cNvPr>
          <p:cNvPicPr>
            <a:picLocks noChangeAspect="1"/>
          </p:cNvPicPr>
          <p:nvPr/>
        </p:nvPicPr>
        <p:blipFill>
          <a:blip r:embed="rId2"/>
          <a:stretch>
            <a:fillRect/>
          </a:stretch>
        </p:blipFill>
        <p:spPr>
          <a:xfrm>
            <a:off x="457200" y="838839"/>
            <a:ext cx="6981371" cy="5638800"/>
          </a:xfrm>
          <a:prstGeom prst="rect">
            <a:avLst/>
          </a:prstGeom>
          <a:ln>
            <a:solidFill>
              <a:schemeClr val="tx1">
                <a:lumMod val="65000"/>
                <a:lumOff val="35000"/>
              </a:schemeClr>
            </a:solidFill>
          </a:ln>
        </p:spPr>
      </p:pic>
      <p:sp>
        <p:nvSpPr>
          <p:cNvPr id="4" name="正方形/長方形 3">
            <a:extLst>
              <a:ext uri="{FF2B5EF4-FFF2-40B4-BE49-F238E27FC236}">
                <a16:creationId xmlns:a16="http://schemas.microsoft.com/office/drawing/2014/main" id="{EF66D7E3-4AF8-42E6-BAA8-6C0DE80CB620}"/>
              </a:ext>
            </a:extLst>
          </p:cNvPr>
          <p:cNvSpPr/>
          <p:nvPr/>
        </p:nvSpPr>
        <p:spPr>
          <a:xfrm>
            <a:off x="5640022" y="1337159"/>
            <a:ext cx="3199178" cy="1070985"/>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latin typeface="ＭＳ Ｐゴシック"/>
                <a:ea typeface="ＭＳ Ｐゴシック"/>
                <a:cs typeface="ＭＳ Ｐゴシック"/>
              </a:rPr>
              <a:t>SSD</a:t>
            </a:r>
            <a:r>
              <a:rPr lang="ja-JP" altLang="en-US" sz="2000" dirty="0">
                <a:solidFill>
                  <a:srgbClr val="FFFFFF"/>
                </a:solidFill>
                <a:latin typeface="ＭＳ Ｐゴシック"/>
                <a:ea typeface="ＭＳ Ｐゴシック"/>
                <a:cs typeface="ＭＳ Ｐゴシック"/>
              </a:rPr>
              <a:t>よりも高速で、</a:t>
            </a:r>
            <a:endParaRPr lang="en-US" altLang="ja-JP" sz="2000" dirty="0">
              <a:solidFill>
                <a:srgbClr val="FFFFFF"/>
              </a:solidFill>
              <a:latin typeface="ＭＳ Ｐゴシック"/>
              <a:ea typeface="ＭＳ Ｐゴシック"/>
              <a:cs typeface="ＭＳ Ｐゴシック"/>
            </a:endParaRPr>
          </a:p>
          <a:p>
            <a:pPr algn="ctr"/>
            <a:r>
              <a:rPr kumimoji="1" lang="en-US" altLang="ja-JP" sz="2000" dirty="0">
                <a:solidFill>
                  <a:srgbClr val="FFFFFF"/>
                </a:solidFill>
                <a:latin typeface="ＭＳ Ｐゴシック"/>
                <a:ea typeface="ＭＳ Ｐゴシック"/>
                <a:cs typeface="ＭＳ Ｐゴシック"/>
              </a:rPr>
              <a:t>SSD</a:t>
            </a:r>
            <a:r>
              <a:rPr kumimoji="1" lang="ja-JP" altLang="en-US" sz="2000" dirty="0" err="1">
                <a:solidFill>
                  <a:srgbClr val="FFFFFF"/>
                </a:solidFill>
                <a:latin typeface="ＭＳ Ｐゴシック"/>
                <a:ea typeface="ＭＳ Ｐゴシック"/>
                <a:cs typeface="ＭＳ Ｐゴシック"/>
              </a:rPr>
              <a:t>のように</a:t>
            </a:r>
            <a:r>
              <a:rPr kumimoji="1" lang="ja-JP" altLang="en-US" sz="2000" dirty="0">
                <a:solidFill>
                  <a:srgbClr val="FFFFFF"/>
                </a:solidFill>
                <a:latin typeface="ＭＳ Ｐゴシック"/>
                <a:ea typeface="ＭＳ Ｐゴシック"/>
                <a:cs typeface="ＭＳ Ｐゴシック"/>
              </a:rPr>
              <a:t>データを保持</a:t>
            </a:r>
            <a:endParaRPr kumimoji="1" lang="en-US" altLang="ja-JP" sz="2000" dirty="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B03CFD44-C377-4424-B466-9B2919721D6C}"/>
              </a:ext>
            </a:extLst>
          </p:cNvPr>
          <p:cNvSpPr/>
          <p:nvPr/>
        </p:nvSpPr>
        <p:spPr>
          <a:xfrm>
            <a:off x="5640022" y="2516954"/>
            <a:ext cx="3199178" cy="1146249"/>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solidFill>
                  <a:srgbClr val="FFFFFF"/>
                </a:solidFill>
                <a:latin typeface="ＭＳ Ｐゴシック"/>
                <a:ea typeface="ＭＳ Ｐゴシック"/>
                <a:cs typeface="ＭＳ Ｐゴシック"/>
              </a:rPr>
              <a:t>「</a:t>
            </a:r>
            <a:r>
              <a:rPr lang="en-US" altLang="ja-JP" sz="1600">
                <a:solidFill>
                  <a:srgbClr val="FFFFFF"/>
                </a:solidFill>
                <a:latin typeface="ＭＳ Ｐゴシック"/>
                <a:ea typeface="ＭＳ Ｐゴシック"/>
                <a:cs typeface="ＭＳ Ｐゴシック"/>
              </a:rPr>
              <a:t>50</a:t>
            </a:r>
            <a:r>
              <a:rPr lang="ja-JP" altLang="en-US" sz="1600">
                <a:solidFill>
                  <a:srgbClr val="FFFFFF"/>
                </a:solidFill>
                <a:latin typeface="ＭＳ Ｐゴシック"/>
                <a:ea typeface="ＭＳ Ｐゴシック"/>
                <a:cs typeface="ＭＳ Ｐゴシック"/>
              </a:rPr>
              <a:t>年以上に渡ってコンピューティングを支配してきたデータの利用方法についての制限のいくつかを根本的に解決すると信じる」</a:t>
            </a:r>
            <a:endParaRPr kumimoji="1" lang="en-US" altLang="ja-JP" sz="1600">
              <a:solidFill>
                <a:srgbClr val="FFFFFF"/>
              </a:solidFill>
              <a:latin typeface="ＭＳ Ｐゴシック"/>
              <a:ea typeface="ＭＳ Ｐゴシック"/>
              <a:cs typeface="ＭＳ Ｐゴシック"/>
            </a:endParaRPr>
          </a:p>
        </p:txBody>
      </p:sp>
      <p:pic>
        <p:nvPicPr>
          <p:cNvPr id="6" name="図 5">
            <a:extLst>
              <a:ext uri="{FF2B5EF4-FFF2-40B4-BE49-F238E27FC236}">
                <a16:creationId xmlns:a16="http://schemas.microsoft.com/office/drawing/2014/main" id="{FF711F90-9D26-4399-88AD-BD28F54DD147}"/>
              </a:ext>
            </a:extLst>
          </p:cNvPr>
          <p:cNvPicPr>
            <a:picLocks noChangeAspect="1"/>
          </p:cNvPicPr>
          <p:nvPr/>
        </p:nvPicPr>
        <p:blipFill>
          <a:blip r:embed="rId3"/>
          <a:stretch>
            <a:fillRect/>
          </a:stretch>
        </p:blipFill>
        <p:spPr>
          <a:xfrm>
            <a:off x="5640022" y="3772013"/>
            <a:ext cx="3199178" cy="2595166"/>
          </a:xfrm>
          <a:prstGeom prst="rect">
            <a:avLst/>
          </a:prstGeom>
          <a:ln>
            <a:solidFill>
              <a:schemeClr val="tx1">
                <a:lumMod val="65000"/>
                <a:lumOff val="35000"/>
              </a:schemeClr>
            </a:solidFill>
          </a:ln>
        </p:spPr>
      </p:pic>
    </p:spTree>
    <p:extLst>
      <p:ext uri="{BB962C8B-B14F-4D97-AF65-F5344CB8AC3E}">
        <p14:creationId xmlns:p14="http://schemas.microsoft.com/office/powerpoint/2010/main" val="290268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F62F9257-399D-4C4E-9605-D4CD5853FE7F}"/>
              </a:ext>
            </a:extLst>
          </p:cNvPr>
          <p:cNvSpPr/>
          <p:nvPr/>
        </p:nvSpPr>
        <p:spPr>
          <a:xfrm>
            <a:off x="233915" y="5116688"/>
            <a:ext cx="8548577" cy="148464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5">
                    <a:lumMod val="75000"/>
                  </a:schemeClr>
                </a:solidFill>
                <a:latin typeface="+mj-lt"/>
                <a:ea typeface="+mj-ea"/>
                <a:cs typeface="ＭＳ Ｐゴシック"/>
              </a:rPr>
              <a:t>低速</a:t>
            </a:r>
          </a:p>
        </p:txBody>
      </p:sp>
      <p:sp>
        <p:nvSpPr>
          <p:cNvPr id="25" name="正方形/長方形 24">
            <a:extLst>
              <a:ext uri="{FF2B5EF4-FFF2-40B4-BE49-F238E27FC236}">
                <a16:creationId xmlns:a16="http://schemas.microsoft.com/office/drawing/2014/main" id="{41A54567-B6AD-49BA-974E-D2B4D36C140A}"/>
              </a:ext>
            </a:extLst>
          </p:cNvPr>
          <p:cNvSpPr/>
          <p:nvPr/>
        </p:nvSpPr>
        <p:spPr>
          <a:xfrm>
            <a:off x="233916" y="2836693"/>
            <a:ext cx="8548577" cy="2279996"/>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3">
                    <a:lumMod val="75000"/>
                  </a:schemeClr>
                </a:solidFill>
                <a:latin typeface="+mj-lt"/>
                <a:ea typeface="+mj-ea"/>
                <a:cs typeface="ＭＳ Ｐゴシック"/>
              </a:rPr>
              <a:t>高速</a:t>
            </a:r>
          </a:p>
        </p:txBody>
      </p:sp>
      <p:sp>
        <p:nvSpPr>
          <p:cNvPr id="24" name="正方形/長方形 23">
            <a:extLst>
              <a:ext uri="{FF2B5EF4-FFF2-40B4-BE49-F238E27FC236}">
                <a16:creationId xmlns:a16="http://schemas.microsoft.com/office/drawing/2014/main" id="{8A5E8EC4-83BF-4D00-8780-ABC8E1D74D79}"/>
              </a:ext>
            </a:extLst>
          </p:cNvPr>
          <p:cNvSpPr/>
          <p:nvPr/>
        </p:nvSpPr>
        <p:spPr>
          <a:xfrm>
            <a:off x="233916" y="797438"/>
            <a:ext cx="8548577" cy="2041451"/>
          </a:xfrm>
          <a:prstGeom prst="rect">
            <a:avLst/>
          </a:prstGeom>
          <a:solidFill>
            <a:schemeClr val="accent6">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6">
                    <a:lumMod val="75000"/>
                  </a:schemeClr>
                </a:solidFill>
                <a:latin typeface="+mj-lt"/>
                <a:ea typeface="+mj-ea"/>
                <a:cs typeface="ＭＳ Ｐゴシック"/>
              </a:rPr>
              <a:t>超高速</a:t>
            </a:r>
          </a:p>
        </p:txBody>
      </p:sp>
      <p:sp>
        <p:nvSpPr>
          <p:cNvPr id="2" name="タイトル 1">
            <a:extLst>
              <a:ext uri="{FF2B5EF4-FFF2-40B4-BE49-F238E27FC236}">
                <a16:creationId xmlns:a16="http://schemas.microsoft.com/office/drawing/2014/main" id="{DBF2D679-C732-4C0F-91EE-0A7A9FFFFB27}"/>
              </a:ext>
            </a:extLst>
          </p:cNvPr>
          <p:cNvSpPr>
            <a:spLocks noGrp="1"/>
          </p:cNvSpPr>
          <p:nvPr>
            <p:ph type="title"/>
          </p:nvPr>
        </p:nvSpPr>
        <p:spPr/>
        <p:txBody>
          <a:bodyPr/>
          <a:lstStyle/>
          <a:p>
            <a:r>
              <a:rPr kumimoji="1" lang="ja-JP" altLang="en-US"/>
              <a:t>メモリ階層</a:t>
            </a:r>
          </a:p>
        </p:txBody>
      </p:sp>
      <p:pic>
        <p:nvPicPr>
          <p:cNvPr id="4" name="グラフィックス 3">
            <a:extLst>
              <a:ext uri="{FF2B5EF4-FFF2-40B4-BE49-F238E27FC236}">
                <a16:creationId xmlns:a16="http://schemas.microsoft.com/office/drawing/2014/main" id="{D69E92E9-B9DE-42EA-A742-06D045EED5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2730" y="947430"/>
            <a:ext cx="838200" cy="838200"/>
          </a:xfrm>
          <a:prstGeom prst="rect">
            <a:avLst/>
          </a:prstGeom>
        </p:spPr>
      </p:pic>
      <p:pic>
        <p:nvPicPr>
          <p:cNvPr id="6" name="グラフィックス 5">
            <a:extLst>
              <a:ext uri="{FF2B5EF4-FFF2-40B4-BE49-F238E27FC236}">
                <a16:creationId xmlns:a16="http://schemas.microsoft.com/office/drawing/2014/main" id="{9A7068C0-9C5F-497B-84F9-BF495A0D49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2730" y="5380071"/>
            <a:ext cx="838200" cy="838200"/>
          </a:xfrm>
          <a:prstGeom prst="rect">
            <a:avLst/>
          </a:prstGeom>
        </p:spPr>
      </p:pic>
      <p:pic>
        <p:nvPicPr>
          <p:cNvPr id="8" name="グラフィックス 7">
            <a:extLst>
              <a:ext uri="{FF2B5EF4-FFF2-40B4-BE49-F238E27FC236}">
                <a16:creationId xmlns:a16="http://schemas.microsoft.com/office/drawing/2014/main" id="{CE61D00E-9079-4237-A886-37D4DEE012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82730" y="3902524"/>
            <a:ext cx="838200" cy="838200"/>
          </a:xfrm>
          <a:prstGeom prst="rect">
            <a:avLst/>
          </a:prstGeom>
        </p:spPr>
      </p:pic>
      <p:pic>
        <p:nvPicPr>
          <p:cNvPr id="19" name="グラフィックス 18">
            <a:extLst>
              <a:ext uri="{FF2B5EF4-FFF2-40B4-BE49-F238E27FC236}">
                <a16:creationId xmlns:a16="http://schemas.microsoft.com/office/drawing/2014/main" id="{DBFB323F-907E-4468-B146-72639B0B27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90741" y="2430422"/>
            <a:ext cx="838200" cy="838200"/>
          </a:xfrm>
          <a:prstGeom prst="rect">
            <a:avLst/>
          </a:prstGeom>
        </p:spPr>
      </p:pic>
      <p:sp>
        <p:nvSpPr>
          <p:cNvPr id="20" name="正方形/長方形 19">
            <a:extLst>
              <a:ext uri="{FF2B5EF4-FFF2-40B4-BE49-F238E27FC236}">
                <a16:creationId xmlns:a16="http://schemas.microsoft.com/office/drawing/2014/main" id="{F27D4B93-6A50-4797-92AC-BFAAB55CDF51}"/>
              </a:ext>
            </a:extLst>
          </p:cNvPr>
          <p:cNvSpPr/>
          <p:nvPr/>
        </p:nvSpPr>
        <p:spPr>
          <a:xfrm>
            <a:off x="2991297" y="1060821"/>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nsec</a:t>
            </a:r>
            <a:r>
              <a:rPr kumimoji="1" lang="ja-JP" altLang="en-US">
                <a:solidFill>
                  <a:srgbClr val="FFFFFF"/>
                </a:solidFill>
                <a:latin typeface="ＭＳ Ｐゴシック"/>
                <a:ea typeface="ＭＳ Ｐゴシック"/>
                <a:cs typeface="ＭＳ Ｐゴシック"/>
              </a:rPr>
              <a:t>以下</a:t>
            </a:r>
            <a:endParaRPr kumimoji="1" lang="en-US" altLang="ja-JP">
              <a:solidFill>
                <a:srgbClr val="FFFFFF"/>
              </a:solidFill>
              <a:latin typeface="ＭＳ Ｐゴシック"/>
              <a:ea typeface="ＭＳ Ｐゴシック"/>
              <a:cs typeface="ＭＳ Ｐゴシック"/>
            </a:endParaRPr>
          </a:p>
        </p:txBody>
      </p:sp>
      <p:sp>
        <p:nvSpPr>
          <p:cNvPr id="21" name="正方形/長方形 20">
            <a:extLst>
              <a:ext uri="{FF2B5EF4-FFF2-40B4-BE49-F238E27FC236}">
                <a16:creationId xmlns:a16="http://schemas.microsoft.com/office/drawing/2014/main" id="{01E8D219-2C67-4D62-9D51-307F48942051}"/>
              </a:ext>
            </a:extLst>
          </p:cNvPr>
          <p:cNvSpPr/>
          <p:nvPr/>
        </p:nvSpPr>
        <p:spPr>
          <a:xfrm>
            <a:off x="2980664" y="4015915"/>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数十～数百</a:t>
            </a:r>
            <a:r>
              <a:rPr kumimoji="1" lang="en-US" altLang="ja-JP">
                <a:solidFill>
                  <a:srgbClr val="FFFFFF"/>
                </a:solidFill>
                <a:latin typeface="ＭＳ Ｐゴシック"/>
                <a:ea typeface="ＭＳ Ｐゴシック"/>
                <a:cs typeface="ＭＳ Ｐゴシック"/>
              </a:rPr>
              <a:t>nsec</a:t>
            </a:r>
          </a:p>
        </p:txBody>
      </p:sp>
      <p:sp>
        <p:nvSpPr>
          <p:cNvPr id="22" name="正方形/長方形 21">
            <a:extLst>
              <a:ext uri="{FF2B5EF4-FFF2-40B4-BE49-F238E27FC236}">
                <a16:creationId xmlns:a16="http://schemas.microsoft.com/office/drawing/2014/main" id="{4566B527-8FA3-4FAE-819B-0E2DC899C6AD}"/>
              </a:ext>
            </a:extLst>
          </p:cNvPr>
          <p:cNvSpPr/>
          <p:nvPr/>
        </p:nvSpPr>
        <p:spPr>
          <a:xfrm>
            <a:off x="2991297" y="5493462"/>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数十</a:t>
            </a:r>
            <a:r>
              <a:rPr kumimoji="1" lang="en-US" altLang="ja-JP">
                <a:solidFill>
                  <a:srgbClr val="FFFFFF"/>
                </a:solidFill>
                <a:latin typeface="ＭＳ Ｐゴシック"/>
                <a:ea typeface="ＭＳ Ｐゴシック"/>
                <a:cs typeface="ＭＳ Ｐゴシック"/>
              </a:rPr>
              <a:t>μ</a:t>
            </a:r>
            <a:r>
              <a:rPr kumimoji="1" lang="ja-JP" altLang="en-US">
                <a:solidFill>
                  <a:srgbClr val="FFFFFF"/>
                </a:solidFill>
                <a:latin typeface="ＭＳ Ｐゴシック"/>
                <a:ea typeface="ＭＳ Ｐゴシック"/>
                <a:cs typeface="ＭＳ Ｐゴシック"/>
              </a:rPr>
              <a:t>～</a:t>
            </a:r>
            <a:endParaRPr kumimoji="1" lang="en-US" altLang="ja-JP">
              <a:solidFill>
                <a:srgbClr val="FFFFFF"/>
              </a:solidFill>
              <a:latin typeface="ＭＳ Ｐゴシック"/>
              <a:ea typeface="ＭＳ Ｐゴシック"/>
              <a:cs typeface="ＭＳ Ｐゴシック"/>
            </a:endParaRPr>
          </a:p>
          <a:p>
            <a:pPr algn="ctr"/>
            <a:r>
              <a:rPr kumimoji="1" lang="ja-JP" altLang="en-US">
                <a:solidFill>
                  <a:srgbClr val="FFFFFF"/>
                </a:solidFill>
                <a:latin typeface="ＭＳ Ｐゴシック"/>
                <a:ea typeface="ＭＳ Ｐゴシック"/>
                <a:cs typeface="ＭＳ Ｐゴシック"/>
              </a:rPr>
              <a:t>数百</a:t>
            </a:r>
            <a:r>
              <a:rPr kumimoji="1" lang="en-US" altLang="ja-JP">
                <a:solidFill>
                  <a:srgbClr val="FFFFFF"/>
                </a:solidFill>
                <a:latin typeface="ＭＳ Ｐゴシック"/>
                <a:ea typeface="ＭＳ Ｐゴシック"/>
                <a:cs typeface="ＭＳ Ｐゴシック"/>
              </a:rPr>
              <a:t>μsec</a:t>
            </a:r>
          </a:p>
        </p:txBody>
      </p:sp>
      <p:sp>
        <p:nvSpPr>
          <p:cNvPr id="28" name="テキスト ボックス 27">
            <a:extLst>
              <a:ext uri="{FF2B5EF4-FFF2-40B4-BE49-F238E27FC236}">
                <a16:creationId xmlns:a16="http://schemas.microsoft.com/office/drawing/2014/main" id="{5E26B46C-C36C-4BE9-8F2A-96F872E3B51B}"/>
              </a:ext>
            </a:extLst>
          </p:cNvPr>
          <p:cNvSpPr txBox="1"/>
          <p:nvPr/>
        </p:nvSpPr>
        <p:spPr>
          <a:xfrm>
            <a:off x="1880264" y="1796263"/>
            <a:ext cx="659155" cy="369332"/>
          </a:xfrm>
          <a:prstGeom prst="rect">
            <a:avLst/>
          </a:prstGeom>
          <a:noFill/>
        </p:spPr>
        <p:txBody>
          <a:bodyPr wrap="none" rtlCol="0">
            <a:spAutoFit/>
          </a:bodyPr>
          <a:lstStyle/>
          <a:p>
            <a:pPr algn="ctr"/>
            <a:r>
              <a:rPr kumimoji="1" lang="en-US" altLang="ja-JP">
                <a:solidFill>
                  <a:schemeClr val="tx1">
                    <a:lumMod val="65000"/>
                    <a:lumOff val="35000"/>
                  </a:schemeClr>
                </a:solidFill>
              </a:rPr>
              <a:t>CPU</a:t>
            </a:r>
            <a:endParaRPr kumimoji="1" lang="ja-JP" altLang="en-US">
              <a:solidFill>
                <a:schemeClr val="tx1">
                  <a:lumMod val="65000"/>
                  <a:lumOff val="35000"/>
                </a:schemeClr>
              </a:solidFill>
            </a:endParaRPr>
          </a:p>
        </p:txBody>
      </p:sp>
      <p:sp>
        <p:nvSpPr>
          <p:cNvPr id="29" name="テキスト ボックス 28">
            <a:extLst>
              <a:ext uri="{FF2B5EF4-FFF2-40B4-BE49-F238E27FC236}">
                <a16:creationId xmlns:a16="http://schemas.microsoft.com/office/drawing/2014/main" id="{50F7D762-12B2-4A6A-A6A4-0FE090E7B3B7}"/>
              </a:ext>
            </a:extLst>
          </p:cNvPr>
          <p:cNvSpPr txBox="1"/>
          <p:nvPr/>
        </p:nvSpPr>
        <p:spPr>
          <a:xfrm>
            <a:off x="1770459" y="4720403"/>
            <a:ext cx="878767" cy="369332"/>
          </a:xfrm>
          <a:prstGeom prst="rect">
            <a:avLst/>
          </a:prstGeom>
          <a:noFill/>
        </p:spPr>
        <p:txBody>
          <a:bodyPr wrap="none" rtlCol="0">
            <a:spAutoFit/>
          </a:bodyPr>
          <a:lstStyle/>
          <a:p>
            <a:pPr algn="ctr"/>
            <a:r>
              <a:rPr kumimoji="1" lang="en-US" altLang="ja-JP">
                <a:solidFill>
                  <a:schemeClr val="tx1">
                    <a:lumMod val="65000"/>
                    <a:lumOff val="35000"/>
                  </a:schemeClr>
                </a:solidFill>
              </a:rPr>
              <a:t>DRAM</a:t>
            </a:r>
            <a:endParaRPr kumimoji="1" lang="ja-JP" altLang="en-US">
              <a:solidFill>
                <a:schemeClr val="tx1">
                  <a:lumMod val="65000"/>
                  <a:lumOff val="35000"/>
                </a:schemeClr>
              </a:solidFill>
            </a:endParaRPr>
          </a:p>
        </p:txBody>
      </p:sp>
      <p:sp>
        <p:nvSpPr>
          <p:cNvPr id="30" name="テキスト ボックス 29">
            <a:extLst>
              <a:ext uri="{FF2B5EF4-FFF2-40B4-BE49-F238E27FC236}">
                <a16:creationId xmlns:a16="http://schemas.microsoft.com/office/drawing/2014/main" id="{1D0CF63E-F70F-4868-A4F6-5C59334940E0}"/>
              </a:ext>
            </a:extLst>
          </p:cNvPr>
          <p:cNvSpPr txBox="1"/>
          <p:nvPr/>
        </p:nvSpPr>
        <p:spPr>
          <a:xfrm>
            <a:off x="1908320" y="6231999"/>
            <a:ext cx="587019" cy="369332"/>
          </a:xfrm>
          <a:prstGeom prst="rect">
            <a:avLst/>
          </a:prstGeom>
          <a:noFill/>
        </p:spPr>
        <p:txBody>
          <a:bodyPr wrap="none" rtlCol="0">
            <a:spAutoFit/>
          </a:bodyPr>
          <a:lstStyle/>
          <a:p>
            <a:pPr algn="ctr"/>
            <a:r>
              <a:rPr kumimoji="1" lang="en-US" altLang="ja-JP">
                <a:solidFill>
                  <a:schemeClr val="tx1">
                    <a:lumMod val="65000"/>
                    <a:lumOff val="35000"/>
                  </a:schemeClr>
                </a:solidFill>
              </a:rPr>
              <a:t>SSD</a:t>
            </a:r>
            <a:endParaRPr kumimoji="1" lang="ja-JP" altLang="en-US">
              <a:solidFill>
                <a:schemeClr val="tx1">
                  <a:lumMod val="65000"/>
                  <a:lumOff val="35000"/>
                </a:schemeClr>
              </a:solidFill>
            </a:endParaRPr>
          </a:p>
        </p:txBody>
      </p:sp>
      <p:sp>
        <p:nvSpPr>
          <p:cNvPr id="34" name="テキスト ボックス 33">
            <a:extLst>
              <a:ext uri="{FF2B5EF4-FFF2-40B4-BE49-F238E27FC236}">
                <a16:creationId xmlns:a16="http://schemas.microsoft.com/office/drawing/2014/main" id="{58787DC9-3EF3-419A-9833-6655B23BA07E}"/>
              </a:ext>
            </a:extLst>
          </p:cNvPr>
          <p:cNvSpPr txBox="1"/>
          <p:nvPr/>
        </p:nvSpPr>
        <p:spPr>
          <a:xfrm>
            <a:off x="1655842" y="3271763"/>
            <a:ext cx="1107997" cy="369332"/>
          </a:xfrm>
          <a:prstGeom prst="rect">
            <a:avLst/>
          </a:prstGeom>
          <a:noFill/>
        </p:spPr>
        <p:txBody>
          <a:bodyPr wrap="none" rtlCol="0">
            <a:spAutoFit/>
          </a:bodyPr>
          <a:lstStyle/>
          <a:p>
            <a:pPr algn="ctr"/>
            <a:r>
              <a:rPr kumimoji="1" lang="ja-JP" altLang="en-US">
                <a:solidFill>
                  <a:schemeClr val="tx1">
                    <a:lumMod val="65000"/>
                    <a:lumOff val="35000"/>
                  </a:schemeClr>
                </a:solidFill>
              </a:rPr>
              <a:t>キャシュ</a:t>
            </a:r>
          </a:p>
        </p:txBody>
      </p:sp>
      <p:sp>
        <p:nvSpPr>
          <p:cNvPr id="36" name="正方形/長方形 35">
            <a:extLst>
              <a:ext uri="{FF2B5EF4-FFF2-40B4-BE49-F238E27FC236}">
                <a16:creationId xmlns:a16="http://schemas.microsoft.com/office/drawing/2014/main" id="{72EE42AE-F6EE-43F0-8A07-C692E8C90892}"/>
              </a:ext>
            </a:extLst>
          </p:cNvPr>
          <p:cNvSpPr/>
          <p:nvPr/>
        </p:nvSpPr>
        <p:spPr>
          <a:xfrm>
            <a:off x="2991297" y="2541433"/>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数</a:t>
            </a:r>
            <a:r>
              <a:rPr kumimoji="1" lang="en-US" altLang="ja-JP">
                <a:solidFill>
                  <a:srgbClr val="FFFFFF"/>
                </a:solidFill>
                <a:latin typeface="ＭＳ Ｐゴシック"/>
                <a:ea typeface="ＭＳ Ｐゴシック"/>
                <a:cs typeface="ＭＳ Ｐゴシック"/>
              </a:rPr>
              <a:t>nsec</a:t>
            </a:r>
          </a:p>
        </p:txBody>
      </p:sp>
      <p:grpSp>
        <p:nvGrpSpPr>
          <p:cNvPr id="9" name="グループ化 8">
            <a:extLst>
              <a:ext uri="{FF2B5EF4-FFF2-40B4-BE49-F238E27FC236}">
                <a16:creationId xmlns:a16="http://schemas.microsoft.com/office/drawing/2014/main" id="{0DD859C1-7938-48ED-AA69-A0126BE9D31C}"/>
              </a:ext>
            </a:extLst>
          </p:cNvPr>
          <p:cNvGrpSpPr/>
          <p:nvPr/>
        </p:nvGrpSpPr>
        <p:grpSpPr>
          <a:xfrm>
            <a:off x="4697820" y="4847294"/>
            <a:ext cx="3886200" cy="1234512"/>
            <a:chOff x="4697820" y="4847294"/>
            <a:chExt cx="3886200" cy="1234512"/>
          </a:xfrm>
        </p:grpSpPr>
        <p:pic>
          <p:nvPicPr>
            <p:cNvPr id="27" name="グラフィックス 26">
              <a:extLst>
                <a:ext uri="{FF2B5EF4-FFF2-40B4-BE49-F238E27FC236}">
                  <a16:creationId xmlns:a16="http://schemas.microsoft.com/office/drawing/2014/main" id="{93BB7BFB-6018-42C9-98F4-92A22966C90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54757" y="4853182"/>
              <a:ext cx="838200" cy="838200"/>
            </a:xfrm>
            <a:prstGeom prst="rect">
              <a:avLst/>
            </a:prstGeom>
          </p:spPr>
        </p:pic>
        <p:sp>
          <p:nvSpPr>
            <p:cNvPr id="5" name="二等辺三角形 4">
              <a:extLst>
                <a:ext uri="{FF2B5EF4-FFF2-40B4-BE49-F238E27FC236}">
                  <a16:creationId xmlns:a16="http://schemas.microsoft.com/office/drawing/2014/main" id="{0692C387-3B04-475D-9C9F-B6D818F804CD}"/>
                </a:ext>
              </a:extLst>
            </p:cNvPr>
            <p:cNvSpPr/>
            <p:nvPr/>
          </p:nvSpPr>
          <p:spPr>
            <a:xfrm rot="16200000">
              <a:off x="4634758" y="4910356"/>
              <a:ext cx="914400" cy="788276"/>
            </a:xfrm>
            <a:prstGeom prst="triangle">
              <a:avLst/>
            </a:prstGeom>
            <a:solidFill>
              <a:srgbClr val="CC0000"/>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5" name="テキスト ボックス 34">
              <a:extLst>
                <a:ext uri="{FF2B5EF4-FFF2-40B4-BE49-F238E27FC236}">
                  <a16:creationId xmlns:a16="http://schemas.microsoft.com/office/drawing/2014/main" id="{8B5B6CA6-BE8A-421C-8154-3CE5BE671D38}"/>
                </a:ext>
              </a:extLst>
            </p:cNvPr>
            <p:cNvSpPr txBox="1"/>
            <p:nvPr/>
          </p:nvSpPr>
          <p:spPr>
            <a:xfrm>
              <a:off x="5442114" y="5712474"/>
              <a:ext cx="1263487" cy="369332"/>
            </a:xfrm>
            <a:prstGeom prst="rect">
              <a:avLst/>
            </a:prstGeom>
            <a:noFill/>
          </p:spPr>
          <p:txBody>
            <a:bodyPr wrap="none" rtlCol="0">
              <a:spAutoFit/>
            </a:bodyPr>
            <a:lstStyle/>
            <a:p>
              <a:pPr algn="ctr"/>
              <a:r>
                <a:rPr kumimoji="1" lang="en-US" altLang="ja-JP">
                  <a:solidFill>
                    <a:srgbClr val="C00000"/>
                  </a:solidFill>
                </a:rPr>
                <a:t>3D Xpoint</a:t>
              </a:r>
              <a:endParaRPr kumimoji="1" lang="ja-JP" altLang="en-US">
                <a:solidFill>
                  <a:srgbClr val="C00000"/>
                </a:solidFill>
              </a:endParaRPr>
            </a:p>
          </p:txBody>
        </p:sp>
        <p:sp>
          <p:nvSpPr>
            <p:cNvPr id="37" name="正方形/長方形 36">
              <a:extLst>
                <a:ext uri="{FF2B5EF4-FFF2-40B4-BE49-F238E27FC236}">
                  <a16:creationId xmlns:a16="http://schemas.microsoft.com/office/drawing/2014/main" id="{267ADFED-8210-407B-A99A-5E45A2EC035C}"/>
                </a:ext>
              </a:extLst>
            </p:cNvPr>
            <p:cNvSpPr/>
            <p:nvPr/>
          </p:nvSpPr>
          <p:spPr>
            <a:xfrm>
              <a:off x="6705601" y="4982431"/>
              <a:ext cx="1878419" cy="611417"/>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1</a:t>
              </a:r>
              <a:r>
                <a:rPr kumimoji="1" lang="ja-JP" altLang="en-US">
                  <a:solidFill>
                    <a:srgbClr val="FFFFFF"/>
                  </a:solidFill>
                  <a:latin typeface="ＭＳ Ｐゴシック"/>
                  <a:ea typeface="ＭＳ Ｐゴシック"/>
                  <a:cs typeface="ＭＳ Ｐゴシック"/>
                </a:rPr>
                <a:t>～</a:t>
              </a:r>
              <a:r>
                <a:rPr kumimoji="1" lang="en-US" altLang="ja-JP">
                  <a:solidFill>
                    <a:srgbClr val="FFFFFF"/>
                  </a:solidFill>
                  <a:latin typeface="ＭＳ Ｐゴシック"/>
                  <a:ea typeface="ＭＳ Ｐゴシック"/>
                  <a:cs typeface="ＭＳ Ｐゴシック"/>
                </a:rPr>
                <a:t>10μsec</a:t>
              </a:r>
            </a:p>
          </p:txBody>
        </p:sp>
      </p:grpSp>
    </p:spTree>
    <p:extLst>
      <p:ext uri="{BB962C8B-B14F-4D97-AF65-F5344CB8AC3E}">
        <p14:creationId xmlns:p14="http://schemas.microsoft.com/office/powerpoint/2010/main" val="334583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E5045D-4CB9-4608-8C6E-6705857D759B}"/>
              </a:ext>
            </a:extLst>
          </p:cNvPr>
          <p:cNvSpPr>
            <a:spLocks noGrp="1"/>
          </p:cNvSpPr>
          <p:nvPr>
            <p:ph type="title"/>
          </p:nvPr>
        </p:nvSpPr>
        <p:spPr/>
        <p:txBody>
          <a:bodyPr/>
          <a:lstStyle/>
          <a:p>
            <a:r>
              <a:rPr lang="en-US" altLang="ja-JP" dirty="0"/>
              <a:t>Aerospike Hybrid Memory Architecture</a:t>
            </a:r>
            <a:endParaRPr kumimoji="1" lang="ja-JP" altLang="en-US" dirty="0"/>
          </a:p>
        </p:txBody>
      </p:sp>
      <p:pic>
        <p:nvPicPr>
          <p:cNvPr id="3" name="図 2">
            <a:extLst>
              <a:ext uri="{FF2B5EF4-FFF2-40B4-BE49-F238E27FC236}">
                <a16:creationId xmlns:a16="http://schemas.microsoft.com/office/drawing/2014/main" id="{3D1A8750-B75C-41F6-8239-2D9DAA3F2A83}"/>
              </a:ext>
            </a:extLst>
          </p:cNvPr>
          <p:cNvPicPr>
            <a:picLocks noChangeAspect="1"/>
          </p:cNvPicPr>
          <p:nvPr/>
        </p:nvPicPr>
        <p:blipFill>
          <a:blip r:embed="rId2"/>
          <a:stretch>
            <a:fillRect/>
          </a:stretch>
        </p:blipFill>
        <p:spPr>
          <a:xfrm>
            <a:off x="547687" y="871010"/>
            <a:ext cx="8048625" cy="5480902"/>
          </a:xfrm>
          <a:prstGeom prst="rect">
            <a:avLst/>
          </a:prstGeom>
          <a:ln>
            <a:solidFill>
              <a:schemeClr val="tx1">
                <a:lumMod val="65000"/>
                <a:lumOff val="35000"/>
              </a:schemeClr>
            </a:solidFill>
          </a:ln>
        </p:spPr>
      </p:pic>
    </p:spTree>
    <p:extLst>
      <p:ext uri="{BB962C8B-B14F-4D97-AF65-F5344CB8AC3E}">
        <p14:creationId xmlns:p14="http://schemas.microsoft.com/office/powerpoint/2010/main" val="242159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32ADD4-E49D-41A4-B2D8-774FFC24778C}"/>
              </a:ext>
            </a:extLst>
          </p:cNvPr>
          <p:cNvSpPr>
            <a:spLocks noGrp="1"/>
          </p:cNvSpPr>
          <p:nvPr>
            <p:ph type="title"/>
          </p:nvPr>
        </p:nvSpPr>
        <p:spPr/>
        <p:txBody>
          <a:bodyPr/>
          <a:lstStyle/>
          <a:p>
            <a:r>
              <a:rPr kumimoji="1" lang="ja-JP" altLang="en-US" dirty="0"/>
              <a:t>インメモリ</a:t>
            </a:r>
            <a:r>
              <a:rPr kumimoji="1" lang="en-US" altLang="ja-JP" dirty="0"/>
              <a:t>DB</a:t>
            </a:r>
            <a:r>
              <a:rPr kumimoji="1" lang="ja-JP" altLang="en-US" dirty="0"/>
              <a:t>に最適</a:t>
            </a:r>
          </a:p>
        </p:txBody>
      </p:sp>
      <p:pic>
        <p:nvPicPr>
          <p:cNvPr id="4" name="図 3">
            <a:extLst>
              <a:ext uri="{FF2B5EF4-FFF2-40B4-BE49-F238E27FC236}">
                <a16:creationId xmlns:a16="http://schemas.microsoft.com/office/drawing/2014/main" id="{EA615722-C018-4BDD-8CDF-927B2E8A7118}"/>
              </a:ext>
            </a:extLst>
          </p:cNvPr>
          <p:cNvPicPr>
            <a:picLocks noChangeAspect="1"/>
          </p:cNvPicPr>
          <p:nvPr/>
        </p:nvPicPr>
        <p:blipFill>
          <a:blip r:embed="rId2"/>
          <a:stretch>
            <a:fillRect/>
          </a:stretch>
        </p:blipFill>
        <p:spPr>
          <a:xfrm>
            <a:off x="457199" y="929629"/>
            <a:ext cx="6000751" cy="4212542"/>
          </a:xfrm>
          <a:prstGeom prst="rect">
            <a:avLst/>
          </a:prstGeom>
          <a:ln>
            <a:solidFill>
              <a:schemeClr val="tx1">
                <a:lumMod val="65000"/>
                <a:lumOff val="35000"/>
              </a:schemeClr>
            </a:solidFill>
          </a:ln>
        </p:spPr>
      </p:pic>
      <p:pic>
        <p:nvPicPr>
          <p:cNvPr id="3" name="図 2">
            <a:extLst>
              <a:ext uri="{FF2B5EF4-FFF2-40B4-BE49-F238E27FC236}">
                <a16:creationId xmlns:a16="http://schemas.microsoft.com/office/drawing/2014/main" id="{8D527453-CB55-4891-92EC-3E5012048738}"/>
              </a:ext>
            </a:extLst>
          </p:cNvPr>
          <p:cNvPicPr>
            <a:picLocks noChangeAspect="1"/>
          </p:cNvPicPr>
          <p:nvPr/>
        </p:nvPicPr>
        <p:blipFill>
          <a:blip r:embed="rId3"/>
          <a:stretch>
            <a:fillRect/>
          </a:stretch>
        </p:blipFill>
        <p:spPr>
          <a:xfrm>
            <a:off x="1495425" y="1377304"/>
            <a:ext cx="6981825" cy="4998741"/>
          </a:xfrm>
          <a:prstGeom prst="rect">
            <a:avLst/>
          </a:prstGeom>
          <a:ln>
            <a:solidFill>
              <a:schemeClr val="tx1">
                <a:lumMod val="65000"/>
                <a:lumOff val="35000"/>
              </a:schemeClr>
            </a:solidFill>
          </a:ln>
        </p:spPr>
      </p:pic>
    </p:spTree>
    <p:extLst>
      <p:ext uri="{BB962C8B-B14F-4D97-AF65-F5344CB8AC3E}">
        <p14:creationId xmlns:p14="http://schemas.microsoft.com/office/powerpoint/2010/main" val="329117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B725F7-ED1B-4868-817C-D97183E83CA3}"/>
              </a:ext>
            </a:extLst>
          </p:cNvPr>
          <p:cNvSpPr>
            <a:spLocks noGrp="1"/>
          </p:cNvSpPr>
          <p:nvPr>
            <p:ph type="title"/>
          </p:nvPr>
        </p:nvSpPr>
        <p:spPr/>
        <p:txBody>
          <a:bodyPr/>
          <a:lstStyle/>
          <a:p>
            <a:r>
              <a:rPr kumimoji="1" lang="ja-JP" altLang="en-US" dirty="0"/>
              <a:t>本当はもっと高速のはずだった</a:t>
            </a:r>
            <a:r>
              <a:rPr kumimoji="1" lang="en-US" altLang="ja-JP" dirty="0"/>
              <a:t>!?</a:t>
            </a:r>
            <a:endParaRPr kumimoji="1" lang="ja-JP" altLang="en-US" dirty="0"/>
          </a:p>
        </p:txBody>
      </p:sp>
      <p:pic>
        <p:nvPicPr>
          <p:cNvPr id="3" name="図 2">
            <a:extLst>
              <a:ext uri="{FF2B5EF4-FFF2-40B4-BE49-F238E27FC236}">
                <a16:creationId xmlns:a16="http://schemas.microsoft.com/office/drawing/2014/main" id="{2CD80075-B754-48A5-AF8D-14A665D1DA81}"/>
              </a:ext>
            </a:extLst>
          </p:cNvPr>
          <p:cNvPicPr>
            <a:picLocks noChangeAspect="1"/>
          </p:cNvPicPr>
          <p:nvPr/>
        </p:nvPicPr>
        <p:blipFill>
          <a:blip r:embed="rId3"/>
          <a:stretch>
            <a:fillRect/>
          </a:stretch>
        </p:blipFill>
        <p:spPr>
          <a:xfrm>
            <a:off x="457200" y="910427"/>
            <a:ext cx="5142429" cy="5531352"/>
          </a:xfrm>
          <a:prstGeom prst="rect">
            <a:avLst/>
          </a:prstGeom>
          <a:ln>
            <a:solidFill>
              <a:schemeClr val="tx1">
                <a:lumMod val="65000"/>
                <a:lumOff val="35000"/>
              </a:schemeClr>
            </a:solidFill>
          </a:ln>
        </p:spPr>
      </p:pic>
      <p:sp>
        <p:nvSpPr>
          <p:cNvPr id="5" name="正方形/長方形 4">
            <a:extLst>
              <a:ext uri="{FF2B5EF4-FFF2-40B4-BE49-F238E27FC236}">
                <a16:creationId xmlns:a16="http://schemas.microsoft.com/office/drawing/2014/main" id="{092C2120-559E-44EA-BFF6-36E0F0C05A15}"/>
              </a:ext>
            </a:extLst>
          </p:cNvPr>
          <p:cNvSpPr/>
          <p:nvPr/>
        </p:nvSpPr>
        <p:spPr>
          <a:xfrm>
            <a:off x="4366260" y="2035898"/>
            <a:ext cx="4423410" cy="3280410"/>
          </a:xfrm>
          <a:prstGeom prst="rect">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t"/>
          <a:lstStyle/>
          <a:p>
            <a:r>
              <a:rPr lang="en-US" altLang="ja-JP" dirty="0">
                <a:solidFill>
                  <a:schemeClr val="bg1"/>
                </a:solidFill>
              </a:rPr>
              <a:t>Intel</a:t>
            </a:r>
            <a:r>
              <a:rPr lang="ja-JP" altLang="en-US" dirty="0">
                <a:solidFill>
                  <a:schemeClr val="bg1"/>
                </a:solidFill>
              </a:rPr>
              <a:t>が「</a:t>
            </a:r>
            <a:r>
              <a:rPr lang="en-US" altLang="ja-JP" dirty="0">
                <a:solidFill>
                  <a:schemeClr val="bg1"/>
                </a:solidFill>
              </a:rPr>
              <a:t>3D </a:t>
            </a:r>
            <a:r>
              <a:rPr lang="en-US" altLang="ja-JP" dirty="0" err="1">
                <a:solidFill>
                  <a:schemeClr val="bg1"/>
                </a:solidFill>
              </a:rPr>
              <a:t>XPoint</a:t>
            </a:r>
            <a:r>
              <a:rPr lang="ja-JP" altLang="en-US" dirty="0">
                <a:solidFill>
                  <a:schemeClr val="bg1"/>
                </a:solidFill>
              </a:rPr>
              <a:t>」をベースとする「</a:t>
            </a:r>
            <a:r>
              <a:rPr lang="en-US" altLang="ja-JP" dirty="0">
                <a:solidFill>
                  <a:schemeClr val="bg1"/>
                </a:solidFill>
              </a:rPr>
              <a:t>Intel </a:t>
            </a:r>
            <a:r>
              <a:rPr lang="en-US" altLang="ja-JP" dirty="0" err="1">
                <a:solidFill>
                  <a:schemeClr val="bg1"/>
                </a:solidFill>
              </a:rPr>
              <a:t>Optane</a:t>
            </a:r>
            <a:r>
              <a:rPr lang="ja-JP" altLang="en-US" dirty="0">
                <a:solidFill>
                  <a:schemeClr val="bg1"/>
                </a:solidFill>
              </a:rPr>
              <a:t>メモリ」（以下、</a:t>
            </a:r>
            <a:r>
              <a:rPr lang="en-US" altLang="ja-JP" dirty="0" err="1">
                <a:solidFill>
                  <a:schemeClr val="bg1"/>
                </a:solidFill>
              </a:rPr>
              <a:t>Optane</a:t>
            </a:r>
            <a:r>
              <a:rPr lang="ja-JP" altLang="en-US" dirty="0">
                <a:solidFill>
                  <a:schemeClr val="bg1"/>
                </a:solidFill>
              </a:rPr>
              <a:t>メモリ）を発表したとき、「フラッシュメモリの</a:t>
            </a:r>
            <a:r>
              <a:rPr lang="en-US" altLang="ja-JP" dirty="0">
                <a:solidFill>
                  <a:schemeClr val="bg1"/>
                </a:solidFill>
              </a:rPr>
              <a:t>1000</a:t>
            </a:r>
            <a:r>
              <a:rPr lang="ja-JP" altLang="en-US" dirty="0">
                <a:solidFill>
                  <a:schemeClr val="bg1"/>
                </a:solidFill>
              </a:rPr>
              <a:t>倍の性能」を掲げた。</a:t>
            </a:r>
            <a:r>
              <a:rPr lang="en-US" altLang="ja-JP" dirty="0">
                <a:solidFill>
                  <a:schemeClr val="bg1"/>
                </a:solidFill>
              </a:rPr>
              <a:t>3D </a:t>
            </a:r>
            <a:r>
              <a:rPr lang="en-US" altLang="ja-JP" dirty="0" err="1">
                <a:solidFill>
                  <a:schemeClr val="bg1"/>
                </a:solidFill>
              </a:rPr>
              <a:t>Xpoint</a:t>
            </a:r>
            <a:r>
              <a:rPr lang="ja-JP" altLang="en-US" dirty="0">
                <a:solidFill>
                  <a:schemeClr val="bg1"/>
                </a:solidFill>
              </a:rPr>
              <a:t>は、「フラッシュメモリの</a:t>
            </a:r>
            <a:r>
              <a:rPr lang="en-US" altLang="ja-JP" dirty="0">
                <a:solidFill>
                  <a:schemeClr val="bg1"/>
                </a:solidFill>
              </a:rPr>
              <a:t>1000</a:t>
            </a:r>
            <a:r>
              <a:rPr lang="ja-JP" altLang="en-US" dirty="0">
                <a:solidFill>
                  <a:schemeClr val="bg1"/>
                </a:solidFill>
              </a:rPr>
              <a:t>倍の耐用年数」「</a:t>
            </a:r>
            <a:r>
              <a:rPr lang="en-US" altLang="ja-JP" dirty="0">
                <a:solidFill>
                  <a:schemeClr val="bg1"/>
                </a:solidFill>
              </a:rPr>
              <a:t>DRAM</a:t>
            </a:r>
            <a:r>
              <a:rPr lang="ja-JP" altLang="en-US" dirty="0">
                <a:solidFill>
                  <a:schemeClr val="bg1"/>
                </a:solidFill>
              </a:rPr>
              <a:t>の</a:t>
            </a:r>
            <a:r>
              <a:rPr lang="en-US" altLang="ja-JP" dirty="0">
                <a:solidFill>
                  <a:schemeClr val="bg1"/>
                </a:solidFill>
              </a:rPr>
              <a:t>10</a:t>
            </a:r>
            <a:r>
              <a:rPr lang="ja-JP" altLang="en-US" dirty="0">
                <a:solidFill>
                  <a:schemeClr val="bg1"/>
                </a:solidFill>
              </a:rPr>
              <a:t>倍の密度」「速度と永続性を維持しながら</a:t>
            </a:r>
            <a:r>
              <a:rPr lang="en-US" altLang="ja-JP" dirty="0">
                <a:solidFill>
                  <a:schemeClr val="bg1"/>
                </a:solidFill>
              </a:rPr>
              <a:t>DRAM</a:t>
            </a:r>
            <a:r>
              <a:rPr lang="ja-JP" altLang="en-US" dirty="0">
                <a:solidFill>
                  <a:schemeClr val="bg1"/>
                </a:solidFill>
              </a:rPr>
              <a:t>を効果的に拡張する、新しいメモリの階層を実現する方法」といった、書き込みの耐久性に関する問題に終止符を打つ技術と位置付けられていた。</a:t>
            </a:r>
            <a:endParaRPr kumimoji="1" lang="ja-JP" altLang="en-US" dirty="0">
              <a:solidFill>
                <a:schemeClr val="bg1"/>
              </a:solidFill>
              <a:latin typeface="+mj-lt"/>
              <a:ea typeface="+mj-ea"/>
              <a:cs typeface="ＭＳ Ｐゴシック"/>
            </a:endParaRPr>
          </a:p>
        </p:txBody>
      </p:sp>
    </p:spTree>
    <p:extLst>
      <p:ext uri="{BB962C8B-B14F-4D97-AF65-F5344CB8AC3E}">
        <p14:creationId xmlns:p14="http://schemas.microsoft.com/office/powerpoint/2010/main" val="2498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F62F9257-399D-4C4E-9605-D4CD5853FE7F}"/>
              </a:ext>
            </a:extLst>
          </p:cNvPr>
          <p:cNvSpPr/>
          <p:nvPr/>
        </p:nvSpPr>
        <p:spPr>
          <a:xfrm>
            <a:off x="233915" y="5116688"/>
            <a:ext cx="8548577" cy="148464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5">
                    <a:lumMod val="75000"/>
                  </a:schemeClr>
                </a:solidFill>
                <a:latin typeface="+mj-lt"/>
                <a:ea typeface="+mj-ea"/>
                <a:cs typeface="ＭＳ Ｐゴシック"/>
              </a:rPr>
              <a:t>低速</a:t>
            </a:r>
          </a:p>
        </p:txBody>
      </p:sp>
      <p:sp>
        <p:nvSpPr>
          <p:cNvPr id="25" name="正方形/長方形 24">
            <a:extLst>
              <a:ext uri="{FF2B5EF4-FFF2-40B4-BE49-F238E27FC236}">
                <a16:creationId xmlns:a16="http://schemas.microsoft.com/office/drawing/2014/main" id="{41A54567-B6AD-49BA-974E-D2B4D36C140A}"/>
              </a:ext>
            </a:extLst>
          </p:cNvPr>
          <p:cNvSpPr/>
          <p:nvPr/>
        </p:nvSpPr>
        <p:spPr>
          <a:xfrm>
            <a:off x="233916" y="2836693"/>
            <a:ext cx="8548577" cy="2279996"/>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3">
                    <a:lumMod val="75000"/>
                  </a:schemeClr>
                </a:solidFill>
                <a:latin typeface="+mj-lt"/>
                <a:ea typeface="+mj-ea"/>
                <a:cs typeface="ＭＳ Ｐゴシック"/>
              </a:rPr>
              <a:t>高速</a:t>
            </a:r>
          </a:p>
        </p:txBody>
      </p:sp>
      <p:sp>
        <p:nvSpPr>
          <p:cNvPr id="24" name="正方形/長方形 23">
            <a:extLst>
              <a:ext uri="{FF2B5EF4-FFF2-40B4-BE49-F238E27FC236}">
                <a16:creationId xmlns:a16="http://schemas.microsoft.com/office/drawing/2014/main" id="{8A5E8EC4-83BF-4D00-8780-ABC8E1D74D79}"/>
              </a:ext>
            </a:extLst>
          </p:cNvPr>
          <p:cNvSpPr/>
          <p:nvPr/>
        </p:nvSpPr>
        <p:spPr>
          <a:xfrm>
            <a:off x="233916" y="797438"/>
            <a:ext cx="8548577" cy="2041451"/>
          </a:xfrm>
          <a:prstGeom prst="rect">
            <a:avLst/>
          </a:prstGeom>
          <a:solidFill>
            <a:schemeClr val="accent6">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a:solidFill>
                  <a:schemeClr val="accent6">
                    <a:lumMod val="75000"/>
                  </a:schemeClr>
                </a:solidFill>
                <a:latin typeface="+mj-lt"/>
                <a:ea typeface="+mj-ea"/>
                <a:cs typeface="ＭＳ Ｐゴシック"/>
              </a:rPr>
              <a:t>超高速</a:t>
            </a:r>
          </a:p>
        </p:txBody>
      </p:sp>
      <p:sp>
        <p:nvSpPr>
          <p:cNvPr id="2" name="タイトル 1">
            <a:extLst>
              <a:ext uri="{FF2B5EF4-FFF2-40B4-BE49-F238E27FC236}">
                <a16:creationId xmlns:a16="http://schemas.microsoft.com/office/drawing/2014/main" id="{DBF2D679-C732-4C0F-91EE-0A7A9FFFFB27}"/>
              </a:ext>
            </a:extLst>
          </p:cNvPr>
          <p:cNvSpPr>
            <a:spLocks noGrp="1"/>
          </p:cNvSpPr>
          <p:nvPr>
            <p:ph type="title"/>
          </p:nvPr>
        </p:nvSpPr>
        <p:spPr/>
        <p:txBody>
          <a:bodyPr/>
          <a:lstStyle/>
          <a:p>
            <a:r>
              <a:rPr kumimoji="1" lang="ja-JP" altLang="en-US" dirty="0"/>
              <a:t>今後の高速化の可能性</a:t>
            </a:r>
          </a:p>
        </p:txBody>
      </p:sp>
      <p:pic>
        <p:nvPicPr>
          <p:cNvPr id="4" name="グラフィックス 3">
            <a:extLst>
              <a:ext uri="{FF2B5EF4-FFF2-40B4-BE49-F238E27FC236}">
                <a16:creationId xmlns:a16="http://schemas.microsoft.com/office/drawing/2014/main" id="{D69E92E9-B9DE-42EA-A742-06D045EED5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2730" y="947430"/>
            <a:ext cx="838200" cy="838200"/>
          </a:xfrm>
          <a:prstGeom prst="rect">
            <a:avLst/>
          </a:prstGeom>
        </p:spPr>
      </p:pic>
      <p:pic>
        <p:nvPicPr>
          <p:cNvPr id="6" name="グラフィックス 5">
            <a:extLst>
              <a:ext uri="{FF2B5EF4-FFF2-40B4-BE49-F238E27FC236}">
                <a16:creationId xmlns:a16="http://schemas.microsoft.com/office/drawing/2014/main" id="{9A7068C0-9C5F-497B-84F9-BF495A0D49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2730" y="5380071"/>
            <a:ext cx="838200" cy="838200"/>
          </a:xfrm>
          <a:prstGeom prst="rect">
            <a:avLst/>
          </a:prstGeom>
        </p:spPr>
      </p:pic>
      <p:pic>
        <p:nvPicPr>
          <p:cNvPr id="8" name="グラフィックス 7">
            <a:extLst>
              <a:ext uri="{FF2B5EF4-FFF2-40B4-BE49-F238E27FC236}">
                <a16:creationId xmlns:a16="http://schemas.microsoft.com/office/drawing/2014/main" id="{CE61D00E-9079-4237-A886-37D4DEE012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82730" y="3902524"/>
            <a:ext cx="838200" cy="838200"/>
          </a:xfrm>
          <a:prstGeom prst="rect">
            <a:avLst/>
          </a:prstGeom>
        </p:spPr>
      </p:pic>
      <p:pic>
        <p:nvPicPr>
          <p:cNvPr id="19" name="グラフィックス 18">
            <a:extLst>
              <a:ext uri="{FF2B5EF4-FFF2-40B4-BE49-F238E27FC236}">
                <a16:creationId xmlns:a16="http://schemas.microsoft.com/office/drawing/2014/main" id="{DBFB323F-907E-4468-B146-72639B0B27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90741" y="2430422"/>
            <a:ext cx="838200" cy="838200"/>
          </a:xfrm>
          <a:prstGeom prst="rect">
            <a:avLst/>
          </a:prstGeom>
        </p:spPr>
      </p:pic>
      <p:sp>
        <p:nvSpPr>
          <p:cNvPr id="20" name="正方形/長方形 19">
            <a:extLst>
              <a:ext uri="{FF2B5EF4-FFF2-40B4-BE49-F238E27FC236}">
                <a16:creationId xmlns:a16="http://schemas.microsoft.com/office/drawing/2014/main" id="{F27D4B93-6A50-4797-92AC-BFAAB55CDF51}"/>
              </a:ext>
            </a:extLst>
          </p:cNvPr>
          <p:cNvSpPr/>
          <p:nvPr/>
        </p:nvSpPr>
        <p:spPr>
          <a:xfrm>
            <a:off x="2991297" y="1060821"/>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nsec</a:t>
            </a:r>
            <a:r>
              <a:rPr kumimoji="1" lang="ja-JP" altLang="en-US">
                <a:solidFill>
                  <a:srgbClr val="FFFFFF"/>
                </a:solidFill>
                <a:latin typeface="ＭＳ Ｐゴシック"/>
                <a:ea typeface="ＭＳ Ｐゴシック"/>
                <a:cs typeface="ＭＳ Ｐゴシック"/>
              </a:rPr>
              <a:t>以下</a:t>
            </a:r>
            <a:endParaRPr kumimoji="1" lang="en-US" altLang="ja-JP">
              <a:solidFill>
                <a:srgbClr val="FFFFFF"/>
              </a:solidFill>
              <a:latin typeface="ＭＳ Ｐゴシック"/>
              <a:ea typeface="ＭＳ Ｐゴシック"/>
              <a:cs typeface="ＭＳ Ｐゴシック"/>
            </a:endParaRPr>
          </a:p>
        </p:txBody>
      </p:sp>
      <p:sp>
        <p:nvSpPr>
          <p:cNvPr id="21" name="正方形/長方形 20">
            <a:extLst>
              <a:ext uri="{FF2B5EF4-FFF2-40B4-BE49-F238E27FC236}">
                <a16:creationId xmlns:a16="http://schemas.microsoft.com/office/drawing/2014/main" id="{01E8D219-2C67-4D62-9D51-307F48942051}"/>
              </a:ext>
            </a:extLst>
          </p:cNvPr>
          <p:cNvSpPr/>
          <p:nvPr/>
        </p:nvSpPr>
        <p:spPr>
          <a:xfrm>
            <a:off x="2980664" y="4015915"/>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数十～数百</a:t>
            </a:r>
            <a:r>
              <a:rPr kumimoji="1" lang="en-US" altLang="ja-JP">
                <a:solidFill>
                  <a:srgbClr val="FFFFFF"/>
                </a:solidFill>
                <a:latin typeface="ＭＳ Ｐゴシック"/>
                <a:ea typeface="ＭＳ Ｐゴシック"/>
                <a:cs typeface="ＭＳ Ｐゴシック"/>
              </a:rPr>
              <a:t>nsec</a:t>
            </a:r>
          </a:p>
        </p:txBody>
      </p:sp>
      <p:sp>
        <p:nvSpPr>
          <p:cNvPr id="22" name="正方形/長方形 21">
            <a:extLst>
              <a:ext uri="{FF2B5EF4-FFF2-40B4-BE49-F238E27FC236}">
                <a16:creationId xmlns:a16="http://schemas.microsoft.com/office/drawing/2014/main" id="{4566B527-8FA3-4FAE-819B-0E2DC899C6AD}"/>
              </a:ext>
            </a:extLst>
          </p:cNvPr>
          <p:cNvSpPr/>
          <p:nvPr/>
        </p:nvSpPr>
        <p:spPr>
          <a:xfrm>
            <a:off x="2991297" y="5493462"/>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数十</a:t>
            </a:r>
            <a:r>
              <a:rPr kumimoji="1" lang="en-US" altLang="ja-JP">
                <a:solidFill>
                  <a:srgbClr val="FFFFFF"/>
                </a:solidFill>
                <a:latin typeface="ＭＳ Ｐゴシック"/>
                <a:ea typeface="ＭＳ Ｐゴシック"/>
                <a:cs typeface="ＭＳ Ｐゴシック"/>
              </a:rPr>
              <a:t>μ</a:t>
            </a:r>
            <a:r>
              <a:rPr kumimoji="1" lang="ja-JP" altLang="en-US">
                <a:solidFill>
                  <a:srgbClr val="FFFFFF"/>
                </a:solidFill>
                <a:latin typeface="ＭＳ Ｐゴシック"/>
                <a:ea typeface="ＭＳ Ｐゴシック"/>
                <a:cs typeface="ＭＳ Ｐゴシック"/>
              </a:rPr>
              <a:t>～</a:t>
            </a:r>
            <a:endParaRPr kumimoji="1" lang="en-US" altLang="ja-JP">
              <a:solidFill>
                <a:srgbClr val="FFFFFF"/>
              </a:solidFill>
              <a:latin typeface="ＭＳ Ｐゴシック"/>
              <a:ea typeface="ＭＳ Ｐゴシック"/>
              <a:cs typeface="ＭＳ Ｐゴシック"/>
            </a:endParaRPr>
          </a:p>
          <a:p>
            <a:pPr algn="ctr"/>
            <a:r>
              <a:rPr kumimoji="1" lang="ja-JP" altLang="en-US">
                <a:solidFill>
                  <a:srgbClr val="FFFFFF"/>
                </a:solidFill>
                <a:latin typeface="ＭＳ Ｐゴシック"/>
                <a:ea typeface="ＭＳ Ｐゴシック"/>
                <a:cs typeface="ＭＳ Ｐゴシック"/>
              </a:rPr>
              <a:t>数百</a:t>
            </a:r>
            <a:r>
              <a:rPr kumimoji="1" lang="en-US" altLang="ja-JP">
                <a:solidFill>
                  <a:srgbClr val="FFFFFF"/>
                </a:solidFill>
                <a:latin typeface="ＭＳ Ｐゴシック"/>
                <a:ea typeface="ＭＳ Ｐゴシック"/>
                <a:cs typeface="ＭＳ Ｐゴシック"/>
              </a:rPr>
              <a:t>μsec</a:t>
            </a:r>
          </a:p>
        </p:txBody>
      </p:sp>
      <p:sp>
        <p:nvSpPr>
          <p:cNvPr id="28" name="テキスト ボックス 27">
            <a:extLst>
              <a:ext uri="{FF2B5EF4-FFF2-40B4-BE49-F238E27FC236}">
                <a16:creationId xmlns:a16="http://schemas.microsoft.com/office/drawing/2014/main" id="{5E26B46C-C36C-4BE9-8F2A-96F872E3B51B}"/>
              </a:ext>
            </a:extLst>
          </p:cNvPr>
          <p:cNvSpPr txBox="1"/>
          <p:nvPr/>
        </p:nvSpPr>
        <p:spPr>
          <a:xfrm>
            <a:off x="1880264" y="1796263"/>
            <a:ext cx="659155" cy="369332"/>
          </a:xfrm>
          <a:prstGeom prst="rect">
            <a:avLst/>
          </a:prstGeom>
          <a:noFill/>
        </p:spPr>
        <p:txBody>
          <a:bodyPr wrap="none" rtlCol="0">
            <a:spAutoFit/>
          </a:bodyPr>
          <a:lstStyle/>
          <a:p>
            <a:pPr algn="ctr"/>
            <a:r>
              <a:rPr kumimoji="1" lang="en-US" altLang="ja-JP">
                <a:solidFill>
                  <a:schemeClr val="tx1">
                    <a:lumMod val="65000"/>
                    <a:lumOff val="35000"/>
                  </a:schemeClr>
                </a:solidFill>
              </a:rPr>
              <a:t>CPU</a:t>
            </a:r>
            <a:endParaRPr kumimoji="1" lang="ja-JP" altLang="en-US">
              <a:solidFill>
                <a:schemeClr val="tx1">
                  <a:lumMod val="65000"/>
                  <a:lumOff val="35000"/>
                </a:schemeClr>
              </a:solidFill>
            </a:endParaRPr>
          </a:p>
        </p:txBody>
      </p:sp>
      <p:sp>
        <p:nvSpPr>
          <p:cNvPr id="29" name="テキスト ボックス 28">
            <a:extLst>
              <a:ext uri="{FF2B5EF4-FFF2-40B4-BE49-F238E27FC236}">
                <a16:creationId xmlns:a16="http://schemas.microsoft.com/office/drawing/2014/main" id="{50F7D762-12B2-4A6A-A6A4-0FE090E7B3B7}"/>
              </a:ext>
            </a:extLst>
          </p:cNvPr>
          <p:cNvSpPr txBox="1"/>
          <p:nvPr/>
        </p:nvSpPr>
        <p:spPr>
          <a:xfrm>
            <a:off x="1770459" y="4720403"/>
            <a:ext cx="878767" cy="369332"/>
          </a:xfrm>
          <a:prstGeom prst="rect">
            <a:avLst/>
          </a:prstGeom>
          <a:noFill/>
        </p:spPr>
        <p:txBody>
          <a:bodyPr wrap="none" rtlCol="0">
            <a:spAutoFit/>
          </a:bodyPr>
          <a:lstStyle/>
          <a:p>
            <a:pPr algn="ctr"/>
            <a:r>
              <a:rPr kumimoji="1" lang="en-US" altLang="ja-JP">
                <a:solidFill>
                  <a:schemeClr val="tx1">
                    <a:lumMod val="65000"/>
                    <a:lumOff val="35000"/>
                  </a:schemeClr>
                </a:solidFill>
              </a:rPr>
              <a:t>DRAM</a:t>
            </a:r>
            <a:endParaRPr kumimoji="1" lang="ja-JP" altLang="en-US">
              <a:solidFill>
                <a:schemeClr val="tx1">
                  <a:lumMod val="65000"/>
                  <a:lumOff val="35000"/>
                </a:schemeClr>
              </a:solidFill>
            </a:endParaRPr>
          </a:p>
        </p:txBody>
      </p:sp>
      <p:sp>
        <p:nvSpPr>
          <p:cNvPr id="30" name="テキスト ボックス 29">
            <a:extLst>
              <a:ext uri="{FF2B5EF4-FFF2-40B4-BE49-F238E27FC236}">
                <a16:creationId xmlns:a16="http://schemas.microsoft.com/office/drawing/2014/main" id="{1D0CF63E-F70F-4868-A4F6-5C59334940E0}"/>
              </a:ext>
            </a:extLst>
          </p:cNvPr>
          <p:cNvSpPr txBox="1"/>
          <p:nvPr/>
        </p:nvSpPr>
        <p:spPr>
          <a:xfrm>
            <a:off x="1908320" y="6231999"/>
            <a:ext cx="587019" cy="369332"/>
          </a:xfrm>
          <a:prstGeom prst="rect">
            <a:avLst/>
          </a:prstGeom>
          <a:noFill/>
        </p:spPr>
        <p:txBody>
          <a:bodyPr wrap="none" rtlCol="0">
            <a:spAutoFit/>
          </a:bodyPr>
          <a:lstStyle/>
          <a:p>
            <a:pPr algn="ctr"/>
            <a:r>
              <a:rPr kumimoji="1" lang="en-US" altLang="ja-JP">
                <a:solidFill>
                  <a:schemeClr val="tx1">
                    <a:lumMod val="65000"/>
                    <a:lumOff val="35000"/>
                  </a:schemeClr>
                </a:solidFill>
              </a:rPr>
              <a:t>SSD</a:t>
            </a:r>
            <a:endParaRPr kumimoji="1" lang="ja-JP" altLang="en-US">
              <a:solidFill>
                <a:schemeClr val="tx1">
                  <a:lumMod val="65000"/>
                  <a:lumOff val="35000"/>
                </a:schemeClr>
              </a:solidFill>
            </a:endParaRPr>
          </a:p>
        </p:txBody>
      </p:sp>
      <p:sp>
        <p:nvSpPr>
          <p:cNvPr id="34" name="テキスト ボックス 33">
            <a:extLst>
              <a:ext uri="{FF2B5EF4-FFF2-40B4-BE49-F238E27FC236}">
                <a16:creationId xmlns:a16="http://schemas.microsoft.com/office/drawing/2014/main" id="{58787DC9-3EF3-419A-9833-6655B23BA07E}"/>
              </a:ext>
            </a:extLst>
          </p:cNvPr>
          <p:cNvSpPr txBox="1"/>
          <p:nvPr/>
        </p:nvSpPr>
        <p:spPr>
          <a:xfrm>
            <a:off x="1655842" y="3271763"/>
            <a:ext cx="1107997" cy="369332"/>
          </a:xfrm>
          <a:prstGeom prst="rect">
            <a:avLst/>
          </a:prstGeom>
          <a:noFill/>
        </p:spPr>
        <p:txBody>
          <a:bodyPr wrap="none" rtlCol="0">
            <a:spAutoFit/>
          </a:bodyPr>
          <a:lstStyle/>
          <a:p>
            <a:pPr algn="ctr"/>
            <a:r>
              <a:rPr kumimoji="1" lang="ja-JP" altLang="en-US">
                <a:solidFill>
                  <a:schemeClr val="tx1">
                    <a:lumMod val="65000"/>
                    <a:lumOff val="35000"/>
                  </a:schemeClr>
                </a:solidFill>
              </a:rPr>
              <a:t>キャシュ</a:t>
            </a:r>
          </a:p>
        </p:txBody>
      </p:sp>
      <p:sp>
        <p:nvSpPr>
          <p:cNvPr id="36" name="正方形/長方形 35">
            <a:extLst>
              <a:ext uri="{FF2B5EF4-FFF2-40B4-BE49-F238E27FC236}">
                <a16:creationId xmlns:a16="http://schemas.microsoft.com/office/drawing/2014/main" id="{72EE42AE-F6EE-43F0-8A07-C692E8C90892}"/>
              </a:ext>
            </a:extLst>
          </p:cNvPr>
          <p:cNvSpPr/>
          <p:nvPr/>
        </p:nvSpPr>
        <p:spPr>
          <a:xfrm>
            <a:off x="2991297" y="2541433"/>
            <a:ext cx="1878419" cy="61141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数</a:t>
            </a:r>
            <a:r>
              <a:rPr kumimoji="1" lang="en-US" altLang="ja-JP">
                <a:solidFill>
                  <a:srgbClr val="FFFFFF"/>
                </a:solidFill>
                <a:latin typeface="ＭＳ Ｐゴシック"/>
                <a:ea typeface="ＭＳ Ｐゴシック"/>
                <a:cs typeface="ＭＳ Ｐゴシック"/>
              </a:rPr>
              <a:t>nsec</a:t>
            </a:r>
          </a:p>
        </p:txBody>
      </p:sp>
      <p:grpSp>
        <p:nvGrpSpPr>
          <p:cNvPr id="3" name="グループ化 2">
            <a:extLst>
              <a:ext uri="{FF2B5EF4-FFF2-40B4-BE49-F238E27FC236}">
                <a16:creationId xmlns:a16="http://schemas.microsoft.com/office/drawing/2014/main" id="{40FE8460-0BF9-4EB0-AC27-95F74FDC9261}"/>
              </a:ext>
            </a:extLst>
          </p:cNvPr>
          <p:cNvGrpSpPr/>
          <p:nvPr/>
        </p:nvGrpSpPr>
        <p:grpSpPr>
          <a:xfrm>
            <a:off x="4697820" y="4847294"/>
            <a:ext cx="3886200" cy="1234512"/>
            <a:chOff x="4697820" y="4847294"/>
            <a:chExt cx="3886200" cy="1234512"/>
          </a:xfrm>
        </p:grpSpPr>
        <p:pic>
          <p:nvPicPr>
            <p:cNvPr id="27" name="グラフィックス 26">
              <a:extLst>
                <a:ext uri="{FF2B5EF4-FFF2-40B4-BE49-F238E27FC236}">
                  <a16:creationId xmlns:a16="http://schemas.microsoft.com/office/drawing/2014/main" id="{93BB7BFB-6018-42C9-98F4-92A22966C90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54757" y="4853182"/>
              <a:ext cx="838200" cy="838200"/>
            </a:xfrm>
            <a:prstGeom prst="rect">
              <a:avLst/>
            </a:prstGeom>
          </p:spPr>
        </p:pic>
        <p:sp>
          <p:nvSpPr>
            <p:cNvPr id="5" name="二等辺三角形 4">
              <a:extLst>
                <a:ext uri="{FF2B5EF4-FFF2-40B4-BE49-F238E27FC236}">
                  <a16:creationId xmlns:a16="http://schemas.microsoft.com/office/drawing/2014/main" id="{0692C387-3B04-475D-9C9F-B6D818F804CD}"/>
                </a:ext>
              </a:extLst>
            </p:cNvPr>
            <p:cNvSpPr/>
            <p:nvPr/>
          </p:nvSpPr>
          <p:spPr>
            <a:xfrm rot="16200000">
              <a:off x="4634758" y="4910356"/>
              <a:ext cx="914400" cy="788276"/>
            </a:xfrm>
            <a:prstGeom prst="triangle">
              <a:avLst/>
            </a:prstGeom>
            <a:solidFill>
              <a:srgbClr val="CC0000"/>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sp>
          <p:nvSpPr>
            <p:cNvPr id="35" name="テキスト ボックス 34">
              <a:extLst>
                <a:ext uri="{FF2B5EF4-FFF2-40B4-BE49-F238E27FC236}">
                  <a16:creationId xmlns:a16="http://schemas.microsoft.com/office/drawing/2014/main" id="{8B5B6CA6-BE8A-421C-8154-3CE5BE671D38}"/>
                </a:ext>
              </a:extLst>
            </p:cNvPr>
            <p:cNvSpPr txBox="1"/>
            <p:nvPr/>
          </p:nvSpPr>
          <p:spPr>
            <a:xfrm>
              <a:off x="5442114" y="5712474"/>
              <a:ext cx="1263487" cy="369332"/>
            </a:xfrm>
            <a:prstGeom prst="rect">
              <a:avLst/>
            </a:prstGeom>
            <a:noFill/>
          </p:spPr>
          <p:txBody>
            <a:bodyPr wrap="none" rtlCol="0">
              <a:spAutoFit/>
            </a:bodyPr>
            <a:lstStyle/>
            <a:p>
              <a:pPr algn="ctr"/>
              <a:r>
                <a:rPr kumimoji="1" lang="en-US" altLang="ja-JP">
                  <a:solidFill>
                    <a:srgbClr val="C00000"/>
                  </a:solidFill>
                </a:rPr>
                <a:t>3D Xpoint</a:t>
              </a:r>
              <a:endParaRPr kumimoji="1" lang="ja-JP" altLang="en-US">
                <a:solidFill>
                  <a:srgbClr val="C00000"/>
                </a:solidFill>
              </a:endParaRPr>
            </a:p>
          </p:txBody>
        </p:sp>
        <p:sp>
          <p:nvSpPr>
            <p:cNvPr id="37" name="正方形/長方形 36">
              <a:extLst>
                <a:ext uri="{FF2B5EF4-FFF2-40B4-BE49-F238E27FC236}">
                  <a16:creationId xmlns:a16="http://schemas.microsoft.com/office/drawing/2014/main" id="{267ADFED-8210-407B-A99A-5E45A2EC035C}"/>
                </a:ext>
              </a:extLst>
            </p:cNvPr>
            <p:cNvSpPr/>
            <p:nvPr/>
          </p:nvSpPr>
          <p:spPr>
            <a:xfrm>
              <a:off x="6705601" y="4982431"/>
              <a:ext cx="1878419" cy="611417"/>
            </a:xfrm>
            <a:prstGeom prst="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1</a:t>
              </a:r>
              <a:r>
                <a:rPr kumimoji="1" lang="ja-JP" altLang="en-US">
                  <a:solidFill>
                    <a:srgbClr val="FFFFFF"/>
                  </a:solidFill>
                  <a:latin typeface="ＭＳ Ｐゴシック"/>
                  <a:ea typeface="ＭＳ Ｐゴシック"/>
                  <a:cs typeface="ＭＳ Ｐゴシック"/>
                </a:rPr>
                <a:t>～</a:t>
              </a:r>
              <a:r>
                <a:rPr kumimoji="1" lang="en-US" altLang="ja-JP">
                  <a:solidFill>
                    <a:srgbClr val="FFFFFF"/>
                  </a:solidFill>
                  <a:latin typeface="ＭＳ Ｐゴシック"/>
                  <a:ea typeface="ＭＳ Ｐゴシック"/>
                  <a:cs typeface="ＭＳ Ｐゴシック"/>
                </a:rPr>
                <a:t>10μsec</a:t>
              </a:r>
            </a:p>
          </p:txBody>
        </p:sp>
      </p:grpSp>
    </p:spTree>
    <p:extLst>
      <p:ext uri="{BB962C8B-B14F-4D97-AF65-F5344CB8AC3E}">
        <p14:creationId xmlns:p14="http://schemas.microsoft.com/office/powerpoint/2010/main" val="390165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7.40741E-7 L -0.00018 -0.14398 " pathEditMode="relative" rAng="0" ptsTypes="AA">
                                      <p:cBhvr>
                                        <p:cTn id="6" dur="2000" fill="hold"/>
                                        <p:tgtEl>
                                          <p:spTgt spid="3"/>
                                        </p:tgtEl>
                                        <p:attrNameLst>
                                          <p:attrName>ppt_x</p:attrName>
                                          <p:attrName>ppt_y</p:attrName>
                                        </p:attrNameLst>
                                      </p:cBhvr>
                                      <p:rCtr x="-17" y="-7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ABEAE719-6A1C-43BA-A18C-7ED4D57CB507}"/>
              </a:ext>
            </a:extLst>
          </p:cNvPr>
          <p:cNvGrpSpPr/>
          <p:nvPr/>
        </p:nvGrpSpPr>
        <p:grpSpPr>
          <a:xfrm>
            <a:off x="3569593" y="1148616"/>
            <a:ext cx="3160392" cy="2630375"/>
            <a:chOff x="3569593" y="1148616"/>
            <a:chExt cx="3160392" cy="2630375"/>
          </a:xfrm>
        </p:grpSpPr>
        <p:sp>
          <p:nvSpPr>
            <p:cNvPr id="3" name="正方形/長方形 2">
              <a:extLst>
                <a:ext uri="{FF2B5EF4-FFF2-40B4-BE49-F238E27FC236}">
                  <a16:creationId xmlns:a16="http://schemas.microsoft.com/office/drawing/2014/main" id="{0603FE7A-19CF-4B1A-8DA1-BA54EEDAE589}"/>
                </a:ext>
              </a:extLst>
            </p:cNvPr>
            <p:cNvSpPr/>
            <p:nvPr/>
          </p:nvSpPr>
          <p:spPr>
            <a:xfrm>
              <a:off x="3569593" y="1441732"/>
              <a:ext cx="1998862" cy="2337259"/>
            </a:xfrm>
            <a:prstGeom prst="rect">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accent5"/>
                </a:solidFill>
                <a:latin typeface="+mj-lt"/>
                <a:ea typeface="+mj-ea"/>
                <a:cs typeface="ＭＳ Ｐゴシック"/>
              </a:endParaRPr>
            </a:p>
          </p:txBody>
        </p:sp>
        <p:cxnSp>
          <p:nvCxnSpPr>
            <p:cNvPr id="11" name="直線コネクタ 10">
              <a:extLst>
                <a:ext uri="{FF2B5EF4-FFF2-40B4-BE49-F238E27FC236}">
                  <a16:creationId xmlns:a16="http://schemas.microsoft.com/office/drawing/2014/main" id="{1533C8CC-BDB3-47C6-87FF-5EF41573C699}"/>
                </a:ext>
              </a:extLst>
            </p:cNvPr>
            <p:cNvCxnSpPr/>
            <p:nvPr/>
          </p:nvCxnSpPr>
          <p:spPr>
            <a:xfrm flipV="1">
              <a:off x="5568455" y="1340907"/>
              <a:ext cx="420865" cy="100825"/>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7" name="テキスト ボックス 66">
              <a:extLst>
                <a:ext uri="{FF2B5EF4-FFF2-40B4-BE49-F238E27FC236}">
                  <a16:creationId xmlns:a16="http://schemas.microsoft.com/office/drawing/2014/main" id="{2EEC19E7-048C-461B-AAD3-9710259D5A22}"/>
                </a:ext>
              </a:extLst>
            </p:cNvPr>
            <p:cNvSpPr txBox="1"/>
            <p:nvPr/>
          </p:nvSpPr>
          <p:spPr>
            <a:xfrm>
              <a:off x="5989321" y="1148616"/>
              <a:ext cx="740664" cy="338554"/>
            </a:xfrm>
            <a:prstGeom prst="rect">
              <a:avLst/>
            </a:prstGeom>
            <a:noFill/>
          </p:spPr>
          <p:txBody>
            <a:bodyPr wrap="square" rtlCol="0">
              <a:spAutoFit/>
            </a:bodyPr>
            <a:lstStyle/>
            <a:p>
              <a:pPr algn="ctr"/>
              <a:r>
                <a:rPr kumimoji="1" lang="en-US" altLang="ja-JP" sz="1600" b="1">
                  <a:solidFill>
                    <a:schemeClr val="accent6"/>
                  </a:solidFill>
                </a:rPr>
                <a:t>CPU</a:t>
              </a:r>
              <a:endParaRPr kumimoji="1" lang="ja-JP" altLang="en-US" sz="1600" b="1">
                <a:solidFill>
                  <a:schemeClr val="accent6"/>
                </a:solidFill>
              </a:endParaRPr>
            </a:p>
          </p:txBody>
        </p:sp>
      </p:grpSp>
      <p:sp>
        <p:nvSpPr>
          <p:cNvPr id="2" name="タイトル 1">
            <a:extLst>
              <a:ext uri="{FF2B5EF4-FFF2-40B4-BE49-F238E27FC236}">
                <a16:creationId xmlns:a16="http://schemas.microsoft.com/office/drawing/2014/main" id="{E7AA945A-A5B6-405B-8ABE-7AC3ABE33F3C}"/>
              </a:ext>
            </a:extLst>
          </p:cNvPr>
          <p:cNvSpPr>
            <a:spLocks noGrp="1"/>
          </p:cNvSpPr>
          <p:nvPr>
            <p:ph type="title"/>
          </p:nvPr>
        </p:nvSpPr>
        <p:spPr/>
        <p:txBody>
          <a:bodyPr/>
          <a:lstStyle/>
          <a:p>
            <a:r>
              <a:rPr kumimoji="1" lang="ja-JP" altLang="en-US"/>
              <a:t>コンピュータの５大機能</a:t>
            </a:r>
          </a:p>
        </p:txBody>
      </p:sp>
      <p:cxnSp>
        <p:nvCxnSpPr>
          <p:cNvPr id="51" name="直線コネクタ 50">
            <a:extLst>
              <a:ext uri="{FF2B5EF4-FFF2-40B4-BE49-F238E27FC236}">
                <a16:creationId xmlns:a16="http://schemas.microsoft.com/office/drawing/2014/main" id="{0E155DD0-D379-4598-865D-262C5AF8B95B}"/>
              </a:ext>
            </a:extLst>
          </p:cNvPr>
          <p:cNvCxnSpPr/>
          <p:nvPr/>
        </p:nvCxnSpPr>
        <p:spPr>
          <a:xfrm flipH="1" flipV="1">
            <a:off x="5316217" y="3534438"/>
            <a:ext cx="518521" cy="489107"/>
          </a:xfrm>
          <a:prstGeom prst="line">
            <a:avLst/>
          </a:prstGeom>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64FB03FA-13DE-4327-8422-3590076A346E}"/>
              </a:ext>
            </a:extLst>
          </p:cNvPr>
          <p:cNvSpPr/>
          <p:nvPr/>
        </p:nvSpPr>
        <p:spPr>
          <a:xfrm>
            <a:off x="3631622" y="2783565"/>
            <a:ext cx="1880755" cy="92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制御装置</a:t>
            </a:r>
          </a:p>
        </p:txBody>
      </p:sp>
      <p:sp>
        <p:nvSpPr>
          <p:cNvPr id="53" name="正方形/長方形 52">
            <a:extLst>
              <a:ext uri="{FF2B5EF4-FFF2-40B4-BE49-F238E27FC236}">
                <a16:creationId xmlns:a16="http://schemas.microsoft.com/office/drawing/2014/main" id="{4C84798F-8617-4CD8-8698-5000B78FFF65}"/>
              </a:ext>
            </a:extLst>
          </p:cNvPr>
          <p:cNvSpPr/>
          <p:nvPr/>
        </p:nvSpPr>
        <p:spPr>
          <a:xfrm>
            <a:off x="3631621" y="1532892"/>
            <a:ext cx="1880755" cy="92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演算装置</a:t>
            </a:r>
          </a:p>
        </p:txBody>
      </p:sp>
      <p:sp>
        <p:nvSpPr>
          <p:cNvPr id="54" name="正方形/長方形 53">
            <a:extLst>
              <a:ext uri="{FF2B5EF4-FFF2-40B4-BE49-F238E27FC236}">
                <a16:creationId xmlns:a16="http://schemas.microsoft.com/office/drawing/2014/main" id="{5FD9A617-BDBF-4330-ABB6-82646E544B52}"/>
              </a:ext>
            </a:extLst>
          </p:cNvPr>
          <p:cNvSpPr/>
          <p:nvPr/>
        </p:nvSpPr>
        <p:spPr>
          <a:xfrm>
            <a:off x="3631621" y="4023547"/>
            <a:ext cx="1880755" cy="92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記憶装置</a:t>
            </a:r>
          </a:p>
        </p:txBody>
      </p:sp>
      <p:sp>
        <p:nvSpPr>
          <p:cNvPr id="55" name="正方形/長方形 54">
            <a:extLst>
              <a:ext uri="{FF2B5EF4-FFF2-40B4-BE49-F238E27FC236}">
                <a16:creationId xmlns:a16="http://schemas.microsoft.com/office/drawing/2014/main" id="{E22B790E-2B7A-4C06-BF99-13EFACBEE6EC}"/>
              </a:ext>
            </a:extLst>
          </p:cNvPr>
          <p:cNvSpPr/>
          <p:nvPr/>
        </p:nvSpPr>
        <p:spPr>
          <a:xfrm>
            <a:off x="1456459" y="2783564"/>
            <a:ext cx="1880755" cy="92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入力装置</a:t>
            </a:r>
          </a:p>
        </p:txBody>
      </p:sp>
      <p:sp>
        <p:nvSpPr>
          <p:cNvPr id="56" name="正方形/長方形 55">
            <a:extLst>
              <a:ext uri="{FF2B5EF4-FFF2-40B4-BE49-F238E27FC236}">
                <a16:creationId xmlns:a16="http://schemas.microsoft.com/office/drawing/2014/main" id="{0B9F9333-5D8D-4E00-9D27-07CC0B7DDBA9}"/>
              </a:ext>
            </a:extLst>
          </p:cNvPr>
          <p:cNvSpPr/>
          <p:nvPr/>
        </p:nvSpPr>
        <p:spPr>
          <a:xfrm>
            <a:off x="5806785" y="2783563"/>
            <a:ext cx="1880755" cy="92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出力装置</a:t>
            </a:r>
          </a:p>
        </p:txBody>
      </p:sp>
      <p:sp>
        <p:nvSpPr>
          <p:cNvPr id="57" name="テキスト ボックス 56">
            <a:extLst>
              <a:ext uri="{FF2B5EF4-FFF2-40B4-BE49-F238E27FC236}">
                <a16:creationId xmlns:a16="http://schemas.microsoft.com/office/drawing/2014/main" id="{8C8BB1A3-6E34-4987-96E2-81B4F0A99262}"/>
              </a:ext>
            </a:extLst>
          </p:cNvPr>
          <p:cNvSpPr txBox="1"/>
          <p:nvPr/>
        </p:nvSpPr>
        <p:spPr>
          <a:xfrm>
            <a:off x="1688838" y="4358403"/>
            <a:ext cx="1880755" cy="584775"/>
          </a:xfrm>
          <a:prstGeom prst="rect">
            <a:avLst/>
          </a:prstGeom>
          <a:noFill/>
        </p:spPr>
        <p:txBody>
          <a:bodyPr wrap="square" rtlCol="0">
            <a:spAutoFit/>
          </a:bodyPr>
          <a:lstStyle/>
          <a:p>
            <a:pPr algn="r"/>
            <a:r>
              <a:rPr kumimoji="1" lang="ja-JP" altLang="en-US" sz="1600"/>
              <a:t>プログラムやデータを格納</a:t>
            </a:r>
          </a:p>
        </p:txBody>
      </p:sp>
      <p:sp>
        <p:nvSpPr>
          <p:cNvPr id="58" name="テキスト ボックス 57">
            <a:extLst>
              <a:ext uri="{FF2B5EF4-FFF2-40B4-BE49-F238E27FC236}">
                <a16:creationId xmlns:a16="http://schemas.microsoft.com/office/drawing/2014/main" id="{5AA8113D-DDDB-41FB-B7AA-DCD56D424A1B}"/>
              </a:ext>
            </a:extLst>
          </p:cNvPr>
          <p:cNvSpPr txBox="1"/>
          <p:nvPr/>
        </p:nvSpPr>
        <p:spPr>
          <a:xfrm>
            <a:off x="3631622" y="902395"/>
            <a:ext cx="1880755" cy="584775"/>
          </a:xfrm>
          <a:prstGeom prst="rect">
            <a:avLst/>
          </a:prstGeom>
          <a:noFill/>
        </p:spPr>
        <p:txBody>
          <a:bodyPr wrap="square" rtlCol="0">
            <a:spAutoFit/>
          </a:bodyPr>
          <a:lstStyle/>
          <a:p>
            <a:pPr algn="ctr"/>
            <a:r>
              <a:rPr kumimoji="1" lang="ja-JP" altLang="en-US" sz="1600"/>
              <a:t>数値演算、論理演算を実行</a:t>
            </a:r>
          </a:p>
        </p:txBody>
      </p:sp>
      <p:sp>
        <p:nvSpPr>
          <p:cNvPr id="59" name="テキスト ボックス 58">
            <a:extLst>
              <a:ext uri="{FF2B5EF4-FFF2-40B4-BE49-F238E27FC236}">
                <a16:creationId xmlns:a16="http://schemas.microsoft.com/office/drawing/2014/main" id="{6AA9F8BD-139C-4854-9AA9-906463A86825}"/>
              </a:ext>
            </a:extLst>
          </p:cNvPr>
          <p:cNvSpPr txBox="1"/>
          <p:nvPr/>
        </p:nvSpPr>
        <p:spPr>
          <a:xfrm>
            <a:off x="5806783" y="2108706"/>
            <a:ext cx="1880755" cy="584775"/>
          </a:xfrm>
          <a:prstGeom prst="rect">
            <a:avLst/>
          </a:prstGeom>
          <a:noFill/>
        </p:spPr>
        <p:txBody>
          <a:bodyPr wrap="square" rtlCol="0">
            <a:spAutoFit/>
          </a:bodyPr>
          <a:lstStyle/>
          <a:p>
            <a:pPr algn="ctr"/>
            <a:r>
              <a:rPr kumimoji="1" lang="ja-JP" altLang="en-US" sz="1600"/>
              <a:t>演算結果を外部へ出力</a:t>
            </a:r>
          </a:p>
        </p:txBody>
      </p:sp>
      <p:sp>
        <p:nvSpPr>
          <p:cNvPr id="60" name="テキスト ボックス 59">
            <a:extLst>
              <a:ext uri="{FF2B5EF4-FFF2-40B4-BE49-F238E27FC236}">
                <a16:creationId xmlns:a16="http://schemas.microsoft.com/office/drawing/2014/main" id="{B532706D-709B-4731-8D00-F95C60B8A33C}"/>
              </a:ext>
            </a:extLst>
          </p:cNvPr>
          <p:cNvSpPr txBox="1"/>
          <p:nvPr/>
        </p:nvSpPr>
        <p:spPr>
          <a:xfrm>
            <a:off x="1400381" y="1952566"/>
            <a:ext cx="1880755" cy="830997"/>
          </a:xfrm>
          <a:prstGeom prst="rect">
            <a:avLst/>
          </a:prstGeom>
          <a:noFill/>
        </p:spPr>
        <p:txBody>
          <a:bodyPr wrap="square" rtlCol="0">
            <a:spAutoFit/>
          </a:bodyPr>
          <a:lstStyle/>
          <a:p>
            <a:pPr algn="ctr"/>
            <a:r>
              <a:rPr kumimoji="1" lang="ja-JP" altLang="en-US" sz="1600"/>
              <a:t>プログラムやデータ、人間からの指示を入力</a:t>
            </a:r>
          </a:p>
        </p:txBody>
      </p:sp>
      <p:sp>
        <p:nvSpPr>
          <p:cNvPr id="61" name="テキスト ボックス 60">
            <a:extLst>
              <a:ext uri="{FF2B5EF4-FFF2-40B4-BE49-F238E27FC236}">
                <a16:creationId xmlns:a16="http://schemas.microsoft.com/office/drawing/2014/main" id="{57E03AB4-8FDC-4C2A-8063-F1A86D8C6BBC}"/>
              </a:ext>
            </a:extLst>
          </p:cNvPr>
          <p:cNvSpPr txBox="1"/>
          <p:nvPr/>
        </p:nvSpPr>
        <p:spPr>
          <a:xfrm>
            <a:off x="5806784" y="4023547"/>
            <a:ext cx="1880755" cy="830997"/>
          </a:xfrm>
          <a:prstGeom prst="rect">
            <a:avLst/>
          </a:prstGeom>
          <a:noFill/>
        </p:spPr>
        <p:txBody>
          <a:bodyPr wrap="square" rtlCol="0">
            <a:spAutoFit/>
          </a:bodyPr>
          <a:lstStyle/>
          <a:p>
            <a:r>
              <a:rPr kumimoji="1" lang="ja-JP" altLang="en-US" sz="1600"/>
              <a:t>プログラムの読み込みやデータの読み書きを制御</a:t>
            </a:r>
          </a:p>
        </p:txBody>
      </p:sp>
      <p:sp>
        <p:nvSpPr>
          <p:cNvPr id="62" name="正方形/長方形 61">
            <a:extLst>
              <a:ext uri="{FF2B5EF4-FFF2-40B4-BE49-F238E27FC236}">
                <a16:creationId xmlns:a16="http://schemas.microsoft.com/office/drawing/2014/main" id="{D68D5DC8-E64A-46F4-BF07-B700F5DC3D16}"/>
              </a:ext>
            </a:extLst>
          </p:cNvPr>
          <p:cNvSpPr/>
          <p:nvPr/>
        </p:nvSpPr>
        <p:spPr>
          <a:xfrm>
            <a:off x="1458116" y="5416268"/>
            <a:ext cx="6259320" cy="772054"/>
          </a:xfrm>
          <a:prstGeom prst="rect">
            <a:avLst/>
          </a:prstGeom>
          <a:solidFill>
            <a:schemeClr val="accent3"/>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ノイマン型 </a:t>
            </a:r>
            <a:r>
              <a:rPr kumimoji="1" lang="en-US" altLang="ja-JP" sz="1400"/>
              <a:t>(</a:t>
            </a:r>
            <a:r>
              <a:rPr kumimoji="1" lang="ja-JP" altLang="en-US" sz="1400"/>
              <a:t>プログラム内蔵型</a:t>
            </a:r>
            <a:r>
              <a:rPr kumimoji="1" lang="en-US" altLang="ja-JP" sz="1400"/>
              <a:t>) </a:t>
            </a:r>
            <a:r>
              <a:rPr kumimoji="1" lang="ja-JP" altLang="en-US" sz="1400"/>
              <a:t>のデジタルコンピュータでは、プログラムやデータを記憶装置に格納して順次読み込みながら処理を行う</a:t>
            </a:r>
          </a:p>
        </p:txBody>
      </p:sp>
      <p:sp>
        <p:nvSpPr>
          <p:cNvPr id="63" name="右矢印 18">
            <a:extLst>
              <a:ext uri="{FF2B5EF4-FFF2-40B4-BE49-F238E27FC236}">
                <a16:creationId xmlns:a16="http://schemas.microsoft.com/office/drawing/2014/main" id="{1F1C451E-8876-49DE-BCE8-C0D694FFEC65}"/>
              </a:ext>
            </a:extLst>
          </p:cNvPr>
          <p:cNvSpPr/>
          <p:nvPr/>
        </p:nvSpPr>
        <p:spPr>
          <a:xfrm>
            <a:off x="3401387" y="2953570"/>
            <a:ext cx="168206" cy="580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右矢印 19">
            <a:extLst>
              <a:ext uri="{FF2B5EF4-FFF2-40B4-BE49-F238E27FC236}">
                <a16:creationId xmlns:a16="http://schemas.microsoft.com/office/drawing/2014/main" id="{3B34E15C-E778-4B4B-A814-7667E1B786AD}"/>
              </a:ext>
            </a:extLst>
          </p:cNvPr>
          <p:cNvSpPr/>
          <p:nvPr/>
        </p:nvSpPr>
        <p:spPr>
          <a:xfrm>
            <a:off x="5568455" y="2953570"/>
            <a:ext cx="168206" cy="580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上下矢印 20">
            <a:extLst>
              <a:ext uri="{FF2B5EF4-FFF2-40B4-BE49-F238E27FC236}">
                <a16:creationId xmlns:a16="http://schemas.microsoft.com/office/drawing/2014/main" id="{11B322C5-5BA7-497E-B4DE-977CA428737E}"/>
              </a:ext>
            </a:extLst>
          </p:cNvPr>
          <p:cNvSpPr/>
          <p:nvPr/>
        </p:nvSpPr>
        <p:spPr>
          <a:xfrm>
            <a:off x="4246806" y="2535597"/>
            <a:ext cx="650383" cy="183957"/>
          </a:xfrm>
          <a:prstGeom prst="upDownArrow">
            <a:avLst>
              <a:gd name="adj1" fmla="val 50000"/>
              <a:gd name="adj2" fmla="val 34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上下矢印 21">
            <a:extLst>
              <a:ext uri="{FF2B5EF4-FFF2-40B4-BE49-F238E27FC236}">
                <a16:creationId xmlns:a16="http://schemas.microsoft.com/office/drawing/2014/main" id="{64D9BDFE-222E-4D60-895C-034023D9D125}"/>
              </a:ext>
            </a:extLst>
          </p:cNvPr>
          <p:cNvSpPr/>
          <p:nvPr/>
        </p:nvSpPr>
        <p:spPr>
          <a:xfrm>
            <a:off x="4246805" y="3778991"/>
            <a:ext cx="650383" cy="169716"/>
          </a:xfrm>
          <a:prstGeom prst="upDownArrow">
            <a:avLst>
              <a:gd name="adj1" fmla="val 50000"/>
              <a:gd name="adj2" fmla="val 34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415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5"/>
          </a:solidFill>
        </a:ln>
        <a:effectLst/>
      </a:spPr>
      <a:bodyPr rtlCol="0" anchor="t"/>
      <a:lstStyle>
        <a:defPPr algn="ctr">
          <a:defRPr kumimoji="1" sz="2800" smtClean="0">
            <a:solidFill>
              <a:schemeClr val="accent5"/>
            </a:solidFill>
            <a:latin typeface="+mj-lt"/>
            <a:ea typeface="+mj-ea"/>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5320</TotalTime>
  <Words>531</Words>
  <Application>Microsoft Office PowerPoint</Application>
  <PresentationFormat>画面に合わせる (4:3)</PresentationFormat>
  <Paragraphs>120</Paragraphs>
  <Slides>13</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American Typewriter</vt:lpstr>
      <vt:lpstr>HGP創英角ｺﾞｼｯｸUB</vt:lpstr>
      <vt:lpstr>HG丸ｺﾞｼｯｸM-PRO</vt:lpstr>
      <vt:lpstr>ＭＳ Ｐゴシック</vt:lpstr>
      <vt:lpstr>Meiryo</vt:lpstr>
      <vt:lpstr>Arial</vt:lpstr>
      <vt:lpstr>Calibri</vt:lpstr>
      <vt:lpstr>Century Gothic</vt:lpstr>
      <vt:lpstr>NC標準テンプレート</vt:lpstr>
      <vt:lpstr>PowerPoint プレゼンテーション</vt:lpstr>
      <vt:lpstr>インメモリー・データベース</vt:lpstr>
      <vt:lpstr>Intelが高速な不揮発性メモリを発表</vt:lpstr>
      <vt:lpstr>メモリ階層</vt:lpstr>
      <vt:lpstr>Aerospike Hybrid Memory Architecture</vt:lpstr>
      <vt:lpstr>インメモリDBに最適</vt:lpstr>
      <vt:lpstr>本当はもっと高速のはずだった!?</vt:lpstr>
      <vt:lpstr>今後の高速化の可能性</vt:lpstr>
      <vt:lpstr>コンピュータの５大機能</vt:lpstr>
      <vt:lpstr>記憶装置の進化</vt:lpstr>
      <vt:lpstr>外部記憶装置が不要に!?</vt:lpstr>
      <vt:lpstr>ファイル・フォルダが無くなる?</vt:lpstr>
      <vt:lpstr>新しいデータ管理の仕組みが必要</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770</cp:revision>
  <dcterms:created xsi:type="dcterms:W3CDTF">2014-04-30T01:58:06Z</dcterms:created>
  <dcterms:modified xsi:type="dcterms:W3CDTF">2018-06-27T08:30:47Z</dcterms:modified>
</cp:coreProperties>
</file>