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1201" r:id="rId2"/>
    <p:sldId id="2979" r:id="rId3"/>
    <p:sldId id="2980" r:id="rId4"/>
    <p:sldId id="2981" r:id="rId5"/>
    <p:sldId id="2619" r:id="rId6"/>
    <p:sldId id="2982" r:id="rId7"/>
    <p:sldId id="2983" r:id="rId8"/>
    <p:sldId id="1306" r:id="rId9"/>
    <p:sldId id="1355" r:id="rId10"/>
    <p:sldId id="1371" r:id="rId11"/>
    <p:sldId id="1356" r:id="rId12"/>
    <p:sldId id="2659" r:id="rId13"/>
    <p:sldId id="1357" r:id="rId14"/>
    <p:sldId id="1308" r:id="rId15"/>
    <p:sldId id="2959" r:id="rId16"/>
    <p:sldId id="1310" r:id="rId17"/>
    <p:sldId id="1370" r:id="rId18"/>
    <p:sldId id="1363" r:id="rId19"/>
    <p:sldId id="1364" r:id="rId20"/>
    <p:sldId id="1365" r:id="rId21"/>
    <p:sldId id="1366" r:id="rId22"/>
    <p:sldId id="1367" r:id="rId23"/>
    <p:sldId id="2651" r:id="rId24"/>
    <p:sldId id="2660" r:id="rId25"/>
    <p:sldId id="2652" r:id="rId26"/>
    <p:sldId id="2620" r:id="rId27"/>
    <p:sldId id="2681" r:id="rId28"/>
    <p:sldId id="2985" r:id="rId29"/>
    <p:sldId id="260" r:id="rId30"/>
    <p:sldId id="2672" r:id="rId31"/>
    <p:sldId id="2656" r:id="rId32"/>
    <p:sldId id="2657" r:id="rId33"/>
    <p:sldId id="2986" r:id="rId34"/>
    <p:sldId id="2971" r:id="rId35"/>
    <p:sldId id="2715" r:id="rId36"/>
    <p:sldId id="2684" r:id="rId37"/>
    <p:sldId id="259" r:id="rId38"/>
    <p:sldId id="2972" r:id="rId39"/>
    <p:sldId id="2984" r:id="rId40"/>
    <p:sldId id="715" r:id="rId4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5690"/>
    <a:srgbClr val="FFFD78"/>
    <a:srgbClr val="77933C"/>
    <a:srgbClr val="D6D6D6"/>
    <a:srgbClr val="FF6666"/>
    <a:srgbClr val="376092"/>
    <a:srgbClr val="00B0F0"/>
    <a:srgbClr val="0070C0"/>
    <a:srgbClr val="0432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43"/>
    <p:restoredTop sz="94181" autoAdjust="0"/>
  </p:normalViewPr>
  <p:slideViewPr>
    <p:cSldViewPr snapToObjects="1" showGuides="1">
      <p:cViewPr varScale="1">
        <p:scale>
          <a:sx n="98" d="100"/>
          <a:sy n="98" d="100"/>
        </p:scale>
        <p:origin x="840" y="192"/>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2018/10/10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2018/10/10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17599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32579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95102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72506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4216027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462695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241406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35274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374606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587817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3891742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2632858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tiff"/><Relationship Id="rId5" Type="http://schemas.openxmlformats.org/officeDocument/2006/relationships/image" Target="../media/image13.tif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tiff"/><Relationship Id="rId7" Type="http://schemas.openxmlformats.org/officeDocument/2006/relationships/image" Target="../media/image31.tiff"/><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tiff"/><Relationship Id="rId16" Type="http://schemas.openxmlformats.org/officeDocument/2006/relationships/image" Target="../media/image40.png"/><Relationship Id="rId20" Type="http://schemas.openxmlformats.org/officeDocument/2006/relationships/image" Target="../media/image44.tiff"/><Relationship Id="rId1" Type="http://schemas.openxmlformats.org/officeDocument/2006/relationships/slideLayout" Target="../slideLayouts/slideLayout6.xml"/><Relationship Id="rId6" Type="http://schemas.openxmlformats.org/officeDocument/2006/relationships/image" Target="../media/image30.tiff"/><Relationship Id="rId11" Type="http://schemas.openxmlformats.org/officeDocument/2006/relationships/image" Target="../media/image35.png"/><Relationship Id="rId5" Type="http://schemas.openxmlformats.org/officeDocument/2006/relationships/image" Target="../media/image29.tiff"/><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tiff"/><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png"/><Relationship Id="rId7" Type="http://schemas.openxmlformats.org/officeDocument/2006/relationships/image" Target="../media/image59.tiff"/><Relationship Id="rId2" Type="http://schemas.openxmlformats.org/officeDocument/2006/relationships/image" Target="../media/image54.tiff"/><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tiff"/><Relationship Id="rId5" Type="http://schemas.openxmlformats.org/officeDocument/2006/relationships/image" Target="../media/image57.png"/><Relationship Id="rId10" Type="http://schemas.openxmlformats.org/officeDocument/2006/relationships/image" Target="../media/image62.tiff"/><Relationship Id="rId4" Type="http://schemas.openxmlformats.org/officeDocument/2006/relationships/image" Target="../media/image56.png"/><Relationship Id="rId9" Type="http://schemas.openxmlformats.org/officeDocument/2006/relationships/image" Target="../media/image61.tiff"/></Relationships>
</file>

<file path=ppt/slides/_rels/slide22.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6.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81.tiff"/><Relationship Id="rId13" Type="http://schemas.openxmlformats.org/officeDocument/2006/relationships/image" Target="../media/image86.tiff"/><Relationship Id="rId3" Type="http://schemas.openxmlformats.org/officeDocument/2006/relationships/image" Target="../media/image76.tiff"/><Relationship Id="rId7" Type="http://schemas.openxmlformats.org/officeDocument/2006/relationships/image" Target="../media/image80.tiff"/><Relationship Id="rId12" Type="http://schemas.openxmlformats.org/officeDocument/2006/relationships/image" Target="../media/image85.tiff"/><Relationship Id="rId2" Type="http://schemas.openxmlformats.org/officeDocument/2006/relationships/image" Target="../media/image75.tiff"/><Relationship Id="rId1" Type="http://schemas.openxmlformats.org/officeDocument/2006/relationships/slideLayout" Target="../slideLayouts/slideLayout6.xml"/><Relationship Id="rId6" Type="http://schemas.openxmlformats.org/officeDocument/2006/relationships/image" Target="../media/image79.tiff"/><Relationship Id="rId11" Type="http://schemas.openxmlformats.org/officeDocument/2006/relationships/image" Target="../media/image84.tiff"/><Relationship Id="rId5" Type="http://schemas.openxmlformats.org/officeDocument/2006/relationships/image" Target="../media/image78.tiff"/><Relationship Id="rId15" Type="http://schemas.openxmlformats.org/officeDocument/2006/relationships/image" Target="../media/image88.tiff"/><Relationship Id="rId10" Type="http://schemas.openxmlformats.org/officeDocument/2006/relationships/image" Target="../media/image83.png"/><Relationship Id="rId4" Type="http://schemas.openxmlformats.org/officeDocument/2006/relationships/image" Target="../media/image77.tiff"/><Relationship Id="rId9" Type="http://schemas.openxmlformats.org/officeDocument/2006/relationships/image" Target="../media/image82.tiff"/><Relationship Id="rId14" Type="http://schemas.openxmlformats.org/officeDocument/2006/relationships/image" Target="../media/image87.tiff"/></Relationships>
</file>

<file path=ppt/slides/_rels/slide28.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youtu.be/NrmMk1Myrxc"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2a2p3CBRdIk"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u.be/YdXSnw819mY" TargetMode="Externa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I5d1fBIC0kw"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LJtKPW9jeyI"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b="1">
                <a:latin typeface="Meiryo" panose="020B0604030504040204" pitchFamily="34" charset="-128"/>
                <a:ea typeface="Meiryo" panose="020B0604030504040204" pitchFamily="34" charset="-128"/>
                <a:cs typeface="Hiragino Kaku Gothic StdN W8" charset="-128"/>
              </a:rPr>
              <a:t>サイバーフィジカルシステムンと</a:t>
            </a:r>
            <a:br>
              <a:rPr lang="en-US" altLang="ja-JP" sz="2800" b="1" dirty="0">
                <a:latin typeface="Meiryo" panose="020B0604030504040204" pitchFamily="34" charset="-128"/>
                <a:ea typeface="Meiryo" panose="020B0604030504040204" pitchFamily="34" charset="-128"/>
                <a:cs typeface="Hiragino Kaku Gothic StdN W8" charset="-128"/>
              </a:rPr>
            </a:br>
            <a:r>
              <a:rPr lang="ja-JP" altLang="en-US" sz="2800" b="1">
                <a:latin typeface="Meiryo" panose="020B0604030504040204" pitchFamily="34" charset="-128"/>
                <a:ea typeface="Meiryo" panose="020B0604030504040204" pitchFamily="34" charset="-128"/>
                <a:cs typeface="Hiragino Kaku Gothic StdN W8" charset="-128"/>
              </a:rPr>
              <a:t>デジタル・トランスフォーメーション</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dirty="0">
                <a:solidFill>
                  <a:schemeClr val="bg1">
                    <a:lumMod val="50000"/>
                  </a:schemeClr>
                </a:solidFill>
                <a:latin typeface="Meiryo" charset="-128"/>
                <a:ea typeface="Meiryo" charset="-128"/>
                <a:cs typeface="Meiryo" charset="-128"/>
              </a:rPr>
              <a:t>・</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29</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kumimoji="1" lang="en-US" altLang="ja-JP" dirty="0">
                <a:latin typeface="Meiryo" charset="-128"/>
                <a:ea typeface="Meiryo" charset="-128"/>
                <a:cs typeface="Meiryo" charset="-128"/>
              </a:rPr>
              <a:t>10</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10</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量子コンピュータとは何か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8" name="テキスト ボックス 37"/>
          <p:cNvSpPr txBox="1"/>
          <p:nvPr/>
        </p:nvSpPr>
        <p:spPr>
          <a:xfrm>
            <a:off x="5334472" y="5644092"/>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 name="図 2">
            <a:extLst>
              <a:ext uri="{FF2B5EF4-FFF2-40B4-BE49-F238E27FC236}">
                <a16:creationId xmlns:a16="http://schemas.microsoft.com/office/drawing/2014/main" id="{4D4FFD04-A021-C944-83C2-D2153001BBB7}"/>
              </a:ext>
            </a:extLst>
          </p:cNvPr>
          <p:cNvPicPr>
            <a:picLocks noChangeAspect="1"/>
          </p:cNvPicPr>
          <p:nvPr/>
        </p:nvPicPr>
        <p:blipFill>
          <a:blip r:embed="rId7"/>
          <a:stretch>
            <a:fillRect/>
          </a:stretch>
        </p:blipFill>
        <p:spPr>
          <a:xfrm>
            <a:off x="4911633" y="1125512"/>
            <a:ext cx="4108109" cy="4279280"/>
          </a:xfrm>
          <a:prstGeom prst="rect">
            <a:avLst/>
          </a:prstGeom>
        </p:spPr>
      </p:pic>
    </p:spTree>
    <p:extLst>
      <p:ext uri="{BB962C8B-B14F-4D97-AF65-F5344CB8AC3E}">
        <p14:creationId xmlns:p14="http://schemas.microsoft.com/office/powerpoint/2010/main" val="367489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lang="ja-JP" altLang="en-US" sz="2700" dirty="0">
                <a:latin typeface="Meiryo" panose="020B0604030504040204" pitchFamily="34" charset="-128"/>
                <a:ea typeface="Meiryo" panose="020B0604030504040204" pitchFamily="34" charset="-128"/>
              </a:rPr>
              <a:t>コンピュータ誕生の歴史</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a:stretch>
            <a:fillRect/>
          </a:stretch>
        </p:blipFill>
        <p:spPr>
          <a:xfrm>
            <a:off x="304615" y="4124528"/>
            <a:ext cx="2118293" cy="1739332"/>
          </a:xfrm>
          <a:prstGeom prst="rect">
            <a:avLst/>
          </a:prstGeom>
          <a:effectLst>
            <a:outerShdw blurRad="50800" dist="38100" dir="2700000" algn="tl" rotWithShape="0">
              <a:prstClr val="black">
                <a:alpha val="40000"/>
              </a:prstClr>
            </a:outerShdw>
          </a:effectLst>
        </p:spPr>
      </p:pic>
      <p:sp>
        <p:nvSpPr>
          <p:cNvPr id="5" name="テキスト ボックス 4"/>
          <p:cNvSpPr txBox="1"/>
          <p:nvPr/>
        </p:nvSpPr>
        <p:spPr>
          <a:xfrm>
            <a:off x="229078" y="5899567"/>
            <a:ext cx="2341885" cy="769441"/>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バベッジの解析機関（未完成）</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蒸気機関で駆動</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プログラム可能な最初の</a:t>
            </a:r>
            <a:r>
              <a:rPr lang="ja-JP" altLang="en-US" sz="800" b="1" u="sng" dirty="0">
                <a:latin typeface="Meiryo" panose="020B0604030504040204" pitchFamily="34" charset="-128"/>
                <a:ea typeface="Meiryo" panose="020B0604030504040204" pitchFamily="34" charset="-128"/>
                <a:cs typeface="Meiryo" charset="-128"/>
              </a:rPr>
              <a:t>コンピュータ</a:t>
            </a:r>
            <a:endParaRPr lang="en-US" altLang="ja-JP" sz="800" b="1" u="sng"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パンチカードでプログラムとデータを入力</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出力装置（プロッタ・プリンタ）も設計</a:t>
            </a: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7865" y="4124528"/>
            <a:ext cx="2419757" cy="1741173"/>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3499881" y="5899566"/>
            <a:ext cx="2357102" cy="646331"/>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論文「計算可能数について」</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コンピュータの原理を数学的に定式化</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コンピュータの動作原理モデルを設計</a:t>
            </a:r>
            <a:endParaRPr lang="en-US" altLang="ja-JP" sz="800" dirty="0">
              <a:latin typeface="Meiryo" panose="020B0604030504040204" pitchFamily="34" charset="-128"/>
              <a:ea typeface="Meiryo" panose="020B0604030504040204" pitchFamily="34" charset="-128"/>
              <a:cs typeface="Meiryo" charset="-128"/>
            </a:endParaRPr>
          </a:p>
          <a:p>
            <a:r>
              <a:rPr kumimoji="1" lang="ja-JP" altLang="en-US" sz="800" dirty="0">
                <a:latin typeface="Meiryo" panose="020B0604030504040204" pitchFamily="34" charset="-128"/>
                <a:ea typeface="Meiryo" panose="020B0604030504040204" pitchFamily="34" charset="-128"/>
                <a:cs typeface="Meiryo" charset="-128"/>
              </a:rPr>
              <a:t>　（チューリング・マシン）</a:t>
            </a:r>
          </a:p>
        </p:txBody>
      </p:sp>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7865" y="960581"/>
            <a:ext cx="2421362" cy="1850352"/>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3357865" y="2816267"/>
            <a:ext cx="2419757" cy="769441"/>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ENIAC</a:t>
            </a: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エッカートともモークリーにより開発</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真空管による電子式コンピュータ</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プログラムは大変面倒なパッチパネルで設定</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弾道計算を高速で行うため</a:t>
            </a:r>
            <a:endParaRPr lang="en-US" altLang="ja-JP" sz="800" dirty="0">
              <a:latin typeface="Meiryo" panose="020B0604030504040204" pitchFamily="34" charset="-128"/>
              <a:ea typeface="Meiryo" panose="020B0604030504040204" pitchFamily="34" charset="-128"/>
              <a:cs typeface="Meiryo" charset="-128"/>
            </a:endParaRPr>
          </a:p>
        </p:txBody>
      </p:sp>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9089" y="960581"/>
            <a:ext cx="2570746" cy="1837035"/>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6320703" y="2816267"/>
            <a:ext cx="2559131" cy="1138773"/>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EDVAC</a:t>
            </a: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エッカートともモークリーにより開発</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プログラム内蔵式の最初の機械</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現在のコンピュータの基本原理を実装した最初の機械（ノイマン型コンピュータ）</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磁気テープ読取</a:t>
            </a:r>
            <a:r>
              <a:rPr lang="en-US" altLang="ja-JP" sz="800" dirty="0">
                <a:latin typeface="Meiryo" panose="020B0604030504040204" pitchFamily="34" charset="-128"/>
                <a:ea typeface="Meiryo" panose="020B0604030504040204" pitchFamily="34" charset="-128"/>
                <a:cs typeface="Meiryo" charset="-128"/>
              </a:rPr>
              <a:t>/</a:t>
            </a:r>
            <a:r>
              <a:rPr lang="ja-JP" altLang="en-US" sz="800" dirty="0">
                <a:latin typeface="Meiryo" panose="020B0604030504040204" pitchFamily="34" charset="-128"/>
                <a:ea typeface="Meiryo" panose="020B0604030504040204" pitchFamily="34" charset="-128"/>
                <a:cs typeface="Meiryo" charset="-128"/>
              </a:rPr>
              <a:t>書込装置を装備</a:t>
            </a:r>
            <a:r>
              <a:rPr lang="en-US" altLang="ja-JP" sz="800" dirty="0">
                <a:latin typeface="Meiryo" panose="020B0604030504040204" pitchFamily="34" charset="-128"/>
                <a:ea typeface="Meiryo" panose="020B0604030504040204" pitchFamily="34" charset="-128"/>
                <a:cs typeface="Meiryo" charset="-128"/>
              </a:rPr>
              <a:t>/1953</a:t>
            </a:r>
            <a:r>
              <a:rPr lang="ja-JP" altLang="en-US" sz="800" dirty="0">
                <a:latin typeface="Meiryo" panose="020B0604030504040204" pitchFamily="34" charset="-128"/>
                <a:ea typeface="Meiryo" panose="020B0604030504040204" pitchFamily="34" charset="-128"/>
                <a:cs typeface="Meiryo" charset="-128"/>
              </a:rPr>
              <a:t>年・パンチカード装置、</a:t>
            </a:r>
            <a:r>
              <a:rPr lang="en-US" altLang="ja-JP" sz="800" dirty="0">
                <a:latin typeface="Meiryo" panose="020B0604030504040204" pitchFamily="34" charset="-128"/>
                <a:ea typeface="Meiryo" panose="020B0604030504040204" pitchFamily="34" charset="-128"/>
                <a:cs typeface="Meiryo" charset="-128"/>
              </a:rPr>
              <a:t>1954</a:t>
            </a:r>
            <a:r>
              <a:rPr lang="ja-JP" altLang="en-US" sz="800" dirty="0">
                <a:latin typeface="Meiryo" panose="020B0604030504040204" pitchFamily="34" charset="-128"/>
                <a:ea typeface="Meiryo" panose="020B0604030504040204" pitchFamily="34" charset="-128"/>
                <a:cs typeface="Meiryo" charset="-128"/>
              </a:rPr>
              <a:t>年・磁気ドラムメモリ、</a:t>
            </a:r>
            <a:r>
              <a:rPr lang="en-US" altLang="ja-JP" sz="800" dirty="0">
                <a:latin typeface="Meiryo" panose="020B0604030504040204" pitchFamily="34" charset="-128"/>
                <a:ea typeface="Meiryo" panose="020B0604030504040204" pitchFamily="34" charset="-128"/>
                <a:cs typeface="Meiryo" charset="-128"/>
              </a:rPr>
              <a:t>1958</a:t>
            </a:r>
            <a:r>
              <a:rPr lang="ja-JP" altLang="en-US" sz="800" dirty="0">
                <a:latin typeface="Meiryo" panose="020B0604030504040204" pitchFamily="34" charset="-128"/>
                <a:ea typeface="Meiryo" panose="020B0604030504040204" pitchFamily="34" charset="-128"/>
                <a:cs typeface="Meiryo" charset="-128"/>
              </a:rPr>
              <a:t>年・浮動小数点演算装置を追加</a:t>
            </a:r>
            <a:endParaRPr lang="en-US" altLang="ja-JP" sz="800" dirty="0">
              <a:latin typeface="Meiryo" panose="020B0604030504040204" pitchFamily="34" charset="-128"/>
              <a:ea typeface="Meiryo" panose="020B0604030504040204" pitchFamily="34" charset="-128"/>
              <a:cs typeface="Meiryo" charset="-128"/>
            </a:endParaRPr>
          </a:p>
        </p:txBody>
      </p:sp>
      <p:pic>
        <p:nvPicPr>
          <p:cNvPr id="13" name="図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9089" y="4124528"/>
            <a:ext cx="1334899" cy="1741173"/>
          </a:xfrm>
          <a:prstGeom prst="rect">
            <a:avLst/>
          </a:prstGeom>
          <a:effectLst>
            <a:outerShdw blurRad="50800" dist="38100" dir="2700000" algn="tl" rotWithShape="0">
              <a:prstClr val="black">
                <a:alpha val="40000"/>
              </a:prstClr>
            </a:outerShdw>
          </a:effectLst>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3083" y="4124528"/>
            <a:ext cx="1286752" cy="1741173"/>
          </a:xfrm>
          <a:prstGeom prst="rect">
            <a:avLst/>
          </a:prstGeom>
          <a:effectLst>
            <a:outerShdw blurRad="50800" dist="38100" dir="2700000" algn="tl" rotWithShape="0">
              <a:prstClr val="black">
                <a:alpha val="40000"/>
              </a:prstClr>
            </a:outerShdw>
          </a:effectLst>
        </p:spPr>
      </p:pic>
      <p:sp>
        <p:nvSpPr>
          <p:cNvPr id="16" name="テキスト ボックス 15"/>
          <p:cNvSpPr txBox="1"/>
          <p:nvPr/>
        </p:nvSpPr>
        <p:spPr>
          <a:xfrm>
            <a:off x="6173629" y="5892797"/>
            <a:ext cx="2570746" cy="769441"/>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ENIAC</a:t>
            </a:r>
            <a:r>
              <a:rPr kumimoji="1" lang="ja-JP" altLang="en-US" sz="1200" dirty="0">
                <a:latin typeface="Meiryo" panose="020B0604030504040204" pitchFamily="34" charset="-128"/>
                <a:ea typeface="Meiryo" panose="020B0604030504040204" pitchFamily="34" charset="-128"/>
                <a:cs typeface="Meiryo" charset="-128"/>
              </a:rPr>
              <a:t>の課題と改善方法を報告</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電子回路でチューリング・マシンが実現できることを数学的に証明</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どのように作ればいいかの原理を設計</a:t>
            </a:r>
            <a:endParaRPr lang="en-US" altLang="ja-JP" sz="800" dirty="0">
              <a:latin typeface="Meiryo" panose="020B0604030504040204" pitchFamily="34" charset="-128"/>
              <a:ea typeface="Meiryo" panose="020B0604030504040204" pitchFamily="34" charset="-128"/>
              <a:cs typeface="Meiryo" charset="-128"/>
            </a:endParaRPr>
          </a:p>
          <a:p>
            <a:r>
              <a:rPr kumimoji="1" lang="ja-JP" altLang="en-US" sz="800" dirty="0">
                <a:latin typeface="Meiryo" panose="020B0604030504040204" pitchFamily="34" charset="-128"/>
                <a:ea typeface="Meiryo" panose="020B0604030504040204" pitchFamily="34" charset="-128"/>
                <a:cs typeface="Meiryo" charset="-128"/>
              </a:rPr>
              <a:t>　（</a:t>
            </a:r>
            <a:r>
              <a:rPr kumimoji="1" lang="ja-JP" altLang="en-US" sz="800" b="1" u="sng" dirty="0">
                <a:latin typeface="Meiryo" panose="020B0604030504040204" pitchFamily="34" charset="-128"/>
                <a:ea typeface="Meiryo" panose="020B0604030504040204" pitchFamily="34" charset="-128"/>
                <a:cs typeface="Meiryo" charset="-128"/>
              </a:rPr>
              <a:t>ノイマン型コンピュータ</a:t>
            </a:r>
            <a:r>
              <a:rPr kumimoji="1" lang="ja-JP" altLang="en-US" sz="800" dirty="0">
                <a:latin typeface="Meiryo" panose="020B0604030504040204" pitchFamily="34" charset="-128"/>
                <a:ea typeface="Meiryo" panose="020B0604030504040204" pitchFamily="34" charset="-128"/>
                <a:cs typeface="Meiryo" charset="-128"/>
              </a:rPr>
              <a:t>）</a:t>
            </a:r>
          </a:p>
        </p:txBody>
      </p:sp>
      <p:sp>
        <p:nvSpPr>
          <p:cNvPr id="17" name="テキスト ボックス 16"/>
          <p:cNvSpPr txBox="1"/>
          <p:nvPr/>
        </p:nvSpPr>
        <p:spPr>
          <a:xfrm>
            <a:off x="207546" y="3871944"/>
            <a:ext cx="164660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1836</a:t>
            </a:r>
            <a:r>
              <a:rPr kumimoji="1" lang="ja-JP" altLang="en-US" sz="1200" dirty="0">
                <a:latin typeface="Meiryo" panose="020B0604030504040204" pitchFamily="34" charset="-128"/>
                <a:ea typeface="Meiryo" panose="020B0604030504040204" pitchFamily="34" charset="-128"/>
                <a:cs typeface="Meiryo" charset="-128"/>
              </a:rPr>
              <a:t>年に最初の論文</a:t>
            </a:r>
          </a:p>
        </p:txBody>
      </p:sp>
      <p:sp>
        <p:nvSpPr>
          <p:cNvPr id="18" name="テキスト ボックス 17"/>
          <p:cNvSpPr txBox="1"/>
          <p:nvPr/>
        </p:nvSpPr>
        <p:spPr>
          <a:xfrm>
            <a:off x="3278503" y="731501"/>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1946</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19" name="テキスト ボックス 18"/>
          <p:cNvSpPr txBox="1"/>
          <p:nvPr/>
        </p:nvSpPr>
        <p:spPr>
          <a:xfrm>
            <a:off x="3278504" y="3902606"/>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1936</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20" name="テキスト ボックス 19"/>
          <p:cNvSpPr txBox="1"/>
          <p:nvPr/>
        </p:nvSpPr>
        <p:spPr>
          <a:xfrm>
            <a:off x="6188253" y="3902605"/>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1945</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21" name="テキスト ボックス 20"/>
          <p:cNvSpPr txBox="1"/>
          <p:nvPr/>
        </p:nvSpPr>
        <p:spPr>
          <a:xfrm>
            <a:off x="6188253" y="731501"/>
            <a:ext cx="233910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1949</a:t>
            </a:r>
            <a:r>
              <a:rPr kumimoji="1" lang="ja-JP" altLang="en-US" sz="1200" dirty="0">
                <a:latin typeface="Meiryo" panose="020B0604030504040204" pitchFamily="34" charset="-128"/>
                <a:ea typeface="Meiryo" panose="020B0604030504040204" pitchFamily="34" charset="-128"/>
                <a:cs typeface="Meiryo" charset="-128"/>
              </a:rPr>
              <a:t>年（</a:t>
            </a:r>
            <a:r>
              <a:rPr kumimoji="1" lang="en-US" altLang="ja-JP" sz="1200" dirty="0">
                <a:latin typeface="Meiryo" panose="020B0604030504040204" pitchFamily="34" charset="-128"/>
                <a:ea typeface="Meiryo" panose="020B0604030504040204" pitchFamily="34" charset="-128"/>
                <a:cs typeface="Meiryo" charset="-128"/>
              </a:rPr>
              <a:t>〜1961</a:t>
            </a:r>
            <a:r>
              <a:rPr kumimoji="1" lang="ja-JP" altLang="en-US" sz="1200" dirty="0">
                <a:latin typeface="Meiryo" panose="020B0604030504040204" pitchFamily="34" charset="-128"/>
                <a:ea typeface="Meiryo" panose="020B0604030504040204" pitchFamily="34" charset="-128"/>
                <a:cs typeface="Meiryo" charset="-128"/>
              </a:rPr>
              <a:t>年まで稼働）</a:t>
            </a:r>
          </a:p>
        </p:txBody>
      </p:sp>
      <p:sp>
        <p:nvSpPr>
          <p:cNvPr id="23" name="上矢印 22"/>
          <p:cNvSpPr/>
          <p:nvPr/>
        </p:nvSpPr>
        <p:spPr>
          <a:xfrm>
            <a:off x="4352699"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上矢印 23"/>
          <p:cNvSpPr/>
          <p:nvPr/>
        </p:nvSpPr>
        <p:spPr>
          <a:xfrm>
            <a:off x="7380967"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6" name="直線矢印コネクタ 25"/>
          <p:cNvCxnSpPr/>
          <p:nvPr/>
        </p:nvCxnSpPr>
        <p:spPr>
          <a:xfrm flipH="1" flipV="1">
            <a:off x="5787899" y="3018263"/>
            <a:ext cx="459162" cy="884342"/>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2820" y="1008500"/>
            <a:ext cx="1066252" cy="1397974"/>
          </a:xfrm>
          <a:prstGeom prst="rect">
            <a:avLst/>
          </a:prstGeom>
        </p:spPr>
      </p:pic>
      <p:pic>
        <p:nvPicPr>
          <p:cNvPr id="30" name="図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3471" y="995847"/>
            <a:ext cx="1022701" cy="1465020"/>
          </a:xfrm>
          <a:prstGeom prst="rect">
            <a:avLst/>
          </a:prstGeom>
        </p:spPr>
      </p:pic>
      <p:sp>
        <p:nvSpPr>
          <p:cNvPr id="31" name="正方形/長方形 30"/>
          <p:cNvSpPr/>
          <p:nvPr/>
        </p:nvSpPr>
        <p:spPr>
          <a:xfrm>
            <a:off x="217113" y="750998"/>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cs typeface="Meiryo" charset="-128"/>
              </a:rPr>
              <a:t>1822</a:t>
            </a:r>
            <a:r>
              <a:rPr lang="ja-JP" altLang="en-US" sz="1200" dirty="0">
                <a:latin typeface="Meiryo" panose="020B0604030504040204" pitchFamily="34" charset="-128"/>
                <a:ea typeface="Meiryo" panose="020B0604030504040204" pitchFamily="34" charset="-128"/>
                <a:cs typeface="Meiryo" charset="-128"/>
              </a:rPr>
              <a:t>年</a:t>
            </a:r>
          </a:p>
        </p:txBody>
      </p:sp>
      <p:sp>
        <p:nvSpPr>
          <p:cNvPr id="32" name="テキスト ボックス 31"/>
          <p:cNvSpPr txBox="1"/>
          <p:nvPr/>
        </p:nvSpPr>
        <p:spPr>
          <a:xfrm>
            <a:off x="273471" y="2460867"/>
            <a:ext cx="2337283" cy="1015663"/>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バベッジの階差機械</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蒸気機関で駆動</a:t>
            </a:r>
            <a:endParaRPr kumimoji="1"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歴史上最初の機械式用途固定計算機</a:t>
            </a:r>
            <a:endParaRPr lang="en-US" altLang="ja-JP" sz="800" dirty="0">
              <a:latin typeface="Meiryo" panose="020B0604030504040204" pitchFamily="34" charset="-128"/>
              <a:ea typeface="Meiryo" panose="020B0604030504040204" pitchFamily="34" charset="-128"/>
              <a:cs typeface="Meiryo" charset="-128"/>
            </a:endParaRPr>
          </a:p>
          <a:p>
            <a:r>
              <a:rPr lang="ja-JP" altLang="en-US" sz="800" dirty="0">
                <a:latin typeface="Meiryo" panose="020B0604030504040204" pitchFamily="34" charset="-128"/>
                <a:ea typeface="Meiryo" panose="020B0604030504040204" pitchFamily="34" charset="-128"/>
                <a:cs typeface="Meiryo" charset="-128"/>
              </a:rPr>
              <a:t>　（</a:t>
            </a:r>
            <a:r>
              <a:rPr lang="ja-JP" altLang="en-US" sz="800" b="1" u="sng" dirty="0">
                <a:latin typeface="Meiryo" panose="020B0604030504040204" pitchFamily="34" charset="-128"/>
                <a:ea typeface="Meiryo" panose="020B0604030504040204" pitchFamily="34" charset="-128"/>
                <a:cs typeface="Meiryo" charset="-128"/>
              </a:rPr>
              <a:t>カリキュレータ</a:t>
            </a:r>
            <a:r>
              <a:rPr lang="ja-JP" altLang="en-US" sz="800" dirty="0">
                <a:latin typeface="Meiryo" panose="020B0604030504040204" pitchFamily="34" charset="-128"/>
                <a:ea typeface="Meiryo" panose="020B0604030504040204" pitchFamily="34" charset="-128"/>
                <a:cs typeface="Meiryo" charset="-128"/>
              </a:rPr>
              <a:t>）</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汎用性（多項式の数表を作成するよう設計、対数も三角関数も多項式にて近似）</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プリンターにて数表を印字</a:t>
            </a:r>
          </a:p>
        </p:txBody>
      </p:sp>
      <p:sp>
        <p:nvSpPr>
          <p:cNvPr id="33" name="下矢印 32"/>
          <p:cNvSpPr/>
          <p:nvPr/>
        </p:nvSpPr>
        <p:spPr>
          <a:xfrm>
            <a:off x="1150401" y="3476530"/>
            <a:ext cx="426720" cy="35540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右大かっこ 33"/>
          <p:cNvSpPr/>
          <p:nvPr/>
        </p:nvSpPr>
        <p:spPr>
          <a:xfrm>
            <a:off x="2519680" y="799253"/>
            <a:ext cx="148352" cy="5797974"/>
          </a:xfrm>
          <a:prstGeom prst="righ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5" name="右矢印 34"/>
          <p:cNvSpPr/>
          <p:nvPr/>
        </p:nvSpPr>
        <p:spPr>
          <a:xfrm>
            <a:off x="2791212" y="3138057"/>
            <a:ext cx="467570" cy="1032346"/>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右矢印 35"/>
          <p:cNvSpPr/>
          <p:nvPr/>
        </p:nvSpPr>
        <p:spPr>
          <a:xfrm>
            <a:off x="5885835" y="1675739"/>
            <a:ext cx="316646" cy="420036"/>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49328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03FE7A-19CF-4B1A-8DA1-BA54EEDAE589}"/>
              </a:ext>
            </a:extLst>
          </p:cNvPr>
          <p:cNvSpPr/>
          <p:nvPr/>
        </p:nvSpPr>
        <p:spPr>
          <a:xfrm>
            <a:off x="3571250" y="1050326"/>
            <a:ext cx="1998862" cy="27999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2800">
              <a:solidFill>
                <a:schemeClr val="accent5"/>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E7AA945A-A5B6-405B-8ABE-7AC3ABE33F3C}"/>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ノイマン型コンピュータ</a:t>
            </a:r>
            <a:r>
              <a:rPr lang="ja-JP" altLang="en-US" sz="2700" dirty="0">
                <a:latin typeface="Meiryo" panose="020B0604030504040204" pitchFamily="34" charset="-128"/>
                <a:ea typeface="Meiryo" panose="020B0604030504040204" pitchFamily="34" charset="-128"/>
              </a:rPr>
              <a:t>　</a:t>
            </a:r>
            <a:r>
              <a:rPr kumimoji="1" lang="en-US" altLang="ja-JP" sz="2700" dirty="0">
                <a:latin typeface="Meiryo" panose="020B0604030504040204" pitchFamily="34" charset="-128"/>
                <a:ea typeface="Meiryo" panose="020B0604030504040204" pitchFamily="34" charset="-128"/>
              </a:rPr>
              <a:t>5</a:t>
            </a:r>
            <a:r>
              <a:rPr kumimoji="1" lang="ja-JP" altLang="en-US" sz="2700" dirty="0">
                <a:latin typeface="Meiryo" panose="020B0604030504040204" pitchFamily="34" charset="-128"/>
                <a:ea typeface="Meiryo" panose="020B0604030504040204" pitchFamily="34" charset="-128"/>
              </a:rPr>
              <a:t>大機能</a:t>
            </a:r>
          </a:p>
        </p:txBody>
      </p:sp>
      <p:sp>
        <p:nvSpPr>
          <p:cNvPr id="52" name="正方形/長方形 51">
            <a:extLst>
              <a:ext uri="{FF2B5EF4-FFF2-40B4-BE49-F238E27FC236}">
                <a16:creationId xmlns:a16="http://schemas.microsoft.com/office/drawing/2014/main" id="{64FB03FA-13DE-4327-8422-3590076A346E}"/>
              </a:ext>
            </a:extLst>
          </p:cNvPr>
          <p:cNvSpPr/>
          <p:nvPr/>
        </p:nvSpPr>
        <p:spPr>
          <a:xfrm>
            <a:off x="3630302" y="1787428"/>
            <a:ext cx="1880755" cy="7594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制御装置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プログラムの読み込みやデータの読み書きを制御</a:t>
            </a:r>
          </a:p>
        </p:txBody>
      </p:sp>
      <p:sp>
        <p:nvSpPr>
          <p:cNvPr id="53" name="正方形/長方形 52">
            <a:extLst>
              <a:ext uri="{FF2B5EF4-FFF2-40B4-BE49-F238E27FC236}">
                <a16:creationId xmlns:a16="http://schemas.microsoft.com/office/drawing/2014/main" id="{4C84798F-8617-4CD8-8698-5000B78FFF65}"/>
              </a:ext>
            </a:extLst>
          </p:cNvPr>
          <p:cNvSpPr/>
          <p:nvPr/>
        </p:nvSpPr>
        <p:spPr>
          <a:xfrm>
            <a:off x="3631622" y="2970106"/>
            <a:ext cx="1880755" cy="8192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演算装置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数値演算、論理演算</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を実行</a:t>
            </a:r>
            <a:endParaRPr lang="en-US" altLang="ja-JP" sz="1200" dirty="0">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5FD9A617-BDBF-4330-ABB6-82646E544B52}"/>
              </a:ext>
            </a:extLst>
          </p:cNvPr>
          <p:cNvSpPr/>
          <p:nvPr/>
        </p:nvSpPr>
        <p:spPr>
          <a:xfrm>
            <a:off x="3631622"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記憶装置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を格納</a:t>
            </a: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ja-JP" altLang="en-US" sz="1200">
              <a:latin typeface="Meiryo" panose="020B0604030504040204" pitchFamily="34" charset="-128"/>
              <a:ea typeface="Meiryo" panose="020B0604030504040204" pitchFamily="34" charset="-128"/>
            </a:endParaRPr>
          </a:p>
        </p:txBody>
      </p:sp>
      <p:sp>
        <p:nvSpPr>
          <p:cNvPr id="55" name="正方形/長方形 54">
            <a:extLst>
              <a:ext uri="{FF2B5EF4-FFF2-40B4-BE49-F238E27FC236}">
                <a16:creationId xmlns:a16="http://schemas.microsoft.com/office/drawing/2014/main" id="{E22B790E-2B7A-4C06-BF99-13EFACBEE6EC}"/>
              </a:ext>
            </a:extLst>
          </p:cNvPr>
          <p:cNvSpPr/>
          <p:nvPr/>
        </p:nvSpPr>
        <p:spPr>
          <a:xfrm>
            <a:off x="1292843"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入力装置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人間からの指示を入力</a:t>
            </a:r>
            <a:endParaRPr kumimoji="1" lang="ja-JP" altLang="en-US">
              <a:latin typeface="Meiryo" panose="020B0604030504040204" pitchFamily="34" charset="-128"/>
              <a:ea typeface="Meiryo" panose="020B0604030504040204" pitchFamily="34" charset="-128"/>
            </a:endParaRPr>
          </a:p>
        </p:txBody>
      </p:sp>
      <p:sp>
        <p:nvSpPr>
          <p:cNvPr id="56" name="正方形/長方形 55">
            <a:extLst>
              <a:ext uri="{FF2B5EF4-FFF2-40B4-BE49-F238E27FC236}">
                <a16:creationId xmlns:a16="http://schemas.microsoft.com/office/drawing/2014/main" id="{0B9F9333-5D8D-4E00-9D27-07CC0B7DDBA9}"/>
              </a:ext>
            </a:extLst>
          </p:cNvPr>
          <p:cNvSpPr/>
          <p:nvPr/>
        </p:nvSpPr>
        <p:spPr>
          <a:xfrm>
            <a:off x="6000680" y="4142718"/>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出力装置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演算結果を外部へ出力</a:t>
            </a:r>
          </a:p>
        </p:txBody>
      </p:sp>
      <p:sp>
        <p:nvSpPr>
          <p:cNvPr id="62" name="正方形/長方形 61">
            <a:extLst>
              <a:ext uri="{FF2B5EF4-FFF2-40B4-BE49-F238E27FC236}">
                <a16:creationId xmlns:a16="http://schemas.microsoft.com/office/drawing/2014/main" id="{D68D5DC8-E64A-46F4-BF07-B700F5DC3D16}"/>
              </a:ext>
            </a:extLst>
          </p:cNvPr>
          <p:cNvSpPr/>
          <p:nvPr/>
        </p:nvSpPr>
        <p:spPr>
          <a:xfrm>
            <a:off x="1292843" y="5656927"/>
            <a:ext cx="6588972" cy="51977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ノイマン型 </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プログラム内蔵方式</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ストアードプログラム方式</a:t>
            </a:r>
            <a:r>
              <a:rPr kumimoji="1" lang="en-US" altLang="ja-JP" sz="1200" dirty="0">
                <a:latin typeface="Meiryo" panose="020B0604030504040204" pitchFamily="34" charset="-128"/>
                <a:ea typeface="Meiryo" panose="020B0604030504040204" pitchFamily="34" charset="-128"/>
              </a:rPr>
              <a:t>) </a:t>
            </a:r>
            <a:r>
              <a:rPr kumimoji="1" lang="ja-JP" altLang="en-US" sz="1200">
                <a:latin typeface="Meiryo" panose="020B0604030504040204" pitchFamily="34" charset="-128"/>
                <a:ea typeface="Meiryo" panose="020B0604030504040204" pitchFamily="34" charset="-128"/>
              </a:rPr>
              <a:t>のデジタル・コンピュータでは</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プログラムやデータを記憶装置に格納して順次読み込みながら演算処理を行う</a:t>
            </a:r>
          </a:p>
        </p:txBody>
      </p:sp>
      <p:sp>
        <p:nvSpPr>
          <p:cNvPr id="4" name="右矢印 3">
            <a:extLst>
              <a:ext uri="{FF2B5EF4-FFF2-40B4-BE49-F238E27FC236}">
                <a16:creationId xmlns:a16="http://schemas.microsoft.com/office/drawing/2014/main" id="{022D0B1E-333B-6C47-B255-5A903CA8B441}"/>
              </a:ext>
            </a:extLst>
          </p:cNvPr>
          <p:cNvSpPr/>
          <p:nvPr/>
        </p:nvSpPr>
        <p:spPr>
          <a:xfrm>
            <a:off x="3049906"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右矢印 24">
            <a:extLst>
              <a:ext uri="{FF2B5EF4-FFF2-40B4-BE49-F238E27FC236}">
                <a16:creationId xmlns:a16="http://schemas.microsoft.com/office/drawing/2014/main" id="{C2C9EF17-4FF5-6A42-91D5-6A9F06588661}"/>
              </a:ext>
            </a:extLst>
          </p:cNvPr>
          <p:cNvSpPr/>
          <p:nvPr/>
        </p:nvSpPr>
        <p:spPr>
          <a:xfrm rot="5400000">
            <a:off x="4137565" y="3756342"/>
            <a:ext cx="451018"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右矢印 25">
            <a:extLst>
              <a:ext uri="{FF2B5EF4-FFF2-40B4-BE49-F238E27FC236}">
                <a16:creationId xmlns:a16="http://schemas.microsoft.com/office/drawing/2014/main" id="{EAE246EB-DB63-2548-9676-59B447D3F72D}"/>
              </a:ext>
            </a:extLst>
          </p:cNvPr>
          <p:cNvSpPr/>
          <p:nvPr/>
        </p:nvSpPr>
        <p:spPr>
          <a:xfrm rot="16200000">
            <a:off x="4545966" y="3756341"/>
            <a:ext cx="451021"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 name="カギ線コネクタ 5">
            <a:extLst>
              <a:ext uri="{FF2B5EF4-FFF2-40B4-BE49-F238E27FC236}">
                <a16:creationId xmlns:a16="http://schemas.microsoft.com/office/drawing/2014/main" id="{59E170B4-DF3A-AF47-BB43-23378E79DBD8}"/>
              </a:ext>
            </a:extLst>
          </p:cNvPr>
          <p:cNvCxnSpPr>
            <a:cxnSpLocks/>
            <a:stCxn id="52" idx="2"/>
            <a:endCxn id="56" idx="0"/>
          </p:cNvCxnSpPr>
          <p:nvPr/>
        </p:nvCxnSpPr>
        <p:spPr>
          <a:xfrm rot="16200000" flipH="1">
            <a:off x="4957973" y="2159633"/>
            <a:ext cx="1595792" cy="2370378"/>
          </a:xfrm>
          <a:prstGeom prst="bentConnector3">
            <a:avLst>
              <a:gd name="adj1" fmla="val 1538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カギ線コネクタ 30">
            <a:extLst>
              <a:ext uri="{FF2B5EF4-FFF2-40B4-BE49-F238E27FC236}">
                <a16:creationId xmlns:a16="http://schemas.microsoft.com/office/drawing/2014/main" id="{8A5666B9-A3EE-2B47-A581-2837B3DCB9DF}"/>
              </a:ext>
            </a:extLst>
          </p:cNvPr>
          <p:cNvCxnSpPr>
            <a:cxnSpLocks/>
            <a:stCxn id="52" idx="2"/>
            <a:endCxn id="55" idx="0"/>
          </p:cNvCxnSpPr>
          <p:nvPr/>
        </p:nvCxnSpPr>
        <p:spPr>
          <a:xfrm rot="5400000">
            <a:off x="2603623" y="2176525"/>
            <a:ext cx="1596657" cy="2337459"/>
          </a:xfrm>
          <a:prstGeom prst="bentConnector3">
            <a:avLst>
              <a:gd name="adj1" fmla="val 15023"/>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4485D0A3-43C0-B244-8F10-7802C671616F}"/>
              </a:ext>
            </a:extLst>
          </p:cNvPr>
          <p:cNvCxnSpPr>
            <a:cxnSpLocks/>
            <a:stCxn id="52" idx="2"/>
            <a:endCxn id="53" idx="0"/>
          </p:cNvCxnSpPr>
          <p:nvPr/>
        </p:nvCxnSpPr>
        <p:spPr>
          <a:xfrm>
            <a:off x="4570680" y="2546926"/>
            <a:ext cx="1320" cy="42318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60276754-8DD6-1345-AECC-912ABAC80AE5}"/>
              </a:ext>
            </a:extLst>
          </p:cNvPr>
          <p:cNvSpPr txBox="1"/>
          <p:nvPr/>
        </p:nvSpPr>
        <p:spPr>
          <a:xfrm>
            <a:off x="3968363" y="1105190"/>
            <a:ext cx="1210588" cy="553998"/>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CPU</a:t>
            </a:r>
            <a:endParaRPr lang="ja-JP" altLang="en-US" sz="2000" b="1">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中央演算処理装置</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CB7CC49-5E76-DB41-801C-5D0BE605A991}"/>
              </a:ext>
            </a:extLst>
          </p:cNvPr>
          <p:cNvSpPr txBox="1"/>
          <p:nvPr/>
        </p:nvSpPr>
        <p:spPr>
          <a:xfrm>
            <a:off x="2231903" y="2829152"/>
            <a:ext cx="723275" cy="253916"/>
          </a:xfrm>
          <a:prstGeom prst="rect">
            <a:avLst/>
          </a:prstGeom>
          <a:noFill/>
        </p:spPr>
        <p:txBody>
          <a:bodyPr wrap="none" rtlCol="0">
            <a:spAutoFit/>
          </a:bodyPr>
          <a:lstStyle/>
          <a:p>
            <a:r>
              <a:rPr kumimoji="1" lang="ja-JP" altLang="en-US" sz="1050" b="1">
                <a:solidFill>
                  <a:schemeClr val="accent6">
                    <a:lumMod val="75000"/>
                  </a:schemeClr>
                </a:solidFill>
                <a:latin typeface="Meiryo" panose="020B0604030504040204" pitchFamily="34" charset="-128"/>
                <a:ea typeface="Meiryo" panose="020B0604030504040204" pitchFamily="34" charset="-128"/>
              </a:rPr>
              <a:t>入力命令</a:t>
            </a:r>
          </a:p>
        </p:txBody>
      </p:sp>
      <p:sp>
        <p:nvSpPr>
          <p:cNvPr id="38" name="テキスト ボックス 37">
            <a:extLst>
              <a:ext uri="{FF2B5EF4-FFF2-40B4-BE49-F238E27FC236}">
                <a16:creationId xmlns:a16="http://schemas.microsoft.com/office/drawing/2014/main" id="{0700A524-CD9D-4541-A9F3-9F8AA2F65973}"/>
              </a:ext>
            </a:extLst>
          </p:cNvPr>
          <p:cNvSpPr txBox="1"/>
          <p:nvPr/>
        </p:nvSpPr>
        <p:spPr>
          <a:xfrm>
            <a:off x="6217783" y="2829152"/>
            <a:ext cx="723275" cy="253916"/>
          </a:xfrm>
          <a:prstGeom prst="rect">
            <a:avLst/>
          </a:prstGeom>
          <a:noFill/>
        </p:spPr>
        <p:txBody>
          <a:bodyPr wrap="none" rtlCol="0">
            <a:spAutoFit/>
          </a:bodyPr>
          <a:lstStyle/>
          <a:p>
            <a:pPr algn="r"/>
            <a:r>
              <a:rPr kumimoji="1" lang="ja-JP" altLang="en-US" sz="1050" b="1">
                <a:solidFill>
                  <a:schemeClr val="accent6">
                    <a:lumMod val="75000"/>
                  </a:schemeClr>
                </a:solidFill>
                <a:latin typeface="Meiryo" panose="020B0604030504040204" pitchFamily="34" charset="-128"/>
                <a:ea typeface="Meiryo" panose="020B0604030504040204" pitchFamily="34" charset="-128"/>
              </a:rPr>
              <a:t>出力命令</a:t>
            </a:r>
          </a:p>
        </p:txBody>
      </p:sp>
      <p:sp>
        <p:nvSpPr>
          <p:cNvPr id="39" name="テキスト ボックス 38">
            <a:extLst>
              <a:ext uri="{FF2B5EF4-FFF2-40B4-BE49-F238E27FC236}">
                <a16:creationId xmlns:a16="http://schemas.microsoft.com/office/drawing/2014/main" id="{BDD20501-EDF1-B943-ACC4-354F9C6C692B}"/>
              </a:ext>
            </a:extLst>
          </p:cNvPr>
          <p:cNvSpPr txBox="1"/>
          <p:nvPr/>
        </p:nvSpPr>
        <p:spPr>
          <a:xfrm>
            <a:off x="3840539" y="2569677"/>
            <a:ext cx="723275" cy="253916"/>
          </a:xfrm>
          <a:prstGeom prst="rect">
            <a:avLst/>
          </a:prstGeom>
          <a:noFill/>
        </p:spPr>
        <p:txBody>
          <a:bodyPr wrap="none" rtlCol="0">
            <a:spAutoFit/>
          </a:bodyPr>
          <a:lstStyle/>
          <a:p>
            <a:r>
              <a:rPr kumimoji="1" lang="ja-JP" altLang="en-US" sz="1050" b="1">
                <a:solidFill>
                  <a:schemeClr val="accent6">
                    <a:lumMod val="40000"/>
                    <a:lumOff val="60000"/>
                  </a:schemeClr>
                </a:solidFill>
                <a:latin typeface="Meiryo" panose="020B0604030504040204" pitchFamily="34" charset="-128"/>
                <a:ea typeface="Meiryo" panose="020B0604030504040204" pitchFamily="34" charset="-128"/>
              </a:rPr>
              <a:t>演算命令</a:t>
            </a:r>
          </a:p>
        </p:txBody>
      </p:sp>
      <p:sp>
        <p:nvSpPr>
          <p:cNvPr id="40" name="右矢印 39">
            <a:extLst>
              <a:ext uri="{FF2B5EF4-FFF2-40B4-BE49-F238E27FC236}">
                <a16:creationId xmlns:a16="http://schemas.microsoft.com/office/drawing/2014/main" id="{4BFEEC6C-8647-7C40-B093-B93DBF3F800F}"/>
              </a:ext>
            </a:extLst>
          </p:cNvPr>
          <p:cNvSpPr/>
          <p:nvPr/>
        </p:nvSpPr>
        <p:spPr>
          <a:xfrm>
            <a:off x="6103113" y="1516355"/>
            <a:ext cx="370792"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矢印コネクタ 40">
            <a:extLst>
              <a:ext uri="{FF2B5EF4-FFF2-40B4-BE49-F238E27FC236}">
                <a16:creationId xmlns:a16="http://schemas.microsoft.com/office/drawing/2014/main" id="{9643E497-C011-544B-B681-73C5634BF6CE}"/>
              </a:ext>
            </a:extLst>
          </p:cNvPr>
          <p:cNvCxnSpPr>
            <a:cxnSpLocks/>
          </p:cNvCxnSpPr>
          <p:nvPr/>
        </p:nvCxnSpPr>
        <p:spPr>
          <a:xfrm>
            <a:off x="6092456" y="2065196"/>
            <a:ext cx="37364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7B6D96C-CCF1-404D-9A33-854777C7BEEE}"/>
              </a:ext>
            </a:extLst>
          </p:cNvPr>
          <p:cNvSpPr txBox="1"/>
          <p:nvPr/>
        </p:nvSpPr>
        <p:spPr>
          <a:xfrm>
            <a:off x="6486969" y="1598082"/>
            <a:ext cx="1261884" cy="307777"/>
          </a:xfrm>
          <a:prstGeom prst="rect">
            <a:avLst/>
          </a:prstGeom>
          <a:noFill/>
        </p:spPr>
        <p:txBody>
          <a:bodyPr wrap="none" rtlCol="0">
            <a:spAutoFit/>
          </a:bodyPr>
          <a:lstStyle/>
          <a:p>
            <a:r>
              <a:rPr kumimoji="1" lang="ja-JP" altLang="en-US" sz="1400">
                <a:solidFill>
                  <a:srgbClr val="FF0000"/>
                </a:solidFill>
                <a:latin typeface="Meiryo" panose="020B0604030504040204" pitchFamily="34" charset="-128"/>
                <a:ea typeface="Meiryo" panose="020B0604030504040204" pitchFamily="34" charset="-128"/>
              </a:rPr>
              <a:t>データの流れ</a:t>
            </a:r>
          </a:p>
        </p:txBody>
      </p:sp>
      <p:sp>
        <p:nvSpPr>
          <p:cNvPr id="44" name="テキスト ボックス 43">
            <a:extLst>
              <a:ext uri="{FF2B5EF4-FFF2-40B4-BE49-F238E27FC236}">
                <a16:creationId xmlns:a16="http://schemas.microsoft.com/office/drawing/2014/main" id="{C05A3527-3E84-4140-AA99-DF74B141E507}"/>
              </a:ext>
            </a:extLst>
          </p:cNvPr>
          <p:cNvSpPr txBox="1"/>
          <p:nvPr/>
        </p:nvSpPr>
        <p:spPr>
          <a:xfrm>
            <a:off x="6486969" y="1916832"/>
            <a:ext cx="1082348" cy="307777"/>
          </a:xfrm>
          <a:prstGeom prst="rect">
            <a:avLst/>
          </a:prstGeom>
          <a:noFill/>
        </p:spPr>
        <p:txBody>
          <a:bodyPr wrap="none" rtlCol="0">
            <a:spAutoFit/>
          </a:bodyPr>
          <a:lstStyle/>
          <a:p>
            <a:r>
              <a:rPr lang="ja-JP" altLang="en-US" sz="1400">
                <a:solidFill>
                  <a:srgbClr val="FF0000"/>
                </a:solidFill>
                <a:latin typeface="Meiryo" panose="020B0604030504040204" pitchFamily="34" charset="-128"/>
                <a:ea typeface="Meiryo" panose="020B0604030504040204" pitchFamily="34" charset="-128"/>
              </a:rPr>
              <a:t>制御</a:t>
            </a:r>
            <a:r>
              <a:rPr kumimoji="1" lang="ja-JP" altLang="en-US" sz="1400">
                <a:solidFill>
                  <a:srgbClr val="FF0000"/>
                </a:solidFill>
                <a:latin typeface="Meiryo" panose="020B0604030504040204" pitchFamily="34" charset="-128"/>
                <a:ea typeface="Meiryo" panose="020B0604030504040204" pitchFamily="34" charset="-128"/>
              </a:rPr>
              <a:t>の流れ</a:t>
            </a:r>
          </a:p>
        </p:txBody>
      </p:sp>
      <p:sp>
        <p:nvSpPr>
          <p:cNvPr id="35" name="テキスト ボックス 34">
            <a:extLst>
              <a:ext uri="{FF2B5EF4-FFF2-40B4-BE49-F238E27FC236}">
                <a16:creationId xmlns:a16="http://schemas.microsoft.com/office/drawing/2014/main" id="{26F3361E-F1CD-644D-A621-8B159A772DCF}"/>
              </a:ext>
            </a:extLst>
          </p:cNvPr>
          <p:cNvSpPr txBox="1"/>
          <p:nvPr/>
        </p:nvSpPr>
        <p:spPr>
          <a:xfrm>
            <a:off x="1092346" y="1719917"/>
            <a:ext cx="2400891" cy="461665"/>
          </a:xfrm>
          <a:prstGeom prst="rect">
            <a:avLst/>
          </a:prstGeom>
          <a:noFill/>
        </p:spPr>
        <p:txBody>
          <a:bodyPr wrap="squar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プログラムを入れ替えることで</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任意の計算を実行できる機械</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9FA30C0E-6E48-F94F-8142-E0586C79B1B2}"/>
              </a:ext>
            </a:extLst>
          </p:cNvPr>
          <p:cNvSpPr txBox="1"/>
          <p:nvPr/>
        </p:nvSpPr>
        <p:spPr>
          <a:xfrm>
            <a:off x="1092345" y="1413971"/>
            <a:ext cx="2400891" cy="338554"/>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プログラム内蔵方式</a:t>
            </a:r>
          </a:p>
        </p:txBody>
      </p:sp>
      <p:sp>
        <p:nvSpPr>
          <p:cNvPr id="36" name="右矢印 35">
            <a:extLst>
              <a:ext uri="{FF2B5EF4-FFF2-40B4-BE49-F238E27FC236}">
                <a16:creationId xmlns:a16="http://schemas.microsoft.com/office/drawing/2014/main" id="{A33089E6-E837-7C46-BEC1-AFD290CB2F2F}"/>
              </a:ext>
            </a:extLst>
          </p:cNvPr>
          <p:cNvSpPr/>
          <p:nvPr/>
        </p:nvSpPr>
        <p:spPr>
          <a:xfrm>
            <a:off x="5455041"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柱 42">
            <a:extLst>
              <a:ext uri="{FF2B5EF4-FFF2-40B4-BE49-F238E27FC236}">
                <a16:creationId xmlns:a16="http://schemas.microsoft.com/office/drawing/2014/main" id="{58D240A1-584E-1045-ACA9-8307A2C86825}"/>
              </a:ext>
            </a:extLst>
          </p:cNvPr>
          <p:cNvSpPr/>
          <p:nvPr/>
        </p:nvSpPr>
        <p:spPr>
          <a:xfrm>
            <a:off x="3813779" y="4870177"/>
            <a:ext cx="1516441" cy="456330"/>
          </a:xfrm>
          <a:prstGeom prst="can">
            <a:avLst>
              <a:gd name="adj" fmla="val 35759"/>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補助記憶装置</a:t>
            </a: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（ストレージ）</a:t>
            </a:r>
            <a:endParaRPr kumimoji="1" lang="ja-JP" altLang="en-US"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5528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3704" y="2208808"/>
            <a:ext cx="8176591" cy="2859571"/>
          </a:xfrm>
          <a:prstGeom prst="rect">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1" name="図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7210" y="2960085"/>
            <a:ext cx="2158189" cy="2158189"/>
          </a:xfrm>
          <a:prstGeom prst="rect">
            <a:avLst/>
          </a:prstGeom>
        </p:spPr>
      </p:pic>
      <p:sp>
        <p:nvSpPr>
          <p:cNvPr id="56" name="タイトル 55"/>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歴史から見た</a:t>
            </a:r>
            <a:r>
              <a:rPr kumimoji="1" lang="en-US" altLang="ja-JP" sz="2700" dirty="0">
                <a:latin typeface="Meiryo" panose="020B0604030504040204" pitchFamily="34" charset="-128"/>
                <a:ea typeface="Meiryo" panose="020B0604030504040204" pitchFamily="34" charset="-128"/>
              </a:rPr>
              <a:t>IT</a:t>
            </a:r>
            <a:r>
              <a:rPr kumimoji="1" lang="ja-JP" altLang="en-US" sz="2700" dirty="0">
                <a:latin typeface="Meiryo" panose="020B0604030504040204" pitchFamily="34" charset="-128"/>
                <a:ea typeface="Meiryo" panose="020B0604030504040204" pitchFamily="34" charset="-128"/>
              </a:rPr>
              <a:t>トレンド</a:t>
            </a:r>
          </a:p>
        </p:txBody>
      </p:sp>
      <p:sp>
        <p:nvSpPr>
          <p:cNvPr id="3" name="正方形/長方形 2"/>
          <p:cNvSpPr/>
          <p:nvPr/>
        </p:nvSpPr>
        <p:spPr>
          <a:xfrm>
            <a:off x="483705" y="5066058"/>
            <a:ext cx="8176591" cy="1454012"/>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83703" y="748318"/>
            <a:ext cx="8176591" cy="145401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テキスト ボックス 8"/>
          <p:cNvSpPr txBox="1"/>
          <p:nvPr/>
        </p:nvSpPr>
        <p:spPr>
          <a:xfrm>
            <a:off x="591907" y="5193594"/>
            <a:ext cx="1184940" cy="215444"/>
          </a:xfrm>
          <a:prstGeom prst="rect">
            <a:avLst/>
          </a:prstGeom>
          <a:noFill/>
        </p:spPr>
        <p:txBody>
          <a:bodyPr wrap="none" rtlCol="0">
            <a:spAutoFit/>
          </a:bodyPr>
          <a:lstStyle/>
          <a:p>
            <a:pPr algn="ctr"/>
            <a:r>
              <a:rPr kumimoji="1" lang="ja-JP" altLang="en-US" sz="800" dirty="0">
                <a:latin typeface="Meiryo" panose="020B0604030504040204" pitchFamily="34" charset="-128"/>
                <a:ea typeface="Meiryo" panose="020B0604030504040204" pitchFamily="34" charset="-128"/>
                <a:cs typeface="Meiryo" charset="-128"/>
              </a:rPr>
              <a:t>紀元前</a:t>
            </a:r>
            <a:r>
              <a:rPr kumimoji="1" lang="en-US" altLang="ja-JP" sz="800" dirty="0">
                <a:latin typeface="Meiryo" panose="020B0604030504040204" pitchFamily="34" charset="-128"/>
                <a:ea typeface="Meiryo" panose="020B0604030504040204" pitchFamily="34" charset="-128"/>
                <a:cs typeface="Meiryo" charset="-128"/>
              </a:rPr>
              <a:t>150〜100</a:t>
            </a:r>
            <a:r>
              <a:rPr kumimoji="1" lang="ja-JP" altLang="en-US" sz="800" dirty="0">
                <a:latin typeface="Meiryo" panose="020B0604030504040204" pitchFamily="34" charset="-128"/>
                <a:ea typeface="Meiryo" panose="020B0604030504040204" pitchFamily="34" charset="-128"/>
                <a:cs typeface="Meiryo" charset="-128"/>
              </a:rPr>
              <a:t>年頃</a:t>
            </a:r>
          </a:p>
        </p:txBody>
      </p:sp>
      <p:sp>
        <p:nvSpPr>
          <p:cNvPr id="10" name="正方形/長方形 9"/>
          <p:cNvSpPr/>
          <p:nvPr/>
        </p:nvSpPr>
        <p:spPr>
          <a:xfrm>
            <a:off x="451979" y="6271052"/>
            <a:ext cx="1415772" cy="215444"/>
          </a:xfrm>
          <a:prstGeom prst="rect">
            <a:avLst/>
          </a:prstGeom>
        </p:spPr>
        <p:txBody>
          <a:bodyPr wrap="none">
            <a:spAutoFit/>
          </a:bodyPr>
          <a:lstStyle/>
          <a:p>
            <a:pPr algn="ctr"/>
            <a:r>
              <a:rPr lang="ja-JP" altLang="en-US" sz="800" dirty="0">
                <a:latin typeface="Meiryo" panose="020B0604030504040204" pitchFamily="34" charset="-128"/>
                <a:ea typeface="Meiryo" panose="020B0604030504040204" pitchFamily="34" charset="-128"/>
                <a:cs typeface="Meiryo" charset="-128"/>
              </a:rPr>
              <a:t>アンティキティラ島の機械</a:t>
            </a:r>
          </a:p>
        </p:txBody>
      </p:sp>
      <p:sp>
        <p:nvSpPr>
          <p:cNvPr id="12" name="正方形/長方形 11"/>
          <p:cNvSpPr/>
          <p:nvPr/>
        </p:nvSpPr>
        <p:spPr>
          <a:xfrm>
            <a:off x="3586997" y="5180279"/>
            <a:ext cx="646331" cy="215444"/>
          </a:xfrm>
          <a:prstGeom prst="rect">
            <a:avLst/>
          </a:prstGeom>
        </p:spPr>
        <p:txBody>
          <a:bodyPr wrap="none">
            <a:spAutoFit/>
          </a:bodyPr>
          <a:lstStyle/>
          <a:p>
            <a:pPr algn="ctr"/>
            <a:r>
              <a:rPr lang="is-IS" altLang="ja-JP" sz="800" dirty="0">
                <a:solidFill>
                  <a:srgbClr val="222222"/>
                </a:solidFill>
                <a:latin typeface="Meiryo" panose="020B0604030504040204" pitchFamily="34" charset="-128"/>
                <a:ea typeface="Meiryo" panose="020B0604030504040204" pitchFamily="34" charset="-128"/>
                <a:cs typeface="Meiryo" charset="-128"/>
              </a:rPr>
              <a:t>1670</a:t>
            </a:r>
            <a:r>
              <a:rPr lang="ja-JP" altLang="is-IS" sz="800" dirty="0">
                <a:solidFill>
                  <a:srgbClr val="222222"/>
                </a:solidFill>
                <a:latin typeface="Meiryo" panose="020B0604030504040204" pitchFamily="34" charset="-128"/>
                <a:ea typeface="Meiryo" panose="020B0604030504040204" pitchFamily="34" charset="-128"/>
                <a:cs typeface="Meiryo" charset="-128"/>
              </a:rPr>
              <a:t>年代</a:t>
            </a:r>
            <a:endParaRPr lang="ja-JP" altLang="en-US" sz="800" dirty="0">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3304868" y="6271052"/>
            <a:ext cx="1210588" cy="215444"/>
          </a:xfrm>
          <a:prstGeom prst="rect">
            <a:avLst/>
          </a:prstGeom>
        </p:spPr>
        <p:txBody>
          <a:bodyPr wrap="none">
            <a:spAutoFit/>
          </a:bodyPr>
          <a:lstStyle/>
          <a:p>
            <a:pPr algn="ctr"/>
            <a:r>
              <a:rPr lang="ja-JP" altLang="en-US" sz="800" dirty="0">
                <a:latin typeface="Meiryo" panose="020B0604030504040204" pitchFamily="34" charset="-128"/>
                <a:ea typeface="Meiryo" panose="020B0604030504040204" pitchFamily="34" charset="-128"/>
                <a:cs typeface="Meiryo" charset="-128"/>
              </a:rPr>
              <a:t>ライプニッツの計算機</a:t>
            </a:r>
          </a:p>
        </p:txBody>
      </p:sp>
      <p:sp>
        <p:nvSpPr>
          <p:cNvPr id="15" name="正方形/長方形 14"/>
          <p:cNvSpPr/>
          <p:nvPr/>
        </p:nvSpPr>
        <p:spPr>
          <a:xfrm>
            <a:off x="2182324" y="5193594"/>
            <a:ext cx="646331" cy="215444"/>
          </a:xfrm>
          <a:prstGeom prst="rect">
            <a:avLst/>
          </a:prstGeom>
        </p:spPr>
        <p:txBody>
          <a:bodyPr wrap="none">
            <a:spAutoFit/>
          </a:bodyPr>
          <a:lstStyle/>
          <a:p>
            <a:pPr algn="ctr"/>
            <a:r>
              <a:rPr lang="is-IS" altLang="ja-JP" sz="800" dirty="0">
                <a:solidFill>
                  <a:srgbClr val="222222"/>
                </a:solidFill>
                <a:latin typeface="Meiryo" panose="020B0604030504040204" pitchFamily="34" charset="-128"/>
                <a:ea typeface="Meiryo" panose="020B0604030504040204" pitchFamily="34" charset="-128"/>
                <a:cs typeface="Meiryo" charset="-128"/>
              </a:rPr>
              <a:t>1645</a:t>
            </a:r>
            <a:r>
              <a:rPr lang="ja-JP" altLang="is-IS" sz="800" dirty="0">
                <a:solidFill>
                  <a:srgbClr val="222222"/>
                </a:solidFill>
                <a:latin typeface="Meiryo" panose="020B0604030504040204" pitchFamily="34" charset="-128"/>
                <a:ea typeface="Meiryo" panose="020B0604030504040204" pitchFamily="34" charset="-128"/>
                <a:cs typeface="Meiryo" charset="-128"/>
              </a:rPr>
              <a:t>年代</a:t>
            </a:r>
            <a:endParaRPr lang="ja-JP" altLang="en-US" sz="800" dirty="0">
              <a:latin typeface="Meiryo" panose="020B0604030504040204" pitchFamily="34" charset="-128"/>
              <a:ea typeface="Meiryo" panose="020B0604030504040204" pitchFamily="34" charset="-128"/>
              <a:cs typeface="Meiryo" charset="-128"/>
            </a:endParaRPr>
          </a:p>
        </p:txBody>
      </p:sp>
      <p:sp>
        <p:nvSpPr>
          <p:cNvPr id="16" name="正方形/長方形 15"/>
          <p:cNvSpPr/>
          <p:nvPr/>
        </p:nvSpPr>
        <p:spPr>
          <a:xfrm>
            <a:off x="2015325" y="6271052"/>
            <a:ext cx="1005403" cy="215444"/>
          </a:xfrm>
          <a:prstGeom prst="rect">
            <a:avLst/>
          </a:prstGeom>
        </p:spPr>
        <p:txBody>
          <a:bodyPr wrap="none">
            <a:spAutoFit/>
          </a:bodyPr>
          <a:lstStyle/>
          <a:p>
            <a:pPr algn="ctr"/>
            <a:r>
              <a:rPr lang="ja-JP" altLang="en-US" sz="800">
                <a:latin typeface="Meiryo" panose="020B0604030504040204" pitchFamily="34" charset="-128"/>
                <a:ea typeface="Meiryo" panose="020B0604030504040204" pitchFamily="34" charset="-128"/>
                <a:cs typeface="Meiryo" charset="-128"/>
              </a:rPr>
              <a:t>パスカルの計算機</a:t>
            </a:r>
            <a:endParaRPr lang="ja-JP" altLang="en-US" sz="800" dirty="0">
              <a:latin typeface="Meiryo" panose="020B0604030504040204" pitchFamily="34" charset="-128"/>
              <a:ea typeface="Meiryo" panose="020B0604030504040204" pitchFamily="34" charset="-128"/>
              <a:cs typeface="Meiryo" charset="-128"/>
            </a:endParaRPr>
          </a:p>
        </p:txBody>
      </p:sp>
      <p:pic>
        <p:nvPicPr>
          <p:cNvPr id="17" name="図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7648" y="3976753"/>
            <a:ext cx="876741" cy="669733"/>
          </a:xfrm>
          <a:prstGeom prst="rect">
            <a:avLst/>
          </a:prstGeom>
        </p:spPr>
      </p:pic>
      <p:pic>
        <p:nvPicPr>
          <p:cNvPr id="18" name="図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604" y="4077548"/>
            <a:ext cx="876598" cy="669877"/>
          </a:xfrm>
          <a:prstGeom prst="rect">
            <a:avLst/>
          </a:prstGeom>
        </p:spPr>
      </p:pic>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9097" y="3525229"/>
            <a:ext cx="1274474" cy="666096"/>
          </a:xfrm>
          <a:prstGeom prst="rect">
            <a:avLst/>
          </a:prstGeom>
        </p:spPr>
      </p:pic>
      <p:sp>
        <p:nvSpPr>
          <p:cNvPr id="28" name="テキスト ボックス 27"/>
          <p:cNvSpPr txBox="1"/>
          <p:nvPr/>
        </p:nvSpPr>
        <p:spPr>
          <a:xfrm>
            <a:off x="1405244" y="3889953"/>
            <a:ext cx="543739"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cs typeface="Meiryo" charset="-128"/>
              </a:rPr>
              <a:t>1946</a:t>
            </a:r>
            <a:r>
              <a:rPr kumimoji="1" lang="ja-JP" altLang="en-US" sz="800" dirty="0">
                <a:latin typeface="Meiryo" panose="020B0604030504040204" pitchFamily="34" charset="-128"/>
                <a:ea typeface="Meiryo" panose="020B0604030504040204" pitchFamily="34" charset="-128"/>
                <a:cs typeface="Meiryo" charset="-128"/>
              </a:rPr>
              <a:t>年</a:t>
            </a:r>
          </a:p>
        </p:txBody>
      </p:sp>
      <p:sp>
        <p:nvSpPr>
          <p:cNvPr id="29" name="正方形/長方形 28"/>
          <p:cNvSpPr/>
          <p:nvPr/>
        </p:nvSpPr>
        <p:spPr>
          <a:xfrm>
            <a:off x="1697151" y="4723671"/>
            <a:ext cx="503664"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ENIAC</a:t>
            </a:r>
            <a:endParaRPr lang="ja-JP" altLang="en-US" sz="8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2353632" y="3787609"/>
            <a:ext cx="543740"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cs typeface="Meiryo" charset="-128"/>
              </a:rPr>
              <a:t>1951</a:t>
            </a:r>
            <a:r>
              <a:rPr kumimoji="1" lang="ja-JP" altLang="en-US" sz="800" dirty="0">
                <a:latin typeface="Meiryo" panose="020B0604030504040204" pitchFamily="34" charset="-128"/>
                <a:ea typeface="Meiryo" panose="020B0604030504040204" pitchFamily="34" charset="-128"/>
                <a:cs typeface="Meiryo" charset="-128"/>
              </a:rPr>
              <a:t>年</a:t>
            </a:r>
          </a:p>
        </p:txBody>
      </p:sp>
      <p:sp>
        <p:nvSpPr>
          <p:cNvPr id="31" name="正方形/長方形 30"/>
          <p:cNvSpPr/>
          <p:nvPr/>
        </p:nvSpPr>
        <p:spPr>
          <a:xfrm>
            <a:off x="2561249" y="4637442"/>
            <a:ext cx="649537"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UNIVAC1</a:t>
            </a:r>
            <a:endParaRPr lang="ja-JP" altLang="en-US" sz="800" dirty="0">
              <a:latin typeface="Meiryo" panose="020B0604030504040204" pitchFamily="34" charset="-128"/>
              <a:ea typeface="Meiryo" panose="020B0604030504040204" pitchFamily="34" charset="-128"/>
              <a:cs typeface="Meiryo" charset="-128"/>
            </a:endParaRPr>
          </a:p>
        </p:txBody>
      </p:sp>
      <p:sp>
        <p:nvSpPr>
          <p:cNvPr id="32" name="テキスト ボックス 31"/>
          <p:cNvSpPr txBox="1"/>
          <p:nvPr/>
        </p:nvSpPr>
        <p:spPr>
          <a:xfrm>
            <a:off x="4443000" y="3530871"/>
            <a:ext cx="543740"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cs typeface="Meiryo" charset="-128"/>
              </a:rPr>
              <a:t>1981</a:t>
            </a:r>
            <a:r>
              <a:rPr kumimoji="1" lang="ja-JP" altLang="en-US" sz="800" dirty="0">
                <a:latin typeface="Meiryo" panose="020B0604030504040204" pitchFamily="34" charset="-128"/>
                <a:ea typeface="Meiryo" panose="020B0604030504040204" pitchFamily="34" charset="-128"/>
                <a:cs typeface="Meiryo" charset="-128"/>
              </a:rPr>
              <a:t>年</a:t>
            </a:r>
          </a:p>
        </p:txBody>
      </p:sp>
      <p:sp>
        <p:nvSpPr>
          <p:cNvPr id="33" name="正方形/長方形 32"/>
          <p:cNvSpPr/>
          <p:nvPr/>
        </p:nvSpPr>
        <p:spPr>
          <a:xfrm>
            <a:off x="4969854" y="3372968"/>
            <a:ext cx="543739"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1995</a:t>
            </a:r>
            <a:r>
              <a:rPr lang="ja-JP" altLang="en-US" sz="800" dirty="0">
                <a:latin typeface="Meiryo" panose="020B0604030504040204" pitchFamily="34" charset="-128"/>
                <a:ea typeface="Meiryo" panose="020B0604030504040204" pitchFamily="34" charset="-128"/>
                <a:cs typeface="Meiryo" charset="-128"/>
              </a:rPr>
              <a:t>年</a:t>
            </a:r>
          </a:p>
        </p:txBody>
      </p:sp>
      <p:sp>
        <p:nvSpPr>
          <p:cNvPr id="34" name="テキスト ボックス 33"/>
          <p:cNvSpPr txBox="1"/>
          <p:nvPr/>
        </p:nvSpPr>
        <p:spPr>
          <a:xfrm>
            <a:off x="3286399" y="3676940"/>
            <a:ext cx="543740"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cs typeface="Meiryo" charset="-128"/>
              </a:rPr>
              <a:t>1964</a:t>
            </a:r>
            <a:r>
              <a:rPr kumimoji="1" lang="ja-JP" altLang="en-US" sz="800" dirty="0">
                <a:latin typeface="Meiryo" panose="020B0604030504040204" pitchFamily="34" charset="-128"/>
                <a:ea typeface="Meiryo" panose="020B0604030504040204" pitchFamily="34" charset="-128"/>
                <a:cs typeface="Meiryo" charset="-128"/>
              </a:rPr>
              <a:t>年</a:t>
            </a:r>
          </a:p>
        </p:txBody>
      </p:sp>
      <p:sp>
        <p:nvSpPr>
          <p:cNvPr id="35" name="正方形/長方形 34"/>
          <p:cNvSpPr/>
          <p:nvPr/>
        </p:nvSpPr>
        <p:spPr>
          <a:xfrm>
            <a:off x="3393636" y="4492867"/>
            <a:ext cx="1024640"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IBM System/360</a:t>
            </a:r>
            <a:endParaRPr lang="ja-JP" altLang="en-US" sz="800" dirty="0">
              <a:latin typeface="Meiryo" panose="020B0604030504040204" pitchFamily="34" charset="-128"/>
              <a:ea typeface="Meiryo" panose="020B0604030504040204" pitchFamily="34" charset="-128"/>
              <a:cs typeface="Meiryo" charset="-128"/>
            </a:endParaRPr>
          </a:p>
        </p:txBody>
      </p:sp>
      <p:sp>
        <p:nvSpPr>
          <p:cNvPr id="36" name="正方形/長方形 35"/>
          <p:cNvSpPr/>
          <p:nvPr/>
        </p:nvSpPr>
        <p:spPr>
          <a:xfrm>
            <a:off x="5177286" y="3915758"/>
            <a:ext cx="1116011" cy="184666"/>
          </a:xfrm>
          <a:prstGeom prst="rect">
            <a:avLst/>
          </a:prstGeom>
        </p:spPr>
        <p:txBody>
          <a:bodyPr wrap="none">
            <a:spAutoFit/>
          </a:bodyPr>
          <a:lstStyle/>
          <a:p>
            <a:pPr algn="ctr"/>
            <a:r>
              <a:rPr lang="en-US" altLang="ja-JP" sz="600" dirty="0">
                <a:latin typeface="Meiryo" panose="020B0604030504040204" pitchFamily="34" charset="-128"/>
                <a:ea typeface="Meiryo" panose="020B0604030504040204" pitchFamily="34" charset="-128"/>
                <a:cs typeface="Meiryo" charset="-128"/>
              </a:rPr>
              <a:t>MS Internet Explorer 1.0</a:t>
            </a:r>
            <a:endParaRPr lang="ja-JP" altLang="en-US" sz="600" dirty="0">
              <a:latin typeface="Meiryo" panose="020B0604030504040204" pitchFamily="34" charset="-128"/>
              <a:ea typeface="Meiryo" panose="020B0604030504040204" pitchFamily="34" charset="-128"/>
              <a:cs typeface="Meiryo" charset="-128"/>
            </a:endParaRPr>
          </a:p>
        </p:txBody>
      </p:sp>
      <p:sp>
        <p:nvSpPr>
          <p:cNvPr id="37" name="正方形/長方形 36"/>
          <p:cNvSpPr/>
          <p:nvPr/>
        </p:nvSpPr>
        <p:spPr>
          <a:xfrm>
            <a:off x="6293297" y="2713810"/>
            <a:ext cx="543740"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2007</a:t>
            </a:r>
            <a:r>
              <a:rPr lang="ja-JP" altLang="en-US" sz="800" dirty="0">
                <a:latin typeface="Meiryo" panose="020B0604030504040204" pitchFamily="34" charset="-128"/>
                <a:ea typeface="Meiryo" panose="020B0604030504040204" pitchFamily="34" charset="-128"/>
                <a:cs typeface="Meiryo" charset="-128"/>
              </a:rPr>
              <a:t>年</a:t>
            </a:r>
          </a:p>
        </p:txBody>
      </p:sp>
      <p:sp>
        <p:nvSpPr>
          <p:cNvPr id="38" name="正方形/長方形 37"/>
          <p:cNvSpPr/>
          <p:nvPr/>
        </p:nvSpPr>
        <p:spPr>
          <a:xfrm>
            <a:off x="6763032" y="3944766"/>
            <a:ext cx="519694"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iPhone</a:t>
            </a:r>
            <a:endParaRPr lang="ja-JP" altLang="en-US" sz="800" dirty="0">
              <a:latin typeface="Meiryo" panose="020B0604030504040204" pitchFamily="34" charset="-128"/>
              <a:ea typeface="Meiryo" panose="020B0604030504040204" pitchFamily="34" charset="-128"/>
              <a:cs typeface="Meiryo" charset="-128"/>
            </a:endParaRPr>
          </a:p>
        </p:txBody>
      </p:sp>
      <p:pic>
        <p:nvPicPr>
          <p:cNvPr id="41" name="図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0456" y="2994979"/>
            <a:ext cx="383930" cy="383930"/>
          </a:xfrm>
          <a:prstGeom prst="rect">
            <a:avLst/>
          </a:prstGeom>
        </p:spPr>
      </p:pic>
      <p:pic>
        <p:nvPicPr>
          <p:cNvPr id="42" name="図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385" y="3014244"/>
            <a:ext cx="345400" cy="345400"/>
          </a:xfrm>
          <a:prstGeom prst="rect">
            <a:avLst/>
          </a:prstGeom>
        </p:spPr>
      </p:pic>
      <p:sp>
        <p:nvSpPr>
          <p:cNvPr id="43" name="正方形/長方形 42"/>
          <p:cNvSpPr/>
          <p:nvPr/>
        </p:nvSpPr>
        <p:spPr>
          <a:xfrm>
            <a:off x="5148064" y="2830157"/>
            <a:ext cx="543739"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2004</a:t>
            </a:r>
            <a:r>
              <a:rPr lang="ja-JP" altLang="en-US" sz="800" dirty="0">
                <a:latin typeface="Meiryo" panose="020B0604030504040204" pitchFamily="34" charset="-128"/>
                <a:ea typeface="Meiryo" panose="020B0604030504040204" pitchFamily="34" charset="-128"/>
                <a:cs typeface="Meiryo" charset="-128"/>
              </a:rPr>
              <a:t>年</a:t>
            </a:r>
          </a:p>
        </p:txBody>
      </p:sp>
      <p:sp>
        <p:nvSpPr>
          <p:cNvPr id="44" name="正方形/長方形 43"/>
          <p:cNvSpPr/>
          <p:nvPr/>
        </p:nvSpPr>
        <p:spPr>
          <a:xfrm>
            <a:off x="5550581" y="2823679"/>
            <a:ext cx="543740"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2006</a:t>
            </a:r>
            <a:r>
              <a:rPr lang="ja-JP" altLang="en-US" sz="800" dirty="0">
                <a:latin typeface="Meiryo" panose="020B0604030504040204" pitchFamily="34" charset="-128"/>
                <a:ea typeface="Meiryo" panose="020B0604030504040204" pitchFamily="34" charset="-128"/>
                <a:cs typeface="Meiryo" charset="-128"/>
              </a:rPr>
              <a:t>年</a:t>
            </a:r>
          </a:p>
        </p:txBody>
      </p:sp>
      <p:sp>
        <p:nvSpPr>
          <p:cNvPr id="46" name="正方形/長方形 45"/>
          <p:cNvSpPr/>
          <p:nvPr/>
        </p:nvSpPr>
        <p:spPr>
          <a:xfrm>
            <a:off x="6710284" y="765723"/>
            <a:ext cx="543740"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2011</a:t>
            </a:r>
            <a:r>
              <a:rPr lang="ja-JP" altLang="en-US" sz="800" dirty="0">
                <a:latin typeface="Meiryo" panose="020B0604030504040204" pitchFamily="34" charset="-128"/>
                <a:ea typeface="Meiryo" panose="020B0604030504040204" pitchFamily="34" charset="-128"/>
                <a:cs typeface="Meiryo" charset="-128"/>
              </a:rPr>
              <a:t>年</a:t>
            </a:r>
          </a:p>
        </p:txBody>
      </p:sp>
      <p:sp>
        <p:nvSpPr>
          <p:cNvPr id="47" name="正方形/長方形 46"/>
          <p:cNvSpPr/>
          <p:nvPr/>
        </p:nvSpPr>
        <p:spPr>
          <a:xfrm>
            <a:off x="6479452" y="1716331"/>
            <a:ext cx="1005404" cy="215444"/>
          </a:xfrm>
          <a:prstGeom prst="rect">
            <a:avLst/>
          </a:prstGeom>
        </p:spPr>
        <p:txBody>
          <a:bodyPr wrap="none">
            <a:spAutoFit/>
          </a:bodyPr>
          <a:lstStyle/>
          <a:p>
            <a:pPr algn="ctr"/>
            <a:r>
              <a:rPr lang="ja-JP" altLang="en-US" sz="800" dirty="0">
                <a:latin typeface="Meiryo" panose="020B0604030504040204" pitchFamily="34" charset="-128"/>
                <a:ea typeface="Meiryo" panose="020B0604030504040204" pitchFamily="34" charset="-128"/>
                <a:cs typeface="Meiryo" charset="-128"/>
              </a:rPr>
              <a:t>量子コンピュータ</a:t>
            </a:r>
          </a:p>
        </p:txBody>
      </p:sp>
      <p:sp>
        <p:nvSpPr>
          <p:cNvPr id="48" name="正方形/長方形 47"/>
          <p:cNvSpPr/>
          <p:nvPr/>
        </p:nvSpPr>
        <p:spPr>
          <a:xfrm>
            <a:off x="7794308" y="765723"/>
            <a:ext cx="548548" cy="215444"/>
          </a:xfrm>
          <a:prstGeom prst="rect">
            <a:avLst/>
          </a:prstGeom>
        </p:spPr>
        <p:txBody>
          <a:bodyPr wrap="none">
            <a:spAutoFit/>
          </a:bodyPr>
          <a:lstStyle/>
          <a:p>
            <a:pPr algn="ctr"/>
            <a:r>
              <a:rPr lang="en-US" altLang="ja-JP" sz="800" dirty="0">
                <a:latin typeface="Meiryo" panose="020B0604030504040204" pitchFamily="34" charset="-128"/>
                <a:ea typeface="Meiryo" panose="020B0604030504040204" pitchFamily="34" charset="-128"/>
                <a:cs typeface="Meiryo" charset="-128"/>
              </a:rPr>
              <a:t>202X</a:t>
            </a:r>
            <a:r>
              <a:rPr lang="ja-JP" altLang="en-US" sz="800" dirty="0">
                <a:latin typeface="Meiryo" panose="020B0604030504040204" pitchFamily="34" charset="-128"/>
                <a:ea typeface="Meiryo" panose="020B0604030504040204" pitchFamily="34" charset="-128"/>
                <a:cs typeface="Meiryo" charset="-128"/>
              </a:rPr>
              <a:t>年</a:t>
            </a:r>
          </a:p>
        </p:txBody>
      </p:sp>
      <p:sp>
        <p:nvSpPr>
          <p:cNvPr id="49" name="正方形/長方形 48"/>
          <p:cNvSpPr/>
          <p:nvPr/>
        </p:nvSpPr>
        <p:spPr>
          <a:xfrm>
            <a:off x="7411993" y="1716331"/>
            <a:ext cx="1313180" cy="338554"/>
          </a:xfrm>
          <a:prstGeom prst="rect">
            <a:avLst/>
          </a:prstGeom>
        </p:spPr>
        <p:txBody>
          <a:bodyPr wrap="none">
            <a:spAutoFit/>
          </a:bodyPr>
          <a:lstStyle/>
          <a:p>
            <a:pPr algn="ctr"/>
            <a:r>
              <a:rPr lang="ja-JP" altLang="en-US" sz="800" dirty="0">
                <a:latin typeface="Meiryo" panose="020B0604030504040204" pitchFamily="34" charset="-128"/>
                <a:ea typeface="Meiryo" panose="020B0604030504040204" pitchFamily="34" charset="-128"/>
                <a:cs typeface="Meiryo" charset="-128"/>
              </a:rPr>
              <a:t>ニューロ・モーフィング</a:t>
            </a:r>
            <a:endParaRPr lang="en-US" altLang="ja-JP" sz="800" dirty="0">
              <a:latin typeface="Meiryo" panose="020B0604030504040204" pitchFamily="34" charset="-128"/>
              <a:ea typeface="Meiryo" panose="020B0604030504040204" pitchFamily="34" charset="-128"/>
              <a:cs typeface="Meiryo" charset="-128"/>
            </a:endParaRPr>
          </a:p>
          <a:p>
            <a:pPr algn="ctr"/>
            <a:r>
              <a:rPr lang="ja-JP" altLang="en-US" sz="800" dirty="0">
                <a:latin typeface="Meiryo" panose="020B0604030504040204" pitchFamily="34" charset="-128"/>
                <a:ea typeface="Meiryo" panose="020B0604030504040204" pitchFamily="34" charset="-128"/>
                <a:cs typeface="Meiryo" charset="-128"/>
              </a:rPr>
              <a:t>コンピュータ</a:t>
            </a:r>
          </a:p>
        </p:txBody>
      </p:sp>
      <p:sp>
        <p:nvSpPr>
          <p:cNvPr id="50" name="テキスト ボックス 49"/>
          <p:cNvSpPr txBox="1"/>
          <p:nvPr/>
        </p:nvSpPr>
        <p:spPr>
          <a:xfrm>
            <a:off x="5683070" y="5453605"/>
            <a:ext cx="2339102" cy="830997"/>
          </a:xfrm>
          <a:prstGeom prst="rect">
            <a:avLst/>
          </a:prstGeom>
          <a:noFill/>
        </p:spPr>
        <p:txBody>
          <a:bodyPr wrap="none" rtlCol="0">
            <a:spAutoFit/>
          </a:bodyPr>
          <a:lstStyle>
            <a:defPPr>
              <a:defRPr lang="ja-JP"/>
            </a:defPPr>
            <a:lvl1pPr>
              <a:defRPr sz="20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defRPr>
            </a:lvl1pPr>
          </a:lstStyle>
          <a:p>
            <a:pPr algn="ctr"/>
            <a:r>
              <a:rPr lang="ja-JP" altLang="en-US" sz="2400" dirty="0">
                <a:solidFill>
                  <a:schemeClr val="accent5">
                    <a:lumMod val="50000"/>
                  </a:schemeClr>
                </a:solidFill>
                <a:latin typeface="Meiryo" panose="020B0604030504040204" pitchFamily="34" charset="-128"/>
                <a:ea typeface="Meiryo" panose="020B0604030504040204" pitchFamily="34" charset="-128"/>
              </a:rPr>
              <a:t>古代の計算機械</a:t>
            </a:r>
            <a:endParaRPr lang="en-US" altLang="ja-JP" sz="2400" dirty="0">
              <a:solidFill>
                <a:schemeClr val="accent5">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5">
                    <a:lumMod val="50000"/>
                  </a:schemeClr>
                </a:solidFill>
                <a:latin typeface="Meiryo" panose="020B0604030504040204" pitchFamily="34" charset="-128"/>
                <a:ea typeface="Meiryo" panose="020B0604030504040204" pitchFamily="34" charset="-128"/>
              </a:rPr>
              <a:t>Calculator</a:t>
            </a:r>
            <a:endParaRPr lang="ja-JP" altLang="en-US" sz="2400" dirty="0">
              <a:solidFill>
                <a:schemeClr val="accent5">
                  <a:lumMod val="50000"/>
                </a:schemeClr>
              </a:solidFill>
              <a:latin typeface="Meiryo" panose="020B0604030504040204" pitchFamily="34" charset="-128"/>
              <a:ea typeface="Meiryo" panose="020B0604030504040204" pitchFamily="34" charset="-128"/>
            </a:endParaRPr>
          </a:p>
        </p:txBody>
      </p:sp>
      <p:sp>
        <p:nvSpPr>
          <p:cNvPr id="51" name="テキスト ボックス 50"/>
          <p:cNvSpPr txBox="1"/>
          <p:nvPr/>
        </p:nvSpPr>
        <p:spPr>
          <a:xfrm>
            <a:off x="1531349" y="2667821"/>
            <a:ext cx="2339102" cy="830997"/>
          </a:xfrm>
          <a:prstGeom prst="rect">
            <a:avLst/>
          </a:prstGeom>
          <a:noFill/>
        </p:spPr>
        <p:txBody>
          <a:bodyPr wrap="none" rtlCol="0">
            <a:spAutoFit/>
          </a:bodyPr>
          <a:lstStyle/>
          <a:p>
            <a:pPr algn="ctr"/>
            <a:r>
              <a:rPr lang="ja-JP" altLang="en-US"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現代</a:t>
            </a:r>
            <a:r>
              <a:rPr kumimoji="1" lang="ja-JP" altLang="en-US"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の計算機械</a:t>
            </a:r>
            <a:endParaRPr kumimoji="1" lang="en-US" altLang="ja-JP"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endParaRPr>
          </a:p>
          <a:p>
            <a:pPr algn="ctr"/>
            <a:r>
              <a:rPr lang="en-US" altLang="ja-JP"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Computer</a:t>
            </a:r>
            <a:endParaRPr kumimoji="1" lang="ja-JP" altLang="en-US" sz="24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endParaRPr>
          </a:p>
        </p:txBody>
      </p:sp>
      <p:sp>
        <p:nvSpPr>
          <p:cNvPr id="52" name="テキスト ボックス 51"/>
          <p:cNvSpPr txBox="1"/>
          <p:nvPr/>
        </p:nvSpPr>
        <p:spPr>
          <a:xfrm>
            <a:off x="3577849" y="1309347"/>
            <a:ext cx="2646878" cy="461665"/>
          </a:xfrm>
          <a:prstGeom prst="rect">
            <a:avLst/>
          </a:prstGeom>
          <a:noFill/>
        </p:spPr>
        <p:txBody>
          <a:bodyPr wrap="none" rtlCol="0">
            <a:spAutoFit/>
          </a:bodyPr>
          <a:lstStyle/>
          <a:p>
            <a:r>
              <a:rPr lang="ja-JP" altLang="en-US"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近未来</a:t>
            </a:r>
            <a:r>
              <a:rPr kumimoji="1" lang="ja-JP" altLang="en-US"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Meiryo" charset="-128"/>
              </a:rPr>
              <a:t>の計算機械</a:t>
            </a:r>
          </a:p>
        </p:txBody>
      </p:sp>
      <p:pic>
        <p:nvPicPr>
          <p:cNvPr id="53" name="図 52"/>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4676" y="1952737"/>
            <a:ext cx="825281" cy="746054"/>
          </a:xfrm>
          <a:prstGeom prst="rect">
            <a:avLst/>
          </a:prstGeom>
        </p:spPr>
      </p:pic>
      <p:sp>
        <p:nvSpPr>
          <p:cNvPr id="55" name="正方形/長方形 54"/>
          <p:cNvSpPr/>
          <p:nvPr/>
        </p:nvSpPr>
        <p:spPr>
          <a:xfrm>
            <a:off x="6913931" y="2503752"/>
            <a:ext cx="295274" cy="215444"/>
          </a:xfrm>
          <a:prstGeom prst="rect">
            <a:avLst/>
          </a:prstGeom>
        </p:spPr>
        <p:txBody>
          <a:bodyPr wrap="none">
            <a:spAutoFit/>
          </a:bodyPr>
          <a:lstStyle/>
          <a:p>
            <a:pPr algn="ctr"/>
            <a:r>
              <a:rPr lang="en-US" altLang="ja-JP" sz="800">
                <a:latin typeface="Meiryo" panose="020B0604030504040204" pitchFamily="34" charset="-128"/>
                <a:ea typeface="Meiryo" panose="020B0604030504040204" pitchFamily="34" charset="-128"/>
                <a:cs typeface="Meiryo" charset="-128"/>
              </a:rPr>
              <a:t>AI</a:t>
            </a:r>
            <a:endParaRPr lang="ja-JP" altLang="en-US" sz="800" dirty="0">
              <a:latin typeface="Meiryo" panose="020B0604030504040204" pitchFamily="34" charset="-128"/>
              <a:ea typeface="Meiryo" panose="020B0604030504040204" pitchFamily="34" charset="-128"/>
              <a:cs typeface="Meiryo" charset="-128"/>
            </a:endParaRPr>
          </a:p>
        </p:txBody>
      </p:sp>
      <p:pic>
        <p:nvPicPr>
          <p:cNvPr id="6" name="図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39098" y="5460284"/>
            <a:ext cx="1213104" cy="810768"/>
          </a:xfrm>
          <a:prstGeom prst="rect">
            <a:avLst/>
          </a:prstGeom>
        </p:spPr>
      </p:pic>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46561" y="5466380"/>
            <a:ext cx="1450848" cy="798576"/>
          </a:xfrm>
          <a:prstGeom prst="rect">
            <a:avLst/>
          </a:prstGeom>
        </p:spPr>
      </p:pic>
      <p:pic>
        <p:nvPicPr>
          <p:cNvPr id="39" name="図 3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40447" y="2890994"/>
            <a:ext cx="1411758" cy="985990"/>
          </a:xfrm>
          <a:prstGeom prst="rect">
            <a:avLst/>
          </a:prstGeom>
        </p:spPr>
      </p:pic>
      <p:pic>
        <p:nvPicPr>
          <p:cNvPr id="40" name="図 3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666332" y="960394"/>
            <a:ext cx="664464" cy="737616"/>
          </a:xfrm>
          <a:prstGeom prst="rect">
            <a:avLst/>
          </a:prstGeom>
        </p:spPr>
      </p:pic>
      <p:pic>
        <p:nvPicPr>
          <p:cNvPr id="45" name="図 4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54202" y="960394"/>
            <a:ext cx="743712" cy="731520"/>
          </a:xfrm>
          <a:prstGeom prst="rect">
            <a:avLst/>
          </a:prstGeom>
        </p:spPr>
      </p:pic>
      <p:pic>
        <p:nvPicPr>
          <p:cNvPr id="54" name="図 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86705" y="3852002"/>
            <a:ext cx="968641" cy="640942"/>
          </a:xfrm>
          <a:prstGeom prst="rect">
            <a:avLst/>
          </a:prstGeom>
        </p:spPr>
      </p:pic>
      <p:pic>
        <p:nvPicPr>
          <p:cNvPr id="57" name="図 5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78056" y="3701034"/>
            <a:ext cx="679494" cy="487463"/>
          </a:xfrm>
          <a:prstGeom prst="rect">
            <a:avLst/>
          </a:prstGeom>
        </p:spPr>
      </p:pic>
      <p:pic>
        <p:nvPicPr>
          <p:cNvPr id="58" name="図 5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926806" y="2234301"/>
            <a:ext cx="676656" cy="676656"/>
          </a:xfrm>
          <a:prstGeom prst="rect">
            <a:avLst/>
          </a:prstGeom>
        </p:spPr>
      </p:pic>
      <p:pic>
        <p:nvPicPr>
          <p:cNvPr id="59" name="図 5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254913" y="2793368"/>
            <a:ext cx="841248" cy="633984"/>
          </a:xfrm>
          <a:prstGeom prst="rect">
            <a:avLst/>
          </a:prstGeom>
        </p:spPr>
      </p:pic>
      <p:pic>
        <p:nvPicPr>
          <p:cNvPr id="60" name="図 5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253198" y="3521929"/>
            <a:ext cx="1011936" cy="573024"/>
          </a:xfrm>
          <a:prstGeom prst="rect">
            <a:avLst/>
          </a:prstGeom>
        </p:spPr>
      </p:pic>
      <p:pic>
        <p:nvPicPr>
          <p:cNvPr id="61" name="図 60"/>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14857" y="5466380"/>
            <a:ext cx="890016" cy="798576"/>
          </a:xfrm>
          <a:prstGeom prst="rect">
            <a:avLst/>
          </a:prstGeom>
        </p:spPr>
      </p:pic>
      <p:pic>
        <p:nvPicPr>
          <p:cNvPr id="7" name="図 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53880" y="4138223"/>
            <a:ext cx="905410" cy="743433"/>
          </a:xfrm>
          <a:prstGeom prst="rect">
            <a:avLst/>
          </a:prstGeom>
        </p:spPr>
      </p:pic>
      <p:sp>
        <p:nvSpPr>
          <p:cNvPr id="62" name="テキスト ボックス 61"/>
          <p:cNvSpPr txBox="1"/>
          <p:nvPr/>
        </p:nvSpPr>
        <p:spPr>
          <a:xfrm>
            <a:off x="464474" y="3967894"/>
            <a:ext cx="1133644"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cs typeface="Meiryo" charset="-128"/>
              </a:rPr>
              <a:t>19</a:t>
            </a:r>
            <a:r>
              <a:rPr kumimoji="1" lang="ja-JP" altLang="en-US" sz="800" dirty="0">
                <a:latin typeface="Meiryo" panose="020B0604030504040204" pitchFamily="34" charset="-128"/>
                <a:ea typeface="Meiryo" panose="020B0604030504040204" pitchFamily="34" charset="-128"/>
                <a:cs typeface="Meiryo" charset="-128"/>
              </a:rPr>
              <a:t>世紀半（未完成）</a:t>
            </a:r>
          </a:p>
        </p:txBody>
      </p:sp>
      <p:sp>
        <p:nvSpPr>
          <p:cNvPr id="63" name="正方形/長方形 62"/>
          <p:cNvSpPr/>
          <p:nvPr/>
        </p:nvSpPr>
        <p:spPr>
          <a:xfrm>
            <a:off x="438859" y="4892088"/>
            <a:ext cx="1107996" cy="215444"/>
          </a:xfrm>
          <a:prstGeom prst="rect">
            <a:avLst/>
          </a:prstGeom>
        </p:spPr>
        <p:txBody>
          <a:bodyPr wrap="none">
            <a:spAutoFit/>
          </a:bodyPr>
          <a:lstStyle/>
          <a:p>
            <a:pPr algn="ctr"/>
            <a:r>
              <a:rPr lang="ja-JP" altLang="en-US" sz="800" dirty="0">
                <a:latin typeface="Meiryo" panose="020B0604030504040204" pitchFamily="34" charset="-128"/>
                <a:ea typeface="Meiryo" panose="020B0604030504040204" pitchFamily="34" charset="-128"/>
                <a:cs typeface="Meiryo" charset="-128"/>
              </a:rPr>
              <a:t>バベッジの解析機関</a:t>
            </a:r>
          </a:p>
        </p:txBody>
      </p:sp>
      <p:sp>
        <p:nvSpPr>
          <p:cNvPr id="64" name="正方形/長方形 63"/>
          <p:cNvSpPr/>
          <p:nvPr/>
        </p:nvSpPr>
        <p:spPr>
          <a:xfrm>
            <a:off x="4300775" y="4165523"/>
            <a:ext cx="837089" cy="215444"/>
          </a:xfrm>
          <a:prstGeom prst="rect">
            <a:avLst/>
          </a:prstGeom>
        </p:spPr>
        <p:txBody>
          <a:bodyPr wrap="none">
            <a:spAutoFit/>
          </a:bodyPr>
          <a:lstStyle/>
          <a:p>
            <a:pPr algn="ctr"/>
            <a:r>
              <a:rPr lang="en-US" altLang="ja-JP" sz="800">
                <a:latin typeface="Meiryo" panose="020B0604030504040204" pitchFamily="34" charset="-128"/>
                <a:ea typeface="Meiryo" panose="020B0604030504040204" pitchFamily="34" charset="-128"/>
                <a:cs typeface="Meiryo" charset="-128"/>
              </a:rPr>
              <a:t>IBM PC 5150</a:t>
            </a:r>
            <a:endParaRPr lang="ja-JP" altLang="en-US" sz="800" dirty="0">
              <a:latin typeface="Meiryo" panose="020B0604030504040204" pitchFamily="34" charset="-128"/>
              <a:ea typeface="Meiryo" panose="020B0604030504040204" pitchFamily="34" charset="-128"/>
              <a:cs typeface="Meiryo" charset="-128"/>
            </a:endParaRPr>
          </a:p>
        </p:txBody>
      </p:sp>
      <p:sp>
        <p:nvSpPr>
          <p:cNvPr id="20" name="テキスト ボックス 19"/>
          <p:cNvSpPr txBox="1"/>
          <p:nvPr/>
        </p:nvSpPr>
        <p:spPr>
          <a:xfrm>
            <a:off x="4854004" y="4332984"/>
            <a:ext cx="695158" cy="215444"/>
          </a:xfrm>
          <a:prstGeom prst="rect">
            <a:avLst/>
          </a:prstGeom>
          <a:noFill/>
        </p:spPr>
        <p:txBody>
          <a:bodyPr wrap="square" rtlCol="0">
            <a:spAutoFit/>
          </a:bodyPr>
          <a:lstStyle>
            <a:defPPr>
              <a:defRPr lang="ja-JP"/>
            </a:defPPr>
            <a:lvl1pPr algn="ctr">
              <a:defRPr sz="800">
                <a:latin typeface="Meiryo" charset="-128"/>
                <a:ea typeface="Meiryo" charset="-128"/>
                <a:cs typeface="Meiryo" charset="-128"/>
              </a:defRPr>
            </a:lvl1pPr>
          </a:lstStyle>
          <a:p>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1990</a:t>
            </a:r>
            <a:r>
              <a:rPr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年</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65" name="テキスト ボックス 64"/>
          <p:cNvSpPr txBox="1"/>
          <p:nvPr/>
        </p:nvSpPr>
        <p:spPr>
          <a:xfrm>
            <a:off x="4871137" y="4471228"/>
            <a:ext cx="780983" cy="253916"/>
          </a:xfrm>
          <a:prstGeom prst="rect">
            <a:avLst/>
          </a:prstGeom>
          <a:noFill/>
        </p:spPr>
        <p:txBody>
          <a:bodyPr wrap="none" rtlCol="0">
            <a:spAutoFit/>
          </a:bodyPr>
          <a:lstStyle>
            <a:defPPr>
              <a:defRPr lang="ja-JP"/>
            </a:defPPr>
            <a:lvl1pPr algn="ctr">
              <a:defRPr sz="800">
                <a:latin typeface="Meiryo" charset="-128"/>
                <a:ea typeface="Meiryo" charset="-128"/>
                <a:cs typeface="Meiryo" charset="-128"/>
              </a:defRPr>
            </a:lvl1pPr>
          </a:lstStyle>
          <a:p>
            <a:r>
              <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Internet</a:t>
            </a:r>
            <a:endParaRPr lang="ja-JP" altLang="en-US"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2831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コンピュータ利用の</a:t>
            </a:r>
            <a:r>
              <a:rPr kumimoji="1" lang="ja-JP" altLang="en-US" sz="2700" dirty="0">
                <a:latin typeface="Meiryo" panose="020B0604030504040204" pitchFamily="34" charset="-128"/>
                <a:ea typeface="Meiryo" panose="020B0604030504040204" pitchFamily="34" charset="-128"/>
              </a:rPr>
              <a:t>歴史</a:t>
            </a:r>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Meiryo" panose="020B0604030504040204" pitchFamily="34" charset="-128"/>
                <a:ea typeface="Meiryo" panose="020B0604030504040204" pitchFamily="34" charset="-128"/>
                <a:cs typeface="メイリオ"/>
              </a:rPr>
              <a:t>1960</a:t>
            </a:r>
            <a:r>
              <a:rPr lang="ja-JP" altLang="en-US" sz="2800" dirty="0">
                <a:solidFill>
                  <a:schemeClr val="accent5">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5">
                  <a:lumMod val="75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5">
                    <a:lumMod val="75000"/>
                  </a:schemeClr>
                </a:solidFill>
                <a:latin typeface="Meiryo" panose="020B0604030504040204" pitchFamily="34" charset="-128"/>
                <a:ea typeface="Meiryo" panose="020B0604030504040204" pitchFamily="34" charset="-128"/>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Meiryo" panose="020B0604030504040204" pitchFamily="34" charset="-128"/>
                <a:ea typeface="Meiryo" panose="020B0604030504040204" pitchFamily="34" charset="-128"/>
                <a:cs typeface="メイリオ"/>
              </a:rPr>
              <a:t>1970</a:t>
            </a:r>
            <a:r>
              <a:rPr lang="ja-JP" altLang="en-US" sz="2800" dirty="0">
                <a:solidFill>
                  <a:schemeClr val="accent1">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75000"/>
                </a:schemeClr>
              </a:solidFill>
              <a:latin typeface="Meiryo" panose="020B0604030504040204" pitchFamily="34" charset="-128"/>
              <a:ea typeface="Meiryo" panose="020B0604030504040204" pitchFamily="34" charset="-128"/>
              <a:cs typeface="メイリオ"/>
            </a:endParaRPr>
          </a:p>
          <a:p>
            <a:r>
              <a:rPr lang="ja-JP" altLang="en-US" sz="1000" dirty="0">
                <a:solidFill>
                  <a:schemeClr val="accent1">
                    <a:lumMod val="75000"/>
                  </a:schemeClr>
                </a:solidFill>
                <a:latin typeface="Meiryo" panose="020B0604030504040204" pitchFamily="34" charset="-128"/>
                <a:ea typeface="Meiryo" panose="020B0604030504040204" pitchFamily="34" charset="-128"/>
                <a:cs typeface="メイリオ"/>
              </a:rPr>
              <a:t>事務処理・工場生産の自動化</a:t>
            </a:r>
            <a:endParaRPr kumimoji="1" lang="ja-JP" altLang="en-US" sz="1000" dirty="0">
              <a:solidFill>
                <a:schemeClr val="accent1">
                  <a:lumMod val="75000"/>
                </a:schemeClr>
              </a:solidFill>
              <a:latin typeface="Meiryo" panose="020B0604030504040204" pitchFamily="34" charset="-128"/>
              <a:ea typeface="Meiryo" panose="020B0604030504040204" pitchFamily="34" charset="-128"/>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Meiryo" panose="020B0604030504040204" pitchFamily="34" charset="-128"/>
                <a:ea typeface="Meiryo" panose="020B0604030504040204" pitchFamily="34" charset="-128"/>
                <a:cs typeface="メイリオ"/>
              </a:rPr>
              <a:t>1980</a:t>
            </a:r>
            <a:r>
              <a:rPr lang="ja-JP" altLang="en-US" sz="2800" dirty="0">
                <a:solidFill>
                  <a:schemeClr val="accent1">
                    <a:lumMod val="50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50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小型コンピュータ・</a:t>
            </a:r>
            <a:r>
              <a:rPr kumimoji="1" lang="en-US" altLang="ja-JP" sz="1000" dirty="0">
                <a:solidFill>
                  <a:schemeClr val="accent1">
                    <a:lumMod val="50000"/>
                  </a:schemeClr>
                </a:solidFill>
                <a:latin typeface="Meiryo" panose="020B0604030504040204" pitchFamily="34" charset="-128"/>
                <a:ea typeface="Meiryo" panose="020B0604030504040204" pitchFamily="34" charset="-128"/>
                <a:cs typeface="メイリオ"/>
              </a:rPr>
              <a:t>PC</a:t>
            </a:r>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Meiryo" panose="020B0604030504040204" pitchFamily="34" charset="-128"/>
                <a:ea typeface="Meiryo" panose="020B0604030504040204" pitchFamily="34" charset="-128"/>
                <a:cs typeface="メイリオ"/>
              </a:rPr>
              <a:t>1990</a:t>
            </a:r>
            <a:r>
              <a:rPr lang="ja-JP" altLang="en-US" sz="2800" dirty="0">
                <a:solidFill>
                  <a:srgbClr val="000090"/>
                </a:solidFill>
                <a:latin typeface="Meiryo" panose="020B0604030504040204" pitchFamily="34" charset="-128"/>
                <a:ea typeface="Meiryo" panose="020B0604030504040204" pitchFamily="34" charset="-128"/>
                <a:cs typeface="メイリオ"/>
              </a:rPr>
              <a:t>年代</a:t>
            </a:r>
            <a:endParaRPr lang="en-US" altLang="ja-JP" sz="2800" dirty="0">
              <a:solidFill>
                <a:srgbClr val="000090"/>
              </a:solidFill>
              <a:latin typeface="Meiryo" panose="020B0604030504040204" pitchFamily="34" charset="-128"/>
              <a:ea typeface="Meiryo" panose="020B0604030504040204" pitchFamily="34" charset="-128"/>
              <a:cs typeface="メイリオ"/>
            </a:endParaRPr>
          </a:p>
          <a:p>
            <a:r>
              <a:rPr kumimoji="1" lang="ja-JP" altLang="en-US" sz="1000" dirty="0">
                <a:solidFill>
                  <a:srgbClr val="000090"/>
                </a:solidFill>
                <a:latin typeface="Meiryo" panose="020B0604030504040204" pitchFamily="34" charset="-128"/>
                <a:ea typeface="Meiryo" panose="020B0604030504040204" pitchFamily="34" charset="-128"/>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Meiryo" panose="020B0604030504040204" pitchFamily="34" charset="-128"/>
                <a:ea typeface="Meiryo" panose="020B0604030504040204" pitchFamily="34" charset="-128"/>
                <a:cs typeface="メイリオ"/>
              </a:rPr>
              <a:t>2000</a:t>
            </a:r>
            <a:r>
              <a:rPr lang="ja-JP" altLang="en-US" sz="2800" dirty="0">
                <a:solidFill>
                  <a:srgbClr val="0000FF"/>
                </a:solidFill>
                <a:latin typeface="Meiryo" panose="020B0604030504040204" pitchFamily="34" charset="-128"/>
                <a:ea typeface="Meiryo" panose="020B0604030504040204" pitchFamily="34" charset="-128"/>
                <a:cs typeface="メイリオ"/>
              </a:rPr>
              <a:t>年代</a:t>
            </a:r>
            <a:endParaRPr lang="en-US" altLang="ja-JP" sz="2800" dirty="0">
              <a:solidFill>
                <a:srgbClr val="0000FF"/>
              </a:solidFill>
              <a:latin typeface="Meiryo" panose="020B0604030504040204" pitchFamily="34" charset="-128"/>
              <a:ea typeface="Meiryo" panose="020B0604030504040204" pitchFamily="34" charset="-128"/>
              <a:cs typeface="メイリオ"/>
            </a:endParaRPr>
          </a:p>
          <a:p>
            <a:r>
              <a:rPr lang="ja-JP" altLang="en-US" sz="1000" dirty="0">
                <a:solidFill>
                  <a:srgbClr val="0000FF"/>
                </a:solidFill>
                <a:latin typeface="Meiryo" panose="020B0604030504040204" pitchFamily="34" charset="-128"/>
                <a:ea typeface="Meiryo" panose="020B0604030504040204" pitchFamily="34" charset="-128"/>
                <a:cs typeface="メイリオ"/>
              </a:rPr>
              <a:t>ソーシャル、モバイルの登場</a:t>
            </a:r>
            <a:endParaRPr kumimoji="1" lang="ja-JP" altLang="en-US" sz="1000" dirty="0">
              <a:solidFill>
                <a:srgbClr val="0000FF"/>
              </a:solidFill>
              <a:latin typeface="Meiryo" panose="020B0604030504040204" pitchFamily="34" charset="-128"/>
              <a:ea typeface="Meiryo" panose="020B0604030504040204" pitchFamily="34" charset="-128"/>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Meiryo" panose="020B0604030504040204" pitchFamily="34" charset="-128"/>
                <a:ea typeface="Meiryo" panose="020B0604030504040204" pitchFamily="34" charset="-128"/>
                <a:cs typeface="メイリオ"/>
              </a:rPr>
              <a:t>201X</a:t>
            </a:r>
            <a:r>
              <a:rPr lang="ja-JP" altLang="en-US" sz="2800" dirty="0">
                <a:solidFill>
                  <a:srgbClr val="3366FF"/>
                </a:solidFill>
                <a:latin typeface="Meiryo" panose="020B0604030504040204" pitchFamily="34" charset="-128"/>
                <a:ea typeface="Meiryo" panose="020B0604030504040204" pitchFamily="34" charset="-128"/>
                <a:cs typeface="メイリオ"/>
              </a:rPr>
              <a:t>年</a:t>
            </a:r>
            <a:r>
              <a:rPr lang="en-US" altLang="ja-JP" sz="2800" dirty="0">
                <a:solidFill>
                  <a:srgbClr val="3366FF"/>
                </a:solidFill>
                <a:latin typeface="Meiryo" panose="020B0604030504040204" pitchFamily="34" charset="-128"/>
                <a:ea typeface="Meiryo" panose="020B0604030504040204" pitchFamily="34" charset="-128"/>
                <a:cs typeface="メイリオ"/>
              </a:rPr>
              <a:t>〜</a:t>
            </a:r>
          </a:p>
          <a:p>
            <a:r>
              <a:rPr lang="en-US" altLang="ja-JP" sz="1000" dirty="0" err="1">
                <a:solidFill>
                  <a:srgbClr val="3366FF"/>
                </a:solidFill>
                <a:latin typeface="Meiryo" panose="020B0604030504040204" pitchFamily="34" charset="-128"/>
                <a:ea typeface="Meiryo" panose="020B0604030504040204" pitchFamily="34" charset="-128"/>
                <a:cs typeface="メイリオ"/>
              </a:rPr>
              <a:t>IoT</a:t>
            </a:r>
            <a:r>
              <a:rPr lang="ja-JP" altLang="en-US" sz="1000" dirty="0">
                <a:solidFill>
                  <a:srgbClr val="3366FF"/>
                </a:solidFill>
                <a:latin typeface="Meiryo" panose="020B0604030504040204" pitchFamily="34" charset="-128"/>
                <a:ea typeface="Meiryo" panose="020B0604030504040204" pitchFamily="34" charset="-128"/>
                <a:cs typeface="メイリオ"/>
              </a:rPr>
              <a:t>・アナリティクスの進化</a:t>
            </a:r>
            <a:endParaRPr lang="en-US" altLang="ja-JP" sz="1000" dirty="0">
              <a:solidFill>
                <a:srgbClr val="3366FF"/>
              </a:solidFill>
              <a:latin typeface="Meiryo" panose="020B0604030504040204" pitchFamily="34" charset="-128"/>
              <a:ea typeface="Meiryo" panose="020B0604030504040204" pitchFamily="34" charset="-128"/>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カリキュレーション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ルーチンワーク</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ワークフロー</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コラボレーション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アクティビティ</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cs typeface="メイリオ"/>
              </a:rPr>
              <a:t>日常生活や社会活動</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エンゲージメント</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ヒトとヒトのつながり</a:t>
            </a:r>
          </a:p>
        </p:txBody>
      </p:sp>
    </p:spTree>
    <p:extLst>
      <p:ext uri="{BB962C8B-B14F-4D97-AF65-F5344CB8AC3E}">
        <p14:creationId xmlns:p14="http://schemas.microsoft.com/office/powerpoint/2010/main" val="118051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55147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2428924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ビジネスの大変革を迫る</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デジタル</a:t>
            </a:r>
            <a:r>
              <a:rPr lang="ja-JP" altLang="en-US" sz="2800" dirty="0">
                <a:solidFill>
                  <a:srgbClr val="FFFFFF"/>
                </a:solidFill>
                <a:latin typeface="Meiryo" panose="020B0604030504040204" pitchFamily="34" charset="-128"/>
                <a:ea typeface="Meiryo" panose="020B0604030504040204" pitchFamily="34" charset="-128"/>
                <a:cs typeface="Arial"/>
              </a:rPr>
              <a:t>・トランスフォーメーション</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en-US" altLang="ja-JP" sz="2000" dirty="0">
                <a:solidFill>
                  <a:srgbClr val="FFFFFF"/>
                </a:solidFill>
                <a:effectLst/>
                <a:latin typeface="Meiryo" panose="020B0604030504040204" pitchFamily="34" charset="-128"/>
                <a:ea typeface="Meiryo" panose="020B0604030504040204" pitchFamily="34" charset="-128"/>
                <a:cs typeface="Arial"/>
              </a:rPr>
              <a:t>Digital Transformation / DX</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538825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4121307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ja-JP" altLang="en-US" sz="2700" dirty="0">
                <a:latin typeface="Meiryo" panose="020B0604030504040204" pitchFamily="34" charset="-128"/>
                <a:ea typeface="Meiryo" panose="020B0604030504040204" pitchFamily="34" charset="-128"/>
              </a:rPr>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2799454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グループ化 297">
            <a:extLst>
              <a:ext uri="{FF2B5EF4-FFF2-40B4-BE49-F238E27FC236}">
                <a16:creationId xmlns:a16="http://schemas.microsoft.com/office/drawing/2014/main" id="{2AB66F05-9504-154E-B3C1-8EAB308C29E2}"/>
              </a:ext>
            </a:extLst>
          </p:cNvPr>
          <p:cNvGrpSpPr/>
          <p:nvPr/>
        </p:nvGrpSpPr>
        <p:grpSpPr>
          <a:xfrm>
            <a:off x="5060486" y="2256145"/>
            <a:ext cx="3191195" cy="1988360"/>
            <a:chOff x="6203370" y="2024291"/>
            <a:chExt cx="3191195" cy="1988360"/>
          </a:xfrm>
        </p:grpSpPr>
        <p:sp>
          <p:nvSpPr>
            <p:cNvPr id="299" name="正方形/長方形 298">
              <a:extLst>
                <a:ext uri="{FF2B5EF4-FFF2-40B4-BE49-F238E27FC236}">
                  <a16:creationId xmlns:a16="http://schemas.microsoft.com/office/drawing/2014/main" id="{7C8AF430-525D-EA41-9205-6BC39F999D92}"/>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A2757CF-EB50-9F49-807A-B3FFE11124ED}"/>
                </a:ext>
              </a:extLst>
            </p:cNvPr>
            <p:cNvSpPr/>
            <p:nvPr/>
          </p:nvSpPr>
          <p:spPr>
            <a:xfrm>
              <a:off x="6958318" y="25875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円/楕円 300">
              <a:extLst>
                <a:ext uri="{FF2B5EF4-FFF2-40B4-BE49-F238E27FC236}">
                  <a16:creationId xmlns:a16="http://schemas.microsoft.com/office/drawing/2014/main" id="{3AA77181-AF70-C54A-AB96-409DB5A53B48}"/>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円/楕円 301">
              <a:extLst>
                <a:ext uri="{FF2B5EF4-FFF2-40B4-BE49-F238E27FC236}">
                  <a16:creationId xmlns:a16="http://schemas.microsoft.com/office/drawing/2014/main" id="{0D4AFA4A-683B-6542-B161-2C1AC7827B28}"/>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円/楕円 302">
              <a:extLst>
                <a:ext uri="{FF2B5EF4-FFF2-40B4-BE49-F238E27FC236}">
                  <a16:creationId xmlns:a16="http://schemas.microsoft.com/office/drawing/2014/main" id="{230D15F9-2A36-9244-AB33-B97B51E1F1C6}"/>
                </a:ext>
              </a:extLst>
            </p:cNvPr>
            <p:cNvSpPr/>
            <p:nvPr/>
          </p:nvSpPr>
          <p:spPr>
            <a:xfrm>
              <a:off x="8117192" y="244277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D6652024-75DE-5E41-9FB8-85DA2CEEABF1}"/>
                </a:ext>
              </a:extLst>
            </p:cNvPr>
            <p:cNvSpPr/>
            <p:nvPr/>
          </p:nvSpPr>
          <p:spPr>
            <a:xfrm>
              <a:off x="8802050" y="28766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a:extLst>
                <a:ext uri="{FF2B5EF4-FFF2-40B4-BE49-F238E27FC236}">
                  <a16:creationId xmlns:a16="http://schemas.microsoft.com/office/drawing/2014/main" id="{CD83B9D8-C109-BD40-A0C6-A7989CB7D29B}"/>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a:extLst>
                <a:ext uri="{FF2B5EF4-FFF2-40B4-BE49-F238E27FC236}">
                  <a16:creationId xmlns:a16="http://schemas.microsoft.com/office/drawing/2014/main" id="{C7C92A9C-C89A-034B-B8D3-970D547A37FB}"/>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コネクタ 306">
              <a:extLst>
                <a:ext uri="{FF2B5EF4-FFF2-40B4-BE49-F238E27FC236}">
                  <a16:creationId xmlns:a16="http://schemas.microsoft.com/office/drawing/2014/main" id="{D756D9C5-95AF-5446-BE01-38B2BE237F04}"/>
                </a:ext>
              </a:extLst>
            </p:cNvPr>
            <p:cNvCxnSpPr>
              <a:cxnSpLocks/>
              <a:stCxn id="300" idx="5"/>
              <a:endCxn id="302" idx="2"/>
            </p:cNvCxnSpPr>
            <p:nvPr/>
          </p:nvCxnSpPr>
          <p:spPr>
            <a:xfrm>
              <a:off x="7204513" y="2833763"/>
              <a:ext cx="407279" cy="19078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8" name="直線コネクタ 307">
              <a:extLst>
                <a:ext uri="{FF2B5EF4-FFF2-40B4-BE49-F238E27FC236}">
                  <a16:creationId xmlns:a16="http://schemas.microsoft.com/office/drawing/2014/main" id="{14ED2617-C707-B541-9BFF-B4D8DDE8BF58}"/>
                </a:ext>
              </a:extLst>
            </p:cNvPr>
            <p:cNvCxnSpPr>
              <a:cxnSpLocks/>
              <a:stCxn id="302" idx="7"/>
              <a:endCxn id="303" idx="3"/>
            </p:cNvCxnSpPr>
            <p:nvPr/>
          </p:nvCxnSpPr>
          <p:spPr>
            <a:xfrm flipV="1">
              <a:off x="7931320" y="2688972"/>
              <a:ext cx="228112" cy="20322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9" name="直線コネクタ 308">
              <a:extLst>
                <a:ext uri="{FF2B5EF4-FFF2-40B4-BE49-F238E27FC236}">
                  <a16:creationId xmlns:a16="http://schemas.microsoft.com/office/drawing/2014/main" id="{B97209B3-BF56-DF4D-8CDA-95E0A1A7DA59}"/>
                </a:ext>
              </a:extLst>
            </p:cNvPr>
            <p:cNvCxnSpPr>
              <a:cxnSpLocks/>
              <a:stCxn id="301" idx="7"/>
              <a:endCxn id="302"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0" name="直線コネクタ 309">
              <a:extLst>
                <a:ext uri="{FF2B5EF4-FFF2-40B4-BE49-F238E27FC236}">
                  <a16:creationId xmlns:a16="http://schemas.microsoft.com/office/drawing/2014/main" id="{F5F7AE2F-D784-5544-B522-4FE4F9FDC4E5}"/>
                </a:ext>
              </a:extLst>
            </p:cNvPr>
            <p:cNvCxnSpPr>
              <a:cxnSpLocks/>
              <a:stCxn id="316" idx="3"/>
              <a:endCxn id="302" idx="6"/>
            </p:cNvCxnSpPr>
            <p:nvPr/>
          </p:nvCxnSpPr>
          <p:spPr>
            <a:xfrm flipH="1">
              <a:off x="7986142" y="2487706"/>
              <a:ext cx="860905" cy="53684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1" name="直線コネクタ 310">
              <a:extLst>
                <a:ext uri="{FF2B5EF4-FFF2-40B4-BE49-F238E27FC236}">
                  <a16:creationId xmlns:a16="http://schemas.microsoft.com/office/drawing/2014/main" id="{8A7C2E15-0D19-E34B-97A6-53379921AE81}"/>
                </a:ext>
              </a:extLst>
            </p:cNvPr>
            <p:cNvCxnSpPr>
              <a:cxnSpLocks/>
              <a:stCxn id="302" idx="5"/>
              <a:endCxn id="305"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2" name="直線コネクタ 311">
              <a:extLst>
                <a:ext uri="{FF2B5EF4-FFF2-40B4-BE49-F238E27FC236}">
                  <a16:creationId xmlns:a16="http://schemas.microsoft.com/office/drawing/2014/main" id="{C552000F-B48B-6145-AE90-1B37E79B5784}"/>
                </a:ext>
              </a:extLst>
            </p:cNvPr>
            <p:cNvCxnSpPr>
              <a:cxnSpLocks/>
              <a:stCxn id="302" idx="4"/>
              <a:endCxn id="306"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3" name="直線コネクタ 312">
              <a:extLst>
                <a:ext uri="{FF2B5EF4-FFF2-40B4-BE49-F238E27FC236}">
                  <a16:creationId xmlns:a16="http://schemas.microsoft.com/office/drawing/2014/main" id="{9E101D06-7113-0D40-B496-FA268FD671B6}"/>
                </a:ext>
              </a:extLst>
            </p:cNvPr>
            <p:cNvCxnSpPr>
              <a:cxnSpLocks/>
              <a:endCxn id="301"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314" name="円/楕円 313">
              <a:extLst>
                <a:ext uri="{FF2B5EF4-FFF2-40B4-BE49-F238E27FC236}">
                  <a16:creationId xmlns:a16="http://schemas.microsoft.com/office/drawing/2014/main" id="{9071A387-743D-2540-9730-28EF5F0DA6DD}"/>
                </a:ext>
              </a:extLst>
            </p:cNvPr>
            <p:cNvSpPr/>
            <p:nvPr/>
          </p:nvSpPr>
          <p:spPr>
            <a:xfrm>
              <a:off x="7269904" y="215434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円/楕円 314">
              <a:extLst>
                <a:ext uri="{FF2B5EF4-FFF2-40B4-BE49-F238E27FC236}">
                  <a16:creationId xmlns:a16="http://schemas.microsoft.com/office/drawing/2014/main" id="{4A2E3D98-2F16-544C-B3CB-173B4262555F}"/>
                </a:ext>
              </a:extLst>
            </p:cNvPr>
            <p:cNvSpPr/>
            <p:nvPr/>
          </p:nvSpPr>
          <p:spPr>
            <a:xfrm>
              <a:off x="8831802" y="35893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CC5A114C-73A1-2242-8686-ACE684AD706E}"/>
                </a:ext>
              </a:extLst>
            </p:cNvPr>
            <p:cNvSpPr/>
            <p:nvPr/>
          </p:nvSpPr>
          <p:spPr>
            <a:xfrm>
              <a:off x="8804807" y="224151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円/楕円 316">
              <a:extLst>
                <a:ext uri="{FF2B5EF4-FFF2-40B4-BE49-F238E27FC236}">
                  <a16:creationId xmlns:a16="http://schemas.microsoft.com/office/drawing/2014/main" id="{43CB51E7-CB28-FB42-BD01-0B628581F641}"/>
                </a:ext>
              </a:extLst>
            </p:cNvPr>
            <p:cNvSpPr/>
            <p:nvPr/>
          </p:nvSpPr>
          <p:spPr>
            <a:xfrm>
              <a:off x="6474003" y="2875771"/>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8" name="直線コネクタ 317">
              <a:extLst>
                <a:ext uri="{FF2B5EF4-FFF2-40B4-BE49-F238E27FC236}">
                  <a16:creationId xmlns:a16="http://schemas.microsoft.com/office/drawing/2014/main" id="{077AAB12-B111-7240-BAD4-425F86A6840A}"/>
                </a:ext>
              </a:extLst>
            </p:cNvPr>
            <p:cNvCxnSpPr>
              <a:cxnSpLocks/>
              <a:stCxn id="317" idx="6"/>
              <a:endCxn id="302" idx="2"/>
            </p:cNvCxnSpPr>
            <p:nvPr/>
          </p:nvCxnSpPr>
          <p:spPr>
            <a:xfrm>
              <a:off x="6762438" y="3019988"/>
              <a:ext cx="849354" cy="456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9" name="直線コネクタ 318">
              <a:extLst>
                <a:ext uri="{FF2B5EF4-FFF2-40B4-BE49-F238E27FC236}">
                  <a16:creationId xmlns:a16="http://schemas.microsoft.com/office/drawing/2014/main" id="{4F51AC8A-6C4A-E543-BC26-EDCE455ADBC4}"/>
                </a:ext>
              </a:extLst>
            </p:cNvPr>
            <p:cNvCxnSpPr>
              <a:cxnSpLocks/>
              <a:stCxn id="302" idx="1"/>
              <a:endCxn id="314" idx="4"/>
            </p:cNvCxnSpPr>
            <p:nvPr/>
          </p:nvCxnSpPr>
          <p:spPr>
            <a:xfrm flipH="1" flipV="1">
              <a:off x="7414122" y="2442778"/>
              <a:ext cx="252492" cy="44941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1" name="直線コネクタ 320">
              <a:extLst>
                <a:ext uri="{FF2B5EF4-FFF2-40B4-BE49-F238E27FC236}">
                  <a16:creationId xmlns:a16="http://schemas.microsoft.com/office/drawing/2014/main" id="{C0D3BDDE-D18B-0542-94E4-E02CA8690B38}"/>
                </a:ext>
              </a:extLst>
            </p:cNvPr>
            <p:cNvCxnSpPr>
              <a:cxnSpLocks/>
              <a:stCxn id="302" idx="6"/>
              <a:endCxn id="315" idx="2"/>
            </p:cNvCxnSpPr>
            <p:nvPr/>
          </p:nvCxnSpPr>
          <p:spPr>
            <a:xfrm>
              <a:off x="7986142" y="3024548"/>
              <a:ext cx="845660" cy="70903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7" name="直線コネクタ 326">
              <a:extLst>
                <a:ext uri="{FF2B5EF4-FFF2-40B4-BE49-F238E27FC236}">
                  <a16:creationId xmlns:a16="http://schemas.microsoft.com/office/drawing/2014/main" id="{8B74D29F-CB4E-6344-ADD8-BBB19060F710}"/>
                </a:ext>
              </a:extLst>
            </p:cNvPr>
            <p:cNvCxnSpPr>
              <a:cxnSpLocks/>
              <a:stCxn id="304" idx="2"/>
              <a:endCxn id="302" idx="6"/>
            </p:cNvCxnSpPr>
            <p:nvPr/>
          </p:nvCxnSpPr>
          <p:spPr>
            <a:xfrm flipH="1">
              <a:off x="7986142" y="3020843"/>
              <a:ext cx="815908" cy="370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38" name="直線コネクタ 337">
              <a:extLst>
                <a:ext uri="{FF2B5EF4-FFF2-40B4-BE49-F238E27FC236}">
                  <a16:creationId xmlns:a16="http://schemas.microsoft.com/office/drawing/2014/main" id="{3F1DE2CB-D394-8F4A-8D95-1A6D5B2A854B}"/>
                </a:ext>
              </a:extLst>
            </p:cNvPr>
            <p:cNvCxnSpPr>
              <a:cxnSpLocks/>
              <a:stCxn id="300" idx="7"/>
              <a:endCxn id="314" idx="3"/>
            </p:cNvCxnSpPr>
            <p:nvPr/>
          </p:nvCxnSpPr>
          <p:spPr>
            <a:xfrm flipV="1">
              <a:off x="7204513" y="2400538"/>
              <a:ext cx="107631" cy="229271"/>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grpSp>
        <p:nvGrpSpPr>
          <p:cNvPr id="297" name="グループ化 296">
            <a:extLst>
              <a:ext uri="{FF2B5EF4-FFF2-40B4-BE49-F238E27FC236}">
                <a16:creationId xmlns:a16="http://schemas.microsoft.com/office/drawing/2014/main" id="{02C7455A-35E6-5D41-8A4D-DB49EE63C3DF}"/>
              </a:ext>
            </a:extLst>
          </p:cNvPr>
          <p:cNvGrpSpPr/>
          <p:nvPr/>
        </p:nvGrpSpPr>
        <p:grpSpPr>
          <a:xfrm>
            <a:off x="3851108" y="2783565"/>
            <a:ext cx="3191195" cy="1988360"/>
            <a:chOff x="6203370" y="2024291"/>
            <a:chExt cx="3191195" cy="1988360"/>
          </a:xfrm>
        </p:grpSpPr>
        <p:sp>
          <p:nvSpPr>
            <p:cNvPr id="241" name="正方形/長方形 240">
              <a:extLst>
                <a:ext uri="{FF2B5EF4-FFF2-40B4-BE49-F238E27FC236}">
                  <a16:creationId xmlns:a16="http://schemas.microsoft.com/office/drawing/2014/main" id="{8CBF8E08-AEC6-EB4A-9A9E-A51D825A7DD6}"/>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円/楕円 241">
              <a:extLst>
                <a:ext uri="{FF2B5EF4-FFF2-40B4-BE49-F238E27FC236}">
                  <a16:creationId xmlns:a16="http://schemas.microsoft.com/office/drawing/2014/main" id="{1BCE2DC1-3E2A-2446-B8F0-C9C2846D7DFB}"/>
                </a:ext>
              </a:extLst>
            </p:cNvPr>
            <p:cNvSpPr/>
            <p:nvPr/>
          </p:nvSpPr>
          <p:spPr>
            <a:xfrm>
              <a:off x="6713093" y="2347980"/>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円/楕円 242">
              <a:extLst>
                <a:ext uri="{FF2B5EF4-FFF2-40B4-BE49-F238E27FC236}">
                  <a16:creationId xmlns:a16="http://schemas.microsoft.com/office/drawing/2014/main" id="{6FF7F1B8-C74C-874B-96D5-5C1335C300C4}"/>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3538C086-F678-824C-8439-0E14B4B61200}"/>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97FEA630-EA72-A840-96F1-DDED107F0865}"/>
                </a:ext>
              </a:extLst>
            </p:cNvPr>
            <p:cNvSpPr/>
            <p:nvPr/>
          </p:nvSpPr>
          <p:spPr>
            <a:xfrm>
              <a:off x="7909611" y="216288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a:extLst>
                <a:ext uri="{FF2B5EF4-FFF2-40B4-BE49-F238E27FC236}">
                  <a16:creationId xmlns:a16="http://schemas.microsoft.com/office/drawing/2014/main" id="{9BFCA485-EE04-1947-9DCC-8A5C809A642E}"/>
                </a:ext>
              </a:extLst>
            </p:cNvPr>
            <p:cNvSpPr/>
            <p:nvPr/>
          </p:nvSpPr>
          <p:spPr>
            <a:xfrm>
              <a:off x="8777411" y="290080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円/楕円 246">
              <a:extLst>
                <a:ext uri="{FF2B5EF4-FFF2-40B4-BE49-F238E27FC236}">
                  <a16:creationId xmlns:a16="http://schemas.microsoft.com/office/drawing/2014/main" id="{666FDF1B-5383-D84A-9902-404C1321CCB9}"/>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416B5698-4732-4B4D-BAB8-DA09977AEF54}"/>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C25EAFD1-F3CD-7641-9F56-D236F431586D}"/>
                </a:ext>
              </a:extLst>
            </p:cNvPr>
            <p:cNvCxnSpPr>
              <a:cxnSpLocks/>
              <a:stCxn id="242" idx="5"/>
              <a:endCxn id="244" idx="2"/>
            </p:cNvCxnSpPr>
            <p:nvPr/>
          </p:nvCxnSpPr>
          <p:spPr>
            <a:xfrm>
              <a:off x="6959288" y="2594174"/>
              <a:ext cx="652504" cy="43037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2967A700-E17C-BD43-B110-2A7D84B4B769}"/>
                </a:ext>
              </a:extLst>
            </p:cNvPr>
            <p:cNvCxnSpPr>
              <a:cxnSpLocks/>
              <a:stCxn id="244" idx="0"/>
              <a:endCxn id="245" idx="4"/>
            </p:cNvCxnSpPr>
            <p:nvPr/>
          </p:nvCxnSpPr>
          <p:spPr>
            <a:xfrm flipV="1">
              <a:off x="7798967" y="2451322"/>
              <a:ext cx="254862" cy="38604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1" name="直線コネクタ 250">
              <a:extLst>
                <a:ext uri="{FF2B5EF4-FFF2-40B4-BE49-F238E27FC236}">
                  <a16:creationId xmlns:a16="http://schemas.microsoft.com/office/drawing/2014/main" id="{87D95ED4-2C30-2248-AB77-5AC5382BCCAF}"/>
                </a:ext>
              </a:extLst>
            </p:cNvPr>
            <p:cNvCxnSpPr>
              <a:cxnSpLocks/>
              <a:stCxn id="243" idx="7"/>
              <a:endCxn id="244"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2" name="直線コネクタ 251">
              <a:extLst>
                <a:ext uri="{FF2B5EF4-FFF2-40B4-BE49-F238E27FC236}">
                  <a16:creationId xmlns:a16="http://schemas.microsoft.com/office/drawing/2014/main" id="{E8940F7F-47DF-D64A-AF18-3449D74C7692}"/>
                </a:ext>
              </a:extLst>
            </p:cNvPr>
            <p:cNvCxnSpPr>
              <a:cxnSpLocks/>
              <a:stCxn id="261" idx="3"/>
              <a:endCxn id="244" idx="6"/>
            </p:cNvCxnSpPr>
            <p:nvPr/>
          </p:nvCxnSpPr>
          <p:spPr>
            <a:xfrm flipH="1">
              <a:off x="7986142" y="2556368"/>
              <a:ext cx="579400" cy="46818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64B76C08-F1CB-2342-8ACB-BE0CFE46FD03}"/>
                </a:ext>
              </a:extLst>
            </p:cNvPr>
            <p:cNvCxnSpPr>
              <a:cxnSpLocks/>
              <a:stCxn id="244" idx="5"/>
              <a:endCxn id="247"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4" name="直線コネクタ 253">
              <a:extLst>
                <a:ext uri="{FF2B5EF4-FFF2-40B4-BE49-F238E27FC236}">
                  <a16:creationId xmlns:a16="http://schemas.microsoft.com/office/drawing/2014/main" id="{5BBEF1DC-B503-2F43-8F4C-B807A85D0EDF}"/>
                </a:ext>
              </a:extLst>
            </p:cNvPr>
            <p:cNvCxnSpPr>
              <a:cxnSpLocks/>
              <a:stCxn id="244" idx="4"/>
              <a:endCxn id="248"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5" name="直線コネクタ 254">
              <a:extLst>
                <a:ext uri="{FF2B5EF4-FFF2-40B4-BE49-F238E27FC236}">
                  <a16:creationId xmlns:a16="http://schemas.microsoft.com/office/drawing/2014/main" id="{AFD0D4DC-614B-DE47-B115-7874B9D27349}"/>
                </a:ext>
              </a:extLst>
            </p:cNvPr>
            <p:cNvCxnSpPr>
              <a:cxnSpLocks/>
              <a:endCxn id="243"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258" name="円/楕円 257">
              <a:extLst>
                <a:ext uri="{FF2B5EF4-FFF2-40B4-BE49-F238E27FC236}">
                  <a16:creationId xmlns:a16="http://schemas.microsoft.com/office/drawing/2014/main" id="{4A651CC0-324A-094E-AD7A-45E82C73456F}"/>
                </a:ext>
              </a:extLst>
            </p:cNvPr>
            <p:cNvSpPr/>
            <p:nvPr/>
          </p:nvSpPr>
          <p:spPr>
            <a:xfrm>
              <a:off x="7250165" y="220793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60AEF7CE-5C4E-0D49-9E7B-8A34ADFA4CC9}"/>
                </a:ext>
              </a:extLst>
            </p:cNvPr>
            <p:cNvSpPr/>
            <p:nvPr/>
          </p:nvSpPr>
          <p:spPr>
            <a:xfrm>
              <a:off x="8704201" y="336378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円/楕円 260">
              <a:extLst>
                <a:ext uri="{FF2B5EF4-FFF2-40B4-BE49-F238E27FC236}">
                  <a16:creationId xmlns:a16="http://schemas.microsoft.com/office/drawing/2014/main" id="{66E163F4-8F9D-D54F-8CA8-E567B100FA03}"/>
                </a:ext>
              </a:extLst>
            </p:cNvPr>
            <p:cNvSpPr/>
            <p:nvPr/>
          </p:nvSpPr>
          <p:spPr>
            <a:xfrm>
              <a:off x="8523302" y="231017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7B353EAE-7330-2443-B7BB-027934A5E802}"/>
                </a:ext>
              </a:extLst>
            </p:cNvPr>
            <p:cNvSpPr/>
            <p:nvPr/>
          </p:nvSpPr>
          <p:spPr>
            <a:xfrm>
              <a:off x="6627176" y="2820523"/>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7" name="直線コネクタ 266">
              <a:extLst>
                <a:ext uri="{FF2B5EF4-FFF2-40B4-BE49-F238E27FC236}">
                  <a16:creationId xmlns:a16="http://schemas.microsoft.com/office/drawing/2014/main" id="{A5A96B03-06F9-D442-8246-121C12F270B7}"/>
                </a:ext>
              </a:extLst>
            </p:cNvPr>
            <p:cNvCxnSpPr>
              <a:cxnSpLocks/>
              <a:stCxn id="266" idx="6"/>
              <a:endCxn id="244" idx="2"/>
            </p:cNvCxnSpPr>
            <p:nvPr/>
          </p:nvCxnSpPr>
          <p:spPr>
            <a:xfrm>
              <a:off x="6915611" y="2964740"/>
              <a:ext cx="696181" cy="5980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1" name="直線コネクタ 270">
              <a:extLst>
                <a:ext uri="{FF2B5EF4-FFF2-40B4-BE49-F238E27FC236}">
                  <a16:creationId xmlns:a16="http://schemas.microsoft.com/office/drawing/2014/main" id="{9CFB61DF-56A4-EA40-A1AB-D11EEF3461A4}"/>
                </a:ext>
              </a:extLst>
            </p:cNvPr>
            <p:cNvCxnSpPr>
              <a:cxnSpLocks/>
              <a:stCxn id="244" idx="1"/>
              <a:endCxn id="258" idx="5"/>
            </p:cNvCxnSpPr>
            <p:nvPr/>
          </p:nvCxnSpPr>
          <p:spPr>
            <a:xfrm flipH="1" flipV="1">
              <a:off x="7496360" y="2454126"/>
              <a:ext cx="170254" cy="43806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4" name="直線コネクタ 273">
              <a:extLst>
                <a:ext uri="{FF2B5EF4-FFF2-40B4-BE49-F238E27FC236}">
                  <a16:creationId xmlns:a16="http://schemas.microsoft.com/office/drawing/2014/main" id="{DB5D974C-2006-F14B-8581-457BFD502FF1}"/>
                </a:ext>
              </a:extLst>
            </p:cNvPr>
            <p:cNvCxnSpPr>
              <a:cxnSpLocks/>
              <a:stCxn id="245" idx="6"/>
              <a:endCxn id="261" idx="2"/>
            </p:cNvCxnSpPr>
            <p:nvPr/>
          </p:nvCxnSpPr>
          <p:spPr>
            <a:xfrm>
              <a:off x="8198046" y="2307105"/>
              <a:ext cx="325256" cy="14728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a:extLst>
                <a:ext uri="{FF2B5EF4-FFF2-40B4-BE49-F238E27FC236}">
                  <a16:creationId xmlns:a16="http://schemas.microsoft.com/office/drawing/2014/main" id="{2C0848E0-6D3B-2F48-B784-BAA364C2B772}"/>
                </a:ext>
              </a:extLst>
            </p:cNvPr>
            <p:cNvCxnSpPr>
              <a:cxnSpLocks/>
              <a:stCxn id="244" idx="6"/>
              <a:endCxn id="259" idx="2"/>
            </p:cNvCxnSpPr>
            <p:nvPr/>
          </p:nvCxnSpPr>
          <p:spPr>
            <a:xfrm>
              <a:off x="7986142" y="3024548"/>
              <a:ext cx="718059" cy="48345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87" name="直線コネクタ 286">
              <a:extLst>
                <a:ext uri="{FF2B5EF4-FFF2-40B4-BE49-F238E27FC236}">
                  <a16:creationId xmlns:a16="http://schemas.microsoft.com/office/drawing/2014/main" id="{3F0CDBF6-1502-CA45-8DCD-153BA7951E27}"/>
                </a:ext>
              </a:extLst>
            </p:cNvPr>
            <p:cNvCxnSpPr>
              <a:cxnSpLocks/>
              <a:stCxn id="246" idx="0"/>
              <a:endCxn id="261" idx="5"/>
            </p:cNvCxnSpPr>
            <p:nvPr/>
          </p:nvCxnSpPr>
          <p:spPr>
            <a:xfrm flipH="1" flipV="1">
              <a:off x="8769497" y="2556368"/>
              <a:ext cx="152132" cy="34443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sp>
        <p:nvSpPr>
          <p:cNvPr id="5" name="タイトル 4">
            <a:extLst>
              <a:ext uri="{FF2B5EF4-FFF2-40B4-BE49-F238E27FC236}">
                <a16:creationId xmlns:a16="http://schemas.microsoft.com/office/drawing/2014/main" id="{4C5BDF13-9040-F840-BC33-1134ECF871B2}"/>
              </a:ext>
            </a:extLst>
          </p:cNvPr>
          <p:cNvSpPr>
            <a:spLocks noGrp="1"/>
          </p:cNvSpPr>
          <p:nvPr>
            <p:ph type="title"/>
          </p:nvPr>
        </p:nvSpPr>
        <p:spPr>
          <a:xfrm>
            <a:off x="230400" y="266400"/>
            <a:ext cx="8686800" cy="416221"/>
          </a:xfrm>
        </p:spPr>
        <p:txBody>
          <a:bodyPr lIns="0" rIns="0"/>
          <a:lstStyle/>
          <a:p>
            <a:r>
              <a:rPr kumimoji="1" lang="ja-JP" altLang="en-US" sz="2700" dirty="0"/>
              <a:t>トレンドの構造</a:t>
            </a:r>
          </a:p>
        </p:txBody>
      </p:sp>
      <p:grpSp>
        <p:nvGrpSpPr>
          <p:cNvPr id="353" name="グループ化 352">
            <a:extLst>
              <a:ext uri="{FF2B5EF4-FFF2-40B4-BE49-F238E27FC236}">
                <a16:creationId xmlns:a16="http://schemas.microsoft.com/office/drawing/2014/main" id="{284E8789-2200-034E-8436-B316B950C335}"/>
              </a:ext>
            </a:extLst>
          </p:cNvPr>
          <p:cNvGrpSpPr/>
          <p:nvPr/>
        </p:nvGrpSpPr>
        <p:grpSpPr>
          <a:xfrm>
            <a:off x="379769" y="1342326"/>
            <a:ext cx="883536" cy="1803235"/>
            <a:chOff x="5756077" y="1946625"/>
            <a:chExt cx="150692" cy="345179"/>
          </a:xfrm>
        </p:grpSpPr>
        <p:sp>
          <p:nvSpPr>
            <p:cNvPr id="351" name="円/楕円 350">
              <a:extLst>
                <a:ext uri="{FF2B5EF4-FFF2-40B4-BE49-F238E27FC236}">
                  <a16:creationId xmlns:a16="http://schemas.microsoft.com/office/drawing/2014/main" id="{9F99E61C-F275-034B-9E41-2D0B06686FF6}"/>
                </a:ext>
              </a:extLst>
            </p:cNvPr>
            <p:cNvSpPr/>
            <p:nvPr/>
          </p:nvSpPr>
          <p:spPr>
            <a:xfrm>
              <a:off x="5756077" y="1946625"/>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フローチャート: 論理積ゲート 351">
              <a:extLst>
                <a:ext uri="{FF2B5EF4-FFF2-40B4-BE49-F238E27FC236}">
                  <a16:creationId xmlns:a16="http://schemas.microsoft.com/office/drawing/2014/main" id="{599809DB-2410-624C-AB0B-C681E832D70C}"/>
                </a:ext>
              </a:extLst>
            </p:cNvPr>
            <p:cNvSpPr/>
            <p:nvPr/>
          </p:nvSpPr>
          <p:spPr>
            <a:xfrm rot="16200000">
              <a:off x="5737978" y="2123013"/>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6" name="グループ化 355">
            <a:extLst>
              <a:ext uri="{FF2B5EF4-FFF2-40B4-BE49-F238E27FC236}">
                <a16:creationId xmlns:a16="http://schemas.microsoft.com/office/drawing/2014/main" id="{968FEC7C-2E33-A644-B8D1-63F616156691}"/>
              </a:ext>
            </a:extLst>
          </p:cNvPr>
          <p:cNvGrpSpPr/>
          <p:nvPr/>
        </p:nvGrpSpPr>
        <p:grpSpPr>
          <a:xfrm>
            <a:off x="2870310" y="3277024"/>
            <a:ext cx="3191195" cy="1988360"/>
            <a:chOff x="5664565" y="4406779"/>
            <a:chExt cx="3191195" cy="1988360"/>
          </a:xfrm>
        </p:grpSpPr>
        <p:grpSp>
          <p:nvGrpSpPr>
            <p:cNvPr id="256" name="グループ化 255">
              <a:extLst>
                <a:ext uri="{FF2B5EF4-FFF2-40B4-BE49-F238E27FC236}">
                  <a16:creationId xmlns:a16="http://schemas.microsoft.com/office/drawing/2014/main" id="{E3F9123B-7967-5C46-BEF2-C1CF7F976DB4}"/>
                </a:ext>
              </a:extLst>
            </p:cNvPr>
            <p:cNvGrpSpPr/>
            <p:nvPr/>
          </p:nvGrpSpPr>
          <p:grpSpPr>
            <a:xfrm>
              <a:off x="5664565" y="4406779"/>
              <a:ext cx="3191195" cy="1988360"/>
              <a:chOff x="2976402" y="2374985"/>
              <a:chExt cx="3191195" cy="1988360"/>
            </a:xfrm>
          </p:grpSpPr>
          <p:sp>
            <p:nvSpPr>
              <p:cNvPr id="6" name="正方形/長方形 5">
                <a:extLst>
                  <a:ext uri="{FF2B5EF4-FFF2-40B4-BE49-F238E27FC236}">
                    <a16:creationId xmlns:a16="http://schemas.microsoft.com/office/drawing/2014/main" id="{9A941A0A-BB57-CF4C-96C4-10D59F6EFBAC}"/>
                  </a:ext>
                </a:extLst>
              </p:cNvPr>
              <p:cNvSpPr/>
              <p:nvPr/>
            </p:nvSpPr>
            <p:spPr>
              <a:xfrm>
                <a:off x="2976402" y="2374985"/>
                <a:ext cx="3191195" cy="1988360"/>
              </a:xfrm>
              <a:prstGeom prst="rect">
                <a:avLst/>
              </a:prstGeom>
              <a:solidFill>
                <a:schemeClr val="accent5">
                  <a:lumMod val="20000"/>
                  <a:lumOff val="80000"/>
                  <a:alpha val="7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DF816B-5DE3-2340-A73C-B8986FDDAF80}"/>
                  </a:ext>
                </a:extLst>
              </p:cNvPr>
              <p:cNvSpPr/>
              <p:nvPr/>
            </p:nvSpPr>
            <p:spPr>
              <a:xfrm>
                <a:off x="3187534" y="333706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0F5B85A0-5CD9-CD40-B080-DBE8AE304F3F}"/>
                  </a:ext>
                </a:extLst>
              </p:cNvPr>
              <p:cNvSpPr/>
              <p:nvPr/>
            </p:nvSpPr>
            <p:spPr>
              <a:xfrm>
                <a:off x="3747527" y="3262009"/>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B1247A71-2729-1A4A-B969-AD04157AAE54}"/>
                  </a:ext>
                </a:extLst>
              </p:cNvPr>
              <p:cNvSpPr/>
              <p:nvPr/>
            </p:nvSpPr>
            <p:spPr>
              <a:xfrm>
                <a:off x="3831734" y="3912841"/>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4A28C555-EAFF-E74D-8B94-B4E3B83C3CE4}"/>
                  </a:ext>
                </a:extLst>
              </p:cNvPr>
              <p:cNvSpPr/>
              <p:nvPr/>
            </p:nvSpPr>
            <p:spPr>
              <a:xfrm>
                <a:off x="4384824" y="3188063"/>
                <a:ext cx="374350" cy="374357"/>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926BBD6-679D-8D4A-AEC2-715B38494972}"/>
                  </a:ext>
                </a:extLst>
              </p:cNvPr>
              <p:cNvSpPr/>
              <p:nvPr/>
            </p:nvSpPr>
            <p:spPr>
              <a:xfrm>
                <a:off x="4426246" y="257943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7B8E0CAF-AE8C-9245-A585-0CEA766D855B}"/>
                  </a:ext>
                </a:extLst>
              </p:cNvPr>
              <p:cNvSpPr/>
              <p:nvPr/>
            </p:nvSpPr>
            <p:spPr>
              <a:xfrm>
                <a:off x="5711210" y="281221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9937E20D-544D-5C44-9A09-44B53ECE5FC9}"/>
                  </a:ext>
                </a:extLst>
              </p:cNvPr>
              <p:cNvSpPr/>
              <p:nvPr/>
            </p:nvSpPr>
            <p:spPr>
              <a:xfrm>
                <a:off x="5704428" y="370359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50170146-A164-5944-ADD3-BD416B833376}"/>
                  </a:ext>
                </a:extLst>
              </p:cNvPr>
              <p:cNvSpPr/>
              <p:nvPr/>
            </p:nvSpPr>
            <p:spPr>
              <a:xfrm>
                <a:off x="5153973" y="2591942"/>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146BD670-82BE-3149-BF21-FBE11D4CCBBB}"/>
                  </a:ext>
                </a:extLst>
              </p:cNvPr>
              <p:cNvSpPr/>
              <p:nvPr/>
            </p:nvSpPr>
            <p:spPr>
              <a:xfrm>
                <a:off x="4427781" y="392742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8C4CE1B9-28E8-F44C-A396-0EF0BEF0C2AA}"/>
                  </a:ext>
                </a:extLst>
              </p:cNvPr>
              <p:cNvCxnSpPr>
                <a:cxnSpLocks/>
                <a:stCxn id="7" idx="5"/>
                <a:endCxn id="9" idx="0"/>
              </p:cNvCxnSpPr>
              <p:nvPr/>
            </p:nvCxnSpPr>
            <p:spPr>
              <a:xfrm>
                <a:off x="3433729" y="3583257"/>
                <a:ext cx="542223" cy="3295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4F72BFB-D8B1-B14B-A2FF-BE3418DE44BD}"/>
                  </a:ext>
                </a:extLst>
              </p:cNvPr>
              <p:cNvCxnSpPr>
                <a:cxnSpLocks/>
                <a:stCxn id="10" idx="0"/>
                <a:endCxn id="11" idx="4"/>
              </p:cNvCxnSpPr>
              <p:nvPr/>
            </p:nvCxnSpPr>
            <p:spPr>
              <a:xfrm flipH="1" flipV="1">
                <a:off x="4570464" y="2867872"/>
                <a:ext cx="1535" cy="320191"/>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B362B6EE-BEEA-C141-8342-3512432B5E89}"/>
                  </a:ext>
                </a:extLst>
              </p:cNvPr>
              <p:cNvCxnSpPr>
                <a:cxnSpLocks/>
                <a:stCxn id="9" idx="7"/>
                <a:endCxn id="10" idx="2"/>
              </p:cNvCxnSpPr>
              <p:nvPr/>
            </p:nvCxnSpPr>
            <p:spPr>
              <a:xfrm flipV="1">
                <a:off x="4077929" y="3375242"/>
                <a:ext cx="306895" cy="579839"/>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EA384DA6-764B-1947-894F-0F78C938C3C9}"/>
                  </a:ext>
                </a:extLst>
              </p:cNvPr>
              <p:cNvCxnSpPr>
                <a:cxnSpLocks/>
                <a:stCxn id="8" idx="6"/>
                <a:endCxn id="10" idx="2"/>
              </p:cNvCxnSpPr>
              <p:nvPr/>
            </p:nvCxnSpPr>
            <p:spPr>
              <a:xfrm flipV="1">
                <a:off x="4035962" y="3375242"/>
                <a:ext cx="348862" cy="309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065DDD17-DC66-AD42-8405-AC00BA4EE475}"/>
                  </a:ext>
                </a:extLst>
              </p:cNvPr>
              <p:cNvCxnSpPr>
                <a:cxnSpLocks/>
                <a:stCxn id="10" idx="6"/>
                <a:endCxn id="12" idx="2"/>
              </p:cNvCxnSpPr>
              <p:nvPr/>
            </p:nvCxnSpPr>
            <p:spPr>
              <a:xfrm flipV="1">
                <a:off x="4759174" y="2956430"/>
                <a:ext cx="952036" cy="418812"/>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EDACBAC1-1484-194A-880F-C0982D549894}"/>
                  </a:ext>
                </a:extLst>
              </p:cNvPr>
              <p:cNvCxnSpPr>
                <a:cxnSpLocks/>
                <a:stCxn id="10" idx="6"/>
                <a:endCxn id="13" idx="2"/>
              </p:cNvCxnSpPr>
              <p:nvPr/>
            </p:nvCxnSpPr>
            <p:spPr>
              <a:xfrm>
                <a:off x="4759174" y="3375242"/>
                <a:ext cx="945254" cy="47257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D32886D0-2DA2-3D4C-A663-F36EBC829A5F}"/>
                  </a:ext>
                </a:extLst>
              </p:cNvPr>
              <p:cNvCxnSpPr>
                <a:cxnSpLocks/>
                <a:stCxn id="10" idx="4"/>
                <a:endCxn id="15" idx="0"/>
              </p:cNvCxnSpPr>
              <p:nvPr/>
            </p:nvCxnSpPr>
            <p:spPr>
              <a:xfrm>
                <a:off x="4571999" y="3562420"/>
                <a:ext cx="0" cy="36500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BA0B9B61-359B-D245-AF3F-84CFEAAE0CC1}"/>
                  </a:ext>
                </a:extLst>
              </p:cNvPr>
              <p:cNvCxnSpPr>
                <a:cxnSpLocks/>
                <a:stCxn id="12" idx="3"/>
                <a:endCxn id="13" idx="6"/>
              </p:cNvCxnSpPr>
              <p:nvPr/>
            </p:nvCxnSpPr>
            <p:spPr>
              <a:xfrm>
                <a:off x="5753450" y="3058407"/>
                <a:ext cx="239413" cy="789408"/>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0E06509C-608E-1F40-9D1B-1F10BECB423E}"/>
                  </a:ext>
                </a:extLst>
              </p:cNvPr>
              <p:cNvCxnSpPr>
                <a:cxnSpLocks/>
                <a:stCxn id="10" idx="6"/>
                <a:endCxn id="14" idx="1"/>
              </p:cNvCxnSpPr>
              <p:nvPr/>
            </p:nvCxnSpPr>
            <p:spPr>
              <a:xfrm flipV="1">
                <a:off x="4759174" y="2634182"/>
                <a:ext cx="437039" cy="741060"/>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1DCBD0F7-354F-CF4D-A9BB-158D78BE3E17}"/>
                  </a:ext>
                </a:extLst>
              </p:cNvPr>
              <p:cNvCxnSpPr>
                <a:cxnSpLocks/>
                <a:stCxn id="8" idx="2"/>
                <a:endCxn id="7" idx="6"/>
              </p:cNvCxnSpPr>
              <p:nvPr/>
            </p:nvCxnSpPr>
            <p:spPr>
              <a:xfrm flipH="1">
                <a:off x="3475969" y="3406226"/>
                <a:ext cx="271558" cy="7505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grpSp>
        <p:sp>
          <p:nvSpPr>
            <p:cNvPr id="355" name="テキスト ボックス 354">
              <a:extLst>
                <a:ext uri="{FF2B5EF4-FFF2-40B4-BE49-F238E27FC236}">
                  <a16:creationId xmlns:a16="http://schemas.microsoft.com/office/drawing/2014/main" id="{7A01CEFE-33A4-A14F-849A-B17F6D1D2F5D}"/>
                </a:ext>
              </a:extLst>
            </p:cNvPr>
            <p:cNvSpPr txBox="1"/>
            <p:nvPr/>
          </p:nvSpPr>
          <p:spPr>
            <a:xfrm>
              <a:off x="5755231" y="4496590"/>
              <a:ext cx="1107996" cy="646331"/>
            </a:xfrm>
            <a:prstGeom prst="rect">
              <a:avLst/>
            </a:prstGeom>
            <a:noFill/>
          </p:spPr>
          <p:txBody>
            <a:bodyPr wrap="none" rtlCol="0">
              <a:spAutoFit/>
            </a:bodyPr>
            <a:lstStyle/>
            <a:p>
              <a:pPr algn="ctr"/>
              <a:r>
                <a:rPr kumimoji="1" lang="ja-JP" altLang="en-US" sz="3600" b="1">
                  <a:solidFill>
                    <a:srgbClr val="0432FF"/>
                  </a:solidFill>
                  <a:latin typeface="Meiryo" panose="020B0604030504040204" pitchFamily="34" charset="-128"/>
                  <a:ea typeface="Meiryo" panose="020B0604030504040204" pitchFamily="34" charset="-128"/>
                </a:rPr>
                <a:t>関係</a:t>
              </a:r>
            </a:p>
          </p:txBody>
        </p:sp>
      </p:grpSp>
      <p:grpSp>
        <p:nvGrpSpPr>
          <p:cNvPr id="172" name="グループ化 171">
            <a:extLst>
              <a:ext uri="{FF2B5EF4-FFF2-40B4-BE49-F238E27FC236}">
                <a16:creationId xmlns:a16="http://schemas.microsoft.com/office/drawing/2014/main" id="{C2FF9F01-73CB-D746-B015-051F5B7DA8F2}"/>
              </a:ext>
            </a:extLst>
          </p:cNvPr>
          <p:cNvGrpSpPr/>
          <p:nvPr/>
        </p:nvGrpSpPr>
        <p:grpSpPr>
          <a:xfrm>
            <a:off x="1530477" y="3865524"/>
            <a:ext cx="3191195" cy="1988360"/>
            <a:chOff x="5719602" y="4265154"/>
            <a:chExt cx="3191195" cy="1988360"/>
          </a:xfrm>
        </p:grpSpPr>
        <p:sp>
          <p:nvSpPr>
            <p:cNvPr id="118" name="正方形/長方形 117">
              <a:extLst>
                <a:ext uri="{FF2B5EF4-FFF2-40B4-BE49-F238E27FC236}">
                  <a16:creationId xmlns:a16="http://schemas.microsoft.com/office/drawing/2014/main" id="{2C65D5F8-8F4D-3144-AC28-09532088066C}"/>
                </a:ext>
              </a:extLst>
            </p:cNvPr>
            <p:cNvSpPr/>
            <p:nvPr/>
          </p:nvSpPr>
          <p:spPr>
            <a:xfrm>
              <a:off x="5719602" y="4265154"/>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1AD3E12D-EF6E-9C49-B221-98386688F8FC}"/>
                </a:ext>
              </a:extLst>
            </p:cNvPr>
            <p:cNvSpPr/>
            <p:nvPr/>
          </p:nvSpPr>
          <p:spPr>
            <a:xfrm>
              <a:off x="6226976" y="502760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F508557E-C6E0-0B40-8481-782FA912B530}"/>
                </a:ext>
              </a:extLst>
            </p:cNvPr>
            <p:cNvSpPr/>
            <p:nvPr/>
          </p:nvSpPr>
          <p:spPr>
            <a:xfrm>
              <a:off x="6546506" y="462106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88369BDB-0EB9-C54A-9247-90FD951F9CDC}"/>
                </a:ext>
              </a:extLst>
            </p:cNvPr>
            <p:cNvSpPr/>
            <p:nvPr/>
          </p:nvSpPr>
          <p:spPr>
            <a:xfrm>
              <a:off x="6007230" y="573798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E745129F-DF6D-7D45-9557-0FB7B57094AB}"/>
                </a:ext>
              </a:extLst>
            </p:cNvPr>
            <p:cNvSpPr/>
            <p:nvPr/>
          </p:nvSpPr>
          <p:spPr>
            <a:xfrm>
              <a:off x="7128024" y="5078232"/>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C71C026C-FF11-D54A-BF61-0A02766CDD5B}"/>
                </a:ext>
              </a:extLst>
            </p:cNvPr>
            <p:cNvSpPr/>
            <p:nvPr/>
          </p:nvSpPr>
          <p:spPr>
            <a:xfrm>
              <a:off x="7592353" y="45566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3A4F440B-3955-5C41-B9D6-1F7EA4DFE2E2}"/>
                </a:ext>
              </a:extLst>
            </p:cNvPr>
            <p:cNvSpPr/>
            <p:nvPr/>
          </p:nvSpPr>
          <p:spPr>
            <a:xfrm>
              <a:off x="8379680" y="482433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F9D6C985-C6B9-6641-9055-50E51ECAD0E6}"/>
                </a:ext>
              </a:extLst>
            </p:cNvPr>
            <p:cNvSpPr/>
            <p:nvPr/>
          </p:nvSpPr>
          <p:spPr>
            <a:xfrm>
              <a:off x="7418163" y="576105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81EF6E99-0A54-6348-8B78-A7042349B597}"/>
                </a:ext>
              </a:extLst>
            </p:cNvPr>
            <p:cNvSpPr/>
            <p:nvPr/>
          </p:nvSpPr>
          <p:spPr>
            <a:xfrm>
              <a:off x="8198735" y="54964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BB8D683D-8649-4A4F-ABBA-0AAB58A32547}"/>
                </a:ext>
              </a:extLst>
            </p:cNvPr>
            <p:cNvSpPr/>
            <p:nvPr/>
          </p:nvSpPr>
          <p:spPr>
            <a:xfrm>
              <a:off x="6589599" y="578022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D61AF5B1-CDDD-2741-9550-29C7B066EF5A}"/>
                </a:ext>
              </a:extLst>
            </p:cNvPr>
            <p:cNvCxnSpPr>
              <a:cxnSpLocks/>
              <a:stCxn id="119" idx="7"/>
              <a:endCxn id="120" idx="3"/>
            </p:cNvCxnSpPr>
            <p:nvPr/>
          </p:nvCxnSpPr>
          <p:spPr>
            <a:xfrm flipV="1">
              <a:off x="6473171" y="4867260"/>
              <a:ext cx="115575" cy="20258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a:extLst>
                <a:ext uri="{FF2B5EF4-FFF2-40B4-BE49-F238E27FC236}">
                  <a16:creationId xmlns:a16="http://schemas.microsoft.com/office/drawing/2014/main" id="{49B1A6D9-FAA4-E342-B6F1-CF66371573E4}"/>
                </a:ext>
              </a:extLst>
            </p:cNvPr>
            <p:cNvCxnSpPr>
              <a:cxnSpLocks/>
              <a:endCxn id="123" idx="3"/>
            </p:cNvCxnSpPr>
            <p:nvPr/>
          </p:nvCxnSpPr>
          <p:spPr>
            <a:xfrm flipV="1">
              <a:off x="7435906" y="4802815"/>
              <a:ext cx="198687" cy="309954"/>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a:extLst>
                <a:ext uri="{FF2B5EF4-FFF2-40B4-BE49-F238E27FC236}">
                  <a16:creationId xmlns:a16="http://schemas.microsoft.com/office/drawing/2014/main" id="{40A49A24-096E-514A-BDF6-504362D010EB}"/>
                </a:ext>
              </a:extLst>
            </p:cNvPr>
            <p:cNvCxnSpPr>
              <a:cxnSpLocks/>
              <a:stCxn id="121" idx="7"/>
              <a:endCxn id="122" idx="2"/>
            </p:cNvCxnSpPr>
            <p:nvPr/>
          </p:nvCxnSpPr>
          <p:spPr>
            <a:xfrm flipV="1">
              <a:off x="6253425" y="5265411"/>
              <a:ext cx="874599" cy="514813"/>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738F975D-E77E-3E4D-9756-E46ACC3B25C2}"/>
                </a:ext>
              </a:extLst>
            </p:cNvPr>
            <p:cNvCxnSpPr>
              <a:cxnSpLocks/>
              <a:stCxn id="120" idx="5"/>
            </p:cNvCxnSpPr>
            <p:nvPr/>
          </p:nvCxnSpPr>
          <p:spPr>
            <a:xfrm>
              <a:off x="6792701" y="4867260"/>
              <a:ext cx="354836" cy="28431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a:extLst>
                <a:ext uri="{FF2B5EF4-FFF2-40B4-BE49-F238E27FC236}">
                  <a16:creationId xmlns:a16="http://schemas.microsoft.com/office/drawing/2014/main" id="{5C7D05A5-FD34-0E40-A9CF-EF89C50B6257}"/>
                </a:ext>
              </a:extLst>
            </p:cNvPr>
            <p:cNvCxnSpPr>
              <a:cxnSpLocks/>
              <a:stCxn id="122" idx="6"/>
              <a:endCxn id="124" idx="2"/>
            </p:cNvCxnSpPr>
            <p:nvPr/>
          </p:nvCxnSpPr>
          <p:spPr>
            <a:xfrm flipV="1">
              <a:off x="7502374" y="4968552"/>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24CF49ED-C785-D347-9994-6ED1E98D4B08}"/>
                </a:ext>
              </a:extLst>
            </p:cNvPr>
            <p:cNvCxnSpPr>
              <a:cxnSpLocks/>
              <a:stCxn id="122" idx="4"/>
              <a:endCxn id="125" idx="0"/>
            </p:cNvCxnSpPr>
            <p:nvPr/>
          </p:nvCxnSpPr>
          <p:spPr>
            <a:xfrm>
              <a:off x="7315199" y="5452589"/>
              <a:ext cx="247182" cy="30846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4" name="直線コネクタ 133">
              <a:extLst>
                <a:ext uri="{FF2B5EF4-FFF2-40B4-BE49-F238E27FC236}">
                  <a16:creationId xmlns:a16="http://schemas.microsoft.com/office/drawing/2014/main" id="{B75E0E0B-9478-9A4A-85A8-490746E21E44}"/>
                </a:ext>
              </a:extLst>
            </p:cNvPr>
            <p:cNvCxnSpPr>
              <a:cxnSpLocks/>
              <a:stCxn id="122" idx="3"/>
              <a:endCxn id="127" idx="7"/>
            </p:cNvCxnSpPr>
            <p:nvPr/>
          </p:nvCxnSpPr>
          <p:spPr>
            <a:xfrm flipH="1">
              <a:off x="6835794" y="5397766"/>
              <a:ext cx="347052" cy="424698"/>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3F56343B-22CD-854D-A70E-96E6A97DE4F7}"/>
                </a:ext>
              </a:extLst>
            </p:cNvPr>
            <p:cNvCxnSpPr>
              <a:cxnSpLocks/>
              <a:stCxn id="123" idx="6"/>
              <a:endCxn id="124" idx="1"/>
            </p:cNvCxnSpPr>
            <p:nvPr/>
          </p:nvCxnSpPr>
          <p:spPr>
            <a:xfrm>
              <a:off x="7880788" y="4700838"/>
              <a:ext cx="541132" cy="16573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2EEE29DB-23FB-2E42-A6AA-292088B3C51D}"/>
                </a:ext>
              </a:extLst>
            </p:cNvPr>
            <p:cNvCxnSpPr>
              <a:cxnSpLocks/>
              <a:stCxn id="122" idx="6"/>
              <a:endCxn id="126" idx="1"/>
            </p:cNvCxnSpPr>
            <p:nvPr/>
          </p:nvCxnSpPr>
          <p:spPr>
            <a:xfrm>
              <a:off x="7502374" y="5265411"/>
              <a:ext cx="738601" cy="273250"/>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15EB0997-80EF-B942-88B0-218A4103C5FC}"/>
                </a:ext>
              </a:extLst>
            </p:cNvPr>
            <p:cNvCxnSpPr>
              <a:cxnSpLocks/>
              <a:stCxn id="123" idx="2"/>
              <a:endCxn id="120" idx="6"/>
            </p:cNvCxnSpPr>
            <p:nvPr/>
          </p:nvCxnSpPr>
          <p:spPr>
            <a:xfrm flipH="1">
              <a:off x="6834941" y="4700838"/>
              <a:ext cx="757412" cy="6444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237" name="グループ化 236">
            <a:extLst>
              <a:ext uri="{FF2B5EF4-FFF2-40B4-BE49-F238E27FC236}">
                <a16:creationId xmlns:a16="http://schemas.microsoft.com/office/drawing/2014/main" id="{5D87B770-8C39-AA49-873F-CD006FE38821}"/>
              </a:ext>
            </a:extLst>
          </p:cNvPr>
          <p:cNvGrpSpPr/>
          <p:nvPr/>
        </p:nvGrpSpPr>
        <p:grpSpPr>
          <a:xfrm>
            <a:off x="362942" y="4387619"/>
            <a:ext cx="3191195" cy="1988360"/>
            <a:chOff x="5768336" y="3641797"/>
            <a:chExt cx="3191195" cy="1988360"/>
          </a:xfrm>
        </p:grpSpPr>
        <p:sp>
          <p:nvSpPr>
            <p:cNvPr id="195" name="正方形/長方形 194">
              <a:extLst>
                <a:ext uri="{FF2B5EF4-FFF2-40B4-BE49-F238E27FC236}">
                  <a16:creationId xmlns:a16="http://schemas.microsoft.com/office/drawing/2014/main" id="{C6A5CEEB-323C-9949-8E9D-98AF30FC1825}"/>
                </a:ext>
              </a:extLst>
            </p:cNvPr>
            <p:cNvSpPr/>
            <p:nvPr/>
          </p:nvSpPr>
          <p:spPr>
            <a:xfrm>
              <a:off x="5768336" y="3641797"/>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0C27FAF3-1C8D-AC40-AED9-5B56BBB01F50}"/>
                </a:ext>
              </a:extLst>
            </p:cNvPr>
            <p:cNvSpPr/>
            <p:nvPr/>
          </p:nvSpPr>
          <p:spPr>
            <a:xfrm>
              <a:off x="6278059" y="396548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a:extLst>
                <a:ext uri="{FF2B5EF4-FFF2-40B4-BE49-F238E27FC236}">
                  <a16:creationId xmlns:a16="http://schemas.microsoft.com/office/drawing/2014/main" id="{05759BAF-D9E3-5548-8BE4-6E89BACA5844}"/>
                </a:ext>
              </a:extLst>
            </p:cNvPr>
            <p:cNvSpPr/>
            <p:nvPr/>
          </p:nvSpPr>
          <p:spPr>
            <a:xfrm>
              <a:off x="6356936" y="512874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円/楕円 198">
              <a:extLst>
                <a:ext uri="{FF2B5EF4-FFF2-40B4-BE49-F238E27FC236}">
                  <a16:creationId xmlns:a16="http://schemas.microsoft.com/office/drawing/2014/main" id="{9109FABE-2105-6A41-BAB5-78276842B599}"/>
                </a:ext>
              </a:extLst>
            </p:cNvPr>
            <p:cNvSpPr/>
            <p:nvPr/>
          </p:nvSpPr>
          <p:spPr>
            <a:xfrm>
              <a:off x="7176758" y="4454875"/>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CAFCA7D2-EB2E-9B42-A54D-014DA09B9A18}"/>
                </a:ext>
              </a:extLst>
            </p:cNvPr>
            <p:cNvSpPr/>
            <p:nvPr/>
          </p:nvSpPr>
          <p:spPr>
            <a:xfrm>
              <a:off x="7474577" y="378039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6653DCD1-317B-6247-95DF-082855D5C7EF}"/>
                </a:ext>
              </a:extLst>
            </p:cNvPr>
            <p:cNvSpPr/>
            <p:nvPr/>
          </p:nvSpPr>
          <p:spPr>
            <a:xfrm>
              <a:off x="8428414" y="4200978"/>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18953FFB-DB9F-4F4D-B92B-A99941AE53CB}"/>
                </a:ext>
              </a:extLst>
            </p:cNvPr>
            <p:cNvSpPr/>
            <p:nvPr/>
          </p:nvSpPr>
          <p:spPr>
            <a:xfrm>
              <a:off x="8055870" y="513111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a:extLst>
                <a:ext uri="{FF2B5EF4-FFF2-40B4-BE49-F238E27FC236}">
                  <a16:creationId xmlns:a16="http://schemas.microsoft.com/office/drawing/2014/main" id="{38538862-A7D9-2049-BB5F-A920EA6A0D0E}"/>
                </a:ext>
              </a:extLst>
            </p:cNvPr>
            <p:cNvSpPr/>
            <p:nvPr/>
          </p:nvSpPr>
          <p:spPr>
            <a:xfrm>
              <a:off x="7196068" y="516347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a:extLst>
                <a:ext uri="{FF2B5EF4-FFF2-40B4-BE49-F238E27FC236}">
                  <a16:creationId xmlns:a16="http://schemas.microsoft.com/office/drawing/2014/main" id="{AF5AFCBB-1C41-2145-9140-E3FB68E7F195}"/>
                </a:ext>
              </a:extLst>
            </p:cNvPr>
            <p:cNvCxnSpPr>
              <a:cxnSpLocks/>
              <a:stCxn id="196" idx="4"/>
              <a:endCxn id="198" idx="0"/>
            </p:cNvCxnSpPr>
            <p:nvPr/>
          </p:nvCxnSpPr>
          <p:spPr>
            <a:xfrm>
              <a:off x="6422277" y="4253920"/>
              <a:ext cx="78877" cy="874821"/>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6" name="直線コネクタ 205">
              <a:extLst>
                <a:ext uri="{FF2B5EF4-FFF2-40B4-BE49-F238E27FC236}">
                  <a16:creationId xmlns:a16="http://schemas.microsoft.com/office/drawing/2014/main" id="{957E7DD3-11F4-6849-8CAE-17975EF6C2BB}"/>
                </a:ext>
              </a:extLst>
            </p:cNvPr>
            <p:cNvCxnSpPr>
              <a:cxnSpLocks/>
              <a:stCxn id="199" idx="0"/>
              <a:endCxn id="200" idx="4"/>
            </p:cNvCxnSpPr>
            <p:nvPr/>
          </p:nvCxnSpPr>
          <p:spPr>
            <a:xfrm flipV="1">
              <a:off x="7363933" y="4068828"/>
              <a:ext cx="254862" cy="38604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7" name="直線コネクタ 206">
              <a:extLst>
                <a:ext uri="{FF2B5EF4-FFF2-40B4-BE49-F238E27FC236}">
                  <a16:creationId xmlns:a16="http://schemas.microsoft.com/office/drawing/2014/main" id="{2D093168-4D38-6342-89DB-937C2603E1B3}"/>
                </a:ext>
              </a:extLst>
            </p:cNvPr>
            <p:cNvCxnSpPr>
              <a:cxnSpLocks/>
              <a:stCxn id="198" idx="0"/>
              <a:endCxn id="199" idx="2"/>
            </p:cNvCxnSpPr>
            <p:nvPr/>
          </p:nvCxnSpPr>
          <p:spPr>
            <a:xfrm flipV="1">
              <a:off x="6501154" y="4642054"/>
              <a:ext cx="675604" cy="48668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9" name="直線コネクタ 208">
              <a:extLst>
                <a:ext uri="{FF2B5EF4-FFF2-40B4-BE49-F238E27FC236}">
                  <a16:creationId xmlns:a16="http://schemas.microsoft.com/office/drawing/2014/main" id="{0D3774FF-5A73-D344-AE3C-7A456AEF0555}"/>
                </a:ext>
              </a:extLst>
            </p:cNvPr>
            <p:cNvCxnSpPr>
              <a:cxnSpLocks/>
              <a:stCxn id="199" idx="6"/>
              <a:endCxn id="201" idx="2"/>
            </p:cNvCxnSpPr>
            <p:nvPr/>
          </p:nvCxnSpPr>
          <p:spPr>
            <a:xfrm flipV="1">
              <a:off x="7551108" y="4345195"/>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a:extLst>
                <a:ext uri="{FF2B5EF4-FFF2-40B4-BE49-F238E27FC236}">
                  <a16:creationId xmlns:a16="http://schemas.microsoft.com/office/drawing/2014/main" id="{F4C5B70F-2ED0-1A4F-A5F8-9A80247A4CD5}"/>
                </a:ext>
              </a:extLst>
            </p:cNvPr>
            <p:cNvCxnSpPr>
              <a:cxnSpLocks/>
              <a:stCxn id="199" idx="5"/>
              <a:endCxn id="202" idx="0"/>
            </p:cNvCxnSpPr>
            <p:nvPr/>
          </p:nvCxnSpPr>
          <p:spPr>
            <a:xfrm>
              <a:off x="7496286" y="4774409"/>
              <a:ext cx="703802" cy="35670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BA7403A7-1AF2-4542-83D3-FABC0355ADC7}"/>
                </a:ext>
              </a:extLst>
            </p:cNvPr>
            <p:cNvCxnSpPr>
              <a:cxnSpLocks/>
              <a:stCxn id="199" idx="4"/>
              <a:endCxn id="204" idx="0"/>
            </p:cNvCxnSpPr>
            <p:nvPr/>
          </p:nvCxnSpPr>
          <p:spPr>
            <a:xfrm flipH="1">
              <a:off x="7340286" y="4829232"/>
              <a:ext cx="23647" cy="33423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2386315D-76FB-674C-91EF-1B4C568D38AF}"/>
                </a:ext>
              </a:extLst>
            </p:cNvPr>
            <p:cNvCxnSpPr>
              <a:cxnSpLocks/>
              <a:endCxn id="198" idx="6"/>
            </p:cNvCxnSpPr>
            <p:nvPr/>
          </p:nvCxnSpPr>
          <p:spPr>
            <a:xfrm flipH="1" flipV="1">
              <a:off x="6645371" y="5272958"/>
              <a:ext cx="547722" cy="3473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380" name="グループ化 379">
            <a:extLst>
              <a:ext uri="{FF2B5EF4-FFF2-40B4-BE49-F238E27FC236}">
                <a16:creationId xmlns:a16="http://schemas.microsoft.com/office/drawing/2014/main" id="{CA036C0A-CD07-B54F-A548-1EC18216454D}"/>
              </a:ext>
            </a:extLst>
          </p:cNvPr>
          <p:cNvGrpSpPr/>
          <p:nvPr/>
        </p:nvGrpSpPr>
        <p:grpSpPr>
          <a:xfrm>
            <a:off x="362942" y="1559041"/>
            <a:ext cx="8462133" cy="4830103"/>
            <a:chOff x="356806" y="1190826"/>
            <a:chExt cx="8462133" cy="4830103"/>
          </a:xfrm>
        </p:grpSpPr>
        <p:sp>
          <p:nvSpPr>
            <p:cNvPr id="354" name="テキスト ボックス 353">
              <a:extLst>
                <a:ext uri="{FF2B5EF4-FFF2-40B4-BE49-F238E27FC236}">
                  <a16:creationId xmlns:a16="http://schemas.microsoft.com/office/drawing/2014/main" id="{83D94248-BE84-C748-9BD7-EB56EA49EA61}"/>
                </a:ext>
              </a:extLst>
            </p:cNvPr>
            <p:cNvSpPr txBox="1"/>
            <p:nvPr/>
          </p:nvSpPr>
          <p:spPr>
            <a:xfrm rot="20109664">
              <a:off x="5579589" y="1190826"/>
              <a:ext cx="1107996" cy="646331"/>
            </a:xfrm>
            <a:prstGeom prst="rect">
              <a:avLst/>
            </a:prstGeom>
            <a:noFill/>
          </p:spPr>
          <p:txBody>
            <a:bodyPr wrap="none" rtlCol="0">
              <a:spAutoFit/>
            </a:bodyPr>
            <a:lstStyle/>
            <a:p>
              <a:pPr algn="ctr"/>
              <a:r>
                <a:rPr kumimoji="1" lang="ja-JP" altLang="en-US" sz="3600" b="1">
                  <a:solidFill>
                    <a:schemeClr val="accent6">
                      <a:lumMod val="75000"/>
                    </a:schemeClr>
                  </a:solidFill>
                  <a:latin typeface="Meiryo" panose="020B0604030504040204" pitchFamily="34" charset="-128"/>
                  <a:ea typeface="Meiryo" panose="020B0604030504040204" pitchFamily="34" charset="-128"/>
                </a:rPr>
                <a:t>歴史</a:t>
              </a:r>
            </a:p>
          </p:txBody>
        </p:sp>
        <p:cxnSp>
          <p:nvCxnSpPr>
            <p:cNvPr id="347" name="直線矢印コネクタ 346">
              <a:extLst>
                <a:ext uri="{FF2B5EF4-FFF2-40B4-BE49-F238E27FC236}">
                  <a16:creationId xmlns:a16="http://schemas.microsoft.com/office/drawing/2014/main" id="{A54A5DB2-887E-3649-9076-9C6FBACE1065}"/>
                </a:ext>
              </a:extLst>
            </p:cNvPr>
            <p:cNvCxnSpPr>
              <a:cxnSpLocks/>
            </p:cNvCxnSpPr>
            <p:nvPr/>
          </p:nvCxnSpPr>
          <p:spPr>
            <a:xfrm flipV="1">
              <a:off x="356806" y="1666012"/>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49" name="直線矢印コネクタ 348">
              <a:extLst>
                <a:ext uri="{FF2B5EF4-FFF2-40B4-BE49-F238E27FC236}">
                  <a16:creationId xmlns:a16="http://schemas.microsoft.com/office/drawing/2014/main" id="{8262CA56-D70F-2549-8161-B0E76CA57FBE}"/>
                </a:ext>
              </a:extLst>
            </p:cNvPr>
            <p:cNvCxnSpPr>
              <a:cxnSpLocks/>
            </p:cNvCxnSpPr>
            <p:nvPr/>
          </p:nvCxnSpPr>
          <p:spPr>
            <a:xfrm flipV="1">
              <a:off x="3548001" y="3648234"/>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0" name="直線矢印コネクタ 349">
              <a:extLst>
                <a:ext uri="{FF2B5EF4-FFF2-40B4-BE49-F238E27FC236}">
                  <a16:creationId xmlns:a16="http://schemas.microsoft.com/office/drawing/2014/main" id="{380D5539-9BBF-D64C-92E9-06F2CAC25A5E}"/>
                </a:ext>
              </a:extLst>
            </p:cNvPr>
            <p:cNvCxnSpPr>
              <a:cxnSpLocks/>
            </p:cNvCxnSpPr>
            <p:nvPr/>
          </p:nvCxnSpPr>
          <p:spPr>
            <a:xfrm flipV="1">
              <a:off x="3535727" y="1641465"/>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grpSp>
      <p:cxnSp>
        <p:nvCxnSpPr>
          <p:cNvPr id="364" name="直線矢印コネクタ 363">
            <a:extLst>
              <a:ext uri="{FF2B5EF4-FFF2-40B4-BE49-F238E27FC236}">
                <a16:creationId xmlns:a16="http://schemas.microsoft.com/office/drawing/2014/main" id="{01EF2CFE-D623-F642-9896-E28CBF83B586}"/>
              </a:ext>
            </a:extLst>
          </p:cNvPr>
          <p:cNvCxnSpPr>
            <a:cxnSpLocks/>
          </p:cNvCxnSpPr>
          <p:nvPr/>
        </p:nvCxnSpPr>
        <p:spPr>
          <a:xfrm>
            <a:off x="1293655" y="1955853"/>
            <a:ext cx="1515911" cy="1278440"/>
          </a:xfrm>
          <a:prstGeom prst="straightConnector1">
            <a:avLst/>
          </a:prstGeom>
          <a:ln w="38100">
            <a:solidFill>
              <a:srgbClr val="0432FF"/>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388" name="グループ化 387">
            <a:extLst>
              <a:ext uri="{FF2B5EF4-FFF2-40B4-BE49-F238E27FC236}">
                <a16:creationId xmlns:a16="http://schemas.microsoft.com/office/drawing/2014/main" id="{A2229054-5FCC-5C4B-9375-2E82576AFC97}"/>
              </a:ext>
            </a:extLst>
          </p:cNvPr>
          <p:cNvGrpSpPr/>
          <p:nvPr/>
        </p:nvGrpSpPr>
        <p:grpSpPr>
          <a:xfrm>
            <a:off x="6893009" y="1342326"/>
            <a:ext cx="1717080" cy="675519"/>
            <a:chOff x="6893009" y="1342326"/>
            <a:chExt cx="1717080" cy="675519"/>
          </a:xfrm>
        </p:grpSpPr>
        <p:sp>
          <p:nvSpPr>
            <p:cNvPr id="382" name="四角形吹き出し 381">
              <a:extLst>
                <a:ext uri="{FF2B5EF4-FFF2-40B4-BE49-F238E27FC236}">
                  <a16:creationId xmlns:a16="http://schemas.microsoft.com/office/drawing/2014/main" id="{7AA33755-570F-254F-AD57-19DE504DBCC7}"/>
                </a:ext>
              </a:extLst>
            </p:cNvPr>
            <p:cNvSpPr/>
            <p:nvPr/>
          </p:nvSpPr>
          <p:spPr>
            <a:xfrm>
              <a:off x="6893009" y="1342326"/>
              <a:ext cx="1717080" cy="603029"/>
            </a:xfrm>
            <a:prstGeom prst="wedgeRectCallout">
              <a:avLst>
                <a:gd name="adj1" fmla="val -68339"/>
                <a:gd name="adj2" fmla="val 31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3" name="正方形/長方形 382">
              <a:extLst>
                <a:ext uri="{FF2B5EF4-FFF2-40B4-BE49-F238E27FC236}">
                  <a16:creationId xmlns:a16="http://schemas.microsoft.com/office/drawing/2014/main" id="{57AB86DC-FBC3-BA40-BC71-F3D90AB9F865}"/>
                </a:ext>
              </a:extLst>
            </p:cNvPr>
            <p:cNvSpPr/>
            <p:nvPr/>
          </p:nvSpPr>
          <p:spPr>
            <a:xfrm>
              <a:off x="6893009" y="1371514"/>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歴史的必然から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理由</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grpSp>
        <p:nvGrpSpPr>
          <p:cNvPr id="387" name="グループ化 386">
            <a:extLst>
              <a:ext uri="{FF2B5EF4-FFF2-40B4-BE49-F238E27FC236}">
                <a16:creationId xmlns:a16="http://schemas.microsoft.com/office/drawing/2014/main" id="{53354C4F-A65E-FD47-9C9D-FC6332AD05BD}"/>
              </a:ext>
            </a:extLst>
          </p:cNvPr>
          <p:cNvGrpSpPr/>
          <p:nvPr/>
        </p:nvGrpSpPr>
        <p:grpSpPr>
          <a:xfrm>
            <a:off x="2310685" y="2018693"/>
            <a:ext cx="1717080" cy="675519"/>
            <a:chOff x="2310685" y="2018693"/>
            <a:chExt cx="1717080" cy="675519"/>
          </a:xfrm>
        </p:grpSpPr>
        <p:sp>
          <p:nvSpPr>
            <p:cNvPr id="384" name="四角形吹き出し 383">
              <a:extLst>
                <a:ext uri="{FF2B5EF4-FFF2-40B4-BE49-F238E27FC236}">
                  <a16:creationId xmlns:a16="http://schemas.microsoft.com/office/drawing/2014/main" id="{F9A5B27E-3563-814A-897F-113FBD74F766}"/>
                </a:ext>
              </a:extLst>
            </p:cNvPr>
            <p:cNvSpPr/>
            <p:nvPr/>
          </p:nvSpPr>
          <p:spPr>
            <a:xfrm>
              <a:off x="2310685" y="2018693"/>
              <a:ext cx="1717080" cy="603029"/>
            </a:xfrm>
            <a:prstGeom prst="wedgeRectCallout">
              <a:avLst>
                <a:gd name="adj1" fmla="val 20297"/>
                <a:gd name="adj2" fmla="val 17841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5" name="正方形/長方形 384">
              <a:extLst>
                <a:ext uri="{FF2B5EF4-FFF2-40B4-BE49-F238E27FC236}">
                  <a16:creationId xmlns:a16="http://schemas.microsoft.com/office/drawing/2014/main" id="{63618334-41BF-8B4B-8F2E-FF893C030747}"/>
                </a:ext>
              </a:extLst>
            </p:cNvPr>
            <p:cNvSpPr/>
            <p:nvPr/>
          </p:nvSpPr>
          <p:spPr>
            <a:xfrm>
              <a:off x="2310685" y="2047881"/>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相互の関係から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役割</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sp>
        <p:nvSpPr>
          <p:cNvPr id="386" name="テキスト ボックス 385">
            <a:extLst>
              <a:ext uri="{FF2B5EF4-FFF2-40B4-BE49-F238E27FC236}">
                <a16:creationId xmlns:a16="http://schemas.microsoft.com/office/drawing/2014/main" id="{A43D0C86-177A-0547-AED5-06009420C79E}"/>
              </a:ext>
            </a:extLst>
          </p:cNvPr>
          <p:cNvSpPr txBox="1"/>
          <p:nvPr/>
        </p:nvSpPr>
        <p:spPr>
          <a:xfrm>
            <a:off x="5568791" y="5513672"/>
            <a:ext cx="3185487" cy="861774"/>
          </a:xfrm>
          <a:prstGeom prst="rect">
            <a:avLst/>
          </a:prstGeom>
          <a:noFill/>
        </p:spPr>
        <p:txBody>
          <a:bodyPr wrap="none" rtlCol="0">
            <a:spAutoFit/>
          </a:bodyPr>
          <a:lstStyle/>
          <a:p>
            <a:pPr algn="r"/>
            <a:r>
              <a:rPr kumimoji="1" lang="ja-JP" altLang="en-US" sz="3200" b="1">
                <a:solidFill>
                  <a:srgbClr val="0070C0"/>
                </a:solidFill>
                <a:latin typeface="Meiryo" panose="020B0604030504040204" pitchFamily="34" charset="-128"/>
                <a:ea typeface="Meiryo" panose="020B0604030504040204" pitchFamily="34" charset="-128"/>
              </a:rPr>
              <a:t>トレンド</a:t>
            </a:r>
            <a:r>
              <a:rPr kumimoji="1" lang="ja-JP" altLang="en-US">
                <a:solidFill>
                  <a:srgbClr val="0070C0"/>
                </a:solidFill>
                <a:latin typeface="Meiryo" panose="020B0604030504040204" pitchFamily="34" charset="-128"/>
                <a:ea typeface="Meiryo" panose="020B0604030504040204" pitchFamily="34" charset="-128"/>
              </a:rPr>
              <a:t>とは</a:t>
            </a:r>
            <a:endParaRPr kumimoji="1"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a:t>
            </a:r>
            <a:r>
              <a:rPr lang="ja-JP" altLang="en-US" b="1">
                <a:solidFill>
                  <a:srgbClr val="0432FF"/>
                </a:solidFill>
                <a:latin typeface="Meiryo" panose="020B0604030504040204" pitchFamily="34" charset="-128"/>
                <a:ea typeface="Meiryo" panose="020B0604030504040204" pitchFamily="34" charset="-128"/>
              </a:rPr>
              <a:t>関係</a:t>
            </a:r>
            <a:r>
              <a:rPr lang="ja-JP" altLang="en-US">
                <a:solidFill>
                  <a:srgbClr val="0070C0"/>
                </a:solidFill>
                <a:latin typeface="Meiryo" panose="020B0604030504040204" pitchFamily="34" charset="-128"/>
                <a:ea typeface="Meiryo" panose="020B0604030504040204" pitchFamily="34" charset="-128"/>
              </a:rPr>
              <a:t>」が変化する「</a:t>
            </a:r>
            <a:r>
              <a:rPr lang="ja-JP" altLang="en-US" b="1">
                <a:solidFill>
                  <a:schemeClr val="accent6">
                    <a:lumMod val="75000"/>
                  </a:schemeClr>
                </a:solidFill>
                <a:latin typeface="Meiryo" panose="020B0604030504040204" pitchFamily="34" charset="-128"/>
                <a:ea typeface="Meiryo" panose="020B0604030504040204" pitchFamily="34" charset="-128"/>
              </a:rPr>
              <a:t>歴史</a:t>
            </a:r>
            <a:r>
              <a:rPr lang="ja-JP" altLang="en-US">
                <a:solidFill>
                  <a:srgbClr val="0070C0"/>
                </a:solidFill>
                <a:latin typeface="Meiryo" panose="020B0604030504040204" pitchFamily="34" charset="-128"/>
                <a:ea typeface="Meiryo" panose="020B0604030504040204" pitchFamily="34" charset="-128"/>
              </a:rPr>
              <a:t>」</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951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wipe(down)">
                                      <p:cBhvr>
                                        <p:cTn id="7" dur="5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500"/>
                                        <p:tgtEl>
                                          <p:spTgt spid="1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7"/>
                                        </p:tgtEl>
                                        <p:attrNameLst>
                                          <p:attrName>style.visibility</p:attrName>
                                        </p:attrNameLst>
                                      </p:cBhvr>
                                      <p:to>
                                        <p:strVal val="visible"/>
                                      </p:to>
                                    </p:set>
                                    <p:animEffect transition="in" filter="fade">
                                      <p:cBhvr>
                                        <p:cTn id="21" dur="500"/>
                                        <p:tgtEl>
                                          <p:spTgt spid="29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98"/>
                                        </p:tgtEl>
                                        <p:attrNameLst>
                                          <p:attrName>style.visibility</p:attrName>
                                        </p:attrNameLst>
                                      </p:cBhvr>
                                      <p:to>
                                        <p:strVal val="visible"/>
                                      </p:to>
                                    </p:set>
                                    <p:animEffect transition="in" filter="fade">
                                      <p:cBhvr>
                                        <p:cTn id="25" dur="500"/>
                                        <p:tgtEl>
                                          <p:spTgt spid="298"/>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80"/>
                                        </p:tgtEl>
                                        <p:attrNameLst>
                                          <p:attrName>style.visibility</p:attrName>
                                        </p:attrNameLst>
                                      </p:cBhvr>
                                      <p:to>
                                        <p:strVal val="visible"/>
                                      </p:to>
                                    </p:set>
                                    <p:animEffect transition="in" filter="wipe(down)">
                                      <p:cBhvr>
                                        <p:cTn id="29" dur="500"/>
                                        <p:tgtEl>
                                          <p:spTgt spid="38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88"/>
                                        </p:tgtEl>
                                        <p:attrNameLst>
                                          <p:attrName>style.visibility</p:attrName>
                                        </p:attrNameLst>
                                      </p:cBhvr>
                                      <p:to>
                                        <p:strVal val="visible"/>
                                      </p:to>
                                    </p:set>
                                    <p:animEffect transition="in" filter="wipe(left)">
                                      <p:cBhvr>
                                        <p:cTn id="34" dur="500"/>
                                        <p:tgtEl>
                                          <p:spTgt spid="38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386"/>
                                        </p:tgtEl>
                                        <p:attrNameLst>
                                          <p:attrName>style.visibility</p:attrName>
                                        </p:attrNameLst>
                                      </p:cBhvr>
                                      <p:to>
                                        <p:strVal val="visible"/>
                                      </p:to>
                                    </p:set>
                                    <p:anim calcmode="lin" valueType="num">
                                      <p:cBhvr additive="base">
                                        <p:cTn id="39" dur="500"/>
                                        <p:tgtEl>
                                          <p:spTgt spid="386"/>
                                        </p:tgtEl>
                                        <p:attrNameLst>
                                          <p:attrName>ppt_x</p:attrName>
                                        </p:attrNameLst>
                                      </p:cBhvr>
                                      <p:tavLst>
                                        <p:tav tm="0">
                                          <p:val>
                                            <p:strVal val="#ppt_x-#ppt_w*1.125000"/>
                                          </p:val>
                                        </p:tav>
                                        <p:tav tm="100000">
                                          <p:val>
                                            <p:strVal val="#ppt_x"/>
                                          </p:val>
                                        </p:tav>
                                      </p:tavLst>
                                    </p:anim>
                                    <p:animEffect transition="in" filter="wipe(right)">
                                      <p:cBhvr>
                                        <p:cTn id="4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4946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31D198FD-807A-AA4A-BFD8-547A198E76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851" y="4983680"/>
            <a:ext cx="1847408" cy="1447247"/>
          </a:xfrm>
          <a:prstGeom prst="rect">
            <a:avLst/>
          </a:prstGeom>
        </p:spPr>
      </p:pic>
      <p:pic>
        <p:nvPicPr>
          <p:cNvPr id="40" name="図 39" descr="cloud.png">
            <a:extLst>
              <a:ext uri="{FF2B5EF4-FFF2-40B4-BE49-F238E27FC236}">
                <a16:creationId xmlns:a16="http://schemas.microsoft.com/office/drawing/2014/main" id="{A56E81F3-1612-D34B-B6CA-1E6AEB189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4732" y="1708881"/>
            <a:ext cx="1360688" cy="1360688"/>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en-US" altLang="ja-JP" dirty="0">
                <a:latin typeface="Meiryo" panose="020B0604030504040204" pitchFamily="34" charset="-128"/>
                <a:ea typeface="Meiryo" panose="020B0604030504040204" pitchFamily="34" charset="-128"/>
              </a:rPr>
              <a:t>UBER</a:t>
            </a:r>
            <a:r>
              <a:rPr kumimoji="1" lang="ja-JP" altLang="en-US" dirty="0">
                <a:latin typeface="Meiryo" panose="020B0604030504040204" pitchFamily="34" charset="-128"/>
                <a:ea typeface="Meiryo" panose="020B0604030504040204" pitchFamily="34" charset="-128"/>
              </a:rPr>
              <a:t>と</a:t>
            </a:r>
            <a:r>
              <a:rPr kumimoji="1" lang="en-US" altLang="ja-JP" dirty="0">
                <a:latin typeface="Meiryo" panose="020B0604030504040204" pitchFamily="34" charset="-128"/>
                <a:ea typeface="Meiryo" panose="020B0604030504040204" pitchFamily="34" charset="-128"/>
              </a:rPr>
              <a:t>Taxi</a:t>
            </a:r>
            <a:endParaRPr kumimoji="1" lang="ja-JP" altLang="en-US"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5" name="図 4">
            <a:extLst>
              <a:ext uri="{FF2B5EF4-FFF2-40B4-BE49-F238E27FC236}">
                <a16:creationId xmlns:a16="http://schemas.microsoft.com/office/drawing/2014/main" id="{69A9EC8F-B011-0246-AFA0-FD4BB7407D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7088" y="2014508"/>
            <a:ext cx="1620957" cy="1419238"/>
          </a:xfrm>
          <a:prstGeom prst="rect">
            <a:avLst/>
          </a:prstGeom>
        </p:spPr>
      </p:pic>
      <p:pic>
        <p:nvPicPr>
          <p:cNvPr id="15" name="図 14">
            <a:extLst>
              <a:ext uri="{FF2B5EF4-FFF2-40B4-BE49-F238E27FC236}">
                <a16:creationId xmlns:a16="http://schemas.microsoft.com/office/drawing/2014/main" id="{84A38F66-5E72-3449-928C-6759B0E62D2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21849" y="2102739"/>
            <a:ext cx="1097586" cy="1247257"/>
          </a:xfrm>
          <a:prstGeom prst="rect">
            <a:avLst/>
          </a:prstGeom>
        </p:spPr>
      </p:pic>
      <p:pic>
        <p:nvPicPr>
          <p:cNvPr id="18" name="図 17">
            <a:extLst>
              <a:ext uri="{FF2B5EF4-FFF2-40B4-BE49-F238E27FC236}">
                <a16:creationId xmlns:a16="http://schemas.microsoft.com/office/drawing/2014/main" id="{5B833D3F-A00A-DE46-8D91-8C9CA3B8A590}"/>
              </a:ext>
            </a:extLst>
          </p:cNvPr>
          <p:cNvPicPr>
            <a:picLocks noChangeAspect="1"/>
          </p:cNvPicPr>
          <p:nvPr/>
        </p:nvPicPr>
        <p:blipFill>
          <a:blip r:embed="rId9"/>
          <a:stretch>
            <a:fillRect/>
          </a:stretch>
        </p:blipFill>
        <p:spPr>
          <a:xfrm>
            <a:off x="2747011" y="2102739"/>
            <a:ext cx="931286" cy="1247257"/>
          </a:xfrm>
          <a:prstGeom prst="rect">
            <a:avLst/>
          </a:prstGeom>
        </p:spPr>
      </p:pic>
      <p:pic>
        <p:nvPicPr>
          <p:cNvPr id="25" name="図 24">
            <a:extLst>
              <a:ext uri="{FF2B5EF4-FFF2-40B4-BE49-F238E27FC236}">
                <a16:creationId xmlns:a16="http://schemas.microsoft.com/office/drawing/2014/main" id="{B774DA63-4F24-0A46-B43C-E5EEC2126534}"/>
              </a:ext>
            </a:extLst>
          </p:cNvPr>
          <p:cNvPicPr>
            <a:picLocks noChangeAspect="1"/>
          </p:cNvPicPr>
          <p:nvPr/>
        </p:nvPicPr>
        <p:blipFill>
          <a:blip r:embed="rId10"/>
          <a:stretch>
            <a:fillRect/>
          </a:stretch>
        </p:blipFill>
        <p:spPr>
          <a:xfrm>
            <a:off x="457201" y="1981484"/>
            <a:ext cx="1669266" cy="1452262"/>
          </a:xfrm>
          <a:prstGeom prst="rect">
            <a:avLst/>
          </a:prstGeom>
        </p:spPr>
      </p:pic>
      <p:pic>
        <p:nvPicPr>
          <p:cNvPr id="26" name="図 25">
            <a:extLst>
              <a:ext uri="{FF2B5EF4-FFF2-40B4-BE49-F238E27FC236}">
                <a16:creationId xmlns:a16="http://schemas.microsoft.com/office/drawing/2014/main" id="{3A8CF11C-7FA6-7641-9DB3-DD7DBA67400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31808" y="4708836"/>
            <a:ext cx="1156621" cy="1776380"/>
          </a:xfrm>
          <a:prstGeom prst="rect">
            <a:avLst/>
          </a:prstGeom>
        </p:spPr>
      </p:pic>
    </p:spTree>
    <p:extLst>
      <p:ext uri="{BB962C8B-B14F-4D97-AF65-F5344CB8AC3E}">
        <p14:creationId xmlns:p14="http://schemas.microsoft.com/office/powerpoint/2010/main" val="220487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デジタル・トランスフォーメーションの実際</a:t>
            </a: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486723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デジタル・トランスフォーメーションの実際</a:t>
            </a:r>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420888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a:xfrm>
            <a:off x="230400" y="266400"/>
            <a:ext cx="8686800" cy="416221"/>
          </a:xfrm>
        </p:spPr>
        <p:txBody>
          <a:bodyPr lIns="0" rIns="0"/>
          <a:lstStyle/>
          <a:p>
            <a:r>
              <a:rPr kumimoji="1" lang="ja-JP" altLang="en-US" sz="2700" dirty="0"/>
              <a:t>デジタル・ディスラプターの創出する新しい価値</a:t>
            </a:r>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3712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C6B8903-609B-5749-8A91-F7AC632EB4D6}"/>
              </a:ext>
            </a:extLst>
          </p:cNvPr>
          <p:cNvSpPr/>
          <p:nvPr/>
        </p:nvSpPr>
        <p:spPr>
          <a:xfrm>
            <a:off x="889685" y="4106367"/>
            <a:ext cx="7401697" cy="347537"/>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14A2BD-0FA8-BB49-9368-17DA533BC34F}"/>
              </a:ext>
            </a:extLst>
          </p:cNvPr>
          <p:cNvSpPr/>
          <p:nvPr/>
        </p:nvSpPr>
        <p:spPr>
          <a:xfrm>
            <a:off x="889684" y="4461436"/>
            <a:ext cx="7401697" cy="347537"/>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もし、変わることができなければ</a:t>
            </a:r>
          </a:p>
        </p:txBody>
      </p:sp>
      <p:sp>
        <p:nvSpPr>
          <p:cNvPr id="12" name="Rectangle 9">
            <a:extLst>
              <a:ext uri="{FF2B5EF4-FFF2-40B4-BE49-F238E27FC236}">
                <a16:creationId xmlns:a16="http://schemas.microsoft.com/office/drawing/2014/main" id="{D0226853-C658-724A-BF9D-1D4DF8CBB178}"/>
              </a:ext>
            </a:extLst>
          </p:cNvPr>
          <p:cNvSpPr/>
          <p:nvPr/>
        </p:nvSpPr>
        <p:spPr>
          <a:xfrm>
            <a:off x="2037850" y="3821727"/>
            <a:ext cx="2528098" cy="1015663"/>
          </a:xfrm>
          <a:prstGeom prst="rect">
            <a:avLst/>
          </a:prstGeom>
        </p:spPr>
        <p:txBody>
          <a:bodyPr wrap="square" rIns="0">
            <a:spAutoFit/>
          </a:bodyPr>
          <a:lstStyle/>
          <a:p>
            <a:pPr algn="ctr"/>
            <a:r>
              <a:rPr lang="en-US" sz="2000" b="1" dirty="0">
                <a:solidFill>
                  <a:srgbClr val="009DE0"/>
                </a:solidFill>
                <a:latin typeface="Meiryo" panose="020B0604030504040204" pitchFamily="34" charset="-128"/>
                <a:ea typeface="Meiryo" panose="020B0604030504040204" pitchFamily="34" charset="-128"/>
                <a:cs typeface="Times New Roman" panose="02020603050405020304" pitchFamily="18" charset="0"/>
              </a:rPr>
              <a:t>1996</a:t>
            </a:r>
          </a:p>
          <a:p>
            <a:pPr algn="ctr"/>
            <a:r>
              <a:rPr lang="en-US" sz="2000" b="1" dirty="0">
                <a:solidFill>
                  <a:srgbClr val="0432FF"/>
                </a:solidFill>
                <a:latin typeface="Meiryo" panose="020B0604030504040204" pitchFamily="34" charset="-128"/>
                <a:ea typeface="Meiryo" panose="020B0604030504040204" pitchFamily="34" charset="-128"/>
                <a:cs typeface="Times New Roman" panose="02020603050405020304" pitchFamily="18" charset="0"/>
              </a:rPr>
              <a:t>$ 28 billion</a:t>
            </a:r>
          </a:p>
          <a:p>
            <a:pPr algn="ctr"/>
            <a:r>
              <a:rPr lang="en-US" sz="2000" b="1" dirty="0">
                <a:solidFill>
                  <a:srgbClr val="002A5A"/>
                </a:solidFill>
                <a:latin typeface="Meiryo" panose="020B0604030504040204" pitchFamily="34" charset="-128"/>
                <a:ea typeface="Meiryo" panose="020B0604030504040204" pitchFamily="34" charset="-128"/>
                <a:cs typeface="Times New Roman" panose="02020603050405020304" pitchFamily="18" charset="0"/>
              </a:rPr>
              <a:t>145,000</a:t>
            </a:r>
          </a:p>
        </p:txBody>
      </p:sp>
      <p:pic>
        <p:nvPicPr>
          <p:cNvPr id="13" name="Picture 2" descr="Image result for kodak icon">
            <a:extLst>
              <a:ext uri="{FF2B5EF4-FFF2-40B4-BE49-F238E27FC236}">
                <a16:creationId xmlns:a16="http://schemas.microsoft.com/office/drawing/2014/main" id="{0B332645-7CC0-EC4E-8CE4-7C7CCB86B7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3617" y="1891921"/>
            <a:ext cx="1856564" cy="18565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kodak icon">
            <a:extLst>
              <a:ext uri="{FF2B5EF4-FFF2-40B4-BE49-F238E27FC236}">
                <a16:creationId xmlns:a16="http://schemas.microsoft.com/office/drawing/2014/main" id="{7972C2DB-F8F6-1746-A3D2-11E05931E658}"/>
              </a:ext>
            </a:extLst>
          </p:cNvPr>
          <p:cNvPicPr>
            <a:picLocks noChangeAspect="1" noChangeArrowheads="1"/>
          </p:cNvPicPr>
          <p:nvPr/>
        </p:nvPicPr>
        <p:blipFill>
          <a:blip r:embed="rId2">
            <a:biLevel thresh="50000"/>
            <a:extLst>
              <a:ext uri="{28A0092B-C50C-407E-A947-70E740481C1C}">
                <a14:useLocalDpi xmlns:a14="http://schemas.microsoft.com/office/drawing/2010/main"/>
              </a:ext>
            </a:extLst>
          </a:blip>
          <a:srcRect/>
          <a:stretch>
            <a:fillRect/>
          </a:stretch>
        </p:blipFill>
        <p:spPr bwMode="auto">
          <a:xfrm>
            <a:off x="4350740" y="1891921"/>
            <a:ext cx="1856564" cy="18565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nstagram icon">
            <a:extLst>
              <a:ext uri="{FF2B5EF4-FFF2-40B4-BE49-F238E27FC236}">
                <a16:creationId xmlns:a16="http://schemas.microsoft.com/office/drawing/2014/main" id="{D4746249-B783-5B4E-A95E-43850FA6C11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6644" y="2035547"/>
            <a:ext cx="1569312" cy="15693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0">
            <a:extLst>
              <a:ext uri="{FF2B5EF4-FFF2-40B4-BE49-F238E27FC236}">
                <a16:creationId xmlns:a16="http://schemas.microsoft.com/office/drawing/2014/main" id="{E6377D4F-0553-714C-92F9-D7AF07A1C085}"/>
              </a:ext>
            </a:extLst>
          </p:cNvPr>
          <p:cNvSpPr/>
          <p:nvPr/>
        </p:nvSpPr>
        <p:spPr>
          <a:xfrm>
            <a:off x="4333667" y="3846834"/>
            <a:ext cx="1890710" cy="1015663"/>
          </a:xfrm>
          <a:prstGeom prst="rect">
            <a:avLst/>
          </a:prstGeom>
        </p:spPr>
        <p:txBody>
          <a:bodyPr wrap="square">
            <a:spAutoFit/>
          </a:bodyPr>
          <a:lstStyle/>
          <a:p>
            <a:pPr algn="ctr"/>
            <a:r>
              <a:rPr lang="en-US" sz="2000" b="1" dirty="0">
                <a:solidFill>
                  <a:srgbClr val="009DE0"/>
                </a:solidFill>
                <a:latin typeface="Meiryo" panose="020B0604030504040204" pitchFamily="34" charset="-128"/>
                <a:ea typeface="Meiryo" panose="020B0604030504040204" pitchFamily="34" charset="-128"/>
                <a:cs typeface="Times New Roman" panose="02020603050405020304" pitchFamily="18" charset="0"/>
              </a:rPr>
              <a:t>2012</a:t>
            </a:r>
          </a:p>
          <a:p>
            <a:pPr algn="ctr"/>
            <a:r>
              <a:rPr lang="en-US" sz="2000" b="1" dirty="0">
                <a:solidFill>
                  <a:srgbClr val="FF0000"/>
                </a:solidFill>
                <a:latin typeface="Meiryo" panose="020B0604030504040204" pitchFamily="34" charset="-128"/>
                <a:ea typeface="Meiryo" panose="020B0604030504040204" pitchFamily="34" charset="-128"/>
                <a:cs typeface="Times New Roman" panose="02020603050405020304" pitchFamily="18" charset="0"/>
              </a:rPr>
              <a:t>$ 0</a:t>
            </a:r>
          </a:p>
          <a:p>
            <a:pPr algn="ctr"/>
            <a:r>
              <a:rPr lang="en-US" sz="2000" b="1" dirty="0">
                <a:solidFill>
                  <a:srgbClr val="002A5A"/>
                </a:solidFill>
                <a:latin typeface="Meiryo" panose="020B0604030504040204" pitchFamily="34" charset="-128"/>
                <a:ea typeface="Meiryo" panose="020B0604030504040204" pitchFamily="34" charset="-128"/>
                <a:cs typeface="Times New Roman" panose="02020603050405020304" pitchFamily="18" charset="0"/>
              </a:rPr>
              <a:t>17,000</a:t>
            </a:r>
          </a:p>
        </p:txBody>
      </p:sp>
      <p:sp>
        <p:nvSpPr>
          <p:cNvPr id="17" name="Rectangle 21">
            <a:extLst>
              <a:ext uri="{FF2B5EF4-FFF2-40B4-BE49-F238E27FC236}">
                <a16:creationId xmlns:a16="http://schemas.microsoft.com/office/drawing/2014/main" id="{5A6D1178-084E-A244-9A02-31D485688A22}"/>
              </a:ext>
            </a:extLst>
          </p:cNvPr>
          <p:cNvSpPr/>
          <p:nvPr/>
        </p:nvSpPr>
        <p:spPr>
          <a:xfrm>
            <a:off x="6065791" y="3866552"/>
            <a:ext cx="2851019" cy="1015663"/>
          </a:xfrm>
          <a:prstGeom prst="rect">
            <a:avLst/>
          </a:prstGeom>
        </p:spPr>
        <p:txBody>
          <a:bodyPr wrap="square">
            <a:spAutoFit/>
          </a:bodyPr>
          <a:lstStyle/>
          <a:p>
            <a:pPr algn="ctr"/>
            <a:r>
              <a:rPr lang="en-US" sz="2000" b="1" dirty="0">
                <a:solidFill>
                  <a:srgbClr val="009DE0"/>
                </a:solidFill>
                <a:latin typeface="Meiryo" panose="020B0604030504040204" pitchFamily="34" charset="-128"/>
                <a:ea typeface="Meiryo" panose="020B0604030504040204" pitchFamily="34" charset="-128"/>
                <a:cs typeface="Times New Roman" panose="02020603050405020304" pitchFamily="18" charset="0"/>
              </a:rPr>
              <a:t>2012</a:t>
            </a:r>
          </a:p>
          <a:p>
            <a:pPr algn="ctr"/>
            <a:r>
              <a:rPr lang="en-US" sz="2000" b="1" dirty="0">
                <a:solidFill>
                  <a:srgbClr val="0052FF"/>
                </a:solidFill>
                <a:latin typeface="Meiryo" panose="020B0604030504040204" pitchFamily="34" charset="-128"/>
                <a:ea typeface="Meiryo" panose="020B0604030504040204" pitchFamily="34" charset="-128"/>
                <a:cs typeface="Times New Roman" panose="02020603050405020304" pitchFamily="18" charset="0"/>
              </a:rPr>
              <a:t>$ 1 billion</a:t>
            </a:r>
          </a:p>
          <a:p>
            <a:pPr algn="ctr"/>
            <a:r>
              <a:rPr lang="en-US" sz="2000" b="1" dirty="0">
                <a:solidFill>
                  <a:srgbClr val="0052FF"/>
                </a:solidFill>
                <a:latin typeface="Meiryo" panose="020B0604030504040204" pitchFamily="34" charset="-128"/>
                <a:ea typeface="Meiryo" panose="020B0604030504040204" pitchFamily="34" charset="-128"/>
                <a:cs typeface="Times New Roman" panose="02020603050405020304" pitchFamily="18" charset="0"/>
              </a:rPr>
              <a:t>13</a:t>
            </a:r>
          </a:p>
        </p:txBody>
      </p:sp>
      <p:sp>
        <p:nvSpPr>
          <p:cNvPr id="4" name="正方形/長方形 3">
            <a:extLst>
              <a:ext uri="{FF2B5EF4-FFF2-40B4-BE49-F238E27FC236}">
                <a16:creationId xmlns:a16="http://schemas.microsoft.com/office/drawing/2014/main" id="{2A2457E1-86B5-9344-BA7C-C402C52FF12F}"/>
              </a:ext>
            </a:extLst>
          </p:cNvPr>
          <p:cNvSpPr/>
          <p:nvPr/>
        </p:nvSpPr>
        <p:spPr>
          <a:xfrm>
            <a:off x="966823" y="4129504"/>
            <a:ext cx="1975448" cy="707886"/>
          </a:xfrm>
          <a:prstGeom prst="rect">
            <a:avLst/>
          </a:prstGeom>
        </p:spPr>
        <p:txBody>
          <a:bodyPr wrap="square">
            <a:spAutoFit/>
          </a:bodyPr>
          <a:lstStyle/>
          <a:p>
            <a:r>
              <a:rPr lang="ja-JP" altLang="en-US" sz="2000">
                <a:solidFill>
                  <a:srgbClr val="002A5A"/>
                </a:solidFill>
                <a:latin typeface="Meiryo" panose="020B0604030504040204" pitchFamily="34" charset="-128"/>
                <a:ea typeface="Meiryo" panose="020B0604030504040204" pitchFamily="34" charset="-128"/>
                <a:cs typeface="Times New Roman" panose="02020603050405020304" pitchFamily="18" charset="0"/>
              </a:rPr>
              <a:t>企業評価額</a:t>
            </a:r>
            <a:r>
              <a:rPr lang="en-US" altLang="ja-JP" sz="2000" dirty="0">
                <a:solidFill>
                  <a:srgbClr val="002A5A"/>
                </a:solidFill>
                <a:latin typeface="Meiryo" panose="020B0604030504040204" pitchFamily="34" charset="-128"/>
                <a:ea typeface="Meiryo" panose="020B0604030504040204" pitchFamily="34" charset="-128"/>
                <a:cs typeface="Times New Roman" panose="02020603050405020304" pitchFamily="18" charset="0"/>
              </a:rPr>
              <a:t>:</a:t>
            </a:r>
            <a:endParaRPr lang="en-US" altLang="ja-JP" sz="2000" b="1" dirty="0">
              <a:solidFill>
                <a:srgbClr val="FF0000"/>
              </a:solidFill>
              <a:latin typeface="Meiryo" panose="020B0604030504040204" pitchFamily="34" charset="-128"/>
              <a:ea typeface="Meiryo" panose="020B0604030504040204" pitchFamily="34" charset="-128"/>
              <a:cs typeface="Times New Roman" panose="02020603050405020304" pitchFamily="18" charset="0"/>
            </a:endParaRPr>
          </a:p>
          <a:p>
            <a:r>
              <a:rPr lang="ja-JP" altLang="en-US" sz="2000">
                <a:solidFill>
                  <a:srgbClr val="002A5A"/>
                </a:solidFill>
                <a:latin typeface="Meiryo" panose="020B0604030504040204" pitchFamily="34" charset="-128"/>
                <a:ea typeface="Meiryo" panose="020B0604030504040204" pitchFamily="34" charset="-128"/>
                <a:cs typeface="Times New Roman" panose="02020603050405020304" pitchFamily="18" charset="0"/>
              </a:rPr>
              <a:t>従業員数　</a:t>
            </a:r>
            <a:r>
              <a:rPr lang="en-US" altLang="ja-JP" sz="2000" dirty="0">
                <a:solidFill>
                  <a:srgbClr val="002A5A"/>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2000">
                <a:solidFill>
                  <a:srgbClr val="002A5A"/>
                </a:solidFill>
                <a:latin typeface="Meiryo" panose="020B0604030504040204" pitchFamily="34" charset="-128"/>
                <a:ea typeface="Meiryo" panose="020B0604030504040204" pitchFamily="34" charset="-128"/>
                <a:cs typeface="Times New Roman" panose="02020603050405020304" pitchFamily="18" charset="0"/>
              </a:rPr>
              <a:t>　</a:t>
            </a:r>
            <a:endParaRPr lang="ja-JP" altLang="en-US" sz="2000">
              <a:latin typeface="Meiryo" panose="020B0604030504040204" pitchFamily="34" charset="-128"/>
              <a:ea typeface="Meiryo" panose="020B0604030504040204" pitchFamily="34" charset="-128"/>
            </a:endParaRPr>
          </a:p>
        </p:txBody>
      </p:sp>
      <p:sp>
        <p:nvSpPr>
          <p:cNvPr id="5" name="右矢印 4">
            <a:extLst>
              <a:ext uri="{FF2B5EF4-FFF2-40B4-BE49-F238E27FC236}">
                <a16:creationId xmlns:a16="http://schemas.microsoft.com/office/drawing/2014/main" id="{3FF83D13-F08A-8E45-BB39-9EB161424CB2}"/>
              </a:ext>
            </a:extLst>
          </p:cNvPr>
          <p:cNvSpPr/>
          <p:nvPr/>
        </p:nvSpPr>
        <p:spPr>
          <a:xfrm>
            <a:off x="4193130" y="3920239"/>
            <a:ext cx="281074" cy="51758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6CB5C8-8288-4B48-A8E6-0A43DE8761A5}"/>
              </a:ext>
            </a:extLst>
          </p:cNvPr>
          <p:cNvSpPr txBox="1"/>
          <p:nvPr/>
        </p:nvSpPr>
        <p:spPr>
          <a:xfrm>
            <a:off x="6139184" y="2643627"/>
            <a:ext cx="513282" cy="461665"/>
          </a:xfrm>
          <a:prstGeom prst="rect">
            <a:avLst/>
          </a:prstGeom>
          <a:noFill/>
        </p:spPr>
        <p:txBody>
          <a:bodyPr wrap="none" rtlCol="0">
            <a:spAutoFit/>
          </a:bodyPr>
          <a:lstStyle/>
          <a:p>
            <a:pPr algn="ctr"/>
            <a:r>
              <a:rPr kumimoji="1" lang="en-US" altLang="ja-JP" sz="2400" dirty="0">
                <a:solidFill>
                  <a:schemeClr val="accent6">
                    <a:lumMod val="50000"/>
                  </a:schemeClr>
                </a:solidFill>
                <a:latin typeface="Meiryo" panose="020B0604030504040204" pitchFamily="34" charset="-128"/>
                <a:ea typeface="Meiryo" panose="020B0604030504040204" pitchFamily="34" charset="-128"/>
              </a:rPr>
              <a:t>vs</a:t>
            </a:r>
            <a:endParaRPr kumimoji="1" lang="ja-JP" altLang="en-US" sz="2400">
              <a:solidFill>
                <a:schemeClr val="accent6">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7BB12392-2809-E94B-AAB2-BC5604E4675C}"/>
              </a:ext>
            </a:extLst>
          </p:cNvPr>
          <p:cNvSpPr txBox="1"/>
          <p:nvPr/>
        </p:nvSpPr>
        <p:spPr>
          <a:xfrm>
            <a:off x="6816660" y="4837390"/>
            <a:ext cx="1349280" cy="707886"/>
          </a:xfrm>
          <a:prstGeom prst="rect">
            <a:avLst/>
          </a:prstGeom>
          <a:noFill/>
        </p:spPr>
        <p:txBody>
          <a:bodyPr wrap="none" rtlCol="0">
            <a:spAutoFit/>
          </a:bodyPr>
          <a:lstStyle/>
          <a:p>
            <a:pPr algn="ctr"/>
            <a:r>
              <a:rPr kumimoji="1" lang="en-US" altLang="ja-JP" sz="2000" dirty="0">
                <a:solidFill>
                  <a:srgbClr val="0432FF"/>
                </a:solidFill>
                <a:latin typeface="Meiryo" panose="020B0604030504040204" pitchFamily="34" charset="-128"/>
                <a:ea typeface="Meiryo" panose="020B0604030504040204" pitchFamily="34" charset="-128"/>
              </a:rPr>
              <a:t>Facebook</a:t>
            </a:r>
          </a:p>
          <a:p>
            <a:pPr algn="ctr"/>
            <a:r>
              <a:rPr lang="ja-JP" altLang="en-US" sz="2000">
                <a:solidFill>
                  <a:srgbClr val="0432FF"/>
                </a:solidFill>
                <a:latin typeface="Meiryo" panose="020B0604030504040204" pitchFamily="34" charset="-128"/>
                <a:ea typeface="Meiryo" panose="020B0604030504040204" pitchFamily="34" charset="-128"/>
              </a:rPr>
              <a:t>が買収</a:t>
            </a:r>
            <a:endParaRPr kumimoji="1" lang="ja-JP" altLang="en-US" sz="2000">
              <a:solidFill>
                <a:srgbClr val="0432FF"/>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1E75908-4A1C-A449-9F86-1C5F76B7AF00}"/>
              </a:ext>
            </a:extLst>
          </p:cNvPr>
          <p:cNvSpPr txBox="1"/>
          <p:nvPr/>
        </p:nvSpPr>
        <p:spPr>
          <a:xfrm>
            <a:off x="4930208" y="4991278"/>
            <a:ext cx="697627" cy="400110"/>
          </a:xfrm>
          <a:prstGeom prst="rect">
            <a:avLst/>
          </a:prstGeom>
          <a:noFill/>
        </p:spPr>
        <p:txBody>
          <a:bodyPr wrap="none" rtlCol="0">
            <a:spAutoFit/>
          </a:bodyPr>
          <a:lstStyle/>
          <a:p>
            <a:pPr algn="ctr"/>
            <a:r>
              <a:rPr kumimoji="1" lang="ja-JP" altLang="en-US" sz="2000">
                <a:solidFill>
                  <a:srgbClr val="FF0000"/>
                </a:solidFill>
                <a:latin typeface="Meiryo" panose="020B0604030504040204" pitchFamily="34" charset="-128"/>
                <a:ea typeface="Meiryo" panose="020B0604030504040204" pitchFamily="34" charset="-128"/>
              </a:rPr>
              <a:t>倒産</a:t>
            </a:r>
          </a:p>
        </p:txBody>
      </p:sp>
    </p:spTree>
    <p:extLst>
      <p:ext uri="{BB962C8B-B14F-4D97-AF65-F5344CB8AC3E}">
        <p14:creationId xmlns:p14="http://schemas.microsoft.com/office/powerpoint/2010/main" val="3020530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デジタル・トランスフォーメーションの定義</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2627338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458794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2AB6D-E55D-714F-8E55-A5804C2DEAD4}"/>
              </a:ext>
            </a:extLst>
          </p:cNvPr>
          <p:cNvSpPr>
            <a:spLocks noGrp="1"/>
          </p:cNvSpPr>
          <p:nvPr>
            <p:ph type="title"/>
          </p:nvPr>
        </p:nvSpPr>
        <p:spPr/>
        <p:txBody>
          <a:bodyPr/>
          <a:lstStyle/>
          <a:p>
            <a:r>
              <a:rPr lang="ja-JP" altLang="ja-JP">
                <a:solidFill>
                  <a:schemeClr val="tx1">
                    <a:lumMod val="50000"/>
                    <a:lumOff val="50000"/>
                  </a:schemeClr>
                </a:solidFill>
              </a:rPr>
              <a:t>業務が</a:t>
            </a:r>
            <a:r>
              <a:rPr lang="en-US" altLang="ja-JP" dirty="0">
                <a:solidFill>
                  <a:schemeClr val="tx1">
                    <a:lumMod val="50000"/>
                    <a:lumOff val="50000"/>
                  </a:schemeClr>
                </a:solidFill>
              </a:rPr>
              <a:t>IT</a:t>
            </a:r>
            <a:r>
              <a:rPr lang="ja-JP" altLang="ja-JP">
                <a:solidFill>
                  <a:schemeClr val="tx1">
                    <a:lumMod val="50000"/>
                    <a:lumOff val="50000"/>
                  </a:schemeClr>
                </a:solidFill>
              </a:rPr>
              <a:t>へ</a:t>
            </a:r>
            <a:r>
              <a:rPr lang="en-US" altLang="ja-JP" dirty="0">
                <a:solidFill>
                  <a:schemeClr val="tx1">
                    <a:lumMod val="50000"/>
                    <a:lumOff val="50000"/>
                  </a:schemeClr>
                </a:solidFill>
              </a:rPr>
              <a:t>IT</a:t>
            </a:r>
            <a:r>
              <a:rPr lang="ja-JP" altLang="ja-JP">
                <a:solidFill>
                  <a:schemeClr val="tx1">
                    <a:lumMod val="50000"/>
                    <a:lumOff val="50000"/>
                  </a:schemeClr>
                </a:solidFill>
              </a:rPr>
              <a:t>が業務へとシームレスに変換される状態</a:t>
            </a:r>
            <a:endParaRPr kumimoji="1" lang="ja-JP" altLang="en-US">
              <a:solidFill>
                <a:schemeClr val="tx1">
                  <a:lumMod val="50000"/>
                  <a:lumOff val="50000"/>
                </a:schemeClr>
              </a:solidFill>
            </a:endParaRPr>
          </a:p>
        </p:txBody>
      </p:sp>
      <p:sp>
        <p:nvSpPr>
          <p:cNvPr id="3" name="スライド番号プレースホルダー 2">
            <a:extLst>
              <a:ext uri="{FF2B5EF4-FFF2-40B4-BE49-F238E27FC236}">
                <a16:creationId xmlns:a16="http://schemas.microsoft.com/office/drawing/2014/main" id="{F6A40FB0-5B9C-BF40-8E70-310BFE41DAB6}"/>
              </a:ext>
            </a:extLst>
          </p:cNvPr>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5" name="図 4">
            <a:extLst>
              <a:ext uri="{FF2B5EF4-FFF2-40B4-BE49-F238E27FC236}">
                <a16:creationId xmlns:a16="http://schemas.microsoft.com/office/drawing/2014/main" id="{6CC83505-69E1-754C-B095-3B2DB2B5FC21}"/>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836613"/>
            <a:ext cx="5157192" cy="5157192"/>
          </a:xfrm>
          <a:prstGeom prst="rect">
            <a:avLst/>
          </a:prstGeom>
          <a:effectLst>
            <a:outerShdw blurRad="50800" dist="38100" dir="2700000" algn="tl" rotWithShape="0">
              <a:prstClr val="black">
                <a:alpha val="40000"/>
              </a:prstClr>
            </a:outerShdw>
          </a:effectLst>
        </p:spPr>
      </p:pic>
      <p:sp>
        <p:nvSpPr>
          <p:cNvPr id="7" name="円/楕円 6">
            <a:extLst>
              <a:ext uri="{FF2B5EF4-FFF2-40B4-BE49-F238E27FC236}">
                <a16:creationId xmlns:a16="http://schemas.microsoft.com/office/drawing/2014/main" id="{32D4F7D6-BE26-9341-ADB1-78CEEA1A0A9A}"/>
              </a:ext>
            </a:extLst>
          </p:cNvPr>
          <p:cNvSpPr/>
          <p:nvPr/>
        </p:nvSpPr>
        <p:spPr>
          <a:xfrm>
            <a:off x="4190535" y="1804777"/>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EC6E1751-C823-5740-B2A6-909C60A2A764}"/>
              </a:ext>
            </a:extLst>
          </p:cNvPr>
          <p:cNvSpPr/>
          <p:nvPr/>
        </p:nvSpPr>
        <p:spPr>
          <a:xfrm>
            <a:off x="4167950" y="4292562"/>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AB6273F-2717-494D-B489-D99AFAF8E49E}"/>
              </a:ext>
            </a:extLst>
          </p:cNvPr>
          <p:cNvSpPr txBox="1"/>
          <p:nvPr/>
        </p:nvSpPr>
        <p:spPr>
          <a:xfrm>
            <a:off x="2249885" y="3008176"/>
            <a:ext cx="1005403" cy="830997"/>
          </a:xfrm>
          <a:prstGeom prst="rect">
            <a:avLst/>
          </a:prstGeom>
          <a:noFill/>
        </p:spPr>
        <p:txBody>
          <a:bodyPr wrap="none" rtlCol="0">
            <a:spAutoFit/>
          </a:bodyPr>
          <a:lstStyle/>
          <a:p>
            <a:pPr algn="ctr"/>
            <a:r>
              <a:rPr kumimoji="1" lang="en-US" altLang="ja-JP" sz="4000" dirty="0">
                <a:solidFill>
                  <a:srgbClr val="275690"/>
                </a:solidFill>
                <a:latin typeface="Meiryo" panose="020B0604030504040204" pitchFamily="34" charset="-128"/>
                <a:ea typeface="Meiryo" panose="020B0604030504040204" pitchFamily="34" charset="-128"/>
              </a:rPr>
              <a:t>IT</a:t>
            </a:r>
          </a:p>
          <a:p>
            <a:pPr algn="ctr"/>
            <a:r>
              <a:rPr kumimoji="1" lang="ja-JP" altLang="en-US" sz="800">
                <a:solidFill>
                  <a:srgbClr val="275690"/>
                </a:solidFill>
                <a:latin typeface="Meiryo" panose="020B0604030504040204" pitchFamily="34" charset="-128"/>
                <a:ea typeface="Meiryo" panose="020B0604030504040204" pitchFamily="34" charset="-128"/>
              </a:rPr>
              <a:t>（デジタル技術）</a:t>
            </a:r>
          </a:p>
        </p:txBody>
      </p:sp>
      <p:sp>
        <p:nvSpPr>
          <p:cNvPr id="9" name="テキスト ボックス 8">
            <a:extLst>
              <a:ext uri="{FF2B5EF4-FFF2-40B4-BE49-F238E27FC236}">
                <a16:creationId xmlns:a16="http://schemas.microsoft.com/office/drawing/2014/main" id="{AE0EE675-C3C7-5744-889F-9C31124DC086}"/>
              </a:ext>
            </a:extLst>
          </p:cNvPr>
          <p:cNvSpPr txBox="1"/>
          <p:nvPr/>
        </p:nvSpPr>
        <p:spPr>
          <a:xfrm>
            <a:off x="5719896" y="3000091"/>
            <a:ext cx="1210588" cy="830997"/>
          </a:xfrm>
          <a:prstGeom prst="rect">
            <a:avLst/>
          </a:prstGeom>
          <a:noFill/>
        </p:spPr>
        <p:txBody>
          <a:bodyPr wrap="none" rtlCol="0">
            <a:spAutoFit/>
          </a:bodyPr>
          <a:lstStyle/>
          <a:p>
            <a:pPr algn="ctr"/>
            <a:r>
              <a:rPr kumimoji="1" lang="ja-JP" altLang="en-US" sz="4000">
                <a:solidFill>
                  <a:schemeClr val="bg1"/>
                </a:solidFill>
                <a:latin typeface="Meiryo" panose="020B0604030504040204" pitchFamily="34" charset="-128"/>
                <a:ea typeface="Meiryo" panose="020B0604030504040204" pitchFamily="34" charset="-128"/>
              </a:rPr>
              <a:t>業務</a:t>
            </a:r>
            <a:endParaRPr kumimoji="1" lang="en-US" altLang="ja-JP" sz="40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（人間との関係）</a:t>
            </a:r>
          </a:p>
        </p:txBody>
      </p:sp>
      <p:sp>
        <p:nvSpPr>
          <p:cNvPr id="10" name="テキスト ボックス 9">
            <a:extLst>
              <a:ext uri="{FF2B5EF4-FFF2-40B4-BE49-F238E27FC236}">
                <a16:creationId xmlns:a16="http://schemas.microsoft.com/office/drawing/2014/main" id="{E9D1F6E9-A69E-DC4F-8E23-ED24FACBCF5F}"/>
              </a:ext>
            </a:extLst>
          </p:cNvPr>
          <p:cNvSpPr txBox="1"/>
          <p:nvPr/>
        </p:nvSpPr>
        <p:spPr>
          <a:xfrm>
            <a:off x="3511768" y="1839500"/>
            <a:ext cx="2954655" cy="646331"/>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配送･リアル店舗・接客</a:t>
            </a:r>
            <a:endParaRPr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カスタマー・サービスなど</a:t>
            </a:r>
          </a:p>
        </p:txBody>
      </p:sp>
      <p:sp>
        <p:nvSpPr>
          <p:cNvPr id="11" name="テキスト ボックス 10">
            <a:extLst>
              <a:ext uri="{FF2B5EF4-FFF2-40B4-BE49-F238E27FC236}">
                <a16:creationId xmlns:a16="http://schemas.microsoft.com/office/drawing/2014/main" id="{45987608-C2E4-B744-936B-B1DBE4D15C43}"/>
              </a:ext>
            </a:extLst>
          </p:cNvPr>
          <p:cNvSpPr txBox="1"/>
          <p:nvPr/>
        </p:nvSpPr>
        <p:spPr>
          <a:xfrm>
            <a:off x="2597791" y="4445262"/>
            <a:ext cx="3185487" cy="646331"/>
          </a:xfrm>
          <a:prstGeom prst="rect">
            <a:avLst/>
          </a:prstGeom>
          <a:noFill/>
        </p:spPr>
        <p:txBody>
          <a:bodyPr wrap="none" rtlCol="0">
            <a:spAutoFit/>
          </a:bodyPr>
          <a:lstStyle/>
          <a:p>
            <a:r>
              <a:rPr kumimoji="1" lang="ja-JP" altLang="en-US">
                <a:solidFill>
                  <a:srgbClr val="275690"/>
                </a:solidFill>
                <a:latin typeface="Meiryo" panose="020B0604030504040204" pitchFamily="34" charset="-128"/>
                <a:ea typeface="Meiryo" panose="020B0604030504040204" pitchFamily="34" charset="-128"/>
              </a:rPr>
              <a:t>受発注・配送手配・商品管理</a:t>
            </a:r>
            <a:endParaRPr kumimoji="1" lang="en-US" altLang="ja-JP" dirty="0">
              <a:solidFill>
                <a:srgbClr val="275690"/>
              </a:solidFill>
              <a:latin typeface="Meiryo" panose="020B0604030504040204" pitchFamily="34" charset="-128"/>
              <a:ea typeface="Meiryo" panose="020B0604030504040204" pitchFamily="34" charset="-128"/>
            </a:endParaRPr>
          </a:p>
          <a:p>
            <a:r>
              <a:rPr lang="ja-JP" altLang="en-US">
                <a:solidFill>
                  <a:srgbClr val="275690"/>
                </a:solidFill>
                <a:latin typeface="Meiryo" panose="020B0604030504040204" pitchFamily="34" charset="-128"/>
                <a:ea typeface="Meiryo" panose="020B0604030504040204" pitchFamily="34" charset="-128"/>
              </a:rPr>
              <a:t>レコメンデーションなと</a:t>
            </a:r>
            <a:endParaRPr kumimoji="1" lang="ja-JP" altLang="en-US">
              <a:solidFill>
                <a:srgbClr val="275690"/>
              </a:solidFill>
              <a:latin typeface="Meiryo" panose="020B0604030504040204" pitchFamily="34" charset="-128"/>
              <a:ea typeface="Meiryo" panose="020B0604030504040204" pitchFamily="34" charset="-128"/>
            </a:endParaRPr>
          </a:p>
        </p:txBody>
      </p:sp>
      <p:sp>
        <p:nvSpPr>
          <p:cNvPr id="12" name="左右矢印 11">
            <a:extLst>
              <a:ext uri="{FF2B5EF4-FFF2-40B4-BE49-F238E27FC236}">
                <a16:creationId xmlns:a16="http://schemas.microsoft.com/office/drawing/2014/main" id="{CD15FD64-F265-A342-985A-58E2CE276E6A}"/>
              </a:ext>
            </a:extLst>
          </p:cNvPr>
          <p:cNvSpPr/>
          <p:nvPr/>
        </p:nvSpPr>
        <p:spPr>
          <a:xfrm>
            <a:off x="3458025" y="2994472"/>
            <a:ext cx="2227950" cy="636750"/>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33838B3-877F-8744-9935-41676CEDCB36}"/>
              </a:ext>
            </a:extLst>
          </p:cNvPr>
          <p:cNvSpPr txBox="1"/>
          <p:nvPr/>
        </p:nvSpPr>
        <p:spPr>
          <a:xfrm>
            <a:off x="1127793" y="6136040"/>
            <a:ext cx="6888424"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業務に</a:t>
            </a:r>
            <a:r>
              <a:rPr lang="en-US" altLang="ja-JP" dirty="0">
                <a:solidFill>
                  <a:schemeClr val="accent6">
                    <a:lumMod val="75000"/>
                  </a:schemeClr>
                </a:solidFill>
                <a:latin typeface="Meiryo" panose="020B0604030504040204" pitchFamily="34" charset="-128"/>
                <a:ea typeface="Meiryo" panose="020B0604030504040204" pitchFamily="34" charset="-128"/>
              </a:rPr>
              <a:t>IT</a:t>
            </a:r>
            <a:r>
              <a:rPr lang="ja-JP" altLang="en-US">
                <a:solidFill>
                  <a:schemeClr val="accent6">
                    <a:lumMod val="75000"/>
                  </a:schemeClr>
                </a:solidFill>
                <a:latin typeface="Meiryo" panose="020B0604030504040204" pitchFamily="34" charset="-128"/>
                <a:ea typeface="Meiryo" panose="020B0604030504040204" pitchFamily="34" charset="-128"/>
              </a:rPr>
              <a:t>は埋没し、渾然一体となってビジネスの成果を達成する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3167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2B5A5381-E929-BF4C-BD5E-958C75A20239}"/>
              </a:ext>
            </a:extLst>
          </p:cNvPr>
          <p:cNvSpPr/>
          <p:nvPr/>
        </p:nvSpPr>
        <p:spPr>
          <a:xfrm>
            <a:off x="259250" y="1027237"/>
            <a:ext cx="8613993" cy="9361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D7BDF3B-CF4C-B341-A34F-7DB7B972ADCC}"/>
              </a:ext>
            </a:extLst>
          </p:cNvPr>
          <p:cNvSpPr>
            <a:spLocks noGrp="1"/>
          </p:cNvSpPr>
          <p:nvPr>
            <p:ph type="title"/>
          </p:nvPr>
        </p:nvSpPr>
        <p:spPr/>
        <p:txBody>
          <a:bodyPr/>
          <a:lstStyle/>
          <a:p>
            <a:r>
              <a:rPr kumimoji="1" lang="ja-JP" altLang="en-US">
                <a:solidFill>
                  <a:schemeClr val="tx1">
                    <a:lumMod val="50000"/>
                    <a:lumOff val="50000"/>
                  </a:schemeClr>
                </a:solidFill>
              </a:rPr>
              <a:t>「スピード」と「俊敏性」に応えられる</a:t>
            </a:r>
            <a:r>
              <a:rPr kumimoji="1" lang="en-US" altLang="ja-JP" dirty="0">
                <a:solidFill>
                  <a:schemeClr val="tx1">
                    <a:lumMod val="50000"/>
                    <a:lumOff val="50000"/>
                  </a:schemeClr>
                </a:solidFill>
              </a:rPr>
              <a:t>IT</a:t>
            </a:r>
            <a:endParaRPr kumimoji="1" lang="ja-JP" altLang="en-US">
              <a:solidFill>
                <a:schemeClr val="tx1">
                  <a:lumMod val="50000"/>
                  <a:lumOff val="50000"/>
                </a:schemeClr>
              </a:solidFill>
            </a:endParaRPr>
          </a:p>
        </p:txBody>
      </p:sp>
      <p:sp>
        <p:nvSpPr>
          <p:cNvPr id="5" name="正方形/長方形 4">
            <a:extLst>
              <a:ext uri="{FF2B5EF4-FFF2-40B4-BE49-F238E27FC236}">
                <a16:creationId xmlns:a16="http://schemas.microsoft.com/office/drawing/2014/main" id="{52ED5BC1-A48C-1641-BD3E-BEC3D60B7DD1}"/>
              </a:ext>
            </a:extLst>
          </p:cNvPr>
          <p:cNvSpPr/>
          <p:nvPr/>
        </p:nvSpPr>
        <p:spPr>
          <a:xfrm>
            <a:off x="344741" y="1118134"/>
            <a:ext cx="8443010" cy="830997"/>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cs typeface="Meiryo" charset="-128"/>
              </a:rPr>
              <a:t>ビジネス環境の不確実性の増大、加速する変化のスピードに即応できないと生き残れないという危機感</a:t>
            </a:r>
            <a:endParaRPr lang="en-US" altLang="ja-JP" sz="2400" dirty="0">
              <a:solidFill>
                <a:schemeClr val="bg1"/>
              </a:solidFill>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1806E0CB-EDED-844B-99A8-137A45A20BB2}"/>
              </a:ext>
            </a:extLst>
          </p:cNvPr>
          <p:cNvGrpSpPr/>
          <p:nvPr/>
        </p:nvGrpSpPr>
        <p:grpSpPr>
          <a:xfrm>
            <a:off x="259251" y="4605842"/>
            <a:ext cx="8736831" cy="936104"/>
            <a:chOff x="259251" y="4605842"/>
            <a:chExt cx="8736831" cy="936104"/>
          </a:xfrm>
        </p:grpSpPr>
        <p:sp>
          <p:nvSpPr>
            <p:cNvPr id="12" name="正方形/長方形 11">
              <a:extLst>
                <a:ext uri="{FF2B5EF4-FFF2-40B4-BE49-F238E27FC236}">
                  <a16:creationId xmlns:a16="http://schemas.microsoft.com/office/drawing/2014/main" id="{11C968C9-DA83-7749-8EF9-8923FCD0195E}"/>
                </a:ext>
              </a:extLst>
            </p:cNvPr>
            <p:cNvSpPr/>
            <p:nvPr/>
          </p:nvSpPr>
          <p:spPr>
            <a:xfrm>
              <a:off x="259251" y="4605842"/>
              <a:ext cx="8613993" cy="9361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49F1EBF9-E66F-1243-BF96-D093BFF36D98}"/>
                </a:ext>
              </a:extLst>
            </p:cNvPr>
            <p:cNvSpPr txBox="1"/>
            <p:nvPr/>
          </p:nvSpPr>
          <p:spPr>
            <a:xfrm>
              <a:off x="403411" y="4706177"/>
              <a:ext cx="5593198" cy="830997"/>
            </a:xfrm>
            <a:prstGeom prst="rect">
              <a:avLst/>
            </a:prstGeom>
            <a:noFill/>
          </p:spPr>
          <p:txBody>
            <a:bodyPr wrap="none" rtlCol="0">
              <a:spAutoFit/>
            </a:bodyPr>
            <a:lstStyle/>
            <a:p>
              <a:pPr marL="285750" indent="-285750">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Infrastructure as Code</a:t>
              </a:r>
              <a:r>
                <a:rPr kumimoji="1" lang="ja-JP" altLang="en-US" sz="1600">
                  <a:solidFill>
                    <a:schemeClr val="bg1"/>
                  </a:solidFill>
                  <a:latin typeface="Meiryo" panose="020B0604030504040204" pitchFamily="34" charset="-128"/>
                  <a:ea typeface="Meiryo" panose="020B0604030504040204" pitchFamily="34" charset="-128"/>
                </a:rPr>
                <a:t>で</a:t>
              </a:r>
              <a:r>
                <a:rPr lang="ja-JP" altLang="en-US" sz="1600">
                  <a:solidFill>
                    <a:schemeClr val="bg1"/>
                  </a:solidFill>
                  <a:latin typeface="Meiryo" panose="020B0604030504040204" pitchFamily="34" charset="-128"/>
                  <a:ea typeface="Meiryo" panose="020B0604030504040204" pitchFamily="34" charset="-128"/>
                </a:rPr>
                <a:t>運用管理から属人性を排除</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マイロサービスや自動化などによる</a:t>
              </a:r>
              <a:r>
                <a:rPr lang="en-US" altLang="ja-JP" sz="1600" dirty="0">
                  <a:solidFill>
                    <a:schemeClr val="bg1"/>
                  </a:solidFill>
                  <a:latin typeface="Meiryo" panose="020B0604030504040204" pitchFamily="34" charset="-128"/>
                  <a:ea typeface="Meiryo" panose="020B0604030504040204" pitchFamily="34" charset="-128"/>
                </a:rPr>
                <a:t>CI/CD</a:t>
              </a:r>
              <a:r>
                <a:rPr lang="ja-JP" altLang="en-US" sz="1600">
                  <a:solidFill>
                    <a:schemeClr val="bg1"/>
                  </a:solidFill>
                  <a:latin typeface="Meiryo" panose="020B0604030504040204" pitchFamily="34" charset="-128"/>
                  <a:ea typeface="Meiryo" panose="020B0604030504040204" pitchFamily="34" charset="-128"/>
                </a:rPr>
                <a:t>の実現</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コンテナ化による安定稼働と俊敏性の両立</a:t>
              </a:r>
            </a:p>
          </p:txBody>
        </p:sp>
        <p:sp>
          <p:nvSpPr>
            <p:cNvPr id="10" name="正方形/長方形 9">
              <a:extLst>
                <a:ext uri="{FF2B5EF4-FFF2-40B4-BE49-F238E27FC236}">
                  <a16:creationId xmlns:a16="http://schemas.microsoft.com/office/drawing/2014/main" id="{C5CB678A-13CB-C048-968E-F1DB976032B7}"/>
                </a:ext>
              </a:extLst>
            </p:cNvPr>
            <p:cNvSpPr/>
            <p:nvPr/>
          </p:nvSpPr>
          <p:spPr>
            <a:xfrm>
              <a:off x="5779595" y="4833541"/>
              <a:ext cx="3216487" cy="523220"/>
            </a:xfrm>
            <a:prstGeom prst="rect">
              <a:avLst/>
            </a:prstGeom>
          </p:spPr>
          <p:txBody>
            <a:bodyPr wrap="square">
              <a:spAutoFit/>
            </a:bodyPr>
            <a:lstStyle/>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DevOps</a:t>
              </a:r>
              <a:endParaRPr lang="en-US" altLang="ja-JP" sz="2800" b="1" dirty="0">
                <a:solidFill>
                  <a:schemeClr val="bg1"/>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C1D17399-E087-EB46-814E-C898E5F3B105}"/>
              </a:ext>
            </a:extLst>
          </p:cNvPr>
          <p:cNvGrpSpPr/>
          <p:nvPr/>
        </p:nvGrpSpPr>
        <p:grpSpPr>
          <a:xfrm>
            <a:off x="265003" y="5622372"/>
            <a:ext cx="8731079" cy="936104"/>
            <a:chOff x="265003" y="5622372"/>
            <a:chExt cx="8731079" cy="936104"/>
          </a:xfrm>
        </p:grpSpPr>
        <p:sp>
          <p:nvSpPr>
            <p:cNvPr id="13" name="正方形/長方形 12">
              <a:extLst>
                <a:ext uri="{FF2B5EF4-FFF2-40B4-BE49-F238E27FC236}">
                  <a16:creationId xmlns:a16="http://schemas.microsoft.com/office/drawing/2014/main" id="{CCE5DBB2-042B-4E48-80DD-67CB88275B61}"/>
                </a:ext>
              </a:extLst>
            </p:cNvPr>
            <p:cNvSpPr/>
            <p:nvPr/>
          </p:nvSpPr>
          <p:spPr>
            <a:xfrm>
              <a:off x="265003" y="5622372"/>
              <a:ext cx="8613993" cy="9361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BFA891F-2D5C-894F-BF99-BFC23642F50D}"/>
                </a:ext>
              </a:extLst>
            </p:cNvPr>
            <p:cNvSpPr txBox="1"/>
            <p:nvPr/>
          </p:nvSpPr>
          <p:spPr>
            <a:xfrm>
              <a:off x="403412" y="5703837"/>
              <a:ext cx="5192447" cy="830997"/>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予測不能なリソースや機能への対応</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インフラやネットワークの構築や運用管理を無くす</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最新のテクノロジーをビジネスに活かす</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CC49FB5-BCC4-094A-B937-83A19B43FA62}"/>
                </a:ext>
              </a:extLst>
            </p:cNvPr>
            <p:cNvSpPr/>
            <p:nvPr/>
          </p:nvSpPr>
          <p:spPr>
            <a:xfrm>
              <a:off x="5779595" y="5765392"/>
              <a:ext cx="3216487" cy="707886"/>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rPr>
                <a:t>クラウド</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200" b="1">
                  <a:solidFill>
                    <a:schemeClr val="bg1"/>
                  </a:solidFill>
                  <a:latin typeface="Meiryo" panose="020B0604030504040204" pitchFamily="34" charset="-128"/>
                  <a:ea typeface="Meiryo" panose="020B0604030504040204" pitchFamily="34" charset="-128"/>
                </a:rPr>
                <a:t>コンピューティング</a:t>
              </a:r>
              <a:endParaRPr lang="en-US" altLang="ja-JP" sz="1200" b="1" dirty="0">
                <a:solidFill>
                  <a:schemeClr val="bg1"/>
                </a:solidFill>
                <a:latin typeface="Meiryo" panose="020B0604030504040204" pitchFamily="34" charset="-128"/>
                <a:ea typeface="Meiryo" panose="020B0604030504040204" pitchFamily="34" charset="-128"/>
              </a:endParaRPr>
            </a:p>
          </p:txBody>
        </p:sp>
      </p:grpSp>
      <p:grpSp>
        <p:nvGrpSpPr>
          <p:cNvPr id="18" name="グループ化 17">
            <a:extLst>
              <a:ext uri="{FF2B5EF4-FFF2-40B4-BE49-F238E27FC236}">
                <a16:creationId xmlns:a16="http://schemas.microsoft.com/office/drawing/2014/main" id="{43E25752-E5F8-7941-9CCA-711559B1A67D}"/>
              </a:ext>
            </a:extLst>
          </p:cNvPr>
          <p:cNvGrpSpPr/>
          <p:nvPr/>
        </p:nvGrpSpPr>
        <p:grpSpPr>
          <a:xfrm>
            <a:off x="265003" y="2060848"/>
            <a:ext cx="8675612" cy="2464568"/>
            <a:chOff x="265003" y="2060848"/>
            <a:chExt cx="8675612" cy="2464568"/>
          </a:xfrm>
        </p:grpSpPr>
        <p:sp>
          <p:nvSpPr>
            <p:cNvPr id="3" name="正方形/長方形 2">
              <a:extLst>
                <a:ext uri="{FF2B5EF4-FFF2-40B4-BE49-F238E27FC236}">
                  <a16:creationId xmlns:a16="http://schemas.microsoft.com/office/drawing/2014/main" id="{FF001A16-502A-EA4F-A493-140F0496C400}"/>
                </a:ext>
              </a:extLst>
            </p:cNvPr>
            <p:cNvSpPr/>
            <p:nvPr/>
          </p:nvSpPr>
          <p:spPr>
            <a:xfrm>
              <a:off x="265003" y="3589312"/>
              <a:ext cx="8613993" cy="9361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B12F73A-434F-7A4E-8271-8746110AF202}"/>
                </a:ext>
              </a:extLst>
            </p:cNvPr>
            <p:cNvSpPr/>
            <p:nvPr/>
          </p:nvSpPr>
          <p:spPr>
            <a:xfrm>
              <a:off x="5724128" y="3843849"/>
              <a:ext cx="3216487" cy="523220"/>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アジャイル</a:t>
              </a:r>
              <a:r>
                <a:rPr lang="ja-JP" altLang="en-US" sz="2800" b="1">
                  <a:solidFill>
                    <a:schemeClr val="bg1"/>
                  </a:solidFill>
                  <a:latin typeface="Meiryo" panose="020B0604030504040204" pitchFamily="34" charset="-128"/>
                  <a:ea typeface="Meiryo" panose="020B0604030504040204" pitchFamily="34" charset="-128"/>
                </a:rPr>
                <a:t>開発</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23ACFBBA-D63A-0447-A83F-896319CD2597}"/>
                </a:ext>
              </a:extLst>
            </p:cNvPr>
            <p:cNvSpPr txBox="1"/>
            <p:nvPr/>
          </p:nvSpPr>
          <p:spPr>
            <a:xfrm>
              <a:off x="403411" y="3689257"/>
              <a:ext cx="4987263" cy="830997"/>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ビジネス価値に貢献するプログラム・コードだけ</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計画通りには行かない・変更が前提</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バグフリーでリリース</a:t>
              </a:r>
            </a:p>
          </p:txBody>
        </p:sp>
        <p:sp>
          <p:nvSpPr>
            <p:cNvPr id="16" name="下矢印 15">
              <a:extLst>
                <a:ext uri="{FF2B5EF4-FFF2-40B4-BE49-F238E27FC236}">
                  <a16:creationId xmlns:a16="http://schemas.microsoft.com/office/drawing/2014/main" id="{186E4B40-86F0-4748-989E-5704286B7721}"/>
                </a:ext>
              </a:extLst>
            </p:cNvPr>
            <p:cNvSpPr/>
            <p:nvPr/>
          </p:nvSpPr>
          <p:spPr>
            <a:xfrm>
              <a:off x="4139952" y="2060848"/>
              <a:ext cx="864096" cy="1628409"/>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正方形/長方形 13">
            <a:extLst>
              <a:ext uri="{FF2B5EF4-FFF2-40B4-BE49-F238E27FC236}">
                <a16:creationId xmlns:a16="http://schemas.microsoft.com/office/drawing/2014/main" id="{8D55FCBD-68AF-BC41-83FD-F8A697A408C4}"/>
              </a:ext>
            </a:extLst>
          </p:cNvPr>
          <p:cNvSpPr/>
          <p:nvPr/>
        </p:nvSpPr>
        <p:spPr>
          <a:xfrm>
            <a:off x="259250" y="2225221"/>
            <a:ext cx="8613993" cy="93610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97665F6C-823A-CC41-82F2-809478089C31}"/>
              </a:ext>
            </a:extLst>
          </p:cNvPr>
          <p:cNvSpPr/>
          <p:nvPr/>
        </p:nvSpPr>
        <p:spPr>
          <a:xfrm>
            <a:off x="350495" y="2293943"/>
            <a:ext cx="8443010" cy="954107"/>
          </a:xfrm>
          <a:prstGeom prst="rect">
            <a:avLst/>
          </a:prstGeom>
        </p:spPr>
        <p:txBody>
          <a:bodyPr wrap="square">
            <a:spAutoFit/>
          </a:bodyPr>
          <a:lstStyle/>
          <a:p>
            <a:pPr algn="ctr"/>
            <a:r>
              <a:rPr lang="ja-JP" altLang="en-US" sz="2800">
                <a:solidFill>
                  <a:schemeClr val="bg1"/>
                </a:solidFill>
                <a:latin typeface="Meiryo" panose="020B0604030504040204" pitchFamily="34" charset="-128"/>
                <a:ea typeface="Meiryo" panose="020B0604030504040204" pitchFamily="34" charset="-128"/>
                <a:cs typeface="Meiryo" charset="-128"/>
              </a:rPr>
              <a:t>現場のニーズに</a:t>
            </a:r>
            <a:r>
              <a:rPr lang="ja-JP" altLang="en-US" sz="2800" b="1">
                <a:solidFill>
                  <a:schemeClr val="bg1"/>
                </a:solidFill>
                <a:latin typeface="Meiryo" panose="020B0604030504040204" pitchFamily="34" charset="-128"/>
                <a:ea typeface="Meiryo" panose="020B0604030504040204" pitchFamily="34" charset="-128"/>
                <a:cs typeface="Meiryo" charset="-128"/>
              </a:rPr>
              <a:t>ジャスト・イン・タイム</a:t>
            </a:r>
            <a:r>
              <a:rPr lang="ja-JP" altLang="en-US" sz="2800">
                <a:solidFill>
                  <a:schemeClr val="bg1"/>
                </a:solidFill>
                <a:latin typeface="Meiryo" panose="020B0604030504040204" pitchFamily="34" charset="-128"/>
                <a:ea typeface="Meiryo" panose="020B0604030504040204" pitchFamily="34" charset="-128"/>
                <a:cs typeface="Meiryo" charset="-128"/>
              </a:rPr>
              <a:t>で</a:t>
            </a:r>
            <a:endParaRPr lang="en-US" altLang="ja-JP" sz="28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800" b="1">
                <a:solidFill>
                  <a:schemeClr val="bg1"/>
                </a:solidFill>
                <a:latin typeface="Meiryo" panose="020B0604030504040204" pitchFamily="34" charset="-128"/>
                <a:ea typeface="Meiryo" panose="020B0604030504040204" pitchFamily="34" charset="-128"/>
                <a:cs typeface="Meiryo" charset="-128"/>
              </a:rPr>
              <a:t>サービス</a:t>
            </a:r>
            <a:r>
              <a:rPr lang="ja-JP" altLang="en-US" sz="2800">
                <a:solidFill>
                  <a:schemeClr val="bg1"/>
                </a:solidFill>
                <a:latin typeface="Meiryo" panose="020B0604030504040204" pitchFamily="34" charset="-128"/>
                <a:ea typeface="Meiryo" panose="020B0604030504040204" pitchFamily="34" charset="-128"/>
                <a:cs typeface="Meiryo" charset="-128"/>
              </a:rPr>
              <a:t>（システムではない）を提供できること</a:t>
            </a:r>
            <a:endParaRPr lang="en-US" altLang="ja-JP" sz="28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6048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59C85-238F-6F48-A8F6-7D97158CCD1C}"/>
              </a:ext>
            </a:extLst>
          </p:cNvPr>
          <p:cNvSpPr>
            <a:spLocks noGrp="1"/>
          </p:cNvSpPr>
          <p:nvPr>
            <p:ph type="title"/>
          </p:nvPr>
        </p:nvSpPr>
        <p:spPr/>
        <p:txBody>
          <a:bodyPr/>
          <a:lstStyle/>
          <a:p>
            <a:r>
              <a:rPr lang="en-US" altLang="ja-JP" b="1" dirty="0"/>
              <a:t>amazon go</a:t>
            </a:r>
            <a:r>
              <a:rPr lang="ja-JP" altLang="en-US" dirty="0"/>
              <a:t>：無人のスーパー・マーケット</a:t>
            </a:r>
            <a:endParaRPr kumimoji="1" lang="ja-JP" altLang="en-US" dirty="0"/>
          </a:p>
        </p:txBody>
      </p:sp>
      <p:sp>
        <p:nvSpPr>
          <p:cNvPr id="3" name="スライド番号プレースホルダー 2">
            <a:extLst>
              <a:ext uri="{FF2B5EF4-FFF2-40B4-BE49-F238E27FC236}">
                <a16:creationId xmlns:a16="http://schemas.microsoft.com/office/drawing/2014/main" id="{D4708542-6200-8540-923D-D4FDEA69DF42}"/>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6" name="図 5">
            <a:hlinkClick r:id="rId2"/>
            <a:extLst>
              <a:ext uri="{FF2B5EF4-FFF2-40B4-BE49-F238E27FC236}">
                <a16:creationId xmlns:a16="http://schemas.microsoft.com/office/drawing/2014/main" id="{825A8C8C-262E-484C-9802-578A8EE1F931}"/>
              </a:ext>
            </a:extLst>
          </p:cNvPr>
          <p:cNvPicPr>
            <a:picLocks noChangeAspect="1"/>
          </p:cNvPicPr>
          <p:nvPr/>
        </p:nvPicPr>
        <p:blipFill>
          <a:blip r:embed="rId3"/>
          <a:stretch>
            <a:fillRect/>
          </a:stretch>
        </p:blipFill>
        <p:spPr>
          <a:xfrm>
            <a:off x="508000" y="1075764"/>
            <a:ext cx="8128000" cy="4572000"/>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C110912E-1F25-A445-BCE1-7C0609562D31}"/>
              </a:ext>
            </a:extLst>
          </p:cNvPr>
          <p:cNvSpPr/>
          <p:nvPr/>
        </p:nvSpPr>
        <p:spPr>
          <a:xfrm>
            <a:off x="2269126" y="5857345"/>
            <a:ext cx="4605748" cy="584775"/>
          </a:xfrm>
          <a:prstGeom prst="rect">
            <a:avLst/>
          </a:prstGeom>
        </p:spPr>
        <p:txBody>
          <a:bodyPr wrap="none">
            <a:spAutoFit/>
          </a:bodyPr>
          <a:lstStyle/>
          <a:p>
            <a:r>
              <a:rPr lang="en-US" altLang="ja-JP" sz="3200" dirty="0">
                <a:solidFill>
                  <a:schemeClr val="tx1">
                    <a:lumMod val="50000"/>
                    <a:lumOff val="50000"/>
                  </a:schemeClr>
                </a:solidFill>
                <a:latin typeface="Century Gothic" panose="020B0502020202020204" pitchFamily="34" charset="0"/>
                <a:ea typeface="DFPGyoSho-Lt" panose="03000300010101010101" pitchFamily="66" charset="-128"/>
              </a:rPr>
              <a:t>No lines, no checkout!</a:t>
            </a:r>
            <a:endParaRPr lang="ja-JP" altLang="en-US" sz="3200" dirty="0">
              <a:solidFill>
                <a:schemeClr val="tx1">
                  <a:lumMod val="50000"/>
                  <a:lumOff val="50000"/>
                </a:schemeClr>
              </a:solidFill>
              <a:latin typeface="Century Gothic" panose="020B0502020202020204" pitchFamily="34" charset="0"/>
              <a:ea typeface="DFPGyoSho-Lt" panose="03000300010101010101" pitchFamily="66" charset="-128"/>
            </a:endParaRPr>
          </a:p>
        </p:txBody>
      </p:sp>
    </p:spTree>
    <p:extLst>
      <p:ext uri="{BB962C8B-B14F-4D97-AF65-F5344CB8AC3E}">
        <p14:creationId xmlns:p14="http://schemas.microsoft.com/office/powerpoint/2010/main" val="1051524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kumimoji="1" lang="ja-JP" altLang="en-US"/>
              <a:t>デジタル・トランスフォーメーションへの２つの対応</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r>
              <a:rPr kumimoji="1" lang="en-US" altLang="ja-JP" sz="2400" b="1" dirty="0">
                <a:solidFill>
                  <a:srgbClr val="FFFFFF"/>
                </a:solidFill>
                <a:latin typeface="Meiryo" panose="020B0604030504040204" pitchFamily="34" charset="-128"/>
                <a:ea typeface="Meiryo" panose="020B0604030504040204" pitchFamily="34" charset="-128"/>
                <a:cs typeface="Meiryo" charset="-128"/>
              </a:rPr>
              <a:t>IT</a:t>
            </a:r>
            <a:r>
              <a:rPr lang="ja-JP" altLang="en-US" sz="2400" b="1">
                <a:solidFill>
                  <a:srgbClr val="FFFFFF"/>
                </a:solidFill>
                <a:latin typeface="Meiryo" panose="020B0604030504040204" pitchFamily="34" charset="-128"/>
                <a:ea typeface="Meiryo" panose="020B0604030504040204" pitchFamily="34" charset="-128"/>
                <a:cs typeface="Meiryo" charset="-128"/>
              </a:rPr>
              <a:t>で行う</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プログラムが増大する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あらゆる業務が</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データとして把握できる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39FCF237-F643-F849-B984-1CC998872E71}"/>
              </a:ext>
            </a:extLst>
          </p:cNvPr>
          <p:cNvSpPr/>
          <p:nvPr/>
        </p:nvSpPr>
        <p:spPr>
          <a:xfrm>
            <a:off x="581195" y="5310827"/>
            <a:ext cx="7974408" cy="10573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panose="020B0604030504040204" pitchFamily="34" charset="-128"/>
                <a:ea typeface="Meiryo" panose="020B0604030504040204" pitchFamily="34" charset="-128"/>
                <a:cs typeface="Meiryo" charset="-128"/>
              </a:rPr>
              <a:t>IT</a:t>
            </a:r>
            <a:r>
              <a:rPr kumimoji="1" lang="ja-JP" altLang="en-US" sz="2400" b="1">
                <a:solidFill>
                  <a:srgbClr val="FFFFFF"/>
                </a:solidFill>
                <a:latin typeface="Meiryo" panose="020B0604030504040204" pitchFamily="34" charset="-128"/>
                <a:ea typeface="Meiryo" panose="020B0604030504040204" pitchFamily="34" charset="-128"/>
                <a:cs typeface="Meiryo" charset="-128"/>
              </a:rPr>
              <a:t>でやること、できることが</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2400" b="1">
                <a:solidFill>
                  <a:srgbClr val="FFFFFF"/>
                </a:solidFill>
                <a:latin typeface="Meiryo" panose="020B0604030504040204" pitchFamily="34" charset="-128"/>
                <a:ea typeface="Meiryo" panose="020B0604030504040204" pitchFamily="34" charset="-128"/>
                <a:cs typeface="Meiryo" charset="-128"/>
              </a:rPr>
              <a:t>大きく変わってしまう</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下矢印 21">
            <a:extLst>
              <a:ext uri="{FF2B5EF4-FFF2-40B4-BE49-F238E27FC236}">
                <a16:creationId xmlns:a16="http://schemas.microsoft.com/office/drawing/2014/main" id="{58DE10B7-68CE-BC42-9F7B-CBDF6644B657}"/>
              </a:ext>
            </a:extLst>
          </p:cNvPr>
          <p:cNvSpPr/>
          <p:nvPr/>
        </p:nvSpPr>
        <p:spPr>
          <a:xfrm>
            <a:off x="2082882" y="4761994"/>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下矢印 22">
            <a:extLst>
              <a:ext uri="{FF2B5EF4-FFF2-40B4-BE49-F238E27FC236}">
                <a16:creationId xmlns:a16="http://schemas.microsoft.com/office/drawing/2014/main" id="{DDC87817-F1B9-E049-AABE-C85BCC6F5A64}"/>
              </a:ext>
            </a:extLst>
          </p:cNvPr>
          <p:cNvSpPr/>
          <p:nvPr/>
        </p:nvSpPr>
        <p:spPr>
          <a:xfrm>
            <a:off x="6208397" y="4761994"/>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297797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a:t>
            </a:r>
            <a:r>
              <a:rPr lang="en-US" altLang="ja-JP"/>
              <a:t>IT</a:t>
            </a:r>
            <a:r>
              <a:rPr lang="ja-JP" altLang="en-US"/>
              <a:t>）</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31</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r>
              <a:rPr kumimoji="1" lang="en-US" altLang="ja-JP" sz="2400" b="1" dirty="0">
                <a:solidFill>
                  <a:srgbClr val="FFFFFF"/>
                </a:solidFill>
                <a:latin typeface="Meiryo" panose="020B0604030504040204" pitchFamily="34" charset="-128"/>
                <a:ea typeface="Meiryo" panose="020B0604030504040204" pitchFamily="34" charset="-128"/>
                <a:cs typeface="Meiryo" charset="-128"/>
              </a:rPr>
              <a:t>IT</a:t>
            </a:r>
            <a:r>
              <a:rPr lang="ja-JP" altLang="en-US" sz="2400" b="1">
                <a:solidFill>
                  <a:srgbClr val="FFFFFF"/>
                </a:solidFill>
                <a:latin typeface="Meiryo" panose="020B0604030504040204" pitchFamily="34" charset="-128"/>
                <a:ea typeface="Meiryo" panose="020B0604030504040204" pitchFamily="34" charset="-128"/>
                <a:cs typeface="Meiryo" charset="-128"/>
              </a:rPr>
              <a:t>で行う</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開発すべきプログラムが爆発的に増大する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Meiryo" charset="-128"/>
              </a:rPr>
              <a:t>超高速開発</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600" b="1">
                <a:solidFill>
                  <a:srgbClr val="FFFFFF"/>
                </a:solidFill>
                <a:latin typeface="Meiryo" panose="020B0604030504040204" pitchFamily="34" charset="-128"/>
                <a:ea typeface="Meiryo" panose="020B0604030504040204" pitchFamily="34" charset="-128"/>
                <a:cs typeface="Meiryo" charset="-128"/>
              </a:rPr>
              <a:t>開発の自動化</a:t>
            </a:r>
            <a:endParaRPr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Meiryo" charset="-128"/>
              </a:rPr>
              <a:t>クラウド</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600" b="1">
                <a:solidFill>
                  <a:srgbClr val="FFFFFF"/>
                </a:solidFill>
                <a:latin typeface="Meiryo" panose="020B0604030504040204" pitchFamily="34" charset="-128"/>
                <a:ea typeface="Meiryo" panose="020B0604030504040204" pitchFamily="34" charset="-128"/>
                <a:cs typeface="Meiryo" charset="-128"/>
              </a:rPr>
              <a:t>コンピューティング</a:t>
            </a:r>
            <a:endParaRPr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Meiryo" charset="-128"/>
              </a:rPr>
              <a:t>アジャイル開発</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algn="ctr"/>
            <a:r>
              <a:rPr lang="en-US" altLang="ja-JP" sz="1600" b="1" dirty="0">
                <a:solidFill>
                  <a:srgbClr val="FFFFFF"/>
                </a:solidFill>
                <a:latin typeface="Meiryo" panose="020B0604030504040204" pitchFamily="34" charset="-128"/>
                <a:ea typeface="Meiryo" panose="020B0604030504040204" pitchFamily="34" charset="-128"/>
                <a:cs typeface="Meiryo" charset="-128"/>
              </a:rPr>
              <a:t>DevOps</a:t>
            </a: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Meiryo" charset="-128"/>
              </a:rPr>
              <a:t>増大する開発や変更</a:t>
            </a:r>
            <a:endParaRPr kumimoji="1" lang="en-US" altLang="ja-JP" sz="1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400" b="1">
                <a:solidFill>
                  <a:srgbClr val="FFFFFF"/>
                </a:solidFill>
                <a:latin typeface="Meiryo" panose="020B0604030504040204" pitchFamily="34" charset="-128"/>
                <a:ea typeface="Meiryo" panose="020B0604030504040204" pitchFamily="34" charset="-128"/>
                <a:cs typeface="Meiryo" charset="-128"/>
              </a:rPr>
              <a:t>のニーズに即応</a:t>
            </a:r>
            <a:endParaRPr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運用やセキュリティなどの</a:t>
            </a:r>
            <a:endParaRPr lang="en-US" altLang="ja-JP" sz="14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400" b="1">
                <a:solidFill>
                  <a:srgbClr val="FFFFFF"/>
                </a:solidFill>
                <a:latin typeface="Meiryo" panose="020B0604030504040204" pitchFamily="34" charset="-128"/>
                <a:ea typeface="Meiryo" panose="020B0604030504040204" pitchFamily="34" charset="-128"/>
                <a:cs typeface="Meiryo" charset="-128"/>
              </a:rPr>
              <a:t>付加価値を産まない業務</a:t>
            </a:r>
            <a:endParaRPr lang="en-US" altLang="ja-JP" sz="14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に関わる負担を軽減する</a:t>
            </a:r>
            <a:endParaRPr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ビジネスの成果に直結し</a:t>
            </a:r>
            <a:endParaRPr lang="en-US" altLang="ja-JP" sz="14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400" b="1">
                <a:solidFill>
                  <a:srgbClr val="FFFFFF"/>
                </a:solidFill>
                <a:latin typeface="Meiryo" panose="020B0604030504040204" pitchFamily="34" charset="-128"/>
                <a:ea typeface="Meiryo" panose="020B0604030504040204" pitchFamily="34" charset="-128"/>
                <a:cs typeface="Meiryo" charset="-128"/>
              </a:rPr>
              <a:t>現場が必要とするサービスを</a:t>
            </a:r>
            <a:endParaRPr lang="en-US" altLang="ja-JP" sz="1400" b="1"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ジャストインタイムで提供</a:t>
            </a:r>
            <a:endParaRPr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E9EF9613-8B56-DB4B-A6A5-FFA066E94B72}"/>
              </a:ext>
            </a:extLst>
          </p:cNvPr>
          <p:cNvSpPr/>
          <p:nvPr/>
        </p:nvSpPr>
        <p:spPr>
          <a:xfrm>
            <a:off x="573994" y="5892837"/>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ビジネス・スピードの加速や変化への即応力が向上</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1595565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a:xfrm>
            <a:off x="230400" y="266400"/>
            <a:ext cx="8913600" cy="416221"/>
          </a:xfrm>
        </p:spPr>
        <p:txBody>
          <a:bodyPr/>
          <a:lstStyle/>
          <a:p>
            <a:r>
              <a:rPr lang="ja-JP" altLang="en-US"/>
              <a:t>デジタル・トランスフォーメーションへの対応</a:t>
            </a:r>
            <a:r>
              <a:rPr lang="en-US" altLang="ja-JP" dirty="0"/>
              <a:t>(</a:t>
            </a:r>
            <a:r>
              <a:rPr lang="ja-JP" altLang="en-US"/>
              <a:t>ビジネス</a:t>
            </a:r>
            <a:r>
              <a:rPr lang="en-US" altLang="ja-JP" dirty="0"/>
              <a:t>)</a:t>
            </a:r>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あらゆる業務がデータとして把握できる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「過去」対応</a:t>
            </a:r>
            <a:endParaRPr lang="en-US" altLang="ja-JP" sz="20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「現在」対応</a:t>
            </a:r>
            <a:endParaRPr lang="en-US" altLang="ja-JP" sz="20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「未来」対応</a:t>
            </a:r>
            <a:endParaRPr lang="en-US" altLang="ja-JP" sz="2000" b="1"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原因究明</a:t>
            </a:r>
            <a:endParaRPr kumimoji="1"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フォレンジック</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説明責任</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見える化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ガバナンス</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戦術的意志決定</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予測</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最適化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戦略的意志決定</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4EACE4F-D0B9-B047-8A28-34C6C76B0F9F}"/>
              </a:ext>
            </a:extLst>
          </p:cNvPr>
          <p:cNvSpPr/>
          <p:nvPr/>
        </p:nvSpPr>
        <p:spPr>
          <a:xfrm>
            <a:off x="573994" y="5892837"/>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改革・改善活動や</a:t>
            </a:r>
            <a:r>
              <a:rPr lang="ja-JP" altLang="en-US" sz="2400" b="1">
                <a:solidFill>
                  <a:srgbClr val="FFFFFF"/>
                </a:solidFill>
                <a:latin typeface="Meiryo" charset="-128"/>
                <a:ea typeface="Meiryo" charset="-128"/>
                <a:cs typeface="Meiryo" charset="-128"/>
              </a:rPr>
              <a:t>セキュリティ対応の適正化</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601357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kumimoji="1" lang="ja-JP" altLang="en-US"/>
              <a:t>デジタル・トランスフォーメーションへの２つの対応</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r>
              <a:rPr kumimoji="1" lang="en-US" altLang="ja-JP" sz="2400" b="1" dirty="0">
                <a:solidFill>
                  <a:srgbClr val="FFFFFF"/>
                </a:solidFill>
                <a:latin typeface="Meiryo" panose="020B0604030504040204" pitchFamily="34" charset="-128"/>
                <a:ea typeface="Meiryo" panose="020B0604030504040204" pitchFamily="34" charset="-128"/>
                <a:cs typeface="Meiryo" charset="-128"/>
              </a:rPr>
              <a:t>IT</a:t>
            </a:r>
            <a:r>
              <a:rPr lang="ja-JP" altLang="en-US" sz="2400" b="1">
                <a:solidFill>
                  <a:srgbClr val="FFFFFF"/>
                </a:solidFill>
                <a:latin typeface="Meiryo" panose="020B0604030504040204" pitchFamily="34" charset="-128"/>
                <a:ea typeface="Meiryo" panose="020B0604030504040204" pitchFamily="34" charset="-128"/>
                <a:cs typeface="Meiryo" charset="-128"/>
              </a:rPr>
              <a:t>で行う</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プログラムが増大する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あらゆる業務が</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データとして把握できる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6" y="5153915"/>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775569" y="3263335"/>
            <a:ext cx="1592862" cy="643860"/>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カーブ矢印 23">
            <a:extLst>
              <a:ext uri="{FF2B5EF4-FFF2-40B4-BE49-F238E27FC236}">
                <a16:creationId xmlns:a16="http://schemas.microsoft.com/office/drawing/2014/main" id="{0108DFA9-F74D-EB4C-8793-1FC81353B655}"/>
              </a:ext>
            </a:extLst>
          </p:cNvPr>
          <p:cNvSpPr/>
          <p:nvPr/>
        </p:nvSpPr>
        <p:spPr>
          <a:xfrm rot="10800000">
            <a:off x="3764765" y="4576374"/>
            <a:ext cx="1592862" cy="643860"/>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1196" y="5880549"/>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96196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125710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051801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3654072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23916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27F036E5-67A4-E549-8CA4-683927D35E20}"/>
              </a:ext>
            </a:extLst>
          </p:cNvPr>
          <p:cNvSpPr/>
          <p:nvPr/>
        </p:nvSpPr>
        <p:spPr>
          <a:xfrm>
            <a:off x="413238" y="1258404"/>
            <a:ext cx="4443393" cy="177591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正方形/長方形 54">
            <a:extLst>
              <a:ext uri="{FF2B5EF4-FFF2-40B4-BE49-F238E27FC236}">
                <a16:creationId xmlns:a16="http://schemas.microsoft.com/office/drawing/2014/main" id="{B8F4F98F-7531-224B-8DF4-3E93665C0714}"/>
              </a:ext>
            </a:extLst>
          </p:cNvPr>
          <p:cNvSpPr/>
          <p:nvPr/>
        </p:nvSpPr>
        <p:spPr>
          <a:xfrm>
            <a:off x="413238" y="3113250"/>
            <a:ext cx="4453228" cy="342822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0D8F5270-EBEA-5F45-B404-77397D2CF7A7}"/>
              </a:ext>
            </a:extLst>
          </p:cNvPr>
          <p:cNvSpPr>
            <a:spLocks noGrp="1"/>
          </p:cNvSpPr>
          <p:nvPr>
            <p:ph type="title"/>
          </p:nvPr>
        </p:nvSpPr>
        <p:spPr>
          <a:xfrm>
            <a:off x="457200" y="274638"/>
            <a:ext cx="8686800" cy="416221"/>
          </a:xfrm>
        </p:spPr>
        <p:txBody>
          <a:bodyPr/>
          <a:lstStyle/>
          <a:p>
            <a:r>
              <a:rPr kumimoji="1" lang="ja-JP" altLang="en-US"/>
              <a:t>情報システムについての役割分担</a:t>
            </a:r>
          </a:p>
        </p:txBody>
      </p:sp>
      <p:sp>
        <p:nvSpPr>
          <p:cNvPr id="3" name="スライド番号プレースホルダー 2">
            <a:extLst>
              <a:ext uri="{FF2B5EF4-FFF2-40B4-BE49-F238E27FC236}">
                <a16:creationId xmlns:a16="http://schemas.microsoft.com/office/drawing/2014/main" id="{3D48F5DC-AF66-8947-9FA1-AEFAA05939C7}"/>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a:extLst>
              <a:ext uri="{FF2B5EF4-FFF2-40B4-BE49-F238E27FC236}">
                <a16:creationId xmlns:a16="http://schemas.microsoft.com/office/drawing/2014/main" id="{E70071DC-0516-B04A-8B85-9B6C261880D8}"/>
              </a:ext>
            </a:extLst>
          </p:cNvPr>
          <p:cNvSpPr/>
          <p:nvPr/>
        </p:nvSpPr>
        <p:spPr>
          <a:xfrm>
            <a:off x="906444" y="1442078"/>
            <a:ext cx="2935793" cy="580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事業戦略</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1D2FAB63-2338-8F4E-AE7F-60BEBDDF24F9}"/>
              </a:ext>
            </a:extLst>
          </p:cNvPr>
          <p:cNvSpPr/>
          <p:nvPr/>
        </p:nvSpPr>
        <p:spPr>
          <a:xfrm>
            <a:off x="906444" y="2312517"/>
            <a:ext cx="2935793" cy="580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事業計画</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D3B6CFC-983C-7141-963F-A7FA668C9AF0}"/>
              </a:ext>
            </a:extLst>
          </p:cNvPr>
          <p:cNvSpPr/>
          <p:nvPr/>
        </p:nvSpPr>
        <p:spPr>
          <a:xfrm>
            <a:off x="906444" y="3182956"/>
            <a:ext cx="2935793" cy="580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システム計画</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C76BEC2-5799-EF4F-A514-43CEE64E1AD2}"/>
              </a:ext>
            </a:extLst>
          </p:cNvPr>
          <p:cNvSpPr/>
          <p:nvPr/>
        </p:nvSpPr>
        <p:spPr>
          <a:xfrm>
            <a:off x="906444" y="4053395"/>
            <a:ext cx="2935793" cy="580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アプリ開発</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2D6FC09B-C354-834C-B0A3-51245C2C0FB3}"/>
              </a:ext>
            </a:extLst>
          </p:cNvPr>
          <p:cNvSpPr/>
          <p:nvPr/>
        </p:nvSpPr>
        <p:spPr>
          <a:xfrm>
            <a:off x="897650" y="4923834"/>
            <a:ext cx="2935793" cy="580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インフラ構築</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59ED6B1C-69E4-0744-9F14-A1F8530CFCFF}"/>
              </a:ext>
            </a:extLst>
          </p:cNvPr>
          <p:cNvSpPr/>
          <p:nvPr/>
        </p:nvSpPr>
        <p:spPr>
          <a:xfrm>
            <a:off x="906444" y="5794273"/>
            <a:ext cx="2935793" cy="580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運用管理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8" name="直線矢印コネクタ 37">
            <a:extLst>
              <a:ext uri="{FF2B5EF4-FFF2-40B4-BE49-F238E27FC236}">
                <a16:creationId xmlns:a16="http://schemas.microsoft.com/office/drawing/2014/main" id="{D462F7AD-0C04-2B4B-9699-9C695DE9B10C}"/>
              </a:ext>
            </a:extLst>
          </p:cNvPr>
          <p:cNvCxnSpPr>
            <a:cxnSpLocks/>
            <a:stCxn id="4" idx="2"/>
            <a:endCxn id="5" idx="0"/>
          </p:cNvCxnSpPr>
          <p:nvPr/>
        </p:nvCxnSpPr>
        <p:spPr>
          <a:xfrm>
            <a:off x="2374341" y="2022230"/>
            <a:ext cx="0" cy="290287"/>
          </a:xfrm>
          <a:prstGeom prst="straightConnector1">
            <a:avLst/>
          </a:prstGeom>
          <a:ln w="38100">
            <a:solidFill>
              <a:schemeClr val="accent6">
                <a:lumMod val="5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7BB32611-7855-2248-A07B-60776C604778}"/>
              </a:ext>
            </a:extLst>
          </p:cNvPr>
          <p:cNvCxnSpPr>
            <a:cxnSpLocks/>
            <a:stCxn id="5" idx="2"/>
            <a:endCxn id="6" idx="0"/>
          </p:cNvCxnSpPr>
          <p:nvPr/>
        </p:nvCxnSpPr>
        <p:spPr>
          <a:xfrm>
            <a:off x="2374341" y="2892669"/>
            <a:ext cx="0" cy="290287"/>
          </a:xfrm>
          <a:prstGeom prst="straightConnector1">
            <a:avLst/>
          </a:prstGeom>
          <a:ln w="38100">
            <a:solidFill>
              <a:schemeClr val="accent6">
                <a:lumMod val="5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A9904945-5D54-4342-82E2-ED5F914A8025}"/>
              </a:ext>
            </a:extLst>
          </p:cNvPr>
          <p:cNvCxnSpPr>
            <a:cxnSpLocks/>
            <a:stCxn id="6" idx="2"/>
            <a:endCxn id="7" idx="0"/>
          </p:cNvCxnSpPr>
          <p:nvPr/>
        </p:nvCxnSpPr>
        <p:spPr>
          <a:xfrm>
            <a:off x="2374341" y="3763108"/>
            <a:ext cx="0" cy="290287"/>
          </a:xfrm>
          <a:prstGeom prst="straightConnector1">
            <a:avLst/>
          </a:prstGeom>
          <a:ln w="38100">
            <a:solidFill>
              <a:schemeClr val="accent6">
                <a:lumMod val="5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76216CE1-5698-5742-8FB5-7E1F92B19BE1}"/>
              </a:ext>
            </a:extLst>
          </p:cNvPr>
          <p:cNvCxnSpPr>
            <a:cxnSpLocks/>
            <a:stCxn id="7" idx="2"/>
            <a:endCxn id="8" idx="0"/>
          </p:cNvCxnSpPr>
          <p:nvPr/>
        </p:nvCxnSpPr>
        <p:spPr>
          <a:xfrm flipH="1">
            <a:off x="2365547" y="4633547"/>
            <a:ext cx="8794" cy="290287"/>
          </a:xfrm>
          <a:prstGeom prst="straightConnector1">
            <a:avLst/>
          </a:prstGeom>
          <a:ln w="38100">
            <a:solidFill>
              <a:schemeClr val="accent6">
                <a:lumMod val="5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36F332E5-EFE1-EF48-A511-76E75327A552}"/>
              </a:ext>
            </a:extLst>
          </p:cNvPr>
          <p:cNvCxnSpPr>
            <a:cxnSpLocks/>
            <a:stCxn id="8" idx="2"/>
            <a:endCxn id="9" idx="0"/>
          </p:cNvCxnSpPr>
          <p:nvPr/>
        </p:nvCxnSpPr>
        <p:spPr>
          <a:xfrm>
            <a:off x="2365547" y="5503986"/>
            <a:ext cx="8794" cy="290287"/>
          </a:xfrm>
          <a:prstGeom prst="straightConnector1">
            <a:avLst/>
          </a:prstGeom>
          <a:ln w="38100">
            <a:solidFill>
              <a:schemeClr val="accent6">
                <a:lumMod val="5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3" name="テキスト ボックス 62">
            <a:extLst>
              <a:ext uri="{FF2B5EF4-FFF2-40B4-BE49-F238E27FC236}">
                <a16:creationId xmlns:a16="http://schemas.microsoft.com/office/drawing/2014/main" id="{33601E94-1C6F-484C-910E-F358D0D6EFBA}"/>
              </a:ext>
            </a:extLst>
          </p:cNvPr>
          <p:cNvSpPr txBox="1"/>
          <p:nvPr/>
        </p:nvSpPr>
        <p:spPr>
          <a:xfrm>
            <a:off x="438776" y="1637633"/>
            <a:ext cx="461665" cy="1015663"/>
          </a:xfrm>
          <a:prstGeom prst="rect">
            <a:avLst/>
          </a:prstGeom>
          <a:noFill/>
        </p:spPr>
        <p:txBody>
          <a:bodyPr vert="eaVert"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事業</a:t>
            </a:r>
            <a:r>
              <a:rPr kumimoji="1" lang="ja-JP" altLang="en-US" b="1">
                <a:solidFill>
                  <a:schemeClr val="bg1"/>
                </a:solidFill>
                <a:latin typeface="Meiryo" panose="020B0604030504040204" pitchFamily="34" charset="-128"/>
                <a:ea typeface="Meiryo" panose="020B0604030504040204" pitchFamily="34" charset="-128"/>
              </a:rPr>
              <a:t>部門</a:t>
            </a:r>
          </a:p>
        </p:txBody>
      </p:sp>
      <p:sp>
        <p:nvSpPr>
          <p:cNvPr id="76" name="テキスト ボックス 75">
            <a:extLst>
              <a:ext uri="{FF2B5EF4-FFF2-40B4-BE49-F238E27FC236}">
                <a16:creationId xmlns:a16="http://schemas.microsoft.com/office/drawing/2014/main" id="{244F40BA-211C-8847-8B12-864CF5A813D3}"/>
              </a:ext>
            </a:extLst>
          </p:cNvPr>
          <p:cNvSpPr txBox="1"/>
          <p:nvPr/>
        </p:nvSpPr>
        <p:spPr>
          <a:xfrm>
            <a:off x="408871" y="3809194"/>
            <a:ext cx="461665" cy="1938992"/>
          </a:xfrm>
          <a:prstGeom prst="rect">
            <a:avLst/>
          </a:prstGeom>
          <a:noFill/>
        </p:spPr>
        <p:txBody>
          <a:bodyPr vert="eaVert"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情報システム</a:t>
            </a:r>
            <a:r>
              <a:rPr kumimoji="1" lang="ja-JP" altLang="en-US" b="1">
                <a:solidFill>
                  <a:schemeClr val="bg1"/>
                </a:solidFill>
                <a:latin typeface="Meiryo" panose="020B0604030504040204" pitchFamily="34" charset="-128"/>
                <a:ea typeface="Meiryo" panose="020B0604030504040204" pitchFamily="34" charset="-128"/>
              </a:rPr>
              <a:t>部門</a:t>
            </a:r>
          </a:p>
        </p:txBody>
      </p:sp>
      <p:sp>
        <p:nvSpPr>
          <p:cNvPr id="77" name="テキスト ボックス 76">
            <a:extLst>
              <a:ext uri="{FF2B5EF4-FFF2-40B4-BE49-F238E27FC236}">
                <a16:creationId xmlns:a16="http://schemas.microsoft.com/office/drawing/2014/main" id="{28F6A8E0-F97F-9142-B6DD-39B4CE449066}"/>
              </a:ext>
            </a:extLst>
          </p:cNvPr>
          <p:cNvSpPr txBox="1"/>
          <p:nvPr/>
        </p:nvSpPr>
        <p:spPr>
          <a:xfrm>
            <a:off x="545955" y="831585"/>
            <a:ext cx="3656770"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既存システム／主に</a:t>
            </a:r>
            <a:r>
              <a:rPr lang="ja-JP" altLang="en-US">
                <a:solidFill>
                  <a:schemeClr val="accent3">
                    <a:lumMod val="75000"/>
                  </a:schemeClr>
                </a:solidFill>
                <a:latin typeface="Meiryo" panose="020B0604030504040204" pitchFamily="34" charset="-128"/>
                <a:ea typeface="Meiryo" panose="020B0604030504040204" pitchFamily="34" charset="-128"/>
              </a:rPr>
              <a:t>「</a:t>
            </a:r>
            <a:r>
              <a:rPr kumimoji="1" lang="ja-JP" altLang="en-US">
                <a:solidFill>
                  <a:schemeClr val="accent3">
                    <a:lumMod val="75000"/>
                  </a:schemeClr>
                </a:solidFill>
                <a:latin typeface="Meiryo" panose="020B0604030504040204" pitchFamily="34" charset="-128"/>
                <a:ea typeface="Meiryo" panose="020B0604030504040204" pitchFamily="34" charset="-128"/>
              </a:rPr>
              <a:t>守りの</a:t>
            </a:r>
            <a:r>
              <a:rPr kumimoji="1" lang="en-US" altLang="ja-JP" dirty="0">
                <a:solidFill>
                  <a:schemeClr val="accent3">
                    <a:lumMod val="75000"/>
                  </a:schemeClr>
                </a:solidFill>
                <a:latin typeface="Meiryo" panose="020B0604030504040204" pitchFamily="34" charset="-128"/>
                <a:ea typeface="Meiryo" panose="020B0604030504040204" pitchFamily="34" charset="-128"/>
              </a:rPr>
              <a:t>IT</a:t>
            </a:r>
            <a:r>
              <a:rPr kumimoji="1" lang="ja-JP" altLang="en-US">
                <a:solidFill>
                  <a:schemeClr val="accent3">
                    <a:lumMod val="75000"/>
                  </a:schemeClr>
                </a:solidFill>
                <a:latin typeface="Meiryo" panose="020B0604030504040204" pitchFamily="34" charset="-128"/>
                <a:ea typeface="Meiryo" panose="020B0604030504040204" pitchFamily="34" charset="-128"/>
              </a:rPr>
              <a:t>」</a:t>
            </a:r>
          </a:p>
        </p:txBody>
      </p:sp>
      <p:grpSp>
        <p:nvGrpSpPr>
          <p:cNvPr id="19" name="グループ化 18">
            <a:extLst>
              <a:ext uri="{FF2B5EF4-FFF2-40B4-BE49-F238E27FC236}">
                <a16:creationId xmlns:a16="http://schemas.microsoft.com/office/drawing/2014/main" id="{8CEFD5C1-3487-2149-84C2-EC3222953FD9}"/>
              </a:ext>
            </a:extLst>
          </p:cNvPr>
          <p:cNvGrpSpPr/>
          <p:nvPr/>
        </p:nvGrpSpPr>
        <p:grpSpPr>
          <a:xfrm>
            <a:off x="3809690" y="857975"/>
            <a:ext cx="4903487" cy="5683502"/>
            <a:chOff x="3809690" y="857975"/>
            <a:chExt cx="4903487" cy="5683502"/>
          </a:xfrm>
        </p:grpSpPr>
        <p:sp>
          <p:nvSpPr>
            <p:cNvPr id="40" name="正方形/長方形 39">
              <a:extLst>
                <a:ext uri="{FF2B5EF4-FFF2-40B4-BE49-F238E27FC236}">
                  <a16:creationId xmlns:a16="http://schemas.microsoft.com/office/drawing/2014/main" id="{6AB94C5F-467B-C640-A552-724FE7908F68}"/>
                </a:ext>
              </a:extLst>
            </p:cNvPr>
            <p:cNvSpPr/>
            <p:nvPr/>
          </p:nvSpPr>
          <p:spPr>
            <a:xfrm>
              <a:off x="4825011" y="3113250"/>
              <a:ext cx="3888166" cy="342822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9FD07582-6474-2648-9E77-321637970380}"/>
                </a:ext>
              </a:extLst>
            </p:cNvPr>
            <p:cNvSpPr/>
            <p:nvPr/>
          </p:nvSpPr>
          <p:spPr>
            <a:xfrm>
              <a:off x="4856631" y="1258404"/>
              <a:ext cx="3742244" cy="5212733"/>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2202EF7-27EF-B347-98FF-1356FDB4835F}"/>
                </a:ext>
              </a:extLst>
            </p:cNvPr>
            <p:cNvSpPr/>
            <p:nvPr/>
          </p:nvSpPr>
          <p:spPr>
            <a:xfrm>
              <a:off x="5966519" y="1442078"/>
              <a:ext cx="1332522" cy="58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事業戦略</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42333662-5B50-8F4F-8CAA-A4E8652C06B6}"/>
                </a:ext>
              </a:extLst>
            </p:cNvPr>
            <p:cNvSpPr/>
            <p:nvPr/>
          </p:nvSpPr>
          <p:spPr>
            <a:xfrm>
              <a:off x="5068277" y="2744240"/>
              <a:ext cx="1332522" cy="58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事業計画</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6B2AEEA0-E3A3-D145-B74E-9E78DCAB7173}"/>
                </a:ext>
              </a:extLst>
            </p:cNvPr>
            <p:cNvSpPr/>
            <p:nvPr/>
          </p:nvSpPr>
          <p:spPr>
            <a:xfrm>
              <a:off x="7002583" y="2744240"/>
              <a:ext cx="1332522" cy="58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システム計画</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190B8655-1F70-6348-805A-A7F8221EDA8C}"/>
                </a:ext>
              </a:extLst>
            </p:cNvPr>
            <p:cNvSpPr/>
            <p:nvPr/>
          </p:nvSpPr>
          <p:spPr>
            <a:xfrm>
              <a:off x="5068277" y="4505594"/>
              <a:ext cx="1332523" cy="58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アプリ開発</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4BF2D586-AA59-C34A-9B7A-53C163E92AD4}"/>
                </a:ext>
              </a:extLst>
            </p:cNvPr>
            <p:cNvSpPr/>
            <p:nvPr/>
          </p:nvSpPr>
          <p:spPr>
            <a:xfrm>
              <a:off x="7002583" y="4505594"/>
              <a:ext cx="1332523" cy="58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インフラ構築</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 name="直線矢印コネクタ 19">
              <a:extLst>
                <a:ext uri="{FF2B5EF4-FFF2-40B4-BE49-F238E27FC236}">
                  <a16:creationId xmlns:a16="http://schemas.microsoft.com/office/drawing/2014/main" id="{53E45397-F12B-7945-A89D-AAAEB70A5A76}"/>
                </a:ext>
              </a:extLst>
            </p:cNvPr>
            <p:cNvCxnSpPr>
              <a:cxnSpLocks/>
              <a:stCxn id="10" idx="2"/>
              <a:endCxn id="11" idx="0"/>
            </p:cNvCxnSpPr>
            <p:nvPr/>
          </p:nvCxnSpPr>
          <p:spPr>
            <a:xfrm flipH="1">
              <a:off x="5734538" y="2022230"/>
              <a:ext cx="898242" cy="722010"/>
            </a:xfrm>
            <a:prstGeom prst="straightConnector1">
              <a:avLst/>
            </a:prstGeom>
            <a:ln w="38100">
              <a:solidFill>
                <a:schemeClr val="accent6">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3C1E13E0-2C83-1847-BEB6-E00AD42EE8D3}"/>
                </a:ext>
              </a:extLst>
            </p:cNvPr>
            <p:cNvCxnSpPr>
              <a:cxnSpLocks/>
              <a:stCxn id="10" idx="2"/>
              <a:endCxn id="12" idx="0"/>
            </p:cNvCxnSpPr>
            <p:nvPr/>
          </p:nvCxnSpPr>
          <p:spPr>
            <a:xfrm>
              <a:off x="6632780" y="2022230"/>
              <a:ext cx="1036064" cy="722010"/>
            </a:xfrm>
            <a:prstGeom prst="straightConnector1">
              <a:avLst/>
            </a:prstGeom>
            <a:ln w="38100">
              <a:solidFill>
                <a:schemeClr val="accent6">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3B47A163-4D6E-1F44-891B-E1914DFC15E5}"/>
                </a:ext>
              </a:extLst>
            </p:cNvPr>
            <p:cNvCxnSpPr>
              <a:cxnSpLocks/>
              <a:stCxn id="11" idx="3"/>
              <a:endCxn id="12" idx="1"/>
            </p:cNvCxnSpPr>
            <p:nvPr/>
          </p:nvCxnSpPr>
          <p:spPr>
            <a:xfrm>
              <a:off x="6400799" y="3034316"/>
              <a:ext cx="601784" cy="0"/>
            </a:xfrm>
            <a:prstGeom prst="straightConnector1">
              <a:avLst/>
            </a:prstGeom>
            <a:ln w="38100">
              <a:solidFill>
                <a:schemeClr val="accent6">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32FF8899-DD9B-4249-AECD-40CF8481DAE8}"/>
                </a:ext>
              </a:extLst>
            </p:cNvPr>
            <p:cNvSpPr txBox="1"/>
            <p:nvPr/>
          </p:nvSpPr>
          <p:spPr>
            <a:xfrm>
              <a:off x="4873306" y="857975"/>
              <a:ext cx="365677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新規システム／主に</a:t>
              </a:r>
              <a:r>
                <a:rPr lang="ja-JP" altLang="en-US">
                  <a:solidFill>
                    <a:srgbClr val="0070C0"/>
                  </a:solidFill>
                  <a:latin typeface="Meiryo" panose="020B0604030504040204" pitchFamily="34" charset="-128"/>
                  <a:ea typeface="Meiryo" panose="020B0604030504040204" pitchFamily="34" charset="-128"/>
                </a:rPr>
                <a:t>「</a:t>
              </a:r>
              <a:r>
                <a:rPr kumimoji="1" lang="ja-JP" altLang="en-US">
                  <a:solidFill>
                    <a:srgbClr val="0070C0"/>
                  </a:solidFill>
                  <a:latin typeface="Meiryo" panose="020B0604030504040204" pitchFamily="34" charset="-128"/>
                  <a:ea typeface="Meiryo" panose="020B0604030504040204" pitchFamily="34" charset="-128"/>
                </a:rPr>
                <a:t>攻めの</a:t>
              </a: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a:t>
              </a:r>
            </a:p>
          </p:txBody>
        </p:sp>
        <p:sp>
          <p:nvSpPr>
            <p:cNvPr id="79" name="左右矢印 78">
              <a:extLst>
                <a:ext uri="{FF2B5EF4-FFF2-40B4-BE49-F238E27FC236}">
                  <a16:creationId xmlns:a16="http://schemas.microsoft.com/office/drawing/2014/main" id="{0FDA8524-B0C3-A745-85B0-42D478AB0BFE}"/>
                </a:ext>
              </a:extLst>
            </p:cNvPr>
            <p:cNvSpPr/>
            <p:nvPr/>
          </p:nvSpPr>
          <p:spPr>
            <a:xfrm>
              <a:off x="3904197" y="4427674"/>
              <a:ext cx="920814" cy="799378"/>
            </a:xfrm>
            <a:prstGeom prst="leftRightArrow">
              <a:avLst>
                <a:gd name="adj1" fmla="val 50000"/>
                <a:gd name="adj2" fmla="val 40904"/>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9453D67-DD81-8E48-B54C-58CD17CADB3D}"/>
                </a:ext>
              </a:extLst>
            </p:cNvPr>
            <p:cNvSpPr/>
            <p:nvPr/>
          </p:nvSpPr>
          <p:spPr>
            <a:xfrm>
              <a:off x="3809690" y="5277366"/>
              <a:ext cx="1107996" cy="461665"/>
            </a:xfrm>
            <a:prstGeom prst="rect">
              <a:avLst/>
            </a:prstGeom>
          </p:spPr>
          <p:txBody>
            <a:bodyPr wrap="none">
              <a:spAutoFit/>
            </a:bodyP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既存システム</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との連係</a:t>
              </a: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正方形/長方形 80">
              <a:extLst>
                <a:ext uri="{FF2B5EF4-FFF2-40B4-BE49-F238E27FC236}">
                  <a16:creationId xmlns:a16="http://schemas.microsoft.com/office/drawing/2014/main" id="{19F50578-6E7E-1443-B923-701E26C70EB3}"/>
                </a:ext>
              </a:extLst>
            </p:cNvPr>
            <p:cNvSpPr/>
            <p:nvPr/>
          </p:nvSpPr>
          <p:spPr>
            <a:xfrm>
              <a:off x="4979646" y="4230076"/>
              <a:ext cx="3449040" cy="1837592"/>
            </a:xfrm>
            <a:prstGeom prst="rect">
              <a:avLst/>
            </a:prstGeom>
            <a:noFill/>
            <a:ln>
              <a:solidFill>
                <a:schemeClr val="bg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下矢印 17">
              <a:extLst>
                <a:ext uri="{FF2B5EF4-FFF2-40B4-BE49-F238E27FC236}">
                  <a16:creationId xmlns:a16="http://schemas.microsoft.com/office/drawing/2014/main" id="{954E5753-643A-7942-AF0E-B6CE5BA43DCA}"/>
                </a:ext>
              </a:extLst>
            </p:cNvPr>
            <p:cNvSpPr/>
            <p:nvPr/>
          </p:nvSpPr>
          <p:spPr>
            <a:xfrm>
              <a:off x="6400799" y="3504472"/>
              <a:ext cx="601784" cy="888023"/>
            </a:xfrm>
            <a:prstGeom prst="upDownArrow">
              <a:avLst>
                <a:gd name="adj1" fmla="val 50000"/>
                <a:gd name="adj2" fmla="val 3539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093C9254-0C4E-4B42-902D-45FE07095C1C}"/>
                </a:ext>
              </a:extLst>
            </p:cNvPr>
            <p:cNvSpPr/>
            <p:nvPr/>
          </p:nvSpPr>
          <p:spPr>
            <a:xfrm>
              <a:off x="5966519" y="5794273"/>
              <a:ext cx="1332523" cy="58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運用管理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 name="直線矢印コネクタ 23">
              <a:extLst>
                <a:ext uri="{FF2B5EF4-FFF2-40B4-BE49-F238E27FC236}">
                  <a16:creationId xmlns:a16="http://schemas.microsoft.com/office/drawing/2014/main" id="{7218E568-C0E8-AB43-8D87-4B3D57816CF6}"/>
                </a:ext>
              </a:extLst>
            </p:cNvPr>
            <p:cNvCxnSpPr>
              <a:cxnSpLocks/>
              <a:stCxn id="14" idx="1"/>
              <a:endCxn id="13" idx="3"/>
            </p:cNvCxnSpPr>
            <p:nvPr/>
          </p:nvCxnSpPr>
          <p:spPr>
            <a:xfrm flipH="1">
              <a:off x="6400800" y="4795670"/>
              <a:ext cx="601783" cy="0"/>
            </a:xfrm>
            <a:prstGeom prst="straightConnector1">
              <a:avLst/>
            </a:prstGeom>
            <a:ln w="38100">
              <a:solidFill>
                <a:schemeClr val="accent6">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3519EBB9-8D9E-4441-8AA5-424F31682FBC}"/>
                </a:ext>
              </a:extLst>
            </p:cNvPr>
            <p:cNvCxnSpPr>
              <a:cxnSpLocks/>
              <a:stCxn id="15" idx="0"/>
              <a:endCxn id="13" idx="2"/>
            </p:cNvCxnSpPr>
            <p:nvPr/>
          </p:nvCxnSpPr>
          <p:spPr>
            <a:xfrm flipH="1" flipV="1">
              <a:off x="5734539" y="5085746"/>
              <a:ext cx="898242" cy="708527"/>
            </a:xfrm>
            <a:prstGeom prst="straightConnector1">
              <a:avLst/>
            </a:prstGeom>
            <a:ln w="38100">
              <a:solidFill>
                <a:schemeClr val="accent6">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07DFBEB3-EEA1-B94F-8AAE-4C92D5E04D6E}"/>
                </a:ext>
              </a:extLst>
            </p:cNvPr>
            <p:cNvCxnSpPr>
              <a:cxnSpLocks/>
              <a:stCxn id="14" idx="2"/>
              <a:endCxn id="15" idx="0"/>
            </p:cNvCxnSpPr>
            <p:nvPr/>
          </p:nvCxnSpPr>
          <p:spPr>
            <a:xfrm flipH="1">
              <a:off x="6632781" y="5085746"/>
              <a:ext cx="1036064" cy="708527"/>
            </a:xfrm>
            <a:prstGeom prst="straightConnector1">
              <a:avLst/>
            </a:prstGeom>
            <a:ln w="38100">
              <a:solidFill>
                <a:schemeClr val="accent6">
                  <a:lumMod val="40000"/>
                  <a:lumOff val="60000"/>
                </a:schemeClr>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2" name="テキスト ボックス 81">
              <a:extLst>
                <a:ext uri="{FF2B5EF4-FFF2-40B4-BE49-F238E27FC236}">
                  <a16:creationId xmlns:a16="http://schemas.microsoft.com/office/drawing/2014/main" id="{F049D61A-E326-2C45-ADEF-11DCA5D55C12}"/>
                </a:ext>
              </a:extLst>
            </p:cNvPr>
            <p:cNvSpPr txBox="1"/>
            <p:nvPr/>
          </p:nvSpPr>
          <p:spPr>
            <a:xfrm>
              <a:off x="6198989" y="5099109"/>
              <a:ext cx="1005403"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クラウド</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5875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FFF489D5-395A-D54A-9033-A325A1546AD5}"/>
              </a:ext>
            </a:extLst>
          </p:cNvPr>
          <p:cNvSpPr/>
          <p:nvPr/>
        </p:nvSpPr>
        <p:spPr>
          <a:xfrm>
            <a:off x="215516" y="2110874"/>
            <a:ext cx="8712968" cy="40806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83E96240-8478-1649-B6D5-1421D141870A}"/>
              </a:ext>
            </a:extLst>
          </p:cNvPr>
          <p:cNvSpPr/>
          <p:nvPr/>
        </p:nvSpPr>
        <p:spPr>
          <a:xfrm>
            <a:off x="215516" y="5447986"/>
            <a:ext cx="8712968" cy="39094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A087C7ED-7230-2B4B-ADD3-9CE400FAB855}"/>
              </a:ext>
            </a:extLst>
          </p:cNvPr>
          <p:cNvSpPr/>
          <p:nvPr/>
        </p:nvSpPr>
        <p:spPr>
          <a:xfrm>
            <a:off x="215516" y="4287719"/>
            <a:ext cx="8712968" cy="111325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590CCF4-51D5-FC45-A71A-A3491C05B6A8}"/>
              </a:ext>
            </a:extLst>
          </p:cNvPr>
          <p:cNvSpPr/>
          <p:nvPr/>
        </p:nvSpPr>
        <p:spPr>
          <a:xfrm>
            <a:off x="215516" y="3182819"/>
            <a:ext cx="8712968" cy="105789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7B3AC5E6-CBFF-5E47-AD79-33F9AF537B37}"/>
              </a:ext>
            </a:extLst>
          </p:cNvPr>
          <p:cNvSpPr/>
          <p:nvPr/>
        </p:nvSpPr>
        <p:spPr>
          <a:xfrm>
            <a:off x="215516" y="2568040"/>
            <a:ext cx="8712968" cy="56567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B693522-44ED-2240-901B-9F01F926269B}"/>
              </a:ext>
            </a:extLst>
          </p:cNvPr>
          <p:cNvSpPr/>
          <p:nvPr/>
        </p:nvSpPr>
        <p:spPr>
          <a:xfrm>
            <a:off x="215516" y="1650191"/>
            <a:ext cx="8712968" cy="40806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DA6215-B025-DC43-9306-6BE547D7971F}"/>
              </a:ext>
            </a:extLst>
          </p:cNvPr>
          <p:cNvSpPr>
            <a:spLocks noGrp="1"/>
          </p:cNvSpPr>
          <p:nvPr>
            <p:ph type="title"/>
          </p:nvPr>
        </p:nvSpPr>
        <p:spPr/>
        <p:txBody>
          <a:bodyPr/>
          <a:lstStyle/>
          <a:p>
            <a:r>
              <a:rPr kumimoji="1" lang="ja-JP" altLang="en-US"/>
              <a:t>異なるビジネス</a:t>
            </a:r>
          </a:p>
        </p:txBody>
      </p:sp>
      <p:sp>
        <p:nvSpPr>
          <p:cNvPr id="3" name="スライド番号プレースホルダー 2">
            <a:extLst>
              <a:ext uri="{FF2B5EF4-FFF2-40B4-BE49-F238E27FC236}">
                <a16:creationId xmlns:a16="http://schemas.microsoft.com/office/drawing/2014/main" id="{63668341-CCA4-9949-B866-3D0000DC533E}"/>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5" name="テキスト ボックス 4">
            <a:extLst>
              <a:ext uri="{FF2B5EF4-FFF2-40B4-BE49-F238E27FC236}">
                <a16:creationId xmlns:a16="http://schemas.microsoft.com/office/drawing/2014/main" id="{AC5A6598-29C1-674D-82F9-3EA4881B9758}"/>
              </a:ext>
            </a:extLst>
          </p:cNvPr>
          <p:cNvSpPr txBox="1"/>
          <p:nvPr/>
        </p:nvSpPr>
        <p:spPr>
          <a:xfrm>
            <a:off x="1027170" y="2132318"/>
            <a:ext cx="2441694"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オンプレ＋ハイブリッド</a:t>
            </a:r>
          </a:p>
        </p:txBody>
      </p:sp>
      <p:sp>
        <p:nvSpPr>
          <p:cNvPr id="6" name="テキスト ボックス 5">
            <a:extLst>
              <a:ext uri="{FF2B5EF4-FFF2-40B4-BE49-F238E27FC236}">
                <a16:creationId xmlns:a16="http://schemas.microsoft.com/office/drawing/2014/main" id="{2BF25BB3-9FDA-5E4A-8255-56C2C88141A8}"/>
              </a:ext>
            </a:extLst>
          </p:cNvPr>
          <p:cNvSpPr txBox="1"/>
          <p:nvPr/>
        </p:nvSpPr>
        <p:spPr>
          <a:xfrm>
            <a:off x="5806283" y="2133013"/>
            <a:ext cx="2236510"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オール･イン･クラウド</a:t>
            </a:r>
          </a:p>
        </p:txBody>
      </p:sp>
      <p:sp>
        <p:nvSpPr>
          <p:cNvPr id="7" name="テキスト ボックス 6">
            <a:extLst>
              <a:ext uri="{FF2B5EF4-FFF2-40B4-BE49-F238E27FC236}">
                <a16:creationId xmlns:a16="http://schemas.microsoft.com/office/drawing/2014/main" id="{C4259F25-3500-A246-8766-62CDD9A39859}"/>
              </a:ext>
            </a:extLst>
          </p:cNvPr>
          <p:cNvSpPr txBox="1"/>
          <p:nvPr/>
        </p:nvSpPr>
        <p:spPr>
          <a:xfrm>
            <a:off x="924576" y="2574154"/>
            <a:ext cx="2646879" cy="584775"/>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技術的選択</a:t>
            </a:r>
            <a:endParaRPr kumimoji="1" lang="en-US" altLang="ja-JP" sz="1600" b="1"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50000"/>
                  </a:schemeClr>
                </a:solidFill>
                <a:latin typeface="Meiryo" panose="020B0604030504040204" pitchFamily="34" charset="-128"/>
                <a:ea typeface="Meiryo" panose="020B0604030504040204" pitchFamily="34" charset="-128"/>
              </a:rPr>
              <a:t>機能・性能・コストで選ぶ</a:t>
            </a:r>
            <a:endParaRPr kumimoji="1" lang="ja-JP" altLang="en-US" sz="1600">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BF2A74E-C4C7-3742-B3E0-89371BCA41E3}"/>
              </a:ext>
            </a:extLst>
          </p:cNvPr>
          <p:cNvSpPr txBox="1"/>
          <p:nvPr/>
        </p:nvSpPr>
        <p:spPr>
          <a:xfrm>
            <a:off x="5908877" y="2567393"/>
            <a:ext cx="2031325" cy="584775"/>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経営的選択</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ビジネス価値で選ぶ</a:t>
            </a:r>
            <a:endParaRPr kumimoji="1" lang="ja-JP" altLang="en-US" sz="160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AEB23AE-6E7C-7540-BDC2-D338484BD20F}"/>
              </a:ext>
            </a:extLst>
          </p:cNvPr>
          <p:cNvSpPr txBox="1"/>
          <p:nvPr/>
        </p:nvSpPr>
        <p:spPr>
          <a:xfrm>
            <a:off x="1334946" y="1686876"/>
            <a:ext cx="1826141"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情報システム部門</a:t>
            </a:r>
          </a:p>
        </p:txBody>
      </p:sp>
      <p:sp>
        <p:nvSpPr>
          <p:cNvPr id="10" name="テキスト ボックス 9">
            <a:extLst>
              <a:ext uri="{FF2B5EF4-FFF2-40B4-BE49-F238E27FC236}">
                <a16:creationId xmlns:a16="http://schemas.microsoft.com/office/drawing/2014/main" id="{5002331A-5BF4-4549-8BE8-DF391EAE84FF}"/>
              </a:ext>
            </a:extLst>
          </p:cNvPr>
          <p:cNvSpPr txBox="1"/>
          <p:nvPr/>
        </p:nvSpPr>
        <p:spPr>
          <a:xfrm>
            <a:off x="6421840" y="1683089"/>
            <a:ext cx="1005403"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事業部門</a:t>
            </a:r>
          </a:p>
        </p:txBody>
      </p:sp>
      <p:sp>
        <p:nvSpPr>
          <p:cNvPr id="13" name="テキスト ボックス 12">
            <a:extLst>
              <a:ext uri="{FF2B5EF4-FFF2-40B4-BE49-F238E27FC236}">
                <a16:creationId xmlns:a16="http://schemas.microsoft.com/office/drawing/2014/main" id="{A657E141-4D29-024B-A9DD-1763D72ABB24}"/>
              </a:ext>
            </a:extLst>
          </p:cNvPr>
          <p:cNvSpPr txBox="1"/>
          <p:nvPr/>
        </p:nvSpPr>
        <p:spPr>
          <a:xfrm>
            <a:off x="5395915" y="3503797"/>
            <a:ext cx="3057247" cy="738664"/>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売上や利益の増大</a:t>
            </a:r>
            <a:endParaRPr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新しい市場で優位なポジョンを構築</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顧客や従業員の満足度向上</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D064841-D62F-D747-AADF-DFD9EA2B22FC}"/>
              </a:ext>
            </a:extLst>
          </p:cNvPr>
          <p:cNvSpPr txBox="1"/>
          <p:nvPr/>
        </p:nvSpPr>
        <p:spPr>
          <a:xfrm>
            <a:off x="898931" y="3545601"/>
            <a:ext cx="2698175" cy="738664"/>
          </a:xfrm>
          <a:prstGeom prst="rect">
            <a:avLst/>
          </a:prstGeom>
          <a:noFill/>
        </p:spPr>
        <p:txBody>
          <a:bodyPr wrap="none" rtlCol="0">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rPr>
              <a:t>コスト･パフォーマンスの向上</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運用管理負担の軽減</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トラブルの減少・安定性の向上</a:t>
            </a:r>
          </a:p>
        </p:txBody>
      </p:sp>
      <p:sp>
        <p:nvSpPr>
          <p:cNvPr id="15" name="テキスト ボックス 14">
            <a:extLst>
              <a:ext uri="{FF2B5EF4-FFF2-40B4-BE49-F238E27FC236}">
                <a16:creationId xmlns:a16="http://schemas.microsoft.com/office/drawing/2014/main" id="{353A144F-EC36-9348-AC59-9EE02CBB74D2}"/>
              </a:ext>
            </a:extLst>
          </p:cNvPr>
          <p:cNvSpPr txBox="1"/>
          <p:nvPr/>
        </p:nvSpPr>
        <p:spPr>
          <a:xfrm>
            <a:off x="910434" y="3260125"/>
            <a:ext cx="2646878"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既存ジステムの維持・強化</a:t>
            </a:r>
          </a:p>
        </p:txBody>
      </p:sp>
      <p:sp>
        <p:nvSpPr>
          <p:cNvPr id="16" name="テキスト ボックス 15">
            <a:extLst>
              <a:ext uri="{FF2B5EF4-FFF2-40B4-BE49-F238E27FC236}">
                <a16:creationId xmlns:a16="http://schemas.microsoft.com/office/drawing/2014/main" id="{1E0056F1-2716-5D4A-917A-BEC7B2CF1C38}"/>
              </a:ext>
            </a:extLst>
          </p:cNvPr>
          <p:cNvSpPr txBox="1"/>
          <p:nvPr/>
        </p:nvSpPr>
        <p:spPr>
          <a:xfrm>
            <a:off x="5139435" y="3260125"/>
            <a:ext cx="3570208"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デジタル･トランスフォーメーション</a:t>
            </a:r>
          </a:p>
        </p:txBody>
      </p:sp>
      <p:sp>
        <p:nvSpPr>
          <p:cNvPr id="17" name="テキスト ボックス 16">
            <a:extLst>
              <a:ext uri="{FF2B5EF4-FFF2-40B4-BE49-F238E27FC236}">
                <a16:creationId xmlns:a16="http://schemas.microsoft.com/office/drawing/2014/main" id="{F6B443F0-75F2-EC4B-93CD-25DFAA20E326}"/>
              </a:ext>
            </a:extLst>
          </p:cNvPr>
          <p:cNvSpPr txBox="1"/>
          <p:nvPr/>
        </p:nvSpPr>
        <p:spPr>
          <a:xfrm>
            <a:off x="5813991" y="4384440"/>
            <a:ext cx="2236510" cy="338554"/>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クラウド・ネイティブ</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29B977FF-29E6-4048-9C2A-794A4BB96376}"/>
              </a:ext>
            </a:extLst>
          </p:cNvPr>
          <p:cNvSpPr txBox="1"/>
          <p:nvPr/>
        </p:nvSpPr>
        <p:spPr>
          <a:xfrm>
            <a:off x="842022" y="4385461"/>
            <a:ext cx="2811988"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オンプレ</a:t>
            </a:r>
            <a:r>
              <a:rPr kumimoji="1" lang="en-US" altLang="ja-JP" sz="1600" b="1" dirty="0">
                <a:solidFill>
                  <a:schemeClr val="accent3">
                    <a:lumMod val="50000"/>
                  </a:schemeClr>
                </a:solidFill>
                <a:latin typeface="Meiryo" panose="020B0604030504040204" pitchFamily="34" charset="-128"/>
                <a:ea typeface="Meiryo" panose="020B0604030504040204" pitchFamily="34" charset="-128"/>
              </a:rPr>
              <a:t>+</a:t>
            </a:r>
            <a:r>
              <a:rPr kumimoji="1" lang="ja-JP" altLang="en-US" sz="1600" b="1">
                <a:solidFill>
                  <a:schemeClr val="accent3">
                    <a:lumMod val="50000"/>
                  </a:schemeClr>
                </a:solidFill>
                <a:latin typeface="Meiryo" panose="020B0604030504040204" pitchFamily="34" charset="-128"/>
                <a:ea typeface="Meiryo" panose="020B0604030504040204" pitchFamily="34" charset="-128"/>
              </a:rPr>
              <a:t>クラウドとの差異</a:t>
            </a:r>
          </a:p>
        </p:txBody>
      </p:sp>
      <p:sp>
        <p:nvSpPr>
          <p:cNvPr id="19" name="テキスト ボックス 18">
            <a:extLst>
              <a:ext uri="{FF2B5EF4-FFF2-40B4-BE49-F238E27FC236}">
                <a16:creationId xmlns:a16="http://schemas.microsoft.com/office/drawing/2014/main" id="{D716C4E9-7DD9-0340-96B1-5D3B1E06988D}"/>
              </a:ext>
            </a:extLst>
          </p:cNvPr>
          <p:cNvSpPr txBox="1"/>
          <p:nvPr/>
        </p:nvSpPr>
        <p:spPr>
          <a:xfrm>
            <a:off x="5672927" y="4651850"/>
            <a:ext cx="2518638" cy="738664"/>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マイクロサービス・コンテナ</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アジャイル・</a:t>
            </a:r>
            <a:r>
              <a:rPr kumimoji="1" lang="en-US" altLang="ja-JP" sz="1400" dirty="0">
                <a:solidFill>
                  <a:srgbClr val="0070C0"/>
                </a:solidFill>
                <a:latin typeface="Meiryo" panose="020B0604030504040204" pitchFamily="34" charset="-128"/>
                <a:ea typeface="Meiryo" panose="020B0604030504040204" pitchFamily="34" charset="-128"/>
              </a:rPr>
              <a:t>DevOps</a:t>
            </a:r>
            <a:endParaRPr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サーバーレス・</a:t>
            </a:r>
            <a:r>
              <a:rPr kumimoji="1" lang="en-US" altLang="ja-JP" sz="1400" dirty="0" err="1">
                <a:solidFill>
                  <a:srgbClr val="0070C0"/>
                </a:solidFill>
                <a:latin typeface="Meiryo" panose="020B0604030504040204" pitchFamily="34" charset="-128"/>
                <a:ea typeface="Meiryo" panose="020B0604030504040204" pitchFamily="34" charset="-128"/>
              </a:rPr>
              <a:t>FaaS</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9881652A-9E0A-134D-ABE8-AD5635F1B1AC}"/>
              </a:ext>
            </a:extLst>
          </p:cNvPr>
          <p:cNvSpPr txBox="1"/>
          <p:nvPr/>
        </p:nvSpPr>
        <p:spPr>
          <a:xfrm>
            <a:off x="659498" y="4652596"/>
            <a:ext cx="3148746" cy="738664"/>
          </a:xfrm>
          <a:prstGeom prst="rect">
            <a:avLst/>
          </a:prstGeom>
          <a:noFill/>
        </p:spPr>
        <p:txBody>
          <a:bodyPr wrap="none" rtlCol="0">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rPr>
              <a:t>仮想化・ストレージ・ネットワーク</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ウォーターフォール開発</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サーバー･</a:t>
            </a:r>
            <a:r>
              <a:rPr kumimoji="1" lang="en-US" altLang="ja-JP" sz="1400" dirty="0">
                <a:solidFill>
                  <a:schemeClr val="accent3">
                    <a:lumMod val="50000"/>
                  </a:schemeClr>
                </a:solidFill>
                <a:latin typeface="Meiryo" panose="020B0604030504040204" pitchFamily="34" charset="-128"/>
                <a:ea typeface="Meiryo" panose="020B0604030504040204" pitchFamily="34" charset="-128"/>
              </a:rPr>
              <a:t>IaaS</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E16BB11-3689-4B41-AB2B-53FC60B5A8F1}"/>
              </a:ext>
            </a:extLst>
          </p:cNvPr>
          <p:cNvSpPr txBox="1"/>
          <p:nvPr/>
        </p:nvSpPr>
        <p:spPr>
          <a:xfrm>
            <a:off x="5403622" y="5488647"/>
            <a:ext cx="3057247" cy="338554"/>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専門性の高い技術力やスピード</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FA424275-D6C8-504B-83EC-D259AD160213}"/>
              </a:ext>
            </a:extLst>
          </p:cNvPr>
          <p:cNvSpPr txBox="1"/>
          <p:nvPr/>
        </p:nvSpPr>
        <p:spPr>
          <a:xfrm>
            <a:off x="1423392" y="5490664"/>
            <a:ext cx="1620957" cy="338554"/>
          </a:xfrm>
          <a:prstGeom prst="rect">
            <a:avLst/>
          </a:prstGeom>
          <a:noFill/>
        </p:spPr>
        <p:txBody>
          <a:bodyPr wrap="none" rtlCol="0">
            <a:spAutoFit/>
          </a:bodyPr>
          <a:lstStyle/>
          <a:p>
            <a:pPr algn="ctr"/>
            <a:r>
              <a:rPr lang="ja-JP" altLang="en-US" sz="1600" b="1">
                <a:solidFill>
                  <a:schemeClr val="accent3">
                    <a:lumMod val="50000"/>
                  </a:schemeClr>
                </a:solidFill>
                <a:latin typeface="Meiryo" panose="020B0604030504040204" pitchFamily="34" charset="-128"/>
                <a:ea typeface="Meiryo" panose="020B0604030504040204" pitchFamily="34" charset="-128"/>
              </a:rPr>
              <a:t>調達力と</a:t>
            </a:r>
            <a:r>
              <a:rPr kumimoji="1" lang="ja-JP" altLang="en-US" sz="1600" b="1">
                <a:solidFill>
                  <a:schemeClr val="accent3">
                    <a:lumMod val="50000"/>
                  </a:schemeClr>
                </a:solidFill>
                <a:latin typeface="Meiryo" panose="020B0604030504040204" pitchFamily="34" charset="-128"/>
                <a:ea typeface="Meiryo" panose="020B0604030504040204" pitchFamily="34" charset="-128"/>
              </a:rPr>
              <a:t>低価格</a:t>
            </a:r>
          </a:p>
        </p:txBody>
      </p:sp>
      <p:sp>
        <p:nvSpPr>
          <p:cNvPr id="23" name="テキスト ボックス 22">
            <a:extLst>
              <a:ext uri="{FF2B5EF4-FFF2-40B4-BE49-F238E27FC236}">
                <a16:creationId xmlns:a16="http://schemas.microsoft.com/office/drawing/2014/main" id="{929A0C2B-D3F3-3143-BCC9-1B598DD34CAC}"/>
              </a:ext>
            </a:extLst>
          </p:cNvPr>
          <p:cNvSpPr txBox="1"/>
          <p:nvPr/>
        </p:nvSpPr>
        <p:spPr>
          <a:xfrm>
            <a:off x="598649" y="1196752"/>
            <a:ext cx="3270447"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既存システム／主に「守りの</a:t>
            </a:r>
            <a:r>
              <a:rPr kumimoji="1" lang="en-US" altLang="ja-JP" sz="1600" dirty="0">
                <a:solidFill>
                  <a:schemeClr val="accent3">
                    <a:lumMod val="50000"/>
                  </a:schemeClr>
                </a:solidFill>
                <a:latin typeface="Meiryo" panose="020B0604030504040204" pitchFamily="34" charset="-128"/>
                <a:ea typeface="Meiryo" panose="020B0604030504040204" pitchFamily="34" charset="-128"/>
              </a:rPr>
              <a:t>IT</a:t>
            </a:r>
            <a:r>
              <a:rPr kumimoji="1" lang="ja-JP" altLang="en-US" sz="1600">
                <a:solidFill>
                  <a:schemeClr val="accent3">
                    <a:lumMod val="50000"/>
                  </a:schemeClr>
                </a:solidFill>
                <a:latin typeface="Meiryo" panose="020B0604030504040204" pitchFamily="34" charset="-128"/>
                <a:ea typeface="Meiryo" panose="020B0604030504040204" pitchFamily="34" charset="-128"/>
              </a:rPr>
              <a:t>」</a:t>
            </a:r>
          </a:p>
        </p:txBody>
      </p:sp>
      <p:sp>
        <p:nvSpPr>
          <p:cNvPr id="24" name="テキスト ボックス 23">
            <a:extLst>
              <a:ext uri="{FF2B5EF4-FFF2-40B4-BE49-F238E27FC236}">
                <a16:creationId xmlns:a16="http://schemas.microsoft.com/office/drawing/2014/main" id="{5894A04E-069E-3D46-9422-4A30C2F838C7}"/>
              </a:ext>
            </a:extLst>
          </p:cNvPr>
          <p:cNvSpPr txBox="1"/>
          <p:nvPr/>
        </p:nvSpPr>
        <p:spPr>
          <a:xfrm>
            <a:off x="5289317" y="1196752"/>
            <a:ext cx="3270447" cy="338554"/>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新規システム／主に「攻めの</a:t>
            </a:r>
            <a:r>
              <a:rPr kumimoji="1" lang="en-US" altLang="ja-JP" sz="1600" dirty="0">
                <a:solidFill>
                  <a:srgbClr val="0070C0"/>
                </a:solidFill>
                <a:latin typeface="Meiryo" panose="020B0604030504040204" pitchFamily="34" charset="-128"/>
                <a:ea typeface="Meiryo" panose="020B0604030504040204" pitchFamily="34" charset="-128"/>
              </a:rPr>
              <a:t>IT</a:t>
            </a:r>
            <a:r>
              <a:rPr kumimoji="1" lang="ja-JP" altLang="en-US" sz="1600">
                <a:solidFill>
                  <a:srgbClr val="0070C0"/>
                </a:solidFill>
                <a:latin typeface="Meiryo" panose="020B0604030504040204" pitchFamily="34" charset="-128"/>
                <a:ea typeface="Meiryo" panose="020B0604030504040204" pitchFamily="34" charset="-128"/>
              </a:rPr>
              <a:t>」</a:t>
            </a:r>
          </a:p>
        </p:txBody>
      </p:sp>
      <p:sp>
        <p:nvSpPr>
          <p:cNvPr id="32" name="テキスト ボックス 31">
            <a:extLst>
              <a:ext uri="{FF2B5EF4-FFF2-40B4-BE49-F238E27FC236}">
                <a16:creationId xmlns:a16="http://schemas.microsoft.com/office/drawing/2014/main" id="{761596C7-96B2-9B4E-90AC-E54EE10AE8A3}"/>
              </a:ext>
            </a:extLst>
          </p:cNvPr>
          <p:cNvSpPr txBox="1"/>
          <p:nvPr/>
        </p:nvSpPr>
        <p:spPr>
          <a:xfrm>
            <a:off x="3864114" y="1708458"/>
            <a:ext cx="1415772" cy="338554"/>
          </a:xfrm>
          <a:prstGeom prst="rect">
            <a:avLst/>
          </a:prstGeom>
          <a:noFill/>
        </p:spPr>
        <p:txBody>
          <a:bodyPr wrap="none" rtlCol="0">
            <a:spAutoFit/>
          </a:bodyPr>
          <a:lstStyle/>
          <a:p>
            <a:pPr algn="ctr"/>
            <a:r>
              <a:rPr lang="ja-JP" altLang="en-US" sz="1600">
                <a:solidFill>
                  <a:schemeClr val="accent6">
                    <a:lumMod val="50000"/>
                  </a:schemeClr>
                </a:solidFill>
                <a:latin typeface="Meiryo" panose="020B0604030504040204" pitchFamily="34" charset="-128"/>
                <a:ea typeface="Meiryo" panose="020B0604030504040204" pitchFamily="34" charset="-128"/>
              </a:rPr>
              <a:t>＜</a:t>
            </a:r>
            <a:r>
              <a:rPr kumimoji="1" lang="ja-JP" altLang="en-US" sz="1600">
                <a:solidFill>
                  <a:schemeClr val="accent6">
                    <a:lumMod val="50000"/>
                  </a:schemeClr>
                </a:solidFill>
                <a:latin typeface="Meiryo" panose="020B0604030504040204" pitchFamily="34" charset="-128"/>
                <a:ea typeface="Meiryo" panose="020B0604030504040204" pitchFamily="34" charset="-128"/>
              </a:rPr>
              <a:t>主管部門＞</a:t>
            </a:r>
          </a:p>
        </p:txBody>
      </p:sp>
      <p:sp>
        <p:nvSpPr>
          <p:cNvPr id="33" name="テキスト ボックス 32">
            <a:extLst>
              <a:ext uri="{FF2B5EF4-FFF2-40B4-BE49-F238E27FC236}">
                <a16:creationId xmlns:a16="http://schemas.microsoft.com/office/drawing/2014/main" id="{5E01A728-A265-1E49-AB27-9ADFCA6FC125}"/>
              </a:ext>
            </a:extLst>
          </p:cNvPr>
          <p:cNvSpPr txBox="1"/>
          <p:nvPr/>
        </p:nvSpPr>
        <p:spPr>
          <a:xfrm>
            <a:off x="3658931" y="2145627"/>
            <a:ext cx="182614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＜システム形態＞</a:t>
            </a:r>
          </a:p>
        </p:txBody>
      </p:sp>
      <p:sp>
        <p:nvSpPr>
          <p:cNvPr id="34" name="テキスト ボックス 33">
            <a:extLst>
              <a:ext uri="{FF2B5EF4-FFF2-40B4-BE49-F238E27FC236}">
                <a16:creationId xmlns:a16="http://schemas.microsoft.com/office/drawing/2014/main" id="{9B6DC4F6-2DCC-F140-967D-A4D448CBCA40}"/>
              </a:ext>
            </a:extLst>
          </p:cNvPr>
          <p:cNvSpPr txBox="1"/>
          <p:nvPr/>
        </p:nvSpPr>
        <p:spPr>
          <a:xfrm>
            <a:off x="3864115" y="2690503"/>
            <a:ext cx="141577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＜選択基準＞</a:t>
            </a:r>
          </a:p>
        </p:txBody>
      </p:sp>
      <p:sp>
        <p:nvSpPr>
          <p:cNvPr id="35" name="テキスト ボックス 34">
            <a:extLst>
              <a:ext uri="{FF2B5EF4-FFF2-40B4-BE49-F238E27FC236}">
                <a16:creationId xmlns:a16="http://schemas.microsoft.com/office/drawing/2014/main" id="{29FFBF4B-C2A8-B14F-941F-B9D83692A383}"/>
              </a:ext>
            </a:extLst>
          </p:cNvPr>
          <p:cNvSpPr txBox="1"/>
          <p:nvPr/>
        </p:nvSpPr>
        <p:spPr>
          <a:xfrm>
            <a:off x="3650144" y="4722994"/>
            <a:ext cx="182614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＜テクノロジー＞</a:t>
            </a:r>
          </a:p>
        </p:txBody>
      </p:sp>
      <p:sp>
        <p:nvSpPr>
          <p:cNvPr id="36" name="テキスト ボックス 35">
            <a:extLst>
              <a:ext uri="{FF2B5EF4-FFF2-40B4-BE49-F238E27FC236}">
                <a16:creationId xmlns:a16="http://schemas.microsoft.com/office/drawing/2014/main" id="{958EE864-C6D9-4740-916C-F836E6231F78}"/>
              </a:ext>
            </a:extLst>
          </p:cNvPr>
          <p:cNvSpPr txBox="1"/>
          <p:nvPr/>
        </p:nvSpPr>
        <p:spPr>
          <a:xfrm>
            <a:off x="3966705" y="3545601"/>
            <a:ext cx="1210589"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＜評価軸＞</a:t>
            </a:r>
          </a:p>
        </p:txBody>
      </p:sp>
      <p:sp>
        <p:nvSpPr>
          <p:cNvPr id="37" name="テキスト ボックス 36">
            <a:extLst>
              <a:ext uri="{FF2B5EF4-FFF2-40B4-BE49-F238E27FC236}">
                <a16:creationId xmlns:a16="http://schemas.microsoft.com/office/drawing/2014/main" id="{59FE1456-62B1-0948-8921-F2397BB0BFD2}"/>
              </a:ext>
            </a:extLst>
          </p:cNvPr>
          <p:cNvSpPr txBox="1"/>
          <p:nvPr/>
        </p:nvSpPr>
        <p:spPr>
          <a:xfrm>
            <a:off x="3760169" y="5488647"/>
            <a:ext cx="1620957"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＜競争優位性＞</a:t>
            </a:r>
          </a:p>
        </p:txBody>
      </p:sp>
    </p:spTree>
    <p:extLst>
      <p:ext uri="{BB962C8B-B14F-4D97-AF65-F5344CB8AC3E}">
        <p14:creationId xmlns:p14="http://schemas.microsoft.com/office/powerpoint/2010/main" val="30798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6" grpId="0"/>
      <p:bldP spid="17" grpId="0"/>
      <p:bldP spid="19" grpId="0"/>
      <p:bldP spid="21"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a:t>amazon echo</a:t>
            </a:r>
            <a:r>
              <a:rPr lang="ja-JP" altLang="en-US" dirty="0"/>
              <a:t>：機械との自然な関係を実現する音声対話</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音声だけで</a:t>
            </a:r>
            <a:r>
              <a:rPr kumimoji="1" lang="en-US" altLang="ja-JP" dirty="0">
                <a:solidFill>
                  <a:schemeClr val="tx1">
                    <a:lumMod val="50000"/>
                    <a:lumOff val="50000"/>
                  </a:schemeClr>
                </a:solidFill>
                <a:latin typeface="Meiryo" charset="-128"/>
                <a:ea typeface="Meiryo" charset="-128"/>
                <a:cs typeface="Meiryo" charset="-128"/>
              </a:rPr>
              <a:t>Web</a:t>
            </a:r>
            <a:r>
              <a:rPr kumimoji="1" lang="ja-JP" altLang="en-US" dirty="0">
                <a:solidFill>
                  <a:schemeClr val="tx1">
                    <a:lumMod val="50000"/>
                    <a:lumOff val="50000"/>
                  </a:schemeClr>
                </a:solidFill>
                <a:latin typeface="Meiryo" charset="-128"/>
                <a:ea typeface="Meiryo" charset="-128"/>
                <a:cs typeface="Meiryo" charset="-128"/>
              </a:rPr>
              <a:t>サービスや機械の操作が可能。</a:t>
            </a:r>
          </a:p>
        </p:txBody>
      </p:sp>
      <p:pic>
        <p:nvPicPr>
          <p:cNvPr id="3" name="図 2">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68" y="1081154"/>
            <a:ext cx="8580063" cy="46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0688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04E9F-F929-0247-93CE-DC4225C5A7E5}"/>
              </a:ext>
            </a:extLst>
          </p:cNvPr>
          <p:cNvSpPr>
            <a:spLocks noGrp="1"/>
          </p:cNvSpPr>
          <p:nvPr>
            <p:ph type="title"/>
          </p:nvPr>
        </p:nvSpPr>
        <p:spPr/>
        <p:txBody>
          <a:bodyPr/>
          <a:lstStyle/>
          <a:p>
            <a:r>
              <a:rPr kumimoji="1" lang="en-US" altLang="ja-JP" dirty="0" err="1"/>
              <a:t>MaaS</a:t>
            </a:r>
            <a:r>
              <a:rPr lang="ja-JP" altLang="en-US"/>
              <a:t>（</a:t>
            </a:r>
            <a:r>
              <a:rPr lang="en-US" altLang="ja-JP" dirty="0"/>
              <a:t>Mobility as a Service</a:t>
            </a:r>
            <a:r>
              <a:rPr lang="ja-JP" altLang="en-US"/>
              <a:t>）</a:t>
            </a:r>
            <a:endParaRPr kumimoji="1" lang="ja-JP" altLang="en-US"/>
          </a:p>
        </p:txBody>
      </p:sp>
      <p:sp>
        <p:nvSpPr>
          <p:cNvPr id="3" name="スライド番号プレースホルダー 2">
            <a:extLst>
              <a:ext uri="{FF2B5EF4-FFF2-40B4-BE49-F238E27FC236}">
                <a16:creationId xmlns:a16="http://schemas.microsoft.com/office/drawing/2014/main" id="{8C757001-56E6-F749-B08C-32B7463AAAA9}"/>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7" name="図 6">
            <a:hlinkClick r:id="rId2"/>
            <a:extLst>
              <a:ext uri="{FF2B5EF4-FFF2-40B4-BE49-F238E27FC236}">
                <a16:creationId xmlns:a16="http://schemas.microsoft.com/office/drawing/2014/main" id="{B378F531-CFAE-C449-844A-A6858A09A7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165" y="957906"/>
            <a:ext cx="7173670" cy="4412957"/>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DDECA8E2-2400-5A4C-988D-2FC2DF344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5856" y="5576068"/>
            <a:ext cx="841276" cy="721628"/>
          </a:xfrm>
          <a:prstGeom prst="rect">
            <a:avLst/>
          </a:prstGeom>
        </p:spPr>
      </p:pic>
      <p:pic>
        <p:nvPicPr>
          <p:cNvPr id="10" name="図 9">
            <a:extLst>
              <a:ext uri="{FF2B5EF4-FFF2-40B4-BE49-F238E27FC236}">
                <a16:creationId xmlns:a16="http://schemas.microsoft.com/office/drawing/2014/main" id="{3FAE8ED9-45DC-DD46-8DBB-607192BDC42E}"/>
              </a:ext>
            </a:extLst>
          </p:cNvPr>
          <p:cNvPicPr>
            <a:picLocks noChangeAspect="1"/>
          </p:cNvPicPr>
          <p:nvPr/>
        </p:nvPicPr>
        <p:blipFill>
          <a:blip r:embed="rId5"/>
          <a:stretch>
            <a:fillRect/>
          </a:stretch>
        </p:blipFill>
        <p:spPr>
          <a:xfrm>
            <a:off x="4932040" y="5576068"/>
            <a:ext cx="1434665" cy="721628"/>
          </a:xfrm>
          <a:prstGeom prst="rect">
            <a:avLst/>
          </a:prstGeom>
        </p:spPr>
      </p:pic>
      <p:sp>
        <p:nvSpPr>
          <p:cNvPr id="11" name="乗算記号 10">
            <a:extLst>
              <a:ext uri="{FF2B5EF4-FFF2-40B4-BE49-F238E27FC236}">
                <a16:creationId xmlns:a16="http://schemas.microsoft.com/office/drawing/2014/main" id="{FD598D32-87D5-9349-A754-CD464E96B5E3}"/>
              </a:ext>
            </a:extLst>
          </p:cNvPr>
          <p:cNvSpPr/>
          <p:nvPr/>
        </p:nvSpPr>
        <p:spPr>
          <a:xfrm>
            <a:off x="4247964" y="5618658"/>
            <a:ext cx="648072" cy="636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03170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ＡＩタクシー：</a:t>
            </a:r>
            <a:r>
              <a:rPr lang="en-US" altLang="ja-JP" dirty="0"/>
              <a:t>30</a:t>
            </a:r>
            <a:r>
              <a:rPr lang="ja-JP" altLang="en-US" dirty="0"/>
              <a:t>分後の需要エリア予測</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700" y="1347180"/>
            <a:ext cx="8356600" cy="464820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459228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Smart Construction</a:t>
            </a:r>
            <a:r>
              <a:rPr lang="ja-JP" altLang="en-US" dirty="0"/>
              <a:t>：土木工事の自動化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5" name="正方形/長方形 4"/>
          <p:cNvSpPr/>
          <p:nvPr/>
        </p:nvSpPr>
        <p:spPr>
          <a:xfrm>
            <a:off x="228600" y="4802897"/>
            <a:ext cx="8686800" cy="369332"/>
          </a:xfrm>
          <a:prstGeom prst="rect">
            <a:avLst/>
          </a:prstGeom>
        </p:spPr>
        <p:txBody>
          <a:bodyPr wrap="square">
            <a:spAutoFit/>
          </a:bodyPr>
          <a:lstStyle/>
          <a:p>
            <a:pPr algn="ctr"/>
            <a:r>
              <a:rPr lang="ja-JP" altLang="en-US">
                <a:solidFill>
                  <a:schemeClr val="tx1">
                    <a:lumMod val="50000"/>
                    <a:lumOff val="50000"/>
                  </a:schemeClr>
                </a:solidFill>
                <a:latin typeface="Meiryo" charset="-128"/>
                <a:ea typeface="Meiryo" charset="-128"/>
                <a:cs typeface="Meiryo" charset="-128"/>
              </a:rPr>
              <a:t>土木工事の常識を覆す、新しい取り組み</a:t>
            </a:r>
            <a:endParaRPr lang="ja-JP" altLang="en-US" dirty="0">
              <a:solidFill>
                <a:schemeClr val="tx1">
                  <a:lumMod val="50000"/>
                  <a:lumOff val="50000"/>
                </a:schemeClr>
              </a:solidFill>
              <a:latin typeface="Meiryo" charset="-128"/>
              <a:ea typeface="Meiryo" charset="-128"/>
              <a:cs typeface="Meiryo" charset="-128"/>
            </a:endParaRPr>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2222500"/>
            <a:ext cx="8113776" cy="2401824"/>
          </a:xfrm>
          <a:prstGeom prst="rect">
            <a:avLst/>
          </a:prstGeom>
        </p:spPr>
      </p:pic>
    </p:spTree>
    <p:extLst>
      <p:ext uri="{BB962C8B-B14F-4D97-AF65-F5344CB8AC3E}">
        <p14:creationId xmlns:p14="http://schemas.microsoft.com/office/powerpoint/2010/main" val="346381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IT</a:t>
            </a:r>
            <a:r>
              <a:rPr lang="ja-JP" altLang="en-US" sz="2800" dirty="0">
                <a:solidFill>
                  <a:srgbClr val="FFFFFF"/>
                </a:solidFill>
                <a:effectLst/>
                <a:latin typeface="Meiryo" panose="020B0604030504040204" pitchFamily="34" charset="-128"/>
                <a:ea typeface="Meiryo" panose="020B0604030504040204" pitchFamily="34" charset="-128"/>
                <a:cs typeface="Arial"/>
              </a:rPr>
              <a:t>トレンドとサイバーフィジカルシステム</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en-US" altLang="ja-JP" sz="2000" dirty="0">
                <a:solidFill>
                  <a:srgbClr val="FFFFFF"/>
                </a:solidFill>
                <a:latin typeface="Meiryo" panose="020B0604030504040204" pitchFamily="34" charset="-128"/>
                <a:ea typeface="Meiryo" panose="020B0604030504040204" pitchFamily="34" charset="-128"/>
                <a:cs typeface="Arial"/>
              </a:rPr>
              <a:t>IT Trend &amp; Cyber-Physical System</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6532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コンピューターとは何か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テキスト ボックス 8"/>
          <p:cNvSpPr txBox="1"/>
          <p:nvPr/>
        </p:nvSpPr>
        <p:spPr>
          <a:xfrm>
            <a:off x="5206467" y="909908"/>
            <a:ext cx="1677062"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Calculator</a:t>
            </a:r>
            <a:endParaRPr kumimoji="1" lang="ja-JP" altLang="en-US" sz="2400" dirty="0">
              <a:latin typeface="Meiryo" panose="020B0604030504040204" pitchFamily="34" charset="-128"/>
              <a:ea typeface="Meiryo" panose="020B0604030504040204" pitchFamily="34" charset="-128"/>
            </a:endParaRPr>
          </a:p>
        </p:txBody>
      </p:sp>
      <p:sp>
        <p:nvSpPr>
          <p:cNvPr id="10" name="テキスト ボックス 9"/>
          <p:cNvSpPr txBox="1"/>
          <p:nvPr/>
        </p:nvSpPr>
        <p:spPr>
          <a:xfrm>
            <a:off x="5209288" y="3660359"/>
            <a:ext cx="1669048"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Computer</a:t>
            </a:r>
            <a:endParaRPr kumimoji="1" lang="ja-JP" altLang="en-US" sz="2400"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演算するための道具</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7120170" y="909908"/>
            <a:ext cx="1545616"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Calculate</a:t>
            </a:r>
            <a:endParaRPr kumimoji="1" lang="ja-JP" altLang="en-US" sz="2400" dirty="0">
              <a:latin typeface="Meiryo" panose="020B0604030504040204" pitchFamily="34" charset="-128"/>
              <a:ea typeface="Meiryo" panose="020B0604030504040204" pitchFamily="34" charset="-128"/>
            </a:endParaRPr>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7121772" y="3649438"/>
            <a:ext cx="1542410"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a:t>
            </a:r>
            <a:endParaRPr kumimoji="1" lang="ja-JP" altLang="en-US" sz="2400" dirty="0">
              <a:latin typeface="Meiryo" panose="020B0604030504040204" pitchFamily="34" charset="-128"/>
              <a:ea typeface="Meiryo" panose="020B0604030504040204" pitchFamily="34" charset="-128"/>
            </a:endParaRPr>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複数の演算を組み合わせ</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複数演算</a:t>
            </a:r>
            <a:r>
              <a:rPr lang="ja-JP" altLang="en-US" sz="1050" dirty="0">
                <a:latin typeface="Meiryo" panose="020B0604030504040204" pitchFamily="34" charset="-128"/>
                <a:ea typeface="Meiryo" panose="020B0604030504040204" pitchFamily="34" charset="-128"/>
                <a:cs typeface="Meiryo" charset="-128"/>
              </a:rPr>
              <a:t>の</a:t>
            </a:r>
            <a:r>
              <a:rPr kumimoji="1" lang="ja-JP" altLang="en-US" sz="1050" dirty="0">
                <a:latin typeface="Meiryo" panose="020B0604030504040204" pitchFamily="34" charset="-128"/>
                <a:ea typeface="Meiryo" panose="020B0604030504040204" pitchFamily="34" charset="-128"/>
                <a:cs typeface="Meiryo" charset="-128"/>
              </a:rPr>
              <a:t>組み合わせを</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panose="020B0604030504040204" pitchFamily="34" charset="-128"/>
                <a:ea typeface="Meiryo" panose="020B0604030504040204" pitchFamily="34" charset="-128"/>
                <a:cs typeface="Meiryo" charset="-128"/>
              </a:rPr>
              <a:t>複数演算の組み合わせを</a:t>
            </a:r>
            <a:endParaRPr kumimoji="1" lang="en-US" altLang="ja-JP" sz="800" dirty="0">
              <a:latin typeface="Meiryo" panose="020B0604030504040204" pitchFamily="34" charset="-128"/>
              <a:ea typeface="Meiryo" panose="020B0604030504040204" pitchFamily="34" charset="-128"/>
              <a:cs typeface="Meiryo" charset="-128"/>
            </a:endParaRPr>
          </a:p>
          <a:p>
            <a:pPr algn="ctr"/>
            <a:r>
              <a:rPr kumimoji="1" lang="ja-JP" altLang="en-US" sz="800" dirty="0">
                <a:latin typeface="Meiryo" panose="020B0604030504040204" pitchFamily="34" charset="-128"/>
                <a:ea typeface="Meiryo" panose="020B0604030504040204" pitchFamily="34"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512173"/>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26469</TotalTime>
  <Words>5629</Words>
  <Application>Microsoft Macintosh PowerPoint</Application>
  <PresentationFormat>画面に合わせる (4:3)</PresentationFormat>
  <Paragraphs>785</Paragraphs>
  <Slides>40</Slides>
  <Notes>12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40</vt:i4>
      </vt:variant>
    </vt:vector>
  </HeadingPairs>
  <TitlesOfParts>
    <vt:vector size="55" baseType="lpstr">
      <vt:lpstr>Arial Unicode MS</vt:lpstr>
      <vt:lpstr>DFPGyoSho-Lt</vt:lpstr>
      <vt:lpstr>HGP創英角ｺﾞｼｯｸUB</vt:lpstr>
      <vt:lpstr>Hiragino Kaku Gothic Std W8</vt:lpstr>
      <vt:lpstr>Hiragino Kaku Gothic StdN W8</vt:lpstr>
      <vt:lpstr>ＭＳ Ｐゴシック</vt:lpstr>
      <vt:lpstr>メイリオ</vt:lpstr>
      <vt:lpstr>メイリオ</vt:lpstr>
      <vt:lpstr>American Typewriter</vt:lpstr>
      <vt:lpstr>Arial</vt:lpstr>
      <vt:lpstr>Calibri</vt:lpstr>
      <vt:lpstr>Century Gothic</vt:lpstr>
      <vt:lpstr>Times New Roman</vt:lpstr>
      <vt:lpstr>Wingdings</vt:lpstr>
      <vt:lpstr>NC標準テンプレート</vt:lpstr>
      <vt:lpstr>サイバーフィジカルシステムンと デジタル・トランスフォーメーション</vt:lpstr>
      <vt:lpstr>トレンドの構造</vt:lpstr>
      <vt:lpstr>amazon go：無人のスーパー・マーケット</vt:lpstr>
      <vt:lpstr>amazon echo：機械との自然な関係を実現する音声対話</vt:lpstr>
      <vt:lpstr>MaaS（Mobility as a Service）</vt:lpstr>
      <vt:lpstr>ＡＩタクシー：30分後の需要エリア予測</vt:lpstr>
      <vt:lpstr>Smart Construction：土木工事の自動化</vt:lpstr>
      <vt:lpstr>PowerPoint プレゼンテーション</vt:lpstr>
      <vt:lpstr>コンピューターとは何か</vt:lpstr>
      <vt:lpstr>量子コンピュータとは何か</vt:lpstr>
      <vt:lpstr>コンピュータ誕生の歴史</vt:lpstr>
      <vt:lpstr>ノイマン型コンピュータ　5大機能</vt:lpstr>
      <vt:lpstr>歴史から見たITトレンド</vt:lpstr>
      <vt:lpstr>コンピュータ利用の歴史</vt:lpstr>
      <vt:lpstr>インターネットに接続されるデバイス数の推移</vt:lpstr>
      <vt:lpstr>コレ1枚でわかる最新のITトレンド</vt:lpstr>
      <vt:lpstr>PowerPoint プレゼンテーション</vt:lpstr>
      <vt:lpstr>デジタル・トランスフォーメーションとCPS</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デジタル・ディスラプターの創出する新しい価値</vt:lpstr>
      <vt:lpstr>もし、変わることができなければ</vt:lpstr>
      <vt:lpstr>デジタル・トランスフォーメーションの定義</vt:lpstr>
      <vt:lpstr>アマゾンのデジタル・トランスフォーメーション</vt:lpstr>
      <vt:lpstr>業務がITへITが業務へとシームレスに変換される状態</vt:lpstr>
      <vt:lpstr>「スピード」と「俊敏性」に応えられるIT</vt:lpstr>
      <vt:lpstr>デジタル・トランスフォーメーションへの２つの対応</vt:lpstr>
      <vt:lpstr>デジタル・トランスフォーメーションへの対応（IT）</vt:lpstr>
      <vt:lpstr>デジタル・トランスフォーメーションへの対応(ビジネス)</vt:lpstr>
      <vt:lpstr>デジタル・トランスフォーメーションへの２つの対応</vt:lpstr>
      <vt:lpstr>DXを支えるテクノロジー 　</vt:lpstr>
      <vt:lpstr>DXを支えるテクノロジー 　</vt:lpstr>
      <vt:lpstr>DXを実現する4つの手法と考え方</vt:lpstr>
      <vt:lpstr>デジタル・トランスフォーメーションのBefore/After</vt:lpstr>
      <vt:lpstr>情報システムについての役割分担</vt:lpstr>
      <vt:lpstr>異なるビジネス</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947</cp:revision>
  <cp:lastPrinted>2016-03-03T01:04:41Z</cp:lastPrinted>
  <dcterms:created xsi:type="dcterms:W3CDTF">2014-04-30T01:58:06Z</dcterms:created>
  <dcterms:modified xsi:type="dcterms:W3CDTF">2018-10-10T08:07:41Z</dcterms:modified>
</cp:coreProperties>
</file>