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503" r:id="rId2"/>
    <p:sldId id="504" r:id="rId3"/>
    <p:sldId id="524" r:id="rId4"/>
    <p:sldId id="525" r:id="rId5"/>
    <p:sldId id="519" r:id="rId6"/>
    <p:sldId id="509" r:id="rId7"/>
    <p:sldId id="510" r:id="rId8"/>
    <p:sldId id="511" r:id="rId9"/>
    <p:sldId id="523" r:id="rId10"/>
    <p:sldId id="506" r:id="rId11"/>
    <p:sldId id="507" r:id="rId12"/>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66"/>
    <a:srgbClr val="FF66FF"/>
    <a:srgbClr val="FFFBD2"/>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179" autoAdjust="0"/>
  </p:normalViewPr>
  <p:slideViewPr>
    <p:cSldViewPr snapToGrid="0" snapToObjects="1" showGuides="1">
      <p:cViewPr varScale="1">
        <p:scale>
          <a:sx n="94" d="100"/>
          <a:sy n="94" d="100"/>
        </p:scale>
        <p:origin x="1002" y="78"/>
      </p:cViewPr>
      <p:guideLst>
        <p:guide orient="horz"/>
        <p:guide pos="5759"/>
      </p:guideLst>
    </p:cSldViewPr>
  </p:slideViewPr>
  <p:notesTextViewPr>
    <p:cViewPr>
      <p:scale>
        <a:sx n="100" d="100"/>
        <a:sy n="100" d="100"/>
      </p:scale>
      <p:origin x="0" y="0"/>
    </p:cViewPr>
  </p:notesTextViewPr>
  <p:sorterViewPr>
    <p:cViewPr>
      <p:scale>
        <a:sx n="102" d="100"/>
        <a:sy n="10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2018/10/10</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2018/10/10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55000" lnSpcReduction="20000"/>
          </a:bodyPr>
          <a:lstStyle/>
          <a:p>
            <a:r>
              <a:rPr kumimoji="1" lang="ja-JP" altLang="en-US" dirty="0"/>
              <a:t>インターネットや雑誌には毎日のように新しい技術や用語が紹介されます。これらの意味を知り、理解することは非常に大切ですが、一方でこういった断片的な単語だけを追いかけていても、全体像や大きな流れは見えてきません。これらは、そこに流れる大きな流れ（トレンド）から表面に浮き上がってきた断片に過ぎないのです。</a:t>
            </a:r>
            <a:endParaRPr kumimoji="1" lang="en-US" altLang="ja-JP" dirty="0"/>
          </a:p>
          <a:p>
            <a:r>
              <a:rPr kumimoji="1" lang="ja-JP" altLang="en-US" dirty="0"/>
              <a:t>こういった流行語（バズワード）に惑わされず、その単語が出てきた背景や歴史的な意味を理解できれば、トレンドの本質を見極めることができます。</a:t>
            </a:r>
            <a:endParaRPr kumimoji="1" lang="en-US" altLang="ja-JP" dirty="0"/>
          </a:p>
          <a:p>
            <a:r>
              <a:rPr kumimoji="1" lang="ja-JP" altLang="en-US" dirty="0"/>
              <a:t>そのためには、</a:t>
            </a:r>
            <a:r>
              <a:rPr kumimoji="1" lang="en-US" altLang="ja-JP" dirty="0"/>
              <a:t>IT</a:t>
            </a:r>
            <a:r>
              <a:rPr kumimoji="1" lang="ja-JP" altLang="en-US" dirty="0"/>
              <a:t>技術の歴史、</a:t>
            </a:r>
            <a:r>
              <a:rPr kumimoji="1" lang="en-US" altLang="ja-JP" dirty="0"/>
              <a:t>IT</a:t>
            </a:r>
            <a:r>
              <a:rPr kumimoji="1" lang="ja-JP" altLang="en-US" dirty="0"/>
              <a:t>ベンダーの戦略決定のメカニズムや市場原理、企業の行動原則などに注意する必要があります。</a:t>
            </a:r>
            <a:endParaRPr kumimoji="1" lang="en-US" altLang="ja-JP" dirty="0"/>
          </a:p>
          <a:p>
            <a:endParaRPr kumimoji="1" lang="en-US" altLang="ja-JP" dirty="0"/>
          </a:p>
          <a:p>
            <a:r>
              <a:rPr kumimoji="1" lang="ja-JP" altLang="en-US" dirty="0"/>
              <a:t>■歴史</a:t>
            </a:r>
            <a:endParaRPr kumimoji="1" lang="en-US" altLang="ja-JP" dirty="0"/>
          </a:p>
          <a:p>
            <a:r>
              <a:rPr kumimoji="1" lang="ja-JP" altLang="en-US" dirty="0"/>
              <a:t>過去に例がない、全く新しい技術というものは、そうそう生まれる物ではありません。ほとんどの新技術は、それまでの技術を土台にして改良を加えたり、新しい組み合わせを考えることによって成り立っています。（技術の継続性）また、過去に提案された技術でも、関連技術（ネットワーク速度や</a:t>
            </a:r>
            <a:r>
              <a:rPr kumimoji="1" lang="en-US" altLang="ja-JP" dirty="0"/>
              <a:t>CPU</a:t>
            </a:r>
            <a:r>
              <a:rPr kumimoji="1" lang="ja-JP" altLang="en-US" dirty="0"/>
              <a:t>能力など）の制限から普及しなかった技術が、ネットワークの高速化や処理能力の向上によって実用的なものになることもあります。（タイミング）実際、クラウド以前にもネットワークコンピューティングなどのアイデアがありましたが、ネットワークの能力不足などの理由から普及しませんでした。現代のクラウドに繋がるアイデアだったということができるでしょう。</a:t>
            </a:r>
            <a:endParaRPr kumimoji="1" lang="en-US" altLang="ja-JP" dirty="0"/>
          </a:p>
          <a:p>
            <a:r>
              <a:rPr kumimoji="1" lang="ja-JP" altLang="en-US" dirty="0"/>
              <a:t>ということは、過去の歴史を知っていれば、新しい技術が出てきたとき、どういった技術の流れの中に位置づけられるかがわかり、慌てずに済むわけです。また、過去からの流れがどういった方向に向かっているかを理解できれば、ある程度未来を予測することも可能になります。</a:t>
            </a:r>
            <a:endParaRPr kumimoji="1" lang="en-US" altLang="ja-JP" dirty="0"/>
          </a:p>
          <a:p>
            <a:endParaRPr kumimoji="1" lang="en-US" altLang="ja-JP" dirty="0"/>
          </a:p>
          <a:p>
            <a:r>
              <a:rPr kumimoji="1" lang="ja-JP" altLang="en-US" dirty="0"/>
              <a:t>■メカニズム</a:t>
            </a:r>
            <a:endParaRPr kumimoji="1" lang="en-US" altLang="ja-JP" dirty="0"/>
          </a:p>
          <a:p>
            <a:r>
              <a:rPr kumimoji="1" lang="en-US" altLang="ja-JP" dirty="0"/>
              <a:t>2</a:t>
            </a:r>
            <a:r>
              <a:rPr kumimoji="1" lang="ja-JP" altLang="en-US" dirty="0"/>
              <a:t>番目は、トレンドの方向を決定するメカニズムについてです。今のところ、新しい技術を開発して市場に投入するのは主に</a:t>
            </a:r>
            <a:r>
              <a:rPr kumimoji="1" lang="en-US" altLang="ja-JP" dirty="0"/>
              <a:t>IT</a:t>
            </a:r>
            <a:r>
              <a:rPr kumimoji="1" lang="ja-JP" altLang="en-US" dirty="0"/>
              <a:t>ベンダーです。面白い技術を開発したから起業して製品を提供しよう、という形態ももちろんありますが、企業システム向けとなると、既存の大手ベンダーの新技術というものが支配的でしょう。</a:t>
            </a:r>
            <a:endParaRPr kumimoji="1" lang="en-US" altLang="ja-JP" dirty="0"/>
          </a:p>
          <a:p>
            <a:r>
              <a:rPr kumimoji="1" lang="ja-JP" altLang="en-US" dirty="0"/>
              <a:t>既存ベンダーが新技術を開発する場合、もちろん顧客ニーズは重要なファクターになるでしょうが、最終的には、そのベンダーに都合の良い（自社の利益になる）技術を開発するでしょう。いくら顧客が望んでも、ライバル製品との統合ツールなどを開発する筈が無いのです。</a:t>
            </a:r>
            <a:endParaRPr kumimoji="1" lang="en-US" altLang="ja-JP" dirty="0"/>
          </a:p>
          <a:p>
            <a:r>
              <a:rPr kumimoji="1" lang="ja-JP" altLang="en-US" dirty="0"/>
              <a:t>つまり、既存ベンダーが出してくる製品や新技術には、そのベンダーの戦略が反映されているのです。ということは、出てきた製品や技術を注意深く観察すれば、そのベンダーの戦略が伺えると言うことです。「顧客満足」などと言いますが、顧客はベンダーの戦略に反しない範囲でしか満足は得られないということになります。</a:t>
            </a:r>
            <a:endParaRPr kumimoji="1" lang="en-US" altLang="ja-JP" dirty="0"/>
          </a:p>
          <a:p>
            <a:r>
              <a:rPr kumimoji="1" lang="ja-JP" altLang="en-US" dirty="0"/>
              <a:t>そして、ベンダーの戦略に最も大きな影響を与えるのが、そのベンダーのビジネスモデルです。そのベンダーが何から収益を得ているか、それを考慮せずにベンダーの戦略は語れません。</a:t>
            </a:r>
            <a:endParaRPr kumimoji="1" lang="en-US" altLang="ja-JP" dirty="0"/>
          </a:p>
          <a:p>
            <a:r>
              <a:rPr kumimoji="1" lang="ja-JP" altLang="en-US" dirty="0"/>
              <a:t>もっとも、ベンダー主導という現在の状況は、オープンソースなどの台頭によって変わってきています。その辺については「オープン」の回で詳しくお話しします。</a:t>
            </a:r>
            <a:endParaRPr kumimoji="1" lang="en-US" altLang="ja-JP" dirty="0"/>
          </a:p>
          <a:p>
            <a:endParaRPr kumimoji="1" lang="en-US" altLang="ja-JP" dirty="0"/>
          </a:p>
          <a:p>
            <a:r>
              <a:rPr kumimoji="1" lang="ja-JP" altLang="en-US" dirty="0"/>
              <a:t>■行動原則</a:t>
            </a:r>
            <a:endParaRPr kumimoji="1" lang="en-US" altLang="ja-JP" dirty="0"/>
          </a:p>
          <a:p>
            <a:r>
              <a:rPr kumimoji="1" lang="ja-JP" altLang="en-US" dirty="0"/>
              <a:t>ベンダーにもユーザー企業にも共通する行動原理は、</a:t>
            </a:r>
            <a:r>
              <a:rPr kumimoji="1" lang="en-US" altLang="ja-JP" dirty="0"/>
              <a:t>.</a:t>
            </a:r>
            <a:r>
              <a:rPr kumimoji="1" lang="ja-JP" altLang="en-US" dirty="0"/>
              <a:t>経済合理性でしょう。コスト削減というのは、何時の時代にも重視されます。それを実現できる技術の開発が歓迎されることになります。そこででてくるのがこれらのキーワードです。自動化・大規模化はコスト削減の常套手段であり、標準化もまた、開発コストの削減につながります。そして、先ほどちょっとお話ししたオープン化です。オープンで何故コスト削減になるのか、それはまたオープンの回でお話しします。</a:t>
            </a:r>
            <a:endParaRPr kumimoji="1" lang="en-US" altLang="ja-JP" dirty="0"/>
          </a:p>
          <a:p>
            <a:endParaRPr kumimoji="1" lang="en-US" altLang="ja-JP" dirty="0"/>
          </a:p>
          <a:p>
            <a:r>
              <a:rPr kumimoji="1" lang="ja-JP" altLang="en-US" dirty="0"/>
              <a:t>この塾では、最新のキーワードの解説だけでなく、その裏にあるトレンドを解説することにより、トレンドの本質に迫り、未来を予測する能力を付けて頂くことも目的としています。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2</a:t>
            </a:fld>
            <a:endParaRPr lang="ja-JP" altLang="en-US"/>
          </a:p>
        </p:txBody>
      </p:sp>
    </p:spTree>
    <p:extLst>
      <p:ext uri="{BB962C8B-B14F-4D97-AF65-F5344CB8AC3E}">
        <p14:creationId xmlns:p14="http://schemas.microsoft.com/office/powerpoint/2010/main" val="146252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5</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r>
              <a:rPr lang="ja-JP" altLang="en-US" dirty="0"/>
              <a:t>今日は手始めに、メカニズムについて考えてみましょう。</a:t>
            </a:r>
            <a:endParaRPr lang="en-US" altLang="ja-JP" dirty="0"/>
          </a:p>
          <a:p>
            <a:endParaRPr lang="en-US" altLang="ja-JP" dirty="0"/>
          </a:p>
          <a:p>
            <a:r>
              <a:rPr lang="en-US" altLang="ja-JP" dirty="0"/>
              <a:t>IT</a:t>
            </a:r>
            <a:r>
              <a:rPr lang="ja-JP" altLang="en-US" dirty="0"/>
              <a:t>ベンダーが何を収益基盤にしているのかを思い出してみれば、各社がとっている戦略が合理的な物だと言うことがわかるはずです。</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92500" lnSpcReduction="20000"/>
          </a:bodyPr>
          <a:lstStyle/>
          <a:p>
            <a:r>
              <a:rPr kumimoji="1" lang="ja-JP" altLang="en-US" dirty="0"/>
              <a:t>広告収入をベースにした事業というと、新聞や雑誌、</a:t>
            </a:r>
            <a:r>
              <a:rPr kumimoji="1" lang="en-US" altLang="ja-JP" dirty="0"/>
              <a:t>TV</a:t>
            </a:r>
            <a:r>
              <a:rPr kumimoji="1" lang="ja-JP" altLang="en-US" dirty="0"/>
              <a:t>などのメディアがまず浮かびます。</a:t>
            </a:r>
            <a:r>
              <a:rPr kumimoji="1" lang="en-US" altLang="ja-JP" dirty="0"/>
              <a:t>Google</a:t>
            </a:r>
            <a:r>
              <a:rPr kumimoji="1" lang="ja-JP" altLang="en-US" dirty="0"/>
              <a:t>も、自社のサイトを利用しに来たユーザーに広告を表示し、クリックに応じた広告費を貰っています。</a:t>
            </a:r>
            <a:endParaRPr kumimoji="1" lang="en-US" altLang="ja-JP" dirty="0"/>
          </a:p>
          <a:p>
            <a:r>
              <a:rPr kumimoji="1" lang="en-US" altLang="ja-JP" dirty="0"/>
              <a:t>Google</a:t>
            </a:r>
            <a:r>
              <a:rPr kumimoji="1" lang="ja-JP" altLang="en-US" dirty="0"/>
              <a:t>はまた、広告代理店でもあります。</a:t>
            </a:r>
            <a:r>
              <a:rPr kumimoji="1" lang="en-US" altLang="ja-JP" dirty="0"/>
              <a:t>AdWords</a:t>
            </a:r>
            <a:r>
              <a:rPr kumimoji="1" lang="ja-JP" altLang="en-US" dirty="0"/>
              <a:t>や</a:t>
            </a:r>
            <a:r>
              <a:rPr kumimoji="1" lang="en-US" altLang="ja-JP" dirty="0"/>
              <a:t>AdSense</a:t>
            </a:r>
            <a:r>
              <a:rPr kumimoji="1" lang="ja-JP" altLang="en-US" dirty="0"/>
              <a:t>を自社の</a:t>
            </a:r>
            <a:r>
              <a:rPr kumimoji="1" lang="en-US" altLang="ja-JP" dirty="0"/>
              <a:t>Web</a:t>
            </a:r>
            <a:r>
              <a:rPr kumimoji="1" lang="ja-JP" altLang="en-US" dirty="0"/>
              <a:t>サイトで販売しているからです。</a:t>
            </a:r>
            <a:endParaRPr kumimoji="1" lang="en-US" altLang="ja-JP" dirty="0"/>
          </a:p>
          <a:p>
            <a:endParaRPr kumimoji="1" lang="en-US" altLang="ja-JP" dirty="0"/>
          </a:p>
          <a:p>
            <a:r>
              <a:rPr kumimoji="1" lang="en-US" altLang="ja-JP" dirty="0"/>
              <a:t>Google</a:t>
            </a:r>
            <a:r>
              <a:rPr kumimoji="1" lang="ja-JP" altLang="en-US" dirty="0"/>
              <a:t>の</a:t>
            </a:r>
            <a:r>
              <a:rPr kumimoji="1" lang="en-US" altLang="ja-JP" dirty="0"/>
              <a:t>2013</a:t>
            </a:r>
            <a:r>
              <a:rPr kumimoji="1" lang="ja-JP" altLang="en-US" dirty="0"/>
              <a:t>年の売上高は</a:t>
            </a:r>
            <a:r>
              <a:rPr kumimoji="1" lang="en-US" altLang="ja-JP" dirty="0"/>
              <a:t>501</a:t>
            </a:r>
            <a:r>
              <a:rPr kumimoji="1" lang="ja-JP" altLang="en-US" dirty="0"/>
              <a:t>億ドルで、日本最大の広告代理店である電通の</a:t>
            </a:r>
            <a:r>
              <a:rPr kumimoji="1" lang="en-US" altLang="ja-JP" dirty="0"/>
              <a:t>2.5</a:t>
            </a:r>
            <a:r>
              <a:rPr kumimoji="1" lang="ja-JP" altLang="en-US" dirty="0"/>
              <a:t>倍です。比べるには少し無理がありますが、メディア企業として朝日新聞と比べれば</a:t>
            </a:r>
            <a:r>
              <a:rPr kumimoji="1" lang="en-US" altLang="ja-JP" dirty="0"/>
              <a:t>10</a:t>
            </a:r>
            <a:r>
              <a:rPr kumimoji="1" lang="ja-JP" altLang="en-US" dirty="0"/>
              <a:t>倍の差です。巨大なメディアであり、広告代理店であることがわかります。</a:t>
            </a:r>
            <a:endParaRPr kumimoji="1" lang="en-US" altLang="ja-JP" dirty="0"/>
          </a:p>
          <a:p>
            <a:endParaRPr kumimoji="1" lang="en-US" altLang="ja-JP" dirty="0"/>
          </a:p>
          <a:p>
            <a:r>
              <a:rPr kumimoji="1" lang="ja-JP" altLang="en-US" dirty="0"/>
              <a:t>さて、</a:t>
            </a:r>
            <a:r>
              <a:rPr kumimoji="1" lang="en-US" altLang="ja-JP" dirty="0"/>
              <a:t>Google</a:t>
            </a:r>
            <a:r>
              <a:rPr kumimoji="1" lang="ja-JP" altLang="en-US" dirty="0"/>
              <a:t>がメディアであり、広告代理店であるとすれば、</a:t>
            </a:r>
            <a:r>
              <a:rPr kumimoji="1" lang="en-US" altLang="ja-JP" dirty="0"/>
              <a:t>Google</a:t>
            </a:r>
            <a:r>
              <a:rPr kumimoji="1" lang="ja-JP" altLang="en-US" dirty="0"/>
              <a:t>がとるべき戦略とはどういったものになるでしょうか？</a:t>
            </a:r>
            <a:endParaRPr kumimoji="1" lang="en-US" altLang="ja-JP" dirty="0"/>
          </a:p>
          <a:p>
            <a:endParaRPr kumimoji="1" lang="en-US" altLang="ja-JP" dirty="0"/>
          </a:p>
          <a:p>
            <a:r>
              <a:rPr kumimoji="1" lang="ja-JP" altLang="en-US" dirty="0"/>
              <a:t>まず、メディアが売上を伸ばすためには、読者数を増やすことが必要です。読者が多ければ広告主にとって魅力となり、広告が集まるからです。</a:t>
            </a:r>
            <a:endParaRPr kumimoji="1" lang="en-US" altLang="ja-JP" dirty="0"/>
          </a:p>
          <a:p>
            <a:r>
              <a:rPr kumimoji="1" lang="ja-JP" altLang="en-US" dirty="0"/>
              <a:t>では、読者を増やすにはどうするか？コンテンツを充実させ、どんどんサイトへの訪問者を増やすのが良いのではないでしょうか</a:t>
            </a:r>
            <a:r>
              <a:rPr kumimoji="1" lang="en-US" altLang="ja-JP" dirty="0"/>
              <a:t>?</a:t>
            </a:r>
          </a:p>
          <a:p>
            <a:endParaRPr kumimoji="1" lang="en-US" altLang="ja-JP" dirty="0"/>
          </a:p>
          <a:p>
            <a:r>
              <a:rPr kumimoji="1" lang="ja-JP" altLang="en-US" dirty="0"/>
              <a:t>広告代理店としての戦略はどうでしょう？ひとつは、広告が多くのユーザーの目に触れることでしょう。広告をモバイルデバイスにも出すことによって、広告の価値は飛躍的に向上します。また、広告主にとっては、広告の効果が高いこと、費用対効果がわかりやすいことなどが重要です。</a:t>
            </a:r>
            <a:r>
              <a:rPr kumimoji="1" lang="en-US" altLang="ja-JP" dirty="0"/>
              <a:t>Google</a:t>
            </a:r>
            <a:r>
              <a:rPr kumimoji="1" lang="ja-JP" altLang="en-US" dirty="0"/>
              <a:t>はオンライン広告のメリットを最大限に活かして費用対効果を上げています。</a:t>
            </a:r>
            <a:endParaRPr kumimoji="1" lang="en-US" altLang="ja-JP" dirty="0"/>
          </a:p>
          <a:p>
            <a:endParaRPr kumimoji="1" lang="en-US" altLang="ja-JP" dirty="0"/>
          </a:p>
          <a:p>
            <a:r>
              <a:rPr kumimoji="1" lang="ja-JP" altLang="en-US" dirty="0"/>
              <a:t>広告から収益を得ていると言うことは、コンテンツは無料で提供しても良いわけです。有料のコンテンツと遜色ないコンテンツを無料で提供すれば、読者は確実に増えます。そこから広告収入を得れば良いのです。</a:t>
            </a:r>
            <a:r>
              <a:rPr kumimoji="1" lang="en-US" altLang="ja-JP" dirty="0"/>
              <a:t>Google</a:t>
            </a:r>
            <a:r>
              <a:rPr kumimoji="1" lang="ja-JP" altLang="en-US" dirty="0"/>
              <a:t>が様々なサービスを無償で提供しているのは、別に慈善事業ではないのです。</a:t>
            </a:r>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6</a:t>
            </a:fld>
            <a:endParaRPr lang="ja-JP" altLang="en-US"/>
          </a:p>
        </p:txBody>
      </p:sp>
    </p:spTree>
    <p:extLst>
      <p:ext uri="{BB962C8B-B14F-4D97-AF65-F5344CB8AC3E}">
        <p14:creationId xmlns:p14="http://schemas.microsoft.com/office/powerpoint/2010/main" val="1278015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Google</a:t>
            </a:r>
            <a:r>
              <a:rPr kumimoji="1" lang="ja-JP" altLang="en-US" dirty="0"/>
              <a:t>は</a:t>
            </a:r>
            <a:r>
              <a:rPr kumimoji="1" lang="en-US" altLang="ja-JP" dirty="0"/>
              <a:t>Android</a:t>
            </a:r>
            <a:r>
              <a:rPr kumimoji="1" lang="ja-JP" altLang="en-US" dirty="0"/>
              <a:t>を自社で開発してハードウェアメーカーに無料で提供していますが、これも同じ戦略です。</a:t>
            </a:r>
            <a:endParaRPr kumimoji="1" lang="en-US" altLang="ja-JP" dirty="0"/>
          </a:p>
          <a:p>
            <a:endParaRPr kumimoji="1" lang="en-US" altLang="ja-JP" dirty="0"/>
          </a:p>
          <a:p>
            <a:r>
              <a:rPr kumimoji="1" lang="en-US" altLang="ja-JP" dirty="0"/>
              <a:t>Android</a:t>
            </a:r>
            <a:r>
              <a:rPr kumimoji="1" lang="ja-JP" altLang="en-US" dirty="0"/>
              <a:t>に組込まれているブラウザは</a:t>
            </a:r>
            <a:r>
              <a:rPr kumimoji="1" lang="en-US" altLang="ja-JP" dirty="0"/>
              <a:t>Chrome</a:t>
            </a:r>
            <a:r>
              <a:rPr kumimoji="1" lang="ja-JP" altLang="en-US" dirty="0"/>
              <a:t>ベースであり、デフォルトの検索エンジンはもちろん</a:t>
            </a:r>
            <a:r>
              <a:rPr kumimoji="1" lang="en-US" altLang="ja-JP" dirty="0"/>
              <a:t>Google</a:t>
            </a:r>
            <a:r>
              <a:rPr kumimoji="1" lang="ja-JP" altLang="en-US" dirty="0"/>
              <a:t>です。</a:t>
            </a:r>
            <a:r>
              <a:rPr kumimoji="1" lang="en-US" altLang="ja-JP" dirty="0"/>
              <a:t>Android</a:t>
            </a:r>
            <a:r>
              <a:rPr kumimoji="1" lang="ja-JP" altLang="en-US" dirty="0"/>
              <a:t>端末が世界に広まれば広まるほど、</a:t>
            </a:r>
            <a:r>
              <a:rPr kumimoji="1" lang="en-US" altLang="ja-JP" dirty="0"/>
              <a:t>Google</a:t>
            </a:r>
            <a:r>
              <a:rPr kumimoji="1" lang="ja-JP" altLang="en-US" dirty="0"/>
              <a:t>の顧客が増えるのです。</a:t>
            </a:r>
            <a:r>
              <a:rPr kumimoji="1" lang="en-US" altLang="ja-JP" dirty="0"/>
              <a:t>Google</a:t>
            </a:r>
            <a:r>
              <a:rPr kumimoji="1" lang="ja-JP" altLang="en-US" dirty="0"/>
              <a:t>は</a:t>
            </a:r>
            <a:r>
              <a:rPr kumimoji="1" lang="en-US" altLang="ja-JP" dirty="0"/>
              <a:t>Android</a:t>
            </a:r>
            <a:r>
              <a:rPr kumimoji="1" lang="ja-JP" altLang="en-US" dirty="0"/>
              <a:t>を無償で提供しても、それを補って余りある収益をモバイル広告から得ているのです。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7</a:t>
            </a:fld>
            <a:endParaRPr lang="ja-JP" altLang="en-US"/>
          </a:p>
        </p:txBody>
      </p:sp>
    </p:spTree>
    <p:extLst>
      <p:ext uri="{BB962C8B-B14F-4D97-AF65-F5344CB8AC3E}">
        <p14:creationId xmlns:p14="http://schemas.microsoft.com/office/powerpoint/2010/main" val="2246828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ところで、</a:t>
            </a:r>
            <a:r>
              <a:rPr kumimoji="1" lang="en-US" altLang="ja-JP" dirty="0"/>
              <a:t>iPhone/iPad</a:t>
            </a:r>
            <a:r>
              <a:rPr kumimoji="1" lang="ja-JP" altLang="en-US" dirty="0"/>
              <a:t>のデフォルト検索エンジンも、</a:t>
            </a:r>
            <a:r>
              <a:rPr kumimoji="1" lang="en-US" altLang="ja-JP" dirty="0"/>
              <a:t>Google</a:t>
            </a:r>
            <a:r>
              <a:rPr kumimoji="1" lang="ja-JP" altLang="en-US" dirty="0"/>
              <a:t>なのです。</a:t>
            </a:r>
            <a:endParaRPr kumimoji="1" lang="en-US" altLang="ja-JP" dirty="0"/>
          </a:p>
          <a:p>
            <a:endParaRPr kumimoji="1" lang="en-US" altLang="ja-JP" dirty="0"/>
          </a:p>
          <a:p>
            <a:r>
              <a:rPr kumimoji="1" lang="en-US" altLang="ja-JP" dirty="0"/>
              <a:t>Apple</a:t>
            </a:r>
            <a:r>
              <a:rPr kumimoji="1" lang="ja-JP" altLang="en-US" dirty="0"/>
              <a:t>は検索エンジンを持っていませんから、検索エンジンは</a:t>
            </a:r>
            <a:r>
              <a:rPr kumimoji="1" lang="en-US" altLang="ja-JP" dirty="0"/>
              <a:t>Google</a:t>
            </a:r>
            <a:r>
              <a:rPr kumimoji="1" lang="ja-JP" altLang="en-US" dirty="0"/>
              <a:t>でも</a:t>
            </a:r>
            <a:r>
              <a:rPr kumimoji="1" lang="en-US" altLang="ja-JP" dirty="0"/>
              <a:t>Bing</a:t>
            </a:r>
            <a:r>
              <a:rPr kumimoji="1" lang="ja-JP" altLang="en-US" dirty="0"/>
              <a:t>でも良いのです。事実、一時</a:t>
            </a:r>
            <a:r>
              <a:rPr kumimoji="1" lang="en-US" altLang="ja-JP" dirty="0"/>
              <a:t>Apple</a:t>
            </a:r>
            <a:r>
              <a:rPr kumimoji="1" lang="ja-JP" altLang="en-US" dirty="0"/>
              <a:t>は検索エンジンを</a:t>
            </a:r>
            <a:r>
              <a:rPr kumimoji="1" lang="en-US" altLang="ja-JP" dirty="0"/>
              <a:t>Bing</a:t>
            </a:r>
            <a:r>
              <a:rPr kumimoji="1" lang="ja-JP" altLang="en-US" dirty="0"/>
              <a:t>にするかもしれないと言われていました。</a:t>
            </a:r>
            <a:endParaRPr kumimoji="1" lang="en-US" altLang="ja-JP" dirty="0"/>
          </a:p>
          <a:p>
            <a:endParaRPr kumimoji="1" lang="en-US" altLang="ja-JP" dirty="0"/>
          </a:p>
          <a:p>
            <a:r>
              <a:rPr kumimoji="1" lang="en-US" altLang="ja-JP" dirty="0"/>
              <a:t>Google</a:t>
            </a:r>
            <a:r>
              <a:rPr kumimoji="1" lang="ja-JP" altLang="en-US" dirty="0"/>
              <a:t>は今では、</a:t>
            </a:r>
            <a:r>
              <a:rPr kumimoji="1" lang="en-US" altLang="ja-JP" dirty="0"/>
              <a:t>Apple</a:t>
            </a:r>
            <a:r>
              <a:rPr kumimoji="1" lang="ja-JP" altLang="en-US" dirty="0"/>
              <a:t>に「広告料」を支払って、デフォルトの検索エンジンにしてもらっています。</a:t>
            </a:r>
            <a:endParaRPr kumimoji="1" lang="en-US" altLang="ja-JP" dirty="0"/>
          </a:p>
          <a:p>
            <a:endParaRPr kumimoji="1" lang="en-US" altLang="ja-JP" dirty="0"/>
          </a:p>
          <a:p>
            <a:r>
              <a:rPr kumimoji="1" lang="ja-JP" altLang="en-US" dirty="0"/>
              <a:t>つまり、</a:t>
            </a:r>
            <a:r>
              <a:rPr kumimoji="1" lang="en-US" altLang="ja-JP" dirty="0"/>
              <a:t>Google</a:t>
            </a:r>
            <a:r>
              <a:rPr kumimoji="1" lang="ja-JP" altLang="en-US" dirty="0"/>
              <a:t>にとってみれば、</a:t>
            </a:r>
            <a:r>
              <a:rPr kumimoji="1" lang="en-US" altLang="ja-JP" dirty="0"/>
              <a:t>Android</a:t>
            </a:r>
            <a:r>
              <a:rPr kumimoji="1" lang="ja-JP" altLang="en-US" dirty="0"/>
              <a:t>端末が売れても、</a:t>
            </a:r>
            <a:r>
              <a:rPr kumimoji="1" lang="en-US" altLang="ja-JP" dirty="0"/>
              <a:t>iPhone/iPad</a:t>
            </a:r>
            <a:r>
              <a:rPr kumimoji="1" lang="ja-JP" altLang="en-US" dirty="0"/>
              <a:t>が売れても、どちらでも良いのです。どちらからも広告収入が入ってきます。</a:t>
            </a:r>
            <a:endParaRPr kumimoji="1" lang="en-US" altLang="ja-JP" dirty="0"/>
          </a:p>
          <a:p>
            <a:r>
              <a:rPr kumimoji="1" lang="ja-JP" altLang="en-US" dirty="0"/>
              <a:t>となると、</a:t>
            </a:r>
            <a:r>
              <a:rPr kumimoji="1" lang="en-US" altLang="ja-JP" dirty="0"/>
              <a:t>Google</a:t>
            </a:r>
            <a:r>
              <a:rPr kumimoji="1" lang="ja-JP" altLang="en-US" dirty="0"/>
              <a:t>と</a:t>
            </a:r>
            <a:r>
              <a:rPr kumimoji="1" lang="en-US" altLang="ja-JP" dirty="0"/>
              <a:t>Apple</a:t>
            </a:r>
            <a:r>
              <a:rPr kumimoji="1" lang="ja-JP" altLang="en-US" dirty="0"/>
              <a:t>は、ビジネス上は競合でもなんでもない、という見方もできるのです。</a:t>
            </a:r>
            <a:endParaRPr kumimoji="1" lang="en-US" altLang="ja-JP" dirty="0"/>
          </a:p>
          <a:p>
            <a:endParaRPr kumimoji="1" lang="en-US" altLang="ja-JP" dirty="0"/>
          </a:p>
          <a:p>
            <a:r>
              <a:rPr kumimoji="1" lang="ja-JP" altLang="en-US" dirty="0"/>
              <a:t>こうなると、苦しいのはマイクロソフトです。無償の</a:t>
            </a:r>
            <a:r>
              <a:rPr kumimoji="1" lang="en-US" altLang="ja-JP" dirty="0"/>
              <a:t>OS</a:t>
            </a:r>
            <a:r>
              <a:rPr kumimoji="1" lang="ja-JP" altLang="en-US" dirty="0"/>
              <a:t>と有償の</a:t>
            </a:r>
            <a:r>
              <a:rPr kumimoji="1" lang="en-US" altLang="ja-JP" dirty="0"/>
              <a:t>OS</a:t>
            </a:r>
            <a:r>
              <a:rPr kumimoji="1" lang="ja-JP" altLang="en-US" dirty="0"/>
              <a:t>では、勝負になりません。</a:t>
            </a:r>
            <a:r>
              <a:rPr kumimoji="1" lang="en-US" altLang="ja-JP" dirty="0"/>
              <a:t>Windows Phone</a:t>
            </a:r>
            <a:r>
              <a:rPr kumimoji="1" lang="ja-JP" altLang="en-US" dirty="0"/>
              <a:t>はまったく普及せず、</a:t>
            </a:r>
            <a:r>
              <a:rPr kumimoji="1" lang="en-US" altLang="ja-JP" dirty="0"/>
              <a:t>Windows</a:t>
            </a:r>
            <a:r>
              <a:rPr kumimoji="1" lang="ja-JP" altLang="en-US" dirty="0"/>
              <a:t>はタブレットに追い詰められ、打つ手無し、の状況です。ビジネスモデルの違いがマイクロソフトを追い詰めたのです。</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8</a:t>
            </a:fld>
            <a:endParaRPr lang="ja-JP" altLang="en-US"/>
          </a:p>
        </p:txBody>
      </p:sp>
    </p:spTree>
    <p:extLst>
      <p:ext uri="{BB962C8B-B14F-4D97-AF65-F5344CB8AC3E}">
        <p14:creationId xmlns:p14="http://schemas.microsoft.com/office/powerpoint/2010/main" val="2042980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9</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r>
              <a:rPr lang="ja-JP" altLang="en-US" dirty="0"/>
              <a:t>今日は手始めに、メカニズムについて考えてみましょう。</a:t>
            </a:r>
            <a:endParaRPr lang="en-US" altLang="ja-JP" dirty="0"/>
          </a:p>
          <a:p>
            <a:endParaRPr lang="en-US" altLang="ja-JP" dirty="0"/>
          </a:p>
          <a:p>
            <a:r>
              <a:rPr lang="en-US" altLang="ja-JP" dirty="0"/>
              <a:t>IT</a:t>
            </a:r>
            <a:r>
              <a:rPr lang="ja-JP" altLang="en-US" dirty="0"/>
              <a:t>ベンダーが何を収益基盤にしているのかを思い出してみれば、各社がとっている戦略が合理的な物だと言うことがわかるはずです。</a:t>
            </a:r>
          </a:p>
        </p:txBody>
      </p:sp>
    </p:spTree>
    <p:extLst>
      <p:ext uri="{BB962C8B-B14F-4D97-AF65-F5344CB8AC3E}">
        <p14:creationId xmlns:p14="http://schemas.microsoft.com/office/powerpoint/2010/main" val="67876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10</a:t>
            </a:fld>
            <a:endParaRPr lang="ja-JP" altLang="en-US"/>
          </a:p>
        </p:txBody>
      </p:sp>
    </p:spTree>
    <p:extLst>
      <p:ext uri="{BB962C8B-B14F-4D97-AF65-F5344CB8AC3E}">
        <p14:creationId xmlns:p14="http://schemas.microsoft.com/office/powerpoint/2010/main" val="4252700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11</a:t>
            </a:fld>
            <a:endParaRPr lang="ja-JP" altLang="en-US"/>
          </a:p>
        </p:txBody>
      </p:sp>
    </p:spTree>
    <p:extLst>
      <p:ext uri="{BB962C8B-B14F-4D97-AF65-F5344CB8AC3E}">
        <p14:creationId xmlns:p14="http://schemas.microsoft.com/office/powerpoint/2010/main" val="39200615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8" name="図 7" descr="単独LOGO01.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0204" y="5560175"/>
            <a:ext cx="987996" cy="1082996"/>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プレースホルダーまでドラッグするかアイコンをクリックして図を追加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6932246" y="6651702"/>
            <a:ext cx="2133600" cy="217800"/>
          </a:xfrm>
          <a:prstGeom prst="rect">
            <a:avLst/>
          </a:prstGeom>
        </p:spPr>
        <p:txBody>
          <a:bodyPr vert="horz" lIns="91440" tIns="45720" rIns="91440" bIns="45720" rtlCol="0" anchor="ctr"/>
          <a:lstStyle>
            <a:lvl1pPr algn="r">
              <a:defRPr sz="1000">
                <a:solidFill>
                  <a:schemeClr val="bg1"/>
                </a:solidFill>
                <a:latin typeface="American Typewriter"/>
                <a:cs typeface="American Typewriter"/>
              </a:defRPr>
            </a:lvl1pPr>
          </a:lstStyle>
          <a:p>
            <a:fld id="{8FF8CC5D-A65D-5946-99B5-645367A967AD}" type="slidenum">
              <a:rPr lang="ja-JP" altLang="en-US" smtClean="0"/>
              <a:pPr/>
              <a:t>‹#›</a:t>
            </a:fld>
            <a:endParaRPr lang="ja-JP" altLang="en-US" dirty="0"/>
          </a:p>
        </p:txBody>
      </p: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830355" y="2775338"/>
            <a:ext cx="7499634"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800" dirty="0">
                <a:solidFill>
                  <a:srgbClr val="FFFFFF"/>
                </a:solidFill>
                <a:effectLst/>
                <a:latin typeface="Arial"/>
                <a:ea typeface="HGP創英角ｺﾞｼｯｸUB" pitchFamily="50" charset="-128"/>
                <a:cs typeface="Arial"/>
              </a:rPr>
              <a:t>IT</a:t>
            </a:r>
            <a:r>
              <a:rPr lang="ja-JP" altLang="en-US" sz="2800" dirty="0">
                <a:solidFill>
                  <a:srgbClr val="FFFFFF"/>
                </a:solidFill>
                <a:latin typeface="Arial"/>
                <a:ea typeface="HGP創英角ｺﾞｼｯｸUB" pitchFamily="50" charset="-128"/>
                <a:cs typeface="Arial"/>
              </a:rPr>
              <a:t>企業のビジネスモデルと事業戦略</a:t>
            </a:r>
            <a:endParaRPr lang="en-US" altLang="ja-JP" sz="2800" dirty="0">
              <a:solidFill>
                <a:srgbClr val="FFFFFF"/>
              </a:solidFill>
              <a:effectLst/>
              <a:latin typeface="Arial"/>
              <a:ea typeface="HGP創英角ｺﾞｼｯｸUB" pitchFamily="50" charset="-128"/>
              <a:cs typeface="Arial"/>
            </a:endParaRPr>
          </a:p>
        </p:txBody>
      </p:sp>
      <p:sp>
        <p:nvSpPr>
          <p:cNvPr id="7" name="正方形/長方形 6"/>
          <p:cNvSpPr/>
          <p:nvPr/>
        </p:nvSpPr>
        <p:spPr>
          <a:xfrm>
            <a:off x="830354" y="2775338"/>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
        <p:nvSpPr>
          <p:cNvPr id="9" name="正方形/長方形 8">
            <a:extLst>
              <a:ext uri="{FF2B5EF4-FFF2-40B4-BE49-F238E27FC236}">
                <a16:creationId xmlns:a16="http://schemas.microsoft.com/office/drawing/2014/main" id="{2E724B88-65F5-46DA-86E9-300AA37CDDC0}"/>
              </a:ext>
            </a:extLst>
          </p:cNvPr>
          <p:cNvSpPr/>
          <p:nvPr/>
        </p:nvSpPr>
        <p:spPr>
          <a:xfrm>
            <a:off x="3757989" y="4274457"/>
            <a:ext cx="4572000" cy="923330"/>
          </a:xfrm>
          <a:prstGeom prst="rect">
            <a:avLst/>
          </a:prstGeom>
        </p:spPr>
        <p:txBody>
          <a:bodyPr>
            <a:spAutoFit/>
          </a:bodyPr>
          <a:lstStyle/>
          <a:p>
            <a:pPr algn="r"/>
            <a:r>
              <a:rPr lang="en-US" altLang="ja-JP" dirty="0">
                <a:latin typeface="Meiryo" charset="-128"/>
                <a:ea typeface="Meiryo" charset="-128"/>
                <a:cs typeface="Meiryo" charset="-128"/>
              </a:rPr>
              <a:t>IT</a:t>
            </a:r>
            <a:r>
              <a:rPr lang="ja-JP" altLang="en-US" dirty="0">
                <a:latin typeface="Meiryo" charset="-128"/>
                <a:ea typeface="Meiryo" charset="-128"/>
                <a:cs typeface="Meiryo" charset="-128"/>
              </a:rPr>
              <a:t>ソリューション塾・第</a:t>
            </a:r>
            <a:r>
              <a:rPr lang="en-US" altLang="ja-JP" dirty="0">
                <a:latin typeface="Meiryo" charset="-128"/>
                <a:ea typeface="Meiryo" charset="-128"/>
                <a:cs typeface="Meiryo" charset="-128"/>
              </a:rPr>
              <a:t>29</a:t>
            </a:r>
            <a:r>
              <a:rPr lang="ja-JP" altLang="en-US" dirty="0">
                <a:latin typeface="Meiryo" charset="-128"/>
                <a:ea typeface="Meiryo" charset="-128"/>
                <a:cs typeface="Meiryo" charset="-128"/>
              </a:rPr>
              <a:t>期</a:t>
            </a:r>
            <a:endParaRPr lang="en-US" altLang="ja-JP" dirty="0">
              <a:latin typeface="Meiryo" charset="-128"/>
              <a:ea typeface="Meiryo" charset="-128"/>
              <a:cs typeface="Meiryo" charset="-128"/>
            </a:endParaRPr>
          </a:p>
          <a:p>
            <a:pPr algn="r"/>
            <a:endParaRPr lang="en-US" altLang="ja-JP" dirty="0">
              <a:latin typeface="Meiryo" charset="-128"/>
              <a:ea typeface="Meiryo" charset="-128"/>
              <a:cs typeface="Meiryo" charset="-128"/>
            </a:endParaRPr>
          </a:p>
          <a:p>
            <a:pPr algn="r"/>
            <a:r>
              <a:rPr lang="en-US" altLang="ja-JP" dirty="0">
                <a:latin typeface="Meiryo" charset="-128"/>
                <a:ea typeface="Meiryo" charset="-128"/>
                <a:cs typeface="Meiryo" charset="-128"/>
              </a:rPr>
              <a:t>2018</a:t>
            </a:r>
            <a:r>
              <a:rPr lang="ja-JP" altLang="en-US" dirty="0">
                <a:latin typeface="Meiryo" charset="-128"/>
                <a:ea typeface="Meiryo" charset="-128"/>
                <a:cs typeface="Meiryo" charset="-128"/>
              </a:rPr>
              <a:t>年</a:t>
            </a:r>
            <a:r>
              <a:rPr lang="en-US" altLang="ja-JP" dirty="0">
                <a:latin typeface="Meiryo" charset="-128"/>
                <a:ea typeface="Meiryo" charset="-128"/>
                <a:cs typeface="Meiryo" charset="-128"/>
              </a:rPr>
              <a:t>10</a:t>
            </a:r>
            <a:r>
              <a:rPr lang="ja-JP" altLang="en-US" dirty="0">
                <a:latin typeface="Meiryo" charset="-128"/>
                <a:ea typeface="Meiryo" charset="-128"/>
                <a:cs typeface="Meiryo" charset="-128"/>
              </a:rPr>
              <a:t>月</a:t>
            </a:r>
            <a:r>
              <a:rPr lang="en-US" altLang="ja-JP" dirty="0">
                <a:latin typeface="Meiryo" charset="-128"/>
                <a:ea typeface="Meiryo" charset="-128"/>
                <a:cs typeface="Meiryo" charset="-128"/>
              </a:rPr>
              <a:t>10</a:t>
            </a:r>
            <a:r>
              <a:rPr lang="ja-JP" altLang="en-US" dirty="0">
                <a:latin typeface="Meiryo" charset="-128"/>
                <a:ea typeface="Meiryo" charset="-128"/>
                <a:cs typeface="Meiryo" charset="-128"/>
              </a:rPr>
              <a:t>日</a:t>
            </a:r>
          </a:p>
        </p:txBody>
      </p:sp>
      <p:sp>
        <p:nvSpPr>
          <p:cNvPr id="10" name="テキスト ボックス 9">
            <a:extLst>
              <a:ext uri="{FF2B5EF4-FFF2-40B4-BE49-F238E27FC236}">
                <a16:creationId xmlns:a16="http://schemas.microsoft.com/office/drawing/2014/main" id="{FF93FF43-29EE-44A6-B992-3E3EC1695DBF}"/>
              </a:ext>
            </a:extLst>
          </p:cNvPr>
          <p:cNvSpPr txBox="1"/>
          <p:nvPr/>
        </p:nvSpPr>
        <p:spPr>
          <a:xfrm>
            <a:off x="5796136" y="5549861"/>
            <a:ext cx="2582758" cy="769441"/>
          </a:xfrm>
          <a:prstGeom prst="rect">
            <a:avLst/>
          </a:prstGeom>
          <a:noFill/>
        </p:spPr>
        <p:txBody>
          <a:bodyPr wrap="none" rtlCol="0">
            <a:spAutoFit/>
          </a:bodyPr>
          <a:lstStyle/>
          <a:p>
            <a:pPr algn="r"/>
            <a:r>
              <a:rPr kumimoji="1" lang="ja-JP" altLang="en-US" sz="1100" dirty="0">
                <a:latin typeface="+mn-lt"/>
                <a:ea typeface="+mn-ea"/>
              </a:rPr>
              <a:t>株式会社アプライド・マーケティング</a:t>
            </a:r>
            <a:endParaRPr kumimoji="1" lang="en-US" altLang="ja-JP" sz="1100" dirty="0">
              <a:latin typeface="+mn-lt"/>
              <a:ea typeface="+mn-ea"/>
            </a:endParaRPr>
          </a:p>
          <a:p>
            <a:pPr algn="r"/>
            <a:r>
              <a:rPr lang="ja-JP" altLang="en-US" sz="1100" dirty="0">
                <a:latin typeface="+mn-lt"/>
                <a:ea typeface="+mn-ea"/>
              </a:rPr>
              <a:t>大越　章司</a:t>
            </a:r>
            <a:endParaRPr lang="en-US" altLang="ja-JP" sz="1100" dirty="0">
              <a:latin typeface="+mn-lt"/>
              <a:ea typeface="+mn-ea"/>
            </a:endParaRPr>
          </a:p>
          <a:p>
            <a:pPr algn="r"/>
            <a:r>
              <a:rPr lang="en-US" altLang="ja-JP" sz="1100" dirty="0">
                <a:latin typeface="+mn-lt"/>
                <a:ea typeface="+mn-ea"/>
              </a:rPr>
              <a:t>http://www.appliedmarketing.co.jp/</a:t>
            </a:r>
          </a:p>
          <a:p>
            <a:pPr algn="r"/>
            <a:r>
              <a:rPr kumimoji="1" lang="en-US" altLang="ja-JP" sz="1100" dirty="0">
                <a:latin typeface="+mn-lt"/>
                <a:ea typeface="+mn-ea"/>
              </a:rPr>
              <a:t>shoji@appliedmarketing.co.jp</a:t>
            </a:r>
            <a:endParaRPr kumimoji="1" lang="ja-JP" altLang="en-US" sz="1100" dirty="0">
              <a:latin typeface="+mn-lt"/>
              <a:ea typeface="+mn-ea"/>
            </a:endParaRPr>
          </a:p>
        </p:txBody>
      </p:sp>
    </p:spTree>
    <p:extLst>
      <p:ext uri="{BB962C8B-B14F-4D97-AF65-F5344CB8AC3E}">
        <p14:creationId xmlns:p14="http://schemas.microsoft.com/office/powerpoint/2010/main" val="1603877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主要</a:t>
            </a:r>
            <a:r>
              <a:rPr kumimoji="1" lang="en-US" altLang="ja-JP" dirty="0"/>
              <a:t>5</a:t>
            </a:r>
            <a:r>
              <a:rPr kumimoji="1" lang="ja-JP" altLang="en-US" dirty="0"/>
              <a:t>社の収益源</a:t>
            </a:r>
          </a:p>
        </p:txBody>
      </p:sp>
      <p:pic>
        <p:nvPicPr>
          <p:cNvPr id="3" name="図 2">
            <a:extLst>
              <a:ext uri="{FF2B5EF4-FFF2-40B4-BE49-F238E27FC236}">
                <a16:creationId xmlns:a16="http://schemas.microsoft.com/office/drawing/2014/main" id="{9721435E-99B4-4C16-8162-AAB944DE6AC2}"/>
              </a:ext>
            </a:extLst>
          </p:cNvPr>
          <p:cNvPicPr>
            <a:picLocks noChangeAspect="1"/>
          </p:cNvPicPr>
          <p:nvPr/>
        </p:nvPicPr>
        <p:blipFill>
          <a:blip r:embed="rId3"/>
          <a:stretch>
            <a:fillRect/>
          </a:stretch>
        </p:blipFill>
        <p:spPr>
          <a:xfrm>
            <a:off x="800100" y="787012"/>
            <a:ext cx="7543800" cy="5657850"/>
          </a:xfrm>
          <a:prstGeom prst="rect">
            <a:avLst/>
          </a:prstGeom>
        </p:spPr>
      </p:pic>
      <p:sp>
        <p:nvSpPr>
          <p:cNvPr id="4" name="正方形/長方形 3">
            <a:extLst>
              <a:ext uri="{FF2B5EF4-FFF2-40B4-BE49-F238E27FC236}">
                <a16:creationId xmlns:a16="http://schemas.microsoft.com/office/drawing/2014/main" id="{2686D438-9C25-4F53-8B35-A92AD4422797}"/>
              </a:ext>
            </a:extLst>
          </p:cNvPr>
          <p:cNvSpPr/>
          <p:nvPr/>
        </p:nvSpPr>
        <p:spPr>
          <a:xfrm>
            <a:off x="6133426" y="6444862"/>
            <a:ext cx="2893934" cy="276999"/>
          </a:xfrm>
          <a:prstGeom prst="rect">
            <a:avLst/>
          </a:prstGeom>
        </p:spPr>
        <p:txBody>
          <a:bodyPr wrap="none">
            <a:spAutoFit/>
          </a:bodyPr>
          <a:lstStyle/>
          <a:p>
            <a:r>
              <a:rPr lang="ja-JP" altLang="en-US" sz="1200" dirty="0"/>
              <a:t>https://www.businessinsider.jp/post-33925</a:t>
            </a:r>
          </a:p>
        </p:txBody>
      </p:sp>
    </p:spTree>
    <p:extLst>
      <p:ext uri="{BB962C8B-B14F-4D97-AF65-F5344CB8AC3E}">
        <p14:creationId xmlns:p14="http://schemas.microsoft.com/office/powerpoint/2010/main" val="806728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デジタルトランスフォーメーション</a:t>
            </a:r>
          </a:p>
        </p:txBody>
      </p:sp>
      <p:sp>
        <p:nvSpPr>
          <p:cNvPr id="3" name="四角形: 角を丸くする 2">
            <a:extLst>
              <a:ext uri="{FF2B5EF4-FFF2-40B4-BE49-F238E27FC236}">
                <a16:creationId xmlns:a16="http://schemas.microsoft.com/office/drawing/2014/main" id="{BC3BBA2E-A0D0-44FC-990A-516C5E7445EE}"/>
              </a:ext>
            </a:extLst>
          </p:cNvPr>
          <p:cNvSpPr/>
          <p:nvPr/>
        </p:nvSpPr>
        <p:spPr>
          <a:xfrm>
            <a:off x="710514" y="1396314"/>
            <a:ext cx="7568513" cy="1439562"/>
          </a:xfrm>
          <a:prstGeom prst="round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solidFill>
                  <a:srgbClr val="FFFFFF"/>
                </a:solidFill>
                <a:latin typeface="ＭＳ Ｐゴシック"/>
                <a:ea typeface="ＭＳ Ｐゴシック"/>
                <a:cs typeface="ＭＳ Ｐゴシック"/>
              </a:rPr>
              <a:t>デジタル技術を駆使して、既存の企業や社会の仕組みを作り替える</a:t>
            </a:r>
          </a:p>
        </p:txBody>
      </p:sp>
      <p:grpSp>
        <p:nvGrpSpPr>
          <p:cNvPr id="6" name="グループ化 5">
            <a:extLst>
              <a:ext uri="{FF2B5EF4-FFF2-40B4-BE49-F238E27FC236}">
                <a16:creationId xmlns:a16="http://schemas.microsoft.com/office/drawing/2014/main" id="{50F13337-F1AA-4A5C-9591-AB7089976E76}"/>
              </a:ext>
            </a:extLst>
          </p:cNvPr>
          <p:cNvGrpSpPr/>
          <p:nvPr/>
        </p:nvGrpSpPr>
        <p:grpSpPr>
          <a:xfrm>
            <a:off x="787743" y="3088160"/>
            <a:ext cx="7568513" cy="2562997"/>
            <a:chOff x="787743" y="3088160"/>
            <a:chExt cx="7568513" cy="2562997"/>
          </a:xfrm>
          <a:solidFill>
            <a:schemeClr val="tx2"/>
          </a:solidFill>
        </p:grpSpPr>
        <p:sp>
          <p:nvSpPr>
            <p:cNvPr id="4" name="四角形: 角を丸くする 3">
              <a:extLst>
                <a:ext uri="{FF2B5EF4-FFF2-40B4-BE49-F238E27FC236}">
                  <a16:creationId xmlns:a16="http://schemas.microsoft.com/office/drawing/2014/main" id="{A2458687-074C-415C-8A04-327561E87E60}"/>
                </a:ext>
              </a:extLst>
            </p:cNvPr>
            <p:cNvSpPr/>
            <p:nvPr/>
          </p:nvSpPr>
          <p:spPr>
            <a:xfrm>
              <a:off x="787743" y="4211595"/>
              <a:ext cx="7568513" cy="1439562"/>
            </a:xfrm>
            <a:prstGeom prst="roundRect">
              <a:avLst/>
            </a:prstGeom>
            <a:grp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solidFill>
                    <a:srgbClr val="FFFFFF"/>
                  </a:solidFill>
                  <a:latin typeface="ＭＳ Ｐゴシック"/>
                  <a:ea typeface="ＭＳ Ｐゴシック"/>
                  <a:cs typeface="ＭＳ Ｐゴシック"/>
                </a:rPr>
                <a:t>すべての企業が</a:t>
              </a:r>
              <a:r>
                <a:rPr kumimoji="1" lang="en-US" altLang="ja-JP" sz="2000" dirty="0">
                  <a:solidFill>
                    <a:srgbClr val="FFFFFF"/>
                  </a:solidFill>
                  <a:latin typeface="ＭＳ Ｐゴシック"/>
                  <a:ea typeface="ＭＳ Ｐゴシック"/>
                  <a:cs typeface="ＭＳ Ｐゴシック"/>
                </a:rPr>
                <a:t>IT</a:t>
              </a:r>
              <a:r>
                <a:rPr kumimoji="1" lang="ja-JP" altLang="en-US" sz="2000" dirty="0">
                  <a:solidFill>
                    <a:srgbClr val="FFFFFF"/>
                  </a:solidFill>
                  <a:latin typeface="ＭＳ Ｐゴシック"/>
                  <a:ea typeface="ＭＳ Ｐゴシック"/>
                  <a:cs typeface="ＭＳ Ｐゴシック"/>
                </a:rPr>
                <a:t>企業になる</a:t>
              </a:r>
            </a:p>
          </p:txBody>
        </p:sp>
        <p:sp>
          <p:nvSpPr>
            <p:cNvPr id="5" name="矢印: 下 4">
              <a:extLst>
                <a:ext uri="{FF2B5EF4-FFF2-40B4-BE49-F238E27FC236}">
                  <a16:creationId xmlns:a16="http://schemas.microsoft.com/office/drawing/2014/main" id="{0896AD0C-11D9-4556-B2FA-F48EB7F1D3F2}"/>
                </a:ext>
              </a:extLst>
            </p:cNvPr>
            <p:cNvSpPr/>
            <p:nvPr/>
          </p:nvSpPr>
          <p:spPr>
            <a:xfrm>
              <a:off x="3126258" y="3088160"/>
              <a:ext cx="2891481" cy="871151"/>
            </a:xfrm>
            <a:prstGeom prst="downArrow">
              <a:avLst/>
            </a:prstGeom>
            <a:grp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grpSp>
    </p:spTree>
    <p:extLst>
      <p:ext uri="{BB962C8B-B14F-4D97-AF65-F5344CB8AC3E}">
        <p14:creationId xmlns:p14="http://schemas.microsoft.com/office/powerpoint/2010/main" val="238246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bwMode="auto">
          <a:xfrm>
            <a:off x="611560" y="1419634"/>
            <a:ext cx="7920880" cy="857238"/>
          </a:xfrm>
          <a:prstGeom prst="rect">
            <a:avLst/>
          </a:prstGeom>
          <a:solidFill>
            <a:schemeClr val="accent3">
              <a:lumMod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3600" b="0" i="0" u="none" strike="noStrike" cap="none" normalizeH="0" dirty="0">
                <a:ln>
                  <a:noFill/>
                </a:ln>
                <a:solidFill>
                  <a:schemeClr val="bg1"/>
                </a:solidFill>
                <a:effectLst/>
                <a:latin typeface="+mn-lt"/>
                <a:ea typeface="+mn-ea"/>
              </a:rPr>
              <a:t>トレンドの表層</a:t>
            </a:r>
          </a:p>
        </p:txBody>
      </p:sp>
      <p:sp>
        <p:nvSpPr>
          <p:cNvPr id="2" name="タイトル 1"/>
          <p:cNvSpPr>
            <a:spLocks noGrp="1"/>
          </p:cNvSpPr>
          <p:nvPr>
            <p:ph type="title"/>
          </p:nvPr>
        </p:nvSpPr>
        <p:spPr/>
        <p:txBody>
          <a:bodyPr/>
          <a:lstStyle/>
          <a:p>
            <a:r>
              <a:rPr kumimoji="1" lang="ja-JP" altLang="en-US" dirty="0">
                <a:latin typeface="+mn-lt"/>
                <a:ea typeface="+mn-ea"/>
              </a:rPr>
              <a:t>トレンドの深層を知り、未来を予測する</a:t>
            </a:r>
          </a:p>
        </p:txBody>
      </p:sp>
      <p:sp>
        <p:nvSpPr>
          <p:cNvPr id="6" name="正方形/長方形 5"/>
          <p:cNvSpPr/>
          <p:nvPr/>
        </p:nvSpPr>
        <p:spPr bwMode="auto">
          <a:xfrm>
            <a:off x="744500" y="1267234"/>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a:ln>
                  <a:noFill/>
                </a:ln>
                <a:solidFill>
                  <a:schemeClr val="bg1"/>
                </a:solidFill>
                <a:effectLst/>
                <a:latin typeface="+mn-lt"/>
                <a:ea typeface="+mn-ea"/>
              </a:rPr>
              <a:t>クラウド</a:t>
            </a:r>
          </a:p>
        </p:txBody>
      </p:sp>
      <p:sp>
        <p:nvSpPr>
          <p:cNvPr id="7" name="正方形/長方形 6"/>
          <p:cNvSpPr/>
          <p:nvPr/>
        </p:nvSpPr>
        <p:spPr bwMode="auto">
          <a:xfrm>
            <a:off x="2194417" y="1267234"/>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600" dirty="0" err="1">
                <a:solidFill>
                  <a:schemeClr val="bg1"/>
                </a:solidFill>
              </a:rPr>
              <a:t>IoT</a:t>
            </a:r>
            <a:endParaRPr kumimoji="0" lang="ja-JP" altLang="en-US" sz="1600" b="0" i="0" u="none" strike="noStrike" cap="none" normalizeH="0" dirty="0">
              <a:ln>
                <a:noFill/>
              </a:ln>
              <a:solidFill>
                <a:schemeClr val="bg1"/>
              </a:solidFill>
              <a:effectLst/>
            </a:endParaRPr>
          </a:p>
        </p:txBody>
      </p:sp>
      <p:sp>
        <p:nvSpPr>
          <p:cNvPr id="8" name="正方形/長方形 7"/>
          <p:cNvSpPr/>
          <p:nvPr/>
        </p:nvSpPr>
        <p:spPr bwMode="auto">
          <a:xfrm>
            <a:off x="3635896" y="1267234"/>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600" b="0" i="0" u="none" strike="noStrike" cap="none" normalizeH="0" dirty="0">
                <a:ln>
                  <a:noFill/>
                </a:ln>
                <a:solidFill>
                  <a:schemeClr val="bg1"/>
                </a:solidFill>
                <a:effectLst/>
                <a:latin typeface="+mn-lt"/>
                <a:ea typeface="+mn-ea"/>
              </a:rPr>
              <a:t>HTML5</a:t>
            </a:r>
            <a:endParaRPr kumimoji="0" lang="ja-JP" altLang="en-US" sz="1600" b="0" i="0" u="none" strike="noStrike" cap="none" normalizeH="0" dirty="0">
              <a:ln>
                <a:noFill/>
              </a:ln>
              <a:solidFill>
                <a:schemeClr val="bg1"/>
              </a:solidFill>
              <a:effectLst/>
              <a:latin typeface="+mn-lt"/>
              <a:ea typeface="+mn-ea"/>
            </a:endParaRPr>
          </a:p>
        </p:txBody>
      </p:sp>
      <p:sp>
        <p:nvSpPr>
          <p:cNvPr id="9" name="正方形/長方形 8"/>
          <p:cNvSpPr/>
          <p:nvPr/>
        </p:nvSpPr>
        <p:spPr bwMode="auto">
          <a:xfrm>
            <a:off x="5064980" y="1268760"/>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rPr>
              <a:t>ビッグデータ</a:t>
            </a:r>
            <a:endParaRPr kumimoji="0" lang="ja-JP" altLang="en-US" sz="1600" b="0" i="0" u="none" strike="noStrike" cap="none" normalizeH="0" dirty="0">
              <a:ln>
                <a:noFill/>
              </a:ln>
              <a:solidFill>
                <a:schemeClr val="bg1"/>
              </a:solidFill>
              <a:effectLst/>
            </a:endParaRPr>
          </a:p>
        </p:txBody>
      </p:sp>
      <p:sp>
        <p:nvSpPr>
          <p:cNvPr id="10" name="正方形/長方形 9"/>
          <p:cNvSpPr/>
          <p:nvPr/>
        </p:nvSpPr>
        <p:spPr bwMode="auto">
          <a:xfrm>
            <a:off x="6505140" y="1268760"/>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rPr>
              <a:t>機械学習</a:t>
            </a:r>
            <a:endParaRPr kumimoji="0" lang="ja-JP" altLang="en-US" sz="1600" b="0" i="0" u="none" strike="noStrike" cap="none" normalizeH="0" dirty="0">
              <a:ln>
                <a:noFill/>
              </a:ln>
              <a:solidFill>
                <a:schemeClr val="bg1"/>
              </a:solidFill>
              <a:effectLst/>
            </a:endParaRPr>
          </a:p>
        </p:txBody>
      </p:sp>
      <p:sp>
        <p:nvSpPr>
          <p:cNvPr id="11" name="円/楕円 10"/>
          <p:cNvSpPr/>
          <p:nvPr/>
        </p:nvSpPr>
        <p:spPr bwMode="auto">
          <a:xfrm>
            <a:off x="7884368" y="1376772"/>
            <a:ext cx="144016" cy="144016"/>
          </a:xfrm>
          <a:prstGeom prst="ellipse">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12" name="円/楕円 11"/>
          <p:cNvSpPr/>
          <p:nvPr/>
        </p:nvSpPr>
        <p:spPr bwMode="auto">
          <a:xfrm>
            <a:off x="8104910" y="1375246"/>
            <a:ext cx="144016" cy="144016"/>
          </a:xfrm>
          <a:prstGeom prst="ellipse">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solidFill>
                <a:srgbClr val="484848"/>
              </a:solidFill>
              <a:effectLst/>
              <a:latin typeface="+mn-lt"/>
              <a:ea typeface="+mn-ea"/>
            </a:endParaRPr>
          </a:p>
        </p:txBody>
      </p:sp>
      <p:sp>
        <p:nvSpPr>
          <p:cNvPr id="14" name="正方形/長方形 13"/>
          <p:cNvSpPr/>
          <p:nvPr/>
        </p:nvSpPr>
        <p:spPr bwMode="auto">
          <a:xfrm>
            <a:off x="632236" y="2345068"/>
            <a:ext cx="7920880" cy="857238"/>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3600" b="0" i="0" u="none" strike="noStrike" cap="none" normalizeH="0" dirty="0">
                <a:ln>
                  <a:noFill/>
                </a:ln>
                <a:solidFill>
                  <a:schemeClr val="bg1"/>
                </a:solidFill>
                <a:effectLst/>
                <a:latin typeface="+mn-lt"/>
                <a:ea typeface="+mn-ea"/>
              </a:rPr>
              <a:t>トレンドの深層</a:t>
            </a:r>
          </a:p>
        </p:txBody>
      </p:sp>
      <p:sp>
        <p:nvSpPr>
          <p:cNvPr id="15" name="正方形/長方形 14"/>
          <p:cNvSpPr/>
          <p:nvPr/>
        </p:nvSpPr>
        <p:spPr bwMode="auto">
          <a:xfrm>
            <a:off x="859488" y="3017816"/>
            <a:ext cx="2315332" cy="360040"/>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dirty="0">
                <a:ln>
                  <a:noFill/>
                </a:ln>
                <a:solidFill>
                  <a:schemeClr val="bg1"/>
                </a:solidFill>
                <a:effectLst/>
                <a:latin typeface="+mn-lt"/>
                <a:ea typeface="+mn-ea"/>
              </a:rPr>
              <a:t>歴史</a:t>
            </a:r>
          </a:p>
        </p:txBody>
      </p:sp>
      <p:sp>
        <p:nvSpPr>
          <p:cNvPr id="16" name="正方形/長方形 15"/>
          <p:cNvSpPr/>
          <p:nvPr/>
        </p:nvSpPr>
        <p:spPr bwMode="auto">
          <a:xfrm>
            <a:off x="3414334" y="3017816"/>
            <a:ext cx="2315332" cy="360040"/>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dirty="0">
                <a:ln>
                  <a:noFill/>
                </a:ln>
                <a:solidFill>
                  <a:schemeClr val="bg1"/>
                </a:solidFill>
                <a:effectLst/>
                <a:latin typeface="+mn-lt"/>
                <a:ea typeface="+mn-ea"/>
              </a:rPr>
              <a:t>メカニズム</a:t>
            </a:r>
          </a:p>
        </p:txBody>
      </p:sp>
      <p:sp>
        <p:nvSpPr>
          <p:cNvPr id="17" name="正方形/長方形 16"/>
          <p:cNvSpPr/>
          <p:nvPr/>
        </p:nvSpPr>
        <p:spPr bwMode="auto">
          <a:xfrm>
            <a:off x="5957983" y="3022286"/>
            <a:ext cx="2315332" cy="360040"/>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1" dirty="0">
                <a:solidFill>
                  <a:schemeClr val="bg1"/>
                </a:solidFill>
              </a:rPr>
              <a:t>ベンダーの</a:t>
            </a:r>
            <a:r>
              <a:rPr kumimoji="0" lang="ja-JP" altLang="en-US" sz="1600" b="1" i="0" u="none" strike="noStrike" cap="none" normalizeH="0" dirty="0">
                <a:ln>
                  <a:noFill/>
                </a:ln>
                <a:solidFill>
                  <a:schemeClr val="bg1"/>
                </a:solidFill>
                <a:effectLst/>
                <a:latin typeface="+mn-lt"/>
                <a:ea typeface="+mn-ea"/>
              </a:rPr>
              <a:t>行動原則</a:t>
            </a:r>
          </a:p>
        </p:txBody>
      </p:sp>
      <p:sp>
        <p:nvSpPr>
          <p:cNvPr id="18" name="正方形/長方形 17"/>
          <p:cNvSpPr/>
          <p:nvPr/>
        </p:nvSpPr>
        <p:spPr bwMode="auto">
          <a:xfrm>
            <a:off x="859488" y="3530256"/>
            <a:ext cx="2315332" cy="834848"/>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歴史は繰り返す</a:t>
            </a:r>
          </a:p>
        </p:txBody>
      </p:sp>
      <p:sp>
        <p:nvSpPr>
          <p:cNvPr id="19" name="正方形/長方形 18"/>
          <p:cNvSpPr/>
          <p:nvPr/>
        </p:nvSpPr>
        <p:spPr bwMode="auto">
          <a:xfrm>
            <a:off x="859488" y="4517504"/>
            <a:ext cx="2315332" cy="834848"/>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技術の継続性</a:t>
            </a:r>
            <a:endParaRPr kumimoji="0" lang="en-US" altLang="ja-JP"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chemeClr val="bg1"/>
                </a:solidFill>
                <a:latin typeface="+mn-lt"/>
                <a:ea typeface="+mn-ea"/>
              </a:rPr>
              <a:t>突然全く新しい技術が開発されることはほとんど無く、多くは既存技術の改良という形で技術革新が行われる</a:t>
            </a:r>
            <a:endParaRPr kumimoji="0" lang="ja-JP" altLang="en-US" sz="900" b="0" i="0" u="none" strike="noStrike" cap="none" normalizeH="0" dirty="0">
              <a:ln>
                <a:noFill/>
              </a:ln>
              <a:solidFill>
                <a:schemeClr val="bg1"/>
              </a:solidFill>
              <a:effectLst/>
              <a:latin typeface="+mn-lt"/>
              <a:ea typeface="+mn-ea"/>
            </a:endParaRPr>
          </a:p>
        </p:txBody>
      </p:sp>
      <p:sp>
        <p:nvSpPr>
          <p:cNvPr id="20" name="正方形/長方形 19"/>
          <p:cNvSpPr/>
          <p:nvPr/>
        </p:nvSpPr>
        <p:spPr bwMode="auto">
          <a:xfrm>
            <a:off x="859488" y="5517232"/>
            <a:ext cx="2315332" cy="834848"/>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タイミング</a:t>
            </a:r>
            <a:endParaRPr kumimoji="0" lang="en-US" altLang="ja-JP"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dirty="0">
                <a:ln>
                  <a:noFill/>
                </a:ln>
                <a:solidFill>
                  <a:schemeClr val="bg1"/>
                </a:solidFill>
                <a:effectLst/>
                <a:latin typeface="+mn-lt"/>
                <a:ea typeface="+mn-ea"/>
              </a:rPr>
              <a:t>優れた技術でも、外部の環境が整わないために普及しないことがある</a:t>
            </a:r>
            <a:endParaRPr kumimoji="0" lang="ja-JP" altLang="en-US" sz="1200" b="0" i="0" u="none" strike="noStrike" cap="none" normalizeH="0" dirty="0">
              <a:ln>
                <a:noFill/>
              </a:ln>
              <a:solidFill>
                <a:schemeClr val="bg1"/>
              </a:solidFill>
              <a:effectLst/>
              <a:latin typeface="+mn-lt"/>
              <a:ea typeface="+mn-ea"/>
            </a:endParaRPr>
          </a:p>
        </p:txBody>
      </p:sp>
      <p:sp>
        <p:nvSpPr>
          <p:cNvPr id="21" name="正方形/長方形 20"/>
          <p:cNvSpPr/>
          <p:nvPr/>
        </p:nvSpPr>
        <p:spPr bwMode="auto">
          <a:xfrm>
            <a:off x="3414334" y="3530256"/>
            <a:ext cx="2315332" cy="834848"/>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ベンダーの思惑</a:t>
            </a:r>
            <a:endParaRPr kumimoji="0" lang="en-US" altLang="ja-JP"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050" dirty="0">
                <a:solidFill>
                  <a:schemeClr val="bg1"/>
                </a:solidFill>
                <a:latin typeface="+mn-lt"/>
                <a:ea typeface="+mn-ea"/>
              </a:rPr>
              <a:t>IT</a:t>
            </a:r>
            <a:r>
              <a:rPr kumimoji="0" lang="ja-JP" altLang="en-US" sz="1050" dirty="0">
                <a:solidFill>
                  <a:schemeClr val="bg1"/>
                </a:solidFill>
                <a:latin typeface="+mn-lt"/>
                <a:ea typeface="+mn-ea"/>
              </a:rPr>
              <a:t>ベンダーは自社の利益のために最善の戦略をとる</a:t>
            </a:r>
            <a:endParaRPr kumimoji="0" lang="ja-JP" altLang="en-US" sz="1400" b="0" i="0" u="none" strike="noStrike" cap="none" normalizeH="0" dirty="0">
              <a:ln>
                <a:noFill/>
              </a:ln>
              <a:solidFill>
                <a:schemeClr val="bg1"/>
              </a:solidFill>
              <a:effectLst/>
              <a:latin typeface="+mn-lt"/>
              <a:ea typeface="+mn-ea"/>
            </a:endParaRPr>
          </a:p>
        </p:txBody>
      </p:sp>
      <p:sp>
        <p:nvSpPr>
          <p:cNvPr id="22" name="正方形/長方形 21"/>
          <p:cNvSpPr/>
          <p:nvPr/>
        </p:nvSpPr>
        <p:spPr bwMode="auto">
          <a:xfrm>
            <a:off x="3414334" y="4517504"/>
            <a:ext cx="2315332" cy="834848"/>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技術開発</a:t>
            </a:r>
            <a:endParaRPr kumimoji="0" lang="en-US" altLang="ja-JP"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a:solidFill>
                  <a:schemeClr val="bg1"/>
                </a:solidFill>
                <a:latin typeface="+mn-lt"/>
                <a:ea typeface="+mn-ea"/>
              </a:rPr>
              <a:t>ベンダーの思惑に合致した技術開発が行われる</a:t>
            </a:r>
            <a:endParaRPr kumimoji="0" lang="ja-JP" altLang="en-US" sz="1050" b="0" i="0" u="none" strike="noStrike" cap="none" normalizeH="0" dirty="0">
              <a:ln>
                <a:noFill/>
              </a:ln>
              <a:solidFill>
                <a:schemeClr val="bg1"/>
              </a:solidFill>
              <a:effectLst/>
              <a:latin typeface="+mn-lt"/>
              <a:ea typeface="+mn-ea"/>
            </a:endParaRPr>
          </a:p>
        </p:txBody>
      </p:sp>
      <p:sp>
        <p:nvSpPr>
          <p:cNvPr id="23" name="正方形/長方形 22"/>
          <p:cNvSpPr/>
          <p:nvPr/>
        </p:nvSpPr>
        <p:spPr bwMode="auto">
          <a:xfrm>
            <a:off x="3414334" y="5517232"/>
            <a:ext cx="2315332" cy="834848"/>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顧客ニーズ</a:t>
            </a:r>
            <a:endParaRPr kumimoji="0" lang="en-US" altLang="ja-JP"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a:solidFill>
                  <a:schemeClr val="bg1"/>
                </a:solidFill>
                <a:latin typeface="+mn-lt"/>
                <a:ea typeface="+mn-ea"/>
              </a:rPr>
              <a:t>顧客ニーズは、ベンダーの思惑と合致する限り尊重される</a:t>
            </a:r>
            <a:endParaRPr kumimoji="0" lang="ja-JP" altLang="en-US" sz="1400" b="0" i="0" u="none" strike="noStrike" cap="none" normalizeH="0" dirty="0">
              <a:ln>
                <a:noFill/>
              </a:ln>
              <a:solidFill>
                <a:schemeClr val="bg1"/>
              </a:solidFill>
              <a:effectLst/>
              <a:latin typeface="+mn-lt"/>
              <a:ea typeface="+mn-ea"/>
            </a:endParaRPr>
          </a:p>
        </p:txBody>
      </p:sp>
      <p:sp>
        <p:nvSpPr>
          <p:cNvPr id="24" name="正方形/長方形 23"/>
          <p:cNvSpPr/>
          <p:nvPr/>
        </p:nvSpPr>
        <p:spPr bwMode="auto">
          <a:xfrm>
            <a:off x="5957983" y="3530256"/>
            <a:ext cx="2315332" cy="834848"/>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自動化</a:t>
            </a:r>
            <a:endParaRPr kumimoji="0" lang="en-US" altLang="ja-JP"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a:solidFill>
                  <a:schemeClr val="bg1"/>
                </a:solidFill>
                <a:latin typeface="+mn-lt"/>
                <a:ea typeface="+mn-ea"/>
              </a:rPr>
              <a:t>コスト削減</a:t>
            </a:r>
            <a:endParaRPr kumimoji="0" lang="ja-JP" altLang="en-US" sz="1050" b="0" i="0" u="none" strike="noStrike" cap="none" normalizeH="0" dirty="0">
              <a:ln>
                <a:noFill/>
              </a:ln>
              <a:solidFill>
                <a:schemeClr val="bg1"/>
              </a:solidFill>
              <a:effectLst/>
              <a:latin typeface="+mn-lt"/>
              <a:ea typeface="+mn-ea"/>
            </a:endParaRPr>
          </a:p>
        </p:txBody>
      </p:sp>
      <p:sp>
        <p:nvSpPr>
          <p:cNvPr id="25" name="正方形/長方形 24"/>
          <p:cNvSpPr/>
          <p:nvPr/>
        </p:nvSpPr>
        <p:spPr bwMode="auto">
          <a:xfrm>
            <a:off x="5957983" y="4517504"/>
            <a:ext cx="2315332" cy="834848"/>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標準化</a:t>
            </a:r>
            <a:r>
              <a:rPr kumimoji="0" lang="ja-JP" altLang="en-US" dirty="0">
                <a:solidFill>
                  <a:schemeClr val="bg1"/>
                </a:solidFill>
                <a:latin typeface="+mn-lt"/>
                <a:ea typeface="+mn-ea"/>
              </a:rPr>
              <a:t>・</a:t>
            </a:r>
            <a:r>
              <a:rPr kumimoji="0" lang="ja-JP" altLang="en-US" b="0" i="0" u="none" strike="noStrike" cap="none" normalizeH="0" dirty="0">
                <a:ln>
                  <a:noFill/>
                </a:ln>
                <a:solidFill>
                  <a:schemeClr val="bg1"/>
                </a:solidFill>
                <a:effectLst/>
                <a:latin typeface="+mn-lt"/>
                <a:ea typeface="+mn-ea"/>
              </a:rPr>
              <a:t>大規模化</a:t>
            </a:r>
            <a:endParaRPr kumimoji="0" lang="en-US" altLang="ja-JP"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a:solidFill>
                  <a:schemeClr val="bg1"/>
                </a:solidFill>
                <a:latin typeface="+mn-lt"/>
                <a:ea typeface="+mn-ea"/>
              </a:rPr>
              <a:t>コスト削減</a:t>
            </a:r>
            <a:endParaRPr kumimoji="0" lang="ja-JP" altLang="en-US" sz="1050" b="0" i="0" u="none" strike="noStrike" cap="none" normalizeH="0" dirty="0">
              <a:ln>
                <a:noFill/>
              </a:ln>
              <a:solidFill>
                <a:schemeClr val="bg1"/>
              </a:solidFill>
              <a:effectLst/>
              <a:latin typeface="+mn-lt"/>
              <a:ea typeface="+mn-ea"/>
            </a:endParaRPr>
          </a:p>
        </p:txBody>
      </p:sp>
      <p:sp>
        <p:nvSpPr>
          <p:cNvPr id="26" name="正方形/長方形 25"/>
          <p:cNvSpPr/>
          <p:nvPr/>
        </p:nvSpPr>
        <p:spPr bwMode="auto">
          <a:xfrm>
            <a:off x="5957983" y="5517232"/>
            <a:ext cx="2315332" cy="834848"/>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a:ln>
                  <a:noFill/>
                </a:ln>
                <a:solidFill>
                  <a:schemeClr val="bg1"/>
                </a:solidFill>
                <a:effectLst/>
                <a:latin typeface="+mn-lt"/>
                <a:ea typeface="+mn-ea"/>
              </a:rPr>
              <a:t>オープン化</a:t>
            </a:r>
            <a:endParaRPr kumimoji="0" lang="en-US" altLang="ja-JP" b="0" i="0" u="none" strike="noStrike" cap="none" normalizeH="0" dirty="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a:solidFill>
                  <a:schemeClr val="bg1"/>
                </a:solidFill>
                <a:latin typeface="+mn-lt"/>
                <a:ea typeface="+mn-ea"/>
              </a:rPr>
              <a:t>これまでのベンダー中心主義に対抗する新たな動き</a:t>
            </a:r>
            <a:endParaRPr kumimoji="0" lang="ja-JP" altLang="en-US" sz="1400" b="0" i="0" u="none" strike="noStrike" cap="none" normalizeH="0" dirty="0">
              <a:ln>
                <a:noFill/>
              </a:ln>
              <a:solidFill>
                <a:schemeClr val="bg1"/>
              </a:solidFill>
              <a:effectLst/>
              <a:latin typeface="+mn-lt"/>
              <a:ea typeface="+mn-ea"/>
            </a:endParaRPr>
          </a:p>
        </p:txBody>
      </p:sp>
    </p:spTree>
    <p:extLst>
      <p:ext uri="{BB962C8B-B14F-4D97-AF65-F5344CB8AC3E}">
        <p14:creationId xmlns:p14="http://schemas.microsoft.com/office/powerpoint/2010/main" val="314380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par>
                          <p:cTn id="36" fill="hold">
                            <p:stCondLst>
                              <p:cond delay="500"/>
                            </p:stCondLst>
                            <p:childTnLst>
                              <p:par>
                                <p:cTn id="37" presetID="53" presetClass="entr" presetSubtype="16"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p:cTn id="39" dur="500" fill="hold"/>
                                        <p:tgtEl>
                                          <p:spTgt spid="15"/>
                                        </p:tgtEl>
                                        <p:attrNameLst>
                                          <p:attrName>ppt_w</p:attrName>
                                        </p:attrNameLst>
                                      </p:cBhvr>
                                      <p:tavLst>
                                        <p:tav tm="0">
                                          <p:val>
                                            <p:fltVal val="0"/>
                                          </p:val>
                                        </p:tav>
                                        <p:tav tm="100000">
                                          <p:val>
                                            <p:strVal val="#ppt_w"/>
                                          </p:val>
                                        </p:tav>
                                      </p:tavLst>
                                    </p:anim>
                                    <p:anim calcmode="lin" valueType="num">
                                      <p:cBhvr>
                                        <p:cTn id="40" dur="500" fill="hold"/>
                                        <p:tgtEl>
                                          <p:spTgt spid="15"/>
                                        </p:tgtEl>
                                        <p:attrNameLst>
                                          <p:attrName>ppt_h</p:attrName>
                                        </p:attrNameLst>
                                      </p:cBhvr>
                                      <p:tavLst>
                                        <p:tav tm="0">
                                          <p:val>
                                            <p:fltVal val="0"/>
                                          </p:val>
                                        </p:tav>
                                        <p:tav tm="100000">
                                          <p:val>
                                            <p:strVal val="#ppt_h"/>
                                          </p:val>
                                        </p:tav>
                                      </p:tavLst>
                                    </p:anim>
                                    <p:animEffect transition="in" filter="fade">
                                      <p:cBhvr>
                                        <p:cTn id="41" dur="500"/>
                                        <p:tgtEl>
                                          <p:spTgt spid="15"/>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fltVal val="0"/>
                                          </p:val>
                                        </p:tav>
                                        <p:tav tm="100000">
                                          <p:val>
                                            <p:strVal val="#ppt_w"/>
                                          </p:val>
                                        </p:tav>
                                      </p:tavLst>
                                    </p:anim>
                                    <p:anim calcmode="lin" valueType="num">
                                      <p:cBhvr>
                                        <p:cTn id="45" dur="500" fill="hold"/>
                                        <p:tgtEl>
                                          <p:spTgt spid="16"/>
                                        </p:tgtEl>
                                        <p:attrNameLst>
                                          <p:attrName>ppt_h</p:attrName>
                                        </p:attrNameLst>
                                      </p:cBhvr>
                                      <p:tavLst>
                                        <p:tav tm="0">
                                          <p:val>
                                            <p:fltVal val="0"/>
                                          </p:val>
                                        </p:tav>
                                        <p:tav tm="100000">
                                          <p:val>
                                            <p:strVal val="#ppt_h"/>
                                          </p:val>
                                        </p:tav>
                                      </p:tavLst>
                                    </p:anim>
                                    <p:animEffect transition="in" filter="fade">
                                      <p:cBhvr>
                                        <p:cTn id="46" dur="500"/>
                                        <p:tgtEl>
                                          <p:spTgt spid="16"/>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animEffect transition="in" filter="fade">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500" fill="hold"/>
                                        <p:tgtEl>
                                          <p:spTgt spid="18"/>
                                        </p:tgtEl>
                                        <p:attrNameLst>
                                          <p:attrName>ppt_w</p:attrName>
                                        </p:attrNameLst>
                                      </p:cBhvr>
                                      <p:tavLst>
                                        <p:tav tm="0">
                                          <p:val>
                                            <p:fltVal val="0"/>
                                          </p:val>
                                        </p:tav>
                                        <p:tav tm="100000">
                                          <p:val>
                                            <p:strVal val="#ppt_w"/>
                                          </p:val>
                                        </p:tav>
                                      </p:tavLst>
                                    </p:anim>
                                    <p:anim calcmode="lin" valueType="num">
                                      <p:cBhvr>
                                        <p:cTn id="57" dur="500" fill="hold"/>
                                        <p:tgtEl>
                                          <p:spTgt spid="18"/>
                                        </p:tgtEl>
                                        <p:attrNameLst>
                                          <p:attrName>ppt_h</p:attrName>
                                        </p:attrNameLst>
                                      </p:cBhvr>
                                      <p:tavLst>
                                        <p:tav tm="0">
                                          <p:val>
                                            <p:fltVal val="0"/>
                                          </p:val>
                                        </p:tav>
                                        <p:tav tm="100000">
                                          <p:val>
                                            <p:strVal val="#ppt_h"/>
                                          </p:val>
                                        </p:tav>
                                      </p:tavLst>
                                    </p:anim>
                                    <p:animEffect transition="in" filter="fade">
                                      <p:cBhvr>
                                        <p:cTn id="58" dur="500"/>
                                        <p:tgtEl>
                                          <p:spTgt spid="18"/>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p:cTn id="61" dur="500" fill="hold"/>
                                        <p:tgtEl>
                                          <p:spTgt spid="19"/>
                                        </p:tgtEl>
                                        <p:attrNameLst>
                                          <p:attrName>ppt_w</p:attrName>
                                        </p:attrNameLst>
                                      </p:cBhvr>
                                      <p:tavLst>
                                        <p:tav tm="0">
                                          <p:val>
                                            <p:fltVal val="0"/>
                                          </p:val>
                                        </p:tav>
                                        <p:tav tm="100000">
                                          <p:val>
                                            <p:strVal val="#ppt_w"/>
                                          </p:val>
                                        </p:tav>
                                      </p:tavLst>
                                    </p:anim>
                                    <p:anim calcmode="lin" valueType="num">
                                      <p:cBhvr>
                                        <p:cTn id="62" dur="500" fill="hold"/>
                                        <p:tgtEl>
                                          <p:spTgt spid="19"/>
                                        </p:tgtEl>
                                        <p:attrNameLst>
                                          <p:attrName>ppt_h</p:attrName>
                                        </p:attrNameLst>
                                      </p:cBhvr>
                                      <p:tavLst>
                                        <p:tav tm="0">
                                          <p:val>
                                            <p:fltVal val="0"/>
                                          </p:val>
                                        </p:tav>
                                        <p:tav tm="100000">
                                          <p:val>
                                            <p:strVal val="#ppt_h"/>
                                          </p:val>
                                        </p:tav>
                                      </p:tavLst>
                                    </p:anim>
                                    <p:animEffect transition="in" filter="fade">
                                      <p:cBhvr>
                                        <p:cTn id="63" dur="500"/>
                                        <p:tgtEl>
                                          <p:spTgt spid="19"/>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0"/>
                                        </p:tgtEl>
                                        <p:attrNameLst>
                                          <p:attrName>style.visibility</p:attrName>
                                        </p:attrNameLst>
                                      </p:cBhvr>
                                      <p:to>
                                        <p:strVal val="visible"/>
                                      </p:to>
                                    </p:set>
                                    <p:anim calcmode="lin" valueType="num">
                                      <p:cBhvr>
                                        <p:cTn id="66" dur="500" fill="hold"/>
                                        <p:tgtEl>
                                          <p:spTgt spid="20"/>
                                        </p:tgtEl>
                                        <p:attrNameLst>
                                          <p:attrName>ppt_w</p:attrName>
                                        </p:attrNameLst>
                                      </p:cBhvr>
                                      <p:tavLst>
                                        <p:tav tm="0">
                                          <p:val>
                                            <p:fltVal val="0"/>
                                          </p:val>
                                        </p:tav>
                                        <p:tav tm="100000">
                                          <p:val>
                                            <p:strVal val="#ppt_w"/>
                                          </p:val>
                                        </p:tav>
                                      </p:tavLst>
                                    </p:anim>
                                    <p:anim calcmode="lin" valueType="num">
                                      <p:cBhvr>
                                        <p:cTn id="67" dur="500" fill="hold"/>
                                        <p:tgtEl>
                                          <p:spTgt spid="20"/>
                                        </p:tgtEl>
                                        <p:attrNameLst>
                                          <p:attrName>ppt_h</p:attrName>
                                        </p:attrNameLst>
                                      </p:cBhvr>
                                      <p:tavLst>
                                        <p:tav tm="0">
                                          <p:val>
                                            <p:fltVal val="0"/>
                                          </p:val>
                                        </p:tav>
                                        <p:tav tm="100000">
                                          <p:val>
                                            <p:strVal val="#ppt_h"/>
                                          </p:val>
                                        </p:tav>
                                      </p:tavLst>
                                    </p:anim>
                                    <p:animEffect transition="in" filter="fade">
                                      <p:cBhvr>
                                        <p:cTn id="68" dur="500"/>
                                        <p:tgtEl>
                                          <p:spTgt spid="20"/>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p:cTn id="71" dur="500" fill="hold"/>
                                        <p:tgtEl>
                                          <p:spTgt spid="21"/>
                                        </p:tgtEl>
                                        <p:attrNameLst>
                                          <p:attrName>ppt_w</p:attrName>
                                        </p:attrNameLst>
                                      </p:cBhvr>
                                      <p:tavLst>
                                        <p:tav tm="0">
                                          <p:val>
                                            <p:fltVal val="0"/>
                                          </p:val>
                                        </p:tav>
                                        <p:tav tm="100000">
                                          <p:val>
                                            <p:strVal val="#ppt_w"/>
                                          </p:val>
                                        </p:tav>
                                      </p:tavLst>
                                    </p:anim>
                                    <p:anim calcmode="lin" valueType="num">
                                      <p:cBhvr>
                                        <p:cTn id="72" dur="500" fill="hold"/>
                                        <p:tgtEl>
                                          <p:spTgt spid="21"/>
                                        </p:tgtEl>
                                        <p:attrNameLst>
                                          <p:attrName>ppt_h</p:attrName>
                                        </p:attrNameLst>
                                      </p:cBhvr>
                                      <p:tavLst>
                                        <p:tav tm="0">
                                          <p:val>
                                            <p:fltVal val="0"/>
                                          </p:val>
                                        </p:tav>
                                        <p:tav tm="100000">
                                          <p:val>
                                            <p:strVal val="#ppt_h"/>
                                          </p:val>
                                        </p:tav>
                                      </p:tavLst>
                                    </p:anim>
                                    <p:animEffect transition="in" filter="fade">
                                      <p:cBhvr>
                                        <p:cTn id="73" dur="500"/>
                                        <p:tgtEl>
                                          <p:spTgt spid="21"/>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fltVal val="0"/>
                                          </p:val>
                                        </p:tav>
                                        <p:tav tm="100000">
                                          <p:val>
                                            <p:strVal val="#ppt_w"/>
                                          </p:val>
                                        </p:tav>
                                      </p:tavLst>
                                    </p:anim>
                                    <p:anim calcmode="lin" valueType="num">
                                      <p:cBhvr>
                                        <p:cTn id="77" dur="500" fill="hold"/>
                                        <p:tgtEl>
                                          <p:spTgt spid="22"/>
                                        </p:tgtEl>
                                        <p:attrNameLst>
                                          <p:attrName>ppt_h</p:attrName>
                                        </p:attrNameLst>
                                      </p:cBhvr>
                                      <p:tavLst>
                                        <p:tav tm="0">
                                          <p:val>
                                            <p:fltVal val="0"/>
                                          </p:val>
                                        </p:tav>
                                        <p:tav tm="100000">
                                          <p:val>
                                            <p:strVal val="#ppt_h"/>
                                          </p:val>
                                        </p:tav>
                                      </p:tavLst>
                                    </p:anim>
                                    <p:animEffect transition="in" filter="fade">
                                      <p:cBhvr>
                                        <p:cTn id="78" dur="500"/>
                                        <p:tgtEl>
                                          <p:spTgt spid="22"/>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23"/>
                                        </p:tgtEl>
                                        <p:attrNameLst>
                                          <p:attrName>style.visibility</p:attrName>
                                        </p:attrNameLst>
                                      </p:cBhvr>
                                      <p:to>
                                        <p:strVal val="visible"/>
                                      </p:to>
                                    </p:set>
                                    <p:anim calcmode="lin" valueType="num">
                                      <p:cBhvr>
                                        <p:cTn id="81" dur="500" fill="hold"/>
                                        <p:tgtEl>
                                          <p:spTgt spid="23"/>
                                        </p:tgtEl>
                                        <p:attrNameLst>
                                          <p:attrName>ppt_w</p:attrName>
                                        </p:attrNameLst>
                                      </p:cBhvr>
                                      <p:tavLst>
                                        <p:tav tm="0">
                                          <p:val>
                                            <p:fltVal val="0"/>
                                          </p:val>
                                        </p:tav>
                                        <p:tav tm="100000">
                                          <p:val>
                                            <p:strVal val="#ppt_w"/>
                                          </p:val>
                                        </p:tav>
                                      </p:tavLst>
                                    </p:anim>
                                    <p:anim calcmode="lin" valueType="num">
                                      <p:cBhvr>
                                        <p:cTn id="82" dur="500" fill="hold"/>
                                        <p:tgtEl>
                                          <p:spTgt spid="23"/>
                                        </p:tgtEl>
                                        <p:attrNameLst>
                                          <p:attrName>ppt_h</p:attrName>
                                        </p:attrNameLst>
                                      </p:cBhvr>
                                      <p:tavLst>
                                        <p:tav tm="0">
                                          <p:val>
                                            <p:fltVal val="0"/>
                                          </p:val>
                                        </p:tav>
                                        <p:tav tm="100000">
                                          <p:val>
                                            <p:strVal val="#ppt_h"/>
                                          </p:val>
                                        </p:tav>
                                      </p:tavLst>
                                    </p:anim>
                                    <p:animEffect transition="in" filter="fade">
                                      <p:cBhvr>
                                        <p:cTn id="83" dur="500"/>
                                        <p:tgtEl>
                                          <p:spTgt spid="23"/>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25"/>
                                        </p:tgtEl>
                                        <p:attrNameLst>
                                          <p:attrName>style.visibility</p:attrName>
                                        </p:attrNameLst>
                                      </p:cBhvr>
                                      <p:to>
                                        <p:strVal val="visible"/>
                                      </p:to>
                                    </p:set>
                                    <p:anim calcmode="lin" valueType="num">
                                      <p:cBhvr>
                                        <p:cTn id="91" dur="500" fill="hold"/>
                                        <p:tgtEl>
                                          <p:spTgt spid="25"/>
                                        </p:tgtEl>
                                        <p:attrNameLst>
                                          <p:attrName>ppt_w</p:attrName>
                                        </p:attrNameLst>
                                      </p:cBhvr>
                                      <p:tavLst>
                                        <p:tav tm="0">
                                          <p:val>
                                            <p:fltVal val="0"/>
                                          </p:val>
                                        </p:tav>
                                        <p:tav tm="100000">
                                          <p:val>
                                            <p:strVal val="#ppt_w"/>
                                          </p:val>
                                        </p:tav>
                                      </p:tavLst>
                                    </p:anim>
                                    <p:anim calcmode="lin" valueType="num">
                                      <p:cBhvr>
                                        <p:cTn id="92" dur="500" fill="hold"/>
                                        <p:tgtEl>
                                          <p:spTgt spid="25"/>
                                        </p:tgtEl>
                                        <p:attrNameLst>
                                          <p:attrName>ppt_h</p:attrName>
                                        </p:attrNameLst>
                                      </p:cBhvr>
                                      <p:tavLst>
                                        <p:tav tm="0">
                                          <p:val>
                                            <p:fltVal val="0"/>
                                          </p:val>
                                        </p:tav>
                                        <p:tav tm="100000">
                                          <p:val>
                                            <p:strVal val="#ppt_h"/>
                                          </p:val>
                                        </p:tav>
                                      </p:tavLst>
                                    </p:anim>
                                    <p:animEffect transition="in" filter="fade">
                                      <p:cBhvr>
                                        <p:cTn id="93" dur="500"/>
                                        <p:tgtEl>
                                          <p:spTgt spid="25"/>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26"/>
                                        </p:tgtEl>
                                        <p:attrNameLst>
                                          <p:attrName>style.visibility</p:attrName>
                                        </p:attrNameLst>
                                      </p:cBhvr>
                                      <p:to>
                                        <p:strVal val="visible"/>
                                      </p:to>
                                    </p:set>
                                    <p:anim calcmode="lin" valueType="num">
                                      <p:cBhvr>
                                        <p:cTn id="96" dur="500" fill="hold"/>
                                        <p:tgtEl>
                                          <p:spTgt spid="26"/>
                                        </p:tgtEl>
                                        <p:attrNameLst>
                                          <p:attrName>ppt_w</p:attrName>
                                        </p:attrNameLst>
                                      </p:cBhvr>
                                      <p:tavLst>
                                        <p:tav tm="0">
                                          <p:val>
                                            <p:fltVal val="0"/>
                                          </p:val>
                                        </p:tav>
                                        <p:tav tm="100000">
                                          <p:val>
                                            <p:strVal val="#ppt_w"/>
                                          </p:val>
                                        </p:tav>
                                      </p:tavLst>
                                    </p:anim>
                                    <p:anim calcmode="lin" valueType="num">
                                      <p:cBhvr>
                                        <p:cTn id="97" dur="500" fill="hold"/>
                                        <p:tgtEl>
                                          <p:spTgt spid="26"/>
                                        </p:tgtEl>
                                        <p:attrNameLst>
                                          <p:attrName>ppt_h</p:attrName>
                                        </p:attrNameLst>
                                      </p:cBhvr>
                                      <p:tavLst>
                                        <p:tav tm="0">
                                          <p:val>
                                            <p:fltVal val="0"/>
                                          </p:val>
                                        </p:tav>
                                        <p:tav tm="100000">
                                          <p:val>
                                            <p:strVal val="#ppt_h"/>
                                          </p:val>
                                        </p:tav>
                                      </p:tavLst>
                                    </p:anim>
                                    <p:animEffect transition="in" filter="fade">
                                      <p:cBhvr>
                                        <p:cTn id="9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 grpId="0" animBg="1"/>
      <p:bldP spid="7" grpId="0" animBg="1"/>
      <p:bldP spid="8" grpId="0" animBg="1"/>
      <p:bldP spid="9" grpId="0" animBg="1"/>
      <p:bldP spid="10" grpId="0" animBg="1"/>
      <p:bldP spid="11" grpId="0" animBg="1"/>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矢印: 左 67">
            <a:extLst>
              <a:ext uri="{FF2B5EF4-FFF2-40B4-BE49-F238E27FC236}">
                <a16:creationId xmlns:a16="http://schemas.microsoft.com/office/drawing/2014/main" id="{BAB0F473-A94F-49C6-BF46-49E69FF20563}"/>
              </a:ext>
            </a:extLst>
          </p:cNvPr>
          <p:cNvSpPr/>
          <p:nvPr/>
        </p:nvSpPr>
        <p:spPr>
          <a:xfrm>
            <a:off x="645030" y="1930471"/>
            <a:ext cx="7996228" cy="4210913"/>
          </a:xfrm>
          <a:prstGeom prst="leftArrow">
            <a:avLst>
              <a:gd name="adj1" fmla="val 59087"/>
              <a:gd name="adj2" fmla="val 49532"/>
            </a:avLst>
          </a:prstGeom>
          <a:solidFill>
            <a:schemeClr val="accent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b"/>
          <a:lstStyle/>
          <a:p>
            <a:pPr algn="ctr"/>
            <a:r>
              <a:rPr kumimoji="1" lang="ja-JP" altLang="en-US" sz="3600" dirty="0">
                <a:solidFill>
                  <a:srgbClr val="FFFFFF"/>
                </a:solidFill>
                <a:latin typeface="ＭＳ Ｐゴシック"/>
                <a:ea typeface="ＭＳ Ｐゴシック"/>
                <a:cs typeface="ＭＳ Ｐゴシック"/>
              </a:rPr>
              <a:t>トレンド</a:t>
            </a:r>
          </a:p>
        </p:txBody>
      </p:sp>
      <p:sp>
        <p:nvSpPr>
          <p:cNvPr id="2" name="タイトル 1">
            <a:extLst>
              <a:ext uri="{FF2B5EF4-FFF2-40B4-BE49-F238E27FC236}">
                <a16:creationId xmlns:a16="http://schemas.microsoft.com/office/drawing/2014/main" id="{78C1EA75-7DB0-424B-B47B-EFCF19B60D9A}"/>
              </a:ext>
            </a:extLst>
          </p:cNvPr>
          <p:cNvSpPr>
            <a:spLocks noGrp="1"/>
          </p:cNvSpPr>
          <p:nvPr>
            <p:ph type="title"/>
          </p:nvPr>
        </p:nvSpPr>
        <p:spPr/>
        <p:txBody>
          <a:bodyPr/>
          <a:lstStyle/>
          <a:p>
            <a:r>
              <a:rPr kumimoji="1" lang="ja-JP" altLang="en-US" dirty="0"/>
              <a:t>テクノロジーは連続し、相互に関連している</a:t>
            </a:r>
          </a:p>
        </p:txBody>
      </p:sp>
      <p:sp>
        <p:nvSpPr>
          <p:cNvPr id="4" name="四角形: 角を丸くする 3">
            <a:extLst>
              <a:ext uri="{FF2B5EF4-FFF2-40B4-BE49-F238E27FC236}">
                <a16:creationId xmlns:a16="http://schemas.microsoft.com/office/drawing/2014/main" id="{C2A10EAD-F13B-4572-8366-D49203D84985}"/>
              </a:ext>
            </a:extLst>
          </p:cNvPr>
          <p:cNvSpPr/>
          <p:nvPr/>
        </p:nvSpPr>
        <p:spPr>
          <a:xfrm rot="20355621">
            <a:off x="3061062" y="3224487"/>
            <a:ext cx="1742303" cy="778476"/>
          </a:xfrm>
          <a:prstGeom prst="round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solidFill>
                  <a:srgbClr val="FFFFFF"/>
                </a:solidFill>
                <a:latin typeface="ＭＳ Ｐゴシック"/>
                <a:ea typeface="ＭＳ Ｐゴシック"/>
                <a:cs typeface="ＭＳ Ｐゴシック"/>
              </a:rPr>
              <a:t>Cloud</a:t>
            </a:r>
          </a:p>
          <a:p>
            <a:pPr algn="ctr"/>
            <a:r>
              <a:rPr kumimoji="1" lang="en-US" altLang="ja-JP" dirty="0">
                <a:solidFill>
                  <a:srgbClr val="FFFFFF"/>
                </a:solidFill>
                <a:latin typeface="ＭＳ Ｐゴシック"/>
                <a:ea typeface="ＭＳ Ｐゴシック"/>
                <a:cs typeface="ＭＳ Ｐゴシック"/>
              </a:rPr>
              <a:t>Computing</a:t>
            </a:r>
            <a:endParaRPr kumimoji="1" lang="ja-JP" altLang="en-US" dirty="0">
              <a:solidFill>
                <a:srgbClr val="FFFFFF"/>
              </a:solidFill>
              <a:latin typeface="ＭＳ Ｐゴシック"/>
              <a:ea typeface="ＭＳ Ｐゴシック"/>
              <a:cs typeface="ＭＳ Ｐゴシック"/>
            </a:endParaRPr>
          </a:p>
        </p:txBody>
      </p:sp>
      <p:grpSp>
        <p:nvGrpSpPr>
          <p:cNvPr id="77" name="グループ化 76">
            <a:extLst>
              <a:ext uri="{FF2B5EF4-FFF2-40B4-BE49-F238E27FC236}">
                <a16:creationId xmlns:a16="http://schemas.microsoft.com/office/drawing/2014/main" id="{29178B73-E220-4451-A440-B871ACD97BDC}"/>
              </a:ext>
            </a:extLst>
          </p:cNvPr>
          <p:cNvGrpSpPr/>
          <p:nvPr/>
        </p:nvGrpSpPr>
        <p:grpSpPr>
          <a:xfrm>
            <a:off x="665879" y="2683734"/>
            <a:ext cx="2406638" cy="1574609"/>
            <a:chOff x="665879" y="2683734"/>
            <a:chExt cx="2406638" cy="1574609"/>
          </a:xfrm>
        </p:grpSpPr>
        <p:sp>
          <p:nvSpPr>
            <p:cNvPr id="5" name="四角形: 角を丸くする 4">
              <a:extLst>
                <a:ext uri="{FF2B5EF4-FFF2-40B4-BE49-F238E27FC236}">
                  <a16:creationId xmlns:a16="http://schemas.microsoft.com/office/drawing/2014/main" id="{0D253847-6D11-424B-B821-E8A699F41FE8}"/>
                </a:ext>
              </a:extLst>
            </p:cNvPr>
            <p:cNvSpPr/>
            <p:nvPr/>
          </p:nvSpPr>
          <p:spPr>
            <a:xfrm rot="20355621">
              <a:off x="665879" y="2882776"/>
              <a:ext cx="1631092" cy="416221"/>
            </a:xfrm>
            <a:prstGeom prst="round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SaaS</a:t>
              </a:r>
              <a:endParaRPr kumimoji="1" lang="ja-JP" altLang="en-US" sz="1200" dirty="0">
                <a:solidFill>
                  <a:srgbClr val="FFFFFF"/>
                </a:solidFill>
                <a:latin typeface="ＭＳ Ｐゴシック"/>
                <a:ea typeface="ＭＳ Ｐゴシック"/>
                <a:cs typeface="ＭＳ Ｐゴシック"/>
              </a:endParaRPr>
            </a:p>
          </p:txBody>
        </p:sp>
        <p:cxnSp>
          <p:nvCxnSpPr>
            <p:cNvPr id="20" name="コネクタ: 曲線 19">
              <a:extLst>
                <a:ext uri="{FF2B5EF4-FFF2-40B4-BE49-F238E27FC236}">
                  <a16:creationId xmlns:a16="http://schemas.microsoft.com/office/drawing/2014/main" id="{C3C6D38F-93F5-4EB7-9A48-BD7A92748392}"/>
                </a:ext>
              </a:extLst>
            </p:cNvPr>
            <p:cNvCxnSpPr>
              <a:stCxn id="4" idx="1"/>
              <a:endCxn id="5" idx="3"/>
            </p:cNvCxnSpPr>
            <p:nvPr/>
          </p:nvCxnSpPr>
          <p:spPr>
            <a:xfrm rot="9555621">
              <a:off x="2470755" y="2683734"/>
              <a:ext cx="420129" cy="1356837"/>
            </a:xfrm>
            <a:prstGeom prst="curvedConnector3">
              <a:avLst>
                <a:gd name="adj1" fmla="val 35294"/>
              </a:avLst>
            </a:prstGeom>
            <a:ln>
              <a:tailEnd type="triangle"/>
            </a:ln>
          </p:spPr>
          <p:style>
            <a:lnRef idx="2">
              <a:schemeClr val="accent1"/>
            </a:lnRef>
            <a:fillRef idx="0">
              <a:schemeClr val="accent1"/>
            </a:fillRef>
            <a:effectRef idx="1">
              <a:schemeClr val="accent1"/>
            </a:effectRef>
            <a:fontRef idx="minor">
              <a:schemeClr val="tx1"/>
            </a:fontRef>
          </p:style>
        </p:cxnSp>
        <p:sp>
          <p:nvSpPr>
            <p:cNvPr id="6" name="四角形: 角を丸くする 5">
              <a:extLst>
                <a:ext uri="{FF2B5EF4-FFF2-40B4-BE49-F238E27FC236}">
                  <a16:creationId xmlns:a16="http://schemas.microsoft.com/office/drawing/2014/main" id="{E537F027-6337-434C-B7B2-A4C552319E98}"/>
                </a:ext>
              </a:extLst>
            </p:cNvPr>
            <p:cNvSpPr/>
            <p:nvPr/>
          </p:nvSpPr>
          <p:spPr>
            <a:xfrm rot="20355621">
              <a:off x="847512" y="3362449"/>
              <a:ext cx="1631092" cy="416221"/>
            </a:xfrm>
            <a:prstGeom prst="round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PaaS</a:t>
              </a:r>
              <a:endParaRPr kumimoji="1" lang="ja-JP" altLang="en-US" sz="1200" dirty="0">
                <a:solidFill>
                  <a:srgbClr val="FFFFFF"/>
                </a:solidFill>
                <a:latin typeface="ＭＳ Ｐゴシック"/>
                <a:ea typeface="ＭＳ Ｐゴシック"/>
                <a:cs typeface="ＭＳ Ｐゴシック"/>
              </a:endParaRPr>
            </a:p>
          </p:txBody>
        </p:sp>
        <p:sp>
          <p:nvSpPr>
            <p:cNvPr id="7" name="四角形: 角を丸くする 6">
              <a:extLst>
                <a:ext uri="{FF2B5EF4-FFF2-40B4-BE49-F238E27FC236}">
                  <a16:creationId xmlns:a16="http://schemas.microsoft.com/office/drawing/2014/main" id="{F6905CE5-AB36-42B3-9309-A857D0D845C9}"/>
                </a:ext>
              </a:extLst>
            </p:cNvPr>
            <p:cNvSpPr/>
            <p:nvPr/>
          </p:nvSpPr>
          <p:spPr>
            <a:xfrm rot="20355621">
              <a:off x="1029144" y="3842122"/>
              <a:ext cx="1631092" cy="416221"/>
            </a:xfrm>
            <a:prstGeom prst="round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IaaS</a:t>
              </a:r>
              <a:endParaRPr kumimoji="1" lang="ja-JP" altLang="en-US" sz="1200" dirty="0">
                <a:solidFill>
                  <a:srgbClr val="FFFFFF"/>
                </a:solidFill>
                <a:latin typeface="ＭＳ Ｐゴシック"/>
                <a:ea typeface="ＭＳ Ｐゴシック"/>
                <a:cs typeface="ＭＳ Ｐゴシック"/>
              </a:endParaRPr>
            </a:p>
          </p:txBody>
        </p:sp>
        <p:cxnSp>
          <p:nvCxnSpPr>
            <p:cNvPr id="22" name="コネクタ: 曲線 21">
              <a:extLst>
                <a:ext uri="{FF2B5EF4-FFF2-40B4-BE49-F238E27FC236}">
                  <a16:creationId xmlns:a16="http://schemas.microsoft.com/office/drawing/2014/main" id="{B2C862D8-5244-42A6-AE93-86448FD30F6F}"/>
                </a:ext>
              </a:extLst>
            </p:cNvPr>
            <p:cNvCxnSpPr>
              <a:stCxn id="4" idx="1"/>
              <a:endCxn id="6" idx="3"/>
            </p:cNvCxnSpPr>
            <p:nvPr/>
          </p:nvCxnSpPr>
          <p:spPr>
            <a:xfrm rot="9555621">
              <a:off x="2561571" y="3180025"/>
              <a:ext cx="420129" cy="843927"/>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コネクタ: 曲線 23">
              <a:extLst>
                <a:ext uri="{FF2B5EF4-FFF2-40B4-BE49-F238E27FC236}">
                  <a16:creationId xmlns:a16="http://schemas.microsoft.com/office/drawing/2014/main" id="{BACDB9A3-1F27-450C-ADD3-8913DCEF6A16}"/>
                </a:ext>
              </a:extLst>
            </p:cNvPr>
            <p:cNvCxnSpPr>
              <a:stCxn id="4" idx="1"/>
              <a:endCxn id="7" idx="3"/>
            </p:cNvCxnSpPr>
            <p:nvPr/>
          </p:nvCxnSpPr>
          <p:spPr>
            <a:xfrm rot="9555621">
              <a:off x="2652388" y="3676317"/>
              <a:ext cx="420129" cy="331017"/>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73" name="グループ化 72">
            <a:extLst>
              <a:ext uri="{FF2B5EF4-FFF2-40B4-BE49-F238E27FC236}">
                <a16:creationId xmlns:a16="http://schemas.microsoft.com/office/drawing/2014/main" id="{D6BCBEF6-0FC6-4645-A526-94C77FA021D7}"/>
              </a:ext>
            </a:extLst>
          </p:cNvPr>
          <p:cNvGrpSpPr/>
          <p:nvPr/>
        </p:nvGrpSpPr>
        <p:grpSpPr>
          <a:xfrm>
            <a:off x="1274659" y="3968251"/>
            <a:ext cx="2011431" cy="1418143"/>
            <a:chOff x="1274659" y="3968251"/>
            <a:chExt cx="2011431" cy="1418143"/>
          </a:xfrm>
        </p:grpSpPr>
        <p:sp>
          <p:nvSpPr>
            <p:cNvPr id="8" name="四角形: 角を丸くする 7">
              <a:extLst>
                <a:ext uri="{FF2B5EF4-FFF2-40B4-BE49-F238E27FC236}">
                  <a16:creationId xmlns:a16="http://schemas.microsoft.com/office/drawing/2014/main" id="{87408B11-7C57-4401-ADF8-50F17AA2A4FC}"/>
                </a:ext>
              </a:extLst>
            </p:cNvPr>
            <p:cNvSpPr/>
            <p:nvPr/>
          </p:nvSpPr>
          <p:spPr>
            <a:xfrm rot="20355621">
              <a:off x="1274659" y="4490500"/>
              <a:ext cx="1631092" cy="416221"/>
            </a:xfrm>
            <a:prstGeom prst="round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Public</a:t>
              </a:r>
              <a:endParaRPr kumimoji="1" lang="ja-JP" altLang="en-US" sz="1200" dirty="0">
                <a:solidFill>
                  <a:srgbClr val="FFFFFF"/>
                </a:solidFill>
                <a:latin typeface="ＭＳ Ｐゴシック"/>
                <a:ea typeface="ＭＳ Ｐゴシック"/>
                <a:cs typeface="ＭＳ Ｐゴシック"/>
              </a:endParaRPr>
            </a:p>
          </p:txBody>
        </p:sp>
        <p:sp>
          <p:nvSpPr>
            <p:cNvPr id="9" name="四角形: 角を丸くする 8">
              <a:extLst>
                <a:ext uri="{FF2B5EF4-FFF2-40B4-BE49-F238E27FC236}">
                  <a16:creationId xmlns:a16="http://schemas.microsoft.com/office/drawing/2014/main" id="{F5C7C88C-9C0A-4443-B9CB-CC2C4C4B54DE}"/>
                </a:ext>
              </a:extLst>
            </p:cNvPr>
            <p:cNvSpPr/>
            <p:nvPr/>
          </p:nvSpPr>
          <p:spPr>
            <a:xfrm rot="20355621">
              <a:off x="1456292" y="4970173"/>
              <a:ext cx="1631092" cy="416221"/>
            </a:xfrm>
            <a:prstGeom prst="round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Private</a:t>
              </a:r>
              <a:endParaRPr kumimoji="1" lang="ja-JP" altLang="en-US" sz="1200" dirty="0">
                <a:solidFill>
                  <a:srgbClr val="FFFFFF"/>
                </a:solidFill>
                <a:latin typeface="ＭＳ Ｐゴシック"/>
                <a:ea typeface="ＭＳ Ｐゴシック"/>
                <a:cs typeface="ＭＳ Ｐゴシック"/>
              </a:endParaRPr>
            </a:p>
          </p:txBody>
        </p:sp>
        <p:cxnSp>
          <p:nvCxnSpPr>
            <p:cNvPr id="26" name="コネクタ: 曲線 25">
              <a:extLst>
                <a:ext uri="{FF2B5EF4-FFF2-40B4-BE49-F238E27FC236}">
                  <a16:creationId xmlns:a16="http://schemas.microsoft.com/office/drawing/2014/main" id="{4B9D6969-714D-4360-A015-87FB8D08B804}"/>
                </a:ext>
              </a:extLst>
            </p:cNvPr>
            <p:cNvCxnSpPr>
              <a:stCxn id="4" idx="1"/>
              <a:endCxn id="8" idx="3"/>
            </p:cNvCxnSpPr>
            <p:nvPr/>
          </p:nvCxnSpPr>
          <p:spPr>
            <a:xfrm rot="9555621" flipV="1">
              <a:off x="2775145" y="3984869"/>
              <a:ext cx="420129" cy="362288"/>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8" name="コネクタ: 曲線 27">
              <a:extLst>
                <a:ext uri="{FF2B5EF4-FFF2-40B4-BE49-F238E27FC236}">
                  <a16:creationId xmlns:a16="http://schemas.microsoft.com/office/drawing/2014/main" id="{C8724758-40D3-4C16-8611-FC037010DEA9}"/>
                </a:ext>
              </a:extLst>
            </p:cNvPr>
            <p:cNvCxnSpPr>
              <a:stCxn id="4" idx="1"/>
              <a:endCxn id="9" idx="3"/>
            </p:cNvCxnSpPr>
            <p:nvPr/>
          </p:nvCxnSpPr>
          <p:spPr>
            <a:xfrm rot="9555621" flipV="1">
              <a:off x="2865961" y="3968251"/>
              <a:ext cx="420129" cy="875198"/>
            </a:xfrm>
            <a:prstGeom prst="curvedConnector3">
              <a:avLst>
                <a:gd name="adj1" fmla="val 39706"/>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74" name="グループ化 73">
            <a:extLst>
              <a:ext uri="{FF2B5EF4-FFF2-40B4-BE49-F238E27FC236}">
                <a16:creationId xmlns:a16="http://schemas.microsoft.com/office/drawing/2014/main" id="{B1661E6F-93B1-4984-B6E4-CDCA129ED15D}"/>
              </a:ext>
            </a:extLst>
          </p:cNvPr>
          <p:cNvGrpSpPr/>
          <p:nvPr/>
        </p:nvGrpSpPr>
        <p:grpSpPr>
          <a:xfrm>
            <a:off x="1508729" y="4951928"/>
            <a:ext cx="1760288" cy="1025820"/>
            <a:chOff x="1508729" y="4951928"/>
            <a:chExt cx="1760288" cy="1025820"/>
          </a:xfrm>
        </p:grpSpPr>
        <p:sp>
          <p:nvSpPr>
            <p:cNvPr id="10" name="四角形: 角を丸くする 9">
              <a:extLst>
                <a:ext uri="{FF2B5EF4-FFF2-40B4-BE49-F238E27FC236}">
                  <a16:creationId xmlns:a16="http://schemas.microsoft.com/office/drawing/2014/main" id="{ABE1ED50-267C-4408-ACF4-E8D2FBC01980}"/>
                </a:ext>
              </a:extLst>
            </p:cNvPr>
            <p:cNvSpPr/>
            <p:nvPr/>
          </p:nvSpPr>
          <p:spPr>
            <a:xfrm rot="20355621">
              <a:off x="1637925" y="5449846"/>
              <a:ext cx="1631092" cy="416221"/>
            </a:xfrm>
            <a:prstGeom prst="round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err="1">
                  <a:solidFill>
                    <a:srgbClr val="FFFFFF"/>
                  </a:solidFill>
                  <a:latin typeface="ＭＳ Ｐゴシック"/>
                  <a:ea typeface="ＭＳ Ｐゴシック"/>
                  <a:cs typeface="ＭＳ Ｐゴシック"/>
                </a:rPr>
                <a:t>Hyblid</a:t>
              </a:r>
              <a:endParaRPr kumimoji="1" lang="ja-JP" altLang="en-US" sz="1200" dirty="0">
                <a:solidFill>
                  <a:srgbClr val="FFFFFF"/>
                </a:solidFill>
                <a:latin typeface="ＭＳ Ｐゴシック"/>
                <a:ea typeface="ＭＳ Ｐゴシック"/>
                <a:cs typeface="ＭＳ Ｐゴシック"/>
              </a:endParaRPr>
            </a:p>
          </p:txBody>
        </p:sp>
        <p:cxnSp>
          <p:nvCxnSpPr>
            <p:cNvPr id="30" name="コネクタ: 曲線 29">
              <a:extLst>
                <a:ext uri="{FF2B5EF4-FFF2-40B4-BE49-F238E27FC236}">
                  <a16:creationId xmlns:a16="http://schemas.microsoft.com/office/drawing/2014/main" id="{D6F91168-1336-4675-8DBA-50BBAC7CEA5B}"/>
                </a:ext>
              </a:extLst>
            </p:cNvPr>
            <p:cNvCxnSpPr>
              <a:stCxn id="8" idx="1"/>
              <a:endCxn id="10" idx="1"/>
            </p:cNvCxnSpPr>
            <p:nvPr/>
          </p:nvCxnSpPr>
          <p:spPr>
            <a:xfrm rot="9555621" flipV="1">
              <a:off x="1508729" y="4951928"/>
              <a:ext cx="12700" cy="1025820"/>
            </a:xfrm>
            <a:prstGeom prst="curvedConnector3">
              <a:avLst>
                <a:gd name="adj1" fmla="val 180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コネクタ: 曲線 31">
              <a:extLst>
                <a:ext uri="{FF2B5EF4-FFF2-40B4-BE49-F238E27FC236}">
                  <a16:creationId xmlns:a16="http://schemas.microsoft.com/office/drawing/2014/main" id="{5FE013C9-83B2-4E06-A106-0A6119ADBEBA}"/>
                </a:ext>
              </a:extLst>
            </p:cNvPr>
            <p:cNvCxnSpPr>
              <a:stCxn id="9" idx="1"/>
              <a:endCxn id="10" idx="1"/>
            </p:cNvCxnSpPr>
            <p:nvPr/>
          </p:nvCxnSpPr>
          <p:spPr>
            <a:xfrm rot="9555621" flipV="1">
              <a:off x="1599545" y="5448220"/>
              <a:ext cx="12700" cy="512910"/>
            </a:xfrm>
            <a:prstGeom prst="curvedConnector3">
              <a:avLst>
                <a:gd name="adj1" fmla="val 972976"/>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78" name="グループ化 77">
            <a:extLst>
              <a:ext uri="{FF2B5EF4-FFF2-40B4-BE49-F238E27FC236}">
                <a16:creationId xmlns:a16="http://schemas.microsoft.com/office/drawing/2014/main" id="{041415FB-968F-47B4-BE0E-03C379138542}"/>
              </a:ext>
            </a:extLst>
          </p:cNvPr>
          <p:cNvGrpSpPr/>
          <p:nvPr/>
        </p:nvGrpSpPr>
        <p:grpSpPr>
          <a:xfrm>
            <a:off x="4493059" y="1390628"/>
            <a:ext cx="2107782" cy="1884176"/>
            <a:chOff x="4493059" y="1390628"/>
            <a:chExt cx="2107782" cy="1884176"/>
          </a:xfrm>
        </p:grpSpPr>
        <p:cxnSp>
          <p:nvCxnSpPr>
            <p:cNvPr id="37" name="コネクタ: 曲線 36">
              <a:extLst>
                <a:ext uri="{FF2B5EF4-FFF2-40B4-BE49-F238E27FC236}">
                  <a16:creationId xmlns:a16="http://schemas.microsoft.com/office/drawing/2014/main" id="{B80426E8-F69F-4FFB-BDAF-ED19D0C2671B}"/>
                </a:ext>
              </a:extLst>
            </p:cNvPr>
            <p:cNvCxnSpPr>
              <a:stCxn id="11" idx="1"/>
              <a:endCxn id="4" idx="3"/>
            </p:cNvCxnSpPr>
            <p:nvPr/>
          </p:nvCxnSpPr>
          <p:spPr>
            <a:xfrm rot="9555621" flipV="1">
              <a:off x="4493059" y="1917967"/>
              <a:ext cx="420129" cy="1356837"/>
            </a:xfrm>
            <a:prstGeom prst="curvedConnector3">
              <a:avLst>
                <a:gd name="adj1" fmla="val 64706"/>
              </a:avLst>
            </a:prstGeom>
            <a:ln>
              <a:tailEnd type="triangle"/>
            </a:ln>
          </p:spPr>
          <p:style>
            <a:lnRef idx="2">
              <a:schemeClr val="accent1"/>
            </a:lnRef>
            <a:fillRef idx="0">
              <a:schemeClr val="accent1"/>
            </a:fillRef>
            <a:effectRef idx="1">
              <a:schemeClr val="accent1"/>
            </a:effectRef>
            <a:fontRef idx="minor">
              <a:schemeClr val="tx1"/>
            </a:fontRef>
          </p:style>
        </p:cxnSp>
        <p:sp>
          <p:nvSpPr>
            <p:cNvPr id="11" name="四角形: 角を丸くする 10">
              <a:extLst>
                <a:ext uri="{FF2B5EF4-FFF2-40B4-BE49-F238E27FC236}">
                  <a16:creationId xmlns:a16="http://schemas.microsoft.com/office/drawing/2014/main" id="{6F1781D1-E889-4C6D-8A84-34E891622A5E}"/>
                </a:ext>
              </a:extLst>
            </p:cNvPr>
            <p:cNvSpPr/>
            <p:nvPr/>
          </p:nvSpPr>
          <p:spPr>
            <a:xfrm rot="20355621">
              <a:off x="4606484" y="1390628"/>
              <a:ext cx="1631092" cy="416221"/>
            </a:xfrm>
            <a:prstGeom prst="round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ASP</a:t>
              </a:r>
              <a:endParaRPr kumimoji="1" lang="ja-JP" altLang="en-US" sz="1200" dirty="0">
                <a:solidFill>
                  <a:srgbClr val="FFFFFF"/>
                </a:solidFill>
                <a:latin typeface="ＭＳ Ｐゴシック"/>
                <a:ea typeface="ＭＳ Ｐゴシック"/>
                <a:cs typeface="ＭＳ Ｐゴシック"/>
              </a:endParaRPr>
            </a:p>
          </p:txBody>
        </p:sp>
        <p:sp>
          <p:nvSpPr>
            <p:cNvPr id="12" name="四角形: 角を丸くする 11">
              <a:extLst>
                <a:ext uri="{FF2B5EF4-FFF2-40B4-BE49-F238E27FC236}">
                  <a16:creationId xmlns:a16="http://schemas.microsoft.com/office/drawing/2014/main" id="{5383AC0A-3F13-40F5-9B36-FF4D190D5209}"/>
                </a:ext>
              </a:extLst>
            </p:cNvPr>
            <p:cNvSpPr/>
            <p:nvPr/>
          </p:nvSpPr>
          <p:spPr>
            <a:xfrm rot="20355621">
              <a:off x="4788117" y="1870301"/>
              <a:ext cx="1631092" cy="416221"/>
            </a:xfrm>
            <a:prstGeom prst="round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Web</a:t>
              </a:r>
              <a:r>
                <a:rPr kumimoji="1" lang="ja-JP" altLang="en-US" sz="1200" dirty="0">
                  <a:solidFill>
                    <a:srgbClr val="FFFFFF"/>
                  </a:solidFill>
                  <a:latin typeface="ＭＳ Ｐゴシック"/>
                  <a:ea typeface="ＭＳ Ｐゴシック"/>
                  <a:cs typeface="ＭＳ Ｐゴシック"/>
                </a:rPr>
                <a:t>サービス</a:t>
              </a:r>
            </a:p>
          </p:txBody>
        </p:sp>
        <p:sp>
          <p:nvSpPr>
            <p:cNvPr id="13" name="四角形: 角を丸くする 12">
              <a:extLst>
                <a:ext uri="{FF2B5EF4-FFF2-40B4-BE49-F238E27FC236}">
                  <a16:creationId xmlns:a16="http://schemas.microsoft.com/office/drawing/2014/main" id="{44863161-CF39-4C7A-ACB2-F31C029C5802}"/>
                </a:ext>
              </a:extLst>
            </p:cNvPr>
            <p:cNvSpPr/>
            <p:nvPr/>
          </p:nvSpPr>
          <p:spPr>
            <a:xfrm rot="20355621">
              <a:off x="4969749" y="2349974"/>
              <a:ext cx="1631092" cy="416221"/>
            </a:xfrm>
            <a:prstGeom prst="roundRect">
              <a:avLst/>
            </a:prstGeom>
            <a:solidFill>
              <a:schemeClr val="accent1"/>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Hosting</a:t>
              </a:r>
              <a:endParaRPr kumimoji="1" lang="ja-JP" altLang="en-US" sz="1200" dirty="0">
                <a:solidFill>
                  <a:srgbClr val="FFFFFF"/>
                </a:solidFill>
                <a:latin typeface="ＭＳ Ｐゴシック"/>
                <a:ea typeface="ＭＳ Ｐゴシック"/>
                <a:cs typeface="ＭＳ Ｐゴシック"/>
              </a:endParaRPr>
            </a:p>
          </p:txBody>
        </p:sp>
        <p:cxnSp>
          <p:nvCxnSpPr>
            <p:cNvPr id="39" name="コネクタ: 曲線 38">
              <a:extLst>
                <a:ext uri="{FF2B5EF4-FFF2-40B4-BE49-F238E27FC236}">
                  <a16:creationId xmlns:a16="http://schemas.microsoft.com/office/drawing/2014/main" id="{5A32F837-9136-4865-B7AC-99D24DBBA04A}"/>
                </a:ext>
              </a:extLst>
            </p:cNvPr>
            <p:cNvCxnSpPr>
              <a:stCxn id="12" idx="1"/>
              <a:endCxn id="4" idx="3"/>
            </p:cNvCxnSpPr>
            <p:nvPr/>
          </p:nvCxnSpPr>
          <p:spPr>
            <a:xfrm rot="9555621" flipV="1">
              <a:off x="4583875" y="2414258"/>
              <a:ext cx="420129" cy="843927"/>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1" name="コネクタ: 曲線 40">
              <a:extLst>
                <a:ext uri="{FF2B5EF4-FFF2-40B4-BE49-F238E27FC236}">
                  <a16:creationId xmlns:a16="http://schemas.microsoft.com/office/drawing/2014/main" id="{66B0F664-D651-4313-A390-F429FE2996BC}"/>
                </a:ext>
              </a:extLst>
            </p:cNvPr>
            <p:cNvCxnSpPr>
              <a:stCxn id="13" idx="1"/>
              <a:endCxn id="4" idx="3"/>
            </p:cNvCxnSpPr>
            <p:nvPr/>
          </p:nvCxnSpPr>
          <p:spPr>
            <a:xfrm rot="9555621" flipV="1">
              <a:off x="4674692" y="2910550"/>
              <a:ext cx="420129" cy="331017"/>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75" name="グループ化 74">
            <a:extLst>
              <a:ext uri="{FF2B5EF4-FFF2-40B4-BE49-F238E27FC236}">
                <a16:creationId xmlns:a16="http://schemas.microsoft.com/office/drawing/2014/main" id="{C1AEA90A-5B33-40B5-8378-81B96A98B54E}"/>
              </a:ext>
            </a:extLst>
          </p:cNvPr>
          <p:cNvGrpSpPr/>
          <p:nvPr/>
        </p:nvGrpSpPr>
        <p:grpSpPr>
          <a:xfrm>
            <a:off x="4888266" y="3202486"/>
            <a:ext cx="2139723" cy="875198"/>
            <a:chOff x="4888266" y="3202486"/>
            <a:chExt cx="2139723" cy="875198"/>
          </a:xfrm>
        </p:grpSpPr>
        <p:sp>
          <p:nvSpPr>
            <p:cNvPr id="14" name="四角形: 角を丸くする 13">
              <a:extLst>
                <a:ext uri="{FF2B5EF4-FFF2-40B4-BE49-F238E27FC236}">
                  <a16:creationId xmlns:a16="http://schemas.microsoft.com/office/drawing/2014/main" id="{5756CF11-2718-4CC8-B1BD-F5D5A49BF33B}"/>
                </a:ext>
              </a:extLst>
            </p:cNvPr>
            <p:cNvSpPr/>
            <p:nvPr/>
          </p:nvSpPr>
          <p:spPr>
            <a:xfrm rot="20355621">
              <a:off x="5396897" y="3478025"/>
              <a:ext cx="1631092" cy="416221"/>
            </a:xfrm>
            <a:prstGeom prst="roundRect">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HTML5</a:t>
              </a:r>
              <a:endParaRPr kumimoji="1" lang="ja-JP" altLang="en-US" sz="1200" dirty="0">
                <a:solidFill>
                  <a:srgbClr val="FFFFFF"/>
                </a:solidFill>
                <a:latin typeface="ＭＳ Ｐゴシック"/>
                <a:ea typeface="ＭＳ Ｐゴシック"/>
                <a:cs typeface="ＭＳ Ｐゴシック"/>
              </a:endParaRPr>
            </a:p>
          </p:txBody>
        </p:sp>
        <p:cxnSp>
          <p:nvCxnSpPr>
            <p:cNvPr id="43" name="コネクタ: 曲線 42">
              <a:extLst>
                <a:ext uri="{FF2B5EF4-FFF2-40B4-BE49-F238E27FC236}">
                  <a16:creationId xmlns:a16="http://schemas.microsoft.com/office/drawing/2014/main" id="{1E3A803D-A2D1-4364-8E0D-4B0F77D375E4}"/>
                </a:ext>
              </a:extLst>
            </p:cNvPr>
            <p:cNvCxnSpPr>
              <a:stCxn id="14" idx="1"/>
              <a:endCxn id="4" idx="3"/>
            </p:cNvCxnSpPr>
            <p:nvPr/>
          </p:nvCxnSpPr>
          <p:spPr>
            <a:xfrm rot="9555621">
              <a:off x="4888266" y="3202486"/>
              <a:ext cx="420129" cy="875198"/>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76" name="グループ化 75">
            <a:extLst>
              <a:ext uri="{FF2B5EF4-FFF2-40B4-BE49-F238E27FC236}">
                <a16:creationId xmlns:a16="http://schemas.microsoft.com/office/drawing/2014/main" id="{DC2A139E-E1F5-4A50-BE02-C536F6577E1E}"/>
              </a:ext>
            </a:extLst>
          </p:cNvPr>
          <p:cNvGrpSpPr/>
          <p:nvPr/>
        </p:nvGrpSpPr>
        <p:grpSpPr>
          <a:xfrm>
            <a:off x="5609421" y="3880760"/>
            <a:ext cx="1631092" cy="536405"/>
            <a:chOff x="5609421" y="3880760"/>
            <a:chExt cx="1631092" cy="536405"/>
          </a:xfrm>
        </p:grpSpPr>
        <p:sp>
          <p:nvSpPr>
            <p:cNvPr id="15" name="四角形: 角を丸くする 14">
              <a:extLst>
                <a:ext uri="{FF2B5EF4-FFF2-40B4-BE49-F238E27FC236}">
                  <a16:creationId xmlns:a16="http://schemas.microsoft.com/office/drawing/2014/main" id="{FD73F609-86C3-4C83-AD75-92B14977A151}"/>
                </a:ext>
              </a:extLst>
            </p:cNvPr>
            <p:cNvSpPr/>
            <p:nvPr/>
          </p:nvSpPr>
          <p:spPr>
            <a:xfrm rot="20355621">
              <a:off x="5609421" y="4000944"/>
              <a:ext cx="1631092" cy="416221"/>
            </a:xfrm>
            <a:prstGeom prst="roundRect">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iPhone</a:t>
              </a:r>
              <a:endParaRPr kumimoji="1" lang="ja-JP" altLang="en-US" sz="1200" dirty="0">
                <a:solidFill>
                  <a:srgbClr val="FFFFFF"/>
                </a:solidFill>
                <a:latin typeface="ＭＳ Ｐゴシック"/>
                <a:ea typeface="ＭＳ Ｐゴシック"/>
                <a:cs typeface="ＭＳ Ｐゴシック"/>
              </a:endParaRPr>
            </a:p>
          </p:txBody>
        </p:sp>
        <p:cxnSp>
          <p:nvCxnSpPr>
            <p:cNvPr id="45" name="コネクタ: 曲線 44">
              <a:extLst>
                <a:ext uri="{FF2B5EF4-FFF2-40B4-BE49-F238E27FC236}">
                  <a16:creationId xmlns:a16="http://schemas.microsoft.com/office/drawing/2014/main" id="{1F8F2139-578C-4FDD-A40A-A1CB071D6954}"/>
                </a:ext>
              </a:extLst>
            </p:cNvPr>
            <p:cNvCxnSpPr>
              <a:stCxn id="15" idx="0"/>
              <a:endCxn id="14" idx="2"/>
            </p:cNvCxnSpPr>
            <p:nvPr/>
          </p:nvCxnSpPr>
          <p:spPr>
            <a:xfrm rot="16200000" flipV="1">
              <a:off x="6251870" y="3915030"/>
              <a:ext cx="133670" cy="65130"/>
            </a:xfrm>
            <a:prstGeom prst="curvedConnector3">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71" name="グループ化 70">
            <a:extLst>
              <a:ext uri="{FF2B5EF4-FFF2-40B4-BE49-F238E27FC236}">
                <a16:creationId xmlns:a16="http://schemas.microsoft.com/office/drawing/2014/main" id="{7895DCB0-0CC2-4D16-A310-AD0AB74014AD}"/>
              </a:ext>
            </a:extLst>
          </p:cNvPr>
          <p:cNvGrpSpPr/>
          <p:nvPr/>
        </p:nvGrpSpPr>
        <p:grpSpPr>
          <a:xfrm>
            <a:off x="4675762" y="2006088"/>
            <a:ext cx="3949632" cy="1394320"/>
            <a:chOff x="4675762" y="2006088"/>
            <a:chExt cx="3949632" cy="1394320"/>
          </a:xfrm>
        </p:grpSpPr>
        <p:sp>
          <p:nvSpPr>
            <p:cNvPr id="17" name="四角形: 角を丸くする 16">
              <a:extLst>
                <a:ext uri="{FF2B5EF4-FFF2-40B4-BE49-F238E27FC236}">
                  <a16:creationId xmlns:a16="http://schemas.microsoft.com/office/drawing/2014/main" id="{0E86F890-0D7C-4444-A2D4-61950C8D5D89}"/>
                </a:ext>
              </a:extLst>
            </p:cNvPr>
            <p:cNvSpPr/>
            <p:nvPr/>
          </p:nvSpPr>
          <p:spPr>
            <a:xfrm rot="20355621">
              <a:off x="6812669" y="2006088"/>
              <a:ext cx="1631092" cy="416221"/>
            </a:xfrm>
            <a:prstGeom prst="round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Notes</a:t>
              </a:r>
              <a:endParaRPr kumimoji="1" lang="ja-JP" altLang="en-US" sz="1200" dirty="0">
                <a:solidFill>
                  <a:srgbClr val="FFFFFF"/>
                </a:solidFill>
                <a:latin typeface="ＭＳ Ｐゴシック"/>
                <a:ea typeface="ＭＳ Ｐゴシック"/>
                <a:cs typeface="ＭＳ Ｐゴシック"/>
              </a:endParaRPr>
            </a:p>
          </p:txBody>
        </p:sp>
        <p:sp>
          <p:nvSpPr>
            <p:cNvPr id="18" name="四角形: 角を丸くする 17">
              <a:extLst>
                <a:ext uri="{FF2B5EF4-FFF2-40B4-BE49-F238E27FC236}">
                  <a16:creationId xmlns:a16="http://schemas.microsoft.com/office/drawing/2014/main" id="{326085B1-109B-4F8B-89DB-1107CC5F4E16}"/>
                </a:ext>
              </a:extLst>
            </p:cNvPr>
            <p:cNvSpPr/>
            <p:nvPr/>
          </p:nvSpPr>
          <p:spPr>
            <a:xfrm rot="20355621">
              <a:off x="6994302" y="2485761"/>
              <a:ext cx="1631092" cy="416221"/>
            </a:xfrm>
            <a:prstGeom prst="round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FFFF"/>
                  </a:solidFill>
                  <a:latin typeface="ＭＳ Ｐゴシック"/>
                  <a:ea typeface="ＭＳ Ｐゴシック"/>
                  <a:cs typeface="ＭＳ Ｐゴシック"/>
                </a:rPr>
                <a:t>Network Computer</a:t>
              </a:r>
              <a:endParaRPr kumimoji="1" lang="ja-JP" altLang="en-US" sz="1200" dirty="0">
                <a:solidFill>
                  <a:srgbClr val="FFFFFF"/>
                </a:solidFill>
                <a:latin typeface="ＭＳ Ｐゴシック"/>
                <a:ea typeface="ＭＳ Ｐゴシック"/>
                <a:cs typeface="ＭＳ Ｐゴシック"/>
              </a:endParaRPr>
            </a:p>
          </p:txBody>
        </p:sp>
        <p:cxnSp>
          <p:nvCxnSpPr>
            <p:cNvPr id="47" name="コネクタ: 曲線 46">
              <a:extLst>
                <a:ext uri="{FF2B5EF4-FFF2-40B4-BE49-F238E27FC236}">
                  <a16:creationId xmlns:a16="http://schemas.microsoft.com/office/drawing/2014/main" id="{781A892F-BD43-4DA3-9887-A996C8BA7005}"/>
                </a:ext>
              </a:extLst>
            </p:cNvPr>
            <p:cNvCxnSpPr>
              <a:stCxn id="17" idx="1"/>
              <a:endCxn id="4" idx="3"/>
            </p:cNvCxnSpPr>
            <p:nvPr/>
          </p:nvCxnSpPr>
          <p:spPr>
            <a:xfrm rot="9555621">
              <a:off x="4675762" y="2903705"/>
              <a:ext cx="2265404" cy="12700"/>
            </a:xfrm>
            <a:prstGeom prst="curvedConnector3">
              <a:avLst>
                <a:gd name="adj1" fmla="val 47272"/>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コネクタ: 曲線 48">
              <a:extLst>
                <a:ext uri="{FF2B5EF4-FFF2-40B4-BE49-F238E27FC236}">
                  <a16:creationId xmlns:a16="http://schemas.microsoft.com/office/drawing/2014/main" id="{F50C5B1B-F2D8-45C3-A051-23653078F84E}"/>
                </a:ext>
              </a:extLst>
            </p:cNvPr>
            <p:cNvCxnSpPr>
              <a:stCxn id="18" idx="1"/>
              <a:endCxn id="4" idx="3"/>
            </p:cNvCxnSpPr>
            <p:nvPr/>
          </p:nvCxnSpPr>
          <p:spPr>
            <a:xfrm rot="9555621">
              <a:off x="4764330" y="2887498"/>
              <a:ext cx="2265404" cy="512910"/>
            </a:xfrm>
            <a:prstGeom prst="curvedConnector3">
              <a:avLst>
                <a:gd name="adj1" fmla="val 47273"/>
              </a:avLst>
            </a:prstGeom>
            <a:ln>
              <a:tailEnd type="triangle"/>
            </a:ln>
          </p:spPr>
          <p:style>
            <a:lnRef idx="2">
              <a:schemeClr val="accent1"/>
            </a:lnRef>
            <a:fillRef idx="0">
              <a:schemeClr val="accent1"/>
            </a:fillRef>
            <a:effectRef idx="1">
              <a:schemeClr val="accent1"/>
            </a:effectRef>
            <a:fontRef idx="minor">
              <a:schemeClr val="tx1"/>
            </a:fontRef>
          </p:style>
        </p:cxnSp>
      </p:grpSp>
      <p:sp>
        <p:nvSpPr>
          <p:cNvPr id="66" name="四角形: 角を丸くする 65">
            <a:extLst>
              <a:ext uri="{FF2B5EF4-FFF2-40B4-BE49-F238E27FC236}">
                <a16:creationId xmlns:a16="http://schemas.microsoft.com/office/drawing/2014/main" id="{1DABE20B-E8D8-451C-98B9-446A59ADC231}"/>
              </a:ext>
            </a:extLst>
          </p:cNvPr>
          <p:cNvSpPr/>
          <p:nvPr/>
        </p:nvSpPr>
        <p:spPr>
          <a:xfrm>
            <a:off x="651290" y="1110023"/>
            <a:ext cx="2328917" cy="820449"/>
          </a:xfrm>
          <a:prstGeom prst="roundRect">
            <a:avLst/>
          </a:prstGeom>
          <a:solidFill>
            <a:srgbClr val="FF6666"/>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200" dirty="0">
                <a:solidFill>
                  <a:srgbClr val="FFFFFF"/>
                </a:solidFill>
                <a:latin typeface="ＭＳ Ｐゴシック"/>
                <a:ea typeface="ＭＳ Ｐゴシック"/>
                <a:cs typeface="ＭＳ Ｐゴシック"/>
              </a:rPr>
              <a:t>顧客ニーズ</a:t>
            </a:r>
          </a:p>
        </p:txBody>
      </p:sp>
      <p:sp>
        <p:nvSpPr>
          <p:cNvPr id="67" name="四角形: 角を丸くする 66">
            <a:extLst>
              <a:ext uri="{FF2B5EF4-FFF2-40B4-BE49-F238E27FC236}">
                <a16:creationId xmlns:a16="http://schemas.microsoft.com/office/drawing/2014/main" id="{6CE90C5E-0252-4CC4-9C78-3F1D7A50D38A}"/>
              </a:ext>
            </a:extLst>
          </p:cNvPr>
          <p:cNvSpPr/>
          <p:nvPr/>
        </p:nvSpPr>
        <p:spPr>
          <a:xfrm>
            <a:off x="6312341" y="5320936"/>
            <a:ext cx="2328917" cy="820449"/>
          </a:xfrm>
          <a:prstGeom prst="roundRect">
            <a:avLst/>
          </a:prstGeom>
          <a:solidFill>
            <a:srgbClr val="FF6666"/>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3200" dirty="0">
                <a:solidFill>
                  <a:srgbClr val="FFFFFF"/>
                </a:solidFill>
                <a:latin typeface="ＭＳ Ｐゴシック"/>
                <a:ea typeface="ＭＳ Ｐゴシック"/>
                <a:cs typeface="ＭＳ Ｐゴシック"/>
              </a:rPr>
              <a:t>過去の技術</a:t>
            </a:r>
          </a:p>
        </p:txBody>
      </p:sp>
      <p:grpSp>
        <p:nvGrpSpPr>
          <p:cNvPr id="61" name="グループ化 60">
            <a:extLst>
              <a:ext uri="{FF2B5EF4-FFF2-40B4-BE49-F238E27FC236}">
                <a16:creationId xmlns:a16="http://schemas.microsoft.com/office/drawing/2014/main" id="{782457F2-921E-48D3-88EE-2E477F7B7E93}"/>
              </a:ext>
            </a:extLst>
          </p:cNvPr>
          <p:cNvGrpSpPr/>
          <p:nvPr/>
        </p:nvGrpSpPr>
        <p:grpSpPr>
          <a:xfrm>
            <a:off x="130796" y="3859362"/>
            <a:ext cx="1350629" cy="2675767"/>
            <a:chOff x="130796" y="3859362"/>
            <a:chExt cx="1350629" cy="2675767"/>
          </a:xfrm>
        </p:grpSpPr>
        <p:cxnSp>
          <p:nvCxnSpPr>
            <p:cNvPr id="57" name="コネクタ: 曲線 56">
              <a:extLst>
                <a:ext uri="{FF2B5EF4-FFF2-40B4-BE49-F238E27FC236}">
                  <a16:creationId xmlns:a16="http://schemas.microsoft.com/office/drawing/2014/main" id="{705E16EA-77E9-42F1-B630-A358563FD373}"/>
                </a:ext>
              </a:extLst>
            </p:cNvPr>
            <p:cNvCxnSpPr>
              <a:cxnSpLocks/>
              <a:stCxn id="6" idx="1"/>
            </p:cNvCxnSpPr>
            <p:nvPr/>
          </p:nvCxnSpPr>
          <p:spPr>
            <a:xfrm rot="10800000" flipV="1">
              <a:off x="403508" y="3859362"/>
              <a:ext cx="496852" cy="2183395"/>
            </a:xfrm>
            <a:prstGeom prst="curvedConnector2">
              <a:avLst/>
            </a:prstGeom>
            <a:ln>
              <a:tailEnd type="triangle"/>
            </a:ln>
          </p:spPr>
          <p:style>
            <a:lnRef idx="2">
              <a:schemeClr val="accent1"/>
            </a:lnRef>
            <a:fillRef idx="0">
              <a:schemeClr val="accent1"/>
            </a:fillRef>
            <a:effectRef idx="1">
              <a:schemeClr val="accent1"/>
            </a:effectRef>
            <a:fontRef idx="minor">
              <a:schemeClr val="tx1"/>
            </a:fontRef>
          </p:style>
        </p:cxnSp>
        <p:sp>
          <p:nvSpPr>
            <p:cNvPr id="69" name="四角形: 角を丸くする 68">
              <a:extLst>
                <a:ext uri="{FF2B5EF4-FFF2-40B4-BE49-F238E27FC236}">
                  <a16:creationId xmlns:a16="http://schemas.microsoft.com/office/drawing/2014/main" id="{AD9510E7-099E-4DF9-9311-708525E68FB3}"/>
                </a:ext>
              </a:extLst>
            </p:cNvPr>
            <p:cNvSpPr/>
            <p:nvPr/>
          </p:nvSpPr>
          <p:spPr>
            <a:xfrm>
              <a:off x="130796" y="6042758"/>
              <a:ext cx="1350629" cy="492371"/>
            </a:xfrm>
            <a:prstGeom prst="round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solidFill>
                    <a:srgbClr val="FFFFFF"/>
                  </a:solidFill>
                  <a:latin typeface="ＭＳ Ｐゴシック"/>
                  <a:ea typeface="ＭＳ Ｐゴシック"/>
                  <a:cs typeface="ＭＳ Ｐゴシック"/>
                </a:rPr>
                <a:t>サーバーレス</a:t>
              </a:r>
              <a:endParaRPr lang="en-US" altLang="ja-JP" sz="1200" dirty="0">
                <a:solidFill>
                  <a:srgbClr val="FFFFFF"/>
                </a:solidFill>
                <a:latin typeface="ＭＳ Ｐゴシック"/>
                <a:ea typeface="ＭＳ Ｐゴシック"/>
                <a:cs typeface="ＭＳ Ｐゴシック"/>
              </a:endParaRPr>
            </a:p>
            <a:p>
              <a:pPr algn="ctr"/>
              <a:r>
                <a:rPr kumimoji="1" lang="ja-JP" altLang="en-US" sz="1200" dirty="0">
                  <a:solidFill>
                    <a:srgbClr val="FFFFFF"/>
                  </a:solidFill>
                  <a:latin typeface="ＭＳ Ｐゴシック"/>
                  <a:ea typeface="ＭＳ Ｐゴシック"/>
                  <a:cs typeface="ＭＳ Ｐゴシック"/>
                </a:rPr>
                <a:t>マイクロサービス</a:t>
              </a:r>
            </a:p>
          </p:txBody>
        </p:sp>
      </p:grpSp>
    </p:spTree>
    <p:extLst>
      <p:ext uri="{BB962C8B-B14F-4D97-AF65-F5344CB8AC3E}">
        <p14:creationId xmlns:p14="http://schemas.microsoft.com/office/powerpoint/2010/main" val="47816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nodeType="clickEffect">
                                  <p:stCondLst>
                                    <p:cond delay="0"/>
                                  </p:stCondLst>
                                  <p:childTnLst>
                                    <p:set>
                                      <p:cBhvr>
                                        <p:cTn id="13" dur="1" fill="hold">
                                          <p:stCondLst>
                                            <p:cond delay="0"/>
                                          </p:stCondLst>
                                        </p:cTn>
                                        <p:tgtEl>
                                          <p:spTgt spid="78"/>
                                        </p:tgtEl>
                                        <p:attrNameLst>
                                          <p:attrName>style.visibility</p:attrName>
                                        </p:attrNameLst>
                                      </p:cBhvr>
                                      <p:to>
                                        <p:strVal val="visible"/>
                                      </p:to>
                                    </p:set>
                                    <p:animEffect transition="in" filter="wipe(right)">
                                      <p:cBhvr>
                                        <p:cTn id="14" dur="500"/>
                                        <p:tgtEl>
                                          <p:spTgt spid="7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nodeType="click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wipe(right)">
                                      <p:cBhvr>
                                        <p:cTn id="19" dur="500"/>
                                        <p:tgtEl>
                                          <p:spTgt spid="7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nodeType="clickEffect">
                                  <p:stCondLst>
                                    <p:cond delay="0"/>
                                  </p:stCondLst>
                                  <p:childTnLst>
                                    <p:set>
                                      <p:cBhvr>
                                        <p:cTn id="23" dur="1" fill="hold">
                                          <p:stCondLst>
                                            <p:cond delay="0"/>
                                          </p:stCondLst>
                                        </p:cTn>
                                        <p:tgtEl>
                                          <p:spTgt spid="75"/>
                                        </p:tgtEl>
                                        <p:attrNameLst>
                                          <p:attrName>style.visibility</p:attrName>
                                        </p:attrNameLst>
                                      </p:cBhvr>
                                      <p:to>
                                        <p:strVal val="visible"/>
                                      </p:to>
                                    </p:set>
                                    <p:animEffect transition="in" filter="wipe(right)">
                                      <p:cBhvr>
                                        <p:cTn id="24" dur="500"/>
                                        <p:tgtEl>
                                          <p:spTgt spid="7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76"/>
                                        </p:tgtEl>
                                        <p:attrNameLst>
                                          <p:attrName>style.visibility</p:attrName>
                                        </p:attrNameLst>
                                      </p:cBhvr>
                                      <p:to>
                                        <p:strVal val="visible"/>
                                      </p:to>
                                    </p:set>
                                    <p:animEffect transition="in" filter="fade">
                                      <p:cBhvr>
                                        <p:cTn id="29" dur="500"/>
                                        <p:tgtEl>
                                          <p:spTgt spid="7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nodeType="clickEffect">
                                  <p:stCondLst>
                                    <p:cond delay="0"/>
                                  </p:stCondLst>
                                  <p:childTnLst>
                                    <p:set>
                                      <p:cBhvr>
                                        <p:cTn id="33" dur="1" fill="hold">
                                          <p:stCondLst>
                                            <p:cond delay="0"/>
                                          </p:stCondLst>
                                        </p:cTn>
                                        <p:tgtEl>
                                          <p:spTgt spid="77"/>
                                        </p:tgtEl>
                                        <p:attrNameLst>
                                          <p:attrName>style.visibility</p:attrName>
                                        </p:attrNameLst>
                                      </p:cBhvr>
                                      <p:to>
                                        <p:strVal val="visible"/>
                                      </p:to>
                                    </p:set>
                                    <p:animEffect transition="in" filter="wipe(right)">
                                      <p:cBhvr>
                                        <p:cTn id="34" dur="500"/>
                                        <p:tgtEl>
                                          <p:spTgt spid="7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nodeType="clickEffect">
                                  <p:stCondLst>
                                    <p:cond delay="0"/>
                                  </p:stCondLst>
                                  <p:childTnLst>
                                    <p:set>
                                      <p:cBhvr>
                                        <p:cTn id="38" dur="1" fill="hold">
                                          <p:stCondLst>
                                            <p:cond delay="0"/>
                                          </p:stCondLst>
                                        </p:cTn>
                                        <p:tgtEl>
                                          <p:spTgt spid="73"/>
                                        </p:tgtEl>
                                        <p:attrNameLst>
                                          <p:attrName>style.visibility</p:attrName>
                                        </p:attrNameLst>
                                      </p:cBhvr>
                                      <p:to>
                                        <p:strVal val="visible"/>
                                      </p:to>
                                    </p:set>
                                    <p:animEffect transition="in" filter="wipe(right)">
                                      <p:cBhvr>
                                        <p:cTn id="39" dur="500"/>
                                        <p:tgtEl>
                                          <p:spTgt spid="73"/>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74"/>
                                        </p:tgtEl>
                                        <p:attrNameLst>
                                          <p:attrName>style.visibility</p:attrName>
                                        </p:attrNameLst>
                                      </p:cBhvr>
                                      <p:to>
                                        <p:strVal val="visible"/>
                                      </p:to>
                                    </p:set>
                                    <p:animEffect transition="in" filter="wipe(up)">
                                      <p:cBhvr>
                                        <p:cTn id="44" dur="500"/>
                                        <p:tgtEl>
                                          <p:spTgt spid="7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61"/>
                                        </p:tgtEl>
                                        <p:attrNameLst>
                                          <p:attrName>style.visibility</p:attrName>
                                        </p:attrNameLst>
                                      </p:cBhvr>
                                      <p:to>
                                        <p:strVal val="visible"/>
                                      </p:to>
                                    </p:set>
                                    <p:animEffect transition="in" filter="wipe(up)">
                                      <p:cBhvr>
                                        <p:cTn id="49" dur="500"/>
                                        <p:tgtEl>
                                          <p:spTgt spid="61"/>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fade">
                                      <p:cBhvr>
                                        <p:cTn id="54" dur="500"/>
                                        <p:tgtEl>
                                          <p:spTgt spid="66"/>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67"/>
                                        </p:tgtEl>
                                        <p:attrNameLst>
                                          <p:attrName>style.visibility</p:attrName>
                                        </p:attrNameLst>
                                      </p:cBhvr>
                                      <p:to>
                                        <p:strVal val="visible"/>
                                      </p:to>
                                    </p:set>
                                    <p:animEffect transition="in" filter="fade">
                                      <p:cBhvr>
                                        <p:cTn id="59" dur="500"/>
                                        <p:tgtEl>
                                          <p:spTgt spid="6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grpId="0" nodeType="clickEffect">
                                  <p:stCondLst>
                                    <p:cond delay="0"/>
                                  </p:stCondLst>
                                  <p:childTnLst>
                                    <p:set>
                                      <p:cBhvr>
                                        <p:cTn id="63" dur="1" fill="hold">
                                          <p:stCondLst>
                                            <p:cond delay="0"/>
                                          </p:stCondLst>
                                        </p:cTn>
                                        <p:tgtEl>
                                          <p:spTgt spid="68"/>
                                        </p:tgtEl>
                                        <p:attrNameLst>
                                          <p:attrName>style.visibility</p:attrName>
                                        </p:attrNameLst>
                                      </p:cBhvr>
                                      <p:to>
                                        <p:strVal val="visible"/>
                                      </p:to>
                                    </p:set>
                                    <p:animEffect transition="in" filter="wipe(right)">
                                      <p:cBhvr>
                                        <p:cTn id="64"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4" grpId="0" animBg="1"/>
      <p:bldP spid="66" grpId="0" animBg="1"/>
      <p:bldP spid="6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588B51-B806-49F1-A719-430F51544611}"/>
              </a:ext>
            </a:extLst>
          </p:cNvPr>
          <p:cNvSpPr>
            <a:spLocks noGrp="1"/>
          </p:cNvSpPr>
          <p:nvPr>
            <p:ph type="title"/>
          </p:nvPr>
        </p:nvSpPr>
        <p:spPr/>
        <p:txBody>
          <a:bodyPr/>
          <a:lstStyle/>
          <a:p>
            <a:r>
              <a:rPr kumimoji="1" lang="ja-JP" altLang="en-US" dirty="0"/>
              <a:t>この塾で学んで頂きたいこと</a:t>
            </a:r>
          </a:p>
        </p:txBody>
      </p:sp>
      <p:sp>
        <p:nvSpPr>
          <p:cNvPr id="4" name="四角形: 角を丸くする 3">
            <a:extLst>
              <a:ext uri="{FF2B5EF4-FFF2-40B4-BE49-F238E27FC236}">
                <a16:creationId xmlns:a16="http://schemas.microsoft.com/office/drawing/2014/main" id="{5F146333-1410-4C0A-B8A6-26FBE58634E2}"/>
              </a:ext>
            </a:extLst>
          </p:cNvPr>
          <p:cNvSpPr/>
          <p:nvPr/>
        </p:nvSpPr>
        <p:spPr>
          <a:xfrm>
            <a:off x="898634" y="1143003"/>
            <a:ext cx="2719552" cy="1592317"/>
          </a:xfrm>
          <a:prstGeom prst="round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solidFill>
                  <a:srgbClr val="FFFFFF"/>
                </a:solidFill>
                <a:latin typeface="ＭＳ Ｐゴシック"/>
                <a:ea typeface="ＭＳ Ｐゴシック"/>
                <a:cs typeface="ＭＳ Ｐゴシック"/>
              </a:rPr>
              <a:t>技術の過去を知り、目的を理解する</a:t>
            </a:r>
          </a:p>
        </p:txBody>
      </p:sp>
      <p:sp>
        <p:nvSpPr>
          <p:cNvPr id="5" name="四角形: 角を丸くする 4">
            <a:extLst>
              <a:ext uri="{FF2B5EF4-FFF2-40B4-BE49-F238E27FC236}">
                <a16:creationId xmlns:a16="http://schemas.microsoft.com/office/drawing/2014/main" id="{0F70ACEC-0E28-4491-B78C-389801060A34}"/>
              </a:ext>
            </a:extLst>
          </p:cNvPr>
          <p:cNvSpPr/>
          <p:nvPr/>
        </p:nvSpPr>
        <p:spPr>
          <a:xfrm>
            <a:off x="3770586" y="1143003"/>
            <a:ext cx="4474780" cy="1592317"/>
          </a:xfrm>
          <a:prstGeom prst="round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solidFill>
                  <a:srgbClr val="FFFFFF"/>
                </a:solidFill>
                <a:latin typeface="ＭＳ Ｐゴシック"/>
                <a:ea typeface="ＭＳ Ｐゴシック"/>
                <a:cs typeface="ＭＳ Ｐゴシック"/>
              </a:rPr>
              <a:t>見たことも無い新技術が開発されることはほとんど無い。多くは過去からの技術の蓄積や環境の変化によって利用可能になったもの。</a:t>
            </a:r>
          </a:p>
        </p:txBody>
      </p:sp>
      <p:sp>
        <p:nvSpPr>
          <p:cNvPr id="6" name="四角形: 角を丸くする 5">
            <a:extLst>
              <a:ext uri="{FF2B5EF4-FFF2-40B4-BE49-F238E27FC236}">
                <a16:creationId xmlns:a16="http://schemas.microsoft.com/office/drawing/2014/main" id="{3A9779CD-B4EE-434C-B8C5-E063E2C2F3F3}"/>
              </a:ext>
            </a:extLst>
          </p:cNvPr>
          <p:cNvSpPr/>
          <p:nvPr/>
        </p:nvSpPr>
        <p:spPr>
          <a:xfrm>
            <a:off x="898634" y="2887720"/>
            <a:ext cx="2719552" cy="1592317"/>
          </a:xfrm>
          <a:prstGeom prst="round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solidFill>
                  <a:srgbClr val="FFFFFF"/>
                </a:solidFill>
                <a:latin typeface="ＭＳ Ｐゴシック"/>
                <a:ea typeface="ＭＳ Ｐゴシック"/>
                <a:cs typeface="ＭＳ Ｐゴシック"/>
              </a:rPr>
              <a:t>技術・キーワード間の関連を知る</a:t>
            </a:r>
          </a:p>
        </p:txBody>
      </p:sp>
      <p:sp>
        <p:nvSpPr>
          <p:cNvPr id="7" name="四角形: 角を丸くする 6">
            <a:extLst>
              <a:ext uri="{FF2B5EF4-FFF2-40B4-BE49-F238E27FC236}">
                <a16:creationId xmlns:a16="http://schemas.microsoft.com/office/drawing/2014/main" id="{9EEF1257-3D58-47AA-8081-08BA5067E652}"/>
              </a:ext>
            </a:extLst>
          </p:cNvPr>
          <p:cNvSpPr/>
          <p:nvPr/>
        </p:nvSpPr>
        <p:spPr>
          <a:xfrm>
            <a:off x="3770586" y="2887720"/>
            <a:ext cx="4474780" cy="1592317"/>
          </a:xfrm>
          <a:prstGeom prst="round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solidFill>
                  <a:srgbClr val="FFFFFF"/>
                </a:solidFill>
                <a:latin typeface="ＭＳ Ｐゴシック"/>
                <a:ea typeface="ＭＳ Ｐゴシック"/>
                <a:cs typeface="ＭＳ Ｐゴシック"/>
              </a:rPr>
              <a:t>関連を知ることで、ひとつの技術の進化がどのような影響を及ぼすのかを見通すことができる。</a:t>
            </a:r>
          </a:p>
        </p:txBody>
      </p:sp>
      <p:sp>
        <p:nvSpPr>
          <p:cNvPr id="8" name="四角形: 角を丸くする 7">
            <a:extLst>
              <a:ext uri="{FF2B5EF4-FFF2-40B4-BE49-F238E27FC236}">
                <a16:creationId xmlns:a16="http://schemas.microsoft.com/office/drawing/2014/main" id="{DCDA7E30-EB6B-48DE-829C-6ABFF2996C0E}"/>
              </a:ext>
            </a:extLst>
          </p:cNvPr>
          <p:cNvSpPr/>
          <p:nvPr/>
        </p:nvSpPr>
        <p:spPr>
          <a:xfrm>
            <a:off x="898634" y="4632437"/>
            <a:ext cx="2719552" cy="1592317"/>
          </a:xfrm>
          <a:prstGeom prst="round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solidFill>
                  <a:srgbClr val="FFFFFF"/>
                </a:solidFill>
                <a:latin typeface="ＭＳ Ｐゴシック"/>
                <a:ea typeface="ＭＳ Ｐゴシック"/>
                <a:cs typeface="ＭＳ Ｐゴシック"/>
              </a:rPr>
              <a:t>キーワードを理解することで情報への感度を高める</a:t>
            </a:r>
          </a:p>
        </p:txBody>
      </p:sp>
      <p:sp>
        <p:nvSpPr>
          <p:cNvPr id="9" name="四角形: 角を丸くする 8">
            <a:extLst>
              <a:ext uri="{FF2B5EF4-FFF2-40B4-BE49-F238E27FC236}">
                <a16:creationId xmlns:a16="http://schemas.microsoft.com/office/drawing/2014/main" id="{CE109488-D9F7-4FAF-A6B3-880206CD31C3}"/>
              </a:ext>
            </a:extLst>
          </p:cNvPr>
          <p:cNvSpPr/>
          <p:nvPr/>
        </p:nvSpPr>
        <p:spPr>
          <a:xfrm>
            <a:off x="3770586" y="4632437"/>
            <a:ext cx="4474780" cy="1592317"/>
          </a:xfrm>
          <a:prstGeom prst="roundRect">
            <a:avLst/>
          </a:prstGeom>
          <a:solidFill>
            <a:schemeClr val="tx2"/>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solidFill>
                  <a:srgbClr val="FFFFFF"/>
                </a:solidFill>
                <a:latin typeface="ＭＳ Ｐゴシック"/>
                <a:ea typeface="ＭＳ Ｐゴシック"/>
                <a:cs typeface="ＭＳ Ｐゴシック"/>
              </a:rPr>
              <a:t>よくわかっていないことに関する感度は</a:t>
            </a:r>
            <a:r>
              <a:rPr kumimoji="1" lang="ja-JP" altLang="en-US" sz="2000">
                <a:solidFill>
                  <a:srgbClr val="FFFFFF"/>
                </a:solidFill>
                <a:latin typeface="ＭＳ Ｐゴシック"/>
                <a:ea typeface="ＭＳ Ｐゴシック"/>
                <a:cs typeface="ＭＳ Ｐゴシック"/>
              </a:rPr>
              <a:t>落ちる。キーワードの意味を知り、影響の範囲を知れば感度は増す。</a:t>
            </a:r>
            <a:endParaRPr kumimoji="1" lang="ja-JP" altLang="en-US" sz="2000" dirty="0">
              <a:solidFill>
                <a:srgbClr val="FFFFFF"/>
              </a:solidFill>
              <a:latin typeface="ＭＳ Ｐゴシック"/>
              <a:ea typeface="ＭＳ Ｐゴシック"/>
              <a:cs typeface="ＭＳ Ｐゴシック"/>
            </a:endParaRPr>
          </a:p>
        </p:txBody>
      </p:sp>
    </p:spTree>
    <p:extLst>
      <p:ext uri="{BB962C8B-B14F-4D97-AF65-F5344CB8AC3E}">
        <p14:creationId xmlns:p14="http://schemas.microsoft.com/office/powerpoint/2010/main" val="91963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en-US" altLang="ja-JP" sz="2400" dirty="0">
                <a:solidFill>
                  <a:schemeClr val="bg1"/>
                </a:solidFill>
              </a:rPr>
              <a:t>Google</a:t>
            </a:r>
            <a:r>
              <a:rPr lang="ja-JP" altLang="en-US" sz="2400" dirty="0">
                <a:solidFill>
                  <a:schemeClr val="bg1"/>
                </a:solidFill>
              </a:rPr>
              <a:t>は何の会社なのか</a:t>
            </a:r>
            <a:r>
              <a:rPr lang="en-US" altLang="ja-JP" sz="2400" dirty="0">
                <a:solidFill>
                  <a:schemeClr val="bg1"/>
                </a:solidFill>
              </a:rPr>
              <a:t>?</a:t>
            </a:r>
            <a:endParaRPr lang="ja-JP" altLang="en-US" sz="2400" dirty="0">
              <a:solidFill>
                <a:schemeClr val="bg1"/>
              </a:solidFill>
              <a:effectLst/>
              <a:latin typeface="Arial"/>
              <a:ea typeface="HGP創英角ｺﾞｼｯｸUB" pitchFamily="50" charset="-128"/>
              <a:cs typeface="Arial"/>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939274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a:t>Google</a:t>
            </a:r>
            <a:r>
              <a:rPr lang="ja-JP" altLang="en-US"/>
              <a:t>は何の会社なのか？</a:t>
            </a:r>
          </a:p>
        </p:txBody>
      </p:sp>
      <p:sp>
        <p:nvSpPr>
          <p:cNvPr id="3" name="コンテンツ プレースホルダー 2"/>
          <p:cNvSpPr>
            <a:spLocks noGrp="1"/>
          </p:cNvSpPr>
          <p:nvPr>
            <p:ph idx="1"/>
          </p:nvPr>
        </p:nvSpPr>
        <p:spPr>
          <a:xfrm>
            <a:off x="307975" y="1188179"/>
            <a:ext cx="8528340" cy="1735891"/>
          </a:xfrm>
        </p:spPr>
        <p:txBody>
          <a:bodyPr>
            <a:normAutofit fontScale="77500" lnSpcReduction="20000"/>
          </a:bodyPr>
          <a:lstStyle/>
          <a:p>
            <a:r>
              <a:rPr lang="en-US" altLang="ja-JP" dirty="0"/>
              <a:t>Google</a:t>
            </a:r>
            <a:r>
              <a:rPr lang="ja-JP" altLang="en-US" dirty="0"/>
              <a:t>はメディアであり、自らが広告代理店でもある</a:t>
            </a:r>
            <a:endParaRPr lang="en-US" altLang="ja-JP" dirty="0"/>
          </a:p>
          <a:p>
            <a:pPr lvl="1"/>
            <a:r>
              <a:rPr lang="en-US" altLang="ja-JP" dirty="0"/>
              <a:t>2018</a:t>
            </a:r>
            <a:r>
              <a:rPr lang="ja-JP" altLang="en-US" dirty="0"/>
              <a:t>年第</a:t>
            </a:r>
            <a:r>
              <a:rPr lang="en-US" altLang="ja-JP" dirty="0"/>
              <a:t>2</a:t>
            </a:r>
            <a:r>
              <a:rPr lang="ja-JP" altLang="en-US" dirty="0"/>
              <a:t>四半期の売上高</a:t>
            </a:r>
            <a:r>
              <a:rPr lang="en-US" altLang="ja-JP" dirty="0"/>
              <a:t>327</a:t>
            </a:r>
            <a:r>
              <a:rPr lang="ja-JP" altLang="en-US" dirty="0"/>
              <a:t>億ドルのうち、広告収入が</a:t>
            </a:r>
            <a:r>
              <a:rPr lang="en-US" altLang="ja-JP" dirty="0"/>
              <a:t>86%</a:t>
            </a:r>
          </a:p>
          <a:p>
            <a:pPr lvl="1"/>
            <a:r>
              <a:rPr lang="en-US" altLang="ja-JP" dirty="0"/>
              <a:t>2017</a:t>
            </a:r>
            <a:r>
              <a:rPr lang="ja-JP" altLang="en-US" dirty="0"/>
              <a:t>年の売上高は</a:t>
            </a:r>
            <a:r>
              <a:rPr lang="en-US" altLang="ja-JP" dirty="0"/>
              <a:t>1,109</a:t>
            </a:r>
            <a:r>
              <a:rPr lang="ja-JP" altLang="en-US" dirty="0"/>
              <a:t>億ドル（</a:t>
            </a:r>
            <a:r>
              <a:rPr lang="en-US" altLang="ja-JP" dirty="0"/>
              <a:t>12.5</a:t>
            </a:r>
            <a:r>
              <a:rPr lang="ja-JP" altLang="en-US" dirty="0"/>
              <a:t>兆円）</a:t>
            </a:r>
            <a:endParaRPr lang="en-US" altLang="ja-JP" dirty="0"/>
          </a:p>
          <a:p>
            <a:pPr lvl="1"/>
            <a:r>
              <a:rPr lang="ja-JP" altLang="en-US" dirty="0"/>
              <a:t>電通の</a:t>
            </a:r>
            <a:r>
              <a:rPr lang="en-US" altLang="ja-JP" dirty="0"/>
              <a:t>2017</a:t>
            </a:r>
            <a:r>
              <a:rPr lang="ja-JP" altLang="en-US" dirty="0"/>
              <a:t>年の単体売上は</a:t>
            </a:r>
            <a:r>
              <a:rPr lang="en-US" altLang="ja-JP" dirty="0"/>
              <a:t>1.6</a:t>
            </a:r>
            <a:r>
              <a:rPr lang="ja-JP" altLang="en-US" dirty="0"/>
              <a:t>兆円、朝日新聞は</a:t>
            </a:r>
            <a:r>
              <a:rPr lang="en-US" altLang="ja-JP" dirty="0"/>
              <a:t>3,900</a:t>
            </a:r>
            <a:r>
              <a:rPr lang="ja-JP" altLang="en-US" dirty="0"/>
              <a:t>億円</a:t>
            </a:r>
          </a:p>
        </p:txBody>
      </p:sp>
      <p:sp>
        <p:nvSpPr>
          <p:cNvPr id="5" name="AutoShape 2" descr=" google"/>
          <p:cNvSpPr>
            <a:spLocks noChangeAspect="1" noChangeArrowheads="1"/>
          </p:cNvSpPr>
          <p:nvPr/>
        </p:nvSpPr>
        <p:spPr bwMode="auto">
          <a:xfrm>
            <a:off x="155575" y="-1836738"/>
            <a:ext cx="5162550" cy="3829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 name="AutoShape 2" descr=" googl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 name="AutoShape 4" descr=" googl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AutoShape 6" descr=" googl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AutoShape 2" descr=" google 4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AutoShape 4" descr=" google 4q"/>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AutoShape 6" descr=" google 4q"/>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正方形/長方形 20"/>
          <p:cNvSpPr/>
          <p:nvPr/>
        </p:nvSpPr>
        <p:spPr bwMode="auto">
          <a:xfrm>
            <a:off x="762823" y="5183036"/>
            <a:ext cx="5883255" cy="1136738"/>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a:ln>
                  <a:noFill/>
                </a:ln>
                <a:solidFill>
                  <a:schemeClr val="bg1"/>
                </a:solidFill>
                <a:effectLst/>
                <a:latin typeface="+mn-lt"/>
                <a:ea typeface="+mn-ea"/>
              </a:rPr>
              <a:t>魅力的なコンテンツを作って利用者を増やす </a:t>
            </a:r>
            <a:r>
              <a:rPr kumimoji="0" lang="en-US" altLang="ja-JP" sz="1400" b="0" i="0" u="none" strike="noStrike" cap="none" normalizeH="0" dirty="0">
                <a:ln>
                  <a:noFill/>
                </a:ln>
                <a:solidFill>
                  <a:schemeClr val="bg1"/>
                </a:solidFill>
                <a:effectLst/>
                <a:latin typeface="+mn-lt"/>
                <a:ea typeface="+mn-ea"/>
              </a:rPr>
              <a:t>(</a:t>
            </a:r>
            <a:r>
              <a:rPr kumimoji="0" lang="ja-JP" altLang="en-US" sz="1400" b="0" i="0" u="none" strike="noStrike" cap="none" normalizeH="0" dirty="0">
                <a:ln>
                  <a:noFill/>
                </a:ln>
                <a:solidFill>
                  <a:schemeClr val="bg1"/>
                </a:solidFill>
                <a:effectLst/>
                <a:latin typeface="+mn-lt"/>
                <a:ea typeface="+mn-ea"/>
              </a:rPr>
              <a:t>様々なサービスを提供</a:t>
            </a:r>
            <a:r>
              <a:rPr kumimoji="0" lang="en-US" altLang="ja-JP" sz="1400" b="0" i="0" u="none" strike="noStrike" cap="none" normalizeH="0" dirty="0">
                <a:ln>
                  <a:noFill/>
                </a:ln>
                <a:solidFill>
                  <a:schemeClr val="bg1"/>
                </a:solidFill>
                <a:effectLst/>
                <a:latin typeface="+mn-lt"/>
                <a:ea typeface="+mn-ea"/>
              </a:rPr>
              <a:t>)</a:t>
            </a:r>
          </a:p>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a:solidFill>
                  <a:schemeClr val="bg1"/>
                </a:solidFill>
                <a:latin typeface="+mn-lt"/>
                <a:ea typeface="+mn-ea"/>
              </a:rPr>
              <a:t>利用者へのリーチを増やす </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モバイルデバイス</a:t>
            </a:r>
            <a:r>
              <a:rPr kumimoji="0" lang="en-US" altLang="ja-JP" sz="1400" dirty="0">
                <a:solidFill>
                  <a:schemeClr val="bg1"/>
                </a:solidFill>
                <a:latin typeface="+mn-lt"/>
                <a:ea typeface="+mn-ea"/>
              </a:rPr>
              <a:t>)</a:t>
            </a:r>
          </a:p>
          <a:p>
            <a:pPr>
              <a:spcBef>
                <a:spcPct val="20000"/>
              </a:spcBef>
            </a:pPr>
            <a:r>
              <a:rPr kumimoji="0" lang="ja-JP" altLang="en-US" sz="1400" dirty="0">
                <a:solidFill>
                  <a:schemeClr val="bg1"/>
                </a:solidFill>
              </a:rPr>
              <a:t>プロファイリング、レコメンデーションなどで広告の精度を上げる</a:t>
            </a:r>
            <a:endParaRPr kumimoji="0" lang="en-US" altLang="ja-JP" sz="1400" dirty="0">
              <a:solidFill>
                <a:schemeClr val="bg1"/>
              </a:solidFill>
              <a:latin typeface="+mn-lt"/>
              <a:ea typeface="+mn-ea"/>
            </a:endParaRPr>
          </a:p>
          <a:p>
            <a:pPr>
              <a:spcBef>
                <a:spcPct val="20000"/>
              </a:spcBef>
            </a:pPr>
            <a:r>
              <a:rPr kumimoji="0" lang="ja-JP" altLang="en-US" sz="1400" dirty="0">
                <a:solidFill>
                  <a:schemeClr val="bg1"/>
                </a:solidFill>
                <a:latin typeface="+mn-lt"/>
                <a:ea typeface="+mn-ea"/>
              </a:rPr>
              <a:t>費用対効果がわかりやすい仕組み </a:t>
            </a:r>
            <a:r>
              <a:rPr kumimoji="0" lang="en-US" altLang="ja-JP" sz="1400" dirty="0">
                <a:solidFill>
                  <a:schemeClr val="bg1"/>
                </a:solidFill>
                <a:latin typeface="+mn-lt"/>
                <a:ea typeface="+mn-ea"/>
              </a:rPr>
              <a:t>(</a:t>
            </a:r>
            <a:r>
              <a:rPr kumimoji="0" lang="ja-JP" altLang="en-US" sz="1400" dirty="0">
                <a:solidFill>
                  <a:schemeClr val="bg1"/>
                </a:solidFill>
                <a:latin typeface="+mn-lt"/>
                <a:ea typeface="+mn-ea"/>
              </a:rPr>
              <a:t>入札制、クリック単価</a:t>
            </a:r>
            <a:r>
              <a:rPr kumimoji="0" lang="en-US" altLang="ja-JP" sz="1400" dirty="0">
                <a:solidFill>
                  <a:schemeClr val="bg1"/>
                </a:solidFill>
                <a:latin typeface="+mn-lt"/>
                <a:ea typeface="+mn-ea"/>
              </a:rPr>
              <a:t>)</a:t>
            </a:r>
            <a:endParaRPr kumimoji="0" lang="en-US" altLang="ja-JP" sz="1400" dirty="0">
              <a:solidFill>
                <a:schemeClr val="bg1"/>
              </a:solidFill>
            </a:endParaRPr>
          </a:p>
        </p:txBody>
      </p:sp>
      <p:grpSp>
        <p:nvGrpSpPr>
          <p:cNvPr id="24" name="グループ化 23"/>
          <p:cNvGrpSpPr/>
          <p:nvPr/>
        </p:nvGrpSpPr>
        <p:grpSpPr>
          <a:xfrm>
            <a:off x="762824" y="3990045"/>
            <a:ext cx="3730092" cy="1033585"/>
            <a:chOff x="4651254" y="3820185"/>
            <a:chExt cx="4095023" cy="1033585"/>
          </a:xfrm>
        </p:grpSpPr>
        <p:sp>
          <p:nvSpPr>
            <p:cNvPr id="20" name="正方形/長方形 19"/>
            <p:cNvSpPr/>
            <p:nvPr/>
          </p:nvSpPr>
          <p:spPr bwMode="auto">
            <a:xfrm>
              <a:off x="4651254" y="4295311"/>
              <a:ext cx="4095023" cy="558459"/>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a:ln>
                    <a:noFill/>
                  </a:ln>
                  <a:solidFill>
                    <a:schemeClr val="bg1"/>
                  </a:solidFill>
                  <a:effectLst/>
                  <a:latin typeface="+mn-lt"/>
                  <a:ea typeface="+mn-ea"/>
                </a:rPr>
                <a:t>広告が集まり、収益があがる</a:t>
              </a:r>
            </a:p>
          </p:txBody>
        </p:sp>
        <p:sp>
          <p:nvSpPr>
            <p:cNvPr id="22" name="下矢印 21"/>
            <p:cNvSpPr/>
            <p:nvPr/>
          </p:nvSpPr>
          <p:spPr bwMode="auto">
            <a:xfrm>
              <a:off x="5426302" y="3820185"/>
              <a:ext cx="2557859" cy="576064"/>
            </a:xfrm>
            <a:prstGeom prst="downArrow">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effectLst/>
                <a:latin typeface="+mn-lt"/>
                <a:ea typeface="+mn-ea"/>
              </a:endParaRPr>
            </a:p>
          </p:txBody>
        </p:sp>
      </p:grpSp>
      <p:sp>
        <p:nvSpPr>
          <p:cNvPr id="23" name="正方形/長方形 22"/>
          <p:cNvSpPr/>
          <p:nvPr/>
        </p:nvSpPr>
        <p:spPr bwMode="auto">
          <a:xfrm>
            <a:off x="6718086" y="5183036"/>
            <a:ext cx="1664568" cy="1136738"/>
          </a:xfrm>
          <a:prstGeom prst="rect">
            <a:avLst/>
          </a:prstGeom>
          <a:solidFill>
            <a:srgbClr val="C0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dirty="0">
                <a:solidFill>
                  <a:schemeClr val="bg1"/>
                </a:solidFill>
                <a:latin typeface="+mn-lt"/>
                <a:ea typeface="+mn-ea"/>
              </a:rPr>
              <a:t>コンテンツ</a:t>
            </a:r>
            <a:endParaRPr kumimoji="0" lang="en-US" altLang="ja-JP" dirty="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dirty="0">
                <a:solidFill>
                  <a:schemeClr val="bg1"/>
                </a:solidFill>
                <a:latin typeface="+mn-lt"/>
                <a:ea typeface="+mn-ea"/>
              </a:rPr>
              <a:t>(</a:t>
            </a:r>
            <a:r>
              <a:rPr kumimoji="0" lang="ja-JP" altLang="en-US" dirty="0">
                <a:solidFill>
                  <a:schemeClr val="bg1"/>
                </a:solidFill>
                <a:latin typeface="+mn-lt"/>
                <a:ea typeface="+mn-ea"/>
              </a:rPr>
              <a:t>サービス</a:t>
            </a:r>
            <a:r>
              <a:rPr kumimoji="0" lang="en-US" altLang="ja-JP" dirty="0">
                <a:solidFill>
                  <a:schemeClr val="bg1"/>
                </a:solidFill>
                <a:latin typeface="+mn-lt"/>
                <a:ea typeface="+mn-ea"/>
              </a:rPr>
              <a:t>)</a:t>
            </a:r>
            <a:r>
              <a:rPr kumimoji="0" lang="ja-JP" altLang="en-US" dirty="0">
                <a:solidFill>
                  <a:schemeClr val="bg1"/>
                </a:solidFill>
                <a:latin typeface="+mn-lt"/>
                <a:ea typeface="+mn-ea"/>
              </a:rPr>
              <a:t>は</a:t>
            </a:r>
            <a:endParaRPr kumimoji="0" lang="en-US" altLang="ja-JP" dirty="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dirty="0">
                <a:solidFill>
                  <a:schemeClr val="bg1"/>
                </a:solidFill>
                <a:latin typeface="+mn-lt"/>
                <a:ea typeface="+mn-ea"/>
              </a:rPr>
              <a:t>無料でも良い</a:t>
            </a:r>
            <a:endParaRPr kumimoji="0" lang="en-US" altLang="ja-JP" dirty="0">
              <a:solidFill>
                <a:schemeClr val="bg1"/>
              </a:solidFill>
              <a:latin typeface="+mn-lt"/>
              <a:ea typeface="+mn-ea"/>
            </a:endParaRPr>
          </a:p>
        </p:txBody>
      </p:sp>
      <p:sp>
        <p:nvSpPr>
          <p:cNvPr id="18" name="正方形/長方形 17"/>
          <p:cNvSpPr/>
          <p:nvPr/>
        </p:nvSpPr>
        <p:spPr bwMode="auto">
          <a:xfrm>
            <a:off x="755576" y="2935398"/>
            <a:ext cx="3737339" cy="542470"/>
          </a:xfrm>
          <a:prstGeom prst="rect">
            <a:avLst/>
          </a:prstGeom>
          <a:solidFill>
            <a:schemeClr val="bg2">
              <a:lumMod val="2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a:ln>
                  <a:noFill/>
                </a:ln>
                <a:solidFill>
                  <a:schemeClr val="bg1"/>
                </a:solidFill>
                <a:effectLst/>
                <a:latin typeface="+mn-lt"/>
                <a:ea typeface="+mn-ea"/>
              </a:rPr>
              <a:t>メディアとしての戦略</a:t>
            </a:r>
          </a:p>
        </p:txBody>
      </p:sp>
      <p:grpSp>
        <p:nvGrpSpPr>
          <p:cNvPr id="26" name="グループ化 25"/>
          <p:cNvGrpSpPr/>
          <p:nvPr/>
        </p:nvGrpSpPr>
        <p:grpSpPr>
          <a:xfrm>
            <a:off x="4652563" y="3990045"/>
            <a:ext cx="3730092" cy="1033585"/>
            <a:chOff x="4651254" y="3820185"/>
            <a:chExt cx="4095023" cy="1033585"/>
          </a:xfrm>
        </p:grpSpPr>
        <p:sp>
          <p:nvSpPr>
            <p:cNvPr id="27" name="正方形/長方形 26"/>
            <p:cNvSpPr/>
            <p:nvPr/>
          </p:nvSpPr>
          <p:spPr bwMode="auto">
            <a:xfrm>
              <a:off x="4651254" y="4295311"/>
              <a:ext cx="4095023" cy="558459"/>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a:ln>
                    <a:noFill/>
                  </a:ln>
                  <a:solidFill>
                    <a:schemeClr val="bg1"/>
                  </a:solidFill>
                  <a:effectLst/>
                  <a:latin typeface="+mn-lt"/>
                  <a:ea typeface="+mn-ea"/>
                </a:rPr>
                <a:t>広告が集まり、収益があがる</a:t>
              </a:r>
            </a:p>
          </p:txBody>
        </p:sp>
        <p:sp>
          <p:nvSpPr>
            <p:cNvPr id="28" name="下矢印 27"/>
            <p:cNvSpPr/>
            <p:nvPr/>
          </p:nvSpPr>
          <p:spPr bwMode="auto">
            <a:xfrm>
              <a:off x="5426302" y="3820185"/>
              <a:ext cx="2557859" cy="576064"/>
            </a:xfrm>
            <a:prstGeom prst="downArrow">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a:ln>
                  <a:noFill/>
                </a:ln>
                <a:effectLst/>
                <a:latin typeface="+mn-lt"/>
                <a:ea typeface="+mn-ea"/>
              </a:endParaRPr>
            </a:p>
          </p:txBody>
        </p:sp>
      </p:grpSp>
      <p:sp>
        <p:nvSpPr>
          <p:cNvPr id="29" name="正方形/長方形 28"/>
          <p:cNvSpPr/>
          <p:nvPr/>
        </p:nvSpPr>
        <p:spPr bwMode="auto">
          <a:xfrm>
            <a:off x="4645315" y="2935398"/>
            <a:ext cx="3737339" cy="542470"/>
          </a:xfrm>
          <a:prstGeom prst="rect">
            <a:avLst/>
          </a:prstGeom>
          <a:solidFill>
            <a:schemeClr val="bg2">
              <a:lumMod val="2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a:ln>
                  <a:noFill/>
                </a:ln>
                <a:solidFill>
                  <a:schemeClr val="bg1"/>
                </a:solidFill>
                <a:effectLst/>
                <a:latin typeface="+mn-lt"/>
                <a:ea typeface="+mn-ea"/>
              </a:rPr>
              <a:t>広告代理店としての戦略</a:t>
            </a:r>
          </a:p>
        </p:txBody>
      </p:sp>
      <p:sp>
        <p:nvSpPr>
          <p:cNvPr id="19" name="正方形/長方形 18"/>
          <p:cNvSpPr/>
          <p:nvPr/>
        </p:nvSpPr>
        <p:spPr bwMode="auto">
          <a:xfrm>
            <a:off x="755576" y="3583470"/>
            <a:ext cx="3737339" cy="56010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a:ln>
                  <a:noFill/>
                </a:ln>
                <a:solidFill>
                  <a:schemeClr val="bg1"/>
                </a:solidFill>
                <a:effectLst/>
                <a:latin typeface="+mn-lt"/>
                <a:ea typeface="+mn-ea"/>
              </a:rPr>
              <a:t>集客力を上げる</a:t>
            </a:r>
          </a:p>
        </p:txBody>
      </p:sp>
      <p:sp>
        <p:nvSpPr>
          <p:cNvPr id="25" name="正方形/長方形 24"/>
          <p:cNvSpPr/>
          <p:nvPr/>
        </p:nvSpPr>
        <p:spPr bwMode="auto">
          <a:xfrm>
            <a:off x="4645315" y="3583470"/>
            <a:ext cx="3737339" cy="56010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a:ln>
                  <a:noFill/>
                </a:ln>
                <a:solidFill>
                  <a:schemeClr val="bg1"/>
                </a:solidFill>
                <a:effectLst/>
                <a:latin typeface="+mn-lt"/>
                <a:ea typeface="+mn-ea"/>
              </a:rPr>
              <a:t>広告の魅力を上げる</a:t>
            </a:r>
          </a:p>
        </p:txBody>
      </p:sp>
    </p:spTree>
    <p:extLst>
      <p:ext uri="{BB962C8B-B14F-4D97-AF65-F5344CB8AC3E}">
        <p14:creationId xmlns:p14="http://schemas.microsoft.com/office/powerpoint/2010/main" val="68088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fltVal val="0"/>
                                          </p:val>
                                        </p:tav>
                                        <p:tav tm="100000">
                                          <p:val>
                                            <p:strVal val="#ppt_w"/>
                                          </p:val>
                                        </p:tav>
                                      </p:tavLst>
                                    </p:anim>
                                    <p:anim calcmode="lin" valueType="num">
                                      <p:cBhvr>
                                        <p:cTn id="15" dur="500" fill="hold"/>
                                        <p:tgtEl>
                                          <p:spTgt spid="19"/>
                                        </p:tgtEl>
                                        <p:attrNameLst>
                                          <p:attrName>ppt_h</p:attrName>
                                        </p:attrNameLst>
                                      </p:cBhvr>
                                      <p:tavLst>
                                        <p:tav tm="0">
                                          <p:val>
                                            <p:fltVal val="0"/>
                                          </p:val>
                                        </p:tav>
                                        <p:tav tm="100000">
                                          <p:val>
                                            <p:strVal val="#ppt_h"/>
                                          </p:val>
                                        </p:tav>
                                      </p:tavLst>
                                    </p:anim>
                                    <p:animEffect transition="in" filter="fad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29"/>
                                        </p:tgtEl>
                                        <p:attrNameLst>
                                          <p:attrName>style.visibility</p:attrName>
                                        </p:attrNameLst>
                                      </p:cBhvr>
                                      <p:to>
                                        <p:strVal val="visible"/>
                                      </p:to>
                                    </p:set>
                                    <p:anim calcmode="lin" valueType="num">
                                      <p:cBhvr>
                                        <p:cTn id="26" dur="500" fill="hold"/>
                                        <p:tgtEl>
                                          <p:spTgt spid="29"/>
                                        </p:tgtEl>
                                        <p:attrNameLst>
                                          <p:attrName>ppt_w</p:attrName>
                                        </p:attrNameLst>
                                      </p:cBhvr>
                                      <p:tavLst>
                                        <p:tav tm="0">
                                          <p:val>
                                            <p:fltVal val="0"/>
                                          </p:val>
                                        </p:tav>
                                        <p:tav tm="100000">
                                          <p:val>
                                            <p:strVal val="#ppt_w"/>
                                          </p:val>
                                        </p:tav>
                                      </p:tavLst>
                                    </p:anim>
                                    <p:anim calcmode="lin" valueType="num">
                                      <p:cBhvr>
                                        <p:cTn id="27" dur="500" fill="hold"/>
                                        <p:tgtEl>
                                          <p:spTgt spid="29"/>
                                        </p:tgtEl>
                                        <p:attrNameLst>
                                          <p:attrName>ppt_h</p:attrName>
                                        </p:attrNameLst>
                                      </p:cBhvr>
                                      <p:tavLst>
                                        <p:tav tm="0">
                                          <p:val>
                                            <p:fltVal val="0"/>
                                          </p:val>
                                        </p:tav>
                                        <p:tav tm="100000">
                                          <p:val>
                                            <p:strVal val="#ppt_h"/>
                                          </p:val>
                                        </p:tav>
                                      </p:tavLst>
                                    </p:anim>
                                    <p:animEffect transition="in" filter="fade">
                                      <p:cBhvr>
                                        <p:cTn id="28" dur="500"/>
                                        <p:tgtEl>
                                          <p:spTgt spid="29"/>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500" fill="hold"/>
                                        <p:tgtEl>
                                          <p:spTgt spid="25"/>
                                        </p:tgtEl>
                                        <p:attrNameLst>
                                          <p:attrName>ppt_w</p:attrName>
                                        </p:attrNameLst>
                                      </p:cBhvr>
                                      <p:tavLst>
                                        <p:tav tm="0">
                                          <p:val>
                                            <p:fltVal val="0"/>
                                          </p:val>
                                        </p:tav>
                                        <p:tav tm="100000">
                                          <p:val>
                                            <p:strVal val="#ppt_w"/>
                                          </p:val>
                                        </p:tav>
                                      </p:tavLst>
                                    </p:anim>
                                    <p:anim calcmode="lin" valueType="num">
                                      <p:cBhvr>
                                        <p:cTn id="34" dur="500" fill="hold"/>
                                        <p:tgtEl>
                                          <p:spTgt spid="25"/>
                                        </p:tgtEl>
                                        <p:attrNameLst>
                                          <p:attrName>ppt_h</p:attrName>
                                        </p:attrNameLst>
                                      </p:cBhvr>
                                      <p:tavLst>
                                        <p:tav tm="0">
                                          <p:val>
                                            <p:fltVal val="0"/>
                                          </p:val>
                                        </p:tav>
                                        <p:tav tm="100000">
                                          <p:val>
                                            <p:strVal val="#ppt_h"/>
                                          </p:val>
                                        </p:tav>
                                      </p:tavLst>
                                    </p:anim>
                                    <p:animEffect transition="in" filter="fade">
                                      <p:cBhvr>
                                        <p:cTn id="35" dur="5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wipe(up)">
                                      <p:cBhvr>
                                        <p:cTn id="40" dur="500"/>
                                        <p:tgtEl>
                                          <p:spTgt spid="26"/>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 calcmode="lin" valueType="num">
                                      <p:cBhvr>
                                        <p:cTn id="45" dur="500" fill="hold"/>
                                        <p:tgtEl>
                                          <p:spTgt spid="21"/>
                                        </p:tgtEl>
                                        <p:attrNameLst>
                                          <p:attrName>ppt_w</p:attrName>
                                        </p:attrNameLst>
                                      </p:cBhvr>
                                      <p:tavLst>
                                        <p:tav tm="0">
                                          <p:val>
                                            <p:fltVal val="0"/>
                                          </p:val>
                                        </p:tav>
                                        <p:tav tm="100000">
                                          <p:val>
                                            <p:strVal val="#ppt_w"/>
                                          </p:val>
                                        </p:tav>
                                      </p:tavLst>
                                    </p:anim>
                                    <p:anim calcmode="lin" valueType="num">
                                      <p:cBhvr>
                                        <p:cTn id="46" dur="500" fill="hold"/>
                                        <p:tgtEl>
                                          <p:spTgt spid="21"/>
                                        </p:tgtEl>
                                        <p:attrNameLst>
                                          <p:attrName>ppt_h</p:attrName>
                                        </p:attrNameLst>
                                      </p:cBhvr>
                                      <p:tavLst>
                                        <p:tav tm="0">
                                          <p:val>
                                            <p:fltVal val="0"/>
                                          </p:val>
                                        </p:tav>
                                        <p:tav tm="100000">
                                          <p:val>
                                            <p:strVal val="#ppt_h"/>
                                          </p:val>
                                        </p:tav>
                                      </p:tavLst>
                                    </p:anim>
                                    <p:animEffect transition="in" filter="fad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p:cTn id="52" dur="500" fill="hold"/>
                                        <p:tgtEl>
                                          <p:spTgt spid="23"/>
                                        </p:tgtEl>
                                        <p:attrNameLst>
                                          <p:attrName>ppt_w</p:attrName>
                                        </p:attrNameLst>
                                      </p:cBhvr>
                                      <p:tavLst>
                                        <p:tav tm="0">
                                          <p:val>
                                            <p:fltVal val="0"/>
                                          </p:val>
                                        </p:tav>
                                        <p:tav tm="100000">
                                          <p:val>
                                            <p:strVal val="#ppt_w"/>
                                          </p:val>
                                        </p:tav>
                                      </p:tavLst>
                                    </p:anim>
                                    <p:anim calcmode="lin" valueType="num">
                                      <p:cBhvr>
                                        <p:cTn id="53" dur="500" fill="hold"/>
                                        <p:tgtEl>
                                          <p:spTgt spid="23"/>
                                        </p:tgtEl>
                                        <p:attrNameLst>
                                          <p:attrName>ppt_h</p:attrName>
                                        </p:attrNameLst>
                                      </p:cBhvr>
                                      <p:tavLst>
                                        <p:tav tm="0">
                                          <p:val>
                                            <p:fltVal val="0"/>
                                          </p:val>
                                        </p:tav>
                                        <p:tav tm="100000">
                                          <p:val>
                                            <p:strVal val="#ppt_h"/>
                                          </p:val>
                                        </p:tav>
                                      </p:tavLst>
                                    </p:anim>
                                    <p:animEffect transition="in" filter="fade">
                                      <p:cBhvr>
                                        <p:cTn id="5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18" grpId="0" animBg="1"/>
      <p:bldP spid="29" grpId="0" animBg="1"/>
      <p:bldP spid="19"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Google</a:t>
            </a:r>
            <a:r>
              <a:rPr kumimoji="1" lang="ja-JP" altLang="en-US" dirty="0"/>
              <a:t>が</a:t>
            </a:r>
            <a:r>
              <a:rPr kumimoji="1" lang="en-US" altLang="ja-JP" dirty="0"/>
              <a:t>Android</a:t>
            </a:r>
            <a:r>
              <a:rPr lang="ja-JP" altLang="en-US" dirty="0"/>
              <a:t>を無料で配布</a:t>
            </a:r>
            <a:r>
              <a:rPr kumimoji="1" lang="ja-JP" altLang="en-US" dirty="0"/>
              <a:t>する理由</a:t>
            </a:r>
          </a:p>
        </p:txBody>
      </p:sp>
      <p:pic>
        <p:nvPicPr>
          <p:cNvPr id="2050" name="Picture 2" descr="C:\Users\SHOJIO~1\AppData\Local\Temp\ScreenCli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124744"/>
            <a:ext cx="6440487" cy="3457575"/>
          </a:xfrm>
          <a:prstGeom prst="rect">
            <a:avLst/>
          </a:prstGeom>
          <a:noFill/>
          <a:ln>
            <a:solidFill>
              <a:schemeClr val="tx1">
                <a:lumMod val="50000"/>
                <a:lumOff val="50000"/>
              </a:schemeClr>
            </a:solidFill>
          </a:ln>
          <a:extLst>
            <a:ext uri="{909E8E84-426E-40DD-AFC4-6F175D3DCCD1}">
              <a14:hiddenFill xmlns:a14="http://schemas.microsoft.com/office/drawing/2010/main">
                <a:solidFill>
                  <a:srgbClr val="FFFFFF"/>
                </a:solidFill>
              </a14:hiddenFill>
            </a:ext>
          </a:extLst>
        </p:spPr>
      </p:pic>
      <p:sp>
        <p:nvSpPr>
          <p:cNvPr id="4" name="正方形/長方形 3"/>
          <p:cNvSpPr/>
          <p:nvPr/>
        </p:nvSpPr>
        <p:spPr bwMode="auto">
          <a:xfrm>
            <a:off x="3347864" y="3573016"/>
            <a:ext cx="5544616" cy="1440160"/>
          </a:xfrm>
          <a:prstGeom prst="rect">
            <a:avLst/>
          </a:prstGeom>
          <a:solidFill>
            <a:schemeClr val="accent6">
              <a:lumMod val="75000"/>
            </a:schemeClr>
          </a:solidFill>
          <a:ln w="38100" cap="flat" cmpd="sng" algn="ctr">
            <a:solidFill>
              <a:schemeClr val="accent6">
                <a:lumMod val="60000"/>
                <a:lumOff val="4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pPr>
            <a:r>
              <a:rPr lang="en-US" altLang="ja-JP" sz="1400" dirty="0">
                <a:solidFill>
                  <a:schemeClr val="bg1"/>
                </a:solidFill>
              </a:rPr>
              <a:t>Google</a:t>
            </a:r>
            <a:r>
              <a:rPr lang="ja-JP" altLang="en-US" sz="1400" dirty="0">
                <a:solidFill>
                  <a:schemeClr val="bg1"/>
                </a:solidFill>
              </a:rPr>
              <a:t>は</a:t>
            </a:r>
            <a:r>
              <a:rPr lang="en-US" altLang="ja-JP" sz="1400" dirty="0">
                <a:solidFill>
                  <a:schemeClr val="bg1"/>
                </a:solidFill>
              </a:rPr>
              <a:t>Android</a:t>
            </a:r>
            <a:r>
              <a:rPr lang="ja-JP" altLang="en-US" sz="1400" dirty="0">
                <a:solidFill>
                  <a:schemeClr val="bg1"/>
                </a:solidFill>
              </a:rPr>
              <a:t>を無償でハードメーカーに配布しているが、既に同</a:t>
            </a:r>
            <a:r>
              <a:rPr lang="en-US" altLang="ja-JP" sz="1400" dirty="0">
                <a:solidFill>
                  <a:schemeClr val="bg1"/>
                </a:solidFill>
              </a:rPr>
              <a:t>OS</a:t>
            </a:r>
            <a:r>
              <a:rPr lang="ja-JP" altLang="en-US" sz="1400" dirty="0">
                <a:solidFill>
                  <a:schemeClr val="bg1"/>
                </a:solidFill>
              </a:rPr>
              <a:t>から開発コストをカバーできるほどの売り上げを得ていると、同社のエ リック・シュミット</a:t>
            </a:r>
            <a:r>
              <a:rPr lang="en-US" altLang="ja-JP" sz="1400" dirty="0">
                <a:solidFill>
                  <a:schemeClr val="bg1"/>
                </a:solidFill>
              </a:rPr>
              <a:t>CEO</a:t>
            </a:r>
            <a:r>
              <a:rPr lang="ja-JP" altLang="en-US" sz="1400" dirty="0">
                <a:solidFill>
                  <a:schemeClr val="bg1"/>
                </a:solidFill>
              </a:rPr>
              <a:t>が明らかにした。</a:t>
            </a:r>
            <a:r>
              <a:rPr lang="en-US" altLang="ja-JP" sz="1400" dirty="0">
                <a:solidFill>
                  <a:schemeClr val="bg1"/>
                </a:solidFill>
              </a:rPr>
              <a:t>Android</a:t>
            </a:r>
            <a:r>
              <a:rPr lang="ja-JP" altLang="en-US" sz="1400" dirty="0">
                <a:solidFill>
                  <a:schemeClr val="bg1"/>
                </a:solidFill>
              </a:rPr>
              <a:t>によってモバイルインターネットの利用者が増え、それが</a:t>
            </a:r>
            <a:r>
              <a:rPr lang="en-US" altLang="ja-JP" sz="1400" dirty="0">
                <a:solidFill>
                  <a:schemeClr val="bg1"/>
                </a:solidFill>
              </a:rPr>
              <a:t>Google</a:t>
            </a:r>
            <a:r>
              <a:rPr lang="ja-JP" altLang="en-US" sz="1400" dirty="0" err="1">
                <a:solidFill>
                  <a:schemeClr val="bg1"/>
                </a:solidFill>
              </a:rPr>
              <a:t>の広告収入増に</a:t>
            </a:r>
            <a:r>
              <a:rPr lang="ja-JP" altLang="en-US" sz="1400" dirty="0">
                <a:solidFill>
                  <a:schemeClr val="bg1"/>
                </a:solidFill>
              </a:rPr>
              <a:t>つながったた めという。</a:t>
            </a:r>
            <a:endParaRPr lang="en-US" altLang="ja-JP" sz="1400" dirty="0">
              <a:solidFill>
                <a:schemeClr val="bg1"/>
              </a:solidFill>
            </a:endParaRPr>
          </a:p>
          <a:p>
            <a:pPr>
              <a:spcBef>
                <a:spcPct val="20000"/>
              </a:spcBef>
            </a:pPr>
            <a:r>
              <a:rPr kumimoji="0" lang="en-US" altLang="ja-JP" sz="1000" dirty="0">
                <a:solidFill>
                  <a:schemeClr val="bg1"/>
                </a:solidFill>
                <a:latin typeface="+mn-lt"/>
                <a:ea typeface="+mn-ea"/>
              </a:rPr>
              <a:t>http://www.itmedia.co.jp/news/articles/1010/08/news076.html</a:t>
            </a:r>
            <a:endParaRPr kumimoji="0" lang="ja-JP" altLang="en-US" sz="1000" b="0" i="0" u="none" strike="noStrike" cap="none" normalizeH="0" dirty="0">
              <a:ln>
                <a:noFill/>
              </a:ln>
              <a:solidFill>
                <a:schemeClr val="bg1"/>
              </a:solidFill>
              <a:effectLst/>
              <a:latin typeface="+mn-lt"/>
              <a:ea typeface="+mn-ea"/>
            </a:endParaRPr>
          </a:p>
        </p:txBody>
      </p:sp>
      <p:sp>
        <p:nvSpPr>
          <p:cNvPr id="5" name="正方形/長方形 4"/>
          <p:cNvSpPr/>
          <p:nvPr/>
        </p:nvSpPr>
        <p:spPr bwMode="auto">
          <a:xfrm>
            <a:off x="3347864" y="5085184"/>
            <a:ext cx="5544616" cy="1296144"/>
          </a:xfrm>
          <a:prstGeom prst="rect">
            <a:avLst/>
          </a:prstGeom>
          <a:solidFill>
            <a:schemeClr val="accent6">
              <a:lumMod val="75000"/>
            </a:schemeClr>
          </a:solidFill>
          <a:ln w="38100" cap="flat" cmpd="sng" algn="ctr">
            <a:solidFill>
              <a:schemeClr val="accent6">
                <a:lumMod val="60000"/>
                <a:lumOff val="4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pPr>
            <a:r>
              <a:rPr lang="ja-JP" altLang="en-US" sz="1400" dirty="0">
                <a:solidFill>
                  <a:schemeClr val="bg1"/>
                </a:solidFill>
              </a:rPr>
              <a:t>同氏は、世界中の</a:t>
            </a:r>
            <a:r>
              <a:rPr lang="en-US" altLang="ja-JP" sz="1400" dirty="0">
                <a:solidFill>
                  <a:schemeClr val="bg1"/>
                </a:solidFill>
              </a:rPr>
              <a:t>Android</a:t>
            </a:r>
            <a:r>
              <a:rPr lang="ja-JP" altLang="en-US" sz="1400" dirty="0">
                <a:solidFill>
                  <a:schemeClr val="bg1"/>
                </a:solidFill>
              </a:rPr>
              <a:t>ユーザーが</a:t>
            </a:r>
            <a:r>
              <a:rPr lang="en-US" altLang="ja-JP" sz="1400" dirty="0">
                <a:solidFill>
                  <a:schemeClr val="bg1"/>
                </a:solidFill>
              </a:rPr>
              <a:t>10</a:t>
            </a:r>
            <a:r>
              <a:rPr lang="ja-JP" altLang="en-US" sz="1400" dirty="0">
                <a:solidFill>
                  <a:schemeClr val="bg1"/>
                </a:solidFill>
              </a:rPr>
              <a:t>億人に達した時、仮に一人あたり年間</a:t>
            </a:r>
            <a:r>
              <a:rPr lang="en-US" altLang="ja-JP" sz="1400" dirty="0">
                <a:solidFill>
                  <a:schemeClr val="bg1"/>
                </a:solidFill>
              </a:rPr>
              <a:t>10</a:t>
            </a:r>
            <a:r>
              <a:rPr lang="ja-JP" altLang="en-US" sz="1400" dirty="0">
                <a:solidFill>
                  <a:schemeClr val="bg1"/>
                </a:solidFill>
              </a:rPr>
              <a:t>ドル（約</a:t>
            </a:r>
            <a:r>
              <a:rPr lang="en-US" altLang="ja-JP" sz="1400" dirty="0">
                <a:solidFill>
                  <a:schemeClr val="bg1"/>
                </a:solidFill>
              </a:rPr>
              <a:t>1000</a:t>
            </a:r>
            <a:r>
              <a:rPr lang="ja-JP" altLang="en-US" sz="1400" dirty="0">
                <a:solidFill>
                  <a:schemeClr val="bg1"/>
                </a:solidFill>
              </a:rPr>
              <a:t>円）の広告収益が見込めるとすると、</a:t>
            </a:r>
            <a:r>
              <a:rPr lang="en-US" altLang="ja-JP" sz="1400" dirty="0">
                <a:solidFill>
                  <a:schemeClr val="bg1"/>
                </a:solidFill>
              </a:rPr>
              <a:t>100</a:t>
            </a:r>
            <a:r>
              <a:rPr lang="ja-JP" altLang="en-US" sz="1400" dirty="0">
                <a:solidFill>
                  <a:schemeClr val="bg1"/>
                </a:solidFill>
              </a:rPr>
              <a:t>億ドル （約</a:t>
            </a:r>
            <a:r>
              <a:rPr lang="en-US" altLang="ja-JP" sz="1400" dirty="0">
                <a:solidFill>
                  <a:schemeClr val="bg1"/>
                </a:solidFill>
              </a:rPr>
              <a:t>1</a:t>
            </a:r>
            <a:r>
              <a:rPr lang="ja-JP" altLang="en-US" sz="1400" dirty="0">
                <a:solidFill>
                  <a:schemeClr val="bg1"/>
                </a:solidFill>
              </a:rPr>
              <a:t>兆円）の収益になるだろうとも語っている。これは年商約</a:t>
            </a:r>
            <a:r>
              <a:rPr lang="en-US" altLang="ja-JP" sz="1400" dirty="0">
                <a:solidFill>
                  <a:schemeClr val="bg1"/>
                </a:solidFill>
              </a:rPr>
              <a:t>210</a:t>
            </a:r>
            <a:r>
              <a:rPr lang="ja-JP" altLang="en-US" sz="1400" dirty="0">
                <a:solidFill>
                  <a:schemeClr val="bg1"/>
                </a:solidFill>
              </a:rPr>
              <a:t>億ドル（約</a:t>
            </a:r>
            <a:r>
              <a:rPr lang="en-US" altLang="ja-JP" sz="1400" dirty="0">
                <a:solidFill>
                  <a:schemeClr val="bg1"/>
                </a:solidFill>
              </a:rPr>
              <a:t>2</a:t>
            </a:r>
            <a:r>
              <a:rPr lang="ja-JP" altLang="en-US" sz="1400" dirty="0">
                <a:solidFill>
                  <a:schemeClr val="bg1"/>
                </a:solidFill>
              </a:rPr>
              <a:t>兆</a:t>
            </a:r>
            <a:r>
              <a:rPr lang="en-US" altLang="ja-JP" sz="1400" dirty="0">
                <a:solidFill>
                  <a:schemeClr val="bg1"/>
                </a:solidFill>
              </a:rPr>
              <a:t>1</a:t>
            </a:r>
            <a:r>
              <a:rPr lang="ja-JP" altLang="en-US" sz="1400" dirty="0">
                <a:solidFill>
                  <a:schemeClr val="bg1"/>
                </a:solidFill>
              </a:rPr>
              <a:t>千万円）のグーグルにとっても十分大きな収益源になるだろう。（</a:t>
            </a:r>
            <a:r>
              <a:rPr lang="en-US" altLang="ja-JP" sz="1400" dirty="0">
                <a:solidFill>
                  <a:schemeClr val="bg1"/>
                </a:solidFill>
              </a:rPr>
              <a:t>※</a:t>
            </a:r>
            <a:r>
              <a:rPr lang="ja-JP" altLang="en-US" sz="1400" dirty="0">
                <a:solidFill>
                  <a:schemeClr val="bg1"/>
                </a:solidFill>
              </a:rPr>
              <a:t>為 替</a:t>
            </a:r>
            <a:r>
              <a:rPr lang="en-US" altLang="ja-JP" sz="1400" dirty="0">
                <a:solidFill>
                  <a:schemeClr val="bg1"/>
                </a:solidFill>
              </a:rPr>
              <a:t>1</a:t>
            </a:r>
            <a:r>
              <a:rPr lang="ja-JP" altLang="en-US" sz="1400" dirty="0">
                <a:solidFill>
                  <a:schemeClr val="bg1"/>
                </a:solidFill>
              </a:rPr>
              <a:t>ドル</a:t>
            </a:r>
            <a:r>
              <a:rPr lang="en-US" altLang="ja-JP" sz="1400" dirty="0">
                <a:solidFill>
                  <a:schemeClr val="bg1"/>
                </a:solidFill>
              </a:rPr>
              <a:t>100</a:t>
            </a:r>
            <a:r>
              <a:rPr lang="ja-JP" altLang="en-US" sz="1400" dirty="0">
                <a:solidFill>
                  <a:schemeClr val="bg1"/>
                </a:solidFill>
              </a:rPr>
              <a:t>円計算の場合）</a:t>
            </a:r>
            <a:br>
              <a:rPr lang="ja-JP" altLang="en-US" sz="1400" dirty="0">
                <a:solidFill>
                  <a:schemeClr val="bg1"/>
                </a:solidFill>
              </a:rPr>
            </a:br>
            <a:r>
              <a:rPr lang="en-US" altLang="ja-JP" sz="1000" dirty="0">
                <a:solidFill>
                  <a:schemeClr val="bg1"/>
                </a:solidFill>
              </a:rPr>
              <a:t>http://octoba.net/archives/20101008-android-news.html</a:t>
            </a:r>
            <a:endParaRPr kumimoji="0" lang="ja-JP" altLang="en-US" sz="1000" b="0" i="0" u="none" strike="noStrike" cap="none" normalizeH="0" dirty="0">
              <a:ln>
                <a:noFill/>
              </a:ln>
              <a:solidFill>
                <a:schemeClr val="bg1"/>
              </a:solidFill>
              <a:effectLst/>
            </a:endParaRPr>
          </a:p>
        </p:txBody>
      </p:sp>
    </p:spTree>
    <p:extLst>
      <p:ext uri="{BB962C8B-B14F-4D97-AF65-F5344CB8AC3E}">
        <p14:creationId xmlns:p14="http://schemas.microsoft.com/office/powerpoint/2010/main" val="84179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a:t>Google </a:t>
            </a:r>
            <a:r>
              <a:rPr kumimoji="1" lang="ja-JP" altLang="en-US" dirty="0"/>
              <a:t>と </a:t>
            </a:r>
            <a:r>
              <a:rPr kumimoji="1" lang="en-US" altLang="ja-JP" dirty="0"/>
              <a:t>Apple </a:t>
            </a:r>
            <a:r>
              <a:rPr kumimoji="1" lang="ja-JP" altLang="en-US" dirty="0"/>
              <a:t>は競合なのか？</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908720"/>
            <a:ext cx="5198252" cy="53285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正方形/長方形 4"/>
          <p:cNvSpPr/>
          <p:nvPr/>
        </p:nvSpPr>
        <p:spPr>
          <a:xfrm>
            <a:off x="2339752" y="6381328"/>
            <a:ext cx="6660232" cy="230832"/>
          </a:xfrm>
          <a:prstGeom prst="rect">
            <a:avLst/>
          </a:prstGeom>
        </p:spPr>
        <p:txBody>
          <a:bodyPr wrap="square">
            <a:spAutoFit/>
          </a:bodyPr>
          <a:lstStyle/>
          <a:p>
            <a:pPr algn="r"/>
            <a:r>
              <a:rPr lang="en-US" altLang="ja-JP" sz="900"/>
              <a:t>http://jp.techcrunch.com/archives/20130212google-to-pay-apple-1-billion-next-year-to-be-default-search-engine-on-ios/</a:t>
            </a:r>
            <a:endParaRPr lang="ja-JP" altLang="en-US" sz="900"/>
          </a:p>
        </p:txBody>
      </p:sp>
    </p:spTree>
    <p:extLst>
      <p:ext uri="{BB962C8B-B14F-4D97-AF65-F5344CB8AC3E}">
        <p14:creationId xmlns:p14="http://schemas.microsoft.com/office/powerpoint/2010/main" val="454733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ja-JP" altLang="en-US" sz="2400" dirty="0">
                <a:solidFill>
                  <a:schemeClr val="bg1"/>
                </a:solidFill>
                <a:effectLst/>
                <a:latin typeface="Arial"/>
                <a:ea typeface="HGP創英角ｺﾞｼｯｸUB" pitchFamily="50" charset="-128"/>
                <a:cs typeface="Arial"/>
              </a:rPr>
              <a:t>各社の収益源</a:t>
            </a: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3187269705"/>
      </p:ext>
    </p:extLst>
  </p:cSld>
  <p:clrMapOvr>
    <a:masterClrMapping/>
  </p:clrMapOvr>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ACBD"/>
        </a:solidFill>
        <a:ln>
          <a:noFill/>
        </a:ln>
      </a:spPr>
      <a:bodyPr rtlCol="0" anchor="ctr"/>
      <a:lstStyle>
        <a:defPPr>
          <a:defRPr sz="1200" dirty="0">
            <a:solidFill>
              <a:srgbClr val="FFFFFF"/>
            </a:solidFill>
            <a:latin typeface="ＭＳ Ｐゴシック"/>
            <a:ea typeface="ＭＳ Ｐゴシック"/>
            <a:cs typeface="ＭＳ Ｐゴシック"/>
          </a:defRPr>
        </a:defPPr>
      </a:lstStyle>
      <a:style>
        <a:lnRef idx="2">
          <a:schemeClr val="dk1"/>
        </a:lnRef>
        <a:fillRef idx="1">
          <a:schemeClr val="lt1"/>
        </a:fillRef>
        <a:effectRef idx="0">
          <a:schemeClr val="dk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2588</TotalTime>
  <Words>2315</Words>
  <Application>Microsoft Office PowerPoint</Application>
  <PresentationFormat>画面に合わせる (4:3)</PresentationFormat>
  <Paragraphs>154</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American Typewriter</vt:lpstr>
      <vt:lpstr>HGP創英角ｺﾞｼｯｸUB</vt:lpstr>
      <vt:lpstr>ＭＳ Ｐゴシック</vt:lpstr>
      <vt:lpstr>Meiryo</vt:lpstr>
      <vt:lpstr>Arial</vt:lpstr>
      <vt:lpstr>Calibri</vt:lpstr>
      <vt:lpstr>NC標準テンプレート</vt:lpstr>
      <vt:lpstr>PowerPoint プレゼンテーション</vt:lpstr>
      <vt:lpstr>トレンドの深層を知り、未来を予測する</vt:lpstr>
      <vt:lpstr>テクノロジーは連続し、相互に関連している</vt:lpstr>
      <vt:lpstr>この塾で学んで頂きたいこと</vt:lpstr>
      <vt:lpstr>PowerPoint プレゼンテーション</vt:lpstr>
      <vt:lpstr>Googleは何の会社なのか？</vt:lpstr>
      <vt:lpstr>GoogleがAndroidを無料で配布する理由</vt:lpstr>
      <vt:lpstr>Google と Apple は競合なのか？</vt:lpstr>
      <vt:lpstr>PowerPoint プレゼンテーション</vt:lpstr>
      <vt:lpstr>主要5社の収益源</vt:lpstr>
      <vt:lpstr>デジタルトランスフォーメーション</vt:lpstr>
    </vt:vector>
  </TitlesOfParts>
  <Company>NetCommerce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大越 章司</cp:lastModifiedBy>
  <cp:revision>159</cp:revision>
  <dcterms:created xsi:type="dcterms:W3CDTF">2014-04-30T01:58:06Z</dcterms:created>
  <dcterms:modified xsi:type="dcterms:W3CDTF">2018-10-10T07:24:15Z</dcterms:modified>
</cp:coreProperties>
</file>