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1201" r:id="rId2"/>
    <p:sldId id="1212" r:id="rId3"/>
    <p:sldId id="1324" r:id="rId4"/>
    <p:sldId id="2589" r:id="rId5"/>
    <p:sldId id="1323" r:id="rId6"/>
    <p:sldId id="1325" r:id="rId7"/>
    <p:sldId id="2590" r:id="rId8"/>
    <p:sldId id="1326" r:id="rId9"/>
    <p:sldId id="1328" r:id="rId10"/>
    <p:sldId id="1329" r:id="rId11"/>
    <p:sldId id="1327" r:id="rId12"/>
    <p:sldId id="1330" r:id="rId13"/>
    <p:sldId id="1331" r:id="rId14"/>
    <p:sldId id="1332" r:id="rId15"/>
    <p:sldId id="1333" r:id="rId16"/>
    <p:sldId id="1334" r:id="rId17"/>
    <p:sldId id="1335" r:id="rId18"/>
    <p:sldId id="1336" r:id="rId19"/>
    <p:sldId id="1338" r:id="rId20"/>
    <p:sldId id="1340" r:id="rId21"/>
    <p:sldId id="1341" r:id="rId22"/>
    <p:sldId id="2677" r:id="rId23"/>
    <p:sldId id="3008" r:id="rId24"/>
    <p:sldId id="1315" r:id="rId25"/>
    <p:sldId id="1316" r:id="rId26"/>
    <p:sldId id="1317" r:id="rId27"/>
    <p:sldId id="2974" r:id="rId28"/>
    <p:sldId id="1319" r:id="rId29"/>
    <p:sldId id="1320" r:id="rId30"/>
    <p:sldId id="2975" r:id="rId31"/>
    <p:sldId id="971" r:id="rId32"/>
    <p:sldId id="2978" r:id="rId33"/>
    <p:sldId id="1342" r:id="rId34"/>
    <p:sldId id="1343" r:id="rId35"/>
    <p:sldId id="1344" r:id="rId36"/>
    <p:sldId id="1345" r:id="rId37"/>
    <p:sldId id="1346" r:id="rId38"/>
    <p:sldId id="2952" r:id="rId39"/>
    <p:sldId id="2953" r:id="rId40"/>
    <p:sldId id="2954" r:id="rId41"/>
    <p:sldId id="2665" r:id="rId42"/>
    <p:sldId id="2689" r:id="rId43"/>
    <p:sldId id="1386" r:id="rId44"/>
    <p:sldId id="2265" r:id="rId45"/>
    <p:sldId id="2266" r:id="rId46"/>
    <p:sldId id="2267" r:id="rId47"/>
    <p:sldId id="2577" r:id="rId48"/>
    <p:sldId id="2268" r:id="rId49"/>
    <p:sldId id="3010" r:id="rId50"/>
    <p:sldId id="3009" r:id="rId51"/>
    <p:sldId id="2950" r:id="rId52"/>
    <p:sldId id="3001" r:id="rId53"/>
    <p:sldId id="2290" r:id="rId54"/>
    <p:sldId id="2292" r:id="rId55"/>
    <p:sldId id="638" r:id="rId56"/>
    <p:sldId id="1404" r:id="rId57"/>
    <p:sldId id="1378" r:id="rId58"/>
    <p:sldId id="3007" r:id="rId59"/>
    <p:sldId id="782" r:id="rId60"/>
    <p:sldId id="1362" r:id="rId61"/>
    <p:sldId id="2722" r:id="rId62"/>
    <p:sldId id="635" r:id="rId63"/>
    <p:sldId id="727" r:id="rId64"/>
    <p:sldId id="724" r:id="rId65"/>
    <p:sldId id="637" r:id="rId66"/>
    <p:sldId id="636" r:id="rId67"/>
    <p:sldId id="639" r:id="rId68"/>
    <p:sldId id="715" r:id="rId6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93CDDD"/>
    <a:srgbClr val="E46C0A"/>
    <a:srgbClr val="275690"/>
    <a:srgbClr val="FFFD78"/>
    <a:srgbClr val="D6D6D6"/>
    <a:srgbClr val="FF6666"/>
    <a:srgbClr val="376092"/>
    <a:srgbClr val="00B0F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805"/>
    <p:restoredTop sz="94181" autoAdjust="0"/>
  </p:normalViewPr>
  <p:slideViewPr>
    <p:cSldViewPr snapToObjects="1" showGuides="1">
      <p:cViewPr varScale="1">
        <p:scale>
          <a:sx n="225" d="100"/>
          <a:sy n="225" d="100"/>
        </p:scale>
        <p:origin x="1648" y="184"/>
      </p:cViewPr>
      <p:guideLst>
        <p:guide orient="horz" pos="527"/>
        <p:guide pos="2880"/>
      </p:guideLst>
    </p:cSldViewPr>
  </p:slideViewPr>
  <p:notesTextViewPr>
    <p:cViewPr>
      <p:scale>
        <a:sx n="100" d="100"/>
        <a:sy n="100" d="100"/>
      </p:scale>
      <p:origin x="0" y="0"/>
    </p:cViewPr>
  </p:notesTextViewPr>
  <p:sorterViewPr>
    <p:cViewPr varScale="1">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2018/10/17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2018/10/17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tpro.nikkeibp.co.jp/atcl/news/14/11200199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2716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【図解】コレ１枚でわかるクラウドがもたらす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の新たな価値</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の価値が大きく変化しつつあります。</a:t>
            </a:r>
          </a:p>
          <a:p>
            <a:r>
              <a:rPr kumimoji="1" lang="ja-JP" altLang="ja-JP" sz="1200" kern="1200" dirty="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年のサービス開始以来、約</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回、一貫して値下げを繰り返しています。これに追従するように、</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の難しさは隠蔽され、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利用者の裾野をこれまでになく拡大しつつあります。</a:t>
            </a:r>
          </a:p>
          <a:p>
            <a:r>
              <a:rPr kumimoji="1" lang="ja-JP" altLang="ja-JP" sz="1200" kern="1200" dirty="0">
                <a:solidFill>
                  <a:schemeClr val="tx1"/>
                </a:solidFill>
                <a:effectLst/>
                <a:latin typeface="+mn-lt"/>
                <a:ea typeface="+mn-ea"/>
                <a:cs typeface="+mn-cs"/>
              </a:rPr>
              <a:t>これに伴い、ビジネスや日常における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の価値は、向上してゆきます。同時に、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のアンビエント化」をもたらしつつあると言えるでしょう。</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54920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94723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17</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919163" y="746125"/>
            <a:ext cx="4972050" cy="3729038"/>
          </a:xfrm>
          <a:ln/>
        </p:spPr>
      </p:sp>
      <p:sp>
        <p:nvSpPr>
          <p:cNvPr id="81924" name="Rectangle 3"/>
          <p:cNvSpPr>
            <a:spLocks noGrp="1" noChangeArrowheads="1"/>
          </p:cNvSpPr>
          <p:nvPr>
            <p:ph type="body" idx="1"/>
          </p:nvPr>
        </p:nvSpPr>
        <p:spPr>
          <a:xfrm>
            <a:off x="908262" y="4721231"/>
            <a:ext cx="4990676" cy="4473575"/>
          </a:xfrm>
          <a:noFill/>
        </p:spPr>
        <p:txBody>
          <a:bodyPr/>
          <a:lstStyle/>
          <a:p>
            <a:r>
              <a:rPr kumimoji="1" lang="ja-JP" altLang="ja-JP" sz="1200" kern="1200" dirty="0">
                <a:solidFill>
                  <a:schemeClr val="tx1"/>
                </a:solidFill>
                <a:effectLst/>
                <a:latin typeface="+mn-lt"/>
                <a:ea typeface="+mn-ea"/>
                <a:cs typeface="+mn-cs"/>
              </a:rPr>
              <a:t>「クラウド・コンピューティング」という言葉は、</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年、当時</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CEO</a:t>
            </a:r>
            <a:r>
              <a:rPr kumimoji="1" lang="ja-JP" altLang="ja-JP" sz="1200" kern="1200" dirty="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a:solidFill>
                  <a:schemeClr val="tx1"/>
                </a:solidFill>
                <a:effectLst/>
                <a:latin typeface="+mn-lt"/>
                <a:ea typeface="+mn-ea"/>
                <a:cs typeface="+mn-cs"/>
              </a:rPr>
              <a:t>2009</a:t>
            </a:r>
            <a:r>
              <a:rPr kumimoji="1" lang="ja-JP" altLang="ja-JP" sz="1200" kern="1200" dirty="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a:solidFill>
                  <a:schemeClr val="tx1"/>
                </a:solidFill>
                <a:effectLst/>
                <a:latin typeface="+mn-lt"/>
                <a:ea typeface="+mn-ea"/>
                <a:cs typeface="+mn-cs"/>
              </a:rPr>
              <a:t>(National Institute of Standards and Technology : </a:t>
            </a:r>
            <a:r>
              <a:rPr kumimoji="1" lang="ja-JP" altLang="ja-JP" sz="1200" kern="1200" dirty="0">
                <a:solidFill>
                  <a:schemeClr val="tx1"/>
                </a:solidFill>
                <a:effectLst/>
                <a:latin typeface="+mn-lt"/>
                <a:ea typeface="+mn-ea"/>
                <a:cs typeface="+mn-cs"/>
              </a:rPr>
              <a:t>通称</a:t>
            </a:r>
            <a:r>
              <a:rPr kumimoji="1" lang="en-US" altLang="ja-JP" sz="1200" kern="1200" dirty="0">
                <a:solidFill>
                  <a:schemeClr val="tx1"/>
                </a:solidFill>
                <a:effectLst/>
                <a:latin typeface="+mn-lt"/>
                <a:ea typeface="+mn-ea"/>
                <a:cs typeface="+mn-cs"/>
              </a:rPr>
              <a:t>NIST)</a:t>
            </a:r>
            <a:r>
              <a:rPr kumimoji="1" lang="ja-JP" altLang="ja-JP" sz="1200" kern="1200" dirty="0">
                <a:solidFill>
                  <a:schemeClr val="tx1"/>
                </a:solidFill>
                <a:effectLst/>
                <a:latin typeface="+mn-lt"/>
                <a:ea typeface="+mn-ea"/>
                <a:cs typeface="+mn-cs"/>
              </a:rPr>
              <a:t>が、「クラウドの定義</a:t>
            </a:r>
            <a:r>
              <a:rPr kumimoji="1" lang="en-US" altLang="ja-JP" sz="1200" kern="1200" dirty="0">
                <a:solidFill>
                  <a:schemeClr val="tx1"/>
                </a:solidFill>
                <a:effectLst/>
                <a:latin typeface="+mn-lt"/>
                <a:ea typeface="+mn-ea"/>
                <a:cs typeface="+mn-cs"/>
              </a:rPr>
              <a:t>(The NIST Definition of Cloud Computing)</a:t>
            </a:r>
            <a:r>
              <a:rPr kumimoji="1" lang="ja-JP" altLang="ja-JP" sz="1200" kern="1200" dirty="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a:solidFill>
                  <a:schemeClr val="tx1"/>
                </a:solidFill>
                <a:effectLst/>
                <a:latin typeface="+mn-lt"/>
                <a:ea typeface="+mn-ea"/>
                <a:cs typeface="+mn-cs"/>
              </a:rPr>
              <a:t>NIST</a:t>
            </a:r>
            <a:r>
              <a:rPr kumimoji="1" lang="ja-JP" altLang="ja-JP" sz="1200" kern="1200" dirty="0">
                <a:solidFill>
                  <a:schemeClr val="tx1"/>
                </a:solidFill>
                <a:effectLst/>
                <a:latin typeface="+mn-lt"/>
                <a:ea typeface="+mn-ea"/>
                <a:cs typeface="+mn-cs"/>
              </a:rPr>
              <a:t>の定義には、次のような記述があります。</a:t>
            </a:r>
          </a:p>
          <a:p>
            <a:r>
              <a:rPr kumimoji="1" lang="ja-JP" altLang="ja-JP" sz="1200" kern="1200" dirty="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a:solidFill>
                  <a:schemeClr val="tx1"/>
                </a:solidFill>
                <a:effectLst/>
                <a:latin typeface="+mn-lt"/>
                <a:ea typeface="+mn-ea"/>
                <a:cs typeface="+mn-cs"/>
              </a:rPr>
              <a:t>(Service Model)</a:t>
            </a:r>
            <a:r>
              <a:rPr kumimoji="1" lang="ja-JP" altLang="ja-JP" sz="1200" kern="1200" dirty="0">
                <a:solidFill>
                  <a:schemeClr val="tx1"/>
                </a:solidFill>
                <a:effectLst/>
                <a:latin typeface="+mn-lt"/>
                <a:ea typeface="+mn-ea"/>
                <a:cs typeface="+mn-cs"/>
              </a:rPr>
              <a:t>」と「配置モデル</a:t>
            </a:r>
            <a:r>
              <a:rPr kumimoji="1" lang="en-US" altLang="ja-JP" sz="1200" kern="1200" dirty="0">
                <a:solidFill>
                  <a:schemeClr val="tx1"/>
                </a:solidFill>
                <a:effectLst/>
                <a:latin typeface="+mn-lt"/>
                <a:ea typeface="+mn-ea"/>
                <a:cs typeface="+mn-cs"/>
              </a:rPr>
              <a:t>(Deployment Model)</a:t>
            </a:r>
            <a:r>
              <a:rPr kumimoji="1" lang="ja-JP" altLang="ja-JP" sz="1200" kern="1200" dirty="0">
                <a:solidFill>
                  <a:schemeClr val="tx1"/>
                </a:solidFill>
                <a:effectLst/>
                <a:latin typeface="+mn-lt"/>
                <a:ea typeface="+mn-ea"/>
                <a:cs typeface="+mn-cs"/>
              </a:rPr>
              <a:t>」に分類、また、クラウドに備わっていなくてはならない「</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つの必須の特徴」をあげています。</a:t>
            </a:r>
          </a:p>
          <a:p>
            <a:r>
              <a:rPr kumimoji="1" lang="ja-JP" altLang="ja-JP" sz="1200" kern="1200" dirty="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a:p>
          <a:p>
            <a:pPr eaLnBrk="1" hangingPunct="1"/>
            <a:endParaRPr lang="ja-JP" altLang="en-US" dirty="0"/>
          </a:p>
        </p:txBody>
      </p:sp>
    </p:spTree>
    <p:extLst>
      <p:ext uri="{BB962C8B-B14F-4D97-AF65-F5344CB8AC3E}">
        <p14:creationId xmlns:p14="http://schemas.microsoft.com/office/powerpoint/2010/main" val="13322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18</a:t>
            </a:fld>
            <a:endParaRPr lang="en-US" altLang="ja-JP"/>
          </a:p>
        </p:txBody>
      </p:sp>
      <p:sp>
        <p:nvSpPr>
          <p:cNvPr id="28674" name="Rectangle 2"/>
          <p:cNvSpPr>
            <a:spLocks noGrp="1" noRot="1" noChangeAspect="1" noChangeArrowheads="1" noTextEdit="1"/>
          </p:cNvSpPr>
          <p:nvPr>
            <p:ph type="sldImg"/>
          </p:nvPr>
        </p:nvSpPr>
        <p:spPr>
          <a:xfrm>
            <a:off x="919163" y="746125"/>
            <a:ext cx="4972050" cy="3729038"/>
          </a:xfrm>
          <a:ln/>
        </p:spPr>
      </p:sp>
      <p:sp>
        <p:nvSpPr>
          <p:cNvPr id="28675" name="Rectangle 3"/>
          <p:cNvSpPr>
            <a:spLocks noGrp="1" noChangeArrowheads="1"/>
          </p:cNvSpPr>
          <p:nvPr>
            <p:ph type="body" idx="1"/>
          </p:nvPr>
        </p:nvSpPr>
        <p:spPr>
          <a:xfrm>
            <a:off x="908359" y="4720870"/>
            <a:ext cx="4990482" cy="4473648"/>
          </a:xfrm>
          <a:noFill/>
          <a:ln/>
        </p:spPr>
        <p:txBody>
          <a:bodyPr/>
          <a:lstStyle/>
          <a:p>
            <a:r>
              <a:rPr kumimoji="1" lang="ja-JP" altLang="ja-JP" sz="1200" kern="1200" dirty="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a:solidFill>
                  <a:schemeClr val="tx1"/>
                </a:solidFill>
                <a:effectLst/>
                <a:latin typeface="+mn-lt"/>
                <a:ea typeface="+mn-ea"/>
                <a:cs typeface="+mn-cs"/>
              </a:rPr>
              <a:t>Service Model</a:t>
            </a:r>
            <a:r>
              <a:rPr kumimoji="1" lang="ja-JP" altLang="ja-JP" sz="1200" kern="1200" dirty="0">
                <a:solidFill>
                  <a:schemeClr val="tx1"/>
                </a:solidFill>
                <a:effectLst/>
                <a:latin typeface="+mn-lt"/>
                <a:ea typeface="+mn-ea"/>
                <a:cs typeface="+mn-cs"/>
              </a:rPr>
              <a:t>）」です。</a:t>
            </a:r>
          </a:p>
          <a:p>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 as a Service</a:t>
            </a:r>
            <a:r>
              <a:rPr kumimoji="1" lang="ja-JP" altLang="ja-JP" sz="1200" kern="1200" dirty="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a:solidFill>
                  <a:schemeClr val="tx1"/>
                </a:solidFill>
                <a:effectLst/>
                <a:latin typeface="+mn-lt"/>
                <a:ea typeface="+mn-ea"/>
                <a:cs typeface="+mn-cs"/>
              </a:rPr>
              <a:t>Salesforce.com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 Apps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 Office 365</a:t>
            </a:r>
            <a:r>
              <a:rPr kumimoji="1" lang="ja-JP" altLang="ja-JP" sz="1200" kern="1200" dirty="0">
                <a:solidFill>
                  <a:schemeClr val="tx1"/>
                </a:solidFill>
                <a:effectLst/>
                <a:latin typeface="+mn-lt"/>
                <a:ea typeface="+mn-ea"/>
                <a:cs typeface="+mn-cs"/>
              </a:rPr>
              <a:t>などがあります。</a:t>
            </a:r>
          </a:p>
          <a:p>
            <a:r>
              <a:rPr kumimoji="1" lang="en-US" altLang="ja-JP" sz="1200" kern="1200" dirty="0" err="1">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Platform as a Service</a:t>
            </a:r>
            <a:r>
              <a:rPr kumimoji="1" lang="ja-JP" altLang="ja-JP" sz="1200" kern="1200" dirty="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a:solidFill>
                  <a:schemeClr val="tx1"/>
                </a:solidFill>
                <a:effectLst/>
                <a:latin typeface="+mn-lt"/>
                <a:ea typeface="+mn-ea"/>
                <a:cs typeface="+mn-cs"/>
              </a:rPr>
              <a:t>Microsoft Azure Platform</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Force.com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 App Engine</a:t>
            </a:r>
            <a:r>
              <a:rPr kumimoji="1" lang="ja-JP" altLang="ja-JP" sz="1200" kern="1200" dirty="0">
                <a:solidFill>
                  <a:schemeClr val="tx1"/>
                </a:solidFill>
                <a:effectLst/>
                <a:latin typeface="+mn-lt"/>
                <a:ea typeface="+mn-ea"/>
                <a:cs typeface="+mn-cs"/>
              </a:rPr>
              <a:t>などがあげられます。</a:t>
            </a:r>
          </a:p>
          <a:p>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Infrastructure as a Service</a:t>
            </a:r>
            <a:r>
              <a:rPr kumimoji="1" lang="ja-JP" altLang="ja-JP" sz="1200" kern="1200" dirty="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a:solidFill>
                  <a:schemeClr val="tx1"/>
                </a:solidFill>
                <a:effectLst/>
                <a:latin typeface="+mn-lt"/>
                <a:ea typeface="+mn-ea"/>
                <a:cs typeface="+mn-cs"/>
              </a:rPr>
              <a:t>Amazon EC2</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IIJ GIO</a:t>
            </a:r>
            <a:r>
              <a:rPr kumimoji="1" lang="ja-JP" altLang="ja-JP" sz="1200" kern="1200" dirty="0">
                <a:solidFill>
                  <a:schemeClr val="tx1"/>
                </a:solidFill>
                <a:effectLst/>
                <a:latin typeface="+mn-lt"/>
                <a:ea typeface="+mn-ea"/>
                <a:cs typeface="+mn-cs"/>
              </a:rPr>
              <a:t>クラウド、</a:t>
            </a:r>
            <a:r>
              <a:rPr kumimoji="1" lang="en-US" altLang="ja-JP" sz="1200" kern="1200" dirty="0">
                <a:solidFill>
                  <a:schemeClr val="tx1"/>
                </a:solidFill>
                <a:effectLst/>
                <a:latin typeface="+mn-lt"/>
                <a:ea typeface="+mn-ea"/>
                <a:cs typeface="+mn-cs"/>
              </a:rPr>
              <a:t>Google Compute Engine</a:t>
            </a:r>
            <a:r>
              <a:rPr kumimoji="1" lang="ja-JP" altLang="ja-JP" sz="1200" kern="1200" dirty="0">
                <a:solidFill>
                  <a:schemeClr val="tx1"/>
                </a:solidFill>
                <a:effectLst/>
                <a:latin typeface="+mn-lt"/>
                <a:ea typeface="+mn-ea"/>
                <a:cs typeface="+mn-cs"/>
              </a:rPr>
              <a:t>などがあげられます。</a:t>
            </a:r>
          </a:p>
          <a:p>
            <a:pPr eaLnBrk="1" hangingPunct="1"/>
            <a:endParaRPr lang="ja-JP" altLang="en-US" dirty="0"/>
          </a:p>
        </p:txBody>
      </p:sp>
    </p:spTree>
    <p:extLst>
      <p:ext uri="{BB962C8B-B14F-4D97-AF65-F5344CB8AC3E}">
        <p14:creationId xmlns:p14="http://schemas.microsoft.com/office/powerpoint/2010/main" val="420025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19</a:t>
            </a:fld>
            <a:endParaRPr lang="en-US" altLang="ja-JP" dirty="0"/>
          </a:p>
        </p:txBody>
      </p:sp>
      <p:sp>
        <p:nvSpPr>
          <p:cNvPr id="22530" name="Rectangle 2"/>
          <p:cNvSpPr>
            <a:spLocks noGrp="1" noRot="1" noChangeAspect="1" noChangeArrowheads="1" noTextEdit="1"/>
          </p:cNvSpPr>
          <p:nvPr>
            <p:ph type="sldImg"/>
          </p:nvPr>
        </p:nvSpPr>
        <p:spPr>
          <a:xfrm>
            <a:off x="919163" y="746125"/>
            <a:ext cx="4970462" cy="3729038"/>
          </a:xfrm>
          <a:ln/>
        </p:spPr>
      </p:sp>
      <p:sp>
        <p:nvSpPr>
          <p:cNvPr id="22531" name="Rectangle 3"/>
          <p:cNvSpPr>
            <a:spLocks noGrp="1" noChangeArrowheads="1"/>
          </p:cNvSpPr>
          <p:nvPr>
            <p:ph type="body" idx="1"/>
          </p:nvPr>
        </p:nvSpPr>
        <p:spPr>
          <a:xfrm>
            <a:off x="679309" y="4720870"/>
            <a:ext cx="5448583" cy="4473648"/>
          </a:xfrm>
          <a:noFill/>
          <a:ln/>
        </p:spPr>
        <p:txBody>
          <a:bodyPr/>
          <a:lstStyle/>
          <a:p>
            <a:r>
              <a:rPr kumimoji="1" lang="ja-JP" altLang="ja-JP" sz="1200" kern="1200" dirty="0">
                <a:solidFill>
                  <a:schemeClr val="tx1"/>
                </a:solidFill>
                <a:effectLst/>
                <a:latin typeface="+mn-lt"/>
                <a:ea typeface="+mn-ea"/>
                <a:cs typeface="+mn-cs"/>
              </a:rPr>
              <a:t>次は、「配置モデル（</a:t>
            </a:r>
            <a:r>
              <a:rPr kumimoji="1" lang="en-US" altLang="ja-JP" sz="1200" kern="1200" dirty="0">
                <a:solidFill>
                  <a:schemeClr val="tx1"/>
                </a:solidFill>
                <a:effectLst/>
                <a:latin typeface="+mn-lt"/>
                <a:ea typeface="+mn-ea"/>
                <a:cs typeface="+mn-cs"/>
              </a:rPr>
              <a:t>Deployment Model</a:t>
            </a:r>
            <a:r>
              <a:rPr kumimoji="1" lang="ja-JP" altLang="ja-JP" sz="1200" kern="1200" dirty="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a:solidFill>
                  <a:schemeClr val="tx1"/>
                </a:solidFill>
                <a:effectLst/>
                <a:latin typeface="+mn-lt"/>
                <a:ea typeface="+mn-ea"/>
                <a:cs typeface="+mn-cs"/>
              </a:rPr>
              <a:t>他にも</a:t>
            </a:r>
            <a:r>
              <a:rPr kumimoji="1" lang="en-US" altLang="ja-JP" sz="1200" kern="1200" dirty="0">
                <a:solidFill>
                  <a:schemeClr val="tx1"/>
                </a:solidFill>
                <a:effectLst/>
                <a:latin typeface="+mn-lt"/>
                <a:ea typeface="+mn-ea"/>
                <a:cs typeface="+mn-cs"/>
              </a:rPr>
              <a:t>NIST</a:t>
            </a:r>
            <a:r>
              <a:rPr kumimoji="1" lang="ja-JP" altLang="ja-JP" sz="1200" kern="1200" dirty="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a:solidFill>
                  <a:schemeClr val="tx1"/>
                </a:solidFill>
                <a:effectLst/>
                <a:latin typeface="+mn-lt"/>
                <a:ea typeface="+mn-ea"/>
                <a:cs typeface="+mn-cs"/>
              </a:rPr>
              <a:t>VPN: Virtual Private Network</a:t>
            </a:r>
            <a:r>
              <a:rPr kumimoji="1" lang="ja-JP" altLang="ja-JP" sz="1200" kern="1200" dirty="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a:solidFill>
                  <a:schemeClr val="tx1"/>
                </a:solidFill>
                <a:effectLst/>
                <a:latin typeface="+mn-lt"/>
                <a:ea typeface="+mn-ea"/>
                <a:cs typeface="+mn-cs"/>
              </a:rPr>
              <a:t>パブリックとプライベートのふたつを組み合わせて利用する形態をハイブリッド・クラウドといいます。</a:t>
            </a:r>
          </a:p>
        </p:txBody>
      </p:sp>
    </p:spTree>
    <p:extLst>
      <p:ext uri="{BB962C8B-B14F-4D97-AF65-F5344CB8AC3E}">
        <p14:creationId xmlns:p14="http://schemas.microsoft.com/office/powerpoint/2010/main" val="416705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20</a:t>
            </a:fld>
            <a:endParaRPr lang="en-US" altLang="ja-JP"/>
          </a:p>
        </p:txBody>
      </p:sp>
      <p:sp>
        <p:nvSpPr>
          <p:cNvPr id="30722" name="Rectangle 2"/>
          <p:cNvSpPr>
            <a:spLocks noGrp="1" noRot="1" noChangeAspect="1" noChangeArrowheads="1" noTextEdit="1"/>
          </p:cNvSpPr>
          <p:nvPr>
            <p:ph type="sldImg"/>
          </p:nvPr>
        </p:nvSpPr>
        <p:spPr>
          <a:xfrm>
            <a:off x="920750" y="747713"/>
            <a:ext cx="4965700" cy="3724275"/>
          </a:xfrm>
          <a:ln/>
        </p:spPr>
      </p:sp>
      <p:sp>
        <p:nvSpPr>
          <p:cNvPr id="30723" name="Rectangle 3"/>
          <p:cNvSpPr>
            <a:spLocks noGrp="1" noChangeArrowheads="1"/>
          </p:cNvSpPr>
          <p:nvPr>
            <p:ph type="body" idx="1"/>
          </p:nvPr>
        </p:nvSpPr>
        <p:spPr>
          <a:xfrm>
            <a:off x="680877" y="4720873"/>
            <a:ext cx="5445446" cy="4472073"/>
          </a:xfrm>
          <a:noFill/>
          <a:ln/>
        </p:spPr>
        <p:txBody>
          <a:bodyPr/>
          <a:lstStyle/>
          <a:p>
            <a:r>
              <a:rPr kumimoji="1" lang="ja-JP" altLang="ja-JP" sz="1200" kern="1200" dirty="0">
                <a:solidFill>
                  <a:schemeClr val="tx1"/>
                </a:solidFill>
                <a:effectLst/>
                <a:latin typeface="+mn-lt"/>
                <a:ea typeface="+mn-ea"/>
                <a:cs typeface="+mn-cs"/>
              </a:rPr>
              <a:t>次に、</a:t>
            </a:r>
            <a:r>
              <a:rPr kumimoji="1" lang="en-US" altLang="ja-JP" sz="1200" kern="1200" dirty="0">
                <a:solidFill>
                  <a:schemeClr val="tx1"/>
                </a:solidFill>
                <a:effectLst/>
                <a:latin typeface="+mn-lt"/>
                <a:ea typeface="+mn-ea"/>
                <a:cs typeface="+mn-cs"/>
              </a:rPr>
              <a:t>NIST</a:t>
            </a:r>
            <a:r>
              <a:rPr kumimoji="1" lang="ja-JP" altLang="ja-JP" sz="1200" kern="1200" dirty="0">
                <a:solidFill>
                  <a:schemeClr val="tx1"/>
                </a:solidFill>
                <a:effectLst/>
                <a:latin typeface="+mn-lt"/>
                <a:ea typeface="+mn-ea"/>
                <a:cs typeface="+mn-cs"/>
              </a:rPr>
              <a:t>のクラウドの定義で述べられている「</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つの必須の特徴</a:t>
            </a:r>
            <a:r>
              <a:rPr kumimoji="1" lang="en-US" altLang="ja-JP" sz="1200" kern="1200" dirty="0">
                <a:solidFill>
                  <a:schemeClr val="tx1"/>
                </a:solidFill>
                <a:effectLst/>
                <a:latin typeface="+mn-lt"/>
                <a:ea typeface="+mn-ea"/>
                <a:cs typeface="+mn-cs"/>
              </a:rPr>
              <a:t>(Five Essential Characteristics)</a:t>
            </a:r>
            <a:r>
              <a:rPr kumimoji="1" lang="ja-JP" altLang="ja-JP" sz="1200" kern="1200" dirty="0">
                <a:solidFill>
                  <a:schemeClr val="tx1"/>
                </a:solidFill>
                <a:effectLst/>
                <a:latin typeface="+mn-lt"/>
                <a:ea typeface="+mn-ea"/>
                <a:cs typeface="+mn-cs"/>
              </a:rPr>
              <a:t>について、説明しましょう。</a:t>
            </a:r>
          </a:p>
          <a:p>
            <a:pPr lvl="0"/>
            <a:r>
              <a:rPr kumimoji="1" lang="ja-JP" altLang="ja-JP" sz="1200" b="1" kern="1200" dirty="0">
                <a:solidFill>
                  <a:schemeClr val="tx1"/>
                </a:solidFill>
                <a:effectLst/>
                <a:latin typeface="+mn-lt"/>
                <a:ea typeface="+mn-ea"/>
                <a:cs typeface="+mn-cs"/>
              </a:rPr>
              <a:t>オンデマンド・セルフサービス </a:t>
            </a:r>
            <a:r>
              <a:rPr kumimoji="1" lang="ja-JP" altLang="ja-JP" sz="1200" kern="1200" dirty="0">
                <a:solidFill>
                  <a:schemeClr val="tx1"/>
                </a:solidFill>
                <a:effectLst/>
                <a:latin typeface="+mn-lt"/>
                <a:ea typeface="+mn-ea"/>
                <a:cs typeface="+mn-cs"/>
              </a:rPr>
              <a:t>： ユーザーが</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a:solidFill>
                  <a:schemeClr val="tx1"/>
                </a:solidFill>
                <a:effectLst/>
                <a:latin typeface="+mn-lt"/>
                <a:ea typeface="+mn-ea"/>
                <a:cs typeface="+mn-cs"/>
              </a:rPr>
              <a:t>幅広いネットワークアクセス </a:t>
            </a:r>
            <a:r>
              <a:rPr kumimoji="1" lang="en-US" altLang="ja-JP" sz="1200" kern="1200" dirty="0">
                <a:solidFill>
                  <a:schemeClr val="tx1"/>
                </a:solidFill>
                <a:effectLst/>
                <a:latin typeface="+mn-lt"/>
                <a:ea typeface="+mn-ea"/>
                <a:cs typeface="+mn-cs"/>
              </a:rPr>
              <a:t>: PC</a:t>
            </a:r>
            <a:r>
              <a:rPr kumimoji="1" lang="ja-JP" altLang="ja-JP" sz="1200" kern="1200" dirty="0">
                <a:solidFill>
                  <a:schemeClr val="tx1"/>
                </a:solidFill>
                <a:effectLst/>
                <a:latin typeface="+mn-lt"/>
                <a:ea typeface="+mn-ea"/>
                <a:cs typeface="+mn-cs"/>
              </a:rPr>
              <a:t>だけではない様々なデバイスから利用できること。</a:t>
            </a:r>
          </a:p>
          <a:p>
            <a:pPr lvl="0"/>
            <a:r>
              <a:rPr kumimoji="1" lang="ja-JP" altLang="ja-JP" sz="1200" b="1" kern="1200" dirty="0">
                <a:solidFill>
                  <a:schemeClr val="tx1"/>
                </a:solidFill>
                <a:effectLst/>
                <a:latin typeface="+mn-lt"/>
                <a:ea typeface="+mn-ea"/>
                <a:cs typeface="+mn-cs"/>
              </a:rPr>
              <a:t>リソースの共有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a:solidFill>
                  <a:schemeClr val="tx1"/>
                </a:solidFill>
                <a:effectLst/>
                <a:latin typeface="+mn-lt"/>
                <a:ea typeface="+mn-ea"/>
                <a:cs typeface="+mn-cs"/>
              </a:rPr>
              <a:t>迅速な拡張性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a:solidFill>
                  <a:schemeClr val="tx1"/>
                </a:solidFill>
                <a:effectLst/>
                <a:latin typeface="+mn-lt"/>
                <a:ea typeface="+mn-ea"/>
                <a:cs typeface="+mn-cs"/>
              </a:rPr>
              <a:t>サービスが計測可能・従量課金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サービスの利用量、例えば</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つの必須の特徴」は、クラウド・コンピューティングの本質的な価値を実現する要件と言えるでしょう。</a:t>
            </a:r>
          </a:p>
          <a:p>
            <a:br>
              <a:rPr kumimoji="1" lang="en-US" altLang="ja-JP" sz="1200" kern="1200" dirty="0">
                <a:solidFill>
                  <a:schemeClr val="tx1"/>
                </a:solidFill>
                <a:effectLst/>
                <a:latin typeface="+mn-lt"/>
                <a:ea typeface="+mn-ea"/>
                <a:cs typeface="+mn-cs"/>
              </a:rPr>
            </a:br>
            <a:endParaRPr lang="ja-JP" altLang="en-US" dirty="0"/>
          </a:p>
        </p:txBody>
      </p:sp>
    </p:spTree>
    <p:extLst>
      <p:ext uri="{BB962C8B-B14F-4D97-AF65-F5344CB8AC3E}">
        <p14:creationId xmlns:p14="http://schemas.microsoft.com/office/powerpoint/2010/main" val="286490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【図解】コレ１枚で分かるマルチ・クラウド</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ネットワークを介して、利用できる。</a:t>
            </a:r>
          </a:p>
          <a:p>
            <a:r>
              <a:rPr kumimoji="1" lang="ja-JP" altLang="ja-JP" sz="1200" kern="1200" dirty="0">
                <a:solidFill>
                  <a:schemeClr val="tx1"/>
                </a:solidFill>
                <a:effectLst/>
                <a:latin typeface="+mn-lt"/>
                <a:ea typeface="+mn-ea"/>
                <a:cs typeface="+mn-cs"/>
              </a:rPr>
              <a:t>そんなサービスのことです。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a:solidFill>
                  <a:schemeClr val="tx1"/>
                </a:solidFill>
                <a:effectLst/>
                <a:latin typeface="+mn-lt"/>
                <a:ea typeface="+mn-ea"/>
                <a:cs typeface="+mn-cs"/>
              </a:rPr>
              <a:t>仮想化の技術だけでは、</a:t>
            </a:r>
            <a:r>
              <a:rPr kumimoji="1" lang="ja-JP" altLang="ja-JP" sz="1200" kern="1200" dirty="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a:solidFill>
                  <a:schemeClr val="tx1"/>
                </a:solidFill>
                <a:effectLst/>
                <a:latin typeface="+mn-lt"/>
                <a:ea typeface="+mn-ea"/>
                <a:cs typeface="+mn-cs"/>
              </a:rPr>
              <a:t>OpenStack</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CloudStack</a:t>
            </a:r>
            <a:r>
              <a:rPr kumimoji="1" lang="ja-JP" altLang="ja-JP" sz="1200" kern="1200" dirty="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a:solidFill>
                  <a:schemeClr val="tx1"/>
                </a:solidFill>
                <a:effectLst/>
                <a:latin typeface="+mn-lt"/>
                <a:ea typeface="+mn-ea"/>
                <a:cs typeface="+mn-cs"/>
              </a:rPr>
              <a:t>また、異なるパブリック・クラウド、例えば、</a:t>
            </a:r>
            <a:r>
              <a:rPr kumimoji="1" lang="en-US" altLang="ja-JP" sz="1200" kern="1200" dirty="0">
                <a:solidFill>
                  <a:schemeClr val="tx1"/>
                </a:solidFill>
                <a:effectLst/>
                <a:latin typeface="+mn-lt"/>
                <a:ea typeface="+mn-ea"/>
                <a:cs typeface="+mn-cs"/>
              </a:rPr>
              <a:t>Amazon Web Services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 Cloud Platform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 Windows Azure Platform</a:t>
            </a:r>
            <a:r>
              <a:rPr kumimoji="1" lang="ja-JP" altLang="ja-JP" sz="1200" kern="1200" dirty="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103732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5343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30</a:t>
            </a:fld>
            <a:endParaRPr lang="en-US" altLang="ja-JP"/>
          </a:p>
        </p:txBody>
      </p:sp>
      <p:sp>
        <p:nvSpPr>
          <p:cNvPr id="28674" name="Rectangle 2"/>
          <p:cNvSpPr>
            <a:spLocks noGrp="1" noRot="1" noChangeAspect="1" noChangeArrowheads="1" noTextEdit="1"/>
          </p:cNvSpPr>
          <p:nvPr>
            <p:ph type="sldImg"/>
          </p:nvPr>
        </p:nvSpPr>
        <p:spPr>
          <a:xfrm>
            <a:off x="919163" y="746125"/>
            <a:ext cx="4972050" cy="3729038"/>
          </a:xfrm>
          <a:ln/>
        </p:spPr>
      </p:sp>
      <p:sp>
        <p:nvSpPr>
          <p:cNvPr id="28675" name="Rectangle 3"/>
          <p:cNvSpPr>
            <a:spLocks noGrp="1" noChangeArrowheads="1"/>
          </p:cNvSpPr>
          <p:nvPr>
            <p:ph type="body" idx="1"/>
          </p:nvPr>
        </p:nvSpPr>
        <p:spPr>
          <a:xfrm>
            <a:off x="908359" y="4720870"/>
            <a:ext cx="4990482" cy="4473648"/>
          </a:xfrm>
          <a:noFill/>
          <a:ln/>
        </p:spPr>
        <p:txBody>
          <a:bodyPr/>
          <a:lstStyle/>
          <a:p>
            <a:pPr eaLnBrk="1" hangingPunct="1"/>
            <a:endParaRPr lang="ja-JP" altLang="en-US" dirty="0"/>
          </a:p>
        </p:txBody>
      </p:sp>
    </p:spTree>
    <p:extLst>
      <p:ext uri="{BB962C8B-B14F-4D97-AF65-F5344CB8AC3E}">
        <p14:creationId xmlns:p14="http://schemas.microsoft.com/office/powerpoint/2010/main" val="146226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9391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年、当時</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CEO</a:t>
            </a:r>
            <a:r>
              <a:rPr kumimoji="1" lang="ja-JP" altLang="ja-JP" sz="1200" kern="1200" dirty="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a:solidFill>
                  <a:schemeClr val="tx1"/>
                </a:solidFill>
                <a:effectLst/>
                <a:latin typeface="+mn-lt"/>
                <a:ea typeface="+mn-ea"/>
                <a:cs typeface="+mn-cs"/>
              </a:rPr>
              <a:t>改めて整理してみると、次のようになるのでしょう。</a:t>
            </a:r>
          </a:p>
          <a:p>
            <a:pPr lvl="0"/>
            <a:r>
              <a:rPr kumimoji="1" lang="ja-JP" altLang="ja-JP" sz="1200" kern="1200" dirty="0">
                <a:solidFill>
                  <a:schemeClr val="tx1"/>
                </a:solidFill>
                <a:effectLst/>
                <a:latin typeface="+mn-lt"/>
                <a:ea typeface="+mn-ea"/>
                <a:cs typeface="+mn-cs"/>
              </a:rPr>
              <a:t>インターネットの向こうに設置したシステム群を使い、</a:t>
            </a:r>
          </a:p>
          <a:p>
            <a:pPr lvl="0"/>
            <a:r>
              <a:rPr kumimoji="1" lang="ja-JP" altLang="ja-JP" sz="1200" kern="1200" dirty="0">
                <a:solidFill>
                  <a:schemeClr val="tx1"/>
                </a:solidFill>
                <a:effectLst/>
                <a:latin typeface="+mn-lt"/>
                <a:ea typeface="+mn-ea"/>
                <a:cs typeface="+mn-cs"/>
              </a:rPr>
              <a:t>インターネットとブラウザーが使える様々なデバイスから、</a:t>
            </a:r>
          </a:p>
          <a:p>
            <a:pPr lvl="0"/>
            <a:r>
              <a:rPr kumimoji="1" lang="ja-JP" altLang="ja-JP" sz="1200" kern="1200" dirty="0">
                <a:solidFill>
                  <a:schemeClr val="tx1"/>
                </a:solidFill>
                <a:effectLst/>
                <a:latin typeface="+mn-lt"/>
                <a:ea typeface="+mn-ea"/>
                <a:cs typeface="+mn-cs"/>
              </a:rPr>
              <a:t>情報システムの様々な機能を使える仕組み。</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13340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165768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653727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a:solidFill>
                  <a:schemeClr val="tx1"/>
                </a:solidFill>
                <a:effectLst/>
                <a:latin typeface="+mn-lt"/>
                <a:ea typeface="+mn-ea"/>
                <a:cs typeface="+mn-cs"/>
              </a:rPr>
              <a:t>Virtual</a:t>
            </a:r>
            <a:r>
              <a:rPr kumimoji="1" lang="ja-JP" altLang="ja-JP" sz="1200" kern="1200" dirty="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a:solidFill>
                  <a:schemeClr val="tx1"/>
                </a:solidFill>
                <a:effectLst/>
                <a:latin typeface="+mn-lt"/>
                <a:ea typeface="+mn-ea"/>
                <a:cs typeface="+mn-cs"/>
              </a:rPr>
              <a:t>辞書を引くと英語の文例には、次のような記述がありました。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 was a virtual promise.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（約束ではないが）実際には約束も同然だった。</a:t>
            </a:r>
          </a:p>
          <a:p>
            <a:r>
              <a:rPr kumimoji="1" lang="en-US" altLang="ja-JP" sz="1200" kern="1200" dirty="0">
                <a:solidFill>
                  <a:schemeClr val="tx1"/>
                </a:solidFill>
                <a:effectLst/>
                <a:latin typeface="+mn-lt"/>
                <a:ea typeface="+mn-ea"/>
                <a:cs typeface="+mn-cs"/>
              </a:rPr>
              <a:t>He was the virtual leader of the movement.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彼はその運動の事実上の指導者だった。</a:t>
            </a:r>
          </a:p>
          <a:p>
            <a:r>
              <a:rPr kumimoji="1" lang="en-US" altLang="ja-JP" sz="1200" kern="1200" dirty="0">
                <a:solidFill>
                  <a:schemeClr val="tx1"/>
                </a:solidFill>
                <a:effectLst/>
                <a:latin typeface="+mn-lt"/>
                <a:ea typeface="+mn-ea"/>
                <a:cs typeface="+mn-cs"/>
              </a:rPr>
              <a:t>He was formally a general, but he was a virtual king of this country</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彼は公式には「将軍」ではあったが、彼はこの国の実質的国王だった。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このように見ていくと、私たちが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の用語として使っている「仮想化＝</a:t>
            </a:r>
            <a:r>
              <a:rPr kumimoji="1" lang="en-US" altLang="ja-JP" sz="1200" kern="1200" dirty="0">
                <a:solidFill>
                  <a:schemeClr val="tx1"/>
                </a:solidFill>
                <a:effectLst/>
                <a:latin typeface="+mn-lt"/>
                <a:ea typeface="+mn-ea"/>
                <a:cs typeface="+mn-cs"/>
              </a:rPr>
              <a:t>Virtualization</a:t>
            </a:r>
            <a:r>
              <a:rPr kumimoji="1" lang="ja-JP" altLang="ja-JP" sz="1200" kern="1200" dirty="0">
                <a:solidFill>
                  <a:schemeClr val="tx1"/>
                </a:solidFill>
                <a:effectLst/>
                <a:latin typeface="+mn-lt"/>
                <a:ea typeface="+mn-ea"/>
                <a:cs typeface="+mn-cs"/>
              </a:rPr>
              <a:t>」は、次のような意味と理解するのが、自然かも知れません。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「物理的実態とは異なるが実質的機能を実現する仕組み」</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235038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【図解】コレ１枚で分かる仮想化の３タイプ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a:solidFill>
                  <a:schemeClr val="tx1"/>
                </a:solidFill>
                <a:effectLst/>
                <a:latin typeface="+mn-lt"/>
                <a:ea typeface="+mn-ea"/>
                <a:cs typeface="+mn-cs"/>
              </a:rPr>
              <a:t>仮想化には、次の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つのタイプがあります。</a:t>
            </a:r>
          </a:p>
          <a:p>
            <a:r>
              <a:rPr kumimoji="1" lang="ja-JP" altLang="ja-JP" sz="1200" kern="1200" dirty="0">
                <a:solidFill>
                  <a:schemeClr val="tx1"/>
                </a:solidFill>
                <a:effectLst/>
                <a:latin typeface="+mn-lt"/>
                <a:ea typeface="+mn-ea"/>
                <a:cs typeface="+mn-cs"/>
              </a:rPr>
              <a:t>パーティショニング（分割）</a:t>
            </a:r>
          </a:p>
          <a:p>
            <a:r>
              <a:rPr kumimoji="1" lang="ja-JP" altLang="ja-JP" sz="1200" kern="1200" dirty="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台のサーバーを、</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a:solidFill>
                  <a:schemeClr val="tx1"/>
                </a:solidFill>
                <a:effectLst/>
                <a:latin typeface="+mn-lt"/>
                <a:ea typeface="+mn-ea"/>
                <a:cs typeface="+mn-cs"/>
              </a:rPr>
              <a:t>アグリゲーション（集約）</a:t>
            </a:r>
          </a:p>
          <a:p>
            <a:r>
              <a:rPr kumimoji="1" lang="ja-JP" altLang="ja-JP" sz="1200" kern="1200" dirty="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a:solidFill>
                  <a:schemeClr val="tx1"/>
                </a:solidFill>
                <a:effectLst/>
                <a:latin typeface="+mn-lt"/>
                <a:ea typeface="+mn-ea"/>
                <a:cs typeface="+mn-cs"/>
              </a:rPr>
              <a:t>エミュレーション（模倣）</a:t>
            </a:r>
          </a:p>
          <a:p>
            <a:r>
              <a:rPr kumimoji="1" lang="ja-JP" altLang="ja-JP" sz="1200" kern="1200" dirty="0">
                <a:solidFill>
                  <a:schemeClr val="tx1"/>
                </a:solidFill>
                <a:effectLst/>
                <a:latin typeface="+mn-lt"/>
                <a:ea typeface="+mn-ea"/>
                <a:cs typeface="+mn-cs"/>
              </a:rPr>
              <a:t>あるシステム資源を異なるシステム資源として機能させます。例えば、</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a:solidFill>
                  <a:schemeClr val="tx1"/>
                </a:solidFill>
                <a:effectLst/>
                <a:latin typeface="+mn-lt"/>
                <a:ea typeface="+mn-ea"/>
                <a:cs typeface="+mn-cs"/>
              </a:rPr>
              <a:t>以前紹介した、「</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 Defined Infrastructure</a:t>
            </a:r>
            <a:r>
              <a:rPr kumimoji="1" lang="ja-JP" altLang="ja-JP" sz="1200" kern="120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48</a:t>
            </a:fld>
            <a:endParaRPr kumimoji="1" lang="ja-JP" altLang="en-US"/>
          </a:p>
        </p:txBody>
      </p:sp>
    </p:spTree>
    <p:extLst>
      <p:ext uri="{BB962C8B-B14F-4D97-AF65-F5344CB8AC3E}">
        <p14:creationId xmlns:p14="http://schemas.microsoft.com/office/powerpoint/2010/main" val="149372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26489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54</a:t>
            </a:fld>
            <a:endParaRPr lang="en-US" altLang="ja-JP"/>
          </a:p>
        </p:txBody>
      </p:sp>
      <p:sp>
        <p:nvSpPr>
          <p:cNvPr id="761858" name="Rectangle 2"/>
          <p:cNvSpPr>
            <a:spLocks noGrp="1" noRot="1" noChangeAspect="1" noChangeArrowheads="1" noTextEdit="1"/>
          </p:cNvSpPr>
          <p:nvPr>
            <p:ph type="sldImg"/>
          </p:nvPr>
        </p:nvSpPr>
        <p:spPr>
          <a:xfrm>
            <a:off x="917575" y="742950"/>
            <a:ext cx="4973638" cy="3732213"/>
          </a:xfrm>
          <a:ln/>
        </p:spPr>
      </p:sp>
      <p:sp>
        <p:nvSpPr>
          <p:cNvPr id="761859" name="Rectangle 3"/>
          <p:cNvSpPr>
            <a:spLocks noGrp="1" noChangeArrowheads="1"/>
          </p:cNvSpPr>
          <p:nvPr>
            <p:ph type="body" idx="1"/>
          </p:nvPr>
        </p:nvSpPr>
        <p:spPr>
          <a:xfrm>
            <a:off x="679609" y="4721230"/>
            <a:ext cx="5447983" cy="4473575"/>
          </a:xfrm>
        </p:spPr>
        <p:txBody>
          <a:bodyPr/>
          <a:lstStyle/>
          <a:p>
            <a:r>
              <a:rPr kumimoji="1" lang="ja-JP" altLang="ja-JP" sz="1200" kern="1200" dirty="0">
                <a:solidFill>
                  <a:schemeClr val="tx1"/>
                </a:solidFill>
                <a:effectLst/>
                <a:latin typeface="+mn-lt"/>
                <a:ea typeface="+mn-ea"/>
                <a:cs typeface="+mn-cs"/>
              </a:rPr>
              <a:t>「サーバー仮想化」の他にもシステム資源を仮想化する技術があります。</a:t>
            </a:r>
          </a:p>
          <a:p>
            <a:r>
              <a:rPr kumimoji="1" lang="ja-JP" altLang="ja-JP" sz="1200" kern="1200" dirty="0">
                <a:solidFill>
                  <a:schemeClr val="tx1"/>
                </a:solidFill>
                <a:effectLst/>
                <a:latin typeface="+mn-lt"/>
                <a:ea typeface="+mn-ea"/>
                <a:cs typeface="+mn-cs"/>
              </a:rPr>
              <a:t>「デスクトップ仮想化」では、ユーザーの使用する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を共用コンピュータであるサーバーの上に「仮想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を操作しながらも、実はサーバー上の仮想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a:solidFill>
                  <a:schemeClr val="tx1"/>
                </a:solidFill>
                <a:effectLst/>
                <a:latin typeface="+mn-lt"/>
                <a:ea typeface="+mn-ea"/>
                <a:cs typeface="+mn-cs"/>
              </a:rPr>
              <a:t>「アプリケーション仮想化」では、</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といった、本来ユーザー</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a:solidFill>
                  <a:schemeClr val="tx1"/>
                </a:solidFill>
                <a:effectLst/>
                <a:latin typeface="+mn-lt"/>
                <a:ea typeface="+mn-ea"/>
                <a:cs typeface="+mn-cs"/>
              </a:rPr>
              <a:t>「クライアント仮想化」では、一台の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といった異なる</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を同時に稼働させます。</a:t>
            </a:r>
          </a:p>
          <a:p>
            <a:r>
              <a:rPr kumimoji="1" lang="ja-JP" altLang="ja-JP" sz="1200" kern="1200" dirty="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270567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a:solidFill>
                  <a:schemeClr val="tx1"/>
                </a:solidFill>
                <a:effectLst/>
                <a:latin typeface="+mn-lt"/>
                <a:ea typeface="+mn-ea"/>
                <a:cs typeface="+mn-cs"/>
              </a:rPr>
              <a:t>このハードウェアをオペレーティング・システム（</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a:t>
            </a:r>
            <a:r>
              <a:rPr kumimoji="1" lang="en-US" altLang="ja-JP" sz="1200" kern="1200" dirty="0">
                <a:solidFill>
                  <a:schemeClr val="tx1"/>
                </a:solidFill>
                <a:effectLst/>
                <a:latin typeface="+mn-lt"/>
                <a:ea typeface="+mn-ea"/>
                <a:cs typeface="+mn-cs"/>
              </a:rPr>
              <a:t>Windows Server</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a:solidFill>
                  <a:schemeClr val="tx1"/>
                </a:solidFill>
                <a:effectLst/>
                <a:latin typeface="+mn-lt"/>
                <a:ea typeface="+mn-ea"/>
                <a:cs typeface="+mn-cs"/>
              </a:rPr>
              <a:t>Hypervisor</a:t>
            </a:r>
            <a:r>
              <a:rPr kumimoji="1" lang="ja-JP" altLang="ja-JP" sz="1200" kern="1200" dirty="0">
                <a:solidFill>
                  <a:schemeClr val="tx1"/>
                </a:solidFill>
                <a:effectLst/>
                <a:latin typeface="+mn-lt"/>
                <a:ea typeface="+mn-ea"/>
                <a:cs typeface="+mn-cs"/>
              </a:rPr>
              <a:t>）と呼ばれています。</a:t>
            </a:r>
            <a:r>
              <a:rPr kumimoji="1" lang="en-US" altLang="ja-JP" sz="1200" kern="1200" dirty="0">
                <a:solidFill>
                  <a:schemeClr val="tx1"/>
                </a:solidFill>
                <a:effectLst/>
                <a:latin typeface="+mn-lt"/>
                <a:ea typeface="+mn-ea"/>
                <a:cs typeface="+mn-cs"/>
              </a:rPr>
              <a:t>VMware </a:t>
            </a:r>
            <a:r>
              <a:rPr kumimoji="1" lang="en-US" altLang="ja-JP" sz="1200" kern="1200" dirty="0" err="1">
                <a:solidFill>
                  <a:schemeClr val="tx1"/>
                </a:solidFill>
                <a:effectLst/>
                <a:latin typeface="+mn-lt"/>
                <a:ea typeface="+mn-ea"/>
                <a:cs typeface="+mn-cs"/>
              </a:rPr>
              <a:t>vSphere</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Microsoft Hyper-V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 </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に組み込まれている</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といった製品が広く使われています。</a:t>
            </a:r>
          </a:p>
          <a:p>
            <a:r>
              <a:rPr kumimoji="1" lang="ja-JP" altLang="ja-JP" sz="1200" kern="1200" dirty="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55</a:t>
            </a:fld>
            <a:endParaRPr kumimoji="1" lang="ja-JP" altLang="en-US"/>
          </a:p>
        </p:txBody>
      </p:sp>
    </p:spTree>
    <p:extLst>
      <p:ext uri="{BB962C8B-B14F-4D97-AF65-F5344CB8AC3E}">
        <p14:creationId xmlns:p14="http://schemas.microsoft.com/office/powerpoint/2010/main" val="3262066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ハイパーバイザを使った「サーバー仮想化」が広く使われています。ハイパーバイザとは、仮想化を実現するソフトウェアのことで、物理的には一台のハードウェアであるにもかかわらず、複数の個別・独立したサーバーとして機能させることができます。この見かけ上のひとつひとつのサーバーを「仮想サーバー」または、「仮想マシン」と言い、それを実現するソフトウェアには、</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ESXi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KVM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Hyper-V</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「サーバー仮想化」による仮想マシンの使用目的は、「隔離されたアプリケーション実行環境」を作ることですが、同様の目的を実現する手段としてコンテナを使う方法があります。</a:t>
            </a:r>
          </a:p>
          <a:p>
            <a:r>
              <a:rPr kumimoji="1" lang="ja-JP" altLang="ja-JP" sz="1200" kern="1200" dirty="0">
                <a:solidFill>
                  <a:schemeClr val="tx1"/>
                </a:solidFill>
                <a:effectLst/>
                <a:latin typeface="+mn-lt"/>
                <a:ea typeface="+mn-ea"/>
                <a:cs typeface="+mn-cs"/>
              </a:rPr>
              <a:t>コンテナは仮想マシンとは異なり、ひとつの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上で複数のコンテナを動かすことができます。「サーバー仮想化」であれば、仮想マシンごとに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を稼働させる必要があり、これを実行させるために</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やメモリ、ストレージなどを使う必要がありますが、コンテナでは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動かすだけです。そのためシステム資源のオーバーヘッド（仮想化のために割り当てられる資源や能力）が少なくてすみます。その結果、同じ性能のハードウェアであれば、仮想マシンより多くの数のコンテナを作ることができます。</a:t>
            </a:r>
          </a:p>
          <a:p>
            <a:r>
              <a:rPr kumimoji="1" lang="ja-JP" altLang="ja-JP" sz="1200" kern="1200" dirty="0">
                <a:solidFill>
                  <a:schemeClr val="tx1"/>
                </a:solidFill>
                <a:effectLst/>
                <a:latin typeface="+mn-lt"/>
                <a:ea typeface="+mn-ea"/>
                <a:cs typeface="+mn-cs"/>
              </a:rPr>
              <a:t>また、コンテナは、それを起動させるために仮想マシンと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を起動させる手間がかからないため、極めて高速で起動できます。さらに仮想マシンごとに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を用意する必要がないのでディスク使用量も少なくて済みます。</a:t>
            </a:r>
          </a:p>
          <a:p>
            <a:r>
              <a:rPr kumimoji="1" lang="ja-JP" altLang="ja-JP" sz="1200" kern="1200" dirty="0">
                <a:solidFill>
                  <a:schemeClr val="tx1"/>
                </a:solidFill>
                <a:effectLst/>
                <a:latin typeface="+mn-lt"/>
                <a:ea typeface="+mn-ea"/>
                <a:cs typeface="+mn-cs"/>
              </a:rPr>
              <a:t>但し、コンテナはどれも同じ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です。ハイパーバイザならそれより一段下のレベル、つまりハードウェアのサーバーと同じ振る舞いをする仮想マシンなので、仮想マシン毎に別々の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を稼働させることができる点が異なります。</a:t>
            </a:r>
          </a:p>
          <a:p>
            <a:r>
              <a:rPr kumimoji="1" lang="ja-JP" altLang="ja-JP" sz="1200" kern="1200" dirty="0">
                <a:solidFill>
                  <a:schemeClr val="tx1"/>
                </a:solidFill>
                <a:effectLst/>
                <a:latin typeface="+mn-lt"/>
                <a:ea typeface="+mn-ea"/>
                <a:cs typeface="+mn-cs"/>
              </a:rPr>
              <a:t>ひとつのコンテナは、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動くプログラムを移動させるのと同様に、元となるハードウェアの機能や設定に影響を受けることがありません。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a:solidFill>
                  <a:schemeClr val="tx1"/>
                </a:solidFill>
                <a:effectLst/>
                <a:latin typeface="+mn-lt"/>
                <a:ea typeface="+mn-ea"/>
                <a:cs typeface="+mn-cs"/>
              </a:rPr>
              <a:t>また、開発〜テスト〜本番を異なるシステムで行う場合でも、上記のように異なるシステム環境でも稼働が保証されていることや起動が速いことで、そのプロセスを迅速に行うことができるようになります。</a:t>
            </a:r>
          </a:p>
          <a:p>
            <a:r>
              <a:rPr kumimoji="1" lang="ja-JP" altLang="ja-JP" sz="1200" kern="1200" dirty="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が注目されています。</a:t>
            </a:r>
            <a:r>
              <a:rPr kumimoji="1" lang="en-US" altLang="ja-JP" sz="1200" kern="1200" dirty="0">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社が提供する</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用のコンテナ管理ソフトウェアです。</a:t>
            </a:r>
          </a:p>
          <a:p>
            <a:r>
              <a:rPr kumimoji="1" lang="en-US" altLang="ja-JP" sz="1200" kern="1200" dirty="0">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が注目されるようになったのは、そのコンテナを生成する設定を「</a:t>
            </a:r>
            <a:r>
              <a:rPr kumimoji="1" lang="en-US" altLang="ja-JP" sz="1200" kern="1200" dirty="0" err="1">
                <a:solidFill>
                  <a:schemeClr val="tx1"/>
                </a:solidFill>
                <a:effectLst/>
                <a:latin typeface="+mn-lt"/>
                <a:ea typeface="+mn-ea"/>
                <a:cs typeface="+mn-cs"/>
              </a:rPr>
              <a:t>Dockerfile</a:t>
            </a:r>
            <a:r>
              <a:rPr kumimoji="1" lang="ja-JP" altLang="ja-JP" sz="1200" kern="1200" dirty="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できるようになりました。その結果、ソフトウェアをインストール・設定する手間を大幅に削減できるようになったのです。</a:t>
            </a:r>
          </a:p>
          <a:p>
            <a:r>
              <a:rPr kumimoji="1" lang="en-US" altLang="ja-JP" sz="1200" kern="1200" dirty="0">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などのクラウド・サービス・プロバイダーをはじめ、</a:t>
            </a:r>
            <a:r>
              <a:rPr kumimoji="1" lang="en-US" altLang="ja-JP" sz="1200" kern="1200" dirty="0">
                <a:solidFill>
                  <a:schemeClr val="tx1"/>
                </a:solidFill>
                <a:effectLst/>
                <a:latin typeface="+mn-lt"/>
                <a:ea typeface="+mn-ea"/>
                <a:cs typeface="+mn-cs"/>
              </a:rPr>
              <a:t>EMC VMware/Dell</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RedHat</a:t>
            </a:r>
            <a:r>
              <a:rPr kumimoji="1" lang="ja-JP" altLang="ja-JP" sz="1200" kern="1200" dirty="0">
                <a:solidFill>
                  <a:schemeClr val="tx1"/>
                </a:solidFill>
                <a:effectLst/>
                <a:latin typeface="+mn-lt"/>
                <a:ea typeface="+mn-ea"/>
                <a:cs typeface="+mn-cs"/>
              </a:rPr>
              <a:t>などの大手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ベンダーが採用しています。また、</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も自社のクラウド・サービスである</a:t>
            </a:r>
            <a:r>
              <a:rPr kumimoji="1" lang="en-US" altLang="ja-JP" sz="1200" kern="1200" dirty="0">
                <a:solidFill>
                  <a:schemeClr val="tx1"/>
                </a:solidFill>
                <a:effectLst/>
                <a:latin typeface="+mn-lt"/>
                <a:ea typeface="+mn-ea"/>
                <a:cs typeface="+mn-cs"/>
              </a:rPr>
              <a:t>Azure</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Windows Server 2016</a:t>
            </a:r>
            <a:r>
              <a:rPr kumimoji="1" lang="ja-JP" altLang="ja-JP" sz="1200" kern="1200" dirty="0">
                <a:solidFill>
                  <a:schemeClr val="tx1"/>
                </a:solidFill>
                <a:effectLst/>
                <a:latin typeface="+mn-lt"/>
                <a:ea typeface="+mn-ea"/>
                <a:cs typeface="+mn-cs"/>
              </a:rPr>
              <a:t>で採用しており、「コンテナ管理ソフトウェア」として広く普及しています。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56</a:t>
            </a:fld>
            <a:endParaRPr kumimoji="1" lang="ja-JP" altLang="en-US"/>
          </a:p>
        </p:txBody>
      </p:sp>
    </p:spTree>
    <p:extLst>
      <p:ext uri="{BB962C8B-B14F-4D97-AF65-F5344CB8AC3E}">
        <p14:creationId xmlns:p14="http://schemas.microsoft.com/office/powerpoint/2010/main" val="179180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57</a:t>
            </a:fld>
            <a:endParaRPr kumimoji="1" lang="ja-JP" altLang="en-US"/>
          </a:p>
        </p:txBody>
      </p:sp>
    </p:spTree>
    <p:extLst>
      <p:ext uri="{BB962C8B-B14F-4D97-AF65-F5344CB8AC3E}">
        <p14:creationId xmlns:p14="http://schemas.microsoft.com/office/powerpoint/2010/main" val="3319811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レス」とは、アプリケーションの実行に必要なサーバーのセットアップと管理を気にせず開発できることを意味する言葉で、サーバーを必要としないわけではありません。必要なサーバーなどのインフラはクラウドに管理を任せ、データベース、メッセージング、認証など、アプリケーションに必要な機能がサービスとして提供されるのが一般的で、開発者はプログラミングに専念できるようになります。このような仕組みは</a:t>
            </a:r>
            <a:r>
              <a:rPr kumimoji="1" lang="en-US" altLang="ja-JP" sz="1200" kern="1200" dirty="0">
                <a:solidFill>
                  <a:schemeClr val="tx1"/>
                </a:solidFill>
                <a:effectLst/>
                <a:latin typeface="+mn-lt"/>
                <a:ea typeface="+mn-ea"/>
                <a:cs typeface="+mn-cs"/>
              </a:rPr>
              <a:t>BaaS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Backend as a Service</a:t>
            </a:r>
            <a:r>
              <a:rPr kumimoji="1" lang="ja-JP" altLang="ja-JP" sz="1200" kern="1200" dirty="0">
                <a:solidFill>
                  <a:schemeClr val="tx1"/>
                </a:solidFill>
                <a:effectLst/>
                <a:latin typeface="+mn-lt"/>
                <a:ea typeface="+mn-ea"/>
                <a:cs typeface="+mn-cs"/>
              </a:rPr>
              <a:t>）とも呼ばれていました。</a:t>
            </a:r>
          </a:p>
          <a:p>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Function as a Service</a:t>
            </a:r>
            <a:r>
              <a:rPr kumimoji="1" lang="ja-JP" altLang="ja-JP" sz="1200" kern="1200" dirty="0">
                <a:solidFill>
                  <a:schemeClr val="tx1"/>
                </a:solidFill>
                <a:effectLst/>
                <a:latin typeface="+mn-lt"/>
                <a:ea typeface="+mn-ea"/>
                <a:cs typeface="+mn-cs"/>
              </a:rPr>
              <a:t>）は、この仕組みをさらに進化させたものです。</a:t>
            </a:r>
          </a:p>
          <a:p>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イベント・ドリブン方式でサービス（ある機能を実現するプログラム）のコードを書き、それを連係させるだけで一連の業務処理を実行できる。</a:t>
            </a:r>
          </a:p>
          <a:p>
            <a:r>
              <a:rPr kumimoji="1" lang="ja-JP" altLang="ja-JP" sz="1200" kern="1200" dirty="0">
                <a:solidFill>
                  <a:schemeClr val="tx1"/>
                </a:solidFill>
                <a:effectLst/>
                <a:latin typeface="+mn-lt"/>
                <a:ea typeface="+mn-ea"/>
                <a:cs typeface="+mn-cs"/>
              </a:rPr>
              <a:t>実行に必要なサーバーは、このサービスが自動で割り当て必要に応じてスケールしてくれる。</a:t>
            </a:r>
          </a:p>
          <a:p>
            <a:r>
              <a:rPr kumimoji="1" lang="ja-JP" altLang="ja-JP" sz="1200" kern="1200" dirty="0">
                <a:solidFill>
                  <a:schemeClr val="tx1"/>
                </a:solidFill>
                <a:effectLst/>
                <a:latin typeface="+mn-lt"/>
                <a:ea typeface="+mn-ea"/>
                <a:cs typeface="+mn-cs"/>
              </a:rPr>
              <a:t>書いたコードはコンテナ上で実行し、終了すると即座に廃棄される。</a:t>
            </a:r>
          </a:p>
          <a:p>
            <a:r>
              <a:rPr kumimoji="1" lang="ja-JP" altLang="ja-JP" sz="1200" kern="1200" dirty="0">
                <a:solidFill>
                  <a:schemeClr val="tx1"/>
                </a:solidFill>
                <a:effectLst/>
                <a:latin typeface="+mn-lt"/>
                <a:ea typeface="+mn-ea"/>
                <a:cs typeface="+mn-cs"/>
              </a:rPr>
              <a:t>コンテナの実行は</a:t>
            </a:r>
            <a:r>
              <a:rPr kumimoji="1" lang="en-US" altLang="ja-JP" sz="1200" kern="1200" dirty="0">
                <a:solidFill>
                  <a:schemeClr val="tx1"/>
                </a:solidFill>
                <a:effectLst/>
                <a:latin typeface="+mn-lt"/>
                <a:ea typeface="+mn-ea"/>
                <a:cs typeface="+mn-cs"/>
              </a:rPr>
              <a:t>100ms</a:t>
            </a:r>
            <a:r>
              <a:rPr kumimoji="1" lang="ja-JP" altLang="ja-JP" sz="1200" kern="1200" dirty="0">
                <a:solidFill>
                  <a:schemeClr val="tx1"/>
                </a:solidFill>
                <a:effectLst/>
                <a:latin typeface="+mn-lt"/>
                <a:ea typeface="+mn-ea"/>
                <a:cs typeface="+mn-cs"/>
              </a:rPr>
              <a:t>単位で計測され、使った分のサーバー使用料が課金されるため、一般の</a:t>
            </a:r>
            <a:r>
              <a:rPr kumimoji="1" lang="en-US" altLang="ja-JP" sz="1200" kern="1200" dirty="0">
                <a:solidFill>
                  <a:schemeClr val="tx1"/>
                </a:solidFill>
                <a:effectLst/>
                <a:latin typeface="+mn-lt"/>
                <a:ea typeface="+mn-ea"/>
                <a:cs typeface="+mn-cs"/>
              </a:rPr>
              <a:t>IaaS</a:t>
            </a:r>
            <a:r>
              <a:rPr kumimoji="1" lang="ja-JP" altLang="ja-JP" sz="1200" kern="1200" dirty="0">
                <a:solidFill>
                  <a:schemeClr val="tx1"/>
                </a:solidFill>
                <a:effectLst/>
                <a:latin typeface="+mn-lt"/>
                <a:ea typeface="+mn-ea"/>
                <a:cs typeface="+mn-cs"/>
              </a:rPr>
              <a:t>のように使う使わないにかかわらずサーバーを立ち上げている時間に課金されるのと異なり、コスト削減が期待できる。</a:t>
            </a:r>
          </a:p>
          <a:p>
            <a:r>
              <a:rPr kumimoji="1" lang="ja-JP" altLang="ja-JP" sz="1200" kern="1200" dirty="0">
                <a:solidFill>
                  <a:schemeClr val="tx1"/>
                </a:solidFill>
                <a:effectLst/>
                <a:latin typeface="+mn-lt"/>
                <a:ea typeface="+mn-ea"/>
                <a:cs typeface="+mn-cs"/>
              </a:rPr>
              <a:t>サービス毎に作られるコンテナは処理に必要なシステム資源をすべて自ら調達し、他のコンテナとの依存関係もないことから、処理能力を高めたければコンテナを増やすだけで容易にスケールでき、仮に実行時に障害が起きても他に影響を与えることがない。</a:t>
            </a:r>
          </a:p>
          <a:p>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を使うことのメリットを整理すれば、コストの削減、スケーラビリティの確保、インフラの運用管理を不要にすることです。マイクロサービスとも相性が良く、それを実現する手段としても注目されています。</a:t>
            </a:r>
          </a:p>
          <a:p>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年に登場した</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を皮切りに、</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Functions</a:t>
            </a:r>
            <a:r>
              <a:rPr kumimoji="1" lang="ja-JP" altLang="ja-JP" sz="1200" kern="1200" dirty="0">
                <a:solidFill>
                  <a:schemeClr val="tx1"/>
                </a:solidFill>
                <a:effectLst/>
                <a:latin typeface="+mn-lt"/>
                <a:ea typeface="+mn-ea"/>
                <a:cs typeface="+mn-cs"/>
              </a:rPr>
              <a:t>、オープンソース</a:t>
            </a:r>
            <a:r>
              <a:rPr kumimoji="1" lang="en-US" altLang="ja-JP" sz="1200" kern="1200" dirty="0" err="1">
                <a:solidFill>
                  <a:schemeClr val="tx1"/>
                </a:solidFill>
                <a:effectLst/>
                <a:latin typeface="+mn-lt"/>
                <a:ea typeface="+mn-ea"/>
                <a:cs typeface="+mn-cs"/>
              </a:rPr>
              <a:t>OpenWhisk</a:t>
            </a:r>
            <a:r>
              <a:rPr kumimoji="1" lang="ja-JP" altLang="ja-JP" sz="1200" kern="1200" dirty="0">
                <a:solidFill>
                  <a:schemeClr val="tx1"/>
                </a:solidFill>
                <a:effectLst/>
                <a:latin typeface="+mn-lt"/>
                <a:ea typeface="+mn-ea"/>
                <a:cs typeface="+mn-cs"/>
              </a:rPr>
              <a:t>を使った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のサービスなどが登場しています。</a:t>
            </a:r>
          </a:p>
          <a:p>
            <a:r>
              <a:rPr kumimoji="1" lang="en-US" altLang="ja-JP" sz="1200" kern="1200" dirty="0">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との違いは、</a:t>
            </a:r>
            <a:r>
              <a:rPr kumimoji="1" lang="en-US" altLang="ja-JP" sz="1200" kern="1200" dirty="0">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がリクエストごとにアプリケーション全体を起動・終了させる「リクエスト・リプライ方式」を、</a:t>
            </a:r>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は必要なサービス毎に起動・終了させる「イベント・ドリンブン方式」を狙ったものであると言えるでしょう。</a:t>
            </a:r>
          </a:p>
          <a:p>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であらゆるアプリケーションを作れると期待することは難しいかもしれません。しかし、</a:t>
            </a:r>
            <a:r>
              <a:rPr kumimoji="1" lang="en-US" altLang="ja-JP" sz="1200" kern="1200" dirty="0">
                <a:solidFill>
                  <a:schemeClr val="tx1"/>
                </a:solidFill>
                <a:effectLst/>
                <a:latin typeface="+mn-lt"/>
                <a:ea typeface="+mn-ea"/>
                <a:cs typeface="+mn-cs"/>
              </a:rPr>
              <a:t>EC</a:t>
            </a:r>
            <a:r>
              <a:rPr kumimoji="1" lang="ja-JP" altLang="ja-JP" sz="1200" kern="1200" dirty="0">
                <a:solidFill>
                  <a:schemeClr val="tx1"/>
                </a:solidFill>
                <a:effectLst/>
                <a:latin typeface="+mn-lt"/>
                <a:ea typeface="+mn-ea"/>
                <a:cs typeface="+mn-cs"/>
              </a:rPr>
              <a:t>サイトやマーケティング・サイトのように負荷予測が難しく、ダイナミックな負荷の変動に対応しなければならないアプリケーションには向いています。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291123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926053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【図解】コレ１枚で分かるシンクライアントと</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つの仮想化</a:t>
            </a:r>
          </a:p>
          <a:p>
            <a:r>
              <a:rPr kumimoji="1" lang="ja-JP" altLang="ja-JP" sz="1200" kern="1200" dirty="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」を稼働させ、ネットワークを介して「仮想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」の画面を手元のディスプレイに転送・表示させ、キーボード、マウスなどの入出力装置を利用できるようにする技術です。「</a:t>
            </a:r>
            <a:r>
              <a:rPr kumimoji="1" lang="en-US" altLang="ja-JP" sz="1200" kern="1200" dirty="0">
                <a:solidFill>
                  <a:schemeClr val="tx1"/>
                </a:solidFill>
                <a:effectLst/>
                <a:latin typeface="+mn-lt"/>
                <a:ea typeface="+mn-ea"/>
                <a:cs typeface="+mn-cs"/>
              </a:rPr>
              <a:t>VDI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Virtual Desktop Infrastructure</a:t>
            </a:r>
            <a:r>
              <a:rPr kumimoji="1" lang="ja-JP" altLang="ja-JP" sz="1200" kern="1200" dirty="0">
                <a:solidFill>
                  <a:schemeClr val="tx1"/>
                </a:solidFill>
                <a:effectLst/>
                <a:latin typeface="+mn-lt"/>
                <a:ea typeface="+mn-ea"/>
                <a:cs typeface="+mn-cs"/>
              </a:rPr>
              <a:t>）」とも呼ばれています。ちなみに「デスクトップ」とは、アイコンが並ぶ</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画面のことです。デスクトップ（</a:t>
            </a:r>
            <a:r>
              <a:rPr kumimoji="1" lang="en-US" altLang="ja-JP" sz="1200" kern="1200" dirty="0">
                <a:solidFill>
                  <a:schemeClr val="tx1"/>
                </a:solidFill>
                <a:effectLst/>
                <a:latin typeface="+mn-lt"/>
                <a:ea typeface="+mn-ea"/>
                <a:cs typeface="+mn-cs"/>
              </a:rPr>
              <a:t>desktop</a:t>
            </a:r>
            <a:r>
              <a:rPr kumimoji="1" lang="ja-JP" altLang="ja-JP" sz="1200" kern="1200" dirty="0">
                <a:solidFill>
                  <a:schemeClr val="tx1"/>
                </a:solidFill>
                <a:effectLst/>
                <a:latin typeface="+mn-lt"/>
                <a:ea typeface="+mn-ea"/>
                <a:cs typeface="+mn-cs"/>
              </a:rPr>
              <a:t>）とは机の上、そこに置かれたアイコン（</a:t>
            </a:r>
            <a:r>
              <a:rPr kumimoji="1" lang="en-US" altLang="ja-JP" sz="1200" kern="1200" dirty="0">
                <a:solidFill>
                  <a:schemeClr val="tx1"/>
                </a:solidFill>
                <a:effectLst/>
                <a:latin typeface="+mn-lt"/>
                <a:ea typeface="+mn-ea"/>
                <a:cs typeface="+mn-cs"/>
              </a:rPr>
              <a:t>icon</a:t>
            </a:r>
            <a:r>
              <a:rPr kumimoji="1" lang="ja-JP" altLang="ja-JP" sz="1200" kern="1200" dirty="0">
                <a:solidFill>
                  <a:schemeClr val="tx1"/>
                </a:solidFill>
                <a:effectLst/>
                <a:latin typeface="+mn-lt"/>
                <a:ea typeface="+mn-ea"/>
                <a:cs typeface="+mn-cs"/>
              </a:rPr>
              <a:t>）とは文房具や書類の象徴と言うわけです。</a:t>
            </a:r>
          </a:p>
          <a:p>
            <a:r>
              <a:rPr kumimoji="1" lang="ja-JP" altLang="ja-JP" sz="1200" kern="1200" dirty="0">
                <a:solidFill>
                  <a:schemeClr val="tx1"/>
                </a:solidFill>
                <a:effectLst/>
                <a:latin typeface="+mn-lt"/>
                <a:ea typeface="+mn-ea"/>
                <a:cs typeface="+mn-cs"/>
              </a:rPr>
              <a:t>「デスクトップ仮想化」をクラウド・サービスとして提供するのが</a:t>
            </a:r>
            <a:r>
              <a:rPr kumimoji="1" lang="en-US" altLang="ja-JP" sz="1200" kern="1200" dirty="0" err="1">
                <a:solidFill>
                  <a:schemeClr val="tx1"/>
                </a:solidFill>
                <a:effectLst/>
                <a:latin typeface="+mn-lt"/>
                <a:ea typeface="+mn-ea"/>
                <a:cs typeface="+mn-cs"/>
              </a:rPr>
              <a:t>DaaS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Desktop as a Service</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では、普通の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と同様に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を動かし、</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を使い、作成した文書や表は、自分の仮想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に割り当てられたストレージに保存します。ユーザーは、手元にある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のディスプレイ、キーボード、マウスを操作しますが、実際に使うプロセッサーやストレージはサーバー上の仮想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に割り当てられたものです。</a:t>
            </a:r>
          </a:p>
          <a:p>
            <a:r>
              <a:rPr kumimoji="1" lang="ja-JP" altLang="ja-JP" sz="1200" kern="1200" dirty="0">
                <a:solidFill>
                  <a:schemeClr val="tx1"/>
                </a:solidFill>
                <a:effectLst/>
                <a:latin typeface="+mn-lt"/>
                <a:ea typeface="+mn-ea"/>
                <a:cs typeface="+mn-cs"/>
              </a:rPr>
              <a:t>一方、「アプリケーション仮想化」は、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Internet Explorer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でなければ動かないアプリケーションがあり、同時に最新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も利用したいとき、</a:t>
            </a:r>
            <a:r>
              <a:rPr kumimoji="1" lang="en-US" altLang="ja-JP" sz="1200" kern="1200" dirty="0">
                <a:solidFill>
                  <a:schemeClr val="tx1"/>
                </a:solidFill>
                <a:effectLst/>
                <a:latin typeface="+mn-lt"/>
                <a:ea typeface="+mn-ea"/>
                <a:cs typeface="+mn-cs"/>
              </a:rPr>
              <a:t>IE8</a:t>
            </a:r>
            <a:r>
              <a:rPr kumimoji="1" lang="ja-JP" altLang="ja-JP" sz="1200" kern="1200" dirty="0">
                <a:solidFill>
                  <a:schemeClr val="tx1"/>
                </a:solidFill>
                <a:effectLst/>
                <a:latin typeface="+mn-lt"/>
                <a:ea typeface="+mn-ea"/>
                <a:cs typeface="+mn-cs"/>
              </a:rPr>
              <a:t>を「アプリケーション仮想化」で使用し、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では最新</a:t>
            </a:r>
            <a:r>
              <a:rPr kumimoji="1" lang="en-US" altLang="ja-JP" sz="1200" kern="1200" dirty="0">
                <a:solidFill>
                  <a:schemeClr val="tx1"/>
                </a:solidFill>
                <a:effectLst/>
                <a:latin typeface="+mn-lt"/>
                <a:ea typeface="+mn-ea"/>
                <a:cs typeface="+mn-cs"/>
              </a:rPr>
              <a:t>IE</a:t>
            </a:r>
            <a:r>
              <a:rPr kumimoji="1" lang="ja-JP" altLang="ja-JP" sz="1200" kern="1200" dirty="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がなくなってしまっても、管理者がその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a:solidFill>
                  <a:schemeClr val="tx1"/>
                </a:solidFill>
                <a:effectLst/>
                <a:latin typeface="+mn-lt"/>
                <a:ea typeface="+mn-ea"/>
                <a:cs typeface="+mn-cs"/>
              </a:rPr>
              <a:t>また、自宅で仕事をする場合、自宅の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からネットワークを介して会社で使っている仮想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のデスクトップを呼び出せば、職場と同じ環境をそのまま使えます。これは、災害や事故で</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「デスクトップ仮想化」と「アプリケーション仮装化」は、手元の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ーでも十分です。また、プログラムや作成した文書や表などの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側に保管する必要がないのでストレージも不要です。</a:t>
            </a:r>
          </a:p>
          <a:p>
            <a:r>
              <a:rPr kumimoji="1" lang="ja-JP" altLang="ja-JP" sz="1200" kern="1200" dirty="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が作られました。これをシンクライアント（</a:t>
            </a:r>
            <a:r>
              <a:rPr kumimoji="1" lang="en-US" altLang="ja-JP" sz="1200" kern="1200" dirty="0">
                <a:solidFill>
                  <a:schemeClr val="tx1"/>
                </a:solidFill>
                <a:effectLst/>
                <a:latin typeface="+mn-lt"/>
                <a:ea typeface="+mn-ea"/>
                <a:cs typeface="+mn-cs"/>
              </a:rPr>
              <a:t>Thin Client</a:t>
            </a:r>
            <a:r>
              <a:rPr kumimoji="1" lang="ja-JP" altLang="ja-JP" sz="1200" kern="1200" dirty="0">
                <a:solidFill>
                  <a:schemeClr val="tx1"/>
                </a:solidFill>
                <a:effectLst/>
                <a:latin typeface="+mn-lt"/>
                <a:ea typeface="+mn-ea"/>
                <a:cs typeface="+mn-cs"/>
              </a:rPr>
              <a:t>）と言います。</a:t>
            </a:r>
            <a:r>
              <a:rPr kumimoji="1" lang="en-US" altLang="ja-JP" sz="1200" kern="1200" dirty="0">
                <a:solidFill>
                  <a:schemeClr val="tx1"/>
                </a:solidFill>
                <a:effectLst/>
                <a:latin typeface="+mn-lt"/>
                <a:ea typeface="+mn-ea"/>
                <a:cs typeface="+mn-cs"/>
              </a:rPr>
              <a:t>Thin</a:t>
            </a:r>
            <a:r>
              <a:rPr kumimoji="1" lang="ja-JP" altLang="ja-JP" sz="1200" kern="1200" dirty="0">
                <a:solidFill>
                  <a:schemeClr val="tx1"/>
                </a:solidFill>
                <a:effectLst/>
                <a:latin typeface="+mn-lt"/>
                <a:ea typeface="+mn-ea"/>
                <a:cs typeface="+mn-cs"/>
              </a:rPr>
              <a:t>とは「やせた」という意味です。ちなみに、通常の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Fat</a:t>
            </a:r>
            <a:r>
              <a:rPr kumimoji="1" lang="ja-JP" altLang="ja-JP" sz="1200" kern="1200" dirty="0">
                <a:solidFill>
                  <a:schemeClr val="tx1"/>
                </a:solidFill>
                <a:effectLst/>
                <a:latin typeface="+mn-lt"/>
                <a:ea typeface="+mn-ea"/>
                <a:cs typeface="+mn-cs"/>
              </a:rPr>
              <a:t>（太った）</a:t>
            </a:r>
            <a:r>
              <a:rPr kumimoji="1" lang="en-US" altLang="ja-JP" sz="1200" kern="1200" dirty="0">
                <a:solidFill>
                  <a:schemeClr val="tx1"/>
                </a:solidFill>
                <a:effectLst/>
                <a:latin typeface="+mn-lt"/>
                <a:ea typeface="+mn-ea"/>
                <a:cs typeface="+mn-cs"/>
              </a:rPr>
              <a:t>Client</a:t>
            </a:r>
            <a:r>
              <a:rPr kumimoji="1" lang="ja-JP" altLang="ja-JP" sz="1200" kern="1200" dirty="0">
                <a:solidFill>
                  <a:schemeClr val="tx1"/>
                </a:solidFill>
                <a:effectLst/>
                <a:latin typeface="+mn-lt"/>
                <a:ea typeface="+mn-ea"/>
                <a:cs typeface="+mn-cs"/>
              </a:rPr>
              <a:t>と呼ぶことがあります。</a:t>
            </a:r>
          </a:p>
          <a:p>
            <a:r>
              <a:rPr kumimoji="1" lang="ja-JP" altLang="ja-JP" sz="1200" kern="1200" dirty="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比べて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a:solidFill>
                  <a:schemeClr val="tx1"/>
                </a:solidFill>
                <a:effectLst/>
                <a:latin typeface="+mn-lt"/>
                <a:ea typeface="+mn-ea"/>
                <a:cs typeface="+mn-cs"/>
              </a:rPr>
              <a:t>「シンクライアント」は、このような機能を絞り込んだ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62</a:t>
            </a:fld>
            <a:endParaRPr kumimoji="1" lang="ja-JP" altLang="en-US"/>
          </a:p>
        </p:txBody>
      </p:sp>
    </p:spTree>
    <p:extLst>
      <p:ext uri="{BB962C8B-B14F-4D97-AF65-F5344CB8AC3E}">
        <p14:creationId xmlns:p14="http://schemas.microsoft.com/office/powerpoint/2010/main" val="392225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「デスクトップ仮想化」と「アプリケーション仮装化」は、手元の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側に保管する必要がないので、ストレージも不要です。</a:t>
            </a:r>
          </a:p>
          <a:p>
            <a:r>
              <a:rPr kumimoji="1" lang="ja-JP" altLang="ja-JP" sz="1200" kern="1200" dirty="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が作られました。これをシンクライアント（</a:t>
            </a:r>
            <a:r>
              <a:rPr kumimoji="1" lang="en-US" altLang="ja-JP" sz="1200" kern="1200" dirty="0">
                <a:solidFill>
                  <a:schemeClr val="tx1"/>
                </a:solidFill>
                <a:effectLst/>
                <a:latin typeface="+mn-lt"/>
                <a:ea typeface="+mn-ea"/>
                <a:cs typeface="+mn-cs"/>
              </a:rPr>
              <a:t>Thin Client</a:t>
            </a:r>
            <a:r>
              <a:rPr kumimoji="1" lang="ja-JP" altLang="ja-JP" sz="1200" kern="1200" dirty="0">
                <a:solidFill>
                  <a:schemeClr val="tx1"/>
                </a:solidFill>
                <a:effectLst/>
                <a:latin typeface="+mn-lt"/>
                <a:ea typeface="+mn-ea"/>
                <a:cs typeface="+mn-cs"/>
              </a:rPr>
              <a:t>）と言います。</a:t>
            </a:r>
            <a:r>
              <a:rPr kumimoji="1" lang="en-US" altLang="ja-JP" sz="1200" kern="1200" dirty="0">
                <a:solidFill>
                  <a:schemeClr val="tx1"/>
                </a:solidFill>
                <a:effectLst/>
                <a:latin typeface="+mn-lt"/>
                <a:ea typeface="+mn-ea"/>
                <a:cs typeface="+mn-cs"/>
              </a:rPr>
              <a:t>Thin</a:t>
            </a:r>
            <a:r>
              <a:rPr kumimoji="1" lang="ja-JP" altLang="ja-JP" sz="1200" kern="1200" dirty="0">
                <a:solidFill>
                  <a:schemeClr val="tx1"/>
                </a:solidFill>
                <a:effectLst/>
                <a:latin typeface="+mn-lt"/>
                <a:ea typeface="+mn-ea"/>
                <a:cs typeface="+mn-cs"/>
              </a:rPr>
              <a:t>とは、「やせた」という意味です。ちなみに、通常の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Fat</a:t>
            </a:r>
            <a:r>
              <a:rPr kumimoji="1" lang="ja-JP" altLang="ja-JP" sz="1200" kern="1200" dirty="0">
                <a:solidFill>
                  <a:schemeClr val="tx1"/>
                </a:solidFill>
                <a:effectLst/>
                <a:latin typeface="+mn-lt"/>
                <a:ea typeface="+mn-ea"/>
                <a:cs typeface="+mn-cs"/>
              </a:rPr>
              <a:t>（太った）</a:t>
            </a:r>
            <a:r>
              <a:rPr kumimoji="1" lang="en-US" altLang="ja-JP" sz="1200" kern="1200" dirty="0">
                <a:solidFill>
                  <a:schemeClr val="tx1"/>
                </a:solidFill>
                <a:effectLst/>
                <a:latin typeface="+mn-lt"/>
                <a:ea typeface="+mn-ea"/>
                <a:cs typeface="+mn-cs"/>
              </a:rPr>
              <a:t>Client</a:t>
            </a:r>
            <a:r>
              <a:rPr kumimoji="1" lang="ja-JP" altLang="ja-JP" sz="1200" kern="1200" dirty="0">
                <a:solidFill>
                  <a:schemeClr val="tx1"/>
                </a:solidFill>
                <a:effectLst/>
                <a:latin typeface="+mn-lt"/>
                <a:ea typeface="+mn-ea"/>
                <a:cs typeface="+mn-cs"/>
              </a:rPr>
              <a:t>と呼ぶことがあります。</a:t>
            </a:r>
          </a:p>
          <a:p>
            <a:r>
              <a:rPr kumimoji="1" lang="ja-JP" altLang="ja-JP" sz="1200" kern="1200" dirty="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a:solidFill>
                  <a:schemeClr val="tx1"/>
                </a:solidFill>
                <a:effectLst/>
                <a:latin typeface="+mn-lt"/>
                <a:ea typeface="+mn-ea"/>
                <a:cs typeface="+mn-cs"/>
              </a:rPr>
              <a:t>「シンクライアント」は、このような機能を絞り込んだ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63</a:t>
            </a:fld>
            <a:endParaRPr kumimoji="1" lang="ja-JP" altLang="en-US"/>
          </a:p>
        </p:txBody>
      </p:sp>
    </p:spTree>
    <p:extLst>
      <p:ext uri="{BB962C8B-B14F-4D97-AF65-F5344CB8AC3E}">
        <p14:creationId xmlns:p14="http://schemas.microsoft.com/office/powerpoint/2010/main" val="59835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Chromebook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という新しいタイプのノート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が、注目されています。米</a:t>
            </a:r>
            <a:r>
              <a:rPr kumimoji="1" lang="en-US" altLang="ja-JP" sz="1200" kern="1200" dirty="0">
                <a:solidFill>
                  <a:schemeClr val="tx1"/>
                </a:solidFill>
                <a:effectLst/>
                <a:latin typeface="+mn-lt"/>
                <a:ea typeface="+mn-ea"/>
                <a:cs typeface="+mn-cs"/>
              </a:rPr>
              <a:t>Gartner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年、全世界の</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Chromebook</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の販売台数は、</a:t>
            </a:r>
            <a:r>
              <a:rPr kumimoji="1" lang="en-US" altLang="ja-JP" sz="1200" kern="1200" dirty="0">
                <a:solidFill>
                  <a:schemeClr val="tx1"/>
                </a:solidFill>
                <a:effectLst/>
                <a:latin typeface="+mn-lt"/>
                <a:ea typeface="+mn-ea"/>
                <a:cs typeface="+mn-cs"/>
              </a:rPr>
              <a:t>730</a:t>
            </a:r>
            <a:r>
              <a:rPr kumimoji="1" lang="ja-JP" altLang="ja-JP" sz="1200" kern="1200" dirty="0">
                <a:solidFill>
                  <a:schemeClr val="tx1"/>
                </a:solidFill>
                <a:effectLst/>
                <a:latin typeface="+mn-lt"/>
                <a:ea typeface="+mn-ea"/>
                <a:cs typeface="+mn-cs"/>
              </a:rPr>
              <a:t>万台に達し、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やタブレットが、二桁を超えて大幅な減少している中、</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年に比べ</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の成長になると予測しています。</a:t>
            </a:r>
          </a:p>
          <a:p>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が開発した</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ブラウザを動かすことに特化した基本ソフト</a:t>
            </a:r>
            <a:r>
              <a:rPr kumimoji="1" lang="en-US" altLang="ja-JP" sz="1200" kern="1200" dirty="0">
                <a:solidFill>
                  <a:schemeClr val="tx1"/>
                </a:solidFill>
                <a:effectLst/>
                <a:latin typeface="+mn-lt"/>
                <a:ea typeface="+mn-ea"/>
                <a:cs typeface="+mn-cs"/>
              </a:rPr>
              <a:t>Chrome OS</a:t>
            </a:r>
            <a:r>
              <a:rPr kumimoji="1" lang="ja-JP" altLang="ja-JP" sz="1200" kern="1200" dirty="0">
                <a:solidFill>
                  <a:schemeClr val="tx1"/>
                </a:solidFill>
                <a:effectLst/>
                <a:latin typeface="+mn-lt"/>
                <a:ea typeface="+mn-ea"/>
                <a:cs typeface="+mn-cs"/>
              </a:rPr>
              <a:t>を搭載したノート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のことです。</a:t>
            </a:r>
          </a:p>
          <a:p>
            <a:r>
              <a:rPr kumimoji="1" lang="ja-JP" altLang="ja-JP" sz="1200" kern="1200" dirty="0">
                <a:solidFill>
                  <a:schemeClr val="tx1"/>
                </a:solidFill>
                <a:effectLst/>
                <a:latin typeface="+mn-lt"/>
                <a:ea typeface="+mn-ea"/>
                <a:cs typeface="+mn-cs"/>
              </a:rPr>
              <a:t>ブラウザしか動かないというシンプルな機能に特化することで、高速な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や大量のメモリが不要となりました。また、アプリを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a:solidFill>
                  <a:schemeClr val="tx1"/>
                </a:solidFill>
                <a:effectLst/>
                <a:latin typeface="+mn-lt"/>
                <a:ea typeface="+mn-ea"/>
                <a:cs typeface="+mn-cs"/>
              </a:rPr>
              <a:t>これまで「何でもできる」ことを追求し開発されてきた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などの汎用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を実現したのです。</a:t>
            </a:r>
          </a:p>
          <a:p>
            <a:r>
              <a:rPr kumimoji="1" lang="ja-JP" altLang="ja-JP" sz="1200" kern="1200" dirty="0">
                <a:solidFill>
                  <a:schemeClr val="tx1"/>
                </a:solidFill>
                <a:effectLst/>
                <a:latin typeface="+mn-lt"/>
                <a:ea typeface="+mn-ea"/>
                <a:cs typeface="+mn-cs"/>
              </a:rPr>
              <a:t>かつて、メール、表計算や文書作成などは、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a:solidFill>
                  <a:schemeClr val="tx1"/>
                </a:solidFill>
                <a:effectLst/>
                <a:latin typeface="+mn-lt"/>
                <a:ea typeface="+mn-ea"/>
                <a:cs typeface="+mn-cs"/>
              </a:rPr>
              <a:t>多くの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に注目しています。まだ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でなければできないことや使い勝手で、従来型のノート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64</a:t>
            </a:fld>
            <a:endParaRPr kumimoji="1" lang="ja-JP" altLang="en-US"/>
          </a:p>
        </p:txBody>
      </p:sp>
    </p:spTree>
    <p:extLst>
      <p:ext uri="{BB962C8B-B14F-4D97-AF65-F5344CB8AC3E}">
        <p14:creationId xmlns:p14="http://schemas.microsoft.com/office/powerpoint/2010/main" val="196374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クライアントの仮想化は、ひとつのクライアント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a:solidFill>
                  <a:schemeClr val="tx1"/>
                </a:solidFill>
                <a:effectLst/>
                <a:latin typeface="+mn-lt"/>
                <a:ea typeface="+mn-ea"/>
                <a:cs typeface="+mn-cs"/>
              </a:rPr>
              <a:t>本来、ひとりのユーザーに占有使用されるクライアント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Window 7</a:t>
            </a:r>
            <a:r>
              <a:rPr kumimoji="1" lang="ja-JP" altLang="ja-JP" sz="1200" kern="1200" dirty="0">
                <a:solidFill>
                  <a:schemeClr val="tx1"/>
                </a:solidFill>
                <a:effectLst/>
                <a:latin typeface="+mn-lt"/>
                <a:ea typeface="+mn-ea"/>
                <a:cs typeface="+mn-cs"/>
              </a:rPr>
              <a:t>と言われる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用のオペレーティング・システム上で、「</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モード」と呼ばれる仮想化の機能が動きます。この機能は</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の前のバージョンである</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を動かすことができる仮想</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Windows7</a:t>
            </a:r>
            <a:r>
              <a:rPr kumimoji="1" lang="ja-JP" altLang="ja-JP" sz="1200" kern="1200" dirty="0">
                <a:solidFill>
                  <a:schemeClr val="tx1"/>
                </a:solidFill>
                <a:effectLst/>
                <a:latin typeface="+mn-lt"/>
                <a:ea typeface="+mn-ea"/>
                <a:cs typeface="+mn-cs"/>
              </a:rPr>
              <a:t>の中に作ります。この上で、</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を動かせば、一台の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の上で、同時に</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を同時に稼働させることができます。</a:t>
            </a:r>
          </a:p>
          <a:p>
            <a:r>
              <a:rPr kumimoji="1" lang="ja-JP" altLang="ja-JP" sz="1200" kern="1200" dirty="0">
                <a:solidFill>
                  <a:schemeClr val="tx1"/>
                </a:solidFill>
                <a:effectLst/>
                <a:latin typeface="+mn-lt"/>
                <a:ea typeface="+mn-ea"/>
                <a:cs typeface="+mn-cs"/>
              </a:rPr>
              <a:t>このようなことが必要になるのは、</a:t>
            </a:r>
            <a:r>
              <a:rPr kumimoji="1" lang="en-US" altLang="ja-JP" sz="1200" kern="1200" dirty="0">
                <a:solidFill>
                  <a:schemeClr val="tx1"/>
                </a:solidFill>
                <a:effectLst/>
                <a:latin typeface="+mn-lt"/>
                <a:ea typeface="+mn-ea"/>
                <a:cs typeface="+mn-cs"/>
              </a:rPr>
              <a:t>Windows XP</a:t>
            </a:r>
            <a:r>
              <a:rPr kumimoji="1" lang="ja-JP" altLang="ja-JP" sz="1200" kern="1200" dirty="0">
                <a:solidFill>
                  <a:schemeClr val="tx1"/>
                </a:solidFill>
                <a:effectLst/>
                <a:latin typeface="+mn-lt"/>
                <a:ea typeface="+mn-ea"/>
                <a:cs typeface="+mn-cs"/>
              </a:rPr>
              <a:t>では動くが</a:t>
            </a:r>
            <a:r>
              <a:rPr kumimoji="1" lang="en-US" altLang="ja-JP" sz="1200" kern="1200" dirty="0">
                <a:solidFill>
                  <a:schemeClr val="tx1"/>
                </a:solidFill>
                <a:effectLst/>
                <a:latin typeface="+mn-lt"/>
                <a:ea typeface="+mn-ea"/>
                <a:cs typeface="+mn-cs"/>
              </a:rPr>
              <a:t>Windows 7</a:t>
            </a:r>
            <a:r>
              <a:rPr kumimoji="1" lang="ja-JP" altLang="ja-JP" sz="1200" kern="1200" dirty="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a:solidFill>
                  <a:schemeClr val="tx1"/>
                </a:solidFill>
                <a:effectLst/>
                <a:latin typeface="+mn-lt"/>
                <a:ea typeface="+mn-ea"/>
                <a:cs typeface="+mn-cs"/>
              </a:rPr>
              <a:t>XP</a:t>
            </a:r>
            <a:r>
              <a:rPr kumimoji="1" lang="ja-JP" altLang="ja-JP" sz="1200" kern="1200" dirty="0">
                <a:solidFill>
                  <a:schemeClr val="tx1"/>
                </a:solidFill>
                <a:effectLst/>
                <a:latin typeface="+mn-lt"/>
                <a:ea typeface="+mn-ea"/>
                <a:cs typeface="+mn-cs"/>
              </a:rPr>
              <a:t>用として開発、購入したソフトウェアを無駄にしないですむのです。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上で</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a:solidFill>
                  <a:schemeClr val="tx1"/>
                </a:solidFill>
                <a:effectLst/>
                <a:latin typeface="+mn-lt"/>
                <a:ea typeface="+mn-ea"/>
                <a:cs typeface="+mn-cs"/>
              </a:rPr>
              <a:t>Mac PC</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Mac 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65</a:t>
            </a:fld>
            <a:endParaRPr kumimoji="1" lang="ja-JP" altLang="en-US"/>
          </a:p>
        </p:txBody>
      </p:sp>
    </p:spTree>
    <p:extLst>
      <p:ext uri="{BB962C8B-B14F-4D97-AF65-F5344CB8AC3E}">
        <p14:creationId xmlns:p14="http://schemas.microsoft.com/office/powerpoint/2010/main" val="2539760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【図解】コレ１枚で分かるストレージの仮想化</a:t>
            </a:r>
          </a:p>
          <a:p>
            <a:r>
              <a:rPr kumimoji="1" lang="ja-JP" altLang="ja-JP" sz="1200" kern="1200" dirty="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a:solidFill>
                  <a:schemeClr val="tx1"/>
                </a:solidFill>
                <a:effectLst/>
                <a:latin typeface="+mn-lt"/>
                <a:ea typeface="+mn-ea"/>
                <a:cs typeface="+mn-cs"/>
              </a:rPr>
              <a:t>例えば、ストレージの物理的容量は、使っている／いないに関わらず、「</a:t>
            </a:r>
            <a:r>
              <a:rPr kumimoji="1" lang="en-US" altLang="ja-JP" sz="1200" kern="1200" dirty="0">
                <a:solidFill>
                  <a:schemeClr val="tx1"/>
                </a:solidFill>
                <a:effectLst/>
                <a:latin typeface="+mn-lt"/>
                <a:ea typeface="+mn-ea"/>
                <a:cs typeface="+mn-cs"/>
              </a:rPr>
              <a:t>128GB</a:t>
            </a:r>
            <a:r>
              <a:rPr kumimoji="1" lang="ja-JP" altLang="ja-JP" sz="1200" kern="1200" dirty="0">
                <a:solidFill>
                  <a:schemeClr val="tx1"/>
                </a:solidFill>
                <a:effectLst/>
                <a:latin typeface="+mn-lt"/>
                <a:ea typeface="+mn-ea"/>
                <a:cs typeface="+mn-cs"/>
              </a:rPr>
              <a:t>」というように物理的に決まってしまいます。このストレージ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a:solidFill>
                  <a:schemeClr val="tx1"/>
                </a:solidFill>
                <a:effectLst/>
                <a:latin typeface="+mn-lt"/>
                <a:ea typeface="+mn-ea"/>
                <a:cs typeface="+mn-cs"/>
              </a:rPr>
              <a:t>シンプロビジョニングは、物理ストレージの容量を実際より多くあるようにサーバー上のオペレーティングシステム（</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）に見せかける技術です。これまでなら、物理ストレージの容量が変われば、</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への設定変更が必要でした。しかし、この技術を使えば、</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66</a:t>
            </a:fld>
            <a:endParaRPr kumimoji="1" lang="ja-JP" altLang="en-US"/>
          </a:p>
        </p:txBody>
      </p:sp>
    </p:spTree>
    <p:extLst>
      <p:ext uri="{BB962C8B-B14F-4D97-AF65-F5344CB8AC3E}">
        <p14:creationId xmlns:p14="http://schemas.microsoft.com/office/powerpoint/2010/main" val="265935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67</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a:solidFill>
                  <a:schemeClr val="tx1"/>
                </a:solidFill>
                <a:effectLst/>
                <a:latin typeface="+mn-lt"/>
                <a:ea typeface="+mn-ea"/>
                <a:cs typeface="+mn-cs"/>
              </a:rPr>
              <a:t>従来、ネットワークの構築は異なる役割や機能を持つ多数の機器をケーブルで接続し、それぞれに手間のかかる設定が必要でした。この常識を変えたのが、</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Networking</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とは、ルーターやスイッチなどのネットワーク機器の構成や接続ルートなどを、機器の導入や配線などの作業をしなくても、ソフトウェアへの設定だけで実現する技術の総称です。例えば、異なる複数企業のシステム機器が混在して設置されているデータセンターの場合、従来は、独立性を保証するため、それぞれに機器もネットワークも分離して別々に管理しなければなりませんでした。しかし、</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であれば、全てをひとつの物理的なネットワークで構成し、設定だけで個別独立したネットワークとして機能させることができます。</a:t>
            </a:r>
          </a:p>
          <a:p>
            <a:r>
              <a:rPr kumimoji="1" lang="ja-JP" altLang="ja-JP" sz="1200" kern="1200" dirty="0">
                <a:solidFill>
                  <a:schemeClr val="tx1"/>
                </a:solidFill>
                <a:effectLst/>
                <a:latin typeface="+mn-lt"/>
                <a:ea typeface="+mn-ea"/>
                <a:cs typeface="+mn-cs"/>
              </a:rPr>
              <a:t>またルーターやスイッチなどの機能の違う機器も必要でしたが、設定だけで必要とする機能構成をソフトウェア的に実現することができる</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Network Functions Virtualization</a:t>
            </a:r>
            <a:r>
              <a:rPr kumimoji="1" lang="ja-JP" altLang="ja-JP" sz="1200" kern="1200" dirty="0">
                <a:solidFill>
                  <a:schemeClr val="tx1"/>
                </a:solidFill>
                <a:effectLst/>
                <a:latin typeface="+mn-lt"/>
                <a:ea typeface="+mn-ea"/>
                <a:cs typeface="+mn-cs"/>
              </a:rPr>
              <a:t>：ネットワーク機能の仮想化）も使われはじめています。これまでのネットワークは個別の機能を持たせた専用ハードウェアを使い、これを組み合わせて使うことでネットワークの機能を実現していました。それを</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では、汎用サーバー上でアプリケーションとして各種機能を提供することで、物理的にバラバラな専用機と比較して、ネットワークの構築や構成の追加・変更が容易になり、ベンダーへの依存度も軽減できるのです。</a:t>
            </a:r>
          </a:p>
          <a:p>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を使えば、全体を一元的に集中制御できるので個々のネットワーク機器の設定や管理に手間がかかりません。さらに利用目的に応じた「ポリシー」に応じてネットワークの特性を自由に制御できるようになりました。ポリシーとは、どのように扱うかの方針や制約条件を体系的かつ具体的に定めた規範のことです。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a:solidFill>
                  <a:schemeClr val="tx1"/>
                </a:solidFill>
                <a:effectLst/>
                <a:latin typeface="+mn-lt"/>
                <a:ea typeface="+mn-ea"/>
                <a:cs typeface="+mn-cs"/>
              </a:rPr>
              <a:t>従来は、運用管理者がポリシーに応じて手作業でネットワーク機器の構成や設定を行っていましたが、</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により、これらの作業をネットワーク全体に対して一括して、あるいはアプリケーションからの要求に応じて自動的で対応できるようになったのです。その結果、ネットワークの運用管理負担が軽減されると共に、アプリケーションの変更に即応できる柔軟なネットワークが実現したのです。</a:t>
            </a:r>
          </a:p>
          <a:p>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は、</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Internet of Things</a:t>
            </a:r>
            <a:r>
              <a:rPr kumimoji="1" lang="ja-JP" altLang="ja-JP" sz="1200" kern="1200" dirty="0">
                <a:solidFill>
                  <a:schemeClr val="tx1"/>
                </a:solidFill>
                <a:effectLst/>
                <a:latin typeface="+mn-lt"/>
                <a:ea typeface="+mn-ea"/>
                <a:cs typeface="+mn-cs"/>
              </a:rPr>
              <a:t>／モノのインターネット）の普及に向けても注目されています。従来のネットワークでは、</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で求められる膨大なデバイスやデータ･トラフィック量の変化、様々なサービスレベルへの対応に限界があるからです。</a:t>
            </a:r>
          </a:p>
          <a:p>
            <a:r>
              <a:rPr kumimoji="1" lang="ja-JP" altLang="ja-JP" sz="1200" kern="1200" dirty="0">
                <a:solidFill>
                  <a:schemeClr val="tx1"/>
                </a:solidFill>
                <a:effectLst/>
                <a:latin typeface="+mn-lt"/>
                <a:ea typeface="+mn-ea"/>
                <a:cs typeface="+mn-cs"/>
              </a:rPr>
              <a:t>ネットワーク構成や機能・サービスの高度な柔軟性</a:t>
            </a:r>
          </a:p>
          <a:p>
            <a:r>
              <a:rPr kumimoji="1" lang="ja-JP" altLang="ja-JP" sz="1200" kern="1200" dirty="0">
                <a:solidFill>
                  <a:schemeClr val="tx1"/>
                </a:solidFill>
                <a:effectLst/>
                <a:latin typeface="+mn-lt"/>
                <a:ea typeface="+mn-ea"/>
                <a:cs typeface="+mn-cs"/>
              </a:rPr>
              <a:t>ネットワークの拡張性や耐障害性</a:t>
            </a:r>
          </a:p>
          <a:p>
            <a:r>
              <a:rPr kumimoji="1" lang="ja-JP" altLang="ja-JP" sz="1200" kern="1200" dirty="0">
                <a:solidFill>
                  <a:schemeClr val="tx1"/>
                </a:solidFill>
                <a:effectLst/>
                <a:latin typeface="+mn-lt"/>
                <a:ea typeface="+mn-ea"/>
                <a:cs typeface="+mn-cs"/>
              </a:rPr>
              <a:t>オープン･スタンダードへの対応</a:t>
            </a:r>
          </a:p>
          <a:p>
            <a:r>
              <a:rPr kumimoji="1" lang="ja-JP" altLang="ja-JP" sz="1200" kern="1200" dirty="0">
                <a:solidFill>
                  <a:schemeClr val="tx1"/>
                </a:solidFill>
                <a:effectLst/>
                <a:latin typeface="+mn-lt"/>
                <a:ea typeface="+mn-ea"/>
                <a:cs typeface="+mn-cs"/>
              </a:rPr>
              <a:t>こうした要求に対応するための中核技術として期待されているのです。つまりネットワークの構成や機器が持つ機能を仮想化することによって、柔軟性や拡張性を実現できるとともに、ネットワーク資源のより効率的な共有を可能にすることができるからです。</a:t>
            </a:r>
          </a:p>
          <a:p>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の普及と共に、</a:t>
            </a:r>
            <a:r>
              <a:rPr kumimoji="1" lang="en-US" altLang="ja-JP" sz="1200" kern="1200" dirty="0">
                <a:solidFill>
                  <a:schemeClr val="tx1"/>
                </a:solidFill>
                <a:effectLst/>
                <a:latin typeface="+mn-lt"/>
                <a:ea typeface="+mn-ea"/>
                <a:cs typeface="+mn-cs"/>
              </a:rPr>
              <a:t>SDN</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NFV</a:t>
            </a:r>
            <a:r>
              <a:rPr kumimoji="1" lang="ja-JP" altLang="ja-JP" sz="1200" kern="1200" dirty="0">
                <a:solidFill>
                  <a:schemeClr val="tx1"/>
                </a:solidFill>
                <a:effectLst/>
                <a:latin typeface="+mn-lt"/>
                <a:ea typeface="+mn-ea"/>
                <a:cs typeface="+mn-cs"/>
              </a:rPr>
              <a:t>もまた普及してゆくことになるでしょう。</a:t>
            </a:r>
          </a:p>
          <a:p>
            <a:endParaRPr lang="ja-JP" altLang="en-US" dirty="0"/>
          </a:p>
        </p:txBody>
      </p:sp>
    </p:spTree>
    <p:extLst>
      <p:ext uri="{BB962C8B-B14F-4D97-AF65-F5344CB8AC3E}">
        <p14:creationId xmlns:p14="http://schemas.microsoft.com/office/powerpoint/2010/main" val="240701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9</a:t>
            </a:fld>
            <a:endParaRPr lang="en-US" altLang="ja-JP"/>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a:solidFill>
                  <a:schemeClr val="tx1"/>
                </a:solidFill>
                <a:effectLst/>
                <a:latin typeface="+mn-lt"/>
                <a:ea typeface="+mn-ea"/>
                <a:cs typeface="+mn-cs"/>
              </a:rPr>
              <a:t>Remington Rand</a:t>
            </a:r>
            <a:r>
              <a:rPr kumimoji="1" lang="ja-JP" altLang="ja-JP" sz="1200" kern="1200" dirty="0">
                <a:solidFill>
                  <a:schemeClr val="tx1"/>
                </a:solidFill>
                <a:effectLst/>
                <a:latin typeface="+mn-lt"/>
                <a:ea typeface="+mn-ea"/>
                <a:cs typeface="+mn-cs"/>
              </a:rPr>
              <a:t>社（現</a:t>
            </a:r>
            <a:r>
              <a:rPr kumimoji="1" lang="en-US" altLang="ja-JP" sz="1200" kern="1200" dirty="0">
                <a:solidFill>
                  <a:schemeClr val="tx1"/>
                </a:solidFill>
                <a:effectLst/>
                <a:latin typeface="+mn-lt"/>
                <a:ea typeface="+mn-ea"/>
                <a:cs typeface="+mn-cs"/>
              </a:rPr>
              <a:t>Unisys</a:t>
            </a:r>
            <a:r>
              <a:rPr kumimoji="1" lang="ja-JP" altLang="ja-JP" sz="1200" kern="1200" dirty="0">
                <a:solidFill>
                  <a:schemeClr val="tx1"/>
                </a:solidFill>
                <a:effectLst/>
                <a:latin typeface="+mn-lt"/>
                <a:ea typeface="+mn-ea"/>
                <a:cs typeface="+mn-cs"/>
              </a:rPr>
              <a:t>社）が、初めての商用コンピュータ</a:t>
            </a:r>
            <a:r>
              <a:rPr kumimoji="1" lang="en-US" altLang="ja-JP" sz="1200" kern="1200" dirty="0">
                <a:solidFill>
                  <a:schemeClr val="tx1"/>
                </a:solidFill>
                <a:effectLst/>
                <a:latin typeface="+mn-lt"/>
                <a:ea typeface="+mn-ea"/>
                <a:cs typeface="+mn-cs"/>
              </a:rPr>
              <a:t>UNIVAC1</a:t>
            </a:r>
            <a:r>
              <a:rPr kumimoji="1" lang="ja-JP" altLang="ja-JP" sz="1200" kern="1200" dirty="0">
                <a:solidFill>
                  <a:schemeClr val="tx1"/>
                </a:solidFill>
                <a:effectLst/>
                <a:latin typeface="+mn-lt"/>
                <a:ea typeface="+mn-ea"/>
                <a:cs typeface="+mn-cs"/>
              </a:rPr>
              <a:t>を世に出したのは</a:t>
            </a:r>
            <a:r>
              <a:rPr kumimoji="1" lang="en-US" altLang="ja-JP" sz="1200" kern="1200" dirty="0">
                <a:solidFill>
                  <a:schemeClr val="tx1"/>
                </a:solidFill>
                <a:effectLst/>
                <a:latin typeface="+mn-lt"/>
                <a:ea typeface="+mn-ea"/>
                <a:cs typeface="+mn-cs"/>
              </a:rPr>
              <a:t>1951</a:t>
            </a:r>
            <a:r>
              <a:rPr kumimoji="1" lang="ja-JP" altLang="ja-JP" sz="1200" kern="1200" dirty="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a:solidFill>
                  <a:schemeClr val="tx1"/>
                </a:solidFill>
                <a:effectLst/>
                <a:latin typeface="+mn-lt"/>
                <a:ea typeface="+mn-ea"/>
                <a:cs typeface="+mn-cs"/>
              </a:rPr>
              <a:t>UNIVAC</a:t>
            </a:r>
            <a:r>
              <a:rPr kumimoji="1" lang="ja-JP" altLang="ja-JP" sz="1200" kern="1200" dirty="0">
                <a:solidFill>
                  <a:schemeClr val="tx1"/>
                </a:solidFill>
                <a:effectLst/>
                <a:latin typeface="+mn-lt"/>
                <a:ea typeface="+mn-ea"/>
                <a:cs typeface="+mn-cs"/>
              </a:rPr>
              <a:t>と言われるほど普及したのです。</a:t>
            </a:r>
          </a:p>
          <a:p>
            <a:r>
              <a:rPr kumimoji="1" lang="en-US" altLang="ja-JP" sz="1200" kern="1200" dirty="0">
                <a:solidFill>
                  <a:schemeClr val="tx1"/>
                </a:solidFill>
                <a:effectLst/>
                <a:latin typeface="+mn-lt"/>
                <a:ea typeface="+mn-ea"/>
                <a:cs typeface="+mn-cs"/>
              </a:rPr>
              <a:t>UNIVAC1</a:t>
            </a:r>
            <a:r>
              <a:rPr kumimoji="1" lang="ja-JP" altLang="ja-JP" sz="1200" kern="1200" dirty="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a:solidFill>
                  <a:schemeClr val="tx1"/>
                </a:solidFill>
                <a:effectLst/>
                <a:latin typeface="+mn-lt"/>
                <a:ea typeface="+mn-ea"/>
                <a:cs typeface="+mn-cs"/>
              </a:rPr>
              <a:t>1964</a:t>
            </a:r>
            <a:r>
              <a:rPr kumimoji="1" lang="ja-JP" altLang="ja-JP" sz="1200" kern="1200" dirty="0">
                <a:solidFill>
                  <a:schemeClr val="tx1"/>
                </a:solidFill>
                <a:effectLst/>
                <a:latin typeface="+mn-lt"/>
                <a:ea typeface="+mn-ea"/>
                <a:cs typeface="+mn-cs"/>
              </a:rPr>
              <a:t>年、そんな常識を変えるコンピュータを</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が発表しました。</a:t>
            </a:r>
            <a:r>
              <a:rPr kumimoji="1" lang="en-US" altLang="ja-JP" sz="1200" kern="1200" dirty="0">
                <a:solidFill>
                  <a:schemeClr val="tx1"/>
                </a:solidFill>
                <a:effectLst/>
                <a:latin typeface="+mn-lt"/>
                <a:ea typeface="+mn-ea"/>
                <a:cs typeface="+mn-cs"/>
              </a:rPr>
              <a:t>System/360(S/360)</a:t>
            </a:r>
            <a:r>
              <a:rPr kumimoji="1" lang="ja-JP" altLang="ja-JP" sz="1200" kern="1200" dirty="0">
                <a:solidFill>
                  <a:schemeClr val="tx1"/>
                </a:solidFill>
                <a:effectLst/>
                <a:latin typeface="+mn-lt"/>
                <a:ea typeface="+mn-ea"/>
                <a:cs typeface="+mn-cs"/>
              </a:rPr>
              <a:t>です。全方位</a:t>
            </a:r>
            <a:r>
              <a:rPr kumimoji="1" lang="en-US" altLang="ja-JP" sz="1200" kern="1200" dirty="0">
                <a:solidFill>
                  <a:schemeClr val="tx1"/>
                </a:solidFill>
                <a:effectLst/>
                <a:latin typeface="+mn-lt"/>
                <a:ea typeface="+mn-ea"/>
                <a:cs typeface="+mn-cs"/>
              </a:rPr>
              <a:t>360</a:t>
            </a:r>
            <a:r>
              <a:rPr kumimoji="1" lang="ja-JP" altLang="ja-JP" sz="1200" kern="1200" dirty="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a:solidFill>
                  <a:schemeClr val="tx1"/>
                </a:solidFill>
                <a:effectLst/>
                <a:latin typeface="+mn-lt"/>
                <a:ea typeface="+mn-ea"/>
                <a:cs typeface="+mn-cs"/>
              </a:rPr>
              <a:t>System/360</a:t>
            </a:r>
            <a:r>
              <a:rPr kumimoji="1" lang="ja-JP" altLang="ja-JP" sz="1200" kern="1200" dirty="0">
                <a:solidFill>
                  <a:schemeClr val="tx1"/>
                </a:solidFill>
                <a:effectLst/>
                <a:latin typeface="+mn-lt"/>
                <a:ea typeface="+mn-ea"/>
                <a:cs typeface="+mn-cs"/>
              </a:rPr>
              <a:t>アーキテクチャ」として公開しました。</a:t>
            </a:r>
          </a:p>
          <a:p>
            <a:r>
              <a:rPr kumimoji="1" lang="ja-JP" altLang="ja-JP" sz="1200" kern="1200" dirty="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は互換性のある設計で様々な価格のシステムを提供できたのです。</a:t>
            </a:r>
          </a:p>
          <a:p>
            <a:r>
              <a:rPr kumimoji="1" lang="ja-JP" altLang="ja-JP" sz="1200" kern="1200" dirty="0">
                <a:solidFill>
                  <a:schemeClr val="tx1"/>
                </a:solidFill>
                <a:effectLst/>
                <a:latin typeface="+mn-lt"/>
                <a:ea typeface="+mn-ea"/>
                <a:cs typeface="+mn-cs"/>
              </a:rPr>
              <a:t>また、「アーキテクチャ」が公開されたことにより、</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以外の企業が</a:t>
            </a:r>
            <a:r>
              <a:rPr kumimoji="1" lang="en-US" altLang="ja-JP" sz="1200" kern="1200" dirty="0">
                <a:solidFill>
                  <a:schemeClr val="tx1"/>
                </a:solidFill>
                <a:effectLst/>
                <a:latin typeface="+mn-lt"/>
                <a:ea typeface="+mn-ea"/>
                <a:cs typeface="+mn-cs"/>
              </a:rPr>
              <a:t>S/360</a:t>
            </a:r>
            <a:r>
              <a:rPr kumimoji="1" lang="ja-JP" altLang="ja-JP" sz="1200" kern="1200" dirty="0">
                <a:solidFill>
                  <a:schemeClr val="tx1"/>
                </a:solidFill>
                <a:effectLst/>
                <a:latin typeface="+mn-lt"/>
                <a:ea typeface="+mn-ea"/>
                <a:cs typeface="+mn-cs"/>
              </a:rPr>
              <a:t>の上で動くプログラムを開発できるようになりました。また、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に接続可能な機器の開発も容易になりました。その結果、</a:t>
            </a:r>
            <a:r>
              <a:rPr kumimoji="1" lang="en-US" altLang="ja-JP" sz="1200" kern="1200" dirty="0">
                <a:solidFill>
                  <a:schemeClr val="tx1"/>
                </a:solidFill>
                <a:effectLst/>
                <a:latin typeface="+mn-lt"/>
                <a:ea typeface="+mn-ea"/>
                <a:cs typeface="+mn-cs"/>
              </a:rPr>
              <a:t>S/360</a:t>
            </a:r>
            <a:r>
              <a:rPr kumimoji="1" lang="ja-JP" altLang="ja-JP" sz="1200" kern="1200" dirty="0">
                <a:solidFill>
                  <a:schemeClr val="tx1"/>
                </a:solidFill>
                <a:effectLst/>
                <a:latin typeface="+mn-lt"/>
                <a:ea typeface="+mn-ea"/>
                <a:cs typeface="+mn-cs"/>
              </a:rPr>
              <a:t>の周辺に多くの関連ビジネスが生まれていったのです。</a:t>
            </a:r>
          </a:p>
          <a:p>
            <a:r>
              <a:rPr kumimoji="1" lang="ja-JP" altLang="ja-JP" sz="1200" kern="1200" dirty="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a:solidFill>
                  <a:schemeClr val="tx1"/>
                </a:solidFill>
                <a:effectLst/>
                <a:latin typeface="+mn-lt"/>
                <a:ea typeface="+mn-ea"/>
                <a:cs typeface="+mn-cs"/>
              </a:rPr>
              <a:t>S/360</a:t>
            </a:r>
            <a:r>
              <a:rPr kumimoji="1" lang="ja-JP" altLang="ja-JP" sz="1200" kern="1200" dirty="0">
                <a:solidFill>
                  <a:schemeClr val="tx1"/>
                </a:solidFill>
                <a:effectLst/>
                <a:latin typeface="+mn-lt"/>
                <a:ea typeface="+mn-ea"/>
                <a:cs typeface="+mn-cs"/>
              </a:rPr>
              <a:t>の周辺に多くのビジネスが生まれ、エコシステム（生態系）を形成するに至り、</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a:solidFill>
                  <a:schemeClr val="tx1"/>
                </a:solidFill>
                <a:effectLst/>
                <a:latin typeface="+mn-lt"/>
                <a:ea typeface="+mn-ea"/>
                <a:cs typeface="+mn-cs"/>
              </a:rPr>
              <a:t>S/360</a:t>
            </a:r>
            <a:r>
              <a:rPr kumimoji="1" lang="ja-JP" altLang="ja-JP" sz="1200" kern="1200" dirty="0">
                <a:solidFill>
                  <a:schemeClr val="tx1"/>
                </a:solidFill>
                <a:effectLst/>
                <a:latin typeface="+mn-lt"/>
                <a:ea typeface="+mn-ea"/>
                <a:cs typeface="+mn-cs"/>
              </a:rPr>
              <a:t>の後継である</a:t>
            </a:r>
            <a:r>
              <a:rPr kumimoji="1" lang="en-US" altLang="ja-JP" sz="1200" kern="1200" dirty="0">
                <a:solidFill>
                  <a:schemeClr val="tx1"/>
                </a:solidFill>
                <a:effectLst/>
                <a:latin typeface="+mn-lt"/>
                <a:ea typeface="+mn-ea"/>
                <a:cs typeface="+mn-cs"/>
              </a:rPr>
              <a:t>S/370</a:t>
            </a:r>
            <a:r>
              <a:rPr kumimoji="1" lang="ja-JP" altLang="ja-JP" sz="1200" kern="1200" dirty="0">
                <a:solidFill>
                  <a:schemeClr val="tx1"/>
                </a:solidFill>
                <a:effectLst/>
                <a:latin typeface="+mn-lt"/>
                <a:ea typeface="+mn-ea"/>
                <a:cs typeface="+mn-cs"/>
              </a:rPr>
              <a:t>の「アーキテクチャ」を使った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互換機を開発、</a:t>
            </a:r>
            <a:r>
              <a:rPr kumimoji="1" lang="en-US" altLang="ja-JP" sz="1200" kern="1200" dirty="0">
                <a:solidFill>
                  <a:schemeClr val="tx1"/>
                </a:solidFill>
                <a:effectLst/>
                <a:latin typeface="+mn-lt"/>
                <a:ea typeface="+mn-ea"/>
                <a:cs typeface="+mn-cs"/>
              </a:rPr>
              <a:t>1975</a:t>
            </a:r>
            <a:r>
              <a:rPr kumimoji="1" lang="ja-JP" altLang="ja-JP" sz="1200" kern="1200" dirty="0">
                <a:solidFill>
                  <a:schemeClr val="tx1"/>
                </a:solidFill>
                <a:effectLst/>
                <a:latin typeface="+mn-lt"/>
                <a:ea typeface="+mn-ea"/>
                <a:cs typeface="+mn-cs"/>
              </a:rPr>
              <a:t>年に富士通の</a:t>
            </a:r>
            <a:r>
              <a:rPr kumimoji="1" lang="en-US" altLang="ja-JP" sz="1200" kern="1200" dirty="0">
                <a:solidFill>
                  <a:schemeClr val="tx1"/>
                </a:solidFill>
                <a:effectLst/>
                <a:latin typeface="+mn-lt"/>
                <a:ea typeface="+mn-ea"/>
                <a:cs typeface="+mn-cs"/>
              </a:rPr>
              <a:t>M190</a:t>
            </a:r>
            <a:r>
              <a:rPr kumimoji="1" lang="ja-JP" altLang="ja-JP" sz="1200" kern="1200" dirty="0">
                <a:solidFill>
                  <a:schemeClr val="tx1"/>
                </a:solidFill>
                <a:effectLst/>
                <a:latin typeface="+mn-lt"/>
                <a:ea typeface="+mn-ea"/>
                <a:cs typeface="+mn-cs"/>
              </a:rPr>
              <a:t>が初出荷されたのです。</a:t>
            </a:r>
          </a:p>
          <a:p>
            <a:r>
              <a:rPr kumimoji="1" lang="ja-JP" altLang="ja-JP" sz="1200" kern="1200" dirty="0">
                <a:solidFill>
                  <a:schemeClr val="tx1"/>
                </a:solidFill>
                <a:effectLst/>
                <a:latin typeface="+mn-lt"/>
                <a:ea typeface="+mn-ea"/>
                <a:cs typeface="+mn-cs"/>
              </a:rPr>
              <a:t>このような、</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が絶対的な地位を維持していた</a:t>
            </a:r>
            <a:r>
              <a:rPr kumimoji="1" lang="en-US" altLang="ja-JP" sz="1200" kern="1200" dirty="0">
                <a:solidFill>
                  <a:schemeClr val="tx1"/>
                </a:solidFill>
                <a:effectLst/>
                <a:latin typeface="+mn-lt"/>
                <a:ea typeface="+mn-ea"/>
                <a:cs typeface="+mn-cs"/>
              </a:rPr>
              <a:t>1977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DEC</a:t>
            </a:r>
            <a:r>
              <a:rPr kumimoji="1" lang="ja-JP" altLang="ja-JP" sz="1200" kern="1200" dirty="0">
                <a:solidFill>
                  <a:schemeClr val="tx1"/>
                </a:solidFill>
                <a:effectLst/>
                <a:latin typeface="+mn-lt"/>
                <a:ea typeface="+mn-ea"/>
                <a:cs typeface="+mn-cs"/>
              </a:rPr>
              <a:t>社（現</a:t>
            </a:r>
            <a:r>
              <a:rPr kumimoji="1" lang="en-US" altLang="ja-JP" sz="1200" kern="1200" dirty="0">
                <a:solidFill>
                  <a:schemeClr val="tx1"/>
                </a:solidFill>
                <a:effectLst/>
                <a:latin typeface="+mn-lt"/>
                <a:ea typeface="+mn-ea"/>
                <a:cs typeface="+mn-cs"/>
              </a:rPr>
              <a:t>HP</a:t>
            </a:r>
            <a:r>
              <a:rPr kumimoji="1" lang="ja-JP" altLang="ja-JP" sz="1200" kern="1200" dirty="0">
                <a:solidFill>
                  <a:schemeClr val="tx1"/>
                </a:solidFill>
                <a:effectLst/>
                <a:latin typeface="+mn-lt"/>
                <a:ea typeface="+mn-ea"/>
                <a:cs typeface="+mn-cs"/>
              </a:rPr>
              <a:t>社）が</a:t>
            </a:r>
            <a:r>
              <a:rPr kumimoji="1" lang="en-US" altLang="ja-JP" sz="1200" kern="1200" dirty="0">
                <a:solidFill>
                  <a:schemeClr val="tx1"/>
                </a:solidFill>
                <a:effectLst/>
                <a:latin typeface="+mn-lt"/>
                <a:ea typeface="+mn-ea"/>
                <a:cs typeface="+mn-cs"/>
              </a:rPr>
              <a:t>VAX11/780</a:t>
            </a:r>
            <a:r>
              <a:rPr kumimoji="1" lang="ja-JP" altLang="ja-JP" sz="1200" kern="1200" dirty="0">
                <a:solidFill>
                  <a:schemeClr val="tx1"/>
                </a:solidFill>
                <a:effectLst/>
                <a:latin typeface="+mn-lt"/>
                <a:ea typeface="+mn-ea"/>
                <a:cs typeface="+mn-cs"/>
              </a:rPr>
              <a:t>といわれるコンピュータを発表しました。このコンピュータは、</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a:solidFill>
                  <a:schemeClr val="tx1"/>
                </a:solidFill>
                <a:effectLst/>
                <a:latin typeface="+mn-lt"/>
                <a:ea typeface="+mn-ea"/>
                <a:cs typeface="+mn-cs"/>
              </a:rPr>
              <a:t>DEC</a:t>
            </a:r>
            <a:r>
              <a:rPr kumimoji="1" lang="ja-JP" altLang="ja-JP" sz="1200" kern="1200" dirty="0">
                <a:solidFill>
                  <a:schemeClr val="tx1"/>
                </a:solidFill>
                <a:effectLst/>
                <a:latin typeface="+mn-lt"/>
                <a:ea typeface="+mn-ea"/>
                <a:cs typeface="+mn-cs"/>
              </a:rPr>
              <a:t>社は</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に次ぐ業界二位の地位にまで上り詰めていったのです。</a:t>
            </a:r>
          </a:p>
          <a:p>
            <a:r>
              <a:rPr kumimoji="1" lang="ja-JP" altLang="ja-JP" sz="1200" kern="1200" dirty="0">
                <a:solidFill>
                  <a:schemeClr val="tx1"/>
                </a:solidFill>
                <a:effectLst/>
                <a:latin typeface="+mn-lt"/>
                <a:ea typeface="+mn-ea"/>
                <a:cs typeface="+mn-cs"/>
              </a:rPr>
              <a:t>この成功に触発され、</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a:solidFill>
                  <a:schemeClr val="tx1"/>
                </a:solidFill>
                <a:effectLst/>
                <a:latin typeface="+mn-lt"/>
                <a:ea typeface="+mn-ea"/>
                <a:cs typeface="+mn-cs"/>
              </a:rPr>
              <a:t>また、時を前後してパーソナル・コンピュータ</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a:solidFill>
                  <a:schemeClr val="tx1"/>
                </a:solidFill>
                <a:effectLst/>
                <a:latin typeface="+mn-lt"/>
                <a:ea typeface="+mn-ea"/>
                <a:cs typeface="+mn-cs"/>
              </a:rPr>
              <a:t>1981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 Personal Computer model 5150</a:t>
            </a:r>
            <a:r>
              <a:rPr kumimoji="1" lang="ja-JP" altLang="ja-JP" sz="1200" kern="1200" dirty="0">
                <a:solidFill>
                  <a:schemeClr val="tx1"/>
                </a:solidFill>
                <a:effectLst/>
                <a:latin typeface="+mn-lt"/>
                <a:ea typeface="+mn-ea"/>
                <a:cs typeface="+mn-cs"/>
              </a:rPr>
              <a:t>（通称</a:t>
            </a:r>
            <a:r>
              <a:rPr kumimoji="1" lang="en-US" altLang="ja-JP" sz="1200" kern="1200" dirty="0">
                <a:solidFill>
                  <a:schemeClr val="tx1"/>
                </a:solidFill>
                <a:effectLst/>
                <a:latin typeface="+mn-lt"/>
                <a:ea typeface="+mn-ea"/>
                <a:cs typeface="+mn-cs"/>
              </a:rPr>
              <a:t>IBM PC</a:t>
            </a:r>
            <a:r>
              <a:rPr kumimoji="1" lang="ja-JP" altLang="ja-JP" sz="1200" kern="1200" dirty="0">
                <a:solidFill>
                  <a:schemeClr val="tx1"/>
                </a:solidFill>
                <a:effectLst/>
                <a:latin typeface="+mn-lt"/>
                <a:ea typeface="+mn-ea"/>
                <a:cs typeface="+mn-cs"/>
              </a:rPr>
              <a:t>）を発売するに至り、ビジネスでの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利用が一気に加速しました。</a:t>
            </a:r>
          </a:p>
          <a:p>
            <a:r>
              <a:rPr kumimoji="1" lang="ja-JP" altLang="ja-JP" sz="1200" kern="1200" dirty="0">
                <a:solidFill>
                  <a:schemeClr val="tx1"/>
                </a:solidFill>
                <a:effectLst/>
                <a:latin typeface="+mn-lt"/>
                <a:ea typeface="+mn-ea"/>
                <a:cs typeface="+mn-cs"/>
              </a:rPr>
              <a:t>ただ、様々な小型コンピュータの出現は、技術標準の乱立を招き、</a:t>
            </a:r>
            <a:r>
              <a:rPr kumimoji="1" lang="en-US" altLang="ja-JP" sz="1200" kern="1200" dirty="0">
                <a:solidFill>
                  <a:schemeClr val="tx1"/>
                </a:solidFill>
                <a:effectLst/>
                <a:latin typeface="+mn-lt"/>
                <a:ea typeface="+mn-ea"/>
                <a:cs typeface="+mn-cs"/>
              </a:rPr>
              <a:t>S/360</a:t>
            </a:r>
            <a:r>
              <a:rPr kumimoji="1" lang="ja-JP" altLang="ja-JP" sz="1200" kern="1200" dirty="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a:solidFill>
                  <a:schemeClr val="tx1"/>
                </a:solidFill>
                <a:effectLst/>
                <a:latin typeface="+mn-lt"/>
                <a:ea typeface="+mn-ea"/>
                <a:cs typeface="+mn-cs"/>
              </a:rPr>
              <a:t>IBM PC</a:t>
            </a:r>
            <a:r>
              <a:rPr kumimoji="1" lang="ja-JP" altLang="ja-JP" sz="1200" kern="1200" dirty="0">
                <a:solidFill>
                  <a:schemeClr val="tx1"/>
                </a:solidFill>
                <a:effectLst/>
                <a:latin typeface="+mn-lt"/>
                <a:ea typeface="+mn-ea"/>
                <a:cs typeface="+mn-cs"/>
              </a:rPr>
              <a:t>でした。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のブランド力により、</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では後発だった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社から、また、オペレーティングシステム（</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社から調達したのです。</a:t>
            </a:r>
          </a:p>
          <a:p>
            <a:r>
              <a:rPr kumimoji="1" lang="ja-JP" altLang="ja-JP" sz="1200" kern="1200" dirty="0">
                <a:solidFill>
                  <a:schemeClr val="tx1"/>
                </a:solidFill>
                <a:effectLst/>
                <a:latin typeface="+mn-lt"/>
                <a:ea typeface="+mn-ea"/>
                <a:cs typeface="+mn-cs"/>
              </a:rPr>
              <a:t>一方で、</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社は自社の</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の技術仕様を「インテル・アーキテクチャ（</a:t>
            </a:r>
            <a:r>
              <a:rPr kumimoji="1" lang="en-US" altLang="ja-JP" sz="1200" kern="1200" dirty="0">
                <a:solidFill>
                  <a:schemeClr val="tx1"/>
                </a:solidFill>
                <a:effectLst/>
                <a:latin typeface="+mn-lt"/>
                <a:ea typeface="+mn-ea"/>
                <a:cs typeface="+mn-cs"/>
              </a:rPr>
              <a:t>IA: Intel Architecture</a:t>
            </a:r>
            <a:r>
              <a:rPr kumimoji="1" lang="ja-JP" altLang="ja-JP" sz="1200" kern="1200" dirty="0">
                <a:solidFill>
                  <a:schemeClr val="tx1"/>
                </a:solidFill>
                <a:effectLst/>
                <a:latin typeface="+mn-lt"/>
                <a:ea typeface="+mn-ea"/>
                <a:cs typeface="+mn-cs"/>
              </a:rPr>
              <a:t>）」として公開、</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以外でコンピュータを構成するために必要な周辺の</a:t>
            </a:r>
            <a:r>
              <a:rPr kumimoji="1" lang="en-US" altLang="ja-JP" sz="1200" kern="1200" dirty="0">
                <a:solidFill>
                  <a:schemeClr val="tx1"/>
                </a:solidFill>
                <a:effectLst/>
                <a:latin typeface="+mn-lt"/>
                <a:ea typeface="+mn-ea"/>
                <a:cs typeface="+mn-cs"/>
              </a:rPr>
              <a:t>LSI</a:t>
            </a:r>
            <a:r>
              <a:rPr kumimoji="1" lang="ja-JP" altLang="ja-JP" sz="1200" kern="1200" dirty="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a:solidFill>
                  <a:schemeClr val="tx1"/>
                </a:solidFill>
                <a:effectLst/>
                <a:latin typeface="+mn-lt"/>
                <a:ea typeface="+mn-ea"/>
                <a:cs typeface="+mn-cs"/>
              </a:rPr>
              <a:t>さらに、</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社も独自に、この</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製品の上で動作する基本ソフトウェア（</a:t>
            </a:r>
            <a:r>
              <a:rPr kumimoji="1" lang="en-US" altLang="ja-JP" sz="1200" kern="1200" dirty="0">
                <a:solidFill>
                  <a:schemeClr val="tx1"/>
                </a:solidFill>
                <a:effectLst/>
                <a:latin typeface="+mn-lt"/>
                <a:ea typeface="+mn-ea"/>
                <a:cs typeface="+mn-cs"/>
              </a:rPr>
              <a:t>OS: Operating System</a:t>
            </a:r>
            <a:r>
              <a:rPr kumimoji="1" lang="ja-JP" altLang="ja-JP" sz="1200" kern="1200" dirty="0">
                <a:solidFill>
                  <a:schemeClr val="tx1"/>
                </a:solidFill>
                <a:effectLst/>
                <a:latin typeface="+mn-lt"/>
                <a:ea typeface="+mn-ea"/>
                <a:cs typeface="+mn-cs"/>
              </a:rPr>
              <a:t>）である</a:t>
            </a:r>
            <a:r>
              <a:rPr kumimoji="1" lang="en-US" altLang="ja-JP" sz="1200" kern="1200" dirty="0">
                <a:solidFill>
                  <a:schemeClr val="tx1"/>
                </a:solidFill>
                <a:effectLst/>
                <a:latin typeface="+mn-lt"/>
                <a:ea typeface="+mn-ea"/>
                <a:cs typeface="+mn-cs"/>
              </a:rPr>
              <a:t>MS/DOS</a:t>
            </a:r>
            <a:r>
              <a:rPr kumimoji="1" lang="ja-JP" altLang="ja-JP" sz="1200" kern="1200" dirty="0">
                <a:solidFill>
                  <a:schemeClr val="tx1"/>
                </a:solidFill>
                <a:effectLst/>
                <a:latin typeface="+mn-lt"/>
                <a:ea typeface="+mn-ea"/>
                <a:cs typeface="+mn-cs"/>
              </a:rPr>
              <a:t>さらにはその後継である</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を販売するようになりました。</a:t>
            </a:r>
          </a:p>
          <a:p>
            <a:r>
              <a:rPr kumimoji="1" lang="ja-JP" altLang="ja-JP" sz="1200" kern="1200" dirty="0">
                <a:solidFill>
                  <a:schemeClr val="tx1"/>
                </a:solidFill>
                <a:effectLst/>
                <a:latin typeface="+mn-lt"/>
                <a:ea typeface="+mn-ea"/>
                <a:cs typeface="+mn-cs"/>
              </a:rPr>
              <a:t>その結果、</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で無くても</a:t>
            </a:r>
            <a:r>
              <a:rPr kumimoji="1" lang="en-US" altLang="ja-JP" sz="1200" kern="1200" dirty="0">
                <a:solidFill>
                  <a:schemeClr val="tx1"/>
                </a:solidFill>
                <a:effectLst/>
                <a:latin typeface="+mn-lt"/>
                <a:ea typeface="+mn-ea"/>
                <a:cs typeface="+mn-cs"/>
              </a:rPr>
              <a:t>IBM PC</a:t>
            </a:r>
            <a:r>
              <a:rPr kumimoji="1" lang="ja-JP" altLang="ja-JP" sz="1200" kern="1200" dirty="0">
                <a:solidFill>
                  <a:schemeClr val="tx1"/>
                </a:solidFill>
                <a:effectLst/>
                <a:latin typeface="+mn-lt"/>
                <a:ea typeface="+mn-ea"/>
                <a:cs typeface="+mn-cs"/>
              </a:rPr>
              <a:t>を製造できるようになったのです。</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互換</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の誕生です。価格が安く、本家の</a:t>
            </a:r>
            <a:r>
              <a:rPr kumimoji="1" lang="en-US" altLang="ja-JP" sz="1200" kern="1200" dirty="0">
                <a:solidFill>
                  <a:schemeClr val="tx1"/>
                </a:solidFill>
                <a:effectLst/>
                <a:latin typeface="+mn-lt"/>
                <a:ea typeface="+mn-ea"/>
                <a:cs typeface="+mn-cs"/>
              </a:rPr>
              <a:t>IBM PC</a:t>
            </a:r>
            <a:r>
              <a:rPr kumimoji="1" lang="ja-JP" altLang="ja-JP" sz="1200" kern="1200" dirty="0">
                <a:solidFill>
                  <a:schemeClr val="tx1"/>
                </a:solidFill>
                <a:effectLst/>
                <a:latin typeface="+mn-lt"/>
                <a:ea typeface="+mn-ea"/>
                <a:cs typeface="+mn-cs"/>
              </a:rPr>
              <a:t>と同じ周辺機器を使え、同じアプリケーションソフトが動作する互換</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a:solidFill>
                  <a:schemeClr val="tx1"/>
                </a:solidFill>
                <a:effectLst/>
                <a:latin typeface="+mn-lt"/>
                <a:ea typeface="+mn-ea"/>
                <a:cs typeface="+mn-cs"/>
              </a:rPr>
              <a:t>こうして</a:t>
            </a:r>
            <a:r>
              <a:rPr kumimoji="1" lang="en-US" altLang="ja-JP" sz="1200" kern="1200" dirty="0">
                <a:solidFill>
                  <a:schemeClr val="tx1"/>
                </a:solidFill>
                <a:effectLst/>
                <a:latin typeface="+mn-lt"/>
                <a:ea typeface="+mn-ea"/>
                <a:cs typeface="+mn-cs"/>
              </a:rPr>
              <a:t>IBM PC</a:t>
            </a:r>
            <a:r>
              <a:rPr kumimoji="1" lang="ja-JP" altLang="ja-JP" sz="1200" kern="1200" dirty="0">
                <a:solidFill>
                  <a:schemeClr val="tx1"/>
                </a:solidFill>
                <a:effectLst/>
                <a:latin typeface="+mn-lt"/>
                <a:ea typeface="+mn-ea"/>
                <a:cs typeface="+mn-cs"/>
              </a:rPr>
              <a:t>互換機は市場を制覇しました。現在の</a:t>
            </a:r>
            <a:r>
              <a:rPr kumimoji="1" lang="en-US" altLang="ja-JP" sz="1200" kern="1200" dirty="0">
                <a:solidFill>
                  <a:schemeClr val="tx1"/>
                </a:solidFill>
                <a:effectLst/>
                <a:latin typeface="+mn-lt"/>
                <a:ea typeface="+mn-ea"/>
                <a:cs typeface="+mn-cs"/>
              </a:rPr>
              <a:t>Windows PC</a:t>
            </a:r>
            <a:r>
              <a:rPr kumimoji="1" lang="ja-JP" altLang="ja-JP" sz="1200" kern="1200" dirty="0">
                <a:solidFill>
                  <a:schemeClr val="tx1"/>
                </a:solidFill>
                <a:effectLst/>
                <a:latin typeface="+mn-lt"/>
                <a:ea typeface="+mn-ea"/>
                <a:cs typeface="+mn-cs"/>
              </a:rPr>
              <a:t>です。ところが皮肉なことに、互換機に市場を奪われた</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自身の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事業を他社に売却してしまうことになったのです。そんな</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市場の拡大に後押しされ、</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はより高性能な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を開発すると共に、</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は、個人が使用することを前提とした</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を拡張して、複数のユーザーが同時に使用することを前提としたサーバー</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を開発するに至り、コンピュータ市場は</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である</a:t>
            </a:r>
            <a:r>
              <a:rPr kumimoji="1" lang="en-US" altLang="ja-JP" sz="1200" kern="1200" dirty="0">
                <a:solidFill>
                  <a:schemeClr val="tx1"/>
                </a:solidFill>
                <a:effectLst/>
                <a:latin typeface="+mn-lt"/>
                <a:ea typeface="+mn-ea"/>
                <a:cs typeface="+mn-cs"/>
              </a:rPr>
              <a:t> Windows</a:t>
            </a:r>
            <a:r>
              <a:rPr kumimoji="1" lang="ja-JP" altLang="ja-JP" sz="1200" kern="1200" dirty="0">
                <a:solidFill>
                  <a:schemeClr val="tx1"/>
                </a:solidFill>
                <a:effectLst/>
                <a:latin typeface="+mn-lt"/>
                <a:ea typeface="+mn-ea"/>
                <a:cs typeface="+mn-cs"/>
              </a:rPr>
              <a:t>と </a:t>
            </a:r>
            <a:r>
              <a:rPr kumimoji="1" lang="en-US" altLang="ja-JP" sz="1200" kern="1200" dirty="0">
                <a:solidFill>
                  <a:schemeClr val="tx1"/>
                </a:solidFill>
                <a:effectLst/>
                <a:latin typeface="+mn-lt"/>
                <a:ea typeface="+mn-ea"/>
                <a:cs typeface="+mn-cs"/>
              </a:rPr>
              <a:t>Intel CPU</a:t>
            </a:r>
            <a:r>
              <a:rPr kumimoji="1" lang="ja-JP" altLang="ja-JP" sz="1200" kern="1200" dirty="0">
                <a:solidFill>
                  <a:schemeClr val="tx1"/>
                </a:solidFill>
                <a:effectLst/>
                <a:latin typeface="+mn-lt"/>
                <a:ea typeface="+mn-ea"/>
                <a:cs typeface="+mn-cs"/>
              </a:rPr>
              <a:t>との組合せ、世に言う</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の時代へと動き始めたのです。</a:t>
            </a:r>
          </a:p>
          <a:p>
            <a:r>
              <a:rPr kumimoji="1" lang="ja-JP" altLang="ja-JP" sz="1200" kern="1200" dirty="0">
                <a:solidFill>
                  <a:schemeClr val="tx1"/>
                </a:solidFill>
                <a:effectLst/>
                <a:latin typeface="+mn-lt"/>
                <a:ea typeface="+mn-ea"/>
                <a:cs typeface="+mn-cs"/>
              </a:rPr>
              <a:t>その結果、それまで乱立していたアーキテクチャは</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a:solidFill>
                  <a:schemeClr val="tx1"/>
                </a:solidFill>
                <a:effectLst/>
                <a:latin typeface="+mn-lt"/>
                <a:ea typeface="+mn-ea"/>
                <a:cs typeface="+mn-cs"/>
              </a:rPr>
              <a:t>TCA: Total Cost of Acquisition</a:t>
            </a:r>
            <a:r>
              <a:rPr kumimoji="1" lang="ja-JP" altLang="ja-JP" sz="1200" kern="1200" dirty="0">
                <a:solidFill>
                  <a:schemeClr val="tx1"/>
                </a:solidFill>
                <a:effectLst/>
                <a:latin typeface="+mn-lt"/>
                <a:ea typeface="+mn-ea"/>
                <a:cs typeface="+mn-cs"/>
              </a:rPr>
              <a:t>）は、大幅に下がっていったのです。</a:t>
            </a:r>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年代も半ば頃になると</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TCA</a:t>
            </a:r>
            <a:r>
              <a:rPr kumimoji="1" lang="ja-JP" altLang="ja-JP" sz="1200" kern="1200" dirty="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a:solidFill>
                  <a:schemeClr val="tx1"/>
                </a:solidFill>
                <a:effectLst/>
                <a:latin typeface="+mn-lt"/>
                <a:ea typeface="+mn-ea"/>
                <a:cs typeface="+mn-cs"/>
              </a:rPr>
              <a:t>TCO: Total Cost of Ownership</a:t>
            </a:r>
            <a:r>
              <a:rPr kumimoji="1" lang="ja-JP" altLang="ja-JP" sz="1200" kern="1200" dirty="0">
                <a:solidFill>
                  <a:schemeClr val="tx1"/>
                </a:solidFill>
                <a:effectLst/>
                <a:latin typeface="+mn-lt"/>
                <a:ea typeface="+mn-ea"/>
                <a:cs typeface="+mn-cs"/>
              </a:rPr>
              <a:t>）が大幅に上昇することになりました。その金額は、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予算の</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a:p>
        </p:txBody>
      </p:sp>
    </p:spTree>
    <p:extLst>
      <p:ext uri="{BB962C8B-B14F-4D97-AF65-F5344CB8AC3E}">
        <p14:creationId xmlns:p14="http://schemas.microsoft.com/office/powerpoint/2010/main" val="28110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なしでは対応できません。</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こんな</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需要の高まりとは裏腹に、企業内の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a:solidFill>
                  <a:schemeClr val="tx1"/>
                </a:solidFill>
                <a:effectLst/>
                <a:latin typeface="+mn-lt"/>
                <a:ea typeface="+mn-ea"/>
                <a:cs typeface="+mn-cs"/>
              </a:rPr>
              <a:t>TCO</a:t>
            </a:r>
            <a:r>
              <a:rPr kumimoji="1" lang="ja-JP" altLang="ja-JP" sz="1200" kern="1200" dirty="0">
                <a:solidFill>
                  <a:schemeClr val="tx1"/>
                </a:solidFill>
                <a:effectLst/>
                <a:latin typeface="+mn-lt"/>
                <a:ea typeface="+mn-ea"/>
                <a:cs typeface="+mn-cs"/>
              </a:rPr>
              <a:t>の増大です。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への需要が高まれば、</a:t>
            </a:r>
            <a:r>
              <a:rPr kumimoji="1" lang="en-US" altLang="ja-JP" sz="1200" kern="1200" dirty="0">
                <a:solidFill>
                  <a:schemeClr val="tx1"/>
                </a:solidFill>
                <a:effectLst/>
                <a:latin typeface="+mn-lt"/>
                <a:ea typeface="+mn-ea"/>
                <a:cs typeface="+mn-cs"/>
              </a:rPr>
              <a:t>TCO</a:t>
            </a:r>
            <a:r>
              <a:rPr kumimoji="1" lang="ja-JP" altLang="ja-JP" sz="1200" kern="1200" dirty="0">
                <a:solidFill>
                  <a:schemeClr val="tx1"/>
                </a:solidFill>
                <a:effectLst/>
                <a:latin typeface="+mn-lt"/>
                <a:ea typeface="+mn-ea"/>
                <a:cs typeface="+mn-cs"/>
              </a:rPr>
              <a:t>が増大します。それでも</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予算が増えるのであれば、何とか対処できます。しかし、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a:solidFill>
                  <a:schemeClr val="tx1"/>
                </a:solidFill>
                <a:effectLst/>
                <a:latin typeface="+mn-lt"/>
                <a:ea typeface="+mn-ea"/>
                <a:cs typeface="+mn-cs"/>
              </a:rPr>
              <a:t>TCO</a:t>
            </a:r>
            <a:r>
              <a:rPr kumimoji="1" lang="ja-JP" altLang="ja-JP" sz="1200" kern="1200" dirty="0">
                <a:solidFill>
                  <a:schemeClr val="tx1"/>
                </a:solidFill>
                <a:effectLst/>
                <a:latin typeface="+mn-lt"/>
                <a:ea typeface="+mn-ea"/>
                <a:cs typeface="+mn-cs"/>
              </a:rPr>
              <a:t>にお金が掛かり過ぎて、応えることができません。しかも、</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a:solidFill>
                  <a:schemeClr val="tx1"/>
                </a:solidFill>
                <a:effectLst/>
                <a:latin typeface="+mn-lt"/>
                <a:ea typeface="+mn-ea"/>
                <a:cs typeface="+mn-cs"/>
              </a:rPr>
              <a:t>ならば、「所有」することを辞め、自分達で、システム資源の面倒をみなければ、</a:t>
            </a:r>
            <a:r>
              <a:rPr kumimoji="1" lang="en-US" altLang="ja-JP" sz="1200" kern="1200" dirty="0">
                <a:solidFill>
                  <a:schemeClr val="tx1"/>
                </a:solidFill>
                <a:effectLst/>
                <a:latin typeface="+mn-lt"/>
                <a:ea typeface="+mn-ea"/>
                <a:cs typeface="+mn-cs"/>
              </a:rPr>
              <a:t>TCO</a:t>
            </a:r>
            <a:r>
              <a:rPr kumimoji="1" lang="ja-JP" altLang="ja-JP" sz="1200" kern="1200" dirty="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14032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44041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a:solidFill>
                  <a:schemeClr val="tx1"/>
                </a:solidFill>
                <a:effectLst/>
                <a:latin typeface="+mn-lt"/>
                <a:ea typeface="+mn-ea"/>
                <a:cs typeface="+mn-cs"/>
              </a:rPr>
              <a:t>リース期間に合わせ将来の需要を予測してサイジングする。</a:t>
            </a:r>
          </a:p>
          <a:p>
            <a:pPr lvl="0"/>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a:solidFill>
                  <a:schemeClr val="tx1"/>
                </a:solidFill>
                <a:effectLst/>
                <a:latin typeface="+mn-lt"/>
                <a:ea typeface="+mn-ea"/>
                <a:cs typeface="+mn-cs"/>
              </a:rPr>
              <a:t>稟議書を作成して承認・決済の手続きを行う。</a:t>
            </a:r>
          </a:p>
          <a:p>
            <a:pPr lvl="0"/>
            <a:r>
              <a:rPr kumimoji="1" lang="ja-JP" altLang="ja-JP" sz="1200" kern="1200" dirty="0">
                <a:solidFill>
                  <a:schemeClr val="tx1"/>
                </a:solidFill>
                <a:effectLst/>
                <a:latin typeface="+mn-lt"/>
                <a:ea typeface="+mn-ea"/>
                <a:cs typeface="+mn-cs"/>
              </a:rPr>
              <a:t>決定した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ベンダーに発注する。</a:t>
            </a:r>
          </a:p>
          <a:p>
            <a:pPr lvl="0"/>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ベンダーはメーカーに調達を依頼する。</a:t>
            </a:r>
          </a:p>
          <a:p>
            <a:pPr lvl="0"/>
            <a:r>
              <a:rPr kumimoji="1" lang="ja-JP" altLang="ja-JP" sz="1200" kern="1200" dirty="0">
                <a:solidFill>
                  <a:schemeClr val="tx1"/>
                </a:solidFill>
                <a:effectLst/>
                <a:latin typeface="+mn-lt"/>
                <a:ea typeface="+mn-ea"/>
                <a:cs typeface="+mn-cs"/>
              </a:rPr>
              <a:t>調達した機器をキッティングする。</a:t>
            </a:r>
          </a:p>
          <a:p>
            <a:pPr lvl="0"/>
            <a:r>
              <a:rPr kumimoji="1" lang="ja-JP" altLang="ja-JP" sz="1200" kern="1200" dirty="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a:solidFill>
                  <a:schemeClr val="tx1"/>
                </a:solidFill>
                <a:effectLst/>
                <a:latin typeface="+mn-lt"/>
                <a:ea typeface="+mn-ea"/>
                <a:cs typeface="+mn-cs"/>
              </a:rPr>
              <a:t>当面必要なリソースを考えてサイジングをおこなう。</a:t>
            </a:r>
          </a:p>
          <a:p>
            <a:pPr lvl="0"/>
            <a:r>
              <a:rPr kumimoji="1" lang="ja-JP" altLang="ja-JP" sz="1200" kern="1200" dirty="0">
                <a:solidFill>
                  <a:schemeClr val="tx1"/>
                </a:solidFill>
                <a:effectLst/>
                <a:latin typeface="+mn-lt"/>
                <a:ea typeface="+mn-ea"/>
                <a:cs typeface="+mn-cs"/>
              </a:rPr>
              <a:t>クラウド・サービスの</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a:solidFill>
                  <a:schemeClr val="tx1"/>
                </a:solidFill>
                <a:effectLst/>
                <a:latin typeface="+mn-lt"/>
                <a:ea typeface="+mn-ea"/>
                <a:cs typeface="+mn-cs"/>
              </a:rPr>
              <a:t>調達ボタンを押す。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a:solidFill>
                  <a:schemeClr val="tx1"/>
                </a:solidFill>
                <a:effectLst/>
                <a:latin typeface="+mn-lt"/>
                <a:ea typeface="+mn-ea"/>
                <a:cs typeface="+mn-cs"/>
              </a:rPr>
              <a:t>EC</a:t>
            </a:r>
            <a:r>
              <a:rPr kumimoji="1" lang="ja-JP" altLang="ja-JP" sz="1200" kern="1200" dirty="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356022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か月ごとに</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倍になる」というムーアの法則に当てはめれば、</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年間で</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a:solidFill>
                  <a:schemeClr val="tx1"/>
                </a:solidFill>
                <a:effectLst/>
                <a:latin typeface="+mn-lt"/>
                <a:ea typeface="+mn-ea"/>
                <a:cs typeface="+mn-cs"/>
              </a:rPr>
              <a:t>Amazon</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年のサービス開始以来、</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422752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a:solidFill>
                  <a:schemeClr val="tx1"/>
                </a:solidFill>
                <a:effectLst/>
                <a:latin typeface="+mn-lt"/>
                <a:ea typeface="+mn-ea"/>
                <a:cs typeface="+mn-cs"/>
              </a:rPr>
              <a:t>1000</a:t>
            </a:r>
            <a:r>
              <a:rPr kumimoji="1" lang="ja-JP" altLang="ja-JP" sz="1200" kern="1200" dirty="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a:solidFill>
                  <a:schemeClr val="tx1"/>
                </a:solidFill>
                <a:effectLst/>
                <a:latin typeface="+mn-lt"/>
                <a:ea typeface="+mn-ea"/>
                <a:cs typeface="+mn-cs"/>
              </a:rPr>
              <a:t>ODM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Original Design Manufacturing</a:t>
            </a:r>
            <a:r>
              <a:rPr kumimoji="1" lang="ja-JP" altLang="ja-JP" sz="1200" kern="1200" dirty="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a:solidFill>
                  <a:schemeClr val="tx1"/>
                </a:solidFill>
                <a:effectLst/>
                <a:latin typeface="+mn-lt"/>
                <a:ea typeface="+mn-ea"/>
                <a:cs typeface="+mn-cs"/>
                <a:hlinkClick r:id="rId3"/>
              </a:rPr>
              <a:t>http://itpro.nikkeibp.co.jp/atcl/news/14/112001992/</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a:solidFill>
                  <a:schemeClr val="tx1"/>
                </a:solidFill>
                <a:effectLst/>
                <a:latin typeface="+mn-lt"/>
                <a:ea typeface="+mn-ea"/>
                <a:cs typeface="+mn-cs"/>
              </a:rPr>
              <a:t>SDI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Software-Defined </a:t>
            </a:r>
            <a:r>
              <a:rPr kumimoji="1" lang="en-US" altLang="ja-JP" sz="1200" kern="1200" dirty="0" err="1">
                <a:solidFill>
                  <a:schemeClr val="tx1"/>
                </a:solidFill>
                <a:effectLst/>
                <a:latin typeface="+mn-lt"/>
                <a:ea typeface="+mn-ea"/>
                <a:cs typeface="+mn-cs"/>
              </a:rPr>
              <a:t>Inftastracture</a:t>
            </a:r>
            <a:r>
              <a:rPr kumimoji="1" lang="ja-JP" altLang="ja-JP" sz="1200" kern="1200" dirty="0">
                <a:solidFill>
                  <a:schemeClr val="tx1"/>
                </a:solidFill>
                <a:effectLst/>
                <a:latin typeface="+mn-lt"/>
                <a:ea typeface="+mn-ea"/>
                <a:cs typeface="+mn-cs"/>
              </a:rPr>
              <a:t>）の技術だ。こちらについては、昨日の記事を参考にしていだきたい。</a:t>
            </a:r>
          </a:p>
          <a:p>
            <a:r>
              <a:rPr kumimoji="1" lang="en-US" altLang="ja-JP" sz="1200" kern="1200" dirty="0">
                <a:solidFill>
                  <a:schemeClr val="tx1"/>
                </a:solidFill>
                <a:effectLst/>
                <a:latin typeface="+mn-lt"/>
                <a:ea typeface="+mn-ea"/>
                <a:cs typeface="+mn-cs"/>
              </a:rPr>
              <a:t>&gt;&gt; </a:t>
            </a:r>
            <a:r>
              <a:rPr kumimoji="1" lang="ja-JP" altLang="ja-JP" sz="1200" kern="1200" dirty="0">
                <a:solidFill>
                  <a:schemeClr val="tx1"/>
                </a:solidFill>
                <a:effectLst/>
                <a:latin typeface="+mn-lt"/>
                <a:ea typeface="+mn-ea"/>
                <a:cs typeface="+mn-cs"/>
              </a:rPr>
              <a:t>【図解】コレ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枚で分かる</a:t>
            </a:r>
            <a:r>
              <a:rPr kumimoji="1" lang="en-US" altLang="ja-JP" sz="1200" kern="1200" dirty="0">
                <a:solidFill>
                  <a:schemeClr val="tx1"/>
                </a:solidFill>
                <a:effectLst/>
                <a:latin typeface="+mn-lt"/>
                <a:ea typeface="+mn-ea"/>
                <a:cs typeface="+mn-cs"/>
              </a:rPr>
              <a:t>SDI</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http://</a:t>
            </a:r>
            <a:r>
              <a:rPr kumimoji="1" lang="en-US" altLang="ja-JP" sz="1200" kern="1200" dirty="0" err="1">
                <a:solidFill>
                  <a:schemeClr val="tx1"/>
                </a:solidFill>
                <a:effectLst/>
                <a:latin typeface="+mn-lt"/>
                <a:ea typeface="+mn-ea"/>
                <a:cs typeface="+mn-cs"/>
              </a:rPr>
              <a:t>blogs.itmedia.co.jp</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itsolutionjuku</a:t>
            </a:r>
            <a:r>
              <a:rPr kumimoji="1" lang="en-US" altLang="ja-JP" sz="1200" kern="1200" dirty="0">
                <a:solidFill>
                  <a:schemeClr val="tx1"/>
                </a:solidFill>
                <a:effectLst/>
                <a:latin typeface="+mn-lt"/>
                <a:ea typeface="+mn-ea"/>
                <a:cs typeface="+mn-cs"/>
              </a:rPr>
              <a:t>/2015/05/</a:t>
            </a:r>
            <a:r>
              <a:rPr kumimoji="1" lang="en-US" altLang="ja-JP" sz="1200" kern="1200" dirty="0" err="1">
                <a:solidFill>
                  <a:schemeClr val="tx1"/>
                </a:solidFill>
                <a:effectLst/>
                <a:latin typeface="+mn-lt"/>
                <a:ea typeface="+mn-ea"/>
                <a:cs typeface="+mn-cs"/>
              </a:rPr>
              <a:t>sdi.html</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33408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400" kern="1200">
          <a:solidFill>
            <a:srgbClr val="7F7F7F"/>
          </a:solidFill>
          <a:latin typeface="Meiryo" panose="020B0604030504040204" pitchFamily="34" charset="-128"/>
          <a:ea typeface="Meiryo" panose="020B0604030504040204" pitchFamily="34" charset="-128"/>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eiryo" panose="020B0604030504040204" pitchFamily="34" charset="-128"/>
          <a:ea typeface="Meiryo" panose="020B0604030504040204" pitchFamily="34" charset="-128"/>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eiryo" panose="020B0604030504040204" pitchFamily="34" charset="-128"/>
          <a:ea typeface="Meiryo" panose="020B0604030504040204" pitchFamily="34" charset="-128"/>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eiryo" panose="020B0604030504040204" pitchFamily="34" charset="-128"/>
          <a:ea typeface="Meiryo" panose="020B0604030504040204" pitchFamily="34" charset="-128"/>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eiryo" panose="020B0604030504040204" pitchFamily="34" charset="-128"/>
          <a:ea typeface="Meiryo" panose="020B0604030504040204" pitchFamily="34" charset="-128"/>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eiryo" panose="020B0604030504040204" pitchFamily="34" charset="-128"/>
          <a:ea typeface="Meiryo" panose="020B0604030504040204"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1.tmp"/></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mp"/><Relationship Id="rId1" Type="http://schemas.openxmlformats.org/officeDocument/2006/relationships/slideLayout" Target="../slideLayouts/slideLayout6.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1.tmp"/></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3.png"/><Relationship Id="rId12" Type="http://schemas.openxmlformats.org/officeDocument/2006/relationships/image" Target="../media/image71.png"/><Relationship Id="rId17" Type="http://schemas.openxmlformats.org/officeDocument/2006/relationships/image" Target="../media/image75.png"/><Relationship Id="rId2" Type="http://schemas.openxmlformats.org/officeDocument/2006/relationships/image" Target="../media/image57.png"/><Relationship Id="rId16"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70.png"/><Relationship Id="rId5" Type="http://schemas.openxmlformats.org/officeDocument/2006/relationships/image" Target="../media/image61.png"/><Relationship Id="rId15" Type="http://schemas.openxmlformats.org/officeDocument/2006/relationships/image" Target="../media/image73.png"/><Relationship Id="rId10" Type="http://schemas.openxmlformats.org/officeDocument/2006/relationships/image" Target="../media/image51.tmp"/><Relationship Id="rId4" Type="http://schemas.openxmlformats.org/officeDocument/2006/relationships/image" Target="../media/image60.png"/><Relationship Id="rId9" Type="http://schemas.openxmlformats.org/officeDocument/2006/relationships/image" Target="../media/image69.pn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tiff"/><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15.tiff"/><Relationship Id="rId18" Type="http://schemas.openxmlformats.org/officeDocument/2006/relationships/image" Target="../media/image20.tiff"/><Relationship Id="rId3" Type="http://schemas.openxmlformats.org/officeDocument/2006/relationships/image" Target="../media/image5.tiff"/><Relationship Id="rId7" Type="http://schemas.openxmlformats.org/officeDocument/2006/relationships/image" Target="../media/image9.tiff"/><Relationship Id="rId12" Type="http://schemas.openxmlformats.org/officeDocument/2006/relationships/image" Target="../media/image14.tiff"/><Relationship Id="rId17" Type="http://schemas.openxmlformats.org/officeDocument/2006/relationships/image" Target="../media/image19.tiff"/><Relationship Id="rId2" Type="http://schemas.openxmlformats.org/officeDocument/2006/relationships/image" Target="../media/image4.tiff"/><Relationship Id="rId16" Type="http://schemas.openxmlformats.org/officeDocument/2006/relationships/image" Target="../media/image18.tiff"/><Relationship Id="rId1" Type="http://schemas.openxmlformats.org/officeDocument/2006/relationships/slideLayout" Target="../slideLayouts/slideLayout6.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5" Type="http://schemas.openxmlformats.org/officeDocument/2006/relationships/image" Target="../media/image1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 Id="rId14" Type="http://schemas.openxmlformats.org/officeDocument/2006/relationships/image" Target="../media/image1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6.tiff"/><Relationship Id="rId2" Type="http://schemas.openxmlformats.org/officeDocument/2006/relationships/image" Target="../media/image85.tiff"/><Relationship Id="rId1" Type="http://schemas.openxmlformats.org/officeDocument/2006/relationships/slideLayout" Target="../slideLayouts/slideLayout6.xml"/><Relationship Id="rId5" Type="http://schemas.openxmlformats.org/officeDocument/2006/relationships/image" Target="../media/image88.tiff"/><Relationship Id="rId4" Type="http://schemas.openxmlformats.org/officeDocument/2006/relationships/image" Target="../media/image87.tif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1.tiff"/><Relationship Id="rId2" Type="http://schemas.openxmlformats.org/officeDocument/2006/relationships/image" Target="../media/image90.tiff"/><Relationship Id="rId1" Type="http://schemas.openxmlformats.org/officeDocument/2006/relationships/slideLayout" Target="../slideLayouts/slideLayout6.xml"/><Relationship Id="rId4" Type="http://schemas.openxmlformats.org/officeDocument/2006/relationships/image" Target="../media/image92.tif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3.tiff"/><Relationship Id="rId2" Type="http://schemas.openxmlformats.org/officeDocument/2006/relationships/image" Target="../media/image91.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9.tiff"/><Relationship Id="rId2" Type="http://schemas.openxmlformats.org/officeDocument/2006/relationships/image" Target="../media/image98.tiff"/><Relationship Id="rId1" Type="http://schemas.openxmlformats.org/officeDocument/2006/relationships/slideLayout" Target="../slideLayouts/slideLayout6.xml"/><Relationship Id="rId4" Type="http://schemas.openxmlformats.org/officeDocument/2006/relationships/image" Target="../media/image100.tiff"/></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0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image" Target="../media/image27.tiff"/><Relationship Id="rId1" Type="http://schemas.openxmlformats.org/officeDocument/2006/relationships/slideLayout" Target="../slideLayouts/slideLayout6.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a:t>クラウド・コンピューティング</a:t>
            </a:r>
            <a:br>
              <a:rPr lang="en-US" altLang="ja-JP" sz="2800" dirty="0"/>
            </a:br>
            <a:r>
              <a:rPr lang="ja-JP" altLang="en-US" sz="2800"/>
              <a:t>とソフトウェア化するインフラ </a:t>
            </a:r>
            <a:endParaRPr kumimoji="1" lang="ja-JP" altLang="en-US" sz="1200" b="1" dirty="0">
              <a:latin typeface="Meiryo" panose="020B0604030504040204" pitchFamily="34" charset="-128"/>
              <a:ea typeface="Meiryo" panose="020B0604030504040204" pitchFamily="34"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a:bodyPr>
          <a:lstStyle/>
          <a:p>
            <a:r>
              <a:rPr lang="en-US" altLang="ja-JP" sz="1400" dirty="0">
                <a:solidFill>
                  <a:schemeClr val="bg1">
                    <a:lumMod val="50000"/>
                  </a:schemeClr>
                </a:solidFill>
                <a:latin typeface="Meiryo" charset="-128"/>
                <a:ea typeface="Meiryo" charset="-128"/>
                <a:cs typeface="Meiryo" charset="-128"/>
              </a:rPr>
              <a:t>IT</a:t>
            </a:r>
            <a:r>
              <a:rPr lang="ja-JP" altLang="ja-JP" sz="1400" dirty="0">
                <a:solidFill>
                  <a:schemeClr val="bg1">
                    <a:lumMod val="50000"/>
                  </a:schemeClr>
                </a:solidFill>
                <a:latin typeface="Meiryo" charset="-128"/>
                <a:ea typeface="Meiryo" charset="-128"/>
                <a:cs typeface="Meiryo" charset="-128"/>
              </a:rPr>
              <a:t>ソリューション塾</a:t>
            </a:r>
            <a:r>
              <a:rPr lang="ja-JP" altLang="en-US" sz="1400" dirty="0">
                <a:solidFill>
                  <a:schemeClr val="bg1">
                    <a:lumMod val="50000"/>
                  </a:schemeClr>
                </a:solidFill>
                <a:latin typeface="Meiryo" charset="-128"/>
                <a:ea typeface="Meiryo" charset="-128"/>
                <a:cs typeface="Meiryo" charset="-128"/>
              </a:rPr>
              <a:t>・</a:t>
            </a:r>
            <a:r>
              <a:rPr lang="ja-JP" altLang="en-US" sz="1400">
                <a:solidFill>
                  <a:schemeClr val="bg1">
                    <a:lumMod val="50000"/>
                  </a:schemeClr>
                </a:solidFill>
                <a:latin typeface="Meiryo" charset="-128"/>
                <a:ea typeface="Meiryo" charset="-128"/>
                <a:cs typeface="Meiryo" charset="-128"/>
              </a:rPr>
              <a:t>第</a:t>
            </a:r>
            <a:r>
              <a:rPr lang="en-US" altLang="ja-JP" sz="1400" dirty="0">
                <a:solidFill>
                  <a:schemeClr val="bg1">
                    <a:lumMod val="50000"/>
                  </a:schemeClr>
                </a:solidFill>
                <a:latin typeface="Meiryo" charset="-128"/>
                <a:ea typeface="Meiryo" charset="-128"/>
                <a:cs typeface="Meiryo" charset="-128"/>
              </a:rPr>
              <a:t>29</a:t>
            </a:r>
            <a:r>
              <a:rPr lang="ja-JP" altLang="en-US" sz="1400">
                <a:solidFill>
                  <a:schemeClr val="bg1">
                    <a:lumMod val="50000"/>
                  </a:schemeClr>
                </a:solidFill>
                <a:latin typeface="Meiryo" charset="-128"/>
                <a:ea typeface="Meiryo" charset="-128"/>
                <a:cs typeface="Meiryo" charset="-128"/>
              </a:rPr>
              <a:t>期</a:t>
            </a:r>
            <a:endParaRPr lang="en-US" altLang="ja-JP" sz="1400" dirty="0">
              <a:solidFill>
                <a:schemeClr val="bg1">
                  <a:lumMod val="50000"/>
                </a:schemeClr>
              </a:solidFill>
              <a:latin typeface="Meiryo" charset="-128"/>
              <a:ea typeface="Meiryo" charset="-128"/>
              <a:cs typeface="Meiryo" charset="-128"/>
            </a:endParaRPr>
          </a:p>
          <a:p>
            <a:endParaRPr kumimoji="1" lang="en-US" altLang="ja-JP" dirty="0">
              <a:latin typeface="Meiryo" charset="-128"/>
              <a:ea typeface="Meiryo" charset="-128"/>
              <a:cs typeface="Meiryo" charset="-128"/>
            </a:endParaRPr>
          </a:p>
          <a:p>
            <a:r>
              <a:rPr kumimoji="1" lang="en-US" altLang="ja-JP" dirty="0">
                <a:latin typeface="Meiryo" charset="-128"/>
                <a:ea typeface="Meiryo" charset="-128"/>
                <a:cs typeface="Meiryo" charset="-128"/>
              </a:rPr>
              <a:t>2018</a:t>
            </a:r>
            <a:r>
              <a:rPr kumimoji="1" lang="ja-JP" altLang="en-US">
                <a:latin typeface="Meiryo" charset="-128"/>
                <a:ea typeface="Meiryo" charset="-128"/>
                <a:cs typeface="Meiryo" charset="-128"/>
              </a:rPr>
              <a:t>年</a:t>
            </a:r>
            <a:r>
              <a:rPr kumimoji="1" lang="en-US" altLang="ja-JP" dirty="0">
                <a:latin typeface="Meiryo" charset="-128"/>
                <a:ea typeface="Meiryo" charset="-128"/>
                <a:cs typeface="Meiryo" charset="-128"/>
              </a:rPr>
              <a:t>10</a:t>
            </a:r>
            <a:r>
              <a:rPr kumimoji="1" lang="ja-JP" altLang="en-US">
                <a:latin typeface="Meiryo" charset="-128"/>
                <a:ea typeface="Meiryo" charset="-128"/>
                <a:cs typeface="Meiryo" charset="-128"/>
              </a:rPr>
              <a:t>月</a:t>
            </a:r>
            <a:r>
              <a:rPr lang="en-US" altLang="ja-JP" dirty="0">
                <a:latin typeface="Meiryo" charset="-128"/>
                <a:ea typeface="Meiryo" charset="-128"/>
                <a:cs typeface="Meiryo" charset="-128"/>
              </a:rPr>
              <a:t>10</a:t>
            </a:r>
            <a:r>
              <a:rPr lang="ja-JP" altLang="en-US">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1"/>
            <a:ext cx="8686800" cy="416221"/>
          </a:xfrm>
        </p:spPr>
        <p:txBody>
          <a:bodyPr lIns="0" rIns="0"/>
          <a:lstStyle/>
          <a:p>
            <a:r>
              <a:rPr kumimoji="1" lang="ja-JP" altLang="en-US" sz="2700" dirty="0"/>
              <a:t>情報システム部門の現状から考えるクラウドへの期待</a:t>
            </a:r>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6" name="テキスト ボックス 5"/>
          <p:cNvSpPr txBox="1"/>
          <p:nvPr/>
        </p:nvSpPr>
        <p:spPr>
          <a:xfrm>
            <a:off x="1164206" y="2249690"/>
            <a:ext cx="2518639" cy="307777"/>
          </a:xfrm>
          <a:prstGeom prst="rect">
            <a:avLst/>
          </a:prstGeom>
          <a:noFill/>
          <a:ln>
            <a:noFill/>
          </a:ln>
        </p:spPr>
        <p:txBody>
          <a:bodyPr wrap="none" rtlCol="0">
            <a:spAutoFit/>
          </a:bodyPr>
          <a:lstStyle/>
          <a:p>
            <a:pPr algn="ctr"/>
            <a:r>
              <a:rPr kumimoji="1" lang="ja-JP" altLang="en-US" sz="1400" dirty="0">
                <a:solidFill>
                  <a:srgbClr val="FFFFFF"/>
                </a:solidFill>
                <a:latin typeface="メイリオ" panose="020B0604030504040204" pitchFamily="50" charset="-128"/>
                <a:ea typeface="メイリオ" panose="020B0604030504040204" pitchFamily="50" charset="-128"/>
                <a:cs typeface="ＭＳ Ｐゴシック"/>
              </a:rPr>
              <a:t>新規システムに投資する予算</a:t>
            </a:r>
          </a:p>
        </p:txBody>
      </p:sp>
      <p:sp>
        <p:nvSpPr>
          <p:cNvPr id="7" name="テキスト ボックス 6"/>
          <p:cNvSpPr txBox="1"/>
          <p:nvPr/>
        </p:nvSpPr>
        <p:spPr>
          <a:xfrm>
            <a:off x="1164207" y="3634453"/>
            <a:ext cx="2518639" cy="615553"/>
          </a:xfrm>
          <a:prstGeom prst="rect">
            <a:avLst/>
          </a:prstGeom>
          <a:noFill/>
          <a:ln>
            <a:noFill/>
          </a:ln>
        </p:spPr>
        <p:txBody>
          <a:bodyPr wrap="none" rtlCol="0">
            <a:spAutoFit/>
          </a:bodyPr>
          <a:lstStyle/>
          <a:p>
            <a:pPr algn="ctr"/>
            <a:r>
              <a:rPr kumimoji="1" lang="ja-JP" altLang="en-US" sz="1400" dirty="0">
                <a:solidFill>
                  <a:srgbClr val="FFFFFF"/>
                </a:solidFill>
                <a:latin typeface="メイリオ" panose="020B0604030504040204" pitchFamily="50" charset="-128"/>
                <a:ea typeface="メイリオ" panose="020B0604030504040204" pitchFamily="50" charset="-128"/>
                <a:cs typeface="ＭＳ Ｐゴシック"/>
              </a:rPr>
              <a:t>既存システムを維持する予算</a:t>
            </a:r>
            <a:endParaRPr kumimoji="1" lang="en-US" altLang="ja-JP" sz="1400" dirty="0">
              <a:solidFill>
                <a:srgbClr val="FFFFFF"/>
              </a:solidFill>
              <a:latin typeface="メイリオ" panose="020B0604030504040204" pitchFamily="50" charset="-128"/>
              <a:ea typeface="メイリオ" panose="020B0604030504040204" pitchFamily="50" charset="-128"/>
              <a:cs typeface="ＭＳ Ｐゴシック"/>
            </a:endParaRPr>
          </a:p>
          <a:p>
            <a:pPr algn="ctr"/>
            <a:r>
              <a:rPr kumimoji="1" lang="ja-JP" altLang="en-US" sz="2000" dirty="0">
                <a:solidFill>
                  <a:srgbClr val="FFFFFF"/>
                </a:solidFill>
                <a:latin typeface="メイリオ" panose="020B0604030504040204" pitchFamily="50" charset="-128"/>
                <a:ea typeface="メイリオ" panose="020B0604030504040204" pitchFamily="50" charset="-128"/>
                <a:cs typeface="ＭＳ Ｐゴシック"/>
              </a:rPr>
              <a:t>（</a:t>
            </a:r>
            <a:r>
              <a:rPr kumimoji="1" lang="en-US" altLang="ja-JP" sz="2000" dirty="0">
                <a:solidFill>
                  <a:srgbClr val="FFFFFF"/>
                </a:solidFill>
                <a:latin typeface="メイリオ" panose="020B0604030504040204" pitchFamily="50" charset="-128"/>
                <a:ea typeface="メイリオ" panose="020B0604030504040204" pitchFamily="50" charset="-128"/>
                <a:cs typeface="ＭＳ Ｐゴシック"/>
              </a:rPr>
              <a:t>TCO</a:t>
            </a:r>
            <a:r>
              <a:rPr kumimoji="1" lang="ja-JP" altLang="en-US" sz="2000" dirty="0">
                <a:solidFill>
                  <a:srgbClr val="FFFFFF"/>
                </a:solidFill>
                <a:latin typeface="メイリオ" panose="020B0604030504040204" pitchFamily="50" charset="-128"/>
                <a:ea typeface="メイリオ" panose="020B0604030504040204" pitchFamily="50" charset="-128"/>
                <a:cs typeface="ＭＳ Ｐゴシック"/>
              </a:rPr>
              <a:t>）</a:t>
            </a: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a:solidFill>
                  <a:srgbClr val="FFFFFF"/>
                </a:solidFill>
                <a:latin typeface="メイリオ" panose="020B0604030504040204" pitchFamily="50" charset="-128"/>
                <a:ea typeface="メイリオ" panose="020B0604030504040204" pitchFamily="50" charset="-128"/>
                <a:cs typeface="Arial Black"/>
              </a:rPr>
              <a:t>40%</a:t>
            </a:r>
            <a:endParaRPr kumimoji="1" lang="ja-JP" altLang="en-US" sz="4400" dirty="0">
              <a:solidFill>
                <a:srgbClr val="FFFFFF"/>
              </a:solidFill>
              <a:latin typeface="メイリオ" panose="020B0604030504040204" pitchFamily="50" charset="-128"/>
              <a:ea typeface="メイリオ" panose="020B0604030504040204" pitchFamily="50" charset="-128"/>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メイリオ" panose="020B0604030504040204" pitchFamily="50" charset="-128"/>
                <a:ea typeface="メイリオ" panose="020B0604030504040204" pitchFamily="50" charset="-128"/>
                <a:cs typeface="Arial Black"/>
              </a:rPr>
              <a:t>60%</a:t>
            </a:r>
            <a:endParaRPr kumimoji="1" lang="ja-JP" altLang="en-US" sz="4400" dirty="0">
              <a:solidFill>
                <a:srgbClr val="FFFFFF"/>
              </a:solidFill>
              <a:latin typeface="メイリオ" panose="020B0604030504040204" pitchFamily="50" charset="-128"/>
              <a:ea typeface="メイリオ" panose="020B0604030504040204" pitchFamily="50" charset="-128"/>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34594" y="2960858"/>
            <a:ext cx="2518639" cy="307777"/>
          </a:xfrm>
          <a:prstGeom prst="rect">
            <a:avLst/>
          </a:prstGeom>
          <a:noFill/>
        </p:spPr>
        <p:txBody>
          <a:bodyPr wrap="none" rtlCol="0">
            <a:spAutoFit/>
          </a:bodyPr>
          <a:lstStyle/>
          <a:p>
            <a:pPr algn="ctr"/>
            <a:r>
              <a:rPr kumimoji="1" lang="ja-JP" altLang="en-US" sz="1400" dirty="0">
                <a:solidFill>
                  <a:srgbClr val="FFFFFF"/>
                </a:solidFill>
                <a:latin typeface="メイリオ" panose="020B0604030504040204" pitchFamily="50" charset="-128"/>
                <a:ea typeface="メイリオ" panose="020B0604030504040204" pitchFamily="50" charset="-128"/>
                <a:cs typeface="ＭＳ Ｐゴシック"/>
              </a:rPr>
              <a:t>新規システムに投資する予算</a:t>
            </a:r>
          </a:p>
        </p:txBody>
      </p:sp>
      <p:sp>
        <p:nvSpPr>
          <p:cNvPr id="16" name="テキスト ボックス 15"/>
          <p:cNvSpPr txBox="1"/>
          <p:nvPr/>
        </p:nvSpPr>
        <p:spPr>
          <a:xfrm>
            <a:off x="5534595" y="4499775"/>
            <a:ext cx="2518639" cy="307777"/>
          </a:xfrm>
          <a:prstGeom prst="rect">
            <a:avLst/>
          </a:prstGeom>
          <a:noFill/>
        </p:spPr>
        <p:txBody>
          <a:bodyPr wrap="none" rtlCol="0">
            <a:spAutoFit/>
          </a:bodyPr>
          <a:lstStyle/>
          <a:p>
            <a:pPr algn="ctr"/>
            <a:r>
              <a:rPr kumimoji="1" lang="ja-JP" altLang="en-US" sz="1400" dirty="0">
                <a:solidFill>
                  <a:srgbClr val="FFFFFF"/>
                </a:solidFill>
                <a:latin typeface="メイリオ" panose="020B0604030504040204" pitchFamily="50" charset="-128"/>
                <a:ea typeface="メイリオ" panose="020B0604030504040204" pitchFamily="50" charset="-128"/>
                <a:cs typeface="ＭＳ Ｐゴシック"/>
              </a:rPr>
              <a:t>既存システムを維持する予算</a:t>
            </a: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a:solidFill>
                  <a:srgbClr val="FF0000"/>
                </a:solidFill>
                <a:effectLst>
                  <a:glow rad="101600">
                    <a:schemeClr val="bg1">
                      <a:alpha val="75000"/>
                    </a:schemeClr>
                  </a:glow>
                </a:effectLst>
                <a:latin typeface="メイリオ" panose="020B0604030504040204" pitchFamily="50" charset="-128"/>
                <a:ea typeface="メイリオ" panose="020B0604030504040204" pitchFamily="50" charset="-128"/>
                <a:cs typeface="ＭＳ Ｐゴシック"/>
              </a:rPr>
              <a:t>IT</a:t>
            </a:r>
            <a:r>
              <a:rPr lang="ja-JP" altLang="en-US" sz="3600" dirty="0">
                <a:solidFill>
                  <a:srgbClr val="FF0000"/>
                </a:solidFill>
                <a:effectLst>
                  <a:glow rad="101600">
                    <a:schemeClr val="bg1">
                      <a:alpha val="75000"/>
                    </a:schemeClr>
                  </a:glow>
                </a:effectLst>
                <a:latin typeface="メイリオ" panose="020B0604030504040204" pitchFamily="50" charset="-128"/>
                <a:ea typeface="メイリオ" panose="020B0604030504040204" pitchFamily="50" charset="-128"/>
                <a:cs typeface="ＭＳ Ｐゴシック"/>
              </a:rPr>
              <a:t>予算の増加は期待できない！</a:t>
            </a:r>
            <a:endParaRPr lang="en-US" altLang="ja-JP" sz="3600" dirty="0">
              <a:solidFill>
                <a:srgbClr val="FF0000"/>
              </a:solidFill>
              <a:effectLst>
                <a:glow rad="101600">
                  <a:schemeClr val="bg1">
                    <a:alpha val="75000"/>
                  </a:schemeClr>
                </a:glow>
              </a:effectLst>
              <a:latin typeface="メイリオ" panose="020B0604030504040204" pitchFamily="50" charset="-128"/>
              <a:ea typeface="メイリオ" panose="020B0604030504040204" pitchFamily="50" charset="-128"/>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ＭＳ Ｐゴシック"/>
              </a:rPr>
              <a:t>既存システムを</a:t>
            </a:r>
            <a:endParaRPr kumimoji="1" lang="en-US" altLang="ja-JP" sz="120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ＭＳ Ｐゴシック"/>
              </a:rPr>
              <a:t>維持するための</a:t>
            </a:r>
            <a:endParaRPr kumimoji="1" lang="en-US" altLang="ja-JP" sz="120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a:solidFill>
                  <a:schemeClr val="bg1"/>
                </a:solidFill>
                <a:latin typeface="メイリオ" panose="020B0604030504040204" pitchFamily="50" charset="-128"/>
                <a:ea typeface="メイリオ" panose="020B0604030504040204" pitchFamily="50" charset="-128"/>
                <a:cs typeface="ＭＳ Ｐゴシック"/>
              </a:rPr>
              <a:t>コスト削減</a:t>
            </a:r>
            <a:endParaRPr kumimoji="1" lang="ja-JP" altLang="en-US" sz="120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ＭＳ Ｐゴシック"/>
            </a:endParaRPr>
          </a:p>
        </p:txBody>
      </p:sp>
      <p:sp>
        <p:nvSpPr>
          <p:cNvPr id="26" name="テキスト ボックス 25"/>
          <p:cNvSpPr txBox="1"/>
          <p:nvPr/>
        </p:nvSpPr>
        <p:spPr>
          <a:xfrm>
            <a:off x="865536" y="5417483"/>
            <a:ext cx="3172663" cy="954107"/>
          </a:xfrm>
          <a:prstGeom prst="rect">
            <a:avLst/>
          </a:prstGeom>
          <a:noFill/>
        </p:spPr>
        <p:txBody>
          <a:bodyPr wrap="none" rtlCol="0">
            <a:spAutoFit/>
          </a:bodyPr>
          <a:lstStyle/>
          <a:p>
            <a:pPr marL="457200" indent="-457200">
              <a:buFont typeface="Wingdings" charset="2"/>
              <a:buChar char="v"/>
            </a:pPr>
            <a:r>
              <a:rPr kumimoji="1" lang="en-US" altLang="ja-JP" sz="2800" dirty="0">
                <a:solidFill>
                  <a:srgbClr val="FF0000"/>
                </a:solidFill>
                <a:effectLst/>
                <a:latin typeface="メイリオ" panose="020B0604030504040204" pitchFamily="50" charset="-128"/>
                <a:ea typeface="メイリオ" panose="020B0604030504040204" pitchFamily="50" charset="-128"/>
              </a:rPr>
              <a:t>TCO</a:t>
            </a:r>
            <a:r>
              <a:rPr kumimoji="1" lang="ja-JP" altLang="en-US" sz="2800" dirty="0">
                <a:solidFill>
                  <a:srgbClr val="FF0000"/>
                </a:solidFill>
                <a:effectLst/>
                <a:latin typeface="メイリオ" panose="020B0604030504040204" pitchFamily="50" charset="-128"/>
                <a:ea typeface="メイリオ" panose="020B0604030504040204" pitchFamily="50" charset="-128"/>
              </a:rPr>
              <a:t>の上昇</a:t>
            </a:r>
            <a:endParaRPr kumimoji="1" lang="en-US" altLang="ja-JP" sz="2800" dirty="0">
              <a:solidFill>
                <a:srgbClr val="FF0000"/>
              </a:solidFill>
              <a:effectLst/>
              <a:latin typeface="メイリオ" panose="020B0604030504040204" pitchFamily="50" charset="-128"/>
              <a:ea typeface="メイリオ" panose="020B0604030504040204" pitchFamily="50" charset="-128"/>
            </a:endParaRPr>
          </a:p>
          <a:p>
            <a:pPr marL="457200" indent="-457200">
              <a:buFont typeface="Wingdings" charset="2"/>
              <a:buChar char="v"/>
            </a:pPr>
            <a:r>
              <a:rPr lang="en-US" altLang="ja-JP" sz="2800" dirty="0">
                <a:solidFill>
                  <a:srgbClr val="FF0000"/>
                </a:solidFill>
                <a:effectLst/>
                <a:latin typeface="メイリオ" panose="020B0604030504040204" pitchFamily="50" charset="-128"/>
                <a:ea typeface="メイリオ" panose="020B0604030504040204" pitchFamily="50" charset="-128"/>
              </a:rPr>
              <a:t>IT</a:t>
            </a:r>
            <a:r>
              <a:rPr lang="ja-JP" altLang="en-US" sz="2800" dirty="0">
                <a:solidFill>
                  <a:srgbClr val="FF0000"/>
                </a:solidFill>
                <a:effectLst/>
                <a:latin typeface="メイリオ" panose="020B0604030504040204" pitchFamily="50" charset="-128"/>
                <a:ea typeface="メイリオ" panose="020B0604030504040204" pitchFamily="50" charset="-128"/>
              </a:rPr>
              <a:t>予算の頭打ち</a:t>
            </a:r>
            <a:endParaRPr kumimoji="1" lang="ja-JP" altLang="en-US" sz="2800" dirty="0">
              <a:solidFill>
                <a:srgbClr val="FF0000"/>
              </a:solidFill>
              <a:effectLst/>
              <a:latin typeface="メイリオ" panose="020B0604030504040204" pitchFamily="50" charset="-128"/>
              <a:ea typeface="メイリオ" panose="020B0604030504040204" pitchFamily="50" charset="-128"/>
            </a:endParaRPr>
          </a:p>
        </p:txBody>
      </p:sp>
      <p:grpSp>
        <p:nvGrpSpPr>
          <p:cNvPr id="27" name="図形グループ 26"/>
          <p:cNvGrpSpPr/>
          <p:nvPr/>
        </p:nvGrpSpPr>
        <p:grpSpPr>
          <a:xfrm>
            <a:off x="4109274" y="5468192"/>
            <a:ext cx="4725960" cy="939891"/>
            <a:chOff x="3897590" y="1193709"/>
            <a:chExt cx="4725960"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0000FF"/>
                </a:solidFill>
                <a:effectLst/>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4283899" y="1193709"/>
              <a:ext cx="4339651" cy="861774"/>
            </a:xfrm>
            <a:prstGeom prst="rect">
              <a:avLst/>
            </a:prstGeom>
            <a:noFill/>
          </p:spPr>
          <p:txBody>
            <a:bodyPr wrap="none" rtlCol="0">
              <a:spAutoFit/>
            </a:bodyPr>
            <a:lstStyle/>
            <a:p>
              <a:pPr algn="ctr"/>
              <a:r>
                <a:rPr kumimoji="1" lang="ja-JP" altLang="en-US" sz="3600" dirty="0">
                  <a:solidFill>
                    <a:srgbClr val="0000FF"/>
                  </a:solidFill>
                  <a:effectLst/>
                  <a:latin typeface="メイリオ" panose="020B0604030504040204" pitchFamily="50" charset="-128"/>
                  <a:ea typeface="メイリオ" panose="020B0604030504040204" pitchFamily="50" charset="-128"/>
                </a:rPr>
                <a:t>　クラウドへの期待</a:t>
              </a:r>
              <a:endParaRPr kumimoji="1" lang="en-US" altLang="ja-JP" sz="3600" dirty="0">
                <a:solidFill>
                  <a:srgbClr val="0000FF"/>
                </a:solidFill>
                <a:effectLst/>
                <a:latin typeface="メイリオ" panose="020B0604030504040204" pitchFamily="50" charset="-128"/>
                <a:ea typeface="メイリオ" panose="020B0604030504040204" pitchFamily="50" charset="-128"/>
              </a:endParaRPr>
            </a:p>
            <a:p>
              <a:r>
                <a:rPr kumimoji="1" lang="ja-JP" altLang="en-US" sz="1400" dirty="0">
                  <a:solidFill>
                    <a:srgbClr val="0000FF"/>
                  </a:solidFill>
                  <a:effectLst/>
                  <a:latin typeface="メイリオ" panose="020B0604030504040204" pitchFamily="50" charset="-128"/>
                  <a:ea typeface="メイリオ" panose="020B0604030504040204" pitchFamily="50" charset="-128"/>
                </a:rPr>
                <a:t>　　「所有」の限界、使えればいいという割り切り</a:t>
              </a:r>
              <a:endParaRPr kumimoji="1" lang="en-US" altLang="ja-JP" sz="1400" dirty="0">
                <a:solidFill>
                  <a:srgbClr val="0000FF"/>
                </a:solidFill>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0849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lIns="0" rIns="72000"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の価値</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133414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DF1AEF0A-112E-6B45-A409-504735A7E7EB}"/>
              </a:ext>
            </a:extLst>
          </p:cNvPr>
          <p:cNvGrpSpPr/>
          <p:nvPr/>
        </p:nvGrpSpPr>
        <p:grpSpPr>
          <a:xfrm>
            <a:off x="5083675" y="468150"/>
            <a:ext cx="3548650" cy="6080922"/>
            <a:chOff x="5083675" y="468150"/>
            <a:chExt cx="3548650" cy="6080922"/>
          </a:xfrm>
        </p:grpSpPr>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 name="図形グループ 2"/>
            <p:cNvGrpSpPr/>
            <p:nvPr/>
          </p:nvGrpSpPr>
          <p:grpSpPr>
            <a:xfrm>
              <a:off x="5133280" y="468150"/>
              <a:ext cx="3429000" cy="5921700"/>
              <a:chOff x="5133280" y="555300"/>
              <a:chExt cx="3429000" cy="5921700"/>
            </a:xfrm>
          </p:grpSpPr>
          <p:pic>
            <p:nvPicPr>
              <p:cNvPr id="19" name="図 18" descr="MC90044180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3280" y="555300"/>
                <a:ext cx="3429000" cy="3429000"/>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pic>
            <p:nvPicPr>
              <p:cNvPr id="20" name="Picture 26" descr="j043394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セルフ</a:t>
                </a:r>
                <a:r>
                  <a:rPr kumimoji="1" lang="en-US" altLang="ja-JP" sz="10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t>
                </a:r>
                <a:r>
                  <a:rPr kumimoji="1" lang="ja-JP" altLang="en-US" sz="10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サービス・ポータル</a:t>
                </a: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調達・構成変更</a:t>
                </a:r>
                <a:endParaRPr kumimoji="1" lang="en-US" altLang="ja-JP"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marL="171450" indent="-171450">
                  <a:buFont typeface="Wingdings" charset="2"/>
                  <a:buChar char="l"/>
                </a:pPr>
                <a:r>
                  <a:rPr lang="ja-JP" altLang="en-US"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サービスレベル設定</a:t>
                </a:r>
                <a:endParaRPr lang="en-US" altLang="ja-JP"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marL="171450" indent="-171450">
                  <a:buFont typeface="Wingdings" charset="2"/>
                  <a:buChar char="l"/>
                </a:pPr>
                <a:r>
                  <a:rPr lang="ja-JP" altLang="en-US"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運用設定</a:t>
                </a:r>
                <a:endParaRPr lang="en-US" altLang="ja-JP"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marL="171450" indent="-171450">
                  <a:buFont typeface="Wingdings" charset="2"/>
                  <a:buChar char="l"/>
                </a:pPr>
                <a:r>
                  <a:rPr lang="ja-JP" altLang="en-US"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t>
                </a:r>
                <a:endParaRPr kumimoji="1" lang="ja-JP" altLang="en-US" sz="1200" dirty="0">
                  <a:solidFill>
                    <a:srgbClr val="FFFFFF"/>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Meiryo" panose="020B0604030504040204" pitchFamily="34" charset="-128"/>
                    <a:ea typeface="Meiryo" panose="020B0604030504040204" pitchFamily="34" charset="-128"/>
                  </a:rPr>
                  <a:t>直近のみ</a:t>
                </a: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経費・</a:t>
                </a:r>
                <a:r>
                  <a:rPr kumimoji="0" lang="ja-JP" altLang="en-US" sz="1400" dirty="0">
                    <a:solidFill>
                      <a:srgbClr val="FFFFFF"/>
                    </a:solidFill>
                    <a:latin typeface="Meiryo" panose="020B0604030504040204" pitchFamily="34" charset="-128"/>
                    <a:ea typeface="Meiryo" panose="020B0604030504040204" pitchFamily="34" charset="-128"/>
                  </a:rPr>
                  <a:t>従量課金／定額課金</a:t>
                </a:r>
                <a:endPar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endParaRPr>
              </a:p>
            </p:txBody>
          </p:sp>
          <p:sp>
            <p:nvSpPr>
              <p:cNvPr id="52" name="テキスト ボックス 51"/>
              <p:cNvSpPr txBox="1"/>
              <p:nvPr/>
            </p:nvSpPr>
            <p:spPr>
              <a:xfrm>
                <a:off x="6150113" y="990600"/>
                <a:ext cx="1415773" cy="461665"/>
              </a:xfrm>
              <a:prstGeom prst="rect">
                <a:avLst/>
              </a:prstGeom>
              <a:noFill/>
            </p:spPr>
            <p:txBody>
              <a:bodyPr wrap="none" rtlCol="0">
                <a:spAutoFit/>
              </a:bodyPr>
              <a:lstStyle/>
              <a:p>
                <a:pPr algn="ctr"/>
                <a:r>
                  <a:rPr kumimoji="1" lang="ja-JP" altLang="en-US" sz="2400" dirty="0">
                    <a:solidFill>
                      <a:srgbClr val="0000FF"/>
                    </a:solidFill>
                    <a:effectLst/>
                    <a:latin typeface="Meiryo" panose="020B0604030504040204" pitchFamily="34" charset="-128"/>
                    <a:ea typeface="Meiryo" panose="020B0604030504040204" pitchFamily="34" charset="-128"/>
                  </a:rPr>
                  <a:t>クラウド</a:t>
                </a:r>
              </a:p>
            </p:txBody>
          </p:sp>
        </p:grpSp>
        <p:grpSp>
          <p:nvGrpSpPr>
            <p:cNvPr id="75" name="図形グループ 158">
              <a:extLst>
                <a:ext uri="{FF2B5EF4-FFF2-40B4-BE49-F238E27FC236}">
                  <a16:creationId xmlns:a16="http://schemas.microsoft.com/office/drawing/2014/main" id="{D727CD72-D946-3F49-8A9C-F57FAB0B2702}"/>
                </a:ext>
              </a:extLst>
            </p:cNvPr>
            <p:cNvGrpSpPr/>
            <p:nvPr/>
          </p:nvGrpSpPr>
          <p:grpSpPr>
            <a:xfrm>
              <a:off x="6728218" y="1695709"/>
              <a:ext cx="317500" cy="157483"/>
              <a:chOff x="6769100" y="1390650"/>
              <a:chExt cx="317500" cy="157483"/>
            </a:xfrm>
          </p:grpSpPr>
          <p:sp>
            <p:nvSpPr>
              <p:cNvPr id="94" name="正方形/長方形 93">
                <a:extLst>
                  <a:ext uri="{FF2B5EF4-FFF2-40B4-BE49-F238E27FC236}">
                    <a16:creationId xmlns:a16="http://schemas.microsoft.com/office/drawing/2014/main" id="{3D571D5B-4471-9644-A562-40E6D53BA48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円/楕円 94">
                <a:extLst>
                  <a:ext uri="{FF2B5EF4-FFF2-40B4-BE49-F238E27FC236}">
                    <a16:creationId xmlns:a16="http://schemas.microsoft.com/office/drawing/2014/main" id="{1C49D7BF-09A7-0940-AA24-272D0A8E610F}"/>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6" name="直線コネクタ 95">
                <a:extLst>
                  <a:ext uri="{FF2B5EF4-FFF2-40B4-BE49-F238E27FC236}">
                    <a16:creationId xmlns:a16="http://schemas.microsoft.com/office/drawing/2014/main" id="{5CD1CDE4-300B-1649-ACC4-7AE324D8ECE8}"/>
                  </a:ext>
                </a:extLst>
              </p:cNvPr>
              <p:cNvCxnSpPr>
                <a:stCxn id="95" idx="6"/>
                <a:endCxn id="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162">
              <a:extLst>
                <a:ext uri="{FF2B5EF4-FFF2-40B4-BE49-F238E27FC236}">
                  <a16:creationId xmlns:a16="http://schemas.microsoft.com/office/drawing/2014/main" id="{0132DC74-538B-4A48-BA4E-F42622DE1C74}"/>
                </a:ext>
              </a:extLst>
            </p:cNvPr>
            <p:cNvGrpSpPr/>
            <p:nvPr/>
          </p:nvGrpSpPr>
          <p:grpSpPr>
            <a:xfrm>
              <a:off x="6728218" y="1889171"/>
              <a:ext cx="317500" cy="157483"/>
              <a:chOff x="6769100" y="1390650"/>
              <a:chExt cx="317500" cy="157483"/>
            </a:xfrm>
          </p:grpSpPr>
          <p:sp>
            <p:nvSpPr>
              <p:cNvPr id="91" name="正方形/長方形 90">
                <a:extLst>
                  <a:ext uri="{FF2B5EF4-FFF2-40B4-BE49-F238E27FC236}">
                    <a16:creationId xmlns:a16="http://schemas.microsoft.com/office/drawing/2014/main" id="{C99D006E-A44D-804C-BCDC-75D8D300FEC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a:extLst>
                  <a:ext uri="{FF2B5EF4-FFF2-40B4-BE49-F238E27FC236}">
                    <a16:creationId xmlns:a16="http://schemas.microsoft.com/office/drawing/2014/main" id="{A09D79C4-FDE7-6A47-BAC0-F440EAD0B95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a:extLst>
                  <a:ext uri="{FF2B5EF4-FFF2-40B4-BE49-F238E27FC236}">
                    <a16:creationId xmlns:a16="http://schemas.microsoft.com/office/drawing/2014/main" id="{3FED5220-4875-6445-8E0C-4580EEEDE1B1}"/>
                  </a:ext>
                </a:extLst>
              </p:cNvPr>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図形グループ 166">
              <a:extLst>
                <a:ext uri="{FF2B5EF4-FFF2-40B4-BE49-F238E27FC236}">
                  <a16:creationId xmlns:a16="http://schemas.microsoft.com/office/drawing/2014/main" id="{D61CF631-D75E-0C4C-8380-D3CC2DD3DB0E}"/>
                </a:ext>
              </a:extLst>
            </p:cNvPr>
            <p:cNvGrpSpPr/>
            <p:nvPr/>
          </p:nvGrpSpPr>
          <p:grpSpPr>
            <a:xfrm>
              <a:off x="6728218" y="2070764"/>
              <a:ext cx="317500" cy="157483"/>
              <a:chOff x="6769100" y="1390650"/>
              <a:chExt cx="317500" cy="157483"/>
            </a:xfrm>
          </p:grpSpPr>
          <p:sp>
            <p:nvSpPr>
              <p:cNvPr id="88" name="正方形/長方形 87">
                <a:extLst>
                  <a:ext uri="{FF2B5EF4-FFF2-40B4-BE49-F238E27FC236}">
                    <a16:creationId xmlns:a16="http://schemas.microsoft.com/office/drawing/2014/main" id="{BA8ABA40-4C61-674B-AED9-7AA7AE229C7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a:extLst>
                  <a:ext uri="{FF2B5EF4-FFF2-40B4-BE49-F238E27FC236}">
                    <a16:creationId xmlns:a16="http://schemas.microsoft.com/office/drawing/2014/main" id="{46F35EB8-5664-224E-BA16-C82B1C8C098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a:extLst>
                  <a:ext uri="{FF2B5EF4-FFF2-40B4-BE49-F238E27FC236}">
                    <a16:creationId xmlns:a16="http://schemas.microsoft.com/office/drawing/2014/main" id="{F1AAD6B8-DD93-1C43-8FD0-28BD8928FE38}"/>
                  </a:ext>
                </a:extLst>
              </p:cNvPr>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174">
              <a:extLst>
                <a:ext uri="{FF2B5EF4-FFF2-40B4-BE49-F238E27FC236}">
                  <a16:creationId xmlns:a16="http://schemas.microsoft.com/office/drawing/2014/main" id="{BBFBB875-0043-E945-8A0C-6CC740643FD4}"/>
                </a:ext>
              </a:extLst>
            </p:cNvPr>
            <p:cNvGrpSpPr/>
            <p:nvPr/>
          </p:nvGrpSpPr>
          <p:grpSpPr>
            <a:xfrm>
              <a:off x="6728218" y="2246452"/>
              <a:ext cx="317500" cy="157483"/>
              <a:chOff x="6769100" y="1390650"/>
              <a:chExt cx="317500" cy="157483"/>
            </a:xfrm>
          </p:grpSpPr>
          <p:sp>
            <p:nvSpPr>
              <p:cNvPr id="85" name="正方形/長方形 84">
                <a:extLst>
                  <a:ext uri="{FF2B5EF4-FFF2-40B4-BE49-F238E27FC236}">
                    <a16:creationId xmlns:a16="http://schemas.microsoft.com/office/drawing/2014/main" id="{348DD767-C705-F542-B5EF-A7219411546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a:extLst>
                  <a:ext uri="{FF2B5EF4-FFF2-40B4-BE49-F238E27FC236}">
                    <a16:creationId xmlns:a16="http://schemas.microsoft.com/office/drawing/2014/main" id="{AB972F5A-EE3B-B446-8160-9F44529D26A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a:extLst>
                  <a:ext uri="{FF2B5EF4-FFF2-40B4-BE49-F238E27FC236}">
                    <a16:creationId xmlns:a16="http://schemas.microsoft.com/office/drawing/2014/main" id="{B37BADCB-552D-8A4E-8F3C-72D8930DEF73}"/>
                  </a:ext>
                </a:extLst>
              </p:cNvPr>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 name="フローチャート: 磁気ディスク 78">
              <a:extLst>
                <a:ext uri="{FF2B5EF4-FFF2-40B4-BE49-F238E27FC236}">
                  <a16:creationId xmlns:a16="http://schemas.microsoft.com/office/drawing/2014/main" id="{DC17C38E-DBA3-6F4A-8B91-2701EBB5D639}"/>
                </a:ext>
              </a:extLst>
            </p:cNvPr>
            <p:cNvSpPr/>
            <p:nvPr/>
          </p:nvSpPr>
          <p:spPr>
            <a:xfrm>
              <a:off x="7104949" y="214907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 name="フローチャート: 磁気ディスク 79">
              <a:extLst>
                <a:ext uri="{FF2B5EF4-FFF2-40B4-BE49-F238E27FC236}">
                  <a16:creationId xmlns:a16="http://schemas.microsoft.com/office/drawing/2014/main" id="{0DBC5B9B-A6D5-3645-8E07-8A9642CB0C1A}"/>
                </a:ext>
              </a:extLst>
            </p:cNvPr>
            <p:cNvSpPr/>
            <p:nvPr/>
          </p:nvSpPr>
          <p:spPr>
            <a:xfrm>
              <a:off x="7104949" y="192709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1" name="フローチャート: 磁気ディスク 80">
              <a:extLst>
                <a:ext uri="{FF2B5EF4-FFF2-40B4-BE49-F238E27FC236}">
                  <a16:creationId xmlns:a16="http://schemas.microsoft.com/office/drawing/2014/main" id="{4E88A7D7-23AF-E645-B5F2-489BD6FDC92D}"/>
                </a:ext>
              </a:extLst>
            </p:cNvPr>
            <p:cNvSpPr/>
            <p:nvPr/>
          </p:nvSpPr>
          <p:spPr>
            <a:xfrm>
              <a:off x="7104949" y="170336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 name="フローチャート: 磁気ディスク 81">
              <a:extLst>
                <a:ext uri="{FF2B5EF4-FFF2-40B4-BE49-F238E27FC236}">
                  <a16:creationId xmlns:a16="http://schemas.microsoft.com/office/drawing/2014/main" id="{A892CD40-A44A-F54A-8601-03386EDD4F12}"/>
                </a:ext>
              </a:extLst>
            </p:cNvPr>
            <p:cNvSpPr/>
            <p:nvPr/>
          </p:nvSpPr>
          <p:spPr>
            <a:xfrm>
              <a:off x="7525808" y="214907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3" name="フローチャート: 磁気ディスク 82">
              <a:extLst>
                <a:ext uri="{FF2B5EF4-FFF2-40B4-BE49-F238E27FC236}">
                  <a16:creationId xmlns:a16="http://schemas.microsoft.com/office/drawing/2014/main" id="{A4064E1C-1157-EC47-B274-2DE5335079F5}"/>
                </a:ext>
              </a:extLst>
            </p:cNvPr>
            <p:cNvSpPr/>
            <p:nvPr/>
          </p:nvSpPr>
          <p:spPr>
            <a:xfrm>
              <a:off x="7525808" y="192709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4" name="フローチャート: 磁気ディスク 83">
              <a:extLst>
                <a:ext uri="{FF2B5EF4-FFF2-40B4-BE49-F238E27FC236}">
                  <a16:creationId xmlns:a16="http://schemas.microsoft.com/office/drawing/2014/main" id="{A9DF86E3-4842-0441-A044-E238C34E8252}"/>
                </a:ext>
              </a:extLst>
            </p:cNvPr>
            <p:cNvSpPr/>
            <p:nvPr/>
          </p:nvSpPr>
          <p:spPr>
            <a:xfrm>
              <a:off x="7525808" y="170336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7" name="図形グループ 158">
              <a:extLst>
                <a:ext uri="{FF2B5EF4-FFF2-40B4-BE49-F238E27FC236}">
                  <a16:creationId xmlns:a16="http://schemas.microsoft.com/office/drawing/2014/main" id="{57C90ECD-8152-1946-AAA0-236A7A4F12DE}"/>
                </a:ext>
              </a:extLst>
            </p:cNvPr>
            <p:cNvGrpSpPr/>
            <p:nvPr/>
          </p:nvGrpSpPr>
          <p:grpSpPr>
            <a:xfrm>
              <a:off x="6358187" y="1695709"/>
              <a:ext cx="317500" cy="157483"/>
              <a:chOff x="6769100" y="1390650"/>
              <a:chExt cx="317500" cy="157483"/>
            </a:xfrm>
          </p:grpSpPr>
          <p:sp>
            <p:nvSpPr>
              <p:cNvPr id="98" name="正方形/長方形 97">
                <a:extLst>
                  <a:ext uri="{FF2B5EF4-FFF2-40B4-BE49-F238E27FC236}">
                    <a16:creationId xmlns:a16="http://schemas.microsoft.com/office/drawing/2014/main" id="{2417C93D-945F-984A-9CAD-83607E067AE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円/楕円 98">
                <a:extLst>
                  <a:ext uri="{FF2B5EF4-FFF2-40B4-BE49-F238E27FC236}">
                    <a16:creationId xmlns:a16="http://schemas.microsoft.com/office/drawing/2014/main" id="{F7662667-4A45-B245-B6AC-85F64DADB3B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0" name="直線コネクタ 99">
                <a:extLst>
                  <a:ext uri="{FF2B5EF4-FFF2-40B4-BE49-F238E27FC236}">
                    <a16:creationId xmlns:a16="http://schemas.microsoft.com/office/drawing/2014/main" id="{301D90A1-713A-C24F-B1D9-C53FE435EBC6}"/>
                  </a:ext>
                </a:extLst>
              </p:cNvPr>
              <p:cNvCxnSpPr>
                <a:stCxn id="99" idx="6"/>
                <a:endCxn id="9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1" name="図形グループ 162">
              <a:extLst>
                <a:ext uri="{FF2B5EF4-FFF2-40B4-BE49-F238E27FC236}">
                  <a16:creationId xmlns:a16="http://schemas.microsoft.com/office/drawing/2014/main" id="{A2130DC2-F0F7-1444-8FE8-346F033C8C7C}"/>
                </a:ext>
              </a:extLst>
            </p:cNvPr>
            <p:cNvGrpSpPr/>
            <p:nvPr/>
          </p:nvGrpSpPr>
          <p:grpSpPr>
            <a:xfrm>
              <a:off x="6358187" y="1889171"/>
              <a:ext cx="317500" cy="157483"/>
              <a:chOff x="6769100" y="1390650"/>
              <a:chExt cx="317500" cy="157483"/>
            </a:xfrm>
          </p:grpSpPr>
          <p:sp>
            <p:nvSpPr>
              <p:cNvPr id="102" name="正方形/長方形 101">
                <a:extLst>
                  <a:ext uri="{FF2B5EF4-FFF2-40B4-BE49-F238E27FC236}">
                    <a16:creationId xmlns:a16="http://schemas.microsoft.com/office/drawing/2014/main" id="{4FF999C9-F823-9348-8103-391B05E41FB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円/楕円 102">
                <a:extLst>
                  <a:ext uri="{FF2B5EF4-FFF2-40B4-BE49-F238E27FC236}">
                    <a16:creationId xmlns:a16="http://schemas.microsoft.com/office/drawing/2014/main" id="{D0B39300-C392-CE47-A66F-83D51D196EA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4" name="直線コネクタ 103">
                <a:extLst>
                  <a:ext uri="{FF2B5EF4-FFF2-40B4-BE49-F238E27FC236}">
                    <a16:creationId xmlns:a16="http://schemas.microsoft.com/office/drawing/2014/main" id="{3D984313-BCD1-E44D-92DA-E2FDC3737A21}"/>
                  </a:ext>
                </a:extLst>
              </p:cNvPr>
              <p:cNvCxnSpPr>
                <a:stCxn id="103" idx="6"/>
                <a:endCxn id="10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5" name="図形グループ 166">
              <a:extLst>
                <a:ext uri="{FF2B5EF4-FFF2-40B4-BE49-F238E27FC236}">
                  <a16:creationId xmlns:a16="http://schemas.microsoft.com/office/drawing/2014/main" id="{02602BAE-E715-F142-A6CC-43BC9F3CD572}"/>
                </a:ext>
              </a:extLst>
            </p:cNvPr>
            <p:cNvGrpSpPr/>
            <p:nvPr/>
          </p:nvGrpSpPr>
          <p:grpSpPr>
            <a:xfrm>
              <a:off x="6358187" y="2070764"/>
              <a:ext cx="317500" cy="157483"/>
              <a:chOff x="6769100" y="1390650"/>
              <a:chExt cx="317500" cy="157483"/>
            </a:xfrm>
          </p:grpSpPr>
          <p:sp>
            <p:nvSpPr>
              <p:cNvPr id="106" name="正方形/長方形 105">
                <a:extLst>
                  <a:ext uri="{FF2B5EF4-FFF2-40B4-BE49-F238E27FC236}">
                    <a16:creationId xmlns:a16="http://schemas.microsoft.com/office/drawing/2014/main" id="{7C517587-D6E3-4245-A59C-D548123442F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円/楕円 106">
                <a:extLst>
                  <a:ext uri="{FF2B5EF4-FFF2-40B4-BE49-F238E27FC236}">
                    <a16:creationId xmlns:a16="http://schemas.microsoft.com/office/drawing/2014/main" id="{49EBDCCC-F07D-4047-835B-1A1D76466CC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8" name="直線コネクタ 107">
                <a:extLst>
                  <a:ext uri="{FF2B5EF4-FFF2-40B4-BE49-F238E27FC236}">
                    <a16:creationId xmlns:a16="http://schemas.microsoft.com/office/drawing/2014/main" id="{7C61B049-1BB0-4742-8C51-07F1E09DF08B}"/>
                  </a:ext>
                </a:extLst>
              </p:cNvPr>
              <p:cNvCxnSpPr>
                <a:stCxn id="107" idx="6"/>
                <a:endCxn id="10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9" name="図形グループ 174">
              <a:extLst>
                <a:ext uri="{FF2B5EF4-FFF2-40B4-BE49-F238E27FC236}">
                  <a16:creationId xmlns:a16="http://schemas.microsoft.com/office/drawing/2014/main" id="{7E6DBF70-93AA-6048-8570-93CD3C0D3F88}"/>
                </a:ext>
              </a:extLst>
            </p:cNvPr>
            <p:cNvGrpSpPr/>
            <p:nvPr/>
          </p:nvGrpSpPr>
          <p:grpSpPr>
            <a:xfrm>
              <a:off x="6358187" y="2246452"/>
              <a:ext cx="317500" cy="157483"/>
              <a:chOff x="6769100" y="1390650"/>
              <a:chExt cx="317500" cy="157483"/>
            </a:xfrm>
          </p:grpSpPr>
          <p:sp>
            <p:nvSpPr>
              <p:cNvPr id="110" name="正方形/長方形 109">
                <a:extLst>
                  <a:ext uri="{FF2B5EF4-FFF2-40B4-BE49-F238E27FC236}">
                    <a16:creationId xmlns:a16="http://schemas.microsoft.com/office/drawing/2014/main" id="{D9857594-5243-9C43-A0B1-00ED24C06CE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円/楕円 110">
                <a:extLst>
                  <a:ext uri="{FF2B5EF4-FFF2-40B4-BE49-F238E27FC236}">
                    <a16:creationId xmlns:a16="http://schemas.microsoft.com/office/drawing/2014/main" id="{1317CFC1-D4C5-3D40-9E0A-FA327A76B7CC}"/>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2" name="直線コネクタ 111">
                <a:extLst>
                  <a:ext uri="{FF2B5EF4-FFF2-40B4-BE49-F238E27FC236}">
                    <a16:creationId xmlns:a16="http://schemas.microsoft.com/office/drawing/2014/main" id="{B4960C4A-1C80-B249-B4DA-43BA616B9750}"/>
                  </a:ext>
                </a:extLst>
              </p:cNvPr>
              <p:cNvCxnSpPr>
                <a:stCxn id="111" idx="6"/>
                <a:endCxn id="11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3" name="図形グループ 158">
              <a:extLst>
                <a:ext uri="{FF2B5EF4-FFF2-40B4-BE49-F238E27FC236}">
                  <a16:creationId xmlns:a16="http://schemas.microsoft.com/office/drawing/2014/main" id="{8F2E177F-C9AB-5249-96AD-026D939DD23B}"/>
                </a:ext>
              </a:extLst>
            </p:cNvPr>
            <p:cNvGrpSpPr/>
            <p:nvPr/>
          </p:nvGrpSpPr>
          <p:grpSpPr>
            <a:xfrm>
              <a:off x="5977368" y="1695709"/>
              <a:ext cx="317500" cy="157483"/>
              <a:chOff x="6769100" y="1390650"/>
              <a:chExt cx="317500" cy="157483"/>
            </a:xfrm>
          </p:grpSpPr>
          <p:sp>
            <p:nvSpPr>
              <p:cNvPr id="114" name="正方形/長方形 113">
                <a:extLst>
                  <a:ext uri="{FF2B5EF4-FFF2-40B4-BE49-F238E27FC236}">
                    <a16:creationId xmlns:a16="http://schemas.microsoft.com/office/drawing/2014/main" id="{5517806A-3BE5-4C4A-8D93-5E30C142EBD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円/楕円 114">
                <a:extLst>
                  <a:ext uri="{FF2B5EF4-FFF2-40B4-BE49-F238E27FC236}">
                    <a16:creationId xmlns:a16="http://schemas.microsoft.com/office/drawing/2014/main" id="{69763FFE-2A78-4F47-80A2-72861A3A78B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6" name="直線コネクタ 115">
                <a:extLst>
                  <a:ext uri="{FF2B5EF4-FFF2-40B4-BE49-F238E27FC236}">
                    <a16:creationId xmlns:a16="http://schemas.microsoft.com/office/drawing/2014/main" id="{92179E08-9D74-A04A-95CF-81E434A6B073}"/>
                  </a:ext>
                </a:extLst>
              </p:cNvPr>
              <p:cNvCxnSpPr>
                <a:stCxn id="115" idx="6"/>
                <a:endCxn id="11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7" name="図形グループ 162">
              <a:extLst>
                <a:ext uri="{FF2B5EF4-FFF2-40B4-BE49-F238E27FC236}">
                  <a16:creationId xmlns:a16="http://schemas.microsoft.com/office/drawing/2014/main" id="{4B190BF5-A3E4-9246-B1D4-FEF75CBEA8F5}"/>
                </a:ext>
              </a:extLst>
            </p:cNvPr>
            <p:cNvGrpSpPr/>
            <p:nvPr/>
          </p:nvGrpSpPr>
          <p:grpSpPr>
            <a:xfrm>
              <a:off x="5977368" y="1889171"/>
              <a:ext cx="317500" cy="157483"/>
              <a:chOff x="6769100" y="1390650"/>
              <a:chExt cx="317500" cy="157483"/>
            </a:xfrm>
          </p:grpSpPr>
          <p:sp>
            <p:nvSpPr>
              <p:cNvPr id="118" name="正方形/長方形 117">
                <a:extLst>
                  <a:ext uri="{FF2B5EF4-FFF2-40B4-BE49-F238E27FC236}">
                    <a16:creationId xmlns:a16="http://schemas.microsoft.com/office/drawing/2014/main" id="{56348B89-1916-1E41-A635-DD68C574E40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円/楕円 118">
                <a:extLst>
                  <a:ext uri="{FF2B5EF4-FFF2-40B4-BE49-F238E27FC236}">
                    <a16:creationId xmlns:a16="http://schemas.microsoft.com/office/drawing/2014/main" id="{B1F54A10-2171-654D-9281-0EB893B7960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0" name="直線コネクタ 119">
                <a:extLst>
                  <a:ext uri="{FF2B5EF4-FFF2-40B4-BE49-F238E27FC236}">
                    <a16:creationId xmlns:a16="http://schemas.microsoft.com/office/drawing/2014/main" id="{DF453E94-B376-0743-888C-183C86E64DCE}"/>
                  </a:ext>
                </a:extLst>
              </p:cNvPr>
              <p:cNvCxnSpPr>
                <a:stCxn id="119" idx="6"/>
                <a:endCxn id="11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1" name="図形グループ 166">
              <a:extLst>
                <a:ext uri="{FF2B5EF4-FFF2-40B4-BE49-F238E27FC236}">
                  <a16:creationId xmlns:a16="http://schemas.microsoft.com/office/drawing/2014/main" id="{1C390B7B-B3A7-5F4B-BD81-F9E05B958F5D}"/>
                </a:ext>
              </a:extLst>
            </p:cNvPr>
            <p:cNvGrpSpPr/>
            <p:nvPr/>
          </p:nvGrpSpPr>
          <p:grpSpPr>
            <a:xfrm>
              <a:off x="5977368" y="2070764"/>
              <a:ext cx="317500" cy="157483"/>
              <a:chOff x="6769100" y="1390650"/>
              <a:chExt cx="317500" cy="157483"/>
            </a:xfrm>
          </p:grpSpPr>
          <p:sp>
            <p:nvSpPr>
              <p:cNvPr id="122" name="正方形/長方形 121">
                <a:extLst>
                  <a:ext uri="{FF2B5EF4-FFF2-40B4-BE49-F238E27FC236}">
                    <a16:creationId xmlns:a16="http://schemas.microsoft.com/office/drawing/2014/main" id="{87C21532-3371-7740-9808-57196D34DAD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円/楕円 122">
                <a:extLst>
                  <a:ext uri="{FF2B5EF4-FFF2-40B4-BE49-F238E27FC236}">
                    <a16:creationId xmlns:a16="http://schemas.microsoft.com/office/drawing/2014/main" id="{1201BCA6-CE4C-7D41-8E9B-A6CAFA55A26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4" name="直線コネクタ 123">
                <a:extLst>
                  <a:ext uri="{FF2B5EF4-FFF2-40B4-BE49-F238E27FC236}">
                    <a16:creationId xmlns:a16="http://schemas.microsoft.com/office/drawing/2014/main" id="{589175D2-FFD3-854C-AD07-38B811A22CCC}"/>
                  </a:ext>
                </a:extLst>
              </p:cNvPr>
              <p:cNvCxnSpPr>
                <a:stCxn id="123" idx="6"/>
                <a:endCxn id="12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5" name="図形グループ 174">
              <a:extLst>
                <a:ext uri="{FF2B5EF4-FFF2-40B4-BE49-F238E27FC236}">
                  <a16:creationId xmlns:a16="http://schemas.microsoft.com/office/drawing/2014/main" id="{3D898131-A144-314A-B2C0-7E09B763FB3E}"/>
                </a:ext>
              </a:extLst>
            </p:cNvPr>
            <p:cNvGrpSpPr/>
            <p:nvPr/>
          </p:nvGrpSpPr>
          <p:grpSpPr>
            <a:xfrm>
              <a:off x="5977368" y="2246452"/>
              <a:ext cx="317500" cy="157483"/>
              <a:chOff x="6769100" y="1390650"/>
              <a:chExt cx="317500" cy="157483"/>
            </a:xfrm>
          </p:grpSpPr>
          <p:sp>
            <p:nvSpPr>
              <p:cNvPr id="126" name="正方形/長方形 125">
                <a:extLst>
                  <a:ext uri="{FF2B5EF4-FFF2-40B4-BE49-F238E27FC236}">
                    <a16:creationId xmlns:a16="http://schemas.microsoft.com/office/drawing/2014/main" id="{2E7FC5FD-1118-F842-A458-07468E8B16F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円/楕円 126">
                <a:extLst>
                  <a:ext uri="{FF2B5EF4-FFF2-40B4-BE49-F238E27FC236}">
                    <a16:creationId xmlns:a16="http://schemas.microsoft.com/office/drawing/2014/main" id="{27F21806-84B7-AC4E-B3EF-71968171EBD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8" name="直線コネクタ 127">
                <a:extLst>
                  <a:ext uri="{FF2B5EF4-FFF2-40B4-BE49-F238E27FC236}">
                    <a16:creationId xmlns:a16="http://schemas.microsoft.com/office/drawing/2014/main" id="{769CCB67-F088-C740-9121-93F8D249D0B9}"/>
                  </a:ext>
                </a:extLst>
              </p:cNvPr>
              <p:cNvCxnSpPr>
                <a:stCxn id="127" idx="6"/>
                <a:endCxn id="12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 name="上下矢印 3"/>
            <p:cNvSpPr/>
            <p:nvPr/>
          </p:nvSpPr>
          <p:spPr bwMode="auto">
            <a:xfrm>
              <a:off x="6705600" y="2427654"/>
              <a:ext cx="381000" cy="609396"/>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grpSp>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sz="2700" dirty="0"/>
              <a:t>システム資源の</a:t>
            </a:r>
            <a:r>
              <a:rPr kumimoji="1" lang="en-US" altLang="ja-JP" sz="2700" dirty="0"/>
              <a:t>EC</a:t>
            </a:r>
            <a:r>
              <a:rPr kumimoji="1" lang="ja-JP" altLang="en-US" sz="2700" dirty="0"/>
              <a:t>サイト</a:t>
            </a:r>
          </a:p>
        </p:txBody>
      </p:sp>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a:solidFill>
                  <a:srgbClr val="800000"/>
                </a:solidFill>
                <a:latin typeface="Meiryo" panose="020B0604030504040204" pitchFamily="34" charset="-128"/>
                <a:ea typeface="Meiryo" panose="020B0604030504040204" pitchFamily="34" charset="-128"/>
              </a:rPr>
              <a:t>見積書</a:t>
            </a: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a:solidFill>
                  <a:srgbClr val="800000"/>
                </a:solidFill>
                <a:latin typeface="Meiryo" panose="020B0604030504040204" pitchFamily="34" charset="-128"/>
                <a:ea typeface="Meiryo" panose="020B0604030504040204" pitchFamily="34" charset="-128"/>
              </a:rPr>
              <a:t>契約書</a:t>
            </a:r>
          </a:p>
        </p:txBody>
      </p:sp>
      <p:pic>
        <p:nvPicPr>
          <p:cNvPr id="6" name="図 5" descr="MC90043392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7000" y="3805275"/>
            <a:ext cx="1066800" cy="1066800"/>
          </a:xfrm>
          <a:prstGeom prst="rect">
            <a:avLst/>
          </a:prstGeom>
        </p:spPr>
      </p:pic>
      <p:pic>
        <p:nvPicPr>
          <p:cNvPr id="14" name="図 13" descr="MM900283085.GI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37" name="テキスト ボックス 36"/>
          <p:cNvSpPr txBox="1"/>
          <p:nvPr/>
        </p:nvSpPr>
        <p:spPr>
          <a:xfrm>
            <a:off x="2209800" y="1910455"/>
            <a:ext cx="902811" cy="523220"/>
          </a:xfrm>
          <a:prstGeom prst="rect">
            <a:avLst/>
          </a:prstGeom>
          <a:noFill/>
        </p:spPr>
        <p:txBody>
          <a:bodyPr wrap="none" rtlCol="0">
            <a:spAutoFit/>
          </a:bodyPr>
          <a:lstStyle/>
          <a:p>
            <a:r>
              <a:rPr kumimoji="1" lang="ja-JP" altLang="en-US" sz="1400" b="1" dirty="0">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メーカー</a:t>
            </a:r>
            <a:endParaRPr kumimoji="1" lang="en-US" altLang="ja-JP" sz="1400" b="1" dirty="0">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ja-JP" altLang="en-US" sz="1400" b="1" dirty="0">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ベンダー</a:t>
            </a:r>
            <a:endParaRPr kumimoji="1" lang="ja-JP" altLang="en-US" sz="1400" b="1" dirty="0">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eiryo" panose="020B0604030504040204" pitchFamily="34" charset="-128"/>
                <a:ea typeface="Meiryo" panose="020B0604030504040204" pitchFamily="34" charset="-128"/>
              </a:rPr>
              <a:t>調　達</a:t>
            </a:r>
            <a:endParaRPr kumimoji="0" lang="ja-JP" altLang="en-US"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a:solidFill>
                  <a:srgbClr val="800000"/>
                </a:solidFill>
                <a:effectLst/>
                <a:latin typeface="Meiryo" panose="020B0604030504040204" pitchFamily="34" charset="-128"/>
                <a:ea typeface="Meiryo" panose="020B0604030504040204" pitchFamily="34" charset="-128"/>
              </a:rPr>
              <a:t>従来の方法</a:t>
            </a:r>
          </a:p>
        </p:txBody>
      </p:sp>
      <p:grpSp>
        <p:nvGrpSpPr>
          <p:cNvPr id="15" name="グループ化 14">
            <a:extLst>
              <a:ext uri="{FF2B5EF4-FFF2-40B4-BE49-F238E27FC236}">
                <a16:creationId xmlns:a16="http://schemas.microsoft.com/office/drawing/2014/main" id="{48E0A05D-7A69-A843-915E-D0F5CCA7D202}"/>
              </a:ext>
            </a:extLst>
          </p:cNvPr>
          <p:cNvGrpSpPr/>
          <p:nvPr/>
        </p:nvGrpSpPr>
        <p:grpSpPr>
          <a:xfrm>
            <a:off x="2422918" y="3016509"/>
            <a:ext cx="1172242" cy="708226"/>
            <a:chOff x="3570011" y="5142466"/>
            <a:chExt cx="1172242" cy="708226"/>
          </a:xfrm>
        </p:grpSpPr>
        <p:grpSp>
          <p:nvGrpSpPr>
            <p:cNvPr id="43" name="図形グループ 158">
              <a:extLst>
                <a:ext uri="{FF2B5EF4-FFF2-40B4-BE49-F238E27FC236}">
                  <a16:creationId xmlns:a16="http://schemas.microsoft.com/office/drawing/2014/main" id="{F7B0AB5A-1F90-1148-90F9-43D87D360F5A}"/>
                </a:ext>
              </a:extLst>
            </p:cNvPr>
            <p:cNvGrpSpPr/>
            <p:nvPr/>
          </p:nvGrpSpPr>
          <p:grpSpPr>
            <a:xfrm>
              <a:off x="3570011" y="5142466"/>
              <a:ext cx="317500" cy="157483"/>
              <a:chOff x="6769100" y="1390650"/>
              <a:chExt cx="317500" cy="157483"/>
            </a:xfrm>
          </p:grpSpPr>
          <p:sp>
            <p:nvSpPr>
              <p:cNvPr id="53" name="正方形/長方形 52">
                <a:extLst>
                  <a:ext uri="{FF2B5EF4-FFF2-40B4-BE49-F238E27FC236}">
                    <a16:creationId xmlns:a16="http://schemas.microsoft.com/office/drawing/2014/main" id="{6BB2E470-31B1-ED43-882D-8AAF75E3706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a:extLst>
                  <a:ext uri="{FF2B5EF4-FFF2-40B4-BE49-F238E27FC236}">
                    <a16:creationId xmlns:a16="http://schemas.microsoft.com/office/drawing/2014/main" id="{6B8EEABE-EFC1-BD41-B08E-497D8099D4B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a:extLst>
                  <a:ext uri="{FF2B5EF4-FFF2-40B4-BE49-F238E27FC236}">
                    <a16:creationId xmlns:a16="http://schemas.microsoft.com/office/drawing/2014/main" id="{C4DDBA82-D967-E74E-9486-16501078314D}"/>
                  </a:ext>
                </a:extLst>
              </p:cNvPr>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162">
              <a:extLst>
                <a:ext uri="{FF2B5EF4-FFF2-40B4-BE49-F238E27FC236}">
                  <a16:creationId xmlns:a16="http://schemas.microsoft.com/office/drawing/2014/main" id="{47ABC38C-56BA-0948-B3A8-2F3F6B78CB13}"/>
                </a:ext>
              </a:extLst>
            </p:cNvPr>
            <p:cNvGrpSpPr/>
            <p:nvPr/>
          </p:nvGrpSpPr>
          <p:grpSpPr>
            <a:xfrm>
              <a:off x="3570011" y="5335928"/>
              <a:ext cx="317500" cy="157483"/>
              <a:chOff x="6769100" y="1390650"/>
              <a:chExt cx="317500" cy="157483"/>
            </a:xfrm>
          </p:grpSpPr>
          <p:sp>
            <p:nvSpPr>
              <p:cNvPr id="57" name="正方形/長方形 56">
                <a:extLst>
                  <a:ext uri="{FF2B5EF4-FFF2-40B4-BE49-F238E27FC236}">
                    <a16:creationId xmlns:a16="http://schemas.microsoft.com/office/drawing/2014/main" id="{7051D180-7E2E-3C4C-B7A4-651B09CB97D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a:extLst>
                  <a:ext uri="{FF2B5EF4-FFF2-40B4-BE49-F238E27FC236}">
                    <a16:creationId xmlns:a16="http://schemas.microsoft.com/office/drawing/2014/main" id="{1409F615-4C0D-534F-BB33-B2F5B05637E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a:extLst>
                  <a:ext uri="{FF2B5EF4-FFF2-40B4-BE49-F238E27FC236}">
                    <a16:creationId xmlns:a16="http://schemas.microsoft.com/office/drawing/2014/main" id="{251730A2-EEDC-F147-AE73-DC62E31CFA98}"/>
                  </a:ext>
                </a:extLst>
              </p:cNvPr>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166">
              <a:extLst>
                <a:ext uri="{FF2B5EF4-FFF2-40B4-BE49-F238E27FC236}">
                  <a16:creationId xmlns:a16="http://schemas.microsoft.com/office/drawing/2014/main" id="{47D7F31D-A52E-0244-AA56-14FFE6EE5D6A}"/>
                </a:ext>
              </a:extLst>
            </p:cNvPr>
            <p:cNvGrpSpPr/>
            <p:nvPr/>
          </p:nvGrpSpPr>
          <p:grpSpPr>
            <a:xfrm>
              <a:off x="3570011" y="5517521"/>
              <a:ext cx="317500" cy="157483"/>
              <a:chOff x="6769100" y="1390650"/>
              <a:chExt cx="317500" cy="157483"/>
            </a:xfrm>
          </p:grpSpPr>
          <p:sp>
            <p:nvSpPr>
              <p:cNvPr id="61" name="正方形/長方形 60">
                <a:extLst>
                  <a:ext uri="{FF2B5EF4-FFF2-40B4-BE49-F238E27FC236}">
                    <a16:creationId xmlns:a16="http://schemas.microsoft.com/office/drawing/2014/main" id="{E4E64320-D149-7042-A40E-12BEB2B2705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a:extLst>
                  <a:ext uri="{FF2B5EF4-FFF2-40B4-BE49-F238E27FC236}">
                    <a16:creationId xmlns:a16="http://schemas.microsoft.com/office/drawing/2014/main" id="{48DC3771-4924-A243-A116-DA0ADA25CA8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a:extLst>
                  <a:ext uri="{FF2B5EF4-FFF2-40B4-BE49-F238E27FC236}">
                    <a16:creationId xmlns:a16="http://schemas.microsoft.com/office/drawing/2014/main" id="{2ECEA900-E34E-0F48-9DF0-4390403A00E2}"/>
                  </a:ext>
                </a:extLst>
              </p:cNvPr>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174">
              <a:extLst>
                <a:ext uri="{FF2B5EF4-FFF2-40B4-BE49-F238E27FC236}">
                  <a16:creationId xmlns:a16="http://schemas.microsoft.com/office/drawing/2014/main" id="{0CFC714C-9DE1-A44B-9B64-99154C08F4B7}"/>
                </a:ext>
              </a:extLst>
            </p:cNvPr>
            <p:cNvGrpSpPr/>
            <p:nvPr/>
          </p:nvGrpSpPr>
          <p:grpSpPr>
            <a:xfrm>
              <a:off x="3570011" y="5693209"/>
              <a:ext cx="317500" cy="157483"/>
              <a:chOff x="6769100" y="1390650"/>
              <a:chExt cx="317500" cy="157483"/>
            </a:xfrm>
          </p:grpSpPr>
          <p:sp>
            <p:nvSpPr>
              <p:cNvPr id="65" name="正方形/長方形 64">
                <a:extLst>
                  <a:ext uri="{FF2B5EF4-FFF2-40B4-BE49-F238E27FC236}">
                    <a16:creationId xmlns:a16="http://schemas.microsoft.com/office/drawing/2014/main" id="{D7F684BB-BA96-C443-84E5-1BA83A53DE3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a:extLst>
                  <a:ext uri="{FF2B5EF4-FFF2-40B4-BE49-F238E27FC236}">
                    <a16:creationId xmlns:a16="http://schemas.microsoft.com/office/drawing/2014/main" id="{648F1696-2D08-EF40-8EBC-23397E795A4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a:extLst>
                  <a:ext uri="{FF2B5EF4-FFF2-40B4-BE49-F238E27FC236}">
                    <a16:creationId xmlns:a16="http://schemas.microsoft.com/office/drawing/2014/main" id="{DDDD4B72-6ED3-564D-9D8C-29E6FC0F6812}"/>
                  </a:ext>
                </a:extLst>
              </p:cNvPr>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8" name="フローチャート: 磁気ディスク 67">
              <a:extLst>
                <a:ext uri="{FF2B5EF4-FFF2-40B4-BE49-F238E27FC236}">
                  <a16:creationId xmlns:a16="http://schemas.microsoft.com/office/drawing/2014/main" id="{0933B9BA-8ACC-3844-9C08-6E5739F87603}"/>
                </a:ext>
              </a:extLst>
            </p:cNvPr>
            <p:cNvSpPr/>
            <p:nvPr/>
          </p:nvSpPr>
          <p:spPr>
            <a:xfrm>
              <a:off x="3946742"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a:extLst>
                <a:ext uri="{FF2B5EF4-FFF2-40B4-BE49-F238E27FC236}">
                  <a16:creationId xmlns:a16="http://schemas.microsoft.com/office/drawing/2014/main" id="{8C364CD4-C570-1340-8BDF-A6B918928A0C}"/>
                </a:ext>
              </a:extLst>
            </p:cNvPr>
            <p:cNvSpPr/>
            <p:nvPr/>
          </p:nvSpPr>
          <p:spPr>
            <a:xfrm>
              <a:off x="3946742"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0" name="フローチャート: 磁気ディスク 69">
              <a:extLst>
                <a:ext uri="{FF2B5EF4-FFF2-40B4-BE49-F238E27FC236}">
                  <a16:creationId xmlns:a16="http://schemas.microsoft.com/office/drawing/2014/main" id="{FCE2910B-7AEF-2C4D-9D7F-1DB95CA49FC9}"/>
                </a:ext>
              </a:extLst>
            </p:cNvPr>
            <p:cNvSpPr/>
            <p:nvPr/>
          </p:nvSpPr>
          <p:spPr>
            <a:xfrm>
              <a:off x="3946742"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1" name="フローチャート: 磁気ディスク 70">
              <a:extLst>
                <a:ext uri="{FF2B5EF4-FFF2-40B4-BE49-F238E27FC236}">
                  <a16:creationId xmlns:a16="http://schemas.microsoft.com/office/drawing/2014/main" id="{36B3A1A9-BABA-E14A-AF92-E1EB63DA0FB5}"/>
                </a:ext>
              </a:extLst>
            </p:cNvPr>
            <p:cNvSpPr/>
            <p:nvPr/>
          </p:nvSpPr>
          <p:spPr>
            <a:xfrm>
              <a:off x="4367601"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a:extLst>
                <a:ext uri="{FF2B5EF4-FFF2-40B4-BE49-F238E27FC236}">
                  <a16:creationId xmlns:a16="http://schemas.microsoft.com/office/drawing/2014/main" id="{2AE692F8-48FF-0C4B-B24D-9468857515FF}"/>
                </a:ext>
              </a:extLst>
            </p:cNvPr>
            <p:cNvSpPr/>
            <p:nvPr/>
          </p:nvSpPr>
          <p:spPr>
            <a:xfrm>
              <a:off x="4367601"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フローチャート: 磁気ディスク 72">
              <a:extLst>
                <a:ext uri="{FF2B5EF4-FFF2-40B4-BE49-F238E27FC236}">
                  <a16:creationId xmlns:a16="http://schemas.microsoft.com/office/drawing/2014/main" id="{97A0FEC6-51AE-0C4B-AFC8-72E11908B9AC}"/>
                </a:ext>
              </a:extLst>
            </p:cNvPr>
            <p:cNvSpPr/>
            <p:nvPr/>
          </p:nvSpPr>
          <p:spPr>
            <a:xfrm>
              <a:off x="4367601"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3" name="テキスト ボックス 12"/>
          <p:cNvSpPr txBox="1"/>
          <p:nvPr/>
        </p:nvSpPr>
        <p:spPr>
          <a:xfrm>
            <a:off x="2558030" y="3136523"/>
            <a:ext cx="1005403" cy="584775"/>
          </a:xfrm>
          <a:prstGeom prst="rect">
            <a:avLst/>
          </a:prstGeom>
          <a:noFill/>
        </p:spPr>
        <p:txBody>
          <a:bodyPr wrap="none" rtlCol="0">
            <a:spAutoFit/>
          </a:bodyPr>
          <a:lstStyle/>
          <a:p>
            <a:r>
              <a:rPr kumimoji="1" lang="ja-JP" altLang="en-US"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調達手配</a:t>
            </a:r>
            <a:endParaRPr kumimoji="1"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ja-JP" altLang="en-US"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導入作業</a:t>
            </a:r>
            <a:endParaRPr kumimoji="1" lang="ja-JP" altLang="en-US"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5682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991600" cy="457198"/>
          </a:xfrm>
        </p:spPr>
        <p:txBody>
          <a:bodyPr lIns="0" rIns="0"/>
          <a:lstStyle/>
          <a:p>
            <a:r>
              <a:rPr kumimoji="1" lang="ja-JP" altLang="en-US" sz="2700" dirty="0"/>
              <a:t>クラウド</a:t>
            </a:r>
            <a:r>
              <a:rPr lang="ja-JP" altLang="en-US" sz="2700" dirty="0"/>
              <a:t>ならではの費用対効果の考え方</a:t>
            </a:r>
            <a:endParaRPr kumimoji="1" lang="ja-JP" altLang="en-US" sz="2700"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7055" y="5715000"/>
            <a:ext cx="673100" cy="673100"/>
          </a:xfrm>
          <a:prstGeom prst="rect">
            <a:avLst/>
          </a:prstGeom>
        </p:spPr>
      </p:pic>
      <p:grpSp>
        <p:nvGrpSpPr>
          <p:cNvPr id="4" name="図形グループ 3"/>
          <p:cNvGrpSpPr/>
          <p:nvPr/>
        </p:nvGrpSpPr>
        <p:grpSpPr>
          <a:xfrm>
            <a:off x="1495855" y="2819400"/>
            <a:ext cx="6781800" cy="2895600"/>
            <a:chOff x="1676400" y="3048000"/>
            <a:chExt cx="67818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1676400" y="4092714"/>
              <a:ext cx="2749471" cy="707886"/>
            </a:xfrm>
            <a:prstGeom prst="rect">
              <a:avLst/>
            </a:prstGeom>
            <a:noFill/>
          </p:spPr>
          <p:txBody>
            <a:bodyPr wrap="none" rtlCol="0">
              <a:spAutoFit/>
            </a:bodyPr>
            <a:lstStyle/>
            <a:p>
              <a:r>
                <a:rPr lang="ja-JP" altLang="en-US" sz="2000" dirty="0">
                  <a:solidFill>
                    <a:srgbClr val="FF66FF"/>
                  </a:solidFill>
                  <a:effectLst/>
                  <a:latin typeface="Meiryo" panose="020B0604030504040204" pitchFamily="34" charset="-128"/>
                  <a:ea typeface="Meiryo" panose="020B0604030504040204" pitchFamily="34" charset="-128"/>
                  <a:cs typeface="HGP創英角ｺﾞｼｯｸUB"/>
                </a:rPr>
                <a:t>システム関連機器の</a:t>
              </a:r>
              <a:endParaRPr lang="en-US" altLang="ja-JP" sz="2000" dirty="0">
                <a:solidFill>
                  <a:srgbClr val="FF66FF"/>
                </a:solidFill>
                <a:effectLst/>
                <a:latin typeface="Meiryo" panose="020B0604030504040204" pitchFamily="34" charset="-128"/>
                <a:ea typeface="Meiryo" panose="020B0604030504040204" pitchFamily="34" charset="-128"/>
                <a:cs typeface="HGP創英角ｺﾞｼｯｸUB"/>
              </a:endParaRPr>
            </a:p>
            <a:p>
              <a:r>
                <a:rPr lang="ja-JP" altLang="en-US" sz="2000" dirty="0">
                  <a:solidFill>
                    <a:srgbClr val="FF66FF"/>
                  </a:solidFill>
                  <a:effectLst/>
                  <a:latin typeface="Meiryo" panose="020B0604030504040204" pitchFamily="34" charset="-128"/>
                  <a:ea typeface="Meiryo" panose="020B0604030504040204" pitchFamily="34" charset="-128"/>
                  <a:cs typeface="HGP創英角ｺﾞｼｯｸUB"/>
                </a:rPr>
                <a:t>コストパフォーマンス</a:t>
              </a:r>
              <a:endParaRPr kumimoji="1" lang="ja-JP" altLang="en-US" sz="2000" dirty="0">
                <a:solidFill>
                  <a:srgbClr val="FF66FF"/>
                </a:solidFill>
                <a:effectLst/>
                <a:latin typeface="Meiryo" panose="020B0604030504040204" pitchFamily="34" charset="-128"/>
                <a:ea typeface="Meiryo" panose="020B0604030504040204" pitchFamily="34" charset="-128"/>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テキスト ボックス 25"/>
          <p:cNvSpPr txBox="1"/>
          <p:nvPr/>
        </p:nvSpPr>
        <p:spPr>
          <a:xfrm>
            <a:off x="6982255" y="1981200"/>
            <a:ext cx="1261884" cy="523220"/>
          </a:xfrm>
          <a:prstGeom prst="rect">
            <a:avLst/>
          </a:prstGeom>
          <a:noFill/>
        </p:spPr>
        <p:txBody>
          <a:bodyPr wrap="none" rtlCol="0">
            <a:spAutoFit/>
          </a:bodyPr>
          <a:lstStyle/>
          <a:p>
            <a:r>
              <a:rPr kumimoji="1" lang="ja-JP" altLang="en-US" sz="2800" dirty="0">
                <a:solidFill>
                  <a:srgbClr val="008000"/>
                </a:solidFill>
                <a:effectLst/>
                <a:latin typeface="Meiryo" panose="020B0604030504040204" pitchFamily="34" charset="-128"/>
                <a:ea typeface="Meiryo" panose="020B0604030504040204" pitchFamily="34" charset="-128"/>
                <a:cs typeface="HGP創英角ｺﾞｼｯｸUB"/>
              </a:rPr>
              <a:t>リース</a:t>
            </a:r>
          </a:p>
        </p:txBody>
      </p:sp>
      <p:sp>
        <p:nvSpPr>
          <p:cNvPr id="37" name="角丸四角形吹き出し 36"/>
          <p:cNvSpPr/>
          <p:nvPr/>
        </p:nvSpPr>
        <p:spPr bwMode="auto">
          <a:xfrm>
            <a:off x="4419600" y="1371600"/>
            <a:ext cx="2334055"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Meiryo" panose="020B0604030504040204" pitchFamily="34" charset="-128"/>
                <a:ea typeface="Meiryo" panose="020B0604030504040204" pitchFamily="34" charset="-128"/>
              </a:rPr>
              <a:t>コストパフォーマンスが</a:t>
            </a:r>
            <a:endParaRPr kumimoji="0" lang="en-US" altLang="ja-JP" sz="1400" dirty="0">
              <a:solidFill>
                <a:srgbClr val="FFFFFF"/>
              </a:solidFill>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Meiryo" panose="020B0604030504040204" pitchFamily="34" charset="-128"/>
                <a:ea typeface="Meiryo" panose="020B0604030504040204" pitchFamily="34" charset="-128"/>
              </a:rPr>
              <a:t>長期的に固定化</a:t>
            </a:r>
            <a:endPar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6601255" y="4340086"/>
            <a:ext cx="1620957" cy="523220"/>
          </a:xfrm>
          <a:prstGeom prst="rect">
            <a:avLst/>
          </a:prstGeom>
          <a:noFill/>
        </p:spPr>
        <p:txBody>
          <a:bodyPr wrap="none" rtlCol="0">
            <a:spAutoFit/>
          </a:bodyPr>
          <a:lstStyle/>
          <a:p>
            <a:r>
              <a:rPr kumimoji="1" lang="ja-JP" altLang="en-US" sz="2800" dirty="0">
                <a:solidFill>
                  <a:srgbClr val="0000FF"/>
                </a:solidFill>
                <a:effectLst/>
                <a:latin typeface="Meiryo" panose="020B0604030504040204" pitchFamily="34" charset="-128"/>
                <a:ea typeface="Meiryo" panose="020B0604030504040204" pitchFamily="34" charset="-128"/>
                <a:cs typeface="HGP創英角ｺﾞｼｯｸUB"/>
              </a:rPr>
              <a:t>クラウド</a:t>
            </a: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Meiryo" panose="020B0604030504040204" pitchFamily="34" charset="-128"/>
                <a:ea typeface="Meiryo" panose="020B0604030504040204" pitchFamily="34" charset="-128"/>
              </a:rPr>
              <a:t>新機種追加、</a:t>
            </a: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新旧の入替え</a:t>
            </a:r>
            <a:r>
              <a:rPr kumimoji="0" lang="ja-JP" altLang="en-US" sz="1400" dirty="0">
                <a:solidFill>
                  <a:srgbClr val="FFFFFF"/>
                </a:solidFill>
                <a:latin typeface="Meiryo" panose="020B0604030504040204" pitchFamily="34" charset="-128"/>
                <a:ea typeface="Meiryo" panose="020B0604030504040204" pitchFamily="34" charset="-128"/>
              </a:rPr>
              <a:t>を繰り返し</a:t>
            </a:r>
            <a:endParaRPr kumimoji="0" lang="en-US" altLang="ja-JP" sz="1400" dirty="0">
              <a:solidFill>
                <a:srgbClr val="FFFFFF"/>
              </a:solidFill>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rPr>
              <a:t>移行・環境変更に</a:t>
            </a:r>
            <a:endParaRPr kumimoji="0" lang="en-US" altLang="ja-JP"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7600" y="757535"/>
              <a:ext cx="852985" cy="381000"/>
            </a:xfrm>
            <a:prstGeom prst="rect">
              <a:avLst/>
            </a:prstGeom>
          </p:spPr>
        </p:pic>
        <p:sp>
          <p:nvSpPr>
            <p:cNvPr id="8" name="テキスト ボックス 7"/>
            <p:cNvSpPr txBox="1"/>
            <p:nvPr/>
          </p:nvSpPr>
          <p:spPr>
            <a:xfrm>
              <a:off x="7302946" y="1138535"/>
              <a:ext cx="1114409" cy="400110"/>
            </a:xfrm>
            <a:prstGeom prst="rect">
              <a:avLst/>
            </a:prstGeom>
            <a:noFill/>
          </p:spPr>
          <p:txBody>
            <a:bodyPr wrap="none" rtlCol="0">
              <a:spAutoFit/>
            </a:bodyPr>
            <a:lstStyle/>
            <a:p>
              <a:pPr algn="ctr"/>
              <a:r>
                <a:rPr kumimoji="1" lang="en-US" altLang="ja-JP" sz="1000" dirty="0">
                  <a:solidFill>
                    <a:srgbClr val="0000FF"/>
                  </a:solidFill>
                  <a:latin typeface="Meiryo" panose="020B0604030504040204" pitchFamily="34" charset="-128"/>
                  <a:ea typeface="Meiryo" panose="020B0604030504040204" pitchFamily="34" charset="-128"/>
                </a:rPr>
                <a:t>2006/3/14〜</a:t>
              </a:r>
              <a:endParaRPr lang="en-US" altLang="ja-JP" sz="1000" dirty="0">
                <a:solidFill>
                  <a:srgbClr val="0000FF"/>
                </a:solidFill>
                <a:latin typeface="Meiryo" panose="020B0604030504040204" pitchFamily="34" charset="-128"/>
                <a:ea typeface="Meiryo" panose="020B0604030504040204" pitchFamily="34" charset="-128"/>
              </a:endParaRPr>
            </a:p>
            <a:p>
              <a:pPr algn="ctr"/>
              <a:r>
                <a:rPr lang="en-US" altLang="ja-JP" sz="1000" dirty="0">
                  <a:solidFill>
                    <a:srgbClr val="0000FF"/>
                  </a:solidFill>
                  <a:latin typeface="Meiryo" panose="020B0604030504040204" pitchFamily="34" charset="-128"/>
                  <a:ea typeface="Meiryo" panose="020B0604030504040204" pitchFamily="34" charset="-128"/>
                </a:rPr>
                <a:t>50</a:t>
              </a:r>
              <a:r>
                <a:rPr lang="ja-JP" altLang="en-US" sz="1000" dirty="0">
                  <a:solidFill>
                    <a:srgbClr val="0000FF"/>
                  </a:solidFill>
                  <a:latin typeface="Meiryo" panose="020B0604030504040204" pitchFamily="34" charset="-128"/>
                  <a:ea typeface="Meiryo" panose="020B0604030504040204" pitchFamily="34" charset="-128"/>
                </a:rPr>
                <a:t>回以上値下げ</a:t>
              </a:r>
              <a:endParaRPr kumimoji="1" lang="ja-JP" altLang="en-US" sz="1000" dirty="0">
                <a:solidFill>
                  <a:srgbClr val="0000FF"/>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53673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08025" y="3739270"/>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a:solidFill>
                    <a:schemeClr val="bg1"/>
                  </a:solidFill>
                  <a:latin typeface="Meiryo" panose="020B0604030504040204" pitchFamily="34" charset="-128"/>
                  <a:ea typeface="Meiryo" panose="020B0604030504040204" pitchFamily="34" charset="-128"/>
                  <a:cs typeface="メイリオ"/>
                </a:rPr>
                <a:t>徹底した標準化</a:t>
              </a:r>
              <a:endParaRPr kumimoji="1" lang="en-US" altLang="ja-JP" sz="2000" dirty="0">
                <a:solidFill>
                  <a:schemeClr val="bg1"/>
                </a:solidFill>
                <a:latin typeface="Meiryo" panose="020B0604030504040204" pitchFamily="34" charset="-128"/>
                <a:ea typeface="Meiryo" panose="020B0604030504040204" pitchFamily="34" charset="-128"/>
                <a:cs typeface="メイリオ"/>
              </a:endParaRPr>
            </a:p>
            <a:p>
              <a:pPr marL="342900" indent="-342900">
                <a:buFont typeface="Wingdings" charset="2"/>
                <a:buChar char="v"/>
              </a:pPr>
              <a:r>
                <a:rPr kumimoji="1" lang="ja-JP" altLang="en-US" sz="2000" dirty="0">
                  <a:solidFill>
                    <a:schemeClr val="bg1"/>
                  </a:solidFill>
                  <a:latin typeface="Meiryo" panose="020B0604030504040204" pitchFamily="34" charset="-128"/>
                  <a:ea typeface="Meiryo" panose="020B0604030504040204" pitchFamily="34" charset="-128"/>
                  <a:cs typeface="メイリオ"/>
                </a:rPr>
                <a:t>大量購入</a:t>
              </a:r>
              <a:endParaRPr kumimoji="1" lang="en-US" altLang="ja-JP" sz="2000" dirty="0">
                <a:solidFill>
                  <a:schemeClr val="bg1"/>
                </a:solidFill>
                <a:latin typeface="Meiryo" panose="020B0604030504040204" pitchFamily="34" charset="-128"/>
                <a:ea typeface="Meiryo" panose="020B0604030504040204" pitchFamily="34" charset="-128"/>
                <a:cs typeface="メイリオ"/>
              </a:endParaRPr>
            </a:p>
            <a:p>
              <a:pPr marL="342900" indent="-342900">
                <a:buFont typeface="Wingdings" charset="2"/>
                <a:buChar char="v"/>
              </a:pPr>
              <a:r>
                <a:rPr lang="ja-JP" altLang="en-US" sz="2000" dirty="0">
                  <a:solidFill>
                    <a:schemeClr val="bg1"/>
                  </a:solidFill>
                  <a:latin typeface="Meiryo" panose="020B0604030504040204" pitchFamily="34" charset="-128"/>
                  <a:ea typeface="Meiryo" panose="020B0604030504040204" pitchFamily="34" charset="-128"/>
                  <a:cs typeface="メイリオ"/>
                </a:rPr>
                <a:t>負荷の平準化</a:t>
              </a:r>
              <a:endParaRPr kumimoji="1" lang="ja-JP" altLang="en-US" sz="2000" dirty="0">
                <a:solidFill>
                  <a:schemeClr val="bg1"/>
                </a:solidFill>
                <a:latin typeface="Meiryo" panose="020B0604030504040204" pitchFamily="34" charset="-128"/>
                <a:ea typeface="Meiryo" panose="020B0604030504040204" pitchFamily="34" charset="-128"/>
                <a:cs typeface="メイリオ"/>
              </a:endParaRPr>
            </a:p>
          </p:txBody>
        </p:sp>
      </p:grpSp>
      <p:grpSp>
        <p:nvGrpSpPr>
          <p:cNvPr id="25" name="図形グループ 24"/>
          <p:cNvGrpSpPr/>
          <p:nvPr/>
        </p:nvGrpSpPr>
        <p:grpSpPr>
          <a:xfrm>
            <a:off x="4631531" y="3739270"/>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18" name="テキスト ボックス 17"/>
            <p:cNvSpPr txBox="1"/>
            <p:nvPr/>
          </p:nvSpPr>
          <p:spPr>
            <a:xfrm>
              <a:off x="5663237" y="2803627"/>
              <a:ext cx="2582758" cy="1081962"/>
            </a:xfrm>
            <a:prstGeom prst="rect">
              <a:avLst/>
            </a:prstGeom>
            <a:noFill/>
          </p:spPr>
          <p:txBody>
            <a:bodyPr wrap="none" rtlCol="0">
              <a:spAutoFit/>
            </a:bodyPr>
            <a:lstStyle/>
            <a:p>
              <a:pPr marL="342900" indent="-342900">
                <a:buFont typeface="Wingdings" charset="2"/>
                <a:buChar char="v"/>
              </a:pPr>
              <a:r>
                <a:rPr kumimoji="1" lang="en-US" altLang="ja-JP" sz="2000" dirty="0">
                  <a:solidFill>
                    <a:schemeClr val="bg1"/>
                  </a:solidFill>
                  <a:latin typeface="Meiryo" panose="020B0604030504040204" pitchFamily="34" charset="-128"/>
                  <a:ea typeface="Meiryo" panose="020B0604030504040204" pitchFamily="34" charset="-128"/>
                  <a:cs typeface="メイリオ"/>
                </a:rPr>
                <a:t>API</a:t>
              </a:r>
              <a:r>
                <a:rPr kumimoji="1" lang="ja-JP" altLang="en-US" sz="2000" dirty="0">
                  <a:solidFill>
                    <a:schemeClr val="bg1"/>
                  </a:solidFill>
                  <a:latin typeface="Meiryo" panose="020B0604030504040204" pitchFamily="34" charset="-128"/>
                  <a:ea typeface="Meiryo" panose="020B0604030504040204" pitchFamily="34" charset="-128"/>
                  <a:cs typeface="メイリオ"/>
                </a:rPr>
                <a:t>の充実・整備</a:t>
              </a:r>
              <a:endParaRPr kumimoji="1" lang="en-US" altLang="ja-JP" sz="2000" dirty="0">
                <a:solidFill>
                  <a:schemeClr val="bg1"/>
                </a:solidFill>
                <a:latin typeface="Meiryo" panose="020B0604030504040204" pitchFamily="34" charset="-128"/>
                <a:ea typeface="Meiryo" panose="020B0604030504040204" pitchFamily="34" charset="-128"/>
                <a:cs typeface="メイリオ"/>
              </a:endParaRPr>
            </a:p>
            <a:p>
              <a:pPr marL="342900" indent="-342900">
                <a:buFont typeface="Wingdings" charset="2"/>
                <a:buChar char="v"/>
              </a:pPr>
              <a:r>
                <a:rPr lang="ja-JP" altLang="en-US" sz="2000" dirty="0">
                  <a:solidFill>
                    <a:schemeClr val="bg1"/>
                  </a:solidFill>
                  <a:latin typeface="Meiryo" panose="020B0604030504040204" pitchFamily="34" charset="-128"/>
                  <a:ea typeface="Meiryo" panose="020B0604030504040204" pitchFamily="34" charset="-128"/>
                  <a:cs typeface="メイリオ"/>
                </a:rPr>
                <a:t>セルフサービス化</a:t>
              </a:r>
            </a:p>
            <a:p>
              <a:pPr marL="342900" indent="-342900">
                <a:buFont typeface="Wingdings" charset="2"/>
                <a:buChar char="v"/>
              </a:pPr>
              <a:r>
                <a:rPr lang="ja-JP" altLang="en-US" sz="2000" dirty="0">
                  <a:solidFill>
                    <a:schemeClr val="bg1"/>
                  </a:solidFill>
                  <a:latin typeface="Meiryo" panose="020B0604030504040204" pitchFamily="34" charset="-128"/>
                  <a:ea typeface="Meiryo" panose="020B0604030504040204" pitchFamily="34" charset="-128"/>
                  <a:cs typeface="メイリオ"/>
                </a:rPr>
                <a:t>機能のメニュー化</a:t>
              </a:r>
              <a:endParaRPr lang="en-US" altLang="ja-JP" sz="2000" dirty="0">
                <a:solidFill>
                  <a:schemeClr val="bg1"/>
                </a:solidFill>
                <a:latin typeface="Meiryo" panose="020B0604030504040204" pitchFamily="34" charset="-128"/>
                <a:ea typeface="Meiryo" panose="020B0604030504040204" pitchFamily="34" charset="-128"/>
                <a:cs typeface="メイリオ"/>
              </a:endParaRPr>
            </a:p>
          </p:txBody>
        </p:sp>
      </p:grpSp>
      <p:sp>
        <p:nvSpPr>
          <p:cNvPr id="2" name="タイトル 1"/>
          <p:cNvSpPr>
            <a:spLocks noGrp="1"/>
          </p:cNvSpPr>
          <p:nvPr>
            <p:ph type="title"/>
          </p:nvPr>
        </p:nvSpPr>
        <p:spPr>
          <a:xfrm>
            <a:off x="230400" y="266400"/>
            <a:ext cx="8686800" cy="416221"/>
          </a:xfrm>
        </p:spPr>
        <p:txBody>
          <a:bodyPr lIns="0" rIns="0"/>
          <a:lstStyle/>
          <a:p>
            <a:r>
              <a:rPr kumimoji="1" lang="ja-JP" altLang="en-US" sz="2700" dirty="0"/>
              <a:t>クラウド・コンピューティングのビジネス・モデル</a:t>
            </a:r>
          </a:p>
        </p:txBody>
      </p:sp>
      <p:sp>
        <p:nvSpPr>
          <p:cNvPr id="11" name="正方形/長方形 10"/>
          <p:cNvSpPr/>
          <p:nvPr/>
        </p:nvSpPr>
        <p:spPr>
          <a:xfrm>
            <a:off x="708025" y="1345370"/>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a:solidFill>
                  <a:srgbClr val="FFFFFF"/>
                </a:solidFill>
                <a:latin typeface="Meiryo" panose="020B0604030504040204" pitchFamily="34" charset="-128"/>
                <a:ea typeface="Meiryo" panose="020B0604030504040204" pitchFamily="34" charset="-128"/>
                <a:cs typeface="メイリオ"/>
              </a:rPr>
              <a:t>クラウド・コンピューティング</a:t>
            </a:r>
            <a:endParaRPr lang="en-US" altLang="ja-JP" sz="3200" dirty="0">
              <a:solidFill>
                <a:srgbClr val="FFFFFF"/>
              </a:solidFill>
              <a:latin typeface="Meiryo" panose="020B0604030504040204" pitchFamily="34" charset="-128"/>
              <a:ea typeface="Meiryo" panose="020B0604030504040204" pitchFamily="34" charset="-128"/>
              <a:cs typeface="メイリオ"/>
            </a:endParaRPr>
          </a:p>
          <a:p>
            <a:pPr algn="ctr"/>
            <a:endParaRPr kumimoji="1" lang="ja-JP" altLang="en-US" sz="3200" dirty="0">
              <a:solidFill>
                <a:srgbClr val="FFFFFF"/>
              </a:solidFill>
              <a:latin typeface="Meiryo" panose="020B0604030504040204" pitchFamily="34" charset="-128"/>
              <a:ea typeface="Meiryo" panose="020B0604030504040204" pitchFamily="34" charset="-128"/>
              <a:cs typeface="メイリオ"/>
            </a:endParaRPr>
          </a:p>
        </p:txBody>
      </p:sp>
      <p:sp>
        <p:nvSpPr>
          <p:cNvPr id="12" name="正方形/長方形 11"/>
          <p:cNvSpPr/>
          <p:nvPr/>
        </p:nvSpPr>
        <p:spPr>
          <a:xfrm>
            <a:off x="3647282" y="4357786"/>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eiryo" panose="020B0604030504040204" pitchFamily="34" charset="-128"/>
                <a:ea typeface="Meiryo" panose="020B0604030504040204" pitchFamily="34" charset="-128"/>
                <a:cs typeface="メイリオ"/>
              </a:rPr>
              <a:t>オンデマンド</a:t>
            </a:r>
            <a:endParaRPr kumimoji="1" lang="ja-JP" altLang="en-US" dirty="0">
              <a:solidFill>
                <a:srgbClr val="FFFFFF"/>
              </a:solidFill>
              <a:latin typeface="Meiryo" panose="020B0604030504040204" pitchFamily="34" charset="-128"/>
              <a:ea typeface="Meiryo" panose="020B0604030504040204" pitchFamily="34" charset="-128"/>
              <a:cs typeface="メイリオ"/>
            </a:endParaRPr>
          </a:p>
        </p:txBody>
      </p:sp>
      <p:sp>
        <p:nvSpPr>
          <p:cNvPr id="13" name="正方形/長方形 12"/>
          <p:cNvSpPr/>
          <p:nvPr/>
        </p:nvSpPr>
        <p:spPr>
          <a:xfrm>
            <a:off x="3647282" y="479815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Meiryo" panose="020B0604030504040204" pitchFamily="34" charset="-128"/>
                <a:ea typeface="Meiryo" panose="020B0604030504040204" pitchFamily="34" charset="-128"/>
                <a:cs typeface="メイリオ"/>
              </a:rPr>
              <a:t>従量課金</a:t>
            </a:r>
            <a:endParaRPr kumimoji="1" lang="ja-JP" altLang="en-US" dirty="0">
              <a:solidFill>
                <a:srgbClr val="FFFFFF"/>
              </a:solidFill>
              <a:latin typeface="Meiryo" panose="020B0604030504040204" pitchFamily="34" charset="-128"/>
              <a:ea typeface="Meiryo" panose="020B0604030504040204" pitchFamily="34" charset="-128"/>
              <a:cs typeface="メイリオ"/>
            </a:endParaRPr>
          </a:p>
        </p:txBody>
      </p:sp>
      <p:sp>
        <p:nvSpPr>
          <p:cNvPr id="14" name="正方形/長方形 13"/>
          <p:cNvSpPr/>
          <p:nvPr/>
        </p:nvSpPr>
        <p:spPr>
          <a:xfrm>
            <a:off x="3647282" y="3917070"/>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panose="020B0604030504040204" pitchFamily="34" charset="-128"/>
                <a:ea typeface="Meiryo" panose="020B0604030504040204" pitchFamily="34" charset="-128"/>
                <a:cs typeface="メイリオ"/>
              </a:rPr>
              <a:t>自動化・自律化</a:t>
            </a:r>
          </a:p>
        </p:txBody>
      </p:sp>
      <p:grpSp>
        <p:nvGrpSpPr>
          <p:cNvPr id="22" name="図形グループ 21"/>
          <p:cNvGrpSpPr/>
          <p:nvPr/>
        </p:nvGrpSpPr>
        <p:grpSpPr>
          <a:xfrm>
            <a:off x="708025" y="2469270"/>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a:solidFill>
                    <a:srgbClr val="FFFFFF"/>
                  </a:solidFill>
                  <a:latin typeface="Meiryo" panose="020B0604030504040204" pitchFamily="34" charset="-128"/>
                  <a:ea typeface="Meiryo" panose="020B0604030504040204" pitchFamily="34" charset="-128"/>
                  <a:cs typeface="メイリオ"/>
                </a:rPr>
                <a:t>システム資源</a:t>
              </a:r>
              <a:endParaRPr kumimoji="1" lang="en-US" altLang="ja-JP" sz="2800" dirty="0">
                <a:solidFill>
                  <a:srgbClr val="FFFFFF"/>
                </a:solidFill>
                <a:latin typeface="Meiryo" panose="020B0604030504040204" pitchFamily="34" charset="-128"/>
                <a:ea typeface="Meiryo" panose="020B0604030504040204" pitchFamily="34" charset="-128"/>
                <a:cs typeface="メイリオ"/>
              </a:endParaRPr>
            </a:p>
            <a:p>
              <a:r>
                <a:rPr lang="ja-JP" altLang="en-US" sz="2800" dirty="0">
                  <a:solidFill>
                    <a:srgbClr val="FFFFFF"/>
                  </a:solidFill>
                  <a:latin typeface="Meiryo" panose="020B0604030504040204" pitchFamily="34" charset="-128"/>
                  <a:ea typeface="Meiryo" panose="020B0604030504040204" pitchFamily="34" charset="-128"/>
                  <a:cs typeface="メイリオ"/>
                </a:rPr>
                <a:t>の共同購買</a:t>
              </a:r>
              <a:endParaRPr kumimoji="1" lang="ja-JP" altLang="en-US" sz="28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23" name="図形グループ 22"/>
          <p:cNvGrpSpPr/>
          <p:nvPr/>
        </p:nvGrpSpPr>
        <p:grpSpPr>
          <a:xfrm>
            <a:off x="3997325" y="2469270"/>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a:solidFill>
                    <a:srgbClr val="FFFFFF"/>
                  </a:solidFill>
                  <a:latin typeface="Meiryo" panose="020B0604030504040204" pitchFamily="34" charset="-128"/>
                  <a:ea typeface="Meiryo" panose="020B0604030504040204" pitchFamily="34" charset="-128"/>
                  <a:cs typeface="メイリオ"/>
                </a:rPr>
                <a:t>サービス化</a:t>
              </a:r>
              <a:endParaRPr kumimoji="1" lang="en-US" altLang="ja-JP" sz="2800" dirty="0">
                <a:solidFill>
                  <a:srgbClr val="FFFFFF"/>
                </a:solidFill>
                <a:latin typeface="Meiryo" panose="020B0604030504040204" pitchFamily="34" charset="-128"/>
                <a:ea typeface="Meiryo" panose="020B0604030504040204" pitchFamily="34" charset="-128"/>
                <a:cs typeface="メイリオ"/>
              </a:endParaRPr>
            </a:p>
          </p:txBody>
        </p:sp>
      </p:grpSp>
      <p:sp>
        <p:nvSpPr>
          <p:cNvPr id="19" name="正方形/長方形 18"/>
          <p:cNvSpPr/>
          <p:nvPr/>
        </p:nvSpPr>
        <p:spPr>
          <a:xfrm>
            <a:off x="1377950" y="1980370"/>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メイリオ"/>
              </a:rPr>
              <a:t>低コスト</a:t>
            </a:r>
          </a:p>
        </p:txBody>
      </p:sp>
      <p:sp>
        <p:nvSpPr>
          <p:cNvPr id="20" name="正方形/長方形 19"/>
          <p:cNvSpPr/>
          <p:nvPr/>
        </p:nvSpPr>
        <p:spPr>
          <a:xfrm>
            <a:off x="3651250" y="1980370"/>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メイリオ"/>
              </a:rPr>
              <a:t>俊敏性</a:t>
            </a:r>
          </a:p>
        </p:txBody>
      </p:sp>
      <p:sp>
        <p:nvSpPr>
          <p:cNvPr id="21" name="正方形/長方形 20"/>
          <p:cNvSpPr/>
          <p:nvPr/>
        </p:nvSpPr>
        <p:spPr>
          <a:xfrm>
            <a:off x="5924183" y="1980370"/>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メイリオ"/>
              </a:rPr>
              <a:t>スケーラビリティ</a:t>
            </a:r>
          </a:p>
        </p:txBody>
      </p:sp>
      <p:sp>
        <p:nvSpPr>
          <p:cNvPr id="4" name="正方形/長方形 3"/>
          <p:cNvSpPr/>
          <p:nvPr/>
        </p:nvSpPr>
        <p:spPr>
          <a:xfrm>
            <a:off x="1377950" y="5283888"/>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Meiryo" panose="020B0604030504040204" pitchFamily="34" charset="-128"/>
                <a:ea typeface="Meiryo" panose="020B0604030504040204" pitchFamily="34" charset="-128"/>
                <a:cs typeface="メイリオ"/>
              </a:rPr>
              <a:t>SDI (Software </a:t>
            </a:r>
            <a:r>
              <a:rPr lang="en-US" altLang="ja-JP" sz="2000">
                <a:solidFill>
                  <a:srgbClr val="FFFFFF"/>
                </a:solidFill>
                <a:latin typeface="Meiryo" panose="020B0604030504040204" pitchFamily="34" charset="-128"/>
                <a:ea typeface="Meiryo" panose="020B0604030504040204" pitchFamily="34" charset="-128"/>
                <a:cs typeface="メイリオ"/>
              </a:rPr>
              <a:t>Defined Infrastructure</a:t>
            </a:r>
            <a:r>
              <a:rPr lang="en-US" altLang="ja-JP" sz="2000" dirty="0">
                <a:solidFill>
                  <a:srgbClr val="FFFFFF"/>
                </a:solidFill>
                <a:latin typeface="Meiryo" panose="020B0604030504040204" pitchFamily="34" charset="-128"/>
                <a:ea typeface="Meiryo" panose="020B0604030504040204" pitchFamily="34" charset="-128"/>
                <a:cs typeface="メイリオ"/>
              </a:rPr>
              <a:t>)</a:t>
            </a:r>
            <a:endParaRPr lang="ja-JP" altLang="en-US" sz="2000" dirty="0">
              <a:solidFill>
                <a:srgbClr val="FFFFFF"/>
              </a:solidFill>
              <a:latin typeface="Meiryo" panose="020B0604030504040204" pitchFamily="34" charset="-128"/>
              <a:ea typeface="Meiryo" panose="020B0604030504040204" pitchFamily="34" charset="-128"/>
              <a:cs typeface="メイリオ"/>
            </a:endParaRPr>
          </a:p>
        </p:txBody>
      </p:sp>
    </p:spTree>
    <p:extLst>
      <p:ext uri="{BB962C8B-B14F-4D97-AF65-F5344CB8AC3E}">
        <p14:creationId xmlns:p14="http://schemas.microsoft.com/office/powerpoint/2010/main" val="325711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panose="020B0604030504040204" pitchFamily="34" charset="-128"/>
                <a:ea typeface="Meiryo" panose="020B0604030504040204" pitchFamily="34" charset="-128"/>
                <a:cs typeface="ＭＳ Ｐゴシック"/>
              </a:rPr>
              <a:t>IT</a:t>
            </a: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活用</a:t>
            </a: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適用領域の拡大</a:t>
            </a: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難しさの隠蔽</a:t>
            </a: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システム資源</a:t>
            </a: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エコシステム</a:t>
            </a:r>
            <a:endParaRPr kumimoji="1" lang="en-US" altLang="ja-JP"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sz="2700" dirty="0"/>
              <a:t>クラウドがもたらした</a:t>
            </a:r>
            <a:r>
              <a:rPr kumimoji="1" lang="en-US" altLang="ja-JP" sz="2700" dirty="0"/>
              <a:t>IT</a:t>
            </a:r>
            <a:r>
              <a:rPr kumimoji="1" lang="ja-JP" altLang="en-US" sz="2700" dirty="0"/>
              <a:t>の新しい価値</a:t>
            </a:r>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クラウド・コンピューティング</a:t>
            </a: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panose="020B0604030504040204" pitchFamily="34" charset="-128"/>
                <a:ea typeface="Meiryo" panose="020B0604030504040204" pitchFamily="34" charset="-128"/>
                <a:cs typeface="ＭＳ Ｐゴシック"/>
              </a:rPr>
              <a:t>IT</a:t>
            </a: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利用のイノベーションを促進</a:t>
            </a: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ビジネスにおける</a:t>
            </a:r>
            <a:r>
              <a:rPr kumimoji="1" lang="en-US" altLang="ja-JP" sz="1200" dirty="0">
                <a:solidFill>
                  <a:srgbClr val="FFFFFF"/>
                </a:solidFill>
                <a:latin typeface="Meiryo" panose="020B0604030504040204" pitchFamily="34" charset="-128"/>
                <a:ea typeface="Meiryo" panose="020B0604030504040204" pitchFamily="34" charset="-128"/>
                <a:cs typeface="ＭＳ Ｐゴシック"/>
              </a:rPr>
              <a:t>IT</a:t>
            </a: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価値の変化・向上</a:t>
            </a: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panose="020B0604030504040204" pitchFamily="34" charset="-128"/>
                <a:ea typeface="Meiryo" panose="020B0604030504040204" pitchFamily="34" charset="-128"/>
                <a:cs typeface="ＭＳ Ｐゴシック"/>
              </a:rPr>
              <a:t>新たな需要・潜在需要の喚起</a:t>
            </a: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モバイル・ウェアラブル</a:t>
            </a: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ソーシャル</a:t>
            </a: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人工知能</a:t>
            </a: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ビッグデータ</a:t>
            </a: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panose="020B0604030504040204" pitchFamily="34" charset="-128"/>
                <a:ea typeface="Meiryo" panose="020B0604030504040204" pitchFamily="34" charset="-128"/>
                <a:cs typeface="ＭＳ Ｐゴシック"/>
              </a:rPr>
              <a:t>IT</a:t>
            </a:r>
            <a:r>
              <a:rPr lang="ja-JP" altLang="en-US" sz="1200" dirty="0">
                <a:solidFill>
                  <a:srgbClr val="FFFFFF"/>
                </a:solidFill>
                <a:latin typeface="Meiryo" panose="020B0604030504040204" pitchFamily="34" charset="-128"/>
                <a:ea typeface="Meiryo" panose="020B0604030504040204" pitchFamily="34" charset="-128"/>
                <a:cs typeface="ＭＳ Ｐゴシック"/>
              </a:rPr>
              <a:t>利用者の拡大</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a:solidFill>
                  <a:srgbClr val="FFFFFF"/>
                </a:solidFill>
                <a:latin typeface="Meiryo" panose="020B0604030504040204" pitchFamily="34" charset="-128"/>
                <a:ea typeface="Meiryo" panose="020B0604030504040204" pitchFamily="34" charset="-128"/>
                <a:cs typeface="ＭＳ Ｐゴシック"/>
              </a:rPr>
              <a:t>IoT</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ロボット</a:t>
            </a: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価格破壊</a:t>
            </a: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panose="020B0604030504040204" pitchFamily="34" charset="-128"/>
                <a:ea typeface="Meiryo" panose="020B0604030504040204" pitchFamily="34" charset="-128"/>
                <a:cs typeface="ＭＳ Ｐゴシック"/>
              </a:rPr>
              <a:t>サービス化</a:t>
            </a: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79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lIns="0" rIns="72000"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ja-JP" altLang="en-US" sz="2000" dirty="0">
              <a:solidFill>
                <a:srgbClr val="FFFFFF"/>
              </a:solidFill>
              <a:effectLst/>
              <a:latin typeface="Meiryo" panose="020B0604030504040204" pitchFamily="34" charset="-128"/>
              <a:ea typeface="Meiryo" panose="020B0604030504040204" pitchFamily="34" charset="-128"/>
              <a:cs typeface="Arial"/>
            </a:endParaRPr>
          </a:p>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73269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a:xfrm>
            <a:off x="230400" y="266400"/>
            <a:ext cx="8686800" cy="416221"/>
          </a:xfrm>
        </p:spPr>
        <p:txBody>
          <a:bodyPr/>
          <a:lstStyle/>
          <a:p>
            <a:pPr eaLnBrk="1" hangingPunct="1"/>
            <a:r>
              <a:rPr lang="ja-JP" altLang="en-US" sz="2700" dirty="0"/>
              <a:t>クラウドの定義／</a:t>
            </a:r>
            <a:r>
              <a:rPr lang="en-US" altLang="ja-JP" sz="2700" dirty="0"/>
              <a:t>NIST</a:t>
            </a:r>
            <a:r>
              <a:rPr lang="ja-JP" altLang="en-US" sz="2700" dirty="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a:solidFill>
                    <a:srgbClr val="0000FF"/>
                  </a:solidFill>
                  <a:effectLst/>
                  <a:latin typeface="メイリオ"/>
                  <a:ea typeface="メイリオ"/>
                  <a:cs typeface="メイリオ"/>
                </a:rPr>
                <a:t>クラウド・コンピューティングは</a:t>
              </a:r>
              <a:endParaRPr kumimoji="1" lang="en-US" altLang="ja-JP" sz="3200" dirty="0">
                <a:solidFill>
                  <a:srgbClr val="0000FF"/>
                </a:solidFill>
                <a:effectLst/>
                <a:latin typeface="メイリオ"/>
                <a:ea typeface="メイリオ"/>
                <a:cs typeface="メイリオ"/>
              </a:endParaRPr>
            </a:p>
            <a:p>
              <a:pPr algn="r"/>
              <a:r>
                <a:rPr kumimoji="1" lang="ja-JP" altLang="en-US" sz="3200" dirty="0">
                  <a:solidFill>
                    <a:srgbClr val="0000FF"/>
                  </a:solidFill>
                  <a:effectLst/>
                  <a:latin typeface="メイリオ"/>
                  <a:ea typeface="メイリオ"/>
                  <a:cs typeface="メイリオ"/>
                </a:rPr>
                <a:t>コンピューティング資源を</a:t>
              </a:r>
              <a:endParaRPr kumimoji="1" lang="en-US" altLang="ja-JP" sz="3200" dirty="0">
                <a:solidFill>
                  <a:srgbClr val="0000FF"/>
                </a:solidFill>
                <a:effectLst/>
                <a:latin typeface="メイリオ"/>
                <a:ea typeface="メイリオ"/>
                <a:cs typeface="メイリオ"/>
              </a:endParaRPr>
            </a:p>
            <a:p>
              <a:pPr algn="r"/>
              <a:r>
                <a:rPr kumimoji="1" lang="ja-JP" altLang="en-US" sz="3200" dirty="0">
                  <a:solidFill>
                    <a:srgbClr val="0000FF"/>
                  </a:solidFill>
                  <a:effectLst/>
                  <a:latin typeface="メイリオ"/>
                  <a:ea typeface="メイリオ"/>
                  <a:cs typeface="メイリオ"/>
                </a:rPr>
                <a:t>必要なとき必要なだけ簡単に使える仕組み</a:t>
              </a: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eiryo" panose="020B0604030504040204" pitchFamily="34" charset="-128"/>
                <a:ea typeface="Meiryo" panose="020B0604030504040204" pitchFamily="34" charset="-128"/>
                <a:cs typeface="ＤＦＰ太丸ゴシック体"/>
              </a:rPr>
              <a:t>サービス・モデル</a:t>
            </a:r>
            <a:endParaRPr kumimoji="0" lang="ja-JP" altLang="en-US" sz="28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ＤＦＰ太丸ゴシック体"/>
              </a:rPr>
              <a:t>5</a:t>
            </a:r>
            <a:r>
              <a:rPr kumimoji="0" lang="ja-JP" altLang="en-US" sz="28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ＤＦＰ太丸ゴシック体"/>
              </a:rPr>
              <a:t>つの重要な特徴</a:t>
            </a:r>
          </a:p>
        </p:txBody>
      </p:sp>
      <p:pic>
        <p:nvPicPr>
          <p:cNvPr id="10" name="図 9" descr="スクリーンショット 2013-09-16 13.26.2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9995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Meiryo" panose="020B0604030504040204" pitchFamily="34" charset="-128"/>
                <a:ea typeface="Meiryo" panose="020B0604030504040204" pitchFamily="34" charset="-128"/>
                <a:cs typeface="ＤＦＰ太丸ゴシック体"/>
              </a:rPr>
              <a:t>米国国立標準技術研究所</a:t>
            </a:r>
            <a:endParaRPr lang="ja-JP" altLang="en-US" sz="800" dirty="0">
              <a:solidFill>
                <a:schemeClr val="tx1">
                  <a:lumMod val="85000"/>
                  <a:lumOff val="15000"/>
                </a:schemeClr>
              </a:solidFill>
              <a:effectLst/>
              <a:latin typeface="Meiryo" panose="020B0604030504040204" pitchFamily="34" charset="-128"/>
              <a:ea typeface="Meiryo" panose="020B0604030504040204" pitchFamily="34" charset="-128"/>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panose="020B0604030504040204" pitchFamily="34" charset="-128"/>
                <a:ea typeface="Meiryo" panose="020B0604030504040204" pitchFamily="34" charset="-128"/>
                <a:cs typeface="ＭＳ Ｐゴシック"/>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　</a:t>
            </a:r>
            <a:r>
              <a:rPr lang="en-US" altLang="ja-JP" sz="1200" dirty="0">
                <a:solidFill>
                  <a:srgbClr val="FFFFFF"/>
                </a:solidFill>
                <a:latin typeface="Meiryo" panose="020B0604030504040204" pitchFamily="34" charset="-128"/>
                <a:ea typeface="Meiryo" panose="020B0604030504040204" pitchFamily="34" charset="-128"/>
                <a:cs typeface="ＭＳ Ｐゴシック"/>
              </a:rPr>
              <a:t>(NIST</a:t>
            </a:r>
            <a:r>
              <a:rPr lang="ja-JP" altLang="en-US" sz="1200" dirty="0">
                <a:solidFill>
                  <a:srgbClr val="FFFFFF"/>
                </a:solidFill>
                <a:latin typeface="Meiryo" panose="020B0604030504040204" pitchFamily="34" charset="-128"/>
                <a:ea typeface="Meiryo" panose="020B0604030504040204" pitchFamily="34" charset="-128"/>
                <a:cs typeface="ＭＳ Ｐゴシック"/>
              </a:rPr>
              <a:t>の定義</a:t>
            </a:r>
            <a:r>
              <a:rPr lang="en-US" altLang="ja-JP" sz="1200" dirty="0">
                <a:solidFill>
                  <a:srgbClr val="FFFFFF"/>
                </a:solidFill>
                <a:latin typeface="Meiryo" panose="020B0604030504040204" pitchFamily="34" charset="-128"/>
                <a:ea typeface="Meiryo" panose="020B0604030504040204" pitchFamily="34" charset="-128"/>
                <a:cs typeface="ＭＳ Ｐゴシック"/>
              </a:rPr>
              <a:t>)</a:t>
            </a:r>
            <a:r>
              <a:rPr lang="ja-JP" altLang="en-US" sz="12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200" dirty="0">
              <a:solidFill>
                <a:srgbClr val="FFFFFF"/>
              </a:solidFill>
              <a:effectLst/>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21906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a:xfrm>
            <a:off x="230400" y="266400"/>
            <a:ext cx="8686800" cy="416221"/>
          </a:xfrm>
        </p:spPr>
        <p:txBody>
          <a:bodyPr lIns="0" rIns="0"/>
          <a:lstStyle/>
          <a:p>
            <a:pPr eaLnBrk="1" hangingPunct="1"/>
            <a:r>
              <a:rPr lang="ja-JP" altLang="en-US" sz="2700" dirty="0">
                <a:latin typeface="メイリオ" panose="020B0604030504040204" pitchFamily="50" charset="-128"/>
                <a:ea typeface="メイリオ" panose="020B0604030504040204" pitchFamily="50" charset="-128"/>
              </a:rPr>
              <a:t>クラウドの定義／サービス・モデル </a:t>
            </a:r>
            <a:r>
              <a:rPr lang="en-US" altLang="ja-JP" sz="2700" dirty="0">
                <a:latin typeface="メイリオ" panose="020B0604030504040204" pitchFamily="50" charset="-128"/>
                <a:ea typeface="メイリオ" panose="020B0604030504040204" pitchFamily="50" charset="-128"/>
              </a:rPr>
              <a:t>(Service Model)</a:t>
            </a:r>
            <a:endParaRPr lang="ja-JP" altLang="en-US" sz="2700" dirty="0">
              <a:latin typeface="メイリオ" panose="020B0604030504040204" pitchFamily="50" charset="-128"/>
              <a:ea typeface="メイリオ" panose="020B0604030504040204" pitchFamily="50"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オペレーティング</a:t>
            </a:r>
          </a:p>
          <a:p>
            <a:r>
              <a:rPr lang="ja-JP" altLang="en-US" sz="1200" dirty="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381000" y="4513356"/>
            <a:ext cx="1980029" cy="307777"/>
          </a:xfrm>
          <a:prstGeom prst="rect">
            <a:avLst/>
          </a:prstGeom>
          <a:noFill/>
          <a:ln w="9525">
            <a:noFill/>
            <a:miter lim="800000"/>
            <a:headEnd/>
            <a:tailEnd/>
          </a:ln>
        </p:spPr>
        <p:txBody>
          <a:bodyPr wrap="none">
            <a:spAutoFit/>
          </a:bodyPr>
          <a:lstStyle/>
          <a:p>
            <a:r>
              <a:rPr lang="ja-JP" altLang="en-US" sz="1400">
                <a:solidFill>
                  <a:srgbClr val="0432FF"/>
                </a:solidFill>
                <a:effectLst/>
                <a:latin typeface="Meiryo" charset="-128"/>
                <a:ea typeface="Meiryo" charset="-128"/>
                <a:cs typeface="Meiryo" charset="-128"/>
              </a:rPr>
              <a:t>インフラストラクチャ</a:t>
            </a:r>
            <a:endParaRPr lang="en-US" altLang="ja-JP" sz="1400" dirty="0">
              <a:solidFill>
                <a:srgbClr val="0432FF"/>
              </a:solidFill>
              <a:effectLst/>
              <a:latin typeface="Meiryo" charset="-128"/>
              <a:ea typeface="Meiryo" charset="-128"/>
              <a:cs typeface="Meiryo" charset="-128"/>
            </a:endParaRPr>
          </a:p>
        </p:txBody>
      </p:sp>
      <p:sp>
        <p:nvSpPr>
          <p:cNvPr id="81" name="AutoShape 50"/>
          <p:cNvSpPr>
            <a:spLocks noChangeArrowheads="1"/>
          </p:cNvSpPr>
          <p:nvPr/>
        </p:nvSpPr>
        <p:spPr bwMode="auto">
          <a:xfrm>
            <a:off x="3702433"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rgbClr val="FFFFFF"/>
              </a:solidFill>
              <a:latin typeface="Meiryo" charset="-128"/>
              <a:ea typeface="Meiryo" charset="-128"/>
              <a:cs typeface="Meiryo" charset="-128"/>
            </a:endParaRPr>
          </a:p>
          <a:p>
            <a:pPr algn="ctr">
              <a:defRPr/>
            </a:pPr>
            <a:r>
              <a:rPr lang="en-US" altLang="ja-JP" sz="2800" dirty="0" err="1">
                <a:solidFill>
                  <a:srgbClr val="FFFFFF"/>
                </a:solidFill>
                <a:latin typeface="Meiryo" charset="-128"/>
                <a:ea typeface="Meiryo" charset="-128"/>
                <a:cs typeface="Meiryo" charset="-128"/>
              </a:rPr>
              <a:t>PaaS</a:t>
            </a: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726245" y="3184872"/>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p>
          <a:p>
            <a:pPr algn="ctr"/>
            <a:r>
              <a:rPr lang="en-US" altLang="ja-JP" sz="1100" dirty="0">
                <a:solidFill>
                  <a:srgbClr val="FFFFFF"/>
                </a:solidFill>
                <a:latin typeface="Meiryo" charset="-128"/>
                <a:ea typeface="Meiryo" charset="-128"/>
                <a:cs typeface="Meiryo" charset="-128"/>
              </a:rPr>
              <a:t>as a Service</a:t>
            </a:r>
          </a:p>
        </p:txBody>
      </p:sp>
      <p:sp>
        <p:nvSpPr>
          <p:cNvPr id="85" name="AutoShape 51"/>
          <p:cNvSpPr>
            <a:spLocks noChangeArrowheads="1"/>
          </p:cNvSpPr>
          <p:nvPr/>
        </p:nvSpPr>
        <p:spPr bwMode="auto">
          <a:xfrm>
            <a:off x="5002901"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27804" y="4605071"/>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p>
          <a:p>
            <a:pPr algn="ctr"/>
            <a:r>
              <a:rPr lang="en-US" altLang="ja-JP" sz="1100" dirty="0">
                <a:solidFill>
                  <a:srgbClr val="FFFFFF"/>
                </a:solidFill>
                <a:latin typeface="Meiryo" charset="-128"/>
                <a:ea typeface="Meiryo" charset="-128"/>
                <a:cs typeface="Meiryo" charset="-128"/>
              </a:rPr>
              <a:t>as a Service</a:t>
            </a:r>
          </a:p>
        </p:txBody>
      </p:sp>
      <p:sp>
        <p:nvSpPr>
          <p:cNvPr id="92" name="AutoShape 49"/>
          <p:cNvSpPr>
            <a:spLocks noChangeArrowheads="1"/>
          </p:cNvSpPr>
          <p:nvPr/>
        </p:nvSpPr>
        <p:spPr bwMode="auto">
          <a:xfrm>
            <a:off x="2384847"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p>
          <a:p>
            <a:pPr algn="ctr"/>
            <a:r>
              <a:rPr lang="en-US" altLang="ja-JP" sz="1100" dirty="0">
                <a:solidFill>
                  <a:srgbClr val="FFFFFF"/>
                </a:solidFill>
                <a:latin typeface="Meiryo" charset="-128"/>
                <a:ea typeface="Meiryo" charset="-128"/>
                <a:cs typeface="Meiryo" charset="-128"/>
              </a:rPr>
              <a:t>as 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457282"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8748" y="5626409"/>
            <a:ext cx="1252266" cy="553998"/>
          </a:xfrm>
          <a:prstGeom prst="rect">
            <a:avLst/>
          </a:prstGeom>
          <a:noFill/>
        </p:spPr>
        <p:txBody>
          <a:bodyPr wrap="none" rtlCol="0">
            <a:spAutoFit/>
          </a:bodyPr>
          <a:lstStyle/>
          <a:p>
            <a:pPr algn="ctr"/>
            <a:r>
              <a:rPr kumimoji="1" lang="en-US" altLang="ja-JP" sz="1000" dirty="0">
                <a:solidFill>
                  <a:schemeClr val="bg1"/>
                </a:solidFill>
              </a:rPr>
              <a:t>Salesfoce.com</a:t>
            </a:r>
          </a:p>
          <a:p>
            <a:pPr algn="ctr"/>
            <a:r>
              <a:rPr lang="en-US" altLang="ja-JP" sz="1000" dirty="0">
                <a:solidFill>
                  <a:schemeClr val="bg1"/>
                </a:solidFill>
              </a:rPr>
              <a:t>Google Apps</a:t>
            </a:r>
          </a:p>
          <a:p>
            <a:pPr algn="ctr"/>
            <a:r>
              <a:rPr lang="en-US" altLang="ja-JP" sz="1000" dirty="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75494"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734452" y="5611305"/>
            <a:ext cx="1170513" cy="553998"/>
          </a:xfrm>
          <a:prstGeom prst="rect">
            <a:avLst/>
          </a:prstGeom>
          <a:noFill/>
        </p:spPr>
        <p:txBody>
          <a:bodyPr wrap="none" rtlCol="0">
            <a:spAutoFit/>
          </a:bodyPr>
          <a:lstStyle/>
          <a:p>
            <a:pPr algn="ctr"/>
            <a:r>
              <a:rPr lang="en-US" altLang="ja-JP" sz="1000" dirty="0">
                <a:solidFill>
                  <a:schemeClr val="bg1"/>
                </a:solidFill>
              </a:rPr>
              <a:t>Microsoft Azure</a:t>
            </a:r>
          </a:p>
          <a:p>
            <a:pPr algn="ctr"/>
            <a:r>
              <a:rPr kumimoji="1" lang="en-US" altLang="ja-JP" sz="1000" dirty="0" err="1">
                <a:solidFill>
                  <a:schemeClr val="bg1"/>
                </a:solidFill>
              </a:rPr>
              <a:t>Force.com</a:t>
            </a:r>
            <a:endParaRPr kumimoji="1" lang="en-US" altLang="ja-JP" sz="1000" dirty="0">
              <a:solidFill>
                <a:schemeClr val="bg1"/>
              </a:solidFill>
            </a:endParaRPr>
          </a:p>
          <a:p>
            <a:pPr algn="ctr"/>
            <a:r>
              <a:rPr lang="en-US" altLang="ja-JP" sz="1000" dirty="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082225"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36490" y="5626409"/>
            <a:ext cx="1132041" cy="523220"/>
          </a:xfrm>
          <a:prstGeom prst="rect">
            <a:avLst/>
          </a:prstGeom>
          <a:noFill/>
        </p:spPr>
        <p:txBody>
          <a:bodyPr wrap="none" rtlCol="0">
            <a:spAutoFit/>
          </a:bodyPr>
          <a:lstStyle/>
          <a:p>
            <a:pPr algn="ctr"/>
            <a:r>
              <a:rPr lang="en-US" altLang="ja-JP" sz="1000" dirty="0">
                <a:solidFill>
                  <a:schemeClr val="bg1"/>
                </a:solidFill>
              </a:rPr>
              <a:t>Amazon EC2</a:t>
            </a:r>
          </a:p>
          <a:p>
            <a:pPr algn="ctr"/>
            <a:r>
              <a:rPr kumimoji="1" lang="en-US" altLang="ja-JP" sz="1000" dirty="0">
                <a:solidFill>
                  <a:schemeClr val="bg1"/>
                </a:solidFill>
              </a:rPr>
              <a:t>IIJ GIO Cloud</a:t>
            </a:r>
          </a:p>
          <a:p>
            <a:pPr algn="ctr"/>
            <a:r>
              <a:rPr lang="en-US" altLang="ja-JP" sz="800" dirty="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702072" y="1583309"/>
            <a:ext cx="4049689"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5002900" y="3023762"/>
            <a:ext cx="2748861"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a:ln>
                  <a:noFill/>
                </a:ln>
                <a:solidFill>
                  <a:schemeClr val="bg1"/>
                </a:solidFill>
                <a:effectLst/>
                <a:latin typeface="Meiryo" charset="-128"/>
                <a:ea typeface="Meiryo" charset="-128"/>
                <a:cs typeface="Meiryo" charset="-128"/>
              </a:rPr>
              <a:t>ミドルウェア</a:t>
            </a:r>
            <a:r>
              <a:rPr kumimoji="0" lang="en-US" altLang="ja-JP" b="0" i="0" u="none" strike="noStrike" cap="none" normalizeH="0" baseline="0" dirty="0">
                <a:ln>
                  <a:noFill/>
                </a:ln>
                <a:solidFill>
                  <a:schemeClr val="bg1"/>
                </a:solidFill>
                <a:effectLst/>
                <a:latin typeface="Meiryo" charset="-128"/>
                <a:ea typeface="Meiryo" charset="-128"/>
                <a:cs typeface="Meiryo" charset="-128"/>
              </a:rPr>
              <a:t> &amp; OS</a:t>
            </a:r>
            <a:endParaRPr kumimoji="0" lang="ja-JP" altLang="en-US" b="0" i="0" u="none" strike="noStrike" cap="none" normalizeH="0" baseline="0" dirty="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290857" y="4372013"/>
            <a:ext cx="1460905" cy="466116"/>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a:solidFill>
                  <a:schemeClr val="bg1"/>
                </a:solidFill>
                <a:latin typeface="Meiryo" charset="-128"/>
                <a:ea typeface="Meiryo" charset="-128"/>
                <a:cs typeface="Meiryo" charset="-128"/>
              </a:rPr>
              <a:t>設備</a:t>
            </a:r>
            <a:r>
              <a:rPr kumimoji="0" lang="en-US" altLang="ja-JP" sz="1200" dirty="0">
                <a:solidFill>
                  <a:schemeClr val="bg1"/>
                </a:solidFill>
                <a:latin typeface="Meiryo" charset="-128"/>
                <a:ea typeface="Meiryo" charset="-128"/>
                <a:cs typeface="Meiryo" charset="-128"/>
              </a:rPr>
              <a:t> &amp;</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a:solidFill>
                  <a:schemeClr val="bg1"/>
                </a:solidFill>
                <a:latin typeface="Meiryo" charset="-128"/>
                <a:ea typeface="Meiryo" charset="-128"/>
                <a:cs typeface="Meiryo" charset="-128"/>
              </a:rPr>
              <a:t>ハードウェア</a:t>
            </a:r>
            <a:endParaRPr kumimoji="0" lang="ja-JP" altLang="en-US" sz="1200" b="0" i="0" u="none" strike="noStrike" cap="none" normalizeH="0" baseline="0" dirty="0">
              <a:ln>
                <a:noFill/>
              </a:ln>
              <a:solidFill>
                <a:schemeClr val="bg1"/>
              </a:solidFill>
              <a:effectLst/>
              <a:latin typeface="Meiryo" charset="-128"/>
              <a:ea typeface="Meiryo" charset="-128"/>
              <a:cs typeface="Meiryo" charset="-128"/>
            </a:endParaRPr>
          </a:p>
        </p:txBody>
      </p:sp>
      <p:pic>
        <p:nvPicPr>
          <p:cNvPr id="97"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432FF"/>
                </a:solidFill>
                <a:latin typeface="HGMaruGothicMPRO" charset="-128"/>
                <a:ea typeface="HGMaruGothicMPRO" charset="-128"/>
                <a:cs typeface="HGMaruGothicMPRO" charset="-128"/>
              </a:rPr>
              <a:t>プラットフォーム</a:t>
            </a:r>
          </a:p>
        </p:txBody>
      </p:sp>
      <p:sp>
        <p:nvSpPr>
          <p:cNvPr id="2" name="正方形/長方形 1">
            <a:extLst>
              <a:ext uri="{FF2B5EF4-FFF2-40B4-BE49-F238E27FC236}">
                <a16:creationId xmlns:a16="http://schemas.microsoft.com/office/drawing/2014/main" id="{91D847EC-88F3-4443-A737-0782E6D279BC}"/>
              </a:ext>
            </a:extLst>
          </p:cNvPr>
          <p:cNvSpPr/>
          <p:nvPr/>
        </p:nvSpPr>
        <p:spPr>
          <a:xfrm>
            <a:off x="5118915" y="4290228"/>
            <a:ext cx="967189" cy="469359"/>
          </a:xfrm>
          <a:prstGeom prst="rect">
            <a:avLst/>
          </a:prstGeom>
        </p:spPr>
        <p:txBody>
          <a:bodyPr wrap="none">
            <a:spAutoFit/>
          </a:bodyPr>
          <a:lstStyle/>
          <a:p>
            <a:pPr algn="ctr">
              <a:lnSpc>
                <a:spcPts val="2800"/>
              </a:lnSpc>
              <a:defRPr/>
            </a:pPr>
            <a:r>
              <a:rPr lang="en-US" altLang="ja-JP" sz="2800" dirty="0">
                <a:solidFill>
                  <a:srgbClr val="FFFFFF"/>
                </a:solidFill>
                <a:latin typeface="Meiryo" charset="-128"/>
                <a:ea typeface="Meiryo" charset="-128"/>
                <a:cs typeface="Meiryo" charset="-128"/>
              </a:rPr>
              <a:t>IaaS</a:t>
            </a:r>
          </a:p>
        </p:txBody>
      </p:sp>
    </p:spTree>
    <p:extLst>
      <p:ext uri="{BB962C8B-B14F-4D97-AF65-F5344CB8AC3E}">
        <p14:creationId xmlns:p14="http://schemas.microsoft.com/office/powerpoint/2010/main" val="34481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a:solidFill>
                  <a:srgbClr val="008000"/>
                </a:solidFill>
                <a:latin typeface="Meiryo" charset="-128"/>
                <a:ea typeface="Meiryo" charset="-128"/>
                <a:cs typeface="Meiryo" charset="-128"/>
              </a:rPr>
              <a:t>ハイブリッド・クラウド</a:t>
            </a: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a:solidFill>
                  <a:srgbClr val="FFFFFF"/>
                </a:solidFill>
                <a:latin typeface="Meiryo" charset="-128"/>
                <a:ea typeface="Meiryo" charset="-128"/>
                <a:cs typeface="Meiryo" charset="-128"/>
              </a:rPr>
              <a:t>複数企業共用</a:t>
            </a: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a:solidFill>
                  <a:srgbClr val="FFFFFF"/>
                </a:solidFill>
                <a:latin typeface="Meiryo" charset="-128"/>
                <a:ea typeface="Meiryo" charset="-128"/>
                <a:cs typeface="Meiryo" charset="-128"/>
              </a:rPr>
              <a:t>パブリック・クラウド</a:t>
            </a:r>
          </a:p>
        </p:txBody>
      </p:sp>
      <p:sp>
        <p:nvSpPr>
          <p:cNvPr id="21506" name="Rectangle 2"/>
          <p:cNvSpPr>
            <a:spLocks noGrp="1" noChangeArrowheads="1"/>
          </p:cNvSpPr>
          <p:nvPr>
            <p:ph type="title"/>
          </p:nvPr>
        </p:nvSpPr>
        <p:spPr>
          <a:xfrm>
            <a:off x="230400" y="266402"/>
            <a:ext cx="8686800" cy="416221"/>
          </a:xfrm>
        </p:spPr>
        <p:txBody>
          <a:bodyPr lIns="0" rIns="0"/>
          <a:lstStyle/>
          <a:p>
            <a:r>
              <a:rPr lang="ja-JP" altLang="en-US" sz="2700" dirty="0"/>
              <a:t>クラウドの定義／配置モデル </a:t>
            </a:r>
            <a:r>
              <a:rPr lang="en-US" altLang="ja-JP" sz="2700" dirty="0"/>
              <a:t>(Deployment Model)</a:t>
            </a:r>
            <a:endParaRPr lang="ja-JP" altLang="en-US" sz="2700" dirty="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a:solidFill>
                  <a:srgbClr val="000090"/>
                </a:solidFill>
                <a:latin typeface="Meiryo" charset="-128"/>
                <a:ea typeface="Meiryo" charset="-128"/>
                <a:cs typeface="Meiryo" charset="-128"/>
              </a:rPr>
              <a:t>プライベート・クラウド</a:t>
            </a: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a:solidFill>
                  <a:srgbClr val="000090"/>
                </a:solidFill>
                <a:latin typeface="Meiryo" charset="-128"/>
                <a:ea typeface="Meiryo" charset="-128"/>
                <a:cs typeface="Meiryo" charset="-128"/>
              </a:rPr>
              <a:t>個別企業専用</a:t>
            </a: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a:solidFill>
                  <a:schemeClr val="bg1"/>
                </a:solidFill>
                <a:latin typeface="Meiryo" charset="-128"/>
                <a:ea typeface="Meiryo" charset="-128"/>
                <a:cs typeface="Meiryo" charset="-128"/>
              </a:rPr>
              <a:t>個別</a:t>
            </a:r>
            <a:r>
              <a:rPr kumimoji="1" lang="en-US" altLang="ja-JP" sz="2000" dirty="0">
                <a:solidFill>
                  <a:schemeClr val="bg1"/>
                </a:solidFill>
                <a:latin typeface="Meiryo" charset="-128"/>
                <a:ea typeface="Meiryo" charset="-128"/>
                <a:cs typeface="Meiryo" charset="-128"/>
              </a:rPr>
              <a:t>･</a:t>
            </a:r>
            <a:r>
              <a:rPr kumimoji="1" lang="ja-JP" altLang="en-US" sz="2000" dirty="0">
                <a:solidFill>
                  <a:schemeClr val="bg1"/>
                </a:solidFill>
                <a:latin typeface="Meiryo" charset="-128"/>
                <a:ea typeface="Meiryo" charset="-128"/>
                <a:cs typeface="Meiryo" charset="-128"/>
              </a:rPr>
              <a:t>少数企業</a:t>
            </a: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a:solidFill>
                  <a:schemeClr val="bg1"/>
                </a:solidFill>
                <a:latin typeface="Meiryo" charset="-128"/>
                <a:ea typeface="Meiryo" charset="-128"/>
                <a:cs typeface="Meiryo" charset="-128"/>
              </a:rPr>
              <a:t>不特定・複数企業／個人</a:t>
            </a: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a:latin typeface="Meiryo" charset="-128"/>
                <a:ea typeface="Meiryo" charset="-128"/>
                <a:cs typeface="Meiryo" charset="-128"/>
              </a:rPr>
              <a:t>特定企業占有</a:t>
            </a: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a:solidFill>
                  <a:schemeClr val="bg1"/>
                </a:solidFill>
                <a:latin typeface="Meiryo" charset="-128"/>
                <a:ea typeface="Meiryo" charset="-128"/>
                <a:cs typeface="Meiryo" charset="-128"/>
              </a:rPr>
              <a:t>ホス</a:t>
            </a:r>
            <a:r>
              <a:rPr lang="ja-JP" altLang="en-US" sz="900">
                <a:solidFill>
                  <a:schemeClr val="bg1"/>
                </a:solidFill>
                <a:latin typeface="Meiryo" charset="-128"/>
                <a:ea typeface="Meiryo" charset="-128"/>
                <a:cs typeface="Meiryo" charset="-128"/>
              </a:rPr>
              <a:t>テッド</a:t>
            </a:r>
            <a:r>
              <a:rPr lang="ja-JP" altLang="en-US" sz="900" dirty="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a:solidFill>
                  <a:srgbClr val="008000"/>
                </a:solidFill>
                <a:latin typeface="Meiryo" charset="-128"/>
                <a:ea typeface="Meiryo" charset="-128"/>
                <a:cs typeface="Meiryo" charset="-128"/>
              </a:rPr>
              <a:t>固定割当て</a:t>
            </a:r>
          </a:p>
        </p:txBody>
      </p:sp>
      <p:pic>
        <p:nvPicPr>
          <p:cNvPr id="145" name="Picture 82" descr="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225619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Meiryo" panose="020B0604030504040204" pitchFamily="34" charset="-128"/>
                <a:ea typeface="Meiryo" panose="020B0604030504040204" pitchFamily="34" charset="-128"/>
                <a:cs typeface="Arial"/>
              </a:rPr>
              <a:t>IT</a:t>
            </a:r>
            <a:r>
              <a:rPr lang="ja-JP" altLang="en-US" sz="2800" dirty="0">
                <a:solidFill>
                  <a:srgbClr val="FFFFFF"/>
                </a:solidFill>
                <a:effectLst/>
                <a:latin typeface="Meiryo" panose="020B0604030504040204" pitchFamily="34" charset="-128"/>
                <a:ea typeface="Meiryo" panose="020B0604030504040204" pitchFamily="34" charset="-128"/>
                <a:cs typeface="Arial"/>
              </a:rPr>
              <a:t>利用の常識を変える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Cloud Computing</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57948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panose="020B0604030504040204" pitchFamily="34" charset="-128"/>
              <a:ea typeface="Meiryo" panose="020B0604030504040204" pitchFamily="34" charset="-128"/>
              <a:cs typeface="Meiryo" charset="-128"/>
            </a:endParaRPr>
          </a:p>
          <a:p>
            <a:pPr>
              <a:spcBef>
                <a:spcPct val="20000"/>
              </a:spcBef>
              <a:defRPr/>
            </a:pPr>
            <a:endParaRPr lang="ja-JP" altLang="en-US" sz="1200" dirty="0">
              <a:solidFill>
                <a:srgbClr val="484848"/>
              </a:solidFill>
              <a:latin typeface="Meiryo" panose="020B0604030504040204" pitchFamily="34" charset="-128"/>
              <a:ea typeface="Meiryo" panose="020B0604030504040204" pitchFamily="34"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a:solidFill>
                  <a:srgbClr val="000090"/>
                </a:solidFill>
                <a:latin typeface="Meiryo" panose="020B0604030504040204" pitchFamily="34" charset="-128"/>
                <a:ea typeface="Meiryo" panose="020B0604030504040204" pitchFamily="34" charset="-128"/>
                <a:cs typeface="Meiryo" charset="-128"/>
              </a:rPr>
              <a:t>ハイブリッド</a:t>
            </a:r>
            <a:endParaRPr kumimoji="1" lang="en-US" altLang="ja-JP" sz="1800" dirty="0">
              <a:solidFill>
                <a:srgbClr val="000090"/>
              </a:solidFill>
              <a:latin typeface="Meiryo" panose="020B0604030504040204" pitchFamily="34" charset="-128"/>
              <a:ea typeface="Meiryo" panose="020B0604030504040204" pitchFamily="34" charset="-128"/>
              <a:cs typeface="Meiryo" charset="-128"/>
            </a:endParaRPr>
          </a:p>
          <a:p>
            <a:pPr algn="ctr"/>
            <a:r>
              <a:rPr lang="ja-JP" altLang="en-US" sz="1800" dirty="0">
                <a:solidFill>
                  <a:srgbClr val="000090"/>
                </a:solidFill>
                <a:latin typeface="Meiryo" panose="020B0604030504040204" pitchFamily="34" charset="-128"/>
                <a:ea typeface="Meiryo" panose="020B0604030504040204" pitchFamily="34" charset="-128"/>
                <a:cs typeface="Meiryo" charset="-128"/>
              </a:rPr>
              <a:t>クラウド</a:t>
            </a:r>
            <a:endParaRPr kumimoji="1" lang="ja-JP" altLang="en-US" sz="1800" dirty="0">
              <a:solidFill>
                <a:srgbClr val="000090"/>
              </a:solidFill>
              <a:latin typeface="Meiryo" panose="020B0604030504040204" pitchFamily="34" charset="-128"/>
              <a:ea typeface="Meiryo" panose="020B0604030504040204" pitchFamily="34"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panose="020B0604030504040204" pitchFamily="34" charset="-128"/>
                <a:ea typeface="Meiryo" panose="020B0604030504040204" pitchFamily="34" charset="-128"/>
                <a:cs typeface="Meiryo" charset="-128"/>
              </a:rPr>
              <a:t>ベンダーにて運用、ネットワークを介してサービス提供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panose="020B0604030504040204" pitchFamily="34" charset="-128"/>
                <a:ea typeface="Meiryo" panose="020B0604030504040204" pitchFamily="34" charset="-128"/>
                <a:cs typeface="Meiryo" charset="-128"/>
              </a:rPr>
              <a:t>パブリック</a:t>
            </a:r>
          </a:p>
          <a:p>
            <a:pPr>
              <a:buFont typeface="Wingdings" pitchFamily="2" charset="2"/>
              <a:buNone/>
            </a:pPr>
            <a:r>
              <a:rPr lang="ja-JP" altLang="en-US" sz="1800" dirty="0">
                <a:solidFill>
                  <a:srgbClr val="40458C"/>
                </a:solidFill>
                <a:latin typeface="Meiryo" panose="020B0604030504040204" pitchFamily="34" charset="-128"/>
                <a:ea typeface="Meiryo" panose="020B0604030504040204" pitchFamily="34"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panose="020B0604030504040204" pitchFamily="34" charset="-128"/>
                <a:ea typeface="Meiryo" panose="020B0604030504040204" pitchFamily="34" charset="-128"/>
                <a:cs typeface="Meiryo" charset="-128"/>
              </a:rPr>
              <a:t>自社マシン室・自社データセンターで運用・サービス提供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panose="020B0604030504040204" pitchFamily="34" charset="-128"/>
                <a:ea typeface="Meiryo" panose="020B0604030504040204" pitchFamily="34" charset="-128"/>
                <a:cs typeface="Meiryo" charset="-128"/>
              </a:rPr>
              <a:t>プライベート</a:t>
            </a:r>
          </a:p>
          <a:p>
            <a:pPr>
              <a:buFont typeface="Wingdings" pitchFamily="2" charset="2"/>
              <a:buNone/>
            </a:pPr>
            <a:r>
              <a:rPr lang="ja-JP" altLang="en-US" sz="1800">
                <a:solidFill>
                  <a:srgbClr val="40458C"/>
                </a:solidFill>
                <a:latin typeface="Meiryo" panose="020B0604030504040204" pitchFamily="34" charset="-128"/>
                <a:ea typeface="Meiryo" panose="020B0604030504040204" pitchFamily="34" charset="-128"/>
                <a:cs typeface="Meiryo" charset="-128"/>
              </a:rPr>
              <a:t>クラウド</a:t>
            </a:r>
          </a:p>
        </p:txBody>
      </p:sp>
      <p:pic>
        <p:nvPicPr>
          <p:cNvPr id="29721" name="Picture 7" descr="j04339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a:xfrm>
            <a:off x="230400" y="266400"/>
            <a:ext cx="8686800" cy="416221"/>
          </a:xfrm>
        </p:spPr>
        <p:txBody>
          <a:bodyPr lIns="0" rIns="0"/>
          <a:lstStyle/>
          <a:p>
            <a:pPr eaLnBrk="1" hangingPunct="1"/>
            <a:r>
              <a:rPr lang="ja-JP" altLang="en-US" sz="2700" dirty="0"/>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panose="020B0604030504040204" pitchFamily="34" charset="-128"/>
                <a:ea typeface="Meiryo" panose="020B0604030504040204" pitchFamily="34" charset="-128"/>
                <a:cs typeface="Meiryo" charset="-128"/>
              </a:rPr>
              <a:t>人的介在を排除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a:solidFill>
                  <a:schemeClr val="bg1"/>
                </a:solidFill>
                <a:latin typeface="Meiryo" panose="020B0604030504040204" pitchFamily="34" charset="-128"/>
                <a:ea typeface="Meiryo" panose="020B0604030504040204" pitchFamily="34" charset="-128"/>
                <a:cs typeface="Meiryo" charset="-128"/>
              </a:rPr>
              <a:t>無人</a:t>
            </a:r>
          </a:p>
          <a:p>
            <a:pPr algn="ctr">
              <a:spcBef>
                <a:spcPts val="0"/>
              </a:spcBef>
            </a:pPr>
            <a:r>
              <a:rPr kumimoji="0" lang="ja-JP" altLang="en-US" sz="2800" dirty="0">
                <a:solidFill>
                  <a:schemeClr val="bg1"/>
                </a:solidFill>
                <a:latin typeface="Meiryo" panose="020B0604030504040204" pitchFamily="34" charset="-128"/>
                <a:ea typeface="Meiryo" panose="020B0604030504040204" pitchFamily="34" charset="-128"/>
                <a:cs typeface="Meiryo" charset="-128"/>
              </a:rPr>
              <a:t>システム</a:t>
            </a:r>
          </a:p>
          <a:p>
            <a:pPr algn="ctr">
              <a:spcBef>
                <a:spcPts val="0"/>
              </a:spcBef>
            </a:pPr>
            <a:r>
              <a:rPr kumimoji="0" lang="en-US" altLang="ja-JP" dirty="0">
                <a:solidFill>
                  <a:schemeClr val="bg1"/>
                </a:solidFill>
                <a:latin typeface="Meiryo" panose="020B0604030504040204" pitchFamily="34" charset="-128"/>
                <a:ea typeface="Meiryo" panose="020B0604030504040204" pitchFamily="34" charset="-128"/>
                <a:cs typeface="Meiryo" charset="-128"/>
              </a:rPr>
              <a:t>TCO</a:t>
            </a:r>
            <a:r>
              <a:rPr kumimoji="0" lang="ja-JP" altLang="en-US" dirty="0">
                <a:solidFill>
                  <a:schemeClr val="bg1"/>
                </a:solidFill>
                <a:latin typeface="Meiryo" panose="020B0604030504040204" pitchFamily="34" charset="-128"/>
                <a:ea typeface="Meiryo" panose="020B0604030504040204" pitchFamily="34" charset="-128"/>
                <a:cs typeface="Meiryo" charset="-128"/>
              </a:rPr>
              <a:t>の削減</a:t>
            </a:r>
            <a:endParaRPr kumimoji="0" lang="en-US" altLang="ja-JP" dirty="0">
              <a:solidFill>
                <a:schemeClr val="bg1"/>
              </a:solidFill>
              <a:latin typeface="Meiryo" panose="020B0604030504040204" pitchFamily="34" charset="-128"/>
              <a:ea typeface="Meiryo" panose="020B0604030504040204" pitchFamily="34" charset="-128"/>
              <a:cs typeface="Meiryo" charset="-128"/>
            </a:endParaRPr>
          </a:p>
          <a:p>
            <a:pPr algn="ctr"/>
            <a:r>
              <a:rPr kumimoji="0" lang="ja-JP" altLang="en-US" dirty="0">
                <a:solidFill>
                  <a:schemeClr val="bg1"/>
                </a:solidFill>
                <a:latin typeface="Meiryo" panose="020B0604030504040204" pitchFamily="34" charset="-128"/>
                <a:ea typeface="Meiryo" panose="020B0604030504040204" pitchFamily="34" charset="-128"/>
                <a:cs typeface="Meiryo" charset="-128"/>
              </a:rPr>
              <a:t>人的ミスの回避</a:t>
            </a:r>
          </a:p>
          <a:p>
            <a:pPr algn="ctr">
              <a:spcBef>
                <a:spcPts val="0"/>
              </a:spcBef>
            </a:pPr>
            <a:r>
              <a:rPr kumimoji="0" lang="ja-JP" altLang="en-US" dirty="0">
                <a:solidFill>
                  <a:schemeClr val="bg1"/>
                </a:solidFill>
                <a:latin typeface="Meiryo" panose="020B0604030504040204" pitchFamily="34" charset="-128"/>
                <a:ea typeface="Meiryo" panose="020B0604030504040204" pitchFamily="34" charset="-128"/>
                <a:cs typeface="Meiryo" charset="-128"/>
              </a:rPr>
              <a:t>変更への即応</a:t>
            </a:r>
            <a:endParaRPr kumimoji="0" lang="en-US" altLang="ja-JP" dirty="0">
              <a:solidFill>
                <a:schemeClr val="bg1"/>
              </a:solidFill>
              <a:latin typeface="Meiryo" panose="020B0604030504040204" pitchFamily="34" charset="-128"/>
              <a:ea typeface="Meiryo" panose="020B0604030504040204" pitchFamily="34"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000">
                <a:solidFill>
                  <a:srgbClr val="FFFFFF"/>
                </a:solidFill>
                <a:latin typeface="Meiryo" panose="020B0604030504040204" pitchFamily="34" charset="-128"/>
                <a:ea typeface="Meiryo" panose="020B0604030504040204" pitchFamily="34" charset="-128"/>
                <a:cs typeface="HGPSoeiKakugothicUB" charset="-128"/>
              </a:rPr>
              <a:t>ソフトウェア化された</a:t>
            </a:r>
            <a:endParaRPr lang="en-US" altLang="ja-JP" sz="1000" dirty="0">
              <a:solidFill>
                <a:srgbClr val="FFFFFF"/>
              </a:solidFill>
              <a:latin typeface="Meiryo" panose="020B0604030504040204" pitchFamily="34" charset="-128"/>
              <a:ea typeface="Meiryo" panose="020B0604030504040204" pitchFamily="34" charset="-128"/>
              <a:cs typeface="HGPSoeiKakugothicUB" charset="-128"/>
            </a:endParaRPr>
          </a:p>
          <a:p>
            <a:pPr algn="ctr">
              <a:buFont typeface="Wingdings" pitchFamily="2" charset="2"/>
              <a:buNone/>
            </a:pPr>
            <a:r>
              <a:rPr lang="ja-JP" altLang="en-US" sz="1000">
                <a:solidFill>
                  <a:srgbClr val="FFFFFF"/>
                </a:solidFill>
                <a:latin typeface="Meiryo" panose="020B0604030504040204" pitchFamily="34" charset="-128"/>
                <a:ea typeface="Meiryo" panose="020B0604030504040204" pitchFamily="34" charset="-128"/>
                <a:cs typeface="HGPSoeiKakugothicUB" charset="-128"/>
              </a:rPr>
              <a:t>インフラストラクチャ</a:t>
            </a:r>
            <a:endParaRPr lang="ja-JP" altLang="en-US" sz="1000" dirty="0">
              <a:solidFill>
                <a:srgbClr val="FFFFFF"/>
              </a:solidFill>
              <a:latin typeface="Meiryo" panose="020B0604030504040204" pitchFamily="34" charset="-128"/>
              <a:ea typeface="Meiryo" panose="020B0604030504040204" pitchFamily="34" charset="-128"/>
              <a:cs typeface="HGPSoeiKakugothicUB" charset="-128"/>
            </a:endParaRP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a:solidFill>
                  <a:srgbClr val="FFFFFF"/>
                </a:solidFill>
                <a:latin typeface="Meiryo" panose="020B0604030504040204" pitchFamily="34" charset="-128"/>
                <a:ea typeface="Meiryo" panose="020B0604030504040204" pitchFamily="34" charset="-128"/>
                <a:cs typeface="HGPSoeiKakugothicUB" charset="-128"/>
              </a:rPr>
              <a:t>調達の自動化</a:t>
            </a: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a:solidFill>
                  <a:srgbClr val="FFFFFF"/>
                </a:solidFill>
                <a:latin typeface="Meiryo" panose="020B0604030504040204" pitchFamily="34" charset="-128"/>
                <a:ea typeface="Meiryo" panose="020B0604030504040204" pitchFamily="34" charset="-128"/>
                <a:cs typeface="HGPSoeiKakugothicUB" charset="-128"/>
              </a:rPr>
              <a:t>運用の自動化</a:t>
            </a: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リソースの共有</a:t>
            </a:r>
          </a:p>
        </p:txBody>
      </p:sp>
      <p:sp>
        <p:nvSpPr>
          <p:cNvPr id="7" name="テキスト ボックス 6"/>
          <p:cNvSpPr txBox="1"/>
          <p:nvPr/>
        </p:nvSpPr>
        <p:spPr>
          <a:xfrm>
            <a:off x="6195374" y="6413153"/>
            <a:ext cx="2853666" cy="246221"/>
          </a:xfrm>
          <a:prstGeom prst="rect">
            <a:avLst/>
          </a:prstGeom>
          <a:noFill/>
        </p:spPr>
        <p:txBody>
          <a:bodyPr wrap="none" rtlCol="0">
            <a:spAutoFit/>
          </a:bodyPr>
          <a:lstStyle/>
          <a:p>
            <a:r>
              <a:rPr kumimoji="1" lang="ja-JP" altLang="en-US" sz="1000">
                <a:solidFill>
                  <a:schemeClr val="accent3">
                    <a:lumMod val="50000"/>
                  </a:schemeClr>
                </a:solidFill>
                <a:latin typeface="Meiryo" panose="020B0604030504040204" pitchFamily="34" charset="-128"/>
                <a:ea typeface="Meiryo" panose="020B0604030504040204" pitchFamily="34" charset="-128"/>
                <a:cs typeface="Meiryo" charset="-128"/>
              </a:rPr>
              <a:t>注：</a:t>
            </a:r>
            <a:r>
              <a:rPr kumimoji="1" lang="en-US" altLang="ja-JP" sz="1000" dirty="0">
                <a:solidFill>
                  <a:schemeClr val="accent3">
                    <a:lumMod val="50000"/>
                  </a:schemeClr>
                </a:solidFill>
                <a:latin typeface="Meiryo" panose="020B0604030504040204" pitchFamily="34" charset="-128"/>
                <a:ea typeface="Meiryo" panose="020B0604030504040204" pitchFamily="34" charset="-128"/>
                <a:cs typeface="Meiryo" charset="-128"/>
              </a:rPr>
              <a:t>SaaS</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や</a:t>
            </a:r>
            <a:r>
              <a:rPr kumimoji="1" lang="en-US" altLang="ja-JP" sz="1000" dirty="0" err="1">
                <a:solidFill>
                  <a:schemeClr val="accent3">
                    <a:lumMod val="50000"/>
                  </a:schemeClr>
                </a:solidFill>
                <a:latin typeface="Meiryo" panose="020B0604030504040204" pitchFamily="34" charset="-128"/>
                <a:ea typeface="Meiryo" panose="020B0604030504040204" pitchFamily="34" charset="-128"/>
                <a:cs typeface="Meiryo" charset="-128"/>
              </a:rPr>
              <a:t>PaaS</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の</a:t>
            </a:r>
            <a:r>
              <a:rPr kumimoji="1" lang="ja-JP" altLang="en-US" sz="1000">
                <a:solidFill>
                  <a:schemeClr val="accent3">
                    <a:lumMod val="50000"/>
                  </a:schemeClr>
                </a:solidFill>
                <a:latin typeface="Meiryo" panose="020B0604030504040204" pitchFamily="34" charset="-128"/>
                <a:ea typeface="Meiryo" panose="020B0604030504040204" pitchFamily="34" charset="-128"/>
                <a:cs typeface="Meiryo" charset="-128"/>
              </a:rPr>
              <a:t>場合、絶対条件</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ではない。</a:t>
            </a:r>
          </a:p>
        </p:txBody>
      </p:sp>
      <p:cxnSp>
        <p:nvCxnSpPr>
          <p:cNvPr id="5" name="直線矢印コネクタ 4">
            <a:extLst>
              <a:ext uri="{FF2B5EF4-FFF2-40B4-BE49-F238E27FC236}">
                <a16:creationId xmlns:a16="http://schemas.microsoft.com/office/drawing/2014/main" id="{C2AEA436-BC15-3949-9FB9-2F9F75278D95}"/>
              </a:ext>
            </a:extLst>
          </p:cNvPr>
          <p:cNvCxnSpPr>
            <a:stCxn id="7" idx="1"/>
            <a:endCxn id="29703" idx="2"/>
          </p:cNvCxnSpPr>
          <p:nvPr/>
        </p:nvCxnSpPr>
        <p:spPr>
          <a:xfrm flipH="1" flipV="1">
            <a:off x="5976172" y="6185346"/>
            <a:ext cx="219202" cy="350918"/>
          </a:xfrm>
          <a:prstGeom prst="straightConnector1">
            <a:avLst/>
          </a:prstGeom>
          <a:ln w="6350">
            <a:solidFill>
              <a:srgbClr val="00905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sz="2700" dirty="0"/>
              <a:t>ハイブリッド・クラウドとマルチ・クラウド</a:t>
            </a:r>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panose="020B0604030504040204" pitchFamily="34" charset="-128"/>
                <a:ea typeface="Meiryo" panose="020B0604030504040204" pitchFamily="34" charset="-128"/>
                <a:cs typeface="ＭＳ Ｐゴシック"/>
              </a:rPr>
              <a:t>クラウド</a:t>
            </a:r>
            <a:r>
              <a:rPr kumimoji="1" lang="ja-JP" altLang="en-US" sz="2000">
                <a:solidFill>
                  <a:srgbClr val="FFFFFF"/>
                </a:solidFill>
                <a:latin typeface="Meiryo" panose="020B0604030504040204" pitchFamily="34" charset="-128"/>
                <a:ea typeface="Meiryo" panose="020B0604030504040204" pitchFamily="34" charset="-128"/>
                <a:cs typeface="ＭＳ Ｐゴシック"/>
              </a:rPr>
              <a:t>管理プラットフォーム</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455695" y="4680711"/>
            <a:ext cx="2045265" cy="461665"/>
          </a:xfrm>
          <a:prstGeom prst="rect">
            <a:avLst/>
          </a:prstGeom>
          <a:noFill/>
        </p:spPr>
        <p:txBody>
          <a:bodyPr wrap="square" rtlCol="0">
            <a:spAutoFit/>
          </a:bodyPr>
          <a:lstStyle/>
          <a:p>
            <a:pPr algn="ctr"/>
            <a:r>
              <a:rPr kumimoji="1" lang="ja-JP" altLang="en-US" sz="1200" dirty="0">
                <a:solidFill>
                  <a:schemeClr val="accent6">
                    <a:lumMod val="50000"/>
                  </a:schemeClr>
                </a:solidFill>
                <a:latin typeface="Meiryo" panose="020B0604030504040204" pitchFamily="34" charset="-128"/>
                <a:ea typeface="Meiryo" panose="020B0604030504040204" pitchFamily="34" charset="-128"/>
              </a:rPr>
              <a:t>オンプレミス（自社構内）</a:t>
            </a:r>
            <a:endParaRPr kumimoji="1" lang="en-US" altLang="ja-JP" sz="1200" dirty="0">
              <a:solidFill>
                <a:schemeClr val="accent6">
                  <a:lumMod val="50000"/>
                </a:schemeClr>
              </a:solidFill>
              <a:latin typeface="Meiryo" panose="020B0604030504040204" pitchFamily="34" charset="-128"/>
              <a:ea typeface="Meiryo" panose="020B0604030504040204" pitchFamily="34" charset="-128"/>
            </a:endParaRPr>
          </a:p>
          <a:p>
            <a:pPr algn="ctr"/>
            <a:r>
              <a:rPr lang="ja-JP" altLang="en-US" sz="1200" dirty="0">
                <a:solidFill>
                  <a:schemeClr val="accent6">
                    <a:lumMod val="50000"/>
                  </a:schemeClr>
                </a:solidFill>
                <a:latin typeface="Meiryo" panose="020B0604030504040204" pitchFamily="34" charset="-128"/>
                <a:ea typeface="Meiryo" panose="020B0604030504040204" pitchFamily="34" charset="-128"/>
              </a:rPr>
              <a:t>データセンタ（自社設備）</a:t>
            </a:r>
            <a:endParaRPr kumimoji="1" lang="ja-JP" altLang="en-US" sz="1200" dirty="0">
              <a:solidFill>
                <a:schemeClr val="accent6">
                  <a:lumMod val="50000"/>
                </a:schemeClr>
              </a:solidFill>
              <a:latin typeface="Meiryo" panose="020B0604030504040204" pitchFamily="34" charset="-128"/>
              <a:ea typeface="Meiryo" panose="020B0604030504040204" pitchFamily="34" charset="-128"/>
            </a:endParaRPr>
          </a:p>
        </p:txBody>
      </p:sp>
      <p:sp>
        <p:nvSpPr>
          <p:cNvPr id="256" name="テキスト ボックス 255"/>
          <p:cNvSpPr txBox="1"/>
          <p:nvPr/>
        </p:nvSpPr>
        <p:spPr>
          <a:xfrm>
            <a:off x="2537496" y="4680711"/>
            <a:ext cx="2045265" cy="430887"/>
          </a:xfrm>
          <a:prstGeom prst="rect">
            <a:avLst/>
          </a:prstGeom>
          <a:noFill/>
        </p:spPr>
        <p:txBody>
          <a:bodyPr wrap="square" rtlCol="0">
            <a:spAutoFit/>
          </a:bodyPr>
          <a:lstStyle/>
          <a:p>
            <a:pPr algn="ctr"/>
            <a:r>
              <a:rPr lang="ja-JP" altLang="en-US" sz="1200" dirty="0">
                <a:solidFill>
                  <a:schemeClr val="accent6">
                    <a:lumMod val="50000"/>
                  </a:schemeClr>
                </a:solidFill>
                <a:latin typeface="Meiryo" panose="020B0604030504040204" pitchFamily="34" charset="-128"/>
                <a:ea typeface="Meiryo" panose="020B0604030504040204" pitchFamily="34" charset="-128"/>
              </a:rPr>
              <a:t>データセンタ（他社設備）</a:t>
            </a:r>
            <a:endParaRPr lang="en-US" altLang="ja-JP" sz="1200" dirty="0">
              <a:solidFill>
                <a:schemeClr val="accent6">
                  <a:lumMod val="50000"/>
                </a:schemeClr>
              </a:solidFill>
              <a:latin typeface="Meiryo" panose="020B0604030504040204" pitchFamily="34" charset="-128"/>
              <a:ea typeface="Meiryo" panose="020B0604030504040204" pitchFamily="34" charset="-128"/>
            </a:endParaRPr>
          </a:p>
          <a:p>
            <a:pPr algn="ctr"/>
            <a:r>
              <a:rPr kumimoji="1" lang="ja-JP" altLang="en-US" sz="900" dirty="0">
                <a:solidFill>
                  <a:schemeClr val="accent6">
                    <a:lumMod val="50000"/>
                  </a:schemeClr>
                </a:solidFill>
                <a:latin typeface="Meiryo" panose="020B0604030504040204" pitchFamily="34" charset="-128"/>
                <a:ea typeface="Meiryo" panose="020B0604030504040204" pitchFamily="34" charset="-128"/>
              </a:rPr>
              <a:t>コロケーション／</a:t>
            </a:r>
            <a:r>
              <a:rPr lang="ja-JP" altLang="en-US" sz="900" dirty="0">
                <a:solidFill>
                  <a:schemeClr val="accent6">
                    <a:lumMod val="50000"/>
                  </a:schemeClr>
                </a:solidFill>
                <a:latin typeface="Meiryo" panose="020B0604030504040204" pitchFamily="34" charset="-128"/>
                <a:ea typeface="Meiryo" panose="020B0604030504040204" pitchFamily="34" charset="-128"/>
              </a:rPr>
              <a:t>ホスティング</a:t>
            </a:r>
            <a:endParaRPr kumimoji="1" lang="ja-JP" altLang="en-US" sz="900" dirty="0">
              <a:solidFill>
                <a:schemeClr val="accent6">
                  <a:lumMod val="50000"/>
                </a:schemeClr>
              </a:solidFill>
              <a:latin typeface="Meiryo" panose="020B0604030504040204" pitchFamily="34" charset="-128"/>
              <a:ea typeface="Meiryo" panose="020B0604030504040204" pitchFamily="34" charset="-128"/>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a:solidFill>
                  <a:srgbClr val="000090"/>
                </a:solidFill>
                <a:latin typeface="Meiryo" panose="020B0604030504040204" pitchFamily="34" charset="-128"/>
                <a:ea typeface="Meiryo" panose="020B0604030504040204" pitchFamily="34" charset="-128"/>
              </a:rPr>
              <a:t>パブリック・クラウド</a:t>
            </a: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a:solidFill>
                  <a:srgbClr val="000090"/>
                </a:solidFill>
                <a:latin typeface="Meiryo" panose="020B0604030504040204" pitchFamily="34" charset="-128"/>
                <a:ea typeface="Meiryo" panose="020B0604030504040204" pitchFamily="34" charset="-128"/>
              </a:rPr>
              <a:t>パブリック・クラウド</a:t>
            </a:r>
          </a:p>
        </p:txBody>
      </p:sp>
      <p:sp>
        <p:nvSpPr>
          <p:cNvPr id="260" name="正方形/長方形 259"/>
          <p:cNvSpPr/>
          <p:nvPr/>
        </p:nvSpPr>
        <p:spPr>
          <a:xfrm>
            <a:off x="617446" y="2269346"/>
            <a:ext cx="5795687" cy="1717082"/>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61" name="正方形/長方形 260"/>
          <p:cNvSpPr/>
          <p:nvPr/>
        </p:nvSpPr>
        <p:spPr>
          <a:xfrm>
            <a:off x="4775640" y="2090366"/>
            <a:ext cx="3758493" cy="1558823"/>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pic>
        <p:nvPicPr>
          <p:cNvPr id="12" name="図 11"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53228" y="3376452"/>
            <a:ext cx="940714" cy="461665"/>
          </a:xfrm>
          <a:prstGeom prst="rect">
            <a:avLst/>
          </a:prstGeom>
          <a:noFill/>
        </p:spPr>
        <p:txBody>
          <a:bodyPr wrap="square" rtlCol="0">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ホステッド</a:t>
            </a:r>
            <a:endParaRPr kumimoji="1" lang="en-US" altLang="ja-JP" sz="800" dirty="0">
              <a:solidFill>
                <a:schemeClr val="bg1"/>
              </a:solidFill>
              <a:latin typeface="Meiryo" panose="020B0604030504040204" pitchFamily="34" charset="-128"/>
              <a:ea typeface="Meiryo" panose="020B0604030504040204" pitchFamily="34" charset="-128"/>
            </a:endParaRPr>
          </a:p>
          <a:p>
            <a:pPr algn="ctr"/>
            <a:r>
              <a:rPr kumimoji="1" lang="ja-JP" altLang="en-US" sz="800">
                <a:solidFill>
                  <a:schemeClr val="bg1"/>
                </a:solidFill>
                <a:latin typeface="Meiryo" panose="020B0604030504040204" pitchFamily="34" charset="-128"/>
                <a:ea typeface="Meiryo" panose="020B0604030504040204" pitchFamily="34" charset="-128"/>
              </a:rPr>
              <a:t>プライベート</a:t>
            </a:r>
            <a:endParaRPr kumimoji="1" lang="en-US" altLang="ja-JP" sz="800" dirty="0">
              <a:solidFill>
                <a:schemeClr val="bg1"/>
              </a:solidFill>
              <a:latin typeface="Meiryo" panose="020B0604030504040204" pitchFamily="34" charset="-128"/>
              <a:ea typeface="Meiryo" panose="020B0604030504040204" pitchFamily="34" charset="-128"/>
            </a:endParaRPr>
          </a:p>
          <a:p>
            <a:pPr algn="ctr"/>
            <a:r>
              <a:rPr lang="ja-JP" altLang="en-US" sz="800" dirty="0">
                <a:solidFill>
                  <a:schemeClr val="bg1"/>
                </a:solidFill>
                <a:latin typeface="Meiryo" panose="020B0604030504040204" pitchFamily="34" charset="-128"/>
                <a:ea typeface="Meiryo" panose="020B0604030504040204" pitchFamily="34" charset="-128"/>
              </a:rPr>
              <a:t>クラウド</a:t>
            </a:r>
            <a:endParaRPr kumimoji="1" lang="ja-JP" altLang="en-US" sz="800" dirty="0">
              <a:solidFill>
                <a:schemeClr val="bg1"/>
              </a:solidFill>
              <a:latin typeface="Meiryo" panose="020B0604030504040204" pitchFamily="34" charset="-128"/>
              <a:ea typeface="Meiryo" panose="020B0604030504040204" pitchFamily="34" charset="-128"/>
            </a:endParaRPr>
          </a:p>
        </p:txBody>
      </p:sp>
      <p:pic>
        <p:nvPicPr>
          <p:cNvPr id="10" name="図 9"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1985812" y="3484077"/>
            <a:ext cx="3058954" cy="338554"/>
          </a:xfrm>
          <a:prstGeom prst="rect">
            <a:avLst/>
          </a:prstGeom>
          <a:noFill/>
        </p:spPr>
        <p:txBody>
          <a:bodyPr wrap="square" rtlCol="0">
            <a:spAutoFit/>
          </a:bodyPr>
          <a:lstStyle/>
          <a:p>
            <a:pPr algn="ctr"/>
            <a:r>
              <a:rPr kumimoji="1" lang="ja-JP" altLang="en-US" sz="1600" b="1">
                <a:solidFill>
                  <a:srgbClr val="FFFFFF"/>
                </a:solidFill>
                <a:latin typeface="Meiryo" panose="020B0604030504040204" pitchFamily="34" charset="-128"/>
                <a:ea typeface="Meiryo" panose="020B0604030504040204" pitchFamily="34" charset="-128"/>
              </a:rPr>
              <a:t>ハイブリッド</a:t>
            </a:r>
            <a:r>
              <a:rPr lang="ja-JP" altLang="en-US" sz="1600" b="1">
                <a:solidFill>
                  <a:srgbClr val="FFFFFF"/>
                </a:solidFill>
                <a:latin typeface="Meiryo" panose="020B0604030504040204" pitchFamily="34" charset="-128"/>
                <a:ea typeface="Meiryo" panose="020B0604030504040204" pitchFamily="34" charset="-128"/>
              </a:rPr>
              <a:t>・</a:t>
            </a:r>
            <a:r>
              <a:rPr kumimoji="1" lang="ja-JP" altLang="en-US" sz="1600" b="1">
                <a:solidFill>
                  <a:srgbClr val="FFFFFF"/>
                </a:solidFill>
                <a:latin typeface="Meiryo" panose="020B0604030504040204" pitchFamily="34" charset="-128"/>
                <a:ea typeface="Meiryo" panose="020B0604030504040204" pitchFamily="34" charset="-128"/>
              </a:rPr>
              <a:t>クラウド</a:t>
            </a:r>
            <a:endParaRPr kumimoji="1" lang="ja-JP" altLang="en-US" sz="1600" b="1" dirty="0">
              <a:solidFill>
                <a:srgbClr val="FFFFFF"/>
              </a:solidFill>
              <a:latin typeface="Meiryo" panose="020B0604030504040204" pitchFamily="34" charset="-128"/>
              <a:ea typeface="Meiryo" panose="020B0604030504040204" pitchFamily="34" charset="-128"/>
            </a:endParaRPr>
          </a:p>
        </p:txBody>
      </p:sp>
      <p:sp>
        <p:nvSpPr>
          <p:cNvPr id="263" name="テキスト ボックス 262"/>
          <p:cNvSpPr txBox="1"/>
          <p:nvPr/>
        </p:nvSpPr>
        <p:spPr>
          <a:xfrm>
            <a:off x="5633079" y="3341412"/>
            <a:ext cx="2017849" cy="338554"/>
          </a:xfrm>
          <a:prstGeom prst="rect">
            <a:avLst/>
          </a:prstGeom>
          <a:noFill/>
        </p:spPr>
        <p:txBody>
          <a:bodyPr wrap="square" rtlCol="0">
            <a:spAutoFit/>
          </a:bodyPr>
          <a:lstStyle/>
          <a:p>
            <a:pPr algn="ctr"/>
            <a:r>
              <a:rPr kumimoji="1" lang="ja-JP" altLang="en-US" sz="1600" b="1" dirty="0">
                <a:solidFill>
                  <a:srgbClr val="FFFFFF"/>
                </a:solidFill>
                <a:latin typeface="Meiryo" panose="020B0604030504040204" pitchFamily="34" charset="-128"/>
                <a:ea typeface="Meiryo" panose="020B0604030504040204" pitchFamily="34" charset="-128"/>
              </a:rPr>
              <a:t>マルチ・クラウド</a:t>
            </a: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0722" y="5397643"/>
            <a:ext cx="4802555" cy="338554"/>
          </a:xfrm>
          <a:prstGeom prst="rect">
            <a:avLst/>
          </a:prstGeom>
          <a:noFill/>
        </p:spPr>
        <p:txBody>
          <a:bodyPr wrap="square" rtlCol="0">
            <a:spAutoFit/>
          </a:bodyPr>
          <a:lstStyle/>
          <a:p>
            <a:pPr algn="ctr"/>
            <a:r>
              <a:rPr kumimoji="1" lang="ja-JP" altLang="en-US" sz="1600" dirty="0">
                <a:solidFill>
                  <a:schemeClr val="bg1"/>
                </a:solidFill>
                <a:latin typeface="Meiryo" panose="020B0604030504040204" pitchFamily="34" charset="-128"/>
                <a:ea typeface="Meiryo" panose="020B0604030504040204" pitchFamily="34" charset="-128"/>
              </a:rPr>
              <a:t>インターネット／</a:t>
            </a:r>
            <a:r>
              <a:rPr lang="en-US" altLang="ja-JP" sz="1600" dirty="0">
                <a:solidFill>
                  <a:schemeClr val="bg1"/>
                </a:solidFill>
                <a:latin typeface="Meiryo" panose="020B0604030504040204" pitchFamily="34" charset="-128"/>
                <a:ea typeface="Meiryo" panose="020B0604030504040204" pitchFamily="34" charset="-128"/>
              </a:rPr>
              <a:t>VPN</a:t>
            </a:r>
            <a:r>
              <a:rPr lang="ja-JP" altLang="en-US" sz="1600" dirty="0">
                <a:solidFill>
                  <a:schemeClr val="bg1"/>
                </a:solidFill>
                <a:latin typeface="Meiryo" panose="020B0604030504040204" pitchFamily="34" charset="-128"/>
                <a:ea typeface="Meiryo" panose="020B0604030504040204" pitchFamily="34" charset="-128"/>
              </a:rPr>
              <a:t>／専用線</a:t>
            </a:r>
            <a:endParaRPr kumimoji="1" lang="ja-JP" altLang="en-US" sz="1200" dirty="0">
              <a:solidFill>
                <a:schemeClr val="bg1"/>
              </a:solidFill>
              <a:latin typeface="Meiryo" panose="020B0604030504040204" pitchFamily="34" charset="-128"/>
              <a:ea typeface="Meiryo" panose="020B0604030504040204" pitchFamily="34" charset="-128"/>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panose="020B0604030504040204" pitchFamily="34" charset="-128"/>
                <a:ea typeface="Meiryo" panose="020B0604030504040204" pitchFamily="34" charset="-128"/>
                <a:cs typeface="ＭＳ Ｐゴシック"/>
              </a:rPr>
              <a:t>個別専用システム　　　</a:t>
            </a:r>
            <a:r>
              <a:rPr kumimoji="1" lang="ja-JP" altLang="en-US">
                <a:solidFill>
                  <a:srgbClr val="FFFFFF"/>
                </a:solidFill>
                <a:latin typeface="Meiryo" panose="020B0604030504040204" pitchFamily="34" charset="-128"/>
                <a:ea typeface="Meiryo" panose="020B0604030504040204" pitchFamily="34" charset="-128"/>
                <a:cs typeface="ＭＳ Ｐゴシック"/>
              </a:rPr>
              <a:t>　ハイブリッド</a:t>
            </a:r>
            <a:r>
              <a:rPr kumimoji="1" lang="ja-JP" altLang="en-US" dirty="0">
                <a:solidFill>
                  <a:srgbClr val="FFFFFF"/>
                </a:solidFill>
                <a:latin typeface="Meiryo" panose="020B0604030504040204" pitchFamily="34" charset="-128"/>
                <a:ea typeface="Meiryo" panose="020B0604030504040204" pitchFamily="34" charset="-128"/>
                <a:cs typeface="ＭＳ Ｐゴシック"/>
              </a:rPr>
              <a:t>・クラウド　　　</a:t>
            </a:r>
            <a:r>
              <a:rPr kumimoji="1" lang="ja-JP" altLang="en-US">
                <a:solidFill>
                  <a:srgbClr val="FFFFFF"/>
                </a:solidFill>
                <a:latin typeface="Meiryo" panose="020B0604030504040204" pitchFamily="34" charset="-128"/>
                <a:ea typeface="Meiryo" panose="020B0604030504040204" pitchFamily="34" charset="-128"/>
                <a:cs typeface="ＭＳ Ｐゴシック"/>
              </a:rPr>
              <a:t>　マルチクラウド</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276" name="右矢印 275"/>
          <p:cNvSpPr/>
          <p:nvPr/>
        </p:nvSpPr>
        <p:spPr>
          <a:xfrm>
            <a:off x="6076228" y="6076633"/>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77" name="右矢印 276"/>
          <p:cNvSpPr/>
          <p:nvPr/>
        </p:nvSpPr>
        <p:spPr>
          <a:xfrm>
            <a:off x="2764235" y="6111759"/>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412937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B9E1B408-976F-8140-AE69-6EF6BBB04230}"/>
              </a:ext>
            </a:extLst>
          </p:cNvPr>
          <p:cNvSpPr/>
          <p:nvPr/>
        </p:nvSpPr>
        <p:spPr>
          <a:xfrm>
            <a:off x="1725629" y="3550712"/>
            <a:ext cx="6106228" cy="2819273"/>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5" name="正方形/長方形 24">
            <a:extLst>
              <a:ext uri="{FF2B5EF4-FFF2-40B4-BE49-F238E27FC236}">
                <a16:creationId xmlns:a16="http://schemas.microsoft.com/office/drawing/2014/main" id="{C98B623A-0C49-BE42-8484-32D809E2F53B}"/>
              </a:ext>
            </a:extLst>
          </p:cNvPr>
          <p:cNvSpPr/>
          <p:nvPr/>
        </p:nvSpPr>
        <p:spPr>
          <a:xfrm>
            <a:off x="1631309" y="3492843"/>
            <a:ext cx="6106228" cy="2819273"/>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 name="タイトル 1">
            <a:extLst>
              <a:ext uri="{FF2B5EF4-FFF2-40B4-BE49-F238E27FC236}">
                <a16:creationId xmlns:a16="http://schemas.microsoft.com/office/drawing/2014/main" id="{7EEB0779-8077-0942-8084-7B99FF403036}"/>
              </a:ext>
            </a:extLst>
          </p:cNvPr>
          <p:cNvSpPr>
            <a:spLocks noGrp="1"/>
          </p:cNvSpPr>
          <p:nvPr>
            <p:ph type="title"/>
          </p:nvPr>
        </p:nvSpPr>
        <p:spPr>
          <a:xfrm>
            <a:off x="230400" y="266400"/>
            <a:ext cx="8686800" cy="416221"/>
          </a:xfrm>
        </p:spPr>
        <p:txBody>
          <a:bodyPr lIns="0" rIns="0"/>
          <a:lstStyle/>
          <a:p>
            <a:r>
              <a:rPr kumimoji="1" lang="ja-JP" altLang="en-US" sz="2700" dirty="0"/>
              <a:t>クラウドの分類と関係</a:t>
            </a:r>
          </a:p>
        </p:txBody>
      </p:sp>
      <p:sp>
        <p:nvSpPr>
          <p:cNvPr id="4" name="正方形/長方形 3">
            <a:extLst>
              <a:ext uri="{FF2B5EF4-FFF2-40B4-BE49-F238E27FC236}">
                <a16:creationId xmlns:a16="http://schemas.microsoft.com/office/drawing/2014/main" id="{CA109601-389A-494D-9C01-7F38257D6B28}"/>
              </a:ext>
            </a:extLst>
          </p:cNvPr>
          <p:cNvSpPr/>
          <p:nvPr/>
        </p:nvSpPr>
        <p:spPr>
          <a:xfrm>
            <a:off x="1536989" y="1047107"/>
            <a:ext cx="6106228" cy="173300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5" name="正方形/長方形 4">
            <a:extLst>
              <a:ext uri="{FF2B5EF4-FFF2-40B4-BE49-F238E27FC236}">
                <a16:creationId xmlns:a16="http://schemas.microsoft.com/office/drawing/2014/main" id="{E6BF2E80-9DFC-8947-94F8-B5D62295A7B6}"/>
              </a:ext>
            </a:extLst>
          </p:cNvPr>
          <p:cNvSpPr/>
          <p:nvPr/>
        </p:nvSpPr>
        <p:spPr>
          <a:xfrm>
            <a:off x="1536989" y="3426387"/>
            <a:ext cx="6106228" cy="281927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6" name="正方形/長方形 5">
            <a:extLst>
              <a:ext uri="{FF2B5EF4-FFF2-40B4-BE49-F238E27FC236}">
                <a16:creationId xmlns:a16="http://schemas.microsoft.com/office/drawing/2014/main" id="{96322DA9-7E25-CA42-9114-9AA24BC725B5}"/>
              </a:ext>
            </a:extLst>
          </p:cNvPr>
          <p:cNvSpPr/>
          <p:nvPr/>
        </p:nvSpPr>
        <p:spPr>
          <a:xfrm>
            <a:off x="2012908" y="1494500"/>
            <a:ext cx="2172467" cy="111078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7" name="正方形/長方形 6">
            <a:extLst>
              <a:ext uri="{FF2B5EF4-FFF2-40B4-BE49-F238E27FC236}">
                <a16:creationId xmlns:a16="http://schemas.microsoft.com/office/drawing/2014/main" id="{7234B224-4379-6E4A-8033-73D7B5AA0347}"/>
              </a:ext>
            </a:extLst>
          </p:cNvPr>
          <p:cNvSpPr/>
          <p:nvPr/>
        </p:nvSpPr>
        <p:spPr>
          <a:xfrm>
            <a:off x="4989311" y="1494499"/>
            <a:ext cx="2172467" cy="111078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メイリオ" panose="020B0604030504040204" pitchFamily="50" charset="-128"/>
                <a:ea typeface="メイリオ" panose="020B0604030504040204" pitchFamily="50" charset="-128"/>
                <a:cs typeface="ＭＳ Ｐゴシック"/>
              </a:rPr>
              <a:t>個別システム</a:t>
            </a: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8" name="正方形/長方形 7">
            <a:extLst>
              <a:ext uri="{FF2B5EF4-FFF2-40B4-BE49-F238E27FC236}">
                <a16:creationId xmlns:a16="http://schemas.microsoft.com/office/drawing/2014/main" id="{17197948-A437-E844-B66C-C6620624627F}"/>
              </a:ext>
            </a:extLst>
          </p:cNvPr>
          <p:cNvSpPr/>
          <p:nvPr/>
        </p:nvSpPr>
        <p:spPr>
          <a:xfrm>
            <a:off x="2072588" y="3736420"/>
            <a:ext cx="5089190" cy="60815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 name="正方形/長方形 8">
            <a:extLst>
              <a:ext uri="{FF2B5EF4-FFF2-40B4-BE49-F238E27FC236}">
                <a16:creationId xmlns:a16="http://schemas.microsoft.com/office/drawing/2014/main" id="{1343FA71-C88C-A44C-AC9B-5356CE572078}"/>
              </a:ext>
            </a:extLst>
          </p:cNvPr>
          <p:cNvSpPr/>
          <p:nvPr/>
        </p:nvSpPr>
        <p:spPr>
          <a:xfrm>
            <a:off x="2075348" y="4393500"/>
            <a:ext cx="5089190" cy="60815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 name="正方形/長方形 9">
            <a:extLst>
              <a:ext uri="{FF2B5EF4-FFF2-40B4-BE49-F238E27FC236}">
                <a16:creationId xmlns:a16="http://schemas.microsoft.com/office/drawing/2014/main" id="{28B2C200-2798-FE4F-9B13-6D43EFBCFEF8}"/>
              </a:ext>
            </a:extLst>
          </p:cNvPr>
          <p:cNvSpPr/>
          <p:nvPr/>
        </p:nvSpPr>
        <p:spPr>
          <a:xfrm>
            <a:off x="2072588" y="5050580"/>
            <a:ext cx="5089190" cy="60815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1" name="正方形/長方形 10">
            <a:extLst>
              <a:ext uri="{FF2B5EF4-FFF2-40B4-BE49-F238E27FC236}">
                <a16:creationId xmlns:a16="http://schemas.microsoft.com/office/drawing/2014/main" id="{2AE5D982-8A83-E647-8CDB-911D96EB79D1}"/>
              </a:ext>
            </a:extLst>
          </p:cNvPr>
          <p:cNvSpPr/>
          <p:nvPr/>
        </p:nvSpPr>
        <p:spPr>
          <a:xfrm>
            <a:off x="2012908" y="3585945"/>
            <a:ext cx="2172467" cy="2244349"/>
          </a:xfrm>
          <a:prstGeom prst="rect">
            <a:avLst/>
          </a:prstGeom>
          <a:solidFill>
            <a:srgbClr val="7030A0">
              <a:alpha val="4745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メイリオ" panose="020B0604030504040204" pitchFamily="50" charset="-128"/>
                <a:ea typeface="メイリオ" panose="020B0604030504040204" pitchFamily="50" charset="-128"/>
                <a:cs typeface="ＭＳ Ｐゴシック"/>
              </a:rPr>
              <a:t>ホステッド</a:t>
            </a:r>
            <a:endParaRPr kumimoji="1" lang="en-US" altLang="ja-JP" sz="1200" dirty="0">
              <a:solidFill>
                <a:srgbClr val="FFFFFF"/>
              </a:solidFill>
              <a:latin typeface="メイリオ" panose="020B0604030504040204" pitchFamily="50" charset="-128"/>
              <a:ea typeface="メイリオ" panose="020B0604030504040204" pitchFamily="50" charset="-128"/>
              <a:cs typeface="ＭＳ Ｐゴシック"/>
            </a:endParaRPr>
          </a:p>
          <a:p>
            <a:pPr algn="ctr"/>
            <a:r>
              <a:rPr lang="ja-JP" altLang="en-US" sz="1200">
                <a:solidFill>
                  <a:srgbClr val="FFFFFF"/>
                </a:solidFill>
                <a:latin typeface="メイリオ" panose="020B0604030504040204" pitchFamily="50" charset="-128"/>
                <a:ea typeface="メイリオ" panose="020B0604030504040204" pitchFamily="50" charset="-128"/>
                <a:cs typeface="ＭＳ Ｐゴシック"/>
              </a:rPr>
              <a:t>プライベート</a:t>
            </a:r>
            <a:endParaRPr lang="en-US" altLang="ja-JP" sz="1200" dirty="0">
              <a:solidFill>
                <a:srgbClr val="FFFFFF"/>
              </a:solidFill>
              <a:latin typeface="メイリオ" panose="020B0604030504040204" pitchFamily="50" charset="-128"/>
              <a:ea typeface="メイリオ" panose="020B0604030504040204" pitchFamily="50" charset="-128"/>
              <a:cs typeface="ＭＳ Ｐゴシック"/>
            </a:endParaRPr>
          </a:p>
          <a:p>
            <a:pPr algn="ctr"/>
            <a:r>
              <a:rPr kumimoji="1" lang="ja-JP" altLang="en-US" sz="1200">
                <a:solidFill>
                  <a:srgbClr val="FFFFFF"/>
                </a:solidFill>
                <a:latin typeface="メイリオ" panose="020B0604030504040204" pitchFamily="50" charset="-128"/>
                <a:ea typeface="メイリオ" panose="020B0604030504040204" pitchFamily="50" charset="-128"/>
                <a:cs typeface="ＭＳ Ｐゴシック"/>
              </a:rPr>
              <a:t>クラウド</a:t>
            </a: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2" name="テキスト ボックス 11">
            <a:extLst>
              <a:ext uri="{FF2B5EF4-FFF2-40B4-BE49-F238E27FC236}">
                <a16:creationId xmlns:a16="http://schemas.microsoft.com/office/drawing/2014/main" id="{5E093F5A-4CC9-3D4D-8D9F-DD478DB2210B}"/>
              </a:ext>
            </a:extLst>
          </p:cNvPr>
          <p:cNvSpPr txBox="1"/>
          <p:nvPr/>
        </p:nvSpPr>
        <p:spPr>
          <a:xfrm>
            <a:off x="4825572" y="3941863"/>
            <a:ext cx="1871025" cy="276999"/>
          </a:xfrm>
          <a:prstGeom prst="rect">
            <a:avLst/>
          </a:prstGeom>
          <a:noFill/>
        </p:spPr>
        <p:txBody>
          <a:bodyPr wrap="none" rtlCol="0">
            <a:spAutoFit/>
          </a:bodyPr>
          <a:lstStyle/>
          <a:p>
            <a:r>
              <a:rPr kumimoji="1" lang="en-US" altLang="ja-JP" sz="1200" b="1" dirty="0">
                <a:solidFill>
                  <a:schemeClr val="bg1"/>
                </a:solidFill>
                <a:latin typeface="メイリオ" panose="020B0604030504040204" pitchFamily="50" charset="-128"/>
                <a:ea typeface="メイリオ" panose="020B0604030504040204" pitchFamily="50" charset="-128"/>
              </a:rPr>
              <a:t>SaaS</a:t>
            </a:r>
            <a:r>
              <a:rPr kumimoji="1" lang="ja-JP" altLang="en-US" sz="800" dirty="0">
                <a:solidFill>
                  <a:schemeClr val="bg1"/>
                </a:solidFill>
                <a:latin typeface="メイリオ" panose="020B0604030504040204" pitchFamily="50" charset="-128"/>
                <a:ea typeface="メイリオ" panose="020B0604030504040204" pitchFamily="50" charset="-128"/>
              </a:rPr>
              <a:t>（</a:t>
            </a:r>
            <a:r>
              <a:rPr kumimoji="1" lang="en-US" altLang="ja-JP" sz="800" dirty="0">
                <a:solidFill>
                  <a:schemeClr val="bg1"/>
                </a:solidFill>
                <a:latin typeface="メイリオ" panose="020B0604030504040204" pitchFamily="50" charset="-128"/>
                <a:ea typeface="メイリオ" panose="020B0604030504040204" pitchFamily="50" charset="-128"/>
              </a:rPr>
              <a:t>Software as a Service</a:t>
            </a:r>
            <a:r>
              <a:rPr kumimoji="1" lang="ja-JP" altLang="en-US" sz="800" dirty="0">
                <a:solidFill>
                  <a:schemeClr val="bg1"/>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29BD1560-2DF3-CF48-B6C5-0AF7F22DFE77}"/>
              </a:ext>
            </a:extLst>
          </p:cNvPr>
          <p:cNvSpPr txBox="1"/>
          <p:nvPr/>
        </p:nvSpPr>
        <p:spPr>
          <a:xfrm>
            <a:off x="4825572" y="4591465"/>
            <a:ext cx="1843325" cy="276999"/>
          </a:xfrm>
          <a:prstGeom prst="rect">
            <a:avLst/>
          </a:prstGeom>
          <a:noFill/>
        </p:spPr>
        <p:txBody>
          <a:bodyPr wrap="none" rtlCol="0">
            <a:spAutoFit/>
          </a:bodyPr>
          <a:lstStyle/>
          <a:p>
            <a:r>
              <a:rPr lang="en-US" altLang="ja-JP" sz="1200" b="1" dirty="0">
                <a:solidFill>
                  <a:schemeClr val="bg1"/>
                </a:solidFill>
                <a:latin typeface="メイリオ" panose="020B0604030504040204" pitchFamily="50" charset="-128"/>
                <a:ea typeface="メイリオ" panose="020B0604030504040204" pitchFamily="50" charset="-128"/>
              </a:rPr>
              <a:t>P</a:t>
            </a:r>
            <a:r>
              <a:rPr kumimoji="1" lang="en-US" altLang="ja-JP" sz="1200" b="1" dirty="0">
                <a:solidFill>
                  <a:schemeClr val="bg1"/>
                </a:solidFill>
                <a:latin typeface="メイリオ" panose="020B0604030504040204" pitchFamily="50" charset="-128"/>
                <a:ea typeface="メイリオ" panose="020B0604030504040204" pitchFamily="50" charset="-128"/>
              </a:rPr>
              <a:t>aaS</a:t>
            </a:r>
            <a:r>
              <a:rPr kumimoji="1" lang="ja-JP" altLang="en-US" sz="800" dirty="0">
                <a:solidFill>
                  <a:schemeClr val="bg1"/>
                </a:solidFill>
                <a:latin typeface="メイリオ" panose="020B0604030504040204" pitchFamily="50" charset="-128"/>
                <a:ea typeface="メイリオ" panose="020B0604030504040204" pitchFamily="50" charset="-128"/>
              </a:rPr>
              <a:t>（</a:t>
            </a:r>
            <a:r>
              <a:rPr kumimoji="1" lang="en-US" altLang="ja-JP" sz="800" dirty="0">
                <a:solidFill>
                  <a:schemeClr val="bg1"/>
                </a:solidFill>
                <a:latin typeface="メイリオ" panose="020B0604030504040204" pitchFamily="50" charset="-128"/>
                <a:ea typeface="メイリオ" panose="020B0604030504040204" pitchFamily="50" charset="-128"/>
              </a:rPr>
              <a:t>Platform as a Service</a:t>
            </a:r>
            <a:r>
              <a:rPr kumimoji="1" lang="ja-JP" altLang="en-US" sz="800" dirty="0">
                <a:solidFill>
                  <a:schemeClr val="bg1"/>
                </a:solidFill>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014284DB-A858-2440-B26F-DED4CB7FF76F}"/>
              </a:ext>
            </a:extLst>
          </p:cNvPr>
          <p:cNvSpPr txBox="1"/>
          <p:nvPr/>
        </p:nvSpPr>
        <p:spPr>
          <a:xfrm>
            <a:off x="4825572" y="5248371"/>
            <a:ext cx="2088264" cy="276999"/>
          </a:xfrm>
          <a:prstGeom prst="rect">
            <a:avLst/>
          </a:prstGeom>
          <a:noFill/>
        </p:spPr>
        <p:txBody>
          <a:bodyPr wrap="none" rtlCol="0">
            <a:spAutoFit/>
          </a:bodyPr>
          <a:lstStyle/>
          <a:p>
            <a:r>
              <a:rPr kumimoji="1" lang="en-US" altLang="ja-JP" sz="1200" b="1" dirty="0">
                <a:solidFill>
                  <a:schemeClr val="bg1"/>
                </a:solidFill>
                <a:latin typeface="メイリオ" panose="020B0604030504040204" pitchFamily="50" charset="-128"/>
                <a:ea typeface="メイリオ" panose="020B0604030504040204" pitchFamily="50" charset="-128"/>
              </a:rPr>
              <a:t>IaaS</a:t>
            </a:r>
            <a:r>
              <a:rPr kumimoji="1" lang="ja-JP" altLang="en-US" sz="800">
                <a:solidFill>
                  <a:schemeClr val="bg1"/>
                </a:solidFill>
                <a:latin typeface="メイリオ" panose="020B0604030504040204" pitchFamily="50" charset="-128"/>
                <a:ea typeface="メイリオ" panose="020B0604030504040204" pitchFamily="50" charset="-128"/>
              </a:rPr>
              <a:t>（</a:t>
            </a:r>
            <a:r>
              <a:rPr kumimoji="1" lang="en-US" altLang="ja-JP" sz="800" dirty="0">
                <a:solidFill>
                  <a:schemeClr val="bg1"/>
                </a:solidFill>
                <a:latin typeface="メイリオ" panose="020B0604030504040204" pitchFamily="50" charset="-128"/>
                <a:ea typeface="メイリオ" panose="020B0604030504040204" pitchFamily="50" charset="-128"/>
              </a:rPr>
              <a:t>Infrastructure as a Service</a:t>
            </a:r>
            <a:r>
              <a:rPr kumimoji="1" lang="ja-JP" altLang="en-US" sz="800">
                <a:solidFill>
                  <a:schemeClr val="bg1"/>
                </a:solidFill>
                <a:latin typeface="メイリオ" panose="020B0604030504040204" pitchFamily="50" charset="-128"/>
                <a:ea typeface="メイリオ" panose="020B0604030504040204" pitchFamily="50" charset="-128"/>
              </a:rPr>
              <a:t>）</a:t>
            </a:r>
          </a:p>
        </p:txBody>
      </p:sp>
      <p:sp>
        <p:nvSpPr>
          <p:cNvPr id="15" name="正方形/長方形 14">
            <a:extLst>
              <a:ext uri="{FF2B5EF4-FFF2-40B4-BE49-F238E27FC236}">
                <a16:creationId xmlns:a16="http://schemas.microsoft.com/office/drawing/2014/main" id="{63A4DFD1-9E30-1E41-9D6E-BF8510285B37}"/>
              </a:ext>
            </a:extLst>
          </p:cNvPr>
          <p:cNvSpPr/>
          <p:nvPr/>
        </p:nvSpPr>
        <p:spPr>
          <a:xfrm>
            <a:off x="2072588" y="1950404"/>
            <a:ext cx="2039146" cy="1800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b="1" dirty="0">
                <a:solidFill>
                  <a:srgbClr val="FFFFFF"/>
                </a:solidFill>
                <a:latin typeface="メイリオ" panose="020B0604030504040204" pitchFamily="50" charset="-128"/>
                <a:ea typeface="メイリオ" panose="020B0604030504040204" pitchFamily="50" charset="-128"/>
                <a:cs typeface="ＭＳ Ｐゴシック"/>
              </a:rPr>
              <a:t>SaaS</a:t>
            </a:r>
            <a:endParaRPr kumimoji="1" lang="ja-JP" altLang="en-US" sz="1050" b="1"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6" name="正方形/長方形 15">
            <a:extLst>
              <a:ext uri="{FF2B5EF4-FFF2-40B4-BE49-F238E27FC236}">
                <a16:creationId xmlns:a16="http://schemas.microsoft.com/office/drawing/2014/main" id="{AE2B494A-72AD-3C49-ABF9-CE3232A02020}"/>
              </a:ext>
            </a:extLst>
          </p:cNvPr>
          <p:cNvSpPr/>
          <p:nvPr/>
        </p:nvSpPr>
        <p:spPr>
          <a:xfrm>
            <a:off x="2072588" y="2142684"/>
            <a:ext cx="2039146" cy="1800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b="1" dirty="0">
                <a:solidFill>
                  <a:srgbClr val="FFFFFF"/>
                </a:solidFill>
                <a:latin typeface="メイリオ" panose="020B0604030504040204" pitchFamily="50" charset="-128"/>
                <a:ea typeface="メイリオ" panose="020B0604030504040204" pitchFamily="50" charset="-128"/>
                <a:cs typeface="ＭＳ Ｐゴシック"/>
              </a:rPr>
              <a:t>PaaS</a:t>
            </a:r>
            <a:endParaRPr kumimoji="1" lang="ja-JP" altLang="en-US" sz="1050" b="1"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7" name="正方形/長方形 16">
            <a:extLst>
              <a:ext uri="{FF2B5EF4-FFF2-40B4-BE49-F238E27FC236}">
                <a16:creationId xmlns:a16="http://schemas.microsoft.com/office/drawing/2014/main" id="{0D543D46-6186-6C4B-BDC1-45A6DC85FA29}"/>
              </a:ext>
            </a:extLst>
          </p:cNvPr>
          <p:cNvSpPr/>
          <p:nvPr/>
        </p:nvSpPr>
        <p:spPr>
          <a:xfrm>
            <a:off x="2072588" y="2347195"/>
            <a:ext cx="2039146" cy="1800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b="1" dirty="0">
                <a:solidFill>
                  <a:srgbClr val="FFFFFF"/>
                </a:solidFill>
                <a:latin typeface="メイリオ" panose="020B0604030504040204" pitchFamily="50" charset="-128"/>
                <a:ea typeface="メイリオ" panose="020B0604030504040204" pitchFamily="50" charset="-128"/>
                <a:cs typeface="ＭＳ Ｐゴシック"/>
              </a:rPr>
              <a:t>IaaS</a:t>
            </a:r>
            <a:endParaRPr kumimoji="1" lang="ja-JP" altLang="en-US" sz="1050" b="1"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 name="正方形/長方形 17">
            <a:extLst>
              <a:ext uri="{FF2B5EF4-FFF2-40B4-BE49-F238E27FC236}">
                <a16:creationId xmlns:a16="http://schemas.microsoft.com/office/drawing/2014/main" id="{4E436B1B-8894-7A49-B6D3-3B5EBD0BD733}"/>
              </a:ext>
            </a:extLst>
          </p:cNvPr>
          <p:cNvSpPr/>
          <p:nvPr/>
        </p:nvSpPr>
        <p:spPr>
          <a:xfrm>
            <a:off x="2012907" y="1593461"/>
            <a:ext cx="2172467" cy="276999"/>
          </a:xfrm>
          <a:prstGeom prst="rect">
            <a:avLst/>
          </a:prstGeom>
        </p:spPr>
        <p:txBody>
          <a:bodyPr wrap="square">
            <a:spAutoFit/>
          </a:bodyPr>
          <a:lstStyle/>
          <a:p>
            <a:pPr algn="ctr"/>
            <a:r>
              <a:rPr lang="ja-JP" altLang="en-US" sz="1200">
                <a:solidFill>
                  <a:srgbClr val="FFFFFF"/>
                </a:solidFill>
                <a:latin typeface="メイリオ" panose="020B0604030504040204" pitchFamily="50" charset="-128"/>
                <a:ea typeface="メイリオ" panose="020B0604030504040204" pitchFamily="50" charset="-128"/>
                <a:cs typeface="ＭＳ Ｐゴシック"/>
              </a:rPr>
              <a:t>プライベート・クラウド</a:t>
            </a:r>
            <a:endParaRPr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9" name="テキスト ボックス 18">
            <a:extLst>
              <a:ext uri="{FF2B5EF4-FFF2-40B4-BE49-F238E27FC236}">
                <a16:creationId xmlns:a16="http://schemas.microsoft.com/office/drawing/2014/main" id="{E708D495-7A6F-D94E-88C9-CECC6CBAD638}"/>
              </a:ext>
            </a:extLst>
          </p:cNvPr>
          <p:cNvSpPr txBox="1"/>
          <p:nvPr/>
        </p:nvSpPr>
        <p:spPr>
          <a:xfrm>
            <a:off x="1900903" y="5876328"/>
            <a:ext cx="5378395" cy="369332"/>
          </a:xfrm>
          <a:prstGeom prst="rect">
            <a:avLst/>
          </a:prstGeom>
          <a:noFill/>
        </p:spPr>
        <p:txBody>
          <a:bodyPr wrap="none" rtlCol="0">
            <a:spAutoFit/>
          </a:bodyPr>
          <a:lstStyle/>
          <a:p>
            <a:pPr algn="ctr"/>
            <a:r>
              <a:rPr kumimoji="1" lang="ja-JP" altLang="en-US" b="1">
                <a:solidFill>
                  <a:srgbClr val="0070C0"/>
                </a:solidFill>
                <a:latin typeface="メイリオ" panose="020B0604030504040204" pitchFamily="50" charset="-128"/>
                <a:ea typeface="メイリオ" panose="020B0604030504040204" pitchFamily="50" charset="-128"/>
              </a:rPr>
              <a:t>パブリック･クラウド</a:t>
            </a:r>
            <a:r>
              <a:rPr kumimoji="1" lang="ja-JP" altLang="en-US">
                <a:solidFill>
                  <a:srgbClr val="0070C0"/>
                </a:solidFill>
                <a:latin typeface="メイリオ" panose="020B0604030504040204" pitchFamily="50" charset="-128"/>
                <a:ea typeface="メイリオ" panose="020B0604030504040204" pitchFamily="50" charset="-128"/>
              </a:rPr>
              <a:t>／クラウド事業者資産を使用</a:t>
            </a:r>
          </a:p>
        </p:txBody>
      </p:sp>
      <p:sp>
        <p:nvSpPr>
          <p:cNvPr id="20" name="テキスト ボックス 19">
            <a:extLst>
              <a:ext uri="{FF2B5EF4-FFF2-40B4-BE49-F238E27FC236}">
                <a16:creationId xmlns:a16="http://schemas.microsoft.com/office/drawing/2014/main" id="{C374C092-ECE7-2741-B852-CA9C6CCC347F}"/>
              </a:ext>
            </a:extLst>
          </p:cNvPr>
          <p:cNvSpPr txBox="1"/>
          <p:nvPr/>
        </p:nvSpPr>
        <p:spPr>
          <a:xfrm>
            <a:off x="2074031" y="1090761"/>
            <a:ext cx="5032147" cy="369332"/>
          </a:xfrm>
          <a:prstGeom prst="rect">
            <a:avLst/>
          </a:prstGeom>
          <a:noFill/>
        </p:spPr>
        <p:txBody>
          <a:bodyPr wrap="none" rtlCol="0">
            <a:spAutoFit/>
          </a:bodyPr>
          <a:lstStyle/>
          <a:p>
            <a:pPr algn="ctr"/>
            <a:r>
              <a:rPr kumimoji="1" lang="ja-JP" altLang="en-US" b="1">
                <a:solidFill>
                  <a:srgbClr val="C00000"/>
                </a:solidFill>
                <a:latin typeface="メイリオ" panose="020B0604030504040204" pitchFamily="50" charset="-128"/>
                <a:ea typeface="メイリオ" panose="020B0604030504040204" pitchFamily="50" charset="-128"/>
              </a:rPr>
              <a:t>オンプレミス・システム</a:t>
            </a:r>
            <a:r>
              <a:rPr lang="ja-JP" altLang="en-US">
                <a:solidFill>
                  <a:srgbClr val="C00000"/>
                </a:solidFill>
                <a:latin typeface="メイリオ" panose="020B0604030504040204" pitchFamily="50" charset="-128"/>
                <a:ea typeface="メイリオ" panose="020B0604030504040204" pitchFamily="50" charset="-128"/>
              </a:rPr>
              <a:t>／自社資産として所有</a:t>
            </a:r>
            <a:endParaRPr kumimoji="1" lang="ja-JP" altLang="en-US">
              <a:solidFill>
                <a:srgbClr val="C00000"/>
              </a:solidFill>
              <a:latin typeface="メイリオ" panose="020B0604030504040204" pitchFamily="50" charset="-128"/>
              <a:ea typeface="メイリオ" panose="020B0604030504040204" pitchFamily="50" charset="-128"/>
            </a:endParaRPr>
          </a:p>
        </p:txBody>
      </p:sp>
      <p:sp>
        <p:nvSpPr>
          <p:cNvPr id="24" name="上下矢印 23">
            <a:extLst>
              <a:ext uri="{FF2B5EF4-FFF2-40B4-BE49-F238E27FC236}">
                <a16:creationId xmlns:a16="http://schemas.microsoft.com/office/drawing/2014/main" id="{24B290D9-2274-3B49-A35E-0A55D19A0336}"/>
              </a:ext>
            </a:extLst>
          </p:cNvPr>
          <p:cNvSpPr/>
          <p:nvPr/>
        </p:nvSpPr>
        <p:spPr>
          <a:xfrm>
            <a:off x="2433899" y="2706108"/>
            <a:ext cx="4312407" cy="821107"/>
          </a:xfrm>
          <a:prstGeom prst="upDownArrow">
            <a:avLst>
              <a:gd name="adj1" fmla="val 61601"/>
              <a:gd name="adj2" fmla="val 32278"/>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3" name="テキスト ボックス 22">
            <a:extLst>
              <a:ext uri="{FF2B5EF4-FFF2-40B4-BE49-F238E27FC236}">
                <a16:creationId xmlns:a16="http://schemas.microsoft.com/office/drawing/2014/main" id="{4B50680B-DCF4-3340-A72D-6078D0718BF2}"/>
              </a:ext>
            </a:extLst>
          </p:cNvPr>
          <p:cNvSpPr txBox="1"/>
          <p:nvPr/>
        </p:nvSpPr>
        <p:spPr>
          <a:xfrm>
            <a:off x="3430169" y="2903044"/>
            <a:ext cx="2319866" cy="446276"/>
          </a:xfrm>
          <a:prstGeom prst="rect">
            <a:avLst/>
          </a:prstGeom>
          <a:noFill/>
        </p:spPr>
        <p:txBody>
          <a:bodyPr wrap="none" rtlCol="0">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ハイブリッド･クラウド</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900">
                <a:solidFill>
                  <a:schemeClr val="bg1"/>
                </a:solidFill>
                <a:latin typeface="メイリオ" panose="020B0604030504040204" pitchFamily="50" charset="-128"/>
                <a:ea typeface="メイリオ" panose="020B0604030504040204" pitchFamily="50" charset="-128"/>
              </a:rPr>
              <a:t>プライベートとパブリックの連係･</a:t>
            </a:r>
            <a:r>
              <a:rPr kumimoji="1" lang="ja-JP" altLang="en-US" sz="900">
                <a:solidFill>
                  <a:schemeClr val="bg1"/>
                </a:solidFill>
                <a:latin typeface="メイリオ" panose="020B0604030504040204" pitchFamily="50" charset="-128"/>
                <a:ea typeface="メイリオ" panose="020B0604030504040204" pitchFamily="50" charset="-128"/>
              </a:rPr>
              <a:t>組合せ</a:t>
            </a:r>
          </a:p>
        </p:txBody>
      </p:sp>
      <p:cxnSp>
        <p:nvCxnSpPr>
          <p:cNvPr id="29" name="直線コネクタ 28">
            <a:extLst>
              <a:ext uri="{FF2B5EF4-FFF2-40B4-BE49-F238E27FC236}">
                <a16:creationId xmlns:a16="http://schemas.microsoft.com/office/drawing/2014/main" id="{FE44FA6D-FDB9-D342-BE08-726046F66E08}"/>
              </a:ext>
            </a:extLst>
          </p:cNvPr>
          <p:cNvCxnSpPr>
            <a:cxnSpLocks/>
          </p:cNvCxnSpPr>
          <p:nvPr/>
        </p:nvCxnSpPr>
        <p:spPr>
          <a:xfrm>
            <a:off x="7999046" y="3426387"/>
            <a:ext cx="0" cy="2983134"/>
          </a:xfrm>
          <a:prstGeom prst="line">
            <a:avLst/>
          </a:prstGeom>
          <a:ln>
            <a:solidFill>
              <a:schemeClr val="accent6">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4C6026E6-3452-1149-B39E-AD808FD7D160}"/>
              </a:ext>
            </a:extLst>
          </p:cNvPr>
          <p:cNvSpPr txBox="1"/>
          <p:nvPr/>
        </p:nvSpPr>
        <p:spPr>
          <a:xfrm>
            <a:off x="7998720" y="4040499"/>
            <a:ext cx="569387" cy="1823576"/>
          </a:xfrm>
          <a:prstGeom prst="rect">
            <a:avLst/>
          </a:prstGeom>
          <a:noFill/>
        </p:spPr>
        <p:txBody>
          <a:bodyPr vert="eaVert" wrap="none" rtlCol="0">
            <a:spAutoFit/>
          </a:bodyPr>
          <a:lstStyle/>
          <a:p>
            <a:pPr algn="ctr"/>
            <a:r>
              <a:rPr kumimoji="1" lang="ja-JP" altLang="en-US" sz="1600" b="1">
                <a:solidFill>
                  <a:schemeClr val="accent6">
                    <a:lumMod val="50000"/>
                  </a:schemeClr>
                </a:solidFill>
                <a:latin typeface="メイリオ" panose="020B0604030504040204" pitchFamily="50" charset="-128"/>
                <a:ea typeface="メイリオ" panose="020B0604030504040204" pitchFamily="50" charset="-128"/>
              </a:rPr>
              <a:t>マルチ・クラウド</a:t>
            </a:r>
            <a:endParaRPr kumimoji="1" lang="en-US" altLang="ja-JP" sz="1600" b="1" dirty="0">
              <a:solidFill>
                <a:schemeClr val="accent6">
                  <a:lumMod val="50000"/>
                </a:schemeClr>
              </a:solidFill>
              <a:latin typeface="メイリオ" panose="020B0604030504040204" pitchFamily="50" charset="-128"/>
              <a:ea typeface="メイリオ" panose="020B0604030504040204" pitchFamily="50" charset="-128"/>
            </a:endParaRPr>
          </a:p>
          <a:p>
            <a:pPr algn="ctr"/>
            <a:r>
              <a:rPr lang="ja-JP" altLang="en-US" sz="900">
                <a:solidFill>
                  <a:schemeClr val="accent6">
                    <a:lumMod val="50000"/>
                  </a:schemeClr>
                </a:solidFill>
                <a:latin typeface="メイリオ" panose="020B0604030504040204" pitchFamily="50" charset="-128"/>
                <a:ea typeface="メイリオ" panose="020B0604030504040204" pitchFamily="50" charset="-128"/>
              </a:rPr>
              <a:t>複数のパブリックを連係・組合せ</a:t>
            </a:r>
            <a:endParaRPr kumimoji="1" lang="ja-JP" altLang="en-US" sz="900">
              <a:solidFill>
                <a:schemeClr val="accent6">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51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9D28A-08C9-8847-A30F-1AB080200462}"/>
              </a:ext>
            </a:extLst>
          </p:cNvPr>
          <p:cNvSpPr>
            <a:spLocks noGrp="1"/>
          </p:cNvSpPr>
          <p:nvPr>
            <p:ph type="title"/>
          </p:nvPr>
        </p:nvSpPr>
        <p:spPr>
          <a:xfrm>
            <a:off x="230400" y="266400"/>
            <a:ext cx="8686800" cy="416221"/>
          </a:xfrm>
        </p:spPr>
        <p:txBody>
          <a:bodyPr lIns="0" rIns="0"/>
          <a:lstStyle/>
          <a:p>
            <a:r>
              <a:rPr kumimoji="1" lang="ja-JP" altLang="en-US" sz="2700" dirty="0"/>
              <a:t>クラウドのメリットを活かせる</a:t>
            </a:r>
            <a:r>
              <a:rPr kumimoji="1" lang="en-US" altLang="ja-JP" sz="2700" dirty="0"/>
              <a:t>4</a:t>
            </a:r>
            <a:r>
              <a:rPr lang="ja-JP" altLang="en-US" sz="2700" dirty="0" err="1"/>
              <a:t>つ</a:t>
            </a:r>
            <a:r>
              <a:rPr kumimoji="1" lang="ja-JP" altLang="en-US" sz="2700" dirty="0" err="1"/>
              <a:t>の</a:t>
            </a:r>
            <a:r>
              <a:rPr kumimoji="1" lang="ja-JP" altLang="en-US" sz="2700" dirty="0"/>
              <a:t>パターン</a:t>
            </a:r>
          </a:p>
        </p:txBody>
      </p:sp>
      <p:sp>
        <p:nvSpPr>
          <p:cNvPr id="4" name="正方形/長方形 3">
            <a:extLst>
              <a:ext uri="{FF2B5EF4-FFF2-40B4-BE49-F238E27FC236}">
                <a16:creationId xmlns:a16="http://schemas.microsoft.com/office/drawing/2014/main" id="{5F4BB5D4-C054-4741-B6AC-995970628547}"/>
              </a:ext>
            </a:extLst>
          </p:cNvPr>
          <p:cNvSpPr/>
          <p:nvPr/>
        </p:nvSpPr>
        <p:spPr>
          <a:xfrm>
            <a:off x="277143" y="834610"/>
            <a:ext cx="4114800" cy="26196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2DDD67E8-0F40-0541-8AAD-51E6D4EB8DDB}"/>
              </a:ext>
            </a:extLst>
          </p:cNvPr>
          <p:cNvSpPr/>
          <p:nvPr/>
        </p:nvSpPr>
        <p:spPr>
          <a:xfrm>
            <a:off x="277143" y="3937631"/>
            <a:ext cx="4114800" cy="26196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7900A26E-258E-8243-9F8B-FF549C1A0D63}"/>
              </a:ext>
            </a:extLst>
          </p:cNvPr>
          <p:cNvSpPr/>
          <p:nvPr/>
        </p:nvSpPr>
        <p:spPr>
          <a:xfrm>
            <a:off x="4745879" y="834610"/>
            <a:ext cx="4114800" cy="26196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EFA3416-F0A3-C144-923C-07C7DBF27DC7}"/>
              </a:ext>
            </a:extLst>
          </p:cNvPr>
          <p:cNvSpPr/>
          <p:nvPr/>
        </p:nvSpPr>
        <p:spPr>
          <a:xfrm>
            <a:off x="4745879" y="3937631"/>
            <a:ext cx="4114800" cy="26196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矢印コネクタ 8">
            <a:extLst>
              <a:ext uri="{FF2B5EF4-FFF2-40B4-BE49-F238E27FC236}">
                <a16:creationId xmlns:a16="http://schemas.microsoft.com/office/drawing/2014/main" id="{AC0BD230-5069-AA45-8CBA-1E0E8A9D61E2}"/>
              </a:ext>
            </a:extLst>
          </p:cNvPr>
          <p:cNvCxnSpPr/>
          <p:nvPr/>
        </p:nvCxnSpPr>
        <p:spPr>
          <a:xfrm flipV="1">
            <a:off x="592240" y="976713"/>
            <a:ext cx="0" cy="137160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FD425306-4D6A-C449-9CE2-D27F8E6B1351}"/>
              </a:ext>
            </a:extLst>
          </p:cNvPr>
          <p:cNvCxnSpPr>
            <a:cxnSpLocks/>
          </p:cNvCxnSpPr>
          <p:nvPr/>
        </p:nvCxnSpPr>
        <p:spPr>
          <a:xfrm>
            <a:off x="592240" y="2348313"/>
            <a:ext cx="3503141" cy="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E6EA195C-58A2-944F-854E-54FB55DA765D}"/>
              </a:ext>
            </a:extLst>
          </p:cNvPr>
          <p:cNvSpPr txBox="1"/>
          <p:nvPr/>
        </p:nvSpPr>
        <p:spPr>
          <a:xfrm>
            <a:off x="554962" y="933262"/>
            <a:ext cx="346249" cy="361637"/>
          </a:xfrm>
          <a:prstGeom prst="rect">
            <a:avLst/>
          </a:prstGeom>
          <a:noFill/>
        </p:spPr>
        <p:txBody>
          <a:bodyPr vert="eaVert"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負荷</a:t>
            </a:r>
          </a:p>
        </p:txBody>
      </p:sp>
      <p:sp>
        <p:nvSpPr>
          <p:cNvPr id="14" name="テキスト ボックス 13">
            <a:extLst>
              <a:ext uri="{FF2B5EF4-FFF2-40B4-BE49-F238E27FC236}">
                <a16:creationId xmlns:a16="http://schemas.microsoft.com/office/drawing/2014/main" id="{7DE49755-6B3F-0B42-AC2F-03FBC2AB215C}"/>
              </a:ext>
            </a:extLst>
          </p:cNvPr>
          <p:cNvSpPr txBox="1"/>
          <p:nvPr/>
        </p:nvSpPr>
        <p:spPr>
          <a:xfrm>
            <a:off x="3744970" y="2102805"/>
            <a:ext cx="453970" cy="253916"/>
          </a:xfrm>
          <a:prstGeom prst="rect">
            <a:avLst/>
          </a:prstGeom>
          <a:noFill/>
        </p:spPr>
        <p:txBody>
          <a:bodyPr vert="horz"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時間</a:t>
            </a:r>
          </a:p>
        </p:txBody>
      </p:sp>
      <p:cxnSp>
        <p:nvCxnSpPr>
          <p:cNvPr id="16" name="直線矢印コネクタ 15">
            <a:extLst>
              <a:ext uri="{FF2B5EF4-FFF2-40B4-BE49-F238E27FC236}">
                <a16:creationId xmlns:a16="http://schemas.microsoft.com/office/drawing/2014/main" id="{B21ED344-8EDF-3645-BE93-2DD89DD4F243}"/>
              </a:ext>
            </a:extLst>
          </p:cNvPr>
          <p:cNvCxnSpPr>
            <a:cxnSpLocks/>
          </p:cNvCxnSpPr>
          <p:nvPr/>
        </p:nvCxnSpPr>
        <p:spPr>
          <a:xfrm>
            <a:off x="2932347" y="1460684"/>
            <a:ext cx="1130990"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9443B191-1EA7-8546-A08C-269559215800}"/>
              </a:ext>
            </a:extLst>
          </p:cNvPr>
          <p:cNvCxnSpPr>
            <a:cxnSpLocks/>
          </p:cNvCxnSpPr>
          <p:nvPr/>
        </p:nvCxnSpPr>
        <p:spPr>
          <a:xfrm>
            <a:off x="637624" y="1924658"/>
            <a:ext cx="1114304" cy="1"/>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9027D9A0-54FC-DD4D-B91F-7529C905B832}"/>
              </a:ext>
            </a:extLst>
          </p:cNvPr>
          <p:cNvCxnSpPr/>
          <p:nvPr/>
        </p:nvCxnSpPr>
        <p:spPr>
          <a:xfrm flipV="1">
            <a:off x="1746097" y="976713"/>
            <a:ext cx="0" cy="1371600"/>
          </a:xfrm>
          <a:prstGeom prst="straightConnector1">
            <a:avLst/>
          </a:prstGeom>
          <a:ln w="12700">
            <a:solidFill>
              <a:schemeClr val="bg1">
                <a:lumMod val="50000"/>
              </a:schemeClr>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621FABC4-2502-D24D-B072-75A687EDBC2A}"/>
              </a:ext>
            </a:extLst>
          </p:cNvPr>
          <p:cNvCxnSpPr/>
          <p:nvPr/>
        </p:nvCxnSpPr>
        <p:spPr>
          <a:xfrm flipV="1">
            <a:off x="2907632" y="976713"/>
            <a:ext cx="0" cy="1371600"/>
          </a:xfrm>
          <a:prstGeom prst="straightConnector1">
            <a:avLst/>
          </a:prstGeom>
          <a:ln w="12700">
            <a:solidFill>
              <a:schemeClr val="bg1">
                <a:lumMod val="50000"/>
              </a:schemeClr>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61AE54E0-72FC-B64E-8201-C88814C135D2}"/>
              </a:ext>
            </a:extLst>
          </p:cNvPr>
          <p:cNvSpPr txBox="1"/>
          <p:nvPr/>
        </p:nvSpPr>
        <p:spPr>
          <a:xfrm>
            <a:off x="277143" y="2579138"/>
            <a:ext cx="4114799" cy="892552"/>
          </a:xfrm>
          <a:prstGeom prst="rect">
            <a:avLst/>
          </a:prstGeom>
          <a:noFill/>
        </p:spPr>
        <p:txBody>
          <a:bodyPr wrap="square" rtlCol="0">
            <a:spAutoFit/>
          </a:bodyPr>
          <a:lstStyle/>
          <a:p>
            <a:r>
              <a:rPr kumimoji="1" lang="en-US" altLang="ja-JP" sz="1600" b="1" dirty="0">
                <a:latin typeface="Meiryo" panose="020B0604030504040204" pitchFamily="34" charset="-128"/>
                <a:ea typeface="Meiryo" panose="020B0604030504040204" pitchFamily="34" charset="-128"/>
              </a:rPr>
              <a:t>On</a:t>
            </a:r>
            <a:r>
              <a:rPr kumimoji="1" lang="ja-JP" altLang="en-US" sz="1600" b="1" dirty="0">
                <a:latin typeface="Meiryo" panose="020B0604030504040204" pitchFamily="34" charset="-128"/>
                <a:ea typeface="Meiryo" panose="020B0604030504040204" pitchFamily="34" charset="-128"/>
              </a:rPr>
              <a:t>と</a:t>
            </a:r>
            <a:r>
              <a:rPr kumimoji="1" lang="en-US" altLang="ja-JP" sz="1600" b="1" dirty="0">
                <a:latin typeface="Meiryo" panose="020B0604030504040204" pitchFamily="34" charset="-128"/>
                <a:ea typeface="Meiryo" panose="020B0604030504040204" pitchFamily="34" charset="-128"/>
              </a:rPr>
              <a:t>Off</a:t>
            </a:r>
            <a:r>
              <a:rPr kumimoji="1" lang="ja-JP" altLang="en-US" sz="1200" dirty="0">
                <a:latin typeface="Meiryo" panose="020B0604030504040204" pitchFamily="34" charset="-128"/>
                <a:ea typeface="Meiryo" panose="020B0604030504040204" pitchFamily="34" charset="-128"/>
              </a:rPr>
              <a:t>：キャンペーンサイトやバッチ処理などで一時的負荷が増大する場合、</a:t>
            </a:r>
            <a:r>
              <a:rPr lang="ja-JP" altLang="en-US" sz="1200" dirty="0">
                <a:latin typeface="Meiryo" panose="020B0604030504040204" pitchFamily="34" charset="-128"/>
                <a:ea typeface="Meiryo" panose="020B0604030504040204" pitchFamily="34" charset="-128"/>
              </a:rPr>
              <a:t>固定的な設備では過剰投資となってしまう可能性が高く、従量課金で使えることで、費用負担を最適化できる。</a:t>
            </a:r>
            <a:endParaRPr kumimoji="1" lang="en-US" altLang="ja-JP" sz="1200" dirty="0">
              <a:latin typeface="Meiryo" panose="020B0604030504040204" pitchFamily="34" charset="-128"/>
              <a:ea typeface="Meiryo" panose="020B0604030504040204" pitchFamily="34" charset="-128"/>
            </a:endParaRPr>
          </a:p>
        </p:txBody>
      </p:sp>
      <p:cxnSp>
        <p:nvCxnSpPr>
          <p:cNvPr id="24" name="直線矢印コネクタ 23">
            <a:extLst>
              <a:ext uri="{FF2B5EF4-FFF2-40B4-BE49-F238E27FC236}">
                <a16:creationId xmlns:a16="http://schemas.microsoft.com/office/drawing/2014/main" id="{AF21D112-B693-944A-A61E-ECE0EFA470B0}"/>
              </a:ext>
            </a:extLst>
          </p:cNvPr>
          <p:cNvCxnSpPr/>
          <p:nvPr/>
        </p:nvCxnSpPr>
        <p:spPr>
          <a:xfrm flipV="1">
            <a:off x="592240" y="4062286"/>
            <a:ext cx="0" cy="137160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0DC6AFB8-BB78-B342-A12C-5243A78355B1}"/>
              </a:ext>
            </a:extLst>
          </p:cNvPr>
          <p:cNvCxnSpPr>
            <a:cxnSpLocks/>
          </p:cNvCxnSpPr>
          <p:nvPr/>
        </p:nvCxnSpPr>
        <p:spPr>
          <a:xfrm>
            <a:off x="592240" y="5433886"/>
            <a:ext cx="3503141" cy="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3B4DB7B4-1CA8-C545-9F58-D053FD53A918}"/>
              </a:ext>
            </a:extLst>
          </p:cNvPr>
          <p:cNvSpPr txBox="1"/>
          <p:nvPr/>
        </p:nvSpPr>
        <p:spPr>
          <a:xfrm>
            <a:off x="554962" y="4018835"/>
            <a:ext cx="346249" cy="361637"/>
          </a:xfrm>
          <a:prstGeom prst="rect">
            <a:avLst/>
          </a:prstGeom>
          <a:noFill/>
        </p:spPr>
        <p:txBody>
          <a:bodyPr vert="eaVert"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負荷</a:t>
            </a:r>
          </a:p>
        </p:txBody>
      </p:sp>
      <p:sp>
        <p:nvSpPr>
          <p:cNvPr id="27" name="テキスト ボックス 26">
            <a:extLst>
              <a:ext uri="{FF2B5EF4-FFF2-40B4-BE49-F238E27FC236}">
                <a16:creationId xmlns:a16="http://schemas.microsoft.com/office/drawing/2014/main" id="{7E5338D2-EAD9-844F-B03F-91F1E4267D18}"/>
              </a:ext>
            </a:extLst>
          </p:cNvPr>
          <p:cNvSpPr txBox="1"/>
          <p:nvPr/>
        </p:nvSpPr>
        <p:spPr>
          <a:xfrm>
            <a:off x="3744970" y="5188378"/>
            <a:ext cx="453970" cy="253916"/>
          </a:xfrm>
          <a:prstGeom prst="rect">
            <a:avLst/>
          </a:prstGeom>
          <a:noFill/>
        </p:spPr>
        <p:txBody>
          <a:bodyPr vert="horz"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時間</a:t>
            </a:r>
          </a:p>
        </p:txBody>
      </p:sp>
      <p:sp>
        <p:nvSpPr>
          <p:cNvPr id="32" name="テキスト ボックス 31">
            <a:extLst>
              <a:ext uri="{FF2B5EF4-FFF2-40B4-BE49-F238E27FC236}">
                <a16:creationId xmlns:a16="http://schemas.microsoft.com/office/drawing/2014/main" id="{C3BE1017-83D9-C448-841D-AE0A2FADDB26}"/>
              </a:ext>
            </a:extLst>
          </p:cNvPr>
          <p:cNvSpPr txBox="1"/>
          <p:nvPr/>
        </p:nvSpPr>
        <p:spPr>
          <a:xfrm>
            <a:off x="277143" y="5664711"/>
            <a:ext cx="4114799" cy="892552"/>
          </a:xfrm>
          <a:prstGeom prst="rect">
            <a:avLst/>
          </a:prstGeom>
          <a:noFill/>
        </p:spPr>
        <p:txBody>
          <a:bodyPr wrap="square" rtlCol="0">
            <a:spAutoFit/>
          </a:bodyPr>
          <a:lstStyle/>
          <a:p>
            <a:r>
              <a:rPr kumimoji="1" lang="ja-JP" altLang="en-US" sz="1600" b="1">
                <a:latin typeface="Meiryo" panose="020B0604030504040204" pitchFamily="34" charset="-128"/>
                <a:ea typeface="Meiryo" panose="020B0604030504040204" pitchFamily="34" charset="-128"/>
              </a:rPr>
              <a:t>急激な成長</a:t>
            </a:r>
            <a:r>
              <a:rPr kumimoji="1" lang="ja-JP" altLang="en-US" sz="1200">
                <a:latin typeface="Meiryo" panose="020B0604030504040204" pitchFamily="34" charset="-128"/>
                <a:ea typeface="Meiryo" panose="020B0604030504040204" pitchFamily="34" charset="-128"/>
              </a:rPr>
              <a:t>：新しいサービスやゲームなどでは、予めユーザー数の増減を予測することが難しい。クラウドは初期投資不要であり、必要に応じて継続的にリソースを拡張できるスケーラビリティが行かせる</a:t>
            </a:r>
            <a:r>
              <a:rPr lang="ja-JP" altLang="en-US" sz="1200">
                <a:latin typeface="Meiryo" panose="020B0604030504040204" pitchFamily="34" charset="-128"/>
                <a:ea typeface="Meiryo" panose="020B0604030504040204" pitchFamily="34" charset="-128"/>
              </a:rPr>
              <a:t>。</a:t>
            </a:r>
            <a:endParaRPr kumimoji="1" lang="en-US" altLang="ja-JP" sz="1200" dirty="0">
              <a:latin typeface="Meiryo" panose="020B0604030504040204" pitchFamily="34" charset="-128"/>
              <a:ea typeface="Meiryo" panose="020B0604030504040204" pitchFamily="34" charset="-128"/>
            </a:endParaRPr>
          </a:p>
        </p:txBody>
      </p:sp>
      <p:sp>
        <p:nvSpPr>
          <p:cNvPr id="35" name="フリーフォーム 34">
            <a:extLst>
              <a:ext uri="{FF2B5EF4-FFF2-40B4-BE49-F238E27FC236}">
                <a16:creationId xmlns:a16="http://schemas.microsoft.com/office/drawing/2014/main" id="{B74B17AD-0E2E-2F41-9603-DB8F251C0132}"/>
              </a:ext>
            </a:extLst>
          </p:cNvPr>
          <p:cNvSpPr/>
          <p:nvPr/>
        </p:nvSpPr>
        <p:spPr>
          <a:xfrm>
            <a:off x="765235" y="4146577"/>
            <a:ext cx="3225113" cy="1192426"/>
          </a:xfrm>
          <a:custGeom>
            <a:avLst/>
            <a:gdLst>
              <a:gd name="connsiteX0" fmla="*/ 0 w 3237470"/>
              <a:gd name="connsiteY0" fmla="*/ 1180070 h 1180070"/>
              <a:gd name="connsiteX1" fmla="*/ 1760838 w 3237470"/>
              <a:gd name="connsiteY1" fmla="*/ 1062681 h 1180070"/>
              <a:gd name="connsiteX2" fmla="*/ 3237470 w 3237470"/>
              <a:gd name="connsiteY2" fmla="*/ 0 h 1180070"/>
              <a:gd name="connsiteX0" fmla="*/ 0 w 3237470"/>
              <a:gd name="connsiteY0" fmla="*/ 1180070 h 1212853"/>
              <a:gd name="connsiteX1" fmla="*/ 1760838 w 3237470"/>
              <a:gd name="connsiteY1" fmla="*/ 1062681 h 1212853"/>
              <a:gd name="connsiteX2" fmla="*/ 3237470 w 3237470"/>
              <a:gd name="connsiteY2" fmla="*/ 0 h 1212853"/>
              <a:gd name="connsiteX0" fmla="*/ 0 w 3225113"/>
              <a:gd name="connsiteY0" fmla="*/ 1248032 h 1248032"/>
              <a:gd name="connsiteX1" fmla="*/ 1748481 w 3225113"/>
              <a:gd name="connsiteY1" fmla="*/ 1062681 h 1248032"/>
              <a:gd name="connsiteX2" fmla="*/ 3225113 w 3225113"/>
              <a:gd name="connsiteY2" fmla="*/ 0 h 1248032"/>
              <a:gd name="connsiteX0" fmla="*/ 0 w 3225113"/>
              <a:gd name="connsiteY0" fmla="*/ 1248032 h 1248032"/>
              <a:gd name="connsiteX1" fmla="*/ 1865870 w 3225113"/>
              <a:gd name="connsiteY1" fmla="*/ 1068859 h 1248032"/>
              <a:gd name="connsiteX2" fmla="*/ 3225113 w 3225113"/>
              <a:gd name="connsiteY2" fmla="*/ 0 h 1248032"/>
              <a:gd name="connsiteX0" fmla="*/ 0 w 3225113"/>
              <a:gd name="connsiteY0" fmla="*/ 1248032 h 1248032"/>
              <a:gd name="connsiteX1" fmla="*/ 2045043 w 3225113"/>
              <a:gd name="connsiteY1" fmla="*/ 1037967 h 1248032"/>
              <a:gd name="connsiteX2" fmla="*/ 3225113 w 3225113"/>
              <a:gd name="connsiteY2" fmla="*/ 0 h 1248032"/>
              <a:gd name="connsiteX0" fmla="*/ 0 w 3225113"/>
              <a:gd name="connsiteY0" fmla="*/ 1248032 h 1248032"/>
              <a:gd name="connsiteX1" fmla="*/ 2045043 w 3225113"/>
              <a:gd name="connsiteY1" fmla="*/ 1037967 h 1248032"/>
              <a:gd name="connsiteX2" fmla="*/ 3225113 w 3225113"/>
              <a:gd name="connsiteY2" fmla="*/ 0 h 1248032"/>
            </a:gdLst>
            <a:ahLst/>
            <a:cxnLst>
              <a:cxn ang="0">
                <a:pos x="connsiteX0" y="connsiteY0"/>
              </a:cxn>
              <a:cxn ang="0">
                <a:pos x="connsiteX1" y="connsiteY1"/>
              </a:cxn>
              <a:cxn ang="0">
                <a:pos x="connsiteX2" y="connsiteY2"/>
              </a:cxn>
            </a:cxnLst>
            <a:rect l="l" t="t" r="r" b="b"/>
            <a:pathLst>
              <a:path w="3225113" h="1248032">
                <a:moveTo>
                  <a:pt x="0" y="1248032"/>
                </a:moveTo>
                <a:cubicBezTo>
                  <a:pt x="586946" y="1208902"/>
                  <a:pt x="1507524" y="1245972"/>
                  <a:pt x="2045043" y="1037967"/>
                </a:cubicBezTo>
                <a:cubicBezTo>
                  <a:pt x="2582562" y="829962"/>
                  <a:pt x="2812192" y="482428"/>
                  <a:pt x="3225113" y="0"/>
                </a:cubicBezTo>
              </a:path>
            </a:pathLst>
          </a:custGeom>
          <a:noFill/>
          <a:ln w="57150">
            <a:solidFill>
              <a:schemeClr val="bg1">
                <a:lumMod val="50000"/>
              </a:schemeClr>
            </a:solidFill>
            <a:headEnd type="none" w="med" len="med"/>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E1E530A4-863E-5746-8142-3F97C7E75BD3}"/>
              </a:ext>
            </a:extLst>
          </p:cNvPr>
          <p:cNvCxnSpPr/>
          <p:nvPr/>
        </p:nvCxnSpPr>
        <p:spPr>
          <a:xfrm flipV="1">
            <a:off x="5060975" y="959265"/>
            <a:ext cx="0" cy="137160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CCDD93F9-C377-534D-8A21-9247B14F74AC}"/>
              </a:ext>
            </a:extLst>
          </p:cNvPr>
          <p:cNvCxnSpPr>
            <a:cxnSpLocks/>
          </p:cNvCxnSpPr>
          <p:nvPr/>
        </p:nvCxnSpPr>
        <p:spPr>
          <a:xfrm>
            <a:off x="5060975" y="2330865"/>
            <a:ext cx="3503141" cy="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a:extLst>
              <a:ext uri="{FF2B5EF4-FFF2-40B4-BE49-F238E27FC236}">
                <a16:creationId xmlns:a16="http://schemas.microsoft.com/office/drawing/2014/main" id="{B2C89457-9072-F145-B17D-40073FC6C40C}"/>
              </a:ext>
            </a:extLst>
          </p:cNvPr>
          <p:cNvSpPr txBox="1"/>
          <p:nvPr/>
        </p:nvSpPr>
        <p:spPr>
          <a:xfrm>
            <a:off x="5023697" y="915814"/>
            <a:ext cx="346249" cy="361637"/>
          </a:xfrm>
          <a:prstGeom prst="rect">
            <a:avLst/>
          </a:prstGeom>
          <a:noFill/>
        </p:spPr>
        <p:txBody>
          <a:bodyPr vert="eaVert"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負荷</a:t>
            </a:r>
          </a:p>
        </p:txBody>
      </p:sp>
      <p:sp>
        <p:nvSpPr>
          <p:cNvPr id="39" name="テキスト ボックス 38">
            <a:extLst>
              <a:ext uri="{FF2B5EF4-FFF2-40B4-BE49-F238E27FC236}">
                <a16:creationId xmlns:a16="http://schemas.microsoft.com/office/drawing/2014/main" id="{8F5C5BA3-0F2D-454B-BE13-A5C6C5E77DFA}"/>
              </a:ext>
            </a:extLst>
          </p:cNvPr>
          <p:cNvSpPr txBox="1"/>
          <p:nvPr/>
        </p:nvSpPr>
        <p:spPr>
          <a:xfrm>
            <a:off x="8213705" y="2085357"/>
            <a:ext cx="453970" cy="253916"/>
          </a:xfrm>
          <a:prstGeom prst="rect">
            <a:avLst/>
          </a:prstGeom>
          <a:noFill/>
        </p:spPr>
        <p:txBody>
          <a:bodyPr vert="horz"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時間</a:t>
            </a:r>
          </a:p>
        </p:txBody>
      </p:sp>
      <p:cxnSp>
        <p:nvCxnSpPr>
          <p:cNvPr id="40" name="直線矢印コネクタ 39">
            <a:extLst>
              <a:ext uri="{FF2B5EF4-FFF2-40B4-BE49-F238E27FC236}">
                <a16:creationId xmlns:a16="http://schemas.microsoft.com/office/drawing/2014/main" id="{CD27DECA-2FE2-5E4B-9C4E-4CC90952F9B2}"/>
              </a:ext>
            </a:extLst>
          </p:cNvPr>
          <p:cNvCxnSpPr>
            <a:cxnSpLocks/>
          </p:cNvCxnSpPr>
          <p:nvPr/>
        </p:nvCxnSpPr>
        <p:spPr>
          <a:xfrm flipV="1">
            <a:off x="7380350" y="1967384"/>
            <a:ext cx="1150572" cy="1"/>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6345CE41-E6AD-6D40-A394-013CA3F1052A}"/>
              </a:ext>
            </a:extLst>
          </p:cNvPr>
          <p:cNvCxnSpPr>
            <a:cxnSpLocks/>
          </p:cNvCxnSpPr>
          <p:nvPr/>
        </p:nvCxnSpPr>
        <p:spPr>
          <a:xfrm>
            <a:off x="5110469" y="1957955"/>
            <a:ext cx="1104363"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A5249BEB-770C-2A41-973B-5494443A631C}"/>
              </a:ext>
            </a:extLst>
          </p:cNvPr>
          <p:cNvSpPr txBox="1"/>
          <p:nvPr/>
        </p:nvSpPr>
        <p:spPr>
          <a:xfrm>
            <a:off x="4745878" y="2561690"/>
            <a:ext cx="4114799" cy="892552"/>
          </a:xfrm>
          <a:prstGeom prst="rect">
            <a:avLst/>
          </a:prstGeom>
          <a:noFill/>
        </p:spPr>
        <p:txBody>
          <a:bodyPr wrap="square" rtlCol="0">
            <a:spAutoFit/>
          </a:bodyPr>
          <a:lstStyle/>
          <a:p>
            <a:r>
              <a:rPr kumimoji="1" lang="ja-JP" altLang="en-US" sz="1600" b="1" dirty="0">
                <a:latin typeface="Meiryo" panose="020B0604030504040204" pitchFamily="34" charset="-128"/>
                <a:ea typeface="Meiryo" panose="020B0604030504040204" pitchFamily="34" charset="-128"/>
              </a:rPr>
              <a:t>予測不可能な使用量の増大</a:t>
            </a:r>
            <a:r>
              <a:rPr kumimoji="1" lang="ja-JP" altLang="en-US" sz="1200" dirty="0">
                <a:latin typeface="Meiryo" panose="020B0604030504040204" pitchFamily="34" charset="-128"/>
                <a:ea typeface="Meiryo" panose="020B0604030504040204" pitchFamily="34" charset="-128"/>
              </a:rPr>
              <a:t>：人気商品の発売や期間限定セールなどで、トラフィックが急上昇し、スループットの低下や過負荷によるトラブルなどが予測されるとき、ダイナミックなリソースの増減で対応できる</a:t>
            </a:r>
            <a:r>
              <a:rPr lang="ja-JP" altLang="en-US" sz="1200" dirty="0">
                <a:latin typeface="Meiryo" panose="020B0604030504040204" pitchFamily="34" charset="-128"/>
                <a:ea typeface="Meiryo" panose="020B0604030504040204" pitchFamily="34" charset="-128"/>
              </a:rPr>
              <a:t>。</a:t>
            </a:r>
            <a:endParaRPr kumimoji="1" lang="en-US" altLang="ja-JP" sz="1200" dirty="0">
              <a:latin typeface="Meiryo" panose="020B0604030504040204" pitchFamily="34" charset="-128"/>
              <a:ea typeface="Meiryo" panose="020B0604030504040204" pitchFamily="34" charset="-128"/>
            </a:endParaRPr>
          </a:p>
        </p:txBody>
      </p:sp>
      <p:sp>
        <p:nvSpPr>
          <p:cNvPr id="47" name="フリーフォーム 46">
            <a:extLst>
              <a:ext uri="{FF2B5EF4-FFF2-40B4-BE49-F238E27FC236}">
                <a16:creationId xmlns:a16="http://schemas.microsoft.com/office/drawing/2014/main" id="{EB9769DB-9154-C04B-91CF-ACD801FFDE96}"/>
              </a:ext>
            </a:extLst>
          </p:cNvPr>
          <p:cNvSpPr/>
          <p:nvPr/>
        </p:nvSpPr>
        <p:spPr>
          <a:xfrm>
            <a:off x="6247225" y="1124966"/>
            <a:ext cx="1093573" cy="846466"/>
          </a:xfrm>
          <a:custGeom>
            <a:avLst/>
            <a:gdLst>
              <a:gd name="connsiteX0" fmla="*/ 0 w 1093573"/>
              <a:gd name="connsiteY0" fmla="*/ 778758 h 852898"/>
              <a:gd name="connsiteX1" fmla="*/ 488091 w 1093573"/>
              <a:gd name="connsiteY1" fmla="*/ 282 h 852898"/>
              <a:gd name="connsiteX2" fmla="*/ 1093573 w 1093573"/>
              <a:gd name="connsiteY2" fmla="*/ 852898 h 852898"/>
              <a:gd name="connsiteX3" fmla="*/ 1093573 w 1093573"/>
              <a:gd name="connsiteY3" fmla="*/ 852898 h 852898"/>
              <a:gd name="connsiteX0" fmla="*/ 0 w 1093573"/>
              <a:gd name="connsiteY0" fmla="*/ 772585 h 846725"/>
              <a:gd name="connsiteX1" fmla="*/ 543697 w 1093573"/>
              <a:gd name="connsiteY1" fmla="*/ 287 h 846725"/>
              <a:gd name="connsiteX2" fmla="*/ 1093573 w 1093573"/>
              <a:gd name="connsiteY2" fmla="*/ 846725 h 846725"/>
              <a:gd name="connsiteX3" fmla="*/ 1093573 w 1093573"/>
              <a:gd name="connsiteY3" fmla="*/ 846725 h 846725"/>
              <a:gd name="connsiteX0" fmla="*/ 0 w 1093573"/>
              <a:gd name="connsiteY0" fmla="*/ 772372 h 846512"/>
              <a:gd name="connsiteX1" fmla="*/ 543697 w 1093573"/>
              <a:gd name="connsiteY1" fmla="*/ 74 h 846512"/>
              <a:gd name="connsiteX2" fmla="*/ 1093573 w 1093573"/>
              <a:gd name="connsiteY2" fmla="*/ 846512 h 846512"/>
              <a:gd name="connsiteX3" fmla="*/ 1093573 w 1093573"/>
              <a:gd name="connsiteY3" fmla="*/ 846512 h 846512"/>
              <a:gd name="connsiteX0" fmla="*/ 0 w 1093573"/>
              <a:gd name="connsiteY0" fmla="*/ 772366 h 846506"/>
              <a:gd name="connsiteX1" fmla="*/ 543697 w 1093573"/>
              <a:gd name="connsiteY1" fmla="*/ 68 h 846506"/>
              <a:gd name="connsiteX2" fmla="*/ 1093573 w 1093573"/>
              <a:gd name="connsiteY2" fmla="*/ 846506 h 846506"/>
              <a:gd name="connsiteX3" fmla="*/ 1093573 w 1093573"/>
              <a:gd name="connsiteY3" fmla="*/ 846506 h 846506"/>
              <a:gd name="connsiteX0" fmla="*/ 0 w 1093573"/>
              <a:gd name="connsiteY0" fmla="*/ 821753 h 846466"/>
              <a:gd name="connsiteX1" fmla="*/ 543697 w 1093573"/>
              <a:gd name="connsiteY1" fmla="*/ 28 h 846466"/>
              <a:gd name="connsiteX2" fmla="*/ 1093573 w 1093573"/>
              <a:gd name="connsiteY2" fmla="*/ 846466 h 846466"/>
              <a:gd name="connsiteX3" fmla="*/ 1093573 w 1093573"/>
              <a:gd name="connsiteY3" fmla="*/ 846466 h 846466"/>
            </a:gdLst>
            <a:ahLst/>
            <a:cxnLst>
              <a:cxn ang="0">
                <a:pos x="connsiteX0" y="connsiteY0"/>
              </a:cxn>
              <a:cxn ang="0">
                <a:pos x="connsiteX1" y="connsiteY1"/>
              </a:cxn>
              <a:cxn ang="0">
                <a:pos x="connsiteX2" y="connsiteY2"/>
              </a:cxn>
              <a:cxn ang="0">
                <a:pos x="connsiteX3" y="connsiteY3"/>
              </a:cxn>
            </a:cxnLst>
            <a:rect l="l" t="t" r="r" b="b"/>
            <a:pathLst>
              <a:path w="1093573" h="846466">
                <a:moveTo>
                  <a:pt x="0" y="821753"/>
                </a:moveTo>
                <a:cubicBezTo>
                  <a:pt x="189985" y="463406"/>
                  <a:pt x="361435" y="-4091"/>
                  <a:pt x="543697" y="28"/>
                </a:cubicBezTo>
                <a:cubicBezTo>
                  <a:pt x="725959" y="4147"/>
                  <a:pt x="1001927" y="705393"/>
                  <a:pt x="1093573" y="846466"/>
                </a:cubicBezTo>
                <a:lnTo>
                  <a:pt x="1093573" y="846466"/>
                </a:lnTo>
              </a:path>
            </a:pathLst>
          </a:custGeom>
          <a:noFill/>
          <a:ln w="57150">
            <a:solidFill>
              <a:schemeClr val="bg1">
                <a:lumMod val="50000"/>
              </a:schemeClr>
            </a:solidFill>
            <a:headEnd type="none" w="med" len="med"/>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9" name="直線矢印コネクタ 48">
            <a:extLst>
              <a:ext uri="{FF2B5EF4-FFF2-40B4-BE49-F238E27FC236}">
                <a16:creationId xmlns:a16="http://schemas.microsoft.com/office/drawing/2014/main" id="{15513E3F-C259-FA4A-8B93-A89325012EE2}"/>
              </a:ext>
            </a:extLst>
          </p:cNvPr>
          <p:cNvCxnSpPr/>
          <p:nvPr/>
        </p:nvCxnSpPr>
        <p:spPr>
          <a:xfrm flipV="1">
            <a:off x="5054797" y="4036453"/>
            <a:ext cx="0" cy="137160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A35525B1-21B0-D44E-A1EE-1641E964FEF3}"/>
              </a:ext>
            </a:extLst>
          </p:cNvPr>
          <p:cNvCxnSpPr>
            <a:cxnSpLocks/>
          </p:cNvCxnSpPr>
          <p:nvPr/>
        </p:nvCxnSpPr>
        <p:spPr>
          <a:xfrm>
            <a:off x="5054797" y="5408053"/>
            <a:ext cx="3503141" cy="0"/>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1" name="テキスト ボックス 50">
            <a:extLst>
              <a:ext uri="{FF2B5EF4-FFF2-40B4-BE49-F238E27FC236}">
                <a16:creationId xmlns:a16="http://schemas.microsoft.com/office/drawing/2014/main" id="{02D12D78-1FC0-C445-AC32-A0D591F4D146}"/>
              </a:ext>
            </a:extLst>
          </p:cNvPr>
          <p:cNvSpPr txBox="1"/>
          <p:nvPr/>
        </p:nvSpPr>
        <p:spPr>
          <a:xfrm>
            <a:off x="5017519" y="3993002"/>
            <a:ext cx="346249" cy="361637"/>
          </a:xfrm>
          <a:prstGeom prst="rect">
            <a:avLst/>
          </a:prstGeom>
          <a:noFill/>
        </p:spPr>
        <p:txBody>
          <a:bodyPr vert="eaVert"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負荷</a:t>
            </a:r>
          </a:p>
        </p:txBody>
      </p:sp>
      <p:sp>
        <p:nvSpPr>
          <p:cNvPr id="52" name="テキスト ボックス 51">
            <a:extLst>
              <a:ext uri="{FF2B5EF4-FFF2-40B4-BE49-F238E27FC236}">
                <a16:creationId xmlns:a16="http://schemas.microsoft.com/office/drawing/2014/main" id="{F82F747E-9558-9340-BCB3-A7D200CC3E17}"/>
              </a:ext>
            </a:extLst>
          </p:cNvPr>
          <p:cNvSpPr txBox="1"/>
          <p:nvPr/>
        </p:nvSpPr>
        <p:spPr>
          <a:xfrm>
            <a:off x="8207527" y="5162545"/>
            <a:ext cx="453970" cy="253916"/>
          </a:xfrm>
          <a:prstGeom prst="rect">
            <a:avLst/>
          </a:prstGeom>
          <a:noFill/>
        </p:spPr>
        <p:txBody>
          <a:bodyPr vert="horz" wrap="none" rtlCol="0">
            <a:spAutoFit/>
          </a:bodyPr>
          <a:lstStyle/>
          <a:p>
            <a:r>
              <a:rPr kumimoji="1" lang="ja-JP" altLang="en-US" sz="1050">
                <a:solidFill>
                  <a:schemeClr val="tx1">
                    <a:lumMod val="50000"/>
                    <a:lumOff val="50000"/>
                  </a:schemeClr>
                </a:solidFill>
                <a:latin typeface="Meiryo" panose="020B0604030504040204" pitchFamily="34" charset="-128"/>
                <a:ea typeface="Meiryo" panose="020B0604030504040204" pitchFamily="34" charset="-128"/>
              </a:rPr>
              <a:t>時間</a:t>
            </a:r>
          </a:p>
        </p:txBody>
      </p:sp>
      <p:cxnSp>
        <p:nvCxnSpPr>
          <p:cNvPr id="53" name="直線矢印コネクタ 52">
            <a:extLst>
              <a:ext uri="{FF2B5EF4-FFF2-40B4-BE49-F238E27FC236}">
                <a16:creationId xmlns:a16="http://schemas.microsoft.com/office/drawing/2014/main" id="{28AE2DB3-5EDD-DC41-8A6C-A9937457A1CA}"/>
              </a:ext>
            </a:extLst>
          </p:cNvPr>
          <p:cNvCxnSpPr>
            <a:cxnSpLocks/>
          </p:cNvCxnSpPr>
          <p:nvPr/>
        </p:nvCxnSpPr>
        <p:spPr>
          <a:xfrm>
            <a:off x="6247225" y="5043555"/>
            <a:ext cx="402784"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95ED6025-F2CE-604F-87DA-4DAD66AF681B}"/>
              </a:ext>
            </a:extLst>
          </p:cNvPr>
          <p:cNvCxnSpPr>
            <a:cxnSpLocks/>
          </p:cNvCxnSpPr>
          <p:nvPr/>
        </p:nvCxnSpPr>
        <p:spPr>
          <a:xfrm>
            <a:off x="5110469" y="5047501"/>
            <a:ext cx="402784"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76E48103-9121-6745-AB37-D74D18EE381B}"/>
              </a:ext>
            </a:extLst>
          </p:cNvPr>
          <p:cNvSpPr txBox="1"/>
          <p:nvPr/>
        </p:nvSpPr>
        <p:spPr>
          <a:xfrm>
            <a:off x="4739700" y="5638878"/>
            <a:ext cx="4114799" cy="892552"/>
          </a:xfrm>
          <a:prstGeom prst="rect">
            <a:avLst/>
          </a:prstGeom>
          <a:noFill/>
        </p:spPr>
        <p:txBody>
          <a:bodyPr wrap="square" rtlCol="0">
            <a:spAutoFit/>
          </a:bodyPr>
          <a:lstStyle/>
          <a:p>
            <a:r>
              <a:rPr kumimoji="1" lang="ja-JP" altLang="en-US" sz="1600" b="1">
                <a:latin typeface="Meiryo" panose="020B0604030504040204" pitchFamily="34" charset="-128"/>
                <a:ea typeface="Meiryo" panose="020B0604030504040204" pitchFamily="34" charset="-128"/>
              </a:rPr>
              <a:t>周期的な使用量の増減</a:t>
            </a:r>
            <a:r>
              <a:rPr kumimoji="1" lang="ja-JP" altLang="en-US" sz="1200">
                <a:latin typeface="Meiryo" panose="020B0604030504040204" pitchFamily="34" charset="-128"/>
                <a:ea typeface="Meiryo" panose="020B0604030504040204" pitchFamily="34" charset="-128"/>
              </a:rPr>
              <a:t>：旅行シーズンやお歳暮シーズンなどでトラフィックが増加するサービスでは、固定的な設備を持つことは割高となるため、柔軟にリソースを増減できることでコスト最適が図れる</a:t>
            </a:r>
            <a:r>
              <a:rPr lang="ja-JP" altLang="en-US" sz="1200">
                <a:latin typeface="Meiryo" panose="020B0604030504040204" pitchFamily="34" charset="-128"/>
                <a:ea typeface="Meiryo" panose="020B0604030504040204" pitchFamily="34" charset="-128"/>
              </a:rPr>
              <a:t>。</a:t>
            </a:r>
            <a:endParaRPr kumimoji="1" lang="en-US" altLang="ja-JP" sz="1200" dirty="0">
              <a:latin typeface="Meiryo" panose="020B0604030504040204" pitchFamily="34" charset="-128"/>
              <a:ea typeface="Meiryo" panose="020B0604030504040204" pitchFamily="34" charset="-128"/>
            </a:endParaRPr>
          </a:p>
        </p:txBody>
      </p:sp>
      <p:sp>
        <p:nvSpPr>
          <p:cNvPr id="58" name="フリーフォーム 57">
            <a:extLst>
              <a:ext uri="{FF2B5EF4-FFF2-40B4-BE49-F238E27FC236}">
                <a16:creationId xmlns:a16="http://schemas.microsoft.com/office/drawing/2014/main" id="{66ACF6CF-6992-E44F-B58D-9265486ABB06}"/>
              </a:ext>
            </a:extLst>
          </p:cNvPr>
          <p:cNvSpPr/>
          <p:nvPr/>
        </p:nvSpPr>
        <p:spPr>
          <a:xfrm>
            <a:off x="5544146" y="4245052"/>
            <a:ext cx="644615" cy="846466"/>
          </a:xfrm>
          <a:custGeom>
            <a:avLst/>
            <a:gdLst>
              <a:gd name="connsiteX0" fmla="*/ 0 w 1093573"/>
              <a:gd name="connsiteY0" fmla="*/ 778758 h 852898"/>
              <a:gd name="connsiteX1" fmla="*/ 488091 w 1093573"/>
              <a:gd name="connsiteY1" fmla="*/ 282 h 852898"/>
              <a:gd name="connsiteX2" fmla="*/ 1093573 w 1093573"/>
              <a:gd name="connsiteY2" fmla="*/ 852898 h 852898"/>
              <a:gd name="connsiteX3" fmla="*/ 1093573 w 1093573"/>
              <a:gd name="connsiteY3" fmla="*/ 852898 h 852898"/>
              <a:gd name="connsiteX0" fmla="*/ 0 w 1093573"/>
              <a:gd name="connsiteY0" fmla="*/ 772585 h 846725"/>
              <a:gd name="connsiteX1" fmla="*/ 543697 w 1093573"/>
              <a:gd name="connsiteY1" fmla="*/ 287 h 846725"/>
              <a:gd name="connsiteX2" fmla="*/ 1093573 w 1093573"/>
              <a:gd name="connsiteY2" fmla="*/ 846725 h 846725"/>
              <a:gd name="connsiteX3" fmla="*/ 1093573 w 1093573"/>
              <a:gd name="connsiteY3" fmla="*/ 846725 h 846725"/>
              <a:gd name="connsiteX0" fmla="*/ 0 w 1093573"/>
              <a:gd name="connsiteY0" fmla="*/ 772372 h 846512"/>
              <a:gd name="connsiteX1" fmla="*/ 543697 w 1093573"/>
              <a:gd name="connsiteY1" fmla="*/ 74 h 846512"/>
              <a:gd name="connsiteX2" fmla="*/ 1093573 w 1093573"/>
              <a:gd name="connsiteY2" fmla="*/ 846512 h 846512"/>
              <a:gd name="connsiteX3" fmla="*/ 1093573 w 1093573"/>
              <a:gd name="connsiteY3" fmla="*/ 846512 h 846512"/>
              <a:gd name="connsiteX0" fmla="*/ 0 w 1093573"/>
              <a:gd name="connsiteY0" fmla="*/ 772366 h 846506"/>
              <a:gd name="connsiteX1" fmla="*/ 543697 w 1093573"/>
              <a:gd name="connsiteY1" fmla="*/ 68 h 846506"/>
              <a:gd name="connsiteX2" fmla="*/ 1093573 w 1093573"/>
              <a:gd name="connsiteY2" fmla="*/ 846506 h 846506"/>
              <a:gd name="connsiteX3" fmla="*/ 1093573 w 1093573"/>
              <a:gd name="connsiteY3" fmla="*/ 846506 h 846506"/>
              <a:gd name="connsiteX0" fmla="*/ 0 w 1093573"/>
              <a:gd name="connsiteY0" fmla="*/ 821753 h 846466"/>
              <a:gd name="connsiteX1" fmla="*/ 543697 w 1093573"/>
              <a:gd name="connsiteY1" fmla="*/ 28 h 846466"/>
              <a:gd name="connsiteX2" fmla="*/ 1093573 w 1093573"/>
              <a:gd name="connsiteY2" fmla="*/ 846466 h 846466"/>
              <a:gd name="connsiteX3" fmla="*/ 1093573 w 1093573"/>
              <a:gd name="connsiteY3" fmla="*/ 846466 h 846466"/>
            </a:gdLst>
            <a:ahLst/>
            <a:cxnLst>
              <a:cxn ang="0">
                <a:pos x="connsiteX0" y="connsiteY0"/>
              </a:cxn>
              <a:cxn ang="0">
                <a:pos x="connsiteX1" y="connsiteY1"/>
              </a:cxn>
              <a:cxn ang="0">
                <a:pos x="connsiteX2" y="connsiteY2"/>
              </a:cxn>
              <a:cxn ang="0">
                <a:pos x="connsiteX3" y="connsiteY3"/>
              </a:cxn>
            </a:cxnLst>
            <a:rect l="l" t="t" r="r" b="b"/>
            <a:pathLst>
              <a:path w="1093573" h="846466">
                <a:moveTo>
                  <a:pt x="0" y="821753"/>
                </a:moveTo>
                <a:cubicBezTo>
                  <a:pt x="189985" y="463406"/>
                  <a:pt x="361435" y="-4091"/>
                  <a:pt x="543697" y="28"/>
                </a:cubicBezTo>
                <a:cubicBezTo>
                  <a:pt x="725959" y="4147"/>
                  <a:pt x="1001927" y="705393"/>
                  <a:pt x="1093573" y="846466"/>
                </a:cubicBezTo>
                <a:lnTo>
                  <a:pt x="1093573" y="846466"/>
                </a:lnTo>
              </a:path>
            </a:pathLst>
          </a:custGeom>
          <a:noFill/>
          <a:ln w="57150">
            <a:solidFill>
              <a:schemeClr val="bg1">
                <a:lumMod val="50000"/>
              </a:schemeClr>
            </a:solidFill>
            <a:headEnd type="none" w="med" len="med"/>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id="{1B39C06B-43C5-9547-A3A8-DD8183F9839F}"/>
              </a:ext>
            </a:extLst>
          </p:cNvPr>
          <p:cNvCxnSpPr>
            <a:cxnSpLocks/>
          </p:cNvCxnSpPr>
          <p:nvPr/>
        </p:nvCxnSpPr>
        <p:spPr>
          <a:xfrm>
            <a:off x="7340798" y="5043555"/>
            <a:ext cx="402784"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2" name="フリーフォーム 71">
            <a:extLst>
              <a:ext uri="{FF2B5EF4-FFF2-40B4-BE49-F238E27FC236}">
                <a16:creationId xmlns:a16="http://schemas.microsoft.com/office/drawing/2014/main" id="{13C8FFD0-04CA-894B-83CF-939CF21C8E07}"/>
              </a:ext>
            </a:extLst>
          </p:cNvPr>
          <p:cNvSpPr/>
          <p:nvPr/>
        </p:nvSpPr>
        <p:spPr>
          <a:xfrm>
            <a:off x="6648416" y="4245052"/>
            <a:ext cx="644615" cy="846466"/>
          </a:xfrm>
          <a:custGeom>
            <a:avLst/>
            <a:gdLst>
              <a:gd name="connsiteX0" fmla="*/ 0 w 1093573"/>
              <a:gd name="connsiteY0" fmla="*/ 778758 h 852898"/>
              <a:gd name="connsiteX1" fmla="*/ 488091 w 1093573"/>
              <a:gd name="connsiteY1" fmla="*/ 282 h 852898"/>
              <a:gd name="connsiteX2" fmla="*/ 1093573 w 1093573"/>
              <a:gd name="connsiteY2" fmla="*/ 852898 h 852898"/>
              <a:gd name="connsiteX3" fmla="*/ 1093573 w 1093573"/>
              <a:gd name="connsiteY3" fmla="*/ 852898 h 852898"/>
              <a:gd name="connsiteX0" fmla="*/ 0 w 1093573"/>
              <a:gd name="connsiteY0" fmla="*/ 772585 h 846725"/>
              <a:gd name="connsiteX1" fmla="*/ 543697 w 1093573"/>
              <a:gd name="connsiteY1" fmla="*/ 287 h 846725"/>
              <a:gd name="connsiteX2" fmla="*/ 1093573 w 1093573"/>
              <a:gd name="connsiteY2" fmla="*/ 846725 h 846725"/>
              <a:gd name="connsiteX3" fmla="*/ 1093573 w 1093573"/>
              <a:gd name="connsiteY3" fmla="*/ 846725 h 846725"/>
              <a:gd name="connsiteX0" fmla="*/ 0 w 1093573"/>
              <a:gd name="connsiteY0" fmla="*/ 772372 h 846512"/>
              <a:gd name="connsiteX1" fmla="*/ 543697 w 1093573"/>
              <a:gd name="connsiteY1" fmla="*/ 74 h 846512"/>
              <a:gd name="connsiteX2" fmla="*/ 1093573 w 1093573"/>
              <a:gd name="connsiteY2" fmla="*/ 846512 h 846512"/>
              <a:gd name="connsiteX3" fmla="*/ 1093573 w 1093573"/>
              <a:gd name="connsiteY3" fmla="*/ 846512 h 846512"/>
              <a:gd name="connsiteX0" fmla="*/ 0 w 1093573"/>
              <a:gd name="connsiteY0" fmla="*/ 772366 h 846506"/>
              <a:gd name="connsiteX1" fmla="*/ 543697 w 1093573"/>
              <a:gd name="connsiteY1" fmla="*/ 68 h 846506"/>
              <a:gd name="connsiteX2" fmla="*/ 1093573 w 1093573"/>
              <a:gd name="connsiteY2" fmla="*/ 846506 h 846506"/>
              <a:gd name="connsiteX3" fmla="*/ 1093573 w 1093573"/>
              <a:gd name="connsiteY3" fmla="*/ 846506 h 846506"/>
              <a:gd name="connsiteX0" fmla="*/ 0 w 1093573"/>
              <a:gd name="connsiteY0" fmla="*/ 821753 h 846466"/>
              <a:gd name="connsiteX1" fmla="*/ 543697 w 1093573"/>
              <a:gd name="connsiteY1" fmla="*/ 28 h 846466"/>
              <a:gd name="connsiteX2" fmla="*/ 1093573 w 1093573"/>
              <a:gd name="connsiteY2" fmla="*/ 846466 h 846466"/>
              <a:gd name="connsiteX3" fmla="*/ 1093573 w 1093573"/>
              <a:gd name="connsiteY3" fmla="*/ 846466 h 846466"/>
            </a:gdLst>
            <a:ahLst/>
            <a:cxnLst>
              <a:cxn ang="0">
                <a:pos x="connsiteX0" y="connsiteY0"/>
              </a:cxn>
              <a:cxn ang="0">
                <a:pos x="connsiteX1" y="connsiteY1"/>
              </a:cxn>
              <a:cxn ang="0">
                <a:pos x="connsiteX2" y="connsiteY2"/>
              </a:cxn>
              <a:cxn ang="0">
                <a:pos x="connsiteX3" y="connsiteY3"/>
              </a:cxn>
            </a:cxnLst>
            <a:rect l="l" t="t" r="r" b="b"/>
            <a:pathLst>
              <a:path w="1093573" h="846466">
                <a:moveTo>
                  <a:pt x="0" y="821753"/>
                </a:moveTo>
                <a:cubicBezTo>
                  <a:pt x="189985" y="463406"/>
                  <a:pt x="361435" y="-4091"/>
                  <a:pt x="543697" y="28"/>
                </a:cubicBezTo>
                <a:cubicBezTo>
                  <a:pt x="725959" y="4147"/>
                  <a:pt x="1001927" y="705393"/>
                  <a:pt x="1093573" y="846466"/>
                </a:cubicBezTo>
                <a:lnTo>
                  <a:pt x="1093573" y="846466"/>
                </a:lnTo>
              </a:path>
            </a:pathLst>
          </a:custGeom>
          <a:noFill/>
          <a:ln w="57150">
            <a:solidFill>
              <a:schemeClr val="bg1">
                <a:lumMod val="50000"/>
              </a:schemeClr>
            </a:solidFill>
            <a:headEnd type="none" w="med" len="med"/>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3" name="フリーフォーム 72">
            <a:extLst>
              <a:ext uri="{FF2B5EF4-FFF2-40B4-BE49-F238E27FC236}">
                <a16:creationId xmlns:a16="http://schemas.microsoft.com/office/drawing/2014/main" id="{9BCDA741-63D7-EF46-9447-7BB7AE352B6E}"/>
              </a:ext>
            </a:extLst>
          </p:cNvPr>
          <p:cNvSpPr/>
          <p:nvPr/>
        </p:nvSpPr>
        <p:spPr>
          <a:xfrm>
            <a:off x="7765042" y="4245052"/>
            <a:ext cx="644615" cy="846466"/>
          </a:xfrm>
          <a:custGeom>
            <a:avLst/>
            <a:gdLst>
              <a:gd name="connsiteX0" fmla="*/ 0 w 1093573"/>
              <a:gd name="connsiteY0" fmla="*/ 778758 h 852898"/>
              <a:gd name="connsiteX1" fmla="*/ 488091 w 1093573"/>
              <a:gd name="connsiteY1" fmla="*/ 282 h 852898"/>
              <a:gd name="connsiteX2" fmla="*/ 1093573 w 1093573"/>
              <a:gd name="connsiteY2" fmla="*/ 852898 h 852898"/>
              <a:gd name="connsiteX3" fmla="*/ 1093573 w 1093573"/>
              <a:gd name="connsiteY3" fmla="*/ 852898 h 852898"/>
              <a:gd name="connsiteX0" fmla="*/ 0 w 1093573"/>
              <a:gd name="connsiteY0" fmla="*/ 772585 h 846725"/>
              <a:gd name="connsiteX1" fmla="*/ 543697 w 1093573"/>
              <a:gd name="connsiteY1" fmla="*/ 287 h 846725"/>
              <a:gd name="connsiteX2" fmla="*/ 1093573 w 1093573"/>
              <a:gd name="connsiteY2" fmla="*/ 846725 h 846725"/>
              <a:gd name="connsiteX3" fmla="*/ 1093573 w 1093573"/>
              <a:gd name="connsiteY3" fmla="*/ 846725 h 846725"/>
              <a:gd name="connsiteX0" fmla="*/ 0 w 1093573"/>
              <a:gd name="connsiteY0" fmla="*/ 772372 h 846512"/>
              <a:gd name="connsiteX1" fmla="*/ 543697 w 1093573"/>
              <a:gd name="connsiteY1" fmla="*/ 74 h 846512"/>
              <a:gd name="connsiteX2" fmla="*/ 1093573 w 1093573"/>
              <a:gd name="connsiteY2" fmla="*/ 846512 h 846512"/>
              <a:gd name="connsiteX3" fmla="*/ 1093573 w 1093573"/>
              <a:gd name="connsiteY3" fmla="*/ 846512 h 846512"/>
              <a:gd name="connsiteX0" fmla="*/ 0 w 1093573"/>
              <a:gd name="connsiteY0" fmla="*/ 772366 h 846506"/>
              <a:gd name="connsiteX1" fmla="*/ 543697 w 1093573"/>
              <a:gd name="connsiteY1" fmla="*/ 68 h 846506"/>
              <a:gd name="connsiteX2" fmla="*/ 1093573 w 1093573"/>
              <a:gd name="connsiteY2" fmla="*/ 846506 h 846506"/>
              <a:gd name="connsiteX3" fmla="*/ 1093573 w 1093573"/>
              <a:gd name="connsiteY3" fmla="*/ 846506 h 846506"/>
              <a:gd name="connsiteX0" fmla="*/ 0 w 1093573"/>
              <a:gd name="connsiteY0" fmla="*/ 821753 h 846466"/>
              <a:gd name="connsiteX1" fmla="*/ 543697 w 1093573"/>
              <a:gd name="connsiteY1" fmla="*/ 28 h 846466"/>
              <a:gd name="connsiteX2" fmla="*/ 1093573 w 1093573"/>
              <a:gd name="connsiteY2" fmla="*/ 846466 h 846466"/>
              <a:gd name="connsiteX3" fmla="*/ 1093573 w 1093573"/>
              <a:gd name="connsiteY3" fmla="*/ 846466 h 846466"/>
            </a:gdLst>
            <a:ahLst/>
            <a:cxnLst>
              <a:cxn ang="0">
                <a:pos x="connsiteX0" y="connsiteY0"/>
              </a:cxn>
              <a:cxn ang="0">
                <a:pos x="connsiteX1" y="connsiteY1"/>
              </a:cxn>
              <a:cxn ang="0">
                <a:pos x="connsiteX2" y="connsiteY2"/>
              </a:cxn>
              <a:cxn ang="0">
                <a:pos x="connsiteX3" y="connsiteY3"/>
              </a:cxn>
            </a:cxnLst>
            <a:rect l="l" t="t" r="r" b="b"/>
            <a:pathLst>
              <a:path w="1093573" h="846466">
                <a:moveTo>
                  <a:pt x="0" y="821753"/>
                </a:moveTo>
                <a:cubicBezTo>
                  <a:pt x="189985" y="463406"/>
                  <a:pt x="361435" y="-4091"/>
                  <a:pt x="543697" y="28"/>
                </a:cubicBezTo>
                <a:cubicBezTo>
                  <a:pt x="725959" y="4147"/>
                  <a:pt x="1001927" y="705393"/>
                  <a:pt x="1093573" y="846466"/>
                </a:cubicBezTo>
                <a:lnTo>
                  <a:pt x="1093573" y="846466"/>
                </a:lnTo>
              </a:path>
            </a:pathLst>
          </a:custGeom>
          <a:noFill/>
          <a:ln w="57150">
            <a:solidFill>
              <a:schemeClr val="bg1">
                <a:lumMod val="50000"/>
              </a:schemeClr>
            </a:solidFill>
            <a:headEnd type="none" w="med" len="med"/>
            <a:tailEnd type="triangl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5DC07E95-E84D-5847-B4FF-34283E98AA18}"/>
              </a:ext>
            </a:extLst>
          </p:cNvPr>
          <p:cNvSpPr txBox="1"/>
          <p:nvPr/>
        </p:nvSpPr>
        <p:spPr>
          <a:xfrm>
            <a:off x="550440" y="3535444"/>
            <a:ext cx="8046720" cy="461665"/>
          </a:xfrm>
          <a:prstGeom prst="rect">
            <a:avLst/>
          </a:prstGeom>
          <a:noFill/>
        </p:spPr>
        <p:txBody>
          <a:bodyPr wrap="square" rtlCol="0">
            <a:spAutoFit/>
          </a:bodyPr>
          <a:lstStyle/>
          <a:p>
            <a:pPr algn="ctr"/>
            <a:r>
              <a:rPr kumimoji="1" lang="ja-JP" altLang="en-US" sz="2400" b="1">
                <a:solidFill>
                  <a:schemeClr val="accent6">
                    <a:lumMod val="75000"/>
                  </a:schemeClr>
                </a:solidFill>
                <a:latin typeface="Meiryo" panose="020B0604030504040204" pitchFamily="34" charset="-128"/>
                <a:ea typeface="Meiryo" panose="020B0604030504040204" pitchFamily="34" charset="-128"/>
              </a:rPr>
              <a:t>システム・リソースを確定・固定できない</a:t>
            </a:r>
            <a:endParaRPr kumimoji="1" lang="en-US" altLang="ja-JP" sz="2400" dirty="0">
              <a:solidFill>
                <a:schemeClr val="accent6">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146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クラウドによるコスト改善例</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965109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30400" y="266400"/>
            <a:ext cx="8686800" cy="416221"/>
          </a:xfrm>
        </p:spPr>
        <p:txBody>
          <a:bodyPr lIns="0" rIns="0"/>
          <a:lstStyle/>
          <a:p>
            <a:r>
              <a:rPr kumimoji="1" lang="ja-JP" altLang="en-US" sz="2700" dirty="0"/>
              <a:t>評価対象としたアプリケーション</a:t>
            </a:r>
          </a:p>
        </p:txBody>
      </p:sp>
      <p:pic>
        <p:nvPicPr>
          <p:cNvPr id="4" name="図 3" descr="画面の領域"/>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402568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a:xfrm>
            <a:off x="230400" y="266400"/>
            <a:ext cx="8686800" cy="416221"/>
          </a:xfrm>
        </p:spPr>
        <p:txBody>
          <a:bodyPr lIns="0" rIns="0"/>
          <a:lstStyle/>
          <a:p>
            <a:r>
              <a:rPr kumimoji="1" lang="ja-JP" altLang="en-US" sz="2700"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50657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230400" y="266400"/>
            <a:ext cx="8867141" cy="416221"/>
          </a:xfrm>
        </p:spPr>
        <p:txBody>
          <a:bodyPr lIns="0" rIns="0"/>
          <a:lstStyle/>
          <a:p>
            <a:r>
              <a:rPr kumimoji="1" lang="ja-JP" altLang="en-US" sz="2000" dirty="0"/>
              <a:t>構築事例：</a:t>
            </a:r>
            <a:r>
              <a:rPr kumimoji="1" lang="ja-JP" altLang="en-US" sz="2700" dirty="0"/>
              <a:t>従来型の</a:t>
            </a:r>
            <a:r>
              <a:rPr kumimoji="1" lang="en-US" altLang="ja-JP" sz="2700" dirty="0"/>
              <a:t>Web</a:t>
            </a:r>
            <a:r>
              <a:rPr kumimoji="1" lang="ja-JP" altLang="en-US" sz="2700" dirty="0"/>
              <a:t>アプリケーション・アーキテクチャ</a:t>
            </a:r>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254,980</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375252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sz="2000" dirty="0"/>
              <a:t>構築事例：</a:t>
            </a:r>
            <a:r>
              <a:rPr kumimoji="1" lang="en-US" altLang="ja-JP" sz="2700" dirty="0"/>
              <a:t>AWS</a:t>
            </a:r>
            <a:r>
              <a:rPr kumimoji="1" lang="ja-JP" altLang="en-US" sz="2700" dirty="0"/>
              <a:t>サービスを活かしたアーキテクチャ</a:t>
            </a:r>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SQL</a:t>
            </a:r>
            <a:r>
              <a:rPr lang="ja-JP" altLang="en-US" sz="800" dirty="0">
                <a:solidFill>
                  <a:schemeClr val="accent6">
                    <a:lumMod val="50000"/>
                  </a:schemeClr>
                </a:solidFill>
                <a:latin typeface="Meiryo" charset="-128"/>
                <a:ea typeface="Meiryo" charset="-128"/>
                <a:cs typeface="Meiryo" charset="-128"/>
              </a:rPr>
              <a:t> </a:t>
            </a:r>
            <a:r>
              <a:rPr lang="en-US" altLang="ja-JP" sz="800" dirty="0">
                <a:solidFill>
                  <a:schemeClr val="accent6">
                    <a:lumMod val="50000"/>
                  </a:schemeClr>
                </a:solidFill>
                <a:latin typeface="Meiryo" charset="-128"/>
                <a:ea typeface="Meiryo" charset="-128"/>
                <a:cs typeface="Meiryo" charset="-128"/>
              </a:rPr>
              <a:t>Server</a:t>
            </a:r>
            <a:r>
              <a:rPr lang="ja-JP" altLang="en-US" sz="800" dirty="0">
                <a:solidFill>
                  <a:schemeClr val="accent6">
                    <a:lumMod val="50000"/>
                  </a:schemeClr>
                </a:solidFill>
                <a:latin typeface="Meiryo" charset="-128"/>
                <a:ea typeface="Meiryo" charset="-128"/>
                <a:cs typeface="Meiryo" charset="-128"/>
              </a:rPr>
              <a:t>等のライセンス料込</a:t>
            </a:r>
          </a:p>
          <a:p>
            <a:pPr marL="628650" lvl="1" indent="-171450">
              <a:buFont typeface="Wingdings" charset="2"/>
              <a:buChar char="Ø"/>
            </a:pPr>
            <a:r>
              <a:rPr lang="en-US" altLang="ja-JP" sz="800" dirty="0">
                <a:solidFill>
                  <a:schemeClr val="accent6">
                    <a:lumMod val="50000"/>
                  </a:schemeClr>
                </a:solidFill>
                <a:latin typeface="Meiryo" charset="-128"/>
                <a:ea typeface="Meiryo" charset="-128"/>
                <a:cs typeface="Meiryo" charset="-128"/>
              </a:rPr>
              <a:t>EC2</a:t>
            </a:r>
            <a:r>
              <a:rPr lang="ja-JP" altLang="en-US" sz="800" dirty="0">
                <a:solidFill>
                  <a:schemeClr val="accent6">
                    <a:lumMod val="50000"/>
                  </a:schemeClr>
                </a:solidFill>
                <a:latin typeface="Meiryo" charset="-128"/>
                <a:ea typeface="Meiryo" charset="-128"/>
                <a:cs typeface="Meiryo" charset="-128"/>
              </a:rPr>
              <a:t>の接続先を変更するだけ</a:t>
            </a:r>
          </a:p>
          <a:p>
            <a:r>
              <a:rPr lang="ja-JP" altLang="en-US" sz="1400" dirty="0">
                <a:solidFill>
                  <a:schemeClr val="accent6">
                    <a:lumMod val="50000"/>
                  </a:schemeClr>
                </a:solidFill>
                <a:latin typeface="Meiryo" charset="-128"/>
                <a:ea typeface="Meiryo" charset="-128"/>
                <a:cs typeface="Meiryo" charset="-128"/>
              </a:rPr>
              <a:t>冗長構成は</a:t>
            </a:r>
            <a:r>
              <a:rPr lang="en-US" altLang="ja-JP" sz="1400" dirty="0">
                <a:solidFill>
                  <a:schemeClr val="accent6">
                    <a:lumMod val="50000"/>
                  </a:schemeClr>
                </a:solidFill>
                <a:latin typeface="Meiryo" charset="-128"/>
                <a:ea typeface="Meiryo" charset="-128"/>
                <a:cs typeface="Meiryo" charset="-128"/>
              </a:rPr>
              <a:t>Multi-AZ</a:t>
            </a:r>
            <a:r>
              <a:rPr lang="ja-JP" altLang="en-US" sz="1400" dirty="0">
                <a:solidFill>
                  <a:schemeClr val="accent6">
                    <a:lumMod val="50000"/>
                  </a:schemeClr>
                </a:solidFill>
                <a:latin typeface="Meiryo" charset="-128"/>
                <a:ea typeface="Meiryo" charset="-128"/>
                <a:cs typeface="Meiryo" charset="-128"/>
              </a:rPr>
              <a:t>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198,691</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220370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230401" y="266400"/>
            <a:ext cx="8913600" cy="416221"/>
          </a:xfrm>
        </p:spPr>
        <p:txBody>
          <a:bodyPr lIns="0" rIns="0"/>
          <a:lstStyle/>
          <a:p>
            <a:r>
              <a:rPr kumimoji="1" lang="ja-JP" altLang="en-US" sz="2000" dirty="0"/>
              <a:t>構築事例：</a:t>
            </a:r>
            <a:r>
              <a:rPr kumimoji="1" lang="en-US" altLang="ja-JP" sz="2700" dirty="0"/>
              <a:t>AWS</a:t>
            </a:r>
            <a:r>
              <a:rPr kumimoji="1" lang="ja-JP" altLang="en-US" sz="2700" dirty="0"/>
              <a:t>サービスを最大限活かしたアーキテクチャ</a:t>
            </a:r>
          </a:p>
        </p:txBody>
      </p:sp>
      <p:pic>
        <p:nvPicPr>
          <p:cNvPr id="9" name="Picture 9" descr="Intern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907</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73696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lIns="0" rIns="72000"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で変わる</a:t>
            </a:r>
            <a:r>
              <a:rPr lang="en-US" altLang="ja-JP" sz="2400" dirty="0">
                <a:solidFill>
                  <a:srgbClr val="FFFFFF"/>
                </a:solidFill>
                <a:effectLst/>
                <a:latin typeface="Meiryo" panose="020B0604030504040204" pitchFamily="34" charset="-128"/>
                <a:ea typeface="Meiryo" panose="020B0604030504040204" pitchFamily="34" charset="-128"/>
                <a:cs typeface="Arial Black"/>
              </a:rPr>
              <a:t>IT</a:t>
            </a:r>
            <a:r>
              <a:rPr lang="ja-JP" altLang="en-US" sz="2400" dirty="0">
                <a:solidFill>
                  <a:srgbClr val="FFFFFF"/>
                </a:solidFill>
                <a:effectLst/>
                <a:latin typeface="Meiryo" panose="020B0604030504040204" pitchFamily="34" charset="-128"/>
                <a:ea typeface="Meiryo" panose="020B0604030504040204" pitchFamily="34" charset="-128"/>
                <a:cs typeface="Arial"/>
              </a:rPr>
              <a:t>の常識</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56991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a:xfrm>
            <a:off x="230400" y="266400"/>
            <a:ext cx="8686800" cy="416221"/>
          </a:xfrm>
        </p:spPr>
        <p:txBody>
          <a:bodyPr lIns="0" rIns="0"/>
          <a:lstStyle/>
          <a:p>
            <a:pPr eaLnBrk="1" hangingPunct="1"/>
            <a:r>
              <a:rPr lang="ja-JP" altLang="en-US" sz="2700" dirty="0">
                <a:latin typeface="メイリオ" panose="020B0604030504040204" pitchFamily="50" charset="-128"/>
                <a:ea typeface="メイリオ" panose="020B0604030504040204" pitchFamily="50" charset="-128"/>
              </a:rPr>
              <a:t>クラウドは</a:t>
            </a:r>
            <a:r>
              <a:rPr lang="ja-JP" altLang="en-US" sz="2700" b="1" dirty="0">
                <a:latin typeface="メイリオ" panose="020B0604030504040204" pitchFamily="50" charset="-128"/>
                <a:ea typeface="メイリオ" panose="020B0604030504040204" pitchFamily="50" charset="-128"/>
              </a:rPr>
              <a:t>手段</a:t>
            </a:r>
            <a:r>
              <a:rPr lang="ja-JP" altLang="en-US" sz="2700" dirty="0">
                <a:latin typeface="メイリオ" panose="020B0604030504040204" pitchFamily="50" charset="-128"/>
                <a:ea typeface="メイリオ" panose="020B0604030504040204" pitchFamily="50"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57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a:xfrm>
            <a:off x="230400" y="266400"/>
            <a:ext cx="8686800" cy="416221"/>
          </a:xfrm>
        </p:spPr>
        <p:txBody>
          <a:bodyPr lIns="0" rIns="0"/>
          <a:lstStyle/>
          <a:p>
            <a:r>
              <a:rPr kumimoji="1" lang="ja-JP" altLang="en-US" sz="2700" dirty="0"/>
              <a:t>クラウドへ移行することに伴うビジネスの変化</a:t>
            </a:r>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1057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686800" cy="416221"/>
          </a:xfrm>
        </p:spPr>
        <p:txBody>
          <a:bodyPr lIns="0" rIns="0"/>
          <a:lstStyle/>
          <a:p>
            <a:r>
              <a:rPr kumimoji="1" lang="ja-JP" altLang="en-US" sz="2700" dirty="0"/>
              <a:t>クラウド</a:t>
            </a:r>
            <a:r>
              <a:rPr kumimoji="1" lang="ja-JP" altLang="en-US" dirty="0"/>
              <a:t>がもたらすビジネス価値</a:t>
            </a:r>
          </a:p>
        </p:txBody>
      </p:sp>
      <p:sp>
        <p:nvSpPr>
          <p:cNvPr id="4" name="テキスト ボックス 3"/>
          <p:cNvSpPr txBox="1"/>
          <p:nvPr/>
        </p:nvSpPr>
        <p:spPr>
          <a:xfrm>
            <a:off x="3377687" y="1632230"/>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382468" y="3100968"/>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最新テクノロジーの早期利用</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377687" y="4543997"/>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3408662" y="2109735"/>
            <a:ext cx="5602816"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アプリケーションの質的向上にリソースをシフトできる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ビジネス・スピードの加速に迅速柔軟に対応できる</a:t>
            </a:r>
            <a:endParaRPr lang="en-US" altLang="ja-JP" sz="1600" dirty="0">
              <a:solidFill>
                <a:srgbClr val="0070C0"/>
              </a:solidFill>
              <a:latin typeface="Meiryo" charset="-128"/>
              <a:ea typeface="Meiryo" charset="-128"/>
              <a:cs typeface="Meiryo" charset="-128"/>
            </a:endParaRPr>
          </a:p>
        </p:txBody>
      </p:sp>
      <p:sp>
        <p:nvSpPr>
          <p:cNvPr id="8" name="テキスト ボックス 7"/>
          <p:cNvSpPr txBox="1"/>
          <p:nvPr/>
        </p:nvSpPr>
        <p:spPr>
          <a:xfrm>
            <a:off x="3408662" y="3578473"/>
            <a:ext cx="5397631"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試行錯誤が容易になってイノベーションを加速する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3408662" y="5005662"/>
            <a:ext cx="5405647"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初期投資リスクが削減でき、</a:t>
            </a:r>
            <a:r>
              <a:rPr kumimoji="1" lang="en-US" altLang="ja-JP" sz="1600" dirty="0">
                <a:solidFill>
                  <a:srgbClr val="0070C0"/>
                </a:solidFill>
                <a:latin typeface="Meiryo" charset="-128"/>
                <a:ea typeface="Meiryo" charset="-128"/>
                <a:cs typeface="Meiryo" charset="-128"/>
              </a:rPr>
              <a:t>IT</a:t>
            </a:r>
            <a:r>
              <a:rPr kumimoji="1" lang="ja-JP" altLang="en-US" sz="1600" dirty="0">
                <a:solidFill>
                  <a:srgbClr val="0070C0"/>
                </a:solidFill>
                <a:latin typeface="Meiryo" charset="-128"/>
                <a:ea typeface="Meiryo" charset="-128"/>
                <a:cs typeface="Meiryo" charset="-128"/>
              </a:rPr>
              <a:t>活用範囲を拡大できる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ビジネス環境の変化に柔軟に対応できる</a:t>
            </a:r>
            <a:endParaRPr kumimoji="1" lang="en-US" altLang="ja-JP" sz="1600" dirty="0">
              <a:solidFill>
                <a:srgbClr val="0070C0"/>
              </a:solidFill>
              <a:latin typeface="Meiryo" charset="-128"/>
              <a:ea typeface="Meiryo" charset="-128"/>
              <a:cs typeface="Meiryo" charset="-128"/>
            </a:endParaRPr>
          </a:p>
        </p:txBody>
      </p:sp>
      <p:pic>
        <p:nvPicPr>
          <p:cNvPr id="10" name="図 9">
            <a:extLst>
              <a:ext uri="{FF2B5EF4-FFF2-40B4-BE49-F238E27FC236}">
                <a16:creationId xmlns:a16="http://schemas.microsoft.com/office/drawing/2014/main" id="{1F87BB17-CF2C-9243-A4BF-E0B1D1450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426" y="2694510"/>
            <a:ext cx="2254020" cy="1495507"/>
          </a:xfrm>
          <a:prstGeom prst="rect">
            <a:avLst/>
          </a:prstGeom>
        </p:spPr>
      </p:pic>
      <p:sp>
        <p:nvSpPr>
          <p:cNvPr id="15" name="右矢印 14">
            <a:extLst>
              <a:ext uri="{FF2B5EF4-FFF2-40B4-BE49-F238E27FC236}">
                <a16:creationId xmlns:a16="http://schemas.microsoft.com/office/drawing/2014/main" id="{07250EAA-EB12-BD4D-BF83-4FBF3E836F0B}"/>
              </a:ext>
            </a:extLst>
          </p:cNvPr>
          <p:cNvSpPr/>
          <p:nvPr/>
        </p:nvSpPr>
        <p:spPr>
          <a:xfrm>
            <a:off x="2565446" y="3216125"/>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a:extLst>
              <a:ext uri="{FF2B5EF4-FFF2-40B4-BE49-F238E27FC236}">
                <a16:creationId xmlns:a16="http://schemas.microsoft.com/office/drawing/2014/main" id="{1BE126D4-E978-374F-8BCB-EEF22B973F2E}"/>
              </a:ext>
            </a:extLst>
          </p:cNvPr>
          <p:cNvSpPr/>
          <p:nvPr/>
        </p:nvSpPr>
        <p:spPr>
          <a:xfrm rot="19516425">
            <a:off x="2454671" y="2366728"/>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2E7D5FAB-1060-6941-8667-942BFAF7C2FA}"/>
              </a:ext>
            </a:extLst>
          </p:cNvPr>
          <p:cNvSpPr/>
          <p:nvPr/>
        </p:nvSpPr>
        <p:spPr>
          <a:xfrm rot="2083575" flipV="1">
            <a:off x="2447752" y="4065522"/>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a:extLst>
              <a:ext uri="{FF2B5EF4-FFF2-40B4-BE49-F238E27FC236}">
                <a16:creationId xmlns:a16="http://schemas.microsoft.com/office/drawing/2014/main" id="{2AA0D986-84E2-4940-8C89-424CBF904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705191"/>
            <a:ext cx="123199" cy="206374"/>
          </a:xfrm>
          <a:prstGeom prst="rect">
            <a:avLst/>
          </a:prstGeom>
        </p:spPr>
      </p:pic>
      <p:pic>
        <p:nvPicPr>
          <p:cNvPr id="21" name="図 20">
            <a:extLst>
              <a:ext uri="{FF2B5EF4-FFF2-40B4-BE49-F238E27FC236}">
                <a16:creationId xmlns:a16="http://schemas.microsoft.com/office/drawing/2014/main" id="{C6D8B287-4B5A-EE4F-B857-E26939130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498237"/>
            <a:ext cx="123199" cy="206374"/>
          </a:xfrm>
          <a:prstGeom prst="rect">
            <a:avLst/>
          </a:prstGeom>
        </p:spPr>
      </p:pic>
      <p:pic>
        <p:nvPicPr>
          <p:cNvPr id="22" name="図 21">
            <a:extLst>
              <a:ext uri="{FF2B5EF4-FFF2-40B4-BE49-F238E27FC236}">
                <a16:creationId xmlns:a16="http://schemas.microsoft.com/office/drawing/2014/main" id="{DF894A21-E381-8F4F-A402-41A22BF15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002" y="3291283"/>
            <a:ext cx="123199" cy="206374"/>
          </a:xfrm>
          <a:prstGeom prst="rect">
            <a:avLst/>
          </a:prstGeom>
        </p:spPr>
      </p:pic>
      <p:pic>
        <p:nvPicPr>
          <p:cNvPr id="23" name="図 22">
            <a:extLst>
              <a:ext uri="{FF2B5EF4-FFF2-40B4-BE49-F238E27FC236}">
                <a16:creationId xmlns:a16="http://schemas.microsoft.com/office/drawing/2014/main" id="{3ECD6240-88DE-9241-AE97-7A800E927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705191"/>
            <a:ext cx="123199" cy="206374"/>
          </a:xfrm>
          <a:prstGeom prst="rect">
            <a:avLst/>
          </a:prstGeom>
        </p:spPr>
      </p:pic>
      <p:pic>
        <p:nvPicPr>
          <p:cNvPr id="24" name="図 23">
            <a:extLst>
              <a:ext uri="{FF2B5EF4-FFF2-40B4-BE49-F238E27FC236}">
                <a16:creationId xmlns:a16="http://schemas.microsoft.com/office/drawing/2014/main" id="{A455D6C5-27D2-DB4F-96C1-5548D3799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498237"/>
            <a:ext cx="123199" cy="206374"/>
          </a:xfrm>
          <a:prstGeom prst="rect">
            <a:avLst/>
          </a:prstGeom>
        </p:spPr>
      </p:pic>
      <p:pic>
        <p:nvPicPr>
          <p:cNvPr id="25" name="図 24">
            <a:extLst>
              <a:ext uri="{FF2B5EF4-FFF2-40B4-BE49-F238E27FC236}">
                <a16:creationId xmlns:a16="http://schemas.microsoft.com/office/drawing/2014/main" id="{B4843EAA-7EF9-9740-BE48-5FED1BAFA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 y="3291283"/>
            <a:ext cx="123199" cy="206374"/>
          </a:xfrm>
          <a:prstGeom prst="rect">
            <a:avLst/>
          </a:prstGeom>
        </p:spPr>
      </p:pic>
      <p:pic>
        <p:nvPicPr>
          <p:cNvPr id="26" name="図 25">
            <a:extLst>
              <a:ext uri="{FF2B5EF4-FFF2-40B4-BE49-F238E27FC236}">
                <a16:creationId xmlns:a16="http://schemas.microsoft.com/office/drawing/2014/main" id="{98768CD9-4CAE-4148-9EFF-CF36C6D9C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705481"/>
            <a:ext cx="123199" cy="206374"/>
          </a:xfrm>
          <a:prstGeom prst="rect">
            <a:avLst/>
          </a:prstGeom>
        </p:spPr>
      </p:pic>
      <p:pic>
        <p:nvPicPr>
          <p:cNvPr id="27" name="図 26">
            <a:extLst>
              <a:ext uri="{FF2B5EF4-FFF2-40B4-BE49-F238E27FC236}">
                <a16:creationId xmlns:a16="http://schemas.microsoft.com/office/drawing/2014/main" id="{B1FC3D88-C215-744B-BE46-9D1F8EFCD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498527"/>
            <a:ext cx="123199" cy="206374"/>
          </a:xfrm>
          <a:prstGeom prst="rect">
            <a:avLst/>
          </a:prstGeom>
        </p:spPr>
      </p:pic>
      <p:pic>
        <p:nvPicPr>
          <p:cNvPr id="28" name="図 27">
            <a:extLst>
              <a:ext uri="{FF2B5EF4-FFF2-40B4-BE49-F238E27FC236}">
                <a16:creationId xmlns:a16="http://schemas.microsoft.com/office/drawing/2014/main" id="{95324BC6-0EF0-3648-8824-CAC81EE3C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0445" y="3291573"/>
            <a:ext cx="123199" cy="206374"/>
          </a:xfrm>
          <a:prstGeom prst="rect">
            <a:avLst/>
          </a:prstGeom>
        </p:spPr>
      </p:pic>
      <p:pic>
        <p:nvPicPr>
          <p:cNvPr id="31" name="図 30">
            <a:extLst>
              <a:ext uri="{FF2B5EF4-FFF2-40B4-BE49-F238E27FC236}">
                <a16:creationId xmlns:a16="http://schemas.microsoft.com/office/drawing/2014/main" id="{9C1F462A-0CA5-804E-80F6-CCEAE244B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3" y="3709046"/>
            <a:ext cx="180749" cy="206954"/>
          </a:xfrm>
          <a:prstGeom prst="rect">
            <a:avLst/>
          </a:prstGeom>
        </p:spPr>
      </p:pic>
      <p:pic>
        <p:nvPicPr>
          <p:cNvPr id="32" name="図 31">
            <a:extLst>
              <a:ext uri="{FF2B5EF4-FFF2-40B4-BE49-F238E27FC236}">
                <a16:creationId xmlns:a16="http://schemas.microsoft.com/office/drawing/2014/main" id="{B81FC858-7D3A-8141-BE49-613AD2DE6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488" y="3497947"/>
            <a:ext cx="180749" cy="206954"/>
          </a:xfrm>
          <a:prstGeom prst="rect">
            <a:avLst/>
          </a:prstGeom>
        </p:spPr>
      </p:pic>
      <p:pic>
        <p:nvPicPr>
          <p:cNvPr id="33" name="図 32">
            <a:extLst>
              <a:ext uri="{FF2B5EF4-FFF2-40B4-BE49-F238E27FC236}">
                <a16:creationId xmlns:a16="http://schemas.microsoft.com/office/drawing/2014/main" id="{1A754359-0A13-8B4B-A17A-FBC31F914F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4" y="3288810"/>
            <a:ext cx="180749" cy="206954"/>
          </a:xfrm>
          <a:prstGeom prst="rect">
            <a:avLst/>
          </a:prstGeom>
        </p:spPr>
      </p:pic>
      <p:pic>
        <p:nvPicPr>
          <p:cNvPr id="34" name="図 33">
            <a:extLst>
              <a:ext uri="{FF2B5EF4-FFF2-40B4-BE49-F238E27FC236}">
                <a16:creationId xmlns:a16="http://schemas.microsoft.com/office/drawing/2014/main" id="{CD6C8E95-C672-6641-AAD7-BA5E390A0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2" y="3709046"/>
            <a:ext cx="180749" cy="206954"/>
          </a:xfrm>
          <a:prstGeom prst="rect">
            <a:avLst/>
          </a:prstGeom>
        </p:spPr>
      </p:pic>
      <p:pic>
        <p:nvPicPr>
          <p:cNvPr id="35" name="図 34">
            <a:extLst>
              <a:ext uri="{FF2B5EF4-FFF2-40B4-BE49-F238E27FC236}">
                <a16:creationId xmlns:a16="http://schemas.microsoft.com/office/drawing/2014/main" id="{2482A971-9847-824D-9D62-E01DEC873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887" y="3497947"/>
            <a:ext cx="180749" cy="206954"/>
          </a:xfrm>
          <a:prstGeom prst="rect">
            <a:avLst/>
          </a:prstGeom>
        </p:spPr>
      </p:pic>
      <p:pic>
        <p:nvPicPr>
          <p:cNvPr id="36" name="図 35">
            <a:extLst>
              <a:ext uri="{FF2B5EF4-FFF2-40B4-BE49-F238E27FC236}">
                <a16:creationId xmlns:a16="http://schemas.microsoft.com/office/drawing/2014/main" id="{1D62D2C1-5CC6-114B-A171-94AB41FFF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3" y="3288810"/>
            <a:ext cx="180749" cy="206954"/>
          </a:xfrm>
          <a:prstGeom prst="rect">
            <a:avLst/>
          </a:prstGeom>
        </p:spPr>
      </p:pic>
      <p:pic>
        <p:nvPicPr>
          <p:cNvPr id="37" name="図 36">
            <a:extLst>
              <a:ext uri="{FF2B5EF4-FFF2-40B4-BE49-F238E27FC236}">
                <a16:creationId xmlns:a16="http://schemas.microsoft.com/office/drawing/2014/main" id="{83A73EC7-37B8-1A4D-9C4B-FBBA415A8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426" y="3709046"/>
            <a:ext cx="180749" cy="206954"/>
          </a:xfrm>
          <a:prstGeom prst="rect">
            <a:avLst/>
          </a:prstGeom>
        </p:spPr>
      </p:pic>
      <p:pic>
        <p:nvPicPr>
          <p:cNvPr id="38" name="図 37">
            <a:extLst>
              <a:ext uri="{FF2B5EF4-FFF2-40B4-BE49-F238E27FC236}">
                <a16:creationId xmlns:a16="http://schemas.microsoft.com/office/drawing/2014/main" id="{EB512AED-B38D-7048-90B9-CA79FDDF7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8937" y="3498527"/>
            <a:ext cx="180749" cy="206954"/>
          </a:xfrm>
          <a:prstGeom prst="rect">
            <a:avLst/>
          </a:prstGeom>
        </p:spPr>
      </p:pic>
      <p:pic>
        <p:nvPicPr>
          <p:cNvPr id="39" name="図 38">
            <a:extLst>
              <a:ext uri="{FF2B5EF4-FFF2-40B4-BE49-F238E27FC236}">
                <a16:creationId xmlns:a16="http://schemas.microsoft.com/office/drawing/2014/main" id="{57C39C22-9616-0148-9537-8FD9F6174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9286" y="3288810"/>
            <a:ext cx="180749" cy="206954"/>
          </a:xfrm>
          <a:prstGeom prst="rect">
            <a:avLst/>
          </a:prstGeom>
        </p:spPr>
      </p:pic>
    </p:spTree>
    <p:extLst>
      <p:ext uri="{BB962C8B-B14F-4D97-AF65-F5344CB8AC3E}">
        <p14:creationId xmlns:p14="http://schemas.microsoft.com/office/powerpoint/2010/main" val="64650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lIns="0" rIns="72000"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a:p>
            <a:pPr algn="r"/>
            <a:r>
              <a:rPr lang="en-US" altLang="ja-JP" sz="2400" dirty="0">
                <a:solidFill>
                  <a:srgbClr val="FFFFFF"/>
                </a:solidFill>
                <a:effectLst/>
                <a:latin typeface="Meiryo" panose="020B0604030504040204" pitchFamily="34" charset="-128"/>
                <a:ea typeface="Meiryo" panose="020B0604030504040204" pitchFamily="34" charset="-128"/>
                <a:cs typeface="Arial"/>
              </a:rPr>
              <a:t>3</a:t>
            </a:r>
            <a:r>
              <a:rPr lang="ja-JP" altLang="en-US" sz="2400" dirty="0">
                <a:solidFill>
                  <a:srgbClr val="FFFFFF"/>
                </a:solidFill>
                <a:effectLst/>
                <a:latin typeface="Meiryo" panose="020B0604030504040204" pitchFamily="34" charset="-128"/>
                <a:ea typeface="Meiryo" panose="020B0604030504040204" pitchFamily="34" charset="-128"/>
                <a:cs typeface="Arial"/>
              </a:rPr>
              <a:t>つの誤解</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12809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30400" y="266400"/>
            <a:ext cx="8686800" cy="416221"/>
          </a:xfrm>
        </p:spPr>
        <p:txBody>
          <a:bodyPr lIns="0" rIns="0"/>
          <a:lstStyle/>
          <a:p>
            <a:r>
              <a:rPr kumimoji="1" lang="ja-JP" altLang="en-US" sz="2700" dirty="0"/>
              <a:t>クラウドにまつわる</a:t>
            </a:r>
            <a:r>
              <a:rPr kumimoji="1" lang="en-US" altLang="ja-JP" sz="2700" dirty="0"/>
              <a:t>3</a:t>
            </a:r>
            <a:r>
              <a:rPr kumimoji="1" lang="ja-JP" altLang="en-US" sz="2700" dirty="0"/>
              <a:t>つの誤解</a:t>
            </a:r>
          </a:p>
        </p:txBody>
      </p:sp>
      <p:sp>
        <p:nvSpPr>
          <p:cNvPr id="4" name="テキスト ボックス 3"/>
          <p:cNvSpPr txBox="1"/>
          <p:nvPr/>
        </p:nvSpPr>
        <p:spPr>
          <a:xfrm>
            <a:off x="2195736" y="3317016"/>
            <a:ext cx="6363949" cy="707886"/>
          </a:xfrm>
          <a:prstGeom prst="rect">
            <a:avLst/>
          </a:prstGeom>
          <a:noFill/>
        </p:spPr>
        <p:txBody>
          <a:bodyPr wrap="square" rtlCol="0">
            <a:spAutoFit/>
          </a:bodyPr>
          <a:lstStyle/>
          <a:p>
            <a:r>
              <a:rPr lang="ja-JP" altLang="en-US" sz="2000" b="1">
                <a:solidFill>
                  <a:srgbClr val="C00000"/>
                </a:solidFill>
                <a:latin typeface="Meiryo" charset="-128"/>
                <a:ea typeface="Meiryo" charset="-128"/>
                <a:cs typeface="Meiryo" charset="-128"/>
              </a:rPr>
              <a:t>ガバナンスが効かない、セキュリティが心配だから使えない。</a:t>
            </a:r>
            <a:r>
              <a:rPr lang="ja-JP" altLang="en-US" sz="2000">
                <a:solidFill>
                  <a:schemeClr val="accent6">
                    <a:lumMod val="50000"/>
                  </a:schemeClr>
                </a:solidFill>
                <a:latin typeface="Meiryo" charset="-128"/>
                <a:ea typeface="Meiryo" charset="-128"/>
                <a:cs typeface="Meiryo" charset="-128"/>
              </a:rPr>
              <a:t>自分で所有した方が安心だ。</a:t>
            </a:r>
            <a:endParaRPr kumimoji="1" lang="ja-JP" altLang="en-US" sz="2000" dirty="0">
              <a:solidFill>
                <a:schemeClr val="accent6">
                  <a:lumMod val="50000"/>
                </a:schemeClr>
              </a:solidFill>
              <a:latin typeface="Meiryo" charset="-128"/>
              <a:ea typeface="Meiryo" charset="-128"/>
              <a:cs typeface="Meiryo" charset="-128"/>
            </a:endParaRPr>
          </a:p>
        </p:txBody>
      </p:sp>
      <p:sp>
        <p:nvSpPr>
          <p:cNvPr id="5" name="テキスト ボックス 4"/>
          <p:cNvSpPr txBox="1"/>
          <p:nvPr/>
        </p:nvSpPr>
        <p:spPr>
          <a:xfrm>
            <a:off x="2195736" y="2125472"/>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調達の手段が変わるだけ。</a:t>
            </a:r>
            <a:r>
              <a:rPr lang="ja-JP" altLang="en-US" sz="2000" dirty="0">
                <a:solidFill>
                  <a:schemeClr val="accent6">
                    <a:lumMod val="50000"/>
                  </a:schemeClr>
                </a:solidFill>
                <a:latin typeface="Meiryo" charset="-128"/>
                <a:ea typeface="Meiryo" charset="-128"/>
                <a:cs typeface="Meiryo" charset="-128"/>
              </a:rPr>
              <a:t>自分たちのやることは実質変わらない。運用がある程度は任せられる程度。</a:t>
            </a:r>
            <a:endParaRPr kumimoji="1" lang="ja-JP" altLang="en-US" sz="2000" dirty="0">
              <a:solidFill>
                <a:schemeClr val="accent6">
                  <a:lumMod val="50000"/>
                </a:schemeClr>
              </a:solidFill>
              <a:latin typeface="Meiryo" charset="-128"/>
              <a:ea typeface="Meiryo" charset="-128"/>
              <a:cs typeface="Meiryo" charset="-128"/>
            </a:endParaRPr>
          </a:p>
        </p:txBody>
      </p:sp>
      <p:sp>
        <p:nvSpPr>
          <p:cNvPr id="6" name="テキスト ボックス 5"/>
          <p:cNvSpPr txBox="1"/>
          <p:nvPr/>
        </p:nvSpPr>
        <p:spPr>
          <a:xfrm>
            <a:off x="2195736" y="4501736"/>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コスト・メリットは期待できない。</a:t>
            </a:r>
            <a:r>
              <a:rPr lang="ja-JP" altLang="en-US" sz="2000" dirty="0">
                <a:solidFill>
                  <a:schemeClr val="accent6">
                    <a:lumMod val="50000"/>
                  </a:schemeClr>
                </a:solidFill>
                <a:latin typeface="Meiryo" charset="-128"/>
                <a:ea typeface="Meiryo" charset="-128"/>
                <a:cs typeface="Meiryo" charset="-128"/>
              </a:rPr>
              <a:t>クラウド</a:t>
            </a:r>
            <a:r>
              <a:rPr lang="ja-JP" altLang="en-US" sz="2000">
                <a:solidFill>
                  <a:schemeClr val="accent6">
                    <a:lumMod val="50000"/>
                  </a:schemeClr>
                </a:solidFill>
                <a:latin typeface="Meiryo" charset="-128"/>
                <a:ea typeface="Meiryo" charset="-128"/>
                <a:cs typeface="Meiryo" charset="-128"/>
              </a:rPr>
              <a:t>だって、使用料を支払い続けるの</a:t>
            </a:r>
            <a:r>
              <a:rPr lang="ja-JP" altLang="en-US" sz="2000" dirty="0">
                <a:solidFill>
                  <a:schemeClr val="accent6">
                    <a:lumMod val="50000"/>
                  </a:schemeClr>
                </a:solidFill>
                <a:latin typeface="Meiryo" charset="-128"/>
                <a:ea typeface="Meiryo" charset="-128"/>
                <a:cs typeface="Meiryo" charset="-128"/>
              </a:rPr>
              <a:t>だから結局は同じ。</a:t>
            </a:r>
            <a:endParaRPr kumimoji="1" lang="ja-JP" altLang="en-US" sz="2000" dirty="0">
              <a:solidFill>
                <a:schemeClr val="accent6">
                  <a:lumMod val="50000"/>
                </a:schemeClr>
              </a:solidFill>
              <a:latin typeface="Meiryo" charset="-128"/>
              <a:ea typeface="Meiryo" charset="-128"/>
              <a:cs typeface="Meiryo" charset="-128"/>
            </a:endParaRPr>
          </a:p>
        </p:txBody>
      </p:sp>
      <p:sp>
        <p:nvSpPr>
          <p:cNvPr id="7" name="テキスト ボックス 6"/>
          <p:cNvSpPr txBox="1"/>
          <p:nvPr/>
        </p:nvSpPr>
        <p:spPr>
          <a:xfrm>
            <a:off x="800802" y="215365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1</a:t>
            </a:r>
            <a:endParaRPr kumimoji="1" lang="ja-JP" altLang="en-US" sz="3600" dirty="0">
              <a:solidFill>
                <a:srgbClr val="C00000"/>
              </a:solidFill>
              <a:latin typeface="Meiryo" charset="-128"/>
              <a:ea typeface="Meiryo" charset="-128"/>
              <a:cs typeface="Meiryo" charset="-128"/>
            </a:endParaRPr>
          </a:p>
        </p:txBody>
      </p:sp>
      <p:sp>
        <p:nvSpPr>
          <p:cNvPr id="8" name="テキスト ボックス 7"/>
          <p:cNvSpPr txBox="1"/>
          <p:nvPr/>
        </p:nvSpPr>
        <p:spPr>
          <a:xfrm>
            <a:off x="800802" y="3347793"/>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2</a:t>
            </a:r>
            <a:endParaRPr kumimoji="1" lang="ja-JP" altLang="en-US" sz="3600" dirty="0">
              <a:solidFill>
                <a:srgbClr val="C00000"/>
              </a:solidFill>
              <a:latin typeface="Meiryo" charset="-128"/>
              <a:ea typeface="Meiryo" charset="-128"/>
              <a:cs typeface="Meiryo" charset="-128"/>
            </a:endParaRPr>
          </a:p>
        </p:txBody>
      </p:sp>
      <p:sp>
        <p:nvSpPr>
          <p:cNvPr id="9" name="テキスト ボックス 8"/>
          <p:cNvSpPr txBox="1"/>
          <p:nvPr/>
        </p:nvSpPr>
        <p:spPr>
          <a:xfrm>
            <a:off x="800802" y="453466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3</a:t>
            </a:r>
            <a:endParaRPr kumimoji="1" lang="ja-JP" altLang="en-US" sz="3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406097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ホームベース 246"/>
          <p:cNvSpPr/>
          <p:nvPr/>
        </p:nvSpPr>
        <p:spPr>
          <a:xfrm>
            <a:off x="7740352" y="5733256"/>
            <a:ext cx="1104322" cy="792088"/>
          </a:xfrm>
          <a:prstGeom prst="homePlat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49" name="タイトル 248"/>
          <p:cNvSpPr>
            <a:spLocks noGrp="1"/>
          </p:cNvSpPr>
          <p:nvPr>
            <p:ph type="title"/>
          </p:nvPr>
        </p:nvSpPr>
        <p:spPr>
          <a:xfrm>
            <a:off x="230400" y="266400"/>
            <a:ext cx="8686800" cy="416221"/>
          </a:xfrm>
        </p:spPr>
        <p:txBody>
          <a:bodyPr lIns="0" rIns="0"/>
          <a:lstStyle/>
          <a:p>
            <a:r>
              <a:rPr kumimoji="1" lang="ja-JP" altLang="en-US" sz="2700" dirty="0">
                <a:solidFill>
                  <a:srgbClr val="C00000"/>
                </a:solidFill>
              </a:rPr>
              <a:t>誤解１</a:t>
            </a:r>
            <a:r>
              <a:rPr kumimoji="1" lang="ja-JP" altLang="en-US" sz="2700" dirty="0"/>
              <a:t>：調達の手段が変わるだけ？</a:t>
            </a:r>
          </a:p>
        </p:txBody>
      </p:sp>
      <p:sp>
        <p:nvSpPr>
          <p:cNvPr id="3" name="ホームベース 2"/>
          <p:cNvSpPr/>
          <p:nvPr/>
        </p:nvSpPr>
        <p:spPr>
          <a:xfrm>
            <a:off x="5204211" y="5717872"/>
            <a:ext cx="2936310" cy="792088"/>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4" name="ホームベース 3"/>
          <p:cNvSpPr/>
          <p:nvPr/>
        </p:nvSpPr>
        <p:spPr>
          <a:xfrm>
            <a:off x="2750601" y="5731091"/>
            <a:ext cx="2936310" cy="79208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5" name="ホームベース 4"/>
          <p:cNvSpPr/>
          <p:nvPr/>
        </p:nvSpPr>
        <p:spPr>
          <a:xfrm>
            <a:off x="296990" y="5731091"/>
            <a:ext cx="2936310" cy="79208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241" name="ホームベース 240"/>
          <p:cNvSpPr/>
          <p:nvPr/>
        </p:nvSpPr>
        <p:spPr>
          <a:xfrm>
            <a:off x="296990" y="4296430"/>
            <a:ext cx="8550391" cy="459738"/>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アプリケーション</a:t>
            </a:r>
            <a:r>
              <a:rPr kumimoji="1" lang="en-US" altLang="ja-JP" sz="1200" dirty="0">
                <a:solidFill>
                  <a:srgbClr val="FFFFFF"/>
                </a:solidFill>
                <a:latin typeface="Meiryo" charset="-128"/>
                <a:ea typeface="Meiryo" charset="-128"/>
                <a:cs typeface="Meiryo" charset="-128"/>
              </a:rPr>
              <a:t>+</a:t>
            </a:r>
            <a:r>
              <a:rPr kumimoji="1" lang="ja-JP" altLang="en-US" sz="1200" dirty="0">
                <a:solidFill>
                  <a:srgbClr val="FFFFFF"/>
                </a:solidFill>
                <a:latin typeface="Meiryo" charset="-128"/>
                <a:ea typeface="Meiryo" charset="-128"/>
                <a:cs typeface="Meiryo" charset="-128"/>
              </a:rPr>
              <a:t>業務対応</a:t>
            </a:r>
          </a:p>
        </p:txBody>
      </p:sp>
      <p:sp>
        <p:nvSpPr>
          <p:cNvPr id="242" name="ホームベース 241"/>
          <p:cNvSpPr/>
          <p:nvPr/>
        </p:nvSpPr>
        <p:spPr>
          <a:xfrm>
            <a:off x="294283" y="4839305"/>
            <a:ext cx="8550391" cy="498856"/>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latin typeface="Meiryo" charset="-128"/>
                <a:ea typeface="Meiryo" charset="-128"/>
                <a:cs typeface="Meiryo" charset="-128"/>
              </a:rPr>
              <a:t>運用管理</a:t>
            </a:r>
          </a:p>
        </p:txBody>
      </p:sp>
      <p:sp>
        <p:nvSpPr>
          <p:cNvPr id="35" name="ホームベース 34"/>
          <p:cNvSpPr/>
          <p:nvPr/>
        </p:nvSpPr>
        <p:spPr>
          <a:xfrm>
            <a:off x="2475917"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3" name="ホームベース 242"/>
          <p:cNvSpPr/>
          <p:nvPr/>
        </p:nvSpPr>
        <p:spPr>
          <a:xfrm>
            <a:off x="4877986" y="4434009"/>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4" name="ホームベース 243"/>
          <p:cNvSpPr/>
          <p:nvPr/>
        </p:nvSpPr>
        <p:spPr>
          <a:xfrm>
            <a:off x="7324811"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grpSp>
        <p:nvGrpSpPr>
          <p:cNvPr id="64" name="図形グループ 63"/>
          <p:cNvGrpSpPr/>
          <p:nvPr/>
        </p:nvGrpSpPr>
        <p:grpSpPr>
          <a:xfrm>
            <a:off x="1781044" y="4567598"/>
            <a:ext cx="1438620" cy="935979"/>
            <a:chOff x="1558166" y="3846312"/>
            <a:chExt cx="1438620" cy="935979"/>
          </a:xfrm>
        </p:grpSpPr>
        <p:grpSp>
          <p:nvGrpSpPr>
            <p:cNvPr id="8" name="図形グループ 7"/>
            <p:cNvGrpSpPr/>
            <p:nvPr/>
          </p:nvGrpSpPr>
          <p:grpSpPr>
            <a:xfrm>
              <a:off x="2016229" y="3998744"/>
              <a:ext cx="150692" cy="345179"/>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2650062" y="3945476"/>
              <a:ext cx="150692" cy="345179"/>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1561783" y="3931192"/>
              <a:ext cx="150692" cy="345179"/>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808018" y="4345703"/>
              <a:ext cx="150692" cy="345179"/>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558166" y="4362433"/>
              <a:ext cx="150692" cy="345179"/>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230390" y="386633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2846094" y="3942355"/>
              <a:ext cx="150692" cy="345179"/>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244988" y="4375507"/>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2046668" y="443711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794615" y="3866588"/>
              <a:ext cx="150692" cy="345179"/>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444551" y="3846312"/>
              <a:ext cx="150692" cy="345179"/>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4240849" y="4494068"/>
            <a:ext cx="1438620" cy="935979"/>
            <a:chOff x="1558166" y="3846312"/>
            <a:chExt cx="1438620" cy="935979"/>
          </a:xfrm>
        </p:grpSpPr>
        <p:grpSp>
          <p:nvGrpSpPr>
            <p:cNvPr id="66" name="図形グループ 65"/>
            <p:cNvGrpSpPr/>
            <p:nvPr/>
          </p:nvGrpSpPr>
          <p:grpSpPr>
            <a:xfrm>
              <a:off x="2016229" y="3998744"/>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2650062" y="3945476"/>
              <a:ext cx="150692" cy="345179"/>
              <a:chOff x="1946324" y="4125162"/>
              <a:chExt cx="969964" cy="2007872"/>
            </a:xfrm>
          </p:grpSpPr>
          <p:sp>
            <p:nvSpPr>
              <p:cNvPr id="95" name="円/楕円 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フローチャート: 論理積ゲート 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8" name="図形グループ 67"/>
            <p:cNvGrpSpPr/>
            <p:nvPr/>
          </p:nvGrpSpPr>
          <p:grpSpPr>
            <a:xfrm>
              <a:off x="1561783" y="3931192"/>
              <a:ext cx="150692" cy="345179"/>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808018" y="4345703"/>
              <a:ext cx="150692" cy="345179"/>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69"/>
            <p:cNvGrpSpPr/>
            <p:nvPr/>
          </p:nvGrpSpPr>
          <p:grpSpPr>
            <a:xfrm>
              <a:off x="1558166" y="4362433"/>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2230390" y="3866332"/>
              <a:ext cx="150692" cy="345179"/>
              <a:chOff x="1946324" y="4125162"/>
              <a:chExt cx="969964" cy="2007872"/>
            </a:xfrm>
          </p:grpSpPr>
          <p:sp>
            <p:nvSpPr>
              <p:cNvPr id="87" name="円/楕円 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2846094" y="3942355"/>
              <a:ext cx="150692" cy="345179"/>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72"/>
            <p:cNvGrpSpPr/>
            <p:nvPr/>
          </p:nvGrpSpPr>
          <p:grpSpPr>
            <a:xfrm>
              <a:off x="2244988" y="4375507"/>
              <a:ext cx="150692" cy="345179"/>
              <a:chOff x="1946324" y="4125162"/>
              <a:chExt cx="969964" cy="2007872"/>
            </a:xfrm>
          </p:grpSpPr>
          <p:sp>
            <p:nvSpPr>
              <p:cNvPr id="83" name="円/楕円 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フローチャート: 論理積ゲート 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73"/>
            <p:cNvGrpSpPr/>
            <p:nvPr/>
          </p:nvGrpSpPr>
          <p:grpSpPr>
            <a:xfrm>
              <a:off x="2046668" y="4437112"/>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94615" y="3866588"/>
              <a:ext cx="150692" cy="345179"/>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75"/>
            <p:cNvGrpSpPr/>
            <p:nvPr/>
          </p:nvGrpSpPr>
          <p:grpSpPr>
            <a:xfrm>
              <a:off x="2444551" y="3846312"/>
              <a:ext cx="150692" cy="345179"/>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9" name="図形グループ 98"/>
          <p:cNvGrpSpPr/>
          <p:nvPr/>
        </p:nvGrpSpPr>
        <p:grpSpPr>
          <a:xfrm>
            <a:off x="6648456" y="4494164"/>
            <a:ext cx="1438620" cy="935979"/>
            <a:chOff x="1558166" y="3846312"/>
            <a:chExt cx="1438620" cy="935979"/>
          </a:xfrm>
        </p:grpSpPr>
        <p:grpSp>
          <p:nvGrpSpPr>
            <p:cNvPr id="100" name="図形グループ 99"/>
            <p:cNvGrpSpPr/>
            <p:nvPr/>
          </p:nvGrpSpPr>
          <p:grpSpPr>
            <a:xfrm>
              <a:off x="2016229" y="3998744"/>
              <a:ext cx="150692" cy="345179"/>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2650062" y="3945476"/>
              <a:ext cx="150692" cy="345179"/>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1561783" y="3931192"/>
              <a:ext cx="150692" cy="345179"/>
              <a:chOff x="1946324" y="4125162"/>
              <a:chExt cx="969964" cy="2007872"/>
            </a:xfrm>
          </p:grpSpPr>
          <p:sp>
            <p:nvSpPr>
              <p:cNvPr id="127" name="円/楕円 1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3" name="図形グループ 102"/>
            <p:cNvGrpSpPr/>
            <p:nvPr/>
          </p:nvGrpSpPr>
          <p:grpSpPr>
            <a:xfrm>
              <a:off x="1808018" y="4345703"/>
              <a:ext cx="150692" cy="345179"/>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4" name="図形グループ 103"/>
            <p:cNvGrpSpPr/>
            <p:nvPr/>
          </p:nvGrpSpPr>
          <p:grpSpPr>
            <a:xfrm>
              <a:off x="1558166" y="4362433"/>
              <a:ext cx="150692" cy="345179"/>
              <a:chOff x="1946324" y="4125162"/>
              <a:chExt cx="969964" cy="2007872"/>
            </a:xfrm>
          </p:grpSpPr>
          <p:sp>
            <p:nvSpPr>
              <p:cNvPr id="123" name="円/楕円 1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230390" y="3866332"/>
              <a:ext cx="150692" cy="345179"/>
              <a:chOff x="1946324" y="4125162"/>
              <a:chExt cx="969964" cy="2007872"/>
            </a:xfrm>
          </p:grpSpPr>
          <p:sp>
            <p:nvSpPr>
              <p:cNvPr id="121" name="円/楕円 12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a:off x="2846094" y="3942355"/>
              <a:ext cx="150692" cy="345179"/>
              <a:chOff x="1946324" y="4125162"/>
              <a:chExt cx="969964" cy="2007872"/>
            </a:xfrm>
          </p:grpSpPr>
          <p:sp>
            <p:nvSpPr>
              <p:cNvPr id="119" name="円/楕円 1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フローチャート: 論理積ゲート 1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7" name="図形グループ 106"/>
            <p:cNvGrpSpPr/>
            <p:nvPr/>
          </p:nvGrpSpPr>
          <p:grpSpPr>
            <a:xfrm>
              <a:off x="2244988" y="4375507"/>
              <a:ext cx="150692" cy="345179"/>
              <a:chOff x="1946324" y="4125162"/>
              <a:chExt cx="969964" cy="2007872"/>
            </a:xfrm>
          </p:grpSpPr>
          <p:sp>
            <p:nvSpPr>
              <p:cNvPr id="117" name="円/楕円 1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フローチャート: 論理積ゲート 1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046668" y="4437112"/>
              <a:ext cx="150692" cy="345179"/>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a:off x="1794615" y="3866588"/>
              <a:ext cx="150692" cy="345179"/>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 name="図形グループ 109"/>
            <p:cNvGrpSpPr/>
            <p:nvPr/>
          </p:nvGrpSpPr>
          <p:grpSpPr>
            <a:xfrm>
              <a:off x="2444551" y="3846312"/>
              <a:ext cx="150692" cy="345179"/>
              <a:chOff x="1946324" y="4125162"/>
              <a:chExt cx="969964" cy="2007872"/>
            </a:xfrm>
          </p:grpSpPr>
          <p:sp>
            <p:nvSpPr>
              <p:cNvPr id="111" name="円/楕円 1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フローチャート: 論理積ゲート 1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50" name="図形グループ 249"/>
          <p:cNvGrpSpPr/>
          <p:nvPr/>
        </p:nvGrpSpPr>
        <p:grpSpPr>
          <a:xfrm>
            <a:off x="294283" y="1380035"/>
            <a:ext cx="8550391" cy="2852431"/>
            <a:chOff x="251520" y="1050924"/>
            <a:chExt cx="8550391" cy="2852431"/>
          </a:xfrm>
        </p:grpSpPr>
        <p:sp>
          <p:nvSpPr>
            <p:cNvPr id="245" name="ホームベース 244"/>
            <p:cNvSpPr/>
            <p:nvPr/>
          </p:nvSpPr>
          <p:spPr>
            <a:xfrm>
              <a:off x="251520" y="1050924"/>
              <a:ext cx="8550391" cy="1308560"/>
            </a:xfrm>
            <a:prstGeom prst="homePlate">
              <a:avLst>
                <a:gd name="adj" fmla="val 28681"/>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アプリケーション</a:t>
              </a:r>
              <a:r>
                <a:rPr kumimoji="1" lang="en-US" altLang="ja-JP" sz="2000" b="1" dirty="0">
                  <a:solidFill>
                    <a:srgbClr val="FFFFFF"/>
                  </a:solidFill>
                  <a:latin typeface="Meiryo" charset="-128"/>
                  <a:ea typeface="Meiryo" charset="-128"/>
                  <a:cs typeface="Meiryo" charset="-128"/>
                </a:rPr>
                <a:t>+</a:t>
              </a:r>
              <a:r>
                <a:rPr kumimoji="1" lang="ja-JP" altLang="en-US" sz="2000" b="1" dirty="0">
                  <a:solidFill>
                    <a:srgbClr val="FFFFFF"/>
                  </a:solidFill>
                  <a:latin typeface="Meiryo" charset="-128"/>
                  <a:ea typeface="Meiryo" charset="-128"/>
                  <a:cs typeface="Meiryo" charset="-128"/>
                </a:rPr>
                <a:t>業務対応</a:t>
              </a:r>
            </a:p>
          </p:txBody>
        </p:sp>
        <p:sp>
          <p:nvSpPr>
            <p:cNvPr id="246" name="ホームベース 245"/>
            <p:cNvSpPr/>
            <p:nvPr/>
          </p:nvSpPr>
          <p:spPr>
            <a:xfrm>
              <a:off x="251520" y="2434421"/>
              <a:ext cx="8550391" cy="136593"/>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運用管理</a:t>
              </a:r>
            </a:p>
          </p:txBody>
        </p:sp>
        <p:sp>
          <p:nvSpPr>
            <p:cNvPr id="135" name="ホームベース 134"/>
            <p:cNvSpPr/>
            <p:nvPr/>
          </p:nvSpPr>
          <p:spPr>
            <a:xfrm>
              <a:off x="251520" y="2664203"/>
              <a:ext cx="8545360" cy="792088"/>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クラウド</a:t>
              </a:r>
            </a:p>
          </p:txBody>
        </p:sp>
        <p:grpSp>
          <p:nvGrpSpPr>
            <p:cNvPr id="139" name="図形グループ 138"/>
            <p:cNvGrpSpPr/>
            <p:nvPr/>
          </p:nvGrpSpPr>
          <p:grpSpPr>
            <a:xfrm>
              <a:off x="3959862" y="1323775"/>
              <a:ext cx="1438620" cy="935979"/>
              <a:chOff x="1558166" y="3846312"/>
              <a:chExt cx="1438620" cy="935979"/>
            </a:xfrm>
          </p:grpSpPr>
          <p:grpSp>
            <p:nvGrpSpPr>
              <p:cNvPr id="140" name="図形グループ 139"/>
              <p:cNvGrpSpPr/>
              <p:nvPr/>
            </p:nvGrpSpPr>
            <p:grpSpPr>
              <a:xfrm>
                <a:off x="2016229" y="3998744"/>
                <a:ext cx="150692" cy="345179"/>
                <a:chOff x="1946324" y="4125162"/>
                <a:chExt cx="969964" cy="2007872"/>
              </a:xfrm>
            </p:grpSpPr>
            <p:sp>
              <p:nvSpPr>
                <p:cNvPr id="171" name="円/楕円 1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フローチャート: 論理積ゲート 1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650062" y="3945476"/>
                <a:ext cx="150692" cy="345179"/>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1561783" y="3931192"/>
                <a:ext cx="150692" cy="345179"/>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3" name="図形グループ 142"/>
              <p:cNvGrpSpPr/>
              <p:nvPr/>
            </p:nvGrpSpPr>
            <p:grpSpPr>
              <a:xfrm>
                <a:off x="1808018" y="4345703"/>
                <a:ext cx="150692" cy="345179"/>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1558166" y="4362433"/>
                <a:ext cx="150692" cy="345179"/>
                <a:chOff x="1946324" y="4125162"/>
                <a:chExt cx="969964" cy="2007872"/>
              </a:xfrm>
            </p:grpSpPr>
            <p:sp>
              <p:nvSpPr>
                <p:cNvPr id="163" name="円/楕円 1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フローチャート: 論理積ゲート 1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2230390" y="3866332"/>
                <a:ext cx="150692" cy="345179"/>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6" name="図形グループ 145"/>
              <p:cNvGrpSpPr/>
              <p:nvPr/>
            </p:nvGrpSpPr>
            <p:grpSpPr>
              <a:xfrm>
                <a:off x="2846094" y="3942355"/>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4988" y="4375507"/>
                <a:ext cx="150692" cy="345179"/>
                <a:chOff x="1946324" y="4125162"/>
                <a:chExt cx="969964" cy="2007872"/>
              </a:xfrm>
            </p:grpSpPr>
            <p:sp>
              <p:nvSpPr>
                <p:cNvPr id="157" name="円/楕円 1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2046668" y="4437112"/>
                <a:ext cx="150692" cy="345179"/>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9" name="図形グループ 148"/>
              <p:cNvGrpSpPr/>
              <p:nvPr/>
            </p:nvGrpSpPr>
            <p:grpSpPr>
              <a:xfrm>
                <a:off x="1794615" y="3866588"/>
                <a:ext cx="150692" cy="345179"/>
                <a:chOff x="1946324" y="4125162"/>
                <a:chExt cx="969964" cy="2007872"/>
              </a:xfrm>
            </p:grpSpPr>
            <p:sp>
              <p:nvSpPr>
                <p:cNvPr id="153" name="円/楕円 1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フローチャート: 論理積ゲート 1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44551" y="3846312"/>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248" name="上矢印 247"/>
            <p:cNvSpPr/>
            <p:nvPr/>
          </p:nvSpPr>
          <p:spPr>
            <a:xfrm>
              <a:off x="3263182" y="3467110"/>
              <a:ext cx="2559298" cy="43624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正方形/長方形 6"/>
          <p:cNvSpPr/>
          <p:nvPr/>
        </p:nvSpPr>
        <p:spPr>
          <a:xfrm>
            <a:off x="294283" y="918370"/>
            <a:ext cx="8532017" cy="461665"/>
          </a:xfrm>
          <a:prstGeom prst="rect">
            <a:avLst/>
          </a:prstGeom>
        </p:spPr>
        <p:txBody>
          <a:bodyPr wrap="square">
            <a:spAutoFit/>
          </a:bodyPr>
          <a:lstStyle/>
          <a:p>
            <a:pPr algn="ctr"/>
            <a:r>
              <a:rPr lang="ja-JP" altLang="en-US" sz="2400" b="1">
                <a:solidFill>
                  <a:srgbClr val="0432FF"/>
                </a:solidFill>
                <a:latin typeface="Meiryo" charset="-128"/>
                <a:ea typeface="Meiryo" charset="-128"/>
                <a:cs typeface="Meiryo" charset="-128"/>
              </a:rPr>
              <a:t>アプリケーションや業務対応に人的資源を集中できる</a:t>
            </a:r>
          </a:p>
        </p:txBody>
      </p:sp>
    </p:spTree>
    <p:extLst>
      <p:ext uri="{BB962C8B-B14F-4D97-AF65-F5344CB8AC3E}">
        <p14:creationId xmlns:p14="http://schemas.microsoft.com/office/powerpoint/2010/main" val="37364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wipe(down)">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686800" cy="416221"/>
          </a:xfrm>
        </p:spPr>
        <p:txBody>
          <a:bodyPr lIns="0" rIns="0"/>
          <a:lstStyle/>
          <a:p>
            <a:r>
              <a:rPr lang="ja-JP" altLang="en-US" sz="2700" dirty="0">
                <a:solidFill>
                  <a:srgbClr val="C00000"/>
                </a:solidFill>
              </a:rPr>
              <a:t>誤解２</a:t>
            </a:r>
            <a:r>
              <a:rPr lang="ja-JP" altLang="en-US" sz="2700" dirty="0"/>
              <a:t>：ガバナンスが効かない？</a:t>
            </a:r>
            <a:endParaRPr kumimoji="1" lang="ja-JP" altLang="en-US" sz="2700" dirty="0"/>
          </a:p>
        </p:txBody>
      </p:sp>
      <p:sp>
        <p:nvSpPr>
          <p:cNvPr id="4" name="正方形/長方形 3"/>
          <p:cNvSpPr/>
          <p:nvPr/>
        </p:nvSpPr>
        <p:spPr>
          <a:xfrm>
            <a:off x="467544"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544" y="3698893"/>
            <a:ext cx="3816424" cy="2178379"/>
          </a:xfrm>
          <a:prstGeom prst="rect">
            <a:avLst/>
          </a:prstGeom>
          <a:solidFill>
            <a:schemeClr val="accent3">
              <a:lumMod val="20000"/>
              <a:lumOff val="80000"/>
            </a:schemeClr>
          </a:solidFill>
          <a:ln w="76200">
            <a:solidFill>
              <a:schemeClr val="accent6">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1070234" y="4725144"/>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36" name="図形グループ 35"/>
          <p:cNvGrpSpPr/>
          <p:nvPr/>
        </p:nvGrpSpPr>
        <p:grpSpPr>
          <a:xfrm>
            <a:off x="1161967" y="4430833"/>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161967" y="4624295"/>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2822248" y="4434821"/>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2822248" y="4610051"/>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フローチャート: 磁気ディスク 51"/>
          <p:cNvSpPr/>
          <p:nvPr/>
        </p:nvSpPr>
        <p:spPr>
          <a:xfrm>
            <a:off x="3195635" y="4603257"/>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 name="フローチャート: 磁気ディスク 52"/>
          <p:cNvSpPr/>
          <p:nvPr/>
        </p:nvSpPr>
        <p:spPr>
          <a:xfrm>
            <a:off x="3199926" y="443862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フローチャート: 磁気ディスク 53"/>
          <p:cNvSpPr/>
          <p:nvPr/>
        </p:nvSpPr>
        <p:spPr>
          <a:xfrm>
            <a:off x="1536945" y="460078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p:cNvSpPr/>
          <p:nvPr/>
        </p:nvSpPr>
        <p:spPr>
          <a:xfrm>
            <a:off x="1541236" y="4436151"/>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正方形/長方形 55"/>
          <p:cNvSpPr/>
          <p:nvPr/>
        </p:nvSpPr>
        <p:spPr>
          <a:xfrm>
            <a:off x="2001076" y="3917131"/>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grpSp>
        <p:nvGrpSpPr>
          <p:cNvPr id="8" name="図形グループ 7"/>
          <p:cNvGrpSpPr/>
          <p:nvPr/>
        </p:nvGrpSpPr>
        <p:grpSpPr>
          <a:xfrm>
            <a:off x="1388316" y="5165988"/>
            <a:ext cx="398531" cy="455164"/>
            <a:chOff x="565484" y="2886304"/>
            <a:chExt cx="398531" cy="455164"/>
          </a:xfrm>
        </p:grpSpPr>
        <p:grpSp>
          <p:nvGrpSpPr>
            <p:cNvPr id="9" name="図形グループ 8"/>
            <p:cNvGrpSpPr/>
            <p:nvPr/>
          </p:nvGrpSpPr>
          <p:grpSpPr>
            <a:xfrm>
              <a:off x="565484" y="2886304"/>
              <a:ext cx="398531" cy="387786"/>
              <a:chOff x="758730" y="3198675"/>
              <a:chExt cx="702795" cy="688305"/>
            </a:xfrm>
          </p:grpSpPr>
          <p:sp>
            <p:nvSpPr>
              <p:cNvPr id="13" name="角丸四角形 1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台形 1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95604" y="2996289"/>
              <a:ext cx="150692" cy="345179"/>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 name="図形グループ 15"/>
          <p:cNvGrpSpPr/>
          <p:nvPr/>
        </p:nvGrpSpPr>
        <p:grpSpPr>
          <a:xfrm>
            <a:off x="2176490" y="5165988"/>
            <a:ext cx="398531" cy="455164"/>
            <a:chOff x="565484" y="2886304"/>
            <a:chExt cx="398531" cy="455164"/>
          </a:xfrm>
        </p:grpSpPr>
        <p:grpSp>
          <p:nvGrpSpPr>
            <p:cNvPr id="17" name="図形グループ 16"/>
            <p:cNvGrpSpPr/>
            <p:nvPr/>
          </p:nvGrpSpPr>
          <p:grpSpPr>
            <a:xfrm>
              <a:off x="565484" y="2886304"/>
              <a:ext cx="398531" cy="387786"/>
              <a:chOff x="758730" y="3198675"/>
              <a:chExt cx="702795" cy="688305"/>
            </a:xfrm>
          </p:grpSpPr>
          <p:sp>
            <p:nvSpPr>
              <p:cNvPr id="21" name="角丸四角形 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台形 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図形グループ 17"/>
            <p:cNvGrpSpPr/>
            <p:nvPr/>
          </p:nvGrpSpPr>
          <p:grpSpPr>
            <a:xfrm>
              <a:off x="695604" y="2996289"/>
              <a:ext cx="150692" cy="345179"/>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 name="図形グループ 23"/>
          <p:cNvGrpSpPr/>
          <p:nvPr/>
        </p:nvGrpSpPr>
        <p:grpSpPr>
          <a:xfrm>
            <a:off x="3023876" y="5163391"/>
            <a:ext cx="398531" cy="455164"/>
            <a:chOff x="565484" y="2886304"/>
            <a:chExt cx="398531" cy="455164"/>
          </a:xfrm>
        </p:grpSpPr>
        <p:grpSp>
          <p:nvGrpSpPr>
            <p:cNvPr id="25" name="図形グループ 24"/>
            <p:cNvGrpSpPr/>
            <p:nvPr/>
          </p:nvGrpSpPr>
          <p:grpSpPr>
            <a:xfrm>
              <a:off x="565484" y="2886304"/>
              <a:ext cx="398531" cy="387786"/>
              <a:chOff x="758730" y="3198675"/>
              <a:chExt cx="702795" cy="688305"/>
            </a:xfrm>
          </p:grpSpPr>
          <p:sp>
            <p:nvSpPr>
              <p:cNvPr id="29" name="角丸四角形 2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95604" y="2996289"/>
              <a:ext cx="150692" cy="345179"/>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9" name="直線矢印コネクタ 108"/>
          <p:cNvCxnSpPr>
            <a:stCxn id="56" idx="2"/>
            <a:endCxn id="32" idx="0"/>
          </p:cNvCxnSpPr>
          <p:nvPr/>
        </p:nvCxnSpPr>
        <p:spPr>
          <a:xfrm>
            <a:off x="2397120" y="4212018"/>
            <a:ext cx="1" cy="513126"/>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3213089" y="2060705"/>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p:cNvSpPr/>
          <p:nvPr/>
        </p:nvSpPr>
        <p:spPr>
          <a:xfrm>
            <a:off x="2114083" y="2060705"/>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02775" y="2067615"/>
            <a:ext cx="549867" cy="5471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矢印コネクタ 190"/>
          <p:cNvCxnSpPr>
            <a:stCxn id="190" idx="2"/>
            <a:endCxn id="56" idx="0"/>
          </p:cNvCxnSpPr>
          <p:nvPr/>
        </p:nvCxnSpPr>
        <p:spPr>
          <a:xfrm>
            <a:off x="1277709" y="2614783"/>
            <a:ext cx="1119411" cy="130234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4" name="直線矢印コネクタ 193"/>
          <p:cNvCxnSpPr>
            <a:stCxn id="189" idx="2"/>
            <a:endCxn id="56" idx="0"/>
          </p:cNvCxnSpPr>
          <p:nvPr/>
        </p:nvCxnSpPr>
        <p:spPr>
          <a:xfrm flipH="1">
            <a:off x="2397120" y="2607873"/>
            <a:ext cx="1855"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88" idx="2"/>
            <a:endCxn id="56" idx="0"/>
          </p:cNvCxnSpPr>
          <p:nvPr/>
        </p:nvCxnSpPr>
        <p:spPr>
          <a:xfrm flipH="1">
            <a:off x="2397120" y="2607873"/>
            <a:ext cx="1100861"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9" name="テキスト ボックス 218"/>
          <p:cNvSpPr txBox="1"/>
          <p:nvPr/>
        </p:nvSpPr>
        <p:spPr>
          <a:xfrm>
            <a:off x="1028046" y="1106175"/>
            <a:ext cx="2678938" cy="400110"/>
          </a:xfrm>
          <a:prstGeom prst="rect">
            <a:avLst/>
          </a:prstGeom>
          <a:noFill/>
        </p:spPr>
        <p:txBody>
          <a:bodyPr wrap="none" rtlCol="0">
            <a:spAutoFit/>
          </a:bodyPr>
          <a:lstStyle/>
          <a:p>
            <a:pPr algn="ctr"/>
            <a:r>
              <a:rPr kumimoji="1" lang="ja-JP" altLang="en-US" sz="2000" dirty="0">
                <a:solidFill>
                  <a:srgbClr val="0432FF"/>
                </a:solidFill>
                <a:latin typeface="Meiryo" charset="-128"/>
                <a:ea typeface="Meiryo" charset="-128"/>
                <a:cs typeface="Meiryo" charset="-128"/>
              </a:rPr>
              <a:t>特定</a:t>
            </a:r>
            <a:r>
              <a:rPr kumimoji="1" lang="en-US" altLang="ja-JP" sz="2000" dirty="0">
                <a:solidFill>
                  <a:srgbClr val="0432FF"/>
                </a:solidFill>
                <a:latin typeface="Meiryo" charset="-128"/>
                <a:ea typeface="Meiryo" charset="-128"/>
                <a:cs typeface="Meiryo" charset="-128"/>
              </a:rPr>
              <a:t>&amp;</a:t>
            </a:r>
            <a:r>
              <a:rPr kumimoji="1" lang="ja-JP" altLang="en-US" sz="2000" dirty="0">
                <a:solidFill>
                  <a:srgbClr val="0432FF"/>
                </a:solidFill>
                <a:latin typeface="Meiryo" charset="-128"/>
                <a:ea typeface="Meiryo" charset="-128"/>
                <a:cs typeface="Meiryo" charset="-128"/>
              </a:rPr>
              <a:t>少数の通信相手</a:t>
            </a:r>
          </a:p>
        </p:txBody>
      </p:sp>
      <p:sp>
        <p:nvSpPr>
          <p:cNvPr id="221" name="テキスト ボックス 220"/>
          <p:cNvSpPr txBox="1"/>
          <p:nvPr/>
        </p:nvSpPr>
        <p:spPr>
          <a:xfrm>
            <a:off x="659355" y="6014100"/>
            <a:ext cx="3416320"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自社の所有するシステム資産を守ることにより</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経営、業務、データ、個人を守ることができた</a:t>
            </a:r>
            <a:endParaRPr lang="en-US" altLang="ja-JP" sz="1200" dirty="0">
              <a:solidFill>
                <a:schemeClr val="accent6">
                  <a:lumMod val="75000"/>
                </a:schemeClr>
              </a:solidFill>
              <a:latin typeface="Meiryo" charset="-128"/>
              <a:ea typeface="Meiryo" charset="-128"/>
              <a:cs typeface="Meiryo" charset="-128"/>
            </a:endParaRPr>
          </a:p>
        </p:txBody>
      </p:sp>
      <p:grpSp>
        <p:nvGrpSpPr>
          <p:cNvPr id="35" name="図形グループ 34"/>
          <p:cNvGrpSpPr/>
          <p:nvPr/>
        </p:nvGrpSpPr>
        <p:grpSpPr>
          <a:xfrm>
            <a:off x="4200845" y="1045260"/>
            <a:ext cx="4497784" cy="5415564"/>
            <a:chOff x="4200845" y="1045260"/>
            <a:chExt cx="4497784" cy="5415564"/>
          </a:xfrm>
        </p:grpSpPr>
        <p:sp>
          <p:nvSpPr>
            <p:cNvPr id="5" name="正方形/長方形 4"/>
            <p:cNvSpPr/>
            <p:nvPr/>
          </p:nvSpPr>
          <p:spPr>
            <a:xfrm>
              <a:off x="4860032"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860032" y="3698893"/>
              <a:ext cx="3816424" cy="21783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角丸四角形 56"/>
            <p:cNvSpPr/>
            <p:nvPr/>
          </p:nvSpPr>
          <p:spPr>
            <a:xfrm>
              <a:off x="5441357" y="4720855"/>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58" name="図形グループ 57"/>
            <p:cNvGrpSpPr/>
            <p:nvPr/>
          </p:nvGrpSpPr>
          <p:grpSpPr>
            <a:xfrm>
              <a:off x="5533090" y="442654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533090" y="4620006"/>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7193371" y="4430532"/>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7193371" y="4605762"/>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4" name="フローチャート: 磁気ディスク 73"/>
            <p:cNvSpPr/>
            <p:nvPr/>
          </p:nvSpPr>
          <p:spPr>
            <a:xfrm>
              <a:off x="7566758" y="4598968"/>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磁気ディスク 74"/>
            <p:cNvSpPr/>
            <p:nvPr/>
          </p:nvSpPr>
          <p:spPr>
            <a:xfrm>
              <a:off x="7571049" y="443433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磁気ディスク 75"/>
            <p:cNvSpPr/>
            <p:nvPr/>
          </p:nvSpPr>
          <p:spPr>
            <a:xfrm>
              <a:off x="5908068" y="459649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磁気ディスク 76"/>
            <p:cNvSpPr/>
            <p:nvPr/>
          </p:nvSpPr>
          <p:spPr>
            <a:xfrm>
              <a:off x="5912359" y="4431862"/>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 name="図形グループ 77"/>
            <p:cNvGrpSpPr/>
            <p:nvPr/>
          </p:nvGrpSpPr>
          <p:grpSpPr>
            <a:xfrm>
              <a:off x="5486410" y="5145190"/>
              <a:ext cx="398531" cy="455164"/>
              <a:chOff x="565484" y="2886304"/>
              <a:chExt cx="398531" cy="455164"/>
            </a:xfrm>
          </p:grpSpPr>
          <p:grpSp>
            <p:nvGrpSpPr>
              <p:cNvPr id="79" name="図形グループ 78"/>
              <p:cNvGrpSpPr/>
              <p:nvPr/>
            </p:nvGrpSpPr>
            <p:grpSpPr>
              <a:xfrm>
                <a:off x="565484" y="2886304"/>
                <a:ext cx="398531" cy="387786"/>
                <a:chOff x="758730" y="3198675"/>
                <a:chExt cx="702795" cy="688305"/>
              </a:xfrm>
            </p:grpSpPr>
            <p:sp>
              <p:nvSpPr>
                <p:cNvPr id="83" name="角丸四角形 8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95604" y="2996289"/>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6" name="図形グループ 85"/>
            <p:cNvGrpSpPr/>
            <p:nvPr/>
          </p:nvGrpSpPr>
          <p:grpSpPr>
            <a:xfrm>
              <a:off x="6568602" y="5161699"/>
              <a:ext cx="398531" cy="455164"/>
              <a:chOff x="565484" y="2886304"/>
              <a:chExt cx="398531" cy="455164"/>
            </a:xfrm>
          </p:grpSpPr>
          <p:grpSp>
            <p:nvGrpSpPr>
              <p:cNvPr id="87" name="図形グループ 86"/>
              <p:cNvGrpSpPr/>
              <p:nvPr/>
            </p:nvGrpSpPr>
            <p:grpSpPr>
              <a:xfrm>
                <a:off x="565484" y="2886304"/>
                <a:ext cx="398531" cy="387786"/>
                <a:chOff x="758730" y="3198675"/>
                <a:chExt cx="702795" cy="688305"/>
              </a:xfrm>
            </p:grpSpPr>
            <p:sp>
              <p:nvSpPr>
                <p:cNvPr id="91" name="角丸四角形 9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角丸四角形 9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695604" y="2996289"/>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4" name="図形グループ 93"/>
            <p:cNvGrpSpPr/>
            <p:nvPr/>
          </p:nvGrpSpPr>
          <p:grpSpPr>
            <a:xfrm>
              <a:off x="7110549" y="5159199"/>
              <a:ext cx="398531" cy="455164"/>
              <a:chOff x="565484" y="2886304"/>
              <a:chExt cx="398531" cy="455164"/>
            </a:xfrm>
          </p:grpSpPr>
          <p:grpSp>
            <p:nvGrpSpPr>
              <p:cNvPr id="95" name="図形グループ 94"/>
              <p:cNvGrpSpPr/>
              <p:nvPr/>
            </p:nvGrpSpPr>
            <p:grpSpPr>
              <a:xfrm>
                <a:off x="565484" y="2886304"/>
                <a:ext cx="398531" cy="387786"/>
                <a:chOff x="758730" y="3198675"/>
                <a:chExt cx="702795" cy="688305"/>
              </a:xfrm>
            </p:grpSpPr>
            <p:sp>
              <p:nvSpPr>
                <p:cNvPr id="99" name="角丸四角形 9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台形 10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695604" y="2996289"/>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3" name="図 3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2409" y="5140107"/>
              <a:ext cx="406935" cy="368744"/>
            </a:xfrm>
            <a:prstGeom prst="rect">
              <a:avLst/>
            </a:prstGeom>
          </p:spPr>
        </p:pic>
        <p:pic>
          <p:nvPicPr>
            <p:cNvPr id="34" name="図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5508" y="5145190"/>
              <a:ext cx="204377" cy="329640"/>
            </a:xfrm>
            <a:prstGeom prst="rect">
              <a:avLst/>
            </a:prstGeom>
          </p:spPr>
        </p:pic>
        <p:sp>
          <p:nvSpPr>
            <p:cNvPr id="102" name="円/楕円 101"/>
            <p:cNvSpPr/>
            <p:nvPr/>
          </p:nvSpPr>
          <p:spPr>
            <a:xfrm>
              <a:off x="7805684" y="5265271"/>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7787585" y="5441659"/>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119349" y="5260653"/>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6101250" y="5437041"/>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388624" y="3919089"/>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sp>
          <p:nvSpPr>
            <p:cNvPr id="110" name="上下矢印 109"/>
            <p:cNvSpPr/>
            <p:nvPr/>
          </p:nvSpPr>
          <p:spPr>
            <a:xfrm>
              <a:off x="6442124" y="4212018"/>
              <a:ext cx="661297" cy="521122"/>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角丸四角形 110"/>
            <p:cNvSpPr/>
            <p:nvPr/>
          </p:nvSpPr>
          <p:spPr>
            <a:xfrm>
              <a:off x="5495290" y="2222556"/>
              <a:ext cx="2544688" cy="1127596"/>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charset="-128"/>
                  <a:ea typeface="Meiryo" charset="-128"/>
                  <a:cs typeface="Meiryo" charset="-128"/>
                </a:rPr>
                <a:t>インターネット</a:t>
              </a:r>
              <a:endParaRPr kumimoji="1" lang="ja-JP" altLang="en-US" sz="1600" dirty="0">
                <a:solidFill>
                  <a:srgbClr val="FFFFFF"/>
                </a:solidFill>
                <a:latin typeface="Meiryo" charset="-128"/>
                <a:ea typeface="Meiryo" charset="-128"/>
                <a:cs typeface="Meiryo" charset="-128"/>
              </a:endParaRPr>
            </a:p>
          </p:txBody>
        </p:sp>
        <p:pic>
          <p:nvPicPr>
            <p:cNvPr id="112" name="図 111" descr="clou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7568" y="1484784"/>
              <a:ext cx="1104859" cy="1104859"/>
            </a:xfrm>
            <a:prstGeom prst="rect">
              <a:avLst/>
            </a:prstGeom>
            <a:effectLst>
              <a:outerShdw blurRad="50800" dist="38100" dir="2700000" algn="tl" rotWithShape="0">
                <a:prstClr val="black">
                  <a:alpha val="40000"/>
                </a:prstClr>
              </a:outerShdw>
            </a:effectLst>
          </p:spPr>
        </p:pic>
        <p:sp>
          <p:nvSpPr>
            <p:cNvPr id="113" name="正方形/長方形 112"/>
            <p:cNvSpPr/>
            <p:nvPr/>
          </p:nvSpPr>
          <p:spPr>
            <a:xfrm>
              <a:off x="6312420" y="1784629"/>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256091" y="1754024"/>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212858" y="1753017"/>
              <a:ext cx="549867" cy="53142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 name="図形グループ 126"/>
            <p:cNvGrpSpPr/>
            <p:nvPr/>
          </p:nvGrpSpPr>
          <p:grpSpPr>
            <a:xfrm>
              <a:off x="5928305" y="1995684"/>
              <a:ext cx="150692" cy="345179"/>
              <a:chOff x="5885071" y="1508917"/>
              <a:chExt cx="150692" cy="345179"/>
            </a:xfrm>
          </p:grpSpPr>
          <p:sp>
            <p:nvSpPr>
              <p:cNvPr id="125" name="円/楕円 12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5624728" y="1963546"/>
              <a:ext cx="150692" cy="345179"/>
              <a:chOff x="5885071" y="1508917"/>
              <a:chExt cx="150692" cy="345179"/>
            </a:xfrm>
          </p:grpSpPr>
          <p:sp>
            <p:nvSpPr>
              <p:cNvPr id="132" name="円/楕円 131"/>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5693089" y="1753017"/>
              <a:ext cx="150692" cy="345179"/>
              <a:chOff x="5885071" y="1508917"/>
              <a:chExt cx="150692" cy="345179"/>
            </a:xfrm>
          </p:grpSpPr>
          <p:sp>
            <p:nvSpPr>
              <p:cNvPr id="135" name="円/楕円 13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5865414" y="1778428"/>
              <a:ext cx="150692" cy="345179"/>
              <a:chOff x="5885071" y="1508917"/>
              <a:chExt cx="150692" cy="345179"/>
            </a:xfrm>
          </p:grpSpPr>
          <p:sp>
            <p:nvSpPr>
              <p:cNvPr id="138" name="円/楕円 137"/>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5756077" y="1946625"/>
              <a:ext cx="150692" cy="345179"/>
              <a:chOff x="5885071" y="1508917"/>
              <a:chExt cx="150692" cy="345179"/>
            </a:xfrm>
          </p:grpSpPr>
          <p:sp>
            <p:nvSpPr>
              <p:cNvPr id="129" name="円/楕円 128"/>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5191294" y="2524674"/>
              <a:ext cx="266802" cy="281800"/>
              <a:chOff x="2667295" y="1059799"/>
              <a:chExt cx="681672" cy="722281"/>
            </a:xfrm>
          </p:grpSpPr>
          <p:sp>
            <p:nvSpPr>
              <p:cNvPr id="141" name="角丸四角形 1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2" name="図 14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3" name="図形グループ 142"/>
            <p:cNvGrpSpPr/>
            <p:nvPr/>
          </p:nvGrpSpPr>
          <p:grpSpPr>
            <a:xfrm>
              <a:off x="5180512" y="2618632"/>
              <a:ext cx="131025" cy="265860"/>
              <a:chOff x="1946324" y="4125162"/>
              <a:chExt cx="969964" cy="2007872"/>
            </a:xfrm>
          </p:grpSpPr>
          <p:sp>
            <p:nvSpPr>
              <p:cNvPr id="144" name="円/楕円 1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5" name="フローチャート: 論理積ゲート 1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6" name="図形グループ 145"/>
            <p:cNvGrpSpPr/>
            <p:nvPr/>
          </p:nvGrpSpPr>
          <p:grpSpPr>
            <a:xfrm>
              <a:off x="5307609" y="2748467"/>
              <a:ext cx="266802" cy="281800"/>
              <a:chOff x="2667295" y="1059799"/>
              <a:chExt cx="681672" cy="722281"/>
            </a:xfrm>
          </p:grpSpPr>
          <p:sp>
            <p:nvSpPr>
              <p:cNvPr id="147" name="角丸四角形 1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8" name="図 14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9" name="図形グループ 148"/>
            <p:cNvGrpSpPr/>
            <p:nvPr/>
          </p:nvGrpSpPr>
          <p:grpSpPr>
            <a:xfrm>
              <a:off x="5296827" y="2842425"/>
              <a:ext cx="131025" cy="265860"/>
              <a:chOff x="1946324" y="4125162"/>
              <a:chExt cx="969964" cy="2007872"/>
            </a:xfrm>
          </p:grpSpPr>
          <p:sp>
            <p:nvSpPr>
              <p:cNvPr id="150" name="円/楕円 1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1" name="フローチャート: 論理積ゲート 1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2" name="図形グループ 151"/>
            <p:cNvGrpSpPr/>
            <p:nvPr/>
          </p:nvGrpSpPr>
          <p:grpSpPr>
            <a:xfrm>
              <a:off x="5118993" y="2993891"/>
              <a:ext cx="266802" cy="281800"/>
              <a:chOff x="2667295" y="1059799"/>
              <a:chExt cx="681672" cy="722281"/>
            </a:xfrm>
          </p:grpSpPr>
          <p:sp>
            <p:nvSpPr>
              <p:cNvPr id="153" name="角丸四角形 15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54" name="図 15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55" name="図形グループ 154"/>
            <p:cNvGrpSpPr/>
            <p:nvPr/>
          </p:nvGrpSpPr>
          <p:grpSpPr>
            <a:xfrm>
              <a:off x="5108211" y="3087849"/>
              <a:ext cx="131025" cy="265860"/>
              <a:chOff x="1946324" y="4125162"/>
              <a:chExt cx="969964" cy="2007872"/>
            </a:xfrm>
          </p:grpSpPr>
          <p:sp>
            <p:nvSpPr>
              <p:cNvPr id="156" name="円/楕円 1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7" name="フローチャート: 論理積ゲート 1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158" name="図 157" descr="imgres.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92380" y="2812238"/>
              <a:ext cx="392874" cy="269648"/>
            </a:xfrm>
            <a:prstGeom prst="rect">
              <a:avLst/>
            </a:prstGeom>
            <a:effectLst>
              <a:outerShdw blurRad="50800" dist="38100" dir="2700000" algn="tl" rotWithShape="0">
                <a:prstClr val="black">
                  <a:alpha val="40000"/>
                </a:prstClr>
              </a:outerShdw>
            </a:effectLst>
          </p:spPr>
        </p:pic>
        <p:grpSp>
          <p:nvGrpSpPr>
            <p:cNvPr id="163" name="図形グループ 162"/>
            <p:cNvGrpSpPr/>
            <p:nvPr/>
          </p:nvGrpSpPr>
          <p:grpSpPr>
            <a:xfrm>
              <a:off x="8174330" y="3081886"/>
              <a:ext cx="246492" cy="270647"/>
              <a:chOff x="6373788" y="4940591"/>
              <a:chExt cx="499492" cy="545661"/>
            </a:xfrm>
          </p:grpSpPr>
          <p:sp>
            <p:nvSpPr>
              <p:cNvPr id="164" name="角丸四角形 163"/>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角丸四角形 165"/>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7" name="図形グループ 166"/>
            <p:cNvGrpSpPr/>
            <p:nvPr/>
          </p:nvGrpSpPr>
          <p:grpSpPr>
            <a:xfrm>
              <a:off x="7995880" y="2493888"/>
              <a:ext cx="443296" cy="317353"/>
              <a:chOff x="4256600" y="3356991"/>
              <a:chExt cx="3409410" cy="1039312"/>
            </a:xfrm>
          </p:grpSpPr>
          <p:sp>
            <p:nvSpPr>
              <p:cNvPr id="168" name="正方形/長方形 167"/>
              <p:cNvSpPr/>
              <p:nvPr/>
            </p:nvSpPr>
            <p:spPr>
              <a:xfrm>
                <a:off x="5618678" y="3506863"/>
                <a:ext cx="681513" cy="10009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リーフォーム 168"/>
              <p:cNvSpPr/>
              <p:nvPr/>
            </p:nvSpPr>
            <p:spPr>
              <a:xfrm rot="14082756">
                <a:off x="6143232" y="4043986"/>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リーフォーム 169"/>
              <p:cNvSpPr/>
              <p:nvPr/>
            </p:nvSpPr>
            <p:spPr>
              <a:xfrm rot="7517244" flipH="1">
                <a:off x="5333051" y="4043987"/>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5784685" y="4077072"/>
                <a:ext cx="365764" cy="234239"/>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2" name="図形グループ 171"/>
              <p:cNvGrpSpPr/>
              <p:nvPr/>
            </p:nvGrpSpPr>
            <p:grpSpPr>
              <a:xfrm>
                <a:off x="4256600"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81" name="フリーフォーム 180"/>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フリーフォーム 181"/>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手作業 182"/>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リーフォーム 184"/>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flipH="1">
                <a:off x="6198482"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76" name="フリーフォーム 175"/>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リーフォーム 176"/>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手作業 177"/>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リーフォーム 179"/>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4" name="正方形/長方形 173"/>
              <p:cNvSpPr/>
              <p:nvPr/>
            </p:nvSpPr>
            <p:spPr>
              <a:xfrm>
                <a:off x="5580112" y="3573016"/>
                <a:ext cx="792088" cy="50405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5891499" y="413384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6" name="上下矢印 185"/>
            <p:cNvSpPr/>
            <p:nvPr/>
          </p:nvSpPr>
          <p:spPr>
            <a:xfrm>
              <a:off x="6442124" y="3289923"/>
              <a:ext cx="661297" cy="632039"/>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0" name="図形グループ 199"/>
            <p:cNvGrpSpPr/>
            <p:nvPr/>
          </p:nvGrpSpPr>
          <p:grpSpPr>
            <a:xfrm>
              <a:off x="8003305" y="4720831"/>
              <a:ext cx="395849" cy="510276"/>
              <a:chOff x="921147" y="2673903"/>
              <a:chExt cx="2035043" cy="2195257"/>
            </a:xfrm>
          </p:grpSpPr>
          <p:sp>
            <p:nvSpPr>
              <p:cNvPr id="201" name="台形 20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3" name="図形グループ 202"/>
              <p:cNvGrpSpPr/>
              <p:nvPr/>
            </p:nvGrpSpPr>
            <p:grpSpPr>
              <a:xfrm rot="18523230">
                <a:off x="289583" y="3305467"/>
                <a:ext cx="1602719" cy="339591"/>
                <a:chOff x="1084045" y="2295821"/>
                <a:chExt cx="1399064" cy="288032"/>
              </a:xfrm>
            </p:grpSpPr>
            <p:grpSp>
              <p:nvGrpSpPr>
                <p:cNvPr id="208" name="図形グループ 207"/>
                <p:cNvGrpSpPr/>
                <p:nvPr/>
              </p:nvGrpSpPr>
              <p:grpSpPr>
                <a:xfrm>
                  <a:off x="1084045" y="2295821"/>
                  <a:ext cx="1399064" cy="288032"/>
                  <a:chOff x="531457" y="2456892"/>
                  <a:chExt cx="1399064" cy="288032"/>
                </a:xfrm>
              </p:grpSpPr>
              <p:sp>
                <p:nvSpPr>
                  <p:cNvPr id="210" name="正方形/長方形 209"/>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9" name="円/楕円 208"/>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円/楕円 203"/>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2" name="図形グループ 211"/>
            <p:cNvGrpSpPr/>
            <p:nvPr/>
          </p:nvGrpSpPr>
          <p:grpSpPr>
            <a:xfrm>
              <a:off x="5173565" y="4803760"/>
              <a:ext cx="363824" cy="409204"/>
              <a:chOff x="6373788" y="4940591"/>
              <a:chExt cx="499492" cy="545661"/>
            </a:xfrm>
          </p:grpSpPr>
          <p:sp>
            <p:nvSpPr>
              <p:cNvPr id="213" name="角丸四角形 212"/>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角丸四角形 214"/>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20" name="テキスト ボックス 219"/>
            <p:cNvSpPr txBox="1"/>
            <p:nvPr/>
          </p:nvSpPr>
          <p:spPr>
            <a:xfrm>
              <a:off x="4907196" y="1104310"/>
              <a:ext cx="3704860" cy="400110"/>
            </a:xfrm>
            <a:prstGeom prst="rect">
              <a:avLst/>
            </a:prstGeom>
            <a:noFill/>
          </p:spPr>
          <p:txBody>
            <a:bodyPr wrap="none" rtlCol="0">
              <a:spAutoFit/>
            </a:bodyPr>
            <a:lstStyle/>
            <a:p>
              <a:pPr algn="ctr"/>
              <a:r>
                <a:rPr kumimoji="1" lang="ja-JP" altLang="en-US" sz="2000" dirty="0">
                  <a:solidFill>
                    <a:srgbClr val="FF0000"/>
                  </a:solidFill>
                  <a:latin typeface="Meiryo" charset="-128"/>
                  <a:ea typeface="Meiryo" charset="-128"/>
                  <a:cs typeface="Meiryo" charset="-128"/>
                </a:rPr>
                <a:t>特定・不特定</a:t>
              </a:r>
              <a:r>
                <a:rPr kumimoji="1" lang="en-US" altLang="ja-JP" sz="2000" dirty="0">
                  <a:solidFill>
                    <a:srgbClr val="FF0000"/>
                  </a:solidFill>
                  <a:latin typeface="Meiryo" charset="-128"/>
                  <a:ea typeface="Meiryo" charset="-128"/>
                  <a:cs typeface="Meiryo" charset="-128"/>
                </a:rPr>
                <a:t>&amp;</a:t>
              </a:r>
              <a:r>
                <a:rPr kumimoji="1" lang="ja-JP" altLang="en-US" sz="2000" dirty="0">
                  <a:solidFill>
                    <a:srgbClr val="FF0000"/>
                  </a:solidFill>
                  <a:latin typeface="Meiryo" charset="-128"/>
                  <a:ea typeface="Meiryo" charset="-128"/>
                  <a:cs typeface="Meiryo" charset="-128"/>
                </a:rPr>
                <a:t>多数の通信相手</a:t>
              </a:r>
            </a:p>
          </p:txBody>
        </p:sp>
        <p:sp>
          <p:nvSpPr>
            <p:cNvPr id="222" name="テキスト ボックス 221"/>
            <p:cNvSpPr txBox="1"/>
            <p:nvPr/>
          </p:nvSpPr>
          <p:spPr>
            <a:xfrm>
              <a:off x="4820644" y="5999159"/>
              <a:ext cx="3877985"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ユーザー認証や暗号化、セキュアなプログラムなどで</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経営、業務、データ、個人を守らなくてはならない</a:t>
              </a:r>
              <a:endParaRPr lang="en-US" altLang="ja-JP" sz="1200" dirty="0">
                <a:solidFill>
                  <a:schemeClr val="accent6">
                    <a:lumMod val="75000"/>
                  </a:schemeClr>
                </a:solidFill>
                <a:latin typeface="Meiryo" charset="-128"/>
                <a:ea typeface="Meiryo" charset="-128"/>
                <a:cs typeface="Meiryo" charset="-128"/>
              </a:endParaRPr>
            </a:p>
          </p:txBody>
        </p:sp>
        <p:sp>
          <p:nvSpPr>
            <p:cNvPr id="223" name="正方形/長方形 222"/>
            <p:cNvSpPr/>
            <p:nvPr/>
          </p:nvSpPr>
          <p:spPr>
            <a:xfrm>
              <a:off x="4865856" y="1045260"/>
              <a:ext cx="3816424" cy="4832012"/>
            </a:xfrm>
            <a:prstGeom prst="rect">
              <a:avLst/>
            </a:prstGeom>
            <a:noFill/>
            <a:ln w="57150">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右矢印 224"/>
            <p:cNvSpPr/>
            <p:nvPr/>
          </p:nvSpPr>
          <p:spPr>
            <a:xfrm>
              <a:off x="4200845" y="2989938"/>
              <a:ext cx="833094" cy="117421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396220" y="2530778"/>
              <a:ext cx="492443" cy="2400657"/>
            </a:xfrm>
            <a:prstGeom prst="rect">
              <a:avLst/>
            </a:prstGeom>
            <a:noFill/>
          </p:spPr>
          <p:txBody>
            <a:bodyPr vert="eaVert" wrap="none" rtlCol="0">
              <a:spAutoFit/>
            </a:bodyPr>
            <a:lstStyle/>
            <a:p>
              <a:r>
                <a:rPr kumimoji="1" lang="ja-JP" altLang="en-US" sz="2000" dirty="0">
                  <a:solidFill>
                    <a:srgbClr val="FF0000"/>
                  </a:solidFill>
                  <a:latin typeface="Meiryo" charset="-128"/>
                  <a:ea typeface="Meiryo" charset="-128"/>
                  <a:cs typeface="Meiryo" charset="-128"/>
                </a:rPr>
                <a:t>複雑さと範囲の拡大</a:t>
              </a:r>
            </a:p>
          </p:txBody>
        </p:sp>
      </p:grpSp>
    </p:spTree>
    <p:extLst>
      <p:ext uri="{BB962C8B-B14F-4D97-AF65-F5344CB8AC3E}">
        <p14:creationId xmlns:p14="http://schemas.microsoft.com/office/powerpoint/2010/main" val="18446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686800" cy="416221"/>
          </a:xfrm>
        </p:spPr>
        <p:txBody>
          <a:bodyPr lIns="0" rIns="0"/>
          <a:lstStyle/>
          <a:p>
            <a:r>
              <a:rPr kumimoji="1" lang="ja-JP" altLang="en-US" sz="2700" dirty="0">
                <a:solidFill>
                  <a:srgbClr val="C00000"/>
                </a:solidFill>
              </a:rPr>
              <a:t>誤解２</a:t>
            </a:r>
            <a:r>
              <a:rPr kumimoji="1" lang="ja-JP" altLang="en-US" sz="2700" dirty="0"/>
              <a:t>：ガバナンスが効かない？</a:t>
            </a:r>
          </a:p>
        </p:txBody>
      </p:sp>
      <p:sp>
        <p:nvSpPr>
          <p:cNvPr id="5" name="正方形/長方形 4"/>
          <p:cNvSpPr/>
          <p:nvPr/>
        </p:nvSpPr>
        <p:spPr>
          <a:xfrm>
            <a:off x="323528" y="4797152"/>
            <a:ext cx="8496944" cy="7200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インフラ</a:t>
            </a:r>
          </a:p>
        </p:txBody>
      </p:sp>
      <p:sp>
        <p:nvSpPr>
          <p:cNvPr id="6" name="正方形/長方形 5"/>
          <p:cNvSpPr/>
          <p:nvPr/>
        </p:nvSpPr>
        <p:spPr>
          <a:xfrm>
            <a:off x="323528" y="3933056"/>
            <a:ext cx="8496944" cy="720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プラットフォーム</a:t>
            </a:r>
          </a:p>
        </p:txBody>
      </p:sp>
      <p:sp>
        <p:nvSpPr>
          <p:cNvPr id="7" name="正方形/長方形 6"/>
          <p:cNvSpPr/>
          <p:nvPr/>
        </p:nvSpPr>
        <p:spPr>
          <a:xfrm>
            <a:off x="323528" y="5661248"/>
            <a:ext cx="8496944" cy="7200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a:solidFill>
                  <a:srgbClr val="FFFFFF"/>
                </a:solidFill>
                <a:latin typeface="Meiryo" charset="-128"/>
                <a:ea typeface="Meiryo" charset="-128"/>
                <a:cs typeface="Meiryo" charset="-128"/>
              </a:rPr>
              <a:t>運用管理</a:t>
            </a:r>
            <a:endParaRPr kumimoji="1" lang="ja-JP" altLang="en-US" sz="1400" b="1" dirty="0">
              <a:solidFill>
                <a:srgbClr val="FFFFFF"/>
              </a:solidFill>
              <a:latin typeface="Meiryo" charset="-128"/>
              <a:ea typeface="Meiryo" charset="-128"/>
              <a:cs typeface="Meiryo" charset="-128"/>
            </a:endParaRPr>
          </a:p>
        </p:txBody>
      </p:sp>
      <p:sp>
        <p:nvSpPr>
          <p:cNvPr id="8" name="正方形/長方形 7"/>
          <p:cNvSpPr/>
          <p:nvPr/>
        </p:nvSpPr>
        <p:spPr>
          <a:xfrm>
            <a:off x="323528" y="3068960"/>
            <a:ext cx="8496944" cy="7200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アプリケーション</a:t>
            </a:r>
          </a:p>
        </p:txBody>
      </p:sp>
      <p:sp>
        <p:nvSpPr>
          <p:cNvPr id="13" name="正方形/長方形 12"/>
          <p:cNvSpPr/>
          <p:nvPr/>
        </p:nvSpPr>
        <p:spPr>
          <a:xfrm>
            <a:off x="323528" y="2204864"/>
            <a:ext cx="8496944"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業務対応</a:t>
            </a:r>
          </a:p>
        </p:txBody>
      </p:sp>
      <p:sp>
        <p:nvSpPr>
          <p:cNvPr id="14" name="正方形/長方形 13"/>
          <p:cNvSpPr/>
          <p:nvPr/>
        </p:nvSpPr>
        <p:spPr>
          <a:xfrm>
            <a:off x="2123728" y="2060848"/>
            <a:ext cx="1584176" cy="4464496"/>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809480" y="4725145"/>
            <a:ext cx="1584176" cy="1080120"/>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5508104" y="3913561"/>
            <a:ext cx="1584176" cy="21797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7200292" y="3023208"/>
            <a:ext cx="1584176" cy="35021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3815916" y="5877272"/>
            <a:ext cx="1584176" cy="6480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5916" y="2060848"/>
            <a:ext cx="1584176" cy="26319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508104" y="2060848"/>
            <a:ext cx="1584176" cy="1800200"/>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508104" y="6129300"/>
            <a:ext cx="1584176" cy="396043"/>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7198633" y="2060848"/>
            <a:ext cx="1584176" cy="916608"/>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2310522" y="4072813"/>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自社対応</a:t>
            </a:r>
          </a:p>
        </p:txBody>
      </p:sp>
      <p:sp>
        <p:nvSpPr>
          <p:cNvPr id="24" name="テキスト ボックス 23"/>
          <p:cNvSpPr txBox="1"/>
          <p:nvPr/>
        </p:nvSpPr>
        <p:spPr>
          <a:xfrm>
            <a:off x="7393751" y="4542082"/>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クラウド</a:t>
            </a:r>
          </a:p>
        </p:txBody>
      </p:sp>
      <p:sp>
        <p:nvSpPr>
          <p:cNvPr id="25" name="テキスト ボックス 24"/>
          <p:cNvSpPr txBox="1"/>
          <p:nvPr/>
        </p:nvSpPr>
        <p:spPr>
          <a:xfrm>
            <a:off x="2310522" y="1660738"/>
            <a:ext cx="1210588" cy="400110"/>
          </a:xfrm>
          <a:prstGeom prst="rect">
            <a:avLst/>
          </a:prstGeom>
          <a:noFill/>
        </p:spPr>
        <p:txBody>
          <a:bodyPr wrap="none" rtlCol="0">
            <a:spAutoFit/>
          </a:bodyPr>
          <a:lstStyle/>
          <a:p>
            <a:pPr algn="ctr"/>
            <a:r>
              <a:rPr kumimoji="1" lang="ja-JP" altLang="en-US" sz="2000" b="1">
                <a:solidFill>
                  <a:schemeClr val="accent6">
                    <a:lumMod val="50000"/>
                  </a:schemeClr>
                </a:solidFill>
                <a:latin typeface="Meiryo" charset="-128"/>
                <a:ea typeface="Meiryo" charset="-128"/>
                <a:cs typeface="Meiryo" charset="-128"/>
              </a:rPr>
              <a:t>自社所有</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6" name="テキスト ボックス 25"/>
          <p:cNvSpPr txBox="1"/>
          <p:nvPr/>
        </p:nvSpPr>
        <p:spPr>
          <a:xfrm>
            <a:off x="4205490" y="1660738"/>
            <a:ext cx="805029" cy="400110"/>
          </a:xfrm>
          <a:prstGeom prst="rect">
            <a:avLst/>
          </a:prstGeom>
          <a:noFill/>
        </p:spPr>
        <p:txBody>
          <a:bodyPr wrap="none" rtlCol="0">
            <a:spAutoFit/>
          </a:bodyPr>
          <a:lstStyle/>
          <a:p>
            <a:pPr algn="ctr"/>
            <a:r>
              <a:rPr kumimoji="1" lang="en-US" altLang="ja-JP" sz="2000" b="1">
                <a:solidFill>
                  <a:schemeClr val="accent6">
                    <a:lumMod val="50000"/>
                  </a:schemeClr>
                </a:solidFill>
                <a:latin typeface="Meiryo" charset="-128"/>
                <a:ea typeface="Meiryo" charset="-128"/>
                <a:cs typeface="Meiryo" charset="-128"/>
              </a:rPr>
              <a:t>IaaS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7" name="テキスト ボックス 26"/>
          <p:cNvSpPr txBox="1"/>
          <p:nvPr/>
        </p:nvSpPr>
        <p:spPr>
          <a:xfrm>
            <a:off x="5877510" y="1660738"/>
            <a:ext cx="852029"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P</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8" name="テキスト ボックス 27"/>
          <p:cNvSpPr txBox="1"/>
          <p:nvPr/>
        </p:nvSpPr>
        <p:spPr>
          <a:xfrm>
            <a:off x="7563360" y="1660738"/>
            <a:ext cx="854721"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S</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9" name="テキスト ボックス 28"/>
          <p:cNvSpPr txBox="1"/>
          <p:nvPr/>
        </p:nvSpPr>
        <p:spPr>
          <a:xfrm>
            <a:off x="867299" y="1031948"/>
            <a:ext cx="7409401" cy="461665"/>
          </a:xfrm>
          <a:prstGeom prst="rect">
            <a:avLst/>
          </a:prstGeom>
          <a:noFill/>
        </p:spPr>
        <p:txBody>
          <a:bodyPr wrap="none" rtlCol="0">
            <a:spAutoFit/>
          </a:bodyPr>
          <a:lstStyle/>
          <a:p>
            <a:pPr algn="ctr"/>
            <a:r>
              <a:rPr kumimoji="1" lang="ja-JP" altLang="en-US" sz="2400" b="1" dirty="0">
                <a:solidFill>
                  <a:srgbClr val="0432FF"/>
                </a:solidFill>
                <a:latin typeface="Meiryo" charset="-128"/>
                <a:ea typeface="Meiryo" charset="-128"/>
                <a:cs typeface="Meiryo" charset="-128"/>
              </a:rPr>
              <a:t>責任分界点が変わる：運用管理</a:t>
            </a:r>
            <a:r>
              <a:rPr kumimoji="1" lang="en-US" altLang="ja-JP" sz="2400" b="1" dirty="0">
                <a:solidFill>
                  <a:srgbClr val="0432FF"/>
                </a:solidFill>
                <a:latin typeface="Meiryo" charset="-128"/>
                <a:ea typeface="Meiryo" charset="-128"/>
                <a:cs typeface="Meiryo" charset="-128"/>
              </a:rPr>
              <a:t> </a:t>
            </a:r>
            <a:r>
              <a:rPr kumimoji="1" lang="en-US" altLang="ja-JP" sz="2400" dirty="0">
                <a:solidFill>
                  <a:srgbClr val="0432FF"/>
                </a:solidFill>
                <a:latin typeface="Meiryo" charset="-128"/>
                <a:ea typeface="Meiryo" charset="-128"/>
                <a:cs typeface="Meiryo" charset="-128"/>
              </a:rPr>
              <a:t>× </a:t>
            </a:r>
            <a:r>
              <a:rPr kumimoji="1" lang="ja-JP" altLang="en-US" sz="2400" b="1" dirty="0">
                <a:solidFill>
                  <a:srgbClr val="0432FF"/>
                </a:solidFill>
                <a:latin typeface="Meiryo" charset="-128"/>
                <a:ea typeface="Meiryo" charset="-128"/>
                <a:cs typeface="Meiryo" charset="-128"/>
              </a:rPr>
              <a:t>セキュリティ対応</a:t>
            </a:r>
          </a:p>
        </p:txBody>
      </p:sp>
    </p:spTree>
    <p:extLst>
      <p:ext uri="{BB962C8B-B14F-4D97-AF65-F5344CB8AC3E}">
        <p14:creationId xmlns:p14="http://schemas.microsoft.com/office/powerpoint/2010/main" val="918631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074246" y="1554487"/>
            <a:ext cx="3690026" cy="4465423"/>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5276062" y="2399040"/>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21" name="正方形/長方形 20"/>
          <p:cNvSpPr/>
          <p:nvPr/>
        </p:nvSpPr>
        <p:spPr>
          <a:xfrm>
            <a:off x="5276062" y="4312860"/>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a:xfrm>
            <a:off x="230400" y="266400"/>
            <a:ext cx="8686800" cy="416221"/>
          </a:xfrm>
        </p:spPr>
        <p:txBody>
          <a:bodyPr lIns="0" rIns="0"/>
          <a:lstStyle/>
          <a:p>
            <a:r>
              <a:rPr lang="ja-JP" altLang="en-US" sz="2700" dirty="0">
                <a:solidFill>
                  <a:srgbClr val="C00000"/>
                </a:solidFill>
              </a:rPr>
              <a:t>誤解３</a:t>
            </a:r>
            <a:r>
              <a:rPr lang="ja-JP" altLang="en-US" sz="2700" dirty="0"/>
              <a:t>：コストは下がらない？</a:t>
            </a:r>
            <a:endParaRPr kumimoji="1" lang="ja-JP" altLang="en-US" sz="2700" dirty="0"/>
          </a:p>
        </p:txBody>
      </p:sp>
      <p:sp>
        <p:nvSpPr>
          <p:cNvPr id="4" name="正方形/長方形 3"/>
          <p:cNvSpPr/>
          <p:nvPr/>
        </p:nvSpPr>
        <p:spPr>
          <a:xfrm>
            <a:off x="457200" y="3343958"/>
            <a:ext cx="3690026" cy="266939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 y="1529366"/>
            <a:ext cx="3690026" cy="1729999"/>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35996" y="4418429"/>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8" name="正方形/長方形 7"/>
          <p:cNvSpPr/>
          <p:nvPr/>
        </p:nvSpPr>
        <p:spPr>
          <a:xfrm>
            <a:off x="635996" y="2430351"/>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9" name="正方形/長方形 8"/>
          <p:cNvSpPr/>
          <p:nvPr/>
        </p:nvSpPr>
        <p:spPr>
          <a:xfrm>
            <a:off x="648983" y="1756684"/>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1" name="正方形/長方形 10"/>
          <p:cNvSpPr/>
          <p:nvPr/>
        </p:nvSpPr>
        <p:spPr>
          <a:xfrm>
            <a:off x="5276063" y="1791835"/>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4" name="テキスト ボックス 13"/>
          <p:cNvSpPr txBox="1"/>
          <p:nvPr/>
        </p:nvSpPr>
        <p:spPr>
          <a:xfrm>
            <a:off x="5416284" y="1114773"/>
            <a:ext cx="3005951" cy="400110"/>
          </a:xfrm>
          <a:prstGeom prst="rect">
            <a:avLst/>
          </a:prstGeom>
          <a:noFill/>
        </p:spPr>
        <p:txBody>
          <a:bodyPr wrap="none" rtlCol="0">
            <a:spAutoFit/>
          </a:bodyPr>
          <a:lstStyle/>
          <a:p>
            <a:pPr algn="ctr"/>
            <a:r>
              <a:rPr kumimoji="1" lang="ja-JP" altLang="en-US" sz="2000" dirty="0">
                <a:solidFill>
                  <a:schemeClr val="accent6">
                    <a:lumMod val="75000"/>
                  </a:schemeClr>
                </a:solidFill>
                <a:latin typeface="Meiryo" charset="-128"/>
                <a:ea typeface="Meiryo" charset="-128"/>
                <a:cs typeface="Meiryo" charset="-128"/>
              </a:rPr>
              <a:t>クラウドを使用する場合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15" name="テキスト ボックス 14"/>
          <p:cNvSpPr txBox="1"/>
          <p:nvPr/>
        </p:nvSpPr>
        <p:spPr>
          <a:xfrm>
            <a:off x="1032697" y="6145345"/>
            <a:ext cx="2492990" cy="369332"/>
          </a:xfrm>
          <a:prstGeom prst="rect">
            <a:avLst/>
          </a:prstGeom>
          <a:noFill/>
        </p:spPr>
        <p:txBody>
          <a:bodyPr wrap="none" rtlCol="0">
            <a:spAutoFit/>
          </a:bodyPr>
          <a:lstStyle/>
          <a:p>
            <a:pPr algn="ctr"/>
            <a:r>
              <a:rPr kumimoji="1" lang="ja-JP" altLang="en-US" b="1" dirty="0">
                <a:latin typeface="Meiryo" charset="-128"/>
                <a:ea typeface="Meiryo" charset="-128"/>
                <a:cs typeface="Meiryo" charset="-128"/>
              </a:rPr>
              <a:t>固定資産の割合が高い</a:t>
            </a:r>
          </a:p>
        </p:txBody>
      </p:sp>
      <p:sp>
        <p:nvSpPr>
          <p:cNvPr id="16" name="四角形吹き出し 15"/>
          <p:cNvSpPr/>
          <p:nvPr/>
        </p:nvSpPr>
        <p:spPr>
          <a:xfrm>
            <a:off x="3336336" y="2513212"/>
            <a:ext cx="2952432" cy="469468"/>
          </a:xfrm>
          <a:prstGeom prst="wedgeRectCallout">
            <a:avLst>
              <a:gd name="adj1" fmla="val 11391"/>
              <a:gd name="adj2" fmla="val 10576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ビジネス環境の変化に柔軟対応</a:t>
            </a:r>
            <a:endParaRPr lang="en-US" altLang="ja-JP" sz="14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リスクヘッジ効果が高い</a:t>
            </a:r>
            <a:endParaRPr kumimoji="1" lang="ja-JP" altLang="en-US" sz="1400" dirty="0">
              <a:solidFill>
                <a:srgbClr val="FFFFFF"/>
              </a:solidFill>
              <a:latin typeface="Meiryo" charset="-128"/>
              <a:ea typeface="Meiryo" charset="-128"/>
              <a:cs typeface="Meiryo" charset="-128"/>
            </a:endParaRPr>
          </a:p>
        </p:txBody>
      </p:sp>
      <p:cxnSp>
        <p:nvCxnSpPr>
          <p:cNvPr id="22" name="直線コネクタ 21"/>
          <p:cNvCxnSpPr/>
          <p:nvPr/>
        </p:nvCxnSpPr>
        <p:spPr>
          <a:xfrm>
            <a:off x="4147226" y="1548353"/>
            <a:ext cx="927020" cy="12765"/>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4236625" y="3293101"/>
            <a:ext cx="837621" cy="2720254"/>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312198" y="1117738"/>
            <a:ext cx="1980030" cy="400110"/>
          </a:xfrm>
          <a:prstGeom prst="rect">
            <a:avLst/>
          </a:prstGeom>
          <a:noFill/>
        </p:spPr>
        <p:txBody>
          <a:bodyPr wrap="none" rtlCol="0">
            <a:spAutoFit/>
          </a:bodyPr>
          <a:lstStyle/>
          <a:p>
            <a:pPr algn="ctr"/>
            <a:r>
              <a:rPr kumimoji="1" lang="ja-JP" altLang="en-US" sz="2000">
                <a:latin typeface="Meiryo" charset="-128"/>
                <a:ea typeface="Meiryo" charset="-128"/>
                <a:cs typeface="Meiryo" charset="-128"/>
              </a:rPr>
              <a:t>自社所有の場合</a:t>
            </a:r>
            <a:endParaRPr kumimoji="1" lang="ja-JP" altLang="en-US" sz="2000" b="1" dirty="0">
              <a:latin typeface="Meiryo" charset="-128"/>
              <a:ea typeface="Meiryo" charset="-128"/>
              <a:cs typeface="Meiryo" charset="-128"/>
            </a:endParaRPr>
          </a:p>
        </p:txBody>
      </p:sp>
      <p:sp>
        <p:nvSpPr>
          <p:cNvPr id="27" name="テキスト ボックス 26"/>
          <p:cNvSpPr txBox="1"/>
          <p:nvPr/>
        </p:nvSpPr>
        <p:spPr>
          <a:xfrm>
            <a:off x="5929247" y="6145345"/>
            <a:ext cx="2031325" cy="369332"/>
          </a:xfrm>
          <a:prstGeom prst="rect">
            <a:avLst/>
          </a:prstGeom>
          <a:noFill/>
        </p:spPr>
        <p:txBody>
          <a:bodyPr wrap="none" rtlCol="0">
            <a:spAutoFit/>
          </a:bodyPr>
          <a:lstStyle/>
          <a:p>
            <a:pPr algn="ctr"/>
            <a:r>
              <a:rPr kumimoji="1" lang="ja-JP" altLang="en-US" b="1" dirty="0">
                <a:solidFill>
                  <a:schemeClr val="accent6">
                    <a:lumMod val="75000"/>
                  </a:schemeClr>
                </a:solidFill>
                <a:latin typeface="Meiryo" charset="-128"/>
                <a:ea typeface="Meiryo" charset="-128"/>
                <a:cs typeface="Meiryo" charset="-128"/>
              </a:rPr>
              <a:t>経費の割合が高い</a:t>
            </a:r>
          </a:p>
        </p:txBody>
      </p:sp>
    </p:spTree>
    <p:extLst>
      <p:ext uri="{BB962C8B-B14F-4D97-AF65-F5344CB8AC3E}">
        <p14:creationId xmlns:p14="http://schemas.microsoft.com/office/powerpoint/2010/main" val="110456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30400" y="266400"/>
            <a:ext cx="8686800" cy="416221"/>
          </a:xfrm>
        </p:spPr>
        <p:txBody>
          <a:bodyPr lIns="0" rIns="0"/>
          <a:lstStyle/>
          <a:p>
            <a:r>
              <a:rPr lang="ja-JP" altLang="en-US" sz="2700" dirty="0">
                <a:solidFill>
                  <a:srgbClr val="C00000"/>
                </a:solidFill>
              </a:rPr>
              <a:t>誤解３</a:t>
            </a:r>
            <a:r>
              <a:rPr lang="ja-JP" altLang="en-US" sz="2700" dirty="0"/>
              <a:t>：コストは下がらない？</a:t>
            </a:r>
            <a:endParaRPr kumimoji="1" lang="ja-JP" altLang="en-US" sz="2700" dirty="0"/>
          </a:p>
        </p:txBody>
      </p:sp>
      <p:sp>
        <p:nvSpPr>
          <p:cNvPr id="5" name="正方形/長方形 4"/>
          <p:cNvSpPr/>
          <p:nvPr/>
        </p:nvSpPr>
        <p:spPr>
          <a:xfrm>
            <a:off x="316393" y="2018021"/>
            <a:ext cx="2951855" cy="447994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78466" y="2619437"/>
            <a:ext cx="2227699" cy="219310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3728" y="3711808"/>
            <a:ext cx="1521954" cy="101102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78469" y="4871684"/>
            <a:ext cx="2227699" cy="15422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170959" y="422889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802289" y="423600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175558"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792315"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170959" y="5445326"/>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802289" y="5452441"/>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1210708" y="4936453"/>
            <a:ext cx="1107996"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必要だと思う</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4</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6" name="テキスト ボックス 15"/>
          <p:cNvSpPr txBox="1"/>
          <p:nvPr/>
        </p:nvSpPr>
        <p:spPr>
          <a:xfrm>
            <a:off x="1102504" y="3729427"/>
            <a:ext cx="132440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リスク係数</a:t>
            </a:r>
            <a:r>
              <a:rPr kumimoji="1" lang="en-US" altLang="ja-JP" sz="1200" dirty="0">
                <a:solidFill>
                  <a:schemeClr val="bg1"/>
                </a:solidFill>
                <a:latin typeface="Meiryo" charset="-128"/>
                <a:ea typeface="Meiryo" charset="-128"/>
                <a:cs typeface="Meiryo" charset="-128"/>
              </a:rPr>
              <a:t>×1.5</a:t>
            </a:r>
          </a:p>
          <a:p>
            <a:pPr algn="ctr"/>
            <a:r>
              <a:rPr lang="ja-JP" altLang="en-US" sz="1600" b="1" dirty="0">
                <a:solidFill>
                  <a:schemeClr val="bg1"/>
                </a:solidFill>
                <a:latin typeface="Meiryo" charset="-128"/>
                <a:ea typeface="Meiryo" charset="-128"/>
                <a:cs typeface="Meiryo" charset="-128"/>
              </a:rPr>
              <a:t>＋</a:t>
            </a: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864164" y="2773930"/>
            <a:ext cx="1797287" cy="523220"/>
          </a:xfrm>
          <a:prstGeom prst="rect">
            <a:avLst/>
          </a:prstGeom>
          <a:noFill/>
        </p:spPr>
        <p:txBody>
          <a:bodyPr wrap="none" rtlCol="0">
            <a:spAutoFit/>
          </a:bodyPr>
          <a:lstStyle/>
          <a:p>
            <a:pPr algn="ctr"/>
            <a:r>
              <a:rPr kumimoji="1" lang="en-US" altLang="ja-JP" sz="1200" dirty="0">
                <a:solidFill>
                  <a:schemeClr val="tx1">
                    <a:lumMod val="50000"/>
                    <a:lumOff val="50000"/>
                  </a:schemeClr>
                </a:solidFill>
                <a:latin typeface="Meiryo" charset="-128"/>
                <a:ea typeface="Meiryo" charset="-128"/>
                <a:cs typeface="Meiryo" charset="-128"/>
              </a:rPr>
              <a:t>4+2=6</a:t>
            </a:r>
            <a:r>
              <a:rPr kumimoji="1" lang="ja-JP" altLang="en-US" sz="1200" dirty="0">
                <a:solidFill>
                  <a:schemeClr val="tx1">
                    <a:lumMod val="50000"/>
                    <a:lumOff val="50000"/>
                  </a:schemeClr>
                </a:solidFill>
                <a:latin typeface="Meiryo" charset="-128"/>
                <a:ea typeface="Meiryo" charset="-128"/>
                <a:cs typeface="Meiryo" charset="-128"/>
              </a:rPr>
              <a:t>コアはないので</a:t>
            </a:r>
            <a:endParaRPr kumimoji="1" lang="en-US" altLang="ja-JP" sz="1200" dirty="0">
              <a:solidFill>
                <a:schemeClr val="tx1">
                  <a:lumMod val="50000"/>
                  <a:lumOff val="50000"/>
                </a:schemeClr>
              </a:solidFill>
              <a:latin typeface="Meiryo" charset="-128"/>
              <a:ea typeface="Meiryo" charset="-128"/>
              <a:cs typeface="Meiryo" charset="-128"/>
            </a:endParaRPr>
          </a:p>
          <a:p>
            <a:pPr algn="ctr"/>
            <a:r>
              <a:rPr kumimoji="1" lang="ja-JP" altLang="en-US" sz="1200" dirty="0">
                <a:solidFill>
                  <a:schemeClr val="tx1">
                    <a:lumMod val="50000"/>
                    <a:lumOff val="50000"/>
                  </a:schemeClr>
                </a:solidFill>
                <a:latin typeface="Meiryo" charset="-128"/>
                <a:ea typeface="Meiryo" charset="-128"/>
                <a:cs typeface="Meiryo" charset="-128"/>
              </a:rPr>
              <a:t>仕方なく</a:t>
            </a:r>
            <a:r>
              <a:rPr lang="ja-JP" altLang="en-US" sz="1600" b="1" dirty="0">
                <a:solidFill>
                  <a:schemeClr val="tx1">
                    <a:lumMod val="50000"/>
                    <a:lumOff val="50000"/>
                  </a:schemeClr>
                </a:solidFill>
                <a:latin typeface="Meiryo" charset="-128"/>
                <a:ea typeface="Meiryo" charset="-128"/>
                <a:cs typeface="Meiryo" charset="-128"/>
              </a:rPr>
              <a:t>＋</a:t>
            </a:r>
            <a:r>
              <a:rPr lang="en-US" altLang="ja-JP" sz="1600" b="1" dirty="0">
                <a:solidFill>
                  <a:schemeClr val="tx1">
                    <a:lumMod val="50000"/>
                    <a:lumOff val="50000"/>
                  </a:schemeClr>
                </a:solidFill>
                <a:latin typeface="Meiryo" charset="-128"/>
                <a:ea typeface="Meiryo" charset="-128"/>
                <a:cs typeface="Meiryo" charset="-128"/>
              </a:rPr>
              <a:t>2</a:t>
            </a:r>
            <a:r>
              <a:rPr lang="ja-JP" altLang="en-US" sz="1600" b="1" dirty="0">
                <a:solidFill>
                  <a:schemeClr val="tx1">
                    <a:lumMod val="50000"/>
                    <a:lumOff val="50000"/>
                  </a:schemeClr>
                </a:solidFill>
                <a:latin typeface="Meiryo" charset="-128"/>
                <a:ea typeface="Meiryo" charset="-128"/>
                <a:cs typeface="Meiryo" charset="-128"/>
              </a:rPr>
              <a:t>コア</a:t>
            </a:r>
            <a:endParaRPr kumimoji="1" lang="ja-JP" altLang="en-US" sz="1600" b="1" dirty="0">
              <a:solidFill>
                <a:schemeClr val="tx1">
                  <a:lumMod val="50000"/>
                  <a:lumOff val="50000"/>
                </a:schemeClr>
              </a:solidFill>
              <a:latin typeface="Meiryo" charset="-128"/>
              <a:ea typeface="Meiryo" charset="-128"/>
              <a:cs typeface="Meiryo" charset="-128"/>
            </a:endParaRPr>
          </a:p>
        </p:txBody>
      </p:sp>
      <p:sp>
        <p:nvSpPr>
          <p:cNvPr id="18" name="正方形/長方形 17"/>
          <p:cNvSpPr/>
          <p:nvPr/>
        </p:nvSpPr>
        <p:spPr>
          <a:xfrm>
            <a:off x="1172116" y="325213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803446" y="325924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32640" y="2159111"/>
            <a:ext cx="2464137"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8</a:t>
            </a:r>
            <a:r>
              <a:rPr lang="ja-JP" altLang="en-US" sz="1600" b="1" dirty="0">
                <a:solidFill>
                  <a:schemeClr val="bg1"/>
                </a:solidFill>
                <a:latin typeface="Meiryo" charset="-128"/>
                <a:ea typeface="Meiryo" charset="-128"/>
                <a:cs typeface="Meiryo" charset="-128"/>
              </a:rPr>
              <a:t>コア</a:t>
            </a:r>
            <a:r>
              <a:rPr lang="en-US" altLang="ja-JP" sz="1600" b="1" dirty="0">
                <a:solidFill>
                  <a:schemeClr val="bg1"/>
                </a:solidFill>
                <a:latin typeface="Meiryo" charset="-128"/>
                <a:ea typeface="Meiryo" charset="-128"/>
                <a:cs typeface="Meiryo" charset="-128"/>
              </a:rPr>
              <a:t>/1</a:t>
            </a:r>
            <a:r>
              <a:rPr lang="ja-JP" altLang="en-US" sz="1600" b="1" dirty="0">
                <a:solidFill>
                  <a:schemeClr val="bg1"/>
                </a:solidFill>
                <a:latin typeface="Meiryo" charset="-128"/>
                <a:ea typeface="Meiryo" charset="-128"/>
                <a:cs typeface="Meiryo" charset="-128"/>
              </a:rPr>
              <a:t>ソケットの</a:t>
            </a:r>
            <a:r>
              <a:rPr lang="en-US" altLang="ja-JP" sz="1600" b="1" dirty="0">
                <a:solidFill>
                  <a:schemeClr val="bg1"/>
                </a:solidFill>
                <a:latin typeface="Meiryo" charset="-128"/>
                <a:ea typeface="Meiryo" charset="-128"/>
                <a:cs typeface="Meiryo" charset="-128"/>
              </a:rPr>
              <a:t>CPU</a:t>
            </a:r>
            <a:endParaRPr kumimoji="1" lang="ja-JP" altLang="en-US" sz="1600" b="1" dirty="0">
              <a:solidFill>
                <a:schemeClr val="bg1"/>
              </a:solidFill>
              <a:latin typeface="Meiryo" charset="-128"/>
              <a:ea typeface="Meiryo" charset="-128"/>
              <a:cs typeface="Meiryo" charset="-128"/>
            </a:endParaRPr>
          </a:p>
        </p:txBody>
      </p:sp>
      <p:sp>
        <p:nvSpPr>
          <p:cNvPr id="40" name="テキスト ボックス 39"/>
          <p:cNvSpPr txBox="1"/>
          <p:nvPr/>
        </p:nvSpPr>
        <p:spPr>
          <a:xfrm>
            <a:off x="413719" y="1531937"/>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オンプレで調達する場合の構成</a:t>
            </a:r>
            <a:endParaRPr kumimoji="1" lang="ja-JP" altLang="en-US" sz="1400" dirty="0">
              <a:latin typeface="Meiryo" charset="-128"/>
              <a:ea typeface="Meiryo" charset="-128"/>
              <a:cs typeface="Meiryo" charset="-128"/>
            </a:endParaRPr>
          </a:p>
        </p:txBody>
      </p:sp>
      <p:sp>
        <p:nvSpPr>
          <p:cNvPr id="45" name="ホームベース 44"/>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grpSp>
        <p:nvGrpSpPr>
          <p:cNvPr id="23" name="図形グループ 22"/>
          <p:cNvGrpSpPr/>
          <p:nvPr/>
        </p:nvGrpSpPr>
        <p:grpSpPr>
          <a:xfrm>
            <a:off x="3496291" y="2019840"/>
            <a:ext cx="5301069" cy="4479946"/>
            <a:chOff x="3496291" y="2019840"/>
            <a:chExt cx="5301069" cy="4479946"/>
          </a:xfrm>
        </p:grpSpPr>
        <p:sp>
          <p:nvSpPr>
            <p:cNvPr id="33" name="正方形/長方形 32"/>
            <p:cNvSpPr/>
            <p:nvPr/>
          </p:nvSpPr>
          <p:spPr>
            <a:xfrm>
              <a:off x="5845505" y="2019840"/>
              <a:ext cx="2951855" cy="447994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845505" y="4871684"/>
              <a:ext cx="2951855" cy="162628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6207581" y="5331955"/>
              <a:ext cx="2227699" cy="108198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704670"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321427"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585934" y="5396780"/>
              <a:ext cx="141577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本当に必要だった</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36" name="テキスト ボックス 35"/>
            <p:cNvSpPr txBox="1"/>
            <p:nvPr/>
          </p:nvSpPr>
          <p:spPr>
            <a:xfrm>
              <a:off x="6278157" y="4974653"/>
              <a:ext cx="2031325" cy="338554"/>
            </a:xfrm>
            <a:prstGeom prst="rect">
              <a:avLst/>
            </a:prstGeom>
            <a:noFill/>
          </p:spPr>
          <p:txBody>
            <a:bodyPr wrap="none" rtlCol="0">
              <a:spAutoFit/>
            </a:bodyPr>
            <a:lstStyle/>
            <a:p>
              <a:pPr algn="ctr"/>
              <a:r>
                <a:rPr lang="ja-JP" altLang="en-US" sz="1600" b="1">
                  <a:solidFill>
                    <a:schemeClr val="bg1"/>
                  </a:solidFill>
                  <a:latin typeface="Meiryo" charset="-128"/>
                  <a:ea typeface="Meiryo" charset="-128"/>
                  <a:cs typeface="Meiryo" charset="-128"/>
                </a:rPr>
                <a:t>クラウド・サービス</a:t>
              </a:r>
              <a:endParaRPr kumimoji="1" lang="ja-JP" altLang="en-US" sz="1600" b="1" dirty="0">
                <a:solidFill>
                  <a:schemeClr val="bg1"/>
                </a:solidFill>
                <a:latin typeface="Meiryo" charset="-128"/>
                <a:ea typeface="Meiryo" charset="-128"/>
                <a:cs typeface="Meiryo" charset="-128"/>
              </a:endParaRPr>
            </a:p>
          </p:txBody>
        </p:sp>
        <p:sp>
          <p:nvSpPr>
            <p:cNvPr id="41" name="テキスト ボックス 40"/>
            <p:cNvSpPr txBox="1"/>
            <p:nvPr/>
          </p:nvSpPr>
          <p:spPr>
            <a:xfrm>
              <a:off x="5972339" y="4546713"/>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クラウドで調達する場合の構成</a:t>
              </a:r>
              <a:endParaRPr kumimoji="1" lang="ja-JP" altLang="en-US" sz="1400" dirty="0">
                <a:latin typeface="Meiryo" charset="-128"/>
                <a:ea typeface="Meiryo" charset="-128"/>
                <a:cs typeface="Meiryo" charset="-128"/>
              </a:endParaRPr>
            </a:p>
          </p:txBody>
        </p:sp>
        <p:grpSp>
          <p:nvGrpSpPr>
            <p:cNvPr id="22" name="図形グループ 21"/>
            <p:cNvGrpSpPr/>
            <p:nvPr/>
          </p:nvGrpSpPr>
          <p:grpSpPr>
            <a:xfrm>
              <a:off x="3496291" y="3456363"/>
              <a:ext cx="2192443" cy="1606900"/>
              <a:chOff x="3496291" y="4009088"/>
              <a:chExt cx="2192443" cy="1606900"/>
            </a:xfrm>
          </p:grpSpPr>
          <p:sp>
            <p:nvSpPr>
              <p:cNvPr id="38" name="右矢印 37"/>
              <p:cNvSpPr/>
              <p:nvPr/>
            </p:nvSpPr>
            <p:spPr>
              <a:xfrm>
                <a:off x="3496291" y="4009088"/>
                <a:ext cx="2192443" cy="1606900"/>
              </a:xfrm>
              <a:prstGeom prst="rightArrow">
                <a:avLst>
                  <a:gd name="adj1" fmla="val 76263"/>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3596209" y="4830049"/>
                <a:ext cx="1665841" cy="415498"/>
              </a:xfrm>
              <a:prstGeom prst="rect">
                <a:avLst/>
              </a:prstGeom>
              <a:noFill/>
            </p:spPr>
            <p:txBody>
              <a:bodyPr wrap="none" rtlCol="0">
                <a:spAutoFit/>
              </a:bodyPr>
              <a:lstStyle/>
              <a:p>
                <a:r>
                  <a:rPr lang="ja-JP" altLang="en-US" sz="1050" dirty="0">
                    <a:solidFill>
                      <a:schemeClr val="bg1"/>
                    </a:solidFill>
                    <a:latin typeface="Meiryo" charset="-128"/>
                    <a:ea typeface="Meiryo" charset="-128"/>
                    <a:cs typeface="Meiryo" charset="-128"/>
                  </a:rPr>
                  <a:t>実需に応じ</a:t>
                </a:r>
                <a:r>
                  <a:rPr kumimoji="1" lang="ja-JP" altLang="en-US" sz="1050" dirty="0">
                    <a:solidFill>
                      <a:schemeClr val="bg1"/>
                    </a:solidFill>
                    <a:latin typeface="Meiryo" charset="-128"/>
                    <a:ea typeface="Meiryo" charset="-128"/>
                    <a:cs typeface="Meiryo" charset="-128"/>
                  </a:rPr>
                  <a:t>必要な能力を</a:t>
                </a:r>
                <a:endParaRPr kumimoji="1" lang="en-US" altLang="ja-JP" sz="1050" dirty="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調達すればいい</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582643" y="4396485"/>
                <a:ext cx="1877437" cy="461665"/>
              </a:xfrm>
              <a:prstGeom prst="rect">
                <a:avLst/>
              </a:prstGeom>
              <a:noFill/>
            </p:spPr>
            <p:txBody>
              <a:bodyPr wrap="none" rtlCol="0">
                <a:spAutoFit/>
              </a:bodyPr>
              <a:lstStyle/>
              <a:p>
                <a:r>
                  <a:rPr lang="ja-JP" altLang="en-US" sz="1200" b="1" dirty="0">
                    <a:solidFill>
                      <a:schemeClr val="bg1"/>
                    </a:solidFill>
                    <a:latin typeface="Meiryo" charset="-128"/>
                    <a:ea typeface="Meiryo" charset="-128"/>
                    <a:cs typeface="Meiryo" charset="-128"/>
                  </a:rPr>
                  <a:t>オンプレと同じ</a:t>
                </a:r>
                <a:endParaRPr lang="en-US" altLang="ja-JP" sz="1200" b="1" dirty="0">
                  <a:solidFill>
                    <a:schemeClr val="bg1"/>
                  </a:solidFill>
                  <a:latin typeface="Meiryo" charset="-128"/>
                  <a:ea typeface="Meiryo" charset="-128"/>
                  <a:cs typeface="Meiryo" charset="-128"/>
                </a:endParaRPr>
              </a:p>
              <a:p>
                <a:r>
                  <a:rPr lang="ja-JP" altLang="en-US" sz="1200" b="1" dirty="0">
                    <a:solidFill>
                      <a:schemeClr val="bg1"/>
                    </a:solidFill>
                    <a:latin typeface="Meiryo" charset="-128"/>
                    <a:ea typeface="Meiryo" charset="-128"/>
                    <a:cs typeface="Meiryo" charset="-128"/>
                  </a:rPr>
                  <a:t>構成・見積は意味が無い</a:t>
                </a:r>
                <a:endParaRPr kumimoji="1" lang="ja-JP" altLang="en-US" sz="1200" b="1" dirty="0">
                  <a:solidFill>
                    <a:schemeClr val="bg1"/>
                  </a:solidFill>
                  <a:latin typeface="Meiryo" charset="-128"/>
                  <a:ea typeface="Meiryo" charset="-128"/>
                  <a:cs typeface="Meiryo" charset="-128"/>
                </a:endParaRPr>
              </a:p>
            </p:txBody>
          </p:sp>
        </p:grpSp>
        <p:sp>
          <p:nvSpPr>
            <p:cNvPr id="4" name="下矢印 3"/>
            <p:cNvSpPr/>
            <p:nvPr/>
          </p:nvSpPr>
          <p:spPr>
            <a:xfrm>
              <a:off x="6412714" y="2159111"/>
              <a:ext cx="1817423" cy="2185494"/>
            </a:xfrm>
            <a:prstGeom prst="down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削減</a:t>
              </a:r>
              <a:endParaRPr kumimoji="1" lang="ja-JP" altLang="en-US" sz="2000" b="1"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24387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4416D2-3031-784D-8F51-43C024CEBB09}"/>
              </a:ext>
            </a:extLst>
          </p:cNvPr>
          <p:cNvSpPr>
            <a:spLocks noGrp="1"/>
          </p:cNvSpPr>
          <p:nvPr>
            <p:ph type="title"/>
          </p:nvPr>
        </p:nvSpPr>
        <p:spPr>
          <a:xfrm>
            <a:off x="230400" y="266400"/>
            <a:ext cx="8686800" cy="416221"/>
          </a:xfrm>
        </p:spPr>
        <p:txBody>
          <a:bodyPr lIns="0" rIns="0"/>
          <a:lstStyle/>
          <a:p>
            <a:r>
              <a:rPr kumimoji="1" lang="ja-JP" altLang="en-US" sz="2700" dirty="0"/>
              <a:t>コンピュータの構成と種類</a:t>
            </a:r>
          </a:p>
        </p:txBody>
      </p:sp>
      <p:pic>
        <p:nvPicPr>
          <p:cNvPr id="16" name="図 15">
            <a:extLst>
              <a:ext uri="{FF2B5EF4-FFF2-40B4-BE49-F238E27FC236}">
                <a16:creationId xmlns:a16="http://schemas.microsoft.com/office/drawing/2014/main" id="{109F1C86-E7A2-734A-BD6A-2251EB127E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1149" y="985563"/>
            <a:ext cx="1731910" cy="1615006"/>
          </a:xfrm>
          <a:prstGeom prst="rect">
            <a:avLst/>
          </a:prstGeom>
        </p:spPr>
      </p:pic>
      <p:pic>
        <p:nvPicPr>
          <p:cNvPr id="17" name="図 16">
            <a:extLst>
              <a:ext uri="{FF2B5EF4-FFF2-40B4-BE49-F238E27FC236}">
                <a16:creationId xmlns:a16="http://schemas.microsoft.com/office/drawing/2014/main" id="{653D9E29-82BB-134C-BF9F-9A2433F61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56163" y="3438391"/>
            <a:ext cx="921263" cy="859077"/>
          </a:xfrm>
          <a:prstGeom prst="rect">
            <a:avLst/>
          </a:prstGeom>
        </p:spPr>
      </p:pic>
      <p:pic>
        <p:nvPicPr>
          <p:cNvPr id="18" name="図 17">
            <a:extLst>
              <a:ext uri="{FF2B5EF4-FFF2-40B4-BE49-F238E27FC236}">
                <a16:creationId xmlns:a16="http://schemas.microsoft.com/office/drawing/2014/main" id="{83776116-4988-F344-A7E3-AB46410156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6745" y="3182665"/>
            <a:ext cx="485736" cy="649814"/>
          </a:xfrm>
          <a:prstGeom prst="rect">
            <a:avLst/>
          </a:prstGeom>
        </p:spPr>
      </p:pic>
      <p:pic>
        <p:nvPicPr>
          <p:cNvPr id="19" name="図 18">
            <a:extLst>
              <a:ext uri="{FF2B5EF4-FFF2-40B4-BE49-F238E27FC236}">
                <a16:creationId xmlns:a16="http://schemas.microsoft.com/office/drawing/2014/main" id="{AEA6C098-41B3-694B-88F0-98A248FFE3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746" y="4684247"/>
            <a:ext cx="458052" cy="458052"/>
          </a:xfrm>
          <a:prstGeom prst="rect">
            <a:avLst/>
          </a:prstGeom>
        </p:spPr>
      </p:pic>
      <p:pic>
        <p:nvPicPr>
          <p:cNvPr id="20" name="図 19">
            <a:extLst>
              <a:ext uri="{FF2B5EF4-FFF2-40B4-BE49-F238E27FC236}">
                <a16:creationId xmlns:a16="http://schemas.microsoft.com/office/drawing/2014/main" id="{4AC4A703-6AAE-8D4A-9C14-7095CB5A15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9251" y="5552378"/>
            <a:ext cx="1083464" cy="804171"/>
          </a:xfrm>
          <a:prstGeom prst="rect">
            <a:avLst/>
          </a:prstGeom>
        </p:spPr>
      </p:pic>
      <p:pic>
        <p:nvPicPr>
          <p:cNvPr id="21" name="図 20">
            <a:extLst>
              <a:ext uri="{FF2B5EF4-FFF2-40B4-BE49-F238E27FC236}">
                <a16:creationId xmlns:a16="http://schemas.microsoft.com/office/drawing/2014/main" id="{102D59E3-6133-B042-9A77-50451AA5F8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61149" y="5338564"/>
            <a:ext cx="573777" cy="573777"/>
          </a:xfrm>
          <a:prstGeom prst="rect">
            <a:avLst/>
          </a:prstGeom>
        </p:spPr>
      </p:pic>
      <p:pic>
        <p:nvPicPr>
          <p:cNvPr id="22" name="図 21">
            <a:extLst>
              <a:ext uri="{FF2B5EF4-FFF2-40B4-BE49-F238E27FC236}">
                <a16:creationId xmlns:a16="http://schemas.microsoft.com/office/drawing/2014/main" id="{10FA4A35-63E3-E342-A87D-657ED7A4DF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46846" y="5144091"/>
            <a:ext cx="533365" cy="481362"/>
          </a:xfrm>
          <a:prstGeom prst="rect">
            <a:avLst/>
          </a:prstGeom>
        </p:spPr>
      </p:pic>
      <p:pic>
        <p:nvPicPr>
          <p:cNvPr id="23" name="図 22">
            <a:extLst>
              <a:ext uri="{FF2B5EF4-FFF2-40B4-BE49-F238E27FC236}">
                <a16:creationId xmlns:a16="http://schemas.microsoft.com/office/drawing/2014/main" id="{B25A102D-8E9C-EB41-A0FE-E3D943E2CD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81698" y="4642196"/>
            <a:ext cx="1133310" cy="1085144"/>
          </a:xfrm>
          <a:prstGeom prst="rect">
            <a:avLst/>
          </a:prstGeom>
        </p:spPr>
      </p:pic>
      <p:sp>
        <p:nvSpPr>
          <p:cNvPr id="24" name="テキスト ボックス 23">
            <a:extLst>
              <a:ext uri="{FF2B5EF4-FFF2-40B4-BE49-F238E27FC236}">
                <a16:creationId xmlns:a16="http://schemas.microsoft.com/office/drawing/2014/main" id="{00B9A0ED-94F5-E244-917C-2F1A16A3CA30}"/>
              </a:ext>
            </a:extLst>
          </p:cNvPr>
          <p:cNvSpPr txBox="1"/>
          <p:nvPr/>
        </p:nvSpPr>
        <p:spPr>
          <a:xfrm>
            <a:off x="5676289" y="1137635"/>
            <a:ext cx="2723823" cy="677108"/>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サーバー・コンピュータ</a:t>
            </a:r>
            <a:endParaRPr kumimoji="1" lang="en-US" altLang="ja-JP"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データセンターなどの専用設備に設置</a:t>
            </a:r>
            <a:endParaRPr lang="en-US" altLang="ja-JP" sz="1000" dirty="0">
              <a:latin typeface="Meiryo" panose="020B0604030504040204" pitchFamily="34" charset="-128"/>
              <a:ea typeface="Meiryo" panose="020B0604030504040204" pitchFamily="34" charset="-128"/>
            </a:endParaRPr>
          </a:p>
          <a:p>
            <a:r>
              <a:rPr kumimoji="1" lang="ja-JP" altLang="en-US" sz="1000">
                <a:latin typeface="Meiryo" panose="020B0604030504040204" pitchFamily="34" charset="-128"/>
                <a:ea typeface="Meiryo" panose="020B0604030504040204" pitchFamily="34" charset="-128"/>
              </a:rPr>
              <a:t>複数のユーザーが共用</a:t>
            </a:r>
          </a:p>
        </p:txBody>
      </p:sp>
      <p:sp>
        <p:nvSpPr>
          <p:cNvPr id="25" name="テキスト ボックス 24">
            <a:extLst>
              <a:ext uri="{FF2B5EF4-FFF2-40B4-BE49-F238E27FC236}">
                <a16:creationId xmlns:a16="http://schemas.microsoft.com/office/drawing/2014/main" id="{E573652D-2D77-5147-AB45-853CE1C50648}"/>
              </a:ext>
            </a:extLst>
          </p:cNvPr>
          <p:cNvSpPr txBox="1"/>
          <p:nvPr/>
        </p:nvSpPr>
        <p:spPr>
          <a:xfrm>
            <a:off x="5692270" y="2838638"/>
            <a:ext cx="3185487" cy="677108"/>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クライアント・コンピュータ</a:t>
            </a:r>
            <a:endParaRPr kumimoji="1" lang="en-US" altLang="ja-JP"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個人が所有する、あるいは交代で利用する</a:t>
            </a:r>
            <a:endParaRPr lang="en-US" altLang="ja-JP" sz="1000" dirty="0">
              <a:latin typeface="Meiryo" panose="020B0604030504040204" pitchFamily="34" charset="-128"/>
              <a:ea typeface="Meiryo" panose="020B0604030504040204" pitchFamily="34" charset="-128"/>
            </a:endParaRPr>
          </a:p>
          <a:p>
            <a:r>
              <a:rPr kumimoji="1" lang="ja-JP" altLang="en-US" sz="1000">
                <a:latin typeface="Meiryo" panose="020B0604030504040204" pitchFamily="34" charset="-128"/>
                <a:ea typeface="Meiryo" panose="020B0604030504040204" pitchFamily="34" charset="-128"/>
              </a:rPr>
              <a:t>個人ユーザーが一時点で占有して使用する</a:t>
            </a:r>
          </a:p>
        </p:txBody>
      </p:sp>
      <p:pic>
        <p:nvPicPr>
          <p:cNvPr id="26" name="図 25">
            <a:extLst>
              <a:ext uri="{FF2B5EF4-FFF2-40B4-BE49-F238E27FC236}">
                <a16:creationId xmlns:a16="http://schemas.microsoft.com/office/drawing/2014/main" id="{0B28F033-D8C9-5047-BD4A-6DE5F67B614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07016" y="3369259"/>
            <a:ext cx="818501" cy="924860"/>
          </a:xfrm>
          <a:prstGeom prst="rect">
            <a:avLst/>
          </a:prstGeom>
        </p:spPr>
      </p:pic>
      <p:pic>
        <p:nvPicPr>
          <p:cNvPr id="27" name="図 26">
            <a:extLst>
              <a:ext uri="{FF2B5EF4-FFF2-40B4-BE49-F238E27FC236}">
                <a16:creationId xmlns:a16="http://schemas.microsoft.com/office/drawing/2014/main" id="{AFD38C0D-C340-394A-98A7-0A3DA6DC83D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70649" y="2830879"/>
            <a:ext cx="580434" cy="583572"/>
          </a:xfrm>
          <a:prstGeom prst="rect">
            <a:avLst/>
          </a:prstGeom>
        </p:spPr>
      </p:pic>
      <p:sp>
        <p:nvSpPr>
          <p:cNvPr id="28" name="テキスト ボックス 27">
            <a:extLst>
              <a:ext uri="{FF2B5EF4-FFF2-40B4-BE49-F238E27FC236}">
                <a16:creationId xmlns:a16="http://schemas.microsoft.com/office/drawing/2014/main" id="{24AF80FE-CFE6-7F40-AD05-4FE022135B09}"/>
              </a:ext>
            </a:extLst>
          </p:cNvPr>
          <p:cNvSpPr txBox="1"/>
          <p:nvPr/>
        </p:nvSpPr>
        <p:spPr>
          <a:xfrm>
            <a:off x="5676289" y="4627518"/>
            <a:ext cx="2749471" cy="677108"/>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組み込みコンピュータ</a:t>
            </a:r>
            <a:endParaRPr kumimoji="1" lang="en-US" altLang="ja-JP"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モノの中に組み込まれている</a:t>
            </a:r>
            <a:endParaRPr lang="en-US" altLang="ja-JP" sz="1000" dirty="0">
              <a:latin typeface="Meiryo" panose="020B0604030504040204" pitchFamily="34" charset="-128"/>
              <a:ea typeface="Meiryo" panose="020B0604030504040204" pitchFamily="34" charset="-128"/>
            </a:endParaRPr>
          </a:p>
          <a:p>
            <a:r>
              <a:rPr kumimoji="1" lang="ja-JP" altLang="en-US" sz="1000">
                <a:latin typeface="Meiryo" panose="020B0604030504040204" pitchFamily="34" charset="-128"/>
                <a:ea typeface="Meiryo" panose="020B0604030504040204" pitchFamily="34" charset="-128"/>
              </a:rPr>
              <a:t>それぞれのモノの機能や性能を実現している</a:t>
            </a:r>
          </a:p>
        </p:txBody>
      </p:sp>
      <p:sp>
        <p:nvSpPr>
          <p:cNvPr id="37" name="三角形 36">
            <a:extLst>
              <a:ext uri="{FF2B5EF4-FFF2-40B4-BE49-F238E27FC236}">
                <a16:creationId xmlns:a16="http://schemas.microsoft.com/office/drawing/2014/main" id="{2F0D9B0B-2707-C740-9D6D-573B6AE26436}"/>
              </a:ext>
            </a:extLst>
          </p:cNvPr>
          <p:cNvSpPr/>
          <p:nvPr/>
        </p:nvSpPr>
        <p:spPr>
          <a:xfrm rot="5400000">
            <a:off x="1124361" y="2920219"/>
            <a:ext cx="4550323" cy="1148351"/>
          </a:xfrm>
          <a:prstGeom prst="triangle">
            <a:avLst>
              <a:gd name="adj" fmla="val 13063"/>
            </a:avLst>
          </a:prstGeom>
          <a:solidFill>
            <a:srgbClr val="FF6666">
              <a:alpha val="3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三角形 37">
            <a:extLst>
              <a:ext uri="{FF2B5EF4-FFF2-40B4-BE49-F238E27FC236}">
                <a16:creationId xmlns:a16="http://schemas.microsoft.com/office/drawing/2014/main" id="{CF7B9963-8749-D740-9DC1-C5D2C5D8B0A5}"/>
              </a:ext>
            </a:extLst>
          </p:cNvPr>
          <p:cNvSpPr/>
          <p:nvPr/>
        </p:nvSpPr>
        <p:spPr>
          <a:xfrm rot="5400000">
            <a:off x="1136282" y="2941570"/>
            <a:ext cx="4550323" cy="1148351"/>
          </a:xfrm>
          <a:prstGeom prst="triangle">
            <a:avLst>
              <a:gd name="adj" fmla="val 52987"/>
            </a:avLst>
          </a:prstGeom>
          <a:solidFill>
            <a:srgbClr val="FF6666">
              <a:alpha val="3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三角形 38">
            <a:extLst>
              <a:ext uri="{FF2B5EF4-FFF2-40B4-BE49-F238E27FC236}">
                <a16:creationId xmlns:a16="http://schemas.microsoft.com/office/drawing/2014/main" id="{8B7F3956-DC4D-474E-9823-5BFE108FE488}"/>
              </a:ext>
            </a:extLst>
          </p:cNvPr>
          <p:cNvSpPr/>
          <p:nvPr/>
        </p:nvSpPr>
        <p:spPr>
          <a:xfrm rot="5400000">
            <a:off x="1124047" y="2941570"/>
            <a:ext cx="4550323" cy="1148351"/>
          </a:xfrm>
          <a:prstGeom prst="triangle">
            <a:avLst>
              <a:gd name="adj" fmla="val 87322"/>
            </a:avLst>
          </a:prstGeom>
          <a:solidFill>
            <a:srgbClr val="FF6666">
              <a:alpha val="3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F996D60E-1F00-0244-ADF5-31B4639A7317}"/>
              </a:ext>
            </a:extLst>
          </p:cNvPr>
          <p:cNvSpPr/>
          <p:nvPr/>
        </p:nvSpPr>
        <p:spPr>
          <a:xfrm>
            <a:off x="457200" y="1217181"/>
            <a:ext cx="2361696" cy="455237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97302011-43E1-4040-9191-D135C868AAC8}"/>
              </a:ext>
            </a:extLst>
          </p:cNvPr>
          <p:cNvSpPr/>
          <p:nvPr/>
        </p:nvSpPr>
        <p:spPr>
          <a:xfrm>
            <a:off x="563174" y="1693330"/>
            <a:ext cx="2149748" cy="218832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0BD6CE73-B099-0D4E-8BC6-66E132C9A109}"/>
              </a:ext>
            </a:extLst>
          </p:cNvPr>
          <p:cNvSpPr/>
          <p:nvPr/>
        </p:nvSpPr>
        <p:spPr>
          <a:xfrm>
            <a:off x="563174" y="3948270"/>
            <a:ext cx="2149748" cy="163188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39047162-C56B-3347-AFF1-F7B5861CF7FC}"/>
              </a:ext>
            </a:extLst>
          </p:cNvPr>
          <p:cNvSpPr txBox="1"/>
          <p:nvPr/>
        </p:nvSpPr>
        <p:spPr>
          <a:xfrm>
            <a:off x="776273" y="1856831"/>
            <a:ext cx="1723549" cy="400110"/>
          </a:xfrm>
          <a:prstGeom prst="rect">
            <a:avLst/>
          </a:prstGeom>
          <a:noFill/>
        </p:spPr>
        <p:txBody>
          <a:bodyPr wrap="none" rtlCol="0">
            <a:spAutoFit/>
          </a:bodyPr>
          <a:lstStyle/>
          <a:p>
            <a:pPr algn="ctr"/>
            <a:r>
              <a:rPr kumimoji="1" lang="ja-JP" altLang="en-US" sz="2000">
                <a:solidFill>
                  <a:srgbClr val="0432FF"/>
                </a:solidFill>
                <a:latin typeface="Meiryo" panose="020B0604030504040204" pitchFamily="34" charset="-128"/>
                <a:ea typeface="Meiryo" panose="020B0604030504040204" pitchFamily="34" charset="-128"/>
              </a:rPr>
              <a:t>ソフトウェア</a:t>
            </a:r>
          </a:p>
        </p:txBody>
      </p:sp>
      <p:sp>
        <p:nvSpPr>
          <p:cNvPr id="13" name="テキスト ボックス 12">
            <a:extLst>
              <a:ext uri="{FF2B5EF4-FFF2-40B4-BE49-F238E27FC236}">
                <a16:creationId xmlns:a16="http://schemas.microsoft.com/office/drawing/2014/main" id="{321C0653-CE29-3844-8029-E6F2063B4E8A}"/>
              </a:ext>
            </a:extLst>
          </p:cNvPr>
          <p:cNvSpPr txBox="1"/>
          <p:nvPr/>
        </p:nvSpPr>
        <p:spPr>
          <a:xfrm>
            <a:off x="596725" y="2287194"/>
            <a:ext cx="1502334" cy="1384995"/>
          </a:xfrm>
          <a:prstGeom prst="rect">
            <a:avLst/>
          </a:prstGeom>
          <a:noFill/>
        </p:spPr>
        <p:txBody>
          <a:bodyPr wrap="none" rtlCol="0">
            <a:spAutoFit/>
          </a:bodyPr>
          <a:lstStyle/>
          <a:p>
            <a:r>
              <a:rPr kumimoji="1" lang="ja-JP" altLang="en-US" sz="1200">
                <a:solidFill>
                  <a:srgbClr val="0432FF"/>
                </a:solidFill>
                <a:latin typeface="Meiryo" panose="020B0604030504040204" pitchFamily="34" charset="-128"/>
                <a:ea typeface="Meiryo" panose="020B0604030504040204" pitchFamily="34" charset="-128"/>
              </a:rPr>
              <a:t>ゲーム</a:t>
            </a:r>
            <a:endParaRPr kumimoji="1" lang="en-US" altLang="ja-JP" sz="1200" dirty="0">
              <a:solidFill>
                <a:srgbClr val="0432FF"/>
              </a:solidFill>
              <a:latin typeface="Meiryo" panose="020B0604030504040204" pitchFamily="34" charset="-128"/>
              <a:ea typeface="Meiryo" panose="020B0604030504040204" pitchFamily="34" charset="-128"/>
            </a:endParaRPr>
          </a:p>
          <a:p>
            <a:r>
              <a:rPr lang="ja-JP" altLang="en-US" sz="1200">
                <a:solidFill>
                  <a:srgbClr val="0432FF"/>
                </a:solidFill>
                <a:latin typeface="Meiryo" panose="020B0604030504040204" pitchFamily="34" charset="-128"/>
                <a:ea typeface="Meiryo" panose="020B0604030504040204" pitchFamily="34" charset="-128"/>
              </a:rPr>
              <a:t>ブラウザー</a:t>
            </a:r>
            <a:endParaRPr lang="en-US" altLang="ja-JP" sz="1200" dirty="0">
              <a:solidFill>
                <a:srgbClr val="0432FF"/>
              </a:solidFill>
              <a:latin typeface="Meiryo" panose="020B0604030504040204" pitchFamily="34" charset="-128"/>
              <a:ea typeface="Meiryo" panose="020B0604030504040204" pitchFamily="34" charset="-128"/>
            </a:endParaRPr>
          </a:p>
          <a:p>
            <a:r>
              <a:rPr kumimoji="1" lang="ja-JP" altLang="en-US" sz="1200">
                <a:solidFill>
                  <a:srgbClr val="0432FF"/>
                </a:solidFill>
                <a:latin typeface="Meiryo" panose="020B0604030504040204" pitchFamily="34" charset="-128"/>
                <a:ea typeface="Meiryo" panose="020B0604030504040204" pitchFamily="34" charset="-128"/>
              </a:rPr>
              <a:t>ワープロ</a:t>
            </a:r>
            <a:endParaRPr kumimoji="1" lang="en-US" altLang="ja-JP" sz="1200" dirty="0">
              <a:solidFill>
                <a:srgbClr val="0432FF"/>
              </a:solidFill>
              <a:latin typeface="Meiryo" panose="020B0604030504040204" pitchFamily="34" charset="-128"/>
              <a:ea typeface="Meiryo" panose="020B0604030504040204" pitchFamily="34" charset="-128"/>
            </a:endParaRPr>
          </a:p>
          <a:p>
            <a:r>
              <a:rPr lang="ja-JP" altLang="en-US" sz="1200">
                <a:solidFill>
                  <a:srgbClr val="0432FF"/>
                </a:solidFill>
                <a:latin typeface="Meiryo" panose="020B0604030504040204" pitchFamily="34" charset="-128"/>
                <a:ea typeface="Meiryo" panose="020B0604030504040204" pitchFamily="34" charset="-128"/>
              </a:rPr>
              <a:t>データベース</a:t>
            </a:r>
            <a:endParaRPr lang="en-US" altLang="ja-JP" sz="1200" dirty="0">
              <a:solidFill>
                <a:srgbClr val="0432FF"/>
              </a:solidFill>
              <a:latin typeface="Meiryo" panose="020B0604030504040204" pitchFamily="34" charset="-128"/>
              <a:ea typeface="Meiryo" panose="020B0604030504040204" pitchFamily="34" charset="-128"/>
            </a:endParaRPr>
          </a:p>
          <a:p>
            <a:r>
              <a:rPr lang="ja-JP" altLang="en-US" sz="1200">
                <a:solidFill>
                  <a:srgbClr val="0432FF"/>
                </a:solidFill>
                <a:latin typeface="Meiryo" panose="020B0604030504040204" pitchFamily="34" charset="-128"/>
                <a:ea typeface="Meiryo" panose="020B0604030504040204" pitchFamily="34" charset="-128"/>
              </a:rPr>
              <a:t>通信制御</a:t>
            </a:r>
            <a:endParaRPr lang="en-US" altLang="ja-JP" sz="1200" dirty="0">
              <a:solidFill>
                <a:srgbClr val="0432FF"/>
              </a:solidFill>
              <a:latin typeface="Meiryo" panose="020B0604030504040204" pitchFamily="34" charset="-128"/>
              <a:ea typeface="Meiryo" panose="020B0604030504040204" pitchFamily="34" charset="-128"/>
            </a:endParaRPr>
          </a:p>
          <a:p>
            <a:r>
              <a:rPr lang="ja-JP" altLang="en-US" sz="1200">
                <a:solidFill>
                  <a:srgbClr val="0432FF"/>
                </a:solidFill>
                <a:latin typeface="Meiryo" panose="020B0604030504040204" pitchFamily="34" charset="-128"/>
                <a:ea typeface="Meiryo" panose="020B0604030504040204" pitchFamily="34" charset="-128"/>
              </a:rPr>
              <a:t>認証管理</a:t>
            </a:r>
            <a:endParaRPr lang="en-US" altLang="ja-JP" sz="1200" dirty="0">
              <a:solidFill>
                <a:srgbClr val="0432FF"/>
              </a:solidFill>
              <a:latin typeface="Meiryo" panose="020B0604030504040204" pitchFamily="34" charset="-128"/>
              <a:ea typeface="Meiryo" panose="020B0604030504040204" pitchFamily="34" charset="-128"/>
            </a:endParaRPr>
          </a:p>
          <a:p>
            <a:r>
              <a:rPr kumimoji="1" lang="en-US" altLang="ja-JP" sz="1200" dirty="0">
                <a:solidFill>
                  <a:srgbClr val="0432FF"/>
                </a:solidFill>
                <a:latin typeface="Meiryo" panose="020B0604030504040204" pitchFamily="34" charset="-128"/>
                <a:ea typeface="Meiryo" panose="020B0604030504040204" pitchFamily="34" charset="-128"/>
              </a:rPr>
              <a:t>OS</a:t>
            </a:r>
            <a:r>
              <a:rPr kumimoji="1" lang="ja-JP" altLang="en-US" sz="800">
                <a:solidFill>
                  <a:srgbClr val="0432FF"/>
                </a:solidFill>
                <a:latin typeface="Meiryo" panose="020B0604030504040204" pitchFamily="34" charset="-128"/>
                <a:ea typeface="Meiryo" panose="020B0604030504040204" pitchFamily="34" charset="-128"/>
              </a:rPr>
              <a:t>（</a:t>
            </a:r>
            <a:r>
              <a:rPr kumimoji="1" lang="en-US" altLang="ja-JP" sz="800" dirty="0">
                <a:solidFill>
                  <a:srgbClr val="0432FF"/>
                </a:solidFill>
                <a:latin typeface="Meiryo" panose="020B0604030504040204" pitchFamily="34" charset="-128"/>
                <a:ea typeface="Meiryo" panose="020B0604030504040204" pitchFamily="34" charset="-128"/>
              </a:rPr>
              <a:t>Operating System</a:t>
            </a:r>
            <a:r>
              <a:rPr kumimoji="1" lang="ja-JP" altLang="en-US" sz="800">
                <a:solidFill>
                  <a:srgbClr val="0432FF"/>
                </a:solidFill>
                <a:latin typeface="Meiryo" panose="020B0604030504040204" pitchFamily="34" charset="-128"/>
                <a:ea typeface="Meiryo" panose="020B0604030504040204" pitchFamily="34" charset="-128"/>
              </a:rPr>
              <a:t>）</a:t>
            </a:r>
          </a:p>
        </p:txBody>
      </p:sp>
      <p:sp>
        <p:nvSpPr>
          <p:cNvPr id="14" name="テキスト ボックス 13">
            <a:extLst>
              <a:ext uri="{FF2B5EF4-FFF2-40B4-BE49-F238E27FC236}">
                <a16:creationId xmlns:a16="http://schemas.microsoft.com/office/drawing/2014/main" id="{FC56B564-E560-7E4B-A49D-E3E9FAA8D74D}"/>
              </a:ext>
            </a:extLst>
          </p:cNvPr>
          <p:cNvSpPr txBox="1"/>
          <p:nvPr/>
        </p:nvSpPr>
        <p:spPr>
          <a:xfrm>
            <a:off x="758106" y="4097413"/>
            <a:ext cx="1723549" cy="400110"/>
          </a:xfrm>
          <a:prstGeom prst="rect">
            <a:avLst/>
          </a:prstGeom>
          <a:noFill/>
        </p:spPr>
        <p:txBody>
          <a:bodyPr wrap="none" rtlCol="0">
            <a:spAutoFit/>
          </a:bodyPr>
          <a:lstStyle/>
          <a:p>
            <a:pPr algn="ctr"/>
            <a:r>
              <a:rPr kumimoji="1" lang="ja-JP" altLang="en-US" sz="2000">
                <a:solidFill>
                  <a:schemeClr val="accent6">
                    <a:lumMod val="75000"/>
                  </a:schemeClr>
                </a:solidFill>
                <a:latin typeface="Meiryo" panose="020B0604030504040204" pitchFamily="34" charset="-128"/>
                <a:ea typeface="Meiryo" panose="020B0604030504040204" pitchFamily="34" charset="-128"/>
              </a:rPr>
              <a:t>ハードウェア</a:t>
            </a:r>
          </a:p>
        </p:txBody>
      </p:sp>
      <p:sp>
        <p:nvSpPr>
          <p:cNvPr id="15" name="テキスト ボックス 14">
            <a:extLst>
              <a:ext uri="{FF2B5EF4-FFF2-40B4-BE49-F238E27FC236}">
                <a16:creationId xmlns:a16="http://schemas.microsoft.com/office/drawing/2014/main" id="{D1EF0FAD-26BA-6D44-8EAB-5507D7C6233A}"/>
              </a:ext>
            </a:extLst>
          </p:cNvPr>
          <p:cNvSpPr txBox="1"/>
          <p:nvPr/>
        </p:nvSpPr>
        <p:spPr>
          <a:xfrm>
            <a:off x="593756" y="4428140"/>
            <a:ext cx="1774845" cy="1015663"/>
          </a:xfrm>
          <a:prstGeom prst="rect">
            <a:avLst/>
          </a:prstGeom>
          <a:noFill/>
        </p:spPr>
        <p:txBody>
          <a:bodyPr wrap="none" rtlCol="0">
            <a:spAutoFit/>
          </a:bodyPr>
          <a:lstStyle/>
          <a:p>
            <a:r>
              <a:rPr lang="en-US" altLang="ja-JP" sz="1200" dirty="0">
                <a:solidFill>
                  <a:schemeClr val="accent6">
                    <a:lumMod val="75000"/>
                  </a:schemeClr>
                </a:solidFill>
                <a:latin typeface="Meiryo" panose="020B0604030504040204" pitchFamily="34" charset="-128"/>
                <a:ea typeface="Meiryo" panose="020B0604030504040204" pitchFamily="34" charset="-128"/>
              </a:rPr>
              <a:t>CPU</a:t>
            </a:r>
            <a:r>
              <a:rPr lang="ja-JP" altLang="en-US" sz="800">
                <a:solidFill>
                  <a:schemeClr val="accent6">
                    <a:lumMod val="75000"/>
                  </a:schemeClr>
                </a:solidFill>
                <a:latin typeface="Meiryo" panose="020B0604030504040204" pitchFamily="34" charset="-128"/>
                <a:ea typeface="Meiryo" panose="020B0604030504040204" pitchFamily="34" charset="-128"/>
              </a:rPr>
              <a:t>（中央演算処理装置）</a:t>
            </a:r>
            <a:endParaRPr lang="en-US" altLang="ja-JP" sz="800" dirty="0">
              <a:solidFill>
                <a:schemeClr val="accent6">
                  <a:lumMod val="75000"/>
                </a:schemeClr>
              </a:solidFill>
              <a:latin typeface="Meiryo" panose="020B0604030504040204" pitchFamily="34" charset="-128"/>
              <a:ea typeface="Meiryo" panose="020B0604030504040204" pitchFamily="34" charset="-128"/>
            </a:endParaRPr>
          </a:p>
          <a:p>
            <a:r>
              <a:rPr lang="ja-JP" altLang="en-US" sz="1200">
                <a:solidFill>
                  <a:schemeClr val="accent6">
                    <a:lumMod val="75000"/>
                  </a:schemeClr>
                </a:solidFill>
                <a:latin typeface="Meiryo" panose="020B0604030504040204" pitchFamily="34" charset="-128"/>
                <a:ea typeface="Meiryo" panose="020B0604030504040204" pitchFamily="34" charset="-128"/>
              </a:rPr>
              <a:t>メモリー</a:t>
            </a:r>
            <a:r>
              <a:rPr lang="ja-JP" altLang="en-US" sz="800">
                <a:solidFill>
                  <a:schemeClr val="accent6">
                    <a:lumMod val="75000"/>
                  </a:schemeClr>
                </a:solidFill>
                <a:latin typeface="Meiryo" panose="020B0604030504040204" pitchFamily="34" charset="-128"/>
                <a:ea typeface="Meiryo" panose="020B0604030504040204" pitchFamily="34" charset="-128"/>
              </a:rPr>
              <a:t>（主記憶装置）</a:t>
            </a:r>
            <a:endParaRPr lang="en-US" altLang="ja-JP" sz="800" dirty="0">
              <a:solidFill>
                <a:schemeClr val="accent6">
                  <a:lumMod val="75000"/>
                </a:schemeClr>
              </a:solidFill>
              <a:latin typeface="Meiryo" panose="020B0604030504040204" pitchFamily="34" charset="-128"/>
              <a:ea typeface="Meiryo" panose="020B0604030504040204" pitchFamily="34" charset="-128"/>
            </a:endParaRPr>
          </a:p>
          <a:p>
            <a:r>
              <a:rPr lang="ja-JP" altLang="en-US" sz="1200">
                <a:solidFill>
                  <a:schemeClr val="accent6">
                    <a:lumMod val="75000"/>
                  </a:schemeClr>
                </a:solidFill>
                <a:latin typeface="Meiryo" panose="020B0604030504040204" pitchFamily="34" charset="-128"/>
                <a:ea typeface="Meiryo" panose="020B0604030504040204" pitchFamily="34" charset="-128"/>
              </a:rPr>
              <a:t>ストレージ</a:t>
            </a:r>
            <a:r>
              <a:rPr lang="ja-JP" altLang="en-US" sz="800">
                <a:solidFill>
                  <a:schemeClr val="accent6">
                    <a:lumMod val="75000"/>
                  </a:schemeClr>
                </a:solidFill>
                <a:latin typeface="Meiryo" panose="020B0604030504040204" pitchFamily="34" charset="-128"/>
                <a:ea typeface="Meiryo" panose="020B0604030504040204" pitchFamily="34" charset="-128"/>
              </a:rPr>
              <a:t>（補助記憶装置）</a:t>
            </a:r>
            <a:endParaRPr lang="en-US" altLang="ja-JP" sz="800" dirty="0">
              <a:solidFill>
                <a:schemeClr val="accent6">
                  <a:lumMod val="75000"/>
                </a:schemeClr>
              </a:solidFill>
              <a:latin typeface="Meiryo" panose="020B0604030504040204" pitchFamily="34" charset="-128"/>
              <a:ea typeface="Meiryo" panose="020B0604030504040204" pitchFamily="34" charset="-128"/>
            </a:endParaRPr>
          </a:p>
          <a:p>
            <a:r>
              <a:rPr lang="ja-JP" altLang="en-US" sz="1200">
                <a:solidFill>
                  <a:schemeClr val="accent6">
                    <a:lumMod val="75000"/>
                  </a:schemeClr>
                </a:solidFill>
                <a:latin typeface="Meiryo" panose="020B0604030504040204" pitchFamily="34" charset="-128"/>
                <a:ea typeface="Meiryo" panose="020B0604030504040204" pitchFamily="34" charset="-128"/>
              </a:rPr>
              <a:t>ネットワーク機器</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a:p>
            <a:r>
              <a:rPr lang="ja-JP" altLang="en-US" sz="1200">
                <a:solidFill>
                  <a:schemeClr val="accent6">
                    <a:lumMod val="75000"/>
                  </a:schemeClr>
                </a:solidFill>
                <a:latin typeface="Meiryo" panose="020B0604030504040204" pitchFamily="34" charset="-128"/>
                <a:ea typeface="Meiryo" panose="020B0604030504040204" pitchFamily="34" charset="-128"/>
              </a:rPr>
              <a:t>電源装置</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p:txBody>
      </p:sp>
      <p:pic>
        <p:nvPicPr>
          <p:cNvPr id="29" name="図 28">
            <a:extLst>
              <a:ext uri="{FF2B5EF4-FFF2-40B4-BE49-F238E27FC236}">
                <a16:creationId xmlns:a16="http://schemas.microsoft.com/office/drawing/2014/main" id="{FF284570-36F0-924C-B1A4-EC88854ED89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55431" y="4340675"/>
            <a:ext cx="504972" cy="435538"/>
          </a:xfrm>
          <a:prstGeom prst="rect">
            <a:avLst/>
          </a:prstGeom>
        </p:spPr>
      </p:pic>
      <p:pic>
        <p:nvPicPr>
          <p:cNvPr id="30" name="図 29">
            <a:extLst>
              <a:ext uri="{FF2B5EF4-FFF2-40B4-BE49-F238E27FC236}">
                <a16:creationId xmlns:a16="http://schemas.microsoft.com/office/drawing/2014/main" id="{3A9F917A-4680-934A-B603-EDCBAF42C2D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18893" y="5143054"/>
            <a:ext cx="504437" cy="445166"/>
          </a:xfrm>
          <a:prstGeom prst="rect">
            <a:avLst/>
          </a:prstGeom>
        </p:spPr>
      </p:pic>
      <p:pic>
        <p:nvPicPr>
          <p:cNvPr id="31" name="図 30">
            <a:extLst>
              <a:ext uri="{FF2B5EF4-FFF2-40B4-BE49-F238E27FC236}">
                <a16:creationId xmlns:a16="http://schemas.microsoft.com/office/drawing/2014/main" id="{FFF7BAB1-E094-E642-91A6-CFA5D583EC6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83661" y="4784669"/>
            <a:ext cx="439669" cy="400099"/>
          </a:xfrm>
          <a:prstGeom prst="rect">
            <a:avLst/>
          </a:prstGeom>
        </p:spPr>
      </p:pic>
      <p:pic>
        <p:nvPicPr>
          <p:cNvPr id="32" name="図 31">
            <a:extLst>
              <a:ext uri="{FF2B5EF4-FFF2-40B4-BE49-F238E27FC236}">
                <a16:creationId xmlns:a16="http://schemas.microsoft.com/office/drawing/2014/main" id="{8A0C4CCE-AF27-1F45-A268-188516E278D0}"/>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4271" y="3038286"/>
            <a:ext cx="860681" cy="860681"/>
          </a:xfrm>
          <a:prstGeom prst="rect">
            <a:avLst/>
          </a:prstGeom>
        </p:spPr>
      </p:pic>
      <p:pic>
        <p:nvPicPr>
          <p:cNvPr id="33" name="図 32">
            <a:extLst>
              <a:ext uri="{FF2B5EF4-FFF2-40B4-BE49-F238E27FC236}">
                <a16:creationId xmlns:a16="http://schemas.microsoft.com/office/drawing/2014/main" id="{3742B2F0-819D-2846-89E2-1F356276100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021728" y="2260582"/>
            <a:ext cx="599547" cy="436778"/>
          </a:xfrm>
          <a:prstGeom prst="rect">
            <a:avLst/>
          </a:prstGeom>
        </p:spPr>
      </p:pic>
      <p:pic>
        <p:nvPicPr>
          <p:cNvPr id="35" name="図 34">
            <a:extLst>
              <a:ext uri="{FF2B5EF4-FFF2-40B4-BE49-F238E27FC236}">
                <a16:creationId xmlns:a16="http://schemas.microsoft.com/office/drawing/2014/main" id="{954E61F1-9C30-3F44-8F69-6AFF6592E81F}"/>
              </a:ext>
            </a:extLst>
          </p:cNvPr>
          <p:cNvPicPr>
            <a:picLocks noChangeAspect="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17749" y="2777129"/>
            <a:ext cx="807504" cy="423702"/>
          </a:xfrm>
          <a:prstGeom prst="rect">
            <a:avLst/>
          </a:prstGeom>
        </p:spPr>
      </p:pic>
      <p:sp>
        <p:nvSpPr>
          <p:cNvPr id="36" name="テキスト ボックス 35">
            <a:extLst>
              <a:ext uri="{FF2B5EF4-FFF2-40B4-BE49-F238E27FC236}">
                <a16:creationId xmlns:a16="http://schemas.microsoft.com/office/drawing/2014/main" id="{C1B70B11-C1E7-B24E-BFC4-E2B7F80B4692}"/>
              </a:ext>
            </a:extLst>
          </p:cNvPr>
          <p:cNvSpPr txBox="1"/>
          <p:nvPr/>
        </p:nvSpPr>
        <p:spPr>
          <a:xfrm>
            <a:off x="776273" y="1307165"/>
            <a:ext cx="1723549" cy="400110"/>
          </a:xfrm>
          <a:prstGeom prst="rect">
            <a:avLst/>
          </a:prstGeom>
          <a:noFill/>
        </p:spPr>
        <p:txBody>
          <a:bodyPr wrap="none" rtlCol="0">
            <a:spAutoFit/>
          </a:bodyPr>
          <a:lstStyle/>
          <a:p>
            <a:pPr algn="ctr"/>
            <a:r>
              <a:rPr kumimoji="1" lang="ja-JP" altLang="en-US" sz="2000">
                <a:latin typeface="Meiryo" panose="020B0604030504040204" pitchFamily="34" charset="-128"/>
                <a:ea typeface="Meiryo" panose="020B0604030504040204" pitchFamily="34" charset="-128"/>
              </a:rPr>
              <a:t>コンピュータ</a:t>
            </a:r>
          </a:p>
        </p:txBody>
      </p:sp>
      <p:pic>
        <p:nvPicPr>
          <p:cNvPr id="40" name="図 39">
            <a:extLst>
              <a:ext uri="{FF2B5EF4-FFF2-40B4-BE49-F238E27FC236}">
                <a16:creationId xmlns:a16="http://schemas.microsoft.com/office/drawing/2014/main" id="{26E83846-45F8-2240-89C8-19E2CC14979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65750" y="2827360"/>
            <a:ext cx="630436" cy="630436"/>
          </a:xfrm>
          <a:prstGeom prst="rect">
            <a:avLst/>
          </a:prstGeom>
        </p:spPr>
      </p:pic>
    </p:spTree>
    <p:extLst>
      <p:ext uri="{BB962C8B-B14F-4D97-AF65-F5344CB8AC3E}">
        <p14:creationId xmlns:p14="http://schemas.microsoft.com/office/powerpoint/2010/main" val="1814898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30400" y="266400"/>
            <a:ext cx="8686800" cy="416221"/>
          </a:xfrm>
        </p:spPr>
        <p:txBody>
          <a:bodyPr lIns="0" rIns="0"/>
          <a:lstStyle/>
          <a:p>
            <a:r>
              <a:rPr lang="ja-JP" altLang="en-US" sz="2700" dirty="0">
                <a:solidFill>
                  <a:srgbClr val="C00000"/>
                </a:solidFill>
              </a:rPr>
              <a:t>誤解３</a:t>
            </a:r>
            <a:r>
              <a:rPr lang="ja-JP" altLang="en-US" sz="2700" dirty="0"/>
              <a:t>：コストは下がらない？</a:t>
            </a:r>
            <a:endParaRPr kumimoji="1" lang="ja-JP" altLang="en-US" sz="2700" dirty="0"/>
          </a:p>
        </p:txBody>
      </p:sp>
      <p:sp>
        <p:nvSpPr>
          <p:cNvPr id="45" name="ホームベース 44"/>
          <p:cNvSpPr/>
          <p:nvPr/>
        </p:nvSpPr>
        <p:spPr>
          <a:xfrm>
            <a:off x="312800" y="149484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夜間は使用しないので</a:t>
            </a:r>
            <a:r>
              <a:rPr kumimoji="1" lang="en-US" altLang="ja-JP" sz="2400" dirty="0">
                <a:solidFill>
                  <a:srgbClr val="FFFFFF"/>
                </a:solidFill>
                <a:latin typeface="Meiryo" charset="-128"/>
                <a:ea typeface="Meiryo" charset="-128"/>
                <a:cs typeface="Meiryo" charset="-128"/>
              </a:rPr>
              <a:t>24</a:t>
            </a:r>
            <a:r>
              <a:rPr kumimoji="1" lang="ja-JP" altLang="en-US" sz="2400" dirty="0">
                <a:solidFill>
                  <a:srgbClr val="FFFFFF"/>
                </a:solidFill>
                <a:latin typeface="Meiryo" charset="-128"/>
                <a:ea typeface="Meiryo" charset="-128"/>
                <a:cs typeface="Meiryo" charset="-128"/>
              </a:rPr>
              <a:t>時間→</a:t>
            </a:r>
            <a:r>
              <a:rPr lang="en-US" altLang="ja-JP" sz="2400" dirty="0">
                <a:solidFill>
                  <a:srgbClr val="FFFFFF"/>
                </a:solidFill>
                <a:latin typeface="Meiryo" charset="-128"/>
                <a:ea typeface="Meiryo" charset="-128"/>
                <a:cs typeface="Meiryo" charset="-128"/>
              </a:rPr>
              <a:t>18</a:t>
            </a:r>
            <a:r>
              <a:rPr lang="ja-JP" altLang="en-US" sz="2400" dirty="0">
                <a:solidFill>
                  <a:srgbClr val="FFFFFF"/>
                </a:solidFill>
                <a:latin typeface="Meiryo" charset="-128"/>
                <a:ea typeface="Meiryo" charset="-128"/>
                <a:cs typeface="Meiryo" charset="-128"/>
              </a:rPr>
              <a:t>時間でさらに</a:t>
            </a:r>
            <a:r>
              <a:rPr kumimoji="1" lang="en-US" altLang="ja-JP" sz="2400" dirty="0">
                <a:solidFill>
                  <a:srgbClr val="FFFFFF"/>
                </a:solidFill>
                <a:latin typeface="Meiryo" charset="-128"/>
                <a:ea typeface="Meiryo" charset="-128"/>
                <a:cs typeface="Meiryo" charset="-128"/>
              </a:rPr>
              <a:t>2/3</a:t>
            </a:r>
            <a:endParaRPr kumimoji="1" lang="ja-JP" altLang="en-US" sz="2400" dirty="0">
              <a:solidFill>
                <a:srgbClr val="FFFFFF"/>
              </a:solidFill>
              <a:latin typeface="Meiryo" charset="-128"/>
              <a:ea typeface="Meiryo" charset="-128"/>
              <a:cs typeface="Meiryo" charset="-128"/>
            </a:endParaRPr>
          </a:p>
        </p:txBody>
      </p:sp>
      <p:sp>
        <p:nvSpPr>
          <p:cNvPr id="4" name="テキスト ボックス 3"/>
          <p:cNvSpPr txBox="1"/>
          <p:nvPr/>
        </p:nvSpPr>
        <p:spPr>
          <a:xfrm>
            <a:off x="457200" y="2026273"/>
            <a:ext cx="7856638" cy="369332"/>
          </a:xfrm>
          <a:prstGeom prst="rect">
            <a:avLst/>
          </a:prstGeom>
          <a:noFill/>
        </p:spPr>
        <p:txBody>
          <a:bodyPr wrap="none" rtlCol="0">
            <a:spAutoFit/>
          </a:bodyPr>
          <a:lstStyle/>
          <a:p>
            <a:r>
              <a:rPr kumimoji="1" lang="ja-JP" altLang="en-US" dirty="0">
                <a:latin typeface="Meiryo" charset="-128"/>
                <a:ea typeface="Meiryo" charset="-128"/>
                <a:cs typeface="Meiryo" charset="-128"/>
              </a:rPr>
              <a:t>「所有」では</a:t>
            </a:r>
            <a:r>
              <a:rPr kumimoji="1" lang="en-US" altLang="ja-JP" dirty="0">
                <a:latin typeface="Meiryo" charset="-128"/>
                <a:ea typeface="Meiryo" charset="-128"/>
                <a:cs typeface="Meiryo" charset="-128"/>
              </a:rPr>
              <a:t>24</a:t>
            </a:r>
            <a:r>
              <a:rPr kumimoji="1" lang="ja-JP" altLang="en-US" dirty="0">
                <a:latin typeface="Meiryo" charset="-128"/>
                <a:ea typeface="Meiryo" charset="-128"/>
                <a:cs typeface="Meiryo" charset="-128"/>
              </a:rPr>
              <a:t>時間が前提。これ稼働時間単位に変更（分単位で課金）　</a:t>
            </a:r>
          </a:p>
        </p:txBody>
      </p:sp>
      <p:grpSp>
        <p:nvGrpSpPr>
          <p:cNvPr id="5" name="図形グループ 4"/>
          <p:cNvGrpSpPr/>
          <p:nvPr/>
        </p:nvGrpSpPr>
        <p:grpSpPr>
          <a:xfrm>
            <a:off x="312800" y="2329717"/>
            <a:ext cx="8392180" cy="1541224"/>
            <a:chOff x="312800" y="2329717"/>
            <a:chExt cx="8392180" cy="1541224"/>
          </a:xfrm>
        </p:grpSpPr>
        <p:sp>
          <p:nvSpPr>
            <p:cNvPr id="35" name="ホームベース 34"/>
            <p:cNvSpPr/>
            <p:nvPr/>
          </p:nvSpPr>
          <p:spPr>
            <a:xfrm>
              <a:off x="312800" y="2797961"/>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データセンター使用料</a:t>
              </a:r>
              <a:r>
                <a:rPr lang="ja-JP" altLang="en-US" sz="2400" dirty="0">
                  <a:solidFill>
                    <a:srgbClr val="FFFFFF"/>
                  </a:solidFill>
                  <a:latin typeface="Meiryo" charset="-128"/>
                  <a:ea typeface="Meiryo" charset="-128"/>
                  <a:cs typeface="Meiryo" charset="-128"/>
                </a:rPr>
                <a:t>は無料</a:t>
              </a:r>
              <a:endParaRPr kumimoji="1" lang="ja-JP" altLang="en-US" sz="2400" dirty="0">
                <a:solidFill>
                  <a:srgbClr val="FFFFFF"/>
                </a:solidFill>
                <a:latin typeface="Meiryo" charset="-128"/>
                <a:ea typeface="Meiryo" charset="-128"/>
                <a:cs typeface="Meiryo" charset="-128"/>
              </a:endParaRPr>
            </a:p>
          </p:txBody>
        </p:sp>
        <p:sp>
          <p:nvSpPr>
            <p:cNvPr id="46" name="ホームベース 45"/>
            <p:cNvSpPr/>
            <p:nvPr/>
          </p:nvSpPr>
          <p:spPr>
            <a:xfrm>
              <a:off x="312800" y="336157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インフラの運用管理は自動化</a:t>
              </a:r>
              <a:r>
                <a:rPr kumimoji="1" lang="en-US" altLang="ja-JP" sz="2400" dirty="0">
                  <a:solidFill>
                    <a:srgbClr val="FFFFFF"/>
                  </a:solidFill>
                  <a:latin typeface="Meiryo" charset="-128"/>
                  <a:ea typeface="Meiryo" charset="-128"/>
                  <a:cs typeface="Meiryo" charset="-128"/>
                </a:rPr>
                <a:t>+</a:t>
              </a:r>
              <a:r>
                <a:rPr kumimoji="1" lang="ja-JP" altLang="en-US" sz="2400" dirty="0">
                  <a:solidFill>
                    <a:srgbClr val="FFFFFF"/>
                  </a:solidFill>
                  <a:latin typeface="Meiryo" charset="-128"/>
                  <a:ea typeface="Meiryo" charset="-128"/>
                  <a:cs typeface="Meiryo" charset="-128"/>
                </a:rPr>
                <a:t>お任せ</a:t>
              </a:r>
            </a:p>
          </p:txBody>
        </p:sp>
        <p:sp>
          <p:nvSpPr>
            <p:cNvPr id="22" name="加算記号 21"/>
            <p:cNvSpPr/>
            <p:nvPr/>
          </p:nvSpPr>
          <p:spPr>
            <a:xfrm>
              <a:off x="4351071" y="2329717"/>
              <a:ext cx="441858" cy="435721"/>
            </a:xfrm>
            <a:prstGeom prst="mathPl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a:off x="312800" y="5208561"/>
            <a:ext cx="8392180" cy="1043566"/>
            <a:chOff x="312800" y="5208561"/>
            <a:chExt cx="8392180" cy="1043566"/>
          </a:xfrm>
        </p:grpSpPr>
        <p:sp>
          <p:nvSpPr>
            <p:cNvPr id="23" name="等号 22"/>
            <p:cNvSpPr/>
            <p:nvPr/>
          </p:nvSpPr>
          <p:spPr>
            <a:xfrm rot="5400000">
              <a:off x="4349648" y="5194953"/>
              <a:ext cx="414641" cy="441858"/>
            </a:xfrm>
            <a:prstGeom prst="mathEqual">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312800" y="5730490"/>
              <a:ext cx="8392180" cy="521637"/>
            </a:xfrm>
            <a:prstGeom prst="roundRect">
              <a:avLst>
                <a:gd name="adj" fmla="val 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オンプレ前提の見積</a:t>
              </a:r>
              <a:r>
                <a:rPr kumimoji="1" lang="ja-JP" altLang="en-US" sz="1400" dirty="0">
                  <a:solidFill>
                    <a:srgbClr val="FFFFFF"/>
                  </a:solidFill>
                  <a:latin typeface="Meiryo" charset="-128"/>
                  <a:ea typeface="Meiryo" charset="-128"/>
                  <a:cs typeface="Meiryo" charset="-128"/>
                </a:rPr>
                <a:t>ではなく、クラウドの特性を活かした見積でコストを下げられる可能性</a:t>
              </a:r>
            </a:p>
          </p:txBody>
        </p:sp>
      </p:grpSp>
      <p:grpSp>
        <p:nvGrpSpPr>
          <p:cNvPr id="6" name="図形グループ 5"/>
          <p:cNvGrpSpPr/>
          <p:nvPr/>
        </p:nvGrpSpPr>
        <p:grpSpPr>
          <a:xfrm>
            <a:off x="312801" y="4042264"/>
            <a:ext cx="8392179" cy="997390"/>
            <a:chOff x="312801" y="4042264"/>
            <a:chExt cx="8392179" cy="997390"/>
          </a:xfrm>
        </p:grpSpPr>
        <p:sp>
          <p:nvSpPr>
            <p:cNvPr id="47" name="ホームベース 46"/>
            <p:cNvSpPr/>
            <p:nvPr/>
          </p:nvSpPr>
          <p:spPr>
            <a:xfrm flipH="1">
              <a:off x="312801" y="4530290"/>
              <a:ext cx="8392179" cy="509364"/>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クラウドならではのボトルネックや制約事項</a:t>
              </a:r>
              <a:endParaRPr kumimoji="1" lang="ja-JP" altLang="en-US" sz="2400" dirty="0">
                <a:solidFill>
                  <a:srgbClr val="FFFFFF"/>
                </a:solidFill>
                <a:latin typeface="Meiryo" charset="-128"/>
                <a:ea typeface="Meiryo" charset="-128"/>
                <a:cs typeface="Meiryo" charset="-128"/>
              </a:endParaRPr>
            </a:p>
          </p:txBody>
        </p:sp>
        <p:sp>
          <p:nvSpPr>
            <p:cNvPr id="26" name="減算記号 25"/>
            <p:cNvSpPr/>
            <p:nvPr/>
          </p:nvSpPr>
          <p:spPr>
            <a:xfrm>
              <a:off x="4351071" y="4042264"/>
              <a:ext cx="435721" cy="319119"/>
            </a:xfrm>
            <a:prstGeom prst="mathMin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 name="ホームベース 47"/>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1918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a:xfrm>
            <a:off x="230400" y="266400"/>
            <a:ext cx="8686800" cy="416221"/>
          </a:xfrm>
        </p:spPr>
        <p:txBody>
          <a:bodyPr lIns="0" rIns="0"/>
          <a:lstStyle/>
          <a:p>
            <a:r>
              <a:rPr kumimoji="1" lang="ja-JP" altLang="en-US" sz="2700" dirty="0"/>
              <a:t>銀行システムにおけるクラウド活用の動き</a:t>
            </a:r>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14243"/>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
        <p:nvSpPr>
          <p:cNvPr id="13" name="正方形/長方形 12">
            <a:extLst>
              <a:ext uri="{FF2B5EF4-FFF2-40B4-BE49-F238E27FC236}">
                <a16:creationId xmlns:a16="http://schemas.microsoft.com/office/drawing/2014/main" id="{1D47BE46-4520-7246-8AC3-F35FBA35C2DA}"/>
              </a:ext>
            </a:extLst>
          </p:cNvPr>
          <p:cNvSpPr/>
          <p:nvPr/>
        </p:nvSpPr>
        <p:spPr>
          <a:xfrm>
            <a:off x="364719" y="5105312"/>
            <a:ext cx="3976556" cy="1015663"/>
          </a:xfrm>
          <a:prstGeom prst="rect">
            <a:avLst/>
          </a:prstGeom>
        </p:spPr>
        <p:txBody>
          <a:bodyPr wrap="square">
            <a:spAutoFit/>
          </a:bodyPr>
          <a:lstStyle/>
          <a:p>
            <a:pPr fontAlgn="base"/>
            <a:r>
              <a:rPr lang="ja-JP" altLang="en-US" sz="1200">
                <a:solidFill>
                  <a:srgbClr val="131313"/>
                </a:solidFill>
                <a:latin typeface="Meiryo" panose="020B0604030504040204" pitchFamily="34" charset="-128"/>
                <a:ea typeface="Meiryo" panose="020B0604030504040204" pitchFamily="34" charset="-128"/>
              </a:rPr>
              <a:t>いかに費用を抑え、最新技術も取り入れた上で短期間でのシステム開発を行うかという課題に対応するため、クラウドを選択。現在はクラウド最大手の米アマゾンウェブサービスと組み、業務システムの一部から移行を進めている。</a:t>
            </a:r>
            <a:endParaRPr lang="ja-JP" altLang="en-US" sz="1200" b="0" i="0">
              <a:solidFill>
                <a:srgbClr val="131313"/>
              </a:solidFill>
              <a:effectLst/>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2133362-33DA-4749-8891-F3C6CE965012}"/>
              </a:ext>
            </a:extLst>
          </p:cNvPr>
          <p:cNvSpPr/>
          <p:nvPr/>
        </p:nvSpPr>
        <p:spPr>
          <a:xfrm>
            <a:off x="457200" y="1192502"/>
            <a:ext cx="3812059" cy="523220"/>
          </a:xfrm>
          <a:prstGeom prst="rect">
            <a:avLst/>
          </a:prstGeom>
        </p:spPr>
        <p:txBody>
          <a:bodyPr wrap="square">
            <a:spAutoFit/>
          </a:bodyPr>
          <a:lstStyle/>
          <a:p>
            <a:r>
              <a:rPr lang="en-US" altLang="ja-JP" sz="1400" b="1" dirty="0">
                <a:solidFill>
                  <a:srgbClr val="131313"/>
                </a:solidFill>
                <a:latin typeface="Meiryo" panose="020B0604030504040204" pitchFamily="34" charset="-128"/>
                <a:ea typeface="Meiryo" panose="020B0604030504040204" pitchFamily="34" charset="-128"/>
              </a:rPr>
              <a:t>5</a:t>
            </a:r>
            <a:r>
              <a:rPr lang="ja-JP" altLang="en-US" sz="1400" b="1">
                <a:solidFill>
                  <a:srgbClr val="131313"/>
                </a:solidFill>
                <a:latin typeface="Meiryo" panose="020B0604030504040204" pitchFamily="34" charset="-128"/>
                <a:ea typeface="Meiryo" panose="020B0604030504040204" pitchFamily="34" charset="-128"/>
              </a:rPr>
              <a:t>年間で</a:t>
            </a:r>
            <a:r>
              <a:rPr lang="en-US" altLang="ja-JP" sz="1400" b="1" dirty="0">
                <a:solidFill>
                  <a:srgbClr val="131313"/>
                </a:solidFill>
                <a:latin typeface="Meiryo" panose="020B0604030504040204" pitchFamily="34" charset="-128"/>
                <a:ea typeface="Meiryo" panose="020B0604030504040204" pitchFamily="34" charset="-128"/>
              </a:rPr>
              <a:t>100</a:t>
            </a:r>
            <a:r>
              <a:rPr lang="ja-JP" altLang="en-US" sz="1400" b="1">
                <a:solidFill>
                  <a:srgbClr val="131313"/>
                </a:solidFill>
                <a:latin typeface="Meiryo" panose="020B0604030504040204" pitchFamily="34" charset="-128"/>
                <a:ea typeface="Meiryo" panose="020B0604030504040204" pitchFamily="34" charset="-128"/>
              </a:rPr>
              <a:t>億円のコスト削減</a:t>
            </a:r>
            <a:endParaRPr lang="en-US" altLang="ja-JP" sz="1400" b="1" dirty="0">
              <a:solidFill>
                <a:srgbClr val="131313"/>
              </a:solidFill>
              <a:latin typeface="Meiryo" panose="020B0604030504040204" pitchFamily="34" charset="-128"/>
              <a:ea typeface="Meiryo" panose="020B0604030504040204" pitchFamily="34" charset="-128"/>
            </a:endParaRPr>
          </a:p>
          <a:p>
            <a:r>
              <a:rPr lang="ja-JP" altLang="en-US" sz="1400" b="1">
                <a:solidFill>
                  <a:srgbClr val="131313"/>
                </a:solidFill>
                <a:latin typeface="Meiryo" panose="020B0604030504040204" pitchFamily="34" charset="-128"/>
                <a:ea typeface="Meiryo" panose="020B0604030504040204" pitchFamily="34" charset="-128"/>
              </a:rPr>
              <a:t>　</a:t>
            </a:r>
            <a:r>
              <a:rPr lang="en-US" altLang="ja-JP" sz="1400" b="1" dirty="0">
                <a:solidFill>
                  <a:srgbClr val="131313"/>
                </a:solidFill>
                <a:latin typeface="Meiryo" panose="020B0604030504040204" pitchFamily="34" charset="-128"/>
                <a:ea typeface="Meiryo" panose="020B0604030504040204" pitchFamily="34" charset="-128"/>
              </a:rPr>
              <a:t>1000</a:t>
            </a:r>
            <a:r>
              <a:rPr lang="ja-JP" altLang="en-US" sz="1400" b="1">
                <a:solidFill>
                  <a:srgbClr val="131313"/>
                </a:solidFill>
                <a:latin typeface="Meiryo" panose="020B0604030504040204" pitchFamily="34" charset="-128"/>
                <a:ea typeface="Meiryo" panose="020B0604030504040204" pitchFamily="34" charset="-128"/>
              </a:rPr>
              <a:t>超のシステムの約半分をクラウド化</a:t>
            </a:r>
            <a:endParaRPr lang="ja-JP" altLang="en-US" sz="1400" b="1">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id="{FAD13E83-B9FB-B64F-A7AB-5B882688CE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35" y="2222568"/>
            <a:ext cx="3832524" cy="2693403"/>
          </a:xfrm>
          <a:prstGeom prst="rect">
            <a:avLst/>
          </a:prstGeom>
        </p:spPr>
      </p:pic>
      <p:sp>
        <p:nvSpPr>
          <p:cNvPr id="7" name="正方形/長方形 6">
            <a:extLst>
              <a:ext uri="{FF2B5EF4-FFF2-40B4-BE49-F238E27FC236}">
                <a16:creationId xmlns:a16="http://schemas.microsoft.com/office/drawing/2014/main" id="{2C6C1F49-D450-6D45-8DED-0769F7A18264}"/>
              </a:ext>
            </a:extLst>
          </p:cNvPr>
          <p:cNvSpPr/>
          <p:nvPr/>
        </p:nvSpPr>
        <p:spPr>
          <a:xfrm>
            <a:off x="1850953" y="1769090"/>
            <a:ext cx="2351926" cy="400110"/>
          </a:xfrm>
          <a:prstGeom prst="rect">
            <a:avLst/>
          </a:prstGeom>
        </p:spPr>
        <p:txBody>
          <a:bodyPr wrap="none">
            <a:spAutoFit/>
          </a:bodyPr>
          <a:lstStyle/>
          <a:p>
            <a:pPr algn="r"/>
            <a:r>
              <a:rPr lang="ja-JP" altLang="en-US" sz="1200">
                <a:latin typeface="Meiryo" panose="020B0604030504040204" pitchFamily="34" charset="-128"/>
                <a:ea typeface="Meiryo" panose="020B0604030504040204" pitchFamily="34" charset="-128"/>
              </a:rPr>
              <a:t>週刊ダイヤモンド　</a:t>
            </a:r>
            <a:r>
              <a:rPr lang="en-US" altLang="ja-JP" sz="1200" dirty="0">
                <a:latin typeface="Meiryo" panose="020B0604030504040204" pitchFamily="34" charset="-128"/>
                <a:ea typeface="Meiryo" panose="020B0604030504040204" pitchFamily="34" charset="-128"/>
              </a:rPr>
              <a:t>2017.5.17</a:t>
            </a:r>
          </a:p>
          <a:p>
            <a:pPr algn="r"/>
            <a:r>
              <a:rPr lang="ja-JP" altLang="en-US" sz="800">
                <a:latin typeface="Meiryo" panose="020B0604030504040204" pitchFamily="34" charset="-128"/>
                <a:ea typeface="Meiryo" panose="020B0604030504040204" pitchFamily="34" charset="-128"/>
              </a:rPr>
              <a:t>https://diamond.jp/articles/-/128045</a:t>
            </a:r>
          </a:p>
        </p:txBody>
      </p:sp>
    </p:spTree>
    <p:extLst>
      <p:ext uri="{BB962C8B-B14F-4D97-AF65-F5344CB8AC3E}">
        <p14:creationId xmlns:p14="http://schemas.microsoft.com/office/powerpoint/2010/main" val="2961951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14A95-9589-D648-98EA-F87C7ACEE079}"/>
              </a:ext>
            </a:extLst>
          </p:cNvPr>
          <p:cNvSpPr>
            <a:spLocks noGrp="1"/>
          </p:cNvSpPr>
          <p:nvPr>
            <p:ph type="title"/>
          </p:nvPr>
        </p:nvSpPr>
        <p:spPr>
          <a:xfrm>
            <a:off x="230400" y="266400"/>
            <a:ext cx="8686800" cy="416221"/>
          </a:xfrm>
        </p:spPr>
        <p:txBody>
          <a:bodyPr lIns="0" rIns="0"/>
          <a:lstStyle/>
          <a:p>
            <a:r>
              <a:rPr lang="ja-JP" altLang="ja-JP" sz="2700" dirty="0"/>
              <a:t>クラウド・バイ・デフォルト原則</a:t>
            </a:r>
            <a:endParaRPr kumimoji="1" lang="ja-JP" altLang="en-US" sz="2700" dirty="0"/>
          </a:p>
        </p:txBody>
      </p:sp>
      <p:sp>
        <p:nvSpPr>
          <p:cNvPr id="4" name="正方形/長方形 3">
            <a:extLst>
              <a:ext uri="{FF2B5EF4-FFF2-40B4-BE49-F238E27FC236}">
                <a16:creationId xmlns:a16="http://schemas.microsoft.com/office/drawing/2014/main" id="{C1D81A98-9C3A-1642-86BD-7493792DB6F8}"/>
              </a:ext>
            </a:extLst>
          </p:cNvPr>
          <p:cNvSpPr/>
          <p:nvPr/>
        </p:nvSpPr>
        <p:spPr>
          <a:xfrm>
            <a:off x="457200" y="804696"/>
            <a:ext cx="8635327" cy="276999"/>
          </a:xfrm>
          <a:prstGeom prst="rect">
            <a:avLst/>
          </a:prstGeom>
        </p:spPr>
        <p:txBody>
          <a:bodyPr wrap="square">
            <a:spAutoFit/>
          </a:bodyPr>
          <a:lstStyle/>
          <a:p>
            <a:r>
              <a:rPr lang="ja-JP" altLang="en-US" sz="1200">
                <a:latin typeface="Meiryo" panose="020B0604030504040204" pitchFamily="34" charset="-128"/>
                <a:ea typeface="Meiryo" panose="020B0604030504040204" pitchFamily="34" charset="-128"/>
              </a:rPr>
              <a:t>政府情報システムにおけるクラウドサービスの利用に係る基本方針（案）</a:t>
            </a:r>
          </a:p>
        </p:txBody>
      </p:sp>
      <p:sp>
        <p:nvSpPr>
          <p:cNvPr id="5" name="正方形/長方形 4">
            <a:extLst>
              <a:ext uri="{FF2B5EF4-FFF2-40B4-BE49-F238E27FC236}">
                <a16:creationId xmlns:a16="http://schemas.microsoft.com/office/drawing/2014/main" id="{0F51EB81-4DA7-B94A-8059-8CE93B148814}"/>
              </a:ext>
            </a:extLst>
          </p:cNvPr>
          <p:cNvSpPr/>
          <p:nvPr/>
        </p:nvSpPr>
        <p:spPr>
          <a:xfrm>
            <a:off x="569873" y="1056183"/>
            <a:ext cx="7969207" cy="8533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b="1" dirty="0">
                <a:solidFill>
                  <a:schemeClr val="bg1"/>
                </a:solidFill>
                <a:latin typeface="Meiryo" panose="020B0604030504040204" pitchFamily="34" charset="-128"/>
                <a:ea typeface="Meiryo" panose="020B0604030504040204" pitchFamily="34" charset="-128"/>
              </a:rPr>
              <a:t>クラウド・バイ・デフォルト原則（クラウドサービスの利用を第一候補）</a:t>
            </a:r>
          </a:p>
          <a:p>
            <a:pPr marL="742950" lvl="1" indent="-285750">
              <a:buFont typeface="Wingdings" pitchFamily="2" charset="2"/>
              <a:buChar char="Ø"/>
            </a:pPr>
            <a:r>
              <a:rPr lang="ja-JP" altLang="ja-JP" sz="900" dirty="0">
                <a:solidFill>
                  <a:schemeClr val="bg1"/>
                </a:solidFill>
                <a:latin typeface="Meiryo" panose="020B0604030504040204" pitchFamily="34" charset="-128"/>
                <a:ea typeface="Meiryo" panose="020B0604030504040204" pitchFamily="34" charset="-128"/>
              </a:rPr>
              <a:t>政府情報システムは、クラウドサービスの利用を第一候補として、その検討を行う</a:t>
            </a:r>
          </a:p>
          <a:p>
            <a:pPr marL="742950" lvl="1" indent="-285750">
              <a:buFont typeface="Wingdings" pitchFamily="2" charset="2"/>
              <a:buChar char="Ø"/>
            </a:pPr>
            <a:r>
              <a:rPr lang="ja-JP" altLang="ja-JP" sz="900" dirty="0">
                <a:solidFill>
                  <a:schemeClr val="bg1"/>
                </a:solidFill>
                <a:latin typeface="Meiryo" panose="020B0604030504040204" pitchFamily="34" charset="-128"/>
                <a:ea typeface="Meiryo" panose="020B0604030504040204" pitchFamily="34" charset="-128"/>
              </a:rPr>
              <a:t>情報システム化の対象となるサービス・業務、取扱う情報等を明確化した上で、メリット、開発の規模及び経費等を基に検討を行う</a:t>
            </a:r>
          </a:p>
        </p:txBody>
      </p:sp>
      <p:sp>
        <p:nvSpPr>
          <p:cNvPr id="6" name="正方形/長方形 5">
            <a:extLst>
              <a:ext uri="{FF2B5EF4-FFF2-40B4-BE49-F238E27FC236}">
                <a16:creationId xmlns:a16="http://schemas.microsoft.com/office/drawing/2014/main" id="{0053F5DA-8D47-D24C-8D18-DD7EA490137D}"/>
              </a:ext>
            </a:extLst>
          </p:cNvPr>
          <p:cNvSpPr/>
          <p:nvPr/>
        </p:nvSpPr>
        <p:spPr>
          <a:xfrm>
            <a:off x="4030021" y="812139"/>
            <a:ext cx="4572000" cy="215444"/>
          </a:xfrm>
          <a:prstGeom prst="rect">
            <a:avLst/>
          </a:prstGeom>
        </p:spPr>
        <p:txBody>
          <a:bodyPr>
            <a:spAutoFit/>
          </a:bodyPr>
          <a:lstStyle/>
          <a:p>
            <a:pPr algn="r"/>
            <a:r>
              <a:rPr lang="ja-JP" altLang="en-US" sz="800" dirty="0"/>
              <a:t>https://www.kantei.go.jp/jp/singi/it2/cio/dai77/siryou.html</a:t>
            </a:r>
          </a:p>
        </p:txBody>
      </p:sp>
      <p:sp>
        <p:nvSpPr>
          <p:cNvPr id="7" name="正方形/長方形 6">
            <a:extLst>
              <a:ext uri="{FF2B5EF4-FFF2-40B4-BE49-F238E27FC236}">
                <a16:creationId xmlns:a16="http://schemas.microsoft.com/office/drawing/2014/main" id="{C430D22D-53A8-804B-A524-6E00A3FC4B2B}"/>
              </a:ext>
            </a:extLst>
          </p:cNvPr>
          <p:cNvSpPr/>
          <p:nvPr/>
        </p:nvSpPr>
        <p:spPr>
          <a:xfrm>
            <a:off x="575281" y="2021219"/>
            <a:ext cx="7969212" cy="65280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AD15288-AE17-D84C-9684-0F7B18CEAD93}"/>
              </a:ext>
            </a:extLst>
          </p:cNvPr>
          <p:cNvSpPr/>
          <p:nvPr/>
        </p:nvSpPr>
        <p:spPr>
          <a:xfrm>
            <a:off x="575281" y="2708702"/>
            <a:ext cx="7969212" cy="89762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8D06B53B-2BB6-B646-A1E0-804A8A5EA78A}"/>
              </a:ext>
            </a:extLst>
          </p:cNvPr>
          <p:cNvSpPr/>
          <p:nvPr/>
        </p:nvSpPr>
        <p:spPr>
          <a:xfrm>
            <a:off x="577444" y="3659874"/>
            <a:ext cx="7969212" cy="89232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75166C94-83FC-AD42-BABD-F3767A399B61}"/>
              </a:ext>
            </a:extLst>
          </p:cNvPr>
          <p:cNvSpPr/>
          <p:nvPr/>
        </p:nvSpPr>
        <p:spPr>
          <a:xfrm>
            <a:off x="577444" y="4597006"/>
            <a:ext cx="7969212" cy="76220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58A9EC1A-F43D-004F-A403-6EE7D9C8E705}"/>
              </a:ext>
            </a:extLst>
          </p:cNvPr>
          <p:cNvSpPr/>
          <p:nvPr/>
        </p:nvSpPr>
        <p:spPr>
          <a:xfrm>
            <a:off x="547785" y="2096614"/>
            <a:ext cx="1633076" cy="307777"/>
          </a:xfrm>
          <a:prstGeom prst="rect">
            <a:avLst/>
          </a:prstGeom>
        </p:spPr>
        <p:txBody>
          <a:bodyPr wrap="non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Step0</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：検討準備</a:t>
            </a:r>
          </a:p>
        </p:txBody>
      </p:sp>
      <p:sp>
        <p:nvSpPr>
          <p:cNvPr id="12" name="正方形/長方形 11">
            <a:extLst>
              <a:ext uri="{FF2B5EF4-FFF2-40B4-BE49-F238E27FC236}">
                <a16:creationId xmlns:a16="http://schemas.microsoft.com/office/drawing/2014/main" id="{49C6E72F-5217-214B-AE3C-46B2FCFFD341}"/>
              </a:ext>
            </a:extLst>
          </p:cNvPr>
          <p:cNvSpPr/>
          <p:nvPr/>
        </p:nvSpPr>
        <p:spPr>
          <a:xfrm>
            <a:off x="569875" y="2367684"/>
            <a:ext cx="7940322" cy="246221"/>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クラウドサービスの利用検討に先立ち、対象となるサービス・業務及び情報といった事項を可能な限り明確化する。</a:t>
            </a:r>
          </a:p>
        </p:txBody>
      </p:sp>
      <p:sp>
        <p:nvSpPr>
          <p:cNvPr id="13" name="正方形/長方形 12">
            <a:extLst>
              <a:ext uri="{FF2B5EF4-FFF2-40B4-BE49-F238E27FC236}">
                <a16:creationId xmlns:a16="http://schemas.microsoft.com/office/drawing/2014/main" id="{7DBEB56D-2B0A-7B4C-A347-DEDBB73D87B2}"/>
              </a:ext>
            </a:extLst>
          </p:cNvPr>
          <p:cNvSpPr/>
          <p:nvPr/>
        </p:nvSpPr>
        <p:spPr>
          <a:xfrm>
            <a:off x="553191" y="2744278"/>
            <a:ext cx="6282719"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Step1</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4" name="正方形/長方形 13">
            <a:extLst>
              <a:ext uri="{FF2B5EF4-FFF2-40B4-BE49-F238E27FC236}">
                <a16:creationId xmlns:a16="http://schemas.microsoft.com/office/drawing/2014/main" id="{DE86CA6A-A761-BE44-BCC2-A729DCE1850A}"/>
              </a:ext>
            </a:extLst>
          </p:cNvPr>
          <p:cNvSpPr/>
          <p:nvPr/>
        </p:nvSpPr>
        <p:spPr>
          <a:xfrm>
            <a:off x="575279" y="2997053"/>
            <a:ext cx="7962335" cy="553998"/>
          </a:xfrm>
          <a:prstGeom prst="rect">
            <a:avLst/>
          </a:prstGeom>
        </p:spPr>
        <p:txBody>
          <a:bodyPr wrap="square">
            <a:spAutoFit/>
          </a:bodyPr>
          <a:lstStyle/>
          <a:p>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（パブリック・クラウド）により提供されている場合（</a:t>
            </a:r>
            <a:r>
              <a:rPr lang="en-US" altLang="ja-JP" sz="1000" b="1" u="sng"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（パブリック・クラウド）の仕様に合わせ、サービス・業務内容を見直す場合も含まれる</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。）には、クラウドサービス提供者が提供する</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2928D594-8992-124E-A7AD-BECE992EE08E}"/>
              </a:ext>
            </a:extLst>
          </p:cNvPr>
          <p:cNvSpPr/>
          <p:nvPr/>
        </p:nvSpPr>
        <p:spPr>
          <a:xfrm>
            <a:off x="553191" y="3707668"/>
            <a:ext cx="5762830"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Step2</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8F0862D1-0116-5C4E-AE26-95544C0D882B}"/>
              </a:ext>
            </a:extLst>
          </p:cNvPr>
          <p:cNvSpPr/>
          <p:nvPr/>
        </p:nvSpPr>
        <p:spPr>
          <a:xfrm>
            <a:off x="553191" y="3953388"/>
            <a:ext cx="7962331" cy="553998"/>
          </a:xfrm>
          <a:prstGeom prst="rect">
            <a:avLst/>
          </a:prstGeom>
        </p:spPr>
        <p:txBody>
          <a:bodyPr wrap="square">
            <a:spAutoFit/>
          </a:bodyPr>
          <a:lstStyle/>
          <a:p>
            <a:pPr algn="just">
              <a:spcAft>
                <a:spcPts val="0"/>
              </a:spcAft>
            </a:pP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府省共通システムの諸機能、政府共通プラットフォーム、各府省の共通基盤等で提供されるコミュニケーション系のサービスや業務系のサービスを</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 </a:t>
            </a: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en-US"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a:t>
            </a:r>
          </a:p>
        </p:txBody>
      </p:sp>
      <p:sp>
        <p:nvSpPr>
          <p:cNvPr id="17" name="正方形/長方形 16">
            <a:extLst>
              <a:ext uri="{FF2B5EF4-FFF2-40B4-BE49-F238E27FC236}">
                <a16:creationId xmlns:a16="http://schemas.microsoft.com/office/drawing/2014/main" id="{DC3EB09C-467B-8347-824E-61923BD07FA0}"/>
              </a:ext>
            </a:extLst>
          </p:cNvPr>
          <p:cNvSpPr/>
          <p:nvPr/>
        </p:nvSpPr>
        <p:spPr>
          <a:xfrm>
            <a:off x="569875" y="4597006"/>
            <a:ext cx="7151703"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Step3</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8" name="正方形/長方形 17">
            <a:extLst>
              <a:ext uri="{FF2B5EF4-FFF2-40B4-BE49-F238E27FC236}">
                <a16:creationId xmlns:a16="http://schemas.microsoft.com/office/drawing/2014/main" id="{6E423925-ED29-614D-8CCA-B09364D0B0F0}"/>
              </a:ext>
            </a:extLst>
          </p:cNvPr>
          <p:cNvSpPr/>
          <p:nvPr/>
        </p:nvSpPr>
        <p:spPr>
          <a:xfrm>
            <a:off x="569873" y="4865668"/>
            <a:ext cx="7940323" cy="415498"/>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 </a:t>
            </a: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の利用が</a:t>
            </a:r>
            <a:r>
              <a:rPr lang="ja-JP" altLang="ja-JP" sz="1000" b="1" u="sng"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、又は経費面の優位性その他利用メリットがない場合については、民間事業者が提供する</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a:t>
            </a:r>
            <a:r>
              <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en-US"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a:t>
            </a:r>
            <a:endParaRPr lang="ja-JP"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68FB413B-B9F6-4546-9254-DDB6D837527E}"/>
              </a:ext>
            </a:extLst>
          </p:cNvPr>
          <p:cNvSpPr/>
          <p:nvPr/>
        </p:nvSpPr>
        <p:spPr>
          <a:xfrm>
            <a:off x="570492" y="5404019"/>
            <a:ext cx="7969212" cy="70103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E29BD49E-3B27-8748-A473-70F1E902CE57}"/>
              </a:ext>
            </a:extLst>
          </p:cNvPr>
          <p:cNvSpPr/>
          <p:nvPr/>
        </p:nvSpPr>
        <p:spPr>
          <a:xfrm>
            <a:off x="569873" y="5430602"/>
            <a:ext cx="5870936"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Step4</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2DD4545C-E8EC-9C4D-968F-45BDA106ACE9}"/>
              </a:ext>
            </a:extLst>
          </p:cNvPr>
          <p:cNvSpPr/>
          <p:nvPr/>
        </p:nvSpPr>
        <p:spPr>
          <a:xfrm>
            <a:off x="569873" y="5637810"/>
            <a:ext cx="7960170" cy="400110"/>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、又は経費面の優位性その他利用メリットがない場合については、サーバ構築ができる政府共通プラットフォーム、各府省独自の共</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通基盤等を</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 </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B0A7265-92EF-6D4F-8BC1-5CB34F000A14}"/>
              </a:ext>
            </a:extLst>
          </p:cNvPr>
          <p:cNvSpPr/>
          <p:nvPr/>
        </p:nvSpPr>
        <p:spPr>
          <a:xfrm>
            <a:off x="577444" y="6149799"/>
            <a:ext cx="7969212" cy="3781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CE98B3D3-B35B-CA47-B61C-9B85D8CEF50B}"/>
              </a:ext>
            </a:extLst>
          </p:cNvPr>
          <p:cNvSpPr/>
          <p:nvPr/>
        </p:nvSpPr>
        <p:spPr>
          <a:xfrm>
            <a:off x="2616353" y="6220122"/>
            <a:ext cx="3911293" cy="307777"/>
          </a:xfrm>
          <a:prstGeom prst="rect">
            <a:avLst/>
          </a:prstGeom>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オンプレミス・システム</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8" name="下矢印 27">
            <a:extLst>
              <a:ext uri="{FF2B5EF4-FFF2-40B4-BE49-F238E27FC236}">
                <a16:creationId xmlns:a16="http://schemas.microsoft.com/office/drawing/2014/main" id="{18D06260-6F21-E049-A087-D30B7C9E9755}"/>
              </a:ext>
            </a:extLst>
          </p:cNvPr>
          <p:cNvSpPr/>
          <p:nvPr/>
        </p:nvSpPr>
        <p:spPr>
          <a:xfrm>
            <a:off x="4359638" y="2591141"/>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下矢印 28">
            <a:extLst>
              <a:ext uri="{FF2B5EF4-FFF2-40B4-BE49-F238E27FC236}">
                <a16:creationId xmlns:a16="http://schemas.microsoft.com/office/drawing/2014/main" id="{F41AC4BC-468E-1B4E-BE2C-4A8F9107CE51}"/>
              </a:ext>
            </a:extLst>
          </p:cNvPr>
          <p:cNvSpPr/>
          <p:nvPr/>
        </p:nvSpPr>
        <p:spPr>
          <a:xfrm>
            <a:off x="4359638" y="3560042"/>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FDA98592-8C1F-064D-AFC6-80763DFBB7C5}"/>
              </a:ext>
            </a:extLst>
          </p:cNvPr>
          <p:cNvSpPr/>
          <p:nvPr/>
        </p:nvSpPr>
        <p:spPr>
          <a:xfrm>
            <a:off x="4377805" y="4486553"/>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3E286C98-1380-4C45-94A3-047DDEE33A15}"/>
              </a:ext>
            </a:extLst>
          </p:cNvPr>
          <p:cNvSpPr/>
          <p:nvPr/>
        </p:nvSpPr>
        <p:spPr>
          <a:xfrm>
            <a:off x="4383861" y="5298007"/>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下矢印 31">
            <a:extLst>
              <a:ext uri="{FF2B5EF4-FFF2-40B4-BE49-F238E27FC236}">
                <a16:creationId xmlns:a16="http://schemas.microsoft.com/office/drawing/2014/main" id="{B50358C1-C625-F34A-BE34-0C21BB349883}"/>
              </a:ext>
            </a:extLst>
          </p:cNvPr>
          <p:cNvSpPr/>
          <p:nvPr/>
        </p:nvSpPr>
        <p:spPr>
          <a:xfrm>
            <a:off x="4389917" y="6036794"/>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5775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a:xfrm>
            <a:off x="230400" y="266400"/>
            <a:ext cx="8686800" cy="416221"/>
          </a:xfrm>
        </p:spPr>
        <p:txBody>
          <a:bodyPr lIns="0" rIns="0"/>
          <a:lstStyle/>
          <a:p>
            <a:r>
              <a:rPr kumimoji="1" lang="ja-JP" altLang="en-US" sz="2700" dirty="0"/>
              <a:t>変わる情報システムのかたち</a:t>
            </a:r>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0118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Meiryo" panose="020B0604030504040204" pitchFamily="34" charset="-128"/>
                <a:ea typeface="Meiryo" panose="020B0604030504040204" pitchFamily="34" charset="-128"/>
                <a:cs typeface="Arial"/>
              </a:rPr>
              <a:t>ソフトウェア化する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800" dirty="0">
                <a:solidFill>
                  <a:srgbClr val="FFFFFF"/>
                </a:solidFill>
                <a:effectLst/>
                <a:latin typeface="Meiryo" panose="020B0604030504040204" pitchFamily="34" charset="-128"/>
                <a:ea typeface="Meiryo" panose="020B0604030504040204" pitchFamily="34" charset="-128"/>
                <a:cs typeface="Arial"/>
              </a:rPr>
              <a:t>IT</a:t>
            </a:r>
            <a:r>
              <a:rPr lang="ja-JP" altLang="en-US" sz="2800" dirty="0">
                <a:solidFill>
                  <a:srgbClr val="FFFFFF"/>
                </a:solidFill>
                <a:effectLst/>
                <a:latin typeface="Meiryo" panose="020B0604030504040204" pitchFamily="34" charset="-128"/>
                <a:ea typeface="Meiryo" panose="020B0604030504040204" pitchFamily="34" charset="-128"/>
                <a:cs typeface="Arial"/>
              </a:rPr>
              <a:t>インフラストラクチャー</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IT Infrastructure</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02354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924780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a:solidFill>
                  <a:schemeClr val="bg1"/>
                </a:solidFill>
                <a:latin typeface="Meiryo" panose="020B0604030504040204" pitchFamily="34" charset="-128"/>
                <a:ea typeface="Meiryo" panose="020B0604030504040204" pitchFamily="34" charset="-128"/>
                <a:cs typeface="ＤＦＰ太丸ゴシック体"/>
              </a:rPr>
              <a:t>仮想</a:t>
            </a:r>
          </a:p>
        </p:txBody>
      </p:sp>
      <p:sp>
        <p:nvSpPr>
          <p:cNvPr id="8" name="正方形/長方形 7"/>
          <p:cNvSpPr/>
          <p:nvPr/>
        </p:nvSpPr>
        <p:spPr>
          <a:xfrm>
            <a:off x="1325334" y="2276556"/>
            <a:ext cx="1290994" cy="523220"/>
          </a:xfrm>
          <a:prstGeom prst="rect">
            <a:avLst/>
          </a:prstGeom>
          <a:noFill/>
          <a:ln>
            <a:noFill/>
          </a:ln>
        </p:spPr>
        <p:txBody>
          <a:bodyPr wrap="none">
            <a:spAutoFit/>
          </a:bodyPr>
          <a:lstStyle/>
          <a:p>
            <a:pPr algn="r"/>
            <a:r>
              <a:rPr lang="en-US" altLang="ja-JP" sz="2800" dirty="0">
                <a:solidFill>
                  <a:schemeClr val="bg1"/>
                </a:solidFill>
                <a:latin typeface="Meiryo" panose="020B0604030504040204" pitchFamily="34" charset="-128"/>
                <a:ea typeface="Meiryo" panose="020B0604030504040204" pitchFamily="34" charset="-128"/>
                <a:cs typeface="Arial Black"/>
              </a:rPr>
              <a:t>virtual</a:t>
            </a: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a:solidFill>
                    <a:srgbClr val="0000FF"/>
                  </a:solidFill>
                  <a:effectLst/>
                  <a:latin typeface="Meiryo" panose="020B0604030504040204" pitchFamily="34" charset="-128"/>
                  <a:ea typeface="Meiryo" panose="020B0604030504040204" pitchFamily="34" charset="-128"/>
                </a:rPr>
                <a:t>表面または名目上はそうでないが</a:t>
              </a:r>
              <a:endParaRPr lang="en-US" altLang="ja-JP" sz="2400" dirty="0">
                <a:solidFill>
                  <a:srgbClr val="0000FF"/>
                </a:solidFill>
                <a:effectLst/>
                <a:latin typeface="Meiryo" panose="020B0604030504040204" pitchFamily="34" charset="-128"/>
                <a:ea typeface="Meiryo" panose="020B0604030504040204" pitchFamily="34" charset="-128"/>
              </a:endParaRPr>
            </a:p>
            <a:p>
              <a:pPr algn="ctr">
                <a:spcBef>
                  <a:spcPts val="0"/>
                </a:spcBef>
              </a:pPr>
              <a:r>
                <a:rPr lang="ja-JP" altLang="en-US" sz="2000" dirty="0">
                  <a:solidFill>
                    <a:srgbClr val="0000FF"/>
                  </a:solidFill>
                  <a:effectLst/>
                  <a:latin typeface="Meiryo" panose="020B0604030504040204" pitchFamily="34" charset="-128"/>
                  <a:ea typeface="Meiryo" panose="020B0604030504040204" pitchFamily="34" charset="-128"/>
                </a:rPr>
                <a:t>実質的には</a:t>
              </a:r>
              <a:r>
                <a:rPr lang="ja-JP" altLang="en-US" sz="2800" b="1" dirty="0">
                  <a:solidFill>
                    <a:srgbClr val="0000FF"/>
                  </a:solidFill>
                  <a:effectLst/>
                  <a:latin typeface="Meiryo" panose="020B0604030504040204" pitchFamily="34" charset="-128"/>
                  <a:ea typeface="Meiryo" panose="020B0604030504040204" pitchFamily="34" charset="-128"/>
                </a:rPr>
                <a:t>本物と同じ</a:t>
              </a:r>
              <a:endParaRPr lang="en-US" altLang="ja-JP" sz="2800" b="1" dirty="0">
                <a:solidFill>
                  <a:srgbClr val="0000FF"/>
                </a:solidFill>
                <a:effectLst/>
                <a:latin typeface="Meiryo" panose="020B0604030504040204" pitchFamily="34" charset="-128"/>
                <a:ea typeface="Meiryo" panose="020B0604030504040204" pitchFamily="34" charset="-128"/>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Meiryo" panose="020B0604030504040204" pitchFamily="34" charset="-128"/>
                  <a:ea typeface="Meiryo" panose="020B0604030504040204" pitchFamily="34" charset="-128"/>
                  <a:cs typeface="ＭＳ Ｐゴシック"/>
                </a:rPr>
                <a:t>本来の意味</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11" name="タイトル 10"/>
          <p:cNvSpPr>
            <a:spLocks noGrp="1"/>
          </p:cNvSpPr>
          <p:nvPr>
            <p:ph type="title"/>
          </p:nvPr>
        </p:nvSpPr>
        <p:spPr>
          <a:xfrm>
            <a:off x="230400" y="266400"/>
            <a:ext cx="8686800" cy="416221"/>
          </a:xfrm>
        </p:spPr>
        <p:txBody>
          <a:bodyPr lIns="0" rIns="0"/>
          <a:lstStyle/>
          <a:p>
            <a:r>
              <a:rPr kumimoji="1" lang="ja-JP" altLang="en-US" sz="2700" dirty="0"/>
              <a:t>「仮想化」の本当の意味</a:t>
            </a:r>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rgbClr val="FFFFFF"/>
                  </a:solidFill>
                  <a:latin typeface="Meiryo" panose="020B0604030504040204" pitchFamily="34" charset="-128"/>
                  <a:ea typeface="Meiryo" panose="020B0604030504040204" pitchFamily="34" charset="-128"/>
                  <a:cs typeface="ＭＳ Ｐゴシック"/>
                </a:rPr>
                <a:t>本来の意味</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a:solidFill>
                    <a:srgbClr val="FFFFFF"/>
                  </a:solidFill>
                  <a:latin typeface="Meiryo" panose="020B0604030504040204" pitchFamily="34" charset="-128"/>
                  <a:ea typeface="Meiryo" panose="020B0604030504040204" pitchFamily="34" charset="-128"/>
                  <a:cs typeface="ＤＦＰ太丸ゴシック体"/>
                </a:rPr>
                <a:t>仮想化</a:t>
              </a:r>
              <a:endParaRPr kumimoji="1" lang="en-US" altLang="ja-JP" sz="6000" dirty="0">
                <a:solidFill>
                  <a:srgbClr val="FFFFFF"/>
                </a:solidFill>
                <a:latin typeface="Meiryo" panose="020B0604030504040204" pitchFamily="34" charset="-128"/>
                <a:ea typeface="Meiryo" panose="020B0604030504040204" pitchFamily="34" charset="-128"/>
                <a:cs typeface="ＤＦＰ太丸ゴシック体"/>
              </a:endParaRPr>
            </a:p>
            <a:p>
              <a:pPr algn="ctr">
                <a:spcBef>
                  <a:spcPts val="0"/>
                </a:spcBef>
              </a:pPr>
              <a:r>
                <a:rPr kumimoji="1" lang="en-US" altLang="ja-JP" sz="2400" dirty="0">
                  <a:solidFill>
                    <a:srgbClr val="FFFFFF"/>
                  </a:solidFill>
                  <a:latin typeface="Meiryo" panose="020B0604030504040204" pitchFamily="34" charset="-128"/>
                  <a:ea typeface="Meiryo" panose="020B0604030504040204" pitchFamily="34" charset="-128"/>
                  <a:cs typeface="Arial Black"/>
                </a:rPr>
                <a:t>Virtualization</a:t>
              </a:r>
              <a:endParaRPr kumimoji="1" lang="ja-JP" altLang="en-US" sz="2400" dirty="0">
                <a:solidFill>
                  <a:srgbClr val="FFFFFF"/>
                </a:solidFill>
                <a:latin typeface="Meiryo" panose="020B0604030504040204" pitchFamily="34" charset="-128"/>
                <a:ea typeface="Meiryo" panose="020B0604030504040204" pitchFamily="34" charset="-128"/>
                <a:cs typeface="Arial Black"/>
              </a:endParaRPr>
            </a:p>
          </p:txBody>
        </p:sp>
        <p:sp>
          <p:nvSpPr>
            <p:cNvPr id="14" name="正方形/長方形 13"/>
            <p:cNvSpPr/>
            <p:nvPr/>
          </p:nvSpPr>
          <p:spPr>
            <a:xfrm>
              <a:off x="3505200" y="4950768"/>
              <a:ext cx="5257800" cy="892552"/>
            </a:xfrm>
            <a:prstGeom prst="rect">
              <a:avLst/>
            </a:prstGeom>
            <a:noFill/>
            <a:ln>
              <a:noFill/>
            </a:ln>
          </p:spPr>
          <p:txBody>
            <a:bodyPr wrap="square">
              <a:spAutoFit/>
            </a:bodyPr>
            <a:lstStyle/>
            <a:p>
              <a:pPr algn="ctr"/>
              <a:r>
                <a:rPr lang="ja-JP" altLang="en-US" sz="2800" dirty="0">
                  <a:solidFill>
                    <a:srgbClr val="0000FF"/>
                  </a:solidFill>
                  <a:latin typeface="Meiryo" panose="020B0604030504040204" pitchFamily="34" charset="-128"/>
                  <a:ea typeface="Meiryo" panose="020B0604030504040204" pitchFamily="34" charset="-128"/>
                </a:rPr>
                <a:t>物理的実態とは異なるが、</a:t>
              </a:r>
              <a:endParaRPr lang="en-US" altLang="ja-JP" sz="2800" dirty="0">
                <a:solidFill>
                  <a:srgbClr val="0000FF"/>
                </a:solidFill>
                <a:latin typeface="Meiryo" panose="020B0604030504040204" pitchFamily="34" charset="-128"/>
                <a:ea typeface="Meiryo" panose="020B0604030504040204" pitchFamily="34" charset="-128"/>
              </a:endParaRPr>
            </a:p>
            <a:p>
              <a:pPr algn="ctr"/>
              <a:r>
                <a:rPr lang="ja-JP" altLang="en-US">
                  <a:solidFill>
                    <a:srgbClr val="0000FF"/>
                  </a:solidFill>
                  <a:latin typeface="Meiryo" panose="020B0604030504040204" pitchFamily="34" charset="-128"/>
                  <a:ea typeface="Meiryo" panose="020B0604030504040204" pitchFamily="34" charset="-128"/>
                </a:rPr>
                <a:t>実質的には</a:t>
              </a:r>
              <a:r>
                <a:rPr lang="ja-JP" altLang="en-US" sz="2400" b="1">
                  <a:solidFill>
                    <a:srgbClr val="0000FF"/>
                  </a:solidFill>
                  <a:latin typeface="Meiryo" panose="020B0604030504040204" pitchFamily="34" charset="-128"/>
                  <a:ea typeface="Meiryo" panose="020B0604030504040204" pitchFamily="34" charset="-128"/>
                </a:rPr>
                <a:t>本物と同じ</a:t>
              </a:r>
              <a:r>
                <a:rPr lang="ja-JP" altLang="en-US">
                  <a:solidFill>
                    <a:srgbClr val="0000FF"/>
                  </a:solidFill>
                  <a:latin typeface="Meiryo" panose="020B0604030504040204" pitchFamily="34" charset="-128"/>
                  <a:ea typeface="Meiryo" panose="020B0604030504040204" pitchFamily="34" charset="-128"/>
                </a:rPr>
                <a:t>機能を実現する仕組み</a:t>
              </a:r>
              <a:endParaRPr lang="en-US" altLang="ja-JP" dirty="0">
                <a:solidFill>
                  <a:srgbClr val="0000FF"/>
                </a:solidFill>
                <a:latin typeface="Meiryo" panose="020B0604030504040204" pitchFamily="34" charset="-128"/>
                <a:ea typeface="Meiryo" panose="020B0604030504040204" pitchFamily="34" charset="-128"/>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108000"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日本語での語感</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marL="171450" indent="-171450">
              <a:buFont typeface="Wingdings" charset="2"/>
              <a:buChar char="ü"/>
            </a:pPr>
            <a:r>
              <a:rPr lang="ja-JP" altLang="en-US" sz="1600" dirty="0">
                <a:solidFill>
                  <a:srgbClr val="FFFFFF"/>
                </a:solidFill>
                <a:latin typeface="Meiryo" panose="020B0604030504040204" pitchFamily="34" charset="-128"/>
                <a:ea typeface="Meiryo" panose="020B0604030504040204" pitchFamily="34" charset="-128"/>
                <a:cs typeface="ＭＳ Ｐゴシック"/>
              </a:rPr>
              <a:t>虚像の</a:t>
            </a:r>
            <a:r>
              <a:rPr lang="en-US" altLang="ja-JP" sz="1600" dirty="0">
                <a:solidFill>
                  <a:srgbClr val="FFFFFF"/>
                </a:solidFill>
                <a:latin typeface="Meiryo" panose="020B0604030504040204" pitchFamily="34" charset="-128"/>
                <a:ea typeface="Meiryo" panose="020B0604030504040204" pitchFamily="34" charset="-128"/>
                <a:cs typeface="ＭＳ Ｐゴシック"/>
              </a:rPr>
              <a:t>〜</a:t>
            </a:r>
          </a:p>
          <a:p>
            <a:pPr marL="171450" indent="-171450">
              <a:buFont typeface="Wingdings" charset="2"/>
              <a:buChar char="ü"/>
            </a:pPr>
            <a:r>
              <a:rPr lang="ja-JP" altLang="en-US" sz="1600" dirty="0">
                <a:solidFill>
                  <a:srgbClr val="FFFFFF"/>
                </a:solidFill>
                <a:latin typeface="Meiryo" panose="020B0604030504040204" pitchFamily="34" charset="-128"/>
                <a:ea typeface="Meiryo" panose="020B0604030504040204" pitchFamily="34" charset="-128"/>
                <a:cs typeface="ＭＳ Ｐゴシック"/>
              </a:rPr>
              <a:t>実態のない</a:t>
            </a:r>
            <a:r>
              <a:rPr lang="en-US" altLang="ja-JP" sz="16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正方形/長方形 17"/>
          <p:cNvSpPr/>
          <p:nvPr/>
        </p:nvSpPr>
        <p:spPr>
          <a:xfrm>
            <a:off x="3390900" y="3083971"/>
            <a:ext cx="5604932" cy="1261884"/>
          </a:xfrm>
          <a:prstGeom prst="rect">
            <a:avLst/>
          </a:prstGeom>
        </p:spPr>
        <p:txBody>
          <a:bodyPr wrap="square">
            <a:spAutoFit/>
          </a:bodyPr>
          <a:lstStyle/>
          <a:p>
            <a:r>
              <a:rPr lang="en-US" altLang="ja-JP" sz="2000" dirty="0">
                <a:solidFill>
                  <a:srgbClr val="0000FF"/>
                </a:solidFill>
                <a:effectLst/>
                <a:latin typeface="Meiryo" panose="020B0604030504040204" pitchFamily="34" charset="-128"/>
                <a:ea typeface="Meiryo" panose="020B0604030504040204" pitchFamily="34" charset="-128"/>
              </a:rPr>
              <a:t>It was a virtual promise. </a:t>
            </a:r>
          </a:p>
          <a:p>
            <a:r>
              <a:rPr lang="en-US" altLang="ja-JP" dirty="0">
                <a:solidFill>
                  <a:srgbClr val="0000FF"/>
                </a:solidFill>
                <a:effectLst/>
                <a:latin typeface="Meiryo" panose="020B0604030504040204" pitchFamily="34" charset="-128"/>
                <a:ea typeface="Meiryo" panose="020B0604030504040204" pitchFamily="34" charset="-128"/>
              </a:rPr>
              <a:t>　</a:t>
            </a:r>
            <a:r>
              <a:rPr lang="ja-JP" altLang="en-US" sz="1800" dirty="0">
                <a:solidFill>
                  <a:srgbClr val="0000FF"/>
                </a:solidFill>
                <a:effectLst/>
                <a:latin typeface="Meiryo" panose="020B0604030504040204" pitchFamily="34" charset="-128"/>
                <a:ea typeface="Meiryo" panose="020B0604030504040204" pitchFamily="34" charset="-128"/>
              </a:rPr>
              <a:t>（約束ではないが）実際には約束も同然だった。</a:t>
            </a:r>
            <a:endParaRPr lang="en-US" altLang="ja-JP" sz="1800" dirty="0">
              <a:solidFill>
                <a:srgbClr val="0000FF"/>
              </a:solidFill>
              <a:effectLst/>
              <a:latin typeface="Meiryo" panose="020B0604030504040204" pitchFamily="34" charset="-128"/>
              <a:ea typeface="Meiryo" panose="020B0604030504040204" pitchFamily="34" charset="-128"/>
            </a:endParaRPr>
          </a:p>
          <a:p>
            <a:r>
              <a:rPr lang="en-US" altLang="ja-JP" sz="2000" dirty="0">
                <a:solidFill>
                  <a:srgbClr val="0000FF"/>
                </a:solidFill>
                <a:effectLst/>
                <a:latin typeface="Meiryo" panose="020B0604030504040204" pitchFamily="34" charset="-128"/>
                <a:ea typeface="Meiryo" panose="020B0604030504040204" pitchFamily="34" charset="-128"/>
              </a:rPr>
              <a:t>He was the virtual leader of the movement. </a:t>
            </a:r>
          </a:p>
          <a:p>
            <a:r>
              <a:rPr lang="ja-JP" altLang="en-US" sz="1800" dirty="0">
                <a:solidFill>
                  <a:srgbClr val="0000FF"/>
                </a:solidFill>
                <a:effectLst/>
                <a:latin typeface="Meiryo" panose="020B0604030504040204" pitchFamily="34" charset="-128"/>
                <a:ea typeface="Meiryo" panose="020B0604030504040204" pitchFamily="34" charset="-128"/>
              </a:rPr>
              <a:t>　彼はその運動の事実上の指導者だった。</a:t>
            </a:r>
          </a:p>
        </p:txBody>
      </p:sp>
    </p:spTree>
    <p:extLst>
      <p:ext uri="{BB962C8B-B14F-4D97-AF65-F5344CB8AC3E}">
        <p14:creationId xmlns:p14="http://schemas.microsoft.com/office/powerpoint/2010/main" val="40836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正方形/長方形 184">
            <a:extLst>
              <a:ext uri="{FF2B5EF4-FFF2-40B4-BE49-F238E27FC236}">
                <a16:creationId xmlns:a16="http://schemas.microsoft.com/office/drawing/2014/main" id="{4D7C4CB9-70AC-B347-9F95-7D88B863DDE9}"/>
              </a:ext>
            </a:extLst>
          </p:cNvPr>
          <p:cNvSpPr/>
          <p:nvPr/>
        </p:nvSpPr>
        <p:spPr>
          <a:xfrm>
            <a:off x="4572000" y="1318160"/>
            <a:ext cx="4168239" cy="495239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 name="タイトル 1">
            <a:extLst>
              <a:ext uri="{FF2B5EF4-FFF2-40B4-BE49-F238E27FC236}">
                <a16:creationId xmlns:a16="http://schemas.microsoft.com/office/drawing/2014/main" id="{F38E1549-5190-8C41-AF82-1AE23B6DBE6A}"/>
              </a:ext>
            </a:extLst>
          </p:cNvPr>
          <p:cNvSpPr>
            <a:spLocks noGrp="1"/>
          </p:cNvSpPr>
          <p:nvPr>
            <p:ph type="title"/>
          </p:nvPr>
        </p:nvSpPr>
        <p:spPr>
          <a:xfrm>
            <a:off x="230400" y="266400"/>
            <a:ext cx="8686800" cy="416221"/>
          </a:xfrm>
        </p:spPr>
        <p:txBody>
          <a:bodyPr lIns="0" rIns="0"/>
          <a:lstStyle/>
          <a:p>
            <a:r>
              <a:rPr kumimoji="1" lang="ja-JP" altLang="en-US" sz="2700" dirty="0"/>
              <a:t>仮想化とは何か</a:t>
            </a:r>
          </a:p>
        </p:txBody>
      </p:sp>
      <p:sp>
        <p:nvSpPr>
          <p:cNvPr id="4" name="正方形/長方形 3">
            <a:extLst>
              <a:ext uri="{FF2B5EF4-FFF2-40B4-BE49-F238E27FC236}">
                <a16:creationId xmlns:a16="http://schemas.microsoft.com/office/drawing/2014/main" id="{924E77F5-F54E-DE4C-A598-136C248BBCB2}"/>
              </a:ext>
            </a:extLst>
          </p:cNvPr>
          <p:cNvSpPr/>
          <p:nvPr/>
        </p:nvSpPr>
        <p:spPr>
          <a:xfrm>
            <a:off x="536270" y="1318160"/>
            <a:ext cx="2698175" cy="495239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フローチャート: 磁気ディスク 4">
            <a:extLst>
              <a:ext uri="{FF2B5EF4-FFF2-40B4-BE49-F238E27FC236}">
                <a16:creationId xmlns:a16="http://schemas.microsoft.com/office/drawing/2014/main" id="{CF66445E-897B-CF4A-815F-D0847AC9FF27}"/>
              </a:ext>
            </a:extLst>
          </p:cNvPr>
          <p:cNvSpPr/>
          <p:nvPr/>
        </p:nvSpPr>
        <p:spPr>
          <a:xfrm>
            <a:off x="1817582"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6" name="図形グループ 158">
            <a:extLst>
              <a:ext uri="{FF2B5EF4-FFF2-40B4-BE49-F238E27FC236}">
                <a16:creationId xmlns:a16="http://schemas.microsoft.com/office/drawing/2014/main" id="{7067ED01-1F34-A146-B44F-D760EED2B9EB}"/>
              </a:ext>
            </a:extLst>
          </p:cNvPr>
          <p:cNvGrpSpPr/>
          <p:nvPr/>
        </p:nvGrpSpPr>
        <p:grpSpPr>
          <a:xfrm>
            <a:off x="710565" y="3087646"/>
            <a:ext cx="317500" cy="157483"/>
            <a:chOff x="6769100" y="1390650"/>
            <a:chExt cx="317500" cy="157483"/>
          </a:xfrm>
        </p:grpSpPr>
        <p:sp>
          <p:nvSpPr>
            <p:cNvPr id="7" name="正方形/長方形 6">
              <a:extLst>
                <a:ext uri="{FF2B5EF4-FFF2-40B4-BE49-F238E27FC236}">
                  <a16:creationId xmlns:a16="http://schemas.microsoft.com/office/drawing/2014/main" id="{325FD446-7AA7-0841-A939-191C7A0AD26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円/楕円 7">
              <a:extLst>
                <a:ext uri="{FF2B5EF4-FFF2-40B4-BE49-F238E27FC236}">
                  <a16:creationId xmlns:a16="http://schemas.microsoft.com/office/drawing/2014/main" id="{9ACB6423-A003-F745-BC6A-248BD1B5E85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 name="直線コネクタ 8">
              <a:extLst>
                <a:ext uri="{FF2B5EF4-FFF2-40B4-BE49-F238E27FC236}">
                  <a16:creationId xmlns:a16="http://schemas.microsoft.com/office/drawing/2014/main" id="{5DBAB5D7-D3A4-D141-8F24-50768AF2F052}"/>
                </a:ext>
              </a:extLst>
            </p:cNvPr>
            <p:cNvCxnSpPr>
              <a:stCxn id="8" idx="6"/>
              <a:endCxn id="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162">
            <a:extLst>
              <a:ext uri="{FF2B5EF4-FFF2-40B4-BE49-F238E27FC236}">
                <a16:creationId xmlns:a16="http://schemas.microsoft.com/office/drawing/2014/main" id="{A527B488-126D-8846-B2EF-429D68216571}"/>
              </a:ext>
            </a:extLst>
          </p:cNvPr>
          <p:cNvGrpSpPr/>
          <p:nvPr/>
        </p:nvGrpSpPr>
        <p:grpSpPr>
          <a:xfrm>
            <a:off x="710565" y="3281108"/>
            <a:ext cx="317500" cy="157483"/>
            <a:chOff x="6769100" y="1390650"/>
            <a:chExt cx="317500" cy="157483"/>
          </a:xfrm>
        </p:grpSpPr>
        <p:sp>
          <p:nvSpPr>
            <p:cNvPr id="11" name="正方形/長方形 10">
              <a:extLst>
                <a:ext uri="{FF2B5EF4-FFF2-40B4-BE49-F238E27FC236}">
                  <a16:creationId xmlns:a16="http://schemas.microsoft.com/office/drawing/2014/main" id="{8CC51EEE-3EC0-1D44-A984-BD04BC1BDC6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円/楕円 11">
              <a:extLst>
                <a:ext uri="{FF2B5EF4-FFF2-40B4-BE49-F238E27FC236}">
                  <a16:creationId xmlns:a16="http://schemas.microsoft.com/office/drawing/2014/main" id="{8003521E-95D6-E24A-B7E3-413194AAC5E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 name="直線コネクタ 12">
              <a:extLst>
                <a:ext uri="{FF2B5EF4-FFF2-40B4-BE49-F238E27FC236}">
                  <a16:creationId xmlns:a16="http://schemas.microsoft.com/office/drawing/2014/main" id="{A6C5DFBD-9809-014F-8C23-3C91D2AB4498}"/>
                </a:ext>
              </a:extLst>
            </p:cNvPr>
            <p:cNvCxnSpPr>
              <a:stCxn id="12" idx="6"/>
              <a:endCxn id="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66">
            <a:extLst>
              <a:ext uri="{FF2B5EF4-FFF2-40B4-BE49-F238E27FC236}">
                <a16:creationId xmlns:a16="http://schemas.microsoft.com/office/drawing/2014/main" id="{C983643C-DD39-3047-B109-2F29DC39A8C1}"/>
              </a:ext>
            </a:extLst>
          </p:cNvPr>
          <p:cNvGrpSpPr/>
          <p:nvPr/>
        </p:nvGrpSpPr>
        <p:grpSpPr>
          <a:xfrm>
            <a:off x="710565" y="3462701"/>
            <a:ext cx="317500" cy="157483"/>
            <a:chOff x="6769100" y="1390650"/>
            <a:chExt cx="317500" cy="157483"/>
          </a:xfrm>
        </p:grpSpPr>
        <p:sp>
          <p:nvSpPr>
            <p:cNvPr id="15" name="正方形/長方形 14">
              <a:extLst>
                <a:ext uri="{FF2B5EF4-FFF2-40B4-BE49-F238E27FC236}">
                  <a16:creationId xmlns:a16="http://schemas.microsoft.com/office/drawing/2014/main" id="{DDDE0A51-BA94-9143-BBE7-B0FF2D5B76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円/楕円 15">
              <a:extLst>
                <a:ext uri="{FF2B5EF4-FFF2-40B4-BE49-F238E27FC236}">
                  <a16:creationId xmlns:a16="http://schemas.microsoft.com/office/drawing/2014/main" id="{1BE1393A-BA2C-104D-ACF7-A3DE89783C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7" name="直線コネクタ 16">
              <a:extLst>
                <a:ext uri="{FF2B5EF4-FFF2-40B4-BE49-F238E27FC236}">
                  <a16:creationId xmlns:a16="http://schemas.microsoft.com/office/drawing/2014/main" id="{EE5F9855-156E-0744-B469-82B30B41472F}"/>
                </a:ext>
              </a:extLst>
            </p:cNvPr>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4">
            <a:extLst>
              <a:ext uri="{FF2B5EF4-FFF2-40B4-BE49-F238E27FC236}">
                <a16:creationId xmlns:a16="http://schemas.microsoft.com/office/drawing/2014/main" id="{332DEA41-10BD-BA46-8B22-22F05DEF1519}"/>
              </a:ext>
            </a:extLst>
          </p:cNvPr>
          <p:cNvGrpSpPr/>
          <p:nvPr/>
        </p:nvGrpSpPr>
        <p:grpSpPr>
          <a:xfrm>
            <a:off x="710565" y="3638389"/>
            <a:ext cx="317500" cy="157483"/>
            <a:chOff x="6769100" y="1390650"/>
            <a:chExt cx="317500" cy="157483"/>
          </a:xfrm>
        </p:grpSpPr>
        <p:sp>
          <p:nvSpPr>
            <p:cNvPr id="19" name="正方形/長方形 18">
              <a:extLst>
                <a:ext uri="{FF2B5EF4-FFF2-40B4-BE49-F238E27FC236}">
                  <a16:creationId xmlns:a16="http://schemas.microsoft.com/office/drawing/2014/main" id="{7B2996E5-2C1D-0F4C-B7E3-9FB9C2A5F7D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 name="円/楕円 19">
              <a:extLst>
                <a:ext uri="{FF2B5EF4-FFF2-40B4-BE49-F238E27FC236}">
                  <a16:creationId xmlns:a16="http://schemas.microsoft.com/office/drawing/2014/main" id="{A5C05E6E-E12B-294D-9B23-52DB43B24E5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1" name="直線コネクタ 20">
              <a:extLst>
                <a:ext uri="{FF2B5EF4-FFF2-40B4-BE49-F238E27FC236}">
                  <a16:creationId xmlns:a16="http://schemas.microsoft.com/office/drawing/2014/main" id="{09511E66-BB07-AD4D-8EFA-5F290D3F2683}"/>
                </a:ext>
              </a:extLst>
            </p:cNvPr>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178">
            <a:extLst>
              <a:ext uri="{FF2B5EF4-FFF2-40B4-BE49-F238E27FC236}">
                <a16:creationId xmlns:a16="http://schemas.microsoft.com/office/drawing/2014/main" id="{D775CAF4-D0F9-3443-9DFA-66F2074DEB02}"/>
              </a:ext>
            </a:extLst>
          </p:cNvPr>
          <p:cNvGrpSpPr/>
          <p:nvPr/>
        </p:nvGrpSpPr>
        <p:grpSpPr>
          <a:xfrm>
            <a:off x="1075971" y="3087646"/>
            <a:ext cx="317500" cy="157483"/>
            <a:chOff x="6769100" y="1390650"/>
            <a:chExt cx="317500" cy="157483"/>
          </a:xfrm>
        </p:grpSpPr>
        <p:sp>
          <p:nvSpPr>
            <p:cNvPr id="23" name="正方形/長方形 22">
              <a:extLst>
                <a:ext uri="{FF2B5EF4-FFF2-40B4-BE49-F238E27FC236}">
                  <a16:creationId xmlns:a16="http://schemas.microsoft.com/office/drawing/2014/main" id="{CEB8F746-A3C2-7B49-8D9B-700DCB9E584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4" name="円/楕円 23">
              <a:extLst>
                <a:ext uri="{FF2B5EF4-FFF2-40B4-BE49-F238E27FC236}">
                  <a16:creationId xmlns:a16="http://schemas.microsoft.com/office/drawing/2014/main" id="{0FC18596-542A-6F48-BEB2-E45EAE69BDC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5" name="直線コネクタ 24">
              <a:extLst>
                <a:ext uri="{FF2B5EF4-FFF2-40B4-BE49-F238E27FC236}">
                  <a16:creationId xmlns:a16="http://schemas.microsoft.com/office/drawing/2014/main" id="{857CB839-A4B2-D84F-B422-512593A38805}"/>
                </a:ext>
              </a:extLst>
            </p:cNvPr>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182">
            <a:extLst>
              <a:ext uri="{FF2B5EF4-FFF2-40B4-BE49-F238E27FC236}">
                <a16:creationId xmlns:a16="http://schemas.microsoft.com/office/drawing/2014/main" id="{F7B14BCA-F84E-BA44-A254-A39C1ED1454F}"/>
              </a:ext>
            </a:extLst>
          </p:cNvPr>
          <p:cNvGrpSpPr/>
          <p:nvPr/>
        </p:nvGrpSpPr>
        <p:grpSpPr>
          <a:xfrm>
            <a:off x="1075971" y="3281108"/>
            <a:ext cx="317500" cy="157483"/>
            <a:chOff x="6769100" y="1390650"/>
            <a:chExt cx="317500" cy="157483"/>
          </a:xfrm>
        </p:grpSpPr>
        <p:sp>
          <p:nvSpPr>
            <p:cNvPr id="27" name="正方形/長方形 26">
              <a:extLst>
                <a:ext uri="{FF2B5EF4-FFF2-40B4-BE49-F238E27FC236}">
                  <a16:creationId xmlns:a16="http://schemas.microsoft.com/office/drawing/2014/main" id="{6AD29BDB-FE93-B942-A2C2-62DAA2E6B70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8" name="円/楕円 27">
              <a:extLst>
                <a:ext uri="{FF2B5EF4-FFF2-40B4-BE49-F238E27FC236}">
                  <a16:creationId xmlns:a16="http://schemas.microsoft.com/office/drawing/2014/main" id="{69354904-8926-B348-891A-7B2FBD3CB2C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9" name="直線コネクタ 28">
              <a:extLst>
                <a:ext uri="{FF2B5EF4-FFF2-40B4-BE49-F238E27FC236}">
                  <a16:creationId xmlns:a16="http://schemas.microsoft.com/office/drawing/2014/main" id="{F237E145-D88B-BE44-8D71-053E0BD718E3}"/>
                </a:ext>
              </a:extLst>
            </p:cNvPr>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186">
            <a:extLst>
              <a:ext uri="{FF2B5EF4-FFF2-40B4-BE49-F238E27FC236}">
                <a16:creationId xmlns:a16="http://schemas.microsoft.com/office/drawing/2014/main" id="{DC1A6E60-9519-AD4F-A323-0155E071DB3D}"/>
              </a:ext>
            </a:extLst>
          </p:cNvPr>
          <p:cNvGrpSpPr/>
          <p:nvPr/>
        </p:nvGrpSpPr>
        <p:grpSpPr>
          <a:xfrm>
            <a:off x="1075971" y="3462701"/>
            <a:ext cx="317500" cy="157483"/>
            <a:chOff x="6769100" y="1390650"/>
            <a:chExt cx="317500" cy="157483"/>
          </a:xfrm>
        </p:grpSpPr>
        <p:sp>
          <p:nvSpPr>
            <p:cNvPr id="31" name="正方形/長方形 30">
              <a:extLst>
                <a:ext uri="{FF2B5EF4-FFF2-40B4-BE49-F238E27FC236}">
                  <a16:creationId xmlns:a16="http://schemas.microsoft.com/office/drawing/2014/main" id="{24939B37-7CE1-A44C-A179-83BB8AB0410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2" name="円/楕円 31">
              <a:extLst>
                <a:ext uri="{FF2B5EF4-FFF2-40B4-BE49-F238E27FC236}">
                  <a16:creationId xmlns:a16="http://schemas.microsoft.com/office/drawing/2014/main" id="{81B078FC-E5F4-C546-AF68-C7C0A39919D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3" name="直線コネクタ 32">
              <a:extLst>
                <a:ext uri="{FF2B5EF4-FFF2-40B4-BE49-F238E27FC236}">
                  <a16:creationId xmlns:a16="http://schemas.microsoft.com/office/drawing/2014/main" id="{FA62CF18-3CBB-F944-8F8B-ED9C62186852}"/>
                </a:ext>
              </a:extLst>
            </p:cNvPr>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194">
            <a:extLst>
              <a:ext uri="{FF2B5EF4-FFF2-40B4-BE49-F238E27FC236}">
                <a16:creationId xmlns:a16="http://schemas.microsoft.com/office/drawing/2014/main" id="{8C3C687A-02CD-9F48-B669-3E8A32F5E308}"/>
              </a:ext>
            </a:extLst>
          </p:cNvPr>
          <p:cNvGrpSpPr/>
          <p:nvPr/>
        </p:nvGrpSpPr>
        <p:grpSpPr>
          <a:xfrm>
            <a:off x="1075971" y="3638389"/>
            <a:ext cx="317500" cy="157483"/>
            <a:chOff x="6769100" y="1390650"/>
            <a:chExt cx="317500" cy="157483"/>
          </a:xfrm>
        </p:grpSpPr>
        <p:sp>
          <p:nvSpPr>
            <p:cNvPr id="35" name="正方形/長方形 34">
              <a:extLst>
                <a:ext uri="{FF2B5EF4-FFF2-40B4-BE49-F238E27FC236}">
                  <a16:creationId xmlns:a16="http://schemas.microsoft.com/office/drawing/2014/main" id="{3246C1D5-AED6-0640-85CC-8A5B8B35589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6" name="円/楕円 35">
              <a:extLst>
                <a:ext uri="{FF2B5EF4-FFF2-40B4-BE49-F238E27FC236}">
                  <a16:creationId xmlns:a16="http://schemas.microsoft.com/office/drawing/2014/main" id="{741271E6-848F-0B43-AE68-E9BD057A6A8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7" name="直線コネクタ 36">
              <a:extLst>
                <a:ext uri="{FF2B5EF4-FFF2-40B4-BE49-F238E27FC236}">
                  <a16:creationId xmlns:a16="http://schemas.microsoft.com/office/drawing/2014/main" id="{D5CA9432-7685-034C-ACB6-83404B613B53}"/>
                </a:ext>
              </a:extLst>
            </p:cNvPr>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198">
            <a:extLst>
              <a:ext uri="{FF2B5EF4-FFF2-40B4-BE49-F238E27FC236}">
                <a16:creationId xmlns:a16="http://schemas.microsoft.com/office/drawing/2014/main" id="{57E58869-4ADA-3441-A411-D215777B6CBC}"/>
              </a:ext>
            </a:extLst>
          </p:cNvPr>
          <p:cNvGrpSpPr/>
          <p:nvPr/>
        </p:nvGrpSpPr>
        <p:grpSpPr>
          <a:xfrm>
            <a:off x="1446225" y="3090187"/>
            <a:ext cx="317500" cy="157483"/>
            <a:chOff x="6769100" y="1390650"/>
            <a:chExt cx="317500" cy="157483"/>
          </a:xfrm>
        </p:grpSpPr>
        <p:sp>
          <p:nvSpPr>
            <p:cNvPr id="39" name="正方形/長方形 38">
              <a:extLst>
                <a:ext uri="{FF2B5EF4-FFF2-40B4-BE49-F238E27FC236}">
                  <a16:creationId xmlns:a16="http://schemas.microsoft.com/office/drawing/2014/main" id="{7BDB155A-ADE8-FD4E-B099-A33A299B4D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0" name="円/楕円 39">
              <a:extLst>
                <a:ext uri="{FF2B5EF4-FFF2-40B4-BE49-F238E27FC236}">
                  <a16:creationId xmlns:a16="http://schemas.microsoft.com/office/drawing/2014/main" id="{198857C3-796E-2443-AED6-B980C7584C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1" name="直線コネクタ 40">
              <a:extLst>
                <a:ext uri="{FF2B5EF4-FFF2-40B4-BE49-F238E27FC236}">
                  <a16:creationId xmlns:a16="http://schemas.microsoft.com/office/drawing/2014/main" id="{CDDA0DD8-9921-B84E-93B2-B1784CA05493}"/>
                </a:ext>
              </a:extLst>
            </p:cNvPr>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202">
            <a:extLst>
              <a:ext uri="{FF2B5EF4-FFF2-40B4-BE49-F238E27FC236}">
                <a16:creationId xmlns:a16="http://schemas.microsoft.com/office/drawing/2014/main" id="{4E822E90-9E2C-B947-8CC1-2C05D070A151}"/>
              </a:ext>
            </a:extLst>
          </p:cNvPr>
          <p:cNvGrpSpPr/>
          <p:nvPr/>
        </p:nvGrpSpPr>
        <p:grpSpPr>
          <a:xfrm>
            <a:off x="1446225" y="3283649"/>
            <a:ext cx="317500" cy="157483"/>
            <a:chOff x="6769100" y="1390650"/>
            <a:chExt cx="317500" cy="157483"/>
          </a:xfrm>
        </p:grpSpPr>
        <p:sp>
          <p:nvSpPr>
            <p:cNvPr id="43" name="正方形/長方形 42">
              <a:extLst>
                <a:ext uri="{FF2B5EF4-FFF2-40B4-BE49-F238E27FC236}">
                  <a16:creationId xmlns:a16="http://schemas.microsoft.com/office/drawing/2014/main" id="{66E2CD96-3924-B84E-AD21-859D0D1E4EE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4" name="円/楕円 43">
              <a:extLst>
                <a:ext uri="{FF2B5EF4-FFF2-40B4-BE49-F238E27FC236}">
                  <a16:creationId xmlns:a16="http://schemas.microsoft.com/office/drawing/2014/main" id="{17E2DB99-426C-984E-A9BF-26DC5445465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5" name="直線コネクタ 44">
              <a:extLst>
                <a:ext uri="{FF2B5EF4-FFF2-40B4-BE49-F238E27FC236}">
                  <a16:creationId xmlns:a16="http://schemas.microsoft.com/office/drawing/2014/main" id="{EB896FF1-4714-B346-A7C8-CBD38DB1CF9D}"/>
                </a:ext>
              </a:extLst>
            </p:cNvPr>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206">
            <a:extLst>
              <a:ext uri="{FF2B5EF4-FFF2-40B4-BE49-F238E27FC236}">
                <a16:creationId xmlns:a16="http://schemas.microsoft.com/office/drawing/2014/main" id="{A0A969C3-A0CB-524B-884D-CDFEA698CE91}"/>
              </a:ext>
            </a:extLst>
          </p:cNvPr>
          <p:cNvGrpSpPr/>
          <p:nvPr/>
        </p:nvGrpSpPr>
        <p:grpSpPr>
          <a:xfrm>
            <a:off x="1446225" y="3465242"/>
            <a:ext cx="317500" cy="157483"/>
            <a:chOff x="6769100" y="1390650"/>
            <a:chExt cx="317500" cy="157483"/>
          </a:xfrm>
        </p:grpSpPr>
        <p:sp>
          <p:nvSpPr>
            <p:cNvPr id="47" name="正方形/長方形 46">
              <a:extLst>
                <a:ext uri="{FF2B5EF4-FFF2-40B4-BE49-F238E27FC236}">
                  <a16:creationId xmlns:a16="http://schemas.microsoft.com/office/drawing/2014/main" id="{F36150CC-6167-7840-9DAB-545C12F5DEF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8" name="円/楕円 47">
              <a:extLst>
                <a:ext uri="{FF2B5EF4-FFF2-40B4-BE49-F238E27FC236}">
                  <a16:creationId xmlns:a16="http://schemas.microsoft.com/office/drawing/2014/main" id="{76E1DBDC-6EF9-364D-9702-F414E2411A4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49" name="直線コネクタ 48">
              <a:extLst>
                <a:ext uri="{FF2B5EF4-FFF2-40B4-BE49-F238E27FC236}">
                  <a16:creationId xmlns:a16="http://schemas.microsoft.com/office/drawing/2014/main" id="{02345948-A711-C643-AED1-A3CC8C2C7FF4}"/>
                </a:ext>
              </a:extLst>
            </p:cNvPr>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214">
            <a:extLst>
              <a:ext uri="{FF2B5EF4-FFF2-40B4-BE49-F238E27FC236}">
                <a16:creationId xmlns:a16="http://schemas.microsoft.com/office/drawing/2014/main" id="{5B31EB5D-AB54-C449-B780-0ED55395BC09}"/>
              </a:ext>
            </a:extLst>
          </p:cNvPr>
          <p:cNvGrpSpPr/>
          <p:nvPr/>
        </p:nvGrpSpPr>
        <p:grpSpPr>
          <a:xfrm>
            <a:off x="1446225" y="3640930"/>
            <a:ext cx="317500" cy="157483"/>
            <a:chOff x="6769100" y="1390650"/>
            <a:chExt cx="317500" cy="157483"/>
          </a:xfrm>
        </p:grpSpPr>
        <p:sp>
          <p:nvSpPr>
            <p:cNvPr id="51" name="正方形/長方形 50">
              <a:extLst>
                <a:ext uri="{FF2B5EF4-FFF2-40B4-BE49-F238E27FC236}">
                  <a16:creationId xmlns:a16="http://schemas.microsoft.com/office/drawing/2014/main" id="{0D6D96AD-4D13-594B-8E8C-31E884E334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2" name="円/楕円 51">
              <a:extLst>
                <a:ext uri="{FF2B5EF4-FFF2-40B4-BE49-F238E27FC236}">
                  <a16:creationId xmlns:a16="http://schemas.microsoft.com/office/drawing/2014/main" id="{5CE10084-A510-0C4A-9C5F-934BF85C77F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53" name="直線コネクタ 52">
              <a:extLst>
                <a:ext uri="{FF2B5EF4-FFF2-40B4-BE49-F238E27FC236}">
                  <a16:creationId xmlns:a16="http://schemas.microsoft.com/office/drawing/2014/main" id="{C457B00D-EFC2-694F-ADD6-AD2D90BC44E4}"/>
                </a:ext>
              </a:extLst>
            </p:cNvPr>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4" name="フローチャート: 磁気ディスク 53">
            <a:extLst>
              <a:ext uri="{FF2B5EF4-FFF2-40B4-BE49-F238E27FC236}">
                <a16:creationId xmlns:a16="http://schemas.microsoft.com/office/drawing/2014/main" id="{BFF8D25B-F2A8-764D-982B-85E4876CDDD3}"/>
              </a:ext>
            </a:extLst>
          </p:cNvPr>
          <p:cNvSpPr/>
          <p:nvPr/>
        </p:nvSpPr>
        <p:spPr>
          <a:xfrm>
            <a:off x="1817582"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5" name="フローチャート: 磁気ディスク 54">
            <a:extLst>
              <a:ext uri="{FF2B5EF4-FFF2-40B4-BE49-F238E27FC236}">
                <a16:creationId xmlns:a16="http://schemas.microsoft.com/office/drawing/2014/main" id="{FFEE68CE-DD0A-284E-846A-6FF659990D1A}"/>
              </a:ext>
            </a:extLst>
          </p:cNvPr>
          <p:cNvSpPr/>
          <p:nvPr/>
        </p:nvSpPr>
        <p:spPr>
          <a:xfrm>
            <a:off x="1817582"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6" name="フローチャート: 磁気ディスク 55">
            <a:extLst>
              <a:ext uri="{FF2B5EF4-FFF2-40B4-BE49-F238E27FC236}">
                <a16:creationId xmlns:a16="http://schemas.microsoft.com/office/drawing/2014/main" id="{591CDD11-7A77-1544-9D02-2B42E83A1A57}"/>
              </a:ext>
            </a:extLst>
          </p:cNvPr>
          <p:cNvSpPr/>
          <p:nvPr/>
        </p:nvSpPr>
        <p:spPr>
          <a:xfrm>
            <a:off x="2238441"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7" name="フローチャート: 磁気ディスク 56">
            <a:extLst>
              <a:ext uri="{FF2B5EF4-FFF2-40B4-BE49-F238E27FC236}">
                <a16:creationId xmlns:a16="http://schemas.microsoft.com/office/drawing/2014/main" id="{1B26B604-C4BE-B846-B722-FD4348660C76}"/>
              </a:ext>
            </a:extLst>
          </p:cNvPr>
          <p:cNvSpPr/>
          <p:nvPr/>
        </p:nvSpPr>
        <p:spPr>
          <a:xfrm>
            <a:off x="2238441"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8" name="フローチャート: 磁気ディスク 57">
            <a:extLst>
              <a:ext uri="{FF2B5EF4-FFF2-40B4-BE49-F238E27FC236}">
                <a16:creationId xmlns:a16="http://schemas.microsoft.com/office/drawing/2014/main" id="{95FC7A68-D379-D84B-A67C-AAEF379A4CA7}"/>
              </a:ext>
            </a:extLst>
          </p:cNvPr>
          <p:cNvSpPr/>
          <p:nvPr/>
        </p:nvSpPr>
        <p:spPr>
          <a:xfrm>
            <a:off x="2238441"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9" name="フローチャート: 磁気ディスク 58">
            <a:extLst>
              <a:ext uri="{FF2B5EF4-FFF2-40B4-BE49-F238E27FC236}">
                <a16:creationId xmlns:a16="http://schemas.microsoft.com/office/drawing/2014/main" id="{0A13FF69-0FA0-4D4C-ADF3-1E0A81CCFE69}"/>
              </a:ext>
            </a:extLst>
          </p:cNvPr>
          <p:cNvSpPr/>
          <p:nvPr/>
        </p:nvSpPr>
        <p:spPr>
          <a:xfrm>
            <a:off x="2672254" y="353081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0" name="フローチャート: 磁気ディスク 59">
            <a:extLst>
              <a:ext uri="{FF2B5EF4-FFF2-40B4-BE49-F238E27FC236}">
                <a16:creationId xmlns:a16="http://schemas.microsoft.com/office/drawing/2014/main" id="{F298D4C9-198F-8E43-85EE-604C8069E9B7}"/>
              </a:ext>
            </a:extLst>
          </p:cNvPr>
          <p:cNvSpPr/>
          <p:nvPr/>
        </p:nvSpPr>
        <p:spPr>
          <a:xfrm>
            <a:off x="2672254" y="3308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1" name="フローチャート: 磁気ディスク 60">
            <a:extLst>
              <a:ext uri="{FF2B5EF4-FFF2-40B4-BE49-F238E27FC236}">
                <a16:creationId xmlns:a16="http://schemas.microsoft.com/office/drawing/2014/main" id="{48F47372-7F49-F140-A901-16EE60D17A5B}"/>
              </a:ext>
            </a:extLst>
          </p:cNvPr>
          <p:cNvSpPr/>
          <p:nvPr/>
        </p:nvSpPr>
        <p:spPr>
          <a:xfrm>
            <a:off x="2672254" y="308510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2" name="フローチャート: 磁気ディスク 61">
            <a:extLst>
              <a:ext uri="{FF2B5EF4-FFF2-40B4-BE49-F238E27FC236}">
                <a16:creationId xmlns:a16="http://schemas.microsoft.com/office/drawing/2014/main" id="{2E74CC42-5202-FA48-BBFD-ECA99E4BF3AE}"/>
              </a:ext>
            </a:extLst>
          </p:cNvPr>
          <p:cNvSpPr/>
          <p:nvPr/>
        </p:nvSpPr>
        <p:spPr>
          <a:xfrm>
            <a:off x="1817582"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63" name="図形グループ 158">
            <a:extLst>
              <a:ext uri="{FF2B5EF4-FFF2-40B4-BE49-F238E27FC236}">
                <a16:creationId xmlns:a16="http://schemas.microsoft.com/office/drawing/2014/main" id="{85A82C7D-9C45-044C-8050-2D72C8AEFCC2}"/>
              </a:ext>
            </a:extLst>
          </p:cNvPr>
          <p:cNvGrpSpPr/>
          <p:nvPr/>
        </p:nvGrpSpPr>
        <p:grpSpPr>
          <a:xfrm>
            <a:off x="710565" y="3830163"/>
            <a:ext cx="317500" cy="157483"/>
            <a:chOff x="6769100" y="1390650"/>
            <a:chExt cx="317500" cy="157483"/>
          </a:xfrm>
        </p:grpSpPr>
        <p:sp>
          <p:nvSpPr>
            <p:cNvPr id="64" name="正方形/長方形 63">
              <a:extLst>
                <a:ext uri="{FF2B5EF4-FFF2-40B4-BE49-F238E27FC236}">
                  <a16:creationId xmlns:a16="http://schemas.microsoft.com/office/drawing/2014/main" id="{4D1063C4-6A96-DB44-942F-413C49F184B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5" name="円/楕円 64">
              <a:extLst>
                <a:ext uri="{FF2B5EF4-FFF2-40B4-BE49-F238E27FC236}">
                  <a16:creationId xmlns:a16="http://schemas.microsoft.com/office/drawing/2014/main" id="{31181589-51C7-D349-8F23-16902595F89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66" name="直線コネクタ 65">
              <a:extLst>
                <a:ext uri="{FF2B5EF4-FFF2-40B4-BE49-F238E27FC236}">
                  <a16:creationId xmlns:a16="http://schemas.microsoft.com/office/drawing/2014/main" id="{F2C3E18A-D33C-6F4D-8031-0B2D995F237A}"/>
                </a:ext>
              </a:extLst>
            </p:cNvPr>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162">
            <a:extLst>
              <a:ext uri="{FF2B5EF4-FFF2-40B4-BE49-F238E27FC236}">
                <a16:creationId xmlns:a16="http://schemas.microsoft.com/office/drawing/2014/main" id="{8D56DE56-071D-EB45-8AD5-4907CC4A88A3}"/>
              </a:ext>
            </a:extLst>
          </p:cNvPr>
          <p:cNvGrpSpPr/>
          <p:nvPr/>
        </p:nvGrpSpPr>
        <p:grpSpPr>
          <a:xfrm>
            <a:off x="710565" y="4023625"/>
            <a:ext cx="317500" cy="157483"/>
            <a:chOff x="6769100" y="1390650"/>
            <a:chExt cx="317500" cy="157483"/>
          </a:xfrm>
        </p:grpSpPr>
        <p:sp>
          <p:nvSpPr>
            <p:cNvPr id="68" name="正方形/長方形 67">
              <a:extLst>
                <a:ext uri="{FF2B5EF4-FFF2-40B4-BE49-F238E27FC236}">
                  <a16:creationId xmlns:a16="http://schemas.microsoft.com/office/drawing/2014/main" id="{1767A367-7EED-B44B-8E17-B200F2FC946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9" name="円/楕円 68">
              <a:extLst>
                <a:ext uri="{FF2B5EF4-FFF2-40B4-BE49-F238E27FC236}">
                  <a16:creationId xmlns:a16="http://schemas.microsoft.com/office/drawing/2014/main" id="{7823C646-F351-7441-ACF6-A58FBFA309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0" name="直線コネクタ 69">
              <a:extLst>
                <a:ext uri="{FF2B5EF4-FFF2-40B4-BE49-F238E27FC236}">
                  <a16:creationId xmlns:a16="http://schemas.microsoft.com/office/drawing/2014/main" id="{8B4CBDBB-EC7A-7946-B4F9-1BA8D10D216F}"/>
                </a:ext>
              </a:extLst>
            </p:cNvPr>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166">
            <a:extLst>
              <a:ext uri="{FF2B5EF4-FFF2-40B4-BE49-F238E27FC236}">
                <a16:creationId xmlns:a16="http://schemas.microsoft.com/office/drawing/2014/main" id="{0F153F07-7061-D14E-860D-7DC7AFAFEB01}"/>
              </a:ext>
            </a:extLst>
          </p:cNvPr>
          <p:cNvGrpSpPr/>
          <p:nvPr/>
        </p:nvGrpSpPr>
        <p:grpSpPr>
          <a:xfrm>
            <a:off x="710565" y="4205218"/>
            <a:ext cx="317500" cy="157483"/>
            <a:chOff x="6769100" y="1390650"/>
            <a:chExt cx="317500" cy="157483"/>
          </a:xfrm>
        </p:grpSpPr>
        <p:sp>
          <p:nvSpPr>
            <p:cNvPr id="72" name="正方形/長方形 71">
              <a:extLst>
                <a:ext uri="{FF2B5EF4-FFF2-40B4-BE49-F238E27FC236}">
                  <a16:creationId xmlns:a16="http://schemas.microsoft.com/office/drawing/2014/main" id="{917256CE-0011-9A4D-B55D-5214AAAF987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3" name="円/楕円 72">
              <a:extLst>
                <a:ext uri="{FF2B5EF4-FFF2-40B4-BE49-F238E27FC236}">
                  <a16:creationId xmlns:a16="http://schemas.microsoft.com/office/drawing/2014/main" id="{BF282284-62DE-B048-B3F6-CDCFD1A3267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4" name="直線コネクタ 73">
              <a:extLst>
                <a:ext uri="{FF2B5EF4-FFF2-40B4-BE49-F238E27FC236}">
                  <a16:creationId xmlns:a16="http://schemas.microsoft.com/office/drawing/2014/main" id="{536C0047-19CA-1C4C-8E8B-00A41C4C981A}"/>
                </a:ext>
              </a:extLst>
            </p:cNvPr>
            <p:cNvCxnSpPr>
              <a:stCxn id="73" idx="6"/>
              <a:endCxn id="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174">
            <a:extLst>
              <a:ext uri="{FF2B5EF4-FFF2-40B4-BE49-F238E27FC236}">
                <a16:creationId xmlns:a16="http://schemas.microsoft.com/office/drawing/2014/main" id="{889ACF1B-7E92-3E42-827D-5EDFA384A2A1}"/>
              </a:ext>
            </a:extLst>
          </p:cNvPr>
          <p:cNvGrpSpPr/>
          <p:nvPr/>
        </p:nvGrpSpPr>
        <p:grpSpPr>
          <a:xfrm>
            <a:off x="710565" y="4380906"/>
            <a:ext cx="317500" cy="157483"/>
            <a:chOff x="6769100" y="1390650"/>
            <a:chExt cx="317500" cy="157483"/>
          </a:xfrm>
        </p:grpSpPr>
        <p:sp>
          <p:nvSpPr>
            <p:cNvPr id="76" name="正方形/長方形 75">
              <a:extLst>
                <a:ext uri="{FF2B5EF4-FFF2-40B4-BE49-F238E27FC236}">
                  <a16:creationId xmlns:a16="http://schemas.microsoft.com/office/drawing/2014/main" id="{EBD13C2C-2FB7-7643-AD0A-6624781A33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7" name="円/楕円 76">
              <a:extLst>
                <a:ext uri="{FF2B5EF4-FFF2-40B4-BE49-F238E27FC236}">
                  <a16:creationId xmlns:a16="http://schemas.microsoft.com/office/drawing/2014/main" id="{DEFA815D-E9A8-B04A-B459-DF8806B0AE6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8" name="直線コネクタ 77">
              <a:extLst>
                <a:ext uri="{FF2B5EF4-FFF2-40B4-BE49-F238E27FC236}">
                  <a16:creationId xmlns:a16="http://schemas.microsoft.com/office/drawing/2014/main" id="{22BDDCA8-2EC9-E54D-ABF6-B1DB3D30D575}"/>
                </a:ext>
              </a:extLst>
            </p:cNvPr>
            <p:cNvCxnSpPr>
              <a:stCxn id="77" idx="6"/>
              <a:endCxn id="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178">
            <a:extLst>
              <a:ext uri="{FF2B5EF4-FFF2-40B4-BE49-F238E27FC236}">
                <a16:creationId xmlns:a16="http://schemas.microsoft.com/office/drawing/2014/main" id="{864A05C2-555C-3042-8555-5CA0263E213F}"/>
              </a:ext>
            </a:extLst>
          </p:cNvPr>
          <p:cNvGrpSpPr/>
          <p:nvPr/>
        </p:nvGrpSpPr>
        <p:grpSpPr>
          <a:xfrm>
            <a:off x="1075971" y="3830163"/>
            <a:ext cx="317500" cy="157483"/>
            <a:chOff x="6769100" y="1390650"/>
            <a:chExt cx="317500" cy="157483"/>
          </a:xfrm>
        </p:grpSpPr>
        <p:sp>
          <p:nvSpPr>
            <p:cNvPr id="80" name="正方形/長方形 79">
              <a:extLst>
                <a:ext uri="{FF2B5EF4-FFF2-40B4-BE49-F238E27FC236}">
                  <a16:creationId xmlns:a16="http://schemas.microsoft.com/office/drawing/2014/main" id="{8C8A551C-6D0A-0E49-A43F-C581ECC05B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1" name="円/楕円 80">
              <a:extLst>
                <a:ext uri="{FF2B5EF4-FFF2-40B4-BE49-F238E27FC236}">
                  <a16:creationId xmlns:a16="http://schemas.microsoft.com/office/drawing/2014/main" id="{19206ED7-B99B-1541-9999-939FD6E3AC7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82" name="直線コネクタ 81">
              <a:extLst>
                <a:ext uri="{FF2B5EF4-FFF2-40B4-BE49-F238E27FC236}">
                  <a16:creationId xmlns:a16="http://schemas.microsoft.com/office/drawing/2014/main" id="{0347D66F-D3F4-6A4F-B00B-FCF2939628DD}"/>
                </a:ext>
              </a:extLst>
            </p:cNvPr>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182">
            <a:extLst>
              <a:ext uri="{FF2B5EF4-FFF2-40B4-BE49-F238E27FC236}">
                <a16:creationId xmlns:a16="http://schemas.microsoft.com/office/drawing/2014/main" id="{E1232D8A-2194-FD4D-B25E-FB7A107C10AD}"/>
              </a:ext>
            </a:extLst>
          </p:cNvPr>
          <p:cNvGrpSpPr/>
          <p:nvPr/>
        </p:nvGrpSpPr>
        <p:grpSpPr>
          <a:xfrm>
            <a:off x="1075971" y="4023625"/>
            <a:ext cx="317500" cy="157483"/>
            <a:chOff x="6769100" y="1390650"/>
            <a:chExt cx="317500" cy="157483"/>
          </a:xfrm>
        </p:grpSpPr>
        <p:sp>
          <p:nvSpPr>
            <p:cNvPr id="84" name="正方形/長方形 83">
              <a:extLst>
                <a:ext uri="{FF2B5EF4-FFF2-40B4-BE49-F238E27FC236}">
                  <a16:creationId xmlns:a16="http://schemas.microsoft.com/office/drawing/2014/main" id="{7F466823-AF78-FE4F-9576-28400633877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5" name="円/楕円 84">
              <a:extLst>
                <a:ext uri="{FF2B5EF4-FFF2-40B4-BE49-F238E27FC236}">
                  <a16:creationId xmlns:a16="http://schemas.microsoft.com/office/drawing/2014/main" id="{64083CC0-2F5F-A740-9F7E-4EEA8B73B0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86" name="直線コネクタ 85">
              <a:extLst>
                <a:ext uri="{FF2B5EF4-FFF2-40B4-BE49-F238E27FC236}">
                  <a16:creationId xmlns:a16="http://schemas.microsoft.com/office/drawing/2014/main" id="{EBEDABA2-EA70-394B-82B6-8250EE9F2CFE}"/>
                </a:ext>
              </a:extLst>
            </p:cNvPr>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186">
            <a:extLst>
              <a:ext uri="{FF2B5EF4-FFF2-40B4-BE49-F238E27FC236}">
                <a16:creationId xmlns:a16="http://schemas.microsoft.com/office/drawing/2014/main" id="{13525F4A-D0C8-1D4E-8E1D-7EF1DD077157}"/>
              </a:ext>
            </a:extLst>
          </p:cNvPr>
          <p:cNvGrpSpPr/>
          <p:nvPr/>
        </p:nvGrpSpPr>
        <p:grpSpPr>
          <a:xfrm>
            <a:off x="1075971" y="4205218"/>
            <a:ext cx="317500" cy="157483"/>
            <a:chOff x="6769100" y="1390650"/>
            <a:chExt cx="317500" cy="157483"/>
          </a:xfrm>
        </p:grpSpPr>
        <p:sp>
          <p:nvSpPr>
            <p:cNvPr id="88" name="正方形/長方形 87">
              <a:extLst>
                <a:ext uri="{FF2B5EF4-FFF2-40B4-BE49-F238E27FC236}">
                  <a16:creationId xmlns:a16="http://schemas.microsoft.com/office/drawing/2014/main" id="{0D4EFA12-3CD8-4148-84BB-3ADDF2864D5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9" name="円/楕円 88">
              <a:extLst>
                <a:ext uri="{FF2B5EF4-FFF2-40B4-BE49-F238E27FC236}">
                  <a16:creationId xmlns:a16="http://schemas.microsoft.com/office/drawing/2014/main" id="{1EEF9FA5-6269-5B47-AECB-31B6A23BE03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0" name="直線コネクタ 89">
              <a:extLst>
                <a:ext uri="{FF2B5EF4-FFF2-40B4-BE49-F238E27FC236}">
                  <a16:creationId xmlns:a16="http://schemas.microsoft.com/office/drawing/2014/main" id="{AEE95726-160A-2549-BAE2-90F2D3FE957D}"/>
                </a:ext>
              </a:extLst>
            </p:cNvPr>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194">
            <a:extLst>
              <a:ext uri="{FF2B5EF4-FFF2-40B4-BE49-F238E27FC236}">
                <a16:creationId xmlns:a16="http://schemas.microsoft.com/office/drawing/2014/main" id="{C237546B-B3F9-9B44-AB39-FFE5FEC5E790}"/>
              </a:ext>
            </a:extLst>
          </p:cNvPr>
          <p:cNvGrpSpPr/>
          <p:nvPr/>
        </p:nvGrpSpPr>
        <p:grpSpPr>
          <a:xfrm>
            <a:off x="1075971" y="4380906"/>
            <a:ext cx="317500" cy="157483"/>
            <a:chOff x="6769100" y="1390650"/>
            <a:chExt cx="317500" cy="157483"/>
          </a:xfrm>
        </p:grpSpPr>
        <p:sp>
          <p:nvSpPr>
            <p:cNvPr id="92" name="正方形/長方形 91">
              <a:extLst>
                <a:ext uri="{FF2B5EF4-FFF2-40B4-BE49-F238E27FC236}">
                  <a16:creationId xmlns:a16="http://schemas.microsoft.com/office/drawing/2014/main" id="{2EECF076-D61D-0B40-A401-08DDDF0D07E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3" name="円/楕円 92">
              <a:extLst>
                <a:ext uri="{FF2B5EF4-FFF2-40B4-BE49-F238E27FC236}">
                  <a16:creationId xmlns:a16="http://schemas.microsoft.com/office/drawing/2014/main" id="{2965C6CE-4930-F049-9505-7880295A872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4" name="直線コネクタ 93">
              <a:extLst>
                <a:ext uri="{FF2B5EF4-FFF2-40B4-BE49-F238E27FC236}">
                  <a16:creationId xmlns:a16="http://schemas.microsoft.com/office/drawing/2014/main" id="{E3A8588E-BAC7-8546-9F0B-224683EC05E0}"/>
                </a:ext>
              </a:extLst>
            </p:cNvPr>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198">
            <a:extLst>
              <a:ext uri="{FF2B5EF4-FFF2-40B4-BE49-F238E27FC236}">
                <a16:creationId xmlns:a16="http://schemas.microsoft.com/office/drawing/2014/main" id="{42EFF2C1-6791-C04E-977E-EB242D43DC66}"/>
              </a:ext>
            </a:extLst>
          </p:cNvPr>
          <p:cNvGrpSpPr/>
          <p:nvPr/>
        </p:nvGrpSpPr>
        <p:grpSpPr>
          <a:xfrm>
            <a:off x="1446225" y="3832704"/>
            <a:ext cx="317500" cy="157483"/>
            <a:chOff x="6769100" y="1390650"/>
            <a:chExt cx="317500" cy="157483"/>
          </a:xfrm>
        </p:grpSpPr>
        <p:sp>
          <p:nvSpPr>
            <p:cNvPr id="96" name="正方形/長方形 95">
              <a:extLst>
                <a:ext uri="{FF2B5EF4-FFF2-40B4-BE49-F238E27FC236}">
                  <a16:creationId xmlns:a16="http://schemas.microsoft.com/office/drawing/2014/main" id="{CC639731-97AA-0B4D-BCFA-1037182FB0B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7" name="円/楕円 96">
              <a:extLst>
                <a:ext uri="{FF2B5EF4-FFF2-40B4-BE49-F238E27FC236}">
                  <a16:creationId xmlns:a16="http://schemas.microsoft.com/office/drawing/2014/main" id="{B941C2C6-7BDA-4748-8409-502F9ADCA9F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98" name="直線コネクタ 97">
              <a:extLst>
                <a:ext uri="{FF2B5EF4-FFF2-40B4-BE49-F238E27FC236}">
                  <a16:creationId xmlns:a16="http://schemas.microsoft.com/office/drawing/2014/main" id="{2914BB74-A82F-5442-929C-A56429FB586F}"/>
                </a:ext>
              </a:extLst>
            </p:cNvPr>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202">
            <a:extLst>
              <a:ext uri="{FF2B5EF4-FFF2-40B4-BE49-F238E27FC236}">
                <a16:creationId xmlns:a16="http://schemas.microsoft.com/office/drawing/2014/main" id="{649168D5-59AD-EF46-81D6-3D3CE340D65E}"/>
              </a:ext>
            </a:extLst>
          </p:cNvPr>
          <p:cNvGrpSpPr/>
          <p:nvPr/>
        </p:nvGrpSpPr>
        <p:grpSpPr>
          <a:xfrm>
            <a:off x="1446225" y="4026166"/>
            <a:ext cx="317500" cy="157483"/>
            <a:chOff x="6769100" y="1390650"/>
            <a:chExt cx="317500" cy="157483"/>
          </a:xfrm>
        </p:grpSpPr>
        <p:sp>
          <p:nvSpPr>
            <p:cNvPr id="100" name="正方形/長方形 99">
              <a:extLst>
                <a:ext uri="{FF2B5EF4-FFF2-40B4-BE49-F238E27FC236}">
                  <a16:creationId xmlns:a16="http://schemas.microsoft.com/office/drawing/2014/main" id="{DD26D4AE-86B2-494D-AE3D-68203E773A0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1" name="円/楕円 100">
              <a:extLst>
                <a:ext uri="{FF2B5EF4-FFF2-40B4-BE49-F238E27FC236}">
                  <a16:creationId xmlns:a16="http://schemas.microsoft.com/office/drawing/2014/main" id="{A1C4A56D-8E66-3A42-B13C-0824DF6A364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02" name="直線コネクタ 101">
              <a:extLst>
                <a:ext uri="{FF2B5EF4-FFF2-40B4-BE49-F238E27FC236}">
                  <a16:creationId xmlns:a16="http://schemas.microsoft.com/office/drawing/2014/main" id="{0FF3B46C-172A-4E40-877A-8E1F7DA07842}"/>
                </a:ext>
              </a:extLst>
            </p:cNvPr>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206">
            <a:extLst>
              <a:ext uri="{FF2B5EF4-FFF2-40B4-BE49-F238E27FC236}">
                <a16:creationId xmlns:a16="http://schemas.microsoft.com/office/drawing/2014/main" id="{FB632EA6-EB7F-A645-86C7-DB733A3F5F7B}"/>
              </a:ext>
            </a:extLst>
          </p:cNvPr>
          <p:cNvGrpSpPr/>
          <p:nvPr/>
        </p:nvGrpSpPr>
        <p:grpSpPr>
          <a:xfrm>
            <a:off x="1446225" y="4207759"/>
            <a:ext cx="317500" cy="157483"/>
            <a:chOff x="6769100" y="1390650"/>
            <a:chExt cx="317500" cy="157483"/>
          </a:xfrm>
        </p:grpSpPr>
        <p:sp>
          <p:nvSpPr>
            <p:cNvPr id="104" name="正方形/長方形 103">
              <a:extLst>
                <a:ext uri="{FF2B5EF4-FFF2-40B4-BE49-F238E27FC236}">
                  <a16:creationId xmlns:a16="http://schemas.microsoft.com/office/drawing/2014/main" id="{D635F814-34CF-4145-8A24-B69C0669E02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5" name="円/楕円 104">
              <a:extLst>
                <a:ext uri="{FF2B5EF4-FFF2-40B4-BE49-F238E27FC236}">
                  <a16:creationId xmlns:a16="http://schemas.microsoft.com/office/drawing/2014/main" id="{0B018A9C-6E84-E741-AA95-6C6C6A12FE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06" name="直線コネクタ 105">
              <a:extLst>
                <a:ext uri="{FF2B5EF4-FFF2-40B4-BE49-F238E27FC236}">
                  <a16:creationId xmlns:a16="http://schemas.microsoft.com/office/drawing/2014/main" id="{D8A0C6DC-5E85-B448-A8CA-47C70ABA26BD}"/>
                </a:ext>
              </a:extLst>
            </p:cNvPr>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214">
            <a:extLst>
              <a:ext uri="{FF2B5EF4-FFF2-40B4-BE49-F238E27FC236}">
                <a16:creationId xmlns:a16="http://schemas.microsoft.com/office/drawing/2014/main" id="{B79325B5-E1E6-1942-9D46-9CFF0AD727EC}"/>
              </a:ext>
            </a:extLst>
          </p:cNvPr>
          <p:cNvGrpSpPr/>
          <p:nvPr/>
        </p:nvGrpSpPr>
        <p:grpSpPr>
          <a:xfrm>
            <a:off x="1446225" y="4383447"/>
            <a:ext cx="317500" cy="157483"/>
            <a:chOff x="6769100" y="1390650"/>
            <a:chExt cx="317500" cy="157483"/>
          </a:xfrm>
        </p:grpSpPr>
        <p:sp>
          <p:nvSpPr>
            <p:cNvPr id="108" name="正方形/長方形 107">
              <a:extLst>
                <a:ext uri="{FF2B5EF4-FFF2-40B4-BE49-F238E27FC236}">
                  <a16:creationId xmlns:a16="http://schemas.microsoft.com/office/drawing/2014/main" id="{876F2E2E-692F-7341-A004-36CCFF8C1B4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9" name="円/楕円 108">
              <a:extLst>
                <a:ext uri="{FF2B5EF4-FFF2-40B4-BE49-F238E27FC236}">
                  <a16:creationId xmlns:a16="http://schemas.microsoft.com/office/drawing/2014/main" id="{54CF237D-4DAC-C349-97EF-C9C9CB33EDC7}"/>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10" name="直線コネクタ 109">
              <a:extLst>
                <a:ext uri="{FF2B5EF4-FFF2-40B4-BE49-F238E27FC236}">
                  <a16:creationId xmlns:a16="http://schemas.microsoft.com/office/drawing/2014/main" id="{5F365C9D-EF75-5B4B-A302-60687BA7DB31}"/>
                </a:ext>
              </a:extLst>
            </p:cNvPr>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a:extLst>
              <a:ext uri="{FF2B5EF4-FFF2-40B4-BE49-F238E27FC236}">
                <a16:creationId xmlns:a16="http://schemas.microsoft.com/office/drawing/2014/main" id="{8743FC6B-B4A7-8E4D-B1EB-20042BD12DDC}"/>
              </a:ext>
            </a:extLst>
          </p:cNvPr>
          <p:cNvSpPr/>
          <p:nvPr/>
        </p:nvSpPr>
        <p:spPr>
          <a:xfrm>
            <a:off x="1817582"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2" name="フローチャート: 磁気ディスク 111">
            <a:extLst>
              <a:ext uri="{FF2B5EF4-FFF2-40B4-BE49-F238E27FC236}">
                <a16:creationId xmlns:a16="http://schemas.microsoft.com/office/drawing/2014/main" id="{BE023356-42BB-F247-B85C-253DD788919A}"/>
              </a:ext>
            </a:extLst>
          </p:cNvPr>
          <p:cNvSpPr/>
          <p:nvPr/>
        </p:nvSpPr>
        <p:spPr>
          <a:xfrm>
            <a:off x="1817582"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3" name="フローチャート: 磁気ディスク 112">
            <a:extLst>
              <a:ext uri="{FF2B5EF4-FFF2-40B4-BE49-F238E27FC236}">
                <a16:creationId xmlns:a16="http://schemas.microsoft.com/office/drawing/2014/main" id="{7ADA644F-0884-B84D-8157-59550C7E1796}"/>
              </a:ext>
            </a:extLst>
          </p:cNvPr>
          <p:cNvSpPr/>
          <p:nvPr/>
        </p:nvSpPr>
        <p:spPr>
          <a:xfrm>
            <a:off x="2238441"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4" name="フローチャート: 磁気ディスク 113">
            <a:extLst>
              <a:ext uri="{FF2B5EF4-FFF2-40B4-BE49-F238E27FC236}">
                <a16:creationId xmlns:a16="http://schemas.microsoft.com/office/drawing/2014/main" id="{CAB73746-7582-974F-82FB-CC92544453E0}"/>
              </a:ext>
            </a:extLst>
          </p:cNvPr>
          <p:cNvSpPr/>
          <p:nvPr/>
        </p:nvSpPr>
        <p:spPr>
          <a:xfrm>
            <a:off x="2238441"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5" name="フローチャート: 磁気ディスク 114">
            <a:extLst>
              <a:ext uri="{FF2B5EF4-FFF2-40B4-BE49-F238E27FC236}">
                <a16:creationId xmlns:a16="http://schemas.microsoft.com/office/drawing/2014/main" id="{DF6B71D8-03E0-2242-B80D-0A44BD7F0049}"/>
              </a:ext>
            </a:extLst>
          </p:cNvPr>
          <p:cNvSpPr/>
          <p:nvPr/>
        </p:nvSpPr>
        <p:spPr>
          <a:xfrm>
            <a:off x="2238441"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6" name="フローチャート: 磁気ディスク 115">
            <a:extLst>
              <a:ext uri="{FF2B5EF4-FFF2-40B4-BE49-F238E27FC236}">
                <a16:creationId xmlns:a16="http://schemas.microsoft.com/office/drawing/2014/main" id="{5AF3E30C-C134-8D44-80C7-B71196819462}"/>
              </a:ext>
            </a:extLst>
          </p:cNvPr>
          <p:cNvSpPr/>
          <p:nvPr/>
        </p:nvSpPr>
        <p:spPr>
          <a:xfrm>
            <a:off x="2672254" y="427333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7" name="フローチャート: 磁気ディスク 116">
            <a:extLst>
              <a:ext uri="{FF2B5EF4-FFF2-40B4-BE49-F238E27FC236}">
                <a16:creationId xmlns:a16="http://schemas.microsoft.com/office/drawing/2014/main" id="{F0BE52BE-EF65-FD41-8D2B-10EDB8F0AA49}"/>
              </a:ext>
            </a:extLst>
          </p:cNvPr>
          <p:cNvSpPr/>
          <p:nvPr/>
        </p:nvSpPr>
        <p:spPr>
          <a:xfrm>
            <a:off x="2672254" y="40513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8" name="フローチャート: 磁気ディスク 117">
            <a:extLst>
              <a:ext uri="{FF2B5EF4-FFF2-40B4-BE49-F238E27FC236}">
                <a16:creationId xmlns:a16="http://schemas.microsoft.com/office/drawing/2014/main" id="{EDF1EEB8-1F48-3D41-B524-448A1266CB2E}"/>
              </a:ext>
            </a:extLst>
          </p:cNvPr>
          <p:cNvSpPr/>
          <p:nvPr/>
        </p:nvSpPr>
        <p:spPr>
          <a:xfrm>
            <a:off x="2672254" y="382762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9" name="フローチャート: 磁気ディスク 118">
            <a:extLst>
              <a:ext uri="{FF2B5EF4-FFF2-40B4-BE49-F238E27FC236}">
                <a16:creationId xmlns:a16="http://schemas.microsoft.com/office/drawing/2014/main" id="{345B5D40-324D-9D44-9E60-E3671C1EABC2}"/>
              </a:ext>
            </a:extLst>
          </p:cNvPr>
          <p:cNvSpPr/>
          <p:nvPr/>
        </p:nvSpPr>
        <p:spPr>
          <a:xfrm>
            <a:off x="1817582"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120" name="図形グループ 158">
            <a:extLst>
              <a:ext uri="{FF2B5EF4-FFF2-40B4-BE49-F238E27FC236}">
                <a16:creationId xmlns:a16="http://schemas.microsoft.com/office/drawing/2014/main" id="{2A09D35C-28E1-0E4E-8DD2-887A6D33E55F}"/>
              </a:ext>
            </a:extLst>
          </p:cNvPr>
          <p:cNvGrpSpPr/>
          <p:nvPr/>
        </p:nvGrpSpPr>
        <p:grpSpPr>
          <a:xfrm>
            <a:off x="710565" y="4576698"/>
            <a:ext cx="317500" cy="157483"/>
            <a:chOff x="6769100" y="1390650"/>
            <a:chExt cx="317500" cy="157483"/>
          </a:xfrm>
        </p:grpSpPr>
        <p:sp>
          <p:nvSpPr>
            <p:cNvPr id="121" name="正方形/長方形 120">
              <a:extLst>
                <a:ext uri="{FF2B5EF4-FFF2-40B4-BE49-F238E27FC236}">
                  <a16:creationId xmlns:a16="http://schemas.microsoft.com/office/drawing/2014/main" id="{E2A889FB-1DCB-AC4D-AB5B-F65AA1102E3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2" name="円/楕円 121">
              <a:extLst>
                <a:ext uri="{FF2B5EF4-FFF2-40B4-BE49-F238E27FC236}">
                  <a16:creationId xmlns:a16="http://schemas.microsoft.com/office/drawing/2014/main" id="{100CB3B3-052E-624A-B96D-C4553D74E2A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23" name="直線コネクタ 122">
              <a:extLst>
                <a:ext uri="{FF2B5EF4-FFF2-40B4-BE49-F238E27FC236}">
                  <a16:creationId xmlns:a16="http://schemas.microsoft.com/office/drawing/2014/main" id="{7AC954A1-AFEF-344F-8F9C-5BAEAF70597A}"/>
                </a:ext>
              </a:extLst>
            </p:cNvPr>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62">
            <a:extLst>
              <a:ext uri="{FF2B5EF4-FFF2-40B4-BE49-F238E27FC236}">
                <a16:creationId xmlns:a16="http://schemas.microsoft.com/office/drawing/2014/main" id="{27387C46-1B41-6845-99C2-4D5EE1B958CF}"/>
              </a:ext>
            </a:extLst>
          </p:cNvPr>
          <p:cNvGrpSpPr/>
          <p:nvPr/>
        </p:nvGrpSpPr>
        <p:grpSpPr>
          <a:xfrm>
            <a:off x="710565" y="4770160"/>
            <a:ext cx="317500" cy="157483"/>
            <a:chOff x="6769100" y="1390650"/>
            <a:chExt cx="317500" cy="157483"/>
          </a:xfrm>
        </p:grpSpPr>
        <p:sp>
          <p:nvSpPr>
            <p:cNvPr id="125" name="正方形/長方形 124">
              <a:extLst>
                <a:ext uri="{FF2B5EF4-FFF2-40B4-BE49-F238E27FC236}">
                  <a16:creationId xmlns:a16="http://schemas.microsoft.com/office/drawing/2014/main" id="{A8444608-566D-264E-BC57-CCC444DF1B9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6" name="円/楕円 125">
              <a:extLst>
                <a:ext uri="{FF2B5EF4-FFF2-40B4-BE49-F238E27FC236}">
                  <a16:creationId xmlns:a16="http://schemas.microsoft.com/office/drawing/2014/main" id="{45D5B955-CA00-0843-BB10-A0550F9E9361}"/>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27" name="直線コネクタ 126">
              <a:extLst>
                <a:ext uri="{FF2B5EF4-FFF2-40B4-BE49-F238E27FC236}">
                  <a16:creationId xmlns:a16="http://schemas.microsoft.com/office/drawing/2014/main" id="{8E25935F-0579-6243-A53A-0A7496418883}"/>
                </a:ext>
              </a:extLst>
            </p:cNvPr>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66">
            <a:extLst>
              <a:ext uri="{FF2B5EF4-FFF2-40B4-BE49-F238E27FC236}">
                <a16:creationId xmlns:a16="http://schemas.microsoft.com/office/drawing/2014/main" id="{9598E556-A7D5-004D-8D96-750AB81892D3}"/>
              </a:ext>
            </a:extLst>
          </p:cNvPr>
          <p:cNvGrpSpPr/>
          <p:nvPr/>
        </p:nvGrpSpPr>
        <p:grpSpPr>
          <a:xfrm>
            <a:off x="710565" y="4951753"/>
            <a:ext cx="317500" cy="157483"/>
            <a:chOff x="6769100" y="1390650"/>
            <a:chExt cx="317500" cy="157483"/>
          </a:xfrm>
        </p:grpSpPr>
        <p:sp>
          <p:nvSpPr>
            <p:cNvPr id="129" name="正方形/長方形 128">
              <a:extLst>
                <a:ext uri="{FF2B5EF4-FFF2-40B4-BE49-F238E27FC236}">
                  <a16:creationId xmlns:a16="http://schemas.microsoft.com/office/drawing/2014/main" id="{DBF51BB9-4B37-5C40-BF91-2C1F46EC404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0" name="円/楕円 129">
              <a:extLst>
                <a:ext uri="{FF2B5EF4-FFF2-40B4-BE49-F238E27FC236}">
                  <a16:creationId xmlns:a16="http://schemas.microsoft.com/office/drawing/2014/main" id="{A8443BA0-63D3-E741-BFD0-267CF78BA2A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1" name="直線コネクタ 130">
              <a:extLst>
                <a:ext uri="{FF2B5EF4-FFF2-40B4-BE49-F238E27FC236}">
                  <a16:creationId xmlns:a16="http://schemas.microsoft.com/office/drawing/2014/main" id="{1F61BC5C-ADAA-6843-821D-B32099159DF6}"/>
                </a:ext>
              </a:extLst>
            </p:cNvPr>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74">
            <a:extLst>
              <a:ext uri="{FF2B5EF4-FFF2-40B4-BE49-F238E27FC236}">
                <a16:creationId xmlns:a16="http://schemas.microsoft.com/office/drawing/2014/main" id="{3F115C99-C4F3-0245-9C3D-91D462AA47C1}"/>
              </a:ext>
            </a:extLst>
          </p:cNvPr>
          <p:cNvGrpSpPr/>
          <p:nvPr/>
        </p:nvGrpSpPr>
        <p:grpSpPr>
          <a:xfrm>
            <a:off x="710565" y="5127441"/>
            <a:ext cx="317500" cy="157483"/>
            <a:chOff x="6769100" y="1390650"/>
            <a:chExt cx="317500" cy="157483"/>
          </a:xfrm>
        </p:grpSpPr>
        <p:sp>
          <p:nvSpPr>
            <p:cNvPr id="133" name="正方形/長方形 132">
              <a:extLst>
                <a:ext uri="{FF2B5EF4-FFF2-40B4-BE49-F238E27FC236}">
                  <a16:creationId xmlns:a16="http://schemas.microsoft.com/office/drawing/2014/main" id="{39FCA549-5C8F-E646-BC2E-490287BB357D}"/>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4" name="円/楕円 133">
              <a:extLst>
                <a:ext uri="{FF2B5EF4-FFF2-40B4-BE49-F238E27FC236}">
                  <a16:creationId xmlns:a16="http://schemas.microsoft.com/office/drawing/2014/main" id="{414EEE16-045F-0941-8061-FC7C30E823D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5" name="直線コネクタ 134">
              <a:extLst>
                <a:ext uri="{FF2B5EF4-FFF2-40B4-BE49-F238E27FC236}">
                  <a16:creationId xmlns:a16="http://schemas.microsoft.com/office/drawing/2014/main" id="{C3A57C1B-F8C9-834F-BF2C-38F5A85BDF9C}"/>
                </a:ext>
              </a:extLst>
            </p:cNvPr>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78">
            <a:extLst>
              <a:ext uri="{FF2B5EF4-FFF2-40B4-BE49-F238E27FC236}">
                <a16:creationId xmlns:a16="http://schemas.microsoft.com/office/drawing/2014/main" id="{71382982-F664-154C-891A-75A4678A9BAA}"/>
              </a:ext>
            </a:extLst>
          </p:cNvPr>
          <p:cNvGrpSpPr/>
          <p:nvPr/>
        </p:nvGrpSpPr>
        <p:grpSpPr>
          <a:xfrm>
            <a:off x="1075971" y="4576698"/>
            <a:ext cx="317500" cy="157483"/>
            <a:chOff x="6769100" y="1390650"/>
            <a:chExt cx="317500" cy="157483"/>
          </a:xfrm>
        </p:grpSpPr>
        <p:sp>
          <p:nvSpPr>
            <p:cNvPr id="137" name="正方形/長方形 136">
              <a:extLst>
                <a:ext uri="{FF2B5EF4-FFF2-40B4-BE49-F238E27FC236}">
                  <a16:creationId xmlns:a16="http://schemas.microsoft.com/office/drawing/2014/main" id="{67B475DE-4332-4B4E-93A1-ADF31D3B27D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8" name="円/楕円 137">
              <a:extLst>
                <a:ext uri="{FF2B5EF4-FFF2-40B4-BE49-F238E27FC236}">
                  <a16:creationId xmlns:a16="http://schemas.microsoft.com/office/drawing/2014/main" id="{722C1833-FA3E-D34F-9F7A-F24EBC32AB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39" name="直線コネクタ 138">
              <a:extLst>
                <a:ext uri="{FF2B5EF4-FFF2-40B4-BE49-F238E27FC236}">
                  <a16:creationId xmlns:a16="http://schemas.microsoft.com/office/drawing/2014/main" id="{FB5FA2DE-6C12-E143-8F0D-B5A7073698DF}"/>
                </a:ext>
              </a:extLst>
            </p:cNvPr>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82">
            <a:extLst>
              <a:ext uri="{FF2B5EF4-FFF2-40B4-BE49-F238E27FC236}">
                <a16:creationId xmlns:a16="http://schemas.microsoft.com/office/drawing/2014/main" id="{8BC7FA32-C285-F145-8413-978842A48C29}"/>
              </a:ext>
            </a:extLst>
          </p:cNvPr>
          <p:cNvGrpSpPr/>
          <p:nvPr/>
        </p:nvGrpSpPr>
        <p:grpSpPr>
          <a:xfrm>
            <a:off x="1075971" y="4770160"/>
            <a:ext cx="317500" cy="157483"/>
            <a:chOff x="6769100" y="1390650"/>
            <a:chExt cx="317500" cy="157483"/>
          </a:xfrm>
        </p:grpSpPr>
        <p:sp>
          <p:nvSpPr>
            <p:cNvPr id="141" name="正方形/長方形 140">
              <a:extLst>
                <a:ext uri="{FF2B5EF4-FFF2-40B4-BE49-F238E27FC236}">
                  <a16:creationId xmlns:a16="http://schemas.microsoft.com/office/drawing/2014/main" id="{53343B8C-7916-4742-80E4-2F7A759F409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2" name="円/楕円 141">
              <a:extLst>
                <a:ext uri="{FF2B5EF4-FFF2-40B4-BE49-F238E27FC236}">
                  <a16:creationId xmlns:a16="http://schemas.microsoft.com/office/drawing/2014/main" id="{C6CD6B95-BCA9-4A4A-9C5F-DE555A9100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43" name="直線コネクタ 142">
              <a:extLst>
                <a:ext uri="{FF2B5EF4-FFF2-40B4-BE49-F238E27FC236}">
                  <a16:creationId xmlns:a16="http://schemas.microsoft.com/office/drawing/2014/main" id="{E40CA8D1-9D81-0948-9426-EEDD31678AF8}"/>
                </a:ext>
              </a:extLst>
            </p:cNvPr>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86">
            <a:extLst>
              <a:ext uri="{FF2B5EF4-FFF2-40B4-BE49-F238E27FC236}">
                <a16:creationId xmlns:a16="http://schemas.microsoft.com/office/drawing/2014/main" id="{007EFA1F-4961-6D42-ACB7-2F867A062158}"/>
              </a:ext>
            </a:extLst>
          </p:cNvPr>
          <p:cNvGrpSpPr/>
          <p:nvPr/>
        </p:nvGrpSpPr>
        <p:grpSpPr>
          <a:xfrm>
            <a:off x="1075971" y="4951753"/>
            <a:ext cx="317500" cy="157483"/>
            <a:chOff x="6769100" y="1390650"/>
            <a:chExt cx="317500" cy="157483"/>
          </a:xfrm>
        </p:grpSpPr>
        <p:sp>
          <p:nvSpPr>
            <p:cNvPr id="145" name="正方形/長方形 144">
              <a:extLst>
                <a:ext uri="{FF2B5EF4-FFF2-40B4-BE49-F238E27FC236}">
                  <a16:creationId xmlns:a16="http://schemas.microsoft.com/office/drawing/2014/main" id="{1432FCB7-ACCC-4B4B-9DC8-D4FC4CCBE1C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6" name="円/楕円 145">
              <a:extLst>
                <a:ext uri="{FF2B5EF4-FFF2-40B4-BE49-F238E27FC236}">
                  <a16:creationId xmlns:a16="http://schemas.microsoft.com/office/drawing/2014/main" id="{ABB30A91-D56D-8E41-BE12-3593DD22575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47" name="直線コネクタ 146">
              <a:extLst>
                <a:ext uri="{FF2B5EF4-FFF2-40B4-BE49-F238E27FC236}">
                  <a16:creationId xmlns:a16="http://schemas.microsoft.com/office/drawing/2014/main" id="{2D3E59A9-F11F-A34C-95E4-E57A73BCD50C}"/>
                </a:ext>
              </a:extLst>
            </p:cNvPr>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94">
            <a:extLst>
              <a:ext uri="{FF2B5EF4-FFF2-40B4-BE49-F238E27FC236}">
                <a16:creationId xmlns:a16="http://schemas.microsoft.com/office/drawing/2014/main" id="{558F4C67-7134-B749-86E7-AA9C72FC0F14}"/>
              </a:ext>
            </a:extLst>
          </p:cNvPr>
          <p:cNvGrpSpPr/>
          <p:nvPr/>
        </p:nvGrpSpPr>
        <p:grpSpPr>
          <a:xfrm>
            <a:off x="1075971" y="5127441"/>
            <a:ext cx="317500" cy="157483"/>
            <a:chOff x="6769100" y="1390650"/>
            <a:chExt cx="317500" cy="157483"/>
          </a:xfrm>
        </p:grpSpPr>
        <p:sp>
          <p:nvSpPr>
            <p:cNvPr id="149" name="正方形/長方形 148">
              <a:extLst>
                <a:ext uri="{FF2B5EF4-FFF2-40B4-BE49-F238E27FC236}">
                  <a16:creationId xmlns:a16="http://schemas.microsoft.com/office/drawing/2014/main" id="{0FB3F574-811B-434B-B5DC-A5D75A9E1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0" name="円/楕円 149">
              <a:extLst>
                <a:ext uri="{FF2B5EF4-FFF2-40B4-BE49-F238E27FC236}">
                  <a16:creationId xmlns:a16="http://schemas.microsoft.com/office/drawing/2014/main" id="{43F80097-2F80-EE42-8273-643310AB3C7E}"/>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1" name="直線コネクタ 150">
              <a:extLst>
                <a:ext uri="{FF2B5EF4-FFF2-40B4-BE49-F238E27FC236}">
                  <a16:creationId xmlns:a16="http://schemas.microsoft.com/office/drawing/2014/main" id="{6E319BE4-21A1-7245-A6F6-CCAD5A258069}"/>
                </a:ext>
              </a:extLst>
            </p:cNvPr>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98">
            <a:extLst>
              <a:ext uri="{FF2B5EF4-FFF2-40B4-BE49-F238E27FC236}">
                <a16:creationId xmlns:a16="http://schemas.microsoft.com/office/drawing/2014/main" id="{CED4F99B-DDFB-3749-9917-4B00D7D787B8}"/>
              </a:ext>
            </a:extLst>
          </p:cNvPr>
          <p:cNvGrpSpPr/>
          <p:nvPr/>
        </p:nvGrpSpPr>
        <p:grpSpPr>
          <a:xfrm>
            <a:off x="1446225" y="4579239"/>
            <a:ext cx="317500" cy="157483"/>
            <a:chOff x="6769100" y="1390650"/>
            <a:chExt cx="317500" cy="157483"/>
          </a:xfrm>
        </p:grpSpPr>
        <p:sp>
          <p:nvSpPr>
            <p:cNvPr id="153" name="正方形/長方形 152">
              <a:extLst>
                <a:ext uri="{FF2B5EF4-FFF2-40B4-BE49-F238E27FC236}">
                  <a16:creationId xmlns:a16="http://schemas.microsoft.com/office/drawing/2014/main" id="{1D94FA08-9D10-DA45-B539-67DCDEDECFCE}"/>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4" name="円/楕円 153">
              <a:extLst>
                <a:ext uri="{FF2B5EF4-FFF2-40B4-BE49-F238E27FC236}">
                  <a16:creationId xmlns:a16="http://schemas.microsoft.com/office/drawing/2014/main" id="{1576A4F5-2255-8543-B9CE-10AD8EF50C7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5" name="直線コネクタ 154">
              <a:extLst>
                <a:ext uri="{FF2B5EF4-FFF2-40B4-BE49-F238E27FC236}">
                  <a16:creationId xmlns:a16="http://schemas.microsoft.com/office/drawing/2014/main" id="{0F5EB960-F097-7C49-87F4-D532C138519A}"/>
                </a:ext>
              </a:extLst>
            </p:cNvPr>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202">
            <a:extLst>
              <a:ext uri="{FF2B5EF4-FFF2-40B4-BE49-F238E27FC236}">
                <a16:creationId xmlns:a16="http://schemas.microsoft.com/office/drawing/2014/main" id="{BB4ADD50-A644-1140-BDA6-49FC2606477C}"/>
              </a:ext>
            </a:extLst>
          </p:cNvPr>
          <p:cNvGrpSpPr/>
          <p:nvPr/>
        </p:nvGrpSpPr>
        <p:grpSpPr>
          <a:xfrm>
            <a:off x="1446225" y="4772701"/>
            <a:ext cx="317500" cy="157483"/>
            <a:chOff x="6769100" y="1390650"/>
            <a:chExt cx="317500" cy="157483"/>
          </a:xfrm>
        </p:grpSpPr>
        <p:sp>
          <p:nvSpPr>
            <p:cNvPr id="157" name="正方形/長方形 156">
              <a:extLst>
                <a:ext uri="{FF2B5EF4-FFF2-40B4-BE49-F238E27FC236}">
                  <a16:creationId xmlns:a16="http://schemas.microsoft.com/office/drawing/2014/main" id="{E158806B-424C-0A4C-A89F-8216144D2BC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8" name="円/楕円 157">
              <a:extLst>
                <a:ext uri="{FF2B5EF4-FFF2-40B4-BE49-F238E27FC236}">
                  <a16:creationId xmlns:a16="http://schemas.microsoft.com/office/drawing/2014/main" id="{9E434413-A935-5045-B6E7-33914023452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9" name="直線コネクタ 158">
              <a:extLst>
                <a:ext uri="{FF2B5EF4-FFF2-40B4-BE49-F238E27FC236}">
                  <a16:creationId xmlns:a16="http://schemas.microsoft.com/office/drawing/2014/main" id="{14C71E4A-4D96-A340-8F1F-5C693CB89658}"/>
                </a:ext>
              </a:extLst>
            </p:cNvPr>
            <p:cNvCxnSpPr>
              <a:stCxn id="158" idx="6"/>
              <a:endCxn id="1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206">
            <a:extLst>
              <a:ext uri="{FF2B5EF4-FFF2-40B4-BE49-F238E27FC236}">
                <a16:creationId xmlns:a16="http://schemas.microsoft.com/office/drawing/2014/main" id="{24A0E8BA-E05D-2247-B7AB-F7EEEF3B896D}"/>
              </a:ext>
            </a:extLst>
          </p:cNvPr>
          <p:cNvGrpSpPr/>
          <p:nvPr/>
        </p:nvGrpSpPr>
        <p:grpSpPr>
          <a:xfrm>
            <a:off x="1446225" y="4954294"/>
            <a:ext cx="317500" cy="157483"/>
            <a:chOff x="6769100" y="1390650"/>
            <a:chExt cx="317500" cy="157483"/>
          </a:xfrm>
        </p:grpSpPr>
        <p:sp>
          <p:nvSpPr>
            <p:cNvPr id="161" name="正方形/長方形 160">
              <a:extLst>
                <a:ext uri="{FF2B5EF4-FFF2-40B4-BE49-F238E27FC236}">
                  <a16:creationId xmlns:a16="http://schemas.microsoft.com/office/drawing/2014/main" id="{D6BC6009-2CBC-A84C-A46E-2E9CA365C616}"/>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2" name="円/楕円 161">
              <a:extLst>
                <a:ext uri="{FF2B5EF4-FFF2-40B4-BE49-F238E27FC236}">
                  <a16:creationId xmlns:a16="http://schemas.microsoft.com/office/drawing/2014/main" id="{35B14A73-63D0-0042-BFC7-CDA84E168A5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63" name="直線コネクタ 162">
              <a:extLst>
                <a:ext uri="{FF2B5EF4-FFF2-40B4-BE49-F238E27FC236}">
                  <a16:creationId xmlns:a16="http://schemas.microsoft.com/office/drawing/2014/main" id="{0926860C-FA9D-EB4B-B7C0-34DE3DEC22C1}"/>
                </a:ext>
              </a:extLst>
            </p:cNvPr>
            <p:cNvCxnSpPr>
              <a:stCxn id="162" idx="6"/>
              <a:endCxn id="1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214">
            <a:extLst>
              <a:ext uri="{FF2B5EF4-FFF2-40B4-BE49-F238E27FC236}">
                <a16:creationId xmlns:a16="http://schemas.microsoft.com/office/drawing/2014/main" id="{7B21E7C7-C506-2D49-A803-A95EDA94C332}"/>
              </a:ext>
            </a:extLst>
          </p:cNvPr>
          <p:cNvGrpSpPr/>
          <p:nvPr/>
        </p:nvGrpSpPr>
        <p:grpSpPr>
          <a:xfrm>
            <a:off x="1446225" y="5129982"/>
            <a:ext cx="317500" cy="157483"/>
            <a:chOff x="6769100" y="1390650"/>
            <a:chExt cx="317500" cy="157483"/>
          </a:xfrm>
        </p:grpSpPr>
        <p:sp>
          <p:nvSpPr>
            <p:cNvPr id="165" name="正方形/長方形 164">
              <a:extLst>
                <a:ext uri="{FF2B5EF4-FFF2-40B4-BE49-F238E27FC236}">
                  <a16:creationId xmlns:a16="http://schemas.microsoft.com/office/drawing/2014/main" id="{769DA629-D6D7-1A4A-B607-AE9215965B1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6" name="円/楕円 165">
              <a:extLst>
                <a:ext uri="{FF2B5EF4-FFF2-40B4-BE49-F238E27FC236}">
                  <a16:creationId xmlns:a16="http://schemas.microsoft.com/office/drawing/2014/main" id="{C54E07E8-CB57-DB45-AAB4-2D9C1B08EF6A}"/>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67" name="直線コネクタ 166">
              <a:extLst>
                <a:ext uri="{FF2B5EF4-FFF2-40B4-BE49-F238E27FC236}">
                  <a16:creationId xmlns:a16="http://schemas.microsoft.com/office/drawing/2014/main" id="{DA550F39-20C1-1341-A9B9-6533732BA57A}"/>
                </a:ext>
              </a:extLst>
            </p:cNvPr>
            <p:cNvCxnSpPr>
              <a:stCxn id="166" idx="6"/>
              <a:endCxn id="1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68" name="フローチャート: 磁気ディスク 167">
            <a:extLst>
              <a:ext uri="{FF2B5EF4-FFF2-40B4-BE49-F238E27FC236}">
                <a16:creationId xmlns:a16="http://schemas.microsoft.com/office/drawing/2014/main" id="{91555C46-A8CD-384E-802D-E0A5964A8570}"/>
              </a:ext>
            </a:extLst>
          </p:cNvPr>
          <p:cNvSpPr/>
          <p:nvPr/>
        </p:nvSpPr>
        <p:spPr>
          <a:xfrm>
            <a:off x="1817582"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9" name="フローチャート: 磁気ディスク 168">
            <a:extLst>
              <a:ext uri="{FF2B5EF4-FFF2-40B4-BE49-F238E27FC236}">
                <a16:creationId xmlns:a16="http://schemas.microsoft.com/office/drawing/2014/main" id="{99BD86C2-F547-AD4D-94BE-858F73DDA949}"/>
              </a:ext>
            </a:extLst>
          </p:cNvPr>
          <p:cNvSpPr/>
          <p:nvPr/>
        </p:nvSpPr>
        <p:spPr>
          <a:xfrm>
            <a:off x="1817582"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0" name="フローチャート: 磁気ディスク 169">
            <a:extLst>
              <a:ext uri="{FF2B5EF4-FFF2-40B4-BE49-F238E27FC236}">
                <a16:creationId xmlns:a16="http://schemas.microsoft.com/office/drawing/2014/main" id="{B753A1B7-C4E4-D945-A69C-52510970CF16}"/>
              </a:ext>
            </a:extLst>
          </p:cNvPr>
          <p:cNvSpPr/>
          <p:nvPr/>
        </p:nvSpPr>
        <p:spPr>
          <a:xfrm>
            <a:off x="2238441"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1" name="フローチャート: 磁気ディスク 170">
            <a:extLst>
              <a:ext uri="{FF2B5EF4-FFF2-40B4-BE49-F238E27FC236}">
                <a16:creationId xmlns:a16="http://schemas.microsoft.com/office/drawing/2014/main" id="{59150FA8-F00E-284A-9FCC-9B79FCF49385}"/>
              </a:ext>
            </a:extLst>
          </p:cNvPr>
          <p:cNvSpPr/>
          <p:nvPr/>
        </p:nvSpPr>
        <p:spPr>
          <a:xfrm>
            <a:off x="2238441"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2" name="フローチャート: 磁気ディスク 171">
            <a:extLst>
              <a:ext uri="{FF2B5EF4-FFF2-40B4-BE49-F238E27FC236}">
                <a16:creationId xmlns:a16="http://schemas.microsoft.com/office/drawing/2014/main" id="{4CBA1870-D793-A748-B28B-BB445334184A}"/>
              </a:ext>
            </a:extLst>
          </p:cNvPr>
          <p:cNvSpPr/>
          <p:nvPr/>
        </p:nvSpPr>
        <p:spPr>
          <a:xfrm>
            <a:off x="2238441"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3" name="フローチャート: 磁気ディスク 172">
            <a:extLst>
              <a:ext uri="{FF2B5EF4-FFF2-40B4-BE49-F238E27FC236}">
                <a16:creationId xmlns:a16="http://schemas.microsoft.com/office/drawing/2014/main" id="{5C96C8AA-9705-2548-8A28-4E420BE5BD95}"/>
              </a:ext>
            </a:extLst>
          </p:cNvPr>
          <p:cNvSpPr/>
          <p:nvPr/>
        </p:nvSpPr>
        <p:spPr>
          <a:xfrm>
            <a:off x="2672254" y="501987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4" name="フローチャート: 磁気ディスク 173">
            <a:extLst>
              <a:ext uri="{FF2B5EF4-FFF2-40B4-BE49-F238E27FC236}">
                <a16:creationId xmlns:a16="http://schemas.microsoft.com/office/drawing/2014/main" id="{7A19C6F3-5B54-2B4F-B99A-FB37E0AF6E73}"/>
              </a:ext>
            </a:extLst>
          </p:cNvPr>
          <p:cNvSpPr/>
          <p:nvPr/>
        </p:nvSpPr>
        <p:spPr>
          <a:xfrm>
            <a:off x="2672254" y="479789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5" name="フローチャート: 磁気ディスク 174">
            <a:extLst>
              <a:ext uri="{FF2B5EF4-FFF2-40B4-BE49-F238E27FC236}">
                <a16:creationId xmlns:a16="http://schemas.microsoft.com/office/drawing/2014/main" id="{75DF148E-A0FA-1C4F-8369-1A99217ECA09}"/>
              </a:ext>
            </a:extLst>
          </p:cNvPr>
          <p:cNvSpPr/>
          <p:nvPr/>
        </p:nvSpPr>
        <p:spPr>
          <a:xfrm>
            <a:off x="2672254" y="4574157"/>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pic>
        <p:nvPicPr>
          <p:cNvPr id="176" name="図 175">
            <a:extLst>
              <a:ext uri="{FF2B5EF4-FFF2-40B4-BE49-F238E27FC236}">
                <a16:creationId xmlns:a16="http://schemas.microsoft.com/office/drawing/2014/main" id="{B6F2862C-9511-DA40-8F1F-A9A5645F6D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7034" y="3483150"/>
            <a:ext cx="1362753" cy="1216567"/>
          </a:xfrm>
          <a:prstGeom prst="rect">
            <a:avLst/>
          </a:prstGeom>
        </p:spPr>
      </p:pic>
      <p:pic>
        <p:nvPicPr>
          <p:cNvPr id="177" name="図 176">
            <a:extLst>
              <a:ext uri="{FF2B5EF4-FFF2-40B4-BE49-F238E27FC236}">
                <a16:creationId xmlns:a16="http://schemas.microsoft.com/office/drawing/2014/main" id="{348D8D3F-9F0A-F34A-86A6-B17CD4771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294" y="1912312"/>
            <a:ext cx="1321494" cy="1060499"/>
          </a:xfrm>
          <a:prstGeom prst="rect">
            <a:avLst/>
          </a:prstGeom>
        </p:spPr>
      </p:pic>
      <p:pic>
        <p:nvPicPr>
          <p:cNvPr id="178" name="図 177">
            <a:extLst>
              <a:ext uri="{FF2B5EF4-FFF2-40B4-BE49-F238E27FC236}">
                <a16:creationId xmlns:a16="http://schemas.microsoft.com/office/drawing/2014/main" id="{AD95A90F-C04D-FF4B-AC52-E42CBC0819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8294" y="4949063"/>
            <a:ext cx="1321493" cy="1321493"/>
          </a:xfrm>
          <a:prstGeom prst="rect">
            <a:avLst/>
          </a:prstGeom>
        </p:spPr>
      </p:pic>
      <p:sp>
        <p:nvSpPr>
          <p:cNvPr id="179" name="テキスト ボックス 178">
            <a:extLst>
              <a:ext uri="{FF2B5EF4-FFF2-40B4-BE49-F238E27FC236}">
                <a16:creationId xmlns:a16="http://schemas.microsoft.com/office/drawing/2014/main" id="{B4E00FA4-2EC1-F747-A884-E98A6C2CE669}"/>
              </a:ext>
            </a:extLst>
          </p:cNvPr>
          <p:cNvSpPr txBox="1"/>
          <p:nvPr/>
        </p:nvSpPr>
        <p:spPr>
          <a:xfrm>
            <a:off x="681316" y="2704227"/>
            <a:ext cx="2339102" cy="276999"/>
          </a:xfrm>
          <a:prstGeom prst="rect">
            <a:avLst/>
          </a:prstGeom>
          <a:noFill/>
        </p:spPr>
        <p:txBody>
          <a:bodyPr wrap="none" rtlCol="0">
            <a:spAutoFit/>
          </a:bodyPr>
          <a:lstStyle/>
          <a:p>
            <a:pPr algn="ctr"/>
            <a:r>
              <a:rPr lang="ja-JP" altLang="en-US" sz="1200" dirty="0">
                <a:latin typeface="Meiryo" panose="020B0604030504040204" pitchFamily="34" charset="-128"/>
                <a:ea typeface="Meiryo" panose="020B0604030504040204" pitchFamily="34" charset="-128"/>
              </a:rPr>
              <a:t>コンピュータのハードやソフト</a:t>
            </a:r>
            <a:endParaRPr kumimoji="1" lang="en-US" altLang="ja-JP" sz="1200" dirty="0">
              <a:latin typeface="Meiryo" panose="020B0604030504040204" pitchFamily="34" charset="-128"/>
              <a:ea typeface="Meiryo" panose="020B0604030504040204" pitchFamily="34" charset="-128"/>
            </a:endParaRPr>
          </a:p>
        </p:txBody>
      </p:sp>
      <p:sp>
        <p:nvSpPr>
          <p:cNvPr id="181" name="正方形/長方形 180">
            <a:extLst>
              <a:ext uri="{FF2B5EF4-FFF2-40B4-BE49-F238E27FC236}">
                <a16:creationId xmlns:a16="http://schemas.microsoft.com/office/drawing/2014/main" id="{390C40E9-5FF0-CC45-9854-116FCED937E3}"/>
              </a:ext>
            </a:extLst>
          </p:cNvPr>
          <p:cNvSpPr/>
          <p:nvPr/>
        </p:nvSpPr>
        <p:spPr>
          <a:xfrm>
            <a:off x="536270" y="1490093"/>
            <a:ext cx="1723549" cy="461665"/>
          </a:xfrm>
          <a:prstGeom prst="rect">
            <a:avLst/>
          </a:prstGeom>
        </p:spPr>
        <p:txBody>
          <a:bodyPr wrap="none">
            <a:spAutoFit/>
          </a:bodyPr>
          <a:lstStyle/>
          <a:p>
            <a:r>
              <a:rPr lang="ja-JP" altLang="en-US" sz="2400" dirty="0">
                <a:latin typeface="Meiryo" panose="020B0604030504040204" pitchFamily="34" charset="-128"/>
                <a:ea typeface="Meiryo" panose="020B0604030504040204" pitchFamily="34" charset="-128"/>
              </a:rPr>
              <a:t>物理的実態</a:t>
            </a:r>
            <a:endParaRPr lang="en-US" altLang="ja-JP" sz="2400" dirty="0">
              <a:latin typeface="Meiryo" panose="020B0604030504040204" pitchFamily="34" charset="-128"/>
              <a:ea typeface="Meiryo" panose="020B0604030504040204" pitchFamily="34" charset="-128"/>
            </a:endParaRPr>
          </a:p>
        </p:txBody>
      </p:sp>
      <p:sp>
        <p:nvSpPr>
          <p:cNvPr id="182" name="正方形/長方形 181">
            <a:extLst>
              <a:ext uri="{FF2B5EF4-FFF2-40B4-BE49-F238E27FC236}">
                <a16:creationId xmlns:a16="http://schemas.microsoft.com/office/drawing/2014/main" id="{88C18C8D-86FD-F84C-AB5D-76344F03D609}"/>
              </a:ext>
            </a:extLst>
          </p:cNvPr>
          <p:cNvSpPr/>
          <p:nvPr/>
        </p:nvSpPr>
        <p:spPr>
          <a:xfrm>
            <a:off x="4817034" y="1490094"/>
            <a:ext cx="1723549" cy="461665"/>
          </a:xfrm>
          <a:prstGeom prst="rect">
            <a:avLst/>
          </a:prstGeom>
        </p:spPr>
        <p:txBody>
          <a:bodyPr wrap="none">
            <a:spAutoFit/>
          </a:bodyPr>
          <a:lstStyle/>
          <a:p>
            <a:r>
              <a:rPr lang="ja-JP" altLang="en-US" sz="2400" dirty="0">
                <a:latin typeface="Meiryo" panose="020B0604030504040204" pitchFamily="34" charset="-128"/>
                <a:ea typeface="Meiryo" panose="020B0604030504040204" pitchFamily="34" charset="-128"/>
              </a:rPr>
              <a:t>実質的機能</a:t>
            </a:r>
            <a:endParaRPr lang="en-US" altLang="ja-JP" sz="2400" dirty="0">
              <a:latin typeface="Meiryo" panose="020B0604030504040204" pitchFamily="34" charset="-128"/>
              <a:ea typeface="Meiryo" panose="020B0604030504040204" pitchFamily="34" charset="-128"/>
            </a:endParaRPr>
          </a:p>
        </p:txBody>
      </p:sp>
      <p:sp>
        <p:nvSpPr>
          <p:cNvPr id="183" name="テキスト ボックス 182">
            <a:extLst>
              <a:ext uri="{FF2B5EF4-FFF2-40B4-BE49-F238E27FC236}">
                <a16:creationId xmlns:a16="http://schemas.microsoft.com/office/drawing/2014/main" id="{1EDA6C0A-A467-0741-B418-8D67D7539A5C}"/>
              </a:ext>
            </a:extLst>
          </p:cNvPr>
          <p:cNvSpPr txBox="1"/>
          <p:nvPr/>
        </p:nvSpPr>
        <p:spPr>
          <a:xfrm>
            <a:off x="6179787" y="1912312"/>
            <a:ext cx="2339102" cy="584775"/>
          </a:xfrm>
          <a:prstGeom prst="rect">
            <a:avLst/>
          </a:prstGeom>
          <a:noFill/>
        </p:spPr>
        <p:txBody>
          <a:bodyPr wrap="none" rtlCol="0">
            <a:spAutoFit/>
          </a:bodyPr>
          <a:lstStyle/>
          <a:p>
            <a:r>
              <a:rPr kumimoji="1" lang="ja-JP" altLang="en-US" sz="1600" dirty="0">
                <a:latin typeface="Meiryo" panose="020B0604030504040204" pitchFamily="34" charset="-128"/>
                <a:ea typeface="Meiryo" panose="020B0604030504040204" pitchFamily="34" charset="-128"/>
              </a:rPr>
              <a:t>自分専用の</a:t>
            </a:r>
            <a:endParaRPr kumimoji="1" lang="en-US" altLang="ja-JP" sz="1600" dirty="0">
              <a:latin typeface="Meiryo" panose="020B0604030504040204" pitchFamily="34" charset="-128"/>
              <a:ea typeface="Meiryo" panose="020B0604030504040204" pitchFamily="34" charset="-128"/>
            </a:endParaRPr>
          </a:p>
          <a:p>
            <a:r>
              <a:rPr kumimoji="1" lang="ja-JP" altLang="en-US" sz="1600" dirty="0">
                <a:latin typeface="Meiryo" panose="020B0604030504040204" pitchFamily="34" charset="-128"/>
                <a:ea typeface="Meiryo" panose="020B0604030504040204" pitchFamily="34" charset="-128"/>
              </a:rPr>
              <a:t>コンピュータ･システム</a:t>
            </a:r>
          </a:p>
        </p:txBody>
      </p:sp>
      <p:sp>
        <p:nvSpPr>
          <p:cNvPr id="184" name="テキスト ボックス 183">
            <a:extLst>
              <a:ext uri="{FF2B5EF4-FFF2-40B4-BE49-F238E27FC236}">
                <a16:creationId xmlns:a16="http://schemas.microsoft.com/office/drawing/2014/main" id="{3199C8EB-5747-0B40-A469-385DA912DA30}"/>
              </a:ext>
            </a:extLst>
          </p:cNvPr>
          <p:cNvSpPr txBox="1"/>
          <p:nvPr/>
        </p:nvSpPr>
        <p:spPr>
          <a:xfrm>
            <a:off x="6179787" y="3483150"/>
            <a:ext cx="2236510" cy="584775"/>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周りの風景や建造物と</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重ね合わされた情報</a:t>
            </a:r>
          </a:p>
        </p:txBody>
      </p:sp>
      <p:sp>
        <p:nvSpPr>
          <p:cNvPr id="186" name="テキスト ボックス 185">
            <a:extLst>
              <a:ext uri="{FF2B5EF4-FFF2-40B4-BE49-F238E27FC236}">
                <a16:creationId xmlns:a16="http://schemas.microsoft.com/office/drawing/2014/main" id="{E786BCA3-420F-A344-BCCB-E74436C0275D}"/>
              </a:ext>
            </a:extLst>
          </p:cNvPr>
          <p:cNvSpPr txBox="1"/>
          <p:nvPr/>
        </p:nvSpPr>
        <p:spPr>
          <a:xfrm>
            <a:off x="6179787" y="4949063"/>
            <a:ext cx="2108269" cy="584775"/>
          </a:xfrm>
          <a:prstGeom prst="rect">
            <a:avLst/>
          </a:prstGeom>
          <a:noFill/>
        </p:spPr>
        <p:txBody>
          <a:bodyPr wrap="none" rtlCol="0">
            <a:spAutoFit/>
          </a:bodyPr>
          <a:lstStyle/>
          <a:p>
            <a:r>
              <a:rPr kumimoji="1" lang="en-US" altLang="ja-JP" sz="1600" dirty="0">
                <a:latin typeface="Meiryo" panose="020B0604030504040204" pitchFamily="34" charset="-128"/>
                <a:ea typeface="Meiryo" panose="020B0604030504040204" pitchFamily="34" charset="-128"/>
              </a:rPr>
              <a:t>3D</a:t>
            </a:r>
            <a:r>
              <a:rPr kumimoji="1" lang="ja-JP" altLang="en-US" sz="1600">
                <a:latin typeface="Meiryo" panose="020B0604030504040204" pitchFamily="34" charset="-128"/>
                <a:ea typeface="Meiryo" panose="020B0604030504040204" pitchFamily="34" charset="-128"/>
              </a:rPr>
              <a:t>で描かれた</a:t>
            </a:r>
            <a:r>
              <a:rPr lang="ja-JP" altLang="en-US" sz="1600">
                <a:latin typeface="Meiryo" panose="020B0604030504040204" pitchFamily="34" charset="-128"/>
                <a:ea typeface="Meiryo" panose="020B0604030504040204" pitchFamily="34" charset="-128"/>
              </a:rPr>
              <a:t>地図や</a:t>
            </a:r>
            <a:endParaRPr lang="en-US" altLang="ja-JP" sz="1600" dirty="0">
              <a:latin typeface="Meiryo" panose="020B0604030504040204" pitchFamily="34" charset="-128"/>
              <a:ea typeface="Meiryo" panose="020B0604030504040204" pitchFamily="34" charset="-128"/>
            </a:endParaRPr>
          </a:p>
          <a:p>
            <a:r>
              <a:rPr kumimoji="1" lang="ja-JP" altLang="en-US" sz="1600">
                <a:latin typeface="Meiryo" panose="020B0604030504040204" pitchFamily="34" charset="-128"/>
                <a:ea typeface="Meiryo" panose="020B0604030504040204" pitchFamily="34" charset="-128"/>
              </a:rPr>
              <a:t>障害物や建物の情報</a:t>
            </a:r>
          </a:p>
        </p:txBody>
      </p:sp>
      <p:sp>
        <p:nvSpPr>
          <p:cNvPr id="187" name="テキスト ボックス 186">
            <a:extLst>
              <a:ext uri="{FF2B5EF4-FFF2-40B4-BE49-F238E27FC236}">
                <a16:creationId xmlns:a16="http://schemas.microsoft.com/office/drawing/2014/main" id="{88E000D6-C630-8541-8B27-4E2BCD4D3406}"/>
              </a:ext>
            </a:extLst>
          </p:cNvPr>
          <p:cNvSpPr txBox="1"/>
          <p:nvPr/>
        </p:nvSpPr>
        <p:spPr>
          <a:xfrm>
            <a:off x="6179787" y="2565672"/>
            <a:ext cx="2563522" cy="338554"/>
          </a:xfrm>
          <a:prstGeom prst="rect">
            <a:avLst/>
          </a:prstGeom>
          <a:noFill/>
        </p:spPr>
        <p:txBody>
          <a:bodyPr wrap="none" rtlCol="0">
            <a:spAutoFit/>
          </a:bodyPr>
          <a:lstStyle/>
          <a:p>
            <a:r>
              <a:rPr kumimoji="1" lang="ja-JP" altLang="en-US" sz="1600" b="1" dirty="0">
                <a:latin typeface="Meiryo" panose="020B0604030504040204" pitchFamily="34" charset="-128"/>
                <a:ea typeface="Meiryo" panose="020B0604030504040204" pitchFamily="34" charset="-128"/>
              </a:rPr>
              <a:t>仮想マシン</a:t>
            </a:r>
            <a:r>
              <a:rPr lang="en-US" altLang="ja-JP" sz="1600" b="1" dirty="0">
                <a:latin typeface="Meiryo" panose="020B0604030504040204" pitchFamily="34" charset="-128"/>
                <a:ea typeface="Meiryo" panose="020B0604030504040204" pitchFamily="34" charset="-128"/>
              </a:rPr>
              <a:t>/</a:t>
            </a:r>
            <a:r>
              <a:rPr lang="ja-JP" altLang="en-US" sz="1600" b="1" dirty="0">
                <a:latin typeface="Meiryo" panose="020B0604030504040204" pitchFamily="34" charset="-128"/>
                <a:ea typeface="Meiryo" panose="020B0604030504040204" pitchFamily="34" charset="-128"/>
              </a:rPr>
              <a:t>仮想システム</a:t>
            </a:r>
            <a:endParaRPr kumimoji="1" lang="ja-JP" altLang="en-US" sz="1600" b="1" dirty="0">
              <a:latin typeface="Meiryo" panose="020B0604030504040204" pitchFamily="34" charset="-128"/>
              <a:ea typeface="Meiryo" panose="020B0604030504040204" pitchFamily="34" charset="-128"/>
            </a:endParaRPr>
          </a:p>
        </p:txBody>
      </p:sp>
      <p:sp>
        <p:nvSpPr>
          <p:cNvPr id="188" name="テキスト ボックス 187">
            <a:extLst>
              <a:ext uri="{FF2B5EF4-FFF2-40B4-BE49-F238E27FC236}">
                <a16:creationId xmlns:a16="http://schemas.microsoft.com/office/drawing/2014/main" id="{B99FB13B-6BF0-0347-8554-985D4A95391C}"/>
              </a:ext>
            </a:extLst>
          </p:cNvPr>
          <p:cNvSpPr txBox="1"/>
          <p:nvPr/>
        </p:nvSpPr>
        <p:spPr>
          <a:xfrm>
            <a:off x="6168098" y="4296859"/>
            <a:ext cx="1005403" cy="338554"/>
          </a:xfrm>
          <a:prstGeom prst="rect">
            <a:avLst/>
          </a:prstGeom>
          <a:noFill/>
        </p:spPr>
        <p:txBody>
          <a:bodyPr wrap="none" rtlCol="0">
            <a:spAutoFit/>
          </a:bodyPr>
          <a:lstStyle/>
          <a:p>
            <a:r>
              <a:rPr kumimoji="1" lang="ja-JP" altLang="en-US" sz="1600" b="1">
                <a:latin typeface="Meiryo" panose="020B0604030504040204" pitchFamily="34" charset="-128"/>
                <a:ea typeface="Meiryo" panose="020B0604030504040204" pitchFamily="34" charset="-128"/>
              </a:rPr>
              <a:t>仮想現実</a:t>
            </a:r>
          </a:p>
        </p:txBody>
      </p:sp>
      <p:sp>
        <p:nvSpPr>
          <p:cNvPr id="189" name="テキスト ボックス 188">
            <a:extLst>
              <a:ext uri="{FF2B5EF4-FFF2-40B4-BE49-F238E27FC236}">
                <a16:creationId xmlns:a16="http://schemas.microsoft.com/office/drawing/2014/main" id="{299F15A9-E275-7247-AF81-C890EBA3A4F1}"/>
              </a:ext>
            </a:extLst>
          </p:cNvPr>
          <p:cNvSpPr txBox="1"/>
          <p:nvPr/>
        </p:nvSpPr>
        <p:spPr>
          <a:xfrm>
            <a:off x="6126535" y="5846589"/>
            <a:ext cx="1511952" cy="338554"/>
          </a:xfrm>
          <a:prstGeom prst="rect">
            <a:avLst/>
          </a:prstGeom>
          <a:noFill/>
        </p:spPr>
        <p:txBody>
          <a:bodyPr wrap="none" rtlCol="0">
            <a:spAutoFit/>
          </a:bodyPr>
          <a:lstStyle/>
          <a:p>
            <a:r>
              <a:rPr kumimoji="1" lang="ja-JP" altLang="en-US" sz="1600" b="1">
                <a:latin typeface="Meiryo" panose="020B0604030504040204" pitchFamily="34" charset="-128"/>
                <a:ea typeface="Meiryo" panose="020B0604030504040204" pitchFamily="34" charset="-128"/>
              </a:rPr>
              <a:t>仮想</a:t>
            </a:r>
            <a:r>
              <a:rPr lang="en-US" altLang="ja-JP" sz="1600" b="1" dirty="0">
                <a:latin typeface="Meiryo" panose="020B0604030504040204" pitchFamily="34" charset="-128"/>
                <a:ea typeface="Meiryo" panose="020B0604030504040204" pitchFamily="34" charset="-128"/>
              </a:rPr>
              <a:t>3</a:t>
            </a:r>
            <a:r>
              <a:rPr kumimoji="1" lang="en-US" altLang="ja-JP" sz="1600" b="1" dirty="0">
                <a:latin typeface="Meiryo" panose="020B0604030504040204" pitchFamily="34" charset="-128"/>
                <a:ea typeface="Meiryo" panose="020B0604030504040204" pitchFamily="34" charset="-128"/>
              </a:rPr>
              <a:t>D</a:t>
            </a:r>
            <a:r>
              <a:rPr kumimoji="1" lang="ja-JP" altLang="en-US" sz="1600" b="1">
                <a:latin typeface="Meiryo" panose="020B0604030504040204" pitchFamily="34" charset="-128"/>
                <a:ea typeface="Meiryo" panose="020B0604030504040204" pitchFamily="34" charset="-128"/>
              </a:rPr>
              <a:t>マップ</a:t>
            </a:r>
          </a:p>
        </p:txBody>
      </p:sp>
      <p:sp>
        <p:nvSpPr>
          <p:cNvPr id="190" name="正方形/長方形 189">
            <a:extLst>
              <a:ext uri="{FF2B5EF4-FFF2-40B4-BE49-F238E27FC236}">
                <a16:creationId xmlns:a16="http://schemas.microsoft.com/office/drawing/2014/main" id="{D15611C2-0728-354C-ABBA-7DCD331C56E6}"/>
              </a:ext>
            </a:extLst>
          </p:cNvPr>
          <p:cNvSpPr/>
          <p:nvPr/>
        </p:nvSpPr>
        <p:spPr>
          <a:xfrm>
            <a:off x="3342005" y="1318159"/>
            <a:ext cx="1122434" cy="495239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2" name="右矢印 191">
            <a:extLst>
              <a:ext uri="{FF2B5EF4-FFF2-40B4-BE49-F238E27FC236}">
                <a16:creationId xmlns:a16="http://schemas.microsoft.com/office/drawing/2014/main" id="{45595230-39E7-8846-85E9-B7000C795582}"/>
              </a:ext>
            </a:extLst>
          </p:cNvPr>
          <p:cNvSpPr/>
          <p:nvPr/>
        </p:nvSpPr>
        <p:spPr>
          <a:xfrm>
            <a:off x="3154467" y="3931451"/>
            <a:ext cx="1662567"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3" name="右矢印 192">
            <a:extLst>
              <a:ext uri="{FF2B5EF4-FFF2-40B4-BE49-F238E27FC236}">
                <a16:creationId xmlns:a16="http://schemas.microsoft.com/office/drawing/2014/main" id="{A01740B0-983F-3C4F-B090-2B3B6AB94501}"/>
              </a:ext>
            </a:extLst>
          </p:cNvPr>
          <p:cNvSpPr/>
          <p:nvPr/>
        </p:nvSpPr>
        <p:spPr>
          <a:xfrm rot="19941563">
            <a:off x="3104071" y="2806053"/>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4" name="右矢印 193">
            <a:extLst>
              <a:ext uri="{FF2B5EF4-FFF2-40B4-BE49-F238E27FC236}">
                <a16:creationId xmlns:a16="http://schemas.microsoft.com/office/drawing/2014/main" id="{BA6A2157-C6C9-E642-807D-213655DC0EDE}"/>
              </a:ext>
            </a:extLst>
          </p:cNvPr>
          <p:cNvSpPr/>
          <p:nvPr/>
        </p:nvSpPr>
        <p:spPr>
          <a:xfrm rot="1658437" flipV="1">
            <a:off x="3083878" y="4989146"/>
            <a:ext cx="1813050" cy="35034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1" name="テキスト ボックス 190">
            <a:extLst>
              <a:ext uri="{FF2B5EF4-FFF2-40B4-BE49-F238E27FC236}">
                <a16:creationId xmlns:a16="http://schemas.microsoft.com/office/drawing/2014/main" id="{CC0818D5-9C10-4D47-8CFF-C793C225E5A8}"/>
              </a:ext>
            </a:extLst>
          </p:cNvPr>
          <p:cNvSpPr txBox="1"/>
          <p:nvPr/>
        </p:nvSpPr>
        <p:spPr>
          <a:xfrm>
            <a:off x="3626223" y="1593753"/>
            <a:ext cx="553998" cy="4401205"/>
          </a:xfrm>
          <a:prstGeom prst="rect">
            <a:avLst/>
          </a:prstGeom>
          <a:noFill/>
        </p:spPr>
        <p:txBody>
          <a:bodyPr vert="eaVert" wrap="none" rtlCol="0">
            <a:spAutoFit/>
          </a:bodyPr>
          <a:lstStyle/>
          <a:p>
            <a:pPr algn="ctr"/>
            <a:r>
              <a:rPr kumimoji="1" lang="ja-JP" altLang="en-US" sz="2400" dirty="0">
                <a:solidFill>
                  <a:schemeClr val="bg1"/>
                </a:solidFill>
                <a:latin typeface="Meiryo" panose="020B0604030504040204" pitchFamily="34" charset="-128"/>
                <a:ea typeface="Meiryo" panose="020B0604030504040204" pitchFamily="34" charset="-128"/>
              </a:rPr>
              <a:t>仮想化を実現するソフトウエア</a:t>
            </a:r>
          </a:p>
        </p:txBody>
      </p:sp>
    </p:spTree>
    <p:extLst>
      <p:ext uri="{BB962C8B-B14F-4D97-AF65-F5344CB8AC3E}">
        <p14:creationId xmlns:p14="http://schemas.microsoft.com/office/powerpoint/2010/main" val="1628236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eiryo" panose="020B0604030504040204" pitchFamily="34" charset="-128"/>
              <a:ea typeface="Meiryo" panose="020B0604030504040204" pitchFamily="34" charset="-128"/>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21" name="テキスト ボックス 20"/>
          <p:cNvSpPr txBox="1"/>
          <p:nvPr/>
        </p:nvSpPr>
        <p:spPr>
          <a:xfrm>
            <a:off x="3094672" y="5876850"/>
            <a:ext cx="2954656" cy="461665"/>
          </a:xfrm>
          <a:prstGeom prst="rect">
            <a:avLst/>
          </a:prstGeom>
          <a:noFill/>
          <a:effectLst/>
        </p:spPr>
        <p:txBody>
          <a:bodyPr wrap="none" rtlCol="0">
            <a:spAutoFit/>
          </a:bodyPr>
          <a:lstStyle/>
          <a:p>
            <a:pPr algn="ctr"/>
            <a:r>
              <a:rPr kumimoji="1" lang="ja-JP" altLang="en-US" sz="2400" dirty="0">
                <a:solidFill>
                  <a:srgbClr val="000090"/>
                </a:solidFill>
                <a:latin typeface="Meiryo" panose="020B0604030504040204" pitchFamily="34" charset="-128"/>
                <a:ea typeface="Meiryo" panose="020B0604030504040204" pitchFamily="34" charset="-128"/>
                <a:cs typeface="ＤＦＰ太丸ゴシック体"/>
              </a:rPr>
              <a:t>物理資源・物理機械</a:t>
            </a: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a:solidFill>
                  <a:srgbClr val="008000"/>
                </a:solidFill>
                <a:effectLst/>
                <a:latin typeface="Meiryo" panose="020B0604030504040204" pitchFamily="34" charset="-128"/>
                <a:ea typeface="Meiryo" panose="020B0604030504040204" pitchFamily="34" charset="-128"/>
                <a:cs typeface="ＤＦＰ太丸ゴシック体"/>
              </a:rPr>
              <a:t>サーバーの仮想化</a:t>
            </a:r>
            <a:endParaRPr kumimoji="1" lang="en-US" altLang="ja-JP" sz="1600" dirty="0">
              <a:solidFill>
                <a:srgbClr val="008000"/>
              </a:solidFill>
              <a:effectLst/>
              <a:latin typeface="Meiryo" panose="020B0604030504040204" pitchFamily="34" charset="-128"/>
              <a:ea typeface="Meiryo" panose="020B0604030504040204" pitchFamily="34" charset="-128"/>
              <a:cs typeface="ＤＦＰ太丸ゴシック体"/>
            </a:endParaRPr>
          </a:p>
        </p:txBody>
      </p:sp>
      <p:sp>
        <p:nvSpPr>
          <p:cNvPr id="24" name="テキスト ボックス 23"/>
          <p:cNvSpPr txBox="1"/>
          <p:nvPr/>
        </p:nvSpPr>
        <p:spPr>
          <a:xfrm>
            <a:off x="3556337" y="1194525"/>
            <a:ext cx="2031325" cy="338554"/>
          </a:xfrm>
          <a:prstGeom prst="rect">
            <a:avLst/>
          </a:prstGeom>
          <a:noFill/>
          <a:effectLst/>
        </p:spPr>
        <p:txBody>
          <a:bodyPr wrap="none" rtlCol="0">
            <a:spAutoFit/>
          </a:bodyPr>
          <a:lstStyle/>
          <a:p>
            <a:pPr algn="ctr"/>
            <a:r>
              <a:rPr kumimoji="1" lang="ja-JP" altLang="en-US" sz="1600" dirty="0">
                <a:solidFill>
                  <a:srgbClr val="3366FF"/>
                </a:solidFill>
                <a:effectLst/>
                <a:latin typeface="Meiryo" panose="020B0604030504040204" pitchFamily="34" charset="-128"/>
                <a:ea typeface="Meiryo" panose="020B0604030504040204" pitchFamily="34" charset="-128"/>
                <a:cs typeface="ＤＦＰ太丸ゴシック体"/>
              </a:rPr>
              <a:t>ストレージの仮想化</a:t>
            </a:r>
            <a:endParaRPr kumimoji="1" lang="en-US" altLang="ja-JP" sz="1600" dirty="0">
              <a:solidFill>
                <a:srgbClr val="3366FF"/>
              </a:solidFill>
              <a:effectLst/>
              <a:latin typeface="Meiryo" panose="020B0604030504040204" pitchFamily="34" charset="-128"/>
              <a:ea typeface="Meiryo" panose="020B0604030504040204" pitchFamily="34" charset="-128"/>
              <a:cs typeface="ＤＦＰ太丸ゴシック体"/>
            </a:endParaRPr>
          </a:p>
        </p:txBody>
      </p:sp>
      <p:sp>
        <p:nvSpPr>
          <p:cNvPr id="25" name="テキスト ボックス 24"/>
          <p:cNvSpPr txBox="1"/>
          <p:nvPr/>
        </p:nvSpPr>
        <p:spPr>
          <a:xfrm>
            <a:off x="5917210" y="1042125"/>
            <a:ext cx="2236510" cy="584775"/>
          </a:xfrm>
          <a:prstGeom prst="rect">
            <a:avLst/>
          </a:prstGeom>
          <a:noFill/>
          <a:effectLst/>
        </p:spPr>
        <p:txBody>
          <a:bodyPr wrap="none" rtlCol="0">
            <a:spAutoFit/>
          </a:bodyPr>
          <a:lstStyle/>
          <a:p>
            <a:pPr algn="ctr"/>
            <a:r>
              <a:rPr kumimoji="1" lang="en-US" altLang="ja-JP" sz="1600" dirty="0">
                <a:solidFill>
                  <a:srgbClr val="800000"/>
                </a:solidFill>
                <a:effectLst/>
                <a:latin typeface="Meiryo" panose="020B0604030504040204" pitchFamily="34" charset="-128"/>
                <a:ea typeface="Meiryo" panose="020B0604030504040204" pitchFamily="34" charset="-128"/>
                <a:cs typeface="ＤＦＰ太丸ゴシック体"/>
              </a:rPr>
              <a:t>Java</a:t>
            </a:r>
            <a:r>
              <a:rPr kumimoji="1" lang="ja-JP" altLang="en-US" sz="1600" dirty="0">
                <a:solidFill>
                  <a:srgbClr val="800000"/>
                </a:solidFill>
                <a:effectLst/>
                <a:latin typeface="Meiryo" panose="020B0604030504040204" pitchFamily="34" charset="-128"/>
                <a:ea typeface="Meiryo" panose="020B0604030504040204" pitchFamily="34" charset="-128"/>
                <a:cs typeface="ＤＦＰ太丸ゴシック体"/>
              </a:rPr>
              <a:t>仮想マシン</a:t>
            </a:r>
            <a:endParaRPr kumimoji="1" lang="en-US" altLang="ja-JP" sz="1600" dirty="0">
              <a:solidFill>
                <a:srgbClr val="800000"/>
              </a:solidFill>
              <a:effectLst/>
              <a:latin typeface="Meiryo" panose="020B0604030504040204" pitchFamily="34" charset="-128"/>
              <a:ea typeface="Meiryo" panose="020B0604030504040204" pitchFamily="34" charset="-128"/>
              <a:cs typeface="ＤＦＰ太丸ゴシック体"/>
            </a:endParaRPr>
          </a:p>
          <a:p>
            <a:pPr algn="ctr"/>
            <a:r>
              <a:rPr kumimoji="1" lang="ja-JP" altLang="en-US" sz="1600" dirty="0">
                <a:solidFill>
                  <a:srgbClr val="800000"/>
                </a:solidFill>
                <a:effectLst/>
                <a:latin typeface="Meiryo" panose="020B0604030504040204" pitchFamily="34" charset="-128"/>
                <a:ea typeface="Meiryo" panose="020B0604030504040204" pitchFamily="34" charset="-128"/>
                <a:cs typeface="ＤＦＰ太丸ゴシック体"/>
              </a:rPr>
              <a:t>データベースの仮想化</a:t>
            </a:r>
            <a:endParaRPr kumimoji="1" lang="en-US" altLang="ja-JP" sz="1600" dirty="0">
              <a:solidFill>
                <a:srgbClr val="800000"/>
              </a:solidFill>
              <a:effectLst/>
              <a:latin typeface="Meiryo" panose="020B0604030504040204" pitchFamily="34" charset="-128"/>
              <a:ea typeface="Meiryo" panose="020B0604030504040204" pitchFamily="34" charset="-128"/>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panose="020B0604030504040204" pitchFamily="34" charset="-128"/>
              <a:ea typeface="Meiryo" panose="020B0604030504040204" pitchFamily="34" charset="-128"/>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rPr>
              <a:t>パーティショニング</a:t>
            </a:r>
            <a:endParaRPr kumimoji="0" lang="en-US" altLang="ja-JP"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a:solidFill>
                  <a:srgbClr val="FFFFFF"/>
                </a:solidFill>
                <a:latin typeface="Meiryo" panose="020B0604030504040204" pitchFamily="34" charset="-128"/>
                <a:ea typeface="Meiryo" panose="020B0604030504040204" pitchFamily="34" charset="-128"/>
                <a:cs typeface="ＤＦＰ太丸ゴシック体"/>
              </a:rPr>
              <a:t>分　割</a:t>
            </a:r>
            <a:endParaRPr kumimoji="0" lang="ja-JP" altLang="en-US" sz="18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rPr>
              <a:t>アグリゲーション</a:t>
            </a:r>
            <a:endParaRPr kumimoji="0" lang="en-US" altLang="ja-JP"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a:solidFill>
                  <a:srgbClr val="FFFFFF"/>
                </a:solidFill>
                <a:latin typeface="Meiryo" panose="020B0604030504040204" pitchFamily="34" charset="-128"/>
                <a:ea typeface="Meiryo" panose="020B0604030504040204" pitchFamily="34" charset="-128"/>
                <a:cs typeface="ＤＦＰ太丸ゴシック体"/>
              </a:rPr>
              <a:t>集　約</a:t>
            </a:r>
            <a:endParaRPr kumimoji="0" lang="ja-JP" altLang="en-US" sz="16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rPr>
              <a:t>エミュレーション</a:t>
            </a:r>
            <a:endParaRPr kumimoji="0" lang="en-US" altLang="ja-JP" sz="12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rgbClr val="FFFFFF"/>
                </a:solidFill>
                <a:effectLst/>
                <a:latin typeface="Meiryo" panose="020B0604030504040204" pitchFamily="34" charset="-128"/>
                <a:ea typeface="Meiryo" panose="020B0604030504040204" pitchFamily="34" charset="-128"/>
                <a:cs typeface="ＤＦＰ太丸ゴシック体"/>
              </a:rPr>
              <a:t>模　倣</a:t>
            </a:r>
          </a:p>
        </p:txBody>
      </p:sp>
      <p:sp>
        <p:nvSpPr>
          <p:cNvPr id="22" name="テキスト ボックス 21"/>
          <p:cNvSpPr txBox="1"/>
          <p:nvPr/>
        </p:nvSpPr>
        <p:spPr>
          <a:xfrm>
            <a:off x="2848836" y="2828850"/>
            <a:ext cx="3446328" cy="461665"/>
          </a:xfrm>
          <a:prstGeom prst="rect">
            <a:avLst/>
          </a:prstGeom>
          <a:noFill/>
          <a:effectLst/>
        </p:spPr>
        <p:txBody>
          <a:bodyPr wrap="none" rtlCol="0">
            <a:spAutoFit/>
          </a:bodyPr>
          <a:lstStyle/>
          <a:p>
            <a:pPr algn="ctr"/>
            <a:r>
              <a:rPr kumimoji="1" lang="ja-JP" altLang="en-US" sz="2400" dirty="0">
                <a:solidFill>
                  <a:srgbClr val="FF6600"/>
                </a:solidFill>
                <a:effectLst/>
                <a:latin typeface="Meiryo" panose="020B0604030504040204" pitchFamily="34" charset="-128"/>
                <a:ea typeface="Meiryo" panose="020B0604030504040204" pitchFamily="34" charset="-128"/>
                <a:cs typeface="ＤＦＰ太丸ゴシック体"/>
              </a:rPr>
              <a:t>仮想化</a:t>
            </a:r>
            <a:r>
              <a:rPr kumimoji="1" lang="en-US" altLang="ja-JP" sz="2400" dirty="0">
                <a:solidFill>
                  <a:srgbClr val="FF6600"/>
                </a:solidFill>
                <a:effectLst/>
                <a:latin typeface="Meiryo" panose="020B0604030504040204" pitchFamily="34" charset="-128"/>
                <a:ea typeface="Meiryo" panose="020B0604030504040204" pitchFamily="34" charset="-128"/>
                <a:cs typeface="ＤＦＰ太丸ゴシック体"/>
              </a:rPr>
              <a:t> (Virtualization)</a:t>
            </a:r>
            <a:endParaRPr kumimoji="1" lang="ja-JP" altLang="en-US" sz="2400" dirty="0">
              <a:solidFill>
                <a:srgbClr val="FF6600"/>
              </a:solidFill>
              <a:effectLst/>
              <a:latin typeface="Meiryo" panose="020B0604030504040204" pitchFamily="34" charset="-128"/>
              <a:ea typeface="Meiryo" panose="020B0604030504040204" pitchFamily="34" charset="-128"/>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ひとつの物理資源を</a:t>
            </a:r>
            <a:endParaRPr kumimoji="1" lang="en-US" altLang="ja-JP" sz="1400" dirty="0">
              <a:solidFill>
                <a:srgbClr val="FF6600"/>
              </a:solidFill>
              <a:effectLst/>
              <a:latin typeface="Meiryo" panose="020B0604030504040204" pitchFamily="34" charset="-128"/>
              <a:ea typeface="Meiryo" panose="020B0604030504040204" pitchFamily="34" charset="-128"/>
              <a:cs typeface="ＤＦＰ太丸ゴシック体"/>
            </a:endParaRPr>
          </a:p>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複数の仮想資源に分割</a:t>
            </a: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複数の物理資源を</a:t>
            </a:r>
            <a:endParaRPr kumimoji="1" lang="en-US" altLang="ja-JP" sz="1400" dirty="0">
              <a:solidFill>
                <a:srgbClr val="FF6600"/>
              </a:solidFill>
              <a:effectLst/>
              <a:latin typeface="Meiryo" panose="020B0604030504040204" pitchFamily="34" charset="-128"/>
              <a:ea typeface="Meiryo" panose="020B0604030504040204" pitchFamily="34" charset="-128"/>
              <a:cs typeface="ＤＦＰ太丸ゴシック体"/>
            </a:endParaRPr>
          </a:p>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ひとつの仮想資源に分割</a:t>
            </a:r>
          </a:p>
        </p:txBody>
      </p:sp>
      <p:sp>
        <p:nvSpPr>
          <p:cNvPr id="32" name="テキスト ボックス 31"/>
          <p:cNvSpPr txBox="1"/>
          <p:nvPr/>
        </p:nvSpPr>
        <p:spPr>
          <a:xfrm>
            <a:off x="5943600" y="4124250"/>
            <a:ext cx="2159567" cy="523220"/>
          </a:xfrm>
          <a:prstGeom prst="rect">
            <a:avLst/>
          </a:prstGeom>
          <a:noFill/>
          <a:effectLst/>
        </p:spPr>
        <p:txBody>
          <a:bodyPr wrap="none" rtlCol="0">
            <a:spAutoFit/>
          </a:bodyPr>
          <a:lstStyle/>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ある物理資源を</a:t>
            </a:r>
          </a:p>
          <a:p>
            <a:pPr algn="ctr"/>
            <a:r>
              <a:rPr kumimoji="1" lang="ja-JP" altLang="en-US" sz="1400" dirty="0">
                <a:solidFill>
                  <a:srgbClr val="FF6600"/>
                </a:solidFill>
                <a:effectLst/>
                <a:latin typeface="Meiryo" panose="020B0604030504040204" pitchFamily="34" charset="-128"/>
                <a:ea typeface="Meiryo" panose="020B0604030504040204" pitchFamily="34" charset="-128"/>
                <a:cs typeface="ＤＦＰ太丸ゴシック体"/>
              </a:rPr>
              <a:t>異なる資源に見せかける</a:t>
            </a:r>
            <a:endParaRPr kumimoji="1" lang="en-US" altLang="ja-JP" sz="1400" dirty="0">
              <a:solidFill>
                <a:srgbClr val="FF6600"/>
              </a:solidFill>
              <a:effectLst/>
              <a:latin typeface="Meiryo" panose="020B0604030504040204" pitchFamily="34" charset="-128"/>
              <a:ea typeface="Meiryo" panose="020B0604030504040204" pitchFamily="34" charset="-128"/>
              <a:cs typeface="ＤＦＰ太丸ゴシック体"/>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dirty="0">
                <a:effectLst/>
              </a:rPr>
              <a:t>仮想化の</a:t>
            </a:r>
            <a:r>
              <a:rPr kumimoji="1" lang="en-US" altLang="ja-JP" dirty="0">
                <a:effectLst/>
              </a:rPr>
              <a:t>3</a:t>
            </a:r>
            <a:r>
              <a:rPr kumimoji="1" lang="ja-JP" altLang="en-US" dirty="0">
                <a:effectLst/>
              </a:rPr>
              <a:t>つのタイプ</a:t>
            </a:r>
          </a:p>
        </p:txBody>
      </p:sp>
    </p:spTree>
    <p:extLst>
      <p:ext uri="{BB962C8B-B14F-4D97-AF65-F5344CB8AC3E}">
        <p14:creationId xmlns:p14="http://schemas.microsoft.com/office/powerpoint/2010/main" val="2087968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正方形/長方形 327">
            <a:extLst>
              <a:ext uri="{FF2B5EF4-FFF2-40B4-BE49-F238E27FC236}">
                <a16:creationId xmlns:a16="http://schemas.microsoft.com/office/drawing/2014/main" id="{1FE82612-DD40-BA49-BB61-2C339D94F125}"/>
              </a:ext>
            </a:extLst>
          </p:cNvPr>
          <p:cNvSpPr/>
          <p:nvPr/>
        </p:nvSpPr>
        <p:spPr>
          <a:xfrm>
            <a:off x="1299823" y="2989829"/>
            <a:ext cx="6696744" cy="1656184"/>
          </a:xfrm>
          <a:prstGeom prst="rect">
            <a:avLst/>
          </a:prstGeom>
          <a:solidFill>
            <a:srgbClr val="E46C0A">
              <a:alpha val="50196"/>
            </a:srgbClr>
          </a:solidFill>
          <a:ln>
            <a:noFill/>
          </a:ln>
          <a:effectLst>
            <a:outerShdw blurRad="50800" dist="38100" dir="2700000" algn="tl" rotWithShape="0">
              <a:prstClr val="black">
                <a:alpha val="40000"/>
              </a:prstClr>
            </a:outerShdw>
          </a:effectLst>
          <a:scene3d>
            <a:camera prst="isometricOffAxis2Top"/>
            <a:lightRig rig="balanced" dir="t"/>
          </a:scene3d>
          <a:sp3d>
            <a:bevelT w="0" h="635000"/>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リーフォーム 5">
            <a:extLst>
              <a:ext uri="{FF2B5EF4-FFF2-40B4-BE49-F238E27FC236}">
                <a16:creationId xmlns:a16="http://schemas.microsoft.com/office/drawing/2014/main" id="{9BF984A6-BD1F-6247-A24E-C6EFC1DBF132}"/>
              </a:ext>
            </a:extLst>
          </p:cNvPr>
          <p:cNvSpPr/>
          <p:nvPr/>
        </p:nvSpPr>
        <p:spPr>
          <a:xfrm>
            <a:off x="971600" y="2148684"/>
            <a:ext cx="1956863" cy="1504471"/>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Lst>
            <a:ahLst/>
            <a:cxnLst>
              <a:cxn ang="0">
                <a:pos x="connsiteX0" y="connsiteY0"/>
              </a:cxn>
              <a:cxn ang="0">
                <a:pos x="connsiteX1" y="connsiteY1"/>
              </a:cxn>
              <a:cxn ang="0">
                <a:pos x="connsiteX2" y="connsiteY2"/>
              </a:cxn>
            </a:cxnLst>
            <a:rect l="l" t="t" r="r" b="b"/>
            <a:pathLst>
              <a:path w="1939102" h="1495246">
                <a:moveTo>
                  <a:pt x="0" y="0"/>
                </a:moveTo>
                <a:lnTo>
                  <a:pt x="1805797" y="1495246"/>
                </a:lnTo>
                <a:lnTo>
                  <a:pt x="1939102" y="307659"/>
                </a:lnTo>
              </a:path>
            </a:pathLst>
          </a:custGeom>
          <a:solidFill>
            <a:srgbClr val="93CDDD">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9D40DA9-2597-7C4D-B477-CFD77A06F65C}"/>
              </a:ext>
            </a:extLst>
          </p:cNvPr>
          <p:cNvSpPr>
            <a:spLocks noGrp="1"/>
          </p:cNvSpPr>
          <p:nvPr>
            <p:ph type="title"/>
          </p:nvPr>
        </p:nvSpPr>
        <p:spPr>
          <a:xfrm>
            <a:off x="230400" y="266400"/>
            <a:ext cx="8686800" cy="416221"/>
          </a:xfrm>
        </p:spPr>
        <p:txBody>
          <a:bodyPr lIns="0" rIns="0"/>
          <a:lstStyle/>
          <a:p>
            <a:r>
              <a:rPr kumimoji="1" lang="ja-JP" altLang="en-US" sz="2700"/>
              <a:t>「インフラのソフトウエア化」の意味・仮想化</a:t>
            </a:r>
            <a:r>
              <a:rPr kumimoji="1" lang="ja-JP" altLang="en-US" sz="2700" dirty="0"/>
              <a:t>の役割</a:t>
            </a:r>
          </a:p>
        </p:txBody>
      </p:sp>
      <p:sp>
        <p:nvSpPr>
          <p:cNvPr id="4" name="正方形/長方形 3">
            <a:extLst>
              <a:ext uri="{FF2B5EF4-FFF2-40B4-BE49-F238E27FC236}">
                <a16:creationId xmlns:a16="http://schemas.microsoft.com/office/drawing/2014/main" id="{D87AC9FD-B8DD-5248-B94C-AACA3AA4243B}"/>
              </a:ext>
            </a:extLst>
          </p:cNvPr>
          <p:cNvSpPr/>
          <p:nvPr/>
        </p:nvSpPr>
        <p:spPr>
          <a:xfrm>
            <a:off x="1237538" y="873407"/>
            <a:ext cx="2160240" cy="165618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a:scene3d>
            <a:camera prst="isometricOffAxis2Top"/>
            <a:lightRig rig="balanced" dir="t"/>
          </a:scene3d>
          <a:sp3d>
            <a:bevelT w="0" h="381000"/>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8" name="フリーフォーム 417">
            <a:extLst>
              <a:ext uri="{FF2B5EF4-FFF2-40B4-BE49-F238E27FC236}">
                <a16:creationId xmlns:a16="http://schemas.microsoft.com/office/drawing/2014/main" id="{7C00ED84-ADAD-6C45-95EF-96F3A023B1B4}"/>
              </a:ext>
            </a:extLst>
          </p:cNvPr>
          <p:cNvSpPr/>
          <p:nvPr/>
        </p:nvSpPr>
        <p:spPr>
          <a:xfrm>
            <a:off x="2793936" y="2003918"/>
            <a:ext cx="853395" cy="1660740"/>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 name="connsiteX0" fmla="*/ 0 w 1805797"/>
              <a:gd name="connsiteY0" fmla="*/ 149595 h 1644841"/>
              <a:gd name="connsiteX1" fmla="*/ 1805797 w 1805797"/>
              <a:gd name="connsiteY1" fmla="*/ 1644841 h 1644841"/>
              <a:gd name="connsiteX2" fmla="*/ 1466106 w 1805797"/>
              <a:gd name="connsiteY2" fmla="*/ 0 h 1644841"/>
              <a:gd name="connsiteX0" fmla="*/ 0 w 1059262"/>
              <a:gd name="connsiteY0" fmla="*/ 446810 h 1644841"/>
              <a:gd name="connsiteX1" fmla="*/ 1059262 w 1059262"/>
              <a:gd name="connsiteY1" fmla="*/ 1644841 h 1644841"/>
              <a:gd name="connsiteX2" fmla="*/ 719571 w 1059262"/>
              <a:gd name="connsiteY2" fmla="*/ 0 h 1644841"/>
              <a:gd name="connsiteX0" fmla="*/ 126078 w 845650"/>
              <a:gd name="connsiteY0" fmla="*/ 446810 h 1650557"/>
              <a:gd name="connsiteX1" fmla="*/ 0 w 845650"/>
              <a:gd name="connsiteY1" fmla="*/ 1650557 h 1650557"/>
              <a:gd name="connsiteX2" fmla="*/ 845649 w 845650"/>
              <a:gd name="connsiteY2" fmla="*/ 0 h 1650557"/>
            </a:gdLst>
            <a:ahLst/>
            <a:cxnLst>
              <a:cxn ang="0">
                <a:pos x="connsiteX0" y="connsiteY0"/>
              </a:cxn>
              <a:cxn ang="0">
                <a:pos x="connsiteX1" y="connsiteY1"/>
              </a:cxn>
              <a:cxn ang="0">
                <a:pos x="connsiteX2" y="connsiteY2"/>
              </a:cxn>
            </a:cxnLst>
            <a:rect l="l" t="t" r="r" b="b"/>
            <a:pathLst>
              <a:path w="845650" h="1650557">
                <a:moveTo>
                  <a:pt x="126078" y="446810"/>
                </a:moveTo>
                <a:lnTo>
                  <a:pt x="0" y="1650557"/>
                </a:lnTo>
                <a:lnTo>
                  <a:pt x="845649" y="0"/>
                </a:lnTo>
              </a:path>
            </a:pathLst>
          </a:custGeom>
          <a:solidFill>
            <a:schemeClr val="accent1">
              <a:lumMod val="20000"/>
              <a:lumOff val="80000"/>
              <a:alpha val="50196"/>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9" name="フリーフォーム 418">
            <a:extLst>
              <a:ext uri="{FF2B5EF4-FFF2-40B4-BE49-F238E27FC236}">
                <a16:creationId xmlns:a16="http://schemas.microsoft.com/office/drawing/2014/main" id="{9B5B60E4-A1E5-D44E-A586-EC1501200CE2}"/>
              </a:ext>
            </a:extLst>
          </p:cNvPr>
          <p:cNvSpPr/>
          <p:nvPr/>
        </p:nvSpPr>
        <p:spPr>
          <a:xfrm>
            <a:off x="3214468" y="2499491"/>
            <a:ext cx="1956863" cy="1435460"/>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 name="connsiteX0" fmla="*/ 0 w 1939102"/>
              <a:gd name="connsiteY0" fmla="*/ 0 h 1426658"/>
              <a:gd name="connsiteX1" fmla="*/ 1247320 w 1939102"/>
              <a:gd name="connsiteY1" fmla="*/ 1426658 h 1426658"/>
              <a:gd name="connsiteX2" fmla="*/ 1939102 w 1939102"/>
              <a:gd name="connsiteY2" fmla="*/ 307659 h 1426658"/>
            </a:gdLst>
            <a:ahLst/>
            <a:cxnLst>
              <a:cxn ang="0">
                <a:pos x="connsiteX0" y="connsiteY0"/>
              </a:cxn>
              <a:cxn ang="0">
                <a:pos x="connsiteX1" y="connsiteY1"/>
              </a:cxn>
              <a:cxn ang="0">
                <a:pos x="connsiteX2" y="connsiteY2"/>
              </a:cxn>
            </a:cxnLst>
            <a:rect l="l" t="t" r="r" b="b"/>
            <a:pathLst>
              <a:path w="1939102" h="1426658">
                <a:moveTo>
                  <a:pt x="0" y="0"/>
                </a:moveTo>
                <a:lnTo>
                  <a:pt x="1247320" y="1426658"/>
                </a:lnTo>
                <a:lnTo>
                  <a:pt x="1939102" y="307659"/>
                </a:lnTo>
              </a:path>
            </a:pathLst>
          </a:custGeom>
          <a:solidFill>
            <a:srgbClr val="93CDDD">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0" name="フリーフォーム 419">
            <a:extLst>
              <a:ext uri="{FF2B5EF4-FFF2-40B4-BE49-F238E27FC236}">
                <a16:creationId xmlns:a16="http://schemas.microsoft.com/office/drawing/2014/main" id="{9ED38651-5691-9448-8E88-2B3D80DBDE0E}"/>
              </a:ext>
            </a:extLst>
          </p:cNvPr>
          <p:cNvSpPr/>
          <p:nvPr/>
        </p:nvSpPr>
        <p:spPr>
          <a:xfrm>
            <a:off x="4484714" y="2354724"/>
            <a:ext cx="1405483" cy="1580227"/>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 name="connsiteX0" fmla="*/ 0 w 1805797"/>
              <a:gd name="connsiteY0" fmla="*/ 149595 h 1644841"/>
              <a:gd name="connsiteX1" fmla="*/ 1805797 w 1805797"/>
              <a:gd name="connsiteY1" fmla="*/ 1644841 h 1644841"/>
              <a:gd name="connsiteX2" fmla="*/ 1466106 w 1805797"/>
              <a:gd name="connsiteY2" fmla="*/ 0 h 1644841"/>
              <a:gd name="connsiteX0" fmla="*/ 0 w 1059262"/>
              <a:gd name="connsiteY0" fmla="*/ 446810 h 1644841"/>
              <a:gd name="connsiteX1" fmla="*/ 1059262 w 1059262"/>
              <a:gd name="connsiteY1" fmla="*/ 1644841 h 1644841"/>
              <a:gd name="connsiteX2" fmla="*/ 719571 w 1059262"/>
              <a:gd name="connsiteY2" fmla="*/ 0 h 1644841"/>
              <a:gd name="connsiteX0" fmla="*/ 126078 w 845650"/>
              <a:gd name="connsiteY0" fmla="*/ 446810 h 1650557"/>
              <a:gd name="connsiteX1" fmla="*/ 0 w 845650"/>
              <a:gd name="connsiteY1" fmla="*/ 1650557 h 1650557"/>
              <a:gd name="connsiteX2" fmla="*/ 845649 w 845650"/>
              <a:gd name="connsiteY2" fmla="*/ 0 h 1650557"/>
              <a:gd name="connsiteX0" fmla="*/ 673157 w 1392728"/>
              <a:gd name="connsiteY0" fmla="*/ 446810 h 1570538"/>
              <a:gd name="connsiteX1" fmla="*/ 0 w 1392728"/>
              <a:gd name="connsiteY1" fmla="*/ 1570538 h 1570538"/>
              <a:gd name="connsiteX2" fmla="*/ 1392728 w 1392728"/>
              <a:gd name="connsiteY2" fmla="*/ 0 h 1570538"/>
            </a:gdLst>
            <a:ahLst/>
            <a:cxnLst>
              <a:cxn ang="0">
                <a:pos x="connsiteX0" y="connsiteY0"/>
              </a:cxn>
              <a:cxn ang="0">
                <a:pos x="connsiteX1" y="connsiteY1"/>
              </a:cxn>
              <a:cxn ang="0">
                <a:pos x="connsiteX2" y="connsiteY2"/>
              </a:cxn>
            </a:cxnLst>
            <a:rect l="l" t="t" r="r" b="b"/>
            <a:pathLst>
              <a:path w="1392728" h="1570538">
                <a:moveTo>
                  <a:pt x="673157" y="446810"/>
                </a:moveTo>
                <a:lnTo>
                  <a:pt x="0" y="1570538"/>
                </a:lnTo>
                <a:lnTo>
                  <a:pt x="1392728" y="0"/>
                </a:lnTo>
              </a:path>
            </a:pathLst>
          </a:custGeom>
          <a:solidFill>
            <a:schemeClr val="accent1">
              <a:lumMod val="20000"/>
              <a:lumOff val="80000"/>
              <a:alpha val="50196"/>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1" name="フリーフォーム 420">
            <a:extLst>
              <a:ext uri="{FF2B5EF4-FFF2-40B4-BE49-F238E27FC236}">
                <a16:creationId xmlns:a16="http://schemas.microsoft.com/office/drawing/2014/main" id="{23AE89E7-8F5F-FE4A-A60C-D5B1C8D88F42}"/>
              </a:ext>
            </a:extLst>
          </p:cNvPr>
          <p:cNvSpPr/>
          <p:nvPr/>
        </p:nvSpPr>
        <p:spPr>
          <a:xfrm>
            <a:off x="5501663" y="2847180"/>
            <a:ext cx="1956863" cy="1377950"/>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 name="connsiteX0" fmla="*/ 0 w 1939102"/>
              <a:gd name="connsiteY0" fmla="*/ 0 h 1369501"/>
              <a:gd name="connsiteX1" fmla="*/ 745830 w 1939102"/>
              <a:gd name="connsiteY1" fmla="*/ 1369501 h 1369501"/>
              <a:gd name="connsiteX2" fmla="*/ 1939102 w 1939102"/>
              <a:gd name="connsiteY2" fmla="*/ 307659 h 1369501"/>
            </a:gdLst>
            <a:ahLst/>
            <a:cxnLst>
              <a:cxn ang="0">
                <a:pos x="connsiteX0" y="connsiteY0"/>
              </a:cxn>
              <a:cxn ang="0">
                <a:pos x="connsiteX1" y="connsiteY1"/>
              </a:cxn>
              <a:cxn ang="0">
                <a:pos x="connsiteX2" y="connsiteY2"/>
              </a:cxn>
            </a:cxnLst>
            <a:rect l="l" t="t" r="r" b="b"/>
            <a:pathLst>
              <a:path w="1939102" h="1369501">
                <a:moveTo>
                  <a:pt x="0" y="0"/>
                </a:moveTo>
                <a:lnTo>
                  <a:pt x="745830" y="1369501"/>
                </a:lnTo>
                <a:lnTo>
                  <a:pt x="1939102" y="307659"/>
                </a:lnTo>
              </a:path>
            </a:pathLst>
          </a:custGeom>
          <a:solidFill>
            <a:srgbClr val="93CDDD">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2" name="フリーフォーム 421">
            <a:extLst>
              <a:ext uri="{FF2B5EF4-FFF2-40B4-BE49-F238E27FC236}">
                <a16:creationId xmlns:a16="http://schemas.microsoft.com/office/drawing/2014/main" id="{6715C031-00A1-4949-8318-8D2ACFD6DA20}"/>
              </a:ext>
            </a:extLst>
          </p:cNvPr>
          <p:cNvSpPr/>
          <p:nvPr/>
        </p:nvSpPr>
        <p:spPr>
          <a:xfrm>
            <a:off x="6271575" y="2702413"/>
            <a:ext cx="1905817" cy="1511215"/>
          </a:xfrm>
          <a:custGeom>
            <a:avLst/>
            <a:gdLst>
              <a:gd name="connsiteX0" fmla="*/ 0 w 2679940"/>
              <a:gd name="connsiteY0" fmla="*/ 161026 h 1656272"/>
              <a:gd name="connsiteX1" fmla="*/ 1805797 w 2679940"/>
              <a:gd name="connsiteY1" fmla="*/ 1656272 h 1656272"/>
              <a:gd name="connsiteX2" fmla="*/ 2679940 w 2679940"/>
              <a:gd name="connsiteY2" fmla="*/ 0 h 1656272"/>
              <a:gd name="connsiteX0" fmla="*/ 0 w 1939102"/>
              <a:gd name="connsiteY0" fmla="*/ 0 h 1495246"/>
              <a:gd name="connsiteX1" fmla="*/ 1805797 w 1939102"/>
              <a:gd name="connsiteY1" fmla="*/ 1495246 h 1495246"/>
              <a:gd name="connsiteX2" fmla="*/ 1939102 w 1939102"/>
              <a:gd name="connsiteY2" fmla="*/ 307659 h 1495246"/>
              <a:gd name="connsiteX0" fmla="*/ 0 w 1805797"/>
              <a:gd name="connsiteY0" fmla="*/ 149595 h 1644841"/>
              <a:gd name="connsiteX1" fmla="*/ 1805797 w 1805797"/>
              <a:gd name="connsiteY1" fmla="*/ 1644841 h 1644841"/>
              <a:gd name="connsiteX2" fmla="*/ 1466106 w 1805797"/>
              <a:gd name="connsiteY2" fmla="*/ 0 h 1644841"/>
              <a:gd name="connsiteX0" fmla="*/ 0 w 1059262"/>
              <a:gd name="connsiteY0" fmla="*/ 446810 h 1644841"/>
              <a:gd name="connsiteX1" fmla="*/ 1059262 w 1059262"/>
              <a:gd name="connsiteY1" fmla="*/ 1644841 h 1644841"/>
              <a:gd name="connsiteX2" fmla="*/ 719571 w 1059262"/>
              <a:gd name="connsiteY2" fmla="*/ 0 h 1644841"/>
              <a:gd name="connsiteX0" fmla="*/ 126078 w 845650"/>
              <a:gd name="connsiteY0" fmla="*/ 446810 h 1650557"/>
              <a:gd name="connsiteX1" fmla="*/ 0 w 845650"/>
              <a:gd name="connsiteY1" fmla="*/ 1650557 h 1650557"/>
              <a:gd name="connsiteX2" fmla="*/ 845649 w 845650"/>
              <a:gd name="connsiteY2" fmla="*/ 0 h 1650557"/>
              <a:gd name="connsiteX0" fmla="*/ 1168950 w 1888521"/>
              <a:gd name="connsiteY0" fmla="*/ 446810 h 1501949"/>
              <a:gd name="connsiteX1" fmla="*/ 0 w 1888521"/>
              <a:gd name="connsiteY1" fmla="*/ 1501949 h 1501949"/>
              <a:gd name="connsiteX2" fmla="*/ 1888521 w 1888521"/>
              <a:gd name="connsiteY2" fmla="*/ 0 h 1501949"/>
            </a:gdLst>
            <a:ahLst/>
            <a:cxnLst>
              <a:cxn ang="0">
                <a:pos x="connsiteX0" y="connsiteY0"/>
              </a:cxn>
              <a:cxn ang="0">
                <a:pos x="connsiteX1" y="connsiteY1"/>
              </a:cxn>
              <a:cxn ang="0">
                <a:pos x="connsiteX2" y="connsiteY2"/>
              </a:cxn>
            </a:cxnLst>
            <a:rect l="l" t="t" r="r" b="b"/>
            <a:pathLst>
              <a:path w="1888521" h="1501949">
                <a:moveTo>
                  <a:pt x="1168950" y="446810"/>
                </a:moveTo>
                <a:lnTo>
                  <a:pt x="0" y="1501949"/>
                </a:lnTo>
                <a:lnTo>
                  <a:pt x="1888521" y="0"/>
                </a:lnTo>
              </a:path>
            </a:pathLst>
          </a:custGeom>
          <a:solidFill>
            <a:schemeClr val="accent1">
              <a:lumMod val="20000"/>
              <a:lumOff val="80000"/>
              <a:alpha val="50196"/>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4" name="正方形/長方形 323">
            <a:extLst>
              <a:ext uri="{FF2B5EF4-FFF2-40B4-BE49-F238E27FC236}">
                <a16:creationId xmlns:a16="http://schemas.microsoft.com/office/drawing/2014/main" id="{F5A40BC2-572C-9142-9239-0FBF67970118}"/>
              </a:ext>
            </a:extLst>
          </p:cNvPr>
          <p:cNvSpPr/>
          <p:nvPr/>
        </p:nvSpPr>
        <p:spPr>
          <a:xfrm>
            <a:off x="3496067" y="1225747"/>
            <a:ext cx="2160240" cy="165618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isometricOffAxis2Top"/>
            <a:lightRig rig="balanced" dir="t"/>
          </a:scene3d>
          <a:sp3d>
            <a:bevelT w="0" h="381000"/>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正方形/長方形 325">
            <a:extLst>
              <a:ext uri="{FF2B5EF4-FFF2-40B4-BE49-F238E27FC236}">
                <a16:creationId xmlns:a16="http://schemas.microsoft.com/office/drawing/2014/main" id="{5DAB3762-D765-B549-9C18-282B28356CA2}"/>
              </a:ext>
            </a:extLst>
          </p:cNvPr>
          <p:cNvSpPr/>
          <p:nvPr/>
        </p:nvSpPr>
        <p:spPr>
          <a:xfrm>
            <a:off x="5764319" y="1585787"/>
            <a:ext cx="2160240" cy="1656184"/>
          </a:xfrm>
          <a:prstGeom prst="rect">
            <a:avLst/>
          </a:prstGeom>
          <a:solidFill>
            <a:srgbClr val="0070C0"/>
          </a:solidFill>
          <a:ln>
            <a:noFill/>
          </a:ln>
          <a:effectLst>
            <a:outerShdw blurRad="50800" dist="38100" dir="2700000" algn="tl" rotWithShape="0">
              <a:prstClr val="black">
                <a:alpha val="40000"/>
              </a:prstClr>
            </a:outerShdw>
          </a:effectLst>
          <a:scene3d>
            <a:camera prst="isometricOffAxis2Top"/>
            <a:lightRig rig="balanced" dir="t"/>
          </a:scene3d>
          <a:sp3d>
            <a:bevelT w="0" h="381000"/>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a:extLst>
              <a:ext uri="{FF2B5EF4-FFF2-40B4-BE49-F238E27FC236}">
                <a16:creationId xmlns:a16="http://schemas.microsoft.com/office/drawing/2014/main" id="{9A93CD17-60CC-1A4D-B58A-CD875D9BD8F0}"/>
              </a:ext>
            </a:extLst>
          </p:cNvPr>
          <p:cNvSpPr txBox="1"/>
          <p:nvPr/>
        </p:nvSpPr>
        <p:spPr>
          <a:xfrm rot="462255">
            <a:off x="2837650" y="4238443"/>
            <a:ext cx="3185487"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t>仮想化のためのソフトウェア</a:t>
            </a:r>
          </a:p>
        </p:txBody>
      </p:sp>
      <p:sp>
        <p:nvSpPr>
          <p:cNvPr id="417" name="正方形/長方形 416">
            <a:extLst>
              <a:ext uri="{FF2B5EF4-FFF2-40B4-BE49-F238E27FC236}">
                <a16:creationId xmlns:a16="http://schemas.microsoft.com/office/drawing/2014/main" id="{9E564EF7-FC8D-F64B-9435-C56D8CC3D06A}"/>
              </a:ext>
            </a:extLst>
          </p:cNvPr>
          <p:cNvSpPr/>
          <p:nvPr/>
        </p:nvSpPr>
        <p:spPr>
          <a:xfrm>
            <a:off x="1299823" y="4633834"/>
            <a:ext cx="6696744" cy="1656184"/>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isometricOffAxis2Top"/>
            <a:lightRig rig="balanced" dir="t"/>
          </a:scene3d>
          <a:sp3d>
            <a:bevelT w="0" h="381000"/>
          </a:sp3d>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3" name="テキスト ボックス 422">
            <a:extLst>
              <a:ext uri="{FF2B5EF4-FFF2-40B4-BE49-F238E27FC236}">
                <a16:creationId xmlns:a16="http://schemas.microsoft.com/office/drawing/2014/main" id="{9C3EF785-C448-3F48-A1BB-C49C6A3D3F7A}"/>
              </a:ext>
            </a:extLst>
          </p:cNvPr>
          <p:cNvSpPr txBox="1"/>
          <p:nvPr/>
        </p:nvSpPr>
        <p:spPr>
          <a:xfrm rot="555582">
            <a:off x="2516342" y="5754512"/>
            <a:ext cx="4108817" cy="369332"/>
          </a:xfrm>
          <a:prstGeom prst="rect">
            <a:avLst/>
          </a:prstGeom>
          <a:noFill/>
        </p:spPr>
        <p:txBody>
          <a:bodyPr wrap="none" rtlCol="0">
            <a:spAutoFit/>
          </a:bodyPr>
          <a:lstStyle/>
          <a:p>
            <a:r>
              <a:rPr lang="ja-JP" altLang="en-US">
                <a:solidFill>
                  <a:schemeClr val="bg1"/>
                </a:solidFill>
                <a:latin typeface="Meiryo" panose="020B0604030504040204" pitchFamily="34" charset="-128"/>
                <a:ea typeface="Meiryo" panose="020B0604030504040204" pitchFamily="34" charset="-128"/>
              </a:rPr>
              <a:t>　物理的実態（ハードウェアや設備）</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1" name="フリーフォーム 10">
            <a:extLst>
              <a:ext uri="{FF2B5EF4-FFF2-40B4-BE49-F238E27FC236}">
                <a16:creationId xmlns:a16="http://schemas.microsoft.com/office/drawing/2014/main" id="{9E2731EF-6502-2D40-81F1-94A6904F7DFE}"/>
              </a:ext>
            </a:extLst>
          </p:cNvPr>
          <p:cNvSpPr/>
          <p:nvPr/>
        </p:nvSpPr>
        <p:spPr>
          <a:xfrm>
            <a:off x="1276571" y="4191209"/>
            <a:ext cx="6013401" cy="1929681"/>
          </a:xfrm>
          <a:custGeom>
            <a:avLst/>
            <a:gdLst>
              <a:gd name="connsiteX0" fmla="*/ 0 w 6026989"/>
              <a:gd name="connsiteY0" fmla="*/ 0 h 2202611"/>
              <a:gd name="connsiteX1" fmla="*/ 5751 w 6026989"/>
              <a:gd name="connsiteY1" fmla="*/ 1305464 h 2202611"/>
              <a:gd name="connsiteX2" fmla="*/ 6021238 w 6026989"/>
              <a:gd name="connsiteY2" fmla="*/ 2202611 h 2202611"/>
              <a:gd name="connsiteX3" fmla="*/ 6026989 w 6026989"/>
              <a:gd name="connsiteY3" fmla="*/ 925902 h 2202611"/>
              <a:gd name="connsiteX0" fmla="*/ 0 w 6026989"/>
              <a:gd name="connsiteY0" fmla="*/ 0 h 2191109"/>
              <a:gd name="connsiteX1" fmla="*/ 5751 w 6026989"/>
              <a:gd name="connsiteY1" fmla="*/ 1305464 h 2191109"/>
              <a:gd name="connsiteX2" fmla="*/ 6009736 w 6026989"/>
              <a:gd name="connsiteY2" fmla="*/ 2191109 h 2191109"/>
              <a:gd name="connsiteX3" fmla="*/ 6026989 w 6026989"/>
              <a:gd name="connsiteY3" fmla="*/ 925902 h 2191109"/>
              <a:gd name="connsiteX0" fmla="*/ 5750 w 6021238"/>
              <a:gd name="connsiteY0" fmla="*/ 0 h 2179607"/>
              <a:gd name="connsiteX1" fmla="*/ 0 w 6021238"/>
              <a:gd name="connsiteY1" fmla="*/ 1293962 h 2179607"/>
              <a:gd name="connsiteX2" fmla="*/ 6003985 w 6021238"/>
              <a:gd name="connsiteY2" fmla="*/ 2179607 h 2179607"/>
              <a:gd name="connsiteX3" fmla="*/ 6021238 w 6021238"/>
              <a:gd name="connsiteY3" fmla="*/ 914400 h 2179607"/>
              <a:gd name="connsiteX0" fmla="*/ 255 w 6015743"/>
              <a:gd name="connsiteY0" fmla="*/ 0 h 2179607"/>
              <a:gd name="connsiteX1" fmla="*/ 6007 w 6015743"/>
              <a:gd name="connsiteY1" fmla="*/ 1293962 h 2179607"/>
              <a:gd name="connsiteX2" fmla="*/ 5998490 w 6015743"/>
              <a:gd name="connsiteY2" fmla="*/ 2179607 h 2179607"/>
              <a:gd name="connsiteX3" fmla="*/ 6015743 w 6015743"/>
              <a:gd name="connsiteY3" fmla="*/ 914400 h 2179607"/>
              <a:gd name="connsiteX0" fmla="*/ 11501 w 6026989"/>
              <a:gd name="connsiteY0" fmla="*/ 0 h 2179607"/>
              <a:gd name="connsiteX1" fmla="*/ 0 w 6026989"/>
              <a:gd name="connsiteY1" fmla="*/ 1299713 h 2179607"/>
              <a:gd name="connsiteX2" fmla="*/ 6009736 w 6026989"/>
              <a:gd name="connsiteY2" fmla="*/ 2179607 h 2179607"/>
              <a:gd name="connsiteX3" fmla="*/ 6026989 w 6026989"/>
              <a:gd name="connsiteY3" fmla="*/ 914400 h 2179607"/>
              <a:gd name="connsiteX0" fmla="*/ 255 w 6015743"/>
              <a:gd name="connsiteY0" fmla="*/ 0 h 2179607"/>
              <a:gd name="connsiteX1" fmla="*/ 6007 w 6015743"/>
              <a:gd name="connsiteY1" fmla="*/ 1305464 h 2179607"/>
              <a:gd name="connsiteX2" fmla="*/ 5998490 w 6015743"/>
              <a:gd name="connsiteY2" fmla="*/ 2179607 h 2179607"/>
              <a:gd name="connsiteX3" fmla="*/ 6015743 w 6015743"/>
              <a:gd name="connsiteY3" fmla="*/ 914400 h 2179607"/>
              <a:gd name="connsiteX0" fmla="*/ 11501 w 6009736"/>
              <a:gd name="connsiteY0" fmla="*/ 0 h 2173856"/>
              <a:gd name="connsiteX1" fmla="*/ 0 w 6009736"/>
              <a:gd name="connsiteY1" fmla="*/ 1299713 h 2173856"/>
              <a:gd name="connsiteX2" fmla="*/ 5992483 w 6009736"/>
              <a:gd name="connsiteY2" fmla="*/ 2173856 h 2173856"/>
              <a:gd name="connsiteX3" fmla="*/ 6009736 w 6009736"/>
              <a:gd name="connsiteY3" fmla="*/ 908649 h 2173856"/>
              <a:gd name="connsiteX0" fmla="*/ 553 w 6010290"/>
              <a:gd name="connsiteY0" fmla="*/ 0 h 2173856"/>
              <a:gd name="connsiteX1" fmla="*/ 554 w 6010290"/>
              <a:gd name="connsiteY1" fmla="*/ 1299713 h 2173856"/>
              <a:gd name="connsiteX2" fmla="*/ 5993037 w 6010290"/>
              <a:gd name="connsiteY2" fmla="*/ 2173856 h 2173856"/>
              <a:gd name="connsiteX3" fmla="*/ 6010290 w 6010290"/>
              <a:gd name="connsiteY3" fmla="*/ 908649 h 2173856"/>
              <a:gd name="connsiteX0" fmla="*/ 553 w 5993037"/>
              <a:gd name="connsiteY0" fmla="*/ 0 h 2173856"/>
              <a:gd name="connsiteX1" fmla="*/ 554 w 5993037"/>
              <a:gd name="connsiteY1" fmla="*/ 1299713 h 2173856"/>
              <a:gd name="connsiteX2" fmla="*/ 5993037 w 5993037"/>
              <a:gd name="connsiteY2" fmla="*/ 2173856 h 2173856"/>
              <a:gd name="connsiteX3" fmla="*/ 5993037 w 5993037"/>
              <a:gd name="connsiteY3" fmla="*/ 902898 h 2173856"/>
              <a:gd name="connsiteX0" fmla="*/ 553 w 5993037"/>
              <a:gd name="connsiteY0" fmla="*/ 0 h 2341322"/>
              <a:gd name="connsiteX1" fmla="*/ 554 w 5993037"/>
              <a:gd name="connsiteY1" fmla="*/ 1467179 h 2341322"/>
              <a:gd name="connsiteX2" fmla="*/ 5993037 w 5993037"/>
              <a:gd name="connsiteY2" fmla="*/ 2341322 h 2341322"/>
              <a:gd name="connsiteX3" fmla="*/ 5993037 w 5993037"/>
              <a:gd name="connsiteY3" fmla="*/ 1070364 h 2341322"/>
              <a:gd name="connsiteX0" fmla="*/ 553 w 5993037"/>
              <a:gd name="connsiteY0" fmla="*/ 0 h 2341322"/>
              <a:gd name="connsiteX1" fmla="*/ 554 w 5993037"/>
              <a:gd name="connsiteY1" fmla="*/ 1285757 h 2341322"/>
              <a:gd name="connsiteX2" fmla="*/ 5993037 w 5993037"/>
              <a:gd name="connsiteY2" fmla="*/ 2341322 h 2341322"/>
              <a:gd name="connsiteX3" fmla="*/ 5993037 w 5993037"/>
              <a:gd name="connsiteY3" fmla="*/ 1070364 h 2341322"/>
              <a:gd name="connsiteX0" fmla="*/ 553 w 5993037"/>
              <a:gd name="connsiteY0" fmla="*/ 0 h 2341322"/>
              <a:gd name="connsiteX1" fmla="*/ 554 w 5993037"/>
              <a:gd name="connsiteY1" fmla="*/ 1285757 h 2341322"/>
              <a:gd name="connsiteX2" fmla="*/ 5993037 w 5993037"/>
              <a:gd name="connsiteY2" fmla="*/ 2341322 h 2341322"/>
              <a:gd name="connsiteX3" fmla="*/ 5993037 w 5993037"/>
              <a:gd name="connsiteY3" fmla="*/ 1105251 h 2341322"/>
            </a:gdLst>
            <a:ahLst/>
            <a:cxnLst>
              <a:cxn ang="0">
                <a:pos x="connsiteX0" y="connsiteY0"/>
              </a:cxn>
              <a:cxn ang="0">
                <a:pos x="connsiteX1" y="connsiteY1"/>
              </a:cxn>
              <a:cxn ang="0">
                <a:pos x="connsiteX2" y="connsiteY2"/>
              </a:cxn>
              <a:cxn ang="0">
                <a:pos x="connsiteX3" y="connsiteY3"/>
              </a:cxn>
            </a:cxnLst>
            <a:rect l="l" t="t" r="r" b="b"/>
            <a:pathLst>
              <a:path w="5993037" h="2341322">
                <a:moveTo>
                  <a:pt x="553" y="0"/>
                </a:moveTo>
                <a:cubicBezTo>
                  <a:pt x="-1364" y="431321"/>
                  <a:pt x="2471" y="854436"/>
                  <a:pt x="554" y="1285757"/>
                </a:cubicBezTo>
                <a:lnTo>
                  <a:pt x="5993037" y="2341322"/>
                </a:lnTo>
                <a:lnTo>
                  <a:pt x="5993037" y="1105251"/>
                </a:lnTo>
              </a:path>
            </a:pathLst>
          </a:custGeom>
          <a:solidFill>
            <a:srgbClr val="77933C">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4" name="フリーフォーム 423">
            <a:extLst>
              <a:ext uri="{FF2B5EF4-FFF2-40B4-BE49-F238E27FC236}">
                <a16:creationId xmlns:a16="http://schemas.microsoft.com/office/drawing/2014/main" id="{2C090192-2763-CC4B-8BD4-43DF9C557BF3}"/>
              </a:ext>
            </a:extLst>
          </p:cNvPr>
          <p:cNvSpPr/>
          <p:nvPr/>
        </p:nvSpPr>
        <p:spPr>
          <a:xfrm>
            <a:off x="7292859" y="4634021"/>
            <a:ext cx="706595" cy="1517611"/>
          </a:xfrm>
          <a:custGeom>
            <a:avLst/>
            <a:gdLst>
              <a:gd name="connsiteX0" fmla="*/ 0 w 6026989"/>
              <a:gd name="connsiteY0" fmla="*/ 0 h 2202611"/>
              <a:gd name="connsiteX1" fmla="*/ 5751 w 6026989"/>
              <a:gd name="connsiteY1" fmla="*/ 1305464 h 2202611"/>
              <a:gd name="connsiteX2" fmla="*/ 6021238 w 6026989"/>
              <a:gd name="connsiteY2" fmla="*/ 2202611 h 2202611"/>
              <a:gd name="connsiteX3" fmla="*/ 6026989 w 6026989"/>
              <a:gd name="connsiteY3" fmla="*/ 925902 h 2202611"/>
              <a:gd name="connsiteX0" fmla="*/ 0 w 6026989"/>
              <a:gd name="connsiteY0" fmla="*/ 0 h 2191109"/>
              <a:gd name="connsiteX1" fmla="*/ 5751 w 6026989"/>
              <a:gd name="connsiteY1" fmla="*/ 1305464 h 2191109"/>
              <a:gd name="connsiteX2" fmla="*/ 6009736 w 6026989"/>
              <a:gd name="connsiteY2" fmla="*/ 2191109 h 2191109"/>
              <a:gd name="connsiteX3" fmla="*/ 6026989 w 6026989"/>
              <a:gd name="connsiteY3" fmla="*/ 925902 h 2191109"/>
              <a:gd name="connsiteX0" fmla="*/ 5750 w 6021238"/>
              <a:gd name="connsiteY0" fmla="*/ 0 h 2179607"/>
              <a:gd name="connsiteX1" fmla="*/ 0 w 6021238"/>
              <a:gd name="connsiteY1" fmla="*/ 1293962 h 2179607"/>
              <a:gd name="connsiteX2" fmla="*/ 6003985 w 6021238"/>
              <a:gd name="connsiteY2" fmla="*/ 2179607 h 2179607"/>
              <a:gd name="connsiteX3" fmla="*/ 6021238 w 6021238"/>
              <a:gd name="connsiteY3" fmla="*/ 914400 h 2179607"/>
              <a:gd name="connsiteX0" fmla="*/ 255 w 6015743"/>
              <a:gd name="connsiteY0" fmla="*/ 0 h 2179607"/>
              <a:gd name="connsiteX1" fmla="*/ 6007 w 6015743"/>
              <a:gd name="connsiteY1" fmla="*/ 1293962 h 2179607"/>
              <a:gd name="connsiteX2" fmla="*/ 5998490 w 6015743"/>
              <a:gd name="connsiteY2" fmla="*/ 2179607 h 2179607"/>
              <a:gd name="connsiteX3" fmla="*/ 6015743 w 6015743"/>
              <a:gd name="connsiteY3" fmla="*/ 914400 h 2179607"/>
              <a:gd name="connsiteX0" fmla="*/ 11501 w 6026989"/>
              <a:gd name="connsiteY0" fmla="*/ 0 h 2179607"/>
              <a:gd name="connsiteX1" fmla="*/ 0 w 6026989"/>
              <a:gd name="connsiteY1" fmla="*/ 1299713 h 2179607"/>
              <a:gd name="connsiteX2" fmla="*/ 6009736 w 6026989"/>
              <a:gd name="connsiteY2" fmla="*/ 2179607 h 2179607"/>
              <a:gd name="connsiteX3" fmla="*/ 6026989 w 6026989"/>
              <a:gd name="connsiteY3" fmla="*/ 914400 h 2179607"/>
              <a:gd name="connsiteX0" fmla="*/ 255 w 6015743"/>
              <a:gd name="connsiteY0" fmla="*/ 0 h 2179607"/>
              <a:gd name="connsiteX1" fmla="*/ 6007 w 6015743"/>
              <a:gd name="connsiteY1" fmla="*/ 1305464 h 2179607"/>
              <a:gd name="connsiteX2" fmla="*/ 5998490 w 6015743"/>
              <a:gd name="connsiteY2" fmla="*/ 2179607 h 2179607"/>
              <a:gd name="connsiteX3" fmla="*/ 6015743 w 6015743"/>
              <a:gd name="connsiteY3" fmla="*/ 914400 h 2179607"/>
              <a:gd name="connsiteX0" fmla="*/ 11501 w 6009736"/>
              <a:gd name="connsiteY0" fmla="*/ 0 h 2173856"/>
              <a:gd name="connsiteX1" fmla="*/ 0 w 6009736"/>
              <a:gd name="connsiteY1" fmla="*/ 1299713 h 2173856"/>
              <a:gd name="connsiteX2" fmla="*/ 5992483 w 6009736"/>
              <a:gd name="connsiteY2" fmla="*/ 2173856 h 2173856"/>
              <a:gd name="connsiteX3" fmla="*/ 6009736 w 6009736"/>
              <a:gd name="connsiteY3" fmla="*/ 908649 h 2173856"/>
              <a:gd name="connsiteX0" fmla="*/ 553 w 6010290"/>
              <a:gd name="connsiteY0" fmla="*/ 0 h 2173856"/>
              <a:gd name="connsiteX1" fmla="*/ 554 w 6010290"/>
              <a:gd name="connsiteY1" fmla="*/ 1299713 h 2173856"/>
              <a:gd name="connsiteX2" fmla="*/ 5993037 w 6010290"/>
              <a:gd name="connsiteY2" fmla="*/ 2173856 h 2173856"/>
              <a:gd name="connsiteX3" fmla="*/ 6010290 w 6010290"/>
              <a:gd name="connsiteY3" fmla="*/ 908649 h 2173856"/>
              <a:gd name="connsiteX0" fmla="*/ 553 w 5993037"/>
              <a:gd name="connsiteY0" fmla="*/ 0 h 2173856"/>
              <a:gd name="connsiteX1" fmla="*/ 554 w 5993037"/>
              <a:gd name="connsiteY1" fmla="*/ 1299713 h 2173856"/>
              <a:gd name="connsiteX2" fmla="*/ 5993037 w 5993037"/>
              <a:gd name="connsiteY2" fmla="*/ 2173856 h 2173856"/>
              <a:gd name="connsiteX3" fmla="*/ 5993037 w 5993037"/>
              <a:gd name="connsiteY3" fmla="*/ 902898 h 2173856"/>
              <a:gd name="connsiteX0" fmla="*/ 51040 w 6043524"/>
              <a:gd name="connsiteY0" fmla="*/ 0 h 2271622"/>
              <a:gd name="connsiteX1" fmla="*/ 0 w 6043524"/>
              <a:gd name="connsiteY1" fmla="*/ 2271622 h 2271622"/>
              <a:gd name="connsiteX2" fmla="*/ 6043524 w 6043524"/>
              <a:gd name="connsiteY2" fmla="*/ 2173856 h 2271622"/>
              <a:gd name="connsiteX3" fmla="*/ 6043524 w 6043524"/>
              <a:gd name="connsiteY3" fmla="*/ 902898 h 2271622"/>
              <a:gd name="connsiteX0" fmla="*/ 178646 w 6043524"/>
              <a:gd name="connsiteY0" fmla="*/ 86264 h 1368724"/>
              <a:gd name="connsiteX1" fmla="*/ 0 w 6043524"/>
              <a:gd name="connsiteY1" fmla="*/ 1368724 h 1368724"/>
              <a:gd name="connsiteX2" fmla="*/ 6043524 w 6043524"/>
              <a:gd name="connsiteY2" fmla="*/ 1270958 h 1368724"/>
              <a:gd name="connsiteX3" fmla="*/ 6043524 w 6043524"/>
              <a:gd name="connsiteY3" fmla="*/ 0 h 1368724"/>
              <a:gd name="connsiteX0" fmla="*/ 51042 w 6043524"/>
              <a:gd name="connsiteY0" fmla="*/ 92015 h 1368724"/>
              <a:gd name="connsiteX1" fmla="*/ 0 w 6043524"/>
              <a:gd name="connsiteY1" fmla="*/ 1368724 h 1368724"/>
              <a:gd name="connsiteX2" fmla="*/ 6043524 w 6043524"/>
              <a:gd name="connsiteY2" fmla="*/ 1270958 h 1368724"/>
              <a:gd name="connsiteX3" fmla="*/ 6043524 w 6043524"/>
              <a:gd name="connsiteY3" fmla="*/ 0 h 1368724"/>
              <a:gd name="connsiteX0" fmla="*/ 89 w 6069134"/>
              <a:gd name="connsiteY0" fmla="*/ 97766 h 1368724"/>
              <a:gd name="connsiteX1" fmla="*/ 25610 w 6069134"/>
              <a:gd name="connsiteY1" fmla="*/ 1368724 h 1368724"/>
              <a:gd name="connsiteX2" fmla="*/ 6069134 w 6069134"/>
              <a:gd name="connsiteY2" fmla="*/ 1270958 h 1368724"/>
              <a:gd name="connsiteX3" fmla="*/ 6069134 w 6069134"/>
              <a:gd name="connsiteY3" fmla="*/ 0 h 1368724"/>
              <a:gd name="connsiteX0" fmla="*/ 89 w 6069134"/>
              <a:gd name="connsiteY0" fmla="*/ 448574 h 1719532"/>
              <a:gd name="connsiteX1" fmla="*/ 25610 w 6069134"/>
              <a:gd name="connsiteY1" fmla="*/ 1719532 h 1719532"/>
              <a:gd name="connsiteX2" fmla="*/ 6069134 w 6069134"/>
              <a:gd name="connsiteY2" fmla="*/ 1621766 h 1719532"/>
              <a:gd name="connsiteX3" fmla="*/ 3312905 w 6069134"/>
              <a:gd name="connsiteY3" fmla="*/ 0 h 1719532"/>
              <a:gd name="connsiteX0" fmla="*/ 89 w 3312905"/>
              <a:gd name="connsiteY0" fmla="*/ 448574 h 1719532"/>
              <a:gd name="connsiteX1" fmla="*/ 25610 w 3312905"/>
              <a:gd name="connsiteY1" fmla="*/ 1719532 h 1719532"/>
              <a:gd name="connsiteX2" fmla="*/ 3287384 w 3312905"/>
              <a:gd name="connsiteY2" fmla="*/ 1259457 h 1719532"/>
              <a:gd name="connsiteX3" fmla="*/ 3312905 w 3312905"/>
              <a:gd name="connsiteY3" fmla="*/ 0 h 1719532"/>
              <a:gd name="connsiteX0" fmla="*/ 89 w 3287384"/>
              <a:gd name="connsiteY0" fmla="*/ 465827 h 1736785"/>
              <a:gd name="connsiteX1" fmla="*/ 25610 w 3287384"/>
              <a:gd name="connsiteY1" fmla="*/ 1736785 h 1736785"/>
              <a:gd name="connsiteX2" fmla="*/ 3287384 w 3287384"/>
              <a:gd name="connsiteY2" fmla="*/ 1276710 h 1736785"/>
              <a:gd name="connsiteX3" fmla="*/ 3185301 w 3287384"/>
              <a:gd name="connsiteY3" fmla="*/ 0 h 1736785"/>
              <a:gd name="connsiteX0" fmla="*/ 89 w 3287384"/>
              <a:gd name="connsiteY0" fmla="*/ 465827 h 1736785"/>
              <a:gd name="connsiteX1" fmla="*/ 25610 w 3287384"/>
              <a:gd name="connsiteY1" fmla="*/ 1736785 h 1736785"/>
              <a:gd name="connsiteX2" fmla="*/ 3287384 w 3287384"/>
              <a:gd name="connsiteY2" fmla="*/ 1276710 h 1736785"/>
              <a:gd name="connsiteX3" fmla="*/ 3210821 w 3287384"/>
              <a:gd name="connsiteY3" fmla="*/ 0 h 1736785"/>
              <a:gd name="connsiteX0" fmla="*/ 89 w 3287384"/>
              <a:gd name="connsiteY0" fmla="*/ 460076 h 1731034"/>
              <a:gd name="connsiteX1" fmla="*/ 25610 w 3287384"/>
              <a:gd name="connsiteY1" fmla="*/ 1731034 h 1731034"/>
              <a:gd name="connsiteX2" fmla="*/ 3287384 w 3287384"/>
              <a:gd name="connsiteY2" fmla="*/ 1270959 h 1731034"/>
              <a:gd name="connsiteX3" fmla="*/ 3261863 w 3287384"/>
              <a:gd name="connsiteY3" fmla="*/ 0 h 1731034"/>
              <a:gd name="connsiteX0" fmla="*/ 89 w 3287384"/>
              <a:gd name="connsiteY0" fmla="*/ 465827 h 1736785"/>
              <a:gd name="connsiteX1" fmla="*/ 25610 w 3287384"/>
              <a:gd name="connsiteY1" fmla="*/ 1736785 h 1736785"/>
              <a:gd name="connsiteX2" fmla="*/ 3287384 w 3287384"/>
              <a:gd name="connsiteY2" fmla="*/ 1276710 h 1736785"/>
              <a:gd name="connsiteX3" fmla="*/ 3287384 w 3287384"/>
              <a:gd name="connsiteY3" fmla="*/ 0 h 1736785"/>
              <a:gd name="connsiteX0" fmla="*/ 89 w 3287384"/>
              <a:gd name="connsiteY0" fmla="*/ 535053 h 1806011"/>
              <a:gd name="connsiteX1" fmla="*/ 25610 w 3287384"/>
              <a:gd name="connsiteY1" fmla="*/ 1806011 h 1806011"/>
              <a:gd name="connsiteX2" fmla="*/ 3287384 w 3287384"/>
              <a:gd name="connsiteY2" fmla="*/ 1345936 h 1806011"/>
              <a:gd name="connsiteX3" fmla="*/ 3287384 w 3287384"/>
              <a:gd name="connsiteY3" fmla="*/ 0 h 1806011"/>
              <a:gd name="connsiteX0" fmla="*/ 89 w 3287384"/>
              <a:gd name="connsiteY0" fmla="*/ 535053 h 1806011"/>
              <a:gd name="connsiteX1" fmla="*/ 25610 w 3287384"/>
              <a:gd name="connsiteY1" fmla="*/ 1806011 h 1806011"/>
              <a:gd name="connsiteX2" fmla="*/ 3287384 w 3287384"/>
              <a:gd name="connsiteY2" fmla="*/ 1297478 h 1806011"/>
              <a:gd name="connsiteX3" fmla="*/ 3287384 w 3287384"/>
              <a:gd name="connsiteY3" fmla="*/ 0 h 1806011"/>
              <a:gd name="connsiteX0" fmla="*/ 89 w 3287384"/>
              <a:gd name="connsiteY0" fmla="*/ 535053 h 1806011"/>
              <a:gd name="connsiteX1" fmla="*/ 25610 w 3287384"/>
              <a:gd name="connsiteY1" fmla="*/ 1806011 h 1806011"/>
              <a:gd name="connsiteX2" fmla="*/ 3287384 w 3287384"/>
              <a:gd name="connsiteY2" fmla="*/ 1276710 h 1806011"/>
              <a:gd name="connsiteX3" fmla="*/ 3287384 w 3287384"/>
              <a:gd name="connsiteY3" fmla="*/ 0 h 1806011"/>
              <a:gd name="connsiteX0" fmla="*/ 51041 w 3261774"/>
              <a:gd name="connsiteY0" fmla="*/ 562744 h 1806011"/>
              <a:gd name="connsiteX1" fmla="*/ 0 w 3261774"/>
              <a:gd name="connsiteY1" fmla="*/ 1806011 h 1806011"/>
              <a:gd name="connsiteX2" fmla="*/ 3261774 w 3261774"/>
              <a:gd name="connsiteY2" fmla="*/ 1276710 h 1806011"/>
              <a:gd name="connsiteX3" fmla="*/ 3261774 w 3261774"/>
              <a:gd name="connsiteY3" fmla="*/ 0 h 1806011"/>
              <a:gd name="connsiteX0" fmla="*/ 51042 w 3261774"/>
              <a:gd name="connsiteY0" fmla="*/ 569667 h 1806011"/>
              <a:gd name="connsiteX1" fmla="*/ 0 w 3261774"/>
              <a:gd name="connsiteY1" fmla="*/ 1806011 h 1806011"/>
              <a:gd name="connsiteX2" fmla="*/ 3261774 w 3261774"/>
              <a:gd name="connsiteY2" fmla="*/ 1276710 h 1806011"/>
              <a:gd name="connsiteX3" fmla="*/ 3261774 w 3261774"/>
              <a:gd name="connsiteY3" fmla="*/ 0 h 1806011"/>
              <a:gd name="connsiteX0" fmla="*/ 89 w 3210821"/>
              <a:gd name="connsiteY0" fmla="*/ 569667 h 1812934"/>
              <a:gd name="connsiteX1" fmla="*/ 25610 w 3210821"/>
              <a:gd name="connsiteY1" fmla="*/ 1812934 h 1812934"/>
              <a:gd name="connsiteX2" fmla="*/ 3210821 w 3210821"/>
              <a:gd name="connsiteY2" fmla="*/ 1276710 h 1812934"/>
              <a:gd name="connsiteX3" fmla="*/ 3210821 w 3210821"/>
              <a:gd name="connsiteY3" fmla="*/ 0 h 1812934"/>
              <a:gd name="connsiteX0" fmla="*/ 51042 w 3261774"/>
              <a:gd name="connsiteY0" fmla="*/ 569667 h 1812934"/>
              <a:gd name="connsiteX1" fmla="*/ 0 w 3261774"/>
              <a:gd name="connsiteY1" fmla="*/ 1812934 h 1812934"/>
              <a:gd name="connsiteX2" fmla="*/ 3261774 w 3261774"/>
              <a:gd name="connsiteY2" fmla="*/ 1276710 h 1812934"/>
              <a:gd name="connsiteX3" fmla="*/ 3261774 w 3261774"/>
              <a:gd name="connsiteY3" fmla="*/ 0 h 1812934"/>
              <a:gd name="connsiteX0" fmla="*/ 49 w 3210781"/>
              <a:gd name="connsiteY0" fmla="*/ 569667 h 1819857"/>
              <a:gd name="connsiteX1" fmla="*/ 51091 w 3210781"/>
              <a:gd name="connsiteY1" fmla="*/ 1819857 h 1819857"/>
              <a:gd name="connsiteX2" fmla="*/ 3210781 w 3210781"/>
              <a:gd name="connsiteY2" fmla="*/ 1276710 h 1819857"/>
              <a:gd name="connsiteX3" fmla="*/ 3210781 w 3210781"/>
              <a:gd name="connsiteY3" fmla="*/ 0 h 1819857"/>
              <a:gd name="connsiteX0" fmla="*/ 555 w 3211287"/>
              <a:gd name="connsiteY0" fmla="*/ 569667 h 1826780"/>
              <a:gd name="connsiteX1" fmla="*/ 555 w 3211287"/>
              <a:gd name="connsiteY1" fmla="*/ 1826780 h 1826780"/>
              <a:gd name="connsiteX2" fmla="*/ 3211287 w 3211287"/>
              <a:gd name="connsiteY2" fmla="*/ 1276710 h 1826780"/>
              <a:gd name="connsiteX3" fmla="*/ 3211287 w 3211287"/>
              <a:gd name="connsiteY3" fmla="*/ 0 h 1826780"/>
              <a:gd name="connsiteX0" fmla="*/ 51041 w 3210732"/>
              <a:gd name="connsiteY0" fmla="*/ 576590 h 1826780"/>
              <a:gd name="connsiteX1" fmla="*/ 0 w 3210732"/>
              <a:gd name="connsiteY1" fmla="*/ 1826780 h 1826780"/>
              <a:gd name="connsiteX2" fmla="*/ 3210732 w 3210732"/>
              <a:gd name="connsiteY2" fmla="*/ 1276710 h 1826780"/>
              <a:gd name="connsiteX3" fmla="*/ 3210732 w 3210732"/>
              <a:gd name="connsiteY3" fmla="*/ 0 h 1826780"/>
              <a:gd name="connsiteX0" fmla="*/ 48 w 3159739"/>
              <a:gd name="connsiteY0" fmla="*/ 576590 h 1826780"/>
              <a:gd name="connsiteX1" fmla="*/ 51091 w 3159739"/>
              <a:gd name="connsiteY1" fmla="*/ 1826780 h 1826780"/>
              <a:gd name="connsiteX2" fmla="*/ 3159739 w 3159739"/>
              <a:gd name="connsiteY2" fmla="*/ 1276710 h 1826780"/>
              <a:gd name="connsiteX3" fmla="*/ 3159739 w 3159739"/>
              <a:gd name="connsiteY3" fmla="*/ 0 h 1826780"/>
              <a:gd name="connsiteX0" fmla="*/ 31 w 3185242"/>
              <a:gd name="connsiteY0" fmla="*/ 576590 h 1826780"/>
              <a:gd name="connsiteX1" fmla="*/ 76594 w 3185242"/>
              <a:gd name="connsiteY1" fmla="*/ 1826780 h 1826780"/>
              <a:gd name="connsiteX2" fmla="*/ 3185242 w 3185242"/>
              <a:gd name="connsiteY2" fmla="*/ 1276710 h 1826780"/>
              <a:gd name="connsiteX3" fmla="*/ 3185242 w 3185242"/>
              <a:gd name="connsiteY3" fmla="*/ 0 h 1826780"/>
              <a:gd name="connsiteX0" fmla="*/ 89 w 3185300"/>
              <a:gd name="connsiteY0" fmla="*/ 576590 h 1833703"/>
              <a:gd name="connsiteX1" fmla="*/ 25610 w 3185300"/>
              <a:gd name="connsiteY1" fmla="*/ 1833703 h 1833703"/>
              <a:gd name="connsiteX2" fmla="*/ 3185300 w 3185300"/>
              <a:gd name="connsiteY2" fmla="*/ 1276710 h 1833703"/>
              <a:gd name="connsiteX3" fmla="*/ 3185300 w 3185300"/>
              <a:gd name="connsiteY3" fmla="*/ 0 h 1833703"/>
              <a:gd name="connsiteX0" fmla="*/ 25521 w 3210732"/>
              <a:gd name="connsiteY0" fmla="*/ 576590 h 1833703"/>
              <a:gd name="connsiteX1" fmla="*/ 0 w 3210732"/>
              <a:gd name="connsiteY1" fmla="*/ 1833703 h 1833703"/>
              <a:gd name="connsiteX2" fmla="*/ 3210732 w 3210732"/>
              <a:gd name="connsiteY2" fmla="*/ 1276710 h 1833703"/>
              <a:gd name="connsiteX3" fmla="*/ 3210732 w 3210732"/>
              <a:gd name="connsiteY3" fmla="*/ 0 h 1833703"/>
              <a:gd name="connsiteX0" fmla="*/ 555 w 3185766"/>
              <a:gd name="connsiteY0" fmla="*/ 576590 h 1826780"/>
              <a:gd name="connsiteX1" fmla="*/ 555 w 3185766"/>
              <a:gd name="connsiteY1" fmla="*/ 1826780 h 1826780"/>
              <a:gd name="connsiteX2" fmla="*/ 3185766 w 3185766"/>
              <a:gd name="connsiteY2" fmla="*/ 1276710 h 1826780"/>
              <a:gd name="connsiteX3" fmla="*/ 3185766 w 3185766"/>
              <a:gd name="connsiteY3" fmla="*/ 0 h 1826780"/>
            </a:gdLst>
            <a:ahLst/>
            <a:cxnLst>
              <a:cxn ang="0">
                <a:pos x="connsiteX0" y="connsiteY0"/>
              </a:cxn>
              <a:cxn ang="0">
                <a:pos x="connsiteX1" y="connsiteY1"/>
              </a:cxn>
              <a:cxn ang="0">
                <a:pos x="connsiteX2" y="connsiteY2"/>
              </a:cxn>
              <a:cxn ang="0">
                <a:pos x="connsiteX3" y="connsiteY3"/>
              </a:cxn>
            </a:cxnLst>
            <a:rect l="l" t="t" r="r" b="b"/>
            <a:pathLst>
              <a:path w="3185766" h="1826780">
                <a:moveTo>
                  <a:pt x="555" y="576590"/>
                </a:moveTo>
                <a:cubicBezTo>
                  <a:pt x="-1362" y="1007911"/>
                  <a:pt x="2472" y="1395459"/>
                  <a:pt x="555" y="1826780"/>
                </a:cubicBezTo>
                <a:lnTo>
                  <a:pt x="3185766" y="1276710"/>
                </a:lnTo>
                <a:lnTo>
                  <a:pt x="3185766" y="0"/>
                </a:lnTo>
              </a:path>
            </a:pathLst>
          </a:custGeom>
          <a:solidFill>
            <a:schemeClr val="accent3">
              <a:lumMod val="20000"/>
              <a:lumOff val="80000"/>
              <a:alpha val="5098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5" name="正方形/長方形 424">
            <a:extLst>
              <a:ext uri="{FF2B5EF4-FFF2-40B4-BE49-F238E27FC236}">
                <a16:creationId xmlns:a16="http://schemas.microsoft.com/office/drawing/2014/main" id="{6A49A126-AA82-9249-94A6-94FA593C347C}"/>
              </a:ext>
            </a:extLst>
          </p:cNvPr>
          <p:cNvSpPr/>
          <p:nvPr/>
        </p:nvSpPr>
        <p:spPr>
          <a:xfrm rot="552071">
            <a:off x="1024136" y="1991889"/>
            <a:ext cx="1851789" cy="246221"/>
          </a:xfrm>
          <a:prstGeom prst="rect">
            <a:avLst/>
          </a:prstGeom>
          <a:noFill/>
        </p:spPr>
        <p:txBody>
          <a:bodyPr wrap="none" rtlCol="0">
            <a:spAutoFit/>
          </a:bodyPr>
          <a:lstStyle/>
          <a:p>
            <a:pPr algn="ctr"/>
            <a:r>
              <a:rPr lang="ja-JP" altLang="en-US" sz="1000">
                <a:solidFill>
                  <a:schemeClr val="bg1"/>
                </a:solidFill>
                <a:latin typeface="Meiryo" panose="020B0604030504040204" pitchFamily="34" charset="-128"/>
                <a:ea typeface="Meiryo" panose="020B0604030504040204" pitchFamily="34" charset="-128"/>
              </a:rPr>
              <a:t>使用する機能と構成の組合せ</a:t>
            </a:r>
            <a:endParaRPr lang="ja-JP" altLang="en-US" sz="1000" dirty="0">
              <a:solidFill>
                <a:schemeClr val="bg1"/>
              </a:solidFill>
              <a:latin typeface="Meiryo" panose="020B0604030504040204" pitchFamily="34" charset="-128"/>
              <a:ea typeface="Meiryo" panose="020B0604030504040204" pitchFamily="34" charset="-128"/>
            </a:endParaRPr>
          </a:p>
        </p:txBody>
      </p:sp>
      <p:sp>
        <p:nvSpPr>
          <p:cNvPr id="430" name="正方形/長方形 429">
            <a:extLst>
              <a:ext uri="{FF2B5EF4-FFF2-40B4-BE49-F238E27FC236}">
                <a16:creationId xmlns:a16="http://schemas.microsoft.com/office/drawing/2014/main" id="{0176BA7D-FE8F-5B45-B638-34B4981C50B4}"/>
              </a:ext>
            </a:extLst>
          </p:cNvPr>
          <p:cNvSpPr/>
          <p:nvPr/>
        </p:nvSpPr>
        <p:spPr>
          <a:xfrm rot="19723317">
            <a:off x="7250570" y="4256082"/>
            <a:ext cx="1024266" cy="542412"/>
          </a:xfrm>
          <a:prstGeom prst="rect">
            <a:avLst/>
          </a:prstGeom>
          <a:noFill/>
          <a:ln>
            <a:no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50">
                <a:solidFill>
                  <a:schemeClr val="accent6">
                    <a:lumMod val="50000"/>
                  </a:schemeClr>
                </a:solidFill>
                <a:latin typeface="Meiryo" panose="020B0604030504040204" pitchFamily="34" charset="-128"/>
                <a:ea typeface="Meiryo" panose="020B0604030504040204" pitchFamily="34" charset="-128"/>
                <a:cs typeface="ＭＳ Ｐゴシック"/>
              </a:rPr>
              <a:t>分割・集約</a:t>
            </a:r>
            <a:endParaRPr lang="en-US" altLang="ja-JP" sz="1050" dirty="0">
              <a:solidFill>
                <a:schemeClr val="accent6">
                  <a:lumMod val="50000"/>
                </a:schemeClr>
              </a:solidFill>
              <a:latin typeface="Meiryo" panose="020B0604030504040204" pitchFamily="34" charset="-128"/>
              <a:ea typeface="Meiryo" panose="020B0604030504040204" pitchFamily="34" charset="-128"/>
              <a:cs typeface="ＭＳ Ｐゴシック"/>
            </a:endParaRPr>
          </a:p>
          <a:p>
            <a:r>
              <a:rPr kumimoji="1" lang="ja-JP" altLang="en-US" sz="1050">
                <a:solidFill>
                  <a:schemeClr val="accent6">
                    <a:lumMod val="50000"/>
                  </a:schemeClr>
                </a:solidFill>
                <a:latin typeface="Meiryo" panose="020B0604030504040204" pitchFamily="34" charset="-128"/>
                <a:ea typeface="Meiryo" panose="020B0604030504040204" pitchFamily="34" charset="-128"/>
                <a:cs typeface="ＭＳ Ｐゴシック"/>
              </a:rPr>
              <a:t>　</a:t>
            </a:r>
            <a:r>
              <a:rPr kumimoji="1" lang="en-US" altLang="ja-JP" sz="1050" dirty="0">
                <a:solidFill>
                  <a:schemeClr val="accent6">
                    <a:lumMod val="50000"/>
                  </a:schemeClr>
                </a:solidFill>
                <a:latin typeface="Meiryo" panose="020B0604030504040204" pitchFamily="34" charset="-128"/>
                <a:ea typeface="Meiryo" panose="020B0604030504040204" pitchFamily="34" charset="-128"/>
                <a:cs typeface="ＭＳ Ｐゴシック"/>
              </a:rPr>
              <a:t> </a:t>
            </a:r>
            <a:r>
              <a:rPr kumimoji="1" lang="ja-JP" altLang="en-US" sz="1050">
                <a:solidFill>
                  <a:schemeClr val="accent6">
                    <a:lumMod val="50000"/>
                  </a:schemeClr>
                </a:solidFill>
                <a:latin typeface="Meiryo" panose="020B0604030504040204" pitchFamily="34" charset="-128"/>
                <a:ea typeface="Meiryo" panose="020B0604030504040204" pitchFamily="34" charset="-128"/>
                <a:cs typeface="ＭＳ Ｐゴシック"/>
              </a:rPr>
              <a:t>模倣</a:t>
            </a:r>
            <a:endParaRPr kumimoji="1" lang="ja-JP" altLang="en-US" sz="1050" dirty="0">
              <a:solidFill>
                <a:schemeClr val="accent6">
                  <a:lumMod val="50000"/>
                </a:schemeClr>
              </a:solidFill>
              <a:latin typeface="Meiryo" panose="020B0604030504040204" pitchFamily="34" charset="-128"/>
              <a:ea typeface="Meiryo" panose="020B0604030504040204" pitchFamily="34" charset="-128"/>
              <a:cs typeface="ＭＳ Ｐゴシック"/>
            </a:endParaRPr>
          </a:p>
        </p:txBody>
      </p:sp>
      <p:sp>
        <p:nvSpPr>
          <p:cNvPr id="432" name="正方形/長方形 431">
            <a:extLst>
              <a:ext uri="{FF2B5EF4-FFF2-40B4-BE49-F238E27FC236}">
                <a16:creationId xmlns:a16="http://schemas.microsoft.com/office/drawing/2014/main" id="{488E7C4C-F014-B24E-B47E-9EE67E96BAD0}"/>
              </a:ext>
            </a:extLst>
          </p:cNvPr>
          <p:cNvSpPr/>
          <p:nvPr/>
        </p:nvSpPr>
        <p:spPr>
          <a:xfrm rot="552071">
            <a:off x="3307261" y="2354199"/>
            <a:ext cx="1851789" cy="246221"/>
          </a:xfrm>
          <a:prstGeom prst="rect">
            <a:avLst/>
          </a:prstGeom>
          <a:noFill/>
        </p:spPr>
        <p:txBody>
          <a:bodyPr wrap="none" rtlCol="0">
            <a:spAutoFit/>
          </a:bodyPr>
          <a:lstStyle/>
          <a:p>
            <a:pPr algn="ctr"/>
            <a:r>
              <a:rPr lang="ja-JP" altLang="en-US" sz="1000">
                <a:solidFill>
                  <a:schemeClr val="bg1"/>
                </a:solidFill>
                <a:latin typeface="Meiryo" panose="020B0604030504040204" pitchFamily="34" charset="-128"/>
                <a:ea typeface="Meiryo" panose="020B0604030504040204" pitchFamily="34" charset="-128"/>
              </a:rPr>
              <a:t>使用する機能と構成の組合せ</a:t>
            </a:r>
            <a:endParaRPr lang="ja-JP" altLang="en-US" sz="1000" dirty="0">
              <a:solidFill>
                <a:schemeClr val="bg1"/>
              </a:solidFill>
              <a:latin typeface="Meiryo" panose="020B0604030504040204" pitchFamily="34" charset="-128"/>
              <a:ea typeface="Meiryo" panose="020B0604030504040204" pitchFamily="34" charset="-128"/>
            </a:endParaRPr>
          </a:p>
        </p:txBody>
      </p:sp>
      <p:sp>
        <p:nvSpPr>
          <p:cNvPr id="433" name="正方形/長方形 432">
            <a:extLst>
              <a:ext uri="{FF2B5EF4-FFF2-40B4-BE49-F238E27FC236}">
                <a16:creationId xmlns:a16="http://schemas.microsoft.com/office/drawing/2014/main" id="{274EEB4D-EF44-F343-853B-FC8EAFA5CE1F}"/>
              </a:ext>
            </a:extLst>
          </p:cNvPr>
          <p:cNvSpPr/>
          <p:nvPr/>
        </p:nvSpPr>
        <p:spPr>
          <a:xfrm rot="552071">
            <a:off x="5596511" y="2711178"/>
            <a:ext cx="1851789" cy="246221"/>
          </a:xfrm>
          <a:prstGeom prst="rect">
            <a:avLst/>
          </a:prstGeom>
          <a:noFill/>
        </p:spPr>
        <p:txBody>
          <a:bodyPr wrap="none" rtlCol="0">
            <a:spAutoFit/>
          </a:bodyPr>
          <a:lstStyle/>
          <a:p>
            <a:pPr algn="ctr"/>
            <a:r>
              <a:rPr lang="ja-JP" altLang="en-US" sz="1000">
                <a:solidFill>
                  <a:schemeClr val="bg1"/>
                </a:solidFill>
                <a:latin typeface="Meiryo" panose="020B0604030504040204" pitchFamily="34" charset="-128"/>
                <a:ea typeface="Meiryo" panose="020B0604030504040204" pitchFamily="34" charset="-128"/>
              </a:rPr>
              <a:t>使用する機能と構成の組合せ</a:t>
            </a:r>
            <a:endParaRPr lang="ja-JP" altLang="en-US" sz="1000" dirty="0">
              <a:solidFill>
                <a:schemeClr val="bg1"/>
              </a:solidFill>
              <a:latin typeface="Meiryo" panose="020B0604030504040204" pitchFamily="34" charset="-128"/>
              <a:ea typeface="Meiryo" panose="020B0604030504040204" pitchFamily="34" charset="-128"/>
            </a:endParaRPr>
          </a:p>
        </p:txBody>
      </p:sp>
      <p:sp>
        <p:nvSpPr>
          <p:cNvPr id="434" name="正方形/長方形 433">
            <a:extLst>
              <a:ext uri="{FF2B5EF4-FFF2-40B4-BE49-F238E27FC236}">
                <a16:creationId xmlns:a16="http://schemas.microsoft.com/office/drawing/2014/main" id="{EA3CCCB1-F6C5-CA49-B3D1-418C0F2CD892}"/>
              </a:ext>
            </a:extLst>
          </p:cNvPr>
          <p:cNvSpPr/>
          <p:nvPr/>
        </p:nvSpPr>
        <p:spPr>
          <a:xfrm rot="486683">
            <a:off x="2413751" y="4815758"/>
            <a:ext cx="4314001" cy="307777"/>
          </a:xfrm>
          <a:prstGeom prst="rect">
            <a:avLst/>
          </a:prstGeom>
          <a:noFill/>
        </p:spPr>
        <p:txBody>
          <a:bodyPr wrap="none" rtlCol="0">
            <a:spAutoFit/>
          </a:bodyPr>
          <a:lstStyle/>
          <a:p>
            <a:r>
              <a:rPr lang="ja-JP" altLang="en-US" sz="1400">
                <a:solidFill>
                  <a:schemeClr val="bg1"/>
                </a:solidFill>
                <a:latin typeface="Meiryo" panose="020B0604030504040204" pitchFamily="34" charset="-128"/>
                <a:ea typeface="Meiryo" panose="020B0604030504040204" pitchFamily="34" charset="-128"/>
              </a:rPr>
              <a:t>演算機能・データ管理機能・ネットワーキング機能</a:t>
            </a:r>
          </a:p>
        </p:txBody>
      </p:sp>
      <p:sp>
        <p:nvSpPr>
          <p:cNvPr id="13" name="テキスト ボックス 12">
            <a:extLst>
              <a:ext uri="{FF2B5EF4-FFF2-40B4-BE49-F238E27FC236}">
                <a16:creationId xmlns:a16="http://schemas.microsoft.com/office/drawing/2014/main" id="{87CD4E84-922B-6C40-8AA4-AA11617B90E2}"/>
              </a:ext>
            </a:extLst>
          </p:cNvPr>
          <p:cNvSpPr txBox="1"/>
          <p:nvPr/>
        </p:nvSpPr>
        <p:spPr>
          <a:xfrm rot="19547045">
            <a:off x="7304581" y="5215417"/>
            <a:ext cx="800219" cy="338554"/>
          </a:xfrm>
          <a:prstGeom prst="rect">
            <a:avLst/>
          </a:prstGeom>
          <a:noFill/>
        </p:spPr>
        <p:txBody>
          <a:bodyPr vert="horz" wrap="none" rtlCol="0">
            <a:spAutoFit/>
          </a:bodyPr>
          <a:lstStyle/>
          <a:p>
            <a:r>
              <a:rPr kumimoji="1" lang="ja-JP" altLang="en-US" sz="1600" b="1">
                <a:solidFill>
                  <a:schemeClr val="accent3">
                    <a:lumMod val="50000"/>
                  </a:schemeClr>
                </a:solidFill>
                <a:latin typeface="Meiryo" panose="020B0604030504040204" pitchFamily="34" charset="-128"/>
                <a:ea typeface="Meiryo" panose="020B0604030504040204" pitchFamily="34" charset="-128"/>
              </a:rPr>
              <a:t>抽象化</a:t>
            </a:r>
          </a:p>
        </p:txBody>
      </p:sp>
      <p:sp>
        <p:nvSpPr>
          <p:cNvPr id="15" name="テキスト ボックス 14">
            <a:extLst>
              <a:ext uri="{FF2B5EF4-FFF2-40B4-BE49-F238E27FC236}">
                <a16:creationId xmlns:a16="http://schemas.microsoft.com/office/drawing/2014/main" id="{00B595B8-2E6E-F446-B680-6EC73C679EF6}"/>
              </a:ext>
            </a:extLst>
          </p:cNvPr>
          <p:cNvSpPr txBox="1"/>
          <p:nvPr/>
        </p:nvSpPr>
        <p:spPr>
          <a:xfrm>
            <a:off x="208018" y="772102"/>
            <a:ext cx="8725466" cy="369332"/>
          </a:xfrm>
          <a:prstGeom prst="rect">
            <a:avLst/>
          </a:prstGeom>
          <a:noFill/>
        </p:spPr>
        <p:txBody>
          <a:bodyPr wrap="none" rtlCol="0">
            <a:spAutoFit/>
          </a:bodyPr>
          <a:lstStyle/>
          <a:p>
            <a:pPr algn="ctr"/>
            <a:r>
              <a:rPr kumimoji="1" lang="ja-JP" altLang="en-US">
                <a:solidFill>
                  <a:srgbClr val="77933C"/>
                </a:solidFill>
                <a:latin typeface="Meiryo" panose="020B0604030504040204" pitchFamily="34" charset="-128"/>
                <a:ea typeface="Meiryo" panose="020B0604030504040204" pitchFamily="34" charset="-128"/>
              </a:rPr>
              <a:t>物理的実態（</a:t>
            </a:r>
            <a:r>
              <a:rPr lang="ja-JP" altLang="en-US">
                <a:solidFill>
                  <a:srgbClr val="77933C"/>
                </a:solidFill>
                <a:latin typeface="Meiryo" panose="020B0604030504040204" pitchFamily="34" charset="-128"/>
                <a:ea typeface="Meiryo" panose="020B0604030504040204" pitchFamily="34" charset="-128"/>
              </a:rPr>
              <a:t>バードウェアや設備</a:t>
            </a:r>
            <a:r>
              <a:rPr kumimoji="1" lang="ja-JP" altLang="en-US">
                <a:solidFill>
                  <a:srgbClr val="77933C"/>
                </a:solidFill>
                <a:latin typeface="Meiryo" panose="020B0604030504040204" pitchFamily="34" charset="-128"/>
                <a:ea typeface="Meiryo" panose="020B0604030504040204" pitchFamily="34" charset="-128"/>
              </a:rPr>
              <a:t>）</a:t>
            </a:r>
            <a:r>
              <a:rPr kumimoji="1" lang="ja-JP" altLang="en-US">
                <a:solidFill>
                  <a:schemeClr val="tx1">
                    <a:lumMod val="50000"/>
                    <a:lumOff val="50000"/>
                  </a:schemeClr>
                </a:solidFill>
                <a:latin typeface="Meiryo" panose="020B0604030504040204" pitchFamily="34" charset="-128"/>
                <a:ea typeface="Meiryo" panose="020B0604030504040204" pitchFamily="34" charset="-128"/>
              </a:rPr>
              <a:t>と</a:t>
            </a:r>
            <a:r>
              <a:rPr kumimoji="1" lang="ja-JP" altLang="en-US">
                <a:solidFill>
                  <a:srgbClr val="0070C0"/>
                </a:solidFill>
                <a:latin typeface="Meiryo" panose="020B0604030504040204" pitchFamily="34" charset="-128"/>
                <a:ea typeface="Meiryo" panose="020B0604030504040204" pitchFamily="34" charset="-128"/>
              </a:rPr>
              <a:t>実質的機能（</a:t>
            </a:r>
            <a:r>
              <a:rPr lang="ja-JP" altLang="en-US">
                <a:solidFill>
                  <a:srgbClr val="0070C0"/>
                </a:solidFill>
                <a:latin typeface="Meiryo" panose="020B0604030504040204" pitchFamily="34" charset="-128"/>
                <a:ea typeface="Meiryo" panose="020B0604030504040204" pitchFamily="34" charset="-128"/>
              </a:rPr>
              <a:t>仮想化されたシステム</a:t>
            </a:r>
            <a:r>
              <a:rPr kumimoji="1" lang="ja-JP" altLang="en-US">
                <a:solidFill>
                  <a:srgbClr val="0070C0"/>
                </a:solidFill>
                <a:latin typeface="Meiryo" panose="020B0604030504040204" pitchFamily="34" charset="-128"/>
                <a:ea typeface="Meiryo" panose="020B0604030504040204" pitchFamily="34" charset="-128"/>
              </a:rPr>
              <a:t>）</a:t>
            </a:r>
            <a:r>
              <a:rPr kumimoji="1" lang="ja-JP" altLang="en-US">
                <a:solidFill>
                  <a:schemeClr val="tx1">
                    <a:lumMod val="50000"/>
                    <a:lumOff val="50000"/>
                  </a:schemeClr>
                </a:solidFill>
                <a:latin typeface="Meiryo" panose="020B0604030504040204" pitchFamily="34" charset="-128"/>
                <a:ea typeface="Meiryo" panose="020B0604030504040204" pitchFamily="34" charset="-128"/>
              </a:rPr>
              <a:t>を分離</a:t>
            </a:r>
          </a:p>
        </p:txBody>
      </p:sp>
      <p:sp>
        <p:nvSpPr>
          <p:cNvPr id="436" name="テキスト ボックス 435">
            <a:extLst>
              <a:ext uri="{FF2B5EF4-FFF2-40B4-BE49-F238E27FC236}">
                <a16:creationId xmlns:a16="http://schemas.microsoft.com/office/drawing/2014/main" id="{D3358480-3591-F946-9E32-93DDA653425A}"/>
              </a:ext>
            </a:extLst>
          </p:cNvPr>
          <p:cNvSpPr txBox="1"/>
          <p:nvPr/>
        </p:nvSpPr>
        <p:spPr>
          <a:xfrm>
            <a:off x="5270459" y="1455883"/>
            <a:ext cx="3687476" cy="400110"/>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物理的な設置・据え付け作業を必要とせず、ソフトウエアの設定だけで、必要とするシステム構成を調達･変更できる。</a:t>
            </a:r>
          </a:p>
        </p:txBody>
      </p:sp>
      <p:sp>
        <p:nvSpPr>
          <p:cNvPr id="437" name="テキスト ボックス 436">
            <a:extLst>
              <a:ext uri="{FF2B5EF4-FFF2-40B4-BE49-F238E27FC236}">
                <a16:creationId xmlns:a16="http://schemas.microsoft.com/office/drawing/2014/main" id="{A71D70DD-BF05-184C-814F-F38CAB59D748}"/>
              </a:ext>
            </a:extLst>
          </p:cNvPr>
          <p:cNvSpPr txBox="1"/>
          <p:nvPr/>
        </p:nvSpPr>
        <p:spPr>
          <a:xfrm>
            <a:off x="5270459" y="1225747"/>
            <a:ext cx="3759484" cy="276999"/>
          </a:xfrm>
          <a:prstGeom prst="rect">
            <a:avLst/>
          </a:prstGeom>
          <a:noFill/>
        </p:spPr>
        <p:txBody>
          <a:bodyPr wrap="square" rtlCol="0">
            <a:spAutoFit/>
          </a:bodyPr>
          <a:lstStyle/>
          <a:p>
            <a:r>
              <a:rPr kumimoji="1" lang="ja-JP" altLang="en-US" sz="1200">
                <a:solidFill>
                  <a:srgbClr val="0070C0"/>
                </a:solidFill>
                <a:latin typeface="Meiryo" panose="020B0604030504040204" pitchFamily="34" charset="-128"/>
                <a:ea typeface="Meiryo" panose="020B0604030504040204" pitchFamily="34" charset="-128"/>
              </a:rPr>
              <a:t>ユーザーは</a:t>
            </a:r>
            <a:r>
              <a:rPr kumimoji="1" lang="ja-JP" altLang="en-US" sz="1200" b="1">
                <a:solidFill>
                  <a:srgbClr val="0070C0"/>
                </a:solidFill>
                <a:latin typeface="Meiryo" panose="020B0604030504040204" pitchFamily="34" charset="-128"/>
                <a:ea typeface="Meiryo" panose="020B0604030504040204" pitchFamily="34" charset="-128"/>
              </a:rPr>
              <a:t>柔軟性</a:t>
            </a:r>
            <a:r>
              <a:rPr kumimoji="1" lang="ja-JP" altLang="en-US" sz="1200">
                <a:solidFill>
                  <a:srgbClr val="0070C0"/>
                </a:solidFill>
                <a:latin typeface="Meiryo" panose="020B0604030504040204" pitchFamily="34" charset="-128"/>
                <a:ea typeface="Meiryo" panose="020B0604030504040204" pitchFamily="34" charset="-128"/>
              </a:rPr>
              <a:t>と</a:t>
            </a:r>
            <a:r>
              <a:rPr kumimoji="1" lang="ja-JP" altLang="en-US" sz="1200" b="1">
                <a:solidFill>
                  <a:srgbClr val="0070C0"/>
                </a:solidFill>
                <a:latin typeface="Meiryo" panose="020B0604030504040204" pitchFamily="34" charset="-128"/>
                <a:ea typeface="Meiryo" panose="020B0604030504040204" pitchFamily="34" charset="-128"/>
              </a:rPr>
              <a:t>スピード</a:t>
            </a:r>
            <a:r>
              <a:rPr kumimoji="1" lang="ja-JP" altLang="en-US" sz="1200">
                <a:solidFill>
                  <a:srgbClr val="0070C0"/>
                </a:solidFill>
                <a:latin typeface="Meiryo" panose="020B0604030504040204" pitchFamily="34" charset="-128"/>
                <a:ea typeface="Meiryo" panose="020B0604030504040204" pitchFamily="34" charset="-128"/>
              </a:rPr>
              <a:t>を手に入れる</a:t>
            </a:r>
          </a:p>
        </p:txBody>
      </p:sp>
      <p:sp>
        <p:nvSpPr>
          <p:cNvPr id="438" name="テキスト ボックス 437">
            <a:extLst>
              <a:ext uri="{FF2B5EF4-FFF2-40B4-BE49-F238E27FC236}">
                <a16:creationId xmlns:a16="http://schemas.microsoft.com/office/drawing/2014/main" id="{D93EEAF7-33E4-524A-B01D-F598047223FA}"/>
              </a:ext>
            </a:extLst>
          </p:cNvPr>
          <p:cNvSpPr txBox="1"/>
          <p:nvPr/>
        </p:nvSpPr>
        <p:spPr>
          <a:xfrm>
            <a:off x="230400" y="6215180"/>
            <a:ext cx="3418995" cy="400110"/>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標準化されたハードウェアやソフトウエアを大量に調達してシステムを構成し、運用を自動化・一元化する。</a:t>
            </a:r>
          </a:p>
        </p:txBody>
      </p:sp>
      <p:sp>
        <p:nvSpPr>
          <p:cNvPr id="439" name="テキスト ボックス 438">
            <a:extLst>
              <a:ext uri="{FF2B5EF4-FFF2-40B4-BE49-F238E27FC236}">
                <a16:creationId xmlns:a16="http://schemas.microsoft.com/office/drawing/2014/main" id="{9EC5611E-2DE3-5D45-8566-71C8991C8FCB}"/>
              </a:ext>
            </a:extLst>
          </p:cNvPr>
          <p:cNvSpPr txBox="1"/>
          <p:nvPr/>
        </p:nvSpPr>
        <p:spPr>
          <a:xfrm>
            <a:off x="230400" y="6013019"/>
            <a:ext cx="4616629" cy="276999"/>
          </a:xfrm>
          <a:prstGeom prst="rect">
            <a:avLst/>
          </a:prstGeom>
          <a:noFill/>
        </p:spPr>
        <p:txBody>
          <a:bodyPr wrap="square" rtlCol="0">
            <a:spAutoFit/>
          </a:bodyPr>
          <a:lstStyle/>
          <a:p>
            <a:r>
              <a:rPr kumimoji="1" lang="ja-JP" altLang="en-US" sz="1200">
                <a:solidFill>
                  <a:srgbClr val="77933C"/>
                </a:solidFill>
                <a:latin typeface="Meiryo" panose="020B0604030504040204" pitchFamily="34" charset="-128"/>
                <a:ea typeface="Meiryo" panose="020B0604030504040204" pitchFamily="34" charset="-128"/>
              </a:rPr>
              <a:t>運用管理者は</a:t>
            </a:r>
            <a:r>
              <a:rPr kumimoji="1" lang="ja-JP" altLang="en-US" sz="1200" b="1">
                <a:solidFill>
                  <a:srgbClr val="77933C"/>
                </a:solidFill>
                <a:latin typeface="Meiryo" panose="020B0604030504040204" pitchFamily="34" charset="-128"/>
                <a:ea typeface="Meiryo" panose="020B0604030504040204" pitchFamily="34" charset="-128"/>
              </a:rPr>
              <a:t>コスト･パフォーマンス</a:t>
            </a:r>
            <a:r>
              <a:rPr kumimoji="1" lang="ja-JP" altLang="en-US" sz="1200">
                <a:solidFill>
                  <a:srgbClr val="77933C"/>
                </a:solidFill>
                <a:latin typeface="Meiryo" panose="020B0604030504040204" pitchFamily="34" charset="-128"/>
                <a:ea typeface="Meiryo" panose="020B0604030504040204" pitchFamily="34" charset="-128"/>
              </a:rPr>
              <a:t>を手に入れる</a:t>
            </a:r>
          </a:p>
        </p:txBody>
      </p:sp>
      <p:sp>
        <p:nvSpPr>
          <p:cNvPr id="440" name="正方形/長方形 439">
            <a:extLst>
              <a:ext uri="{FF2B5EF4-FFF2-40B4-BE49-F238E27FC236}">
                <a16:creationId xmlns:a16="http://schemas.microsoft.com/office/drawing/2014/main" id="{F6F90692-BA36-BD4F-AB35-4471C8A9E0A2}"/>
              </a:ext>
            </a:extLst>
          </p:cNvPr>
          <p:cNvSpPr/>
          <p:nvPr/>
        </p:nvSpPr>
        <p:spPr>
          <a:xfrm>
            <a:off x="7686965" y="6245958"/>
            <a:ext cx="1224136" cy="369332"/>
          </a:xfrm>
          <a:prstGeom prst="rect">
            <a:avLst/>
          </a:prstGeom>
        </p:spPr>
        <p:txBody>
          <a:bodyPr wrap="square">
            <a:spAutoFit/>
          </a:bodyPr>
          <a:lstStyle/>
          <a:p>
            <a:pPr algn="r"/>
            <a:r>
              <a:rPr lang="ja-JP" altLang="en-US" sz="600" b="1">
                <a:solidFill>
                  <a:srgbClr val="77933C"/>
                </a:solidFill>
                <a:latin typeface="Meiryo" charset="-128"/>
                <a:ea typeface="Meiryo" charset="-128"/>
                <a:cs typeface="Meiryo" charset="-128"/>
              </a:rPr>
              <a:t>＊「抽象化」</a:t>
            </a:r>
            <a:r>
              <a:rPr lang="ja-JP" altLang="en-US" sz="600">
                <a:solidFill>
                  <a:srgbClr val="77933C"/>
                </a:solidFill>
                <a:latin typeface="Meiryo" charset="-128"/>
                <a:ea typeface="Meiryo" charset="-128"/>
                <a:cs typeface="Meiryo" charset="-128"/>
              </a:rPr>
              <a:t>とは対象から本質的に重要な要素だけを抜き出して、他</a:t>
            </a:r>
            <a:r>
              <a:rPr lang="ja-JP" altLang="en-US" sz="600" dirty="0">
                <a:solidFill>
                  <a:srgbClr val="77933C"/>
                </a:solidFill>
                <a:latin typeface="Meiryo" charset="-128"/>
                <a:ea typeface="Meiryo" charset="-128"/>
                <a:cs typeface="Meiryo" charset="-128"/>
              </a:rPr>
              <a:t>は</a:t>
            </a:r>
            <a:r>
              <a:rPr lang="ja-JP" altLang="en-US" sz="600">
                <a:solidFill>
                  <a:srgbClr val="77933C"/>
                </a:solidFill>
                <a:latin typeface="Meiryo" charset="-128"/>
                <a:ea typeface="Meiryo" charset="-128"/>
                <a:cs typeface="Meiryo" charset="-128"/>
              </a:rPr>
              <a:t>無視すること。</a:t>
            </a:r>
            <a:endParaRPr lang="ja-JP" altLang="en-US" sz="600" dirty="0">
              <a:solidFill>
                <a:srgbClr val="77933C"/>
              </a:solidFill>
              <a:latin typeface="Meiryo" charset="-128"/>
              <a:ea typeface="Meiryo" charset="-128"/>
              <a:cs typeface="Meiryo" charset="-128"/>
            </a:endParaRPr>
          </a:p>
        </p:txBody>
      </p:sp>
      <p:sp>
        <p:nvSpPr>
          <p:cNvPr id="441" name="テキスト ボックス 440">
            <a:extLst>
              <a:ext uri="{FF2B5EF4-FFF2-40B4-BE49-F238E27FC236}">
                <a16:creationId xmlns:a16="http://schemas.microsoft.com/office/drawing/2014/main" id="{DAF8F31F-F946-8543-ABE5-7BD499F4F877}"/>
              </a:ext>
            </a:extLst>
          </p:cNvPr>
          <p:cNvSpPr txBox="1"/>
          <p:nvPr/>
        </p:nvSpPr>
        <p:spPr>
          <a:xfrm rot="462255">
            <a:off x="1649466" y="1539645"/>
            <a:ext cx="1338828"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t>実質的機能</a:t>
            </a:r>
          </a:p>
        </p:txBody>
      </p:sp>
      <p:sp>
        <p:nvSpPr>
          <p:cNvPr id="442" name="テキスト ボックス 441">
            <a:extLst>
              <a:ext uri="{FF2B5EF4-FFF2-40B4-BE49-F238E27FC236}">
                <a16:creationId xmlns:a16="http://schemas.microsoft.com/office/drawing/2014/main" id="{18219301-04FA-8E48-BEF8-D6A001908EB0}"/>
              </a:ext>
            </a:extLst>
          </p:cNvPr>
          <p:cNvSpPr txBox="1"/>
          <p:nvPr/>
        </p:nvSpPr>
        <p:spPr>
          <a:xfrm rot="462255">
            <a:off x="3912917" y="1913968"/>
            <a:ext cx="1338828"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t>実質的機能</a:t>
            </a:r>
          </a:p>
        </p:txBody>
      </p:sp>
      <p:sp>
        <p:nvSpPr>
          <p:cNvPr id="443" name="テキスト ボックス 442">
            <a:extLst>
              <a:ext uri="{FF2B5EF4-FFF2-40B4-BE49-F238E27FC236}">
                <a16:creationId xmlns:a16="http://schemas.microsoft.com/office/drawing/2014/main" id="{C92CAFF9-7A96-E043-8D8A-90B28FE8F52B}"/>
              </a:ext>
            </a:extLst>
          </p:cNvPr>
          <p:cNvSpPr txBox="1"/>
          <p:nvPr/>
        </p:nvSpPr>
        <p:spPr>
          <a:xfrm rot="462255">
            <a:off x="6171567" y="2241415"/>
            <a:ext cx="1338828"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t>実質的機能</a:t>
            </a:r>
          </a:p>
        </p:txBody>
      </p:sp>
      <p:pic>
        <p:nvPicPr>
          <p:cNvPr id="444" name="図 443">
            <a:extLst>
              <a:ext uri="{FF2B5EF4-FFF2-40B4-BE49-F238E27FC236}">
                <a16:creationId xmlns:a16="http://schemas.microsoft.com/office/drawing/2014/main" id="{CE5E773C-FA97-5940-B073-4C36E89434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25547" y="1091325"/>
            <a:ext cx="909969" cy="730250"/>
          </a:xfrm>
          <a:prstGeom prst="rect">
            <a:avLst/>
          </a:prstGeom>
        </p:spPr>
      </p:pic>
      <p:pic>
        <p:nvPicPr>
          <p:cNvPr id="16" name="図 15">
            <a:extLst>
              <a:ext uri="{FF2B5EF4-FFF2-40B4-BE49-F238E27FC236}">
                <a16:creationId xmlns:a16="http://schemas.microsoft.com/office/drawing/2014/main" id="{DDE28C63-04E6-ED4B-8E89-24D5B81287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104" y="4627865"/>
            <a:ext cx="967386" cy="967386"/>
          </a:xfrm>
          <a:prstGeom prst="rect">
            <a:avLst/>
          </a:prstGeom>
        </p:spPr>
      </p:pic>
      <p:sp>
        <p:nvSpPr>
          <p:cNvPr id="35" name="テキスト ボックス 34">
            <a:extLst>
              <a:ext uri="{FF2B5EF4-FFF2-40B4-BE49-F238E27FC236}">
                <a16:creationId xmlns:a16="http://schemas.microsoft.com/office/drawing/2014/main" id="{2BFEA704-B768-E84C-B14D-1CDBF668E5AB}"/>
              </a:ext>
            </a:extLst>
          </p:cNvPr>
          <p:cNvSpPr txBox="1"/>
          <p:nvPr/>
        </p:nvSpPr>
        <p:spPr>
          <a:xfrm rot="462255">
            <a:off x="1725112" y="2446230"/>
            <a:ext cx="877163"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solidFill>
                  <a:schemeClr val="accent6">
                    <a:lumMod val="50000"/>
                  </a:schemeClr>
                </a:solidFill>
              </a:rPr>
              <a:t>仮想化</a:t>
            </a:r>
          </a:p>
        </p:txBody>
      </p:sp>
      <p:sp>
        <p:nvSpPr>
          <p:cNvPr id="36" name="テキスト ボックス 35">
            <a:extLst>
              <a:ext uri="{FF2B5EF4-FFF2-40B4-BE49-F238E27FC236}">
                <a16:creationId xmlns:a16="http://schemas.microsoft.com/office/drawing/2014/main" id="{2E976A54-39E0-A140-89CB-507CC07E47B4}"/>
              </a:ext>
            </a:extLst>
          </p:cNvPr>
          <p:cNvSpPr txBox="1"/>
          <p:nvPr/>
        </p:nvSpPr>
        <p:spPr>
          <a:xfrm rot="462255">
            <a:off x="3861300" y="2781578"/>
            <a:ext cx="877163"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solidFill>
                  <a:schemeClr val="accent6">
                    <a:lumMod val="50000"/>
                  </a:schemeClr>
                </a:solidFill>
              </a:rPr>
              <a:t>仮想化</a:t>
            </a:r>
          </a:p>
        </p:txBody>
      </p:sp>
      <p:sp>
        <p:nvSpPr>
          <p:cNvPr id="37" name="テキスト ボックス 36">
            <a:extLst>
              <a:ext uri="{FF2B5EF4-FFF2-40B4-BE49-F238E27FC236}">
                <a16:creationId xmlns:a16="http://schemas.microsoft.com/office/drawing/2014/main" id="{FE14EFB5-8F55-B343-BC10-077ED2056A09}"/>
              </a:ext>
            </a:extLst>
          </p:cNvPr>
          <p:cNvSpPr txBox="1"/>
          <p:nvPr/>
        </p:nvSpPr>
        <p:spPr>
          <a:xfrm rot="462255">
            <a:off x="5996773" y="3122284"/>
            <a:ext cx="877163" cy="369332"/>
          </a:xfrm>
          <a:prstGeom prst="rect">
            <a:avLst/>
          </a:prstGeom>
          <a:noFill/>
        </p:spPr>
        <p:txBody>
          <a:bodyPr wrap="none" rtlCol="0">
            <a:spAutoFit/>
          </a:bodyPr>
          <a:lstStyle>
            <a:defPPr>
              <a:defRPr lang="ja-JP"/>
            </a:defPPr>
            <a:lvl1pPr>
              <a:defRPr>
                <a:solidFill>
                  <a:schemeClr val="bg1"/>
                </a:solidFill>
                <a:latin typeface="Meiryo" panose="020B0604030504040204" pitchFamily="34" charset="-128"/>
                <a:ea typeface="Meiryo" panose="020B0604030504040204" pitchFamily="34" charset="-128"/>
              </a:defRPr>
            </a:lvl1pPr>
          </a:lstStyle>
          <a:p>
            <a:r>
              <a:rPr lang="ja-JP" altLang="en-US">
                <a:solidFill>
                  <a:schemeClr val="accent6">
                    <a:lumMod val="50000"/>
                  </a:schemeClr>
                </a:solidFill>
              </a:rPr>
              <a:t>仮想化</a:t>
            </a:r>
          </a:p>
        </p:txBody>
      </p:sp>
    </p:spTree>
    <p:extLst>
      <p:ext uri="{BB962C8B-B14F-4D97-AF65-F5344CB8AC3E}">
        <p14:creationId xmlns:p14="http://schemas.microsoft.com/office/powerpoint/2010/main" val="28924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37"/>
                                        </p:tgtEl>
                                        <p:attrNameLst>
                                          <p:attrName>style.visibility</p:attrName>
                                        </p:attrNameLst>
                                      </p:cBhvr>
                                      <p:to>
                                        <p:strVal val="visible"/>
                                      </p:to>
                                    </p:set>
                                    <p:anim calcmode="lin" valueType="num">
                                      <p:cBhvr additive="base">
                                        <p:cTn id="11" dur="500"/>
                                        <p:tgtEl>
                                          <p:spTgt spid="437"/>
                                        </p:tgtEl>
                                        <p:attrNameLst>
                                          <p:attrName>ppt_x</p:attrName>
                                        </p:attrNameLst>
                                      </p:cBhvr>
                                      <p:tavLst>
                                        <p:tav tm="0">
                                          <p:val>
                                            <p:strVal val="#ppt_x-#ppt_w*1.125000"/>
                                          </p:val>
                                        </p:tav>
                                        <p:tav tm="100000">
                                          <p:val>
                                            <p:strVal val="#ppt_x"/>
                                          </p:val>
                                        </p:tav>
                                      </p:tavLst>
                                    </p:anim>
                                    <p:animEffect transition="in" filter="wipe(right)">
                                      <p:cBhvr>
                                        <p:cTn id="12" dur="500"/>
                                        <p:tgtEl>
                                          <p:spTgt spid="43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36"/>
                                        </p:tgtEl>
                                        <p:attrNameLst>
                                          <p:attrName>style.visibility</p:attrName>
                                        </p:attrNameLst>
                                      </p:cBhvr>
                                      <p:to>
                                        <p:strVal val="visible"/>
                                      </p:to>
                                    </p:set>
                                    <p:anim calcmode="lin" valueType="num">
                                      <p:cBhvr additive="base">
                                        <p:cTn id="15" dur="500"/>
                                        <p:tgtEl>
                                          <p:spTgt spid="436"/>
                                        </p:tgtEl>
                                        <p:attrNameLst>
                                          <p:attrName>ppt_x</p:attrName>
                                        </p:attrNameLst>
                                      </p:cBhvr>
                                      <p:tavLst>
                                        <p:tav tm="0">
                                          <p:val>
                                            <p:strVal val="#ppt_x-#ppt_w*1.125000"/>
                                          </p:val>
                                        </p:tav>
                                        <p:tav tm="100000">
                                          <p:val>
                                            <p:strVal val="#ppt_x"/>
                                          </p:val>
                                        </p:tav>
                                      </p:tavLst>
                                    </p:anim>
                                    <p:animEffect transition="in" filter="wipe(right)">
                                      <p:cBhvr>
                                        <p:cTn id="16" dur="500"/>
                                        <p:tgtEl>
                                          <p:spTgt spid="436"/>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439"/>
                                        </p:tgtEl>
                                        <p:attrNameLst>
                                          <p:attrName>style.visibility</p:attrName>
                                        </p:attrNameLst>
                                      </p:cBhvr>
                                      <p:to>
                                        <p:strVal val="visible"/>
                                      </p:to>
                                    </p:set>
                                    <p:anim calcmode="lin" valueType="num">
                                      <p:cBhvr additive="base">
                                        <p:cTn id="19" dur="500"/>
                                        <p:tgtEl>
                                          <p:spTgt spid="439"/>
                                        </p:tgtEl>
                                        <p:attrNameLst>
                                          <p:attrName>ppt_x</p:attrName>
                                        </p:attrNameLst>
                                      </p:cBhvr>
                                      <p:tavLst>
                                        <p:tav tm="0">
                                          <p:val>
                                            <p:strVal val="#ppt_x-#ppt_w*1.125000"/>
                                          </p:val>
                                        </p:tav>
                                        <p:tav tm="100000">
                                          <p:val>
                                            <p:strVal val="#ppt_x"/>
                                          </p:val>
                                        </p:tav>
                                      </p:tavLst>
                                    </p:anim>
                                    <p:animEffect transition="in" filter="wipe(right)">
                                      <p:cBhvr>
                                        <p:cTn id="20" dur="500"/>
                                        <p:tgtEl>
                                          <p:spTgt spid="439"/>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438"/>
                                        </p:tgtEl>
                                        <p:attrNameLst>
                                          <p:attrName>style.visibility</p:attrName>
                                        </p:attrNameLst>
                                      </p:cBhvr>
                                      <p:to>
                                        <p:strVal val="visible"/>
                                      </p:to>
                                    </p:set>
                                    <p:anim calcmode="lin" valueType="num">
                                      <p:cBhvr additive="base">
                                        <p:cTn id="23" dur="500"/>
                                        <p:tgtEl>
                                          <p:spTgt spid="438"/>
                                        </p:tgtEl>
                                        <p:attrNameLst>
                                          <p:attrName>ppt_x</p:attrName>
                                        </p:attrNameLst>
                                      </p:cBhvr>
                                      <p:tavLst>
                                        <p:tav tm="0">
                                          <p:val>
                                            <p:strVal val="#ppt_x-#ppt_w*1.125000"/>
                                          </p:val>
                                        </p:tav>
                                        <p:tav tm="100000">
                                          <p:val>
                                            <p:strVal val="#ppt_x"/>
                                          </p:val>
                                        </p:tav>
                                      </p:tavLst>
                                    </p:anim>
                                    <p:animEffect transition="in" filter="wipe(right)">
                                      <p:cBhvr>
                                        <p:cTn id="24"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6" grpId="0"/>
      <p:bldP spid="437" grpId="0"/>
      <p:bldP spid="438" grpId="0"/>
      <p:bldP spid="4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230400" y="266400"/>
            <a:ext cx="8686800" cy="416221"/>
          </a:xfrm>
        </p:spPr>
        <p:txBody>
          <a:bodyPr lIns="0" rIns="0"/>
          <a:lstStyle/>
          <a:p>
            <a:r>
              <a:rPr kumimoji="1" lang="ja-JP" altLang="en-US" sz="2700" dirty="0"/>
              <a:t>情報システムの構造</a:t>
            </a:r>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a:solidFill>
                  <a:schemeClr val="bg1">
                    <a:lumMod val="50000"/>
                  </a:schemeClr>
                </a:solidFill>
                <a:latin typeface="Meiryo" charset="-128"/>
                <a:ea typeface="Meiryo" charset="-128"/>
                <a:cs typeface="Meiryo" charset="-128"/>
              </a:rPr>
              <a:t>業務や経営の目的を達成するための仕事の手順</a:t>
            </a: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a:solidFill>
                  <a:srgbClr val="00B050"/>
                </a:solidFill>
                <a:latin typeface="Meiryo" charset="-128"/>
                <a:ea typeface="Meiryo" charset="-128"/>
                <a:cs typeface="Meiryo" charset="-128"/>
              </a:rPr>
              <a:t>ビジネス・プロセス</a:t>
            </a: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a:solidFill>
                  <a:schemeClr val="bg1"/>
                </a:solidFill>
                <a:latin typeface="Meiryo" charset="-128"/>
                <a:ea typeface="Meiryo" charset="-128"/>
                <a:cs typeface="Meiryo" charset="-128"/>
              </a:rPr>
              <a:t>ビジネス・プロセスを効率的・効果的に機能させるためのソフトウエア</a:t>
            </a: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a:solidFill>
                  <a:schemeClr val="bg1"/>
                </a:solidFill>
                <a:latin typeface="Meiryo" charset="-128"/>
                <a:ea typeface="Meiryo" charset="-128"/>
                <a:cs typeface="Meiryo" charset="-128"/>
              </a:rPr>
              <a:t>アプリケーションの開発や実行に共通</a:t>
            </a:r>
            <a:r>
              <a:rPr kumimoji="1" lang="ja-JP" altLang="en-US">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a:solidFill>
                  <a:schemeClr val="bg1"/>
                </a:solidFill>
                <a:latin typeface="Meiryo" charset="-128"/>
                <a:ea typeface="Meiryo" charset="-128"/>
                <a:cs typeface="Meiryo" charset="-128"/>
              </a:rPr>
              <a:t>ソフトウエアを稼働させるためのハードウェアや設備</a:t>
            </a: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a:solidFill>
                  <a:schemeClr val="bg1"/>
                </a:solidFill>
                <a:latin typeface="Meiryo" charset="-128"/>
                <a:ea typeface="Meiryo" charset="-128"/>
                <a:cs typeface="Meiryo" charset="-128"/>
              </a:rPr>
              <a:t>インフラストラクチャー</a:t>
            </a: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販売</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給与</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計算</a:t>
            </a: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生産</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文書</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管理</a:t>
            </a: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経費</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精算</a:t>
            </a:r>
          </a:p>
        </p:txBody>
      </p:sp>
      <p:grpSp>
        <p:nvGrpSpPr>
          <p:cNvPr id="24" name="図形グループ 23"/>
          <p:cNvGrpSpPr/>
          <p:nvPr/>
        </p:nvGrpSpPr>
        <p:grpSpPr>
          <a:xfrm>
            <a:off x="971600" y="1776354"/>
            <a:ext cx="295326" cy="351822"/>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5"/>
            <a:ext cx="145033" cy="331921"/>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95326" cy="351822"/>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6"/>
            <a:ext cx="145033" cy="331921"/>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95326" cy="351822"/>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2"/>
            <a:ext cx="145033" cy="331921"/>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95326" cy="351822"/>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3"/>
            <a:ext cx="145033" cy="331921"/>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95326" cy="351822"/>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59"/>
            <a:ext cx="145033" cy="331921"/>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販売</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給与</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計算</a:t>
            </a: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生産</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文書</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管理</a:t>
            </a: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経費</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精算</a:t>
            </a: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データベース</a:t>
            </a: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プログラム開発や実行を支援</a:t>
            </a: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稼働状況やセキュリティを管理</a:t>
            </a: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ＭＳ Ｐゴシック"/>
                <a:ea typeface="ＭＳ Ｐゴシック"/>
                <a:cs typeface="ＭＳ Ｐゴシック"/>
              </a:rPr>
              <a:t>ネットワーク</a:t>
            </a:r>
            <a:endParaRPr kumimoji="1" lang="en-US" altLang="ja-JP" sz="7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機器</a:t>
            </a: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サーバー</a:t>
            </a: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11936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0DA9-2597-7C4D-B477-CFD77A06F65C}"/>
              </a:ext>
            </a:extLst>
          </p:cNvPr>
          <p:cNvSpPr>
            <a:spLocks noGrp="1"/>
          </p:cNvSpPr>
          <p:nvPr>
            <p:ph type="title"/>
          </p:nvPr>
        </p:nvSpPr>
        <p:spPr>
          <a:xfrm>
            <a:off x="230400" y="266400"/>
            <a:ext cx="8686800" cy="416221"/>
          </a:xfrm>
        </p:spPr>
        <p:txBody>
          <a:bodyPr lIns="0" rIns="0"/>
          <a:lstStyle/>
          <a:p>
            <a:r>
              <a:rPr kumimoji="1" lang="ja-JP" altLang="en-US" sz="2700" dirty="0"/>
              <a:t>仮想化の役割</a:t>
            </a:r>
          </a:p>
        </p:txBody>
      </p:sp>
      <p:sp>
        <p:nvSpPr>
          <p:cNvPr id="160" name="正方形/長方形 159">
            <a:extLst>
              <a:ext uri="{FF2B5EF4-FFF2-40B4-BE49-F238E27FC236}">
                <a16:creationId xmlns:a16="http://schemas.microsoft.com/office/drawing/2014/main" id="{3C0F70A9-CC29-334F-BB9B-576B223BA81A}"/>
              </a:ext>
            </a:extLst>
          </p:cNvPr>
          <p:cNvSpPr/>
          <p:nvPr/>
        </p:nvSpPr>
        <p:spPr>
          <a:xfrm>
            <a:off x="1791838"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角丸四角形 160">
            <a:extLst>
              <a:ext uri="{FF2B5EF4-FFF2-40B4-BE49-F238E27FC236}">
                <a16:creationId xmlns:a16="http://schemas.microsoft.com/office/drawing/2014/main" id="{81E83913-2B54-BC4E-B1AB-1ABC9A8F0DD8}"/>
              </a:ext>
            </a:extLst>
          </p:cNvPr>
          <p:cNvSpPr/>
          <p:nvPr/>
        </p:nvSpPr>
        <p:spPr>
          <a:xfrm>
            <a:off x="2237972"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4" name="図形グループ 309">
            <a:extLst>
              <a:ext uri="{FF2B5EF4-FFF2-40B4-BE49-F238E27FC236}">
                <a16:creationId xmlns:a16="http://schemas.microsoft.com/office/drawing/2014/main" id="{03308611-7A7A-7948-B8DD-277DABD90C1B}"/>
              </a:ext>
            </a:extLst>
          </p:cNvPr>
          <p:cNvGrpSpPr/>
          <p:nvPr/>
        </p:nvGrpSpPr>
        <p:grpSpPr>
          <a:xfrm>
            <a:off x="2237972" y="2273496"/>
            <a:ext cx="317500" cy="157483"/>
            <a:chOff x="6769100" y="1390650"/>
            <a:chExt cx="317500" cy="157483"/>
          </a:xfrm>
        </p:grpSpPr>
        <p:sp>
          <p:nvSpPr>
            <p:cNvPr id="165" name="正方形/長方形 164">
              <a:extLst>
                <a:ext uri="{FF2B5EF4-FFF2-40B4-BE49-F238E27FC236}">
                  <a16:creationId xmlns:a16="http://schemas.microsoft.com/office/drawing/2014/main" id="{4CA6DEE9-6322-9B41-8307-0E2C495AF52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4735CDE2-3063-B24A-A50C-92A5670A94F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7D345B38-130F-6A44-868B-06CF2A56DE40}"/>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330">
            <a:extLst>
              <a:ext uri="{FF2B5EF4-FFF2-40B4-BE49-F238E27FC236}">
                <a16:creationId xmlns:a16="http://schemas.microsoft.com/office/drawing/2014/main" id="{7598E947-728D-8344-BFE5-E22EA0E7DCC3}"/>
              </a:ext>
            </a:extLst>
          </p:cNvPr>
          <p:cNvGrpSpPr/>
          <p:nvPr/>
        </p:nvGrpSpPr>
        <p:grpSpPr>
          <a:xfrm>
            <a:off x="2237972" y="2466958"/>
            <a:ext cx="317500" cy="157483"/>
            <a:chOff x="6769100" y="1390650"/>
            <a:chExt cx="317500" cy="157483"/>
          </a:xfrm>
        </p:grpSpPr>
        <p:sp>
          <p:nvSpPr>
            <p:cNvPr id="169" name="正方形/長方形 168">
              <a:extLst>
                <a:ext uri="{FF2B5EF4-FFF2-40B4-BE49-F238E27FC236}">
                  <a16:creationId xmlns:a16="http://schemas.microsoft.com/office/drawing/2014/main" id="{6545AA49-B146-904B-B900-672F0C3FC8B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a:extLst>
                <a:ext uri="{FF2B5EF4-FFF2-40B4-BE49-F238E27FC236}">
                  <a16:creationId xmlns:a16="http://schemas.microsoft.com/office/drawing/2014/main" id="{D20A6566-5636-CE46-BD31-551010B68B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a:extLst>
                <a:ext uri="{FF2B5EF4-FFF2-40B4-BE49-F238E27FC236}">
                  <a16:creationId xmlns:a16="http://schemas.microsoft.com/office/drawing/2014/main" id="{0501173F-B85F-5540-982E-A88595A9D2EC}"/>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339">
            <a:extLst>
              <a:ext uri="{FF2B5EF4-FFF2-40B4-BE49-F238E27FC236}">
                <a16:creationId xmlns:a16="http://schemas.microsoft.com/office/drawing/2014/main" id="{ACBA3558-A161-704F-B842-2BBF070257A7}"/>
              </a:ext>
            </a:extLst>
          </p:cNvPr>
          <p:cNvGrpSpPr/>
          <p:nvPr/>
        </p:nvGrpSpPr>
        <p:grpSpPr>
          <a:xfrm>
            <a:off x="2608226" y="2276037"/>
            <a:ext cx="317500" cy="157483"/>
            <a:chOff x="6769100" y="1390650"/>
            <a:chExt cx="317500" cy="157483"/>
          </a:xfrm>
        </p:grpSpPr>
        <p:sp>
          <p:nvSpPr>
            <p:cNvPr id="173" name="正方形/長方形 172">
              <a:extLst>
                <a:ext uri="{FF2B5EF4-FFF2-40B4-BE49-F238E27FC236}">
                  <a16:creationId xmlns:a16="http://schemas.microsoft.com/office/drawing/2014/main" id="{D0603443-66D2-654C-AD51-9E73C8451F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a:extLst>
                <a:ext uri="{FF2B5EF4-FFF2-40B4-BE49-F238E27FC236}">
                  <a16:creationId xmlns:a16="http://schemas.microsoft.com/office/drawing/2014/main" id="{0B6DE915-1607-DD45-94B6-D155B9ADA2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a:extLst>
                <a:ext uri="{FF2B5EF4-FFF2-40B4-BE49-F238E27FC236}">
                  <a16:creationId xmlns:a16="http://schemas.microsoft.com/office/drawing/2014/main" id="{23324291-6DCC-3244-BCA1-CCD574CA39A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355">
            <a:extLst>
              <a:ext uri="{FF2B5EF4-FFF2-40B4-BE49-F238E27FC236}">
                <a16:creationId xmlns:a16="http://schemas.microsoft.com/office/drawing/2014/main" id="{51D60B9D-A33E-484C-980A-1721873F6BA0}"/>
              </a:ext>
            </a:extLst>
          </p:cNvPr>
          <p:cNvGrpSpPr/>
          <p:nvPr/>
        </p:nvGrpSpPr>
        <p:grpSpPr>
          <a:xfrm>
            <a:off x="2608226" y="2469499"/>
            <a:ext cx="317500" cy="157483"/>
            <a:chOff x="6769100" y="1390650"/>
            <a:chExt cx="317500" cy="157483"/>
          </a:xfrm>
        </p:grpSpPr>
        <p:sp>
          <p:nvSpPr>
            <p:cNvPr id="177" name="正方形/長方形 176">
              <a:extLst>
                <a:ext uri="{FF2B5EF4-FFF2-40B4-BE49-F238E27FC236}">
                  <a16:creationId xmlns:a16="http://schemas.microsoft.com/office/drawing/2014/main" id="{DF355094-99C9-424E-8BF7-2CAEC19CCF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a:extLst>
                <a:ext uri="{FF2B5EF4-FFF2-40B4-BE49-F238E27FC236}">
                  <a16:creationId xmlns:a16="http://schemas.microsoft.com/office/drawing/2014/main" id="{22EBF582-F130-9E45-A711-A778D660DB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a:extLst>
                <a:ext uri="{FF2B5EF4-FFF2-40B4-BE49-F238E27FC236}">
                  <a16:creationId xmlns:a16="http://schemas.microsoft.com/office/drawing/2014/main" id="{76D684CB-B558-104B-8BE7-12CCABE79443}"/>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0" name="フローチャート: 磁気ディスク 179">
            <a:extLst>
              <a:ext uri="{FF2B5EF4-FFF2-40B4-BE49-F238E27FC236}">
                <a16:creationId xmlns:a16="http://schemas.microsoft.com/office/drawing/2014/main" id="{B19062BB-319E-1948-8C0F-4DAB51EDB03F}"/>
              </a:ext>
            </a:extLst>
          </p:cNvPr>
          <p:cNvSpPr/>
          <p:nvPr/>
        </p:nvSpPr>
        <p:spPr>
          <a:xfrm>
            <a:off x="3039699"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82" name="図形グループ 369">
            <a:extLst>
              <a:ext uri="{FF2B5EF4-FFF2-40B4-BE49-F238E27FC236}">
                <a16:creationId xmlns:a16="http://schemas.microsoft.com/office/drawing/2014/main" id="{1111BE66-4EB0-2F4F-BF53-6F04F80545EA}"/>
              </a:ext>
            </a:extLst>
          </p:cNvPr>
          <p:cNvGrpSpPr/>
          <p:nvPr/>
        </p:nvGrpSpPr>
        <p:grpSpPr>
          <a:xfrm>
            <a:off x="1956230" y="1345141"/>
            <a:ext cx="457588" cy="387786"/>
            <a:chOff x="758730" y="3198675"/>
            <a:chExt cx="806939" cy="688305"/>
          </a:xfrm>
        </p:grpSpPr>
        <p:sp>
          <p:nvSpPr>
            <p:cNvPr id="183" name="正方形/長方形 182">
              <a:extLst>
                <a:ext uri="{FF2B5EF4-FFF2-40B4-BE49-F238E27FC236}">
                  <a16:creationId xmlns:a16="http://schemas.microsoft.com/office/drawing/2014/main" id="{9175FFDB-5467-2941-A148-A77CD6F5C4A3}"/>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角丸四角形 183">
              <a:extLst>
                <a:ext uri="{FF2B5EF4-FFF2-40B4-BE49-F238E27FC236}">
                  <a16:creationId xmlns:a16="http://schemas.microsoft.com/office/drawing/2014/main" id="{147094A9-9FD3-C942-9088-A56B60C94DDD}"/>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角丸四角形 184">
              <a:extLst>
                <a:ext uri="{FF2B5EF4-FFF2-40B4-BE49-F238E27FC236}">
                  <a16:creationId xmlns:a16="http://schemas.microsoft.com/office/drawing/2014/main" id="{42C93574-1A4E-7644-9A94-5D63AADD9143}"/>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台形 185">
              <a:extLst>
                <a:ext uri="{FF2B5EF4-FFF2-40B4-BE49-F238E27FC236}">
                  <a16:creationId xmlns:a16="http://schemas.microsoft.com/office/drawing/2014/main" id="{F4F07672-8359-5949-A154-7363FFE76963}"/>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379">
            <a:extLst>
              <a:ext uri="{FF2B5EF4-FFF2-40B4-BE49-F238E27FC236}">
                <a16:creationId xmlns:a16="http://schemas.microsoft.com/office/drawing/2014/main" id="{278B2A58-4874-644B-97CE-3EA265978881}"/>
              </a:ext>
            </a:extLst>
          </p:cNvPr>
          <p:cNvGrpSpPr/>
          <p:nvPr/>
        </p:nvGrpSpPr>
        <p:grpSpPr>
          <a:xfrm>
            <a:off x="2086350" y="1455126"/>
            <a:ext cx="150692" cy="345179"/>
            <a:chOff x="1946324" y="4125162"/>
            <a:chExt cx="969964" cy="2007872"/>
          </a:xfrm>
        </p:grpSpPr>
        <p:sp>
          <p:nvSpPr>
            <p:cNvPr id="188" name="円/楕円 187">
              <a:extLst>
                <a:ext uri="{FF2B5EF4-FFF2-40B4-BE49-F238E27FC236}">
                  <a16:creationId xmlns:a16="http://schemas.microsoft.com/office/drawing/2014/main" id="{E90ABBD3-2A59-E14A-A2D7-86557659240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a:extLst>
                <a:ext uri="{FF2B5EF4-FFF2-40B4-BE49-F238E27FC236}">
                  <a16:creationId xmlns:a16="http://schemas.microsoft.com/office/drawing/2014/main" id="{792C6CC1-9F5D-C848-8493-EDADBEEC7C1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390">
            <a:extLst>
              <a:ext uri="{FF2B5EF4-FFF2-40B4-BE49-F238E27FC236}">
                <a16:creationId xmlns:a16="http://schemas.microsoft.com/office/drawing/2014/main" id="{538A05B8-27F0-6240-8D97-783F14EDD8E6}"/>
              </a:ext>
            </a:extLst>
          </p:cNvPr>
          <p:cNvGrpSpPr/>
          <p:nvPr/>
        </p:nvGrpSpPr>
        <p:grpSpPr>
          <a:xfrm>
            <a:off x="1956230" y="1809465"/>
            <a:ext cx="457588" cy="387786"/>
            <a:chOff x="758730" y="3198675"/>
            <a:chExt cx="806939" cy="688305"/>
          </a:xfrm>
        </p:grpSpPr>
        <p:sp>
          <p:nvSpPr>
            <p:cNvPr id="191" name="正方形/長方形 190">
              <a:extLst>
                <a:ext uri="{FF2B5EF4-FFF2-40B4-BE49-F238E27FC236}">
                  <a16:creationId xmlns:a16="http://schemas.microsoft.com/office/drawing/2014/main" id="{BD6A1E7F-A00A-9D42-A332-B942A0EB2386}"/>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角丸四角形 191">
              <a:extLst>
                <a:ext uri="{FF2B5EF4-FFF2-40B4-BE49-F238E27FC236}">
                  <a16:creationId xmlns:a16="http://schemas.microsoft.com/office/drawing/2014/main" id="{97C6CB94-822E-C54F-9F23-D9D0F39D2C59}"/>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角丸四角形 192">
              <a:extLst>
                <a:ext uri="{FF2B5EF4-FFF2-40B4-BE49-F238E27FC236}">
                  <a16:creationId xmlns:a16="http://schemas.microsoft.com/office/drawing/2014/main" id="{47026E00-2927-A042-9017-3130E172F0C8}"/>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台形 193">
              <a:extLst>
                <a:ext uri="{FF2B5EF4-FFF2-40B4-BE49-F238E27FC236}">
                  <a16:creationId xmlns:a16="http://schemas.microsoft.com/office/drawing/2014/main" id="{703635E1-7AF5-234D-985D-9A91B694B73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395">
            <a:extLst>
              <a:ext uri="{FF2B5EF4-FFF2-40B4-BE49-F238E27FC236}">
                <a16:creationId xmlns:a16="http://schemas.microsoft.com/office/drawing/2014/main" id="{8BFC16A1-5D7A-024E-AE1E-E7CD43ABAE14}"/>
              </a:ext>
            </a:extLst>
          </p:cNvPr>
          <p:cNvGrpSpPr/>
          <p:nvPr/>
        </p:nvGrpSpPr>
        <p:grpSpPr>
          <a:xfrm>
            <a:off x="2086350" y="1897883"/>
            <a:ext cx="150692" cy="345179"/>
            <a:chOff x="1946324" y="4125162"/>
            <a:chExt cx="969964" cy="2007872"/>
          </a:xfrm>
        </p:grpSpPr>
        <p:sp>
          <p:nvSpPr>
            <p:cNvPr id="196" name="円/楕円 195">
              <a:extLst>
                <a:ext uri="{FF2B5EF4-FFF2-40B4-BE49-F238E27FC236}">
                  <a16:creationId xmlns:a16="http://schemas.microsoft.com/office/drawing/2014/main" id="{5F5919BC-9270-8242-8B37-1B39BBB1623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フローチャート: 論理積ゲート 196">
              <a:extLst>
                <a:ext uri="{FF2B5EF4-FFF2-40B4-BE49-F238E27FC236}">
                  <a16:creationId xmlns:a16="http://schemas.microsoft.com/office/drawing/2014/main" id="{BD853BD8-9609-6C4C-AD13-6C5B7FCFA99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8" name="図形グループ 399">
            <a:extLst>
              <a:ext uri="{FF2B5EF4-FFF2-40B4-BE49-F238E27FC236}">
                <a16:creationId xmlns:a16="http://schemas.microsoft.com/office/drawing/2014/main" id="{8F5E591E-3BB3-C34E-B90E-2059998BFA8B}"/>
              </a:ext>
            </a:extLst>
          </p:cNvPr>
          <p:cNvGrpSpPr/>
          <p:nvPr/>
        </p:nvGrpSpPr>
        <p:grpSpPr>
          <a:xfrm>
            <a:off x="3024065" y="1328275"/>
            <a:ext cx="370254" cy="367267"/>
            <a:chOff x="2667295" y="1059799"/>
            <a:chExt cx="681672" cy="722281"/>
          </a:xfrm>
        </p:grpSpPr>
        <p:sp>
          <p:nvSpPr>
            <p:cNvPr id="199" name="角丸四角形 198">
              <a:extLst>
                <a:ext uri="{FF2B5EF4-FFF2-40B4-BE49-F238E27FC236}">
                  <a16:creationId xmlns:a16="http://schemas.microsoft.com/office/drawing/2014/main" id="{998B1DFF-6057-2F4D-ABEB-5C979DF33C04}"/>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0" name="図 199">
              <a:extLst>
                <a:ext uri="{FF2B5EF4-FFF2-40B4-BE49-F238E27FC236}">
                  <a16:creationId xmlns:a16="http://schemas.microsoft.com/office/drawing/2014/main" id="{45DD4A8F-85AC-4D49-A532-7EA89F8F698E}"/>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01" name="図形グループ 402">
            <a:extLst>
              <a:ext uri="{FF2B5EF4-FFF2-40B4-BE49-F238E27FC236}">
                <a16:creationId xmlns:a16="http://schemas.microsoft.com/office/drawing/2014/main" id="{5AD8D7AF-CA6F-2948-A3D3-4EDA6D6B1ECE}"/>
              </a:ext>
            </a:extLst>
          </p:cNvPr>
          <p:cNvGrpSpPr/>
          <p:nvPr/>
        </p:nvGrpSpPr>
        <p:grpSpPr>
          <a:xfrm>
            <a:off x="3135366" y="1420046"/>
            <a:ext cx="150692" cy="345179"/>
            <a:chOff x="1946324" y="4125162"/>
            <a:chExt cx="969964" cy="2007872"/>
          </a:xfrm>
        </p:grpSpPr>
        <p:sp>
          <p:nvSpPr>
            <p:cNvPr id="202" name="円/楕円 201">
              <a:extLst>
                <a:ext uri="{FF2B5EF4-FFF2-40B4-BE49-F238E27FC236}">
                  <a16:creationId xmlns:a16="http://schemas.microsoft.com/office/drawing/2014/main" id="{D02AB631-BA71-F949-8721-78C2CD98F091}"/>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a:extLst>
                <a:ext uri="{FF2B5EF4-FFF2-40B4-BE49-F238E27FC236}">
                  <a16:creationId xmlns:a16="http://schemas.microsoft.com/office/drawing/2014/main" id="{EFAEB385-9CB3-E94E-A32C-6476B32DBC92}"/>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テキスト ボックス 203">
            <a:extLst>
              <a:ext uri="{FF2B5EF4-FFF2-40B4-BE49-F238E27FC236}">
                <a16:creationId xmlns:a16="http://schemas.microsoft.com/office/drawing/2014/main" id="{084B3CDE-56B5-274B-8F73-17C4DDE5A59E}"/>
              </a:ext>
            </a:extLst>
          </p:cNvPr>
          <p:cNvSpPr txBox="1"/>
          <p:nvPr/>
        </p:nvSpPr>
        <p:spPr>
          <a:xfrm>
            <a:off x="1856105" y="1110839"/>
            <a:ext cx="1688283" cy="215444"/>
          </a:xfrm>
          <a:prstGeom prst="rect">
            <a:avLst/>
          </a:prstGeom>
          <a:noFill/>
        </p:spPr>
        <p:txBody>
          <a:bodyPr wrap="none" rtlCol="0">
            <a:spAutoFit/>
          </a:bodyPr>
          <a:lstStyle/>
          <a:p>
            <a:pPr algn="ctr"/>
            <a:r>
              <a:rPr kumimoji="1" lang="ja-JP" altLang="en-US" sz="800">
                <a:solidFill>
                  <a:srgbClr val="009051"/>
                </a:solidFill>
              </a:rPr>
              <a:t>必要とされるシステム（機能）構成</a:t>
            </a:r>
            <a:r>
              <a:rPr kumimoji="1" lang="en-US" altLang="ja-JP" sz="800" dirty="0">
                <a:solidFill>
                  <a:srgbClr val="009051"/>
                </a:solidFill>
              </a:rPr>
              <a:t>A</a:t>
            </a:r>
            <a:endParaRPr kumimoji="1" lang="ja-JP" altLang="en-US" sz="800" dirty="0">
              <a:solidFill>
                <a:srgbClr val="009051"/>
              </a:solidFill>
            </a:endParaRPr>
          </a:p>
        </p:txBody>
      </p:sp>
      <p:sp>
        <p:nvSpPr>
          <p:cNvPr id="205" name="正方形/長方形 204">
            <a:extLst>
              <a:ext uri="{FF2B5EF4-FFF2-40B4-BE49-F238E27FC236}">
                <a16:creationId xmlns:a16="http://schemas.microsoft.com/office/drawing/2014/main" id="{75B85B31-97F9-EB46-B104-A3A0AFB94BD8}"/>
              </a:ext>
            </a:extLst>
          </p:cNvPr>
          <p:cNvSpPr/>
          <p:nvPr/>
        </p:nvSpPr>
        <p:spPr>
          <a:xfrm>
            <a:off x="3663161"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角丸四角形 205">
            <a:extLst>
              <a:ext uri="{FF2B5EF4-FFF2-40B4-BE49-F238E27FC236}">
                <a16:creationId xmlns:a16="http://schemas.microsoft.com/office/drawing/2014/main" id="{94A84DF7-2376-C244-88D8-84A11D81EDBC}"/>
              </a:ext>
            </a:extLst>
          </p:cNvPr>
          <p:cNvSpPr/>
          <p:nvPr/>
        </p:nvSpPr>
        <p:spPr>
          <a:xfrm>
            <a:off x="4109295"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9" name="図形グループ 309">
            <a:extLst>
              <a:ext uri="{FF2B5EF4-FFF2-40B4-BE49-F238E27FC236}">
                <a16:creationId xmlns:a16="http://schemas.microsoft.com/office/drawing/2014/main" id="{667AC410-B37A-D143-B3DF-E675574ACE75}"/>
              </a:ext>
            </a:extLst>
          </p:cNvPr>
          <p:cNvGrpSpPr/>
          <p:nvPr/>
        </p:nvGrpSpPr>
        <p:grpSpPr>
          <a:xfrm>
            <a:off x="4109295" y="2273496"/>
            <a:ext cx="317500" cy="157483"/>
            <a:chOff x="6769100" y="1390650"/>
            <a:chExt cx="317500" cy="157483"/>
          </a:xfrm>
        </p:grpSpPr>
        <p:sp>
          <p:nvSpPr>
            <p:cNvPr id="210" name="正方形/長方形 209">
              <a:extLst>
                <a:ext uri="{FF2B5EF4-FFF2-40B4-BE49-F238E27FC236}">
                  <a16:creationId xmlns:a16="http://schemas.microsoft.com/office/drawing/2014/main" id="{5774F459-C1ED-3349-A11F-E8EEB348BC8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a:extLst>
                <a:ext uri="{FF2B5EF4-FFF2-40B4-BE49-F238E27FC236}">
                  <a16:creationId xmlns:a16="http://schemas.microsoft.com/office/drawing/2014/main" id="{24CC79F3-C738-6B45-A493-B839257F4B4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2" name="直線コネクタ 211">
              <a:extLst>
                <a:ext uri="{FF2B5EF4-FFF2-40B4-BE49-F238E27FC236}">
                  <a16:creationId xmlns:a16="http://schemas.microsoft.com/office/drawing/2014/main" id="{E2713978-838E-2F4E-869D-9A7026CF3C01}"/>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3" name="図形グループ 330">
            <a:extLst>
              <a:ext uri="{FF2B5EF4-FFF2-40B4-BE49-F238E27FC236}">
                <a16:creationId xmlns:a16="http://schemas.microsoft.com/office/drawing/2014/main" id="{DEDC1A42-2012-144C-A399-9F435C174058}"/>
              </a:ext>
            </a:extLst>
          </p:cNvPr>
          <p:cNvGrpSpPr/>
          <p:nvPr/>
        </p:nvGrpSpPr>
        <p:grpSpPr>
          <a:xfrm>
            <a:off x="4109295" y="2466958"/>
            <a:ext cx="317500" cy="157483"/>
            <a:chOff x="6769100" y="1390650"/>
            <a:chExt cx="317500" cy="157483"/>
          </a:xfrm>
        </p:grpSpPr>
        <p:sp>
          <p:nvSpPr>
            <p:cNvPr id="214" name="正方形/長方形 213">
              <a:extLst>
                <a:ext uri="{FF2B5EF4-FFF2-40B4-BE49-F238E27FC236}">
                  <a16:creationId xmlns:a16="http://schemas.microsoft.com/office/drawing/2014/main" id="{A0AAACA9-30FA-8149-A174-BD8AC82A39B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円/楕円 214">
              <a:extLst>
                <a:ext uri="{FF2B5EF4-FFF2-40B4-BE49-F238E27FC236}">
                  <a16:creationId xmlns:a16="http://schemas.microsoft.com/office/drawing/2014/main" id="{71A9EF6F-E54D-6942-87E8-8A837012835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6" name="直線コネクタ 215">
              <a:extLst>
                <a:ext uri="{FF2B5EF4-FFF2-40B4-BE49-F238E27FC236}">
                  <a16:creationId xmlns:a16="http://schemas.microsoft.com/office/drawing/2014/main" id="{C361C438-D3C4-0B43-98F6-809C93E76416}"/>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18" name="正方形/長方形 217">
            <a:extLst>
              <a:ext uri="{FF2B5EF4-FFF2-40B4-BE49-F238E27FC236}">
                <a16:creationId xmlns:a16="http://schemas.microsoft.com/office/drawing/2014/main" id="{F67BC021-F951-3F47-8FF1-F1328B28608F}"/>
              </a:ext>
            </a:extLst>
          </p:cNvPr>
          <p:cNvSpPr/>
          <p:nvPr/>
        </p:nvSpPr>
        <p:spPr>
          <a:xfrm>
            <a:off x="4479549" y="227603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1" name="図形グループ 355">
            <a:extLst>
              <a:ext uri="{FF2B5EF4-FFF2-40B4-BE49-F238E27FC236}">
                <a16:creationId xmlns:a16="http://schemas.microsoft.com/office/drawing/2014/main" id="{1DC8BAC9-EC75-D849-86CF-4F74B5D95E00}"/>
              </a:ext>
            </a:extLst>
          </p:cNvPr>
          <p:cNvGrpSpPr/>
          <p:nvPr/>
        </p:nvGrpSpPr>
        <p:grpSpPr>
          <a:xfrm>
            <a:off x="4479549" y="2469499"/>
            <a:ext cx="317500" cy="157483"/>
            <a:chOff x="6769100" y="1390650"/>
            <a:chExt cx="317500" cy="157483"/>
          </a:xfrm>
        </p:grpSpPr>
        <p:sp>
          <p:nvSpPr>
            <p:cNvPr id="222" name="正方形/長方形 221">
              <a:extLst>
                <a:ext uri="{FF2B5EF4-FFF2-40B4-BE49-F238E27FC236}">
                  <a16:creationId xmlns:a16="http://schemas.microsoft.com/office/drawing/2014/main" id="{C40AE678-5CC3-A140-8CC9-B432EB60A49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円/楕円 222">
              <a:extLst>
                <a:ext uri="{FF2B5EF4-FFF2-40B4-BE49-F238E27FC236}">
                  <a16:creationId xmlns:a16="http://schemas.microsoft.com/office/drawing/2014/main" id="{CC5A10C8-3448-264C-BF9A-82CFEB3CC08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4" name="直線コネクタ 223">
              <a:extLst>
                <a:ext uri="{FF2B5EF4-FFF2-40B4-BE49-F238E27FC236}">
                  <a16:creationId xmlns:a16="http://schemas.microsoft.com/office/drawing/2014/main" id="{A6C73A6B-E26B-B244-A37D-B5AD592ED80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5" name="フローチャート: 磁気ディスク 224">
            <a:extLst>
              <a:ext uri="{FF2B5EF4-FFF2-40B4-BE49-F238E27FC236}">
                <a16:creationId xmlns:a16="http://schemas.microsoft.com/office/drawing/2014/main" id="{4983F381-706E-F34D-8E8D-2EB5B897FE09}"/>
              </a:ext>
            </a:extLst>
          </p:cNvPr>
          <p:cNvSpPr/>
          <p:nvPr/>
        </p:nvSpPr>
        <p:spPr>
          <a:xfrm>
            <a:off x="4911022"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7" name="図形グループ 369">
            <a:extLst>
              <a:ext uri="{FF2B5EF4-FFF2-40B4-BE49-F238E27FC236}">
                <a16:creationId xmlns:a16="http://schemas.microsoft.com/office/drawing/2014/main" id="{0C3AA906-E4E7-9D4B-9D42-C88C9A981697}"/>
              </a:ext>
            </a:extLst>
          </p:cNvPr>
          <p:cNvGrpSpPr/>
          <p:nvPr/>
        </p:nvGrpSpPr>
        <p:grpSpPr>
          <a:xfrm>
            <a:off x="3827553" y="1345141"/>
            <a:ext cx="457588" cy="387786"/>
            <a:chOff x="758730" y="3198675"/>
            <a:chExt cx="806939" cy="688305"/>
          </a:xfrm>
        </p:grpSpPr>
        <p:sp>
          <p:nvSpPr>
            <p:cNvPr id="228" name="正方形/長方形 227">
              <a:extLst>
                <a:ext uri="{FF2B5EF4-FFF2-40B4-BE49-F238E27FC236}">
                  <a16:creationId xmlns:a16="http://schemas.microsoft.com/office/drawing/2014/main" id="{1F18D136-208A-8F4C-A738-80895F97D3B8}"/>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角丸四角形 228">
              <a:extLst>
                <a:ext uri="{FF2B5EF4-FFF2-40B4-BE49-F238E27FC236}">
                  <a16:creationId xmlns:a16="http://schemas.microsoft.com/office/drawing/2014/main" id="{2354D863-782E-624A-A7A0-8F1538C219C3}"/>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角丸四角形 229">
              <a:extLst>
                <a:ext uri="{FF2B5EF4-FFF2-40B4-BE49-F238E27FC236}">
                  <a16:creationId xmlns:a16="http://schemas.microsoft.com/office/drawing/2014/main" id="{D6A52EAA-DD4B-9648-A8B9-58763B7682F6}"/>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台形 230">
              <a:extLst>
                <a:ext uri="{FF2B5EF4-FFF2-40B4-BE49-F238E27FC236}">
                  <a16:creationId xmlns:a16="http://schemas.microsoft.com/office/drawing/2014/main" id="{AE55D988-2155-EA49-846D-50B579C6C578}"/>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379">
            <a:extLst>
              <a:ext uri="{FF2B5EF4-FFF2-40B4-BE49-F238E27FC236}">
                <a16:creationId xmlns:a16="http://schemas.microsoft.com/office/drawing/2014/main" id="{A66D9D09-D7D6-5148-9A53-B4291CA39DF1}"/>
              </a:ext>
            </a:extLst>
          </p:cNvPr>
          <p:cNvGrpSpPr/>
          <p:nvPr/>
        </p:nvGrpSpPr>
        <p:grpSpPr>
          <a:xfrm>
            <a:off x="3957673" y="1455126"/>
            <a:ext cx="150692" cy="345179"/>
            <a:chOff x="1946324" y="4125162"/>
            <a:chExt cx="969964" cy="2007872"/>
          </a:xfrm>
        </p:grpSpPr>
        <p:sp>
          <p:nvSpPr>
            <p:cNvPr id="233" name="円/楕円 232">
              <a:extLst>
                <a:ext uri="{FF2B5EF4-FFF2-40B4-BE49-F238E27FC236}">
                  <a16:creationId xmlns:a16="http://schemas.microsoft.com/office/drawing/2014/main" id="{19115E26-812C-4243-A76A-E0A18F7E058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フローチャート: 論理積ゲート 233">
              <a:extLst>
                <a:ext uri="{FF2B5EF4-FFF2-40B4-BE49-F238E27FC236}">
                  <a16:creationId xmlns:a16="http://schemas.microsoft.com/office/drawing/2014/main" id="{B6F10130-2AB4-484E-A408-D7DE2537D9D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390">
            <a:extLst>
              <a:ext uri="{FF2B5EF4-FFF2-40B4-BE49-F238E27FC236}">
                <a16:creationId xmlns:a16="http://schemas.microsoft.com/office/drawing/2014/main" id="{30FDE3F9-B920-1A4A-AF08-45713ECD6BCE}"/>
              </a:ext>
            </a:extLst>
          </p:cNvPr>
          <p:cNvGrpSpPr/>
          <p:nvPr/>
        </p:nvGrpSpPr>
        <p:grpSpPr>
          <a:xfrm>
            <a:off x="4347945" y="1348896"/>
            <a:ext cx="457588" cy="387786"/>
            <a:chOff x="758730" y="3198675"/>
            <a:chExt cx="806939" cy="688305"/>
          </a:xfrm>
        </p:grpSpPr>
        <p:sp>
          <p:nvSpPr>
            <p:cNvPr id="236" name="正方形/長方形 235">
              <a:extLst>
                <a:ext uri="{FF2B5EF4-FFF2-40B4-BE49-F238E27FC236}">
                  <a16:creationId xmlns:a16="http://schemas.microsoft.com/office/drawing/2014/main" id="{FC1968AB-08B3-2945-8E0F-1245683F3B52}"/>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角丸四角形 236">
              <a:extLst>
                <a:ext uri="{FF2B5EF4-FFF2-40B4-BE49-F238E27FC236}">
                  <a16:creationId xmlns:a16="http://schemas.microsoft.com/office/drawing/2014/main" id="{F16BCBC1-1956-1A43-95FB-96B5677F4C56}"/>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角丸四角形 237">
              <a:extLst>
                <a:ext uri="{FF2B5EF4-FFF2-40B4-BE49-F238E27FC236}">
                  <a16:creationId xmlns:a16="http://schemas.microsoft.com/office/drawing/2014/main" id="{D07494B0-A798-734C-8AF9-B60228A57354}"/>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台形 238">
              <a:extLst>
                <a:ext uri="{FF2B5EF4-FFF2-40B4-BE49-F238E27FC236}">
                  <a16:creationId xmlns:a16="http://schemas.microsoft.com/office/drawing/2014/main" id="{5D191C1B-951D-B94E-A5B8-7EDBD52CD24F}"/>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395">
            <a:extLst>
              <a:ext uri="{FF2B5EF4-FFF2-40B4-BE49-F238E27FC236}">
                <a16:creationId xmlns:a16="http://schemas.microsoft.com/office/drawing/2014/main" id="{56107B76-D1A3-6C45-A2F5-1B34D3530F6F}"/>
              </a:ext>
            </a:extLst>
          </p:cNvPr>
          <p:cNvGrpSpPr/>
          <p:nvPr/>
        </p:nvGrpSpPr>
        <p:grpSpPr>
          <a:xfrm>
            <a:off x="4479549" y="1453984"/>
            <a:ext cx="150692" cy="345179"/>
            <a:chOff x="1946324" y="4125162"/>
            <a:chExt cx="969964" cy="2007872"/>
          </a:xfrm>
        </p:grpSpPr>
        <p:sp>
          <p:nvSpPr>
            <p:cNvPr id="241" name="円/楕円 240">
              <a:extLst>
                <a:ext uri="{FF2B5EF4-FFF2-40B4-BE49-F238E27FC236}">
                  <a16:creationId xmlns:a16="http://schemas.microsoft.com/office/drawing/2014/main" id="{E094BD90-25B7-1C43-82FE-F834BB55C28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ローチャート: 論理積ゲート 241">
              <a:extLst>
                <a:ext uri="{FF2B5EF4-FFF2-40B4-BE49-F238E27FC236}">
                  <a16:creationId xmlns:a16="http://schemas.microsoft.com/office/drawing/2014/main" id="{BCB3EBA6-3718-E549-B567-8DDD838960F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3" name="図形グループ 399">
            <a:extLst>
              <a:ext uri="{FF2B5EF4-FFF2-40B4-BE49-F238E27FC236}">
                <a16:creationId xmlns:a16="http://schemas.microsoft.com/office/drawing/2014/main" id="{F29878BE-3B96-834C-9508-DE9A49E07FB3}"/>
              </a:ext>
            </a:extLst>
          </p:cNvPr>
          <p:cNvGrpSpPr/>
          <p:nvPr/>
        </p:nvGrpSpPr>
        <p:grpSpPr>
          <a:xfrm>
            <a:off x="4895388" y="1328275"/>
            <a:ext cx="370254" cy="367267"/>
            <a:chOff x="2667295" y="1059799"/>
            <a:chExt cx="681672" cy="722281"/>
          </a:xfrm>
        </p:grpSpPr>
        <p:sp>
          <p:nvSpPr>
            <p:cNvPr id="244" name="角丸四角形 243">
              <a:extLst>
                <a:ext uri="{FF2B5EF4-FFF2-40B4-BE49-F238E27FC236}">
                  <a16:creationId xmlns:a16="http://schemas.microsoft.com/office/drawing/2014/main" id="{6965200F-8297-FA45-8EF3-36758FB1AE41}"/>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45" name="図 244">
              <a:extLst>
                <a:ext uri="{FF2B5EF4-FFF2-40B4-BE49-F238E27FC236}">
                  <a16:creationId xmlns:a16="http://schemas.microsoft.com/office/drawing/2014/main" id="{41AFF710-D6E1-7840-ACCC-BB3691A67AC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46" name="図形グループ 402">
            <a:extLst>
              <a:ext uri="{FF2B5EF4-FFF2-40B4-BE49-F238E27FC236}">
                <a16:creationId xmlns:a16="http://schemas.microsoft.com/office/drawing/2014/main" id="{34E7D15E-B254-184C-9F1F-5DF27A46CEC2}"/>
              </a:ext>
            </a:extLst>
          </p:cNvPr>
          <p:cNvGrpSpPr/>
          <p:nvPr/>
        </p:nvGrpSpPr>
        <p:grpSpPr>
          <a:xfrm>
            <a:off x="4992859" y="1427161"/>
            <a:ext cx="150692" cy="345179"/>
            <a:chOff x="1946324" y="4125162"/>
            <a:chExt cx="969964" cy="2007872"/>
          </a:xfrm>
        </p:grpSpPr>
        <p:sp>
          <p:nvSpPr>
            <p:cNvPr id="247" name="円/楕円 246">
              <a:extLst>
                <a:ext uri="{FF2B5EF4-FFF2-40B4-BE49-F238E27FC236}">
                  <a16:creationId xmlns:a16="http://schemas.microsoft.com/office/drawing/2014/main" id="{89A34418-950A-7D49-B2F5-BF7F1673DA0B}"/>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a:extLst>
                <a:ext uri="{FF2B5EF4-FFF2-40B4-BE49-F238E27FC236}">
                  <a16:creationId xmlns:a16="http://schemas.microsoft.com/office/drawing/2014/main" id="{BDB2CA98-45E2-8040-BC9A-D6C4CA3A196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9" name="テキスト ボックス 248">
            <a:extLst>
              <a:ext uri="{FF2B5EF4-FFF2-40B4-BE49-F238E27FC236}">
                <a16:creationId xmlns:a16="http://schemas.microsoft.com/office/drawing/2014/main" id="{6F4B301B-A5D2-C54A-8EA5-6DEF1714D0E0}"/>
              </a:ext>
            </a:extLst>
          </p:cNvPr>
          <p:cNvSpPr txBox="1"/>
          <p:nvPr/>
        </p:nvSpPr>
        <p:spPr>
          <a:xfrm>
            <a:off x="3729027" y="1110839"/>
            <a:ext cx="1685077" cy="215444"/>
          </a:xfrm>
          <a:prstGeom prst="rect">
            <a:avLst/>
          </a:prstGeom>
          <a:noFill/>
        </p:spPr>
        <p:txBody>
          <a:bodyPr wrap="none" rtlCol="0">
            <a:spAutoFit/>
          </a:bodyPr>
          <a:lstStyle/>
          <a:p>
            <a:pPr algn="ctr"/>
            <a:r>
              <a:rPr lang="ja-JP" altLang="en-US" sz="800">
                <a:solidFill>
                  <a:srgbClr val="0432FF"/>
                </a:solidFill>
              </a:rPr>
              <a:t>必要とされるシステム（機能）構成</a:t>
            </a:r>
            <a:r>
              <a:rPr lang="en-US" altLang="ja-JP" sz="800" dirty="0">
                <a:solidFill>
                  <a:srgbClr val="0432FF"/>
                </a:solidFill>
              </a:rPr>
              <a:t>B</a:t>
            </a:r>
            <a:endParaRPr lang="ja-JP" altLang="en-US" sz="800" dirty="0">
              <a:solidFill>
                <a:srgbClr val="0432FF"/>
              </a:solidFill>
            </a:endParaRPr>
          </a:p>
        </p:txBody>
      </p:sp>
      <p:sp>
        <p:nvSpPr>
          <p:cNvPr id="250" name="正方形/長方形 249">
            <a:extLst>
              <a:ext uri="{FF2B5EF4-FFF2-40B4-BE49-F238E27FC236}">
                <a16:creationId xmlns:a16="http://schemas.microsoft.com/office/drawing/2014/main" id="{10E6678C-C3E4-AF41-BF41-1CDC122B8651}"/>
              </a:ext>
            </a:extLst>
          </p:cNvPr>
          <p:cNvSpPr/>
          <p:nvPr/>
        </p:nvSpPr>
        <p:spPr>
          <a:xfrm>
            <a:off x="5531103"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角丸四角形 250">
            <a:extLst>
              <a:ext uri="{FF2B5EF4-FFF2-40B4-BE49-F238E27FC236}">
                <a16:creationId xmlns:a16="http://schemas.microsoft.com/office/drawing/2014/main" id="{AC9D5C19-34AD-894A-89D7-50A9B001E067}"/>
              </a:ext>
            </a:extLst>
          </p:cNvPr>
          <p:cNvSpPr/>
          <p:nvPr/>
        </p:nvSpPr>
        <p:spPr>
          <a:xfrm>
            <a:off x="5977237"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4" name="図形グループ 309">
            <a:extLst>
              <a:ext uri="{FF2B5EF4-FFF2-40B4-BE49-F238E27FC236}">
                <a16:creationId xmlns:a16="http://schemas.microsoft.com/office/drawing/2014/main" id="{BF686FAC-4281-0A42-89DA-857862F35BB5}"/>
              </a:ext>
            </a:extLst>
          </p:cNvPr>
          <p:cNvGrpSpPr/>
          <p:nvPr/>
        </p:nvGrpSpPr>
        <p:grpSpPr>
          <a:xfrm>
            <a:off x="5977237" y="2273496"/>
            <a:ext cx="317500" cy="157483"/>
            <a:chOff x="6769100" y="1390650"/>
            <a:chExt cx="317500" cy="157483"/>
          </a:xfrm>
        </p:grpSpPr>
        <p:sp>
          <p:nvSpPr>
            <p:cNvPr id="255" name="正方形/長方形 254">
              <a:extLst>
                <a:ext uri="{FF2B5EF4-FFF2-40B4-BE49-F238E27FC236}">
                  <a16:creationId xmlns:a16="http://schemas.microsoft.com/office/drawing/2014/main" id="{CE795BB5-2F61-584A-8395-EBC18EB9A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円/楕円 255">
              <a:extLst>
                <a:ext uri="{FF2B5EF4-FFF2-40B4-BE49-F238E27FC236}">
                  <a16:creationId xmlns:a16="http://schemas.microsoft.com/office/drawing/2014/main" id="{F3E42F8C-40FF-3D43-B661-EF6FA0A8D0C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7" name="直線コネクタ 256">
              <a:extLst>
                <a:ext uri="{FF2B5EF4-FFF2-40B4-BE49-F238E27FC236}">
                  <a16:creationId xmlns:a16="http://schemas.microsoft.com/office/drawing/2014/main" id="{0C2152CE-4EE7-764F-8585-5939D429FEE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8" name="図形グループ 330">
            <a:extLst>
              <a:ext uri="{FF2B5EF4-FFF2-40B4-BE49-F238E27FC236}">
                <a16:creationId xmlns:a16="http://schemas.microsoft.com/office/drawing/2014/main" id="{4341029C-6D45-8046-8671-BFEFEC8EF0D9}"/>
              </a:ext>
            </a:extLst>
          </p:cNvPr>
          <p:cNvGrpSpPr/>
          <p:nvPr/>
        </p:nvGrpSpPr>
        <p:grpSpPr>
          <a:xfrm>
            <a:off x="5977237" y="2466958"/>
            <a:ext cx="317500" cy="157483"/>
            <a:chOff x="6769100" y="1390650"/>
            <a:chExt cx="317500" cy="157483"/>
          </a:xfrm>
        </p:grpSpPr>
        <p:sp>
          <p:nvSpPr>
            <p:cNvPr id="259" name="正方形/長方形 258">
              <a:extLst>
                <a:ext uri="{FF2B5EF4-FFF2-40B4-BE49-F238E27FC236}">
                  <a16:creationId xmlns:a16="http://schemas.microsoft.com/office/drawing/2014/main" id="{B92B648D-33BE-4A4F-9083-39AF6B6970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円/楕円 259">
              <a:extLst>
                <a:ext uri="{FF2B5EF4-FFF2-40B4-BE49-F238E27FC236}">
                  <a16:creationId xmlns:a16="http://schemas.microsoft.com/office/drawing/2014/main" id="{A58DC8B8-BD50-544A-96FC-92F32600119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1" name="直線コネクタ 260">
              <a:extLst>
                <a:ext uri="{FF2B5EF4-FFF2-40B4-BE49-F238E27FC236}">
                  <a16:creationId xmlns:a16="http://schemas.microsoft.com/office/drawing/2014/main" id="{622EF356-DD06-144C-A75B-FF7A9F38B3C4}"/>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0" name="フローチャート: 磁気ディスク 269">
            <a:extLst>
              <a:ext uri="{FF2B5EF4-FFF2-40B4-BE49-F238E27FC236}">
                <a16:creationId xmlns:a16="http://schemas.microsoft.com/office/drawing/2014/main" id="{84DB7772-7334-A644-9045-0ADA97236BDE}"/>
              </a:ext>
            </a:extLst>
          </p:cNvPr>
          <p:cNvSpPr/>
          <p:nvPr/>
        </p:nvSpPr>
        <p:spPr>
          <a:xfrm>
            <a:off x="6778964"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2" name="図形グループ 369">
            <a:extLst>
              <a:ext uri="{FF2B5EF4-FFF2-40B4-BE49-F238E27FC236}">
                <a16:creationId xmlns:a16="http://schemas.microsoft.com/office/drawing/2014/main" id="{8CE66DA0-4615-9547-8F8B-5EB9B79D000D}"/>
              </a:ext>
            </a:extLst>
          </p:cNvPr>
          <p:cNvGrpSpPr/>
          <p:nvPr/>
        </p:nvGrpSpPr>
        <p:grpSpPr>
          <a:xfrm>
            <a:off x="5695495" y="1345141"/>
            <a:ext cx="457588" cy="387786"/>
            <a:chOff x="758730" y="3198675"/>
            <a:chExt cx="806939" cy="688305"/>
          </a:xfrm>
        </p:grpSpPr>
        <p:sp>
          <p:nvSpPr>
            <p:cNvPr id="273" name="正方形/長方形 272">
              <a:extLst>
                <a:ext uri="{FF2B5EF4-FFF2-40B4-BE49-F238E27FC236}">
                  <a16:creationId xmlns:a16="http://schemas.microsoft.com/office/drawing/2014/main" id="{8C67F434-1793-7B44-A8DD-1462977EC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角丸四角形 273">
              <a:extLst>
                <a:ext uri="{FF2B5EF4-FFF2-40B4-BE49-F238E27FC236}">
                  <a16:creationId xmlns:a16="http://schemas.microsoft.com/office/drawing/2014/main" id="{DA62728C-51DF-4446-9C28-F0A9EF0A1158}"/>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角丸四角形 274">
              <a:extLst>
                <a:ext uri="{FF2B5EF4-FFF2-40B4-BE49-F238E27FC236}">
                  <a16:creationId xmlns:a16="http://schemas.microsoft.com/office/drawing/2014/main" id="{6F955373-ADA6-7A48-AC12-F8421817661A}"/>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台形 275">
              <a:extLst>
                <a:ext uri="{FF2B5EF4-FFF2-40B4-BE49-F238E27FC236}">
                  <a16:creationId xmlns:a16="http://schemas.microsoft.com/office/drawing/2014/main" id="{7BA50E2D-C0A0-F643-925C-BF23685191E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7" name="図形グループ 379">
            <a:extLst>
              <a:ext uri="{FF2B5EF4-FFF2-40B4-BE49-F238E27FC236}">
                <a16:creationId xmlns:a16="http://schemas.microsoft.com/office/drawing/2014/main" id="{8798E2DE-92FF-B543-A4D5-D6585E175AAC}"/>
              </a:ext>
            </a:extLst>
          </p:cNvPr>
          <p:cNvGrpSpPr/>
          <p:nvPr/>
        </p:nvGrpSpPr>
        <p:grpSpPr>
          <a:xfrm>
            <a:off x="5825615" y="1455126"/>
            <a:ext cx="150692" cy="345179"/>
            <a:chOff x="1946324" y="4125162"/>
            <a:chExt cx="969964" cy="2007872"/>
          </a:xfrm>
        </p:grpSpPr>
        <p:sp>
          <p:nvSpPr>
            <p:cNvPr id="278" name="円/楕円 277">
              <a:extLst>
                <a:ext uri="{FF2B5EF4-FFF2-40B4-BE49-F238E27FC236}">
                  <a16:creationId xmlns:a16="http://schemas.microsoft.com/office/drawing/2014/main" id="{CFF9AB1A-7CE4-3E4A-8087-B01DB8A3A93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フローチャート: 論理積ゲート 278">
              <a:extLst>
                <a:ext uri="{FF2B5EF4-FFF2-40B4-BE49-F238E27FC236}">
                  <a16:creationId xmlns:a16="http://schemas.microsoft.com/office/drawing/2014/main" id="{0F84A711-D73C-F742-ADD7-E5F7A03BD49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0" name="図形グループ 390">
            <a:extLst>
              <a:ext uri="{FF2B5EF4-FFF2-40B4-BE49-F238E27FC236}">
                <a16:creationId xmlns:a16="http://schemas.microsoft.com/office/drawing/2014/main" id="{2DC3563F-A6D2-954B-A371-A910784C7A1F}"/>
              </a:ext>
            </a:extLst>
          </p:cNvPr>
          <p:cNvGrpSpPr/>
          <p:nvPr/>
        </p:nvGrpSpPr>
        <p:grpSpPr>
          <a:xfrm>
            <a:off x="5695495" y="1809465"/>
            <a:ext cx="457588" cy="387786"/>
            <a:chOff x="758730" y="3198675"/>
            <a:chExt cx="806939" cy="688305"/>
          </a:xfrm>
        </p:grpSpPr>
        <p:sp>
          <p:nvSpPr>
            <p:cNvPr id="281" name="正方形/長方形 280">
              <a:extLst>
                <a:ext uri="{FF2B5EF4-FFF2-40B4-BE49-F238E27FC236}">
                  <a16:creationId xmlns:a16="http://schemas.microsoft.com/office/drawing/2014/main" id="{36A906F8-82B9-0540-9DEC-A5F0129A70EA}"/>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角丸四角形 281">
              <a:extLst>
                <a:ext uri="{FF2B5EF4-FFF2-40B4-BE49-F238E27FC236}">
                  <a16:creationId xmlns:a16="http://schemas.microsoft.com/office/drawing/2014/main" id="{40E50B58-93CC-8F40-8D41-D5832641B5CE}"/>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角丸四角形 282">
              <a:extLst>
                <a:ext uri="{FF2B5EF4-FFF2-40B4-BE49-F238E27FC236}">
                  <a16:creationId xmlns:a16="http://schemas.microsoft.com/office/drawing/2014/main" id="{CBF596AF-4D9E-D147-B140-195A17A8DA6B}"/>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台形 283">
              <a:extLst>
                <a:ext uri="{FF2B5EF4-FFF2-40B4-BE49-F238E27FC236}">
                  <a16:creationId xmlns:a16="http://schemas.microsoft.com/office/drawing/2014/main" id="{AF1FAF35-4333-F54B-BB32-CC6C811B4AC7}"/>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5" name="図形グループ 395">
            <a:extLst>
              <a:ext uri="{FF2B5EF4-FFF2-40B4-BE49-F238E27FC236}">
                <a16:creationId xmlns:a16="http://schemas.microsoft.com/office/drawing/2014/main" id="{A0670D6B-4A79-9243-8BE2-E0B555AD37EF}"/>
              </a:ext>
            </a:extLst>
          </p:cNvPr>
          <p:cNvGrpSpPr/>
          <p:nvPr/>
        </p:nvGrpSpPr>
        <p:grpSpPr>
          <a:xfrm>
            <a:off x="5825615" y="1897883"/>
            <a:ext cx="150692" cy="345179"/>
            <a:chOff x="1946324" y="4125162"/>
            <a:chExt cx="969964" cy="2007872"/>
          </a:xfrm>
        </p:grpSpPr>
        <p:sp>
          <p:nvSpPr>
            <p:cNvPr id="286" name="円/楕円 285">
              <a:extLst>
                <a:ext uri="{FF2B5EF4-FFF2-40B4-BE49-F238E27FC236}">
                  <a16:creationId xmlns:a16="http://schemas.microsoft.com/office/drawing/2014/main" id="{884B143F-5D97-6F43-9DBB-8289348351F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フローチャート: 論理積ゲート 286">
              <a:extLst>
                <a:ext uri="{FF2B5EF4-FFF2-40B4-BE49-F238E27FC236}">
                  <a16:creationId xmlns:a16="http://schemas.microsoft.com/office/drawing/2014/main" id="{C5794C65-E181-3845-B455-1EC7FDACF60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8" name="図形グループ 399">
            <a:extLst>
              <a:ext uri="{FF2B5EF4-FFF2-40B4-BE49-F238E27FC236}">
                <a16:creationId xmlns:a16="http://schemas.microsoft.com/office/drawing/2014/main" id="{12E4935B-90BB-EE43-B2E3-AB355B26FE31}"/>
              </a:ext>
            </a:extLst>
          </p:cNvPr>
          <p:cNvGrpSpPr/>
          <p:nvPr/>
        </p:nvGrpSpPr>
        <p:grpSpPr>
          <a:xfrm>
            <a:off x="6532999" y="1810177"/>
            <a:ext cx="370254" cy="367267"/>
            <a:chOff x="2667295" y="1059799"/>
            <a:chExt cx="681672" cy="722281"/>
          </a:xfrm>
        </p:grpSpPr>
        <p:sp>
          <p:nvSpPr>
            <p:cNvPr id="289" name="角丸四角形 288">
              <a:extLst>
                <a:ext uri="{FF2B5EF4-FFF2-40B4-BE49-F238E27FC236}">
                  <a16:creationId xmlns:a16="http://schemas.microsoft.com/office/drawing/2014/main" id="{3FE3D5D1-976C-F945-A7EB-E22312D44792}"/>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0" name="図 289">
              <a:extLst>
                <a:ext uri="{FF2B5EF4-FFF2-40B4-BE49-F238E27FC236}">
                  <a16:creationId xmlns:a16="http://schemas.microsoft.com/office/drawing/2014/main" id="{72D9E247-AACD-744C-940A-05C49F1C6CD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1" name="図形グループ 402">
            <a:extLst>
              <a:ext uri="{FF2B5EF4-FFF2-40B4-BE49-F238E27FC236}">
                <a16:creationId xmlns:a16="http://schemas.microsoft.com/office/drawing/2014/main" id="{B27364CB-FF37-E34C-947E-F824C80ACF8C}"/>
              </a:ext>
            </a:extLst>
          </p:cNvPr>
          <p:cNvGrpSpPr/>
          <p:nvPr/>
        </p:nvGrpSpPr>
        <p:grpSpPr>
          <a:xfrm>
            <a:off x="6628272" y="1890495"/>
            <a:ext cx="150692" cy="345180"/>
            <a:chOff x="360577" y="6805427"/>
            <a:chExt cx="969965" cy="2007877"/>
          </a:xfrm>
        </p:grpSpPr>
        <p:sp>
          <p:nvSpPr>
            <p:cNvPr id="292" name="円/楕円 291">
              <a:extLst>
                <a:ext uri="{FF2B5EF4-FFF2-40B4-BE49-F238E27FC236}">
                  <a16:creationId xmlns:a16="http://schemas.microsoft.com/office/drawing/2014/main" id="{17D334C5-DE71-E54A-AE8C-DE28467F4102}"/>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フローチャート: 論理積ゲート 292">
              <a:extLst>
                <a:ext uri="{FF2B5EF4-FFF2-40B4-BE49-F238E27FC236}">
                  <a16:creationId xmlns:a16="http://schemas.microsoft.com/office/drawing/2014/main" id="{F3573A11-BFB2-2D46-BA91-87F15961B4FE}"/>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4" name="テキスト ボックス 293">
            <a:extLst>
              <a:ext uri="{FF2B5EF4-FFF2-40B4-BE49-F238E27FC236}">
                <a16:creationId xmlns:a16="http://schemas.microsoft.com/office/drawing/2014/main" id="{CEFC2969-59F3-1747-8B86-4DAFE0D2F114}"/>
              </a:ext>
            </a:extLst>
          </p:cNvPr>
          <p:cNvSpPr txBox="1"/>
          <p:nvPr/>
        </p:nvSpPr>
        <p:spPr>
          <a:xfrm>
            <a:off x="5597769" y="1110839"/>
            <a:ext cx="1683474" cy="215444"/>
          </a:xfrm>
          <a:prstGeom prst="rect">
            <a:avLst/>
          </a:prstGeom>
          <a:noFill/>
        </p:spPr>
        <p:txBody>
          <a:bodyPr wrap="none" rtlCol="0">
            <a:spAutoFit/>
          </a:bodyPr>
          <a:lstStyle/>
          <a:p>
            <a:pPr algn="ctr"/>
            <a:r>
              <a:rPr lang="ja-JP" altLang="en-US" sz="800">
                <a:solidFill>
                  <a:srgbClr val="7030A0"/>
                </a:solidFill>
              </a:rPr>
              <a:t>必要とされるシステム（機能）構成</a:t>
            </a:r>
            <a:r>
              <a:rPr lang="en-US" altLang="ja-JP" sz="800" dirty="0">
                <a:solidFill>
                  <a:srgbClr val="7030A0"/>
                </a:solidFill>
              </a:rPr>
              <a:t>C</a:t>
            </a:r>
            <a:endParaRPr lang="ja-JP" altLang="en-US" sz="800" dirty="0">
              <a:solidFill>
                <a:srgbClr val="7030A0"/>
              </a:solidFill>
            </a:endParaRPr>
          </a:p>
        </p:txBody>
      </p:sp>
      <p:grpSp>
        <p:nvGrpSpPr>
          <p:cNvPr id="295" name="図形グループ 399">
            <a:extLst>
              <a:ext uri="{FF2B5EF4-FFF2-40B4-BE49-F238E27FC236}">
                <a16:creationId xmlns:a16="http://schemas.microsoft.com/office/drawing/2014/main" id="{25AB8B2A-7529-6040-B22D-AD12D5C1F027}"/>
              </a:ext>
            </a:extLst>
          </p:cNvPr>
          <p:cNvGrpSpPr/>
          <p:nvPr/>
        </p:nvGrpSpPr>
        <p:grpSpPr>
          <a:xfrm>
            <a:off x="4537627" y="1813897"/>
            <a:ext cx="370254" cy="367267"/>
            <a:chOff x="2667295" y="1059799"/>
            <a:chExt cx="681672" cy="722281"/>
          </a:xfrm>
        </p:grpSpPr>
        <p:sp>
          <p:nvSpPr>
            <p:cNvPr id="296" name="角丸四角形 295">
              <a:extLst>
                <a:ext uri="{FF2B5EF4-FFF2-40B4-BE49-F238E27FC236}">
                  <a16:creationId xmlns:a16="http://schemas.microsoft.com/office/drawing/2014/main" id="{595A933F-2AF4-3C48-BF28-3E40C3897F9A}"/>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7" name="図 296">
              <a:extLst>
                <a:ext uri="{FF2B5EF4-FFF2-40B4-BE49-F238E27FC236}">
                  <a16:creationId xmlns:a16="http://schemas.microsoft.com/office/drawing/2014/main" id="{384C0C52-0B50-CC4D-ABD7-97AC8A9906A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8" name="図形グループ 402">
            <a:extLst>
              <a:ext uri="{FF2B5EF4-FFF2-40B4-BE49-F238E27FC236}">
                <a16:creationId xmlns:a16="http://schemas.microsoft.com/office/drawing/2014/main" id="{F7942694-6C7C-5C47-94FE-1B5CD611DFEE}"/>
              </a:ext>
            </a:extLst>
          </p:cNvPr>
          <p:cNvGrpSpPr/>
          <p:nvPr/>
        </p:nvGrpSpPr>
        <p:grpSpPr>
          <a:xfrm>
            <a:off x="4671670" y="1895921"/>
            <a:ext cx="150692" cy="345179"/>
            <a:chOff x="1946324" y="4125162"/>
            <a:chExt cx="969964" cy="2007872"/>
          </a:xfrm>
        </p:grpSpPr>
        <p:sp>
          <p:nvSpPr>
            <p:cNvPr id="299" name="円/楕円 298">
              <a:extLst>
                <a:ext uri="{FF2B5EF4-FFF2-40B4-BE49-F238E27FC236}">
                  <a16:creationId xmlns:a16="http://schemas.microsoft.com/office/drawing/2014/main" id="{72A126D5-1AD1-DF45-98CA-34C7E22C23F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フローチャート: 論理積ゲート 299">
              <a:extLst>
                <a:ext uri="{FF2B5EF4-FFF2-40B4-BE49-F238E27FC236}">
                  <a16:creationId xmlns:a16="http://schemas.microsoft.com/office/drawing/2014/main" id="{64097C47-CF70-1F46-9B48-94E546C2AFCE}"/>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69">
            <a:extLst>
              <a:ext uri="{FF2B5EF4-FFF2-40B4-BE49-F238E27FC236}">
                <a16:creationId xmlns:a16="http://schemas.microsoft.com/office/drawing/2014/main" id="{121DF5F7-207A-7D47-895B-97E369047576}"/>
              </a:ext>
            </a:extLst>
          </p:cNvPr>
          <p:cNvGrpSpPr/>
          <p:nvPr/>
        </p:nvGrpSpPr>
        <p:grpSpPr>
          <a:xfrm>
            <a:off x="2988617" y="1805291"/>
            <a:ext cx="457588" cy="387786"/>
            <a:chOff x="758730" y="3198675"/>
            <a:chExt cx="806939" cy="688305"/>
          </a:xfrm>
        </p:grpSpPr>
        <p:sp>
          <p:nvSpPr>
            <p:cNvPr id="302" name="正方形/長方形 301">
              <a:extLst>
                <a:ext uri="{FF2B5EF4-FFF2-40B4-BE49-F238E27FC236}">
                  <a16:creationId xmlns:a16="http://schemas.microsoft.com/office/drawing/2014/main" id="{9F40DE1A-457D-6043-9EE3-A03FE24C2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角丸四角形 302">
              <a:extLst>
                <a:ext uri="{FF2B5EF4-FFF2-40B4-BE49-F238E27FC236}">
                  <a16:creationId xmlns:a16="http://schemas.microsoft.com/office/drawing/2014/main" id="{DAB7470C-0248-6541-AFAC-1EA31B257851}"/>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a:extLst>
                <a:ext uri="{FF2B5EF4-FFF2-40B4-BE49-F238E27FC236}">
                  <a16:creationId xmlns:a16="http://schemas.microsoft.com/office/drawing/2014/main" id="{BE916700-E4CF-3D4A-B923-9F728C6EA2F7}"/>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台形 304">
              <a:extLst>
                <a:ext uri="{FF2B5EF4-FFF2-40B4-BE49-F238E27FC236}">
                  <a16:creationId xmlns:a16="http://schemas.microsoft.com/office/drawing/2014/main" id="{0AB13638-32E6-D84B-BFD4-5460BDB9385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6" name="図形グループ 379">
            <a:extLst>
              <a:ext uri="{FF2B5EF4-FFF2-40B4-BE49-F238E27FC236}">
                <a16:creationId xmlns:a16="http://schemas.microsoft.com/office/drawing/2014/main" id="{CFC49EB0-B105-2A4D-B562-F6AA81F07D35}"/>
              </a:ext>
            </a:extLst>
          </p:cNvPr>
          <p:cNvGrpSpPr/>
          <p:nvPr/>
        </p:nvGrpSpPr>
        <p:grpSpPr>
          <a:xfrm>
            <a:off x="3118737" y="1915276"/>
            <a:ext cx="150692" cy="345179"/>
            <a:chOff x="1946324" y="4125162"/>
            <a:chExt cx="969964" cy="2007872"/>
          </a:xfrm>
        </p:grpSpPr>
        <p:sp>
          <p:nvSpPr>
            <p:cNvPr id="307" name="円/楕円 306">
              <a:extLst>
                <a:ext uri="{FF2B5EF4-FFF2-40B4-BE49-F238E27FC236}">
                  <a16:creationId xmlns:a16="http://schemas.microsoft.com/office/drawing/2014/main" id="{E31E3FED-3826-714E-B857-12CE9662A2D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フローチャート: 論理積ゲート 307">
              <a:extLst>
                <a:ext uri="{FF2B5EF4-FFF2-40B4-BE49-F238E27FC236}">
                  <a16:creationId xmlns:a16="http://schemas.microsoft.com/office/drawing/2014/main" id="{6FD47D14-8F4F-0044-94F5-DA7C1FE1C32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9" name="図形グループ 399">
            <a:extLst>
              <a:ext uri="{FF2B5EF4-FFF2-40B4-BE49-F238E27FC236}">
                <a16:creationId xmlns:a16="http://schemas.microsoft.com/office/drawing/2014/main" id="{ABA79A9F-B9B8-C942-8F92-5C53F24BAD47}"/>
              </a:ext>
            </a:extLst>
          </p:cNvPr>
          <p:cNvGrpSpPr/>
          <p:nvPr/>
        </p:nvGrpSpPr>
        <p:grpSpPr>
          <a:xfrm>
            <a:off x="6674583" y="1332329"/>
            <a:ext cx="370254" cy="367267"/>
            <a:chOff x="2667295" y="1059799"/>
            <a:chExt cx="681672" cy="722281"/>
          </a:xfrm>
        </p:grpSpPr>
        <p:sp>
          <p:nvSpPr>
            <p:cNvPr id="310" name="角丸四角形 309">
              <a:extLst>
                <a:ext uri="{FF2B5EF4-FFF2-40B4-BE49-F238E27FC236}">
                  <a16:creationId xmlns:a16="http://schemas.microsoft.com/office/drawing/2014/main" id="{47B68148-DBEE-2049-92A3-4C25679EB27D}"/>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11" name="図 310">
              <a:extLst>
                <a:ext uri="{FF2B5EF4-FFF2-40B4-BE49-F238E27FC236}">
                  <a16:creationId xmlns:a16="http://schemas.microsoft.com/office/drawing/2014/main" id="{C02D835B-3FAE-F149-AE10-FCAA7B9640A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12" name="図形グループ 402">
            <a:extLst>
              <a:ext uri="{FF2B5EF4-FFF2-40B4-BE49-F238E27FC236}">
                <a16:creationId xmlns:a16="http://schemas.microsoft.com/office/drawing/2014/main" id="{588961AB-1214-D94A-B146-F899DDC06B0F}"/>
              </a:ext>
            </a:extLst>
          </p:cNvPr>
          <p:cNvGrpSpPr/>
          <p:nvPr/>
        </p:nvGrpSpPr>
        <p:grpSpPr>
          <a:xfrm>
            <a:off x="6769856" y="1412647"/>
            <a:ext cx="150692" cy="345180"/>
            <a:chOff x="360577" y="6805427"/>
            <a:chExt cx="969965" cy="2007877"/>
          </a:xfrm>
        </p:grpSpPr>
        <p:sp>
          <p:nvSpPr>
            <p:cNvPr id="313" name="円/楕円 312">
              <a:extLst>
                <a:ext uri="{FF2B5EF4-FFF2-40B4-BE49-F238E27FC236}">
                  <a16:creationId xmlns:a16="http://schemas.microsoft.com/office/drawing/2014/main" id="{689C3A24-462C-6E40-BBA4-80EDDCAE4698}"/>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フローチャート: 論理積ゲート 313">
              <a:extLst>
                <a:ext uri="{FF2B5EF4-FFF2-40B4-BE49-F238E27FC236}">
                  <a16:creationId xmlns:a16="http://schemas.microsoft.com/office/drawing/2014/main" id="{400BD15E-D729-034C-9839-599AA4956C23}"/>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5" name="フローチャート: 磁気ディスク 314">
            <a:extLst>
              <a:ext uri="{FF2B5EF4-FFF2-40B4-BE49-F238E27FC236}">
                <a16:creationId xmlns:a16="http://schemas.microsoft.com/office/drawing/2014/main" id="{31F47530-6269-1D45-A040-2FD34D524260}"/>
              </a:ext>
            </a:extLst>
          </p:cNvPr>
          <p:cNvSpPr/>
          <p:nvPr/>
        </p:nvSpPr>
        <p:spPr>
          <a:xfrm>
            <a:off x="6365301" y="2294025"/>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0" name="三角形 319">
            <a:extLst>
              <a:ext uri="{FF2B5EF4-FFF2-40B4-BE49-F238E27FC236}">
                <a16:creationId xmlns:a16="http://schemas.microsoft.com/office/drawing/2014/main" id="{2F15BD46-FD6D-9443-8D83-8C3DFCE40FCB}"/>
              </a:ext>
            </a:extLst>
          </p:cNvPr>
          <p:cNvSpPr/>
          <p:nvPr/>
        </p:nvSpPr>
        <p:spPr>
          <a:xfrm>
            <a:off x="1791838" y="2760897"/>
            <a:ext cx="5556953" cy="1756897"/>
          </a:xfrm>
          <a:prstGeom prst="triangle">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三角形 320">
            <a:extLst>
              <a:ext uri="{FF2B5EF4-FFF2-40B4-BE49-F238E27FC236}">
                <a16:creationId xmlns:a16="http://schemas.microsoft.com/office/drawing/2014/main" id="{53EFEC8A-AA4F-F142-88A5-DB5235975D0D}"/>
              </a:ext>
            </a:extLst>
          </p:cNvPr>
          <p:cNvSpPr/>
          <p:nvPr/>
        </p:nvSpPr>
        <p:spPr>
          <a:xfrm>
            <a:off x="1795209" y="2760896"/>
            <a:ext cx="5556953" cy="1756897"/>
          </a:xfrm>
          <a:prstGeom prst="triangle">
            <a:avLst>
              <a:gd name="adj" fmla="val 16452"/>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三角形 321">
            <a:extLst>
              <a:ext uri="{FF2B5EF4-FFF2-40B4-BE49-F238E27FC236}">
                <a16:creationId xmlns:a16="http://schemas.microsoft.com/office/drawing/2014/main" id="{13101DC9-E575-BE4E-A424-D07F47E9F43F}"/>
              </a:ext>
            </a:extLst>
          </p:cNvPr>
          <p:cNvSpPr/>
          <p:nvPr/>
        </p:nvSpPr>
        <p:spPr>
          <a:xfrm>
            <a:off x="1787383" y="2766122"/>
            <a:ext cx="5556953" cy="1756897"/>
          </a:xfrm>
          <a:prstGeom prst="triangle">
            <a:avLst>
              <a:gd name="adj" fmla="val 83865"/>
            </a:avLst>
          </a:prstGeom>
          <a:solidFill>
            <a:srgbClr val="FF6666">
              <a:alpha val="3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962219BA-FA96-2C49-B569-0C97AE6731BD}"/>
              </a:ext>
            </a:extLst>
          </p:cNvPr>
          <p:cNvSpPr/>
          <p:nvPr/>
        </p:nvSpPr>
        <p:spPr>
          <a:xfrm>
            <a:off x="1791838" y="3078025"/>
            <a:ext cx="5560324" cy="1186708"/>
          </a:xfrm>
          <a:prstGeom prst="rect">
            <a:avLst/>
          </a:prstGeom>
          <a:solidFill>
            <a:srgbClr val="E46C0A">
              <a:alpha val="6196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a:extLst>
              <a:ext uri="{FF2B5EF4-FFF2-40B4-BE49-F238E27FC236}">
                <a16:creationId xmlns:a16="http://schemas.microsoft.com/office/drawing/2014/main" id="{E20DED20-0641-AF41-8787-9E92D222E414}"/>
              </a:ext>
            </a:extLst>
          </p:cNvPr>
          <p:cNvSpPr/>
          <p:nvPr/>
        </p:nvSpPr>
        <p:spPr>
          <a:xfrm>
            <a:off x="2551735" y="3203481"/>
            <a:ext cx="1363355"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分割</a:t>
            </a:r>
            <a:endParaRPr kumimoji="1" lang="en-US" altLang="ja-JP"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8" name="正方形/長方形 157">
            <a:extLst>
              <a:ext uri="{FF2B5EF4-FFF2-40B4-BE49-F238E27FC236}">
                <a16:creationId xmlns:a16="http://schemas.microsoft.com/office/drawing/2014/main" id="{CAE534B6-E5D9-E44B-AE4D-FACB2E9391BB}"/>
              </a:ext>
            </a:extLst>
          </p:cNvPr>
          <p:cNvSpPr/>
          <p:nvPr/>
        </p:nvSpPr>
        <p:spPr>
          <a:xfrm>
            <a:off x="3974321" y="3203793"/>
            <a:ext cx="1216370"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集約</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9" name="正方形/長方形 158">
            <a:extLst>
              <a:ext uri="{FF2B5EF4-FFF2-40B4-BE49-F238E27FC236}">
                <a16:creationId xmlns:a16="http://schemas.microsoft.com/office/drawing/2014/main" id="{57CED939-C056-7B42-B6E3-38F5F4C4968A}"/>
              </a:ext>
            </a:extLst>
          </p:cNvPr>
          <p:cNvSpPr/>
          <p:nvPr/>
        </p:nvSpPr>
        <p:spPr>
          <a:xfrm>
            <a:off x="5246548" y="3198375"/>
            <a:ext cx="1381724" cy="270436"/>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panose="020B0604030504040204" pitchFamily="34" charset="-128"/>
                <a:ea typeface="Meiryo" panose="020B0604030504040204" pitchFamily="34" charset="-128"/>
                <a:cs typeface="ＭＳ Ｐゴシック"/>
              </a:rPr>
              <a:t>模倣</a:t>
            </a: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16" name="テキスト ボックス 315">
            <a:extLst>
              <a:ext uri="{FF2B5EF4-FFF2-40B4-BE49-F238E27FC236}">
                <a16:creationId xmlns:a16="http://schemas.microsoft.com/office/drawing/2014/main" id="{2153C062-582E-F643-8F16-0EFF777462AF}"/>
              </a:ext>
            </a:extLst>
          </p:cNvPr>
          <p:cNvSpPr txBox="1"/>
          <p:nvPr/>
        </p:nvSpPr>
        <p:spPr>
          <a:xfrm>
            <a:off x="4093260" y="3510702"/>
            <a:ext cx="954107" cy="400110"/>
          </a:xfrm>
          <a:prstGeom prst="rect">
            <a:avLst/>
          </a:prstGeom>
          <a:noFill/>
        </p:spPr>
        <p:txBody>
          <a:bodyPr wrap="none" rtlCol="0">
            <a:spAutoFit/>
          </a:bodyPr>
          <a:lstStyle/>
          <a:p>
            <a:r>
              <a:rPr lang="ja-JP" altLang="en-US" sz="2000" b="1">
                <a:solidFill>
                  <a:schemeClr val="bg1"/>
                </a:solidFill>
                <a:latin typeface="Meiryo" charset="-128"/>
                <a:ea typeface="Meiryo" charset="-128"/>
                <a:cs typeface="Meiryo" charset="-128"/>
              </a:rPr>
              <a:t>仮想化</a:t>
            </a:r>
            <a:endParaRPr kumimoji="1" lang="ja-JP" altLang="en-US" sz="2000" b="1" dirty="0">
              <a:solidFill>
                <a:schemeClr val="bg1"/>
              </a:solidFill>
              <a:latin typeface="Meiryo" charset="-128"/>
              <a:ea typeface="Meiryo" charset="-128"/>
              <a:cs typeface="Meiryo" charset="-128"/>
            </a:endParaRPr>
          </a:p>
        </p:txBody>
      </p:sp>
      <p:sp>
        <p:nvSpPr>
          <p:cNvPr id="325" name="テキスト ボックス 324">
            <a:extLst>
              <a:ext uri="{FF2B5EF4-FFF2-40B4-BE49-F238E27FC236}">
                <a16:creationId xmlns:a16="http://schemas.microsoft.com/office/drawing/2014/main" id="{5575F059-6F63-414C-AFDC-C4876A1E5487}"/>
              </a:ext>
            </a:extLst>
          </p:cNvPr>
          <p:cNvSpPr txBox="1"/>
          <p:nvPr/>
        </p:nvSpPr>
        <p:spPr>
          <a:xfrm>
            <a:off x="281582" y="1500698"/>
            <a:ext cx="1505801" cy="854080"/>
          </a:xfrm>
          <a:prstGeom prst="rect">
            <a:avLst/>
          </a:prstGeom>
          <a:noFill/>
        </p:spPr>
        <p:txBody>
          <a:bodyPr wrap="square" rtlCol="0">
            <a:spAutoFit/>
          </a:bodyPr>
          <a:lstStyle/>
          <a:p>
            <a:r>
              <a:rPr kumimoji="1" lang="ja-JP" altLang="en-US" b="1">
                <a:solidFill>
                  <a:srgbClr val="0070C0"/>
                </a:solidFill>
                <a:latin typeface="Meiryo" panose="020B0604030504040204" pitchFamily="34" charset="-128"/>
                <a:ea typeface="Meiryo" panose="020B0604030504040204" pitchFamily="34" charset="-128"/>
              </a:rPr>
              <a:t>実質的機能</a:t>
            </a:r>
            <a:endParaRPr kumimoji="1" lang="en-US" altLang="ja-JP" b="1" dirty="0">
              <a:solidFill>
                <a:srgbClr val="0070C0"/>
              </a:solidFill>
              <a:latin typeface="Meiryo" panose="020B0604030504040204" pitchFamily="34" charset="-128"/>
              <a:ea typeface="Meiryo" panose="020B0604030504040204" pitchFamily="34" charset="-128"/>
            </a:endParaRPr>
          </a:p>
          <a:p>
            <a:r>
              <a:rPr kumimoji="1" lang="ja-JP" altLang="en-US" sz="1050">
                <a:solidFill>
                  <a:srgbClr val="0070C0"/>
                </a:solidFill>
                <a:latin typeface="Meiryo" panose="020B0604030504040204" pitchFamily="34" charset="-128"/>
                <a:ea typeface="Meiryo" panose="020B0604030504040204" pitchFamily="34" charset="-128"/>
              </a:rPr>
              <a:t>使用目的に応じて必要とされるシステムを調達・構成する。</a:t>
            </a:r>
            <a:endParaRPr lang="en-US" altLang="ja-JP" sz="1050" dirty="0">
              <a:solidFill>
                <a:srgbClr val="0070C0"/>
              </a:solidFill>
              <a:latin typeface="Meiryo" panose="020B0604030504040204" pitchFamily="34" charset="-128"/>
              <a:ea typeface="Meiryo" panose="020B0604030504040204" pitchFamily="34" charset="-128"/>
            </a:endParaRPr>
          </a:p>
        </p:txBody>
      </p:sp>
      <p:sp>
        <p:nvSpPr>
          <p:cNvPr id="327" name="テキスト ボックス 326">
            <a:extLst>
              <a:ext uri="{FF2B5EF4-FFF2-40B4-BE49-F238E27FC236}">
                <a16:creationId xmlns:a16="http://schemas.microsoft.com/office/drawing/2014/main" id="{D4F26256-54A2-1A4A-ADE9-18C6E2CC3136}"/>
              </a:ext>
            </a:extLst>
          </p:cNvPr>
          <p:cNvSpPr txBox="1"/>
          <p:nvPr/>
        </p:nvSpPr>
        <p:spPr>
          <a:xfrm>
            <a:off x="7411389" y="1500698"/>
            <a:ext cx="1576055" cy="1015663"/>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物理的な設置・据え付け作業を必要とせず、ソフトウエアの設定だけで、必要とするシステム構成を調達･変更できる。</a:t>
            </a:r>
          </a:p>
        </p:txBody>
      </p:sp>
      <p:sp>
        <p:nvSpPr>
          <p:cNvPr id="329" name="テキスト ボックス 328">
            <a:extLst>
              <a:ext uri="{FF2B5EF4-FFF2-40B4-BE49-F238E27FC236}">
                <a16:creationId xmlns:a16="http://schemas.microsoft.com/office/drawing/2014/main" id="{70067453-AC82-3D48-B882-37521DBA8975}"/>
              </a:ext>
            </a:extLst>
          </p:cNvPr>
          <p:cNvSpPr txBox="1"/>
          <p:nvPr/>
        </p:nvSpPr>
        <p:spPr>
          <a:xfrm>
            <a:off x="7411389" y="1274263"/>
            <a:ext cx="1576055" cy="276999"/>
          </a:xfrm>
          <a:prstGeom prst="rect">
            <a:avLst/>
          </a:prstGeom>
          <a:noFill/>
        </p:spPr>
        <p:txBody>
          <a:bodyPr wrap="square" rtlCol="0">
            <a:spAutoFit/>
          </a:bodyPr>
          <a:lstStyle/>
          <a:p>
            <a:pPr algn="ctr"/>
            <a:r>
              <a:rPr kumimoji="1" lang="ja-JP" altLang="en-US" sz="1200" b="1">
                <a:solidFill>
                  <a:srgbClr val="0432FF"/>
                </a:solidFill>
                <a:latin typeface="Meiryo" panose="020B0604030504040204" pitchFamily="34" charset="-128"/>
                <a:ea typeface="Meiryo" panose="020B0604030504040204" pitchFamily="34" charset="-128"/>
              </a:rPr>
              <a:t>柔軟性とスピード</a:t>
            </a:r>
          </a:p>
        </p:txBody>
      </p:sp>
      <p:sp>
        <p:nvSpPr>
          <p:cNvPr id="330" name="正方形/長方形 329">
            <a:extLst>
              <a:ext uri="{FF2B5EF4-FFF2-40B4-BE49-F238E27FC236}">
                <a16:creationId xmlns:a16="http://schemas.microsoft.com/office/drawing/2014/main" id="{7D536FB2-0E0E-404D-9F10-21F025B14B64}"/>
              </a:ext>
            </a:extLst>
          </p:cNvPr>
          <p:cNvSpPr/>
          <p:nvPr/>
        </p:nvSpPr>
        <p:spPr>
          <a:xfrm>
            <a:off x="2546418" y="3903878"/>
            <a:ext cx="1368672"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演算</a:t>
            </a:r>
            <a:endParaRPr kumimoji="1" lang="ja-JP" altLang="en-US" sz="1200" dirty="0">
              <a:solidFill>
                <a:srgbClr val="7030A0"/>
              </a:solidFill>
              <a:latin typeface="ＭＳ Ｐゴシック"/>
              <a:ea typeface="ＭＳ Ｐゴシック"/>
              <a:cs typeface="ＭＳ Ｐゴシック"/>
            </a:endParaRPr>
          </a:p>
        </p:txBody>
      </p:sp>
      <p:sp>
        <p:nvSpPr>
          <p:cNvPr id="331" name="正方形/長方形 330">
            <a:extLst>
              <a:ext uri="{FF2B5EF4-FFF2-40B4-BE49-F238E27FC236}">
                <a16:creationId xmlns:a16="http://schemas.microsoft.com/office/drawing/2014/main" id="{3C58DDF6-4995-8D4B-9EFF-4ADAA8C5CEFC}"/>
              </a:ext>
            </a:extLst>
          </p:cNvPr>
          <p:cNvSpPr/>
          <p:nvPr/>
        </p:nvSpPr>
        <p:spPr>
          <a:xfrm>
            <a:off x="3974320" y="3903878"/>
            <a:ext cx="1216370"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データ管理</a:t>
            </a:r>
            <a:endParaRPr kumimoji="1" lang="ja-JP" altLang="en-US" sz="1200" dirty="0">
              <a:solidFill>
                <a:srgbClr val="7030A0"/>
              </a:solidFill>
              <a:latin typeface="ＭＳ Ｐゴシック"/>
              <a:ea typeface="ＭＳ Ｐゴシック"/>
              <a:cs typeface="ＭＳ Ｐゴシック"/>
            </a:endParaRPr>
          </a:p>
        </p:txBody>
      </p:sp>
      <p:sp>
        <p:nvSpPr>
          <p:cNvPr id="332" name="正方形/長方形 331">
            <a:extLst>
              <a:ext uri="{FF2B5EF4-FFF2-40B4-BE49-F238E27FC236}">
                <a16:creationId xmlns:a16="http://schemas.microsoft.com/office/drawing/2014/main" id="{28F9790A-CD34-954B-BB7A-261C8767BB3E}"/>
              </a:ext>
            </a:extLst>
          </p:cNvPr>
          <p:cNvSpPr/>
          <p:nvPr/>
        </p:nvSpPr>
        <p:spPr>
          <a:xfrm>
            <a:off x="5249920" y="3904157"/>
            <a:ext cx="1382027" cy="2194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7030A0"/>
                </a:solidFill>
                <a:latin typeface="ＭＳ Ｐゴシック"/>
                <a:ea typeface="ＭＳ Ｐゴシック"/>
                <a:cs typeface="ＭＳ Ｐゴシック"/>
              </a:rPr>
              <a:t>ネットワーキング</a:t>
            </a:r>
            <a:endParaRPr kumimoji="1" lang="ja-JP" altLang="en-US" sz="1200" dirty="0">
              <a:solidFill>
                <a:srgbClr val="7030A0"/>
              </a:solidFill>
              <a:latin typeface="ＭＳ Ｐゴシック"/>
              <a:ea typeface="ＭＳ Ｐゴシック"/>
              <a:cs typeface="ＭＳ Ｐゴシック"/>
            </a:endParaRPr>
          </a:p>
        </p:txBody>
      </p:sp>
      <p:sp>
        <p:nvSpPr>
          <p:cNvPr id="252" name="正方形/長方形 251">
            <a:extLst>
              <a:ext uri="{FF2B5EF4-FFF2-40B4-BE49-F238E27FC236}">
                <a16:creationId xmlns:a16="http://schemas.microsoft.com/office/drawing/2014/main" id="{83CF91A8-6225-FB45-B833-79AAA9CEED31}"/>
              </a:ext>
            </a:extLst>
          </p:cNvPr>
          <p:cNvSpPr/>
          <p:nvPr/>
        </p:nvSpPr>
        <p:spPr>
          <a:xfrm>
            <a:off x="1784012" y="4524543"/>
            <a:ext cx="5560324" cy="179491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3" name="図形グループ 98">
            <a:extLst>
              <a:ext uri="{FF2B5EF4-FFF2-40B4-BE49-F238E27FC236}">
                <a16:creationId xmlns:a16="http://schemas.microsoft.com/office/drawing/2014/main" id="{9651BA07-59D3-5249-946E-F716F869E854}"/>
              </a:ext>
            </a:extLst>
          </p:cNvPr>
          <p:cNvGrpSpPr/>
          <p:nvPr/>
        </p:nvGrpSpPr>
        <p:grpSpPr>
          <a:xfrm>
            <a:off x="2517769" y="5142466"/>
            <a:ext cx="317500" cy="157483"/>
            <a:chOff x="6769100" y="1390650"/>
            <a:chExt cx="317500" cy="157483"/>
          </a:xfrm>
        </p:grpSpPr>
        <p:sp>
          <p:nvSpPr>
            <p:cNvPr id="262" name="正方形/長方形 261">
              <a:extLst>
                <a:ext uri="{FF2B5EF4-FFF2-40B4-BE49-F238E27FC236}">
                  <a16:creationId xmlns:a16="http://schemas.microsoft.com/office/drawing/2014/main" id="{7A235193-6441-1D4F-A3E9-BE4F4C4316E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円/楕円 262">
              <a:extLst>
                <a:ext uri="{FF2B5EF4-FFF2-40B4-BE49-F238E27FC236}">
                  <a16:creationId xmlns:a16="http://schemas.microsoft.com/office/drawing/2014/main" id="{77E6C3DD-733D-AB40-814C-956F75930CC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4" name="直線コネクタ 263">
              <a:extLst>
                <a:ext uri="{FF2B5EF4-FFF2-40B4-BE49-F238E27FC236}">
                  <a16:creationId xmlns:a16="http://schemas.microsoft.com/office/drawing/2014/main" id="{3E0FFDC9-3760-F248-85DB-1D78C23479C8}"/>
                </a:ext>
              </a:extLst>
            </p:cNvPr>
            <p:cNvCxnSpPr>
              <a:stCxn id="263" idx="6"/>
              <a:endCxn id="2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5" name="図形グループ 102">
            <a:extLst>
              <a:ext uri="{FF2B5EF4-FFF2-40B4-BE49-F238E27FC236}">
                <a16:creationId xmlns:a16="http://schemas.microsoft.com/office/drawing/2014/main" id="{85513CCA-4309-6D4F-A49E-12E01A41F3DA}"/>
              </a:ext>
            </a:extLst>
          </p:cNvPr>
          <p:cNvGrpSpPr/>
          <p:nvPr/>
        </p:nvGrpSpPr>
        <p:grpSpPr>
          <a:xfrm>
            <a:off x="2517769" y="5335928"/>
            <a:ext cx="317500" cy="157483"/>
            <a:chOff x="6769100" y="1390650"/>
            <a:chExt cx="317500" cy="157483"/>
          </a:xfrm>
        </p:grpSpPr>
        <p:sp>
          <p:nvSpPr>
            <p:cNvPr id="266" name="正方形/長方形 265">
              <a:extLst>
                <a:ext uri="{FF2B5EF4-FFF2-40B4-BE49-F238E27FC236}">
                  <a16:creationId xmlns:a16="http://schemas.microsoft.com/office/drawing/2014/main" id="{714F4EF6-C04E-C54C-8703-848860C82E0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円/楕円 266">
              <a:extLst>
                <a:ext uri="{FF2B5EF4-FFF2-40B4-BE49-F238E27FC236}">
                  <a16:creationId xmlns:a16="http://schemas.microsoft.com/office/drawing/2014/main" id="{3B54BBAA-2F99-9346-B277-A58E098F613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8" name="直線コネクタ 267">
              <a:extLst>
                <a:ext uri="{FF2B5EF4-FFF2-40B4-BE49-F238E27FC236}">
                  <a16:creationId xmlns:a16="http://schemas.microsoft.com/office/drawing/2014/main" id="{0BE9853F-1C65-C341-B262-6988AC966D17}"/>
                </a:ext>
              </a:extLst>
            </p:cNvPr>
            <p:cNvCxnSpPr>
              <a:stCxn id="267" idx="6"/>
              <a:endCxn id="2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9" name="図形グループ 106">
            <a:extLst>
              <a:ext uri="{FF2B5EF4-FFF2-40B4-BE49-F238E27FC236}">
                <a16:creationId xmlns:a16="http://schemas.microsoft.com/office/drawing/2014/main" id="{3C4D8E9F-DD21-0B4F-88E9-6538FFA60975}"/>
              </a:ext>
            </a:extLst>
          </p:cNvPr>
          <p:cNvGrpSpPr/>
          <p:nvPr/>
        </p:nvGrpSpPr>
        <p:grpSpPr>
          <a:xfrm>
            <a:off x="2517769" y="5517521"/>
            <a:ext cx="317500" cy="157483"/>
            <a:chOff x="6769100" y="1390650"/>
            <a:chExt cx="317500" cy="157483"/>
          </a:xfrm>
        </p:grpSpPr>
        <p:sp>
          <p:nvSpPr>
            <p:cNvPr id="271" name="正方形/長方形 270">
              <a:extLst>
                <a:ext uri="{FF2B5EF4-FFF2-40B4-BE49-F238E27FC236}">
                  <a16:creationId xmlns:a16="http://schemas.microsoft.com/office/drawing/2014/main" id="{B261A43A-2416-9942-9D89-9EA21B00B2A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円/楕円 316">
              <a:extLst>
                <a:ext uri="{FF2B5EF4-FFF2-40B4-BE49-F238E27FC236}">
                  <a16:creationId xmlns:a16="http://schemas.microsoft.com/office/drawing/2014/main" id="{4CEAC21A-FC64-734E-A37D-168AC40B4C4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8" name="直線コネクタ 317">
              <a:extLst>
                <a:ext uri="{FF2B5EF4-FFF2-40B4-BE49-F238E27FC236}">
                  <a16:creationId xmlns:a16="http://schemas.microsoft.com/office/drawing/2014/main" id="{BCD5AD27-4A58-BF4B-9AC4-82B3252E2964}"/>
                </a:ext>
              </a:extLst>
            </p:cNvPr>
            <p:cNvCxnSpPr>
              <a:stCxn id="317" idx="6"/>
              <a:endCxn id="2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9" name="図形グループ 114">
            <a:extLst>
              <a:ext uri="{FF2B5EF4-FFF2-40B4-BE49-F238E27FC236}">
                <a16:creationId xmlns:a16="http://schemas.microsoft.com/office/drawing/2014/main" id="{465901C4-748F-264E-B940-A949DE60FD94}"/>
              </a:ext>
            </a:extLst>
          </p:cNvPr>
          <p:cNvGrpSpPr/>
          <p:nvPr/>
        </p:nvGrpSpPr>
        <p:grpSpPr>
          <a:xfrm>
            <a:off x="2517769" y="5693209"/>
            <a:ext cx="317500" cy="157483"/>
            <a:chOff x="6769100" y="1390650"/>
            <a:chExt cx="317500" cy="157483"/>
          </a:xfrm>
        </p:grpSpPr>
        <p:sp>
          <p:nvSpPr>
            <p:cNvPr id="333" name="正方形/長方形 332">
              <a:extLst>
                <a:ext uri="{FF2B5EF4-FFF2-40B4-BE49-F238E27FC236}">
                  <a16:creationId xmlns:a16="http://schemas.microsoft.com/office/drawing/2014/main" id="{420FBB9A-821C-364E-BF6C-1C4530F98BD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4" name="円/楕円 333">
              <a:extLst>
                <a:ext uri="{FF2B5EF4-FFF2-40B4-BE49-F238E27FC236}">
                  <a16:creationId xmlns:a16="http://schemas.microsoft.com/office/drawing/2014/main" id="{4378E243-8B47-254A-8F51-467140D37E4C}"/>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5" name="直線コネクタ 334">
              <a:extLst>
                <a:ext uri="{FF2B5EF4-FFF2-40B4-BE49-F238E27FC236}">
                  <a16:creationId xmlns:a16="http://schemas.microsoft.com/office/drawing/2014/main" id="{73677D22-6ED8-FF49-B266-7E8F7AFB0BDF}"/>
                </a:ext>
              </a:extLst>
            </p:cNvPr>
            <p:cNvCxnSpPr>
              <a:stCxn id="334" idx="6"/>
              <a:endCxn id="3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6" name="図形グループ 118">
            <a:extLst>
              <a:ext uri="{FF2B5EF4-FFF2-40B4-BE49-F238E27FC236}">
                <a16:creationId xmlns:a16="http://schemas.microsoft.com/office/drawing/2014/main" id="{B651894A-3308-2C4E-BFCF-D0C66E8DFA90}"/>
              </a:ext>
            </a:extLst>
          </p:cNvPr>
          <p:cNvGrpSpPr/>
          <p:nvPr/>
        </p:nvGrpSpPr>
        <p:grpSpPr>
          <a:xfrm>
            <a:off x="2869335" y="5145384"/>
            <a:ext cx="317500" cy="157483"/>
            <a:chOff x="6769100" y="1390650"/>
            <a:chExt cx="317500" cy="157483"/>
          </a:xfrm>
        </p:grpSpPr>
        <p:sp>
          <p:nvSpPr>
            <p:cNvPr id="337" name="正方形/長方形 336">
              <a:extLst>
                <a:ext uri="{FF2B5EF4-FFF2-40B4-BE49-F238E27FC236}">
                  <a16:creationId xmlns:a16="http://schemas.microsoft.com/office/drawing/2014/main" id="{B50841A7-A5E3-7340-9295-2778D215359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円/楕円 337">
              <a:extLst>
                <a:ext uri="{FF2B5EF4-FFF2-40B4-BE49-F238E27FC236}">
                  <a16:creationId xmlns:a16="http://schemas.microsoft.com/office/drawing/2014/main" id="{C5414A9A-1E07-1046-B510-C002FE37CFA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9" name="直線コネクタ 338">
              <a:extLst>
                <a:ext uri="{FF2B5EF4-FFF2-40B4-BE49-F238E27FC236}">
                  <a16:creationId xmlns:a16="http://schemas.microsoft.com/office/drawing/2014/main" id="{F24146D4-72B6-3B49-8EDD-2008C1D8D24E}"/>
                </a:ext>
              </a:extLst>
            </p:cNvPr>
            <p:cNvCxnSpPr>
              <a:stCxn id="338" idx="6"/>
              <a:endCxn id="3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0" name="図形グループ 122">
            <a:extLst>
              <a:ext uri="{FF2B5EF4-FFF2-40B4-BE49-F238E27FC236}">
                <a16:creationId xmlns:a16="http://schemas.microsoft.com/office/drawing/2014/main" id="{7538EEA9-7212-B543-AAAB-737242A9D562}"/>
              </a:ext>
            </a:extLst>
          </p:cNvPr>
          <p:cNvGrpSpPr/>
          <p:nvPr/>
        </p:nvGrpSpPr>
        <p:grpSpPr>
          <a:xfrm>
            <a:off x="2869335" y="5338846"/>
            <a:ext cx="317500" cy="157483"/>
            <a:chOff x="6769100" y="1390650"/>
            <a:chExt cx="317500" cy="157483"/>
          </a:xfrm>
        </p:grpSpPr>
        <p:sp>
          <p:nvSpPr>
            <p:cNvPr id="341" name="正方形/長方形 340">
              <a:extLst>
                <a:ext uri="{FF2B5EF4-FFF2-40B4-BE49-F238E27FC236}">
                  <a16:creationId xmlns:a16="http://schemas.microsoft.com/office/drawing/2014/main" id="{BAE592F3-4B64-754C-B8DC-E11F1DD3B08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2" name="円/楕円 341">
              <a:extLst>
                <a:ext uri="{FF2B5EF4-FFF2-40B4-BE49-F238E27FC236}">
                  <a16:creationId xmlns:a16="http://schemas.microsoft.com/office/drawing/2014/main" id="{00D2F34D-0117-3E4B-A2A7-903339D6F4C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3" name="直線コネクタ 342">
              <a:extLst>
                <a:ext uri="{FF2B5EF4-FFF2-40B4-BE49-F238E27FC236}">
                  <a16:creationId xmlns:a16="http://schemas.microsoft.com/office/drawing/2014/main" id="{45BCFFF5-A5F2-3C44-AE6E-15D15C943927}"/>
                </a:ext>
              </a:extLst>
            </p:cNvPr>
            <p:cNvCxnSpPr>
              <a:stCxn id="342" idx="6"/>
              <a:endCxn id="3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4" name="図形グループ 126">
            <a:extLst>
              <a:ext uri="{FF2B5EF4-FFF2-40B4-BE49-F238E27FC236}">
                <a16:creationId xmlns:a16="http://schemas.microsoft.com/office/drawing/2014/main" id="{4839DEF4-C4FC-ED47-AE78-8D2A261732E0}"/>
              </a:ext>
            </a:extLst>
          </p:cNvPr>
          <p:cNvGrpSpPr/>
          <p:nvPr/>
        </p:nvGrpSpPr>
        <p:grpSpPr>
          <a:xfrm>
            <a:off x="2869335" y="5520439"/>
            <a:ext cx="317500" cy="157483"/>
            <a:chOff x="6769100" y="1390650"/>
            <a:chExt cx="317500" cy="157483"/>
          </a:xfrm>
        </p:grpSpPr>
        <p:sp>
          <p:nvSpPr>
            <p:cNvPr id="345" name="正方形/長方形 344">
              <a:extLst>
                <a:ext uri="{FF2B5EF4-FFF2-40B4-BE49-F238E27FC236}">
                  <a16:creationId xmlns:a16="http://schemas.microsoft.com/office/drawing/2014/main" id="{CF75317C-A4FF-3A42-AF7E-AF78664AA2C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円/楕円 345">
              <a:extLst>
                <a:ext uri="{FF2B5EF4-FFF2-40B4-BE49-F238E27FC236}">
                  <a16:creationId xmlns:a16="http://schemas.microsoft.com/office/drawing/2014/main" id="{FB0D6F6B-52E2-B548-860D-C94E3A30CC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7" name="直線コネクタ 346">
              <a:extLst>
                <a:ext uri="{FF2B5EF4-FFF2-40B4-BE49-F238E27FC236}">
                  <a16:creationId xmlns:a16="http://schemas.microsoft.com/office/drawing/2014/main" id="{01FD2B83-F816-534B-8E23-CFF14BE11275}"/>
                </a:ext>
              </a:extLst>
            </p:cNvPr>
            <p:cNvCxnSpPr>
              <a:stCxn id="346" idx="6"/>
              <a:endCxn id="3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8" name="図形グループ 134">
            <a:extLst>
              <a:ext uri="{FF2B5EF4-FFF2-40B4-BE49-F238E27FC236}">
                <a16:creationId xmlns:a16="http://schemas.microsoft.com/office/drawing/2014/main" id="{C810AE92-0315-8D45-8833-3346F20F192F}"/>
              </a:ext>
            </a:extLst>
          </p:cNvPr>
          <p:cNvGrpSpPr/>
          <p:nvPr/>
        </p:nvGrpSpPr>
        <p:grpSpPr>
          <a:xfrm>
            <a:off x="2869335" y="5696127"/>
            <a:ext cx="317500" cy="157483"/>
            <a:chOff x="6769100" y="1390650"/>
            <a:chExt cx="317500" cy="157483"/>
          </a:xfrm>
        </p:grpSpPr>
        <p:sp>
          <p:nvSpPr>
            <p:cNvPr id="349" name="正方形/長方形 348">
              <a:extLst>
                <a:ext uri="{FF2B5EF4-FFF2-40B4-BE49-F238E27FC236}">
                  <a16:creationId xmlns:a16="http://schemas.microsoft.com/office/drawing/2014/main" id="{C906E89E-9E39-4242-AC60-12DF84A6CB2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円/楕円 349">
              <a:extLst>
                <a:ext uri="{FF2B5EF4-FFF2-40B4-BE49-F238E27FC236}">
                  <a16:creationId xmlns:a16="http://schemas.microsoft.com/office/drawing/2014/main" id="{B172F399-8050-2846-B089-DE341D968D9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1" name="直線コネクタ 350">
              <a:extLst>
                <a:ext uri="{FF2B5EF4-FFF2-40B4-BE49-F238E27FC236}">
                  <a16:creationId xmlns:a16="http://schemas.microsoft.com/office/drawing/2014/main" id="{A081C047-E914-CF49-A640-BC97E8D87A6C}"/>
                </a:ext>
              </a:extLst>
            </p:cNvPr>
            <p:cNvCxnSpPr>
              <a:stCxn id="350" idx="6"/>
              <a:endCxn id="3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2" name="図形グループ 138">
            <a:extLst>
              <a:ext uri="{FF2B5EF4-FFF2-40B4-BE49-F238E27FC236}">
                <a16:creationId xmlns:a16="http://schemas.microsoft.com/office/drawing/2014/main" id="{3199F9E5-B3C1-694D-9F7D-4F92A2D9F4AB}"/>
              </a:ext>
            </a:extLst>
          </p:cNvPr>
          <p:cNvGrpSpPr/>
          <p:nvPr/>
        </p:nvGrpSpPr>
        <p:grpSpPr>
          <a:xfrm>
            <a:off x="3220749" y="5142466"/>
            <a:ext cx="317500" cy="157483"/>
            <a:chOff x="6769100" y="1390650"/>
            <a:chExt cx="317500" cy="157483"/>
          </a:xfrm>
        </p:grpSpPr>
        <p:sp>
          <p:nvSpPr>
            <p:cNvPr id="353" name="正方形/長方形 352">
              <a:extLst>
                <a:ext uri="{FF2B5EF4-FFF2-40B4-BE49-F238E27FC236}">
                  <a16:creationId xmlns:a16="http://schemas.microsoft.com/office/drawing/2014/main" id="{76421EC4-7F6B-1A47-B479-51C4ADE665C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4" name="円/楕円 353">
              <a:extLst>
                <a:ext uri="{FF2B5EF4-FFF2-40B4-BE49-F238E27FC236}">
                  <a16:creationId xmlns:a16="http://schemas.microsoft.com/office/drawing/2014/main" id="{0C18071E-BD1B-EB4D-9930-36FD5B91320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5" name="直線コネクタ 354">
              <a:extLst>
                <a:ext uri="{FF2B5EF4-FFF2-40B4-BE49-F238E27FC236}">
                  <a16:creationId xmlns:a16="http://schemas.microsoft.com/office/drawing/2014/main" id="{64821029-B249-8145-AC76-4894C07A7E47}"/>
                </a:ext>
              </a:extLst>
            </p:cNvPr>
            <p:cNvCxnSpPr>
              <a:stCxn id="354" idx="6"/>
              <a:endCxn id="3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6" name="図形グループ 142">
            <a:extLst>
              <a:ext uri="{FF2B5EF4-FFF2-40B4-BE49-F238E27FC236}">
                <a16:creationId xmlns:a16="http://schemas.microsoft.com/office/drawing/2014/main" id="{BBA440DA-6770-4246-A70E-D00FEA8F4E89}"/>
              </a:ext>
            </a:extLst>
          </p:cNvPr>
          <p:cNvGrpSpPr/>
          <p:nvPr/>
        </p:nvGrpSpPr>
        <p:grpSpPr>
          <a:xfrm>
            <a:off x="3220749" y="5335928"/>
            <a:ext cx="317500" cy="157483"/>
            <a:chOff x="6769100" y="1390650"/>
            <a:chExt cx="317500" cy="157483"/>
          </a:xfrm>
        </p:grpSpPr>
        <p:sp>
          <p:nvSpPr>
            <p:cNvPr id="357" name="正方形/長方形 356">
              <a:extLst>
                <a:ext uri="{FF2B5EF4-FFF2-40B4-BE49-F238E27FC236}">
                  <a16:creationId xmlns:a16="http://schemas.microsoft.com/office/drawing/2014/main" id="{6830C9FF-D1FE-BB43-AA4A-82F76319462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円/楕円 357">
              <a:extLst>
                <a:ext uri="{FF2B5EF4-FFF2-40B4-BE49-F238E27FC236}">
                  <a16:creationId xmlns:a16="http://schemas.microsoft.com/office/drawing/2014/main" id="{0385722A-F987-8746-8E56-126980368C6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9" name="直線コネクタ 358">
              <a:extLst>
                <a:ext uri="{FF2B5EF4-FFF2-40B4-BE49-F238E27FC236}">
                  <a16:creationId xmlns:a16="http://schemas.microsoft.com/office/drawing/2014/main" id="{E352EBB3-6FA7-ED41-82A8-BCEBA6CD19AB}"/>
                </a:ext>
              </a:extLst>
            </p:cNvPr>
            <p:cNvCxnSpPr>
              <a:stCxn id="358" idx="6"/>
              <a:endCxn id="3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0" name="図形グループ 146">
            <a:extLst>
              <a:ext uri="{FF2B5EF4-FFF2-40B4-BE49-F238E27FC236}">
                <a16:creationId xmlns:a16="http://schemas.microsoft.com/office/drawing/2014/main" id="{C0EB1E5A-F78E-364D-8CBD-A3AB7D21D40D}"/>
              </a:ext>
            </a:extLst>
          </p:cNvPr>
          <p:cNvGrpSpPr/>
          <p:nvPr/>
        </p:nvGrpSpPr>
        <p:grpSpPr>
          <a:xfrm>
            <a:off x="3220749" y="5517521"/>
            <a:ext cx="317500" cy="157483"/>
            <a:chOff x="6769100" y="1390650"/>
            <a:chExt cx="317500" cy="157483"/>
          </a:xfrm>
        </p:grpSpPr>
        <p:sp>
          <p:nvSpPr>
            <p:cNvPr id="361" name="正方形/長方形 360">
              <a:extLst>
                <a:ext uri="{FF2B5EF4-FFF2-40B4-BE49-F238E27FC236}">
                  <a16:creationId xmlns:a16="http://schemas.microsoft.com/office/drawing/2014/main" id="{50BF04B3-08F5-7F4E-BE78-7F8B0C4FDD9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円/楕円 361">
              <a:extLst>
                <a:ext uri="{FF2B5EF4-FFF2-40B4-BE49-F238E27FC236}">
                  <a16:creationId xmlns:a16="http://schemas.microsoft.com/office/drawing/2014/main" id="{92EF56D8-E242-7740-B909-FC231134FA8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3" name="直線コネクタ 362">
              <a:extLst>
                <a:ext uri="{FF2B5EF4-FFF2-40B4-BE49-F238E27FC236}">
                  <a16:creationId xmlns:a16="http://schemas.microsoft.com/office/drawing/2014/main" id="{6C157705-3D61-4447-935C-ACBFD3B98CB5}"/>
                </a:ext>
              </a:extLst>
            </p:cNvPr>
            <p:cNvCxnSpPr>
              <a:stCxn id="362" idx="6"/>
              <a:endCxn id="3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4" name="図形グループ 154">
            <a:extLst>
              <a:ext uri="{FF2B5EF4-FFF2-40B4-BE49-F238E27FC236}">
                <a16:creationId xmlns:a16="http://schemas.microsoft.com/office/drawing/2014/main" id="{3AB40235-021D-F346-A8A7-BCE7FFE11110}"/>
              </a:ext>
            </a:extLst>
          </p:cNvPr>
          <p:cNvGrpSpPr/>
          <p:nvPr/>
        </p:nvGrpSpPr>
        <p:grpSpPr>
          <a:xfrm>
            <a:off x="3220749" y="5693209"/>
            <a:ext cx="317500" cy="157483"/>
            <a:chOff x="6769100" y="1390650"/>
            <a:chExt cx="317500" cy="157483"/>
          </a:xfrm>
        </p:grpSpPr>
        <p:sp>
          <p:nvSpPr>
            <p:cNvPr id="365" name="正方形/長方形 364">
              <a:extLst>
                <a:ext uri="{FF2B5EF4-FFF2-40B4-BE49-F238E27FC236}">
                  <a16:creationId xmlns:a16="http://schemas.microsoft.com/office/drawing/2014/main" id="{EC1639FB-BE16-1046-941B-FF944376D3D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円/楕円 365">
              <a:extLst>
                <a:ext uri="{FF2B5EF4-FFF2-40B4-BE49-F238E27FC236}">
                  <a16:creationId xmlns:a16="http://schemas.microsoft.com/office/drawing/2014/main" id="{FC00C446-FB0C-AE49-8DBD-341DE6E298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7" name="直線コネクタ 366">
              <a:extLst>
                <a:ext uri="{FF2B5EF4-FFF2-40B4-BE49-F238E27FC236}">
                  <a16:creationId xmlns:a16="http://schemas.microsoft.com/office/drawing/2014/main" id="{77C267EB-D9AD-C44D-8AA3-41392DB76FD1}"/>
                </a:ext>
              </a:extLst>
            </p:cNvPr>
            <p:cNvCxnSpPr>
              <a:stCxn id="366" idx="6"/>
              <a:endCxn id="3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8" name="図形グループ 158">
            <a:extLst>
              <a:ext uri="{FF2B5EF4-FFF2-40B4-BE49-F238E27FC236}">
                <a16:creationId xmlns:a16="http://schemas.microsoft.com/office/drawing/2014/main" id="{029C1420-28E2-634B-86B4-D0F64C68D935}"/>
              </a:ext>
            </a:extLst>
          </p:cNvPr>
          <p:cNvGrpSpPr/>
          <p:nvPr/>
        </p:nvGrpSpPr>
        <p:grpSpPr>
          <a:xfrm>
            <a:off x="3570011" y="5142466"/>
            <a:ext cx="317500" cy="157483"/>
            <a:chOff x="6769100" y="1390650"/>
            <a:chExt cx="317500" cy="157483"/>
          </a:xfrm>
        </p:grpSpPr>
        <p:sp>
          <p:nvSpPr>
            <p:cNvPr id="369" name="正方形/長方形 368">
              <a:extLst>
                <a:ext uri="{FF2B5EF4-FFF2-40B4-BE49-F238E27FC236}">
                  <a16:creationId xmlns:a16="http://schemas.microsoft.com/office/drawing/2014/main" id="{C89FBA1E-46E9-2249-9A88-59FAA04B5B5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円/楕円 369">
              <a:extLst>
                <a:ext uri="{FF2B5EF4-FFF2-40B4-BE49-F238E27FC236}">
                  <a16:creationId xmlns:a16="http://schemas.microsoft.com/office/drawing/2014/main" id="{89FB4AC4-23A6-CA46-A637-0D58ADF334A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1" name="直線コネクタ 370">
              <a:extLst>
                <a:ext uri="{FF2B5EF4-FFF2-40B4-BE49-F238E27FC236}">
                  <a16:creationId xmlns:a16="http://schemas.microsoft.com/office/drawing/2014/main" id="{D4DF3AA1-2141-0442-9E37-3F5EED24BCA5}"/>
                </a:ext>
              </a:extLst>
            </p:cNvPr>
            <p:cNvCxnSpPr>
              <a:stCxn id="370" idx="6"/>
              <a:endCxn id="3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2" name="図形グループ 162">
            <a:extLst>
              <a:ext uri="{FF2B5EF4-FFF2-40B4-BE49-F238E27FC236}">
                <a16:creationId xmlns:a16="http://schemas.microsoft.com/office/drawing/2014/main" id="{CFE704C1-E334-7F47-997E-67FF50B7B70D}"/>
              </a:ext>
            </a:extLst>
          </p:cNvPr>
          <p:cNvGrpSpPr/>
          <p:nvPr/>
        </p:nvGrpSpPr>
        <p:grpSpPr>
          <a:xfrm>
            <a:off x="3570011" y="5335928"/>
            <a:ext cx="317500" cy="157483"/>
            <a:chOff x="6769100" y="1390650"/>
            <a:chExt cx="317500" cy="157483"/>
          </a:xfrm>
        </p:grpSpPr>
        <p:sp>
          <p:nvSpPr>
            <p:cNvPr id="373" name="正方形/長方形 372">
              <a:extLst>
                <a:ext uri="{FF2B5EF4-FFF2-40B4-BE49-F238E27FC236}">
                  <a16:creationId xmlns:a16="http://schemas.microsoft.com/office/drawing/2014/main" id="{4D078DE4-507F-AC45-8BFD-E1531161CB8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円/楕円 373">
              <a:extLst>
                <a:ext uri="{FF2B5EF4-FFF2-40B4-BE49-F238E27FC236}">
                  <a16:creationId xmlns:a16="http://schemas.microsoft.com/office/drawing/2014/main" id="{3508A2BE-1925-A947-BB57-36578B87DE8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5" name="直線コネクタ 374">
              <a:extLst>
                <a:ext uri="{FF2B5EF4-FFF2-40B4-BE49-F238E27FC236}">
                  <a16:creationId xmlns:a16="http://schemas.microsoft.com/office/drawing/2014/main" id="{848D6208-77DA-6C4E-B293-2C34271DF3D5}"/>
                </a:ext>
              </a:extLst>
            </p:cNvPr>
            <p:cNvCxnSpPr>
              <a:stCxn id="374" idx="6"/>
              <a:endCxn id="3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6" name="図形グループ 166">
            <a:extLst>
              <a:ext uri="{FF2B5EF4-FFF2-40B4-BE49-F238E27FC236}">
                <a16:creationId xmlns:a16="http://schemas.microsoft.com/office/drawing/2014/main" id="{18021EEE-F6AC-1948-851A-E89117265C44}"/>
              </a:ext>
            </a:extLst>
          </p:cNvPr>
          <p:cNvGrpSpPr/>
          <p:nvPr/>
        </p:nvGrpSpPr>
        <p:grpSpPr>
          <a:xfrm>
            <a:off x="3570011" y="5517521"/>
            <a:ext cx="317500" cy="157483"/>
            <a:chOff x="6769100" y="1390650"/>
            <a:chExt cx="317500" cy="157483"/>
          </a:xfrm>
        </p:grpSpPr>
        <p:sp>
          <p:nvSpPr>
            <p:cNvPr id="377" name="正方形/長方形 376">
              <a:extLst>
                <a:ext uri="{FF2B5EF4-FFF2-40B4-BE49-F238E27FC236}">
                  <a16:creationId xmlns:a16="http://schemas.microsoft.com/office/drawing/2014/main" id="{4936226E-E01C-8045-B47D-F3C2318642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a:extLst>
                <a:ext uri="{FF2B5EF4-FFF2-40B4-BE49-F238E27FC236}">
                  <a16:creationId xmlns:a16="http://schemas.microsoft.com/office/drawing/2014/main" id="{CAA0F6EE-3A78-3946-890C-B217721BC5E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a:extLst>
                <a:ext uri="{FF2B5EF4-FFF2-40B4-BE49-F238E27FC236}">
                  <a16:creationId xmlns:a16="http://schemas.microsoft.com/office/drawing/2014/main" id="{970606CF-9B2B-6045-BCBC-76BF93A9058D}"/>
                </a:ext>
              </a:extLst>
            </p:cNvPr>
            <p:cNvCxnSpPr>
              <a:stCxn id="378" idx="6"/>
              <a:endCxn id="3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0" name="図形グループ 174">
            <a:extLst>
              <a:ext uri="{FF2B5EF4-FFF2-40B4-BE49-F238E27FC236}">
                <a16:creationId xmlns:a16="http://schemas.microsoft.com/office/drawing/2014/main" id="{1F66DB4C-764E-404B-B21C-F59F6EC51C7C}"/>
              </a:ext>
            </a:extLst>
          </p:cNvPr>
          <p:cNvGrpSpPr/>
          <p:nvPr/>
        </p:nvGrpSpPr>
        <p:grpSpPr>
          <a:xfrm>
            <a:off x="3570011" y="5693209"/>
            <a:ext cx="317500" cy="157483"/>
            <a:chOff x="6769100" y="1390650"/>
            <a:chExt cx="317500" cy="157483"/>
          </a:xfrm>
        </p:grpSpPr>
        <p:sp>
          <p:nvSpPr>
            <p:cNvPr id="381" name="正方形/長方形 380">
              <a:extLst>
                <a:ext uri="{FF2B5EF4-FFF2-40B4-BE49-F238E27FC236}">
                  <a16:creationId xmlns:a16="http://schemas.microsoft.com/office/drawing/2014/main" id="{E682591D-520C-2347-B166-8B15758EA5F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円/楕円 381">
              <a:extLst>
                <a:ext uri="{FF2B5EF4-FFF2-40B4-BE49-F238E27FC236}">
                  <a16:creationId xmlns:a16="http://schemas.microsoft.com/office/drawing/2014/main" id="{48DEDA6A-6864-9A4C-8E23-1211A7BBEDC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3" name="直線コネクタ 382">
              <a:extLst>
                <a:ext uri="{FF2B5EF4-FFF2-40B4-BE49-F238E27FC236}">
                  <a16:creationId xmlns:a16="http://schemas.microsoft.com/office/drawing/2014/main" id="{4EB0E173-ABCF-FD46-829B-9D73342ADE00}"/>
                </a:ext>
              </a:extLst>
            </p:cNvPr>
            <p:cNvCxnSpPr>
              <a:stCxn id="382" idx="6"/>
              <a:endCxn id="3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4" name="フローチャート: 磁気ディスク 383">
            <a:extLst>
              <a:ext uri="{FF2B5EF4-FFF2-40B4-BE49-F238E27FC236}">
                <a16:creationId xmlns:a16="http://schemas.microsoft.com/office/drawing/2014/main" id="{C475EAA8-7A73-9047-9EDE-2BDA2E8CC68A}"/>
              </a:ext>
            </a:extLst>
          </p:cNvPr>
          <p:cNvSpPr/>
          <p:nvPr/>
        </p:nvSpPr>
        <p:spPr>
          <a:xfrm>
            <a:off x="3946742"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5" name="フローチャート: 磁気ディスク 384">
            <a:extLst>
              <a:ext uri="{FF2B5EF4-FFF2-40B4-BE49-F238E27FC236}">
                <a16:creationId xmlns:a16="http://schemas.microsoft.com/office/drawing/2014/main" id="{72120975-CCE9-164B-8FAC-2EBE5684B514}"/>
              </a:ext>
            </a:extLst>
          </p:cNvPr>
          <p:cNvSpPr/>
          <p:nvPr/>
        </p:nvSpPr>
        <p:spPr>
          <a:xfrm>
            <a:off x="3946742"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6" name="フローチャート: 磁気ディスク 385">
            <a:extLst>
              <a:ext uri="{FF2B5EF4-FFF2-40B4-BE49-F238E27FC236}">
                <a16:creationId xmlns:a16="http://schemas.microsoft.com/office/drawing/2014/main" id="{B1CD7CBF-264D-204C-9D1D-BA039D0165CA}"/>
              </a:ext>
            </a:extLst>
          </p:cNvPr>
          <p:cNvSpPr/>
          <p:nvPr/>
        </p:nvSpPr>
        <p:spPr>
          <a:xfrm>
            <a:off x="3946742"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7" name="フローチャート: 磁気ディスク 386">
            <a:extLst>
              <a:ext uri="{FF2B5EF4-FFF2-40B4-BE49-F238E27FC236}">
                <a16:creationId xmlns:a16="http://schemas.microsoft.com/office/drawing/2014/main" id="{73EFFA9E-B2D3-8946-93D1-62F0FF6FF4D1}"/>
              </a:ext>
            </a:extLst>
          </p:cNvPr>
          <p:cNvSpPr/>
          <p:nvPr/>
        </p:nvSpPr>
        <p:spPr>
          <a:xfrm>
            <a:off x="4367601"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8" name="フローチャート: 磁気ディスク 387">
            <a:extLst>
              <a:ext uri="{FF2B5EF4-FFF2-40B4-BE49-F238E27FC236}">
                <a16:creationId xmlns:a16="http://schemas.microsoft.com/office/drawing/2014/main" id="{62E93EA5-B9C8-C443-A27E-D275220A6439}"/>
              </a:ext>
            </a:extLst>
          </p:cNvPr>
          <p:cNvSpPr/>
          <p:nvPr/>
        </p:nvSpPr>
        <p:spPr>
          <a:xfrm>
            <a:off x="4367601"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9" name="フローチャート: 磁気ディスク 388">
            <a:extLst>
              <a:ext uri="{FF2B5EF4-FFF2-40B4-BE49-F238E27FC236}">
                <a16:creationId xmlns:a16="http://schemas.microsoft.com/office/drawing/2014/main" id="{016276CD-2FDB-334D-85EA-E4D3CAD049E8}"/>
              </a:ext>
            </a:extLst>
          </p:cNvPr>
          <p:cNvSpPr/>
          <p:nvPr/>
        </p:nvSpPr>
        <p:spPr>
          <a:xfrm>
            <a:off x="4367601"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0" name="フローチャート: 磁気ディスク 389">
            <a:extLst>
              <a:ext uri="{FF2B5EF4-FFF2-40B4-BE49-F238E27FC236}">
                <a16:creationId xmlns:a16="http://schemas.microsoft.com/office/drawing/2014/main" id="{E246A85E-EA52-CD43-8B48-5B0E256CD572}"/>
              </a:ext>
            </a:extLst>
          </p:cNvPr>
          <p:cNvSpPr/>
          <p:nvPr/>
        </p:nvSpPr>
        <p:spPr>
          <a:xfrm>
            <a:off x="4788460"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1" name="フローチャート: 磁気ディスク 390">
            <a:extLst>
              <a:ext uri="{FF2B5EF4-FFF2-40B4-BE49-F238E27FC236}">
                <a16:creationId xmlns:a16="http://schemas.microsoft.com/office/drawing/2014/main" id="{2F411A32-E514-9D45-B7CF-9DCDC9A18B1D}"/>
              </a:ext>
            </a:extLst>
          </p:cNvPr>
          <p:cNvSpPr/>
          <p:nvPr/>
        </p:nvSpPr>
        <p:spPr>
          <a:xfrm>
            <a:off x="4788460"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2" name="フローチャート: 磁気ディスク 391">
            <a:extLst>
              <a:ext uri="{FF2B5EF4-FFF2-40B4-BE49-F238E27FC236}">
                <a16:creationId xmlns:a16="http://schemas.microsoft.com/office/drawing/2014/main" id="{E6D14CB9-0A7A-724C-9DF2-6A615BC27772}"/>
              </a:ext>
            </a:extLst>
          </p:cNvPr>
          <p:cNvSpPr/>
          <p:nvPr/>
        </p:nvSpPr>
        <p:spPr>
          <a:xfrm>
            <a:off x="4788460"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3" name="正方形/長方形 392">
            <a:extLst>
              <a:ext uri="{FF2B5EF4-FFF2-40B4-BE49-F238E27FC236}">
                <a16:creationId xmlns:a16="http://schemas.microsoft.com/office/drawing/2014/main" id="{39718CD4-1F32-E340-8F56-97E9B8108B2D}"/>
              </a:ext>
            </a:extLst>
          </p:cNvPr>
          <p:cNvSpPr/>
          <p:nvPr/>
        </p:nvSpPr>
        <p:spPr>
          <a:xfrm>
            <a:off x="2518840" y="4804142"/>
            <a:ext cx="1368672"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394" name="正方形/長方形 393">
            <a:extLst>
              <a:ext uri="{FF2B5EF4-FFF2-40B4-BE49-F238E27FC236}">
                <a16:creationId xmlns:a16="http://schemas.microsoft.com/office/drawing/2014/main" id="{A0C08414-43AF-5347-A6D6-531F5688A14B}"/>
              </a:ext>
            </a:extLst>
          </p:cNvPr>
          <p:cNvSpPr/>
          <p:nvPr/>
        </p:nvSpPr>
        <p:spPr>
          <a:xfrm>
            <a:off x="3946742" y="4809653"/>
            <a:ext cx="1216370"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95" name="テキスト ボックス 394">
            <a:extLst>
              <a:ext uri="{FF2B5EF4-FFF2-40B4-BE49-F238E27FC236}">
                <a16:creationId xmlns:a16="http://schemas.microsoft.com/office/drawing/2014/main" id="{C9D89267-7F2E-5D40-ABC4-C35D41802EFC}"/>
              </a:ext>
            </a:extLst>
          </p:cNvPr>
          <p:cNvSpPr txBox="1"/>
          <p:nvPr/>
        </p:nvSpPr>
        <p:spPr>
          <a:xfrm>
            <a:off x="3720730" y="5970530"/>
            <a:ext cx="1723549" cy="400110"/>
          </a:xfrm>
          <a:prstGeom prst="rect">
            <a:avLst/>
          </a:prstGeom>
          <a:noFill/>
        </p:spPr>
        <p:txBody>
          <a:bodyPr wrap="none" rtlCol="0">
            <a:spAutoFit/>
          </a:bodyPr>
          <a:lstStyle/>
          <a:p>
            <a:r>
              <a:rPr lang="ja-JP" altLang="en-US" sz="2000">
                <a:solidFill>
                  <a:schemeClr val="tx1">
                    <a:lumMod val="50000"/>
                    <a:lumOff val="50000"/>
                  </a:schemeClr>
                </a:solidFill>
                <a:latin typeface="Meiryo" charset="-128"/>
                <a:ea typeface="Meiryo" charset="-128"/>
                <a:cs typeface="Meiryo" charset="-128"/>
              </a:rPr>
              <a:t>システム</a:t>
            </a:r>
            <a:r>
              <a:rPr lang="ja-JP" altLang="en-US" sz="2000" dirty="0">
                <a:solidFill>
                  <a:schemeClr val="tx1">
                    <a:lumMod val="50000"/>
                    <a:lumOff val="50000"/>
                  </a:schemeClr>
                </a:solidFill>
                <a:latin typeface="Meiryo" charset="-128"/>
                <a:ea typeface="Meiryo" charset="-128"/>
                <a:cs typeface="Meiryo" charset="-128"/>
              </a:rPr>
              <a:t>資源</a:t>
            </a:r>
            <a:endParaRPr kumimoji="1" lang="ja-JP" altLang="en-US" sz="2000" dirty="0">
              <a:solidFill>
                <a:schemeClr val="tx1">
                  <a:lumMod val="50000"/>
                  <a:lumOff val="50000"/>
                </a:schemeClr>
              </a:solidFill>
              <a:latin typeface="Meiryo" charset="-128"/>
              <a:ea typeface="Meiryo" charset="-128"/>
              <a:cs typeface="Meiryo" charset="-128"/>
            </a:endParaRPr>
          </a:p>
        </p:txBody>
      </p:sp>
      <p:sp>
        <p:nvSpPr>
          <p:cNvPr id="396" name="正方形/長方形 395">
            <a:extLst>
              <a:ext uri="{FF2B5EF4-FFF2-40B4-BE49-F238E27FC236}">
                <a16:creationId xmlns:a16="http://schemas.microsoft.com/office/drawing/2014/main" id="{3838F758-E5FC-8B4C-82BD-24059C3D19BC}"/>
              </a:ext>
            </a:extLst>
          </p:cNvPr>
          <p:cNvSpPr/>
          <p:nvPr/>
        </p:nvSpPr>
        <p:spPr>
          <a:xfrm>
            <a:off x="5227171"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7" name="正方形/長方形 396">
            <a:extLst>
              <a:ext uri="{FF2B5EF4-FFF2-40B4-BE49-F238E27FC236}">
                <a16:creationId xmlns:a16="http://schemas.microsoft.com/office/drawing/2014/main" id="{3E153A4B-65FD-8F48-B68F-C63D239DBC78}"/>
              </a:ext>
            </a:extLst>
          </p:cNvPr>
          <p:cNvSpPr/>
          <p:nvPr/>
        </p:nvSpPr>
        <p:spPr>
          <a:xfrm>
            <a:off x="5227171"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正方形/長方形 397">
            <a:extLst>
              <a:ext uri="{FF2B5EF4-FFF2-40B4-BE49-F238E27FC236}">
                <a16:creationId xmlns:a16="http://schemas.microsoft.com/office/drawing/2014/main" id="{FA7C83EE-65C1-104A-AA97-E040036B9488}"/>
              </a:ext>
            </a:extLst>
          </p:cNvPr>
          <p:cNvSpPr/>
          <p:nvPr/>
        </p:nvSpPr>
        <p:spPr>
          <a:xfrm>
            <a:off x="5227171"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正方形/長方形 398">
            <a:extLst>
              <a:ext uri="{FF2B5EF4-FFF2-40B4-BE49-F238E27FC236}">
                <a16:creationId xmlns:a16="http://schemas.microsoft.com/office/drawing/2014/main" id="{424536F6-F212-2749-935F-32C707818C86}"/>
              </a:ext>
            </a:extLst>
          </p:cNvPr>
          <p:cNvSpPr/>
          <p:nvPr/>
        </p:nvSpPr>
        <p:spPr>
          <a:xfrm>
            <a:off x="5227171"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正方形/長方形 399">
            <a:extLst>
              <a:ext uri="{FF2B5EF4-FFF2-40B4-BE49-F238E27FC236}">
                <a16:creationId xmlns:a16="http://schemas.microsoft.com/office/drawing/2014/main" id="{04AD0F62-A5D2-6945-978E-1C8F91C67D0B}"/>
              </a:ext>
            </a:extLst>
          </p:cNvPr>
          <p:cNvSpPr/>
          <p:nvPr/>
        </p:nvSpPr>
        <p:spPr>
          <a:xfrm>
            <a:off x="5580166"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正方形/長方形 400">
            <a:extLst>
              <a:ext uri="{FF2B5EF4-FFF2-40B4-BE49-F238E27FC236}">
                <a16:creationId xmlns:a16="http://schemas.microsoft.com/office/drawing/2014/main" id="{75E5122A-9118-0641-B693-190D01D56767}"/>
              </a:ext>
            </a:extLst>
          </p:cNvPr>
          <p:cNvSpPr/>
          <p:nvPr/>
        </p:nvSpPr>
        <p:spPr>
          <a:xfrm>
            <a:off x="5580166"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正方形/長方形 401">
            <a:extLst>
              <a:ext uri="{FF2B5EF4-FFF2-40B4-BE49-F238E27FC236}">
                <a16:creationId xmlns:a16="http://schemas.microsoft.com/office/drawing/2014/main" id="{5BE50D19-9059-5543-8E86-6B8C9C7399BC}"/>
              </a:ext>
            </a:extLst>
          </p:cNvPr>
          <p:cNvSpPr/>
          <p:nvPr/>
        </p:nvSpPr>
        <p:spPr>
          <a:xfrm>
            <a:off x="5580166"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a:extLst>
              <a:ext uri="{FF2B5EF4-FFF2-40B4-BE49-F238E27FC236}">
                <a16:creationId xmlns:a16="http://schemas.microsoft.com/office/drawing/2014/main" id="{5A416318-2ADD-9F41-B567-179813E258C7}"/>
              </a:ext>
            </a:extLst>
          </p:cNvPr>
          <p:cNvSpPr/>
          <p:nvPr/>
        </p:nvSpPr>
        <p:spPr>
          <a:xfrm>
            <a:off x="5580166"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正方形/長方形 403">
            <a:extLst>
              <a:ext uri="{FF2B5EF4-FFF2-40B4-BE49-F238E27FC236}">
                <a16:creationId xmlns:a16="http://schemas.microsoft.com/office/drawing/2014/main" id="{54BC5B36-2DBF-5B40-AE16-A5F420BB117E}"/>
              </a:ext>
            </a:extLst>
          </p:cNvPr>
          <p:cNvSpPr/>
          <p:nvPr/>
        </p:nvSpPr>
        <p:spPr>
          <a:xfrm>
            <a:off x="5933874"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正方形/長方形 404">
            <a:extLst>
              <a:ext uri="{FF2B5EF4-FFF2-40B4-BE49-F238E27FC236}">
                <a16:creationId xmlns:a16="http://schemas.microsoft.com/office/drawing/2014/main" id="{69026308-21B2-8746-B847-7AF73D574A03}"/>
              </a:ext>
            </a:extLst>
          </p:cNvPr>
          <p:cNvSpPr/>
          <p:nvPr/>
        </p:nvSpPr>
        <p:spPr>
          <a:xfrm>
            <a:off x="5933874"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正方形/長方形 405">
            <a:extLst>
              <a:ext uri="{FF2B5EF4-FFF2-40B4-BE49-F238E27FC236}">
                <a16:creationId xmlns:a16="http://schemas.microsoft.com/office/drawing/2014/main" id="{5B2B820E-8167-AD49-A706-3C91AEA0C138}"/>
              </a:ext>
            </a:extLst>
          </p:cNvPr>
          <p:cNvSpPr/>
          <p:nvPr/>
        </p:nvSpPr>
        <p:spPr>
          <a:xfrm>
            <a:off x="5933874"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正方形/長方形 406">
            <a:extLst>
              <a:ext uri="{FF2B5EF4-FFF2-40B4-BE49-F238E27FC236}">
                <a16:creationId xmlns:a16="http://schemas.microsoft.com/office/drawing/2014/main" id="{37895848-6388-964F-AE5A-4865D8B85E18}"/>
              </a:ext>
            </a:extLst>
          </p:cNvPr>
          <p:cNvSpPr/>
          <p:nvPr/>
        </p:nvSpPr>
        <p:spPr>
          <a:xfrm>
            <a:off x="5933874"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8" name="正方形/長方形 407">
            <a:extLst>
              <a:ext uri="{FF2B5EF4-FFF2-40B4-BE49-F238E27FC236}">
                <a16:creationId xmlns:a16="http://schemas.microsoft.com/office/drawing/2014/main" id="{27A8D2FC-F9D1-E941-A0BF-A53C96DD3FDF}"/>
              </a:ext>
            </a:extLst>
          </p:cNvPr>
          <p:cNvSpPr/>
          <p:nvPr/>
        </p:nvSpPr>
        <p:spPr>
          <a:xfrm>
            <a:off x="6286869"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正方形/長方形 408">
            <a:extLst>
              <a:ext uri="{FF2B5EF4-FFF2-40B4-BE49-F238E27FC236}">
                <a16:creationId xmlns:a16="http://schemas.microsoft.com/office/drawing/2014/main" id="{59B3DED7-D25A-7045-AF13-E402FD320707}"/>
              </a:ext>
            </a:extLst>
          </p:cNvPr>
          <p:cNvSpPr/>
          <p:nvPr/>
        </p:nvSpPr>
        <p:spPr>
          <a:xfrm>
            <a:off x="6286869"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正方形/長方形 409">
            <a:extLst>
              <a:ext uri="{FF2B5EF4-FFF2-40B4-BE49-F238E27FC236}">
                <a16:creationId xmlns:a16="http://schemas.microsoft.com/office/drawing/2014/main" id="{1BDD2E65-AC0C-7C4A-AAB3-9EFC8468244A}"/>
              </a:ext>
            </a:extLst>
          </p:cNvPr>
          <p:cNvSpPr/>
          <p:nvPr/>
        </p:nvSpPr>
        <p:spPr>
          <a:xfrm>
            <a:off x="6286869"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1" name="正方形/長方形 410">
            <a:extLst>
              <a:ext uri="{FF2B5EF4-FFF2-40B4-BE49-F238E27FC236}">
                <a16:creationId xmlns:a16="http://schemas.microsoft.com/office/drawing/2014/main" id="{41CB75A3-B3EE-C543-A589-18974E44BE62}"/>
              </a:ext>
            </a:extLst>
          </p:cNvPr>
          <p:cNvSpPr/>
          <p:nvPr/>
        </p:nvSpPr>
        <p:spPr>
          <a:xfrm>
            <a:off x="6286869"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2" name="正方形/長方形 411">
            <a:extLst>
              <a:ext uri="{FF2B5EF4-FFF2-40B4-BE49-F238E27FC236}">
                <a16:creationId xmlns:a16="http://schemas.microsoft.com/office/drawing/2014/main" id="{77A42BA1-25A8-E344-B7FA-DC6043D87C78}"/>
              </a:ext>
            </a:extLst>
          </p:cNvPr>
          <p:cNvSpPr/>
          <p:nvPr/>
        </p:nvSpPr>
        <p:spPr>
          <a:xfrm>
            <a:off x="5222342" y="4806552"/>
            <a:ext cx="1382027"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ネットワーク機器</a:t>
            </a:r>
            <a:endParaRPr kumimoji="1" lang="ja-JP" altLang="en-US" sz="800" dirty="0">
              <a:solidFill>
                <a:srgbClr val="FFFFFF"/>
              </a:solidFill>
              <a:latin typeface="ＭＳ Ｐゴシック"/>
              <a:ea typeface="ＭＳ Ｐゴシック"/>
              <a:cs typeface="ＭＳ Ｐゴシック"/>
            </a:endParaRPr>
          </a:p>
        </p:txBody>
      </p:sp>
      <p:sp>
        <p:nvSpPr>
          <p:cNvPr id="413" name="テキスト ボックス 412">
            <a:extLst>
              <a:ext uri="{FF2B5EF4-FFF2-40B4-BE49-F238E27FC236}">
                <a16:creationId xmlns:a16="http://schemas.microsoft.com/office/drawing/2014/main" id="{656C2A4D-371E-D341-9E81-3C49A94F4572}"/>
              </a:ext>
            </a:extLst>
          </p:cNvPr>
          <p:cNvSpPr txBox="1"/>
          <p:nvPr/>
        </p:nvSpPr>
        <p:spPr>
          <a:xfrm>
            <a:off x="335788" y="5073091"/>
            <a:ext cx="1435008" cy="854080"/>
          </a:xfrm>
          <a:prstGeom prst="rect">
            <a:avLst/>
          </a:prstGeom>
          <a:noFill/>
        </p:spPr>
        <p:txBody>
          <a:bodyPr wrap="none" rtlCol="0">
            <a:spAutoFit/>
          </a:bodyPr>
          <a:lstStyle/>
          <a:p>
            <a:r>
              <a:rPr kumimoji="1" lang="ja-JP" altLang="en-US" b="1">
                <a:solidFill>
                  <a:srgbClr val="77933C"/>
                </a:solidFill>
                <a:latin typeface="Meiryo" panose="020B0604030504040204" pitchFamily="34" charset="-128"/>
                <a:ea typeface="Meiryo" panose="020B0604030504040204" pitchFamily="34" charset="-128"/>
              </a:rPr>
              <a:t>物理的実態</a:t>
            </a:r>
            <a:endParaRPr kumimoji="1" lang="en-US" altLang="ja-JP" b="1"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ハードウェア</a:t>
            </a:r>
            <a:endParaRPr lang="en-US" altLang="ja-JP" sz="1050"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プラットフォーム</a:t>
            </a:r>
            <a:endParaRPr lang="en-US" altLang="ja-JP" sz="1050"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設備</a:t>
            </a:r>
            <a:endParaRPr lang="en-US" altLang="ja-JP" sz="1050" dirty="0">
              <a:solidFill>
                <a:srgbClr val="77933C"/>
              </a:solidFill>
              <a:latin typeface="Meiryo" panose="020B0604030504040204" pitchFamily="34" charset="-128"/>
              <a:ea typeface="Meiryo" panose="020B0604030504040204" pitchFamily="34" charset="-128"/>
            </a:endParaRPr>
          </a:p>
        </p:txBody>
      </p:sp>
      <p:sp>
        <p:nvSpPr>
          <p:cNvPr id="414" name="テキスト ボックス 413">
            <a:extLst>
              <a:ext uri="{FF2B5EF4-FFF2-40B4-BE49-F238E27FC236}">
                <a16:creationId xmlns:a16="http://schemas.microsoft.com/office/drawing/2014/main" id="{A318A0AB-1EC5-A84D-A46B-06E55FA6769E}"/>
              </a:ext>
            </a:extLst>
          </p:cNvPr>
          <p:cNvSpPr txBox="1"/>
          <p:nvPr/>
        </p:nvSpPr>
        <p:spPr>
          <a:xfrm>
            <a:off x="7403565" y="5069244"/>
            <a:ext cx="1576055" cy="861774"/>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標準化されたハードウェアやソフトウエアを大量に調達してシステムを構成し、運用を自動化・一元化する。</a:t>
            </a:r>
          </a:p>
        </p:txBody>
      </p:sp>
      <p:sp>
        <p:nvSpPr>
          <p:cNvPr id="415" name="テキスト ボックス 414">
            <a:extLst>
              <a:ext uri="{FF2B5EF4-FFF2-40B4-BE49-F238E27FC236}">
                <a16:creationId xmlns:a16="http://schemas.microsoft.com/office/drawing/2014/main" id="{A8C8DFC9-356B-1545-BB04-749982A3221E}"/>
              </a:ext>
            </a:extLst>
          </p:cNvPr>
          <p:cNvSpPr txBox="1"/>
          <p:nvPr/>
        </p:nvSpPr>
        <p:spPr>
          <a:xfrm>
            <a:off x="7403564" y="4826974"/>
            <a:ext cx="1576055" cy="246221"/>
          </a:xfrm>
          <a:prstGeom prst="rect">
            <a:avLst/>
          </a:prstGeom>
          <a:noFill/>
        </p:spPr>
        <p:txBody>
          <a:bodyPr wrap="square" rtlCol="0">
            <a:spAutoFit/>
          </a:bodyPr>
          <a:lstStyle/>
          <a:p>
            <a:pPr algn="ctr"/>
            <a:r>
              <a:rPr kumimoji="1" lang="ja-JP" altLang="en-US" sz="1000" b="1">
                <a:solidFill>
                  <a:srgbClr val="0432FF"/>
                </a:solidFill>
                <a:latin typeface="Meiryo" panose="020B0604030504040204" pitchFamily="34" charset="-128"/>
                <a:ea typeface="Meiryo" panose="020B0604030504040204" pitchFamily="34" charset="-128"/>
              </a:rPr>
              <a:t>コスト･パフォーマンス</a:t>
            </a:r>
          </a:p>
        </p:txBody>
      </p:sp>
      <p:sp>
        <p:nvSpPr>
          <p:cNvPr id="416" name="テキスト ボックス 415">
            <a:extLst>
              <a:ext uri="{FF2B5EF4-FFF2-40B4-BE49-F238E27FC236}">
                <a16:creationId xmlns:a16="http://schemas.microsoft.com/office/drawing/2014/main" id="{D08BFABF-7EB4-A244-A038-780A8F69FFCC}"/>
              </a:ext>
            </a:extLst>
          </p:cNvPr>
          <p:cNvSpPr txBox="1"/>
          <p:nvPr/>
        </p:nvSpPr>
        <p:spPr>
          <a:xfrm>
            <a:off x="281582" y="3301948"/>
            <a:ext cx="1505801" cy="738664"/>
          </a:xfrm>
          <a:prstGeom prst="rect">
            <a:avLst/>
          </a:prstGeom>
          <a:noFill/>
        </p:spPr>
        <p:txBody>
          <a:bodyPr wrap="square" rtlCol="0">
            <a:spAutoFit/>
          </a:bodyPr>
          <a:lstStyle/>
          <a:p>
            <a:r>
              <a:rPr kumimoji="1" lang="ja-JP" altLang="en-US" sz="1400" b="1">
                <a:solidFill>
                  <a:schemeClr val="accent6">
                    <a:lumMod val="75000"/>
                  </a:schemeClr>
                </a:solidFill>
                <a:latin typeface="Meiryo" panose="020B0604030504040204" pitchFamily="34" charset="-128"/>
                <a:ea typeface="Meiryo" panose="020B0604030504040204" pitchFamily="34" charset="-128"/>
              </a:rPr>
              <a:t>物理時実態</a:t>
            </a:r>
            <a:r>
              <a:rPr kumimoji="1" lang="ja-JP" altLang="en-US" sz="1400">
                <a:solidFill>
                  <a:schemeClr val="accent6">
                    <a:lumMod val="75000"/>
                  </a:schemeClr>
                </a:solidFill>
                <a:latin typeface="Meiryo" panose="020B0604030504040204" pitchFamily="34" charset="-128"/>
                <a:ea typeface="Meiryo" panose="020B0604030504040204" pitchFamily="34" charset="-128"/>
              </a:rPr>
              <a:t>から</a:t>
            </a:r>
            <a:r>
              <a:rPr kumimoji="1" lang="ja-JP" altLang="en-US" sz="1400" b="1">
                <a:solidFill>
                  <a:schemeClr val="accent6">
                    <a:lumMod val="75000"/>
                  </a:schemeClr>
                </a:solidFill>
                <a:latin typeface="Meiryo" panose="020B0604030504040204" pitchFamily="34" charset="-128"/>
                <a:ea typeface="Meiryo" panose="020B0604030504040204" pitchFamily="34" charset="-128"/>
              </a:rPr>
              <a:t>実質的な機能や性能</a:t>
            </a:r>
            <a:r>
              <a:rPr kumimoji="1" lang="ja-JP" altLang="en-US" sz="1400">
                <a:solidFill>
                  <a:schemeClr val="accent6">
                    <a:lumMod val="75000"/>
                  </a:schemeClr>
                </a:solidFill>
                <a:latin typeface="Meiryo" panose="020B0604030504040204" pitchFamily="34" charset="-128"/>
                <a:ea typeface="Meiryo" panose="020B0604030504040204" pitchFamily="34" charset="-128"/>
              </a:rPr>
              <a:t>を取り出す</a:t>
            </a:r>
            <a:endParaRPr lang="en-US" altLang="ja-JP" sz="1400" dirty="0">
              <a:solidFill>
                <a:schemeClr val="accent6">
                  <a:lumMod val="75000"/>
                </a:schemeClr>
              </a:solidFill>
              <a:latin typeface="Meiryo" panose="020B0604030504040204" pitchFamily="34" charset="-128"/>
              <a:ea typeface="Meiryo" panose="020B0604030504040204" pitchFamily="34" charset="-128"/>
            </a:endParaRPr>
          </a:p>
        </p:txBody>
      </p:sp>
      <p:sp>
        <p:nvSpPr>
          <p:cNvPr id="3" name="ホームベース 2">
            <a:extLst>
              <a:ext uri="{FF2B5EF4-FFF2-40B4-BE49-F238E27FC236}">
                <a16:creationId xmlns:a16="http://schemas.microsoft.com/office/drawing/2014/main" id="{B70C87CE-4308-CC4D-999A-49E67B343B7B}"/>
              </a:ext>
            </a:extLst>
          </p:cNvPr>
          <p:cNvSpPr/>
          <p:nvPr/>
        </p:nvSpPr>
        <p:spPr>
          <a:xfrm flipH="1">
            <a:off x="7408018" y="3078023"/>
            <a:ext cx="1509181" cy="1186709"/>
          </a:xfrm>
          <a:prstGeom prst="homePlate">
            <a:avLst>
              <a:gd name="adj" fmla="val 3838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テキスト ボックス 322">
            <a:extLst>
              <a:ext uri="{FF2B5EF4-FFF2-40B4-BE49-F238E27FC236}">
                <a16:creationId xmlns:a16="http://schemas.microsoft.com/office/drawing/2014/main" id="{F47703D1-F134-EC44-873B-D8D256367487}"/>
              </a:ext>
            </a:extLst>
          </p:cNvPr>
          <p:cNvSpPr txBox="1"/>
          <p:nvPr/>
        </p:nvSpPr>
        <p:spPr>
          <a:xfrm>
            <a:off x="7432522" y="3476163"/>
            <a:ext cx="1576055" cy="461665"/>
          </a:xfrm>
          <a:prstGeom prst="rect">
            <a:avLst/>
          </a:prstGeom>
          <a:noFill/>
        </p:spPr>
        <p:txBody>
          <a:bodyPr wrap="square" rtlCol="0">
            <a:spAutoFit/>
          </a:bodyPr>
          <a:lstStyle/>
          <a:p>
            <a:pPr algn="ctr"/>
            <a:r>
              <a:rPr kumimoji="1" lang="ja-JP" altLang="en-US" sz="1200" b="1">
                <a:solidFill>
                  <a:schemeClr val="bg1"/>
                </a:solidFill>
                <a:latin typeface="Meiryo" panose="020B0604030504040204" pitchFamily="34" charset="-128"/>
                <a:ea typeface="Meiryo" panose="020B0604030504040204" pitchFamily="34" charset="-128"/>
              </a:rPr>
              <a:t>物理インフラを</a:t>
            </a:r>
            <a:endParaRPr kumimoji="1" lang="en-US" altLang="ja-JP" sz="1200" b="1" dirty="0">
              <a:solidFill>
                <a:schemeClr val="bg1"/>
              </a:solidFill>
              <a:latin typeface="Meiryo" panose="020B0604030504040204" pitchFamily="34" charset="-128"/>
              <a:ea typeface="Meiryo" panose="020B0604030504040204" pitchFamily="34" charset="-128"/>
            </a:endParaRPr>
          </a:p>
          <a:p>
            <a:pPr algn="ctr"/>
            <a:r>
              <a:rPr lang="ja-JP" altLang="en-US" sz="1200" b="1">
                <a:solidFill>
                  <a:schemeClr val="bg1"/>
                </a:solidFill>
                <a:latin typeface="Meiryo" panose="020B0604030504040204" pitchFamily="34" charset="-128"/>
                <a:ea typeface="Meiryo" panose="020B0604030504040204" pitchFamily="34" charset="-128"/>
              </a:rPr>
              <a:t>ソフトウェア化</a:t>
            </a:r>
            <a:endParaRPr kumimoji="1" lang="ja-JP" altLang="en-US" sz="1200" b="1">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39147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0DA9-2597-7C4D-B477-CFD77A06F65C}"/>
              </a:ext>
            </a:extLst>
          </p:cNvPr>
          <p:cNvSpPr>
            <a:spLocks noGrp="1"/>
          </p:cNvSpPr>
          <p:nvPr>
            <p:ph type="title"/>
          </p:nvPr>
        </p:nvSpPr>
        <p:spPr>
          <a:xfrm>
            <a:off x="230400" y="266400"/>
            <a:ext cx="8686800" cy="416221"/>
          </a:xfrm>
        </p:spPr>
        <p:txBody>
          <a:bodyPr lIns="0" rIns="0"/>
          <a:lstStyle/>
          <a:p>
            <a:r>
              <a:rPr kumimoji="1" lang="ja-JP" altLang="en-US" sz="2700" dirty="0"/>
              <a:t>仮想化の役割</a:t>
            </a:r>
          </a:p>
        </p:txBody>
      </p:sp>
      <p:sp>
        <p:nvSpPr>
          <p:cNvPr id="160" name="正方形/長方形 159">
            <a:extLst>
              <a:ext uri="{FF2B5EF4-FFF2-40B4-BE49-F238E27FC236}">
                <a16:creationId xmlns:a16="http://schemas.microsoft.com/office/drawing/2014/main" id="{3C0F70A9-CC29-334F-BB9B-576B223BA81A}"/>
              </a:ext>
            </a:extLst>
          </p:cNvPr>
          <p:cNvSpPr/>
          <p:nvPr/>
        </p:nvSpPr>
        <p:spPr>
          <a:xfrm>
            <a:off x="1791838"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角丸四角形 160">
            <a:extLst>
              <a:ext uri="{FF2B5EF4-FFF2-40B4-BE49-F238E27FC236}">
                <a16:creationId xmlns:a16="http://schemas.microsoft.com/office/drawing/2014/main" id="{81E83913-2B54-BC4E-B1AB-1ABC9A8F0DD8}"/>
              </a:ext>
            </a:extLst>
          </p:cNvPr>
          <p:cNvSpPr/>
          <p:nvPr/>
        </p:nvSpPr>
        <p:spPr>
          <a:xfrm>
            <a:off x="2237972"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4" name="図形グループ 309">
            <a:extLst>
              <a:ext uri="{FF2B5EF4-FFF2-40B4-BE49-F238E27FC236}">
                <a16:creationId xmlns:a16="http://schemas.microsoft.com/office/drawing/2014/main" id="{03308611-7A7A-7948-B8DD-277DABD90C1B}"/>
              </a:ext>
            </a:extLst>
          </p:cNvPr>
          <p:cNvGrpSpPr/>
          <p:nvPr/>
        </p:nvGrpSpPr>
        <p:grpSpPr>
          <a:xfrm>
            <a:off x="2237972" y="2273496"/>
            <a:ext cx="317500" cy="157483"/>
            <a:chOff x="6769100" y="1390650"/>
            <a:chExt cx="317500" cy="157483"/>
          </a:xfrm>
        </p:grpSpPr>
        <p:sp>
          <p:nvSpPr>
            <p:cNvPr id="165" name="正方形/長方形 164">
              <a:extLst>
                <a:ext uri="{FF2B5EF4-FFF2-40B4-BE49-F238E27FC236}">
                  <a16:creationId xmlns:a16="http://schemas.microsoft.com/office/drawing/2014/main" id="{4CA6DEE9-6322-9B41-8307-0E2C495AF52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a:extLst>
                <a:ext uri="{FF2B5EF4-FFF2-40B4-BE49-F238E27FC236}">
                  <a16:creationId xmlns:a16="http://schemas.microsoft.com/office/drawing/2014/main" id="{4735CDE2-3063-B24A-A50C-92A5670A94F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a:extLst>
                <a:ext uri="{FF2B5EF4-FFF2-40B4-BE49-F238E27FC236}">
                  <a16:creationId xmlns:a16="http://schemas.microsoft.com/office/drawing/2014/main" id="{7D345B38-130F-6A44-868B-06CF2A56DE40}"/>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330">
            <a:extLst>
              <a:ext uri="{FF2B5EF4-FFF2-40B4-BE49-F238E27FC236}">
                <a16:creationId xmlns:a16="http://schemas.microsoft.com/office/drawing/2014/main" id="{7598E947-728D-8344-BFE5-E22EA0E7DCC3}"/>
              </a:ext>
            </a:extLst>
          </p:cNvPr>
          <p:cNvGrpSpPr/>
          <p:nvPr/>
        </p:nvGrpSpPr>
        <p:grpSpPr>
          <a:xfrm>
            <a:off x="2237972" y="2466958"/>
            <a:ext cx="317500" cy="157483"/>
            <a:chOff x="6769100" y="1390650"/>
            <a:chExt cx="317500" cy="157483"/>
          </a:xfrm>
        </p:grpSpPr>
        <p:sp>
          <p:nvSpPr>
            <p:cNvPr id="169" name="正方形/長方形 168">
              <a:extLst>
                <a:ext uri="{FF2B5EF4-FFF2-40B4-BE49-F238E27FC236}">
                  <a16:creationId xmlns:a16="http://schemas.microsoft.com/office/drawing/2014/main" id="{6545AA49-B146-904B-B900-672F0C3FC8B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a:extLst>
                <a:ext uri="{FF2B5EF4-FFF2-40B4-BE49-F238E27FC236}">
                  <a16:creationId xmlns:a16="http://schemas.microsoft.com/office/drawing/2014/main" id="{D20A6566-5636-CE46-BD31-551010B68B0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a:extLst>
                <a:ext uri="{FF2B5EF4-FFF2-40B4-BE49-F238E27FC236}">
                  <a16:creationId xmlns:a16="http://schemas.microsoft.com/office/drawing/2014/main" id="{0501173F-B85F-5540-982E-A88595A9D2EC}"/>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339">
            <a:extLst>
              <a:ext uri="{FF2B5EF4-FFF2-40B4-BE49-F238E27FC236}">
                <a16:creationId xmlns:a16="http://schemas.microsoft.com/office/drawing/2014/main" id="{ACBA3558-A161-704F-B842-2BBF070257A7}"/>
              </a:ext>
            </a:extLst>
          </p:cNvPr>
          <p:cNvGrpSpPr/>
          <p:nvPr/>
        </p:nvGrpSpPr>
        <p:grpSpPr>
          <a:xfrm>
            <a:off x="2608226" y="2276037"/>
            <a:ext cx="317500" cy="157483"/>
            <a:chOff x="6769100" y="1390650"/>
            <a:chExt cx="317500" cy="157483"/>
          </a:xfrm>
        </p:grpSpPr>
        <p:sp>
          <p:nvSpPr>
            <p:cNvPr id="173" name="正方形/長方形 172">
              <a:extLst>
                <a:ext uri="{FF2B5EF4-FFF2-40B4-BE49-F238E27FC236}">
                  <a16:creationId xmlns:a16="http://schemas.microsoft.com/office/drawing/2014/main" id="{D0603443-66D2-654C-AD51-9E73C8451F2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a:extLst>
                <a:ext uri="{FF2B5EF4-FFF2-40B4-BE49-F238E27FC236}">
                  <a16:creationId xmlns:a16="http://schemas.microsoft.com/office/drawing/2014/main" id="{0B6DE915-1607-DD45-94B6-D155B9ADA2B8}"/>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a:extLst>
                <a:ext uri="{FF2B5EF4-FFF2-40B4-BE49-F238E27FC236}">
                  <a16:creationId xmlns:a16="http://schemas.microsoft.com/office/drawing/2014/main" id="{23324291-6DCC-3244-BCA1-CCD574CA39A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355">
            <a:extLst>
              <a:ext uri="{FF2B5EF4-FFF2-40B4-BE49-F238E27FC236}">
                <a16:creationId xmlns:a16="http://schemas.microsoft.com/office/drawing/2014/main" id="{51D60B9D-A33E-484C-980A-1721873F6BA0}"/>
              </a:ext>
            </a:extLst>
          </p:cNvPr>
          <p:cNvGrpSpPr/>
          <p:nvPr/>
        </p:nvGrpSpPr>
        <p:grpSpPr>
          <a:xfrm>
            <a:off x="2608226" y="2469499"/>
            <a:ext cx="317500" cy="157483"/>
            <a:chOff x="6769100" y="1390650"/>
            <a:chExt cx="317500" cy="157483"/>
          </a:xfrm>
        </p:grpSpPr>
        <p:sp>
          <p:nvSpPr>
            <p:cNvPr id="177" name="正方形/長方形 176">
              <a:extLst>
                <a:ext uri="{FF2B5EF4-FFF2-40B4-BE49-F238E27FC236}">
                  <a16:creationId xmlns:a16="http://schemas.microsoft.com/office/drawing/2014/main" id="{DF355094-99C9-424E-8BF7-2CAEC19CCF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a:extLst>
                <a:ext uri="{FF2B5EF4-FFF2-40B4-BE49-F238E27FC236}">
                  <a16:creationId xmlns:a16="http://schemas.microsoft.com/office/drawing/2014/main" id="{22EBF582-F130-9E45-A711-A778D660DB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a:extLst>
                <a:ext uri="{FF2B5EF4-FFF2-40B4-BE49-F238E27FC236}">
                  <a16:creationId xmlns:a16="http://schemas.microsoft.com/office/drawing/2014/main" id="{76D684CB-B558-104B-8BE7-12CCABE79443}"/>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0" name="フローチャート: 磁気ディスク 179">
            <a:extLst>
              <a:ext uri="{FF2B5EF4-FFF2-40B4-BE49-F238E27FC236}">
                <a16:creationId xmlns:a16="http://schemas.microsoft.com/office/drawing/2014/main" id="{B19062BB-319E-1948-8C0F-4DAB51EDB03F}"/>
              </a:ext>
            </a:extLst>
          </p:cNvPr>
          <p:cNvSpPr/>
          <p:nvPr/>
        </p:nvSpPr>
        <p:spPr>
          <a:xfrm>
            <a:off x="3039699"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82" name="図形グループ 369">
            <a:extLst>
              <a:ext uri="{FF2B5EF4-FFF2-40B4-BE49-F238E27FC236}">
                <a16:creationId xmlns:a16="http://schemas.microsoft.com/office/drawing/2014/main" id="{1111BE66-4EB0-2F4F-BF53-6F04F80545EA}"/>
              </a:ext>
            </a:extLst>
          </p:cNvPr>
          <p:cNvGrpSpPr/>
          <p:nvPr/>
        </p:nvGrpSpPr>
        <p:grpSpPr>
          <a:xfrm>
            <a:off x="1956230" y="1345141"/>
            <a:ext cx="457588" cy="387786"/>
            <a:chOff x="758730" y="3198675"/>
            <a:chExt cx="806939" cy="688305"/>
          </a:xfrm>
        </p:grpSpPr>
        <p:sp>
          <p:nvSpPr>
            <p:cNvPr id="183" name="正方形/長方形 182">
              <a:extLst>
                <a:ext uri="{FF2B5EF4-FFF2-40B4-BE49-F238E27FC236}">
                  <a16:creationId xmlns:a16="http://schemas.microsoft.com/office/drawing/2014/main" id="{9175FFDB-5467-2941-A148-A77CD6F5C4A3}"/>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角丸四角形 183">
              <a:extLst>
                <a:ext uri="{FF2B5EF4-FFF2-40B4-BE49-F238E27FC236}">
                  <a16:creationId xmlns:a16="http://schemas.microsoft.com/office/drawing/2014/main" id="{147094A9-9FD3-C942-9088-A56B60C94DDD}"/>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角丸四角形 184">
              <a:extLst>
                <a:ext uri="{FF2B5EF4-FFF2-40B4-BE49-F238E27FC236}">
                  <a16:creationId xmlns:a16="http://schemas.microsoft.com/office/drawing/2014/main" id="{42C93574-1A4E-7644-9A94-5D63AADD9143}"/>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台形 185">
              <a:extLst>
                <a:ext uri="{FF2B5EF4-FFF2-40B4-BE49-F238E27FC236}">
                  <a16:creationId xmlns:a16="http://schemas.microsoft.com/office/drawing/2014/main" id="{F4F07672-8359-5949-A154-7363FFE76963}"/>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379">
            <a:extLst>
              <a:ext uri="{FF2B5EF4-FFF2-40B4-BE49-F238E27FC236}">
                <a16:creationId xmlns:a16="http://schemas.microsoft.com/office/drawing/2014/main" id="{278B2A58-4874-644B-97CE-3EA265978881}"/>
              </a:ext>
            </a:extLst>
          </p:cNvPr>
          <p:cNvGrpSpPr/>
          <p:nvPr/>
        </p:nvGrpSpPr>
        <p:grpSpPr>
          <a:xfrm>
            <a:off x="2086350" y="1455126"/>
            <a:ext cx="150692" cy="345179"/>
            <a:chOff x="1946324" y="4125162"/>
            <a:chExt cx="969964" cy="2007872"/>
          </a:xfrm>
        </p:grpSpPr>
        <p:sp>
          <p:nvSpPr>
            <p:cNvPr id="188" name="円/楕円 187">
              <a:extLst>
                <a:ext uri="{FF2B5EF4-FFF2-40B4-BE49-F238E27FC236}">
                  <a16:creationId xmlns:a16="http://schemas.microsoft.com/office/drawing/2014/main" id="{E90ABBD3-2A59-E14A-A2D7-86557659240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a:extLst>
                <a:ext uri="{FF2B5EF4-FFF2-40B4-BE49-F238E27FC236}">
                  <a16:creationId xmlns:a16="http://schemas.microsoft.com/office/drawing/2014/main" id="{792C6CC1-9F5D-C848-8493-EDADBEEC7C1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390">
            <a:extLst>
              <a:ext uri="{FF2B5EF4-FFF2-40B4-BE49-F238E27FC236}">
                <a16:creationId xmlns:a16="http://schemas.microsoft.com/office/drawing/2014/main" id="{538A05B8-27F0-6240-8D97-783F14EDD8E6}"/>
              </a:ext>
            </a:extLst>
          </p:cNvPr>
          <p:cNvGrpSpPr/>
          <p:nvPr/>
        </p:nvGrpSpPr>
        <p:grpSpPr>
          <a:xfrm>
            <a:off x="1956230" y="1809465"/>
            <a:ext cx="457588" cy="387786"/>
            <a:chOff x="758730" y="3198675"/>
            <a:chExt cx="806939" cy="688305"/>
          </a:xfrm>
        </p:grpSpPr>
        <p:sp>
          <p:nvSpPr>
            <p:cNvPr id="191" name="正方形/長方形 190">
              <a:extLst>
                <a:ext uri="{FF2B5EF4-FFF2-40B4-BE49-F238E27FC236}">
                  <a16:creationId xmlns:a16="http://schemas.microsoft.com/office/drawing/2014/main" id="{BD6A1E7F-A00A-9D42-A332-B942A0EB2386}"/>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角丸四角形 191">
              <a:extLst>
                <a:ext uri="{FF2B5EF4-FFF2-40B4-BE49-F238E27FC236}">
                  <a16:creationId xmlns:a16="http://schemas.microsoft.com/office/drawing/2014/main" id="{97C6CB94-822E-C54F-9F23-D9D0F39D2C59}"/>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角丸四角形 192">
              <a:extLst>
                <a:ext uri="{FF2B5EF4-FFF2-40B4-BE49-F238E27FC236}">
                  <a16:creationId xmlns:a16="http://schemas.microsoft.com/office/drawing/2014/main" id="{47026E00-2927-A042-9017-3130E172F0C8}"/>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台形 193">
              <a:extLst>
                <a:ext uri="{FF2B5EF4-FFF2-40B4-BE49-F238E27FC236}">
                  <a16:creationId xmlns:a16="http://schemas.microsoft.com/office/drawing/2014/main" id="{703635E1-7AF5-234D-985D-9A91B694B73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5" name="図形グループ 395">
            <a:extLst>
              <a:ext uri="{FF2B5EF4-FFF2-40B4-BE49-F238E27FC236}">
                <a16:creationId xmlns:a16="http://schemas.microsoft.com/office/drawing/2014/main" id="{8BFC16A1-5D7A-024E-AE1E-E7CD43ABAE14}"/>
              </a:ext>
            </a:extLst>
          </p:cNvPr>
          <p:cNvGrpSpPr/>
          <p:nvPr/>
        </p:nvGrpSpPr>
        <p:grpSpPr>
          <a:xfrm>
            <a:off x="2086350" y="1897883"/>
            <a:ext cx="150692" cy="345179"/>
            <a:chOff x="1946324" y="4125162"/>
            <a:chExt cx="969964" cy="2007872"/>
          </a:xfrm>
        </p:grpSpPr>
        <p:sp>
          <p:nvSpPr>
            <p:cNvPr id="196" name="円/楕円 195">
              <a:extLst>
                <a:ext uri="{FF2B5EF4-FFF2-40B4-BE49-F238E27FC236}">
                  <a16:creationId xmlns:a16="http://schemas.microsoft.com/office/drawing/2014/main" id="{5F5919BC-9270-8242-8B37-1B39BBB1623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フローチャート: 論理積ゲート 196">
              <a:extLst>
                <a:ext uri="{FF2B5EF4-FFF2-40B4-BE49-F238E27FC236}">
                  <a16:creationId xmlns:a16="http://schemas.microsoft.com/office/drawing/2014/main" id="{BD853BD8-9609-6C4C-AD13-6C5B7FCFA99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8" name="図形グループ 399">
            <a:extLst>
              <a:ext uri="{FF2B5EF4-FFF2-40B4-BE49-F238E27FC236}">
                <a16:creationId xmlns:a16="http://schemas.microsoft.com/office/drawing/2014/main" id="{8F5E591E-3BB3-C34E-B90E-2059998BFA8B}"/>
              </a:ext>
            </a:extLst>
          </p:cNvPr>
          <p:cNvGrpSpPr/>
          <p:nvPr/>
        </p:nvGrpSpPr>
        <p:grpSpPr>
          <a:xfrm>
            <a:off x="3024065" y="1328275"/>
            <a:ext cx="370254" cy="367267"/>
            <a:chOff x="2667295" y="1059799"/>
            <a:chExt cx="681672" cy="722281"/>
          </a:xfrm>
        </p:grpSpPr>
        <p:sp>
          <p:nvSpPr>
            <p:cNvPr id="199" name="角丸四角形 198">
              <a:extLst>
                <a:ext uri="{FF2B5EF4-FFF2-40B4-BE49-F238E27FC236}">
                  <a16:creationId xmlns:a16="http://schemas.microsoft.com/office/drawing/2014/main" id="{998B1DFF-6057-2F4D-ABEB-5C979DF33C04}"/>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0" name="図 199">
              <a:extLst>
                <a:ext uri="{FF2B5EF4-FFF2-40B4-BE49-F238E27FC236}">
                  <a16:creationId xmlns:a16="http://schemas.microsoft.com/office/drawing/2014/main" id="{45DD4A8F-85AC-4D49-A532-7EA89F8F698E}"/>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01" name="図形グループ 402">
            <a:extLst>
              <a:ext uri="{FF2B5EF4-FFF2-40B4-BE49-F238E27FC236}">
                <a16:creationId xmlns:a16="http://schemas.microsoft.com/office/drawing/2014/main" id="{5AD8D7AF-CA6F-2948-A3D3-4EDA6D6B1ECE}"/>
              </a:ext>
            </a:extLst>
          </p:cNvPr>
          <p:cNvGrpSpPr/>
          <p:nvPr/>
        </p:nvGrpSpPr>
        <p:grpSpPr>
          <a:xfrm>
            <a:off x="3135366" y="1420046"/>
            <a:ext cx="150692" cy="345179"/>
            <a:chOff x="1946324" y="4125162"/>
            <a:chExt cx="969964" cy="2007872"/>
          </a:xfrm>
        </p:grpSpPr>
        <p:sp>
          <p:nvSpPr>
            <p:cNvPr id="202" name="円/楕円 201">
              <a:extLst>
                <a:ext uri="{FF2B5EF4-FFF2-40B4-BE49-F238E27FC236}">
                  <a16:creationId xmlns:a16="http://schemas.microsoft.com/office/drawing/2014/main" id="{D02AB631-BA71-F949-8721-78C2CD98F091}"/>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a:extLst>
                <a:ext uri="{FF2B5EF4-FFF2-40B4-BE49-F238E27FC236}">
                  <a16:creationId xmlns:a16="http://schemas.microsoft.com/office/drawing/2014/main" id="{EFAEB385-9CB3-E94E-A32C-6476B32DBC92}"/>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テキスト ボックス 203">
            <a:extLst>
              <a:ext uri="{FF2B5EF4-FFF2-40B4-BE49-F238E27FC236}">
                <a16:creationId xmlns:a16="http://schemas.microsoft.com/office/drawing/2014/main" id="{084B3CDE-56B5-274B-8F73-17C4DDE5A59E}"/>
              </a:ext>
            </a:extLst>
          </p:cNvPr>
          <p:cNvSpPr txBox="1"/>
          <p:nvPr/>
        </p:nvSpPr>
        <p:spPr>
          <a:xfrm>
            <a:off x="1856105" y="1110839"/>
            <a:ext cx="1688283" cy="215444"/>
          </a:xfrm>
          <a:prstGeom prst="rect">
            <a:avLst/>
          </a:prstGeom>
          <a:noFill/>
        </p:spPr>
        <p:txBody>
          <a:bodyPr wrap="none" rtlCol="0">
            <a:spAutoFit/>
          </a:bodyPr>
          <a:lstStyle/>
          <a:p>
            <a:pPr algn="ctr"/>
            <a:r>
              <a:rPr kumimoji="1" lang="ja-JP" altLang="en-US" sz="800">
                <a:solidFill>
                  <a:srgbClr val="009051"/>
                </a:solidFill>
              </a:rPr>
              <a:t>必要とされるシステム（機能）構成</a:t>
            </a:r>
            <a:r>
              <a:rPr kumimoji="1" lang="en-US" altLang="ja-JP" sz="800" dirty="0">
                <a:solidFill>
                  <a:srgbClr val="009051"/>
                </a:solidFill>
              </a:rPr>
              <a:t>A</a:t>
            </a:r>
            <a:endParaRPr kumimoji="1" lang="ja-JP" altLang="en-US" sz="800" dirty="0">
              <a:solidFill>
                <a:srgbClr val="009051"/>
              </a:solidFill>
            </a:endParaRPr>
          </a:p>
        </p:txBody>
      </p:sp>
      <p:sp>
        <p:nvSpPr>
          <p:cNvPr id="205" name="正方形/長方形 204">
            <a:extLst>
              <a:ext uri="{FF2B5EF4-FFF2-40B4-BE49-F238E27FC236}">
                <a16:creationId xmlns:a16="http://schemas.microsoft.com/office/drawing/2014/main" id="{75B85B31-97F9-EB46-B104-A3A0AFB94BD8}"/>
              </a:ext>
            </a:extLst>
          </p:cNvPr>
          <p:cNvSpPr/>
          <p:nvPr/>
        </p:nvSpPr>
        <p:spPr>
          <a:xfrm>
            <a:off x="3663161"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角丸四角形 205">
            <a:extLst>
              <a:ext uri="{FF2B5EF4-FFF2-40B4-BE49-F238E27FC236}">
                <a16:creationId xmlns:a16="http://schemas.microsoft.com/office/drawing/2014/main" id="{94A84DF7-2376-C244-88D8-84A11D81EDBC}"/>
              </a:ext>
            </a:extLst>
          </p:cNvPr>
          <p:cNvSpPr/>
          <p:nvPr/>
        </p:nvSpPr>
        <p:spPr>
          <a:xfrm>
            <a:off x="4109295"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9" name="図形グループ 309">
            <a:extLst>
              <a:ext uri="{FF2B5EF4-FFF2-40B4-BE49-F238E27FC236}">
                <a16:creationId xmlns:a16="http://schemas.microsoft.com/office/drawing/2014/main" id="{667AC410-B37A-D143-B3DF-E675574ACE75}"/>
              </a:ext>
            </a:extLst>
          </p:cNvPr>
          <p:cNvGrpSpPr/>
          <p:nvPr/>
        </p:nvGrpSpPr>
        <p:grpSpPr>
          <a:xfrm>
            <a:off x="4109295" y="2273496"/>
            <a:ext cx="317500" cy="157483"/>
            <a:chOff x="6769100" y="1390650"/>
            <a:chExt cx="317500" cy="157483"/>
          </a:xfrm>
        </p:grpSpPr>
        <p:sp>
          <p:nvSpPr>
            <p:cNvPr id="210" name="正方形/長方形 209">
              <a:extLst>
                <a:ext uri="{FF2B5EF4-FFF2-40B4-BE49-F238E27FC236}">
                  <a16:creationId xmlns:a16="http://schemas.microsoft.com/office/drawing/2014/main" id="{5774F459-C1ED-3349-A11F-E8EEB348BC84}"/>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a:extLst>
                <a:ext uri="{FF2B5EF4-FFF2-40B4-BE49-F238E27FC236}">
                  <a16:creationId xmlns:a16="http://schemas.microsoft.com/office/drawing/2014/main" id="{24CC79F3-C738-6B45-A493-B839257F4B4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2" name="直線コネクタ 211">
              <a:extLst>
                <a:ext uri="{FF2B5EF4-FFF2-40B4-BE49-F238E27FC236}">
                  <a16:creationId xmlns:a16="http://schemas.microsoft.com/office/drawing/2014/main" id="{E2713978-838E-2F4E-869D-9A7026CF3C01}"/>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3" name="図形グループ 330">
            <a:extLst>
              <a:ext uri="{FF2B5EF4-FFF2-40B4-BE49-F238E27FC236}">
                <a16:creationId xmlns:a16="http://schemas.microsoft.com/office/drawing/2014/main" id="{DEDC1A42-2012-144C-A399-9F435C174058}"/>
              </a:ext>
            </a:extLst>
          </p:cNvPr>
          <p:cNvGrpSpPr/>
          <p:nvPr/>
        </p:nvGrpSpPr>
        <p:grpSpPr>
          <a:xfrm>
            <a:off x="4109295" y="2466958"/>
            <a:ext cx="317500" cy="157483"/>
            <a:chOff x="6769100" y="1390650"/>
            <a:chExt cx="317500" cy="157483"/>
          </a:xfrm>
        </p:grpSpPr>
        <p:sp>
          <p:nvSpPr>
            <p:cNvPr id="214" name="正方形/長方形 213">
              <a:extLst>
                <a:ext uri="{FF2B5EF4-FFF2-40B4-BE49-F238E27FC236}">
                  <a16:creationId xmlns:a16="http://schemas.microsoft.com/office/drawing/2014/main" id="{A0AAACA9-30FA-8149-A174-BD8AC82A39B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円/楕円 214">
              <a:extLst>
                <a:ext uri="{FF2B5EF4-FFF2-40B4-BE49-F238E27FC236}">
                  <a16:creationId xmlns:a16="http://schemas.microsoft.com/office/drawing/2014/main" id="{71A9EF6F-E54D-6942-87E8-8A837012835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6" name="直線コネクタ 215">
              <a:extLst>
                <a:ext uri="{FF2B5EF4-FFF2-40B4-BE49-F238E27FC236}">
                  <a16:creationId xmlns:a16="http://schemas.microsoft.com/office/drawing/2014/main" id="{C361C438-D3C4-0B43-98F6-809C93E76416}"/>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18" name="正方形/長方形 217">
            <a:extLst>
              <a:ext uri="{FF2B5EF4-FFF2-40B4-BE49-F238E27FC236}">
                <a16:creationId xmlns:a16="http://schemas.microsoft.com/office/drawing/2014/main" id="{F67BC021-F951-3F47-8FF1-F1328B28608F}"/>
              </a:ext>
            </a:extLst>
          </p:cNvPr>
          <p:cNvSpPr/>
          <p:nvPr/>
        </p:nvSpPr>
        <p:spPr>
          <a:xfrm>
            <a:off x="4479549" y="227603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1" name="図形グループ 355">
            <a:extLst>
              <a:ext uri="{FF2B5EF4-FFF2-40B4-BE49-F238E27FC236}">
                <a16:creationId xmlns:a16="http://schemas.microsoft.com/office/drawing/2014/main" id="{1DC8BAC9-EC75-D849-86CF-4F74B5D95E00}"/>
              </a:ext>
            </a:extLst>
          </p:cNvPr>
          <p:cNvGrpSpPr/>
          <p:nvPr/>
        </p:nvGrpSpPr>
        <p:grpSpPr>
          <a:xfrm>
            <a:off x="4479549" y="2469499"/>
            <a:ext cx="317500" cy="157483"/>
            <a:chOff x="6769100" y="1390650"/>
            <a:chExt cx="317500" cy="157483"/>
          </a:xfrm>
        </p:grpSpPr>
        <p:sp>
          <p:nvSpPr>
            <p:cNvPr id="222" name="正方形/長方形 221">
              <a:extLst>
                <a:ext uri="{FF2B5EF4-FFF2-40B4-BE49-F238E27FC236}">
                  <a16:creationId xmlns:a16="http://schemas.microsoft.com/office/drawing/2014/main" id="{C40AE678-5CC3-A140-8CC9-B432EB60A49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円/楕円 222">
              <a:extLst>
                <a:ext uri="{FF2B5EF4-FFF2-40B4-BE49-F238E27FC236}">
                  <a16:creationId xmlns:a16="http://schemas.microsoft.com/office/drawing/2014/main" id="{CC5A10C8-3448-264C-BF9A-82CFEB3CC08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4" name="直線コネクタ 223">
              <a:extLst>
                <a:ext uri="{FF2B5EF4-FFF2-40B4-BE49-F238E27FC236}">
                  <a16:creationId xmlns:a16="http://schemas.microsoft.com/office/drawing/2014/main" id="{A6C73A6B-E26B-B244-A37D-B5AD592ED80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5" name="フローチャート: 磁気ディスク 224">
            <a:extLst>
              <a:ext uri="{FF2B5EF4-FFF2-40B4-BE49-F238E27FC236}">
                <a16:creationId xmlns:a16="http://schemas.microsoft.com/office/drawing/2014/main" id="{4983F381-706E-F34D-8E8D-2EB5B897FE09}"/>
              </a:ext>
            </a:extLst>
          </p:cNvPr>
          <p:cNvSpPr/>
          <p:nvPr/>
        </p:nvSpPr>
        <p:spPr>
          <a:xfrm>
            <a:off x="4911022"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27" name="図形グループ 369">
            <a:extLst>
              <a:ext uri="{FF2B5EF4-FFF2-40B4-BE49-F238E27FC236}">
                <a16:creationId xmlns:a16="http://schemas.microsoft.com/office/drawing/2014/main" id="{0C3AA906-E4E7-9D4B-9D42-C88C9A981697}"/>
              </a:ext>
            </a:extLst>
          </p:cNvPr>
          <p:cNvGrpSpPr/>
          <p:nvPr/>
        </p:nvGrpSpPr>
        <p:grpSpPr>
          <a:xfrm>
            <a:off x="3827553" y="1345141"/>
            <a:ext cx="457588" cy="387786"/>
            <a:chOff x="758730" y="3198675"/>
            <a:chExt cx="806939" cy="688305"/>
          </a:xfrm>
        </p:grpSpPr>
        <p:sp>
          <p:nvSpPr>
            <p:cNvPr id="228" name="正方形/長方形 227">
              <a:extLst>
                <a:ext uri="{FF2B5EF4-FFF2-40B4-BE49-F238E27FC236}">
                  <a16:creationId xmlns:a16="http://schemas.microsoft.com/office/drawing/2014/main" id="{1F18D136-208A-8F4C-A738-80895F97D3B8}"/>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角丸四角形 228">
              <a:extLst>
                <a:ext uri="{FF2B5EF4-FFF2-40B4-BE49-F238E27FC236}">
                  <a16:creationId xmlns:a16="http://schemas.microsoft.com/office/drawing/2014/main" id="{2354D863-782E-624A-A7A0-8F1538C219C3}"/>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角丸四角形 229">
              <a:extLst>
                <a:ext uri="{FF2B5EF4-FFF2-40B4-BE49-F238E27FC236}">
                  <a16:creationId xmlns:a16="http://schemas.microsoft.com/office/drawing/2014/main" id="{D6A52EAA-DD4B-9648-A8B9-58763B7682F6}"/>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台形 230">
              <a:extLst>
                <a:ext uri="{FF2B5EF4-FFF2-40B4-BE49-F238E27FC236}">
                  <a16:creationId xmlns:a16="http://schemas.microsoft.com/office/drawing/2014/main" id="{AE55D988-2155-EA49-846D-50B579C6C578}"/>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2" name="図形グループ 379">
            <a:extLst>
              <a:ext uri="{FF2B5EF4-FFF2-40B4-BE49-F238E27FC236}">
                <a16:creationId xmlns:a16="http://schemas.microsoft.com/office/drawing/2014/main" id="{A66D9D09-D7D6-5148-9A53-B4291CA39DF1}"/>
              </a:ext>
            </a:extLst>
          </p:cNvPr>
          <p:cNvGrpSpPr/>
          <p:nvPr/>
        </p:nvGrpSpPr>
        <p:grpSpPr>
          <a:xfrm>
            <a:off x="3957673" y="1455126"/>
            <a:ext cx="150692" cy="345179"/>
            <a:chOff x="1946324" y="4125162"/>
            <a:chExt cx="969964" cy="2007872"/>
          </a:xfrm>
        </p:grpSpPr>
        <p:sp>
          <p:nvSpPr>
            <p:cNvPr id="233" name="円/楕円 232">
              <a:extLst>
                <a:ext uri="{FF2B5EF4-FFF2-40B4-BE49-F238E27FC236}">
                  <a16:creationId xmlns:a16="http://schemas.microsoft.com/office/drawing/2014/main" id="{19115E26-812C-4243-A76A-E0A18F7E058C}"/>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フローチャート: 論理積ゲート 233">
              <a:extLst>
                <a:ext uri="{FF2B5EF4-FFF2-40B4-BE49-F238E27FC236}">
                  <a16:creationId xmlns:a16="http://schemas.microsoft.com/office/drawing/2014/main" id="{B6F10130-2AB4-484E-A408-D7DE2537D9D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390">
            <a:extLst>
              <a:ext uri="{FF2B5EF4-FFF2-40B4-BE49-F238E27FC236}">
                <a16:creationId xmlns:a16="http://schemas.microsoft.com/office/drawing/2014/main" id="{30FDE3F9-B920-1A4A-AF08-45713ECD6BCE}"/>
              </a:ext>
            </a:extLst>
          </p:cNvPr>
          <p:cNvGrpSpPr/>
          <p:nvPr/>
        </p:nvGrpSpPr>
        <p:grpSpPr>
          <a:xfrm>
            <a:off x="4347945" y="1348896"/>
            <a:ext cx="457588" cy="387786"/>
            <a:chOff x="758730" y="3198675"/>
            <a:chExt cx="806939" cy="688305"/>
          </a:xfrm>
        </p:grpSpPr>
        <p:sp>
          <p:nvSpPr>
            <p:cNvPr id="236" name="正方形/長方形 235">
              <a:extLst>
                <a:ext uri="{FF2B5EF4-FFF2-40B4-BE49-F238E27FC236}">
                  <a16:creationId xmlns:a16="http://schemas.microsoft.com/office/drawing/2014/main" id="{FC1968AB-08B3-2945-8E0F-1245683F3B52}"/>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角丸四角形 236">
              <a:extLst>
                <a:ext uri="{FF2B5EF4-FFF2-40B4-BE49-F238E27FC236}">
                  <a16:creationId xmlns:a16="http://schemas.microsoft.com/office/drawing/2014/main" id="{F16BCBC1-1956-1A43-95FB-96B5677F4C56}"/>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角丸四角形 237">
              <a:extLst>
                <a:ext uri="{FF2B5EF4-FFF2-40B4-BE49-F238E27FC236}">
                  <a16:creationId xmlns:a16="http://schemas.microsoft.com/office/drawing/2014/main" id="{D07494B0-A798-734C-8AF9-B60228A57354}"/>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台形 238">
              <a:extLst>
                <a:ext uri="{FF2B5EF4-FFF2-40B4-BE49-F238E27FC236}">
                  <a16:creationId xmlns:a16="http://schemas.microsoft.com/office/drawing/2014/main" id="{5D191C1B-951D-B94E-A5B8-7EDBD52CD24F}"/>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395">
            <a:extLst>
              <a:ext uri="{FF2B5EF4-FFF2-40B4-BE49-F238E27FC236}">
                <a16:creationId xmlns:a16="http://schemas.microsoft.com/office/drawing/2014/main" id="{56107B76-D1A3-6C45-A2F5-1B34D3530F6F}"/>
              </a:ext>
            </a:extLst>
          </p:cNvPr>
          <p:cNvGrpSpPr/>
          <p:nvPr/>
        </p:nvGrpSpPr>
        <p:grpSpPr>
          <a:xfrm>
            <a:off x="4479549" y="1453984"/>
            <a:ext cx="150692" cy="345179"/>
            <a:chOff x="1946324" y="4125162"/>
            <a:chExt cx="969964" cy="2007872"/>
          </a:xfrm>
        </p:grpSpPr>
        <p:sp>
          <p:nvSpPr>
            <p:cNvPr id="241" name="円/楕円 240">
              <a:extLst>
                <a:ext uri="{FF2B5EF4-FFF2-40B4-BE49-F238E27FC236}">
                  <a16:creationId xmlns:a16="http://schemas.microsoft.com/office/drawing/2014/main" id="{E094BD90-25B7-1C43-82FE-F834BB55C28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ローチャート: 論理積ゲート 241">
              <a:extLst>
                <a:ext uri="{FF2B5EF4-FFF2-40B4-BE49-F238E27FC236}">
                  <a16:creationId xmlns:a16="http://schemas.microsoft.com/office/drawing/2014/main" id="{BCB3EBA6-3718-E549-B567-8DDD838960F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3" name="図形グループ 399">
            <a:extLst>
              <a:ext uri="{FF2B5EF4-FFF2-40B4-BE49-F238E27FC236}">
                <a16:creationId xmlns:a16="http://schemas.microsoft.com/office/drawing/2014/main" id="{F29878BE-3B96-834C-9508-DE9A49E07FB3}"/>
              </a:ext>
            </a:extLst>
          </p:cNvPr>
          <p:cNvGrpSpPr/>
          <p:nvPr/>
        </p:nvGrpSpPr>
        <p:grpSpPr>
          <a:xfrm>
            <a:off x="4895388" y="1328275"/>
            <a:ext cx="370254" cy="367267"/>
            <a:chOff x="2667295" y="1059799"/>
            <a:chExt cx="681672" cy="722281"/>
          </a:xfrm>
        </p:grpSpPr>
        <p:sp>
          <p:nvSpPr>
            <p:cNvPr id="244" name="角丸四角形 243">
              <a:extLst>
                <a:ext uri="{FF2B5EF4-FFF2-40B4-BE49-F238E27FC236}">
                  <a16:creationId xmlns:a16="http://schemas.microsoft.com/office/drawing/2014/main" id="{6965200F-8297-FA45-8EF3-36758FB1AE41}"/>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45" name="図 244">
              <a:extLst>
                <a:ext uri="{FF2B5EF4-FFF2-40B4-BE49-F238E27FC236}">
                  <a16:creationId xmlns:a16="http://schemas.microsoft.com/office/drawing/2014/main" id="{41AFF710-D6E1-7840-ACCC-BB3691A67AC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46" name="図形グループ 402">
            <a:extLst>
              <a:ext uri="{FF2B5EF4-FFF2-40B4-BE49-F238E27FC236}">
                <a16:creationId xmlns:a16="http://schemas.microsoft.com/office/drawing/2014/main" id="{34E7D15E-B254-184C-9F1F-5DF27A46CEC2}"/>
              </a:ext>
            </a:extLst>
          </p:cNvPr>
          <p:cNvGrpSpPr/>
          <p:nvPr/>
        </p:nvGrpSpPr>
        <p:grpSpPr>
          <a:xfrm>
            <a:off x="4992859" y="1427161"/>
            <a:ext cx="150692" cy="345179"/>
            <a:chOff x="1946324" y="4125162"/>
            <a:chExt cx="969964" cy="2007872"/>
          </a:xfrm>
        </p:grpSpPr>
        <p:sp>
          <p:nvSpPr>
            <p:cNvPr id="247" name="円/楕円 246">
              <a:extLst>
                <a:ext uri="{FF2B5EF4-FFF2-40B4-BE49-F238E27FC236}">
                  <a16:creationId xmlns:a16="http://schemas.microsoft.com/office/drawing/2014/main" id="{89A34418-950A-7D49-B2F5-BF7F1673DA0B}"/>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a:extLst>
                <a:ext uri="{FF2B5EF4-FFF2-40B4-BE49-F238E27FC236}">
                  <a16:creationId xmlns:a16="http://schemas.microsoft.com/office/drawing/2014/main" id="{BDB2CA98-45E2-8040-BC9A-D6C4CA3A196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9" name="テキスト ボックス 248">
            <a:extLst>
              <a:ext uri="{FF2B5EF4-FFF2-40B4-BE49-F238E27FC236}">
                <a16:creationId xmlns:a16="http://schemas.microsoft.com/office/drawing/2014/main" id="{6F4B301B-A5D2-C54A-8EA5-6DEF1714D0E0}"/>
              </a:ext>
            </a:extLst>
          </p:cNvPr>
          <p:cNvSpPr txBox="1"/>
          <p:nvPr/>
        </p:nvSpPr>
        <p:spPr>
          <a:xfrm>
            <a:off x="3729027" y="1110839"/>
            <a:ext cx="1685077" cy="215444"/>
          </a:xfrm>
          <a:prstGeom prst="rect">
            <a:avLst/>
          </a:prstGeom>
          <a:noFill/>
        </p:spPr>
        <p:txBody>
          <a:bodyPr wrap="none" rtlCol="0">
            <a:spAutoFit/>
          </a:bodyPr>
          <a:lstStyle/>
          <a:p>
            <a:pPr algn="ctr"/>
            <a:r>
              <a:rPr lang="ja-JP" altLang="en-US" sz="800">
                <a:solidFill>
                  <a:srgbClr val="0432FF"/>
                </a:solidFill>
              </a:rPr>
              <a:t>必要とされるシステム（機能）構成</a:t>
            </a:r>
            <a:r>
              <a:rPr lang="en-US" altLang="ja-JP" sz="800" dirty="0">
                <a:solidFill>
                  <a:srgbClr val="0432FF"/>
                </a:solidFill>
              </a:rPr>
              <a:t>B</a:t>
            </a:r>
            <a:endParaRPr lang="ja-JP" altLang="en-US" sz="800" dirty="0">
              <a:solidFill>
                <a:srgbClr val="0432FF"/>
              </a:solidFill>
            </a:endParaRPr>
          </a:p>
        </p:txBody>
      </p:sp>
      <p:sp>
        <p:nvSpPr>
          <p:cNvPr id="250" name="正方形/長方形 249">
            <a:extLst>
              <a:ext uri="{FF2B5EF4-FFF2-40B4-BE49-F238E27FC236}">
                <a16:creationId xmlns:a16="http://schemas.microsoft.com/office/drawing/2014/main" id="{10E6678C-C3E4-AF41-BF41-1CDC122B8651}"/>
              </a:ext>
            </a:extLst>
          </p:cNvPr>
          <p:cNvSpPr/>
          <p:nvPr/>
        </p:nvSpPr>
        <p:spPr>
          <a:xfrm>
            <a:off x="5531103" y="1100253"/>
            <a:ext cx="1817688" cy="166064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角丸四角形 250">
            <a:extLst>
              <a:ext uri="{FF2B5EF4-FFF2-40B4-BE49-F238E27FC236}">
                <a16:creationId xmlns:a16="http://schemas.microsoft.com/office/drawing/2014/main" id="{AC9D5C19-34AD-894A-89D7-50A9B001E067}"/>
              </a:ext>
            </a:extLst>
          </p:cNvPr>
          <p:cNvSpPr/>
          <p:nvPr/>
        </p:nvSpPr>
        <p:spPr>
          <a:xfrm>
            <a:off x="5977237" y="1627716"/>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4" name="図形グループ 309">
            <a:extLst>
              <a:ext uri="{FF2B5EF4-FFF2-40B4-BE49-F238E27FC236}">
                <a16:creationId xmlns:a16="http://schemas.microsoft.com/office/drawing/2014/main" id="{BF686FAC-4281-0A42-89DA-857862F35BB5}"/>
              </a:ext>
            </a:extLst>
          </p:cNvPr>
          <p:cNvGrpSpPr/>
          <p:nvPr/>
        </p:nvGrpSpPr>
        <p:grpSpPr>
          <a:xfrm>
            <a:off x="5977237" y="2273496"/>
            <a:ext cx="317500" cy="157483"/>
            <a:chOff x="6769100" y="1390650"/>
            <a:chExt cx="317500" cy="157483"/>
          </a:xfrm>
        </p:grpSpPr>
        <p:sp>
          <p:nvSpPr>
            <p:cNvPr id="255" name="正方形/長方形 254">
              <a:extLst>
                <a:ext uri="{FF2B5EF4-FFF2-40B4-BE49-F238E27FC236}">
                  <a16:creationId xmlns:a16="http://schemas.microsoft.com/office/drawing/2014/main" id="{CE795BB5-2F61-584A-8395-EBC18EB9AC27}"/>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円/楕円 255">
              <a:extLst>
                <a:ext uri="{FF2B5EF4-FFF2-40B4-BE49-F238E27FC236}">
                  <a16:creationId xmlns:a16="http://schemas.microsoft.com/office/drawing/2014/main" id="{F3E42F8C-40FF-3D43-B661-EF6FA0A8D0C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7" name="直線コネクタ 256">
              <a:extLst>
                <a:ext uri="{FF2B5EF4-FFF2-40B4-BE49-F238E27FC236}">
                  <a16:creationId xmlns:a16="http://schemas.microsoft.com/office/drawing/2014/main" id="{0C2152CE-4EE7-764F-8585-5939D429FEED}"/>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8" name="図形グループ 330">
            <a:extLst>
              <a:ext uri="{FF2B5EF4-FFF2-40B4-BE49-F238E27FC236}">
                <a16:creationId xmlns:a16="http://schemas.microsoft.com/office/drawing/2014/main" id="{4341029C-6D45-8046-8671-BFEFEC8EF0D9}"/>
              </a:ext>
            </a:extLst>
          </p:cNvPr>
          <p:cNvGrpSpPr/>
          <p:nvPr/>
        </p:nvGrpSpPr>
        <p:grpSpPr>
          <a:xfrm>
            <a:off x="5977237" y="2466958"/>
            <a:ext cx="317500" cy="157483"/>
            <a:chOff x="6769100" y="1390650"/>
            <a:chExt cx="317500" cy="157483"/>
          </a:xfrm>
        </p:grpSpPr>
        <p:sp>
          <p:nvSpPr>
            <p:cNvPr id="259" name="正方形/長方形 258">
              <a:extLst>
                <a:ext uri="{FF2B5EF4-FFF2-40B4-BE49-F238E27FC236}">
                  <a16:creationId xmlns:a16="http://schemas.microsoft.com/office/drawing/2014/main" id="{B92B648D-33BE-4A4F-9083-39AF6B69704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円/楕円 259">
              <a:extLst>
                <a:ext uri="{FF2B5EF4-FFF2-40B4-BE49-F238E27FC236}">
                  <a16:creationId xmlns:a16="http://schemas.microsoft.com/office/drawing/2014/main" id="{A58DC8B8-BD50-544A-96FC-92F32600119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1" name="直線コネクタ 260">
              <a:extLst>
                <a:ext uri="{FF2B5EF4-FFF2-40B4-BE49-F238E27FC236}">
                  <a16:creationId xmlns:a16="http://schemas.microsoft.com/office/drawing/2014/main" id="{622EF356-DD06-144C-A75B-FF7A9F38B3C4}"/>
                </a:ext>
              </a:extLst>
            </p:cNvPr>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0" name="フローチャート: 磁気ディスク 269">
            <a:extLst>
              <a:ext uri="{FF2B5EF4-FFF2-40B4-BE49-F238E27FC236}">
                <a16:creationId xmlns:a16="http://schemas.microsoft.com/office/drawing/2014/main" id="{84DB7772-7334-A644-9045-0ADA97236BDE}"/>
              </a:ext>
            </a:extLst>
          </p:cNvPr>
          <p:cNvSpPr/>
          <p:nvPr/>
        </p:nvSpPr>
        <p:spPr>
          <a:xfrm>
            <a:off x="6778964" y="229402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2" name="図形グループ 369">
            <a:extLst>
              <a:ext uri="{FF2B5EF4-FFF2-40B4-BE49-F238E27FC236}">
                <a16:creationId xmlns:a16="http://schemas.microsoft.com/office/drawing/2014/main" id="{8CE66DA0-4615-9547-8F8B-5EB9B79D000D}"/>
              </a:ext>
            </a:extLst>
          </p:cNvPr>
          <p:cNvGrpSpPr/>
          <p:nvPr/>
        </p:nvGrpSpPr>
        <p:grpSpPr>
          <a:xfrm>
            <a:off x="5695495" y="1345141"/>
            <a:ext cx="457588" cy="387786"/>
            <a:chOff x="758730" y="3198675"/>
            <a:chExt cx="806939" cy="688305"/>
          </a:xfrm>
        </p:grpSpPr>
        <p:sp>
          <p:nvSpPr>
            <p:cNvPr id="273" name="正方形/長方形 272">
              <a:extLst>
                <a:ext uri="{FF2B5EF4-FFF2-40B4-BE49-F238E27FC236}">
                  <a16:creationId xmlns:a16="http://schemas.microsoft.com/office/drawing/2014/main" id="{8C67F434-1793-7B44-A8DD-1462977EC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角丸四角形 273">
              <a:extLst>
                <a:ext uri="{FF2B5EF4-FFF2-40B4-BE49-F238E27FC236}">
                  <a16:creationId xmlns:a16="http://schemas.microsoft.com/office/drawing/2014/main" id="{DA62728C-51DF-4446-9C28-F0A9EF0A1158}"/>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5" name="角丸四角形 274">
              <a:extLst>
                <a:ext uri="{FF2B5EF4-FFF2-40B4-BE49-F238E27FC236}">
                  <a16:creationId xmlns:a16="http://schemas.microsoft.com/office/drawing/2014/main" id="{6F955373-ADA6-7A48-AC12-F8421817661A}"/>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 name="台形 275">
              <a:extLst>
                <a:ext uri="{FF2B5EF4-FFF2-40B4-BE49-F238E27FC236}">
                  <a16:creationId xmlns:a16="http://schemas.microsoft.com/office/drawing/2014/main" id="{7BA50E2D-C0A0-F643-925C-BF23685191E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7" name="図形グループ 379">
            <a:extLst>
              <a:ext uri="{FF2B5EF4-FFF2-40B4-BE49-F238E27FC236}">
                <a16:creationId xmlns:a16="http://schemas.microsoft.com/office/drawing/2014/main" id="{8798E2DE-92FF-B543-A4D5-D6585E175AAC}"/>
              </a:ext>
            </a:extLst>
          </p:cNvPr>
          <p:cNvGrpSpPr/>
          <p:nvPr/>
        </p:nvGrpSpPr>
        <p:grpSpPr>
          <a:xfrm>
            <a:off x="5825615" y="1455126"/>
            <a:ext cx="150692" cy="345179"/>
            <a:chOff x="1946324" y="4125162"/>
            <a:chExt cx="969964" cy="2007872"/>
          </a:xfrm>
        </p:grpSpPr>
        <p:sp>
          <p:nvSpPr>
            <p:cNvPr id="278" name="円/楕円 277">
              <a:extLst>
                <a:ext uri="{FF2B5EF4-FFF2-40B4-BE49-F238E27FC236}">
                  <a16:creationId xmlns:a16="http://schemas.microsoft.com/office/drawing/2014/main" id="{CFF9AB1A-7CE4-3E4A-8087-B01DB8A3A93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9" name="フローチャート: 論理積ゲート 278">
              <a:extLst>
                <a:ext uri="{FF2B5EF4-FFF2-40B4-BE49-F238E27FC236}">
                  <a16:creationId xmlns:a16="http://schemas.microsoft.com/office/drawing/2014/main" id="{0F84A711-D73C-F742-ADD7-E5F7A03BD49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0" name="図形グループ 390">
            <a:extLst>
              <a:ext uri="{FF2B5EF4-FFF2-40B4-BE49-F238E27FC236}">
                <a16:creationId xmlns:a16="http://schemas.microsoft.com/office/drawing/2014/main" id="{2DC3563F-A6D2-954B-A371-A910784C7A1F}"/>
              </a:ext>
            </a:extLst>
          </p:cNvPr>
          <p:cNvGrpSpPr/>
          <p:nvPr/>
        </p:nvGrpSpPr>
        <p:grpSpPr>
          <a:xfrm>
            <a:off x="5695495" y="1809465"/>
            <a:ext cx="457588" cy="387786"/>
            <a:chOff x="758730" y="3198675"/>
            <a:chExt cx="806939" cy="688305"/>
          </a:xfrm>
        </p:grpSpPr>
        <p:sp>
          <p:nvSpPr>
            <p:cNvPr id="281" name="正方形/長方形 280">
              <a:extLst>
                <a:ext uri="{FF2B5EF4-FFF2-40B4-BE49-F238E27FC236}">
                  <a16:creationId xmlns:a16="http://schemas.microsoft.com/office/drawing/2014/main" id="{36A906F8-82B9-0540-9DEC-A5F0129A70EA}"/>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角丸四角形 281">
              <a:extLst>
                <a:ext uri="{FF2B5EF4-FFF2-40B4-BE49-F238E27FC236}">
                  <a16:creationId xmlns:a16="http://schemas.microsoft.com/office/drawing/2014/main" id="{40E50B58-93CC-8F40-8D41-D5832641B5CE}"/>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3" name="角丸四角形 282">
              <a:extLst>
                <a:ext uri="{FF2B5EF4-FFF2-40B4-BE49-F238E27FC236}">
                  <a16:creationId xmlns:a16="http://schemas.microsoft.com/office/drawing/2014/main" id="{CBF596AF-4D9E-D147-B140-195A17A8DA6B}"/>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台形 283">
              <a:extLst>
                <a:ext uri="{FF2B5EF4-FFF2-40B4-BE49-F238E27FC236}">
                  <a16:creationId xmlns:a16="http://schemas.microsoft.com/office/drawing/2014/main" id="{AF1FAF35-4333-F54B-BB32-CC6C811B4AC7}"/>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5" name="図形グループ 395">
            <a:extLst>
              <a:ext uri="{FF2B5EF4-FFF2-40B4-BE49-F238E27FC236}">
                <a16:creationId xmlns:a16="http://schemas.microsoft.com/office/drawing/2014/main" id="{A0670D6B-4A79-9243-8BE2-E0B555AD37EF}"/>
              </a:ext>
            </a:extLst>
          </p:cNvPr>
          <p:cNvGrpSpPr/>
          <p:nvPr/>
        </p:nvGrpSpPr>
        <p:grpSpPr>
          <a:xfrm>
            <a:off x="5825615" y="1897883"/>
            <a:ext cx="150692" cy="345179"/>
            <a:chOff x="1946324" y="4125162"/>
            <a:chExt cx="969964" cy="2007872"/>
          </a:xfrm>
        </p:grpSpPr>
        <p:sp>
          <p:nvSpPr>
            <p:cNvPr id="286" name="円/楕円 285">
              <a:extLst>
                <a:ext uri="{FF2B5EF4-FFF2-40B4-BE49-F238E27FC236}">
                  <a16:creationId xmlns:a16="http://schemas.microsoft.com/office/drawing/2014/main" id="{884B143F-5D97-6F43-9DBB-8289348351F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フローチャート: 論理積ゲート 286">
              <a:extLst>
                <a:ext uri="{FF2B5EF4-FFF2-40B4-BE49-F238E27FC236}">
                  <a16:creationId xmlns:a16="http://schemas.microsoft.com/office/drawing/2014/main" id="{C5794C65-E181-3845-B455-1EC7FDACF60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8" name="図形グループ 399">
            <a:extLst>
              <a:ext uri="{FF2B5EF4-FFF2-40B4-BE49-F238E27FC236}">
                <a16:creationId xmlns:a16="http://schemas.microsoft.com/office/drawing/2014/main" id="{12E4935B-90BB-EE43-B2E3-AB355B26FE31}"/>
              </a:ext>
            </a:extLst>
          </p:cNvPr>
          <p:cNvGrpSpPr/>
          <p:nvPr/>
        </p:nvGrpSpPr>
        <p:grpSpPr>
          <a:xfrm>
            <a:off x="6532999" y="1810177"/>
            <a:ext cx="370254" cy="367267"/>
            <a:chOff x="2667295" y="1059799"/>
            <a:chExt cx="681672" cy="722281"/>
          </a:xfrm>
        </p:grpSpPr>
        <p:sp>
          <p:nvSpPr>
            <p:cNvPr id="289" name="角丸四角形 288">
              <a:extLst>
                <a:ext uri="{FF2B5EF4-FFF2-40B4-BE49-F238E27FC236}">
                  <a16:creationId xmlns:a16="http://schemas.microsoft.com/office/drawing/2014/main" id="{3FE3D5D1-976C-F945-A7EB-E22312D44792}"/>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0" name="図 289">
              <a:extLst>
                <a:ext uri="{FF2B5EF4-FFF2-40B4-BE49-F238E27FC236}">
                  <a16:creationId xmlns:a16="http://schemas.microsoft.com/office/drawing/2014/main" id="{72D9E247-AACD-744C-940A-05C49F1C6CD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1" name="図形グループ 402">
            <a:extLst>
              <a:ext uri="{FF2B5EF4-FFF2-40B4-BE49-F238E27FC236}">
                <a16:creationId xmlns:a16="http://schemas.microsoft.com/office/drawing/2014/main" id="{B27364CB-FF37-E34C-947E-F824C80ACF8C}"/>
              </a:ext>
            </a:extLst>
          </p:cNvPr>
          <p:cNvGrpSpPr/>
          <p:nvPr/>
        </p:nvGrpSpPr>
        <p:grpSpPr>
          <a:xfrm>
            <a:off x="6628272" y="1890495"/>
            <a:ext cx="150692" cy="345180"/>
            <a:chOff x="360577" y="6805427"/>
            <a:chExt cx="969965" cy="2007877"/>
          </a:xfrm>
        </p:grpSpPr>
        <p:sp>
          <p:nvSpPr>
            <p:cNvPr id="292" name="円/楕円 291">
              <a:extLst>
                <a:ext uri="{FF2B5EF4-FFF2-40B4-BE49-F238E27FC236}">
                  <a16:creationId xmlns:a16="http://schemas.microsoft.com/office/drawing/2014/main" id="{17D334C5-DE71-E54A-AE8C-DE28467F4102}"/>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フローチャート: 論理積ゲート 292">
              <a:extLst>
                <a:ext uri="{FF2B5EF4-FFF2-40B4-BE49-F238E27FC236}">
                  <a16:creationId xmlns:a16="http://schemas.microsoft.com/office/drawing/2014/main" id="{F3573A11-BFB2-2D46-BA91-87F15961B4FE}"/>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4" name="テキスト ボックス 293">
            <a:extLst>
              <a:ext uri="{FF2B5EF4-FFF2-40B4-BE49-F238E27FC236}">
                <a16:creationId xmlns:a16="http://schemas.microsoft.com/office/drawing/2014/main" id="{CEFC2969-59F3-1747-8B86-4DAFE0D2F114}"/>
              </a:ext>
            </a:extLst>
          </p:cNvPr>
          <p:cNvSpPr txBox="1"/>
          <p:nvPr/>
        </p:nvSpPr>
        <p:spPr>
          <a:xfrm>
            <a:off x="5597769" y="1110839"/>
            <a:ext cx="1683474" cy="215444"/>
          </a:xfrm>
          <a:prstGeom prst="rect">
            <a:avLst/>
          </a:prstGeom>
          <a:noFill/>
        </p:spPr>
        <p:txBody>
          <a:bodyPr wrap="none" rtlCol="0">
            <a:spAutoFit/>
          </a:bodyPr>
          <a:lstStyle/>
          <a:p>
            <a:pPr algn="ctr"/>
            <a:r>
              <a:rPr lang="ja-JP" altLang="en-US" sz="800">
                <a:solidFill>
                  <a:srgbClr val="7030A0"/>
                </a:solidFill>
              </a:rPr>
              <a:t>必要とされるシステム（機能）構成</a:t>
            </a:r>
            <a:r>
              <a:rPr lang="en-US" altLang="ja-JP" sz="800" dirty="0">
                <a:solidFill>
                  <a:srgbClr val="7030A0"/>
                </a:solidFill>
              </a:rPr>
              <a:t>C</a:t>
            </a:r>
            <a:endParaRPr lang="ja-JP" altLang="en-US" sz="800" dirty="0">
              <a:solidFill>
                <a:srgbClr val="7030A0"/>
              </a:solidFill>
            </a:endParaRPr>
          </a:p>
        </p:txBody>
      </p:sp>
      <p:grpSp>
        <p:nvGrpSpPr>
          <p:cNvPr id="295" name="図形グループ 399">
            <a:extLst>
              <a:ext uri="{FF2B5EF4-FFF2-40B4-BE49-F238E27FC236}">
                <a16:creationId xmlns:a16="http://schemas.microsoft.com/office/drawing/2014/main" id="{25AB8B2A-7529-6040-B22D-AD12D5C1F027}"/>
              </a:ext>
            </a:extLst>
          </p:cNvPr>
          <p:cNvGrpSpPr/>
          <p:nvPr/>
        </p:nvGrpSpPr>
        <p:grpSpPr>
          <a:xfrm>
            <a:off x="4537627" y="1813897"/>
            <a:ext cx="370254" cy="367267"/>
            <a:chOff x="2667295" y="1059799"/>
            <a:chExt cx="681672" cy="722281"/>
          </a:xfrm>
        </p:grpSpPr>
        <p:sp>
          <p:nvSpPr>
            <p:cNvPr id="296" name="角丸四角形 295">
              <a:extLst>
                <a:ext uri="{FF2B5EF4-FFF2-40B4-BE49-F238E27FC236}">
                  <a16:creationId xmlns:a16="http://schemas.microsoft.com/office/drawing/2014/main" id="{595A933F-2AF4-3C48-BF28-3E40C3897F9A}"/>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97" name="図 296">
              <a:extLst>
                <a:ext uri="{FF2B5EF4-FFF2-40B4-BE49-F238E27FC236}">
                  <a16:creationId xmlns:a16="http://schemas.microsoft.com/office/drawing/2014/main" id="{384C0C52-0B50-CC4D-ABD7-97AC8A9906AC}"/>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8" name="図形グループ 402">
            <a:extLst>
              <a:ext uri="{FF2B5EF4-FFF2-40B4-BE49-F238E27FC236}">
                <a16:creationId xmlns:a16="http://schemas.microsoft.com/office/drawing/2014/main" id="{F7942694-6C7C-5C47-94FE-1B5CD611DFEE}"/>
              </a:ext>
            </a:extLst>
          </p:cNvPr>
          <p:cNvGrpSpPr/>
          <p:nvPr/>
        </p:nvGrpSpPr>
        <p:grpSpPr>
          <a:xfrm>
            <a:off x="4671670" y="1895921"/>
            <a:ext cx="150692" cy="345179"/>
            <a:chOff x="1946324" y="4125162"/>
            <a:chExt cx="969964" cy="2007872"/>
          </a:xfrm>
        </p:grpSpPr>
        <p:sp>
          <p:nvSpPr>
            <p:cNvPr id="299" name="円/楕円 298">
              <a:extLst>
                <a:ext uri="{FF2B5EF4-FFF2-40B4-BE49-F238E27FC236}">
                  <a16:creationId xmlns:a16="http://schemas.microsoft.com/office/drawing/2014/main" id="{72A126D5-1AD1-DF45-98CA-34C7E22C23F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フローチャート: 論理積ゲート 299">
              <a:extLst>
                <a:ext uri="{FF2B5EF4-FFF2-40B4-BE49-F238E27FC236}">
                  <a16:creationId xmlns:a16="http://schemas.microsoft.com/office/drawing/2014/main" id="{64097C47-CF70-1F46-9B48-94E546C2AFCE}"/>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1" name="図形グループ 369">
            <a:extLst>
              <a:ext uri="{FF2B5EF4-FFF2-40B4-BE49-F238E27FC236}">
                <a16:creationId xmlns:a16="http://schemas.microsoft.com/office/drawing/2014/main" id="{121DF5F7-207A-7D47-895B-97E369047576}"/>
              </a:ext>
            </a:extLst>
          </p:cNvPr>
          <p:cNvGrpSpPr/>
          <p:nvPr/>
        </p:nvGrpSpPr>
        <p:grpSpPr>
          <a:xfrm>
            <a:off x="2988617" y="1805291"/>
            <a:ext cx="457588" cy="387786"/>
            <a:chOff x="758730" y="3198675"/>
            <a:chExt cx="806939" cy="688305"/>
          </a:xfrm>
        </p:grpSpPr>
        <p:sp>
          <p:nvSpPr>
            <p:cNvPr id="302" name="正方形/長方形 301">
              <a:extLst>
                <a:ext uri="{FF2B5EF4-FFF2-40B4-BE49-F238E27FC236}">
                  <a16:creationId xmlns:a16="http://schemas.microsoft.com/office/drawing/2014/main" id="{9F40DE1A-457D-6043-9EE3-A03FE24C223C}"/>
                </a:ext>
              </a:extLst>
            </p:cNvPr>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角丸四角形 302">
              <a:extLst>
                <a:ext uri="{FF2B5EF4-FFF2-40B4-BE49-F238E27FC236}">
                  <a16:creationId xmlns:a16="http://schemas.microsoft.com/office/drawing/2014/main" id="{DAB7470C-0248-6541-AFAC-1EA31B257851}"/>
                </a:ext>
              </a:extLst>
            </p:cNvPr>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角丸四角形 303">
              <a:extLst>
                <a:ext uri="{FF2B5EF4-FFF2-40B4-BE49-F238E27FC236}">
                  <a16:creationId xmlns:a16="http://schemas.microsoft.com/office/drawing/2014/main" id="{BE916700-E4CF-3D4A-B923-9F728C6EA2F7}"/>
                </a:ext>
              </a:extLst>
            </p:cNvPr>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5" name="台形 304">
              <a:extLst>
                <a:ext uri="{FF2B5EF4-FFF2-40B4-BE49-F238E27FC236}">
                  <a16:creationId xmlns:a16="http://schemas.microsoft.com/office/drawing/2014/main" id="{0AB13638-32E6-D84B-BFD4-5460BDB9385C}"/>
                </a:ext>
              </a:extLst>
            </p:cNvPr>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6" name="図形グループ 379">
            <a:extLst>
              <a:ext uri="{FF2B5EF4-FFF2-40B4-BE49-F238E27FC236}">
                <a16:creationId xmlns:a16="http://schemas.microsoft.com/office/drawing/2014/main" id="{CFC49EB0-B105-2A4D-B562-F6AA81F07D35}"/>
              </a:ext>
            </a:extLst>
          </p:cNvPr>
          <p:cNvGrpSpPr/>
          <p:nvPr/>
        </p:nvGrpSpPr>
        <p:grpSpPr>
          <a:xfrm>
            <a:off x="3118737" y="1915276"/>
            <a:ext cx="150692" cy="345179"/>
            <a:chOff x="1946324" y="4125162"/>
            <a:chExt cx="969964" cy="2007872"/>
          </a:xfrm>
        </p:grpSpPr>
        <p:sp>
          <p:nvSpPr>
            <p:cNvPr id="307" name="円/楕円 306">
              <a:extLst>
                <a:ext uri="{FF2B5EF4-FFF2-40B4-BE49-F238E27FC236}">
                  <a16:creationId xmlns:a16="http://schemas.microsoft.com/office/drawing/2014/main" id="{E31E3FED-3826-714E-B857-12CE9662A2D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フローチャート: 論理積ゲート 307">
              <a:extLst>
                <a:ext uri="{FF2B5EF4-FFF2-40B4-BE49-F238E27FC236}">
                  <a16:creationId xmlns:a16="http://schemas.microsoft.com/office/drawing/2014/main" id="{6FD47D14-8F4F-0044-94F5-DA7C1FE1C32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9" name="図形グループ 399">
            <a:extLst>
              <a:ext uri="{FF2B5EF4-FFF2-40B4-BE49-F238E27FC236}">
                <a16:creationId xmlns:a16="http://schemas.microsoft.com/office/drawing/2014/main" id="{ABA79A9F-B9B8-C942-8F92-5C53F24BAD47}"/>
              </a:ext>
            </a:extLst>
          </p:cNvPr>
          <p:cNvGrpSpPr/>
          <p:nvPr/>
        </p:nvGrpSpPr>
        <p:grpSpPr>
          <a:xfrm>
            <a:off x="6674583" y="1332329"/>
            <a:ext cx="370254" cy="367267"/>
            <a:chOff x="2667295" y="1059799"/>
            <a:chExt cx="681672" cy="722281"/>
          </a:xfrm>
        </p:grpSpPr>
        <p:sp>
          <p:nvSpPr>
            <p:cNvPr id="310" name="角丸四角形 309">
              <a:extLst>
                <a:ext uri="{FF2B5EF4-FFF2-40B4-BE49-F238E27FC236}">
                  <a16:creationId xmlns:a16="http://schemas.microsoft.com/office/drawing/2014/main" id="{47B68148-DBEE-2049-92A3-4C25679EB27D}"/>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11" name="図 310">
              <a:extLst>
                <a:ext uri="{FF2B5EF4-FFF2-40B4-BE49-F238E27FC236}">
                  <a16:creationId xmlns:a16="http://schemas.microsoft.com/office/drawing/2014/main" id="{C02D835B-3FAE-F149-AE10-FCAA7B9640A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312" name="図形グループ 402">
            <a:extLst>
              <a:ext uri="{FF2B5EF4-FFF2-40B4-BE49-F238E27FC236}">
                <a16:creationId xmlns:a16="http://schemas.microsoft.com/office/drawing/2014/main" id="{588961AB-1214-D94A-B146-F899DDC06B0F}"/>
              </a:ext>
            </a:extLst>
          </p:cNvPr>
          <p:cNvGrpSpPr/>
          <p:nvPr/>
        </p:nvGrpSpPr>
        <p:grpSpPr>
          <a:xfrm>
            <a:off x="6769856" y="1412647"/>
            <a:ext cx="150692" cy="345180"/>
            <a:chOff x="360577" y="6805427"/>
            <a:chExt cx="969965" cy="2007877"/>
          </a:xfrm>
        </p:grpSpPr>
        <p:sp>
          <p:nvSpPr>
            <p:cNvPr id="313" name="円/楕円 312">
              <a:extLst>
                <a:ext uri="{FF2B5EF4-FFF2-40B4-BE49-F238E27FC236}">
                  <a16:creationId xmlns:a16="http://schemas.microsoft.com/office/drawing/2014/main" id="{689C3A24-462C-6E40-BBA4-80EDDCAE4698}"/>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フローチャート: 論理積ゲート 313">
              <a:extLst>
                <a:ext uri="{FF2B5EF4-FFF2-40B4-BE49-F238E27FC236}">
                  <a16:creationId xmlns:a16="http://schemas.microsoft.com/office/drawing/2014/main" id="{400BD15E-D729-034C-9839-599AA4956C23}"/>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5" name="フローチャート: 磁気ディスク 314">
            <a:extLst>
              <a:ext uri="{FF2B5EF4-FFF2-40B4-BE49-F238E27FC236}">
                <a16:creationId xmlns:a16="http://schemas.microsoft.com/office/drawing/2014/main" id="{31F47530-6269-1D45-A040-2FD34D524260}"/>
              </a:ext>
            </a:extLst>
          </p:cNvPr>
          <p:cNvSpPr/>
          <p:nvPr/>
        </p:nvSpPr>
        <p:spPr>
          <a:xfrm>
            <a:off x="6365301" y="2294025"/>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0" name="三角形 319">
            <a:extLst>
              <a:ext uri="{FF2B5EF4-FFF2-40B4-BE49-F238E27FC236}">
                <a16:creationId xmlns:a16="http://schemas.microsoft.com/office/drawing/2014/main" id="{2F15BD46-FD6D-9443-8D83-8C3DFCE40FCB}"/>
              </a:ext>
            </a:extLst>
          </p:cNvPr>
          <p:cNvSpPr/>
          <p:nvPr/>
        </p:nvSpPr>
        <p:spPr>
          <a:xfrm>
            <a:off x="1791838" y="2760897"/>
            <a:ext cx="5556953" cy="1756897"/>
          </a:xfrm>
          <a:prstGeom prst="triangle">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1" name="三角形 320">
            <a:extLst>
              <a:ext uri="{FF2B5EF4-FFF2-40B4-BE49-F238E27FC236}">
                <a16:creationId xmlns:a16="http://schemas.microsoft.com/office/drawing/2014/main" id="{53EFEC8A-AA4F-F142-88A5-DB5235975D0D}"/>
              </a:ext>
            </a:extLst>
          </p:cNvPr>
          <p:cNvSpPr/>
          <p:nvPr/>
        </p:nvSpPr>
        <p:spPr>
          <a:xfrm>
            <a:off x="1795209" y="2760896"/>
            <a:ext cx="5556953" cy="1756897"/>
          </a:xfrm>
          <a:prstGeom prst="triangle">
            <a:avLst>
              <a:gd name="adj" fmla="val 16452"/>
            </a:avLst>
          </a:prstGeom>
          <a:solidFill>
            <a:srgbClr val="FF6666">
              <a:alpha val="2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三角形 321">
            <a:extLst>
              <a:ext uri="{FF2B5EF4-FFF2-40B4-BE49-F238E27FC236}">
                <a16:creationId xmlns:a16="http://schemas.microsoft.com/office/drawing/2014/main" id="{13101DC9-E575-BE4E-A424-D07F47E9F43F}"/>
              </a:ext>
            </a:extLst>
          </p:cNvPr>
          <p:cNvSpPr/>
          <p:nvPr/>
        </p:nvSpPr>
        <p:spPr>
          <a:xfrm>
            <a:off x="1787383" y="2766122"/>
            <a:ext cx="5556953" cy="1756897"/>
          </a:xfrm>
          <a:prstGeom prst="triangle">
            <a:avLst>
              <a:gd name="adj" fmla="val 83865"/>
            </a:avLst>
          </a:prstGeom>
          <a:solidFill>
            <a:srgbClr val="FF6666">
              <a:alpha val="3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962219BA-FA96-2C49-B569-0C97AE6731BD}"/>
              </a:ext>
            </a:extLst>
          </p:cNvPr>
          <p:cNvSpPr/>
          <p:nvPr/>
        </p:nvSpPr>
        <p:spPr>
          <a:xfrm>
            <a:off x="1791838" y="3078025"/>
            <a:ext cx="5560324" cy="1186708"/>
          </a:xfrm>
          <a:prstGeom prst="rect">
            <a:avLst/>
          </a:prstGeom>
          <a:solidFill>
            <a:srgbClr val="E46C0A">
              <a:alpha val="6196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テキスト ボックス 315">
            <a:extLst>
              <a:ext uri="{FF2B5EF4-FFF2-40B4-BE49-F238E27FC236}">
                <a16:creationId xmlns:a16="http://schemas.microsoft.com/office/drawing/2014/main" id="{2153C062-582E-F643-8F16-0EFF777462AF}"/>
              </a:ext>
            </a:extLst>
          </p:cNvPr>
          <p:cNvSpPr txBox="1"/>
          <p:nvPr/>
        </p:nvSpPr>
        <p:spPr>
          <a:xfrm>
            <a:off x="4077873" y="3117215"/>
            <a:ext cx="954107" cy="400110"/>
          </a:xfrm>
          <a:prstGeom prst="rect">
            <a:avLst/>
          </a:prstGeom>
          <a:noFill/>
        </p:spPr>
        <p:txBody>
          <a:bodyPr wrap="none" rtlCol="0">
            <a:spAutoFit/>
          </a:bodyPr>
          <a:lstStyle/>
          <a:p>
            <a:r>
              <a:rPr lang="ja-JP" altLang="en-US" sz="2000" b="1">
                <a:solidFill>
                  <a:schemeClr val="bg1"/>
                </a:solidFill>
                <a:latin typeface="Meiryo" charset="-128"/>
                <a:ea typeface="Meiryo" charset="-128"/>
                <a:cs typeface="Meiryo" charset="-128"/>
              </a:rPr>
              <a:t>仮想化</a:t>
            </a:r>
            <a:endParaRPr kumimoji="1" lang="ja-JP" altLang="en-US" sz="2000" b="1" dirty="0">
              <a:solidFill>
                <a:schemeClr val="bg1"/>
              </a:solidFill>
              <a:latin typeface="Meiryo" charset="-128"/>
              <a:ea typeface="Meiryo" charset="-128"/>
              <a:cs typeface="Meiryo" charset="-128"/>
            </a:endParaRPr>
          </a:p>
        </p:txBody>
      </p:sp>
      <p:sp>
        <p:nvSpPr>
          <p:cNvPr id="324" name="テキスト ボックス 323">
            <a:extLst>
              <a:ext uri="{FF2B5EF4-FFF2-40B4-BE49-F238E27FC236}">
                <a16:creationId xmlns:a16="http://schemas.microsoft.com/office/drawing/2014/main" id="{804F2325-CCC1-BE43-A2CC-054293875989}"/>
              </a:ext>
            </a:extLst>
          </p:cNvPr>
          <p:cNvSpPr txBox="1"/>
          <p:nvPr/>
        </p:nvSpPr>
        <p:spPr>
          <a:xfrm>
            <a:off x="281582" y="3301948"/>
            <a:ext cx="1505801" cy="738664"/>
          </a:xfrm>
          <a:prstGeom prst="rect">
            <a:avLst/>
          </a:prstGeom>
          <a:noFill/>
        </p:spPr>
        <p:txBody>
          <a:bodyPr wrap="square" rtlCol="0">
            <a:spAutoFit/>
          </a:bodyPr>
          <a:lstStyle/>
          <a:p>
            <a:r>
              <a:rPr kumimoji="1" lang="ja-JP" altLang="en-US" sz="1400" b="1">
                <a:solidFill>
                  <a:schemeClr val="accent6">
                    <a:lumMod val="75000"/>
                  </a:schemeClr>
                </a:solidFill>
                <a:latin typeface="Meiryo" panose="020B0604030504040204" pitchFamily="34" charset="-128"/>
                <a:ea typeface="Meiryo" panose="020B0604030504040204" pitchFamily="34" charset="-128"/>
              </a:rPr>
              <a:t>物理時実態</a:t>
            </a:r>
            <a:r>
              <a:rPr kumimoji="1" lang="ja-JP" altLang="en-US" sz="1400">
                <a:solidFill>
                  <a:schemeClr val="accent6">
                    <a:lumMod val="75000"/>
                  </a:schemeClr>
                </a:solidFill>
                <a:latin typeface="Meiryo" panose="020B0604030504040204" pitchFamily="34" charset="-128"/>
                <a:ea typeface="Meiryo" panose="020B0604030504040204" pitchFamily="34" charset="-128"/>
              </a:rPr>
              <a:t>から</a:t>
            </a:r>
            <a:r>
              <a:rPr kumimoji="1" lang="ja-JP" altLang="en-US" sz="1400" b="1">
                <a:solidFill>
                  <a:schemeClr val="accent6">
                    <a:lumMod val="75000"/>
                  </a:schemeClr>
                </a:solidFill>
                <a:latin typeface="Meiryo" panose="020B0604030504040204" pitchFamily="34" charset="-128"/>
                <a:ea typeface="Meiryo" panose="020B0604030504040204" pitchFamily="34" charset="-128"/>
              </a:rPr>
              <a:t>実質的な機能や性能</a:t>
            </a:r>
            <a:r>
              <a:rPr kumimoji="1" lang="ja-JP" altLang="en-US" sz="1400">
                <a:solidFill>
                  <a:schemeClr val="accent6">
                    <a:lumMod val="75000"/>
                  </a:schemeClr>
                </a:solidFill>
                <a:latin typeface="Meiryo" panose="020B0604030504040204" pitchFamily="34" charset="-128"/>
                <a:ea typeface="Meiryo" panose="020B0604030504040204" pitchFamily="34" charset="-128"/>
              </a:rPr>
              <a:t>を取り出す</a:t>
            </a:r>
            <a:endParaRPr lang="en-US" altLang="ja-JP" sz="1400" dirty="0">
              <a:solidFill>
                <a:schemeClr val="accent6">
                  <a:lumMod val="75000"/>
                </a:schemeClr>
              </a:solidFill>
              <a:latin typeface="Meiryo" panose="020B0604030504040204" pitchFamily="34" charset="-128"/>
              <a:ea typeface="Meiryo" panose="020B0604030504040204" pitchFamily="34" charset="-128"/>
            </a:endParaRPr>
          </a:p>
        </p:txBody>
      </p:sp>
      <p:sp>
        <p:nvSpPr>
          <p:cNvPr id="325" name="テキスト ボックス 324">
            <a:extLst>
              <a:ext uri="{FF2B5EF4-FFF2-40B4-BE49-F238E27FC236}">
                <a16:creationId xmlns:a16="http://schemas.microsoft.com/office/drawing/2014/main" id="{5575F059-6F63-414C-AFDC-C4876A1E5487}"/>
              </a:ext>
            </a:extLst>
          </p:cNvPr>
          <p:cNvSpPr txBox="1"/>
          <p:nvPr/>
        </p:nvSpPr>
        <p:spPr>
          <a:xfrm>
            <a:off x="281582" y="1500698"/>
            <a:ext cx="1505801" cy="854080"/>
          </a:xfrm>
          <a:prstGeom prst="rect">
            <a:avLst/>
          </a:prstGeom>
          <a:noFill/>
        </p:spPr>
        <p:txBody>
          <a:bodyPr wrap="square" rtlCol="0">
            <a:spAutoFit/>
          </a:bodyPr>
          <a:lstStyle/>
          <a:p>
            <a:r>
              <a:rPr kumimoji="1" lang="ja-JP" altLang="en-US" b="1">
                <a:solidFill>
                  <a:srgbClr val="0070C0"/>
                </a:solidFill>
                <a:latin typeface="Meiryo" panose="020B0604030504040204" pitchFamily="34" charset="-128"/>
                <a:ea typeface="Meiryo" panose="020B0604030504040204" pitchFamily="34" charset="-128"/>
              </a:rPr>
              <a:t>実質的機能</a:t>
            </a:r>
            <a:endParaRPr kumimoji="1" lang="en-US" altLang="ja-JP" b="1" dirty="0">
              <a:solidFill>
                <a:srgbClr val="0070C0"/>
              </a:solidFill>
              <a:latin typeface="Meiryo" panose="020B0604030504040204" pitchFamily="34" charset="-128"/>
              <a:ea typeface="Meiryo" panose="020B0604030504040204" pitchFamily="34" charset="-128"/>
            </a:endParaRPr>
          </a:p>
          <a:p>
            <a:r>
              <a:rPr kumimoji="1" lang="ja-JP" altLang="en-US" sz="1050">
                <a:solidFill>
                  <a:srgbClr val="0070C0"/>
                </a:solidFill>
                <a:latin typeface="Meiryo" panose="020B0604030504040204" pitchFamily="34" charset="-128"/>
                <a:ea typeface="Meiryo" panose="020B0604030504040204" pitchFamily="34" charset="-128"/>
              </a:rPr>
              <a:t>使用目的に応じて必要とされるシステムを調達・構成する。</a:t>
            </a:r>
            <a:endParaRPr lang="en-US" altLang="ja-JP" sz="1050" dirty="0">
              <a:solidFill>
                <a:srgbClr val="0070C0"/>
              </a:solidFill>
              <a:latin typeface="Meiryo" panose="020B0604030504040204" pitchFamily="34" charset="-128"/>
              <a:ea typeface="Meiryo" panose="020B0604030504040204" pitchFamily="34" charset="-128"/>
            </a:endParaRPr>
          </a:p>
        </p:txBody>
      </p:sp>
      <p:sp>
        <p:nvSpPr>
          <p:cNvPr id="327" name="テキスト ボックス 326">
            <a:extLst>
              <a:ext uri="{FF2B5EF4-FFF2-40B4-BE49-F238E27FC236}">
                <a16:creationId xmlns:a16="http://schemas.microsoft.com/office/drawing/2014/main" id="{D4F26256-54A2-1A4A-ADE9-18C6E2CC3136}"/>
              </a:ext>
            </a:extLst>
          </p:cNvPr>
          <p:cNvSpPr txBox="1"/>
          <p:nvPr/>
        </p:nvSpPr>
        <p:spPr>
          <a:xfrm>
            <a:off x="7411389" y="1500698"/>
            <a:ext cx="1576055" cy="1015663"/>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物理的な設置・据え付け作業を必要とせず、ソフトウエアの設定だけで、必要とするシステム構成を調達･変更できる。</a:t>
            </a:r>
          </a:p>
        </p:txBody>
      </p:sp>
      <p:sp>
        <p:nvSpPr>
          <p:cNvPr id="329" name="テキスト ボックス 328">
            <a:extLst>
              <a:ext uri="{FF2B5EF4-FFF2-40B4-BE49-F238E27FC236}">
                <a16:creationId xmlns:a16="http://schemas.microsoft.com/office/drawing/2014/main" id="{70067453-AC82-3D48-B882-37521DBA8975}"/>
              </a:ext>
            </a:extLst>
          </p:cNvPr>
          <p:cNvSpPr txBox="1"/>
          <p:nvPr/>
        </p:nvSpPr>
        <p:spPr>
          <a:xfrm>
            <a:off x="7411389" y="1274263"/>
            <a:ext cx="1576055" cy="276999"/>
          </a:xfrm>
          <a:prstGeom prst="rect">
            <a:avLst/>
          </a:prstGeom>
          <a:noFill/>
        </p:spPr>
        <p:txBody>
          <a:bodyPr wrap="square" rtlCol="0">
            <a:spAutoFit/>
          </a:bodyPr>
          <a:lstStyle/>
          <a:p>
            <a:pPr algn="ctr"/>
            <a:r>
              <a:rPr kumimoji="1" lang="ja-JP" altLang="en-US" sz="1200" b="1">
                <a:solidFill>
                  <a:srgbClr val="0432FF"/>
                </a:solidFill>
                <a:latin typeface="Meiryo" panose="020B0604030504040204" pitchFamily="34" charset="-128"/>
                <a:ea typeface="Meiryo" panose="020B0604030504040204" pitchFamily="34" charset="-128"/>
              </a:rPr>
              <a:t>柔軟性とスピード</a:t>
            </a:r>
          </a:p>
        </p:txBody>
      </p:sp>
      <p:sp>
        <p:nvSpPr>
          <p:cNvPr id="252" name="正方形/長方形 251">
            <a:extLst>
              <a:ext uri="{FF2B5EF4-FFF2-40B4-BE49-F238E27FC236}">
                <a16:creationId xmlns:a16="http://schemas.microsoft.com/office/drawing/2014/main" id="{83CF91A8-6225-FB45-B833-79AAA9CEED31}"/>
              </a:ext>
            </a:extLst>
          </p:cNvPr>
          <p:cNvSpPr/>
          <p:nvPr/>
        </p:nvSpPr>
        <p:spPr>
          <a:xfrm>
            <a:off x="1784012" y="4524543"/>
            <a:ext cx="5560324" cy="179491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53" name="図形グループ 98">
            <a:extLst>
              <a:ext uri="{FF2B5EF4-FFF2-40B4-BE49-F238E27FC236}">
                <a16:creationId xmlns:a16="http://schemas.microsoft.com/office/drawing/2014/main" id="{9651BA07-59D3-5249-946E-F716F869E854}"/>
              </a:ext>
            </a:extLst>
          </p:cNvPr>
          <p:cNvGrpSpPr/>
          <p:nvPr/>
        </p:nvGrpSpPr>
        <p:grpSpPr>
          <a:xfrm>
            <a:off x="2517769" y="5142466"/>
            <a:ext cx="317500" cy="157483"/>
            <a:chOff x="6769100" y="1390650"/>
            <a:chExt cx="317500" cy="157483"/>
          </a:xfrm>
        </p:grpSpPr>
        <p:sp>
          <p:nvSpPr>
            <p:cNvPr id="262" name="正方形/長方形 261">
              <a:extLst>
                <a:ext uri="{FF2B5EF4-FFF2-40B4-BE49-F238E27FC236}">
                  <a16:creationId xmlns:a16="http://schemas.microsoft.com/office/drawing/2014/main" id="{7A235193-6441-1D4F-A3E9-BE4F4C4316E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円/楕円 262">
              <a:extLst>
                <a:ext uri="{FF2B5EF4-FFF2-40B4-BE49-F238E27FC236}">
                  <a16:creationId xmlns:a16="http://schemas.microsoft.com/office/drawing/2014/main" id="{77E6C3DD-733D-AB40-814C-956F75930CC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4" name="直線コネクタ 263">
              <a:extLst>
                <a:ext uri="{FF2B5EF4-FFF2-40B4-BE49-F238E27FC236}">
                  <a16:creationId xmlns:a16="http://schemas.microsoft.com/office/drawing/2014/main" id="{3E0FFDC9-3760-F248-85DB-1D78C23479C8}"/>
                </a:ext>
              </a:extLst>
            </p:cNvPr>
            <p:cNvCxnSpPr>
              <a:stCxn id="263" idx="6"/>
              <a:endCxn id="2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5" name="図形グループ 102">
            <a:extLst>
              <a:ext uri="{FF2B5EF4-FFF2-40B4-BE49-F238E27FC236}">
                <a16:creationId xmlns:a16="http://schemas.microsoft.com/office/drawing/2014/main" id="{85513CCA-4309-6D4F-A49E-12E01A41F3DA}"/>
              </a:ext>
            </a:extLst>
          </p:cNvPr>
          <p:cNvGrpSpPr/>
          <p:nvPr/>
        </p:nvGrpSpPr>
        <p:grpSpPr>
          <a:xfrm>
            <a:off x="2517769" y="5335928"/>
            <a:ext cx="317500" cy="157483"/>
            <a:chOff x="6769100" y="1390650"/>
            <a:chExt cx="317500" cy="157483"/>
          </a:xfrm>
        </p:grpSpPr>
        <p:sp>
          <p:nvSpPr>
            <p:cNvPr id="266" name="正方形/長方形 265">
              <a:extLst>
                <a:ext uri="{FF2B5EF4-FFF2-40B4-BE49-F238E27FC236}">
                  <a16:creationId xmlns:a16="http://schemas.microsoft.com/office/drawing/2014/main" id="{714F4EF6-C04E-C54C-8703-848860C82E0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円/楕円 266">
              <a:extLst>
                <a:ext uri="{FF2B5EF4-FFF2-40B4-BE49-F238E27FC236}">
                  <a16:creationId xmlns:a16="http://schemas.microsoft.com/office/drawing/2014/main" id="{3B54BBAA-2F99-9346-B277-A58E098F6135}"/>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8" name="直線コネクタ 267">
              <a:extLst>
                <a:ext uri="{FF2B5EF4-FFF2-40B4-BE49-F238E27FC236}">
                  <a16:creationId xmlns:a16="http://schemas.microsoft.com/office/drawing/2014/main" id="{0BE9853F-1C65-C341-B262-6988AC966D17}"/>
                </a:ext>
              </a:extLst>
            </p:cNvPr>
            <p:cNvCxnSpPr>
              <a:stCxn id="267" idx="6"/>
              <a:endCxn id="2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9" name="図形グループ 106">
            <a:extLst>
              <a:ext uri="{FF2B5EF4-FFF2-40B4-BE49-F238E27FC236}">
                <a16:creationId xmlns:a16="http://schemas.microsoft.com/office/drawing/2014/main" id="{3C4D8E9F-DD21-0B4F-88E9-6538FFA60975}"/>
              </a:ext>
            </a:extLst>
          </p:cNvPr>
          <p:cNvGrpSpPr/>
          <p:nvPr/>
        </p:nvGrpSpPr>
        <p:grpSpPr>
          <a:xfrm>
            <a:off x="2517769" y="5517521"/>
            <a:ext cx="317500" cy="157483"/>
            <a:chOff x="6769100" y="1390650"/>
            <a:chExt cx="317500" cy="157483"/>
          </a:xfrm>
        </p:grpSpPr>
        <p:sp>
          <p:nvSpPr>
            <p:cNvPr id="271" name="正方形/長方形 270">
              <a:extLst>
                <a:ext uri="{FF2B5EF4-FFF2-40B4-BE49-F238E27FC236}">
                  <a16:creationId xmlns:a16="http://schemas.microsoft.com/office/drawing/2014/main" id="{B261A43A-2416-9942-9D89-9EA21B00B2A9}"/>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円/楕円 316">
              <a:extLst>
                <a:ext uri="{FF2B5EF4-FFF2-40B4-BE49-F238E27FC236}">
                  <a16:creationId xmlns:a16="http://schemas.microsoft.com/office/drawing/2014/main" id="{4CEAC21A-FC64-734E-A37D-168AC40B4C4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8" name="直線コネクタ 317">
              <a:extLst>
                <a:ext uri="{FF2B5EF4-FFF2-40B4-BE49-F238E27FC236}">
                  <a16:creationId xmlns:a16="http://schemas.microsoft.com/office/drawing/2014/main" id="{BCD5AD27-4A58-BF4B-9AC4-82B3252E2964}"/>
                </a:ext>
              </a:extLst>
            </p:cNvPr>
            <p:cNvCxnSpPr>
              <a:stCxn id="317" idx="6"/>
              <a:endCxn id="2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9" name="図形グループ 114">
            <a:extLst>
              <a:ext uri="{FF2B5EF4-FFF2-40B4-BE49-F238E27FC236}">
                <a16:creationId xmlns:a16="http://schemas.microsoft.com/office/drawing/2014/main" id="{465901C4-748F-264E-B940-A949DE60FD94}"/>
              </a:ext>
            </a:extLst>
          </p:cNvPr>
          <p:cNvGrpSpPr/>
          <p:nvPr/>
        </p:nvGrpSpPr>
        <p:grpSpPr>
          <a:xfrm>
            <a:off x="2517769" y="5693209"/>
            <a:ext cx="317500" cy="157483"/>
            <a:chOff x="6769100" y="1390650"/>
            <a:chExt cx="317500" cy="157483"/>
          </a:xfrm>
        </p:grpSpPr>
        <p:sp>
          <p:nvSpPr>
            <p:cNvPr id="333" name="正方形/長方形 332">
              <a:extLst>
                <a:ext uri="{FF2B5EF4-FFF2-40B4-BE49-F238E27FC236}">
                  <a16:creationId xmlns:a16="http://schemas.microsoft.com/office/drawing/2014/main" id="{420FBB9A-821C-364E-BF6C-1C4530F98BD5}"/>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4" name="円/楕円 333">
              <a:extLst>
                <a:ext uri="{FF2B5EF4-FFF2-40B4-BE49-F238E27FC236}">
                  <a16:creationId xmlns:a16="http://schemas.microsoft.com/office/drawing/2014/main" id="{4378E243-8B47-254A-8F51-467140D37E4C}"/>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5" name="直線コネクタ 334">
              <a:extLst>
                <a:ext uri="{FF2B5EF4-FFF2-40B4-BE49-F238E27FC236}">
                  <a16:creationId xmlns:a16="http://schemas.microsoft.com/office/drawing/2014/main" id="{73677D22-6ED8-FF49-B266-7E8F7AFB0BDF}"/>
                </a:ext>
              </a:extLst>
            </p:cNvPr>
            <p:cNvCxnSpPr>
              <a:stCxn id="334" idx="6"/>
              <a:endCxn id="3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6" name="図形グループ 118">
            <a:extLst>
              <a:ext uri="{FF2B5EF4-FFF2-40B4-BE49-F238E27FC236}">
                <a16:creationId xmlns:a16="http://schemas.microsoft.com/office/drawing/2014/main" id="{B651894A-3308-2C4E-BFCF-D0C66E8DFA90}"/>
              </a:ext>
            </a:extLst>
          </p:cNvPr>
          <p:cNvGrpSpPr/>
          <p:nvPr/>
        </p:nvGrpSpPr>
        <p:grpSpPr>
          <a:xfrm>
            <a:off x="2869335" y="5145384"/>
            <a:ext cx="317500" cy="157483"/>
            <a:chOff x="6769100" y="1390650"/>
            <a:chExt cx="317500" cy="157483"/>
          </a:xfrm>
        </p:grpSpPr>
        <p:sp>
          <p:nvSpPr>
            <p:cNvPr id="337" name="正方形/長方形 336">
              <a:extLst>
                <a:ext uri="{FF2B5EF4-FFF2-40B4-BE49-F238E27FC236}">
                  <a16:creationId xmlns:a16="http://schemas.microsoft.com/office/drawing/2014/main" id="{B50841A7-A5E3-7340-9295-2778D215359A}"/>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円/楕円 337">
              <a:extLst>
                <a:ext uri="{FF2B5EF4-FFF2-40B4-BE49-F238E27FC236}">
                  <a16:creationId xmlns:a16="http://schemas.microsoft.com/office/drawing/2014/main" id="{C5414A9A-1E07-1046-B510-C002FE37CFA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9" name="直線コネクタ 338">
              <a:extLst>
                <a:ext uri="{FF2B5EF4-FFF2-40B4-BE49-F238E27FC236}">
                  <a16:creationId xmlns:a16="http://schemas.microsoft.com/office/drawing/2014/main" id="{F24146D4-72B6-3B49-8EDD-2008C1D8D24E}"/>
                </a:ext>
              </a:extLst>
            </p:cNvPr>
            <p:cNvCxnSpPr>
              <a:stCxn id="338" idx="6"/>
              <a:endCxn id="3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0" name="図形グループ 122">
            <a:extLst>
              <a:ext uri="{FF2B5EF4-FFF2-40B4-BE49-F238E27FC236}">
                <a16:creationId xmlns:a16="http://schemas.microsoft.com/office/drawing/2014/main" id="{7538EEA9-7212-B543-AAAB-737242A9D562}"/>
              </a:ext>
            </a:extLst>
          </p:cNvPr>
          <p:cNvGrpSpPr/>
          <p:nvPr/>
        </p:nvGrpSpPr>
        <p:grpSpPr>
          <a:xfrm>
            <a:off x="2869335" y="5338846"/>
            <a:ext cx="317500" cy="157483"/>
            <a:chOff x="6769100" y="1390650"/>
            <a:chExt cx="317500" cy="157483"/>
          </a:xfrm>
        </p:grpSpPr>
        <p:sp>
          <p:nvSpPr>
            <p:cNvPr id="341" name="正方形/長方形 340">
              <a:extLst>
                <a:ext uri="{FF2B5EF4-FFF2-40B4-BE49-F238E27FC236}">
                  <a16:creationId xmlns:a16="http://schemas.microsoft.com/office/drawing/2014/main" id="{BAE592F3-4B64-754C-B8DC-E11F1DD3B08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2" name="円/楕円 341">
              <a:extLst>
                <a:ext uri="{FF2B5EF4-FFF2-40B4-BE49-F238E27FC236}">
                  <a16:creationId xmlns:a16="http://schemas.microsoft.com/office/drawing/2014/main" id="{00D2F34D-0117-3E4B-A2A7-903339D6F4CD}"/>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3" name="直線コネクタ 342">
              <a:extLst>
                <a:ext uri="{FF2B5EF4-FFF2-40B4-BE49-F238E27FC236}">
                  <a16:creationId xmlns:a16="http://schemas.microsoft.com/office/drawing/2014/main" id="{45BCFFF5-A5F2-3C44-AE6E-15D15C943927}"/>
                </a:ext>
              </a:extLst>
            </p:cNvPr>
            <p:cNvCxnSpPr>
              <a:stCxn id="342" idx="6"/>
              <a:endCxn id="3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4" name="図形グループ 126">
            <a:extLst>
              <a:ext uri="{FF2B5EF4-FFF2-40B4-BE49-F238E27FC236}">
                <a16:creationId xmlns:a16="http://schemas.microsoft.com/office/drawing/2014/main" id="{4839DEF4-C4FC-ED47-AE78-8D2A261732E0}"/>
              </a:ext>
            </a:extLst>
          </p:cNvPr>
          <p:cNvGrpSpPr/>
          <p:nvPr/>
        </p:nvGrpSpPr>
        <p:grpSpPr>
          <a:xfrm>
            <a:off x="2869335" y="5520439"/>
            <a:ext cx="317500" cy="157483"/>
            <a:chOff x="6769100" y="1390650"/>
            <a:chExt cx="317500" cy="157483"/>
          </a:xfrm>
        </p:grpSpPr>
        <p:sp>
          <p:nvSpPr>
            <p:cNvPr id="345" name="正方形/長方形 344">
              <a:extLst>
                <a:ext uri="{FF2B5EF4-FFF2-40B4-BE49-F238E27FC236}">
                  <a16:creationId xmlns:a16="http://schemas.microsoft.com/office/drawing/2014/main" id="{CF75317C-A4FF-3A42-AF7E-AF78664AA2C3}"/>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円/楕円 345">
              <a:extLst>
                <a:ext uri="{FF2B5EF4-FFF2-40B4-BE49-F238E27FC236}">
                  <a16:creationId xmlns:a16="http://schemas.microsoft.com/office/drawing/2014/main" id="{FB0D6F6B-52E2-B548-860D-C94E3A30CCF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7" name="直線コネクタ 346">
              <a:extLst>
                <a:ext uri="{FF2B5EF4-FFF2-40B4-BE49-F238E27FC236}">
                  <a16:creationId xmlns:a16="http://schemas.microsoft.com/office/drawing/2014/main" id="{01FD2B83-F816-534B-8E23-CFF14BE11275}"/>
                </a:ext>
              </a:extLst>
            </p:cNvPr>
            <p:cNvCxnSpPr>
              <a:stCxn id="346" idx="6"/>
              <a:endCxn id="3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8" name="図形グループ 134">
            <a:extLst>
              <a:ext uri="{FF2B5EF4-FFF2-40B4-BE49-F238E27FC236}">
                <a16:creationId xmlns:a16="http://schemas.microsoft.com/office/drawing/2014/main" id="{C810AE92-0315-8D45-8833-3346F20F192F}"/>
              </a:ext>
            </a:extLst>
          </p:cNvPr>
          <p:cNvGrpSpPr/>
          <p:nvPr/>
        </p:nvGrpSpPr>
        <p:grpSpPr>
          <a:xfrm>
            <a:off x="2869335" y="5696127"/>
            <a:ext cx="317500" cy="157483"/>
            <a:chOff x="6769100" y="1390650"/>
            <a:chExt cx="317500" cy="157483"/>
          </a:xfrm>
        </p:grpSpPr>
        <p:sp>
          <p:nvSpPr>
            <p:cNvPr id="349" name="正方形/長方形 348">
              <a:extLst>
                <a:ext uri="{FF2B5EF4-FFF2-40B4-BE49-F238E27FC236}">
                  <a16:creationId xmlns:a16="http://schemas.microsoft.com/office/drawing/2014/main" id="{C906E89E-9E39-4242-AC60-12DF84A6CB28}"/>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円/楕円 349">
              <a:extLst>
                <a:ext uri="{FF2B5EF4-FFF2-40B4-BE49-F238E27FC236}">
                  <a16:creationId xmlns:a16="http://schemas.microsoft.com/office/drawing/2014/main" id="{B172F399-8050-2846-B089-DE341D968D9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1" name="直線コネクタ 350">
              <a:extLst>
                <a:ext uri="{FF2B5EF4-FFF2-40B4-BE49-F238E27FC236}">
                  <a16:creationId xmlns:a16="http://schemas.microsoft.com/office/drawing/2014/main" id="{A081C047-E914-CF49-A640-BC97E8D87A6C}"/>
                </a:ext>
              </a:extLst>
            </p:cNvPr>
            <p:cNvCxnSpPr>
              <a:stCxn id="350" idx="6"/>
              <a:endCxn id="3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2" name="図形グループ 138">
            <a:extLst>
              <a:ext uri="{FF2B5EF4-FFF2-40B4-BE49-F238E27FC236}">
                <a16:creationId xmlns:a16="http://schemas.microsoft.com/office/drawing/2014/main" id="{3199F9E5-B3C1-694D-9F7D-4F92A2D9F4AB}"/>
              </a:ext>
            </a:extLst>
          </p:cNvPr>
          <p:cNvGrpSpPr/>
          <p:nvPr/>
        </p:nvGrpSpPr>
        <p:grpSpPr>
          <a:xfrm>
            <a:off x="3220749" y="5142466"/>
            <a:ext cx="317500" cy="157483"/>
            <a:chOff x="6769100" y="1390650"/>
            <a:chExt cx="317500" cy="157483"/>
          </a:xfrm>
        </p:grpSpPr>
        <p:sp>
          <p:nvSpPr>
            <p:cNvPr id="353" name="正方形/長方形 352">
              <a:extLst>
                <a:ext uri="{FF2B5EF4-FFF2-40B4-BE49-F238E27FC236}">
                  <a16:creationId xmlns:a16="http://schemas.microsoft.com/office/drawing/2014/main" id="{76421EC4-7F6B-1A47-B479-51C4ADE665CB}"/>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4" name="円/楕円 353">
              <a:extLst>
                <a:ext uri="{FF2B5EF4-FFF2-40B4-BE49-F238E27FC236}">
                  <a16:creationId xmlns:a16="http://schemas.microsoft.com/office/drawing/2014/main" id="{0C18071E-BD1B-EB4D-9930-36FD5B913203}"/>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5" name="直線コネクタ 354">
              <a:extLst>
                <a:ext uri="{FF2B5EF4-FFF2-40B4-BE49-F238E27FC236}">
                  <a16:creationId xmlns:a16="http://schemas.microsoft.com/office/drawing/2014/main" id="{64821029-B249-8145-AC76-4894C07A7E47}"/>
                </a:ext>
              </a:extLst>
            </p:cNvPr>
            <p:cNvCxnSpPr>
              <a:stCxn id="354" idx="6"/>
              <a:endCxn id="3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6" name="図形グループ 142">
            <a:extLst>
              <a:ext uri="{FF2B5EF4-FFF2-40B4-BE49-F238E27FC236}">
                <a16:creationId xmlns:a16="http://schemas.microsoft.com/office/drawing/2014/main" id="{BBA440DA-6770-4246-A70E-D00FEA8F4E89}"/>
              </a:ext>
            </a:extLst>
          </p:cNvPr>
          <p:cNvGrpSpPr/>
          <p:nvPr/>
        </p:nvGrpSpPr>
        <p:grpSpPr>
          <a:xfrm>
            <a:off x="3220749" y="5335928"/>
            <a:ext cx="317500" cy="157483"/>
            <a:chOff x="6769100" y="1390650"/>
            <a:chExt cx="317500" cy="157483"/>
          </a:xfrm>
        </p:grpSpPr>
        <p:sp>
          <p:nvSpPr>
            <p:cNvPr id="357" name="正方形/長方形 356">
              <a:extLst>
                <a:ext uri="{FF2B5EF4-FFF2-40B4-BE49-F238E27FC236}">
                  <a16:creationId xmlns:a16="http://schemas.microsoft.com/office/drawing/2014/main" id="{6830C9FF-D1FE-BB43-AA4A-82F763194622}"/>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円/楕円 357">
              <a:extLst>
                <a:ext uri="{FF2B5EF4-FFF2-40B4-BE49-F238E27FC236}">
                  <a16:creationId xmlns:a16="http://schemas.microsoft.com/office/drawing/2014/main" id="{0385722A-F987-8746-8E56-126980368C6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9" name="直線コネクタ 358">
              <a:extLst>
                <a:ext uri="{FF2B5EF4-FFF2-40B4-BE49-F238E27FC236}">
                  <a16:creationId xmlns:a16="http://schemas.microsoft.com/office/drawing/2014/main" id="{E352EBB3-6FA7-ED41-82A8-BCEBA6CD19AB}"/>
                </a:ext>
              </a:extLst>
            </p:cNvPr>
            <p:cNvCxnSpPr>
              <a:stCxn id="358" idx="6"/>
              <a:endCxn id="3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0" name="図形グループ 146">
            <a:extLst>
              <a:ext uri="{FF2B5EF4-FFF2-40B4-BE49-F238E27FC236}">
                <a16:creationId xmlns:a16="http://schemas.microsoft.com/office/drawing/2014/main" id="{C0EB1E5A-F78E-364D-8CBD-A3AB7D21D40D}"/>
              </a:ext>
            </a:extLst>
          </p:cNvPr>
          <p:cNvGrpSpPr/>
          <p:nvPr/>
        </p:nvGrpSpPr>
        <p:grpSpPr>
          <a:xfrm>
            <a:off x="3220749" y="5517521"/>
            <a:ext cx="317500" cy="157483"/>
            <a:chOff x="6769100" y="1390650"/>
            <a:chExt cx="317500" cy="157483"/>
          </a:xfrm>
        </p:grpSpPr>
        <p:sp>
          <p:nvSpPr>
            <p:cNvPr id="361" name="正方形/長方形 360">
              <a:extLst>
                <a:ext uri="{FF2B5EF4-FFF2-40B4-BE49-F238E27FC236}">
                  <a16:creationId xmlns:a16="http://schemas.microsoft.com/office/drawing/2014/main" id="{50BF04B3-08F5-7F4E-BE78-7F8B0C4FDD9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2" name="円/楕円 361">
              <a:extLst>
                <a:ext uri="{FF2B5EF4-FFF2-40B4-BE49-F238E27FC236}">
                  <a16:creationId xmlns:a16="http://schemas.microsoft.com/office/drawing/2014/main" id="{92EF56D8-E242-7740-B909-FC231134FA80}"/>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3" name="直線コネクタ 362">
              <a:extLst>
                <a:ext uri="{FF2B5EF4-FFF2-40B4-BE49-F238E27FC236}">
                  <a16:creationId xmlns:a16="http://schemas.microsoft.com/office/drawing/2014/main" id="{6C157705-3D61-4447-935C-ACBFD3B98CB5}"/>
                </a:ext>
              </a:extLst>
            </p:cNvPr>
            <p:cNvCxnSpPr>
              <a:stCxn id="362" idx="6"/>
              <a:endCxn id="3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4" name="図形グループ 154">
            <a:extLst>
              <a:ext uri="{FF2B5EF4-FFF2-40B4-BE49-F238E27FC236}">
                <a16:creationId xmlns:a16="http://schemas.microsoft.com/office/drawing/2014/main" id="{3AB40235-021D-F346-A8A7-BCE7FFE11110}"/>
              </a:ext>
            </a:extLst>
          </p:cNvPr>
          <p:cNvGrpSpPr/>
          <p:nvPr/>
        </p:nvGrpSpPr>
        <p:grpSpPr>
          <a:xfrm>
            <a:off x="3220749" y="5693209"/>
            <a:ext cx="317500" cy="157483"/>
            <a:chOff x="6769100" y="1390650"/>
            <a:chExt cx="317500" cy="157483"/>
          </a:xfrm>
        </p:grpSpPr>
        <p:sp>
          <p:nvSpPr>
            <p:cNvPr id="365" name="正方形/長方形 364">
              <a:extLst>
                <a:ext uri="{FF2B5EF4-FFF2-40B4-BE49-F238E27FC236}">
                  <a16:creationId xmlns:a16="http://schemas.microsoft.com/office/drawing/2014/main" id="{EC1639FB-BE16-1046-941B-FF944376D3D0}"/>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6" name="円/楕円 365">
              <a:extLst>
                <a:ext uri="{FF2B5EF4-FFF2-40B4-BE49-F238E27FC236}">
                  <a16:creationId xmlns:a16="http://schemas.microsoft.com/office/drawing/2014/main" id="{FC00C446-FB0C-AE49-8DBD-341DE6E298A4}"/>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7" name="直線コネクタ 366">
              <a:extLst>
                <a:ext uri="{FF2B5EF4-FFF2-40B4-BE49-F238E27FC236}">
                  <a16:creationId xmlns:a16="http://schemas.microsoft.com/office/drawing/2014/main" id="{77C267EB-D9AD-C44D-8AA3-41392DB76FD1}"/>
                </a:ext>
              </a:extLst>
            </p:cNvPr>
            <p:cNvCxnSpPr>
              <a:stCxn id="366" idx="6"/>
              <a:endCxn id="3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8" name="図形グループ 158">
            <a:extLst>
              <a:ext uri="{FF2B5EF4-FFF2-40B4-BE49-F238E27FC236}">
                <a16:creationId xmlns:a16="http://schemas.microsoft.com/office/drawing/2014/main" id="{029C1420-28E2-634B-86B4-D0F64C68D935}"/>
              </a:ext>
            </a:extLst>
          </p:cNvPr>
          <p:cNvGrpSpPr/>
          <p:nvPr/>
        </p:nvGrpSpPr>
        <p:grpSpPr>
          <a:xfrm>
            <a:off x="3570011" y="5142466"/>
            <a:ext cx="317500" cy="157483"/>
            <a:chOff x="6769100" y="1390650"/>
            <a:chExt cx="317500" cy="157483"/>
          </a:xfrm>
        </p:grpSpPr>
        <p:sp>
          <p:nvSpPr>
            <p:cNvPr id="369" name="正方形/長方形 368">
              <a:extLst>
                <a:ext uri="{FF2B5EF4-FFF2-40B4-BE49-F238E27FC236}">
                  <a16:creationId xmlns:a16="http://schemas.microsoft.com/office/drawing/2014/main" id="{C89FBA1E-46E9-2249-9A88-59FAA04B5B5F}"/>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円/楕円 369">
              <a:extLst>
                <a:ext uri="{FF2B5EF4-FFF2-40B4-BE49-F238E27FC236}">
                  <a16:creationId xmlns:a16="http://schemas.microsoft.com/office/drawing/2014/main" id="{89FB4AC4-23A6-CA46-A637-0D58ADF334A6}"/>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1" name="直線コネクタ 370">
              <a:extLst>
                <a:ext uri="{FF2B5EF4-FFF2-40B4-BE49-F238E27FC236}">
                  <a16:creationId xmlns:a16="http://schemas.microsoft.com/office/drawing/2014/main" id="{D4DF3AA1-2141-0442-9E37-3F5EED24BCA5}"/>
                </a:ext>
              </a:extLst>
            </p:cNvPr>
            <p:cNvCxnSpPr>
              <a:stCxn id="370" idx="6"/>
              <a:endCxn id="3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2" name="図形グループ 162">
            <a:extLst>
              <a:ext uri="{FF2B5EF4-FFF2-40B4-BE49-F238E27FC236}">
                <a16:creationId xmlns:a16="http://schemas.microsoft.com/office/drawing/2014/main" id="{CFE704C1-E334-7F47-997E-67FF50B7B70D}"/>
              </a:ext>
            </a:extLst>
          </p:cNvPr>
          <p:cNvGrpSpPr/>
          <p:nvPr/>
        </p:nvGrpSpPr>
        <p:grpSpPr>
          <a:xfrm>
            <a:off x="3570011" y="5335928"/>
            <a:ext cx="317500" cy="157483"/>
            <a:chOff x="6769100" y="1390650"/>
            <a:chExt cx="317500" cy="157483"/>
          </a:xfrm>
        </p:grpSpPr>
        <p:sp>
          <p:nvSpPr>
            <p:cNvPr id="373" name="正方形/長方形 372">
              <a:extLst>
                <a:ext uri="{FF2B5EF4-FFF2-40B4-BE49-F238E27FC236}">
                  <a16:creationId xmlns:a16="http://schemas.microsoft.com/office/drawing/2014/main" id="{4D078DE4-507F-AC45-8BFD-E1531161CB8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4" name="円/楕円 373">
              <a:extLst>
                <a:ext uri="{FF2B5EF4-FFF2-40B4-BE49-F238E27FC236}">
                  <a16:creationId xmlns:a16="http://schemas.microsoft.com/office/drawing/2014/main" id="{3508A2BE-1925-A947-BB57-36578B87DE89}"/>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5" name="直線コネクタ 374">
              <a:extLst>
                <a:ext uri="{FF2B5EF4-FFF2-40B4-BE49-F238E27FC236}">
                  <a16:creationId xmlns:a16="http://schemas.microsoft.com/office/drawing/2014/main" id="{848D6208-77DA-6C4E-B293-2C34271DF3D5}"/>
                </a:ext>
              </a:extLst>
            </p:cNvPr>
            <p:cNvCxnSpPr>
              <a:stCxn id="374" idx="6"/>
              <a:endCxn id="3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6" name="図形グループ 166">
            <a:extLst>
              <a:ext uri="{FF2B5EF4-FFF2-40B4-BE49-F238E27FC236}">
                <a16:creationId xmlns:a16="http://schemas.microsoft.com/office/drawing/2014/main" id="{18021EEE-F6AC-1948-851A-E89117265C44}"/>
              </a:ext>
            </a:extLst>
          </p:cNvPr>
          <p:cNvGrpSpPr/>
          <p:nvPr/>
        </p:nvGrpSpPr>
        <p:grpSpPr>
          <a:xfrm>
            <a:off x="3570011" y="5517521"/>
            <a:ext cx="317500" cy="157483"/>
            <a:chOff x="6769100" y="1390650"/>
            <a:chExt cx="317500" cy="157483"/>
          </a:xfrm>
        </p:grpSpPr>
        <p:sp>
          <p:nvSpPr>
            <p:cNvPr id="377" name="正方形/長方形 376">
              <a:extLst>
                <a:ext uri="{FF2B5EF4-FFF2-40B4-BE49-F238E27FC236}">
                  <a16:creationId xmlns:a16="http://schemas.microsoft.com/office/drawing/2014/main" id="{4936226E-E01C-8045-B47D-F3C2318642DC}"/>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a:extLst>
                <a:ext uri="{FF2B5EF4-FFF2-40B4-BE49-F238E27FC236}">
                  <a16:creationId xmlns:a16="http://schemas.microsoft.com/office/drawing/2014/main" id="{CAA0F6EE-3A78-3946-890C-B217721BC5EB}"/>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a:extLst>
                <a:ext uri="{FF2B5EF4-FFF2-40B4-BE49-F238E27FC236}">
                  <a16:creationId xmlns:a16="http://schemas.microsoft.com/office/drawing/2014/main" id="{970606CF-9B2B-6045-BCBC-76BF93A9058D}"/>
                </a:ext>
              </a:extLst>
            </p:cNvPr>
            <p:cNvCxnSpPr>
              <a:stCxn id="378" idx="6"/>
              <a:endCxn id="3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0" name="図形グループ 174">
            <a:extLst>
              <a:ext uri="{FF2B5EF4-FFF2-40B4-BE49-F238E27FC236}">
                <a16:creationId xmlns:a16="http://schemas.microsoft.com/office/drawing/2014/main" id="{1F66DB4C-764E-404B-B21C-F59F6EC51C7C}"/>
              </a:ext>
            </a:extLst>
          </p:cNvPr>
          <p:cNvGrpSpPr/>
          <p:nvPr/>
        </p:nvGrpSpPr>
        <p:grpSpPr>
          <a:xfrm>
            <a:off x="3570011" y="5693209"/>
            <a:ext cx="317500" cy="157483"/>
            <a:chOff x="6769100" y="1390650"/>
            <a:chExt cx="317500" cy="157483"/>
          </a:xfrm>
        </p:grpSpPr>
        <p:sp>
          <p:nvSpPr>
            <p:cNvPr id="381" name="正方形/長方形 380">
              <a:extLst>
                <a:ext uri="{FF2B5EF4-FFF2-40B4-BE49-F238E27FC236}">
                  <a16:creationId xmlns:a16="http://schemas.microsoft.com/office/drawing/2014/main" id="{E682591D-520C-2347-B166-8B15758EA5F1}"/>
                </a:ext>
              </a:extLst>
            </p:cNvPr>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円/楕円 381">
              <a:extLst>
                <a:ext uri="{FF2B5EF4-FFF2-40B4-BE49-F238E27FC236}">
                  <a16:creationId xmlns:a16="http://schemas.microsoft.com/office/drawing/2014/main" id="{48DEDA6A-6864-9A4C-8E23-1211A7BBEDC2}"/>
                </a:ext>
              </a:extLst>
            </p:cNvPr>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3" name="直線コネクタ 382">
              <a:extLst>
                <a:ext uri="{FF2B5EF4-FFF2-40B4-BE49-F238E27FC236}">
                  <a16:creationId xmlns:a16="http://schemas.microsoft.com/office/drawing/2014/main" id="{4EB0E173-ABCF-FD46-829B-9D73342ADE00}"/>
                </a:ext>
              </a:extLst>
            </p:cNvPr>
            <p:cNvCxnSpPr>
              <a:stCxn id="382" idx="6"/>
              <a:endCxn id="3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4" name="フローチャート: 磁気ディスク 383">
            <a:extLst>
              <a:ext uri="{FF2B5EF4-FFF2-40B4-BE49-F238E27FC236}">
                <a16:creationId xmlns:a16="http://schemas.microsoft.com/office/drawing/2014/main" id="{C475EAA8-7A73-9047-9EDE-2BDA2E8CC68A}"/>
              </a:ext>
            </a:extLst>
          </p:cNvPr>
          <p:cNvSpPr/>
          <p:nvPr/>
        </p:nvSpPr>
        <p:spPr>
          <a:xfrm>
            <a:off x="3946742"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5" name="フローチャート: 磁気ディスク 384">
            <a:extLst>
              <a:ext uri="{FF2B5EF4-FFF2-40B4-BE49-F238E27FC236}">
                <a16:creationId xmlns:a16="http://schemas.microsoft.com/office/drawing/2014/main" id="{72120975-CCE9-164B-8FAC-2EBE5684B514}"/>
              </a:ext>
            </a:extLst>
          </p:cNvPr>
          <p:cNvSpPr/>
          <p:nvPr/>
        </p:nvSpPr>
        <p:spPr>
          <a:xfrm>
            <a:off x="3946742"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6" name="フローチャート: 磁気ディスク 385">
            <a:extLst>
              <a:ext uri="{FF2B5EF4-FFF2-40B4-BE49-F238E27FC236}">
                <a16:creationId xmlns:a16="http://schemas.microsoft.com/office/drawing/2014/main" id="{B1CD7CBF-264D-204C-9D1D-BA039D0165CA}"/>
              </a:ext>
            </a:extLst>
          </p:cNvPr>
          <p:cNvSpPr/>
          <p:nvPr/>
        </p:nvSpPr>
        <p:spPr>
          <a:xfrm>
            <a:off x="3946742"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7" name="フローチャート: 磁気ディスク 386">
            <a:extLst>
              <a:ext uri="{FF2B5EF4-FFF2-40B4-BE49-F238E27FC236}">
                <a16:creationId xmlns:a16="http://schemas.microsoft.com/office/drawing/2014/main" id="{73EFFA9E-B2D3-8946-93D1-62F0FF6FF4D1}"/>
              </a:ext>
            </a:extLst>
          </p:cNvPr>
          <p:cNvSpPr/>
          <p:nvPr/>
        </p:nvSpPr>
        <p:spPr>
          <a:xfrm>
            <a:off x="4367601"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8" name="フローチャート: 磁気ディスク 387">
            <a:extLst>
              <a:ext uri="{FF2B5EF4-FFF2-40B4-BE49-F238E27FC236}">
                <a16:creationId xmlns:a16="http://schemas.microsoft.com/office/drawing/2014/main" id="{62E93EA5-B9C8-C443-A27E-D275220A6439}"/>
              </a:ext>
            </a:extLst>
          </p:cNvPr>
          <p:cNvSpPr/>
          <p:nvPr/>
        </p:nvSpPr>
        <p:spPr>
          <a:xfrm>
            <a:off x="4367601"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9" name="フローチャート: 磁気ディスク 388">
            <a:extLst>
              <a:ext uri="{FF2B5EF4-FFF2-40B4-BE49-F238E27FC236}">
                <a16:creationId xmlns:a16="http://schemas.microsoft.com/office/drawing/2014/main" id="{016276CD-2FDB-334D-85EA-E4D3CAD049E8}"/>
              </a:ext>
            </a:extLst>
          </p:cNvPr>
          <p:cNvSpPr/>
          <p:nvPr/>
        </p:nvSpPr>
        <p:spPr>
          <a:xfrm>
            <a:off x="4367601"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0" name="フローチャート: 磁気ディスク 389">
            <a:extLst>
              <a:ext uri="{FF2B5EF4-FFF2-40B4-BE49-F238E27FC236}">
                <a16:creationId xmlns:a16="http://schemas.microsoft.com/office/drawing/2014/main" id="{E246A85E-EA52-CD43-8B48-5B0E256CD572}"/>
              </a:ext>
            </a:extLst>
          </p:cNvPr>
          <p:cNvSpPr/>
          <p:nvPr/>
        </p:nvSpPr>
        <p:spPr>
          <a:xfrm>
            <a:off x="4788460" y="559583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1" name="フローチャート: 磁気ディスク 390">
            <a:extLst>
              <a:ext uri="{FF2B5EF4-FFF2-40B4-BE49-F238E27FC236}">
                <a16:creationId xmlns:a16="http://schemas.microsoft.com/office/drawing/2014/main" id="{2F411A32-E514-9D45-B7CF-9DCDC9A18B1D}"/>
              </a:ext>
            </a:extLst>
          </p:cNvPr>
          <p:cNvSpPr/>
          <p:nvPr/>
        </p:nvSpPr>
        <p:spPr>
          <a:xfrm>
            <a:off x="4788460" y="537385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2" name="フローチャート: 磁気ディスク 391">
            <a:extLst>
              <a:ext uri="{FF2B5EF4-FFF2-40B4-BE49-F238E27FC236}">
                <a16:creationId xmlns:a16="http://schemas.microsoft.com/office/drawing/2014/main" id="{E6D14CB9-0A7A-724C-9DF2-6A615BC27772}"/>
              </a:ext>
            </a:extLst>
          </p:cNvPr>
          <p:cNvSpPr/>
          <p:nvPr/>
        </p:nvSpPr>
        <p:spPr>
          <a:xfrm>
            <a:off x="4788460" y="515012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3" name="正方形/長方形 392">
            <a:extLst>
              <a:ext uri="{FF2B5EF4-FFF2-40B4-BE49-F238E27FC236}">
                <a16:creationId xmlns:a16="http://schemas.microsoft.com/office/drawing/2014/main" id="{39718CD4-1F32-E340-8F56-97E9B8108B2D}"/>
              </a:ext>
            </a:extLst>
          </p:cNvPr>
          <p:cNvSpPr/>
          <p:nvPr/>
        </p:nvSpPr>
        <p:spPr>
          <a:xfrm>
            <a:off x="2518840" y="4804142"/>
            <a:ext cx="1368672"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394" name="正方形/長方形 393">
            <a:extLst>
              <a:ext uri="{FF2B5EF4-FFF2-40B4-BE49-F238E27FC236}">
                <a16:creationId xmlns:a16="http://schemas.microsoft.com/office/drawing/2014/main" id="{A0C08414-43AF-5347-A6D6-531F5688A14B}"/>
              </a:ext>
            </a:extLst>
          </p:cNvPr>
          <p:cNvSpPr/>
          <p:nvPr/>
        </p:nvSpPr>
        <p:spPr>
          <a:xfrm>
            <a:off x="3946742" y="4809653"/>
            <a:ext cx="1216370"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95" name="テキスト ボックス 394">
            <a:extLst>
              <a:ext uri="{FF2B5EF4-FFF2-40B4-BE49-F238E27FC236}">
                <a16:creationId xmlns:a16="http://schemas.microsoft.com/office/drawing/2014/main" id="{C9D89267-7F2E-5D40-ABC4-C35D41802EFC}"/>
              </a:ext>
            </a:extLst>
          </p:cNvPr>
          <p:cNvSpPr txBox="1"/>
          <p:nvPr/>
        </p:nvSpPr>
        <p:spPr>
          <a:xfrm>
            <a:off x="3720730" y="5970530"/>
            <a:ext cx="1723549" cy="400110"/>
          </a:xfrm>
          <a:prstGeom prst="rect">
            <a:avLst/>
          </a:prstGeom>
          <a:noFill/>
        </p:spPr>
        <p:txBody>
          <a:bodyPr wrap="none" rtlCol="0">
            <a:spAutoFit/>
          </a:bodyPr>
          <a:lstStyle/>
          <a:p>
            <a:r>
              <a:rPr lang="ja-JP" altLang="en-US" sz="2000">
                <a:solidFill>
                  <a:schemeClr val="tx1">
                    <a:lumMod val="50000"/>
                    <a:lumOff val="50000"/>
                  </a:schemeClr>
                </a:solidFill>
                <a:latin typeface="Meiryo" charset="-128"/>
                <a:ea typeface="Meiryo" charset="-128"/>
                <a:cs typeface="Meiryo" charset="-128"/>
              </a:rPr>
              <a:t>システム</a:t>
            </a:r>
            <a:r>
              <a:rPr lang="ja-JP" altLang="en-US" sz="2000" dirty="0">
                <a:solidFill>
                  <a:schemeClr val="tx1">
                    <a:lumMod val="50000"/>
                    <a:lumOff val="50000"/>
                  </a:schemeClr>
                </a:solidFill>
                <a:latin typeface="Meiryo" charset="-128"/>
                <a:ea typeface="Meiryo" charset="-128"/>
                <a:cs typeface="Meiryo" charset="-128"/>
              </a:rPr>
              <a:t>資源</a:t>
            </a:r>
            <a:endParaRPr kumimoji="1" lang="ja-JP" altLang="en-US" sz="2000" dirty="0">
              <a:solidFill>
                <a:schemeClr val="tx1">
                  <a:lumMod val="50000"/>
                  <a:lumOff val="50000"/>
                </a:schemeClr>
              </a:solidFill>
              <a:latin typeface="Meiryo" charset="-128"/>
              <a:ea typeface="Meiryo" charset="-128"/>
              <a:cs typeface="Meiryo" charset="-128"/>
            </a:endParaRPr>
          </a:p>
        </p:txBody>
      </p:sp>
      <p:sp>
        <p:nvSpPr>
          <p:cNvPr id="396" name="正方形/長方形 395">
            <a:extLst>
              <a:ext uri="{FF2B5EF4-FFF2-40B4-BE49-F238E27FC236}">
                <a16:creationId xmlns:a16="http://schemas.microsoft.com/office/drawing/2014/main" id="{3838F758-E5FC-8B4C-82BD-24059C3D19BC}"/>
              </a:ext>
            </a:extLst>
          </p:cNvPr>
          <p:cNvSpPr/>
          <p:nvPr/>
        </p:nvSpPr>
        <p:spPr>
          <a:xfrm>
            <a:off x="5227171"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7" name="正方形/長方形 396">
            <a:extLst>
              <a:ext uri="{FF2B5EF4-FFF2-40B4-BE49-F238E27FC236}">
                <a16:creationId xmlns:a16="http://schemas.microsoft.com/office/drawing/2014/main" id="{3E153A4B-65FD-8F48-B68F-C63D239DBC78}"/>
              </a:ext>
            </a:extLst>
          </p:cNvPr>
          <p:cNvSpPr/>
          <p:nvPr/>
        </p:nvSpPr>
        <p:spPr>
          <a:xfrm>
            <a:off x="5227171"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正方形/長方形 397">
            <a:extLst>
              <a:ext uri="{FF2B5EF4-FFF2-40B4-BE49-F238E27FC236}">
                <a16:creationId xmlns:a16="http://schemas.microsoft.com/office/drawing/2014/main" id="{FA7C83EE-65C1-104A-AA97-E040036B9488}"/>
              </a:ext>
            </a:extLst>
          </p:cNvPr>
          <p:cNvSpPr/>
          <p:nvPr/>
        </p:nvSpPr>
        <p:spPr>
          <a:xfrm>
            <a:off x="5227171"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9" name="正方形/長方形 398">
            <a:extLst>
              <a:ext uri="{FF2B5EF4-FFF2-40B4-BE49-F238E27FC236}">
                <a16:creationId xmlns:a16="http://schemas.microsoft.com/office/drawing/2014/main" id="{424536F6-F212-2749-935F-32C707818C86}"/>
              </a:ext>
            </a:extLst>
          </p:cNvPr>
          <p:cNvSpPr/>
          <p:nvPr/>
        </p:nvSpPr>
        <p:spPr>
          <a:xfrm>
            <a:off x="5227171"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正方形/長方形 399">
            <a:extLst>
              <a:ext uri="{FF2B5EF4-FFF2-40B4-BE49-F238E27FC236}">
                <a16:creationId xmlns:a16="http://schemas.microsoft.com/office/drawing/2014/main" id="{04AD0F62-A5D2-6945-978E-1C8F91C67D0B}"/>
              </a:ext>
            </a:extLst>
          </p:cNvPr>
          <p:cNvSpPr/>
          <p:nvPr/>
        </p:nvSpPr>
        <p:spPr>
          <a:xfrm>
            <a:off x="5580166"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正方形/長方形 400">
            <a:extLst>
              <a:ext uri="{FF2B5EF4-FFF2-40B4-BE49-F238E27FC236}">
                <a16:creationId xmlns:a16="http://schemas.microsoft.com/office/drawing/2014/main" id="{75E5122A-9118-0641-B693-190D01D56767}"/>
              </a:ext>
            </a:extLst>
          </p:cNvPr>
          <p:cNvSpPr/>
          <p:nvPr/>
        </p:nvSpPr>
        <p:spPr>
          <a:xfrm>
            <a:off x="5580166"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正方形/長方形 401">
            <a:extLst>
              <a:ext uri="{FF2B5EF4-FFF2-40B4-BE49-F238E27FC236}">
                <a16:creationId xmlns:a16="http://schemas.microsoft.com/office/drawing/2014/main" id="{5BE50D19-9059-5543-8E86-6B8C9C7399BC}"/>
              </a:ext>
            </a:extLst>
          </p:cNvPr>
          <p:cNvSpPr/>
          <p:nvPr/>
        </p:nvSpPr>
        <p:spPr>
          <a:xfrm>
            <a:off x="5580166"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a:extLst>
              <a:ext uri="{FF2B5EF4-FFF2-40B4-BE49-F238E27FC236}">
                <a16:creationId xmlns:a16="http://schemas.microsoft.com/office/drawing/2014/main" id="{5A416318-2ADD-9F41-B567-179813E258C7}"/>
              </a:ext>
            </a:extLst>
          </p:cNvPr>
          <p:cNvSpPr/>
          <p:nvPr/>
        </p:nvSpPr>
        <p:spPr>
          <a:xfrm>
            <a:off x="5580166"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正方形/長方形 403">
            <a:extLst>
              <a:ext uri="{FF2B5EF4-FFF2-40B4-BE49-F238E27FC236}">
                <a16:creationId xmlns:a16="http://schemas.microsoft.com/office/drawing/2014/main" id="{54BC5B36-2DBF-5B40-AE16-A5F420BB117E}"/>
              </a:ext>
            </a:extLst>
          </p:cNvPr>
          <p:cNvSpPr/>
          <p:nvPr/>
        </p:nvSpPr>
        <p:spPr>
          <a:xfrm>
            <a:off x="5933874"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正方形/長方形 404">
            <a:extLst>
              <a:ext uri="{FF2B5EF4-FFF2-40B4-BE49-F238E27FC236}">
                <a16:creationId xmlns:a16="http://schemas.microsoft.com/office/drawing/2014/main" id="{69026308-21B2-8746-B847-7AF73D574A03}"/>
              </a:ext>
            </a:extLst>
          </p:cNvPr>
          <p:cNvSpPr/>
          <p:nvPr/>
        </p:nvSpPr>
        <p:spPr>
          <a:xfrm>
            <a:off x="5933874"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正方形/長方形 405">
            <a:extLst>
              <a:ext uri="{FF2B5EF4-FFF2-40B4-BE49-F238E27FC236}">
                <a16:creationId xmlns:a16="http://schemas.microsoft.com/office/drawing/2014/main" id="{5B2B820E-8167-AD49-A706-3C91AEA0C138}"/>
              </a:ext>
            </a:extLst>
          </p:cNvPr>
          <p:cNvSpPr/>
          <p:nvPr/>
        </p:nvSpPr>
        <p:spPr>
          <a:xfrm>
            <a:off x="5933874"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正方形/長方形 406">
            <a:extLst>
              <a:ext uri="{FF2B5EF4-FFF2-40B4-BE49-F238E27FC236}">
                <a16:creationId xmlns:a16="http://schemas.microsoft.com/office/drawing/2014/main" id="{37895848-6388-964F-AE5A-4865D8B85E18}"/>
              </a:ext>
            </a:extLst>
          </p:cNvPr>
          <p:cNvSpPr/>
          <p:nvPr/>
        </p:nvSpPr>
        <p:spPr>
          <a:xfrm>
            <a:off x="5933874"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8" name="正方形/長方形 407">
            <a:extLst>
              <a:ext uri="{FF2B5EF4-FFF2-40B4-BE49-F238E27FC236}">
                <a16:creationId xmlns:a16="http://schemas.microsoft.com/office/drawing/2014/main" id="{27A8D2FC-F9D1-E941-A0BF-A53C96DD3FDF}"/>
              </a:ext>
            </a:extLst>
          </p:cNvPr>
          <p:cNvSpPr/>
          <p:nvPr/>
        </p:nvSpPr>
        <p:spPr>
          <a:xfrm>
            <a:off x="6286869" y="51625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正方形/長方形 408">
            <a:extLst>
              <a:ext uri="{FF2B5EF4-FFF2-40B4-BE49-F238E27FC236}">
                <a16:creationId xmlns:a16="http://schemas.microsoft.com/office/drawing/2014/main" id="{59B3DED7-D25A-7045-AF13-E402FD320707}"/>
              </a:ext>
            </a:extLst>
          </p:cNvPr>
          <p:cNvSpPr/>
          <p:nvPr/>
        </p:nvSpPr>
        <p:spPr>
          <a:xfrm>
            <a:off x="6286869" y="535603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正方形/長方形 409">
            <a:extLst>
              <a:ext uri="{FF2B5EF4-FFF2-40B4-BE49-F238E27FC236}">
                <a16:creationId xmlns:a16="http://schemas.microsoft.com/office/drawing/2014/main" id="{1BDD2E65-AC0C-7C4A-AAB3-9EFC8468244A}"/>
              </a:ext>
            </a:extLst>
          </p:cNvPr>
          <p:cNvSpPr/>
          <p:nvPr/>
        </p:nvSpPr>
        <p:spPr>
          <a:xfrm>
            <a:off x="6286869" y="553762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1" name="正方形/長方形 410">
            <a:extLst>
              <a:ext uri="{FF2B5EF4-FFF2-40B4-BE49-F238E27FC236}">
                <a16:creationId xmlns:a16="http://schemas.microsoft.com/office/drawing/2014/main" id="{41CB75A3-B3EE-C543-A589-18974E44BE62}"/>
              </a:ext>
            </a:extLst>
          </p:cNvPr>
          <p:cNvSpPr/>
          <p:nvPr/>
        </p:nvSpPr>
        <p:spPr>
          <a:xfrm>
            <a:off x="6286869" y="571331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2" name="正方形/長方形 411">
            <a:extLst>
              <a:ext uri="{FF2B5EF4-FFF2-40B4-BE49-F238E27FC236}">
                <a16:creationId xmlns:a16="http://schemas.microsoft.com/office/drawing/2014/main" id="{77A42BA1-25A8-E344-B7FA-DC6043D87C78}"/>
              </a:ext>
            </a:extLst>
          </p:cNvPr>
          <p:cNvSpPr/>
          <p:nvPr/>
        </p:nvSpPr>
        <p:spPr>
          <a:xfrm>
            <a:off x="5222342" y="4806552"/>
            <a:ext cx="1382027"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ＭＳ Ｐゴシック"/>
                <a:ea typeface="ＭＳ Ｐゴシック"/>
                <a:cs typeface="ＭＳ Ｐゴシック"/>
              </a:rPr>
              <a:t>ネットワーク機器</a:t>
            </a:r>
            <a:endParaRPr kumimoji="1" lang="ja-JP" altLang="en-US" sz="800" dirty="0">
              <a:solidFill>
                <a:srgbClr val="FFFFFF"/>
              </a:solidFill>
              <a:latin typeface="ＭＳ Ｐゴシック"/>
              <a:ea typeface="ＭＳ Ｐゴシック"/>
              <a:cs typeface="ＭＳ Ｐゴシック"/>
            </a:endParaRPr>
          </a:p>
        </p:txBody>
      </p:sp>
      <p:sp>
        <p:nvSpPr>
          <p:cNvPr id="413" name="テキスト ボックス 412">
            <a:extLst>
              <a:ext uri="{FF2B5EF4-FFF2-40B4-BE49-F238E27FC236}">
                <a16:creationId xmlns:a16="http://schemas.microsoft.com/office/drawing/2014/main" id="{656C2A4D-371E-D341-9E81-3C49A94F4572}"/>
              </a:ext>
            </a:extLst>
          </p:cNvPr>
          <p:cNvSpPr txBox="1"/>
          <p:nvPr/>
        </p:nvSpPr>
        <p:spPr>
          <a:xfrm>
            <a:off x="335788" y="5073091"/>
            <a:ext cx="1435008" cy="854080"/>
          </a:xfrm>
          <a:prstGeom prst="rect">
            <a:avLst/>
          </a:prstGeom>
          <a:noFill/>
        </p:spPr>
        <p:txBody>
          <a:bodyPr wrap="none" rtlCol="0">
            <a:spAutoFit/>
          </a:bodyPr>
          <a:lstStyle/>
          <a:p>
            <a:r>
              <a:rPr kumimoji="1" lang="ja-JP" altLang="en-US" b="1">
                <a:solidFill>
                  <a:srgbClr val="77933C"/>
                </a:solidFill>
                <a:latin typeface="Meiryo" panose="020B0604030504040204" pitchFamily="34" charset="-128"/>
                <a:ea typeface="Meiryo" panose="020B0604030504040204" pitchFamily="34" charset="-128"/>
              </a:rPr>
              <a:t>物理的実態</a:t>
            </a:r>
            <a:endParaRPr kumimoji="1" lang="en-US" altLang="ja-JP" b="1"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ハードウェア</a:t>
            </a:r>
            <a:endParaRPr lang="en-US" altLang="ja-JP" sz="1050"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プラットフォーム</a:t>
            </a:r>
            <a:endParaRPr lang="en-US" altLang="ja-JP" sz="1050" dirty="0">
              <a:solidFill>
                <a:srgbClr val="77933C"/>
              </a:solidFill>
              <a:latin typeface="Meiryo" panose="020B0604030504040204" pitchFamily="34" charset="-128"/>
              <a:ea typeface="Meiryo" panose="020B0604030504040204" pitchFamily="34" charset="-128"/>
            </a:endParaRPr>
          </a:p>
          <a:p>
            <a:pPr marL="171450" indent="-171450">
              <a:buFont typeface="Wingdings" pitchFamily="2" charset="2"/>
              <a:buChar char="l"/>
            </a:pPr>
            <a:r>
              <a:rPr lang="ja-JP" altLang="en-US" sz="1050">
                <a:solidFill>
                  <a:srgbClr val="77933C"/>
                </a:solidFill>
                <a:latin typeface="Meiryo" panose="020B0604030504040204" pitchFamily="34" charset="-128"/>
                <a:ea typeface="Meiryo" panose="020B0604030504040204" pitchFamily="34" charset="-128"/>
              </a:rPr>
              <a:t>設備</a:t>
            </a:r>
            <a:endParaRPr lang="en-US" altLang="ja-JP" sz="1050" dirty="0">
              <a:solidFill>
                <a:srgbClr val="77933C"/>
              </a:solidFill>
              <a:latin typeface="Meiryo" panose="020B0604030504040204" pitchFamily="34" charset="-128"/>
              <a:ea typeface="Meiryo" panose="020B0604030504040204" pitchFamily="34" charset="-128"/>
            </a:endParaRPr>
          </a:p>
        </p:txBody>
      </p:sp>
      <p:sp>
        <p:nvSpPr>
          <p:cNvPr id="414" name="テキスト ボックス 413">
            <a:extLst>
              <a:ext uri="{FF2B5EF4-FFF2-40B4-BE49-F238E27FC236}">
                <a16:creationId xmlns:a16="http://schemas.microsoft.com/office/drawing/2014/main" id="{A318A0AB-1EC5-A84D-A46B-06E55FA6769E}"/>
              </a:ext>
            </a:extLst>
          </p:cNvPr>
          <p:cNvSpPr txBox="1"/>
          <p:nvPr/>
        </p:nvSpPr>
        <p:spPr>
          <a:xfrm>
            <a:off x="7403565" y="5069244"/>
            <a:ext cx="1576055" cy="861774"/>
          </a:xfrm>
          <a:prstGeom prst="rect">
            <a:avLst/>
          </a:prstGeom>
          <a:noFill/>
        </p:spPr>
        <p:txBody>
          <a:bodyPr wrap="square" rtlCol="0">
            <a:spAutoFit/>
          </a:bodyPr>
          <a:lstStyle/>
          <a:p>
            <a:r>
              <a:rPr kumimoji="1" lang="ja-JP" altLang="en-US" sz="1000">
                <a:solidFill>
                  <a:schemeClr val="tx1">
                    <a:lumMod val="50000"/>
                    <a:lumOff val="50000"/>
                  </a:schemeClr>
                </a:solidFill>
                <a:latin typeface="Meiryo" panose="020B0604030504040204" pitchFamily="34" charset="-128"/>
                <a:ea typeface="Meiryo" panose="020B0604030504040204" pitchFamily="34" charset="-128"/>
              </a:rPr>
              <a:t>標準化されたハードウェアやソフトウエアを大量に調達してシステムを構成し、運用を自動化・一元化する。</a:t>
            </a:r>
          </a:p>
        </p:txBody>
      </p:sp>
      <p:sp>
        <p:nvSpPr>
          <p:cNvPr id="415" name="テキスト ボックス 414">
            <a:extLst>
              <a:ext uri="{FF2B5EF4-FFF2-40B4-BE49-F238E27FC236}">
                <a16:creationId xmlns:a16="http://schemas.microsoft.com/office/drawing/2014/main" id="{A8C8DFC9-356B-1545-BB04-749982A3221E}"/>
              </a:ext>
            </a:extLst>
          </p:cNvPr>
          <p:cNvSpPr txBox="1"/>
          <p:nvPr/>
        </p:nvSpPr>
        <p:spPr>
          <a:xfrm>
            <a:off x="7403564" y="4826974"/>
            <a:ext cx="1576055" cy="246221"/>
          </a:xfrm>
          <a:prstGeom prst="rect">
            <a:avLst/>
          </a:prstGeom>
          <a:noFill/>
        </p:spPr>
        <p:txBody>
          <a:bodyPr wrap="square" rtlCol="0">
            <a:spAutoFit/>
          </a:bodyPr>
          <a:lstStyle/>
          <a:p>
            <a:pPr algn="ctr"/>
            <a:r>
              <a:rPr kumimoji="1" lang="ja-JP" altLang="en-US" sz="1000" b="1">
                <a:solidFill>
                  <a:srgbClr val="0432FF"/>
                </a:solidFill>
                <a:latin typeface="Meiryo" panose="020B0604030504040204" pitchFamily="34" charset="-128"/>
                <a:ea typeface="Meiryo" panose="020B0604030504040204" pitchFamily="34" charset="-128"/>
              </a:rPr>
              <a:t>コスト･パフォーマンス</a:t>
            </a:r>
          </a:p>
        </p:txBody>
      </p:sp>
      <p:sp>
        <p:nvSpPr>
          <p:cNvPr id="323" name="テキスト ボックス 322">
            <a:extLst>
              <a:ext uri="{FF2B5EF4-FFF2-40B4-BE49-F238E27FC236}">
                <a16:creationId xmlns:a16="http://schemas.microsoft.com/office/drawing/2014/main" id="{0714987F-F2AF-4D4B-A907-2E05DFE19E5F}"/>
              </a:ext>
            </a:extLst>
          </p:cNvPr>
          <p:cNvSpPr txBox="1"/>
          <p:nvPr/>
        </p:nvSpPr>
        <p:spPr>
          <a:xfrm>
            <a:off x="1966156" y="3495820"/>
            <a:ext cx="5211683" cy="738664"/>
          </a:xfrm>
          <a:prstGeom prst="rect">
            <a:avLst/>
          </a:prstGeom>
          <a:noFill/>
        </p:spPr>
        <p:txBody>
          <a:bodyPr wrap="none" rtlCol="0">
            <a:spAutoFit/>
          </a:bodyPr>
          <a:lstStyle/>
          <a:p>
            <a:pPr algn="ctr"/>
            <a:r>
              <a:rPr lang="ja-JP" altLang="en-US" sz="1400">
                <a:solidFill>
                  <a:schemeClr val="bg1"/>
                </a:solidFill>
                <a:latin typeface="Meiryo" charset="-128"/>
                <a:ea typeface="Meiryo" charset="-128"/>
                <a:cs typeface="Meiryo" charset="-128"/>
              </a:rPr>
              <a:t>物理的実態の持つ機能や性能を</a:t>
            </a:r>
            <a:r>
              <a:rPr lang="ja-JP" altLang="en-US" sz="1400" b="1">
                <a:solidFill>
                  <a:schemeClr val="bg1"/>
                </a:solidFill>
                <a:latin typeface="Meiryo" charset="-128"/>
                <a:ea typeface="Meiryo" charset="-128"/>
                <a:cs typeface="Meiryo" charset="-128"/>
              </a:rPr>
              <a:t>抽象化</a:t>
            </a:r>
            <a:r>
              <a:rPr lang="en-US" altLang="ja-JP" sz="1400" dirty="0">
                <a:solidFill>
                  <a:schemeClr val="bg1"/>
                </a:solidFill>
                <a:latin typeface="Meiryo" charset="-128"/>
                <a:ea typeface="Meiryo" charset="-128"/>
                <a:cs typeface="Meiryo" charset="-128"/>
              </a:rPr>
              <a:t>*</a:t>
            </a:r>
            <a:r>
              <a:rPr lang="ja-JP" altLang="en-US" sz="1400">
                <a:solidFill>
                  <a:schemeClr val="bg1"/>
                </a:solidFill>
                <a:latin typeface="Meiryo" charset="-128"/>
                <a:ea typeface="Meiryo" charset="-128"/>
                <a:cs typeface="Meiryo" charset="-128"/>
              </a:rPr>
              <a:t>し</a:t>
            </a:r>
            <a:endParaRPr lang="en-US" altLang="ja-JP" sz="1400" dirty="0">
              <a:solidFill>
                <a:schemeClr val="bg1"/>
              </a:solidFill>
              <a:latin typeface="Meiryo" charset="-128"/>
              <a:ea typeface="Meiryo" charset="-128"/>
              <a:cs typeface="Meiryo" charset="-128"/>
            </a:endParaRPr>
          </a:p>
          <a:p>
            <a:pPr algn="ctr"/>
            <a:r>
              <a:rPr lang="ja-JP" altLang="en-US" sz="1400">
                <a:solidFill>
                  <a:schemeClr val="bg1"/>
                </a:solidFill>
                <a:latin typeface="Meiryo" charset="-128"/>
                <a:ea typeface="Meiryo" charset="-128"/>
                <a:cs typeface="Meiryo" charset="-128"/>
              </a:rPr>
              <a:t>その組合せや変更などの操作を物理的実態から分離することで</a:t>
            </a:r>
            <a:endParaRPr lang="en-US" altLang="ja-JP" sz="1400" dirty="0">
              <a:solidFill>
                <a:schemeClr val="bg1"/>
              </a:solidFill>
              <a:latin typeface="Meiryo" charset="-128"/>
              <a:ea typeface="Meiryo" charset="-128"/>
              <a:cs typeface="Meiryo" charset="-128"/>
            </a:endParaRPr>
          </a:p>
          <a:p>
            <a:pPr algn="ctr"/>
            <a:r>
              <a:rPr lang="ja-JP" altLang="en-US" sz="1400">
                <a:solidFill>
                  <a:schemeClr val="bg1"/>
                </a:solidFill>
                <a:latin typeface="Meiryo" charset="-128"/>
                <a:ea typeface="Meiryo" charset="-128"/>
                <a:cs typeface="Meiryo" charset="-128"/>
              </a:rPr>
              <a:t>構築や運用の自由度を高め柔軟性とスピードを向上させる技術</a:t>
            </a:r>
            <a:endParaRPr kumimoji="1" lang="ja-JP" altLang="en-US" sz="1400" dirty="0">
              <a:solidFill>
                <a:schemeClr val="bg1"/>
              </a:solidFill>
              <a:latin typeface="Meiryo" charset="-128"/>
              <a:ea typeface="Meiryo" charset="-128"/>
              <a:cs typeface="Meiryo" charset="-128"/>
            </a:endParaRPr>
          </a:p>
        </p:txBody>
      </p:sp>
      <p:sp>
        <p:nvSpPr>
          <p:cNvPr id="326" name="正方形/長方形 325">
            <a:extLst>
              <a:ext uri="{FF2B5EF4-FFF2-40B4-BE49-F238E27FC236}">
                <a16:creationId xmlns:a16="http://schemas.microsoft.com/office/drawing/2014/main" id="{42EC64F8-A5DF-064C-98F2-9E02035365BF}"/>
              </a:ext>
            </a:extLst>
          </p:cNvPr>
          <p:cNvSpPr/>
          <p:nvPr/>
        </p:nvSpPr>
        <p:spPr>
          <a:xfrm>
            <a:off x="4138349" y="6422644"/>
            <a:ext cx="4932040" cy="230832"/>
          </a:xfrm>
          <a:prstGeom prst="rect">
            <a:avLst/>
          </a:prstGeom>
        </p:spPr>
        <p:txBody>
          <a:bodyPr wrap="square">
            <a:spAutoFit/>
          </a:bodyPr>
          <a:lstStyle/>
          <a:p>
            <a:pPr algn="r"/>
            <a:r>
              <a:rPr lang="ja-JP" altLang="en-US" sz="900" b="1">
                <a:solidFill>
                  <a:schemeClr val="accent6">
                    <a:lumMod val="75000"/>
                  </a:schemeClr>
                </a:solidFill>
                <a:latin typeface="Meiryo" charset="-128"/>
                <a:ea typeface="Meiryo" charset="-128"/>
                <a:cs typeface="Meiryo" charset="-128"/>
              </a:rPr>
              <a:t>＊「抽象化」</a:t>
            </a:r>
            <a:r>
              <a:rPr lang="ja-JP" altLang="en-US" sz="900">
                <a:solidFill>
                  <a:schemeClr val="accent6">
                    <a:lumMod val="75000"/>
                  </a:schemeClr>
                </a:solidFill>
                <a:latin typeface="Meiryo" charset="-128"/>
                <a:ea typeface="Meiryo" charset="-128"/>
                <a:cs typeface="Meiryo" charset="-128"/>
              </a:rPr>
              <a:t>とは、対象から本質的に重要な要素だけを抜き出して、他</a:t>
            </a:r>
            <a:r>
              <a:rPr lang="ja-JP" altLang="en-US" sz="900" dirty="0">
                <a:solidFill>
                  <a:schemeClr val="accent6">
                    <a:lumMod val="75000"/>
                  </a:schemeClr>
                </a:solidFill>
                <a:latin typeface="Meiryo" charset="-128"/>
                <a:ea typeface="Meiryo" charset="-128"/>
                <a:cs typeface="Meiryo" charset="-128"/>
              </a:rPr>
              <a:t>は</a:t>
            </a:r>
            <a:r>
              <a:rPr lang="ja-JP" altLang="en-US" sz="900">
                <a:solidFill>
                  <a:schemeClr val="accent6">
                    <a:lumMod val="75000"/>
                  </a:schemeClr>
                </a:solidFill>
                <a:latin typeface="Meiryo" charset="-128"/>
                <a:ea typeface="Meiryo" charset="-128"/>
                <a:cs typeface="Meiryo" charset="-128"/>
              </a:rPr>
              <a:t>無視すること。</a:t>
            </a:r>
            <a:endParaRPr lang="ja-JP" altLang="en-US" sz="900" dirty="0">
              <a:solidFill>
                <a:schemeClr val="accent6">
                  <a:lumMod val="75000"/>
                </a:schemeClr>
              </a:solidFill>
              <a:latin typeface="Meiryo" charset="-128"/>
              <a:ea typeface="Meiryo" charset="-128"/>
              <a:cs typeface="Meiryo" charset="-128"/>
            </a:endParaRPr>
          </a:p>
        </p:txBody>
      </p:sp>
      <p:sp>
        <p:nvSpPr>
          <p:cNvPr id="328" name="ホームベース 327">
            <a:extLst>
              <a:ext uri="{FF2B5EF4-FFF2-40B4-BE49-F238E27FC236}">
                <a16:creationId xmlns:a16="http://schemas.microsoft.com/office/drawing/2014/main" id="{66FE5BC8-A59B-1542-B29E-00534D5B87EC}"/>
              </a:ext>
            </a:extLst>
          </p:cNvPr>
          <p:cNvSpPr/>
          <p:nvPr/>
        </p:nvSpPr>
        <p:spPr>
          <a:xfrm flipH="1">
            <a:off x="7408018" y="3078023"/>
            <a:ext cx="1509181" cy="1186709"/>
          </a:xfrm>
          <a:prstGeom prst="homePlate">
            <a:avLst>
              <a:gd name="adj" fmla="val 3838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0" name="テキスト ボックス 329">
            <a:extLst>
              <a:ext uri="{FF2B5EF4-FFF2-40B4-BE49-F238E27FC236}">
                <a16:creationId xmlns:a16="http://schemas.microsoft.com/office/drawing/2014/main" id="{2BD124E6-7472-8F44-8EA0-0571339BE120}"/>
              </a:ext>
            </a:extLst>
          </p:cNvPr>
          <p:cNvSpPr txBox="1"/>
          <p:nvPr/>
        </p:nvSpPr>
        <p:spPr>
          <a:xfrm>
            <a:off x="7432522" y="3476163"/>
            <a:ext cx="1576055" cy="461665"/>
          </a:xfrm>
          <a:prstGeom prst="rect">
            <a:avLst/>
          </a:prstGeom>
          <a:noFill/>
        </p:spPr>
        <p:txBody>
          <a:bodyPr wrap="square" rtlCol="0">
            <a:spAutoFit/>
          </a:bodyPr>
          <a:lstStyle/>
          <a:p>
            <a:pPr algn="ctr"/>
            <a:r>
              <a:rPr kumimoji="1" lang="ja-JP" altLang="en-US" sz="1200" b="1">
                <a:solidFill>
                  <a:schemeClr val="bg1"/>
                </a:solidFill>
                <a:latin typeface="Meiryo" panose="020B0604030504040204" pitchFamily="34" charset="-128"/>
                <a:ea typeface="Meiryo" panose="020B0604030504040204" pitchFamily="34" charset="-128"/>
              </a:rPr>
              <a:t>物理インフラを</a:t>
            </a:r>
            <a:endParaRPr kumimoji="1" lang="en-US" altLang="ja-JP" sz="1200" b="1" dirty="0">
              <a:solidFill>
                <a:schemeClr val="bg1"/>
              </a:solidFill>
              <a:latin typeface="Meiryo" panose="020B0604030504040204" pitchFamily="34" charset="-128"/>
              <a:ea typeface="Meiryo" panose="020B0604030504040204" pitchFamily="34" charset="-128"/>
            </a:endParaRPr>
          </a:p>
          <a:p>
            <a:pPr algn="ctr"/>
            <a:r>
              <a:rPr lang="ja-JP" altLang="en-US" sz="1200" b="1">
                <a:solidFill>
                  <a:schemeClr val="bg1"/>
                </a:solidFill>
                <a:latin typeface="Meiryo" panose="020B0604030504040204" pitchFamily="34" charset="-128"/>
                <a:ea typeface="Meiryo" panose="020B0604030504040204" pitchFamily="34" charset="-128"/>
              </a:rPr>
              <a:t>ソフトウェア化</a:t>
            </a:r>
            <a:endParaRPr kumimoji="1" lang="ja-JP" altLang="en-US" sz="1200" b="1">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8646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B04C8914-8787-D748-A71A-188C9CED75F4}"/>
              </a:ext>
            </a:extLst>
          </p:cNvPr>
          <p:cNvSpPr/>
          <p:nvPr/>
        </p:nvSpPr>
        <p:spPr bwMode="auto">
          <a:xfrm>
            <a:off x="646113" y="778476"/>
            <a:ext cx="3771428" cy="565939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a:xfrm>
            <a:off x="230400" y="266400"/>
            <a:ext cx="8686800" cy="416221"/>
          </a:xfrm>
        </p:spPr>
        <p:txBody>
          <a:bodyPr lIns="0" rIns="0"/>
          <a:lstStyle/>
          <a:p>
            <a:r>
              <a:rPr kumimoji="1" lang="en-US" altLang="ja-JP" dirty="0"/>
              <a:t>Infrastructure as Code</a:t>
            </a:r>
            <a:r>
              <a:rPr kumimoji="1" lang="ja-JP" altLang="en-US"/>
              <a:t>とこれまでの手順</a:t>
            </a:r>
            <a:endParaRPr kumimoji="1" lang="ja-JP" altLang="en-US" dirty="0"/>
          </a:p>
        </p:txBody>
      </p:sp>
      <p:sp>
        <p:nvSpPr>
          <p:cNvPr id="9" name="角丸四角形 8"/>
          <p:cNvSpPr/>
          <p:nvPr/>
        </p:nvSpPr>
        <p:spPr bwMode="auto">
          <a:xfrm>
            <a:off x="1857632" y="1434623"/>
            <a:ext cx="2133600" cy="6096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rgbClr val="FFFFFF"/>
                </a:solidFill>
                <a:effectLst/>
                <a:latin typeface="Meiryo" charset="-128"/>
                <a:ea typeface="Meiryo" charset="-128"/>
                <a:cs typeface="Meiryo" charset="-128"/>
              </a:rPr>
              <a:t>業務処理ロジック</a:t>
            </a:r>
            <a:r>
              <a:rPr kumimoji="0" lang="ja-JP" altLang="en-US" sz="1400" dirty="0">
                <a:solidFill>
                  <a:srgbClr val="FFFFFF"/>
                </a:solidFill>
                <a:latin typeface="Meiryo" charset="-128"/>
                <a:ea typeface="Meiryo" charset="-128"/>
                <a:cs typeface="Meiryo" charset="-128"/>
              </a:rPr>
              <a:t>の</a:t>
            </a:r>
            <a:endParaRPr kumimoji="0" lang="en-US" altLang="ja-JP" sz="1400" dirty="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rgbClr val="FFFFFF"/>
              </a:solidFill>
              <a:effectLst/>
              <a:latin typeface="Meiryo" charset="-128"/>
              <a:ea typeface="Meiryo" charset="-128"/>
              <a:cs typeface="Meiryo" charset="-128"/>
            </a:endParaRPr>
          </a:p>
        </p:txBody>
      </p:sp>
      <p:sp>
        <p:nvSpPr>
          <p:cNvPr id="46" name="フローチャート: 書類 45">
            <a:extLst>
              <a:ext uri="{FF2B5EF4-FFF2-40B4-BE49-F238E27FC236}">
                <a16:creationId xmlns:a16="http://schemas.microsoft.com/office/drawing/2014/main" id="{769AF0A3-A4B6-6747-A227-A41C0DAE3617}"/>
              </a:ext>
            </a:extLst>
          </p:cNvPr>
          <p:cNvSpPr/>
          <p:nvPr/>
        </p:nvSpPr>
        <p:spPr bwMode="auto">
          <a:xfrm>
            <a:off x="1857632" y="2952389"/>
            <a:ext cx="2133600" cy="609600"/>
          </a:xfrm>
          <a:prstGeom prst="flowChartDocument">
            <a:avLst/>
          </a:prstGeom>
          <a:solidFill>
            <a:schemeClr val="tx1">
              <a:lumMod val="50000"/>
              <a:lumOff val="50000"/>
            </a:schemeClr>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日本語などの自然言語で</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eiryo" charset="-128"/>
                <a:ea typeface="Meiryo" charset="-128"/>
                <a:cs typeface="Meiryo" charset="-128"/>
              </a:rPr>
              <a:t>運用手順書の作成</a:t>
            </a:r>
          </a:p>
        </p:txBody>
      </p:sp>
      <p:sp>
        <p:nvSpPr>
          <p:cNvPr id="52" name="角丸四角形 51">
            <a:extLst>
              <a:ext uri="{FF2B5EF4-FFF2-40B4-BE49-F238E27FC236}">
                <a16:creationId xmlns:a16="http://schemas.microsoft.com/office/drawing/2014/main" id="{D9B2DAD4-6A71-A143-AA4A-524203C2079F}"/>
              </a:ext>
            </a:extLst>
          </p:cNvPr>
          <p:cNvSpPr/>
          <p:nvPr/>
        </p:nvSpPr>
        <p:spPr bwMode="auto">
          <a:xfrm>
            <a:off x="902047" y="3472247"/>
            <a:ext cx="1365421" cy="543823"/>
          </a:xfrm>
          <a:prstGeom prst="roundRect">
            <a:avLst>
              <a:gd name="adj" fmla="val 0"/>
            </a:avLst>
          </a:prstGeom>
          <a:solidFill>
            <a:schemeClr val="bg2">
              <a:lumMod val="50000"/>
            </a:schemeClr>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人手</a:t>
            </a:r>
            <a:r>
              <a:rPr kumimoji="0" lang="ja-JP" altLang="en-US" sz="1400" b="0" i="0" u="none" strike="noStrike" cap="none" normalizeH="0" baseline="0">
                <a:ln>
                  <a:noFill/>
                </a:ln>
                <a:solidFill>
                  <a:schemeClr val="bg1"/>
                </a:solidFill>
                <a:effectLst/>
                <a:latin typeface="Meiryo" charset="-128"/>
                <a:ea typeface="Meiryo" charset="-128"/>
                <a:cs typeface="Meiryo" charset="-128"/>
              </a:rPr>
              <a:t>による</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a:ln>
                  <a:noFill/>
                </a:ln>
                <a:solidFill>
                  <a:schemeClr val="bg1"/>
                </a:solidFill>
                <a:effectLst/>
                <a:latin typeface="Meiryo" charset="-128"/>
                <a:ea typeface="Meiryo" charset="-128"/>
                <a:cs typeface="Meiryo" charset="-128"/>
              </a:rPr>
              <a:t>運用管理</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p:txBody>
      </p:sp>
      <p:sp>
        <p:nvSpPr>
          <p:cNvPr id="55" name="フローチャート: 書類 54">
            <a:extLst>
              <a:ext uri="{FF2B5EF4-FFF2-40B4-BE49-F238E27FC236}">
                <a16:creationId xmlns:a16="http://schemas.microsoft.com/office/drawing/2014/main" id="{35F8669B-6871-834A-B580-D258AE1DA5C8}"/>
              </a:ext>
            </a:extLst>
          </p:cNvPr>
          <p:cNvSpPr/>
          <p:nvPr/>
        </p:nvSpPr>
        <p:spPr bwMode="auto">
          <a:xfrm>
            <a:off x="1857632" y="4470155"/>
            <a:ext cx="2133600" cy="609600"/>
          </a:xfrm>
          <a:prstGeom prst="flowChartDocument">
            <a:avLst/>
          </a:prstGeom>
          <a:solidFill>
            <a:schemeClr val="tx1">
              <a:lumMod val="50000"/>
              <a:lumOff val="50000"/>
            </a:schemeClr>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日本語などの自然言語で</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a:ln>
                  <a:noFill/>
                </a:ln>
                <a:solidFill>
                  <a:schemeClr val="bg1"/>
                </a:solidFill>
                <a:effectLst/>
                <a:latin typeface="Meiryo" charset="-128"/>
                <a:ea typeface="Meiryo" charset="-128"/>
                <a:cs typeface="Meiryo" charset="-128"/>
              </a:rPr>
              <a:t>システム構成図作成</a:t>
            </a:r>
            <a:endParaRPr kumimoji="0" lang="ja-JP" altLang="en-US" sz="1600" b="0" i="0" u="none" strike="noStrike" cap="none" normalizeH="0" baseline="0" dirty="0">
              <a:ln>
                <a:noFill/>
              </a:ln>
              <a:solidFill>
                <a:schemeClr val="bg1"/>
              </a:solidFill>
              <a:effectLst/>
              <a:latin typeface="Meiryo" charset="-128"/>
              <a:ea typeface="Meiryo" charset="-128"/>
              <a:cs typeface="Meiryo" charset="-128"/>
            </a:endParaRPr>
          </a:p>
        </p:txBody>
      </p:sp>
      <p:sp>
        <p:nvSpPr>
          <p:cNvPr id="56" name="角丸四角形 55">
            <a:extLst>
              <a:ext uri="{FF2B5EF4-FFF2-40B4-BE49-F238E27FC236}">
                <a16:creationId xmlns:a16="http://schemas.microsoft.com/office/drawing/2014/main" id="{9C57EB77-1448-B649-96E2-882195498BC7}"/>
              </a:ext>
            </a:extLst>
          </p:cNvPr>
          <p:cNvSpPr/>
          <p:nvPr/>
        </p:nvSpPr>
        <p:spPr bwMode="auto">
          <a:xfrm>
            <a:off x="902047" y="4924237"/>
            <a:ext cx="1365421" cy="543823"/>
          </a:xfrm>
          <a:prstGeom prst="roundRect">
            <a:avLst>
              <a:gd name="adj" fmla="val 0"/>
            </a:avLst>
          </a:prstGeom>
          <a:solidFill>
            <a:schemeClr val="bg2">
              <a:lumMod val="50000"/>
            </a:schemeClr>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人手</a:t>
            </a:r>
            <a:r>
              <a:rPr kumimoji="0" lang="ja-JP" altLang="en-US" sz="1400" b="0" i="0" u="none" strike="noStrike" cap="none" normalizeH="0" baseline="0">
                <a:ln>
                  <a:noFill/>
                </a:ln>
                <a:solidFill>
                  <a:schemeClr val="bg1"/>
                </a:solidFill>
                <a:effectLst/>
                <a:latin typeface="Meiryo" charset="-128"/>
                <a:ea typeface="Meiryo" charset="-128"/>
                <a:cs typeface="Meiryo" charset="-128"/>
              </a:rPr>
              <a:t>による</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a:ln>
                  <a:noFill/>
                </a:ln>
                <a:solidFill>
                  <a:schemeClr val="bg1"/>
                </a:solidFill>
                <a:effectLst/>
                <a:latin typeface="Meiryo" charset="-128"/>
                <a:ea typeface="Meiryo" charset="-128"/>
                <a:cs typeface="Meiryo" charset="-128"/>
              </a:rPr>
              <a:t>システム構築</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p:txBody>
      </p:sp>
      <p:sp>
        <p:nvSpPr>
          <p:cNvPr id="7" name="下矢印 6">
            <a:extLst>
              <a:ext uri="{FF2B5EF4-FFF2-40B4-BE49-F238E27FC236}">
                <a16:creationId xmlns:a16="http://schemas.microsoft.com/office/drawing/2014/main" id="{846472DC-C951-834E-8DB7-BB5EF8F77AED}"/>
              </a:ext>
            </a:extLst>
          </p:cNvPr>
          <p:cNvSpPr/>
          <p:nvPr/>
        </p:nvSpPr>
        <p:spPr>
          <a:xfrm>
            <a:off x="2624780" y="2121424"/>
            <a:ext cx="599303" cy="753763"/>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下矢印 56">
            <a:extLst>
              <a:ext uri="{FF2B5EF4-FFF2-40B4-BE49-F238E27FC236}">
                <a16:creationId xmlns:a16="http://schemas.microsoft.com/office/drawing/2014/main" id="{6B912147-713C-3544-80DF-1786731A614F}"/>
              </a:ext>
            </a:extLst>
          </p:cNvPr>
          <p:cNvSpPr/>
          <p:nvPr/>
        </p:nvSpPr>
        <p:spPr>
          <a:xfrm>
            <a:off x="2618602" y="3616592"/>
            <a:ext cx="599303" cy="753763"/>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a:extLst>
              <a:ext uri="{FF2B5EF4-FFF2-40B4-BE49-F238E27FC236}">
                <a16:creationId xmlns:a16="http://schemas.microsoft.com/office/drawing/2014/main" id="{9C5D4B1A-E44A-F342-84FC-9598E4A18E52}"/>
              </a:ext>
            </a:extLst>
          </p:cNvPr>
          <p:cNvSpPr txBox="1"/>
          <p:nvPr/>
        </p:nvSpPr>
        <p:spPr>
          <a:xfrm>
            <a:off x="1670052" y="873158"/>
            <a:ext cx="1723549" cy="461665"/>
          </a:xfrm>
          <a:prstGeom prst="rect">
            <a:avLst/>
          </a:prstGeom>
          <a:noFill/>
          <a:ln>
            <a:noFill/>
          </a:ln>
        </p:spPr>
        <p:txBody>
          <a:bodyPr vert="horz" wrap="none" rtlCol="0">
            <a:spAutoFit/>
          </a:bodyPr>
          <a:lstStyle/>
          <a:p>
            <a:pPr algn="ctr"/>
            <a:r>
              <a:rPr lang="ja-JP" altLang="en-US" sz="2400">
                <a:solidFill>
                  <a:schemeClr val="accent6">
                    <a:lumMod val="50000"/>
                  </a:schemeClr>
                </a:solidFill>
                <a:effectLst/>
                <a:latin typeface="Meiryo" charset="-128"/>
                <a:ea typeface="Meiryo" charset="-128"/>
                <a:cs typeface="Meiryo" charset="-128"/>
              </a:rPr>
              <a:t>従来の手順</a:t>
            </a:r>
            <a:endParaRPr kumimoji="1" lang="ja-JP" altLang="en-US" sz="2400" dirty="0">
              <a:solidFill>
                <a:schemeClr val="accent6">
                  <a:lumMod val="50000"/>
                </a:schemeClr>
              </a:solidFill>
              <a:effectLst/>
              <a:latin typeface="Meiryo" charset="-128"/>
              <a:ea typeface="Meiryo" charset="-128"/>
              <a:cs typeface="Meiryo" charset="-128"/>
            </a:endParaRPr>
          </a:p>
        </p:txBody>
      </p:sp>
      <p:grpSp>
        <p:nvGrpSpPr>
          <p:cNvPr id="68" name="図形グループ 399">
            <a:extLst>
              <a:ext uri="{FF2B5EF4-FFF2-40B4-BE49-F238E27FC236}">
                <a16:creationId xmlns:a16="http://schemas.microsoft.com/office/drawing/2014/main" id="{17A23D01-3460-4C43-AE39-BA3D26321ADD}"/>
              </a:ext>
            </a:extLst>
          </p:cNvPr>
          <p:cNvGrpSpPr/>
          <p:nvPr/>
        </p:nvGrpSpPr>
        <p:grpSpPr>
          <a:xfrm>
            <a:off x="2047276" y="3882170"/>
            <a:ext cx="370254" cy="367267"/>
            <a:chOff x="2667295" y="1059799"/>
            <a:chExt cx="681672" cy="722281"/>
          </a:xfrm>
        </p:grpSpPr>
        <p:sp>
          <p:nvSpPr>
            <p:cNvPr id="69" name="角丸四角形 68">
              <a:extLst>
                <a:ext uri="{FF2B5EF4-FFF2-40B4-BE49-F238E27FC236}">
                  <a16:creationId xmlns:a16="http://schemas.microsoft.com/office/drawing/2014/main" id="{94CFDD26-7476-284D-AE80-6989928C6B81}"/>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0" name="図 69">
              <a:extLst>
                <a:ext uri="{FF2B5EF4-FFF2-40B4-BE49-F238E27FC236}">
                  <a16:creationId xmlns:a16="http://schemas.microsoft.com/office/drawing/2014/main" id="{5C0B1D0E-09A3-5947-9648-712C8925685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71" name="図形グループ 402">
            <a:extLst>
              <a:ext uri="{FF2B5EF4-FFF2-40B4-BE49-F238E27FC236}">
                <a16:creationId xmlns:a16="http://schemas.microsoft.com/office/drawing/2014/main" id="{3BAFAAED-C4C9-EC47-87C0-CDC100C46605}"/>
              </a:ext>
            </a:extLst>
          </p:cNvPr>
          <p:cNvGrpSpPr/>
          <p:nvPr/>
        </p:nvGrpSpPr>
        <p:grpSpPr>
          <a:xfrm>
            <a:off x="2142549" y="3962488"/>
            <a:ext cx="150692" cy="345180"/>
            <a:chOff x="360577" y="6805427"/>
            <a:chExt cx="969965" cy="2007877"/>
          </a:xfrm>
        </p:grpSpPr>
        <p:sp>
          <p:nvSpPr>
            <p:cNvPr id="72" name="円/楕円 71">
              <a:extLst>
                <a:ext uri="{FF2B5EF4-FFF2-40B4-BE49-F238E27FC236}">
                  <a16:creationId xmlns:a16="http://schemas.microsoft.com/office/drawing/2014/main" id="{870A2E9E-F6A4-FA40-AED0-F84BF4FB6BDC}"/>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フローチャート: 論理積ゲート 72">
              <a:extLst>
                <a:ext uri="{FF2B5EF4-FFF2-40B4-BE49-F238E27FC236}">
                  <a16:creationId xmlns:a16="http://schemas.microsoft.com/office/drawing/2014/main" id="{0E0283A0-547B-3049-804E-D9B5E20F89DC}"/>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399">
            <a:extLst>
              <a:ext uri="{FF2B5EF4-FFF2-40B4-BE49-F238E27FC236}">
                <a16:creationId xmlns:a16="http://schemas.microsoft.com/office/drawing/2014/main" id="{CCD12D4E-1C68-ED4C-9440-96AF95054161}"/>
              </a:ext>
            </a:extLst>
          </p:cNvPr>
          <p:cNvGrpSpPr/>
          <p:nvPr/>
        </p:nvGrpSpPr>
        <p:grpSpPr>
          <a:xfrm>
            <a:off x="2064576" y="5350203"/>
            <a:ext cx="370254" cy="367267"/>
            <a:chOff x="2667295" y="1059799"/>
            <a:chExt cx="681672" cy="722281"/>
          </a:xfrm>
        </p:grpSpPr>
        <p:sp>
          <p:nvSpPr>
            <p:cNvPr id="75" name="角丸四角形 74">
              <a:extLst>
                <a:ext uri="{FF2B5EF4-FFF2-40B4-BE49-F238E27FC236}">
                  <a16:creationId xmlns:a16="http://schemas.microsoft.com/office/drawing/2014/main" id="{D5CE1119-39CB-244E-B538-10F974703FE4}"/>
                </a:ext>
              </a:extLst>
            </p:cNvPr>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6" name="図 75">
              <a:extLst>
                <a:ext uri="{FF2B5EF4-FFF2-40B4-BE49-F238E27FC236}">
                  <a16:creationId xmlns:a16="http://schemas.microsoft.com/office/drawing/2014/main" id="{40844DFA-EF6D-AF47-A4D8-B6698D82412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77" name="図形グループ 402">
            <a:extLst>
              <a:ext uri="{FF2B5EF4-FFF2-40B4-BE49-F238E27FC236}">
                <a16:creationId xmlns:a16="http://schemas.microsoft.com/office/drawing/2014/main" id="{91DFB37E-DC22-294E-8CEF-AC44A9EA6E5B}"/>
              </a:ext>
            </a:extLst>
          </p:cNvPr>
          <p:cNvGrpSpPr/>
          <p:nvPr/>
        </p:nvGrpSpPr>
        <p:grpSpPr>
          <a:xfrm>
            <a:off x="2159849" y="5430521"/>
            <a:ext cx="150692" cy="345180"/>
            <a:chOff x="360577" y="6805427"/>
            <a:chExt cx="969965" cy="2007877"/>
          </a:xfrm>
        </p:grpSpPr>
        <p:sp>
          <p:nvSpPr>
            <p:cNvPr id="78" name="円/楕円 77">
              <a:extLst>
                <a:ext uri="{FF2B5EF4-FFF2-40B4-BE49-F238E27FC236}">
                  <a16:creationId xmlns:a16="http://schemas.microsoft.com/office/drawing/2014/main" id="{56914B3F-A333-764D-B314-FA8C48A98141}"/>
                </a:ext>
              </a:extLst>
            </p:cNvPr>
            <p:cNvSpPr/>
            <p:nvPr/>
          </p:nvSpPr>
          <p:spPr>
            <a:xfrm>
              <a:off x="360577" y="6805427"/>
              <a:ext cx="969964" cy="920751"/>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論理積ゲート 78">
              <a:extLst>
                <a:ext uri="{FF2B5EF4-FFF2-40B4-BE49-F238E27FC236}">
                  <a16:creationId xmlns:a16="http://schemas.microsoft.com/office/drawing/2014/main" id="{53EA4D74-A749-C347-9C4B-117072E31EAB}"/>
                </a:ext>
              </a:extLst>
            </p:cNvPr>
            <p:cNvSpPr/>
            <p:nvPr/>
          </p:nvSpPr>
          <p:spPr>
            <a:xfrm rot="16200000">
              <a:off x="301999" y="7784762"/>
              <a:ext cx="1087121"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 name="テキスト ボックス 7">
            <a:extLst>
              <a:ext uri="{FF2B5EF4-FFF2-40B4-BE49-F238E27FC236}">
                <a16:creationId xmlns:a16="http://schemas.microsoft.com/office/drawing/2014/main" id="{FE88B751-E8BA-0F49-B61B-7BAB866EDE9B}"/>
              </a:ext>
            </a:extLst>
          </p:cNvPr>
          <p:cNvSpPr txBox="1"/>
          <p:nvPr/>
        </p:nvSpPr>
        <p:spPr>
          <a:xfrm>
            <a:off x="679396" y="5941952"/>
            <a:ext cx="3704860" cy="523220"/>
          </a:xfrm>
          <a:prstGeom prst="rect">
            <a:avLst/>
          </a:prstGeom>
          <a:noFill/>
        </p:spPr>
        <p:txBody>
          <a:bodyPr wrap="none" rtlCol="0">
            <a:spAutoFit/>
          </a:bodyPr>
          <a:lstStyle/>
          <a:p>
            <a:pPr marL="285750" indent="-285750">
              <a:buFont typeface="Wingdings" pitchFamily="2" charset="2"/>
              <a:buChar char="l"/>
            </a:pPr>
            <a:r>
              <a:rPr kumimoji="1" lang="ja-JP" altLang="en-US" sz="1400">
                <a:solidFill>
                  <a:schemeClr val="accent6">
                    <a:lumMod val="50000"/>
                  </a:schemeClr>
                </a:solidFill>
                <a:latin typeface="Meiryo" panose="020B0604030504040204" pitchFamily="34" charset="-128"/>
                <a:ea typeface="Meiryo" panose="020B0604030504040204" pitchFamily="34" charset="-128"/>
              </a:rPr>
              <a:t>属人化による「暗黙知」化</a:t>
            </a:r>
            <a:endParaRPr kumimoji="1" lang="en-US" altLang="ja-JP" sz="1400" dirty="0">
              <a:solidFill>
                <a:schemeClr val="accent6">
                  <a:lumMod val="50000"/>
                </a:schemeClr>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accent6">
                    <a:lumMod val="50000"/>
                  </a:schemeClr>
                </a:solidFill>
                <a:latin typeface="Meiryo" panose="020B0604030504040204" pitchFamily="34" charset="-128"/>
                <a:ea typeface="Meiryo" panose="020B0604030504040204" pitchFamily="34" charset="-128"/>
              </a:rPr>
              <a:t>人手の介在によるミスやスピードの制約</a:t>
            </a:r>
            <a:endParaRPr kumimoji="1" lang="ja-JP" altLang="en-US" sz="1400">
              <a:solidFill>
                <a:schemeClr val="accent6">
                  <a:lumMod val="50000"/>
                </a:schemeClr>
              </a:solidFill>
              <a:latin typeface="Meiryo" panose="020B0604030504040204" pitchFamily="34" charset="-128"/>
              <a:ea typeface="Meiryo" panose="020B0604030504040204" pitchFamily="34" charset="-128"/>
            </a:endParaRPr>
          </a:p>
        </p:txBody>
      </p:sp>
      <p:grpSp>
        <p:nvGrpSpPr>
          <p:cNvPr id="3" name="グループ化 2">
            <a:extLst>
              <a:ext uri="{FF2B5EF4-FFF2-40B4-BE49-F238E27FC236}">
                <a16:creationId xmlns:a16="http://schemas.microsoft.com/office/drawing/2014/main" id="{1B7C24E8-ABA4-4F47-915C-40A43C006D49}"/>
              </a:ext>
            </a:extLst>
          </p:cNvPr>
          <p:cNvGrpSpPr/>
          <p:nvPr/>
        </p:nvGrpSpPr>
        <p:grpSpPr>
          <a:xfrm>
            <a:off x="4717664" y="778476"/>
            <a:ext cx="3771428" cy="5682536"/>
            <a:chOff x="4717664" y="778476"/>
            <a:chExt cx="3771428" cy="5682536"/>
          </a:xfrm>
        </p:grpSpPr>
        <p:sp>
          <p:nvSpPr>
            <p:cNvPr id="63" name="正方形/長方形 62">
              <a:extLst>
                <a:ext uri="{FF2B5EF4-FFF2-40B4-BE49-F238E27FC236}">
                  <a16:creationId xmlns:a16="http://schemas.microsoft.com/office/drawing/2014/main" id="{DE7941A3-A131-0847-9542-F43FF49ABD6B}"/>
                </a:ext>
              </a:extLst>
            </p:cNvPr>
            <p:cNvSpPr/>
            <p:nvPr/>
          </p:nvSpPr>
          <p:spPr bwMode="auto">
            <a:xfrm>
              <a:off x="4717664" y="778476"/>
              <a:ext cx="3771428" cy="5659394"/>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10" name="角丸四角形 9"/>
            <p:cNvSpPr/>
            <p:nvPr/>
          </p:nvSpPr>
          <p:spPr bwMode="auto">
            <a:xfrm>
              <a:off x="5152768" y="1434623"/>
              <a:ext cx="2133600" cy="6096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業務処理ロジック</a:t>
              </a:r>
              <a:r>
                <a:rPr kumimoji="0" lang="ja-JP" altLang="en-US" sz="1400" dirty="0">
                  <a:solidFill>
                    <a:schemeClr val="bg1"/>
                  </a:solidFill>
                  <a:effectLst/>
                  <a:latin typeface="Meiryo" charset="-128"/>
                  <a:ea typeface="Meiryo" charset="-128"/>
                  <a:cs typeface="Meiryo" charset="-128"/>
                </a:rPr>
                <a:t>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5152768" y="2952389"/>
              <a:ext cx="2133600" cy="6096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運用手順の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5152768" y="4470155"/>
              <a:ext cx="2133600" cy="6096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effectLst/>
                  <a:latin typeface="Meiryo" charset="-128"/>
                  <a:ea typeface="Meiryo" charset="-128"/>
                  <a:cs typeface="Meiryo" charset="-128"/>
                </a:rPr>
                <a:t>システム構成の</a:t>
              </a:r>
              <a:endParaRPr kumimoji="0" lang="en-US" altLang="ja-JP" sz="1400" dirty="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a:ln>
                  <a:noFill/>
                </a:ln>
                <a:solidFill>
                  <a:schemeClr val="bg1"/>
                </a:solidFill>
                <a:effectLst/>
                <a:latin typeface="Meiryo" charset="-128"/>
                <a:ea typeface="Meiryo" charset="-128"/>
                <a:cs typeface="Meiryo" charset="-128"/>
              </a:endParaRPr>
            </a:p>
          </p:txBody>
        </p:sp>
        <p:sp>
          <p:nvSpPr>
            <p:cNvPr id="51" name="角丸四角形 50">
              <a:extLst>
                <a:ext uri="{FF2B5EF4-FFF2-40B4-BE49-F238E27FC236}">
                  <a16:creationId xmlns:a16="http://schemas.microsoft.com/office/drawing/2014/main" id="{BC423C92-04BA-7B4B-A9A3-7A9B3D30694A}"/>
                </a:ext>
              </a:extLst>
            </p:cNvPr>
            <p:cNvSpPr/>
            <p:nvPr/>
          </p:nvSpPr>
          <p:spPr bwMode="auto">
            <a:xfrm>
              <a:off x="6876532" y="3472248"/>
              <a:ext cx="1365421" cy="543823"/>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a:solidFill>
                    <a:schemeClr val="bg1"/>
                  </a:solidFill>
                  <a:latin typeface="Meiryo" charset="-128"/>
                  <a:ea typeface="Meiryo" charset="-128"/>
                  <a:cs typeface="Meiryo" charset="-128"/>
                </a:rPr>
                <a:t>運用管理の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a:solidFill>
                    <a:schemeClr val="bg1"/>
                  </a:solidFill>
                  <a:latin typeface="Meiryo" charset="-128"/>
                  <a:ea typeface="Meiryo" charset="-128"/>
                  <a:cs typeface="Meiryo" charset="-128"/>
                </a:rPr>
                <a:t>自動化</a:t>
              </a:r>
              <a:endParaRPr kumimoji="0" lang="en-US" altLang="ja-JP" sz="1400" dirty="0">
                <a:solidFill>
                  <a:schemeClr val="bg1"/>
                </a:solidFill>
                <a:latin typeface="Meiryo" charset="-128"/>
                <a:ea typeface="Meiryo" charset="-128"/>
                <a:cs typeface="Meiryo" charset="-128"/>
              </a:endParaRPr>
            </a:p>
          </p:txBody>
        </p:sp>
        <p:sp>
          <p:nvSpPr>
            <p:cNvPr id="53" name="角丸四角形 52">
              <a:extLst>
                <a:ext uri="{FF2B5EF4-FFF2-40B4-BE49-F238E27FC236}">
                  <a16:creationId xmlns:a16="http://schemas.microsoft.com/office/drawing/2014/main" id="{C691F75A-6804-A145-804D-188D7737F738}"/>
                </a:ext>
              </a:extLst>
            </p:cNvPr>
            <p:cNvSpPr/>
            <p:nvPr/>
          </p:nvSpPr>
          <p:spPr bwMode="auto">
            <a:xfrm>
              <a:off x="6876532" y="4924237"/>
              <a:ext cx="1365421" cy="543823"/>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a:ln>
                    <a:noFill/>
                  </a:ln>
                  <a:solidFill>
                    <a:schemeClr val="bg1"/>
                  </a:solidFill>
                  <a:effectLst/>
                  <a:latin typeface="Meiryo" charset="-128"/>
                  <a:ea typeface="Meiryo" charset="-128"/>
                  <a:cs typeface="Meiryo" charset="-128"/>
                </a:rPr>
                <a:t>システム構成</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a:ln>
                    <a:noFill/>
                  </a:ln>
                  <a:solidFill>
                    <a:schemeClr val="bg1"/>
                  </a:solidFill>
                  <a:effectLst/>
                  <a:latin typeface="Meiryo" charset="-128"/>
                  <a:ea typeface="Meiryo" charset="-128"/>
                  <a:cs typeface="Meiryo" charset="-128"/>
                </a:rPr>
                <a:t>の</a:t>
              </a:r>
              <a:r>
                <a:rPr kumimoji="0" lang="ja-JP" altLang="en-US" sz="1400">
                  <a:solidFill>
                    <a:schemeClr val="bg1"/>
                  </a:solidFill>
                  <a:effectLst/>
                  <a:latin typeface="Meiryo" charset="-128"/>
                  <a:ea typeface="Meiryo" charset="-128"/>
                  <a:cs typeface="Meiryo" charset="-128"/>
                </a:rPr>
                <a:t>自動化</a:t>
              </a: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p:txBody>
        </p:sp>
        <p:sp>
          <p:nvSpPr>
            <p:cNvPr id="58" name="下矢印 57">
              <a:extLst>
                <a:ext uri="{FF2B5EF4-FFF2-40B4-BE49-F238E27FC236}">
                  <a16:creationId xmlns:a16="http://schemas.microsoft.com/office/drawing/2014/main" id="{89BD370C-7A62-2240-B8D4-FC45F5C49FD0}"/>
                </a:ext>
              </a:extLst>
            </p:cNvPr>
            <p:cNvSpPr/>
            <p:nvPr/>
          </p:nvSpPr>
          <p:spPr>
            <a:xfrm>
              <a:off x="5920947" y="2121424"/>
              <a:ext cx="599303" cy="753763"/>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下矢印 58">
              <a:extLst>
                <a:ext uri="{FF2B5EF4-FFF2-40B4-BE49-F238E27FC236}">
                  <a16:creationId xmlns:a16="http://schemas.microsoft.com/office/drawing/2014/main" id="{81D680D1-28B7-084C-81FC-77E775B2FD5A}"/>
                </a:ext>
              </a:extLst>
            </p:cNvPr>
            <p:cNvSpPr/>
            <p:nvPr/>
          </p:nvSpPr>
          <p:spPr>
            <a:xfrm>
              <a:off x="5920947" y="3616592"/>
              <a:ext cx="599303" cy="753763"/>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テキスト ボックス 64">
              <a:extLst>
                <a:ext uri="{FF2B5EF4-FFF2-40B4-BE49-F238E27FC236}">
                  <a16:creationId xmlns:a16="http://schemas.microsoft.com/office/drawing/2014/main" id="{BB741E7B-BB58-024D-B0DB-932BF8636F41}"/>
                </a:ext>
              </a:extLst>
            </p:cNvPr>
            <p:cNvSpPr txBox="1"/>
            <p:nvPr/>
          </p:nvSpPr>
          <p:spPr>
            <a:xfrm>
              <a:off x="5433827" y="873157"/>
              <a:ext cx="2339102" cy="461665"/>
            </a:xfrm>
            <a:prstGeom prst="rect">
              <a:avLst/>
            </a:prstGeom>
            <a:noFill/>
            <a:ln>
              <a:noFill/>
            </a:ln>
          </p:spPr>
          <p:txBody>
            <a:bodyPr vert="horz" wrap="none" rtlCol="0">
              <a:spAutoFit/>
            </a:bodyPr>
            <a:lstStyle/>
            <a:p>
              <a:pPr algn="ctr"/>
              <a:r>
                <a:rPr lang="ja-JP" altLang="en-US" sz="2400">
                  <a:solidFill>
                    <a:schemeClr val="accent3">
                      <a:lumMod val="75000"/>
                    </a:schemeClr>
                  </a:solidFill>
                  <a:effectLst/>
                  <a:latin typeface="Meiryo" charset="-128"/>
                  <a:ea typeface="Meiryo" charset="-128"/>
                  <a:cs typeface="Meiryo" charset="-128"/>
                </a:rPr>
                <a:t>これからの手順</a:t>
              </a:r>
              <a:endParaRPr kumimoji="1" lang="ja-JP" altLang="en-US" sz="2400" dirty="0">
                <a:solidFill>
                  <a:schemeClr val="accent3">
                    <a:lumMod val="75000"/>
                  </a:schemeClr>
                </a:solidFill>
                <a:effectLst/>
                <a:latin typeface="Meiryo" charset="-128"/>
                <a:ea typeface="Meiryo" charset="-128"/>
                <a:cs typeface="Meiryo" charset="-128"/>
              </a:endParaRPr>
            </a:p>
          </p:txBody>
        </p:sp>
        <p:pic>
          <p:nvPicPr>
            <p:cNvPr id="66" name="Picture 13" descr="Traditional-Servers.png">
              <a:extLst>
                <a:ext uri="{FF2B5EF4-FFF2-40B4-BE49-F238E27FC236}">
                  <a16:creationId xmlns:a16="http://schemas.microsoft.com/office/drawing/2014/main" id="{45F857CE-949C-FC45-A2FE-A713C69235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09832" y="3799103"/>
              <a:ext cx="533400" cy="533400"/>
            </a:xfrm>
            <a:prstGeom prst="rect">
              <a:avLst/>
            </a:prstGeom>
            <a:effectLst>
              <a:outerShdw blurRad="50800" dist="38100" dir="2700000" algn="tl" rotWithShape="0">
                <a:prstClr val="black">
                  <a:alpha val="40000"/>
                </a:prstClr>
              </a:outerShdw>
            </a:effectLst>
          </p:spPr>
        </p:pic>
        <p:pic>
          <p:nvPicPr>
            <p:cNvPr id="67" name="Picture 13" descr="Traditional-Servers.png">
              <a:extLst>
                <a:ext uri="{FF2B5EF4-FFF2-40B4-BE49-F238E27FC236}">
                  <a16:creationId xmlns:a16="http://schemas.microsoft.com/office/drawing/2014/main" id="{1790BFDA-2713-DF49-9B45-905040E970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09832" y="5270193"/>
              <a:ext cx="533400" cy="533400"/>
            </a:xfrm>
            <a:prstGeom prst="rect">
              <a:avLst/>
            </a:prstGeom>
            <a:effectLst>
              <a:outerShdw blurRad="50800" dist="38100" dir="2700000" algn="tl" rotWithShape="0">
                <a:prstClr val="black">
                  <a:alpha val="40000"/>
                </a:prstClr>
              </a:outerShdw>
            </a:effectLst>
          </p:spPr>
        </p:pic>
        <p:sp>
          <p:nvSpPr>
            <p:cNvPr id="80" name="テキスト ボックス 79">
              <a:extLst>
                <a:ext uri="{FF2B5EF4-FFF2-40B4-BE49-F238E27FC236}">
                  <a16:creationId xmlns:a16="http://schemas.microsoft.com/office/drawing/2014/main" id="{F64FE46B-5367-FA48-9994-54BEEC63790C}"/>
                </a:ext>
              </a:extLst>
            </p:cNvPr>
            <p:cNvSpPr txBox="1"/>
            <p:nvPr/>
          </p:nvSpPr>
          <p:spPr>
            <a:xfrm>
              <a:off x="4757402" y="5937792"/>
              <a:ext cx="3704860" cy="523220"/>
            </a:xfrm>
            <a:prstGeom prst="rect">
              <a:avLst/>
            </a:prstGeom>
            <a:noFill/>
          </p:spPr>
          <p:txBody>
            <a:bodyPr wrap="none" rtlCol="0">
              <a:spAutoFit/>
            </a:bodyPr>
            <a:lstStyle/>
            <a:p>
              <a:pPr marL="285750" indent="-285750">
                <a:buFont typeface="Wingdings" pitchFamily="2" charset="2"/>
                <a:buChar char="l"/>
              </a:pPr>
              <a:r>
                <a:rPr kumimoji="1" lang="ja-JP" altLang="en-US" sz="1400">
                  <a:solidFill>
                    <a:schemeClr val="accent3">
                      <a:lumMod val="75000"/>
                    </a:schemeClr>
                  </a:solidFill>
                  <a:latin typeface="Meiryo" panose="020B0604030504040204" pitchFamily="34" charset="-128"/>
                  <a:ea typeface="Meiryo" panose="020B0604030504040204" pitchFamily="34" charset="-128"/>
                </a:rPr>
                <a:t>全手順のコード化によるノウハウの継承</a:t>
              </a:r>
              <a:endParaRPr kumimoji="1"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accent3">
                      <a:lumMod val="75000"/>
                    </a:schemeClr>
                  </a:solidFill>
                  <a:latin typeface="Meiryo" panose="020B0604030504040204" pitchFamily="34" charset="-128"/>
                  <a:ea typeface="Meiryo" panose="020B0604030504040204" pitchFamily="34" charset="-128"/>
                </a:rPr>
                <a:t>開発</a:t>
              </a:r>
              <a:r>
                <a:rPr lang="en-US" altLang="ja-JP" sz="1400" dirty="0">
                  <a:solidFill>
                    <a:schemeClr val="accent3">
                      <a:lumMod val="75000"/>
                    </a:schemeClr>
                  </a:solidFill>
                  <a:latin typeface="Meiryo" panose="020B0604030504040204" pitchFamily="34" charset="-128"/>
                  <a:ea typeface="Meiryo" panose="020B0604030504040204" pitchFamily="34" charset="-128"/>
                </a:rPr>
                <a:t>〜</a:t>
              </a:r>
              <a:r>
                <a:rPr lang="ja-JP" altLang="en-US" sz="1400">
                  <a:solidFill>
                    <a:schemeClr val="accent3">
                      <a:lumMod val="75000"/>
                    </a:schemeClr>
                  </a:solidFill>
                  <a:latin typeface="Meiryo" panose="020B0604030504040204" pitchFamily="34" charset="-128"/>
                  <a:ea typeface="Meiryo" panose="020B0604030504040204" pitchFamily="34" charset="-128"/>
                </a:rPr>
                <a:t>本番の高速化と変更の俊敏性</a:t>
              </a:r>
              <a:endParaRPr kumimoji="1" lang="ja-JP" altLang="en-US" sz="1400">
                <a:solidFill>
                  <a:schemeClr val="accent3">
                    <a:lumMod val="75000"/>
                  </a:schemeClr>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3171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572734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latin typeface="メイリオ" panose="020B0604030504040204" pitchFamily="50" charset="-128"/>
                <a:ea typeface="メイリオ" panose="020B0604030504040204" pitchFamily="50" charset="-128"/>
              </a:rPr>
              <a:t>仮想化の種類</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システム資源の構成要素から考える</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メイリオ" panose="020B0604030504040204" pitchFamily="50" charset="-128"/>
                <a:ea typeface="メイリオ" panose="020B0604030504040204" pitchFamily="50" charset="-128"/>
                <a:cs typeface="Arial"/>
              </a:rPr>
              <a:t>仮想</a:t>
            </a:r>
            <a:r>
              <a:rPr lang="en-US" altLang="ja-JP" sz="1050" dirty="0">
                <a:solidFill>
                  <a:schemeClr val="bg1"/>
                </a:solidFill>
                <a:latin typeface="メイリオ" panose="020B0604030504040204" pitchFamily="50" charset="-128"/>
                <a:ea typeface="メイリオ" panose="020B0604030504040204" pitchFamily="50" charset="-128"/>
                <a:cs typeface="Arial"/>
              </a:rPr>
              <a:t>LAN(VLAN</a:t>
            </a:r>
            <a:r>
              <a:rPr kumimoji="0" lang="en-US" altLang="ja-JP"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Arial"/>
              </a:rPr>
              <a:t>)</a:t>
            </a:r>
            <a:endParaRPr kumimoji="0" lang="ja-JP" altLang="en-US"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Arial"/>
              </a:rPr>
              <a:t>SDN(Software-Defined Networking)</a:t>
            </a:r>
            <a:endParaRPr kumimoji="0" lang="ja-JP" altLang="en-US"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メイリオ" panose="020B0604030504040204" pitchFamily="50" charset="-128"/>
                <a:ea typeface="メイリオ" panose="020B0604030504040204" pitchFamily="50" charset="-128"/>
              </a:rPr>
              <a:t>ブロック・レベル</a:t>
            </a:r>
            <a:r>
              <a:rPr kumimoji="0" lang="ja-JP" altLang="en-US"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ストリーミング方式</a:t>
            </a: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アプリケーション方式</a:t>
            </a: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ストリーミング方式</a:t>
            </a: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ハイパーバイザー方式</a:t>
            </a: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コンテナ方式</a:t>
            </a:r>
            <a:r>
              <a:rPr lang="en-US" altLang="ja-JP" sz="1050" dirty="0">
                <a:solidFill>
                  <a:schemeClr val="bg1"/>
                </a:solidFill>
                <a:latin typeface="メイリオ" panose="020B0604030504040204" pitchFamily="50" charset="-128"/>
                <a:ea typeface="メイリオ" panose="020B0604030504040204" pitchFamily="50" charset="-128"/>
              </a:rPr>
              <a:t>/OS</a:t>
            </a:r>
            <a:r>
              <a:rPr lang="ja-JP" altLang="en-US" sz="1050" dirty="0">
                <a:solidFill>
                  <a:schemeClr val="bg1"/>
                </a:solidFill>
                <a:latin typeface="メイリオ" panose="020B0604030504040204" pitchFamily="50" charset="-128"/>
                <a:ea typeface="メイリオ" panose="020B0604030504040204" pitchFamily="50" charset="-128"/>
              </a:rPr>
              <a:t>の仮想化</a:t>
            </a: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仮想</a:t>
            </a:r>
            <a:r>
              <a:rPr lang="en-US" altLang="ja-JP" sz="1050" dirty="0">
                <a:solidFill>
                  <a:schemeClr val="bg1"/>
                </a:solidFill>
                <a:latin typeface="メイリオ" panose="020B0604030504040204" pitchFamily="50" charset="-128"/>
                <a:ea typeface="メイリオ" panose="020B0604030504040204" pitchFamily="50" charset="-128"/>
              </a:rPr>
              <a:t>PC</a:t>
            </a:r>
            <a:r>
              <a:rPr lang="ja-JP" altLang="en-US" sz="1050" dirty="0">
                <a:solidFill>
                  <a:schemeClr val="bg1"/>
                </a:solidFill>
                <a:latin typeface="メイリオ" panose="020B0604030504040204" pitchFamily="50" charset="-128"/>
                <a:ea typeface="メイリオ" panose="020B0604030504040204" pitchFamily="50" charset="-128"/>
              </a:rPr>
              <a:t>方式</a:t>
            </a: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メイリオ" panose="020B0604030504040204" pitchFamily="50" charset="-128"/>
                <a:ea typeface="メイリオ" panose="020B0604030504040204" pitchFamily="50" charset="-128"/>
              </a:rPr>
              <a:t>ブレード</a:t>
            </a:r>
            <a:r>
              <a:rPr lang="en-US" altLang="ja-JP" sz="1050" dirty="0">
                <a:solidFill>
                  <a:schemeClr val="bg1"/>
                </a:solidFill>
                <a:latin typeface="メイリオ" panose="020B0604030504040204" pitchFamily="50" charset="-128"/>
                <a:ea typeface="メイリオ" panose="020B0604030504040204" pitchFamily="50" charset="-128"/>
              </a:rPr>
              <a:t>PC</a:t>
            </a:r>
            <a:r>
              <a:rPr lang="ja-JP" altLang="en-US" sz="1050" dirty="0">
                <a:solidFill>
                  <a:schemeClr val="bg1"/>
                </a:solidFill>
                <a:latin typeface="メイリオ" panose="020B0604030504040204" pitchFamily="50" charset="-128"/>
                <a:ea typeface="メイリオ" panose="020B0604030504040204" pitchFamily="50" charset="-128"/>
              </a:rPr>
              <a:t>方式</a:t>
            </a: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57243231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サーバー仮想化</a:t>
            </a:r>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a:solidFill>
                  <a:srgbClr val="FFFFFF"/>
                </a:solidFill>
              </a:rPr>
              <a:t>ハードウェア</a:t>
            </a: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a:solidFill>
                  <a:srgbClr val="FFFFFF"/>
                </a:solidFill>
              </a:rPr>
              <a:t>ハイパーバイザー</a:t>
            </a: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a:solidFill>
                  <a:srgbClr val="FFFFFF"/>
                </a:solidFill>
              </a:rPr>
              <a:t>サーバー</a:t>
            </a:r>
            <a:endParaRPr kumimoji="1" lang="en-US" altLang="ja-JP" sz="1200" dirty="0">
              <a:solidFill>
                <a:srgbClr val="FFFFFF"/>
              </a:solidFill>
            </a:endParaRPr>
          </a:p>
          <a:p>
            <a:pPr algn="ctr"/>
            <a:r>
              <a:rPr lang="ja-JP" altLang="en-US" sz="800" dirty="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a:solidFill>
                  <a:srgbClr val="0000FF"/>
                </a:solidFill>
              </a:rPr>
              <a:t>物理システム</a:t>
            </a: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a:solidFill>
                  <a:srgbClr val="0000FF"/>
                </a:solidFill>
              </a:rPr>
              <a:t>仮想システム</a:t>
            </a:r>
          </a:p>
        </p:txBody>
      </p:sp>
    </p:spTree>
    <p:extLst>
      <p:ext uri="{BB962C8B-B14F-4D97-AF65-F5344CB8AC3E}">
        <p14:creationId xmlns:p14="http://schemas.microsoft.com/office/powerpoint/2010/main" val="841791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サーバー仮想化とコンテナ</a:t>
            </a:r>
          </a:p>
        </p:txBody>
      </p:sp>
      <p:sp>
        <p:nvSpPr>
          <p:cNvPr id="4" name="正方形/長方形 3"/>
          <p:cNvSpPr/>
          <p:nvPr/>
        </p:nvSpPr>
        <p:spPr>
          <a:xfrm>
            <a:off x="644945" y="1391662"/>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 name="正方形/長方形 4"/>
          <p:cNvSpPr/>
          <p:nvPr/>
        </p:nvSpPr>
        <p:spPr>
          <a:xfrm>
            <a:off x="763478" y="1267280"/>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 name="正方形/長方形 5"/>
          <p:cNvSpPr/>
          <p:nvPr/>
        </p:nvSpPr>
        <p:spPr>
          <a:xfrm>
            <a:off x="915879" y="1132176"/>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992077" y="2202681"/>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charset="-128"/>
              <a:ea typeface="Meiryo" charset="-128"/>
              <a:cs typeface="Meiryo" charset="-128"/>
            </a:endParaRPr>
          </a:p>
          <a:p>
            <a:pPr algn="ctr"/>
            <a:r>
              <a:rPr kumimoji="1"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8" name="テキスト ボックス 7"/>
          <p:cNvSpPr txBox="1"/>
          <p:nvPr/>
        </p:nvSpPr>
        <p:spPr>
          <a:xfrm>
            <a:off x="1832750" y="3646776"/>
            <a:ext cx="1415772" cy="338554"/>
          </a:xfrm>
          <a:prstGeom prst="rect">
            <a:avLst/>
          </a:prstGeom>
          <a:noFill/>
        </p:spPr>
        <p:txBody>
          <a:bodyPr wrap="none" rtlCol="0">
            <a:spAutoFit/>
          </a:bodyPr>
          <a:lstStyle/>
          <a:p>
            <a:pPr algn="ctr"/>
            <a:r>
              <a:rPr kumimoji="1" lang="ja-JP" altLang="en-US" sz="1600" dirty="0">
                <a:solidFill>
                  <a:srgbClr val="FFFFFF"/>
                </a:solidFill>
                <a:latin typeface="Meiryo" charset="-128"/>
                <a:ea typeface="Meiryo" charset="-128"/>
                <a:cs typeface="Meiryo" charset="-128"/>
              </a:rPr>
              <a:t>ハードウェア</a:t>
            </a:r>
          </a:p>
        </p:txBody>
      </p:sp>
      <p:sp>
        <p:nvSpPr>
          <p:cNvPr id="9" name="テキスト ボックス 8"/>
          <p:cNvSpPr txBox="1"/>
          <p:nvPr/>
        </p:nvSpPr>
        <p:spPr>
          <a:xfrm>
            <a:off x="1636955" y="3145067"/>
            <a:ext cx="1826141" cy="338554"/>
          </a:xfrm>
          <a:prstGeom prst="rect">
            <a:avLst/>
          </a:prstGeom>
          <a:noFill/>
        </p:spPr>
        <p:txBody>
          <a:bodyPr wrap="none" rtlCol="0">
            <a:spAutoFit/>
          </a:bodyPr>
          <a:lstStyle/>
          <a:p>
            <a:pPr algn="ctr"/>
            <a:r>
              <a:rPr kumimoji="1" lang="ja-JP" altLang="en-US" sz="1600" dirty="0">
                <a:solidFill>
                  <a:srgbClr val="FFFFFF"/>
                </a:solidFill>
                <a:latin typeface="Meiryo" charset="-128"/>
                <a:ea typeface="Meiryo" charset="-128"/>
                <a:cs typeface="Meiryo" charset="-128"/>
              </a:rPr>
              <a:t>ハイパーバイザー</a:t>
            </a:r>
          </a:p>
        </p:txBody>
      </p:sp>
      <p:sp>
        <p:nvSpPr>
          <p:cNvPr id="10" name="テキスト ボックス 9"/>
          <p:cNvSpPr txBox="1"/>
          <p:nvPr/>
        </p:nvSpPr>
        <p:spPr>
          <a:xfrm>
            <a:off x="959115" y="2869985"/>
            <a:ext cx="954107" cy="246221"/>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仮想サーバー</a:t>
            </a:r>
          </a:p>
        </p:txBody>
      </p:sp>
      <p:sp>
        <p:nvSpPr>
          <p:cNvPr id="16" name="正方形/長方形 15"/>
          <p:cNvSpPr/>
          <p:nvPr/>
        </p:nvSpPr>
        <p:spPr>
          <a:xfrm>
            <a:off x="992077" y="1750244"/>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Meiryo" charset="-128"/>
                <a:ea typeface="Meiryo" charset="-128"/>
                <a:cs typeface="Meiryo" charset="-128"/>
              </a:rPr>
              <a:t>ミドルウェア</a:t>
            </a:r>
          </a:p>
        </p:txBody>
      </p:sp>
      <p:sp>
        <p:nvSpPr>
          <p:cNvPr id="17" name="正方形/長方形 16"/>
          <p:cNvSpPr/>
          <p:nvPr/>
        </p:nvSpPr>
        <p:spPr>
          <a:xfrm>
            <a:off x="992077" y="1225311"/>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18" name="正方形/長方形 17"/>
          <p:cNvSpPr/>
          <p:nvPr/>
        </p:nvSpPr>
        <p:spPr>
          <a:xfrm>
            <a:off x="2020575" y="1132176"/>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2096773" y="2202681"/>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charset="-128"/>
              <a:ea typeface="Meiryo" charset="-128"/>
              <a:cs typeface="Meiryo" charset="-128"/>
            </a:endParaRPr>
          </a:p>
          <a:p>
            <a:pPr algn="ctr"/>
            <a:r>
              <a:rPr kumimoji="1"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20" name="テキスト ボックス 19"/>
          <p:cNvSpPr txBox="1"/>
          <p:nvPr/>
        </p:nvSpPr>
        <p:spPr>
          <a:xfrm>
            <a:off x="2063811" y="2869985"/>
            <a:ext cx="954107" cy="246221"/>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仮想サーバー</a:t>
            </a:r>
          </a:p>
        </p:txBody>
      </p:sp>
      <p:sp>
        <p:nvSpPr>
          <p:cNvPr id="21" name="正方形/長方形 20"/>
          <p:cNvSpPr/>
          <p:nvPr/>
        </p:nvSpPr>
        <p:spPr>
          <a:xfrm>
            <a:off x="2096773" y="1750244"/>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Meiryo" charset="-128"/>
                <a:ea typeface="Meiryo" charset="-128"/>
                <a:cs typeface="Meiryo" charset="-128"/>
              </a:rPr>
              <a:t>ミドルウェア</a:t>
            </a:r>
          </a:p>
        </p:txBody>
      </p:sp>
      <p:sp>
        <p:nvSpPr>
          <p:cNvPr id="22" name="正方形/長方形 21"/>
          <p:cNvSpPr/>
          <p:nvPr/>
        </p:nvSpPr>
        <p:spPr>
          <a:xfrm>
            <a:off x="2096773" y="1225311"/>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23" name="正方形/長方形 22"/>
          <p:cNvSpPr/>
          <p:nvPr/>
        </p:nvSpPr>
        <p:spPr>
          <a:xfrm>
            <a:off x="3127930" y="1132176"/>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正方形/長方形 23"/>
          <p:cNvSpPr/>
          <p:nvPr/>
        </p:nvSpPr>
        <p:spPr>
          <a:xfrm>
            <a:off x="3204128" y="2202681"/>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charset="-128"/>
              <a:ea typeface="Meiryo" charset="-128"/>
              <a:cs typeface="Meiryo" charset="-128"/>
            </a:endParaRPr>
          </a:p>
          <a:p>
            <a:pPr algn="ctr"/>
            <a:r>
              <a:rPr kumimoji="1"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25" name="テキスト ボックス 24"/>
          <p:cNvSpPr txBox="1"/>
          <p:nvPr/>
        </p:nvSpPr>
        <p:spPr>
          <a:xfrm>
            <a:off x="3171166" y="2869985"/>
            <a:ext cx="954107" cy="246221"/>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仮想サーバー</a:t>
            </a:r>
          </a:p>
        </p:txBody>
      </p:sp>
      <p:sp>
        <p:nvSpPr>
          <p:cNvPr id="26" name="正方形/長方形 25"/>
          <p:cNvSpPr/>
          <p:nvPr/>
        </p:nvSpPr>
        <p:spPr>
          <a:xfrm>
            <a:off x="3204128" y="1750244"/>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Meiryo" charset="-128"/>
                <a:ea typeface="Meiryo" charset="-128"/>
                <a:cs typeface="Meiryo" charset="-128"/>
              </a:rPr>
              <a:t>ミドルウェア</a:t>
            </a:r>
          </a:p>
        </p:txBody>
      </p:sp>
      <p:sp>
        <p:nvSpPr>
          <p:cNvPr id="27" name="正方形/長方形 26"/>
          <p:cNvSpPr/>
          <p:nvPr/>
        </p:nvSpPr>
        <p:spPr>
          <a:xfrm>
            <a:off x="3204128" y="1225311"/>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74" name="テキスト ボックス 73"/>
          <p:cNvSpPr txBox="1"/>
          <p:nvPr/>
        </p:nvSpPr>
        <p:spPr>
          <a:xfrm>
            <a:off x="1463585" y="766438"/>
            <a:ext cx="1980029" cy="400110"/>
          </a:xfrm>
          <a:prstGeom prst="rect">
            <a:avLst/>
          </a:prstGeom>
          <a:noFill/>
        </p:spPr>
        <p:txBody>
          <a:bodyPr wrap="none" rtlCol="0">
            <a:spAutoFit/>
          </a:bodyPr>
          <a:lstStyle/>
          <a:p>
            <a:pPr algn="ctr"/>
            <a:r>
              <a:rPr kumimoji="1" lang="ja-JP" altLang="en-US" sz="2000" b="1" dirty="0">
                <a:solidFill>
                  <a:srgbClr val="3366FF"/>
                </a:solidFill>
                <a:latin typeface="Meiryo" charset="-128"/>
                <a:ea typeface="Meiryo" charset="-128"/>
                <a:cs typeface="Meiryo" charset="-128"/>
              </a:rPr>
              <a:t>サーバー仮想化</a:t>
            </a:r>
          </a:p>
        </p:txBody>
      </p:sp>
      <p:sp>
        <p:nvSpPr>
          <p:cNvPr id="28" name="正方形/長方形 27"/>
          <p:cNvSpPr/>
          <p:nvPr/>
        </p:nvSpPr>
        <p:spPr>
          <a:xfrm>
            <a:off x="4734344" y="1391662"/>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 name="正方形/長方形 28"/>
          <p:cNvSpPr/>
          <p:nvPr/>
        </p:nvSpPr>
        <p:spPr>
          <a:xfrm>
            <a:off x="4852877" y="1326910"/>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5005278" y="1225310"/>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2" name="テキスト ボックス 31"/>
          <p:cNvSpPr txBox="1"/>
          <p:nvPr/>
        </p:nvSpPr>
        <p:spPr>
          <a:xfrm>
            <a:off x="5922149" y="3646776"/>
            <a:ext cx="1415772" cy="338554"/>
          </a:xfrm>
          <a:prstGeom prst="rect">
            <a:avLst/>
          </a:prstGeom>
          <a:noFill/>
        </p:spPr>
        <p:txBody>
          <a:bodyPr wrap="none" rtlCol="0">
            <a:spAutoFit/>
          </a:bodyPr>
          <a:lstStyle/>
          <a:p>
            <a:pPr algn="ctr"/>
            <a:r>
              <a:rPr kumimoji="1" lang="ja-JP" altLang="en-US" sz="1600" dirty="0">
                <a:solidFill>
                  <a:srgbClr val="FFFFFF"/>
                </a:solidFill>
                <a:latin typeface="Meiryo" charset="-128"/>
                <a:ea typeface="Meiryo" charset="-128"/>
                <a:cs typeface="Meiryo" charset="-128"/>
              </a:rPr>
              <a:t>ハードウェア</a:t>
            </a:r>
          </a:p>
        </p:txBody>
      </p:sp>
      <p:sp>
        <p:nvSpPr>
          <p:cNvPr id="33" name="テキスト ボックス 32"/>
          <p:cNvSpPr txBox="1"/>
          <p:nvPr/>
        </p:nvSpPr>
        <p:spPr>
          <a:xfrm>
            <a:off x="5315986" y="2691501"/>
            <a:ext cx="2646878" cy="338554"/>
          </a:xfrm>
          <a:prstGeom prst="rect">
            <a:avLst/>
          </a:prstGeom>
          <a:noFill/>
        </p:spPr>
        <p:txBody>
          <a:bodyPr wrap="none" rtlCol="0">
            <a:spAutoFit/>
          </a:bodyPr>
          <a:lstStyle/>
          <a:p>
            <a:pPr algn="ctr"/>
            <a:r>
              <a:rPr kumimoji="1" lang="ja-JP" altLang="en-US" sz="1600" dirty="0">
                <a:solidFill>
                  <a:srgbClr val="FFFFFF"/>
                </a:solidFill>
                <a:latin typeface="Meiryo" charset="-128"/>
                <a:ea typeface="Meiryo" charset="-128"/>
                <a:cs typeface="Meiryo" charset="-128"/>
              </a:rPr>
              <a:t>コンテナ管理ソフトウエア</a:t>
            </a:r>
          </a:p>
        </p:txBody>
      </p:sp>
      <p:sp>
        <p:nvSpPr>
          <p:cNvPr id="47" name="テキスト ボックス 46"/>
          <p:cNvSpPr txBox="1"/>
          <p:nvPr/>
        </p:nvSpPr>
        <p:spPr>
          <a:xfrm>
            <a:off x="6403622" y="3057512"/>
            <a:ext cx="471604" cy="338554"/>
          </a:xfrm>
          <a:prstGeom prst="rect">
            <a:avLst/>
          </a:prstGeom>
          <a:noFill/>
        </p:spPr>
        <p:txBody>
          <a:bodyPr wrap="none" rtlCol="0">
            <a:spAutoFit/>
          </a:bodyPr>
          <a:lstStyle/>
          <a:p>
            <a:pPr algn="ctr"/>
            <a:r>
              <a:rPr kumimoji="1" lang="en-US" altLang="ja-JP" sz="1600">
                <a:solidFill>
                  <a:srgbClr val="FFFFFF"/>
                </a:solidFill>
                <a:latin typeface="Meiryo" charset="-128"/>
                <a:ea typeface="Meiryo" charset="-128"/>
                <a:cs typeface="Meiryo" charset="-128"/>
              </a:rPr>
              <a:t>OS</a:t>
            </a:r>
          </a:p>
        </p:txBody>
      </p:sp>
      <p:sp>
        <p:nvSpPr>
          <p:cNvPr id="48" name="正方形/長方形 47"/>
          <p:cNvSpPr/>
          <p:nvPr/>
        </p:nvSpPr>
        <p:spPr>
          <a:xfrm>
            <a:off x="5136716" y="1132176"/>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9" name="正方形/長方形 48"/>
          <p:cNvSpPr/>
          <p:nvPr/>
        </p:nvSpPr>
        <p:spPr>
          <a:xfrm>
            <a:off x="6186581" y="1132176"/>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0" name="正方形/長方形 49"/>
          <p:cNvSpPr/>
          <p:nvPr/>
        </p:nvSpPr>
        <p:spPr>
          <a:xfrm>
            <a:off x="7236446" y="1132176"/>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1" name="正方形/長方形 50"/>
          <p:cNvSpPr/>
          <p:nvPr/>
        </p:nvSpPr>
        <p:spPr>
          <a:xfrm>
            <a:off x="5213849" y="1750244"/>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ミドルウェア</a:t>
            </a:r>
          </a:p>
        </p:txBody>
      </p:sp>
      <p:sp>
        <p:nvSpPr>
          <p:cNvPr id="52" name="正方形/長方形 51"/>
          <p:cNvSpPr/>
          <p:nvPr/>
        </p:nvSpPr>
        <p:spPr>
          <a:xfrm>
            <a:off x="5213849" y="1225311"/>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57" name="正方形/長方形 56"/>
          <p:cNvSpPr/>
          <p:nvPr/>
        </p:nvSpPr>
        <p:spPr>
          <a:xfrm>
            <a:off x="6246783" y="1750244"/>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ミドルウェア</a:t>
            </a:r>
          </a:p>
        </p:txBody>
      </p:sp>
      <p:sp>
        <p:nvSpPr>
          <p:cNvPr id="58" name="正方形/長方形 57"/>
          <p:cNvSpPr/>
          <p:nvPr/>
        </p:nvSpPr>
        <p:spPr>
          <a:xfrm>
            <a:off x="6246783" y="1225311"/>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59" name="正方形/長方形 58"/>
          <p:cNvSpPr/>
          <p:nvPr/>
        </p:nvSpPr>
        <p:spPr>
          <a:xfrm>
            <a:off x="7312032" y="175657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ミドルウェア</a:t>
            </a:r>
          </a:p>
        </p:txBody>
      </p:sp>
      <p:sp>
        <p:nvSpPr>
          <p:cNvPr id="60" name="正方形/長方形 59"/>
          <p:cNvSpPr/>
          <p:nvPr/>
        </p:nvSpPr>
        <p:spPr>
          <a:xfrm>
            <a:off x="7302431" y="122530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a:t>
            </a:r>
          </a:p>
        </p:txBody>
      </p:sp>
      <p:sp>
        <p:nvSpPr>
          <p:cNvPr id="61" name="テキスト ボックス 60"/>
          <p:cNvSpPr txBox="1"/>
          <p:nvPr/>
        </p:nvSpPr>
        <p:spPr>
          <a:xfrm>
            <a:off x="5239099" y="2325979"/>
            <a:ext cx="723275" cy="253916"/>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コンテナ</a:t>
            </a:r>
          </a:p>
        </p:txBody>
      </p:sp>
      <p:sp>
        <p:nvSpPr>
          <p:cNvPr id="62" name="テキスト ボックス 61"/>
          <p:cNvSpPr txBox="1"/>
          <p:nvPr/>
        </p:nvSpPr>
        <p:spPr>
          <a:xfrm>
            <a:off x="6287013" y="2325979"/>
            <a:ext cx="723275" cy="253916"/>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コンテナ</a:t>
            </a:r>
          </a:p>
        </p:txBody>
      </p:sp>
      <p:sp>
        <p:nvSpPr>
          <p:cNvPr id="63" name="テキスト ボックス 62"/>
          <p:cNvSpPr txBox="1"/>
          <p:nvPr/>
        </p:nvSpPr>
        <p:spPr>
          <a:xfrm>
            <a:off x="7349636" y="2325979"/>
            <a:ext cx="723275" cy="253916"/>
          </a:xfrm>
          <a:prstGeom prst="rect">
            <a:avLst/>
          </a:prstGeom>
          <a:noFill/>
          <a:ln>
            <a:noFill/>
          </a:ln>
        </p:spPr>
        <p:txBody>
          <a:bodyPr wrap="none" rtlCol="0">
            <a:spAutoFit/>
          </a:bodyPr>
          <a:lstStyle/>
          <a:p>
            <a:pPr algn="ctr"/>
            <a:r>
              <a:rPr kumimoji="1" lang="ja-JP" altLang="en-US" sz="1000" dirty="0">
                <a:solidFill>
                  <a:srgbClr val="FFFFFF"/>
                </a:solidFill>
                <a:latin typeface="Meiryo" charset="-128"/>
                <a:ea typeface="Meiryo" charset="-128"/>
                <a:cs typeface="Meiryo" charset="-128"/>
              </a:rPr>
              <a:t>コンテナ</a:t>
            </a:r>
          </a:p>
        </p:txBody>
      </p:sp>
      <p:sp>
        <p:nvSpPr>
          <p:cNvPr id="75" name="テキスト ボックス 74"/>
          <p:cNvSpPr txBox="1"/>
          <p:nvPr/>
        </p:nvSpPr>
        <p:spPr>
          <a:xfrm>
            <a:off x="6001531" y="766438"/>
            <a:ext cx="1210588" cy="400110"/>
          </a:xfrm>
          <a:prstGeom prst="rect">
            <a:avLst/>
          </a:prstGeom>
          <a:noFill/>
        </p:spPr>
        <p:txBody>
          <a:bodyPr wrap="none" rtlCol="0">
            <a:spAutoFit/>
          </a:bodyPr>
          <a:lstStyle/>
          <a:p>
            <a:pPr algn="ctr"/>
            <a:r>
              <a:rPr kumimoji="1" lang="ja-JP" altLang="en-US" sz="2000" b="1" dirty="0">
                <a:solidFill>
                  <a:srgbClr val="FF6600"/>
                </a:solidFill>
                <a:latin typeface="Meiryo" charset="-128"/>
                <a:ea typeface="Meiryo" charset="-128"/>
                <a:cs typeface="Meiryo" charset="-128"/>
              </a:rPr>
              <a:t>コンテナ</a:t>
            </a:r>
          </a:p>
        </p:txBody>
      </p:sp>
      <p:sp>
        <p:nvSpPr>
          <p:cNvPr id="76" name="正方形/長方形 75"/>
          <p:cNvSpPr/>
          <p:nvPr/>
        </p:nvSpPr>
        <p:spPr>
          <a:xfrm>
            <a:off x="5213849" y="2062423"/>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ライブラリ</a:t>
            </a:r>
            <a:endParaRPr kumimoji="1" lang="en-US" altLang="ja-JP" sz="700" dirty="0">
              <a:solidFill>
                <a:srgbClr val="FFFFFF"/>
              </a:solidFill>
              <a:latin typeface="Meiryo" charset="-128"/>
              <a:ea typeface="Meiryo" charset="-128"/>
              <a:cs typeface="Meiryo" charset="-128"/>
            </a:endParaRPr>
          </a:p>
          <a:p>
            <a:pPr algn="ctr"/>
            <a:r>
              <a:rPr lang="ja-JP" altLang="en-US" sz="700" dirty="0">
                <a:solidFill>
                  <a:srgbClr val="FFFFFF"/>
                </a:solidFill>
                <a:latin typeface="Meiryo" charset="-128"/>
                <a:ea typeface="Meiryo" charset="-128"/>
                <a:cs typeface="Meiryo" charset="-128"/>
              </a:rPr>
              <a:t>環境変数</a:t>
            </a:r>
            <a:endParaRPr kumimoji="1" lang="ja-JP" altLang="en-US" sz="700" dirty="0">
              <a:solidFill>
                <a:srgbClr val="FFFFFF"/>
              </a:solidFill>
              <a:latin typeface="Meiryo" charset="-128"/>
              <a:ea typeface="Meiryo" charset="-128"/>
              <a:cs typeface="Meiryo" charset="-128"/>
            </a:endParaRPr>
          </a:p>
        </p:txBody>
      </p:sp>
      <p:sp>
        <p:nvSpPr>
          <p:cNvPr id="79" name="正方形/長方形 78"/>
          <p:cNvSpPr/>
          <p:nvPr/>
        </p:nvSpPr>
        <p:spPr>
          <a:xfrm>
            <a:off x="1066802" y="2252995"/>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Meiryo" charset="-128"/>
                <a:ea typeface="Meiryo" charset="-128"/>
                <a:cs typeface="Meiryo" charset="-128"/>
              </a:rPr>
              <a:t>ライブラリ</a:t>
            </a:r>
            <a:endParaRPr lang="en-US" altLang="ja-JP" sz="600" dirty="0">
              <a:solidFill>
                <a:srgbClr val="FFFFFF"/>
              </a:solidFill>
              <a:latin typeface="Meiryo" charset="-128"/>
              <a:ea typeface="Meiryo" charset="-128"/>
              <a:cs typeface="Meiryo" charset="-128"/>
            </a:endParaRPr>
          </a:p>
          <a:p>
            <a:pPr algn="ctr"/>
            <a:r>
              <a:rPr lang="ja-JP" altLang="en-US" sz="600" dirty="0">
                <a:solidFill>
                  <a:srgbClr val="FFFFFF"/>
                </a:solidFill>
                <a:latin typeface="Meiryo" charset="-128"/>
                <a:ea typeface="Meiryo" charset="-128"/>
                <a:cs typeface="Meiryo" charset="-128"/>
              </a:rPr>
              <a:t>環境変数</a:t>
            </a:r>
          </a:p>
        </p:txBody>
      </p:sp>
      <p:sp>
        <p:nvSpPr>
          <p:cNvPr id="80" name="正方形/長方形 79"/>
          <p:cNvSpPr/>
          <p:nvPr/>
        </p:nvSpPr>
        <p:spPr>
          <a:xfrm>
            <a:off x="1047773" y="2704612"/>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カーネル</a:t>
            </a:r>
          </a:p>
        </p:txBody>
      </p:sp>
      <p:sp>
        <p:nvSpPr>
          <p:cNvPr id="82" name="正方形/長方形 81"/>
          <p:cNvSpPr/>
          <p:nvPr/>
        </p:nvSpPr>
        <p:spPr>
          <a:xfrm>
            <a:off x="2155128" y="2698984"/>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カーネル</a:t>
            </a:r>
          </a:p>
        </p:txBody>
      </p:sp>
      <p:sp>
        <p:nvSpPr>
          <p:cNvPr id="84" name="正方形/長方形 83"/>
          <p:cNvSpPr/>
          <p:nvPr/>
        </p:nvSpPr>
        <p:spPr>
          <a:xfrm>
            <a:off x="3276435" y="2698984"/>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カーネル</a:t>
            </a:r>
          </a:p>
        </p:txBody>
      </p:sp>
      <p:sp>
        <p:nvSpPr>
          <p:cNvPr id="85" name="正方形/長方形 84"/>
          <p:cNvSpPr/>
          <p:nvPr/>
        </p:nvSpPr>
        <p:spPr>
          <a:xfrm>
            <a:off x="5136715" y="3361557"/>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rgbClr val="FFFFFF"/>
                </a:solidFill>
                <a:latin typeface="Meiryo" charset="-128"/>
                <a:ea typeface="Meiryo" charset="-128"/>
                <a:cs typeface="Meiryo" charset="-128"/>
              </a:rPr>
              <a:t>カーネル</a:t>
            </a:r>
          </a:p>
        </p:txBody>
      </p:sp>
      <p:sp>
        <p:nvSpPr>
          <p:cNvPr id="86" name="正方形/長方形 85"/>
          <p:cNvSpPr/>
          <p:nvPr/>
        </p:nvSpPr>
        <p:spPr>
          <a:xfrm>
            <a:off x="2153968" y="2252995"/>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Meiryo" charset="-128"/>
                <a:ea typeface="Meiryo" charset="-128"/>
                <a:cs typeface="Meiryo" charset="-128"/>
              </a:rPr>
              <a:t>ライブラリ</a:t>
            </a:r>
            <a:endParaRPr lang="en-US" altLang="ja-JP" sz="600" dirty="0">
              <a:solidFill>
                <a:srgbClr val="FFFFFF"/>
              </a:solidFill>
              <a:latin typeface="Meiryo" charset="-128"/>
              <a:ea typeface="Meiryo" charset="-128"/>
              <a:cs typeface="Meiryo" charset="-128"/>
            </a:endParaRPr>
          </a:p>
          <a:p>
            <a:pPr algn="ctr"/>
            <a:r>
              <a:rPr lang="ja-JP" altLang="en-US" sz="600" dirty="0">
                <a:solidFill>
                  <a:srgbClr val="FFFFFF"/>
                </a:solidFill>
                <a:latin typeface="Meiryo" charset="-128"/>
                <a:ea typeface="Meiryo" charset="-128"/>
                <a:cs typeface="Meiryo" charset="-128"/>
              </a:rPr>
              <a:t>環境変数</a:t>
            </a:r>
          </a:p>
        </p:txBody>
      </p:sp>
      <p:sp>
        <p:nvSpPr>
          <p:cNvPr id="87" name="正方形/長方形 86"/>
          <p:cNvSpPr/>
          <p:nvPr/>
        </p:nvSpPr>
        <p:spPr>
          <a:xfrm>
            <a:off x="3259042" y="2252995"/>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Meiryo" charset="-128"/>
                <a:ea typeface="Meiryo" charset="-128"/>
                <a:cs typeface="Meiryo" charset="-128"/>
              </a:rPr>
              <a:t>ライブラリ</a:t>
            </a:r>
            <a:endParaRPr lang="en-US" altLang="ja-JP" sz="600" dirty="0">
              <a:solidFill>
                <a:srgbClr val="FFFFFF"/>
              </a:solidFill>
              <a:latin typeface="Meiryo" charset="-128"/>
              <a:ea typeface="Meiryo" charset="-128"/>
              <a:cs typeface="Meiryo" charset="-128"/>
            </a:endParaRPr>
          </a:p>
          <a:p>
            <a:pPr algn="ctr"/>
            <a:r>
              <a:rPr lang="ja-JP" altLang="en-US" sz="600" dirty="0">
                <a:solidFill>
                  <a:srgbClr val="FFFFFF"/>
                </a:solidFill>
                <a:latin typeface="Meiryo" charset="-128"/>
                <a:ea typeface="Meiryo" charset="-128"/>
                <a:cs typeface="Meiryo" charset="-128"/>
              </a:rPr>
              <a:t>環境変数</a:t>
            </a:r>
          </a:p>
        </p:txBody>
      </p:sp>
      <p:sp>
        <p:nvSpPr>
          <p:cNvPr id="88" name="正方形/長方形 87"/>
          <p:cNvSpPr/>
          <p:nvPr/>
        </p:nvSpPr>
        <p:spPr>
          <a:xfrm>
            <a:off x="6246783" y="2068626"/>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ライブラリ</a:t>
            </a:r>
            <a:endParaRPr kumimoji="1" lang="en-US" altLang="ja-JP" sz="700" dirty="0">
              <a:solidFill>
                <a:srgbClr val="FFFFFF"/>
              </a:solidFill>
              <a:latin typeface="Meiryo" charset="-128"/>
              <a:ea typeface="Meiryo" charset="-128"/>
              <a:cs typeface="Meiryo" charset="-128"/>
            </a:endParaRPr>
          </a:p>
          <a:p>
            <a:pPr algn="ctr"/>
            <a:r>
              <a:rPr lang="ja-JP" altLang="en-US" sz="700" dirty="0">
                <a:solidFill>
                  <a:srgbClr val="FFFFFF"/>
                </a:solidFill>
                <a:latin typeface="Meiryo" charset="-128"/>
                <a:ea typeface="Meiryo" charset="-128"/>
                <a:cs typeface="Meiryo" charset="-128"/>
              </a:rPr>
              <a:t>環境変数</a:t>
            </a:r>
            <a:endParaRPr kumimoji="1" lang="ja-JP" altLang="en-US" sz="700" dirty="0">
              <a:solidFill>
                <a:srgbClr val="FFFFFF"/>
              </a:solidFill>
              <a:latin typeface="Meiryo" charset="-128"/>
              <a:ea typeface="Meiryo" charset="-128"/>
              <a:cs typeface="Meiryo" charset="-128"/>
            </a:endParaRPr>
          </a:p>
        </p:txBody>
      </p:sp>
      <p:sp>
        <p:nvSpPr>
          <p:cNvPr id="89" name="正方形/長方形 88"/>
          <p:cNvSpPr/>
          <p:nvPr/>
        </p:nvSpPr>
        <p:spPr>
          <a:xfrm>
            <a:off x="7316024" y="2075494"/>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solidFill>
                  <a:srgbClr val="FFFFFF"/>
                </a:solidFill>
                <a:latin typeface="Meiryo" charset="-128"/>
                <a:ea typeface="Meiryo" charset="-128"/>
                <a:cs typeface="Meiryo" charset="-128"/>
              </a:rPr>
              <a:t>ライブラリ</a:t>
            </a:r>
            <a:endParaRPr kumimoji="1" lang="en-US" altLang="ja-JP" sz="700" dirty="0">
              <a:solidFill>
                <a:srgbClr val="FFFFFF"/>
              </a:solidFill>
              <a:latin typeface="Meiryo" charset="-128"/>
              <a:ea typeface="Meiryo" charset="-128"/>
              <a:cs typeface="Meiryo" charset="-128"/>
            </a:endParaRPr>
          </a:p>
          <a:p>
            <a:pPr algn="ctr"/>
            <a:r>
              <a:rPr lang="ja-JP" altLang="en-US" sz="700" dirty="0">
                <a:solidFill>
                  <a:srgbClr val="FFFFFF"/>
                </a:solidFill>
                <a:latin typeface="Meiryo" charset="-128"/>
                <a:ea typeface="Meiryo" charset="-128"/>
                <a:cs typeface="Meiryo" charset="-128"/>
              </a:rPr>
              <a:t>環境変数</a:t>
            </a:r>
            <a:endParaRPr kumimoji="1" lang="ja-JP" altLang="en-US" sz="700" dirty="0">
              <a:solidFill>
                <a:srgbClr val="FFFFFF"/>
              </a:solidFill>
              <a:latin typeface="Meiryo" charset="-128"/>
              <a:ea typeface="Meiryo" charset="-128"/>
              <a:cs typeface="Meiryo" charset="-128"/>
            </a:endParaRPr>
          </a:p>
        </p:txBody>
      </p:sp>
      <p:sp>
        <p:nvSpPr>
          <p:cNvPr id="15" name="正方形/長方形 14"/>
          <p:cNvSpPr/>
          <p:nvPr/>
        </p:nvSpPr>
        <p:spPr>
          <a:xfrm>
            <a:off x="644944" y="4192178"/>
            <a:ext cx="7865533" cy="255253"/>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1200" kern="100">
                <a:solidFill>
                  <a:schemeClr val="bg1"/>
                </a:solidFill>
                <a:latin typeface="Meiryo" charset="-128"/>
                <a:ea typeface="Meiryo" charset="-128"/>
                <a:cs typeface="Meiryo" charset="-128"/>
              </a:rPr>
              <a:t>隔離</a:t>
            </a:r>
            <a:r>
              <a:rPr lang="ja-JP" altLang="ja-JP" sz="1200" kern="100" dirty="0">
                <a:solidFill>
                  <a:schemeClr val="bg1"/>
                </a:solidFill>
                <a:latin typeface="Meiryo" charset="-128"/>
                <a:ea typeface="Meiryo" charset="-128"/>
                <a:cs typeface="Meiryo" charset="-128"/>
              </a:rPr>
              <a:t>されたアプリケーション実行環境を</a:t>
            </a:r>
            <a:r>
              <a:rPr lang="ja-JP" altLang="ja-JP" sz="1200" kern="100">
                <a:solidFill>
                  <a:schemeClr val="bg1"/>
                </a:solidFill>
                <a:latin typeface="Meiryo" charset="-128"/>
                <a:ea typeface="Meiryo" charset="-128"/>
                <a:cs typeface="Meiryo" charset="-128"/>
              </a:rPr>
              <a:t>提供する</a:t>
            </a:r>
            <a:endParaRPr lang="ja-JP" altLang="ja-JP" sz="1200" kern="100" dirty="0">
              <a:solidFill>
                <a:schemeClr val="bg1"/>
              </a:solidFill>
              <a:latin typeface="Meiryo" charset="-128"/>
              <a:ea typeface="Meiryo" charset="-128"/>
              <a:cs typeface="Meiryo" charset="-128"/>
            </a:endParaRPr>
          </a:p>
        </p:txBody>
      </p:sp>
      <p:sp>
        <p:nvSpPr>
          <p:cNvPr id="77" name="正方形/長方形 76"/>
          <p:cNvSpPr/>
          <p:nvPr/>
        </p:nvSpPr>
        <p:spPr>
          <a:xfrm>
            <a:off x="644945" y="4771926"/>
            <a:ext cx="3776134" cy="1238308"/>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endParaRPr kumimoji="0" lang="ja-JP" altLang="ja-JP" sz="1600" dirty="0">
              <a:solidFill>
                <a:schemeClr val="bg1"/>
              </a:solidFill>
              <a:latin typeface="Meiryo" charset="-128"/>
              <a:ea typeface="Meiryo" charset="-128"/>
              <a:cs typeface="Meiryo" charset="-128"/>
            </a:endParaRPr>
          </a:p>
        </p:txBody>
      </p:sp>
      <p:sp>
        <p:nvSpPr>
          <p:cNvPr id="78" name="正方形/長方形 77"/>
          <p:cNvSpPr/>
          <p:nvPr/>
        </p:nvSpPr>
        <p:spPr>
          <a:xfrm>
            <a:off x="4734344" y="4771926"/>
            <a:ext cx="3776134" cy="12383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endParaRPr lang="ja-JP" altLang="ja-JP" sz="1600" kern="100" dirty="0">
              <a:solidFill>
                <a:schemeClr val="bg1"/>
              </a:solidFill>
              <a:latin typeface="Meiryo" charset="-128"/>
              <a:ea typeface="Meiryo" charset="-128"/>
              <a:cs typeface="Meiryo" charset="-128"/>
            </a:endParaRPr>
          </a:p>
        </p:txBody>
      </p:sp>
      <p:sp>
        <p:nvSpPr>
          <p:cNvPr id="64" name="正方形/長方形 63"/>
          <p:cNvSpPr/>
          <p:nvPr/>
        </p:nvSpPr>
        <p:spPr>
          <a:xfrm>
            <a:off x="639233" y="4477588"/>
            <a:ext cx="7865533" cy="255253"/>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en-US" sz="1200" kern="100" dirty="0">
                <a:solidFill>
                  <a:schemeClr val="bg1"/>
                </a:solidFill>
                <a:latin typeface="Meiryo" charset="-128"/>
                <a:ea typeface="Meiryo" charset="-128"/>
                <a:cs typeface="Meiryo" charset="-128"/>
              </a:rPr>
              <a:t>実行イメージのスナップショットをパッケージとしてファイルにして保存できる</a:t>
            </a:r>
            <a:endParaRPr lang="ja-JP" altLang="ja-JP" sz="1200" kern="100" dirty="0">
              <a:solidFill>
                <a:schemeClr val="bg1"/>
              </a:solidFill>
              <a:latin typeface="Meiryo" charset="-128"/>
              <a:ea typeface="Meiryo" charset="-128"/>
              <a:cs typeface="Meiryo" charset="-128"/>
            </a:endParaRPr>
          </a:p>
        </p:txBody>
      </p:sp>
      <p:sp>
        <p:nvSpPr>
          <p:cNvPr id="65" name="テキスト ボックス 64"/>
          <p:cNvSpPr txBox="1"/>
          <p:nvPr/>
        </p:nvSpPr>
        <p:spPr>
          <a:xfrm>
            <a:off x="965622" y="4807269"/>
            <a:ext cx="3169457" cy="461665"/>
          </a:xfrm>
          <a:prstGeom prst="rect">
            <a:avLst/>
          </a:prstGeom>
          <a:noFill/>
        </p:spPr>
        <p:txBody>
          <a:bodyPr wrap="none" rtlCol="0">
            <a:spAutoFit/>
          </a:bodyPr>
          <a:lstStyle/>
          <a:p>
            <a:pPr algn="ctr"/>
            <a:r>
              <a:rPr kumimoji="1" lang="ja-JP" altLang="en-US" sz="1200" b="1" u="sng" dirty="0">
                <a:solidFill>
                  <a:srgbClr val="FFFFFF"/>
                </a:solidFill>
                <a:latin typeface="Meiryo" charset="-128"/>
                <a:ea typeface="Meiryo" charset="-128"/>
                <a:cs typeface="Meiryo" charset="-128"/>
              </a:rPr>
              <a:t>アプリケーションに加えて仮想マシン・</a:t>
            </a:r>
            <a:r>
              <a:rPr kumimoji="1" lang="en-US" altLang="ja-JP" sz="1200" b="1" u="sng" dirty="0">
                <a:solidFill>
                  <a:srgbClr val="FFFFFF"/>
                </a:solidFill>
                <a:latin typeface="Meiryo" charset="-128"/>
                <a:ea typeface="Meiryo" charset="-128"/>
                <a:cs typeface="Meiryo" charset="-128"/>
              </a:rPr>
              <a:t>OS</a:t>
            </a:r>
          </a:p>
          <a:p>
            <a:pPr algn="ctr"/>
            <a:r>
              <a:rPr kumimoji="1" lang="ja-JP" altLang="en-US" sz="1200" dirty="0">
                <a:solidFill>
                  <a:srgbClr val="FFFFFF"/>
                </a:solidFill>
                <a:latin typeface="Meiryo" charset="-128"/>
                <a:ea typeface="Meiryo" charset="-128"/>
                <a:cs typeface="Meiryo" charset="-128"/>
              </a:rPr>
              <a:t>の実行イメージを持つ必要がある</a:t>
            </a:r>
          </a:p>
        </p:txBody>
      </p:sp>
      <p:sp>
        <p:nvSpPr>
          <p:cNvPr id="66" name="テキスト ボックス 65"/>
          <p:cNvSpPr txBox="1"/>
          <p:nvPr/>
        </p:nvSpPr>
        <p:spPr>
          <a:xfrm>
            <a:off x="5384461" y="4807268"/>
            <a:ext cx="2492990" cy="461665"/>
          </a:xfrm>
          <a:prstGeom prst="rect">
            <a:avLst/>
          </a:prstGeom>
          <a:noFill/>
        </p:spPr>
        <p:txBody>
          <a:bodyPr wrap="none" rtlCol="0">
            <a:spAutoFit/>
          </a:bodyPr>
          <a:lstStyle/>
          <a:p>
            <a:pPr algn="ctr"/>
            <a:r>
              <a:rPr kumimoji="1" lang="ja-JP" altLang="en-US" sz="1200" b="1" u="sng" dirty="0">
                <a:solidFill>
                  <a:srgbClr val="FFFFFF"/>
                </a:solidFill>
                <a:latin typeface="Meiryo" charset="-128"/>
                <a:ea typeface="Meiryo" charset="-128"/>
                <a:cs typeface="Meiryo" charset="-128"/>
              </a:rPr>
              <a:t>アプリケーションと</a:t>
            </a:r>
            <a:r>
              <a:rPr kumimoji="1" lang="en-US" altLang="ja-JP" sz="1200" b="1" u="sng" dirty="0">
                <a:solidFill>
                  <a:srgbClr val="FFFFFF"/>
                </a:solidFill>
                <a:latin typeface="Meiryo" charset="-128"/>
                <a:ea typeface="Meiryo" charset="-128"/>
                <a:cs typeface="Meiryo" charset="-128"/>
              </a:rPr>
              <a:t>OS</a:t>
            </a:r>
            <a:r>
              <a:rPr kumimoji="1" lang="ja-JP" altLang="en-US" sz="1200" b="1" u="sng" dirty="0">
                <a:solidFill>
                  <a:srgbClr val="FFFFFF"/>
                </a:solidFill>
                <a:latin typeface="Meiryo" charset="-128"/>
                <a:ea typeface="Meiryo" charset="-128"/>
                <a:cs typeface="Meiryo" charset="-128"/>
              </a:rPr>
              <a:t>の一部</a:t>
            </a:r>
            <a:endParaRPr kumimoji="1" lang="en-US" altLang="ja-JP" sz="1200" b="1" u="sng"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の実行イメージを持つ必要がある</a:t>
            </a:r>
          </a:p>
        </p:txBody>
      </p:sp>
      <p:sp>
        <p:nvSpPr>
          <p:cNvPr id="67" name="正方形/長方形 66"/>
          <p:cNvSpPr/>
          <p:nvPr/>
        </p:nvSpPr>
        <p:spPr>
          <a:xfrm>
            <a:off x="764401" y="5257201"/>
            <a:ext cx="1160026" cy="36984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デプロイするサイズ</a:t>
            </a:r>
            <a:endParaRPr lang="en-US" altLang="ja-JP" sz="8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大きい</a:t>
            </a:r>
          </a:p>
        </p:txBody>
      </p:sp>
      <p:sp>
        <p:nvSpPr>
          <p:cNvPr id="68" name="正方形/長方形 67"/>
          <p:cNvSpPr/>
          <p:nvPr/>
        </p:nvSpPr>
        <p:spPr>
          <a:xfrm>
            <a:off x="1952999" y="5254092"/>
            <a:ext cx="1160026" cy="36984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起動・停止時間</a:t>
            </a:r>
            <a:endParaRPr lang="en-US" altLang="ja-JP" sz="8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遅い</a:t>
            </a:r>
          </a:p>
        </p:txBody>
      </p:sp>
      <p:sp>
        <p:nvSpPr>
          <p:cNvPr id="69" name="正方形/長方形 68"/>
          <p:cNvSpPr/>
          <p:nvPr/>
        </p:nvSpPr>
        <p:spPr>
          <a:xfrm>
            <a:off x="4853800" y="5257201"/>
            <a:ext cx="1160026" cy="3698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デプロイするサイズ</a:t>
            </a:r>
            <a:endParaRPr lang="en-US" altLang="ja-JP" sz="8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小さい</a:t>
            </a:r>
          </a:p>
        </p:txBody>
      </p:sp>
      <p:sp>
        <p:nvSpPr>
          <p:cNvPr id="70" name="正方形/長方形 69"/>
          <p:cNvSpPr/>
          <p:nvPr/>
        </p:nvSpPr>
        <p:spPr>
          <a:xfrm>
            <a:off x="6045147" y="5256452"/>
            <a:ext cx="1160026" cy="3698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起動・停止時間</a:t>
            </a:r>
            <a:endParaRPr lang="en-US" altLang="ja-JP" sz="800" dirty="0">
              <a:solidFill>
                <a:srgbClr val="FFFFFF"/>
              </a:solidFill>
              <a:latin typeface="Meiryo" charset="-128"/>
              <a:ea typeface="Meiryo" charset="-128"/>
              <a:cs typeface="Meiryo" charset="-128"/>
            </a:endParaRPr>
          </a:p>
          <a:p>
            <a:pPr algn="ctr"/>
            <a:r>
              <a:rPr lang="ja-JP" altLang="en-US" sz="1200" dirty="0">
                <a:solidFill>
                  <a:srgbClr val="FFFFFF"/>
                </a:solidFill>
                <a:latin typeface="Meiryo" charset="-128"/>
                <a:ea typeface="Meiryo" charset="-128"/>
                <a:cs typeface="Meiryo" charset="-128"/>
              </a:rPr>
              <a:t>早い</a:t>
            </a:r>
          </a:p>
        </p:txBody>
      </p:sp>
      <p:sp>
        <p:nvSpPr>
          <p:cNvPr id="71" name="正方形/長方形 70"/>
          <p:cNvSpPr/>
          <p:nvPr/>
        </p:nvSpPr>
        <p:spPr>
          <a:xfrm>
            <a:off x="3141848" y="5254092"/>
            <a:ext cx="1160026" cy="36984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異なる</a:t>
            </a:r>
            <a:r>
              <a:rPr lang="en-US" altLang="ja-JP" sz="800" dirty="0">
                <a:solidFill>
                  <a:srgbClr val="FFFFFF"/>
                </a:solidFill>
                <a:latin typeface="Meiryo" charset="-128"/>
                <a:ea typeface="Meiryo" charset="-128"/>
                <a:cs typeface="Meiryo" charset="-128"/>
              </a:rPr>
              <a:t>OS</a:t>
            </a:r>
          </a:p>
          <a:p>
            <a:pPr algn="ctr"/>
            <a:r>
              <a:rPr lang="ja-JP" altLang="en-US" sz="1200" dirty="0">
                <a:solidFill>
                  <a:srgbClr val="FFFFFF"/>
                </a:solidFill>
                <a:latin typeface="Meiryo" charset="-128"/>
                <a:ea typeface="Meiryo" charset="-128"/>
                <a:cs typeface="Meiryo" charset="-128"/>
              </a:rPr>
              <a:t>可</a:t>
            </a:r>
            <a:endParaRPr lang="en-US" altLang="ja-JP" sz="1200" dirty="0">
              <a:solidFill>
                <a:srgbClr val="FFFFFF"/>
              </a:solidFill>
              <a:latin typeface="Meiryo" charset="-128"/>
              <a:ea typeface="Meiryo" charset="-128"/>
              <a:cs typeface="Meiryo" charset="-128"/>
            </a:endParaRPr>
          </a:p>
        </p:txBody>
      </p:sp>
      <p:sp>
        <p:nvSpPr>
          <p:cNvPr id="72" name="正方形/長方形 71"/>
          <p:cNvSpPr/>
          <p:nvPr/>
        </p:nvSpPr>
        <p:spPr>
          <a:xfrm>
            <a:off x="7236446" y="5259176"/>
            <a:ext cx="1160026" cy="3698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異なる</a:t>
            </a:r>
            <a:r>
              <a:rPr lang="en-US" altLang="ja-JP" sz="800" dirty="0">
                <a:solidFill>
                  <a:srgbClr val="FFFFFF"/>
                </a:solidFill>
                <a:latin typeface="Meiryo" charset="-128"/>
                <a:ea typeface="Meiryo" charset="-128"/>
                <a:cs typeface="Meiryo" charset="-128"/>
              </a:rPr>
              <a:t>OS</a:t>
            </a:r>
          </a:p>
          <a:p>
            <a:pPr algn="ctr"/>
            <a:r>
              <a:rPr lang="ja-JP" altLang="en-US" sz="1200" dirty="0">
                <a:solidFill>
                  <a:srgbClr val="FFFFFF"/>
                </a:solidFill>
                <a:latin typeface="Meiryo" charset="-128"/>
                <a:ea typeface="Meiryo" charset="-128"/>
                <a:cs typeface="Meiryo" charset="-128"/>
              </a:rPr>
              <a:t>不可</a:t>
            </a:r>
          </a:p>
        </p:txBody>
      </p:sp>
      <p:sp>
        <p:nvSpPr>
          <p:cNvPr id="73" name="正方形/長方形 72"/>
          <p:cNvSpPr/>
          <p:nvPr/>
        </p:nvSpPr>
        <p:spPr>
          <a:xfrm>
            <a:off x="763478" y="5663017"/>
            <a:ext cx="3538396" cy="28616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rgbClr val="FFFFFF"/>
                </a:solidFill>
                <a:latin typeface="Meiryo" charset="-128"/>
                <a:ea typeface="Meiryo" charset="-128"/>
                <a:cs typeface="Meiryo" charset="-128"/>
              </a:rPr>
              <a:t>メモリーやディスクの消費量が大きい</a:t>
            </a:r>
            <a:r>
              <a:rPr lang="en-US" altLang="ja-JP" sz="900" dirty="0">
                <a:solidFill>
                  <a:srgbClr val="FFFFFF"/>
                </a:solidFill>
                <a:latin typeface="Meiryo" charset="-128"/>
                <a:ea typeface="Meiryo" charset="-128"/>
                <a:cs typeface="Meiryo" charset="-128"/>
              </a:rPr>
              <a:t> = </a:t>
            </a:r>
            <a:r>
              <a:rPr lang="ja-JP" altLang="en-US" sz="900" b="1" dirty="0">
                <a:solidFill>
                  <a:srgbClr val="FFFFFF"/>
                </a:solidFill>
                <a:latin typeface="Meiryo" charset="-128"/>
                <a:ea typeface="Meiryo" charset="-128"/>
                <a:cs typeface="Meiryo" charset="-128"/>
              </a:rPr>
              <a:t>リソース効率が悪い</a:t>
            </a:r>
          </a:p>
        </p:txBody>
      </p:sp>
      <p:sp>
        <p:nvSpPr>
          <p:cNvPr id="83" name="正方形/長方形 82"/>
          <p:cNvSpPr/>
          <p:nvPr/>
        </p:nvSpPr>
        <p:spPr>
          <a:xfrm>
            <a:off x="4852877" y="5663017"/>
            <a:ext cx="3538396" cy="28616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rgbClr val="FFFFFF"/>
                </a:solidFill>
                <a:latin typeface="Meiryo" charset="-128"/>
                <a:ea typeface="Meiryo" charset="-128"/>
                <a:cs typeface="Meiryo" charset="-128"/>
              </a:rPr>
              <a:t>メモリーやディスクの消費量が大きい</a:t>
            </a:r>
            <a:r>
              <a:rPr lang="en-US" altLang="ja-JP" sz="900" dirty="0">
                <a:solidFill>
                  <a:srgbClr val="FFFFFF"/>
                </a:solidFill>
                <a:latin typeface="Meiryo" charset="-128"/>
                <a:ea typeface="Meiryo" charset="-128"/>
                <a:cs typeface="Meiryo" charset="-128"/>
              </a:rPr>
              <a:t> = </a:t>
            </a:r>
            <a:r>
              <a:rPr lang="ja-JP" altLang="en-US" sz="900" b="1" dirty="0">
                <a:solidFill>
                  <a:srgbClr val="FFFFFF"/>
                </a:solidFill>
                <a:latin typeface="Meiryo" charset="-128"/>
                <a:ea typeface="Meiryo" charset="-128"/>
                <a:cs typeface="Meiryo" charset="-128"/>
              </a:rPr>
              <a:t>リソース効率が良い</a:t>
            </a:r>
          </a:p>
        </p:txBody>
      </p:sp>
      <p:sp>
        <p:nvSpPr>
          <p:cNvPr id="90" name="角丸四角形 89"/>
          <p:cNvSpPr/>
          <p:nvPr/>
        </p:nvSpPr>
        <p:spPr bwMode="auto">
          <a:xfrm>
            <a:off x="639233" y="6070755"/>
            <a:ext cx="3776134" cy="503156"/>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eiryo" charset="-128"/>
                <a:ea typeface="Meiryo" charset="-128"/>
                <a:cs typeface="Meiryo" charset="-128"/>
              </a:rPr>
              <a:t>構成の自由度が高い</a:t>
            </a:r>
            <a:endParaRPr kumimoji="0" lang="en-US" altLang="ja-JP" sz="1600" b="0" i="0" u="none" strike="noStrike" cap="none" normalizeH="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chemeClr val="bg1"/>
                </a:solidFill>
                <a:latin typeface="Meiryo" charset="-128"/>
                <a:ea typeface="Meiryo" charset="-128"/>
                <a:cs typeface="Meiryo" charset="-128"/>
              </a:rPr>
              <a:t>異なる</a:t>
            </a:r>
            <a:r>
              <a:rPr kumimoji="0" lang="en-US" altLang="ja-JP" sz="900" dirty="0">
                <a:solidFill>
                  <a:schemeClr val="bg1"/>
                </a:solidFill>
                <a:latin typeface="Meiryo" charset="-128"/>
                <a:ea typeface="Meiryo" charset="-128"/>
                <a:cs typeface="Meiryo" charset="-128"/>
              </a:rPr>
              <a:t>OS</a:t>
            </a:r>
            <a:r>
              <a:rPr kumimoji="0" lang="ja-JP" altLang="en-US" sz="900" dirty="0">
                <a:solidFill>
                  <a:schemeClr val="bg1"/>
                </a:solidFill>
                <a:latin typeface="Meiryo" charset="-128"/>
                <a:ea typeface="Meiryo" charset="-128"/>
                <a:cs typeface="Meiryo" charset="-128"/>
              </a:rPr>
              <a:t>・マシン構成を必要とする場合など</a:t>
            </a:r>
            <a:endParaRPr kumimoji="0" lang="ja-JP" altLang="en-US" sz="900" b="0" i="0" u="none" strike="noStrike" cap="none" normalizeH="0" dirty="0">
              <a:ln>
                <a:noFill/>
              </a:ln>
              <a:solidFill>
                <a:schemeClr val="bg1"/>
              </a:solidFill>
              <a:effectLst/>
              <a:latin typeface="Meiryo" charset="-128"/>
              <a:ea typeface="Meiryo" charset="-128"/>
              <a:cs typeface="Meiryo" charset="-128"/>
            </a:endParaRPr>
          </a:p>
        </p:txBody>
      </p:sp>
      <p:sp>
        <p:nvSpPr>
          <p:cNvPr id="91" name="角丸四角形 90"/>
          <p:cNvSpPr/>
          <p:nvPr/>
        </p:nvSpPr>
        <p:spPr bwMode="auto">
          <a:xfrm>
            <a:off x="4734344" y="6070284"/>
            <a:ext cx="3776134" cy="503156"/>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eiryo" charset="-128"/>
                <a:ea typeface="Meiryo" charset="-128"/>
                <a:cs typeface="Meiryo" charset="-128"/>
              </a:rPr>
              <a:t>軽量で可搬性が高い</a:t>
            </a:r>
            <a:endParaRPr kumimoji="0" lang="en-US" altLang="ja-JP" sz="1600" b="0" i="0" u="none" strike="noStrike" cap="none" normalizeH="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chemeClr val="bg1"/>
                </a:solidFill>
                <a:effectLst/>
                <a:latin typeface="Meiryo" charset="-128"/>
                <a:ea typeface="Meiryo" charset="-128"/>
                <a:cs typeface="Meiryo" charset="-128"/>
              </a:rPr>
              <a:t>実行環境への依存が少なく異なる実行環境で稼働させる場合など</a:t>
            </a:r>
          </a:p>
        </p:txBody>
      </p:sp>
    </p:spTree>
    <p:extLst>
      <p:ext uri="{BB962C8B-B14F-4D97-AF65-F5344CB8AC3E}">
        <p14:creationId xmlns:p14="http://schemas.microsoft.com/office/powerpoint/2010/main" val="1785952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仮想マシンとコンテナの稼働効率</a:t>
            </a:r>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2790765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p:nvPr/>
        </p:nvCxnSpPr>
        <p:spPr>
          <a:xfrm flipV="1">
            <a:off x="2597270" y="3379681"/>
            <a:ext cx="3975293" cy="1088543"/>
          </a:xfrm>
          <a:prstGeom prst="line">
            <a:avLst/>
          </a:prstGeom>
          <a:ln>
            <a:solidFill>
              <a:srgbClr val="00905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457200" y="2113643"/>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2474" y="2113643"/>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a:t>DevOps</a:t>
            </a:r>
            <a:r>
              <a:rPr kumimoji="1" lang="ja-JP" altLang="en-US" dirty="0"/>
              <a:t>と</a:t>
            </a:r>
            <a:r>
              <a:rPr lang="ja-JP" altLang="en-US" dirty="0"/>
              <a:t>コンテナ管理ソフトウエア</a:t>
            </a:r>
            <a:endParaRPr kumimoji="1" lang="ja-JP" altLang="en-US" dirty="0"/>
          </a:p>
        </p:txBody>
      </p:sp>
      <p:sp>
        <p:nvSpPr>
          <p:cNvPr id="24" name="正方形/長方形 23"/>
          <p:cNvSpPr/>
          <p:nvPr/>
        </p:nvSpPr>
        <p:spPr>
          <a:xfrm>
            <a:off x="550443" y="2451734"/>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25" name="正方形/長方形 24"/>
          <p:cNvSpPr/>
          <p:nvPr/>
        </p:nvSpPr>
        <p:spPr>
          <a:xfrm>
            <a:off x="550443" y="2891357"/>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26" name="正方形/長方形 25"/>
          <p:cNvSpPr/>
          <p:nvPr/>
        </p:nvSpPr>
        <p:spPr>
          <a:xfrm>
            <a:off x="550443" y="3433004"/>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システム</a:t>
            </a:r>
          </a:p>
        </p:txBody>
      </p:sp>
      <p:sp>
        <p:nvSpPr>
          <p:cNvPr id="27" name="正方形/長方形 26"/>
          <p:cNvSpPr/>
          <p:nvPr/>
        </p:nvSpPr>
        <p:spPr>
          <a:xfrm>
            <a:off x="550443" y="4810693"/>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28" name="正方形/長方形 27"/>
          <p:cNvSpPr/>
          <p:nvPr/>
        </p:nvSpPr>
        <p:spPr>
          <a:xfrm>
            <a:off x="550443" y="4528405"/>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ハイパーバイザー</a:t>
            </a:r>
          </a:p>
        </p:txBody>
      </p:sp>
      <p:sp>
        <p:nvSpPr>
          <p:cNvPr id="29" name="正方形/長方形 28"/>
          <p:cNvSpPr/>
          <p:nvPr/>
        </p:nvSpPr>
        <p:spPr>
          <a:xfrm>
            <a:off x="6666811" y="245173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30" name="正方形/長方形 29"/>
          <p:cNvSpPr/>
          <p:nvPr/>
        </p:nvSpPr>
        <p:spPr>
          <a:xfrm>
            <a:off x="6666811" y="289135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31" name="正方形/長方形 30"/>
          <p:cNvSpPr/>
          <p:nvPr/>
        </p:nvSpPr>
        <p:spPr>
          <a:xfrm>
            <a:off x="6666811" y="3720025"/>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666811" y="4185934"/>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666811" y="3433002"/>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4" name="テキスト ボックス 33"/>
          <p:cNvSpPr txBox="1"/>
          <p:nvPr/>
        </p:nvSpPr>
        <p:spPr>
          <a:xfrm>
            <a:off x="2729045" y="2381434"/>
            <a:ext cx="3589444" cy="738664"/>
          </a:xfrm>
          <a:prstGeom prst="rect">
            <a:avLst/>
          </a:prstGeom>
          <a:noFill/>
        </p:spPr>
        <p:txBody>
          <a:bodyPr wrap="none" rtlCol="0">
            <a:spAutoFit/>
          </a:bodyPr>
          <a:lstStyle/>
          <a:p>
            <a:pPr marL="171450" indent="-171450">
              <a:buFont typeface="Wingdings" charset="2"/>
              <a:buChar char="v"/>
            </a:pPr>
            <a:r>
              <a:rPr kumimoji="1" lang="ja-JP" altLang="en-US" sz="1400" dirty="0">
                <a:solidFill>
                  <a:srgbClr val="FF6666"/>
                </a:solidFill>
                <a:latin typeface="メイリオ"/>
                <a:ea typeface="メイリオ"/>
                <a:cs typeface="メイリオ"/>
              </a:rPr>
              <a:t>そのまま本番で動かしたい（動作保証）</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kumimoji="1" lang="ja-JP" altLang="en-US" sz="1400" dirty="0">
                <a:solidFill>
                  <a:srgbClr val="FF6666"/>
                </a:solidFill>
                <a:latin typeface="メイリオ"/>
                <a:ea typeface="メイリオ"/>
                <a:cs typeface="メイリオ"/>
              </a:rPr>
              <a:t>開発から本番以降への時間を短くしたい</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lang="ja-JP" altLang="en-US" sz="1400" dirty="0">
                <a:solidFill>
                  <a:srgbClr val="FF6666"/>
                </a:solidFill>
                <a:latin typeface="メイリオ"/>
                <a:ea typeface="メイリオ"/>
                <a:cs typeface="メイリオ"/>
              </a:rPr>
              <a:t>実行に必要な最小のサイズで移行したい</a:t>
            </a:r>
            <a:endParaRPr kumimoji="1" lang="ja-JP" altLang="en-US" sz="1400" dirty="0">
              <a:solidFill>
                <a:srgbClr val="FF6666"/>
              </a:solidFill>
              <a:latin typeface="メイリオ"/>
              <a:ea typeface="メイリオ"/>
              <a:cs typeface="メイリオ"/>
            </a:endParaRPr>
          </a:p>
        </p:txBody>
      </p:sp>
      <p:sp>
        <p:nvSpPr>
          <p:cNvPr id="37" name="正方形/長方形 36"/>
          <p:cNvSpPr/>
          <p:nvPr/>
        </p:nvSpPr>
        <p:spPr>
          <a:xfrm>
            <a:off x="550443" y="4185936"/>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仮想マシン</a:t>
            </a:r>
          </a:p>
        </p:txBody>
      </p:sp>
      <p:sp>
        <p:nvSpPr>
          <p:cNvPr id="43" name="テキスト ボックス 42"/>
          <p:cNvSpPr txBox="1"/>
          <p:nvPr/>
        </p:nvSpPr>
        <p:spPr>
          <a:xfrm>
            <a:off x="6572563" y="2153165"/>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sp>
        <p:nvSpPr>
          <p:cNvPr id="44" name="テキスト ボックス 43"/>
          <p:cNvSpPr txBox="1"/>
          <p:nvPr/>
        </p:nvSpPr>
        <p:spPr>
          <a:xfrm>
            <a:off x="467289" y="2153165"/>
            <a:ext cx="2138439" cy="276999"/>
          </a:xfrm>
          <a:prstGeom prst="rect">
            <a:avLst/>
          </a:prstGeom>
          <a:noFill/>
        </p:spPr>
        <p:txBody>
          <a:bodyPr wrap="square" rtlCol="0">
            <a:spAutoFit/>
          </a:bodyPr>
          <a:lstStyle/>
          <a:p>
            <a:pPr algn="ctr"/>
            <a:r>
              <a:rPr kumimoji="1" lang="ja-JP" altLang="en-US" sz="1200" dirty="0">
                <a:solidFill>
                  <a:srgbClr val="008000"/>
                </a:solidFill>
                <a:latin typeface="メイリオ"/>
                <a:ea typeface="メイリオ"/>
                <a:cs typeface="メイリオ"/>
              </a:rPr>
              <a:t>仮想化環境</a:t>
            </a:r>
          </a:p>
        </p:txBody>
      </p:sp>
      <p:sp>
        <p:nvSpPr>
          <p:cNvPr id="35" name="上下矢印 34"/>
          <p:cNvSpPr/>
          <p:nvPr/>
        </p:nvSpPr>
        <p:spPr>
          <a:xfrm>
            <a:off x="8105333" y="3531115"/>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4" name="直線コネクタ 3"/>
          <p:cNvCxnSpPr/>
          <p:nvPr/>
        </p:nvCxnSpPr>
        <p:spPr>
          <a:xfrm flipV="1">
            <a:off x="550443" y="3374402"/>
            <a:ext cx="6022120" cy="1192"/>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605728" y="2126847"/>
            <a:ext cx="3966835" cy="4748"/>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上下矢印 47"/>
          <p:cNvSpPr/>
          <p:nvPr/>
        </p:nvSpPr>
        <p:spPr>
          <a:xfrm>
            <a:off x="2077721" y="4554167"/>
            <a:ext cx="406001" cy="744460"/>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a:solidFill>
                  <a:srgbClr val="FFFFFF"/>
                </a:solidFill>
                <a:latin typeface="ＭＳ Ｐゴシック"/>
                <a:ea typeface="ＭＳ Ｐゴシック"/>
                <a:cs typeface="ＭＳ Ｐゴシック"/>
              </a:rPr>
              <a:t>動作</a:t>
            </a:r>
            <a:r>
              <a:rPr kumimoji="1" lang="ja-JP" altLang="en-US" sz="800" dirty="0">
                <a:solidFill>
                  <a:srgbClr val="FFFFFF"/>
                </a:solidFill>
                <a:latin typeface="ＭＳ Ｐゴシック"/>
                <a:ea typeface="ＭＳ Ｐゴシック"/>
                <a:cs typeface="ＭＳ Ｐゴシック"/>
              </a:rPr>
              <a:t>保証</a:t>
            </a:r>
          </a:p>
        </p:txBody>
      </p:sp>
      <p:sp>
        <p:nvSpPr>
          <p:cNvPr id="2" name="ホームベース 1"/>
          <p:cNvSpPr/>
          <p:nvPr/>
        </p:nvSpPr>
        <p:spPr>
          <a:xfrm>
            <a:off x="2803304" y="4810693"/>
            <a:ext cx="3769259" cy="48793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メイリオ"/>
                <a:ea typeface="メイリオ"/>
                <a:cs typeface="メイリオ"/>
              </a:rPr>
              <a:t>インフラ</a:t>
            </a:r>
            <a:r>
              <a:rPr lang="ja-JP" altLang="en-US" dirty="0">
                <a:solidFill>
                  <a:srgbClr val="FFFFFF"/>
                </a:solidFill>
                <a:latin typeface="メイリオ"/>
                <a:ea typeface="メイリオ"/>
                <a:cs typeface="メイリオ"/>
              </a:rPr>
              <a:t>や</a:t>
            </a:r>
            <a:r>
              <a:rPr lang="en-US" altLang="ja-JP" dirty="0">
                <a:solidFill>
                  <a:srgbClr val="FFFFFF"/>
                </a:solidFill>
                <a:latin typeface="メイリオ"/>
                <a:ea typeface="メイリオ"/>
                <a:cs typeface="メイリオ"/>
              </a:rPr>
              <a:t>OS</a:t>
            </a:r>
            <a:r>
              <a:rPr lang="ja-JP" altLang="en-US" dirty="0">
                <a:solidFill>
                  <a:srgbClr val="FFFFFF"/>
                </a:solidFill>
                <a:latin typeface="メイリオ"/>
                <a:ea typeface="メイリオ"/>
                <a:cs typeface="メイリオ"/>
              </a:rPr>
              <a:t>の違いを吸収</a:t>
            </a:r>
            <a:endParaRPr lang="en-US" altLang="ja-JP" dirty="0">
              <a:solidFill>
                <a:srgbClr val="FFFFFF"/>
              </a:solidFill>
              <a:latin typeface="メイリオ"/>
              <a:ea typeface="メイリオ"/>
              <a:cs typeface="メイリオ"/>
            </a:endParaRPr>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14674" y="3425798"/>
            <a:ext cx="343535" cy="265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78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p:nvPr>
        </p:nvSpPr>
        <p:spPr/>
        <p:txBody>
          <a:bodyPr/>
          <a:lstStyle/>
          <a:p>
            <a:r>
              <a:rPr kumimoji="1" lang="en-US" altLang="ja-JP" dirty="0"/>
              <a:t>DevOps</a:t>
            </a:r>
            <a:r>
              <a:rPr kumimoji="1" lang="ja-JP" altLang="en-US" dirty="0"/>
              <a:t>と</a:t>
            </a:r>
            <a:r>
              <a:rPr lang="ja-JP" altLang="en-US" dirty="0"/>
              <a:t>コンテナ管理ソフトウエア</a:t>
            </a:r>
            <a:endParaRPr kumimoji="1" lang="ja-JP" altLang="en-US" dirty="0"/>
          </a:p>
        </p:txBody>
      </p:sp>
      <p:sp>
        <p:nvSpPr>
          <p:cNvPr id="31" name="正方形/長方形 30"/>
          <p:cNvSpPr/>
          <p:nvPr/>
        </p:nvSpPr>
        <p:spPr>
          <a:xfrm>
            <a:off x="6701649" y="4436723"/>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701649" y="4902632"/>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701649"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5" name="上下矢印 34"/>
          <p:cNvSpPr/>
          <p:nvPr/>
        </p:nvSpPr>
        <p:spPr>
          <a:xfrm>
            <a:off x="8140171"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3621633" y="4436723"/>
            <a:ext cx="1953584" cy="4134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52" name="正方形/長方形 51"/>
          <p:cNvSpPr/>
          <p:nvPr/>
        </p:nvSpPr>
        <p:spPr>
          <a:xfrm>
            <a:off x="3621633" y="4902632"/>
            <a:ext cx="1953584" cy="111269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53" name="正方形/長方形 52"/>
          <p:cNvSpPr/>
          <p:nvPr/>
        </p:nvSpPr>
        <p:spPr>
          <a:xfrm>
            <a:off x="3621633"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55" name="上下矢印 54"/>
          <p:cNvSpPr/>
          <p:nvPr/>
        </p:nvSpPr>
        <p:spPr>
          <a:xfrm>
            <a:off x="5060155"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541617" y="4443073"/>
            <a:ext cx="1953584" cy="41341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60" name="正方形/長方形 59"/>
          <p:cNvSpPr/>
          <p:nvPr/>
        </p:nvSpPr>
        <p:spPr>
          <a:xfrm>
            <a:off x="541617" y="4908982"/>
            <a:ext cx="1953584" cy="111269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61" name="正方形/長方形 60"/>
          <p:cNvSpPr/>
          <p:nvPr/>
        </p:nvSpPr>
        <p:spPr>
          <a:xfrm>
            <a:off x="541617" y="415605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grpSp>
        <p:nvGrpSpPr>
          <p:cNvPr id="2" name="グループ化 1">
            <a:extLst>
              <a:ext uri="{FF2B5EF4-FFF2-40B4-BE49-F238E27FC236}">
                <a16:creationId xmlns:a16="http://schemas.microsoft.com/office/drawing/2014/main" id="{F91AD9EE-83BE-004D-9CEF-51E4C9F3115E}"/>
              </a:ext>
            </a:extLst>
          </p:cNvPr>
          <p:cNvGrpSpPr/>
          <p:nvPr/>
        </p:nvGrpSpPr>
        <p:grpSpPr>
          <a:xfrm>
            <a:off x="437280" y="2836691"/>
            <a:ext cx="2148528" cy="1256294"/>
            <a:chOff x="437280" y="2836691"/>
            <a:chExt cx="2148528" cy="1256294"/>
          </a:xfrm>
        </p:grpSpPr>
        <p:sp>
          <p:nvSpPr>
            <p:cNvPr id="56" name="正方形/長方形 55"/>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58" name="正方形/長方形 57"/>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62" name="テキスト ボックス 61"/>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sp>
        <p:nvSpPr>
          <p:cNvPr id="63" name="上下矢印 62"/>
          <p:cNvSpPr/>
          <p:nvPr/>
        </p:nvSpPr>
        <p:spPr>
          <a:xfrm>
            <a:off x="1980139" y="425416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4075" y="1183942"/>
            <a:ext cx="811765" cy="628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 name="テキスト ボックス 65"/>
          <p:cNvSpPr txBox="1"/>
          <p:nvPr/>
        </p:nvSpPr>
        <p:spPr>
          <a:xfrm>
            <a:off x="6466186" y="1256380"/>
            <a:ext cx="1611531" cy="461665"/>
          </a:xfrm>
          <a:prstGeom prst="rect">
            <a:avLst/>
          </a:prstGeom>
          <a:noFill/>
        </p:spPr>
        <p:txBody>
          <a:bodyPr wrap="none" rtlCol="0">
            <a:spAutoFit/>
          </a:bodyPr>
          <a:lstStyle/>
          <a:p>
            <a:r>
              <a:rPr kumimoji="1" lang="en-US" altLang="ja-JP" sz="1200" dirty="0" err="1">
                <a:solidFill>
                  <a:srgbClr val="FF6600"/>
                </a:solidFill>
                <a:latin typeface="メイリオ"/>
                <a:ea typeface="メイリオ"/>
                <a:cs typeface="メイリオ"/>
              </a:rPr>
              <a:t>Build,Ship</a:t>
            </a:r>
            <a:r>
              <a:rPr kumimoji="1" lang="en-US" altLang="ja-JP" sz="1200" dirty="0">
                <a:solidFill>
                  <a:srgbClr val="FF6600"/>
                </a:solidFill>
                <a:latin typeface="メイリオ"/>
                <a:ea typeface="メイリオ"/>
                <a:cs typeface="メイリオ"/>
              </a:rPr>
              <a:t> and Run</a:t>
            </a:r>
          </a:p>
          <a:p>
            <a:r>
              <a:rPr lang="en-US" altLang="ja-JP" sz="1200" dirty="0">
                <a:solidFill>
                  <a:srgbClr val="FF6600"/>
                </a:solidFill>
                <a:latin typeface="メイリオ"/>
                <a:ea typeface="メイリオ"/>
                <a:cs typeface="メイリオ"/>
              </a:rPr>
              <a:t>Any </a:t>
            </a:r>
            <a:r>
              <a:rPr lang="en-US" altLang="ja-JP" sz="1200" dirty="0" err="1">
                <a:solidFill>
                  <a:srgbClr val="FF6600"/>
                </a:solidFill>
                <a:latin typeface="メイリオ"/>
                <a:ea typeface="メイリオ"/>
                <a:cs typeface="メイリオ"/>
              </a:rPr>
              <a:t>App,Anywhere</a:t>
            </a:r>
            <a:endParaRPr kumimoji="1" lang="ja-JP" altLang="en-US" sz="1200" dirty="0">
              <a:solidFill>
                <a:srgbClr val="FF6600"/>
              </a:solidFill>
              <a:latin typeface="メイリオ"/>
              <a:ea typeface="メイリオ"/>
              <a:cs typeface="メイリオ"/>
            </a:endParaRPr>
          </a:p>
        </p:txBody>
      </p:sp>
      <p:sp>
        <p:nvSpPr>
          <p:cNvPr id="67" name="四角形吹き出し 66"/>
          <p:cNvSpPr/>
          <p:nvPr/>
        </p:nvSpPr>
        <p:spPr>
          <a:xfrm>
            <a:off x="405538" y="1183942"/>
            <a:ext cx="6016370" cy="558129"/>
          </a:xfrm>
          <a:prstGeom prst="wedgeRectCallout">
            <a:avLst>
              <a:gd name="adj1" fmla="val 6798"/>
              <a:gd name="adj2" fmla="val 989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chemeClr val="bg1"/>
                </a:solidFill>
                <a:latin typeface="Meiryo" charset="-128"/>
                <a:ea typeface="Meiryo" charset="-128"/>
                <a:cs typeface="Meiryo" charset="-128"/>
              </a:rPr>
              <a:t>アプリケーション開発者は、</a:t>
            </a:r>
            <a:r>
              <a:rPr kumimoji="1" lang="en-US" altLang="ja-JP" sz="1400" dirty="0">
                <a:solidFill>
                  <a:schemeClr val="bg1"/>
                </a:solidFill>
                <a:latin typeface="Meiryo" charset="-128"/>
                <a:ea typeface="Meiryo" charset="-128"/>
                <a:cs typeface="Meiryo" charset="-128"/>
              </a:rPr>
              <a:t>OS</a:t>
            </a:r>
            <a:r>
              <a:rPr kumimoji="1" lang="ja-JP" altLang="en-US" sz="1400" dirty="0">
                <a:solidFill>
                  <a:schemeClr val="bg1"/>
                </a:solidFill>
                <a:latin typeface="Meiryo" charset="-128"/>
                <a:ea typeface="Meiryo" charset="-128"/>
                <a:cs typeface="Meiryo" charset="-128"/>
              </a:rPr>
              <a:t>やインフラを意識することなくアプリケーションを開発し、どこでも実行できるようになる</a:t>
            </a:r>
          </a:p>
        </p:txBody>
      </p:sp>
      <p:sp>
        <p:nvSpPr>
          <p:cNvPr id="68" name="テキスト ボックス 67"/>
          <p:cNvSpPr txBox="1"/>
          <p:nvPr/>
        </p:nvSpPr>
        <p:spPr>
          <a:xfrm>
            <a:off x="437280" y="2323575"/>
            <a:ext cx="8249695" cy="369332"/>
          </a:xfrm>
          <a:prstGeom prst="rect">
            <a:avLst/>
          </a:prstGeom>
          <a:noFill/>
        </p:spPr>
        <p:txBody>
          <a:bodyPr wrap="square" rtlCol="0">
            <a:spAutoFit/>
          </a:bodyPr>
          <a:lstStyle/>
          <a:p>
            <a:pPr algn="ctr"/>
            <a:r>
              <a:rPr kumimoji="1" lang="ja-JP" altLang="en-US" b="1" dirty="0">
                <a:solidFill>
                  <a:schemeClr val="accent6">
                    <a:lumMod val="75000"/>
                  </a:schemeClr>
                </a:solidFill>
                <a:latin typeface="メイリオ"/>
                <a:ea typeface="メイリオ"/>
                <a:cs typeface="メイリオ"/>
              </a:rPr>
              <a:t>開発しテストが完了した</a:t>
            </a:r>
            <a:r>
              <a:rPr kumimoji="1" lang="ja-JP" altLang="en-US" b="1">
                <a:solidFill>
                  <a:schemeClr val="accent6">
                    <a:lumMod val="75000"/>
                  </a:schemeClr>
                </a:solidFill>
                <a:latin typeface="メイリオ"/>
                <a:ea typeface="メイリオ"/>
                <a:cs typeface="メイリオ"/>
              </a:rPr>
              <a:t>アプリは、すぐ</a:t>
            </a:r>
            <a:r>
              <a:rPr kumimoji="1" lang="ja-JP" altLang="en-US" b="1" dirty="0">
                <a:solidFill>
                  <a:schemeClr val="accent6">
                    <a:lumMod val="75000"/>
                  </a:schemeClr>
                </a:solidFill>
                <a:latin typeface="メイリオ"/>
                <a:ea typeface="メイリオ"/>
                <a:cs typeface="メイリオ"/>
              </a:rPr>
              <a:t>に本番環境で実行させることができる</a:t>
            </a:r>
          </a:p>
        </p:txBody>
      </p:sp>
      <p:sp>
        <p:nvSpPr>
          <p:cNvPr id="15" name="テキスト ボックス 14"/>
          <p:cNvSpPr txBox="1"/>
          <p:nvPr/>
        </p:nvSpPr>
        <p:spPr>
          <a:xfrm>
            <a:off x="7175224" y="6052146"/>
            <a:ext cx="1005403" cy="338554"/>
          </a:xfrm>
          <a:prstGeom prst="rect">
            <a:avLst/>
          </a:prstGeom>
          <a:noFill/>
        </p:spPr>
        <p:txBody>
          <a:bodyPr wrap="none" rtlCol="0">
            <a:spAutoFit/>
          </a:bodyPr>
          <a:lstStyle/>
          <a:p>
            <a:pPr algn="ctr"/>
            <a:r>
              <a:rPr kumimoji="1" lang="ja-JP" altLang="en-US" sz="1600">
                <a:solidFill>
                  <a:srgbClr val="00B050"/>
                </a:solidFill>
                <a:latin typeface="Meiryo" charset="-128"/>
                <a:ea typeface="Meiryo" charset="-128"/>
                <a:cs typeface="Meiryo" charset="-128"/>
              </a:rPr>
              <a:t>本番環境</a:t>
            </a:r>
          </a:p>
        </p:txBody>
      </p:sp>
      <p:sp>
        <p:nvSpPr>
          <p:cNvPr id="69" name="テキスト ボックス 68"/>
          <p:cNvSpPr txBox="1"/>
          <p:nvPr/>
        </p:nvSpPr>
        <p:spPr>
          <a:xfrm>
            <a:off x="3986265" y="6052146"/>
            <a:ext cx="1210589" cy="338554"/>
          </a:xfrm>
          <a:prstGeom prst="rect">
            <a:avLst/>
          </a:prstGeom>
          <a:noFill/>
        </p:spPr>
        <p:txBody>
          <a:bodyPr wrap="none" rtlCol="0">
            <a:spAutoFit/>
          </a:bodyPr>
          <a:lstStyle/>
          <a:p>
            <a:pPr algn="ctr"/>
            <a:r>
              <a:rPr kumimoji="1" lang="ja-JP" altLang="en-US" sz="1600">
                <a:solidFill>
                  <a:schemeClr val="accent3">
                    <a:lumMod val="75000"/>
                  </a:schemeClr>
                </a:solidFill>
                <a:latin typeface="Meiryo" charset="-128"/>
                <a:ea typeface="Meiryo" charset="-128"/>
                <a:cs typeface="Meiryo" charset="-128"/>
              </a:rPr>
              <a:t>テスト環境</a:t>
            </a:r>
            <a:endParaRPr kumimoji="1" lang="ja-JP" altLang="en-US" sz="1600" dirty="0">
              <a:solidFill>
                <a:schemeClr val="accent3">
                  <a:lumMod val="75000"/>
                </a:schemeClr>
              </a:solidFill>
              <a:latin typeface="Meiryo" charset="-128"/>
              <a:ea typeface="Meiryo" charset="-128"/>
              <a:cs typeface="Meiryo" charset="-128"/>
            </a:endParaRPr>
          </a:p>
        </p:txBody>
      </p:sp>
      <p:sp>
        <p:nvSpPr>
          <p:cNvPr id="70" name="テキスト ボックス 69"/>
          <p:cNvSpPr txBox="1"/>
          <p:nvPr/>
        </p:nvSpPr>
        <p:spPr>
          <a:xfrm>
            <a:off x="1015707" y="6055528"/>
            <a:ext cx="1005403" cy="338554"/>
          </a:xfrm>
          <a:prstGeom prst="rect">
            <a:avLst/>
          </a:prstGeom>
          <a:noFill/>
        </p:spPr>
        <p:txBody>
          <a:bodyPr wrap="none" rtlCol="0">
            <a:spAutoFit/>
          </a:bodyPr>
          <a:lstStyle/>
          <a:p>
            <a:pPr algn="ctr"/>
            <a:r>
              <a:rPr kumimoji="1" lang="ja-JP" altLang="en-US" sz="1600">
                <a:solidFill>
                  <a:schemeClr val="accent3">
                    <a:lumMod val="75000"/>
                  </a:schemeClr>
                </a:solidFill>
                <a:latin typeface="Meiryo" charset="-128"/>
                <a:ea typeface="Meiryo" charset="-128"/>
                <a:cs typeface="Meiryo" charset="-128"/>
              </a:rPr>
              <a:t>開発環境</a:t>
            </a:r>
            <a:endParaRPr kumimoji="1" lang="ja-JP" altLang="en-US" sz="1600" dirty="0">
              <a:solidFill>
                <a:schemeClr val="accent3">
                  <a:lumMod val="75000"/>
                </a:schemeClr>
              </a:solidFill>
              <a:latin typeface="Meiryo" charset="-128"/>
              <a:ea typeface="Meiryo" charset="-128"/>
              <a:cs typeface="Meiryo" charset="-128"/>
            </a:endParaRPr>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8027" y="414547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23544" y="413912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00998" y="4153981"/>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5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07407E-6 L 0.33472 -0.00069 " pathEditMode="relative" rAng="0" ptsTypes="AA">
                                      <p:cBhvr>
                                        <p:cTn id="6" dur="2000" fill="hold"/>
                                        <p:tgtEl>
                                          <p:spTgt spid="2"/>
                                        </p:tgtEl>
                                        <p:attrNameLst>
                                          <p:attrName>ppt_x</p:attrName>
                                          <p:attrName>ppt_y</p:attrName>
                                        </p:attrNameLst>
                                      </p:cBhvr>
                                      <p:rCtr x="16753" y="16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33472 -0.00324 L 0.67257 -0.00416 " pathEditMode="relative" rAng="0" ptsTypes="AA">
                                      <p:cBhvr>
                                        <p:cTn id="10" dur="2000" fill="hold"/>
                                        <p:tgtEl>
                                          <p:spTgt spid="2"/>
                                        </p:tgtEl>
                                        <p:attrNameLst>
                                          <p:attrName>ppt_x</p:attrName>
                                          <p:attrName>ppt_y</p:attrName>
                                        </p:attrNameLst>
                                      </p:cBhvr>
                                      <p:rCtr x="1689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a:xfrm>
            <a:off x="230400" y="266400"/>
            <a:ext cx="8686800" cy="416221"/>
          </a:xfrm>
        </p:spPr>
        <p:txBody>
          <a:bodyPr lIns="0" rIns="0"/>
          <a:lstStyle/>
          <a:p>
            <a:r>
              <a:rPr kumimoji="1" lang="ja-JP" altLang="en-US" sz="2700" dirty="0"/>
              <a:t>コレ</a:t>
            </a:r>
            <a:r>
              <a:rPr kumimoji="1" lang="en-US" altLang="ja-JP" sz="2700" dirty="0"/>
              <a:t>1</a:t>
            </a:r>
            <a:r>
              <a:rPr kumimoji="1" lang="ja-JP" altLang="en-US" sz="2700" dirty="0"/>
              <a:t>枚でわかるクラウドコンピューティング</a:t>
            </a:r>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latin typeface="ＭＳ Ｐゴシック"/>
                <a:ea typeface="ＭＳ Ｐゴシック"/>
                <a:cs typeface="ＭＳ Ｐゴシック"/>
              </a:rPr>
              <a:t>インフラストラクチャー</a:t>
            </a: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latin typeface="ＭＳ Ｐゴシック"/>
                <a:ea typeface="ＭＳ Ｐゴシック"/>
                <a:cs typeface="ＭＳ Ｐゴシック"/>
              </a:rPr>
              <a:t>プラットフォーム</a:t>
            </a: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FFFFFF"/>
                </a:solidFill>
                <a:latin typeface="ＭＳ Ｐゴシック"/>
                <a:ea typeface="ＭＳ Ｐゴシック"/>
                <a:cs typeface="ＭＳ Ｐゴシック"/>
              </a:rPr>
              <a:t>アプリケーション</a:t>
            </a: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0000FF"/>
                </a:solidFill>
                <a:latin typeface="ＭＳ Ｐゴシック"/>
                <a:ea typeface="ＭＳ Ｐゴシック"/>
                <a:cs typeface="ＭＳ Ｐゴシック"/>
              </a:rPr>
              <a:t>計算装置</a:t>
            </a: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0000FF"/>
                </a:solidFill>
                <a:latin typeface="ＭＳ Ｐゴシック"/>
                <a:ea typeface="ＭＳ Ｐゴシック"/>
                <a:cs typeface="ＭＳ Ｐゴシック"/>
              </a:rPr>
              <a:t>記憶装置</a:t>
            </a: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rgbClr val="3366FF"/>
                </a:solidFill>
                <a:latin typeface="ＭＳ Ｐゴシック"/>
                <a:ea typeface="ＭＳ Ｐゴシック"/>
                <a:cs typeface="ＭＳ Ｐゴシック"/>
              </a:rPr>
              <a:t>データ</a:t>
            </a:r>
          </a:p>
          <a:p>
            <a:pPr algn="ctr"/>
            <a:r>
              <a:rPr kumimoji="1" lang="ja-JP" altLang="en-US" sz="1000" dirty="0">
                <a:solidFill>
                  <a:srgbClr val="3366FF"/>
                </a:solidFill>
                <a:latin typeface="ＭＳ Ｐゴシック"/>
                <a:ea typeface="ＭＳ Ｐゴシック"/>
                <a:cs typeface="ＭＳ Ｐゴシック"/>
              </a:rPr>
              <a:t>ベース</a:t>
            </a: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rgbClr val="3366FF"/>
                </a:solidFill>
                <a:latin typeface="ＭＳ Ｐゴシック"/>
                <a:ea typeface="ＭＳ Ｐゴシック"/>
                <a:cs typeface="ＭＳ Ｐゴシック"/>
              </a:rPr>
              <a:t>運用管理</a:t>
            </a: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rgbClr val="3366FF"/>
                </a:solidFill>
                <a:latin typeface="ＭＳ Ｐゴシック"/>
                <a:ea typeface="ＭＳ Ｐゴシック"/>
                <a:cs typeface="ＭＳ Ｐゴシック"/>
              </a:rPr>
              <a:t>プログラム</a:t>
            </a:r>
          </a:p>
          <a:p>
            <a:pPr algn="ctr"/>
            <a:r>
              <a:rPr kumimoji="1" lang="ja-JP" altLang="en-US" sz="1000" dirty="0">
                <a:solidFill>
                  <a:srgbClr val="3366FF"/>
                </a:solidFill>
                <a:latin typeface="ＭＳ Ｐゴシック"/>
                <a:ea typeface="ＭＳ Ｐゴシック"/>
                <a:cs typeface="ＭＳ Ｐゴシック"/>
              </a:rPr>
              <a:t>実行環境</a:t>
            </a: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rgbClr val="3366FF"/>
                </a:solidFill>
                <a:latin typeface="ＭＳ Ｐゴシック"/>
                <a:ea typeface="ＭＳ Ｐゴシック"/>
                <a:cs typeface="ＭＳ Ｐゴシック"/>
              </a:rPr>
              <a:t>プログラム</a:t>
            </a:r>
          </a:p>
          <a:p>
            <a:pPr algn="ctr"/>
            <a:r>
              <a:rPr lang="ja-JP" altLang="en-US" sz="1000" dirty="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rgbClr val="3366FF"/>
                </a:solidFill>
                <a:latin typeface="ＭＳ Ｐゴシック"/>
                <a:ea typeface="ＭＳ Ｐゴシック"/>
                <a:cs typeface="ＭＳ Ｐゴシック"/>
              </a:rPr>
              <a:t>認証管理</a:t>
            </a: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a:solidFill>
                  <a:srgbClr val="33ACBD"/>
                </a:solidFill>
                <a:latin typeface="ＭＳ Ｐゴシック"/>
                <a:ea typeface="ＭＳ Ｐゴシック"/>
                <a:cs typeface="ＭＳ Ｐゴシック"/>
              </a:rPr>
              <a:t>電子</a:t>
            </a:r>
          </a:p>
          <a:p>
            <a:pPr algn="ctr"/>
            <a:r>
              <a:rPr kumimoji="1" lang="ja-JP" altLang="en-US" sz="900" dirty="0">
                <a:solidFill>
                  <a:srgbClr val="33ACBD"/>
                </a:solidFill>
                <a:latin typeface="ＭＳ Ｐゴシック"/>
                <a:ea typeface="ＭＳ Ｐゴシック"/>
                <a:cs typeface="ＭＳ Ｐゴシック"/>
              </a:rPr>
              <a:t>メール</a:t>
            </a: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a:solidFill>
                  <a:srgbClr val="33ACBD"/>
                </a:solidFill>
                <a:latin typeface="ＭＳ Ｐゴシック"/>
                <a:ea typeface="ＭＳ Ｐゴシック"/>
                <a:cs typeface="ＭＳ Ｐゴシック"/>
              </a:rPr>
              <a:t>ソーシャル</a:t>
            </a:r>
          </a:p>
          <a:p>
            <a:pPr algn="ctr"/>
            <a:r>
              <a:rPr lang="ja-JP" altLang="en-US" sz="800" dirty="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a:solidFill>
                  <a:srgbClr val="33ACBD"/>
                </a:solidFill>
                <a:latin typeface="ＭＳ Ｐゴシック"/>
                <a:ea typeface="ＭＳ Ｐゴシック"/>
                <a:cs typeface="ＭＳ Ｐゴシック"/>
              </a:rPr>
              <a:t>新聞</a:t>
            </a:r>
          </a:p>
          <a:p>
            <a:pPr algn="ctr"/>
            <a:r>
              <a:rPr lang="ja-JP" altLang="en-US" sz="900" dirty="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a:solidFill>
                  <a:srgbClr val="33ACBD"/>
                </a:solidFill>
                <a:latin typeface="ＭＳ Ｐゴシック"/>
                <a:ea typeface="ＭＳ Ｐゴシック"/>
                <a:cs typeface="ＭＳ Ｐゴシック"/>
              </a:rPr>
              <a:t>ショッピング</a:t>
            </a: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a:solidFill>
                  <a:srgbClr val="33ACBD"/>
                </a:solidFill>
                <a:latin typeface="ＭＳ Ｐゴシック"/>
                <a:ea typeface="ＭＳ Ｐゴシック"/>
                <a:cs typeface="ＭＳ Ｐゴシック"/>
              </a:rPr>
              <a:t>金融取引</a:t>
            </a: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a:solidFill>
                  <a:srgbClr val="33ACBD"/>
                </a:solidFill>
                <a:latin typeface="ＭＳ Ｐゴシック"/>
                <a:ea typeface="ＭＳ Ｐゴシック"/>
                <a:cs typeface="ＭＳ Ｐゴシック"/>
              </a:rPr>
              <a:t>財務</a:t>
            </a:r>
          </a:p>
          <a:p>
            <a:pPr algn="ctr"/>
            <a:r>
              <a:rPr kumimoji="1" lang="ja-JP" altLang="en-US" sz="900" dirty="0">
                <a:solidFill>
                  <a:srgbClr val="33ACBD"/>
                </a:solidFill>
                <a:latin typeface="ＭＳ Ｐゴシック"/>
                <a:ea typeface="ＭＳ Ｐゴシック"/>
                <a:cs typeface="ＭＳ Ｐゴシック"/>
              </a:rPr>
              <a:t>会計</a:t>
            </a: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0000FF"/>
                </a:solidFill>
                <a:latin typeface="ＭＳ Ｐゴシック"/>
                <a:ea typeface="ＭＳ Ｐゴシック"/>
                <a:cs typeface="ＭＳ Ｐゴシック"/>
              </a:rPr>
              <a:t>施設や設備</a:t>
            </a:r>
          </a:p>
        </p:txBody>
      </p:sp>
    </p:spTree>
    <p:extLst>
      <p:ext uri="{BB962C8B-B14F-4D97-AF65-F5344CB8AC3E}">
        <p14:creationId xmlns:p14="http://schemas.microsoft.com/office/powerpoint/2010/main" val="2582686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427030" y="980728"/>
            <a:ext cx="8609466" cy="5256584"/>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92" name="正方形/長方形 91">
            <a:extLst>
              <a:ext uri="{FF2B5EF4-FFF2-40B4-BE49-F238E27FC236}">
                <a16:creationId xmlns:a16="http://schemas.microsoft.com/office/drawing/2014/main" id="{B3416EEE-562C-2745-8BFD-AC797E564801}"/>
              </a:ext>
            </a:extLst>
          </p:cNvPr>
          <p:cNvSpPr/>
          <p:nvPr/>
        </p:nvSpPr>
        <p:spPr>
          <a:xfrm>
            <a:off x="7582728" y="980728"/>
            <a:ext cx="1443734" cy="1307703"/>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Meiryo" charset="-128"/>
              <a:ea typeface="Meiryo" charset="-128"/>
              <a:cs typeface="Meiryo" charset="-128"/>
            </a:endParaRPr>
          </a:p>
        </p:txBody>
      </p:sp>
      <p:sp>
        <p:nvSpPr>
          <p:cNvPr id="64" name="正方形/長方形 63"/>
          <p:cNvSpPr/>
          <p:nvPr/>
        </p:nvSpPr>
        <p:spPr>
          <a:xfrm>
            <a:off x="105921" y="985029"/>
            <a:ext cx="327383" cy="5256584"/>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3490504" y="3610996"/>
            <a:ext cx="1378600" cy="1301885"/>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Meiryo" charset="-128"/>
              <a:ea typeface="Meiryo" charset="-128"/>
              <a:cs typeface="Meiryo" charset="-128"/>
            </a:endParaRPr>
          </a:p>
        </p:txBody>
      </p:sp>
      <p:sp>
        <p:nvSpPr>
          <p:cNvPr id="59" name="正方形/長方形 58"/>
          <p:cNvSpPr/>
          <p:nvPr/>
        </p:nvSpPr>
        <p:spPr>
          <a:xfrm>
            <a:off x="2051720" y="4865184"/>
            <a:ext cx="6974742" cy="1631356"/>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 name="正方形/長方形 27"/>
          <p:cNvSpPr/>
          <p:nvPr/>
        </p:nvSpPr>
        <p:spPr>
          <a:xfrm>
            <a:off x="6270882" y="5651384"/>
            <a:ext cx="1240308"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ハードウェア</a:t>
            </a:r>
          </a:p>
        </p:txBody>
      </p:sp>
      <p:sp>
        <p:nvSpPr>
          <p:cNvPr id="14" name="正方形/長方形 13"/>
          <p:cNvSpPr/>
          <p:nvPr/>
        </p:nvSpPr>
        <p:spPr>
          <a:xfrm>
            <a:off x="3532575" y="5656336"/>
            <a:ext cx="1294463"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ハードウェア</a:t>
            </a:r>
          </a:p>
        </p:txBody>
      </p:sp>
      <p:sp>
        <p:nvSpPr>
          <p:cNvPr id="2" name="タイトル 1"/>
          <p:cNvSpPr>
            <a:spLocks noGrp="1"/>
          </p:cNvSpPr>
          <p:nvPr>
            <p:ph type="title"/>
          </p:nvPr>
        </p:nvSpPr>
        <p:spPr/>
        <p:txBody>
          <a:bodyPr/>
          <a:lstStyle/>
          <a:p>
            <a:r>
              <a:rPr kumimoji="1" lang="en-US" altLang="ja-JP" dirty="0" err="1"/>
              <a:t>FaaS</a:t>
            </a:r>
            <a:r>
              <a:rPr lang="ja-JP" altLang="en-US" dirty="0"/>
              <a:t>（</a:t>
            </a:r>
            <a:r>
              <a:rPr lang="en-US" altLang="ja-JP" dirty="0"/>
              <a:t>Function as a Service</a:t>
            </a:r>
            <a:r>
              <a:rPr lang="ja-JP" altLang="en-US" dirty="0"/>
              <a:t>）の位置付け</a:t>
            </a:r>
            <a:r>
              <a:rPr kumimoji="1" lang="en-US" altLang="ja-JP" dirty="0"/>
              <a:t> </a:t>
            </a:r>
            <a:endParaRPr kumimoji="1" lang="ja-JP" altLang="en-US" dirty="0"/>
          </a:p>
        </p:txBody>
      </p:sp>
      <p:sp>
        <p:nvSpPr>
          <p:cNvPr id="4" name="正方形/長方形 3"/>
          <p:cNvSpPr/>
          <p:nvPr/>
        </p:nvSpPr>
        <p:spPr>
          <a:xfrm>
            <a:off x="4898320" y="5663824"/>
            <a:ext cx="1294463"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ハードウェア</a:t>
            </a:r>
          </a:p>
        </p:txBody>
      </p:sp>
      <p:sp>
        <p:nvSpPr>
          <p:cNvPr id="7" name="正方形/長方形 6"/>
          <p:cNvSpPr/>
          <p:nvPr/>
        </p:nvSpPr>
        <p:spPr>
          <a:xfrm>
            <a:off x="752195" y="5652447"/>
            <a:ext cx="1240308"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ハードウェア</a:t>
            </a:r>
          </a:p>
        </p:txBody>
      </p:sp>
      <p:sp>
        <p:nvSpPr>
          <p:cNvPr id="8" name="正方形/長方形 7"/>
          <p:cNvSpPr/>
          <p:nvPr/>
        </p:nvSpPr>
        <p:spPr>
          <a:xfrm>
            <a:off x="752195" y="5011690"/>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15" name="正方形/長方形 14"/>
          <p:cNvSpPr/>
          <p:nvPr/>
        </p:nvSpPr>
        <p:spPr>
          <a:xfrm>
            <a:off x="3532576" y="5015579"/>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22" name="正方形/長方形 21"/>
          <p:cNvSpPr/>
          <p:nvPr/>
        </p:nvSpPr>
        <p:spPr>
          <a:xfrm>
            <a:off x="4898321" y="5010627"/>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29" name="正方形/長方形 28"/>
          <p:cNvSpPr/>
          <p:nvPr/>
        </p:nvSpPr>
        <p:spPr>
          <a:xfrm>
            <a:off x="6270882" y="5010627"/>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63" name="正方形/長方形 62"/>
          <p:cNvSpPr/>
          <p:nvPr/>
        </p:nvSpPr>
        <p:spPr>
          <a:xfrm>
            <a:off x="105920" y="6211205"/>
            <a:ext cx="1945799" cy="285335"/>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0" name="正方形/長方形 59"/>
          <p:cNvSpPr/>
          <p:nvPr/>
        </p:nvSpPr>
        <p:spPr>
          <a:xfrm>
            <a:off x="4823553" y="2261865"/>
            <a:ext cx="4202909" cy="2625864"/>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Meiryo" charset="-128"/>
              <a:ea typeface="Meiryo" charset="-128"/>
              <a:cs typeface="Meiryo" charset="-128"/>
            </a:endParaRPr>
          </a:p>
        </p:txBody>
      </p:sp>
      <p:sp>
        <p:nvSpPr>
          <p:cNvPr id="61" name="正方形/長方形 60"/>
          <p:cNvSpPr/>
          <p:nvPr/>
        </p:nvSpPr>
        <p:spPr>
          <a:xfrm>
            <a:off x="6221936" y="1394391"/>
            <a:ext cx="1355474" cy="940292"/>
          </a:xfrm>
          <a:prstGeom prst="rect">
            <a:avLst/>
          </a:prstGeom>
          <a:solidFill>
            <a:srgbClr val="A9A58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Meiryo" charset="-128"/>
              <a:ea typeface="Meiryo" charset="-128"/>
              <a:cs typeface="Meiryo" charset="-128"/>
            </a:endParaRPr>
          </a:p>
        </p:txBody>
      </p:sp>
      <p:sp>
        <p:nvSpPr>
          <p:cNvPr id="11" name="正方形/長方形 10"/>
          <p:cNvSpPr/>
          <p:nvPr/>
        </p:nvSpPr>
        <p:spPr>
          <a:xfrm>
            <a:off x="752191" y="3030858"/>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13" name="正方形/長方形 12"/>
          <p:cNvSpPr/>
          <p:nvPr/>
        </p:nvSpPr>
        <p:spPr>
          <a:xfrm>
            <a:off x="752195" y="1059429"/>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16" name="正方形/長方形 15"/>
          <p:cNvSpPr/>
          <p:nvPr/>
        </p:nvSpPr>
        <p:spPr>
          <a:xfrm>
            <a:off x="3532575" y="3678318"/>
            <a:ext cx="1240308"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コンテナ管理機能</a:t>
            </a:r>
          </a:p>
        </p:txBody>
      </p:sp>
      <p:sp>
        <p:nvSpPr>
          <p:cNvPr id="18" name="正方形/長方形 17"/>
          <p:cNvSpPr/>
          <p:nvPr/>
        </p:nvSpPr>
        <p:spPr>
          <a:xfrm>
            <a:off x="3532572" y="3034747"/>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20" name="正方形/長方形 19"/>
          <p:cNvSpPr/>
          <p:nvPr/>
        </p:nvSpPr>
        <p:spPr>
          <a:xfrm>
            <a:off x="3532576" y="1063318"/>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25" name="正方形/長方形 24"/>
          <p:cNvSpPr/>
          <p:nvPr/>
        </p:nvSpPr>
        <p:spPr>
          <a:xfrm>
            <a:off x="4898317" y="3029795"/>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27" name="正方形/長方形 26"/>
          <p:cNvSpPr/>
          <p:nvPr/>
        </p:nvSpPr>
        <p:spPr>
          <a:xfrm>
            <a:off x="4898321" y="1058366"/>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30" name="正方形/長方形 29"/>
          <p:cNvSpPr/>
          <p:nvPr/>
        </p:nvSpPr>
        <p:spPr>
          <a:xfrm>
            <a:off x="6270882" y="3693444"/>
            <a:ext cx="1240308"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コンテナ管理機能</a:t>
            </a:r>
          </a:p>
        </p:txBody>
      </p:sp>
      <p:sp>
        <p:nvSpPr>
          <p:cNvPr id="32" name="正方形/長方形 31"/>
          <p:cNvSpPr/>
          <p:nvPr/>
        </p:nvSpPr>
        <p:spPr>
          <a:xfrm>
            <a:off x="6270878" y="3029795"/>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34" name="正方形/長方形 33"/>
          <p:cNvSpPr/>
          <p:nvPr/>
        </p:nvSpPr>
        <p:spPr>
          <a:xfrm>
            <a:off x="6270882" y="1058366"/>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55" name="正方形/長方形 54"/>
          <p:cNvSpPr/>
          <p:nvPr/>
        </p:nvSpPr>
        <p:spPr>
          <a:xfrm>
            <a:off x="752198" y="4358108"/>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56" name="正方形/長方形 55"/>
          <p:cNvSpPr/>
          <p:nvPr/>
        </p:nvSpPr>
        <p:spPr>
          <a:xfrm>
            <a:off x="3532575" y="4349557"/>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57" name="正方形/長方形 56"/>
          <p:cNvSpPr/>
          <p:nvPr/>
        </p:nvSpPr>
        <p:spPr>
          <a:xfrm>
            <a:off x="4898317" y="4350036"/>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58" name="正方形/長方形 57"/>
          <p:cNvSpPr/>
          <p:nvPr/>
        </p:nvSpPr>
        <p:spPr>
          <a:xfrm>
            <a:off x="6270882" y="4362138"/>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67" name="テキスト ボックス 66"/>
          <p:cNvSpPr txBox="1"/>
          <p:nvPr/>
        </p:nvSpPr>
        <p:spPr>
          <a:xfrm>
            <a:off x="999311" y="767010"/>
            <a:ext cx="800219" cy="276999"/>
          </a:xfrm>
          <a:prstGeom prst="rect">
            <a:avLst/>
          </a:prstGeom>
          <a:noFill/>
        </p:spPr>
        <p:txBody>
          <a:bodyPr wrap="none" rtlCol="0">
            <a:spAutoFit/>
          </a:bodyPr>
          <a:lstStyle/>
          <a:p>
            <a:pPr algn="ctr"/>
            <a:r>
              <a:rPr kumimoji="1" lang="ja-JP" altLang="en-US" sz="1200">
                <a:latin typeface="Meiryo" charset="-128"/>
                <a:ea typeface="Meiryo" charset="-128"/>
                <a:cs typeface="Meiryo" charset="-128"/>
              </a:rPr>
              <a:t>自社所有</a:t>
            </a:r>
          </a:p>
        </p:txBody>
      </p:sp>
      <p:sp>
        <p:nvSpPr>
          <p:cNvPr id="68" name="テキスト ボックス 67"/>
          <p:cNvSpPr txBox="1"/>
          <p:nvPr/>
        </p:nvSpPr>
        <p:spPr>
          <a:xfrm>
            <a:off x="2511538" y="772562"/>
            <a:ext cx="555794" cy="276999"/>
          </a:xfrm>
          <a:prstGeom prst="rect">
            <a:avLst/>
          </a:prstGeom>
          <a:noFill/>
        </p:spPr>
        <p:txBody>
          <a:bodyPr wrap="none" rtlCol="0">
            <a:spAutoFit/>
          </a:bodyPr>
          <a:lstStyle/>
          <a:p>
            <a:pPr algn="ctr"/>
            <a:r>
              <a:rPr kumimoji="1" lang="en-US" altLang="ja-JP" sz="1200" b="1" dirty="0">
                <a:solidFill>
                  <a:srgbClr val="7030A0"/>
                </a:solidFill>
                <a:latin typeface="Meiryo" charset="-128"/>
                <a:ea typeface="Meiryo" charset="-128"/>
                <a:cs typeface="Meiryo" charset="-128"/>
              </a:rPr>
              <a:t>IaaS</a:t>
            </a:r>
            <a:endParaRPr kumimoji="1" lang="ja-JP" altLang="en-US" sz="1200" b="1" dirty="0">
              <a:solidFill>
                <a:srgbClr val="7030A0"/>
              </a:solidFill>
              <a:latin typeface="Meiryo" charset="-128"/>
              <a:ea typeface="Meiryo" charset="-128"/>
              <a:cs typeface="Meiryo" charset="-128"/>
            </a:endParaRPr>
          </a:p>
        </p:txBody>
      </p:sp>
      <p:sp>
        <p:nvSpPr>
          <p:cNvPr id="69" name="テキスト ボックス 68"/>
          <p:cNvSpPr txBox="1"/>
          <p:nvPr/>
        </p:nvSpPr>
        <p:spPr>
          <a:xfrm>
            <a:off x="3911579" y="739554"/>
            <a:ext cx="587020" cy="276999"/>
          </a:xfrm>
          <a:prstGeom prst="rect">
            <a:avLst/>
          </a:prstGeom>
          <a:noFill/>
        </p:spPr>
        <p:txBody>
          <a:bodyPr wrap="none" rtlCol="0">
            <a:spAutoFit/>
          </a:bodyPr>
          <a:lstStyle/>
          <a:p>
            <a:pPr algn="ctr"/>
            <a:r>
              <a:rPr lang="en-US" altLang="ja-JP" sz="1200" b="1" dirty="0">
                <a:solidFill>
                  <a:srgbClr val="7030A0"/>
                </a:solidFill>
                <a:latin typeface="Meiryo" charset="-128"/>
                <a:ea typeface="Meiryo" charset="-128"/>
                <a:cs typeface="Meiryo" charset="-128"/>
              </a:rPr>
              <a:t>CaaS</a:t>
            </a:r>
            <a:endParaRPr kumimoji="1" lang="ja-JP" altLang="en-US" sz="1200" b="1" dirty="0">
              <a:solidFill>
                <a:srgbClr val="7030A0"/>
              </a:solidFill>
              <a:latin typeface="Meiryo" charset="-128"/>
              <a:ea typeface="Meiryo" charset="-128"/>
              <a:cs typeface="Meiryo" charset="-128"/>
            </a:endParaRPr>
          </a:p>
        </p:txBody>
      </p:sp>
      <p:sp>
        <p:nvSpPr>
          <p:cNvPr id="70" name="テキスト ボックス 69"/>
          <p:cNvSpPr txBox="1"/>
          <p:nvPr/>
        </p:nvSpPr>
        <p:spPr>
          <a:xfrm>
            <a:off x="5253864" y="739554"/>
            <a:ext cx="583366" cy="276999"/>
          </a:xfrm>
          <a:prstGeom prst="rect">
            <a:avLst/>
          </a:prstGeom>
          <a:noFill/>
        </p:spPr>
        <p:txBody>
          <a:bodyPr wrap="none" rtlCol="0">
            <a:spAutoFit/>
          </a:bodyPr>
          <a:lstStyle/>
          <a:p>
            <a:pPr algn="ctr"/>
            <a:r>
              <a:rPr kumimoji="1" lang="en-US" altLang="ja-JP" sz="1200" b="1" dirty="0">
                <a:solidFill>
                  <a:srgbClr val="7030A0"/>
                </a:solidFill>
                <a:latin typeface="Meiryo" charset="-128"/>
                <a:ea typeface="Meiryo" charset="-128"/>
                <a:cs typeface="Meiryo" charset="-128"/>
              </a:rPr>
              <a:t>PaaS</a:t>
            </a:r>
            <a:endParaRPr kumimoji="1" lang="ja-JP" altLang="en-US" sz="1200" b="1" dirty="0">
              <a:solidFill>
                <a:srgbClr val="7030A0"/>
              </a:solidFill>
              <a:latin typeface="Meiryo" charset="-128"/>
              <a:ea typeface="Meiryo" charset="-128"/>
              <a:cs typeface="Meiryo" charset="-128"/>
            </a:endParaRPr>
          </a:p>
        </p:txBody>
      </p:sp>
      <p:sp>
        <p:nvSpPr>
          <p:cNvPr id="71" name="テキスト ボックス 70"/>
          <p:cNvSpPr txBox="1"/>
          <p:nvPr/>
        </p:nvSpPr>
        <p:spPr>
          <a:xfrm>
            <a:off x="6676610" y="731552"/>
            <a:ext cx="570542" cy="276999"/>
          </a:xfrm>
          <a:prstGeom prst="rect">
            <a:avLst/>
          </a:prstGeom>
          <a:noFill/>
        </p:spPr>
        <p:txBody>
          <a:bodyPr wrap="none" rtlCol="0">
            <a:spAutoFit/>
          </a:bodyPr>
          <a:lstStyle/>
          <a:p>
            <a:pPr algn="ctr"/>
            <a:r>
              <a:rPr lang="en-US" altLang="ja-JP" sz="1200" b="1" dirty="0" err="1">
                <a:solidFill>
                  <a:srgbClr val="7030A0"/>
                </a:solidFill>
                <a:latin typeface="Meiryo" charset="-128"/>
                <a:ea typeface="Meiryo" charset="-128"/>
                <a:cs typeface="Meiryo" charset="-128"/>
              </a:rPr>
              <a:t>F</a:t>
            </a:r>
            <a:r>
              <a:rPr kumimoji="1" lang="en-US" altLang="ja-JP" sz="1200" b="1" dirty="0" err="1">
                <a:solidFill>
                  <a:srgbClr val="7030A0"/>
                </a:solidFill>
                <a:latin typeface="Meiryo" charset="-128"/>
                <a:ea typeface="Meiryo" charset="-128"/>
                <a:cs typeface="Meiryo" charset="-128"/>
              </a:rPr>
              <a:t>aaS</a:t>
            </a:r>
            <a:endParaRPr kumimoji="1" lang="ja-JP" altLang="en-US" sz="1200" b="1" dirty="0">
              <a:solidFill>
                <a:srgbClr val="7030A0"/>
              </a:solidFill>
              <a:latin typeface="Meiryo" charset="-128"/>
              <a:ea typeface="Meiryo" charset="-128"/>
              <a:cs typeface="Meiryo" charset="-128"/>
            </a:endParaRPr>
          </a:p>
        </p:txBody>
      </p:sp>
      <p:sp>
        <p:nvSpPr>
          <p:cNvPr id="72" name="テキスト ボックス 71"/>
          <p:cNvSpPr txBox="1"/>
          <p:nvPr/>
        </p:nvSpPr>
        <p:spPr>
          <a:xfrm>
            <a:off x="380745" y="2316629"/>
            <a:ext cx="430887" cy="1938992"/>
          </a:xfrm>
          <a:prstGeom prst="rect">
            <a:avLst/>
          </a:prstGeom>
          <a:noFill/>
        </p:spPr>
        <p:txBody>
          <a:bodyPr vert="eaVert" wrap="none" rtlCol="0">
            <a:spAutoFit/>
          </a:bodyPr>
          <a:lstStyle/>
          <a:p>
            <a:r>
              <a:rPr kumimoji="1" lang="ja-JP" altLang="en-US" sz="1600" dirty="0">
                <a:solidFill>
                  <a:schemeClr val="accent6">
                    <a:lumMod val="50000"/>
                  </a:schemeClr>
                </a:solidFill>
                <a:latin typeface="Meiryo" charset="-128"/>
                <a:ea typeface="Meiryo" charset="-128"/>
                <a:cs typeface="Meiryo" charset="-128"/>
              </a:rPr>
              <a:t>ユーザー企業が管理</a:t>
            </a:r>
          </a:p>
        </p:txBody>
      </p:sp>
      <p:sp>
        <p:nvSpPr>
          <p:cNvPr id="73" name="テキスト ボックス 72"/>
          <p:cNvSpPr txBox="1"/>
          <p:nvPr/>
        </p:nvSpPr>
        <p:spPr>
          <a:xfrm>
            <a:off x="35369" y="2057401"/>
            <a:ext cx="430887" cy="2964914"/>
          </a:xfrm>
          <a:prstGeom prst="rect">
            <a:avLst/>
          </a:prstGeom>
          <a:noFill/>
        </p:spPr>
        <p:txBody>
          <a:bodyPr vert="eaVert" wrap="none" rtlCol="0">
            <a:spAutoFit/>
          </a:bodyPr>
          <a:lstStyle/>
          <a:p>
            <a:r>
              <a:rPr kumimoji="1" lang="ja-JP" altLang="en-US" sz="1600" dirty="0">
                <a:solidFill>
                  <a:schemeClr val="accent2">
                    <a:lumMod val="50000"/>
                  </a:schemeClr>
                </a:solidFill>
                <a:latin typeface="Meiryo" charset="-128"/>
                <a:ea typeface="Meiryo" charset="-128"/>
                <a:cs typeface="Meiryo" charset="-128"/>
              </a:rPr>
              <a:t>クラウドサービス事業者が管理</a:t>
            </a:r>
          </a:p>
        </p:txBody>
      </p:sp>
      <p:sp>
        <p:nvSpPr>
          <p:cNvPr id="47" name="正方形/長方形 46">
            <a:extLst>
              <a:ext uri="{FF2B5EF4-FFF2-40B4-BE49-F238E27FC236}">
                <a16:creationId xmlns:a16="http://schemas.microsoft.com/office/drawing/2014/main" id="{81A54E8C-050F-EB4D-A5A6-67BC968D17FC}"/>
              </a:ext>
            </a:extLst>
          </p:cNvPr>
          <p:cNvSpPr/>
          <p:nvPr/>
        </p:nvSpPr>
        <p:spPr>
          <a:xfrm>
            <a:off x="752191" y="2361033"/>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E9631D94-C023-7649-A36A-6B25240BBEAE}"/>
              </a:ext>
            </a:extLst>
          </p:cNvPr>
          <p:cNvSpPr/>
          <p:nvPr/>
        </p:nvSpPr>
        <p:spPr>
          <a:xfrm>
            <a:off x="3532572" y="2364922"/>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49" name="正方形/長方形 48">
            <a:extLst>
              <a:ext uri="{FF2B5EF4-FFF2-40B4-BE49-F238E27FC236}">
                <a16:creationId xmlns:a16="http://schemas.microsoft.com/office/drawing/2014/main" id="{859A9E1B-CC39-DB48-B1C5-E96CF7AB8C04}"/>
              </a:ext>
            </a:extLst>
          </p:cNvPr>
          <p:cNvSpPr/>
          <p:nvPr/>
        </p:nvSpPr>
        <p:spPr>
          <a:xfrm>
            <a:off x="4898317" y="2359970"/>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50" name="正方形/長方形 49">
            <a:extLst>
              <a:ext uri="{FF2B5EF4-FFF2-40B4-BE49-F238E27FC236}">
                <a16:creationId xmlns:a16="http://schemas.microsoft.com/office/drawing/2014/main" id="{12ACC0A7-E181-464A-B1A1-3C41ADE3B189}"/>
              </a:ext>
            </a:extLst>
          </p:cNvPr>
          <p:cNvSpPr/>
          <p:nvPr/>
        </p:nvSpPr>
        <p:spPr>
          <a:xfrm>
            <a:off x="6270878" y="2359970"/>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51" name="正方形/長方形 50">
            <a:extLst>
              <a:ext uri="{FF2B5EF4-FFF2-40B4-BE49-F238E27FC236}">
                <a16:creationId xmlns:a16="http://schemas.microsoft.com/office/drawing/2014/main" id="{6B5E3353-F522-9F4C-BBB2-C4CB97AD2E6A}"/>
              </a:ext>
            </a:extLst>
          </p:cNvPr>
          <p:cNvSpPr/>
          <p:nvPr/>
        </p:nvSpPr>
        <p:spPr>
          <a:xfrm>
            <a:off x="740899" y="1734080"/>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sp>
        <p:nvSpPr>
          <p:cNvPr id="52" name="正方形/長方形 51">
            <a:extLst>
              <a:ext uri="{FF2B5EF4-FFF2-40B4-BE49-F238E27FC236}">
                <a16:creationId xmlns:a16="http://schemas.microsoft.com/office/drawing/2014/main" id="{57E29FE0-6592-9843-8BFE-9347DF8935B4}"/>
              </a:ext>
            </a:extLst>
          </p:cNvPr>
          <p:cNvSpPr/>
          <p:nvPr/>
        </p:nvSpPr>
        <p:spPr>
          <a:xfrm>
            <a:off x="3532572" y="1714120"/>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sp>
        <p:nvSpPr>
          <p:cNvPr id="53" name="正方形/長方形 52">
            <a:extLst>
              <a:ext uri="{FF2B5EF4-FFF2-40B4-BE49-F238E27FC236}">
                <a16:creationId xmlns:a16="http://schemas.microsoft.com/office/drawing/2014/main" id="{FD51EF18-9CCD-F348-BDB7-C53BE0B2A926}"/>
              </a:ext>
            </a:extLst>
          </p:cNvPr>
          <p:cNvSpPr/>
          <p:nvPr/>
        </p:nvSpPr>
        <p:spPr>
          <a:xfrm>
            <a:off x="4898317" y="1734386"/>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sp>
        <p:nvSpPr>
          <p:cNvPr id="54" name="正方形/長方形 53">
            <a:extLst>
              <a:ext uri="{FF2B5EF4-FFF2-40B4-BE49-F238E27FC236}">
                <a16:creationId xmlns:a16="http://schemas.microsoft.com/office/drawing/2014/main" id="{4ADE3D91-95C0-D743-9694-3DA4ABC50396}"/>
              </a:ext>
            </a:extLst>
          </p:cNvPr>
          <p:cNvSpPr/>
          <p:nvPr/>
        </p:nvSpPr>
        <p:spPr>
          <a:xfrm>
            <a:off x="6282178" y="1735079"/>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sp>
        <p:nvSpPr>
          <p:cNvPr id="65" name="正方形/長方形 64">
            <a:extLst>
              <a:ext uri="{FF2B5EF4-FFF2-40B4-BE49-F238E27FC236}">
                <a16:creationId xmlns:a16="http://schemas.microsoft.com/office/drawing/2014/main" id="{9FFE1063-214B-D542-B9D1-599A9588A6B3}"/>
              </a:ext>
            </a:extLst>
          </p:cNvPr>
          <p:cNvSpPr/>
          <p:nvPr/>
        </p:nvSpPr>
        <p:spPr>
          <a:xfrm>
            <a:off x="2144465" y="5015579"/>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74" name="正方形/長方形 73">
            <a:extLst>
              <a:ext uri="{FF2B5EF4-FFF2-40B4-BE49-F238E27FC236}">
                <a16:creationId xmlns:a16="http://schemas.microsoft.com/office/drawing/2014/main" id="{213D760C-31DC-E44F-B1A0-4BB2D6E1513C}"/>
              </a:ext>
            </a:extLst>
          </p:cNvPr>
          <p:cNvSpPr/>
          <p:nvPr/>
        </p:nvSpPr>
        <p:spPr>
          <a:xfrm>
            <a:off x="4898317" y="3685794"/>
            <a:ext cx="1240308" cy="468208"/>
          </a:xfrm>
          <a:prstGeom prst="rect">
            <a:avLst/>
          </a:prstGeom>
          <a:solidFill>
            <a:schemeClr val="accent6">
              <a:lumMod val="75000"/>
            </a:schemeClr>
          </a:solid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コンテナ管理機能</a:t>
            </a:r>
          </a:p>
        </p:txBody>
      </p:sp>
      <p:sp>
        <p:nvSpPr>
          <p:cNvPr id="75" name="正方形/長方形 74">
            <a:extLst>
              <a:ext uri="{FF2B5EF4-FFF2-40B4-BE49-F238E27FC236}">
                <a16:creationId xmlns:a16="http://schemas.microsoft.com/office/drawing/2014/main" id="{417FA96F-A18A-4442-9DF1-32C3FF3B1B6E}"/>
              </a:ext>
            </a:extLst>
          </p:cNvPr>
          <p:cNvSpPr/>
          <p:nvPr/>
        </p:nvSpPr>
        <p:spPr>
          <a:xfrm>
            <a:off x="2144461" y="3034747"/>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78" name="正方形/長方形 77">
            <a:extLst>
              <a:ext uri="{FF2B5EF4-FFF2-40B4-BE49-F238E27FC236}">
                <a16:creationId xmlns:a16="http://schemas.microsoft.com/office/drawing/2014/main" id="{276D0B40-4CF4-0841-BEE6-21DA0AFB73E5}"/>
              </a:ext>
            </a:extLst>
          </p:cNvPr>
          <p:cNvSpPr/>
          <p:nvPr/>
        </p:nvSpPr>
        <p:spPr>
          <a:xfrm>
            <a:off x="2144465" y="1063318"/>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79" name="正方形/長方形 78">
            <a:extLst>
              <a:ext uri="{FF2B5EF4-FFF2-40B4-BE49-F238E27FC236}">
                <a16:creationId xmlns:a16="http://schemas.microsoft.com/office/drawing/2014/main" id="{C976C054-C54B-C94D-960E-40D3C781BE9C}"/>
              </a:ext>
            </a:extLst>
          </p:cNvPr>
          <p:cNvSpPr/>
          <p:nvPr/>
        </p:nvSpPr>
        <p:spPr>
          <a:xfrm>
            <a:off x="2144464" y="4349557"/>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80" name="正方形/長方形 79">
            <a:extLst>
              <a:ext uri="{FF2B5EF4-FFF2-40B4-BE49-F238E27FC236}">
                <a16:creationId xmlns:a16="http://schemas.microsoft.com/office/drawing/2014/main" id="{94AAE031-FCB2-CC4B-9785-E8DCD43BE641}"/>
              </a:ext>
            </a:extLst>
          </p:cNvPr>
          <p:cNvSpPr/>
          <p:nvPr/>
        </p:nvSpPr>
        <p:spPr>
          <a:xfrm>
            <a:off x="2144461" y="2364922"/>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81" name="正方形/長方形 80">
            <a:extLst>
              <a:ext uri="{FF2B5EF4-FFF2-40B4-BE49-F238E27FC236}">
                <a16:creationId xmlns:a16="http://schemas.microsoft.com/office/drawing/2014/main" id="{22F9B15F-3BD2-D84E-B3C3-3EE5B9586B09}"/>
              </a:ext>
            </a:extLst>
          </p:cNvPr>
          <p:cNvSpPr/>
          <p:nvPr/>
        </p:nvSpPr>
        <p:spPr>
          <a:xfrm>
            <a:off x="2144461" y="1714120"/>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sp>
        <p:nvSpPr>
          <p:cNvPr id="82" name="正方形/長方形 81">
            <a:extLst>
              <a:ext uri="{FF2B5EF4-FFF2-40B4-BE49-F238E27FC236}">
                <a16:creationId xmlns:a16="http://schemas.microsoft.com/office/drawing/2014/main" id="{ABA98CD4-26D3-9342-9C9A-DAA16F17F1DF}"/>
              </a:ext>
            </a:extLst>
          </p:cNvPr>
          <p:cNvSpPr/>
          <p:nvPr/>
        </p:nvSpPr>
        <p:spPr>
          <a:xfrm>
            <a:off x="2144460" y="5659569"/>
            <a:ext cx="1294463"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ハードウェア</a:t>
            </a:r>
          </a:p>
        </p:txBody>
      </p:sp>
      <p:sp>
        <p:nvSpPr>
          <p:cNvPr id="83" name="正方形/長方形 82">
            <a:extLst>
              <a:ext uri="{FF2B5EF4-FFF2-40B4-BE49-F238E27FC236}">
                <a16:creationId xmlns:a16="http://schemas.microsoft.com/office/drawing/2014/main" id="{68596E37-BB0F-F245-8B52-9ABD10AD6F5E}"/>
              </a:ext>
            </a:extLst>
          </p:cNvPr>
          <p:cNvSpPr/>
          <p:nvPr/>
        </p:nvSpPr>
        <p:spPr>
          <a:xfrm>
            <a:off x="7652173" y="5651384"/>
            <a:ext cx="1240308"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ハードウェア</a:t>
            </a:r>
          </a:p>
        </p:txBody>
      </p:sp>
      <p:sp>
        <p:nvSpPr>
          <p:cNvPr id="84" name="正方形/長方形 83">
            <a:extLst>
              <a:ext uri="{FF2B5EF4-FFF2-40B4-BE49-F238E27FC236}">
                <a16:creationId xmlns:a16="http://schemas.microsoft.com/office/drawing/2014/main" id="{5AC6EA1A-12A8-EC40-A993-507E97712016}"/>
              </a:ext>
            </a:extLst>
          </p:cNvPr>
          <p:cNvSpPr/>
          <p:nvPr/>
        </p:nvSpPr>
        <p:spPr>
          <a:xfrm>
            <a:off x="7652173" y="5010627"/>
            <a:ext cx="1240308"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仮想マシン</a:t>
            </a:r>
          </a:p>
        </p:txBody>
      </p:sp>
      <p:sp>
        <p:nvSpPr>
          <p:cNvPr id="85" name="正方形/長方形 84">
            <a:extLst>
              <a:ext uri="{FF2B5EF4-FFF2-40B4-BE49-F238E27FC236}">
                <a16:creationId xmlns:a16="http://schemas.microsoft.com/office/drawing/2014/main" id="{70C04C74-5E06-6540-B65F-40A11CC8342F}"/>
              </a:ext>
            </a:extLst>
          </p:cNvPr>
          <p:cNvSpPr/>
          <p:nvPr/>
        </p:nvSpPr>
        <p:spPr>
          <a:xfrm>
            <a:off x="7652173" y="3693444"/>
            <a:ext cx="1240308" cy="468208"/>
          </a:xfrm>
          <a:prstGeom prst="rect">
            <a:avLst/>
          </a:prstGeom>
          <a:solidFill>
            <a:schemeClr val="accent6">
              <a:lumMod val="75000"/>
            </a:schemeClr>
          </a:solid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コンテナ管理機能</a:t>
            </a:r>
          </a:p>
        </p:txBody>
      </p:sp>
      <p:sp>
        <p:nvSpPr>
          <p:cNvPr id="86" name="正方形/長方形 85">
            <a:extLst>
              <a:ext uri="{FF2B5EF4-FFF2-40B4-BE49-F238E27FC236}">
                <a16:creationId xmlns:a16="http://schemas.microsoft.com/office/drawing/2014/main" id="{C0DB80A4-2680-1B47-A536-19EBF6905F63}"/>
              </a:ext>
            </a:extLst>
          </p:cNvPr>
          <p:cNvSpPr/>
          <p:nvPr/>
        </p:nvSpPr>
        <p:spPr>
          <a:xfrm>
            <a:off x="7652169" y="3029795"/>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ミドルウェア</a:t>
            </a:r>
          </a:p>
        </p:txBody>
      </p:sp>
      <p:sp>
        <p:nvSpPr>
          <p:cNvPr id="87" name="正方形/長方形 86">
            <a:extLst>
              <a:ext uri="{FF2B5EF4-FFF2-40B4-BE49-F238E27FC236}">
                <a16:creationId xmlns:a16="http://schemas.microsoft.com/office/drawing/2014/main" id="{02319E4B-4940-E24E-8379-20307A547773}"/>
              </a:ext>
            </a:extLst>
          </p:cNvPr>
          <p:cNvSpPr/>
          <p:nvPr/>
        </p:nvSpPr>
        <p:spPr>
          <a:xfrm>
            <a:off x="7652173" y="1058366"/>
            <a:ext cx="1240308"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アプリケーション</a:t>
            </a:r>
          </a:p>
        </p:txBody>
      </p:sp>
      <p:sp>
        <p:nvSpPr>
          <p:cNvPr id="88" name="正方形/長方形 87">
            <a:extLst>
              <a:ext uri="{FF2B5EF4-FFF2-40B4-BE49-F238E27FC236}">
                <a16:creationId xmlns:a16="http://schemas.microsoft.com/office/drawing/2014/main" id="{72D783CE-71E3-F044-8C54-BA0E8E988071}"/>
              </a:ext>
            </a:extLst>
          </p:cNvPr>
          <p:cNvSpPr/>
          <p:nvPr/>
        </p:nvSpPr>
        <p:spPr>
          <a:xfrm>
            <a:off x="7652173" y="4362138"/>
            <a:ext cx="1240308"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a:solidFill>
                  <a:srgbClr val="FFFFFF"/>
                </a:solidFill>
                <a:latin typeface="Meiryo" charset="-128"/>
                <a:ea typeface="Meiryo" charset="-128"/>
                <a:cs typeface="Meiryo" charset="-128"/>
              </a:rPr>
              <a:t>OS</a:t>
            </a:r>
            <a:endParaRPr kumimoji="1" lang="ja-JP" altLang="en-US" sz="1000" dirty="0">
              <a:solidFill>
                <a:srgbClr val="FFFFFF"/>
              </a:solidFill>
              <a:latin typeface="Meiryo" charset="-128"/>
              <a:ea typeface="Meiryo" charset="-128"/>
              <a:cs typeface="Meiryo" charset="-128"/>
            </a:endParaRPr>
          </a:p>
        </p:txBody>
      </p:sp>
      <p:sp>
        <p:nvSpPr>
          <p:cNvPr id="89" name="テキスト ボックス 88">
            <a:extLst>
              <a:ext uri="{FF2B5EF4-FFF2-40B4-BE49-F238E27FC236}">
                <a16:creationId xmlns:a16="http://schemas.microsoft.com/office/drawing/2014/main" id="{53B1A034-3BCE-2F48-AD5B-D349F1791AA7}"/>
              </a:ext>
            </a:extLst>
          </p:cNvPr>
          <p:cNvSpPr txBox="1"/>
          <p:nvPr/>
        </p:nvSpPr>
        <p:spPr>
          <a:xfrm>
            <a:off x="8008893" y="744508"/>
            <a:ext cx="585417" cy="276999"/>
          </a:xfrm>
          <a:prstGeom prst="rect">
            <a:avLst/>
          </a:prstGeom>
          <a:noFill/>
        </p:spPr>
        <p:txBody>
          <a:bodyPr wrap="none" rtlCol="0">
            <a:spAutoFit/>
          </a:bodyPr>
          <a:lstStyle/>
          <a:p>
            <a:pPr algn="ctr"/>
            <a:r>
              <a:rPr lang="en-US" altLang="ja-JP" sz="1200" b="1" dirty="0">
                <a:solidFill>
                  <a:srgbClr val="7030A0"/>
                </a:solidFill>
                <a:latin typeface="Meiryo" charset="-128"/>
                <a:ea typeface="Meiryo" charset="-128"/>
                <a:cs typeface="Meiryo" charset="-128"/>
              </a:rPr>
              <a:t>S</a:t>
            </a:r>
            <a:r>
              <a:rPr kumimoji="1" lang="en-US" altLang="ja-JP" sz="1200" b="1" dirty="0">
                <a:solidFill>
                  <a:srgbClr val="7030A0"/>
                </a:solidFill>
                <a:latin typeface="Meiryo" charset="-128"/>
                <a:ea typeface="Meiryo" charset="-128"/>
                <a:cs typeface="Meiryo" charset="-128"/>
              </a:rPr>
              <a:t>aaS</a:t>
            </a:r>
            <a:endParaRPr kumimoji="1" lang="ja-JP" altLang="en-US" sz="1200" b="1" dirty="0">
              <a:solidFill>
                <a:srgbClr val="7030A0"/>
              </a:solidFill>
              <a:latin typeface="Meiryo" charset="-128"/>
              <a:ea typeface="Meiryo" charset="-128"/>
              <a:cs typeface="Meiryo" charset="-128"/>
            </a:endParaRPr>
          </a:p>
        </p:txBody>
      </p:sp>
      <p:sp>
        <p:nvSpPr>
          <p:cNvPr id="90" name="正方形/長方形 89">
            <a:extLst>
              <a:ext uri="{FF2B5EF4-FFF2-40B4-BE49-F238E27FC236}">
                <a16:creationId xmlns:a16="http://schemas.microsoft.com/office/drawing/2014/main" id="{FAB01E27-88E5-4840-920F-04550E1779AE}"/>
              </a:ext>
            </a:extLst>
          </p:cNvPr>
          <p:cNvSpPr/>
          <p:nvPr/>
        </p:nvSpPr>
        <p:spPr>
          <a:xfrm>
            <a:off x="7652169" y="2359970"/>
            <a:ext cx="1240308"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ランタイム</a:t>
            </a:r>
            <a:endParaRPr kumimoji="1" lang="ja-JP" altLang="en-US" sz="1000" dirty="0">
              <a:solidFill>
                <a:srgbClr val="FFFFFF"/>
              </a:solidFill>
              <a:latin typeface="Meiryo" charset="-128"/>
              <a:ea typeface="Meiryo" charset="-128"/>
              <a:cs typeface="Meiryo" charset="-128"/>
            </a:endParaRPr>
          </a:p>
        </p:txBody>
      </p:sp>
      <p:sp>
        <p:nvSpPr>
          <p:cNvPr id="91" name="正方形/長方形 90">
            <a:extLst>
              <a:ext uri="{FF2B5EF4-FFF2-40B4-BE49-F238E27FC236}">
                <a16:creationId xmlns:a16="http://schemas.microsoft.com/office/drawing/2014/main" id="{EE440A03-DA90-674E-AF31-BA1088AFF404}"/>
              </a:ext>
            </a:extLst>
          </p:cNvPr>
          <p:cNvSpPr/>
          <p:nvPr/>
        </p:nvSpPr>
        <p:spPr>
          <a:xfrm>
            <a:off x="7663469" y="1735079"/>
            <a:ext cx="1240308"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データ</a:t>
            </a:r>
            <a:endParaRPr kumimoji="1" lang="ja-JP" altLang="en-US" sz="1000" dirty="0">
              <a:solidFill>
                <a:srgbClr val="FFFFFF"/>
              </a:solidFill>
              <a:latin typeface="Meiryo" charset="-128"/>
              <a:ea typeface="Meiryo" charset="-128"/>
              <a:cs typeface="Meiryo" charset="-128"/>
            </a:endParaRPr>
          </a:p>
        </p:txBody>
      </p:sp>
      <p:cxnSp>
        <p:nvCxnSpPr>
          <p:cNvPr id="6" name="直線コネクタ 5">
            <a:extLst>
              <a:ext uri="{FF2B5EF4-FFF2-40B4-BE49-F238E27FC236}">
                <a16:creationId xmlns:a16="http://schemas.microsoft.com/office/drawing/2014/main" id="{FE9DCDD9-786C-174F-9B7B-2B41CB182249}"/>
              </a:ext>
            </a:extLst>
          </p:cNvPr>
          <p:cNvCxnSpPr>
            <a:cxnSpLocks/>
          </p:cNvCxnSpPr>
          <p:nvPr/>
        </p:nvCxnSpPr>
        <p:spPr>
          <a:xfrm>
            <a:off x="6270878" y="1370354"/>
            <a:ext cx="1240308" cy="0"/>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B9AC6554-4787-2442-8F99-973010C0CF62}"/>
              </a:ext>
            </a:extLst>
          </p:cNvPr>
          <p:cNvSpPr txBox="1"/>
          <p:nvPr/>
        </p:nvSpPr>
        <p:spPr>
          <a:xfrm>
            <a:off x="6576507" y="1348099"/>
            <a:ext cx="646331" cy="230832"/>
          </a:xfrm>
          <a:prstGeom prst="rect">
            <a:avLst/>
          </a:prstGeom>
          <a:noFill/>
        </p:spPr>
        <p:txBody>
          <a:bodyPr wrap="none" rtlCol="0">
            <a:spAutoFit/>
          </a:bodyPr>
          <a:lstStyle/>
          <a:p>
            <a:r>
              <a:rPr kumimoji="1" lang="ja-JP" altLang="en-US" sz="900">
                <a:solidFill>
                  <a:schemeClr val="bg1"/>
                </a:solidFill>
                <a:latin typeface="Meiryo" panose="020B0604030504040204" pitchFamily="34" charset="-128"/>
                <a:ea typeface="Meiryo" panose="020B0604030504040204" pitchFamily="34" charset="-128"/>
              </a:rPr>
              <a:t>連携機能</a:t>
            </a:r>
          </a:p>
        </p:txBody>
      </p:sp>
      <p:sp>
        <p:nvSpPr>
          <p:cNvPr id="12" name="テキスト ボックス 11">
            <a:extLst>
              <a:ext uri="{FF2B5EF4-FFF2-40B4-BE49-F238E27FC236}">
                <a16:creationId xmlns:a16="http://schemas.microsoft.com/office/drawing/2014/main" id="{AC5A32C8-707E-544A-B4F3-2C1CE388E067}"/>
              </a:ext>
            </a:extLst>
          </p:cNvPr>
          <p:cNvSpPr txBox="1"/>
          <p:nvPr/>
        </p:nvSpPr>
        <p:spPr>
          <a:xfrm>
            <a:off x="3523421" y="6224594"/>
            <a:ext cx="1303562" cy="215444"/>
          </a:xfrm>
          <a:prstGeom prst="rect">
            <a:avLst/>
          </a:prstGeom>
          <a:noFill/>
        </p:spPr>
        <p:txBody>
          <a:bodyPr wrap="none" rtlCol="0">
            <a:spAutoFit/>
          </a:bodyPr>
          <a:lstStyle/>
          <a:p>
            <a:pPr algn="ctr"/>
            <a:r>
              <a:rPr kumimoji="1" lang="en-US" altLang="ja-JP" sz="800" dirty="0">
                <a:solidFill>
                  <a:schemeClr val="accent2">
                    <a:lumMod val="50000"/>
                  </a:schemeClr>
                </a:solidFill>
                <a:latin typeface="Meiryo" panose="020B0604030504040204" pitchFamily="34" charset="-128"/>
                <a:ea typeface="Meiryo" panose="020B0604030504040204" pitchFamily="34" charset="-128"/>
              </a:rPr>
              <a:t>Container as a Service</a:t>
            </a:r>
            <a:endParaRPr kumimoji="1" lang="ja-JP" altLang="en-US" sz="800">
              <a:solidFill>
                <a:schemeClr val="accent2">
                  <a:lumMod val="50000"/>
                </a:schemeClr>
              </a:solidFill>
              <a:latin typeface="Meiryo" panose="020B0604030504040204" pitchFamily="34" charset="-128"/>
              <a:ea typeface="Meiryo" panose="020B0604030504040204" pitchFamily="34" charset="-128"/>
            </a:endParaRPr>
          </a:p>
        </p:txBody>
      </p:sp>
      <p:sp>
        <p:nvSpPr>
          <p:cNvPr id="93" name="テキスト ボックス 92">
            <a:extLst>
              <a:ext uri="{FF2B5EF4-FFF2-40B4-BE49-F238E27FC236}">
                <a16:creationId xmlns:a16="http://schemas.microsoft.com/office/drawing/2014/main" id="{FE1331C7-44A2-0849-BED0-A52AAC5F3048}"/>
              </a:ext>
            </a:extLst>
          </p:cNvPr>
          <p:cNvSpPr txBox="1"/>
          <p:nvPr/>
        </p:nvSpPr>
        <p:spPr>
          <a:xfrm>
            <a:off x="6337859" y="6224594"/>
            <a:ext cx="1249060" cy="215444"/>
          </a:xfrm>
          <a:prstGeom prst="rect">
            <a:avLst/>
          </a:prstGeom>
          <a:noFill/>
        </p:spPr>
        <p:txBody>
          <a:bodyPr wrap="none" rtlCol="0">
            <a:spAutoFit/>
          </a:bodyPr>
          <a:lstStyle/>
          <a:p>
            <a:pPr algn="ctr"/>
            <a:r>
              <a:rPr kumimoji="1" lang="en-US" altLang="ja-JP" sz="800" dirty="0">
                <a:solidFill>
                  <a:schemeClr val="accent2">
                    <a:lumMod val="50000"/>
                  </a:schemeClr>
                </a:solidFill>
                <a:latin typeface="Meiryo" panose="020B0604030504040204" pitchFamily="34" charset="-128"/>
                <a:ea typeface="Meiryo" panose="020B0604030504040204" pitchFamily="34" charset="-128"/>
              </a:rPr>
              <a:t>Function as a Service</a:t>
            </a:r>
            <a:endParaRPr kumimoji="1" lang="ja-JP" altLang="en-US" sz="800">
              <a:solidFill>
                <a:schemeClr val="accent2">
                  <a:lumMod val="50000"/>
                </a:schemeClr>
              </a:solidFill>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13D9471E-0230-C348-83D5-967CD43CCA84}"/>
              </a:ext>
            </a:extLst>
          </p:cNvPr>
          <p:cNvSpPr txBox="1"/>
          <p:nvPr/>
        </p:nvSpPr>
        <p:spPr>
          <a:xfrm>
            <a:off x="2041956" y="6224594"/>
            <a:ext cx="1511952" cy="215444"/>
          </a:xfrm>
          <a:prstGeom prst="rect">
            <a:avLst/>
          </a:prstGeom>
          <a:noFill/>
        </p:spPr>
        <p:txBody>
          <a:bodyPr wrap="none" rtlCol="0">
            <a:spAutoFit/>
          </a:bodyPr>
          <a:lstStyle/>
          <a:p>
            <a:pPr algn="ctr"/>
            <a:r>
              <a:rPr kumimoji="1" lang="en-US" altLang="ja-JP" sz="800" dirty="0">
                <a:solidFill>
                  <a:schemeClr val="accent2">
                    <a:lumMod val="50000"/>
                  </a:schemeClr>
                </a:solidFill>
                <a:latin typeface="Meiryo" panose="020B0604030504040204" pitchFamily="34" charset="-128"/>
                <a:ea typeface="Meiryo" panose="020B0604030504040204" pitchFamily="34" charset="-128"/>
              </a:rPr>
              <a:t>Infrastructure as a Service</a:t>
            </a:r>
            <a:endParaRPr kumimoji="1" lang="ja-JP" altLang="en-US" sz="800">
              <a:solidFill>
                <a:schemeClr val="accent2">
                  <a:lumMod val="50000"/>
                </a:schemeClr>
              </a:solidFill>
              <a:latin typeface="Meiryo" panose="020B0604030504040204" pitchFamily="34" charset="-128"/>
              <a:ea typeface="Meiryo" panose="020B0604030504040204" pitchFamily="34" charset="-128"/>
            </a:endParaRPr>
          </a:p>
        </p:txBody>
      </p:sp>
      <p:sp>
        <p:nvSpPr>
          <p:cNvPr id="95" name="テキスト ボックス 94">
            <a:extLst>
              <a:ext uri="{FF2B5EF4-FFF2-40B4-BE49-F238E27FC236}">
                <a16:creationId xmlns:a16="http://schemas.microsoft.com/office/drawing/2014/main" id="{F7E8E832-18BE-BF41-992F-59B664B905E4}"/>
              </a:ext>
            </a:extLst>
          </p:cNvPr>
          <p:cNvSpPr txBox="1"/>
          <p:nvPr/>
        </p:nvSpPr>
        <p:spPr>
          <a:xfrm>
            <a:off x="4965404" y="6230953"/>
            <a:ext cx="1239442" cy="215444"/>
          </a:xfrm>
          <a:prstGeom prst="rect">
            <a:avLst/>
          </a:prstGeom>
          <a:noFill/>
        </p:spPr>
        <p:txBody>
          <a:bodyPr wrap="none" rtlCol="0">
            <a:spAutoFit/>
          </a:bodyPr>
          <a:lstStyle/>
          <a:p>
            <a:pPr algn="ctr"/>
            <a:r>
              <a:rPr kumimoji="1" lang="en-US" altLang="ja-JP" sz="800" dirty="0">
                <a:solidFill>
                  <a:schemeClr val="accent2">
                    <a:lumMod val="50000"/>
                  </a:schemeClr>
                </a:solidFill>
                <a:latin typeface="Meiryo" panose="020B0604030504040204" pitchFamily="34" charset="-128"/>
                <a:ea typeface="Meiryo" panose="020B0604030504040204" pitchFamily="34" charset="-128"/>
              </a:rPr>
              <a:t>Platform as a Service</a:t>
            </a:r>
            <a:endParaRPr kumimoji="1" lang="ja-JP" altLang="en-US" sz="800">
              <a:solidFill>
                <a:schemeClr val="accent2">
                  <a:lumMod val="50000"/>
                </a:schemeClr>
              </a:solidFill>
              <a:latin typeface="Meiryo" panose="020B0604030504040204" pitchFamily="34" charset="-128"/>
              <a:ea typeface="Meiryo" panose="020B0604030504040204" pitchFamily="34" charset="-128"/>
            </a:endParaRPr>
          </a:p>
        </p:txBody>
      </p:sp>
      <p:sp>
        <p:nvSpPr>
          <p:cNvPr id="96" name="テキスト ボックス 95">
            <a:extLst>
              <a:ext uri="{FF2B5EF4-FFF2-40B4-BE49-F238E27FC236}">
                <a16:creationId xmlns:a16="http://schemas.microsoft.com/office/drawing/2014/main" id="{CB452CEA-BEAE-6D43-85EE-B3802F93E34F}"/>
              </a:ext>
            </a:extLst>
          </p:cNvPr>
          <p:cNvSpPr txBox="1"/>
          <p:nvPr/>
        </p:nvSpPr>
        <p:spPr>
          <a:xfrm>
            <a:off x="7676837" y="6224594"/>
            <a:ext cx="1265091" cy="215444"/>
          </a:xfrm>
          <a:prstGeom prst="rect">
            <a:avLst/>
          </a:prstGeom>
          <a:noFill/>
        </p:spPr>
        <p:txBody>
          <a:bodyPr wrap="none" rtlCol="0">
            <a:spAutoFit/>
          </a:bodyPr>
          <a:lstStyle/>
          <a:p>
            <a:pPr algn="ctr"/>
            <a:r>
              <a:rPr kumimoji="1" lang="en-US" altLang="ja-JP" sz="800" dirty="0">
                <a:solidFill>
                  <a:schemeClr val="accent2">
                    <a:lumMod val="50000"/>
                  </a:schemeClr>
                </a:solidFill>
                <a:latin typeface="Meiryo" panose="020B0604030504040204" pitchFamily="34" charset="-128"/>
                <a:ea typeface="Meiryo" panose="020B0604030504040204" pitchFamily="34" charset="-128"/>
              </a:rPr>
              <a:t>Software as a Service</a:t>
            </a:r>
            <a:endParaRPr kumimoji="1" lang="ja-JP" altLang="en-US" sz="800">
              <a:solidFill>
                <a:schemeClr val="accent2">
                  <a:lumMod val="50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109632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E2096BE-5029-E543-9460-C157102BC4A1}"/>
              </a:ext>
            </a:extLst>
          </p:cNvPr>
          <p:cNvSpPr/>
          <p:nvPr/>
        </p:nvSpPr>
        <p:spPr>
          <a:xfrm>
            <a:off x="611559" y="1090995"/>
            <a:ext cx="7920880" cy="22211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210753FD-B977-9D46-B4A0-A818F22037C5}"/>
              </a:ext>
            </a:extLst>
          </p:cNvPr>
          <p:cNvSpPr>
            <a:spLocks noGrp="1"/>
          </p:cNvSpPr>
          <p:nvPr>
            <p:ph type="title"/>
          </p:nvPr>
        </p:nvSpPr>
        <p:spPr/>
        <p:txBody>
          <a:bodyPr/>
          <a:lstStyle/>
          <a:p>
            <a:r>
              <a:rPr lang="ja-JP" altLang="en-US"/>
              <a:t>なぜ、サーバーレスなのか</a:t>
            </a:r>
          </a:p>
        </p:txBody>
      </p:sp>
      <p:pic>
        <p:nvPicPr>
          <p:cNvPr id="4" name="図 3">
            <a:extLst>
              <a:ext uri="{FF2B5EF4-FFF2-40B4-BE49-F238E27FC236}">
                <a16:creationId xmlns:a16="http://schemas.microsoft.com/office/drawing/2014/main" id="{975D1085-AA78-0D4C-B5E3-3A78BDF5C4BD}"/>
              </a:ext>
            </a:extLst>
          </p:cNvPr>
          <p:cNvPicPr>
            <a:picLocks noChangeAspect="1"/>
          </p:cNvPicPr>
          <p:nvPr/>
        </p:nvPicPr>
        <p:blipFill>
          <a:blip r:embed="rId2"/>
          <a:stretch>
            <a:fillRect/>
          </a:stretch>
        </p:blipFill>
        <p:spPr>
          <a:xfrm>
            <a:off x="3484602" y="4294079"/>
            <a:ext cx="2195736" cy="900815"/>
          </a:xfrm>
          <a:prstGeom prst="rect">
            <a:avLst/>
          </a:prstGeom>
        </p:spPr>
      </p:pic>
      <p:pic>
        <p:nvPicPr>
          <p:cNvPr id="6" name="図 5">
            <a:extLst>
              <a:ext uri="{FF2B5EF4-FFF2-40B4-BE49-F238E27FC236}">
                <a16:creationId xmlns:a16="http://schemas.microsoft.com/office/drawing/2014/main" id="{EC4F9B16-A76C-6F49-8D40-26801F9BB09E}"/>
              </a:ext>
            </a:extLst>
          </p:cNvPr>
          <p:cNvPicPr>
            <a:picLocks noChangeAspect="1"/>
          </p:cNvPicPr>
          <p:nvPr/>
        </p:nvPicPr>
        <p:blipFill>
          <a:blip r:embed="rId3"/>
          <a:stretch>
            <a:fillRect/>
          </a:stretch>
        </p:blipFill>
        <p:spPr>
          <a:xfrm>
            <a:off x="1270102" y="4221088"/>
            <a:ext cx="1442132" cy="1081599"/>
          </a:xfrm>
          <a:prstGeom prst="rect">
            <a:avLst/>
          </a:prstGeom>
        </p:spPr>
      </p:pic>
      <p:pic>
        <p:nvPicPr>
          <p:cNvPr id="7" name="図 6">
            <a:extLst>
              <a:ext uri="{FF2B5EF4-FFF2-40B4-BE49-F238E27FC236}">
                <a16:creationId xmlns:a16="http://schemas.microsoft.com/office/drawing/2014/main" id="{2415A778-8D8C-3D4F-A9EA-E707E00C3AA1}"/>
              </a:ext>
            </a:extLst>
          </p:cNvPr>
          <p:cNvPicPr>
            <a:picLocks noChangeAspect="1"/>
          </p:cNvPicPr>
          <p:nvPr/>
        </p:nvPicPr>
        <p:blipFill>
          <a:blip r:embed="rId4"/>
          <a:stretch>
            <a:fillRect/>
          </a:stretch>
        </p:blipFill>
        <p:spPr>
          <a:xfrm>
            <a:off x="6083405" y="4317467"/>
            <a:ext cx="1717096" cy="900815"/>
          </a:xfrm>
          <a:prstGeom prst="rect">
            <a:avLst/>
          </a:prstGeom>
        </p:spPr>
      </p:pic>
      <p:sp>
        <p:nvSpPr>
          <p:cNvPr id="8" name="テキスト ボックス 7">
            <a:extLst>
              <a:ext uri="{FF2B5EF4-FFF2-40B4-BE49-F238E27FC236}">
                <a16:creationId xmlns:a16="http://schemas.microsoft.com/office/drawing/2014/main" id="{64416FF7-0BB8-C642-99AB-5A0EC24A56FD}"/>
              </a:ext>
            </a:extLst>
          </p:cNvPr>
          <p:cNvSpPr txBox="1"/>
          <p:nvPr/>
        </p:nvSpPr>
        <p:spPr>
          <a:xfrm>
            <a:off x="2310940" y="4706382"/>
            <a:ext cx="920445" cy="307777"/>
          </a:xfrm>
          <a:prstGeom prst="rect">
            <a:avLst/>
          </a:prstGeom>
          <a:noFill/>
        </p:spPr>
        <p:txBody>
          <a:bodyPr wrap="none" rtlCol="0">
            <a:spAutoFit/>
          </a:bodyPr>
          <a:lstStyle/>
          <a:p>
            <a:r>
              <a:rPr kumimoji="1" lang="en-US" altLang="ja-JP" sz="1400" dirty="0">
                <a:solidFill>
                  <a:srgbClr val="33ACBD"/>
                </a:solidFill>
                <a:latin typeface="Abadi" panose="020F0502020204030204" pitchFamily="34" charset="0"/>
                <a:cs typeface="Abadi" panose="020F0502020204030204" pitchFamily="34" charset="0"/>
              </a:rPr>
              <a:t>Functions</a:t>
            </a:r>
            <a:endParaRPr kumimoji="1" lang="ja-JP" altLang="en-US" sz="1400">
              <a:solidFill>
                <a:srgbClr val="33ACBD"/>
              </a:solidFill>
              <a:latin typeface="Abadi" panose="020F0502020204030204" pitchFamily="34" charset="0"/>
              <a:cs typeface="Abadi" panose="020F0502020204030204" pitchFamily="34" charset="0"/>
            </a:endParaRPr>
          </a:p>
        </p:txBody>
      </p:sp>
      <p:sp>
        <p:nvSpPr>
          <p:cNvPr id="9" name="テキスト ボックス 8">
            <a:extLst>
              <a:ext uri="{FF2B5EF4-FFF2-40B4-BE49-F238E27FC236}">
                <a16:creationId xmlns:a16="http://schemas.microsoft.com/office/drawing/2014/main" id="{D4137426-F816-ED4C-B573-9E25286D1673}"/>
              </a:ext>
            </a:extLst>
          </p:cNvPr>
          <p:cNvSpPr txBox="1"/>
          <p:nvPr/>
        </p:nvSpPr>
        <p:spPr>
          <a:xfrm>
            <a:off x="760699" y="1271341"/>
            <a:ext cx="7622600" cy="707886"/>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開発者は他社と差別化できるビジネスロジックに集中したいのに</a:t>
            </a:r>
            <a:endParaRPr kumimoji="1" lang="en-US" altLang="ja-JP" sz="2000" dirty="0">
              <a:solidFill>
                <a:schemeClr val="bg1"/>
              </a:solidFill>
              <a:latin typeface="Meiryo" panose="020B0604030504040204" pitchFamily="34" charset="-128"/>
              <a:ea typeface="Meiryo" panose="020B0604030504040204" pitchFamily="34" charset="-128"/>
            </a:endParaRPr>
          </a:p>
          <a:p>
            <a:r>
              <a:rPr kumimoji="1" lang="ja-JP" altLang="en-US" sz="2000">
                <a:solidFill>
                  <a:schemeClr val="bg1"/>
                </a:solidFill>
                <a:latin typeface="Meiryo" panose="020B0604030504040204" pitchFamily="34" charset="-128"/>
                <a:ea typeface="Meiryo" panose="020B0604030504040204" pitchFamily="34" charset="-128"/>
              </a:rPr>
              <a:t>付加価値を生み出さない作業で負担を強いられる。</a:t>
            </a:r>
          </a:p>
        </p:txBody>
      </p:sp>
      <p:sp>
        <p:nvSpPr>
          <p:cNvPr id="10" name="テキスト ボックス 9">
            <a:extLst>
              <a:ext uri="{FF2B5EF4-FFF2-40B4-BE49-F238E27FC236}">
                <a16:creationId xmlns:a16="http://schemas.microsoft.com/office/drawing/2014/main" id="{4EBF6761-96DB-684D-8487-8BBCADF2E034}"/>
              </a:ext>
            </a:extLst>
          </p:cNvPr>
          <p:cNvSpPr txBox="1"/>
          <p:nvPr/>
        </p:nvSpPr>
        <p:spPr>
          <a:xfrm>
            <a:off x="1043607" y="2087605"/>
            <a:ext cx="3140603" cy="1077218"/>
          </a:xfrm>
          <a:prstGeom prst="rect">
            <a:avLst/>
          </a:prstGeom>
          <a:noFill/>
        </p:spPr>
        <p:txBody>
          <a:bodyPr wrap="none" rtlCol="0">
            <a:spAutoFit/>
          </a:bodyPr>
          <a:lstStyle/>
          <a:p>
            <a:pPr marL="285750" indent="-285750">
              <a:buFont typeface="Wingdings" pitchFamily="2" charset="2"/>
              <a:buChar char="ü"/>
            </a:pPr>
            <a:r>
              <a:rPr kumimoji="1" lang="ja-JP" altLang="en-US" sz="1600">
                <a:solidFill>
                  <a:schemeClr val="bg1"/>
                </a:solidFill>
                <a:latin typeface="Meiryo" panose="020B0604030504040204" pitchFamily="34" charset="-128"/>
                <a:ea typeface="Meiryo" panose="020B0604030504040204" pitchFamily="34" charset="-128"/>
              </a:rPr>
              <a:t>ミドルウェアの設定</a:t>
            </a:r>
          </a:p>
          <a:p>
            <a:pPr marL="285750" indent="-285750">
              <a:buFont typeface="Wingdings" pitchFamily="2" charset="2"/>
              <a:buChar char="ü"/>
            </a:pPr>
            <a:r>
              <a:rPr kumimoji="1" lang="ja-JP" altLang="en-US" sz="1600">
                <a:solidFill>
                  <a:schemeClr val="bg1"/>
                </a:solidFill>
                <a:latin typeface="Meiryo" panose="020B0604030504040204" pitchFamily="34" charset="-128"/>
                <a:ea typeface="Meiryo" panose="020B0604030504040204" pitchFamily="34" charset="-128"/>
              </a:rPr>
              <a:t>インフラの構築</a:t>
            </a:r>
          </a:p>
          <a:p>
            <a:pPr marL="285750" indent="-285750">
              <a:buFont typeface="Wingdings" pitchFamily="2" charset="2"/>
              <a:buChar char="ü"/>
            </a:pPr>
            <a:r>
              <a:rPr kumimoji="1" lang="ja-JP" altLang="en-US" sz="1600">
                <a:solidFill>
                  <a:schemeClr val="bg1"/>
                </a:solidFill>
                <a:latin typeface="Meiryo" panose="020B0604030504040204" pitchFamily="34" charset="-128"/>
                <a:ea typeface="Meiryo" panose="020B0604030504040204" pitchFamily="34" charset="-128"/>
              </a:rPr>
              <a:t>セキュリティ・パッチの適用</a:t>
            </a:r>
            <a:endParaRPr kumimoji="1" lang="en-US" altLang="ja-JP" sz="16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キャパシティ・プランニング</a:t>
            </a:r>
            <a:endParaRPr kumimoji="1" lang="ja-JP" altLang="en-US" sz="160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2CC17FAF-F39D-6A4A-8D43-0B88923A3D4C}"/>
              </a:ext>
            </a:extLst>
          </p:cNvPr>
          <p:cNvSpPr/>
          <p:nvPr/>
        </p:nvSpPr>
        <p:spPr>
          <a:xfrm>
            <a:off x="4860031" y="2084424"/>
            <a:ext cx="3621732" cy="1077218"/>
          </a:xfrm>
          <a:prstGeom prst="rect">
            <a:avLst/>
          </a:prstGeom>
        </p:spPr>
        <p:txBody>
          <a:bodyPr wrap="square">
            <a:spAutoFit/>
          </a:bodyPr>
          <a:lstStyle/>
          <a:p>
            <a:pPr marL="285750" indent="-285750">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モニタリング</a:t>
            </a:r>
          </a:p>
          <a:p>
            <a:pPr marL="285750" indent="-285750">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システムの冗長化</a:t>
            </a:r>
          </a:p>
          <a:p>
            <a:pPr marL="285750" indent="-285750">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アプリケーションの認証・認可</a:t>
            </a:r>
          </a:p>
          <a:p>
            <a:pPr marL="285750" indent="-285750">
              <a:buFont typeface="Wingdings" pitchFamily="2" charset="2"/>
              <a:buChar char="ü"/>
            </a:pPr>
            <a:r>
              <a:rPr lang="en-US" altLang="ja-JP" sz="1600" dirty="0">
                <a:solidFill>
                  <a:schemeClr val="bg1"/>
                </a:solidFill>
                <a:latin typeface="Meiryo" panose="020B0604030504040204" pitchFamily="34" charset="-128"/>
                <a:ea typeface="Meiryo" panose="020B0604030504040204" pitchFamily="34" charset="-128"/>
              </a:rPr>
              <a:t>API</a:t>
            </a:r>
            <a:r>
              <a:rPr lang="ja-JP" altLang="en-US" sz="1600">
                <a:solidFill>
                  <a:schemeClr val="bg1"/>
                </a:solidFill>
                <a:latin typeface="Meiryo" panose="020B0604030504040204" pitchFamily="34" charset="-128"/>
                <a:ea typeface="Meiryo" panose="020B0604030504040204" pitchFamily="34" charset="-128"/>
              </a:rPr>
              <a:t>スロットリング</a:t>
            </a:r>
          </a:p>
        </p:txBody>
      </p:sp>
      <p:sp>
        <p:nvSpPr>
          <p:cNvPr id="13" name="正方形/長方形 12">
            <a:extLst>
              <a:ext uri="{FF2B5EF4-FFF2-40B4-BE49-F238E27FC236}">
                <a16:creationId xmlns:a16="http://schemas.microsoft.com/office/drawing/2014/main" id="{520305C7-78A1-6542-BC81-E1D49B9D3555}"/>
              </a:ext>
            </a:extLst>
          </p:cNvPr>
          <p:cNvSpPr/>
          <p:nvPr/>
        </p:nvSpPr>
        <p:spPr>
          <a:xfrm>
            <a:off x="611560" y="3728446"/>
            <a:ext cx="7920880" cy="1944216"/>
          </a:xfrm>
          <a:prstGeom prst="rect">
            <a:avLst/>
          </a:prstGeom>
          <a:no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D50CE69E-9BF4-DB4D-B966-1D42711C4369}"/>
              </a:ext>
            </a:extLst>
          </p:cNvPr>
          <p:cNvSpPr txBox="1"/>
          <p:nvPr/>
        </p:nvSpPr>
        <p:spPr>
          <a:xfrm>
            <a:off x="2156164" y="3843171"/>
            <a:ext cx="4852611" cy="523220"/>
          </a:xfrm>
          <a:prstGeom prst="rect">
            <a:avLst/>
          </a:prstGeom>
          <a:noFill/>
        </p:spPr>
        <p:txBody>
          <a:bodyPr wrap="none" rtlCol="0">
            <a:spAutoFit/>
          </a:bodyPr>
          <a:lstStyle/>
          <a:p>
            <a:pPr algn="ctr"/>
            <a:r>
              <a:rPr kumimoji="1" lang="ja-JP" altLang="en-US" sz="2800">
                <a:solidFill>
                  <a:srgbClr val="0070C0"/>
                </a:solidFill>
                <a:latin typeface="Meiryo" panose="020B0604030504040204" pitchFamily="34" charset="-128"/>
                <a:ea typeface="Meiryo" panose="020B0604030504040204" pitchFamily="34" charset="-128"/>
              </a:rPr>
              <a:t>上記の負担から開発者を解放</a:t>
            </a:r>
          </a:p>
        </p:txBody>
      </p:sp>
      <p:sp>
        <p:nvSpPr>
          <p:cNvPr id="15" name="テキスト ボックス 14">
            <a:extLst>
              <a:ext uri="{FF2B5EF4-FFF2-40B4-BE49-F238E27FC236}">
                <a16:creationId xmlns:a16="http://schemas.microsoft.com/office/drawing/2014/main" id="{BF6211FB-C236-F548-AECD-73496CD7A14A}"/>
              </a:ext>
            </a:extLst>
          </p:cNvPr>
          <p:cNvSpPr txBox="1"/>
          <p:nvPr/>
        </p:nvSpPr>
        <p:spPr>
          <a:xfrm>
            <a:off x="2341263" y="5210552"/>
            <a:ext cx="4461478" cy="400110"/>
          </a:xfrm>
          <a:prstGeom prst="rect">
            <a:avLst/>
          </a:prstGeom>
          <a:noFill/>
        </p:spPr>
        <p:txBody>
          <a:bodyPr wrap="none" rtlCol="0">
            <a:spAutoFit/>
          </a:bodyPr>
          <a:lstStyle/>
          <a:p>
            <a:pPr algn="ctr"/>
            <a:r>
              <a:rPr kumimoji="1" lang="ja-JP" altLang="en-US" sz="2000">
                <a:solidFill>
                  <a:srgbClr val="0070C0"/>
                </a:solidFill>
                <a:latin typeface="Meiryo" panose="020B0604030504040204" pitchFamily="34" charset="-128"/>
                <a:ea typeface="Meiryo" panose="020B0604030504040204" pitchFamily="34" charset="-128"/>
              </a:rPr>
              <a:t>コスト削減</a:t>
            </a:r>
            <a:r>
              <a:rPr kumimoji="1" lang="en-US" altLang="ja-JP" sz="2000" dirty="0">
                <a:solidFill>
                  <a:srgbClr val="0070C0"/>
                </a:solidFill>
                <a:latin typeface="Meiryo" panose="020B0604030504040204" pitchFamily="34" charset="-128"/>
                <a:ea typeface="Meiryo" panose="020B0604030504040204" pitchFamily="34" charset="-128"/>
              </a:rPr>
              <a:t> </a:t>
            </a:r>
            <a:r>
              <a:rPr kumimoji="1" lang="ja-JP" altLang="en-US" sz="2000">
                <a:solidFill>
                  <a:srgbClr val="0070C0"/>
                </a:solidFill>
                <a:latin typeface="Meiryo" panose="020B0604030504040204" pitchFamily="34" charset="-128"/>
                <a:ea typeface="Meiryo" panose="020B0604030504040204" pitchFamily="34" charset="-128"/>
              </a:rPr>
              <a:t>＋</a:t>
            </a:r>
            <a:r>
              <a:rPr kumimoji="1" lang="en-US" altLang="ja-JP" sz="2000" dirty="0">
                <a:solidFill>
                  <a:srgbClr val="0070C0"/>
                </a:solidFill>
                <a:latin typeface="Meiryo" panose="020B0604030504040204" pitchFamily="34" charset="-128"/>
                <a:ea typeface="Meiryo" panose="020B0604030504040204" pitchFamily="34" charset="-128"/>
              </a:rPr>
              <a:t> </a:t>
            </a:r>
            <a:r>
              <a:rPr kumimoji="1" lang="ja-JP" altLang="en-US" sz="2000">
                <a:solidFill>
                  <a:srgbClr val="0070C0"/>
                </a:solidFill>
                <a:latin typeface="Meiryo" panose="020B0604030504040204" pitchFamily="34" charset="-128"/>
                <a:ea typeface="Meiryo" panose="020B0604030504040204" pitchFamily="34" charset="-128"/>
              </a:rPr>
              <a:t>マイクロ・サービス化</a:t>
            </a:r>
          </a:p>
        </p:txBody>
      </p:sp>
      <p:sp>
        <p:nvSpPr>
          <p:cNvPr id="16" name="正方形/長方形 15">
            <a:extLst>
              <a:ext uri="{FF2B5EF4-FFF2-40B4-BE49-F238E27FC236}">
                <a16:creationId xmlns:a16="http://schemas.microsoft.com/office/drawing/2014/main" id="{652A026B-0090-1C4F-A2C3-69941237FE4A}"/>
              </a:ext>
            </a:extLst>
          </p:cNvPr>
          <p:cNvSpPr/>
          <p:nvPr/>
        </p:nvSpPr>
        <p:spPr>
          <a:xfrm>
            <a:off x="611560" y="5722827"/>
            <a:ext cx="7920880" cy="44806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Meiryo" panose="020B0604030504040204" pitchFamily="34" charset="-128"/>
                <a:ea typeface="Meiryo" panose="020B0604030504040204" pitchFamily="34" charset="-128"/>
                <a:cs typeface="ＭＳ Ｐゴシック"/>
              </a:rPr>
              <a:t>アジャイル開発や</a:t>
            </a:r>
            <a:r>
              <a:rPr kumimoji="1" lang="en-US" altLang="ja-JP" sz="2000" dirty="0">
                <a:solidFill>
                  <a:schemeClr val="bg1"/>
                </a:solidFill>
                <a:latin typeface="Meiryo" panose="020B0604030504040204" pitchFamily="34" charset="-128"/>
                <a:ea typeface="Meiryo" panose="020B0604030504040204" pitchFamily="34" charset="-128"/>
                <a:cs typeface="ＭＳ Ｐゴシック"/>
              </a:rPr>
              <a:t>DevOps</a:t>
            </a: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17" name="下矢印 16">
            <a:extLst>
              <a:ext uri="{FF2B5EF4-FFF2-40B4-BE49-F238E27FC236}">
                <a16:creationId xmlns:a16="http://schemas.microsoft.com/office/drawing/2014/main" id="{85351441-AC3E-6F47-B3E0-190C95990C22}"/>
              </a:ext>
            </a:extLst>
          </p:cNvPr>
          <p:cNvSpPr/>
          <p:nvPr/>
        </p:nvSpPr>
        <p:spPr>
          <a:xfrm>
            <a:off x="3995935" y="3380750"/>
            <a:ext cx="1152128" cy="299446"/>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37385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62</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メモリー</a:t>
            </a: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ストレージ</a:t>
            </a: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プロセッサー</a:t>
            </a: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ターミナル・モニター</a:t>
            </a: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作成</a:t>
            </a: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a:solidFill>
                  <a:srgbClr val="0000FF"/>
                </a:solidFill>
              </a:rPr>
              <a:t>クライアント</a:t>
            </a:r>
            <a:r>
              <a:rPr kumimoji="1" lang="en-US" altLang="ja-JP" sz="1400" dirty="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a:solidFill>
                  <a:srgbClr val="FFFFFF"/>
                </a:solidFill>
              </a:rPr>
              <a:t>デスクトップ画面</a:t>
            </a: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a:solidFill>
                  <a:srgbClr val="0000FF"/>
                </a:solidFill>
              </a:rPr>
              <a:t>クライアント</a:t>
            </a:r>
            <a:r>
              <a:rPr lang="en-US" altLang="ja-JP" sz="1400" dirty="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デスクトップ仮想化</a:t>
            </a: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a:solidFill>
                  <a:srgbClr val="7F7F7F"/>
                </a:solidFill>
              </a:rPr>
              <a:t>アプリケーション仮想化</a:t>
            </a:r>
          </a:p>
        </p:txBody>
      </p:sp>
    </p:spTree>
    <p:extLst>
      <p:ext uri="{BB962C8B-B14F-4D97-AF65-F5344CB8AC3E}">
        <p14:creationId xmlns:p14="http://schemas.microsoft.com/office/powerpoint/2010/main" val="3910537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シンクライアント</a:t>
            </a:r>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ネットワーク</a:t>
            </a: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メモリー</a:t>
            </a: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ストレージ</a:t>
            </a: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a:solidFill>
                  <a:srgbClr val="FFFFFF"/>
                </a:solidFill>
                <a:latin typeface="ＭＳ Ｐゴシック"/>
                <a:ea typeface="ＭＳ Ｐゴシック"/>
                <a:cs typeface="ＭＳ Ｐゴシック"/>
              </a:rPr>
              <a:t>ハイパーバイザー</a:t>
            </a: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プロセッサー</a:t>
            </a: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a:solidFill>
                  <a:srgbClr val="FFFFFF"/>
                </a:solidFill>
                <a:latin typeface="ＭＳ Ｐゴシック"/>
                <a:ea typeface="ＭＳ Ｐゴシック"/>
                <a:cs typeface="ＭＳ Ｐゴシック"/>
              </a:rPr>
              <a:t>PC</a:t>
            </a:r>
            <a:r>
              <a:rPr kumimoji="1" lang="ja-JP" altLang="en-US" sz="800" dirty="0">
                <a:solidFill>
                  <a:srgbClr val="FFFFFF"/>
                </a:solidFill>
                <a:latin typeface="ＭＳ Ｐゴシック"/>
                <a:ea typeface="ＭＳ Ｐゴシック"/>
                <a:cs typeface="ＭＳ Ｐゴシック"/>
              </a:rPr>
              <a:t>用</a:t>
            </a:r>
            <a:r>
              <a:rPr kumimoji="1" lang="en-US" altLang="ja-JP" sz="800" dirty="0">
                <a:solidFill>
                  <a:srgbClr val="FFFFFF"/>
                </a:solidFill>
                <a:latin typeface="ＭＳ Ｐゴシック"/>
                <a:ea typeface="ＭＳ Ｐゴシック"/>
                <a:cs typeface="ＭＳ Ｐゴシック"/>
              </a:rPr>
              <a:t>OS</a:t>
            </a:r>
          </a:p>
          <a:p>
            <a:pPr algn="ctr"/>
            <a:r>
              <a:rPr kumimoji="1" lang="ja-JP" altLang="en-US" sz="800" dirty="0">
                <a:solidFill>
                  <a:srgbClr val="FFFFFF"/>
                </a:solidFill>
                <a:latin typeface="ＭＳ Ｐゴシック"/>
                <a:ea typeface="ＭＳ Ｐゴシック"/>
                <a:cs typeface="ＭＳ Ｐゴシック"/>
              </a:rPr>
              <a:t>（</a:t>
            </a:r>
            <a:r>
              <a:rPr kumimoji="1" lang="en-US" altLang="ja-JP" sz="800" dirty="0">
                <a:solidFill>
                  <a:srgbClr val="FFFFFF"/>
                </a:solidFill>
                <a:latin typeface="ＭＳ Ｐゴシック"/>
                <a:ea typeface="ＭＳ Ｐゴシック"/>
                <a:cs typeface="ＭＳ Ｐゴシック"/>
              </a:rPr>
              <a:t>Windows7</a:t>
            </a:r>
            <a:r>
              <a:rPr kumimoji="1" lang="ja-JP" altLang="en-US" sz="800" dirty="0">
                <a:solidFill>
                  <a:srgbClr val="FFFFFF"/>
                </a:solidFill>
                <a:latin typeface="ＭＳ Ｐゴシック"/>
                <a:ea typeface="ＭＳ Ｐゴシック"/>
                <a:cs typeface="ＭＳ Ｐゴシック"/>
              </a:rPr>
              <a:t>など）</a:t>
            </a: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a:t>
            </a:r>
            <a:endParaRPr kumimoji="1" lang="en-US" altLang="ja-JP" sz="800" dirty="0">
              <a:solidFill>
                <a:srgbClr val="FFFFFF"/>
              </a:solidFill>
              <a:latin typeface="ＭＳ Ｐゴシック"/>
              <a:ea typeface="ＭＳ Ｐゴシック"/>
              <a:cs typeface="ＭＳ Ｐゴシック"/>
            </a:endParaRPr>
          </a:p>
          <a:p>
            <a:pPr algn="ctr"/>
            <a:r>
              <a:rPr kumimoji="1" lang="ja-JP" altLang="en-US" sz="800" dirty="0">
                <a:solidFill>
                  <a:srgbClr val="FFFFFF"/>
                </a:solidFill>
                <a:latin typeface="ＭＳ Ｐゴシック"/>
                <a:ea typeface="ＭＳ Ｐゴシック"/>
                <a:cs typeface="ＭＳ Ｐゴシック"/>
              </a:rPr>
              <a:t>計算</a:t>
            </a: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a:solidFill>
                  <a:srgbClr val="0000FF"/>
                </a:solidFill>
              </a:rPr>
              <a:t>シンクライアント</a:t>
            </a: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a:solidFill>
                  <a:srgbClr val="FFFFFF"/>
                </a:solidFill>
              </a:rPr>
              <a:t>画面表示</a:t>
            </a: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a:solidFill>
                  <a:schemeClr val="bg1"/>
                </a:solidFill>
              </a:rPr>
              <a:t>仮想</a:t>
            </a:r>
            <a:r>
              <a:rPr kumimoji="1" lang="en-US" altLang="ja-JP" sz="1400" dirty="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a:solidFill>
                  <a:srgbClr val="0000FF"/>
                </a:solidFill>
              </a:rPr>
              <a:t>サーバー</a:t>
            </a:r>
            <a:endParaRPr kumimoji="1" lang="en-US" altLang="ja-JP" sz="1400" dirty="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ストレージ</a:t>
            </a: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入出力操作</a:t>
            </a: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a:solidFill>
                  <a:srgbClr val="FFFFFF"/>
                </a:solidFill>
              </a:rPr>
              <a:t>アプリケーション</a:t>
            </a: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a:t>
            </a: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a:t>
            </a:r>
            <a:r>
              <a:rPr kumimoji="1" lang="en-US" altLang="ja-JP" sz="1200" dirty="0">
                <a:solidFill>
                  <a:srgbClr val="FFFFFF"/>
                </a:solidFill>
                <a:latin typeface="ＭＳ Ｐゴシック"/>
                <a:ea typeface="ＭＳ Ｐゴシック"/>
                <a:cs typeface="ＭＳ Ｐゴシック"/>
              </a:rPr>
              <a:t>PC</a:t>
            </a:r>
            <a:r>
              <a:rPr kumimoji="1" lang="ja-JP" altLang="en-US" sz="1200" dirty="0">
                <a:solidFill>
                  <a:srgbClr val="FFFFFF"/>
                </a:solidFill>
                <a:latin typeface="ＭＳ Ｐゴシック"/>
                <a:ea typeface="ＭＳ Ｐゴシック"/>
                <a:cs typeface="ＭＳ Ｐゴシック"/>
              </a:rPr>
              <a:t>内にて処理</a:t>
            </a: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データと</a:t>
            </a:r>
            <a:r>
              <a:rPr lang="ja-JP" altLang="en-US" sz="1200" dirty="0">
                <a:solidFill>
                  <a:srgbClr val="FFFFFF"/>
                </a:solidFill>
                <a:latin typeface="ＭＳ Ｐゴシック"/>
                <a:ea typeface="ＭＳ Ｐゴシック"/>
                <a:cs typeface="ＭＳ Ｐゴシック"/>
              </a:rPr>
              <a:t>プログラムの</a:t>
            </a:r>
            <a:r>
              <a:rPr kumimoji="1" lang="ja-JP" altLang="en-US" sz="1200" dirty="0">
                <a:solidFill>
                  <a:srgbClr val="FFFFFF"/>
                </a:solidFill>
                <a:latin typeface="ＭＳ Ｐゴシック"/>
                <a:ea typeface="ＭＳ Ｐゴシック"/>
                <a:cs typeface="ＭＳ Ｐゴシック"/>
              </a:rPr>
              <a:t>保管</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プログラムの実行</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は、サーバー内にて処理</a:t>
            </a:r>
            <a:endParaRPr kumimoji="1"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シンクライアントは</a:t>
            </a:r>
            <a:endParaRPr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72634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Chromebook</a:t>
            </a:r>
            <a:endParaRPr lang="ja-JP" altLang="en-US" dirty="0"/>
          </a:p>
        </p:txBody>
      </p:sp>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43178" y="5523849"/>
            <a:ext cx="681672" cy="722281"/>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　　　インターネット</a:t>
            </a: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ブラウザ</a:t>
            </a: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a:solidFill>
                  <a:srgbClr val="FFFFFF"/>
                </a:solidFill>
              </a:rPr>
              <a:t>クラウドサービス</a:t>
            </a: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a:t>Google Apps for work</a:t>
            </a:r>
            <a:r>
              <a:rPr kumimoji="1" lang="ja-JP" altLang="en-US" sz="1200" dirty="0"/>
              <a:t>など</a:t>
            </a:r>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a:solidFill>
                  <a:srgbClr val="0000FF"/>
                </a:solidFill>
              </a:rPr>
              <a:t>Chromebook</a:t>
            </a:r>
            <a:r>
              <a:rPr lang="en-US" altLang="ja-JP" sz="1400" dirty="0">
                <a:solidFill>
                  <a:srgbClr val="0000FF"/>
                </a:solidFill>
              </a:rPr>
              <a:t> </a:t>
            </a:r>
            <a:r>
              <a:rPr kumimoji="1" lang="en-US" altLang="ja-JP" sz="1400" dirty="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415960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クライアント仮想化</a:t>
            </a:r>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（アプリケーション方式）</a:t>
            </a:r>
            <a:endParaRPr kumimoji="1" lang="ja-JP" altLang="en-US" sz="1400" dirty="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オペレーティング・システム</a:t>
            </a:r>
            <a:endParaRPr lang="en-US" altLang="ja-JP" sz="1400" dirty="0">
              <a:solidFill>
                <a:schemeClr val="bg1"/>
              </a:solidFill>
              <a:latin typeface="+mn-ea"/>
              <a:cs typeface="Arial"/>
            </a:endParaRPr>
          </a:p>
          <a:p>
            <a:pPr algn="ctr">
              <a:lnSpc>
                <a:spcPts val="1400"/>
              </a:lnSpc>
            </a:pPr>
            <a:r>
              <a:rPr lang="ja-JP" altLang="en-US" sz="1000" dirty="0">
                <a:solidFill>
                  <a:schemeClr val="bg1"/>
                </a:solidFill>
                <a:latin typeface="+mn-ea"/>
                <a:cs typeface="Arial"/>
              </a:rPr>
              <a:t>（ホストＯＳ）</a:t>
            </a: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a:solidFill>
                  <a:schemeClr val="bg1"/>
                </a:solidFill>
                <a:latin typeface="+mn-ea"/>
                <a:cs typeface="Arial"/>
              </a:rPr>
              <a:t>ＯＳ</a:t>
            </a:r>
            <a:endParaRPr lang="en-US" altLang="ja-JP" sz="1400" dirty="0">
              <a:solidFill>
                <a:schemeClr val="bg1"/>
              </a:solidFill>
              <a:latin typeface="+mn-ea"/>
              <a:cs typeface="Arial"/>
            </a:endParaRPr>
          </a:p>
          <a:p>
            <a:pPr algn="ctr">
              <a:lnSpc>
                <a:spcPts val="1400"/>
              </a:lnSpc>
            </a:pPr>
            <a:r>
              <a:rPr lang="ja-JP" altLang="en-US" sz="800" dirty="0">
                <a:solidFill>
                  <a:schemeClr val="bg1"/>
                </a:solidFill>
                <a:latin typeface="+mn-ea"/>
                <a:cs typeface="Arial"/>
              </a:rPr>
              <a:t>（ゲストＯＳ）</a:t>
            </a: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a:solidFill>
                  <a:srgbClr val="0000CC"/>
                </a:solidFill>
                <a:latin typeface="Arial"/>
                <a:ea typeface="HGP創英角ｺﾞｼｯｸUB" pitchFamily="50" charset="-128"/>
                <a:cs typeface="Arial"/>
              </a:rPr>
              <a:t>（ハイパーバイザー方式）</a:t>
            </a:r>
            <a:endParaRPr kumimoji="1" lang="ja-JP" altLang="en-US" sz="1400" dirty="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a:solidFill>
                  <a:schemeClr val="bg1"/>
                </a:solidFill>
                <a:latin typeface="+mn-ea"/>
                <a:cs typeface="Arial"/>
              </a:rPr>
              <a:t>仮想化ソフトウェア</a:t>
            </a:r>
            <a:br>
              <a:rPr lang="en-US" altLang="ja-JP" sz="1400" dirty="0">
                <a:solidFill>
                  <a:schemeClr val="bg1"/>
                </a:solidFill>
                <a:latin typeface="+mn-ea"/>
                <a:cs typeface="Arial"/>
              </a:rPr>
            </a:br>
            <a:r>
              <a:rPr lang="en-US" altLang="ja-JP" sz="1000" dirty="0">
                <a:solidFill>
                  <a:schemeClr val="bg1"/>
                </a:solidFill>
                <a:latin typeface="+mn-ea"/>
                <a:cs typeface="Arial"/>
              </a:rPr>
              <a:t>(</a:t>
            </a:r>
            <a:r>
              <a:rPr lang="ja-JP" altLang="en-US" sz="1000" dirty="0">
                <a:solidFill>
                  <a:schemeClr val="bg1"/>
                </a:solidFill>
                <a:latin typeface="+mn-ea"/>
                <a:cs typeface="Arial"/>
              </a:rPr>
              <a:t>ハイパーバイザー</a:t>
            </a:r>
            <a:r>
              <a:rPr lang="en-US" altLang="ja-JP" sz="1000" dirty="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a:latin typeface="+mn-ea"/>
                <a:cs typeface="Arial"/>
              </a:rPr>
              <a:t>ハードウェア</a:t>
            </a:r>
            <a:endParaRPr lang="en-US" altLang="ja-JP" dirty="0">
              <a:latin typeface="+mn-ea"/>
              <a:cs typeface="Arial"/>
            </a:endParaRPr>
          </a:p>
          <a:p>
            <a:pPr algn="ctr"/>
            <a:endParaRPr lang="en-US" altLang="ja-JP" dirty="0">
              <a:latin typeface="+mn-ea"/>
              <a:cs typeface="Arial"/>
            </a:endParaRPr>
          </a:p>
          <a:p>
            <a:pPr algn="ctr"/>
            <a:endParaRPr lang="en-US" altLang="ja-JP" dirty="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a:solidFill>
                  <a:srgbClr val="0000CC"/>
                </a:solidFill>
                <a:latin typeface="+mn-ea"/>
                <a:cs typeface="Arial"/>
              </a:rPr>
              <a:t>クライアント</a:t>
            </a:r>
            <a:r>
              <a:rPr kumimoji="1" lang="en-US" altLang="ja-JP" sz="1800" dirty="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アプリケーション</a:t>
            </a: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a:solidFill>
                  <a:schemeClr val="bg1"/>
                </a:solidFill>
                <a:latin typeface="+mn-ea"/>
                <a:cs typeface="Arial"/>
              </a:rPr>
              <a:t>ＯＳ</a:t>
            </a: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a:solidFill>
                  <a:schemeClr val="bg1"/>
                </a:solidFill>
                <a:latin typeface="+mn-ea"/>
                <a:cs typeface="Arial"/>
              </a:rPr>
              <a:t>仮想マシン</a:t>
            </a: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メモリ</a:t>
            </a:r>
          </a:p>
        </p:txBody>
      </p:sp>
    </p:spTree>
    <p:extLst>
      <p:ext uri="{BB962C8B-B14F-4D97-AF65-F5344CB8AC3E}">
        <p14:creationId xmlns:p14="http://schemas.microsoft.com/office/powerpoint/2010/main" val="4112178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ストレージ仮想化</a:t>
            </a:r>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ブロック仮想化</a:t>
            </a: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シンプロビジョニング</a:t>
              </a: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容量の仮想化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a:solidFill>
                    <a:schemeClr val="bg1"/>
                  </a:solidFill>
                  <a:latin typeface="メイリオ"/>
                  <a:ea typeface="メイリオ"/>
                  <a:cs typeface="メイリオ"/>
                </a:rPr>
                <a:t>未使用領域</a:t>
              </a:r>
              <a:endParaRPr lang="en-US" altLang="ja-JP" sz="1200" dirty="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必要な時に</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追加</a:t>
              </a: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a:solidFill>
                    <a:srgbClr val="0000FF"/>
                  </a:solidFill>
                  <a:latin typeface="メイリオ"/>
                  <a:ea typeface="メイリオ"/>
                  <a:cs typeface="メイリオ"/>
                </a:rPr>
                <a:t>仮想ストレージ</a:t>
              </a: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a:solidFill>
                    <a:schemeClr val="tx1">
                      <a:lumMod val="50000"/>
                      <a:lumOff val="50000"/>
                    </a:schemeClr>
                  </a:solidFill>
                  <a:latin typeface="メイリオ"/>
                  <a:ea typeface="メイリオ"/>
                  <a:cs typeface="メイリオ"/>
                </a:rPr>
                <a:t>重複排除</a:t>
              </a: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a:solidFill>
                    <a:srgbClr val="0000FF"/>
                  </a:solidFill>
                  <a:latin typeface="メイリオ"/>
                  <a:ea typeface="メイリオ"/>
                  <a:cs typeface="メイリオ"/>
                </a:rPr>
                <a:t>ストレージ（ハードウェア）</a:t>
              </a: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データ容量の削減</a:t>
              </a: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重複</a:t>
              </a:r>
              <a:r>
                <a:rPr kumimoji="1" lang="ja-JP" altLang="en-US" sz="100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98197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a:ea typeface="ＭＳ Ｐゴシック" pitchFamily="50" charset="-128"/>
              </a:rPr>
              <a:t>SDN</a:t>
            </a:r>
            <a:r>
              <a:rPr lang="ja-JP" altLang="en-US" sz="2800" dirty="0">
                <a:ea typeface="ＭＳ Ｐゴシック" pitchFamily="50" charset="-128"/>
              </a:rPr>
              <a:t>と</a:t>
            </a:r>
            <a:r>
              <a:rPr lang="en-US" altLang="ja-JP" sz="2800" dirty="0">
                <a:ea typeface="ＭＳ Ｐゴシック" pitchFamily="50" charset="-128"/>
              </a:rPr>
              <a:t>NFV</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a:ln>
                  <a:noFill/>
                </a:ln>
                <a:solidFill>
                  <a:srgbClr val="FFFFFF"/>
                </a:solidFill>
                <a:effectLst/>
                <a:latin typeface="Meiryo" charset="-128"/>
                <a:ea typeface="Meiryo" charset="-128"/>
                <a:cs typeface="Meiryo" charset="-128"/>
              </a:rPr>
              <a:t>QoS</a:t>
            </a:r>
            <a:r>
              <a:rPr kumimoji="0" lang="ja-JP" altLang="en-US" sz="800" b="0" i="0" u="none" strike="noStrike" cap="none" normalizeH="0" baseline="0" dirty="0">
                <a:ln>
                  <a:noFill/>
                </a:ln>
                <a:solidFill>
                  <a:srgbClr val="FFFFFF"/>
                </a:solidFill>
                <a:effectLst/>
                <a:latin typeface="Meiryo" charset="-128"/>
                <a:ea typeface="Meiryo" charset="-128"/>
                <a:cs typeface="Meiryo"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物理</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A</a:t>
            </a:r>
            <a:endParaRPr kumimoji="1" lang="ja-JP" altLang="en-US" sz="1200" dirty="0">
              <a:solidFill>
                <a:srgbClr val="FFFFFF"/>
              </a:solidFill>
              <a:latin typeface="Meiryo" charset="-128"/>
              <a:ea typeface="Meiryo" charset="-128"/>
              <a:cs typeface="Meiryo" charset="-128"/>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物理</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B</a:t>
            </a:r>
            <a:endParaRPr kumimoji="1" lang="ja-JP" altLang="en-US" sz="1200" dirty="0">
              <a:solidFill>
                <a:srgbClr val="FFFFFF"/>
              </a:solidFill>
              <a:latin typeface="Meiryo" charset="-128"/>
              <a:ea typeface="Meiryo" charset="-128"/>
              <a:cs typeface="Meiryo" charset="-128"/>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物理</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C</a:t>
            </a:r>
            <a:endParaRPr kumimoji="1" lang="ja-JP" altLang="en-US" sz="1200" dirty="0">
              <a:solidFill>
                <a:srgbClr val="FFFFFF"/>
              </a:solidFill>
              <a:latin typeface="Meiryo" charset="-128"/>
              <a:ea typeface="Meiryo" charset="-128"/>
              <a:cs typeface="Meiryo" charset="-128"/>
            </a:endParaRPr>
          </a:p>
        </p:txBody>
      </p:sp>
      <p:sp>
        <p:nvSpPr>
          <p:cNvPr id="64" name="テキスト ボックス 63"/>
          <p:cNvSpPr txBox="1"/>
          <p:nvPr/>
        </p:nvSpPr>
        <p:spPr>
          <a:xfrm>
            <a:off x="1282860" y="820240"/>
            <a:ext cx="2262159" cy="369332"/>
          </a:xfrm>
          <a:prstGeom prst="rect">
            <a:avLst/>
          </a:prstGeom>
          <a:noFill/>
        </p:spPr>
        <p:txBody>
          <a:bodyPr wrap="none" rtlCol="0">
            <a:spAutoFit/>
          </a:bodyPr>
          <a:lstStyle/>
          <a:p>
            <a:pPr algn="ctr"/>
            <a:r>
              <a:rPr kumimoji="1" lang="ja-JP" altLang="en-US" dirty="0">
                <a:solidFill>
                  <a:schemeClr val="tx1">
                    <a:lumMod val="50000"/>
                    <a:lumOff val="50000"/>
                  </a:schemeClr>
                </a:solidFill>
                <a:latin typeface="Meiryo" charset="-128"/>
                <a:ea typeface="Meiryo" charset="-128"/>
                <a:cs typeface="Meiryo" charset="-128"/>
              </a:rPr>
              <a:t>従来のネットワーク</a:t>
            </a:r>
          </a:p>
        </p:txBody>
      </p:sp>
      <p:grpSp>
        <p:nvGrpSpPr>
          <p:cNvPr id="3" name="図形グループ 2"/>
          <p:cNvGrpSpPr/>
          <p:nvPr/>
        </p:nvGrpSpPr>
        <p:grpSpPr>
          <a:xfrm>
            <a:off x="4508702" y="820240"/>
            <a:ext cx="4266810" cy="5732960"/>
            <a:chOff x="4508702" y="820240"/>
            <a:chExt cx="4266810"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Meiryo" charset="-128"/>
                  <a:ea typeface="Meiryo" charset="-128"/>
                  <a:cs typeface="Meiryo" charset="-128"/>
                </a:rPr>
                <a:t>物理構成に関係なく、ソフトウエア設定で機能を構成</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Meiryo" charset="-128"/>
                  <a:ea typeface="Meiryo" charset="-128"/>
                  <a:cs typeface="Meiryo" charset="-128"/>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charset="-128"/>
                  <a:ea typeface="Meiryo" charset="-128"/>
                  <a:cs typeface="Meiryo" charset="-128"/>
                </a:endParaRPr>
              </a:p>
            </p:txBody>
          </p:sp>
          <p:pic>
            <p:nvPicPr>
              <p:cNvPr id="304" name="図 30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仮想化</a:t>
              </a: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仮想</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A</a:t>
              </a:r>
              <a:endParaRPr kumimoji="1" lang="ja-JP" altLang="en-US" sz="1200" dirty="0">
                <a:solidFill>
                  <a:srgbClr val="FFFFFF"/>
                </a:solidFill>
                <a:latin typeface="Meiryo" charset="-128"/>
                <a:ea typeface="Meiryo" charset="-128"/>
                <a:cs typeface="Meiryo" charset="-128"/>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仮想</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B</a:t>
              </a:r>
              <a:endParaRPr kumimoji="1" lang="ja-JP" altLang="en-US" sz="1200" dirty="0">
                <a:solidFill>
                  <a:srgbClr val="FFFFFF"/>
                </a:solidFill>
                <a:latin typeface="Meiryo" charset="-128"/>
                <a:ea typeface="Meiryo" charset="-128"/>
                <a:cs typeface="Meiryo" charset="-128"/>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仮想</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a:p>
              <a:pPr algn="ctr"/>
              <a:r>
                <a:rPr kumimoji="1" lang="en-US" altLang="ja-JP" sz="1200" dirty="0">
                  <a:solidFill>
                    <a:srgbClr val="FFFFFF"/>
                  </a:solidFill>
                  <a:latin typeface="Meiryo" charset="-128"/>
                  <a:ea typeface="Meiryo" charset="-128"/>
                  <a:cs typeface="Meiryo" charset="-128"/>
                </a:rPr>
                <a:t>C</a:t>
              </a:r>
              <a:endParaRPr kumimoji="1" lang="ja-JP" altLang="en-US" sz="1200" dirty="0">
                <a:solidFill>
                  <a:srgbClr val="FFFFFF"/>
                </a:solidFill>
                <a:latin typeface="Meiryo" charset="-128"/>
                <a:ea typeface="Meiryo" charset="-128"/>
                <a:cs typeface="Meiryo" charset="-128"/>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物理</a:t>
              </a:r>
              <a:endParaRPr kumimoji="1" lang="en-US" altLang="ja-JP" sz="12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ネットワーク</a:t>
              </a:r>
              <a:endParaRPr kumimoji="1" lang="en-US" altLang="ja-JP" sz="800" dirty="0">
                <a:solidFill>
                  <a:srgbClr val="FFFFFF"/>
                </a:solidFill>
                <a:latin typeface="Meiryo" charset="-128"/>
                <a:ea typeface="Meiryo" charset="-128"/>
                <a:cs typeface="Meiryo" charset="-128"/>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a:latin typeface="Meiryo" charset="-128"/>
                  <a:ea typeface="Meiryo" charset="-128"/>
                  <a:cs typeface="Meiryo" charset="-128"/>
                </a:rPr>
                <a:t>集中</a:t>
              </a:r>
              <a:r>
                <a:rPr kumimoji="1" lang="ja-JP" altLang="en-US" sz="1200" dirty="0">
                  <a:latin typeface="Meiryo" charset="-128"/>
                  <a:ea typeface="Meiryo" charset="-128"/>
                  <a:cs typeface="Meiryo" charset="-128"/>
                </a:rPr>
                <a:t>制御</a:t>
              </a:r>
            </a:p>
          </p:txBody>
        </p:sp>
        <p:sp>
          <p:nvSpPr>
            <p:cNvPr id="325" name="テキスト ボックス 324"/>
            <p:cNvSpPr txBox="1"/>
            <p:nvPr/>
          </p:nvSpPr>
          <p:spPr>
            <a:xfrm>
              <a:off x="4508702" y="820240"/>
              <a:ext cx="4266810" cy="369332"/>
            </a:xfrm>
            <a:prstGeom prst="rect">
              <a:avLst/>
            </a:prstGeom>
            <a:noFill/>
          </p:spPr>
          <p:txBody>
            <a:bodyPr wrap="none" rtlCol="0">
              <a:spAutoFit/>
            </a:bodyPr>
            <a:lstStyle/>
            <a:p>
              <a:pPr algn="ctr"/>
              <a:r>
                <a:rPr kumimoji="1" lang="en-US" altLang="ja-JP" dirty="0">
                  <a:solidFill>
                    <a:srgbClr val="0000FF"/>
                  </a:solidFill>
                  <a:latin typeface="Meiryo" charset="-128"/>
                  <a:ea typeface="Meiryo" charset="-128"/>
                  <a:cs typeface="Meiryo" charset="-128"/>
                </a:rPr>
                <a:t>SDN(Software Defined Networking) </a:t>
              </a:r>
              <a:endParaRPr kumimoji="1" lang="ja-JP" altLang="en-US" dirty="0">
                <a:solidFill>
                  <a:srgbClr val="0000FF"/>
                </a:solidFill>
                <a:latin typeface="Meiryo" charset="-128"/>
                <a:ea typeface="Meiryo" charset="-128"/>
                <a:cs typeface="Meiryo" charset="-128"/>
              </a:endParaRPr>
            </a:p>
          </p:txBody>
        </p:sp>
      </p:grpSp>
    </p:spTree>
    <p:extLst>
      <p:ext uri="{BB962C8B-B14F-4D97-AF65-F5344CB8AC3E}">
        <p14:creationId xmlns:p14="http://schemas.microsoft.com/office/powerpoint/2010/main" val="1877591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68</a:t>
            </a:fld>
            <a:endParaRPr kumimoji="1" lang="ja-JP" altLang="en-US"/>
          </a:p>
        </p:txBody>
      </p:sp>
      <p:pic>
        <p:nvPicPr>
          <p:cNvPr id="4" name="図 3" descr="単独LOGO0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F5492-2BC2-D948-A008-B479A9BEDC22}"/>
              </a:ext>
            </a:extLst>
          </p:cNvPr>
          <p:cNvSpPr>
            <a:spLocks noGrp="1"/>
          </p:cNvSpPr>
          <p:nvPr>
            <p:ph type="title"/>
          </p:nvPr>
        </p:nvSpPr>
        <p:spPr>
          <a:xfrm>
            <a:off x="230400" y="266400"/>
            <a:ext cx="8856133" cy="416221"/>
          </a:xfrm>
        </p:spPr>
        <p:txBody>
          <a:bodyPr lIns="0" rIns="0"/>
          <a:lstStyle/>
          <a:p>
            <a:r>
              <a:rPr kumimoji="1" lang="ja-JP" altLang="en-US" sz="2700" dirty="0"/>
              <a:t>「クラウド・コンピューティング」という名称の由来</a:t>
            </a:r>
          </a:p>
        </p:txBody>
      </p:sp>
      <p:pic>
        <p:nvPicPr>
          <p:cNvPr id="4" name="図 3">
            <a:extLst>
              <a:ext uri="{FF2B5EF4-FFF2-40B4-BE49-F238E27FC236}">
                <a16:creationId xmlns:a16="http://schemas.microsoft.com/office/drawing/2014/main" id="{E646C75F-C573-C14B-8882-6D35FA45BA82}"/>
              </a:ext>
            </a:extLst>
          </p:cNvPr>
          <p:cNvPicPr>
            <a:picLocks noChangeAspect="1"/>
          </p:cNvPicPr>
          <p:nvPr/>
        </p:nvPicPr>
        <p:blipFill>
          <a:blip r:embed="rId2"/>
          <a:stretch>
            <a:fillRect/>
          </a:stretch>
        </p:blipFill>
        <p:spPr>
          <a:xfrm>
            <a:off x="62958" y="754644"/>
            <a:ext cx="9045755" cy="5833272"/>
          </a:xfrm>
          <a:prstGeom prst="rect">
            <a:avLst/>
          </a:prstGeom>
        </p:spPr>
      </p:pic>
      <p:pic>
        <p:nvPicPr>
          <p:cNvPr id="5" name="図 4">
            <a:extLst>
              <a:ext uri="{FF2B5EF4-FFF2-40B4-BE49-F238E27FC236}">
                <a16:creationId xmlns:a16="http://schemas.microsoft.com/office/drawing/2014/main" id="{C52D0182-B266-AE4D-9511-2C0F261B7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0632" y="1547424"/>
            <a:ext cx="1223535" cy="1140946"/>
          </a:xfrm>
          <a:prstGeom prst="rect">
            <a:avLst/>
          </a:prstGeom>
        </p:spPr>
      </p:pic>
      <p:pic>
        <p:nvPicPr>
          <p:cNvPr id="6" name="図 5">
            <a:extLst>
              <a:ext uri="{FF2B5EF4-FFF2-40B4-BE49-F238E27FC236}">
                <a16:creationId xmlns:a16="http://schemas.microsoft.com/office/drawing/2014/main" id="{8A1C8773-70FD-0340-825F-01BD754C31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7230" y="1111361"/>
            <a:ext cx="1223535" cy="1140946"/>
          </a:xfrm>
          <a:prstGeom prst="rect">
            <a:avLst/>
          </a:prstGeom>
        </p:spPr>
      </p:pic>
      <p:pic>
        <p:nvPicPr>
          <p:cNvPr id="7" name="図 6">
            <a:extLst>
              <a:ext uri="{FF2B5EF4-FFF2-40B4-BE49-F238E27FC236}">
                <a16:creationId xmlns:a16="http://schemas.microsoft.com/office/drawing/2014/main" id="{DBD9C428-3E36-2E43-9015-A0C90F344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3575" y="1169401"/>
            <a:ext cx="1223535" cy="1140946"/>
          </a:xfrm>
          <a:prstGeom prst="rect">
            <a:avLst/>
          </a:prstGeom>
        </p:spPr>
      </p:pic>
      <p:pic>
        <p:nvPicPr>
          <p:cNvPr id="8" name="図 7">
            <a:extLst>
              <a:ext uri="{FF2B5EF4-FFF2-40B4-BE49-F238E27FC236}">
                <a16:creationId xmlns:a16="http://schemas.microsoft.com/office/drawing/2014/main" id="{68021C9F-F4E5-1445-815C-BFBBBDE63E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12515" y="4174943"/>
            <a:ext cx="1334199" cy="1244140"/>
          </a:xfrm>
          <a:prstGeom prst="rect">
            <a:avLst/>
          </a:prstGeom>
        </p:spPr>
      </p:pic>
      <p:pic>
        <p:nvPicPr>
          <p:cNvPr id="9" name="図 8">
            <a:extLst>
              <a:ext uri="{FF2B5EF4-FFF2-40B4-BE49-F238E27FC236}">
                <a16:creationId xmlns:a16="http://schemas.microsoft.com/office/drawing/2014/main" id="{501DA7AA-A667-D849-A49B-FFBF1AB37E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2524" y="3948122"/>
            <a:ext cx="822054" cy="1099739"/>
          </a:xfrm>
          <a:prstGeom prst="rect">
            <a:avLst/>
          </a:prstGeom>
        </p:spPr>
      </p:pic>
      <p:pic>
        <p:nvPicPr>
          <p:cNvPr id="10" name="図 9">
            <a:extLst>
              <a:ext uri="{FF2B5EF4-FFF2-40B4-BE49-F238E27FC236}">
                <a16:creationId xmlns:a16="http://schemas.microsoft.com/office/drawing/2014/main" id="{C1F752B3-C74A-554C-B786-F478B3BA3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4136" y="4071971"/>
            <a:ext cx="1008582" cy="1008582"/>
          </a:xfrm>
          <a:prstGeom prst="rect">
            <a:avLst/>
          </a:prstGeom>
        </p:spPr>
      </p:pic>
      <p:pic>
        <p:nvPicPr>
          <p:cNvPr id="11" name="図 10">
            <a:extLst>
              <a:ext uri="{FF2B5EF4-FFF2-40B4-BE49-F238E27FC236}">
                <a16:creationId xmlns:a16="http://schemas.microsoft.com/office/drawing/2014/main" id="{BA9815B7-6F23-354F-96E8-A58A0CCF40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73894" y="4273071"/>
            <a:ext cx="1446419" cy="1073564"/>
          </a:xfrm>
          <a:prstGeom prst="rect">
            <a:avLst/>
          </a:prstGeom>
        </p:spPr>
      </p:pic>
      <p:pic>
        <p:nvPicPr>
          <p:cNvPr id="12" name="図 11">
            <a:extLst>
              <a:ext uri="{FF2B5EF4-FFF2-40B4-BE49-F238E27FC236}">
                <a16:creationId xmlns:a16="http://schemas.microsoft.com/office/drawing/2014/main" id="{26D6F020-C6AC-BE41-8392-92D5DAD203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95150" y="4565898"/>
            <a:ext cx="1117365" cy="1262560"/>
          </a:xfrm>
          <a:prstGeom prst="rect">
            <a:avLst/>
          </a:prstGeom>
        </p:spPr>
      </p:pic>
      <p:grpSp>
        <p:nvGrpSpPr>
          <p:cNvPr id="20" name="グループ化 19">
            <a:extLst>
              <a:ext uri="{FF2B5EF4-FFF2-40B4-BE49-F238E27FC236}">
                <a16:creationId xmlns:a16="http://schemas.microsoft.com/office/drawing/2014/main" id="{856C9691-DFAF-9942-A756-F9FD0825A129}"/>
              </a:ext>
            </a:extLst>
          </p:cNvPr>
          <p:cNvGrpSpPr/>
          <p:nvPr/>
        </p:nvGrpSpPr>
        <p:grpSpPr>
          <a:xfrm>
            <a:off x="6383100" y="1102320"/>
            <a:ext cx="939310" cy="900114"/>
            <a:chOff x="7429574" y="1248019"/>
            <a:chExt cx="939310" cy="900114"/>
          </a:xfrm>
        </p:grpSpPr>
        <p:sp>
          <p:nvSpPr>
            <p:cNvPr id="14" name="正方形/長方形 13">
              <a:extLst>
                <a:ext uri="{FF2B5EF4-FFF2-40B4-BE49-F238E27FC236}">
                  <a16:creationId xmlns:a16="http://schemas.microsoft.com/office/drawing/2014/main" id="{1E28D4D2-3ED3-6B4B-BC73-E104A5D90B7A}"/>
                </a:ext>
              </a:extLst>
            </p:cNvPr>
            <p:cNvSpPr/>
            <p:nvPr/>
          </p:nvSpPr>
          <p:spPr>
            <a:xfrm>
              <a:off x="7493649" y="1248019"/>
              <a:ext cx="869555" cy="90011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 name="正方形/長方形 14">
              <a:extLst>
                <a:ext uri="{FF2B5EF4-FFF2-40B4-BE49-F238E27FC236}">
                  <a16:creationId xmlns:a16="http://schemas.microsoft.com/office/drawing/2014/main" id="{6CB33341-9C6F-4B42-A30C-0CA45353EEB9}"/>
                </a:ext>
              </a:extLst>
            </p:cNvPr>
            <p:cNvSpPr/>
            <p:nvPr/>
          </p:nvSpPr>
          <p:spPr>
            <a:xfrm>
              <a:off x="7462308" y="1552213"/>
              <a:ext cx="869555" cy="580065"/>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正方形/長方形 15">
              <a:extLst>
                <a:ext uri="{FF2B5EF4-FFF2-40B4-BE49-F238E27FC236}">
                  <a16:creationId xmlns:a16="http://schemas.microsoft.com/office/drawing/2014/main" id="{EC12BB93-D49B-CE4C-8B51-E6DC300BE32C}"/>
                </a:ext>
              </a:extLst>
            </p:cNvPr>
            <p:cNvSpPr/>
            <p:nvPr/>
          </p:nvSpPr>
          <p:spPr>
            <a:xfrm>
              <a:off x="7436647" y="1789069"/>
              <a:ext cx="863875" cy="264479"/>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テキスト ボックス 16">
              <a:extLst>
                <a:ext uri="{FF2B5EF4-FFF2-40B4-BE49-F238E27FC236}">
                  <a16:creationId xmlns:a16="http://schemas.microsoft.com/office/drawing/2014/main" id="{36AEA249-4EBF-A344-A948-B686BB74BCA3}"/>
                </a:ext>
              </a:extLst>
            </p:cNvPr>
            <p:cNvSpPr txBox="1"/>
            <p:nvPr/>
          </p:nvSpPr>
          <p:spPr>
            <a:xfrm>
              <a:off x="7436647" y="1301089"/>
              <a:ext cx="932237" cy="184666"/>
            </a:xfrm>
            <a:prstGeom prst="rect">
              <a:avLst/>
            </a:prstGeom>
            <a:noFill/>
          </p:spPr>
          <p:txBody>
            <a:bodyPr wrap="square" rtlCol="0">
              <a:spAutoFit/>
            </a:bodyPr>
            <a:lstStyle/>
            <a:p>
              <a:pPr algn="ctr"/>
              <a:r>
                <a:rPr kumimoji="1" lang="ja-JP" altLang="en-US" sz="600" b="1">
                  <a:solidFill>
                    <a:schemeClr val="bg1"/>
                  </a:solidFill>
                  <a:latin typeface="Meiryo" panose="020B0604030504040204" pitchFamily="34" charset="-128"/>
                  <a:ea typeface="Meiryo" panose="020B0604030504040204" pitchFamily="34" charset="-128"/>
                  <a:cs typeface="Meiryo" charset="-128"/>
                </a:rPr>
                <a:t>アプリケーション</a:t>
              </a:r>
              <a:endParaRPr kumimoji="1" lang="ja-JP" altLang="en-US" sz="600" b="1" dirty="0">
                <a:solidFill>
                  <a:schemeClr val="bg1"/>
                </a:solidFill>
                <a:latin typeface="Meiryo" panose="020B0604030504040204" pitchFamily="34" charset="-128"/>
                <a:ea typeface="Meiryo" panose="020B0604030504040204" pitchFamily="34" charset="-128"/>
                <a:cs typeface="Meiryo" charset="-128"/>
              </a:endParaRPr>
            </a:p>
          </p:txBody>
        </p:sp>
        <p:sp>
          <p:nvSpPr>
            <p:cNvPr id="18" name="テキスト ボックス 17">
              <a:extLst>
                <a:ext uri="{FF2B5EF4-FFF2-40B4-BE49-F238E27FC236}">
                  <a16:creationId xmlns:a16="http://schemas.microsoft.com/office/drawing/2014/main" id="{620EE0C1-86CC-1941-AB83-30E6BC5F043A}"/>
                </a:ext>
              </a:extLst>
            </p:cNvPr>
            <p:cNvSpPr txBox="1"/>
            <p:nvPr/>
          </p:nvSpPr>
          <p:spPr>
            <a:xfrm>
              <a:off x="7429574" y="1575568"/>
              <a:ext cx="932237" cy="184666"/>
            </a:xfrm>
            <a:prstGeom prst="rect">
              <a:avLst/>
            </a:prstGeom>
            <a:noFill/>
          </p:spPr>
          <p:txBody>
            <a:bodyPr wrap="square" rtlCol="0">
              <a:spAutoFit/>
            </a:bodyPr>
            <a:lstStyle/>
            <a:p>
              <a:pPr algn="ctr"/>
              <a:r>
                <a:rPr kumimoji="1" lang="ja-JP" altLang="en-US" sz="600" b="1">
                  <a:solidFill>
                    <a:schemeClr val="bg1"/>
                  </a:solidFill>
                  <a:latin typeface="Meiryo" panose="020B0604030504040204" pitchFamily="34" charset="-128"/>
                  <a:ea typeface="Meiryo" panose="020B0604030504040204" pitchFamily="34" charset="-128"/>
                  <a:cs typeface="Meiryo" charset="-128"/>
                </a:rPr>
                <a:t>プラットフォーム</a:t>
              </a:r>
              <a:endParaRPr kumimoji="1" lang="ja-JP" altLang="en-US" sz="600" b="1" dirty="0">
                <a:solidFill>
                  <a:schemeClr val="bg1"/>
                </a:solidFill>
                <a:latin typeface="Meiryo" panose="020B0604030504040204" pitchFamily="34" charset="-128"/>
                <a:ea typeface="Meiryo" panose="020B0604030504040204" pitchFamily="34" charset="-128"/>
                <a:cs typeface="Meiryo" charset="-128"/>
              </a:endParaRPr>
            </a:p>
          </p:txBody>
        </p:sp>
        <p:sp>
          <p:nvSpPr>
            <p:cNvPr id="19" name="テキスト ボックス 18">
              <a:extLst>
                <a:ext uri="{FF2B5EF4-FFF2-40B4-BE49-F238E27FC236}">
                  <a16:creationId xmlns:a16="http://schemas.microsoft.com/office/drawing/2014/main" id="{F5388998-5DA1-4345-8265-7A4A0EF721B3}"/>
                </a:ext>
              </a:extLst>
            </p:cNvPr>
            <p:cNvSpPr txBox="1"/>
            <p:nvPr/>
          </p:nvSpPr>
          <p:spPr>
            <a:xfrm>
              <a:off x="7444282" y="1850047"/>
              <a:ext cx="905858" cy="184666"/>
            </a:xfrm>
            <a:prstGeom prst="rect">
              <a:avLst/>
            </a:prstGeom>
            <a:noFill/>
          </p:spPr>
          <p:txBody>
            <a:bodyPr wrap="square" rtlCol="0">
              <a:spAutoFit/>
            </a:bodyPr>
            <a:lstStyle/>
            <a:p>
              <a:pPr algn="ctr"/>
              <a:r>
                <a:rPr kumimoji="1" lang="ja-JP" altLang="en-US" sz="600" b="1">
                  <a:solidFill>
                    <a:schemeClr val="bg1"/>
                  </a:solidFill>
                  <a:latin typeface="Meiryo" panose="020B0604030504040204" pitchFamily="34" charset="-128"/>
                  <a:ea typeface="Meiryo" panose="020B0604030504040204" pitchFamily="34" charset="-128"/>
                  <a:cs typeface="Meiryo" charset="-128"/>
                </a:rPr>
                <a:t>インフラ</a:t>
              </a:r>
              <a:endParaRPr kumimoji="1" lang="ja-JP" altLang="en-US" sz="600" b="1" dirty="0">
                <a:solidFill>
                  <a:schemeClr val="bg1"/>
                </a:solidFill>
                <a:latin typeface="Meiryo" panose="020B0604030504040204" pitchFamily="34" charset="-128"/>
                <a:ea typeface="Meiryo" panose="020B0604030504040204" pitchFamily="34" charset="-128"/>
                <a:cs typeface="Meiryo" charset="-128"/>
              </a:endParaRPr>
            </a:p>
          </p:txBody>
        </p:sp>
      </p:grpSp>
      <p:sp>
        <p:nvSpPr>
          <p:cNvPr id="21" name="左矢印 20">
            <a:extLst>
              <a:ext uri="{FF2B5EF4-FFF2-40B4-BE49-F238E27FC236}">
                <a16:creationId xmlns:a16="http://schemas.microsoft.com/office/drawing/2014/main" id="{E63D098B-F6DB-5844-925E-0BB04147B8E5}"/>
              </a:ext>
            </a:extLst>
          </p:cNvPr>
          <p:cNvSpPr/>
          <p:nvPr/>
        </p:nvSpPr>
        <p:spPr>
          <a:xfrm>
            <a:off x="6048186" y="1313387"/>
            <a:ext cx="199836" cy="477980"/>
          </a:xfrm>
          <a:prstGeom prst="lef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a:extLst>
              <a:ext uri="{FF2B5EF4-FFF2-40B4-BE49-F238E27FC236}">
                <a16:creationId xmlns:a16="http://schemas.microsoft.com/office/drawing/2014/main" id="{7942121C-E811-294E-85B9-76594EF9B52B}"/>
              </a:ext>
            </a:extLst>
          </p:cNvPr>
          <p:cNvSpPr txBox="1"/>
          <p:nvPr/>
        </p:nvSpPr>
        <p:spPr>
          <a:xfrm>
            <a:off x="2672924" y="3112455"/>
            <a:ext cx="3773790" cy="800219"/>
          </a:xfrm>
          <a:prstGeom prst="rect">
            <a:avLst/>
          </a:prstGeom>
          <a:noFill/>
        </p:spPr>
        <p:txBody>
          <a:bodyPr wrap="none" rtlCol="0">
            <a:spAutoFit/>
          </a:bodyPr>
          <a:lstStyle/>
          <a:p>
            <a:r>
              <a:rPr kumimoji="1" lang="ja-JP" altLang="en-US" sz="3200">
                <a:solidFill>
                  <a:srgbClr val="0432FF"/>
                </a:solidFill>
                <a:latin typeface="Meiryo" panose="020B0604030504040204" pitchFamily="34" charset="-128"/>
                <a:ea typeface="Meiryo" panose="020B0604030504040204" pitchFamily="34" charset="-128"/>
              </a:rPr>
              <a:t>クラウド（</a:t>
            </a:r>
            <a:r>
              <a:rPr kumimoji="1" lang="en-US" altLang="ja-JP" sz="3200" dirty="0">
                <a:solidFill>
                  <a:srgbClr val="0432FF"/>
                </a:solidFill>
                <a:latin typeface="Meiryo" panose="020B0604030504040204" pitchFamily="34" charset="-128"/>
                <a:ea typeface="Meiryo" panose="020B0604030504040204" pitchFamily="34" charset="-128"/>
              </a:rPr>
              <a:t>Cloud</a:t>
            </a:r>
            <a:r>
              <a:rPr kumimoji="1" lang="ja-JP" altLang="en-US" sz="3200">
                <a:solidFill>
                  <a:srgbClr val="0432FF"/>
                </a:solidFill>
                <a:latin typeface="Meiryo" panose="020B0604030504040204" pitchFamily="34" charset="-128"/>
                <a:ea typeface="Meiryo" panose="020B0604030504040204" pitchFamily="34" charset="-128"/>
              </a:rPr>
              <a:t>）</a:t>
            </a:r>
            <a:endParaRPr kumimoji="1" lang="en-US" altLang="ja-JP" sz="3200" dirty="0">
              <a:solidFill>
                <a:srgbClr val="0432FF"/>
              </a:solidFill>
              <a:latin typeface="Meiryo" panose="020B0604030504040204" pitchFamily="34" charset="-128"/>
              <a:ea typeface="Meiryo" panose="020B0604030504040204" pitchFamily="34" charset="-128"/>
            </a:endParaRPr>
          </a:p>
          <a:p>
            <a:r>
              <a:rPr kumimoji="1" lang="ja-JP" altLang="en-US" sz="1400">
                <a:solidFill>
                  <a:srgbClr val="0432FF"/>
                </a:solidFill>
                <a:latin typeface="Meiryo" panose="020B0604030504040204" pitchFamily="34" charset="-128"/>
                <a:ea typeface="Meiryo" panose="020B0604030504040204" pitchFamily="34" charset="-128"/>
              </a:rPr>
              <a:t>＝ネットワークあるいは</a:t>
            </a:r>
            <a:r>
              <a:rPr lang="ja-JP" altLang="en-US" sz="1400">
                <a:solidFill>
                  <a:srgbClr val="0432FF"/>
                </a:solidFill>
                <a:latin typeface="Meiryo" panose="020B0604030504040204" pitchFamily="34" charset="-128"/>
                <a:ea typeface="Meiryo" panose="020B0604030504040204" pitchFamily="34" charset="-128"/>
              </a:rPr>
              <a:t>インターネット</a:t>
            </a:r>
            <a:endParaRPr kumimoji="1" lang="en-US" altLang="ja-JP" sz="1400" dirty="0">
              <a:solidFill>
                <a:srgbClr val="0432FF"/>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FD554E3B-6253-1A4B-BBCB-5A9593B6CECE}"/>
              </a:ext>
            </a:extLst>
          </p:cNvPr>
          <p:cNvSpPr txBox="1"/>
          <p:nvPr/>
        </p:nvSpPr>
        <p:spPr>
          <a:xfrm>
            <a:off x="3659396" y="5985927"/>
            <a:ext cx="4339650" cy="461665"/>
          </a:xfrm>
          <a:prstGeom prst="rect">
            <a:avLst/>
          </a:prstGeom>
          <a:noFill/>
        </p:spPr>
        <p:txBody>
          <a:bodyPr wrap="none" rtlCol="0">
            <a:spAutoFit/>
          </a:bodyPr>
          <a:lstStyle/>
          <a:p>
            <a:r>
              <a:rPr kumimoji="1" lang="ja-JP" altLang="en-US" sz="1200">
                <a:solidFill>
                  <a:srgbClr val="0432FF"/>
                </a:solidFill>
                <a:latin typeface="Meiryo" panose="020B0604030504040204" pitchFamily="34" charset="-128"/>
                <a:ea typeface="Meiryo" panose="020B0604030504040204" pitchFamily="34" charset="-128"/>
              </a:rPr>
              <a:t>ネットワークの向こう側にあるコンピュータ（サーバー）を</a:t>
            </a:r>
            <a:endParaRPr kumimoji="1" lang="en-US" altLang="ja-JP" sz="1200" dirty="0">
              <a:solidFill>
                <a:srgbClr val="0432FF"/>
              </a:solidFill>
              <a:latin typeface="Meiryo" panose="020B0604030504040204" pitchFamily="34" charset="-128"/>
              <a:ea typeface="Meiryo" panose="020B0604030504040204" pitchFamily="34" charset="-128"/>
            </a:endParaRPr>
          </a:p>
          <a:p>
            <a:r>
              <a:rPr kumimoji="1" lang="ja-JP" altLang="en-US" sz="1200">
                <a:solidFill>
                  <a:srgbClr val="0432FF"/>
                </a:solidFill>
                <a:latin typeface="Meiryo" panose="020B0604030504040204" pitchFamily="34" charset="-128"/>
                <a:ea typeface="Meiryo" panose="020B0604030504040204" pitchFamily="34" charset="-128"/>
              </a:rPr>
              <a:t>ネットワークを介して使う仕組み</a:t>
            </a:r>
          </a:p>
        </p:txBody>
      </p:sp>
      <p:sp>
        <p:nvSpPr>
          <p:cNvPr id="24" name="テキスト ボックス 23">
            <a:extLst>
              <a:ext uri="{FF2B5EF4-FFF2-40B4-BE49-F238E27FC236}">
                <a16:creationId xmlns:a16="http://schemas.microsoft.com/office/drawing/2014/main" id="{6D013371-EBD1-144C-8432-5434723FBC80}"/>
              </a:ext>
            </a:extLst>
          </p:cNvPr>
          <p:cNvSpPr txBox="1"/>
          <p:nvPr/>
        </p:nvSpPr>
        <p:spPr>
          <a:xfrm>
            <a:off x="997792" y="5937118"/>
            <a:ext cx="2698175" cy="553998"/>
          </a:xfrm>
          <a:prstGeom prst="rect">
            <a:avLst/>
          </a:prstGeom>
          <a:noFill/>
        </p:spPr>
        <p:txBody>
          <a:bodyPr wrap="none" rtlCol="0">
            <a:spAutoFit/>
          </a:bodyPr>
          <a:lstStyle/>
          <a:p>
            <a:r>
              <a:rPr kumimoji="1" lang="ja-JP" altLang="en-US" sz="1400" b="1">
                <a:solidFill>
                  <a:srgbClr val="0432FF"/>
                </a:solidFill>
                <a:latin typeface="Meiryo" panose="020B0604030504040204" pitchFamily="34" charset="-128"/>
                <a:ea typeface="Meiryo" panose="020B0604030504040204" pitchFamily="34" charset="-128"/>
              </a:rPr>
              <a:t>クラウド・コンピューティング</a:t>
            </a:r>
            <a:endParaRPr kumimoji="1" lang="en-US" altLang="ja-JP" sz="1400" b="1" dirty="0">
              <a:solidFill>
                <a:srgbClr val="0432FF"/>
              </a:solidFill>
              <a:latin typeface="Meiryo" panose="020B0604030504040204" pitchFamily="34" charset="-128"/>
              <a:ea typeface="Meiryo" panose="020B0604030504040204" pitchFamily="34" charset="-128"/>
            </a:endParaRPr>
          </a:p>
          <a:p>
            <a:pPr algn="r"/>
            <a:r>
              <a:rPr lang="en-US" altLang="ja-JP" sz="1600" dirty="0">
                <a:solidFill>
                  <a:srgbClr val="0432FF"/>
                </a:solidFill>
                <a:latin typeface="Meiryo" panose="020B0604030504040204" pitchFamily="34" charset="-128"/>
                <a:ea typeface="Meiryo" panose="020B0604030504040204" pitchFamily="34" charset="-128"/>
              </a:rPr>
              <a:t>Cloud Computing</a:t>
            </a:r>
            <a:endParaRPr kumimoji="1" lang="ja-JP" altLang="en-US" sz="1600">
              <a:solidFill>
                <a:srgbClr val="0432F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366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 name="タイトル 1"/>
          <p:cNvSpPr>
            <a:spLocks noGrp="1"/>
          </p:cNvSpPr>
          <p:nvPr>
            <p:ph type="title"/>
          </p:nvPr>
        </p:nvSpPr>
        <p:spPr>
          <a:xfrm>
            <a:off x="230400" y="266400"/>
            <a:ext cx="8686800" cy="416221"/>
          </a:xfrm>
        </p:spPr>
        <p:txBody>
          <a:bodyPr lIns="0" rIns="0"/>
          <a:lstStyle/>
          <a:p>
            <a:r>
              <a:rPr lang="ja-JP" altLang="en-US" sz="2700" dirty="0">
                <a:solidFill>
                  <a:schemeClr val="tx1">
                    <a:lumMod val="50000"/>
                    <a:lumOff val="50000"/>
                  </a:schemeClr>
                </a:solidFill>
                <a:latin typeface="メイリオ" panose="020B0604030504040204" pitchFamily="50" charset="-128"/>
                <a:ea typeface="メイリオ" panose="020B0604030504040204" pitchFamily="50" charset="-128"/>
              </a:rPr>
              <a:t>「自家発電モデル」から「発電所モデル」へ</a:t>
            </a:r>
            <a:endParaRPr kumimoji="1" lang="ja-JP" altLang="en-US" sz="2700" dirty="0">
              <a:latin typeface="メイリオ" panose="020B0604030504040204" pitchFamily="50" charset="-128"/>
              <a:ea typeface="メイリオ" panose="020B0604030504040204" pitchFamily="50" charset="-128"/>
            </a:endParaRPr>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sp>
        <p:nvSpPr>
          <p:cNvPr id="137" name="テキスト ボックス 136"/>
          <p:cNvSpPr txBox="1"/>
          <p:nvPr/>
        </p:nvSpPr>
        <p:spPr>
          <a:xfrm>
            <a:off x="726985" y="959686"/>
            <a:ext cx="2031325"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工場内・発電設備</a:t>
            </a:r>
          </a:p>
        </p:txBody>
      </p:sp>
      <p:sp>
        <p:nvSpPr>
          <p:cNvPr id="197" name="テキスト ボックス 196"/>
          <p:cNvSpPr txBox="1"/>
          <p:nvPr/>
        </p:nvSpPr>
        <p:spPr>
          <a:xfrm>
            <a:off x="716281" y="5821107"/>
            <a:ext cx="2094605" cy="400110"/>
          </a:xfrm>
          <a:prstGeom prst="rect">
            <a:avLst/>
          </a:prstGeom>
          <a:noFill/>
        </p:spPr>
        <p:txBody>
          <a:bodyPr wrap="square" lIns="0" rIns="0" rtlCol="0">
            <a:spAutoFit/>
          </a:bodyPr>
          <a:lstStyle/>
          <a:p>
            <a:pPr marL="171450" indent="-171450">
              <a:buFont typeface="Wingdings" charset="2"/>
              <a:buChar char="v"/>
            </a:pPr>
            <a:r>
              <a:rPr lang="ja-JP" altLang="en-US" sz="1000" dirty="0">
                <a:effectLst/>
                <a:latin typeface="メイリオ" panose="020B0604030504040204" pitchFamily="50" charset="-128"/>
                <a:ea typeface="メイリオ" panose="020B0604030504040204" pitchFamily="50" charset="-128"/>
              </a:rPr>
              <a:t>設備の運用・管理・保守は自前</a:t>
            </a:r>
          </a:p>
          <a:p>
            <a:pPr marL="171450" indent="-171450">
              <a:buFont typeface="Wingdings" charset="2"/>
              <a:buChar char="v"/>
            </a:pPr>
            <a:r>
              <a:rPr kumimoji="1" lang="ja-JP" altLang="en-US" sz="1000" dirty="0">
                <a:effectLst/>
                <a:latin typeface="メイリオ" panose="020B0604030504040204" pitchFamily="50" charset="-128"/>
                <a:ea typeface="メイリオ" panose="020B0604030504040204" pitchFamily="50" charset="-128"/>
              </a:rPr>
              <a:t>需要変動に柔軟性なし</a:t>
            </a: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latin typeface="メイリオ" panose="020B0604030504040204" pitchFamily="50" charset="-128"/>
                <a:ea typeface="メイリオ" panose="020B0604030504040204" pitchFamily="50" charset="-128"/>
              </a:rPr>
              <a:t>電力供給が不安定</a:t>
            </a:r>
          </a:p>
          <a:p>
            <a:pPr lvl="0" algn="ctr"/>
            <a:r>
              <a:rPr lang="ja-JP" altLang="en-US" sz="1200" dirty="0">
                <a:solidFill>
                  <a:prstClr val="black"/>
                </a:solidFill>
                <a:latin typeface="メイリオ" panose="020B0604030504040204" pitchFamily="50" charset="-128"/>
                <a:ea typeface="メイリオ" panose="020B0604030504040204" pitchFamily="50" charset="-128"/>
              </a:rPr>
              <a:t>自前で発電設備を所有</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3" name="テキスト ボックス 202"/>
          <p:cNvSpPr txBox="1"/>
          <p:nvPr/>
        </p:nvSpPr>
        <p:spPr>
          <a:xfrm>
            <a:off x="1019128" y="5338051"/>
            <a:ext cx="1569660"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工場内・設備</a:t>
            </a:r>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rPr>
              <a:t>電　力</a:t>
            </a: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3" name="テキスト ボックス 132"/>
            <p:cNvSpPr txBox="1"/>
            <p:nvPr/>
          </p:nvSpPr>
          <p:spPr>
            <a:xfrm>
              <a:off x="3560149" y="959686"/>
              <a:ext cx="2031325"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電力会社・発電所</a:t>
              </a:r>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大規模な発電設備</a:t>
              </a:r>
            </a:p>
            <a:p>
              <a:pPr algn="ctr"/>
              <a:r>
                <a:rPr lang="ja-JP" altLang="en-US" sz="1200" dirty="0">
                  <a:latin typeface="メイリオ" panose="020B0604030504040204" pitchFamily="50" charset="-128"/>
                  <a:ea typeface="メイリオ" panose="020B0604030504040204" pitchFamily="50" charset="-128"/>
                </a:rPr>
                <a:t>低料金で安定供給を実現</a:t>
              </a:r>
            </a:p>
          </p:txBody>
        </p:sp>
        <p:sp>
          <p:nvSpPr>
            <p:cNvPr id="199" name="テキスト ボックス 198"/>
            <p:cNvSpPr txBox="1"/>
            <p:nvPr/>
          </p:nvSpPr>
          <p:spPr>
            <a:xfrm>
              <a:off x="3524250" y="5821107"/>
              <a:ext cx="2247899" cy="400110"/>
            </a:xfrm>
            <a:prstGeom prst="rect">
              <a:avLst/>
            </a:prstGeom>
            <a:noFill/>
          </p:spPr>
          <p:txBody>
            <a:bodyPr wrap="square" lIns="0" rIns="0" rtlCol="0">
              <a:spAutoFit/>
            </a:bodyPr>
            <a:lstStyle/>
            <a:p>
              <a:pPr marL="171450" indent="-171450">
                <a:buFont typeface="Wingdings" charset="2"/>
                <a:buChar char="v"/>
              </a:pPr>
              <a:r>
                <a:rPr lang="ja-JP" altLang="en-US" sz="1000" dirty="0">
                  <a:latin typeface="メイリオ" panose="020B0604030504040204" pitchFamily="50" charset="-128"/>
                  <a:ea typeface="メイリオ" panose="020B0604030504040204" pitchFamily="50" charset="-128"/>
                </a:rPr>
                <a:t>設備の運用・管理・保守から解放</a:t>
              </a:r>
            </a:p>
            <a:p>
              <a:pPr marL="171450" indent="-171450">
                <a:buFont typeface="Wingdings" charset="2"/>
                <a:buChar char="v"/>
              </a:pPr>
              <a:r>
                <a:rPr lang="ja-JP" altLang="en-US" sz="1000" dirty="0">
                  <a:latin typeface="メイリオ" panose="020B0604030504040204" pitchFamily="50" charset="-128"/>
                  <a:ea typeface="メイリオ" panose="020B0604030504040204" pitchFamily="50" charset="-128"/>
                </a:rPr>
                <a:t>需要変動に柔軟に対応</a:t>
              </a:r>
              <a:endParaRPr kumimoji="1" lang="ja-JP" altLang="en-US" sz="1000" dirty="0">
                <a:latin typeface="メイリオ" panose="020B0604030504040204" pitchFamily="50" charset="-128"/>
                <a:ea typeface="メイリオ" panose="020B0604030504040204" pitchFamily="50" charset="-128"/>
              </a:endParaRPr>
            </a:p>
          </p:txBody>
        </p:sp>
        <p:sp>
          <p:nvSpPr>
            <p:cNvPr id="204" name="テキスト ボックス 203"/>
            <p:cNvSpPr txBox="1"/>
            <p:nvPr/>
          </p:nvSpPr>
          <p:spPr>
            <a:xfrm>
              <a:off x="3848518" y="5340845"/>
              <a:ext cx="1569660"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工場内・設備</a:t>
              </a:r>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送電網</a:t>
              </a:r>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テキスト ボックス 137"/>
            <p:cNvSpPr txBox="1"/>
            <p:nvPr/>
          </p:nvSpPr>
          <p:spPr>
            <a:xfrm>
              <a:off x="6484374" y="959686"/>
              <a:ext cx="1800494" cy="369332"/>
            </a:xfrm>
            <a:prstGeom prst="rect">
              <a:avLst/>
            </a:prstGeom>
            <a:noFill/>
          </p:spPr>
          <p:txBody>
            <a:bodyPr wrap="none" rtlCol="0">
              <a:spAutoFit/>
            </a:bodyPr>
            <a:lstStyle/>
            <a:p>
              <a:pPr algn="ctr"/>
              <a:r>
                <a:rPr lang="ja-JP" altLang="en-US" dirty="0">
                  <a:latin typeface="メイリオ" panose="020B0604030504040204" pitchFamily="50" charset="-128"/>
                  <a:ea typeface="メイリオ" panose="020B0604030504040204" pitchFamily="50" charset="-128"/>
                </a:rPr>
                <a:t>データセンター</a:t>
              </a:r>
              <a:endParaRPr kumimoji="1" lang="ja-JP" altLang="en-US" dirty="0">
                <a:latin typeface="メイリオ" panose="020B0604030504040204" pitchFamily="50" charset="-128"/>
                <a:ea typeface="メイリオ" panose="020B0604030504040204" pitchFamily="50" charset="-128"/>
              </a:endParaRPr>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大規模なシステム資源</a:t>
              </a:r>
            </a:p>
            <a:p>
              <a:pPr algn="ctr"/>
              <a:r>
                <a:rPr lang="ja-JP" altLang="en-US" sz="1200" dirty="0">
                  <a:latin typeface="メイリオ" panose="020B0604030504040204" pitchFamily="50" charset="-128"/>
                  <a:ea typeface="メイリオ" panose="020B0604030504040204" pitchFamily="50" charset="-128"/>
                </a:rPr>
                <a:t>低料金で安定供給を実現</a:t>
              </a:r>
            </a:p>
          </p:txBody>
        </p:sp>
        <p:sp>
          <p:nvSpPr>
            <p:cNvPr id="201" name="テキスト ボックス 200"/>
            <p:cNvSpPr txBox="1"/>
            <p:nvPr/>
          </p:nvSpPr>
          <p:spPr>
            <a:xfrm>
              <a:off x="6346092" y="5821107"/>
              <a:ext cx="2247899" cy="400110"/>
            </a:xfrm>
            <a:prstGeom prst="rect">
              <a:avLst/>
            </a:prstGeom>
            <a:noFill/>
          </p:spPr>
          <p:txBody>
            <a:bodyPr wrap="square" lIns="0" rIns="0" rtlCol="0">
              <a:spAutoFit/>
            </a:bodyPr>
            <a:lstStyle/>
            <a:p>
              <a:pPr marL="171450" indent="-171450">
                <a:buFont typeface="Wingdings" charset="2"/>
                <a:buChar char="v"/>
              </a:pPr>
              <a:r>
                <a:rPr lang="ja-JP" altLang="en-US" sz="1000" dirty="0">
                  <a:latin typeface="メイリオ" panose="020B0604030504040204" pitchFamily="50" charset="-128"/>
                  <a:ea typeface="メイリオ" panose="020B0604030504040204" pitchFamily="50" charset="-128"/>
                </a:rPr>
                <a:t>設備の運用・管理・保守から解放</a:t>
              </a:r>
            </a:p>
            <a:p>
              <a:pPr marL="171450" indent="-171450">
                <a:buFont typeface="Wingdings" charset="2"/>
                <a:buChar char="v"/>
              </a:pPr>
              <a:r>
                <a:rPr lang="ja-JP" altLang="en-US" sz="1000" dirty="0">
                  <a:latin typeface="メイリオ" panose="020B0604030504040204" pitchFamily="50" charset="-128"/>
                  <a:ea typeface="メイリオ" panose="020B0604030504040204" pitchFamily="50" charset="-128"/>
                </a:rPr>
                <a:t>需要変動に柔軟に対応</a:t>
              </a:r>
              <a:endParaRPr kumimoji="1" lang="ja-JP" altLang="en-US" sz="1000" dirty="0">
                <a:latin typeface="メイリオ" panose="020B0604030504040204" pitchFamily="50" charset="-128"/>
                <a:ea typeface="メイリオ" panose="020B0604030504040204" pitchFamily="50" charset="-128"/>
              </a:endParaRPr>
            </a:p>
          </p:txBody>
        </p:sp>
        <p:sp>
          <p:nvSpPr>
            <p:cNvPr id="205" name="テキスト ボックス 204"/>
            <p:cNvSpPr txBox="1"/>
            <p:nvPr/>
          </p:nvSpPr>
          <p:spPr>
            <a:xfrm>
              <a:off x="6346093" y="5340845"/>
              <a:ext cx="2102606" cy="369332"/>
            </a:xfrm>
            <a:prstGeom prst="rect">
              <a:avLst/>
            </a:prstGeom>
            <a:noFill/>
          </p:spPr>
          <p:txBody>
            <a:bodyPr wrap="square" lIns="0" rIns="0" rtlCol="0">
              <a:spAutoFit/>
            </a:bodyPr>
            <a:lstStyle/>
            <a:p>
              <a:pPr algn="ctr"/>
              <a:r>
                <a:rPr kumimoji="1" lang="ja-JP" altLang="en-US" dirty="0">
                  <a:latin typeface="メイリオ" panose="020B0604030504040204" pitchFamily="50" charset="-128"/>
                  <a:ea typeface="メイリオ" panose="020B0604030504040204" pitchFamily="50" charset="-128"/>
                </a:rPr>
                <a:t>システム・ユーザー</a:t>
              </a:r>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rPr>
                <a:t>データ</a:t>
              </a: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25" name="テキスト ボックス 224"/>
            <p:cNvSpPr txBox="1"/>
            <p:nvPr/>
          </p:nvSpPr>
          <p:spPr>
            <a:xfrm>
              <a:off x="6710971" y="3922296"/>
              <a:ext cx="1415772" cy="338554"/>
            </a:xfrm>
            <a:prstGeom prst="rect">
              <a:avLst/>
            </a:prstGeom>
            <a:noFill/>
          </p:spPr>
          <p:txBody>
            <a:bodyPr wrap="none" rtlCol="0">
              <a:spAutoFit/>
            </a:bodyPr>
            <a:lstStyle/>
            <a:p>
              <a:pPr algn="ctr"/>
              <a:r>
                <a:rPr lang="ja-JP" altLang="en-US" sz="1600">
                  <a:solidFill>
                    <a:schemeClr val="bg1"/>
                  </a:solidFill>
                  <a:latin typeface="メイリオ" panose="020B0604030504040204" pitchFamily="50" charset="-128"/>
                  <a:ea typeface="メイリオ" panose="020B0604030504040204" pitchFamily="50" charset="-128"/>
                </a:rPr>
                <a:t>ネットワーク</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grpSp>
    </p:spTree>
    <p:extLst>
      <p:ext uri="{BB962C8B-B14F-4D97-AF65-F5344CB8AC3E}">
        <p14:creationId xmlns:p14="http://schemas.microsoft.com/office/powerpoint/2010/main" val="37587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30400" y="266401"/>
            <a:ext cx="8686800" cy="416221"/>
          </a:xfrm>
        </p:spPr>
        <p:txBody>
          <a:bodyPr lIns="0" rIns="0"/>
          <a:lstStyle/>
          <a:p>
            <a:pPr eaLnBrk="1" hangingPunct="1"/>
            <a:r>
              <a:rPr lang="ja-JP" altLang="en-US" sz="2700" dirty="0">
                <a:solidFill>
                  <a:srgbClr val="7F7F7F"/>
                </a:solidFill>
                <a:latin typeface="メイリオ" panose="020B0604030504040204" pitchFamily="50" charset="-128"/>
                <a:ea typeface="メイリオ" panose="020B0604030504040204" pitchFamily="50" charset="-128"/>
              </a:rPr>
              <a:t>歴史的背景から考えるクラウドへの期待</a:t>
            </a:r>
            <a:endParaRPr lang="en-US" altLang="ja-JP" sz="2700" dirty="0">
              <a:solidFill>
                <a:srgbClr val="7F7F7F"/>
              </a:solidFill>
              <a:latin typeface="メイリオ" panose="020B0604030504040204" pitchFamily="50" charset="-128"/>
              <a:ea typeface="メイリオ" panose="020B0604030504040204" pitchFamily="50"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メイリオ" panose="020B0604030504040204" pitchFamily="50" charset="-128"/>
                <a:ea typeface="メイリオ" panose="020B0604030504040204"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latin typeface="メイリオ" panose="020B0604030504040204" pitchFamily="50" charset="-128"/>
                  <a:ea typeface="メイリオ" panose="020B0604030504040204" pitchFamily="50" charset="-128"/>
                </a:rPr>
                <a:t>UNIX</a:t>
              </a:r>
              <a:r>
                <a:rPr lang="ja-JP" altLang="en-US" sz="1400" dirty="0">
                  <a:solidFill>
                    <a:srgbClr val="FFFFFF"/>
                  </a:solidFill>
                  <a:latin typeface="メイリオ" panose="020B0604030504040204" pitchFamily="50" charset="-128"/>
                  <a:ea typeface="メイリオ" panose="020B0604030504040204" pitchFamily="50" charset="-128"/>
                </a:rPr>
                <a:t>サーバー</a:t>
              </a: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400" dirty="0">
                  <a:solidFill>
                    <a:srgbClr val="FFFFFF"/>
                  </a:solidFill>
                  <a:latin typeface="メイリオ" panose="020B0604030504040204" pitchFamily="50" charset="-128"/>
                  <a:ea typeface="メイリオ" panose="020B0604030504040204" pitchFamily="50" charset="-128"/>
                </a:rPr>
                <a:t>PC</a:t>
              </a:r>
              <a:endParaRPr lang="ja-JP" altLang="en-US" sz="1400" dirty="0">
                <a:solidFill>
                  <a:srgbClr val="FFFFFF"/>
                </a:solidFill>
                <a:latin typeface="メイリオ" panose="020B0604030504040204" pitchFamily="50" charset="-128"/>
                <a:ea typeface="メイリオ" panose="020B0604030504040204" pitchFamily="50" charset="-128"/>
              </a:endParaRP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400" dirty="0">
                  <a:solidFill>
                    <a:srgbClr val="FFFFFF"/>
                  </a:solidFill>
                  <a:latin typeface="メイリオ" panose="020B0604030504040204" pitchFamily="50" charset="-128"/>
                  <a:ea typeface="メイリオ" panose="020B0604030504040204" pitchFamily="50" charset="-128"/>
                </a:rPr>
                <a:t>PC</a:t>
              </a:r>
              <a:r>
                <a:rPr lang="ja-JP" altLang="en-US" sz="1400" dirty="0">
                  <a:solidFill>
                    <a:srgbClr val="FFFFFF"/>
                  </a:solidFill>
                  <a:latin typeface="メイリオ" panose="020B0604030504040204" pitchFamily="50" charset="-128"/>
                  <a:ea typeface="メイリオ" panose="020B0604030504040204" pitchFamily="50" charset="-128"/>
                </a:rPr>
                <a:t>サーバー</a:t>
              </a: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a:solidFill>
                    <a:schemeClr val="bg1"/>
                  </a:solidFill>
                  <a:latin typeface="メイリオ" panose="020B0604030504040204" pitchFamily="50" charset="-128"/>
                  <a:ea typeface="メイリオ" panose="020B0604030504040204" pitchFamily="50" charset="-128"/>
                </a:rPr>
                <a:t>Intel </a:t>
              </a:r>
            </a:p>
            <a:p>
              <a:pPr algn="ctr"/>
              <a:r>
                <a:rPr lang="ja-JP" altLang="en-US" sz="1000" dirty="0">
                  <a:solidFill>
                    <a:schemeClr val="bg1"/>
                  </a:solidFill>
                  <a:latin typeface="メイリオ" panose="020B0604030504040204" pitchFamily="50" charset="-128"/>
                  <a:ea typeface="メイリオ" panose="020B0604030504040204" pitchFamily="50" charset="-128"/>
                </a:rPr>
                <a:t>アーキテクチャ</a:t>
              </a: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latin typeface="メイリオ" panose="020B0604030504040204" pitchFamily="50" charset="-128"/>
                  <a:ea typeface="メイリオ" panose="020B0604030504040204" pitchFamily="50" charset="-128"/>
                </a:rPr>
                <a:t>汎用機</a:t>
              </a:r>
            </a:p>
            <a:p>
              <a:pPr algn="ctr">
                <a:spcBef>
                  <a:spcPts val="0"/>
                </a:spcBef>
              </a:pPr>
              <a:r>
                <a:rPr lang="ja-JP" altLang="en-US" sz="1200" dirty="0">
                  <a:solidFill>
                    <a:srgbClr val="FFFFFF"/>
                  </a:solidFill>
                  <a:latin typeface="メイリオ" panose="020B0604030504040204" pitchFamily="50" charset="-128"/>
                  <a:ea typeface="メイリオ" panose="020B0604030504040204"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846480" cy="4186619"/>
            <a:chOff x="1498991" y="1320914"/>
            <a:chExt cx="184648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a:solidFill>
                  <a:srgbClr val="FFFFFF"/>
                </a:solidFill>
                <a:latin typeface="メイリオ" panose="020B0604030504040204" pitchFamily="50" charset="-128"/>
                <a:ea typeface="メイリオ" panose="020B0604030504040204" pitchFamily="50" charset="-128"/>
              </a:endParaRPr>
            </a:p>
            <a:p>
              <a:pPr algn="ctr">
                <a:spcBef>
                  <a:spcPts val="0"/>
                </a:spcBef>
              </a:pPr>
              <a:endParaRPr lang="en-US" altLang="ja-JP" sz="1200" dirty="0">
                <a:solidFill>
                  <a:srgbClr val="FFFFFF"/>
                </a:solidFill>
                <a:latin typeface="メイリオ" panose="020B0604030504040204" pitchFamily="50" charset="-128"/>
                <a:ea typeface="メイリオ" panose="020B0604030504040204" pitchFamily="50" charset="-128"/>
              </a:endParaRPr>
            </a:p>
            <a:p>
              <a:pPr algn="ctr">
                <a:spcBef>
                  <a:spcPts val="0"/>
                </a:spcBef>
              </a:pPr>
              <a:r>
                <a:rPr lang="en-US" altLang="ja-JP" sz="1100" dirty="0">
                  <a:solidFill>
                    <a:srgbClr val="FFFFFF"/>
                  </a:solidFill>
                  <a:latin typeface="メイリオ" panose="020B0604030504040204" pitchFamily="50" charset="-128"/>
                  <a:ea typeface="メイリオ" panose="020B0604030504040204" pitchFamily="50" charset="-128"/>
                </a:rPr>
                <a:t>IBM System/360</a:t>
              </a:r>
              <a:endParaRPr lang="ja-JP" altLang="en-US" sz="1100" dirty="0">
                <a:solidFill>
                  <a:srgbClr val="FFFFFF"/>
                </a:solidFill>
                <a:latin typeface="メイリオ" panose="020B0604030504040204" pitchFamily="50" charset="-128"/>
                <a:ea typeface="メイリオ" panose="020B0604030504040204"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a:solidFill>
                    <a:srgbClr val="FFFFFF"/>
                  </a:solidFill>
                  <a:latin typeface="メイリオ" panose="020B0604030504040204" pitchFamily="50" charset="-128"/>
                  <a:ea typeface="メイリオ" panose="020B0604030504040204" pitchFamily="50" charset="-128"/>
                </a:rPr>
                <a:t>IBM System/360</a:t>
              </a:r>
            </a:p>
            <a:p>
              <a:pPr algn="ctr"/>
              <a:r>
                <a:rPr lang="ja-JP" altLang="en-US" sz="1000" dirty="0">
                  <a:solidFill>
                    <a:srgbClr val="FFFFFF"/>
                  </a:solidFill>
                  <a:latin typeface="メイリオ" panose="020B0604030504040204" pitchFamily="50" charset="-128"/>
                  <a:ea typeface="メイリオ" panose="020B0604030504040204" pitchFamily="50" charset="-128"/>
                </a:rPr>
                <a:t>アーキテクチャ</a:t>
              </a:r>
            </a:p>
          </p:txBody>
        </p:sp>
        <p:sp>
          <p:nvSpPr>
            <p:cNvPr id="23610" name="Text Box 20"/>
            <p:cNvSpPr txBox="1">
              <a:spLocks noChangeArrowheads="1"/>
            </p:cNvSpPr>
            <p:nvPr/>
          </p:nvSpPr>
          <p:spPr bwMode="auto">
            <a:xfrm>
              <a:off x="1878403" y="1320914"/>
              <a:ext cx="1467068" cy="400110"/>
            </a:xfrm>
            <a:prstGeom prst="rect">
              <a:avLst/>
            </a:prstGeom>
            <a:noFill/>
            <a:ln w="9525">
              <a:noFill/>
              <a:miter lim="800000"/>
              <a:headEnd/>
              <a:tailEnd/>
            </a:ln>
          </p:spPr>
          <p:txBody>
            <a:bodyPr wrap="none">
              <a:spAutoFit/>
            </a:bodyPr>
            <a:lstStyle/>
            <a:p>
              <a:r>
                <a:rPr lang="ja-JP" altLang="en-US" sz="2000" dirty="0">
                  <a:solidFill>
                    <a:srgbClr val="0000FF"/>
                  </a:solidFill>
                  <a:latin typeface="メイリオ" panose="020B0604030504040204" pitchFamily="50" charset="-128"/>
                  <a:ea typeface="メイリオ" panose="020B0604030504040204"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latin typeface="メイリオ" panose="020B0604030504040204" pitchFamily="50" charset="-128"/>
                  <a:ea typeface="メイリオ" panose="020B0604030504040204" pitchFamily="50" charset="-128"/>
                </a:rPr>
                <a:t>汎用機</a:t>
              </a:r>
            </a:p>
            <a:p>
              <a:pPr algn="ctr">
                <a:spcBef>
                  <a:spcPts val="0"/>
                </a:spcBef>
              </a:pPr>
              <a:r>
                <a:rPr lang="ja-JP" altLang="en-US" sz="1200" dirty="0">
                  <a:solidFill>
                    <a:srgbClr val="FFFFFF"/>
                  </a:solidFill>
                  <a:latin typeface="メイリオ" panose="020B0604030504040204" pitchFamily="50" charset="-128"/>
                  <a:ea typeface="メイリオ" panose="020B0604030504040204"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71946" cy="4491419"/>
            <a:chOff x="3154700" y="1320914"/>
            <a:chExt cx="1971946"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400" dirty="0">
                  <a:solidFill>
                    <a:srgbClr val="FFFFFF"/>
                  </a:solidFill>
                  <a:latin typeface="メイリオ" panose="020B0604030504040204" pitchFamily="50" charset="-128"/>
                  <a:ea typeface="メイリオ" panose="020B0604030504040204" pitchFamily="50" charset="-128"/>
                </a:rPr>
                <a:t>PC</a:t>
              </a:r>
              <a:endParaRPr lang="ja-JP" altLang="en-US" sz="1400" dirty="0">
                <a:solidFill>
                  <a:srgbClr val="FFFFFF"/>
                </a:solidFill>
                <a:latin typeface="メイリオ" panose="020B0604030504040204" pitchFamily="50" charset="-128"/>
                <a:ea typeface="メイリオ" panose="020B0604030504040204" pitchFamily="50" charset="-128"/>
              </a:endParaRPr>
            </a:p>
          </p:txBody>
        </p:sp>
        <p:sp>
          <p:nvSpPr>
            <p:cNvPr id="23608" name="Text Box 36"/>
            <p:cNvSpPr txBox="1">
              <a:spLocks noChangeArrowheads="1"/>
            </p:cNvSpPr>
            <p:nvPr/>
          </p:nvSpPr>
          <p:spPr bwMode="auto">
            <a:xfrm>
              <a:off x="3659578" y="1320914"/>
              <a:ext cx="1467068" cy="400110"/>
            </a:xfrm>
            <a:prstGeom prst="rect">
              <a:avLst/>
            </a:prstGeom>
            <a:noFill/>
            <a:ln w="9525">
              <a:noFill/>
              <a:miter lim="800000"/>
              <a:headEnd/>
              <a:tailEnd/>
            </a:ln>
          </p:spPr>
          <p:txBody>
            <a:bodyPr wrap="none">
              <a:spAutoFit/>
            </a:bodyPr>
            <a:lstStyle/>
            <a:p>
              <a:r>
                <a:rPr lang="ja-JP" altLang="en-US" sz="2000" dirty="0">
                  <a:solidFill>
                    <a:srgbClr val="0000FF"/>
                  </a:solidFill>
                  <a:latin typeface="メイリオ" panose="020B0604030504040204" pitchFamily="50" charset="-128"/>
                  <a:ea typeface="メイリオ" panose="020B0604030504040204"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メイリオ" panose="020B0604030504040204" pitchFamily="50" charset="-128"/>
                <a:ea typeface="メイリオ" panose="020B0604030504040204"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ミニコン</a:t>
              </a: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latin typeface="メイリオ" panose="020B0604030504040204" pitchFamily="50" charset="-128"/>
                  <a:ea typeface="メイリオ" panose="020B0604030504040204" pitchFamily="50" charset="-128"/>
                </a:rPr>
                <a:t>オフコン</a:t>
              </a: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latin typeface="メイリオ" panose="020B0604030504040204" pitchFamily="50" charset="-128"/>
                  <a:ea typeface="メイリオ" panose="020B0604030504040204" pitchFamily="50" charset="-128"/>
                </a:rPr>
                <a:t>エンジニアリング</a:t>
              </a:r>
            </a:p>
            <a:p>
              <a:pPr algn="ctr">
                <a:spcBef>
                  <a:spcPts val="0"/>
                </a:spcBef>
              </a:pPr>
              <a:r>
                <a:rPr lang="ja-JP" altLang="en-US" sz="1100" dirty="0">
                  <a:solidFill>
                    <a:srgbClr val="FFFFFF"/>
                  </a:solidFill>
                  <a:latin typeface="メイリオ" panose="020B0604030504040204" pitchFamily="50" charset="-128"/>
                  <a:ea typeface="メイリオ" panose="020B0604030504040204"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latin typeface="メイリオ" panose="020B0604030504040204" pitchFamily="50" charset="-128"/>
                  <a:ea typeface="メイリオ" panose="020B0604030504040204" pitchFamily="50" charset="-128"/>
                </a:rPr>
                <a:t>汎用機</a:t>
              </a:r>
            </a:p>
            <a:p>
              <a:pPr algn="ctr">
                <a:spcBef>
                  <a:spcPts val="0"/>
                </a:spcBef>
              </a:pPr>
              <a:r>
                <a:rPr lang="ja-JP" altLang="en-US" sz="1200" dirty="0">
                  <a:solidFill>
                    <a:srgbClr val="FFFFFF"/>
                  </a:solidFill>
                  <a:latin typeface="メイリオ" panose="020B0604030504040204" pitchFamily="50" charset="-128"/>
                  <a:ea typeface="メイリオ" panose="020B0604030504040204"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a:solidFill>
                    <a:srgbClr val="FFFFFF"/>
                  </a:solidFill>
                  <a:latin typeface="メイリオ" panose="020B0604030504040204" pitchFamily="50" charset="-128"/>
                  <a:ea typeface="メイリオ" panose="020B0604030504040204" pitchFamily="50" charset="-128"/>
                </a:rPr>
                <a:t>ダウンサイジング</a:t>
              </a:r>
              <a:endParaRPr lang="en-US" altLang="ja-JP" sz="1000" dirty="0">
                <a:solidFill>
                  <a:srgbClr val="FFFFFF"/>
                </a:solidFill>
                <a:latin typeface="メイリオ" panose="020B0604030504040204" pitchFamily="50" charset="-128"/>
                <a:ea typeface="メイリオ" panose="020B0604030504040204" pitchFamily="50" charset="-128"/>
              </a:endParaRPr>
            </a:p>
            <a:p>
              <a:pPr algn="ctr"/>
              <a:r>
                <a:rPr lang="ja-JP" altLang="en-US" sz="1000" dirty="0">
                  <a:solidFill>
                    <a:srgbClr val="FFFFFF"/>
                  </a:solidFill>
                  <a:latin typeface="メイリオ" panose="020B0604030504040204" pitchFamily="50" charset="-128"/>
                  <a:ea typeface="メイリオ" panose="020B0604030504040204" pitchFamily="50" charset="-128"/>
                </a:rPr>
                <a:t>マルチベンダー</a:t>
              </a: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メイリオ" panose="020B0604030504040204" pitchFamily="50" charset="-128"/>
                <a:ea typeface="メイリオ" panose="020B0604030504040204" pitchFamily="50" charset="-128"/>
              </a:endParaRPr>
            </a:p>
          </p:txBody>
        </p:sp>
      </p:grpSp>
      <p:grpSp>
        <p:nvGrpSpPr>
          <p:cNvPr id="9" name="図形グループ 8"/>
          <p:cNvGrpSpPr/>
          <p:nvPr/>
        </p:nvGrpSpPr>
        <p:grpSpPr>
          <a:xfrm>
            <a:off x="6948770" y="1320914"/>
            <a:ext cx="2008241" cy="4491419"/>
            <a:chOff x="6948770" y="1320914"/>
            <a:chExt cx="2008241"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panose="020B0604030504040204" pitchFamily="50" charset="-128"/>
                <a:ea typeface="メイリオ" panose="020B0604030504040204" pitchFamily="50" charset="-128"/>
                <a:cs typeface="ＭＳ Ｐゴシック"/>
              </a:endParaRPr>
            </a:p>
          </p:txBody>
        </p:sp>
        <p:sp>
          <p:nvSpPr>
            <p:cNvPr id="23581" name="Text Box 48"/>
            <p:cNvSpPr txBox="1">
              <a:spLocks noChangeArrowheads="1"/>
            </p:cNvSpPr>
            <p:nvPr/>
          </p:nvSpPr>
          <p:spPr bwMode="auto">
            <a:xfrm>
              <a:off x="7489943" y="1320914"/>
              <a:ext cx="1467068" cy="400110"/>
            </a:xfrm>
            <a:prstGeom prst="rect">
              <a:avLst/>
            </a:prstGeom>
            <a:noFill/>
            <a:ln w="9525">
              <a:noFill/>
              <a:miter lim="800000"/>
              <a:headEnd/>
              <a:tailEnd/>
            </a:ln>
          </p:spPr>
          <p:txBody>
            <a:bodyPr wrap="none">
              <a:spAutoFit/>
            </a:bodyPr>
            <a:lstStyle/>
            <a:p>
              <a:r>
                <a:rPr lang="ja-JP" altLang="en-US" sz="2000" dirty="0">
                  <a:solidFill>
                    <a:srgbClr val="0000FF"/>
                  </a:solidFill>
                  <a:latin typeface="メイリオ" panose="020B0604030504040204" pitchFamily="50" charset="-128"/>
                  <a:ea typeface="メイリオ" panose="020B0604030504040204"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a:solidFill>
                    <a:srgbClr val="FFFFFF"/>
                  </a:solidFill>
                  <a:latin typeface="メイリオ" panose="020B0604030504040204" pitchFamily="50" charset="-128"/>
                  <a:ea typeface="メイリオ" panose="020B0604030504040204" pitchFamily="50" charset="-128"/>
                  <a:cs typeface="Arial"/>
                </a:rPr>
                <a:t>PC+</a:t>
              </a:r>
              <a:r>
                <a:rPr lang="ja-JP" altLang="en-US" sz="1200" dirty="0">
                  <a:solidFill>
                    <a:srgbClr val="FFFFFF"/>
                  </a:solidFill>
                  <a:latin typeface="メイリオ" panose="020B0604030504040204" pitchFamily="50" charset="-128"/>
                  <a:ea typeface="メイリオ" panose="020B0604030504040204" pitchFamily="50" charset="-128"/>
                  <a:cs typeface="Arial"/>
                </a:rPr>
                <a:t>モバイル</a:t>
              </a:r>
              <a:r>
                <a:rPr lang="en-US" altLang="ja-JP" sz="1200" dirty="0">
                  <a:solidFill>
                    <a:srgbClr val="FFFFFF"/>
                  </a:solidFill>
                  <a:latin typeface="メイリオ" panose="020B0604030504040204" pitchFamily="50" charset="-128"/>
                  <a:ea typeface="メイリオ" panose="020B0604030504040204" pitchFamily="50" charset="-128"/>
                  <a:cs typeface="Arial"/>
                </a:rPr>
                <a:t>+</a:t>
              </a:r>
              <a:r>
                <a:rPr lang="en-US" altLang="ja-JP" sz="1200" dirty="0" err="1">
                  <a:solidFill>
                    <a:srgbClr val="FFFFFF"/>
                  </a:solidFill>
                  <a:latin typeface="メイリオ" panose="020B0604030504040204" pitchFamily="50" charset="-128"/>
                  <a:ea typeface="メイリオ" panose="020B0604030504040204" pitchFamily="50" charset="-128"/>
                  <a:cs typeface="Arial"/>
                </a:rPr>
                <a:t>IoT</a:t>
              </a:r>
              <a:endParaRPr lang="en-US" altLang="ja-JP" sz="800" dirty="0">
                <a:solidFill>
                  <a:srgbClr val="FFFFFF"/>
                </a:solidFill>
                <a:latin typeface="メイリオ" panose="020B0604030504040204" pitchFamily="50" charset="-128"/>
                <a:ea typeface="メイリオ" panose="020B0604030504040204"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latin typeface="メイリオ" panose="020B0604030504040204" pitchFamily="50" charset="-128"/>
                  <a:ea typeface="メイリオ" panose="020B0604030504040204" pitchFamily="50" charset="-128"/>
                </a:rPr>
                <a:t>汎用機</a:t>
              </a:r>
            </a:p>
            <a:p>
              <a:pPr algn="ctr">
                <a:spcBef>
                  <a:spcPts val="0"/>
                </a:spcBef>
              </a:pPr>
              <a:r>
                <a:rPr lang="ja-JP" altLang="en-US" sz="1200" dirty="0">
                  <a:solidFill>
                    <a:srgbClr val="FFFFFF"/>
                  </a:solidFill>
                  <a:latin typeface="メイリオ" panose="020B0604030504040204" pitchFamily="50" charset="-128"/>
                  <a:ea typeface="メイリオ" panose="020B0604030504040204"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200" dirty="0">
                  <a:solidFill>
                    <a:srgbClr val="FFFFFF"/>
                  </a:solidFill>
                  <a:latin typeface="メイリオ" panose="020B0604030504040204" pitchFamily="50" charset="-128"/>
                  <a:ea typeface="メイリオ" panose="020B0604030504040204" pitchFamily="50" charset="-128"/>
                </a:rPr>
                <a:t>PC</a:t>
              </a:r>
              <a:r>
                <a:rPr lang="ja-JP" altLang="en-US" sz="1200" dirty="0">
                  <a:solidFill>
                    <a:srgbClr val="FFFFFF"/>
                  </a:solidFill>
                  <a:latin typeface="メイリオ" panose="020B0604030504040204" pitchFamily="50" charset="-128"/>
                  <a:ea typeface="メイリオ" panose="020B0604030504040204" pitchFamily="50" charset="-128"/>
                </a:rPr>
                <a:t>サーバー</a:t>
              </a: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200" dirty="0">
                  <a:solidFill>
                    <a:srgbClr val="FFFFFF"/>
                  </a:solidFill>
                  <a:latin typeface="メイリオ" panose="020B0604030504040204" pitchFamily="50" charset="-128"/>
                  <a:ea typeface="メイリオ" panose="020B0604030504040204" pitchFamily="50" charset="-128"/>
                </a:rPr>
                <a:t>PC</a:t>
              </a:r>
              <a:r>
                <a:rPr lang="ja-JP" altLang="en-US" sz="1200" dirty="0">
                  <a:solidFill>
                    <a:srgbClr val="FFFFFF"/>
                  </a:solidFill>
                  <a:latin typeface="メイリオ" panose="020B0604030504040204" pitchFamily="50" charset="-128"/>
                  <a:ea typeface="メイリオ" panose="020B0604030504040204" pitchFamily="50" charset="-128"/>
                </a:rPr>
                <a:t>サーバー</a:t>
              </a: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200" dirty="0">
                  <a:solidFill>
                    <a:srgbClr val="FFFFFF"/>
                  </a:solidFill>
                  <a:latin typeface="メイリオ" panose="020B0604030504040204" pitchFamily="50" charset="-128"/>
                  <a:ea typeface="メイリオ" panose="020B0604030504040204" pitchFamily="50" charset="-128"/>
                </a:rPr>
                <a:t>PC</a:t>
              </a:r>
              <a:r>
                <a:rPr lang="ja-JP" altLang="en-US" sz="1200" dirty="0">
                  <a:solidFill>
                    <a:srgbClr val="FFFFFF"/>
                  </a:solidFill>
                  <a:latin typeface="メイリオ" panose="020B0604030504040204" pitchFamily="50" charset="-128"/>
                  <a:ea typeface="メイリオ" panose="020B0604030504040204" pitchFamily="50" charset="-128"/>
                </a:rPr>
                <a:t>サーバー</a:t>
              </a: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メイリオ" panose="020B0604030504040204" pitchFamily="50" charset="-128"/>
                <a:ea typeface="メイリオ" panose="020B0604030504040204" pitchFamily="50" charset="-128"/>
              </a:endParaRPr>
            </a:p>
          </p:txBody>
        </p:sp>
        <p:sp>
          <p:nvSpPr>
            <p:cNvPr id="23586" name="Text Box 53"/>
            <p:cNvSpPr txBox="1">
              <a:spLocks noChangeArrowheads="1"/>
            </p:cNvSpPr>
            <p:nvPr/>
          </p:nvSpPr>
          <p:spPr bwMode="auto">
            <a:xfrm>
              <a:off x="7522604" y="3819422"/>
              <a:ext cx="1107996"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C00000"/>
                  </a:solidFill>
                  <a:effectLst/>
                  <a:latin typeface="メイリオ" panose="020B0604030504040204" pitchFamily="50" charset="-128"/>
                  <a:ea typeface="メイリオ" panose="020B0604030504040204" pitchFamily="50" charset="-128"/>
                </a:rPr>
                <a:t>クラウド</a:t>
              </a:r>
            </a:p>
            <a:p>
              <a:r>
                <a:rPr lang="ja-JP" altLang="en-US" sz="800" dirty="0">
                  <a:solidFill>
                    <a:srgbClr val="C00000"/>
                  </a:solidFill>
                  <a:effectLst/>
                  <a:latin typeface="メイリオ" panose="020B0604030504040204" pitchFamily="50" charset="-128"/>
                  <a:ea typeface="メイリオ" panose="020B0604030504040204" pitchFamily="50" charset="-128"/>
                </a:rPr>
                <a:t>コンピューティング</a:t>
              </a:r>
            </a:p>
          </p:txBody>
        </p:sp>
        <p:sp>
          <p:nvSpPr>
            <p:cNvPr id="70" name="Text Box 53"/>
            <p:cNvSpPr txBox="1">
              <a:spLocks noChangeArrowheads="1"/>
            </p:cNvSpPr>
            <p:nvPr/>
          </p:nvSpPr>
          <p:spPr bwMode="auto">
            <a:xfrm>
              <a:off x="7468088" y="3450677"/>
              <a:ext cx="1261885"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a:solidFill>
                    <a:srgbClr val="0000FF"/>
                  </a:solidFill>
                  <a:effectLst/>
                  <a:latin typeface="メイリオ" panose="020B0604030504040204" pitchFamily="50" charset="-128"/>
                  <a:ea typeface="メイリオ" panose="020B0604030504040204" pitchFamily="50" charset="-128"/>
                </a:rPr>
                <a:t>データセンター</a:t>
              </a:r>
            </a:p>
          </p:txBody>
        </p:sp>
      </p:grpSp>
    </p:spTree>
    <p:extLst>
      <p:ext uri="{BB962C8B-B14F-4D97-AF65-F5344CB8AC3E}">
        <p14:creationId xmlns:p14="http://schemas.microsoft.com/office/powerpoint/2010/main" val="168988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26558</TotalTime>
  <Words>13281</Words>
  <Application>Microsoft Macintosh PowerPoint</Application>
  <PresentationFormat>画面に合わせる (4:3)</PresentationFormat>
  <Paragraphs>1910</Paragraphs>
  <Slides>68</Slides>
  <Notes>35</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68</vt:i4>
      </vt:variant>
    </vt:vector>
  </HeadingPairs>
  <TitlesOfParts>
    <vt:vector size="86" baseType="lpstr">
      <vt:lpstr>ＤＦＰ太丸ゴシック体</vt:lpstr>
      <vt:lpstr>HGPSoeiKakugothicUB</vt:lpstr>
      <vt:lpstr>HGPSoeiKakugothicUB</vt:lpstr>
      <vt:lpstr>HGMaruGothicMPRO</vt:lpstr>
      <vt:lpstr>HGMaruGothicMPRO</vt:lpstr>
      <vt:lpstr>Hiragino Kaku Gothic Std W8</vt:lpstr>
      <vt:lpstr>ＭＳ Ｐゴシック</vt:lpstr>
      <vt:lpstr>メイリオ</vt:lpstr>
      <vt:lpstr>メイリオ</vt:lpstr>
      <vt:lpstr>Abadi</vt:lpstr>
      <vt:lpstr>American Typewriter</vt:lpstr>
      <vt:lpstr>Arial</vt:lpstr>
      <vt:lpstr>Arial Black</vt:lpstr>
      <vt:lpstr>Calibri</vt:lpstr>
      <vt:lpstr>Helvetica Neue</vt:lpstr>
      <vt:lpstr>Times New Roman</vt:lpstr>
      <vt:lpstr>Wingdings</vt:lpstr>
      <vt:lpstr>NC標準テンプレート</vt:lpstr>
      <vt:lpstr>クラウド・コンピューティング とソフトウェア化するインフラ </vt:lpstr>
      <vt:lpstr>PowerPoint プレゼンテーション</vt:lpstr>
      <vt:lpstr>PowerPoint プレゼンテーション</vt:lpstr>
      <vt:lpstr>コンピュータの構成と種類</vt:lpstr>
      <vt:lpstr>情報システムの構造</vt:lpstr>
      <vt:lpstr>コレ1枚でわかるクラウドコンピューティング</vt:lpstr>
      <vt:lpstr>「クラウド・コンピューティング」という名称の由来</vt:lpstr>
      <vt:lpstr>「自家発電モデル」から「発電所モデル」へ</vt:lpstr>
      <vt:lpstr>歴史的背景から考えるクラウドへの期待</vt:lpstr>
      <vt:lpstr>情報システム部門の現状から考えるクラウドへの期待</vt:lpstr>
      <vt:lpstr>PowerPoint プレゼンテーション</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クラウドの定義／NISTの定義</vt:lpstr>
      <vt:lpstr>クラウドの定義／サービス・モデル (Service Model)</vt:lpstr>
      <vt:lpstr>クラウドの定義／配置モデル (Deployment Model)</vt:lpstr>
      <vt:lpstr>５つの必須の特徴</vt:lpstr>
      <vt:lpstr>ハイブリッド・クラウドとマルチ・クラウド</vt:lpstr>
      <vt:lpstr>クラウドの分類と関係</vt:lpstr>
      <vt:lpstr>クラウドのメリットを活かせる4つのパターン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クラウドへ移行することに伴うビジネスの変化</vt:lpstr>
      <vt:lpstr>クラウドがもたらすビジネス価値</vt:lpstr>
      <vt:lpstr>PowerPoint プレゼンテーション</vt:lpstr>
      <vt:lpstr>クラウドにまつわる3つの誤解</vt:lpstr>
      <vt:lpstr>誤解１：調達の手段が変わるだけ？</vt:lpstr>
      <vt:lpstr>誤解２：ガバナンスが効かない？</vt:lpstr>
      <vt:lpstr>誤解２：ガバナンスが効かない？</vt:lpstr>
      <vt:lpstr>誤解３：コストは下がらない？</vt:lpstr>
      <vt:lpstr>誤解３：コストは下がらない？</vt:lpstr>
      <vt:lpstr>誤解３：コストは下がらない？</vt:lpstr>
      <vt:lpstr>銀行システムにおけるクラウド活用の動き</vt:lpstr>
      <vt:lpstr>クラウド・バイ・デフォルト原則</vt:lpstr>
      <vt:lpstr>変わる情報システムのかたち</vt:lpstr>
      <vt:lpstr>PowerPoint プレゼンテーション</vt:lpstr>
      <vt:lpstr>PowerPoint プレゼンテーション</vt:lpstr>
      <vt:lpstr>「仮想化」の本当の意味</vt:lpstr>
      <vt:lpstr>仮想化とは何か</vt:lpstr>
      <vt:lpstr>仮想化の3つのタイプ</vt:lpstr>
      <vt:lpstr>「インフラのソフトウエア化」の意味・仮想化の役割</vt:lpstr>
      <vt:lpstr>仮想化の役割</vt:lpstr>
      <vt:lpstr>仮想化の役割</vt:lpstr>
      <vt:lpstr>Infrastructure as Codeとこれまでの手順</vt:lpstr>
      <vt:lpstr>PowerPoint プレゼンテーション</vt:lpstr>
      <vt:lpstr>仮想化の種類(システム資源の構成要素から考える)</vt:lpstr>
      <vt:lpstr>サーバー仮想化</vt:lpstr>
      <vt:lpstr>サーバー仮想化とコンテナ</vt:lpstr>
      <vt:lpstr>仮想マシンとコンテナの稼働効率</vt:lpstr>
      <vt:lpstr>DevOpsとコンテナ管理ソフトウエア</vt:lpstr>
      <vt:lpstr>DevOpsとコンテナ管理ソフトウエア</vt:lpstr>
      <vt:lpstr>FaaS（Function as a Service）の位置付け </vt:lpstr>
      <vt:lpstr>なぜ、サーバーレスなのか</vt:lpstr>
      <vt:lpstr>デスクトップ仮想化とアプリケーション仮想化</vt:lpstr>
      <vt:lpstr>シンクライアント</vt:lpstr>
      <vt:lpstr>Chromebook</vt:lpstr>
      <vt:lpstr>クライアント仮想化</vt:lpstr>
      <vt:lpstr>ストレージ仮想化</vt:lpstr>
      <vt:lpstr>SDNとNFV</vt:lpstr>
      <vt:lpstr>PowerPoint プレゼンテーション</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960</cp:revision>
  <cp:lastPrinted>2016-03-03T01:04:41Z</cp:lastPrinted>
  <dcterms:created xsi:type="dcterms:W3CDTF">2014-04-30T01:58:06Z</dcterms:created>
  <dcterms:modified xsi:type="dcterms:W3CDTF">2018-10-17T04:05:45Z</dcterms:modified>
</cp:coreProperties>
</file>