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1201" r:id="rId2"/>
    <p:sldId id="2536" r:id="rId3"/>
    <p:sldId id="1213" r:id="rId4"/>
    <p:sldId id="2588" r:id="rId5"/>
    <p:sldId id="1217" r:id="rId6"/>
    <p:sldId id="2537" r:id="rId7"/>
    <p:sldId id="1227" r:id="rId8"/>
    <p:sldId id="1231" r:id="rId9"/>
    <p:sldId id="2538" r:id="rId10"/>
    <p:sldId id="1235" r:id="rId11"/>
    <p:sldId id="2658" r:id="rId12"/>
    <p:sldId id="2958" r:id="rId13"/>
    <p:sldId id="1358" r:id="rId14"/>
    <p:sldId id="3047" r:id="rId15"/>
    <p:sldId id="2623" r:id="rId16"/>
    <p:sldId id="761" r:id="rId17"/>
    <p:sldId id="862" r:id="rId18"/>
    <p:sldId id="3048" r:id="rId19"/>
    <p:sldId id="1354" r:id="rId20"/>
    <p:sldId id="1080" r:id="rId21"/>
    <p:sldId id="1301" r:id="rId22"/>
    <p:sldId id="1351" r:id="rId23"/>
    <p:sldId id="1334" r:id="rId24"/>
    <p:sldId id="1290" r:id="rId25"/>
    <p:sldId id="1291" r:id="rId26"/>
    <p:sldId id="1346" r:id="rId27"/>
    <p:sldId id="2622" r:id="rId28"/>
    <p:sldId id="1347" r:id="rId29"/>
    <p:sldId id="2970" r:id="rId30"/>
    <p:sldId id="2948" r:id="rId31"/>
    <p:sldId id="1348" r:id="rId32"/>
    <p:sldId id="1349" r:id="rId33"/>
    <p:sldId id="1318" r:id="rId34"/>
    <p:sldId id="1322" r:id="rId35"/>
    <p:sldId id="1321" r:id="rId36"/>
    <p:sldId id="1337" r:id="rId37"/>
    <p:sldId id="3049" r:id="rId38"/>
    <p:sldId id="1323" r:id="rId39"/>
    <p:sldId id="1324" r:id="rId40"/>
    <p:sldId id="715" r:id="rId41"/>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933C"/>
    <a:srgbClr val="93CDDD"/>
    <a:srgbClr val="E46C0A"/>
    <a:srgbClr val="275690"/>
    <a:srgbClr val="FFFD78"/>
    <a:srgbClr val="D6D6D6"/>
    <a:srgbClr val="FF6666"/>
    <a:srgbClr val="376092"/>
    <a:srgbClr val="00B0F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24"/>
    <p:restoredTop sz="94181" autoAdjust="0"/>
  </p:normalViewPr>
  <p:slideViewPr>
    <p:cSldViewPr snapToObjects="1" showGuides="1">
      <p:cViewPr varScale="1">
        <p:scale>
          <a:sx n="225" d="100"/>
          <a:sy n="225" d="100"/>
        </p:scale>
        <p:origin x="2736" y="136"/>
      </p:cViewPr>
      <p:guideLst>
        <p:guide orient="horz" pos="527"/>
        <p:guide pos="2880"/>
      </p:guideLst>
    </p:cSldViewPr>
  </p:slideViewPr>
  <p:notesTextViewPr>
    <p:cViewPr>
      <p:scale>
        <a:sx n="100" d="100"/>
        <a:sy n="100" d="100"/>
      </p:scale>
      <p:origin x="0" y="0"/>
    </p:cViewPr>
  </p:notesTextViewPr>
  <p:sorterViewPr>
    <p:cViewPr varScale="1">
      <p:scale>
        <a:sx n="100" d="100"/>
        <a:sy n="100" d="100"/>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2018/10/22</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2018/10/22</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699931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の機能や役割には、その特性に応じた</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つの段階があります。</a:t>
            </a:r>
          </a:p>
          <a:p>
            <a:r>
              <a:rPr kumimoji="1" lang="ja-JP" altLang="ja-JP" sz="1200" kern="1200" dirty="0">
                <a:solidFill>
                  <a:schemeClr val="tx1"/>
                </a:solidFill>
                <a:effectLst/>
                <a:latin typeface="+mn-lt"/>
                <a:ea typeface="+mn-ea"/>
                <a:cs typeface="+mn-cs"/>
              </a:rPr>
              <a:t>【監視】センサーを使い、モノやその周囲についての状態や変化を監視することができます。遠隔地からの機器の監視、マーケティングや製品設計のためのデータの収集などに役立ちます。例えば、医療機器の状況を常に監視し、消耗品がなくなればすぐに補充したり、建設機械の稼働状況などを監視し、故障や不具合が生じたら直ちにサービス員を急行させたりすることができます。</a:t>
            </a:r>
          </a:p>
          <a:p>
            <a:r>
              <a:rPr kumimoji="1" lang="ja-JP" altLang="ja-JP" sz="1200" kern="1200" dirty="0">
                <a:solidFill>
                  <a:schemeClr val="tx1"/>
                </a:solidFill>
                <a:effectLst/>
                <a:latin typeface="+mn-lt"/>
                <a:ea typeface="+mn-ea"/>
                <a:cs typeface="+mn-cs"/>
              </a:rPr>
              <a:t>【制御】通信を介して外部から制御できます。ソフトウェアによってモノの状況や周囲の環境が変化すれば、それに応じて遠隔から制御できます。例えば、人が玄関に近づくとその動きを感知し監視カメラを起動、その映像をスマートフォンに送り、それを見て玄関の鍵を開いたり、不在であれば遠隔地から音声で応対したりといったことができるようになります。また、家に帰る前にスマートフォンからエアコンのスイッチを入れておくこともできます。</a:t>
            </a:r>
          </a:p>
          <a:p>
            <a:r>
              <a:rPr kumimoji="1" lang="ja-JP" altLang="ja-JP" sz="1200" kern="1200" dirty="0">
                <a:solidFill>
                  <a:schemeClr val="tx1"/>
                </a:solidFill>
                <a:effectLst/>
                <a:latin typeface="+mn-lt"/>
                <a:ea typeface="+mn-ea"/>
                <a:cs typeface="+mn-cs"/>
              </a:rPr>
              <a:t>【最適化】監視と制御の機能を組み合わせ、モノの状態や動きを最適に保つことができます。それには、取得・蓄積されたデータを解析し、人間が与えた条件や基準に基づき最適な状態を見つけ、その状態になるように制御します。例えば風力発電で、風力や風向きに応じて最も発電効果が高まるように、風車のブレード確度を調節することができます。</a:t>
            </a:r>
          </a:p>
          <a:p>
            <a:r>
              <a:rPr kumimoji="1" lang="ja-JP" altLang="ja-JP" sz="1200" kern="1200" dirty="0">
                <a:solidFill>
                  <a:schemeClr val="tx1"/>
                </a:solidFill>
                <a:effectLst/>
                <a:latin typeface="+mn-lt"/>
                <a:ea typeface="+mn-ea"/>
                <a:cs typeface="+mn-cs"/>
              </a:rPr>
              <a:t>【自律化】モノ自身や周囲の状況や変化を継続的に監視し、その時々の最適な状態をリアルタイムで判断し、モノを自動で制御することができます。必ずしも人間が基準や条件を与えなくても、あるいは未知の状況に対しても自律的に最適な状態を見つけ、自ら判断し動作します。また、お互いを通信機能で連係させ、それぞれの状況を共有し全体として最適な動作をさせるように協調制御できます。例えば、部屋の形状や家具の配置、床の汚れ具合を探りながら部屋を清掃するロボット、周囲の道路状況や走行車両、人の動きや標識などをリアルタイムで捉え自動運転する自動車などがあります。さらにその自動運転車が他の自動車や信号機と状況を共有することで、スピードを協調して制御することで渋滞を解消し、信号待ちを無くすことができます。</a:t>
            </a:r>
          </a:p>
          <a:p>
            <a:br>
              <a:rPr kumimoji="1" lang="en-US" altLang="ja-JP" sz="1200" kern="1200" dirty="0">
                <a:solidFill>
                  <a:schemeClr val="tx1"/>
                </a:solidFill>
                <a:effectLst/>
                <a:latin typeface="+mn-lt"/>
                <a:ea typeface="+mn-ea"/>
                <a:cs typeface="+mn-cs"/>
              </a:rPr>
            </a:b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2283232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の三層構造</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は、データを収拾してネットワークに送り出す「</a:t>
            </a:r>
            <a:r>
              <a:rPr kumimoji="1" lang="ja-JP" altLang="ja-JP" sz="1200" b="1" kern="1200" dirty="0">
                <a:solidFill>
                  <a:schemeClr val="tx1"/>
                </a:solidFill>
                <a:effectLst/>
                <a:latin typeface="+mn-lt"/>
                <a:ea typeface="+mn-ea"/>
                <a:cs typeface="+mn-cs"/>
              </a:rPr>
              <a:t>デバイス（＝モノ）層</a:t>
            </a:r>
            <a:r>
              <a:rPr kumimoji="1" lang="ja-JP" altLang="ja-JP" sz="1200" kern="1200" dirty="0">
                <a:solidFill>
                  <a:schemeClr val="tx1"/>
                </a:solidFill>
                <a:effectLst/>
                <a:latin typeface="+mn-lt"/>
                <a:ea typeface="+mn-ea"/>
                <a:cs typeface="+mn-cs"/>
              </a:rPr>
              <a:t>」、そのデータを収拾・集約しクラウドにデータを送ったり、すぐに結果を返さなければならない処理を行ったりする「</a:t>
            </a:r>
            <a:r>
              <a:rPr kumimoji="1" lang="ja-JP" altLang="ja-JP" sz="1200" b="1" kern="1200" dirty="0">
                <a:solidFill>
                  <a:schemeClr val="tx1"/>
                </a:solidFill>
                <a:effectLst/>
                <a:latin typeface="+mn-lt"/>
                <a:ea typeface="+mn-ea"/>
                <a:cs typeface="+mn-cs"/>
              </a:rPr>
              <a:t>エッジ・コンピューティング／フォグ・コンピューティング層</a:t>
            </a:r>
            <a:r>
              <a:rPr kumimoji="1" lang="ja-JP" altLang="ja-JP" sz="1200" kern="1200" dirty="0">
                <a:solidFill>
                  <a:schemeClr val="tx1"/>
                </a:solidFill>
                <a:effectLst/>
                <a:latin typeface="+mn-lt"/>
                <a:ea typeface="+mn-ea"/>
                <a:cs typeface="+mn-cs"/>
              </a:rPr>
              <a:t>」、集められた膨大データを解析し、アプリケーションを実行、再びモノへとフィードバックする「</a:t>
            </a:r>
            <a:r>
              <a:rPr kumimoji="1" lang="ja-JP" altLang="ja-JP" sz="1200" b="1" kern="1200" dirty="0">
                <a:solidFill>
                  <a:schemeClr val="tx1"/>
                </a:solidFill>
                <a:effectLst/>
                <a:latin typeface="+mn-lt"/>
                <a:ea typeface="+mn-ea"/>
                <a:cs typeface="+mn-cs"/>
              </a:rPr>
              <a:t>クラウド・コンピューティング層</a:t>
            </a:r>
            <a:r>
              <a:rPr kumimoji="1" lang="ja-JP" altLang="ja-JP" sz="1200" kern="1200" dirty="0">
                <a:solidFill>
                  <a:schemeClr val="tx1"/>
                </a:solidFill>
                <a:effectLst/>
                <a:latin typeface="+mn-lt"/>
                <a:ea typeface="+mn-ea"/>
                <a:cs typeface="+mn-cs"/>
              </a:rPr>
              <a:t>」に大別することができます。</a:t>
            </a:r>
          </a:p>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デバイス層</a:t>
            </a:r>
            <a:r>
              <a:rPr kumimoji="1" lang="ja-JP" altLang="ja-JP" sz="1200" kern="1200" dirty="0">
                <a:solidFill>
                  <a:schemeClr val="tx1"/>
                </a:solidFill>
                <a:effectLst/>
                <a:latin typeface="+mn-lt"/>
                <a:ea typeface="+mn-ea"/>
                <a:cs typeface="+mn-cs"/>
              </a:rPr>
              <a:t>」は、センサーや外部機器をつなぐためのインターフェイス、ネットワークにデータを送り出す通信機能、それらを制御するための処理機能が組み込まれたモノのことです。ここで、モノ自身から生みだされるデータや周辺のデータ、さらには接続された外部機器からのデータを受け取り、それをネットワークに送り出します。</a:t>
            </a:r>
          </a:p>
          <a:p>
            <a:r>
              <a:rPr kumimoji="1" lang="ja-JP" altLang="ja-JP" sz="1200" kern="1200" dirty="0">
                <a:solidFill>
                  <a:schemeClr val="tx1"/>
                </a:solidFill>
                <a:effectLst/>
                <a:latin typeface="+mn-lt"/>
                <a:ea typeface="+mn-ea"/>
                <a:cs typeface="+mn-cs"/>
              </a:rPr>
              <a:t>それらデータが直接クラウドに送り出される場合もありますが、モノの周辺でデータを一旦受け取り、すぐに処理してフィードバックする、あるいは集約して必要なデータのみをインターネットを介してクラウドに送り込む仕組みが介在する場合があります。「</a:t>
            </a:r>
            <a:r>
              <a:rPr kumimoji="1" lang="ja-JP" altLang="ja-JP" sz="1200" b="1" kern="1200" dirty="0">
                <a:solidFill>
                  <a:schemeClr val="tx1"/>
                </a:solidFill>
                <a:effectLst/>
                <a:latin typeface="+mn-lt"/>
                <a:ea typeface="+mn-ea"/>
                <a:cs typeface="+mn-cs"/>
              </a:rPr>
              <a:t>エッジ・コンピューティング層</a:t>
            </a:r>
            <a:r>
              <a:rPr kumimoji="1" lang="ja-JP" altLang="ja-JP" sz="1200" kern="1200" dirty="0">
                <a:solidFill>
                  <a:schemeClr val="tx1"/>
                </a:solidFill>
                <a:effectLst/>
                <a:latin typeface="+mn-lt"/>
                <a:ea typeface="+mn-ea"/>
                <a:cs typeface="+mn-cs"/>
              </a:rPr>
              <a:t>」と呼ばれています。</a:t>
            </a:r>
          </a:p>
          <a:p>
            <a:r>
              <a:rPr kumimoji="1" lang="ja-JP" altLang="ja-JP" sz="1200" kern="1200" dirty="0">
                <a:solidFill>
                  <a:schemeClr val="tx1"/>
                </a:solidFill>
                <a:effectLst/>
                <a:latin typeface="+mn-lt"/>
                <a:ea typeface="+mn-ea"/>
                <a:cs typeface="+mn-cs"/>
              </a:rPr>
              <a:t>このような仕組みが必要になるのは、モノの数が莫大なものになると次のような問題が起こるからです。</a:t>
            </a:r>
          </a:p>
          <a:p>
            <a:r>
              <a:rPr kumimoji="1" lang="ja-JP" altLang="ja-JP" sz="1200" kern="1200" dirty="0">
                <a:solidFill>
                  <a:schemeClr val="tx1"/>
                </a:solidFill>
                <a:effectLst/>
                <a:latin typeface="+mn-lt"/>
                <a:ea typeface="+mn-ea"/>
                <a:cs typeface="+mn-cs"/>
              </a:rPr>
              <a:t>【通信料の増大】個々のモノに対する回線確保の費用や使用料が高額になってしまう</a:t>
            </a:r>
          </a:p>
          <a:p>
            <a:r>
              <a:rPr kumimoji="1" lang="ja-JP" altLang="ja-JP" sz="1200" kern="1200" dirty="0">
                <a:solidFill>
                  <a:schemeClr val="tx1"/>
                </a:solidFill>
                <a:effectLst/>
                <a:latin typeface="+mn-lt"/>
                <a:ea typeface="+mn-ea"/>
                <a:cs typeface="+mn-cs"/>
              </a:rPr>
              <a:t>【ネットワーク負荷の増大】送り出されるデータが膨大になりネットワークの負荷が高まり、スループットが低下してしまう</a:t>
            </a:r>
          </a:p>
          <a:p>
            <a:r>
              <a:rPr kumimoji="1" lang="ja-JP" altLang="ja-JP" sz="1200" kern="1200" dirty="0">
                <a:solidFill>
                  <a:schemeClr val="tx1"/>
                </a:solidFill>
                <a:effectLst/>
                <a:latin typeface="+mn-lt"/>
                <a:ea typeface="+mn-ea"/>
                <a:cs typeface="+mn-cs"/>
              </a:rPr>
              <a:t>【セキュリティ困難】機密性の高いデータが公開のネットワークに流れてしまう</a:t>
            </a:r>
          </a:p>
          <a:p>
            <a:r>
              <a:rPr kumimoji="1" lang="ja-JP" altLang="ja-JP" sz="1200" kern="1200" dirty="0">
                <a:solidFill>
                  <a:schemeClr val="tx1"/>
                </a:solidFill>
                <a:effectLst/>
                <a:latin typeface="+mn-lt"/>
                <a:ea typeface="+mn-ea"/>
                <a:cs typeface="+mn-cs"/>
              </a:rPr>
              <a:t>【高遅延】モノとクラウドの間に地理的距離が存在するためネットワーク遅延が大きい</a:t>
            </a:r>
          </a:p>
          <a:p>
            <a:r>
              <a:rPr kumimoji="1" lang="ja-JP" altLang="ja-JP" sz="1200" kern="1200" dirty="0">
                <a:solidFill>
                  <a:schemeClr val="tx1"/>
                </a:solidFill>
                <a:effectLst/>
                <a:latin typeface="+mn-lt"/>
                <a:ea typeface="+mn-ea"/>
                <a:cs typeface="+mn-cs"/>
              </a:rPr>
              <a:t>特にネットワーク負荷の増大や高遅延は、自動運転や医療、製造現場などの即応性が求められる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アプリケーションを実現するうえで大きな障害となります。例えば、このようなアプリケーションの場合、モノやその周辺の変化に即応してモノを制御したり、管理者や利用者にすぐに情報を提供したりといった対応が必要になります。それらを全てインターネットを介してクラウドにデータを送り、そのフィードバックを受け取ろうとすると、負荷の高さや遅延によってスループットが低下してタイミングを逸し、事故を引き起こす可能性もあります。そこで、モノの置かれている周辺で分散処理をさせ、直ちに処理させる必要があるのです。</a:t>
            </a:r>
          </a:p>
          <a:p>
            <a:r>
              <a:rPr kumimoji="1" lang="ja-JP" altLang="ja-JP" sz="1200" kern="1200" dirty="0">
                <a:solidFill>
                  <a:schemeClr val="tx1"/>
                </a:solidFill>
                <a:effectLst/>
                <a:latin typeface="+mn-lt"/>
                <a:ea typeface="+mn-ea"/>
                <a:cs typeface="+mn-cs"/>
              </a:rPr>
              <a:t>このような目的のためにモノの周辺に置かれるコンピューターでの処理は、クラウド（雲）よりも地面に近いところで行われることから「</a:t>
            </a:r>
            <a:r>
              <a:rPr kumimoji="1" lang="ja-JP" altLang="ja-JP" sz="1200" b="1" kern="1200" dirty="0">
                <a:solidFill>
                  <a:schemeClr val="tx1"/>
                </a:solidFill>
                <a:effectLst/>
                <a:latin typeface="+mn-lt"/>
                <a:ea typeface="+mn-ea"/>
                <a:cs typeface="+mn-cs"/>
              </a:rPr>
              <a:t>フォグ（霧）コンピューティング</a:t>
            </a:r>
            <a:r>
              <a:rPr kumimoji="1" lang="ja-JP" altLang="ja-JP" sz="1200" kern="1200" dirty="0">
                <a:solidFill>
                  <a:schemeClr val="tx1"/>
                </a:solidFill>
                <a:effectLst/>
                <a:latin typeface="+mn-lt"/>
                <a:ea typeface="+mn-ea"/>
                <a:cs typeface="+mn-cs"/>
              </a:rPr>
              <a:t>」と呼ばれることもあります。</a:t>
            </a:r>
          </a:p>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クラウド・コンピューティング層</a:t>
            </a:r>
            <a:r>
              <a:rPr kumimoji="1" lang="ja-JP" altLang="ja-JP" sz="1200" kern="1200" dirty="0">
                <a:solidFill>
                  <a:schemeClr val="tx1"/>
                </a:solidFill>
                <a:effectLst/>
                <a:latin typeface="+mn-lt"/>
                <a:ea typeface="+mn-ea"/>
                <a:cs typeface="+mn-cs"/>
              </a:rPr>
              <a:t>」は、これらデバイス層やエッジ・コンピューティング／フォグ・コンピューティング層から送られてきたデータを分析し、アプリケーションで利用します。その結果は、再び「モノ」の制御や使用者・管理者への情報提供というカタチでフィードバックされます。</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の様々なアプリケーションは、このような三層構造によって構築されてゆくと考えられています。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3977376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データを収拾してネットワークに送り出す「デバイス層」、そのデータを収拾・集約しクラウドにデータを送り、結果を即座に返す処理を行う「エッジ・コンピューティング層」、集められたデータを解析し、アプリケーションを実行する「クラウド・コンピューティング層」に大別することができます。</a:t>
            </a:r>
          </a:p>
          <a:p>
            <a:r>
              <a:rPr kumimoji="1" lang="ja-JP" altLang="ja-JP" sz="1200" kern="1200" dirty="0">
                <a:solidFill>
                  <a:schemeClr val="tx1"/>
                </a:solidFill>
                <a:effectLst/>
                <a:latin typeface="+mn-lt"/>
                <a:ea typeface="+mn-ea"/>
                <a:cs typeface="+mn-cs"/>
              </a:rPr>
              <a:t>「デバイス層」は、センサーや外部機器をつなぐためのインターフェイス、ネットワークにデータを送り出す通信機能、それを制御するための処理機能が組み込まれています。ここで、モノ自身から生みだされるデータや周辺のデータ、接続された外部機器からのデータを受け取り、ネットワークに送り出します。</a:t>
            </a:r>
          </a:p>
          <a:p>
            <a:r>
              <a:rPr kumimoji="1" lang="ja-JP" altLang="ja-JP" sz="1200" kern="1200" dirty="0">
                <a:solidFill>
                  <a:schemeClr val="tx1"/>
                </a:solidFill>
                <a:effectLst/>
                <a:latin typeface="+mn-lt"/>
                <a:ea typeface="+mn-ea"/>
                <a:cs typeface="+mn-cs"/>
              </a:rPr>
              <a:t>それらデータが直接クラウドに送り出される場合もありますが、モノの周辺でデータを一旦受け取り、すぐに処理してフィードバックする、あるいは集約して必要なデータのみをネットワークに送る仕組みが「エッジ・コンピューティング層」です。これが必要なのは、モノの数が莫大になると次の問題が起こるからです。</a:t>
            </a:r>
          </a:p>
          <a:p>
            <a:pPr lvl="0"/>
            <a:r>
              <a:rPr kumimoji="1" lang="ja-JP" altLang="ja-JP" sz="1200" kern="1200" dirty="0">
                <a:solidFill>
                  <a:schemeClr val="tx1"/>
                </a:solidFill>
                <a:effectLst/>
                <a:latin typeface="+mn-lt"/>
                <a:ea typeface="+mn-ea"/>
                <a:cs typeface="+mn-cs"/>
              </a:rPr>
              <a:t>個々のモノに対する回線を確保するために相当のコストがかかる</a:t>
            </a:r>
          </a:p>
          <a:p>
            <a:pPr lvl="0"/>
            <a:r>
              <a:rPr kumimoji="1" lang="ja-JP" altLang="ja-JP" sz="1200" kern="1200" dirty="0">
                <a:solidFill>
                  <a:schemeClr val="tx1"/>
                </a:solidFill>
                <a:effectLst/>
                <a:latin typeface="+mn-lt"/>
                <a:ea typeface="+mn-ea"/>
                <a:cs typeface="+mn-cs"/>
              </a:rPr>
              <a:t>送り出されるデータが膨大になりネットワークの負荷が高まってしまう</a:t>
            </a:r>
          </a:p>
          <a:p>
            <a:pPr lvl="0"/>
            <a:r>
              <a:rPr kumimoji="1" lang="ja-JP" altLang="ja-JP" sz="1200" kern="1200" dirty="0">
                <a:solidFill>
                  <a:schemeClr val="tx1"/>
                </a:solidFill>
                <a:effectLst/>
                <a:latin typeface="+mn-lt"/>
                <a:ea typeface="+mn-ea"/>
                <a:cs typeface="+mn-cs"/>
              </a:rPr>
              <a:t>モノの監視や制御に負荷がかかり、クラウド集中では処理しきれない</a:t>
            </a:r>
          </a:p>
          <a:p>
            <a:r>
              <a:rPr kumimoji="1" lang="ja-JP" altLang="ja-JP" sz="1200" kern="1200" dirty="0">
                <a:solidFill>
                  <a:schemeClr val="tx1"/>
                </a:solidFill>
                <a:effectLst/>
                <a:latin typeface="+mn-lt"/>
                <a:ea typeface="+mn-ea"/>
                <a:cs typeface="+mn-cs"/>
              </a:rPr>
              <a:t>上記に加え、モノやその周辺の変化に即応してモノを制御したり、管理者や利用者にすぐに情報を提供したりといった対応も必要になりますが、クラウドにデータを送り、そのフィードバックを待つには、距離が離れているため、大きな遅延が生じてタイミングを逸する可能性があります。そこで、モノの置かれている周辺で分散処理をさせ、これらの問題を解決しようというわけです。クラウド（雲）よりも地面に近いモノの周辺に置かれることから「フォグ（霧）コンピューティング」と呼ばれることもあります。</a:t>
            </a:r>
          </a:p>
          <a:p>
            <a:r>
              <a:rPr kumimoji="1" lang="ja-JP" altLang="ja-JP" sz="1200" kern="1200" dirty="0">
                <a:solidFill>
                  <a:schemeClr val="tx1"/>
                </a:solidFill>
                <a:effectLst/>
                <a:latin typeface="+mn-lt"/>
                <a:ea typeface="+mn-ea"/>
                <a:cs typeface="+mn-cs"/>
              </a:rPr>
              <a:t>「クラウド・コンピューティング層」は、これらデバイス層やエッジ・コンピューティング層から送られてきたデータを分析し、アプリケーションで利用します。</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は、このような三層構造によって構築されてゆくと考えられています。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3232510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1950</a:t>
            </a:r>
            <a:r>
              <a:rPr kumimoji="1" lang="ja-JP" altLang="ja-JP" sz="1200" kern="1200" dirty="0">
                <a:solidFill>
                  <a:schemeClr val="tx1"/>
                </a:solidFill>
                <a:effectLst/>
                <a:latin typeface="+mn-lt"/>
                <a:ea typeface="+mn-ea"/>
                <a:cs typeface="+mn-cs"/>
              </a:rPr>
              <a:t>年代、コンピュータ利用が始まった当初、順次処理するバッチ処理による利用が一般的でした。</a:t>
            </a:r>
            <a:r>
              <a:rPr kumimoji="1" lang="en-US" altLang="ja-JP" sz="1200" kern="1200" dirty="0">
                <a:solidFill>
                  <a:schemeClr val="tx1"/>
                </a:solidFill>
                <a:effectLst/>
                <a:latin typeface="+mn-lt"/>
                <a:ea typeface="+mn-ea"/>
                <a:cs typeface="+mn-cs"/>
              </a:rPr>
              <a:t>1960</a:t>
            </a:r>
            <a:r>
              <a:rPr kumimoji="1" lang="ja-JP" altLang="ja-JP" sz="1200" kern="1200" dirty="0">
                <a:solidFill>
                  <a:schemeClr val="tx1"/>
                </a:solidFill>
                <a:effectLst/>
                <a:latin typeface="+mn-lt"/>
                <a:ea typeface="+mn-ea"/>
                <a:cs typeface="+mn-cs"/>
              </a:rPr>
              <a:t>年代、タイプライター端末やディスプレイ端末から直接利用するタイムシェアリング方式へと発展してゆきます。これらはデータ入力と出力のみを受け持ち、データの処理や保管は全てひとつのコンピュータで集中処理されていました。また、端末とコンピュータをつなぐ通信回線は低速で、やり取りできるデータもテキストに限られていたのです。</a:t>
            </a: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ミニ・コンピュータ（ミニコン）やオフィス・コンピュータ（オフコン）、そしてパーソナル・コンピュータ（パソコン）といった小型で安価なものが登場し、部門や個人でも購入できるようになり、大規模なデータの処理や保管は共同利用の大型コンピュータ、部門固有の業務や個人で完結する業務は小型のコンピュータを使う分散処理が拡がりを見せ始めます。ただ、通信回線は低速で、扱えるデータはテキストが主流でした。そこで、テキスト主体の業務処理は共同利用のコンピュータ（サーバー）を使い、結果の表示や加工、編集、画像の処理はパソコン（クライアント）を使う「クライアント・サーバ方式」が登場します。</a:t>
            </a:r>
          </a:p>
          <a:p>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年代インターネットが登場し、</a:t>
            </a:r>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頃からクラウド・コンピューティングの萌芽が見え始めます。その後インターネットは、高速・広帯域な回線を利用できるようになり、扱えるデータも音声や動画へと拡大してゆきます。また端末類もスマートフォンやタブレットなどが加わり、利用者も適用業務も拡大します。</a:t>
            </a:r>
          </a:p>
          <a:p>
            <a:r>
              <a:rPr kumimoji="1" lang="ja-JP" altLang="ja-JP" sz="1200" kern="1200" dirty="0">
                <a:solidFill>
                  <a:schemeClr val="tx1"/>
                </a:solidFill>
                <a:effectLst/>
                <a:latin typeface="+mn-lt"/>
                <a:ea typeface="+mn-ea"/>
                <a:cs typeface="+mn-cs"/>
              </a:rPr>
              <a:t>インターネットにつながるデバイスは、自動車や家電製品、ビルの設備や日用品にまで拡がり、そこに組み込まれたコンピュータとセンサーが大量のデータを送り出すようになろうとしています。このような仕組み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／モノのインターネット）と呼ばれています。</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デバイスは膨大な数となり、そこから大量のデータが通信回線に送り出されるようになります。そのため回線の帯域を圧迫してしまう可能性が出てきました。そこで、デバイスの周辺や通信経路上にサーバーを配置し中間処理して必要なデータのみを回線に送り出す「エッジ・コンピューティング」が必要となります。「エッジ・コンピューティング」のサーバー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デバイスの周辺に配置されることから、「クラウド（空の上の雲）・コンピューティング」と対比して、「フォグ（地上に漂う霧）・コンピューティング」とも呼ばれています。</a:t>
            </a:r>
          </a:p>
          <a:p>
            <a:r>
              <a:rPr kumimoji="1" lang="ja-JP" altLang="ja-JP" sz="1200" kern="1200" dirty="0">
                <a:solidFill>
                  <a:schemeClr val="tx1"/>
                </a:solidFill>
                <a:effectLst/>
                <a:latin typeface="+mn-lt"/>
                <a:ea typeface="+mn-ea"/>
                <a:cs typeface="+mn-cs"/>
              </a:rPr>
              <a:t>このように見てゆくと、</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の仕組みは、クラウド、エッジ、デバイスの３階層にコンピュータを配置する構成を取ることになります。言うなれば、超分散コンピューティングを生みだそうとしているとも言えそうです。</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3431197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Predix</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”FIELD system”</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産業界における「ものづくりデジタル化」への取り組みが活発になっています。米国では「</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（産業のインターネット）」、そしてドイツでは「インダストリー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次産業革命）」という取り組みがすすんでいます。</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」では、ゼネラル・エレクトリック（</a:t>
            </a:r>
            <a:r>
              <a:rPr kumimoji="1" lang="en-US" altLang="ja-JP" sz="1200" kern="1200" dirty="0">
                <a:solidFill>
                  <a:schemeClr val="tx1"/>
                </a:solidFill>
                <a:effectLst/>
                <a:latin typeface="+mn-lt"/>
                <a:ea typeface="+mn-ea"/>
                <a:cs typeface="+mn-cs"/>
              </a:rPr>
              <a:t>GE</a:t>
            </a:r>
            <a:r>
              <a:rPr kumimoji="1" lang="ja-JP" altLang="ja-JP" sz="1200" kern="1200" dirty="0">
                <a:solidFill>
                  <a:schemeClr val="tx1"/>
                </a:solidFill>
                <a:effectLst/>
                <a:latin typeface="+mn-lt"/>
                <a:ea typeface="+mn-ea"/>
                <a:cs typeface="+mn-cs"/>
              </a:rPr>
              <a:t>）を中心にインテル、シスコシステムズ、</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社が中核となって産業界での連係組織「</a:t>
            </a:r>
            <a:r>
              <a:rPr kumimoji="1" lang="en-US" altLang="ja-JP" sz="1200" kern="1200" dirty="0">
                <a:solidFill>
                  <a:schemeClr val="tx1"/>
                </a:solidFill>
                <a:effectLst/>
                <a:latin typeface="+mn-lt"/>
                <a:ea typeface="+mn-ea"/>
                <a:cs typeface="+mn-cs"/>
              </a:rPr>
              <a:t>Industrial Internet Consortium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IIC</a:t>
            </a:r>
            <a:r>
              <a:rPr kumimoji="1" lang="ja-JP" altLang="ja-JP" sz="1200" kern="1200" dirty="0">
                <a:solidFill>
                  <a:schemeClr val="tx1"/>
                </a:solidFill>
                <a:effectLst/>
                <a:latin typeface="+mn-lt"/>
                <a:ea typeface="+mn-ea"/>
                <a:cs typeface="+mn-cs"/>
              </a:rPr>
              <a:t>）」が創設され、その普及を進めています。参加企業は、米国企業に留まらず、欧州、日本、中国などに拡がっています。また、対象は製造業だけではなく、エネルギー、ヘルスケア、製造業、公共、運輸の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つの領域としています。</a:t>
            </a:r>
          </a:p>
          <a:p>
            <a:r>
              <a:rPr kumimoji="1" lang="ja-JP" altLang="ja-JP" sz="1200" kern="1200" dirty="0">
                <a:solidFill>
                  <a:schemeClr val="tx1"/>
                </a:solidFill>
                <a:effectLst/>
                <a:latin typeface="+mn-lt"/>
                <a:ea typeface="+mn-ea"/>
                <a:cs typeface="+mn-cs"/>
              </a:rPr>
              <a:t>一方、「インダストリー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」は、ドイツの産業政策の一環として産学官が連係し、製造業の革新を実現しようという取り組みで、「スマートファクトリー」構想をコンセプトにものづくりの世界標準を目指しています。</a:t>
            </a:r>
          </a:p>
          <a:p>
            <a:r>
              <a:rPr kumimoji="1" lang="ja-JP" altLang="ja-JP" sz="1200" kern="1200" dirty="0">
                <a:solidFill>
                  <a:schemeClr val="tx1"/>
                </a:solidFill>
                <a:effectLst/>
                <a:latin typeface="+mn-lt"/>
                <a:ea typeface="+mn-ea"/>
                <a:cs typeface="+mn-cs"/>
              </a:rPr>
              <a:t>さて、</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を先導する</a:t>
            </a:r>
            <a:r>
              <a:rPr kumimoji="1" lang="en-US" altLang="ja-JP" sz="1200" kern="1200" dirty="0">
                <a:solidFill>
                  <a:schemeClr val="tx1"/>
                </a:solidFill>
                <a:effectLst/>
                <a:latin typeface="+mn-lt"/>
                <a:ea typeface="+mn-ea"/>
                <a:cs typeface="+mn-cs"/>
              </a:rPr>
              <a:t>GE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dirty="0">
                <a:solidFill>
                  <a:schemeClr val="tx1"/>
                </a:solidFill>
                <a:effectLst/>
                <a:latin typeface="+mn-lt"/>
                <a:ea typeface="+mn-ea"/>
                <a:cs typeface="+mn-cs"/>
              </a:rPr>
              <a:t>ジェフ・イメルトは、「ハードウェアだけで競争に勝てる時代は終わった。ハードウェアは同じでもソフトウェアでハードウェアの能力を引き出して、顧客の価値を最大化できる。」と語り、これを実現する手段として「</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」というソフトウェア基盤を開発、ひろく提供をはじめています。</a:t>
            </a:r>
          </a:p>
          <a:p>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はクラウド・コンピューティングと産業機器の周辺に配置されるエッジ・コンピューティングの組合せによって構成されています。</a:t>
            </a:r>
          </a:p>
          <a:p>
            <a:r>
              <a:rPr kumimoji="1" lang="ja-JP" altLang="ja-JP" sz="1200" kern="1200" dirty="0">
                <a:solidFill>
                  <a:schemeClr val="tx1"/>
                </a:solidFill>
                <a:effectLst/>
                <a:latin typeface="+mn-lt"/>
                <a:ea typeface="+mn-ea"/>
                <a:cs typeface="+mn-cs"/>
              </a:rPr>
              <a:t>オープンソースソフトウェア（</a:t>
            </a:r>
            <a:r>
              <a:rPr kumimoji="1" lang="en-US" altLang="ja-JP" sz="1200" kern="1200" dirty="0">
                <a:solidFill>
                  <a:schemeClr val="tx1"/>
                </a:solidFill>
                <a:effectLst/>
                <a:latin typeface="+mn-lt"/>
                <a:ea typeface="+mn-ea"/>
                <a:cs typeface="+mn-cs"/>
              </a:rPr>
              <a:t>OSS</a:t>
            </a:r>
            <a:r>
              <a:rPr kumimoji="1" lang="ja-JP" altLang="ja-JP" sz="1200" kern="1200" dirty="0">
                <a:solidFill>
                  <a:schemeClr val="tx1"/>
                </a:solidFill>
                <a:effectLst/>
                <a:latin typeface="+mn-lt"/>
                <a:ea typeface="+mn-ea"/>
                <a:cs typeface="+mn-cs"/>
              </a:rPr>
              <a:t>）を積極的に活用し、産業機器の性能管理やオペレーションの最適化、製造現場の最適化を実現するためのソフトウェアを提供しています。さらに</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の上で他の企業が開発したアプリケーションを提供できるオープン・プラットフォームとしても、その役割を果たし、</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の普及を支えています。</a:t>
            </a:r>
          </a:p>
          <a:p>
            <a:r>
              <a:rPr kumimoji="1" lang="ja-JP" altLang="ja-JP" sz="1200" kern="1200" dirty="0">
                <a:solidFill>
                  <a:schemeClr val="tx1"/>
                </a:solidFill>
                <a:effectLst/>
                <a:latin typeface="+mn-lt"/>
                <a:ea typeface="+mn-ea"/>
                <a:cs typeface="+mn-cs"/>
              </a:rPr>
              <a:t>このような動きに対し、我が国の産業用ロボット大手のファナックが独自に、産業機器を統合制御するソフトウェア基盤「</a:t>
            </a:r>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」を発表しています。</a:t>
            </a:r>
          </a:p>
          <a:p>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と異なり工場内に特化したソフトウェア基盤として作られています。</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のようにクラウド・システムとエッジ・システムを連係させる仕組みではなく、工作機械やロボットのある製造現場に配置されたシステムをネットワークでつなぎ、作業負荷や稼働状況を共有し、機器同士が会話しながら協調連携して機器類の稼働率を上げることに重点が置かれています。</a:t>
            </a:r>
          </a:p>
          <a:p>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には機械とアプリケーションをつなぐためのファナックが独自に開発した「</a:t>
            </a:r>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ミドルウェア」を中核に、ファナックとシスコが開発した故障予知システム「</a:t>
            </a:r>
            <a:r>
              <a:rPr kumimoji="1" lang="en-US" altLang="ja-JP" sz="1200" kern="1200" dirty="0">
                <a:solidFill>
                  <a:schemeClr val="tx1"/>
                </a:solidFill>
                <a:effectLst/>
                <a:latin typeface="+mn-lt"/>
                <a:ea typeface="+mn-ea"/>
                <a:cs typeface="+mn-cs"/>
              </a:rPr>
              <a:t>ZDT</a:t>
            </a:r>
            <a:r>
              <a:rPr kumimoji="1" lang="ja-JP" altLang="ja-JP" sz="1200" kern="1200" dirty="0">
                <a:solidFill>
                  <a:schemeClr val="tx1"/>
                </a:solidFill>
                <a:effectLst/>
                <a:latin typeface="+mn-lt"/>
                <a:ea typeface="+mn-ea"/>
                <a:cs typeface="+mn-cs"/>
              </a:rPr>
              <a:t>」、ファナックが開発した品質情報管理システム「</a:t>
            </a:r>
            <a:r>
              <a:rPr kumimoji="1" lang="en-US" altLang="ja-JP" sz="1200" kern="1200" dirty="0" err="1">
                <a:solidFill>
                  <a:schemeClr val="tx1"/>
                </a:solidFill>
                <a:effectLst/>
                <a:latin typeface="+mn-lt"/>
                <a:ea typeface="+mn-ea"/>
                <a:cs typeface="+mn-cs"/>
              </a:rPr>
              <a:t>LINKi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Preferred Networks</a:t>
            </a:r>
            <a:r>
              <a:rPr kumimoji="1" lang="ja-JP" altLang="ja-JP" sz="1200" kern="1200" dirty="0">
                <a:solidFill>
                  <a:schemeClr val="tx1"/>
                </a:solidFill>
                <a:effectLst/>
                <a:latin typeface="+mn-lt"/>
                <a:ea typeface="+mn-ea"/>
                <a:cs typeface="+mn-cs"/>
              </a:rPr>
              <a:t>が開発した機械学習を使ったアプリケーション基盤「</a:t>
            </a:r>
            <a:r>
              <a:rPr kumimoji="1" lang="en-US" altLang="ja-JP" sz="1200" kern="1200" dirty="0" err="1">
                <a:solidFill>
                  <a:schemeClr val="tx1"/>
                </a:solidFill>
                <a:effectLst/>
                <a:latin typeface="+mn-lt"/>
                <a:ea typeface="+mn-ea"/>
                <a:cs typeface="+mn-cs"/>
              </a:rPr>
              <a:t>DIMo</a:t>
            </a:r>
            <a:r>
              <a:rPr kumimoji="1" lang="ja-JP" altLang="ja-JP" sz="1200" kern="1200" dirty="0">
                <a:solidFill>
                  <a:schemeClr val="tx1"/>
                </a:solidFill>
                <a:effectLst/>
                <a:latin typeface="+mn-lt"/>
                <a:ea typeface="+mn-ea"/>
                <a:cs typeface="+mn-cs"/>
              </a:rPr>
              <a:t>」を提供し、他の企業が開発したアプリケーションも提供できるオープン・プラットフォームとして提供されています。</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を武器にものりづくりを革新し競争力を強化しようという取り組みは、オープン・プラットフォームを基盤に多くの企業を巻き込みながら、ますますそのスピードを速めてゆくことになるでしょう。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24</a:t>
            </a:fld>
            <a:endParaRPr kumimoji="1" lang="ja-JP" altLang="en-US"/>
          </a:p>
        </p:txBody>
      </p:sp>
    </p:spTree>
    <p:extLst>
      <p:ext uri="{BB962C8B-B14F-4D97-AF65-F5344CB8AC3E}">
        <p14:creationId xmlns:p14="http://schemas.microsoft.com/office/powerpoint/2010/main" val="4074632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Predix</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”FIELD system”</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産業界における「ものづくりデジタル化」への取り組みが活発になっています。米国では「</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（産業のインターネット）」、そしてドイツでは「インダストリー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次産業革命）」という取り組みがすすんでいます。</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」では、ゼネラル・エレクトリック（</a:t>
            </a:r>
            <a:r>
              <a:rPr kumimoji="1" lang="en-US" altLang="ja-JP" sz="1200" kern="1200" dirty="0">
                <a:solidFill>
                  <a:schemeClr val="tx1"/>
                </a:solidFill>
                <a:effectLst/>
                <a:latin typeface="+mn-lt"/>
                <a:ea typeface="+mn-ea"/>
                <a:cs typeface="+mn-cs"/>
              </a:rPr>
              <a:t>GE</a:t>
            </a:r>
            <a:r>
              <a:rPr kumimoji="1" lang="ja-JP" altLang="ja-JP" sz="1200" kern="1200" dirty="0">
                <a:solidFill>
                  <a:schemeClr val="tx1"/>
                </a:solidFill>
                <a:effectLst/>
                <a:latin typeface="+mn-lt"/>
                <a:ea typeface="+mn-ea"/>
                <a:cs typeface="+mn-cs"/>
              </a:rPr>
              <a:t>）を中心にインテル、シスコシステムズ、</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社が中核となって産業界での連係組織「</a:t>
            </a:r>
            <a:r>
              <a:rPr kumimoji="1" lang="en-US" altLang="ja-JP" sz="1200" kern="1200" dirty="0">
                <a:solidFill>
                  <a:schemeClr val="tx1"/>
                </a:solidFill>
                <a:effectLst/>
                <a:latin typeface="+mn-lt"/>
                <a:ea typeface="+mn-ea"/>
                <a:cs typeface="+mn-cs"/>
              </a:rPr>
              <a:t>Industrial Internet Consortium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IIC</a:t>
            </a:r>
            <a:r>
              <a:rPr kumimoji="1" lang="ja-JP" altLang="ja-JP" sz="1200" kern="1200" dirty="0">
                <a:solidFill>
                  <a:schemeClr val="tx1"/>
                </a:solidFill>
                <a:effectLst/>
                <a:latin typeface="+mn-lt"/>
                <a:ea typeface="+mn-ea"/>
                <a:cs typeface="+mn-cs"/>
              </a:rPr>
              <a:t>）」が創設され、その普及を進めています。参加企業は、米国企業に留まらず、欧州、日本、中国などに拡がっています。また、対象は製造業だけではなく、エネルギー、ヘルスケア、製造業、公共、運輸の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つの領域としています。</a:t>
            </a:r>
          </a:p>
          <a:p>
            <a:r>
              <a:rPr kumimoji="1" lang="ja-JP" altLang="ja-JP" sz="1200" kern="1200" dirty="0">
                <a:solidFill>
                  <a:schemeClr val="tx1"/>
                </a:solidFill>
                <a:effectLst/>
                <a:latin typeface="+mn-lt"/>
                <a:ea typeface="+mn-ea"/>
                <a:cs typeface="+mn-cs"/>
              </a:rPr>
              <a:t>一方、「インダストリー</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」は、ドイツの産業政策の一環として産学官が連係し、製造業の革新を実現しようという取り組みで、「スマートファクトリー」構想をコンセプトにものづくりの世界標準を目指しています。</a:t>
            </a:r>
          </a:p>
          <a:p>
            <a:r>
              <a:rPr kumimoji="1" lang="ja-JP" altLang="ja-JP" sz="1200" kern="1200" dirty="0">
                <a:solidFill>
                  <a:schemeClr val="tx1"/>
                </a:solidFill>
                <a:effectLst/>
                <a:latin typeface="+mn-lt"/>
                <a:ea typeface="+mn-ea"/>
                <a:cs typeface="+mn-cs"/>
              </a:rPr>
              <a:t>さて、</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を先導する</a:t>
            </a:r>
            <a:r>
              <a:rPr kumimoji="1" lang="en-US" altLang="ja-JP" sz="1200" kern="1200" dirty="0">
                <a:solidFill>
                  <a:schemeClr val="tx1"/>
                </a:solidFill>
                <a:effectLst/>
                <a:latin typeface="+mn-lt"/>
                <a:ea typeface="+mn-ea"/>
                <a:cs typeface="+mn-cs"/>
              </a:rPr>
              <a:t>GE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dirty="0">
                <a:solidFill>
                  <a:schemeClr val="tx1"/>
                </a:solidFill>
                <a:effectLst/>
                <a:latin typeface="+mn-lt"/>
                <a:ea typeface="+mn-ea"/>
                <a:cs typeface="+mn-cs"/>
              </a:rPr>
              <a:t>ジェフ・イメルトは、「ハードウェアだけで競争に勝てる時代は終わった。ハードウェアは同じでもソフトウェアでハードウェアの能力を引き出して、顧客の価値を最大化できる。」と語り、これを実現する手段として「</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」というソフトウェア基盤を開発、ひろく提供をはじめています。</a:t>
            </a:r>
          </a:p>
          <a:p>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はクラウド・コンピューティングと産業機器の周辺に配置されるエッジ・コンピューティングの組合せによって構成されています。</a:t>
            </a:r>
          </a:p>
          <a:p>
            <a:r>
              <a:rPr kumimoji="1" lang="ja-JP" altLang="ja-JP" sz="1200" kern="1200" dirty="0">
                <a:solidFill>
                  <a:schemeClr val="tx1"/>
                </a:solidFill>
                <a:effectLst/>
                <a:latin typeface="+mn-lt"/>
                <a:ea typeface="+mn-ea"/>
                <a:cs typeface="+mn-cs"/>
              </a:rPr>
              <a:t>オープンソースソフトウェア（</a:t>
            </a:r>
            <a:r>
              <a:rPr kumimoji="1" lang="en-US" altLang="ja-JP" sz="1200" kern="1200" dirty="0">
                <a:solidFill>
                  <a:schemeClr val="tx1"/>
                </a:solidFill>
                <a:effectLst/>
                <a:latin typeface="+mn-lt"/>
                <a:ea typeface="+mn-ea"/>
                <a:cs typeface="+mn-cs"/>
              </a:rPr>
              <a:t>OSS</a:t>
            </a:r>
            <a:r>
              <a:rPr kumimoji="1" lang="ja-JP" altLang="ja-JP" sz="1200" kern="1200" dirty="0">
                <a:solidFill>
                  <a:schemeClr val="tx1"/>
                </a:solidFill>
                <a:effectLst/>
                <a:latin typeface="+mn-lt"/>
                <a:ea typeface="+mn-ea"/>
                <a:cs typeface="+mn-cs"/>
              </a:rPr>
              <a:t>）を積極的に活用し、産業機器の性能管理やオペレーションの最適化、製造現場の最適化を実現するためのソフトウェアを提供しています。さらに</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の上で他の企業が開発したアプリケーションを提供できるオープン・プラットフォームとしても、その役割を果たし、</a:t>
            </a:r>
            <a:r>
              <a:rPr kumimoji="1" lang="en-US" altLang="ja-JP" sz="1200" kern="1200" dirty="0">
                <a:solidFill>
                  <a:schemeClr val="tx1"/>
                </a:solidFill>
                <a:effectLst/>
                <a:latin typeface="+mn-lt"/>
                <a:ea typeface="+mn-ea"/>
                <a:cs typeface="+mn-cs"/>
              </a:rPr>
              <a:t>Industrial Internet</a:t>
            </a:r>
            <a:r>
              <a:rPr kumimoji="1" lang="ja-JP" altLang="ja-JP" sz="1200" kern="1200" dirty="0">
                <a:solidFill>
                  <a:schemeClr val="tx1"/>
                </a:solidFill>
                <a:effectLst/>
                <a:latin typeface="+mn-lt"/>
                <a:ea typeface="+mn-ea"/>
                <a:cs typeface="+mn-cs"/>
              </a:rPr>
              <a:t>の普及を支えています。</a:t>
            </a:r>
          </a:p>
          <a:p>
            <a:r>
              <a:rPr kumimoji="1" lang="ja-JP" altLang="ja-JP" sz="1200" kern="1200" dirty="0">
                <a:solidFill>
                  <a:schemeClr val="tx1"/>
                </a:solidFill>
                <a:effectLst/>
                <a:latin typeface="+mn-lt"/>
                <a:ea typeface="+mn-ea"/>
                <a:cs typeface="+mn-cs"/>
              </a:rPr>
              <a:t>このような動きに対し、我が国の産業用ロボット大手のファナックが独自に、産業機器を統合制御するソフトウェア基盤「</a:t>
            </a:r>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」を発表しています。</a:t>
            </a:r>
          </a:p>
          <a:p>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と異なり工場内に特化したソフトウェア基盤として作られています。</a:t>
            </a:r>
            <a:r>
              <a:rPr kumimoji="1" lang="en-US" altLang="ja-JP" sz="1200" kern="1200" dirty="0" err="1">
                <a:solidFill>
                  <a:schemeClr val="tx1"/>
                </a:solidFill>
                <a:effectLst/>
                <a:latin typeface="+mn-lt"/>
                <a:ea typeface="+mn-ea"/>
                <a:cs typeface="+mn-cs"/>
              </a:rPr>
              <a:t>Predix</a:t>
            </a:r>
            <a:r>
              <a:rPr kumimoji="1" lang="ja-JP" altLang="ja-JP" sz="1200" kern="1200" dirty="0">
                <a:solidFill>
                  <a:schemeClr val="tx1"/>
                </a:solidFill>
                <a:effectLst/>
                <a:latin typeface="+mn-lt"/>
                <a:ea typeface="+mn-ea"/>
                <a:cs typeface="+mn-cs"/>
              </a:rPr>
              <a:t>のようにクラウド・システムとエッジ・システムを連係させる仕組みではなく、工作機械やロボットのある製造現場に配置されたシステムをネットワークでつなぎ、作業負荷や稼働状況を共有し、機器同士が会話しながら協調連携して機器類の稼働率を上げることに重点が置かれています。</a:t>
            </a:r>
          </a:p>
          <a:p>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には機械とアプリケーションをつなぐためのファナックが独自に開発した「</a:t>
            </a:r>
            <a:r>
              <a:rPr kumimoji="1" lang="en-US" altLang="ja-JP" sz="1200" kern="1200" dirty="0">
                <a:solidFill>
                  <a:schemeClr val="tx1"/>
                </a:solidFill>
                <a:effectLst/>
                <a:latin typeface="+mn-lt"/>
                <a:ea typeface="+mn-ea"/>
                <a:cs typeface="+mn-cs"/>
              </a:rPr>
              <a:t>FIELD system</a:t>
            </a:r>
            <a:r>
              <a:rPr kumimoji="1" lang="ja-JP" altLang="ja-JP" sz="1200" kern="1200" dirty="0">
                <a:solidFill>
                  <a:schemeClr val="tx1"/>
                </a:solidFill>
                <a:effectLst/>
                <a:latin typeface="+mn-lt"/>
                <a:ea typeface="+mn-ea"/>
                <a:cs typeface="+mn-cs"/>
              </a:rPr>
              <a:t>ミドルウェア」を中核に、ファナックとシスコが開発した故障予知システム「</a:t>
            </a:r>
            <a:r>
              <a:rPr kumimoji="1" lang="en-US" altLang="ja-JP" sz="1200" kern="1200" dirty="0">
                <a:solidFill>
                  <a:schemeClr val="tx1"/>
                </a:solidFill>
                <a:effectLst/>
                <a:latin typeface="+mn-lt"/>
                <a:ea typeface="+mn-ea"/>
                <a:cs typeface="+mn-cs"/>
              </a:rPr>
              <a:t>ZDT</a:t>
            </a:r>
            <a:r>
              <a:rPr kumimoji="1" lang="ja-JP" altLang="ja-JP" sz="1200" kern="1200" dirty="0">
                <a:solidFill>
                  <a:schemeClr val="tx1"/>
                </a:solidFill>
                <a:effectLst/>
                <a:latin typeface="+mn-lt"/>
                <a:ea typeface="+mn-ea"/>
                <a:cs typeface="+mn-cs"/>
              </a:rPr>
              <a:t>」、ファナックが開発した品質情報管理システム「</a:t>
            </a:r>
            <a:r>
              <a:rPr kumimoji="1" lang="en-US" altLang="ja-JP" sz="1200" kern="1200" dirty="0" err="1">
                <a:solidFill>
                  <a:schemeClr val="tx1"/>
                </a:solidFill>
                <a:effectLst/>
                <a:latin typeface="+mn-lt"/>
                <a:ea typeface="+mn-ea"/>
                <a:cs typeface="+mn-cs"/>
              </a:rPr>
              <a:t>LINKi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Preferred Networks</a:t>
            </a:r>
            <a:r>
              <a:rPr kumimoji="1" lang="ja-JP" altLang="ja-JP" sz="1200" kern="1200" dirty="0">
                <a:solidFill>
                  <a:schemeClr val="tx1"/>
                </a:solidFill>
                <a:effectLst/>
                <a:latin typeface="+mn-lt"/>
                <a:ea typeface="+mn-ea"/>
                <a:cs typeface="+mn-cs"/>
              </a:rPr>
              <a:t>が開発した機械学習を使ったアプリケーション基盤「</a:t>
            </a:r>
            <a:r>
              <a:rPr kumimoji="1" lang="en-US" altLang="ja-JP" sz="1200" kern="1200" dirty="0" err="1">
                <a:solidFill>
                  <a:schemeClr val="tx1"/>
                </a:solidFill>
                <a:effectLst/>
                <a:latin typeface="+mn-lt"/>
                <a:ea typeface="+mn-ea"/>
                <a:cs typeface="+mn-cs"/>
              </a:rPr>
              <a:t>DIMo</a:t>
            </a:r>
            <a:r>
              <a:rPr kumimoji="1" lang="ja-JP" altLang="ja-JP" sz="1200" kern="1200" dirty="0">
                <a:solidFill>
                  <a:schemeClr val="tx1"/>
                </a:solidFill>
                <a:effectLst/>
                <a:latin typeface="+mn-lt"/>
                <a:ea typeface="+mn-ea"/>
                <a:cs typeface="+mn-cs"/>
              </a:rPr>
              <a:t>」を提供し、他の企業が開発したアプリケーションも提供できるオープン・プラットフォームとして提供されています。</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を武器にものりづくりを革新し競争力を強化しようという取り組みは、オープン・プラットフォームを基盤に多くの企業を巻き込みながら、ますますそのスピードを速めてゆくことになるでしょう。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25</a:t>
            </a:fld>
            <a:endParaRPr kumimoji="1" lang="ja-JP" altLang="en-US"/>
          </a:p>
        </p:txBody>
      </p:sp>
    </p:spTree>
    <p:extLst>
      <p:ext uri="{BB962C8B-B14F-4D97-AF65-F5344CB8AC3E}">
        <p14:creationId xmlns:p14="http://schemas.microsoft.com/office/powerpoint/2010/main" val="3621982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279806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世代移動体通信方式」すなわち</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は現在の</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に続く次世代のモバイル通信として、</a:t>
            </a:r>
            <a:r>
              <a:rPr kumimoji="1" lang="en-US" altLang="ja-JP" sz="1200" kern="1200" dirty="0">
                <a:solidFill>
                  <a:schemeClr val="tx1"/>
                </a:solidFill>
                <a:effectLst/>
                <a:latin typeface="+mn-lt"/>
                <a:ea typeface="+mn-ea"/>
                <a:cs typeface="+mn-cs"/>
              </a:rPr>
              <a:t>2020</a:t>
            </a:r>
            <a:r>
              <a:rPr kumimoji="1" lang="ja-JP" altLang="ja-JP" sz="1200" kern="1200" dirty="0">
                <a:solidFill>
                  <a:schemeClr val="tx1"/>
                </a:solidFill>
                <a:effectLst/>
                <a:latin typeface="+mn-lt"/>
                <a:ea typeface="+mn-ea"/>
                <a:cs typeface="+mn-cs"/>
              </a:rPr>
              <a:t>年頃の利用開始を目指し開発が進められています。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年代までの「</a:t>
            </a:r>
            <a:r>
              <a:rPr kumimoji="1" lang="en-US" altLang="ja-JP" sz="1200" kern="1200" dirty="0">
                <a:solidFill>
                  <a:schemeClr val="tx1"/>
                </a:solidFill>
                <a:effectLst/>
                <a:latin typeface="+mn-lt"/>
                <a:ea typeface="+mn-ea"/>
                <a:cs typeface="+mn-cs"/>
              </a:rPr>
              <a:t>1G</a:t>
            </a:r>
            <a:r>
              <a:rPr kumimoji="1" lang="ja-JP" altLang="ja-JP" sz="1200" kern="1200" dirty="0">
                <a:solidFill>
                  <a:schemeClr val="tx1"/>
                </a:solidFill>
                <a:effectLst/>
                <a:latin typeface="+mn-lt"/>
                <a:ea typeface="+mn-ea"/>
                <a:cs typeface="+mn-cs"/>
              </a:rPr>
              <a:t>」では、アナログ方式が使われ「音声通話」をモバイルで利用できるようになりました。</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年代の「</a:t>
            </a:r>
            <a:r>
              <a:rPr kumimoji="1" lang="en-US" altLang="ja-JP" sz="1200" kern="1200" dirty="0">
                <a:solidFill>
                  <a:schemeClr val="tx1"/>
                </a:solidFill>
                <a:effectLst/>
                <a:latin typeface="+mn-lt"/>
                <a:ea typeface="+mn-ea"/>
                <a:cs typeface="+mn-cs"/>
              </a:rPr>
              <a:t>2G</a:t>
            </a:r>
            <a:r>
              <a:rPr kumimoji="1" lang="ja-JP" altLang="ja-JP" sz="1200" kern="1200" dirty="0">
                <a:solidFill>
                  <a:schemeClr val="tx1"/>
                </a:solidFill>
                <a:effectLst/>
                <a:latin typeface="+mn-lt"/>
                <a:ea typeface="+mn-ea"/>
                <a:cs typeface="+mn-cs"/>
              </a:rPr>
              <a:t>」では、デジタル方式となり、音声に加えて「テキスト通信」が使えるようになります。</a:t>
            </a:r>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年代には「</a:t>
            </a:r>
            <a:r>
              <a:rPr kumimoji="1" lang="en-US" altLang="ja-JP" sz="1200" kern="1200" dirty="0">
                <a:solidFill>
                  <a:schemeClr val="tx1"/>
                </a:solidFill>
                <a:effectLst/>
                <a:latin typeface="+mn-lt"/>
                <a:ea typeface="+mn-ea"/>
                <a:cs typeface="+mn-cs"/>
              </a:rPr>
              <a:t>3G</a:t>
            </a:r>
            <a:r>
              <a:rPr kumimoji="1" lang="ja-JP" altLang="ja-JP" sz="1200" kern="1200" dirty="0">
                <a:solidFill>
                  <a:schemeClr val="tx1"/>
                </a:solidFill>
                <a:effectLst/>
                <a:latin typeface="+mn-lt"/>
                <a:ea typeface="+mn-ea"/>
                <a:cs typeface="+mn-cs"/>
              </a:rPr>
              <a:t>」が登場し、「高速データ通信」が可能となり、携帯電話でのホームページ閲覧や電子メールのやり取りができるようになりました。</a:t>
            </a:r>
            <a:r>
              <a:rPr kumimoji="1" lang="en-US" altLang="ja-JP" sz="1200" kern="1200" dirty="0">
                <a:solidFill>
                  <a:schemeClr val="tx1"/>
                </a:solidFill>
                <a:effectLst/>
                <a:latin typeface="+mn-lt"/>
                <a:ea typeface="+mn-ea"/>
                <a:cs typeface="+mn-cs"/>
              </a:rPr>
              <a:t>2010</a:t>
            </a:r>
            <a:r>
              <a:rPr kumimoji="1" lang="ja-JP" altLang="ja-JP" sz="1200" kern="1200" dirty="0">
                <a:solidFill>
                  <a:schemeClr val="tx1"/>
                </a:solidFill>
                <a:effectLst/>
                <a:latin typeface="+mn-lt"/>
                <a:ea typeface="+mn-ea"/>
                <a:cs typeface="+mn-cs"/>
              </a:rPr>
              <a:t>年代には「</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」の利用が始まり、スマートフォンの普及と相まってデータ通信はさらに高速化して「動画通信」ができるようになります。「</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」では、</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までの機能や性能をさらに高めることに加え、新たに「</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」への対応が期待されています。</a:t>
            </a:r>
          </a:p>
          <a:p>
            <a:r>
              <a:rPr kumimoji="1" lang="ja-JP" altLang="ja-JP" sz="1200" kern="1200" dirty="0">
                <a:solidFill>
                  <a:schemeClr val="tx1"/>
                </a:solidFill>
                <a:effectLst/>
                <a:latin typeface="+mn-lt"/>
                <a:ea typeface="+mn-ea"/>
                <a:cs typeface="+mn-cs"/>
              </a:rPr>
              <a:t>このような需要に応えるため、</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は「高速・大容量データ通信」、「大量端末の接続」、「超低遅延・超高信頼性」といった要件を満たすモバイル通信を実現しようというのです。</a:t>
            </a:r>
          </a:p>
          <a:p>
            <a:r>
              <a:rPr kumimoji="1" lang="ja-JP" altLang="ja-JP" sz="1200" kern="1200" dirty="0">
                <a:solidFill>
                  <a:schemeClr val="tx1"/>
                </a:solidFill>
                <a:effectLst/>
                <a:latin typeface="+mn-lt"/>
                <a:ea typeface="+mn-ea"/>
                <a:cs typeface="+mn-cs"/>
              </a:rPr>
              <a:t>「高速・大容量データ通信」とは、現在の</a:t>
            </a:r>
            <a:r>
              <a:rPr kumimoji="1" lang="en-US" altLang="ja-JP" sz="1200" kern="1200" dirty="0">
                <a:solidFill>
                  <a:schemeClr val="tx1"/>
                </a:solidFill>
                <a:effectLst/>
                <a:latin typeface="+mn-lt"/>
                <a:ea typeface="+mn-ea"/>
                <a:cs typeface="+mn-cs"/>
              </a:rPr>
              <a:t>LTE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倍の高速化・大容量化したデータ通信で、</a:t>
            </a:r>
            <a:r>
              <a:rPr kumimoji="1" lang="en-US" altLang="ja-JP" sz="1200" kern="1200" dirty="0">
                <a:solidFill>
                  <a:schemeClr val="tx1"/>
                </a:solidFill>
                <a:effectLst/>
                <a:latin typeface="+mn-lt"/>
                <a:ea typeface="+mn-ea"/>
                <a:cs typeface="+mn-cs"/>
              </a:rPr>
              <a:t>10G</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20Gbps</a:t>
            </a:r>
            <a:r>
              <a:rPr kumimoji="1" lang="ja-JP" altLang="ja-JP" sz="1200" kern="1200" dirty="0">
                <a:solidFill>
                  <a:schemeClr val="tx1"/>
                </a:solidFill>
                <a:effectLst/>
                <a:latin typeface="+mn-lt"/>
                <a:ea typeface="+mn-ea"/>
                <a:cs typeface="+mn-cs"/>
              </a:rPr>
              <a:t>といった超高速なピークレートの実現を目指しています。加えて、通信環境の如何に関わらず、どこでも</a:t>
            </a:r>
            <a:r>
              <a:rPr kumimoji="1" lang="en-US" altLang="ja-JP" sz="1200" kern="1200" dirty="0">
                <a:solidFill>
                  <a:schemeClr val="tx1"/>
                </a:solidFill>
                <a:effectLst/>
                <a:latin typeface="+mn-lt"/>
                <a:ea typeface="+mn-ea"/>
                <a:cs typeface="+mn-cs"/>
              </a:rPr>
              <a:t>100Mbps</a:t>
            </a:r>
            <a:r>
              <a:rPr kumimoji="1" lang="ja-JP" altLang="ja-JP" sz="1200" kern="1200" dirty="0">
                <a:solidFill>
                  <a:schemeClr val="tx1"/>
                </a:solidFill>
                <a:effectLst/>
                <a:latin typeface="+mn-lt"/>
                <a:ea typeface="+mn-ea"/>
                <a:cs typeface="+mn-cs"/>
              </a:rPr>
              <a:t>程度の高速通信が可能となります。</a:t>
            </a:r>
          </a:p>
          <a:p>
            <a:r>
              <a:rPr kumimoji="1" lang="ja-JP" altLang="ja-JP" sz="1200" kern="1200" dirty="0">
                <a:solidFill>
                  <a:schemeClr val="tx1"/>
                </a:solidFill>
                <a:effectLst/>
                <a:latin typeface="+mn-lt"/>
                <a:ea typeface="+mn-ea"/>
                <a:cs typeface="+mn-cs"/>
              </a:rPr>
              <a:t>「大量端末の接続」とは、現在の</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倍といった端末数への対応や省電力性能の実現をめざします。</a:t>
            </a:r>
          </a:p>
          <a:p>
            <a:r>
              <a:rPr kumimoji="1" lang="ja-JP" altLang="ja-JP" sz="1200" kern="1200" dirty="0">
                <a:solidFill>
                  <a:schemeClr val="tx1"/>
                </a:solidFill>
                <a:effectLst/>
                <a:latin typeface="+mn-lt"/>
                <a:ea typeface="+mn-ea"/>
                <a:cs typeface="+mn-cs"/>
              </a:rPr>
              <a:t>「超低遅延・超高信頼性」とは、如何なる場合でも通信できることを目指します。例えば通信が遅れることで事故につながりかねない自動運転自動車や緊急時の確実な通信が求められる災害対応などに使われることが想定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は、こうした異なる要件をすべて</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つのネットワークで満たすことができるように開発が進められていますが、実際の利用場面では、それぞれの必要に応じて、各要件を満たす</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つのネットワークを仮想的に分離して提供できるようになります。この技術は、「ネットワークスライシング」と呼ばれ、</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の中核的技術の１つとして位置付けられています。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さらに企業や組織が独自のネットワークを</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で構築することが可能となり、コストのかかる通信設備を自ら所有し、運用管理することなく、自分たちの閉域網を構築することが可能になります。</a:t>
            </a:r>
          </a:p>
          <a:p>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の登場は、このようにこれまでのネットワークのあり方を大きく変える可能性を持っているのです。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20129056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【図解】コレ１枚でわかる「</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世代移動体通信方式」すなわち</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は現在の</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に続く次世代のモバイル通信として、</a:t>
            </a:r>
            <a:r>
              <a:rPr kumimoji="1" lang="en-US" altLang="ja-JP" sz="1200" kern="1200" dirty="0">
                <a:solidFill>
                  <a:schemeClr val="tx1"/>
                </a:solidFill>
                <a:effectLst/>
                <a:latin typeface="+mn-lt"/>
                <a:ea typeface="+mn-ea"/>
                <a:cs typeface="+mn-cs"/>
              </a:rPr>
              <a:t>2020</a:t>
            </a:r>
            <a:r>
              <a:rPr kumimoji="1" lang="ja-JP" altLang="ja-JP" sz="1200" kern="1200" dirty="0">
                <a:solidFill>
                  <a:schemeClr val="tx1"/>
                </a:solidFill>
                <a:effectLst/>
                <a:latin typeface="+mn-lt"/>
                <a:ea typeface="+mn-ea"/>
                <a:cs typeface="+mn-cs"/>
              </a:rPr>
              <a:t>年頃の利用開始を目指し開発が進められています。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年代までの「</a:t>
            </a:r>
            <a:r>
              <a:rPr kumimoji="1" lang="en-US" altLang="ja-JP" sz="1200" kern="1200" dirty="0">
                <a:solidFill>
                  <a:schemeClr val="tx1"/>
                </a:solidFill>
                <a:effectLst/>
                <a:latin typeface="+mn-lt"/>
                <a:ea typeface="+mn-ea"/>
                <a:cs typeface="+mn-cs"/>
              </a:rPr>
              <a:t>1G</a:t>
            </a:r>
            <a:r>
              <a:rPr kumimoji="1" lang="ja-JP" altLang="ja-JP" sz="1200" kern="1200" dirty="0">
                <a:solidFill>
                  <a:schemeClr val="tx1"/>
                </a:solidFill>
                <a:effectLst/>
                <a:latin typeface="+mn-lt"/>
                <a:ea typeface="+mn-ea"/>
                <a:cs typeface="+mn-cs"/>
              </a:rPr>
              <a:t>」では、アナログ方式が使われ「音声通話」をモバイルで利用できるようになりました。</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年代の「</a:t>
            </a:r>
            <a:r>
              <a:rPr kumimoji="1" lang="en-US" altLang="ja-JP" sz="1200" kern="1200" dirty="0">
                <a:solidFill>
                  <a:schemeClr val="tx1"/>
                </a:solidFill>
                <a:effectLst/>
                <a:latin typeface="+mn-lt"/>
                <a:ea typeface="+mn-ea"/>
                <a:cs typeface="+mn-cs"/>
              </a:rPr>
              <a:t>2G</a:t>
            </a:r>
            <a:r>
              <a:rPr kumimoji="1" lang="ja-JP" altLang="ja-JP" sz="1200" kern="1200" dirty="0">
                <a:solidFill>
                  <a:schemeClr val="tx1"/>
                </a:solidFill>
                <a:effectLst/>
                <a:latin typeface="+mn-lt"/>
                <a:ea typeface="+mn-ea"/>
                <a:cs typeface="+mn-cs"/>
              </a:rPr>
              <a:t>」では、デジタル方式となり、音声に加えて「テキスト通信」が使えるようになります。</a:t>
            </a:r>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年代には「</a:t>
            </a:r>
            <a:r>
              <a:rPr kumimoji="1" lang="en-US" altLang="ja-JP" sz="1200" kern="1200" dirty="0">
                <a:solidFill>
                  <a:schemeClr val="tx1"/>
                </a:solidFill>
                <a:effectLst/>
                <a:latin typeface="+mn-lt"/>
                <a:ea typeface="+mn-ea"/>
                <a:cs typeface="+mn-cs"/>
              </a:rPr>
              <a:t>3G</a:t>
            </a:r>
            <a:r>
              <a:rPr kumimoji="1" lang="ja-JP" altLang="ja-JP" sz="1200" kern="1200" dirty="0">
                <a:solidFill>
                  <a:schemeClr val="tx1"/>
                </a:solidFill>
                <a:effectLst/>
                <a:latin typeface="+mn-lt"/>
                <a:ea typeface="+mn-ea"/>
                <a:cs typeface="+mn-cs"/>
              </a:rPr>
              <a:t>」が登場し、「高速データ通信」が可能となり、携帯電話でのホームページ閲覧や電子メールのやり取りができるようになりました。</a:t>
            </a:r>
            <a:r>
              <a:rPr kumimoji="1" lang="en-US" altLang="ja-JP" sz="1200" kern="1200" dirty="0">
                <a:solidFill>
                  <a:schemeClr val="tx1"/>
                </a:solidFill>
                <a:effectLst/>
                <a:latin typeface="+mn-lt"/>
                <a:ea typeface="+mn-ea"/>
                <a:cs typeface="+mn-cs"/>
              </a:rPr>
              <a:t>2010</a:t>
            </a:r>
            <a:r>
              <a:rPr kumimoji="1" lang="ja-JP" altLang="ja-JP" sz="1200" kern="1200" dirty="0">
                <a:solidFill>
                  <a:schemeClr val="tx1"/>
                </a:solidFill>
                <a:effectLst/>
                <a:latin typeface="+mn-lt"/>
                <a:ea typeface="+mn-ea"/>
                <a:cs typeface="+mn-cs"/>
              </a:rPr>
              <a:t>年代には「</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」の利用が始まり、スマートフォンの普及と相まってデータ通信はさらに高速化して「動画通信」ができるようになります。「</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」では、</a:t>
            </a:r>
            <a:r>
              <a:rPr kumimoji="1" lang="en-US" altLang="ja-JP" sz="1200" kern="1200" dirty="0">
                <a:solidFill>
                  <a:schemeClr val="tx1"/>
                </a:solidFill>
                <a:effectLst/>
                <a:latin typeface="+mn-lt"/>
                <a:ea typeface="+mn-ea"/>
                <a:cs typeface="+mn-cs"/>
              </a:rPr>
              <a:t>4G</a:t>
            </a:r>
            <a:r>
              <a:rPr kumimoji="1" lang="ja-JP" altLang="ja-JP" sz="1200" kern="1200" dirty="0">
                <a:solidFill>
                  <a:schemeClr val="tx1"/>
                </a:solidFill>
                <a:effectLst/>
                <a:latin typeface="+mn-lt"/>
                <a:ea typeface="+mn-ea"/>
                <a:cs typeface="+mn-cs"/>
              </a:rPr>
              <a:t>までの機能や性能をさらに高めることに加え、新たに「</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」への対応が期待されています。</a:t>
            </a:r>
          </a:p>
          <a:p>
            <a:r>
              <a:rPr kumimoji="1" lang="ja-JP" altLang="ja-JP" sz="1200" kern="1200" dirty="0">
                <a:solidFill>
                  <a:schemeClr val="tx1"/>
                </a:solidFill>
                <a:effectLst/>
                <a:latin typeface="+mn-lt"/>
                <a:ea typeface="+mn-ea"/>
                <a:cs typeface="+mn-cs"/>
              </a:rPr>
              <a:t>このような需要に応えるため、</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は「高速・大容量データ通信」、「大量端末の接続」、「超低遅延・超高信頼性」といった要件を満たすモバイル通信を実現しようというのです。</a:t>
            </a:r>
          </a:p>
          <a:p>
            <a:r>
              <a:rPr kumimoji="1" lang="ja-JP" altLang="ja-JP" sz="1200" kern="1200" dirty="0">
                <a:solidFill>
                  <a:schemeClr val="tx1"/>
                </a:solidFill>
                <a:effectLst/>
                <a:latin typeface="+mn-lt"/>
                <a:ea typeface="+mn-ea"/>
                <a:cs typeface="+mn-cs"/>
              </a:rPr>
              <a:t>「高速・大容量データ通信」とは、現在の</a:t>
            </a:r>
            <a:r>
              <a:rPr kumimoji="1" lang="en-US" altLang="ja-JP" sz="1200" kern="1200" dirty="0">
                <a:solidFill>
                  <a:schemeClr val="tx1"/>
                </a:solidFill>
                <a:effectLst/>
                <a:latin typeface="+mn-lt"/>
                <a:ea typeface="+mn-ea"/>
                <a:cs typeface="+mn-cs"/>
              </a:rPr>
              <a:t>LTE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倍の高速化・大容量化したデータ通信で、</a:t>
            </a:r>
            <a:r>
              <a:rPr kumimoji="1" lang="en-US" altLang="ja-JP" sz="1200" kern="1200" dirty="0">
                <a:solidFill>
                  <a:schemeClr val="tx1"/>
                </a:solidFill>
                <a:effectLst/>
                <a:latin typeface="+mn-lt"/>
                <a:ea typeface="+mn-ea"/>
                <a:cs typeface="+mn-cs"/>
              </a:rPr>
              <a:t>10G</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20Gbps</a:t>
            </a:r>
            <a:r>
              <a:rPr kumimoji="1" lang="ja-JP" altLang="ja-JP" sz="1200" kern="1200" dirty="0">
                <a:solidFill>
                  <a:schemeClr val="tx1"/>
                </a:solidFill>
                <a:effectLst/>
                <a:latin typeface="+mn-lt"/>
                <a:ea typeface="+mn-ea"/>
                <a:cs typeface="+mn-cs"/>
              </a:rPr>
              <a:t>といった超高速なピークレートの実現を目指しています。加えて、通信環境の如何に関わらず、どこでも</a:t>
            </a:r>
            <a:r>
              <a:rPr kumimoji="1" lang="en-US" altLang="ja-JP" sz="1200" kern="1200" dirty="0">
                <a:solidFill>
                  <a:schemeClr val="tx1"/>
                </a:solidFill>
                <a:effectLst/>
                <a:latin typeface="+mn-lt"/>
                <a:ea typeface="+mn-ea"/>
                <a:cs typeface="+mn-cs"/>
              </a:rPr>
              <a:t>100Mbps</a:t>
            </a:r>
            <a:r>
              <a:rPr kumimoji="1" lang="ja-JP" altLang="ja-JP" sz="1200" kern="1200" dirty="0">
                <a:solidFill>
                  <a:schemeClr val="tx1"/>
                </a:solidFill>
                <a:effectLst/>
                <a:latin typeface="+mn-lt"/>
                <a:ea typeface="+mn-ea"/>
                <a:cs typeface="+mn-cs"/>
              </a:rPr>
              <a:t>程度の高速通信が可能となります。</a:t>
            </a:r>
          </a:p>
          <a:p>
            <a:r>
              <a:rPr kumimoji="1" lang="ja-JP" altLang="ja-JP" sz="1200" kern="1200" dirty="0">
                <a:solidFill>
                  <a:schemeClr val="tx1"/>
                </a:solidFill>
                <a:effectLst/>
                <a:latin typeface="+mn-lt"/>
                <a:ea typeface="+mn-ea"/>
                <a:cs typeface="+mn-cs"/>
              </a:rPr>
              <a:t>「大量端末の接続」とは、現在の</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倍といった端末数への対応や省電力性能の実現をめざします。</a:t>
            </a:r>
          </a:p>
          <a:p>
            <a:r>
              <a:rPr kumimoji="1" lang="ja-JP" altLang="ja-JP" sz="1200" kern="1200" dirty="0">
                <a:solidFill>
                  <a:schemeClr val="tx1"/>
                </a:solidFill>
                <a:effectLst/>
                <a:latin typeface="+mn-lt"/>
                <a:ea typeface="+mn-ea"/>
                <a:cs typeface="+mn-cs"/>
              </a:rPr>
              <a:t>「超低遅延・超高信頼性」とは、如何なる場合でも通信できることを目指します。例えば通信が遅れることで事故につながりかねない自動運転自動車や緊急時の確実な通信が求められる災害対応などに使われることが想定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は、こうした異なる要件をすべて</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つのネットワークで満たすことができるように開発が進められていますが、実際の利用場面では、それぞれの必要に応じて、各要件を満たす</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つのネットワークを仮想的に分離して提供できるようになります。この技術は、「ネットワークスライシング」と呼ばれ、</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の中核的技術の１つとして位置付けられています。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さらに企業や組織が独自のネットワークを</a:t>
            </a:r>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で構築することが可能となり、コストのかかる通信設備を自ら所有し、運用管理することなく、自分たちの閉域網を構築することが可能になります。</a:t>
            </a:r>
          </a:p>
          <a:p>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の登場は、このようにこれまでのネットワークのあり方を大きく変える可能性を持っているのです。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1537361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についての定義は、必ずしも定まったものはなく、その定義が曖昧なままに使われていることもあるようです。</a:t>
            </a:r>
          </a:p>
          <a:p>
            <a:r>
              <a:rPr kumimoji="1" lang="ja-JP" altLang="ja-JP" sz="1200" kern="1200" dirty="0">
                <a:solidFill>
                  <a:schemeClr val="tx1"/>
                </a:solidFill>
                <a:effectLst/>
                <a:latin typeface="+mn-lt"/>
                <a:ea typeface="+mn-ea"/>
                <a:cs typeface="+mn-cs"/>
              </a:rPr>
              <a:t>そもそも</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という言葉を最初に使ったのは、</a:t>
            </a:r>
            <a:r>
              <a:rPr kumimoji="1" lang="en-US" altLang="ja-JP" sz="1200" kern="1200" dirty="0">
                <a:solidFill>
                  <a:schemeClr val="tx1"/>
                </a:solidFill>
                <a:effectLst/>
                <a:latin typeface="+mn-lt"/>
                <a:ea typeface="+mn-ea"/>
                <a:cs typeface="+mn-cs"/>
              </a:rPr>
              <a:t>1999</a:t>
            </a:r>
            <a:r>
              <a:rPr kumimoji="1" lang="ja-JP" altLang="ja-JP" sz="1200" kern="1200" dirty="0">
                <a:solidFill>
                  <a:schemeClr val="tx1"/>
                </a:solidFill>
                <a:effectLst/>
                <a:latin typeface="+mn-lt"/>
                <a:ea typeface="+mn-ea"/>
                <a:cs typeface="+mn-cs"/>
              </a:rPr>
              <a:t>年、商品や荷物に付ける無線タグの標準化団体「</a:t>
            </a:r>
            <a:r>
              <a:rPr kumimoji="1" lang="en-US" altLang="ja-JP" sz="1200" kern="1200" dirty="0">
                <a:solidFill>
                  <a:schemeClr val="tx1"/>
                </a:solidFill>
                <a:effectLst/>
                <a:latin typeface="+mn-lt"/>
                <a:ea typeface="+mn-ea"/>
                <a:cs typeface="+mn-cs"/>
              </a:rPr>
              <a:t>Auto-ID</a:t>
            </a:r>
            <a:r>
              <a:rPr kumimoji="1" lang="ja-JP" altLang="ja-JP" sz="1200" kern="1200" dirty="0">
                <a:solidFill>
                  <a:schemeClr val="tx1"/>
                </a:solidFill>
                <a:effectLst/>
                <a:latin typeface="+mn-lt"/>
                <a:ea typeface="+mn-ea"/>
                <a:cs typeface="+mn-cs"/>
              </a:rPr>
              <a:t>」の創設者の一人である</a:t>
            </a:r>
            <a:r>
              <a:rPr kumimoji="1" lang="en-US" altLang="ja-JP" sz="1200" kern="1200" dirty="0">
                <a:solidFill>
                  <a:schemeClr val="tx1"/>
                </a:solidFill>
                <a:effectLst/>
                <a:latin typeface="+mn-lt"/>
                <a:ea typeface="+mn-ea"/>
                <a:cs typeface="+mn-cs"/>
              </a:rPr>
              <a:t>Kevin Ashton</a:t>
            </a:r>
            <a:r>
              <a:rPr kumimoji="1" lang="ja-JP" altLang="ja-JP" sz="1200" kern="1200" dirty="0">
                <a:solidFill>
                  <a:schemeClr val="tx1"/>
                </a:solidFill>
                <a:effectLst/>
                <a:latin typeface="+mn-lt"/>
                <a:ea typeface="+mn-ea"/>
                <a:cs typeface="+mn-cs"/>
              </a:rPr>
              <a:t>氏だとされています。彼は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を「無線タグを付したモノがセンサーとコンピュータを介してインターネットに接続される仕組み」と定義していますが、無線タグ普及の取り組みの延長線上での解釈と言えるでしょう。しかし、いまでは、より広い意味で使われることが増えています。</a:t>
            </a:r>
          </a:p>
          <a:p>
            <a:r>
              <a:rPr kumimoji="1" lang="ja-JP" altLang="ja-JP" sz="1200" kern="1200" dirty="0">
                <a:solidFill>
                  <a:schemeClr val="tx1"/>
                </a:solidFill>
                <a:effectLst/>
                <a:latin typeface="+mn-lt"/>
                <a:ea typeface="+mn-ea"/>
                <a:cs typeface="+mn-cs"/>
              </a:rPr>
              <a:t>ひとつは、「現実世界の出来事をデジタル・データに変換しネットに送り出す機器や仕組み」です。モノに組み込まれたセンサーが、モノ自体やその周辺の状態や変化を読み取りネットワークに送り出す技術、その技術が組み込まれた機器、またはこれを実現するための通信やデータ管理のサービスを言う場合です。</a:t>
            </a:r>
          </a:p>
          <a:p>
            <a:r>
              <a:rPr kumimoji="1" lang="ja-JP" altLang="ja-JP" sz="1200" kern="1200" dirty="0">
                <a:solidFill>
                  <a:schemeClr val="tx1"/>
                </a:solidFill>
                <a:effectLst/>
                <a:latin typeface="+mn-lt"/>
                <a:ea typeface="+mn-ea"/>
                <a:cs typeface="+mn-cs"/>
              </a:rPr>
              <a:t>もうひとつは、「デジタル・データで現実世界を捉え、アナログな現実世界を動かす仕組み」です。モノから送り出された現実世界のデータをサイバー世界の機械学習で分析し規則性や最適な答えを見つけ出し、それを使って機器を制御し、人にアドバイスを与えるなどして現実世界を動かします。その動きを再びセンサーで読み取りネットに送り出す、この一連の仕組みを言う場合です。</a:t>
            </a:r>
          </a:p>
          <a:p>
            <a:r>
              <a:rPr kumimoji="1" lang="ja-JP" altLang="ja-JP" sz="1200" kern="1200" dirty="0">
                <a:solidFill>
                  <a:schemeClr val="tx1"/>
                </a:solidFill>
                <a:effectLst/>
                <a:latin typeface="+mn-lt"/>
                <a:ea typeface="+mn-ea"/>
                <a:cs typeface="+mn-cs"/>
              </a:rPr>
              <a:t>前者は、手段に重点を置いた解釈で、後者はデータの使われ方やデータを使って価値を生みだす全体の仕組みに重点を置いた解釈です。先に紹介した</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（サイバー・フィジカル・システム）と同じ意味といってもいいでしょう。</a:t>
            </a:r>
          </a:p>
          <a:p>
            <a:r>
              <a:rPr kumimoji="1" lang="ja-JP" altLang="ja-JP" sz="1200" kern="1200" dirty="0">
                <a:solidFill>
                  <a:schemeClr val="tx1"/>
                </a:solidFill>
                <a:effectLst/>
                <a:latin typeface="+mn-lt"/>
                <a:ea typeface="+mn-ea"/>
                <a:cs typeface="+mn-cs"/>
              </a:rPr>
              <a:t>いずれかひとつが正しいというのではなく、このようないくつかの解釈があるということです。また、モノだけではなく人を含むあらゆる出来事がインターネットに接続しデータを生みだす仕組みと言う意味から、</a:t>
            </a:r>
            <a:r>
              <a:rPr kumimoji="1" lang="en-US" altLang="ja-JP" sz="1200" kern="1200" dirty="0">
                <a:solidFill>
                  <a:schemeClr val="tx1"/>
                </a:solidFill>
                <a:effectLst/>
                <a:latin typeface="+mn-lt"/>
                <a:ea typeface="+mn-ea"/>
                <a:cs typeface="+mn-cs"/>
              </a:rPr>
              <a:t>IoE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Everything</a:t>
            </a:r>
            <a:r>
              <a:rPr kumimoji="1" lang="ja-JP" altLang="ja-JP" sz="1200" kern="1200" dirty="0">
                <a:solidFill>
                  <a:schemeClr val="tx1"/>
                </a:solidFill>
                <a:effectLst/>
                <a:latin typeface="+mn-lt"/>
                <a:ea typeface="+mn-ea"/>
                <a:cs typeface="+mn-cs"/>
              </a:rPr>
              <a:t>）という言葉が使われることもあります。元々</a:t>
            </a:r>
            <a:r>
              <a:rPr kumimoji="1" lang="en-US" altLang="ja-JP" sz="1200" kern="1200" dirty="0">
                <a:solidFill>
                  <a:schemeClr val="tx1"/>
                </a:solidFill>
                <a:effectLst/>
                <a:latin typeface="+mn-lt"/>
                <a:ea typeface="+mn-ea"/>
                <a:cs typeface="+mn-cs"/>
              </a:rPr>
              <a:t>Cisco Systems</a:t>
            </a:r>
            <a:r>
              <a:rPr kumimoji="1" lang="ja-JP" altLang="ja-JP" sz="1200" kern="1200" dirty="0">
                <a:solidFill>
                  <a:schemeClr val="tx1"/>
                </a:solidFill>
                <a:effectLst/>
                <a:latin typeface="+mn-lt"/>
                <a:ea typeface="+mn-ea"/>
                <a:cs typeface="+mn-cs"/>
              </a:rPr>
              <a:t>が提唱した概念ですが、これもまた</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のひとつの解釈と言えるかもしれません。</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a:t>
            </a:fld>
            <a:endParaRPr kumimoji="1" lang="ja-JP" altLang="en-US"/>
          </a:p>
        </p:txBody>
      </p:sp>
    </p:spTree>
    <p:extLst>
      <p:ext uri="{BB962C8B-B14F-4D97-AF65-F5344CB8AC3E}">
        <p14:creationId xmlns:p14="http://schemas.microsoft.com/office/powerpoint/2010/main" val="2477783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は、２つのパラダイムシフト（常識の転換）をもたらそうとしています。</a:t>
            </a:r>
          </a:p>
          <a:p>
            <a:r>
              <a:rPr kumimoji="1" lang="ja-JP" altLang="ja-JP" sz="1200" kern="1200" dirty="0">
                <a:solidFill>
                  <a:schemeClr val="tx1"/>
                </a:solidFill>
                <a:effectLst/>
                <a:latin typeface="+mn-lt"/>
                <a:ea typeface="+mn-ea"/>
                <a:cs typeface="+mn-cs"/>
              </a:rPr>
              <a:t>ひとつは、サイバー・フィジカル・システム社会の実現です。</a:t>
            </a:r>
          </a:p>
          <a:p>
            <a:r>
              <a:rPr kumimoji="1" lang="ja-JP" altLang="ja-JP" sz="1200" kern="1200" dirty="0">
                <a:solidFill>
                  <a:schemeClr val="tx1"/>
                </a:solidFill>
                <a:effectLst/>
                <a:latin typeface="+mn-lt"/>
                <a:ea typeface="+mn-ea"/>
                <a:cs typeface="+mn-cs"/>
              </a:rPr>
              <a:t>現実世界の様々な出来事をきめ細かく、そしてリアルタイムにデジタル・データに置き換え、</a:t>
            </a:r>
          </a:p>
          <a:p>
            <a:pPr lvl="0"/>
            <a:r>
              <a:rPr kumimoji="1" lang="ja-JP" altLang="ja-JP" sz="1200" kern="1200" dirty="0">
                <a:solidFill>
                  <a:schemeClr val="tx1"/>
                </a:solidFill>
                <a:effectLst/>
                <a:latin typeface="+mn-lt"/>
                <a:ea typeface="+mn-ea"/>
                <a:cs typeface="+mn-cs"/>
              </a:rPr>
              <a:t>過去の事実からその原因や因果関係を発見する</a:t>
            </a:r>
          </a:p>
          <a:p>
            <a:pPr lvl="0"/>
            <a:r>
              <a:rPr kumimoji="1" lang="ja-JP" altLang="ja-JP" sz="1200" kern="1200" dirty="0">
                <a:solidFill>
                  <a:schemeClr val="tx1"/>
                </a:solidFill>
                <a:effectLst/>
                <a:latin typeface="+mn-lt"/>
                <a:ea typeface="+mn-ea"/>
                <a:cs typeface="+mn-cs"/>
              </a:rPr>
              <a:t>現在の事実から最適な答えを見つけ出す</a:t>
            </a:r>
          </a:p>
          <a:p>
            <a:pPr lvl="0"/>
            <a:r>
              <a:rPr kumimoji="1" lang="ja-JP" altLang="ja-JP" sz="1200" kern="1200" dirty="0">
                <a:solidFill>
                  <a:schemeClr val="tx1"/>
                </a:solidFill>
                <a:effectLst/>
                <a:latin typeface="+mn-lt"/>
                <a:ea typeface="+mn-ea"/>
                <a:cs typeface="+mn-cs"/>
              </a:rPr>
              <a:t>過去から現在の事実を分析し未来の出来事が高い精度で予測する</a:t>
            </a:r>
          </a:p>
          <a:p>
            <a:r>
              <a:rPr kumimoji="1" lang="ja-JP" altLang="ja-JP" sz="1200" kern="1200" dirty="0">
                <a:solidFill>
                  <a:schemeClr val="tx1"/>
                </a:solidFill>
                <a:effectLst/>
                <a:latin typeface="+mn-lt"/>
                <a:ea typeface="+mn-ea"/>
                <a:cs typeface="+mn-cs"/>
              </a:rPr>
              <a:t>といったことをできるようにし、全体が協調、連携して、全体最適な社会基盤を造りあげようという動きです。</a:t>
            </a:r>
          </a:p>
          <a:p>
            <a:r>
              <a:rPr kumimoji="1" lang="ja-JP" altLang="ja-JP" sz="1200" kern="1200" dirty="0">
                <a:solidFill>
                  <a:schemeClr val="tx1"/>
                </a:solidFill>
                <a:effectLst/>
                <a:latin typeface="+mn-lt"/>
                <a:ea typeface="+mn-ea"/>
                <a:cs typeface="+mn-cs"/>
              </a:rPr>
              <a:t>もうひとつは、「モノ」の価値の本質がハードウェアからサービスへとシフトすることです。</a:t>
            </a:r>
          </a:p>
          <a:p>
            <a:r>
              <a:rPr kumimoji="1" lang="ja-JP" altLang="ja-JP" sz="1200" kern="1200" dirty="0">
                <a:solidFill>
                  <a:schemeClr val="tx1"/>
                </a:solidFill>
                <a:effectLst/>
                <a:latin typeface="+mn-lt"/>
                <a:ea typeface="+mn-ea"/>
                <a:cs typeface="+mn-cs"/>
              </a:rPr>
              <a:t>モノをインターネットにつなぎ、クラウドと一体化することで、モノ単体ではできなかった価値を生みだそうという取り組みです。</a:t>
            </a:r>
          </a:p>
          <a:p>
            <a:r>
              <a:rPr kumimoji="1" lang="ja-JP" altLang="ja-JP" sz="1200" kern="1200" dirty="0">
                <a:solidFill>
                  <a:schemeClr val="tx1"/>
                </a:solidFill>
                <a:effectLst/>
                <a:latin typeface="+mn-lt"/>
                <a:ea typeface="+mn-ea"/>
                <a:cs typeface="+mn-cs"/>
              </a:rPr>
              <a:t>モノはこれまで、「作って売ってしまえば終わり」が常識でした。これを「売ってからも継続的に関係を持ち続ける」という新しい常識へ変えることにより、モノそのものの魅力だけではなく、ものを売った後にもサービスという魅力を提供し続け、モノの価値の本質を変えようというのです。そうなれば、製造業は、売ってしまった後の魅力まで考えてものづくりをすることが必要になります。そして、製造業はサービス業へと自らの役割を変えてゆかなくてはなりません。</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こんな２つのパラダイムシフトが、いま起ころうとしています。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a:t>
            </a:fld>
            <a:endParaRPr kumimoji="1" lang="ja-JP" altLang="en-US"/>
          </a:p>
        </p:txBody>
      </p:sp>
    </p:spTree>
    <p:extLst>
      <p:ext uri="{BB962C8B-B14F-4D97-AF65-F5344CB8AC3E}">
        <p14:creationId xmlns:p14="http://schemas.microsoft.com/office/powerpoint/2010/main" val="3789673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1788931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かつてモノの性能や機能、品質や操作性は、ハードウェアの「細工」や「材料」によって物理的に実現していました。しかし、いま多くのモノにはコンピュータが組み込まれソフトウェアによってこれらを実現しています。もちろん、ハードウェアの価値が失われることはありませんが、ハードウェアだけでは機能や性能を実現できない時代を迎えています。</a:t>
            </a:r>
          </a:p>
          <a:p>
            <a:r>
              <a:rPr kumimoji="1" lang="ja-JP" altLang="ja-JP" sz="1200" kern="1200" dirty="0">
                <a:solidFill>
                  <a:schemeClr val="tx1"/>
                </a:solidFill>
                <a:effectLst/>
                <a:latin typeface="+mn-lt"/>
                <a:ea typeface="+mn-ea"/>
                <a:cs typeface="+mn-cs"/>
              </a:rPr>
              <a:t>例えば、以前のカメラの露出、ピント、絞り、シャッター・スピード、感度、発色などは、ハードウェアである機械部品の細工やフイルムの材料によって実現していましたが、いまではソフトウェアによって実現しています。いまでもハードウェアは、モノの価値を決める要素ではありますが、それは全体の一部に過ぎず、むしろソフトウェアが、より大きな役割を占めるようになりました。</a:t>
            </a:r>
          </a:p>
          <a:p>
            <a:r>
              <a:rPr kumimoji="1" lang="ja-JP" altLang="ja-JP" sz="1200" kern="1200" dirty="0">
                <a:solidFill>
                  <a:schemeClr val="tx1"/>
                </a:solidFill>
                <a:effectLst/>
                <a:latin typeface="+mn-lt"/>
                <a:ea typeface="+mn-ea"/>
                <a:cs typeface="+mn-cs"/>
              </a:rPr>
              <a:t>この「ハードウェア＋ソフトウェア」で構成された「モノ」がネットワークにつながれば、モノの価値の本質はサービスへとシフトします。例えば、</a:t>
            </a:r>
          </a:p>
          <a:p>
            <a:pPr lvl="0"/>
            <a:r>
              <a:rPr kumimoji="1" lang="ja-JP" altLang="ja-JP" sz="1200" kern="1200" dirty="0">
                <a:solidFill>
                  <a:schemeClr val="tx1"/>
                </a:solidFill>
                <a:effectLst/>
                <a:latin typeface="+mn-lt"/>
                <a:ea typeface="+mn-ea"/>
                <a:cs typeface="+mn-cs"/>
              </a:rPr>
              <a:t>デジタルカメラをインターネットにつないで、ソフトウェアを更新すれば、連写機能を向上させたり、アートフィルターの種類を増やしたりと、買ったときよりも高機能なものに変えてくれます。</a:t>
            </a:r>
          </a:p>
          <a:p>
            <a:pPr lvl="0"/>
            <a:r>
              <a:rPr kumimoji="1" lang="ja-JP" altLang="ja-JP" sz="1200" kern="1200" dirty="0">
                <a:solidFill>
                  <a:schemeClr val="tx1"/>
                </a:solidFill>
                <a:effectLst/>
                <a:latin typeface="+mn-lt"/>
                <a:ea typeface="+mn-ea"/>
                <a:cs typeface="+mn-cs"/>
              </a:rPr>
              <a:t>米国の電気自動車テスラのモデル</a:t>
            </a:r>
            <a:r>
              <a:rPr kumimoji="1" lang="en-US" altLang="ja-JP" sz="1200" kern="1200" dirty="0">
                <a:solidFill>
                  <a:schemeClr val="tx1"/>
                </a:solidFill>
                <a:effectLst/>
                <a:latin typeface="+mn-lt"/>
                <a:ea typeface="+mn-ea"/>
                <a:cs typeface="+mn-cs"/>
              </a:rPr>
              <a:t>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a:t>
            </a:r>
            <a:r>
              <a:rPr kumimoji="1" lang="ja-JP" altLang="ja-JP" sz="1200" kern="1200" dirty="0">
                <a:solidFill>
                  <a:schemeClr val="tx1"/>
                </a:solidFill>
                <a:effectLst/>
                <a:latin typeface="+mn-lt"/>
                <a:ea typeface="+mn-ea"/>
                <a:cs typeface="+mn-cs"/>
              </a:rPr>
              <a:t>シリーズには、発売当初にハードウェアに自動運転機能が組み込まれていまました。そして、ソフトウェアの更新によって自動運転ができるようになりました。</a:t>
            </a:r>
          </a:p>
          <a:p>
            <a:pPr lvl="0"/>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iPod</a:t>
            </a:r>
            <a:r>
              <a:rPr kumimoji="1" lang="ja-JP" altLang="ja-JP" sz="1200" kern="1200" dirty="0">
                <a:solidFill>
                  <a:schemeClr val="tx1"/>
                </a:solidFill>
                <a:effectLst/>
                <a:latin typeface="+mn-lt"/>
                <a:ea typeface="+mn-ea"/>
                <a:cs typeface="+mn-cs"/>
              </a:rPr>
              <a:t>というハードウェアは、楽曲ダウンロード・サービスの</a:t>
            </a:r>
            <a:r>
              <a:rPr kumimoji="1" lang="en-US" altLang="ja-JP" sz="1200" kern="1200" dirty="0">
                <a:solidFill>
                  <a:schemeClr val="tx1"/>
                </a:solidFill>
                <a:effectLst/>
                <a:latin typeface="+mn-lt"/>
                <a:ea typeface="+mn-ea"/>
                <a:cs typeface="+mn-cs"/>
              </a:rPr>
              <a:t>iTunes Music Store</a:t>
            </a:r>
            <a:r>
              <a:rPr kumimoji="1" lang="ja-JP" altLang="ja-JP" sz="1200" kern="1200" dirty="0">
                <a:solidFill>
                  <a:schemeClr val="tx1"/>
                </a:solidFill>
                <a:effectLst/>
                <a:latin typeface="+mn-lt"/>
                <a:ea typeface="+mn-ea"/>
                <a:cs typeface="+mn-cs"/>
              </a:rPr>
              <a:t>や定額聴き放題サービスの</a:t>
            </a:r>
            <a:r>
              <a:rPr kumimoji="1" lang="en-US" altLang="ja-JP" sz="1200" kern="1200" dirty="0">
                <a:solidFill>
                  <a:schemeClr val="tx1"/>
                </a:solidFill>
                <a:effectLst/>
                <a:latin typeface="+mn-lt"/>
                <a:ea typeface="+mn-ea"/>
                <a:cs typeface="+mn-cs"/>
              </a:rPr>
              <a:t>Apple Music</a:t>
            </a:r>
            <a:r>
              <a:rPr kumimoji="1" lang="ja-JP" altLang="ja-JP" sz="1200" kern="1200" dirty="0">
                <a:solidFill>
                  <a:schemeClr val="tx1"/>
                </a:solidFill>
                <a:effectLst/>
                <a:latin typeface="+mn-lt"/>
                <a:ea typeface="+mn-ea"/>
                <a:cs typeface="+mn-cs"/>
              </a:rPr>
              <a:t>というクラウド・サービスと一体となって提供されるからこそ、人気を博しているのです。</a:t>
            </a:r>
          </a:p>
          <a:p>
            <a:r>
              <a:rPr kumimoji="1" lang="ja-JP" altLang="ja-JP" sz="1200" kern="1200" dirty="0">
                <a:solidFill>
                  <a:schemeClr val="tx1"/>
                </a:solidFill>
                <a:effectLst/>
                <a:latin typeface="+mn-lt"/>
                <a:ea typeface="+mn-ea"/>
                <a:cs typeface="+mn-cs"/>
              </a:rPr>
              <a:t>このように、モノがネットワークにつながることで、モノは購入した後も継続的に機能を向上させ進化し続けます。「モノ」の機能や性能は、それを作り、出荷することで完結するのではなく、作られたモノとその後のサービスが一体となって、モノの新たな価値を生みだし続けるのです。</a:t>
            </a:r>
            <a:r>
              <a:rPr lang="ja-JP" altLang="ja-JP" dirty="0">
                <a:effectLst/>
              </a:rPr>
              <a:t> </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1666715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と「モノのサービス化」</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現実社会の行動や出来事をデータ化する仕組みとして、</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に注目が集まっている。では、集めたデータは、どのような価値を生みだそうとしているのだろうか。そのひとつが、「モノのサービス化」というパラダイムシフトだ。</a:t>
            </a:r>
          </a:p>
          <a:p>
            <a:r>
              <a:rPr kumimoji="1" lang="ja-JP" altLang="ja-JP" sz="1200" kern="1200" dirty="0">
                <a:solidFill>
                  <a:schemeClr val="tx1"/>
                </a:solidFill>
                <a:effectLst/>
                <a:latin typeface="+mn-lt"/>
                <a:ea typeface="+mn-ea"/>
                <a:cs typeface="+mn-cs"/>
              </a:rPr>
              <a:t>モノのサービス化の前提として、「モノの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化」がある。</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Defined</a:t>
            </a:r>
            <a:r>
              <a:rPr kumimoji="1" lang="ja-JP" altLang="ja-JP" sz="1200" kern="1200" dirty="0">
                <a:solidFill>
                  <a:schemeClr val="tx1"/>
                </a:solidFill>
                <a:effectLst/>
                <a:latin typeface="+mn-lt"/>
                <a:ea typeface="+mn-ea"/>
                <a:cs typeface="+mn-cs"/>
              </a:rPr>
              <a:t>）とは、「ソフトウェアで定義された」あるいは、「ソフトウェアで規定する」という意味だ。以下の図をご覧いだきたい。</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1953</a:t>
            </a:r>
            <a:r>
              <a:rPr kumimoji="1" lang="ja-JP" altLang="ja-JP" sz="1200" kern="1200" dirty="0">
                <a:solidFill>
                  <a:schemeClr val="tx1"/>
                </a:solidFill>
                <a:effectLst/>
                <a:latin typeface="+mn-lt"/>
                <a:ea typeface="+mn-ea"/>
                <a:cs typeface="+mn-cs"/>
              </a:rPr>
              <a:t>年に就航した旅客機ダグラス</a:t>
            </a:r>
            <a:r>
              <a:rPr kumimoji="1" lang="en-US" altLang="ja-JP" sz="1200" kern="1200" dirty="0">
                <a:solidFill>
                  <a:schemeClr val="tx1"/>
                </a:solidFill>
                <a:effectLst/>
                <a:latin typeface="+mn-lt"/>
                <a:ea typeface="+mn-ea"/>
                <a:cs typeface="+mn-cs"/>
              </a:rPr>
              <a:t>DC7</a:t>
            </a:r>
            <a:r>
              <a:rPr kumimoji="1" lang="ja-JP" altLang="ja-JP" sz="1200" kern="1200" dirty="0">
                <a:solidFill>
                  <a:schemeClr val="tx1"/>
                </a:solidFill>
                <a:effectLst/>
                <a:latin typeface="+mn-lt"/>
                <a:ea typeface="+mn-ea"/>
                <a:cs typeface="+mn-cs"/>
              </a:rPr>
              <a:t>のコックピットは、様々なメーターや操縦桿、レバーやスイッチなどに埋もれている。これらのハードウェアは、エンジンや燃料タンクのセンサーに直接繋がってそのデータを表示したり、昇降舵やフラップを直接動かしたりと、人間が直接的に航空機の状態を監視し、操作している。当然、性能の改善のためのハードウェアの交換や故障の修理などに、物理的作業を必要とした。</a:t>
            </a:r>
          </a:p>
          <a:p>
            <a:r>
              <a:rPr kumimoji="1" lang="ja-JP" altLang="ja-JP" sz="1200" kern="1200" dirty="0">
                <a:solidFill>
                  <a:schemeClr val="tx1"/>
                </a:solidFill>
                <a:effectLst/>
                <a:latin typeface="+mn-lt"/>
                <a:ea typeface="+mn-ea"/>
                <a:cs typeface="+mn-cs"/>
              </a:rPr>
              <a:t>一方、</a:t>
            </a:r>
            <a:r>
              <a:rPr kumimoji="1" lang="en-US" altLang="ja-JP" sz="1200" kern="1200" dirty="0">
                <a:solidFill>
                  <a:schemeClr val="tx1"/>
                </a:solidFill>
                <a:effectLst/>
                <a:latin typeface="+mn-lt"/>
                <a:ea typeface="+mn-ea"/>
                <a:cs typeface="+mn-cs"/>
              </a:rPr>
              <a:t>2011</a:t>
            </a:r>
            <a:r>
              <a:rPr kumimoji="1" lang="ja-JP" altLang="ja-JP" sz="1200" kern="1200" dirty="0">
                <a:solidFill>
                  <a:schemeClr val="tx1"/>
                </a:solidFill>
                <a:effectLst/>
                <a:latin typeface="+mn-lt"/>
                <a:ea typeface="+mn-ea"/>
                <a:cs typeface="+mn-cs"/>
              </a:rPr>
              <a:t>年に就航したボーイング</a:t>
            </a:r>
            <a:r>
              <a:rPr kumimoji="1" lang="en-US" altLang="ja-JP" sz="1200" kern="1200" dirty="0">
                <a:solidFill>
                  <a:schemeClr val="tx1"/>
                </a:solidFill>
                <a:effectLst/>
                <a:latin typeface="+mn-lt"/>
                <a:ea typeface="+mn-ea"/>
                <a:cs typeface="+mn-cs"/>
              </a:rPr>
              <a:t>787</a:t>
            </a:r>
            <a:r>
              <a:rPr kumimoji="1" lang="ja-JP" altLang="ja-JP" sz="1200" kern="1200" dirty="0">
                <a:solidFill>
                  <a:schemeClr val="tx1"/>
                </a:solidFill>
                <a:effectLst/>
                <a:latin typeface="+mn-lt"/>
                <a:ea typeface="+mn-ea"/>
                <a:cs typeface="+mn-cs"/>
              </a:rPr>
              <a:t>は、操縦や操作の多くを、ソフトウェアを介在して行う。例えば、運航に関わる様々なデータは、一旦ソフトウェアで処理され、自動で必要な操作を行ったり、そのときに必要な情報を整理、選択して液晶画面に表示させたりしている。操縦桿もフライ・バイ・ワイヤーといって、人間の操作した動きをセンサーで読み取り電気的な信号に置き換えている。これにより、人間の操作を補完し、様々な機器との協調・連携を自動化して、最適な飛行を実現している。つまり、航空機というハードウェアは、ソフトウェアによって操作されているわけだ。</a:t>
            </a:r>
          </a:p>
          <a:p>
            <a:r>
              <a:rPr kumimoji="1" lang="ja-JP" altLang="ja-JP" sz="1200" kern="1200" dirty="0">
                <a:solidFill>
                  <a:schemeClr val="tx1"/>
                </a:solidFill>
                <a:effectLst/>
                <a:latin typeface="+mn-lt"/>
                <a:ea typeface="+mn-ea"/>
                <a:cs typeface="+mn-cs"/>
              </a:rPr>
              <a:t>これは、ソフトウェアが、航空機というハードウェアの機能や性能を規定し、操作性や燃費効率を左右しているということでもある。つまり、モノの機能や性能のかなりの部分が、ソフトウェアによって定義あるいは規定されているということでもある。</a:t>
            </a:r>
          </a:p>
          <a:p>
            <a:r>
              <a:rPr kumimoji="1" lang="ja-JP" altLang="ja-JP" sz="1200" kern="1200" dirty="0">
                <a:solidFill>
                  <a:schemeClr val="tx1"/>
                </a:solidFill>
                <a:effectLst/>
                <a:latin typeface="+mn-lt"/>
                <a:ea typeface="+mn-ea"/>
                <a:cs typeface="+mn-cs"/>
              </a:rPr>
              <a:t>この方法により、ソフトウェアに手を加えることで機能や性能、操作性を改善したり、燃費を向上させたりが可能になる。また、遠隔地からの保守点検、あるいはソフトウェアによる自己点検や修復などの自律化機能を持たせ人間の介在無しに保守作業を行うことも可能になる。これが、「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化」だ。この取り組みは、航空機だけではなくその他のモノにも拡がりつつある。</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によって、モノ作りは、「性能や機能の優れたモノを作ること」をめざすことから、「常に最適なモノを使い続けてもらうこと」をめざすようになる。つまり、作った後のことまで考え、それを支えてゆくモノ作りが、求められるようになる。つまり、モノのサービス化というパラダイムシフトが、起ころうとしている。</a:t>
            </a:r>
          </a:p>
          <a:p>
            <a:r>
              <a:rPr kumimoji="1" lang="ja-JP" altLang="ja-JP" sz="1200" kern="1200" dirty="0">
                <a:solidFill>
                  <a:schemeClr val="tx1"/>
                </a:solidFill>
                <a:effectLst/>
                <a:latin typeface="+mn-lt"/>
                <a:ea typeface="+mn-ea"/>
                <a:cs typeface="+mn-cs"/>
              </a:rPr>
              <a:t>「モノを使うこと」の最適化を実現するためには、モノの状況をデータとして捉える仕組みが必要となる。これが、</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）だ。</a:t>
            </a:r>
          </a:p>
          <a:p>
            <a:r>
              <a:rPr kumimoji="1" lang="ja-JP" altLang="ja-JP" sz="1200" kern="1200" dirty="0">
                <a:solidFill>
                  <a:schemeClr val="tx1"/>
                </a:solidFill>
                <a:effectLst/>
                <a:latin typeface="+mn-lt"/>
                <a:ea typeface="+mn-ea"/>
                <a:cs typeface="+mn-cs"/>
              </a:rPr>
              <a:t>ものに組み込まれたセンサーが、モノの様々な状況をデータ化し、ネットワークを介してメーカーに送る。メーカーは、それを解析し、状況を把握して、モノに組み込まれたソフトウェアを改修し、再びモノに組み込まれたソフトウェアを更新することで、機能や性能、操作性を改善する。また、集められたデータは、より優れた製品を開発するための情報としても用いられることになる。ハードウェアは、そんなソフトウェアとの関係を前提に機能や性能を作ってゆかなければならない。</a:t>
            </a:r>
          </a:p>
          <a:p>
            <a:r>
              <a:rPr kumimoji="1" lang="ja-JP" altLang="ja-JP" sz="1200" kern="1200" dirty="0">
                <a:solidFill>
                  <a:schemeClr val="tx1"/>
                </a:solidFill>
                <a:effectLst/>
                <a:latin typeface="+mn-lt"/>
                <a:ea typeface="+mn-ea"/>
                <a:cs typeface="+mn-cs"/>
              </a:rPr>
              <a:t>さらに得られたデータから新たなサービスを生みだすことができる。例えば、ジェットエンジンの運行情報をデータとして収集し、その解析データを使って燃費効率の高い飛行方法を指導するコンサルティングサービスや</a:t>
            </a:r>
            <a:r>
              <a:rPr kumimoji="1" lang="en-US" altLang="ja-JP" sz="1200" kern="1200" dirty="0">
                <a:solidFill>
                  <a:schemeClr val="tx1"/>
                </a:solidFill>
                <a:effectLst/>
                <a:latin typeface="+mn-lt"/>
                <a:ea typeface="+mn-ea"/>
                <a:cs typeface="+mn-cs"/>
              </a:rPr>
              <a:t>PBL</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Performance Based Logistics</a:t>
            </a:r>
            <a:r>
              <a:rPr kumimoji="1" lang="ja-JP" altLang="ja-JP" sz="1200" kern="1200" dirty="0">
                <a:solidFill>
                  <a:schemeClr val="tx1"/>
                </a:solidFill>
                <a:effectLst/>
                <a:latin typeface="+mn-lt"/>
                <a:ea typeface="+mn-ea"/>
                <a:cs typeface="+mn-cs"/>
              </a:rPr>
              <a:t>）といわれる個々の作業や部品の調達に対価を支払うのではなく、可動率の確保や修理時間の短縮といった成果（パフォーマンス）に対価を支払うサービスなどが登場している。また、自動販売機に気象センサーやカメラ、人感センサーを付け、それらを分析して、きめ細かな地域別の気象情報を提供したり、マーケティング情報を提供したりする情報サービスなどだ。製品そのものの付加価値を高めるだけではなく、集めたデータを使った新たなビジネスの展開へと可能性が広がる。</a:t>
            </a:r>
          </a:p>
          <a:p>
            <a:r>
              <a:rPr kumimoji="1" lang="ja-JP" altLang="ja-JP" sz="1200" kern="1200" dirty="0">
                <a:solidFill>
                  <a:schemeClr val="tx1"/>
                </a:solidFill>
                <a:effectLst/>
                <a:latin typeface="+mn-lt"/>
                <a:ea typeface="+mn-ea"/>
                <a:cs typeface="+mn-cs"/>
              </a:rPr>
              <a:t>ものを作り提供することから使いづけてもらうことへ、さらには、データそのものを価値として顧客に提供することへ。このような一連の取り組みが、「モノのサービス化」だ。それを支えているのか、「モノの</a:t>
            </a:r>
            <a:r>
              <a:rPr kumimoji="1" lang="en-US" altLang="ja-JP" sz="1200" kern="1200" dirty="0">
                <a:solidFill>
                  <a:schemeClr val="tx1"/>
                </a:solidFill>
                <a:effectLst/>
                <a:latin typeface="+mn-lt"/>
                <a:ea typeface="+mn-ea"/>
                <a:cs typeface="+mn-cs"/>
              </a:rPr>
              <a:t>SD</a:t>
            </a:r>
            <a:r>
              <a:rPr kumimoji="1" lang="ja-JP" altLang="ja-JP" sz="1200" kern="1200" dirty="0">
                <a:solidFill>
                  <a:schemeClr val="tx1"/>
                </a:solidFill>
                <a:effectLst/>
                <a:latin typeface="+mn-lt"/>
                <a:ea typeface="+mn-ea"/>
                <a:cs typeface="+mn-cs"/>
              </a:rPr>
              <a:t>化」と</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だ。</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862954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の稼働状況をリアルタイムで計測する仕組みを使えば、「モノ」を売らずに使用量に応じて課金する「サービスとしてモノ」を提供するビジネスが実現します。</a:t>
            </a:r>
          </a:p>
          <a:p>
            <a:pPr lvl="0"/>
            <a:r>
              <a:rPr kumimoji="1" lang="ja-JP" altLang="ja-JP" sz="1200" kern="1200" dirty="0">
                <a:solidFill>
                  <a:schemeClr val="tx1"/>
                </a:solidFill>
                <a:effectLst/>
                <a:latin typeface="+mn-lt"/>
                <a:ea typeface="+mn-ea"/>
                <a:cs typeface="+mn-cs"/>
              </a:rPr>
              <a:t>航空機用のジェット・エンジンを製造・販売する英ロールスロイスは、エンジンという「モノ」を販売するのではなく、実際に使用した時間と出力の積に応じて、利用者である航空会社に利用量を請求する「</a:t>
            </a:r>
            <a:r>
              <a:rPr kumimoji="1" lang="en-US" altLang="ja-JP" sz="1200" kern="1200" dirty="0">
                <a:solidFill>
                  <a:schemeClr val="tx1"/>
                </a:solidFill>
                <a:effectLst/>
                <a:latin typeface="+mn-lt"/>
                <a:ea typeface="+mn-ea"/>
                <a:cs typeface="+mn-cs"/>
              </a:rPr>
              <a:t>Power by the Hour</a:t>
            </a:r>
            <a:r>
              <a:rPr kumimoji="1" lang="ja-JP" altLang="ja-JP" sz="1200" kern="1200" dirty="0">
                <a:solidFill>
                  <a:schemeClr val="tx1"/>
                </a:solidFill>
                <a:effectLst/>
                <a:latin typeface="+mn-lt"/>
                <a:ea typeface="+mn-ea"/>
                <a:cs typeface="+mn-cs"/>
              </a:rPr>
              <a:t>」というサービスを提供しています。エンジンに組み込まれたセンサーが、使用状況や各部品の消耗具合、不具合などを検知し、ネットを経由してそのデータを送ります。そのデータは解析され、修理・点検の必要性を個別に判断し、故障で動かなくなる前に対応できるようになります。これにより、より安全な運行が実現し、機材の稼働率が上がることでユーザーの満足度は高まります。さらに保守・点検のタイミングや必要な部品の在庫、エンジニアの稼働が最適化され、サービス・コストの削減が可能になります。</a:t>
            </a:r>
          </a:p>
          <a:p>
            <a:pPr lvl="0"/>
            <a:r>
              <a:rPr kumimoji="1" lang="ja-JP" altLang="ja-JP" sz="1200" kern="1200" dirty="0">
                <a:solidFill>
                  <a:schemeClr val="tx1"/>
                </a:solidFill>
                <a:effectLst/>
                <a:latin typeface="+mn-lt"/>
                <a:ea typeface="+mn-ea"/>
                <a:cs typeface="+mn-cs"/>
              </a:rPr>
              <a:t>仏タイヤメーカーのミシュランは、運送会社向けに走行距離に応じてタイヤの利用料金を請求するビジネスをはじめています。さらに、燃料を節約できる走行方法のアドバイスを運転手に提供したり、省エネ運転の研修を行ったりと、これまでのタイヤメーカーではあり得なかったビジネスに踏み出しています。このサービスによって運送会社は投資を抑えることができるばかりでなく運行コストも削減でき、経営体質強化に貢献することができます。</a:t>
            </a:r>
          </a:p>
          <a:p>
            <a:pPr lvl="0"/>
            <a:r>
              <a:rPr kumimoji="1" lang="ja-JP" altLang="ja-JP" sz="1200" kern="1200" dirty="0">
                <a:solidFill>
                  <a:schemeClr val="tx1"/>
                </a:solidFill>
                <a:effectLst/>
                <a:latin typeface="+mn-lt"/>
                <a:ea typeface="+mn-ea"/>
                <a:cs typeface="+mn-cs"/>
              </a:rPr>
              <a:t>建設機械大手のコマツは、無人ヘリコプターのドローンで建設現場を測量し、そのデータと設計データ使って建設機械を自動運転し工事をするサービスを提供しています。これまで熟練者に頼っていた精密な測量や難しい工事を経験の浅い作業員でもこなすことができ、人手不足に悩む業界にとっては大きな助けとなっています。</a:t>
            </a:r>
          </a:p>
          <a:p>
            <a:r>
              <a:rPr kumimoji="1" lang="ja-JP" altLang="ja-JP" sz="1200" kern="1200" dirty="0">
                <a:solidFill>
                  <a:schemeClr val="tx1"/>
                </a:solidFill>
                <a:effectLst/>
                <a:latin typeface="+mn-lt"/>
                <a:ea typeface="+mn-ea"/>
                <a:cs typeface="+mn-cs"/>
              </a:rPr>
              <a:t>このように、モノそのものではなく、モノを含むサービス全体が新たな価値を生みだす時代を向かえようとしています。</a:t>
            </a:r>
            <a:r>
              <a:rPr lang="ja-JP" altLang="ja-JP" dirty="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a:t>
            </a:fld>
            <a:endParaRPr kumimoji="1" lang="ja-JP" altLang="en-US"/>
          </a:p>
        </p:txBody>
      </p:sp>
    </p:spTree>
    <p:extLst>
      <p:ext uri="{BB962C8B-B14F-4D97-AF65-F5344CB8AC3E}">
        <p14:creationId xmlns:p14="http://schemas.microsoft.com/office/powerpoint/2010/main" val="3633103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自動車でも家電でも、なんでもが</a:t>
            </a:r>
            <a:r>
              <a:rPr kumimoji="1" lang="en-US" altLang="ja-JP" sz="1200" b="0" i="0" kern="1200" dirty="0">
                <a:solidFill>
                  <a:schemeClr val="tx1"/>
                </a:solidFill>
                <a:effectLst/>
                <a:latin typeface="+mn-lt"/>
                <a:ea typeface="+mn-ea"/>
                <a:cs typeface="+mn-cs"/>
              </a:rPr>
              <a:t>Connected</a:t>
            </a:r>
            <a:r>
              <a:rPr kumimoji="1" lang="ja-JP" altLang="en-US" sz="1200" b="0" i="0" kern="1200" dirty="0">
                <a:solidFill>
                  <a:schemeClr val="tx1"/>
                </a:solidFill>
                <a:effectLst/>
                <a:latin typeface="+mn-lt"/>
                <a:ea typeface="+mn-ea"/>
                <a:cs typeface="+mn-cs"/>
              </a:rPr>
              <a:t>の時代だ。モノやヒトがネットワークを介してつながる社会が着々と築かれつつある。では、</a:t>
            </a:r>
            <a:r>
              <a:rPr kumimoji="1" lang="en-US" altLang="ja-JP" sz="1200" b="0" i="0" kern="1200" dirty="0">
                <a:solidFill>
                  <a:schemeClr val="tx1"/>
                </a:solidFill>
                <a:effectLst/>
                <a:latin typeface="+mn-lt"/>
                <a:ea typeface="+mn-ea"/>
                <a:cs typeface="+mn-cs"/>
              </a:rPr>
              <a:t>Connected</a:t>
            </a:r>
            <a:r>
              <a:rPr kumimoji="1" lang="ja-JP" altLang="en-US" sz="1200" b="0" i="0" kern="1200" dirty="0">
                <a:solidFill>
                  <a:schemeClr val="tx1"/>
                </a:solidFill>
                <a:effectLst/>
                <a:latin typeface="+mn-lt"/>
                <a:ea typeface="+mn-ea"/>
                <a:cs typeface="+mn-cs"/>
              </a:rPr>
              <a:t>は私たちにどのような価値をもたらしてくれるのだろう。</a:t>
            </a:r>
          </a:p>
          <a:p>
            <a:r>
              <a:rPr kumimoji="1" lang="ja-JP" altLang="en-US" sz="1200" b="0" i="0" kern="1200" dirty="0">
                <a:solidFill>
                  <a:schemeClr val="tx1"/>
                </a:solidFill>
                <a:effectLst/>
                <a:latin typeface="+mn-lt"/>
                <a:ea typeface="+mn-ea"/>
                <a:cs typeface="+mn-cs"/>
              </a:rPr>
              <a:t>例えば、誰かが自宅で心臓発作を起こす。たぶん発作の前にその人が付けているウェアラブル･デバイスがその予兆を検知して、本人に注意を促し予防措置をとるよう喚起するだろう。同時にヘルスケア･サービスのサポートセンターに連絡が入り、自動で様子を尋ねてくれる。本人が返事できないことが確認され、倒れていること、脈や呼吸が乱れていることがウェアラブルのデータから判別できたので、直ちに救急車の出動が要請される。ところが、患者宅への最短のルートは工事のため通行止めだ。そこでカーナビには工事現場を迂回する最短ルートが表示される。信号は救急車の移動に合わせて自動で制御され、渋滞を回避する。同時に病院への手配も行われ、カーナビにはどの病院に運べばいいかの指示が出される。病院の医師にも患者の状態や既往歴などのデータが送られ、対処方法についてのアドバイスが示される。そして、必要な準備するように通知される。家の鍵は緊急事態であることから自動的に開錠され、救急隊が直ちに患者を運び出し病院に搬送する。患者は発作から</a:t>
            </a:r>
            <a:r>
              <a:rPr kumimoji="1" lang="en-US" altLang="ja-JP" sz="1200" b="0" i="0" kern="1200" dirty="0">
                <a:solidFill>
                  <a:schemeClr val="tx1"/>
                </a:solidFill>
                <a:effectLst/>
                <a:latin typeface="+mn-lt"/>
                <a:ea typeface="+mn-ea"/>
                <a:cs typeface="+mn-cs"/>
              </a:rPr>
              <a:t>15</a:t>
            </a:r>
            <a:r>
              <a:rPr kumimoji="1" lang="ja-JP" altLang="en-US" sz="1200" b="0" i="0" kern="1200" dirty="0">
                <a:solidFill>
                  <a:schemeClr val="tx1"/>
                </a:solidFill>
                <a:effectLst/>
                <a:latin typeface="+mn-lt"/>
                <a:ea typeface="+mn-ea"/>
                <a:cs typeface="+mn-cs"/>
              </a:rPr>
              <a:t>分もかからず病院に運ばれ大事には至らない。</a:t>
            </a:r>
          </a:p>
          <a:p>
            <a:r>
              <a:rPr kumimoji="1" lang="en-US" altLang="ja-JP" sz="1200" b="0" i="0" kern="1200" dirty="0">
                <a:solidFill>
                  <a:schemeClr val="tx1"/>
                </a:solidFill>
                <a:effectLst/>
                <a:latin typeface="+mn-lt"/>
                <a:ea typeface="+mn-ea"/>
                <a:cs typeface="+mn-cs"/>
              </a:rPr>
              <a:t>Connected</a:t>
            </a:r>
            <a:r>
              <a:rPr kumimoji="1" lang="ja-JP" altLang="en-US" sz="1200" b="0" i="0" kern="1200" dirty="0">
                <a:solidFill>
                  <a:schemeClr val="tx1"/>
                </a:solidFill>
                <a:effectLst/>
                <a:latin typeface="+mn-lt"/>
                <a:ea typeface="+mn-ea"/>
                <a:cs typeface="+mn-cs"/>
              </a:rPr>
              <a:t>の価値とは、データをつなぐことだけでは生まれない。データを介して物語をつなぐことだ。物語のない</a:t>
            </a:r>
            <a:r>
              <a:rPr kumimoji="1" lang="en-US" altLang="ja-JP" sz="1200" b="0" i="0" kern="1200" dirty="0">
                <a:solidFill>
                  <a:schemeClr val="tx1"/>
                </a:solidFill>
                <a:effectLst/>
                <a:latin typeface="+mn-lt"/>
                <a:ea typeface="+mn-ea"/>
                <a:cs typeface="+mn-cs"/>
              </a:rPr>
              <a:t>Connected</a:t>
            </a:r>
            <a:r>
              <a:rPr kumimoji="1" lang="ja-JP" altLang="en-US" sz="1200" b="0" i="0" kern="1200" dirty="0">
                <a:solidFill>
                  <a:schemeClr val="tx1"/>
                </a:solidFill>
                <a:effectLst/>
                <a:latin typeface="+mn-lt"/>
                <a:ea typeface="+mn-ea"/>
                <a:cs typeface="+mn-cs"/>
              </a:rPr>
              <a:t>に価値はない。</a:t>
            </a:r>
          </a:p>
          <a:p>
            <a:r>
              <a:rPr kumimoji="1" lang="ja-JP" altLang="en-US" sz="1200" b="0" i="0" kern="1200" dirty="0">
                <a:solidFill>
                  <a:schemeClr val="tx1"/>
                </a:solidFill>
                <a:effectLst/>
                <a:latin typeface="+mn-lt"/>
                <a:ea typeface="+mn-ea"/>
                <a:cs typeface="+mn-cs"/>
              </a:rPr>
              <a:t>テクノロジーの目線から見れば「確実に効率よく低コスト」でつなぐことを考えるだろう。しかし、それがどのような物語を紡ぎ出すのだろうか。テクノロジーは価値を生みだす物語があってこそ社会に貢献する。ビジネスとはそんな価値ある物語を描く取り組みであるとも言える。</a:t>
            </a:r>
          </a:p>
          <a:p>
            <a:r>
              <a:rPr kumimoji="1" lang="en-US" altLang="ja-JP" sz="1200" b="0" i="0" kern="1200" dirty="0">
                <a:solidFill>
                  <a:schemeClr val="tx1"/>
                </a:solidFill>
                <a:effectLst/>
                <a:latin typeface="+mn-lt"/>
                <a:ea typeface="+mn-ea"/>
                <a:cs typeface="+mn-cs"/>
              </a:rPr>
              <a:t>Connected</a:t>
            </a:r>
            <a:r>
              <a:rPr kumimoji="1" lang="ja-JP" altLang="en-US" sz="1200" b="0" i="0" kern="1200" dirty="0">
                <a:solidFill>
                  <a:schemeClr val="tx1"/>
                </a:solidFill>
                <a:effectLst/>
                <a:latin typeface="+mn-lt"/>
                <a:ea typeface="+mn-ea"/>
                <a:cs typeface="+mn-cs"/>
              </a:rPr>
              <a:t>な世の中になれば、これまでには考えられなかった物語が沢山描けるだろう。それだけ沢山のビジネス・チャンスがあると言うことでもある。</a:t>
            </a:r>
          </a:p>
          <a:p>
            <a:br>
              <a:rPr lang="ja-JP" altLang="en-US" dirty="0"/>
            </a:b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1964001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8921730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4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eiryo" panose="020B0604030504040204" pitchFamily="34" charset="-128"/>
          <a:ea typeface="Meiryo" panose="020B0604030504040204" pitchFamily="34" charset="-128"/>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eiryo" panose="020B0604030504040204" pitchFamily="34" charset="-128"/>
          <a:ea typeface="Meiryo" panose="020B0604030504040204" pitchFamily="34" charset="-128"/>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eiryo" panose="020B0604030504040204" pitchFamily="34" charset="-128"/>
          <a:ea typeface="Meiryo" panose="020B0604030504040204" pitchFamily="34" charset="-128"/>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eiryo" panose="020B0604030504040204" pitchFamily="34" charset="-128"/>
          <a:ea typeface="Meiryo" panose="020B0604030504040204" pitchFamily="34" charset="-128"/>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eiryo" panose="020B0604030504040204" pitchFamily="34" charset="-128"/>
          <a:ea typeface="Meiryo" panose="020B0604030504040204" pitchFamily="34" charset="-128"/>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29.tiff"/><Relationship Id="rId13" Type="http://schemas.microsoft.com/office/2007/relationships/hdphoto" Target="../media/hdphoto2.wdp"/><Relationship Id="rId18" Type="http://schemas.microsoft.com/office/2007/relationships/hdphoto" Target="../media/hdphoto7.wdp"/><Relationship Id="rId3" Type="http://schemas.openxmlformats.org/officeDocument/2006/relationships/image" Target="../media/image24.tiff"/><Relationship Id="rId7" Type="http://schemas.openxmlformats.org/officeDocument/2006/relationships/image" Target="../media/image28.png"/><Relationship Id="rId12" Type="http://schemas.microsoft.com/office/2007/relationships/hdphoto" Target="../media/hdphoto1.wdp"/><Relationship Id="rId17" Type="http://schemas.microsoft.com/office/2007/relationships/hdphoto" Target="../media/hdphoto6.wdp"/><Relationship Id="rId2" Type="http://schemas.openxmlformats.org/officeDocument/2006/relationships/notesSlide" Target="../notesSlides/notesSlide8.xml"/><Relationship Id="rId16" Type="http://schemas.microsoft.com/office/2007/relationships/hdphoto" Target="../media/hdphoto5.wdp"/><Relationship Id="rId1" Type="http://schemas.openxmlformats.org/officeDocument/2006/relationships/slideLayout" Target="../slideLayouts/slideLayout6.xml"/><Relationship Id="rId6" Type="http://schemas.openxmlformats.org/officeDocument/2006/relationships/image" Target="../media/image27.tiff"/><Relationship Id="rId11" Type="http://schemas.openxmlformats.org/officeDocument/2006/relationships/image" Target="../media/image32.png"/><Relationship Id="rId5" Type="http://schemas.openxmlformats.org/officeDocument/2006/relationships/image" Target="../media/image26.tiff"/><Relationship Id="rId15" Type="http://schemas.microsoft.com/office/2007/relationships/hdphoto" Target="../media/hdphoto4.wdp"/><Relationship Id="rId10" Type="http://schemas.openxmlformats.org/officeDocument/2006/relationships/image" Target="../media/image31.tiff"/><Relationship Id="rId19" Type="http://schemas.microsoft.com/office/2007/relationships/hdphoto" Target="../media/hdphoto8.wdp"/><Relationship Id="rId4" Type="http://schemas.openxmlformats.org/officeDocument/2006/relationships/image" Target="../media/image25.tiff"/><Relationship Id="rId9" Type="http://schemas.openxmlformats.org/officeDocument/2006/relationships/image" Target="../media/image30.tiff"/><Relationship Id="rId14" Type="http://schemas.microsoft.com/office/2007/relationships/hdphoto" Target="../media/hdphoto3.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8.tiff"/><Relationship Id="rId5" Type="http://schemas.openxmlformats.org/officeDocument/2006/relationships/image" Target="../media/image37.tiff"/><Relationship Id="rId4" Type="http://schemas.openxmlformats.org/officeDocument/2006/relationships/image" Target="../media/image36.tiff"/></Relationships>
</file>

<file path=ppt/slides/_rels/slide19.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5.png"/><Relationship Id="rId1" Type="http://schemas.openxmlformats.org/officeDocument/2006/relationships/slideLayout" Target="../slideLayouts/slideLayout6.xml"/><Relationship Id="rId4" Type="http://schemas.openxmlformats.org/officeDocument/2006/relationships/image" Target="../media/image37.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jp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tiff"/><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62.tiff"/><Relationship Id="rId13" Type="http://schemas.openxmlformats.org/officeDocument/2006/relationships/image" Target="../media/image67.tiff"/><Relationship Id="rId3" Type="http://schemas.openxmlformats.org/officeDocument/2006/relationships/image" Target="../media/image57.tiff"/><Relationship Id="rId7" Type="http://schemas.openxmlformats.org/officeDocument/2006/relationships/image" Target="../media/image61.tiff"/><Relationship Id="rId12" Type="http://schemas.openxmlformats.org/officeDocument/2006/relationships/image" Target="../media/image66.tiff"/><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60.tiff"/><Relationship Id="rId11" Type="http://schemas.openxmlformats.org/officeDocument/2006/relationships/image" Target="../media/image65.tiff"/><Relationship Id="rId5" Type="http://schemas.openxmlformats.org/officeDocument/2006/relationships/image" Target="../media/image59.tiff"/><Relationship Id="rId10" Type="http://schemas.openxmlformats.org/officeDocument/2006/relationships/image" Target="../media/image64.tiff"/><Relationship Id="rId4" Type="http://schemas.openxmlformats.org/officeDocument/2006/relationships/image" Target="../media/image58.tiff"/><Relationship Id="rId9" Type="http://schemas.openxmlformats.org/officeDocument/2006/relationships/image" Target="../media/image63.tiff"/><Relationship Id="rId14" Type="http://schemas.openxmlformats.org/officeDocument/2006/relationships/image" Target="../media/image68.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74.tiff"/><Relationship Id="rId3" Type="http://schemas.openxmlformats.org/officeDocument/2006/relationships/image" Target="../media/image4.jpg"/><Relationship Id="rId7" Type="http://schemas.openxmlformats.org/officeDocument/2006/relationships/image" Target="../media/image73.tiff"/><Relationship Id="rId2" Type="http://schemas.openxmlformats.org/officeDocument/2006/relationships/image" Target="../media/image69.png"/><Relationship Id="rId1" Type="http://schemas.openxmlformats.org/officeDocument/2006/relationships/slideLayout" Target="../slideLayouts/slideLayout6.xml"/><Relationship Id="rId6" Type="http://schemas.openxmlformats.org/officeDocument/2006/relationships/image" Target="../media/image72.tiff"/><Relationship Id="rId5" Type="http://schemas.openxmlformats.org/officeDocument/2006/relationships/image" Target="../media/image71.tiff"/><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80.tiff"/><Relationship Id="rId3" Type="http://schemas.openxmlformats.org/officeDocument/2006/relationships/image" Target="../media/image75.tiff"/><Relationship Id="rId7" Type="http://schemas.openxmlformats.org/officeDocument/2006/relationships/image" Target="../media/image79.tiff"/><Relationship Id="rId2" Type="http://schemas.openxmlformats.org/officeDocument/2006/relationships/image" Target="../media/image72.tiff"/><Relationship Id="rId1" Type="http://schemas.openxmlformats.org/officeDocument/2006/relationships/slideLayout" Target="../slideLayouts/slideLayout6.xml"/><Relationship Id="rId6" Type="http://schemas.openxmlformats.org/officeDocument/2006/relationships/image" Target="../media/image78.tiff"/><Relationship Id="rId5" Type="http://schemas.openxmlformats.org/officeDocument/2006/relationships/image" Target="../media/image77.tiff"/><Relationship Id="rId4" Type="http://schemas.openxmlformats.org/officeDocument/2006/relationships/image" Target="../media/image76.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tif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5.tiff"/><Relationship Id="rId4" Type="http://schemas.openxmlformats.org/officeDocument/2006/relationships/image" Target="../media/image14.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en-US" altLang="ja-JP" sz="2800" dirty="0"/>
              <a:t>IoT</a:t>
            </a:r>
            <a:r>
              <a:rPr lang="ja-JP" altLang="en-US" sz="2800"/>
              <a:t>（モノのインターネット）</a:t>
            </a:r>
            <a:endParaRPr kumimoji="1" lang="ja-JP" altLang="en-US" sz="1200" b="1" dirty="0">
              <a:latin typeface="Meiryo" panose="020B0604030504040204" pitchFamily="34" charset="-128"/>
              <a:ea typeface="Meiryo" panose="020B0604030504040204" pitchFamily="34" charset="-128"/>
              <a:cs typeface="Hiragino Kaku Gothic Std W8" charset="-128"/>
            </a:endParaRPr>
          </a:p>
        </p:txBody>
      </p:sp>
      <p:sp>
        <p:nvSpPr>
          <p:cNvPr id="4" name="サブタイトル 3"/>
          <p:cNvSpPr>
            <a:spLocks noGrp="1"/>
          </p:cNvSpPr>
          <p:nvPr>
            <p:ph type="subTitle" idx="1"/>
          </p:nvPr>
        </p:nvSpPr>
        <p:spPr>
          <a:xfrm>
            <a:off x="685800" y="3391244"/>
            <a:ext cx="7772400" cy="1264162"/>
          </a:xfrm>
        </p:spPr>
        <p:txBody>
          <a:bodyPr>
            <a:normAutofit/>
          </a:bodyPr>
          <a:lstStyle/>
          <a:p>
            <a:r>
              <a:rPr lang="en-US" altLang="ja-JP" sz="1400" dirty="0">
                <a:solidFill>
                  <a:schemeClr val="bg1">
                    <a:lumMod val="50000"/>
                  </a:schemeClr>
                </a:solidFill>
                <a:latin typeface="Meiryo" charset="-128"/>
                <a:ea typeface="Meiryo" charset="-128"/>
                <a:cs typeface="Meiryo" charset="-128"/>
              </a:rPr>
              <a:t>IT</a:t>
            </a:r>
            <a:r>
              <a:rPr lang="ja-JP" altLang="ja-JP" sz="1400" dirty="0">
                <a:solidFill>
                  <a:schemeClr val="bg1">
                    <a:lumMod val="50000"/>
                  </a:schemeClr>
                </a:solidFill>
                <a:latin typeface="Meiryo" charset="-128"/>
                <a:ea typeface="Meiryo" charset="-128"/>
                <a:cs typeface="Meiryo" charset="-128"/>
              </a:rPr>
              <a:t>ソリューション塾</a:t>
            </a:r>
            <a:r>
              <a:rPr lang="ja-JP" altLang="en-US" sz="1400" dirty="0">
                <a:solidFill>
                  <a:schemeClr val="bg1">
                    <a:lumMod val="50000"/>
                  </a:schemeClr>
                </a:solidFill>
                <a:latin typeface="Meiryo" charset="-128"/>
                <a:ea typeface="Meiryo" charset="-128"/>
                <a:cs typeface="Meiryo" charset="-128"/>
              </a:rPr>
              <a:t>・</a:t>
            </a:r>
            <a:r>
              <a:rPr lang="ja-JP" altLang="en-US" sz="1400">
                <a:solidFill>
                  <a:schemeClr val="bg1">
                    <a:lumMod val="50000"/>
                  </a:schemeClr>
                </a:solidFill>
                <a:latin typeface="Meiryo" charset="-128"/>
                <a:ea typeface="Meiryo" charset="-128"/>
                <a:cs typeface="Meiryo" charset="-128"/>
              </a:rPr>
              <a:t>第</a:t>
            </a:r>
            <a:r>
              <a:rPr lang="en-US" altLang="ja-JP" sz="1400" dirty="0">
                <a:solidFill>
                  <a:schemeClr val="bg1">
                    <a:lumMod val="50000"/>
                  </a:schemeClr>
                </a:solidFill>
                <a:latin typeface="Meiryo" charset="-128"/>
                <a:ea typeface="Meiryo" charset="-128"/>
                <a:cs typeface="Meiryo" charset="-128"/>
              </a:rPr>
              <a:t>29</a:t>
            </a:r>
            <a:r>
              <a:rPr lang="ja-JP" altLang="en-US" sz="1400">
                <a:solidFill>
                  <a:schemeClr val="bg1">
                    <a:lumMod val="50000"/>
                  </a:schemeClr>
                </a:solidFill>
                <a:latin typeface="Meiryo" charset="-128"/>
                <a:ea typeface="Meiryo" charset="-128"/>
                <a:cs typeface="Meiryo" charset="-128"/>
              </a:rPr>
              <a:t>期</a:t>
            </a:r>
            <a:endParaRPr lang="en-US" altLang="ja-JP" sz="1400" dirty="0">
              <a:solidFill>
                <a:schemeClr val="bg1">
                  <a:lumMod val="50000"/>
                </a:schemeClr>
              </a:solidFill>
              <a:latin typeface="Meiryo" charset="-128"/>
              <a:ea typeface="Meiryo" charset="-128"/>
              <a:cs typeface="Meiryo" charset="-128"/>
            </a:endParaRPr>
          </a:p>
          <a:p>
            <a:endParaRPr kumimoji="1" lang="en-US" altLang="ja-JP" dirty="0">
              <a:latin typeface="Meiryo" charset="-128"/>
              <a:ea typeface="Meiryo" charset="-128"/>
              <a:cs typeface="Meiryo" charset="-128"/>
            </a:endParaRPr>
          </a:p>
          <a:p>
            <a:r>
              <a:rPr kumimoji="1" lang="en-US" altLang="ja-JP" dirty="0">
                <a:latin typeface="Meiryo" charset="-128"/>
                <a:ea typeface="Meiryo" charset="-128"/>
                <a:cs typeface="Meiryo" charset="-128"/>
              </a:rPr>
              <a:t>2018</a:t>
            </a:r>
            <a:r>
              <a:rPr kumimoji="1" lang="ja-JP" altLang="en-US">
                <a:latin typeface="Meiryo" charset="-128"/>
                <a:ea typeface="Meiryo" charset="-128"/>
                <a:cs typeface="Meiryo" charset="-128"/>
              </a:rPr>
              <a:t>年</a:t>
            </a:r>
            <a:r>
              <a:rPr kumimoji="1" lang="en-US" altLang="ja-JP" dirty="0">
                <a:latin typeface="Meiryo" charset="-128"/>
                <a:ea typeface="Meiryo" charset="-128"/>
                <a:cs typeface="Meiryo" charset="-128"/>
              </a:rPr>
              <a:t>10</a:t>
            </a:r>
            <a:r>
              <a:rPr kumimoji="1" lang="ja-JP" altLang="en-US">
                <a:latin typeface="Meiryo" charset="-128"/>
                <a:ea typeface="Meiryo" charset="-128"/>
                <a:cs typeface="Meiryo" charset="-128"/>
              </a:rPr>
              <a:t>月</a:t>
            </a:r>
            <a:r>
              <a:rPr lang="en-US" altLang="ja-JP" dirty="0">
                <a:latin typeface="Meiryo" charset="-128"/>
                <a:ea typeface="Meiryo" charset="-128"/>
                <a:cs typeface="Meiryo" charset="-128"/>
              </a:rPr>
              <a:t>29</a:t>
            </a:r>
            <a:r>
              <a:rPr lang="ja-JP" altLang="en-US">
                <a:latin typeface="Meiryo" charset="-128"/>
                <a:ea typeface="Meiryo" charset="-128"/>
                <a:cs typeface="Meiryo" charset="-128"/>
              </a:rPr>
              <a:t>日</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1488937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ビジネス価値の進化</a:t>
            </a:r>
          </a:p>
        </p:txBody>
      </p:sp>
      <p:sp>
        <p:nvSpPr>
          <p:cNvPr id="4" name="正方形/長方形 3"/>
          <p:cNvSpPr/>
          <p:nvPr/>
        </p:nvSpPr>
        <p:spPr>
          <a:xfrm>
            <a:off x="467544" y="4581128"/>
            <a:ext cx="8208912" cy="172819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p:cNvSpPr/>
          <p:nvPr/>
        </p:nvSpPr>
        <p:spPr>
          <a:xfrm>
            <a:off x="467544" y="2780928"/>
            <a:ext cx="8208912" cy="172819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p:cNvSpPr/>
          <p:nvPr/>
        </p:nvSpPr>
        <p:spPr>
          <a:xfrm>
            <a:off x="467544" y="980728"/>
            <a:ext cx="8208912" cy="17281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ホームベース 7"/>
          <p:cNvSpPr/>
          <p:nvPr/>
        </p:nvSpPr>
        <p:spPr>
          <a:xfrm rot="16200000">
            <a:off x="2934689"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ホームベース 8"/>
          <p:cNvSpPr/>
          <p:nvPr/>
        </p:nvSpPr>
        <p:spPr>
          <a:xfrm rot="16200000">
            <a:off x="1012894"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ホームベース 9"/>
          <p:cNvSpPr/>
          <p:nvPr/>
        </p:nvSpPr>
        <p:spPr>
          <a:xfrm rot="16200000">
            <a:off x="4865029" y="2713918"/>
            <a:ext cx="5606630"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テキスト ボックス 10"/>
          <p:cNvSpPr txBox="1"/>
          <p:nvPr/>
        </p:nvSpPr>
        <p:spPr>
          <a:xfrm>
            <a:off x="516013" y="4924078"/>
            <a:ext cx="2089033" cy="1046440"/>
          </a:xfrm>
          <a:prstGeom prst="rect">
            <a:avLst/>
          </a:prstGeom>
          <a:noFill/>
        </p:spPr>
        <p:txBody>
          <a:bodyPr wrap="none" rtlCol="0">
            <a:spAutoFit/>
          </a:bodyPr>
          <a:lstStyle/>
          <a:p>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コア・ビジネス</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既存ビジネス</a:t>
            </a:r>
            <a:endParaRPr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kumimoji="1" lang="ja-JP" altLang="en-US" sz="1400" dirty="0">
                <a:solidFill>
                  <a:schemeClr val="bg1"/>
                </a:solidFill>
                <a:latin typeface="Meiryo" panose="020B0604030504040204" pitchFamily="34" charset="-128"/>
                <a:ea typeface="Meiryo" panose="020B0604030504040204" pitchFamily="34" charset="-128"/>
                <a:cs typeface="Meiryo" charset="-128"/>
              </a:rPr>
              <a:t>蓄積されたノウハウ</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kumimoji="1" lang="ja-JP" altLang="en-US" sz="1400" dirty="0">
                <a:solidFill>
                  <a:schemeClr val="bg1"/>
                </a:solidFill>
                <a:latin typeface="Meiryo" panose="020B0604030504040204" pitchFamily="34" charset="-128"/>
                <a:ea typeface="Meiryo" panose="020B0604030504040204" pitchFamily="34" charset="-128"/>
                <a:cs typeface="Meiryo" charset="-128"/>
              </a:rPr>
              <a:t>確実な顧客ベース</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p:txBody>
      </p:sp>
      <p:sp>
        <p:nvSpPr>
          <p:cNvPr id="12" name="テキスト ボックス 11"/>
          <p:cNvSpPr txBox="1"/>
          <p:nvPr/>
        </p:nvSpPr>
        <p:spPr>
          <a:xfrm>
            <a:off x="516013" y="3121804"/>
            <a:ext cx="2268570" cy="1046440"/>
          </a:xfrm>
          <a:prstGeom prst="rect">
            <a:avLst/>
          </a:prstGeom>
          <a:noFill/>
        </p:spPr>
        <p:txBody>
          <a:bodyPr wrap="none" rtlCol="0">
            <a:spAutoFit/>
          </a:bodyPr>
          <a:lstStyle/>
          <a:p>
            <a:r>
              <a:rPr kumimoji="1" lang="ja-JP" altLang="en-US" sz="2000" b="1" dirty="0">
                <a:solidFill>
                  <a:schemeClr val="bg1"/>
                </a:solidFill>
                <a:latin typeface="Meiryo" panose="020B0604030504040204" pitchFamily="34" charset="-128"/>
                <a:ea typeface="Meiryo" panose="020B0604030504040204" pitchFamily="34" charset="-128"/>
                <a:cs typeface="Meiryo" charset="-128"/>
              </a:rPr>
              <a:t>付加価値ビジネス</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収益構造の多様化</a:t>
            </a:r>
            <a:endParaRPr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kumimoji="1" lang="ja-JP" altLang="en-US" sz="1400" dirty="0">
                <a:solidFill>
                  <a:schemeClr val="bg1"/>
                </a:solidFill>
                <a:latin typeface="Meiryo" panose="020B0604030504040204" pitchFamily="34" charset="-128"/>
                <a:ea typeface="Meiryo" panose="020B0604030504040204" pitchFamily="34" charset="-128"/>
                <a:cs typeface="Meiryo" charset="-128"/>
              </a:rPr>
              <a:t>既存ノウハウの活用</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顧客ベースの囲い込み</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p:txBody>
      </p:sp>
      <p:sp>
        <p:nvSpPr>
          <p:cNvPr id="13" name="テキスト ボックス 12"/>
          <p:cNvSpPr txBox="1"/>
          <p:nvPr/>
        </p:nvSpPr>
        <p:spPr>
          <a:xfrm>
            <a:off x="516013" y="1321604"/>
            <a:ext cx="1909497" cy="1046440"/>
          </a:xfrm>
          <a:prstGeom prst="rect">
            <a:avLst/>
          </a:prstGeom>
          <a:noFill/>
        </p:spPr>
        <p:txBody>
          <a:bodyPr wrap="none" rtlCol="0">
            <a:spAutoFit/>
          </a:bodyPr>
          <a:lstStyle/>
          <a:p>
            <a:r>
              <a:rPr kumimoji="1" lang="ja-JP" altLang="en-US" sz="2000" b="1" dirty="0">
                <a:solidFill>
                  <a:schemeClr val="bg1"/>
                </a:solidFill>
                <a:latin typeface="Meiryo" panose="020B0604030504040204" pitchFamily="34" charset="-128"/>
                <a:ea typeface="Meiryo" panose="020B0604030504040204" pitchFamily="34" charset="-128"/>
                <a:cs typeface="Meiryo" charset="-128"/>
              </a:rPr>
              <a:t>新規ビジネス</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顧客価値の拡大</a:t>
            </a:r>
            <a:endParaRPr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ノウハウの創出</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a:p>
            <a:pPr marL="285750" indent="-285750">
              <a:buFont typeface="Wingdings" charset="2"/>
              <a:buChar char="ü"/>
            </a:pPr>
            <a:r>
              <a:rPr lang="ja-JP" altLang="en-US" sz="1400" dirty="0">
                <a:solidFill>
                  <a:schemeClr val="bg1"/>
                </a:solidFill>
                <a:latin typeface="Meiryo" panose="020B0604030504040204" pitchFamily="34" charset="-128"/>
                <a:ea typeface="Meiryo" panose="020B0604030504040204" pitchFamily="34" charset="-128"/>
                <a:cs typeface="Meiryo" charset="-128"/>
              </a:rPr>
              <a:t>顧客ベースの拡大</a:t>
            </a:r>
            <a:endParaRPr kumimoji="1" lang="en-US" altLang="ja-JP" sz="1400" dirty="0">
              <a:solidFill>
                <a:schemeClr val="bg1"/>
              </a:solidFill>
              <a:latin typeface="Meiryo" panose="020B0604030504040204" pitchFamily="34" charset="-128"/>
              <a:ea typeface="Meiryo" panose="020B0604030504040204" pitchFamily="34" charset="-128"/>
              <a:cs typeface="Meiryo" charset="-128"/>
            </a:endParaRPr>
          </a:p>
        </p:txBody>
      </p:sp>
      <p:pic>
        <p:nvPicPr>
          <p:cNvPr id="14" name="図 1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29767" y="5899440"/>
            <a:ext cx="1616472" cy="430071"/>
          </a:xfrm>
          <a:prstGeom prst="rect">
            <a:avLst/>
          </a:prstGeom>
        </p:spPr>
      </p:pic>
      <p:pic>
        <p:nvPicPr>
          <p:cNvPr id="15" name="図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78380" y="5860688"/>
            <a:ext cx="1475656" cy="447308"/>
          </a:xfrm>
          <a:prstGeom prst="rect">
            <a:avLst/>
          </a:prstGeom>
        </p:spPr>
      </p:pic>
      <p:pic>
        <p:nvPicPr>
          <p:cNvPr id="16" name="図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93953" y="5429781"/>
            <a:ext cx="1748782" cy="1311587"/>
          </a:xfrm>
          <a:prstGeom prst="rect">
            <a:avLst/>
          </a:prstGeom>
        </p:spPr>
      </p:pic>
      <p:pic>
        <p:nvPicPr>
          <p:cNvPr id="17" name="図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10699" y="4990707"/>
            <a:ext cx="1254460" cy="836725"/>
          </a:xfrm>
          <a:prstGeom prst="rect">
            <a:avLst/>
          </a:prstGeom>
          <a:ln>
            <a:noFill/>
          </a:ln>
          <a:effectLst>
            <a:outerShdw blurRad="292100" dist="139700" dir="2700000" algn="tl" rotWithShape="0">
              <a:srgbClr val="333333">
                <a:alpha val="65000"/>
              </a:srgbClr>
            </a:outerShdw>
          </a:effectLst>
        </p:spPr>
      </p:pic>
      <p:pic>
        <p:nvPicPr>
          <p:cNvPr id="19" name="図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8582" y="4994901"/>
            <a:ext cx="1110043" cy="832532"/>
          </a:xfrm>
          <a:prstGeom prst="rect">
            <a:avLst/>
          </a:prstGeom>
          <a:ln>
            <a:noFill/>
          </a:ln>
          <a:effectLst>
            <a:outerShdw blurRad="292100" dist="139700" dir="2700000" algn="tl" rotWithShape="0">
              <a:srgbClr val="333333">
                <a:alpha val="65000"/>
              </a:srgbClr>
            </a:outerShdw>
          </a:effectLst>
        </p:spPr>
      </p:pic>
      <p:pic>
        <p:nvPicPr>
          <p:cNvPr id="20" name="図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82154" y="4991389"/>
            <a:ext cx="1256344" cy="836725"/>
          </a:xfrm>
          <a:prstGeom prst="rect">
            <a:avLst/>
          </a:prstGeom>
          <a:ln>
            <a:noFill/>
          </a:ln>
          <a:effectLst>
            <a:outerShdw blurRad="292100" dist="139700" dir="2700000" algn="tl" rotWithShape="0">
              <a:srgbClr val="333333">
                <a:alpha val="65000"/>
              </a:srgbClr>
            </a:outerShdw>
          </a:effectLst>
        </p:spPr>
      </p:pic>
      <p:sp>
        <p:nvSpPr>
          <p:cNvPr id="21" name="テキスト ボックス 20"/>
          <p:cNvSpPr txBox="1"/>
          <p:nvPr/>
        </p:nvSpPr>
        <p:spPr>
          <a:xfrm>
            <a:off x="5140880" y="4650718"/>
            <a:ext cx="1210588"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cs typeface="Meiryo" charset="-128"/>
              </a:rPr>
              <a:t>製造・販売</a:t>
            </a:r>
            <a:endParaRPr kumimoji="1" lang="ja-JP" altLang="en-US" sz="1600" dirty="0">
              <a:solidFill>
                <a:schemeClr val="bg1"/>
              </a:solidFill>
              <a:latin typeface="Meiryo" panose="020B0604030504040204" pitchFamily="34" charset="-128"/>
              <a:ea typeface="Meiryo" panose="020B0604030504040204" pitchFamily="34" charset="-128"/>
              <a:cs typeface="Meiryo" charset="-128"/>
            </a:endParaRPr>
          </a:p>
        </p:txBody>
      </p:sp>
      <p:sp>
        <p:nvSpPr>
          <p:cNvPr id="22" name="テキスト ボックス 21"/>
          <p:cNvSpPr txBox="1"/>
          <p:nvPr/>
        </p:nvSpPr>
        <p:spPr>
          <a:xfrm>
            <a:off x="3205032" y="4649486"/>
            <a:ext cx="1210588"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cs typeface="Meiryo" charset="-128"/>
              </a:rPr>
              <a:t>製造・販売</a:t>
            </a:r>
            <a:endParaRPr kumimoji="1" lang="ja-JP" altLang="en-US" sz="1600"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7058309" y="4645164"/>
            <a:ext cx="1210588"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cs typeface="Meiryo" charset="-128"/>
              </a:rPr>
              <a:t>製造・販売</a:t>
            </a:r>
            <a:endParaRPr kumimoji="1" lang="ja-JP" altLang="en-US" sz="1600" dirty="0">
              <a:solidFill>
                <a:schemeClr val="bg1"/>
              </a:solidFill>
              <a:latin typeface="Meiryo" panose="020B0604030504040204" pitchFamily="34" charset="-128"/>
              <a:ea typeface="Meiryo" panose="020B0604030504040204" pitchFamily="34" charset="-128"/>
              <a:cs typeface="Meiryo" charset="-128"/>
            </a:endParaRPr>
          </a:p>
        </p:txBody>
      </p:sp>
      <p:sp>
        <p:nvSpPr>
          <p:cNvPr id="25" name="テキスト ボックス 24"/>
          <p:cNvSpPr txBox="1"/>
          <p:nvPr/>
        </p:nvSpPr>
        <p:spPr>
          <a:xfrm>
            <a:off x="2892680" y="3242220"/>
            <a:ext cx="1826141" cy="800219"/>
          </a:xfrm>
          <a:prstGeom prst="rect">
            <a:avLst/>
          </a:prstGeom>
          <a:noFill/>
        </p:spPr>
        <p:txBody>
          <a:bodyPr wrap="none" rtlCol="0">
            <a:spAutoFit/>
          </a:bodyPr>
          <a:lstStyle/>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走行距離に応じた</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600" dirty="0">
                <a:solidFill>
                  <a:schemeClr val="bg1"/>
                </a:solidFill>
                <a:latin typeface="Meiryo" panose="020B0604030504040204" pitchFamily="34" charset="-128"/>
                <a:ea typeface="Meiryo" panose="020B0604030504040204" pitchFamily="34" charset="-128"/>
                <a:cs typeface="Meiryo" charset="-128"/>
              </a:rPr>
              <a:t>従量課金サービス</a:t>
            </a:r>
            <a:endParaRPr kumimoji="1"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400" dirty="0">
                <a:solidFill>
                  <a:schemeClr val="bg1"/>
                </a:solidFill>
                <a:latin typeface="Meiryo" panose="020B0604030504040204" pitchFamily="34" charset="-128"/>
                <a:ea typeface="Meiryo" panose="020B0604030504040204" pitchFamily="34" charset="-128"/>
                <a:cs typeface="Meiryo" charset="-128"/>
              </a:rPr>
              <a:t>Pay by Mile</a:t>
            </a:r>
            <a:endParaRPr kumimoji="1" lang="ja-JP" altLang="en-US" sz="1400" dirty="0">
              <a:solidFill>
                <a:schemeClr val="bg1"/>
              </a:solidFill>
              <a:latin typeface="Meiryo" panose="020B0604030504040204" pitchFamily="34" charset="-128"/>
              <a:ea typeface="Meiryo" panose="020B0604030504040204" pitchFamily="34" charset="-128"/>
              <a:cs typeface="Meiryo" charset="-128"/>
            </a:endParaRPr>
          </a:p>
        </p:txBody>
      </p:sp>
      <p:sp>
        <p:nvSpPr>
          <p:cNvPr id="26" name="テキスト ボックス 25"/>
          <p:cNvSpPr txBox="1"/>
          <p:nvPr/>
        </p:nvSpPr>
        <p:spPr>
          <a:xfrm>
            <a:off x="6647943" y="3243452"/>
            <a:ext cx="2031325" cy="800219"/>
          </a:xfrm>
          <a:prstGeom prst="rect">
            <a:avLst/>
          </a:prstGeom>
          <a:noFill/>
        </p:spPr>
        <p:txBody>
          <a:bodyPr wrap="none" rtlCol="0">
            <a:spAutoFit/>
          </a:bodyPr>
          <a:lstStyle/>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出力</a:t>
            </a:r>
            <a:r>
              <a:rPr lang="en-US" altLang="ja-JP" sz="1600" dirty="0">
                <a:solidFill>
                  <a:schemeClr val="bg1"/>
                </a:solidFill>
                <a:latin typeface="Meiryo" panose="020B0604030504040204" pitchFamily="34" charset="-128"/>
                <a:ea typeface="Meiryo" panose="020B0604030504040204" pitchFamily="34" charset="-128"/>
                <a:cs typeface="Meiryo" charset="-128"/>
              </a:rPr>
              <a:t>×</a:t>
            </a:r>
            <a:r>
              <a:rPr lang="ja-JP" altLang="en-US" sz="1600" dirty="0">
                <a:solidFill>
                  <a:schemeClr val="bg1"/>
                </a:solidFill>
                <a:latin typeface="Meiryo" panose="020B0604030504040204" pitchFamily="34" charset="-128"/>
                <a:ea typeface="Meiryo" panose="020B0604030504040204" pitchFamily="34" charset="-128"/>
                <a:cs typeface="Meiryo" charset="-128"/>
              </a:rPr>
              <a:t>時間に応じた</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600" dirty="0">
                <a:solidFill>
                  <a:schemeClr val="bg1"/>
                </a:solidFill>
                <a:latin typeface="Meiryo" panose="020B0604030504040204" pitchFamily="34" charset="-128"/>
                <a:ea typeface="Meiryo" panose="020B0604030504040204" pitchFamily="34" charset="-128"/>
                <a:cs typeface="Meiryo" charset="-128"/>
              </a:rPr>
              <a:t>従量課金サービス</a:t>
            </a:r>
            <a:endParaRPr kumimoji="1"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400" dirty="0">
                <a:solidFill>
                  <a:schemeClr val="bg1"/>
                </a:solidFill>
                <a:latin typeface="Meiryo" panose="020B0604030504040204" pitchFamily="34" charset="-128"/>
                <a:ea typeface="Meiryo" panose="020B0604030504040204" pitchFamily="34" charset="-128"/>
                <a:cs typeface="Meiryo" charset="-128"/>
              </a:rPr>
              <a:t>Pay by Power</a:t>
            </a:r>
            <a:endParaRPr kumimoji="1" lang="ja-JP" altLang="en-US" sz="1400" dirty="0">
              <a:solidFill>
                <a:schemeClr val="bg1"/>
              </a:solidFill>
              <a:latin typeface="Meiryo" panose="020B0604030504040204" pitchFamily="34" charset="-128"/>
              <a:ea typeface="Meiryo" panose="020B0604030504040204" pitchFamily="34" charset="-128"/>
              <a:cs typeface="Meiryo" charset="-128"/>
            </a:endParaRPr>
          </a:p>
        </p:txBody>
      </p:sp>
      <p:sp>
        <p:nvSpPr>
          <p:cNvPr id="27" name="テキスト ボックス 26"/>
          <p:cNvSpPr txBox="1"/>
          <p:nvPr/>
        </p:nvSpPr>
        <p:spPr>
          <a:xfrm>
            <a:off x="4830821" y="1518687"/>
            <a:ext cx="1814215" cy="800219"/>
          </a:xfrm>
          <a:prstGeom prst="rect">
            <a:avLst/>
          </a:prstGeom>
          <a:noFill/>
        </p:spPr>
        <p:txBody>
          <a:bodyPr wrap="none" rtlCol="0">
            <a:spAutoFit/>
          </a:bodyPr>
          <a:lstStyle/>
          <a:p>
            <a:pPr algn="ctr"/>
            <a:r>
              <a:rPr kumimoji="1" lang="ja-JP" altLang="en-US" sz="1600" dirty="0">
                <a:solidFill>
                  <a:schemeClr val="bg1"/>
                </a:solidFill>
                <a:latin typeface="Meiryo" panose="020B0604030504040204" pitchFamily="34" charset="-128"/>
                <a:ea typeface="Meiryo" panose="020B0604030504040204" pitchFamily="34" charset="-128"/>
                <a:cs typeface="Meiryo" charset="-128"/>
              </a:rPr>
              <a:t>工事施工</a:t>
            </a:r>
            <a:endParaRPr kumimoji="1"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自動化</a:t>
            </a:r>
            <a:r>
              <a:rPr kumimoji="1" lang="ja-JP" altLang="en-US" sz="1600" dirty="0">
                <a:solidFill>
                  <a:schemeClr val="bg1"/>
                </a:solidFill>
                <a:latin typeface="Meiryo" panose="020B0604030504040204" pitchFamily="34" charset="-128"/>
                <a:ea typeface="Meiryo" panose="020B0604030504040204" pitchFamily="34" charset="-128"/>
                <a:cs typeface="Meiryo" charset="-128"/>
              </a:rPr>
              <a:t>サービス</a:t>
            </a:r>
            <a:endParaRPr kumimoji="1"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400" dirty="0">
                <a:solidFill>
                  <a:schemeClr val="bg1"/>
                </a:solidFill>
                <a:latin typeface="Meiryo" panose="020B0604030504040204" pitchFamily="34" charset="-128"/>
                <a:ea typeface="Meiryo" panose="020B0604030504040204" pitchFamily="34" charset="-128"/>
                <a:cs typeface="Meiryo" charset="-128"/>
              </a:rPr>
              <a:t>Smart Constriction</a:t>
            </a:r>
            <a:endParaRPr kumimoji="1" lang="ja-JP" altLang="en-US" sz="1400" dirty="0">
              <a:solidFill>
                <a:schemeClr val="bg1"/>
              </a:solidFill>
              <a:latin typeface="Meiryo" panose="020B0604030504040204" pitchFamily="34" charset="-128"/>
              <a:ea typeface="Meiryo" panose="020B0604030504040204" pitchFamily="34" charset="-128"/>
              <a:cs typeface="Meiryo" charset="-128"/>
            </a:endParaRPr>
          </a:p>
        </p:txBody>
      </p:sp>
      <p:sp>
        <p:nvSpPr>
          <p:cNvPr id="29" name="正方形/長方形 28"/>
          <p:cNvSpPr/>
          <p:nvPr/>
        </p:nvSpPr>
        <p:spPr>
          <a:xfrm>
            <a:off x="4830822" y="3248677"/>
            <a:ext cx="1843286" cy="830997"/>
          </a:xfrm>
          <a:prstGeom prst="rect">
            <a:avLst/>
          </a:prstGeom>
        </p:spPr>
        <p:txBody>
          <a:bodyPr wrap="square">
            <a:spAutoFit/>
          </a:bodyPr>
          <a:lstStyle/>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建設機械</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遠隔確認サービス</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en-US" altLang="ja-JP" sz="1600" dirty="0">
                <a:solidFill>
                  <a:schemeClr val="bg1"/>
                </a:solidFill>
                <a:latin typeface="Meiryo" panose="020B0604030504040204" pitchFamily="34" charset="-128"/>
                <a:ea typeface="Meiryo" panose="020B0604030504040204" pitchFamily="34" charset="-128"/>
                <a:cs typeface="Meiryo" charset="-128"/>
              </a:rPr>
              <a:t>KOMTRAX</a:t>
            </a:r>
            <a:endParaRPr lang="ja-JP" altLang="en-US" sz="1600" dirty="0">
              <a:solidFill>
                <a:schemeClr val="bg1"/>
              </a:solidFill>
              <a:latin typeface="Meiryo" panose="020B0604030504040204" pitchFamily="34" charset="-128"/>
              <a:ea typeface="Meiryo" panose="020B0604030504040204" pitchFamily="34" charset="-128"/>
              <a:cs typeface="Meiryo" charset="-128"/>
            </a:endParaRPr>
          </a:p>
        </p:txBody>
      </p:sp>
      <p:sp>
        <p:nvSpPr>
          <p:cNvPr id="30" name="テキスト ボックス 29"/>
          <p:cNvSpPr txBox="1"/>
          <p:nvPr/>
        </p:nvSpPr>
        <p:spPr>
          <a:xfrm>
            <a:off x="2880103" y="1517455"/>
            <a:ext cx="1865886" cy="830997"/>
          </a:xfrm>
          <a:prstGeom prst="rect">
            <a:avLst/>
          </a:prstGeom>
          <a:noFill/>
        </p:spPr>
        <p:txBody>
          <a:bodyPr wrap="square" rtlCol="0">
            <a:spAutoFit/>
          </a:bodyPr>
          <a:lstStyle/>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安全・省エネ</a:t>
            </a:r>
            <a:r>
              <a:rPr kumimoji="1" lang="ja-JP" altLang="en-US" sz="1600" dirty="0">
                <a:solidFill>
                  <a:schemeClr val="bg1"/>
                </a:solidFill>
                <a:latin typeface="Meiryo" panose="020B0604030504040204" pitchFamily="34" charset="-128"/>
                <a:ea typeface="Meiryo" panose="020B0604030504040204" pitchFamily="34" charset="-128"/>
                <a:cs typeface="Meiryo" charset="-128"/>
              </a:rPr>
              <a:t>運転</a:t>
            </a:r>
            <a:endParaRPr kumimoji="1"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コンサルティング</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600" dirty="0">
                <a:solidFill>
                  <a:schemeClr val="bg1"/>
                </a:solidFill>
                <a:latin typeface="Meiryo" panose="020B0604030504040204" pitchFamily="34" charset="-128"/>
                <a:ea typeface="Meiryo" panose="020B0604030504040204" pitchFamily="34" charset="-128"/>
                <a:cs typeface="Meiryo" charset="-128"/>
              </a:rPr>
              <a:t>予防保守・交換</a:t>
            </a:r>
            <a:endParaRPr kumimoji="1" lang="ja-JP" altLang="en-US" sz="1400" dirty="0">
              <a:solidFill>
                <a:schemeClr val="bg1"/>
              </a:solidFill>
              <a:latin typeface="Meiryo" panose="020B0604030504040204" pitchFamily="34" charset="-128"/>
              <a:ea typeface="Meiryo" panose="020B0604030504040204" pitchFamily="34" charset="-128"/>
              <a:cs typeface="Meiryo" charset="-128"/>
            </a:endParaRPr>
          </a:p>
        </p:txBody>
      </p:sp>
      <p:sp>
        <p:nvSpPr>
          <p:cNvPr id="31" name="テキスト ボックス 30"/>
          <p:cNvSpPr txBox="1"/>
          <p:nvPr/>
        </p:nvSpPr>
        <p:spPr>
          <a:xfrm>
            <a:off x="6725916" y="1519373"/>
            <a:ext cx="1865886" cy="830997"/>
          </a:xfrm>
          <a:prstGeom prst="rect">
            <a:avLst/>
          </a:prstGeom>
          <a:noFill/>
        </p:spPr>
        <p:txBody>
          <a:bodyPr wrap="square" rtlCol="0">
            <a:spAutoFit/>
          </a:bodyPr>
          <a:lstStyle/>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燃料費節約</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1600" dirty="0">
                <a:solidFill>
                  <a:schemeClr val="bg1"/>
                </a:solidFill>
                <a:latin typeface="Meiryo" panose="020B0604030504040204" pitchFamily="34" charset="-128"/>
                <a:ea typeface="Meiryo" panose="020B0604030504040204" pitchFamily="34" charset="-128"/>
                <a:cs typeface="Meiryo" charset="-128"/>
              </a:rPr>
              <a:t>コンサルティング</a:t>
            </a:r>
            <a:endParaRPr lang="en-US" altLang="ja-JP" sz="1600"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600" dirty="0">
                <a:solidFill>
                  <a:schemeClr val="bg1"/>
                </a:solidFill>
                <a:latin typeface="Meiryo" panose="020B0604030504040204" pitchFamily="34" charset="-128"/>
                <a:ea typeface="Meiryo" panose="020B0604030504040204" pitchFamily="34" charset="-128"/>
                <a:cs typeface="Meiryo" charset="-128"/>
              </a:rPr>
              <a:t>予防保守・交換</a:t>
            </a:r>
            <a:endParaRPr kumimoji="1" lang="ja-JP" altLang="en-US" sz="1400" dirty="0">
              <a:solidFill>
                <a:schemeClr val="bg1"/>
              </a:solidFill>
              <a:latin typeface="Meiryo" panose="020B0604030504040204" pitchFamily="34" charset="-128"/>
              <a:ea typeface="Meiryo" panose="020B0604030504040204" pitchFamily="34" charset="-128"/>
              <a:cs typeface="Meiryo" charset="-128"/>
            </a:endParaRPr>
          </a:p>
        </p:txBody>
      </p:sp>
    </p:spTree>
    <p:extLst>
      <p:ext uri="{BB962C8B-B14F-4D97-AF65-F5344CB8AC3E}">
        <p14:creationId xmlns:p14="http://schemas.microsoft.com/office/powerpoint/2010/main" val="1191218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9C1E1E90-C830-A44A-89B1-6A4B07C1FB58}"/>
              </a:ext>
            </a:extLst>
          </p:cNvPr>
          <p:cNvSpPr/>
          <p:nvPr/>
        </p:nvSpPr>
        <p:spPr>
          <a:xfrm>
            <a:off x="296561" y="930345"/>
            <a:ext cx="8513805" cy="48098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pic>
        <p:nvPicPr>
          <p:cNvPr id="6" name="図 5">
            <a:extLst>
              <a:ext uri="{FF2B5EF4-FFF2-40B4-BE49-F238E27FC236}">
                <a16:creationId xmlns:a16="http://schemas.microsoft.com/office/drawing/2014/main" id="{8B24452E-CD00-AD48-BE75-690EB58A4311}"/>
              </a:ext>
            </a:extLst>
          </p:cNvPr>
          <p:cNvPicPr>
            <a:picLocks noChangeAspect="1"/>
          </p:cNvPicPr>
          <p:nvPr/>
        </p:nvPicPr>
        <p:blipFill>
          <a:blip r:embed="rId2"/>
          <a:stretch>
            <a:fillRect/>
          </a:stretch>
        </p:blipFill>
        <p:spPr>
          <a:xfrm>
            <a:off x="3708861" y="1134803"/>
            <a:ext cx="4965148" cy="2569464"/>
          </a:xfrm>
          <a:prstGeom prst="rect">
            <a:avLst/>
          </a:prstGeom>
        </p:spPr>
      </p:pic>
      <p:sp>
        <p:nvSpPr>
          <p:cNvPr id="2" name="タイトル 1">
            <a:extLst>
              <a:ext uri="{FF2B5EF4-FFF2-40B4-BE49-F238E27FC236}">
                <a16:creationId xmlns:a16="http://schemas.microsoft.com/office/drawing/2014/main" id="{9513A341-C1EE-8C44-BB07-6AD49111FA9A}"/>
              </a:ext>
            </a:extLst>
          </p:cNvPr>
          <p:cNvSpPr>
            <a:spLocks noGrp="1"/>
          </p:cNvSpPr>
          <p:nvPr>
            <p:ph type="title"/>
          </p:nvPr>
        </p:nvSpPr>
        <p:spPr/>
        <p:txBody>
          <a:bodyPr/>
          <a:lstStyle/>
          <a:p>
            <a:r>
              <a:rPr kumimoji="1" lang="ja-JP" altLang="en-US"/>
              <a:t>モノのサービス化</a:t>
            </a:r>
          </a:p>
        </p:txBody>
      </p:sp>
      <p:pic>
        <p:nvPicPr>
          <p:cNvPr id="4" name="図 3">
            <a:extLst>
              <a:ext uri="{FF2B5EF4-FFF2-40B4-BE49-F238E27FC236}">
                <a16:creationId xmlns:a16="http://schemas.microsoft.com/office/drawing/2014/main" id="{30B51901-DE78-F746-B402-79B7E73FB774}"/>
              </a:ext>
            </a:extLst>
          </p:cNvPr>
          <p:cNvPicPr>
            <a:picLocks noChangeAspect="1"/>
          </p:cNvPicPr>
          <p:nvPr/>
        </p:nvPicPr>
        <p:blipFill>
          <a:blip r:embed="rId3"/>
          <a:stretch>
            <a:fillRect/>
          </a:stretch>
        </p:blipFill>
        <p:spPr>
          <a:xfrm>
            <a:off x="457200" y="1136206"/>
            <a:ext cx="4114800" cy="2569464"/>
          </a:xfrm>
          <a:prstGeom prst="rect">
            <a:avLst/>
          </a:prstGeom>
          <a:effectLst>
            <a:outerShdw blurRad="50800" dist="38100" dir="2700000" algn="tl" rotWithShape="0">
              <a:prstClr val="black">
                <a:alpha val="40000"/>
              </a:prstClr>
            </a:outerShdw>
          </a:effectLst>
        </p:spPr>
      </p:pic>
      <p:sp>
        <p:nvSpPr>
          <p:cNvPr id="5" name="正方形/長方形 4">
            <a:extLst>
              <a:ext uri="{FF2B5EF4-FFF2-40B4-BE49-F238E27FC236}">
                <a16:creationId xmlns:a16="http://schemas.microsoft.com/office/drawing/2014/main" id="{B9AB54E2-9A5B-3646-9B23-9DA03F6EAD1B}"/>
              </a:ext>
            </a:extLst>
          </p:cNvPr>
          <p:cNvSpPr/>
          <p:nvPr/>
        </p:nvSpPr>
        <p:spPr>
          <a:xfrm>
            <a:off x="656366" y="3797269"/>
            <a:ext cx="3794437" cy="400110"/>
          </a:xfrm>
          <a:prstGeom prst="rect">
            <a:avLst/>
          </a:prstGeom>
        </p:spPr>
        <p:txBody>
          <a:bodyPr wrap="none">
            <a:spAutoFit/>
          </a:bodyPr>
          <a:lstStyle/>
          <a:p>
            <a:r>
              <a:rPr lang="en-US" altLang="ja-JP" sz="2000" b="1" dirty="0">
                <a:solidFill>
                  <a:schemeClr val="bg1"/>
                </a:solidFill>
              </a:rPr>
              <a:t>TOYOTA </a:t>
            </a:r>
            <a:r>
              <a:rPr lang="en-US" altLang="ja-JP" sz="2000" b="1" dirty="0" err="1">
                <a:solidFill>
                  <a:schemeClr val="bg1"/>
                </a:solidFill>
              </a:rPr>
              <a:t>MaaS</a:t>
            </a:r>
            <a:r>
              <a:rPr lang="en-US" altLang="ja-JP" sz="2000" b="1" dirty="0">
                <a:solidFill>
                  <a:schemeClr val="bg1"/>
                </a:solidFill>
              </a:rPr>
              <a:t> / </a:t>
            </a:r>
            <a:r>
              <a:rPr lang="ja-JP" altLang="en-US" sz="2000" b="1">
                <a:solidFill>
                  <a:schemeClr val="bg1"/>
                </a:solidFill>
              </a:rPr>
              <a:t>e-Palette Concept</a:t>
            </a:r>
          </a:p>
        </p:txBody>
      </p:sp>
      <p:sp>
        <p:nvSpPr>
          <p:cNvPr id="7" name="正方形/長方形 6">
            <a:extLst>
              <a:ext uri="{FF2B5EF4-FFF2-40B4-BE49-F238E27FC236}">
                <a16:creationId xmlns:a16="http://schemas.microsoft.com/office/drawing/2014/main" id="{B3E6CECA-977D-4641-A630-A0328FC9474D}"/>
              </a:ext>
            </a:extLst>
          </p:cNvPr>
          <p:cNvSpPr/>
          <p:nvPr/>
        </p:nvSpPr>
        <p:spPr>
          <a:xfrm>
            <a:off x="4957665" y="3794488"/>
            <a:ext cx="3479607" cy="400110"/>
          </a:xfrm>
          <a:prstGeom prst="rect">
            <a:avLst/>
          </a:prstGeom>
        </p:spPr>
        <p:txBody>
          <a:bodyPr wrap="none">
            <a:spAutoFit/>
          </a:bodyPr>
          <a:lstStyle/>
          <a:p>
            <a:pPr algn="ctr"/>
            <a:r>
              <a:rPr lang="en-US" altLang="ja-JP" sz="2000" b="1" dirty="0">
                <a:solidFill>
                  <a:schemeClr val="bg1"/>
                </a:solidFill>
              </a:rPr>
              <a:t>KOMATSU SMART construction</a:t>
            </a:r>
            <a:endParaRPr lang="ja-JP" altLang="en-US" sz="2000" b="1">
              <a:solidFill>
                <a:schemeClr val="bg1"/>
              </a:solidFill>
            </a:endParaRPr>
          </a:p>
        </p:txBody>
      </p:sp>
      <p:sp>
        <p:nvSpPr>
          <p:cNvPr id="8" name="正方形/長方形 7">
            <a:extLst>
              <a:ext uri="{FF2B5EF4-FFF2-40B4-BE49-F238E27FC236}">
                <a16:creationId xmlns:a16="http://schemas.microsoft.com/office/drawing/2014/main" id="{85208531-3434-C94A-9DA0-1F681D43791E}"/>
              </a:ext>
            </a:extLst>
          </p:cNvPr>
          <p:cNvSpPr/>
          <p:nvPr/>
        </p:nvSpPr>
        <p:spPr>
          <a:xfrm>
            <a:off x="4572000" y="4255721"/>
            <a:ext cx="4102009" cy="738664"/>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土木工事における作業の自動化と高度化を実現することに加え、前後工程も効率化して、工期の短縮に貢献できるパッケージ化したサービス</a:t>
            </a:r>
          </a:p>
        </p:txBody>
      </p:sp>
      <p:sp>
        <p:nvSpPr>
          <p:cNvPr id="9" name="正方形/長方形 8">
            <a:extLst>
              <a:ext uri="{FF2B5EF4-FFF2-40B4-BE49-F238E27FC236}">
                <a16:creationId xmlns:a16="http://schemas.microsoft.com/office/drawing/2014/main" id="{1C4B89A9-B3A1-D44B-929E-9638FB5BE308}"/>
              </a:ext>
            </a:extLst>
          </p:cNvPr>
          <p:cNvSpPr/>
          <p:nvPr/>
        </p:nvSpPr>
        <p:spPr>
          <a:xfrm>
            <a:off x="457200" y="4255721"/>
            <a:ext cx="4114800" cy="738664"/>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移動、物流、物販など多目的に活用できるモビリティサービス（</a:t>
            </a:r>
            <a:r>
              <a:rPr lang="en" altLang="ja-JP" sz="1400" dirty="0" err="1">
                <a:solidFill>
                  <a:schemeClr val="bg1"/>
                </a:solidFill>
                <a:latin typeface="Meiryo" panose="020B0604030504040204" pitchFamily="34" charset="-128"/>
                <a:ea typeface="Meiryo" panose="020B0604030504040204" pitchFamily="34" charset="-128"/>
              </a:rPr>
              <a:t>MaaS</a:t>
            </a:r>
            <a:r>
              <a:rPr lang="ja-JP" altLang="en" sz="1400">
                <a:solidFill>
                  <a:schemeClr val="bg1"/>
                </a:solidFill>
                <a:latin typeface="Meiryo" panose="020B0604030504040204" pitchFamily="34" charset="-128"/>
                <a:ea typeface="Meiryo" panose="020B0604030504040204" pitchFamily="34" charset="-128"/>
              </a:rPr>
              <a:t>）</a:t>
            </a:r>
            <a:r>
              <a:rPr lang="ja-JP" altLang="en-US" sz="1400">
                <a:solidFill>
                  <a:schemeClr val="bg1"/>
                </a:solidFill>
                <a:latin typeface="Meiryo" panose="020B0604030504040204" pitchFamily="34" charset="-128"/>
                <a:ea typeface="Meiryo" panose="020B0604030504040204" pitchFamily="34" charset="-128"/>
              </a:rPr>
              <a:t>と、これを実現する専用次世代電気自動車（</a:t>
            </a:r>
            <a:r>
              <a:rPr lang="en" altLang="ja-JP" sz="1400" dirty="0">
                <a:solidFill>
                  <a:schemeClr val="bg1"/>
                </a:solidFill>
                <a:latin typeface="Meiryo" panose="020B0604030504040204" pitchFamily="34" charset="-128"/>
                <a:ea typeface="Meiryo" panose="020B0604030504040204" pitchFamily="34" charset="-128"/>
              </a:rPr>
              <a:t>EV</a:t>
            </a:r>
            <a:r>
              <a:rPr lang="ja-JP" altLang="en" sz="1400">
                <a:solidFill>
                  <a:schemeClr val="bg1"/>
                </a:solidFill>
                <a:latin typeface="Meiryo" panose="020B0604030504040204" pitchFamily="34" charset="-128"/>
                <a:ea typeface="Meiryo" panose="020B0604030504040204" pitchFamily="34" charset="-128"/>
              </a:rPr>
              <a:t>）</a:t>
            </a:r>
            <a:endParaRPr lang="ja-JP" altLang="en-US" sz="140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6B44AD3F-8998-0243-9346-68741DD1D16C}"/>
              </a:ext>
            </a:extLst>
          </p:cNvPr>
          <p:cNvSpPr/>
          <p:nvPr/>
        </p:nvSpPr>
        <p:spPr>
          <a:xfrm>
            <a:off x="296562" y="5979730"/>
            <a:ext cx="8513805" cy="4324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u="sng">
                <a:solidFill>
                  <a:srgbClr val="FFFFFF"/>
                </a:solidFill>
                <a:latin typeface="Meiryo" panose="020B0604030504040204" pitchFamily="34" charset="-128"/>
                <a:ea typeface="Meiryo" panose="020B0604030504040204" pitchFamily="34" charset="-128"/>
                <a:cs typeface="ＭＳ Ｐゴシック"/>
              </a:rPr>
              <a:t>モノを売り収益を得るビジネス</a:t>
            </a:r>
            <a:r>
              <a:rPr kumimoji="1" lang="ja-JP" altLang="en-US">
                <a:solidFill>
                  <a:srgbClr val="FFFFFF"/>
                </a:solidFill>
                <a:latin typeface="Meiryo" panose="020B0604030504040204" pitchFamily="34" charset="-128"/>
                <a:ea typeface="Meiryo" panose="020B0604030504040204" pitchFamily="34" charset="-128"/>
                <a:cs typeface="ＭＳ Ｐゴシック"/>
              </a:rPr>
              <a:t>。サービスはモノ売りビジネスを支援する手段</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8CD44D10-015A-3441-97FB-2F9338D994B9}"/>
              </a:ext>
            </a:extLst>
          </p:cNvPr>
          <p:cNvSpPr/>
          <p:nvPr/>
        </p:nvSpPr>
        <p:spPr>
          <a:xfrm>
            <a:off x="512803" y="5186948"/>
            <a:ext cx="8081319" cy="369332"/>
          </a:xfrm>
          <a:prstGeom prst="rect">
            <a:avLst/>
          </a:prstGeom>
        </p:spPr>
        <p:txBody>
          <a:bodyPr wrap="square">
            <a:spAutoFit/>
          </a:bodyPr>
          <a:lstStyle/>
          <a:p>
            <a:pPr algn="ctr"/>
            <a:r>
              <a:rPr lang="ja-JP" altLang="en-US" b="1" u="sng">
                <a:solidFill>
                  <a:srgbClr val="FFFFFF"/>
                </a:solidFill>
                <a:latin typeface="Meiryo" panose="020B0604030504040204" pitchFamily="34" charset="-128"/>
                <a:ea typeface="Meiryo" panose="020B0604030504040204" pitchFamily="34" charset="-128"/>
                <a:cs typeface="ＭＳ Ｐゴシック"/>
              </a:rPr>
              <a:t>サービスを提供し収益を得るビジネス</a:t>
            </a:r>
            <a:r>
              <a:rPr lang="ja-JP" altLang="en-US">
                <a:solidFill>
                  <a:srgbClr val="FFFFFF"/>
                </a:solidFill>
                <a:latin typeface="Meiryo" panose="020B0604030504040204" pitchFamily="34" charset="-128"/>
                <a:ea typeface="Meiryo" panose="020B0604030504040204" pitchFamily="34" charset="-128"/>
                <a:cs typeface="ＭＳ Ｐゴシック"/>
              </a:rPr>
              <a:t>。モノはサービスを実現なする手段</a:t>
            </a:r>
            <a:endParaRPr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上矢印 12">
            <a:extLst>
              <a:ext uri="{FF2B5EF4-FFF2-40B4-BE49-F238E27FC236}">
                <a16:creationId xmlns:a16="http://schemas.microsoft.com/office/drawing/2014/main" id="{21950CBB-CC2F-0C4D-B51D-23C670344F55}"/>
              </a:ext>
            </a:extLst>
          </p:cNvPr>
          <p:cNvSpPr/>
          <p:nvPr/>
        </p:nvSpPr>
        <p:spPr>
          <a:xfrm>
            <a:off x="3991232" y="5653110"/>
            <a:ext cx="1161535" cy="363747"/>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208455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7D8CF8-521E-A548-BB6C-44C7B814F6BB}"/>
              </a:ext>
            </a:extLst>
          </p:cNvPr>
          <p:cNvSpPr>
            <a:spLocks noGrp="1"/>
          </p:cNvSpPr>
          <p:nvPr>
            <p:ph type="title"/>
          </p:nvPr>
        </p:nvSpPr>
        <p:spPr/>
        <p:txBody>
          <a:bodyPr/>
          <a:lstStyle/>
          <a:p>
            <a:r>
              <a:rPr kumimoji="1" lang="ja-JP" altLang="en-US"/>
              <a:t>新規事業の選択肢とモノのサービス化</a:t>
            </a:r>
          </a:p>
        </p:txBody>
      </p:sp>
      <p:sp>
        <p:nvSpPr>
          <p:cNvPr id="5" name="正方形/長方形 4">
            <a:extLst>
              <a:ext uri="{FF2B5EF4-FFF2-40B4-BE49-F238E27FC236}">
                <a16:creationId xmlns:a16="http://schemas.microsoft.com/office/drawing/2014/main" id="{84AA7622-6BB3-874F-98D0-01986AF75AB4}"/>
              </a:ext>
            </a:extLst>
          </p:cNvPr>
          <p:cNvSpPr/>
          <p:nvPr/>
        </p:nvSpPr>
        <p:spPr>
          <a:xfrm>
            <a:off x="3372678" y="4147929"/>
            <a:ext cx="2398643" cy="214685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726F217C-3AE7-0448-8C38-CE50D5D55CF9}"/>
              </a:ext>
            </a:extLst>
          </p:cNvPr>
          <p:cNvSpPr/>
          <p:nvPr/>
        </p:nvSpPr>
        <p:spPr>
          <a:xfrm>
            <a:off x="3660912" y="4408006"/>
            <a:ext cx="1822174" cy="5554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価値</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78053FC1-1BC9-9848-951D-498E97F3364C}"/>
              </a:ext>
            </a:extLst>
          </p:cNvPr>
          <p:cNvSpPr/>
          <p:nvPr/>
        </p:nvSpPr>
        <p:spPr>
          <a:xfrm>
            <a:off x="3660912" y="5499653"/>
            <a:ext cx="1822174" cy="55548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手段</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AA05E329-0A2F-764F-9E7C-F6F6CBF718DD}"/>
              </a:ext>
            </a:extLst>
          </p:cNvPr>
          <p:cNvSpPr txBox="1"/>
          <p:nvPr/>
        </p:nvSpPr>
        <p:spPr>
          <a:xfrm>
            <a:off x="3966705" y="5073411"/>
            <a:ext cx="1210589" cy="400110"/>
          </a:xfrm>
          <a:prstGeom prst="rect">
            <a:avLst/>
          </a:prstGeom>
          <a:noFill/>
        </p:spPr>
        <p:txBody>
          <a:bodyPr wrap="none" rtlCol="0">
            <a:spAutoFit/>
          </a:bodyPr>
          <a:lstStyle/>
          <a:p>
            <a:pPr algn="ctr"/>
            <a:r>
              <a:rPr lang="ja-JP" altLang="en-US" sz="2000">
                <a:solidFill>
                  <a:schemeClr val="accent6">
                    <a:lumMod val="50000"/>
                  </a:schemeClr>
                </a:solidFill>
                <a:latin typeface="Meiryo" panose="020B0604030504040204" pitchFamily="34" charset="-128"/>
                <a:ea typeface="Meiryo" panose="020B0604030504040204" pitchFamily="34" charset="-128"/>
              </a:rPr>
              <a:t>既存事業</a:t>
            </a:r>
            <a:endParaRPr kumimoji="1" lang="ja-JP" altLang="en-US" sz="2000">
              <a:solidFill>
                <a:schemeClr val="accent6">
                  <a:lumMod val="50000"/>
                </a:schemeClr>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4B25208C-E3F6-D948-AED4-D2F0421D85BD}"/>
              </a:ext>
            </a:extLst>
          </p:cNvPr>
          <p:cNvSpPr txBox="1"/>
          <p:nvPr/>
        </p:nvSpPr>
        <p:spPr>
          <a:xfrm>
            <a:off x="755374" y="4617807"/>
            <a:ext cx="2329069" cy="584775"/>
          </a:xfrm>
          <a:prstGeom prst="rect">
            <a:avLst/>
          </a:prstGeom>
          <a:noFill/>
        </p:spPr>
        <p:txBody>
          <a:bodyPr wrap="square" rtlCol="0">
            <a:spAutoFit/>
          </a:bodyPr>
          <a:lstStyle/>
          <a:p>
            <a:r>
              <a:rPr kumimoji="1" lang="ja-JP" altLang="en-US" sz="1600">
                <a:solidFill>
                  <a:schemeClr val="accent6">
                    <a:lumMod val="50000"/>
                  </a:schemeClr>
                </a:solidFill>
                <a:latin typeface="Meiryo" panose="020B0604030504040204" pitchFamily="34" charset="-128"/>
                <a:ea typeface="Meiryo" panose="020B0604030504040204" pitchFamily="34" charset="-128"/>
              </a:rPr>
              <a:t>テクノロジーの進化</a:t>
            </a:r>
            <a:endParaRPr kumimoji="1" lang="en-US" altLang="ja-JP" sz="1600"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sz="1600">
                <a:solidFill>
                  <a:schemeClr val="accent6">
                    <a:lumMod val="50000"/>
                  </a:schemeClr>
                </a:solidFill>
                <a:latin typeface="Meiryo" panose="020B0604030504040204" pitchFamily="34" charset="-128"/>
                <a:ea typeface="Meiryo" panose="020B0604030504040204" pitchFamily="34" charset="-128"/>
              </a:rPr>
              <a:t>による代替手段の登場</a:t>
            </a:r>
          </a:p>
        </p:txBody>
      </p:sp>
      <p:sp>
        <p:nvSpPr>
          <p:cNvPr id="12" name="テキスト ボックス 11">
            <a:extLst>
              <a:ext uri="{FF2B5EF4-FFF2-40B4-BE49-F238E27FC236}">
                <a16:creationId xmlns:a16="http://schemas.microsoft.com/office/drawing/2014/main" id="{F3DBD401-BCF1-0846-90A6-A372FC37843D}"/>
              </a:ext>
            </a:extLst>
          </p:cNvPr>
          <p:cNvSpPr txBox="1"/>
          <p:nvPr/>
        </p:nvSpPr>
        <p:spPr>
          <a:xfrm>
            <a:off x="737816" y="5279119"/>
            <a:ext cx="2329069" cy="1015663"/>
          </a:xfrm>
          <a:prstGeom prst="rect">
            <a:avLst/>
          </a:prstGeom>
          <a:noFill/>
        </p:spPr>
        <p:txBody>
          <a:bodyPr wrap="square" rtlCol="0">
            <a:spAutoFit/>
          </a:bodyPr>
          <a:lstStyle/>
          <a:p>
            <a:r>
              <a:rPr kumimoji="1" lang="ja-JP" altLang="en-US" sz="2000">
                <a:solidFill>
                  <a:srgbClr val="C00000"/>
                </a:solidFill>
                <a:latin typeface="Meiryo" panose="020B0604030504040204" pitchFamily="34" charset="-128"/>
                <a:ea typeface="Meiryo" panose="020B0604030504040204" pitchFamily="34" charset="-128"/>
              </a:rPr>
              <a:t>価格破壊</a:t>
            </a:r>
            <a:endParaRPr kumimoji="1" lang="en-US" altLang="ja-JP" sz="2000" dirty="0">
              <a:solidFill>
                <a:srgbClr val="C00000"/>
              </a:solidFill>
              <a:latin typeface="Meiryo" panose="020B0604030504040204" pitchFamily="34" charset="-128"/>
              <a:ea typeface="Meiryo" panose="020B0604030504040204" pitchFamily="34" charset="-128"/>
            </a:endParaRPr>
          </a:p>
          <a:p>
            <a:r>
              <a:rPr lang="ja-JP" altLang="en-US" sz="2000">
                <a:solidFill>
                  <a:srgbClr val="C00000"/>
                </a:solidFill>
                <a:latin typeface="Meiryo" panose="020B0604030504040204" pitchFamily="34" charset="-128"/>
                <a:ea typeface="Meiryo" panose="020B0604030504040204" pitchFamily="34" charset="-128"/>
              </a:rPr>
              <a:t>利便性向上</a:t>
            </a:r>
            <a:endParaRPr lang="en-US" altLang="ja-JP" sz="2000" dirty="0">
              <a:solidFill>
                <a:srgbClr val="C00000"/>
              </a:solidFill>
              <a:latin typeface="Meiryo" panose="020B0604030504040204" pitchFamily="34" charset="-128"/>
              <a:ea typeface="Meiryo" panose="020B0604030504040204" pitchFamily="34" charset="-128"/>
            </a:endParaRPr>
          </a:p>
          <a:p>
            <a:r>
              <a:rPr kumimoji="1" lang="ja-JP" altLang="en-US" sz="2000">
                <a:solidFill>
                  <a:srgbClr val="C00000"/>
                </a:solidFill>
                <a:latin typeface="Meiryo" panose="020B0604030504040204" pitchFamily="34" charset="-128"/>
                <a:ea typeface="Meiryo" panose="020B0604030504040204" pitchFamily="34" charset="-128"/>
              </a:rPr>
              <a:t>参入障壁低下</a:t>
            </a:r>
          </a:p>
        </p:txBody>
      </p:sp>
      <p:sp>
        <p:nvSpPr>
          <p:cNvPr id="13" name="右矢印 12">
            <a:extLst>
              <a:ext uri="{FF2B5EF4-FFF2-40B4-BE49-F238E27FC236}">
                <a16:creationId xmlns:a16="http://schemas.microsoft.com/office/drawing/2014/main" id="{F63AC22F-23C9-464C-81BB-40EFB951CF9A}"/>
              </a:ext>
            </a:extLst>
          </p:cNvPr>
          <p:cNvSpPr/>
          <p:nvPr/>
        </p:nvSpPr>
        <p:spPr>
          <a:xfrm>
            <a:off x="2491409" y="5499653"/>
            <a:ext cx="1169503" cy="555486"/>
          </a:xfrm>
          <a:prstGeom prst="right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62ED57EF-75D7-594B-90EB-0720918ADE5A}"/>
              </a:ext>
            </a:extLst>
          </p:cNvPr>
          <p:cNvSpPr txBox="1"/>
          <p:nvPr/>
        </p:nvSpPr>
        <p:spPr>
          <a:xfrm>
            <a:off x="3248559" y="6319635"/>
            <a:ext cx="2646879" cy="338554"/>
          </a:xfrm>
          <a:prstGeom prst="rect">
            <a:avLst/>
          </a:prstGeom>
          <a:noFill/>
        </p:spPr>
        <p:txBody>
          <a:bodyPr wrap="none" rtlCol="0">
            <a:spAutoFit/>
          </a:bodyPr>
          <a:lstStyle/>
          <a:p>
            <a:pPr algn="ctr"/>
            <a:r>
              <a:rPr lang="ja-JP" altLang="en-US" sz="1600">
                <a:solidFill>
                  <a:schemeClr val="accent6">
                    <a:lumMod val="50000"/>
                  </a:schemeClr>
                </a:solidFill>
                <a:latin typeface="Meiryo" panose="020B0604030504040204" pitchFamily="34" charset="-128"/>
                <a:ea typeface="Meiryo" panose="020B0604030504040204" pitchFamily="34" charset="-128"/>
              </a:rPr>
              <a:t>価値を実現する手段を提供</a:t>
            </a:r>
            <a:endParaRPr kumimoji="1" lang="ja-JP" altLang="en-US" sz="1600">
              <a:solidFill>
                <a:schemeClr val="accent6">
                  <a:lumMod val="50000"/>
                </a:schemeClr>
              </a:solidFill>
              <a:latin typeface="Meiryo" panose="020B0604030504040204" pitchFamily="34" charset="-128"/>
              <a:ea typeface="Meiryo" panose="020B0604030504040204" pitchFamily="34" charset="-128"/>
            </a:endParaRPr>
          </a:p>
        </p:txBody>
      </p:sp>
      <p:grpSp>
        <p:nvGrpSpPr>
          <p:cNvPr id="41" name="グループ化 40">
            <a:extLst>
              <a:ext uri="{FF2B5EF4-FFF2-40B4-BE49-F238E27FC236}">
                <a16:creationId xmlns:a16="http://schemas.microsoft.com/office/drawing/2014/main" id="{10504055-10F7-4A4F-9357-55C38988CB97}"/>
              </a:ext>
            </a:extLst>
          </p:cNvPr>
          <p:cNvGrpSpPr/>
          <p:nvPr/>
        </p:nvGrpSpPr>
        <p:grpSpPr>
          <a:xfrm>
            <a:off x="343023" y="1022017"/>
            <a:ext cx="8374176" cy="3125912"/>
            <a:chOff x="343023" y="1022017"/>
            <a:chExt cx="8374176" cy="3125912"/>
          </a:xfrm>
        </p:grpSpPr>
        <p:sp>
          <p:nvSpPr>
            <p:cNvPr id="4" name="正方形/長方形 3">
              <a:extLst>
                <a:ext uri="{FF2B5EF4-FFF2-40B4-BE49-F238E27FC236}">
                  <a16:creationId xmlns:a16="http://schemas.microsoft.com/office/drawing/2014/main" id="{72329B38-C8F5-9442-B5C6-B8D2F1194746}"/>
                </a:ext>
              </a:extLst>
            </p:cNvPr>
            <p:cNvSpPr/>
            <p:nvPr/>
          </p:nvSpPr>
          <p:spPr>
            <a:xfrm>
              <a:off x="496956" y="1366392"/>
              <a:ext cx="2398643" cy="229262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946D901D-9C86-A94D-9354-BCB224D21031}"/>
                </a:ext>
              </a:extLst>
            </p:cNvPr>
            <p:cNvSpPr/>
            <p:nvPr/>
          </p:nvSpPr>
          <p:spPr>
            <a:xfrm>
              <a:off x="3372678" y="1366392"/>
              <a:ext cx="2398643" cy="229262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67B522FF-D57F-E342-A4F4-C2BAB2E970B6}"/>
                </a:ext>
              </a:extLst>
            </p:cNvPr>
            <p:cNvSpPr/>
            <p:nvPr/>
          </p:nvSpPr>
          <p:spPr>
            <a:xfrm>
              <a:off x="6248400" y="1366392"/>
              <a:ext cx="2398643" cy="229262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a:extLst>
                <a:ext uri="{FF2B5EF4-FFF2-40B4-BE49-F238E27FC236}">
                  <a16:creationId xmlns:a16="http://schemas.microsoft.com/office/drawing/2014/main" id="{FBC719CA-5072-BF48-B1EB-86F6BD36AE98}"/>
                </a:ext>
              </a:extLst>
            </p:cNvPr>
            <p:cNvSpPr/>
            <p:nvPr/>
          </p:nvSpPr>
          <p:spPr>
            <a:xfrm>
              <a:off x="755374" y="1657642"/>
              <a:ext cx="1822174" cy="5554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価値</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2C95E501-C88C-E84F-B563-DAB34519C842}"/>
                </a:ext>
              </a:extLst>
            </p:cNvPr>
            <p:cNvSpPr/>
            <p:nvPr/>
          </p:nvSpPr>
          <p:spPr>
            <a:xfrm>
              <a:off x="755374" y="2749289"/>
              <a:ext cx="1822174" cy="55548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手段</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テキスト ボックス 15">
              <a:extLst>
                <a:ext uri="{FF2B5EF4-FFF2-40B4-BE49-F238E27FC236}">
                  <a16:creationId xmlns:a16="http://schemas.microsoft.com/office/drawing/2014/main" id="{633CC73A-6081-4244-884B-E9D93E984D62}"/>
                </a:ext>
              </a:extLst>
            </p:cNvPr>
            <p:cNvSpPr txBox="1"/>
            <p:nvPr/>
          </p:nvSpPr>
          <p:spPr>
            <a:xfrm>
              <a:off x="1061168" y="2323047"/>
              <a:ext cx="1210588" cy="400110"/>
            </a:xfrm>
            <a:prstGeom prst="rect">
              <a:avLst/>
            </a:prstGeom>
            <a:noFill/>
          </p:spPr>
          <p:txBody>
            <a:bodyPr wrap="none" rtlCol="0">
              <a:spAutoFit/>
            </a:bodyPr>
            <a:lstStyle/>
            <a:p>
              <a:pPr algn="ctr"/>
              <a:r>
                <a:rPr lang="ja-JP" altLang="en-US" sz="2000">
                  <a:solidFill>
                    <a:srgbClr val="7030A0"/>
                  </a:solidFill>
                  <a:latin typeface="Meiryo" panose="020B0604030504040204" pitchFamily="34" charset="-128"/>
                  <a:ea typeface="Meiryo" panose="020B0604030504040204" pitchFamily="34" charset="-128"/>
                </a:rPr>
                <a:t>新規事業</a:t>
              </a:r>
              <a:endParaRPr kumimoji="1" lang="ja-JP" altLang="en-US" sz="2000">
                <a:solidFill>
                  <a:srgbClr val="7030A0"/>
                </a:solidFill>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12BFF80A-EB94-B443-856E-2D7134BEF1D0}"/>
                </a:ext>
              </a:extLst>
            </p:cNvPr>
            <p:cNvSpPr/>
            <p:nvPr/>
          </p:nvSpPr>
          <p:spPr>
            <a:xfrm>
              <a:off x="3660912" y="1657642"/>
              <a:ext cx="1822174" cy="5554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価値</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1993119E-8889-954C-9DD3-8DBB59DD22DD}"/>
                </a:ext>
              </a:extLst>
            </p:cNvPr>
            <p:cNvSpPr/>
            <p:nvPr/>
          </p:nvSpPr>
          <p:spPr>
            <a:xfrm>
              <a:off x="3660912" y="2749289"/>
              <a:ext cx="1822174" cy="5554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手段</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テキスト ボックス 18">
              <a:extLst>
                <a:ext uri="{FF2B5EF4-FFF2-40B4-BE49-F238E27FC236}">
                  <a16:creationId xmlns:a16="http://schemas.microsoft.com/office/drawing/2014/main" id="{9D5960E5-D5BC-A944-898D-4B7B254043F7}"/>
                </a:ext>
              </a:extLst>
            </p:cNvPr>
            <p:cNvSpPr txBox="1"/>
            <p:nvPr/>
          </p:nvSpPr>
          <p:spPr>
            <a:xfrm>
              <a:off x="3966706" y="2323047"/>
              <a:ext cx="1210588" cy="400110"/>
            </a:xfrm>
            <a:prstGeom prst="rect">
              <a:avLst/>
            </a:prstGeom>
            <a:noFill/>
          </p:spPr>
          <p:txBody>
            <a:bodyPr wrap="none" rtlCol="0">
              <a:spAutoFit/>
            </a:bodyPr>
            <a:lstStyle/>
            <a:p>
              <a:pPr algn="ctr"/>
              <a:r>
                <a:rPr lang="ja-JP" altLang="en-US" sz="2000">
                  <a:solidFill>
                    <a:srgbClr val="7030A0"/>
                  </a:solidFill>
                  <a:latin typeface="Meiryo" panose="020B0604030504040204" pitchFamily="34" charset="-128"/>
                  <a:ea typeface="Meiryo" panose="020B0604030504040204" pitchFamily="34" charset="-128"/>
                </a:rPr>
                <a:t>新規事業</a:t>
              </a:r>
              <a:endParaRPr kumimoji="1" lang="ja-JP" altLang="en-US" sz="2000">
                <a:solidFill>
                  <a:srgbClr val="7030A0"/>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C7FD7AD2-EA87-EA44-8A92-088E65E540D4}"/>
                </a:ext>
              </a:extLst>
            </p:cNvPr>
            <p:cNvSpPr/>
            <p:nvPr/>
          </p:nvSpPr>
          <p:spPr>
            <a:xfrm>
              <a:off x="6536634" y="1657642"/>
              <a:ext cx="1822174" cy="5554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価値</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F6D8AFC6-46E7-034B-A3D0-E98440FCE21D}"/>
                </a:ext>
              </a:extLst>
            </p:cNvPr>
            <p:cNvSpPr/>
            <p:nvPr/>
          </p:nvSpPr>
          <p:spPr>
            <a:xfrm>
              <a:off x="6536634" y="2749289"/>
              <a:ext cx="1822174" cy="555486"/>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手段</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a:extLst>
                <a:ext uri="{FF2B5EF4-FFF2-40B4-BE49-F238E27FC236}">
                  <a16:creationId xmlns:a16="http://schemas.microsoft.com/office/drawing/2014/main" id="{F2C6EA70-9852-0947-B887-EADABC24C117}"/>
                </a:ext>
              </a:extLst>
            </p:cNvPr>
            <p:cNvSpPr txBox="1"/>
            <p:nvPr/>
          </p:nvSpPr>
          <p:spPr>
            <a:xfrm>
              <a:off x="6842428" y="2323047"/>
              <a:ext cx="1210588" cy="400110"/>
            </a:xfrm>
            <a:prstGeom prst="rect">
              <a:avLst/>
            </a:prstGeom>
            <a:noFill/>
          </p:spPr>
          <p:txBody>
            <a:bodyPr wrap="none" rtlCol="0">
              <a:spAutoFit/>
            </a:bodyPr>
            <a:lstStyle/>
            <a:p>
              <a:pPr algn="ctr"/>
              <a:r>
                <a:rPr lang="ja-JP" altLang="en-US" sz="2000">
                  <a:solidFill>
                    <a:srgbClr val="7030A0"/>
                  </a:solidFill>
                  <a:latin typeface="Meiryo" panose="020B0604030504040204" pitchFamily="34" charset="-128"/>
                  <a:ea typeface="Meiryo" panose="020B0604030504040204" pitchFamily="34" charset="-128"/>
                </a:rPr>
                <a:t>新規事業</a:t>
              </a:r>
              <a:endParaRPr kumimoji="1" lang="ja-JP" altLang="en-US" sz="2000">
                <a:solidFill>
                  <a:srgbClr val="7030A0"/>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3F542271-9844-6640-8823-66568B34FF34}"/>
                </a:ext>
              </a:extLst>
            </p:cNvPr>
            <p:cNvSpPr txBox="1"/>
            <p:nvPr/>
          </p:nvSpPr>
          <p:spPr>
            <a:xfrm>
              <a:off x="343023" y="1022017"/>
              <a:ext cx="2646878" cy="338554"/>
            </a:xfrm>
            <a:prstGeom prst="rect">
              <a:avLst/>
            </a:prstGeom>
            <a:noFill/>
          </p:spPr>
          <p:txBody>
            <a:bodyPr wrap="none" rtlCol="0">
              <a:spAutoFit/>
            </a:bodyPr>
            <a:lstStyle/>
            <a:p>
              <a:pPr algn="ctr"/>
              <a:r>
                <a:rPr kumimoji="1" lang="ja-JP" altLang="en-US" sz="1600">
                  <a:solidFill>
                    <a:srgbClr val="7030A0"/>
                  </a:solidFill>
                  <a:latin typeface="Meiryo" panose="020B0604030504040204" pitchFamily="34" charset="-128"/>
                  <a:ea typeface="Meiryo" panose="020B0604030504040204" pitchFamily="34" charset="-128"/>
                </a:rPr>
                <a:t>手段を変えず付加価値向上</a:t>
              </a:r>
            </a:p>
          </p:txBody>
        </p:sp>
        <p:sp>
          <p:nvSpPr>
            <p:cNvPr id="24" name="テキスト ボックス 23">
              <a:extLst>
                <a:ext uri="{FF2B5EF4-FFF2-40B4-BE49-F238E27FC236}">
                  <a16:creationId xmlns:a16="http://schemas.microsoft.com/office/drawing/2014/main" id="{2775422C-5DDA-B447-B68A-835E21AD0ABF}"/>
                </a:ext>
              </a:extLst>
            </p:cNvPr>
            <p:cNvSpPr txBox="1"/>
            <p:nvPr/>
          </p:nvSpPr>
          <p:spPr>
            <a:xfrm>
              <a:off x="3248565" y="1022017"/>
              <a:ext cx="2646878" cy="338554"/>
            </a:xfrm>
            <a:prstGeom prst="rect">
              <a:avLst/>
            </a:prstGeom>
            <a:noFill/>
          </p:spPr>
          <p:txBody>
            <a:bodyPr wrap="none" rtlCol="0">
              <a:spAutoFit/>
            </a:bodyPr>
            <a:lstStyle/>
            <a:p>
              <a:pPr algn="ctr"/>
              <a:r>
                <a:rPr kumimoji="1" lang="ja-JP" altLang="en-US" sz="1600">
                  <a:solidFill>
                    <a:srgbClr val="7030A0"/>
                  </a:solidFill>
                  <a:latin typeface="Meiryo" panose="020B0604030504040204" pitchFamily="34" charset="-128"/>
                  <a:ea typeface="Meiryo" panose="020B0604030504040204" pitchFamily="34" charset="-128"/>
                </a:rPr>
                <a:t>手段を刷新しコスパを改善</a:t>
              </a:r>
            </a:p>
          </p:txBody>
        </p:sp>
        <p:sp>
          <p:nvSpPr>
            <p:cNvPr id="25" name="テキスト ボックス 24">
              <a:extLst>
                <a:ext uri="{FF2B5EF4-FFF2-40B4-BE49-F238E27FC236}">
                  <a16:creationId xmlns:a16="http://schemas.microsoft.com/office/drawing/2014/main" id="{EDF78E1F-D682-2E4C-82CF-BB9B6C693DA4}"/>
                </a:ext>
              </a:extLst>
            </p:cNvPr>
            <p:cNvSpPr txBox="1"/>
            <p:nvPr/>
          </p:nvSpPr>
          <p:spPr>
            <a:xfrm>
              <a:off x="6070321" y="1022017"/>
              <a:ext cx="2646878" cy="338554"/>
            </a:xfrm>
            <a:prstGeom prst="rect">
              <a:avLst/>
            </a:prstGeom>
            <a:noFill/>
          </p:spPr>
          <p:txBody>
            <a:bodyPr wrap="none" rtlCol="0">
              <a:spAutoFit/>
            </a:bodyPr>
            <a:lstStyle/>
            <a:p>
              <a:pPr algn="ctr"/>
              <a:r>
                <a:rPr lang="ja-JP" altLang="en-US" sz="1600">
                  <a:solidFill>
                    <a:srgbClr val="7030A0"/>
                  </a:solidFill>
                  <a:latin typeface="Meiryo" panose="020B0604030504040204" pitchFamily="34" charset="-128"/>
                  <a:ea typeface="Meiryo" panose="020B0604030504040204" pitchFamily="34" charset="-128"/>
                </a:rPr>
                <a:t>価値を直接提供</a:t>
              </a:r>
              <a:r>
                <a:rPr lang="en-US" altLang="ja-JP" sz="1600" dirty="0">
                  <a:solidFill>
                    <a:srgbClr val="7030A0"/>
                  </a:solidFill>
                  <a:latin typeface="Meiryo" panose="020B0604030504040204" pitchFamily="34" charset="-128"/>
                  <a:ea typeface="Meiryo" panose="020B0604030504040204" pitchFamily="34" charset="-128"/>
                </a:rPr>
                <a:t>&amp;</a:t>
              </a:r>
              <a:r>
                <a:rPr lang="ja-JP" altLang="en-US" sz="1600">
                  <a:solidFill>
                    <a:srgbClr val="7030A0"/>
                  </a:solidFill>
                  <a:latin typeface="Meiryo" panose="020B0604030504040204" pitchFamily="34" charset="-128"/>
                  <a:ea typeface="Meiryo" panose="020B0604030504040204" pitchFamily="34" charset="-128"/>
                </a:rPr>
                <a:t>価値向上</a:t>
              </a:r>
              <a:endParaRPr kumimoji="1" lang="ja-JP" altLang="en-US" sz="1600">
                <a:solidFill>
                  <a:srgbClr val="7030A0"/>
                </a:solidFill>
                <a:latin typeface="Meiryo" panose="020B0604030504040204" pitchFamily="34" charset="-128"/>
                <a:ea typeface="Meiryo" panose="020B0604030504040204" pitchFamily="34" charset="-128"/>
              </a:endParaRPr>
            </a:p>
          </p:txBody>
        </p:sp>
        <p:cxnSp>
          <p:nvCxnSpPr>
            <p:cNvPr id="29" name="直線矢印コネクタ 28">
              <a:extLst>
                <a:ext uri="{FF2B5EF4-FFF2-40B4-BE49-F238E27FC236}">
                  <a16:creationId xmlns:a16="http://schemas.microsoft.com/office/drawing/2014/main" id="{E68806C4-5D73-BD41-AAC6-32870EEC87FC}"/>
                </a:ext>
              </a:extLst>
            </p:cNvPr>
            <p:cNvCxnSpPr>
              <a:stCxn id="5" idx="0"/>
              <a:endCxn id="4" idx="2"/>
            </p:cNvCxnSpPr>
            <p:nvPr/>
          </p:nvCxnSpPr>
          <p:spPr>
            <a:xfrm flipH="1" flipV="1">
              <a:off x="1696278" y="3659018"/>
              <a:ext cx="2875722" cy="488911"/>
            </a:xfrm>
            <a:prstGeom prst="straightConnector1">
              <a:avLst/>
            </a:prstGeom>
            <a:ln w="57150">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直線矢印コネクタ 29">
              <a:extLst>
                <a:ext uri="{FF2B5EF4-FFF2-40B4-BE49-F238E27FC236}">
                  <a16:creationId xmlns:a16="http://schemas.microsoft.com/office/drawing/2014/main" id="{C752EA4F-4C12-AF4B-BEC0-68F7C2A72E96}"/>
                </a:ext>
              </a:extLst>
            </p:cNvPr>
            <p:cNvCxnSpPr>
              <a:cxnSpLocks/>
              <a:stCxn id="5" idx="0"/>
              <a:endCxn id="6" idx="2"/>
            </p:cNvCxnSpPr>
            <p:nvPr/>
          </p:nvCxnSpPr>
          <p:spPr>
            <a:xfrm flipV="1">
              <a:off x="4572000" y="3659018"/>
              <a:ext cx="0" cy="488911"/>
            </a:xfrm>
            <a:prstGeom prst="straightConnector1">
              <a:avLst/>
            </a:prstGeom>
            <a:ln w="57150">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3" name="直線矢印コネクタ 32">
              <a:extLst>
                <a:ext uri="{FF2B5EF4-FFF2-40B4-BE49-F238E27FC236}">
                  <a16:creationId xmlns:a16="http://schemas.microsoft.com/office/drawing/2014/main" id="{6C2C8AD8-E53C-A542-B847-469E67C2158D}"/>
                </a:ext>
              </a:extLst>
            </p:cNvPr>
            <p:cNvCxnSpPr>
              <a:cxnSpLocks/>
              <a:stCxn id="5" idx="0"/>
              <a:endCxn id="7" idx="2"/>
            </p:cNvCxnSpPr>
            <p:nvPr/>
          </p:nvCxnSpPr>
          <p:spPr>
            <a:xfrm flipV="1">
              <a:off x="4572000" y="3659018"/>
              <a:ext cx="2875722" cy="488911"/>
            </a:xfrm>
            <a:prstGeom prst="straightConnector1">
              <a:avLst/>
            </a:prstGeom>
            <a:ln w="57150">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40" name="グループ化 39">
            <a:extLst>
              <a:ext uri="{FF2B5EF4-FFF2-40B4-BE49-F238E27FC236}">
                <a16:creationId xmlns:a16="http://schemas.microsoft.com/office/drawing/2014/main" id="{58AB4837-9B2F-824A-A08A-AD44972802E5}"/>
              </a:ext>
            </a:extLst>
          </p:cNvPr>
          <p:cNvGrpSpPr/>
          <p:nvPr/>
        </p:nvGrpSpPr>
        <p:grpSpPr>
          <a:xfrm>
            <a:off x="5895438" y="861390"/>
            <a:ext cx="3049779" cy="3546615"/>
            <a:chOff x="5895438" y="861390"/>
            <a:chExt cx="3049779" cy="3546615"/>
          </a:xfrm>
        </p:grpSpPr>
        <p:sp>
          <p:nvSpPr>
            <p:cNvPr id="38" name="正方形/長方形 37">
              <a:extLst>
                <a:ext uri="{FF2B5EF4-FFF2-40B4-BE49-F238E27FC236}">
                  <a16:creationId xmlns:a16="http://schemas.microsoft.com/office/drawing/2014/main" id="{AAB7AF19-1F81-954D-910C-11C24123E533}"/>
                </a:ext>
              </a:extLst>
            </p:cNvPr>
            <p:cNvSpPr/>
            <p:nvPr/>
          </p:nvSpPr>
          <p:spPr>
            <a:xfrm>
              <a:off x="5895438" y="861390"/>
              <a:ext cx="3049779" cy="3546615"/>
            </a:xfrm>
            <a:prstGeom prst="rect">
              <a:avLst/>
            </a:prstGeom>
            <a:noFill/>
            <a:ln w="38100">
              <a:solidFill>
                <a:srgbClr val="7030A0"/>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AB20B386-CF51-314B-97B6-3EBDC516FFD8}"/>
                </a:ext>
              </a:extLst>
            </p:cNvPr>
            <p:cNvSpPr txBox="1"/>
            <p:nvPr/>
          </p:nvSpPr>
          <p:spPr>
            <a:xfrm>
              <a:off x="6507256" y="3996326"/>
              <a:ext cx="1826142" cy="338554"/>
            </a:xfrm>
            <a:prstGeom prst="rect">
              <a:avLst/>
            </a:prstGeom>
            <a:noFill/>
          </p:spPr>
          <p:txBody>
            <a:bodyPr wrap="none" rtlCol="0">
              <a:spAutoFit/>
            </a:bodyPr>
            <a:lstStyle/>
            <a:p>
              <a:pPr algn="ctr"/>
              <a:r>
                <a:rPr lang="ja-JP" altLang="en-US" sz="1600" b="1">
                  <a:solidFill>
                    <a:srgbClr val="7030A0"/>
                  </a:solidFill>
                  <a:latin typeface="Meiryo" panose="020B0604030504040204" pitchFamily="34" charset="-128"/>
                  <a:ea typeface="Meiryo" panose="020B0604030504040204" pitchFamily="34" charset="-128"/>
                </a:rPr>
                <a:t>モノのサービス化</a:t>
              </a:r>
              <a:endParaRPr kumimoji="1" lang="ja-JP" altLang="en-US" sz="1600" b="1">
                <a:solidFill>
                  <a:srgbClr val="7030A0"/>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82454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ppt_x</p:attrName>
                                        </p:attrNameLst>
                                      </p:cBhvr>
                                      <p:tavLst>
                                        <p:tav tm="0">
                                          <p:val>
                                            <p:strVal val="#ppt_x-#ppt_w*1.125000"/>
                                          </p:val>
                                        </p:tav>
                                        <p:tav tm="100000">
                                          <p:val>
                                            <p:strVal val="#ppt_x"/>
                                          </p:val>
                                        </p:tav>
                                      </p:tavLst>
                                    </p:anim>
                                    <p:animEffect transition="in" filter="wipe(right)">
                                      <p:cBhvr>
                                        <p:cTn id="13" dur="500"/>
                                        <p:tgtEl>
                                          <p:spTgt spid="11"/>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p:tgtEl>
                                          <p:spTgt spid="12"/>
                                        </p:tgtEl>
                                        <p:attrNameLst>
                                          <p:attrName>ppt_x</p:attrName>
                                        </p:attrNameLst>
                                      </p:cBhvr>
                                      <p:tavLst>
                                        <p:tav tm="0">
                                          <p:val>
                                            <p:strVal val="#ppt_x-#ppt_w*1.125000"/>
                                          </p:val>
                                        </p:tav>
                                        <p:tav tm="100000">
                                          <p:val>
                                            <p:strVal val="#ppt_x"/>
                                          </p:val>
                                        </p:tav>
                                      </p:tavLst>
                                    </p:anim>
                                    <p:animEffect transition="in" filter="wipe(right)">
                                      <p:cBhvr>
                                        <p:cTn id="17" dur="500"/>
                                        <p:tgtEl>
                                          <p:spTgt spid="12"/>
                                        </p:tgtEl>
                                      </p:cBhvr>
                                    </p:animEffect>
                                  </p:childTnLst>
                                </p:cTn>
                              </p:par>
                              <p:par>
                                <p:cTn id="18" presetID="12" presetClass="entr" presetSubtype="8"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p:tgtEl>
                                          <p:spTgt spid="13"/>
                                        </p:tgtEl>
                                        <p:attrNameLst>
                                          <p:attrName>ppt_x</p:attrName>
                                        </p:attrNameLst>
                                      </p:cBhvr>
                                      <p:tavLst>
                                        <p:tav tm="0">
                                          <p:val>
                                            <p:strVal val="#ppt_x-#ppt_w*1.125000"/>
                                          </p:val>
                                        </p:tav>
                                        <p:tav tm="100000">
                                          <p:val>
                                            <p:strVal val="#ppt_x"/>
                                          </p:val>
                                        </p:tav>
                                      </p:tavLst>
                                    </p:anim>
                                    <p:animEffect transition="in" filter="wipe(righ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0"/>
                                        </p:tgtEl>
                                        <p:attrNameLst>
                                          <p:attrName>style.visibility</p:attrName>
                                        </p:attrNameLst>
                                      </p:cBhvr>
                                      <p:to>
                                        <p:strVal val="visible"/>
                                      </p:to>
                                    </p:set>
                                    <p:anim calcmode="lin" valueType="num">
                                      <p:cBhvr>
                                        <p:cTn id="26" dur="500" fill="hold"/>
                                        <p:tgtEl>
                                          <p:spTgt spid="40"/>
                                        </p:tgtEl>
                                        <p:attrNameLst>
                                          <p:attrName>ppt_w</p:attrName>
                                        </p:attrNameLst>
                                      </p:cBhvr>
                                      <p:tavLst>
                                        <p:tav tm="0">
                                          <p:val>
                                            <p:fltVal val="0"/>
                                          </p:val>
                                        </p:tav>
                                        <p:tav tm="100000">
                                          <p:val>
                                            <p:strVal val="#ppt_w"/>
                                          </p:val>
                                        </p:tav>
                                      </p:tavLst>
                                    </p:anim>
                                    <p:anim calcmode="lin" valueType="num">
                                      <p:cBhvr>
                                        <p:cTn id="27" dur="500" fill="hold"/>
                                        <p:tgtEl>
                                          <p:spTgt spid="40"/>
                                        </p:tgtEl>
                                        <p:attrNameLst>
                                          <p:attrName>ppt_h</p:attrName>
                                        </p:attrNameLst>
                                      </p:cBhvr>
                                      <p:tavLst>
                                        <p:tav tm="0">
                                          <p:val>
                                            <p:fltVal val="0"/>
                                          </p:val>
                                        </p:tav>
                                        <p:tav tm="100000">
                                          <p:val>
                                            <p:strVal val="#ppt_h"/>
                                          </p:val>
                                        </p:tav>
                                      </p:tavLst>
                                    </p:anim>
                                    <p:animEffect transition="in" filter="fade">
                                      <p:cBhvr>
                                        <p:cTn id="2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9BCCB306-6406-0641-9C2E-127DFA226A1B}"/>
              </a:ext>
            </a:extLst>
          </p:cNvPr>
          <p:cNvGrpSpPr/>
          <p:nvPr/>
        </p:nvGrpSpPr>
        <p:grpSpPr>
          <a:xfrm>
            <a:off x="1001904" y="1764179"/>
            <a:ext cx="5844792" cy="4707708"/>
            <a:chOff x="1872576" y="2253530"/>
            <a:chExt cx="3250855" cy="2621113"/>
          </a:xfrm>
        </p:grpSpPr>
        <p:pic>
          <p:nvPicPr>
            <p:cNvPr id="19" name="図 18">
              <a:extLst>
                <a:ext uri="{FF2B5EF4-FFF2-40B4-BE49-F238E27FC236}">
                  <a16:creationId xmlns:a16="http://schemas.microsoft.com/office/drawing/2014/main" id="{9A885FB8-11E9-7544-B8F3-2544048744DD}"/>
                </a:ext>
              </a:extLst>
            </p:cNvPr>
            <p:cNvPicPr>
              <a:picLocks noChangeAspect="1"/>
            </p:cNvPicPr>
            <p:nvPr/>
          </p:nvPicPr>
          <p:blipFill>
            <a:blip r:embed="rId3"/>
            <a:stretch>
              <a:fillRect/>
            </a:stretch>
          </p:blipFill>
          <p:spPr>
            <a:xfrm>
              <a:off x="1872577" y="2334643"/>
              <a:ext cx="3175000" cy="2540000"/>
            </a:xfrm>
            <a:prstGeom prst="rect">
              <a:avLst/>
            </a:prstGeom>
          </p:spPr>
        </p:pic>
        <p:sp>
          <p:nvSpPr>
            <p:cNvPr id="24" name="正方形/長方形 23">
              <a:extLst>
                <a:ext uri="{FF2B5EF4-FFF2-40B4-BE49-F238E27FC236}">
                  <a16:creationId xmlns:a16="http://schemas.microsoft.com/office/drawing/2014/main" id="{FE4BAE2A-A620-9846-AAA1-A2675D949930}"/>
                </a:ext>
              </a:extLst>
            </p:cNvPr>
            <p:cNvSpPr/>
            <p:nvPr/>
          </p:nvSpPr>
          <p:spPr>
            <a:xfrm>
              <a:off x="1872576" y="2253530"/>
              <a:ext cx="3250855" cy="2621113"/>
            </a:xfrm>
            <a:prstGeom prst="rect">
              <a:avLst/>
            </a:prstGeom>
            <a:solidFill>
              <a:srgbClr val="FFFFFF">
                <a:alpha val="70000"/>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a:extLst>
              <a:ext uri="{FF2B5EF4-FFF2-40B4-BE49-F238E27FC236}">
                <a16:creationId xmlns:a16="http://schemas.microsoft.com/office/drawing/2014/main" id="{C25C272B-A0DF-2C47-B385-11F682054724}"/>
              </a:ext>
            </a:extLst>
          </p:cNvPr>
          <p:cNvSpPr>
            <a:spLocks noGrp="1"/>
          </p:cNvSpPr>
          <p:nvPr>
            <p:ph type="title"/>
          </p:nvPr>
        </p:nvSpPr>
        <p:spPr>
          <a:xfrm>
            <a:off x="230400" y="266400"/>
            <a:ext cx="8686800" cy="416221"/>
          </a:xfrm>
        </p:spPr>
        <p:txBody>
          <a:bodyPr/>
          <a:lstStyle/>
          <a:p>
            <a:r>
              <a:rPr kumimoji="1" lang="en-US" altLang="ja-JP" dirty="0" err="1"/>
              <a:t>IoT</a:t>
            </a:r>
            <a:r>
              <a:rPr kumimoji="1" lang="ja-JP" altLang="en-US" dirty="0"/>
              <a:t>ビジネス</a:t>
            </a:r>
            <a:r>
              <a:rPr kumimoji="1" lang="ja-JP" altLang="en-US" sz="1800" dirty="0"/>
              <a:t>は</a:t>
            </a:r>
            <a:r>
              <a:rPr kumimoji="1" lang="ja-JP" altLang="en-US" b="1" dirty="0"/>
              <a:t>モノをつなげる</a:t>
            </a:r>
            <a:r>
              <a:rPr kumimoji="1" lang="ja-JP" altLang="en-US" sz="1800" dirty="0"/>
              <a:t>のではなく</a:t>
            </a:r>
            <a:r>
              <a:rPr kumimoji="1" lang="ja-JP" altLang="en-US" b="1" dirty="0"/>
              <a:t>物語をつなげる</a:t>
            </a:r>
            <a:r>
              <a:rPr kumimoji="1" lang="ja-JP" altLang="en-US" sz="1800" dirty="0"/>
              <a:t>こと</a:t>
            </a:r>
          </a:p>
        </p:txBody>
      </p:sp>
      <p:pic>
        <p:nvPicPr>
          <p:cNvPr id="5" name="図 4">
            <a:extLst>
              <a:ext uri="{FF2B5EF4-FFF2-40B4-BE49-F238E27FC236}">
                <a16:creationId xmlns:a16="http://schemas.microsoft.com/office/drawing/2014/main" id="{2B30A9C6-E7BE-4A4C-8813-417074FB8364}"/>
              </a:ext>
            </a:extLst>
          </p:cNvPr>
          <p:cNvPicPr>
            <a:picLocks noChangeAspect="1"/>
          </p:cNvPicPr>
          <p:nvPr/>
        </p:nvPicPr>
        <p:blipFill>
          <a:blip r:embed="rId4"/>
          <a:stretch>
            <a:fillRect/>
          </a:stretch>
        </p:blipFill>
        <p:spPr>
          <a:xfrm>
            <a:off x="6535397" y="4303283"/>
            <a:ext cx="1807721" cy="1807721"/>
          </a:xfrm>
          <a:prstGeom prst="rect">
            <a:avLst/>
          </a:prstGeom>
        </p:spPr>
      </p:pic>
      <p:pic>
        <p:nvPicPr>
          <p:cNvPr id="6" name="図 5">
            <a:extLst>
              <a:ext uri="{FF2B5EF4-FFF2-40B4-BE49-F238E27FC236}">
                <a16:creationId xmlns:a16="http://schemas.microsoft.com/office/drawing/2014/main" id="{4CB686AE-C0E3-C340-B2B6-B80549352AD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19551878">
            <a:off x="1308516" y="2352533"/>
            <a:ext cx="1792550" cy="1314537"/>
          </a:xfrm>
          <a:prstGeom prst="rect">
            <a:avLst/>
          </a:prstGeom>
        </p:spPr>
      </p:pic>
      <p:pic>
        <p:nvPicPr>
          <p:cNvPr id="8" name="図 7">
            <a:extLst>
              <a:ext uri="{FF2B5EF4-FFF2-40B4-BE49-F238E27FC236}">
                <a16:creationId xmlns:a16="http://schemas.microsoft.com/office/drawing/2014/main" id="{B9D1A592-4463-5A4B-B96F-67D9CDBE5A3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7725" y="4393886"/>
            <a:ext cx="1062051" cy="1062051"/>
          </a:xfrm>
          <a:prstGeom prst="rect">
            <a:avLst/>
          </a:prstGeom>
        </p:spPr>
      </p:pic>
      <p:pic>
        <p:nvPicPr>
          <p:cNvPr id="9" name="図 8">
            <a:extLst>
              <a:ext uri="{FF2B5EF4-FFF2-40B4-BE49-F238E27FC236}">
                <a16:creationId xmlns:a16="http://schemas.microsoft.com/office/drawing/2014/main" id="{418A4893-8175-7B45-B6C2-62BE8FB1179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359230" y="2161798"/>
            <a:ext cx="1013469" cy="1274803"/>
          </a:xfrm>
          <a:prstGeom prst="rect">
            <a:avLst/>
          </a:prstGeom>
        </p:spPr>
      </p:pic>
      <p:pic>
        <p:nvPicPr>
          <p:cNvPr id="10" name="図 9">
            <a:extLst>
              <a:ext uri="{FF2B5EF4-FFF2-40B4-BE49-F238E27FC236}">
                <a16:creationId xmlns:a16="http://schemas.microsoft.com/office/drawing/2014/main" id="{9A4EB6D0-280D-DB40-8D95-12487A8C386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894319" y="3152517"/>
            <a:ext cx="1531950" cy="1531950"/>
          </a:xfrm>
          <a:prstGeom prst="rect">
            <a:avLst/>
          </a:prstGeom>
        </p:spPr>
      </p:pic>
      <p:grpSp>
        <p:nvGrpSpPr>
          <p:cNvPr id="14" name="グループ化 13">
            <a:extLst>
              <a:ext uri="{FF2B5EF4-FFF2-40B4-BE49-F238E27FC236}">
                <a16:creationId xmlns:a16="http://schemas.microsoft.com/office/drawing/2014/main" id="{F15D82C2-4AC9-C845-B61F-2FE0A062E6F8}"/>
              </a:ext>
            </a:extLst>
          </p:cNvPr>
          <p:cNvGrpSpPr/>
          <p:nvPr/>
        </p:nvGrpSpPr>
        <p:grpSpPr>
          <a:xfrm rot="20565105">
            <a:off x="7646702" y="3107644"/>
            <a:ext cx="111682" cy="206206"/>
            <a:chOff x="5507341" y="1776157"/>
            <a:chExt cx="156444" cy="362968"/>
          </a:xfrm>
        </p:grpSpPr>
        <p:sp>
          <p:nvSpPr>
            <p:cNvPr id="13" name="正方形/長方形 12">
              <a:extLst>
                <a:ext uri="{FF2B5EF4-FFF2-40B4-BE49-F238E27FC236}">
                  <a16:creationId xmlns:a16="http://schemas.microsoft.com/office/drawing/2014/main" id="{95A8F3CE-EF28-2A45-A790-8C1C691950FD}"/>
                </a:ext>
              </a:extLst>
            </p:cNvPr>
            <p:cNvSpPr/>
            <p:nvPr/>
          </p:nvSpPr>
          <p:spPr>
            <a:xfrm>
              <a:off x="5543683" y="1776157"/>
              <a:ext cx="78222" cy="36296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角丸四角形 11">
              <a:extLst>
                <a:ext uri="{FF2B5EF4-FFF2-40B4-BE49-F238E27FC236}">
                  <a16:creationId xmlns:a16="http://schemas.microsoft.com/office/drawing/2014/main" id="{1869A9BF-5C65-CB45-882C-8D8BAEA27A39}"/>
                </a:ext>
              </a:extLst>
            </p:cNvPr>
            <p:cNvSpPr/>
            <p:nvPr/>
          </p:nvSpPr>
          <p:spPr>
            <a:xfrm>
              <a:off x="5507341" y="1874945"/>
              <a:ext cx="156444" cy="165392"/>
            </a:xfrm>
            <a:prstGeom prst="roundRect">
              <a:avLst/>
            </a:prstGeom>
            <a:solidFill>
              <a:schemeClr val="bg1"/>
            </a:solidFill>
            <a:ln>
              <a:solidFill>
                <a:srgbClr val="0432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highlight>
                  <a:srgbClr val="000000"/>
                </a:highlight>
                <a:latin typeface="ＭＳ Ｐゴシック"/>
                <a:ea typeface="ＭＳ Ｐゴシック"/>
                <a:cs typeface="ＭＳ Ｐゴシック"/>
              </a:endParaRPr>
            </a:p>
          </p:txBody>
        </p:sp>
      </p:grpSp>
      <p:pic>
        <p:nvPicPr>
          <p:cNvPr id="15" name="図 14">
            <a:extLst>
              <a:ext uri="{FF2B5EF4-FFF2-40B4-BE49-F238E27FC236}">
                <a16:creationId xmlns:a16="http://schemas.microsoft.com/office/drawing/2014/main" id="{94B84420-D36D-E44E-8C81-5BBE7BDE858A}"/>
              </a:ext>
            </a:extLst>
          </p:cNvPr>
          <p:cNvPicPr>
            <a:picLocks noChangeAspect="1"/>
          </p:cNvPicPr>
          <p:nvPr/>
        </p:nvPicPr>
        <p:blipFill>
          <a:blip r:embed="rId9"/>
          <a:stretch>
            <a:fillRect/>
          </a:stretch>
        </p:blipFill>
        <p:spPr>
          <a:xfrm>
            <a:off x="3924300" y="1076003"/>
            <a:ext cx="1295400" cy="1587500"/>
          </a:xfrm>
          <a:prstGeom prst="rect">
            <a:avLst/>
          </a:prstGeom>
        </p:spPr>
      </p:pic>
      <p:pic>
        <p:nvPicPr>
          <p:cNvPr id="7" name="図 6">
            <a:extLst>
              <a:ext uri="{FF2B5EF4-FFF2-40B4-BE49-F238E27FC236}">
                <a16:creationId xmlns:a16="http://schemas.microsoft.com/office/drawing/2014/main" id="{8784AF02-2A73-A044-A692-996DA930A59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4556" y="4660089"/>
            <a:ext cx="1216101" cy="1456408"/>
          </a:xfrm>
          <a:prstGeom prst="rect">
            <a:avLst/>
          </a:prstGeom>
        </p:spPr>
      </p:pic>
      <p:pic>
        <p:nvPicPr>
          <p:cNvPr id="16" name="図 15">
            <a:extLst>
              <a:ext uri="{FF2B5EF4-FFF2-40B4-BE49-F238E27FC236}">
                <a16:creationId xmlns:a16="http://schemas.microsoft.com/office/drawing/2014/main" id="{46838966-77E9-1746-83BC-9954486C23E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478941" flipH="1">
            <a:off x="4190182" y="4688040"/>
            <a:ext cx="1792550" cy="1314537"/>
          </a:xfrm>
          <a:prstGeom prst="rect">
            <a:avLst/>
          </a:prstGeom>
        </p:spPr>
      </p:pic>
      <p:pic>
        <p:nvPicPr>
          <p:cNvPr id="32" name="図 31">
            <a:extLst>
              <a:ext uri="{FF2B5EF4-FFF2-40B4-BE49-F238E27FC236}">
                <a16:creationId xmlns:a16="http://schemas.microsoft.com/office/drawing/2014/main" id="{E6DBB3F0-8C52-6F43-AC7A-68618A928BA6}"/>
              </a:ext>
            </a:extLst>
          </p:cNvPr>
          <p:cNvPicPr>
            <a:picLocks noChangeAspect="1"/>
          </p:cNvPicPr>
          <p:nvPr/>
        </p:nvPicPr>
        <p:blipFill>
          <a:blip r:embed="rId11" cstate="print">
            <a:duotone>
              <a:schemeClr val="accent2">
                <a:shade val="45000"/>
                <a:satMod val="135000"/>
              </a:schemeClr>
              <a:prstClr val="white"/>
            </a:duotone>
            <a:extLst>
              <a:ext uri="{BEBA8EAE-BF5A-486C-A8C5-ECC9F3942E4B}">
                <a14:imgProps xmlns:a14="http://schemas.microsoft.com/office/drawing/2010/main">
                  <a14:imgLayer r:embed="rId12">
                    <a14:imgEffect>
                      <a14:colorTemperature colorTemp="2570"/>
                    </a14:imgEffect>
                  </a14:imgLayer>
                </a14:imgProps>
              </a:ext>
              <a:ext uri="{28A0092B-C50C-407E-A947-70E740481C1C}">
                <a14:useLocalDpi xmlns:a14="http://schemas.microsoft.com/office/drawing/2010/main"/>
              </a:ext>
            </a:extLst>
          </a:blip>
          <a:stretch>
            <a:fillRect/>
          </a:stretch>
        </p:blipFill>
        <p:spPr>
          <a:xfrm rot="7350447">
            <a:off x="5258700" y="1728366"/>
            <a:ext cx="657309" cy="496336"/>
          </a:xfrm>
          <a:prstGeom prst="rect">
            <a:avLst/>
          </a:prstGeom>
        </p:spPr>
      </p:pic>
      <p:pic>
        <p:nvPicPr>
          <p:cNvPr id="33" name="図 32">
            <a:extLst>
              <a:ext uri="{FF2B5EF4-FFF2-40B4-BE49-F238E27FC236}">
                <a16:creationId xmlns:a16="http://schemas.microsoft.com/office/drawing/2014/main" id="{D99226F6-D27B-CB40-A14D-9ABC9BE8480E}"/>
              </a:ext>
            </a:extLst>
          </p:cNvPr>
          <p:cNvPicPr>
            <a:picLocks noChangeAspect="1"/>
          </p:cNvPicPr>
          <p:nvPr/>
        </p:nvPicPr>
        <p:blipFill>
          <a:blip r:embed="rId11" cstate="print">
            <a:duotone>
              <a:schemeClr val="accent2">
                <a:shade val="45000"/>
                <a:satMod val="135000"/>
              </a:schemeClr>
              <a:prstClr val="white"/>
            </a:duotone>
            <a:extLst>
              <a:ext uri="{BEBA8EAE-BF5A-486C-A8C5-ECC9F3942E4B}">
                <a14:imgProps xmlns:a14="http://schemas.microsoft.com/office/drawing/2010/main">
                  <a14:imgLayer r:embed="rId13">
                    <a14:imgEffect>
                      <a14:colorTemperature colorTemp="2570"/>
                    </a14:imgEffect>
                  </a14:imgLayer>
                </a14:imgProps>
              </a:ext>
              <a:ext uri="{28A0092B-C50C-407E-A947-70E740481C1C}">
                <a14:useLocalDpi xmlns:a14="http://schemas.microsoft.com/office/drawing/2010/main"/>
              </a:ext>
            </a:extLst>
          </a:blip>
          <a:stretch>
            <a:fillRect/>
          </a:stretch>
        </p:blipFill>
        <p:spPr>
          <a:xfrm>
            <a:off x="5794841" y="3144885"/>
            <a:ext cx="657309" cy="496336"/>
          </a:xfrm>
          <a:prstGeom prst="rect">
            <a:avLst/>
          </a:prstGeom>
        </p:spPr>
      </p:pic>
      <p:pic>
        <p:nvPicPr>
          <p:cNvPr id="4" name="図 3">
            <a:extLst>
              <a:ext uri="{FF2B5EF4-FFF2-40B4-BE49-F238E27FC236}">
                <a16:creationId xmlns:a16="http://schemas.microsoft.com/office/drawing/2014/main" id="{B2C0C018-0FD9-E04B-92DE-9AEA7D9BC27E}"/>
              </a:ext>
            </a:extLst>
          </p:cNvPr>
          <p:cNvPicPr>
            <a:picLocks noChangeAspect="1"/>
          </p:cNvPicPr>
          <p:nvPr/>
        </p:nvPicPr>
        <p:blipFill>
          <a:blip r:embed="rId11" cstate="print">
            <a:duotone>
              <a:schemeClr val="accent2">
                <a:shade val="45000"/>
                <a:satMod val="135000"/>
              </a:schemeClr>
              <a:prstClr val="white"/>
            </a:duotone>
            <a:extLst>
              <a:ext uri="{BEBA8EAE-BF5A-486C-A8C5-ECC9F3942E4B}">
                <a14:imgProps xmlns:a14="http://schemas.microsoft.com/office/drawing/2010/main">
                  <a14:imgLayer r:embed="rId14">
                    <a14:imgEffect>
                      <a14:colorTemperature colorTemp="2570"/>
                    </a14:imgEffect>
                  </a14:imgLayer>
                </a14:imgProps>
              </a:ext>
              <a:ext uri="{28A0092B-C50C-407E-A947-70E740481C1C}">
                <a14:useLocalDpi xmlns:a14="http://schemas.microsoft.com/office/drawing/2010/main"/>
              </a:ext>
            </a:extLst>
          </a:blip>
          <a:stretch>
            <a:fillRect/>
          </a:stretch>
        </p:blipFill>
        <p:spPr>
          <a:xfrm rot="18150758">
            <a:off x="6944466" y="2714592"/>
            <a:ext cx="657309" cy="496336"/>
          </a:xfrm>
          <a:prstGeom prst="rect">
            <a:avLst/>
          </a:prstGeom>
        </p:spPr>
      </p:pic>
      <p:pic>
        <p:nvPicPr>
          <p:cNvPr id="34" name="図 33">
            <a:extLst>
              <a:ext uri="{FF2B5EF4-FFF2-40B4-BE49-F238E27FC236}">
                <a16:creationId xmlns:a16="http://schemas.microsoft.com/office/drawing/2014/main" id="{172643DA-61C8-0C47-8CE8-846BFB7E2608}"/>
              </a:ext>
            </a:extLst>
          </p:cNvPr>
          <p:cNvPicPr>
            <a:picLocks noChangeAspect="1"/>
          </p:cNvPicPr>
          <p:nvPr/>
        </p:nvPicPr>
        <p:blipFill>
          <a:blip r:embed="rId11" cstate="print">
            <a:duotone>
              <a:schemeClr val="accent2">
                <a:shade val="45000"/>
                <a:satMod val="135000"/>
              </a:schemeClr>
              <a:prstClr val="white"/>
            </a:duotone>
            <a:extLst>
              <a:ext uri="{BEBA8EAE-BF5A-486C-A8C5-ECC9F3942E4B}">
                <a14:imgProps xmlns:a14="http://schemas.microsoft.com/office/drawing/2010/main">
                  <a14:imgLayer r:embed="rId15">
                    <a14:imgEffect>
                      <a14:colorTemperature colorTemp="2570"/>
                    </a14:imgEffect>
                  </a14:imgLayer>
                </a14:imgProps>
              </a:ext>
              <a:ext uri="{28A0092B-C50C-407E-A947-70E740481C1C}">
                <a14:useLocalDpi xmlns:a14="http://schemas.microsoft.com/office/drawing/2010/main"/>
              </a:ext>
            </a:extLst>
          </a:blip>
          <a:stretch>
            <a:fillRect/>
          </a:stretch>
        </p:blipFill>
        <p:spPr>
          <a:xfrm rot="14287919">
            <a:off x="3223297" y="1727978"/>
            <a:ext cx="657309" cy="496336"/>
          </a:xfrm>
          <a:prstGeom prst="rect">
            <a:avLst/>
          </a:prstGeom>
        </p:spPr>
      </p:pic>
      <p:pic>
        <p:nvPicPr>
          <p:cNvPr id="35" name="図 34">
            <a:extLst>
              <a:ext uri="{FF2B5EF4-FFF2-40B4-BE49-F238E27FC236}">
                <a16:creationId xmlns:a16="http://schemas.microsoft.com/office/drawing/2014/main" id="{56AA1029-4A3E-144C-82CF-D7636CA93D68}"/>
              </a:ext>
            </a:extLst>
          </p:cNvPr>
          <p:cNvPicPr>
            <a:picLocks noChangeAspect="1"/>
          </p:cNvPicPr>
          <p:nvPr/>
        </p:nvPicPr>
        <p:blipFill>
          <a:blip r:embed="rId11" cstate="print">
            <a:duotone>
              <a:schemeClr val="accent2">
                <a:shade val="45000"/>
                <a:satMod val="135000"/>
              </a:schemeClr>
              <a:prstClr val="white"/>
            </a:duotone>
            <a:extLst>
              <a:ext uri="{BEBA8EAE-BF5A-486C-A8C5-ECC9F3942E4B}">
                <a14:imgProps xmlns:a14="http://schemas.microsoft.com/office/drawing/2010/main">
                  <a14:imgLayer r:embed="rId16">
                    <a14:imgEffect>
                      <a14:colorTemperature colorTemp="2570"/>
                    </a14:imgEffect>
                  </a14:imgLayer>
                </a14:imgProps>
              </a:ext>
              <a:ext uri="{28A0092B-C50C-407E-A947-70E740481C1C}">
                <a14:useLocalDpi xmlns:a14="http://schemas.microsoft.com/office/drawing/2010/main"/>
              </a:ext>
            </a:extLst>
          </a:blip>
          <a:stretch>
            <a:fillRect/>
          </a:stretch>
        </p:blipFill>
        <p:spPr>
          <a:xfrm>
            <a:off x="1584159" y="1978531"/>
            <a:ext cx="657309" cy="496336"/>
          </a:xfrm>
          <a:prstGeom prst="rect">
            <a:avLst/>
          </a:prstGeom>
        </p:spPr>
      </p:pic>
      <p:pic>
        <p:nvPicPr>
          <p:cNvPr id="36" name="図 35">
            <a:extLst>
              <a:ext uri="{FF2B5EF4-FFF2-40B4-BE49-F238E27FC236}">
                <a16:creationId xmlns:a16="http://schemas.microsoft.com/office/drawing/2014/main" id="{3BBCA06D-2F95-4D40-9BED-85E321C07D19}"/>
              </a:ext>
            </a:extLst>
          </p:cNvPr>
          <p:cNvPicPr>
            <a:picLocks noChangeAspect="1"/>
          </p:cNvPicPr>
          <p:nvPr/>
        </p:nvPicPr>
        <p:blipFill>
          <a:blip r:embed="rId11" cstate="print">
            <a:duotone>
              <a:schemeClr val="accent2">
                <a:shade val="45000"/>
                <a:satMod val="135000"/>
              </a:schemeClr>
              <a:prstClr val="white"/>
            </a:duotone>
            <a:extLst>
              <a:ext uri="{BEBA8EAE-BF5A-486C-A8C5-ECC9F3942E4B}">
                <a14:imgProps xmlns:a14="http://schemas.microsoft.com/office/drawing/2010/main">
                  <a14:imgLayer r:embed="rId17">
                    <a14:imgEffect>
                      <a14:colorTemperature colorTemp="2570"/>
                    </a14:imgEffect>
                  </a14:imgLayer>
                </a14:imgProps>
              </a:ext>
              <a:ext uri="{28A0092B-C50C-407E-A947-70E740481C1C}">
                <a14:useLocalDpi xmlns:a14="http://schemas.microsoft.com/office/drawing/2010/main"/>
              </a:ext>
            </a:extLst>
          </a:blip>
          <a:stretch>
            <a:fillRect/>
          </a:stretch>
        </p:blipFill>
        <p:spPr>
          <a:xfrm>
            <a:off x="4112205" y="4319785"/>
            <a:ext cx="657309" cy="496336"/>
          </a:xfrm>
          <a:prstGeom prst="rect">
            <a:avLst/>
          </a:prstGeom>
        </p:spPr>
      </p:pic>
      <p:pic>
        <p:nvPicPr>
          <p:cNvPr id="37" name="図 36">
            <a:extLst>
              <a:ext uri="{FF2B5EF4-FFF2-40B4-BE49-F238E27FC236}">
                <a16:creationId xmlns:a16="http://schemas.microsoft.com/office/drawing/2014/main" id="{ABA9A3E4-B105-5149-8417-A0EFCE0E39DF}"/>
              </a:ext>
            </a:extLst>
          </p:cNvPr>
          <p:cNvPicPr>
            <a:picLocks noChangeAspect="1"/>
          </p:cNvPicPr>
          <p:nvPr/>
        </p:nvPicPr>
        <p:blipFill>
          <a:blip r:embed="rId11" cstate="print">
            <a:duotone>
              <a:schemeClr val="accent2">
                <a:shade val="45000"/>
                <a:satMod val="135000"/>
              </a:schemeClr>
              <a:prstClr val="white"/>
            </a:duotone>
            <a:extLst>
              <a:ext uri="{BEBA8EAE-BF5A-486C-A8C5-ECC9F3942E4B}">
                <a14:imgProps xmlns:a14="http://schemas.microsoft.com/office/drawing/2010/main">
                  <a14:imgLayer r:embed="rId18">
                    <a14:imgEffect>
                      <a14:colorTemperature colorTemp="2570"/>
                    </a14:imgEffect>
                  </a14:imgLayer>
                </a14:imgProps>
              </a:ext>
              <a:ext uri="{28A0092B-C50C-407E-A947-70E740481C1C}">
                <a14:useLocalDpi xmlns:a14="http://schemas.microsoft.com/office/drawing/2010/main"/>
              </a:ext>
            </a:extLst>
          </a:blip>
          <a:stretch>
            <a:fillRect/>
          </a:stretch>
        </p:blipFill>
        <p:spPr>
          <a:xfrm rot="3408555">
            <a:off x="1923356" y="4569150"/>
            <a:ext cx="657309" cy="496336"/>
          </a:xfrm>
          <a:prstGeom prst="rect">
            <a:avLst/>
          </a:prstGeom>
        </p:spPr>
      </p:pic>
      <p:pic>
        <p:nvPicPr>
          <p:cNvPr id="38" name="図 37">
            <a:extLst>
              <a:ext uri="{FF2B5EF4-FFF2-40B4-BE49-F238E27FC236}">
                <a16:creationId xmlns:a16="http://schemas.microsoft.com/office/drawing/2014/main" id="{698E2402-0C13-A04D-AE5B-5705C58B544F}"/>
              </a:ext>
            </a:extLst>
          </p:cNvPr>
          <p:cNvPicPr>
            <a:picLocks noChangeAspect="1"/>
          </p:cNvPicPr>
          <p:nvPr/>
        </p:nvPicPr>
        <p:blipFill>
          <a:blip r:embed="rId11" cstate="print">
            <a:duotone>
              <a:schemeClr val="accent2">
                <a:shade val="45000"/>
                <a:satMod val="135000"/>
              </a:schemeClr>
              <a:prstClr val="white"/>
            </a:duotone>
            <a:extLst>
              <a:ext uri="{BEBA8EAE-BF5A-486C-A8C5-ECC9F3942E4B}">
                <a14:imgProps xmlns:a14="http://schemas.microsoft.com/office/drawing/2010/main">
                  <a14:imgLayer r:embed="rId19">
                    <a14:imgEffect>
                      <a14:colorTemperature colorTemp="2570"/>
                    </a14:imgEffect>
                  </a14:imgLayer>
                </a14:imgProps>
              </a:ext>
              <a:ext uri="{28A0092B-C50C-407E-A947-70E740481C1C}">
                <a14:useLocalDpi xmlns:a14="http://schemas.microsoft.com/office/drawing/2010/main"/>
              </a:ext>
            </a:extLst>
          </a:blip>
          <a:stretch>
            <a:fillRect/>
          </a:stretch>
        </p:blipFill>
        <p:spPr>
          <a:xfrm>
            <a:off x="7040253" y="4158260"/>
            <a:ext cx="657309" cy="496336"/>
          </a:xfrm>
          <a:prstGeom prst="rect">
            <a:avLst/>
          </a:prstGeom>
        </p:spPr>
      </p:pic>
      <p:sp>
        <p:nvSpPr>
          <p:cNvPr id="39" name="テキスト ボックス 38">
            <a:extLst>
              <a:ext uri="{FF2B5EF4-FFF2-40B4-BE49-F238E27FC236}">
                <a16:creationId xmlns:a16="http://schemas.microsoft.com/office/drawing/2014/main" id="{36EC3BFB-7F4A-6B4E-BD9B-B7AAB21A0BA3}"/>
              </a:ext>
            </a:extLst>
          </p:cNvPr>
          <p:cNvSpPr txBox="1"/>
          <p:nvPr/>
        </p:nvSpPr>
        <p:spPr>
          <a:xfrm>
            <a:off x="7388910" y="1942333"/>
            <a:ext cx="954107" cy="276999"/>
          </a:xfrm>
          <a:prstGeom prst="rect">
            <a:avLst/>
          </a:prstGeom>
          <a:noFill/>
        </p:spPr>
        <p:txBody>
          <a:bodyPr wrap="none" rtlCol="0">
            <a:spAutoFit/>
          </a:bodyPr>
          <a:lstStyle/>
          <a:p>
            <a:r>
              <a:rPr kumimoji="1" lang="ja-JP" altLang="en-US" sz="1200" dirty="0">
                <a:solidFill>
                  <a:srgbClr val="FF0000"/>
                </a:solidFill>
                <a:latin typeface="Meiryo" panose="020B0604030504040204" pitchFamily="34" charset="-128"/>
                <a:ea typeface="Meiryo" panose="020B0604030504040204" pitchFamily="34" charset="-128"/>
              </a:rPr>
              <a:t>胸が痛い！</a:t>
            </a:r>
          </a:p>
        </p:txBody>
      </p:sp>
      <p:sp>
        <p:nvSpPr>
          <p:cNvPr id="40" name="テキスト ボックス 39">
            <a:extLst>
              <a:ext uri="{FF2B5EF4-FFF2-40B4-BE49-F238E27FC236}">
                <a16:creationId xmlns:a16="http://schemas.microsoft.com/office/drawing/2014/main" id="{856611E5-A428-E642-9F75-B5639EAD57C2}"/>
              </a:ext>
            </a:extLst>
          </p:cNvPr>
          <p:cNvSpPr txBox="1"/>
          <p:nvPr/>
        </p:nvSpPr>
        <p:spPr>
          <a:xfrm>
            <a:off x="5217059" y="1219322"/>
            <a:ext cx="1415772" cy="461665"/>
          </a:xfrm>
          <a:prstGeom prst="rect">
            <a:avLst/>
          </a:prstGeom>
          <a:noFill/>
        </p:spPr>
        <p:txBody>
          <a:bodyPr wrap="none" rtlCol="0">
            <a:spAutoFit/>
          </a:bodyPr>
          <a:lstStyle/>
          <a:p>
            <a:r>
              <a:rPr kumimoji="1" lang="ja-JP" altLang="en-US" sz="1200" dirty="0">
                <a:solidFill>
                  <a:srgbClr val="FF0000"/>
                </a:solidFill>
                <a:latin typeface="Meiryo" panose="020B0604030504040204" pitchFamily="34" charset="-128"/>
                <a:ea typeface="Meiryo" panose="020B0604030504040204" pitchFamily="34" charset="-128"/>
              </a:rPr>
              <a:t>心臓発作の模様！</a:t>
            </a:r>
            <a:endParaRPr kumimoji="1" lang="en-US" altLang="ja-JP" sz="1200" dirty="0">
              <a:solidFill>
                <a:srgbClr val="FF0000"/>
              </a:solidFill>
              <a:latin typeface="Meiryo" panose="020B0604030504040204" pitchFamily="34" charset="-128"/>
              <a:ea typeface="Meiryo" panose="020B0604030504040204" pitchFamily="34" charset="-128"/>
            </a:endParaRPr>
          </a:p>
          <a:p>
            <a:r>
              <a:rPr lang="ja-JP" altLang="en-US" sz="1200" dirty="0">
                <a:solidFill>
                  <a:srgbClr val="FF0000"/>
                </a:solidFill>
                <a:latin typeface="Meiryo" panose="020B0604030504040204" pitchFamily="34" charset="-128"/>
                <a:ea typeface="Meiryo" panose="020B0604030504040204" pitchFamily="34" charset="-128"/>
              </a:rPr>
              <a:t>緊急措置が必要！</a:t>
            </a:r>
            <a:endParaRPr kumimoji="1" lang="ja-JP" altLang="en-US" sz="1200" dirty="0">
              <a:solidFill>
                <a:srgbClr val="FF0000"/>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0292569A-AB3B-ED45-B260-25F3A5F1E053}"/>
              </a:ext>
            </a:extLst>
          </p:cNvPr>
          <p:cNvSpPr txBox="1"/>
          <p:nvPr/>
        </p:nvSpPr>
        <p:spPr>
          <a:xfrm>
            <a:off x="5219976" y="2663503"/>
            <a:ext cx="1415772" cy="461665"/>
          </a:xfrm>
          <a:prstGeom prst="rect">
            <a:avLst/>
          </a:prstGeom>
          <a:noFill/>
        </p:spPr>
        <p:txBody>
          <a:bodyPr wrap="none" rtlCol="0">
            <a:spAutoFit/>
          </a:bodyPr>
          <a:lstStyle/>
          <a:p>
            <a:r>
              <a:rPr kumimoji="1" lang="ja-JP" altLang="en-US" sz="1200" dirty="0">
                <a:solidFill>
                  <a:srgbClr val="FF0000"/>
                </a:solidFill>
                <a:latin typeface="Meiryo" panose="020B0604030504040204" pitchFamily="34" charset="-128"/>
                <a:ea typeface="Meiryo" panose="020B0604030504040204" pitchFamily="34" charset="-128"/>
              </a:rPr>
              <a:t>心臓発作の患者が</a:t>
            </a:r>
            <a:endParaRPr kumimoji="1" lang="en-US" altLang="ja-JP" sz="1200" dirty="0">
              <a:solidFill>
                <a:srgbClr val="FF0000"/>
              </a:solidFill>
              <a:latin typeface="Meiryo" panose="020B0604030504040204" pitchFamily="34" charset="-128"/>
              <a:ea typeface="Meiryo" panose="020B0604030504040204" pitchFamily="34" charset="-128"/>
            </a:endParaRPr>
          </a:p>
          <a:p>
            <a:r>
              <a:rPr lang="ja-JP" altLang="en-US" sz="1200" dirty="0">
                <a:solidFill>
                  <a:srgbClr val="FF0000"/>
                </a:solidFill>
                <a:latin typeface="Meiryo" panose="020B0604030504040204" pitchFamily="34" charset="-128"/>
                <a:ea typeface="Meiryo" panose="020B0604030504040204" pitchFamily="34" charset="-128"/>
              </a:rPr>
              <a:t>搬送されます！</a:t>
            </a:r>
            <a:endParaRPr kumimoji="1" lang="en-US" altLang="ja-JP" sz="1200" dirty="0">
              <a:solidFill>
                <a:srgbClr val="FF0000"/>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D626B475-51B3-304F-B407-CA9E410BC59D}"/>
              </a:ext>
            </a:extLst>
          </p:cNvPr>
          <p:cNvSpPr txBox="1"/>
          <p:nvPr/>
        </p:nvSpPr>
        <p:spPr>
          <a:xfrm>
            <a:off x="3764262" y="3072489"/>
            <a:ext cx="1415772" cy="461665"/>
          </a:xfrm>
          <a:prstGeom prst="rect">
            <a:avLst/>
          </a:prstGeom>
          <a:noFill/>
        </p:spPr>
        <p:txBody>
          <a:bodyPr wrap="none" rtlCol="0">
            <a:spAutoFit/>
          </a:bodyPr>
          <a:lstStyle/>
          <a:p>
            <a:pPr algn="r"/>
            <a:r>
              <a:rPr kumimoji="1" lang="ja-JP" altLang="en-US" sz="1200" dirty="0">
                <a:solidFill>
                  <a:srgbClr val="FF0000"/>
                </a:solidFill>
                <a:latin typeface="Meiryo" panose="020B0604030504040204" pitchFamily="34" charset="-128"/>
                <a:ea typeface="Meiryo" panose="020B0604030504040204" pitchFamily="34" charset="-128"/>
              </a:rPr>
              <a:t>病歴や処方薬など</a:t>
            </a:r>
            <a:endParaRPr kumimoji="1" lang="en-US" altLang="ja-JP" sz="1200" dirty="0">
              <a:solidFill>
                <a:srgbClr val="FF0000"/>
              </a:solidFill>
              <a:latin typeface="Meiryo" panose="020B0604030504040204" pitchFamily="34" charset="-128"/>
              <a:ea typeface="Meiryo" panose="020B0604030504040204" pitchFamily="34" charset="-128"/>
            </a:endParaRPr>
          </a:p>
          <a:p>
            <a:pPr algn="r"/>
            <a:r>
              <a:rPr kumimoji="1" lang="ja-JP" altLang="en-US" sz="1200" dirty="0">
                <a:solidFill>
                  <a:srgbClr val="FF0000"/>
                </a:solidFill>
                <a:latin typeface="Meiryo" panose="020B0604030504040204" pitchFamily="34" charset="-128"/>
                <a:ea typeface="Meiryo" panose="020B0604030504040204" pitchFamily="34" charset="-128"/>
              </a:rPr>
              <a:t>電子カルテで確認</a:t>
            </a:r>
            <a:endParaRPr kumimoji="1" lang="en-US" altLang="ja-JP" sz="1200" dirty="0">
              <a:solidFill>
                <a:srgbClr val="FF0000"/>
              </a:solidFill>
              <a:latin typeface="Meiryo" panose="020B0604030504040204" pitchFamily="34" charset="-128"/>
              <a:ea typeface="Meiryo" panose="020B0604030504040204" pitchFamily="34" charset="-128"/>
            </a:endParaRPr>
          </a:p>
        </p:txBody>
      </p:sp>
      <p:sp>
        <p:nvSpPr>
          <p:cNvPr id="43" name="テキスト ボックス 42">
            <a:extLst>
              <a:ext uri="{FF2B5EF4-FFF2-40B4-BE49-F238E27FC236}">
                <a16:creationId xmlns:a16="http://schemas.microsoft.com/office/drawing/2014/main" id="{98854E27-7A4C-8447-9C5E-88109A99FF87}"/>
              </a:ext>
            </a:extLst>
          </p:cNvPr>
          <p:cNvSpPr txBox="1"/>
          <p:nvPr/>
        </p:nvSpPr>
        <p:spPr>
          <a:xfrm>
            <a:off x="6426269" y="2269790"/>
            <a:ext cx="1107996" cy="276999"/>
          </a:xfrm>
          <a:prstGeom prst="rect">
            <a:avLst/>
          </a:prstGeom>
          <a:noFill/>
        </p:spPr>
        <p:txBody>
          <a:bodyPr wrap="none" rtlCol="0">
            <a:spAutoFit/>
          </a:bodyPr>
          <a:lstStyle/>
          <a:p>
            <a:r>
              <a:rPr lang="ja-JP" altLang="en-US" sz="1200" dirty="0">
                <a:solidFill>
                  <a:srgbClr val="FF0000"/>
                </a:solidFill>
                <a:latin typeface="Meiryo" panose="020B0604030504040204" pitchFamily="34" charset="-128"/>
                <a:ea typeface="Meiryo" panose="020B0604030504040204" pitchFamily="34" charset="-128"/>
              </a:rPr>
              <a:t>症状は・・・</a:t>
            </a:r>
            <a:endParaRPr kumimoji="1" lang="ja-JP" altLang="en-US" sz="1200" dirty="0">
              <a:solidFill>
                <a:srgbClr val="FF0000"/>
              </a:solidFill>
              <a:latin typeface="Meiryo" panose="020B0604030504040204" pitchFamily="34" charset="-128"/>
              <a:ea typeface="Meiryo" panose="020B0604030504040204" pitchFamily="34" charset="-128"/>
            </a:endParaRPr>
          </a:p>
        </p:txBody>
      </p:sp>
      <p:sp>
        <p:nvSpPr>
          <p:cNvPr id="44" name="テキスト ボックス 43">
            <a:extLst>
              <a:ext uri="{FF2B5EF4-FFF2-40B4-BE49-F238E27FC236}">
                <a16:creationId xmlns:a16="http://schemas.microsoft.com/office/drawing/2014/main" id="{8D9D2E71-F933-144D-93E4-A82920F0D653}"/>
              </a:ext>
            </a:extLst>
          </p:cNvPr>
          <p:cNvSpPr txBox="1"/>
          <p:nvPr/>
        </p:nvSpPr>
        <p:spPr>
          <a:xfrm>
            <a:off x="2715087" y="1220345"/>
            <a:ext cx="1415772" cy="461665"/>
          </a:xfrm>
          <a:prstGeom prst="rect">
            <a:avLst/>
          </a:prstGeom>
          <a:noFill/>
        </p:spPr>
        <p:txBody>
          <a:bodyPr wrap="none" rtlCol="0">
            <a:spAutoFit/>
          </a:bodyPr>
          <a:lstStyle/>
          <a:p>
            <a:pPr algn="r"/>
            <a:r>
              <a:rPr kumimoji="1" lang="ja-JP" altLang="en-US" sz="1200" dirty="0">
                <a:solidFill>
                  <a:srgbClr val="FF0000"/>
                </a:solidFill>
                <a:latin typeface="Meiryo" panose="020B0604030504040204" pitchFamily="34" charset="-128"/>
                <a:ea typeface="Meiryo" panose="020B0604030504040204" pitchFamily="34" charset="-128"/>
              </a:rPr>
              <a:t>救急車出動要請！</a:t>
            </a:r>
            <a:endParaRPr kumimoji="1" lang="en-US" altLang="ja-JP" sz="1200" dirty="0">
              <a:solidFill>
                <a:srgbClr val="FF0000"/>
              </a:solidFill>
              <a:latin typeface="Meiryo" panose="020B0604030504040204" pitchFamily="34" charset="-128"/>
              <a:ea typeface="Meiryo" panose="020B0604030504040204" pitchFamily="34" charset="-128"/>
            </a:endParaRPr>
          </a:p>
          <a:p>
            <a:pPr algn="r"/>
            <a:r>
              <a:rPr kumimoji="1" lang="ja-JP" altLang="en-US" sz="1200" dirty="0">
                <a:solidFill>
                  <a:srgbClr val="FF0000"/>
                </a:solidFill>
                <a:latin typeface="Meiryo" panose="020B0604030504040204" pitchFamily="34" charset="-128"/>
                <a:ea typeface="Meiryo" panose="020B0604030504040204" pitchFamily="34" charset="-128"/>
              </a:rPr>
              <a:t>直ちに急行せよ！</a:t>
            </a:r>
          </a:p>
        </p:txBody>
      </p:sp>
      <p:sp>
        <p:nvSpPr>
          <p:cNvPr id="45" name="テキスト ボックス 44">
            <a:extLst>
              <a:ext uri="{FF2B5EF4-FFF2-40B4-BE49-F238E27FC236}">
                <a16:creationId xmlns:a16="http://schemas.microsoft.com/office/drawing/2014/main" id="{0FBB2C7D-B917-DD43-8179-CC839B76E806}"/>
              </a:ext>
            </a:extLst>
          </p:cNvPr>
          <p:cNvSpPr txBox="1"/>
          <p:nvPr/>
        </p:nvSpPr>
        <p:spPr>
          <a:xfrm>
            <a:off x="1242180" y="4180648"/>
            <a:ext cx="800219" cy="461665"/>
          </a:xfrm>
          <a:prstGeom prst="rect">
            <a:avLst/>
          </a:prstGeom>
          <a:noFill/>
        </p:spPr>
        <p:txBody>
          <a:bodyPr wrap="none" rtlCol="0">
            <a:spAutoFit/>
          </a:bodyPr>
          <a:lstStyle/>
          <a:p>
            <a:pPr algn="ctr"/>
            <a:r>
              <a:rPr kumimoji="1" lang="ja-JP" altLang="en-US" sz="1200" dirty="0">
                <a:solidFill>
                  <a:srgbClr val="FF0000"/>
                </a:solidFill>
                <a:latin typeface="Meiryo" panose="020B0604030504040204" pitchFamily="34" charset="-128"/>
                <a:ea typeface="Meiryo" panose="020B0604030504040204" pitchFamily="34" charset="-128"/>
              </a:rPr>
              <a:t>工事中で</a:t>
            </a:r>
            <a:endParaRPr kumimoji="1" lang="en-US" altLang="ja-JP" sz="1200" dirty="0">
              <a:solidFill>
                <a:srgbClr val="FF0000"/>
              </a:solidFill>
              <a:latin typeface="Meiryo" panose="020B0604030504040204" pitchFamily="34" charset="-128"/>
              <a:ea typeface="Meiryo" panose="020B0604030504040204" pitchFamily="34" charset="-128"/>
            </a:endParaRPr>
          </a:p>
          <a:p>
            <a:pPr algn="ctr"/>
            <a:r>
              <a:rPr lang="ja-JP" altLang="en-US" sz="1200" dirty="0">
                <a:solidFill>
                  <a:srgbClr val="FF0000"/>
                </a:solidFill>
                <a:latin typeface="Meiryo" panose="020B0604030504040204" pitchFamily="34" charset="-128"/>
                <a:ea typeface="Meiryo" panose="020B0604030504040204" pitchFamily="34" charset="-128"/>
              </a:rPr>
              <a:t>通行止！</a:t>
            </a:r>
            <a:endParaRPr kumimoji="1" lang="ja-JP" altLang="en-US" sz="1200" dirty="0">
              <a:solidFill>
                <a:srgbClr val="FF0000"/>
              </a:solidFill>
              <a:latin typeface="Meiryo" panose="020B0604030504040204" pitchFamily="34" charset="-128"/>
              <a:ea typeface="Meiryo" panose="020B0604030504040204" pitchFamily="34" charset="-128"/>
            </a:endParaRPr>
          </a:p>
        </p:txBody>
      </p:sp>
      <p:sp>
        <p:nvSpPr>
          <p:cNvPr id="49" name="環状矢印 48">
            <a:extLst>
              <a:ext uri="{FF2B5EF4-FFF2-40B4-BE49-F238E27FC236}">
                <a16:creationId xmlns:a16="http://schemas.microsoft.com/office/drawing/2014/main" id="{1729C6CF-F3A8-3745-AF23-82AEA7BEF7AF}"/>
              </a:ext>
            </a:extLst>
          </p:cNvPr>
          <p:cNvSpPr/>
          <p:nvPr/>
        </p:nvSpPr>
        <p:spPr>
          <a:xfrm rot="16200000" flipH="1">
            <a:off x="2127890" y="1750314"/>
            <a:ext cx="3691757" cy="3719489"/>
          </a:xfrm>
          <a:prstGeom prst="circularArrow">
            <a:avLst>
              <a:gd name="adj1" fmla="val 12500"/>
              <a:gd name="adj2" fmla="val 1142319"/>
              <a:gd name="adj3" fmla="val 20457681"/>
              <a:gd name="adj4" fmla="val 16821038"/>
              <a:gd name="adj5" fmla="val 125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a:extLst>
              <a:ext uri="{FF2B5EF4-FFF2-40B4-BE49-F238E27FC236}">
                <a16:creationId xmlns:a16="http://schemas.microsoft.com/office/drawing/2014/main" id="{26CB31F7-D793-024A-AB5C-16AE605DAD4B}"/>
              </a:ext>
            </a:extLst>
          </p:cNvPr>
          <p:cNvSpPr txBox="1"/>
          <p:nvPr/>
        </p:nvSpPr>
        <p:spPr>
          <a:xfrm>
            <a:off x="2920094" y="3908113"/>
            <a:ext cx="1261884" cy="461665"/>
          </a:xfrm>
          <a:prstGeom prst="rect">
            <a:avLst/>
          </a:prstGeom>
          <a:noFill/>
        </p:spPr>
        <p:txBody>
          <a:bodyPr wrap="none" rtlCol="0">
            <a:spAutoFit/>
          </a:bodyPr>
          <a:lstStyle/>
          <a:p>
            <a:pPr algn="r"/>
            <a:r>
              <a:rPr kumimoji="1" lang="ja-JP" altLang="en-US" sz="1200" dirty="0">
                <a:solidFill>
                  <a:srgbClr val="FF0000"/>
                </a:solidFill>
                <a:latin typeface="Meiryo" panose="020B0604030504040204" pitchFamily="34" charset="-128"/>
                <a:ea typeface="Meiryo" panose="020B0604030504040204" pitchFamily="34" charset="-128"/>
              </a:rPr>
              <a:t>最短迂回ルート</a:t>
            </a:r>
            <a:endParaRPr kumimoji="1" lang="en-US" altLang="ja-JP" sz="1200" dirty="0">
              <a:solidFill>
                <a:srgbClr val="FF0000"/>
              </a:solidFill>
              <a:latin typeface="Meiryo" panose="020B0604030504040204" pitchFamily="34" charset="-128"/>
              <a:ea typeface="Meiryo" panose="020B0604030504040204" pitchFamily="34" charset="-128"/>
            </a:endParaRPr>
          </a:p>
          <a:p>
            <a:pPr algn="r"/>
            <a:r>
              <a:rPr kumimoji="1" lang="ja-JP" altLang="en-US" sz="1200" dirty="0">
                <a:solidFill>
                  <a:srgbClr val="FF0000"/>
                </a:solidFill>
                <a:latin typeface="Meiryo" panose="020B0604030504040204" pitchFamily="34" charset="-128"/>
                <a:ea typeface="Meiryo" panose="020B0604030504040204" pitchFamily="34" charset="-128"/>
              </a:rPr>
              <a:t>はこちら</a:t>
            </a:r>
            <a:endParaRPr kumimoji="1" lang="en-US" altLang="ja-JP" sz="1200" dirty="0">
              <a:solidFill>
                <a:srgbClr val="FF0000"/>
              </a:solidFill>
              <a:latin typeface="Meiryo" panose="020B0604030504040204" pitchFamily="34" charset="-128"/>
              <a:ea typeface="Meiryo" panose="020B0604030504040204" pitchFamily="34" charset="-128"/>
            </a:endParaRPr>
          </a:p>
        </p:txBody>
      </p:sp>
      <p:sp>
        <p:nvSpPr>
          <p:cNvPr id="51" name="テキスト ボックス 50">
            <a:extLst>
              <a:ext uri="{FF2B5EF4-FFF2-40B4-BE49-F238E27FC236}">
                <a16:creationId xmlns:a16="http://schemas.microsoft.com/office/drawing/2014/main" id="{83133730-0841-5640-91FB-E79317A6467D}"/>
              </a:ext>
            </a:extLst>
          </p:cNvPr>
          <p:cNvSpPr txBox="1"/>
          <p:nvPr/>
        </p:nvSpPr>
        <p:spPr>
          <a:xfrm>
            <a:off x="6079374" y="4815262"/>
            <a:ext cx="1261884" cy="461665"/>
          </a:xfrm>
          <a:prstGeom prst="rect">
            <a:avLst/>
          </a:prstGeom>
          <a:noFill/>
        </p:spPr>
        <p:txBody>
          <a:bodyPr wrap="none" rtlCol="0">
            <a:spAutoFit/>
          </a:bodyPr>
          <a:lstStyle/>
          <a:p>
            <a:r>
              <a:rPr kumimoji="1" lang="ja-JP" altLang="en-US" sz="1200" dirty="0">
                <a:solidFill>
                  <a:srgbClr val="FF0000"/>
                </a:solidFill>
                <a:latin typeface="Meiryo" panose="020B0604030504040204" pitchFamily="34" charset="-128"/>
                <a:ea typeface="Meiryo" panose="020B0604030504040204" pitchFamily="34" charset="-128"/>
              </a:rPr>
              <a:t>これより患者</a:t>
            </a:r>
            <a:endParaRPr kumimoji="1" lang="en-US" altLang="ja-JP" sz="1200" dirty="0">
              <a:solidFill>
                <a:srgbClr val="FF0000"/>
              </a:solidFill>
              <a:latin typeface="Meiryo" panose="020B0604030504040204" pitchFamily="34" charset="-128"/>
              <a:ea typeface="Meiryo" panose="020B0604030504040204" pitchFamily="34" charset="-128"/>
            </a:endParaRPr>
          </a:p>
          <a:p>
            <a:r>
              <a:rPr kumimoji="1" lang="ja-JP" altLang="en-US" sz="1200" dirty="0">
                <a:solidFill>
                  <a:srgbClr val="FF0000"/>
                </a:solidFill>
                <a:latin typeface="Meiryo" panose="020B0604030504040204" pitchFamily="34" charset="-128"/>
                <a:ea typeface="Meiryo" panose="020B0604030504040204" pitchFamily="34" charset="-128"/>
              </a:rPr>
              <a:t>を搬送します</a:t>
            </a:r>
            <a:r>
              <a:rPr lang="ja-JP" altLang="en-US" sz="1200" dirty="0">
                <a:solidFill>
                  <a:srgbClr val="FF0000"/>
                </a:solidFill>
                <a:latin typeface="Meiryo" panose="020B0604030504040204" pitchFamily="34" charset="-128"/>
                <a:ea typeface="Meiryo" panose="020B0604030504040204" pitchFamily="34" charset="-128"/>
              </a:rPr>
              <a:t>！</a:t>
            </a:r>
            <a:endParaRPr kumimoji="1" lang="en-US" altLang="ja-JP" sz="1200" dirty="0">
              <a:solidFill>
                <a:srgbClr val="FF000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47587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0000" fill="hold" nodeType="with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par>
                                <p:cTn id="8" presetID="26" presetClass="emph" presetSubtype="0" repeatCount="10000" fill="hold" nodeType="withEffect">
                                  <p:stCondLst>
                                    <p:cond delay="0"/>
                                  </p:stCondLst>
                                  <p:childTnLst>
                                    <p:animEffect transition="out" filter="fade">
                                      <p:cBhvr>
                                        <p:cTn id="9" dur="500" tmFilter="0, 0; .2, .5; .8, .5; 1, 0"/>
                                        <p:tgtEl>
                                          <p:spTgt spid="34"/>
                                        </p:tgtEl>
                                      </p:cBhvr>
                                    </p:animEffect>
                                    <p:animScale>
                                      <p:cBhvr>
                                        <p:cTn id="10" dur="250" autoRev="1" fill="hold"/>
                                        <p:tgtEl>
                                          <p:spTgt spid="34"/>
                                        </p:tgtEl>
                                      </p:cBhvr>
                                      <p:by x="105000" y="105000"/>
                                    </p:animScale>
                                  </p:childTnLst>
                                </p:cTn>
                              </p:par>
                              <p:par>
                                <p:cTn id="11" presetID="26" presetClass="emph" presetSubtype="0" repeatCount="10000" fill="hold" nodeType="withEffect">
                                  <p:stCondLst>
                                    <p:cond delay="0"/>
                                  </p:stCondLst>
                                  <p:childTnLst>
                                    <p:animEffect transition="out" filter="fade">
                                      <p:cBhvr>
                                        <p:cTn id="12" dur="500" tmFilter="0, 0; .2, .5; .8, .5; 1, 0"/>
                                        <p:tgtEl>
                                          <p:spTgt spid="37"/>
                                        </p:tgtEl>
                                      </p:cBhvr>
                                    </p:animEffect>
                                    <p:animScale>
                                      <p:cBhvr>
                                        <p:cTn id="13" dur="250" autoRev="1" fill="hold"/>
                                        <p:tgtEl>
                                          <p:spTgt spid="37"/>
                                        </p:tgtEl>
                                      </p:cBhvr>
                                      <p:by x="105000" y="105000"/>
                                    </p:animScale>
                                  </p:childTnLst>
                                </p:cTn>
                              </p:par>
                              <p:par>
                                <p:cTn id="14" presetID="26" presetClass="emph" presetSubtype="0" repeatCount="10000" fill="hold" nodeType="withEffect">
                                  <p:stCondLst>
                                    <p:cond delay="0"/>
                                  </p:stCondLst>
                                  <p:childTnLst>
                                    <p:animEffect transition="out" filter="fade">
                                      <p:cBhvr>
                                        <p:cTn id="15" dur="500" tmFilter="0, 0; .2, .5; .8, .5; 1, 0"/>
                                        <p:tgtEl>
                                          <p:spTgt spid="36"/>
                                        </p:tgtEl>
                                      </p:cBhvr>
                                    </p:animEffect>
                                    <p:animScale>
                                      <p:cBhvr>
                                        <p:cTn id="16" dur="250" autoRev="1" fill="hold"/>
                                        <p:tgtEl>
                                          <p:spTgt spid="36"/>
                                        </p:tgtEl>
                                      </p:cBhvr>
                                      <p:by x="105000" y="105000"/>
                                    </p:animScale>
                                  </p:childTnLst>
                                </p:cTn>
                              </p:par>
                              <p:par>
                                <p:cTn id="17" presetID="26" presetClass="emph" presetSubtype="0" repeatCount="10000" fill="hold" nodeType="withEffect">
                                  <p:stCondLst>
                                    <p:cond delay="0"/>
                                  </p:stCondLst>
                                  <p:childTnLst>
                                    <p:animEffect transition="out" filter="fade">
                                      <p:cBhvr>
                                        <p:cTn id="18" dur="500" tmFilter="0, 0; .2, .5; .8, .5; 1, 0"/>
                                        <p:tgtEl>
                                          <p:spTgt spid="33"/>
                                        </p:tgtEl>
                                      </p:cBhvr>
                                    </p:animEffect>
                                    <p:animScale>
                                      <p:cBhvr>
                                        <p:cTn id="19" dur="250" autoRev="1" fill="hold"/>
                                        <p:tgtEl>
                                          <p:spTgt spid="33"/>
                                        </p:tgtEl>
                                      </p:cBhvr>
                                      <p:by x="105000" y="105000"/>
                                    </p:animScale>
                                  </p:childTnLst>
                                </p:cTn>
                              </p:par>
                              <p:par>
                                <p:cTn id="20" presetID="26" presetClass="emph" presetSubtype="0" repeatCount="10000" fill="hold" nodeType="withEffect">
                                  <p:stCondLst>
                                    <p:cond delay="0"/>
                                  </p:stCondLst>
                                  <p:childTnLst>
                                    <p:animEffect transition="out" filter="fade">
                                      <p:cBhvr>
                                        <p:cTn id="21" dur="500" tmFilter="0, 0; .2, .5; .8, .5; 1, 0"/>
                                        <p:tgtEl>
                                          <p:spTgt spid="38"/>
                                        </p:tgtEl>
                                      </p:cBhvr>
                                    </p:animEffect>
                                    <p:animScale>
                                      <p:cBhvr>
                                        <p:cTn id="22" dur="250" autoRev="1" fill="hold"/>
                                        <p:tgtEl>
                                          <p:spTgt spid="38"/>
                                        </p:tgtEl>
                                      </p:cBhvr>
                                      <p:by x="105000" y="105000"/>
                                    </p:animScale>
                                  </p:childTnLst>
                                </p:cTn>
                              </p:par>
                              <p:par>
                                <p:cTn id="23" presetID="26" presetClass="emph" presetSubtype="0" repeatCount="10000" fill="hold" nodeType="withEffect">
                                  <p:stCondLst>
                                    <p:cond delay="0"/>
                                  </p:stCondLst>
                                  <p:childTnLst>
                                    <p:animEffect transition="out" filter="fade">
                                      <p:cBhvr>
                                        <p:cTn id="24" dur="500" tmFilter="0, 0; .2, .5; .8, .5; 1, 0"/>
                                        <p:tgtEl>
                                          <p:spTgt spid="32"/>
                                        </p:tgtEl>
                                      </p:cBhvr>
                                    </p:animEffect>
                                    <p:animScale>
                                      <p:cBhvr>
                                        <p:cTn id="25" dur="250" autoRev="1" fill="hold"/>
                                        <p:tgtEl>
                                          <p:spTgt spid="32"/>
                                        </p:tgtEl>
                                      </p:cBhvr>
                                      <p:by x="105000" y="105000"/>
                                    </p:animScale>
                                  </p:childTnLst>
                                </p:cTn>
                              </p:par>
                              <p:par>
                                <p:cTn id="26" presetID="26" presetClass="emph" presetSubtype="0" repeatCount="10000" fill="hold" nodeType="withEffect">
                                  <p:stCondLst>
                                    <p:cond delay="0"/>
                                  </p:stCondLst>
                                  <p:childTnLst>
                                    <p:animEffect transition="out" filter="fade">
                                      <p:cBhvr>
                                        <p:cTn id="27" dur="500" tmFilter="0, 0; .2, .5; .8, .5; 1, 0"/>
                                        <p:tgtEl>
                                          <p:spTgt spid="4"/>
                                        </p:tgtEl>
                                      </p:cBhvr>
                                    </p:animEffect>
                                    <p:animScale>
                                      <p:cBhvr>
                                        <p:cTn id="28"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8EB49C-18B2-6645-A134-FD38FD51FAE4}"/>
              </a:ext>
            </a:extLst>
          </p:cNvPr>
          <p:cNvSpPr>
            <a:spLocks noGrp="1"/>
          </p:cNvSpPr>
          <p:nvPr>
            <p:ph type="title"/>
          </p:nvPr>
        </p:nvSpPr>
        <p:spPr>
          <a:xfrm>
            <a:off x="230400" y="266400"/>
            <a:ext cx="8913600" cy="416221"/>
          </a:xfrm>
        </p:spPr>
        <p:txBody>
          <a:bodyPr/>
          <a:lstStyle/>
          <a:p>
            <a:r>
              <a:rPr lang="en-US" altLang="ja-JP" dirty="0"/>
              <a:t>DX</a:t>
            </a:r>
            <a:r>
              <a:rPr lang="ja-JP" altLang="en-US"/>
              <a:t>を加速するサイクル</a:t>
            </a:r>
          </a:p>
        </p:txBody>
      </p:sp>
      <p:sp>
        <p:nvSpPr>
          <p:cNvPr id="4" name="正方形/長方形 3">
            <a:extLst>
              <a:ext uri="{FF2B5EF4-FFF2-40B4-BE49-F238E27FC236}">
                <a16:creationId xmlns:a16="http://schemas.microsoft.com/office/drawing/2014/main" id="{79DB104E-F7D9-444C-BD60-1C2762D9B67E}"/>
              </a:ext>
            </a:extLst>
          </p:cNvPr>
          <p:cNvSpPr/>
          <p:nvPr/>
        </p:nvSpPr>
        <p:spPr>
          <a:xfrm>
            <a:off x="3464196" y="1262618"/>
            <a:ext cx="2215608" cy="100970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顧客がサービス</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を利用する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7E2DFF37-ADC8-3F48-A72B-9815FBA319D8}"/>
              </a:ext>
            </a:extLst>
          </p:cNvPr>
          <p:cNvSpPr/>
          <p:nvPr/>
        </p:nvSpPr>
        <p:spPr>
          <a:xfrm>
            <a:off x="3464196" y="3166428"/>
            <a:ext cx="2215608" cy="100970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顧客データ</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を収拾する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AADE98E2-F3C7-5B4E-AE80-BE182ED54904}"/>
              </a:ext>
            </a:extLst>
          </p:cNvPr>
          <p:cNvSpPr/>
          <p:nvPr/>
        </p:nvSpPr>
        <p:spPr>
          <a:xfrm>
            <a:off x="3464196" y="5070238"/>
            <a:ext cx="2215608" cy="100970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機械学習</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で分析する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4AE63D26-56D7-5B42-9E15-882A0DF6BC39}"/>
              </a:ext>
            </a:extLst>
          </p:cNvPr>
          <p:cNvSpPr/>
          <p:nvPr/>
        </p:nvSpPr>
        <p:spPr>
          <a:xfrm>
            <a:off x="457200" y="2538670"/>
            <a:ext cx="2840078" cy="22652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a:solidFill>
                  <a:srgbClr val="FFFFFF"/>
                </a:solidFill>
                <a:latin typeface="Meiryo" panose="020B0604030504040204" pitchFamily="34" charset="-128"/>
                <a:ea typeface="Meiryo" panose="020B0604030504040204" pitchFamily="34" charset="-128"/>
                <a:cs typeface="ＭＳ Ｐゴシック"/>
              </a:rPr>
              <a:t>戦術的施策</a:t>
            </a:r>
            <a:endParaRPr kumimoji="1" lang="en-US" altLang="ja-JP" sz="2000" b="1"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kumimoji="1" lang="ja-JP" altLang="en-US" sz="1600">
                <a:solidFill>
                  <a:srgbClr val="FFFFFF"/>
                </a:solidFill>
                <a:latin typeface="Meiryo" panose="020B0604030504040204" pitchFamily="34" charset="-128"/>
                <a:ea typeface="Meiryo" panose="020B0604030504040204" pitchFamily="34" charset="-128"/>
                <a:cs typeface="ＭＳ Ｐゴシック"/>
              </a:rPr>
              <a:t>魅力的で便利な顧客体験を提供</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lang="ja-JP" altLang="en-US" sz="1600">
                <a:solidFill>
                  <a:srgbClr val="FFFFFF"/>
                </a:solidFill>
                <a:latin typeface="Meiryo" panose="020B0604030504040204" pitchFamily="34" charset="-128"/>
                <a:ea typeface="Meiryo" panose="020B0604030504040204" pitchFamily="34" charset="-128"/>
                <a:cs typeface="ＭＳ Ｐゴシック"/>
              </a:rPr>
              <a:t>買いたくなる品揃えやサービスを充実</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kumimoji="1" lang="ja-JP" altLang="en-US" sz="1600">
                <a:solidFill>
                  <a:srgbClr val="FFFFFF"/>
                </a:solidFill>
                <a:latin typeface="Meiryo" panose="020B0604030504040204" pitchFamily="34" charset="-128"/>
                <a:ea typeface="Meiryo" panose="020B0604030504040204" pitchFamily="34" charset="-128"/>
                <a:cs typeface="ＭＳ Ｐゴシック"/>
              </a:rPr>
              <a:t>個々人の趣味嗜好や子購買動向に基づき推奨</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DCEA7F78-9245-DE4B-8545-8B7567DCC68E}"/>
              </a:ext>
            </a:extLst>
          </p:cNvPr>
          <p:cNvSpPr/>
          <p:nvPr/>
        </p:nvSpPr>
        <p:spPr>
          <a:xfrm>
            <a:off x="5846722" y="2538670"/>
            <a:ext cx="2840078" cy="22652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panose="020B0604030504040204" pitchFamily="34" charset="-128"/>
                <a:ea typeface="Meiryo" panose="020B0604030504040204" pitchFamily="34" charset="-128"/>
                <a:cs typeface="ＭＳ Ｐゴシック"/>
              </a:rPr>
              <a:t>戦略的施策</a:t>
            </a:r>
            <a:endParaRPr kumimoji="1" lang="en-US" altLang="ja-JP" sz="2000" b="1"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kumimoji="1" lang="ja-JP" altLang="en-US" sz="1600">
                <a:solidFill>
                  <a:srgbClr val="FFFFFF"/>
                </a:solidFill>
                <a:latin typeface="Meiryo" panose="020B0604030504040204" pitchFamily="34" charset="-128"/>
                <a:ea typeface="Meiryo" panose="020B0604030504040204" pitchFamily="34" charset="-128"/>
                <a:cs typeface="ＭＳ Ｐゴシック"/>
              </a:rPr>
              <a:t>顧客の期待に応える事業施策</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lang="ja-JP" altLang="en-US" sz="1600">
                <a:solidFill>
                  <a:srgbClr val="FFFFFF"/>
                </a:solidFill>
                <a:latin typeface="Meiryo" panose="020B0604030504040204" pitchFamily="34" charset="-128"/>
                <a:ea typeface="Meiryo" panose="020B0604030504040204" pitchFamily="34" charset="-128"/>
                <a:cs typeface="ＭＳ Ｐゴシック"/>
              </a:rPr>
              <a:t>サービスの質や効率を高める仕組み作り</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kumimoji="1" lang="ja-JP" altLang="en-US" sz="1600">
                <a:solidFill>
                  <a:srgbClr val="FFFFFF"/>
                </a:solidFill>
                <a:latin typeface="Meiryo" panose="020B0604030504040204" pitchFamily="34" charset="-128"/>
                <a:ea typeface="Meiryo" panose="020B0604030504040204" pitchFamily="34" charset="-128"/>
                <a:cs typeface="ＭＳ Ｐゴシック"/>
              </a:rPr>
              <a:t>新たな市場や顧客を開拓するための施策</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下矢印 8">
            <a:extLst>
              <a:ext uri="{FF2B5EF4-FFF2-40B4-BE49-F238E27FC236}">
                <a16:creationId xmlns:a16="http://schemas.microsoft.com/office/drawing/2014/main" id="{63ED6DA7-7AD9-DC4D-A0FF-6093B2E89169}"/>
              </a:ext>
            </a:extLst>
          </p:cNvPr>
          <p:cNvSpPr/>
          <p:nvPr/>
        </p:nvSpPr>
        <p:spPr>
          <a:xfrm>
            <a:off x="4181707" y="2395990"/>
            <a:ext cx="780586" cy="646771"/>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下矢印 9">
            <a:extLst>
              <a:ext uri="{FF2B5EF4-FFF2-40B4-BE49-F238E27FC236}">
                <a16:creationId xmlns:a16="http://schemas.microsoft.com/office/drawing/2014/main" id="{DBFDD4E9-D96E-F04D-988E-DA9BABA91455}"/>
              </a:ext>
            </a:extLst>
          </p:cNvPr>
          <p:cNvSpPr/>
          <p:nvPr/>
        </p:nvSpPr>
        <p:spPr>
          <a:xfrm>
            <a:off x="4181707" y="4299800"/>
            <a:ext cx="780586" cy="646771"/>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屈折矢印 10">
            <a:extLst>
              <a:ext uri="{FF2B5EF4-FFF2-40B4-BE49-F238E27FC236}">
                <a16:creationId xmlns:a16="http://schemas.microsoft.com/office/drawing/2014/main" id="{E21C02E1-33C3-6545-8E83-F83031A616BB}"/>
              </a:ext>
            </a:extLst>
          </p:cNvPr>
          <p:cNvSpPr/>
          <p:nvPr/>
        </p:nvSpPr>
        <p:spPr>
          <a:xfrm>
            <a:off x="5846723" y="4946571"/>
            <a:ext cx="1736106" cy="796307"/>
          </a:xfrm>
          <a:prstGeom prst="bentUpArrow">
            <a:avLst>
              <a:gd name="adj1" fmla="val 44606"/>
              <a:gd name="adj2" fmla="val 44605"/>
              <a:gd name="adj3" fmla="val 25000"/>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屈折矢印 11">
            <a:extLst>
              <a:ext uri="{FF2B5EF4-FFF2-40B4-BE49-F238E27FC236}">
                <a16:creationId xmlns:a16="http://schemas.microsoft.com/office/drawing/2014/main" id="{C196BA4F-0517-BA4F-B510-5AE68724F92A}"/>
              </a:ext>
            </a:extLst>
          </p:cNvPr>
          <p:cNvSpPr/>
          <p:nvPr/>
        </p:nvSpPr>
        <p:spPr>
          <a:xfrm flipH="1">
            <a:off x="1561171" y="4946570"/>
            <a:ext cx="1736106" cy="796307"/>
          </a:xfrm>
          <a:prstGeom prst="bentUpArrow">
            <a:avLst>
              <a:gd name="adj1" fmla="val 44606"/>
              <a:gd name="adj2" fmla="val 44605"/>
              <a:gd name="adj3" fmla="val 25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屈折矢印 12">
            <a:extLst>
              <a:ext uri="{FF2B5EF4-FFF2-40B4-BE49-F238E27FC236}">
                <a16:creationId xmlns:a16="http://schemas.microsoft.com/office/drawing/2014/main" id="{BCD34E43-3177-374D-828D-D1EDD583476E}"/>
              </a:ext>
            </a:extLst>
          </p:cNvPr>
          <p:cNvSpPr/>
          <p:nvPr/>
        </p:nvSpPr>
        <p:spPr>
          <a:xfrm rot="16200000">
            <a:off x="6180279" y="1077315"/>
            <a:ext cx="979784" cy="1646898"/>
          </a:xfrm>
          <a:prstGeom prst="bentUpArrow">
            <a:avLst>
              <a:gd name="adj1" fmla="val 43487"/>
              <a:gd name="adj2" fmla="val 38464"/>
              <a:gd name="adj3" fmla="val 34352"/>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屈折矢印 14">
            <a:extLst>
              <a:ext uri="{FF2B5EF4-FFF2-40B4-BE49-F238E27FC236}">
                <a16:creationId xmlns:a16="http://schemas.microsoft.com/office/drawing/2014/main" id="{D088F0F0-81F4-A14E-8F5D-B5F002829AC6}"/>
              </a:ext>
            </a:extLst>
          </p:cNvPr>
          <p:cNvSpPr/>
          <p:nvPr/>
        </p:nvSpPr>
        <p:spPr>
          <a:xfrm rot="5400000" flipH="1">
            <a:off x="1983936" y="1077314"/>
            <a:ext cx="979784" cy="1646898"/>
          </a:xfrm>
          <a:prstGeom prst="bentUpArrow">
            <a:avLst>
              <a:gd name="adj1" fmla="val 43487"/>
              <a:gd name="adj2" fmla="val 38464"/>
              <a:gd name="adj3" fmla="val 34352"/>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230664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0DE5B1-BBC0-AA4E-918F-1ADB65FEE6C4}"/>
              </a:ext>
            </a:extLst>
          </p:cNvPr>
          <p:cNvSpPr>
            <a:spLocks noGrp="1"/>
          </p:cNvSpPr>
          <p:nvPr>
            <p:ph type="title"/>
          </p:nvPr>
        </p:nvSpPr>
        <p:spPr/>
        <p:txBody>
          <a:bodyPr/>
          <a:lstStyle/>
          <a:p>
            <a:r>
              <a:rPr kumimoji="1" lang="en-US" altLang="ja-JP" dirty="0"/>
              <a:t>IoT</a:t>
            </a:r>
            <a:r>
              <a:rPr kumimoji="1" lang="ja-JP" altLang="en-US" dirty="0"/>
              <a:t>のビジネス戦略</a:t>
            </a:r>
          </a:p>
        </p:txBody>
      </p:sp>
      <p:sp>
        <p:nvSpPr>
          <p:cNvPr id="4" name="正方形/長方形 3">
            <a:extLst>
              <a:ext uri="{FF2B5EF4-FFF2-40B4-BE49-F238E27FC236}">
                <a16:creationId xmlns:a16="http://schemas.microsoft.com/office/drawing/2014/main" id="{92A55CAC-7D10-2B4B-8777-A5F304C36665}"/>
              </a:ext>
            </a:extLst>
          </p:cNvPr>
          <p:cNvSpPr/>
          <p:nvPr/>
        </p:nvSpPr>
        <p:spPr>
          <a:xfrm>
            <a:off x="680558" y="853547"/>
            <a:ext cx="7776864" cy="196393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E4941AD5-45D1-DA45-ABFF-E6142F599DEC}"/>
              </a:ext>
            </a:extLst>
          </p:cNvPr>
          <p:cNvSpPr/>
          <p:nvPr/>
        </p:nvSpPr>
        <p:spPr>
          <a:xfrm>
            <a:off x="689089" y="4925685"/>
            <a:ext cx="7776864" cy="144016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BE26D074-1AA1-C74A-B954-78033C72EBA9}"/>
              </a:ext>
            </a:extLst>
          </p:cNvPr>
          <p:cNvSpPr/>
          <p:nvPr/>
        </p:nvSpPr>
        <p:spPr>
          <a:xfrm>
            <a:off x="689089" y="3170898"/>
            <a:ext cx="3810903" cy="144016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665DCFF4-B4E8-6A47-9F6F-BF29B22AB139}"/>
              </a:ext>
            </a:extLst>
          </p:cNvPr>
          <p:cNvSpPr/>
          <p:nvPr/>
        </p:nvSpPr>
        <p:spPr>
          <a:xfrm>
            <a:off x="4646519" y="3170898"/>
            <a:ext cx="3810903" cy="1440160"/>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87D26940-4766-EB44-A169-AA354075BAC4}"/>
              </a:ext>
            </a:extLst>
          </p:cNvPr>
          <p:cNvSpPr/>
          <p:nvPr/>
        </p:nvSpPr>
        <p:spPr>
          <a:xfrm>
            <a:off x="899592" y="3272820"/>
            <a:ext cx="3384376" cy="773648"/>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魅力的な</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2000">
                <a:solidFill>
                  <a:srgbClr val="FFFFFF"/>
                </a:solidFill>
                <a:latin typeface="Meiryo" panose="020B0604030504040204" pitchFamily="34" charset="-128"/>
                <a:ea typeface="Meiryo" panose="020B0604030504040204" pitchFamily="34" charset="-128"/>
                <a:cs typeface="ＭＳ Ｐゴシック"/>
              </a:rPr>
              <a:t>サービスやコンテンツ</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BFDA62A8-3BDC-FE4E-B20B-241F5C3180E2}"/>
              </a:ext>
            </a:extLst>
          </p:cNvPr>
          <p:cNvSpPr txBox="1"/>
          <p:nvPr/>
        </p:nvSpPr>
        <p:spPr>
          <a:xfrm>
            <a:off x="1810957" y="4165659"/>
            <a:ext cx="1720343" cy="400110"/>
          </a:xfrm>
          <a:prstGeom prst="rect">
            <a:avLst/>
          </a:prstGeom>
          <a:noFill/>
        </p:spPr>
        <p:txBody>
          <a:bodyPr wrap="none" rtlCol="0">
            <a:spAutoFit/>
          </a:bodyPr>
          <a:lstStyle/>
          <a:p>
            <a:pPr algn="ctr"/>
            <a:r>
              <a:rPr kumimoji="1" lang="ja-JP" altLang="en-US" sz="2000">
                <a:solidFill>
                  <a:srgbClr val="7030A0"/>
                </a:solidFill>
                <a:latin typeface="Meiryo" panose="020B0604030504040204" pitchFamily="34" charset="-128"/>
                <a:ea typeface="Meiryo" panose="020B0604030504040204" pitchFamily="34" charset="-128"/>
              </a:rPr>
              <a:t>優れた</a:t>
            </a:r>
            <a:r>
              <a:rPr kumimoji="1" lang="en-US" altLang="ja-JP" sz="2000" dirty="0">
                <a:solidFill>
                  <a:srgbClr val="7030A0"/>
                </a:solidFill>
                <a:latin typeface="Meiryo" panose="020B0604030504040204" pitchFamily="34" charset="-128"/>
                <a:ea typeface="Meiryo" panose="020B0604030504040204" pitchFamily="34" charset="-128"/>
              </a:rPr>
              <a:t>UI</a:t>
            </a:r>
            <a:r>
              <a:rPr lang="en-US" altLang="ja-JP" sz="2000" dirty="0">
                <a:solidFill>
                  <a:srgbClr val="7030A0"/>
                </a:solidFill>
                <a:latin typeface="Meiryo" panose="020B0604030504040204" pitchFamily="34" charset="-128"/>
                <a:ea typeface="Meiryo" panose="020B0604030504040204" pitchFamily="34" charset="-128"/>
              </a:rPr>
              <a:t>/</a:t>
            </a:r>
            <a:r>
              <a:rPr kumimoji="1" lang="en-US" altLang="ja-JP" sz="2000" dirty="0">
                <a:solidFill>
                  <a:srgbClr val="7030A0"/>
                </a:solidFill>
                <a:latin typeface="Meiryo" panose="020B0604030504040204" pitchFamily="34" charset="-128"/>
                <a:ea typeface="Meiryo" panose="020B0604030504040204" pitchFamily="34" charset="-128"/>
              </a:rPr>
              <a:t>UX</a:t>
            </a:r>
            <a:endParaRPr kumimoji="1" lang="ja-JP" altLang="en-US" sz="2000">
              <a:solidFill>
                <a:srgbClr val="7030A0"/>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FC0246DC-F758-F248-A1EE-24B3B537C13B}"/>
              </a:ext>
            </a:extLst>
          </p:cNvPr>
          <p:cNvSpPr/>
          <p:nvPr/>
        </p:nvSpPr>
        <p:spPr>
          <a:xfrm>
            <a:off x="896707" y="5109352"/>
            <a:ext cx="7344566" cy="72836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利用者の増大</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テキスト ボックス 12">
            <a:extLst>
              <a:ext uri="{FF2B5EF4-FFF2-40B4-BE49-F238E27FC236}">
                <a16:creationId xmlns:a16="http://schemas.microsoft.com/office/drawing/2014/main" id="{2A847619-07BB-DF4E-8080-3DB82F4D9DD3}"/>
              </a:ext>
            </a:extLst>
          </p:cNvPr>
          <p:cNvSpPr txBox="1"/>
          <p:nvPr/>
        </p:nvSpPr>
        <p:spPr>
          <a:xfrm>
            <a:off x="2561584" y="5965735"/>
            <a:ext cx="4031873" cy="400110"/>
          </a:xfrm>
          <a:prstGeom prst="rect">
            <a:avLst/>
          </a:prstGeom>
          <a:noFill/>
        </p:spPr>
        <p:txBody>
          <a:bodyPr wrap="none" rtlCol="0">
            <a:spAutoFit/>
          </a:bodyPr>
          <a:lstStyle/>
          <a:p>
            <a:pPr algn="ctr"/>
            <a:r>
              <a:rPr kumimoji="1" lang="ja-JP" altLang="en-US" sz="2000">
                <a:solidFill>
                  <a:schemeClr val="accent3">
                    <a:lumMod val="75000"/>
                  </a:schemeClr>
                </a:solidFill>
                <a:latin typeface="Meiryo" panose="020B0604030504040204" pitchFamily="34" charset="-128"/>
                <a:ea typeface="Meiryo" panose="020B0604030504040204" pitchFamily="34" charset="-128"/>
              </a:rPr>
              <a:t>利用範囲の拡大や利用頻度の増大</a:t>
            </a:r>
          </a:p>
        </p:txBody>
      </p:sp>
      <p:sp>
        <p:nvSpPr>
          <p:cNvPr id="14" name="正方形/長方形 13">
            <a:extLst>
              <a:ext uri="{FF2B5EF4-FFF2-40B4-BE49-F238E27FC236}">
                <a16:creationId xmlns:a16="http://schemas.microsoft.com/office/drawing/2014/main" id="{265DFC7F-A6D2-C040-9F2B-D4F3F0779B9B}"/>
              </a:ext>
            </a:extLst>
          </p:cNvPr>
          <p:cNvSpPr/>
          <p:nvPr/>
        </p:nvSpPr>
        <p:spPr>
          <a:xfrm>
            <a:off x="4856897" y="3272516"/>
            <a:ext cx="3384376" cy="7736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分析・解釈</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テキスト ボックス 14">
            <a:extLst>
              <a:ext uri="{FF2B5EF4-FFF2-40B4-BE49-F238E27FC236}">
                <a16:creationId xmlns:a16="http://schemas.microsoft.com/office/drawing/2014/main" id="{BE4A8B67-95CF-1643-AEBD-E5A0357F3066}"/>
              </a:ext>
            </a:extLst>
          </p:cNvPr>
          <p:cNvSpPr txBox="1"/>
          <p:nvPr/>
        </p:nvSpPr>
        <p:spPr>
          <a:xfrm>
            <a:off x="5380566" y="4147782"/>
            <a:ext cx="2492990" cy="400110"/>
          </a:xfrm>
          <a:prstGeom prst="rect">
            <a:avLst/>
          </a:prstGeom>
          <a:noFill/>
        </p:spPr>
        <p:txBody>
          <a:bodyPr wrap="none" rtlCol="0">
            <a:spAutoFit/>
          </a:bodyPr>
          <a:lstStyle/>
          <a:p>
            <a:pPr algn="ctr"/>
            <a:r>
              <a:rPr kumimoji="1" lang="ja-JP" altLang="en-US" sz="2000">
                <a:solidFill>
                  <a:schemeClr val="accent2">
                    <a:lumMod val="75000"/>
                  </a:schemeClr>
                </a:solidFill>
                <a:latin typeface="Meiryo" panose="020B0604030504040204" pitchFamily="34" charset="-128"/>
                <a:ea typeface="Meiryo" panose="020B0604030504040204" pitchFamily="34" charset="-128"/>
              </a:rPr>
              <a:t>ビッグデータの収集</a:t>
            </a:r>
          </a:p>
        </p:txBody>
      </p:sp>
      <p:sp>
        <p:nvSpPr>
          <p:cNvPr id="16" name="正方形/長方形 15">
            <a:extLst>
              <a:ext uri="{FF2B5EF4-FFF2-40B4-BE49-F238E27FC236}">
                <a16:creationId xmlns:a16="http://schemas.microsoft.com/office/drawing/2014/main" id="{85C4092B-58C9-FD4B-919F-AD8D24FD6AEA}"/>
              </a:ext>
            </a:extLst>
          </p:cNvPr>
          <p:cNvSpPr/>
          <p:nvPr/>
        </p:nvSpPr>
        <p:spPr>
          <a:xfrm>
            <a:off x="2875359" y="1895345"/>
            <a:ext cx="3387261" cy="81665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戦術的最適化</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パーソナライズ・レコメンドなど</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13E04528-D54E-CB47-88B2-49182727F1D3}"/>
              </a:ext>
            </a:extLst>
          </p:cNvPr>
          <p:cNvSpPr/>
          <p:nvPr/>
        </p:nvSpPr>
        <p:spPr>
          <a:xfrm>
            <a:off x="905925" y="1002821"/>
            <a:ext cx="7343190" cy="81665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戦略的最適化</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400">
                <a:solidFill>
                  <a:srgbClr val="FFFFFF"/>
                </a:solidFill>
                <a:latin typeface="Meiryo" panose="020B0604030504040204" pitchFamily="34" charset="-128"/>
                <a:ea typeface="Meiryo" panose="020B0604030504040204" pitchFamily="34" charset="-128"/>
                <a:cs typeface="ＭＳ Ｐゴシック"/>
              </a:rPr>
              <a:t>ビジネス開発・システム開発など</a:t>
            </a:r>
            <a:endParaRPr lang="en-US" altLang="ja-JP"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下矢印 19">
            <a:extLst>
              <a:ext uri="{FF2B5EF4-FFF2-40B4-BE49-F238E27FC236}">
                <a16:creationId xmlns:a16="http://schemas.microsoft.com/office/drawing/2014/main" id="{A0371CFD-81BF-574D-BECE-4558118BC44B}"/>
              </a:ext>
            </a:extLst>
          </p:cNvPr>
          <p:cNvSpPr/>
          <p:nvPr/>
        </p:nvSpPr>
        <p:spPr>
          <a:xfrm>
            <a:off x="1786742" y="1556792"/>
            <a:ext cx="648072" cy="161410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下矢印 20">
            <a:extLst>
              <a:ext uri="{FF2B5EF4-FFF2-40B4-BE49-F238E27FC236}">
                <a16:creationId xmlns:a16="http://schemas.microsoft.com/office/drawing/2014/main" id="{774ED914-13B3-CD4B-987B-705973EB697A}"/>
              </a:ext>
            </a:extLst>
          </p:cNvPr>
          <p:cNvSpPr/>
          <p:nvPr/>
        </p:nvSpPr>
        <p:spPr>
          <a:xfrm rot="10800000">
            <a:off x="6627061" y="1549004"/>
            <a:ext cx="648072" cy="1614106"/>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下矢印 21">
            <a:extLst>
              <a:ext uri="{FF2B5EF4-FFF2-40B4-BE49-F238E27FC236}">
                <a16:creationId xmlns:a16="http://schemas.microsoft.com/office/drawing/2014/main" id="{58552AD6-0099-184E-9951-7AEFF883043A}"/>
              </a:ext>
            </a:extLst>
          </p:cNvPr>
          <p:cNvSpPr/>
          <p:nvPr/>
        </p:nvSpPr>
        <p:spPr>
          <a:xfrm>
            <a:off x="3207264" y="2583624"/>
            <a:ext cx="648072" cy="584758"/>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下矢印 22">
            <a:extLst>
              <a:ext uri="{FF2B5EF4-FFF2-40B4-BE49-F238E27FC236}">
                <a16:creationId xmlns:a16="http://schemas.microsoft.com/office/drawing/2014/main" id="{F863BF63-6C9B-5E48-87DE-F6AF4774978F}"/>
              </a:ext>
            </a:extLst>
          </p:cNvPr>
          <p:cNvSpPr/>
          <p:nvPr/>
        </p:nvSpPr>
        <p:spPr>
          <a:xfrm rot="10800000">
            <a:off x="5206539" y="2583624"/>
            <a:ext cx="648072" cy="584758"/>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矢印 23">
            <a:extLst>
              <a:ext uri="{FF2B5EF4-FFF2-40B4-BE49-F238E27FC236}">
                <a16:creationId xmlns:a16="http://schemas.microsoft.com/office/drawing/2014/main" id="{80007ED8-54F8-D646-986B-AE0361929BBC}"/>
              </a:ext>
            </a:extLst>
          </p:cNvPr>
          <p:cNvSpPr/>
          <p:nvPr/>
        </p:nvSpPr>
        <p:spPr>
          <a:xfrm>
            <a:off x="2305221" y="4547892"/>
            <a:ext cx="648072" cy="561460"/>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下矢印 24">
            <a:extLst>
              <a:ext uri="{FF2B5EF4-FFF2-40B4-BE49-F238E27FC236}">
                <a16:creationId xmlns:a16="http://schemas.microsoft.com/office/drawing/2014/main" id="{EABD5407-619C-B14D-974B-7FD2C7210AE1}"/>
              </a:ext>
            </a:extLst>
          </p:cNvPr>
          <p:cNvSpPr/>
          <p:nvPr/>
        </p:nvSpPr>
        <p:spPr>
          <a:xfrm rot="10800000">
            <a:off x="6225049" y="4513995"/>
            <a:ext cx="648072" cy="561460"/>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821226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effectLst/>
                <a:latin typeface="Meiryo" panose="020B0604030504040204" pitchFamily="34" charset="-128"/>
                <a:ea typeface="Meiryo" panose="020B0604030504040204" pitchFamily="34" charset="-128"/>
                <a:cs typeface="Arial"/>
              </a:rPr>
              <a:t>IoT</a:t>
            </a:r>
            <a:r>
              <a:rPr lang="ja-JP" altLang="en-US" sz="2400" dirty="0">
                <a:solidFill>
                  <a:srgbClr val="FFFFFF"/>
                </a:solidFill>
                <a:effectLst/>
                <a:latin typeface="Meiryo" panose="020B0604030504040204" pitchFamily="34" charset="-128"/>
                <a:ea typeface="Meiryo" panose="020B0604030504040204" pitchFamily="34" charset="-128"/>
                <a:cs typeface="Arial"/>
              </a:rPr>
              <a:t>の仕組みと使われ方</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9189132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正方形/長方形 63"/>
          <p:cNvSpPr/>
          <p:nvPr/>
        </p:nvSpPr>
        <p:spPr>
          <a:xfrm>
            <a:off x="566990" y="3429210"/>
            <a:ext cx="7977452" cy="270897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sp>
        <p:nvSpPr>
          <p:cNvPr id="36" name="正方形/長方形 35"/>
          <p:cNvSpPr/>
          <p:nvPr/>
        </p:nvSpPr>
        <p:spPr>
          <a:xfrm>
            <a:off x="583274" y="1157291"/>
            <a:ext cx="7977452" cy="218532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en-US" altLang="ja-JP" dirty="0" err="1"/>
              <a:t>IoT</a:t>
            </a:r>
            <a:r>
              <a:rPr kumimoji="1" lang="ja-JP" altLang="en-US" dirty="0"/>
              <a:t>の機能と役割の</a:t>
            </a:r>
            <a:r>
              <a:rPr kumimoji="1" lang="en-US" altLang="ja-JP" dirty="0"/>
              <a:t>4</a:t>
            </a:r>
            <a:r>
              <a:rPr kumimoji="1" lang="ja-JP" altLang="en-US"/>
              <a:t>段階</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sp>
        <p:nvSpPr>
          <p:cNvPr id="4" name="正方形/長方形 3"/>
          <p:cNvSpPr/>
          <p:nvPr/>
        </p:nvSpPr>
        <p:spPr>
          <a:xfrm>
            <a:off x="698734"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a:ea typeface="メイリオ"/>
                <a:cs typeface="メイリオ"/>
              </a:rPr>
              <a:t>モニタリング</a:t>
            </a:r>
            <a:endParaRPr kumimoji="1" lang="en-US" altLang="ja-JP" sz="1200" dirty="0">
              <a:solidFill>
                <a:srgbClr val="FFFFFF"/>
              </a:solidFill>
              <a:latin typeface="メイリオ"/>
              <a:ea typeface="メイリオ"/>
              <a:cs typeface="メイリオ"/>
            </a:endParaRPr>
          </a:p>
          <a:p>
            <a:pPr algn="ctr"/>
            <a:r>
              <a:rPr lang="en-US" altLang="ja-JP" sz="1200" dirty="0">
                <a:solidFill>
                  <a:srgbClr val="FFFFFF"/>
                </a:solidFill>
                <a:latin typeface="メイリオ"/>
                <a:ea typeface="メイリオ"/>
                <a:cs typeface="メイリオ"/>
              </a:rPr>
              <a:t>Monitoring</a:t>
            </a:r>
            <a:endParaRPr kumimoji="1" lang="ja-JP" altLang="en-US" sz="1200" dirty="0">
              <a:solidFill>
                <a:srgbClr val="FFFFFF"/>
              </a:solidFill>
              <a:latin typeface="メイリオ"/>
              <a:ea typeface="メイリオ"/>
              <a:cs typeface="メイリオ"/>
            </a:endParaRPr>
          </a:p>
        </p:txBody>
      </p:sp>
      <p:sp>
        <p:nvSpPr>
          <p:cNvPr id="6" name="正方形/長方形 5"/>
          <p:cNvSpPr/>
          <p:nvPr/>
        </p:nvSpPr>
        <p:spPr>
          <a:xfrm>
            <a:off x="2646169"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a:ea typeface="メイリオ"/>
                <a:cs typeface="メイリオ"/>
              </a:rPr>
              <a:t>制御</a:t>
            </a:r>
            <a:endParaRPr kumimoji="1" lang="en-US" altLang="ja-JP" sz="1200" dirty="0">
              <a:solidFill>
                <a:srgbClr val="FFFFFF"/>
              </a:solidFill>
              <a:latin typeface="メイリオ"/>
              <a:ea typeface="メイリオ"/>
              <a:cs typeface="メイリオ"/>
            </a:endParaRPr>
          </a:p>
          <a:p>
            <a:pPr algn="ctr"/>
            <a:r>
              <a:rPr lang="en-US" altLang="ja-JP" sz="1200" dirty="0">
                <a:solidFill>
                  <a:srgbClr val="FFFFFF"/>
                </a:solidFill>
                <a:latin typeface="メイリオ"/>
                <a:ea typeface="メイリオ"/>
                <a:cs typeface="メイリオ"/>
              </a:rPr>
              <a:t>Control</a:t>
            </a:r>
            <a:endParaRPr kumimoji="1" lang="ja-JP" altLang="en-US" sz="1200" dirty="0">
              <a:solidFill>
                <a:srgbClr val="FFFFFF"/>
              </a:solidFill>
              <a:latin typeface="メイリオ"/>
              <a:ea typeface="メイリオ"/>
              <a:cs typeface="メイリオ"/>
            </a:endParaRPr>
          </a:p>
        </p:txBody>
      </p:sp>
      <p:sp>
        <p:nvSpPr>
          <p:cNvPr id="9" name="正方形/長方形 8"/>
          <p:cNvSpPr/>
          <p:nvPr/>
        </p:nvSpPr>
        <p:spPr>
          <a:xfrm>
            <a:off x="4600180" y="1786806"/>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a:ea typeface="メイリオ"/>
                <a:cs typeface="メイリオ"/>
              </a:rPr>
              <a:t>最適化</a:t>
            </a:r>
            <a:endParaRPr kumimoji="1" lang="en-US" altLang="ja-JP" sz="1200" dirty="0">
              <a:solidFill>
                <a:srgbClr val="FFFFFF"/>
              </a:solidFill>
              <a:latin typeface="メイリオ"/>
              <a:ea typeface="メイリオ"/>
              <a:cs typeface="メイリオ"/>
            </a:endParaRPr>
          </a:p>
          <a:p>
            <a:pPr algn="ctr"/>
            <a:r>
              <a:rPr lang="en-US" altLang="ja-JP" sz="1200" dirty="0">
                <a:solidFill>
                  <a:srgbClr val="FFFFFF"/>
                </a:solidFill>
                <a:latin typeface="メイリオ"/>
                <a:ea typeface="メイリオ"/>
                <a:cs typeface="メイリオ"/>
              </a:rPr>
              <a:t>Optimization</a:t>
            </a:r>
            <a:endParaRPr kumimoji="1" lang="ja-JP" altLang="en-US" sz="1200" dirty="0">
              <a:solidFill>
                <a:srgbClr val="FFFFFF"/>
              </a:solidFill>
              <a:latin typeface="メイリオ"/>
              <a:ea typeface="メイリオ"/>
              <a:cs typeface="メイリオ"/>
            </a:endParaRPr>
          </a:p>
        </p:txBody>
      </p:sp>
      <p:sp>
        <p:nvSpPr>
          <p:cNvPr id="13" name="正方形/長方形 12"/>
          <p:cNvSpPr/>
          <p:nvPr/>
        </p:nvSpPr>
        <p:spPr>
          <a:xfrm>
            <a:off x="2646169"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4" name="正方形/長方形 13"/>
          <p:cNvSpPr/>
          <p:nvPr/>
        </p:nvSpPr>
        <p:spPr>
          <a:xfrm>
            <a:off x="4600180"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5" name="正方形/長方形 14"/>
          <p:cNvSpPr/>
          <p:nvPr/>
        </p:nvSpPr>
        <p:spPr>
          <a:xfrm>
            <a:off x="4600180"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6" name="正方形/長方形 15"/>
          <p:cNvSpPr/>
          <p:nvPr/>
        </p:nvSpPr>
        <p:spPr>
          <a:xfrm>
            <a:off x="6554749" y="1786806"/>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7" name="正方形/長方形 16"/>
          <p:cNvSpPr/>
          <p:nvPr/>
        </p:nvSpPr>
        <p:spPr>
          <a:xfrm>
            <a:off x="6554749"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8" name="正方形/長方形 17"/>
          <p:cNvSpPr/>
          <p:nvPr/>
        </p:nvSpPr>
        <p:spPr>
          <a:xfrm>
            <a:off x="6554749"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9" name="正方形/長方形 18"/>
          <p:cNvSpPr/>
          <p:nvPr/>
        </p:nvSpPr>
        <p:spPr>
          <a:xfrm>
            <a:off x="6554749" y="1283768"/>
            <a:ext cx="1871541" cy="4370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自律化</a:t>
            </a:r>
            <a:endParaRPr lang="en-US" altLang="ja-JP" sz="1200" dirty="0">
              <a:solidFill>
                <a:srgbClr val="FFFFFF"/>
              </a:solidFill>
              <a:latin typeface="メイリオ"/>
              <a:ea typeface="メイリオ"/>
              <a:cs typeface="メイリオ"/>
            </a:endParaRPr>
          </a:p>
          <a:p>
            <a:pPr algn="ctr"/>
            <a:r>
              <a:rPr kumimoji="1" lang="en-US" altLang="ja-JP" sz="1200" dirty="0">
                <a:solidFill>
                  <a:srgbClr val="FFFFFF"/>
                </a:solidFill>
                <a:latin typeface="メイリオ"/>
                <a:ea typeface="メイリオ"/>
                <a:cs typeface="メイリオ"/>
              </a:rPr>
              <a:t>Autonomy</a:t>
            </a:r>
            <a:endParaRPr kumimoji="1" lang="ja-JP" altLang="en-US" sz="1200" dirty="0">
              <a:solidFill>
                <a:srgbClr val="FFFFFF"/>
              </a:solidFill>
              <a:latin typeface="メイリオ"/>
              <a:ea typeface="メイリオ"/>
              <a:cs typeface="メイリオ"/>
            </a:endParaRPr>
          </a:p>
        </p:txBody>
      </p:sp>
      <p:sp>
        <p:nvSpPr>
          <p:cNvPr id="24" name="正方形/長方形 23"/>
          <p:cNvSpPr/>
          <p:nvPr/>
        </p:nvSpPr>
        <p:spPr>
          <a:xfrm>
            <a:off x="698734" y="4604337"/>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FFFFFF"/>
                </a:solidFill>
                <a:latin typeface="メイリオ"/>
                <a:ea typeface="メイリオ"/>
                <a:cs typeface="メイリオ"/>
              </a:rPr>
              <a:t>センサーと外部データ</a:t>
            </a:r>
          </a:p>
        </p:txBody>
      </p:sp>
      <p:sp>
        <p:nvSpPr>
          <p:cNvPr id="25" name="正方形/長方形 24"/>
          <p:cNvSpPr/>
          <p:nvPr/>
        </p:nvSpPr>
        <p:spPr>
          <a:xfrm>
            <a:off x="2646169" y="4604337"/>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ソフトウェア</a:t>
            </a:r>
          </a:p>
        </p:txBody>
      </p:sp>
      <p:sp>
        <p:nvSpPr>
          <p:cNvPr id="26" name="正方形/長方形 25"/>
          <p:cNvSpPr/>
          <p:nvPr/>
        </p:nvSpPr>
        <p:spPr>
          <a:xfrm>
            <a:off x="4615339" y="4604337"/>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アナリティクス</a:t>
            </a:r>
          </a:p>
        </p:txBody>
      </p:sp>
      <p:sp>
        <p:nvSpPr>
          <p:cNvPr id="27" name="正方形/長方形 26"/>
          <p:cNvSpPr/>
          <p:nvPr/>
        </p:nvSpPr>
        <p:spPr>
          <a:xfrm>
            <a:off x="6555832" y="4604337"/>
            <a:ext cx="1871541" cy="4370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人工</a:t>
            </a:r>
            <a:r>
              <a:rPr lang="ja-JP" altLang="en-US" sz="1200">
                <a:solidFill>
                  <a:srgbClr val="FFFFFF"/>
                </a:solidFill>
                <a:latin typeface="メイリオ"/>
                <a:ea typeface="メイリオ"/>
                <a:cs typeface="メイリオ"/>
              </a:rPr>
              <a:t>知能（機械学習）</a:t>
            </a:r>
            <a:endParaRPr lang="ja-JP" altLang="en-US" sz="1200" dirty="0">
              <a:solidFill>
                <a:srgbClr val="FFFFFF"/>
              </a:solidFill>
              <a:latin typeface="メイリオ"/>
              <a:ea typeface="メイリオ"/>
              <a:cs typeface="メイリオ"/>
            </a:endParaRPr>
          </a:p>
        </p:txBody>
      </p:sp>
      <p:sp>
        <p:nvSpPr>
          <p:cNvPr id="28" name="正方形/長方形 27"/>
          <p:cNvSpPr/>
          <p:nvPr/>
        </p:nvSpPr>
        <p:spPr>
          <a:xfrm>
            <a:off x="698734" y="3551719"/>
            <a:ext cx="1871541" cy="9701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chemeClr val="bg1"/>
                </a:solidFill>
                <a:latin typeface="メイリオ"/>
                <a:ea typeface="メイリオ"/>
                <a:cs typeface="メイリオ"/>
              </a:rPr>
              <a:t>製品の状態</a:t>
            </a:r>
            <a:endParaRPr lang="en-US" altLang="ja-JP" sz="1000" dirty="0">
              <a:solidFill>
                <a:schemeClr val="bg1"/>
              </a:solidFill>
              <a:latin typeface="メイリオ"/>
              <a:ea typeface="メイリオ"/>
              <a:cs typeface="メイリオ"/>
            </a:endParaRPr>
          </a:p>
          <a:p>
            <a:pPr marL="171450" indent="-171450">
              <a:buFont typeface="Wingdings" charset="2"/>
              <a:buChar char="v"/>
            </a:pPr>
            <a:r>
              <a:rPr lang="ja-JP" altLang="en-US" sz="1000" dirty="0">
                <a:solidFill>
                  <a:schemeClr val="bg1"/>
                </a:solidFill>
                <a:latin typeface="メイリオ"/>
                <a:ea typeface="メイリオ"/>
                <a:cs typeface="メイリオ"/>
              </a:rPr>
              <a:t>外部環境</a:t>
            </a:r>
            <a:endParaRPr lang="en-US" altLang="ja-JP" sz="1000" dirty="0">
              <a:solidFill>
                <a:schemeClr val="bg1"/>
              </a:solidFill>
              <a:latin typeface="メイリオ"/>
              <a:ea typeface="メイリオ"/>
              <a:cs typeface="メイリオ"/>
            </a:endParaRPr>
          </a:p>
          <a:p>
            <a:pPr marL="171450" indent="-171450">
              <a:buFont typeface="Wingdings" charset="2"/>
              <a:buChar char="v"/>
            </a:pPr>
            <a:r>
              <a:rPr lang="ja-JP" altLang="en-US" sz="1000" dirty="0">
                <a:solidFill>
                  <a:schemeClr val="bg1"/>
                </a:solidFill>
                <a:latin typeface="メイリオ"/>
                <a:ea typeface="メイリオ"/>
                <a:cs typeface="メイリオ"/>
              </a:rPr>
              <a:t>製品の稼働、利用状況</a:t>
            </a:r>
          </a:p>
        </p:txBody>
      </p:sp>
      <p:sp>
        <p:nvSpPr>
          <p:cNvPr id="29" name="正方形/長方形 28"/>
          <p:cNvSpPr/>
          <p:nvPr/>
        </p:nvSpPr>
        <p:spPr>
          <a:xfrm>
            <a:off x="2646169" y="3551719"/>
            <a:ext cx="1871541" cy="97015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製品機能の制御</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パーソナライズ</a:t>
            </a:r>
          </a:p>
        </p:txBody>
      </p:sp>
      <p:sp>
        <p:nvSpPr>
          <p:cNvPr id="30" name="正方形/長方形 29"/>
          <p:cNvSpPr/>
          <p:nvPr/>
        </p:nvSpPr>
        <p:spPr>
          <a:xfrm>
            <a:off x="4600180" y="3551719"/>
            <a:ext cx="1871541" cy="97015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製品機能・性能の向上</a:t>
            </a:r>
          </a:p>
          <a:p>
            <a:pPr marL="171450" indent="-171450">
              <a:buFont typeface="Wingdings" charset="2"/>
              <a:buChar char="v"/>
            </a:pPr>
            <a:r>
              <a:rPr lang="ja-JP" altLang="en-US" sz="1000" dirty="0">
                <a:solidFill>
                  <a:srgbClr val="FFFFFF"/>
                </a:solidFill>
                <a:latin typeface="メイリオ"/>
                <a:ea typeface="メイリオ"/>
                <a:cs typeface="メイリオ"/>
              </a:rPr>
              <a:t>予防診断</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サービス、修理</a:t>
            </a:r>
            <a:endParaRPr lang="en-US" altLang="ja-JP" sz="1000" dirty="0">
              <a:solidFill>
                <a:srgbClr val="FFFFFF"/>
              </a:solidFill>
              <a:latin typeface="メイリオ"/>
              <a:ea typeface="メイリオ"/>
              <a:cs typeface="メイリオ"/>
            </a:endParaRPr>
          </a:p>
        </p:txBody>
      </p:sp>
      <p:sp>
        <p:nvSpPr>
          <p:cNvPr id="31" name="正方形/長方形 30"/>
          <p:cNvSpPr/>
          <p:nvPr/>
        </p:nvSpPr>
        <p:spPr>
          <a:xfrm>
            <a:off x="6555832" y="3551719"/>
            <a:ext cx="1871541" cy="970153"/>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製品の自動運転</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他製品やシステムとの自動的連携</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自己診断と修理・修復</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製品の自動改良とパーソナライズ</a:t>
            </a:r>
            <a:endParaRPr lang="en-US" altLang="ja-JP" sz="1000" dirty="0">
              <a:solidFill>
                <a:srgbClr val="FFFFFF"/>
              </a:solidFill>
              <a:latin typeface="メイリオ"/>
              <a:ea typeface="メイリオ"/>
              <a:cs typeface="メイリオ"/>
            </a:endParaRPr>
          </a:p>
        </p:txBody>
      </p:sp>
      <p:sp>
        <p:nvSpPr>
          <p:cNvPr id="32" name="正方形/長方形 31"/>
          <p:cNvSpPr/>
          <p:nvPr/>
        </p:nvSpPr>
        <p:spPr>
          <a:xfrm>
            <a:off x="698734" y="5140360"/>
            <a:ext cx="1871541" cy="824651"/>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000" dirty="0">
                <a:solidFill>
                  <a:srgbClr val="FFFFFF"/>
                </a:solidFill>
                <a:latin typeface="メイリオ"/>
                <a:ea typeface="メイリオ"/>
                <a:cs typeface="メイリオ"/>
              </a:rPr>
              <a:t>センサー、</a:t>
            </a:r>
            <a:r>
              <a:rPr kumimoji="1" lang="en-US" altLang="ja-JP" sz="1000" dirty="0">
                <a:solidFill>
                  <a:srgbClr val="FFFFFF"/>
                </a:solidFill>
                <a:latin typeface="メイリオ"/>
                <a:ea typeface="メイリオ"/>
                <a:cs typeface="メイリオ"/>
              </a:rPr>
              <a:t>CPU</a:t>
            </a:r>
            <a:r>
              <a:rPr kumimoji="1" lang="ja-JP" altLang="en-US" sz="1000" dirty="0">
                <a:solidFill>
                  <a:srgbClr val="FFFFFF"/>
                </a:solidFill>
                <a:latin typeface="メイリオ"/>
                <a:ea typeface="メイリオ"/>
                <a:cs typeface="メイリオ"/>
              </a:rPr>
              <a:t>、メモリーなどの小型化・低コスト化</a:t>
            </a:r>
          </a:p>
        </p:txBody>
      </p:sp>
      <p:sp>
        <p:nvSpPr>
          <p:cNvPr id="33" name="正方形/長方形 32"/>
          <p:cNvSpPr/>
          <p:nvPr/>
        </p:nvSpPr>
        <p:spPr>
          <a:xfrm>
            <a:off x="2646169" y="5140360"/>
            <a:ext cx="1871541" cy="82465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a:solidFill>
                  <a:srgbClr val="FFFFFF"/>
                </a:solidFill>
                <a:latin typeface="メイリオ"/>
                <a:ea typeface="メイリオ"/>
                <a:cs typeface="メイリオ"/>
              </a:rPr>
              <a:t>ソフトウェアやクラウドの進化とネットワークの低コスト化</a:t>
            </a:r>
          </a:p>
        </p:txBody>
      </p:sp>
      <p:sp>
        <p:nvSpPr>
          <p:cNvPr id="34" name="正方形/長方形 33"/>
          <p:cNvSpPr/>
          <p:nvPr/>
        </p:nvSpPr>
        <p:spPr>
          <a:xfrm>
            <a:off x="4615339" y="5140360"/>
            <a:ext cx="1871541" cy="82465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a:solidFill>
                  <a:srgbClr val="FFFFFF"/>
                </a:solidFill>
                <a:latin typeface="メイリオ"/>
                <a:ea typeface="メイリオ"/>
                <a:cs typeface="メイリオ"/>
              </a:rPr>
              <a:t>モデリングやシミュレーションのアルゴリズムの進化とビッグデータ</a:t>
            </a:r>
          </a:p>
        </p:txBody>
      </p:sp>
      <p:sp>
        <p:nvSpPr>
          <p:cNvPr id="35" name="正方形/長方形 34"/>
          <p:cNvSpPr/>
          <p:nvPr/>
        </p:nvSpPr>
        <p:spPr>
          <a:xfrm>
            <a:off x="6555832" y="5140360"/>
            <a:ext cx="1871541" cy="824651"/>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a:solidFill>
                  <a:srgbClr val="FFFFFF"/>
                </a:solidFill>
                <a:latin typeface="メイリオ"/>
                <a:ea typeface="メイリオ"/>
                <a:cs typeface="メイリオ"/>
              </a:rPr>
              <a:t>人工知能アルゴリズムの進化</a:t>
            </a:r>
          </a:p>
        </p:txBody>
      </p:sp>
      <p:cxnSp>
        <p:nvCxnSpPr>
          <p:cNvPr id="53" name="直線矢印コネクタ 52"/>
          <p:cNvCxnSpPr>
            <a:stCxn id="28" idx="0"/>
            <a:endCxn id="4" idx="2"/>
          </p:cNvCxnSpPr>
          <p:nvPr/>
        </p:nvCxnSpPr>
        <p:spPr>
          <a:xfrm flipV="1">
            <a:off x="1634505" y="3155725"/>
            <a:ext cx="0" cy="395994"/>
          </a:xfrm>
          <a:prstGeom prst="straightConnector1">
            <a:avLst/>
          </a:prstGeom>
          <a:ln>
            <a:solidFill>
              <a:schemeClr val="accent1">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29" idx="0"/>
            <a:endCxn id="6" idx="2"/>
          </p:cNvCxnSpPr>
          <p:nvPr/>
        </p:nvCxnSpPr>
        <p:spPr>
          <a:xfrm flipV="1">
            <a:off x="3581940" y="2685674"/>
            <a:ext cx="0" cy="8660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直線矢印コネクタ 56"/>
          <p:cNvCxnSpPr>
            <a:stCxn id="30" idx="0"/>
            <a:endCxn id="9" idx="2"/>
          </p:cNvCxnSpPr>
          <p:nvPr/>
        </p:nvCxnSpPr>
        <p:spPr>
          <a:xfrm flipV="1">
            <a:off x="5535951" y="2223871"/>
            <a:ext cx="0" cy="1327848"/>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a:stCxn id="31" idx="0"/>
            <a:endCxn id="19" idx="2"/>
          </p:cNvCxnSpPr>
          <p:nvPr/>
        </p:nvCxnSpPr>
        <p:spPr>
          <a:xfrm flipH="1" flipV="1">
            <a:off x="7490520" y="1720833"/>
            <a:ext cx="1083" cy="183088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63" name="テキスト ボックス 62"/>
          <p:cNvSpPr txBox="1"/>
          <p:nvPr/>
        </p:nvSpPr>
        <p:spPr>
          <a:xfrm>
            <a:off x="698734" y="1308508"/>
            <a:ext cx="2646878" cy="461665"/>
          </a:xfrm>
          <a:prstGeom prst="rect">
            <a:avLst/>
          </a:prstGeom>
          <a:noFill/>
        </p:spPr>
        <p:txBody>
          <a:bodyPr wrap="none" rtlCol="0">
            <a:spAutoFit/>
          </a:bodyPr>
          <a:lstStyle/>
          <a:p>
            <a:r>
              <a:rPr kumimoji="1" lang="ja-JP" altLang="en-US" sz="2400" dirty="0">
                <a:solidFill>
                  <a:srgbClr val="0000FF"/>
                </a:solidFill>
                <a:latin typeface="メイリオ"/>
                <a:ea typeface="メイリオ"/>
                <a:cs typeface="メイリオ"/>
              </a:rPr>
              <a:t>製品への組み込み</a:t>
            </a:r>
          </a:p>
        </p:txBody>
      </p:sp>
      <p:pic>
        <p:nvPicPr>
          <p:cNvPr id="65" name="図 64" descr="radio-45967_640.png"/>
          <p:cNvPicPr>
            <a:picLocks noChangeAspect="1"/>
          </p:cNvPicPr>
          <p:nvPr/>
        </p:nvPicPr>
        <p:blipFill>
          <a:blip r:embed="rId3"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297630" y="1786806"/>
            <a:ext cx="673749" cy="7538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17678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4644008" y="3068960"/>
            <a:ext cx="3990492" cy="324036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en-US" altLang="ja-JP" dirty="0" err="1"/>
              <a:t>IoT</a:t>
            </a:r>
            <a:r>
              <a:rPr lang="ja-JP" altLang="en-US" dirty="0"/>
              <a:t>の階層構造</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pic>
        <p:nvPicPr>
          <p:cNvPr id="4" name="図 3" descr="design_img_f_1133791_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1640" y="620688"/>
            <a:ext cx="2304256" cy="2000442"/>
          </a:xfrm>
          <a:prstGeom prst="rect">
            <a:avLst/>
          </a:prstGeom>
          <a:ln>
            <a:noFill/>
          </a:ln>
          <a:effectLst>
            <a:outerShdw blurRad="292100" dist="139700" dir="2700000" algn="tl" rotWithShape="0">
              <a:srgbClr val="333333">
                <a:alpha val="65000"/>
              </a:srgbClr>
            </a:outerShdw>
          </a:effectLst>
        </p:spPr>
      </p:pic>
      <p:sp>
        <p:nvSpPr>
          <p:cNvPr id="5" name="テキスト ボックス 4"/>
          <p:cNvSpPr txBox="1"/>
          <p:nvPr/>
        </p:nvSpPr>
        <p:spPr>
          <a:xfrm>
            <a:off x="1929199" y="1484784"/>
            <a:ext cx="1107996" cy="369332"/>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クラウド</a:t>
            </a:r>
          </a:p>
        </p:txBody>
      </p:sp>
      <p:pic>
        <p:nvPicPr>
          <p:cNvPr id="6" name="図 5" descr="design_img_f_1133791_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08104" y="620688"/>
            <a:ext cx="2304256" cy="2000442"/>
          </a:xfrm>
          <a:prstGeom prst="rect">
            <a:avLst/>
          </a:prstGeom>
          <a:ln>
            <a:noFill/>
          </a:ln>
          <a:effectLst>
            <a:outerShdw blurRad="292100" dist="139700" dir="2700000" algn="tl" rotWithShape="0">
              <a:srgbClr val="333333">
                <a:alpha val="65000"/>
              </a:srgbClr>
            </a:outerShdw>
          </a:effectLst>
        </p:spPr>
      </p:pic>
      <p:sp>
        <p:nvSpPr>
          <p:cNvPr id="7" name="テキスト ボックス 6"/>
          <p:cNvSpPr txBox="1"/>
          <p:nvPr/>
        </p:nvSpPr>
        <p:spPr>
          <a:xfrm>
            <a:off x="6101632" y="1484784"/>
            <a:ext cx="1107996" cy="369332"/>
          </a:xfrm>
          <a:prstGeom prst="rect">
            <a:avLst/>
          </a:prstGeom>
          <a:noFill/>
        </p:spPr>
        <p:txBody>
          <a:bodyPr wrap="none" rtlCol="0">
            <a:spAutoFit/>
          </a:bodyPr>
          <a:lstStyle/>
          <a:p>
            <a:pPr algn="ctr"/>
            <a:r>
              <a:rPr kumimoji="1" lang="ja-JP" altLang="en-US" b="1">
                <a:solidFill>
                  <a:schemeClr val="bg1"/>
                </a:solidFill>
                <a:latin typeface="Meiryo" charset="-128"/>
                <a:ea typeface="Meiryo" charset="-128"/>
                <a:cs typeface="Meiryo" charset="-128"/>
              </a:rPr>
              <a:t>クラウド</a:t>
            </a:r>
            <a:endParaRPr kumimoji="1" lang="ja-JP" altLang="en-US" b="1" dirty="0">
              <a:solidFill>
                <a:schemeClr val="bg1"/>
              </a:solidFill>
              <a:latin typeface="Meiryo" charset="-128"/>
              <a:ea typeface="Meiryo" charset="-128"/>
              <a:cs typeface="Meiryo" charset="-128"/>
            </a:endParaRPr>
          </a:p>
        </p:txBody>
      </p:sp>
      <p:pic>
        <p:nvPicPr>
          <p:cNvPr id="10" name="図 9"/>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85090" y="5021114"/>
            <a:ext cx="1135959" cy="1135959"/>
          </a:xfrm>
          <a:prstGeom prst="rect">
            <a:avLst/>
          </a:prstGeom>
        </p:spPr>
      </p:pic>
      <p:pic>
        <p:nvPicPr>
          <p:cNvPr id="11" name="図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15218" y="5021116"/>
            <a:ext cx="1135959" cy="1135959"/>
          </a:xfrm>
          <a:prstGeom prst="rect">
            <a:avLst/>
          </a:prstGeom>
        </p:spPr>
      </p:pic>
      <p:pic>
        <p:nvPicPr>
          <p:cNvPr id="12" name="図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051177" y="5021115"/>
            <a:ext cx="1135959" cy="1135959"/>
          </a:xfrm>
          <a:prstGeom prst="rect">
            <a:avLst/>
          </a:prstGeom>
        </p:spPr>
      </p:pic>
      <p:pic>
        <p:nvPicPr>
          <p:cNvPr id="13" name="図 12"/>
          <p:cNvPicPr>
            <a:picLocks noChangeAspect="1"/>
          </p:cNvPicPr>
          <p:nvPr/>
        </p:nvPicPr>
        <p:blipFill>
          <a:blip r:embed="rId5">
            <a:clrChange>
              <a:clrFrom>
                <a:srgbClr val="FFFFFF"/>
              </a:clrFrom>
              <a:clrTo>
                <a:srgbClr val="FFFFFF">
                  <a:alpha val="0"/>
                </a:srgbClr>
              </a:clrTo>
            </a:clrChange>
          </a:blip>
          <a:stretch>
            <a:fillRect/>
          </a:stretch>
        </p:blipFill>
        <p:spPr>
          <a:xfrm>
            <a:off x="6187163" y="3610434"/>
            <a:ext cx="936929" cy="936929"/>
          </a:xfrm>
          <a:prstGeom prst="rect">
            <a:avLst/>
          </a:prstGeom>
        </p:spPr>
      </p:pic>
      <p:pic>
        <p:nvPicPr>
          <p:cNvPr id="14" name="図 1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37710" y="5021111"/>
            <a:ext cx="1135959" cy="1135959"/>
          </a:xfrm>
          <a:prstGeom prst="rect">
            <a:avLst/>
          </a:prstGeom>
        </p:spPr>
      </p:pic>
      <p:pic>
        <p:nvPicPr>
          <p:cNvPr id="15" name="図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87649" y="5021110"/>
            <a:ext cx="1135959" cy="1135959"/>
          </a:xfrm>
          <a:prstGeom prst="rect">
            <a:avLst/>
          </a:prstGeom>
        </p:spPr>
      </p:pic>
      <p:pic>
        <p:nvPicPr>
          <p:cNvPr id="16" name="図 1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230591" y="5021111"/>
            <a:ext cx="1135959" cy="1135959"/>
          </a:xfrm>
          <a:prstGeom prst="rect">
            <a:avLst/>
          </a:prstGeom>
        </p:spPr>
      </p:pic>
      <p:pic>
        <p:nvPicPr>
          <p:cNvPr id="17" name="図 16"/>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12547" y="2585280"/>
            <a:ext cx="686166" cy="686166"/>
          </a:xfrm>
          <a:prstGeom prst="rect">
            <a:avLst/>
          </a:prstGeom>
        </p:spPr>
      </p:pic>
      <p:cxnSp>
        <p:nvCxnSpPr>
          <p:cNvPr id="20" name="直線矢印コネクタ 19"/>
          <p:cNvCxnSpPr>
            <a:stCxn id="10" idx="0"/>
          </p:cNvCxnSpPr>
          <p:nvPr/>
        </p:nvCxnSpPr>
        <p:spPr>
          <a:xfrm flipV="1">
            <a:off x="1353070" y="2178804"/>
            <a:ext cx="931807" cy="2842310"/>
          </a:xfrm>
          <a:prstGeom prst="straightConnector1">
            <a:avLst/>
          </a:prstGeom>
          <a:ln w="2857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a:stCxn id="11" idx="0"/>
          </p:cNvCxnSpPr>
          <p:nvPr/>
        </p:nvCxnSpPr>
        <p:spPr>
          <a:xfrm flipV="1">
            <a:off x="2483198" y="2178804"/>
            <a:ext cx="21429" cy="2842312"/>
          </a:xfrm>
          <a:prstGeom prst="straightConnector1">
            <a:avLst/>
          </a:prstGeom>
          <a:ln w="2857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a:stCxn id="12" idx="0"/>
          </p:cNvCxnSpPr>
          <p:nvPr/>
        </p:nvCxnSpPr>
        <p:spPr>
          <a:xfrm flipH="1" flipV="1">
            <a:off x="2687349" y="2196635"/>
            <a:ext cx="931808" cy="2824480"/>
          </a:xfrm>
          <a:prstGeom prst="straightConnector1">
            <a:avLst/>
          </a:prstGeom>
          <a:ln w="28575">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flipV="1">
            <a:off x="6655627" y="2124323"/>
            <a:ext cx="0" cy="593889"/>
          </a:xfrm>
          <a:prstGeom prst="straightConnector1">
            <a:avLst/>
          </a:prstGeom>
          <a:ln w="57150">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stCxn id="13" idx="0"/>
          </p:cNvCxnSpPr>
          <p:nvPr/>
        </p:nvCxnSpPr>
        <p:spPr>
          <a:xfrm flipH="1" flipV="1">
            <a:off x="6655627" y="3128180"/>
            <a:ext cx="1" cy="482254"/>
          </a:xfrm>
          <a:prstGeom prst="straightConnector1">
            <a:avLst/>
          </a:prstGeom>
          <a:ln w="57150">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a:stCxn id="14" idx="0"/>
            <a:endCxn id="13" idx="2"/>
          </p:cNvCxnSpPr>
          <p:nvPr/>
        </p:nvCxnSpPr>
        <p:spPr>
          <a:xfrm flipV="1">
            <a:off x="5505690" y="4547363"/>
            <a:ext cx="1149938" cy="473748"/>
          </a:xfrm>
          <a:prstGeom prst="straightConnector1">
            <a:avLst/>
          </a:prstGeom>
          <a:ln w="28575">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9" name="直線矢印コネクタ 38"/>
          <p:cNvCxnSpPr>
            <a:stCxn id="15" idx="0"/>
            <a:endCxn id="13" idx="2"/>
          </p:cNvCxnSpPr>
          <p:nvPr/>
        </p:nvCxnSpPr>
        <p:spPr>
          <a:xfrm flipH="1" flipV="1">
            <a:off x="6655628" y="4547363"/>
            <a:ext cx="1" cy="473747"/>
          </a:xfrm>
          <a:prstGeom prst="straightConnector1">
            <a:avLst/>
          </a:prstGeom>
          <a:ln w="28575">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3" name="直線矢印コネクタ 42"/>
          <p:cNvCxnSpPr>
            <a:stCxn id="16" idx="0"/>
            <a:endCxn id="13" idx="2"/>
          </p:cNvCxnSpPr>
          <p:nvPr/>
        </p:nvCxnSpPr>
        <p:spPr>
          <a:xfrm flipH="1" flipV="1">
            <a:off x="6655628" y="4547363"/>
            <a:ext cx="1142943" cy="473748"/>
          </a:xfrm>
          <a:prstGeom prst="straightConnector1">
            <a:avLst/>
          </a:prstGeom>
          <a:ln w="28575">
            <a:solidFill>
              <a:schemeClr val="accent3">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47" name="テキスト ボックス 46"/>
          <p:cNvSpPr txBox="1"/>
          <p:nvPr/>
        </p:nvSpPr>
        <p:spPr>
          <a:xfrm>
            <a:off x="7124092" y="3610433"/>
            <a:ext cx="1261884" cy="415498"/>
          </a:xfrm>
          <a:prstGeom prst="rect">
            <a:avLst/>
          </a:prstGeom>
          <a:noFill/>
        </p:spPr>
        <p:txBody>
          <a:bodyPr wrap="none" rtlCol="0">
            <a:spAutoFit/>
          </a:bodyPr>
          <a:lstStyle/>
          <a:p>
            <a:r>
              <a:rPr kumimoji="1" lang="ja-JP" altLang="en-US" sz="1050" dirty="0">
                <a:latin typeface="Meiryo" charset="-128"/>
                <a:ea typeface="Meiryo" charset="-128"/>
                <a:cs typeface="Meiryo" charset="-128"/>
              </a:rPr>
              <a:t>エッジ・サーバー</a:t>
            </a:r>
            <a:endParaRPr kumimoji="1"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フォグ・サーバー</a:t>
            </a:r>
            <a:endParaRPr kumimoji="1" lang="ja-JP" altLang="en-US" sz="1050" dirty="0">
              <a:latin typeface="Meiryo" charset="-128"/>
              <a:ea typeface="Meiryo" charset="-128"/>
              <a:cs typeface="Meiryo" charset="-128"/>
            </a:endParaRPr>
          </a:p>
        </p:txBody>
      </p:sp>
      <p:sp>
        <p:nvSpPr>
          <p:cNvPr id="48" name="テキスト ボックス 47"/>
          <p:cNvSpPr txBox="1"/>
          <p:nvPr/>
        </p:nvSpPr>
        <p:spPr>
          <a:xfrm>
            <a:off x="7023213" y="2803017"/>
            <a:ext cx="992579" cy="253916"/>
          </a:xfrm>
          <a:prstGeom prst="rect">
            <a:avLst/>
          </a:prstGeom>
          <a:noFill/>
        </p:spPr>
        <p:txBody>
          <a:bodyPr wrap="none" rtlCol="0">
            <a:spAutoFit/>
          </a:bodyPr>
          <a:lstStyle/>
          <a:p>
            <a:r>
              <a:rPr kumimoji="1" lang="ja-JP" altLang="en-US" sz="1050">
                <a:latin typeface="Meiryo" charset="-128"/>
                <a:ea typeface="Meiryo" charset="-128"/>
                <a:cs typeface="Meiryo" charset="-128"/>
              </a:rPr>
              <a:t>ゲートウェイ</a:t>
            </a:r>
            <a:endParaRPr kumimoji="1" lang="ja-JP" altLang="en-US" sz="1050" dirty="0">
              <a:latin typeface="Meiryo" charset="-128"/>
              <a:ea typeface="Meiryo" charset="-128"/>
              <a:cs typeface="Meiryo" charset="-128"/>
            </a:endParaRPr>
          </a:p>
        </p:txBody>
      </p:sp>
      <p:sp>
        <p:nvSpPr>
          <p:cNvPr id="49" name="テキスト ボックス 48"/>
          <p:cNvSpPr txBox="1"/>
          <p:nvPr/>
        </p:nvSpPr>
        <p:spPr>
          <a:xfrm>
            <a:off x="6128881" y="6055404"/>
            <a:ext cx="1053495" cy="253916"/>
          </a:xfrm>
          <a:prstGeom prst="rect">
            <a:avLst/>
          </a:prstGeom>
          <a:noFill/>
        </p:spPr>
        <p:txBody>
          <a:bodyPr wrap="none" rtlCol="0">
            <a:spAutoFit/>
          </a:bodyPr>
          <a:lstStyle/>
          <a:p>
            <a:pPr algn="ctr"/>
            <a:r>
              <a:rPr kumimoji="1" lang="ja-JP" altLang="en-US" sz="1050" dirty="0">
                <a:latin typeface="Meiryo" charset="-128"/>
                <a:ea typeface="Meiryo" charset="-128"/>
                <a:cs typeface="Meiryo" charset="-128"/>
              </a:rPr>
              <a:t>センサー</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モノ</a:t>
            </a:r>
            <a:endParaRPr kumimoji="1" lang="ja-JP" altLang="en-US" sz="1050" dirty="0">
              <a:latin typeface="Meiryo" charset="-128"/>
              <a:ea typeface="Meiryo" charset="-128"/>
              <a:cs typeface="Meiryo" charset="-128"/>
            </a:endParaRPr>
          </a:p>
        </p:txBody>
      </p:sp>
      <p:sp>
        <p:nvSpPr>
          <p:cNvPr id="50" name="テキスト ボックス 49"/>
          <p:cNvSpPr txBox="1"/>
          <p:nvPr/>
        </p:nvSpPr>
        <p:spPr>
          <a:xfrm>
            <a:off x="1967165" y="6055404"/>
            <a:ext cx="1053495" cy="253916"/>
          </a:xfrm>
          <a:prstGeom prst="rect">
            <a:avLst/>
          </a:prstGeom>
          <a:noFill/>
        </p:spPr>
        <p:txBody>
          <a:bodyPr wrap="none" rtlCol="0">
            <a:spAutoFit/>
          </a:bodyPr>
          <a:lstStyle/>
          <a:p>
            <a:pPr algn="ctr"/>
            <a:r>
              <a:rPr kumimoji="1" lang="ja-JP" altLang="en-US" sz="1050" dirty="0">
                <a:latin typeface="Meiryo" charset="-128"/>
                <a:ea typeface="Meiryo" charset="-128"/>
                <a:cs typeface="Meiryo" charset="-128"/>
              </a:rPr>
              <a:t>センサー</a:t>
            </a:r>
            <a:r>
              <a:rPr kumimoji="1" lang="en-US" altLang="ja-JP" sz="1050" dirty="0">
                <a:latin typeface="Meiryo" charset="-128"/>
                <a:ea typeface="Meiryo" charset="-128"/>
                <a:cs typeface="Meiryo" charset="-128"/>
              </a:rPr>
              <a:t>/</a:t>
            </a:r>
            <a:r>
              <a:rPr kumimoji="1" lang="ja-JP" altLang="en-US" sz="1050" dirty="0">
                <a:latin typeface="Meiryo" charset="-128"/>
                <a:ea typeface="Meiryo" charset="-128"/>
                <a:cs typeface="Meiryo" charset="-128"/>
              </a:rPr>
              <a:t>モノ</a:t>
            </a:r>
          </a:p>
        </p:txBody>
      </p:sp>
      <p:sp>
        <p:nvSpPr>
          <p:cNvPr id="51" name="四角形吹き出し 50"/>
          <p:cNvSpPr/>
          <p:nvPr/>
        </p:nvSpPr>
        <p:spPr>
          <a:xfrm>
            <a:off x="4717153" y="2160947"/>
            <a:ext cx="1249453" cy="381750"/>
          </a:xfrm>
          <a:prstGeom prst="wedgeRectCallout">
            <a:avLst>
              <a:gd name="adj1" fmla="val 75801"/>
              <a:gd name="adj2" fmla="val 35886"/>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通信料の削減</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最低限のデータを送受信</a:t>
            </a:r>
            <a:endParaRPr kumimoji="1" lang="ja-JP" altLang="en-US" sz="600" dirty="0">
              <a:solidFill>
                <a:srgbClr val="FFFFFF"/>
              </a:solidFill>
              <a:latin typeface="Meiryo" charset="-128"/>
              <a:ea typeface="Meiryo" charset="-128"/>
              <a:cs typeface="Meiryo" charset="-128"/>
            </a:endParaRPr>
          </a:p>
        </p:txBody>
      </p:sp>
      <p:sp>
        <p:nvSpPr>
          <p:cNvPr id="52" name="四角形吹き出し 51"/>
          <p:cNvSpPr/>
          <p:nvPr/>
        </p:nvSpPr>
        <p:spPr>
          <a:xfrm>
            <a:off x="4716016" y="3429000"/>
            <a:ext cx="1250443" cy="381750"/>
          </a:xfrm>
          <a:prstGeom prst="wedgeRectCallout">
            <a:avLst>
              <a:gd name="adj1" fmla="val 73168"/>
              <a:gd name="adj2" fmla="val 31791"/>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セキュリティ確保</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機密データをローカルに保持</a:t>
            </a:r>
            <a:endParaRPr kumimoji="1" lang="ja-JP" altLang="en-US" sz="600" dirty="0">
              <a:solidFill>
                <a:srgbClr val="FFFFFF"/>
              </a:solidFill>
              <a:latin typeface="Meiryo" charset="-128"/>
              <a:ea typeface="Meiryo" charset="-128"/>
              <a:cs typeface="Meiryo" charset="-128"/>
            </a:endParaRPr>
          </a:p>
        </p:txBody>
      </p:sp>
      <p:sp>
        <p:nvSpPr>
          <p:cNvPr id="53" name="四角形吹き出し 52"/>
          <p:cNvSpPr/>
          <p:nvPr/>
        </p:nvSpPr>
        <p:spPr>
          <a:xfrm>
            <a:off x="4716016" y="4348259"/>
            <a:ext cx="1250443" cy="381750"/>
          </a:xfrm>
          <a:prstGeom prst="wedgeRectCallout">
            <a:avLst>
              <a:gd name="adj1" fmla="val 71839"/>
              <a:gd name="adj2" fmla="val 33839"/>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低遅延</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機器をリアルタイム制御</a:t>
            </a:r>
            <a:endParaRPr kumimoji="1" lang="ja-JP" altLang="en-US" sz="600" dirty="0">
              <a:solidFill>
                <a:srgbClr val="FFFFFF"/>
              </a:solidFill>
              <a:latin typeface="Meiryo" charset="-128"/>
              <a:ea typeface="Meiryo" charset="-128"/>
              <a:cs typeface="Meiryo" charset="-128"/>
            </a:endParaRPr>
          </a:p>
        </p:txBody>
      </p:sp>
      <p:sp>
        <p:nvSpPr>
          <p:cNvPr id="54" name="テキスト ボックス 53"/>
          <p:cNvSpPr txBox="1"/>
          <p:nvPr/>
        </p:nvSpPr>
        <p:spPr>
          <a:xfrm>
            <a:off x="7248581" y="3122620"/>
            <a:ext cx="1261884" cy="276999"/>
          </a:xfrm>
          <a:prstGeom prst="rect">
            <a:avLst/>
          </a:prstGeom>
          <a:noFill/>
        </p:spPr>
        <p:txBody>
          <a:bodyPr wrap="none" rtlCol="0">
            <a:spAutoFit/>
          </a:bodyPr>
          <a:lstStyle/>
          <a:p>
            <a:r>
              <a:rPr kumimoji="1" lang="ja-JP" altLang="en-US" sz="1200" b="1" dirty="0">
                <a:solidFill>
                  <a:schemeClr val="accent6">
                    <a:lumMod val="75000"/>
                  </a:schemeClr>
                </a:solidFill>
                <a:latin typeface="Meiryo" charset="-128"/>
                <a:ea typeface="Meiryo" charset="-128"/>
                <a:cs typeface="Meiryo" charset="-128"/>
              </a:rPr>
              <a:t>拠点内／</a:t>
            </a:r>
            <a:r>
              <a:rPr kumimoji="1" lang="ja-JP" altLang="en-US" sz="1200" b="1">
                <a:solidFill>
                  <a:schemeClr val="accent6">
                    <a:lumMod val="75000"/>
                  </a:schemeClr>
                </a:solidFill>
                <a:latin typeface="Meiryo" charset="-128"/>
                <a:ea typeface="Meiryo" charset="-128"/>
                <a:cs typeface="Meiryo" charset="-128"/>
              </a:rPr>
              <a:t>地域内</a:t>
            </a:r>
            <a:endParaRPr kumimoji="1" lang="ja-JP" altLang="en-US" sz="1200" b="1" dirty="0">
              <a:solidFill>
                <a:schemeClr val="accent6">
                  <a:lumMod val="75000"/>
                </a:schemeClr>
              </a:solidFill>
              <a:latin typeface="Meiryo" charset="-128"/>
              <a:ea typeface="Meiryo" charset="-128"/>
              <a:cs typeface="Meiryo" charset="-128"/>
            </a:endParaRPr>
          </a:p>
        </p:txBody>
      </p:sp>
      <p:sp>
        <p:nvSpPr>
          <p:cNvPr id="55" name="テキスト ボックス 54"/>
          <p:cNvSpPr txBox="1"/>
          <p:nvPr/>
        </p:nvSpPr>
        <p:spPr>
          <a:xfrm>
            <a:off x="6655627" y="2297898"/>
            <a:ext cx="723275" cy="253916"/>
          </a:xfrm>
          <a:prstGeom prst="rect">
            <a:avLst/>
          </a:prstGeom>
          <a:noFill/>
        </p:spPr>
        <p:txBody>
          <a:bodyPr wrap="none" rtlCol="0">
            <a:spAutoFit/>
          </a:bodyPr>
          <a:lstStyle/>
          <a:p>
            <a:r>
              <a:rPr kumimoji="1" lang="ja-JP" altLang="en-US" sz="1050">
                <a:solidFill>
                  <a:srgbClr val="0432FF"/>
                </a:solidFill>
                <a:latin typeface="Meiryo" charset="-128"/>
                <a:ea typeface="Meiryo" charset="-128"/>
                <a:cs typeface="Meiryo" charset="-128"/>
              </a:rPr>
              <a:t>遠隔通信</a:t>
            </a:r>
            <a:endParaRPr kumimoji="1" lang="ja-JP" altLang="en-US" sz="1050" dirty="0">
              <a:solidFill>
                <a:srgbClr val="0432FF"/>
              </a:solidFill>
              <a:latin typeface="Meiryo" charset="-128"/>
              <a:ea typeface="Meiryo" charset="-128"/>
              <a:cs typeface="Meiryo" charset="-128"/>
            </a:endParaRPr>
          </a:p>
        </p:txBody>
      </p:sp>
      <p:sp>
        <p:nvSpPr>
          <p:cNvPr id="56" name="テキスト ボックス 55"/>
          <p:cNvSpPr txBox="1"/>
          <p:nvPr/>
        </p:nvSpPr>
        <p:spPr>
          <a:xfrm>
            <a:off x="1397978" y="2294309"/>
            <a:ext cx="723275" cy="253916"/>
          </a:xfrm>
          <a:prstGeom prst="rect">
            <a:avLst/>
          </a:prstGeom>
          <a:noFill/>
        </p:spPr>
        <p:txBody>
          <a:bodyPr wrap="none" rtlCol="0">
            <a:spAutoFit/>
          </a:bodyPr>
          <a:lstStyle/>
          <a:p>
            <a:r>
              <a:rPr kumimoji="1" lang="ja-JP" altLang="en-US" sz="1050">
                <a:solidFill>
                  <a:srgbClr val="0432FF"/>
                </a:solidFill>
                <a:latin typeface="Meiryo" charset="-128"/>
                <a:ea typeface="Meiryo" charset="-128"/>
                <a:cs typeface="Meiryo" charset="-128"/>
              </a:rPr>
              <a:t>遠隔通信</a:t>
            </a:r>
            <a:endParaRPr kumimoji="1" lang="ja-JP" altLang="en-US" sz="1050" dirty="0">
              <a:solidFill>
                <a:srgbClr val="0432FF"/>
              </a:solidFill>
              <a:latin typeface="Meiryo" charset="-128"/>
              <a:ea typeface="Meiryo" charset="-128"/>
              <a:cs typeface="Meiryo" charset="-128"/>
            </a:endParaRPr>
          </a:p>
        </p:txBody>
      </p:sp>
      <p:sp>
        <p:nvSpPr>
          <p:cNvPr id="57" name="テキスト ボックス 56"/>
          <p:cNvSpPr txBox="1"/>
          <p:nvPr/>
        </p:nvSpPr>
        <p:spPr>
          <a:xfrm>
            <a:off x="7868242" y="1479799"/>
            <a:ext cx="825867" cy="400110"/>
          </a:xfrm>
          <a:prstGeom prst="rect">
            <a:avLst/>
          </a:prstGeom>
          <a:noFill/>
        </p:spPr>
        <p:txBody>
          <a:bodyPr wrap="none" rtlCol="0">
            <a:spAutoFit/>
          </a:bodyPr>
          <a:lstStyle/>
          <a:p>
            <a:r>
              <a:rPr kumimoji="1" lang="ja-JP" altLang="en-US" sz="1000" b="1" dirty="0">
                <a:solidFill>
                  <a:srgbClr val="0432FF"/>
                </a:solidFill>
                <a:latin typeface="メイリオ"/>
                <a:ea typeface="メイリオ"/>
                <a:cs typeface="メイリオ"/>
              </a:rPr>
              <a:t>データ活用</a:t>
            </a:r>
            <a:endParaRPr kumimoji="1" lang="en-US" altLang="ja-JP" sz="1000" b="1" dirty="0">
              <a:solidFill>
                <a:srgbClr val="0432FF"/>
              </a:solidFill>
              <a:latin typeface="メイリオ"/>
              <a:ea typeface="メイリオ"/>
              <a:cs typeface="メイリオ"/>
            </a:endParaRPr>
          </a:p>
          <a:p>
            <a:r>
              <a:rPr kumimoji="1" lang="ja-JP" altLang="en-US" sz="1000" b="1" dirty="0">
                <a:solidFill>
                  <a:srgbClr val="0432FF"/>
                </a:solidFill>
                <a:latin typeface="メイリオ"/>
                <a:ea typeface="メイリオ"/>
                <a:cs typeface="メイリオ"/>
              </a:rPr>
              <a:t>と</a:t>
            </a:r>
            <a:r>
              <a:rPr lang="ja-JP" altLang="en-US" sz="1000" b="1" dirty="0">
                <a:solidFill>
                  <a:srgbClr val="0432FF"/>
                </a:solidFill>
                <a:latin typeface="メイリオ"/>
                <a:ea typeface="メイリオ"/>
                <a:cs typeface="メイリオ"/>
              </a:rPr>
              <a:t>機能</a:t>
            </a:r>
            <a:r>
              <a:rPr kumimoji="1" lang="ja-JP" altLang="en-US" sz="1000" b="1" dirty="0">
                <a:solidFill>
                  <a:srgbClr val="0432FF"/>
                </a:solidFill>
                <a:latin typeface="メイリオ"/>
                <a:ea typeface="メイリオ"/>
                <a:cs typeface="メイリオ"/>
              </a:rPr>
              <a:t>連携</a:t>
            </a:r>
          </a:p>
        </p:txBody>
      </p:sp>
      <p:sp>
        <p:nvSpPr>
          <p:cNvPr id="58" name="テキスト ボックス 57"/>
          <p:cNvSpPr txBox="1"/>
          <p:nvPr/>
        </p:nvSpPr>
        <p:spPr>
          <a:xfrm>
            <a:off x="7094996" y="4068412"/>
            <a:ext cx="825867" cy="400110"/>
          </a:xfrm>
          <a:prstGeom prst="rect">
            <a:avLst/>
          </a:prstGeom>
          <a:noFill/>
        </p:spPr>
        <p:txBody>
          <a:bodyPr wrap="none" rtlCol="0">
            <a:spAutoFit/>
          </a:bodyPr>
          <a:lstStyle/>
          <a:p>
            <a:r>
              <a:rPr lang="ja-JP" altLang="en-US" sz="1000" b="1" dirty="0">
                <a:solidFill>
                  <a:schemeClr val="accent3">
                    <a:lumMod val="50000"/>
                  </a:schemeClr>
                </a:solidFill>
                <a:latin typeface="メイリオ"/>
                <a:ea typeface="メイリオ"/>
                <a:cs typeface="メイリオ"/>
              </a:rPr>
              <a:t>データ集約</a:t>
            </a:r>
            <a:endParaRPr lang="en-US" altLang="ja-JP" sz="1000" b="1" dirty="0">
              <a:solidFill>
                <a:schemeClr val="accent3">
                  <a:lumMod val="50000"/>
                </a:schemeClr>
              </a:solidFill>
              <a:latin typeface="メイリオ"/>
              <a:ea typeface="メイリオ"/>
              <a:cs typeface="メイリオ"/>
            </a:endParaRPr>
          </a:p>
          <a:p>
            <a:r>
              <a:rPr lang="ja-JP" altLang="en-US" sz="1000" b="1" dirty="0">
                <a:solidFill>
                  <a:schemeClr val="accent3">
                    <a:lumMod val="50000"/>
                  </a:schemeClr>
                </a:solidFill>
                <a:latin typeface="メイリオ"/>
                <a:ea typeface="メイリオ"/>
                <a:cs typeface="メイリオ"/>
              </a:rPr>
              <a:t>と高速応答</a:t>
            </a:r>
            <a:endParaRPr kumimoji="1" lang="ja-JP" altLang="en-US" sz="1000" b="1" dirty="0">
              <a:solidFill>
                <a:schemeClr val="accent3">
                  <a:lumMod val="50000"/>
                </a:schemeClr>
              </a:solidFill>
              <a:latin typeface="メイリオ"/>
              <a:ea typeface="メイリオ"/>
              <a:cs typeface="メイリオ"/>
            </a:endParaRPr>
          </a:p>
        </p:txBody>
      </p:sp>
      <p:sp>
        <p:nvSpPr>
          <p:cNvPr id="59" name="テキスト ボックス 58"/>
          <p:cNvSpPr txBox="1"/>
          <p:nvPr/>
        </p:nvSpPr>
        <p:spPr>
          <a:xfrm>
            <a:off x="5762357" y="4855742"/>
            <a:ext cx="825867" cy="400110"/>
          </a:xfrm>
          <a:prstGeom prst="rect">
            <a:avLst/>
          </a:prstGeom>
          <a:noFill/>
        </p:spPr>
        <p:txBody>
          <a:bodyPr wrap="none" rtlCol="0">
            <a:spAutoFit/>
          </a:bodyPr>
          <a:lstStyle/>
          <a:p>
            <a:r>
              <a:rPr lang="ja-JP" altLang="en-US" sz="1000" b="1" dirty="0">
                <a:solidFill>
                  <a:schemeClr val="accent3">
                    <a:lumMod val="50000"/>
                  </a:schemeClr>
                </a:solidFill>
                <a:latin typeface="メイリオ"/>
                <a:ea typeface="メイリオ"/>
                <a:cs typeface="メイリオ"/>
              </a:rPr>
              <a:t>データ収集</a:t>
            </a:r>
            <a:endParaRPr lang="en-US" altLang="ja-JP" sz="1000" b="1" dirty="0">
              <a:solidFill>
                <a:schemeClr val="accent3">
                  <a:lumMod val="50000"/>
                </a:schemeClr>
              </a:solidFill>
              <a:latin typeface="メイリオ"/>
              <a:ea typeface="メイリオ"/>
              <a:cs typeface="メイリオ"/>
            </a:endParaRPr>
          </a:p>
          <a:p>
            <a:r>
              <a:rPr lang="ja-JP" altLang="en-US" sz="1000" b="1" dirty="0">
                <a:solidFill>
                  <a:schemeClr val="accent3">
                    <a:lumMod val="50000"/>
                  </a:schemeClr>
                </a:solidFill>
                <a:latin typeface="メイリオ"/>
                <a:ea typeface="メイリオ"/>
                <a:cs typeface="メイリオ"/>
              </a:rPr>
              <a:t>と遠隔送信</a:t>
            </a:r>
            <a:endParaRPr kumimoji="1" lang="ja-JP" altLang="en-US" sz="1000" b="1" dirty="0">
              <a:solidFill>
                <a:schemeClr val="accent3">
                  <a:lumMod val="50000"/>
                </a:schemeClr>
              </a:solidFill>
              <a:latin typeface="メイリオ"/>
              <a:ea typeface="メイリオ"/>
              <a:cs typeface="メイリオ"/>
            </a:endParaRPr>
          </a:p>
        </p:txBody>
      </p:sp>
      <p:sp>
        <p:nvSpPr>
          <p:cNvPr id="60" name="テキスト ボックス 59"/>
          <p:cNvSpPr txBox="1"/>
          <p:nvPr/>
        </p:nvSpPr>
        <p:spPr>
          <a:xfrm>
            <a:off x="6732240" y="4853229"/>
            <a:ext cx="825867" cy="400110"/>
          </a:xfrm>
          <a:prstGeom prst="rect">
            <a:avLst/>
          </a:prstGeom>
          <a:noFill/>
        </p:spPr>
        <p:txBody>
          <a:bodyPr wrap="none" rtlCol="0">
            <a:spAutoFit/>
          </a:bodyPr>
          <a:lstStyle/>
          <a:p>
            <a:r>
              <a:rPr lang="ja-JP" altLang="en-US" sz="1000" b="1" dirty="0">
                <a:solidFill>
                  <a:schemeClr val="accent3">
                    <a:lumMod val="50000"/>
                  </a:schemeClr>
                </a:solidFill>
                <a:latin typeface="メイリオ"/>
                <a:ea typeface="メイリオ"/>
                <a:cs typeface="メイリオ"/>
              </a:rPr>
              <a:t>データ受信</a:t>
            </a:r>
            <a:endParaRPr lang="en-US" altLang="ja-JP" sz="1000" b="1" dirty="0">
              <a:solidFill>
                <a:schemeClr val="accent3">
                  <a:lumMod val="50000"/>
                </a:schemeClr>
              </a:solidFill>
              <a:latin typeface="メイリオ"/>
              <a:ea typeface="メイリオ"/>
              <a:cs typeface="メイリオ"/>
            </a:endParaRPr>
          </a:p>
          <a:p>
            <a:r>
              <a:rPr lang="ja-JP" altLang="en-US" sz="1000" b="1" dirty="0">
                <a:solidFill>
                  <a:schemeClr val="accent3">
                    <a:lumMod val="50000"/>
                  </a:schemeClr>
                </a:solidFill>
                <a:latin typeface="メイリオ"/>
                <a:ea typeface="メイリオ"/>
                <a:cs typeface="メイリオ"/>
              </a:rPr>
              <a:t>と遠隔制御</a:t>
            </a:r>
            <a:endParaRPr kumimoji="1" lang="ja-JP" altLang="en-US" sz="1000" b="1" dirty="0">
              <a:solidFill>
                <a:schemeClr val="accent3">
                  <a:lumMod val="50000"/>
                </a:schemeClr>
              </a:solidFill>
              <a:latin typeface="メイリオ"/>
              <a:ea typeface="メイリオ"/>
              <a:cs typeface="メイリオ"/>
            </a:endParaRPr>
          </a:p>
        </p:txBody>
      </p:sp>
      <p:sp>
        <p:nvSpPr>
          <p:cNvPr id="63" name="四角形吹き出し 62"/>
          <p:cNvSpPr/>
          <p:nvPr/>
        </p:nvSpPr>
        <p:spPr>
          <a:xfrm>
            <a:off x="3170575" y="2160947"/>
            <a:ext cx="1249453" cy="381750"/>
          </a:xfrm>
          <a:prstGeom prst="wedgeRectCallout">
            <a:avLst>
              <a:gd name="adj1" fmla="val -76197"/>
              <a:gd name="adj2" fmla="val 35886"/>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通信料の増大</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全データを送受信</a:t>
            </a:r>
            <a:endParaRPr kumimoji="1" lang="ja-JP" altLang="en-US" sz="600" dirty="0">
              <a:solidFill>
                <a:srgbClr val="FFFFFF"/>
              </a:solidFill>
              <a:latin typeface="Meiryo" charset="-128"/>
              <a:ea typeface="Meiryo" charset="-128"/>
              <a:cs typeface="Meiryo" charset="-128"/>
            </a:endParaRPr>
          </a:p>
        </p:txBody>
      </p:sp>
      <p:sp>
        <p:nvSpPr>
          <p:cNvPr id="64" name="四角形吹き出し 63"/>
          <p:cNvSpPr/>
          <p:nvPr/>
        </p:nvSpPr>
        <p:spPr>
          <a:xfrm>
            <a:off x="3169438" y="3432853"/>
            <a:ext cx="1250443" cy="381750"/>
          </a:xfrm>
          <a:prstGeom prst="wedgeRectCallout">
            <a:avLst>
              <a:gd name="adj1" fmla="val -73084"/>
              <a:gd name="adj2" fmla="val 39980"/>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セキュリティ困難</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機密データを送受信</a:t>
            </a:r>
            <a:endParaRPr kumimoji="1" lang="ja-JP" altLang="en-US" sz="600" dirty="0">
              <a:solidFill>
                <a:srgbClr val="FFFFFF"/>
              </a:solidFill>
              <a:latin typeface="Meiryo" charset="-128"/>
              <a:ea typeface="Meiryo" charset="-128"/>
              <a:cs typeface="Meiryo" charset="-128"/>
            </a:endParaRPr>
          </a:p>
        </p:txBody>
      </p:sp>
      <p:sp>
        <p:nvSpPr>
          <p:cNvPr id="65" name="四角形吹き出し 64"/>
          <p:cNvSpPr/>
          <p:nvPr/>
        </p:nvSpPr>
        <p:spPr>
          <a:xfrm>
            <a:off x="3169438" y="4348259"/>
            <a:ext cx="1250443" cy="381750"/>
          </a:xfrm>
          <a:prstGeom prst="wedgeRectCallout">
            <a:avLst>
              <a:gd name="adj1" fmla="val -70663"/>
              <a:gd name="adj2" fmla="val 37934"/>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b="1" dirty="0">
                <a:solidFill>
                  <a:srgbClr val="FFFFFF"/>
                </a:solidFill>
                <a:latin typeface="Meiryo" charset="-128"/>
                <a:ea typeface="Meiryo" charset="-128"/>
                <a:cs typeface="Meiryo" charset="-128"/>
              </a:rPr>
              <a:t>高遅延</a:t>
            </a:r>
            <a:endParaRPr kumimoji="1" lang="en-US" altLang="ja-JP" sz="1050" b="1"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機器を遠隔制御</a:t>
            </a:r>
            <a:endParaRPr kumimoji="1" lang="ja-JP" altLang="en-US" sz="600" dirty="0">
              <a:solidFill>
                <a:srgbClr val="FFFFFF"/>
              </a:solidFill>
              <a:latin typeface="Meiryo" charset="-128"/>
              <a:ea typeface="Meiryo" charset="-128"/>
              <a:cs typeface="Meiryo" charset="-128"/>
            </a:endParaRPr>
          </a:p>
        </p:txBody>
      </p:sp>
      <p:sp>
        <p:nvSpPr>
          <p:cNvPr id="42" name="四角形吹き出し 41"/>
          <p:cNvSpPr/>
          <p:nvPr/>
        </p:nvSpPr>
        <p:spPr>
          <a:xfrm>
            <a:off x="4711397" y="2611349"/>
            <a:ext cx="1250443" cy="381750"/>
          </a:xfrm>
          <a:prstGeom prst="wedgeRectCallout">
            <a:avLst>
              <a:gd name="adj1" fmla="val 75418"/>
              <a:gd name="adj2" fmla="val -41910"/>
            </a:avLst>
          </a:prstGeom>
          <a:solidFill>
            <a:srgbClr val="0070C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a:solidFill>
                  <a:srgbClr val="FFFFFF"/>
                </a:solidFill>
                <a:latin typeface="Meiryo" charset="-128"/>
                <a:ea typeface="Meiryo" charset="-128"/>
                <a:cs typeface="Meiryo" charset="-128"/>
              </a:rPr>
              <a:t>ネットワーク負荷低減</a:t>
            </a:r>
            <a:endParaRPr lang="en-US" altLang="ja-JP" sz="600" dirty="0">
              <a:solidFill>
                <a:srgbClr val="FFFFFF"/>
              </a:solidFill>
              <a:latin typeface="Meiryo" charset="-128"/>
              <a:ea typeface="Meiryo" charset="-128"/>
              <a:cs typeface="Meiryo" charset="-128"/>
            </a:endParaRPr>
          </a:p>
          <a:p>
            <a:pPr algn="ctr"/>
            <a:r>
              <a:rPr kumimoji="1" lang="ja-JP" altLang="en-US" sz="600" dirty="0">
                <a:solidFill>
                  <a:srgbClr val="FFFFFF"/>
                </a:solidFill>
                <a:latin typeface="Meiryo" charset="-128"/>
                <a:ea typeface="Meiryo" charset="-128"/>
                <a:cs typeface="Meiryo" charset="-128"/>
              </a:rPr>
              <a:t>スループット安定</a:t>
            </a:r>
          </a:p>
        </p:txBody>
      </p:sp>
      <p:sp>
        <p:nvSpPr>
          <p:cNvPr id="44" name="四角形吹き出し 43"/>
          <p:cNvSpPr/>
          <p:nvPr/>
        </p:nvSpPr>
        <p:spPr>
          <a:xfrm>
            <a:off x="3164819" y="2615202"/>
            <a:ext cx="1250443" cy="381750"/>
          </a:xfrm>
          <a:prstGeom prst="wedgeRectCallout">
            <a:avLst>
              <a:gd name="adj1" fmla="val -75334"/>
              <a:gd name="adj2" fmla="val -44776"/>
            </a:avLst>
          </a:prstGeom>
          <a:solidFill>
            <a:srgbClr val="FF0000">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b="1" dirty="0">
                <a:solidFill>
                  <a:srgbClr val="FFFFFF"/>
                </a:solidFill>
                <a:latin typeface="Meiryo" charset="-128"/>
                <a:ea typeface="Meiryo" charset="-128"/>
                <a:cs typeface="Meiryo" charset="-128"/>
              </a:rPr>
              <a:t>ネットワーク負荷増大</a:t>
            </a:r>
            <a:r>
              <a:rPr lang="ja-JP" altLang="en-US" sz="600" dirty="0">
                <a:solidFill>
                  <a:srgbClr val="FFFFFF"/>
                </a:solidFill>
                <a:latin typeface="Meiryo" charset="-128"/>
                <a:ea typeface="Meiryo" charset="-128"/>
                <a:cs typeface="Meiryo" charset="-128"/>
              </a:rPr>
              <a:t>スループット低下</a:t>
            </a:r>
            <a:endParaRPr kumimoji="1" lang="ja-JP" altLang="en-US" sz="6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782258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右矢印 34">
            <a:extLst>
              <a:ext uri="{FF2B5EF4-FFF2-40B4-BE49-F238E27FC236}">
                <a16:creationId xmlns:a16="http://schemas.microsoft.com/office/drawing/2014/main" id="{66C34C46-E698-D54C-B3AC-13DC07A211C0}"/>
              </a:ext>
            </a:extLst>
          </p:cNvPr>
          <p:cNvSpPr/>
          <p:nvPr/>
        </p:nvSpPr>
        <p:spPr>
          <a:xfrm>
            <a:off x="426369" y="5612568"/>
            <a:ext cx="8291264" cy="982025"/>
          </a:xfrm>
          <a:prstGeom prst="rightArrow">
            <a:avLst>
              <a:gd name="adj1" fmla="val 77143"/>
              <a:gd name="adj2" fmla="val 50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33963B46-9922-4C47-899E-E34F7A2B109E}"/>
              </a:ext>
            </a:extLst>
          </p:cNvPr>
          <p:cNvSpPr/>
          <p:nvPr/>
        </p:nvSpPr>
        <p:spPr>
          <a:xfrm>
            <a:off x="426368" y="4504394"/>
            <a:ext cx="8291264" cy="1066455"/>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D559817D-A780-0F4E-964E-D6BD551AB16A}"/>
              </a:ext>
            </a:extLst>
          </p:cNvPr>
          <p:cNvSpPr/>
          <p:nvPr/>
        </p:nvSpPr>
        <p:spPr>
          <a:xfrm>
            <a:off x="426368" y="921752"/>
            <a:ext cx="8291264" cy="1932443"/>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43B36E8B-209A-BB46-98F2-C9D7940564C9}"/>
              </a:ext>
            </a:extLst>
          </p:cNvPr>
          <p:cNvSpPr/>
          <p:nvPr/>
        </p:nvSpPr>
        <p:spPr>
          <a:xfrm>
            <a:off x="426368" y="2923994"/>
            <a:ext cx="8291264" cy="1473973"/>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3D242B3-4A32-BC44-9A20-3123AFD7C05E}"/>
              </a:ext>
            </a:extLst>
          </p:cNvPr>
          <p:cNvSpPr>
            <a:spLocks noGrp="1"/>
          </p:cNvSpPr>
          <p:nvPr>
            <p:ph type="title"/>
          </p:nvPr>
        </p:nvSpPr>
        <p:spPr/>
        <p:txBody>
          <a:bodyPr/>
          <a:lstStyle/>
          <a:p>
            <a:r>
              <a:rPr kumimoji="1" lang="ja-JP" altLang="en-US" dirty="0"/>
              <a:t>機能階層のシフト</a:t>
            </a:r>
          </a:p>
        </p:txBody>
      </p:sp>
      <p:sp>
        <p:nvSpPr>
          <p:cNvPr id="3" name="スライド番号プレースホルダー 2">
            <a:extLst>
              <a:ext uri="{FF2B5EF4-FFF2-40B4-BE49-F238E27FC236}">
                <a16:creationId xmlns:a16="http://schemas.microsoft.com/office/drawing/2014/main" id="{408B30FB-FC22-6A4E-807D-F1BAA122AE40}"/>
              </a:ext>
            </a:extLst>
          </p:cNvPr>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pic>
        <p:nvPicPr>
          <p:cNvPr id="4" name="図 3" descr="design_img_f_1133791_s.png">
            <a:extLst>
              <a:ext uri="{FF2B5EF4-FFF2-40B4-BE49-F238E27FC236}">
                <a16:creationId xmlns:a16="http://schemas.microsoft.com/office/drawing/2014/main" id="{07E848C3-90EA-B947-8B72-08D03D26698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60542" y="793029"/>
            <a:ext cx="2654211" cy="2304256"/>
          </a:xfrm>
          <a:prstGeom prst="rect">
            <a:avLst/>
          </a:prstGeom>
          <a:ln>
            <a:noFill/>
          </a:ln>
          <a:effectLst>
            <a:outerShdw blurRad="292100" dist="139700" dir="2700000" algn="tl" rotWithShape="0">
              <a:srgbClr val="333333">
                <a:alpha val="65000"/>
              </a:srgbClr>
            </a:outerShdw>
          </a:effectLst>
        </p:spPr>
      </p:pic>
      <p:pic>
        <p:nvPicPr>
          <p:cNvPr id="5" name="図 4">
            <a:extLst>
              <a:ext uri="{FF2B5EF4-FFF2-40B4-BE49-F238E27FC236}">
                <a16:creationId xmlns:a16="http://schemas.microsoft.com/office/drawing/2014/main" id="{A55DF9FF-B3C7-7C46-A6A0-2D83BA63437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9033" y="4773600"/>
            <a:ext cx="844304" cy="844304"/>
          </a:xfrm>
          <a:prstGeom prst="rect">
            <a:avLst/>
          </a:prstGeom>
        </p:spPr>
      </p:pic>
      <p:pic>
        <p:nvPicPr>
          <p:cNvPr id="6" name="図 5">
            <a:extLst>
              <a:ext uri="{FF2B5EF4-FFF2-40B4-BE49-F238E27FC236}">
                <a16:creationId xmlns:a16="http://schemas.microsoft.com/office/drawing/2014/main" id="{4AE0337B-4FC6-1E4D-95E0-4967A721328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93897" y="4761624"/>
            <a:ext cx="844304" cy="844304"/>
          </a:xfrm>
          <a:prstGeom prst="rect">
            <a:avLst/>
          </a:prstGeom>
        </p:spPr>
      </p:pic>
      <p:pic>
        <p:nvPicPr>
          <p:cNvPr id="7" name="図 6">
            <a:extLst>
              <a:ext uri="{FF2B5EF4-FFF2-40B4-BE49-F238E27FC236}">
                <a16:creationId xmlns:a16="http://schemas.microsoft.com/office/drawing/2014/main" id="{F2534358-E3F5-F045-8901-B479BC2A2021}"/>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22327" y="4768264"/>
            <a:ext cx="844304" cy="844304"/>
          </a:xfrm>
          <a:prstGeom prst="rect">
            <a:avLst/>
          </a:prstGeom>
        </p:spPr>
      </p:pic>
      <p:pic>
        <p:nvPicPr>
          <p:cNvPr id="8" name="図 7">
            <a:extLst>
              <a:ext uri="{FF2B5EF4-FFF2-40B4-BE49-F238E27FC236}">
                <a16:creationId xmlns:a16="http://schemas.microsoft.com/office/drawing/2014/main" id="{9EF54FF5-2C63-DA44-B458-A57EB3A06C1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718274" y="3311716"/>
            <a:ext cx="936929" cy="936929"/>
          </a:xfrm>
          <a:prstGeom prst="rect">
            <a:avLst/>
          </a:prstGeom>
        </p:spPr>
      </p:pic>
      <p:sp>
        <p:nvSpPr>
          <p:cNvPr id="9" name="正方形/長方形 8">
            <a:extLst>
              <a:ext uri="{FF2B5EF4-FFF2-40B4-BE49-F238E27FC236}">
                <a16:creationId xmlns:a16="http://schemas.microsoft.com/office/drawing/2014/main" id="{5CB50ED1-91AE-4541-A7BA-3FAFDD56677B}"/>
              </a:ext>
            </a:extLst>
          </p:cNvPr>
          <p:cNvSpPr/>
          <p:nvPr/>
        </p:nvSpPr>
        <p:spPr>
          <a:xfrm>
            <a:off x="4214641" y="4864809"/>
            <a:ext cx="1584176" cy="38609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データの生成</a:t>
            </a:r>
          </a:p>
        </p:txBody>
      </p:sp>
      <p:sp>
        <p:nvSpPr>
          <p:cNvPr id="10" name="正方形/長方形 9">
            <a:extLst>
              <a:ext uri="{FF2B5EF4-FFF2-40B4-BE49-F238E27FC236}">
                <a16:creationId xmlns:a16="http://schemas.microsoft.com/office/drawing/2014/main" id="{D4BE43E6-4E2B-974E-88E4-7838D7E7E120}"/>
              </a:ext>
            </a:extLst>
          </p:cNvPr>
          <p:cNvSpPr/>
          <p:nvPr/>
        </p:nvSpPr>
        <p:spPr>
          <a:xfrm>
            <a:off x="4214641" y="3690464"/>
            <a:ext cx="1584176" cy="3860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状況判断・制御</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dirty="0">
                <a:solidFill>
                  <a:srgbClr val="FFFFFF"/>
                </a:solidFill>
                <a:latin typeface="Meiryo" panose="020B0604030504040204" pitchFamily="34" charset="-128"/>
                <a:ea typeface="Meiryo" panose="020B0604030504040204" pitchFamily="34" charset="-128"/>
                <a:cs typeface="ＭＳ Ｐゴシック"/>
              </a:rPr>
              <a:t>モノの集合体</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51C2C617-ADD8-0545-867F-FADFAE32015C}"/>
              </a:ext>
            </a:extLst>
          </p:cNvPr>
          <p:cNvSpPr/>
          <p:nvPr/>
        </p:nvSpPr>
        <p:spPr>
          <a:xfrm>
            <a:off x="4214641" y="3255058"/>
            <a:ext cx="1584176" cy="3860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データの収集・集約</a:t>
            </a:r>
          </a:p>
        </p:txBody>
      </p:sp>
      <p:sp>
        <p:nvSpPr>
          <p:cNvPr id="12" name="正方形/長方形 11">
            <a:extLst>
              <a:ext uri="{FF2B5EF4-FFF2-40B4-BE49-F238E27FC236}">
                <a16:creationId xmlns:a16="http://schemas.microsoft.com/office/drawing/2014/main" id="{B82B6A8C-A4C9-7E4F-B6E1-A0A1EF1C329D}"/>
              </a:ext>
            </a:extLst>
          </p:cNvPr>
          <p:cNvSpPr/>
          <p:nvPr/>
        </p:nvSpPr>
        <p:spPr>
          <a:xfrm>
            <a:off x="4207730" y="2363436"/>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短期での分析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FCD5DA32-BDFD-8A4E-B343-663EB76BA688}"/>
              </a:ext>
            </a:extLst>
          </p:cNvPr>
          <p:cNvSpPr/>
          <p:nvPr/>
        </p:nvSpPr>
        <p:spPr>
          <a:xfrm>
            <a:off x="4214808" y="1926965"/>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深い分析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30FD906E-240F-9C46-A2BE-6440D9AF6A54}"/>
              </a:ext>
            </a:extLst>
          </p:cNvPr>
          <p:cNvSpPr/>
          <p:nvPr/>
        </p:nvSpPr>
        <p:spPr>
          <a:xfrm>
            <a:off x="4214641" y="1060095"/>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サービス連携</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4CE49F1C-AB55-0E45-981C-F718B2815FD3}"/>
              </a:ext>
            </a:extLst>
          </p:cNvPr>
          <p:cNvSpPr/>
          <p:nvPr/>
        </p:nvSpPr>
        <p:spPr>
          <a:xfrm>
            <a:off x="4208379" y="1490494"/>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データの蓄積</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520929E0-CB3F-A340-8F14-71F3E5C92D7B}"/>
              </a:ext>
            </a:extLst>
          </p:cNvPr>
          <p:cNvSpPr/>
          <p:nvPr/>
        </p:nvSpPr>
        <p:spPr>
          <a:xfrm>
            <a:off x="6573140" y="5059230"/>
            <a:ext cx="1584176" cy="38609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データの生成</a:t>
            </a:r>
          </a:p>
        </p:txBody>
      </p:sp>
      <p:sp>
        <p:nvSpPr>
          <p:cNvPr id="17" name="正方形/長方形 16">
            <a:extLst>
              <a:ext uri="{FF2B5EF4-FFF2-40B4-BE49-F238E27FC236}">
                <a16:creationId xmlns:a16="http://schemas.microsoft.com/office/drawing/2014/main" id="{40C37839-B2E8-F84C-8C9C-B7ED17BFA456}"/>
              </a:ext>
            </a:extLst>
          </p:cNvPr>
          <p:cNvSpPr/>
          <p:nvPr/>
        </p:nvSpPr>
        <p:spPr>
          <a:xfrm>
            <a:off x="6588057" y="3891887"/>
            <a:ext cx="1584176" cy="3860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状況判断・制御</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dirty="0">
                <a:solidFill>
                  <a:srgbClr val="FFFFFF"/>
                </a:solidFill>
                <a:latin typeface="Meiryo" panose="020B0604030504040204" pitchFamily="34" charset="-128"/>
                <a:ea typeface="Meiryo" panose="020B0604030504040204" pitchFamily="34" charset="-128"/>
                <a:cs typeface="ＭＳ Ｐゴシック"/>
              </a:rPr>
              <a:t>モノの集合体</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a:extLst>
              <a:ext uri="{FF2B5EF4-FFF2-40B4-BE49-F238E27FC236}">
                <a16:creationId xmlns:a16="http://schemas.microsoft.com/office/drawing/2014/main" id="{6C056C78-DFED-E84D-A60C-A4A0E4277F6F}"/>
              </a:ext>
            </a:extLst>
          </p:cNvPr>
          <p:cNvSpPr/>
          <p:nvPr/>
        </p:nvSpPr>
        <p:spPr>
          <a:xfrm>
            <a:off x="6588224" y="3462727"/>
            <a:ext cx="1584176" cy="38609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データの収集・集約</a:t>
            </a:r>
          </a:p>
        </p:txBody>
      </p:sp>
      <p:sp>
        <p:nvSpPr>
          <p:cNvPr id="19" name="正方形/長方形 18">
            <a:extLst>
              <a:ext uri="{FF2B5EF4-FFF2-40B4-BE49-F238E27FC236}">
                <a16:creationId xmlns:a16="http://schemas.microsoft.com/office/drawing/2014/main" id="{8FC93D4A-427D-EA42-A30F-B0E6D50B6FE0}"/>
              </a:ext>
            </a:extLst>
          </p:cNvPr>
          <p:cNvSpPr/>
          <p:nvPr/>
        </p:nvSpPr>
        <p:spPr>
          <a:xfrm>
            <a:off x="6581628" y="3033567"/>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短期での分析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正方形/長方形 19">
            <a:extLst>
              <a:ext uri="{FF2B5EF4-FFF2-40B4-BE49-F238E27FC236}">
                <a16:creationId xmlns:a16="http://schemas.microsoft.com/office/drawing/2014/main" id="{7315BD5C-7C7A-3747-AB1D-8B5488ACFC70}"/>
              </a:ext>
            </a:extLst>
          </p:cNvPr>
          <p:cNvSpPr/>
          <p:nvPr/>
        </p:nvSpPr>
        <p:spPr>
          <a:xfrm>
            <a:off x="6581628" y="2154641"/>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深い分析</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2DD53FDA-DAB4-AC4E-A426-FAF44916A0C4}"/>
              </a:ext>
            </a:extLst>
          </p:cNvPr>
          <p:cNvSpPr/>
          <p:nvPr/>
        </p:nvSpPr>
        <p:spPr>
          <a:xfrm>
            <a:off x="6581628" y="1297250"/>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サービス連携</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a:extLst>
              <a:ext uri="{FF2B5EF4-FFF2-40B4-BE49-F238E27FC236}">
                <a16:creationId xmlns:a16="http://schemas.microsoft.com/office/drawing/2014/main" id="{1488B9D1-6AE6-344B-BB54-5019B382C3C7}"/>
              </a:ext>
            </a:extLst>
          </p:cNvPr>
          <p:cNvSpPr/>
          <p:nvPr/>
        </p:nvSpPr>
        <p:spPr>
          <a:xfrm>
            <a:off x="6581628" y="1726425"/>
            <a:ext cx="1584176" cy="38609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panose="020B0604030504040204" pitchFamily="34" charset="-128"/>
                <a:ea typeface="Meiryo" panose="020B0604030504040204" pitchFamily="34" charset="-128"/>
                <a:cs typeface="ＭＳ Ｐゴシック"/>
              </a:rPr>
              <a:t>データの蓄積</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正方形/長方形 23">
            <a:extLst>
              <a:ext uri="{FF2B5EF4-FFF2-40B4-BE49-F238E27FC236}">
                <a16:creationId xmlns:a16="http://schemas.microsoft.com/office/drawing/2014/main" id="{58BAD949-5D32-384C-BD11-CFFB0D404462}"/>
              </a:ext>
            </a:extLst>
          </p:cNvPr>
          <p:cNvSpPr/>
          <p:nvPr/>
        </p:nvSpPr>
        <p:spPr>
          <a:xfrm>
            <a:off x="6573140" y="4627058"/>
            <a:ext cx="1584176" cy="38609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状況判断・制御</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dirty="0">
                <a:solidFill>
                  <a:srgbClr val="FFFFFF"/>
                </a:solidFill>
                <a:latin typeface="Meiryo" panose="020B0604030504040204" pitchFamily="34" charset="-128"/>
                <a:ea typeface="Meiryo" panose="020B0604030504040204" pitchFamily="34" charset="-128"/>
                <a:cs typeface="ＭＳ Ｐゴシック"/>
              </a:rPr>
              <a:t>個別のモノ</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テキスト ボックス 24">
            <a:extLst>
              <a:ext uri="{FF2B5EF4-FFF2-40B4-BE49-F238E27FC236}">
                <a16:creationId xmlns:a16="http://schemas.microsoft.com/office/drawing/2014/main" id="{462200AF-B69C-7748-8D68-86B175BA7532}"/>
              </a:ext>
            </a:extLst>
          </p:cNvPr>
          <p:cNvSpPr txBox="1"/>
          <p:nvPr/>
        </p:nvSpPr>
        <p:spPr>
          <a:xfrm>
            <a:off x="1633648" y="1808708"/>
            <a:ext cx="1107996" cy="369332"/>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クラウド</a:t>
            </a:r>
          </a:p>
        </p:txBody>
      </p:sp>
      <p:sp>
        <p:nvSpPr>
          <p:cNvPr id="29" name="テキスト ボックス 28">
            <a:extLst>
              <a:ext uri="{FF2B5EF4-FFF2-40B4-BE49-F238E27FC236}">
                <a16:creationId xmlns:a16="http://schemas.microsoft.com/office/drawing/2014/main" id="{BBCE0717-666C-3C4A-92D4-F5ADB69E2F7E}"/>
              </a:ext>
            </a:extLst>
          </p:cNvPr>
          <p:cNvSpPr txBox="1"/>
          <p:nvPr/>
        </p:nvSpPr>
        <p:spPr>
          <a:xfrm>
            <a:off x="1748158" y="2997526"/>
            <a:ext cx="877163"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エッジ</a:t>
            </a:r>
          </a:p>
        </p:txBody>
      </p:sp>
      <p:sp>
        <p:nvSpPr>
          <p:cNvPr id="30" name="テキスト ボックス 29">
            <a:extLst>
              <a:ext uri="{FF2B5EF4-FFF2-40B4-BE49-F238E27FC236}">
                <a16:creationId xmlns:a16="http://schemas.microsoft.com/office/drawing/2014/main" id="{707F0595-DD30-A247-88AC-1338F0DD2A44}"/>
              </a:ext>
            </a:extLst>
          </p:cNvPr>
          <p:cNvSpPr txBox="1"/>
          <p:nvPr/>
        </p:nvSpPr>
        <p:spPr>
          <a:xfrm>
            <a:off x="1894666" y="4555624"/>
            <a:ext cx="646331" cy="369332"/>
          </a:xfrm>
          <a:prstGeom prst="rect">
            <a:avLst/>
          </a:prstGeom>
          <a:noFill/>
        </p:spPr>
        <p:txBody>
          <a:bodyPr wrap="none" rtlCol="0">
            <a:spAutoFit/>
          </a:bodyPr>
          <a:lstStyle/>
          <a:p>
            <a:r>
              <a:rPr kumimoji="1" lang="ja-JP" altLang="en-US" b="1" dirty="0">
                <a:latin typeface="Meiryo" panose="020B0604030504040204" pitchFamily="34" charset="-128"/>
                <a:ea typeface="Meiryo" panose="020B0604030504040204" pitchFamily="34" charset="-128"/>
              </a:rPr>
              <a:t>モノ</a:t>
            </a:r>
          </a:p>
        </p:txBody>
      </p:sp>
      <p:sp>
        <p:nvSpPr>
          <p:cNvPr id="31" name="テキスト ボックス 30">
            <a:extLst>
              <a:ext uri="{FF2B5EF4-FFF2-40B4-BE49-F238E27FC236}">
                <a16:creationId xmlns:a16="http://schemas.microsoft.com/office/drawing/2014/main" id="{4DD2D0CB-B229-614D-A444-8AA0F6324B29}"/>
              </a:ext>
            </a:extLst>
          </p:cNvPr>
          <p:cNvSpPr txBox="1"/>
          <p:nvPr/>
        </p:nvSpPr>
        <p:spPr>
          <a:xfrm>
            <a:off x="4332079" y="5811913"/>
            <a:ext cx="4051109" cy="646331"/>
          </a:xfrm>
          <a:prstGeom prst="rect">
            <a:avLst/>
          </a:prstGeom>
          <a:noFill/>
        </p:spPr>
        <p:txBody>
          <a:bodyPr wrap="none" rtlCol="0">
            <a:spAutoFit/>
          </a:bodyPr>
          <a:lstStyle/>
          <a:p>
            <a:pPr marL="171450" indent="-1714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データ発生源に、できるだけ近いところで処理する</a:t>
            </a:r>
            <a:endParaRPr kumimoji="1"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「深い分析」の前に、リアルタイムで処理・分析する</a:t>
            </a:r>
            <a:endParaRPr lang="en-US" altLang="ja-JP" sz="120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データの変化に追従して迅速にアクションを起こす</a:t>
            </a:r>
          </a:p>
        </p:txBody>
      </p:sp>
      <p:sp>
        <p:nvSpPr>
          <p:cNvPr id="32" name="右矢印 31">
            <a:extLst>
              <a:ext uri="{FF2B5EF4-FFF2-40B4-BE49-F238E27FC236}">
                <a16:creationId xmlns:a16="http://schemas.microsoft.com/office/drawing/2014/main" id="{468EF255-0826-6C40-84B0-C94B430548D5}"/>
              </a:ext>
            </a:extLst>
          </p:cNvPr>
          <p:cNvSpPr/>
          <p:nvPr/>
        </p:nvSpPr>
        <p:spPr>
          <a:xfrm>
            <a:off x="6010202" y="1674757"/>
            <a:ext cx="360040" cy="456136"/>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右矢印 32">
            <a:extLst>
              <a:ext uri="{FF2B5EF4-FFF2-40B4-BE49-F238E27FC236}">
                <a16:creationId xmlns:a16="http://schemas.microsoft.com/office/drawing/2014/main" id="{3BF27D67-0E80-E048-B654-673A2CD6BA0A}"/>
              </a:ext>
            </a:extLst>
          </p:cNvPr>
          <p:cNvSpPr/>
          <p:nvPr/>
        </p:nvSpPr>
        <p:spPr>
          <a:xfrm>
            <a:off x="6012838" y="3382667"/>
            <a:ext cx="360040" cy="456136"/>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右矢印 33">
            <a:extLst>
              <a:ext uri="{FF2B5EF4-FFF2-40B4-BE49-F238E27FC236}">
                <a16:creationId xmlns:a16="http://schemas.microsoft.com/office/drawing/2014/main" id="{85E28E8D-4C01-644E-AA69-1DC2CA87B8EC}"/>
              </a:ext>
            </a:extLst>
          </p:cNvPr>
          <p:cNvSpPr/>
          <p:nvPr/>
        </p:nvSpPr>
        <p:spPr>
          <a:xfrm>
            <a:off x="6005958" y="4826796"/>
            <a:ext cx="360040" cy="456136"/>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C454D44B-7941-E34A-A250-03ABA6FC8EDA}"/>
              </a:ext>
            </a:extLst>
          </p:cNvPr>
          <p:cNvSpPr txBox="1"/>
          <p:nvPr/>
        </p:nvSpPr>
        <p:spPr>
          <a:xfrm>
            <a:off x="465294" y="5950412"/>
            <a:ext cx="3877985" cy="369332"/>
          </a:xfrm>
          <a:prstGeom prst="rect">
            <a:avLst/>
          </a:prstGeom>
          <a:noFill/>
        </p:spPr>
        <p:txBody>
          <a:bodyPr wrap="none" rtlCol="0">
            <a:spAutoFit/>
          </a:bodyPr>
          <a:lstStyle/>
          <a:p>
            <a:r>
              <a:rPr kumimoji="1" lang="ja-JP" altLang="en-US" dirty="0">
                <a:solidFill>
                  <a:schemeClr val="bg1"/>
                </a:solidFill>
                <a:latin typeface="Meiryo" panose="020B0604030504040204" pitchFamily="34" charset="-128"/>
                <a:ea typeface="Meiryo" panose="020B0604030504040204" pitchFamily="34" charset="-128"/>
              </a:rPr>
              <a:t>高度な機能をエッジやモノにシフト</a:t>
            </a:r>
          </a:p>
        </p:txBody>
      </p:sp>
      <p:cxnSp>
        <p:nvCxnSpPr>
          <p:cNvPr id="38" name="カギ線コネクタ 37">
            <a:extLst>
              <a:ext uri="{FF2B5EF4-FFF2-40B4-BE49-F238E27FC236}">
                <a16:creationId xmlns:a16="http://schemas.microsoft.com/office/drawing/2014/main" id="{A8315767-7FDC-1D4E-B274-5E40120D7959}"/>
              </a:ext>
            </a:extLst>
          </p:cNvPr>
          <p:cNvCxnSpPr>
            <a:cxnSpLocks/>
            <a:stCxn id="12" idx="3"/>
            <a:endCxn id="19" idx="1"/>
          </p:cNvCxnSpPr>
          <p:nvPr/>
        </p:nvCxnSpPr>
        <p:spPr>
          <a:xfrm>
            <a:off x="5791906" y="2556481"/>
            <a:ext cx="789722" cy="670131"/>
          </a:xfrm>
          <a:prstGeom prst="bentConnector3">
            <a:avLst>
              <a:gd name="adj1" fmla="val 59873"/>
            </a:avLst>
          </a:prstGeom>
          <a:ln w="12700">
            <a:solidFill>
              <a:srgbClr val="0070C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1" name="カギ線コネクタ 40">
            <a:extLst>
              <a:ext uri="{FF2B5EF4-FFF2-40B4-BE49-F238E27FC236}">
                <a16:creationId xmlns:a16="http://schemas.microsoft.com/office/drawing/2014/main" id="{5633A01D-BD0E-B34A-B18E-4AA26BBD25CF}"/>
              </a:ext>
            </a:extLst>
          </p:cNvPr>
          <p:cNvCxnSpPr>
            <a:cxnSpLocks/>
            <a:stCxn id="10" idx="3"/>
            <a:endCxn id="17" idx="1"/>
          </p:cNvCxnSpPr>
          <p:nvPr/>
        </p:nvCxnSpPr>
        <p:spPr>
          <a:xfrm>
            <a:off x="5798817" y="3883509"/>
            <a:ext cx="789240" cy="201423"/>
          </a:xfrm>
          <a:prstGeom prst="bentConnector3">
            <a:avLst>
              <a:gd name="adj1" fmla="val 61676"/>
            </a:avLst>
          </a:prstGeom>
          <a:ln w="12700">
            <a:solidFill>
              <a:schemeClr val="tx2">
                <a:lumMod val="60000"/>
                <a:lumOff val="40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44" name="カギ線コネクタ 43">
            <a:extLst>
              <a:ext uri="{FF2B5EF4-FFF2-40B4-BE49-F238E27FC236}">
                <a16:creationId xmlns:a16="http://schemas.microsoft.com/office/drawing/2014/main" id="{CC976A50-7C5F-5949-B39A-6F9BDEEDD2E7}"/>
              </a:ext>
            </a:extLst>
          </p:cNvPr>
          <p:cNvCxnSpPr>
            <a:cxnSpLocks/>
            <a:stCxn id="10" idx="3"/>
            <a:endCxn id="24" idx="1"/>
          </p:cNvCxnSpPr>
          <p:nvPr/>
        </p:nvCxnSpPr>
        <p:spPr>
          <a:xfrm>
            <a:off x="5798817" y="3883509"/>
            <a:ext cx="774323" cy="936594"/>
          </a:xfrm>
          <a:prstGeom prst="bentConnector3">
            <a:avLst>
              <a:gd name="adj1" fmla="val 62816"/>
            </a:avLst>
          </a:prstGeom>
          <a:ln w="12700">
            <a:solidFill>
              <a:schemeClr val="tx2">
                <a:lumMod val="60000"/>
                <a:lumOff val="40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7058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a:solidFill>
                  <a:srgbClr val="FFFFFF"/>
                </a:solidFill>
                <a:effectLst/>
                <a:latin typeface="Meiryo" panose="020B0604030504040204" pitchFamily="34" charset="-128"/>
                <a:ea typeface="Meiryo" panose="020B0604030504040204" pitchFamily="34" charset="-128"/>
                <a:cs typeface="Arial"/>
              </a:rPr>
              <a:t>IoT</a:t>
            </a:r>
            <a:r>
              <a:rPr lang="ja-JP" altLang="en-US" sz="2400" dirty="0">
                <a:solidFill>
                  <a:srgbClr val="FFFFFF"/>
                </a:solidFill>
                <a:effectLst/>
                <a:latin typeface="Meiryo" panose="020B0604030504040204" pitchFamily="34" charset="-128"/>
                <a:ea typeface="Meiryo" panose="020B0604030504040204" pitchFamily="34" charset="-128"/>
                <a:cs typeface="Arial"/>
              </a:rPr>
              <a:t>とは何か</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26874493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bwMode="auto">
          <a:xfrm>
            <a:off x="323528" y="1124744"/>
            <a:ext cx="8496944" cy="1584176"/>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2" name="タイトル 1"/>
          <p:cNvSpPr>
            <a:spLocks noGrp="1"/>
          </p:cNvSpPr>
          <p:nvPr>
            <p:ph type="title"/>
          </p:nvPr>
        </p:nvSpPr>
        <p:spPr/>
        <p:txBody>
          <a:bodyPr/>
          <a:lstStyle/>
          <a:p>
            <a:r>
              <a:rPr lang="en-US" altLang="ja-JP" dirty="0" err="1"/>
              <a:t>IoT</a:t>
            </a:r>
            <a:r>
              <a:rPr lang="ja-JP" altLang="en-US" dirty="0"/>
              <a:t>の三層構造</a:t>
            </a:r>
            <a:endParaRPr kumimoji="1" lang="ja-JP" altLang="en-US" dirty="0"/>
          </a:p>
        </p:txBody>
      </p:sp>
      <p:sp>
        <p:nvSpPr>
          <p:cNvPr id="4" name="正方形/長方形 3"/>
          <p:cNvSpPr/>
          <p:nvPr/>
        </p:nvSpPr>
        <p:spPr bwMode="auto">
          <a:xfrm>
            <a:off x="323528" y="2996952"/>
            <a:ext cx="4248472" cy="1584176"/>
          </a:xfrm>
          <a:prstGeom prst="rect">
            <a:avLst/>
          </a:prstGeom>
          <a:solidFill>
            <a:srgbClr val="95B3D7"/>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5" name="正方形/長方形 4"/>
          <p:cNvSpPr/>
          <p:nvPr/>
        </p:nvSpPr>
        <p:spPr bwMode="auto">
          <a:xfrm>
            <a:off x="323528" y="4869160"/>
            <a:ext cx="8496944" cy="1584176"/>
          </a:xfrm>
          <a:prstGeom prst="rect">
            <a:avLst/>
          </a:prstGeom>
          <a:solidFill>
            <a:schemeClr val="accent6">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a:ln>
                <a:noFill/>
              </a:ln>
              <a:effectLst/>
              <a:latin typeface="メイリオ"/>
              <a:ea typeface="メイリオ"/>
              <a:cs typeface="メイリオ"/>
            </a:endParaRPr>
          </a:p>
        </p:txBody>
      </p:sp>
      <p:sp>
        <p:nvSpPr>
          <p:cNvPr id="55" name="テキスト ボックス 54"/>
          <p:cNvSpPr txBox="1"/>
          <p:nvPr/>
        </p:nvSpPr>
        <p:spPr>
          <a:xfrm>
            <a:off x="323528" y="1124744"/>
            <a:ext cx="1980029" cy="246221"/>
          </a:xfrm>
          <a:prstGeom prst="rect">
            <a:avLst/>
          </a:prstGeom>
          <a:noFill/>
        </p:spPr>
        <p:txBody>
          <a:bodyPr wrap="none" rtlCol="0">
            <a:spAutoFit/>
          </a:bodyPr>
          <a:lstStyle/>
          <a:p>
            <a:r>
              <a:rPr kumimoji="1" lang="ja-JP" altLang="en-US" sz="1000" dirty="0">
                <a:solidFill>
                  <a:schemeClr val="bg1"/>
                </a:solidFill>
                <a:latin typeface="メイリオ"/>
                <a:ea typeface="メイリオ"/>
                <a:cs typeface="メイリオ"/>
              </a:rPr>
              <a:t>クラウド</a:t>
            </a:r>
            <a:r>
              <a:rPr lang="ja-JP" altLang="en-US" sz="1000" dirty="0">
                <a:solidFill>
                  <a:schemeClr val="bg1"/>
                </a:solidFill>
                <a:latin typeface="メイリオ"/>
                <a:ea typeface="メイリオ"/>
                <a:cs typeface="メイリオ"/>
              </a:rPr>
              <a:t>・コンピューティング</a:t>
            </a:r>
            <a:endParaRPr kumimoji="1" lang="ja-JP" altLang="en-US" sz="1000" dirty="0">
              <a:solidFill>
                <a:schemeClr val="bg1"/>
              </a:solidFill>
              <a:latin typeface="メイリオ"/>
              <a:ea typeface="メイリオ"/>
              <a:cs typeface="メイリオ"/>
            </a:endParaRPr>
          </a:p>
        </p:txBody>
      </p:sp>
      <p:sp>
        <p:nvSpPr>
          <p:cNvPr id="56" name="テキスト ボックス 55"/>
          <p:cNvSpPr txBox="1"/>
          <p:nvPr/>
        </p:nvSpPr>
        <p:spPr>
          <a:xfrm>
            <a:off x="323528" y="2996952"/>
            <a:ext cx="1851789" cy="400110"/>
          </a:xfrm>
          <a:prstGeom prst="rect">
            <a:avLst/>
          </a:prstGeom>
          <a:noFill/>
        </p:spPr>
        <p:txBody>
          <a:bodyPr wrap="none" rtlCol="0">
            <a:spAutoFit/>
          </a:bodyPr>
          <a:lstStyle/>
          <a:p>
            <a:r>
              <a:rPr lang="ja-JP" altLang="en-US" sz="1000" dirty="0">
                <a:solidFill>
                  <a:schemeClr val="bg1"/>
                </a:solidFill>
                <a:latin typeface="メイリオ"/>
                <a:ea typeface="メイリオ"/>
                <a:cs typeface="メイリオ"/>
              </a:rPr>
              <a:t>エッジ・コンピューティング</a:t>
            </a:r>
            <a:endParaRPr lang="en-US" altLang="ja-JP" sz="1000" dirty="0">
              <a:solidFill>
                <a:schemeClr val="bg1"/>
              </a:solidFill>
              <a:latin typeface="メイリオ"/>
              <a:ea typeface="メイリオ"/>
              <a:cs typeface="メイリオ"/>
            </a:endParaRPr>
          </a:p>
          <a:p>
            <a:r>
              <a:rPr lang="ja-JP" altLang="en-US" sz="1000" dirty="0">
                <a:solidFill>
                  <a:schemeClr val="bg1"/>
                </a:solidFill>
                <a:latin typeface="メイリオ"/>
                <a:ea typeface="メイリオ"/>
                <a:cs typeface="メイリオ"/>
              </a:rPr>
              <a:t>フォグ・コンピューティング</a:t>
            </a:r>
            <a:endParaRPr lang="en-US" altLang="ja-JP" sz="1000" dirty="0">
              <a:solidFill>
                <a:schemeClr val="bg1"/>
              </a:solidFill>
              <a:latin typeface="メイリオ"/>
              <a:ea typeface="メイリオ"/>
              <a:cs typeface="メイリオ"/>
            </a:endParaRPr>
          </a:p>
        </p:txBody>
      </p:sp>
      <p:sp>
        <p:nvSpPr>
          <p:cNvPr id="57" name="テキスト ボックス 56"/>
          <p:cNvSpPr txBox="1"/>
          <p:nvPr/>
        </p:nvSpPr>
        <p:spPr>
          <a:xfrm>
            <a:off x="323528" y="4869160"/>
            <a:ext cx="697627" cy="246221"/>
          </a:xfrm>
          <a:prstGeom prst="rect">
            <a:avLst/>
          </a:prstGeom>
          <a:noFill/>
        </p:spPr>
        <p:txBody>
          <a:bodyPr wrap="none" rtlCol="0">
            <a:spAutoFit/>
          </a:bodyPr>
          <a:lstStyle/>
          <a:p>
            <a:r>
              <a:rPr lang="ja-JP" altLang="en-US" sz="1000" dirty="0">
                <a:solidFill>
                  <a:srgbClr val="0000FF"/>
                </a:solidFill>
                <a:latin typeface="メイリオ"/>
                <a:ea typeface="メイリオ"/>
                <a:cs typeface="メイリオ"/>
              </a:rPr>
              <a:t>デバイス</a:t>
            </a:r>
            <a:endParaRPr lang="en-US" altLang="ja-JP" sz="1000" dirty="0">
              <a:solidFill>
                <a:srgbClr val="0000FF"/>
              </a:solidFill>
              <a:latin typeface="メイリオ"/>
              <a:ea typeface="メイリオ"/>
              <a:cs typeface="メイリオ"/>
            </a:endParaRPr>
          </a:p>
        </p:txBody>
      </p:sp>
      <p:sp>
        <p:nvSpPr>
          <p:cNvPr id="58" name="テキスト ボックス 57"/>
          <p:cNvSpPr txBox="1"/>
          <p:nvPr/>
        </p:nvSpPr>
        <p:spPr>
          <a:xfrm>
            <a:off x="467544" y="1556792"/>
            <a:ext cx="1467068" cy="707886"/>
          </a:xfrm>
          <a:prstGeom prst="rect">
            <a:avLst/>
          </a:prstGeom>
          <a:noFill/>
        </p:spPr>
        <p:txBody>
          <a:bodyPr wrap="none" rtlCol="0">
            <a:spAutoFit/>
          </a:bodyPr>
          <a:lstStyle/>
          <a:p>
            <a:r>
              <a:rPr kumimoji="1" lang="ja-JP" altLang="en-US" sz="2000" dirty="0">
                <a:solidFill>
                  <a:schemeClr val="bg1"/>
                </a:solidFill>
                <a:latin typeface="メイリオ"/>
                <a:ea typeface="メイリオ"/>
                <a:cs typeface="メイリオ"/>
              </a:rPr>
              <a:t>データ活用</a:t>
            </a:r>
            <a:endParaRPr kumimoji="1" lang="en-US" altLang="ja-JP" sz="2000" dirty="0">
              <a:solidFill>
                <a:schemeClr val="bg1"/>
              </a:solidFill>
              <a:latin typeface="メイリオ"/>
              <a:ea typeface="メイリオ"/>
              <a:cs typeface="メイリオ"/>
            </a:endParaRPr>
          </a:p>
          <a:p>
            <a:r>
              <a:rPr kumimoji="1" lang="ja-JP" altLang="en-US" sz="2000" dirty="0">
                <a:solidFill>
                  <a:schemeClr val="bg1"/>
                </a:solidFill>
                <a:latin typeface="メイリオ"/>
                <a:ea typeface="メイリオ"/>
                <a:cs typeface="メイリオ"/>
              </a:rPr>
              <a:t>と</a:t>
            </a:r>
            <a:r>
              <a:rPr lang="ja-JP" altLang="en-US" sz="2000" dirty="0">
                <a:solidFill>
                  <a:schemeClr val="bg1"/>
                </a:solidFill>
                <a:latin typeface="メイリオ"/>
                <a:ea typeface="メイリオ"/>
                <a:cs typeface="メイリオ"/>
              </a:rPr>
              <a:t>機能</a:t>
            </a:r>
            <a:r>
              <a:rPr kumimoji="1" lang="ja-JP" altLang="en-US" sz="2000" dirty="0">
                <a:solidFill>
                  <a:schemeClr val="bg1"/>
                </a:solidFill>
                <a:latin typeface="メイリオ"/>
                <a:ea typeface="メイリオ"/>
                <a:cs typeface="メイリオ"/>
              </a:rPr>
              <a:t>連携</a:t>
            </a:r>
          </a:p>
        </p:txBody>
      </p:sp>
      <p:sp>
        <p:nvSpPr>
          <p:cNvPr id="59" name="テキスト ボックス 58"/>
          <p:cNvSpPr txBox="1"/>
          <p:nvPr/>
        </p:nvSpPr>
        <p:spPr>
          <a:xfrm>
            <a:off x="467544" y="3501008"/>
            <a:ext cx="1467068" cy="707886"/>
          </a:xfrm>
          <a:prstGeom prst="rect">
            <a:avLst/>
          </a:prstGeom>
          <a:noFill/>
        </p:spPr>
        <p:txBody>
          <a:bodyPr wrap="none" rtlCol="0">
            <a:spAutoFit/>
          </a:bodyPr>
          <a:lstStyle/>
          <a:p>
            <a:r>
              <a:rPr lang="ja-JP" altLang="en-US" sz="2000" dirty="0">
                <a:solidFill>
                  <a:schemeClr val="bg1"/>
                </a:solidFill>
                <a:latin typeface="メイリオ"/>
                <a:ea typeface="メイリオ"/>
                <a:cs typeface="メイリオ"/>
              </a:rPr>
              <a:t>データ集約</a:t>
            </a:r>
            <a:endParaRPr lang="en-US" altLang="ja-JP" sz="2000" dirty="0">
              <a:solidFill>
                <a:schemeClr val="bg1"/>
              </a:solidFill>
              <a:latin typeface="メイリオ"/>
              <a:ea typeface="メイリオ"/>
              <a:cs typeface="メイリオ"/>
            </a:endParaRPr>
          </a:p>
          <a:p>
            <a:r>
              <a:rPr lang="ja-JP" altLang="en-US" sz="2000" dirty="0">
                <a:solidFill>
                  <a:schemeClr val="bg1"/>
                </a:solidFill>
                <a:latin typeface="メイリオ"/>
                <a:ea typeface="メイリオ"/>
                <a:cs typeface="メイリオ"/>
              </a:rPr>
              <a:t>と高速応答</a:t>
            </a:r>
            <a:endParaRPr kumimoji="1" lang="ja-JP" altLang="en-US" sz="2000" dirty="0">
              <a:solidFill>
                <a:schemeClr val="bg1"/>
              </a:solidFill>
              <a:latin typeface="メイリオ"/>
              <a:ea typeface="メイリオ"/>
              <a:cs typeface="メイリオ"/>
            </a:endParaRPr>
          </a:p>
        </p:txBody>
      </p:sp>
      <p:sp>
        <p:nvSpPr>
          <p:cNvPr id="60" name="テキスト ボックス 59"/>
          <p:cNvSpPr txBox="1"/>
          <p:nvPr/>
        </p:nvSpPr>
        <p:spPr>
          <a:xfrm>
            <a:off x="467544" y="5301208"/>
            <a:ext cx="1467068" cy="707886"/>
          </a:xfrm>
          <a:prstGeom prst="rect">
            <a:avLst/>
          </a:prstGeom>
          <a:noFill/>
        </p:spPr>
        <p:txBody>
          <a:bodyPr wrap="none" rtlCol="0">
            <a:spAutoFit/>
          </a:bodyPr>
          <a:lstStyle/>
          <a:p>
            <a:r>
              <a:rPr lang="ja-JP" altLang="en-US" sz="2000" dirty="0">
                <a:solidFill>
                  <a:srgbClr val="0000FF"/>
                </a:solidFill>
                <a:latin typeface="メイリオ"/>
                <a:ea typeface="メイリオ"/>
                <a:cs typeface="メイリオ"/>
              </a:rPr>
              <a:t>データ収集</a:t>
            </a:r>
            <a:endParaRPr lang="en-US" altLang="ja-JP" sz="2000" dirty="0">
              <a:solidFill>
                <a:srgbClr val="0000FF"/>
              </a:solidFill>
              <a:latin typeface="メイリオ"/>
              <a:ea typeface="メイリオ"/>
              <a:cs typeface="メイリオ"/>
            </a:endParaRPr>
          </a:p>
          <a:p>
            <a:r>
              <a:rPr lang="ja-JP" altLang="en-US" sz="2000" dirty="0">
                <a:solidFill>
                  <a:srgbClr val="0000FF"/>
                </a:solidFill>
                <a:latin typeface="メイリオ"/>
                <a:ea typeface="メイリオ"/>
                <a:cs typeface="メイリオ"/>
              </a:rPr>
              <a:t>と遠隔送信</a:t>
            </a:r>
            <a:endParaRPr kumimoji="1" lang="ja-JP" altLang="en-US" sz="2000" dirty="0">
              <a:solidFill>
                <a:srgbClr val="0000FF"/>
              </a:solidFill>
              <a:latin typeface="メイリオ"/>
              <a:ea typeface="メイリオ"/>
              <a:cs typeface="メイリオ"/>
            </a:endParaRPr>
          </a:p>
        </p:txBody>
      </p:sp>
      <p:sp>
        <p:nvSpPr>
          <p:cNvPr id="23" name="上下矢印 22"/>
          <p:cNvSpPr/>
          <p:nvPr/>
        </p:nvSpPr>
        <p:spPr>
          <a:xfrm>
            <a:off x="7415857" y="2533010"/>
            <a:ext cx="500162" cy="2459260"/>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フローチャート: 磁気ディスク 87"/>
          <p:cNvSpPr/>
          <p:nvPr/>
        </p:nvSpPr>
        <p:spPr>
          <a:xfrm>
            <a:off x="6423870"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78" name="図形グループ 177"/>
          <p:cNvGrpSpPr/>
          <p:nvPr/>
        </p:nvGrpSpPr>
        <p:grpSpPr>
          <a:xfrm>
            <a:off x="3779912" y="1491754"/>
            <a:ext cx="317500" cy="157483"/>
            <a:chOff x="6769100" y="1390650"/>
            <a:chExt cx="317500" cy="157483"/>
          </a:xfrm>
        </p:grpSpPr>
        <p:sp>
          <p:nvSpPr>
            <p:cNvPr id="179" name="正方形/長方形 1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円/楕円 1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1" name="直線コネクタ 180"/>
            <p:cNvCxnSpPr>
              <a:stCxn id="256" idx="6"/>
              <a:endCxn id="25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2" name="図形グループ 181"/>
          <p:cNvGrpSpPr/>
          <p:nvPr/>
        </p:nvGrpSpPr>
        <p:grpSpPr>
          <a:xfrm>
            <a:off x="3779912" y="1685216"/>
            <a:ext cx="317500" cy="157483"/>
            <a:chOff x="6769100" y="1390650"/>
            <a:chExt cx="317500" cy="157483"/>
          </a:xfrm>
        </p:grpSpPr>
        <p:sp>
          <p:nvSpPr>
            <p:cNvPr id="183" name="正方形/長方形 1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円/楕円 1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5" name="直線コネクタ 184"/>
            <p:cNvCxnSpPr>
              <a:stCxn id="260" idx="6"/>
              <a:endCxn id="25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6" name="図形グループ 185"/>
          <p:cNvGrpSpPr/>
          <p:nvPr/>
        </p:nvGrpSpPr>
        <p:grpSpPr>
          <a:xfrm>
            <a:off x="3779912" y="1866809"/>
            <a:ext cx="317500" cy="157483"/>
            <a:chOff x="6769100" y="1390650"/>
            <a:chExt cx="317500" cy="157483"/>
          </a:xfrm>
        </p:grpSpPr>
        <p:sp>
          <p:nvSpPr>
            <p:cNvPr id="187" name="正方形/長方形 1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円/楕円 1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9" name="直線コネクタ 188"/>
            <p:cNvCxnSpPr>
              <a:stCxn id="264" idx="6"/>
              <a:endCxn id="2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0" name="図形グループ 189"/>
          <p:cNvGrpSpPr/>
          <p:nvPr/>
        </p:nvGrpSpPr>
        <p:grpSpPr>
          <a:xfrm>
            <a:off x="3779912" y="2225812"/>
            <a:ext cx="317500" cy="157483"/>
            <a:chOff x="6769100" y="1390650"/>
            <a:chExt cx="317500" cy="157483"/>
          </a:xfrm>
        </p:grpSpPr>
        <p:sp>
          <p:nvSpPr>
            <p:cNvPr id="191" name="正方形/長方形 1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円/楕円 1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3" name="直線コネクタ 192"/>
            <p:cNvCxnSpPr>
              <a:stCxn id="268" idx="6"/>
              <a:endCxn id="26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4" name="図形グループ 193"/>
          <p:cNvGrpSpPr/>
          <p:nvPr/>
        </p:nvGrpSpPr>
        <p:grpSpPr>
          <a:xfrm>
            <a:off x="3779912" y="2042497"/>
            <a:ext cx="317500" cy="157483"/>
            <a:chOff x="6769100" y="1390650"/>
            <a:chExt cx="317500" cy="157483"/>
          </a:xfrm>
        </p:grpSpPr>
        <p:sp>
          <p:nvSpPr>
            <p:cNvPr id="195" name="正方形/長方形 1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7" name="直線コネクタ 196"/>
            <p:cNvCxnSpPr>
              <a:stCxn id="272" idx="6"/>
              <a:endCxn id="2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8" name="図形グループ 197"/>
          <p:cNvGrpSpPr/>
          <p:nvPr/>
        </p:nvGrpSpPr>
        <p:grpSpPr>
          <a:xfrm>
            <a:off x="4154562" y="1494295"/>
            <a:ext cx="317500" cy="157483"/>
            <a:chOff x="6769100" y="1390650"/>
            <a:chExt cx="317500" cy="157483"/>
          </a:xfrm>
        </p:grpSpPr>
        <p:sp>
          <p:nvSpPr>
            <p:cNvPr id="199" name="正方形/長方形 1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1" name="直線コネクタ 200"/>
            <p:cNvCxnSpPr>
              <a:stCxn id="276" idx="6"/>
              <a:endCxn id="27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2" name="図形グループ 201"/>
          <p:cNvGrpSpPr/>
          <p:nvPr/>
        </p:nvGrpSpPr>
        <p:grpSpPr>
          <a:xfrm>
            <a:off x="4154562" y="1687757"/>
            <a:ext cx="317500" cy="157483"/>
            <a:chOff x="6769100" y="1390650"/>
            <a:chExt cx="317500" cy="157483"/>
          </a:xfrm>
        </p:grpSpPr>
        <p:sp>
          <p:nvSpPr>
            <p:cNvPr id="203" name="正方形/長方形 2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円/楕円 2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5" name="直線コネクタ 204"/>
            <p:cNvCxnSpPr>
              <a:stCxn id="280" idx="6"/>
              <a:endCxn id="2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6" name="図形グループ 205"/>
          <p:cNvGrpSpPr/>
          <p:nvPr/>
        </p:nvGrpSpPr>
        <p:grpSpPr>
          <a:xfrm>
            <a:off x="4154562" y="1869350"/>
            <a:ext cx="317500" cy="157483"/>
            <a:chOff x="6769100" y="1390650"/>
            <a:chExt cx="317500" cy="157483"/>
          </a:xfrm>
        </p:grpSpPr>
        <p:sp>
          <p:nvSpPr>
            <p:cNvPr id="207" name="正方形/長方形 2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円/楕円 2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9" name="直線コネクタ 208"/>
            <p:cNvCxnSpPr>
              <a:stCxn id="284" idx="6"/>
              <a:endCxn id="2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0" name="図形グループ 209"/>
          <p:cNvGrpSpPr/>
          <p:nvPr/>
        </p:nvGrpSpPr>
        <p:grpSpPr>
          <a:xfrm>
            <a:off x="4154562" y="2228353"/>
            <a:ext cx="317500" cy="157483"/>
            <a:chOff x="6769100" y="1390650"/>
            <a:chExt cx="317500" cy="157483"/>
          </a:xfrm>
        </p:grpSpPr>
        <p:sp>
          <p:nvSpPr>
            <p:cNvPr id="211" name="正方形/長方形 2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円/楕円 2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3" name="直線コネクタ 212"/>
            <p:cNvCxnSpPr>
              <a:stCxn id="288" idx="6"/>
              <a:endCxn id="2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4" name="図形グループ 213"/>
          <p:cNvGrpSpPr/>
          <p:nvPr/>
        </p:nvGrpSpPr>
        <p:grpSpPr>
          <a:xfrm>
            <a:off x="4154562" y="2045038"/>
            <a:ext cx="317500" cy="157483"/>
            <a:chOff x="6769100" y="1390650"/>
            <a:chExt cx="317500" cy="157483"/>
          </a:xfrm>
        </p:grpSpPr>
        <p:sp>
          <p:nvSpPr>
            <p:cNvPr id="215" name="正方形/長方形 2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円/楕円 2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7" name="直線コネクタ 216"/>
            <p:cNvCxnSpPr>
              <a:stCxn id="292" idx="6"/>
              <a:endCxn id="2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8" name="図形グループ 217"/>
          <p:cNvGrpSpPr/>
          <p:nvPr/>
        </p:nvGrpSpPr>
        <p:grpSpPr>
          <a:xfrm>
            <a:off x="4519968" y="1494295"/>
            <a:ext cx="317500" cy="157483"/>
            <a:chOff x="6769100" y="1390650"/>
            <a:chExt cx="317500" cy="157483"/>
          </a:xfrm>
        </p:grpSpPr>
        <p:sp>
          <p:nvSpPr>
            <p:cNvPr id="219" name="正方形/長方形 2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円/楕円 2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1" name="直線コネクタ 220"/>
            <p:cNvCxnSpPr>
              <a:stCxn id="296" idx="6"/>
              <a:endCxn id="2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2" name="図形グループ 221"/>
          <p:cNvGrpSpPr/>
          <p:nvPr/>
        </p:nvGrpSpPr>
        <p:grpSpPr>
          <a:xfrm>
            <a:off x="4519968" y="1687757"/>
            <a:ext cx="317500" cy="157483"/>
            <a:chOff x="6769100" y="1390650"/>
            <a:chExt cx="317500" cy="157483"/>
          </a:xfrm>
        </p:grpSpPr>
        <p:sp>
          <p:nvSpPr>
            <p:cNvPr id="223" name="正方形/長方形 2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円/楕円 2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5" name="直線コネクタ 224"/>
            <p:cNvCxnSpPr>
              <a:stCxn id="300" idx="6"/>
              <a:endCxn id="2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6" name="図形グループ 225"/>
          <p:cNvGrpSpPr/>
          <p:nvPr/>
        </p:nvGrpSpPr>
        <p:grpSpPr>
          <a:xfrm>
            <a:off x="4519968" y="1869350"/>
            <a:ext cx="317500" cy="157483"/>
            <a:chOff x="6769100" y="1390650"/>
            <a:chExt cx="317500" cy="157483"/>
          </a:xfrm>
        </p:grpSpPr>
        <p:sp>
          <p:nvSpPr>
            <p:cNvPr id="227" name="正方形/長方形 2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円/楕円 2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9" name="直線コネクタ 228"/>
            <p:cNvCxnSpPr>
              <a:stCxn id="304" idx="6"/>
              <a:endCxn id="3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0" name="図形グループ 229"/>
          <p:cNvGrpSpPr/>
          <p:nvPr/>
        </p:nvGrpSpPr>
        <p:grpSpPr>
          <a:xfrm>
            <a:off x="4519968" y="2228353"/>
            <a:ext cx="317500" cy="157483"/>
            <a:chOff x="6769100" y="1390650"/>
            <a:chExt cx="317500" cy="157483"/>
          </a:xfrm>
        </p:grpSpPr>
        <p:sp>
          <p:nvSpPr>
            <p:cNvPr id="231" name="正方形/長方形 2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円/楕円 2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3" name="直線コネクタ 232"/>
            <p:cNvCxnSpPr>
              <a:stCxn id="308" idx="6"/>
              <a:endCxn id="3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4" name="図形グループ 233"/>
          <p:cNvGrpSpPr/>
          <p:nvPr/>
        </p:nvGrpSpPr>
        <p:grpSpPr>
          <a:xfrm>
            <a:off x="4519968" y="2045038"/>
            <a:ext cx="317500" cy="157483"/>
            <a:chOff x="6769100" y="1390650"/>
            <a:chExt cx="317500" cy="157483"/>
          </a:xfrm>
        </p:grpSpPr>
        <p:sp>
          <p:nvSpPr>
            <p:cNvPr id="235" name="正方形/長方形 2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円/楕円 2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7" name="直線コネクタ 236"/>
            <p:cNvCxnSpPr>
              <a:stCxn id="312" idx="6"/>
              <a:endCxn id="3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8" name="図形グループ 237"/>
          <p:cNvGrpSpPr/>
          <p:nvPr/>
        </p:nvGrpSpPr>
        <p:grpSpPr>
          <a:xfrm>
            <a:off x="4890222" y="1496836"/>
            <a:ext cx="317500" cy="157483"/>
            <a:chOff x="6769100" y="1390650"/>
            <a:chExt cx="317500" cy="157483"/>
          </a:xfrm>
        </p:grpSpPr>
        <p:sp>
          <p:nvSpPr>
            <p:cNvPr id="239" name="正方形/長方形 2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0" name="円/楕円 2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1" name="直線コネクタ 240"/>
            <p:cNvCxnSpPr>
              <a:stCxn id="316" idx="6"/>
              <a:endCxn id="3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2" name="図形グループ 241"/>
          <p:cNvGrpSpPr/>
          <p:nvPr/>
        </p:nvGrpSpPr>
        <p:grpSpPr>
          <a:xfrm>
            <a:off x="4890222" y="1690298"/>
            <a:ext cx="317500" cy="157483"/>
            <a:chOff x="6769100" y="1390650"/>
            <a:chExt cx="317500" cy="157483"/>
          </a:xfrm>
        </p:grpSpPr>
        <p:sp>
          <p:nvSpPr>
            <p:cNvPr id="243" name="正方形/長方形 2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5" name="直線コネクタ 244"/>
            <p:cNvCxnSpPr>
              <a:stCxn id="320" idx="6"/>
              <a:endCxn id="3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6" name="図形グループ 245"/>
          <p:cNvGrpSpPr/>
          <p:nvPr/>
        </p:nvGrpSpPr>
        <p:grpSpPr>
          <a:xfrm>
            <a:off x="4890222" y="1871891"/>
            <a:ext cx="317500" cy="157483"/>
            <a:chOff x="6769100" y="1390650"/>
            <a:chExt cx="317500" cy="157483"/>
          </a:xfrm>
        </p:grpSpPr>
        <p:sp>
          <p:nvSpPr>
            <p:cNvPr id="247" name="正方形/長方形 2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円/楕円 2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9" name="直線コネクタ 248"/>
            <p:cNvCxnSpPr>
              <a:stCxn id="324" idx="6"/>
              <a:endCxn id="3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0" name="図形グループ 249"/>
          <p:cNvGrpSpPr/>
          <p:nvPr/>
        </p:nvGrpSpPr>
        <p:grpSpPr>
          <a:xfrm>
            <a:off x="4890222" y="2230894"/>
            <a:ext cx="317500" cy="157483"/>
            <a:chOff x="6769100" y="1390650"/>
            <a:chExt cx="317500" cy="157483"/>
          </a:xfrm>
        </p:grpSpPr>
        <p:sp>
          <p:nvSpPr>
            <p:cNvPr id="251" name="正方形/長方形 2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円/楕円 2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3" name="直線コネクタ 252"/>
            <p:cNvCxnSpPr>
              <a:stCxn id="328" idx="6"/>
              <a:endCxn id="3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4" name="図形グループ 253"/>
          <p:cNvGrpSpPr/>
          <p:nvPr/>
        </p:nvGrpSpPr>
        <p:grpSpPr>
          <a:xfrm>
            <a:off x="4890222" y="2047579"/>
            <a:ext cx="317500" cy="157483"/>
            <a:chOff x="6769100" y="1390650"/>
            <a:chExt cx="317500" cy="157483"/>
          </a:xfrm>
        </p:grpSpPr>
        <p:sp>
          <p:nvSpPr>
            <p:cNvPr id="255" name="正方形/長方形 25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円/楕円 25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7" name="直線コネクタ 256"/>
            <p:cNvCxnSpPr>
              <a:endCxn id="3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8" name="図形グループ 257"/>
          <p:cNvGrpSpPr/>
          <p:nvPr/>
        </p:nvGrpSpPr>
        <p:grpSpPr>
          <a:xfrm>
            <a:off x="5264872" y="1499377"/>
            <a:ext cx="317500" cy="157483"/>
            <a:chOff x="6769100" y="1390650"/>
            <a:chExt cx="317500" cy="157483"/>
          </a:xfrm>
        </p:grpSpPr>
        <p:sp>
          <p:nvSpPr>
            <p:cNvPr id="259" name="正方形/長方形 2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円/楕円 2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1" name="直線コネクタ 26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2" name="図形グループ 261"/>
          <p:cNvGrpSpPr/>
          <p:nvPr/>
        </p:nvGrpSpPr>
        <p:grpSpPr>
          <a:xfrm>
            <a:off x="5264872" y="1692839"/>
            <a:ext cx="317500" cy="157483"/>
            <a:chOff x="6769100" y="1390650"/>
            <a:chExt cx="317500" cy="157483"/>
          </a:xfrm>
        </p:grpSpPr>
        <p:sp>
          <p:nvSpPr>
            <p:cNvPr id="263" name="正方形/長方形 2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円/楕円 2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5" name="直線コネクタ 26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6" name="図形グループ 265"/>
          <p:cNvGrpSpPr/>
          <p:nvPr/>
        </p:nvGrpSpPr>
        <p:grpSpPr>
          <a:xfrm>
            <a:off x="5264872" y="1874432"/>
            <a:ext cx="317500" cy="157483"/>
            <a:chOff x="6769100" y="1390650"/>
            <a:chExt cx="317500" cy="157483"/>
          </a:xfrm>
        </p:grpSpPr>
        <p:sp>
          <p:nvSpPr>
            <p:cNvPr id="267" name="正方形/長方形 2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円/楕円 2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9" name="直線コネクタ 26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0" name="図形グループ 269"/>
          <p:cNvGrpSpPr/>
          <p:nvPr/>
        </p:nvGrpSpPr>
        <p:grpSpPr>
          <a:xfrm>
            <a:off x="5264872" y="2233435"/>
            <a:ext cx="317500" cy="157483"/>
            <a:chOff x="6769100" y="1390650"/>
            <a:chExt cx="317500" cy="157483"/>
          </a:xfrm>
        </p:grpSpPr>
        <p:sp>
          <p:nvSpPr>
            <p:cNvPr id="271" name="正方形/長方形 2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円/楕円 2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3" name="直線コネクタ 27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4" name="図形グループ 273"/>
          <p:cNvGrpSpPr/>
          <p:nvPr/>
        </p:nvGrpSpPr>
        <p:grpSpPr>
          <a:xfrm>
            <a:off x="5264872" y="2050120"/>
            <a:ext cx="317500" cy="157483"/>
            <a:chOff x="6769100" y="1390650"/>
            <a:chExt cx="317500" cy="157483"/>
          </a:xfrm>
        </p:grpSpPr>
        <p:sp>
          <p:nvSpPr>
            <p:cNvPr id="275" name="正方形/長方形 27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円/楕円 27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7" name="直線コネクタ 27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8" name="図形グループ 277"/>
          <p:cNvGrpSpPr/>
          <p:nvPr/>
        </p:nvGrpSpPr>
        <p:grpSpPr>
          <a:xfrm>
            <a:off x="5618518" y="1496836"/>
            <a:ext cx="317500" cy="157483"/>
            <a:chOff x="6769100" y="1390650"/>
            <a:chExt cx="317500" cy="157483"/>
          </a:xfrm>
        </p:grpSpPr>
        <p:sp>
          <p:nvSpPr>
            <p:cNvPr id="279" name="正方形/長方形 2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円/楕円 2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1" name="直線コネクタ 28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2" name="図形グループ 281"/>
          <p:cNvGrpSpPr/>
          <p:nvPr/>
        </p:nvGrpSpPr>
        <p:grpSpPr>
          <a:xfrm>
            <a:off x="5618518" y="1690298"/>
            <a:ext cx="317500" cy="157483"/>
            <a:chOff x="6769100" y="1390650"/>
            <a:chExt cx="317500" cy="157483"/>
          </a:xfrm>
        </p:grpSpPr>
        <p:sp>
          <p:nvSpPr>
            <p:cNvPr id="283" name="正方形/長方形 2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円/楕円 2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5" name="直線コネクタ 28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6" name="図形グループ 285"/>
          <p:cNvGrpSpPr/>
          <p:nvPr/>
        </p:nvGrpSpPr>
        <p:grpSpPr>
          <a:xfrm>
            <a:off x="5618518" y="1871891"/>
            <a:ext cx="317500" cy="157483"/>
            <a:chOff x="6769100" y="1390650"/>
            <a:chExt cx="317500" cy="157483"/>
          </a:xfrm>
        </p:grpSpPr>
        <p:sp>
          <p:nvSpPr>
            <p:cNvPr id="287" name="正方形/長方形 2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8" name="円/楕円 2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9" name="直線コネクタ 28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0" name="図形グループ 289"/>
          <p:cNvGrpSpPr/>
          <p:nvPr/>
        </p:nvGrpSpPr>
        <p:grpSpPr>
          <a:xfrm>
            <a:off x="5618518" y="2230894"/>
            <a:ext cx="317500" cy="157483"/>
            <a:chOff x="6769100" y="1390650"/>
            <a:chExt cx="317500" cy="157483"/>
          </a:xfrm>
        </p:grpSpPr>
        <p:sp>
          <p:nvSpPr>
            <p:cNvPr id="291" name="正方形/長方形 2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2" name="円/楕円 2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3" name="直線コネクタ 29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4" name="図形グループ 293"/>
          <p:cNvGrpSpPr/>
          <p:nvPr/>
        </p:nvGrpSpPr>
        <p:grpSpPr>
          <a:xfrm>
            <a:off x="5618518" y="2047579"/>
            <a:ext cx="317500" cy="157483"/>
            <a:chOff x="6769100" y="1390650"/>
            <a:chExt cx="317500" cy="157483"/>
          </a:xfrm>
        </p:grpSpPr>
        <p:sp>
          <p:nvSpPr>
            <p:cNvPr id="295" name="正方形/長方形 2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円/楕円 2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7" name="直線コネクタ 29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8" name="図形グループ 297"/>
          <p:cNvGrpSpPr/>
          <p:nvPr/>
        </p:nvGrpSpPr>
        <p:grpSpPr>
          <a:xfrm>
            <a:off x="5993168" y="1499377"/>
            <a:ext cx="317500" cy="157483"/>
            <a:chOff x="6769100" y="1390650"/>
            <a:chExt cx="317500" cy="157483"/>
          </a:xfrm>
        </p:grpSpPr>
        <p:sp>
          <p:nvSpPr>
            <p:cNvPr id="299" name="正方形/長方形 2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円/楕円 2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1" name="直線コネクタ 30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2" name="図形グループ 301"/>
          <p:cNvGrpSpPr/>
          <p:nvPr/>
        </p:nvGrpSpPr>
        <p:grpSpPr>
          <a:xfrm>
            <a:off x="5993168" y="1692839"/>
            <a:ext cx="317500" cy="157483"/>
            <a:chOff x="6769100" y="1390650"/>
            <a:chExt cx="317500" cy="157483"/>
          </a:xfrm>
        </p:grpSpPr>
        <p:sp>
          <p:nvSpPr>
            <p:cNvPr id="303" name="正方形/長方形 3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5" name="直線コネクタ 30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6" name="図形グループ 305"/>
          <p:cNvGrpSpPr/>
          <p:nvPr/>
        </p:nvGrpSpPr>
        <p:grpSpPr>
          <a:xfrm>
            <a:off x="5993168" y="1874432"/>
            <a:ext cx="317500" cy="157483"/>
            <a:chOff x="6769100" y="1390650"/>
            <a:chExt cx="317500" cy="157483"/>
          </a:xfrm>
        </p:grpSpPr>
        <p:sp>
          <p:nvSpPr>
            <p:cNvPr id="307" name="正方形/長方形 3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8" name="円/楕円 3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9" name="直線コネクタ 30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0" name="図形グループ 309"/>
          <p:cNvGrpSpPr/>
          <p:nvPr/>
        </p:nvGrpSpPr>
        <p:grpSpPr>
          <a:xfrm>
            <a:off x="5993168" y="2233435"/>
            <a:ext cx="317500" cy="157483"/>
            <a:chOff x="6769100" y="1390650"/>
            <a:chExt cx="317500" cy="157483"/>
          </a:xfrm>
        </p:grpSpPr>
        <p:sp>
          <p:nvSpPr>
            <p:cNvPr id="311" name="正方形/長方形 3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2" name="円/楕円 3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3" name="直線コネクタ 31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4" name="図形グループ 313"/>
          <p:cNvGrpSpPr/>
          <p:nvPr/>
        </p:nvGrpSpPr>
        <p:grpSpPr>
          <a:xfrm>
            <a:off x="5993168" y="2050120"/>
            <a:ext cx="317500" cy="157483"/>
            <a:chOff x="6769100" y="1390650"/>
            <a:chExt cx="317500" cy="157483"/>
          </a:xfrm>
        </p:grpSpPr>
        <p:sp>
          <p:nvSpPr>
            <p:cNvPr id="315" name="正方形/長方形 3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円/楕円 3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7" name="直線コネクタ 31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18" name="フローチャート: 磁気ディスク 317"/>
          <p:cNvSpPr/>
          <p:nvPr/>
        </p:nvSpPr>
        <p:spPr>
          <a:xfrm>
            <a:off x="6423870"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19" name="フローチャート: 磁気ディスク 318"/>
          <p:cNvSpPr/>
          <p:nvPr/>
        </p:nvSpPr>
        <p:spPr>
          <a:xfrm>
            <a:off x="6423870"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0" name="フローチャート: 磁気ディスク 319"/>
          <p:cNvSpPr/>
          <p:nvPr/>
        </p:nvSpPr>
        <p:spPr>
          <a:xfrm>
            <a:off x="6844729"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1" name="フローチャート: 磁気ディスク 320"/>
          <p:cNvSpPr/>
          <p:nvPr/>
        </p:nvSpPr>
        <p:spPr>
          <a:xfrm>
            <a:off x="6844729"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2" name="フローチャート: 磁気ディスク 321"/>
          <p:cNvSpPr/>
          <p:nvPr/>
        </p:nvSpPr>
        <p:spPr>
          <a:xfrm>
            <a:off x="6844729"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3" name="フローチャート: 磁気ディスク 322"/>
          <p:cNvSpPr/>
          <p:nvPr/>
        </p:nvSpPr>
        <p:spPr>
          <a:xfrm>
            <a:off x="7278542"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4" name="フローチャート: 磁気ディスク 323"/>
          <p:cNvSpPr/>
          <p:nvPr/>
        </p:nvSpPr>
        <p:spPr>
          <a:xfrm>
            <a:off x="7278542"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5" name="フローチャート: 磁気ディスク 324"/>
          <p:cNvSpPr/>
          <p:nvPr/>
        </p:nvSpPr>
        <p:spPr>
          <a:xfrm>
            <a:off x="7278542"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6" name="フローチャート: 磁気ディスク 325"/>
          <p:cNvSpPr/>
          <p:nvPr/>
        </p:nvSpPr>
        <p:spPr>
          <a:xfrm>
            <a:off x="7699401"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7" name="フローチャート: 磁気ディスク 326"/>
          <p:cNvSpPr/>
          <p:nvPr/>
        </p:nvSpPr>
        <p:spPr>
          <a:xfrm>
            <a:off x="7699401"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8" name="フローチャート: 磁気ディスク 327"/>
          <p:cNvSpPr/>
          <p:nvPr/>
        </p:nvSpPr>
        <p:spPr>
          <a:xfrm>
            <a:off x="7699401"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9" name="フローチャート: 磁気ディスク 328"/>
          <p:cNvSpPr/>
          <p:nvPr/>
        </p:nvSpPr>
        <p:spPr>
          <a:xfrm>
            <a:off x="8125670" y="20475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0" name="フローチャート: 磁気ディスク 329"/>
          <p:cNvSpPr/>
          <p:nvPr/>
        </p:nvSpPr>
        <p:spPr>
          <a:xfrm>
            <a:off x="8125670" y="1771153"/>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1" name="フローチャート: 磁気ディスク 330"/>
          <p:cNvSpPr/>
          <p:nvPr/>
        </p:nvSpPr>
        <p:spPr>
          <a:xfrm>
            <a:off x="8125670" y="150445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41" name="上下矢印 340"/>
          <p:cNvSpPr/>
          <p:nvPr/>
        </p:nvSpPr>
        <p:spPr>
          <a:xfrm>
            <a:off x="3271972" y="2533010"/>
            <a:ext cx="500162" cy="601749"/>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2" name="上下矢印 341"/>
          <p:cNvSpPr/>
          <p:nvPr/>
        </p:nvSpPr>
        <p:spPr>
          <a:xfrm>
            <a:off x="3279750" y="4390521"/>
            <a:ext cx="500162" cy="601749"/>
          </a:xfrm>
          <a:prstGeom prst="upDown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p:cNvSpPr txBox="1"/>
          <p:nvPr/>
        </p:nvSpPr>
        <p:spPr>
          <a:xfrm>
            <a:off x="7773206" y="3663711"/>
            <a:ext cx="805029" cy="307777"/>
          </a:xfrm>
          <a:prstGeom prst="rect">
            <a:avLst/>
          </a:prstGeom>
          <a:noFill/>
        </p:spPr>
        <p:txBody>
          <a:bodyPr wrap="none" rtlCol="0">
            <a:spAutoFit/>
          </a:bodyPr>
          <a:lstStyle/>
          <a:p>
            <a:r>
              <a:rPr kumimoji="1" lang="ja-JP" altLang="en-US" sz="1400" dirty="0">
                <a:solidFill>
                  <a:srgbClr val="7030A0"/>
                </a:solidFill>
                <a:latin typeface="Meiryo" charset="-128"/>
                <a:ea typeface="Meiryo" charset="-128"/>
                <a:cs typeface="Meiryo" charset="-128"/>
              </a:rPr>
              <a:t>数百</a:t>
            </a:r>
            <a:r>
              <a:rPr kumimoji="1" lang="en-US" altLang="ja-JP" sz="1400" dirty="0" err="1">
                <a:solidFill>
                  <a:srgbClr val="7030A0"/>
                </a:solidFill>
                <a:latin typeface="Meiryo" charset="-128"/>
                <a:ea typeface="Meiryo" charset="-128"/>
                <a:cs typeface="Meiryo" charset="-128"/>
              </a:rPr>
              <a:t>ms</a:t>
            </a:r>
            <a:endParaRPr kumimoji="1" lang="ja-JP" altLang="en-US" sz="1400" dirty="0">
              <a:solidFill>
                <a:srgbClr val="7030A0"/>
              </a:solidFill>
              <a:latin typeface="Meiryo" charset="-128"/>
              <a:ea typeface="Meiryo" charset="-128"/>
              <a:cs typeface="Meiryo" charset="-128"/>
            </a:endParaRPr>
          </a:p>
        </p:txBody>
      </p:sp>
      <p:sp>
        <p:nvSpPr>
          <p:cNvPr id="343" name="テキスト ボックス 342"/>
          <p:cNvSpPr txBox="1"/>
          <p:nvPr/>
        </p:nvSpPr>
        <p:spPr>
          <a:xfrm>
            <a:off x="3752047" y="2716573"/>
            <a:ext cx="805029" cy="307777"/>
          </a:xfrm>
          <a:prstGeom prst="rect">
            <a:avLst/>
          </a:prstGeom>
          <a:noFill/>
        </p:spPr>
        <p:txBody>
          <a:bodyPr wrap="none" rtlCol="0">
            <a:spAutoFit/>
          </a:bodyPr>
          <a:lstStyle/>
          <a:p>
            <a:r>
              <a:rPr kumimoji="1" lang="ja-JP" altLang="en-US" sz="1400" dirty="0">
                <a:solidFill>
                  <a:srgbClr val="7030A0"/>
                </a:solidFill>
                <a:latin typeface="Meiryo" charset="-128"/>
                <a:ea typeface="Meiryo" charset="-128"/>
                <a:cs typeface="Meiryo" charset="-128"/>
              </a:rPr>
              <a:t>数百</a:t>
            </a:r>
            <a:r>
              <a:rPr kumimoji="1" lang="en-US" altLang="ja-JP" sz="1400" dirty="0" err="1">
                <a:solidFill>
                  <a:srgbClr val="7030A0"/>
                </a:solidFill>
                <a:latin typeface="Meiryo" charset="-128"/>
                <a:ea typeface="Meiryo" charset="-128"/>
                <a:cs typeface="Meiryo" charset="-128"/>
              </a:rPr>
              <a:t>ms</a:t>
            </a:r>
            <a:endParaRPr kumimoji="1" lang="ja-JP" altLang="en-US" sz="1400" dirty="0">
              <a:solidFill>
                <a:srgbClr val="7030A0"/>
              </a:solidFill>
              <a:latin typeface="Meiryo" charset="-128"/>
              <a:ea typeface="Meiryo" charset="-128"/>
              <a:cs typeface="Meiryo" charset="-128"/>
            </a:endParaRPr>
          </a:p>
        </p:txBody>
      </p:sp>
      <p:sp>
        <p:nvSpPr>
          <p:cNvPr id="344" name="テキスト ボックス 343"/>
          <p:cNvSpPr txBox="1"/>
          <p:nvPr/>
        </p:nvSpPr>
        <p:spPr>
          <a:xfrm>
            <a:off x="3752047" y="4581128"/>
            <a:ext cx="625492" cy="307777"/>
          </a:xfrm>
          <a:prstGeom prst="rect">
            <a:avLst/>
          </a:prstGeom>
          <a:noFill/>
        </p:spPr>
        <p:txBody>
          <a:bodyPr wrap="none" rtlCol="0">
            <a:spAutoFit/>
          </a:bodyPr>
          <a:lstStyle/>
          <a:p>
            <a:r>
              <a:rPr kumimoji="1" lang="ja-JP" altLang="en-US" sz="1400">
                <a:solidFill>
                  <a:schemeClr val="accent6">
                    <a:lumMod val="75000"/>
                  </a:schemeClr>
                </a:solidFill>
                <a:latin typeface="Meiryo" charset="-128"/>
                <a:ea typeface="Meiryo" charset="-128"/>
                <a:cs typeface="Meiryo" charset="-128"/>
              </a:rPr>
              <a:t>数</a:t>
            </a:r>
            <a:r>
              <a:rPr kumimoji="1" lang="en-US" altLang="ja-JP" sz="1400" dirty="0" err="1">
                <a:solidFill>
                  <a:schemeClr val="accent6">
                    <a:lumMod val="75000"/>
                  </a:schemeClr>
                </a:solidFill>
                <a:latin typeface="Meiryo" charset="-128"/>
                <a:ea typeface="Meiryo" charset="-128"/>
                <a:cs typeface="Meiryo" charset="-128"/>
              </a:rPr>
              <a:t>ms</a:t>
            </a:r>
            <a:endParaRPr kumimoji="1" lang="ja-JP" altLang="en-US" sz="1400" dirty="0">
              <a:solidFill>
                <a:schemeClr val="accent6">
                  <a:lumMod val="75000"/>
                </a:schemeClr>
              </a:solidFill>
              <a:latin typeface="Meiryo" charset="-128"/>
              <a:ea typeface="Meiryo" charset="-128"/>
              <a:cs typeface="Meiryo" charset="-128"/>
            </a:endParaRPr>
          </a:p>
        </p:txBody>
      </p:sp>
      <p:sp>
        <p:nvSpPr>
          <p:cNvPr id="345" name="角丸四角形 344"/>
          <p:cNvSpPr/>
          <p:nvPr/>
        </p:nvSpPr>
        <p:spPr bwMode="auto">
          <a:xfrm>
            <a:off x="5311272"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スマートフォン</a:t>
            </a:r>
          </a:p>
        </p:txBody>
      </p:sp>
      <p:sp>
        <p:nvSpPr>
          <p:cNvPr id="346" name="角丸四角形 345"/>
          <p:cNvSpPr/>
          <p:nvPr/>
        </p:nvSpPr>
        <p:spPr bwMode="auto">
          <a:xfrm>
            <a:off x="3043020"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自動車</a:t>
            </a:r>
          </a:p>
        </p:txBody>
      </p:sp>
      <p:sp>
        <p:nvSpPr>
          <p:cNvPr id="347" name="角丸四角形 346"/>
          <p:cNvSpPr/>
          <p:nvPr/>
        </p:nvSpPr>
        <p:spPr bwMode="auto">
          <a:xfrm>
            <a:off x="6427396"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ウェアラブル</a:t>
            </a:r>
          </a:p>
        </p:txBody>
      </p:sp>
      <p:sp>
        <p:nvSpPr>
          <p:cNvPr id="348" name="角丸四角形 347"/>
          <p:cNvSpPr/>
          <p:nvPr/>
        </p:nvSpPr>
        <p:spPr bwMode="auto">
          <a:xfrm>
            <a:off x="7579524"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家電</a:t>
            </a:r>
          </a:p>
        </p:txBody>
      </p:sp>
      <p:sp>
        <p:nvSpPr>
          <p:cNvPr id="349" name="角丸四角形 348"/>
          <p:cNvSpPr/>
          <p:nvPr/>
        </p:nvSpPr>
        <p:spPr bwMode="auto">
          <a:xfrm>
            <a:off x="4195148"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a:ln>
                  <a:noFill/>
                </a:ln>
                <a:solidFill>
                  <a:srgbClr val="FFFFFF"/>
                </a:solidFill>
                <a:effectLst/>
                <a:latin typeface="+mn-lt"/>
                <a:ea typeface="+mn-ea"/>
              </a:rPr>
              <a:t>スマートメーター</a:t>
            </a:r>
          </a:p>
        </p:txBody>
      </p:sp>
      <p:grpSp>
        <p:nvGrpSpPr>
          <p:cNvPr id="350" name="図形グループ 349"/>
          <p:cNvGrpSpPr/>
          <p:nvPr/>
        </p:nvGrpSpPr>
        <p:grpSpPr>
          <a:xfrm>
            <a:off x="6541913" y="5544156"/>
            <a:ext cx="161020" cy="300733"/>
            <a:chOff x="5118100" y="4941610"/>
            <a:chExt cx="190500" cy="405090"/>
          </a:xfrm>
        </p:grpSpPr>
        <p:sp>
          <p:nvSpPr>
            <p:cNvPr id="351" name="正方形/長方形 35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2" name="正方形/長方形 35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角丸四角形 35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4" name="図形グループ 353"/>
          <p:cNvGrpSpPr/>
          <p:nvPr/>
        </p:nvGrpSpPr>
        <p:grpSpPr>
          <a:xfrm>
            <a:off x="6807624" y="5625545"/>
            <a:ext cx="441102" cy="177800"/>
            <a:chOff x="4715098" y="3962400"/>
            <a:chExt cx="441102" cy="177800"/>
          </a:xfrm>
        </p:grpSpPr>
        <p:sp>
          <p:nvSpPr>
            <p:cNvPr id="355" name="角丸四角形 354"/>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6" name="角丸四角形 355"/>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7" name="角丸四角形 356"/>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8" name="図形グループ 357"/>
          <p:cNvGrpSpPr/>
          <p:nvPr/>
        </p:nvGrpSpPr>
        <p:grpSpPr>
          <a:xfrm>
            <a:off x="5397952" y="5330932"/>
            <a:ext cx="679541" cy="593816"/>
            <a:chOff x="-62676" y="3965594"/>
            <a:chExt cx="679541" cy="593816"/>
          </a:xfrm>
        </p:grpSpPr>
        <p:sp>
          <p:nvSpPr>
            <p:cNvPr id="359" name="角丸四角形 358"/>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60" name="図 35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361" name="図形グループ 360"/>
          <p:cNvGrpSpPr/>
          <p:nvPr/>
        </p:nvGrpSpPr>
        <p:grpSpPr>
          <a:xfrm>
            <a:off x="5884970" y="5449949"/>
            <a:ext cx="341289" cy="550466"/>
            <a:chOff x="1140657" y="4229811"/>
            <a:chExt cx="341289" cy="550466"/>
          </a:xfrm>
        </p:grpSpPr>
        <p:sp>
          <p:nvSpPr>
            <p:cNvPr id="362" name="角丸四角形 361"/>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63" name="図 36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pic>
        <p:nvPicPr>
          <p:cNvPr id="364" name="図 363" descr="imgres.jp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12870" y="5396791"/>
            <a:ext cx="792088" cy="543647"/>
          </a:xfrm>
          <a:prstGeom prst="rect">
            <a:avLst/>
          </a:prstGeom>
        </p:spPr>
      </p:pic>
      <p:grpSp>
        <p:nvGrpSpPr>
          <p:cNvPr id="365" name="図形グループ 364"/>
          <p:cNvGrpSpPr/>
          <p:nvPr/>
        </p:nvGrpSpPr>
        <p:grpSpPr>
          <a:xfrm>
            <a:off x="4451864" y="5396791"/>
            <a:ext cx="499492" cy="545661"/>
            <a:chOff x="4000500" y="1182650"/>
            <a:chExt cx="499492" cy="545661"/>
          </a:xfrm>
        </p:grpSpPr>
        <p:sp>
          <p:nvSpPr>
            <p:cNvPr id="366" name="角丸四角形 36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7" name="正方形/長方形 36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263</a:t>
              </a:r>
            </a:p>
            <a:p>
              <a:pPr algn="ctr"/>
              <a:r>
                <a:rPr kumimoji="1" lang="en-US" altLang="ja-JP" sz="800" dirty="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368" name="テキスト ボックス 367"/>
            <p:cNvSpPr txBox="1"/>
            <p:nvPr/>
          </p:nvSpPr>
          <p:spPr>
            <a:xfrm>
              <a:off x="4000500" y="1511573"/>
              <a:ext cx="497352" cy="215444"/>
            </a:xfrm>
            <a:prstGeom prst="rect">
              <a:avLst/>
            </a:prstGeom>
            <a:noFill/>
          </p:spPr>
          <p:txBody>
            <a:bodyPr wrap="none" rtlCol="0">
              <a:spAutoFit/>
            </a:bodyPr>
            <a:lstStyle/>
            <a:p>
              <a:pPr algn="ctr"/>
              <a:r>
                <a:rPr kumimoji="1" lang="en-US" altLang="ja-JP" sz="800" dirty="0">
                  <a:solidFill>
                    <a:schemeClr val="bg1"/>
                  </a:solidFill>
                </a:rPr>
                <a:t>○×</a:t>
              </a:r>
              <a:r>
                <a:rPr kumimoji="1" lang="ja-JP" altLang="en-US" sz="800" dirty="0">
                  <a:solidFill>
                    <a:schemeClr val="bg1"/>
                  </a:solidFill>
                </a:rPr>
                <a:t>電力</a:t>
              </a:r>
            </a:p>
          </p:txBody>
        </p:sp>
      </p:grpSp>
      <p:sp>
        <p:nvSpPr>
          <p:cNvPr id="369" name="角丸四角形 368"/>
          <p:cNvSpPr/>
          <p:nvPr/>
        </p:nvSpPr>
        <p:spPr>
          <a:xfrm>
            <a:off x="7579524" y="53967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0" name="円/楕円 369"/>
          <p:cNvSpPr/>
          <p:nvPr/>
        </p:nvSpPr>
        <p:spPr>
          <a:xfrm>
            <a:off x="7667060" y="54574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1" name="角丸四角形 370"/>
          <p:cNvSpPr/>
          <p:nvPr/>
        </p:nvSpPr>
        <p:spPr>
          <a:xfrm>
            <a:off x="7723540" y="55251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2" name="台形 371"/>
          <p:cNvSpPr/>
          <p:nvPr/>
        </p:nvSpPr>
        <p:spPr>
          <a:xfrm>
            <a:off x="8151024" y="58068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3" name="角丸四角形 372"/>
          <p:cNvSpPr/>
          <p:nvPr/>
        </p:nvSpPr>
        <p:spPr>
          <a:xfrm>
            <a:off x="8011324" y="54602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4" name="角丸四角形 373"/>
          <p:cNvSpPr/>
          <p:nvPr/>
        </p:nvSpPr>
        <p:spPr>
          <a:xfrm>
            <a:off x="8062124" y="55058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75" name="図形グループ 374"/>
          <p:cNvGrpSpPr/>
          <p:nvPr/>
        </p:nvGrpSpPr>
        <p:grpSpPr>
          <a:xfrm>
            <a:off x="3042487" y="1478050"/>
            <a:ext cx="317500" cy="157483"/>
            <a:chOff x="6769100" y="1390650"/>
            <a:chExt cx="317500" cy="157483"/>
          </a:xfrm>
        </p:grpSpPr>
        <p:sp>
          <p:nvSpPr>
            <p:cNvPr id="376" name="正方形/長方形 37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7" name="円/楕円 37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8" name="直線コネクタ 37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79" name="図形グループ 378"/>
          <p:cNvGrpSpPr/>
          <p:nvPr/>
        </p:nvGrpSpPr>
        <p:grpSpPr>
          <a:xfrm>
            <a:off x="3042487" y="1671512"/>
            <a:ext cx="317500" cy="157483"/>
            <a:chOff x="6769100" y="1390650"/>
            <a:chExt cx="317500" cy="157483"/>
          </a:xfrm>
        </p:grpSpPr>
        <p:sp>
          <p:nvSpPr>
            <p:cNvPr id="380" name="正方形/長方形 37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1" name="円/楕円 38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2" name="直線コネクタ 38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3" name="図形グループ 382"/>
          <p:cNvGrpSpPr/>
          <p:nvPr/>
        </p:nvGrpSpPr>
        <p:grpSpPr>
          <a:xfrm>
            <a:off x="3042487" y="1853105"/>
            <a:ext cx="317500" cy="157483"/>
            <a:chOff x="6769100" y="1390650"/>
            <a:chExt cx="317500" cy="157483"/>
          </a:xfrm>
        </p:grpSpPr>
        <p:sp>
          <p:nvSpPr>
            <p:cNvPr id="384" name="正方形/長方形 38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5" name="円/楕円 38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6" name="直線コネクタ 38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7" name="図形グループ 386"/>
          <p:cNvGrpSpPr/>
          <p:nvPr/>
        </p:nvGrpSpPr>
        <p:grpSpPr>
          <a:xfrm>
            <a:off x="3042487" y="2212108"/>
            <a:ext cx="317500" cy="157483"/>
            <a:chOff x="6769100" y="1390650"/>
            <a:chExt cx="317500" cy="157483"/>
          </a:xfrm>
        </p:grpSpPr>
        <p:sp>
          <p:nvSpPr>
            <p:cNvPr id="388" name="正方形/長方形 38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9" name="円/楕円 38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0" name="直線コネクタ 38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1" name="図形グループ 390"/>
          <p:cNvGrpSpPr/>
          <p:nvPr/>
        </p:nvGrpSpPr>
        <p:grpSpPr>
          <a:xfrm>
            <a:off x="3042487" y="2028793"/>
            <a:ext cx="317500" cy="157483"/>
            <a:chOff x="6769100" y="1390650"/>
            <a:chExt cx="317500" cy="157483"/>
          </a:xfrm>
        </p:grpSpPr>
        <p:sp>
          <p:nvSpPr>
            <p:cNvPr id="392" name="正方形/長方形 39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3" name="円/楕円 39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4" name="直線コネクタ 39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5" name="図形グループ 394"/>
          <p:cNvGrpSpPr/>
          <p:nvPr/>
        </p:nvGrpSpPr>
        <p:grpSpPr>
          <a:xfrm>
            <a:off x="3417137" y="1480591"/>
            <a:ext cx="317500" cy="157483"/>
            <a:chOff x="6769100" y="1390650"/>
            <a:chExt cx="317500" cy="157483"/>
          </a:xfrm>
        </p:grpSpPr>
        <p:sp>
          <p:nvSpPr>
            <p:cNvPr id="396" name="正方形/長方形 39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7" name="円/楕円 39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8" name="直線コネクタ 39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9" name="図形グループ 398"/>
          <p:cNvGrpSpPr/>
          <p:nvPr/>
        </p:nvGrpSpPr>
        <p:grpSpPr>
          <a:xfrm>
            <a:off x="3417137" y="1674053"/>
            <a:ext cx="317500" cy="157483"/>
            <a:chOff x="6769100" y="1390650"/>
            <a:chExt cx="317500" cy="157483"/>
          </a:xfrm>
        </p:grpSpPr>
        <p:sp>
          <p:nvSpPr>
            <p:cNvPr id="400" name="正方形/長方形 39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1" name="円/楕円 40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2" name="直線コネクタ 40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3" name="図形グループ 402"/>
          <p:cNvGrpSpPr/>
          <p:nvPr/>
        </p:nvGrpSpPr>
        <p:grpSpPr>
          <a:xfrm>
            <a:off x="3417137" y="1855646"/>
            <a:ext cx="317500" cy="157483"/>
            <a:chOff x="6769100" y="1390650"/>
            <a:chExt cx="317500" cy="157483"/>
          </a:xfrm>
        </p:grpSpPr>
        <p:sp>
          <p:nvSpPr>
            <p:cNvPr id="404" name="正方形/長方形 40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5" name="円/楕円 40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6" name="直線コネクタ 40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7" name="図形グループ 406"/>
          <p:cNvGrpSpPr/>
          <p:nvPr/>
        </p:nvGrpSpPr>
        <p:grpSpPr>
          <a:xfrm>
            <a:off x="3417137" y="2214649"/>
            <a:ext cx="317500" cy="157483"/>
            <a:chOff x="6769100" y="1390650"/>
            <a:chExt cx="317500" cy="157483"/>
          </a:xfrm>
        </p:grpSpPr>
        <p:sp>
          <p:nvSpPr>
            <p:cNvPr id="408" name="正方形/長方形 40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9" name="円/楕円 40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0" name="直線コネクタ 40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1" name="図形グループ 410"/>
          <p:cNvGrpSpPr/>
          <p:nvPr/>
        </p:nvGrpSpPr>
        <p:grpSpPr>
          <a:xfrm>
            <a:off x="3417137" y="2031334"/>
            <a:ext cx="317500" cy="157483"/>
            <a:chOff x="6769100" y="1390650"/>
            <a:chExt cx="317500" cy="157483"/>
          </a:xfrm>
        </p:grpSpPr>
        <p:sp>
          <p:nvSpPr>
            <p:cNvPr id="412" name="正方形/長方形 41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3" name="円/楕円 41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4" name="直線コネクタ 41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5" name="図形グループ 414"/>
          <p:cNvGrpSpPr/>
          <p:nvPr/>
        </p:nvGrpSpPr>
        <p:grpSpPr>
          <a:xfrm>
            <a:off x="3137971" y="3560769"/>
            <a:ext cx="317500" cy="157483"/>
            <a:chOff x="6769100" y="1390650"/>
            <a:chExt cx="317500" cy="157483"/>
          </a:xfrm>
        </p:grpSpPr>
        <p:sp>
          <p:nvSpPr>
            <p:cNvPr id="416" name="正方形/長方形 41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7" name="円/楕円 41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8" name="直線コネクタ 41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19" name="フローチャート: 磁気ディスク 418"/>
          <p:cNvSpPr/>
          <p:nvPr/>
        </p:nvSpPr>
        <p:spPr>
          <a:xfrm>
            <a:off x="3549276" y="357918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420" name="図形グループ 419"/>
          <p:cNvGrpSpPr/>
          <p:nvPr/>
        </p:nvGrpSpPr>
        <p:grpSpPr>
          <a:xfrm>
            <a:off x="3137971" y="3769790"/>
            <a:ext cx="317500" cy="157483"/>
            <a:chOff x="6769100" y="1390650"/>
            <a:chExt cx="317500" cy="157483"/>
          </a:xfrm>
        </p:grpSpPr>
        <p:sp>
          <p:nvSpPr>
            <p:cNvPr id="421" name="正方形/長方形 42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2" name="円/楕円 42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3" name="直線コネクタ 42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5" name="左矢印 44"/>
          <p:cNvSpPr/>
          <p:nvPr/>
        </p:nvSpPr>
        <p:spPr>
          <a:xfrm>
            <a:off x="4778470" y="3134759"/>
            <a:ext cx="2217732" cy="1446369"/>
          </a:xfrm>
          <a:prstGeom prst="lef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400" dirty="0">
                <a:solidFill>
                  <a:srgbClr val="C00000"/>
                </a:solidFill>
                <a:latin typeface="Meiryo" charset="-128"/>
                <a:ea typeface="Meiryo" charset="-128"/>
                <a:cs typeface="Meiryo" charset="-128"/>
              </a:rPr>
              <a:t>デバイス数の増大</a:t>
            </a:r>
          </a:p>
          <a:p>
            <a:pPr algn="r"/>
            <a:r>
              <a:rPr kumimoji="1" lang="ja-JP" altLang="en-US" sz="1400" dirty="0">
                <a:solidFill>
                  <a:srgbClr val="C00000"/>
                </a:solidFill>
                <a:latin typeface="Meiryo" charset="-128"/>
                <a:ea typeface="Meiryo" charset="-128"/>
                <a:cs typeface="Meiryo" charset="-128"/>
              </a:rPr>
              <a:t>トラフィックの増大</a:t>
            </a:r>
          </a:p>
        </p:txBody>
      </p:sp>
      <p:sp>
        <p:nvSpPr>
          <p:cNvPr id="424" name="テキスト ボックス 423"/>
          <p:cNvSpPr txBox="1"/>
          <p:nvPr/>
        </p:nvSpPr>
        <p:spPr>
          <a:xfrm>
            <a:off x="2975833" y="4008582"/>
            <a:ext cx="1107996" cy="338554"/>
          </a:xfrm>
          <a:prstGeom prst="rect">
            <a:avLst/>
          </a:prstGeom>
          <a:noFill/>
        </p:spPr>
        <p:txBody>
          <a:bodyPr wrap="none" rtlCol="0">
            <a:spAutoFit/>
          </a:bodyPr>
          <a:lstStyle/>
          <a:p>
            <a:r>
              <a:rPr kumimoji="1" lang="ja-JP" altLang="en-US" sz="800" dirty="0">
                <a:solidFill>
                  <a:schemeClr val="bg1"/>
                </a:solidFill>
                <a:latin typeface="メイリオ"/>
                <a:ea typeface="メイリオ"/>
                <a:cs typeface="メイリオ"/>
              </a:rPr>
              <a:t>エッジサーバー</a:t>
            </a:r>
          </a:p>
          <a:p>
            <a:r>
              <a:rPr kumimoji="1" lang="ja-JP" altLang="en-US" sz="800" dirty="0">
                <a:solidFill>
                  <a:schemeClr val="bg1"/>
                </a:solidFill>
                <a:latin typeface="メイリオ"/>
                <a:ea typeface="メイリオ"/>
                <a:cs typeface="メイリオ"/>
              </a:rPr>
              <a:t>エッジゲートウェイ</a:t>
            </a:r>
          </a:p>
        </p:txBody>
      </p:sp>
    </p:spTree>
    <p:extLst>
      <p:ext uri="{BB962C8B-B14F-4D97-AF65-F5344CB8AC3E}">
        <p14:creationId xmlns:p14="http://schemas.microsoft.com/office/powerpoint/2010/main" val="4024461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クラウド</a:t>
            </a:r>
            <a:r>
              <a:rPr lang="ja-JP" altLang="en-US" dirty="0"/>
              <a:t>から超分散へ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sp>
        <p:nvSpPr>
          <p:cNvPr id="4" name="正方形/長方形 3"/>
          <p:cNvSpPr/>
          <p:nvPr/>
        </p:nvSpPr>
        <p:spPr>
          <a:xfrm>
            <a:off x="179512" y="826964"/>
            <a:ext cx="2088232" cy="568863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2411760" y="826964"/>
            <a:ext cx="2088232" cy="5688632"/>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44008" y="826964"/>
            <a:ext cx="2088232" cy="568863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876256" y="826964"/>
            <a:ext cx="2088232" cy="568863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629292" y="1527094"/>
            <a:ext cx="1188669" cy="796167"/>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 name="図形グループ 8"/>
          <p:cNvGrpSpPr/>
          <p:nvPr/>
        </p:nvGrpSpPr>
        <p:grpSpPr>
          <a:xfrm>
            <a:off x="418170" y="4372784"/>
            <a:ext cx="398531" cy="455164"/>
            <a:chOff x="565484" y="2886304"/>
            <a:chExt cx="398531" cy="455164"/>
          </a:xfrm>
        </p:grpSpPr>
        <p:grpSp>
          <p:nvGrpSpPr>
            <p:cNvPr id="10" name="図形グループ 9"/>
            <p:cNvGrpSpPr/>
            <p:nvPr/>
          </p:nvGrpSpPr>
          <p:grpSpPr>
            <a:xfrm>
              <a:off x="565484" y="2886304"/>
              <a:ext cx="398531" cy="387786"/>
              <a:chOff x="758730" y="3198675"/>
              <a:chExt cx="702795" cy="688305"/>
            </a:xfrm>
          </p:grpSpPr>
          <p:sp>
            <p:nvSpPr>
              <p:cNvPr id="14" name="角丸四角形 13"/>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角丸四角形 14"/>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台形 15"/>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p:cNvGrpSpPr/>
            <p:nvPr/>
          </p:nvGrpSpPr>
          <p:grpSpPr>
            <a:xfrm>
              <a:off x="695604" y="2996289"/>
              <a:ext cx="150692" cy="345179"/>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7" name="図形グループ 16"/>
          <p:cNvGrpSpPr/>
          <p:nvPr/>
        </p:nvGrpSpPr>
        <p:grpSpPr>
          <a:xfrm>
            <a:off x="1021838" y="4384873"/>
            <a:ext cx="398531" cy="455164"/>
            <a:chOff x="565484" y="2886304"/>
            <a:chExt cx="398531" cy="455164"/>
          </a:xfrm>
        </p:grpSpPr>
        <p:grpSp>
          <p:nvGrpSpPr>
            <p:cNvPr id="18" name="図形グループ 17"/>
            <p:cNvGrpSpPr/>
            <p:nvPr/>
          </p:nvGrpSpPr>
          <p:grpSpPr>
            <a:xfrm>
              <a:off x="565484" y="2886304"/>
              <a:ext cx="398531" cy="387786"/>
              <a:chOff x="758730" y="3198675"/>
              <a:chExt cx="702795" cy="688305"/>
            </a:xfrm>
          </p:grpSpPr>
          <p:sp>
            <p:nvSpPr>
              <p:cNvPr id="22" name="角丸四角形 21"/>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角丸四角形 22"/>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台形 23"/>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 name="図形グループ 18"/>
            <p:cNvGrpSpPr/>
            <p:nvPr/>
          </p:nvGrpSpPr>
          <p:grpSpPr>
            <a:xfrm>
              <a:off x="695604" y="2996289"/>
              <a:ext cx="150692" cy="345179"/>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5" name="図形グループ 24"/>
          <p:cNvGrpSpPr/>
          <p:nvPr/>
        </p:nvGrpSpPr>
        <p:grpSpPr>
          <a:xfrm>
            <a:off x="1660119" y="4384873"/>
            <a:ext cx="398531" cy="455164"/>
            <a:chOff x="565484" y="2886304"/>
            <a:chExt cx="398531" cy="455164"/>
          </a:xfrm>
        </p:grpSpPr>
        <p:grpSp>
          <p:nvGrpSpPr>
            <p:cNvPr id="26" name="図形グループ 25"/>
            <p:cNvGrpSpPr/>
            <p:nvPr/>
          </p:nvGrpSpPr>
          <p:grpSpPr>
            <a:xfrm>
              <a:off x="565484" y="2886304"/>
              <a:ext cx="398531" cy="387786"/>
              <a:chOff x="758730" y="3198675"/>
              <a:chExt cx="702795" cy="688305"/>
            </a:xfrm>
          </p:grpSpPr>
          <p:sp>
            <p:nvSpPr>
              <p:cNvPr id="30" name="角丸四角形 29"/>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角丸四角形 30"/>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台形 31"/>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 name="図形グループ 26"/>
            <p:cNvGrpSpPr/>
            <p:nvPr/>
          </p:nvGrpSpPr>
          <p:grpSpPr>
            <a:xfrm>
              <a:off x="695604" y="2996289"/>
              <a:ext cx="150692" cy="345179"/>
              <a:chOff x="1946324" y="4125162"/>
              <a:chExt cx="969964" cy="2007872"/>
            </a:xfrm>
          </p:grpSpPr>
          <p:sp>
            <p:nvSpPr>
              <p:cNvPr id="28" name="円/楕円 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フローチャート: 論理積ゲート 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37" name="正方形/長方形 36"/>
          <p:cNvSpPr/>
          <p:nvPr/>
        </p:nvSpPr>
        <p:spPr>
          <a:xfrm>
            <a:off x="2834301" y="3791422"/>
            <a:ext cx="468052" cy="35561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磁気ディスク 38"/>
          <p:cNvSpPr/>
          <p:nvPr/>
        </p:nvSpPr>
        <p:spPr>
          <a:xfrm>
            <a:off x="1154482" y="1644330"/>
            <a:ext cx="596258" cy="571446"/>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0" name="正方形/長方形 39"/>
          <p:cNvSpPr/>
          <p:nvPr/>
        </p:nvSpPr>
        <p:spPr>
          <a:xfrm>
            <a:off x="2861541" y="1527093"/>
            <a:ext cx="1188669" cy="796167"/>
          </a:xfrm>
          <a:prstGeom prst="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磁気ディスク 40"/>
          <p:cNvSpPr/>
          <p:nvPr/>
        </p:nvSpPr>
        <p:spPr>
          <a:xfrm>
            <a:off x="3380714" y="1639453"/>
            <a:ext cx="596258" cy="571446"/>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42" name="図形グループ 41"/>
          <p:cNvGrpSpPr/>
          <p:nvPr/>
        </p:nvGrpSpPr>
        <p:grpSpPr>
          <a:xfrm>
            <a:off x="2587927" y="4372784"/>
            <a:ext cx="398531" cy="455164"/>
            <a:chOff x="565484" y="2886304"/>
            <a:chExt cx="398531" cy="455164"/>
          </a:xfrm>
        </p:grpSpPr>
        <p:grpSp>
          <p:nvGrpSpPr>
            <p:cNvPr id="43" name="図形グループ 42"/>
            <p:cNvGrpSpPr/>
            <p:nvPr/>
          </p:nvGrpSpPr>
          <p:grpSpPr>
            <a:xfrm>
              <a:off x="565484" y="2886304"/>
              <a:ext cx="398531" cy="387786"/>
              <a:chOff x="758730" y="3198675"/>
              <a:chExt cx="702795" cy="688305"/>
            </a:xfrm>
          </p:grpSpPr>
          <p:sp>
            <p:nvSpPr>
              <p:cNvPr id="47" name="角丸四角形 46"/>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角丸四角形 47"/>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台形 48"/>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695604" y="2996289"/>
              <a:ext cx="150692" cy="345179"/>
              <a:chOff x="1946324" y="4125162"/>
              <a:chExt cx="969964" cy="2007872"/>
            </a:xfrm>
          </p:grpSpPr>
          <p:sp>
            <p:nvSpPr>
              <p:cNvPr id="45" name="円/楕円 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フローチャート: 論理積ゲート 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50" name="図 4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30429" y="4385758"/>
            <a:ext cx="355327" cy="310502"/>
          </a:xfrm>
          <a:prstGeom prst="rect">
            <a:avLst/>
          </a:prstGeom>
        </p:spPr>
      </p:pic>
      <p:pic>
        <p:nvPicPr>
          <p:cNvPr id="51" name="図 5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93599" y="4416659"/>
            <a:ext cx="178457" cy="287834"/>
          </a:xfrm>
          <a:prstGeom prst="rect">
            <a:avLst/>
          </a:prstGeom>
        </p:spPr>
      </p:pic>
      <p:pic>
        <p:nvPicPr>
          <p:cNvPr id="52" name="図 5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29772" y="4385758"/>
            <a:ext cx="356441" cy="377675"/>
          </a:xfrm>
          <a:prstGeom prst="rect">
            <a:avLst/>
          </a:prstGeom>
        </p:spPr>
      </p:pic>
      <p:grpSp>
        <p:nvGrpSpPr>
          <p:cNvPr id="53" name="図形グループ 52"/>
          <p:cNvGrpSpPr/>
          <p:nvPr/>
        </p:nvGrpSpPr>
        <p:grpSpPr>
          <a:xfrm>
            <a:off x="3221849" y="4357179"/>
            <a:ext cx="464437" cy="446267"/>
            <a:chOff x="1084515" y="4732057"/>
            <a:chExt cx="960184" cy="932098"/>
          </a:xfrm>
        </p:grpSpPr>
        <p:grpSp>
          <p:nvGrpSpPr>
            <p:cNvPr id="54" name="図形グループ 53"/>
            <p:cNvGrpSpPr/>
            <p:nvPr/>
          </p:nvGrpSpPr>
          <p:grpSpPr>
            <a:xfrm>
              <a:off x="1084515" y="4879904"/>
              <a:ext cx="681672" cy="784251"/>
              <a:chOff x="2405315" y="4754508"/>
              <a:chExt cx="681672" cy="784251"/>
            </a:xfrm>
          </p:grpSpPr>
          <p:pic>
            <p:nvPicPr>
              <p:cNvPr id="59" name="図 58"/>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05315" y="4816478"/>
                <a:ext cx="681672" cy="722281"/>
              </a:xfrm>
              <a:prstGeom prst="rect">
                <a:avLst/>
              </a:prstGeom>
            </p:spPr>
          </p:pic>
          <p:sp>
            <p:nvSpPr>
              <p:cNvPr id="60" name="正方形/長方形 59"/>
              <p:cNvSpPr/>
              <p:nvPr/>
            </p:nvSpPr>
            <p:spPr>
              <a:xfrm>
                <a:off x="2405315" y="4754508"/>
                <a:ext cx="681672" cy="566792"/>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55" name="図 5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0800000">
              <a:off x="1086645" y="4732057"/>
              <a:ext cx="679541" cy="593816"/>
            </a:xfrm>
            <a:prstGeom prst="rect">
              <a:avLst/>
            </a:prstGeom>
          </p:spPr>
        </p:pic>
        <p:sp>
          <p:nvSpPr>
            <p:cNvPr id="56" name="台形 55"/>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角丸四角形 56"/>
            <p:cNvSpPr/>
            <p:nvPr/>
          </p:nvSpPr>
          <p:spPr>
            <a:xfrm>
              <a:off x="1766186" y="4732057"/>
              <a:ext cx="278513" cy="677761"/>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角丸四角形 57"/>
            <p:cNvSpPr/>
            <p:nvPr/>
          </p:nvSpPr>
          <p:spPr>
            <a:xfrm>
              <a:off x="1836037" y="4802575"/>
              <a:ext cx="45719" cy="243557"/>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60"/>
          <p:cNvGrpSpPr/>
          <p:nvPr/>
        </p:nvGrpSpPr>
        <p:grpSpPr>
          <a:xfrm>
            <a:off x="4828684" y="4387628"/>
            <a:ext cx="358537" cy="372942"/>
            <a:chOff x="2381979" y="4922695"/>
            <a:chExt cx="685680" cy="766399"/>
          </a:xfrm>
        </p:grpSpPr>
        <p:pic>
          <p:nvPicPr>
            <p:cNvPr id="62" name="図 61"/>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381979" y="4922695"/>
              <a:ext cx="685680" cy="726528"/>
            </a:xfrm>
            <a:prstGeom prst="rect">
              <a:avLst/>
            </a:prstGeom>
          </p:spPr>
        </p:pic>
        <p:sp>
          <p:nvSpPr>
            <p:cNvPr id="63" name="角丸四角形 62"/>
            <p:cNvSpPr/>
            <p:nvPr/>
          </p:nvSpPr>
          <p:spPr>
            <a:xfrm>
              <a:off x="2394679" y="5560455"/>
              <a:ext cx="662622" cy="128639"/>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3325438" y="4476989"/>
            <a:ext cx="151989" cy="345179"/>
            <a:chOff x="1946324" y="4125162"/>
            <a:chExt cx="969964" cy="2007872"/>
          </a:xfrm>
        </p:grpSpPr>
        <p:sp>
          <p:nvSpPr>
            <p:cNvPr id="65" name="円/楕円 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4931957" y="4474662"/>
            <a:ext cx="151989" cy="345179"/>
            <a:chOff x="1946324" y="4125162"/>
            <a:chExt cx="969964" cy="2007872"/>
          </a:xfrm>
        </p:grpSpPr>
        <p:sp>
          <p:nvSpPr>
            <p:cNvPr id="68" name="円/楕円 6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フローチャート: 論理積ゲート 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0" name="図形グループ 69"/>
          <p:cNvGrpSpPr/>
          <p:nvPr/>
        </p:nvGrpSpPr>
        <p:grpSpPr>
          <a:xfrm>
            <a:off x="3901611" y="4357179"/>
            <a:ext cx="464437" cy="446267"/>
            <a:chOff x="1084515" y="4732057"/>
            <a:chExt cx="960184" cy="932098"/>
          </a:xfrm>
        </p:grpSpPr>
        <p:grpSp>
          <p:nvGrpSpPr>
            <p:cNvPr id="71" name="図形グループ 70"/>
            <p:cNvGrpSpPr/>
            <p:nvPr/>
          </p:nvGrpSpPr>
          <p:grpSpPr>
            <a:xfrm>
              <a:off x="1084515" y="4879904"/>
              <a:ext cx="681672" cy="784251"/>
              <a:chOff x="2405315" y="4754508"/>
              <a:chExt cx="681672" cy="784251"/>
            </a:xfrm>
          </p:grpSpPr>
          <p:pic>
            <p:nvPicPr>
              <p:cNvPr id="76" name="図 7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05315" y="4816478"/>
                <a:ext cx="681672" cy="722281"/>
              </a:xfrm>
              <a:prstGeom prst="rect">
                <a:avLst/>
              </a:prstGeom>
            </p:spPr>
          </p:pic>
          <p:sp>
            <p:nvSpPr>
              <p:cNvPr id="77" name="正方形/長方形 76"/>
              <p:cNvSpPr/>
              <p:nvPr/>
            </p:nvSpPr>
            <p:spPr>
              <a:xfrm>
                <a:off x="2405315" y="4754508"/>
                <a:ext cx="681672" cy="566792"/>
              </a:xfrm>
              <a:prstGeom prst="rect">
                <a:avLst/>
              </a:prstGeom>
              <a:solidFill>
                <a:srgbClr val="FFFBD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72" name="図 7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10800000">
              <a:off x="1086645" y="4732057"/>
              <a:ext cx="679541" cy="593816"/>
            </a:xfrm>
            <a:prstGeom prst="rect">
              <a:avLst/>
            </a:prstGeom>
          </p:spPr>
        </p:pic>
        <p:sp>
          <p:nvSpPr>
            <p:cNvPr id="73" name="台形 72"/>
            <p:cNvSpPr/>
            <p:nvPr/>
          </p:nvSpPr>
          <p:spPr>
            <a:xfrm>
              <a:off x="1250950" y="5212971"/>
              <a:ext cx="361950" cy="196850"/>
            </a:xfrm>
            <a:prstGeom prst="trapezoid">
              <a:avLst/>
            </a:prstGeom>
            <a:solidFill>
              <a:schemeClr val="tx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角丸四角形 73"/>
            <p:cNvSpPr/>
            <p:nvPr/>
          </p:nvSpPr>
          <p:spPr>
            <a:xfrm>
              <a:off x="1766186" y="4732057"/>
              <a:ext cx="278513" cy="677761"/>
            </a:xfrm>
            <a:prstGeom prst="roundRect">
              <a:avLst/>
            </a:prstGeom>
            <a:solidFill>
              <a:srgbClr val="00000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角丸四角形 74"/>
            <p:cNvSpPr/>
            <p:nvPr/>
          </p:nvSpPr>
          <p:spPr>
            <a:xfrm>
              <a:off x="1836037" y="4802575"/>
              <a:ext cx="45719" cy="243557"/>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8" name="図形グループ 77"/>
          <p:cNvGrpSpPr/>
          <p:nvPr/>
        </p:nvGrpSpPr>
        <p:grpSpPr>
          <a:xfrm>
            <a:off x="4004405" y="4486509"/>
            <a:ext cx="151989" cy="345179"/>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82" name="図 8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777781" y="1321178"/>
            <a:ext cx="1820685" cy="1207996"/>
          </a:xfrm>
          <a:prstGeom prst="rect">
            <a:avLst/>
          </a:prstGeom>
        </p:spPr>
      </p:pic>
      <p:grpSp>
        <p:nvGrpSpPr>
          <p:cNvPr id="83" name="図形グループ 82"/>
          <p:cNvGrpSpPr/>
          <p:nvPr/>
        </p:nvGrpSpPr>
        <p:grpSpPr>
          <a:xfrm>
            <a:off x="5283259" y="4483380"/>
            <a:ext cx="151989" cy="345179"/>
            <a:chOff x="1946324" y="4125162"/>
            <a:chExt cx="969964" cy="2007872"/>
          </a:xfrm>
        </p:grpSpPr>
        <p:sp>
          <p:nvSpPr>
            <p:cNvPr id="84" name="円/楕円 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フローチャート: 論理積ゲート 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6" name="図形グループ 85"/>
          <p:cNvGrpSpPr/>
          <p:nvPr/>
        </p:nvGrpSpPr>
        <p:grpSpPr>
          <a:xfrm>
            <a:off x="5837331" y="4474502"/>
            <a:ext cx="151989" cy="345179"/>
            <a:chOff x="1946324" y="4125162"/>
            <a:chExt cx="969964" cy="2007872"/>
          </a:xfrm>
        </p:grpSpPr>
        <p:sp>
          <p:nvSpPr>
            <p:cNvPr id="87" name="円/楕円 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フローチャート: 論理積ゲート 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9" name="図形グループ 88"/>
          <p:cNvGrpSpPr/>
          <p:nvPr/>
        </p:nvGrpSpPr>
        <p:grpSpPr>
          <a:xfrm>
            <a:off x="6331997" y="4474502"/>
            <a:ext cx="151989" cy="345179"/>
            <a:chOff x="1946324" y="4125162"/>
            <a:chExt cx="969964" cy="2007872"/>
          </a:xfrm>
        </p:grpSpPr>
        <p:sp>
          <p:nvSpPr>
            <p:cNvPr id="90" name="円/楕円 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フローチャート: 論理積ゲート 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92" name="図 91"/>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010029" y="1321178"/>
            <a:ext cx="1820685" cy="1207996"/>
          </a:xfrm>
          <a:prstGeom prst="rect">
            <a:avLst/>
          </a:prstGeom>
        </p:spPr>
      </p:pic>
      <p:sp>
        <p:nvSpPr>
          <p:cNvPr id="93" name="正方形/長方形 92"/>
          <p:cNvSpPr/>
          <p:nvPr/>
        </p:nvSpPr>
        <p:spPr>
          <a:xfrm>
            <a:off x="7015342" y="3795702"/>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8461974" y="3813453"/>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1" name="図形グループ 100"/>
          <p:cNvGrpSpPr/>
          <p:nvPr/>
        </p:nvGrpSpPr>
        <p:grpSpPr>
          <a:xfrm>
            <a:off x="7774482" y="4578833"/>
            <a:ext cx="324650" cy="265447"/>
            <a:chOff x="-62676" y="3965594"/>
            <a:chExt cx="679541" cy="593816"/>
          </a:xfrm>
        </p:grpSpPr>
        <p:sp>
          <p:nvSpPr>
            <p:cNvPr id="102" name="角丸四角形 10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 name="図 102"/>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04" name="図形グループ 103"/>
          <p:cNvGrpSpPr/>
          <p:nvPr/>
        </p:nvGrpSpPr>
        <p:grpSpPr>
          <a:xfrm>
            <a:off x="7741521" y="4399071"/>
            <a:ext cx="203710" cy="404575"/>
            <a:chOff x="1140657" y="4229811"/>
            <a:chExt cx="341289" cy="550466"/>
          </a:xfrm>
        </p:grpSpPr>
        <p:sp>
          <p:nvSpPr>
            <p:cNvPr id="105" name="角丸四角形 10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6" name="図 105"/>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08" name="図形グループ 107"/>
          <p:cNvGrpSpPr/>
          <p:nvPr/>
        </p:nvGrpSpPr>
        <p:grpSpPr>
          <a:xfrm>
            <a:off x="8115666" y="4539886"/>
            <a:ext cx="269638" cy="317989"/>
            <a:chOff x="6373788" y="4940591"/>
            <a:chExt cx="499492" cy="545661"/>
          </a:xfrm>
        </p:grpSpPr>
        <p:sp>
          <p:nvSpPr>
            <p:cNvPr id="109" name="角丸四角形 108"/>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角丸四角形 110"/>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12" name="図 111"/>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06913" y="4563591"/>
            <a:ext cx="393957" cy="393957"/>
          </a:xfrm>
          <a:prstGeom prst="rect">
            <a:avLst/>
          </a:prstGeom>
        </p:spPr>
      </p:pic>
      <p:pic>
        <p:nvPicPr>
          <p:cNvPr id="113" name="図 112"/>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73280" y="4533597"/>
            <a:ext cx="421690" cy="421690"/>
          </a:xfrm>
          <a:prstGeom prst="rect">
            <a:avLst/>
          </a:prstGeom>
        </p:spPr>
      </p:pic>
      <p:pic>
        <p:nvPicPr>
          <p:cNvPr id="114" name="図 113"/>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000316" y="4256573"/>
            <a:ext cx="479373" cy="479373"/>
          </a:xfrm>
          <a:prstGeom prst="rect">
            <a:avLst/>
          </a:prstGeom>
        </p:spPr>
      </p:pic>
      <p:grpSp>
        <p:nvGrpSpPr>
          <p:cNvPr id="115" name="図形グループ 114"/>
          <p:cNvGrpSpPr/>
          <p:nvPr/>
        </p:nvGrpSpPr>
        <p:grpSpPr>
          <a:xfrm>
            <a:off x="8526292" y="4421216"/>
            <a:ext cx="351043" cy="416882"/>
            <a:chOff x="921147" y="2673903"/>
            <a:chExt cx="2035043" cy="2195257"/>
          </a:xfrm>
        </p:grpSpPr>
        <p:sp>
          <p:nvSpPr>
            <p:cNvPr id="116" name="台形 115"/>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正方形/長方形 116"/>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8" name="図形グループ 117"/>
            <p:cNvGrpSpPr/>
            <p:nvPr/>
          </p:nvGrpSpPr>
          <p:grpSpPr>
            <a:xfrm rot="18523230">
              <a:off x="289583" y="3305467"/>
              <a:ext cx="1602719" cy="339591"/>
              <a:chOff x="1084045" y="2295821"/>
              <a:chExt cx="1399064" cy="288032"/>
            </a:xfrm>
          </p:grpSpPr>
          <p:grpSp>
            <p:nvGrpSpPr>
              <p:cNvPr id="123" name="図形グループ 122"/>
              <p:cNvGrpSpPr/>
              <p:nvPr/>
            </p:nvGrpSpPr>
            <p:grpSpPr>
              <a:xfrm>
                <a:off x="1084045" y="2295821"/>
                <a:ext cx="1399064" cy="288032"/>
                <a:chOff x="531457" y="2456892"/>
                <a:chExt cx="1399064" cy="288032"/>
              </a:xfrm>
            </p:grpSpPr>
            <p:sp>
              <p:nvSpPr>
                <p:cNvPr id="125" name="正方形/長方形 124"/>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円/楕円 125"/>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4" name="円/楕円 123"/>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9" name="円/楕円 118"/>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正方形/長方形 120"/>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台形 121"/>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7" name="図形グループ 96"/>
          <p:cNvGrpSpPr/>
          <p:nvPr/>
        </p:nvGrpSpPr>
        <p:grpSpPr>
          <a:xfrm>
            <a:off x="7994063" y="4412892"/>
            <a:ext cx="115615" cy="261494"/>
            <a:chOff x="5118100" y="4941610"/>
            <a:chExt cx="190500" cy="405090"/>
          </a:xfrm>
        </p:grpSpPr>
        <p:sp>
          <p:nvSpPr>
            <p:cNvPr id="98" name="正方形/長方形 97"/>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角丸四角形 99"/>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9" name="角丸四角形 128"/>
          <p:cNvSpPr/>
          <p:nvPr/>
        </p:nvSpPr>
        <p:spPr>
          <a:xfrm>
            <a:off x="4782157" y="2836610"/>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インターネット</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専用ネットワーク</a:t>
            </a:r>
          </a:p>
        </p:txBody>
      </p:sp>
      <p:sp>
        <p:nvSpPr>
          <p:cNvPr id="130" name="角丸四角形 129"/>
          <p:cNvSpPr/>
          <p:nvPr/>
        </p:nvSpPr>
        <p:spPr>
          <a:xfrm>
            <a:off x="7014404" y="2825866"/>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インターネット</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専用ネットワーク</a:t>
            </a:r>
            <a:endParaRPr kumimoji="1" lang="ja-JP" altLang="en-US" sz="1200" dirty="0">
              <a:solidFill>
                <a:srgbClr val="FFFFFF"/>
              </a:solidFill>
              <a:latin typeface="Meiryo" charset="-128"/>
              <a:ea typeface="Meiryo" charset="-128"/>
              <a:cs typeface="Meiryo" charset="-128"/>
            </a:endParaRPr>
          </a:p>
        </p:txBody>
      </p:sp>
      <p:sp>
        <p:nvSpPr>
          <p:cNvPr id="95" name="正方形/長方形 94"/>
          <p:cNvSpPr/>
          <p:nvPr/>
        </p:nvSpPr>
        <p:spPr>
          <a:xfrm>
            <a:off x="8470088" y="2717215"/>
            <a:ext cx="358437" cy="351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角丸四角形 130"/>
          <p:cNvSpPr/>
          <p:nvPr/>
        </p:nvSpPr>
        <p:spPr>
          <a:xfrm>
            <a:off x="2549739" y="2826490"/>
            <a:ext cx="1816309" cy="58022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専用ネットワーク</a:t>
            </a:r>
          </a:p>
        </p:txBody>
      </p:sp>
      <p:cxnSp>
        <p:nvCxnSpPr>
          <p:cNvPr id="133" name="直線コネクタ 132"/>
          <p:cNvCxnSpPr>
            <a:stCxn id="8" idx="2"/>
            <a:endCxn id="14" idx="0"/>
          </p:cNvCxnSpPr>
          <p:nvPr/>
        </p:nvCxnSpPr>
        <p:spPr>
          <a:xfrm flipH="1">
            <a:off x="609195" y="2323261"/>
            <a:ext cx="614432" cy="204952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4" name="直線コネクタ 133"/>
          <p:cNvCxnSpPr>
            <a:stCxn id="8" idx="2"/>
            <a:endCxn id="22" idx="0"/>
          </p:cNvCxnSpPr>
          <p:nvPr/>
        </p:nvCxnSpPr>
        <p:spPr>
          <a:xfrm flipH="1">
            <a:off x="1212863" y="2323261"/>
            <a:ext cx="10764" cy="206161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7" name="直線コネクタ 136"/>
          <p:cNvCxnSpPr>
            <a:stCxn id="8" idx="2"/>
            <a:endCxn id="30" idx="0"/>
          </p:cNvCxnSpPr>
          <p:nvPr/>
        </p:nvCxnSpPr>
        <p:spPr>
          <a:xfrm>
            <a:off x="1223627" y="2323261"/>
            <a:ext cx="627517" cy="206161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0" name="直線コネクタ 139"/>
          <p:cNvCxnSpPr>
            <a:stCxn id="40" idx="2"/>
            <a:endCxn id="131" idx="0"/>
          </p:cNvCxnSpPr>
          <p:nvPr/>
        </p:nvCxnSpPr>
        <p:spPr>
          <a:xfrm>
            <a:off x="3455876" y="2323260"/>
            <a:ext cx="2018" cy="50323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3" name="直線コネクタ 142"/>
          <p:cNvCxnSpPr>
            <a:stCxn id="131" idx="2"/>
            <a:endCxn id="37" idx="0"/>
          </p:cNvCxnSpPr>
          <p:nvPr/>
        </p:nvCxnSpPr>
        <p:spPr>
          <a:xfrm flipH="1">
            <a:off x="3068327" y="3406711"/>
            <a:ext cx="389567" cy="384711"/>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0" name="直線コネクタ 149"/>
          <p:cNvCxnSpPr>
            <a:stCxn id="131" idx="2"/>
            <a:endCxn id="72" idx="2"/>
          </p:cNvCxnSpPr>
          <p:nvPr/>
        </p:nvCxnSpPr>
        <p:spPr>
          <a:xfrm>
            <a:off x="3457894" y="3406711"/>
            <a:ext cx="609092" cy="95046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3" name="直線コネクタ 152"/>
          <p:cNvCxnSpPr>
            <a:stCxn id="37" idx="2"/>
            <a:endCxn id="47" idx="0"/>
          </p:cNvCxnSpPr>
          <p:nvPr/>
        </p:nvCxnSpPr>
        <p:spPr>
          <a:xfrm flipH="1">
            <a:off x="2778952" y="4147035"/>
            <a:ext cx="289375" cy="225749"/>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6" name="直線コネクタ 155"/>
          <p:cNvCxnSpPr>
            <a:stCxn id="37" idx="2"/>
            <a:endCxn id="55" idx="2"/>
          </p:cNvCxnSpPr>
          <p:nvPr/>
        </p:nvCxnSpPr>
        <p:spPr>
          <a:xfrm>
            <a:off x="3068327" y="4147035"/>
            <a:ext cx="318897" cy="210144"/>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9" name="直線コネクタ 158"/>
          <p:cNvCxnSpPr>
            <a:endCxn id="129" idx="0"/>
          </p:cNvCxnSpPr>
          <p:nvPr/>
        </p:nvCxnSpPr>
        <p:spPr>
          <a:xfrm>
            <a:off x="5688123" y="2375538"/>
            <a:ext cx="2189" cy="461072"/>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3" name="直線コネクタ 162"/>
          <p:cNvCxnSpPr>
            <a:endCxn id="130" idx="0"/>
          </p:cNvCxnSpPr>
          <p:nvPr/>
        </p:nvCxnSpPr>
        <p:spPr>
          <a:xfrm>
            <a:off x="7920370" y="2375538"/>
            <a:ext cx="2189" cy="45032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7" name="直線コネクタ 166"/>
          <p:cNvCxnSpPr>
            <a:stCxn id="129" idx="2"/>
            <a:endCxn id="62" idx="0"/>
          </p:cNvCxnSpPr>
          <p:nvPr/>
        </p:nvCxnSpPr>
        <p:spPr>
          <a:xfrm flipH="1">
            <a:off x="5007953" y="3416831"/>
            <a:ext cx="682359" cy="970797"/>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0" name="直線コネクタ 169"/>
          <p:cNvCxnSpPr>
            <a:stCxn id="129" idx="2"/>
            <a:endCxn id="51" idx="0"/>
          </p:cNvCxnSpPr>
          <p:nvPr/>
        </p:nvCxnSpPr>
        <p:spPr>
          <a:xfrm flipH="1">
            <a:off x="5482828" y="3416831"/>
            <a:ext cx="207484" cy="999828"/>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76" name="正方形/長方形 175"/>
          <p:cNvSpPr/>
          <p:nvPr/>
        </p:nvSpPr>
        <p:spPr>
          <a:xfrm>
            <a:off x="5926202" y="3789662"/>
            <a:ext cx="468052" cy="35561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7" name="直線コネクタ 176"/>
          <p:cNvCxnSpPr>
            <a:stCxn id="129" idx="2"/>
            <a:endCxn id="176" idx="0"/>
          </p:cNvCxnSpPr>
          <p:nvPr/>
        </p:nvCxnSpPr>
        <p:spPr>
          <a:xfrm>
            <a:off x="5690312" y="3416831"/>
            <a:ext cx="469916" cy="372831"/>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0" name="直線コネクタ 179"/>
          <p:cNvCxnSpPr>
            <a:stCxn id="50" idx="0"/>
            <a:endCxn id="176" idx="2"/>
          </p:cNvCxnSpPr>
          <p:nvPr/>
        </p:nvCxnSpPr>
        <p:spPr>
          <a:xfrm flipV="1">
            <a:off x="5908093" y="4145275"/>
            <a:ext cx="252135" cy="24048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3" name="直線コネクタ 182"/>
          <p:cNvCxnSpPr>
            <a:stCxn id="52" idx="0"/>
            <a:endCxn id="176" idx="2"/>
          </p:cNvCxnSpPr>
          <p:nvPr/>
        </p:nvCxnSpPr>
        <p:spPr>
          <a:xfrm flipH="1" flipV="1">
            <a:off x="6160228" y="4145275"/>
            <a:ext cx="247765" cy="240483"/>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6" name="直線コネクタ 185"/>
          <p:cNvCxnSpPr>
            <a:stCxn id="93" idx="0"/>
            <a:endCxn id="130" idx="2"/>
          </p:cNvCxnSpPr>
          <p:nvPr/>
        </p:nvCxnSpPr>
        <p:spPr>
          <a:xfrm flipV="1">
            <a:off x="7194561" y="3406087"/>
            <a:ext cx="727998" cy="389615"/>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9" name="直線コネクタ 188"/>
          <p:cNvCxnSpPr>
            <a:stCxn id="94" idx="0"/>
            <a:endCxn id="130" idx="2"/>
          </p:cNvCxnSpPr>
          <p:nvPr/>
        </p:nvCxnSpPr>
        <p:spPr>
          <a:xfrm flipH="1" flipV="1">
            <a:off x="7922559" y="3406087"/>
            <a:ext cx="718634" cy="407366"/>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92" name="直線コネクタ 191"/>
          <p:cNvCxnSpPr>
            <a:stCxn id="106" idx="0"/>
            <a:endCxn id="130" idx="2"/>
          </p:cNvCxnSpPr>
          <p:nvPr/>
        </p:nvCxnSpPr>
        <p:spPr>
          <a:xfrm flipV="1">
            <a:off x="7843376" y="3406087"/>
            <a:ext cx="79183" cy="992984"/>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4" name="直線コネクタ 193"/>
          <p:cNvCxnSpPr>
            <a:endCxn id="93" idx="2"/>
          </p:cNvCxnSpPr>
          <p:nvPr/>
        </p:nvCxnSpPr>
        <p:spPr>
          <a:xfrm flipV="1">
            <a:off x="7194560" y="4147035"/>
            <a:ext cx="1" cy="260362"/>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95" name="直線コネクタ 194"/>
          <p:cNvCxnSpPr/>
          <p:nvPr/>
        </p:nvCxnSpPr>
        <p:spPr>
          <a:xfrm flipV="1">
            <a:off x="8649306" y="4164786"/>
            <a:ext cx="0" cy="249287"/>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02" name="直線コネクタ 201"/>
          <p:cNvCxnSpPr/>
          <p:nvPr/>
        </p:nvCxnSpPr>
        <p:spPr>
          <a:xfrm flipH="1" flipV="1">
            <a:off x="7913194" y="3424927"/>
            <a:ext cx="292555" cy="1015212"/>
          </a:xfrm>
          <a:prstGeom prst="line">
            <a:avLst/>
          </a:prstGeom>
          <a:ln>
            <a:solidFill>
              <a:schemeClr val="accent6">
                <a:lumMod val="75000"/>
              </a:schemeClr>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8" name="フローチャート: 磁気ディスク 207"/>
          <p:cNvSpPr/>
          <p:nvPr/>
        </p:nvSpPr>
        <p:spPr>
          <a:xfrm>
            <a:off x="314416" y="5255104"/>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9" name="フローチャート: 磁気ディスク 208"/>
          <p:cNvSpPr/>
          <p:nvPr/>
        </p:nvSpPr>
        <p:spPr>
          <a:xfrm>
            <a:off x="2580357"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0" name="フローチャート: 磁気ディスク 209"/>
          <p:cNvSpPr/>
          <p:nvPr/>
        </p:nvSpPr>
        <p:spPr>
          <a:xfrm>
            <a:off x="2788055" y="5253774"/>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1" name="フローチャート: 磁気ディスク 210"/>
          <p:cNvSpPr/>
          <p:nvPr/>
        </p:nvSpPr>
        <p:spPr>
          <a:xfrm>
            <a:off x="4743401"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2" name="フローチャート: 磁気ディスク 211"/>
          <p:cNvSpPr/>
          <p:nvPr/>
        </p:nvSpPr>
        <p:spPr>
          <a:xfrm>
            <a:off x="4941201"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3" name="フローチャート: 磁気ディスク 212"/>
          <p:cNvSpPr/>
          <p:nvPr/>
        </p:nvSpPr>
        <p:spPr>
          <a:xfrm>
            <a:off x="5143495" y="5253183"/>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4" name="フローチャート: 磁気ディスク 213"/>
          <p:cNvSpPr/>
          <p:nvPr/>
        </p:nvSpPr>
        <p:spPr>
          <a:xfrm>
            <a:off x="5344446" y="5250501"/>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5" name="フローチャート: 磁気ディスク 214"/>
          <p:cNvSpPr/>
          <p:nvPr/>
        </p:nvSpPr>
        <p:spPr>
          <a:xfrm>
            <a:off x="5543589"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6" name="フローチャート: 磁気ディスク 215"/>
          <p:cNvSpPr/>
          <p:nvPr/>
        </p:nvSpPr>
        <p:spPr>
          <a:xfrm>
            <a:off x="5741389"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7" name="フローチャート: 磁気ディスク 216"/>
          <p:cNvSpPr/>
          <p:nvPr/>
        </p:nvSpPr>
        <p:spPr>
          <a:xfrm>
            <a:off x="5943683" y="5253183"/>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8" name="フローチャート: 磁気ディスク 217"/>
          <p:cNvSpPr/>
          <p:nvPr/>
        </p:nvSpPr>
        <p:spPr>
          <a:xfrm>
            <a:off x="6144634" y="5250501"/>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19" name="フローチャート: 磁気ディスク 218"/>
          <p:cNvSpPr/>
          <p:nvPr/>
        </p:nvSpPr>
        <p:spPr>
          <a:xfrm>
            <a:off x="6334984" y="5249616"/>
            <a:ext cx="181684" cy="18419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0" name="フローチャート: 磁気ディスク 219"/>
          <p:cNvSpPr/>
          <p:nvPr/>
        </p:nvSpPr>
        <p:spPr>
          <a:xfrm>
            <a:off x="7114054"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1" name="フローチャート: 磁気ディスク 220"/>
          <p:cNvSpPr/>
          <p:nvPr/>
        </p:nvSpPr>
        <p:spPr>
          <a:xfrm>
            <a:off x="7311854"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2" name="フローチャート: 磁気ディスク 221"/>
          <p:cNvSpPr/>
          <p:nvPr/>
        </p:nvSpPr>
        <p:spPr>
          <a:xfrm>
            <a:off x="7514148" y="5147967"/>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3" name="フローチャート: 磁気ディスク 222"/>
          <p:cNvSpPr/>
          <p:nvPr/>
        </p:nvSpPr>
        <p:spPr>
          <a:xfrm>
            <a:off x="7715099" y="514528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4" name="フローチャート: 磁気ディスク 223"/>
          <p:cNvSpPr/>
          <p:nvPr/>
        </p:nvSpPr>
        <p:spPr>
          <a:xfrm>
            <a:off x="7914242"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5" name="フローチャート: 磁気ディスク 224"/>
          <p:cNvSpPr/>
          <p:nvPr/>
        </p:nvSpPr>
        <p:spPr>
          <a:xfrm>
            <a:off x="8112042"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6" name="フローチャート: 磁気ディスク 225"/>
          <p:cNvSpPr/>
          <p:nvPr/>
        </p:nvSpPr>
        <p:spPr>
          <a:xfrm>
            <a:off x="8314336" y="5147967"/>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7" name="フローチャート: 磁気ディスク 226"/>
          <p:cNvSpPr/>
          <p:nvPr/>
        </p:nvSpPr>
        <p:spPr>
          <a:xfrm>
            <a:off x="8515287" y="514528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8" name="フローチャート: 磁気ディスク 227"/>
          <p:cNvSpPr/>
          <p:nvPr/>
        </p:nvSpPr>
        <p:spPr>
          <a:xfrm>
            <a:off x="8705637" y="5144400"/>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29" name="フローチャート: 磁気ディスク 228"/>
          <p:cNvSpPr/>
          <p:nvPr/>
        </p:nvSpPr>
        <p:spPr>
          <a:xfrm>
            <a:off x="7031801"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0" name="フローチャート: 磁気ディスク 229"/>
          <p:cNvSpPr/>
          <p:nvPr/>
        </p:nvSpPr>
        <p:spPr>
          <a:xfrm>
            <a:off x="7229601"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1" name="フローチャート: 磁気ディスク 230"/>
          <p:cNvSpPr/>
          <p:nvPr/>
        </p:nvSpPr>
        <p:spPr>
          <a:xfrm>
            <a:off x="7431895" y="526232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2" name="フローチャート: 磁気ディスク 231"/>
          <p:cNvSpPr/>
          <p:nvPr/>
        </p:nvSpPr>
        <p:spPr>
          <a:xfrm>
            <a:off x="7632846" y="5259643"/>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3" name="フローチャート: 磁気ディスク 232"/>
          <p:cNvSpPr/>
          <p:nvPr/>
        </p:nvSpPr>
        <p:spPr>
          <a:xfrm>
            <a:off x="7831989"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4" name="フローチャート: 磁気ディスク 233"/>
          <p:cNvSpPr/>
          <p:nvPr/>
        </p:nvSpPr>
        <p:spPr>
          <a:xfrm>
            <a:off x="8029789"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5" name="フローチャート: 磁気ディスク 234"/>
          <p:cNvSpPr/>
          <p:nvPr/>
        </p:nvSpPr>
        <p:spPr>
          <a:xfrm>
            <a:off x="8232083" y="5262325"/>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6" name="フローチャート: 磁気ディスク 235"/>
          <p:cNvSpPr/>
          <p:nvPr/>
        </p:nvSpPr>
        <p:spPr>
          <a:xfrm>
            <a:off x="8433034" y="5259643"/>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7" name="フローチャート: 磁気ディスク 236"/>
          <p:cNvSpPr/>
          <p:nvPr/>
        </p:nvSpPr>
        <p:spPr>
          <a:xfrm>
            <a:off x="8623384" y="5258758"/>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8" name="フローチャート: 磁気ディスク 237"/>
          <p:cNvSpPr/>
          <p:nvPr/>
        </p:nvSpPr>
        <p:spPr>
          <a:xfrm>
            <a:off x="6948264"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9" name="フローチャート: 磁気ディスク 238"/>
          <p:cNvSpPr/>
          <p:nvPr/>
        </p:nvSpPr>
        <p:spPr>
          <a:xfrm>
            <a:off x="7146064"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0" name="フローチャート: 磁気ディスク 239"/>
          <p:cNvSpPr/>
          <p:nvPr/>
        </p:nvSpPr>
        <p:spPr>
          <a:xfrm>
            <a:off x="7348358" y="5388526"/>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1" name="フローチャート: 磁気ディスク 240"/>
          <p:cNvSpPr/>
          <p:nvPr/>
        </p:nvSpPr>
        <p:spPr>
          <a:xfrm>
            <a:off x="7549309" y="5385844"/>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2" name="フローチャート: 磁気ディスク 241"/>
          <p:cNvSpPr/>
          <p:nvPr/>
        </p:nvSpPr>
        <p:spPr>
          <a:xfrm>
            <a:off x="7748452"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3" name="フローチャート: 磁気ディスク 242"/>
          <p:cNvSpPr/>
          <p:nvPr/>
        </p:nvSpPr>
        <p:spPr>
          <a:xfrm>
            <a:off x="7946252"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4" name="フローチャート: 磁気ディスク 243"/>
          <p:cNvSpPr/>
          <p:nvPr/>
        </p:nvSpPr>
        <p:spPr>
          <a:xfrm>
            <a:off x="8148546" y="5388526"/>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5" name="フローチャート: 磁気ディスク 244"/>
          <p:cNvSpPr/>
          <p:nvPr/>
        </p:nvSpPr>
        <p:spPr>
          <a:xfrm>
            <a:off x="8349497" y="5385844"/>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6" name="フローチャート: 磁気ディスク 245"/>
          <p:cNvSpPr/>
          <p:nvPr/>
        </p:nvSpPr>
        <p:spPr>
          <a:xfrm>
            <a:off x="8539847" y="5384959"/>
            <a:ext cx="176663" cy="20750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7" name="テキスト ボックス 246"/>
          <p:cNvSpPr txBox="1"/>
          <p:nvPr/>
        </p:nvSpPr>
        <p:spPr>
          <a:xfrm>
            <a:off x="189338" y="5630587"/>
            <a:ext cx="595035" cy="215444"/>
          </a:xfrm>
          <a:prstGeom prst="rect">
            <a:avLst/>
          </a:prstGeom>
          <a:noFill/>
        </p:spPr>
        <p:txBody>
          <a:bodyPr wrap="none" rtlCol="0">
            <a:spAutoFit/>
          </a:bodyPr>
          <a:lstStyle/>
          <a:p>
            <a:r>
              <a:rPr kumimoji="1" lang="ja-JP" altLang="en-US" sz="800" dirty="0">
                <a:solidFill>
                  <a:schemeClr val="accent6">
                    <a:lumMod val="50000"/>
                  </a:schemeClr>
                </a:solidFill>
                <a:latin typeface="Meiryo" charset="-128"/>
                <a:ea typeface="Meiryo" charset="-128"/>
                <a:cs typeface="Meiryo" charset="-128"/>
              </a:rPr>
              <a:t>テキスト</a:t>
            </a:r>
          </a:p>
        </p:txBody>
      </p:sp>
      <p:sp>
        <p:nvSpPr>
          <p:cNvPr id="248" name="テキスト ボックス 247"/>
          <p:cNvSpPr txBox="1"/>
          <p:nvPr/>
        </p:nvSpPr>
        <p:spPr>
          <a:xfrm>
            <a:off x="2371627" y="5620312"/>
            <a:ext cx="917239" cy="215444"/>
          </a:xfrm>
          <a:prstGeom prst="rect">
            <a:avLst/>
          </a:prstGeom>
          <a:noFill/>
        </p:spPr>
        <p:txBody>
          <a:bodyPr wrap="none" rtlCol="0">
            <a:spAutoFit/>
          </a:bodyPr>
          <a:lstStyle/>
          <a:p>
            <a:r>
              <a:rPr kumimoji="1" lang="ja-JP" altLang="en-US" sz="800">
                <a:solidFill>
                  <a:srgbClr val="953735"/>
                </a:solidFill>
                <a:latin typeface="Meiryo" charset="-128"/>
                <a:ea typeface="Meiryo" charset="-128"/>
                <a:cs typeface="Meiryo" charset="-128"/>
              </a:rPr>
              <a:t>テキスト</a:t>
            </a:r>
            <a:r>
              <a:rPr kumimoji="1" lang="en-US" altLang="ja-JP" sz="800" dirty="0">
                <a:solidFill>
                  <a:srgbClr val="953735"/>
                </a:solidFill>
                <a:latin typeface="Meiryo" charset="-128"/>
                <a:ea typeface="Meiryo" charset="-128"/>
                <a:cs typeface="Meiryo" charset="-128"/>
              </a:rPr>
              <a:t>+ </a:t>
            </a:r>
            <a:r>
              <a:rPr kumimoji="1" lang="ja-JP" altLang="en-US" sz="800" dirty="0">
                <a:solidFill>
                  <a:srgbClr val="953735"/>
                </a:solidFill>
                <a:latin typeface="Meiryo" charset="-128"/>
                <a:ea typeface="Meiryo" charset="-128"/>
                <a:cs typeface="Meiryo" charset="-128"/>
              </a:rPr>
              <a:t>画像</a:t>
            </a:r>
          </a:p>
        </p:txBody>
      </p:sp>
      <p:sp>
        <p:nvSpPr>
          <p:cNvPr id="249" name="テキスト ボックス 248"/>
          <p:cNvSpPr txBox="1"/>
          <p:nvPr/>
        </p:nvSpPr>
        <p:spPr>
          <a:xfrm>
            <a:off x="4556226" y="5632833"/>
            <a:ext cx="2092239" cy="215444"/>
          </a:xfrm>
          <a:prstGeom prst="rect">
            <a:avLst/>
          </a:prstGeom>
          <a:noFill/>
        </p:spPr>
        <p:txBody>
          <a:bodyPr wrap="none" rtlCol="0">
            <a:spAutoFit/>
          </a:bodyPr>
          <a:lstStyle/>
          <a:p>
            <a:r>
              <a:rPr kumimoji="1" lang="ja-JP" altLang="en-US" sz="800">
                <a:solidFill>
                  <a:srgbClr val="009051"/>
                </a:solidFill>
                <a:latin typeface="Meiryo" charset="-128"/>
                <a:ea typeface="Meiryo" charset="-128"/>
                <a:cs typeface="Meiryo" charset="-128"/>
              </a:rPr>
              <a:t>マルチメディア</a:t>
            </a:r>
            <a:r>
              <a:rPr lang="ja-JP" altLang="en-US" sz="800">
                <a:solidFill>
                  <a:srgbClr val="009051"/>
                </a:solidFill>
                <a:latin typeface="Meiryo" charset="-128"/>
                <a:ea typeface="Meiryo" charset="-128"/>
                <a:cs typeface="Meiryo" charset="-128"/>
              </a:rPr>
              <a:t>（テキスト</a:t>
            </a:r>
            <a:r>
              <a:rPr lang="en-US" altLang="ja-JP" sz="800" dirty="0">
                <a:solidFill>
                  <a:srgbClr val="009051"/>
                </a:solidFill>
                <a:latin typeface="Meiryo" charset="-128"/>
                <a:ea typeface="Meiryo" charset="-128"/>
                <a:cs typeface="Meiryo" charset="-128"/>
              </a:rPr>
              <a:t>×</a:t>
            </a:r>
            <a:r>
              <a:rPr lang="ja-JP" altLang="en-US" sz="800">
                <a:solidFill>
                  <a:srgbClr val="009051"/>
                </a:solidFill>
                <a:latin typeface="Meiryo" charset="-128"/>
                <a:ea typeface="Meiryo" charset="-128"/>
                <a:cs typeface="Meiryo" charset="-128"/>
              </a:rPr>
              <a:t>画像</a:t>
            </a:r>
            <a:r>
              <a:rPr lang="en-US" altLang="ja-JP" sz="800" dirty="0">
                <a:solidFill>
                  <a:srgbClr val="009051"/>
                </a:solidFill>
                <a:latin typeface="Meiryo" charset="-128"/>
                <a:ea typeface="Meiryo" charset="-128"/>
                <a:cs typeface="Meiryo" charset="-128"/>
              </a:rPr>
              <a:t>×</a:t>
            </a:r>
            <a:r>
              <a:rPr lang="ja-JP" altLang="en-US" sz="800">
                <a:solidFill>
                  <a:srgbClr val="009051"/>
                </a:solidFill>
                <a:latin typeface="Meiryo" charset="-128"/>
                <a:ea typeface="Meiryo" charset="-128"/>
                <a:cs typeface="Meiryo" charset="-128"/>
              </a:rPr>
              <a:t>動画）</a:t>
            </a:r>
            <a:endParaRPr kumimoji="1" lang="ja-JP" altLang="en-US" sz="800" dirty="0">
              <a:solidFill>
                <a:srgbClr val="009051"/>
              </a:solidFill>
              <a:latin typeface="Meiryo" charset="-128"/>
              <a:ea typeface="Meiryo" charset="-128"/>
              <a:cs typeface="Meiryo" charset="-128"/>
            </a:endParaRPr>
          </a:p>
        </p:txBody>
      </p:sp>
      <p:sp>
        <p:nvSpPr>
          <p:cNvPr id="250" name="テキスト ボックス 249"/>
          <p:cNvSpPr txBox="1"/>
          <p:nvPr/>
        </p:nvSpPr>
        <p:spPr>
          <a:xfrm>
            <a:off x="6871163" y="5630587"/>
            <a:ext cx="1532792" cy="215444"/>
          </a:xfrm>
          <a:prstGeom prst="rect">
            <a:avLst/>
          </a:prstGeom>
          <a:noFill/>
        </p:spPr>
        <p:txBody>
          <a:bodyPr wrap="none" rtlCol="0">
            <a:spAutoFit/>
          </a:bodyPr>
          <a:lstStyle/>
          <a:p>
            <a:r>
              <a:rPr kumimoji="1" lang="ja-JP" altLang="en-US" sz="800" dirty="0">
                <a:solidFill>
                  <a:srgbClr val="0432FF"/>
                </a:solidFill>
                <a:latin typeface="Meiryo" charset="-128"/>
                <a:ea typeface="Meiryo" charset="-128"/>
                <a:cs typeface="Meiryo" charset="-128"/>
              </a:rPr>
              <a:t>マルチメディア　</a:t>
            </a:r>
            <a:r>
              <a:rPr kumimoji="1" lang="en-US" altLang="ja-JP" sz="800" dirty="0">
                <a:solidFill>
                  <a:srgbClr val="0432FF"/>
                </a:solidFill>
                <a:latin typeface="Meiryo" charset="-128"/>
                <a:ea typeface="Meiryo" charset="-128"/>
                <a:cs typeface="Meiryo" charset="-128"/>
              </a:rPr>
              <a:t>+ </a:t>
            </a:r>
            <a:r>
              <a:rPr kumimoji="1" lang="ja-JP" altLang="en-US" sz="800" dirty="0">
                <a:solidFill>
                  <a:srgbClr val="0432FF"/>
                </a:solidFill>
                <a:latin typeface="Meiryo" charset="-128"/>
                <a:ea typeface="Meiryo" charset="-128"/>
                <a:cs typeface="Meiryo" charset="-128"/>
              </a:rPr>
              <a:t>センサー</a:t>
            </a:r>
          </a:p>
        </p:txBody>
      </p:sp>
      <p:sp>
        <p:nvSpPr>
          <p:cNvPr id="251" name="テキスト ボックス 250"/>
          <p:cNvSpPr txBox="1"/>
          <p:nvPr/>
        </p:nvSpPr>
        <p:spPr>
          <a:xfrm>
            <a:off x="169246" y="6044448"/>
            <a:ext cx="2088232" cy="246221"/>
          </a:xfrm>
          <a:prstGeom prst="rect">
            <a:avLst/>
          </a:prstGeom>
          <a:noFill/>
        </p:spPr>
        <p:txBody>
          <a:bodyPr wrap="square" rtlCol="0">
            <a:spAutoFit/>
          </a:bodyPr>
          <a:lstStyle/>
          <a:p>
            <a:pPr algn="ctr"/>
            <a:r>
              <a:rPr kumimoji="1" lang="ja-JP" altLang="en-US" sz="1000" dirty="0">
                <a:solidFill>
                  <a:schemeClr val="accent6">
                    <a:lumMod val="50000"/>
                  </a:schemeClr>
                </a:solidFill>
                <a:latin typeface="Meiryo" charset="-128"/>
                <a:ea typeface="Meiryo" charset="-128"/>
                <a:cs typeface="Meiryo" charset="-128"/>
              </a:rPr>
              <a:t>全てのデータ保管・処理は集中</a:t>
            </a:r>
          </a:p>
        </p:txBody>
      </p:sp>
      <p:sp>
        <p:nvSpPr>
          <p:cNvPr id="252" name="テキスト ボックス 251"/>
          <p:cNvSpPr txBox="1"/>
          <p:nvPr/>
        </p:nvSpPr>
        <p:spPr>
          <a:xfrm>
            <a:off x="2411760" y="5967504"/>
            <a:ext cx="2088232" cy="400110"/>
          </a:xfrm>
          <a:prstGeom prst="rect">
            <a:avLst/>
          </a:prstGeom>
          <a:noFill/>
        </p:spPr>
        <p:txBody>
          <a:bodyPr wrap="square" rtlCol="0">
            <a:spAutoFit/>
          </a:bodyPr>
          <a:lstStyle/>
          <a:p>
            <a:pPr algn="ctr"/>
            <a:r>
              <a:rPr kumimoji="1" lang="ja-JP" altLang="en-US" sz="1000" dirty="0">
                <a:solidFill>
                  <a:srgbClr val="953735"/>
                </a:solidFill>
                <a:latin typeface="Meiryo" charset="-128"/>
                <a:ea typeface="Meiryo" charset="-128"/>
                <a:cs typeface="Meiryo" charset="-128"/>
              </a:rPr>
              <a:t>大規模なデータ保管・処理は集中</a:t>
            </a:r>
            <a:endParaRPr kumimoji="1" lang="en-US" altLang="ja-JP" sz="1000" dirty="0">
              <a:solidFill>
                <a:srgbClr val="953735"/>
              </a:solidFill>
              <a:latin typeface="Meiryo" charset="-128"/>
              <a:ea typeface="Meiryo" charset="-128"/>
              <a:cs typeface="Meiryo" charset="-128"/>
            </a:endParaRPr>
          </a:p>
          <a:p>
            <a:pPr algn="ctr"/>
            <a:r>
              <a:rPr lang="ja-JP" altLang="en-US" sz="1000" dirty="0">
                <a:solidFill>
                  <a:srgbClr val="953735"/>
                </a:solidFill>
                <a:latin typeface="Meiryo" charset="-128"/>
                <a:ea typeface="Meiryo" charset="-128"/>
                <a:cs typeface="Meiryo" charset="-128"/>
              </a:rPr>
              <a:t>小規模なデータ保管・処理は分散</a:t>
            </a:r>
            <a:endParaRPr lang="en-US" altLang="ja-JP" sz="1000" dirty="0">
              <a:solidFill>
                <a:srgbClr val="953735"/>
              </a:solidFill>
              <a:latin typeface="Meiryo" charset="-128"/>
              <a:ea typeface="Meiryo" charset="-128"/>
              <a:cs typeface="Meiryo" charset="-128"/>
            </a:endParaRPr>
          </a:p>
        </p:txBody>
      </p:sp>
      <p:sp>
        <p:nvSpPr>
          <p:cNvPr id="268" name="テキスト ボックス 267"/>
          <p:cNvSpPr txBox="1"/>
          <p:nvPr/>
        </p:nvSpPr>
        <p:spPr>
          <a:xfrm>
            <a:off x="4643508" y="5967265"/>
            <a:ext cx="2088232" cy="400110"/>
          </a:xfrm>
          <a:prstGeom prst="rect">
            <a:avLst/>
          </a:prstGeom>
          <a:noFill/>
        </p:spPr>
        <p:txBody>
          <a:bodyPr wrap="square" rtlCol="0">
            <a:spAutoFit/>
          </a:bodyPr>
          <a:lstStyle/>
          <a:p>
            <a:pPr algn="ctr"/>
            <a:r>
              <a:rPr kumimoji="1" lang="ja-JP" altLang="en-US" sz="1000" dirty="0">
                <a:solidFill>
                  <a:srgbClr val="009051"/>
                </a:solidFill>
                <a:latin typeface="Meiryo" charset="-128"/>
                <a:ea typeface="Meiryo" charset="-128"/>
                <a:cs typeface="Meiryo" charset="-128"/>
              </a:rPr>
              <a:t>大規模なデータ保管・処理は集中</a:t>
            </a:r>
            <a:endParaRPr kumimoji="1" lang="en-US" altLang="ja-JP" sz="1000" dirty="0">
              <a:solidFill>
                <a:srgbClr val="009051"/>
              </a:solidFill>
              <a:latin typeface="Meiryo" charset="-128"/>
              <a:ea typeface="Meiryo" charset="-128"/>
              <a:cs typeface="Meiryo" charset="-128"/>
            </a:endParaRPr>
          </a:p>
          <a:p>
            <a:pPr algn="ctr"/>
            <a:r>
              <a:rPr lang="ja-JP" altLang="en-US" sz="1000" dirty="0">
                <a:solidFill>
                  <a:srgbClr val="009051"/>
                </a:solidFill>
                <a:latin typeface="Meiryo" charset="-128"/>
                <a:ea typeface="Meiryo" charset="-128"/>
                <a:cs typeface="Meiryo" charset="-128"/>
              </a:rPr>
              <a:t>小規模なデータ保管・処理は分散</a:t>
            </a:r>
            <a:endParaRPr lang="en-US" altLang="ja-JP" sz="1000" dirty="0">
              <a:solidFill>
                <a:srgbClr val="009051"/>
              </a:solidFill>
              <a:latin typeface="Meiryo" charset="-128"/>
              <a:ea typeface="Meiryo" charset="-128"/>
              <a:cs typeface="Meiryo" charset="-128"/>
            </a:endParaRPr>
          </a:p>
        </p:txBody>
      </p:sp>
      <p:sp>
        <p:nvSpPr>
          <p:cNvPr id="269" name="テキスト ボックス 268"/>
          <p:cNvSpPr txBox="1"/>
          <p:nvPr/>
        </p:nvSpPr>
        <p:spPr>
          <a:xfrm>
            <a:off x="6869078" y="5899338"/>
            <a:ext cx="2088232" cy="553998"/>
          </a:xfrm>
          <a:prstGeom prst="rect">
            <a:avLst/>
          </a:prstGeom>
          <a:noFill/>
        </p:spPr>
        <p:txBody>
          <a:bodyPr wrap="square" rtlCol="0">
            <a:spAutoFit/>
          </a:bodyPr>
          <a:lstStyle/>
          <a:p>
            <a:pPr algn="ctr"/>
            <a:r>
              <a:rPr kumimoji="1" lang="ja-JP" altLang="en-US" sz="1000" dirty="0">
                <a:solidFill>
                  <a:srgbClr val="0432FF"/>
                </a:solidFill>
                <a:latin typeface="Meiryo" charset="-128"/>
                <a:ea typeface="Meiryo" charset="-128"/>
                <a:cs typeface="Meiryo" charset="-128"/>
              </a:rPr>
              <a:t>大規模なデータ保管・処理は集中</a:t>
            </a:r>
            <a:endParaRPr kumimoji="1" lang="en-US" altLang="ja-JP" sz="1000" dirty="0">
              <a:solidFill>
                <a:srgbClr val="0432FF"/>
              </a:solidFill>
              <a:latin typeface="Meiryo" charset="-128"/>
              <a:ea typeface="Meiryo" charset="-128"/>
              <a:cs typeface="Meiryo" charset="-128"/>
            </a:endParaRPr>
          </a:p>
          <a:p>
            <a:pPr algn="ctr"/>
            <a:r>
              <a:rPr lang="ja-JP" altLang="en-US" sz="1000" dirty="0">
                <a:solidFill>
                  <a:srgbClr val="0432FF"/>
                </a:solidFill>
                <a:latin typeface="Meiryo" charset="-128"/>
                <a:ea typeface="Meiryo" charset="-128"/>
                <a:cs typeface="Meiryo" charset="-128"/>
              </a:rPr>
              <a:t>小規模なデータ保管・処理は分散</a:t>
            </a:r>
            <a:endParaRPr lang="en-US" altLang="ja-JP" sz="1000" dirty="0">
              <a:solidFill>
                <a:srgbClr val="0432FF"/>
              </a:solidFill>
              <a:latin typeface="Meiryo" charset="-128"/>
              <a:ea typeface="Meiryo" charset="-128"/>
              <a:cs typeface="Meiryo" charset="-128"/>
            </a:endParaRPr>
          </a:p>
          <a:p>
            <a:pPr algn="ctr"/>
            <a:r>
              <a:rPr lang="ja-JP" altLang="en-US" sz="1000" dirty="0">
                <a:solidFill>
                  <a:srgbClr val="0432FF"/>
                </a:solidFill>
                <a:latin typeface="Meiryo" charset="-128"/>
                <a:ea typeface="Meiryo" charset="-128"/>
                <a:cs typeface="Meiryo" charset="-128"/>
              </a:rPr>
              <a:t>高速な処理・応答・制御は超分散</a:t>
            </a:r>
            <a:endParaRPr lang="en-US" altLang="ja-JP" sz="1000" dirty="0">
              <a:solidFill>
                <a:srgbClr val="0432FF"/>
              </a:solidFill>
              <a:latin typeface="Meiryo" charset="-128"/>
              <a:ea typeface="Meiryo" charset="-128"/>
              <a:cs typeface="Meiryo" charset="-128"/>
            </a:endParaRPr>
          </a:p>
        </p:txBody>
      </p:sp>
      <p:sp>
        <p:nvSpPr>
          <p:cNvPr id="270" name="テキスト ボックス 269"/>
          <p:cNvSpPr txBox="1"/>
          <p:nvPr/>
        </p:nvSpPr>
        <p:spPr>
          <a:xfrm>
            <a:off x="169246" y="1203539"/>
            <a:ext cx="2088231" cy="253916"/>
          </a:xfrm>
          <a:prstGeom prst="rect">
            <a:avLst/>
          </a:prstGeom>
          <a:noFill/>
        </p:spPr>
        <p:txBody>
          <a:bodyPr wrap="square" rtlCol="0">
            <a:spAutoFit/>
          </a:bodyPr>
          <a:lstStyle/>
          <a:p>
            <a:pPr algn="ctr"/>
            <a:r>
              <a:rPr kumimoji="1" lang="ja-JP" altLang="en-US" sz="1050" b="1" dirty="0">
                <a:solidFill>
                  <a:schemeClr val="accent6">
                    <a:lumMod val="50000"/>
                  </a:schemeClr>
                </a:solidFill>
                <a:latin typeface="Meiryo" charset="-128"/>
                <a:ea typeface="Meiryo" charset="-128"/>
                <a:cs typeface="Meiryo" charset="-128"/>
              </a:rPr>
              <a:t>集中コンピューティング</a:t>
            </a:r>
          </a:p>
        </p:txBody>
      </p:sp>
      <p:sp>
        <p:nvSpPr>
          <p:cNvPr id="271" name="テキスト ボックス 270"/>
          <p:cNvSpPr txBox="1"/>
          <p:nvPr/>
        </p:nvSpPr>
        <p:spPr>
          <a:xfrm>
            <a:off x="2418939" y="1203538"/>
            <a:ext cx="2088231" cy="253916"/>
          </a:xfrm>
          <a:prstGeom prst="rect">
            <a:avLst/>
          </a:prstGeom>
          <a:noFill/>
        </p:spPr>
        <p:txBody>
          <a:bodyPr wrap="square" rtlCol="0">
            <a:spAutoFit/>
          </a:bodyPr>
          <a:lstStyle/>
          <a:p>
            <a:pPr algn="ctr"/>
            <a:r>
              <a:rPr kumimoji="1" lang="ja-JP" altLang="en-US" sz="1050" b="1">
                <a:solidFill>
                  <a:srgbClr val="953735"/>
                </a:solidFill>
                <a:latin typeface="Meiryo" charset="-128"/>
                <a:ea typeface="Meiryo" charset="-128"/>
                <a:cs typeface="Meiryo" charset="-128"/>
              </a:rPr>
              <a:t>分散コンピューティング</a:t>
            </a:r>
            <a:endParaRPr kumimoji="1" lang="ja-JP" altLang="en-US" sz="1050" b="1" dirty="0">
              <a:solidFill>
                <a:srgbClr val="953735"/>
              </a:solidFill>
              <a:latin typeface="Meiryo" charset="-128"/>
              <a:ea typeface="Meiryo" charset="-128"/>
              <a:cs typeface="Meiryo" charset="-128"/>
            </a:endParaRPr>
          </a:p>
        </p:txBody>
      </p:sp>
      <p:sp>
        <p:nvSpPr>
          <p:cNvPr id="272" name="テキスト ボックス 271"/>
          <p:cNvSpPr txBox="1"/>
          <p:nvPr/>
        </p:nvSpPr>
        <p:spPr>
          <a:xfrm>
            <a:off x="4627581" y="1204368"/>
            <a:ext cx="2088231" cy="253916"/>
          </a:xfrm>
          <a:prstGeom prst="rect">
            <a:avLst/>
          </a:prstGeom>
          <a:noFill/>
        </p:spPr>
        <p:txBody>
          <a:bodyPr wrap="square" rtlCol="0">
            <a:spAutoFit/>
          </a:bodyPr>
          <a:lstStyle/>
          <a:p>
            <a:pPr algn="ctr"/>
            <a:r>
              <a:rPr kumimoji="1" lang="ja-JP" altLang="en-US" sz="1050" b="1" dirty="0">
                <a:solidFill>
                  <a:srgbClr val="009051"/>
                </a:solidFill>
                <a:latin typeface="Meiryo" charset="-128"/>
                <a:ea typeface="Meiryo" charset="-128"/>
                <a:cs typeface="Meiryo" charset="-128"/>
              </a:rPr>
              <a:t>クラウド・コンピューティング</a:t>
            </a:r>
          </a:p>
        </p:txBody>
      </p:sp>
      <p:sp>
        <p:nvSpPr>
          <p:cNvPr id="273" name="テキスト ボックス 272"/>
          <p:cNvSpPr txBox="1"/>
          <p:nvPr/>
        </p:nvSpPr>
        <p:spPr>
          <a:xfrm>
            <a:off x="6869079" y="1204609"/>
            <a:ext cx="2088231" cy="253916"/>
          </a:xfrm>
          <a:prstGeom prst="rect">
            <a:avLst/>
          </a:prstGeom>
          <a:noFill/>
        </p:spPr>
        <p:txBody>
          <a:bodyPr wrap="square" rtlCol="0">
            <a:spAutoFit/>
          </a:bodyPr>
          <a:lstStyle/>
          <a:p>
            <a:pPr algn="ctr"/>
            <a:r>
              <a:rPr kumimoji="1" lang="ja-JP" altLang="en-US" sz="1050" b="1">
                <a:solidFill>
                  <a:srgbClr val="0432FF"/>
                </a:solidFill>
                <a:latin typeface="Meiryo" charset="-128"/>
                <a:ea typeface="Meiryo" charset="-128"/>
                <a:cs typeface="Meiryo" charset="-128"/>
              </a:rPr>
              <a:t>超分散コンピューティング</a:t>
            </a:r>
            <a:endParaRPr kumimoji="1" lang="ja-JP" altLang="en-US" sz="1050" b="1" dirty="0">
              <a:solidFill>
                <a:srgbClr val="0432FF"/>
              </a:solidFill>
              <a:latin typeface="Meiryo" charset="-128"/>
              <a:ea typeface="Meiryo" charset="-128"/>
              <a:cs typeface="Meiryo" charset="-128"/>
            </a:endParaRPr>
          </a:p>
        </p:txBody>
      </p:sp>
      <p:sp>
        <p:nvSpPr>
          <p:cNvPr id="274" name="テキスト ボックス 273"/>
          <p:cNvSpPr txBox="1"/>
          <p:nvPr/>
        </p:nvSpPr>
        <p:spPr>
          <a:xfrm>
            <a:off x="7951261" y="2411200"/>
            <a:ext cx="902811" cy="338554"/>
          </a:xfrm>
          <a:prstGeom prst="rect">
            <a:avLst/>
          </a:prstGeom>
          <a:noFill/>
        </p:spPr>
        <p:txBody>
          <a:bodyPr wrap="none" rtlCol="0">
            <a:spAutoFit/>
          </a:bodyPr>
          <a:lstStyle/>
          <a:p>
            <a:r>
              <a:rPr kumimoji="1" lang="ja-JP" altLang="en-US" sz="800">
                <a:solidFill>
                  <a:srgbClr val="0432FF"/>
                </a:solidFill>
                <a:latin typeface="Meiryo" charset="-128"/>
                <a:ea typeface="Meiryo" charset="-128"/>
                <a:cs typeface="Meiryo" charset="-128"/>
              </a:rPr>
              <a:t>通信経</a:t>
            </a:r>
            <a:r>
              <a:rPr kumimoji="1" lang="ja-JP" altLang="en-US" sz="800" dirty="0">
                <a:solidFill>
                  <a:srgbClr val="0432FF"/>
                </a:solidFill>
                <a:latin typeface="Meiryo" charset="-128"/>
                <a:ea typeface="Meiryo" charset="-128"/>
                <a:cs typeface="Meiryo" charset="-128"/>
              </a:rPr>
              <a:t>路上の</a:t>
            </a:r>
            <a:endParaRPr kumimoji="1" lang="en-US" altLang="ja-JP" sz="800" dirty="0">
              <a:solidFill>
                <a:srgbClr val="0432FF"/>
              </a:solidFill>
              <a:latin typeface="Meiryo" charset="-128"/>
              <a:ea typeface="Meiryo" charset="-128"/>
              <a:cs typeface="Meiryo" charset="-128"/>
            </a:endParaRPr>
          </a:p>
          <a:p>
            <a:r>
              <a:rPr kumimoji="1" lang="ja-JP" altLang="en-US" sz="800" dirty="0">
                <a:solidFill>
                  <a:srgbClr val="0432FF"/>
                </a:solidFill>
                <a:latin typeface="Meiryo" charset="-128"/>
                <a:ea typeface="Meiryo" charset="-128"/>
                <a:cs typeface="Meiryo" charset="-128"/>
              </a:rPr>
              <a:t>エッジサーバー</a:t>
            </a:r>
          </a:p>
        </p:txBody>
      </p:sp>
      <p:sp>
        <p:nvSpPr>
          <p:cNvPr id="275" name="テキスト ボックス 274"/>
          <p:cNvSpPr txBox="1"/>
          <p:nvPr/>
        </p:nvSpPr>
        <p:spPr>
          <a:xfrm>
            <a:off x="2381419" y="3530084"/>
            <a:ext cx="800219" cy="215444"/>
          </a:xfrm>
          <a:prstGeom prst="rect">
            <a:avLst/>
          </a:prstGeom>
          <a:noFill/>
        </p:spPr>
        <p:txBody>
          <a:bodyPr wrap="none" rtlCol="0">
            <a:spAutoFit/>
          </a:bodyPr>
          <a:lstStyle/>
          <a:p>
            <a:r>
              <a:rPr kumimoji="1" lang="ja-JP" altLang="en-US" sz="800">
                <a:solidFill>
                  <a:srgbClr val="009051"/>
                </a:solidFill>
                <a:latin typeface="Meiryo" charset="-128"/>
                <a:ea typeface="Meiryo" charset="-128"/>
                <a:cs typeface="Meiryo" charset="-128"/>
              </a:rPr>
              <a:t>分散サーバー</a:t>
            </a:r>
            <a:endParaRPr kumimoji="1" lang="ja-JP" altLang="en-US" sz="800" dirty="0">
              <a:solidFill>
                <a:srgbClr val="009051"/>
              </a:solidFill>
              <a:latin typeface="Meiryo" charset="-128"/>
              <a:ea typeface="Meiryo" charset="-128"/>
              <a:cs typeface="Meiryo" charset="-128"/>
            </a:endParaRPr>
          </a:p>
        </p:txBody>
      </p:sp>
      <p:sp>
        <p:nvSpPr>
          <p:cNvPr id="276" name="テキスト ボックス 275"/>
          <p:cNvSpPr txBox="1"/>
          <p:nvPr/>
        </p:nvSpPr>
        <p:spPr>
          <a:xfrm>
            <a:off x="5985919" y="3526568"/>
            <a:ext cx="800219" cy="215444"/>
          </a:xfrm>
          <a:prstGeom prst="rect">
            <a:avLst/>
          </a:prstGeom>
          <a:noFill/>
        </p:spPr>
        <p:txBody>
          <a:bodyPr wrap="none" rtlCol="0">
            <a:spAutoFit/>
          </a:bodyPr>
          <a:lstStyle/>
          <a:p>
            <a:r>
              <a:rPr kumimoji="1" lang="ja-JP" altLang="en-US" sz="800">
                <a:solidFill>
                  <a:srgbClr val="009051"/>
                </a:solidFill>
                <a:latin typeface="Meiryo" charset="-128"/>
                <a:ea typeface="Meiryo" charset="-128"/>
                <a:cs typeface="Meiryo" charset="-128"/>
              </a:rPr>
              <a:t>分散サーバー</a:t>
            </a:r>
            <a:endParaRPr kumimoji="1" lang="ja-JP" altLang="en-US" sz="800" dirty="0">
              <a:solidFill>
                <a:srgbClr val="009051"/>
              </a:solidFill>
              <a:latin typeface="Meiryo" charset="-128"/>
              <a:ea typeface="Meiryo" charset="-128"/>
              <a:cs typeface="Meiryo" charset="-128"/>
            </a:endParaRPr>
          </a:p>
        </p:txBody>
      </p:sp>
      <p:sp>
        <p:nvSpPr>
          <p:cNvPr id="280" name="テキスト ボックス 279"/>
          <p:cNvSpPr txBox="1"/>
          <p:nvPr/>
        </p:nvSpPr>
        <p:spPr>
          <a:xfrm>
            <a:off x="6872162" y="3490319"/>
            <a:ext cx="902811" cy="338554"/>
          </a:xfrm>
          <a:prstGeom prst="rect">
            <a:avLst/>
          </a:prstGeom>
          <a:noFill/>
        </p:spPr>
        <p:txBody>
          <a:bodyPr wrap="none" rtlCol="0">
            <a:spAutoFit/>
          </a:bodyPr>
          <a:lstStyle/>
          <a:p>
            <a:r>
              <a:rPr kumimoji="1" lang="ja-JP" altLang="en-US" sz="800" dirty="0">
                <a:solidFill>
                  <a:srgbClr val="0432FF"/>
                </a:solidFill>
                <a:latin typeface="Meiryo" charset="-128"/>
                <a:ea typeface="Meiryo" charset="-128"/>
                <a:cs typeface="Meiryo" charset="-128"/>
              </a:rPr>
              <a:t>ローカル</a:t>
            </a:r>
            <a:endParaRPr kumimoji="1" lang="en-US" altLang="ja-JP" sz="800" dirty="0">
              <a:solidFill>
                <a:srgbClr val="0432FF"/>
              </a:solidFill>
              <a:latin typeface="Meiryo" charset="-128"/>
              <a:ea typeface="Meiryo" charset="-128"/>
              <a:cs typeface="Meiryo" charset="-128"/>
            </a:endParaRPr>
          </a:p>
          <a:p>
            <a:r>
              <a:rPr kumimoji="1" lang="ja-JP" altLang="en-US" sz="800" dirty="0">
                <a:solidFill>
                  <a:srgbClr val="0432FF"/>
                </a:solidFill>
                <a:latin typeface="Meiryo" charset="-128"/>
                <a:ea typeface="Meiryo" charset="-128"/>
                <a:cs typeface="Meiryo" charset="-128"/>
              </a:rPr>
              <a:t>エッジサーバー</a:t>
            </a:r>
          </a:p>
        </p:txBody>
      </p:sp>
      <p:sp>
        <p:nvSpPr>
          <p:cNvPr id="199" name="テキスト ボックス 198"/>
          <p:cNvSpPr txBox="1"/>
          <p:nvPr/>
        </p:nvSpPr>
        <p:spPr>
          <a:xfrm>
            <a:off x="166293" y="990691"/>
            <a:ext cx="2088231" cy="276999"/>
          </a:xfrm>
          <a:prstGeom prst="rect">
            <a:avLst/>
          </a:prstGeom>
          <a:noFill/>
        </p:spPr>
        <p:txBody>
          <a:bodyPr wrap="square" rtlCol="0">
            <a:spAutoFit/>
          </a:bodyPr>
          <a:lstStyle/>
          <a:p>
            <a:r>
              <a:rPr kumimoji="1" lang="en-US" altLang="ja-JP" sz="1200" dirty="0">
                <a:solidFill>
                  <a:schemeClr val="accent6">
                    <a:lumMod val="50000"/>
                  </a:schemeClr>
                </a:solidFill>
                <a:latin typeface="Meiryo" charset="-128"/>
                <a:ea typeface="Meiryo" charset="-128"/>
                <a:cs typeface="Meiryo" charset="-128"/>
              </a:rPr>
              <a:t>1960</a:t>
            </a:r>
            <a:r>
              <a:rPr kumimoji="1" lang="ja-JP" altLang="en-US" sz="1200" dirty="0">
                <a:solidFill>
                  <a:schemeClr val="accent6">
                    <a:lumMod val="50000"/>
                  </a:schemeClr>
                </a:solidFill>
                <a:latin typeface="Meiryo" charset="-128"/>
                <a:ea typeface="Meiryo" charset="-128"/>
                <a:cs typeface="Meiryo" charset="-128"/>
              </a:rPr>
              <a:t>年代</a:t>
            </a:r>
            <a:r>
              <a:rPr kumimoji="1" lang="en-US" altLang="ja-JP" sz="1200" dirty="0">
                <a:solidFill>
                  <a:schemeClr val="accent6">
                    <a:lumMod val="50000"/>
                  </a:schemeClr>
                </a:solidFill>
                <a:latin typeface="Meiryo" charset="-128"/>
                <a:ea typeface="Meiryo" charset="-128"/>
                <a:cs typeface="Meiryo" charset="-128"/>
              </a:rPr>
              <a:t>〜</a:t>
            </a:r>
            <a:endParaRPr kumimoji="1" lang="ja-JP" altLang="en-US" sz="1200" dirty="0">
              <a:solidFill>
                <a:schemeClr val="accent6">
                  <a:lumMod val="50000"/>
                </a:schemeClr>
              </a:solidFill>
              <a:latin typeface="Meiryo" charset="-128"/>
              <a:ea typeface="Meiryo" charset="-128"/>
              <a:cs typeface="Meiryo" charset="-128"/>
            </a:endParaRPr>
          </a:p>
        </p:txBody>
      </p:sp>
      <p:sp>
        <p:nvSpPr>
          <p:cNvPr id="200" name="テキスト ボックス 199"/>
          <p:cNvSpPr txBox="1"/>
          <p:nvPr/>
        </p:nvSpPr>
        <p:spPr>
          <a:xfrm>
            <a:off x="2415986" y="990690"/>
            <a:ext cx="2088231" cy="276999"/>
          </a:xfrm>
          <a:prstGeom prst="rect">
            <a:avLst/>
          </a:prstGeom>
          <a:noFill/>
        </p:spPr>
        <p:txBody>
          <a:bodyPr wrap="square" rtlCol="0">
            <a:spAutoFit/>
          </a:bodyPr>
          <a:lstStyle/>
          <a:p>
            <a:r>
              <a:rPr kumimoji="1" lang="en-US" altLang="ja-JP" sz="1200" dirty="0">
                <a:solidFill>
                  <a:srgbClr val="953735"/>
                </a:solidFill>
                <a:latin typeface="Meiryo" charset="-128"/>
                <a:ea typeface="Meiryo" charset="-128"/>
                <a:cs typeface="Meiryo" charset="-128"/>
              </a:rPr>
              <a:t>1980</a:t>
            </a:r>
            <a:r>
              <a:rPr kumimoji="1" lang="ja-JP" altLang="en-US" sz="1200" dirty="0">
                <a:solidFill>
                  <a:srgbClr val="953735"/>
                </a:solidFill>
                <a:latin typeface="Meiryo" charset="-128"/>
                <a:ea typeface="Meiryo" charset="-128"/>
                <a:cs typeface="Meiryo" charset="-128"/>
              </a:rPr>
              <a:t>年代</a:t>
            </a:r>
            <a:r>
              <a:rPr kumimoji="1" lang="en-US" altLang="ja-JP" sz="1200" dirty="0">
                <a:solidFill>
                  <a:srgbClr val="953735"/>
                </a:solidFill>
                <a:latin typeface="Meiryo" charset="-128"/>
                <a:ea typeface="Meiryo" charset="-128"/>
                <a:cs typeface="Meiryo" charset="-128"/>
              </a:rPr>
              <a:t>〜</a:t>
            </a:r>
            <a:endParaRPr kumimoji="1" lang="ja-JP" altLang="en-US" sz="1200" dirty="0">
              <a:solidFill>
                <a:srgbClr val="953735"/>
              </a:solidFill>
              <a:latin typeface="Meiryo" charset="-128"/>
              <a:ea typeface="Meiryo" charset="-128"/>
              <a:cs typeface="Meiryo" charset="-128"/>
            </a:endParaRPr>
          </a:p>
        </p:txBody>
      </p:sp>
      <p:sp>
        <p:nvSpPr>
          <p:cNvPr id="201" name="テキスト ボックス 200"/>
          <p:cNvSpPr txBox="1"/>
          <p:nvPr/>
        </p:nvSpPr>
        <p:spPr>
          <a:xfrm>
            <a:off x="4624628" y="991520"/>
            <a:ext cx="2088231" cy="276999"/>
          </a:xfrm>
          <a:prstGeom prst="rect">
            <a:avLst/>
          </a:prstGeom>
          <a:noFill/>
        </p:spPr>
        <p:txBody>
          <a:bodyPr wrap="square" rtlCol="0">
            <a:spAutoFit/>
          </a:bodyPr>
          <a:lstStyle/>
          <a:p>
            <a:r>
              <a:rPr kumimoji="1" lang="en-US" altLang="ja-JP" sz="1200" dirty="0">
                <a:solidFill>
                  <a:srgbClr val="009051"/>
                </a:solidFill>
                <a:latin typeface="Meiryo" charset="-128"/>
                <a:ea typeface="Meiryo" charset="-128"/>
                <a:cs typeface="Meiryo" charset="-128"/>
              </a:rPr>
              <a:t>2000</a:t>
            </a:r>
            <a:r>
              <a:rPr kumimoji="1" lang="ja-JP" altLang="en-US" sz="1200" dirty="0">
                <a:solidFill>
                  <a:srgbClr val="009051"/>
                </a:solidFill>
                <a:latin typeface="Meiryo" charset="-128"/>
                <a:ea typeface="Meiryo" charset="-128"/>
                <a:cs typeface="Meiryo" charset="-128"/>
              </a:rPr>
              <a:t>年代</a:t>
            </a:r>
            <a:r>
              <a:rPr kumimoji="1" lang="en-US" altLang="ja-JP" sz="1200" dirty="0">
                <a:solidFill>
                  <a:srgbClr val="009051"/>
                </a:solidFill>
                <a:latin typeface="Meiryo" charset="-128"/>
                <a:ea typeface="Meiryo" charset="-128"/>
                <a:cs typeface="Meiryo" charset="-128"/>
              </a:rPr>
              <a:t>〜</a:t>
            </a:r>
            <a:endParaRPr kumimoji="1" lang="ja-JP" altLang="en-US" sz="1200" dirty="0">
              <a:solidFill>
                <a:srgbClr val="009051"/>
              </a:solidFill>
              <a:latin typeface="Meiryo" charset="-128"/>
              <a:ea typeface="Meiryo" charset="-128"/>
              <a:cs typeface="Meiryo" charset="-128"/>
            </a:endParaRPr>
          </a:p>
        </p:txBody>
      </p:sp>
      <p:sp>
        <p:nvSpPr>
          <p:cNvPr id="203" name="テキスト ボックス 202"/>
          <p:cNvSpPr txBox="1"/>
          <p:nvPr/>
        </p:nvSpPr>
        <p:spPr>
          <a:xfrm>
            <a:off x="6866126" y="991761"/>
            <a:ext cx="2088231" cy="276999"/>
          </a:xfrm>
          <a:prstGeom prst="rect">
            <a:avLst/>
          </a:prstGeom>
          <a:noFill/>
        </p:spPr>
        <p:txBody>
          <a:bodyPr wrap="square" rtlCol="0">
            <a:spAutoFit/>
          </a:bodyPr>
          <a:lstStyle/>
          <a:p>
            <a:r>
              <a:rPr kumimoji="1" lang="en-US" altLang="ja-JP" sz="1200" dirty="0">
                <a:solidFill>
                  <a:srgbClr val="0432FF"/>
                </a:solidFill>
                <a:latin typeface="Meiryo" charset="-128"/>
                <a:ea typeface="Meiryo" charset="-128"/>
                <a:cs typeface="Meiryo" charset="-128"/>
              </a:rPr>
              <a:t>2015</a:t>
            </a:r>
            <a:r>
              <a:rPr kumimoji="1" lang="ja-JP" altLang="en-US" sz="1200" dirty="0">
                <a:solidFill>
                  <a:srgbClr val="0432FF"/>
                </a:solidFill>
                <a:latin typeface="Meiryo" charset="-128"/>
                <a:ea typeface="Meiryo" charset="-128"/>
                <a:cs typeface="Meiryo" charset="-128"/>
              </a:rPr>
              <a:t>年</a:t>
            </a:r>
            <a:r>
              <a:rPr kumimoji="1" lang="en-US" altLang="ja-JP" sz="1200" dirty="0">
                <a:solidFill>
                  <a:srgbClr val="0432FF"/>
                </a:solidFill>
                <a:latin typeface="Meiryo" charset="-128"/>
                <a:ea typeface="Meiryo" charset="-128"/>
                <a:cs typeface="Meiryo" charset="-128"/>
              </a:rPr>
              <a:t>〜</a:t>
            </a:r>
            <a:endParaRPr kumimoji="1" lang="ja-JP" altLang="en-US" sz="1200" dirty="0">
              <a:solidFill>
                <a:srgbClr val="0432FF"/>
              </a:solidFill>
              <a:latin typeface="Meiryo" charset="-128"/>
              <a:ea typeface="Meiryo" charset="-128"/>
              <a:cs typeface="Meiryo" charset="-128"/>
            </a:endParaRPr>
          </a:p>
        </p:txBody>
      </p:sp>
      <p:sp>
        <p:nvSpPr>
          <p:cNvPr id="204" name="正方形/長方形 203"/>
          <p:cNvSpPr/>
          <p:nvPr/>
        </p:nvSpPr>
        <p:spPr>
          <a:xfrm>
            <a:off x="7325105" y="435869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p:cNvSpPr/>
          <p:nvPr/>
        </p:nvSpPr>
        <p:spPr>
          <a:xfrm>
            <a:off x="7163656" y="46992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正方形/長方形 205"/>
          <p:cNvSpPr/>
          <p:nvPr/>
        </p:nvSpPr>
        <p:spPr>
          <a:xfrm>
            <a:off x="7556232" y="46992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正方形/長方形 206"/>
          <p:cNvSpPr/>
          <p:nvPr/>
        </p:nvSpPr>
        <p:spPr>
          <a:xfrm>
            <a:off x="8256158" y="4495880"/>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3" name="正方形/長方形 252"/>
          <p:cNvSpPr/>
          <p:nvPr/>
        </p:nvSpPr>
        <p:spPr>
          <a:xfrm>
            <a:off x="8752744" y="4477619"/>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p:cNvSpPr txBox="1"/>
          <p:nvPr/>
        </p:nvSpPr>
        <p:spPr>
          <a:xfrm>
            <a:off x="7292146" y="4872492"/>
            <a:ext cx="1313180" cy="215444"/>
          </a:xfrm>
          <a:prstGeom prst="rect">
            <a:avLst/>
          </a:prstGeom>
          <a:noFill/>
        </p:spPr>
        <p:txBody>
          <a:bodyPr wrap="none" rtlCol="0">
            <a:spAutoFit/>
          </a:bodyPr>
          <a:lstStyle>
            <a:defPPr>
              <a:defRPr lang="ja-JP"/>
            </a:defPPr>
            <a:lvl1pPr>
              <a:defRPr sz="800">
                <a:solidFill>
                  <a:srgbClr val="0432FF"/>
                </a:solidFill>
                <a:latin typeface="Meiryo" charset="-128"/>
                <a:ea typeface="Meiryo" charset="-128"/>
                <a:cs typeface="Meiryo" charset="-128"/>
              </a:defRPr>
            </a:lvl1pPr>
          </a:lstStyle>
          <a:p>
            <a:r>
              <a:rPr lang="ja-JP" altLang="en-US"/>
              <a:t>組み込みコンピューター</a:t>
            </a:r>
            <a:endParaRPr lang="ja-JP" altLang="en-US" dirty="0"/>
          </a:p>
        </p:txBody>
      </p:sp>
    </p:spTree>
    <p:extLst>
      <p:ext uri="{BB962C8B-B14F-4D97-AF65-F5344CB8AC3E}">
        <p14:creationId xmlns:p14="http://schemas.microsoft.com/office/powerpoint/2010/main" val="4224293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a:t>IoT</a:t>
            </a:r>
            <a:r>
              <a:rPr kumimoji="1" lang="en-US" altLang="ja-JP" dirty="0"/>
              <a:t> World Forum</a:t>
            </a:r>
            <a:r>
              <a:rPr kumimoji="1" lang="ja-JP" altLang="en-US" dirty="0"/>
              <a:t>のリファレンス･モデル</a:t>
            </a:r>
          </a:p>
        </p:txBody>
      </p:sp>
      <p:sp>
        <p:nvSpPr>
          <p:cNvPr id="3" name="スライド番号プレースホルダー 2"/>
          <p:cNvSpPr>
            <a:spLocks noGrp="1"/>
          </p:cNvSpPr>
          <p:nvPr>
            <p:ph type="sldNum" sz="quarter" idx="12"/>
          </p:nvPr>
        </p:nvSpPr>
        <p:spPr>
          <a:xfrm>
            <a:off x="6946745" y="6349385"/>
            <a:ext cx="2133600" cy="168363"/>
          </a:xfrm>
        </p:spPr>
        <p:txBody>
          <a:bodyPr/>
          <a:lstStyle/>
          <a:p>
            <a:fld id="{8FF8CC5D-A65D-5946-99B5-645367A967AD}" type="slidenum">
              <a:rPr kumimoji="1" lang="ja-JP" altLang="en-US" smtClean="0"/>
              <a:t>22</a:t>
            </a:fld>
            <a:endParaRPr kumimoji="1" lang="ja-JP" altLang="en-US"/>
          </a:p>
        </p:txBody>
      </p:sp>
      <p:sp>
        <p:nvSpPr>
          <p:cNvPr id="4" name="台形 3"/>
          <p:cNvSpPr/>
          <p:nvPr/>
        </p:nvSpPr>
        <p:spPr>
          <a:xfrm>
            <a:off x="1562163" y="5355233"/>
            <a:ext cx="6048672" cy="980936"/>
          </a:xfrm>
          <a:prstGeom prst="trapezoid">
            <a:avLst>
              <a:gd name="adj" fmla="val 69466"/>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台形 4"/>
          <p:cNvSpPr/>
          <p:nvPr/>
        </p:nvSpPr>
        <p:spPr>
          <a:xfrm>
            <a:off x="1545570" y="4631538"/>
            <a:ext cx="6048672" cy="980936"/>
          </a:xfrm>
          <a:prstGeom prst="trapezoid">
            <a:avLst>
              <a:gd name="adj" fmla="val 69466"/>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台形 5"/>
          <p:cNvSpPr/>
          <p:nvPr/>
        </p:nvSpPr>
        <p:spPr>
          <a:xfrm>
            <a:off x="1545570" y="3880969"/>
            <a:ext cx="6048672" cy="980936"/>
          </a:xfrm>
          <a:prstGeom prst="trapezoid">
            <a:avLst>
              <a:gd name="adj" fmla="val 69466"/>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台形 6"/>
          <p:cNvSpPr/>
          <p:nvPr/>
        </p:nvSpPr>
        <p:spPr>
          <a:xfrm>
            <a:off x="1555180" y="3157274"/>
            <a:ext cx="6048672" cy="980936"/>
          </a:xfrm>
          <a:prstGeom prst="trapezoid">
            <a:avLst>
              <a:gd name="adj" fmla="val 69466"/>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台形 7"/>
          <p:cNvSpPr/>
          <p:nvPr/>
        </p:nvSpPr>
        <p:spPr>
          <a:xfrm>
            <a:off x="1555180" y="2401858"/>
            <a:ext cx="6048672" cy="980936"/>
          </a:xfrm>
          <a:prstGeom prst="trapezoid">
            <a:avLst>
              <a:gd name="adj" fmla="val 69466"/>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台形 8"/>
          <p:cNvSpPr/>
          <p:nvPr/>
        </p:nvSpPr>
        <p:spPr>
          <a:xfrm>
            <a:off x="1545570" y="1682363"/>
            <a:ext cx="6048672" cy="980936"/>
          </a:xfrm>
          <a:prstGeom prst="trapezoid">
            <a:avLst>
              <a:gd name="adj" fmla="val 69466"/>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台形 9"/>
          <p:cNvSpPr/>
          <p:nvPr/>
        </p:nvSpPr>
        <p:spPr>
          <a:xfrm>
            <a:off x="1547664" y="980728"/>
            <a:ext cx="6048672" cy="980936"/>
          </a:xfrm>
          <a:prstGeom prst="trapezoid">
            <a:avLst>
              <a:gd name="adj" fmla="val 69466"/>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テキスト ボックス 11"/>
          <p:cNvSpPr txBox="1"/>
          <p:nvPr/>
        </p:nvSpPr>
        <p:spPr>
          <a:xfrm>
            <a:off x="2784800" y="5641549"/>
            <a:ext cx="3570208" cy="707886"/>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物理的なデバイスとコントロー</a:t>
            </a:r>
            <a:endParaRPr lang="en-US" altLang="ja-JP" b="1" dirty="0">
              <a:solidFill>
                <a:schemeClr val="bg1"/>
              </a:solidFill>
              <a:latin typeface="Meiryo" charset="-128"/>
              <a:ea typeface="Meiryo" charset="-128"/>
              <a:cs typeface="Meiryo" charset="-128"/>
            </a:endParaRPr>
          </a:p>
          <a:p>
            <a:pPr algn="ctr"/>
            <a:r>
              <a:rPr kumimoji="1" lang="en-US" altLang="ja-JP" sz="1000" b="1" dirty="0">
                <a:solidFill>
                  <a:schemeClr val="bg1"/>
                </a:solidFill>
                <a:latin typeface="Meiryo" charset="-128"/>
                <a:ea typeface="Meiryo" charset="-128"/>
                <a:cs typeface="Meiryo" charset="-128"/>
              </a:rPr>
              <a:t>Physical Devices &amp;controllers</a:t>
            </a:r>
          </a:p>
          <a:p>
            <a:pPr algn="ctr"/>
            <a:r>
              <a:rPr lang="ja-JP" altLang="en-US" sz="1200" dirty="0">
                <a:solidFill>
                  <a:schemeClr val="bg1"/>
                </a:solidFill>
                <a:latin typeface="Meiryo" charset="-128"/>
                <a:ea typeface="Meiryo" charset="-128"/>
                <a:cs typeface="Meiryo" charset="-128"/>
              </a:rPr>
              <a:t>モノと設備・モノの周辺に配置される制御機器類</a:t>
            </a:r>
            <a:endParaRPr kumimoji="1" lang="ja-JP" altLang="en-US" sz="1200" dirty="0">
              <a:solidFill>
                <a:schemeClr val="bg1"/>
              </a:solidFill>
              <a:latin typeface="Meiryo" charset="-128"/>
              <a:ea typeface="Meiryo" charset="-128"/>
              <a:cs typeface="Meiryo" charset="-128"/>
            </a:endParaRPr>
          </a:p>
        </p:txBody>
      </p:sp>
      <p:sp>
        <p:nvSpPr>
          <p:cNvPr id="13" name="テキスト ボックス 12"/>
          <p:cNvSpPr txBox="1"/>
          <p:nvPr/>
        </p:nvSpPr>
        <p:spPr>
          <a:xfrm>
            <a:off x="3477297" y="4885189"/>
            <a:ext cx="2185214" cy="707886"/>
          </a:xfrm>
          <a:prstGeom prst="rect">
            <a:avLst/>
          </a:prstGeom>
          <a:noFill/>
        </p:spPr>
        <p:txBody>
          <a:bodyPr wrap="none" rtlCol="0">
            <a:spAutoFit/>
          </a:bodyPr>
          <a:lstStyle/>
          <a:p>
            <a:pPr algn="ctr"/>
            <a:r>
              <a:rPr lang="ja-JP" altLang="en-US" b="1" dirty="0">
                <a:solidFill>
                  <a:schemeClr val="bg1"/>
                </a:solidFill>
                <a:latin typeface="Meiryo" charset="-128"/>
                <a:ea typeface="Meiryo" charset="-128"/>
                <a:cs typeface="Meiryo" charset="-128"/>
              </a:rPr>
              <a:t>接続</a:t>
            </a:r>
            <a:endParaRPr kumimoji="1" lang="en-US" altLang="ja-JP" b="1" dirty="0">
              <a:solidFill>
                <a:schemeClr val="bg1"/>
              </a:solidFill>
              <a:latin typeface="Meiryo" charset="-128"/>
              <a:ea typeface="Meiryo" charset="-128"/>
              <a:cs typeface="Meiryo" charset="-128"/>
            </a:endParaRPr>
          </a:p>
          <a:p>
            <a:pPr algn="ctr"/>
            <a:r>
              <a:rPr lang="en-US" altLang="ja-JP" sz="1000" b="1" dirty="0">
                <a:solidFill>
                  <a:schemeClr val="bg1"/>
                </a:solidFill>
                <a:latin typeface="Meiryo" charset="-128"/>
                <a:ea typeface="Meiryo" charset="-128"/>
                <a:cs typeface="Meiryo" charset="-128"/>
              </a:rPr>
              <a:t>Connectivity</a:t>
            </a:r>
            <a:endParaRPr kumimoji="1" lang="en-US" altLang="ja-JP" sz="1000" b="1"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ネットワークや機器との通信</a:t>
            </a:r>
            <a:endParaRPr kumimoji="1" lang="ja-JP" altLang="en-US" sz="1200" dirty="0">
              <a:solidFill>
                <a:schemeClr val="bg1"/>
              </a:solidFill>
              <a:latin typeface="Meiryo" charset="-128"/>
              <a:ea typeface="Meiryo" charset="-128"/>
              <a:cs typeface="Meiryo" charset="-128"/>
            </a:endParaRPr>
          </a:p>
        </p:txBody>
      </p:sp>
      <p:sp>
        <p:nvSpPr>
          <p:cNvPr id="14" name="テキスト ボックス 13"/>
          <p:cNvSpPr txBox="1"/>
          <p:nvPr/>
        </p:nvSpPr>
        <p:spPr>
          <a:xfrm>
            <a:off x="3092577" y="4152722"/>
            <a:ext cx="2954655" cy="707886"/>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エッジコンピューティング</a:t>
            </a:r>
            <a:endParaRPr kumimoji="1" lang="en-US" altLang="ja-JP" b="1" dirty="0">
              <a:solidFill>
                <a:schemeClr val="bg1"/>
              </a:solidFill>
              <a:latin typeface="Meiryo" charset="-128"/>
              <a:ea typeface="Meiryo" charset="-128"/>
              <a:cs typeface="Meiryo" charset="-128"/>
            </a:endParaRPr>
          </a:p>
          <a:p>
            <a:pPr algn="ctr"/>
            <a:r>
              <a:rPr lang="en-US" altLang="ja-JP" sz="1000" b="1" dirty="0">
                <a:solidFill>
                  <a:schemeClr val="bg1"/>
                </a:solidFill>
                <a:latin typeface="Meiryo" charset="-128"/>
                <a:ea typeface="Meiryo" charset="-128"/>
                <a:cs typeface="Meiryo" charset="-128"/>
              </a:rPr>
              <a:t>Edge Computing</a:t>
            </a:r>
            <a:endParaRPr kumimoji="1" lang="en-US" altLang="ja-JP" sz="1000" b="1"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モノの周辺でのデータ分析や変換処理</a:t>
            </a:r>
            <a:endParaRPr kumimoji="1" lang="ja-JP" altLang="en-US" sz="1200" dirty="0">
              <a:solidFill>
                <a:schemeClr val="bg1"/>
              </a:solidFill>
              <a:latin typeface="Meiryo" charset="-128"/>
              <a:ea typeface="Meiryo" charset="-128"/>
              <a:cs typeface="Meiryo" charset="-128"/>
            </a:endParaRPr>
          </a:p>
        </p:txBody>
      </p:sp>
      <p:sp>
        <p:nvSpPr>
          <p:cNvPr id="15" name="テキスト ボックス 14"/>
          <p:cNvSpPr txBox="1"/>
          <p:nvPr/>
        </p:nvSpPr>
        <p:spPr>
          <a:xfrm>
            <a:off x="3708131" y="2696781"/>
            <a:ext cx="1723549" cy="707886"/>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データ抽象化</a:t>
            </a:r>
            <a:endParaRPr kumimoji="1" lang="en-US" altLang="ja-JP" b="1" dirty="0">
              <a:solidFill>
                <a:schemeClr val="bg1"/>
              </a:solidFill>
              <a:latin typeface="Meiryo" charset="-128"/>
              <a:ea typeface="Meiryo" charset="-128"/>
              <a:cs typeface="Meiryo" charset="-128"/>
            </a:endParaRPr>
          </a:p>
          <a:p>
            <a:pPr algn="ctr"/>
            <a:r>
              <a:rPr lang="en-US" altLang="ja-JP" sz="1000" b="1" dirty="0">
                <a:solidFill>
                  <a:schemeClr val="bg1"/>
                </a:solidFill>
                <a:latin typeface="Meiryo" charset="-128"/>
                <a:ea typeface="Meiryo" charset="-128"/>
                <a:cs typeface="Meiryo" charset="-128"/>
              </a:rPr>
              <a:t>Data Abstraction</a:t>
            </a:r>
            <a:endParaRPr kumimoji="1" lang="en-US" altLang="ja-JP" sz="1000" b="1"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データ集約とアクセス</a:t>
            </a:r>
            <a:endParaRPr kumimoji="1" lang="ja-JP" altLang="en-US" sz="1200" dirty="0">
              <a:solidFill>
                <a:schemeClr val="bg1"/>
              </a:solidFill>
              <a:latin typeface="Meiryo" charset="-128"/>
              <a:ea typeface="Meiryo" charset="-128"/>
              <a:cs typeface="Meiryo" charset="-128"/>
            </a:endParaRPr>
          </a:p>
        </p:txBody>
      </p:sp>
      <p:sp>
        <p:nvSpPr>
          <p:cNvPr id="16" name="テキスト ボックス 15"/>
          <p:cNvSpPr txBox="1"/>
          <p:nvPr/>
        </p:nvSpPr>
        <p:spPr>
          <a:xfrm>
            <a:off x="3015634" y="1995146"/>
            <a:ext cx="3108544" cy="707886"/>
          </a:xfrm>
          <a:prstGeom prst="rect">
            <a:avLst/>
          </a:prstGeom>
          <a:noFill/>
        </p:spPr>
        <p:txBody>
          <a:bodyPr wrap="none" rtlCol="0">
            <a:spAutoFit/>
          </a:bodyPr>
          <a:lstStyle/>
          <a:p>
            <a:pPr algn="ctr"/>
            <a:r>
              <a:rPr kumimoji="1" lang="ja-JP" altLang="en-US" b="1" dirty="0">
                <a:solidFill>
                  <a:srgbClr val="0070C0"/>
                </a:solidFill>
                <a:latin typeface="Meiryo" charset="-128"/>
                <a:ea typeface="Meiryo" charset="-128"/>
                <a:cs typeface="Meiryo" charset="-128"/>
              </a:rPr>
              <a:t>アプリケーション</a:t>
            </a:r>
            <a:endParaRPr kumimoji="1" lang="en-US" altLang="ja-JP" sz="800" dirty="0">
              <a:solidFill>
                <a:srgbClr val="0070C0"/>
              </a:solidFill>
              <a:latin typeface="Meiryo" charset="-128"/>
              <a:ea typeface="Meiryo" charset="-128"/>
              <a:cs typeface="Meiryo" charset="-128"/>
            </a:endParaRPr>
          </a:p>
          <a:p>
            <a:pPr algn="ctr"/>
            <a:r>
              <a:rPr lang="en-US" altLang="ja-JP" sz="900" b="1" dirty="0">
                <a:solidFill>
                  <a:srgbClr val="0070C0"/>
                </a:solidFill>
                <a:latin typeface="Meiryo" charset="-128"/>
                <a:ea typeface="Meiryo" charset="-128"/>
                <a:cs typeface="Meiryo" charset="-128"/>
              </a:rPr>
              <a:t>Application</a:t>
            </a:r>
            <a:endParaRPr kumimoji="1" lang="en-US" altLang="ja-JP" sz="900" b="1" dirty="0">
              <a:solidFill>
                <a:srgbClr val="0070C0"/>
              </a:solidFill>
              <a:latin typeface="Meiryo" charset="-128"/>
              <a:ea typeface="Meiryo" charset="-128"/>
              <a:cs typeface="Meiryo" charset="-128"/>
            </a:endParaRPr>
          </a:p>
          <a:p>
            <a:pPr algn="ctr"/>
            <a:r>
              <a:rPr lang="ja-JP" altLang="en-US" sz="1200" dirty="0">
                <a:solidFill>
                  <a:srgbClr val="0070C0"/>
                </a:solidFill>
                <a:latin typeface="Meiryo" charset="-128"/>
                <a:ea typeface="Meiryo" charset="-128"/>
                <a:cs typeface="Meiryo" charset="-128"/>
              </a:rPr>
              <a:t>データ活用（業務処理・分析・レポート）</a:t>
            </a:r>
            <a:endParaRPr kumimoji="1" lang="ja-JP" altLang="en-US" sz="1200" dirty="0">
              <a:solidFill>
                <a:srgbClr val="0070C0"/>
              </a:solidFill>
              <a:latin typeface="Meiryo" charset="-128"/>
              <a:ea typeface="Meiryo" charset="-128"/>
              <a:cs typeface="Meiryo" charset="-128"/>
            </a:endParaRPr>
          </a:p>
        </p:txBody>
      </p:sp>
      <p:sp>
        <p:nvSpPr>
          <p:cNvPr id="17" name="テキスト ボックス 16"/>
          <p:cNvSpPr txBox="1"/>
          <p:nvPr/>
        </p:nvSpPr>
        <p:spPr>
          <a:xfrm>
            <a:off x="3569473" y="1116884"/>
            <a:ext cx="2000869" cy="707886"/>
          </a:xfrm>
          <a:prstGeom prst="rect">
            <a:avLst/>
          </a:prstGeom>
          <a:noFill/>
        </p:spPr>
        <p:txBody>
          <a:bodyPr wrap="none" rtlCol="0">
            <a:spAutoFit/>
          </a:bodyPr>
          <a:lstStyle/>
          <a:p>
            <a:pPr algn="ctr"/>
            <a:r>
              <a:rPr kumimoji="1" lang="ja-JP" altLang="en-US" b="1" dirty="0">
                <a:solidFill>
                  <a:srgbClr val="0070C0"/>
                </a:solidFill>
                <a:latin typeface="Meiryo" charset="-128"/>
                <a:ea typeface="Meiryo" charset="-128"/>
                <a:cs typeface="Meiryo" charset="-128"/>
              </a:rPr>
              <a:t>協働とプロセス</a:t>
            </a:r>
            <a:endParaRPr kumimoji="1" lang="en-US" altLang="ja-JP" b="1" dirty="0">
              <a:solidFill>
                <a:srgbClr val="0070C0"/>
              </a:solidFill>
              <a:latin typeface="Meiryo" charset="-128"/>
              <a:ea typeface="Meiryo" charset="-128"/>
              <a:cs typeface="Meiryo" charset="-128"/>
            </a:endParaRPr>
          </a:p>
          <a:p>
            <a:pPr algn="ctr"/>
            <a:r>
              <a:rPr lang="en-US" altLang="ja-JP" sz="1000" b="1" dirty="0">
                <a:solidFill>
                  <a:srgbClr val="0070C0"/>
                </a:solidFill>
                <a:latin typeface="Meiryo" charset="-128"/>
                <a:ea typeface="Meiryo" charset="-128"/>
                <a:cs typeface="Meiryo" charset="-128"/>
              </a:rPr>
              <a:t>Corroboration &amp; Processes</a:t>
            </a:r>
            <a:endParaRPr kumimoji="1" lang="en-US" altLang="ja-JP" sz="1000" b="1" dirty="0">
              <a:solidFill>
                <a:srgbClr val="0070C0"/>
              </a:solidFill>
              <a:latin typeface="Meiryo" charset="-128"/>
              <a:ea typeface="Meiryo" charset="-128"/>
              <a:cs typeface="Meiryo" charset="-128"/>
            </a:endParaRPr>
          </a:p>
          <a:p>
            <a:pPr algn="ctr"/>
            <a:r>
              <a:rPr lang="ja-JP" altLang="en-US" sz="1200" dirty="0">
                <a:solidFill>
                  <a:srgbClr val="0070C0"/>
                </a:solidFill>
                <a:latin typeface="Meiryo" charset="-128"/>
                <a:ea typeface="Meiryo" charset="-128"/>
                <a:cs typeface="Meiryo" charset="-128"/>
              </a:rPr>
              <a:t>人と業務プロセス</a:t>
            </a:r>
            <a:endParaRPr kumimoji="1" lang="ja-JP" altLang="en-US" sz="1200" dirty="0">
              <a:solidFill>
                <a:srgbClr val="0070C0"/>
              </a:solidFill>
              <a:latin typeface="Meiryo" charset="-128"/>
              <a:ea typeface="Meiryo" charset="-128"/>
              <a:cs typeface="Meiryo" charset="-128"/>
            </a:endParaRPr>
          </a:p>
        </p:txBody>
      </p:sp>
      <p:sp>
        <p:nvSpPr>
          <p:cNvPr id="18" name="テキスト ボックス 17"/>
          <p:cNvSpPr txBox="1"/>
          <p:nvPr/>
        </p:nvSpPr>
        <p:spPr>
          <a:xfrm>
            <a:off x="3785075" y="3438151"/>
            <a:ext cx="1569660" cy="707886"/>
          </a:xfrm>
          <a:prstGeom prst="rect">
            <a:avLst/>
          </a:prstGeom>
          <a:noFill/>
        </p:spPr>
        <p:txBody>
          <a:bodyPr wrap="none" rtlCol="0">
            <a:spAutoFit/>
          </a:bodyPr>
          <a:lstStyle/>
          <a:p>
            <a:pPr algn="ctr"/>
            <a:r>
              <a:rPr kumimoji="1" lang="ja-JP" altLang="en-US" b="1" dirty="0">
                <a:solidFill>
                  <a:schemeClr val="bg1"/>
                </a:solidFill>
                <a:latin typeface="Meiryo" charset="-128"/>
                <a:ea typeface="Meiryo" charset="-128"/>
                <a:cs typeface="Meiryo" charset="-128"/>
              </a:rPr>
              <a:t>データの蓄積</a:t>
            </a:r>
            <a:endParaRPr kumimoji="1" lang="en-US" altLang="ja-JP" b="1" dirty="0">
              <a:solidFill>
                <a:schemeClr val="bg1"/>
              </a:solidFill>
              <a:latin typeface="Meiryo" charset="-128"/>
              <a:ea typeface="Meiryo" charset="-128"/>
              <a:cs typeface="Meiryo" charset="-128"/>
            </a:endParaRPr>
          </a:p>
          <a:p>
            <a:pPr algn="ctr"/>
            <a:r>
              <a:rPr lang="en-US" altLang="ja-JP" sz="1000" b="1" dirty="0">
                <a:solidFill>
                  <a:schemeClr val="bg1"/>
                </a:solidFill>
                <a:latin typeface="Meiryo" charset="-128"/>
                <a:ea typeface="Meiryo" charset="-128"/>
                <a:cs typeface="Meiryo" charset="-128"/>
              </a:rPr>
              <a:t>Data Accumulation</a:t>
            </a:r>
            <a:endParaRPr kumimoji="1" lang="en-US" altLang="ja-JP" sz="1000" b="1" dirty="0">
              <a:solidFill>
                <a:schemeClr val="bg1"/>
              </a:solidFill>
              <a:latin typeface="Meiryo" charset="-128"/>
              <a:ea typeface="Meiryo" charset="-128"/>
              <a:cs typeface="Meiryo" charset="-128"/>
            </a:endParaRPr>
          </a:p>
          <a:p>
            <a:pPr algn="ctr"/>
            <a:r>
              <a:rPr lang="ja-JP" altLang="en-US" sz="1200" dirty="0">
                <a:solidFill>
                  <a:schemeClr val="bg1"/>
                </a:solidFill>
                <a:latin typeface="Meiryo" charset="-128"/>
                <a:ea typeface="Meiryo" charset="-128"/>
                <a:cs typeface="Meiryo" charset="-128"/>
              </a:rPr>
              <a:t>データの蓄積と管理</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537625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4B7567-76C8-9843-B095-61A2D9CA0CF7}"/>
              </a:ext>
            </a:extLst>
          </p:cNvPr>
          <p:cNvSpPr>
            <a:spLocks noGrp="1"/>
          </p:cNvSpPr>
          <p:nvPr>
            <p:ph type="title"/>
          </p:nvPr>
        </p:nvSpPr>
        <p:spPr/>
        <p:txBody>
          <a:bodyPr/>
          <a:lstStyle/>
          <a:p>
            <a:r>
              <a:rPr kumimoji="1" lang="en-US" altLang="ja-JP" dirty="0" err="1"/>
              <a:t>IoT</a:t>
            </a:r>
            <a:r>
              <a:rPr kumimoji="1" lang="ja-JP" altLang="en-US" dirty="0"/>
              <a:t>プラットフォームの動向</a:t>
            </a:r>
          </a:p>
        </p:txBody>
      </p:sp>
      <p:sp>
        <p:nvSpPr>
          <p:cNvPr id="3" name="スライド番号プレースホルダー 2">
            <a:extLst>
              <a:ext uri="{FF2B5EF4-FFF2-40B4-BE49-F238E27FC236}">
                <a16:creationId xmlns:a16="http://schemas.microsoft.com/office/drawing/2014/main" id="{239E66DA-6E85-D24D-8E87-6FA576E44DEC}"/>
              </a:ext>
            </a:extLst>
          </p:cNvPr>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pic>
        <p:nvPicPr>
          <p:cNvPr id="4" name="図 3">
            <a:extLst>
              <a:ext uri="{FF2B5EF4-FFF2-40B4-BE49-F238E27FC236}">
                <a16:creationId xmlns:a16="http://schemas.microsoft.com/office/drawing/2014/main" id="{7886D490-6EC8-4942-A3C3-C9AF9E819510}"/>
              </a:ext>
            </a:extLst>
          </p:cNvPr>
          <p:cNvPicPr>
            <a:picLocks noChangeAspect="1"/>
          </p:cNvPicPr>
          <p:nvPr/>
        </p:nvPicPr>
        <p:blipFill>
          <a:blip r:embed="rId2"/>
          <a:stretch>
            <a:fillRect/>
          </a:stretch>
        </p:blipFill>
        <p:spPr>
          <a:xfrm>
            <a:off x="1008017" y="836677"/>
            <a:ext cx="7127966" cy="5362323"/>
          </a:xfrm>
          <a:prstGeom prst="rect">
            <a:avLst/>
          </a:prstGeom>
        </p:spPr>
      </p:pic>
      <p:sp>
        <p:nvSpPr>
          <p:cNvPr id="5" name="正方形/長方形 4">
            <a:extLst>
              <a:ext uri="{FF2B5EF4-FFF2-40B4-BE49-F238E27FC236}">
                <a16:creationId xmlns:a16="http://schemas.microsoft.com/office/drawing/2014/main" id="{9569ECC2-C9F2-7B48-A33A-00AFB3B120B4}"/>
              </a:ext>
            </a:extLst>
          </p:cNvPr>
          <p:cNvSpPr/>
          <p:nvPr/>
        </p:nvSpPr>
        <p:spPr>
          <a:xfrm>
            <a:off x="1013593" y="5949280"/>
            <a:ext cx="7236391" cy="646331"/>
          </a:xfrm>
          <a:prstGeom prst="rect">
            <a:avLst/>
          </a:prstGeom>
          <a:solidFill>
            <a:schemeClr val="bg1"/>
          </a:solidFill>
        </p:spPr>
        <p:txBody>
          <a:bodyPr wrap="square">
            <a:spAutoFit/>
          </a:bodyPr>
          <a:lstStyle/>
          <a:p>
            <a:r>
              <a:rPr lang="ja-JP" altLang="en-US" sz="600" b="1" dirty="0">
                <a:solidFill>
                  <a:srgbClr val="333333"/>
                </a:solidFill>
                <a:latin typeface="Meiryo" panose="020B0604030504040204" pitchFamily="34" charset="-128"/>
                <a:ea typeface="Meiryo" panose="020B0604030504040204" pitchFamily="34" charset="-128"/>
              </a:rPr>
              <a:t>＜ベンダー相関図の区分＞</a:t>
            </a:r>
            <a:br>
              <a:rPr lang="ja-JP" altLang="en-US" sz="600" dirty="0">
                <a:latin typeface="Meiryo" panose="020B0604030504040204" pitchFamily="34" charset="-128"/>
                <a:ea typeface="Meiryo" panose="020B0604030504040204" pitchFamily="34" charset="-128"/>
              </a:rPr>
            </a:br>
            <a:r>
              <a:rPr lang="ja-JP" altLang="en-US" sz="600" dirty="0">
                <a:solidFill>
                  <a:srgbClr val="333333"/>
                </a:solidFill>
                <a:latin typeface="Meiryo" panose="020B0604030504040204" pitchFamily="34" charset="-128"/>
                <a:ea typeface="Meiryo" panose="020B0604030504040204" pitchFamily="34" charset="-128"/>
              </a:rPr>
              <a:t>・黒枠：</a:t>
            </a:r>
            <a:r>
              <a:rPr lang="en-US" altLang="ja-JP" sz="600" dirty="0">
                <a:solidFill>
                  <a:srgbClr val="333333"/>
                </a:solidFill>
                <a:latin typeface="Meiryo" panose="020B0604030504040204" pitchFamily="34" charset="-128"/>
                <a:ea typeface="Meiryo" panose="020B0604030504040204" pitchFamily="34" charset="-128"/>
              </a:rPr>
              <a:t>IT</a:t>
            </a:r>
            <a:r>
              <a:rPr lang="ja-JP" altLang="en-US" sz="600" dirty="0">
                <a:solidFill>
                  <a:srgbClr val="333333"/>
                </a:solidFill>
                <a:latin typeface="Meiryo" panose="020B0604030504040204" pitchFamily="34" charset="-128"/>
                <a:ea typeface="Meiryo" panose="020B0604030504040204" pitchFamily="34" charset="-128"/>
              </a:rPr>
              <a:t>系ベンダー（一般）</a:t>
            </a:r>
            <a:br>
              <a:rPr lang="ja-JP" altLang="en-US" sz="600" dirty="0">
                <a:latin typeface="Meiryo" panose="020B0604030504040204" pitchFamily="34" charset="-128"/>
                <a:ea typeface="Meiryo" panose="020B0604030504040204" pitchFamily="34" charset="-128"/>
              </a:rPr>
            </a:br>
            <a:r>
              <a:rPr lang="ja-JP" altLang="en-US" sz="600" dirty="0">
                <a:solidFill>
                  <a:srgbClr val="333333"/>
                </a:solidFill>
                <a:latin typeface="Meiryo" panose="020B0604030504040204" pitchFamily="34" charset="-128"/>
                <a:ea typeface="Meiryo" panose="020B0604030504040204" pitchFamily="34" charset="-128"/>
              </a:rPr>
              <a:t>・二重枠緑：ユーザー系ベンダー（本業は製造業）</a:t>
            </a:r>
            <a:br>
              <a:rPr lang="ja-JP" altLang="en-US" sz="600" dirty="0">
                <a:latin typeface="Meiryo" panose="020B0604030504040204" pitchFamily="34" charset="-128"/>
                <a:ea typeface="Meiryo" panose="020B0604030504040204" pitchFamily="34" charset="-128"/>
              </a:rPr>
            </a:br>
            <a:r>
              <a:rPr lang="ja-JP" altLang="en-US" sz="600" dirty="0">
                <a:solidFill>
                  <a:srgbClr val="333333"/>
                </a:solidFill>
                <a:latin typeface="Meiryo" panose="020B0604030504040204" pitchFamily="34" charset="-128"/>
                <a:ea typeface="Meiryo" panose="020B0604030504040204" pitchFamily="34" charset="-128"/>
              </a:rPr>
              <a:t>・破線枠：通信系ベンダー（通信事業者系）</a:t>
            </a:r>
            <a:br>
              <a:rPr lang="ja-JP" altLang="en-US" sz="600" dirty="0">
                <a:latin typeface="Meiryo" panose="020B0604030504040204" pitchFamily="34" charset="-128"/>
                <a:ea typeface="Meiryo" panose="020B0604030504040204" pitchFamily="34" charset="-128"/>
              </a:rPr>
            </a:br>
            <a:r>
              <a:rPr lang="ja-JP" altLang="en-US" sz="600" dirty="0">
                <a:solidFill>
                  <a:srgbClr val="333333"/>
                </a:solidFill>
                <a:latin typeface="Meiryo" panose="020B0604030504040204" pitchFamily="34" charset="-128"/>
                <a:ea typeface="Meiryo" panose="020B0604030504040204" pitchFamily="34" charset="-128"/>
              </a:rPr>
              <a:t>・赤枠：エコシステムを持つユーザー系ベンダー（有力ベンダー：</a:t>
            </a:r>
            <a:r>
              <a:rPr lang="en-US" altLang="ja-JP" sz="600" dirty="0">
                <a:solidFill>
                  <a:srgbClr val="333333"/>
                </a:solidFill>
                <a:latin typeface="Meiryo" panose="020B0604030504040204" pitchFamily="34" charset="-128"/>
                <a:ea typeface="Meiryo" panose="020B0604030504040204" pitchFamily="34" charset="-128"/>
              </a:rPr>
              <a:t>GE</a:t>
            </a:r>
            <a:r>
              <a:rPr lang="ja-JP" altLang="en-US" sz="600" dirty="0">
                <a:solidFill>
                  <a:srgbClr val="333333"/>
                </a:solidFill>
                <a:latin typeface="Meiryo" panose="020B0604030504040204" pitchFamily="34" charset="-128"/>
                <a:ea typeface="Meiryo" panose="020B0604030504040204" pitchFamily="34" charset="-128"/>
              </a:rPr>
              <a:t>デジタル、シーメンス、ファナック、三菱電機）</a:t>
            </a:r>
            <a:r>
              <a:rPr lang="en-US" altLang="ja-JP" sz="600" dirty="0">
                <a:solidFill>
                  <a:srgbClr val="333333"/>
                </a:solidFill>
                <a:latin typeface="Meiryo" panose="020B0604030504040204" pitchFamily="34" charset="-128"/>
                <a:ea typeface="Meiryo" panose="020B0604030504040204" pitchFamily="34" charset="-128"/>
              </a:rPr>
              <a:t> ※</a:t>
            </a:r>
            <a:r>
              <a:rPr lang="ja-JP" altLang="en-US" sz="600" dirty="0">
                <a:solidFill>
                  <a:srgbClr val="333333"/>
                </a:solidFill>
                <a:latin typeface="Meiryo" panose="020B0604030504040204" pitchFamily="34" charset="-128"/>
                <a:ea typeface="Meiryo" panose="020B0604030504040204" pitchFamily="34" charset="-128"/>
              </a:rPr>
              <a:t>エコシステム：コンペ企業を含むコミュニティを主導</a:t>
            </a:r>
            <a:br>
              <a:rPr lang="ja-JP" altLang="en-US" sz="600" dirty="0">
                <a:latin typeface="Meiryo" panose="020B0604030504040204" pitchFamily="34" charset="-128"/>
                <a:ea typeface="Meiryo" panose="020B0604030504040204" pitchFamily="34" charset="-128"/>
              </a:rPr>
            </a:br>
            <a:r>
              <a:rPr lang="ja-JP" altLang="en-US" sz="600" dirty="0">
                <a:solidFill>
                  <a:srgbClr val="333333"/>
                </a:solidFill>
                <a:latin typeface="Meiryo" panose="020B0604030504040204" pitchFamily="34" charset="-128"/>
                <a:ea typeface="Meiryo" panose="020B0604030504040204" pitchFamily="34" charset="-128"/>
              </a:rPr>
              <a:t>・色付きベンダー：独自の強みを持ち複数ベンダーと提携する有力</a:t>
            </a:r>
            <a:r>
              <a:rPr lang="en-US" altLang="ja-JP" sz="600" dirty="0">
                <a:solidFill>
                  <a:srgbClr val="333333"/>
                </a:solidFill>
                <a:latin typeface="Meiryo" panose="020B0604030504040204" pitchFamily="34" charset="-128"/>
                <a:ea typeface="Meiryo" panose="020B0604030504040204" pitchFamily="34" charset="-128"/>
              </a:rPr>
              <a:t>10</a:t>
            </a:r>
            <a:r>
              <a:rPr lang="ja-JP" altLang="en-US" sz="600" dirty="0">
                <a:solidFill>
                  <a:srgbClr val="333333"/>
                </a:solidFill>
                <a:latin typeface="Meiryo" panose="020B0604030504040204" pitchFamily="34" charset="-128"/>
                <a:ea typeface="Meiryo" panose="020B0604030504040204" pitchFamily="34" charset="-128"/>
              </a:rPr>
              <a:t>ベンダー（</a:t>
            </a:r>
            <a:r>
              <a:rPr lang="en-US" altLang="ja-JP" sz="600" dirty="0">
                <a:solidFill>
                  <a:srgbClr val="333333"/>
                </a:solidFill>
                <a:latin typeface="Meiryo" panose="020B0604030504040204" pitchFamily="34" charset="-128"/>
                <a:ea typeface="Meiryo" panose="020B0604030504040204" pitchFamily="34" charset="-128"/>
              </a:rPr>
              <a:t>GE</a:t>
            </a:r>
            <a:r>
              <a:rPr lang="ja-JP" altLang="en-US" sz="600" dirty="0">
                <a:solidFill>
                  <a:srgbClr val="333333"/>
                </a:solidFill>
                <a:latin typeface="Meiryo" panose="020B0604030504040204" pitchFamily="34" charset="-128"/>
                <a:ea typeface="Meiryo" panose="020B0604030504040204" pitchFamily="34" charset="-128"/>
              </a:rPr>
              <a:t>デジタル、シーメンス、</a:t>
            </a:r>
            <a:r>
              <a:rPr lang="en-US" altLang="ja-JP" sz="600" dirty="0">
                <a:solidFill>
                  <a:srgbClr val="333333"/>
                </a:solidFill>
                <a:latin typeface="Meiryo" panose="020B0604030504040204" pitchFamily="34" charset="-128"/>
                <a:ea typeface="Meiryo" panose="020B0604030504040204" pitchFamily="34" charset="-128"/>
              </a:rPr>
              <a:t>SAP</a:t>
            </a:r>
            <a:r>
              <a:rPr lang="ja-JP" altLang="en-US" sz="600" dirty="0">
                <a:solidFill>
                  <a:srgbClr val="333333"/>
                </a:solidFill>
                <a:latin typeface="Meiryo" panose="020B0604030504040204" pitchFamily="34" charset="-128"/>
                <a:ea typeface="Meiryo" panose="020B0604030504040204" pitchFamily="34" charset="-128"/>
              </a:rPr>
              <a:t>、</a:t>
            </a:r>
            <a:r>
              <a:rPr lang="en-US" altLang="ja-JP" sz="600" dirty="0">
                <a:solidFill>
                  <a:srgbClr val="333333"/>
                </a:solidFill>
                <a:latin typeface="Meiryo" panose="020B0604030504040204" pitchFamily="34" charset="-128"/>
                <a:ea typeface="Meiryo" panose="020B0604030504040204" pitchFamily="34" charset="-128"/>
              </a:rPr>
              <a:t>AWS</a:t>
            </a:r>
            <a:r>
              <a:rPr lang="ja-JP" altLang="en-US" sz="600" dirty="0">
                <a:solidFill>
                  <a:srgbClr val="333333"/>
                </a:solidFill>
                <a:latin typeface="Meiryo" panose="020B0604030504040204" pitchFamily="34" charset="-128"/>
                <a:ea typeface="Meiryo" panose="020B0604030504040204" pitchFamily="34" charset="-128"/>
              </a:rPr>
              <a:t>、マイクロソフト、</a:t>
            </a:r>
            <a:r>
              <a:rPr lang="en-US" altLang="ja-JP" sz="600" dirty="0">
                <a:solidFill>
                  <a:srgbClr val="333333"/>
                </a:solidFill>
                <a:latin typeface="Meiryo" panose="020B0604030504040204" pitchFamily="34" charset="-128"/>
                <a:ea typeface="Meiryo" panose="020B0604030504040204" pitchFamily="34" charset="-128"/>
              </a:rPr>
              <a:t>PTC</a:t>
            </a:r>
            <a:r>
              <a:rPr lang="ja-JP" altLang="en-US" sz="600" dirty="0">
                <a:solidFill>
                  <a:srgbClr val="333333"/>
                </a:solidFill>
                <a:latin typeface="Meiryo" panose="020B0604030504040204" pitchFamily="34" charset="-128"/>
                <a:ea typeface="Meiryo" panose="020B0604030504040204" pitchFamily="34" charset="-128"/>
              </a:rPr>
              <a:t>、</a:t>
            </a:r>
            <a:r>
              <a:rPr lang="en-US" altLang="ja-JP" sz="600" dirty="0">
                <a:solidFill>
                  <a:srgbClr val="333333"/>
                </a:solidFill>
                <a:latin typeface="Meiryo" panose="020B0604030504040204" pitchFamily="34" charset="-128"/>
                <a:ea typeface="Meiryo" panose="020B0604030504040204" pitchFamily="34" charset="-128"/>
              </a:rPr>
              <a:t>IBM</a:t>
            </a:r>
            <a:r>
              <a:rPr lang="ja-JP" altLang="en-US" sz="600" dirty="0">
                <a:solidFill>
                  <a:srgbClr val="333333"/>
                </a:solidFill>
                <a:latin typeface="Meiryo" panose="020B0604030504040204" pitchFamily="34" charset="-128"/>
                <a:ea typeface="Meiryo" panose="020B0604030504040204" pitchFamily="34" charset="-128"/>
              </a:rPr>
              <a:t>、</a:t>
            </a:r>
            <a:r>
              <a:rPr lang="en-US" altLang="ja-JP" sz="600" dirty="0">
                <a:solidFill>
                  <a:srgbClr val="333333"/>
                </a:solidFill>
                <a:latin typeface="Meiryo" panose="020B0604030504040204" pitchFamily="34" charset="-128"/>
                <a:ea typeface="Meiryo" panose="020B0604030504040204" pitchFamily="34" charset="-128"/>
              </a:rPr>
              <a:t>Cisco</a:t>
            </a:r>
            <a:r>
              <a:rPr lang="ja-JP" altLang="en-US" sz="600" dirty="0">
                <a:solidFill>
                  <a:srgbClr val="333333"/>
                </a:solidFill>
                <a:latin typeface="Meiryo" panose="020B0604030504040204" pitchFamily="34" charset="-128"/>
                <a:ea typeface="Meiryo" panose="020B0604030504040204" pitchFamily="34" charset="-128"/>
              </a:rPr>
              <a:t>、</a:t>
            </a:r>
            <a:r>
              <a:rPr lang="en-US" altLang="ja-JP" sz="600" dirty="0">
                <a:solidFill>
                  <a:srgbClr val="333333"/>
                </a:solidFill>
                <a:latin typeface="Meiryo" panose="020B0604030504040204" pitchFamily="34" charset="-128"/>
                <a:ea typeface="Meiryo" panose="020B0604030504040204" pitchFamily="34" charset="-128"/>
              </a:rPr>
              <a:t>Huawei</a:t>
            </a:r>
            <a:r>
              <a:rPr lang="ja-JP" altLang="en-US" sz="600" dirty="0">
                <a:solidFill>
                  <a:srgbClr val="333333"/>
                </a:solidFill>
                <a:latin typeface="Meiryo" panose="020B0604030504040204" pitchFamily="34" charset="-128"/>
                <a:ea typeface="Meiryo" panose="020B0604030504040204" pitchFamily="34" charset="-128"/>
              </a:rPr>
              <a:t>、ファナック）</a:t>
            </a:r>
            <a:endParaRPr lang="ja-JP" altLang="en-US" sz="600" dirty="0">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31A4E3CE-E51A-9440-9E51-7A751BE7C99C}"/>
              </a:ext>
            </a:extLst>
          </p:cNvPr>
          <p:cNvSpPr/>
          <p:nvPr/>
        </p:nvSpPr>
        <p:spPr>
          <a:xfrm>
            <a:off x="7202443" y="440066"/>
            <a:ext cx="1941557" cy="215444"/>
          </a:xfrm>
          <a:prstGeom prst="rect">
            <a:avLst/>
          </a:prstGeom>
        </p:spPr>
        <p:txBody>
          <a:bodyPr wrap="none">
            <a:spAutoFit/>
          </a:bodyPr>
          <a:lstStyle/>
          <a:p>
            <a:pPr algn="r"/>
            <a:r>
              <a:rPr lang="ja-JP" altLang="en-US" sz="800" dirty="0"/>
              <a:t>https://www.sbbit.jp/article/cont1/33530</a:t>
            </a:r>
          </a:p>
        </p:txBody>
      </p:sp>
      <p:pic>
        <p:nvPicPr>
          <p:cNvPr id="9" name="図 8">
            <a:extLst>
              <a:ext uri="{FF2B5EF4-FFF2-40B4-BE49-F238E27FC236}">
                <a16:creationId xmlns:a16="http://schemas.microsoft.com/office/drawing/2014/main" id="{6144D79D-A843-2E40-BE63-95633A412CF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18988" y="291982"/>
            <a:ext cx="746858" cy="148084"/>
          </a:xfrm>
          <a:prstGeom prst="rect">
            <a:avLst/>
          </a:prstGeom>
        </p:spPr>
      </p:pic>
    </p:spTree>
    <p:extLst>
      <p:ext uri="{BB962C8B-B14F-4D97-AF65-F5344CB8AC3E}">
        <p14:creationId xmlns:p14="http://schemas.microsoft.com/office/powerpoint/2010/main" val="4268365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251520" y="4709804"/>
            <a:ext cx="8640960" cy="1371770"/>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 name="正方形/長方形 3"/>
          <p:cNvSpPr/>
          <p:nvPr/>
        </p:nvSpPr>
        <p:spPr>
          <a:xfrm>
            <a:off x="251520" y="816872"/>
            <a:ext cx="8640960" cy="3768993"/>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0" name="正方形/長方形 39"/>
          <p:cNvSpPr/>
          <p:nvPr/>
        </p:nvSpPr>
        <p:spPr>
          <a:xfrm>
            <a:off x="539552" y="2521733"/>
            <a:ext cx="8064896" cy="84972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タイトル 2"/>
          <p:cNvSpPr>
            <a:spLocks noGrp="1"/>
          </p:cNvSpPr>
          <p:nvPr>
            <p:ph type="title"/>
          </p:nvPr>
        </p:nvSpPr>
        <p:spPr/>
        <p:txBody>
          <a:bodyPr/>
          <a:lstStyle/>
          <a:p>
            <a:r>
              <a:rPr lang="en-US" altLang="ja-JP" sz="2400" dirty="0"/>
              <a:t>GE</a:t>
            </a:r>
            <a:r>
              <a:rPr kumimoji="1" lang="ja-JP" altLang="en-US" sz="2400" dirty="0"/>
              <a:t>が推進する産業用</a:t>
            </a:r>
            <a:r>
              <a:rPr kumimoji="1" lang="en-US" altLang="ja-JP" sz="2400" dirty="0" err="1"/>
              <a:t>IoT</a:t>
            </a:r>
            <a:r>
              <a:rPr kumimoji="1" lang="ja-JP" altLang="en-US" sz="2400" dirty="0"/>
              <a:t>プラットフォーム</a:t>
            </a:r>
            <a:r>
              <a:rPr kumimoji="1" lang="en-US" altLang="ja-JP" dirty="0"/>
              <a:t>“</a:t>
            </a:r>
            <a:r>
              <a:rPr kumimoji="1" lang="en-US" altLang="ja-JP" b="1" dirty="0" err="1"/>
              <a:t>Predix</a:t>
            </a:r>
            <a:r>
              <a:rPr kumimoji="1"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sp>
        <p:nvSpPr>
          <p:cNvPr id="24" name="正方形/長方形 23"/>
          <p:cNvSpPr/>
          <p:nvPr/>
        </p:nvSpPr>
        <p:spPr>
          <a:xfrm>
            <a:off x="539552" y="3399807"/>
            <a:ext cx="8064896" cy="849726"/>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646660"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発電設備</a:t>
            </a: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2249290"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機関車</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3851920"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航空機エンジン</a:t>
            </a:r>
          </a:p>
        </p:txBody>
      </p:sp>
      <p:sp>
        <p:nvSpPr>
          <p:cNvPr id="8" name="正方形/長方形 7"/>
          <p:cNvSpPr/>
          <p:nvPr/>
        </p:nvSpPr>
        <p:spPr>
          <a:xfrm>
            <a:off x="5456278"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工作機械</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7060636" y="6237312"/>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他の産業機械</a:t>
            </a:r>
          </a:p>
        </p:txBody>
      </p:sp>
      <p:sp>
        <p:nvSpPr>
          <p:cNvPr id="16" name="角丸四角形 15"/>
          <p:cNvSpPr/>
          <p:nvPr/>
        </p:nvSpPr>
        <p:spPr>
          <a:xfrm>
            <a:off x="539552" y="4375546"/>
            <a:ext cx="8064896" cy="526347"/>
          </a:xfrm>
          <a:prstGeom prst="round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latin typeface="Meiryo" charset="-128"/>
                <a:ea typeface="Meiryo" charset="-128"/>
                <a:cs typeface="Meiryo" charset="-128"/>
              </a:rPr>
              <a:t>ネットワーク</a:t>
            </a:r>
            <a:endParaRPr kumimoji="1" lang="ja-JP" altLang="en-US" sz="2400" dirty="0">
              <a:solidFill>
                <a:srgbClr val="FFFFFF"/>
              </a:solidFill>
              <a:latin typeface="Meiryo" charset="-128"/>
              <a:ea typeface="Meiryo" charset="-128"/>
              <a:cs typeface="Meiryo" charset="-128"/>
            </a:endParaRPr>
          </a:p>
        </p:txBody>
      </p:sp>
      <p:sp>
        <p:nvSpPr>
          <p:cNvPr id="17" name="正方形/長方形 16"/>
          <p:cNvSpPr/>
          <p:nvPr/>
        </p:nvSpPr>
        <p:spPr>
          <a:xfrm>
            <a:off x="646661" y="5241856"/>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 name="正方形/長方形 19"/>
          <p:cNvSpPr/>
          <p:nvPr/>
        </p:nvSpPr>
        <p:spPr>
          <a:xfrm>
            <a:off x="680212"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21" name="正方形/長方形 20"/>
          <p:cNvSpPr/>
          <p:nvPr/>
        </p:nvSpPr>
        <p:spPr>
          <a:xfrm>
            <a:off x="1137970"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22" name="正方形/長方形 21"/>
          <p:cNvSpPr/>
          <p:nvPr/>
        </p:nvSpPr>
        <p:spPr>
          <a:xfrm>
            <a:off x="1601594"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23" name="正方形/長方形 22"/>
          <p:cNvSpPr/>
          <p:nvPr/>
        </p:nvSpPr>
        <p:spPr>
          <a:xfrm>
            <a:off x="682114" y="5686221"/>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他のアプリケーション</a:t>
            </a:r>
          </a:p>
        </p:txBody>
      </p:sp>
      <p:sp>
        <p:nvSpPr>
          <p:cNvPr id="26" name="正方形/長方形 25"/>
          <p:cNvSpPr/>
          <p:nvPr/>
        </p:nvSpPr>
        <p:spPr>
          <a:xfrm>
            <a:off x="646660"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通知</a:t>
            </a:r>
            <a:endParaRPr kumimoji="1" lang="ja-JP" altLang="en-US" sz="1200" dirty="0">
              <a:solidFill>
                <a:srgbClr val="FFFFFF"/>
              </a:solidFill>
              <a:latin typeface="Meiryo" charset="-128"/>
              <a:ea typeface="Meiryo" charset="-128"/>
              <a:cs typeface="Meiryo" charset="-128"/>
            </a:endParaRPr>
          </a:p>
        </p:txBody>
      </p:sp>
      <p:sp>
        <p:nvSpPr>
          <p:cNvPr id="27" name="正方形/長方形 26"/>
          <p:cNvSpPr/>
          <p:nvPr/>
        </p:nvSpPr>
        <p:spPr>
          <a:xfrm>
            <a:off x="1968431"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solidFill>
                  <a:srgbClr val="FFFFFF"/>
                </a:solidFill>
                <a:latin typeface="Meiryo" charset="-128"/>
                <a:ea typeface="Meiryo" charset="-128"/>
                <a:cs typeface="Meiryo" charset="-128"/>
              </a:rPr>
              <a:t>Redis</a:t>
            </a:r>
            <a:endParaRPr kumimoji="1" lang="en-US" altLang="ja-JP" sz="12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キャッシュ</a:t>
            </a:r>
            <a:endParaRPr kumimoji="1" lang="ja-JP" altLang="en-US" sz="800" dirty="0">
              <a:solidFill>
                <a:srgbClr val="FFFFFF"/>
              </a:solidFill>
              <a:latin typeface="Meiryo" charset="-128"/>
              <a:ea typeface="Meiryo" charset="-128"/>
              <a:cs typeface="Meiryo" charset="-128"/>
            </a:endParaRPr>
          </a:p>
        </p:txBody>
      </p:sp>
      <p:sp>
        <p:nvSpPr>
          <p:cNvPr id="28" name="正方形/長方形 27"/>
          <p:cNvSpPr/>
          <p:nvPr/>
        </p:nvSpPr>
        <p:spPr>
          <a:xfrm>
            <a:off x="3308720"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BLOB</a:t>
            </a:r>
          </a:p>
          <a:p>
            <a:pPr algn="ctr"/>
            <a:r>
              <a:rPr lang="ja-JP" altLang="en-US" sz="800" dirty="0">
                <a:solidFill>
                  <a:srgbClr val="FFFFFF"/>
                </a:solidFill>
                <a:latin typeface="Meiryo" charset="-128"/>
                <a:ea typeface="Meiryo" charset="-128"/>
                <a:cs typeface="Meiryo" charset="-128"/>
              </a:rPr>
              <a:t>ストレージ</a:t>
            </a:r>
            <a:endParaRPr kumimoji="1" lang="ja-JP" altLang="en-US" sz="800" dirty="0">
              <a:solidFill>
                <a:srgbClr val="FFFFFF"/>
              </a:solidFill>
              <a:latin typeface="Meiryo" charset="-128"/>
              <a:ea typeface="Meiryo" charset="-128"/>
              <a:cs typeface="Meiryo" charset="-128"/>
            </a:endParaRPr>
          </a:p>
        </p:txBody>
      </p:sp>
      <p:sp>
        <p:nvSpPr>
          <p:cNvPr id="29" name="正方形/長方形 28"/>
          <p:cNvSpPr/>
          <p:nvPr/>
        </p:nvSpPr>
        <p:spPr>
          <a:xfrm>
            <a:off x="4649009"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Postgres</a:t>
            </a:r>
          </a:p>
          <a:p>
            <a:pPr algn="ctr"/>
            <a:r>
              <a:rPr lang="en-US" altLang="ja-JP" sz="800" dirty="0">
                <a:solidFill>
                  <a:srgbClr val="FFFFFF"/>
                </a:solidFill>
                <a:latin typeface="Meiryo" charset="-128"/>
                <a:ea typeface="Meiryo" charset="-128"/>
                <a:cs typeface="Meiryo" charset="-128"/>
              </a:rPr>
              <a:t>RDB</a:t>
            </a:r>
            <a:endParaRPr kumimoji="1" lang="ja-JP" altLang="en-US" sz="800" dirty="0">
              <a:solidFill>
                <a:srgbClr val="FFFFFF"/>
              </a:solidFill>
              <a:latin typeface="Meiryo" charset="-128"/>
              <a:ea typeface="Meiryo" charset="-128"/>
              <a:cs typeface="Meiryo" charset="-128"/>
            </a:endParaRPr>
          </a:p>
        </p:txBody>
      </p:sp>
      <p:sp>
        <p:nvSpPr>
          <p:cNvPr id="30" name="正方形/長方形 29"/>
          <p:cNvSpPr/>
          <p:nvPr/>
        </p:nvSpPr>
        <p:spPr>
          <a:xfrm>
            <a:off x="5971471" y="3719381"/>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solidFill>
                  <a:srgbClr val="FFFFFF"/>
                </a:solidFill>
                <a:latin typeface="Meiryo" charset="-128"/>
                <a:ea typeface="Meiryo" charset="-128"/>
                <a:cs typeface="Meiryo" charset="-128"/>
              </a:rPr>
              <a:t>NewRelic</a:t>
            </a:r>
            <a:endParaRPr kumimoji="1" lang="en-US" altLang="ja-JP" sz="12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監視</a:t>
            </a:r>
            <a:endParaRPr kumimoji="1" lang="ja-JP" altLang="en-US" sz="800" dirty="0">
              <a:solidFill>
                <a:srgbClr val="FFFFFF"/>
              </a:solidFill>
              <a:latin typeface="Meiryo" charset="-128"/>
              <a:ea typeface="Meiryo" charset="-128"/>
              <a:cs typeface="Meiryo" charset="-128"/>
            </a:endParaRPr>
          </a:p>
        </p:txBody>
      </p:sp>
      <p:sp>
        <p:nvSpPr>
          <p:cNvPr id="31" name="正方形/長方形 30"/>
          <p:cNvSpPr/>
          <p:nvPr/>
        </p:nvSpPr>
        <p:spPr>
          <a:xfrm>
            <a:off x="7311760" y="3717032"/>
            <a:ext cx="1189036" cy="44113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solidFill>
                  <a:srgbClr val="FFFFFF"/>
                </a:solidFill>
                <a:latin typeface="Meiryo" charset="-128"/>
                <a:ea typeface="Meiryo" charset="-128"/>
                <a:cs typeface="Meiryo" charset="-128"/>
              </a:rPr>
              <a:t>RabittMQ</a:t>
            </a:r>
            <a:endParaRPr kumimoji="1" lang="en-US" altLang="ja-JP" sz="12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キューイング</a:t>
            </a:r>
            <a:endParaRPr kumimoji="1" lang="ja-JP" altLang="en-US" sz="800" dirty="0">
              <a:solidFill>
                <a:srgbClr val="FFFFFF"/>
              </a:solidFill>
              <a:latin typeface="Meiryo" charset="-128"/>
              <a:ea typeface="Meiryo" charset="-128"/>
              <a:cs typeface="Meiryo" charset="-128"/>
            </a:endParaRPr>
          </a:p>
        </p:txBody>
      </p:sp>
      <p:sp>
        <p:nvSpPr>
          <p:cNvPr id="33" name="正方形/長方形 32"/>
          <p:cNvSpPr/>
          <p:nvPr/>
        </p:nvSpPr>
        <p:spPr>
          <a:xfrm>
            <a:off x="646660" y="2841115"/>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Spark</a:t>
            </a:r>
          </a:p>
          <a:p>
            <a:pPr algn="ctr"/>
            <a:r>
              <a:rPr lang="ja-JP" altLang="en-US" sz="800" dirty="0">
                <a:solidFill>
                  <a:srgbClr val="FFFFFF"/>
                </a:solidFill>
                <a:latin typeface="Meiryo" charset="-128"/>
                <a:ea typeface="Meiryo" charset="-128"/>
                <a:cs typeface="Meiryo" charset="-128"/>
              </a:rPr>
              <a:t>分散処理</a:t>
            </a:r>
            <a:endParaRPr kumimoji="1" lang="ja-JP" altLang="en-US" sz="800" dirty="0">
              <a:solidFill>
                <a:srgbClr val="FFFFFF"/>
              </a:solidFill>
              <a:latin typeface="Meiryo" charset="-128"/>
              <a:ea typeface="Meiryo" charset="-128"/>
              <a:cs typeface="Meiryo" charset="-128"/>
            </a:endParaRPr>
          </a:p>
        </p:txBody>
      </p:sp>
      <p:sp>
        <p:nvSpPr>
          <p:cNvPr id="34" name="正方形/長方形 33"/>
          <p:cNvSpPr/>
          <p:nvPr/>
        </p:nvSpPr>
        <p:spPr>
          <a:xfrm>
            <a:off x="2249290" y="2841115"/>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Storm</a:t>
            </a:r>
          </a:p>
          <a:p>
            <a:pPr algn="ctr"/>
            <a:r>
              <a:rPr lang="ja-JP" altLang="en-US" sz="800" dirty="0">
                <a:solidFill>
                  <a:srgbClr val="FFFFFF"/>
                </a:solidFill>
                <a:latin typeface="Meiryo" charset="-128"/>
                <a:ea typeface="Meiryo" charset="-128"/>
                <a:cs typeface="Meiryo" charset="-128"/>
              </a:rPr>
              <a:t>ストリーミング処理</a:t>
            </a:r>
            <a:endParaRPr kumimoji="1" lang="ja-JP" altLang="en-US" sz="800" dirty="0">
              <a:solidFill>
                <a:srgbClr val="FFFFFF"/>
              </a:solidFill>
              <a:latin typeface="Meiryo" charset="-128"/>
              <a:ea typeface="Meiryo" charset="-128"/>
              <a:cs typeface="Meiryo" charset="-128"/>
            </a:endParaRPr>
          </a:p>
        </p:txBody>
      </p:sp>
      <p:sp>
        <p:nvSpPr>
          <p:cNvPr id="35" name="正方形/長方形 34"/>
          <p:cNvSpPr/>
          <p:nvPr/>
        </p:nvSpPr>
        <p:spPr>
          <a:xfrm>
            <a:off x="3836633" y="2841115"/>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Kafka</a:t>
            </a:r>
          </a:p>
          <a:p>
            <a:pPr algn="ctr"/>
            <a:r>
              <a:rPr lang="ja-JP" altLang="en-US" sz="800" dirty="0">
                <a:solidFill>
                  <a:srgbClr val="FFFFFF"/>
                </a:solidFill>
                <a:latin typeface="Meiryo" charset="-128"/>
                <a:ea typeface="Meiryo" charset="-128"/>
                <a:cs typeface="Meiryo" charset="-128"/>
              </a:rPr>
              <a:t>分散メッセージング処理</a:t>
            </a:r>
            <a:endParaRPr kumimoji="1" lang="ja-JP" altLang="en-US" sz="800" dirty="0">
              <a:solidFill>
                <a:srgbClr val="FFFFFF"/>
              </a:solidFill>
              <a:latin typeface="Meiryo" charset="-128"/>
              <a:ea typeface="Meiryo" charset="-128"/>
              <a:cs typeface="Meiryo" charset="-128"/>
            </a:endParaRPr>
          </a:p>
        </p:txBody>
      </p:sp>
      <p:sp>
        <p:nvSpPr>
          <p:cNvPr id="36" name="正方形/長方形 35"/>
          <p:cNvSpPr/>
          <p:nvPr/>
        </p:nvSpPr>
        <p:spPr>
          <a:xfrm>
            <a:off x="5433493" y="2841115"/>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err="1">
                <a:solidFill>
                  <a:srgbClr val="FFFFFF"/>
                </a:solidFill>
                <a:latin typeface="Meiryo" charset="-128"/>
                <a:ea typeface="Meiryo" charset="-128"/>
                <a:cs typeface="Meiryo" charset="-128"/>
              </a:rPr>
              <a:t>Taitan</a:t>
            </a:r>
            <a:endParaRPr kumimoji="1" lang="en-US" altLang="ja-JP" sz="12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グラフ</a:t>
            </a:r>
            <a:r>
              <a:rPr lang="en-US" altLang="ja-JP" sz="800" dirty="0">
                <a:solidFill>
                  <a:srgbClr val="FFFFFF"/>
                </a:solidFill>
                <a:latin typeface="Meiryo" charset="-128"/>
                <a:ea typeface="Meiryo" charset="-128"/>
                <a:cs typeface="Meiryo" charset="-128"/>
              </a:rPr>
              <a:t>DB</a:t>
            </a:r>
            <a:endParaRPr kumimoji="1" lang="ja-JP" altLang="en-US" sz="800" dirty="0">
              <a:solidFill>
                <a:srgbClr val="FFFFFF"/>
              </a:solidFill>
              <a:latin typeface="Meiryo" charset="-128"/>
              <a:ea typeface="Meiryo" charset="-128"/>
              <a:cs typeface="Meiryo" charset="-128"/>
            </a:endParaRPr>
          </a:p>
        </p:txBody>
      </p:sp>
      <p:sp>
        <p:nvSpPr>
          <p:cNvPr id="37" name="正方形/長方形 36"/>
          <p:cNvSpPr/>
          <p:nvPr/>
        </p:nvSpPr>
        <p:spPr>
          <a:xfrm>
            <a:off x="7030353" y="2843850"/>
            <a:ext cx="1470443" cy="44113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Kasandra</a:t>
            </a:r>
          </a:p>
          <a:p>
            <a:pPr algn="ctr"/>
            <a:r>
              <a:rPr lang="en-US" altLang="ja-JP" sz="800" dirty="0">
                <a:solidFill>
                  <a:srgbClr val="FFFFFF"/>
                </a:solidFill>
                <a:latin typeface="Meiryo" charset="-128"/>
                <a:ea typeface="Meiryo" charset="-128"/>
                <a:cs typeface="Meiryo" charset="-128"/>
              </a:rPr>
              <a:t>KVS</a:t>
            </a:r>
            <a:endParaRPr kumimoji="1" lang="ja-JP" altLang="en-US" sz="800" dirty="0">
              <a:solidFill>
                <a:srgbClr val="FFFFFF"/>
              </a:solidFill>
              <a:latin typeface="Meiryo" charset="-128"/>
              <a:ea typeface="Meiryo" charset="-128"/>
              <a:cs typeface="Meiryo" charset="-128"/>
            </a:endParaRPr>
          </a:p>
        </p:txBody>
      </p:sp>
      <p:sp>
        <p:nvSpPr>
          <p:cNvPr id="39" name="テキスト ボックス 38"/>
          <p:cNvSpPr txBox="1"/>
          <p:nvPr/>
        </p:nvSpPr>
        <p:spPr>
          <a:xfrm>
            <a:off x="3873640" y="3399332"/>
            <a:ext cx="1635961" cy="338554"/>
          </a:xfrm>
          <a:prstGeom prst="rect">
            <a:avLst/>
          </a:prstGeom>
          <a:noFill/>
        </p:spPr>
        <p:txBody>
          <a:bodyPr wrap="none" rtlCol="0">
            <a:spAutoFit/>
          </a:bodyPr>
          <a:lstStyle/>
          <a:p>
            <a:r>
              <a:rPr kumimoji="1" lang="en-US" altLang="ja-JP" sz="1600">
                <a:latin typeface="Meiryo" charset="-128"/>
                <a:ea typeface="Meiryo" charset="-128"/>
                <a:cs typeface="Meiryo" charset="-128"/>
              </a:rPr>
              <a:t>Cloud Foundry</a:t>
            </a:r>
            <a:endParaRPr kumimoji="1" lang="ja-JP" altLang="en-US" sz="1600" dirty="0">
              <a:latin typeface="Meiryo" charset="-128"/>
              <a:ea typeface="Meiryo" charset="-128"/>
              <a:cs typeface="Meiryo" charset="-128"/>
            </a:endParaRPr>
          </a:p>
        </p:txBody>
      </p:sp>
      <p:sp>
        <p:nvSpPr>
          <p:cNvPr id="41" name="テキスト ボックス 40"/>
          <p:cNvSpPr txBox="1"/>
          <p:nvPr/>
        </p:nvSpPr>
        <p:spPr>
          <a:xfrm>
            <a:off x="3043376" y="2545159"/>
            <a:ext cx="3057248" cy="307777"/>
          </a:xfrm>
          <a:prstGeom prst="rect">
            <a:avLst/>
          </a:prstGeom>
          <a:noFill/>
        </p:spPr>
        <p:txBody>
          <a:bodyPr wrap="none" rtlCol="0">
            <a:spAutoFit/>
          </a:bodyPr>
          <a:lstStyle/>
          <a:p>
            <a:pPr algn="ctr"/>
            <a:r>
              <a:rPr kumimoji="1" lang="ja-JP" altLang="en-US" sz="1400">
                <a:latin typeface="Meiryo" charset="-128"/>
                <a:ea typeface="Meiryo" charset="-128"/>
                <a:cs typeface="Meiryo" charset="-128"/>
              </a:rPr>
              <a:t>オープンソースを駆使した独自基盤</a:t>
            </a:r>
            <a:endParaRPr kumimoji="1" lang="ja-JP" altLang="en-US" sz="1400" dirty="0">
              <a:latin typeface="Meiryo" charset="-128"/>
              <a:ea typeface="Meiryo" charset="-128"/>
              <a:cs typeface="Meiryo" charset="-128"/>
            </a:endParaRPr>
          </a:p>
        </p:txBody>
      </p:sp>
      <p:sp>
        <p:nvSpPr>
          <p:cNvPr id="42" name="正方形/長方形 41"/>
          <p:cNvSpPr/>
          <p:nvPr/>
        </p:nvSpPr>
        <p:spPr>
          <a:xfrm>
            <a:off x="539552" y="1174941"/>
            <a:ext cx="8064896" cy="132553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676505" y="1478554"/>
            <a:ext cx="1819535" cy="8703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Asset Performance Management</a:t>
            </a:r>
          </a:p>
          <a:p>
            <a:pPr algn="ctr"/>
            <a:r>
              <a:rPr lang="ja-JP" altLang="en-US" sz="1200" dirty="0">
                <a:solidFill>
                  <a:srgbClr val="FFFFFF"/>
                </a:solidFill>
                <a:latin typeface="Meiryo" charset="-128"/>
                <a:ea typeface="Meiryo" charset="-128"/>
                <a:cs typeface="Meiryo" charset="-128"/>
              </a:rPr>
              <a:t>産業機器性能管理</a:t>
            </a:r>
            <a:endParaRPr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a:t>
            </a:r>
            <a:r>
              <a:rPr lang="en-US" altLang="ja-JP" sz="1200" dirty="0">
                <a:solidFill>
                  <a:srgbClr val="FFFFFF"/>
                </a:solidFill>
                <a:latin typeface="Meiryo" charset="-128"/>
                <a:ea typeface="Meiryo" charset="-128"/>
                <a:cs typeface="Meiryo" charset="-128"/>
              </a:rPr>
              <a:t>APM</a:t>
            </a:r>
            <a:r>
              <a:rPr lang="ja-JP" altLang="en-US" sz="1200" dirty="0">
                <a:solidFill>
                  <a:srgbClr val="FFFFFF"/>
                </a:solidFill>
                <a:latin typeface="Meiryo" charset="-128"/>
                <a:ea typeface="Meiryo" charset="-128"/>
                <a:cs typeface="Meiryo" charset="-128"/>
              </a:rPr>
              <a:t>）</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2712904" y="1478554"/>
            <a:ext cx="1819535" cy="8703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Operation Optimization</a:t>
            </a:r>
          </a:p>
          <a:p>
            <a:pPr algn="ctr"/>
            <a:r>
              <a:rPr lang="ja-JP" altLang="en-US" sz="1200" dirty="0">
                <a:solidFill>
                  <a:srgbClr val="FFFFFF"/>
                </a:solidFill>
                <a:latin typeface="Meiryo" charset="-128"/>
                <a:ea typeface="Meiryo" charset="-128"/>
                <a:cs typeface="Meiryo" charset="-128"/>
              </a:rPr>
              <a:t>オペレーション最適化</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a:t>
            </a:r>
            <a:r>
              <a:rPr kumimoji="1" lang="en-US" altLang="ja-JP" sz="1200" dirty="0">
                <a:solidFill>
                  <a:srgbClr val="FFFFFF"/>
                </a:solidFill>
                <a:latin typeface="Meiryo" charset="-128"/>
                <a:ea typeface="Meiryo" charset="-128"/>
                <a:cs typeface="Meiryo" charset="-128"/>
              </a:rPr>
              <a:t>OO</a:t>
            </a:r>
            <a:r>
              <a:rPr kumimoji="1" lang="ja-JP" altLang="en-US" sz="1200" dirty="0">
                <a:solidFill>
                  <a:srgbClr val="FFFFFF"/>
                </a:solidFill>
                <a:latin typeface="Meiryo" charset="-128"/>
                <a:ea typeface="Meiryo" charset="-128"/>
                <a:cs typeface="Meiryo" charset="-128"/>
              </a:rPr>
              <a:t>）</a:t>
            </a:r>
          </a:p>
        </p:txBody>
      </p:sp>
      <p:sp>
        <p:nvSpPr>
          <p:cNvPr id="12" name="正方形/長方形 11"/>
          <p:cNvSpPr/>
          <p:nvPr/>
        </p:nvSpPr>
        <p:spPr>
          <a:xfrm>
            <a:off x="4749303" y="1478554"/>
            <a:ext cx="1819535" cy="8703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Brilliant Manufacturing</a:t>
            </a:r>
          </a:p>
          <a:p>
            <a:pPr algn="ctr"/>
            <a:r>
              <a:rPr lang="ja-JP" altLang="en-US" sz="1200" dirty="0">
                <a:solidFill>
                  <a:srgbClr val="FFFFFF"/>
                </a:solidFill>
                <a:latin typeface="Meiryo" charset="-128"/>
                <a:ea typeface="Meiryo" charset="-128"/>
                <a:cs typeface="Meiryo" charset="-128"/>
              </a:rPr>
              <a:t>製造現場最適化</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a:t>
            </a:r>
            <a:r>
              <a:rPr kumimoji="1" lang="en-US" altLang="ja-JP" sz="1200" dirty="0">
                <a:solidFill>
                  <a:srgbClr val="FFFFFF"/>
                </a:solidFill>
                <a:latin typeface="Meiryo" charset="-128"/>
                <a:ea typeface="Meiryo" charset="-128"/>
                <a:cs typeface="Meiryo" charset="-128"/>
              </a:rPr>
              <a:t>BM</a:t>
            </a:r>
            <a:r>
              <a:rPr kumimoji="1" lang="ja-JP" altLang="en-US" sz="1200" dirty="0">
                <a:solidFill>
                  <a:srgbClr val="FFFFFF"/>
                </a:solidFill>
                <a:latin typeface="Meiryo" charset="-128"/>
                <a:ea typeface="Meiryo" charset="-128"/>
                <a:cs typeface="Meiryo" charset="-128"/>
              </a:rPr>
              <a:t>）</a:t>
            </a:r>
          </a:p>
        </p:txBody>
      </p:sp>
      <p:sp>
        <p:nvSpPr>
          <p:cNvPr id="15" name="正方形/長方形 14"/>
          <p:cNvSpPr/>
          <p:nvPr/>
        </p:nvSpPr>
        <p:spPr>
          <a:xfrm>
            <a:off x="7027130" y="1623006"/>
            <a:ext cx="1445695" cy="72026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4" name="正方形/長方形 13"/>
          <p:cNvSpPr/>
          <p:nvPr/>
        </p:nvSpPr>
        <p:spPr>
          <a:xfrm>
            <a:off x="6872259" y="1541493"/>
            <a:ext cx="1445695" cy="72026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3" name="正方形/長方形 12"/>
          <p:cNvSpPr/>
          <p:nvPr/>
        </p:nvSpPr>
        <p:spPr>
          <a:xfrm>
            <a:off x="6708777" y="1459980"/>
            <a:ext cx="1445695" cy="72026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サードパーティ</a:t>
            </a:r>
            <a:endParaRPr kumimoji="1" lang="en-US" altLang="ja-JP" sz="1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アプリケーション</a:t>
            </a:r>
            <a:endParaRPr kumimoji="1" lang="ja-JP" altLang="en-US" sz="1000" dirty="0">
              <a:solidFill>
                <a:srgbClr val="FFFFFF"/>
              </a:solidFill>
              <a:latin typeface="Meiryo" charset="-128"/>
              <a:ea typeface="Meiryo" charset="-128"/>
              <a:cs typeface="Meiryo" charset="-128"/>
            </a:endParaRPr>
          </a:p>
        </p:txBody>
      </p:sp>
      <p:sp>
        <p:nvSpPr>
          <p:cNvPr id="43" name="テキスト ボックス 42"/>
          <p:cNvSpPr txBox="1"/>
          <p:nvPr/>
        </p:nvSpPr>
        <p:spPr>
          <a:xfrm>
            <a:off x="3761375" y="1179606"/>
            <a:ext cx="1620957" cy="307777"/>
          </a:xfrm>
          <a:prstGeom prst="rect">
            <a:avLst/>
          </a:prstGeom>
          <a:noFill/>
        </p:spPr>
        <p:txBody>
          <a:bodyPr wrap="none" rtlCol="0">
            <a:spAutoFit/>
          </a:bodyPr>
          <a:lstStyle/>
          <a:p>
            <a:pPr algn="ctr"/>
            <a:r>
              <a:rPr kumimoji="1" lang="ja-JP" altLang="en-US" sz="1400" dirty="0">
                <a:latin typeface="Meiryo" charset="-128"/>
                <a:ea typeface="Meiryo" charset="-128"/>
                <a:cs typeface="Meiryo" charset="-128"/>
              </a:rPr>
              <a:t>アプリケーション</a:t>
            </a:r>
          </a:p>
        </p:txBody>
      </p:sp>
      <p:sp>
        <p:nvSpPr>
          <p:cNvPr id="45" name="テキスト ボックス 44"/>
          <p:cNvSpPr txBox="1"/>
          <p:nvPr/>
        </p:nvSpPr>
        <p:spPr>
          <a:xfrm>
            <a:off x="3312536" y="4941168"/>
            <a:ext cx="2518639" cy="307777"/>
          </a:xfrm>
          <a:prstGeom prst="rect">
            <a:avLst/>
          </a:prstGeom>
          <a:noFill/>
        </p:spPr>
        <p:txBody>
          <a:bodyPr wrap="none" rtlCol="0">
            <a:spAutoFit/>
          </a:bodyPr>
          <a:lstStyle/>
          <a:p>
            <a:pPr algn="ctr"/>
            <a:r>
              <a:rPr kumimoji="1" lang="ja-JP" altLang="en-US" sz="1400" b="1" dirty="0">
                <a:solidFill>
                  <a:srgbClr val="C00000"/>
                </a:solidFill>
                <a:latin typeface="Meiryo" charset="-128"/>
                <a:ea typeface="Meiryo" charset="-128"/>
                <a:cs typeface="Meiryo" charset="-128"/>
              </a:rPr>
              <a:t>エッジ・コンピューティング</a:t>
            </a:r>
          </a:p>
        </p:txBody>
      </p:sp>
      <p:sp>
        <p:nvSpPr>
          <p:cNvPr id="46" name="テキスト ボックス 45"/>
          <p:cNvSpPr txBox="1"/>
          <p:nvPr/>
        </p:nvSpPr>
        <p:spPr>
          <a:xfrm>
            <a:off x="3218952" y="840583"/>
            <a:ext cx="2698175" cy="307777"/>
          </a:xfrm>
          <a:prstGeom prst="rect">
            <a:avLst/>
          </a:prstGeom>
          <a:noFill/>
        </p:spPr>
        <p:txBody>
          <a:bodyPr wrap="none" rtlCol="0">
            <a:spAutoFit/>
          </a:bodyPr>
          <a:lstStyle/>
          <a:p>
            <a:pPr algn="ctr"/>
            <a:r>
              <a:rPr kumimoji="1" lang="ja-JP" altLang="en-US" sz="1400" b="1" dirty="0">
                <a:solidFill>
                  <a:srgbClr val="0432FF"/>
                </a:solidFill>
                <a:latin typeface="Meiryo" charset="-128"/>
                <a:ea typeface="Meiryo" charset="-128"/>
                <a:cs typeface="Meiryo" charset="-128"/>
              </a:rPr>
              <a:t>クラウド・コンピューティング</a:t>
            </a:r>
          </a:p>
        </p:txBody>
      </p:sp>
      <p:sp>
        <p:nvSpPr>
          <p:cNvPr id="47" name="正方形/長方形 46"/>
          <p:cNvSpPr/>
          <p:nvPr/>
        </p:nvSpPr>
        <p:spPr>
          <a:xfrm>
            <a:off x="2281069" y="5241856"/>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8" name="正方形/長方形 47"/>
          <p:cNvSpPr/>
          <p:nvPr/>
        </p:nvSpPr>
        <p:spPr>
          <a:xfrm>
            <a:off x="2314620"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49" name="正方形/長方形 48"/>
          <p:cNvSpPr/>
          <p:nvPr/>
        </p:nvSpPr>
        <p:spPr>
          <a:xfrm>
            <a:off x="2772378"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50" name="正方形/長方形 49"/>
          <p:cNvSpPr/>
          <p:nvPr/>
        </p:nvSpPr>
        <p:spPr>
          <a:xfrm>
            <a:off x="3236002"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51" name="正方形/長方形 50"/>
          <p:cNvSpPr/>
          <p:nvPr/>
        </p:nvSpPr>
        <p:spPr>
          <a:xfrm>
            <a:off x="2316522" y="5686221"/>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他のアプリケーション</a:t>
            </a:r>
            <a:endParaRPr kumimoji="1" lang="ja-JP" altLang="en-US" sz="800" dirty="0">
              <a:solidFill>
                <a:srgbClr val="FFFFFF"/>
              </a:solidFill>
              <a:latin typeface="Meiryo" charset="-128"/>
              <a:ea typeface="Meiryo" charset="-128"/>
              <a:cs typeface="Meiryo" charset="-128"/>
            </a:endParaRPr>
          </a:p>
        </p:txBody>
      </p:sp>
      <p:sp>
        <p:nvSpPr>
          <p:cNvPr id="52" name="正方形/長方形 51"/>
          <p:cNvSpPr/>
          <p:nvPr/>
        </p:nvSpPr>
        <p:spPr>
          <a:xfrm>
            <a:off x="3851889" y="5241856"/>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3" name="正方形/長方形 52"/>
          <p:cNvSpPr/>
          <p:nvPr/>
        </p:nvSpPr>
        <p:spPr>
          <a:xfrm>
            <a:off x="3885440"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54" name="正方形/長方形 53"/>
          <p:cNvSpPr/>
          <p:nvPr/>
        </p:nvSpPr>
        <p:spPr>
          <a:xfrm>
            <a:off x="4343198"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55" name="正方形/長方形 54"/>
          <p:cNvSpPr/>
          <p:nvPr/>
        </p:nvSpPr>
        <p:spPr>
          <a:xfrm>
            <a:off x="4806822"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56" name="正方形/長方形 55"/>
          <p:cNvSpPr/>
          <p:nvPr/>
        </p:nvSpPr>
        <p:spPr>
          <a:xfrm>
            <a:off x="3887342" y="5686221"/>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他のアプリケーション</a:t>
            </a:r>
          </a:p>
        </p:txBody>
      </p:sp>
      <p:sp>
        <p:nvSpPr>
          <p:cNvPr id="57" name="正方形/長方形 56"/>
          <p:cNvSpPr/>
          <p:nvPr/>
        </p:nvSpPr>
        <p:spPr>
          <a:xfrm>
            <a:off x="5486297" y="5241856"/>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8" name="正方形/長方形 57"/>
          <p:cNvSpPr/>
          <p:nvPr/>
        </p:nvSpPr>
        <p:spPr>
          <a:xfrm>
            <a:off x="5519848"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59" name="正方形/長方形 58"/>
          <p:cNvSpPr/>
          <p:nvPr/>
        </p:nvSpPr>
        <p:spPr>
          <a:xfrm>
            <a:off x="5977606"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60" name="正方形/長方形 59"/>
          <p:cNvSpPr/>
          <p:nvPr/>
        </p:nvSpPr>
        <p:spPr>
          <a:xfrm>
            <a:off x="6441230" y="5307875"/>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61" name="正方形/長方形 60"/>
          <p:cNvSpPr/>
          <p:nvPr/>
        </p:nvSpPr>
        <p:spPr>
          <a:xfrm>
            <a:off x="5521750" y="5686221"/>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他のアプリケーション</a:t>
            </a:r>
            <a:endParaRPr kumimoji="1" lang="ja-JP" altLang="en-US" sz="800" dirty="0">
              <a:solidFill>
                <a:srgbClr val="FFFFFF"/>
              </a:solidFill>
              <a:latin typeface="Meiryo" charset="-128"/>
              <a:ea typeface="Meiryo" charset="-128"/>
              <a:cs typeface="Meiryo" charset="-128"/>
            </a:endParaRPr>
          </a:p>
        </p:txBody>
      </p:sp>
      <p:sp>
        <p:nvSpPr>
          <p:cNvPr id="62" name="正方形/長方形 61"/>
          <p:cNvSpPr/>
          <p:nvPr/>
        </p:nvSpPr>
        <p:spPr>
          <a:xfrm>
            <a:off x="7042808" y="5239608"/>
            <a:ext cx="1440160" cy="707424"/>
          </a:xfrm>
          <a:prstGeom prst="rec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3" name="正方形/長方形 62"/>
          <p:cNvSpPr/>
          <p:nvPr/>
        </p:nvSpPr>
        <p:spPr>
          <a:xfrm>
            <a:off x="7076359" y="5305627"/>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800" dirty="0">
                <a:solidFill>
                  <a:srgbClr val="FFFFFF"/>
                </a:solidFill>
                <a:latin typeface="Meiryo" charset="-128"/>
                <a:ea typeface="Meiryo" charset="-128"/>
                <a:cs typeface="Meiryo" charset="-128"/>
              </a:rPr>
              <a:t>APM</a:t>
            </a:r>
            <a:endParaRPr kumimoji="1" lang="ja-JP" altLang="en-US" sz="800" dirty="0">
              <a:solidFill>
                <a:srgbClr val="FFFFFF"/>
              </a:solidFill>
              <a:latin typeface="Meiryo" charset="-128"/>
              <a:ea typeface="Meiryo" charset="-128"/>
              <a:cs typeface="Meiryo" charset="-128"/>
            </a:endParaRPr>
          </a:p>
        </p:txBody>
      </p:sp>
      <p:sp>
        <p:nvSpPr>
          <p:cNvPr id="64" name="正方形/長方形 63"/>
          <p:cNvSpPr/>
          <p:nvPr/>
        </p:nvSpPr>
        <p:spPr>
          <a:xfrm>
            <a:off x="7534117" y="5305627"/>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OO</a:t>
            </a:r>
            <a:endParaRPr kumimoji="1" lang="ja-JP" altLang="en-US" sz="800" dirty="0">
              <a:solidFill>
                <a:srgbClr val="FFFFFF"/>
              </a:solidFill>
              <a:latin typeface="Meiryo" charset="-128"/>
              <a:ea typeface="Meiryo" charset="-128"/>
              <a:cs typeface="Meiryo" charset="-128"/>
            </a:endParaRPr>
          </a:p>
        </p:txBody>
      </p:sp>
      <p:sp>
        <p:nvSpPr>
          <p:cNvPr id="65" name="正方形/長方形 64"/>
          <p:cNvSpPr/>
          <p:nvPr/>
        </p:nvSpPr>
        <p:spPr>
          <a:xfrm>
            <a:off x="7997741" y="5305627"/>
            <a:ext cx="443915" cy="3131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Meiryo" charset="-128"/>
                <a:ea typeface="Meiryo" charset="-128"/>
                <a:cs typeface="Meiryo" charset="-128"/>
              </a:rPr>
              <a:t>BM</a:t>
            </a:r>
            <a:endParaRPr kumimoji="1" lang="ja-JP" altLang="en-US" sz="800" dirty="0">
              <a:solidFill>
                <a:srgbClr val="FFFFFF"/>
              </a:solidFill>
              <a:latin typeface="Meiryo" charset="-128"/>
              <a:ea typeface="Meiryo" charset="-128"/>
              <a:cs typeface="Meiryo" charset="-128"/>
            </a:endParaRPr>
          </a:p>
        </p:txBody>
      </p:sp>
      <p:sp>
        <p:nvSpPr>
          <p:cNvPr id="66" name="正方形/長方形 65"/>
          <p:cNvSpPr/>
          <p:nvPr/>
        </p:nvSpPr>
        <p:spPr>
          <a:xfrm>
            <a:off x="7078261" y="5683973"/>
            <a:ext cx="1363395" cy="20905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他のアプリケーション</a:t>
            </a:r>
            <a:endParaRPr kumimoji="1" lang="ja-JP" altLang="en-US" sz="800" dirty="0">
              <a:solidFill>
                <a:srgbClr val="FFFFFF"/>
              </a:solidFill>
              <a:latin typeface="Meiryo" charset="-128"/>
              <a:ea typeface="Meiryo" charset="-128"/>
              <a:cs typeface="Meiryo" charset="-128"/>
            </a:endParaRPr>
          </a:p>
        </p:txBody>
      </p:sp>
      <p:sp>
        <p:nvSpPr>
          <p:cNvPr id="67" name="上下矢印 66"/>
          <p:cNvSpPr/>
          <p:nvPr/>
        </p:nvSpPr>
        <p:spPr>
          <a:xfrm>
            <a:off x="1252540"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上下矢印 67"/>
          <p:cNvSpPr/>
          <p:nvPr/>
        </p:nvSpPr>
        <p:spPr>
          <a:xfrm>
            <a:off x="2855170"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上下矢印 68"/>
          <p:cNvSpPr/>
          <p:nvPr/>
        </p:nvSpPr>
        <p:spPr>
          <a:xfrm>
            <a:off x="4457799"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上下矢印 69"/>
          <p:cNvSpPr/>
          <p:nvPr/>
        </p:nvSpPr>
        <p:spPr>
          <a:xfrm>
            <a:off x="6060429"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上下矢印 70"/>
          <p:cNvSpPr/>
          <p:nvPr/>
        </p:nvSpPr>
        <p:spPr>
          <a:xfrm>
            <a:off x="7620636" y="5893027"/>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015997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259090" y="2412174"/>
            <a:ext cx="8625820" cy="3374818"/>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 name="正方形/長方形 3"/>
          <p:cNvSpPr/>
          <p:nvPr/>
        </p:nvSpPr>
        <p:spPr>
          <a:xfrm>
            <a:off x="243950" y="1052736"/>
            <a:ext cx="8640960" cy="1205271"/>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 name="タイトル 2"/>
          <p:cNvSpPr>
            <a:spLocks noGrp="1"/>
          </p:cNvSpPr>
          <p:nvPr>
            <p:ph type="title"/>
          </p:nvPr>
        </p:nvSpPr>
        <p:spPr/>
        <p:txBody>
          <a:bodyPr/>
          <a:lstStyle/>
          <a:p>
            <a:r>
              <a:rPr kumimoji="1" lang="ja-JP" altLang="en-US" sz="2400"/>
              <a:t>ファナックが</a:t>
            </a:r>
            <a:r>
              <a:rPr kumimoji="1" lang="ja-JP" altLang="en-US" sz="2400" dirty="0"/>
              <a:t>推進する産業用</a:t>
            </a:r>
            <a:r>
              <a:rPr kumimoji="1" lang="en-US" altLang="ja-JP" sz="2400" dirty="0" err="1"/>
              <a:t>IoT</a:t>
            </a:r>
            <a:r>
              <a:rPr kumimoji="1" lang="ja-JP" altLang="en-US" sz="2400" dirty="0"/>
              <a:t>プラットフォーム</a:t>
            </a:r>
            <a:r>
              <a:rPr kumimoji="1" lang="en-US" altLang="ja-JP" dirty="0"/>
              <a:t>“</a:t>
            </a:r>
            <a:r>
              <a:rPr kumimoji="1" lang="en-US" altLang="ja-JP" b="1" dirty="0"/>
              <a:t>FIELD system</a:t>
            </a:r>
            <a:r>
              <a:rPr kumimoji="1" lang="en-US" altLang="ja-JP" dirty="0"/>
              <a:t>”</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sp>
        <p:nvSpPr>
          <p:cNvPr id="42" name="正方形/長方形 41"/>
          <p:cNvSpPr/>
          <p:nvPr/>
        </p:nvSpPr>
        <p:spPr>
          <a:xfrm>
            <a:off x="538327" y="3014036"/>
            <a:ext cx="8064896" cy="132553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664973" y="3312984"/>
            <a:ext cx="1819535" cy="87032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故障予知</a:t>
            </a:r>
            <a:endParaRPr lang="en-US" altLang="ja-JP" sz="1200" dirty="0">
              <a:solidFill>
                <a:srgbClr val="FFFFFF"/>
              </a:solidFill>
              <a:latin typeface="Meiryo" charset="-128"/>
              <a:ea typeface="Meiryo" charset="-128"/>
              <a:cs typeface="Meiryo" charset="-128"/>
            </a:endParaRPr>
          </a:p>
          <a:p>
            <a:pPr algn="ctr"/>
            <a:r>
              <a:rPr lang="en-US" altLang="ja-JP" sz="2000" dirty="0">
                <a:solidFill>
                  <a:srgbClr val="FFFFFF"/>
                </a:solidFill>
                <a:latin typeface="Meiryo" charset="-128"/>
                <a:ea typeface="Meiryo" charset="-128"/>
                <a:cs typeface="Meiryo" charset="-128"/>
              </a:rPr>
              <a:t>ZDT</a:t>
            </a:r>
          </a:p>
          <a:p>
            <a:pPr algn="ctr"/>
            <a:r>
              <a:rPr kumimoji="1" lang="ja-JP" altLang="en-US" sz="1000" dirty="0">
                <a:solidFill>
                  <a:srgbClr val="FFFFFF"/>
                </a:solidFill>
                <a:latin typeface="Meiryo" charset="-128"/>
                <a:ea typeface="Meiryo" charset="-128"/>
                <a:cs typeface="Meiryo" charset="-128"/>
              </a:rPr>
              <a:t>ファナック</a:t>
            </a:r>
            <a:r>
              <a:rPr kumimoji="1" lang="en-US" altLang="ja-JP" sz="1000" dirty="0">
                <a:solidFill>
                  <a:srgbClr val="FFFFFF"/>
                </a:solidFill>
                <a:latin typeface="Meiryo" charset="-128"/>
                <a:ea typeface="Meiryo" charset="-128"/>
                <a:cs typeface="Meiryo" charset="-128"/>
              </a:rPr>
              <a:t>+</a:t>
            </a:r>
            <a:r>
              <a:rPr kumimoji="1" lang="ja-JP" altLang="en-US" sz="1000" dirty="0">
                <a:solidFill>
                  <a:srgbClr val="FFFFFF"/>
                </a:solidFill>
                <a:latin typeface="Meiryo" charset="-128"/>
                <a:ea typeface="Meiryo" charset="-128"/>
                <a:cs typeface="Meiryo" charset="-128"/>
              </a:rPr>
              <a:t>シスコ</a:t>
            </a:r>
          </a:p>
        </p:txBody>
      </p:sp>
      <p:sp>
        <p:nvSpPr>
          <p:cNvPr id="11" name="正方形/長方形 10"/>
          <p:cNvSpPr/>
          <p:nvPr/>
        </p:nvSpPr>
        <p:spPr>
          <a:xfrm>
            <a:off x="2684538" y="3321813"/>
            <a:ext cx="1819535" cy="87032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品質情報管理</a:t>
            </a:r>
            <a:endParaRPr lang="en-US" altLang="ja-JP" sz="1200" dirty="0">
              <a:solidFill>
                <a:srgbClr val="FFFFFF"/>
              </a:solidFill>
              <a:latin typeface="Meiryo" charset="-128"/>
              <a:ea typeface="Meiryo" charset="-128"/>
              <a:cs typeface="Meiryo" charset="-128"/>
            </a:endParaRPr>
          </a:p>
          <a:p>
            <a:pPr algn="ctr"/>
            <a:r>
              <a:rPr kumimoji="1" lang="en-US" altLang="ja-JP" sz="2000" dirty="0" err="1">
                <a:solidFill>
                  <a:srgbClr val="FFFFFF"/>
                </a:solidFill>
                <a:latin typeface="Meiryo" charset="-128"/>
                <a:ea typeface="Meiryo" charset="-128"/>
                <a:cs typeface="Meiryo" charset="-128"/>
              </a:rPr>
              <a:t>LINKi</a:t>
            </a:r>
            <a:endParaRPr lang="en-US" altLang="ja-JP" sz="2000" dirty="0">
              <a:solidFill>
                <a:srgbClr val="FFFFFF"/>
              </a:solidFill>
              <a:latin typeface="Meiryo" charset="-128"/>
              <a:ea typeface="Meiryo" charset="-128"/>
              <a:cs typeface="Meiryo" charset="-128"/>
            </a:endParaRPr>
          </a:p>
          <a:p>
            <a:pPr algn="ctr"/>
            <a:r>
              <a:rPr kumimoji="1" lang="ja-JP" altLang="en-US" sz="1000" dirty="0">
                <a:solidFill>
                  <a:srgbClr val="FFFFFF"/>
                </a:solidFill>
                <a:latin typeface="Meiryo" charset="-128"/>
                <a:ea typeface="Meiryo" charset="-128"/>
                <a:cs typeface="Meiryo" charset="-128"/>
              </a:rPr>
              <a:t>ファナック</a:t>
            </a:r>
          </a:p>
        </p:txBody>
      </p:sp>
      <p:sp>
        <p:nvSpPr>
          <p:cNvPr id="12" name="正方形/長方形 11"/>
          <p:cNvSpPr/>
          <p:nvPr/>
        </p:nvSpPr>
        <p:spPr>
          <a:xfrm>
            <a:off x="4683113" y="3312984"/>
            <a:ext cx="1819535" cy="87032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機械学習</a:t>
            </a:r>
            <a:endParaRPr lang="en-US" altLang="ja-JP" sz="1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アプリケーション基盤</a:t>
            </a:r>
            <a:r>
              <a:rPr kumimoji="1" lang="en-US" altLang="ja-JP" sz="2000" dirty="0" err="1">
                <a:solidFill>
                  <a:srgbClr val="FFFFFF"/>
                </a:solidFill>
                <a:latin typeface="Meiryo" charset="-128"/>
                <a:ea typeface="Meiryo" charset="-128"/>
                <a:cs typeface="Meiryo" charset="-128"/>
              </a:rPr>
              <a:t>DIMo</a:t>
            </a:r>
            <a:endParaRPr lang="en-US" altLang="ja-JP" sz="2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PFN</a:t>
            </a:r>
            <a:endParaRPr kumimoji="1" lang="ja-JP" altLang="en-US" sz="1000" dirty="0">
              <a:solidFill>
                <a:srgbClr val="FFFFFF"/>
              </a:solidFill>
              <a:latin typeface="Meiryo" charset="-128"/>
              <a:ea typeface="Meiryo" charset="-128"/>
              <a:cs typeface="Meiryo" charset="-128"/>
            </a:endParaRPr>
          </a:p>
        </p:txBody>
      </p:sp>
      <p:sp>
        <p:nvSpPr>
          <p:cNvPr id="15" name="正方形/長方形 14"/>
          <p:cNvSpPr/>
          <p:nvPr/>
        </p:nvSpPr>
        <p:spPr>
          <a:xfrm>
            <a:off x="7015598" y="3457436"/>
            <a:ext cx="1445695" cy="72026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4" name="正方形/長方形 13"/>
          <p:cNvSpPr/>
          <p:nvPr/>
        </p:nvSpPr>
        <p:spPr>
          <a:xfrm>
            <a:off x="6860727" y="3375923"/>
            <a:ext cx="1445695" cy="720260"/>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3" name="正方形/長方形 12"/>
          <p:cNvSpPr/>
          <p:nvPr/>
        </p:nvSpPr>
        <p:spPr>
          <a:xfrm>
            <a:off x="6697245" y="3294410"/>
            <a:ext cx="1445695" cy="72026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サードパーティ</a:t>
            </a:r>
            <a:endParaRPr kumimoji="1" lang="en-US" altLang="ja-JP" sz="1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アプリケーション</a:t>
            </a:r>
            <a:endParaRPr kumimoji="1" lang="ja-JP" altLang="en-US" sz="1000" dirty="0">
              <a:solidFill>
                <a:srgbClr val="FFFFFF"/>
              </a:solidFill>
              <a:latin typeface="Meiryo" charset="-128"/>
              <a:ea typeface="Meiryo" charset="-128"/>
              <a:cs typeface="Meiryo" charset="-128"/>
            </a:endParaRPr>
          </a:p>
        </p:txBody>
      </p:sp>
      <p:sp>
        <p:nvSpPr>
          <p:cNvPr id="43" name="テキスト ボックス 42"/>
          <p:cNvSpPr txBox="1"/>
          <p:nvPr/>
        </p:nvSpPr>
        <p:spPr>
          <a:xfrm>
            <a:off x="3749843" y="3014036"/>
            <a:ext cx="1620957" cy="307777"/>
          </a:xfrm>
          <a:prstGeom prst="rect">
            <a:avLst/>
          </a:prstGeom>
          <a:noFill/>
        </p:spPr>
        <p:txBody>
          <a:bodyPr wrap="none" rtlCol="0">
            <a:spAutoFit/>
          </a:bodyPr>
          <a:lstStyle/>
          <a:p>
            <a:pPr algn="ctr"/>
            <a:r>
              <a:rPr kumimoji="1" lang="ja-JP" altLang="en-US" sz="1400" dirty="0">
                <a:solidFill>
                  <a:schemeClr val="accent6">
                    <a:lumMod val="50000"/>
                  </a:schemeClr>
                </a:solidFill>
                <a:latin typeface="Meiryo" charset="-128"/>
                <a:ea typeface="Meiryo" charset="-128"/>
                <a:cs typeface="Meiryo" charset="-128"/>
              </a:rPr>
              <a:t>アプリケーション</a:t>
            </a:r>
          </a:p>
        </p:txBody>
      </p:sp>
      <p:sp>
        <p:nvSpPr>
          <p:cNvPr id="45" name="テキスト ボックス 44"/>
          <p:cNvSpPr txBox="1"/>
          <p:nvPr/>
        </p:nvSpPr>
        <p:spPr>
          <a:xfrm>
            <a:off x="3301001" y="2672138"/>
            <a:ext cx="2518639" cy="307777"/>
          </a:xfrm>
          <a:prstGeom prst="rect">
            <a:avLst/>
          </a:prstGeom>
          <a:noFill/>
        </p:spPr>
        <p:txBody>
          <a:bodyPr wrap="none" rtlCol="0">
            <a:spAutoFit/>
          </a:bodyPr>
          <a:lstStyle/>
          <a:p>
            <a:pPr algn="ctr"/>
            <a:r>
              <a:rPr kumimoji="1" lang="ja-JP" altLang="en-US" sz="1400" b="1" dirty="0">
                <a:solidFill>
                  <a:srgbClr val="C00000"/>
                </a:solidFill>
                <a:latin typeface="Meiryo" charset="-128"/>
                <a:ea typeface="Meiryo" charset="-128"/>
                <a:cs typeface="Meiryo" charset="-128"/>
              </a:rPr>
              <a:t>エッジ・コンピューティング</a:t>
            </a:r>
          </a:p>
        </p:txBody>
      </p:sp>
      <p:sp>
        <p:nvSpPr>
          <p:cNvPr id="46" name="テキスト ボックス 45"/>
          <p:cNvSpPr txBox="1"/>
          <p:nvPr/>
        </p:nvSpPr>
        <p:spPr>
          <a:xfrm>
            <a:off x="3211382" y="1076446"/>
            <a:ext cx="2698175" cy="307777"/>
          </a:xfrm>
          <a:prstGeom prst="rect">
            <a:avLst/>
          </a:prstGeom>
          <a:noFill/>
        </p:spPr>
        <p:txBody>
          <a:bodyPr wrap="none" rtlCol="0">
            <a:spAutoFit/>
          </a:bodyPr>
          <a:lstStyle/>
          <a:p>
            <a:pPr algn="ctr"/>
            <a:r>
              <a:rPr kumimoji="1" lang="ja-JP" altLang="en-US" sz="1400" b="1" dirty="0">
                <a:solidFill>
                  <a:srgbClr val="0432FF"/>
                </a:solidFill>
                <a:latin typeface="Meiryo" charset="-128"/>
                <a:ea typeface="Meiryo" charset="-128"/>
                <a:cs typeface="Meiryo" charset="-128"/>
              </a:rPr>
              <a:t>クラウド・コンピューティング</a:t>
            </a:r>
          </a:p>
        </p:txBody>
      </p:sp>
      <p:sp>
        <p:nvSpPr>
          <p:cNvPr id="72" name="角丸四角形 71"/>
          <p:cNvSpPr/>
          <p:nvPr/>
        </p:nvSpPr>
        <p:spPr>
          <a:xfrm>
            <a:off x="547122" y="2080687"/>
            <a:ext cx="8064896" cy="526347"/>
          </a:xfrm>
          <a:prstGeom prst="round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latin typeface="Meiryo" charset="-128"/>
                <a:ea typeface="Meiryo" charset="-128"/>
                <a:cs typeface="Meiryo" charset="-128"/>
              </a:rPr>
              <a:t>ネットワーク</a:t>
            </a:r>
            <a:endParaRPr kumimoji="1" lang="ja-JP" altLang="en-US" sz="2400" dirty="0">
              <a:solidFill>
                <a:srgbClr val="FFFFFF"/>
              </a:solidFill>
              <a:latin typeface="Meiryo" charset="-128"/>
              <a:ea typeface="Meiryo" charset="-128"/>
              <a:cs typeface="Meiryo" charset="-128"/>
            </a:endParaRPr>
          </a:p>
        </p:txBody>
      </p:sp>
      <p:sp>
        <p:nvSpPr>
          <p:cNvPr id="73" name="正方形/長方形 72"/>
          <p:cNvSpPr/>
          <p:nvPr/>
        </p:nvSpPr>
        <p:spPr>
          <a:xfrm>
            <a:off x="538328" y="4439574"/>
            <a:ext cx="8073690" cy="107765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FIELD system </a:t>
            </a:r>
            <a:r>
              <a:rPr lang="ja-JP" altLang="en-US" dirty="0">
                <a:solidFill>
                  <a:srgbClr val="FFFFFF"/>
                </a:solidFill>
                <a:latin typeface="Meiryo" charset="-128"/>
                <a:ea typeface="Meiryo" charset="-128"/>
                <a:cs typeface="Meiryo" charset="-128"/>
              </a:rPr>
              <a:t>ミドルウェア</a:t>
            </a:r>
            <a:endParaRPr kumimoji="1" lang="ja-JP" altLang="en-US" dirty="0">
              <a:solidFill>
                <a:srgbClr val="FFFFFF"/>
              </a:solidFill>
              <a:latin typeface="Meiryo" charset="-128"/>
              <a:ea typeface="Meiryo" charset="-128"/>
              <a:cs typeface="Meiryo" charset="-128"/>
            </a:endParaRPr>
          </a:p>
        </p:txBody>
      </p:sp>
      <p:sp>
        <p:nvSpPr>
          <p:cNvPr id="74" name="正方形/長方形 73"/>
          <p:cNvSpPr/>
          <p:nvPr/>
        </p:nvSpPr>
        <p:spPr>
          <a:xfrm>
            <a:off x="683567" y="4394182"/>
            <a:ext cx="7777725" cy="313635"/>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ＭＳ Ｐゴシック"/>
                <a:ea typeface="ＭＳ Ｐゴシック"/>
                <a:cs typeface="ＭＳ Ｐゴシック"/>
              </a:rPr>
              <a:t>フィールド</a:t>
            </a:r>
            <a:r>
              <a:rPr lang="en-US" altLang="ja-JP" sz="1200" dirty="0">
                <a:solidFill>
                  <a:srgbClr val="FFFFFF"/>
                </a:solidFill>
                <a:latin typeface="ＭＳ Ｐゴシック"/>
                <a:ea typeface="ＭＳ Ｐゴシック"/>
                <a:cs typeface="ＭＳ Ｐゴシック"/>
              </a:rPr>
              <a:t>API</a:t>
            </a: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p:cNvSpPr/>
          <p:nvPr/>
        </p:nvSpPr>
        <p:spPr>
          <a:xfrm>
            <a:off x="683568" y="5259404"/>
            <a:ext cx="7777724" cy="313635"/>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コンバータ</a:t>
            </a:r>
            <a:r>
              <a:rPr kumimoji="1" lang="en-US" altLang="ja-JP" sz="1200" dirty="0">
                <a:solidFill>
                  <a:srgbClr val="FFFFFF"/>
                </a:solidFill>
                <a:latin typeface="ＭＳ Ｐゴシック"/>
                <a:ea typeface="ＭＳ Ｐゴシック"/>
                <a:cs typeface="ＭＳ Ｐゴシック"/>
              </a:rPr>
              <a:t>API</a:t>
            </a: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p:cNvSpPr/>
          <p:nvPr/>
        </p:nvSpPr>
        <p:spPr>
          <a:xfrm>
            <a:off x="3263054" y="1384223"/>
            <a:ext cx="2615442" cy="571231"/>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Meiryo" charset="-128"/>
                <a:ea typeface="Meiryo" charset="-128"/>
                <a:cs typeface="Meiryo" charset="-128"/>
              </a:rPr>
              <a:t>PLM</a:t>
            </a:r>
            <a:endParaRPr kumimoji="1" lang="ja-JP" altLang="en-US" dirty="0">
              <a:solidFill>
                <a:srgbClr val="FFFFFF"/>
              </a:solidFill>
              <a:latin typeface="Meiryo" charset="-128"/>
              <a:ea typeface="Meiryo" charset="-128"/>
              <a:cs typeface="Meiryo" charset="-128"/>
            </a:endParaRPr>
          </a:p>
        </p:txBody>
      </p:sp>
      <p:sp>
        <p:nvSpPr>
          <p:cNvPr id="78" name="正方形/長方形 77"/>
          <p:cNvSpPr/>
          <p:nvPr/>
        </p:nvSpPr>
        <p:spPr>
          <a:xfrm>
            <a:off x="531982" y="1374028"/>
            <a:ext cx="2615442" cy="571231"/>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a:solidFill>
                  <a:srgbClr val="FFFFFF"/>
                </a:solidFill>
                <a:latin typeface="Meiryo" charset="-128"/>
                <a:ea typeface="Meiryo" charset="-128"/>
                <a:cs typeface="Meiryo" charset="-128"/>
              </a:rPr>
              <a:t>SCM</a:t>
            </a:r>
            <a:endParaRPr kumimoji="1" lang="ja-JP" altLang="en-US" dirty="0">
              <a:solidFill>
                <a:srgbClr val="FFFFFF"/>
              </a:solidFill>
              <a:latin typeface="Meiryo" charset="-128"/>
              <a:ea typeface="Meiryo" charset="-128"/>
              <a:cs typeface="Meiryo" charset="-128"/>
            </a:endParaRPr>
          </a:p>
        </p:txBody>
      </p:sp>
      <p:sp>
        <p:nvSpPr>
          <p:cNvPr id="79" name="正方形/長方形 78"/>
          <p:cNvSpPr/>
          <p:nvPr/>
        </p:nvSpPr>
        <p:spPr>
          <a:xfrm>
            <a:off x="5981436" y="1384223"/>
            <a:ext cx="2615442" cy="571231"/>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eiryo" charset="-128"/>
                <a:ea typeface="Meiryo" charset="-128"/>
                <a:cs typeface="Meiryo" charset="-128"/>
              </a:rPr>
              <a:t>ERP</a:t>
            </a:r>
            <a:endParaRPr kumimoji="1" lang="ja-JP" altLang="en-US" dirty="0">
              <a:solidFill>
                <a:srgbClr val="FFFFFF"/>
              </a:solidFill>
              <a:latin typeface="Meiryo" charset="-128"/>
              <a:ea typeface="Meiryo" charset="-128"/>
              <a:cs typeface="Meiryo" charset="-128"/>
            </a:endParaRPr>
          </a:p>
        </p:txBody>
      </p:sp>
      <p:sp>
        <p:nvSpPr>
          <p:cNvPr id="5" name="正方形/長方形 4"/>
          <p:cNvSpPr/>
          <p:nvPr/>
        </p:nvSpPr>
        <p:spPr>
          <a:xfrm>
            <a:off x="646660"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ロボット</a:t>
            </a:r>
          </a:p>
        </p:txBody>
      </p:sp>
      <p:sp>
        <p:nvSpPr>
          <p:cNvPr id="6" name="正方形/長方形 5"/>
          <p:cNvSpPr/>
          <p:nvPr/>
        </p:nvSpPr>
        <p:spPr>
          <a:xfrm>
            <a:off x="2249290"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CNC/MC</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3851920"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ECM</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5456278"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PLC</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7060636" y="5881551"/>
            <a:ext cx="1440160" cy="319831"/>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他社機器</a:t>
            </a:r>
            <a:endParaRPr kumimoji="1" lang="en-US" altLang="ja-JP" sz="1200" dirty="0">
              <a:solidFill>
                <a:srgbClr val="FFFFFF"/>
              </a:solidFill>
              <a:latin typeface="Meiryo" charset="-128"/>
              <a:ea typeface="Meiryo" charset="-128"/>
              <a:cs typeface="Meiryo" charset="-128"/>
            </a:endParaRPr>
          </a:p>
        </p:txBody>
      </p:sp>
      <p:sp>
        <p:nvSpPr>
          <p:cNvPr id="67" name="上下矢印 66"/>
          <p:cNvSpPr/>
          <p:nvPr/>
        </p:nvSpPr>
        <p:spPr>
          <a:xfrm>
            <a:off x="1252540"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上下矢印 67"/>
          <p:cNvSpPr/>
          <p:nvPr/>
        </p:nvSpPr>
        <p:spPr>
          <a:xfrm>
            <a:off x="2855170"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上下矢印 68"/>
          <p:cNvSpPr/>
          <p:nvPr/>
        </p:nvSpPr>
        <p:spPr>
          <a:xfrm>
            <a:off x="4457799"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上下矢印 69"/>
          <p:cNvSpPr/>
          <p:nvPr/>
        </p:nvSpPr>
        <p:spPr>
          <a:xfrm>
            <a:off x="6060429"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上下矢印 70"/>
          <p:cNvSpPr/>
          <p:nvPr/>
        </p:nvSpPr>
        <p:spPr>
          <a:xfrm>
            <a:off x="7620636" y="5537266"/>
            <a:ext cx="258682" cy="379182"/>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上下矢印 79"/>
          <p:cNvSpPr/>
          <p:nvPr/>
        </p:nvSpPr>
        <p:spPr>
          <a:xfrm>
            <a:off x="1445399" y="4085401"/>
            <a:ext cx="258682" cy="379182"/>
          </a:xfrm>
          <a:prstGeom prst="upDown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上下矢印 80"/>
          <p:cNvSpPr/>
          <p:nvPr/>
        </p:nvSpPr>
        <p:spPr>
          <a:xfrm>
            <a:off x="3464965" y="4085401"/>
            <a:ext cx="258682" cy="379182"/>
          </a:xfrm>
          <a:prstGeom prst="upDown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上下矢印 81"/>
          <p:cNvSpPr/>
          <p:nvPr/>
        </p:nvSpPr>
        <p:spPr>
          <a:xfrm>
            <a:off x="5463539" y="4085401"/>
            <a:ext cx="258682" cy="379182"/>
          </a:xfrm>
          <a:prstGeom prst="upDown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上下矢印 82"/>
          <p:cNvSpPr/>
          <p:nvPr/>
        </p:nvSpPr>
        <p:spPr>
          <a:xfrm>
            <a:off x="7430665" y="4082952"/>
            <a:ext cx="258682" cy="379182"/>
          </a:xfrm>
          <a:prstGeom prst="upDown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p:cNvSpPr/>
          <p:nvPr/>
        </p:nvSpPr>
        <p:spPr>
          <a:xfrm>
            <a:off x="457200" y="2657746"/>
            <a:ext cx="1424814" cy="369332"/>
          </a:xfrm>
          <a:prstGeom prst="rect">
            <a:avLst/>
          </a:prstGeom>
        </p:spPr>
        <p:txBody>
          <a:bodyPr wrap="none">
            <a:spAutoFit/>
          </a:bodyPr>
          <a:lstStyle/>
          <a:p>
            <a:r>
              <a:rPr lang="en-US" altLang="ja-JP" b="1" dirty="0"/>
              <a:t>FIELD system</a:t>
            </a:r>
            <a:endParaRPr lang="ja-JP" altLang="en-US" dirty="0"/>
          </a:p>
        </p:txBody>
      </p:sp>
      <p:sp>
        <p:nvSpPr>
          <p:cNvPr id="16" name="四角形吹き出し 15"/>
          <p:cNvSpPr/>
          <p:nvPr/>
        </p:nvSpPr>
        <p:spPr>
          <a:xfrm>
            <a:off x="597884" y="4592255"/>
            <a:ext cx="1375722" cy="556726"/>
          </a:xfrm>
          <a:prstGeom prst="wedgeRectCallout">
            <a:avLst>
              <a:gd name="adj1" fmla="val 78004"/>
              <a:gd name="adj2" fmla="val -48419"/>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機器の制御や</a:t>
            </a:r>
            <a:endParaRPr lang="en-US" altLang="ja-JP" sz="1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データの読み出し</a:t>
            </a:r>
            <a:r>
              <a:rPr lang="en-US" altLang="ja-JP" sz="1000" dirty="0">
                <a:solidFill>
                  <a:srgbClr val="FFFFFF"/>
                </a:solidFill>
                <a:latin typeface="Meiryo" charset="-128"/>
                <a:ea typeface="Meiryo" charset="-128"/>
                <a:cs typeface="Meiryo" charset="-128"/>
              </a:rPr>
              <a:t> </a:t>
            </a:r>
          </a:p>
          <a:p>
            <a:pPr algn="ctr"/>
            <a:r>
              <a:rPr lang="ja-JP" altLang="en-US" sz="1000" dirty="0">
                <a:solidFill>
                  <a:srgbClr val="FFFFFF"/>
                </a:solidFill>
                <a:latin typeface="Meiryo" charset="-128"/>
                <a:ea typeface="Meiryo" charset="-128"/>
                <a:cs typeface="Meiryo" charset="-128"/>
              </a:rPr>
              <a:t>＊仕様公開＊</a:t>
            </a:r>
          </a:p>
        </p:txBody>
      </p:sp>
      <p:sp>
        <p:nvSpPr>
          <p:cNvPr id="39" name="四角形吹き出し 38"/>
          <p:cNvSpPr/>
          <p:nvPr/>
        </p:nvSpPr>
        <p:spPr>
          <a:xfrm>
            <a:off x="6948327" y="4832778"/>
            <a:ext cx="1603300" cy="556726"/>
          </a:xfrm>
          <a:prstGeom prst="wedgeRectCallout">
            <a:avLst>
              <a:gd name="adj1" fmla="val -73819"/>
              <a:gd name="adj2" fmla="val 51835"/>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機器固有のデータ形式を共通データ形式に変換</a:t>
            </a:r>
            <a:endParaRPr lang="en-US" altLang="ja-JP" sz="10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＊仕様公開＊</a:t>
            </a:r>
          </a:p>
        </p:txBody>
      </p:sp>
    </p:spTree>
    <p:extLst>
      <p:ext uri="{BB962C8B-B14F-4D97-AF65-F5344CB8AC3E}">
        <p14:creationId xmlns:p14="http://schemas.microsoft.com/office/powerpoint/2010/main" val="255671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err="1"/>
              <a:t>IoT</a:t>
            </a:r>
            <a:r>
              <a:rPr lang="ja-JP" altLang="en-US" dirty="0"/>
              <a:t>それ自体は目的ではない</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pic>
        <p:nvPicPr>
          <p:cNvPr id="110" name="図 10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9512" y="1052736"/>
            <a:ext cx="8791905" cy="5112568"/>
          </a:xfrm>
          <a:prstGeom prst="rect">
            <a:avLst/>
          </a:prstGeom>
          <a:effectLst>
            <a:outerShdw blurRad="50800" dist="76200" dir="2700000" algn="tl" rotWithShape="0">
              <a:prstClr val="black">
                <a:alpha val="40000"/>
              </a:prstClr>
            </a:outerShdw>
          </a:effectLst>
        </p:spPr>
      </p:pic>
      <p:sp>
        <p:nvSpPr>
          <p:cNvPr id="112" name="テキスト ボックス 111"/>
          <p:cNvSpPr txBox="1"/>
          <p:nvPr/>
        </p:nvSpPr>
        <p:spPr>
          <a:xfrm>
            <a:off x="6267728" y="6226425"/>
            <a:ext cx="2703689" cy="369332"/>
          </a:xfrm>
          <a:prstGeom prst="rect">
            <a:avLst/>
          </a:prstGeom>
          <a:noFill/>
        </p:spPr>
        <p:txBody>
          <a:bodyPr wrap="none" rtlCol="0">
            <a:spAutoFit/>
          </a:bodyPr>
          <a:lstStyle/>
          <a:p>
            <a:pPr algn="r"/>
            <a:r>
              <a:rPr kumimoji="1" lang="en-US" altLang="ja-JP" dirty="0">
                <a:solidFill>
                  <a:schemeClr val="tx1">
                    <a:lumMod val="50000"/>
                    <a:lumOff val="50000"/>
                  </a:schemeClr>
                </a:solidFill>
                <a:latin typeface="Meiryo" charset="-128"/>
                <a:ea typeface="Meiryo" charset="-128"/>
                <a:cs typeface="Meiryo" charset="-128"/>
              </a:rPr>
              <a:t>SAP</a:t>
            </a:r>
            <a:r>
              <a:rPr kumimoji="1" lang="ja-JP" altLang="en-US" dirty="0">
                <a:solidFill>
                  <a:schemeClr val="tx1">
                    <a:lumMod val="50000"/>
                    <a:lumOff val="50000"/>
                  </a:schemeClr>
                </a:solidFill>
                <a:latin typeface="Meiryo" charset="-128"/>
                <a:ea typeface="Meiryo" charset="-128"/>
                <a:cs typeface="Meiryo" charset="-128"/>
              </a:rPr>
              <a:t>ジャパンの資料から</a:t>
            </a:r>
          </a:p>
        </p:txBody>
      </p:sp>
    </p:spTree>
    <p:extLst>
      <p:ext uri="{BB962C8B-B14F-4D97-AF65-F5344CB8AC3E}">
        <p14:creationId xmlns:p14="http://schemas.microsoft.com/office/powerpoint/2010/main" val="1206732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rgbClr val="FFFFFF"/>
                </a:solidFill>
                <a:effectLst/>
                <a:latin typeface="Meiryo" panose="020B0604030504040204" pitchFamily="34" charset="-128"/>
                <a:ea typeface="Meiryo" panose="020B0604030504040204" pitchFamily="34" charset="-128"/>
                <a:cs typeface="Arial"/>
              </a:rPr>
              <a:t>IoT</a:t>
            </a:r>
            <a:r>
              <a:rPr lang="ja-JP" altLang="en-US" sz="2400" dirty="0">
                <a:solidFill>
                  <a:srgbClr val="FFFFFF"/>
                </a:solidFill>
                <a:effectLst/>
                <a:latin typeface="Meiryo" panose="020B0604030504040204" pitchFamily="34" charset="-128"/>
                <a:ea typeface="Meiryo" panose="020B0604030504040204" pitchFamily="34" charset="-128"/>
                <a:cs typeface="Arial"/>
              </a:rPr>
              <a:t>と通信</a:t>
            </a:r>
            <a:endParaRPr lang="en-US" altLang="ja-JP" sz="2400" dirty="0">
              <a:solidFill>
                <a:srgbClr val="FFFFFF"/>
              </a:solidFill>
              <a:effectLst/>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62480270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コレ１枚でわかる</a:t>
            </a:r>
            <a:r>
              <a:rPr lang="ja-JP" altLang="en-US" dirty="0"/>
              <a:t>第５世代通信</a:t>
            </a:r>
            <a:endParaRPr kumimoji="1" lang="ja-JP" altLang="en-US" dirty="0"/>
          </a:p>
        </p:txBody>
      </p:sp>
      <p:sp>
        <p:nvSpPr>
          <p:cNvPr id="4" name="正方形/長方形 3"/>
          <p:cNvSpPr/>
          <p:nvPr/>
        </p:nvSpPr>
        <p:spPr>
          <a:xfrm>
            <a:off x="920537" y="922648"/>
            <a:ext cx="1405352" cy="5497267"/>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2393397" y="922647"/>
            <a:ext cx="1405352" cy="5497267"/>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3866257" y="922647"/>
            <a:ext cx="1405352" cy="5497267"/>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339117" y="922647"/>
            <a:ext cx="1405352" cy="549726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6811977" y="922646"/>
            <a:ext cx="1405352" cy="549726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985434" y="5644548"/>
            <a:ext cx="1270340" cy="675060"/>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charset="-128"/>
                <a:ea typeface="Meiryo" charset="-128"/>
                <a:cs typeface="Meiryo" charset="-128"/>
              </a:rPr>
              <a:t>      </a:t>
            </a:r>
          </a:p>
          <a:p>
            <a:pPr algn="ctr"/>
            <a:r>
              <a:rPr kumimoji="1" lang="en-US" altLang="ja-JP" sz="2400" b="1" dirty="0">
                <a:solidFill>
                  <a:srgbClr val="FFFFFF"/>
                </a:solidFill>
                <a:latin typeface="Meiryo" charset="-128"/>
                <a:ea typeface="Meiryo" charset="-128"/>
                <a:cs typeface="Meiryo" charset="-128"/>
              </a:rPr>
              <a:t>1G</a:t>
            </a:r>
          </a:p>
        </p:txBody>
      </p:sp>
      <p:sp>
        <p:nvSpPr>
          <p:cNvPr id="10" name="正方形/長方形 9"/>
          <p:cNvSpPr/>
          <p:nvPr/>
        </p:nvSpPr>
        <p:spPr>
          <a:xfrm>
            <a:off x="985434" y="4900577"/>
            <a:ext cx="2749335" cy="67506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charset="-128"/>
                <a:ea typeface="Meiryo" charset="-128"/>
                <a:cs typeface="Meiryo" charset="-128"/>
              </a:rPr>
              <a:t>2G</a:t>
            </a:r>
            <a:endParaRPr kumimoji="1" lang="ja-JP" altLang="en-US" sz="2400" b="1" dirty="0">
              <a:solidFill>
                <a:srgbClr val="FFFFFF"/>
              </a:solidFill>
              <a:latin typeface="Meiryo" charset="-128"/>
              <a:ea typeface="Meiryo" charset="-128"/>
              <a:cs typeface="Meiryo" charset="-128"/>
            </a:endParaRPr>
          </a:p>
        </p:txBody>
      </p:sp>
      <p:sp>
        <p:nvSpPr>
          <p:cNvPr id="11" name="正方形/長方形 10"/>
          <p:cNvSpPr/>
          <p:nvPr/>
        </p:nvSpPr>
        <p:spPr>
          <a:xfrm>
            <a:off x="985434" y="4156606"/>
            <a:ext cx="4216058" cy="67506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charset="-128"/>
                <a:ea typeface="Meiryo" charset="-128"/>
                <a:cs typeface="Meiryo" charset="-128"/>
              </a:rPr>
              <a:t>3G</a:t>
            </a:r>
            <a:endParaRPr kumimoji="1" lang="ja-JP" altLang="en-US" sz="2400" b="1" dirty="0">
              <a:solidFill>
                <a:srgbClr val="FFFFFF"/>
              </a:solidFill>
              <a:latin typeface="Meiryo" charset="-128"/>
              <a:ea typeface="Meiryo" charset="-128"/>
              <a:cs typeface="Meiryo" charset="-128"/>
            </a:endParaRPr>
          </a:p>
        </p:txBody>
      </p:sp>
      <p:sp>
        <p:nvSpPr>
          <p:cNvPr id="12" name="正方形/長方形 11"/>
          <p:cNvSpPr/>
          <p:nvPr/>
        </p:nvSpPr>
        <p:spPr>
          <a:xfrm>
            <a:off x="985434" y="3412635"/>
            <a:ext cx="5688918" cy="6750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a:solidFill>
                  <a:srgbClr val="FFFFFF"/>
                </a:solidFill>
                <a:latin typeface="Meiryo" charset="-128"/>
                <a:ea typeface="Meiryo" charset="-128"/>
                <a:cs typeface="Meiryo" charset="-128"/>
              </a:rPr>
              <a:t>4G</a:t>
            </a:r>
            <a:endParaRPr kumimoji="1" lang="ja-JP" altLang="en-US" sz="2400" b="1" dirty="0">
              <a:solidFill>
                <a:srgbClr val="FFFFFF"/>
              </a:solidFill>
              <a:latin typeface="Meiryo" charset="-128"/>
              <a:ea typeface="Meiryo" charset="-128"/>
              <a:cs typeface="Meiryo" charset="-128"/>
            </a:endParaRPr>
          </a:p>
        </p:txBody>
      </p:sp>
      <p:sp>
        <p:nvSpPr>
          <p:cNvPr id="13" name="正方形/長方形 12"/>
          <p:cNvSpPr/>
          <p:nvPr/>
        </p:nvSpPr>
        <p:spPr>
          <a:xfrm>
            <a:off x="981907" y="1372766"/>
            <a:ext cx="7167914" cy="197095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1151818" y="2650086"/>
            <a:ext cx="2134049" cy="6015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lang="en-US" altLang="ja-JP" sz="800" b="1" dirty="0">
              <a:solidFill>
                <a:schemeClr val="bg1"/>
              </a:solidFill>
              <a:latin typeface="Meiryo" charset="-128"/>
              <a:ea typeface="Meiryo" charset="-128"/>
              <a:cs typeface="Meiryo" charset="-128"/>
            </a:endParaRPr>
          </a:p>
          <a:p>
            <a:pPr marL="171450" indent="-171450">
              <a:buFont typeface="Wingdings" charset="2"/>
              <a:buChar char="ü"/>
            </a:pPr>
            <a:r>
              <a:rPr lang="en-US" altLang="ja-JP" sz="1000" dirty="0">
                <a:solidFill>
                  <a:schemeClr val="bg1"/>
                </a:solidFill>
                <a:latin typeface="Meiryo" charset="-128"/>
                <a:ea typeface="Meiryo" charset="-128"/>
                <a:cs typeface="Meiryo" charset="-128"/>
              </a:rPr>
              <a:t>10G</a:t>
            </a:r>
            <a:r>
              <a:rPr lang="ja-JP" altLang="en-US" sz="1000" dirty="0">
                <a:solidFill>
                  <a:schemeClr val="bg1"/>
                </a:solidFill>
                <a:latin typeface="Meiryo" charset="-128"/>
                <a:ea typeface="Meiryo" charset="-128"/>
                <a:cs typeface="Meiryo" charset="-128"/>
              </a:rPr>
              <a:t>～</a:t>
            </a:r>
            <a:r>
              <a:rPr lang="en-US" altLang="ja-JP" sz="1000" dirty="0">
                <a:solidFill>
                  <a:schemeClr val="bg1"/>
                </a:solidFill>
                <a:latin typeface="Meiryo" charset="-128"/>
                <a:ea typeface="Meiryo" charset="-128"/>
                <a:cs typeface="Meiryo" charset="-128"/>
              </a:rPr>
              <a:t>20Gbps</a:t>
            </a:r>
            <a:r>
              <a:rPr lang="ja-JP" altLang="en-US" sz="1000" dirty="0">
                <a:solidFill>
                  <a:schemeClr val="bg1"/>
                </a:solidFill>
                <a:latin typeface="Meiryo" charset="-128"/>
                <a:ea typeface="Meiryo" charset="-128"/>
                <a:cs typeface="Meiryo" charset="-128"/>
              </a:rPr>
              <a:t>のピークレート</a:t>
            </a:r>
            <a:endParaRPr lang="en-US" altLang="ja-JP" sz="1000"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どこでも</a:t>
            </a:r>
            <a:r>
              <a:rPr lang="en-US" altLang="ja-JP" sz="1000" dirty="0">
                <a:solidFill>
                  <a:schemeClr val="bg1"/>
                </a:solidFill>
                <a:latin typeface="Meiryo" charset="-128"/>
                <a:ea typeface="Meiryo" charset="-128"/>
                <a:cs typeface="Meiryo" charset="-128"/>
              </a:rPr>
              <a:t>100Mbps</a:t>
            </a:r>
            <a:r>
              <a:rPr lang="ja-JP" altLang="en-US" sz="1000" dirty="0">
                <a:solidFill>
                  <a:schemeClr val="bg1"/>
                </a:solidFill>
                <a:latin typeface="Meiryo" charset="-128"/>
                <a:ea typeface="Meiryo" charset="-128"/>
                <a:cs typeface="Meiryo" charset="-128"/>
              </a:rPr>
              <a:t>程度</a:t>
            </a:r>
            <a:endParaRPr kumimoji="1" lang="ja-JP" altLang="en-US" sz="1000" dirty="0">
              <a:solidFill>
                <a:schemeClr val="bg1"/>
              </a:solidFill>
              <a:latin typeface="Meiryo" charset="-128"/>
              <a:ea typeface="Meiryo" charset="-128"/>
              <a:cs typeface="Meiryo" charset="-128"/>
            </a:endParaRPr>
          </a:p>
        </p:txBody>
      </p:sp>
      <p:sp>
        <p:nvSpPr>
          <p:cNvPr id="15" name="正方形/長方形 14"/>
          <p:cNvSpPr/>
          <p:nvPr/>
        </p:nvSpPr>
        <p:spPr>
          <a:xfrm>
            <a:off x="5858819" y="2650086"/>
            <a:ext cx="2134049" cy="6015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lang="en-US" altLang="ja-JP" sz="800" b="1"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現在の</a:t>
            </a:r>
            <a:r>
              <a:rPr lang="en-US" altLang="ja-JP" sz="1000" dirty="0">
                <a:solidFill>
                  <a:schemeClr val="bg1"/>
                </a:solidFill>
                <a:latin typeface="Meiryo" charset="-128"/>
                <a:ea typeface="Meiryo" charset="-128"/>
                <a:cs typeface="Meiryo" charset="-128"/>
              </a:rPr>
              <a:t>100</a:t>
            </a:r>
            <a:r>
              <a:rPr lang="ja-JP" altLang="en-US" sz="1000">
                <a:solidFill>
                  <a:schemeClr val="bg1"/>
                </a:solidFill>
                <a:latin typeface="Meiryo" charset="-128"/>
                <a:ea typeface="Meiryo" charset="-128"/>
                <a:cs typeface="Meiryo" charset="-128"/>
              </a:rPr>
              <a:t>倍の端末数</a:t>
            </a:r>
            <a:endParaRPr lang="en-US" altLang="ja-JP" sz="1000"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省電力性能</a:t>
            </a:r>
            <a:endParaRPr kumimoji="1" lang="ja-JP" altLang="en-US" sz="1000" dirty="0">
              <a:solidFill>
                <a:schemeClr val="bg1"/>
              </a:solidFill>
              <a:latin typeface="Meiryo" charset="-128"/>
              <a:ea typeface="Meiryo" charset="-128"/>
              <a:cs typeface="Meiryo" charset="-128"/>
            </a:endParaRPr>
          </a:p>
        </p:txBody>
      </p:sp>
      <p:sp>
        <p:nvSpPr>
          <p:cNvPr id="16" name="正方形/長方形 15"/>
          <p:cNvSpPr/>
          <p:nvPr/>
        </p:nvSpPr>
        <p:spPr>
          <a:xfrm>
            <a:off x="3511797" y="2650086"/>
            <a:ext cx="2134049" cy="6015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lang="en-US" altLang="ja-JP" sz="800" b="1" dirty="0">
              <a:solidFill>
                <a:schemeClr val="bg1"/>
              </a:solidFill>
              <a:latin typeface="Meiryo" charset="-128"/>
              <a:ea typeface="Meiryo" charset="-128"/>
              <a:cs typeface="Meiryo" charset="-128"/>
            </a:endParaRPr>
          </a:p>
          <a:p>
            <a:pPr marL="171450" indent="-171450">
              <a:buFont typeface="Wingdings" charset="2"/>
              <a:buChar char="ü"/>
            </a:pPr>
            <a:r>
              <a:rPr lang="en-US" altLang="ja-JP" sz="1000" dirty="0">
                <a:solidFill>
                  <a:schemeClr val="bg1"/>
                </a:solidFill>
                <a:latin typeface="Meiryo" charset="-128"/>
                <a:ea typeface="Meiryo" charset="-128"/>
                <a:cs typeface="Meiryo" charset="-128"/>
              </a:rPr>
              <a:t>1m</a:t>
            </a:r>
            <a:r>
              <a:rPr lang="ja-JP" altLang="en-US" sz="1000" dirty="0">
                <a:solidFill>
                  <a:schemeClr val="bg1"/>
                </a:solidFill>
                <a:latin typeface="Meiryo" charset="-128"/>
                <a:ea typeface="Meiryo" charset="-128"/>
                <a:cs typeface="Meiryo" charset="-128"/>
              </a:rPr>
              <a:t>秒以下</a:t>
            </a:r>
            <a:endParaRPr lang="en-US" altLang="ja-JP" sz="1000"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確実な通信の信頼性担保</a:t>
            </a:r>
            <a:endParaRPr kumimoji="1" lang="ja-JP" altLang="en-US" sz="1000" dirty="0">
              <a:solidFill>
                <a:schemeClr val="bg1"/>
              </a:solidFill>
              <a:latin typeface="Meiryo" charset="-128"/>
              <a:ea typeface="Meiryo" charset="-128"/>
              <a:cs typeface="Meiryo" charset="-128"/>
            </a:endParaRPr>
          </a:p>
        </p:txBody>
      </p:sp>
      <p:sp>
        <p:nvSpPr>
          <p:cNvPr id="18" name="テキスト ボックス 17"/>
          <p:cNvSpPr txBox="1"/>
          <p:nvPr/>
        </p:nvSpPr>
        <p:spPr>
          <a:xfrm>
            <a:off x="4179242" y="1385950"/>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9" name="テキスト ボックス 18"/>
          <p:cNvSpPr txBox="1"/>
          <p:nvPr/>
        </p:nvSpPr>
        <p:spPr>
          <a:xfrm>
            <a:off x="1268263" y="972655"/>
            <a:ext cx="697627" cy="400110"/>
          </a:xfrm>
          <a:prstGeom prst="rect">
            <a:avLst/>
          </a:prstGeom>
          <a:noFill/>
        </p:spPr>
        <p:txBody>
          <a:bodyPr wrap="none" rtlCol="0">
            <a:spAutoFit/>
          </a:bodyPr>
          <a:lstStyle/>
          <a:p>
            <a:pPr algn="ctr"/>
            <a:r>
              <a:rPr kumimoji="1" lang="ja-JP" altLang="en-US" sz="2000" b="1">
                <a:solidFill>
                  <a:schemeClr val="accent3">
                    <a:lumMod val="50000"/>
                  </a:schemeClr>
                </a:solidFill>
                <a:latin typeface="Meiryo" charset="-128"/>
                <a:ea typeface="Meiryo" charset="-128"/>
                <a:cs typeface="Meiryo" charset="-128"/>
              </a:rPr>
              <a:t>音声</a:t>
            </a:r>
            <a:endParaRPr kumimoji="1" lang="ja-JP" altLang="en-US" sz="2000" b="1" dirty="0">
              <a:solidFill>
                <a:schemeClr val="accent3">
                  <a:lumMod val="50000"/>
                </a:schemeClr>
              </a:solidFill>
              <a:latin typeface="Meiryo" charset="-128"/>
              <a:ea typeface="Meiryo" charset="-128"/>
              <a:cs typeface="Meiryo" charset="-128"/>
            </a:endParaRPr>
          </a:p>
        </p:txBody>
      </p:sp>
      <p:sp>
        <p:nvSpPr>
          <p:cNvPr id="20" name="テキスト ボックス 19"/>
          <p:cNvSpPr txBox="1"/>
          <p:nvPr/>
        </p:nvSpPr>
        <p:spPr>
          <a:xfrm>
            <a:off x="2484641" y="979910"/>
            <a:ext cx="1210588" cy="400110"/>
          </a:xfrm>
          <a:prstGeom prst="rect">
            <a:avLst/>
          </a:prstGeom>
          <a:noFill/>
        </p:spPr>
        <p:txBody>
          <a:bodyPr wrap="none" rtlCol="0">
            <a:spAutoFit/>
          </a:bodyPr>
          <a:lstStyle/>
          <a:p>
            <a:pPr algn="ctr"/>
            <a:r>
              <a:rPr kumimoji="1" lang="ja-JP" altLang="en-US" sz="2000" b="1" dirty="0">
                <a:solidFill>
                  <a:schemeClr val="accent3">
                    <a:lumMod val="50000"/>
                  </a:schemeClr>
                </a:solidFill>
                <a:latin typeface="Meiryo" charset="-128"/>
                <a:ea typeface="Meiryo" charset="-128"/>
                <a:cs typeface="Meiryo" charset="-128"/>
              </a:rPr>
              <a:t>テキスト</a:t>
            </a:r>
          </a:p>
        </p:txBody>
      </p:sp>
      <p:sp>
        <p:nvSpPr>
          <p:cNvPr id="21" name="テキスト ボックス 20"/>
          <p:cNvSpPr txBox="1"/>
          <p:nvPr/>
        </p:nvSpPr>
        <p:spPr>
          <a:xfrm>
            <a:off x="4093284" y="972655"/>
            <a:ext cx="954107"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データ</a:t>
            </a:r>
          </a:p>
        </p:txBody>
      </p:sp>
      <p:sp>
        <p:nvSpPr>
          <p:cNvPr id="22" name="テキスト ボックス 21"/>
          <p:cNvSpPr txBox="1"/>
          <p:nvPr/>
        </p:nvSpPr>
        <p:spPr>
          <a:xfrm>
            <a:off x="5694383" y="979910"/>
            <a:ext cx="697627"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動画</a:t>
            </a:r>
          </a:p>
        </p:txBody>
      </p:sp>
      <p:sp>
        <p:nvSpPr>
          <p:cNvPr id="24" name="テキスト ボックス 23"/>
          <p:cNvSpPr txBox="1"/>
          <p:nvPr/>
        </p:nvSpPr>
        <p:spPr>
          <a:xfrm>
            <a:off x="7204557" y="987190"/>
            <a:ext cx="643959" cy="400110"/>
          </a:xfrm>
          <a:prstGeom prst="rect">
            <a:avLst/>
          </a:prstGeom>
          <a:noFill/>
        </p:spPr>
        <p:txBody>
          <a:bodyPr wrap="none" rtlCol="0">
            <a:spAutoFit/>
          </a:bodyPr>
          <a:lstStyle/>
          <a:p>
            <a:pPr algn="ctr"/>
            <a:r>
              <a:rPr kumimoji="1" lang="en-US" altLang="ja-JP" sz="2000" b="1" dirty="0" err="1">
                <a:solidFill>
                  <a:schemeClr val="bg1"/>
                </a:solidFill>
                <a:latin typeface="Meiryo" charset="-128"/>
                <a:ea typeface="Meiryo" charset="-128"/>
                <a:cs typeface="Meiryo" charset="-128"/>
              </a:rPr>
              <a:t>IoT</a:t>
            </a:r>
            <a:endParaRPr kumimoji="1" lang="ja-JP" altLang="en-US" sz="2000" b="1" dirty="0">
              <a:solidFill>
                <a:schemeClr val="bg1"/>
              </a:solidFill>
              <a:latin typeface="Meiryo" charset="-128"/>
              <a:ea typeface="Meiryo" charset="-128"/>
              <a:cs typeface="Meiryo" charset="-128"/>
            </a:endParaRPr>
          </a:p>
        </p:txBody>
      </p:sp>
      <p:sp>
        <p:nvSpPr>
          <p:cNvPr id="27" name="正方形/長方形 26"/>
          <p:cNvSpPr/>
          <p:nvPr/>
        </p:nvSpPr>
        <p:spPr>
          <a:xfrm>
            <a:off x="1138859" y="1881521"/>
            <a:ext cx="6854009" cy="675060"/>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chemeClr val="bg1"/>
                </a:solidFill>
                <a:latin typeface="Meiryo" charset="-128"/>
                <a:ea typeface="Meiryo" charset="-128"/>
                <a:cs typeface="Meiryo" charset="-128"/>
              </a:rPr>
              <a:t>多様なサービスへの適用を可能にする</a:t>
            </a:r>
            <a:endParaRPr lang="en-US" altLang="ja-JP" sz="2000" dirty="0">
              <a:solidFill>
                <a:schemeClr val="bg1"/>
              </a:solidFill>
              <a:latin typeface="Meiryo" charset="-128"/>
              <a:ea typeface="Meiryo" charset="-128"/>
              <a:cs typeface="Meiryo" charset="-128"/>
            </a:endParaRPr>
          </a:p>
          <a:p>
            <a:pPr marL="490538" indent="-166688">
              <a:buFont typeface="Wingdings" charset="2"/>
              <a:buChar char="Ø"/>
            </a:pPr>
            <a:r>
              <a:rPr lang="ja-JP" altLang="en-US" sz="1000" dirty="0">
                <a:solidFill>
                  <a:schemeClr val="bg1"/>
                </a:solidFill>
                <a:latin typeface="Meiryo" charset="-128"/>
                <a:ea typeface="Meiryo" charset="-128"/>
                <a:cs typeface="Meiryo" charset="-128"/>
              </a:rPr>
              <a:t>異なる要件のすべてを</a:t>
            </a:r>
            <a:r>
              <a:rPr lang="en-US" altLang="ja-JP" sz="1000" dirty="0">
                <a:solidFill>
                  <a:schemeClr val="bg1"/>
                </a:solidFill>
                <a:latin typeface="Meiryo" charset="-128"/>
                <a:ea typeface="Meiryo" charset="-128"/>
                <a:cs typeface="Meiryo" charset="-128"/>
              </a:rPr>
              <a:t>1</a:t>
            </a:r>
            <a:r>
              <a:rPr lang="ja-JP" altLang="en-US" sz="1000" dirty="0">
                <a:solidFill>
                  <a:schemeClr val="bg1"/>
                </a:solidFill>
                <a:latin typeface="Meiryo" charset="-128"/>
                <a:ea typeface="Meiryo" charset="-128"/>
                <a:cs typeface="Meiryo" charset="-128"/>
              </a:rPr>
              <a:t>つのネットワークで実現する。</a:t>
            </a:r>
            <a:endParaRPr lang="en-US" altLang="ja-JP" sz="1000" dirty="0">
              <a:solidFill>
                <a:schemeClr val="bg1"/>
              </a:solidFill>
              <a:latin typeface="Meiryo" charset="-128"/>
              <a:ea typeface="Meiryo" charset="-128"/>
              <a:cs typeface="Meiryo" charset="-128"/>
            </a:endParaRPr>
          </a:p>
          <a:p>
            <a:pPr marL="490538" indent="-166688">
              <a:buFont typeface="Wingdings" charset="2"/>
              <a:buChar char="Ø"/>
            </a:pPr>
            <a:r>
              <a:rPr lang="ja-JP" altLang="en-US" sz="1000" dirty="0">
                <a:solidFill>
                  <a:schemeClr val="bg1"/>
                </a:solidFill>
                <a:latin typeface="Meiryo" charset="-128"/>
                <a:ea typeface="Meiryo" charset="-128"/>
                <a:cs typeface="Meiryo" charset="-128"/>
              </a:rPr>
              <a:t>各要件をに応じてネットワークを仮想的に分離して提供する（ネットワーク・スライシング）。</a:t>
            </a:r>
          </a:p>
        </p:txBody>
      </p:sp>
      <p:sp>
        <p:nvSpPr>
          <p:cNvPr id="29" name="テキスト ボックス 28"/>
          <p:cNvSpPr txBox="1"/>
          <p:nvPr/>
        </p:nvSpPr>
        <p:spPr>
          <a:xfrm>
            <a:off x="972020" y="5702332"/>
            <a:ext cx="877163" cy="276999"/>
          </a:xfrm>
          <a:prstGeom prst="rect">
            <a:avLst/>
          </a:prstGeom>
          <a:noFill/>
        </p:spPr>
        <p:txBody>
          <a:bodyPr wrap="none" rtlCol="0">
            <a:spAutoFit/>
          </a:bodyPr>
          <a:lstStyle/>
          <a:p>
            <a:r>
              <a:rPr kumimoji="1" lang="en-US" altLang="ja-JP" sz="1200" dirty="0">
                <a:solidFill>
                  <a:schemeClr val="bg1"/>
                </a:solidFill>
                <a:latin typeface="Meiryo" charset="-128"/>
                <a:ea typeface="Meiryo" charset="-128"/>
                <a:cs typeface="Meiryo" charset="-128"/>
              </a:rPr>
              <a:t>1984</a:t>
            </a:r>
            <a:r>
              <a:rPr kumimoji="1" lang="ja-JP" altLang="en-US" sz="1200">
                <a:solidFill>
                  <a:schemeClr val="bg1"/>
                </a:solidFill>
                <a:latin typeface="Meiryo" charset="-128"/>
                <a:ea typeface="Meiryo" charset="-128"/>
                <a:cs typeface="Meiryo" charset="-128"/>
              </a:rPr>
              <a:t>年</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30" name="テキスト ボックス 29"/>
          <p:cNvSpPr txBox="1"/>
          <p:nvPr/>
        </p:nvSpPr>
        <p:spPr>
          <a:xfrm>
            <a:off x="972021" y="4891393"/>
            <a:ext cx="877163" cy="276999"/>
          </a:xfrm>
          <a:prstGeom prst="rect">
            <a:avLst/>
          </a:prstGeom>
          <a:noFill/>
        </p:spPr>
        <p:txBody>
          <a:bodyPr wrap="none" rtlCol="0">
            <a:spAutoFit/>
          </a:bodyPr>
          <a:lstStyle/>
          <a:p>
            <a:r>
              <a:rPr kumimoji="1" lang="en-US" altLang="ja-JP" sz="1200" dirty="0">
                <a:solidFill>
                  <a:schemeClr val="bg1"/>
                </a:solidFill>
                <a:latin typeface="Meiryo" charset="-128"/>
                <a:ea typeface="Meiryo" charset="-128"/>
                <a:cs typeface="Meiryo" charset="-128"/>
              </a:rPr>
              <a:t>1994</a:t>
            </a:r>
            <a:r>
              <a:rPr kumimoji="1" lang="ja-JP" altLang="en-US" sz="1200">
                <a:solidFill>
                  <a:schemeClr val="bg1"/>
                </a:solidFill>
                <a:latin typeface="Meiryo" charset="-128"/>
                <a:ea typeface="Meiryo" charset="-128"/>
                <a:cs typeface="Meiryo" charset="-128"/>
              </a:rPr>
              <a:t>年</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31" name="テキスト ボックス 30"/>
          <p:cNvSpPr txBox="1"/>
          <p:nvPr/>
        </p:nvSpPr>
        <p:spPr>
          <a:xfrm>
            <a:off x="972019" y="4144646"/>
            <a:ext cx="877163" cy="276999"/>
          </a:xfrm>
          <a:prstGeom prst="rect">
            <a:avLst/>
          </a:prstGeom>
          <a:noFill/>
        </p:spPr>
        <p:txBody>
          <a:bodyPr wrap="none" rtlCol="0">
            <a:spAutoFit/>
          </a:bodyPr>
          <a:lstStyle/>
          <a:p>
            <a:r>
              <a:rPr lang="en-US" altLang="ja-JP" sz="1200" dirty="0">
                <a:solidFill>
                  <a:schemeClr val="bg1"/>
                </a:solidFill>
                <a:latin typeface="Meiryo" charset="-128"/>
                <a:ea typeface="Meiryo" charset="-128"/>
                <a:cs typeface="Meiryo" charset="-128"/>
              </a:rPr>
              <a:t>2001</a:t>
            </a:r>
            <a:r>
              <a:rPr kumimoji="1" lang="ja-JP" altLang="en-US" sz="1200">
                <a:solidFill>
                  <a:schemeClr val="bg1"/>
                </a:solidFill>
                <a:latin typeface="Meiryo" charset="-128"/>
                <a:ea typeface="Meiryo" charset="-128"/>
                <a:cs typeface="Meiryo" charset="-128"/>
              </a:rPr>
              <a:t>年</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32" name="テキスト ボックス 31"/>
          <p:cNvSpPr txBox="1"/>
          <p:nvPr/>
        </p:nvSpPr>
        <p:spPr>
          <a:xfrm>
            <a:off x="972019" y="3429028"/>
            <a:ext cx="877163" cy="276999"/>
          </a:xfrm>
          <a:prstGeom prst="rect">
            <a:avLst/>
          </a:prstGeom>
          <a:noFill/>
        </p:spPr>
        <p:txBody>
          <a:bodyPr wrap="none" rtlCol="0">
            <a:spAutoFit/>
          </a:bodyPr>
          <a:lstStyle/>
          <a:p>
            <a:r>
              <a:rPr lang="en-US" altLang="ja-JP" sz="1200" dirty="0">
                <a:solidFill>
                  <a:schemeClr val="bg1"/>
                </a:solidFill>
                <a:latin typeface="Meiryo" charset="-128"/>
                <a:ea typeface="Meiryo" charset="-128"/>
                <a:cs typeface="Meiryo" charset="-128"/>
              </a:rPr>
              <a:t>2010</a:t>
            </a:r>
            <a:r>
              <a:rPr kumimoji="1" lang="ja-JP" altLang="en-US" sz="1200">
                <a:solidFill>
                  <a:schemeClr val="bg1"/>
                </a:solidFill>
                <a:latin typeface="Meiryo" charset="-128"/>
                <a:ea typeface="Meiryo" charset="-128"/>
                <a:cs typeface="Meiryo" charset="-128"/>
              </a:rPr>
              <a:t>年</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33" name="テキスト ボックス 32"/>
          <p:cNvSpPr txBox="1"/>
          <p:nvPr/>
        </p:nvSpPr>
        <p:spPr>
          <a:xfrm>
            <a:off x="972018" y="1399821"/>
            <a:ext cx="1031051" cy="276999"/>
          </a:xfrm>
          <a:prstGeom prst="rect">
            <a:avLst/>
          </a:prstGeom>
          <a:noFill/>
        </p:spPr>
        <p:txBody>
          <a:bodyPr wrap="none" rtlCol="0">
            <a:spAutoFit/>
          </a:bodyPr>
          <a:lstStyle/>
          <a:p>
            <a:r>
              <a:rPr lang="en-US" altLang="ja-JP" sz="1200" dirty="0">
                <a:solidFill>
                  <a:schemeClr val="bg1"/>
                </a:solidFill>
                <a:latin typeface="Meiryo" charset="-128"/>
                <a:ea typeface="Meiryo" charset="-128"/>
                <a:cs typeface="Meiryo" charset="-128"/>
              </a:rPr>
              <a:t>2020</a:t>
            </a:r>
            <a:r>
              <a:rPr kumimoji="1" lang="ja-JP" altLang="en-US" sz="1200" dirty="0">
                <a:solidFill>
                  <a:schemeClr val="bg1"/>
                </a:solidFill>
                <a:latin typeface="Meiryo" charset="-128"/>
                <a:ea typeface="Meiryo" charset="-128"/>
                <a:cs typeface="Meiryo" charset="-128"/>
              </a:rPr>
              <a:t>年代</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3823086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三角形 3">
            <a:extLst>
              <a:ext uri="{FF2B5EF4-FFF2-40B4-BE49-F238E27FC236}">
                <a16:creationId xmlns:a16="http://schemas.microsoft.com/office/drawing/2014/main" id="{C00E2458-797D-0B42-B016-5D7F22F8C466}"/>
              </a:ext>
            </a:extLst>
          </p:cNvPr>
          <p:cNvSpPr/>
          <p:nvPr/>
        </p:nvSpPr>
        <p:spPr>
          <a:xfrm>
            <a:off x="1741384" y="1279359"/>
            <a:ext cx="5660998" cy="4837181"/>
          </a:xfrm>
          <a:prstGeom prst="triangle">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三角形 37">
            <a:extLst>
              <a:ext uri="{FF2B5EF4-FFF2-40B4-BE49-F238E27FC236}">
                <a16:creationId xmlns:a16="http://schemas.microsoft.com/office/drawing/2014/main" id="{D8F32819-5CBA-C742-A971-564E38E1E270}"/>
              </a:ext>
            </a:extLst>
          </p:cNvPr>
          <p:cNvSpPr/>
          <p:nvPr/>
        </p:nvSpPr>
        <p:spPr>
          <a:xfrm>
            <a:off x="3635483" y="3481955"/>
            <a:ext cx="1849362" cy="1579804"/>
          </a:xfrm>
          <a:prstGeom prst="triangle">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 name="直線矢印コネクタ 12">
            <a:extLst>
              <a:ext uri="{FF2B5EF4-FFF2-40B4-BE49-F238E27FC236}">
                <a16:creationId xmlns:a16="http://schemas.microsoft.com/office/drawing/2014/main" id="{03E799A9-0206-EB44-9E40-063E2BA48542}"/>
              </a:ext>
            </a:extLst>
          </p:cNvPr>
          <p:cNvCxnSpPr>
            <a:cxnSpLocks/>
          </p:cNvCxnSpPr>
          <p:nvPr/>
        </p:nvCxnSpPr>
        <p:spPr>
          <a:xfrm flipH="1" flipV="1">
            <a:off x="4571883" y="863865"/>
            <a:ext cx="117" cy="3632053"/>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 name="タイトル 1">
            <a:extLst>
              <a:ext uri="{FF2B5EF4-FFF2-40B4-BE49-F238E27FC236}">
                <a16:creationId xmlns:a16="http://schemas.microsoft.com/office/drawing/2014/main" id="{55F58833-0716-724E-9944-393AC1B0827C}"/>
              </a:ext>
            </a:extLst>
          </p:cNvPr>
          <p:cNvSpPr>
            <a:spLocks noGrp="1"/>
          </p:cNvSpPr>
          <p:nvPr>
            <p:ph type="title"/>
          </p:nvPr>
        </p:nvSpPr>
        <p:spPr/>
        <p:txBody>
          <a:bodyPr/>
          <a:lstStyle/>
          <a:p>
            <a:r>
              <a:rPr lang="en-US" altLang="ja-JP" dirty="0"/>
              <a:t>5</a:t>
            </a:r>
            <a:r>
              <a:rPr kumimoji="1" lang="en-US" altLang="ja-JP" dirty="0"/>
              <a:t>G</a:t>
            </a:r>
            <a:r>
              <a:rPr kumimoji="1" lang="ja-JP" altLang="en-US"/>
              <a:t>の</a:t>
            </a:r>
            <a:r>
              <a:rPr kumimoji="1" lang="en-US" altLang="ja-JP" dirty="0"/>
              <a:t>3</a:t>
            </a:r>
            <a:r>
              <a:rPr kumimoji="1" lang="ja-JP" altLang="en-US"/>
              <a:t>つの特徴</a:t>
            </a:r>
            <a:endParaRPr kumimoji="1" lang="ja-JP" altLang="en-US" dirty="0"/>
          </a:p>
        </p:txBody>
      </p:sp>
      <p:sp>
        <p:nvSpPr>
          <p:cNvPr id="8" name="テキスト ボックス 7">
            <a:extLst>
              <a:ext uri="{FF2B5EF4-FFF2-40B4-BE49-F238E27FC236}">
                <a16:creationId xmlns:a16="http://schemas.microsoft.com/office/drawing/2014/main" id="{2D471D8E-BC6E-AA4D-A325-CEC64C7ACB0D}"/>
              </a:ext>
            </a:extLst>
          </p:cNvPr>
          <p:cNvSpPr txBox="1"/>
          <p:nvPr/>
        </p:nvSpPr>
        <p:spPr>
          <a:xfrm>
            <a:off x="306580" y="6116540"/>
            <a:ext cx="723275" cy="307777"/>
          </a:xfrm>
          <a:prstGeom prst="rect">
            <a:avLst/>
          </a:prstGeom>
          <a:noFill/>
        </p:spPr>
        <p:txBody>
          <a:bodyPr wrap="none" rtlCol="0">
            <a:spAutoFit/>
          </a:bodyPr>
          <a:lstStyle/>
          <a:p>
            <a:r>
              <a:rPr kumimoji="1" lang="ja-JP" altLang="en-US" sz="1400">
                <a:solidFill>
                  <a:schemeClr val="accent6">
                    <a:lumMod val="75000"/>
                  </a:schemeClr>
                </a:solidFill>
                <a:latin typeface="Meiryo" panose="020B0604030504040204" pitchFamily="34" charset="-128"/>
                <a:ea typeface="Meiryo" panose="020B0604030504040204" pitchFamily="34" charset="-128"/>
              </a:rPr>
              <a:t>先送り</a:t>
            </a:r>
          </a:p>
        </p:txBody>
      </p:sp>
      <p:sp>
        <p:nvSpPr>
          <p:cNvPr id="9" name="角丸四角形 8">
            <a:extLst>
              <a:ext uri="{FF2B5EF4-FFF2-40B4-BE49-F238E27FC236}">
                <a16:creationId xmlns:a16="http://schemas.microsoft.com/office/drawing/2014/main" id="{1074DA95-D073-4845-8459-80800499A5A9}"/>
              </a:ext>
            </a:extLst>
          </p:cNvPr>
          <p:cNvSpPr/>
          <p:nvPr/>
        </p:nvSpPr>
        <p:spPr>
          <a:xfrm>
            <a:off x="3061357" y="1035600"/>
            <a:ext cx="1305465" cy="345057"/>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高速・大容量</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角丸四角形 9">
            <a:extLst>
              <a:ext uri="{FF2B5EF4-FFF2-40B4-BE49-F238E27FC236}">
                <a16:creationId xmlns:a16="http://schemas.microsoft.com/office/drawing/2014/main" id="{7FF17085-F6FF-1C4E-B9E3-7BA249E2F43D}"/>
              </a:ext>
            </a:extLst>
          </p:cNvPr>
          <p:cNvSpPr/>
          <p:nvPr/>
        </p:nvSpPr>
        <p:spPr>
          <a:xfrm>
            <a:off x="431612" y="5670766"/>
            <a:ext cx="1305465" cy="345057"/>
          </a:xfrm>
          <a:prstGeom prst="roundRect">
            <a:avLst>
              <a:gd name="adj" fmla="val 50000"/>
            </a:avLst>
          </a:prstGeom>
          <a:solidFill>
            <a:schemeClr val="accent6"/>
          </a:solidFill>
          <a:ln>
            <a:solidFill>
              <a:schemeClr val="accent6">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panose="020B0604030504040204" pitchFamily="34" charset="-128"/>
                <a:ea typeface="Meiryo" panose="020B0604030504040204" pitchFamily="34" charset="-128"/>
                <a:cs typeface="ＭＳ Ｐゴシック"/>
              </a:rPr>
              <a:t>大量端末接続</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角丸四角形 10">
            <a:extLst>
              <a:ext uri="{FF2B5EF4-FFF2-40B4-BE49-F238E27FC236}">
                <a16:creationId xmlns:a16="http://schemas.microsoft.com/office/drawing/2014/main" id="{AF95AB87-1775-2348-A36E-08BC2DCEA6A3}"/>
              </a:ext>
            </a:extLst>
          </p:cNvPr>
          <p:cNvSpPr/>
          <p:nvPr/>
        </p:nvSpPr>
        <p:spPr>
          <a:xfrm>
            <a:off x="7406689" y="5664688"/>
            <a:ext cx="1446927" cy="345057"/>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panose="020B0604030504040204" pitchFamily="34" charset="-128"/>
                <a:ea typeface="Meiryo" panose="020B0604030504040204" pitchFamily="34" charset="-128"/>
                <a:cs typeface="ＭＳ Ｐゴシック"/>
              </a:rPr>
              <a:t>超低</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遅延</a:t>
            </a:r>
            <a:r>
              <a:rPr lang="ja-JP" altLang="en-US" sz="1000">
                <a:solidFill>
                  <a:srgbClr val="FFFFFF"/>
                </a:solidFill>
                <a:latin typeface="Meiryo" panose="020B0604030504040204" pitchFamily="34" charset="-128"/>
                <a:ea typeface="Meiryo" panose="020B0604030504040204" pitchFamily="34" charset="-128"/>
                <a:cs typeface="ＭＳ Ｐゴシック"/>
              </a:rPr>
              <a:t>・</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高信頼性</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 name="直線矢印コネクタ 13">
            <a:extLst>
              <a:ext uri="{FF2B5EF4-FFF2-40B4-BE49-F238E27FC236}">
                <a16:creationId xmlns:a16="http://schemas.microsoft.com/office/drawing/2014/main" id="{D8BA2BD0-E092-7F4D-974B-2B542E010152}"/>
              </a:ext>
            </a:extLst>
          </p:cNvPr>
          <p:cNvCxnSpPr>
            <a:cxnSpLocks/>
          </p:cNvCxnSpPr>
          <p:nvPr/>
        </p:nvCxnSpPr>
        <p:spPr>
          <a:xfrm flipH="1">
            <a:off x="1399535" y="4477089"/>
            <a:ext cx="3189297" cy="1853409"/>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7" name="左矢印 16">
            <a:extLst>
              <a:ext uri="{FF2B5EF4-FFF2-40B4-BE49-F238E27FC236}">
                <a16:creationId xmlns:a16="http://schemas.microsoft.com/office/drawing/2014/main" id="{FEB0EF94-8CB7-7A41-913E-BDA8B8907F4D}"/>
              </a:ext>
            </a:extLst>
          </p:cNvPr>
          <p:cNvSpPr/>
          <p:nvPr/>
        </p:nvSpPr>
        <p:spPr>
          <a:xfrm>
            <a:off x="1377244" y="6117743"/>
            <a:ext cx="2212289"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100</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万台</a:t>
            </a: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/k</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ＭＳ Ｐゴシック"/>
            </a:endParaRPr>
          </a:p>
        </p:txBody>
      </p:sp>
      <p:sp>
        <p:nvSpPr>
          <p:cNvPr id="18" name="左矢印 17">
            <a:extLst>
              <a:ext uri="{FF2B5EF4-FFF2-40B4-BE49-F238E27FC236}">
                <a16:creationId xmlns:a16="http://schemas.microsoft.com/office/drawing/2014/main" id="{830C5E0A-F1EB-2E41-A806-8AFDC5107A96}"/>
              </a:ext>
            </a:extLst>
          </p:cNvPr>
          <p:cNvSpPr/>
          <p:nvPr/>
        </p:nvSpPr>
        <p:spPr>
          <a:xfrm>
            <a:off x="6093374" y="6115010"/>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1</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ミリ秒</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ＭＳ Ｐゴシック"/>
            </a:endParaRPr>
          </a:p>
        </p:txBody>
      </p:sp>
      <p:sp>
        <p:nvSpPr>
          <p:cNvPr id="19" name="左矢印 18">
            <a:extLst>
              <a:ext uri="{FF2B5EF4-FFF2-40B4-BE49-F238E27FC236}">
                <a16:creationId xmlns:a16="http://schemas.microsoft.com/office/drawing/2014/main" id="{558CCFFC-D1B5-3E48-8030-309C268603DB}"/>
              </a:ext>
            </a:extLst>
          </p:cNvPr>
          <p:cNvSpPr/>
          <p:nvPr/>
        </p:nvSpPr>
        <p:spPr>
          <a:xfrm>
            <a:off x="4386694" y="1013122"/>
            <a:ext cx="2219118"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20G</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ビット</a:t>
            </a:r>
            <a:r>
              <a:rPr kumimoji="1" lang="en-US" altLang="ja-JP" dirty="0">
                <a:solidFill>
                  <a:schemeClr val="accent6">
                    <a:lumMod val="75000"/>
                  </a:schemeClr>
                </a:solidFill>
                <a:latin typeface="Meiryo" panose="020B0604030504040204" pitchFamily="34" charset="-128"/>
                <a:ea typeface="Meiryo" panose="020B0604030504040204" pitchFamily="34" charset="-128"/>
                <a:cs typeface="ＭＳ Ｐゴシック"/>
              </a:rPr>
              <a:t>/</a:t>
            </a:r>
            <a:r>
              <a:rPr kumimoji="1" lang="ja-JP" altLang="en-US">
                <a:solidFill>
                  <a:schemeClr val="accent6">
                    <a:lumMod val="75000"/>
                  </a:schemeClr>
                </a:solidFill>
                <a:latin typeface="Meiryo" panose="020B0604030504040204" pitchFamily="34" charset="-128"/>
                <a:ea typeface="Meiryo" panose="020B0604030504040204" pitchFamily="34" charset="-128"/>
                <a:cs typeface="ＭＳ Ｐゴシック"/>
              </a:rPr>
              <a:t>秒</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ＭＳ Ｐゴシック"/>
            </a:endParaRPr>
          </a:p>
        </p:txBody>
      </p:sp>
      <p:sp>
        <p:nvSpPr>
          <p:cNvPr id="20" name="左矢印 19">
            <a:extLst>
              <a:ext uri="{FF2B5EF4-FFF2-40B4-BE49-F238E27FC236}">
                <a16:creationId xmlns:a16="http://schemas.microsoft.com/office/drawing/2014/main" id="{49C51089-22BE-4D42-BB23-B006E2AB7D40}"/>
              </a:ext>
            </a:extLst>
          </p:cNvPr>
          <p:cNvSpPr/>
          <p:nvPr/>
        </p:nvSpPr>
        <p:spPr>
          <a:xfrm>
            <a:off x="3130938" y="3274627"/>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1</a:t>
            </a: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G</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ビット</a:t>
            </a: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秒</a:t>
            </a:r>
            <a:endParaRPr kumimoji="1" lang="ja-JP" altLang="en-US" sz="14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
        <p:nvSpPr>
          <p:cNvPr id="21" name="左矢印 20">
            <a:extLst>
              <a:ext uri="{FF2B5EF4-FFF2-40B4-BE49-F238E27FC236}">
                <a16:creationId xmlns:a16="http://schemas.microsoft.com/office/drawing/2014/main" id="{C42B7990-8B2E-5945-AB75-69225DEAFC22}"/>
              </a:ext>
            </a:extLst>
          </p:cNvPr>
          <p:cNvSpPr/>
          <p:nvPr/>
        </p:nvSpPr>
        <p:spPr>
          <a:xfrm>
            <a:off x="2296947" y="4737548"/>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10</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万台</a:t>
            </a: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/k</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a:t>
            </a:r>
            <a:endParaRPr kumimoji="1" lang="ja-JP" altLang="en-US" sz="14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
        <p:nvSpPr>
          <p:cNvPr id="22" name="左矢印 21">
            <a:extLst>
              <a:ext uri="{FF2B5EF4-FFF2-40B4-BE49-F238E27FC236}">
                <a16:creationId xmlns:a16="http://schemas.microsoft.com/office/drawing/2014/main" id="{CB7357B8-3882-F144-B84C-F4A1B612AD4B}"/>
              </a:ext>
            </a:extLst>
          </p:cNvPr>
          <p:cNvSpPr/>
          <p:nvPr/>
        </p:nvSpPr>
        <p:spPr>
          <a:xfrm>
            <a:off x="5127418" y="4741833"/>
            <a:ext cx="1519631" cy="488830"/>
          </a:xfrm>
          <a:prstGeom prst="leftArrow">
            <a:avLst/>
          </a:prstGeom>
          <a:no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chemeClr val="accent3">
                    <a:lumMod val="50000"/>
                  </a:schemeClr>
                </a:solidFill>
                <a:latin typeface="Meiryo" panose="020B0604030504040204" pitchFamily="34" charset="-128"/>
                <a:ea typeface="Meiryo" panose="020B0604030504040204" pitchFamily="34" charset="-128"/>
                <a:cs typeface="ＭＳ Ｐゴシック"/>
              </a:rPr>
              <a:t>10</a:t>
            </a:r>
            <a:r>
              <a:rPr kumimoji="1" lang="ja-JP" altLang="en-US" sz="1400">
                <a:solidFill>
                  <a:schemeClr val="accent3">
                    <a:lumMod val="50000"/>
                  </a:schemeClr>
                </a:solidFill>
                <a:latin typeface="Meiryo" panose="020B0604030504040204" pitchFamily="34" charset="-128"/>
                <a:ea typeface="Meiryo" panose="020B0604030504040204" pitchFamily="34" charset="-128"/>
                <a:cs typeface="ＭＳ Ｐゴシック"/>
              </a:rPr>
              <a:t>ミリ秒</a:t>
            </a:r>
            <a:endParaRPr kumimoji="1" lang="ja-JP" altLang="en-US" sz="14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
        <p:nvSpPr>
          <p:cNvPr id="28" name="円/楕円 27">
            <a:extLst>
              <a:ext uri="{FF2B5EF4-FFF2-40B4-BE49-F238E27FC236}">
                <a16:creationId xmlns:a16="http://schemas.microsoft.com/office/drawing/2014/main" id="{A7DA27CB-44FF-B246-9E28-E3A5F76157DE}"/>
              </a:ext>
            </a:extLst>
          </p:cNvPr>
          <p:cNvSpPr/>
          <p:nvPr/>
        </p:nvSpPr>
        <p:spPr>
          <a:xfrm>
            <a:off x="4469759" y="1105884"/>
            <a:ext cx="180810" cy="16510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a:extLst>
              <a:ext uri="{FF2B5EF4-FFF2-40B4-BE49-F238E27FC236}">
                <a16:creationId xmlns:a16="http://schemas.microsoft.com/office/drawing/2014/main" id="{75482BC4-1751-E247-87C2-2A005444A49B}"/>
              </a:ext>
            </a:extLst>
          </p:cNvPr>
          <p:cNvSpPr/>
          <p:nvPr/>
        </p:nvSpPr>
        <p:spPr>
          <a:xfrm>
            <a:off x="1600912" y="6067484"/>
            <a:ext cx="180810" cy="16510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上矢印 30">
            <a:extLst>
              <a:ext uri="{FF2B5EF4-FFF2-40B4-BE49-F238E27FC236}">
                <a16:creationId xmlns:a16="http://schemas.microsoft.com/office/drawing/2014/main" id="{74843B85-1B38-B641-8058-F054BAB6F59F}"/>
              </a:ext>
            </a:extLst>
          </p:cNvPr>
          <p:cNvSpPr/>
          <p:nvPr/>
        </p:nvSpPr>
        <p:spPr>
          <a:xfrm>
            <a:off x="4218728" y="1638276"/>
            <a:ext cx="682871" cy="1567604"/>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上矢印 31">
            <a:extLst>
              <a:ext uri="{FF2B5EF4-FFF2-40B4-BE49-F238E27FC236}">
                <a16:creationId xmlns:a16="http://schemas.microsoft.com/office/drawing/2014/main" id="{18F8E9F0-048A-E442-9EB9-FF52F4EA400E}"/>
              </a:ext>
            </a:extLst>
          </p:cNvPr>
          <p:cNvSpPr/>
          <p:nvPr/>
        </p:nvSpPr>
        <p:spPr>
          <a:xfrm rot="14462936">
            <a:off x="2212276" y="5282228"/>
            <a:ext cx="561978" cy="834032"/>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25E3FD10-409D-344B-AC5D-870419571A70}"/>
              </a:ext>
            </a:extLst>
          </p:cNvPr>
          <p:cNvSpPr txBox="1"/>
          <p:nvPr/>
        </p:nvSpPr>
        <p:spPr>
          <a:xfrm>
            <a:off x="4356691" y="2161303"/>
            <a:ext cx="428323" cy="523220"/>
          </a:xfrm>
          <a:prstGeom prst="rect">
            <a:avLst/>
          </a:prstGeom>
          <a:noFill/>
        </p:spPr>
        <p:txBody>
          <a:bodyPr wrap="none" rtlCol="0">
            <a:spAutoFit/>
          </a:bodyPr>
          <a:lstStyle/>
          <a:p>
            <a:pPr algn="ctr"/>
            <a:r>
              <a:rPr kumimoji="1" lang="en-US" altLang="ja-JP" sz="1400" b="1" dirty="0">
                <a:solidFill>
                  <a:schemeClr val="bg1"/>
                </a:solidFill>
                <a:latin typeface="Meiryo" panose="020B0604030504040204" pitchFamily="34" charset="-128"/>
                <a:ea typeface="Meiryo" panose="020B0604030504040204" pitchFamily="34" charset="-128"/>
              </a:rPr>
              <a:t>20</a:t>
            </a:r>
          </a:p>
          <a:p>
            <a:pPr algn="ctr"/>
            <a:r>
              <a:rPr lang="ja-JP" altLang="en-US" sz="1400" b="1">
                <a:solidFill>
                  <a:schemeClr val="bg1"/>
                </a:solidFill>
                <a:latin typeface="Meiryo" panose="020B0604030504040204" pitchFamily="34" charset="-128"/>
                <a:ea typeface="Meiryo" panose="020B0604030504040204" pitchFamily="34" charset="-128"/>
              </a:rPr>
              <a:t>倍</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5" name="四角形吹き出し 4">
            <a:extLst>
              <a:ext uri="{FF2B5EF4-FFF2-40B4-BE49-F238E27FC236}">
                <a16:creationId xmlns:a16="http://schemas.microsoft.com/office/drawing/2014/main" id="{FA0DD0F2-671D-E745-B629-46BB4354D03C}"/>
              </a:ext>
            </a:extLst>
          </p:cNvPr>
          <p:cNvSpPr/>
          <p:nvPr/>
        </p:nvSpPr>
        <p:spPr>
          <a:xfrm>
            <a:off x="435661" y="5137047"/>
            <a:ext cx="1301416" cy="355652"/>
          </a:xfrm>
          <a:prstGeom prst="wedgeRectCallout">
            <a:avLst>
              <a:gd name="adj1" fmla="val -419"/>
              <a:gd name="adj2" fmla="val 8855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当面は</a:t>
            </a: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LPWA</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テキスト ボックス 5">
            <a:extLst>
              <a:ext uri="{FF2B5EF4-FFF2-40B4-BE49-F238E27FC236}">
                <a16:creationId xmlns:a16="http://schemas.microsoft.com/office/drawing/2014/main" id="{ACED8470-E4A1-D04F-8470-9CA5D3CE7D24}"/>
              </a:ext>
            </a:extLst>
          </p:cNvPr>
          <p:cNvSpPr txBox="1"/>
          <p:nvPr/>
        </p:nvSpPr>
        <p:spPr>
          <a:xfrm>
            <a:off x="4105822" y="5294088"/>
            <a:ext cx="930063" cy="707886"/>
          </a:xfrm>
          <a:prstGeom prst="rect">
            <a:avLst/>
          </a:prstGeom>
          <a:noFill/>
        </p:spPr>
        <p:txBody>
          <a:bodyPr wrap="none" rtlCol="0">
            <a:spAutoFit/>
          </a:bodyPr>
          <a:lstStyle/>
          <a:p>
            <a:r>
              <a:rPr kumimoji="1" lang="en-US" altLang="ja-JP" sz="4000" b="1" dirty="0">
                <a:solidFill>
                  <a:schemeClr val="accent6">
                    <a:lumMod val="75000"/>
                  </a:schemeClr>
                </a:solidFill>
                <a:latin typeface="Meiryo" panose="020B0604030504040204" pitchFamily="34" charset="-128"/>
                <a:ea typeface="Meiryo" panose="020B0604030504040204" pitchFamily="34" charset="-128"/>
              </a:rPr>
              <a:t>5G</a:t>
            </a:r>
            <a:endParaRPr kumimoji="1" lang="ja-JP" altLang="en-US" sz="4000" b="1">
              <a:solidFill>
                <a:schemeClr val="accent6">
                  <a:lumMod val="75000"/>
                </a:schemeClr>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E5AEFC56-963B-3741-8D67-2CCFEC8BF5FE}"/>
              </a:ext>
            </a:extLst>
          </p:cNvPr>
          <p:cNvSpPr txBox="1"/>
          <p:nvPr/>
        </p:nvSpPr>
        <p:spPr>
          <a:xfrm>
            <a:off x="4294321" y="4678424"/>
            <a:ext cx="556563" cy="400110"/>
          </a:xfrm>
          <a:prstGeom prst="rect">
            <a:avLst/>
          </a:prstGeom>
          <a:noFill/>
        </p:spPr>
        <p:txBody>
          <a:bodyPr wrap="none" rtlCol="0">
            <a:spAutoFit/>
          </a:bodyPr>
          <a:lstStyle/>
          <a:p>
            <a:r>
              <a:rPr kumimoji="1" lang="en-US" altLang="ja-JP" sz="2000" b="1" dirty="0">
                <a:solidFill>
                  <a:schemeClr val="accent3">
                    <a:lumMod val="50000"/>
                  </a:schemeClr>
                </a:solidFill>
                <a:latin typeface="Meiryo" panose="020B0604030504040204" pitchFamily="34" charset="-128"/>
                <a:ea typeface="Meiryo" panose="020B0604030504040204" pitchFamily="34" charset="-128"/>
              </a:rPr>
              <a:t>4G</a:t>
            </a:r>
            <a:endParaRPr kumimoji="1" lang="ja-JP" altLang="en-US" sz="2000" b="1">
              <a:solidFill>
                <a:schemeClr val="accent3">
                  <a:lumMod val="50000"/>
                </a:schemeClr>
              </a:solidFill>
              <a:latin typeface="Meiryo" panose="020B0604030504040204" pitchFamily="34" charset="-128"/>
              <a:ea typeface="Meiryo" panose="020B0604030504040204" pitchFamily="34" charset="-128"/>
            </a:endParaRPr>
          </a:p>
        </p:txBody>
      </p:sp>
      <p:cxnSp>
        <p:nvCxnSpPr>
          <p:cNvPr id="39" name="直線矢印コネクタ 38">
            <a:extLst>
              <a:ext uri="{FF2B5EF4-FFF2-40B4-BE49-F238E27FC236}">
                <a16:creationId xmlns:a16="http://schemas.microsoft.com/office/drawing/2014/main" id="{7304E1E9-93DF-0B42-8C7F-2BE5D36B46D0}"/>
              </a:ext>
            </a:extLst>
          </p:cNvPr>
          <p:cNvCxnSpPr>
            <a:cxnSpLocks/>
          </p:cNvCxnSpPr>
          <p:nvPr/>
        </p:nvCxnSpPr>
        <p:spPr>
          <a:xfrm>
            <a:off x="4570855" y="4483229"/>
            <a:ext cx="3173376" cy="1831306"/>
          </a:xfrm>
          <a:prstGeom prst="straightConnector1">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円/楕円 29">
            <a:extLst>
              <a:ext uri="{FF2B5EF4-FFF2-40B4-BE49-F238E27FC236}">
                <a16:creationId xmlns:a16="http://schemas.microsoft.com/office/drawing/2014/main" id="{1AB62300-9F44-8441-9E0F-74031E2CC75F}"/>
              </a:ext>
            </a:extLst>
          </p:cNvPr>
          <p:cNvSpPr/>
          <p:nvPr/>
        </p:nvSpPr>
        <p:spPr>
          <a:xfrm>
            <a:off x="7377965" y="6074856"/>
            <a:ext cx="180810" cy="165107"/>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矢印 32">
            <a:extLst>
              <a:ext uri="{FF2B5EF4-FFF2-40B4-BE49-F238E27FC236}">
                <a16:creationId xmlns:a16="http://schemas.microsoft.com/office/drawing/2014/main" id="{6D337A67-8589-4646-A8C9-CFEABAB6AF15}"/>
              </a:ext>
            </a:extLst>
          </p:cNvPr>
          <p:cNvSpPr/>
          <p:nvPr/>
        </p:nvSpPr>
        <p:spPr>
          <a:xfrm rot="7155530">
            <a:off x="6411012" y="5324830"/>
            <a:ext cx="569134" cy="755626"/>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a:extLst>
              <a:ext uri="{FF2B5EF4-FFF2-40B4-BE49-F238E27FC236}">
                <a16:creationId xmlns:a16="http://schemas.microsoft.com/office/drawing/2014/main" id="{4CB0B96B-F06A-524C-81CC-9FA69DD39517}"/>
              </a:ext>
            </a:extLst>
          </p:cNvPr>
          <p:cNvSpPr txBox="1"/>
          <p:nvPr/>
        </p:nvSpPr>
        <p:spPr>
          <a:xfrm rot="1891727">
            <a:off x="6343118" y="5554508"/>
            <a:ext cx="607860" cy="307777"/>
          </a:xfrm>
          <a:prstGeom prst="rect">
            <a:avLst/>
          </a:prstGeom>
          <a:noFill/>
        </p:spPr>
        <p:txBody>
          <a:bodyPr wrap="none" rtlCol="0">
            <a:spAutoFit/>
          </a:bodyPr>
          <a:lstStyle/>
          <a:p>
            <a:pPr algn="ctr"/>
            <a:r>
              <a:rPr kumimoji="1" lang="en-US" altLang="ja-JP" sz="1400" b="1" dirty="0">
                <a:solidFill>
                  <a:schemeClr val="bg1"/>
                </a:solidFill>
                <a:latin typeface="Meiryo" panose="020B0604030504040204" pitchFamily="34" charset="-128"/>
                <a:ea typeface="Meiryo" panose="020B0604030504040204" pitchFamily="34" charset="-128"/>
              </a:rPr>
              <a:t>10</a:t>
            </a:r>
            <a:r>
              <a:rPr lang="ja-JP" altLang="en-US" sz="1400" b="1">
                <a:solidFill>
                  <a:schemeClr val="bg1"/>
                </a:solidFill>
                <a:latin typeface="Meiryo" panose="020B0604030504040204" pitchFamily="34" charset="-128"/>
                <a:ea typeface="Meiryo" panose="020B0604030504040204" pitchFamily="34" charset="-128"/>
              </a:rPr>
              <a:t>倍</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73F88514-7BA3-D94E-AA95-EFBB933A8E72}"/>
              </a:ext>
            </a:extLst>
          </p:cNvPr>
          <p:cNvSpPr txBox="1"/>
          <p:nvPr/>
        </p:nvSpPr>
        <p:spPr>
          <a:xfrm rot="19663658">
            <a:off x="2237326" y="5554509"/>
            <a:ext cx="607860" cy="307777"/>
          </a:xfrm>
          <a:prstGeom prst="rect">
            <a:avLst/>
          </a:prstGeom>
          <a:noFill/>
        </p:spPr>
        <p:txBody>
          <a:bodyPr wrap="none" rtlCol="0">
            <a:spAutoFit/>
          </a:bodyPr>
          <a:lstStyle/>
          <a:p>
            <a:pPr algn="ctr"/>
            <a:r>
              <a:rPr kumimoji="1" lang="en-US" altLang="ja-JP" sz="1400" b="1" dirty="0">
                <a:solidFill>
                  <a:schemeClr val="bg1"/>
                </a:solidFill>
                <a:latin typeface="Meiryo" panose="020B0604030504040204" pitchFamily="34" charset="-128"/>
                <a:ea typeface="Meiryo" panose="020B0604030504040204" pitchFamily="34" charset="-128"/>
              </a:rPr>
              <a:t>10</a:t>
            </a:r>
            <a:r>
              <a:rPr lang="ja-JP" altLang="en-US" sz="1400" b="1">
                <a:solidFill>
                  <a:schemeClr val="bg1"/>
                </a:solidFill>
                <a:latin typeface="Meiryo" panose="020B0604030504040204" pitchFamily="34" charset="-128"/>
                <a:ea typeface="Meiryo" panose="020B0604030504040204" pitchFamily="34" charset="-128"/>
              </a:rPr>
              <a:t>倍</a:t>
            </a:r>
            <a:endParaRPr kumimoji="1" lang="ja-JP" altLang="en-US" sz="1400" b="1">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700711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4"/>
            <a:ext cx="8026822" cy="580648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en-US" altLang="ja-JP" dirty="0" err="1">
                <a:solidFill>
                  <a:schemeClr val="tx1">
                    <a:lumMod val="50000"/>
                    <a:lumOff val="50000"/>
                  </a:schemeClr>
                </a:solidFill>
              </a:rPr>
              <a:t>IoT</a:t>
            </a:r>
            <a:r>
              <a:rPr lang="ja-JP" altLang="en-US" dirty="0">
                <a:solidFill>
                  <a:schemeClr val="tx1">
                    <a:lumMod val="50000"/>
                    <a:lumOff val="50000"/>
                  </a:schemeClr>
                </a:solidFill>
              </a:rPr>
              <a:t>の２つの意味</a:t>
            </a:r>
            <a:endParaRPr kumimoji="1" lang="ja-JP" altLang="en-US" dirty="0"/>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p>
          <a:p>
            <a:pPr algn="ctr"/>
            <a:r>
              <a:rPr lang="ja-JP" altLang="en-US" sz="1200" b="1" dirty="0">
                <a:solidFill>
                  <a:schemeClr val="bg1"/>
                </a:solidFill>
                <a:latin typeface="Meiryo" charset="-128"/>
                <a:ea typeface="Meiryo" charset="-128"/>
                <a:cs typeface="Meiryo" charset="-128"/>
              </a:rPr>
              <a:t>モニタリング</a:t>
            </a:r>
            <a:endParaRPr kumimoji="1" lang="ja-JP" altLang="en-US" sz="1200" b="1"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a:p>
            <a:pPr algn="ctr"/>
            <a:r>
              <a:rPr kumimoji="1" lang="ja-JP" altLang="en-US" sz="1200" b="1" dirty="0">
                <a:solidFill>
                  <a:schemeClr val="bg1"/>
                </a:solidFill>
                <a:latin typeface="Meiryo" charset="-128"/>
                <a:ea typeface="Meiryo" charset="-128"/>
                <a:cs typeface="Meiryo" charset="-128"/>
              </a:rPr>
              <a:t>原因解明・発見</a:t>
            </a:r>
            <a:r>
              <a:rPr kumimoji="1" lang="en-US" altLang="ja-JP" sz="1200" b="1" dirty="0">
                <a:solidFill>
                  <a:schemeClr val="bg1"/>
                </a:solidFill>
                <a:latin typeface="Meiryo" charset="-128"/>
                <a:ea typeface="Meiryo" charset="-128"/>
                <a:cs typeface="Meiryo" charset="-128"/>
              </a:rPr>
              <a:t>/</a:t>
            </a:r>
            <a:r>
              <a:rPr kumimoji="1" lang="ja-JP" altLang="en-US" sz="1200" b="1" dirty="0">
                <a:solidFill>
                  <a:schemeClr val="bg1"/>
                </a:solidFill>
                <a:latin typeface="Meiryo" charset="-128"/>
                <a:ea typeface="Meiryo" charset="-128"/>
                <a:cs typeface="Meiryo" charset="-128"/>
              </a:rPr>
              <a:t>洞察</a:t>
            </a:r>
          </a:p>
          <a:p>
            <a:pPr algn="ctr"/>
            <a:r>
              <a:rPr kumimoji="1" lang="ja-JP" altLang="en-US" sz="1200" b="1" dirty="0">
                <a:solidFill>
                  <a:schemeClr val="bg1"/>
                </a:solidFill>
                <a:latin typeface="Meiryo" charset="-128"/>
                <a:ea typeface="Meiryo"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p>
          <a:p>
            <a:pPr algn="ctr"/>
            <a:r>
              <a:rPr kumimoji="1" lang="ja-JP" altLang="en-US" sz="1200" b="1" dirty="0">
                <a:solidFill>
                  <a:schemeClr val="bg1"/>
                </a:solidFill>
                <a:latin typeface="Meiryo" charset="-128"/>
                <a:ea typeface="Meiryo" charset="-128"/>
                <a:cs typeface="Meiryo" charset="-128"/>
              </a:rPr>
              <a:t>業務処理・情報提供</a:t>
            </a:r>
          </a:p>
          <a:p>
            <a:pPr algn="ctr"/>
            <a:r>
              <a:rPr kumimoji="1" lang="ja-JP" altLang="en-US" sz="1200" b="1" dirty="0">
                <a:solidFill>
                  <a:schemeClr val="bg1"/>
                </a:solidFill>
                <a:latin typeface="Meiryo" charset="-128"/>
                <a:ea typeface="Meiryo"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メイリオ"/>
                <a:ea typeface="メイリオ"/>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日常生活・社会活動</a:t>
            </a: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
        <p:nvSpPr>
          <p:cNvPr id="50" name="左右矢印 49"/>
          <p:cNvSpPr/>
          <p:nvPr/>
        </p:nvSpPr>
        <p:spPr>
          <a:xfrm>
            <a:off x="3166810" y="5606330"/>
            <a:ext cx="2800707" cy="539258"/>
          </a:xfrm>
          <a:prstGeom prst="leftRightArrow">
            <a:avLst>
              <a:gd name="adj1" fmla="val 70217"/>
              <a:gd name="adj2" fmla="val 5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Meiryo" charset="-128"/>
                <a:ea typeface="Meiryo" charset="-128"/>
                <a:cs typeface="Meiryo" charset="-128"/>
              </a:rPr>
              <a:t>現実世界をデジタル・データに変換</a:t>
            </a:r>
            <a:endParaRPr kumimoji="1" lang="en-US" altLang="ja-JP" sz="1100"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モノそのものやそれを取り囲む環境の状態とその変化</a:t>
            </a:r>
            <a:endParaRPr kumimoji="1" lang="ja-JP" altLang="en-US" sz="600" dirty="0">
              <a:solidFill>
                <a:srgbClr val="FFFFFF"/>
              </a:solidFill>
              <a:latin typeface="Meiryo" charset="-128"/>
              <a:ea typeface="Meiryo" charset="-128"/>
              <a:cs typeface="Meiryo" charset="-128"/>
            </a:endParaRPr>
          </a:p>
        </p:txBody>
      </p:sp>
      <p:sp>
        <p:nvSpPr>
          <p:cNvPr id="10" name="正方形/長方形 9"/>
          <p:cNvSpPr/>
          <p:nvPr/>
        </p:nvSpPr>
        <p:spPr>
          <a:xfrm>
            <a:off x="683569" y="3584368"/>
            <a:ext cx="7776864" cy="2938815"/>
          </a:xfrm>
          <a:prstGeom prst="rect">
            <a:avLst/>
          </a:prstGeom>
          <a:noFill/>
          <a:ln w="57150">
            <a:solidFill>
              <a:srgbClr val="FF6666"/>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539554" y="772317"/>
            <a:ext cx="8064894" cy="5825033"/>
          </a:xfrm>
          <a:prstGeom prst="rect">
            <a:avLst/>
          </a:prstGeom>
          <a:noFill/>
          <a:ln w="57150">
            <a:solidFill>
              <a:srgbClr val="7030A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四角形吹き出し 48"/>
          <p:cNvSpPr/>
          <p:nvPr/>
        </p:nvSpPr>
        <p:spPr>
          <a:xfrm>
            <a:off x="6062134" y="2813151"/>
            <a:ext cx="2466097" cy="964565"/>
          </a:xfrm>
          <a:prstGeom prst="wedgeRectCallout">
            <a:avLst>
              <a:gd name="adj1" fmla="val 48846"/>
              <a:gd name="adj2" fmla="val -92713"/>
            </a:avLst>
          </a:prstGeom>
          <a:solidFill>
            <a:schemeClr val="accent4">
              <a:lumMod val="75000"/>
              <a:alpha val="67451"/>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b="1" dirty="0">
                <a:solidFill>
                  <a:schemeClr val="bg1"/>
                </a:solidFill>
                <a:latin typeface="メイリオ"/>
                <a:ea typeface="メイリオ"/>
                <a:cs typeface="メイリオ"/>
              </a:rPr>
              <a:t>広義の</a:t>
            </a:r>
            <a:r>
              <a:rPr lang="en-US" altLang="ja-JP" sz="1400" b="1" dirty="0" err="1">
                <a:solidFill>
                  <a:schemeClr val="bg1"/>
                </a:solidFill>
                <a:latin typeface="メイリオ"/>
                <a:ea typeface="メイリオ"/>
                <a:cs typeface="メイリオ"/>
              </a:rPr>
              <a:t>IoT</a:t>
            </a:r>
            <a:r>
              <a:rPr lang="ja-JP" altLang="en-US" sz="1400" b="1" dirty="0">
                <a:solidFill>
                  <a:schemeClr val="bg1"/>
                </a:solidFill>
                <a:latin typeface="メイリオ"/>
                <a:ea typeface="メイリオ"/>
                <a:cs typeface="メイリオ"/>
              </a:rPr>
              <a:t>＝</a:t>
            </a:r>
            <a:r>
              <a:rPr lang="en-US" altLang="ja-JP" sz="1400" b="1" dirty="0">
                <a:solidFill>
                  <a:schemeClr val="bg1"/>
                </a:solidFill>
                <a:latin typeface="メイリオ"/>
                <a:ea typeface="メイリオ"/>
                <a:cs typeface="メイリオ"/>
              </a:rPr>
              <a:t>CPS</a:t>
            </a:r>
          </a:p>
          <a:p>
            <a:r>
              <a:rPr lang="ja-JP" altLang="en-US" sz="1200" dirty="0">
                <a:solidFill>
                  <a:schemeClr val="bg1"/>
                </a:solidFill>
                <a:latin typeface="Meiryo" charset="-128"/>
                <a:ea typeface="Meiryo" charset="-128"/>
                <a:cs typeface="Meiryo" charset="-128"/>
              </a:rPr>
              <a:t>デジタル・データで現実世界を捉え、アナログな現実世界を動かす仕組み</a:t>
            </a:r>
          </a:p>
        </p:txBody>
      </p:sp>
      <p:sp>
        <p:nvSpPr>
          <p:cNvPr id="6" name="四角形吹き出し 5"/>
          <p:cNvSpPr/>
          <p:nvPr/>
        </p:nvSpPr>
        <p:spPr>
          <a:xfrm>
            <a:off x="249817" y="3490811"/>
            <a:ext cx="2433363" cy="964565"/>
          </a:xfrm>
          <a:prstGeom prst="wedgeRectCallout">
            <a:avLst>
              <a:gd name="adj1" fmla="val 63300"/>
              <a:gd name="adj2" fmla="val 33515"/>
            </a:avLst>
          </a:prstGeom>
          <a:solidFill>
            <a:srgbClr val="FF6666">
              <a:alpha val="67451"/>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b="1" dirty="0">
                <a:solidFill>
                  <a:schemeClr val="bg1"/>
                </a:solidFill>
                <a:latin typeface="メイリオ"/>
                <a:ea typeface="メイリオ"/>
                <a:cs typeface="メイリオ"/>
              </a:rPr>
              <a:t>狭義の</a:t>
            </a:r>
            <a:r>
              <a:rPr lang="en-US" altLang="ja-JP" sz="1400" b="1" dirty="0" err="1">
                <a:solidFill>
                  <a:schemeClr val="bg1"/>
                </a:solidFill>
                <a:latin typeface="メイリオ"/>
                <a:ea typeface="メイリオ"/>
                <a:cs typeface="メイリオ"/>
              </a:rPr>
              <a:t>IoT</a:t>
            </a:r>
            <a:endParaRPr lang="en-US" altLang="ja-JP" sz="1400" b="1" dirty="0">
              <a:solidFill>
                <a:schemeClr val="bg1"/>
              </a:solidFill>
              <a:latin typeface="メイリオ"/>
              <a:ea typeface="メイリオ"/>
              <a:cs typeface="メイリオ"/>
            </a:endParaRPr>
          </a:p>
          <a:p>
            <a:r>
              <a:rPr lang="ja-JP" altLang="en-US" sz="1200" dirty="0">
                <a:solidFill>
                  <a:schemeClr val="bg1"/>
                </a:solidFill>
                <a:latin typeface="メイリオ"/>
                <a:ea typeface="メイリオ"/>
                <a:cs typeface="メイリオ"/>
              </a:rPr>
              <a:t>現実世界の出来事をデジタル・データに変換しネットに送り出す仕組み</a:t>
            </a:r>
          </a:p>
        </p:txBody>
      </p:sp>
    </p:spTree>
    <p:extLst>
      <p:ext uri="{BB962C8B-B14F-4D97-AF65-F5344CB8AC3E}">
        <p14:creationId xmlns:p14="http://schemas.microsoft.com/office/powerpoint/2010/main" val="211374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dissolve">
                                      <p:cBhvr>
                                        <p:cTn id="15" dur="500"/>
                                        <p:tgtEl>
                                          <p:spTgt spid="5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dissolve">
                                      <p:cBhvr>
                                        <p:cTn id="1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2" grpId="0" animBg="1"/>
      <p:bldP spid="49"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a:t>5G</a:t>
            </a:r>
            <a:r>
              <a:rPr kumimoji="1" lang="ja-JP" altLang="en-US"/>
              <a:t>の適用範囲</a:t>
            </a:r>
            <a:endParaRPr kumimoji="1" lang="ja-JP" altLang="en-US" dirty="0"/>
          </a:p>
        </p:txBody>
      </p:sp>
      <p:sp>
        <p:nvSpPr>
          <p:cNvPr id="4" name="正方形/長方形 3"/>
          <p:cNvSpPr/>
          <p:nvPr/>
        </p:nvSpPr>
        <p:spPr>
          <a:xfrm>
            <a:off x="1138859" y="1093586"/>
            <a:ext cx="2147008" cy="510391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3511797" y="1093588"/>
            <a:ext cx="2134049" cy="510391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5858819" y="1093587"/>
            <a:ext cx="2143938" cy="5103917"/>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981907" y="1150358"/>
            <a:ext cx="7167914" cy="197095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1151818" y="2427678"/>
            <a:ext cx="2134049" cy="6015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lang="en-US" altLang="ja-JP" sz="800" b="1" dirty="0">
              <a:solidFill>
                <a:schemeClr val="bg1"/>
              </a:solidFill>
              <a:latin typeface="Meiryo" charset="-128"/>
              <a:ea typeface="Meiryo" charset="-128"/>
              <a:cs typeface="Meiryo" charset="-128"/>
            </a:endParaRPr>
          </a:p>
          <a:p>
            <a:pPr marL="171450" indent="-171450">
              <a:buFont typeface="Wingdings" charset="2"/>
              <a:buChar char="ü"/>
            </a:pPr>
            <a:r>
              <a:rPr lang="en-US" altLang="ja-JP" sz="1000" dirty="0">
                <a:solidFill>
                  <a:schemeClr val="bg1"/>
                </a:solidFill>
                <a:latin typeface="Meiryo" charset="-128"/>
                <a:ea typeface="Meiryo" charset="-128"/>
                <a:cs typeface="Meiryo" charset="-128"/>
              </a:rPr>
              <a:t>10G</a:t>
            </a:r>
            <a:r>
              <a:rPr lang="ja-JP" altLang="en-US" sz="1000" dirty="0">
                <a:solidFill>
                  <a:schemeClr val="bg1"/>
                </a:solidFill>
                <a:latin typeface="Meiryo" charset="-128"/>
                <a:ea typeface="Meiryo" charset="-128"/>
                <a:cs typeface="Meiryo" charset="-128"/>
              </a:rPr>
              <a:t>～</a:t>
            </a:r>
            <a:r>
              <a:rPr lang="en-US" altLang="ja-JP" sz="1000" dirty="0">
                <a:solidFill>
                  <a:schemeClr val="bg1"/>
                </a:solidFill>
                <a:latin typeface="Meiryo" charset="-128"/>
                <a:ea typeface="Meiryo" charset="-128"/>
                <a:cs typeface="Meiryo" charset="-128"/>
              </a:rPr>
              <a:t>20Gbps</a:t>
            </a:r>
            <a:r>
              <a:rPr lang="ja-JP" altLang="en-US" sz="1000" dirty="0">
                <a:solidFill>
                  <a:schemeClr val="bg1"/>
                </a:solidFill>
                <a:latin typeface="Meiryo" charset="-128"/>
                <a:ea typeface="Meiryo" charset="-128"/>
                <a:cs typeface="Meiryo" charset="-128"/>
              </a:rPr>
              <a:t>のピークレート</a:t>
            </a:r>
            <a:endParaRPr lang="en-US" altLang="ja-JP" sz="1000"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どこでも</a:t>
            </a:r>
            <a:r>
              <a:rPr lang="en-US" altLang="ja-JP" sz="1000" dirty="0">
                <a:solidFill>
                  <a:schemeClr val="bg1"/>
                </a:solidFill>
                <a:latin typeface="Meiryo" charset="-128"/>
                <a:ea typeface="Meiryo" charset="-128"/>
                <a:cs typeface="Meiryo" charset="-128"/>
              </a:rPr>
              <a:t>100Mbps</a:t>
            </a:r>
            <a:r>
              <a:rPr lang="ja-JP" altLang="en-US" sz="1000" dirty="0">
                <a:solidFill>
                  <a:schemeClr val="bg1"/>
                </a:solidFill>
                <a:latin typeface="Meiryo" charset="-128"/>
                <a:ea typeface="Meiryo" charset="-128"/>
                <a:cs typeface="Meiryo" charset="-128"/>
              </a:rPr>
              <a:t>程度</a:t>
            </a:r>
            <a:endParaRPr kumimoji="1" lang="ja-JP" altLang="en-US" sz="1000" dirty="0">
              <a:solidFill>
                <a:schemeClr val="bg1"/>
              </a:solidFill>
              <a:latin typeface="Meiryo" charset="-128"/>
              <a:ea typeface="Meiryo" charset="-128"/>
              <a:cs typeface="Meiryo" charset="-128"/>
            </a:endParaRPr>
          </a:p>
        </p:txBody>
      </p:sp>
      <p:sp>
        <p:nvSpPr>
          <p:cNvPr id="15" name="正方形/長方形 14"/>
          <p:cNvSpPr/>
          <p:nvPr/>
        </p:nvSpPr>
        <p:spPr>
          <a:xfrm>
            <a:off x="5858819" y="2427678"/>
            <a:ext cx="2134049" cy="6015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lang="en-US" altLang="ja-JP" sz="800" b="1"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現在の</a:t>
            </a:r>
            <a:r>
              <a:rPr lang="en-US" altLang="ja-JP" sz="1000" dirty="0">
                <a:solidFill>
                  <a:schemeClr val="bg1"/>
                </a:solidFill>
                <a:latin typeface="Meiryo" charset="-128"/>
                <a:ea typeface="Meiryo" charset="-128"/>
                <a:cs typeface="Meiryo" charset="-128"/>
              </a:rPr>
              <a:t>100</a:t>
            </a:r>
            <a:r>
              <a:rPr lang="ja-JP" altLang="en-US" sz="1000">
                <a:solidFill>
                  <a:schemeClr val="bg1"/>
                </a:solidFill>
                <a:latin typeface="Meiryo" charset="-128"/>
                <a:ea typeface="Meiryo" charset="-128"/>
                <a:cs typeface="Meiryo" charset="-128"/>
              </a:rPr>
              <a:t>倍の端末数</a:t>
            </a:r>
            <a:endParaRPr lang="en-US" altLang="ja-JP" sz="1000"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省電力性能</a:t>
            </a:r>
            <a:endParaRPr kumimoji="1" lang="ja-JP" altLang="en-US" sz="1000" dirty="0">
              <a:solidFill>
                <a:schemeClr val="bg1"/>
              </a:solidFill>
              <a:latin typeface="Meiryo" charset="-128"/>
              <a:ea typeface="Meiryo" charset="-128"/>
              <a:cs typeface="Meiryo" charset="-128"/>
            </a:endParaRPr>
          </a:p>
        </p:txBody>
      </p:sp>
      <p:sp>
        <p:nvSpPr>
          <p:cNvPr id="16" name="正方形/長方形 15"/>
          <p:cNvSpPr/>
          <p:nvPr/>
        </p:nvSpPr>
        <p:spPr>
          <a:xfrm>
            <a:off x="3511797" y="2427678"/>
            <a:ext cx="2134049" cy="6015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lang="en-US" altLang="ja-JP" sz="800" b="1" dirty="0">
              <a:solidFill>
                <a:schemeClr val="bg1"/>
              </a:solidFill>
              <a:latin typeface="Meiryo" charset="-128"/>
              <a:ea typeface="Meiryo" charset="-128"/>
              <a:cs typeface="Meiryo" charset="-128"/>
            </a:endParaRPr>
          </a:p>
          <a:p>
            <a:pPr marL="171450" indent="-171450">
              <a:buFont typeface="Wingdings" charset="2"/>
              <a:buChar char="ü"/>
            </a:pPr>
            <a:r>
              <a:rPr lang="en-US" altLang="ja-JP" sz="1000" dirty="0">
                <a:solidFill>
                  <a:schemeClr val="bg1"/>
                </a:solidFill>
                <a:latin typeface="Meiryo" charset="-128"/>
                <a:ea typeface="Meiryo" charset="-128"/>
                <a:cs typeface="Meiryo" charset="-128"/>
              </a:rPr>
              <a:t>1m</a:t>
            </a:r>
            <a:r>
              <a:rPr lang="ja-JP" altLang="en-US" sz="1000" dirty="0">
                <a:solidFill>
                  <a:schemeClr val="bg1"/>
                </a:solidFill>
                <a:latin typeface="Meiryo" charset="-128"/>
                <a:ea typeface="Meiryo" charset="-128"/>
                <a:cs typeface="Meiryo" charset="-128"/>
              </a:rPr>
              <a:t>秒以下</a:t>
            </a:r>
            <a:endParaRPr lang="en-US" altLang="ja-JP" sz="1000" dirty="0">
              <a:solidFill>
                <a:schemeClr val="bg1"/>
              </a:solidFill>
              <a:latin typeface="Meiryo" charset="-128"/>
              <a:ea typeface="Meiryo" charset="-128"/>
              <a:cs typeface="Meiryo" charset="-128"/>
            </a:endParaRPr>
          </a:p>
          <a:p>
            <a:pPr marL="171450" indent="-171450">
              <a:buFont typeface="Wingdings" charset="2"/>
              <a:buChar char="ü"/>
            </a:pPr>
            <a:r>
              <a:rPr lang="ja-JP" altLang="en-US" sz="1000" dirty="0">
                <a:solidFill>
                  <a:schemeClr val="bg1"/>
                </a:solidFill>
                <a:latin typeface="Meiryo" charset="-128"/>
                <a:ea typeface="Meiryo" charset="-128"/>
                <a:cs typeface="Meiryo" charset="-128"/>
              </a:rPr>
              <a:t>確実な通信の信頼性担保</a:t>
            </a:r>
            <a:endParaRPr kumimoji="1" lang="ja-JP" altLang="en-US" sz="1000" dirty="0">
              <a:solidFill>
                <a:schemeClr val="bg1"/>
              </a:solidFill>
              <a:latin typeface="Meiryo" charset="-128"/>
              <a:ea typeface="Meiryo" charset="-128"/>
              <a:cs typeface="Meiryo" charset="-128"/>
            </a:endParaRPr>
          </a:p>
        </p:txBody>
      </p:sp>
      <p:sp>
        <p:nvSpPr>
          <p:cNvPr id="18" name="テキスト ボックス 17"/>
          <p:cNvSpPr txBox="1"/>
          <p:nvPr/>
        </p:nvSpPr>
        <p:spPr>
          <a:xfrm>
            <a:off x="4179242" y="1163542"/>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27" name="正方形/長方形 26"/>
          <p:cNvSpPr/>
          <p:nvPr/>
        </p:nvSpPr>
        <p:spPr>
          <a:xfrm>
            <a:off x="1138859" y="1659113"/>
            <a:ext cx="6854009" cy="675060"/>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chemeClr val="bg1"/>
                </a:solidFill>
                <a:latin typeface="Meiryo" charset="-128"/>
                <a:ea typeface="Meiryo" charset="-128"/>
                <a:cs typeface="Meiryo" charset="-128"/>
              </a:rPr>
              <a:t>多様なサービスへの適用を可能にする</a:t>
            </a:r>
            <a:endParaRPr lang="en-US" altLang="ja-JP" sz="2000" dirty="0">
              <a:solidFill>
                <a:schemeClr val="bg1"/>
              </a:solidFill>
              <a:latin typeface="Meiryo" charset="-128"/>
              <a:ea typeface="Meiryo" charset="-128"/>
              <a:cs typeface="Meiryo" charset="-128"/>
            </a:endParaRPr>
          </a:p>
          <a:p>
            <a:pPr marL="490538" indent="-166688">
              <a:buFont typeface="Wingdings" charset="2"/>
              <a:buChar char="Ø"/>
            </a:pPr>
            <a:r>
              <a:rPr lang="ja-JP" altLang="en-US" sz="1000" dirty="0">
                <a:solidFill>
                  <a:schemeClr val="bg1"/>
                </a:solidFill>
                <a:latin typeface="Meiryo" charset="-128"/>
                <a:ea typeface="Meiryo" charset="-128"/>
                <a:cs typeface="Meiryo" charset="-128"/>
              </a:rPr>
              <a:t>異なる要件のすべてを</a:t>
            </a:r>
            <a:r>
              <a:rPr lang="en-US" altLang="ja-JP" sz="1000" dirty="0">
                <a:solidFill>
                  <a:schemeClr val="bg1"/>
                </a:solidFill>
                <a:latin typeface="Meiryo" charset="-128"/>
                <a:ea typeface="Meiryo" charset="-128"/>
                <a:cs typeface="Meiryo" charset="-128"/>
              </a:rPr>
              <a:t>1</a:t>
            </a:r>
            <a:r>
              <a:rPr lang="ja-JP" altLang="en-US" sz="1000" dirty="0">
                <a:solidFill>
                  <a:schemeClr val="bg1"/>
                </a:solidFill>
                <a:latin typeface="Meiryo" charset="-128"/>
                <a:ea typeface="Meiryo" charset="-128"/>
                <a:cs typeface="Meiryo" charset="-128"/>
              </a:rPr>
              <a:t>つのネットワークで実現する。</a:t>
            </a:r>
            <a:endParaRPr lang="en-US" altLang="ja-JP" sz="1000" dirty="0">
              <a:solidFill>
                <a:schemeClr val="bg1"/>
              </a:solidFill>
              <a:latin typeface="Meiryo" charset="-128"/>
              <a:ea typeface="Meiryo" charset="-128"/>
              <a:cs typeface="Meiryo" charset="-128"/>
            </a:endParaRPr>
          </a:p>
          <a:p>
            <a:pPr marL="490538" indent="-166688">
              <a:buFont typeface="Wingdings" charset="2"/>
              <a:buChar char="Ø"/>
            </a:pPr>
            <a:r>
              <a:rPr lang="ja-JP" altLang="en-US" sz="1000" dirty="0">
                <a:solidFill>
                  <a:schemeClr val="bg1"/>
                </a:solidFill>
                <a:latin typeface="Meiryo" charset="-128"/>
                <a:ea typeface="Meiryo" charset="-128"/>
                <a:cs typeface="Meiryo" charset="-128"/>
              </a:rPr>
              <a:t>各要件をに応じてネットワークを仮想的に分離して提供する（ネットワーク・スライシング）。</a:t>
            </a:r>
          </a:p>
        </p:txBody>
      </p:sp>
      <p:sp>
        <p:nvSpPr>
          <p:cNvPr id="33" name="テキスト ボックス 32"/>
          <p:cNvSpPr txBox="1"/>
          <p:nvPr/>
        </p:nvSpPr>
        <p:spPr>
          <a:xfrm>
            <a:off x="972018" y="1177413"/>
            <a:ext cx="1031051" cy="276999"/>
          </a:xfrm>
          <a:prstGeom prst="rect">
            <a:avLst/>
          </a:prstGeom>
          <a:noFill/>
        </p:spPr>
        <p:txBody>
          <a:bodyPr wrap="none" rtlCol="0">
            <a:spAutoFit/>
          </a:bodyPr>
          <a:lstStyle/>
          <a:p>
            <a:r>
              <a:rPr lang="en-US" altLang="ja-JP" sz="1200" dirty="0">
                <a:solidFill>
                  <a:schemeClr val="bg1"/>
                </a:solidFill>
                <a:latin typeface="Meiryo" charset="-128"/>
                <a:ea typeface="Meiryo" charset="-128"/>
                <a:cs typeface="Meiryo" charset="-128"/>
              </a:rPr>
              <a:t>2020</a:t>
            </a:r>
            <a:r>
              <a:rPr kumimoji="1" lang="ja-JP" altLang="en-US" sz="1200" dirty="0">
                <a:solidFill>
                  <a:schemeClr val="bg1"/>
                </a:solidFill>
                <a:latin typeface="Meiryo" charset="-128"/>
                <a:ea typeface="Meiryo" charset="-128"/>
                <a:cs typeface="Meiryo" charset="-128"/>
              </a:rPr>
              <a:t>年代</a:t>
            </a:r>
            <a:r>
              <a:rPr kumimoji="1" lang="en-US" altLang="ja-JP" sz="1200" dirty="0">
                <a:solidFill>
                  <a:schemeClr val="bg1"/>
                </a:solidFill>
                <a:latin typeface="Meiryo" charset="-128"/>
                <a:ea typeface="Meiryo" charset="-128"/>
                <a:cs typeface="Meiryo" charset="-128"/>
              </a:rPr>
              <a:t>〜</a:t>
            </a:r>
            <a:endParaRPr kumimoji="1" lang="ja-JP" altLang="en-US" sz="1200" dirty="0">
              <a:solidFill>
                <a:schemeClr val="bg1"/>
              </a:solidFill>
              <a:latin typeface="Meiryo" charset="-128"/>
              <a:ea typeface="Meiryo" charset="-128"/>
              <a:cs typeface="Meiryo" charset="-128"/>
            </a:endParaRPr>
          </a:p>
        </p:txBody>
      </p:sp>
      <p:sp>
        <p:nvSpPr>
          <p:cNvPr id="17" name="正方形/長方形 16">
            <a:extLst>
              <a:ext uri="{FF2B5EF4-FFF2-40B4-BE49-F238E27FC236}">
                <a16:creationId xmlns:a16="http://schemas.microsoft.com/office/drawing/2014/main" id="{297E86C5-FECF-2745-AF9B-612E7A618F6D}"/>
              </a:ext>
            </a:extLst>
          </p:cNvPr>
          <p:cNvSpPr/>
          <p:nvPr/>
        </p:nvSpPr>
        <p:spPr>
          <a:xfrm>
            <a:off x="1138859" y="3481922"/>
            <a:ext cx="2147008" cy="523220"/>
          </a:xfrm>
          <a:prstGeom prst="rect">
            <a:avLst/>
          </a:prstGeom>
        </p:spPr>
        <p:txBody>
          <a:bodyPr wrap="square">
            <a:spAutoFit/>
          </a:bodyPr>
          <a:lstStyle/>
          <a:p>
            <a:pPr algn="ctr"/>
            <a:r>
              <a:rPr lang="ja-JP" altLang="en-US" sz="1400">
                <a:solidFill>
                  <a:schemeClr val="bg1"/>
                </a:solidFill>
                <a:latin typeface="Meiryo" panose="020B0604030504040204" pitchFamily="34" charset="-128"/>
                <a:ea typeface="Meiryo" panose="020B0604030504040204" pitchFamily="34" charset="-128"/>
              </a:rPr>
              <a:t>２時間の映画を</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３秒でダウンロード</a:t>
            </a:r>
            <a:endParaRPr lang="ja-JP" altLang="en-US" sz="1400">
              <a:solidFill>
                <a:schemeClr val="bg1"/>
              </a:solidFill>
              <a:effectLst/>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A822F4C1-62B5-D440-92BA-D49F5BD58F86}"/>
              </a:ext>
            </a:extLst>
          </p:cNvPr>
          <p:cNvSpPr/>
          <p:nvPr/>
        </p:nvSpPr>
        <p:spPr>
          <a:xfrm>
            <a:off x="3511796" y="3374200"/>
            <a:ext cx="2134049" cy="738664"/>
          </a:xfrm>
          <a:prstGeom prst="rect">
            <a:avLst/>
          </a:prstGeom>
        </p:spPr>
        <p:txBody>
          <a:bodyPr wrap="square">
            <a:spAutoFit/>
          </a:bodyPr>
          <a:lstStyle/>
          <a:p>
            <a:pPr algn="ctr"/>
            <a:r>
              <a:rPr lang="ja-JP" altLang="en-US" sz="1400">
                <a:solidFill>
                  <a:schemeClr val="bg1"/>
                </a:solidFill>
                <a:latin typeface="Meiryo" panose="020B0604030504040204" pitchFamily="34" charset="-128"/>
                <a:ea typeface="Meiryo" panose="020B0604030504040204" pitchFamily="34" charset="-128"/>
              </a:rPr>
              <a:t>ロボット等の</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精緻な遠隔操作を</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リアルタイムで実現</a:t>
            </a:r>
          </a:p>
        </p:txBody>
      </p:sp>
      <p:sp>
        <p:nvSpPr>
          <p:cNvPr id="25" name="正方形/長方形 24">
            <a:extLst>
              <a:ext uri="{FF2B5EF4-FFF2-40B4-BE49-F238E27FC236}">
                <a16:creationId xmlns:a16="http://schemas.microsoft.com/office/drawing/2014/main" id="{3831DEB1-9FC6-D34C-801A-7B4970EFC024}"/>
              </a:ext>
            </a:extLst>
          </p:cNvPr>
          <p:cNvSpPr/>
          <p:nvPr/>
        </p:nvSpPr>
        <p:spPr>
          <a:xfrm>
            <a:off x="5858819" y="3369263"/>
            <a:ext cx="2151538" cy="738664"/>
          </a:xfrm>
          <a:prstGeom prst="rect">
            <a:avLst/>
          </a:prstGeom>
        </p:spPr>
        <p:txBody>
          <a:bodyPr wrap="square">
            <a:spAutoFit/>
          </a:bodyPr>
          <a:lstStyle/>
          <a:p>
            <a:pPr algn="ctr"/>
            <a:r>
              <a:rPr lang="ja-JP" altLang="en-US" sz="1400">
                <a:solidFill>
                  <a:schemeClr val="bg1"/>
                </a:solidFill>
                <a:latin typeface="Meiryo" panose="020B0604030504040204" pitchFamily="34" charset="-128"/>
                <a:ea typeface="Meiryo" panose="020B0604030504040204" pitchFamily="34" charset="-128"/>
              </a:rPr>
              <a:t>自宅内の約</a:t>
            </a:r>
            <a:r>
              <a:rPr lang="en-US" altLang="ja-JP" sz="1400" dirty="0">
                <a:solidFill>
                  <a:schemeClr val="bg1"/>
                </a:solidFill>
                <a:latin typeface="Meiryo" panose="020B0604030504040204" pitchFamily="34" charset="-128"/>
                <a:ea typeface="Meiryo" panose="020B0604030504040204" pitchFamily="34" charset="-128"/>
              </a:rPr>
              <a:t>100</a:t>
            </a:r>
            <a:r>
              <a:rPr lang="ja-JP" altLang="en-US" sz="1400">
                <a:solidFill>
                  <a:schemeClr val="bg1"/>
                </a:solidFill>
                <a:latin typeface="Meiryo" panose="020B0604030504040204" pitchFamily="34" charset="-128"/>
                <a:ea typeface="Meiryo" panose="020B0604030504040204" pitchFamily="34" charset="-128"/>
              </a:rPr>
              <a:t>個のモノがネットに接続</a:t>
            </a:r>
          </a:p>
          <a:p>
            <a:pPr algn="ctr"/>
            <a:r>
              <a:rPr lang="en-US" altLang="ja-JP" sz="1400" dirty="0">
                <a:solidFill>
                  <a:schemeClr val="bg1"/>
                </a:solidFill>
                <a:latin typeface="Meiryo" panose="020B0604030504040204" pitchFamily="34" charset="-128"/>
                <a:ea typeface="Meiryo" panose="020B0604030504040204" pitchFamily="34" charset="-128"/>
              </a:rPr>
              <a:t>(</a:t>
            </a:r>
            <a:r>
              <a:rPr lang="ja-JP" altLang="en-US" sz="1400">
                <a:solidFill>
                  <a:schemeClr val="bg1"/>
                </a:solidFill>
                <a:latin typeface="Meiryo" panose="020B0604030504040204" pitchFamily="34" charset="-128"/>
                <a:ea typeface="Meiryo" panose="020B0604030504040204" pitchFamily="34" charset="-128"/>
              </a:rPr>
              <a:t>現行技術では数個</a:t>
            </a:r>
            <a:r>
              <a:rPr lang="en-US" altLang="ja-JP" sz="1400" dirty="0">
                <a:solidFill>
                  <a:schemeClr val="bg1"/>
                </a:solidFill>
                <a:latin typeface="Meiryo" panose="020B0604030504040204" pitchFamily="34" charset="-128"/>
                <a:ea typeface="Meiryo" panose="020B0604030504040204" pitchFamily="34" charset="-128"/>
              </a:rPr>
              <a:t>)</a:t>
            </a:r>
            <a:r>
              <a:rPr lang="ja-JP" altLang="en-US" sz="1400">
                <a:solidFill>
                  <a:schemeClr val="bg1"/>
                </a:solidFill>
                <a:latin typeface="Meiryo" panose="020B0604030504040204" pitchFamily="34" charset="-128"/>
                <a:ea typeface="Meiryo" panose="020B0604030504040204" pitchFamily="34" charset="-128"/>
              </a:rPr>
              <a:t> </a:t>
            </a:r>
          </a:p>
        </p:txBody>
      </p:sp>
      <p:sp>
        <p:nvSpPr>
          <p:cNvPr id="26" name="正方形/長方形 25">
            <a:extLst>
              <a:ext uri="{FF2B5EF4-FFF2-40B4-BE49-F238E27FC236}">
                <a16:creationId xmlns:a16="http://schemas.microsoft.com/office/drawing/2014/main" id="{24D297F6-6583-6D47-A70D-2487A10ADBF9}"/>
              </a:ext>
            </a:extLst>
          </p:cNvPr>
          <p:cNvSpPr/>
          <p:nvPr/>
        </p:nvSpPr>
        <p:spPr>
          <a:xfrm>
            <a:off x="1138859" y="5318985"/>
            <a:ext cx="2134048" cy="646331"/>
          </a:xfrm>
          <a:prstGeom prst="rect">
            <a:avLst/>
          </a:prstGeom>
        </p:spPr>
        <p:txBody>
          <a:bodyPr wrap="square">
            <a:spAutoFit/>
          </a:bodyPr>
          <a:lstStyle/>
          <a:p>
            <a:r>
              <a:rPr lang="ja-JP" altLang="en-US" sz="1200">
                <a:solidFill>
                  <a:schemeClr val="bg1"/>
                </a:solidFill>
                <a:latin typeface="MS PGothic" panose="020B0600070205080204" pitchFamily="34" charset="-128"/>
                <a:ea typeface="MS PGothic" panose="020B0600070205080204" pitchFamily="34" charset="-128"/>
              </a:rPr>
              <a:t>現在の移動通信システムより</a:t>
            </a:r>
            <a:r>
              <a:rPr lang="en-US" altLang="ja-JP" sz="1200" dirty="0">
                <a:solidFill>
                  <a:schemeClr val="bg1"/>
                </a:solidFill>
                <a:latin typeface="Calibri" panose="020F0502020204030204" pitchFamily="34" charset="0"/>
                <a:ea typeface="MS PGothic" panose="020B0600070205080204" pitchFamily="34" charset="-128"/>
              </a:rPr>
              <a:t>100</a:t>
            </a:r>
            <a:r>
              <a:rPr lang="ja-JP" altLang="en-US" sz="1200">
                <a:solidFill>
                  <a:schemeClr val="bg1"/>
                </a:solidFill>
                <a:latin typeface="MS PGothic" panose="020B0600070205080204" pitchFamily="34" charset="-128"/>
                <a:ea typeface="MS PGothic" panose="020B0600070205080204" pitchFamily="34" charset="-128"/>
              </a:rPr>
              <a:t>倍速いブロードバンドサービスを提供</a:t>
            </a:r>
            <a:endParaRPr lang="ja-JP" altLang="en-US" sz="1200">
              <a:solidFill>
                <a:schemeClr val="bg1"/>
              </a:solidFill>
              <a:effectLst/>
              <a:latin typeface="MS PGothic" panose="020B0600070205080204" pitchFamily="34" charset="-128"/>
              <a:ea typeface="MS PGothic" panose="020B0600070205080204" pitchFamily="34" charset="-128"/>
            </a:endParaRPr>
          </a:p>
        </p:txBody>
      </p:sp>
      <p:sp>
        <p:nvSpPr>
          <p:cNvPr id="28" name="正方形/長方形 27">
            <a:extLst>
              <a:ext uri="{FF2B5EF4-FFF2-40B4-BE49-F238E27FC236}">
                <a16:creationId xmlns:a16="http://schemas.microsoft.com/office/drawing/2014/main" id="{CEFB4318-FB24-1342-A26D-D9A0B0E95FFF}"/>
              </a:ext>
            </a:extLst>
          </p:cNvPr>
          <p:cNvSpPr/>
          <p:nvPr/>
        </p:nvSpPr>
        <p:spPr>
          <a:xfrm>
            <a:off x="3492359" y="5222070"/>
            <a:ext cx="2143939" cy="830997"/>
          </a:xfrm>
          <a:prstGeom prst="rect">
            <a:avLst/>
          </a:prstGeom>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利用者がタイムラグを意識することなく、リアルタイムに遠隔地のロボット等を操作・制御</a:t>
            </a:r>
          </a:p>
        </p:txBody>
      </p:sp>
      <p:sp>
        <p:nvSpPr>
          <p:cNvPr id="34" name="正方形/長方形 33">
            <a:extLst>
              <a:ext uri="{FF2B5EF4-FFF2-40B4-BE49-F238E27FC236}">
                <a16:creationId xmlns:a16="http://schemas.microsoft.com/office/drawing/2014/main" id="{B8095407-8333-AB4F-853B-A95CC5B30162}"/>
              </a:ext>
            </a:extLst>
          </p:cNvPr>
          <p:cNvSpPr/>
          <p:nvPr/>
        </p:nvSpPr>
        <p:spPr>
          <a:xfrm>
            <a:off x="5839383" y="5318985"/>
            <a:ext cx="2151538" cy="646331"/>
          </a:xfrm>
          <a:prstGeom prst="rect">
            <a:avLst/>
          </a:prstGeom>
        </p:spPr>
        <p:txBody>
          <a:bodyPr wrap="square">
            <a:spAutoFit/>
          </a:bodyPr>
          <a:lstStyle/>
          <a:p>
            <a:r>
              <a:rPr lang="ja-JP" altLang="en-US" sz="1200">
                <a:solidFill>
                  <a:schemeClr val="bg1"/>
                </a:solidFill>
                <a:latin typeface="Meiryo" panose="020B0604030504040204" pitchFamily="34" charset="-128"/>
                <a:ea typeface="Meiryo" panose="020B0604030504040204" pitchFamily="34" charset="-128"/>
              </a:rPr>
              <a:t>スマホ、</a:t>
            </a:r>
            <a:r>
              <a:rPr lang="en-US" altLang="ja-JP" sz="1200" dirty="0">
                <a:solidFill>
                  <a:schemeClr val="bg1"/>
                </a:solidFill>
                <a:latin typeface="Meiryo" panose="020B0604030504040204" pitchFamily="34" charset="-128"/>
                <a:ea typeface="Meiryo" panose="020B0604030504040204" pitchFamily="34" charset="-128"/>
              </a:rPr>
              <a:t>PC</a:t>
            </a:r>
            <a:r>
              <a:rPr lang="ja-JP" altLang="en-US" sz="1200">
                <a:solidFill>
                  <a:schemeClr val="bg1"/>
                </a:solidFill>
                <a:latin typeface="Meiryo" panose="020B0604030504040204" pitchFamily="34" charset="-128"/>
                <a:ea typeface="Meiryo" panose="020B0604030504040204" pitchFamily="34" charset="-128"/>
              </a:rPr>
              <a:t>をはじめ、身の回りのあらゆる機器がネットに接続</a:t>
            </a:r>
          </a:p>
        </p:txBody>
      </p:sp>
      <p:pic>
        <p:nvPicPr>
          <p:cNvPr id="43" name="図 42">
            <a:extLst>
              <a:ext uri="{FF2B5EF4-FFF2-40B4-BE49-F238E27FC236}">
                <a16:creationId xmlns:a16="http://schemas.microsoft.com/office/drawing/2014/main" id="{F213A768-0F8D-724C-B67A-C594AD36BB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71434" y="4126517"/>
            <a:ext cx="538739" cy="538739"/>
          </a:xfrm>
          <a:prstGeom prst="rect">
            <a:avLst/>
          </a:prstGeom>
        </p:spPr>
      </p:pic>
      <p:pic>
        <p:nvPicPr>
          <p:cNvPr id="45" name="図 44">
            <a:extLst>
              <a:ext uri="{FF2B5EF4-FFF2-40B4-BE49-F238E27FC236}">
                <a16:creationId xmlns:a16="http://schemas.microsoft.com/office/drawing/2014/main" id="{E38F58F2-867F-7847-BB67-7BBABAED9D25}"/>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71476" y="4582478"/>
            <a:ext cx="768443" cy="576332"/>
          </a:xfrm>
          <a:prstGeom prst="rect">
            <a:avLst/>
          </a:prstGeom>
        </p:spPr>
      </p:pic>
      <p:pic>
        <p:nvPicPr>
          <p:cNvPr id="46" name="図 45">
            <a:extLst>
              <a:ext uri="{FF2B5EF4-FFF2-40B4-BE49-F238E27FC236}">
                <a16:creationId xmlns:a16="http://schemas.microsoft.com/office/drawing/2014/main" id="{0CAC264A-3193-2D48-BB1E-5CBE3ACEF09F}"/>
              </a:ext>
            </a:extLst>
          </p:cNvPr>
          <p:cNvPicPr>
            <a:picLocks noChangeAspect="1"/>
          </p:cNvPicPr>
          <p:nvPr/>
        </p:nvPicPr>
        <p:blipFill>
          <a:blip r:embed="rId5" cstate="print">
            <a:biLevel thresh="50000"/>
            <a:extLst>
              <a:ext uri="{28A0092B-C50C-407E-A947-70E740481C1C}">
                <a14:useLocalDpi xmlns:a14="http://schemas.microsoft.com/office/drawing/2010/main"/>
              </a:ext>
            </a:extLst>
          </a:blip>
          <a:stretch>
            <a:fillRect/>
          </a:stretch>
        </p:blipFill>
        <p:spPr>
          <a:xfrm>
            <a:off x="2139919" y="4195622"/>
            <a:ext cx="963188" cy="963188"/>
          </a:xfrm>
          <a:prstGeom prst="rect">
            <a:avLst/>
          </a:prstGeom>
        </p:spPr>
      </p:pic>
      <p:pic>
        <p:nvPicPr>
          <p:cNvPr id="47" name="図 46">
            <a:extLst>
              <a:ext uri="{FF2B5EF4-FFF2-40B4-BE49-F238E27FC236}">
                <a16:creationId xmlns:a16="http://schemas.microsoft.com/office/drawing/2014/main" id="{0213E8C8-4063-8747-B202-FF36E1A8CD60}"/>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185790" y="3868173"/>
            <a:ext cx="1392223" cy="1392223"/>
          </a:xfrm>
          <a:prstGeom prst="rect">
            <a:avLst/>
          </a:prstGeom>
        </p:spPr>
      </p:pic>
      <p:pic>
        <p:nvPicPr>
          <p:cNvPr id="48" name="図 47">
            <a:extLst>
              <a:ext uri="{FF2B5EF4-FFF2-40B4-BE49-F238E27FC236}">
                <a16:creationId xmlns:a16="http://schemas.microsoft.com/office/drawing/2014/main" id="{5E270631-0F9A-384D-8E82-4F7F49F0A0F5}"/>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43250" y="4024607"/>
            <a:ext cx="750723" cy="750723"/>
          </a:xfrm>
          <a:prstGeom prst="rect">
            <a:avLst/>
          </a:prstGeom>
        </p:spPr>
      </p:pic>
      <p:pic>
        <p:nvPicPr>
          <p:cNvPr id="49" name="図 48">
            <a:extLst>
              <a:ext uri="{FF2B5EF4-FFF2-40B4-BE49-F238E27FC236}">
                <a16:creationId xmlns:a16="http://schemas.microsoft.com/office/drawing/2014/main" id="{54F90AA6-B731-A341-90E5-C7105D7B084B}"/>
              </a:ext>
            </a:extLst>
          </p:cNvPr>
          <p:cNvPicPr>
            <a:picLocks noChangeAspect="1"/>
          </p:cNvPicPr>
          <p:nvPr/>
        </p:nvPicPr>
        <p:blipFill>
          <a:blip r:embed="rId8" cstate="print">
            <a:biLevel thresh="75000"/>
            <a:extLst>
              <a:ext uri="{28A0092B-C50C-407E-A947-70E740481C1C}">
                <a14:useLocalDpi xmlns:a14="http://schemas.microsoft.com/office/drawing/2010/main"/>
              </a:ext>
            </a:extLst>
          </a:blip>
          <a:stretch>
            <a:fillRect/>
          </a:stretch>
        </p:blipFill>
        <p:spPr>
          <a:xfrm>
            <a:off x="3745647" y="4602850"/>
            <a:ext cx="362717" cy="362717"/>
          </a:xfrm>
          <a:prstGeom prst="rect">
            <a:avLst/>
          </a:prstGeom>
        </p:spPr>
      </p:pic>
      <p:pic>
        <p:nvPicPr>
          <p:cNvPr id="52" name="図 51">
            <a:extLst>
              <a:ext uri="{FF2B5EF4-FFF2-40B4-BE49-F238E27FC236}">
                <a16:creationId xmlns:a16="http://schemas.microsoft.com/office/drawing/2014/main" id="{A2A326AA-F92B-FE48-8EDE-05662897D537}"/>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48505" y="4086768"/>
            <a:ext cx="572914" cy="572914"/>
          </a:xfrm>
          <a:prstGeom prst="rect">
            <a:avLst/>
          </a:prstGeom>
        </p:spPr>
      </p:pic>
      <p:pic>
        <p:nvPicPr>
          <p:cNvPr id="54" name="図 53">
            <a:extLst>
              <a:ext uri="{FF2B5EF4-FFF2-40B4-BE49-F238E27FC236}">
                <a16:creationId xmlns:a16="http://schemas.microsoft.com/office/drawing/2014/main" id="{0658E124-4D04-0747-974A-330AD596549C}"/>
              </a:ext>
            </a:extLst>
          </p:cNvPr>
          <p:cNvPicPr>
            <a:picLocks noChangeAspect="1"/>
          </p:cNvPicPr>
          <p:nvPr/>
        </p:nvPicPr>
        <p:blipFill>
          <a:blip r:embed="rId10" cstate="print">
            <a:biLevel thresh="75000"/>
            <a:extLst>
              <a:ext uri="{28A0092B-C50C-407E-A947-70E740481C1C}">
                <a14:useLocalDpi xmlns:a14="http://schemas.microsoft.com/office/drawing/2010/main"/>
              </a:ext>
            </a:extLst>
          </a:blip>
          <a:stretch>
            <a:fillRect/>
          </a:stretch>
        </p:blipFill>
        <p:spPr>
          <a:xfrm>
            <a:off x="7418007" y="4558020"/>
            <a:ext cx="434620" cy="434620"/>
          </a:xfrm>
          <a:prstGeom prst="rect">
            <a:avLst/>
          </a:prstGeom>
        </p:spPr>
      </p:pic>
      <p:pic>
        <p:nvPicPr>
          <p:cNvPr id="55" name="図 54">
            <a:extLst>
              <a:ext uri="{FF2B5EF4-FFF2-40B4-BE49-F238E27FC236}">
                <a16:creationId xmlns:a16="http://schemas.microsoft.com/office/drawing/2014/main" id="{7EAB77A8-A4E3-5645-90AA-88127F33A3E2}"/>
              </a:ext>
            </a:extLst>
          </p:cNvPr>
          <p:cNvPicPr>
            <a:picLocks noChangeAspect="1"/>
          </p:cNvPicPr>
          <p:nvPr/>
        </p:nvPicPr>
        <p:blipFill>
          <a:blip r:embed="rId11" cstate="print">
            <a:clrChange>
              <a:clrFrom>
                <a:srgbClr val="FFFFFF"/>
              </a:clrFrom>
              <a:clrTo>
                <a:srgbClr val="FFFFFF">
                  <a:alpha val="0"/>
                </a:srgbClr>
              </a:clrTo>
            </a:clrChange>
            <a:biLevel thresh="75000"/>
            <a:extLst>
              <a:ext uri="{28A0092B-C50C-407E-A947-70E740481C1C}">
                <a14:useLocalDpi xmlns:a14="http://schemas.microsoft.com/office/drawing/2010/main"/>
              </a:ext>
            </a:extLst>
          </a:blip>
          <a:stretch>
            <a:fillRect/>
          </a:stretch>
        </p:blipFill>
        <p:spPr>
          <a:xfrm>
            <a:off x="6457459" y="4168282"/>
            <a:ext cx="414196" cy="414196"/>
          </a:xfrm>
          <a:prstGeom prst="rect">
            <a:avLst/>
          </a:prstGeom>
        </p:spPr>
      </p:pic>
      <p:pic>
        <p:nvPicPr>
          <p:cNvPr id="56" name="図 55">
            <a:extLst>
              <a:ext uri="{FF2B5EF4-FFF2-40B4-BE49-F238E27FC236}">
                <a16:creationId xmlns:a16="http://schemas.microsoft.com/office/drawing/2014/main" id="{1AC4F36C-9105-4345-B3FA-8C1BEF347578}"/>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83192" y="4326733"/>
            <a:ext cx="780010" cy="780010"/>
          </a:xfrm>
          <a:prstGeom prst="rect">
            <a:avLst/>
          </a:prstGeom>
        </p:spPr>
      </p:pic>
      <p:pic>
        <p:nvPicPr>
          <p:cNvPr id="57" name="図 56">
            <a:extLst>
              <a:ext uri="{FF2B5EF4-FFF2-40B4-BE49-F238E27FC236}">
                <a16:creationId xmlns:a16="http://schemas.microsoft.com/office/drawing/2014/main" id="{4B905766-27B8-1349-883F-E7B0F71B6F58}"/>
              </a:ext>
            </a:extLst>
          </p:cNvPr>
          <p:cNvPicPr>
            <a:picLocks noChangeAspect="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700548" y="4272366"/>
            <a:ext cx="860882" cy="860882"/>
          </a:xfrm>
          <a:prstGeom prst="rect">
            <a:avLst/>
          </a:prstGeom>
        </p:spPr>
      </p:pic>
      <p:pic>
        <p:nvPicPr>
          <p:cNvPr id="58" name="図 57">
            <a:extLst>
              <a:ext uri="{FF2B5EF4-FFF2-40B4-BE49-F238E27FC236}">
                <a16:creationId xmlns:a16="http://schemas.microsoft.com/office/drawing/2014/main" id="{92FDABBD-0448-4746-9362-14F7B14BC178}"/>
              </a:ext>
            </a:extLst>
          </p:cNvPr>
          <p:cNvPicPr>
            <a:picLocks noChangeAspect="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363305" y="4539903"/>
            <a:ext cx="593151" cy="593151"/>
          </a:xfrm>
          <a:prstGeom prst="rect">
            <a:avLst/>
          </a:prstGeom>
        </p:spPr>
      </p:pic>
    </p:spTree>
    <p:extLst>
      <p:ext uri="{BB962C8B-B14F-4D97-AF65-F5344CB8AC3E}">
        <p14:creationId xmlns:p14="http://schemas.microsoft.com/office/powerpoint/2010/main" val="3175898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第５世代通信におけるネットワーク・スライス</a:t>
            </a:r>
          </a:p>
        </p:txBody>
      </p:sp>
      <p:sp>
        <p:nvSpPr>
          <p:cNvPr id="8" name="正方形/長方形 7"/>
          <p:cNvSpPr/>
          <p:nvPr/>
        </p:nvSpPr>
        <p:spPr>
          <a:xfrm>
            <a:off x="988043" y="5348785"/>
            <a:ext cx="7167914" cy="92928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14806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kumimoji="1" lang="ja-JP" altLang="en-US" sz="1000" dirty="0">
              <a:solidFill>
                <a:schemeClr val="bg1"/>
              </a:solidFill>
              <a:latin typeface="Meiryo" charset="-128"/>
              <a:ea typeface="Meiryo" charset="-128"/>
              <a:cs typeface="Meiryo" charset="-128"/>
            </a:endParaRPr>
          </a:p>
        </p:txBody>
      </p:sp>
      <p:sp>
        <p:nvSpPr>
          <p:cNvPr id="10" name="正方形/長方形 9"/>
          <p:cNvSpPr/>
          <p:nvPr/>
        </p:nvSpPr>
        <p:spPr>
          <a:xfrm>
            <a:off x="3509181"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kumimoji="1" lang="ja-JP" altLang="en-US" sz="1000" dirty="0">
              <a:solidFill>
                <a:schemeClr val="bg1"/>
              </a:solidFill>
              <a:latin typeface="Meiryo" charset="-128"/>
              <a:ea typeface="Meiryo" charset="-128"/>
              <a:cs typeface="Meiryo" charset="-128"/>
            </a:endParaRPr>
          </a:p>
        </p:txBody>
      </p:sp>
      <p:sp>
        <p:nvSpPr>
          <p:cNvPr id="11" name="正方形/長方形 10"/>
          <p:cNvSpPr/>
          <p:nvPr/>
        </p:nvSpPr>
        <p:spPr>
          <a:xfrm>
            <a:off x="586802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kumimoji="1" lang="ja-JP" altLang="en-US" sz="1000" dirty="0">
              <a:solidFill>
                <a:schemeClr val="bg1"/>
              </a:solidFill>
              <a:latin typeface="Meiryo" charset="-128"/>
              <a:ea typeface="Meiryo" charset="-128"/>
              <a:cs typeface="Meiryo" charset="-128"/>
            </a:endParaRPr>
          </a:p>
        </p:txBody>
      </p:sp>
      <p:sp>
        <p:nvSpPr>
          <p:cNvPr id="12" name="テキスト ボックス 11"/>
          <p:cNvSpPr txBox="1"/>
          <p:nvPr/>
        </p:nvSpPr>
        <p:spPr>
          <a:xfrm>
            <a:off x="4185378" y="5361969"/>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3" name="正方形/長方形 12"/>
          <p:cNvSpPr/>
          <p:nvPr/>
        </p:nvSpPr>
        <p:spPr>
          <a:xfrm>
            <a:off x="988043" y="4894381"/>
            <a:ext cx="7167914" cy="43460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ネットワーク・スライシング</a:t>
            </a:r>
          </a:p>
        </p:txBody>
      </p:sp>
      <p:sp>
        <p:nvSpPr>
          <p:cNvPr id="14" name="正方形/長方形 13"/>
          <p:cNvSpPr/>
          <p:nvPr/>
        </p:nvSpPr>
        <p:spPr>
          <a:xfrm>
            <a:off x="988043"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2434536"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3881030"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5327524"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6774018" y="1041109"/>
            <a:ext cx="1381939"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p:cNvSpPr txBox="1"/>
          <p:nvPr/>
        </p:nvSpPr>
        <p:spPr>
          <a:xfrm>
            <a:off x="988043" y="4157168"/>
            <a:ext cx="1381938" cy="584775"/>
          </a:xfrm>
          <a:prstGeom prst="rect">
            <a:avLst/>
          </a:prstGeom>
          <a:noFill/>
        </p:spPr>
        <p:txBody>
          <a:bodyPr wrap="square" rtlCol="0">
            <a:spAutoFit/>
          </a:bodyPr>
          <a:lstStyle/>
          <a:p>
            <a:pPr algn="ctr"/>
            <a:r>
              <a:rPr kumimoji="1" lang="ja-JP" altLang="en-US" sz="2400" dirty="0">
                <a:solidFill>
                  <a:schemeClr val="accent4">
                    <a:lumMod val="75000"/>
                  </a:schemeClr>
                </a:solidFill>
                <a:latin typeface="Meiryo" charset="-128"/>
                <a:ea typeface="Meiryo" charset="-128"/>
                <a:cs typeface="Meiryo" charset="-128"/>
              </a:rPr>
              <a:t>高効率</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2421127" y="4157168"/>
            <a:ext cx="1381938" cy="584775"/>
          </a:xfrm>
          <a:prstGeom prst="rect">
            <a:avLst/>
          </a:prstGeom>
          <a:noFill/>
        </p:spPr>
        <p:txBody>
          <a:bodyPr wrap="square" rtlCol="0">
            <a:spAutoFit/>
          </a:bodyPr>
          <a:lstStyle/>
          <a:p>
            <a:pPr algn="ctr"/>
            <a:r>
              <a:rPr kumimoji="1" lang="ja-JP" altLang="en-US" sz="2400" dirty="0">
                <a:solidFill>
                  <a:schemeClr val="accent4">
                    <a:lumMod val="75000"/>
                  </a:schemeClr>
                </a:solidFill>
                <a:latin typeface="Meiryo" charset="-128"/>
                <a:ea typeface="Meiryo" charset="-128"/>
                <a:cs typeface="Meiryo" charset="-128"/>
              </a:rPr>
              <a:t>低遅延</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3881029" y="4157168"/>
            <a:ext cx="1381938" cy="584775"/>
          </a:xfrm>
          <a:prstGeom prst="rect">
            <a:avLst/>
          </a:prstGeom>
          <a:noFill/>
        </p:spPr>
        <p:txBody>
          <a:bodyPr wrap="square" rtlCol="0">
            <a:spAutoFit/>
          </a:bodyPr>
          <a:lstStyle/>
          <a:p>
            <a:pPr algn="ctr"/>
            <a:r>
              <a:rPr lang="ja-JP" altLang="en-US" sz="2400" dirty="0">
                <a:solidFill>
                  <a:schemeClr val="accent4">
                    <a:lumMod val="75000"/>
                  </a:schemeClr>
                </a:solidFill>
                <a:latin typeface="Meiryo" charset="-128"/>
                <a:ea typeface="Meiryo" charset="-128"/>
                <a:cs typeface="Meiryo" charset="-128"/>
              </a:rPr>
              <a:t>高信頼</a:t>
            </a:r>
            <a:endParaRPr kumimoji="1"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2" name="テキスト ボックス 21"/>
          <p:cNvSpPr txBox="1"/>
          <p:nvPr/>
        </p:nvSpPr>
        <p:spPr>
          <a:xfrm>
            <a:off x="5327522" y="4157167"/>
            <a:ext cx="1381938" cy="584775"/>
          </a:xfrm>
          <a:prstGeom prst="rect">
            <a:avLst/>
          </a:prstGeom>
          <a:noFill/>
        </p:spPr>
        <p:txBody>
          <a:bodyPr wrap="square" lIns="0" rIns="0" rtlCol="0">
            <a:spAutoFit/>
          </a:bodyPr>
          <a:lstStyle/>
          <a:p>
            <a:pPr algn="ctr"/>
            <a:r>
              <a:rPr lang="ja-JP" altLang="en-US" sz="2400" dirty="0">
                <a:solidFill>
                  <a:schemeClr val="accent4">
                    <a:lumMod val="75000"/>
                  </a:schemeClr>
                </a:solidFill>
                <a:latin typeface="Meiryo" charset="-128"/>
                <a:ea typeface="Meiryo" charset="-128"/>
                <a:cs typeface="Meiryo" charset="-128"/>
              </a:rPr>
              <a:t>セキュア</a:t>
            </a:r>
            <a:endParaRPr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3" name="テキスト ボックス 22"/>
          <p:cNvSpPr txBox="1"/>
          <p:nvPr/>
        </p:nvSpPr>
        <p:spPr>
          <a:xfrm>
            <a:off x="6774013" y="4157167"/>
            <a:ext cx="1381938" cy="584775"/>
          </a:xfrm>
          <a:prstGeom prst="rect">
            <a:avLst/>
          </a:prstGeom>
          <a:noFill/>
        </p:spPr>
        <p:txBody>
          <a:bodyPr wrap="square" rtlCol="0">
            <a:spAutoFit/>
          </a:bodyPr>
          <a:lstStyle/>
          <a:p>
            <a:pPr algn="ctr"/>
            <a:r>
              <a:rPr lang="ja-JP" altLang="en-US" sz="2400" dirty="0">
                <a:solidFill>
                  <a:schemeClr val="accent4">
                    <a:lumMod val="75000"/>
                  </a:schemeClr>
                </a:solidFill>
                <a:latin typeface="Meiryo" charset="-128"/>
                <a:ea typeface="Meiryo" charset="-128"/>
                <a:cs typeface="Meiryo" charset="-128"/>
              </a:rPr>
              <a:t>企業別</a:t>
            </a:r>
            <a:endParaRPr lang="en-US" altLang="ja-JP" sz="2400" dirty="0">
              <a:solidFill>
                <a:schemeClr val="accent4">
                  <a:lumMod val="75000"/>
                </a:schemeClr>
              </a:solidFill>
              <a:latin typeface="Meiryo" charset="-128"/>
              <a:ea typeface="Meiryo" charset="-128"/>
              <a:cs typeface="Meiryo" charset="-128"/>
            </a:endParaRPr>
          </a:p>
          <a:p>
            <a:pPr algn="ctr"/>
            <a:r>
              <a:rPr lang="ja-JP" altLang="en-US" sz="800" dirty="0">
                <a:solidFill>
                  <a:schemeClr val="accent4">
                    <a:lumMod val="75000"/>
                  </a:schemeClr>
                </a:solidFill>
                <a:latin typeface="Meiryo" charset="-128"/>
                <a:ea typeface="Meiryo" charset="-128"/>
                <a:cs typeface="Meiryo" charset="-128"/>
              </a:rPr>
              <a:t>ネットワーク・スライス</a:t>
            </a:r>
            <a:endParaRPr kumimoji="1" lang="ja-JP" altLang="en-US" sz="800" dirty="0">
              <a:solidFill>
                <a:schemeClr val="accent4">
                  <a:lumMod val="75000"/>
                </a:schemeClr>
              </a:solidFill>
              <a:latin typeface="Meiryo" charset="-128"/>
              <a:ea typeface="Meiryo" charset="-128"/>
              <a:cs typeface="Meiryo" charset="-128"/>
            </a:endParaRPr>
          </a:p>
        </p:txBody>
      </p:sp>
      <p:sp>
        <p:nvSpPr>
          <p:cNvPr id="24" name="正方形/長方形 23"/>
          <p:cNvSpPr/>
          <p:nvPr/>
        </p:nvSpPr>
        <p:spPr>
          <a:xfrm>
            <a:off x="1148065"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エネルギー関連機器の監視や制御</a:t>
            </a:r>
          </a:p>
        </p:txBody>
      </p:sp>
      <p:sp>
        <p:nvSpPr>
          <p:cNvPr id="25" name="正方形/長方形 24"/>
          <p:cNvSpPr/>
          <p:nvPr/>
        </p:nvSpPr>
        <p:spPr>
          <a:xfrm>
            <a:off x="1148066"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農業設備や機器の監視や制御</a:t>
            </a:r>
          </a:p>
        </p:txBody>
      </p:sp>
      <p:sp>
        <p:nvSpPr>
          <p:cNvPr id="26" name="正方形/長方形 25"/>
          <p:cNvSpPr/>
          <p:nvPr/>
        </p:nvSpPr>
        <p:spPr>
          <a:xfrm>
            <a:off x="1148065"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物流トレーサビリティ</a:t>
            </a:r>
          </a:p>
        </p:txBody>
      </p:sp>
      <p:sp>
        <p:nvSpPr>
          <p:cNvPr id="27" name="正方形/長方形 26"/>
          <p:cNvSpPr/>
          <p:nvPr/>
        </p:nvSpPr>
        <p:spPr>
          <a:xfrm>
            <a:off x="2590239"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遠隔医療</a:t>
            </a:r>
          </a:p>
        </p:txBody>
      </p:sp>
      <p:sp>
        <p:nvSpPr>
          <p:cNvPr id="28" name="正方形/長方形 27"/>
          <p:cNvSpPr/>
          <p:nvPr/>
        </p:nvSpPr>
        <p:spPr>
          <a:xfrm>
            <a:off x="2590240"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各種設備機器の監視と制御</a:t>
            </a:r>
          </a:p>
        </p:txBody>
      </p:sp>
      <p:sp>
        <p:nvSpPr>
          <p:cNvPr id="29" name="正方形/長方形 28"/>
          <p:cNvSpPr/>
          <p:nvPr/>
        </p:nvSpPr>
        <p:spPr>
          <a:xfrm>
            <a:off x="2590239"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ゲーム</a:t>
            </a:r>
          </a:p>
        </p:txBody>
      </p:sp>
      <p:sp>
        <p:nvSpPr>
          <p:cNvPr id="30" name="正方形/長方形 29"/>
          <p:cNvSpPr/>
          <p:nvPr/>
        </p:nvSpPr>
        <p:spPr>
          <a:xfrm>
            <a:off x="4047525"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災害対応</a:t>
            </a:r>
          </a:p>
        </p:txBody>
      </p:sp>
      <p:sp>
        <p:nvSpPr>
          <p:cNvPr id="31" name="正方形/長方形 30"/>
          <p:cNvSpPr/>
          <p:nvPr/>
        </p:nvSpPr>
        <p:spPr>
          <a:xfrm>
            <a:off x="4047526"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自動車</a:t>
            </a:r>
            <a:endParaRPr lang="en-US" altLang="ja-JP" sz="12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TIS</a:t>
            </a:r>
            <a:r>
              <a:rPr kumimoji="1" lang="ja-JP" altLang="en-US" sz="1000" dirty="0">
                <a:solidFill>
                  <a:srgbClr val="FFFFFF"/>
                </a:solidFill>
                <a:latin typeface="Meiryo" charset="-128"/>
                <a:ea typeface="Meiryo" charset="-128"/>
                <a:cs typeface="Meiryo" charset="-128"/>
              </a:rPr>
              <a:t>や自動運転</a:t>
            </a:r>
          </a:p>
        </p:txBody>
      </p:sp>
      <p:sp>
        <p:nvSpPr>
          <p:cNvPr id="32" name="正方形/長方形 31"/>
          <p:cNvSpPr/>
          <p:nvPr/>
        </p:nvSpPr>
        <p:spPr>
          <a:xfrm>
            <a:off x="4047525"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公共交通</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機関</a:t>
            </a:r>
          </a:p>
        </p:txBody>
      </p:sp>
      <p:sp>
        <p:nvSpPr>
          <p:cNvPr id="33" name="正方形/長方形 32"/>
          <p:cNvSpPr/>
          <p:nvPr/>
        </p:nvSpPr>
        <p:spPr>
          <a:xfrm>
            <a:off x="5489699" y="1388848"/>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医療</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遠隔医療や地域医療</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489700" y="2351545"/>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自治体</a:t>
            </a:r>
            <a:endParaRPr lang="en-US" altLang="ja-JP" sz="1200" dirty="0">
              <a:solidFill>
                <a:srgbClr val="FFFFFF"/>
              </a:solidFill>
              <a:latin typeface="Meiryo" charset="-128"/>
              <a:ea typeface="Meiryo" charset="-128"/>
              <a:cs typeface="Meiryo" charset="-128"/>
            </a:endParaRPr>
          </a:p>
          <a:p>
            <a:pPr algn="ctr"/>
            <a:r>
              <a:rPr lang="ja-JP" altLang="en-US" sz="1000" dirty="0">
                <a:solidFill>
                  <a:srgbClr val="FFFFFF"/>
                </a:solidFill>
                <a:latin typeface="Meiryo" charset="-128"/>
                <a:ea typeface="Meiryo" charset="-128"/>
                <a:cs typeface="Meiryo" charset="-128"/>
              </a:rPr>
              <a:t>行政</a:t>
            </a:r>
            <a:r>
              <a:rPr kumimoji="1" lang="ja-JP" altLang="en-US" sz="1000" dirty="0">
                <a:solidFill>
                  <a:srgbClr val="FFFFFF"/>
                </a:solidFill>
                <a:latin typeface="Meiryo" charset="-128"/>
                <a:ea typeface="Meiryo" charset="-128"/>
                <a:cs typeface="Meiryo" charset="-128"/>
              </a:rPr>
              <a:t>サービス</a:t>
            </a:r>
          </a:p>
        </p:txBody>
      </p:sp>
      <p:sp>
        <p:nvSpPr>
          <p:cNvPr id="35" name="正方形/長方形 34"/>
          <p:cNvSpPr/>
          <p:nvPr/>
        </p:nvSpPr>
        <p:spPr>
          <a:xfrm>
            <a:off x="5489699" y="3314242"/>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金融</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サービス</a:t>
            </a:r>
          </a:p>
        </p:txBody>
      </p:sp>
      <p:sp>
        <p:nvSpPr>
          <p:cNvPr id="36" name="正方形/長方形 35"/>
          <p:cNvSpPr/>
          <p:nvPr/>
        </p:nvSpPr>
        <p:spPr>
          <a:xfrm>
            <a:off x="6932246" y="1385883"/>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企業内</a:t>
            </a:r>
            <a:endParaRPr lang="en-US" altLang="ja-JP" sz="1200" dirty="0">
              <a:solidFill>
                <a:srgbClr val="FFFFFF"/>
              </a:solidFill>
              <a:latin typeface="Meiryo" charset="-128"/>
              <a:ea typeface="Meiryo" charset="-128"/>
              <a:cs typeface="Meiryo" charset="-128"/>
            </a:endParaRPr>
          </a:p>
          <a:p>
            <a:pPr algn="ctr"/>
            <a:r>
              <a:rPr lang="ja-JP" altLang="en-US" sz="1050" dirty="0">
                <a:solidFill>
                  <a:srgbClr val="FFFFFF"/>
                </a:solidFill>
                <a:latin typeface="Meiryo" charset="-128"/>
                <a:ea typeface="Meiryo" charset="-128"/>
                <a:cs typeface="Meiryo" charset="-128"/>
              </a:rPr>
              <a:t>業務システム</a:t>
            </a:r>
            <a:endParaRPr kumimoji="1" lang="ja-JP" altLang="en-US" sz="1050" dirty="0">
              <a:solidFill>
                <a:srgbClr val="FFFFFF"/>
              </a:solidFill>
              <a:latin typeface="Meiryo" charset="-128"/>
              <a:ea typeface="Meiryo" charset="-128"/>
              <a:cs typeface="Meiryo" charset="-128"/>
            </a:endParaRPr>
          </a:p>
        </p:txBody>
      </p:sp>
      <p:sp>
        <p:nvSpPr>
          <p:cNvPr id="37" name="正方形/長方形 36"/>
          <p:cNvSpPr/>
          <p:nvPr/>
        </p:nvSpPr>
        <p:spPr>
          <a:xfrm>
            <a:off x="6932247" y="2348580"/>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各種クラウド</a:t>
            </a:r>
            <a:endParaRPr kumimoji="1" lang="en-US" altLang="ja-JP" sz="1000" dirty="0">
              <a:solidFill>
                <a:srgbClr val="FFFFFF"/>
              </a:solidFill>
              <a:latin typeface="Meiryo" charset="-128"/>
              <a:ea typeface="Meiryo" charset="-128"/>
              <a:cs typeface="Meiryo" charset="-128"/>
            </a:endParaRPr>
          </a:p>
          <a:p>
            <a:pPr algn="ctr"/>
            <a:r>
              <a:rPr kumimoji="1" lang="ja-JP" altLang="en-US" sz="1000" dirty="0">
                <a:solidFill>
                  <a:srgbClr val="FFFFFF"/>
                </a:solidFill>
                <a:latin typeface="Meiryo" charset="-128"/>
                <a:ea typeface="Meiryo" charset="-128"/>
                <a:cs typeface="Meiryo" charset="-128"/>
              </a:rPr>
              <a:t>サービス</a:t>
            </a:r>
          </a:p>
        </p:txBody>
      </p:sp>
      <p:sp>
        <p:nvSpPr>
          <p:cNvPr id="38" name="正方形/長方形 37"/>
          <p:cNvSpPr/>
          <p:nvPr/>
        </p:nvSpPr>
        <p:spPr>
          <a:xfrm>
            <a:off x="6932246" y="3311277"/>
            <a:ext cx="1048950" cy="748703"/>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a:t>
            </a:r>
          </a:p>
        </p:txBody>
      </p:sp>
    </p:spTree>
    <p:extLst>
      <p:ext uri="{BB962C8B-B14F-4D97-AF65-F5344CB8AC3E}">
        <p14:creationId xmlns:p14="http://schemas.microsoft.com/office/powerpoint/2010/main" val="2710248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第５世代通信におけるネットワーク・スライス</a:t>
            </a:r>
          </a:p>
        </p:txBody>
      </p:sp>
      <p:sp>
        <p:nvSpPr>
          <p:cNvPr id="8" name="正方形/長方形 7"/>
          <p:cNvSpPr/>
          <p:nvPr/>
        </p:nvSpPr>
        <p:spPr>
          <a:xfrm>
            <a:off x="988043" y="5348785"/>
            <a:ext cx="7167914" cy="92928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14806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高速・大容量データ通信</a:t>
            </a:r>
            <a:endParaRPr kumimoji="1" lang="ja-JP" altLang="en-US" sz="1000" dirty="0">
              <a:solidFill>
                <a:schemeClr val="bg1"/>
              </a:solidFill>
              <a:latin typeface="Meiryo" charset="-128"/>
              <a:ea typeface="Meiryo" charset="-128"/>
              <a:cs typeface="Meiryo" charset="-128"/>
            </a:endParaRPr>
          </a:p>
        </p:txBody>
      </p:sp>
      <p:sp>
        <p:nvSpPr>
          <p:cNvPr id="10" name="正方形/長方形 9"/>
          <p:cNvSpPr/>
          <p:nvPr/>
        </p:nvSpPr>
        <p:spPr>
          <a:xfrm>
            <a:off x="3509181"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大量端末の接続</a:t>
            </a:r>
            <a:endParaRPr kumimoji="1" lang="ja-JP" altLang="en-US" sz="1000" dirty="0">
              <a:solidFill>
                <a:schemeClr val="bg1"/>
              </a:solidFill>
              <a:latin typeface="Meiryo" charset="-128"/>
              <a:ea typeface="Meiryo" charset="-128"/>
              <a:cs typeface="Meiryo" charset="-128"/>
            </a:endParaRPr>
          </a:p>
        </p:txBody>
      </p:sp>
      <p:sp>
        <p:nvSpPr>
          <p:cNvPr id="11" name="正方形/長方形 10"/>
          <p:cNvSpPr/>
          <p:nvPr/>
        </p:nvSpPr>
        <p:spPr>
          <a:xfrm>
            <a:off x="5868025" y="5887362"/>
            <a:ext cx="2134049" cy="29648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bg1"/>
                </a:solidFill>
                <a:latin typeface="Meiryo" charset="-128"/>
                <a:ea typeface="Meiryo" charset="-128"/>
                <a:cs typeface="Meiryo" charset="-128"/>
              </a:rPr>
              <a:t>超低遅延・超高信頼性</a:t>
            </a:r>
            <a:endParaRPr kumimoji="1" lang="ja-JP" altLang="en-US" sz="1000" dirty="0">
              <a:solidFill>
                <a:schemeClr val="bg1"/>
              </a:solidFill>
              <a:latin typeface="Meiryo" charset="-128"/>
              <a:ea typeface="Meiryo" charset="-128"/>
              <a:cs typeface="Meiryo" charset="-128"/>
            </a:endParaRPr>
          </a:p>
        </p:txBody>
      </p:sp>
      <p:sp>
        <p:nvSpPr>
          <p:cNvPr id="12" name="テキスト ボックス 11"/>
          <p:cNvSpPr txBox="1"/>
          <p:nvPr/>
        </p:nvSpPr>
        <p:spPr>
          <a:xfrm>
            <a:off x="4185378" y="5361969"/>
            <a:ext cx="779381" cy="584775"/>
          </a:xfrm>
          <a:prstGeom prst="rect">
            <a:avLst/>
          </a:prstGeom>
          <a:noFill/>
        </p:spPr>
        <p:txBody>
          <a:bodyPr wrap="none" rtlCol="0">
            <a:spAutoFit/>
          </a:bodyPr>
          <a:lstStyle/>
          <a:p>
            <a:pPr algn="ctr"/>
            <a:r>
              <a:rPr kumimoji="1" lang="en-US" altLang="ja-JP" sz="3200" b="1" dirty="0">
                <a:solidFill>
                  <a:schemeClr val="bg1"/>
                </a:solidFill>
                <a:latin typeface="Meiryo" charset="-128"/>
                <a:ea typeface="Meiryo" charset="-128"/>
                <a:cs typeface="Meiryo" charset="-128"/>
              </a:rPr>
              <a:t>5G</a:t>
            </a:r>
            <a:endParaRPr kumimoji="1" lang="ja-JP" altLang="en-US" sz="3200" b="1" dirty="0">
              <a:solidFill>
                <a:schemeClr val="bg1"/>
              </a:solidFill>
              <a:latin typeface="Meiryo" charset="-128"/>
              <a:ea typeface="Meiryo" charset="-128"/>
              <a:cs typeface="Meiryo" charset="-128"/>
            </a:endParaRPr>
          </a:p>
        </p:txBody>
      </p:sp>
      <p:sp>
        <p:nvSpPr>
          <p:cNvPr id="13" name="正方形/長方形 12"/>
          <p:cNvSpPr/>
          <p:nvPr/>
        </p:nvSpPr>
        <p:spPr>
          <a:xfrm>
            <a:off x="988043" y="4894381"/>
            <a:ext cx="7167914" cy="43460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ネットワーク・スライシング</a:t>
            </a:r>
          </a:p>
        </p:txBody>
      </p:sp>
      <p:sp>
        <p:nvSpPr>
          <p:cNvPr id="14" name="正方形/長方形 13"/>
          <p:cNvSpPr/>
          <p:nvPr/>
        </p:nvSpPr>
        <p:spPr>
          <a:xfrm>
            <a:off x="2311668" y="1038376"/>
            <a:ext cx="4520664" cy="375904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 name="図形グループ 38"/>
          <p:cNvGrpSpPr/>
          <p:nvPr/>
        </p:nvGrpSpPr>
        <p:grpSpPr>
          <a:xfrm>
            <a:off x="1094488" y="1560096"/>
            <a:ext cx="498568" cy="500693"/>
            <a:chOff x="2667295" y="1059799"/>
            <a:chExt cx="681672" cy="722281"/>
          </a:xfrm>
        </p:grpSpPr>
        <p:sp>
          <p:nvSpPr>
            <p:cNvPr id="40" name="角丸四角形 3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41" name="図 40"/>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42" name="図形グループ 41"/>
          <p:cNvGrpSpPr/>
          <p:nvPr/>
        </p:nvGrpSpPr>
        <p:grpSpPr>
          <a:xfrm>
            <a:off x="1192245" y="1718194"/>
            <a:ext cx="201764" cy="409316"/>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5" name="図形グループ 44"/>
          <p:cNvGrpSpPr/>
          <p:nvPr/>
        </p:nvGrpSpPr>
        <p:grpSpPr>
          <a:xfrm>
            <a:off x="1099142" y="3617158"/>
            <a:ext cx="250093" cy="208526"/>
            <a:chOff x="4000500" y="1182650"/>
            <a:chExt cx="499492" cy="545661"/>
          </a:xfrm>
        </p:grpSpPr>
        <p:sp>
          <p:nvSpPr>
            <p:cNvPr id="46" name="角丸四角形 4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7" name="正方形/長方形 4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pic>
        <p:nvPicPr>
          <p:cNvPr id="50" name="図 49" descr="imgres.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94488" y="2706283"/>
            <a:ext cx="498568" cy="342190"/>
          </a:xfrm>
          <a:prstGeom prst="rect">
            <a:avLst/>
          </a:prstGeom>
        </p:spPr>
      </p:pic>
      <p:sp>
        <p:nvSpPr>
          <p:cNvPr id="4" name="正方形/長方形 3"/>
          <p:cNvSpPr/>
          <p:nvPr/>
        </p:nvSpPr>
        <p:spPr>
          <a:xfrm>
            <a:off x="1659282" y="3886024"/>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1099142" y="3875312"/>
            <a:ext cx="250093" cy="208526"/>
            <a:chOff x="4000500" y="1182650"/>
            <a:chExt cx="499492" cy="545661"/>
          </a:xfrm>
        </p:grpSpPr>
        <p:sp>
          <p:nvSpPr>
            <p:cNvPr id="56" name="角丸四角形 5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7" name="正方形/長方形 5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grpSp>
        <p:nvGrpSpPr>
          <p:cNvPr id="58" name="図形グループ 57"/>
          <p:cNvGrpSpPr/>
          <p:nvPr/>
        </p:nvGrpSpPr>
        <p:grpSpPr>
          <a:xfrm>
            <a:off x="1099142" y="4131601"/>
            <a:ext cx="250093" cy="208526"/>
            <a:chOff x="4000500" y="1182650"/>
            <a:chExt cx="499492" cy="545661"/>
          </a:xfrm>
        </p:grpSpPr>
        <p:sp>
          <p:nvSpPr>
            <p:cNvPr id="59" name="角丸四角形 5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0" name="正方形/長方形 5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grpSp>
      <p:pic>
        <p:nvPicPr>
          <p:cNvPr id="61" name="図 60"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09511" y="3529577"/>
            <a:ext cx="318575" cy="356447"/>
          </a:xfrm>
          <a:prstGeom prst="rect">
            <a:avLst/>
          </a:prstGeom>
        </p:spPr>
      </p:pic>
      <p:sp>
        <p:nvSpPr>
          <p:cNvPr id="62" name="三角形 61"/>
          <p:cNvSpPr/>
          <p:nvPr/>
        </p:nvSpPr>
        <p:spPr>
          <a:xfrm rot="16200000">
            <a:off x="1522569" y="1592844"/>
            <a:ext cx="350409" cy="412012"/>
          </a:xfrm>
          <a:prstGeom prst="triangle">
            <a:avLst/>
          </a:prstGeom>
          <a:gradFill flip="none" rotWithShape="1">
            <a:gsLst>
              <a:gs pos="0">
                <a:schemeClr val="accent5"/>
              </a:gs>
              <a:gs pos="85000">
                <a:srgbClr val="33ACBD">
                  <a:tint val="44500"/>
                  <a:satMod val="160000"/>
                </a:srgbClr>
              </a:gs>
              <a:gs pos="100000">
                <a:srgbClr val="33ACBD">
                  <a:tint val="23500"/>
                  <a:satMod val="160000"/>
                </a:srgbClr>
              </a:gs>
            </a:gsLst>
            <a:lin ang="540000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7" name="図形グループ 6"/>
          <p:cNvGrpSpPr/>
          <p:nvPr/>
        </p:nvGrpSpPr>
        <p:grpSpPr>
          <a:xfrm>
            <a:off x="1786494" y="1600972"/>
            <a:ext cx="402232" cy="402232"/>
            <a:chOff x="1727931" y="1364625"/>
            <a:chExt cx="402232" cy="402232"/>
          </a:xfrm>
        </p:grpSpPr>
        <p:pic>
          <p:nvPicPr>
            <p:cNvPr id="5" name="図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 name="テキスト ボックス 5"/>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63" name="三角形 62"/>
          <p:cNvSpPr/>
          <p:nvPr/>
        </p:nvSpPr>
        <p:spPr>
          <a:xfrm rot="16200000">
            <a:off x="1518083" y="2629576"/>
            <a:ext cx="350409" cy="412012"/>
          </a:xfrm>
          <a:prstGeom prst="triangle">
            <a:avLst/>
          </a:prstGeom>
          <a:gradFill flip="none" rotWithShape="1">
            <a:gsLst>
              <a:gs pos="0">
                <a:schemeClr val="accent5"/>
              </a:gs>
              <a:gs pos="85000">
                <a:srgbClr val="33ACBD">
                  <a:tint val="44500"/>
                  <a:satMod val="160000"/>
                </a:srgbClr>
              </a:gs>
              <a:gs pos="100000">
                <a:srgbClr val="33ACBD">
                  <a:tint val="23500"/>
                  <a:satMod val="160000"/>
                </a:srgbClr>
              </a:gs>
            </a:gsLst>
            <a:lin ang="5400000" scaled="0"/>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4" name="図形グループ 63"/>
          <p:cNvGrpSpPr/>
          <p:nvPr/>
        </p:nvGrpSpPr>
        <p:grpSpPr>
          <a:xfrm>
            <a:off x="1782008" y="2637704"/>
            <a:ext cx="402232" cy="402232"/>
            <a:chOff x="1727931" y="1364625"/>
            <a:chExt cx="402232" cy="402232"/>
          </a:xfrm>
        </p:grpSpPr>
        <p:pic>
          <p:nvPicPr>
            <p:cNvPr id="65" name="図 6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6" name="テキスト ボックス 65"/>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grpSp>
        <p:nvGrpSpPr>
          <p:cNvPr id="67" name="図形グループ 66"/>
          <p:cNvGrpSpPr/>
          <p:nvPr/>
        </p:nvGrpSpPr>
        <p:grpSpPr>
          <a:xfrm>
            <a:off x="1800988" y="3949575"/>
            <a:ext cx="402232" cy="402232"/>
            <a:chOff x="1727931" y="1364625"/>
            <a:chExt cx="402232" cy="402232"/>
          </a:xfrm>
        </p:grpSpPr>
        <p:pic>
          <p:nvPicPr>
            <p:cNvPr id="68" name="図 6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69" name="テキスト ボックス 68"/>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pic>
        <p:nvPicPr>
          <p:cNvPr id="70" name="図 69"/>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60791" y="3597410"/>
            <a:ext cx="231535" cy="211105"/>
          </a:xfrm>
          <a:prstGeom prst="rect">
            <a:avLst/>
          </a:prstGeom>
          <a:ln>
            <a:noFill/>
          </a:ln>
          <a:effectLst>
            <a:outerShdw blurRad="50800" dist="38100" dir="2700000" algn="tl" rotWithShape="0">
              <a:prstClr val="black">
                <a:alpha val="40000"/>
              </a:prstClr>
            </a:outerShdw>
          </a:effectLst>
        </p:spPr>
      </p:pic>
      <p:pic>
        <p:nvPicPr>
          <p:cNvPr id="71" name="図 70"/>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62461" y="3874022"/>
            <a:ext cx="231535" cy="211105"/>
          </a:xfrm>
          <a:prstGeom prst="rect">
            <a:avLst/>
          </a:prstGeom>
          <a:ln>
            <a:noFill/>
          </a:ln>
          <a:effectLst>
            <a:outerShdw blurRad="50800" dist="38100" dir="2700000" algn="tl" rotWithShape="0">
              <a:prstClr val="black">
                <a:alpha val="40000"/>
              </a:prstClr>
            </a:outerShdw>
          </a:effectLst>
        </p:spPr>
      </p:pic>
      <p:pic>
        <p:nvPicPr>
          <p:cNvPr id="72" name="図 71"/>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1371483" y="4142941"/>
            <a:ext cx="231535" cy="211105"/>
          </a:xfrm>
          <a:prstGeom prst="rect">
            <a:avLst/>
          </a:prstGeom>
          <a:ln>
            <a:noFill/>
          </a:ln>
          <a:effectLst>
            <a:outerShdw blurRad="50800" dist="38100" dir="2700000" algn="tl" rotWithShape="0">
              <a:prstClr val="black">
                <a:alpha val="40000"/>
              </a:prstClr>
            </a:outerShdw>
          </a:effectLst>
        </p:spPr>
      </p:pic>
      <p:pic>
        <p:nvPicPr>
          <p:cNvPr id="74" name="図 73"/>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66822" y="3216420"/>
            <a:ext cx="1475062" cy="1475062"/>
          </a:xfrm>
          <a:prstGeom prst="rect">
            <a:avLst/>
          </a:prstGeom>
        </p:spPr>
      </p:pic>
      <p:pic>
        <p:nvPicPr>
          <p:cNvPr id="75" name="図 7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78617" y="1448482"/>
            <a:ext cx="660301" cy="660301"/>
          </a:xfrm>
          <a:prstGeom prst="rect">
            <a:avLst/>
          </a:prstGeom>
          <a:effectLst>
            <a:outerShdw blurRad="50800" dist="38100" dir="2700000" algn="tl" rotWithShape="0">
              <a:prstClr val="black">
                <a:alpha val="40000"/>
              </a:prstClr>
            </a:outerShdw>
          </a:effectLst>
        </p:spPr>
      </p:pic>
      <p:pic>
        <p:nvPicPr>
          <p:cNvPr id="77" name="図 7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578617" y="2490099"/>
            <a:ext cx="660301" cy="660301"/>
          </a:xfrm>
          <a:prstGeom prst="rect">
            <a:avLst/>
          </a:prstGeom>
          <a:effectLst>
            <a:outerShdw blurRad="50800" dist="38100" dir="2700000" algn="tl" rotWithShape="0">
              <a:prstClr val="black">
                <a:alpha val="40000"/>
              </a:prstClr>
            </a:outerShdw>
          </a:effectLst>
        </p:spPr>
      </p:pic>
      <p:sp>
        <p:nvSpPr>
          <p:cNvPr id="79" name="角丸四角形 78"/>
          <p:cNvSpPr/>
          <p:nvPr/>
        </p:nvSpPr>
        <p:spPr>
          <a:xfrm>
            <a:off x="2410399" y="1384655"/>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dirty="0">
                <a:solidFill>
                  <a:srgbClr val="FFFFFF"/>
                </a:solidFill>
                <a:latin typeface="Meiryo" charset="-128"/>
                <a:ea typeface="Meiryo" charset="-128"/>
                <a:cs typeface="Meiryo" charset="-128"/>
              </a:rPr>
              <a:t>閉域網</a:t>
            </a:r>
          </a:p>
        </p:txBody>
      </p:sp>
      <p:sp>
        <p:nvSpPr>
          <p:cNvPr id="80" name="角丸四角形 79"/>
          <p:cNvSpPr/>
          <p:nvPr/>
        </p:nvSpPr>
        <p:spPr>
          <a:xfrm>
            <a:off x="2410399" y="2451896"/>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閉域網</a:t>
            </a:r>
          </a:p>
        </p:txBody>
      </p:sp>
      <p:sp>
        <p:nvSpPr>
          <p:cNvPr id="81" name="角丸四角形 80"/>
          <p:cNvSpPr/>
          <p:nvPr/>
        </p:nvSpPr>
        <p:spPr>
          <a:xfrm>
            <a:off x="2420427" y="3519137"/>
            <a:ext cx="4338744" cy="851574"/>
          </a:xfrm>
          <a:prstGeom prst="round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b="1" dirty="0">
                <a:solidFill>
                  <a:srgbClr val="FFFFFF"/>
                </a:solidFill>
                <a:latin typeface="Meiryo" charset="-128"/>
                <a:ea typeface="Meiryo" charset="-128"/>
                <a:cs typeface="Meiryo" charset="-128"/>
              </a:rPr>
              <a:t>閉域網</a:t>
            </a:r>
          </a:p>
        </p:txBody>
      </p:sp>
      <p:sp>
        <p:nvSpPr>
          <p:cNvPr id="82" name="左右矢印 81"/>
          <p:cNvSpPr/>
          <p:nvPr/>
        </p:nvSpPr>
        <p:spPr>
          <a:xfrm>
            <a:off x="2133877" y="1633412"/>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左右矢印 82"/>
          <p:cNvSpPr/>
          <p:nvPr/>
        </p:nvSpPr>
        <p:spPr>
          <a:xfrm>
            <a:off x="2141528" y="2697047"/>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左右矢印 83"/>
          <p:cNvSpPr/>
          <p:nvPr/>
        </p:nvSpPr>
        <p:spPr>
          <a:xfrm>
            <a:off x="2133877" y="3805197"/>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左右矢印 84"/>
          <p:cNvSpPr/>
          <p:nvPr/>
        </p:nvSpPr>
        <p:spPr>
          <a:xfrm>
            <a:off x="6493008" y="1616389"/>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左右矢印 85"/>
          <p:cNvSpPr/>
          <p:nvPr/>
        </p:nvSpPr>
        <p:spPr>
          <a:xfrm>
            <a:off x="6500659" y="2680024"/>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左右矢印 86"/>
          <p:cNvSpPr/>
          <p:nvPr/>
        </p:nvSpPr>
        <p:spPr>
          <a:xfrm>
            <a:off x="6493008" y="3788174"/>
            <a:ext cx="532326" cy="363360"/>
          </a:xfrm>
          <a:prstGeom prst="left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p:cNvSpPr/>
          <p:nvPr/>
        </p:nvSpPr>
        <p:spPr>
          <a:xfrm>
            <a:off x="7124229" y="1715082"/>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9" name="図 88"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74458" y="1358635"/>
            <a:ext cx="318575" cy="356447"/>
          </a:xfrm>
          <a:prstGeom prst="rect">
            <a:avLst/>
          </a:prstGeom>
        </p:spPr>
      </p:pic>
      <p:grpSp>
        <p:nvGrpSpPr>
          <p:cNvPr id="90" name="図形グループ 89"/>
          <p:cNvGrpSpPr/>
          <p:nvPr/>
        </p:nvGrpSpPr>
        <p:grpSpPr>
          <a:xfrm>
            <a:off x="7265935" y="1778633"/>
            <a:ext cx="402232" cy="402232"/>
            <a:chOff x="1727931" y="1364625"/>
            <a:chExt cx="402232" cy="402232"/>
          </a:xfrm>
        </p:grpSpPr>
        <p:pic>
          <p:nvPicPr>
            <p:cNvPr id="91" name="図 9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92" name="テキスト ボックス 91"/>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93" name="正方形/長方形 92"/>
          <p:cNvSpPr/>
          <p:nvPr/>
        </p:nvSpPr>
        <p:spPr>
          <a:xfrm>
            <a:off x="7124229" y="2767773"/>
            <a:ext cx="420853" cy="20480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4" name="図 93" descr="radio-45967_64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74458" y="2411326"/>
            <a:ext cx="318575" cy="356447"/>
          </a:xfrm>
          <a:prstGeom prst="rect">
            <a:avLst/>
          </a:prstGeom>
        </p:spPr>
      </p:pic>
      <p:grpSp>
        <p:nvGrpSpPr>
          <p:cNvPr id="95" name="図形グループ 94"/>
          <p:cNvGrpSpPr/>
          <p:nvPr/>
        </p:nvGrpSpPr>
        <p:grpSpPr>
          <a:xfrm>
            <a:off x="7265935" y="2831324"/>
            <a:ext cx="402232" cy="402232"/>
            <a:chOff x="1727931" y="1364625"/>
            <a:chExt cx="402232" cy="402232"/>
          </a:xfrm>
        </p:grpSpPr>
        <p:pic>
          <p:nvPicPr>
            <p:cNvPr id="96" name="図 9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27931" y="1364625"/>
              <a:ext cx="402232" cy="402232"/>
            </a:xfrm>
            <a:prstGeom prst="rect">
              <a:avLst/>
            </a:prstGeom>
          </p:spPr>
        </p:pic>
        <p:sp>
          <p:nvSpPr>
            <p:cNvPr id="97" name="テキスト ボックス 96"/>
            <p:cNvSpPr txBox="1"/>
            <p:nvPr/>
          </p:nvSpPr>
          <p:spPr>
            <a:xfrm>
              <a:off x="1738623" y="1380042"/>
              <a:ext cx="377026" cy="215444"/>
            </a:xfrm>
            <a:prstGeom prst="rect">
              <a:avLst/>
            </a:prstGeom>
            <a:noFill/>
          </p:spPr>
          <p:txBody>
            <a:bodyPr wrap="none" rtlCol="0">
              <a:spAutoFit/>
            </a:bodyPr>
            <a:lstStyle/>
            <a:p>
              <a:pPr algn="ctr"/>
              <a:r>
                <a:rPr kumimoji="1" lang="en-US" altLang="ja-JP" sz="800">
                  <a:solidFill>
                    <a:schemeClr val="bg1"/>
                  </a:solidFill>
                  <a:latin typeface="Meiryo" charset="-128"/>
                  <a:ea typeface="Meiryo" charset="-128"/>
                  <a:cs typeface="Meiryo" charset="-128"/>
                </a:rPr>
                <a:t>SIM</a:t>
              </a:r>
              <a:endParaRPr kumimoji="1" lang="ja-JP" altLang="en-US" sz="800" dirty="0">
                <a:solidFill>
                  <a:schemeClr val="bg1"/>
                </a:solidFill>
                <a:latin typeface="Meiryo" charset="-128"/>
                <a:ea typeface="Meiryo" charset="-128"/>
                <a:cs typeface="Meiryo" charset="-128"/>
              </a:endParaRPr>
            </a:p>
          </p:txBody>
        </p:sp>
      </p:grpSp>
      <p:sp>
        <p:nvSpPr>
          <p:cNvPr id="98" name="正方形/長方形 97"/>
          <p:cNvSpPr/>
          <p:nvPr/>
        </p:nvSpPr>
        <p:spPr>
          <a:xfrm>
            <a:off x="988043" y="6304779"/>
            <a:ext cx="7167914" cy="338554"/>
          </a:xfrm>
          <a:prstGeom prst="rect">
            <a:avLst/>
          </a:prstGeom>
        </p:spPr>
        <p:txBody>
          <a:bodyPr wrap="square">
            <a:spAutoFit/>
          </a:bodyPr>
          <a:lstStyle/>
          <a:p>
            <a:r>
              <a:rPr lang="en-US" altLang="ja-JP" sz="800" dirty="0">
                <a:solidFill>
                  <a:schemeClr val="tx1">
                    <a:lumMod val="65000"/>
                    <a:lumOff val="35000"/>
                  </a:schemeClr>
                </a:solidFill>
                <a:latin typeface="Meiryo" charset="-128"/>
                <a:ea typeface="Meiryo" charset="-128"/>
                <a:cs typeface="Meiryo" charset="-128"/>
              </a:rPr>
              <a:t>SIM(subscriber identity module</a:t>
            </a:r>
            <a:r>
              <a:rPr lang="ja-JP" altLang="en-US" sz="800" dirty="0">
                <a:solidFill>
                  <a:schemeClr val="tx1">
                    <a:lumMod val="65000"/>
                    <a:lumOff val="35000"/>
                  </a:schemeClr>
                </a:solidFill>
                <a:latin typeface="Meiryo" charset="-128"/>
                <a:ea typeface="Meiryo" charset="-128"/>
                <a:cs typeface="Meiryo" charset="-128"/>
              </a:rPr>
              <a:t>もしくは</a:t>
            </a:r>
            <a:r>
              <a:rPr lang="en-US" altLang="ja-JP" sz="800" dirty="0">
                <a:solidFill>
                  <a:schemeClr val="tx1">
                    <a:lumMod val="65000"/>
                    <a:lumOff val="35000"/>
                  </a:schemeClr>
                </a:solidFill>
                <a:latin typeface="Meiryo" charset="-128"/>
                <a:ea typeface="Meiryo" charset="-128"/>
                <a:cs typeface="Meiryo" charset="-128"/>
              </a:rPr>
              <a:t>subscriber identification module/</a:t>
            </a:r>
            <a:r>
              <a:rPr lang="ja-JP" altLang="en-US" sz="800" dirty="0">
                <a:solidFill>
                  <a:schemeClr val="tx1">
                    <a:lumMod val="65000"/>
                    <a:lumOff val="35000"/>
                  </a:schemeClr>
                </a:solidFill>
                <a:latin typeface="Meiryo" charset="-128"/>
                <a:ea typeface="Meiryo" charset="-128"/>
                <a:cs typeface="Meiryo" charset="-128"/>
              </a:rPr>
              <a:t>SIMカード</a:t>
            </a:r>
            <a:r>
              <a:rPr lang="en-US" altLang="ja-JP" sz="800" dirty="0">
                <a:solidFill>
                  <a:schemeClr val="tx1">
                    <a:lumMod val="65000"/>
                    <a:lumOff val="35000"/>
                  </a:schemeClr>
                </a:solidFill>
                <a:latin typeface="Meiryo" charset="-128"/>
                <a:ea typeface="Meiryo" charset="-128"/>
                <a:cs typeface="Meiryo" charset="-128"/>
              </a:rPr>
              <a:t>)</a:t>
            </a:r>
            <a:r>
              <a:rPr lang="ja-JP" altLang="en-US" sz="800" dirty="0">
                <a:solidFill>
                  <a:schemeClr val="tx1">
                    <a:lumMod val="65000"/>
                    <a:lumOff val="35000"/>
                  </a:schemeClr>
                </a:solidFill>
                <a:latin typeface="Meiryo" charset="-128"/>
                <a:ea typeface="Meiryo" charset="-128"/>
                <a:cs typeface="Meiryo" charset="-128"/>
              </a:rPr>
              <a:t>とは、電話番号を特定するための固有のID番号が記録された、携帯やスマートフォンが通信するために必要なICカードのこと。</a:t>
            </a:r>
          </a:p>
        </p:txBody>
      </p:sp>
    </p:spTree>
    <p:extLst>
      <p:ext uri="{BB962C8B-B14F-4D97-AF65-F5344CB8AC3E}">
        <p14:creationId xmlns:p14="http://schemas.microsoft.com/office/powerpoint/2010/main" val="2292787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LPWA(Low Power Wide Area)</a:t>
            </a:r>
            <a:r>
              <a:rPr lang="ja-JP" altLang="en-US" dirty="0"/>
              <a:t>ネットワークとは</a:t>
            </a:r>
            <a:endParaRPr kumimoji="1" lang="ja-JP" altLang="en-US" dirty="0"/>
          </a:p>
        </p:txBody>
      </p:sp>
      <p:sp>
        <p:nvSpPr>
          <p:cNvPr id="4" name="正方形/長方形 3"/>
          <p:cNvSpPr/>
          <p:nvPr/>
        </p:nvSpPr>
        <p:spPr>
          <a:xfrm>
            <a:off x="5004048" y="1484784"/>
            <a:ext cx="3240360" cy="4608512"/>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4800" dirty="0">
                <a:solidFill>
                  <a:srgbClr val="FFFFFF"/>
                </a:solidFill>
                <a:latin typeface="Meiryo" charset="-128"/>
                <a:ea typeface="Meiryo" charset="-128"/>
                <a:cs typeface="Meiryo" charset="-128"/>
              </a:rPr>
              <a:t>低　速</a:t>
            </a:r>
            <a:endParaRPr lang="en-US" altLang="ja-JP" sz="4800"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最大数十キロ</a:t>
            </a:r>
            <a:r>
              <a:rPr kumimoji="1" lang="en-US" altLang="ja-JP" dirty="0">
                <a:solidFill>
                  <a:srgbClr val="FFFFFF"/>
                </a:solidFill>
                <a:latin typeface="Meiryo" charset="-128"/>
                <a:ea typeface="Meiryo" charset="-128"/>
                <a:cs typeface="Meiryo" charset="-128"/>
              </a:rPr>
              <a:t>bps</a:t>
            </a:r>
            <a:endParaRPr kumimoji="1" lang="ja-JP" altLang="en-US" dirty="0">
              <a:solidFill>
                <a:srgbClr val="FFFFFF"/>
              </a:solidFill>
              <a:latin typeface="Meiryo" charset="-128"/>
              <a:ea typeface="Meiryo" charset="-128"/>
              <a:cs typeface="Meiryo" charset="-128"/>
            </a:endParaRPr>
          </a:p>
        </p:txBody>
      </p:sp>
      <p:sp>
        <p:nvSpPr>
          <p:cNvPr id="5" name="正方形/長方形 4"/>
          <p:cNvSpPr/>
          <p:nvPr/>
        </p:nvSpPr>
        <p:spPr>
          <a:xfrm>
            <a:off x="899592" y="1484784"/>
            <a:ext cx="3240360" cy="14401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低消費電力</a:t>
            </a:r>
            <a:endParaRPr kumimoji="1" lang="en-US" altLang="ja-JP" sz="3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規定の電池容量で数ヶ月から数年使用可</a:t>
            </a: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899592" y="3068960"/>
            <a:ext cx="3240360" cy="14401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広域通信</a:t>
            </a:r>
            <a:endParaRPr kumimoji="1" lang="en-US" altLang="ja-JP" sz="3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基地局から数キロから数十キロをカバー</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899592" y="4653136"/>
            <a:ext cx="3240360" cy="14401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低コスト</a:t>
            </a:r>
            <a:endParaRPr kumimoji="1" lang="en-US" altLang="ja-JP" sz="3200" dirty="0">
              <a:solidFill>
                <a:srgbClr val="FFFFFF"/>
              </a:solidFill>
              <a:latin typeface="Meiryo" charset="-128"/>
              <a:ea typeface="Meiryo" charset="-128"/>
              <a:cs typeface="Meiryo" charset="-128"/>
            </a:endParaRPr>
          </a:p>
          <a:p>
            <a:pPr algn="ctr"/>
            <a:r>
              <a:rPr lang="en-US" altLang="ja-JP" sz="1200" dirty="0">
                <a:solidFill>
                  <a:srgbClr val="FFFFFF"/>
                </a:solidFill>
                <a:latin typeface="Meiryo" charset="-128"/>
                <a:ea typeface="Meiryo" charset="-128"/>
                <a:cs typeface="Meiryo" charset="-128"/>
              </a:rPr>
              <a:t>@10</a:t>
            </a:r>
            <a:r>
              <a:rPr lang="ja-JP" altLang="en-US" sz="1200" dirty="0">
                <a:solidFill>
                  <a:srgbClr val="FFFFFF"/>
                </a:solidFill>
                <a:latin typeface="Meiryo" charset="-128"/>
                <a:ea typeface="Meiryo" charset="-128"/>
                <a:cs typeface="Meiryo" charset="-128"/>
              </a:rPr>
              <a:t>円</a:t>
            </a:r>
            <a:r>
              <a:rPr lang="en-US" altLang="ja-JP" sz="1200" dirty="0">
                <a:solidFill>
                  <a:srgbClr val="FFFFFF"/>
                </a:solidFill>
                <a:latin typeface="Meiryo" charset="-128"/>
                <a:ea typeface="Meiryo" charset="-128"/>
                <a:cs typeface="Meiryo" charset="-128"/>
              </a:rPr>
              <a:t>/</a:t>
            </a:r>
            <a:r>
              <a:rPr lang="ja-JP" altLang="en-US" sz="1200" dirty="0">
                <a:solidFill>
                  <a:srgbClr val="FFFFFF"/>
                </a:solidFill>
                <a:latin typeface="Meiryo" charset="-128"/>
                <a:ea typeface="Meiryo" charset="-128"/>
                <a:cs typeface="Meiryo" charset="-128"/>
              </a:rPr>
              <a:t>月程度からの使用料</a:t>
            </a:r>
            <a:endParaRPr kumimoji="1" lang="ja-JP" altLang="en-US" sz="1200" dirty="0">
              <a:solidFill>
                <a:srgbClr val="FFFFFF"/>
              </a:solidFill>
              <a:latin typeface="Meiryo" charset="-128"/>
              <a:ea typeface="Meiryo" charset="-128"/>
              <a:cs typeface="Meiryo" charset="-128"/>
            </a:endParaRPr>
          </a:p>
        </p:txBody>
      </p:sp>
      <p:sp>
        <p:nvSpPr>
          <p:cNvPr id="8" name="左右矢印 7"/>
          <p:cNvSpPr/>
          <p:nvPr/>
        </p:nvSpPr>
        <p:spPr>
          <a:xfrm>
            <a:off x="4031940" y="1871401"/>
            <a:ext cx="1080120" cy="666925"/>
          </a:xfrm>
          <a:prstGeom prst="left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C000"/>
              </a:solidFill>
              <a:latin typeface="ＭＳ Ｐゴシック"/>
              <a:ea typeface="ＭＳ Ｐゴシック"/>
              <a:cs typeface="ＭＳ Ｐゴシック"/>
            </a:endParaRPr>
          </a:p>
        </p:txBody>
      </p:sp>
      <p:sp>
        <p:nvSpPr>
          <p:cNvPr id="9" name="左右矢印 8"/>
          <p:cNvSpPr/>
          <p:nvPr/>
        </p:nvSpPr>
        <p:spPr>
          <a:xfrm>
            <a:off x="4031940" y="3455577"/>
            <a:ext cx="1080120" cy="666925"/>
          </a:xfrm>
          <a:prstGeom prst="left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C000"/>
              </a:solidFill>
              <a:latin typeface="ＭＳ Ｐゴシック"/>
              <a:ea typeface="ＭＳ Ｐゴシック"/>
              <a:cs typeface="ＭＳ Ｐゴシック"/>
            </a:endParaRPr>
          </a:p>
        </p:txBody>
      </p:sp>
      <p:sp>
        <p:nvSpPr>
          <p:cNvPr id="10" name="左右矢印 9"/>
          <p:cNvSpPr/>
          <p:nvPr/>
        </p:nvSpPr>
        <p:spPr>
          <a:xfrm>
            <a:off x="3965679" y="5039753"/>
            <a:ext cx="1080120" cy="666925"/>
          </a:xfrm>
          <a:prstGeom prst="leftRight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C000"/>
              </a:solidFill>
              <a:latin typeface="ＭＳ Ｐゴシック"/>
              <a:ea typeface="ＭＳ Ｐゴシック"/>
              <a:cs typeface="ＭＳ Ｐゴシック"/>
            </a:endParaRPr>
          </a:p>
        </p:txBody>
      </p:sp>
      <p:sp>
        <p:nvSpPr>
          <p:cNvPr id="11" name="テキスト ボックス 10"/>
          <p:cNvSpPr txBox="1"/>
          <p:nvPr/>
        </p:nvSpPr>
        <p:spPr>
          <a:xfrm>
            <a:off x="2068366" y="1005370"/>
            <a:ext cx="902811" cy="523220"/>
          </a:xfrm>
          <a:prstGeom prst="rect">
            <a:avLst/>
          </a:prstGeom>
          <a:noFill/>
        </p:spPr>
        <p:txBody>
          <a:bodyPr wrap="none" rtlCol="0">
            <a:spAutoFit/>
          </a:bodyPr>
          <a:lstStyle/>
          <a:p>
            <a:pPr algn="ctr"/>
            <a:r>
              <a:rPr kumimoji="1" lang="ja-JP" altLang="en-US" sz="2800" dirty="0">
                <a:solidFill>
                  <a:srgbClr val="0070C0"/>
                </a:solidFill>
                <a:latin typeface="Meiryo" charset="-128"/>
                <a:ea typeface="Meiryo" charset="-128"/>
                <a:cs typeface="Meiryo" charset="-128"/>
              </a:rPr>
              <a:t>利点</a:t>
            </a:r>
          </a:p>
        </p:txBody>
      </p:sp>
      <p:sp>
        <p:nvSpPr>
          <p:cNvPr id="12" name="テキスト ボックス 11"/>
          <p:cNvSpPr txBox="1"/>
          <p:nvPr/>
        </p:nvSpPr>
        <p:spPr>
          <a:xfrm>
            <a:off x="6172822" y="1003575"/>
            <a:ext cx="902811" cy="523220"/>
          </a:xfrm>
          <a:prstGeom prst="rect">
            <a:avLst/>
          </a:prstGeom>
          <a:noFill/>
        </p:spPr>
        <p:txBody>
          <a:bodyPr wrap="none" rtlCol="0">
            <a:spAutoFit/>
          </a:bodyPr>
          <a:lstStyle/>
          <a:p>
            <a:pPr algn="ctr"/>
            <a:r>
              <a:rPr kumimoji="1" lang="ja-JP" altLang="en-US" sz="2800" dirty="0">
                <a:solidFill>
                  <a:srgbClr val="C00000"/>
                </a:solidFill>
                <a:latin typeface="Meiryo" charset="-128"/>
                <a:ea typeface="Meiryo" charset="-128"/>
                <a:cs typeface="Meiryo" charset="-128"/>
              </a:rPr>
              <a:t>制約</a:t>
            </a:r>
          </a:p>
        </p:txBody>
      </p:sp>
    </p:spTree>
    <p:extLst>
      <p:ext uri="{BB962C8B-B14F-4D97-AF65-F5344CB8AC3E}">
        <p14:creationId xmlns:p14="http://schemas.microsoft.com/office/powerpoint/2010/main" val="1039480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LPWA(Low Power Wide Area)</a:t>
            </a:r>
            <a:r>
              <a:rPr lang="ja-JP" altLang="en-US" dirty="0"/>
              <a:t>ネットワークの位置付け</a:t>
            </a:r>
            <a:endParaRPr kumimoji="1" lang="ja-JP" altLang="en-US" dirty="0"/>
          </a:p>
        </p:txBody>
      </p:sp>
      <p:sp>
        <p:nvSpPr>
          <p:cNvPr id="3" name="スライド番号プレースホルダー 2"/>
          <p:cNvSpPr>
            <a:spLocks noGrp="1"/>
          </p:cNvSpPr>
          <p:nvPr>
            <p:ph type="sldNum" sz="quarter" idx="12"/>
          </p:nvPr>
        </p:nvSpPr>
        <p:spPr>
          <a:xfrm>
            <a:off x="6948264" y="6647983"/>
            <a:ext cx="2133600" cy="217800"/>
          </a:xfrm>
        </p:spPr>
        <p:txBody>
          <a:bodyPr/>
          <a:lstStyle/>
          <a:p>
            <a:fld id="{8FF8CC5D-A65D-5946-99B5-645367A967AD}" type="slidenum">
              <a:rPr kumimoji="1" lang="ja-JP" altLang="en-US" sz="1200" smtClean="0">
                <a:latin typeface="Meiryo" charset="-128"/>
                <a:ea typeface="Meiryo" charset="-128"/>
                <a:cs typeface="Meiryo" charset="-128"/>
              </a:rPr>
              <a:t>34</a:t>
            </a:fld>
            <a:endParaRPr kumimoji="1" lang="ja-JP" altLang="en-US" sz="1200" dirty="0">
              <a:latin typeface="Meiryo" charset="-128"/>
              <a:ea typeface="Meiryo" charset="-128"/>
              <a:cs typeface="Meiryo" charset="-128"/>
            </a:endParaRPr>
          </a:p>
        </p:txBody>
      </p:sp>
      <p:sp>
        <p:nvSpPr>
          <p:cNvPr id="5" name="正方形/長方形 4"/>
          <p:cNvSpPr/>
          <p:nvPr/>
        </p:nvSpPr>
        <p:spPr>
          <a:xfrm>
            <a:off x="874828" y="872101"/>
            <a:ext cx="7992888" cy="5184576"/>
          </a:xfrm>
          <a:prstGeom prst="rect">
            <a:avLst/>
          </a:prstGeom>
          <a:gradFill flip="none" rotWithShape="1">
            <a:gsLst>
              <a:gs pos="0">
                <a:schemeClr val="accent5">
                  <a:lumMod val="20000"/>
                  <a:lumOff val="80000"/>
                </a:schemeClr>
              </a:gs>
              <a:gs pos="100000">
                <a:schemeClr val="accent6">
                  <a:lumMod val="60000"/>
                  <a:lumOff val="40000"/>
                </a:schemeClr>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1010023" y="6099343"/>
            <a:ext cx="527709" cy="276999"/>
          </a:xfrm>
          <a:prstGeom prst="rect">
            <a:avLst/>
          </a:prstGeom>
          <a:noFill/>
        </p:spPr>
        <p:txBody>
          <a:bodyPr wrap="none" rtlCol="0">
            <a:spAutoFit/>
          </a:bodyPr>
          <a:lstStyle/>
          <a:p>
            <a:r>
              <a:rPr kumimoji="1" lang="en-US" altLang="ja-JP" sz="1200">
                <a:solidFill>
                  <a:srgbClr val="3366FF"/>
                </a:solidFill>
                <a:latin typeface="Meiryo" charset="-128"/>
                <a:ea typeface="Meiryo" charset="-128"/>
                <a:cs typeface="Meiryo" charset="-128"/>
              </a:rPr>
              <a:t>0.01</a:t>
            </a:r>
            <a:endParaRPr kumimoji="1" lang="ja-JP" altLang="en-US" sz="1200" dirty="0">
              <a:solidFill>
                <a:srgbClr val="3366FF"/>
              </a:solidFill>
              <a:latin typeface="Meiryo" charset="-128"/>
              <a:ea typeface="Meiryo" charset="-128"/>
              <a:cs typeface="Meiryo" charset="-128"/>
            </a:endParaRPr>
          </a:p>
        </p:txBody>
      </p:sp>
      <p:sp>
        <p:nvSpPr>
          <p:cNvPr id="7" name="テキスト ボックス 6"/>
          <p:cNvSpPr txBox="1"/>
          <p:nvPr/>
        </p:nvSpPr>
        <p:spPr>
          <a:xfrm>
            <a:off x="3057506" y="6099343"/>
            <a:ext cx="280846" cy="276999"/>
          </a:xfrm>
          <a:prstGeom prst="rect">
            <a:avLst/>
          </a:prstGeom>
          <a:noFill/>
        </p:spPr>
        <p:txBody>
          <a:bodyPr wrap="none" rtlCol="0">
            <a:spAutoFit/>
          </a:bodyPr>
          <a:lstStyle/>
          <a:p>
            <a:r>
              <a:rPr kumimoji="1" lang="en-US" altLang="ja-JP" sz="1200">
                <a:solidFill>
                  <a:srgbClr val="3366FF"/>
                </a:solidFill>
                <a:latin typeface="Meiryo" charset="-128"/>
                <a:ea typeface="Meiryo" charset="-128"/>
                <a:cs typeface="Meiryo" charset="-128"/>
              </a:rPr>
              <a:t>1</a:t>
            </a:r>
            <a:endParaRPr kumimoji="1" lang="ja-JP" altLang="en-US" sz="1200" dirty="0">
              <a:solidFill>
                <a:srgbClr val="3366FF"/>
              </a:solidFill>
              <a:latin typeface="Meiryo" charset="-128"/>
              <a:ea typeface="Meiryo" charset="-128"/>
              <a:cs typeface="Meiryo" charset="-128"/>
            </a:endParaRPr>
          </a:p>
        </p:txBody>
      </p:sp>
      <p:sp>
        <p:nvSpPr>
          <p:cNvPr id="8" name="テキスト ボックス 7"/>
          <p:cNvSpPr txBox="1"/>
          <p:nvPr/>
        </p:nvSpPr>
        <p:spPr>
          <a:xfrm>
            <a:off x="5202024" y="6092469"/>
            <a:ext cx="377026" cy="276999"/>
          </a:xfrm>
          <a:prstGeom prst="rect">
            <a:avLst/>
          </a:prstGeom>
          <a:noFill/>
        </p:spPr>
        <p:txBody>
          <a:bodyPr wrap="none" rtlCol="0">
            <a:spAutoFit/>
          </a:bodyPr>
          <a:lstStyle/>
          <a:p>
            <a:r>
              <a:rPr kumimoji="1" lang="en-US" altLang="ja-JP" sz="1200">
                <a:solidFill>
                  <a:srgbClr val="3366FF"/>
                </a:solidFill>
                <a:latin typeface="Meiryo" charset="-128"/>
                <a:ea typeface="Meiryo" charset="-128"/>
                <a:cs typeface="Meiryo" charset="-128"/>
              </a:rPr>
              <a:t>10</a:t>
            </a:r>
            <a:endParaRPr kumimoji="1" lang="ja-JP" altLang="en-US" sz="1200" dirty="0">
              <a:solidFill>
                <a:srgbClr val="3366FF"/>
              </a:solidFill>
              <a:latin typeface="Meiryo" charset="-128"/>
              <a:ea typeface="Meiryo" charset="-128"/>
              <a:cs typeface="Meiryo" charset="-128"/>
            </a:endParaRPr>
          </a:p>
        </p:txBody>
      </p:sp>
      <p:sp>
        <p:nvSpPr>
          <p:cNvPr id="9" name="テキスト ボックス 8"/>
          <p:cNvSpPr txBox="1"/>
          <p:nvPr/>
        </p:nvSpPr>
        <p:spPr>
          <a:xfrm>
            <a:off x="7463560" y="6089032"/>
            <a:ext cx="473206" cy="276999"/>
          </a:xfrm>
          <a:prstGeom prst="rect">
            <a:avLst/>
          </a:prstGeom>
          <a:noFill/>
        </p:spPr>
        <p:txBody>
          <a:bodyPr wrap="none" rtlCol="0">
            <a:spAutoFit/>
          </a:bodyPr>
          <a:lstStyle/>
          <a:p>
            <a:r>
              <a:rPr kumimoji="1" lang="en-US" altLang="ja-JP" sz="1200" dirty="0">
                <a:solidFill>
                  <a:srgbClr val="3366FF"/>
                </a:solidFill>
                <a:latin typeface="Meiryo" charset="-128"/>
                <a:ea typeface="Meiryo" charset="-128"/>
                <a:cs typeface="Meiryo" charset="-128"/>
              </a:rPr>
              <a:t>100</a:t>
            </a:r>
            <a:endParaRPr kumimoji="1" lang="ja-JP" altLang="en-US" sz="1200" dirty="0">
              <a:solidFill>
                <a:srgbClr val="3366FF"/>
              </a:solidFill>
              <a:latin typeface="Meiryo" charset="-128"/>
              <a:ea typeface="Meiryo" charset="-128"/>
              <a:cs typeface="Meiryo" charset="-128"/>
            </a:endParaRPr>
          </a:p>
        </p:txBody>
      </p:sp>
      <p:sp>
        <p:nvSpPr>
          <p:cNvPr id="10" name="テキスト ボックス 9"/>
          <p:cNvSpPr txBox="1"/>
          <p:nvPr/>
        </p:nvSpPr>
        <p:spPr>
          <a:xfrm>
            <a:off x="8298318" y="6084050"/>
            <a:ext cx="575799" cy="276999"/>
          </a:xfrm>
          <a:prstGeom prst="rect">
            <a:avLst/>
          </a:prstGeom>
          <a:noFill/>
        </p:spPr>
        <p:txBody>
          <a:bodyPr wrap="none" rtlCol="0">
            <a:spAutoFit/>
          </a:bodyPr>
          <a:lstStyle/>
          <a:p>
            <a:r>
              <a:rPr kumimoji="1" lang="en-US" altLang="ja-JP" sz="1200">
                <a:solidFill>
                  <a:srgbClr val="3366FF"/>
                </a:solidFill>
                <a:latin typeface="Meiryo" charset="-128"/>
                <a:ea typeface="Meiryo" charset="-128"/>
                <a:cs typeface="Meiryo" charset="-128"/>
              </a:rPr>
              <a:t>Mbps</a:t>
            </a:r>
            <a:endParaRPr kumimoji="1" lang="ja-JP" altLang="en-US" sz="1200" dirty="0">
              <a:solidFill>
                <a:srgbClr val="3366FF"/>
              </a:solidFill>
              <a:latin typeface="Meiryo" charset="-128"/>
              <a:ea typeface="Meiryo" charset="-128"/>
              <a:cs typeface="Meiryo" charset="-128"/>
            </a:endParaRPr>
          </a:p>
        </p:txBody>
      </p:sp>
      <p:sp>
        <p:nvSpPr>
          <p:cNvPr id="11" name="テキスト ボックス 10"/>
          <p:cNvSpPr txBox="1"/>
          <p:nvPr/>
        </p:nvSpPr>
        <p:spPr>
          <a:xfrm>
            <a:off x="133990" y="1038349"/>
            <a:ext cx="740908" cy="276999"/>
          </a:xfrm>
          <a:prstGeom prst="rect">
            <a:avLst/>
          </a:prstGeom>
          <a:noFill/>
        </p:spPr>
        <p:txBody>
          <a:bodyPr wrap="none" rtlCol="0">
            <a:spAutoFit/>
          </a:bodyPr>
          <a:lstStyle/>
          <a:p>
            <a:pPr algn="r"/>
            <a:r>
              <a:rPr kumimoji="1" lang="en-US" altLang="ja-JP" sz="1200" dirty="0">
                <a:solidFill>
                  <a:schemeClr val="accent3">
                    <a:lumMod val="50000"/>
                  </a:schemeClr>
                </a:solidFill>
                <a:latin typeface="Meiryo" charset="-128"/>
                <a:ea typeface="Meiryo" charset="-128"/>
                <a:cs typeface="Meiryo" charset="-128"/>
              </a:rPr>
              <a:t>km</a:t>
            </a:r>
            <a:r>
              <a:rPr lang="ja-JP" altLang="en-US" sz="1200" dirty="0">
                <a:solidFill>
                  <a:schemeClr val="accent3">
                    <a:lumMod val="50000"/>
                  </a:schemeClr>
                </a:solidFill>
                <a:latin typeface="Meiryo" charset="-128"/>
                <a:ea typeface="Meiryo" charset="-128"/>
                <a:cs typeface="Meiryo" charset="-128"/>
              </a:rPr>
              <a:t>以上</a:t>
            </a:r>
            <a:endParaRPr kumimoji="1" lang="ja-JP" altLang="en-US" sz="1200" dirty="0">
              <a:solidFill>
                <a:schemeClr val="accent3">
                  <a:lumMod val="50000"/>
                </a:schemeClr>
              </a:solidFill>
              <a:latin typeface="Meiryo" charset="-128"/>
              <a:ea typeface="Meiryo" charset="-128"/>
              <a:cs typeface="Meiryo" charset="-128"/>
            </a:endParaRPr>
          </a:p>
        </p:txBody>
      </p:sp>
      <p:sp>
        <p:nvSpPr>
          <p:cNvPr id="12" name="テキスト ボックス 11"/>
          <p:cNvSpPr txBox="1"/>
          <p:nvPr/>
        </p:nvSpPr>
        <p:spPr>
          <a:xfrm>
            <a:off x="257968" y="2647556"/>
            <a:ext cx="620683" cy="276999"/>
          </a:xfrm>
          <a:prstGeom prst="rect">
            <a:avLst/>
          </a:prstGeom>
          <a:noFill/>
        </p:spPr>
        <p:txBody>
          <a:bodyPr wrap="none" rtlCol="0">
            <a:spAutoFit/>
          </a:bodyPr>
          <a:lstStyle/>
          <a:p>
            <a:pPr algn="r"/>
            <a:r>
              <a:rPr kumimoji="1" lang="en-US" altLang="ja-JP" sz="1200">
                <a:solidFill>
                  <a:schemeClr val="accent3">
                    <a:lumMod val="50000"/>
                  </a:schemeClr>
                </a:solidFill>
                <a:latin typeface="Meiryo" charset="-128"/>
                <a:ea typeface="Meiryo" charset="-128"/>
                <a:cs typeface="Meiryo" charset="-128"/>
              </a:rPr>
              <a:t>100m</a:t>
            </a:r>
            <a:endParaRPr kumimoji="1" lang="ja-JP" altLang="en-US" sz="1200" dirty="0">
              <a:solidFill>
                <a:schemeClr val="accent3">
                  <a:lumMod val="50000"/>
                </a:schemeClr>
              </a:solidFill>
              <a:latin typeface="Meiryo" charset="-128"/>
              <a:ea typeface="Meiryo" charset="-128"/>
              <a:cs typeface="Meiryo" charset="-128"/>
            </a:endParaRPr>
          </a:p>
        </p:txBody>
      </p:sp>
      <p:sp>
        <p:nvSpPr>
          <p:cNvPr id="13" name="テキスト ボックス 12"/>
          <p:cNvSpPr txBox="1"/>
          <p:nvPr/>
        </p:nvSpPr>
        <p:spPr>
          <a:xfrm>
            <a:off x="446506" y="5577066"/>
            <a:ext cx="428322" cy="276999"/>
          </a:xfrm>
          <a:prstGeom prst="rect">
            <a:avLst/>
          </a:prstGeom>
          <a:noFill/>
        </p:spPr>
        <p:txBody>
          <a:bodyPr wrap="none" rtlCol="0">
            <a:spAutoFit/>
          </a:bodyPr>
          <a:lstStyle/>
          <a:p>
            <a:pPr algn="r"/>
            <a:r>
              <a:rPr kumimoji="1" lang="en-US" altLang="ja-JP" sz="1200" dirty="0">
                <a:solidFill>
                  <a:schemeClr val="accent3">
                    <a:lumMod val="50000"/>
                  </a:schemeClr>
                </a:solidFill>
                <a:latin typeface="Meiryo" charset="-128"/>
                <a:ea typeface="Meiryo" charset="-128"/>
                <a:cs typeface="Meiryo" charset="-128"/>
              </a:rPr>
              <a:t>1m</a:t>
            </a:r>
            <a:endParaRPr kumimoji="1" lang="ja-JP" altLang="en-US" sz="1200" dirty="0">
              <a:solidFill>
                <a:schemeClr val="accent3">
                  <a:lumMod val="50000"/>
                </a:schemeClr>
              </a:solidFill>
              <a:latin typeface="Meiryo" charset="-128"/>
              <a:ea typeface="Meiryo" charset="-128"/>
              <a:cs typeface="Meiryo" charset="-128"/>
            </a:endParaRPr>
          </a:p>
        </p:txBody>
      </p:sp>
      <p:sp>
        <p:nvSpPr>
          <p:cNvPr id="14" name="テキスト ボックス 13"/>
          <p:cNvSpPr txBox="1"/>
          <p:nvPr/>
        </p:nvSpPr>
        <p:spPr>
          <a:xfrm>
            <a:off x="355116" y="4208914"/>
            <a:ext cx="524503" cy="276999"/>
          </a:xfrm>
          <a:prstGeom prst="rect">
            <a:avLst/>
          </a:prstGeom>
          <a:noFill/>
        </p:spPr>
        <p:txBody>
          <a:bodyPr wrap="none" rtlCol="0">
            <a:spAutoFit/>
          </a:bodyPr>
          <a:lstStyle/>
          <a:p>
            <a:pPr algn="r"/>
            <a:r>
              <a:rPr kumimoji="1" lang="en-US" altLang="ja-JP" sz="1200">
                <a:solidFill>
                  <a:schemeClr val="accent3">
                    <a:lumMod val="50000"/>
                  </a:schemeClr>
                </a:solidFill>
                <a:latin typeface="Meiryo" charset="-128"/>
                <a:ea typeface="Meiryo" charset="-128"/>
                <a:cs typeface="Meiryo" charset="-128"/>
              </a:rPr>
              <a:t>10m</a:t>
            </a:r>
            <a:endParaRPr kumimoji="1" lang="ja-JP" altLang="en-US" sz="1200" dirty="0">
              <a:solidFill>
                <a:schemeClr val="accent3">
                  <a:lumMod val="50000"/>
                </a:schemeClr>
              </a:solidFill>
              <a:latin typeface="Meiryo" charset="-128"/>
              <a:ea typeface="Meiryo" charset="-128"/>
              <a:cs typeface="Meiryo" charset="-128"/>
            </a:endParaRPr>
          </a:p>
        </p:txBody>
      </p:sp>
      <p:sp>
        <p:nvSpPr>
          <p:cNvPr id="15" name="正方形/長方形 14"/>
          <p:cNvSpPr/>
          <p:nvPr/>
        </p:nvSpPr>
        <p:spPr>
          <a:xfrm>
            <a:off x="971405" y="974076"/>
            <a:ext cx="1338791" cy="1524341"/>
          </a:xfrm>
          <a:prstGeom prst="rect">
            <a:avLst/>
          </a:prstGeom>
          <a:solidFill>
            <a:srgbClr val="FF6666">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000" dirty="0">
              <a:solidFill>
                <a:srgbClr val="FFFFFF"/>
              </a:solidFill>
              <a:latin typeface="Meiryo" charset="-128"/>
              <a:ea typeface="Meiryo" charset="-128"/>
              <a:cs typeface="Meiryo" charset="-128"/>
            </a:endParaRPr>
          </a:p>
          <a:p>
            <a:pPr algn="ctr"/>
            <a:r>
              <a:rPr kumimoji="1" lang="en-US" altLang="ja-JP" sz="2400" dirty="0">
                <a:solidFill>
                  <a:srgbClr val="FFFFFF"/>
                </a:solidFill>
                <a:latin typeface="Meiryo" charset="-128"/>
                <a:ea typeface="Meiryo" charset="-128"/>
                <a:cs typeface="Meiryo" charset="-128"/>
              </a:rPr>
              <a:t>LPWA</a:t>
            </a:r>
          </a:p>
          <a:p>
            <a:pPr algn="ctr"/>
            <a:endParaRPr lang="en-US" altLang="ja-JP" sz="1000" dirty="0">
              <a:solidFill>
                <a:srgbClr val="FFFFFF"/>
              </a:solidFill>
              <a:latin typeface="Meiryo" charset="-128"/>
              <a:ea typeface="Meiryo" charset="-128"/>
              <a:cs typeface="Meiryo" charset="-128"/>
            </a:endParaRPr>
          </a:p>
          <a:p>
            <a:pPr algn="ctr"/>
            <a:r>
              <a:rPr lang="en-US" altLang="ja-JP" sz="1600" dirty="0">
                <a:solidFill>
                  <a:srgbClr val="FFFFFF"/>
                </a:solidFill>
                <a:latin typeface="Meiryo" charset="-128"/>
                <a:ea typeface="Meiryo" charset="-128"/>
                <a:cs typeface="Meiryo" charset="-128"/>
              </a:rPr>
              <a:t>SIGFOX</a:t>
            </a:r>
          </a:p>
          <a:p>
            <a:pPr algn="ctr"/>
            <a:r>
              <a:rPr kumimoji="1" lang="en-US" altLang="ja-JP" sz="1600" dirty="0" err="1">
                <a:solidFill>
                  <a:srgbClr val="FFFFFF"/>
                </a:solidFill>
                <a:latin typeface="Meiryo" charset="-128"/>
                <a:ea typeface="Meiryo" charset="-128"/>
                <a:cs typeface="Meiryo" charset="-128"/>
              </a:rPr>
              <a:t>LoRaWAN</a:t>
            </a:r>
            <a:endParaRPr kumimoji="1" lang="en-US" altLang="ja-JP" sz="1600" dirty="0">
              <a:solidFill>
                <a:srgbClr val="FFFFFF"/>
              </a:solidFill>
              <a:latin typeface="Meiryo" charset="-128"/>
              <a:ea typeface="Meiryo" charset="-128"/>
              <a:cs typeface="Meiryo" charset="-128"/>
            </a:endParaRPr>
          </a:p>
          <a:p>
            <a:pPr algn="ctr"/>
            <a:r>
              <a:rPr lang="en-US" altLang="ja-JP" sz="1600" dirty="0">
                <a:solidFill>
                  <a:srgbClr val="FFFFFF"/>
                </a:solidFill>
                <a:latin typeface="Meiryo" charset="-128"/>
                <a:ea typeface="Meiryo" charset="-128"/>
                <a:cs typeface="Meiryo" charset="-128"/>
              </a:rPr>
              <a:t>NB-</a:t>
            </a:r>
            <a:r>
              <a:rPr lang="en-US" altLang="ja-JP" sz="1600" dirty="0" err="1">
                <a:solidFill>
                  <a:srgbClr val="FFFFFF"/>
                </a:solidFill>
                <a:latin typeface="Meiryo" charset="-128"/>
                <a:ea typeface="Meiryo" charset="-128"/>
                <a:cs typeface="Meiryo" charset="-128"/>
              </a:rPr>
              <a:t>IoT</a:t>
            </a:r>
            <a:endParaRPr kumimoji="1" lang="en-US" altLang="ja-JP" sz="1600" dirty="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16" name="正方形/長方形 15"/>
          <p:cNvSpPr/>
          <p:nvPr/>
        </p:nvSpPr>
        <p:spPr>
          <a:xfrm>
            <a:off x="4259205" y="2708199"/>
            <a:ext cx="4500500" cy="1716740"/>
          </a:xfrm>
          <a:prstGeom prst="rect">
            <a:avLst/>
          </a:prstGeom>
          <a:solidFill>
            <a:schemeClr val="accent5">
              <a:lumMod val="75000"/>
              <a:alpha val="6509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無線</a:t>
            </a:r>
            <a:r>
              <a:rPr kumimoji="1" lang="en-US" altLang="ja-JP" sz="1600" dirty="0">
                <a:solidFill>
                  <a:srgbClr val="FFFFFF"/>
                </a:solidFill>
                <a:latin typeface="Meiryo" charset="-128"/>
                <a:ea typeface="Meiryo" charset="-128"/>
                <a:cs typeface="Meiryo" charset="-128"/>
              </a:rPr>
              <a:t>LAN(Wi-Fi)</a:t>
            </a:r>
            <a:endParaRPr kumimoji="1" lang="ja-JP" altLang="en-US" sz="1600" dirty="0">
              <a:solidFill>
                <a:srgbClr val="FFFFFF"/>
              </a:solidFill>
              <a:latin typeface="Meiryo" charset="-128"/>
              <a:ea typeface="Meiryo" charset="-128"/>
              <a:cs typeface="Meiryo" charset="-128"/>
            </a:endParaRPr>
          </a:p>
        </p:txBody>
      </p:sp>
      <p:sp>
        <p:nvSpPr>
          <p:cNvPr id="17" name="正方形/長方形 16"/>
          <p:cNvSpPr/>
          <p:nvPr/>
        </p:nvSpPr>
        <p:spPr>
          <a:xfrm>
            <a:off x="3707904" y="4470053"/>
            <a:ext cx="1410604" cy="1541510"/>
          </a:xfrm>
          <a:prstGeom prst="rect">
            <a:avLst/>
          </a:prstGeom>
          <a:solidFill>
            <a:srgbClr val="3366FF">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rgbClr val="FFFFFF"/>
                </a:solidFill>
                <a:latin typeface="Meiryo" charset="-128"/>
                <a:ea typeface="Meiryo" charset="-128"/>
                <a:cs typeface="Meiryo" charset="-128"/>
              </a:rPr>
              <a:t>Bluetooth</a:t>
            </a:r>
            <a:endParaRPr kumimoji="1" lang="ja-JP" altLang="en-US" sz="1600" dirty="0">
              <a:solidFill>
                <a:srgbClr val="FFFFFF"/>
              </a:solidFill>
              <a:latin typeface="Meiryo" charset="-128"/>
              <a:ea typeface="Meiryo" charset="-128"/>
              <a:cs typeface="Meiryo" charset="-128"/>
            </a:endParaRPr>
          </a:p>
        </p:txBody>
      </p:sp>
      <p:sp>
        <p:nvSpPr>
          <p:cNvPr id="18" name="正方形/長方形 17"/>
          <p:cNvSpPr/>
          <p:nvPr/>
        </p:nvSpPr>
        <p:spPr>
          <a:xfrm>
            <a:off x="2386996" y="2984779"/>
            <a:ext cx="1296144" cy="3024336"/>
          </a:xfrm>
          <a:prstGeom prst="rect">
            <a:avLst/>
          </a:prstGeom>
          <a:solidFill>
            <a:schemeClr val="accent4">
              <a:lumMod val="75000"/>
              <a:alpha val="6509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rgbClr val="FFFFFF"/>
                </a:solidFill>
                <a:latin typeface="Meiryo" charset="-128"/>
                <a:ea typeface="Meiryo" charset="-128"/>
                <a:cs typeface="Meiryo" charset="-128"/>
              </a:rPr>
              <a:t>Wi-SUN</a:t>
            </a:r>
          </a:p>
          <a:p>
            <a:pPr algn="ctr"/>
            <a:endParaRPr lang="en-US" altLang="ja-JP" sz="1600" dirty="0">
              <a:solidFill>
                <a:srgbClr val="FFFFFF"/>
              </a:solidFill>
              <a:latin typeface="Meiryo" charset="-128"/>
              <a:ea typeface="Meiryo" charset="-128"/>
              <a:cs typeface="Meiryo" charset="-128"/>
            </a:endParaRPr>
          </a:p>
          <a:p>
            <a:pPr algn="ctr"/>
            <a:r>
              <a:rPr lang="en-US" altLang="ja-JP" sz="1600" dirty="0">
                <a:solidFill>
                  <a:srgbClr val="FFFFFF"/>
                </a:solidFill>
                <a:latin typeface="Meiryo" charset="-128"/>
                <a:ea typeface="Meiryo" charset="-128"/>
                <a:cs typeface="Meiryo" charset="-128"/>
              </a:rPr>
              <a:t>ZigBee</a:t>
            </a:r>
          </a:p>
          <a:p>
            <a:pPr algn="ctr"/>
            <a:endParaRPr kumimoji="1" lang="en-US" altLang="ja-JP" sz="1600" dirty="0">
              <a:solidFill>
                <a:srgbClr val="FFFFFF"/>
              </a:solidFill>
              <a:latin typeface="Meiryo" charset="-128"/>
              <a:ea typeface="Meiryo" charset="-128"/>
              <a:cs typeface="Meiryo" charset="-128"/>
            </a:endParaRPr>
          </a:p>
          <a:p>
            <a:pPr algn="ctr"/>
            <a:r>
              <a:rPr kumimoji="1" lang="en-US" altLang="ja-JP" sz="1600" dirty="0">
                <a:solidFill>
                  <a:srgbClr val="FFFFFF"/>
                </a:solidFill>
                <a:latin typeface="Meiryo" charset="-128"/>
                <a:ea typeface="Meiryo" charset="-128"/>
                <a:cs typeface="Meiryo" charset="-128"/>
              </a:rPr>
              <a:t>Z-Wave</a:t>
            </a:r>
            <a:endParaRPr kumimoji="1" lang="ja-JP" altLang="en-US" sz="1600" dirty="0">
              <a:solidFill>
                <a:srgbClr val="FFFFFF"/>
              </a:solidFill>
              <a:latin typeface="Meiryo" charset="-128"/>
              <a:ea typeface="Meiryo" charset="-128"/>
              <a:cs typeface="Meiryo" charset="-128"/>
            </a:endParaRPr>
          </a:p>
        </p:txBody>
      </p:sp>
      <p:sp>
        <p:nvSpPr>
          <p:cNvPr id="19" name="正方形/長方形 18"/>
          <p:cNvSpPr/>
          <p:nvPr/>
        </p:nvSpPr>
        <p:spPr>
          <a:xfrm>
            <a:off x="976197" y="5649074"/>
            <a:ext cx="1333999" cy="360039"/>
          </a:xfrm>
          <a:prstGeom prst="rect">
            <a:avLst/>
          </a:prstGeom>
          <a:solidFill>
            <a:srgbClr val="D87B41">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dirty="0">
                <a:solidFill>
                  <a:srgbClr val="FFFFFF"/>
                </a:solidFill>
                <a:latin typeface="Meiryo" charset="-128"/>
                <a:ea typeface="Meiryo" charset="-128"/>
                <a:cs typeface="Meiryo" charset="-128"/>
              </a:rPr>
              <a:t>NFC</a:t>
            </a:r>
            <a:endParaRPr kumimoji="1" lang="ja-JP" altLang="en-US" sz="1600" dirty="0">
              <a:solidFill>
                <a:srgbClr val="FFFFFF"/>
              </a:solidFill>
              <a:latin typeface="Meiryo" charset="-128"/>
              <a:ea typeface="Meiryo" charset="-128"/>
              <a:cs typeface="Meiryo" charset="-128"/>
            </a:endParaRPr>
          </a:p>
        </p:txBody>
      </p:sp>
      <p:sp>
        <p:nvSpPr>
          <p:cNvPr id="21" name="正方形/長方形 20"/>
          <p:cNvSpPr/>
          <p:nvPr/>
        </p:nvSpPr>
        <p:spPr>
          <a:xfrm>
            <a:off x="3707904" y="968555"/>
            <a:ext cx="5051801" cy="2088231"/>
          </a:xfrm>
          <a:prstGeom prst="rect">
            <a:avLst/>
          </a:prstGeom>
          <a:solidFill>
            <a:srgbClr val="00B050">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a:solidFill>
                  <a:srgbClr val="FFFFFF"/>
                </a:solidFill>
                <a:latin typeface="Meiryo" charset="-128"/>
                <a:ea typeface="Meiryo" charset="-128"/>
                <a:cs typeface="Meiryo" charset="-128"/>
              </a:rPr>
              <a:t>4G/LTE</a:t>
            </a:r>
            <a:endParaRPr kumimoji="1" lang="ja-JP" altLang="en-US" sz="1600" dirty="0">
              <a:solidFill>
                <a:srgbClr val="FFFFFF"/>
              </a:solidFill>
              <a:latin typeface="Meiryo" charset="-128"/>
              <a:ea typeface="Meiryo" charset="-128"/>
              <a:cs typeface="Meiryo" charset="-128"/>
            </a:endParaRPr>
          </a:p>
        </p:txBody>
      </p:sp>
      <p:sp>
        <p:nvSpPr>
          <p:cNvPr id="22" name="右矢印 21"/>
          <p:cNvSpPr/>
          <p:nvPr/>
        </p:nvSpPr>
        <p:spPr>
          <a:xfrm>
            <a:off x="7603592" y="4770088"/>
            <a:ext cx="1188133" cy="6102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200" dirty="0">
                <a:solidFill>
                  <a:srgbClr val="FFFFFF"/>
                </a:solidFill>
                <a:latin typeface="Meiryo" charset="-128"/>
                <a:ea typeface="Meiryo" charset="-128"/>
                <a:cs typeface="Meiryo" charset="-128"/>
              </a:rPr>
              <a:t>高消費電力</a:t>
            </a:r>
          </a:p>
        </p:txBody>
      </p:sp>
      <p:sp>
        <p:nvSpPr>
          <p:cNvPr id="23" name="右矢印 22"/>
          <p:cNvSpPr/>
          <p:nvPr/>
        </p:nvSpPr>
        <p:spPr>
          <a:xfrm flipH="1">
            <a:off x="972179" y="4770087"/>
            <a:ext cx="1188133" cy="610247"/>
          </a:xfrm>
          <a:prstGeom prst="rightArrow">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FFFFFF"/>
                </a:solidFill>
                <a:latin typeface="Meiryo" charset="-128"/>
                <a:ea typeface="Meiryo" charset="-128"/>
                <a:cs typeface="Meiryo" charset="-128"/>
              </a:rPr>
              <a:t>低消費</a:t>
            </a:r>
            <a:r>
              <a:rPr kumimoji="1" lang="ja-JP" altLang="en-US" sz="1200" dirty="0">
                <a:solidFill>
                  <a:srgbClr val="FFFFFF"/>
                </a:solidFill>
                <a:latin typeface="Meiryo" charset="-128"/>
                <a:ea typeface="Meiryo" charset="-128"/>
                <a:cs typeface="Meiryo" charset="-128"/>
              </a:rPr>
              <a:t>電力</a:t>
            </a:r>
          </a:p>
        </p:txBody>
      </p:sp>
      <p:sp>
        <p:nvSpPr>
          <p:cNvPr id="24" name="テキスト ボックス 23"/>
          <p:cNvSpPr txBox="1"/>
          <p:nvPr/>
        </p:nvSpPr>
        <p:spPr>
          <a:xfrm>
            <a:off x="7787596" y="6271428"/>
            <a:ext cx="1127232" cy="253916"/>
          </a:xfrm>
          <a:prstGeom prst="rect">
            <a:avLst/>
          </a:prstGeom>
          <a:noFill/>
        </p:spPr>
        <p:txBody>
          <a:bodyPr wrap="none" rtlCol="0">
            <a:spAutoFit/>
          </a:bodyPr>
          <a:lstStyle/>
          <a:p>
            <a:pPr algn="r"/>
            <a:r>
              <a:rPr kumimoji="1" lang="ja-JP" altLang="en-US" sz="1050" dirty="0">
                <a:solidFill>
                  <a:srgbClr val="3366FF"/>
                </a:solidFill>
                <a:latin typeface="Meiryo" charset="-128"/>
                <a:ea typeface="Meiryo" charset="-128"/>
                <a:cs typeface="Meiryo" charset="-128"/>
              </a:rPr>
              <a:t>データ転送速度</a:t>
            </a:r>
          </a:p>
        </p:txBody>
      </p:sp>
      <p:sp>
        <p:nvSpPr>
          <p:cNvPr id="25" name="テキスト ボックス 24"/>
          <p:cNvSpPr txBox="1"/>
          <p:nvPr/>
        </p:nvSpPr>
        <p:spPr>
          <a:xfrm>
            <a:off x="151553" y="846461"/>
            <a:ext cx="723275" cy="253916"/>
          </a:xfrm>
          <a:prstGeom prst="rect">
            <a:avLst/>
          </a:prstGeom>
          <a:noFill/>
        </p:spPr>
        <p:txBody>
          <a:bodyPr wrap="none" rtlCol="0">
            <a:spAutoFit/>
          </a:bodyPr>
          <a:lstStyle/>
          <a:p>
            <a:pPr algn="r"/>
            <a:r>
              <a:rPr kumimoji="1" lang="ja-JP" altLang="en-US" sz="1050">
                <a:solidFill>
                  <a:schemeClr val="accent3">
                    <a:lumMod val="50000"/>
                  </a:schemeClr>
                </a:solidFill>
                <a:latin typeface="Meiryo" charset="-128"/>
                <a:ea typeface="Meiryo" charset="-128"/>
                <a:cs typeface="Meiryo" charset="-128"/>
              </a:rPr>
              <a:t>通信距離</a:t>
            </a:r>
            <a:endParaRPr kumimoji="1" lang="ja-JP" altLang="en-US" sz="1050" dirty="0">
              <a:solidFill>
                <a:schemeClr val="accent3">
                  <a:lumMod val="50000"/>
                </a:schemeClr>
              </a:solidFill>
              <a:latin typeface="Meiryo" charset="-128"/>
              <a:ea typeface="Meiryo" charset="-128"/>
              <a:cs typeface="Meiryo" charset="-128"/>
            </a:endParaRPr>
          </a:p>
        </p:txBody>
      </p:sp>
      <p:sp>
        <p:nvSpPr>
          <p:cNvPr id="26" name="正方形/長方形 25"/>
          <p:cNvSpPr/>
          <p:nvPr/>
        </p:nvSpPr>
        <p:spPr>
          <a:xfrm>
            <a:off x="4342828" y="6481022"/>
            <a:ext cx="4572000" cy="215444"/>
          </a:xfrm>
          <a:prstGeom prst="rect">
            <a:avLst/>
          </a:prstGeom>
        </p:spPr>
        <p:txBody>
          <a:bodyPr>
            <a:spAutoFit/>
          </a:bodyPr>
          <a:lstStyle/>
          <a:p>
            <a:pPr algn="r"/>
            <a:r>
              <a:rPr lang="ja-JP" altLang="en-US" sz="800" dirty="0"/>
              <a:t>http://businessnetwork.jp/Detail/tabid/65/artid/5106/Default.aspx</a:t>
            </a:r>
          </a:p>
        </p:txBody>
      </p:sp>
    </p:spTree>
    <p:extLst>
      <p:ext uri="{BB962C8B-B14F-4D97-AF65-F5344CB8AC3E}">
        <p14:creationId xmlns:p14="http://schemas.microsoft.com/office/powerpoint/2010/main" val="32434188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LPWA</a:t>
            </a:r>
            <a:r>
              <a:rPr lang="ja-JP" altLang="en-US" dirty="0"/>
              <a:t>ネットワークの位置付け</a:t>
            </a:r>
            <a:endParaRPr kumimoji="1" lang="ja-JP" altLang="en-US" dirty="0"/>
          </a:p>
        </p:txBody>
      </p:sp>
      <p:sp>
        <p:nvSpPr>
          <p:cNvPr id="4" name="正方形/長方形 3"/>
          <p:cNvSpPr/>
          <p:nvPr/>
        </p:nvSpPr>
        <p:spPr>
          <a:xfrm>
            <a:off x="595570" y="976052"/>
            <a:ext cx="7992888" cy="518457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22800" y="4437112"/>
            <a:ext cx="2581048" cy="1728192"/>
          </a:xfrm>
          <a:prstGeom prst="rect">
            <a:avLst/>
          </a:prstGeom>
          <a:solidFill>
            <a:srgbClr val="00B0F0">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3200" dirty="0">
                <a:solidFill>
                  <a:srgbClr val="FFFFFF"/>
                </a:solidFill>
                <a:latin typeface="Meiryo" charset="-128"/>
                <a:ea typeface="Meiryo" charset="-128"/>
                <a:cs typeface="Meiryo" charset="-128"/>
              </a:rPr>
              <a:t>SIGFOX</a:t>
            </a:r>
          </a:p>
          <a:p>
            <a:pPr algn="ctr"/>
            <a:endParaRPr lang="en-US" altLang="ja-JP" sz="1400" dirty="0">
              <a:solidFill>
                <a:srgbClr val="FFFFFF"/>
              </a:solidFill>
              <a:latin typeface="Meiryo" charset="-128"/>
              <a:ea typeface="Meiryo" charset="-128"/>
              <a:cs typeface="Meiryo" charset="-128"/>
            </a:endParaRPr>
          </a:p>
          <a:p>
            <a:pPr marL="493713" indent="-177800">
              <a:buFont typeface="Wingdings" charset="2"/>
              <a:buChar char="Ø"/>
            </a:pPr>
            <a:r>
              <a:rPr lang="ja-JP" altLang="en-US" sz="1400" dirty="0">
                <a:solidFill>
                  <a:srgbClr val="FFFFFF"/>
                </a:solidFill>
                <a:latin typeface="Meiryo" charset="-128"/>
                <a:ea typeface="Meiryo" charset="-128"/>
                <a:cs typeface="Meiryo" charset="-128"/>
              </a:rPr>
              <a:t>上り：</a:t>
            </a:r>
            <a:r>
              <a:rPr lang="en-US" altLang="ja-JP" sz="1400" dirty="0">
                <a:solidFill>
                  <a:srgbClr val="FFFFFF"/>
                </a:solidFill>
                <a:latin typeface="Meiryo" charset="-128"/>
                <a:ea typeface="Meiryo" charset="-128"/>
                <a:cs typeface="Meiryo" charset="-128"/>
              </a:rPr>
              <a:t>100bps</a:t>
            </a:r>
          </a:p>
          <a:p>
            <a:pPr marL="493713" indent="-177800">
              <a:buFont typeface="Wingdings" charset="2"/>
              <a:buChar char="Ø"/>
            </a:pPr>
            <a:r>
              <a:rPr kumimoji="1" lang="ja-JP" altLang="en-US" sz="1400" dirty="0">
                <a:solidFill>
                  <a:srgbClr val="FFFFFF"/>
                </a:solidFill>
                <a:latin typeface="Meiryo" charset="-128"/>
                <a:ea typeface="Meiryo" charset="-128"/>
                <a:cs typeface="Meiryo" charset="-128"/>
              </a:rPr>
              <a:t>下り：</a:t>
            </a:r>
            <a:r>
              <a:rPr lang="en-US" altLang="ja-JP" sz="1400" dirty="0">
                <a:solidFill>
                  <a:srgbClr val="FFFFFF"/>
                </a:solidFill>
                <a:latin typeface="Meiryo" charset="-128"/>
                <a:ea typeface="Meiryo" charset="-128"/>
                <a:cs typeface="Meiryo" charset="-128"/>
              </a:rPr>
              <a:t>600bps</a:t>
            </a:r>
          </a:p>
          <a:p>
            <a:pPr marL="493713" indent="-177800">
              <a:buFont typeface="Wingdings" charset="2"/>
              <a:buChar char="Ø"/>
            </a:pPr>
            <a:r>
              <a:rPr kumimoji="1" lang="ja-JP" altLang="en-US" sz="1400" dirty="0">
                <a:solidFill>
                  <a:srgbClr val="FFFFFF"/>
                </a:solidFill>
                <a:latin typeface="Meiryo" charset="-128"/>
                <a:ea typeface="Meiryo" charset="-128"/>
                <a:cs typeface="Meiryo" charset="-128"/>
              </a:rPr>
              <a:t>料金：</a:t>
            </a:r>
            <a:r>
              <a:rPr kumimoji="1" lang="en-US" altLang="ja-JP" sz="1400" dirty="0">
                <a:solidFill>
                  <a:srgbClr val="FFFFFF"/>
                </a:solidFill>
                <a:latin typeface="Meiryo" charset="-128"/>
                <a:ea typeface="Meiryo" charset="-128"/>
                <a:cs typeface="Meiryo" charset="-128"/>
              </a:rPr>
              <a:t>100</a:t>
            </a:r>
            <a:r>
              <a:rPr kumimoji="1" lang="ja-JP" altLang="en-US" sz="1400" dirty="0">
                <a:solidFill>
                  <a:srgbClr val="FFFFFF"/>
                </a:solidFill>
                <a:latin typeface="Meiryo" charset="-128"/>
                <a:ea typeface="Meiryo" charset="-128"/>
                <a:cs typeface="Meiryo" charset="-128"/>
              </a:rPr>
              <a:t>円</a:t>
            </a:r>
            <a:r>
              <a:rPr kumimoji="1" lang="en-US" altLang="ja-JP" sz="1400" dirty="0">
                <a:solidFill>
                  <a:srgbClr val="FFFFFF"/>
                </a:solidFill>
                <a:latin typeface="Meiryo" charset="-128"/>
                <a:ea typeface="Meiryo" charset="-128"/>
                <a:cs typeface="Meiryo" charset="-128"/>
              </a:rPr>
              <a:t>〜/</a:t>
            </a:r>
            <a:r>
              <a:rPr kumimoji="1" lang="ja-JP" altLang="en-US" sz="1400" dirty="0">
                <a:solidFill>
                  <a:srgbClr val="FFFFFF"/>
                </a:solidFill>
                <a:latin typeface="Meiryo" charset="-128"/>
                <a:ea typeface="Meiryo" charset="-128"/>
                <a:cs typeface="Meiryo" charset="-128"/>
              </a:rPr>
              <a:t>年</a:t>
            </a:r>
          </a:p>
        </p:txBody>
      </p:sp>
      <p:sp>
        <p:nvSpPr>
          <p:cNvPr id="7" name="正方形/長方形 6"/>
          <p:cNvSpPr/>
          <p:nvPr/>
        </p:nvSpPr>
        <p:spPr>
          <a:xfrm>
            <a:off x="6003834" y="1857748"/>
            <a:ext cx="2581048" cy="1728192"/>
          </a:xfrm>
          <a:prstGeom prst="rect">
            <a:avLst/>
          </a:prstGeom>
          <a:solidFill>
            <a:srgbClr val="0070C0">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3200" dirty="0" err="1">
                <a:solidFill>
                  <a:srgbClr val="FFFFFF"/>
                </a:solidFill>
                <a:latin typeface="Meiryo" charset="-128"/>
                <a:ea typeface="Meiryo" charset="-128"/>
                <a:cs typeface="Meiryo" charset="-128"/>
              </a:rPr>
              <a:t>LoRaWAN</a:t>
            </a:r>
            <a:endParaRPr kumimoji="1" lang="en-US" altLang="ja-JP" sz="3200" dirty="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marL="493713" indent="-177800">
              <a:buFont typeface="Wingdings" charset="2"/>
              <a:buChar char="Ø"/>
            </a:pPr>
            <a:r>
              <a:rPr lang="ja-JP" altLang="en-US" sz="1400" dirty="0">
                <a:solidFill>
                  <a:srgbClr val="FFFFFF"/>
                </a:solidFill>
                <a:latin typeface="Meiryo" charset="-128"/>
                <a:ea typeface="Meiryo" charset="-128"/>
                <a:cs typeface="Meiryo" charset="-128"/>
              </a:rPr>
              <a:t>上り：</a:t>
            </a:r>
            <a:r>
              <a:rPr lang="en-US" altLang="ja-JP" sz="1400" dirty="0">
                <a:solidFill>
                  <a:srgbClr val="FFFFFF"/>
                </a:solidFill>
                <a:latin typeface="Meiryo" charset="-128"/>
                <a:ea typeface="Meiryo" charset="-128"/>
                <a:cs typeface="Meiryo" charset="-128"/>
              </a:rPr>
              <a:t>3kbps</a:t>
            </a:r>
          </a:p>
          <a:p>
            <a:pPr marL="493713" indent="-177800">
              <a:buFont typeface="Wingdings" charset="2"/>
              <a:buChar char="Ø"/>
            </a:pPr>
            <a:r>
              <a:rPr kumimoji="1" lang="ja-JP" altLang="en-US" sz="1400" dirty="0">
                <a:solidFill>
                  <a:srgbClr val="FFFFFF"/>
                </a:solidFill>
                <a:latin typeface="Meiryo" charset="-128"/>
                <a:ea typeface="Meiryo" charset="-128"/>
                <a:cs typeface="Meiryo" charset="-128"/>
              </a:rPr>
              <a:t>下り：</a:t>
            </a:r>
            <a:r>
              <a:rPr lang="en-US" altLang="ja-JP" sz="1400" dirty="0">
                <a:solidFill>
                  <a:srgbClr val="FFFFFF"/>
                </a:solidFill>
                <a:latin typeface="Meiryo" charset="-128"/>
                <a:ea typeface="Meiryo" charset="-128"/>
                <a:cs typeface="Meiryo" charset="-128"/>
              </a:rPr>
              <a:t>3kbps</a:t>
            </a:r>
          </a:p>
          <a:p>
            <a:pPr marL="493713" indent="-177800">
              <a:buFont typeface="Wingdings" charset="2"/>
              <a:buChar char="Ø"/>
            </a:pPr>
            <a:r>
              <a:rPr kumimoji="1" lang="ja-JP" altLang="en-US" sz="1400" dirty="0">
                <a:solidFill>
                  <a:srgbClr val="FFFFFF"/>
                </a:solidFill>
                <a:latin typeface="Meiryo" charset="-128"/>
                <a:ea typeface="Meiryo" charset="-128"/>
                <a:cs typeface="Meiryo" charset="-128"/>
              </a:rPr>
              <a:t>料金：</a:t>
            </a:r>
            <a:r>
              <a:rPr kumimoji="1" lang="en-US" altLang="ja-JP" sz="1400" dirty="0">
                <a:solidFill>
                  <a:srgbClr val="FFFFFF"/>
                </a:solidFill>
                <a:latin typeface="Meiryo" charset="-128"/>
                <a:ea typeface="Meiryo" charset="-128"/>
                <a:cs typeface="Meiryo" charset="-128"/>
              </a:rPr>
              <a:t>360</a:t>
            </a:r>
            <a:r>
              <a:rPr kumimoji="1" lang="ja-JP" altLang="en-US" sz="1400" dirty="0">
                <a:solidFill>
                  <a:srgbClr val="FFFFFF"/>
                </a:solidFill>
                <a:latin typeface="Meiryo" charset="-128"/>
                <a:ea typeface="Meiryo" charset="-128"/>
                <a:cs typeface="Meiryo" charset="-128"/>
              </a:rPr>
              <a:t>円</a:t>
            </a:r>
            <a:r>
              <a:rPr kumimoji="1" lang="en-US" altLang="ja-JP" sz="1400" dirty="0">
                <a:solidFill>
                  <a:srgbClr val="FFFFFF"/>
                </a:solidFill>
                <a:latin typeface="Meiryo" charset="-128"/>
                <a:ea typeface="Meiryo" charset="-128"/>
                <a:cs typeface="Meiryo" charset="-128"/>
              </a:rPr>
              <a:t>〜/</a:t>
            </a:r>
            <a:r>
              <a:rPr kumimoji="1" lang="ja-JP" altLang="en-US" sz="1400" dirty="0">
                <a:solidFill>
                  <a:srgbClr val="FFFFFF"/>
                </a:solidFill>
                <a:latin typeface="Meiryo" charset="-128"/>
                <a:ea typeface="Meiryo" charset="-128"/>
                <a:cs typeface="Meiryo" charset="-128"/>
              </a:rPr>
              <a:t>年</a:t>
            </a:r>
          </a:p>
        </p:txBody>
      </p:sp>
      <p:sp>
        <p:nvSpPr>
          <p:cNvPr id="8" name="正方形/長方形 7"/>
          <p:cNvSpPr/>
          <p:nvPr/>
        </p:nvSpPr>
        <p:spPr>
          <a:xfrm>
            <a:off x="3320768" y="1127693"/>
            <a:ext cx="2581048" cy="4744903"/>
          </a:xfrm>
          <a:prstGeom prst="rect">
            <a:avLst/>
          </a:prstGeom>
          <a:solidFill>
            <a:srgbClr val="3366FF">
              <a:alpha val="6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3200" dirty="0">
                <a:solidFill>
                  <a:srgbClr val="FFFFFF"/>
                </a:solidFill>
                <a:latin typeface="Meiryo" charset="-128"/>
                <a:ea typeface="Meiryo" charset="-128"/>
                <a:cs typeface="Meiryo" charset="-128"/>
              </a:rPr>
              <a:t>NB-</a:t>
            </a:r>
            <a:r>
              <a:rPr kumimoji="1" lang="en-US" altLang="ja-JP" sz="3200" dirty="0" err="1">
                <a:solidFill>
                  <a:srgbClr val="FFFFFF"/>
                </a:solidFill>
                <a:latin typeface="Meiryo" charset="-128"/>
                <a:ea typeface="Meiryo" charset="-128"/>
                <a:cs typeface="Meiryo" charset="-128"/>
              </a:rPr>
              <a:t>IoT</a:t>
            </a:r>
            <a:endParaRPr kumimoji="1" lang="en-US" altLang="ja-JP" sz="3200" dirty="0">
              <a:solidFill>
                <a:srgbClr val="FFFFFF"/>
              </a:solidFill>
              <a:latin typeface="Meiryo" charset="-128"/>
              <a:ea typeface="Meiryo" charset="-128"/>
              <a:cs typeface="Meiryo" charset="-128"/>
            </a:endParaRPr>
          </a:p>
          <a:p>
            <a:pPr algn="ctr"/>
            <a:endParaRPr lang="en-US" altLang="ja-JP" sz="1400" dirty="0">
              <a:solidFill>
                <a:srgbClr val="FFFFFF"/>
              </a:solidFill>
              <a:latin typeface="Meiryo" charset="-128"/>
              <a:ea typeface="Meiryo" charset="-128"/>
              <a:cs typeface="Meiryo" charset="-128"/>
            </a:endParaRPr>
          </a:p>
          <a:p>
            <a:pPr marL="493713" indent="-177800">
              <a:buFont typeface="Wingdings" charset="2"/>
              <a:buChar char="Ø"/>
            </a:pPr>
            <a:r>
              <a:rPr lang="ja-JP" altLang="en-US" sz="1400">
                <a:solidFill>
                  <a:srgbClr val="FFFFFF"/>
                </a:solidFill>
                <a:latin typeface="Meiryo" charset="-128"/>
                <a:ea typeface="Meiryo" charset="-128"/>
                <a:cs typeface="Meiryo" charset="-128"/>
              </a:rPr>
              <a:t>上り：</a:t>
            </a:r>
            <a:r>
              <a:rPr lang="en-US" altLang="ja-JP" sz="1400" dirty="0">
                <a:solidFill>
                  <a:srgbClr val="FFFFFF"/>
                </a:solidFill>
                <a:latin typeface="Meiryo" charset="-128"/>
                <a:ea typeface="Meiryo" charset="-128"/>
                <a:cs typeface="Meiryo" charset="-128"/>
              </a:rPr>
              <a:t>27kbps</a:t>
            </a:r>
          </a:p>
          <a:p>
            <a:pPr marL="493713" indent="-177800">
              <a:buFont typeface="Wingdings" charset="2"/>
              <a:buChar char="Ø"/>
            </a:pPr>
            <a:r>
              <a:rPr kumimoji="1" lang="ja-JP" altLang="en-US" sz="1400">
                <a:solidFill>
                  <a:srgbClr val="FFFFFF"/>
                </a:solidFill>
                <a:latin typeface="Meiryo" charset="-128"/>
                <a:ea typeface="Meiryo" charset="-128"/>
                <a:cs typeface="Meiryo" charset="-128"/>
              </a:rPr>
              <a:t>下り：</a:t>
            </a:r>
            <a:r>
              <a:rPr lang="en-US" altLang="ja-JP" sz="1400" dirty="0">
                <a:solidFill>
                  <a:srgbClr val="FFFFFF"/>
                </a:solidFill>
                <a:latin typeface="Meiryo" charset="-128"/>
                <a:ea typeface="Meiryo" charset="-128"/>
                <a:cs typeface="Meiryo" charset="-128"/>
              </a:rPr>
              <a:t>63kbps</a:t>
            </a:r>
          </a:p>
          <a:p>
            <a:pPr marL="493713" indent="-177800">
              <a:buFont typeface="Wingdings" charset="2"/>
              <a:buChar char="Ø"/>
            </a:pPr>
            <a:r>
              <a:rPr kumimoji="1" lang="ja-JP" altLang="en-US" sz="1400">
                <a:solidFill>
                  <a:srgbClr val="FFFFFF"/>
                </a:solidFill>
                <a:latin typeface="Meiryo" charset="-128"/>
                <a:ea typeface="Meiryo" charset="-128"/>
                <a:cs typeface="Meiryo" charset="-128"/>
              </a:rPr>
              <a:t>料金：</a:t>
            </a:r>
            <a:r>
              <a:rPr kumimoji="1" lang="en-US" altLang="ja-JP" sz="1400" dirty="0">
                <a:solidFill>
                  <a:srgbClr val="FFFFFF"/>
                </a:solidFill>
                <a:latin typeface="Meiryo" charset="-128"/>
                <a:ea typeface="Meiryo" charset="-128"/>
                <a:cs typeface="Meiryo" charset="-128"/>
              </a:rPr>
              <a:t>10〜300</a:t>
            </a:r>
            <a:r>
              <a:rPr kumimoji="1" lang="ja-JP" altLang="en-US" sz="1400">
                <a:solidFill>
                  <a:srgbClr val="FFFFFF"/>
                </a:solidFill>
                <a:latin typeface="Meiryo" charset="-128"/>
                <a:ea typeface="Meiryo" charset="-128"/>
                <a:cs typeface="Meiryo" charset="-128"/>
              </a:rPr>
              <a:t>円</a:t>
            </a:r>
            <a:r>
              <a:rPr kumimoji="1" lang="en-US" altLang="ja-JP" sz="1400" dirty="0">
                <a:solidFill>
                  <a:srgbClr val="FFFFFF"/>
                </a:solidFill>
                <a:latin typeface="Meiryo" charset="-128"/>
                <a:ea typeface="Meiryo" charset="-128"/>
                <a:cs typeface="Meiryo" charset="-128"/>
              </a:rPr>
              <a:t>/</a:t>
            </a:r>
            <a:r>
              <a:rPr kumimoji="1" lang="ja-JP" altLang="en-US" sz="1400">
                <a:solidFill>
                  <a:srgbClr val="FFFFFF"/>
                </a:solidFill>
                <a:latin typeface="Meiryo" charset="-128"/>
                <a:ea typeface="Meiryo" charset="-128"/>
                <a:cs typeface="Meiryo" charset="-128"/>
              </a:rPr>
              <a:t>月</a:t>
            </a:r>
            <a:endParaRPr kumimoji="1" lang="ja-JP" altLang="en-US" sz="1400" dirty="0">
              <a:solidFill>
                <a:srgbClr val="FFFFFF"/>
              </a:solidFill>
              <a:latin typeface="Meiryo" charset="-128"/>
              <a:ea typeface="Meiryo" charset="-128"/>
              <a:cs typeface="Meiryo" charset="-128"/>
            </a:endParaRPr>
          </a:p>
        </p:txBody>
      </p:sp>
      <p:sp>
        <p:nvSpPr>
          <p:cNvPr id="9" name="上矢印 8"/>
          <p:cNvSpPr/>
          <p:nvPr/>
        </p:nvSpPr>
        <p:spPr>
          <a:xfrm>
            <a:off x="748680" y="1127693"/>
            <a:ext cx="720080" cy="1077171"/>
          </a:xfrm>
          <a:prstGeom prst="upArrow">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lang="ja-JP" altLang="en-US" sz="1200">
                <a:solidFill>
                  <a:srgbClr val="FFFFFF"/>
                </a:solidFill>
                <a:latin typeface="MS PGothic" charset="-128"/>
                <a:ea typeface="MS PGothic" charset="-128"/>
                <a:cs typeface="MS PGothic" charset="-128"/>
              </a:rPr>
              <a:t>通信</a:t>
            </a:r>
            <a:r>
              <a:rPr lang="ja-JP" altLang="en-US" sz="1200" dirty="0">
                <a:solidFill>
                  <a:srgbClr val="FFFFFF"/>
                </a:solidFill>
                <a:latin typeface="MS PGothic" charset="-128"/>
                <a:ea typeface="MS PGothic" charset="-128"/>
                <a:cs typeface="MS PGothic" charset="-128"/>
              </a:rPr>
              <a:t>料金</a:t>
            </a:r>
            <a:endParaRPr kumimoji="1" lang="en-US" altLang="ja-JP" sz="1200" dirty="0">
              <a:solidFill>
                <a:srgbClr val="FFFFFF"/>
              </a:solidFill>
              <a:latin typeface="MS PGothic" charset="-128"/>
              <a:ea typeface="MS PGothic" charset="-128"/>
              <a:cs typeface="MS PGothic" charset="-128"/>
            </a:endParaRPr>
          </a:p>
        </p:txBody>
      </p:sp>
      <p:sp>
        <p:nvSpPr>
          <p:cNvPr id="10" name="右矢印 9"/>
          <p:cNvSpPr/>
          <p:nvPr/>
        </p:nvSpPr>
        <p:spPr>
          <a:xfrm>
            <a:off x="7250641" y="5584564"/>
            <a:ext cx="1224136" cy="576064"/>
          </a:xfrm>
          <a:prstGeom prst="right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回線速度</a:t>
            </a: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4342828" y="6481022"/>
            <a:ext cx="4572000" cy="215444"/>
          </a:xfrm>
          <a:prstGeom prst="rect">
            <a:avLst/>
          </a:prstGeom>
        </p:spPr>
        <p:txBody>
          <a:bodyPr>
            <a:spAutoFit/>
          </a:bodyPr>
          <a:lstStyle/>
          <a:p>
            <a:pPr algn="r"/>
            <a:r>
              <a:rPr lang="ja-JP" altLang="en-US" sz="800"/>
              <a:t>http://businessnetwork.jp/Detail/tabid/65/artid/5106/Default.aspx</a:t>
            </a:r>
          </a:p>
        </p:txBody>
      </p:sp>
      <p:sp>
        <p:nvSpPr>
          <p:cNvPr id="3" name="テキスト ボックス 2">
            <a:extLst>
              <a:ext uri="{FF2B5EF4-FFF2-40B4-BE49-F238E27FC236}">
                <a16:creationId xmlns:a16="http://schemas.microsoft.com/office/drawing/2014/main" id="{D6B17F37-69E9-5E4B-96C6-DFCBBB9A24F9}"/>
              </a:ext>
            </a:extLst>
          </p:cNvPr>
          <p:cNvSpPr txBox="1"/>
          <p:nvPr/>
        </p:nvSpPr>
        <p:spPr>
          <a:xfrm>
            <a:off x="3875489" y="4172992"/>
            <a:ext cx="1800493" cy="230832"/>
          </a:xfrm>
          <a:prstGeom prst="rect">
            <a:avLst/>
          </a:prstGeom>
          <a:noFill/>
        </p:spPr>
        <p:txBody>
          <a:bodyPr wrap="none" rtlCol="0">
            <a:spAutoFit/>
          </a:bodyPr>
          <a:lstStyle/>
          <a:p>
            <a:r>
              <a:rPr lang="ja-JP" altLang="en-US" sz="900">
                <a:solidFill>
                  <a:schemeClr val="bg1"/>
                </a:solidFill>
                <a:latin typeface="Meiryo" panose="020B0604030504040204" pitchFamily="34" charset="-128"/>
                <a:ea typeface="Meiryo" panose="020B0604030504040204" pitchFamily="34" charset="-128"/>
              </a:rPr>
              <a:t>＊利用する月間データ量による</a:t>
            </a:r>
            <a:endParaRPr kumimoji="1" lang="ja-JP" altLang="en-US" sz="9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921365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p:cNvSpPr/>
          <p:nvPr/>
        </p:nvSpPr>
        <p:spPr>
          <a:xfrm>
            <a:off x="179512" y="3214537"/>
            <a:ext cx="8568952" cy="14019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179512" y="4713031"/>
            <a:ext cx="8568952" cy="14019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179512" y="1704289"/>
            <a:ext cx="8568952" cy="1401904"/>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4772606" y="1124744"/>
            <a:ext cx="943603" cy="5040659"/>
          </a:xfrm>
          <a:prstGeom prst="rect">
            <a:avLst/>
          </a:prstGeom>
          <a:solidFill>
            <a:srgbClr val="FFFF00">
              <a:alpha val="2549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66" name="正方形/長方形 65"/>
          <p:cNvSpPr/>
          <p:nvPr/>
        </p:nvSpPr>
        <p:spPr>
          <a:xfrm>
            <a:off x="5773312" y="1132759"/>
            <a:ext cx="943603" cy="5040659"/>
          </a:xfrm>
          <a:prstGeom prst="rect">
            <a:avLst/>
          </a:prstGeom>
          <a:solidFill>
            <a:srgbClr val="FFFF00">
              <a:alpha val="2549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67" name="正方形/長方形 66"/>
          <p:cNvSpPr/>
          <p:nvPr/>
        </p:nvSpPr>
        <p:spPr>
          <a:xfrm>
            <a:off x="6775756" y="1124744"/>
            <a:ext cx="943603" cy="5040659"/>
          </a:xfrm>
          <a:prstGeom prst="rect">
            <a:avLst/>
          </a:prstGeom>
          <a:solidFill>
            <a:srgbClr val="FFFF00">
              <a:alpha val="2549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68" name="正方形/長方形 67"/>
          <p:cNvSpPr/>
          <p:nvPr/>
        </p:nvSpPr>
        <p:spPr>
          <a:xfrm>
            <a:off x="7762110" y="1132759"/>
            <a:ext cx="943603" cy="5040659"/>
          </a:xfrm>
          <a:prstGeom prst="rect">
            <a:avLst/>
          </a:prstGeom>
          <a:solidFill>
            <a:srgbClr val="FFFF00">
              <a:alpha val="2549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LPWA</a:t>
            </a:r>
            <a:r>
              <a:rPr kumimoji="1" lang="ja-JP" altLang="en-US" dirty="0"/>
              <a:t>主要</a:t>
            </a:r>
            <a:r>
              <a:rPr kumimoji="1" lang="en-US" altLang="ja-JP" dirty="0"/>
              <a:t>3</a:t>
            </a:r>
            <a:r>
              <a:rPr kumimoji="1" lang="ja-JP" altLang="en-US" dirty="0"/>
              <a:t>方式の比較</a:t>
            </a:r>
          </a:p>
        </p:txBody>
      </p:sp>
      <p:sp>
        <p:nvSpPr>
          <p:cNvPr id="4" name="円/楕円 3"/>
          <p:cNvSpPr/>
          <p:nvPr/>
        </p:nvSpPr>
        <p:spPr>
          <a:xfrm>
            <a:off x="400303" y="1969268"/>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8204" y="2572809"/>
            <a:ext cx="368491" cy="335977"/>
          </a:xfrm>
          <a:prstGeom prst="rect">
            <a:avLst/>
          </a:prstGeom>
          <a:ln>
            <a:noFill/>
          </a:ln>
          <a:effectLst>
            <a:outerShdw blurRad="50800" dist="38100" dir="2700000" algn="tl" rotWithShape="0">
              <a:prstClr val="black">
                <a:alpha val="40000"/>
              </a:prstClr>
            </a:outerShdw>
          </a:effectLst>
        </p:spPr>
      </p:pic>
      <p:sp>
        <p:nvSpPr>
          <p:cNvPr id="11" name="円/楕円 10"/>
          <p:cNvSpPr/>
          <p:nvPr/>
        </p:nvSpPr>
        <p:spPr>
          <a:xfrm>
            <a:off x="400303" y="2633146"/>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 name="図 12"/>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8203" y="1908931"/>
            <a:ext cx="368491" cy="335977"/>
          </a:xfrm>
          <a:prstGeom prst="rect">
            <a:avLst/>
          </a:prstGeom>
          <a:ln>
            <a:noFill/>
          </a:ln>
          <a:effectLst>
            <a:outerShdw blurRad="50800" dist="38100" dir="2700000" algn="tl" rotWithShape="0">
              <a:prstClr val="black">
                <a:alpha val="40000"/>
              </a:prstClr>
            </a:outerShdw>
          </a:effectLst>
        </p:spPr>
      </p:pic>
      <p:sp>
        <p:nvSpPr>
          <p:cNvPr id="14" name="円/楕円 13"/>
          <p:cNvSpPr/>
          <p:nvPr/>
        </p:nvSpPr>
        <p:spPr>
          <a:xfrm>
            <a:off x="400303" y="2299463"/>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 name="図 14"/>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8203" y="2239126"/>
            <a:ext cx="368491" cy="335977"/>
          </a:xfrm>
          <a:prstGeom prst="rect">
            <a:avLst/>
          </a:prstGeom>
          <a:ln>
            <a:noFill/>
          </a:ln>
          <a:effectLst>
            <a:outerShdw blurRad="50800" dist="38100" dir="2700000" algn="tl" rotWithShape="0">
              <a:prstClr val="black">
                <a:alpha val="40000"/>
              </a:prstClr>
            </a:outerShdw>
          </a:effectLst>
        </p:spPr>
      </p:pic>
      <p:pic>
        <p:nvPicPr>
          <p:cNvPr id="16" name="図 15"/>
          <p:cNvPicPr>
            <a:picLocks noChangeAspect="1"/>
          </p:cNvPicPr>
          <p:nvPr/>
        </p:nvPicPr>
        <p:blipFill>
          <a:blip r:embed="rId3"/>
          <a:stretch>
            <a:fillRect/>
          </a:stretch>
        </p:blipFill>
        <p:spPr>
          <a:xfrm>
            <a:off x="1247963" y="2043574"/>
            <a:ext cx="631385" cy="720785"/>
          </a:xfrm>
          <a:prstGeom prst="rect">
            <a:avLst/>
          </a:prstGeom>
          <a:effectLst>
            <a:outerShdw blurRad="50800" dist="38100" dir="2700000" algn="tl" rotWithShape="0">
              <a:prstClr val="black">
                <a:alpha val="40000"/>
              </a:prstClr>
            </a:outerShdw>
          </a:effectLst>
        </p:spPr>
      </p:pic>
      <p:sp>
        <p:nvSpPr>
          <p:cNvPr id="17" name="円/楕円 16"/>
          <p:cNvSpPr/>
          <p:nvPr/>
        </p:nvSpPr>
        <p:spPr>
          <a:xfrm>
            <a:off x="395536" y="3466579"/>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8" name="図 17"/>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3437" y="4070120"/>
            <a:ext cx="368491" cy="335977"/>
          </a:xfrm>
          <a:prstGeom prst="rect">
            <a:avLst/>
          </a:prstGeom>
          <a:ln>
            <a:noFill/>
          </a:ln>
          <a:effectLst>
            <a:outerShdw blurRad="50800" dist="38100" dir="2700000" algn="tl" rotWithShape="0">
              <a:prstClr val="black">
                <a:alpha val="40000"/>
              </a:prstClr>
            </a:outerShdw>
          </a:effectLst>
        </p:spPr>
      </p:pic>
      <p:sp>
        <p:nvSpPr>
          <p:cNvPr id="19" name="円/楕円 18"/>
          <p:cNvSpPr/>
          <p:nvPr/>
        </p:nvSpPr>
        <p:spPr>
          <a:xfrm>
            <a:off x="395536" y="4130457"/>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0" name="図 19"/>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3436" y="3406242"/>
            <a:ext cx="368491" cy="335977"/>
          </a:xfrm>
          <a:prstGeom prst="rect">
            <a:avLst/>
          </a:prstGeom>
          <a:ln>
            <a:noFill/>
          </a:ln>
          <a:effectLst>
            <a:outerShdw blurRad="50800" dist="38100" dir="2700000" algn="tl" rotWithShape="0">
              <a:prstClr val="black">
                <a:alpha val="40000"/>
              </a:prstClr>
            </a:outerShdw>
          </a:effectLst>
        </p:spPr>
      </p:pic>
      <p:sp>
        <p:nvSpPr>
          <p:cNvPr id="21" name="円/楕円 20"/>
          <p:cNvSpPr/>
          <p:nvPr/>
        </p:nvSpPr>
        <p:spPr>
          <a:xfrm>
            <a:off x="395536" y="3796774"/>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63436" y="3736437"/>
            <a:ext cx="368491" cy="335977"/>
          </a:xfrm>
          <a:prstGeom prst="rect">
            <a:avLst/>
          </a:prstGeom>
          <a:ln>
            <a:noFill/>
          </a:ln>
          <a:effectLst>
            <a:outerShdw blurRad="50800" dist="38100" dir="2700000" algn="tl" rotWithShape="0">
              <a:prstClr val="black">
                <a:alpha val="40000"/>
              </a:prstClr>
            </a:outerShdw>
          </a:effectLst>
        </p:spPr>
      </p:pic>
      <p:pic>
        <p:nvPicPr>
          <p:cNvPr id="23" name="図 22"/>
          <p:cNvPicPr>
            <a:picLocks noChangeAspect="1"/>
          </p:cNvPicPr>
          <p:nvPr/>
        </p:nvPicPr>
        <p:blipFill>
          <a:blip r:embed="rId4"/>
          <a:stretch>
            <a:fillRect/>
          </a:stretch>
        </p:blipFill>
        <p:spPr>
          <a:xfrm>
            <a:off x="1135288" y="3389985"/>
            <a:ext cx="460257" cy="506865"/>
          </a:xfrm>
          <a:prstGeom prst="rect">
            <a:avLst/>
          </a:prstGeom>
          <a:effectLst>
            <a:outerShdw blurRad="50800" dist="38100" dir="2700000" algn="tl" rotWithShape="0">
              <a:prstClr val="black">
                <a:alpha val="40000"/>
              </a:prstClr>
            </a:outerShdw>
          </a:effectLst>
        </p:spPr>
      </p:pic>
      <p:pic>
        <p:nvPicPr>
          <p:cNvPr id="24" name="図 23"/>
          <p:cNvPicPr>
            <a:picLocks noChangeAspect="1"/>
          </p:cNvPicPr>
          <p:nvPr/>
        </p:nvPicPr>
        <p:blipFill>
          <a:blip r:embed="rId4"/>
          <a:stretch>
            <a:fillRect/>
          </a:stretch>
        </p:blipFill>
        <p:spPr>
          <a:xfrm>
            <a:off x="1520187" y="3681884"/>
            <a:ext cx="460257" cy="506865"/>
          </a:xfrm>
          <a:prstGeom prst="rect">
            <a:avLst/>
          </a:prstGeom>
          <a:effectLst>
            <a:outerShdw blurRad="50800" dist="38100" dir="2700000" algn="tl" rotWithShape="0">
              <a:prstClr val="black">
                <a:alpha val="40000"/>
              </a:prstClr>
            </a:outerShdw>
          </a:effectLst>
        </p:spPr>
      </p:pic>
      <p:pic>
        <p:nvPicPr>
          <p:cNvPr id="25" name="図 24"/>
          <p:cNvPicPr>
            <a:picLocks noChangeAspect="1"/>
          </p:cNvPicPr>
          <p:nvPr/>
        </p:nvPicPr>
        <p:blipFill>
          <a:blip r:embed="rId4"/>
          <a:stretch>
            <a:fillRect/>
          </a:stretch>
        </p:blipFill>
        <p:spPr>
          <a:xfrm>
            <a:off x="1115616" y="3915489"/>
            <a:ext cx="460257" cy="506865"/>
          </a:xfrm>
          <a:prstGeom prst="rect">
            <a:avLst/>
          </a:prstGeom>
          <a:effectLst>
            <a:outerShdw blurRad="50800" dist="38100" dir="2700000" algn="tl" rotWithShape="0">
              <a:prstClr val="black">
                <a:alpha val="40000"/>
              </a:prstClr>
            </a:outerShdw>
          </a:effectLst>
        </p:spPr>
      </p:pic>
      <p:sp>
        <p:nvSpPr>
          <p:cNvPr id="27" name="円/楕円 26"/>
          <p:cNvSpPr/>
          <p:nvPr/>
        </p:nvSpPr>
        <p:spPr>
          <a:xfrm>
            <a:off x="415931" y="4968638"/>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8" name="図 27"/>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83832" y="5572179"/>
            <a:ext cx="368491" cy="335977"/>
          </a:xfrm>
          <a:prstGeom prst="rect">
            <a:avLst/>
          </a:prstGeom>
          <a:ln>
            <a:noFill/>
          </a:ln>
          <a:effectLst>
            <a:outerShdw blurRad="50800" dist="38100" dir="2700000" algn="tl" rotWithShape="0">
              <a:prstClr val="black">
                <a:alpha val="40000"/>
              </a:prstClr>
            </a:outerShdw>
          </a:effectLst>
        </p:spPr>
      </p:pic>
      <p:sp>
        <p:nvSpPr>
          <p:cNvPr id="29" name="円/楕円 28"/>
          <p:cNvSpPr/>
          <p:nvPr/>
        </p:nvSpPr>
        <p:spPr>
          <a:xfrm>
            <a:off x="415931" y="5632516"/>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0" name="図 29"/>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83831" y="4908301"/>
            <a:ext cx="368491" cy="335977"/>
          </a:xfrm>
          <a:prstGeom prst="rect">
            <a:avLst/>
          </a:prstGeom>
          <a:ln>
            <a:noFill/>
          </a:ln>
          <a:effectLst>
            <a:outerShdw blurRad="50800" dist="38100" dir="2700000" algn="tl" rotWithShape="0">
              <a:prstClr val="black">
                <a:alpha val="40000"/>
              </a:prstClr>
            </a:outerShdw>
          </a:effectLst>
        </p:spPr>
      </p:pic>
      <p:sp>
        <p:nvSpPr>
          <p:cNvPr id="31" name="円/楕円 30"/>
          <p:cNvSpPr/>
          <p:nvPr/>
        </p:nvSpPr>
        <p:spPr>
          <a:xfrm>
            <a:off x="415931" y="5298833"/>
            <a:ext cx="216024" cy="215305"/>
          </a:xfrm>
          <a:prstGeom prst="ellips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2" name="図 31"/>
          <p:cNvPicPr>
            <a:picLocks noChangeAspect="1"/>
          </p:cNvPicPr>
          <p:nvPr/>
        </p:nvPicPr>
        <p:blipFill>
          <a:blip r:embed="rId2"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rot="5400000">
            <a:off x="583831" y="5238496"/>
            <a:ext cx="368491" cy="335977"/>
          </a:xfrm>
          <a:prstGeom prst="rect">
            <a:avLst/>
          </a:prstGeom>
          <a:ln>
            <a:noFill/>
          </a:ln>
          <a:effectLst>
            <a:outerShdw blurRad="50800" dist="38100" dir="2700000" algn="tl" rotWithShape="0">
              <a:prstClr val="black">
                <a:alpha val="40000"/>
              </a:prstClr>
            </a:outerShdw>
          </a:effectLst>
        </p:spPr>
      </p:pic>
      <p:pic>
        <p:nvPicPr>
          <p:cNvPr id="33" name="図 32"/>
          <p:cNvPicPr>
            <a:picLocks noChangeAspect="1"/>
          </p:cNvPicPr>
          <p:nvPr/>
        </p:nvPicPr>
        <p:blipFill>
          <a:blip r:embed="rId5"/>
          <a:stretch>
            <a:fillRect/>
          </a:stretch>
        </p:blipFill>
        <p:spPr>
          <a:xfrm>
            <a:off x="1382392" y="5153051"/>
            <a:ext cx="386961" cy="506865"/>
          </a:xfrm>
          <a:prstGeom prst="rect">
            <a:avLst/>
          </a:prstGeom>
          <a:effectLst>
            <a:outerShdw blurRad="50800" dist="38100" dir="2700000" algn="tl" rotWithShape="0">
              <a:prstClr val="black">
                <a:alpha val="40000"/>
              </a:prstClr>
            </a:outerShdw>
          </a:effectLst>
        </p:spPr>
      </p:pic>
      <p:sp>
        <p:nvSpPr>
          <p:cNvPr id="35" name="テキスト ボックス 34"/>
          <p:cNvSpPr txBox="1"/>
          <p:nvPr/>
        </p:nvSpPr>
        <p:spPr>
          <a:xfrm>
            <a:off x="4777372" y="2171236"/>
            <a:ext cx="937099" cy="415498"/>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920MHz</a:t>
            </a:r>
            <a:r>
              <a:rPr lang="ja-JP" altLang="en-US" sz="1000" dirty="0">
                <a:solidFill>
                  <a:srgbClr val="0070C0"/>
                </a:solidFill>
                <a:latin typeface="Meiryo" charset="-128"/>
                <a:ea typeface="Meiryo" charset="-128"/>
                <a:cs typeface="Meiryo" charset="-128"/>
              </a:rPr>
              <a:t>帯</a:t>
            </a:r>
            <a:endParaRPr lang="en-US" altLang="ja-JP" sz="1000" dirty="0">
              <a:solidFill>
                <a:srgbClr val="0070C0"/>
              </a:solidFill>
              <a:latin typeface="Meiryo" charset="-128"/>
              <a:ea typeface="Meiryo" charset="-128"/>
              <a:cs typeface="Meiryo" charset="-128"/>
            </a:endParaRPr>
          </a:p>
          <a:p>
            <a:pPr algn="ctr"/>
            <a:r>
              <a:rPr kumimoji="1" lang="en-US" altLang="ja-JP" sz="1000" dirty="0">
                <a:solidFill>
                  <a:srgbClr val="0070C0"/>
                </a:solidFill>
                <a:latin typeface="Meiryo" charset="-128"/>
                <a:ea typeface="Meiryo" charset="-128"/>
                <a:cs typeface="Meiryo" charset="-128"/>
              </a:rPr>
              <a:t>125kHz</a:t>
            </a:r>
            <a:endParaRPr kumimoji="1" lang="ja-JP" altLang="en-US" sz="1000" dirty="0">
              <a:solidFill>
                <a:srgbClr val="0070C0"/>
              </a:solidFill>
              <a:latin typeface="Meiryo" charset="-128"/>
              <a:ea typeface="Meiryo" charset="-128"/>
              <a:cs typeface="Meiryo" charset="-128"/>
            </a:endParaRPr>
          </a:p>
        </p:txBody>
      </p:sp>
      <p:pic>
        <p:nvPicPr>
          <p:cNvPr id="36" name="図 3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32010" y="3544032"/>
            <a:ext cx="720785" cy="720785"/>
          </a:xfrm>
          <a:prstGeom prst="rect">
            <a:avLst/>
          </a:prstGeom>
          <a:effectLst>
            <a:outerShdw blurRad="50800" dist="38100" dir="2700000" algn="tl" rotWithShape="0">
              <a:prstClr val="black">
                <a:alpha val="40000"/>
              </a:prstClr>
            </a:outerShdw>
          </a:effectLst>
        </p:spPr>
      </p:pic>
      <p:pic>
        <p:nvPicPr>
          <p:cNvPr id="37" name="図 3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32010" y="2043574"/>
            <a:ext cx="720785" cy="720785"/>
          </a:xfrm>
          <a:prstGeom prst="rect">
            <a:avLst/>
          </a:prstGeom>
          <a:effectLst>
            <a:outerShdw blurRad="50800" dist="38100" dir="2700000" algn="tl" rotWithShape="0">
              <a:prstClr val="black">
                <a:alpha val="40000"/>
              </a:prstClr>
            </a:outerShdw>
          </a:effectLst>
        </p:spPr>
      </p:pic>
      <p:pic>
        <p:nvPicPr>
          <p:cNvPr id="38" name="図 3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32009" y="5046090"/>
            <a:ext cx="720785" cy="720785"/>
          </a:xfrm>
          <a:prstGeom prst="rect">
            <a:avLst/>
          </a:prstGeom>
          <a:effectLst>
            <a:outerShdw blurRad="50800" dist="38100" dir="2700000" algn="tl" rotWithShape="0">
              <a:prstClr val="black">
                <a:alpha val="40000"/>
              </a:prstClr>
            </a:outerShdw>
          </a:effectLst>
        </p:spPr>
      </p:pic>
      <p:sp>
        <p:nvSpPr>
          <p:cNvPr id="39" name="角丸四角形 38"/>
          <p:cNvSpPr/>
          <p:nvPr/>
        </p:nvSpPr>
        <p:spPr>
          <a:xfrm>
            <a:off x="2312768" y="3671694"/>
            <a:ext cx="1440160" cy="457544"/>
          </a:xfrm>
          <a:prstGeom prst="roundRect">
            <a:avLst>
              <a:gd name="adj" fmla="val 5000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キャリア事業者</a:t>
            </a:r>
            <a:endParaRPr kumimoji="1" lang="en-US" altLang="ja-JP" sz="1050" dirty="0">
              <a:solidFill>
                <a:srgbClr val="FFFFFF"/>
              </a:solidFill>
              <a:latin typeface="Meiryo" charset="-128"/>
              <a:ea typeface="Meiryo" charset="-128"/>
              <a:cs typeface="Meiryo" charset="-128"/>
            </a:endParaRPr>
          </a:p>
          <a:p>
            <a:pPr algn="ctr"/>
            <a:r>
              <a:rPr kumimoji="1" lang="ja-JP" altLang="en-US" sz="1050" dirty="0">
                <a:solidFill>
                  <a:srgbClr val="FFFFFF"/>
                </a:solidFill>
                <a:latin typeface="Meiryo" charset="-128"/>
                <a:ea typeface="Meiryo" charset="-128"/>
                <a:cs typeface="Meiryo" charset="-128"/>
              </a:rPr>
              <a:t>の通信網</a:t>
            </a:r>
          </a:p>
        </p:txBody>
      </p:sp>
      <p:pic>
        <p:nvPicPr>
          <p:cNvPr id="41" name="図 4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652920" y="4959257"/>
            <a:ext cx="830691" cy="830691"/>
          </a:xfrm>
          <a:prstGeom prst="rect">
            <a:avLst/>
          </a:prstGeom>
          <a:effectLst>
            <a:outerShdw blurRad="50800" dist="38100" dir="2700000" algn="tl" rotWithShape="0">
              <a:prstClr val="black">
                <a:alpha val="40000"/>
              </a:prstClr>
            </a:outerShdw>
          </a:effectLst>
        </p:spPr>
      </p:pic>
      <p:cxnSp>
        <p:nvCxnSpPr>
          <p:cNvPr id="43" name="直線コネクタ 42"/>
          <p:cNvCxnSpPr/>
          <p:nvPr/>
        </p:nvCxnSpPr>
        <p:spPr>
          <a:xfrm>
            <a:off x="1769353" y="5406482"/>
            <a:ext cx="102956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a:xfrm>
            <a:off x="1750315" y="2556552"/>
            <a:ext cx="102956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直線コネクタ 44"/>
          <p:cNvCxnSpPr/>
          <p:nvPr/>
        </p:nvCxnSpPr>
        <p:spPr>
          <a:xfrm>
            <a:off x="1980444" y="3904424"/>
            <a:ext cx="33232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1" name="テキスト ボックス 50"/>
          <p:cNvSpPr txBox="1"/>
          <p:nvPr/>
        </p:nvSpPr>
        <p:spPr>
          <a:xfrm>
            <a:off x="4772605" y="3671694"/>
            <a:ext cx="949115" cy="400110"/>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LTE</a:t>
            </a:r>
            <a:r>
              <a:rPr kumimoji="1" lang="ja-JP" altLang="en-US" sz="1000" dirty="0">
                <a:solidFill>
                  <a:srgbClr val="0070C0"/>
                </a:solidFill>
                <a:latin typeface="Meiryo" charset="-128"/>
                <a:ea typeface="Meiryo" charset="-128"/>
                <a:cs typeface="Meiryo" charset="-128"/>
              </a:rPr>
              <a:t>と同帯域</a:t>
            </a:r>
            <a:endParaRPr kumimoji="1" lang="en-US" altLang="ja-JP" sz="1000" dirty="0">
              <a:solidFill>
                <a:srgbClr val="0070C0"/>
              </a:solidFill>
              <a:latin typeface="Meiryo" charset="-128"/>
              <a:ea typeface="Meiryo" charset="-128"/>
              <a:cs typeface="Meiryo" charset="-128"/>
            </a:endParaRPr>
          </a:p>
          <a:p>
            <a:pPr algn="ctr"/>
            <a:r>
              <a:rPr lang="en-US" altLang="ja-JP" sz="1000" dirty="0">
                <a:solidFill>
                  <a:srgbClr val="0070C0"/>
                </a:solidFill>
                <a:latin typeface="Meiryo" charset="-128"/>
                <a:ea typeface="Meiryo" charset="-128"/>
                <a:cs typeface="Meiryo" charset="-128"/>
              </a:rPr>
              <a:t>200kHz</a:t>
            </a:r>
            <a:endParaRPr kumimoji="1" lang="ja-JP" altLang="en-US" sz="1000" dirty="0">
              <a:solidFill>
                <a:srgbClr val="0070C0"/>
              </a:solidFill>
              <a:latin typeface="Meiryo" charset="-128"/>
              <a:ea typeface="Meiryo" charset="-128"/>
              <a:cs typeface="Meiryo" charset="-128"/>
            </a:endParaRPr>
          </a:p>
        </p:txBody>
      </p:sp>
      <p:sp>
        <p:nvSpPr>
          <p:cNvPr id="52" name="テキスト ボックス 51"/>
          <p:cNvSpPr txBox="1"/>
          <p:nvPr/>
        </p:nvSpPr>
        <p:spPr>
          <a:xfrm>
            <a:off x="4788233" y="5175232"/>
            <a:ext cx="933487" cy="415498"/>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920MHz</a:t>
            </a:r>
            <a:r>
              <a:rPr lang="ja-JP" altLang="en-US" sz="1000" dirty="0">
                <a:solidFill>
                  <a:srgbClr val="0070C0"/>
                </a:solidFill>
                <a:latin typeface="Meiryo" charset="-128"/>
                <a:ea typeface="Meiryo" charset="-128"/>
                <a:cs typeface="Meiryo" charset="-128"/>
              </a:rPr>
              <a:t>帯</a:t>
            </a:r>
            <a:endParaRPr lang="en-US" altLang="ja-JP" sz="1000" dirty="0">
              <a:solidFill>
                <a:srgbClr val="0070C0"/>
              </a:solidFill>
              <a:latin typeface="Meiryo" charset="-128"/>
              <a:ea typeface="Meiryo" charset="-128"/>
              <a:cs typeface="Meiryo" charset="-128"/>
            </a:endParaRPr>
          </a:p>
          <a:p>
            <a:pPr algn="ctr"/>
            <a:r>
              <a:rPr lang="en-US" altLang="ja-JP" sz="1000" dirty="0">
                <a:solidFill>
                  <a:srgbClr val="0070C0"/>
                </a:solidFill>
                <a:latin typeface="Meiryo" charset="-128"/>
                <a:ea typeface="Meiryo" charset="-128"/>
                <a:cs typeface="Meiryo" charset="-128"/>
              </a:rPr>
              <a:t>100Hz</a:t>
            </a:r>
            <a:endParaRPr kumimoji="1" lang="ja-JP" altLang="en-US" sz="1000" dirty="0">
              <a:solidFill>
                <a:srgbClr val="0070C0"/>
              </a:solidFill>
              <a:latin typeface="Meiryo" charset="-128"/>
              <a:ea typeface="Meiryo" charset="-128"/>
              <a:cs typeface="Meiryo" charset="-128"/>
            </a:endParaRPr>
          </a:p>
        </p:txBody>
      </p:sp>
      <p:sp>
        <p:nvSpPr>
          <p:cNvPr id="53" name="テキスト ボックス 52"/>
          <p:cNvSpPr txBox="1"/>
          <p:nvPr/>
        </p:nvSpPr>
        <p:spPr>
          <a:xfrm>
            <a:off x="5754762" y="2178930"/>
            <a:ext cx="980632" cy="400110"/>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オープン仕様</a:t>
            </a:r>
            <a:endParaRPr kumimoji="1"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免許不要</a:t>
            </a:r>
            <a:endParaRPr kumimoji="1" lang="en-US" altLang="ja-JP" sz="1000" dirty="0">
              <a:solidFill>
                <a:srgbClr val="0070C0"/>
              </a:solidFill>
              <a:latin typeface="Meiryo" charset="-128"/>
              <a:ea typeface="Meiryo" charset="-128"/>
              <a:cs typeface="Meiryo" charset="-128"/>
            </a:endParaRPr>
          </a:p>
        </p:txBody>
      </p:sp>
      <p:sp>
        <p:nvSpPr>
          <p:cNvPr id="54" name="テキスト ボックス 53"/>
          <p:cNvSpPr txBox="1"/>
          <p:nvPr/>
        </p:nvSpPr>
        <p:spPr>
          <a:xfrm>
            <a:off x="5780561" y="3594750"/>
            <a:ext cx="936354" cy="553998"/>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携帯電話</a:t>
            </a:r>
            <a:endParaRPr kumimoji="1"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国際標準</a:t>
            </a:r>
            <a:endParaRPr lang="en-US" altLang="ja-JP" sz="1000" dirty="0">
              <a:solidFill>
                <a:srgbClr val="0070C0"/>
              </a:solidFill>
              <a:latin typeface="Meiryo" charset="-128"/>
              <a:ea typeface="Meiryo" charset="-128"/>
              <a:cs typeface="Meiryo" charset="-128"/>
            </a:endParaRPr>
          </a:p>
          <a:p>
            <a:pPr algn="ctr"/>
            <a:r>
              <a:rPr kumimoji="1" lang="ja-JP" altLang="en-US" sz="1000" dirty="0">
                <a:solidFill>
                  <a:srgbClr val="0070C0"/>
                </a:solidFill>
                <a:latin typeface="Meiryo" charset="-128"/>
                <a:ea typeface="Meiryo" charset="-128"/>
                <a:cs typeface="Meiryo" charset="-128"/>
              </a:rPr>
              <a:t>免許要</a:t>
            </a:r>
            <a:endParaRPr kumimoji="1" lang="en-US" altLang="ja-JP" sz="1000" dirty="0">
              <a:solidFill>
                <a:srgbClr val="0070C0"/>
              </a:solidFill>
              <a:latin typeface="Meiryo" charset="-128"/>
              <a:ea typeface="Meiryo" charset="-128"/>
              <a:cs typeface="Meiryo" charset="-128"/>
            </a:endParaRPr>
          </a:p>
        </p:txBody>
      </p:sp>
      <p:sp>
        <p:nvSpPr>
          <p:cNvPr id="55" name="テキスト ボックス 54"/>
          <p:cNvSpPr txBox="1"/>
          <p:nvPr/>
        </p:nvSpPr>
        <p:spPr>
          <a:xfrm>
            <a:off x="5771457" y="5097603"/>
            <a:ext cx="949050" cy="553998"/>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仏</a:t>
            </a:r>
            <a:r>
              <a:rPr kumimoji="1" lang="en-US" altLang="ja-JP" sz="1000" dirty="0">
                <a:solidFill>
                  <a:srgbClr val="0070C0"/>
                </a:solidFill>
                <a:latin typeface="Meiryo" charset="-128"/>
                <a:ea typeface="Meiryo" charset="-128"/>
                <a:cs typeface="Meiryo" charset="-128"/>
              </a:rPr>
              <a:t>SIGFOX</a:t>
            </a:r>
            <a:r>
              <a:rPr kumimoji="1" lang="ja-JP" altLang="en-US" sz="1000" dirty="0">
                <a:solidFill>
                  <a:srgbClr val="0070C0"/>
                </a:solidFill>
                <a:latin typeface="Meiryo" charset="-128"/>
                <a:ea typeface="Meiryo" charset="-128"/>
                <a:cs typeface="Meiryo" charset="-128"/>
              </a:rPr>
              <a:t>社</a:t>
            </a:r>
            <a:endParaRPr kumimoji="1"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独自仕様</a:t>
            </a:r>
            <a:endParaRPr lang="en-US" altLang="ja-JP" sz="1000" dirty="0">
              <a:solidFill>
                <a:srgbClr val="0070C0"/>
              </a:solidFill>
              <a:latin typeface="Meiryo" charset="-128"/>
              <a:ea typeface="Meiryo" charset="-128"/>
              <a:cs typeface="Meiryo" charset="-128"/>
            </a:endParaRPr>
          </a:p>
          <a:p>
            <a:pPr algn="ctr"/>
            <a:r>
              <a:rPr kumimoji="1" lang="ja-JP" altLang="en-US" sz="1000" dirty="0">
                <a:solidFill>
                  <a:srgbClr val="0070C0"/>
                </a:solidFill>
                <a:latin typeface="Meiryo" charset="-128"/>
                <a:ea typeface="Meiryo" charset="-128"/>
                <a:cs typeface="Meiryo" charset="-128"/>
              </a:rPr>
              <a:t>免許不要</a:t>
            </a:r>
            <a:endParaRPr kumimoji="1" lang="en-US" altLang="ja-JP" sz="1000" dirty="0">
              <a:solidFill>
                <a:srgbClr val="0070C0"/>
              </a:solidFill>
              <a:latin typeface="Meiryo" charset="-128"/>
              <a:ea typeface="Meiryo" charset="-128"/>
              <a:cs typeface="Meiryo" charset="-128"/>
            </a:endParaRPr>
          </a:p>
        </p:txBody>
      </p:sp>
      <p:sp>
        <p:nvSpPr>
          <p:cNvPr id="56" name="テキスト ボックス 55"/>
          <p:cNvSpPr txBox="1"/>
          <p:nvPr/>
        </p:nvSpPr>
        <p:spPr>
          <a:xfrm>
            <a:off x="6753944" y="2189584"/>
            <a:ext cx="988093" cy="400110"/>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0.3〜50kbps</a:t>
            </a:r>
          </a:p>
          <a:p>
            <a:pPr algn="ctr"/>
            <a:r>
              <a:rPr lang="en-US" altLang="ja-JP" sz="1000" dirty="0">
                <a:solidFill>
                  <a:srgbClr val="0070C0"/>
                </a:solidFill>
                <a:latin typeface="Meiryo" charset="-128"/>
                <a:ea typeface="Meiryo" charset="-128"/>
                <a:cs typeface="Meiryo" charset="-128"/>
              </a:rPr>
              <a:t>0.3〜50kbps</a:t>
            </a:r>
          </a:p>
        </p:txBody>
      </p:sp>
      <p:sp>
        <p:nvSpPr>
          <p:cNvPr id="57" name="テキスト ボックス 56"/>
          <p:cNvSpPr txBox="1"/>
          <p:nvPr/>
        </p:nvSpPr>
        <p:spPr>
          <a:xfrm>
            <a:off x="6781267" y="3678267"/>
            <a:ext cx="938091" cy="415498"/>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27kbps</a:t>
            </a:r>
          </a:p>
          <a:p>
            <a:pPr algn="ctr"/>
            <a:r>
              <a:rPr lang="en-US" altLang="ja-JP" sz="1000" dirty="0">
                <a:solidFill>
                  <a:srgbClr val="0070C0"/>
                </a:solidFill>
                <a:latin typeface="Meiryo" charset="-128"/>
                <a:ea typeface="Meiryo" charset="-128"/>
                <a:cs typeface="Meiryo" charset="-128"/>
              </a:rPr>
              <a:t>63kbps</a:t>
            </a:r>
            <a:endParaRPr kumimoji="1" lang="en-US" altLang="ja-JP" sz="1000" dirty="0">
              <a:solidFill>
                <a:srgbClr val="0070C0"/>
              </a:solidFill>
              <a:latin typeface="Meiryo" charset="-128"/>
              <a:ea typeface="Meiryo" charset="-128"/>
              <a:cs typeface="Meiryo" charset="-128"/>
            </a:endParaRPr>
          </a:p>
        </p:txBody>
      </p:sp>
      <p:sp>
        <p:nvSpPr>
          <p:cNvPr id="58" name="テキスト ボックス 57"/>
          <p:cNvSpPr txBox="1"/>
          <p:nvPr/>
        </p:nvSpPr>
        <p:spPr>
          <a:xfrm>
            <a:off x="6800752" y="5181121"/>
            <a:ext cx="918606" cy="415498"/>
          </a:xfrm>
          <a:prstGeom prst="rect">
            <a:avLst/>
          </a:prstGeom>
          <a:noFill/>
        </p:spPr>
        <p:txBody>
          <a:bodyPr wrap="square" rtlCol="0">
            <a:spAutoFit/>
          </a:bodyPr>
          <a:lstStyle/>
          <a:p>
            <a:pPr algn="ctr"/>
            <a:r>
              <a:rPr kumimoji="1" lang="en-US" altLang="ja-JP" sz="1000" dirty="0">
                <a:solidFill>
                  <a:srgbClr val="0070C0"/>
                </a:solidFill>
                <a:latin typeface="Meiryo" charset="-128"/>
                <a:ea typeface="Meiryo" charset="-128"/>
                <a:cs typeface="Meiryo" charset="-128"/>
              </a:rPr>
              <a:t>100bps</a:t>
            </a:r>
          </a:p>
          <a:p>
            <a:pPr algn="ctr"/>
            <a:r>
              <a:rPr kumimoji="1" lang="en-US" altLang="ja-JP" sz="1000" dirty="0">
                <a:solidFill>
                  <a:srgbClr val="0070C0"/>
                </a:solidFill>
                <a:latin typeface="Meiryo" charset="-128"/>
                <a:ea typeface="Meiryo" charset="-128"/>
                <a:cs typeface="Meiryo" charset="-128"/>
              </a:rPr>
              <a:t>600bps</a:t>
            </a:r>
          </a:p>
        </p:txBody>
      </p:sp>
      <p:sp>
        <p:nvSpPr>
          <p:cNvPr id="59" name="テキスト ボックス 58"/>
          <p:cNvSpPr txBox="1"/>
          <p:nvPr/>
        </p:nvSpPr>
        <p:spPr>
          <a:xfrm>
            <a:off x="7819213" y="2178841"/>
            <a:ext cx="929251" cy="415498"/>
          </a:xfrm>
          <a:prstGeom prst="rect">
            <a:avLst/>
          </a:prstGeom>
          <a:noFill/>
        </p:spPr>
        <p:txBody>
          <a:bodyPr wrap="square" rtlCol="0">
            <a:spAutoFit/>
          </a:bodyPr>
          <a:lstStyle/>
          <a:p>
            <a:r>
              <a:rPr kumimoji="1" lang="ja-JP" altLang="en-US" sz="1000" dirty="0">
                <a:solidFill>
                  <a:srgbClr val="0070C0"/>
                </a:solidFill>
                <a:latin typeface="Meiryo" charset="-128"/>
                <a:ea typeface="Meiryo" charset="-128"/>
                <a:cs typeface="Meiryo" charset="-128"/>
              </a:rPr>
              <a:t>数</a:t>
            </a:r>
            <a:r>
              <a:rPr kumimoji="1" lang="en-US" altLang="ja-JP" sz="1000" dirty="0">
                <a:solidFill>
                  <a:srgbClr val="0070C0"/>
                </a:solidFill>
                <a:latin typeface="Meiryo" charset="-128"/>
                <a:ea typeface="Meiryo" charset="-128"/>
                <a:cs typeface="Meiryo" charset="-128"/>
              </a:rPr>
              <a:t>km</a:t>
            </a:r>
          </a:p>
          <a:p>
            <a:pPr algn="ctr"/>
            <a:r>
              <a:rPr kumimoji="1" lang="en-US" altLang="ja-JP" sz="1000" dirty="0">
                <a:solidFill>
                  <a:srgbClr val="0070C0"/>
                </a:solidFill>
                <a:latin typeface="Meiryo" charset="-128"/>
                <a:ea typeface="Meiryo" charset="-128"/>
                <a:cs typeface="Meiryo" charset="-128"/>
              </a:rPr>
              <a:t>〜</a:t>
            </a:r>
            <a:r>
              <a:rPr kumimoji="1" lang="ja-JP" altLang="en-US" sz="1000" dirty="0">
                <a:solidFill>
                  <a:srgbClr val="0070C0"/>
                </a:solidFill>
                <a:latin typeface="Meiryo" charset="-128"/>
                <a:ea typeface="Meiryo" charset="-128"/>
                <a:cs typeface="Meiryo" charset="-128"/>
              </a:rPr>
              <a:t>数十</a:t>
            </a:r>
            <a:r>
              <a:rPr kumimoji="1" lang="en-US" altLang="ja-JP" sz="1000" dirty="0">
                <a:solidFill>
                  <a:srgbClr val="0070C0"/>
                </a:solidFill>
                <a:latin typeface="Meiryo" charset="-128"/>
                <a:ea typeface="Meiryo" charset="-128"/>
                <a:cs typeface="Meiryo" charset="-128"/>
              </a:rPr>
              <a:t>km</a:t>
            </a:r>
          </a:p>
        </p:txBody>
      </p:sp>
      <p:sp>
        <p:nvSpPr>
          <p:cNvPr id="60" name="テキスト ボックス 59"/>
          <p:cNvSpPr txBox="1"/>
          <p:nvPr/>
        </p:nvSpPr>
        <p:spPr>
          <a:xfrm>
            <a:off x="7796535" y="3744791"/>
            <a:ext cx="929251" cy="253916"/>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最大</a:t>
            </a:r>
            <a:r>
              <a:rPr kumimoji="1" lang="en-US" altLang="ja-JP" sz="1000" dirty="0">
                <a:solidFill>
                  <a:srgbClr val="0070C0"/>
                </a:solidFill>
                <a:latin typeface="Meiryo" charset="-128"/>
                <a:ea typeface="Meiryo" charset="-128"/>
                <a:cs typeface="Meiryo" charset="-128"/>
              </a:rPr>
              <a:t>40km</a:t>
            </a:r>
          </a:p>
        </p:txBody>
      </p:sp>
      <p:sp>
        <p:nvSpPr>
          <p:cNvPr id="61" name="テキスト ボックス 60"/>
          <p:cNvSpPr txBox="1"/>
          <p:nvPr/>
        </p:nvSpPr>
        <p:spPr>
          <a:xfrm>
            <a:off x="7762110" y="5279524"/>
            <a:ext cx="943603" cy="253916"/>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最大数十</a:t>
            </a:r>
            <a:r>
              <a:rPr kumimoji="1" lang="en-US" altLang="ja-JP" sz="1000" dirty="0">
                <a:solidFill>
                  <a:srgbClr val="0070C0"/>
                </a:solidFill>
                <a:latin typeface="Meiryo" charset="-128"/>
                <a:ea typeface="Meiryo" charset="-128"/>
                <a:cs typeface="Meiryo" charset="-128"/>
              </a:rPr>
              <a:t>km</a:t>
            </a:r>
          </a:p>
        </p:txBody>
      </p:sp>
      <p:sp>
        <p:nvSpPr>
          <p:cNvPr id="69" name="テキスト ボックス 68"/>
          <p:cNvSpPr txBox="1"/>
          <p:nvPr/>
        </p:nvSpPr>
        <p:spPr>
          <a:xfrm>
            <a:off x="4793462" y="1226489"/>
            <a:ext cx="937099" cy="400110"/>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周波数帯</a:t>
            </a:r>
            <a:endParaRPr kumimoji="1"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周波数幅</a:t>
            </a:r>
            <a:endParaRPr kumimoji="1" lang="ja-JP" altLang="en-US" sz="1000" dirty="0">
              <a:solidFill>
                <a:srgbClr val="0070C0"/>
              </a:solidFill>
              <a:latin typeface="Meiryo" charset="-128"/>
              <a:ea typeface="Meiryo" charset="-128"/>
              <a:cs typeface="Meiryo" charset="-128"/>
            </a:endParaRPr>
          </a:p>
        </p:txBody>
      </p:sp>
      <p:sp>
        <p:nvSpPr>
          <p:cNvPr id="70" name="テキスト ボックス 69"/>
          <p:cNvSpPr txBox="1"/>
          <p:nvPr/>
        </p:nvSpPr>
        <p:spPr>
          <a:xfrm>
            <a:off x="5776528" y="1221185"/>
            <a:ext cx="937099" cy="400110"/>
          </a:xfrm>
          <a:prstGeom prst="rect">
            <a:avLst/>
          </a:prstGeom>
          <a:noFill/>
        </p:spPr>
        <p:txBody>
          <a:bodyPr wrap="square" rtlCol="0">
            <a:spAutoFit/>
          </a:bodyPr>
          <a:lstStyle/>
          <a:p>
            <a:pPr algn="ctr"/>
            <a:r>
              <a:rPr kumimoji="1" lang="ja-JP" altLang="en-US" sz="1000" dirty="0">
                <a:solidFill>
                  <a:srgbClr val="0070C0"/>
                </a:solidFill>
                <a:latin typeface="Meiryo" charset="-128"/>
                <a:ea typeface="Meiryo" charset="-128"/>
                <a:cs typeface="Meiryo" charset="-128"/>
              </a:rPr>
              <a:t>仕</a:t>
            </a:r>
            <a:r>
              <a:rPr kumimoji="1" lang="en-US" altLang="ja-JP" sz="1000" dirty="0">
                <a:solidFill>
                  <a:srgbClr val="0070C0"/>
                </a:solidFill>
                <a:latin typeface="Meiryo" charset="-128"/>
                <a:ea typeface="Meiryo" charset="-128"/>
                <a:cs typeface="Meiryo" charset="-128"/>
              </a:rPr>
              <a:t> </a:t>
            </a:r>
            <a:r>
              <a:rPr kumimoji="1" lang="ja-JP" altLang="en-US" sz="1000" dirty="0">
                <a:solidFill>
                  <a:srgbClr val="0070C0"/>
                </a:solidFill>
                <a:latin typeface="Meiryo" charset="-128"/>
                <a:ea typeface="Meiryo" charset="-128"/>
                <a:cs typeface="Meiryo" charset="-128"/>
              </a:rPr>
              <a:t>様</a:t>
            </a:r>
            <a:endParaRPr kumimoji="1"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免</a:t>
            </a:r>
            <a:r>
              <a:rPr lang="en-US" altLang="ja-JP" sz="1000" dirty="0">
                <a:solidFill>
                  <a:srgbClr val="0070C0"/>
                </a:solidFill>
                <a:latin typeface="Meiryo" charset="-128"/>
                <a:ea typeface="Meiryo" charset="-128"/>
                <a:cs typeface="Meiryo" charset="-128"/>
              </a:rPr>
              <a:t> </a:t>
            </a:r>
            <a:r>
              <a:rPr lang="ja-JP" altLang="en-US" sz="1000" dirty="0">
                <a:solidFill>
                  <a:srgbClr val="0070C0"/>
                </a:solidFill>
                <a:latin typeface="Meiryo" charset="-128"/>
                <a:ea typeface="Meiryo" charset="-128"/>
                <a:cs typeface="Meiryo" charset="-128"/>
              </a:rPr>
              <a:t>許</a:t>
            </a:r>
            <a:endParaRPr kumimoji="1" lang="ja-JP" altLang="en-US" sz="1000" dirty="0">
              <a:solidFill>
                <a:srgbClr val="0070C0"/>
              </a:solidFill>
              <a:latin typeface="Meiryo" charset="-128"/>
              <a:ea typeface="Meiryo" charset="-128"/>
              <a:cs typeface="Meiryo" charset="-128"/>
            </a:endParaRPr>
          </a:p>
        </p:txBody>
      </p:sp>
      <p:sp>
        <p:nvSpPr>
          <p:cNvPr id="71" name="テキスト ボックス 70"/>
          <p:cNvSpPr txBox="1"/>
          <p:nvPr/>
        </p:nvSpPr>
        <p:spPr>
          <a:xfrm>
            <a:off x="6770959" y="1226489"/>
            <a:ext cx="1102372" cy="400110"/>
          </a:xfrm>
          <a:prstGeom prst="rect">
            <a:avLst/>
          </a:prstGeom>
          <a:noFill/>
        </p:spPr>
        <p:txBody>
          <a:bodyPr wrap="square" rtlCol="0">
            <a:spAutoFit/>
          </a:bodyPr>
          <a:lstStyle/>
          <a:p>
            <a:pPr algn="ctr"/>
            <a:r>
              <a:rPr lang="ja-JP" altLang="en-US" sz="1000" dirty="0">
                <a:solidFill>
                  <a:srgbClr val="0070C0"/>
                </a:solidFill>
                <a:latin typeface="Meiryo" charset="-128"/>
                <a:ea typeface="Meiryo" charset="-128"/>
                <a:cs typeface="Meiryo" charset="-128"/>
              </a:rPr>
              <a:t>通信速度（上）</a:t>
            </a:r>
            <a:endParaRPr lang="en-US" altLang="ja-JP" sz="1000" dirty="0">
              <a:solidFill>
                <a:srgbClr val="0070C0"/>
              </a:solidFill>
              <a:latin typeface="Meiryo" charset="-128"/>
              <a:ea typeface="Meiryo" charset="-128"/>
              <a:cs typeface="Meiryo" charset="-128"/>
            </a:endParaRPr>
          </a:p>
          <a:p>
            <a:pPr algn="ctr"/>
            <a:r>
              <a:rPr lang="ja-JP" altLang="en-US" sz="1000" dirty="0">
                <a:solidFill>
                  <a:srgbClr val="0070C0"/>
                </a:solidFill>
                <a:latin typeface="Meiryo" charset="-128"/>
                <a:ea typeface="Meiryo" charset="-128"/>
                <a:cs typeface="Meiryo" charset="-128"/>
              </a:rPr>
              <a:t>通信速度（下）</a:t>
            </a:r>
            <a:endParaRPr kumimoji="1" lang="ja-JP" altLang="en-US" sz="1000" dirty="0">
              <a:solidFill>
                <a:srgbClr val="0070C0"/>
              </a:solidFill>
              <a:latin typeface="Meiryo" charset="-128"/>
              <a:ea typeface="Meiryo" charset="-128"/>
              <a:cs typeface="Meiryo" charset="-128"/>
            </a:endParaRPr>
          </a:p>
        </p:txBody>
      </p:sp>
      <p:sp>
        <p:nvSpPr>
          <p:cNvPr id="72" name="テキスト ボックス 71"/>
          <p:cNvSpPr txBox="1"/>
          <p:nvPr/>
        </p:nvSpPr>
        <p:spPr>
          <a:xfrm>
            <a:off x="7773209" y="1220988"/>
            <a:ext cx="952577" cy="400110"/>
          </a:xfrm>
          <a:prstGeom prst="rect">
            <a:avLst/>
          </a:prstGeom>
          <a:noFill/>
        </p:spPr>
        <p:txBody>
          <a:bodyPr wrap="square" rtlCol="0">
            <a:spAutoFit/>
          </a:bodyPr>
          <a:lstStyle/>
          <a:p>
            <a:pPr algn="ctr"/>
            <a:r>
              <a:rPr lang="ja-JP" altLang="en-US" sz="1000" dirty="0">
                <a:solidFill>
                  <a:srgbClr val="0070C0"/>
                </a:solidFill>
                <a:latin typeface="Meiryo" charset="-128"/>
                <a:ea typeface="Meiryo" charset="-128"/>
                <a:cs typeface="Meiryo" charset="-128"/>
              </a:rPr>
              <a:t>通信距離</a:t>
            </a:r>
            <a:endParaRPr lang="en-US" altLang="ja-JP" sz="1000" dirty="0">
              <a:solidFill>
                <a:srgbClr val="0070C0"/>
              </a:solidFill>
              <a:latin typeface="Meiryo" charset="-128"/>
              <a:ea typeface="Meiryo" charset="-128"/>
              <a:cs typeface="Meiryo" charset="-128"/>
            </a:endParaRPr>
          </a:p>
          <a:p>
            <a:pPr algn="ctr"/>
            <a:r>
              <a:rPr kumimoji="1" lang="ja-JP" altLang="en-US" sz="1000" dirty="0">
                <a:solidFill>
                  <a:srgbClr val="0070C0"/>
                </a:solidFill>
                <a:latin typeface="Meiryo" charset="-128"/>
                <a:ea typeface="Meiryo" charset="-128"/>
                <a:cs typeface="Meiryo" charset="-128"/>
              </a:rPr>
              <a:t>（半径）</a:t>
            </a:r>
          </a:p>
        </p:txBody>
      </p:sp>
      <p:sp>
        <p:nvSpPr>
          <p:cNvPr id="73" name="テキスト ボックス 72"/>
          <p:cNvSpPr txBox="1"/>
          <p:nvPr/>
        </p:nvSpPr>
        <p:spPr>
          <a:xfrm>
            <a:off x="1748153" y="1703819"/>
            <a:ext cx="1251625" cy="338554"/>
          </a:xfrm>
          <a:prstGeom prst="rect">
            <a:avLst/>
          </a:prstGeom>
          <a:noFill/>
        </p:spPr>
        <p:txBody>
          <a:bodyPr wrap="none" rtlCol="0">
            <a:spAutoFit/>
          </a:bodyPr>
          <a:lstStyle/>
          <a:p>
            <a:pPr algn="ctr"/>
            <a:r>
              <a:rPr kumimoji="1" lang="en-US" altLang="ja-JP" sz="1600" b="1" dirty="0" err="1">
                <a:solidFill>
                  <a:srgbClr val="0070C0"/>
                </a:solidFill>
                <a:latin typeface="Meiryo" charset="-128"/>
                <a:ea typeface="Meiryo" charset="-128"/>
                <a:cs typeface="Meiryo" charset="-128"/>
              </a:rPr>
              <a:t>LoRaWAN</a:t>
            </a:r>
            <a:endParaRPr kumimoji="1" lang="ja-JP" altLang="en-US" sz="1600" b="1" dirty="0">
              <a:solidFill>
                <a:srgbClr val="0070C0"/>
              </a:solidFill>
              <a:latin typeface="Meiryo" charset="-128"/>
              <a:ea typeface="Meiryo" charset="-128"/>
              <a:cs typeface="Meiryo" charset="-128"/>
            </a:endParaRPr>
          </a:p>
        </p:txBody>
      </p:sp>
      <p:sp>
        <p:nvSpPr>
          <p:cNvPr id="74" name="テキスト ボックス 73"/>
          <p:cNvSpPr txBox="1"/>
          <p:nvPr/>
        </p:nvSpPr>
        <p:spPr>
          <a:xfrm>
            <a:off x="1836799" y="3220347"/>
            <a:ext cx="1074333" cy="461665"/>
          </a:xfrm>
          <a:prstGeom prst="rect">
            <a:avLst/>
          </a:prstGeom>
          <a:noFill/>
        </p:spPr>
        <p:txBody>
          <a:bodyPr wrap="none" rtlCol="0">
            <a:spAutoFit/>
          </a:bodyPr>
          <a:lstStyle/>
          <a:p>
            <a:pPr algn="ctr"/>
            <a:r>
              <a:rPr kumimoji="1" lang="en-US" altLang="ja-JP" sz="1600" b="1" dirty="0">
                <a:solidFill>
                  <a:srgbClr val="0070C0"/>
                </a:solidFill>
                <a:latin typeface="Meiryo" charset="-128"/>
                <a:ea typeface="Meiryo" charset="-128"/>
                <a:cs typeface="Meiryo" charset="-128"/>
              </a:rPr>
              <a:t>NB-</a:t>
            </a:r>
            <a:r>
              <a:rPr kumimoji="1" lang="en-US" altLang="ja-JP" sz="1600" b="1" dirty="0" err="1">
                <a:solidFill>
                  <a:srgbClr val="0070C0"/>
                </a:solidFill>
                <a:latin typeface="Meiryo" charset="-128"/>
                <a:ea typeface="Meiryo" charset="-128"/>
                <a:cs typeface="Meiryo" charset="-128"/>
              </a:rPr>
              <a:t>IoT</a:t>
            </a:r>
            <a:endParaRPr kumimoji="1" lang="en-US" altLang="ja-JP" sz="800" b="1" dirty="0">
              <a:solidFill>
                <a:srgbClr val="0070C0"/>
              </a:solidFill>
              <a:latin typeface="Meiryo" charset="-128"/>
              <a:ea typeface="Meiryo" charset="-128"/>
              <a:cs typeface="Meiryo" charset="-128"/>
            </a:endParaRPr>
          </a:p>
          <a:p>
            <a:pPr algn="ctr"/>
            <a:r>
              <a:rPr kumimoji="1" lang="ja-JP" altLang="en-US" sz="800" b="1" dirty="0">
                <a:solidFill>
                  <a:srgbClr val="0070C0"/>
                </a:solidFill>
                <a:latin typeface="Meiryo" charset="-128"/>
                <a:ea typeface="Meiryo" charset="-128"/>
                <a:cs typeface="Meiryo" charset="-128"/>
              </a:rPr>
              <a:t>（</a:t>
            </a:r>
            <a:r>
              <a:rPr kumimoji="1" lang="en-US" altLang="ja-JP" sz="800" b="1" dirty="0">
                <a:solidFill>
                  <a:srgbClr val="0070C0"/>
                </a:solidFill>
                <a:latin typeface="Meiryo" charset="-128"/>
                <a:ea typeface="Meiryo" charset="-128"/>
                <a:cs typeface="Meiryo" charset="-128"/>
              </a:rPr>
              <a:t>LTE Cat-NB1</a:t>
            </a:r>
            <a:r>
              <a:rPr kumimoji="1" lang="ja-JP" altLang="en-US" sz="800" b="1" dirty="0">
                <a:solidFill>
                  <a:srgbClr val="0070C0"/>
                </a:solidFill>
                <a:latin typeface="Meiryo" charset="-128"/>
                <a:ea typeface="Meiryo" charset="-128"/>
                <a:cs typeface="Meiryo" charset="-128"/>
              </a:rPr>
              <a:t>）</a:t>
            </a:r>
          </a:p>
        </p:txBody>
      </p:sp>
      <p:sp>
        <p:nvSpPr>
          <p:cNvPr id="75" name="テキスト ボックス 74"/>
          <p:cNvSpPr txBox="1"/>
          <p:nvPr/>
        </p:nvSpPr>
        <p:spPr>
          <a:xfrm>
            <a:off x="1866251" y="4713031"/>
            <a:ext cx="1021691" cy="338554"/>
          </a:xfrm>
          <a:prstGeom prst="rect">
            <a:avLst/>
          </a:prstGeom>
          <a:noFill/>
        </p:spPr>
        <p:txBody>
          <a:bodyPr wrap="none" rtlCol="0">
            <a:spAutoFit/>
          </a:bodyPr>
          <a:lstStyle/>
          <a:p>
            <a:pPr algn="ctr"/>
            <a:r>
              <a:rPr kumimoji="1" lang="en-US" altLang="ja-JP" sz="1600" b="1">
                <a:solidFill>
                  <a:srgbClr val="0070C0"/>
                </a:solidFill>
                <a:latin typeface="Meiryo" charset="-128"/>
                <a:ea typeface="Meiryo" charset="-128"/>
                <a:cs typeface="Meiryo" charset="-128"/>
              </a:rPr>
              <a:t>SIGFOX</a:t>
            </a:r>
            <a:endParaRPr kumimoji="1" lang="ja-JP" altLang="en-US" sz="1600" b="1" dirty="0">
              <a:solidFill>
                <a:srgbClr val="0070C0"/>
              </a:solidFill>
              <a:latin typeface="Meiryo" charset="-128"/>
              <a:ea typeface="Meiryo" charset="-128"/>
              <a:cs typeface="Meiryo" charset="-128"/>
            </a:endParaRPr>
          </a:p>
        </p:txBody>
      </p:sp>
      <p:sp>
        <p:nvSpPr>
          <p:cNvPr id="76" name="テキスト ボックス 75"/>
          <p:cNvSpPr txBox="1"/>
          <p:nvPr/>
        </p:nvSpPr>
        <p:spPr>
          <a:xfrm>
            <a:off x="1163801" y="2612110"/>
            <a:ext cx="800219"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ゲートウェイ</a:t>
            </a:r>
          </a:p>
        </p:txBody>
      </p:sp>
      <p:sp>
        <p:nvSpPr>
          <p:cNvPr id="77" name="テキスト ボックス 76"/>
          <p:cNvSpPr txBox="1"/>
          <p:nvPr/>
        </p:nvSpPr>
        <p:spPr>
          <a:xfrm>
            <a:off x="1501931" y="4236152"/>
            <a:ext cx="492443"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基地局</a:t>
            </a:r>
          </a:p>
        </p:txBody>
      </p:sp>
      <p:sp>
        <p:nvSpPr>
          <p:cNvPr id="78" name="テキスト ボックス 77"/>
          <p:cNvSpPr txBox="1"/>
          <p:nvPr/>
        </p:nvSpPr>
        <p:spPr>
          <a:xfrm>
            <a:off x="1317433" y="5671981"/>
            <a:ext cx="492443"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基地局</a:t>
            </a:r>
          </a:p>
        </p:txBody>
      </p:sp>
      <p:cxnSp>
        <p:nvCxnSpPr>
          <p:cNvPr id="79" name="直線コネクタ 78"/>
          <p:cNvCxnSpPr/>
          <p:nvPr/>
        </p:nvCxnSpPr>
        <p:spPr>
          <a:xfrm>
            <a:off x="3347864" y="2556552"/>
            <a:ext cx="66004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直線コネクタ 81"/>
          <p:cNvCxnSpPr/>
          <p:nvPr/>
        </p:nvCxnSpPr>
        <p:spPr>
          <a:xfrm>
            <a:off x="3347864" y="5413983"/>
            <a:ext cx="665520" cy="89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0" name="テキスト ボックス 89"/>
          <p:cNvSpPr txBox="1"/>
          <p:nvPr/>
        </p:nvSpPr>
        <p:spPr>
          <a:xfrm>
            <a:off x="2465288" y="2696915"/>
            <a:ext cx="1210589"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ネットワークサーバー</a:t>
            </a:r>
          </a:p>
        </p:txBody>
      </p:sp>
      <p:sp>
        <p:nvSpPr>
          <p:cNvPr id="91" name="テキスト ボックス 90"/>
          <p:cNvSpPr txBox="1"/>
          <p:nvPr/>
        </p:nvSpPr>
        <p:spPr>
          <a:xfrm>
            <a:off x="2538855" y="5669115"/>
            <a:ext cx="1107997" cy="21544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クラウド・サービス</a:t>
            </a:r>
          </a:p>
        </p:txBody>
      </p:sp>
      <p:sp>
        <p:nvSpPr>
          <p:cNvPr id="92" name="テキスト ボックス 91"/>
          <p:cNvSpPr txBox="1"/>
          <p:nvPr/>
        </p:nvSpPr>
        <p:spPr>
          <a:xfrm>
            <a:off x="3787590" y="2696915"/>
            <a:ext cx="1005403"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アプリ・サーバー</a:t>
            </a:r>
            <a:endParaRPr kumimoji="1" lang="ja-JP" altLang="en-US" sz="800" dirty="0">
              <a:latin typeface="Meiryo" charset="-128"/>
              <a:ea typeface="Meiryo" charset="-128"/>
              <a:cs typeface="Meiryo" charset="-128"/>
            </a:endParaRPr>
          </a:p>
        </p:txBody>
      </p:sp>
      <p:sp>
        <p:nvSpPr>
          <p:cNvPr id="93" name="テキスト ボックス 92"/>
          <p:cNvSpPr txBox="1"/>
          <p:nvPr/>
        </p:nvSpPr>
        <p:spPr>
          <a:xfrm>
            <a:off x="3789699" y="4207208"/>
            <a:ext cx="1005403"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アプリ・サーバー</a:t>
            </a:r>
            <a:endParaRPr kumimoji="1" lang="ja-JP" altLang="en-US" sz="800" dirty="0">
              <a:latin typeface="Meiryo" charset="-128"/>
              <a:ea typeface="Meiryo" charset="-128"/>
              <a:cs typeface="Meiryo" charset="-128"/>
            </a:endParaRPr>
          </a:p>
        </p:txBody>
      </p:sp>
      <p:sp>
        <p:nvSpPr>
          <p:cNvPr id="94" name="テキスト ボックス 93"/>
          <p:cNvSpPr txBox="1"/>
          <p:nvPr/>
        </p:nvSpPr>
        <p:spPr>
          <a:xfrm>
            <a:off x="3795197" y="5671700"/>
            <a:ext cx="1005403" cy="215444"/>
          </a:xfrm>
          <a:prstGeom prst="rect">
            <a:avLst/>
          </a:prstGeom>
          <a:noFill/>
        </p:spPr>
        <p:txBody>
          <a:bodyPr wrap="none" rtlCol="0">
            <a:spAutoFit/>
          </a:bodyPr>
          <a:lstStyle/>
          <a:p>
            <a:pPr algn="ctr"/>
            <a:r>
              <a:rPr kumimoji="1" lang="ja-JP" altLang="en-US" sz="800">
                <a:latin typeface="Meiryo" charset="-128"/>
                <a:ea typeface="Meiryo" charset="-128"/>
                <a:cs typeface="Meiryo" charset="-128"/>
              </a:rPr>
              <a:t>アプリ・サーバー</a:t>
            </a:r>
            <a:endParaRPr kumimoji="1" lang="ja-JP" altLang="en-US" sz="800" dirty="0">
              <a:latin typeface="Meiryo" charset="-128"/>
              <a:ea typeface="Meiryo" charset="-128"/>
              <a:cs typeface="Meiryo" charset="-128"/>
            </a:endParaRPr>
          </a:p>
        </p:txBody>
      </p:sp>
      <p:cxnSp>
        <p:nvCxnSpPr>
          <p:cNvPr id="95" name="直線コネクタ 94"/>
          <p:cNvCxnSpPr/>
          <p:nvPr/>
        </p:nvCxnSpPr>
        <p:spPr>
          <a:xfrm>
            <a:off x="3752928" y="3906459"/>
            <a:ext cx="29532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2" name="テキスト ボックス 101"/>
          <p:cNvSpPr txBox="1"/>
          <p:nvPr/>
        </p:nvSpPr>
        <p:spPr>
          <a:xfrm>
            <a:off x="220983" y="2893915"/>
            <a:ext cx="846707" cy="21544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モノ</a:t>
            </a:r>
            <a:r>
              <a:rPr kumimoji="1" lang="en-US" altLang="ja-JP" sz="800" dirty="0">
                <a:latin typeface="Meiryo" charset="-128"/>
                <a:ea typeface="Meiryo" charset="-128"/>
                <a:cs typeface="Meiryo" charset="-128"/>
              </a:rPr>
              <a:t>/</a:t>
            </a:r>
            <a:r>
              <a:rPr kumimoji="1" lang="ja-JP" altLang="en-US" sz="800" dirty="0">
                <a:latin typeface="Meiryo" charset="-128"/>
                <a:ea typeface="Meiryo" charset="-128"/>
                <a:cs typeface="Meiryo" charset="-128"/>
              </a:rPr>
              <a:t>デバイス</a:t>
            </a:r>
          </a:p>
        </p:txBody>
      </p:sp>
      <p:sp>
        <p:nvSpPr>
          <p:cNvPr id="103" name="テキスト ボックス 102"/>
          <p:cNvSpPr txBox="1"/>
          <p:nvPr/>
        </p:nvSpPr>
        <p:spPr>
          <a:xfrm>
            <a:off x="225466" y="4402526"/>
            <a:ext cx="846707" cy="21544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モノ</a:t>
            </a:r>
            <a:r>
              <a:rPr kumimoji="1" lang="en-US" altLang="ja-JP" sz="800" dirty="0">
                <a:latin typeface="Meiryo" charset="-128"/>
                <a:ea typeface="Meiryo" charset="-128"/>
                <a:cs typeface="Meiryo" charset="-128"/>
              </a:rPr>
              <a:t>/</a:t>
            </a:r>
            <a:r>
              <a:rPr kumimoji="1" lang="ja-JP" altLang="en-US" sz="800" dirty="0">
                <a:latin typeface="Meiryo" charset="-128"/>
                <a:ea typeface="Meiryo" charset="-128"/>
                <a:cs typeface="Meiryo" charset="-128"/>
              </a:rPr>
              <a:t>デバイス</a:t>
            </a:r>
          </a:p>
        </p:txBody>
      </p:sp>
      <p:sp>
        <p:nvSpPr>
          <p:cNvPr id="104" name="テキスト ボックス 103"/>
          <p:cNvSpPr txBox="1"/>
          <p:nvPr/>
        </p:nvSpPr>
        <p:spPr>
          <a:xfrm>
            <a:off x="220983" y="5899491"/>
            <a:ext cx="846707" cy="215444"/>
          </a:xfrm>
          <a:prstGeom prst="rect">
            <a:avLst/>
          </a:prstGeom>
          <a:noFill/>
        </p:spPr>
        <p:txBody>
          <a:bodyPr wrap="none" rtlCol="0">
            <a:spAutoFit/>
          </a:bodyPr>
          <a:lstStyle/>
          <a:p>
            <a:pPr algn="ctr"/>
            <a:r>
              <a:rPr kumimoji="1" lang="ja-JP" altLang="en-US" sz="800" dirty="0">
                <a:latin typeface="Meiryo" charset="-128"/>
                <a:ea typeface="Meiryo" charset="-128"/>
                <a:cs typeface="Meiryo" charset="-128"/>
              </a:rPr>
              <a:t>モノ</a:t>
            </a:r>
            <a:r>
              <a:rPr kumimoji="1" lang="en-US" altLang="ja-JP" sz="800" dirty="0">
                <a:latin typeface="Meiryo" charset="-128"/>
                <a:ea typeface="Meiryo" charset="-128"/>
                <a:cs typeface="Meiryo" charset="-128"/>
              </a:rPr>
              <a:t>/</a:t>
            </a:r>
            <a:r>
              <a:rPr kumimoji="1" lang="ja-JP" altLang="en-US" sz="800" dirty="0">
                <a:latin typeface="Meiryo" charset="-128"/>
                <a:ea typeface="Meiryo" charset="-128"/>
                <a:cs typeface="Meiryo" charset="-128"/>
              </a:rPr>
              <a:t>デバイス</a:t>
            </a:r>
          </a:p>
        </p:txBody>
      </p:sp>
      <p:sp>
        <p:nvSpPr>
          <p:cNvPr id="5" name="正方形/長方形 4"/>
          <p:cNvSpPr/>
          <p:nvPr/>
        </p:nvSpPr>
        <p:spPr>
          <a:xfrm>
            <a:off x="696543" y="1180658"/>
            <a:ext cx="3200139" cy="415498"/>
          </a:xfrm>
          <a:prstGeom prst="rect">
            <a:avLst/>
          </a:prstGeom>
        </p:spPr>
        <p:txBody>
          <a:bodyPr wrap="square">
            <a:spAutoFit/>
          </a:bodyPr>
          <a:lstStyle/>
          <a:p>
            <a:pPr>
              <a:tabLst>
                <a:tab pos="350838" algn="l"/>
              </a:tabLst>
            </a:pPr>
            <a:r>
              <a:rPr lang="en-US" altLang="ja-JP" sz="1050" dirty="0">
                <a:solidFill>
                  <a:schemeClr val="tx1">
                    <a:lumMod val="50000"/>
                    <a:lumOff val="50000"/>
                  </a:schemeClr>
                </a:solidFill>
                <a:latin typeface="Meiryo" charset="-128"/>
                <a:ea typeface="Meiryo" charset="-128"/>
                <a:cs typeface="Meiryo" charset="-128"/>
              </a:rPr>
              <a:t>3G	</a:t>
            </a:r>
            <a:r>
              <a:rPr lang="ja-JP" altLang="en-US" sz="1050" dirty="0">
                <a:solidFill>
                  <a:schemeClr val="tx1">
                    <a:lumMod val="50000"/>
                    <a:lumOff val="50000"/>
                  </a:schemeClr>
                </a:solidFill>
                <a:latin typeface="Meiryo" charset="-128"/>
                <a:ea typeface="Meiryo" charset="-128"/>
                <a:cs typeface="Meiryo" charset="-128"/>
              </a:rPr>
              <a:t>：</a:t>
            </a:r>
            <a:r>
              <a:rPr lang="ja-JP" altLang="ja-JP" sz="1050" dirty="0">
                <a:solidFill>
                  <a:schemeClr val="tx1">
                    <a:lumMod val="50000"/>
                    <a:lumOff val="50000"/>
                  </a:schemeClr>
                </a:solidFill>
                <a:latin typeface="Meiryo" charset="-128"/>
                <a:ea typeface="Meiryo" charset="-128"/>
                <a:cs typeface="Meiryo" charset="-128"/>
              </a:rPr>
              <a:t>下り最大</a:t>
            </a:r>
            <a:r>
              <a:rPr lang="en-US" altLang="ja-JP" sz="1050" dirty="0">
                <a:solidFill>
                  <a:schemeClr val="tx1">
                    <a:lumMod val="50000"/>
                    <a:lumOff val="50000"/>
                  </a:schemeClr>
                </a:solidFill>
                <a:latin typeface="Meiryo" charset="-128"/>
                <a:ea typeface="Meiryo" charset="-128"/>
                <a:cs typeface="Meiryo" charset="-128"/>
              </a:rPr>
              <a:t>14.4Mbps /</a:t>
            </a:r>
            <a:r>
              <a:rPr lang="ja-JP" altLang="ja-JP" sz="1050" dirty="0">
                <a:solidFill>
                  <a:schemeClr val="tx1">
                    <a:lumMod val="50000"/>
                    <a:lumOff val="50000"/>
                  </a:schemeClr>
                </a:solidFill>
                <a:latin typeface="Meiryo" charset="-128"/>
                <a:ea typeface="Meiryo" charset="-128"/>
                <a:cs typeface="Meiryo" charset="-128"/>
              </a:rPr>
              <a:t>上り最大</a:t>
            </a:r>
            <a:r>
              <a:rPr lang="en-US" altLang="ja-JP" sz="1050" dirty="0">
                <a:solidFill>
                  <a:schemeClr val="tx1">
                    <a:lumMod val="50000"/>
                    <a:lumOff val="50000"/>
                  </a:schemeClr>
                </a:solidFill>
                <a:latin typeface="Meiryo" charset="-128"/>
                <a:ea typeface="Meiryo" charset="-128"/>
                <a:cs typeface="Meiryo" charset="-128"/>
              </a:rPr>
              <a:t>5.76Mbps</a:t>
            </a:r>
          </a:p>
          <a:p>
            <a:pPr>
              <a:tabLst>
                <a:tab pos="350838" algn="l"/>
              </a:tabLst>
            </a:pPr>
            <a:r>
              <a:rPr lang="en-US" altLang="ja-JP" sz="1050" dirty="0">
                <a:solidFill>
                  <a:schemeClr val="tx1">
                    <a:lumMod val="50000"/>
                    <a:lumOff val="50000"/>
                  </a:schemeClr>
                </a:solidFill>
                <a:latin typeface="Meiryo" charset="-128"/>
                <a:ea typeface="Meiryo" charset="-128"/>
                <a:cs typeface="Meiryo" charset="-128"/>
              </a:rPr>
              <a:t>LTE	</a:t>
            </a:r>
            <a:r>
              <a:rPr lang="ja-JP" altLang="en-US" sz="1050" dirty="0">
                <a:solidFill>
                  <a:schemeClr val="tx1">
                    <a:lumMod val="50000"/>
                    <a:lumOff val="50000"/>
                  </a:schemeClr>
                </a:solidFill>
                <a:latin typeface="Meiryo" charset="-128"/>
                <a:ea typeface="Meiryo" charset="-128"/>
                <a:cs typeface="Meiryo" charset="-128"/>
              </a:rPr>
              <a:t>：</a:t>
            </a:r>
            <a:r>
              <a:rPr lang="ja-JP" altLang="ja-JP" sz="1050" dirty="0">
                <a:solidFill>
                  <a:schemeClr val="tx1">
                    <a:lumMod val="50000"/>
                    <a:lumOff val="50000"/>
                  </a:schemeClr>
                </a:solidFill>
                <a:latin typeface="Meiryo" charset="-128"/>
                <a:ea typeface="Meiryo" charset="-128"/>
                <a:cs typeface="Meiryo" charset="-128"/>
              </a:rPr>
              <a:t>下り最大</a:t>
            </a:r>
            <a:r>
              <a:rPr lang="en-US" altLang="ja-JP" sz="1050" dirty="0">
                <a:solidFill>
                  <a:schemeClr val="tx1">
                    <a:lumMod val="50000"/>
                    <a:lumOff val="50000"/>
                  </a:schemeClr>
                </a:solidFill>
                <a:latin typeface="Meiryo" charset="-128"/>
                <a:ea typeface="Meiryo" charset="-128"/>
                <a:cs typeface="Meiryo" charset="-128"/>
              </a:rPr>
              <a:t>  150Mbps /</a:t>
            </a:r>
            <a:r>
              <a:rPr lang="ja-JP" altLang="ja-JP" sz="1050" dirty="0">
                <a:solidFill>
                  <a:schemeClr val="tx1">
                    <a:lumMod val="50000"/>
                    <a:lumOff val="50000"/>
                  </a:schemeClr>
                </a:solidFill>
                <a:latin typeface="Meiryo" charset="-128"/>
                <a:ea typeface="Meiryo" charset="-128"/>
                <a:cs typeface="Meiryo" charset="-128"/>
              </a:rPr>
              <a:t>上り最大</a:t>
            </a:r>
            <a:r>
              <a:rPr lang="en-US" altLang="ja-JP" sz="1050" dirty="0">
                <a:solidFill>
                  <a:schemeClr val="tx1">
                    <a:lumMod val="50000"/>
                    <a:lumOff val="50000"/>
                  </a:schemeClr>
                </a:solidFill>
                <a:latin typeface="Meiryo" charset="-128"/>
                <a:ea typeface="Meiryo" charset="-128"/>
                <a:cs typeface="Meiryo" charset="-128"/>
              </a:rPr>
              <a:t>  50Mbps</a:t>
            </a:r>
            <a:r>
              <a:rPr lang="ja-JP" altLang="ja-JP" sz="1050" dirty="0">
                <a:solidFill>
                  <a:schemeClr val="tx1">
                    <a:lumMod val="50000"/>
                    <a:lumOff val="50000"/>
                  </a:schemeClr>
                </a:solidFill>
                <a:latin typeface="Meiryo" charset="-128"/>
                <a:ea typeface="Meiryo" charset="-128"/>
                <a:cs typeface="Meiryo" charset="-128"/>
              </a:rPr>
              <a:t> </a:t>
            </a:r>
            <a:endParaRPr lang="ja-JP" altLang="en-US" sz="1050" dirty="0">
              <a:solidFill>
                <a:schemeClr val="tx1">
                  <a:lumMod val="50000"/>
                  <a:lumOff val="50000"/>
                </a:schemeClr>
              </a:solidFill>
              <a:latin typeface="Meiryo" charset="-128"/>
              <a:ea typeface="Meiryo" charset="-128"/>
              <a:cs typeface="Meiryo" charset="-128"/>
            </a:endParaRPr>
          </a:p>
        </p:txBody>
      </p:sp>
      <p:pic>
        <p:nvPicPr>
          <p:cNvPr id="6" name="図 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88643" y="1180658"/>
            <a:ext cx="397426" cy="397426"/>
          </a:xfrm>
          <a:prstGeom prst="rect">
            <a:avLst/>
          </a:prstGeom>
          <a:effectLst>
            <a:outerShdw blurRad="50800" dist="38100" dir="2700000" algn="tl" rotWithShape="0">
              <a:prstClr val="black">
                <a:alpha val="40000"/>
              </a:prstClr>
            </a:outerShdw>
          </a:effectLst>
        </p:spPr>
      </p:pic>
      <p:pic>
        <p:nvPicPr>
          <p:cNvPr id="80" name="図 7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03413" y="2043574"/>
            <a:ext cx="720785" cy="7207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84384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99E9C3-853E-C64E-A19B-7F8EECB6F045}"/>
              </a:ext>
            </a:extLst>
          </p:cNvPr>
          <p:cNvSpPr>
            <a:spLocks noGrp="1"/>
          </p:cNvSpPr>
          <p:nvPr>
            <p:ph type="title"/>
          </p:nvPr>
        </p:nvSpPr>
        <p:spPr/>
        <p:txBody>
          <a:bodyPr/>
          <a:lstStyle/>
          <a:p>
            <a:r>
              <a:rPr lang="ja-JP" altLang="en-US"/>
              <a:t>ソフトバンクの</a:t>
            </a:r>
            <a:r>
              <a:rPr lang="en-US" altLang="ja-JP" dirty="0"/>
              <a:t>IoT</a:t>
            </a:r>
            <a:r>
              <a:rPr lang="ja-JP" altLang="en-US"/>
              <a:t>通信サービス</a:t>
            </a:r>
            <a:endParaRPr kumimoji="1" lang="ja-JP" altLang="en-US"/>
          </a:p>
        </p:txBody>
      </p:sp>
      <p:sp>
        <p:nvSpPr>
          <p:cNvPr id="3" name="スライド番号プレースホルダー 2">
            <a:extLst>
              <a:ext uri="{FF2B5EF4-FFF2-40B4-BE49-F238E27FC236}">
                <a16:creationId xmlns:a16="http://schemas.microsoft.com/office/drawing/2014/main" id="{52C9D2ED-23A7-B54C-A0D3-AC58213E03AA}"/>
              </a:ext>
            </a:extLst>
          </p:cNvPr>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graphicFrame>
        <p:nvGraphicFramePr>
          <p:cNvPr id="4" name="表 3">
            <a:extLst>
              <a:ext uri="{FF2B5EF4-FFF2-40B4-BE49-F238E27FC236}">
                <a16:creationId xmlns:a16="http://schemas.microsoft.com/office/drawing/2014/main" id="{CAC9A2FD-C455-8F48-B341-6D0269A08439}"/>
              </a:ext>
            </a:extLst>
          </p:cNvPr>
          <p:cNvGraphicFramePr>
            <a:graphicFrameLocks noGrp="1"/>
          </p:cNvGraphicFramePr>
          <p:nvPr>
            <p:extLst>
              <p:ext uri="{D42A27DB-BD31-4B8C-83A1-F6EECF244321}">
                <p14:modId xmlns:p14="http://schemas.microsoft.com/office/powerpoint/2010/main" val="1436390788"/>
              </p:ext>
            </p:extLst>
          </p:nvPr>
        </p:nvGraphicFramePr>
        <p:xfrm>
          <a:off x="395536" y="1268760"/>
          <a:ext cx="8280920" cy="1620823"/>
        </p:xfrm>
        <a:graphic>
          <a:graphicData uri="http://schemas.openxmlformats.org/drawingml/2006/table">
            <a:tbl>
              <a:tblPr>
                <a:tableStyleId>{5C22544A-7EE6-4342-B048-85BDC9FD1C3A}</a:tableStyleId>
              </a:tblPr>
              <a:tblGrid>
                <a:gridCol w="566281">
                  <a:extLst>
                    <a:ext uri="{9D8B030D-6E8A-4147-A177-3AD203B41FA5}">
                      <a16:colId xmlns:a16="http://schemas.microsoft.com/office/drawing/2014/main" val="3841540502"/>
                    </a:ext>
                  </a:extLst>
                </a:gridCol>
                <a:gridCol w="3382586">
                  <a:extLst>
                    <a:ext uri="{9D8B030D-6E8A-4147-A177-3AD203B41FA5}">
                      <a16:colId xmlns:a16="http://schemas.microsoft.com/office/drawing/2014/main" val="3703062871"/>
                    </a:ext>
                  </a:extLst>
                </a:gridCol>
                <a:gridCol w="1126900">
                  <a:extLst>
                    <a:ext uri="{9D8B030D-6E8A-4147-A177-3AD203B41FA5}">
                      <a16:colId xmlns:a16="http://schemas.microsoft.com/office/drawing/2014/main" val="1890525291"/>
                    </a:ext>
                  </a:extLst>
                </a:gridCol>
                <a:gridCol w="883399">
                  <a:extLst>
                    <a:ext uri="{9D8B030D-6E8A-4147-A177-3AD203B41FA5}">
                      <a16:colId xmlns:a16="http://schemas.microsoft.com/office/drawing/2014/main" val="414705526"/>
                    </a:ext>
                  </a:extLst>
                </a:gridCol>
                <a:gridCol w="1194854">
                  <a:extLst>
                    <a:ext uri="{9D8B030D-6E8A-4147-A177-3AD203B41FA5}">
                      <a16:colId xmlns:a16="http://schemas.microsoft.com/office/drawing/2014/main" val="3849469787"/>
                    </a:ext>
                  </a:extLst>
                </a:gridCol>
                <a:gridCol w="1126900">
                  <a:extLst>
                    <a:ext uri="{9D8B030D-6E8A-4147-A177-3AD203B41FA5}">
                      <a16:colId xmlns:a16="http://schemas.microsoft.com/office/drawing/2014/main" val="2717551855"/>
                    </a:ext>
                  </a:extLst>
                </a:gridCol>
              </a:tblGrid>
              <a:tr h="189543">
                <a:tc rowSpan="2">
                  <a:txBody>
                    <a:bodyPr/>
                    <a:lstStyle/>
                    <a:p>
                      <a:pPr algn="ctr" fontAlgn="ctr"/>
                      <a:r>
                        <a:rPr lang="ja-JP" altLang="en-US" sz="1050" u="none" strike="noStrike">
                          <a:solidFill>
                            <a:schemeClr val="bg1"/>
                          </a:solidFill>
                          <a:effectLst/>
                          <a:latin typeface="Meiryo" panose="020B0604030504040204" pitchFamily="34" charset="-128"/>
                          <a:ea typeface="Meiryo" panose="020B0604030504040204" pitchFamily="34" charset="-128"/>
                        </a:rPr>
                        <a:t>規格名</a:t>
                      </a:r>
                      <a:endParaRPr lang="ja-JP" altLang="en-US" sz="1050" b="0" i="0" u="none" strike="noStrike">
                        <a:solidFill>
                          <a:schemeClr val="bg1"/>
                        </a:solidFill>
                        <a:effectLst/>
                        <a:latin typeface="Meiryo" panose="020B0604030504040204" pitchFamily="34" charset="-128"/>
                        <a:ea typeface="Meiryo" panose="020B0604030504040204" pitchFamily="34" charset="-128"/>
                      </a:endParaRPr>
                    </a:p>
                  </a:txBody>
                  <a:tcPr marL="5632" marR="5632" marT="5632" marB="0" anchor="ctr">
                    <a:solidFill>
                      <a:schemeClr val="tx1">
                        <a:lumMod val="50000"/>
                        <a:lumOff val="50000"/>
                      </a:schemeClr>
                    </a:solidFill>
                  </a:tcPr>
                </a:tc>
                <a:tc rowSpan="2">
                  <a:txBody>
                    <a:bodyPr/>
                    <a:lstStyle/>
                    <a:p>
                      <a:pPr algn="ctr" fontAlgn="ctr"/>
                      <a:r>
                        <a:rPr lang="ja-JP" altLang="en-US" sz="1050" u="none" strike="noStrike">
                          <a:solidFill>
                            <a:schemeClr val="bg1"/>
                          </a:solidFill>
                          <a:effectLst/>
                          <a:latin typeface="Meiryo" panose="020B0604030504040204" pitchFamily="34" charset="-128"/>
                          <a:ea typeface="Meiryo" panose="020B0604030504040204" pitchFamily="34" charset="-128"/>
                        </a:rPr>
                        <a:t>特徴</a:t>
                      </a:r>
                      <a:endParaRPr lang="ja-JP" altLang="en-US" sz="1050" b="0" i="0" u="none" strike="noStrike">
                        <a:solidFill>
                          <a:schemeClr val="bg1"/>
                        </a:solidFill>
                        <a:effectLst/>
                        <a:latin typeface="Meiryo" panose="020B0604030504040204" pitchFamily="34" charset="-128"/>
                        <a:ea typeface="Meiryo" panose="020B0604030504040204" pitchFamily="34" charset="-128"/>
                      </a:endParaRPr>
                    </a:p>
                  </a:txBody>
                  <a:tcPr marL="5632" marR="5632" marT="5632" marB="0" anchor="ctr">
                    <a:solidFill>
                      <a:schemeClr val="tx1">
                        <a:lumMod val="50000"/>
                        <a:lumOff val="50000"/>
                      </a:schemeClr>
                    </a:solidFill>
                  </a:tcPr>
                </a:tc>
                <a:tc rowSpan="2">
                  <a:txBody>
                    <a:bodyPr/>
                    <a:lstStyle/>
                    <a:p>
                      <a:pPr algn="ctr" fontAlgn="ctr"/>
                      <a:r>
                        <a:rPr lang="ja-JP" altLang="en-US" sz="1050" u="none" strike="noStrike">
                          <a:solidFill>
                            <a:schemeClr val="bg1"/>
                          </a:solidFill>
                          <a:effectLst/>
                          <a:latin typeface="Meiryo" panose="020B0604030504040204" pitchFamily="34" charset="-128"/>
                          <a:ea typeface="Meiryo" panose="020B0604030504040204" pitchFamily="34" charset="-128"/>
                        </a:rPr>
                        <a:t>技術仕様</a:t>
                      </a:r>
                      <a:endParaRPr lang="ja-JP" altLang="en-US" sz="1050" b="0" i="0" u="none" strike="noStrike">
                        <a:solidFill>
                          <a:schemeClr val="bg1"/>
                        </a:solidFill>
                        <a:effectLst/>
                        <a:latin typeface="Meiryo" panose="020B0604030504040204" pitchFamily="34" charset="-128"/>
                        <a:ea typeface="Meiryo" panose="020B0604030504040204" pitchFamily="34" charset="-128"/>
                      </a:endParaRPr>
                    </a:p>
                  </a:txBody>
                  <a:tcPr marL="5632" marR="5632" marT="5632" marB="0" anchor="ctr">
                    <a:solidFill>
                      <a:schemeClr val="tx1">
                        <a:lumMod val="50000"/>
                        <a:lumOff val="50000"/>
                      </a:schemeClr>
                    </a:solidFill>
                  </a:tcPr>
                </a:tc>
                <a:tc rowSpan="2">
                  <a:txBody>
                    <a:bodyPr/>
                    <a:lstStyle/>
                    <a:p>
                      <a:pPr algn="ctr" fontAlgn="ctr"/>
                      <a:r>
                        <a:rPr lang="ja-JP" altLang="en-US" sz="1050" u="none" strike="noStrike">
                          <a:solidFill>
                            <a:schemeClr val="bg1"/>
                          </a:solidFill>
                          <a:effectLst/>
                          <a:latin typeface="Meiryo" panose="020B0604030504040204" pitchFamily="34" charset="-128"/>
                          <a:ea typeface="Meiryo" panose="020B0604030504040204" pitchFamily="34" charset="-128"/>
                        </a:rPr>
                        <a:t>周波数</a:t>
                      </a:r>
                      <a:endParaRPr lang="ja-JP" altLang="en-US" sz="1050" b="0" i="0" u="none" strike="noStrike">
                        <a:solidFill>
                          <a:schemeClr val="bg1"/>
                        </a:solidFill>
                        <a:effectLst/>
                        <a:latin typeface="Meiryo" panose="020B0604030504040204" pitchFamily="34" charset="-128"/>
                        <a:ea typeface="Meiryo" panose="020B0604030504040204" pitchFamily="34" charset="-128"/>
                      </a:endParaRPr>
                    </a:p>
                  </a:txBody>
                  <a:tcPr marL="5632" marR="5632" marT="5632" marB="0" anchor="ctr">
                    <a:solidFill>
                      <a:schemeClr val="tx1">
                        <a:lumMod val="50000"/>
                        <a:lumOff val="50000"/>
                      </a:schemeClr>
                    </a:solidFill>
                  </a:tcPr>
                </a:tc>
                <a:tc>
                  <a:txBody>
                    <a:bodyPr/>
                    <a:lstStyle/>
                    <a:p>
                      <a:pPr algn="ctr" fontAlgn="ctr"/>
                      <a:r>
                        <a:rPr lang="ja-JP" altLang="en-US" sz="1050" u="none" strike="noStrike">
                          <a:solidFill>
                            <a:schemeClr val="bg1"/>
                          </a:solidFill>
                          <a:effectLst/>
                          <a:latin typeface="Meiryo" panose="020B0604030504040204" pitchFamily="34" charset="-128"/>
                          <a:ea typeface="Meiryo" panose="020B0604030504040204" pitchFamily="34" charset="-128"/>
                        </a:rPr>
                        <a:t>最大通信速度</a:t>
                      </a:r>
                      <a:endParaRPr lang="ja-JP" altLang="en-US" sz="1050" b="0" i="0" u="none" strike="noStrike">
                        <a:solidFill>
                          <a:schemeClr val="bg1"/>
                        </a:solidFill>
                        <a:effectLst/>
                        <a:latin typeface="Meiryo" panose="020B0604030504040204" pitchFamily="34" charset="-128"/>
                        <a:ea typeface="Meiryo" panose="020B0604030504040204" pitchFamily="34" charset="-128"/>
                      </a:endParaRPr>
                    </a:p>
                  </a:txBody>
                  <a:tcPr marL="5632" marR="5632" marT="5632" marB="0" anchor="ctr">
                    <a:solidFill>
                      <a:schemeClr val="tx1">
                        <a:lumMod val="50000"/>
                        <a:lumOff val="50000"/>
                      </a:schemeClr>
                    </a:solidFill>
                  </a:tcPr>
                </a:tc>
                <a:tc rowSpan="2">
                  <a:txBody>
                    <a:bodyPr/>
                    <a:lstStyle/>
                    <a:p>
                      <a:pPr algn="ctr" fontAlgn="ctr"/>
                      <a:r>
                        <a:rPr lang="ja-JP" altLang="en-US" sz="1050" u="none" strike="noStrike">
                          <a:solidFill>
                            <a:schemeClr val="bg1"/>
                          </a:solidFill>
                          <a:effectLst/>
                          <a:latin typeface="Meiryo" panose="020B0604030504040204" pitchFamily="34" charset="-128"/>
                          <a:ea typeface="Meiryo" panose="020B0604030504040204" pitchFamily="34" charset="-128"/>
                        </a:rPr>
                        <a:t>用途</a:t>
                      </a:r>
                      <a:endParaRPr lang="ja-JP" altLang="en-US" sz="1050" b="0" i="0" u="none" strike="noStrike">
                        <a:solidFill>
                          <a:schemeClr val="bg1"/>
                        </a:solidFill>
                        <a:effectLst/>
                        <a:latin typeface="Meiryo" panose="020B0604030504040204" pitchFamily="34" charset="-128"/>
                        <a:ea typeface="Meiryo" panose="020B0604030504040204" pitchFamily="34" charset="-128"/>
                      </a:endParaRPr>
                    </a:p>
                  </a:txBody>
                  <a:tcPr marL="5632" marR="5632" marT="5632" marB="0" anchor="ctr">
                    <a:solidFill>
                      <a:schemeClr val="tx1">
                        <a:lumMod val="50000"/>
                        <a:lumOff val="50000"/>
                      </a:schemeClr>
                    </a:solidFill>
                  </a:tcPr>
                </a:tc>
                <a:extLst>
                  <a:ext uri="{0D108BD9-81ED-4DB2-BD59-A6C34878D82A}">
                    <a16:rowId xmlns:a16="http://schemas.microsoft.com/office/drawing/2014/main" val="4118018673"/>
                  </a:ext>
                </a:extLst>
              </a:tr>
              <a:tr h="189543">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050" u="none" strike="noStrike">
                          <a:solidFill>
                            <a:schemeClr val="bg1"/>
                          </a:solidFill>
                          <a:effectLst/>
                          <a:latin typeface="Meiryo" panose="020B0604030504040204" pitchFamily="34" charset="-128"/>
                          <a:ea typeface="Meiryo" panose="020B0604030504040204" pitchFamily="34" charset="-128"/>
                        </a:rPr>
                        <a:t>（下り／上り）</a:t>
                      </a:r>
                      <a:endParaRPr lang="ja-JP" altLang="en-US" sz="1050" b="0" i="0" u="none" strike="noStrike">
                        <a:solidFill>
                          <a:schemeClr val="bg1"/>
                        </a:solidFill>
                        <a:effectLst/>
                        <a:latin typeface="Meiryo" panose="020B0604030504040204" pitchFamily="34" charset="-128"/>
                        <a:ea typeface="Meiryo" panose="020B0604030504040204" pitchFamily="34" charset="-128"/>
                      </a:endParaRPr>
                    </a:p>
                  </a:txBody>
                  <a:tcPr marL="5632" marR="5632" marT="5632" marB="0" anchor="ctr">
                    <a:solidFill>
                      <a:schemeClr val="tx1">
                        <a:lumMod val="50000"/>
                        <a:lumOff val="50000"/>
                      </a:schemeClr>
                    </a:solidFill>
                  </a:tcPr>
                </a:tc>
                <a:tc vMerge="1">
                  <a:txBody>
                    <a:bodyPr/>
                    <a:lstStyle/>
                    <a:p>
                      <a:endParaRPr kumimoji="1" lang="ja-JP" altLang="en-US"/>
                    </a:p>
                  </a:txBody>
                  <a:tcPr/>
                </a:tc>
                <a:extLst>
                  <a:ext uri="{0D108BD9-81ED-4DB2-BD59-A6C34878D82A}">
                    <a16:rowId xmlns:a16="http://schemas.microsoft.com/office/drawing/2014/main" val="3389904291"/>
                  </a:ext>
                </a:extLst>
              </a:tr>
              <a:tr h="189543">
                <a:tc rowSpan="2">
                  <a:txBody>
                    <a:bodyPr/>
                    <a:lstStyle/>
                    <a:p>
                      <a:pPr algn="ctr" fontAlgn="ctr"/>
                      <a:r>
                        <a:rPr lang="en-US" sz="1050" u="none" strike="noStrike" dirty="0">
                          <a:effectLst/>
                          <a:latin typeface="Meiryo" panose="020B0604030504040204" pitchFamily="34" charset="-128"/>
                          <a:ea typeface="Meiryo" panose="020B0604030504040204" pitchFamily="34" charset="-128"/>
                        </a:rPr>
                        <a:t>NB-IoT</a:t>
                      </a:r>
                      <a:endParaRPr lang="en-US" sz="1050" b="0" i="0" u="none" strike="noStrike" dirty="0">
                        <a:solidFill>
                          <a:srgbClr val="333333"/>
                        </a:solidFill>
                        <a:effectLst/>
                        <a:latin typeface="Meiryo" panose="020B0604030504040204" pitchFamily="34" charset="-128"/>
                        <a:ea typeface="Meiryo" panose="020B0604030504040204" pitchFamily="34" charset="-128"/>
                      </a:endParaRPr>
                    </a:p>
                  </a:txBody>
                  <a:tcPr marL="5632" marR="5632" marT="5632" marB="0" anchor="ctr"/>
                </a:tc>
                <a:tc rowSpan="2">
                  <a:txBody>
                    <a:bodyPr/>
                    <a:lstStyle/>
                    <a:p>
                      <a:pPr algn="l" fontAlgn="ctr"/>
                      <a:r>
                        <a:rPr lang="ja-JP" altLang="en-US" sz="1050" u="none" strike="noStrike">
                          <a:effectLst/>
                          <a:latin typeface="Meiryo" panose="020B0604030504040204" pitchFamily="34" charset="-128"/>
                          <a:ea typeface="Meiryo" panose="020B0604030504040204" pitchFamily="34" charset="-128"/>
                        </a:rPr>
                        <a:t>低価格化・省電力化に特化し、</a:t>
                      </a:r>
                      <a:r>
                        <a:rPr lang="en-US" sz="1050" u="none" strike="noStrike" dirty="0">
                          <a:effectLst/>
                          <a:latin typeface="Meiryo" panose="020B0604030504040204" pitchFamily="34" charset="-128"/>
                          <a:ea typeface="Meiryo" panose="020B0604030504040204" pitchFamily="34" charset="-128"/>
                        </a:rPr>
                        <a:t>LTE</a:t>
                      </a:r>
                      <a:r>
                        <a:rPr lang="ja-JP" altLang="en-US" sz="1050" u="none" strike="noStrike">
                          <a:effectLst/>
                          <a:latin typeface="Meiryo" panose="020B0604030504040204" pitchFamily="34" charset="-128"/>
                          <a:ea typeface="Meiryo" panose="020B0604030504040204" pitchFamily="34" charset="-128"/>
                        </a:rPr>
                        <a:t>と共存可能</a:t>
                      </a:r>
                      <a:endParaRPr lang="ja-JP" altLang="en-US" sz="1050" b="0" i="0" u="none" strike="noStrike">
                        <a:solidFill>
                          <a:srgbClr val="333333"/>
                        </a:solidFill>
                        <a:effectLst/>
                        <a:latin typeface="Meiryo" panose="020B0604030504040204" pitchFamily="34" charset="-128"/>
                        <a:ea typeface="Meiryo" panose="020B0604030504040204" pitchFamily="34" charset="-128"/>
                      </a:endParaRPr>
                    </a:p>
                  </a:txBody>
                  <a:tcPr marL="5632" marR="5632" marT="5632" marB="0" anchor="ctr"/>
                </a:tc>
                <a:tc>
                  <a:txBody>
                    <a:bodyPr/>
                    <a:lstStyle/>
                    <a:p>
                      <a:pPr algn="ctr" fontAlgn="ctr"/>
                      <a:r>
                        <a:rPr lang="en-US" sz="1050" u="none" strike="noStrike" dirty="0">
                          <a:effectLst/>
                          <a:latin typeface="Meiryo" panose="020B0604030504040204" pitchFamily="34" charset="-128"/>
                          <a:ea typeface="Meiryo" panose="020B0604030504040204" pitchFamily="34" charset="-128"/>
                        </a:rPr>
                        <a:t>3GPP</a:t>
                      </a:r>
                      <a:endParaRPr lang="en-US" sz="1050" b="0" i="0" u="none" strike="noStrike" dirty="0">
                        <a:solidFill>
                          <a:srgbClr val="333333"/>
                        </a:solidFill>
                        <a:effectLst/>
                        <a:latin typeface="Meiryo" panose="020B0604030504040204" pitchFamily="34" charset="-128"/>
                        <a:ea typeface="Meiryo" panose="020B0604030504040204" pitchFamily="34" charset="-128"/>
                      </a:endParaRPr>
                    </a:p>
                  </a:txBody>
                  <a:tcPr marL="5632" marR="5632" marT="5632" marB="0" anchor="ctr"/>
                </a:tc>
                <a:tc rowSpan="3">
                  <a:txBody>
                    <a:bodyPr/>
                    <a:lstStyle/>
                    <a:p>
                      <a:pPr algn="ctr" fontAlgn="ctr"/>
                      <a:r>
                        <a:rPr lang="en-US" sz="1050" u="none" strike="noStrike" dirty="0">
                          <a:effectLst/>
                          <a:latin typeface="Meiryo" panose="020B0604030504040204" pitchFamily="34" charset="-128"/>
                          <a:ea typeface="Meiryo" panose="020B0604030504040204" pitchFamily="34" charset="-128"/>
                        </a:rPr>
                        <a:t>LTE</a:t>
                      </a:r>
                      <a:r>
                        <a:rPr lang="ja-JP" altLang="en-US" sz="1050" u="none" strike="noStrike">
                          <a:effectLst/>
                          <a:latin typeface="Meiryo" panose="020B0604030504040204" pitchFamily="34" charset="-128"/>
                          <a:ea typeface="Meiryo" panose="020B0604030504040204" pitchFamily="34" charset="-128"/>
                        </a:rPr>
                        <a:t>バンド</a:t>
                      </a:r>
                      <a:endParaRPr lang="ja-JP" altLang="en-US" sz="1050" b="0" i="0" u="none" strike="noStrike">
                        <a:solidFill>
                          <a:srgbClr val="333333"/>
                        </a:solidFill>
                        <a:effectLst/>
                        <a:latin typeface="Meiryo" panose="020B0604030504040204" pitchFamily="34" charset="-128"/>
                        <a:ea typeface="Meiryo" panose="020B0604030504040204" pitchFamily="34" charset="-128"/>
                      </a:endParaRPr>
                    </a:p>
                  </a:txBody>
                  <a:tcPr marL="5632" marR="5632" marT="5632" marB="0" anchor="ctr"/>
                </a:tc>
                <a:tc rowSpan="2">
                  <a:txBody>
                    <a:bodyPr/>
                    <a:lstStyle/>
                    <a:p>
                      <a:pPr algn="ctr" fontAlgn="ctr"/>
                      <a:r>
                        <a:rPr lang="en-US" sz="1050" u="none" strike="noStrike" dirty="0">
                          <a:effectLst/>
                          <a:latin typeface="Meiryo" panose="020B0604030504040204" pitchFamily="34" charset="-128"/>
                          <a:ea typeface="Meiryo" panose="020B0604030504040204" pitchFamily="34" charset="-128"/>
                        </a:rPr>
                        <a:t>27kbps／63kbps</a:t>
                      </a:r>
                      <a:endParaRPr lang="en-US" sz="1050" b="0" i="0" u="none" strike="noStrike" dirty="0">
                        <a:solidFill>
                          <a:srgbClr val="333333"/>
                        </a:solidFill>
                        <a:effectLst/>
                        <a:latin typeface="Meiryo" panose="020B0604030504040204" pitchFamily="34" charset="-128"/>
                        <a:ea typeface="Meiryo" panose="020B0604030504040204" pitchFamily="34" charset="-128"/>
                      </a:endParaRPr>
                    </a:p>
                  </a:txBody>
                  <a:tcPr marL="5632" marR="5632" marT="5632" marB="0" anchor="ctr"/>
                </a:tc>
                <a:tc rowSpan="2">
                  <a:txBody>
                    <a:bodyPr/>
                    <a:lstStyle/>
                    <a:p>
                      <a:pPr algn="l" fontAlgn="ctr"/>
                      <a:r>
                        <a:rPr lang="ja-JP" altLang="en-US" sz="1050" u="none" strike="noStrike">
                          <a:effectLst/>
                          <a:latin typeface="Meiryo" panose="020B0604030504040204" pitchFamily="34" charset="-128"/>
                          <a:ea typeface="Meiryo" panose="020B0604030504040204" pitchFamily="34" charset="-128"/>
                        </a:rPr>
                        <a:t>スマートメーターやパーキングメーターなど</a:t>
                      </a:r>
                      <a:endParaRPr lang="ja-JP" altLang="en-US" sz="1050" b="0" i="0" u="none" strike="noStrike">
                        <a:solidFill>
                          <a:srgbClr val="000000"/>
                        </a:solidFill>
                        <a:effectLst/>
                        <a:latin typeface="Meiryo" panose="020B0604030504040204" pitchFamily="34" charset="-128"/>
                        <a:ea typeface="Meiryo" panose="020B0604030504040204" pitchFamily="34" charset="-128"/>
                      </a:endParaRPr>
                    </a:p>
                  </a:txBody>
                  <a:tcPr marL="5632" marR="5632" marT="5632" marB="0" anchor="ctr"/>
                </a:tc>
                <a:extLst>
                  <a:ext uri="{0D108BD9-81ED-4DB2-BD59-A6C34878D82A}">
                    <a16:rowId xmlns:a16="http://schemas.microsoft.com/office/drawing/2014/main" val="4054351133"/>
                  </a:ext>
                </a:extLst>
              </a:tr>
              <a:tr h="519138">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1050" u="none" strike="noStrike">
                          <a:effectLst/>
                          <a:latin typeface="Meiryo" panose="020B0604030504040204" pitchFamily="34" charset="-128"/>
                          <a:ea typeface="Meiryo" panose="020B0604030504040204" pitchFamily="34" charset="-128"/>
                        </a:rPr>
                        <a:t>Release 13</a:t>
                      </a:r>
                      <a:endParaRPr lang="en-US" sz="1050" b="0" i="0" u="none" strike="noStrike">
                        <a:solidFill>
                          <a:srgbClr val="333333"/>
                        </a:solidFill>
                        <a:effectLst/>
                        <a:latin typeface="Meiryo" panose="020B0604030504040204" pitchFamily="34" charset="-128"/>
                        <a:ea typeface="Meiryo" panose="020B0604030504040204" pitchFamily="34" charset="-128"/>
                      </a:endParaRPr>
                    </a:p>
                  </a:txBody>
                  <a:tcPr marL="5632" marR="5632" marT="5632" marB="0" anchor="ct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163600024"/>
                  </a:ext>
                </a:extLst>
              </a:tr>
              <a:tr h="533056">
                <a:tc>
                  <a:txBody>
                    <a:bodyPr/>
                    <a:lstStyle/>
                    <a:p>
                      <a:pPr algn="ctr" fontAlgn="ctr"/>
                      <a:r>
                        <a:rPr lang="en-US" sz="1050" u="none" strike="noStrike">
                          <a:effectLst/>
                          <a:latin typeface="Meiryo" panose="020B0604030504040204" pitchFamily="34" charset="-128"/>
                          <a:ea typeface="Meiryo" panose="020B0604030504040204" pitchFamily="34" charset="-128"/>
                        </a:rPr>
                        <a:t>Cat. M1</a:t>
                      </a:r>
                      <a:endParaRPr lang="en-US" sz="1050" b="0" i="0" u="none" strike="noStrike">
                        <a:solidFill>
                          <a:srgbClr val="333333"/>
                        </a:solidFill>
                        <a:effectLst/>
                        <a:latin typeface="Meiryo" panose="020B0604030504040204" pitchFamily="34" charset="-128"/>
                        <a:ea typeface="Meiryo" panose="020B0604030504040204" pitchFamily="34" charset="-128"/>
                      </a:endParaRPr>
                    </a:p>
                  </a:txBody>
                  <a:tcPr marL="5632" marR="5632" marT="5632" marB="0" anchor="ctr"/>
                </a:tc>
                <a:tc>
                  <a:txBody>
                    <a:bodyPr/>
                    <a:lstStyle/>
                    <a:p>
                      <a:pPr algn="l" fontAlgn="ctr"/>
                      <a:r>
                        <a:rPr lang="en-US" sz="1050" u="none" strike="noStrike" dirty="0">
                          <a:effectLst/>
                          <a:latin typeface="Meiryo" panose="020B0604030504040204" pitchFamily="34" charset="-128"/>
                          <a:ea typeface="Meiryo" panose="020B0604030504040204" pitchFamily="34" charset="-128"/>
                        </a:rPr>
                        <a:t>LTE</a:t>
                      </a:r>
                      <a:r>
                        <a:rPr lang="ja-JP" altLang="en-US" sz="1050" u="none" strike="noStrike">
                          <a:effectLst/>
                          <a:latin typeface="Meiryo" panose="020B0604030504040204" pitchFamily="34" charset="-128"/>
                          <a:ea typeface="Meiryo" panose="020B0604030504040204" pitchFamily="34" charset="-128"/>
                        </a:rPr>
                        <a:t>の一部の周波数帯域のみを利用して通信モジュールの低価格化・省電力化を実現。音声通話にも対応</a:t>
                      </a:r>
                      <a:endParaRPr lang="ja-JP" altLang="en-US" sz="1050" b="0" i="0" u="none" strike="noStrike">
                        <a:solidFill>
                          <a:srgbClr val="333333"/>
                        </a:solidFill>
                        <a:effectLst/>
                        <a:latin typeface="Meiryo" panose="020B0604030504040204" pitchFamily="34" charset="-128"/>
                        <a:ea typeface="Meiryo" panose="020B0604030504040204" pitchFamily="34" charset="-128"/>
                      </a:endParaRPr>
                    </a:p>
                  </a:txBody>
                  <a:tcPr marL="5632" marR="5632" marT="5632" marB="0" anchor="ctr"/>
                </a:tc>
                <a:tc>
                  <a:txBody>
                    <a:bodyPr/>
                    <a:lstStyle/>
                    <a:p>
                      <a:pPr algn="l" fontAlgn="ctr"/>
                      <a:r>
                        <a:rPr lang="ja-JP" altLang="en-US" sz="1050" u="none" strike="noStrike">
                          <a:effectLst/>
                          <a:latin typeface="Meiryo" panose="020B0604030504040204" pitchFamily="34" charset="-128"/>
                          <a:ea typeface="Meiryo" panose="020B0604030504040204" pitchFamily="34" charset="-128"/>
                        </a:rPr>
                        <a:t>　</a:t>
                      </a:r>
                      <a:endParaRPr lang="ja-JP" altLang="en-US" sz="1050" b="0" i="0" u="none" strike="noStrike">
                        <a:solidFill>
                          <a:srgbClr val="000000"/>
                        </a:solidFill>
                        <a:effectLst/>
                        <a:latin typeface="Meiryo" panose="020B0604030504040204" pitchFamily="34" charset="-128"/>
                        <a:ea typeface="Meiryo" panose="020B0604030504040204" pitchFamily="34" charset="-128"/>
                      </a:endParaRPr>
                    </a:p>
                  </a:txBody>
                  <a:tcPr marL="5632" marR="5632" marT="5632" marB="0" anchor="ctr"/>
                </a:tc>
                <a:tc vMerge="1">
                  <a:txBody>
                    <a:bodyPr/>
                    <a:lstStyle/>
                    <a:p>
                      <a:endParaRPr kumimoji="1" lang="ja-JP" altLang="en-US"/>
                    </a:p>
                  </a:txBody>
                  <a:tcPr/>
                </a:tc>
                <a:tc>
                  <a:txBody>
                    <a:bodyPr/>
                    <a:lstStyle/>
                    <a:p>
                      <a:pPr algn="ctr" fontAlgn="ctr"/>
                      <a:r>
                        <a:rPr lang="en-US" sz="1050" u="none" strike="noStrike" dirty="0">
                          <a:effectLst/>
                          <a:latin typeface="Meiryo" panose="020B0604030504040204" pitchFamily="34" charset="-128"/>
                          <a:ea typeface="Meiryo" panose="020B0604030504040204" pitchFamily="34" charset="-128"/>
                        </a:rPr>
                        <a:t>0.8Mbps／1Mbps</a:t>
                      </a:r>
                      <a:endParaRPr lang="en-US" sz="1050" b="0" i="0" u="none" strike="noStrike" dirty="0">
                        <a:solidFill>
                          <a:srgbClr val="333333"/>
                        </a:solidFill>
                        <a:effectLst/>
                        <a:latin typeface="Meiryo" panose="020B0604030504040204" pitchFamily="34" charset="-128"/>
                        <a:ea typeface="Meiryo" panose="020B0604030504040204" pitchFamily="34" charset="-128"/>
                      </a:endParaRPr>
                    </a:p>
                  </a:txBody>
                  <a:tcPr marL="5632" marR="5632" marT="5632" marB="0" anchor="ctr"/>
                </a:tc>
                <a:tc>
                  <a:txBody>
                    <a:bodyPr/>
                    <a:lstStyle/>
                    <a:p>
                      <a:pPr algn="l" fontAlgn="ctr"/>
                      <a:r>
                        <a:rPr lang="ja-JP" altLang="en-US" sz="1050" u="none" strike="noStrike">
                          <a:effectLst/>
                          <a:latin typeface="Meiryo" panose="020B0604030504040204" pitchFamily="34" charset="-128"/>
                          <a:ea typeface="Meiryo" panose="020B0604030504040204" pitchFamily="34" charset="-128"/>
                        </a:rPr>
                        <a:t>エレベーターや運送管理など</a:t>
                      </a:r>
                      <a:endParaRPr lang="ja-JP" altLang="en-US" sz="1050" b="0" i="0" u="none" strike="noStrike">
                        <a:solidFill>
                          <a:srgbClr val="000000"/>
                        </a:solidFill>
                        <a:effectLst/>
                        <a:latin typeface="Meiryo" panose="020B0604030504040204" pitchFamily="34" charset="-128"/>
                        <a:ea typeface="Meiryo" panose="020B0604030504040204" pitchFamily="34" charset="-128"/>
                      </a:endParaRPr>
                    </a:p>
                  </a:txBody>
                  <a:tcPr marL="5632" marR="5632" marT="5632" marB="0" anchor="ctr"/>
                </a:tc>
                <a:extLst>
                  <a:ext uri="{0D108BD9-81ED-4DB2-BD59-A6C34878D82A}">
                    <a16:rowId xmlns:a16="http://schemas.microsoft.com/office/drawing/2014/main" val="2672580090"/>
                  </a:ext>
                </a:extLst>
              </a:tr>
            </a:tbl>
          </a:graphicData>
        </a:graphic>
      </p:graphicFrame>
      <p:graphicFrame>
        <p:nvGraphicFramePr>
          <p:cNvPr id="5" name="表 4">
            <a:extLst>
              <a:ext uri="{FF2B5EF4-FFF2-40B4-BE49-F238E27FC236}">
                <a16:creationId xmlns:a16="http://schemas.microsoft.com/office/drawing/2014/main" id="{3C570F61-EB8C-7A4F-B154-0FEA287C2974}"/>
              </a:ext>
            </a:extLst>
          </p:cNvPr>
          <p:cNvGraphicFramePr>
            <a:graphicFrameLocks noGrp="1"/>
          </p:cNvGraphicFramePr>
          <p:nvPr>
            <p:extLst>
              <p:ext uri="{D42A27DB-BD31-4B8C-83A1-F6EECF244321}">
                <p14:modId xmlns:p14="http://schemas.microsoft.com/office/powerpoint/2010/main" val="2113077497"/>
              </p:ext>
            </p:extLst>
          </p:nvPr>
        </p:nvGraphicFramePr>
        <p:xfrm>
          <a:off x="395536" y="3212976"/>
          <a:ext cx="8280920" cy="2997200"/>
        </p:xfrm>
        <a:graphic>
          <a:graphicData uri="http://schemas.openxmlformats.org/drawingml/2006/table">
            <a:tbl>
              <a:tblPr>
                <a:tableStyleId>{5C22544A-7EE6-4342-B048-85BDC9FD1C3A}</a:tableStyleId>
              </a:tblPr>
              <a:tblGrid>
                <a:gridCol w="1984382">
                  <a:extLst>
                    <a:ext uri="{9D8B030D-6E8A-4147-A177-3AD203B41FA5}">
                      <a16:colId xmlns:a16="http://schemas.microsoft.com/office/drawing/2014/main" val="4227418802"/>
                    </a:ext>
                  </a:extLst>
                </a:gridCol>
                <a:gridCol w="1512674">
                  <a:extLst>
                    <a:ext uri="{9D8B030D-6E8A-4147-A177-3AD203B41FA5}">
                      <a16:colId xmlns:a16="http://schemas.microsoft.com/office/drawing/2014/main" val="2325265173"/>
                    </a:ext>
                  </a:extLst>
                </a:gridCol>
                <a:gridCol w="1512674">
                  <a:extLst>
                    <a:ext uri="{9D8B030D-6E8A-4147-A177-3AD203B41FA5}">
                      <a16:colId xmlns:a16="http://schemas.microsoft.com/office/drawing/2014/main" val="2639775126"/>
                    </a:ext>
                  </a:extLst>
                </a:gridCol>
                <a:gridCol w="1512674">
                  <a:extLst>
                    <a:ext uri="{9D8B030D-6E8A-4147-A177-3AD203B41FA5}">
                      <a16:colId xmlns:a16="http://schemas.microsoft.com/office/drawing/2014/main" val="1956561658"/>
                    </a:ext>
                  </a:extLst>
                </a:gridCol>
                <a:gridCol w="1758516">
                  <a:extLst>
                    <a:ext uri="{9D8B030D-6E8A-4147-A177-3AD203B41FA5}">
                      <a16:colId xmlns:a16="http://schemas.microsoft.com/office/drawing/2014/main" val="15966833"/>
                    </a:ext>
                  </a:extLst>
                </a:gridCol>
              </a:tblGrid>
              <a:tr h="330200">
                <a:tc gridSpan="5">
                  <a:txBody>
                    <a:bodyPr/>
                    <a:lstStyle/>
                    <a:p>
                      <a:pPr algn="l" fontAlgn="ctr"/>
                      <a:r>
                        <a:rPr lang="en-US" altLang="ja-JP" sz="1600" u="none" strike="noStrike" dirty="0">
                          <a:effectLst/>
                        </a:rPr>
                        <a:t>1. </a:t>
                      </a:r>
                      <a:r>
                        <a:rPr lang="ja-JP" altLang="en-US" sz="1600" u="none" strike="noStrike">
                          <a:effectLst/>
                        </a:rPr>
                        <a:t>ソフトバンクの</a:t>
                      </a:r>
                      <a:r>
                        <a:rPr lang="en-US" sz="1600" u="none" strike="noStrike" dirty="0">
                          <a:effectLst/>
                        </a:rPr>
                        <a:t>IoT</a:t>
                      </a:r>
                      <a:r>
                        <a:rPr lang="ja-JP" altLang="en-US" sz="1600" u="none" strike="noStrike">
                          <a:effectLst/>
                        </a:rPr>
                        <a:t>プラットフォームと併用する場合（</a:t>
                      </a:r>
                      <a:r>
                        <a:rPr lang="en-US" altLang="ja-JP" sz="1600" u="none" strike="noStrike" dirty="0">
                          <a:effectLst/>
                        </a:rPr>
                        <a:t>1</a:t>
                      </a:r>
                      <a:r>
                        <a:rPr lang="ja-JP" altLang="en-US" sz="1600" u="none" strike="noStrike">
                          <a:effectLst/>
                        </a:rPr>
                        <a:t>回線当たり）</a:t>
                      </a:r>
                      <a:endParaRPr lang="ja-JP" altLang="en-US" sz="1600" b="1" i="0" u="none" strike="noStrike">
                        <a:solidFill>
                          <a:srgbClr val="000000"/>
                        </a:solidFill>
                        <a:effectLst/>
                        <a:latin typeface="メイリオ" panose="020B0604030504040204" pitchFamily="34" charset="-128"/>
                        <a:ea typeface="メイリオ" panose="020B0604030504040204" pitchFamily="34" charset="-128"/>
                      </a:endParaRPr>
                    </a:p>
                  </a:txBody>
                  <a:tcPr marL="9525" marR="9525" marT="9525" marB="0" anchor="ctr">
                    <a:solidFill>
                      <a:schemeClr val="bg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47891209"/>
                  </a:ext>
                </a:extLst>
              </a:tr>
              <a:tr h="292100">
                <a:tc>
                  <a:txBody>
                    <a:bodyPr/>
                    <a:lstStyle/>
                    <a:p>
                      <a:endParaRPr lang="ja-JP" altLang="en-US"/>
                    </a:p>
                  </a:txBody>
                  <a:tcPr marL="9525" marR="9525" marT="9525" marB="0" anchor="ctr">
                    <a:solidFill>
                      <a:schemeClr val="bg1"/>
                    </a:solidFill>
                  </a:tcPr>
                </a:tc>
                <a:tc>
                  <a:txBody>
                    <a:bodyPr/>
                    <a:lstStyle/>
                    <a:p>
                      <a:pPr algn="ctr" fontAlgn="ctr"/>
                      <a:r>
                        <a:rPr lang="ja-JP" altLang="en-US" sz="1400" u="none" strike="noStrike">
                          <a:effectLst/>
                        </a:rPr>
                        <a:t>プラン</a:t>
                      </a:r>
                      <a:r>
                        <a:rPr lang="en-US" sz="1400" u="none" strike="noStrike" dirty="0">
                          <a:effectLst/>
                        </a:rPr>
                        <a:t>A</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ja-JP" altLang="en-US" sz="1400" u="none" strike="noStrike">
                          <a:effectLst/>
                        </a:rPr>
                        <a:t>プラン</a:t>
                      </a:r>
                      <a:r>
                        <a:rPr lang="en-US" sz="1400" u="none" strike="noStrike" dirty="0">
                          <a:effectLst/>
                        </a:rPr>
                        <a:t>B</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ja-JP" altLang="en-US" sz="1400" u="none" strike="noStrike">
                          <a:effectLst/>
                        </a:rPr>
                        <a:t>プラン</a:t>
                      </a:r>
                      <a:r>
                        <a:rPr lang="en-US" sz="1400" u="none" strike="noStrike" dirty="0">
                          <a:effectLst/>
                        </a:rPr>
                        <a:t>C</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ja-JP" altLang="en-US" sz="1400" u="none" strike="noStrike">
                          <a:effectLst/>
                        </a:rPr>
                        <a:t>プラン</a:t>
                      </a:r>
                      <a:r>
                        <a:rPr lang="en-US" sz="1400" u="none" strike="noStrike" dirty="0">
                          <a:effectLst/>
                        </a:rPr>
                        <a:t>D</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extLst>
                  <a:ext uri="{0D108BD9-81ED-4DB2-BD59-A6C34878D82A}">
                    <a16:rowId xmlns:a16="http://schemas.microsoft.com/office/drawing/2014/main" val="4043285180"/>
                  </a:ext>
                </a:extLst>
              </a:tr>
              <a:tr h="292100">
                <a:tc>
                  <a:txBody>
                    <a:bodyPr/>
                    <a:lstStyle/>
                    <a:p>
                      <a:pPr algn="l" fontAlgn="ctr"/>
                      <a:r>
                        <a:rPr lang="ja-JP" altLang="en-US" sz="1400" u="none" strike="noStrike">
                          <a:effectLst/>
                        </a:rPr>
                        <a:t>月額通信料</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dirty="0">
                          <a:effectLst/>
                        </a:rPr>
                        <a:t>10</a:t>
                      </a:r>
                      <a:r>
                        <a:rPr lang="ja-JP" altLang="en-US" sz="1400" u="none" strike="noStrike">
                          <a:effectLst/>
                        </a:rPr>
                        <a:t>円</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a:effectLst/>
                        </a:rPr>
                        <a:t>20</a:t>
                      </a:r>
                      <a:r>
                        <a:rPr lang="ja-JP" altLang="en-US" sz="1400" u="none" strike="noStrike">
                          <a:effectLst/>
                        </a:rPr>
                        <a:t>円</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a:effectLst/>
                        </a:rPr>
                        <a:t>50</a:t>
                      </a:r>
                      <a:r>
                        <a:rPr lang="ja-JP" altLang="en-US" sz="1400" u="none" strike="noStrike">
                          <a:effectLst/>
                        </a:rPr>
                        <a:t>円</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a:effectLst/>
                        </a:rPr>
                        <a:t>200</a:t>
                      </a:r>
                      <a:r>
                        <a:rPr lang="ja-JP" altLang="en-US" sz="1400" u="none" strike="noStrike">
                          <a:effectLst/>
                        </a:rPr>
                        <a:t>円</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extLst>
                  <a:ext uri="{0D108BD9-81ED-4DB2-BD59-A6C34878D82A}">
                    <a16:rowId xmlns:a16="http://schemas.microsoft.com/office/drawing/2014/main" val="1073381316"/>
                  </a:ext>
                </a:extLst>
              </a:tr>
              <a:tr h="292100">
                <a:tc>
                  <a:txBody>
                    <a:bodyPr/>
                    <a:lstStyle/>
                    <a:p>
                      <a:pPr algn="l" fontAlgn="ctr"/>
                      <a:r>
                        <a:rPr lang="ja-JP" altLang="en-US" sz="1400" u="none" strike="noStrike">
                          <a:effectLst/>
                        </a:rPr>
                        <a:t>月間データ量</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sz="1400" u="none" strike="noStrike" dirty="0">
                          <a:effectLst/>
                        </a:rPr>
                        <a:t>10KB</a:t>
                      </a:r>
                      <a:r>
                        <a:rPr lang="ja-JP" altLang="en-US" sz="1400" u="none" strike="noStrike">
                          <a:effectLst/>
                        </a:rPr>
                        <a:t>まで</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sz="1400" u="none" strike="noStrike">
                          <a:effectLst/>
                        </a:rPr>
                        <a:t>100KB</a:t>
                      </a:r>
                      <a:r>
                        <a:rPr lang="ja-JP" altLang="en-US" sz="1400" u="none" strike="noStrike">
                          <a:effectLst/>
                        </a:rPr>
                        <a:t>まで</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sz="1400" u="none" strike="noStrike">
                          <a:effectLst/>
                        </a:rPr>
                        <a:t>600KB</a:t>
                      </a:r>
                      <a:r>
                        <a:rPr lang="ja-JP" altLang="en-US" sz="1400" u="none" strike="noStrike">
                          <a:effectLst/>
                        </a:rPr>
                        <a:t>まで</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sz="1400" u="none" strike="noStrike">
                          <a:effectLst/>
                        </a:rPr>
                        <a:t>2MB</a:t>
                      </a:r>
                      <a:r>
                        <a:rPr lang="ja-JP" altLang="en-US" sz="1400" u="none" strike="noStrike">
                          <a:effectLst/>
                        </a:rPr>
                        <a:t>まで</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extLst>
                  <a:ext uri="{0D108BD9-81ED-4DB2-BD59-A6C34878D82A}">
                    <a16:rowId xmlns:a16="http://schemas.microsoft.com/office/drawing/2014/main" val="661010817"/>
                  </a:ext>
                </a:extLst>
              </a:tr>
              <a:tr h="292100">
                <a:tc>
                  <a:txBody>
                    <a:bodyPr/>
                    <a:lstStyle/>
                    <a:p>
                      <a:pPr algn="l" fontAlgn="ctr"/>
                      <a:r>
                        <a:rPr lang="ja-JP" altLang="en-US" sz="1400" u="none" strike="noStrike">
                          <a:effectLst/>
                        </a:rPr>
                        <a:t>超過データ通信料</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a:effectLst/>
                        </a:rPr>
                        <a:t>0.6</a:t>
                      </a:r>
                      <a:r>
                        <a:rPr lang="ja-JP" altLang="en-US" sz="1400" u="none" strike="noStrike">
                          <a:effectLst/>
                        </a:rPr>
                        <a:t>円／</a:t>
                      </a:r>
                      <a:r>
                        <a:rPr lang="en-US" sz="1400" u="none" strike="noStrike">
                          <a:effectLst/>
                        </a:rPr>
                        <a:t>KB</a:t>
                      </a:r>
                      <a:endParaRPr 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dirty="0">
                          <a:effectLst/>
                        </a:rPr>
                        <a:t>0.4</a:t>
                      </a:r>
                      <a:r>
                        <a:rPr lang="ja-JP" altLang="en-US" sz="1400" u="none" strike="noStrike">
                          <a:effectLst/>
                        </a:rPr>
                        <a:t>円／</a:t>
                      </a:r>
                      <a:r>
                        <a:rPr lang="en-US" sz="1400" u="none" strike="noStrike" dirty="0">
                          <a:effectLst/>
                        </a:rPr>
                        <a:t>KB</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a:effectLst/>
                        </a:rPr>
                        <a:t>0.3</a:t>
                      </a:r>
                      <a:r>
                        <a:rPr lang="ja-JP" altLang="en-US" sz="1400" u="none" strike="noStrike">
                          <a:effectLst/>
                        </a:rPr>
                        <a:t>円／</a:t>
                      </a:r>
                      <a:r>
                        <a:rPr lang="en-US" sz="1400" u="none" strike="noStrike">
                          <a:effectLst/>
                        </a:rPr>
                        <a:t>KB</a:t>
                      </a:r>
                      <a:endParaRPr 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dirty="0">
                          <a:effectLst/>
                        </a:rPr>
                        <a:t>0.2</a:t>
                      </a:r>
                      <a:r>
                        <a:rPr lang="ja-JP" altLang="en-US" sz="1400" u="none" strike="noStrike">
                          <a:effectLst/>
                        </a:rPr>
                        <a:t>円／</a:t>
                      </a:r>
                      <a:r>
                        <a:rPr lang="en-US" sz="1400" u="none" strike="noStrike" dirty="0">
                          <a:effectLst/>
                        </a:rPr>
                        <a:t>KB</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extLst>
                  <a:ext uri="{0D108BD9-81ED-4DB2-BD59-A6C34878D82A}">
                    <a16:rowId xmlns:a16="http://schemas.microsoft.com/office/drawing/2014/main" val="2012347724"/>
                  </a:ext>
                </a:extLst>
              </a:tr>
              <a:tr h="330200">
                <a:tc gridSpan="5">
                  <a:txBody>
                    <a:bodyPr/>
                    <a:lstStyle/>
                    <a:p>
                      <a:pPr algn="l" fontAlgn="ctr"/>
                      <a:r>
                        <a:rPr lang="en-US" altLang="ja-JP" sz="1600" u="none" strike="noStrike" dirty="0">
                          <a:effectLst/>
                        </a:rPr>
                        <a:t>2. </a:t>
                      </a:r>
                      <a:r>
                        <a:rPr lang="ja-JP" altLang="en-US" sz="1600" u="none" strike="noStrike">
                          <a:effectLst/>
                        </a:rPr>
                        <a:t>ソフトバンクの通信ネットワークのみを利用する場合（</a:t>
                      </a:r>
                      <a:r>
                        <a:rPr lang="en-US" altLang="ja-JP" sz="1600" u="none" strike="noStrike" dirty="0">
                          <a:effectLst/>
                        </a:rPr>
                        <a:t>1</a:t>
                      </a:r>
                      <a:r>
                        <a:rPr lang="ja-JP" altLang="en-US" sz="1600" u="none" strike="noStrike">
                          <a:effectLst/>
                        </a:rPr>
                        <a:t>回線当たり）</a:t>
                      </a:r>
                      <a:endParaRPr lang="ja-JP" altLang="en-US" sz="1600" b="1" i="0" u="none" strike="noStrike">
                        <a:solidFill>
                          <a:srgbClr val="555555"/>
                        </a:solidFill>
                        <a:effectLst/>
                        <a:latin typeface="メイリオ" panose="020B0604030504040204" pitchFamily="34" charset="-128"/>
                        <a:ea typeface="メイリオ" panose="020B0604030504040204" pitchFamily="34" charset="-128"/>
                      </a:endParaRPr>
                    </a:p>
                  </a:txBody>
                  <a:tcPr marL="9525" marR="9525" marT="9525" marB="0" anchor="ctr">
                    <a:solidFill>
                      <a:schemeClr val="bg1"/>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904363727"/>
                  </a:ext>
                </a:extLst>
              </a:tr>
              <a:tr h="292100">
                <a:tc>
                  <a:txBody>
                    <a:bodyPr/>
                    <a:lstStyle/>
                    <a:p>
                      <a:pPr algn="l" fontAlgn="ct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solidFill>
                      <a:schemeClr val="bg1"/>
                    </a:solidFill>
                  </a:tcPr>
                </a:tc>
                <a:tc>
                  <a:txBody>
                    <a:bodyPr/>
                    <a:lstStyle/>
                    <a:p>
                      <a:pPr algn="ctr" fontAlgn="ctr"/>
                      <a:r>
                        <a:rPr lang="ja-JP" altLang="en-US" sz="1400" u="none" strike="noStrike">
                          <a:effectLst/>
                        </a:rPr>
                        <a:t>単体プラン</a:t>
                      </a:r>
                      <a:r>
                        <a:rPr lang="en-US" sz="1400" u="none" strike="noStrike" dirty="0">
                          <a:effectLst/>
                        </a:rPr>
                        <a:t>A</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ja-JP" altLang="en-US" sz="1400" u="none" strike="noStrike">
                          <a:effectLst/>
                        </a:rPr>
                        <a:t>単体プラン</a:t>
                      </a:r>
                      <a:r>
                        <a:rPr lang="en-US" sz="1400" u="none" strike="noStrike">
                          <a:effectLst/>
                        </a:rPr>
                        <a:t>B</a:t>
                      </a:r>
                      <a:endParaRPr 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ja-JP" altLang="en-US" sz="1400" u="none" strike="noStrike">
                          <a:effectLst/>
                        </a:rPr>
                        <a:t>単体プラン</a:t>
                      </a:r>
                      <a:r>
                        <a:rPr lang="en-US" sz="1400" u="none" strike="noStrike" dirty="0">
                          <a:effectLst/>
                        </a:rPr>
                        <a:t>C</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ja-JP" altLang="en-US" sz="1400" u="none" strike="noStrike">
                          <a:effectLst/>
                        </a:rPr>
                        <a:t>単体プラン</a:t>
                      </a:r>
                      <a:r>
                        <a:rPr lang="en-US" sz="1400" u="none" strike="noStrike">
                          <a:effectLst/>
                        </a:rPr>
                        <a:t>D</a:t>
                      </a:r>
                      <a:endParaRPr 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extLst>
                  <a:ext uri="{0D108BD9-81ED-4DB2-BD59-A6C34878D82A}">
                    <a16:rowId xmlns:a16="http://schemas.microsoft.com/office/drawing/2014/main" val="2735426223"/>
                  </a:ext>
                </a:extLst>
              </a:tr>
              <a:tr h="292100">
                <a:tc>
                  <a:txBody>
                    <a:bodyPr/>
                    <a:lstStyle/>
                    <a:p>
                      <a:pPr algn="l" fontAlgn="ctr"/>
                      <a:r>
                        <a:rPr lang="ja-JP" altLang="en-US" sz="1400" u="none" strike="noStrike">
                          <a:effectLst/>
                        </a:rPr>
                        <a:t>月額通信料</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dirty="0">
                          <a:effectLst/>
                        </a:rPr>
                        <a:t>100</a:t>
                      </a:r>
                      <a:r>
                        <a:rPr lang="ja-JP" altLang="en-US" sz="1400" u="none" strike="noStrike">
                          <a:effectLst/>
                        </a:rPr>
                        <a:t>円</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a:effectLst/>
                        </a:rPr>
                        <a:t>150</a:t>
                      </a:r>
                      <a:r>
                        <a:rPr lang="ja-JP" altLang="en-US" sz="1400" u="none" strike="noStrike">
                          <a:effectLst/>
                        </a:rPr>
                        <a:t>円</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a:effectLst/>
                        </a:rPr>
                        <a:t>200</a:t>
                      </a:r>
                      <a:r>
                        <a:rPr lang="ja-JP" altLang="en-US" sz="1400" u="none" strike="noStrike">
                          <a:effectLst/>
                        </a:rPr>
                        <a:t>円</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a:effectLst/>
                        </a:rPr>
                        <a:t>300</a:t>
                      </a:r>
                      <a:r>
                        <a:rPr lang="ja-JP" altLang="en-US" sz="1400" u="none" strike="noStrike">
                          <a:effectLst/>
                        </a:rPr>
                        <a:t>円</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extLst>
                  <a:ext uri="{0D108BD9-81ED-4DB2-BD59-A6C34878D82A}">
                    <a16:rowId xmlns:a16="http://schemas.microsoft.com/office/drawing/2014/main" val="4165296474"/>
                  </a:ext>
                </a:extLst>
              </a:tr>
              <a:tr h="292100">
                <a:tc>
                  <a:txBody>
                    <a:bodyPr/>
                    <a:lstStyle/>
                    <a:p>
                      <a:pPr algn="l" fontAlgn="ctr"/>
                      <a:r>
                        <a:rPr lang="ja-JP" altLang="en-US" sz="1400" u="none" strike="noStrike">
                          <a:effectLst/>
                        </a:rPr>
                        <a:t>月間データ量</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sz="1400" u="none" strike="noStrike" dirty="0">
                          <a:effectLst/>
                        </a:rPr>
                        <a:t>10KB</a:t>
                      </a:r>
                      <a:r>
                        <a:rPr lang="ja-JP" altLang="en-US" sz="1400" u="none" strike="noStrike">
                          <a:effectLst/>
                        </a:rPr>
                        <a:t>まで</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sz="1400" u="none" strike="noStrike" dirty="0">
                          <a:effectLst/>
                        </a:rPr>
                        <a:t>100KB</a:t>
                      </a:r>
                      <a:r>
                        <a:rPr lang="ja-JP" altLang="en-US" sz="1400" u="none" strike="noStrike">
                          <a:effectLst/>
                        </a:rPr>
                        <a:t>まで</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sz="1400" u="none" strike="noStrike">
                          <a:effectLst/>
                        </a:rPr>
                        <a:t>600KB</a:t>
                      </a:r>
                      <a:r>
                        <a:rPr lang="ja-JP" altLang="en-US" sz="1400" u="none" strike="noStrike">
                          <a:effectLst/>
                        </a:rPr>
                        <a:t>まで</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sz="1400" u="none" strike="noStrike">
                          <a:effectLst/>
                        </a:rPr>
                        <a:t>2MB</a:t>
                      </a:r>
                      <a:r>
                        <a:rPr lang="ja-JP" altLang="en-US" sz="1400" u="none" strike="noStrike">
                          <a:effectLst/>
                        </a:rPr>
                        <a:t>まで</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extLst>
                  <a:ext uri="{0D108BD9-81ED-4DB2-BD59-A6C34878D82A}">
                    <a16:rowId xmlns:a16="http://schemas.microsoft.com/office/drawing/2014/main" val="4184868542"/>
                  </a:ext>
                </a:extLst>
              </a:tr>
              <a:tr h="292100">
                <a:tc>
                  <a:txBody>
                    <a:bodyPr/>
                    <a:lstStyle/>
                    <a:p>
                      <a:pPr algn="l" fontAlgn="ctr"/>
                      <a:r>
                        <a:rPr lang="ja-JP" altLang="en-US" sz="1400" u="none" strike="noStrike">
                          <a:effectLst/>
                        </a:rPr>
                        <a:t>超過データ通信料</a:t>
                      </a:r>
                      <a:endParaRPr lang="ja-JP" alt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a:effectLst/>
                        </a:rPr>
                        <a:t>1</a:t>
                      </a:r>
                      <a:r>
                        <a:rPr lang="ja-JP" altLang="en-US" sz="1400" u="none" strike="noStrike">
                          <a:effectLst/>
                        </a:rPr>
                        <a:t>円／</a:t>
                      </a:r>
                      <a:r>
                        <a:rPr lang="en-US" sz="1400" u="none" strike="noStrike">
                          <a:effectLst/>
                        </a:rPr>
                        <a:t>KB</a:t>
                      </a:r>
                      <a:endParaRPr lang="en-US" sz="1400" b="0" i="0" u="none" strike="noStrike">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dirty="0">
                          <a:effectLst/>
                        </a:rPr>
                        <a:t>0.5</a:t>
                      </a:r>
                      <a:r>
                        <a:rPr lang="ja-JP" altLang="en-US" sz="1400" u="none" strike="noStrike">
                          <a:effectLst/>
                        </a:rPr>
                        <a:t>円／</a:t>
                      </a:r>
                      <a:r>
                        <a:rPr lang="en-US" sz="1400" u="none" strike="noStrike" dirty="0">
                          <a:effectLst/>
                        </a:rPr>
                        <a:t>KB</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dirty="0">
                          <a:effectLst/>
                        </a:rPr>
                        <a:t>0.4</a:t>
                      </a:r>
                      <a:r>
                        <a:rPr lang="ja-JP" altLang="en-US" sz="1400" u="none" strike="noStrike">
                          <a:effectLst/>
                        </a:rPr>
                        <a:t>円／</a:t>
                      </a:r>
                      <a:r>
                        <a:rPr lang="en-US" sz="1400" u="none" strike="noStrike" dirty="0">
                          <a:effectLst/>
                        </a:rPr>
                        <a:t>KB</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tc>
                  <a:txBody>
                    <a:bodyPr/>
                    <a:lstStyle/>
                    <a:p>
                      <a:pPr algn="ctr" fontAlgn="ctr"/>
                      <a:r>
                        <a:rPr lang="en-US" altLang="ja-JP" sz="1400" u="none" strike="noStrike" dirty="0">
                          <a:effectLst/>
                        </a:rPr>
                        <a:t>0.3</a:t>
                      </a:r>
                      <a:r>
                        <a:rPr lang="ja-JP" altLang="en-US" sz="1400" u="none" strike="noStrike">
                          <a:effectLst/>
                        </a:rPr>
                        <a:t>円／</a:t>
                      </a:r>
                      <a:r>
                        <a:rPr lang="en-US" sz="1400" u="none" strike="noStrike" dirty="0">
                          <a:effectLst/>
                        </a:rPr>
                        <a:t>KB</a:t>
                      </a:r>
                      <a:endParaRPr lang="en-US" sz="1400" b="0" i="0" u="none" strike="noStrike" dirty="0">
                        <a:solidFill>
                          <a:srgbClr val="333333"/>
                        </a:solidFill>
                        <a:effectLst/>
                        <a:latin typeface="メイリオ" panose="020B0604030504040204" pitchFamily="34" charset="-128"/>
                        <a:ea typeface="メイリオ" panose="020B0604030504040204" pitchFamily="34" charset="-128"/>
                      </a:endParaRPr>
                    </a:p>
                  </a:txBody>
                  <a:tcPr marL="9525" marR="9525" marT="9525" marB="0" anchor="ctr"/>
                </a:tc>
                <a:extLst>
                  <a:ext uri="{0D108BD9-81ED-4DB2-BD59-A6C34878D82A}">
                    <a16:rowId xmlns:a16="http://schemas.microsoft.com/office/drawing/2014/main" val="777919609"/>
                  </a:ext>
                </a:extLst>
              </a:tr>
            </a:tbl>
          </a:graphicData>
        </a:graphic>
      </p:graphicFrame>
    </p:spTree>
    <p:extLst>
      <p:ext uri="{BB962C8B-B14F-4D97-AF65-F5344CB8AC3E}">
        <p14:creationId xmlns:p14="http://schemas.microsoft.com/office/powerpoint/2010/main" val="16765595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Wi-SUN</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pic>
        <p:nvPicPr>
          <p:cNvPr id="4" name="図 3"/>
          <p:cNvPicPr>
            <a:picLocks noChangeAspect="1"/>
          </p:cNvPicPr>
          <p:nvPr/>
        </p:nvPicPr>
        <p:blipFill>
          <a:blip r:embed="rId2"/>
          <a:stretch>
            <a:fillRect/>
          </a:stretch>
        </p:blipFill>
        <p:spPr>
          <a:xfrm>
            <a:off x="635000" y="2076474"/>
            <a:ext cx="7874000" cy="4445000"/>
          </a:xfrm>
          <a:prstGeom prst="rect">
            <a:avLst/>
          </a:prstGeom>
        </p:spPr>
      </p:pic>
      <p:pic>
        <p:nvPicPr>
          <p:cNvPr id="5" name="図 4"/>
          <p:cNvPicPr>
            <a:picLocks noChangeAspect="1"/>
          </p:cNvPicPr>
          <p:nvPr/>
        </p:nvPicPr>
        <p:blipFill>
          <a:blip r:embed="rId3"/>
          <a:stretch>
            <a:fillRect/>
          </a:stretch>
        </p:blipFill>
        <p:spPr>
          <a:xfrm>
            <a:off x="454079" y="925969"/>
            <a:ext cx="1535857" cy="1080219"/>
          </a:xfrm>
          <a:prstGeom prst="rect">
            <a:avLst/>
          </a:prstGeom>
        </p:spPr>
      </p:pic>
      <p:sp>
        <p:nvSpPr>
          <p:cNvPr id="6" name="正方形/長方形 5"/>
          <p:cNvSpPr/>
          <p:nvPr/>
        </p:nvSpPr>
        <p:spPr>
          <a:xfrm>
            <a:off x="1993057" y="855682"/>
            <a:ext cx="6827415" cy="1384995"/>
          </a:xfrm>
          <a:prstGeom prst="rect">
            <a:avLst/>
          </a:prstGeom>
        </p:spPr>
        <p:txBody>
          <a:bodyPr wrap="square">
            <a:spAutoFit/>
          </a:bodyPr>
          <a:lstStyle/>
          <a:p>
            <a:pPr marL="171450" indent="-171450">
              <a:buFont typeface="Wingdings" charset="2"/>
              <a:buChar char="l"/>
            </a:pPr>
            <a:r>
              <a:rPr lang="en-US" altLang="ja-JP" sz="1200" dirty="0">
                <a:solidFill>
                  <a:srgbClr val="333333"/>
                </a:solidFill>
                <a:latin typeface="Meiryo" charset="-128"/>
                <a:ea typeface="Meiryo" charset="-128"/>
                <a:cs typeface="Meiryo" charset="-128"/>
              </a:rPr>
              <a:t>Wireless Smart Utility Network</a:t>
            </a:r>
            <a:r>
              <a:rPr lang="ja-JP" altLang="en-US" sz="1200" dirty="0">
                <a:solidFill>
                  <a:srgbClr val="333333"/>
                </a:solidFill>
                <a:latin typeface="Meiryo" charset="-128"/>
                <a:ea typeface="Meiryo" charset="-128"/>
                <a:cs typeface="Meiryo" charset="-128"/>
              </a:rPr>
              <a:t>の略で、「</a:t>
            </a:r>
            <a:r>
              <a:rPr lang="en-US" altLang="ja-JP" sz="1200" dirty="0">
                <a:solidFill>
                  <a:srgbClr val="333333"/>
                </a:solidFill>
                <a:latin typeface="Meiryo" charset="-128"/>
                <a:ea typeface="Meiryo" charset="-128"/>
                <a:cs typeface="Meiryo" charset="-128"/>
              </a:rPr>
              <a:t>Smart Utility Network</a:t>
            </a:r>
            <a:r>
              <a:rPr lang="ja-JP" altLang="en-US" sz="1200" dirty="0">
                <a:solidFill>
                  <a:srgbClr val="333333"/>
                </a:solidFill>
                <a:latin typeface="Meiryo" charset="-128"/>
                <a:ea typeface="Meiryo" charset="-128"/>
                <a:cs typeface="Meiryo" charset="-128"/>
              </a:rPr>
              <a:t>」とは、ガスや電気、水道のメーターに端末機を搭載し無線通信を使って、効率的に検針データを収集する無線通信システム</a:t>
            </a:r>
            <a:endParaRPr lang="en-US" altLang="ja-JP" sz="1200" dirty="0">
              <a:solidFill>
                <a:srgbClr val="333333"/>
              </a:solidFill>
              <a:latin typeface="Meiryo" charset="-128"/>
              <a:ea typeface="Meiryo" charset="-128"/>
              <a:cs typeface="Meiryo" charset="-128"/>
            </a:endParaRPr>
          </a:p>
          <a:p>
            <a:pPr marL="171450" indent="-171450">
              <a:buFont typeface="Wingdings" charset="2"/>
              <a:buChar char="l"/>
            </a:pPr>
            <a:r>
              <a:rPr lang="ja-JP" altLang="en-US" sz="1200" dirty="0">
                <a:solidFill>
                  <a:srgbClr val="333333"/>
                </a:solidFill>
                <a:latin typeface="Meiryo" charset="-128"/>
                <a:ea typeface="Meiryo" charset="-128"/>
                <a:cs typeface="Meiryo" charset="-128"/>
              </a:rPr>
              <a:t>サブギガヘルツ帯と呼ばれる</a:t>
            </a:r>
            <a:r>
              <a:rPr lang="en-US" altLang="ja-JP" sz="1200" dirty="0">
                <a:solidFill>
                  <a:srgbClr val="333333"/>
                </a:solidFill>
                <a:latin typeface="Meiryo" charset="-128"/>
                <a:ea typeface="Meiryo" charset="-128"/>
                <a:cs typeface="Meiryo" charset="-128"/>
              </a:rPr>
              <a:t>900MHz</a:t>
            </a:r>
            <a:r>
              <a:rPr lang="ja-JP" altLang="en-US" sz="1200" dirty="0">
                <a:solidFill>
                  <a:srgbClr val="333333"/>
                </a:solidFill>
                <a:latin typeface="Meiryo" charset="-128"/>
                <a:ea typeface="Meiryo" charset="-128"/>
                <a:cs typeface="Meiryo" charset="-128"/>
              </a:rPr>
              <a:t>前後の周波数帯の電波で通信。日本では</a:t>
            </a:r>
            <a:r>
              <a:rPr lang="en-US" altLang="ja-JP" sz="1200" dirty="0">
                <a:solidFill>
                  <a:srgbClr val="333333"/>
                </a:solidFill>
                <a:latin typeface="Meiryo" charset="-128"/>
                <a:ea typeface="Meiryo" charset="-128"/>
                <a:cs typeface="Meiryo" charset="-128"/>
              </a:rPr>
              <a:t>2012</a:t>
            </a:r>
            <a:r>
              <a:rPr lang="ja-JP" altLang="en-US" sz="1200" dirty="0">
                <a:solidFill>
                  <a:srgbClr val="333333"/>
                </a:solidFill>
                <a:latin typeface="Meiryo" charset="-128"/>
                <a:ea typeface="Meiryo" charset="-128"/>
                <a:cs typeface="Meiryo" charset="-128"/>
              </a:rPr>
              <a:t>年、</a:t>
            </a:r>
            <a:r>
              <a:rPr lang="en-US" altLang="ja-JP" sz="1200" dirty="0">
                <a:solidFill>
                  <a:srgbClr val="333333"/>
                </a:solidFill>
                <a:latin typeface="Meiryo" charset="-128"/>
                <a:ea typeface="Meiryo" charset="-128"/>
                <a:cs typeface="Meiryo" charset="-128"/>
              </a:rPr>
              <a:t>920MHz</a:t>
            </a:r>
            <a:r>
              <a:rPr lang="ja-JP" altLang="en-US" sz="1200" dirty="0">
                <a:solidFill>
                  <a:srgbClr val="333333"/>
                </a:solidFill>
                <a:latin typeface="Meiryo" charset="-128"/>
                <a:ea typeface="Meiryo" charset="-128"/>
                <a:cs typeface="Meiryo" charset="-128"/>
              </a:rPr>
              <a:t>帯が免許不要で利用できる帯域として割り当てられている。</a:t>
            </a:r>
            <a:endParaRPr lang="en-US" altLang="ja-JP" sz="1200" dirty="0">
              <a:solidFill>
                <a:srgbClr val="333333"/>
              </a:solidFill>
              <a:latin typeface="Meiryo" charset="-128"/>
              <a:ea typeface="Meiryo" charset="-128"/>
              <a:cs typeface="Meiryo" charset="-128"/>
            </a:endParaRPr>
          </a:p>
          <a:p>
            <a:pPr marL="171450" indent="-171450">
              <a:buFont typeface="Wingdings" charset="2"/>
              <a:buChar char="l"/>
            </a:pPr>
            <a:r>
              <a:rPr lang="ja-JP" altLang="en-US" sz="1200" dirty="0">
                <a:solidFill>
                  <a:srgbClr val="333333"/>
                </a:solidFill>
                <a:latin typeface="Meiryo" charset="-128"/>
                <a:ea typeface="Meiryo" charset="-128"/>
                <a:cs typeface="Meiryo" charset="-128"/>
              </a:rPr>
              <a:t>無線</a:t>
            </a:r>
            <a:r>
              <a:rPr lang="en-US" altLang="ja-JP" sz="1200" dirty="0">
                <a:solidFill>
                  <a:srgbClr val="333333"/>
                </a:solidFill>
                <a:latin typeface="Meiryo" charset="-128"/>
                <a:ea typeface="Meiryo" charset="-128"/>
                <a:cs typeface="Meiryo" charset="-128"/>
              </a:rPr>
              <a:t>LAN</a:t>
            </a:r>
            <a:r>
              <a:rPr lang="ja-JP" altLang="en-US" sz="1200" dirty="0">
                <a:solidFill>
                  <a:srgbClr val="333333"/>
                </a:solidFill>
                <a:latin typeface="Meiryo" charset="-128"/>
                <a:ea typeface="Meiryo" charset="-128"/>
                <a:cs typeface="Meiryo" charset="-128"/>
              </a:rPr>
              <a:t>などで利用される</a:t>
            </a:r>
            <a:r>
              <a:rPr lang="en-US" altLang="ja-JP" sz="1200" dirty="0">
                <a:solidFill>
                  <a:srgbClr val="333333"/>
                </a:solidFill>
                <a:latin typeface="Meiryo" charset="-128"/>
                <a:ea typeface="Meiryo" charset="-128"/>
                <a:cs typeface="Meiryo" charset="-128"/>
              </a:rPr>
              <a:t>2.4GHz</a:t>
            </a:r>
            <a:r>
              <a:rPr lang="ja-JP" altLang="en-US" sz="1200" dirty="0">
                <a:solidFill>
                  <a:srgbClr val="333333"/>
                </a:solidFill>
                <a:latin typeface="Meiryo" charset="-128"/>
                <a:ea typeface="Meiryo" charset="-128"/>
                <a:cs typeface="Meiryo" charset="-128"/>
              </a:rPr>
              <a:t>帯と比べ、障害物などがあっても電波が届きやすく、他の機器などからの干渉も少ない周波数帯。</a:t>
            </a:r>
            <a:endParaRPr lang="ja-JP" altLang="en-US" sz="1200" b="0" i="0" dirty="0">
              <a:solidFill>
                <a:srgbClr val="333333"/>
              </a:solidFill>
              <a:effectLst/>
              <a:latin typeface="Meiryo" charset="-128"/>
              <a:ea typeface="Meiryo" charset="-128"/>
              <a:cs typeface="Meiryo" charset="-128"/>
            </a:endParaRPr>
          </a:p>
        </p:txBody>
      </p:sp>
    </p:spTree>
    <p:extLst>
      <p:ext uri="{BB962C8B-B14F-4D97-AF65-F5344CB8AC3E}">
        <p14:creationId xmlns:p14="http://schemas.microsoft.com/office/powerpoint/2010/main" val="437037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LPWA(Low Power Wide Area)</a:t>
            </a:r>
            <a:r>
              <a:rPr kumimoji="1" lang="ja-JP" altLang="en-US" dirty="0"/>
              <a:t>ネットワーク　通信規格一覧</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9532" y="1772816"/>
            <a:ext cx="8424936" cy="3203231"/>
          </a:xfrm>
          <a:prstGeom prst="rect">
            <a:avLst/>
          </a:prstGeom>
        </p:spPr>
      </p:pic>
      <p:sp>
        <p:nvSpPr>
          <p:cNvPr id="5" name="正方形/長方形 4"/>
          <p:cNvSpPr/>
          <p:nvPr/>
        </p:nvSpPr>
        <p:spPr>
          <a:xfrm>
            <a:off x="4523207" y="6381328"/>
            <a:ext cx="4572000" cy="215444"/>
          </a:xfrm>
          <a:prstGeom prst="rect">
            <a:avLst/>
          </a:prstGeom>
        </p:spPr>
        <p:txBody>
          <a:bodyPr>
            <a:spAutoFit/>
          </a:bodyPr>
          <a:lstStyle/>
          <a:p>
            <a:pPr algn="r"/>
            <a:r>
              <a:rPr lang="ja-JP" altLang="en-US" sz="800"/>
              <a:t>http://itpro.nikkeibp.co.jp/atcl/column/16/071500148/072000003/</a:t>
            </a:r>
          </a:p>
        </p:txBody>
      </p:sp>
    </p:spTree>
    <p:extLst>
      <p:ext uri="{BB962C8B-B14F-4D97-AF65-F5344CB8AC3E}">
        <p14:creationId xmlns:p14="http://schemas.microsoft.com/office/powerpoint/2010/main" val="2004550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972A0855-8DE7-7A46-B6D7-27FA53E4B24C}"/>
              </a:ext>
            </a:extLst>
          </p:cNvPr>
          <p:cNvSpPr/>
          <p:nvPr/>
        </p:nvSpPr>
        <p:spPr>
          <a:xfrm>
            <a:off x="636186" y="892629"/>
            <a:ext cx="3935813" cy="299970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4C4F39D-243D-AC4E-8821-7A4D6D181110}"/>
              </a:ext>
            </a:extLst>
          </p:cNvPr>
          <p:cNvSpPr>
            <a:spLocks noGrp="1"/>
          </p:cNvSpPr>
          <p:nvPr>
            <p:ph type="title"/>
          </p:nvPr>
        </p:nvSpPr>
        <p:spPr/>
        <p:txBody>
          <a:bodyPr/>
          <a:lstStyle/>
          <a:p>
            <a:r>
              <a:rPr kumimoji="1" lang="ja-JP" altLang="en-US" dirty="0"/>
              <a:t>伝統的なやり方と</a:t>
            </a:r>
            <a:r>
              <a:rPr kumimoji="1" lang="en-US" altLang="ja-JP" dirty="0" err="1"/>
              <a:t>IoT</a:t>
            </a:r>
            <a:r>
              <a:rPr kumimoji="1" lang="ja-JP" altLang="en-US" dirty="0"/>
              <a:t>との違い</a:t>
            </a:r>
          </a:p>
        </p:txBody>
      </p:sp>
      <p:sp>
        <p:nvSpPr>
          <p:cNvPr id="4" name="正方形/長方形 3">
            <a:extLst>
              <a:ext uri="{FF2B5EF4-FFF2-40B4-BE49-F238E27FC236}">
                <a16:creationId xmlns:a16="http://schemas.microsoft.com/office/drawing/2014/main" id="{A0BDE9F8-FAEC-F248-9A12-A850924DDED0}"/>
              </a:ext>
            </a:extLst>
          </p:cNvPr>
          <p:cNvSpPr/>
          <p:nvPr/>
        </p:nvSpPr>
        <p:spPr>
          <a:xfrm>
            <a:off x="638175" y="4094228"/>
            <a:ext cx="7867650" cy="217714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69C4AC1-8BF0-6249-93D1-077DEAC8B6D9}"/>
              </a:ext>
            </a:extLst>
          </p:cNvPr>
          <p:cNvSpPr/>
          <p:nvPr/>
        </p:nvSpPr>
        <p:spPr>
          <a:xfrm>
            <a:off x="1800328" y="4742815"/>
            <a:ext cx="1072243" cy="718458"/>
          </a:xfrm>
          <a:prstGeom prst="rect">
            <a:avLst/>
          </a:prstGeom>
          <a:solidFill>
            <a:schemeClr val="bg1"/>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6A040B15-4F49-1F41-8859-28D64BE552C5}"/>
              </a:ext>
            </a:extLst>
          </p:cNvPr>
          <p:cNvSpPr/>
          <p:nvPr/>
        </p:nvSpPr>
        <p:spPr>
          <a:xfrm>
            <a:off x="1666979" y="4574352"/>
            <a:ext cx="1072243" cy="71845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図形グループ 11">
            <a:extLst>
              <a:ext uri="{FF2B5EF4-FFF2-40B4-BE49-F238E27FC236}">
                <a16:creationId xmlns:a16="http://schemas.microsoft.com/office/drawing/2014/main" id="{E89C59D2-11DB-6C49-B767-68B06438FFBF}"/>
              </a:ext>
            </a:extLst>
          </p:cNvPr>
          <p:cNvGrpSpPr/>
          <p:nvPr/>
        </p:nvGrpSpPr>
        <p:grpSpPr>
          <a:xfrm>
            <a:off x="1997783" y="2223727"/>
            <a:ext cx="410633" cy="824640"/>
            <a:chOff x="1946324" y="4125162"/>
            <a:chExt cx="969964" cy="2007872"/>
          </a:xfrm>
          <a:solidFill>
            <a:schemeClr val="accent6">
              <a:lumMod val="50000"/>
            </a:schemeClr>
          </a:solidFill>
        </p:grpSpPr>
        <p:sp>
          <p:nvSpPr>
            <p:cNvPr id="9" name="円/楕円 8">
              <a:extLst>
                <a:ext uri="{FF2B5EF4-FFF2-40B4-BE49-F238E27FC236}">
                  <a16:creationId xmlns:a16="http://schemas.microsoft.com/office/drawing/2014/main" id="{E2A94EE8-1D13-4F48-9486-23703C93B8C6}"/>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a:extLst>
                <a:ext uri="{FF2B5EF4-FFF2-40B4-BE49-F238E27FC236}">
                  <a16:creationId xmlns:a16="http://schemas.microsoft.com/office/drawing/2014/main" id="{CCA753E9-A40C-094A-9AD8-92E9F6C691E6}"/>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 name="テキスト ボックス 10">
            <a:extLst>
              <a:ext uri="{FF2B5EF4-FFF2-40B4-BE49-F238E27FC236}">
                <a16:creationId xmlns:a16="http://schemas.microsoft.com/office/drawing/2014/main" id="{715259D0-0872-854A-8672-4F4CC1C424B5}"/>
              </a:ext>
            </a:extLst>
          </p:cNvPr>
          <p:cNvSpPr txBox="1"/>
          <p:nvPr/>
        </p:nvSpPr>
        <p:spPr>
          <a:xfrm>
            <a:off x="764427" y="2278046"/>
            <a:ext cx="1082348" cy="738664"/>
          </a:xfrm>
          <a:prstGeom prst="rect">
            <a:avLst/>
          </a:prstGeom>
          <a:noFill/>
        </p:spPr>
        <p:txBody>
          <a:bodyPr wrap="none" rtlCol="0">
            <a:spAutoFit/>
          </a:bodyPr>
          <a:lstStyle/>
          <a:p>
            <a:pPr algn="r"/>
            <a:r>
              <a:rPr kumimoji="1" lang="ja-JP" altLang="en-US" sz="1400">
                <a:solidFill>
                  <a:schemeClr val="accent6">
                    <a:lumMod val="50000"/>
                  </a:schemeClr>
                </a:solidFill>
                <a:latin typeface="Meiryo" panose="020B0604030504040204" pitchFamily="34" charset="-128"/>
                <a:ea typeface="Meiryo" panose="020B0604030504040204" pitchFamily="34" charset="-128"/>
              </a:rPr>
              <a:t>経験値</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pPr algn="r"/>
            <a:r>
              <a:rPr lang="ja-JP" altLang="en-US" sz="1400">
                <a:solidFill>
                  <a:schemeClr val="accent6">
                    <a:lumMod val="50000"/>
                  </a:schemeClr>
                </a:solidFill>
                <a:latin typeface="Meiryo" panose="020B0604030504040204" pitchFamily="34" charset="-128"/>
                <a:ea typeface="Meiryo" panose="020B0604030504040204" pitchFamily="34" charset="-128"/>
              </a:rPr>
              <a:t>勘や習慣</a:t>
            </a:r>
            <a:endParaRPr lang="en-US" altLang="ja-JP" sz="1400" dirty="0">
              <a:solidFill>
                <a:schemeClr val="accent6">
                  <a:lumMod val="50000"/>
                </a:schemeClr>
              </a:solidFill>
              <a:latin typeface="Meiryo" panose="020B0604030504040204" pitchFamily="34" charset="-128"/>
              <a:ea typeface="Meiryo" panose="020B0604030504040204" pitchFamily="34" charset="-128"/>
            </a:endParaRPr>
          </a:p>
          <a:p>
            <a:pPr algn="r"/>
            <a:r>
              <a:rPr kumimoji="1" lang="ja-JP" altLang="en-US" sz="1400">
                <a:solidFill>
                  <a:schemeClr val="accent6">
                    <a:lumMod val="50000"/>
                  </a:schemeClr>
                </a:solidFill>
                <a:latin typeface="Meiryo" panose="020B0604030504040204" pitchFamily="34" charset="-128"/>
                <a:ea typeface="Meiryo" panose="020B0604030504040204" pitchFamily="34" charset="-128"/>
              </a:rPr>
              <a:t>による判断</a:t>
            </a:r>
          </a:p>
        </p:txBody>
      </p:sp>
      <p:sp>
        <p:nvSpPr>
          <p:cNvPr id="12" name="テキスト ボックス 11">
            <a:extLst>
              <a:ext uri="{FF2B5EF4-FFF2-40B4-BE49-F238E27FC236}">
                <a16:creationId xmlns:a16="http://schemas.microsoft.com/office/drawing/2014/main" id="{B317E00E-F758-504C-AC1B-A8AB0ADE9A14}"/>
              </a:ext>
            </a:extLst>
          </p:cNvPr>
          <p:cNvSpPr txBox="1"/>
          <p:nvPr/>
        </p:nvSpPr>
        <p:spPr>
          <a:xfrm>
            <a:off x="2559424" y="2264916"/>
            <a:ext cx="1800493" cy="738664"/>
          </a:xfrm>
          <a:prstGeom prst="rect">
            <a:avLst/>
          </a:prstGeom>
          <a:noFill/>
        </p:spPr>
        <p:txBody>
          <a:bodyPr wrap="none" rtlCol="0">
            <a:spAutoFit/>
          </a:bodyPr>
          <a:lstStyle/>
          <a:p>
            <a:r>
              <a:rPr kumimoji="1" lang="ja-JP" altLang="en-US" sz="1400">
                <a:solidFill>
                  <a:schemeClr val="accent6">
                    <a:lumMod val="50000"/>
                  </a:schemeClr>
                </a:solidFill>
                <a:latin typeface="Meiryo" panose="020B0604030504040204" pitchFamily="34" charset="-128"/>
                <a:ea typeface="Meiryo" panose="020B0604030504040204" pitchFamily="34" charset="-128"/>
              </a:rPr>
              <a:t>経験や実験</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sz="1400">
                <a:solidFill>
                  <a:schemeClr val="accent6">
                    <a:lumMod val="50000"/>
                  </a:schemeClr>
                </a:solidFill>
                <a:latin typeface="Meiryo" panose="020B0604030504040204" pitchFamily="34" charset="-128"/>
                <a:ea typeface="Meiryo" panose="020B0604030504040204" pitchFamily="34" charset="-128"/>
              </a:rPr>
              <a:t>によって学習し</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r>
              <a:rPr kumimoji="1" lang="ja-JP" altLang="en-US" sz="1400">
                <a:solidFill>
                  <a:schemeClr val="accent6">
                    <a:lumMod val="50000"/>
                  </a:schemeClr>
                </a:solidFill>
                <a:latin typeface="Meiryo" panose="020B0604030504040204" pitchFamily="34" charset="-128"/>
                <a:ea typeface="Meiryo" panose="020B0604030504040204" pitchFamily="34" charset="-128"/>
              </a:rPr>
              <a:t>最適解を見つけ出す</a:t>
            </a:r>
          </a:p>
        </p:txBody>
      </p:sp>
      <p:sp>
        <p:nvSpPr>
          <p:cNvPr id="15" name="テキスト ボックス 14">
            <a:extLst>
              <a:ext uri="{FF2B5EF4-FFF2-40B4-BE49-F238E27FC236}">
                <a16:creationId xmlns:a16="http://schemas.microsoft.com/office/drawing/2014/main" id="{3955C155-371D-D346-B42B-C3226F4E21AD}"/>
              </a:ext>
            </a:extLst>
          </p:cNvPr>
          <p:cNvSpPr txBox="1"/>
          <p:nvPr/>
        </p:nvSpPr>
        <p:spPr>
          <a:xfrm>
            <a:off x="1726045" y="4702748"/>
            <a:ext cx="954107"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人間による</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観察や実験</a:t>
            </a:r>
            <a:endParaRPr kumimoji="1" lang="ja-JP" altLang="en-US" sz="1200">
              <a:solidFill>
                <a:schemeClr val="bg1"/>
              </a:solidFill>
              <a:latin typeface="Meiryo" panose="020B0604030504040204" pitchFamily="34" charset="-128"/>
              <a:ea typeface="Meiryo" panose="020B0604030504040204" pitchFamily="34" charset="-128"/>
            </a:endParaRPr>
          </a:p>
        </p:txBody>
      </p:sp>
      <p:cxnSp>
        <p:nvCxnSpPr>
          <p:cNvPr id="18" name="直線矢印コネクタ 17">
            <a:extLst>
              <a:ext uri="{FF2B5EF4-FFF2-40B4-BE49-F238E27FC236}">
                <a16:creationId xmlns:a16="http://schemas.microsoft.com/office/drawing/2014/main" id="{50883DBB-71D9-DD4A-88A2-65D59EEE3FDD}"/>
              </a:ext>
            </a:extLst>
          </p:cNvPr>
          <p:cNvCxnSpPr>
            <a:cxnSpLocks/>
            <a:stCxn id="10" idx="1"/>
          </p:cNvCxnSpPr>
          <p:nvPr/>
        </p:nvCxnSpPr>
        <p:spPr>
          <a:xfrm flipH="1">
            <a:off x="1655999" y="3048367"/>
            <a:ext cx="547102" cy="1520418"/>
          </a:xfrm>
          <a:prstGeom prst="straightConnector1">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 name="直線矢印コネクタ 18">
            <a:extLst>
              <a:ext uri="{FF2B5EF4-FFF2-40B4-BE49-F238E27FC236}">
                <a16:creationId xmlns:a16="http://schemas.microsoft.com/office/drawing/2014/main" id="{BFE262F6-A640-9047-8405-AE60519DA490}"/>
              </a:ext>
            </a:extLst>
          </p:cNvPr>
          <p:cNvCxnSpPr>
            <a:cxnSpLocks/>
            <a:stCxn id="10" idx="1"/>
          </p:cNvCxnSpPr>
          <p:nvPr/>
        </p:nvCxnSpPr>
        <p:spPr>
          <a:xfrm>
            <a:off x="2203101" y="3048367"/>
            <a:ext cx="536117" cy="1557744"/>
          </a:xfrm>
          <a:prstGeom prst="straightConnector1">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5" name="テキスト ボックス 34">
            <a:extLst>
              <a:ext uri="{FF2B5EF4-FFF2-40B4-BE49-F238E27FC236}">
                <a16:creationId xmlns:a16="http://schemas.microsoft.com/office/drawing/2014/main" id="{3C6C4A2E-FAE5-9940-BFC9-04A84B302A5E}"/>
              </a:ext>
            </a:extLst>
          </p:cNvPr>
          <p:cNvSpPr txBox="1"/>
          <p:nvPr/>
        </p:nvSpPr>
        <p:spPr>
          <a:xfrm>
            <a:off x="612239" y="1529559"/>
            <a:ext cx="3946793" cy="584775"/>
          </a:xfrm>
          <a:prstGeom prst="rect">
            <a:avLst/>
          </a:prstGeom>
          <a:noFill/>
        </p:spPr>
        <p:txBody>
          <a:bodyPr wrap="square" rtlCol="0">
            <a:spAutoFit/>
          </a:bodyPr>
          <a:lstStyle/>
          <a:p>
            <a:pPr algn="ctr"/>
            <a:r>
              <a:rPr kumimoji="1" lang="ja-JP" altLang="en-US" sz="1600" b="1">
                <a:solidFill>
                  <a:schemeClr val="accent6">
                    <a:lumMod val="50000"/>
                  </a:schemeClr>
                </a:solidFill>
                <a:latin typeface="Meiryo" panose="020B0604030504040204" pitchFamily="34" charset="-128"/>
                <a:ea typeface="Meiryo" panose="020B0604030504040204" pitchFamily="34" charset="-128"/>
              </a:rPr>
              <a:t>個人の経験値、伝統的な習慣や思い込みの範囲を超えることが困難</a:t>
            </a:r>
          </a:p>
        </p:txBody>
      </p:sp>
      <p:sp>
        <p:nvSpPr>
          <p:cNvPr id="37" name="テキスト ボックス 36">
            <a:extLst>
              <a:ext uri="{FF2B5EF4-FFF2-40B4-BE49-F238E27FC236}">
                <a16:creationId xmlns:a16="http://schemas.microsoft.com/office/drawing/2014/main" id="{85EDE9C3-620F-FF47-9859-19A6E9D11D9E}"/>
              </a:ext>
            </a:extLst>
          </p:cNvPr>
          <p:cNvSpPr txBox="1"/>
          <p:nvPr/>
        </p:nvSpPr>
        <p:spPr>
          <a:xfrm>
            <a:off x="1379458" y="5673141"/>
            <a:ext cx="6385082" cy="461665"/>
          </a:xfrm>
          <a:prstGeom prst="rect">
            <a:avLst/>
          </a:prstGeom>
          <a:noFill/>
        </p:spPr>
        <p:txBody>
          <a:bodyPr wrap="none" rtlCol="0">
            <a:spAutoFit/>
          </a:bodyPr>
          <a:lstStyle/>
          <a:p>
            <a:pPr algn="ctr"/>
            <a:r>
              <a:rPr lang="ja-JP" altLang="en-US" sz="2400" b="1">
                <a:solidFill>
                  <a:schemeClr val="bg1"/>
                </a:solidFill>
                <a:latin typeface="Meiryo" panose="020B0604030504040204" pitchFamily="34" charset="-128"/>
                <a:ea typeface="Meiryo" panose="020B0604030504040204" pitchFamily="34" charset="-128"/>
              </a:rPr>
              <a:t>現実の世界で起きる</a:t>
            </a:r>
            <a:r>
              <a:rPr lang="en-US" altLang="ja-JP" sz="2400" b="1" dirty="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ものごと</a:t>
            </a:r>
            <a:r>
              <a:rPr kumimoji="1" lang="en-US" altLang="ja-JP" sz="2400" b="1" dirty="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や</a:t>
            </a:r>
            <a:r>
              <a:rPr kumimoji="1" lang="en-US" altLang="ja-JP" sz="2400" b="1" dirty="0">
                <a:solidFill>
                  <a:schemeClr val="bg1"/>
                </a:solidFill>
                <a:latin typeface="Meiryo" panose="020B0604030504040204" pitchFamily="34" charset="-128"/>
                <a:ea typeface="Meiryo" panose="020B0604030504040204" pitchFamily="34" charset="-128"/>
              </a:rPr>
              <a:t>”</a:t>
            </a:r>
            <a:r>
              <a:rPr kumimoji="1" lang="ja-JP" altLang="en-US" sz="2400" b="1">
                <a:solidFill>
                  <a:schemeClr val="bg1"/>
                </a:solidFill>
                <a:latin typeface="Meiryo" panose="020B0604030504040204" pitchFamily="34" charset="-128"/>
                <a:ea typeface="Meiryo" panose="020B0604030504040204" pitchFamily="34" charset="-128"/>
              </a:rPr>
              <a:t>できごと</a:t>
            </a:r>
            <a:r>
              <a:rPr kumimoji="1" lang="en-US" altLang="ja-JP" sz="2400" b="1" dirty="0">
                <a:solidFill>
                  <a:schemeClr val="bg1"/>
                </a:solidFill>
                <a:latin typeface="Meiryo" panose="020B0604030504040204" pitchFamily="34" charset="-128"/>
                <a:ea typeface="Meiryo" panose="020B0604030504040204" pitchFamily="34" charset="-128"/>
              </a:rPr>
              <a:t>”</a:t>
            </a:r>
            <a:endParaRPr kumimoji="1" lang="ja-JP" altLang="en-US" sz="2400" b="1">
              <a:solidFill>
                <a:schemeClr val="bg1"/>
              </a:solidFill>
              <a:latin typeface="Meiryo" panose="020B0604030504040204" pitchFamily="34" charset="-128"/>
              <a:ea typeface="Meiryo" panose="020B0604030504040204" pitchFamily="34" charset="-128"/>
            </a:endParaRPr>
          </a:p>
        </p:txBody>
      </p:sp>
      <p:sp>
        <p:nvSpPr>
          <p:cNvPr id="40" name="テキスト ボックス 39">
            <a:extLst>
              <a:ext uri="{FF2B5EF4-FFF2-40B4-BE49-F238E27FC236}">
                <a16:creationId xmlns:a16="http://schemas.microsoft.com/office/drawing/2014/main" id="{B2C78754-C9A8-D345-8DF1-3F56D649DBCA}"/>
              </a:ext>
            </a:extLst>
          </p:cNvPr>
          <p:cNvSpPr txBox="1"/>
          <p:nvPr/>
        </p:nvSpPr>
        <p:spPr>
          <a:xfrm>
            <a:off x="649153" y="975560"/>
            <a:ext cx="3946793" cy="338554"/>
          </a:xfrm>
          <a:prstGeom prst="rect">
            <a:avLst/>
          </a:prstGeom>
          <a:noFill/>
        </p:spPr>
        <p:txBody>
          <a:bodyPr wrap="square" rtlCol="0">
            <a:spAutoFit/>
          </a:bodyPr>
          <a:lstStyle/>
          <a:p>
            <a:pPr algn="ctr"/>
            <a:r>
              <a:rPr kumimoji="1" lang="ja-JP" altLang="en-US" sz="1600" b="1">
                <a:solidFill>
                  <a:schemeClr val="accent6">
                    <a:lumMod val="50000"/>
                  </a:schemeClr>
                </a:solidFill>
                <a:latin typeface="Meiryo" panose="020B0604030504040204" pitchFamily="34" charset="-128"/>
                <a:ea typeface="Meiryo" panose="020B0604030504040204" pitchFamily="34" charset="-128"/>
              </a:rPr>
              <a:t>伝統的な</a:t>
            </a:r>
            <a:r>
              <a:rPr kumimoji="1" lang="ja-JP" altLang="en-US" sz="1600">
                <a:solidFill>
                  <a:schemeClr val="accent6">
                    <a:lumMod val="50000"/>
                  </a:schemeClr>
                </a:solidFill>
                <a:latin typeface="Meiryo" panose="020B0604030504040204" pitchFamily="34" charset="-128"/>
                <a:ea typeface="Meiryo" panose="020B0604030504040204" pitchFamily="34" charset="-128"/>
              </a:rPr>
              <a:t>社会やビジネスの仕組み</a:t>
            </a:r>
          </a:p>
        </p:txBody>
      </p:sp>
      <p:sp>
        <p:nvSpPr>
          <p:cNvPr id="17" name="円柱 16">
            <a:extLst>
              <a:ext uri="{FF2B5EF4-FFF2-40B4-BE49-F238E27FC236}">
                <a16:creationId xmlns:a16="http://schemas.microsoft.com/office/drawing/2014/main" id="{57F6C8B9-9117-FA44-958B-2ABC766C58D4}"/>
              </a:ext>
            </a:extLst>
          </p:cNvPr>
          <p:cNvSpPr/>
          <p:nvPr/>
        </p:nvSpPr>
        <p:spPr>
          <a:xfrm>
            <a:off x="1623875" y="3083902"/>
            <a:ext cx="342143" cy="375845"/>
          </a:xfrm>
          <a:prstGeom prst="can">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1" name="グループ化 20">
            <a:extLst>
              <a:ext uri="{FF2B5EF4-FFF2-40B4-BE49-F238E27FC236}">
                <a16:creationId xmlns:a16="http://schemas.microsoft.com/office/drawing/2014/main" id="{D7C19971-0DB3-B444-8B0F-1DF38336D46F}"/>
              </a:ext>
            </a:extLst>
          </p:cNvPr>
          <p:cNvGrpSpPr/>
          <p:nvPr/>
        </p:nvGrpSpPr>
        <p:grpSpPr>
          <a:xfrm>
            <a:off x="636187" y="904597"/>
            <a:ext cx="7900388" cy="4479489"/>
            <a:chOff x="636187" y="904597"/>
            <a:chExt cx="7900388" cy="4479489"/>
          </a:xfrm>
        </p:grpSpPr>
        <p:sp>
          <p:nvSpPr>
            <p:cNvPr id="16" name="テキスト ボックス 15">
              <a:extLst>
                <a:ext uri="{FF2B5EF4-FFF2-40B4-BE49-F238E27FC236}">
                  <a16:creationId xmlns:a16="http://schemas.microsoft.com/office/drawing/2014/main" id="{F26988FE-6D2B-8345-BAFA-2E399B1D005B}"/>
                </a:ext>
              </a:extLst>
            </p:cNvPr>
            <p:cNvSpPr txBox="1"/>
            <p:nvPr/>
          </p:nvSpPr>
          <p:spPr>
            <a:xfrm>
              <a:off x="5370257" y="4737755"/>
              <a:ext cx="2031325"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センサーによって</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収集されるデータ</a:t>
              </a:r>
            </a:p>
          </p:txBody>
        </p:sp>
        <p:grpSp>
          <p:nvGrpSpPr>
            <p:cNvPr id="20" name="グループ化 19">
              <a:extLst>
                <a:ext uri="{FF2B5EF4-FFF2-40B4-BE49-F238E27FC236}">
                  <a16:creationId xmlns:a16="http://schemas.microsoft.com/office/drawing/2014/main" id="{D3A137D7-44A7-3A40-8BF8-AD952C102444}"/>
                </a:ext>
              </a:extLst>
            </p:cNvPr>
            <p:cNvGrpSpPr/>
            <p:nvPr/>
          </p:nvGrpSpPr>
          <p:grpSpPr>
            <a:xfrm>
              <a:off x="636187" y="904597"/>
              <a:ext cx="7900388" cy="3189629"/>
              <a:chOff x="636187" y="904597"/>
              <a:chExt cx="7900388" cy="3189629"/>
            </a:xfrm>
          </p:grpSpPr>
          <p:sp>
            <p:nvSpPr>
              <p:cNvPr id="32" name="正方形/長方形 31">
                <a:extLst>
                  <a:ext uri="{FF2B5EF4-FFF2-40B4-BE49-F238E27FC236}">
                    <a16:creationId xmlns:a16="http://schemas.microsoft.com/office/drawing/2014/main" id="{D1648BF4-AE26-9E48-9688-47DD3225BF33}"/>
                  </a:ext>
                </a:extLst>
              </p:cNvPr>
              <p:cNvSpPr/>
              <p:nvPr/>
            </p:nvSpPr>
            <p:spPr>
              <a:xfrm>
                <a:off x="4572000" y="904597"/>
                <a:ext cx="3935813" cy="299970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a:extLst>
                  <a:ext uri="{FF2B5EF4-FFF2-40B4-BE49-F238E27FC236}">
                    <a16:creationId xmlns:a16="http://schemas.microsoft.com/office/drawing/2014/main" id="{10855D2E-48B2-A94F-ADDC-951F9B61DE65}"/>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6489896" y="2156535"/>
                <a:ext cx="1025115" cy="959024"/>
              </a:xfrm>
              <a:prstGeom prst="rect">
                <a:avLst/>
              </a:prstGeom>
              <a:effectLst>
                <a:outerShdw blurRad="50800" dist="38100" dir="2700000" algn="tl" rotWithShape="0">
                  <a:prstClr val="black">
                    <a:alpha val="40000"/>
                  </a:prstClr>
                </a:outerShdw>
              </a:effectLst>
            </p:spPr>
          </p:pic>
          <p:sp>
            <p:nvSpPr>
              <p:cNvPr id="13" name="テキスト ボックス 12">
                <a:extLst>
                  <a:ext uri="{FF2B5EF4-FFF2-40B4-BE49-F238E27FC236}">
                    <a16:creationId xmlns:a16="http://schemas.microsoft.com/office/drawing/2014/main" id="{A34FE34D-8F44-8740-8A40-DCA4113BCBFE}"/>
                  </a:ext>
                </a:extLst>
              </p:cNvPr>
              <p:cNvSpPr txBox="1"/>
              <p:nvPr/>
            </p:nvSpPr>
            <p:spPr>
              <a:xfrm>
                <a:off x="4802832" y="2264916"/>
                <a:ext cx="1800493" cy="738664"/>
              </a:xfrm>
              <a:prstGeom prst="rect">
                <a:avLst/>
              </a:prstGeom>
              <a:noFill/>
            </p:spPr>
            <p:txBody>
              <a:bodyPr wrap="none" rtlCol="0">
                <a:spAutoFit/>
              </a:bodyPr>
              <a:lstStyle/>
              <a:p>
                <a:pPr algn="r"/>
                <a:r>
                  <a:rPr kumimoji="1" lang="ja-JP" altLang="en-US" sz="1400">
                    <a:solidFill>
                      <a:srgbClr val="0070C0"/>
                    </a:solidFill>
                    <a:latin typeface="Meiryo" panose="020B0604030504040204" pitchFamily="34" charset="-128"/>
                    <a:ea typeface="Meiryo" panose="020B0604030504040204" pitchFamily="34" charset="-128"/>
                  </a:rPr>
                  <a:t>データを収集し</a:t>
                </a:r>
                <a:endParaRPr kumimoji="1" lang="en-US" altLang="ja-JP" sz="1400" dirty="0">
                  <a:solidFill>
                    <a:srgbClr val="0070C0"/>
                  </a:solidFill>
                  <a:latin typeface="Meiryo" panose="020B0604030504040204" pitchFamily="34" charset="-128"/>
                  <a:ea typeface="Meiryo" panose="020B0604030504040204" pitchFamily="34" charset="-128"/>
                </a:endParaRPr>
              </a:p>
              <a:p>
                <a:pPr algn="r"/>
                <a:r>
                  <a:rPr lang="ja-JP" altLang="en-US" sz="1400">
                    <a:solidFill>
                      <a:srgbClr val="0070C0"/>
                    </a:solidFill>
                    <a:latin typeface="Meiryo" panose="020B0604030504040204" pitchFamily="34" charset="-128"/>
                    <a:ea typeface="Meiryo" panose="020B0604030504040204" pitchFamily="34" charset="-128"/>
                  </a:rPr>
                  <a:t>機械学習によって</a:t>
                </a:r>
                <a:endParaRPr lang="en-US" altLang="ja-JP" sz="1400" dirty="0">
                  <a:solidFill>
                    <a:srgbClr val="0070C0"/>
                  </a:solidFill>
                  <a:latin typeface="Meiryo" panose="020B0604030504040204" pitchFamily="34" charset="-128"/>
                  <a:ea typeface="Meiryo" panose="020B0604030504040204" pitchFamily="34" charset="-128"/>
                </a:endParaRPr>
              </a:p>
              <a:p>
                <a:pPr algn="r"/>
                <a:r>
                  <a:rPr lang="ja-JP" altLang="en-US" sz="1400">
                    <a:solidFill>
                      <a:srgbClr val="0070C0"/>
                    </a:solidFill>
                    <a:latin typeface="Meiryo" panose="020B0604030504040204" pitchFamily="34" charset="-128"/>
                    <a:ea typeface="Meiryo" panose="020B0604030504040204" pitchFamily="34" charset="-128"/>
                  </a:rPr>
                  <a:t>最適解を見つけ出す</a:t>
                </a:r>
                <a:endParaRPr lang="en-US" altLang="ja-JP" sz="1400" dirty="0">
                  <a:solidFill>
                    <a:srgbClr val="0070C0"/>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176AAAB3-05FE-794B-9D7D-CDFACE9B07AF}"/>
                  </a:ext>
                </a:extLst>
              </p:cNvPr>
              <p:cNvSpPr txBox="1"/>
              <p:nvPr/>
            </p:nvSpPr>
            <p:spPr>
              <a:xfrm>
                <a:off x="7401582" y="2264916"/>
                <a:ext cx="1082348" cy="954107"/>
              </a:xfrm>
              <a:prstGeom prst="rect">
                <a:avLst/>
              </a:prstGeom>
              <a:noFill/>
            </p:spPr>
            <p:txBody>
              <a:bodyPr wrap="none" rtlCol="0">
                <a:spAutoFit/>
              </a:bodyPr>
              <a:lstStyle/>
              <a:p>
                <a:r>
                  <a:rPr kumimoji="1" lang="ja-JP" altLang="en-US" sz="1400">
                    <a:solidFill>
                      <a:srgbClr val="0070C0"/>
                    </a:solidFill>
                    <a:latin typeface="Meiryo" panose="020B0604030504040204" pitchFamily="34" charset="-128"/>
                    <a:ea typeface="Meiryo" panose="020B0604030504040204" pitchFamily="34" charset="-128"/>
                  </a:rPr>
                  <a:t>ルール</a:t>
                </a:r>
                <a:endParaRPr kumimoji="1"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や統計値</a:t>
                </a:r>
                <a:endParaRPr lang="en-US" altLang="ja-JP" sz="1400" dirty="0">
                  <a:solidFill>
                    <a:srgbClr val="0070C0"/>
                  </a:solidFill>
                  <a:latin typeface="Meiryo" panose="020B0604030504040204" pitchFamily="34" charset="-128"/>
                  <a:ea typeface="Meiryo" panose="020B0604030504040204" pitchFamily="34" charset="-128"/>
                </a:endParaRPr>
              </a:p>
              <a:p>
                <a:r>
                  <a:rPr lang="ja-JP" altLang="en-US" sz="1400">
                    <a:solidFill>
                      <a:srgbClr val="0070C0"/>
                    </a:solidFill>
                    <a:latin typeface="Meiryo" panose="020B0604030504040204" pitchFamily="34" charset="-128"/>
                    <a:ea typeface="Meiryo" panose="020B0604030504040204" pitchFamily="34" charset="-128"/>
                  </a:rPr>
                  <a:t>による判断</a:t>
                </a:r>
                <a:endParaRPr lang="en-US" altLang="ja-JP" sz="1400" dirty="0">
                  <a:solidFill>
                    <a:srgbClr val="0070C0"/>
                  </a:solidFill>
                  <a:latin typeface="Meiryo" panose="020B0604030504040204" pitchFamily="34" charset="-128"/>
                  <a:ea typeface="Meiryo" panose="020B0604030504040204" pitchFamily="34" charset="-128"/>
                </a:endParaRPr>
              </a:p>
              <a:p>
                <a:endParaRPr kumimoji="1" lang="ja-JP" altLang="en-US" sz="1400">
                  <a:solidFill>
                    <a:srgbClr val="0070C0"/>
                  </a:solidFill>
                  <a:latin typeface="Meiryo" panose="020B0604030504040204" pitchFamily="34" charset="-128"/>
                  <a:ea typeface="Meiryo" panose="020B0604030504040204" pitchFamily="34" charset="-128"/>
                </a:endParaRPr>
              </a:p>
            </p:txBody>
          </p:sp>
          <p:cxnSp>
            <p:nvCxnSpPr>
              <p:cNvPr id="25" name="直線矢印コネクタ 24">
                <a:extLst>
                  <a:ext uri="{FF2B5EF4-FFF2-40B4-BE49-F238E27FC236}">
                    <a16:creationId xmlns:a16="http://schemas.microsoft.com/office/drawing/2014/main" id="{C80DC900-1468-F44A-8012-209E8FBE914A}"/>
                  </a:ext>
                </a:extLst>
              </p:cNvPr>
              <p:cNvCxnSpPr>
                <a:cxnSpLocks/>
                <a:stCxn id="7" idx="2"/>
              </p:cNvCxnSpPr>
              <p:nvPr/>
            </p:nvCxnSpPr>
            <p:spPr>
              <a:xfrm flipH="1">
                <a:off x="636187" y="3115559"/>
                <a:ext cx="6366267" cy="965539"/>
              </a:xfrm>
              <a:prstGeom prst="straightConnector1">
                <a:avLst/>
              </a:prstGeom>
              <a:ln w="3810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a:extLst>
                  <a:ext uri="{FF2B5EF4-FFF2-40B4-BE49-F238E27FC236}">
                    <a16:creationId xmlns:a16="http://schemas.microsoft.com/office/drawing/2014/main" id="{C8748C8C-2869-D342-BB6E-AE6DA94988B1}"/>
                  </a:ext>
                </a:extLst>
              </p:cNvPr>
              <p:cNvCxnSpPr>
                <a:cxnSpLocks/>
                <a:stCxn id="7" idx="2"/>
              </p:cNvCxnSpPr>
              <p:nvPr/>
            </p:nvCxnSpPr>
            <p:spPr>
              <a:xfrm>
                <a:off x="7002454" y="3115559"/>
                <a:ext cx="1473235" cy="978667"/>
              </a:xfrm>
              <a:prstGeom prst="straightConnector1">
                <a:avLst/>
              </a:prstGeom>
              <a:ln w="38100">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6" name="テキスト ボックス 35">
                <a:extLst>
                  <a:ext uri="{FF2B5EF4-FFF2-40B4-BE49-F238E27FC236}">
                    <a16:creationId xmlns:a16="http://schemas.microsoft.com/office/drawing/2014/main" id="{E857466F-8BD0-9844-BDBC-6C11FEBB142F}"/>
                  </a:ext>
                </a:extLst>
              </p:cNvPr>
              <p:cNvSpPr txBox="1"/>
              <p:nvPr/>
            </p:nvSpPr>
            <p:spPr>
              <a:xfrm>
                <a:off x="4559032" y="1529559"/>
                <a:ext cx="3946793" cy="584775"/>
              </a:xfrm>
              <a:prstGeom prst="rect">
                <a:avLst/>
              </a:prstGeom>
              <a:noFill/>
            </p:spPr>
            <p:txBody>
              <a:bodyPr wrap="squar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徹底して無駄を無くし</a:t>
                </a:r>
                <a:endParaRPr kumimoji="1" lang="en-US" altLang="ja-JP" sz="1600" b="1" dirty="0">
                  <a:solidFill>
                    <a:srgbClr val="0070C0"/>
                  </a:solidFill>
                  <a:latin typeface="Meiryo" panose="020B0604030504040204" pitchFamily="34" charset="-128"/>
                  <a:ea typeface="Meiryo" panose="020B0604030504040204" pitchFamily="34" charset="-128"/>
                </a:endParaRPr>
              </a:p>
              <a:p>
                <a:pPr algn="ctr"/>
                <a:r>
                  <a:rPr kumimoji="1" lang="ja-JP" altLang="en-US" sz="1600" b="1">
                    <a:solidFill>
                      <a:srgbClr val="0070C0"/>
                    </a:solidFill>
                    <a:latin typeface="Meiryo" panose="020B0604030504040204" pitchFamily="34" charset="-128"/>
                    <a:ea typeface="Meiryo" panose="020B0604030504040204" pitchFamily="34" charset="-128"/>
                  </a:rPr>
                  <a:t>効率、コスト、期間を劇的に改善</a:t>
                </a:r>
              </a:p>
            </p:txBody>
          </p:sp>
          <p:sp>
            <p:nvSpPr>
              <p:cNvPr id="41" name="テキスト ボックス 40">
                <a:extLst>
                  <a:ext uri="{FF2B5EF4-FFF2-40B4-BE49-F238E27FC236}">
                    <a16:creationId xmlns:a16="http://schemas.microsoft.com/office/drawing/2014/main" id="{D9894103-1614-A447-B414-D95DA72D0560}"/>
                  </a:ext>
                </a:extLst>
              </p:cNvPr>
              <p:cNvSpPr txBox="1"/>
              <p:nvPr/>
            </p:nvSpPr>
            <p:spPr>
              <a:xfrm>
                <a:off x="4589782" y="986445"/>
                <a:ext cx="3946793" cy="338554"/>
              </a:xfrm>
              <a:prstGeom prst="rect">
                <a:avLst/>
              </a:prstGeom>
              <a:noFill/>
            </p:spPr>
            <p:txBody>
              <a:bodyPr wrap="square" rtlCol="0">
                <a:spAutoFit/>
              </a:bodyPr>
              <a:lstStyle/>
              <a:p>
                <a:pPr algn="ctr"/>
                <a:r>
                  <a:rPr kumimoji="1" lang="en-US" altLang="ja-JP" sz="1600" b="1" dirty="0" err="1">
                    <a:solidFill>
                      <a:srgbClr val="0070C0"/>
                    </a:solidFill>
                    <a:latin typeface="Meiryo" panose="020B0604030504040204" pitchFamily="34" charset="-128"/>
                    <a:ea typeface="Meiryo" panose="020B0604030504040204" pitchFamily="34" charset="-128"/>
                  </a:rPr>
                  <a:t>IoT</a:t>
                </a:r>
                <a:r>
                  <a:rPr kumimoji="1" lang="ja-JP" altLang="en-US" sz="1600" b="1">
                    <a:solidFill>
                      <a:srgbClr val="0070C0"/>
                    </a:solidFill>
                    <a:latin typeface="Meiryo" panose="020B0604030504040204" pitchFamily="34" charset="-128"/>
                    <a:ea typeface="Meiryo" panose="020B0604030504040204" pitchFamily="34" charset="-128"/>
                  </a:rPr>
                  <a:t>で実現する</a:t>
                </a:r>
                <a:r>
                  <a:rPr kumimoji="1" lang="ja-JP" altLang="en-US" sz="1600">
                    <a:solidFill>
                      <a:srgbClr val="0070C0"/>
                    </a:solidFill>
                    <a:latin typeface="Meiryo" panose="020B0604030504040204" pitchFamily="34" charset="-128"/>
                    <a:ea typeface="Meiryo" panose="020B0604030504040204" pitchFamily="34" charset="-128"/>
                  </a:rPr>
                  <a:t>社会やビジネスの仕組み</a:t>
                </a:r>
              </a:p>
            </p:txBody>
          </p:sp>
          <p:sp>
            <p:nvSpPr>
              <p:cNvPr id="29" name="円柱 28">
                <a:extLst>
                  <a:ext uri="{FF2B5EF4-FFF2-40B4-BE49-F238E27FC236}">
                    <a16:creationId xmlns:a16="http://schemas.microsoft.com/office/drawing/2014/main" id="{27821786-1E58-D046-B42E-CC87DB9148F5}"/>
                  </a:ext>
                </a:extLst>
              </p:cNvPr>
              <p:cNvSpPr/>
              <p:nvPr/>
            </p:nvSpPr>
            <p:spPr>
              <a:xfrm>
                <a:off x="4802832" y="3083902"/>
                <a:ext cx="1852303" cy="721271"/>
              </a:xfrm>
              <a:prstGeom prst="can">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Tree>
    <p:extLst>
      <p:ext uri="{BB962C8B-B14F-4D97-AF65-F5344CB8AC3E}">
        <p14:creationId xmlns:p14="http://schemas.microsoft.com/office/powerpoint/2010/main" val="190254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pic>
        <p:nvPicPr>
          <p:cNvPr id="4" name="図 3" descr="単独LOGO0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27584" y="1196752"/>
            <a:ext cx="3744416" cy="496855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0" y="1196752"/>
            <a:ext cx="3744416" cy="49685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49" name="正方形/長方形 48"/>
          <p:cNvSpPr/>
          <p:nvPr/>
        </p:nvSpPr>
        <p:spPr>
          <a:xfrm>
            <a:off x="971600" y="1383159"/>
            <a:ext cx="3456384" cy="46166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chemeClr val="bg1"/>
                </a:solidFill>
                <a:latin typeface="メイリオ"/>
                <a:ea typeface="メイリオ"/>
                <a:cs typeface="メイリオ"/>
              </a:rPr>
              <a:t>社会基盤</a:t>
            </a:r>
            <a:r>
              <a:rPr lang="ja-JP" altLang="en-US" sz="2000" dirty="0">
                <a:solidFill>
                  <a:schemeClr val="bg1"/>
                </a:solidFill>
                <a:latin typeface="メイリオ"/>
                <a:ea typeface="メイリオ"/>
                <a:cs typeface="メイリオ"/>
              </a:rPr>
              <a:t>のシフト</a:t>
            </a:r>
          </a:p>
        </p:txBody>
      </p:sp>
      <p:sp>
        <p:nvSpPr>
          <p:cNvPr id="50" name="正方形/長方形 49"/>
          <p:cNvSpPr/>
          <p:nvPr/>
        </p:nvSpPr>
        <p:spPr>
          <a:xfrm>
            <a:off x="4716016" y="1383159"/>
            <a:ext cx="3456384" cy="4616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rgbClr val="FFFFFF"/>
                </a:solidFill>
                <a:latin typeface="メイリオ"/>
                <a:ea typeface="メイリオ"/>
                <a:cs typeface="メイリオ"/>
              </a:rPr>
              <a:t>「モノ」の価値</a:t>
            </a:r>
            <a:r>
              <a:rPr lang="ja-JP" altLang="en-US" sz="2000" dirty="0">
                <a:solidFill>
                  <a:srgbClr val="FFFFFF"/>
                </a:solidFill>
                <a:latin typeface="メイリオ"/>
                <a:ea typeface="メイリオ"/>
                <a:cs typeface="メイリオ"/>
              </a:rPr>
              <a:t>のシフト</a:t>
            </a:r>
          </a:p>
        </p:txBody>
      </p:sp>
      <p:sp>
        <p:nvSpPr>
          <p:cNvPr id="2" name="タイトル 1"/>
          <p:cNvSpPr>
            <a:spLocks noGrp="1"/>
          </p:cNvSpPr>
          <p:nvPr>
            <p:ph type="title"/>
          </p:nvPr>
        </p:nvSpPr>
        <p:spPr/>
        <p:txBody>
          <a:bodyPr/>
          <a:lstStyle/>
          <a:p>
            <a:r>
              <a:rPr kumimoji="1" lang="en-US" altLang="ja-JP" dirty="0" err="1"/>
              <a:t>IoT</a:t>
            </a:r>
            <a:r>
              <a:rPr lang="ja-JP" altLang="en-US" dirty="0"/>
              <a:t>がもたらす２つのパラダイムシフト</a:t>
            </a:r>
            <a:endParaRPr kumimoji="1" lang="ja-JP" altLang="en-US" dirty="0"/>
          </a:p>
        </p:txBody>
      </p:sp>
      <p:sp>
        <p:nvSpPr>
          <p:cNvPr id="8" name="テキスト ボックス 7"/>
          <p:cNvSpPr txBox="1"/>
          <p:nvPr/>
        </p:nvSpPr>
        <p:spPr>
          <a:xfrm>
            <a:off x="823301" y="5131401"/>
            <a:ext cx="3744416" cy="738664"/>
          </a:xfrm>
          <a:prstGeom prst="rect">
            <a:avLst/>
          </a:prstGeom>
          <a:noFill/>
        </p:spPr>
        <p:txBody>
          <a:bodyPr wrap="square" rtlCol="0">
            <a:spAutoFit/>
          </a:bodyPr>
          <a:lstStyle/>
          <a:p>
            <a:pPr marL="271463" indent="-271463">
              <a:buFont typeface="+mj-lt"/>
              <a:buAutoNum type="arabicPeriod"/>
            </a:pPr>
            <a:r>
              <a:rPr kumimoji="1" lang="ja-JP" altLang="en-US" sz="1400" dirty="0">
                <a:solidFill>
                  <a:srgbClr val="800000"/>
                </a:solidFill>
                <a:latin typeface="メイリオ"/>
                <a:ea typeface="メイリオ"/>
                <a:cs typeface="メイリオ"/>
              </a:rPr>
              <a:t>現実世界のデジタル・データ化</a:t>
            </a:r>
            <a:endParaRPr kumimoji="1" lang="en-US" altLang="ja-JP" sz="1400" dirty="0">
              <a:solidFill>
                <a:srgbClr val="800000"/>
              </a:solidFill>
              <a:latin typeface="メイリオ"/>
              <a:ea typeface="メイリオ"/>
              <a:cs typeface="メイリオ"/>
            </a:endParaRPr>
          </a:p>
          <a:p>
            <a:pPr marL="271463" indent="-271463">
              <a:buFont typeface="+mj-lt"/>
              <a:buAutoNum type="arabicPeriod"/>
            </a:pPr>
            <a:r>
              <a:rPr lang="ja-JP" altLang="en-US" sz="1400" dirty="0">
                <a:solidFill>
                  <a:srgbClr val="800000"/>
                </a:solidFill>
                <a:latin typeface="メイリオ"/>
                <a:ea typeface="メイリオ"/>
                <a:cs typeface="メイリオ"/>
              </a:rPr>
              <a:t>ビッグデータを使ったシミュレーション</a:t>
            </a:r>
            <a:endParaRPr lang="en-US" altLang="ja-JP" sz="1400" dirty="0">
              <a:solidFill>
                <a:srgbClr val="800000"/>
              </a:solidFill>
              <a:latin typeface="メイリオ"/>
              <a:ea typeface="メイリオ"/>
              <a:cs typeface="メイリオ"/>
            </a:endParaRPr>
          </a:p>
          <a:p>
            <a:pPr marL="271463" indent="-271463">
              <a:buFont typeface="+mj-lt"/>
              <a:buAutoNum type="arabicPeriod"/>
            </a:pPr>
            <a:r>
              <a:rPr kumimoji="1" lang="ja-JP" altLang="en-US" sz="1400" dirty="0">
                <a:solidFill>
                  <a:srgbClr val="800000"/>
                </a:solidFill>
                <a:latin typeface="メイリオ"/>
                <a:ea typeface="メイリオ"/>
                <a:cs typeface="メイリオ"/>
              </a:rPr>
              <a:t>現実世界へのフィードバック</a:t>
            </a:r>
          </a:p>
        </p:txBody>
      </p:sp>
      <p:sp>
        <p:nvSpPr>
          <p:cNvPr id="9" name="テキスト ボックス 8"/>
          <p:cNvSpPr txBox="1"/>
          <p:nvPr/>
        </p:nvSpPr>
        <p:spPr>
          <a:xfrm>
            <a:off x="4572000" y="5138608"/>
            <a:ext cx="3744416" cy="738664"/>
          </a:xfrm>
          <a:prstGeom prst="rect">
            <a:avLst/>
          </a:prstGeom>
          <a:noFill/>
        </p:spPr>
        <p:txBody>
          <a:bodyPr wrap="square" rtlCol="0">
            <a:spAutoFit/>
          </a:bodyPr>
          <a:lstStyle/>
          <a:p>
            <a:pPr marL="271463" indent="-271463">
              <a:buFont typeface="+mj-lt"/>
              <a:buAutoNum type="arabicPeriod"/>
            </a:pPr>
            <a:r>
              <a:rPr lang="ja-JP" altLang="en-US" sz="1400" dirty="0">
                <a:solidFill>
                  <a:srgbClr val="0000FF"/>
                </a:solidFill>
                <a:latin typeface="メイリオ"/>
                <a:ea typeface="メイリオ"/>
                <a:cs typeface="メイリオ"/>
              </a:rPr>
              <a:t>「ハード＋ソフト」がネットワーク接続</a:t>
            </a:r>
            <a:endParaRPr lang="en-US" altLang="ja-JP" sz="1400" dirty="0">
              <a:solidFill>
                <a:srgbClr val="0000FF"/>
              </a:solidFill>
              <a:latin typeface="メイリオ"/>
              <a:ea typeface="メイリオ"/>
              <a:cs typeface="メイリオ"/>
            </a:endParaRPr>
          </a:p>
          <a:p>
            <a:pPr marL="271463" indent="-271463">
              <a:buFont typeface="+mj-lt"/>
              <a:buAutoNum type="arabicPeriod"/>
            </a:pPr>
            <a:r>
              <a:rPr lang="ja-JP" altLang="en-US" sz="1400" dirty="0">
                <a:solidFill>
                  <a:srgbClr val="0000FF"/>
                </a:solidFill>
                <a:latin typeface="メイリオ"/>
                <a:ea typeface="メイリオ"/>
                <a:cs typeface="メイリオ"/>
              </a:rPr>
              <a:t>モノとクラウド・サービスが一体化</a:t>
            </a:r>
            <a:endParaRPr lang="en-US" altLang="ja-JP" sz="1400" dirty="0">
              <a:solidFill>
                <a:srgbClr val="0000FF"/>
              </a:solidFill>
              <a:latin typeface="メイリオ"/>
              <a:ea typeface="メイリオ"/>
              <a:cs typeface="メイリオ"/>
            </a:endParaRPr>
          </a:p>
          <a:p>
            <a:pPr marL="271463" indent="-271463">
              <a:buFont typeface="+mj-lt"/>
              <a:buAutoNum type="arabicPeriod"/>
            </a:pPr>
            <a:r>
              <a:rPr kumimoji="1" lang="ja-JP" altLang="en-US" sz="1400" dirty="0">
                <a:solidFill>
                  <a:srgbClr val="0000FF"/>
                </a:solidFill>
                <a:latin typeface="メイリオ"/>
                <a:ea typeface="メイリオ"/>
                <a:cs typeface="メイリオ"/>
              </a:rPr>
              <a:t>システム全体で価値を生成</a:t>
            </a:r>
            <a:endParaRPr kumimoji="1" lang="en-US" altLang="ja-JP" sz="1400" dirty="0">
              <a:solidFill>
                <a:srgbClr val="0000FF"/>
              </a:solidFill>
              <a:latin typeface="メイリオ"/>
              <a:ea typeface="メイリオ"/>
              <a:cs typeface="メイリオ"/>
            </a:endParaRPr>
          </a:p>
        </p:txBody>
      </p:sp>
      <p:sp>
        <p:nvSpPr>
          <p:cNvPr id="11" name="正方形/長方形 10"/>
          <p:cNvSpPr/>
          <p:nvPr/>
        </p:nvSpPr>
        <p:spPr>
          <a:xfrm>
            <a:off x="1043608" y="2564904"/>
            <a:ext cx="1584176" cy="10801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2771800" y="2564904"/>
            <a:ext cx="1584176" cy="108012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1043608" y="3789040"/>
            <a:ext cx="3312368" cy="10801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柱 12"/>
          <p:cNvSpPr/>
          <p:nvPr/>
        </p:nvSpPr>
        <p:spPr>
          <a:xfrm>
            <a:off x="1979712" y="3284984"/>
            <a:ext cx="1440160" cy="864096"/>
          </a:xfrm>
          <a:prstGeom prst="ca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660026" y="4580533"/>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a:solidFill>
                  <a:srgbClr val="FFFFFF"/>
                </a:solidFill>
                <a:latin typeface="メイリオ"/>
                <a:ea typeface="メイリオ"/>
                <a:cs typeface="メイリオ"/>
              </a:rPr>
              <a:t>ハードウェア</a:t>
            </a:r>
          </a:p>
        </p:txBody>
      </p:sp>
      <p:sp>
        <p:nvSpPr>
          <p:cNvPr id="16" name="正方形/長方形 15"/>
          <p:cNvSpPr/>
          <p:nvPr/>
        </p:nvSpPr>
        <p:spPr>
          <a:xfrm>
            <a:off x="5596129" y="4293096"/>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r>
              <a:rPr kumimoji="1" lang="ja-JP" altLang="en-US" sz="800" dirty="0">
                <a:solidFill>
                  <a:srgbClr val="FFFFFF"/>
                </a:solidFill>
                <a:latin typeface="メイリオ"/>
                <a:ea typeface="メイリオ"/>
                <a:cs typeface="メイリオ"/>
              </a:rPr>
              <a:t>ソフトウェア</a:t>
            </a: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7" name="正方形/長方形 16"/>
          <p:cNvSpPr/>
          <p:nvPr/>
        </p:nvSpPr>
        <p:spPr>
          <a:xfrm>
            <a:off x="5740146" y="4509120"/>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a:solidFill>
                  <a:srgbClr val="FFFFFF"/>
                </a:solidFill>
                <a:latin typeface="メイリオ"/>
                <a:ea typeface="メイリオ"/>
                <a:cs typeface="メイリオ"/>
              </a:rPr>
              <a:t>ハードウェア</a:t>
            </a:r>
          </a:p>
        </p:txBody>
      </p:sp>
      <p:pic>
        <p:nvPicPr>
          <p:cNvPr id="35" name="図 34" descr="design_img_f_1133791_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4248" y="3429000"/>
            <a:ext cx="1329716" cy="1080120"/>
          </a:xfrm>
          <a:prstGeom prst="rect">
            <a:avLst/>
          </a:prstGeom>
          <a:ln>
            <a:noFill/>
          </a:ln>
          <a:effectLst>
            <a:outerShdw blurRad="292100" dist="139700" dir="2700000" algn="tl" rotWithShape="0">
              <a:srgbClr val="333333">
                <a:alpha val="65000"/>
              </a:srgbClr>
            </a:outerShdw>
          </a:effectLst>
        </p:spPr>
      </p:pic>
      <p:sp>
        <p:nvSpPr>
          <p:cNvPr id="37" name="右矢印 36"/>
          <p:cNvSpPr/>
          <p:nvPr/>
        </p:nvSpPr>
        <p:spPr>
          <a:xfrm rot="19919827">
            <a:off x="4617769" y="3384635"/>
            <a:ext cx="3434786" cy="643863"/>
          </a:xfrm>
          <a:custGeom>
            <a:avLst/>
            <a:gdLst>
              <a:gd name="connsiteX0" fmla="*/ 0 w 3417948"/>
              <a:gd name="connsiteY0" fmla="*/ 160966 h 643863"/>
              <a:gd name="connsiteX1" fmla="*/ 3096017 w 3417948"/>
              <a:gd name="connsiteY1" fmla="*/ 160966 h 643863"/>
              <a:gd name="connsiteX2" fmla="*/ 3096017 w 3417948"/>
              <a:gd name="connsiteY2" fmla="*/ 0 h 643863"/>
              <a:gd name="connsiteX3" fmla="*/ 3417948 w 3417948"/>
              <a:gd name="connsiteY3" fmla="*/ 321932 h 643863"/>
              <a:gd name="connsiteX4" fmla="*/ 3096017 w 3417948"/>
              <a:gd name="connsiteY4" fmla="*/ 643863 h 643863"/>
              <a:gd name="connsiteX5" fmla="*/ 3096017 w 3417948"/>
              <a:gd name="connsiteY5" fmla="*/ 482897 h 643863"/>
              <a:gd name="connsiteX6" fmla="*/ 0 w 3417948"/>
              <a:gd name="connsiteY6" fmla="*/ 482897 h 643863"/>
              <a:gd name="connsiteX7" fmla="*/ 0 w 3417948"/>
              <a:gd name="connsiteY7" fmla="*/ 160966 h 643863"/>
              <a:gd name="connsiteX0" fmla="*/ 16838 w 3434786"/>
              <a:gd name="connsiteY0" fmla="*/ 160966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16838 w 3434786"/>
              <a:gd name="connsiteY7" fmla="*/ 160966 h 643863"/>
              <a:gd name="connsiteX0" fmla="*/ 5127 w 3434786"/>
              <a:gd name="connsiteY0" fmla="*/ 332169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5127 w 3434786"/>
              <a:gd name="connsiteY7" fmla="*/ 332169 h 64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4786" h="643863">
                <a:moveTo>
                  <a:pt x="5127" y="332169"/>
                </a:moveTo>
                <a:lnTo>
                  <a:pt x="3112855" y="160966"/>
                </a:lnTo>
                <a:lnTo>
                  <a:pt x="3112855" y="0"/>
                </a:lnTo>
                <a:lnTo>
                  <a:pt x="3434786" y="321932"/>
                </a:lnTo>
                <a:lnTo>
                  <a:pt x="3112855" y="643863"/>
                </a:lnTo>
                <a:lnTo>
                  <a:pt x="3112855" y="482897"/>
                </a:lnTo>
                <a:lnTo>
                  <a:pt x="0" y="332999"/>
                </a:lnTo>
                <a:lnTo>
                  <a:pt x="5127" y="332169"/>
                </a:lnTo>
                <a:close/>
              </a:path>
            </a:pathLst>
          </a:cu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4661358" y="2599926"/>
            <a:ext cx="2522970" cy="646331"/>
          </a:xfrm>
          <a:prstGeom prst="rect">
            <a:avLst/>
          </a:prstGeom>
        </p:spPr>
        <p:txBody>
          <a:bodyPr wrap="square">
            <a:spAutoFit/>
          </a:bodyPr>
          <a:lstStyle/>
          <a:p>
            <a:r>
              <a:rPr lang="ja-JP" altLang="en-US" sz="1200" dirty="0">
                <a:solidFill>
                  <a:srgbClr val="0000FF"/>
                </a:solidFill>
                <a:latin typeface="メイリオ"/>
                <a:ea typeface="メイリオ"/>
                <a:cs typeface="メイリオ"/>
              </a:rPr>
              <a:t>モノの価値は、</a:t>
            </a:r>
            <a:endParaRPr lang="en-US" altLang="ja-JP" sz="1200" dirty="0">
              <a:solidFill>
                <a:srgbClr val="0000FF"/>
              </a:solidFill>
              <a:latin typeface="メイリオ"/>
              <a:ea typeface="メイリオ"/>
              <a:cs typeface="メイリオ"/>
            </a:endParaRPr>
          </a:p>
          <a:p>
            <a:r>
              <a:rPr lang="ja-JP" altLang="ja-JP" sz="1200" b="1" dirty="0">
                <a:solidFill>
                  <a:srgbClr val="0000FF"/>
                </a:solidFill>
                <a:latin typeface="メイリオ"/>
                <a:ea typeface="メイリオ"/>
                <a:cs typeface="メイリオ"/>
              </a:rPr>
              <a:t>ハードウェア</a:t>
            </a:r>
            <a:r>
              <a:rPr lang="ja-JP" altLang="ja-JP" sz="1200" dirty="0">
                <a:solidFill>
                  <a:srgbClr val="0000FF"/>
                </a:solidFill>
                <a:latin typeface="メイリオ"/>
                <a:ea typeface="メイリオ"/>
                <a:cs typeface="メイリオ"/>
              </a:rPr>
              <a:t>から</a:t>
            </a:r>
            <a:r>
              <a:rPr lang="ja-JP" altLang="ja-JP" sz="1200" b="1" dirty="0">
                <a:solidFill>
                  <a:srgbClr val="0000FF"/>
                </a:solidFill>
                <a:latin typeface="メイリオ"/>
                <a:ea typeface="メイリオ"/>
                <a:cs typeface="メイリオ"/>
              </a:rPr>
              <a:t>ソフトウェア</a:t>
            </a:r>
            <a:r>
              <a:rPr lang="ja-JP" altLang="ja-JP" sz="1200" dirty="0">
                <a:solidFill>
                  <a:srgbClr val="0000FF"/>
                </a:solidFill>
                <a:latin typeface="メイリオ"/>
                <a:ea typeface="メイリオ"/>
                <a:cs typeface="メイリオ"/>
              </a:rPr>
              <a:t>へ</a:t>
            </a:r>
            <a:endParaRPr lang="en-US" altLang="ja-JP" sz="1200" dirty="0">
              <a:solidFill>
                <a:srgbClr val="0000FF"/>
              </a:solidFill>
              <a:latin typeface="メイリオ"/>
              <a:ea typeface="メイリオ"/>
              <a:cs typeface="メイリオ"/>
            </a:endParaRPr>
          </a:p>
          <a:p>
            <a:r>
              <a:rPr lang="ja-JP" altLang="ja-JP" sz="1200" dirty="0">
                <a:solidFill>
                  <a:srgbClr val="0000FF"/>
                </a:solidFill>
                <a:latin typeface="メイリオ"/>
                <a:ea typeface="メイリオ"/>
                <a:cs typeface="メイリオ"/>
              </a:rPr>
              <a:t>そして</a:t>
            </a:r>
            <a:r>
              <a:rPr lang="ja-JP" altLang="ja-JP" sz="1200" b="1" dirty="0">
                <a:solidFill>
                  <a:srgbClr val="0000FF"/>
                </a:solidFill>
                <a:latin typeface="メイリオ"/>
                <a:ea typeface="メイリオ"/>
                <a:cs typeface="メイリオ"/>
              </a:rPr>
              <a:t>サービス</a:t>
            </a:r>
            <a:r>
              <a:rPr lang="ja-JP" altLang="ja-JP" sz="1200" dirty="0">
                <a:solidFill>
                  <a:srgbClr val="0000FF"/>
                </a:solidFill>
                <a:latin typeface="メイリオ"/>
                <a:ea typeface="メイリオ"/>
                <a:cs typeface="メイリオ"/>
              </a:rPr>
              <a:t>へとシフト</a:t>
            </a:r>
            <a:endParaRPr lang="ja-JP" altLang="en-US" sz="1200" dirty="0">
              <a:solidFill>
                <a:srgbClr val="0000FF"/>
              </a:solidFill>
              <a:latin typeface="メイリオ"/>
              <a:ea typeface="メイリオ"/>
              <a:cs typeface="メイリオ"/>
            </a:endParaRPr>
          </a:p>
        </p:txBody>
      </p:sp>
      <p:sp>
        <p:nvSpPr>
          <p:cNvPr id="40" name="テキスト ボックス 39"/>
          <p:cNvSpPr txBox="1"/>
          <p:nvPr/>
        </p:nvSpPr>
        <p:spPr>
          <a:xfrm>
            <a:off x="1043608" y="2637078"/>
            <a:ext cx="1584176" cy="430887"/>
          </a:xfrm>
          <a:prstGeom prst="rect">
            <a:avLst/>
          </a:prstGeom>
          <a:noFill/>
        </p:spPr>
        <p:txBody>
          <a:bodyPr wrap="square" rtlCol="0">
            <a:spAutoFit/>
          </a:bodyPr>
          <a:lstStyle/>
          <a:p>
            <a:pPr algn="ctr"/>
            <a:r>
              <a:rPr lang="ja-JP" altLang="en-US" sz="1400" dirty="0">
                <a:solidFill>
                  <a:srgbClr val="FFFFFF"/>
                </a:solidFill>
                <a:latin typeface="メイリオ"/>
                <a:ea typeface="メイリオ"/>
                <a:cs typeface="メイリオ"/>
              </a:rPr>
              <a:t>アナリティクス</a:t>
            </a:r>
            <a:endParaRPr lang="en-US" altLang="ja-JP" sz="1400" dirty="0">
              <a:solidFill>
                <a:srgbClr val="FFFFFF"/>
              </a:solidFill>
              <a:latin typeface="メイリオ"/>
              <a:ea typeface="メイリオ"/>
              <a:cs typeface="メイリオ"/>
            </a:endParaRPr>
          </a:p>
          <a:p>
            <a:pPr algn="ctr"/>
            <a:r>
              <a:rPr kumimoji="1" lang="ja-JP" altLang="en-US" sz="800" dirty="0">
                <a:solidFill>
                  <a:srgbClr val="FFFFFF"/>
                </a:solidFill>
                <a:latin typeface="メイリオ"/>
                <a:ea typeface="メイリオ"/>
                <a:cs typeface="メイリオ"/>
              </a:rPr>
              <a:t>人工知能＋シミュレーション</a:t>
            </a:r>
          </a:p>
        </p:txBody>
      </p:sp>
      <p:sp>
        <p:nvSpPr>
          <p:cNvPr id="41" name="テキスト ボックス 40"/>
          <p:cNvSpPr txBox="1"/>
          <p:nvPr/>
        </p:nvSpPr>
        <p:spPr>
          <a:xfrm>
            <a:off x="2699792" y="2636912"/>
            <a:ext cx="1728192" cy="430887"/>
          </a:xfrm>
          <a:prstGeom prst="rect">
            <a:avLst/>
          </a:prstGeom>
          <a:noFill/>
        </p:spPr>
        <p:txBody>
          <a:bodyPr wrap="square" rtlCol="0">
            <a:spAutoFit/>
          </a:bodyPr>
          <a:lstStyle/>
          <a:p>
            <a:pPr algn="ctr"/>
            <a:r>
              <a:rPr kumimoji="1" lang="ja-JP" altLang="en-US" sz="1400" dirty="0">
                <a:solidFill>
                  <a:srgbClr val="FFFFFF"/>
                </a:solidFill>
                <a:latin typeface="メイリオ"/>
                <a:ea typeface="メイリオ"/>
                <a:cs typeface="メイリオ"/>
              </a:rPr>
              <a:t>アプリケーション</a:t>
            </a:r>
          </a:p>
          <a:p>
            <a:pPr algn="ctr"/>
            <a:r>
              <a:rPr kumimoji="1" lang="ja-JP" altLang="en-US" sz="800" dirty="0">
                <a:solidFill>
                  <a:srgbClr val="FFFFFF"/>
                </a:solidFill>
                <a:latin typeface="メイリオ"/>
                <a:ea typeface="メイリオ"/>
                <a:cs typeface="メイリオ"/>
              </a:rPr>
              <a:t>クラウド・サービス</a:t>
            </a:r>
            <a:endParaRPr kumimoji="1" lang="en-US" altLang="ja-JP" sz="800" dirty="0">
              <a:solidFill>
                <a:srgbClr val="FFFFFF"/>
              </a:solidFill>
              <a:latin typeface="メイリオ"/>
              <a:ea typeface="メイリオ"/>
              <a:cs typeface="メイリオ"/>
            </a:endParaRPr>
          </a:p>
        </p:txBody>
      </p:sp>
      <p:sp>
        <p:nvSpPr>
          <p:cNvPr id="42" name="テキスト ボックス 41"/>
          <p:cNvSpPr txBox="1"/>
          <p:nvPr/>
        </p:nvSpPr>
        <p:spPr>
          <a:xfrm>
            <a:off x="1907704" y="3573596"/>
            <a:ext cx="1584176" cy="430887"/>
          </a:xfrm>
          <a:prstGeom prst="rect">
            <a:avLst/>
          </a:prstGeom>
          <a:noFill/>
        </p:spPr>
        <p:txBody>
          <a:bodyPr wrap="square" rtlCol="0">
            <a:spAutoFit/>
          </a:bodyPr>
          <a:lstStyle/>
          <a:p>
            <a:pPr algn="ctr"/>
            <a:r>
              <a:rPr kumimoji="1" lang="ja-JP" altLang="en-US" sz="1400" dirty="0">
                <a:solidFill>
                  <a:srgbClr val="FFFFFF"/>
                </a:solidFill>
                <a:latin typeface="メイリオ"/>
                <a:ea typeface="メイリオ"/>
                <a:cs typeface="メイリオ"/>
              </a:rPr>
              <a:t>ビッグデータ</a:t>
            </a:r>
            <a:endParaRPr kumimoji="1" lang="en-US" altLang="ja-JP" sz="1400" dirty="0">
              <a:solidFill>
                <a:srgbClr val="FFFFFF"/>
              </a:solidFill>
              <a:latin typeface="メイリオ"/>
              <a:ea typeface="メイリオ"/>
              <a:cs typeface="メイリオ"/>
            </a:endParaRPr>
          </a:p>
          <a:p>
            <a:pPr algn="ctr"/>
            <a:r>
              <a:rPr lang="ja-JP" altLang="en-US" sz="800" dirty="0">
                <a:solidFill>
                  <a:srgbClr val="FFFFFF"/>
                </a:solidFill>
                <a:latin typeface="メイリオ"/>
                <a:ea typeface="メイリオ"/>
                <a:cs typeface="メイリオ"/>
              </a:rPr>
              <a:t>現実世界のデジタルコピー</a:t>
            </a:r>
            <a:endParaRPr kumimoji="1" lang="ja-JP" altLang="en-US" sz="800" dirty="0">
              <a:solidFill>
                <a:srgbClr val="FFFFFF"/>
              </a:solidFill>
              <a:latin typeface="メイリオ"/>
              <a:ea typeface="メイリオ"/>
              <a:cs typeface="メイリオ"/>
            </a:endParaRPr>
          </a:p>
        </p:txBody>
      </p:sp>
      <p:sp>
        <p:nvSpPr>
          <p:cNvPr id="43" name="テキスト ボックス 42"/>
          <p:cNvSpPr txBox="1"/>
          <p:nvPr/>
        </p:nvSpPr>
        <p:spPr>
          <a:xfrm>
            <a:off x="1043608" y="4321607"/>
            <a:ext cx="3312368" cy="430887"/>
          </a:xfrm>
          <a:prstGeom prst="rect">
            <a:avLst/>
          </a:prstGeom>
          <a:noFill/>
        </p:spPr>
        <p:txBody>
          <a:bodyPr wrap="square" rtlCol="0">
            <a:spAutoFit/>
          </a:bodyPr>
          <a:lstStyle/>
          <a:p>
            <a:pPr algn="ctr"/>
            <a:r>
              <a:rPr lang="ja-JP" altLang="en-US" sz="800" dirty="0">
                <a:solidFill>
                  <a:srgbClr val="FFFFFF"/>
                </a:solidFill>
                <a:latin typeface="メイリオ"/>
                <a:ea typeface="メイリオ"/>
                <a:cs typeface="メイリオ"/>
              </a:rPr>
              <a:t>現実世界のデジタルデータ化</a:t>
            </a:r>
            <a:endParaRPr lang="en-US" altLang="ja-JP" sz="800" dirty="0">
              <a:solidFill>
                <a:srgbClr val="FFFFFF"/>
              </a:solidFill>
              <a:latin typeface="メイリオ"/>
              <a:ea typeface="メイリオ"/>
              <a:cs typeface="メイリオ"/>
            </a:endParaRPr>
          </a:p>
          <a:p>
            <a:pPr algn="ctr"/>
            <a:r>
              <a:rPr lang="en-US" altLang="ja-JP" sz="1400" dirty="0" err="1">
                <a:solidFill>
                  <a:srgbClr val="FFFFFF"/>
                </a:solidFill>
                <a:latin typeface="メイリオ"/>
                <a:ea typeface="メイリオ"/>
                <a:cs typeface="メイリオ"/>
              </a:rPr>
              <a:t>IoT</a:t>
            </a:r>
            <a:endParaRPr kumimoji="1" lang="ja-JP" altLang="en-US" sz="800" dirty="0">
              <a:solidFill>
                <a:srgbClr val="FFFFFF"/>
              </a:solidFill>
              <a:latin typeface="メイリオ"/>
              <a:ea typeface="メイリオ"/>
              <a:cs typeface="メイリオ"/>
            </a:endParaRPr>
          </a:p>
        </p:txBody>
      </p:sp>
      <p:sp>
        <p:nvSpPr>
          <p:cNvPr id="44" name="右カーブ矢印 43"/>
          <p:cNvSpPr/>
          <p:nvPr/>
        </p:nvSpPr>
        <p:spPr>
          <a:xfrm rot="10800000">
            <a:off x="1475656" y="3159287"/>
            <a:ext cx="576064" cy="1090610"/>
          </a:xfrm>
          <a:prstGeom prst="curved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右矢印 45"/>
          <p:cNvSpPr/>
          <p:nvPr/>
        </p:nvSpPr>
        <p:spPr>
          <a:xfrm>
            <a:off x="2411760" y="3006646"/>
            <a:ext cx="568935"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p:cNvSpPr txBox="1"/>
          <p:nvPr/>
        </p:nvSpPr>
        <p:spPr>
          <a:xfrm>
            <a:off x="812403" y="1959223"/>
            <a:ext cx="3744416" cy="461665"/>
          </a:xfrm>
          <a:prstGeom prst="rect">
            <a:avLst/>
          </a:prstGeom>
          <a:noFill/>
        </p:spPr>
        <p:txBody>
          <a:bodyPr wrap="square" rtlCol="0">
            <a:spAutoFit/>
          </a:bodyPr>
          <a:lstStyle/>
          <a:p>
            <a:pPr algn="ctr"/>
            <a:r>
              <a:rPr kumimoji="1" lang="en-US" altLang="ja-JP" sz="2400" dirty="0">
                <a:solidFill>
                  <a:srgbClr val="800000"/>
                </a:solidFill>
                <a:latin typeface="メイリオ"/>
                <a:ea typeface="メイリオ"/>
                <a:cs typeface="メイリオ"/>
              </a:rPr>
              <a:t>CPS</a:t>
            </a:r>
            <a:r>
              <a:rPr lang="ja-JP" altLang="en-US" sz="2400" dirty="0">
                <a:solidFill>
                  <a:srgbClr val="800000"/>
                </a:solidFill>
                <a:latin typeface="メイリオ"/>
                <a:ea typeface="メイリオ"/>
                <a:cs typeface="メイリオ"/>
              </a:rPr>
              <a:t>社会の実現</a:t>
            </a:r>
            <a:endParaRPr kumimoji="1" lang="ja-JP" altLang="en-US" sz="2400" dirty="0">
              <a:solidFill>
                <a:srgbClr val="800000"/>
              </a:solidFill>
              <a:latin typeface="メイリオ"/>
              <a:ea typeface="メイリオ"/>
              <a:cs typeface="メイリオ"/>
            </a:endParaRPr>
          </a:p>
        </p:txBody>
      </p:sp>
      <p:sp>
        <p:nvSpPr>
          <p:cNvPr id="48" name="テキスト ボックス 47"/>
          <p:cNvSpPr txBox="1"/>
          <p:nvPr/>
        </p:nvSpPr>
        <p:spPr>
          <a:xfrm>
            <a:off x="4567717" y="1959223"/>
            <a:ext cx="3744416" cy="461665"/>
          </a:xfrm>
          <a:prstGeom prst="rect">
            <a:avLst/>
          </a:prstGeom>
          <a:noFill/>
        </p:spPr>
        <p:txBody>
          <a:bodyPr wrap="square" rtlCol="0">
            <a:spAutoFit/>
          </a:bodyPr>
          <a:lstStyle/>
          <a:p>
            <a:pPr algn="ctr"/>
            <a:r>
              <a:rPr kumimoji="1" lang="ja-JP" altLang="en-US" sz="2400" dirty="0">
                <a:solidFill>
                  <a:srgbClr val="0000FF"/>
                </a:solidFill>
                <a:latin typeface="メイリオ"/>
                <a:ea typeface="メイリオ"/>
                <a:cs typeface="メイリオ"/>
              </a:rPr>
              <a:t>「モノ」のサービス化</a:t>
            </a:r>
          </a:p>
        </p:txBody>
      </p:sp>
      <p:grpSp>
        <p:nvGrpSpPr>
          <p:cNvPr id="20" name="図形グループ 19"/>
          <p:cNvGrpSpPr/>
          <p:nvPr/>
        </p:nvGrpSpPr>
        <p:grpSpPr>
          <a:xfrm>
            <a:off x="6804248" y="4580534"/>
            <a:ext cx="432049" cy="288626"/>
            <a:chOff x="7452319" y="3789040"/>
            <a:chExt cx="1064103" cy="576064"/>
          </a:xfrm>
        </p:grpSpPr>
        <p:sp>
          <p:nvSpPr>
            <p:cNvPr id="18" name="正方形/長方形 17"/>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9" name="正方形/長方形 18"/>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1" name="図形グループ 20"/>
          <p:cNvGrpSpPr/>
          <p:nvPr/>
        </p:nvGrpSpPr>
        <p:grpSpPr>
          <a:xfrm>
            <a:off x="7249830" y="4580534"/>
            <a:ext cx="432049" cy="288626"/>
            <a:chOff x="7452319" y="3789040"/>
            <a:chExt cx="1064103" cy="576064"/>
          </a:xfrm>
        </p:grpSpPr>
        <p:sp>
          <p:nvSpPr>
            <p:cNvPr id="22" name="正方形/長方形 21"/>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3" name="正方形/長方形 22"/>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4" name="図形グループ 23"/>
          <p:cNvGrpSpPr/>
          <p:nvPr/>
        </p:nvGrpSpPr>
        <p:grpSpPr>
          <a:xfrm>
            <a:off x="7701915" y="4580533"/>
            <a:ext cx="432049" cy="288626"/>
            <a:chOff x="7452319" y="3789040"/>
            <a:chExt cx="1064103" cy="576064"/>
          </a:xfrm>
        </p:grpSpPr>
        <p:sp>
          <p:nvSpPr>
            <p:cNvPr id="25" name="正方形/長方形 24"/>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a:solidFill>
                  <a:srgbClr val="FFFFFF"/>
                </a:solidFill>
                <a:latin typeface="メイリオ"/>
                <a:ea typeface="メイリオ"/>
                <a:cs typeface="メイリオ"/>
              </a:endParaRPr>
            </a:p>
            <a:p>
              <a:pPr algn="ctr"/>
              <a:endParaRPr kumimoji="1" lang="en-US" altLang="ja-JP" sz="800" dirty="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6" name="正方形/長方形 25"/>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sp>
        <p:nvSpPr>
          <p:cNvPr id="34" name="角丸四角形 33"/>
          <p:cNvSpPr/>
          <p:nvPr/>
        </p:nvSpPr>
        <p:spPr>
          <a:xfrm>
            <a:off x="6804248" y="4314256"/>
            <a:ext cx="1329716" cy="186336"/>
          </a:xfrm>
          <a:prstGeom prst="roundRect">
            <a:avLst>
              <a:gd name="adj" fmla="val 50000"/>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chemeClr val="bg1"/>
                </a:solidFill>
                <a:latin typeface="メイリオ"/>
                <a:ea typeface="メイリオ"/>
                <a:cs typeface="メイリオ"/>
              </a:rPr>
              <a:t>インターネット</a:t>
            </a:r>
          </a:p>
        </p:txBody>
      </p:sp>
      <p:sp>
        <p:nvSpPr>
          <p:cNvPr id="36" name="テキスト ボックス 35"/>
          <p:cNvSpPr txBox="1"/>
          <p:nvPr/>
        </p:nvSpPr>
        <p:spPr>
          <a:xfrm>
            <a:off x="6920388" y="3861048"/>
            <a:ext cx="1107996" cy="215444"/>
          </a:xfrm>
          <a:prstGeom prst="rect">
            <a:avLst/>
          </a:prstGeom>
          <a:noFill/>
        </p:spPr>
        <p:txBody>
          <a:bodyPr wrap="none" rtlCol="0">
            <a:spAutoFit/>
          </a:bodyPr>
          <a:lstStyle/>
          <a:p>
            <a:r>
              <a:rPr kumimoji="1" lang="ja-JP" altLang="en-US" sz="800" dirty="0">
                <a:solidFill>
                  <a:schemeClr val="bg1"/>
                </a:solidFill>
                <a:latin typeface="メイリオ"/>
                <a:ea typeface="メイリオ"/>
                <a:cs typeface="メイリオ"/>
              </a:rPr>
              <a:t>クラウド・サービス</a:t>
            </a:r>
          </a:p>
        </p:txBody>
      </p:sp>
      <p:sp>
        <p:nvSpPr>
          <p:cNvPr id="6" name="正方形/長方形 5"/>
          <p:cNvSpPr/>
          <p:nvPr/>
        </p:nvSpPr>
        <p:spPr>
          <a:xfrm>
            <a:off x="840461" y="6165304"/>
            <a:ext cx="1618302" cy="215444"/>
          </a:xfrm>
          <a:prstGeom prst="rect">
            <a:avLst/>
          </a:prstGeom>
        </p:spPr>
        <p:txBody>
          <a:bodyPr wrap="none">
            <a:spAutoFit/>
          </a:bodyPr>
          <a:lstStyle/>
          <a:p>
            <a:r>
              <a:rPr lang="en-US" altLang="ja-JP" sz="800" dirty="0">
                <a:solidFill>
                  <a:srgbClr val="800000"/>
                </a:solidFill>
                <a:latin typeface="メイリオ"/>
                <a:ea typeface="メイリオ"/>
                <a:cs typeface="メイリオ"/>
              </a:rPr>
              <a:t>CPS</a:t>
            </a:r>
            <a:r>
              <a:rPr lang="ja-JP" altLang="en-US" sz="800" dirty="0">
                <a:solidFill>
                  <a:srgbClr val="800000"/>
                </a:solidFill>
                <a:latin typeface="メイリオ"/>
                <a:ea typeface="メイリオ"/>
                <a:cs typeface="メイリオ"/>
              </a:rPr>
              <a:t>：</a:t>
            </a:r>
            <a:r>
              <a:rPr lang="en-US" altLang="ja-JP" sz="800" dirty="0">
                <a:solidFill>
                  <a:srgbClr val="800000"/>
                </a:solidFill>
                <a:latin typeface="メイリオ"/>
                <a:ea typeface="メイリオ"/>
                <a:cs typeface="メイリオ"/>
              </a:rPr>
              <a:t>Cyber-Physical System</a:t>
            </a:r>
            <a:endParaRPr lang="ja-JP" altLang="en-US" sz="800" dirty="0">
              <a:solidFill>
                <a:srgbClr val="800000"/>
              </a:solidFill>
              <a:latin typeface="メイリオ"/>
              <a:ea typeface="メイリオ"/>
              <a:cs typeface="メイリオ"/>
            </a:endParaRPr>
          </a:p>
        </p:txBody>
      </p:sp>
      <p:sp>
        <p:nvSpPr>
          <p:cNvPr id="51" name="右矢印 50"/>
          <p:cNvSpPr/>
          <p:nvPr/>
        </p:nvSpPr>
        <p:spPr>
          <a:xfrm rot="5400000">
            <a:off x="3140714" y="3590939"/>
            <a:ext cx="1090610"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963862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正方形/長方形 303"/>
          <p:cNvSpPr/>
          <p:nvPr/>
        </p:nvSpPr>
        <p:spPr>
          <a:xfrm>
            <a:off x="430337" y="880998"/>
            <a:ext cx="8272728" cy="253097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05" name="正方形/長方形 304"/>
          <p:cNvSpPr/>
          <p:nvPr/>
        </p:nvSpPr>
        <p:spPr>
          <a:xfrm>
            <a:off x="435636" y="3925287"/>
            <a:ext cx="8272728" cy="2570301"/>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6" name="テキスト ボックス 305"/>
          <p:cNvSpPr txBox="1"/>
          <p:nvPr/>
        </p:nvSpPr>
        <p:spPr>
          <a:xfrm>
            <a:off x="434049" y="995535"/>
            <a:ext cx="1414939" cy="584775"/>
          </a:xfrm>
          <a:prstGeom prst="rect">
            <a:avLst/>
          </a:prstGeom>
          <a:noFill/>
        </p:spPr>
        <p:txBody>
          <a:bodyPr wrap="none" rtlCol="0">
            <a:spAutoFit/>
          </a:bodyPr>
          <a:lstStyle/>
          <a:p>
            <a:pPr algn="ctr"/>
            <a:r>
              <a:rPr lang="ja-JP" altLang="en-US" sz="2000" dirty="0">
                <a:solidFill>
                  <a:srgbClr val="0000FF"/>
                </a:solidFill>
                <a:latin typeface="Meiryo" charset="-128"/>
                <a:ea typeface="Meiryo" charset="-128"/>
                <a:cs typeface="Meiryo" charset="-128"/>
              </a:rPr>
              <a:t>電脳世界</a:t>
            </a:r>
            <a:endParaRPr lang="en-US" altLang="ja-JP" sz="2000" dirty="0">
              <a:solidFill>
                <a:srgbClr val="0000FF"/>
              </a:solidFill>
              <a:latin typeface="Meiryo" charset="-128"/>
              <a:ea typeface="Meiryo" charset="-128"/>
              <a:cs typeface="Meiryo" charset="-128"/>
            </a:endParaRPr>
          </a:p>
          <a:p>
            <a:pPr algn="ctr"/>
            <a:r>
              <a:rPr lang="ja-JP" altLang="en-US" sz="1200" dirty="0">
                <a:solidFill>
                  <a:srgbClr val="0000FF"/>
                </a:solidFill>
                <a:latin typeface="Meiryo" charset="-128"/>
                <a:ea typeface="Meiryo" charset="-128"/>
                <a:cs typeface="Meiryo" charset="-128"/>
              </a:rPr>
              <a:t>（</a:t>
            </a:r>
            <a:r>
              <a:rPr lang="en-US" altLang="ja-JP" sz="1200" dirty="0">
                <a:solidFill>
                  <a:srgbClr val="0000FF"/>
                </a:solidFill>
                <a:latin typeface="Meiryo" charset="-128"/>
                <a:ea typeface="Meiryo" charset="-128"/>
                <a:cs typeface="Meiryo" charset="-128"/>
              </a:rPr>
              <a:t>Cyber World</a:t>
            </a:r>
            <a:r>
              <a:rPr lang="ja-JP" altLang="en-US" sz="1200" dirty="0">
                <a:solidFill>
                  <a:srgbClr val="0000FF"/>
                </a:solidFill>
                <a:latin typeface="Meiryo" charset="-128"/>
                <a:ea typeface="Meiryo" charset="-128"/>
                <a:cs typeface="Meiryo" charset="-128"/>
              </a:rPr>
              <a:t>）</a:t>
            </a:r>
            <a:endParaRPr kumimoji="1" lang="ja-JP" altLang="en-US" sz="1200" dirty="0">
              <a:solidFill>
                <a:srgbClr val="0000FF"/>
              </a:solidFill>
              <a:latin typeface="Meiryo" charset="-128"/>
              <a:ea typeface="Meiryo" charset="-128"/>
              <a:cs typeface="Meiryo" charset="-128"/>
            </a:endParaRPr>
          </a:p>
        </p:txBody>
      </p:sp>
      <p:sp>
        <p:nvSpPr>
          <p:cNvPr id="307" name="テキスト ボックス 306"/>
          <p:cNvSpPr txBox="1"/>
          <p:nvPr/>
        </p:nvSpPr>
        <p:spPr>
          <a:xfrm>
            <a:off x="430337" y="5864694"/>
            <a:ext cx="1572418" cy="584775"/>
          </a:xfrm>
          <a:prstGeom prst="rect">
            <a:avLst/>
          </a:prstGeom>
          <a:noFill/>
        </p:spPr>
        <p:txBody>
          <a:bodyPr wrap="none" rtlCol="0">
            <a:spAutoFit/>
          </a:bodyPr>
          <a:lstStyle/>
          <a:p>
            <a:pPr algn="ctr"/>
            <a:r>
              <a:rPr kumimoji="1" lang="ja-JP" altLang="en-US" sz="2000" dirty="0">
                <a:solidFill>
                  <a:srgbClr val="008000"/>
                </a:solidFill>
                <a:latin typeface="Meiryo" charset="-128"/>
                <a:ea typeface="Meiryo" charset="-128"/>
                <a:cs typeface="Meiryo" charset="-128"/>
              </a:rPr>
              <a:t>現実世界</a:t>
            </a:r>
            <a:endParaRPr kumimoji="1" lang="en-US" altLang="ja-JP" sz="2000" dirty="0">
              <a:solidFill>
                <a:srgbClr val="008000"/>
              </a:solidFill>
              <a:latin typeface="Meiryo" charset="-128"/>
              <a:ea typeface="Meiryo" charset="-128"/>
              <a:cs typeface="Meiryo" charset="-128"/>
            </a:endParaRPr>
          </a:p>
          <a:p>
            <a:pPr algn="ctr"/>
            <a:r>
              <a:rPr kumimoji="1" lang="ja-JP" altLang="en-US" sz="1200" dirty="0">
                <a:solidFill>
                  <a:srgbClr val="008000"/>
                </a:solidFill>
                <a:latin typeface="Meiryo" charset="-128"/>
                <a:ea typeface="Meiryo" charset="-128"/>
                <a:cs typeface="Meiryo" charset="-128"/>
              </a:rPr>
              <a:t>（</a:t>
            </a:r>
            <a:r>
              <a:rPr kumimoji="1" lang="en-US" altLang="ja-JP" sz="1200" dirty="0">
                <a:solidFill>
                  <a:srgbClr val="008000"/>
                </a:solidFill>
                <a:latin typeface="Meiryo" charset="-128"/>
                <a:ea typeface="Meiryo" charset="-128"/>
                <a:cs typeface="Meiryo" charset="-128"/>
              </a:rPr>
              <a:t>Physical World</a:t>
            </a:r>
            <a:r>
              <a:rPr kumimoji="1" lang="ja-JP" altLang="en-US" sz="1200" dirty="0">
                <a:solidFill>
                  <a:srgbClr val="008000"/>
                </a:solidFill>
                <a:latin typeface="Meiryo" charset="-128"/>
                <a:ea typeface="Meiryo" charset="-128"/>
                <a:cs typeface="Meiryo" charset="-128"/>
              </a:rPr>
              <a:t>）</a:t>
            </a:r>
          </a:p>
        </p:txBody>
      </p:sp>
      <p:sp>
        <p:nvSpPr>
          <p:cNvPr id="2" name="タイトル 1"/>
          <p:cNvSpPr>
            <a:spLocks noGrp="1"/>
          </p:cNvSpPr>
          <p:nvPr>
            <p:ph type="title"/>
          </p:nvPr>
        </p:nvSpPr>
        <p:spPr/>
        <p:txBody>
          <a:bodyPr/>
          <a:lstStyle/>
          <a:p>
            <a:r>
              <a:rPr lang="ja-JP" altLang="en-US" dirty="0"/>
              <a:t>デジタル・コピー／デジタルツイン</a:t>
            </a:r>
            <a:endParaRPr kumimoji="1" lang="ja-JP" altLang="en-US" dirty="0"/>
          </a:p>
        </p:txBody>
      </p:sp>
      <p:pic>
        <p:nvPicPr>
          <p:cNvPr id="11" name="図 10"/>
          <p:cNvPicPr>
            <a:picLocks noChangeAspect="1"/>
          </p:cNvPicPr>
          <p:nvPr/>
        </p:nvPicPr>
        <p:blipFill>
          <a:blip r:embed="rId3">
            <a:duotone>
              <a:schemeClr val="accent1">
                <a:shade val="45000"/>
                <a:satMod val="135000"/>
              </a:schemeClr>
              <a:prstClr val="white"/>
            </a:duotone>
          </a:blip>
          <a:stretch>
            <a:fillRect/>
          </a:stretch>
        </p:blipFill>
        <p:spPr>
          <a:xfrm flipH="1">
            <a:off x="3564690" y="1179745"/>
            <a:ext cx="2001078" cy="2001078"/>
          </a:xfrm>
          <a:prstGeom prst="rect">
            <a:avLst/>
          </a:prstGeom>
        </p:spPr>
      </p:pic>
      <p:pic>
        <p:nvPicPr>
          <p:cNvPr id="298" name="図 297"/>
          <p:cNvPicPr>
            <a:picLocks noChangeAspect="1"/>
          </p:cNvPicPr>
          <p:nvPr/>
        </p:nvPicPr>
        <p:blipFill>
          <a:blip r:embed="rId3"/>
          <a:stretch>
            <a:fillRect/>
          </a:stretch>
        </p:blipFill>
        <p:spPr>
          <a:xfrm flipH="1">
            <a:off x="3571461" y="4194313"/>
            <a:ext cx="2001078" cy="2001078"/>
          </a:xfrm>
          <a:prstGeom prst="rect">
            <a:avLst/>
          </a:prstGeom>
        </p:spPr>
      </p:pic>
      <p:sp>
        <p:nvSpPr>
          <p:cNvPr id="17" name="U ターン矢印 16"/>
          <p:cNvSpPr/>
          <p:nvPr/>
        </p:nvSpPr>
        <p:spPr>
          <a:xfrm rot="5400000">
            <a:off x="4815646" y="2887226"/>
            <a:ext cx="3584712" cy="2067339"/>
          </a:xfrm>
          <a:prstGeom prst="uturnArrow">
            <a:avLst>
              <a:gd name="adj1" fmla="val 25641"/>
              <a:gd name="adj2" fmla="val 25000"/>
              <a:gd name="adj3" fmla="val 25000"/>
              <a:gd name="adj4" fmla="val 43750"/>
              <a:gd name="adj5" fmla="val 100000"/>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9" name="U ターン矢印 298"/>
          <p:cNvSpPr/>
          <p:nvPr/>
        </p:nvSpPr>
        <p:spPr>
          <a:xfrm rot="16200000">
            <a:off x="743641" y="2642136"/>
            <a:ext cx="3584712" cy="2067339"/>
          </a:xfrm>
          <a:prstGeom prst="uturnArrow">
            <a:avLst>
              <a:gd name="adj1" fmla="val 25641"/>
              <a:gd name="adj2" fmla="val 25000"/>
              <a:gd name="adj3" fmla="val 25000"/>
              <a:gd name="adj4" fmla="val 43750"/>
              <a:gd name="adj5" fmla="val 1000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円柱 15"/>
          <p:cNvSpPr/>
          <p:nvPr/>
        </p:nvSpPr>
        <p:spPr>
          <a:xfrm>
            <a:off x="1080361" y="1883450"/>
            <a:ext cx="1537253" cy="1250690"/>
          </a:xfrm>
          <a:prstGeom prst="can">
            <a:avLst/>
          </a:prstGeom>
          <a:solidFill>
            <a:srgbClr val="984807">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02" name="図 301" descr="brain-illustration-1940x900_35269.jpg"/>
          <p:cNvPicPr>
            <a:picLocks noChangeAspect="1"/>
          </p:cNvPicPr>
          <p:nvPr/>
        </p:nvPicPr>
        <p:blipFill>
          <a:blip r:embed="rId4" cstate="screen">
            <a:clrChange>
              <a:clrFrom>
                <a:srgbClr val="FFEBCF"/>
              </a:clrFrom>
              <a:clrTo>
                <a:srgbClr val="FFEBC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878317" y="1802765"/>
            <a:ext cx="2901315" cy="1399222"/>
          </a:xfrm>
          <a:prstGeom prst="rect">
            <a:avLst/>
          </a:prstGeom>
        </p:spPr>
      </p:pic>
      <p:sp>
        <p:nvSpPr>
          <p:cNvPr id="18" name="テキスト ボックス 17"/>
          <p:cNvSpPr txBox="1"/>
          <p:nvPr/>
        </p:nvSpPr>
        <p:spPr>
          <a:xfrm>
            <a:off x="1072327" y="2434445"/>
            <a:ext cx="1569660" cy="369332"/>
          </a:xfrm>
          <a:prstGeom prst="rect">
            <a:avLst/>
          </a:prstGeom>
          <a:noFill/>
        </p:spPr>
        <p:txBody>
          <a:bodyPr wrap="none" rtlCol="0">
            <a:spAutoFit/>
          </a:bodyPr>
          <a:lstStyle/>
          <a:p>
            <a:pPr algn="ctr"/>
            <a:r>
              <a:rPr kumimoji="1" lang="ja-JP" altLang="en-US" b="1">
                <a:solidFill>
                  <a:schemeClr val="bg1"/>
                </a:solidFill>
                <a:latin typeface="Meiryo" charset="-128"/>
                <a:ea typeface="Meiryo" charset="-128"/>
                <a:cs typeface="Meiryo" charset="-128"/>
              </a:rPr>
              <a:t>ビッグデータ</a:t>
            </a:r>
          </a:p>
        </p:txBody>
      </p:sp>
      <p:sp>
        <p:nvSpPr>
          <p:cNvPr id="308" name="テキスト ボックス 307"/>
          <p:cNvSpPr txBox="1"/>
          <p:nvPr/>
        </p:nvSpPr>
        <p:spPr>
          <a:xfrm>
            <a:off x="6752844" y="2274951"/>
            <a:ext cx="1210588" cy="400110"/>
          </a:xfrm>
          <a:prstGeom prst="rect">
            <a:avLst/>
          </a:prstGeom>
          <a:noFill/>
        </p:spPr>
        <p:txBody>
          <a:bodyPr wrap="none" rtlCol="0">
            <a:spAutoFit/>
          </a:bodyPr>
          <a:lstStyle/>
          <a:p>
            <a:pPr algn="ctr"/>
            <a:r>
              <a:rPr kumimoji="1" lang="ja-JP" altLang="en-US" sz="2000" b="1">
                <a:solidFill>
                  <a:schemeClr val="bg1"/>
                </a:solidFill>
                <a:latin typeface="Meiryo" charset="-128"/>
                <a:ea typeface="Meiryo" charset="-128"/>
                <a:cs typeface="Meiryo" charset="-128"/>
              </a:rPr>
              <a:t>機械学習</a:t>
            </a:r>
            <a:endParaRPr kumimoji="1" lang="ja-JP" altLang="en-US" sz="1200" b="1" dirty="0">
              <a:solidFill>
                <a:schemeClr val="bg1"/>
              </a:solidFill>
              <a:latin typeface="Meiryo" charset="-128"/>
              <a:ea typeface="Meiryo" charset="-128"/>
              <a:cs typeface="Meiryo" charset="-128"/>
            </a:endParaRPr>
          </a:p>
        </p:txBody>
      </p:sp>
      <p:sp>
        <p:nvSpPr>
          <p:cNvPr id="19" name="正方形/長方形 18"/>
          <p:cNvSpPr/>
          <p:nvPr/>
        </p:nvSpPr>
        <p:spPr>
          <a:xfrm>
            <a:off x="1088824" y="4678936"/>
            <a:ext cx="1536665" cy="903369"/>
          </a:xfrm>
          <a:prstGeom prst="rect">
            <a:avLst/>
          </a:prstGeom>
          <a:solidFill>
            <a:schemeClr val="accent6">
              <a:lumMod val="50000"/>
              <a:alpha val="63922"/>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センサ</a:t>
            </a:r>
            <a:endParaRPr kumimoji="1"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データ</a:t>
            </a:r>
            <a:endParaRPr kumimoji="1" lang="ja-JP" altLang="en-US" sz="1600" dirty="0">
              <a:solidFill>
                <a:srgbClr val="FFFFFF"/>
              </a:solidFill>
              <a:latin typeface="Meiryo" charset="-128"/>
              <a:ea typeface="Meiryo" charset="-128"/>
              <a:cs typeface="Meiryo" charset="-128"/>
            </a:endParaRPr>
          </a:p>
        </p:txBody>
      </p:sp>
      <p:sp>
        <p:nvSpPr>
          <p:cNvPr id="309" name="正方形/長方形 308"/>
          <p:cNvSpPr/>
          <p:nvPr/>
        </p:nvSpPr>
        <p:spPr>
          <a:xfrm>
            <a:off x="6862078" y="3221583"/>
            <a:ext cx="992120" cy="903369"/>
          </a:xfrm>
          <a:prstGeom prst="rect">
            <a:avLst/>
          </a:prstGeom>
          <a:solidFill>
            <a:srgbClr val="0070C0">
              <a:alpha val="6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最適解</a:t>
            </a:r>
            <a:endParaRPr kumimoji="1" lang="ja-JP" altLang="en-US" sz="1600" dirty="0">
              <a:solidFill>
                <a:srgbClr val="FFFFFF"/>
              </a:solidFill>
              <a:latin typeface="Meiryo" charset="-128"/>
              <a:ea typeface="Meiryo" charset="-128"/>
              <a:cs typeface="Meiryo" charset="-128"/>
            </a:endParaRPr>
          </a:p>
        </p:txBody>
      </p:sp>
      <p:sp>
        <p:nvSpPr>
          <p:cNvPr id="310" name="正方形/長方形 309"/>
          <p:cNvSpPr/>
          <p:nvPr/>
        </p:nvSpPr>
        <p:spPr>
          <a:xfrm>
            <a:off x="6214731" y="4678936"/>
            <a:ext cx="992120" cy="903369"/>
          </a:xfrm>
          <a:prstGeom prst="rect">
            <a:avLst/>
          </a:prstGeom>
          <a:solidFill>
            <a:srgbClr val="0070C0">
              <a:alpha val="6392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制御</a:t>
            </a:r>
          </a:p>
        </p:txBody>
      </p:sp>
      <p:sp>
        <p:nvSpPr>
          <p:cNvPr id="20" name="テキスト ボックス 19"/>
          <p:cNvSpPr txBox="1"/>
          <p:nvPr/>
        </p:nvSpPr>
        <p:spPr>
          <a:xfrm>
            <a:off x="2767878" y="3459642"/>
            <a:ext cx="3594702" cy="461665"/>
          </a:xfrm>
          <a:prstGeom prst="rect">
            <a:avLst/>
          </a:prstGeom>
          <a:noFill/>
        </p:spPr>
        <p:txBody>
          <a:bodyPr wrap="none" rtlCol="0">
            <a:spAutoFit/>
          </a:bodyPr>
          <a:lstStyle/>
          <a:p>
            <a:pPr algn="ctr"/>
            <a:r>
              <a:rPr kumimoji="1" lang="en-US" altLang="ja-JP" sz="2400" dirty="0">
                <a:solidFill>
                  <a:srgbClr val="0432FF"/>
                </a:solidFill>
                <a:latin typeface="Meiryo" charset="-128"/>
                <a:ea typeface="Meiryo" charset="-128"/>
                <a:cs typeface="Meiryo" charset="-128"/>
              </a:rPr>
              <a:t>Cyber-Physical System</a:t>
            </a:r>
            <a:endParaRPr kumimoji="1" lang="ja-JP" altLang="en-US" sz="2400" dirty="0">
              <a:solidFill>
                <a:srgbClr val="0432FF"/>
              </a:solidFill>
              <a:latin typeface="Meiryo" charset="-128"/>
              <a:ea typeface="Meiryo" charset="-128"/>
              <a:cs typeface="Meiryo" charset="-128"/>
            </a:endParaRPr>
          </a:p>
        </p:txBody>
      </p:sp>
      <p:sp>
        <p:nvSpPr>
          <p:cNvPr id="21" name="テキスト ボックス 20"/>
          <p:cNvSpPr txBox="1"/>
          <p:nvPr/>
        </p:nvSpPr>
        <p:spPr>
          <a:xfrm>
            <a:off x="2817991" y="4592991"/>
            <a:ext cx="902811" cy="1384995"/>
          </a:xfrm>
          <a:prstGeom prst="rect">
            <a:avLst/>
          </a:prstGeom>
          <a:noFill/>
        </p:spPr>
        <p:txBody>
          <a:bodyPr wrap="none" rtlCol="0">
            <a:spAutoFit/>
          </a:bodyPr>
          <a:lstStyle/>
          <a:p>
            <a:r>
              <a:rPr kumimoji="1" lang="ja-JP" altLang="en-US" sz="1400" dirty="0">
                <a:latin typeface="Meiryo" charset="-128"/>
                <a:ea typeface="Meiryo" charset="-128"/>
                <a:cs typeface="Meiryo" charset="-128"/>
              </a:rPr>
              <a:t>圧　力</a:t>
            </a:r>
            <a:endParaRPr kumimoji="1" lang="en-US" altLang="ja-JP" sz="1400" dirty="0">
              <a:latin typeface="Meiryo" charset="-128"/>
              <a:ea typeface="Meiryo" charset="-128"/>
              <a:cs typeface="Meiryo" charset="-128"/>
            </a:endParaRPr>
          </a:p>
          <a:p>
            <a:r>
              <a:rPr lang="ja-JP" altLang="en-US" sz="1400" dirty="0">
                <a:latin typeface="Meiryo" charset="-128"/>
                <a:ea typeface="Meiryo" charset="-128"/>
                <a:cs typeface="Meiryo" charset="-128"/>
              </a:rPr>
              <a:t>ひずみ</a:t>
            </a:r>
            <a:endParaRPr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振　動</a:t>
            </a:r>
            <a:endParaRPr kumimoji="1"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重　量</a:t>
            </a:r>
            <a:endParaRPr kumimoji="1"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電　流　</a:t>
            </a:r>
            <a:endParaRPr kumimoji="1" lang="en-US" altLang="ja-JP" sz="1400" dirty="0">
              <a:latin typeface="Meiryo" charset="-128"/>
              <a:ea typeface="Meiryo" charset="-128"/>
              <a:cs typeface="Meiryo" charset="-128"/>
            </a:endParaRPr>
          </a:p>
          <a:p>
            <a:r>
              <a:rPr kumimoji="1" lang="ja-JP" altLang="en-US" sz="1400" dirty="0">
                <a:latin typeface="Meiryo" charset="-128"/>
                <a:ea typeface="Meiryo" charset="-128"/>
                <a:cs typeface="Meiryo" charset="-128"/>
              </a:rPr>
              <a:t>・・・</a:t>
            </a:r>
          </a:p>
        </p:txBody>
      </p:sp>
      <p:sp>
        <p:nvSpPr>
          <p:cNvPr id="311" name="テキスト ボックス 310"/>
          <p:cNvSpPr txBox="1"/>
          <p:nvPr/>
        </p:nvSpPr>
        <p:spPr>
          <a:xfrm>
            <a:off x="6520624" y="994721"/>
            <a:ext cx="2031325" cy="877163"/>
          </a:xfrm>
          <a:prstGeom prst="rect">
            <a:avLst/>
          </a:prstGeom>
          <a:noFill/>
        </p:spPr>
        <p:txBody>
          <a:bodyPr wrap="none" rtlCol="0">
            <a:spAutoFit/>
          </a:bodyPr>
          <a:lstStyle/>
          <a:p>
            <a:pPr algn="r"/>
            <a:r>
              <a:rPr lang="ja-JP" altLang="en-US" b="1" dirty="0">
                <a:solidFill>
                  <a:srgbClr val="0000FF"/>
                </a:solidFill>
                <a:latin typeface="Meiryo" charset="-128"/>
                <a:ea typeface="Meiryo" charset="-128"/>
                <a:cs typeface="Meiryo" charset="-128"/>
              </a:rPr>
              <a:t>シミュレーション</a:t>
            </a:r>
            <a:endParaRPr lang="en-US" altLang="ja-JP" b="1" dirty="0">
              <a:solidFill>
                <a:srgbClr val="0000FF"/>
              </a:solidFill>
              <a:latin typeface="Meiryo" charset="-128"/>
              <a:ea typeface="Meiryo" charset="-128"/>
              <a:cs typeface="Meiryo" charset="-128"/>
            </a:endParaRPr>
          </a:p>
          <a:p>
            <a:pPr algn="r"/>
            <a:r>
              <a:rPr lang="ja-JP" altLang="en-US" sz="1100" dirty="0">
                <a:solidFill>
                  <a:srgbClr val="0000FF"/>
                </a:solidFill>
                <a:latin typeface="Meiryo" charset="-128"/>
                <a:ea typeface="Meiryo" charset="-128"/>
                <a:cs typeface="Meiryo" charset="-128"/>
              </a:rPr>
              <a:t>現実世界をデジタルで再現し</a:t>
            </a:r>
            <a:endParaRPr lang="en-US" altLang="ja-JP" sz="1100" dirty="0">
              <a:solidFill>
                <a:srgbClr val="0000FF"/>
              </a:solidFill>
              <a:latin typeface="Meiryo" charset="-128"/>
              <a:ea typeface="Meiryo" charset="-128"/>
              <a:cs typeface="Meiryo" charset="-128"/>
            </a:endParaRPr>
          </a:p>
          <a:p>
            <a:pPr algn="r"/>
            <a:r>
              <a:rPr lang="ja-JP" altLang="en-US" sz="1100" dirty="0">
                <a:solidFill>
                  <a:srgbClr val="0000FF"/>
                </a:solidFill>
                <a:latin typeface="Meiryo" charset="-128"/>
                <a:ea typeface="Meiryo" charset="-128"/>
                <a:cs typeface="Meiryo" charset="-128"/>
              </a:rPr>
              <a:t>条件を変えて実験を繰り返し</a:t>
            </a:r>
            <a:endParaRPr lang="en-US" altLang="ja-JP" sz="1100" dirty="0">
              <a:solidFill>
                <a:srgbClr val="0000FF"/>
              </a:solidFill>
              <a:latin typeface="Meiryo" charset="-128"/>
              <a:ea typeface="Meiryo" charset="-128"/>
              <a:cs typeface="Meiryo" charset="-128"/>
            </a:endParaRPr>
          </a:p>
          <a:p>
            <a:pPr algn="r"/>
            <a:r>
              <a:rPr lang="ja-JP" altLang="en-US" sz="1100" dirty="0">
                <a:solidFill>
                  <a:srgbClr val="0000FF"/>
                </a:solidFill>
                <a:latin typeface="Meiryo" charset="-128"/>
                <a:ea typeface="Meiryo" charset="-128"/>
                <a:cs typeface="Meiryo" charset="-128"/>
              </a:rPr>
              <a:t>最適解を見つけ出す</a:t>
            </a:r>
            <a:endParaRPr lang="en-US" altLang="ja-JP" sz="1100" dirty="0">
              <a:solidFill>
                <a:srgbClr val="0000FF"/>
              </a:solidFill>
              <a:latin typeface="Meiryo" charset="-128"/>
              <a:ea typeface="Meiryo" charset="-128"/>
              <a:cs typeface="Meiryo" charset="-128"/>
            </a:endParaRPr>
          </a:p>
        </p:txBody>
      </p:sp>
      <p:sp>
        <p:nvSpPr>
          <p:cNvPr id="312" name="テキスト ボックス 311"/>
          <p:cNvSpPr txBox="1"/>
          <p:nvPr/>
        </p:nvSpPr>
        <p:spPr>
          <a:xfrm>
            <a:off x="6571920" y="5895471"/>
            <a:ext cx="1980029" cy="523220"/>
          </a:xfrm>
          <a:prstGeom prst="rect">
            <a:avLst/>
          </a:prstGeom>
          <a:noFill/>
        </p:spPr>
        <p:txBody>
          <a:bodyPr wrap="none" rtlCol="0">
            <a:spAutoFit/>
          </a:bodyPr>
          <a:lstStyle/>
          <a:p>
            <a:pPr algn="ctr"/>
            <a:r>
              <a:rPr kumimoji="1" lang="ja-JP" altLang="en-US" sz="1400" dirty="0">
                <a:solidFill>
                  <a:srgbClr val="008000"/>
                </a:solidFill>
                <a:latin typeface="Meiryo" charset="-128"/>
                <a:ea typeface="Meiryo" charset="-128"/>
                <a:cs typeface="Meiryo" charset="-128"/>
              </a:rPr>
              <a:t>変更</a:t>
            </a:r>
            <a:r>
              <a:rPr kumimoji="1" lang="ja-JP" altLang="en-US" sz="1400">
                <a:solidFill>
                  <a:srgbClr val="008000"/>
                </a:solidFill>
                <a:latin typeface="Meiryo" charset="-128"/>
                <a:ea typeface="Meiryo" charset="-128"/>
                <a:cs typeface="Meiryo" charset="-128"/>
              </a:rPr>
              <a:t>や変化に即応</a:t>
            </a:r>
            <a:r>
              <a:rPr kumimoji="1" lang="ja-JP" altLang="en-US" sz="1400" dirty="0">
                <a:solidFill>
                  <a:srgbClr val="008000"/>
                </a:solidFill>
                <a:latin typeface="Meiryo" charset="-128"/>
                <a:ea typeface="Meiryo" charset="-128"/>
                <a:cs typeface="Meiryo" charset="-128"/>
              </a:rPr>
              <a:t>して</a:t>
            </a:r>
            <a:endParaRPr kumimoji="1" lang="en-US" altLang="ja-JP" sz="1400" dirty="0">
              <a:solidFill>
                <a:srgbClr val="008000"/>
              </a:solidFill>
              <a:latin typeface="Meiryo" charset="-128"/>
              <a:ea typeface="Meiryo" charset="-128"/>
              <a:cs typeface="Meiryo" charset="-128"/>
            </a:endParaRPr>
          </a:p>
          <a:p>
            <a:pPr algn="ctr"/>
            <a:r>
              <a:rPr lang="ja-JP" altLang="en-US" sz="1400" dirty="0">
                <a:solidFill>
                  <a:srgbClr val="008000"/>
                </a:solidFill>
                <a:latin typeface="Meiryo" charset="-128"/>
                <a:ea typeface="Meiryo" charset="-128"/>
                <a:cs typeface="Meiryo" charset="-128"/>
              </a:rPr>
              <a:t>最適状態・動きを実現</a:t>
            </a:r>
            <a:endParaRPr kumimoji="1" lang="ja-JP" altLang="en-US" sz="1400" dirty="0">
              <a:solidFill>
                <a:srgbClr val="008000"/>
              </a:solidFill>
              <a:latin typeface="Meiryo" charset="-128"/>
              <a:ea typeface="Meiryo" charset="-128"/>
              <a:cs typeface="Meiryo" charset="-128"/>
            </a:endParaRPr>
          </a:p>
        </p:txBody>
      </p:sp>
    </p:spTree>
    <p:extLst>
      <p:ext uri="{BB962C8B-B14F-4D97-AF65-F5344CB8AC3E}">
        <p14:creationId xmlns:p14="http://schemas.microsoft.com/office/powerpoint/2010/main" val="2961236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a:lstStyle/>
          <a:p>
            <a:r>
              <a:rPr kumimoji="1" lang="ja-JP" altLang="en-US" dirty="0"/>
              <a:t>「モノ」のサービス化</a:t>
            </a:r>
          </a:p>
        </p:txBody>
      </p:sp>
      <p:sp>
        <p:nvSpPr>
          <p:cNvPr id="4" name="正方形/長方形 3"/>
          <p:cNvSpPr/>
          <p:nvPr/>
        </p:nvSpPr>
        <p:spPr>
          <a:xfrm>
            <a:off x="5706533" y="2150077"/>
            <a:ext cx="2768600" cy="372719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183467" y="3432879"/>
            <a:ext cx="5190066" cy="23723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18067" y="4542323"/>
            <a:ext cx="7653866" cy="1198424"/>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457200" y="848236"/>
            <a:ext cx="5122333" cy="1015663"/>
          </a:xfrm>
          <a:prstGeom prst="rect">
            <a:avLst/>
          </a:prstGeom>
        </p:spPr>
        <p:txBody>
          <a:bodyPr wrap="square">
            <a:spAutoFit/>
          </a:bodyPr>
          <a:lstStyle/>
          <a:p>
            <a:r>
              <a:rPr lang="ja-JP" altLang="en-US" sz="2000" dirty="0">
                <a:solidFill>
                  <a:srgbClr val="3366FF"/>
                </a:solidFill>
                <a:latin typeface="メイリオ"/>
                <a:ea typeface="メイリオ"/>
                <a:cs typeface="メイリオ"/>
              </a:rPr>
              <a:t>モノの価値は、</a:t>
            </a:r>
            <a:endParaRPr lang="en-US" altLang="ja-JP" sz="2000" dirty="0">
              <a:solidFill>
                <a:srgbClr val="3366FF"/>
              </a:solidFill>
              <a:latin typeface="メイリオ"/>
              <a:ea typeface="メイリオ"/>
              <a:cs typeface="メイリオ"/>
            </a:endParaRPr>
          </a:p>
          <a:p>
            <a:r>
              <a:rPr lang="ja-JP" altLang="ja-JP" sz="2000" b="1" dirty="0">
                <a:solidFill>
                  <a:srgbClr val="3366FF"/>
                </a:solidFill>
                <a:latin typeface="メイリオ"/>
                <a:ea typeface="メイリオ"/>
                <a:cs typeface="メイリオ"/>
              </a:rPr>
              <a:t>ハードウェア</a:t>
            </a:r>
            <a:r>
              <a:rPr lang="ja-JP" altLang="ja-JP" sz="2000" dirty="0">
                <a:solidFill>
                  <a:srgbClr val="3366FF"/>
                </a:solidFill>
                <a:latin typeface="メイリオ"/>
                <a:ea typeface="メイリオ"/>
                <a:cs typeface="メイリオ"/>
              </a:rPr>
              <a:t>から</a:t>
            </a:r>
            <a:r>
              <a:rPr lang="ja-JP" altLang="ja-JP" sz="2000" b="1" dirty="0">
                <a:solidFill>
                  <a:srgbClr val="3366FF"/>
                </a:solidFill>
                <a:latin typeface="メイリオ"/>
                <a:ea typeface="メイリオ"/>
                <a:cs typeface="メイリオ"/>
              </a:rPr>
              <a:t>ソフトウェア</a:t>
            </a:r>
            <a:r>
              <a:rPr lang="ja-JP" altLang="ja-JP" sz="2000" dirty="0">
                <a:solidFill>
                  <a:srgbClr val="3366FF"/>
                </a:solidFill>
                <a:latin typeface="メイリオ"/>
                <a:ea typeface="メイリオ"/>
                <a:cs typeface="メイリオ"/>
              </a:rPr>
              <a:t>へ</a:t>
            </a:r>
            <a:r>
              <a:rPr lang="ja-JP" altLang="en-US" sz="2000" dirty="0">
                <a:solidFill>
                  <a:srgbClr val="3366FF"/>
                </a:solidFill>
                <a:latin typeface="メイリオ"/>
                <a:ea typeface="メイリオ"/>
                <a:cs typeface="メイリオ"/>
              </a:rPr>
              <a:t>、</a:t>
            </a:r>
            <a:endParaRPr lang="en-US" altLang="ja-JP" sz="2000" dirty="0">
              <a:solidFill>
                <a:srgbClr val="3366FF"/>
              </a:solidFill>
              <a:latin typeface="メイリオ"/>
              <a:ea typeface="メイリオ"/>
              <a:cs typeface="メイリオ"/>
            </a:endParaRPr>
          </a:p>
          <a:p>
            <a:r>
              <a:rPr lang="ja-JP" altLang="ja-JP" sz="2000" dirty="0">
                <a:solidFill>
                  <a:srgbClr val="3366FF"/>
                </a:solidFill>
                <a:latin typeface="メイリオ"/>
                <a:ea typeface="メイリオ"/>
                <a:cs typeface="メイリオ"/>
              </a:rPr>
              <a:t>そして</a:t>
            </a:r>
            <a:r>
              <a:rPr lang="ja-JP" altLang="ja-JP" sz="2000" b="1" dirty="0">
                <a:solidFill>
                  <a:srgbClr val="3366FF"/>
                </a:solidFill>
                <a:latin typeface="メイリオ"/>
                <a:ea typeface="メイリオ"/>
                <a:cs typeface="メイリオ"/>
              </a:rPr>
              <a:t>サービス</a:t>
            </a:r>
            <a:r>
              <a:rPr lang="ja-JP" altLang="ja-JP" sz="2000" dirty="0">
                <a:solidFill>
                  <a:srgbClr val="3366FF"/>
                </a:solidFill>
                <a:latin typeface="メイリオ"/>
                <a:ea typeface="メイリオ"/>
                <a:cs typeface="メイリオ"/>
              </a:rPr>
              <a:t>へとシフト</a:t>
            </a:r>
            <a:endParaRPr lang="ja-JP" altLang="en-US" sz="2000" dirty="0">
              <a:solidFill>
                <a:srgbClr val="3366FF"/>
              </a:solidFill>
              <a:latin typeface="メイリオ"/>
              <a:ea typeface="メイリオ"/>
              <a:cs typeface="メイリオ"/>
            </a:endParaRPr>
          </a:p>
        </p:txBody>
      </p:sp>
      <p:sp>
        <p:nvSpPr>
          <p:cNvPr id="14" name="テキスト ボックス 13"/>
          <p:cNvSpPr txBox="1"/>
          <p:nvPr/>
        </p:nvSpPr>
        <p:spPr>
          <a:xfrm>
            <a:off x="899592" y="4665345"/>
            <a:ext cx="295465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ハードウェア</a:t>
            </a:r>
          </a:p>
        </p:txBody>
      </p:sp>
      <p:sp>
        <p:nvSpPr>
          <p:cNvPr id="15" name="テキスト ボックス 14"/>
          <p:cNvSpPr txBox="1"/>
          <p:nvPr/>
        </p:nvSpPr>
        <p:spPr>
          <a:xfrm>
            <a:off x="3419872" y="3573016"/>
            <a:ext cx="295465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ソフトウェア</a:t>
            </a:r>
          </a:p>
        </p:txBody>
      </p:sp>
      <p:sp>
        <p:nvSpPr>
          <p:cNvPr id="16" name="テキスト ボックス 15"/>
          <p:cNvSpPr txBox="1"/>
          <p:nvPr/>
        </p:nvSpPr>
        <p:spPr>
          <a:xfrm>
            <a:off x="5803491" y="2276872"/>
            <a:ext cx="2031325" cy="646331"/>
          </a:xfrm>
          <a:prstGeom prst="rect">
            <a:avLst/>
          </a:prstGeom>
          <a:noFill/>
        </p:spPr>
        <p:txBody>
          <a:bodyPr wrap="none" rtlCol="0">
            <a:spAutoFit/>
          </a:bodyPr>
          <a:lstStyle/>
          <a:p>
            <a:pPr algn="ctr"/>
            <a:r>
              <a:rPr kumimoji="1" lang="ja-JP" altLang="en-US" sz="3600" dirty="0">
                <a:solidFill>
                  <a:schemeClr val="bg1"/>
                </a:solidFill>
                <a:latin typeface="メイリオ"/>
                <a:ea typeface="メイリオ"/>
                <a:cs typeface="メイリオ"/>
              </a:rPr>
              <a:t>サービス</a:t>
            </a:r>
          </a:p>
        </p:txBody>
      </p:sp>
      <p:sp>
        <p:nvSpPr>
          <p:cNvPr id="17" name="テキスト ボックス 16"/>
          <p:cNvSpPr txBox="1"/>
          <p:nvPr/>
        </p:nvSpPr>
        <p:spPr>
          <a:xfrm>
            <a:off x="3474621" y="4181519"/>
            <a:ext cx="2339102"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機能・性能を随時更新可能</a:t>
            </a:r>
          </a:p>
        </p:txBody>
      </p:sp>
      <p:sp>
        <p:nvSpPr>
          <p:cNvPr id="18" name="テキスト ボックス 17"/>
          <p:cNvSpPr txBox="1"/>
          <p:nvPr/>
        </p:nvSpPr>
        <p:spPr>
          <a:xfrm>
            <a:off x="916027" y="5356935"/>
            <a:ext cx="1800493"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機能・性能の固定化</a:t>
            </a:r>
          </a:p>
        </p:txBody>
      </p:sp>
      <p:sp>
        <p:nvSpPr>
          <p:cNvPr id="20" name="テキスト ボックス 19"/>
          <p:cNvSpPr txBox="1"/>
          <p:nvPr/>
        </p:nvSpPr>
        <p:spPr>
          <a:xfrm>
            <a:off x="5854895" y="2973471"/>
            <a:ext cx="2518638" cy="307777"/>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機能・性能を継続的更新可能</a:t>
            </a:r>
          </a:p>
        </p:txBody>
      </p:sp>
      <p:sp>
        <p:nvSpPr>
          <p:cNvPr id="7" name="右矢印 6"/>
          <p:cNvSpPr/>
          <p:nvPr/>
        </p:nvSpPr>
        <p:spPr>
          <a:xfrm>
            <a:off x="618067" y="5945402"/>
            <a:ext cx="7857066" cy="651950"/>
          </a:xfrm>
          <a:prstGeom prst="rightArrow">
            <a:avLst>
              <a:gd name="adj1" fmla="val 67642"/>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2427823" y="6093296"/>
            <a:ext cx="4288353" cy="400110"/>
          </a:xfrm>
          <a:prstGeom prst="rect">
            <a:avLst/>
          </a:prstGeom>
          <a:noFill/>
        </p:spPr>
        <p:txBody>
          <a:bodyPr wrap="none" rtlCol="0">
            <a:spAutoFit/>
          </a:bodyPr>
          <a:lstStyle/>
          <a:p>
            <a:pPr algn="ctr"/>
            <a:r>
              <a:rPr kumimoji="1" lang="ja-JP" altLang="en-US" sz="2000" dirty="0">
                <a:solidFill>
                  <a:schemeClr val="bg1"/>
                </a:solidFill>
                <a:latin typeface="メイリオ"/>
                <a:ea typeface="メイリオ"/>
                <a:cs typeface="メイリオ"/>
              </a:rPr>
              <a:t>モノの価値を評価する基準</a:t>
            </a:r>
            <a:r>
              <a:rPr kumimoji="1" lang="ja-JP" altLang="en-US" sz="2000">
                <a:solidFill>
                  <a:schemeClr val="bg1"/>
                </a:solidFill>
                <a:latin typeface="メイリオ"/>
                <a:ea typeface="メイリオ"/>
                <a:cs typeface="メイリオ"/>
              </a:rPr>
              <a:t>がシフト</a:t>
            </a:r>
            <a:endParaRPr kumimoji="1" lang="ja-JP" altLang="en-US" sz="2000" dirty="0">
              <a:solidFill>
                <a:schemeClr val="bg1"/>
              </a:solidFill>
              <a:latin typeface="メイリオ"/>
              <a:ea typeface="メイリオ"/>
              <a:cs typeface="メイリオ"/>
            </a:endParaRPr>
          </a:p>
        </p:txBody>
      </p:sp>
      <p:pic>
        <p:nvPicPr>
          <p:cNvPr id="8" name="図 7">
            <a:extLst>
              <a:ext uri="{FF2B5EF4-FFF2-40B4-BE49-F238E27FC236}">
                <a16:creationId xmlns:a16="http://schemas.microsoft.com/office/drawing/2014/main" id="{200B889A-58B8-0C43-B616-FFD1ADD37B23}"/>
              </a:ext>
            </a:extLst>
          </p:cNvPr>
          <p:cNvPicPr>
            <a:picLocks noChangeAspect="1"/>
          </p:cNvPicPr>
          <p:nvPr/>
        </p:nvPicPr>
        <p:blipFill>
          <a:blip r:embed="rId3"/>
          <a:stretch>
            <a:fillRect/>
          </a:stretch>
        </p:blipFill>
        <p:spPr>
          <a:xfrm>
            <a:off x="1004806" y="2737920"/>
            <a:ext cx="1774749" cy="1739255"/>
          </a:xfrm>
          <a:prstGeom prst="rect">
            <a:avLst/>
          </a:prstGeom>
        </p:spPr>
      </p:pic>
      <p:pic>
        <p:nvPicPr>
          <p:cNvPr id="9" name="図 8">
            <a:extLst>
              <a:ext uri="{FF2B5EF4-FFF2-40B4-BE49-F238E27FC236}">
                <a16:creationId xmlns:a16="http://schemas.microsoft.com/office/drawing/2014/main" id="{1D76AFE3-2E8E-014B-93E2-390D6AC9B2E8}"/>
              </a:ext>
            </a:extLst>
          </p:cNvPr>
          <p:cNvPicPr>
            <a:picLocks noChangeAspect="1"/>
          </p:cNvPicPr>
          <p:nvPr/>
        </p:nvPicPr>
        <p:blipFill>
          <a:blip r:embed="rId4"/>
          <a:stretch>
            <a:fillRect/>
          </a:stretch>
        </p:blipFill>
        <p:spPr>
          <a:xfrm>
            <a:off x="3719801" y="2004036"/>
            <a:ext cx="1704398" cy="1346474"/>
          </a:xfrm>
          <a:prstGeom prst="rect">
            <a:avLst/>
          </a:prstGeom>
        </p:spPr>
      </p:pic>
      <p:pic>
        <p:nvPicPr>
          <p:cNvPr id="13" name="図 12">
            <a:extLst>
              <a:ext uri="{FF2B5EF4-FFF2-40B4-BE49-F238E27FC236}">
                <a16:creationId xmlns:a16="http://schemas.microsoft.com/office/drawing/2014/main" id="{122A5B1B-34E1-794E-8919-D193A9D8C0E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6959724" y="766803"/>
            <a:ext cx="847214" cy="1049181"/>
          </a:xfrm>
          <a:prstGeom prst="rect">
            <a:avLst/>
          </a:prstGeom>
        </p:spPr>
      </p:pic>
      <p:pic>
        <p:nvPicPr>
          <p:cNvPr id="11" name="図 10">
            <a:extLst>
              <a:ext uri="{FF2B5EF4-FFF2-40B4-BE49-F238E27FC236}">
                <a16:creationId xmlns:a16="http://schemas.microsoft.com/office/drawing/2014/main" id="{AB9ACC56-21F2-1F45-A60E-699CB14114D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74527" y="1062623"/>
            <a:ext cx="1497895" cy="1085974"/>
          </a:xfrm>
          <a:prstGeom prst="rect">
            <a:avLst/>
          </a:prstGeom>
        </p:spPr>
      </p:pic>
    </p:spTree>
    <p:extLst>
      <p:ext uri="{BB962C8B-B14F-4D97-AF65-F5344CB8AC3E}">
        <p14:creationId xmlns:p14="http://schemas.microsoft.com/office/powerpoint/2010/main" val="225238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正方形/長方形 91"/>
          <p:cNvSpPr/>
          <p:nvPr/>
        </p:nvSpPr>
        <p:spPr>
          <a:xfrm>
            <a:off x="990601" y="3794606"/>
            <a:ext cx="7123099" cy="252817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 name="図 7">
            <a:extLst>
              <a:ext uri="{FF2B5EF4-FFF2-40B4-BE49-F238E27FC236}">
                <a16:creationId xmlns:a16="http://schemas.microsoft.com/office/drawing/2014/main" id="{CFEE0260-E1E9-1D41-8A2C-E86CDFE0BE39}"/>
              </a:ext>
            </a:extLst>
          </p:cNvPr>
          <p:cNvPicPr>
            <a:picLocks noChangeAspect="1"/>
          </p:cNvPicPr>
          <p:nvPr/>
        </p:nvPicPr>
        <p:blipFill>
          <a:blip r:embed="rId3"/>
          <a:stretch>
            <a:fillRect/>
          </a:stretch>
        </p:blipFill>
        <p:spPr>
          <a:xfrm>
            <a:off x="1207013" y="4542957"/>
            <a:ext cx="2379543" cy="1612801"/>
          </a:xfrm>
          <a:prstGeom prst="rect">
            <a:avLst/>
          </a:prstGeom>
        </p:spPr>
      </p:pic>
      <p:pic>
        <p:nvPicPr>
          <p:cNvPr id="11" name="図 10">
            <a:extLst>
              <a:ext uri="{FF2B5EF4-FFF2-40B4-BE49-F238E27FC236}">
                <a16:creationId xmlns:a16="http://schemas.microsoft.com/office/drawing/2014/main" id="{4D5742E5-8F48-9945-8F1F-1F3857B89E1C}"/>
              </a:ext>
            </a:extLst>
          </p:cNvPr>
          <p:cNvPicPr>
            <a:picLocks noChangeAspect="1"/>
          </p:cNvPicPr>
          <p:nvPr/>
        </p:nvPicPr>
        <p:blipFill>
          <a:blip r:embed="rId4"/>
          <a:stretch>
            <a:fillRect/>
          </a:stretch>
        </p:blipFill>
        <p:spPr>
          <a:xfrm>
            <a:off x="3581435" y="4450249"/>
            <a:ext cx="2358487" cy="1834379"/>
          </a:xfrm>
          <a:prstGeom prst="rect">
            <a:avLst/>
          </a:prstGeom>
        </p:spPr>
      </p:pic>
      <p:pic>
        <p:nvPicPr>
          <p:cNvPr id="12" name="図 11">
            <a:extLst>
              <a:ext uri="{FF2B5EF4-FFF2-40B4-BE49-F238E27FC236}">
                <a16:creationId xmlns:a16="http://schemas.microsoft.com/office/drawing/2014/main" id="{1FAAC49E-7B1F-2E47-9527-24AAB8DA4FEB}"/>
              </a:ext>
            </a:extLst>
          </p:cNvPr>
          <p:cNvPicPr>
            <a:picLocks noChangeAspect="1"/>
          </p:cNvPicPr>
          <p:nvPr/>
        </p:nvPicPr>
        <p:blipFill>
          <a:blip r:embed="rId5"/>
          <a:stretch>
            <a:fillRect/>
          </a:stretch>
        </p:blipFill>
        <p:spPr>
          <a:xfrm>
            <a:off x="6070360" y="4442879"/>
            <a:ext cx="1842075" cy="1717735"/>
          </a:xfrm>
          <a:prstGeom prst="rect">
            <a:avLst/>
          </a:prstGeom>
        </p:spPr>
      </p:pic>
      <p:sp>
        <p:nvSpPr>
          <p:cNvPr id="2" name="タイトル 1"/>
          <p:cNvSpPr>
            <a:spLocks noGrp="1"/>
          </p:cNvSpPr>
          <p:nvPr>
            <p:ph type="title"/>
          </p:nvPr>
        </p:nvSpPr>
        <p:spPr/>
        <p:txBody>
          <a:bodyPr/>
          <a:lstStyle/>
          <a:p>
            <a:r>
              <a:rPr lang="ja-JP" altLang="en-US" dirty="0"/>
              <a:t>「モノ」のサービス化</a:t>
            </a:r>
            <a:endParaRPr kumimoji="1" lang="ja-JP" altLang="en-US" dirty="0"/>
          </a:p>
        </p:txBody>
      </p:sp>
      <p:sp>
        <p:nvSpPr>
          <p:cNvPr id="4" name="正方形/長方形 3"/>
          <p:cNvSpPr/>
          <p:nvPr/>
        </p:nvSpPr>
        <p:spPr>
          <a:xfrm>
            <a:off x="990601"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3400762"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5807748"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990601"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自動車メーカー</a:t>
            </a:r>
          </a:p>
        </p:txBody>
      </p:sp>
      <p:sp>
        <p:nvSpPr>
          <p:cNvPr id="53" name="テキスト ボックス 52"/>
          <p:cNvSpPr txBox="1"/>
          <p:nvPr/>
        </p:nvSpPr>
        <p:spPr>
          <a:xfrm>
            <a:off x="3400762"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航空機メーカー</a:t>
            </a:r>
          </a:p>
        </p:txBody>
      </p:sp>
      <p:sp>
        <p:nvSpPr>
          <p:cNvPr id="54" name="テキスト ボックス 53"/>
          <p:cNvSpPr txBox="1"/>
          <p:nvPr/>
        </p:nvSpPr>
        <p:spPr>
          <a:xfrm>
            <a:off x="5807748" y="1216121"/>
            <a:ext cx="2339302" cy="369332"/>
          </a:xfrm>
          <a:prstGeom prst="rect">
            <a:avLst/>
          </a:prstGeom>
          <a:noFill/>
        </p:spPr>
        <p:txBody>
          <a:bodyPr wrap="square" rtlCol="0">
            <a:spAutoFit/>
          </a:bodyPr>
          <a:lstStyle/>
          <a:p>
            <a:pPr algn="ctr"/>
            <a:r>
              <a:rPr kumimoji="1" lang="ja-JP" altLang="en-US" dirty="0">
                <a:solidFill>
                  <a:srgbClr val="0000FF"/>
                </a:solidFill>
                <a:latin typeface="メイリオ"/>
                <a:ea typeface="メイリオ"/>
                <a:cs typeface="メイリオ"/>
              </a:rPr>
              <a:t>工作機械メーカー</a:t>
            </a:r>
          </a:p>
        </p:txBody>
      </p:sp>
      <p:sp>
        <p:nvSpPr>
          <p:cNvPr id="6" name="正方形/長方形 5"/>
          <p:cNvSpPr/>
          <p:nvPr/>
        </p:nvSpPr>
        <p:spPr>
          <a:xfrm>
            <a:off x="1111442"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55" name="正方形/長方形 54"/>
          <p:cNvSpPr/>
          <p:nvPr/>
        </p:nvSpPr>
        <p:spPr>
          <a:xfrm>
            <a:off x="1111442"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56" name="正方形/長方形 55"/>
          <p:cNvSpPr/>
          <p:nvPr/>
        </p:nvSpPr>
        <p:spPr>
          <a:xfrm>
            <a:off x="1111443"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57" name="正方形/長方形 56"/>
          <p:cNvSpPr/>
          <p:nvPr/>
        </p:nvSpPr>
        <p:spPr>
          <a:xfrm>
            <a:off x="1787642"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7" name="正方形/長方形 6"/>
          <p:cNvSpPr/>
          <p:nvPr/>
        </p:nvSpPr>
        <p:spPr>
          <a:xfrm>
            <a:off x="2896541"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48" name="図形グループ 47"/>
          <p:cNvGrpSpPr/>
          <p:nvPr/>
        </p:nvGrpSpPr>
        <p:grpSpPr>
          <a:xfrm>
            <a:off x="2586182" y="1772098"/>
            <a:ext cx="230909" cy="419498"/>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8" name="正方形/長方形 57"/>
          <p:cNvSpPr/>
          <p:nvPr/>
        </p:nvSpPr>
        <p:spPr>
          <a:xfrm>
            <a:off x="1924243"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ＭＳ Ｐゴシック"/>
                <a:ea typeface="ＭＳ Ｐゴシック"/>
                <a:cs typeface="ＭＳ Ｐゴシック"/>
              </a:rPr>
              <a:t>制御</a:t>
            </a:r>
            <a:r>
              <a:rPr kumimoji="1" lang="ja-JP" altLang="en-US" sz="1200" dirty="0">
                <a:solidFill>
                  <a:srgbClr val="FFFFFF"/>
                </a:solidFill>
                <a:latin typeface="ＭＳ Ｐゴシック"/>
                <a:ea typeface="ＭＳ Ｐゴシック"/>
                <a:cs typeface="ＭＳ Ｐゴシック"/>
              </a:rPr>
              <a:t>ソフトウェア</a:t>
            </a:r>
          </a:p>
        </p:txBody>
      </p:sp>
      <p:sp>
        <p:nvSpPr>
          <p:cNvPr id="18" name="上矢印 17"/>
          <p:cNvSpPr/>
          <p:nvPr/>
        </p:nvSpPr>
        <p:spPr>
          <a:xfrm>
            <a:off x="1231516"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上矢印 60"/>
          <p:cNvSpPr/>
          <p:nvPr/>
        </p:nvSpPr>
        <p:spPr>
          <a:xfrm flipV="1">
            <a:off x="1924242"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上矢印 61"/>
          <p:cNvSpPr/>
          <p:nvPr/>
        </p:nvSpPr>
        <p:spPr>
          <a:xfrm flipV="1">
            <a:off x="2683335"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63" name="正方形/長方形 62"/>
          <p:cNvSpPr/>
          <p:nvPr/>
        </p:nvSpPr>
        <p:spPr>
          <a:xfrm>
            <a:off x="3512086"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64" name="正方形/長方形 63"/>
          <p:cNvSpPr/>
          <p:nvPr/>
        </p:nvSpPr>
        <p:spPr>
          <a:xfrm>
            <a:off x="3512086"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65" name="正方形/長方形 64"/>
          <p:cNvSpPr/>
          <p:nvPr/>
        </p:nvSpPr>
        <p:spPr>
          <a:xfrm>
            <a:off x="3512087"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66" name="正方形/長方形 65"/>
          <p:cNvSpPr/>
          <p:nvPr/>
        </p:nvSpPr>
        <p:spPr>
          <a:xfrm>
            <a:off x="4188286"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67" name="正方形/長方形 66"/>
          <p:cNvSpPr/>
          <p:nvPr/>
        </p:nvSpPr>
        <p:spPr>
          <a:xfrm>
            <a:off x="5297185"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68" name="図形グループ 67"/>
          <p:cNvGrpSpPr/>
          <p:nvPr/>
        </p:nvGrpSpPr>
        <p:grpSpPr>
          <a:xfrm>
            <a:off x="4986826" y="1772098"/>
            <a:ext cx="230909" cy="419498"/>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71" name="正方形/長方形 70"/>
          <p:cNvSpPr/>
          <p:nvPr/>
        </p:nvSpPr>
        <p:spPr>
          <a:xfrm>
            <a:off x="4324887"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制御ソフトウェア</a:t>
            </a:r>
          </a:p>
        </p:txBody>
      </p:sp>
      <p:sp>
        <p:nvSpPr>
          <p:cNvPr id="72" name="上矢印 71"/>
          <p:cNvSpPr/>
          <p:nvPr/>
        </p:nvSpPr>
        <p:spPr>
          <a:xfrm>
            <a:off x="3632160"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上矢印 72"/>
          <p:cNvSpPr/>
          <p:nvPr/>
        </p:nvSpPr>
        <p:spPr>
          <a:xfrm flipV="1">
            <a:off x="4324886"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上矢印 73"/>
          <p:cNvSpPr/>
          <p:nvPr/>
        </p:nvSpPr>
        <p:spPr>
          <a:xfrm flipV="1">
            <a:off x="5083979"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75" name="正方形/長方形 74"/>
          <p:cNvSpPr/>
          <p:nvPr/>
        </p:nvSpPr>
        <p:spPr>
          <a:xfrm>
            <a:off x="5890450" y="1714182"/>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アナリティクス</a:t>
            </a:r>
          </a:p>
        </p:txBody>
      </p:sp>
      <p:sp>
        <p:nvSpPr>
          <p:cNvPr id="76" name="正方形/長方形 75"/>
          <p:cNvSpPr/>
          <p:nvPr/>
        </p:nvSpPr>
        <p:spPr>
          <a:xfrm>
            <a:off x="5890450" y="2045152"/>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ソフトウェア改修</a:t>
            </a:r>
          </a:p>
        </p:txBody>
      </p:sp>
      <p:sp>
        <p:nvSpPr>
          <p:cNvPr id="77" name="正方形/長方形 76"/>
          <p:cNvSpPr/>
          <p:nvPr/>
        </p:nvSpPr>
        <p:spPr>
          <a:xfrm>
            <a:off x="5890451" y="2376122"/>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データ</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収集</a:t>
            </a:r>
          </a:p>
        </p:txBody>
      </p:sp>
      <p:sp>
        <p:nvSpPr>
          <p:cNvPr id="78" name="正方形/長方形 77"/>
          <p:cNvSpPr/>
          <p:nvPr/>
        </p:nvSpPr>
        <p:spPr>
          <a:xfrm>
            <a:off x="6566650" y="2376122"/>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ソフトウェア</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配信</a:t>
            </a:r>
          </a:p>
        </p:txBody>
      </p:sp>
      <p:sp>
        <p:nvSpPr>
          <p:cNvPr id="79" name="正方形/長方形 78"/>
          <p:cNvSpPr/>
          <p:nvPr/>
        </p:nvSpPr>
        <p:spPr>
          <a:xfrm>
            <a:off x="7675549" y="1715911"/>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a:solidFill>
                  <a:srgbClr val="FFFFFF"/>
                </a:solidFill>
                <a:latin typeface="ＭＳ Ｐゴシック"/>
                <a:ea typeface="ＭＳ Ｐゴシック"/>
                <a:cs typeface="ＭＳ Ｐゴシック"/>
              </a:rPr>
              <a:t>新規開発</a:t>
            </a:r>
          </a:p>
        </p:txBody>
      </p:sp>
      <p:grpSp>
        <p:nvGrpSpPr>
          <p:cNvPr id="80" name="図形グループ 79"/>
          <p:cNvGrpSpPr/>
          <p:nvPr/>
        </p:nvGrpSpPr>
        <p:grpSpPr>
          <a:xfrm>
            <a:off x="7365190" y="1773827"/>
            <a:ext cx="230909" cy="419498"/>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3" name="正方形/長方形 82"/>
          <p:cNvSpPr/>
          <p:nvPr/>
        </p:nvSpPr>
        <p:spPr>
          <a:xfrm>
            <a:off x="6703251" y="4088819"/>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制御ソフトウェア</a:t>
            </a:r>
          </a:p>
        </p:txBody>
      </p:sp>
      <p:sp>
        <p:nvSpPr>
          <p:cNvPr id="84" name="上矢印 83"/>
          <p:cNvSpPr/>
          <p:nvPr/>
        </p:nvSpPr>
        <p:spPr>
          <a:xfrm>
            <a:off x="6010524" y="2647245"/>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上矢印 84"/>
          <p:cNvSpPr/>
          <p:nvPr/>
        </p:nvSpPr>
        <p:spPr>
          <a:xfrm flipV="1">
            <a:off x="6703250" y="2645513"/>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矢印 85"/>
          <p:cNvSpPr/>
          <p:nvPr/>
        </p:nvSpPr>
        <p:spPr>
          <a:xfrm flipV="1">
            <a:off x="7462343"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19" name="テキスト ボックス 18"/>
          <p:cNvSpPr txBox="1"/>
          <p:nvPr/>
        </p:nvSpPr>
        <p:spPr>
          <a:xfrm>
            <a:off x="3502120" y="3871646"/>
            <a:ext cx="697627" cy="215444"/>
          </a:xfrm>
          <a:prstGeom prst="rect">
            <a:avLst/>
          </a:prstGeom>
          <a:noFill/>
        </p:spPr>
        <p:txBody>
          <a:bodyPr wrap="none" rtlCol="0">
            <a:spAutoFit/>
          </a:bodyPr>
          <a:lstStyle/>
          <a:p>
            <a:r>
              <a:rPr lang="ja-JP" altLang="en-US" sz="800" b="1" dirty="0">
                <a:solidFill>
                  <a:srgbClr val="0000FF"/>
                </a:solidFill>
                <a:latin typeface="メイリオ"/>
                <a:ea typeface="メイリオ"/>
                <a:cs typeface="メイリオ"/>
              </a:rPr>
              <a:t>運行データ</a:t>
            </a:r>
            <a:endParaRPr kumimoji="1" lang="ja-JP" altLang="en-US" sz="800" b="1" dirty="0">
              <a:solidFill>
                <a:srgbClr val="0000FF"/>
              </a:solidFill>
              <a:latin typeface="メイリオ"/>
              <a:ea typeface="メイリオ"/>
              <a:cs typeface="メイリオ"/>
            </a:endParaRPr>
          </a:p>
        </p:txBody>
      </p:sp>
      <p:sp>
        <p:nvSpPr>
          <p:cNvPr id="87" name="テキスト ボックス 86"/>
          <p:cNvSpPr txBox="1"/>
          <p:nvPr/>
        </p:nvSpPr>
        <p:spPr>
          <a:xfrm>
            <a:off x="1080048" y="3871646"/>
            <a:ext cx="697627" cy="215444"/>
          </a:xfrm>
          <a:prstGeom prst="rect">
            <a:avLst/>
          </a:prstGeom>
          <a:noFill/>
        </p:spPr>
        <p:txBody>
          <a:bodyPr wrap="none" rtlCol="0">
            <a:spAutoFit/>
          </a:bodyPr>
          <a:lstStyle/>
          <a:p>
            <a:r>
              <a:rPr kumimoji="1" lang="ja-JP" altLang="en-US" sz="800" b="1" dirty="0">
                <a:solidFill>
                  <a:srgbClr val="0000FF"/>
                </a:solidFill>
                <a:latin typeface="メイリオ"/>
                <a:ea typeface="メイリオ"/>
                <a:cs typeface="メイリオ"/>
              </a:rPr>
              <a:t>走行</a:t>
            </a:r>
            <a:r>
              <a:rPr lang="ja-JP" altLang="en-US" sz="800" b="1" dirty="0">
                <a:solidFill>
                  <a:srgbClr val="0000FF"/>
                </a:solidFill>
                <a:latin typeface="メイリオ"/>
                <a:ea typeface="メイリオ"/>
                <a:cs typeface="メイリオ"/>
              </a:rPr>
              <a:t>データ</a:t>
            </a:r>
            <a:endParaRPr kumimoji="1" lang="ja-JP" altLang="en-US" sz="800" b="1" dirty="0">
              <a:solidFill>
                <a:srgbClr val="0000FF"/>
              </a:solidFill>
              <a:latin typeface="メイリオ"/>
              <a:ea typeface="メイリオ"/>
              <a:cs typeface="メイリオ"/>
            </a:endParaRPr>
          </a:p>
        </p:txBody>
      </p:sp>
      <p:sp>
        <p:nvSpPr>
          <p:cNvPr id="88" name="テキスト ボックス 87"/>
          <p:cNvSpPr txBox="1"/>
          <p:nvPr/>
        </p:nvSpPr>
        <p:spPr>
          <a:xfrm>
            <a:off x="5890450" y="3871646"/>
            <a:ext cx="697627" cy="215444"/>
          </a:xfrm>
          <a:prstGeom prst="rect">
            <a:avLst/>
          </a:prstGeom>
          <a:noFill/>
        </p:spPr>
        <p:txBody>
          <a:bodyPr wrap="none" rtlCol="0">
            <a:spAutoFit/>
          </a:bodyPr>
          <a:lstStyle/>
          <a:p>
            <a:r>
              <a:rPr lang="ja-JP" altLang="en-US" sz="800" b="1" dirty="0">
                <a:solidFill>
                  <a:srgbClr val="0000FF"/>
                </a:solidFill>
                <a:latin typeface="メイリオ"/>
                <a:ea typeface="メイリオ"/>
                <a:cs typeface="メイリオ"/>
              </a:rPr>
              <a:t>作業データ</a:t>
            </a:r>
            <a:endParaRPr kumimoji="1" lang="ja-JP" altLang="en-US" sz="800" b="1" dirty="0">
              <a:solidFill>
                <a:srgbClr val="0000FF"/>
              </a:solidFill>
              <a:latin typeface="メイリオ"/>
              <a:ea typeface="メイリオ"/>
              <a:cs typeface="メイリオ"/>
            </a:endParaRPr>
          </a:p>
        </p:txBody>
      </p:sp>
      <p:sp>
        <p:nvSpPr>
          <p:cNvPr id="89" name="テキスト ボックス 88"/>
          <p:cNvSpPr txBox="1"/>
          <p:nvPr/>
        </p:nvSpPr>
        <p:spPr>
          <a:xfrm>
            <a:off x="2704503"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0" name="テキスト ボックス 89"/>
          <p:cNvSpPr txBox="1"/>
          <p:nvPr/>
        </p:nvSpPr>
        <p:spPr>
          <a:xfrm>
            <a:off x="5106757"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1" name="テキスト ボックス 90"/>
          <p:cNvSpPr txBox="1"/>
          <p:nvPr/>
        </p:nvSpPr>
        <p:spPr>
          <a:xfrm>
            <a:off x="7483511" y="4487405"/>
            <a:ext cx="389850" cy="215444"/>
          </a:xfrm>
          <a:prstGeom prst="rect">
            <a:avLst/>
          </a:prstGeom>
          <a:noFill/>
        </p:spPr>
        <p:txBody>
          <a:bodyPr wrap="none" rtlCol="0">
            <a:spAutoFit/>
          </a:bodyPr>
          <a:lstStyle/>
          <a:p>
            <a:r>
              <a:rPr lang="ja-JP" altLang="en-US" sz="800" b="1" dirty="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34" name="正方形/長方形 33"/>
          <p:cNvSpPr/>
          <p:nvPr/>
        </p:nvSpPr>
        <p:spPr>
          <a:xfrm>
            <a:off x="1008863" y="6014720"/>
            <a:ext cx="7123099" cy="246221"/>
          </a:xfrm>
          <a:prstGeom prst="rect">
            <a:avLst/>
          </a:prstGeom>
        </p:spPr>
        <p:txBody>
          <a:bodyPr wrap="square">
            <a:spAutoFit/>
          </a:bodyPr>
          <a:lstStyle/>
          <a:p>
            <a:pPr algn="ctr"/>
            <a:r>
              <a:rPr lang="ja-JP" altLang="en-US" sz="1000" dirty="0">
                <a:solidFill>
                  <a:srgbClr val="800000"/>
                </a:solidFill>
                <a:latin typeface="メイリオ"/>
                <a:ea typeface="メイリオ"/>
                <a:cs typeface="メイリオ"/>
              </a:rPr>
              <a:t>遠隔からの保守点検・修理、自律化機能による自己点検や修復、ソフトウェア更新による機能・性能・操作性の改善</a:t>
            </a:r>
          </a:p>
        </p:txBody>
      </p:sp>
      <p:sp>
        <p:nvSpPr>
          <p:cNvPr id="35" name="角丸四角形 34"/>
          <p:cNvSpPr/>
          <p:nvPr/>
        </p:nvSpPr>
        <p:spPr>
          <a:xfrm>
            <a:off x="990600" y="3024908"/>
            <a:ext cx="7141362" cy="584971"/>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インターネット</a:t>
            </a:r>
          </a:p>
        </p:txBody>
      </p:sp>
    </p:spTree>
    <p:extLst>
      <p:ext uri="{BB962C8B-B14F-4D97-AF65-F5344CB8AC3E}">
        <p14:creationId xmlns:p14="http://schemas.microsoft.com/office/powerpoint/2010/main" val="691882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457200" y="955040"/>
            <a:ext cx="8321040" cy="150368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 name="図形グループ 3"/>
          <p:cNvGrpSpPr/>
          <p:nvPr/>
        </p:nvGrpSpPr>
        <p:grpSpPr>
          <a:xfrm>
            <a:off x="695959" y="1152673"/>
            <a:ext cx="538480" cy="1100428"/>
            <a:chOff x="1946324" y="4125162"/>
            <a:chExt cx="969964" cy="2007872"/>
          </a:xfrm>
        </p:grpSpPr>
        <p:sp>
          <p:nvSpPr>
            <p:cNvPr id="5" name="円/楕円 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6" name="テキスト ボックス 15"/>
          <p:cNvSpPr txBox="1"/>
          <p:nvPr/>
        </p:nvSpPr>
        <p:spPr>
          <a:xfrm>
            <a:off x="1563147" y="1213520"/>
            <a:ext cx="1261885" cy="954107"/>
          </a:xfrm>
          <a:prstGeom prst="rect">
            <a:avLst/>
          </a:prstGeom>
          <a:noFill/>
        </p:spPr>
        <p:txBody>
          <a:bodyPr wrap="none" rtlCol="0">
            <a:spAutoFit/>
          </a:bodyPr>
          <a:lstStyle/>
          <a:p>
            <a:pPr algn="ctr"/>
            <a:r>
              <a:rPr kumimoji="1" lang="ja-JP" altLang="en-US" sz="2800" dirty="0">
                <a:solidFill>
                  <a:schemeClr val="accent3">
                    <a:lumMod val="50000"/>
                  </a:schemeClr>
                </a:solidFill>
                <a:latin typeface="Meiryo" charset="-128"/>
                <a:ea typeface="Meiryo" charset="-128"/>
                <a:cs typeface="Meiryo" charset="-128"/>
              </a:rPr>
              <a:t>使　用</a:t>
            </a:r>
            <a:endParaRPr kumimoji="1" lang="en-US" altLang="ja-JP" sz="2800" dirty="0">
              <a:solidFill>
                <a:schemeClr val="accent3">
                  <a:lumMod val="50000"/>
                </a:schemeClr>
              </a:solidFill>
              <a:latin typeface="Meiryo" charset="-128"/>
              <a:ea typeface="Meiryo" charset="-128"/>
              <a:cs typeface="Meiryo" charset="-128"/>
            </a:endParaRPr>
          </a:p>
          <a:p>
            <a:pPr algn="ctr"/>
            <a:r>
              <a:rPr kumimoji="1" lang="ja-JP" altLang="en-US" sz="2000" dirty="0">
                <a:solidFill>
                  <a:schemeClr val="accent3">
                    <a:lumMod val="50000"/>
                  </a:schemeClr>
                </a:solidFill>
                <a:latin typeface="Meiryo" charset="-128"/>
                <a:ea typeface="Meiryo" charset="-128"/>
                <a:cs typeface="Meiryo" charset="-128"/>
              </a:rPr>
              <a:t>の</a:t>
            </a:r>
            <a:r>
              <a:rPr kumimoji="1" lang="ja-JP" altLang="en-US" sz="2800" dirty="0">
                <a:solidFill>
                  <a:schemeClr val="accent3">
                    <a:lumMod val="50000"/>
                  </a:schemeClr>
                </a:solidFill>
                <a:latin typeface="Meiryo" charset="-128"/>
                <a:ea typeface="Meiryo" charset="-128"/>
                <a:cs typeface="Meiryo" charset="-128"/>
              </a:rPr>
              <a:t>現場</a:t>
            </a:r>
          </a:p>
        </p:txBody>
      </p:sp>
      <p:sp>
        <p:nvSpPr>
          <p:cNvPr id="18" name="正方形/長方形 17"/>
          <p:cNvSpPr/>
          <p:nvPr/>
        </p:nvSpPr>
        <p:spPr>
          <a:xfrm>
            <a:off x="2968792" y="1130859"/>
            <a:ext cx="5565608" cy="112224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3286976"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センサー</a:t>
            </a:r>
          </a:p>
        </p:txBody>
      </p:sp>
      <p:sp>
        <p:nvSpPr>
          <p:cNvPr id="20" name="正方形/長方形 19"/>
          <p:cNvSpPr/>
          <p:nvPr/>
        </p:nvSpPr>
        <p:spPr>
          <a:xfrm>
            <a:off x="5036117"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コンピュータ</a:t>
            </a:r>
            <a:endParaRPr kumimoji="1" lang="ja-JP" altLang="en-US" sz="1400" dirty="0">
              <a:solidFill>
                <a:srgbClr val="FFFFFF"/>
              </a:solidFill>
              <a:latin typeface="Meiryo" charset="-128"/>
              <a:ea typeface="Meiryo" charset="-128"/>
              <a:cs typeface="Meiryo" charset="-128"/>
            </a:endParaRPr>
          </a:p>
        </p:txBody>
      </p:sp>
      <p:sp>
        <p:nvSpPr>
          <p:cNvPr id="21" name="正方形/長方形 20"/>
          <p:cNvSpPr/>
          <p:nvPr/>
        </p:nvSpPr>
        <p:spPr>
          <a:xfrm>
            <a:off x="6790897" y="1562433"/>
            <a:ext cx="1430957" cy="5209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ソフトウエア</a:t>
            </a:r>
          </a:p>
        </p:txBody>
      </p:sp>
      <p:sp>
        <p:nvSpPr>
          <p:cNvPr id="26" name="テキスト ボックス 25"/>
          <p:cNvSpPr txBox="1"/>
          <p:nvPr/>
        </p:nvSpPr>
        <p:spPr>
          <a:xfrm>
            <a:off x="5018061" y="1219156"/>
            <a:ext cx="1467068" cy="400110"/>
          </a:xfrm>
          <a:prstGeom prst="rect">
            <a:avLst/>
          </a:prstGeom>
          <a:noFill/>
        </p:spPr>
        <p:txBody>
          <a:bodyPr wrap="none" rtlCol="0">
            <a:spAutoFit/>
          </a:bodyPr>
          <a:lstStyle/>
          <a:p>
            <a:r>
              <a:rPr kumimoji="1" lang="ja-JP" altLang="en-US" sz="2000" dirty="0">
                <a:solidFill>
                  <a:schemeClr val="bg1"/>
                </a:solidFill>
                <a:latin typeface="Meiryo" charset="-128"/>
                <a:ea typeface="Meiryo" charset="-128"/>
                <a:cs typeface="Meiryo" charset="-128"/>
              </a:rPr>
              <a:t>モノ・製品</a:t>
            </a:r>
          </a:p>
        </p:txBody>
      </p:sp>
      <p:sp>
        <p:nvSpPr>
          <p:cNvPr id="15" name="正方形/長方形 14"/>
          <p:cNvSpPr/>
          <p:nvPr/>
        </p:nvSpPr>
        <p:spPr>
          <a:xfrm>
            <a:off x="457200" y="4883841"/>
            <a:ext cx="8321040" cy="150368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下矢印 26"/>
          <p:cNvSpPr/>
          <p:nvPr/>
        </p:nvSpPr>
        <p:spPr>
          <a:xfrm>
            <a:off x="3485131" y="1971040"/>
            <a:ext cx="1034645" cy="3076548"/>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モノのサービス化の本質</a:t>
            </a:r>
          </a:p>
        </p:txBody>
      </p:sp>
      <p:grpSp>
        <p:nvGrpSpPr>
          <p:cNvPr id="11" name="図形グループ 10"/>
          <p:cNvGrpSpPr/>
          <p:nvPr/>
        </p:nvGrpSpPr>
        <p:grpSpPr>
          <a:xfrm>
            <a:off x="695959" y="5048581"/>
            <a:ext cx="538480" cy="1100428"/>
            <a:chOff x="1946324" y="4125162"/>
            <a:chExt cx="969964" cy="2007872"/>
          </a:xfrm>
        </p:grpSpPr>
        <p:sp>
          <p:nvSpPr>
            <p:cNvPr id="12" name="円/楕円 1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3" name="フローチャート: 論理積ゲート 1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7" name="テキスト ボックス 16"/>
          <p:cNvSpPr txBox="1"/>
          <p:nvPr/>
        </p:nvSpPr>
        <p:spPr>
          <a:xfrm>
            <a:off x="1460556" y="5323841"/>
            <a:ext cx="1467068" cy="830997"/>
          </a:xfrm>
          <a:prstGeom prst="rect">
            <a:avLst/>
          </a:prstGeom>
          <a:noFill/>
        </p:spPr>
        <p:txBody>
          <a:bodyPr wrap="none" rtlCol="0">
            <a:spAutoFit/>
          </a:bodyPr>
          <a:lstStyle/>
          <a:p>
            <a:pPr algn="ctr"/>
            <a:r>
              <a:rPr kumimoji="1" lang="ja-JP" altLang="en-US" sz="2000" dirty="0">
                <a:solidFill>
                  <a:schemeClr val="accent6">
                    <a:lumMod val="50000"/>
                  </a:schemeClr>
                </a:solidFill>
                <a:latin typeface="Meiryo" charset="-128"/>
                <a:ea typeface="Meiryo" charset="-128"/>
                <a:cs typeface="Meiryo" charset="-128"/>
              </a:rPr>
              <a:t>ものづくり</a:t>
            </a:r>
            <a:endParaRPr kumimoji="1" lang="en-US" altLang="ja-JP" sz="2000" dirty="0">
              <a:solidFill>
                <a:schemeClr val="accent6">
                  <a:lumMod val="50000"/>
                </a:schemeClr>
              </a:solidFill>
              <a:latin typeface="Meiryo" charset="-128"/>
              <a:ea typeface="Meiryo" charset="-128"/>
              <a:cs typeface="Meiryo" charset="-128"/>
            </a:endParaRPr>
          </a:p>
          <a:p>
            <a:pPr algn="ctr"/>
            <a:r>
              <a:rPr kumimoji="1" lang="ja-JP" altLang="en-US" sz="2000" dirty="0">
                <a:solidFill>
                  <a:schemeClr val="accent6">
                    <a:lumMod val="50000"/>
                  </a:schemeClr>
                </a:solidFill>
                <a:latin typeface="Meiryo" charset="-128"/>
                <a:ea typeface="Meiryo" charset="-128"/>
                <a:cs typeface="Meiryo" charset="-128"/>
              </a:rPr>
              <a:t>の</a:t>
            </a:r>
            <a:r>
              <a:rPr kumimoji="1" lang="ja-JP" altLang="en-US" sz="2800" dirty="0">
                <a:solidFill>
                  <a:schemeClr val="accent6">
                    <a:lumMod val="50000"/>
                  </a:schemeClr>
                </a:solidFill>
                <a:latin typeface="Meiryo" charset="-128"/>
                <a:ea typeface="Meiryo" charset="-128"/>
                <a:cs typeface="Meiryo" charset="-128"/>
              </a:rPr>
              <a:t>現場</a:t>
            </a:r>
          </a:p>
        </p:txBody>
      </p:sp>
      <p:sp>
        <p:nvSpPr>
          <p:cNvPr id="22" name="正方形/長方形 21"/>
          <p:cNvSpPr/>
          <p:nvPr/>
        </p:nvSpPr>
        <p:spPr>
          <a:xfrm>
            <a:off x="2968792"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開　発</a:t>
            </a:r>
            <a:endParaRPr kumimoji="1" lang="en-US" altLang="ja-JP"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製　造</a:t>
            </a:r>
          </a:p>
        </p:txBody>
      </p:sp>
      <p:sp>
        <p:nvSpPr>
          <p:cNvPr id="23" name="正方形/長方形 22"/>
          <p:cNvSpPr/>
          <p:nvPr/>
        </p:nvSpPr>
        <p:spPr>
          <a:xfrm>
            <a:off x="4954432"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保守</a:t>
            </a:r>
            <a:endParaRPr lang="en-US" altLang="ja-JP" dirty="0">
              <a:solidFill>
                <a:srgbClr val="FFFFFF"/>
              </a:solidFill>
              <a:latin typeface="Meiryo" charset="-128"/>
              <a:ea typeface="Meiryo" charset="-128"/>
              <a:cs typeface="Meiryo" charset="-128"/>
            </a:endParaRPr>
          </a:p>
          <a:p>
            <a:pPr algn="ctr"/>
            <a:r>
              <a:rPr lang="ja-JP" altLang="en-US" dirty="0">
                <a:solidFill>
                  <a:srgbClr val="FFFFFF"/>
                </a:solidFill>
                <a:latin typeface="Meiryo" charset="-128"/>
                <a:ea typeface="Meiryo" charset="-128"/>
                <a:cs typeface="Meiryo" charset="-128"/>
              </a:rPr>
              <a:t>サポート</a:t>
            </a:r>
            <a:endParaRPr kumimoji="1" lang="ja-JP" altLang="en-US" dirty="0">
              <a:solidFill>
                <a:srgbClr val="FFFFFF"/>
              </a:solidFill>
              <a:latin typeface="Meiryo" charset="-128"/>
              <a:ea typeface="Meiryo" charset="-128"/>
              <a:cs typeface="Meiryo" charset="-128"/>
            </a:endParaRPr>
          </a:p>
        </p:txBody>
      </p:sp>
      <p:sp>
        <p:nvSpPr>
          <p:cNvPr id="24" name="正方形/長方形 23"/>
          <p:cNvSpPr/>
          <p:nvPr/>
        </p:nvSpPr>
        <p:spPr>
          <a:xfrm>
            <a:off x="6940073" y="5323841"/>
            <a:ext cx="1594327" cy="74678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ソフトウェア</a:t>
            </a:r>
            <a:endParaRPr kumimoji="1" lang="en-US" altLang="ja-JP" dirty="0">
              <a:solidFill>
                <a:srgbClr val="FFFFFF"/>
              </a:solidFill>
              <a:latin typeface="Meiryo" charset="-128"/>
              <a:ea typeface="Meiryo" charset="-128"/>
              <a:cs typeface="Meiryo" charset="-128"/>
            </a:endParaRPr>
          </a:p>
          <a:p>
            <a:pPr algn="ctr"/>
            <a:r>
              <a:rPr kumimoji="1" lang="ja-JP" altLang="en-US" dirty="0">
                <a:solidFill>
                  <a:srgbClr val="FFFFFF"/>
                </a:solidFill>
                <a:latin typeface="Meiryo" charset="-128"/>
                <a:ea typeface="Meiryo" charset="-128"/>
                <a:cs typeface="Meiryo" charset="-128"/>
              </a:rPr>
              <a:t>改修・更新</a:t>
            </a:r>
          </a:p>
        </p:txBody>
      </p:sp>
      <p:sp>
        <p:nvSpPr>
          <p:cNvPr id="28" name="下矢印 27"/>
          <p:cNvSpPr/>
          <p:nvPr/>
        </p:nvSpPr>
        <p:spPr>
          <a:xfrm rot="10800000">
            <a:off x="6994586" y="1995838"/>
            <a:ext cx="1034645" cy="3076548"/>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角丸四角形 24"/>
          <p:cNvSpPr/>
          <p:nvPr/>
        </p:nvSpPr>
        <p:spPr>
          <a:xfrm>
            <a:off x="2968792" y="2920038"/>
            <a:ext cx="5565608" cy="1514475"/>
          </a:xfrm>
          <a:prstGeom prst="roundRect">
            <a:avLst>
              <a:gd name="adj" fmla="val 50000"/>
            </a:avLst>
          </a:prstGeom>
          <a:solidFill>
            <a:srgbClr val="0432FF">
              <a:alpha val="5568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a:solidFill>
                  <a:srgbClr val="FFFFFF"/>
                </a:solidFill>
                <a:latin typeface="Meiryo" charset="-128"/>
                <a:ea typeface="Meiryo" charset="-128"/>
                <a:cs typeface="Meiryo" charset="-128"/>
              </a:rPr>
              <a:t>インターネット</a:t>
            </a:r>
            <a:endParaRPr kumimoji="1" lang="ja-JP" altLang="en-US" sz="3200" dirty="0">
              <a:solidFill>
                <a:srgbClr val="FFFFFF"/>
              </a:solidFill>
              <a:latin typeface="Meiryo" charset="-128"/>
              <a:ea typeface="Meiryo" charset="-128"/>
              <a:cs typeface="Meiryo" charset="-128"/>
            </a:endParaRPr>
          </a:p>
        </p:txBody>
      </p:sp>
      <p:sp>
        <p:nvSpPr>
          <p:cNvPr id="29" name="上下矢印 28"/>
          <p:cNvSpPr/>
          <p:nvPr/>
        </p:nvSpPr>
        <p:spPr>
          <a:xfrm>
            <a:off x="493983" y="2172205"/>
            <a:ext cx="2191275" cy="2887455"/>
          </a:xfrm>
          <a:prstGeom prst="upDownArrow">
            <a:avLst>
              <a:gd name="adj1" fmla="val 50000"/>
              <a:gd name="adj2" fmla="val 3330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1251066" y="2543843"/>
            <a:ext cx="677108" cy="2144177"/>
          </a:xfrm>
          <a:prstGeom prst="rect">
            <a:avLst/>
          </a:prstGeom>
          <a:noFill/>
        </p:spPr>
        <p:txBody>
          <a:bodyPr vert="eaVert" wrap="none" rtlCol="0">
            <a:spAutoFit/>
          </a:bodyPr>
          <a:lstStyle/>
          <a:p>
            <a:pPr algn="ctr"/>
            <a:r>
              <a:rPr kumimoji="1" lang="ja-JP" altLang="en-US" sz="3200" b="1" dirty="0">
                <a:solidFill>
                  <a:schemeClr val="bg1"/>
                </a:solidFill>
                <a:latin typeface="Meiryo" charset="-128"/>
                <a:ea typeface="Meiryo" charset="-128"/>
                <a:cs typeface="Meiryo" charset="-128"/>
              </a:rPr>
              <a:t>直結</a:t>
            </a:r>
            <a:r>
              <a:rPr lang="ja-JP" altLang="en-US" sz="3200" b="1" dirty="0">
                <a:solidFill>
                  <a:schemeClr val="bg1"/>
                </a:solidFill>
                <a:latin typeface="Meiryo" charset="-128"/>
                <a:ea typeface="Meiryo" charset="-128"/>
                <a:cs typeface="Meiryo" charset="-128"/>
              </a:rPr>
              <a:t>・</a:t>
            </a:r>
            <a:r>
              <a:rPr kumimoji="1" lang="ja-JP" altLang="en-US" sz="3200" b="1" dirty="0">
                <a:solidFill>
                  <a:schemeClr val="bg1"/>
                </a:solidFill>
                <a:latin typeface="Meiryo" charset="-128"/>
                <a:ea typeface="Meiryo" charset="-128"/>
                <a:cs typeface="Meiryo" charset="-128"/>
              </a:rPr>
              <a:t>連係</a:t>
            </a:r>
            <a:endParaRPr kumimoji="1" lang="en-US" altLang="ja-JP" sz="32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4081149547"/>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26603</TotalTime>
  <Words>8383</Words>
  <Application>Microsoft Macintosh PowerPoint</Application>
  <PresentationFormat>画面に合わせる (4:3)</PresentationFormat>
  <Paragraphs>1037</Paragraphs>
  <Slides>40</Slides>
  <Notes>18</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40</vt:i4>
      </vt:variant>
    </vt:vector>
  </HeadingPairs>
  <TitlesOfParts>
    <vt:vector size="51" baseType="lpstr">
      <vt:lpstr>HGP創英角ｺﾞｼｯｸUB</vt:lpstr>
      <vt:lpstr>Hiragino Kaku Gothic Std W8</vt:lpstr>
      <vt:lpstr>ＭＳ Ｐゴシック</vt:lpstr>
      <vt:lpstr>ＭＳ Ｐゴシック</vt:lpstr>
      <vt:lpstr>メイリオ</vt:lpstr>
      <vt:lpstr>メイリオ</vt:lpstr>
      <vt:lpstr>American Typewriter</vt:lpstr>
      <vt:lpstr>Arial</vt:lpstr>
      <vt:lpstr>Calibri</vt:lpstr>
      <vt:lpstr>Wingdings</vt:lpstr>
      <vt:lpstr>NC標準テンプレート</vt:lpstr>
      <vt:lpstr>IoT（モノのインターネット）</vt:lpstr>
      <vt:lpstr>PowerPoint プレゼンテーション</vt:lpstr>
      <vt:lpstr>IoTの２つの意味</vt:lpstr>
      <vt:lpstr>伝統的なやり方とIoTとの違い</vt:lpstr>
      <vt:lpstr>IoTがもたらす２つのパラダイムシフト</vt:lpstr>
      <vt:lpstr>デジタル・コピー／デジタルツイン</vt:lpstr>
      <vt:lpstr>「モノ」のサービス化</vt:lpstr>
      <vt:lpstr>「モノ」のサービス化</vt:lpstr>
      <vt:lpstr>モノのサービス化の本質</vt:lpstr>
      <vt:lpstr>ビジネス価値の進化</vt:lpstr>
      <vt:lpstr>モノのサービス化</vt:lpstr>
      <vt:lpstr>新規事業の選択肢とモノのサービス化</vt:lpstr>
      <vt:lpstr>IoTビジネスはモノをつなげるのではなく物語をつなげること</vt:lpstr>
      <vt:lpstr>DXを加速するサイクル</vt:lpstr>
      <vt:lpstr>IoTのビジネス戦略</vt:lpstr>
      <vt:lpstr>PowerPoint プレゼンテーション</vt:lpstr>
      <vt:lpstr>IoTの機能と役割の4段階</vt:lpstr>
      <vt:lpstr>IoTの階層構造</vt:lpstr>
      <vt:lpstr>機能階層のシフト</vt:lpstr>
      <vt:lpstr>IoTの三層構造</vt:lpstr>
      <vt:lpstr>クラウドから超分散へ</vt:lpstr>
      <vt:lpstr>IoT World Forumのリファレンス･モデル</vt:lpstr>
      <vt:lpstr>IoTプラットフォームの動向</vt:lpstr>
      <vt:lpstr>GEが推進する産業用IoTプラットフォーム“Predix”</vt:lpstr>
      <vt:lpstr>ファナックが推進する産業用IoTプラットフォーム“FIELD system”</vt:lpstr>
      <vt:lpstr>IoTそれ自体は目的ではない</vt:lpstr>
      <vt:lpstr>PowerPoint プレゼンテーション</vt:lpstr>
      <vt:lpstr>コレ１枚でわかる第５世代通信</vt:lpstr>
      <vt:lpstr>5Gの3つの特徴</vt:lpstr>
      <vt:lpstr>5Gの適用範囲</vt:lpstr>
      <vt:lpstr>第５世代通信におけるネットワーク・スライス</vt:lpstr>
      <vt:lpstr>第５世代通信におけるネットワーク・スライス</vt:lpstr>
      <vt:lpstr>LPWA(Low Power Wide Area)ネットワークとは</vt:lpstr>
      <vt:lpstr>LPWA(Low Power Wide Area)ネットワークの位置付け</vt:lpstr>
      <vt:lpstr>LPWAネットワークの位置付け</vt:lpstr>
      <vt:lpstr>LPWA主要3方式の比較</vt:lpstr>
      <vt:lpstr>ソフトバンクのIoT通信サービス</vt:lpstr>
      <vt:lpstr>Wi-SUN</vt:lpstr>
      <vt:lpstr>LPWA(Low Power Wide Area)ネットワーク　通信規格一覧</vt:lpstr>
      <vt:lpstr>PowerPoint プレゼンテーション</vt:lpstr>
    </vt:vector>
  </TitlesOfParts>
  <Company>NetCommerce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964</cp:revision>
  <cp:lastPrinted>2016-03-03T01:04:41Z</cp:lastPrinted>
  <dcterms:created xsi:type="dcterms:W3CDTF">2014-04-30T01:58:06Z</dcterms:created>
  <dcterms:modified xsi:type="dcterms:W3CDTF">2018-10-22T06:42:40Z</dcterms:modified>
</cp:coreProperties>
</file>