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697" r:id="rId2"/>
    <p:sldId id="2691" r:id="rId3"/>
    <p:sldId id="2699" r:id="rId4"/>
    <p:sldId id="585" r:id="rId5"/>
    <p:sldId id="2693" r:id="rId6"/>
    <p:sldId id="538" r:id="rId7"/>
    <p:sldId id="540" r:id="rId8"/>
    <p:sldId id="541" r:id="rId9"/>
    <p:sldId id="592" r:id="rId10"/>
    <p:sldId id="600" r:id="rId11"/>
    <p:sldId id="801" r:id="rId12"/>
    <p:sldId id="546" r:id="rId13"/>
    <p:sldId id="547" r:id="rId14"/>
    <p:sldId id="551" r:id="rId15"/>
    <p:sldId id="809" r:id="rId16"/>
    <p:sldId id="808" r:id="rId17"/>
    <p:sldId id="2698" r:id="rId18"/>
    <p:sldId id="803" r:id="rId19"/>
    <p:sldId id="2692" r:id="rId20"/>
    <p:sldId id="2695" r:id="rId21"/>
    <p:sldId id="2697" r:id="rId22"/>
    <p:sldId id="2696" r:id="rId23"/>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33ACBD"/>
    <a:srgbClr val="FF66FF"/>
    <a:srgbClr val="9DFFFF"/>
    <a:srgbClr val="FFFFFF"/>
    <a:srgbClr val="FFFBD2"/>
    <a:srgbClr val="CC0000"/>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93" autoAdjust="0"/>
    <p:restoredTop sz="88686" autoAdjust="0"/>
  </p:normalViewPr>
  <p:slideViewPr>
    <p:cSldViewPr snapToGrid="0" snapToObjects="1" showGuides="1">
      <p:cViewPr varScale="1">
        <p:scale>
          <a:sx n="86" d="100"/>
          <a:sy n="86" d="100"/>
        </p:scale>
        <p:origin x="1044" y="96"/>
      </p:cViewPr>
      <p:guideLst>
        <p:guide orient="horz"/>
        <p:guide pos="5759"/>
      </p:guideLst>
    </p:cSldViewPr>
  </p:slideViewPr>
  <p:notesTextViewPr>
    <p:cViewPr>
      <p:scale>
        <a:sx n="3" d="2"/>
        <a:sy n="3" d="2"/>
      </p:scale>
      <p:origin x="0" y="0"/>
    </p:cViewPr>
  </p:notesTextViewPr>
  <p:sorterViewPr>
    <p:cViewPr varScale="1">
      <p:scale>
        <a:sx n="100" d="100"/>
        <a:sy n="100" d="100"/>
      </p:scale>
      <p:origin x="0" y="-22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2018/10/30</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2018/10/30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http://www.itmedia.co.jp/news/articles/1810/29/news050.html</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4003970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ja-JP" altLang="en-US" dirty="0"/>
              <a:t>ファイアウォールやアンチウイルスは、サーバーにインストールして使うのが一般的ですが、それだとインストールやアップデートの手間がかかります。そこで、ソフトウェアをあらかじめハードウェアに実装し、設置すればすぐに使える形式の製品が出てきました。アプライアンスです。</a:t>
            </a:r>
            <a:endParaRPr kumimoji="1" lang="en-US" altLang="ja-JP" dirty="0"/>
          </a:p>
          <a:p>
            <a:r>
              <a:rPr kumimoji="1" lang="ja-JP" altLang="en-US" dirty="0"/>
              <a:t>アプライアンスは、元々「家電」を意味する言葉で、電源入れればすぐに使える、という意味で使われています。</a:t>
            </a:r>
            <a:endParaRPr kumimoji="1" lang="en-US" altLang="ja-JP" dirty="0"/>
          </a:p>
          <a:p>
            <a:endParaRPr kumimoji="1" lang="en-US" altLang="ja-JP" dirty="0"/>
          </a:p>
          <a:p>
            <a:r>
              <a:rPr kumimoji="1" lang="ja-JP" altLang="en-US" dirty="0"/>
              <a:t>アプライアンスで使われているハードウェアは、</a:t>
            </a:r>
            <a:r>
              <a:rPr kumimoji="1" lang="en-US" altLang="ja-JP" dirty="0" err="1"/>
              <a:t>WindowsPC</a:t>
            </a:r>
            <a:r>
              <a:rPr kumimoji="1" lang="ja-JP" altLang="en-US" dirty="0"/>
              <a:t>と同じです。台湾で大量生産されており、これに自社のロゴを貼れば一丁上がりです。それに、</a:t>
            </a:r>
            <a:r>
              <a:rPr kumimoji="1" lang="en-US" altLang="ja-JP" dirty="0"/>
              <a:t>Windows</a:t>
            </a:r>
            <a:r>
              <a:rPr kumimoji="1" lang="ja-JP" altLang="en-US" dirty="0"/>
              <a:t>や</a:t>
            </a:r>
            <a:r>
              <a:rPr kumimoji="1" lang="en-US" altLang="ja-JP" dirty="0"/>
              <a:t>Linux</a:t>
            </a:r>
            <a:r>
              <a:rPr kumimoji="1" lang="ja-JP" altLang="en-US" dirty="0"/>
              <a:t>等の</a:t>
            </a:r>
            <a:r>
              <a:rPr kumimoji="1" lang="en-US" altLang="ja-JP" dirty="0"/>
              <a:t>OS</a:t>
            </a:r>
            <a:r>
              <a:rPr kumimoji="1" lang="ja-JP" altLang="en-US" dirty="0"/>
              <a:t>を載せ、ファイアウォールのソフトをインストールして管理用のソフトを入れればアプライアンスが完成します。</a:t>
            </a:r>
            <a:endParaRPr kumimoji="1" lang="en-US" altLang="ja-JP" dirty="0"/>
          </a:p>
          <a:p>
            <a:endParaRPr kumimoji="1" lang="en-US" altLang="ja-JP" dirty="0"/>
          </a:p>
          <a:p>
            <a:r>
              <a:rPr kumimoji="1" lang="ja-JP" altLang="en-US" dirty="0"/>
              <a:t>この中で、セキュリティベンダーの差別化点はファイアウォールソフトの部分です。ハードウェアは汎用品ですし、</a:t>
            </a:r>
            <a:r>
              <a:rPr kumimoji="1" lang="en-US" altLang="ja-JP" dirty="0"/>
              <a:t>OS</a:t>
            </a:r>
            <a:r>
              <a:rPr kumimoji="1" lang="ja-JP" altLang="en-US" dirty="0"/>
              <a:t>など何でも良いのです。</a:t>
            </a:r>
            <a:endParaRPr kumimoji="1" lang="en-US" altLang="ja-JP" dirty="0"/>
          </a:p>
          <a:p>
            <a:r>
              <a:rPr kumimoji="1" lang="en-US" altLang="ja-JP" dirty="0"/>
              <a:t>Windows</a:t>
            </a:r>
            <a:r>
              <a:rPr kumimoji="1" lang="ja-JP" altLang="en-US" dirty="0"/>
              <a:t>を買っても良いですが、コストがかかります。では、自社で</a:t>
            </a:r>
            <a:r>
              <a:rPr kumimoji="1" lang="en-US" altLang="ja-JP" dirty="0"/>
              <a:t>OS</a:t>
            </a:r>
            <a:r>
              <a:rPr kumimoji="1" lang="ja-JP" altLang="en-US" dirty="0"/>
              <a:t>を作るか？というと、それは大変すぎます。</a:t>
            </a:r>
            <a:endParaRPr kumimoji="1" lang="en-US" altLang="ja-JP" dirty="0"/>
          </a:p>
          <a:p>
            <a:endParaRPr kumimoji="1" lang="en-US" altLang="ja-JP" dirty="0"/>
          </a:p>
          <a:p>
            <a:r>
              <a:rPr kumimoji="1" lang="ja-JP" altLang="en-US" dirty="0"/>
              <a:t>そこに、オープンソースで配布されている</a:t>
            </a:r>
            <a:r>
              <a:rPr kumimoji="1" lang="en-US" altLang="ja-JP" dirty="0"/>
              <a:t>OS</a:t>
            </a:r>
            <a:r>
              <a:rPr kumimoji="1" lang="ja-JP" altLang="en-US" dirty="0"/>
              <a:t>があったらどうでしょう？そのままは使えなくても、ちょっと手を加えてセキュリティを強化すれば問題ありません。そもそも、</a:t>
            </a:r>
            <a:r>
              <a:rPr kumimoji="1" lang="en-US" altLang="ja-JP" dirty="0"/>
              <a:t>OS</a:t>
            </a:r>
            <a:r>
              <a:rPr kumimoji="1" lang="ja-JP" altLang="en-US" dirty="0"/>
              <a:t>を作るのがセキュリティ企業の目標ではありません。うまく使えるものがあればそれを使うのが賢いやり方です。</a:t>
            </a:r>
            <a:endParaRPr kumimoji="1" lang="en-US" altLang="ja-JP" dirty="0"/>
          </a:p>
          <a:p>
            <a:endParaRPr kumimoji="1" lang="en-US" altLang="ja-JP" dirty="0"/>
          </a:p>
          <a:p>
            <a:r>
              <a:rPr kumimoji="1" lang="ja-JP" altLang="en-US" dirty="0"/>
              <a:t>こうして、アプライアンス製品では</a:t>
            </a:r>
            <a:r>
              <a:rPr kumimoji="1" lang="en-US" altLang="ja-JP" dirty="0"/>
              <a:t>Linux</a:t>
            </a:r>
            <a:r>
              <a:rPr kumimoji="1" lang="ja-JP" altLang="en-US" dirty="0"/>
              <a:t>の活用が進んでいます。そうすると、セキュリティベンダーが集まって、セキュリティ強化した</a:t>
            </a:r>
            <a:r>
              <a:rPr kumimoji="1" lang="en-US" altLang="ja-JP" dirty="0"/>
              <a:t>Linux</a:t>
            </a:r>
            <a:r>
              <a:rPr kumimoji="1" lang="ja-JP" altLang="en-US" dirty="0"/>
              <a:t>を一緒に作ろう、という動きにもなります。</a:t>
            </a:r>
            <a:r>
              <a:rPr kumimoji="1" lang="en-US" altLang="ja-JP" dirty="0" err="1"/>
              <a:t>SElinux</a:t>
            </a:r>
            <a:r>
              <a:rPr kumimoji="1" lang="ja-JP" altLang="en-US" dirty="0"/>
              <a:t>です。自分で作るよりも遙かに楽で、良いものができるでしょう。差別化は、ファイアウォールの部分でやれば良いのです。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12</a:t>
            </a:fld>
            <a:endParaRPr lang="ja-JP" altLang="en-US"/>
          </a:p>
        </p:txBody>
      </p:sp>
    </p:spTree>
    <p:extLst>
      <p:ext uri="{BB962C8B-B14F-4D97-AF65-F5344CB8AC3E}">
        <p14:creationId xmlns:p14="http://schemas.microsoft.com/office/powerpoint/2010/main" val="3986970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ノート プレースホルダ 2"/>
          <p:cNvSpPr>
            <a:spLocks noGrp="1"/>
          </p:cNvSpPr>
          <p:nvPr>
            <p:ph type="body" idx="1"/>
          </p:nvPr>
        </p:nvSpPr>
        <p:spPr/>
        <p:txBody>
          <a:bodyPr>
            <a:normAutofit fontScale="92500" lnSpcReduction="10000"/>
          </a:bodyPr>
          <a:lstStyle/>
          <a:p>
            <a:pPr>
              <a:defRPr/>
            </a:pPr>
            <a:r>
              <a:rPr lang="ja-JP" altLang="en-US" dirty="0">
                <a:solidFill>
                  <a:srgbClr val="4168A7"/>
                </a:solidFill>
                <a:latin typeface="Century Gothic" pitchFamily="34" charset="0"/>
                <a:ea typeface="HG丸ｺﾞｼｯｸM-PRO" pitchFamily="50" charset="-128"/>
              </a:rPr>
              <a:t>いかがでしょうか？これまでユーザーにとってのメリットばかりにフォーカスが当たってきたオープンソースですが、ベンダーにもメリットがあることがわかってきたのです。それは、開発コストの削減です。</a:t>
            </a:r>
            <a:endParaRPr lang="en-US" altLang="ja-JP" dirty="0">
              <a:solidFill>
                <a:srgbClr val="4168A7"/>
              </a:solidFill>
              <a:latin typeface="Century Gothic" pitchFamily="34" charset="0"/>
              <a:ea typeface="HG丸ｺﾞｼｯｸM-PRO" pitchFamily="50" charset="-128"/>
            </a:endParaRPr>
          </a:p>
          <a:p>
            <a:pPr>
              <a:defRPr/>
            </a:pPr>
            <a:endParaRPr lang="en-US" altLang="ja-JP" dirty="0">
              <a:solidFill>
                <a:srgbClr val="4168A7"/>
              </a:solidFill>
              <a:latin typeface="Century Gothic" pitchFamily="34" charset="0"/>
              <a:ea typeface="HG丸ｺﾞｼｯｸM-PRO" pitchFamily="50" charset="-128"/>
            </a:endParaRPr>
          </a:p>
          <a:p>
            <a:pPr>
              <a:defRPr/>
            </a:pPr>
            <a:r>
              <a:rPr lang="ja-JP" altLang="en-US" dirty="0">
                <a:solidFill>
                  <a:srgbClr val="4168A7"/>
                </a:solidFill>
                <a:latin typeface="Century Gothic" pitchFamily="34" charset="0"/>
                <a:ea typeface="HG丸ｺﾞｼｯｸM-PRO" pitchFamily="50" charset="-128"/>
              </a:rPr>
              <a:t>本業で無い部分については、なるべく公共のものを使う、その開発には自社のエンジニアを参加させ、ノウハウを蓄積する。製品としての差別化は、自社の得意分野で行ったり、カスタマイズ部分で勝負する、といったことが可能になるのです。様々なベンダーが同じ物をつくるのでは効率が悪いことはすぐにわかるでしょう。オープンソースという仕組みが、ベンダー間の協力関係を生み出したのです。</a:t>
            </a:r>
            <a:endParaRPr lang="en-US" altLang="ja-JP" dirty="0">
              <a:solidFill>
                <a:srgbClr val="4168A7"/>
              </a:solidFill>
              <a:latin typeface="Century Gothic" pitchFamily="34" charset="0"/>
              <a:ea typeface="HG丸ｺﾞｼｯｸM-PRO" pitchFamily="50" charset="-128"/>
            </a:endParaRPr>
          </a:p>
          <a:p>
            <a:pPr>
              <a:defRPr/>
            </a:pPr>
            <a:endParaRPr lang="en-US" altLang="ja-JP" dirty="0">
              <a:solidFill>
                <a:srgbClr val="4168A7"/>
              </a:solidFill>
              <a:latin typeface="Century Gothic" pitchFamily="34" charset="0"/>
              <a:ea typeface="HG丸ｺﾞｼｯｸM-PRO" pitchFamily="50" charset="-128"/>
            </a:endParaRPr>
          </a:p>
          <a:p>
            <a:pPr>
              <a:defRPr/>
            </a:pPr>
            <a:r>
              <a:rPr lang="ja-JP" altLang="en-US" dirty="0">
                <a:solidFill>
                  <a:srgbClr val="4168A7"/>
                </a:solidFill>
                <a:latin typeface="Century Gothic" pitchFamily="34" charset="0"/>
                <a:ea typeface="HG丸ｺﾞｼｯｸM-PRO" pitchFamily="50" charset="-128"/>
              </a:rPr>
              <a:t>オープンソースコミュニティにエンジニアを参加させることで、社外のいろいろな知見に触れ、エンジニア自身の成長にも繋がります。</a:t>
            </a:r>
            <a:endParaRPr lang="en-US" altLang="ja-JP" dirty="0">
              <a:solidFill>
                <a:srgbClr val="4168A7"/>
              </a:solidFill>
              <a:latin typeface="Century Gothic" pitchFamily="34" charset="0"/>
              <a:ea typeface="HG丸ｺﾞｼｯｸM-PRO" pitchFamily="50" charset="-128"/>
            </a:endParaRPr>
          </a:p>
          <a:p>
            <a:pPr>
              <a:defRPr/>
            </a:pPr>
            <a:endParaRPr lang="en-US" altLang="ja-JP" dirty="0">
              <a:solidFill>
                <a:srgbClr val="4168A7"/>
              </a:solidFill>
              <a:latin typeface="Century Gothic" pitchFamily="34" charset="0"/>
              <a:ea typeface="HG丸ｺﾞｼｯｸM-PRO" pitchFamily="50" charset="-128"/>
            </a:endParaRPr>
          </a:p>
          <a:p>
            <a:pPr>
              <a:defRPr/>
            </a:pPr>
            <a:r>
              <a:rPr lang="ja-JP" altLang="en-US" dirty="0">
                <a:solidFill>
                  <a:srgbClr val="4168A7"/>
                </a:solidFill>
                <a:latin typeface="Century Gothic" pitchFamily="34" charset="0"/>
                <a:ea typeface="HG丸ｺﾞｼｯｸM-PRO" pitchFamily="50" charset="-128"/>
              </a:rPr>
              <a:t>自社技術をオープンソース化するという動きも増えています。それまでにかけた開発コストは無駄になるように思えますが、オープン化後は開発負担が減ります。また、その技術については自社が最も精通しているわけで、オープンの結果その技術が広まれば、ビジネスチャンスが広がります。なにより、人から感謝されます。</a:t>
            </a:r>
            <a:endParaRPr lang="en-US" altLang="ja-JP" dirty="0">
              <a:solidFill>
                <a:srgbClr val="4168A7"/>
              </a:solidFill>
              <a:latin typeface="Century Gothic" pitchFamily="34" charset="0"/>
              <a:ea typeface="HG丸ｺﾞｼｯｸM-PRO" pitchFamily="50" charset="-128"/>
            </a:endParaRPr>
          </a:p>
          <a:p>
            <a:pPr>
              <a:defRPr/>
            </a:pPr>
            <a:endParaRPr lang="en-US" altLang="ja-JP" dirty="0">
              <a:solidFill>
                <a:srgbClr val="4168A7"/>
              </a:solidFill>
              <a:latin typeface="Century Gothic" pitchFamily="34" charset="0"/>
              <a:ea typeface="HG丸ｺﾞｼｯｸM-PRO" pitchFamily="50" charset="-128"/>
            </a:endParaRPr>
          </a:p>
          <a:p>
            <a:pPr>
              <a:defRPr/>
            </a:pPr>
            <a:r>
              <a:rPr lang="ja-JP" altLang="en-US" dirty="0">
                <a:solidFill>
                  <a:srgbClr val="4168A7"/>
                </a:solidFill>
                <a:latin typeface="Century Gothic" pitchFamily="34" charset="0"/>
                <a:ea typeface="HG丸ｺﾞｼｯｸM-PRO" pitchFamily="50" charset="-128"/>
              </a:rPr>
              <a:t>オープンソースによる共同開発を最も嫌うのは、その業界の</a:t>
            </a:r>
            <a:r>
              <a:rPr lang="en-US" altLang="ja-JP" dirty="0">
                <a:solidFill>
                  <a:srgbClr val="4168A7"/>
                </a:solidFill>
                <a:latin typeface="Century Gothic" pitchFamily="34" charset="0"/>
                <a:ea typeface="HG丸ｺﾞｼｯｸM-PRO" pitchFamily="50" charset="-128"/>
              </a:rPr>
              <a:t>No.1</a:t>
            </a:r>
            <a:r>
              <a:rPr lang="ja-JP" altLang="en-US" dirty="0">
                <a:solidFill>
                  <a:srgbClr val="4168A7"/>
                </a:solidFill>
                <a:latin typeface="Century Gothic" pitchFamily="34" charset="0"/>
                <a:ea typeface="HG丸ｺﾞｼｯｸM-PRO" pitchFamily="50" charset="-128"/>
              </a:rPr>
              <a:t>企業でしょう。</a:t>
            </a:r>
            <a:r>
              <a:rPr lang="en-US" altLang="ja-JP" dirty="0">
                <a:solidFill>
                  <a:srgbClr val="4168A7"/>
                </a:solidFill>
                <a:latin typeface="Century Gothic" pitchFamily="34" charset="0"/>
                <a:ea typeface="HG丸ｺﾞｼｯｸM-PRO" pitchFamily="50" charset="-128"/>
              </a:rPr>
              <a:t>No.1</a:t>
            </a:r>
            <a:r>
              <a:rPr lang="ja-JP" altLang="en-US" dirty="0">
                <a:solidFill>
                  <a:srgbClr val="4168A7"/>
                </a:solidFill>
                <a:latin typeface="Century Gothic" pitchFamily="34" charset="0"/>
                <a:ea typeface="HG丸ｺﾞｼｯｸM-PRO" pitchFamily="50" charset="-128"/>
              </a:rPr>
              <a:t>企業は、シェアを武器にプロプライエタリ戦略によって顧客の囲い込みをするのが基本戦略ですから、オープン化は好ましくありません。逆に言えば、絶対的</a:t>
            </a:r>
            <a:r>
              <a:rPr lang="en-US" altLang="ja-JP" dirty="0">
                <a:solidFill>
                  <a:srgbClr val="4168A7"/>
                </a:solidFill>
                <a:latin typeface="Century Gothic" pitchFamily="34" charset="0"/>
                <a:ea typeface="HG丸ｺﾞｼｯｸM-PRO" pitchFamily="50" charset="-128"/>
              </a:rPr>
              <a:t>No.1</a:t>
            </a:r>
            <a:r>
              <a:rPr lang="ja-JP" altLang="en-US" dirty="0">
                <a:solidFill>
                  <a:srgbClr val="4168A7"/>
                </a:solidFill>
                <a:latin typeface="Century Gothic" pitchFamily="34" charset="0"/>
                <a:ea typeface="HG丸ｺﾞｼｯｸM-PRO" pitchFamily="50" charset="-128"/>
              </a:rPr>
              <a:t>企業を追い落とすために</a:t>
            </a:r>
            <a:r>
              <a:rPr lang="en-US" altLang="ja-JP" dirty="0">
                <a:solidFill>
                  <a:srgbClr val="4168A7"/>
                </a:solidFill>
                <a:latin typeface="Century Gothic" pitchFamily="34" charset="0"/>
                <a:ea typeface="HG丸ｺﾞｼｯｸM-PRO" pitchFamily="50" charset="-128"/>
              </a:rPr>
              <a:t>2</a:t>
            </a:r>
            <a:r>
              <a:rPr lang="ja-JP" altLang="en-US" dirty="0">
                <a:solidFill>
                  <a:srgbClr val="4168A7"/>
                </a:solidFill>
                <a:latin typeface="Century Gothic" pitchFamily="34" charset="0"/>
                <a:ea typeface="HG丸ｺﾞｼｯｸM-PRO" pitchFamily="50" charset="-128"/>
              </a:rPr>
              <a:t>位以下の企業が協力することができるというのもオープンソースの一面でしょう。</a:t>
            </a:r>
          </a:p>
          <a:p>
            <a:endParaRPr kumimoji="1" lang="en-US" altLang="ja-JP" dirty="0"/>
          </a:p>
          <a:p>
            <a:r>
              <a:rPr kumimoji="1" lang="ja-JP" altLang="en-US" dirty="0"/>
              <a:t>このように、オープンソースはベンダーにも大きなメリットをもたらす可能性が出てきました。</a:t>
            </a:r>
            <a:endParaRPr lang="en-US" altLang="ja-JP" dirty="0">
              <a:solidFill>
                <a:srgbClr val="4168A7"/>
              </a:solidFill>
              <a:latin typeface="Century Gothic" pitchFamily="34" charset="0"/>
              <a:ea typeface="HG丸ｺﾞｼｯｸM-PRO" pitchFamily="50" charset="-128"/>
            </a:endParaRPr>
          </a:p>
        </p:txBody>
      </p:sp>
      <p:sp>
        <p:nvSpPr>
          <p:cNvPr id="52228"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34540" indent="-282515" eaLnBrk="0" hangingPunct="0">
              <a:defRPr kumimoji="1">
                <a:solidFill>
                  <a:schemeClr val="tx1"/>
                </a:solidFill>
                <a:latin typeface="Arial" charset="0"/>
                <a:ea typeface="ＭＳ Ｐゴシック" pitchFamily="50" charset="-128"/>
              </a:defRPr>
            </a:lvl2pPr>
            <a:lvl3pPr marL="1130061" indent="-226013" eaLnBrk="0" hangingPunct="0">
              <a:defRPr kumimoji="1">
                <a:solidFill>
                  <a:schemeClr val="tx1"/>
                </a:solidFill>
                <a:latin typeface="Arial" charset="0"/>
                <a:ea typeface="ＭＳ Ｐゴシック" pitchFamily="50" charset="-128"/>
              </a:defRPr>
            </a:lvl3pPr>
            <a:lvl4pPr marL="1582086" indent="-226013" eaLnBrk="0" hangingPunct="0">
              <a:defRPr kumimoji="1">
                <a:solidFill>
                  <a:schemeClr val="tx1"/>
                </a:solidFill>
                <a:latin typeface="Arial" charset="0"/>
                <a:ea typeface="ＭＳ Ｐゴシック" pitchFamily="50" charset="-128"/>
              </a:defRPr>
            </a:lvl4pPr>
            <a:lvl5pPr marL="2034111" indent="-226013" eaLnBrk="0" hangingPunct="0">
              <a:defRPr kumimoji="1">
                <a:solidFill>
                  <a:schemeClr val="tx1"/>
                </a:solidFill>
                <a:latin typeface="Arial" charset="0"/>
                <a:ea typeface="ＭＳ Ｐゴシック" pitchFamily="50" charset="-128"/>
              </a:defRPr>
            </a:lvl5pPr>
            <a:lvl6pPr marL="2486136" indent="-226013" eaLnBrk="0" fontAlgn="base" hangingPunct="0">
              <a:spcBef>
                <a:spcPct val="0"/>
              </a:spcBef>
              <a:spcAft>
                <a:spcPct val="0"/>
              </a:spcAft>
              <a:defRPr kumimoji="1">
                <a:solidFill>
                  <a:schemeClr val="tx1"/>
                </a:solidFill>
                <a:latin typeface="Arial" charset="0"/>
                <a:ea typeface="ＭＳ Ｐゴシック" pitchFamily="50" charset="-128"/>
              </a:defRPr>
            </a:lvl6pPr>
            <a:lvl7pPr marL="2938160" indent="-226013" eaLnBrk="0" fontAlgn="base" hangingPunct="0">
              <a:spcBef>
                <a:spcPct val="0"/>
              </a:spcBef>
              <a:spcAft>
                <a:spcPct val="0"/>
              </a:spcAft>
              <a:defRPr kumimoji="1">
                <a:solidFill>
                  <a:schemeClr val="tx1"/>
                </a:solidFill>
                <a:latin typeface="Arial" charset="0"/>
                <a:ea typeface="ＭＳ Ｐゴシック" pitchFamily="50" charset="-128"/>
              </a:defRPr>
            </a:lvl7pPr>
            <a:lvl8pPr marL="3390185" indent="-226013" eaLnBrk="0" fontAlgn="base" hangingPunct="0">
              <a:spcBef>
                <a:spcPct val="0"/>
              </a:spcBef>
              <a:spcAft>
                <a:spcPct val="0"/>
              </a:spcAft>
              <a:defRPr kumimoji="1">
                <a:solidFill>
                  <a:schemeClr val="tx1"/>
                </a:solidFill>
                <a:latin typeface="Arial" charset="0"/>
                <a:ea typeface="ＭＳ Ｐゴシック" pitchFamily="50" charset="-128"/>
              </a:defRPr>
            </a:lvl8pPr>
            <a:lvl9pPr marL="3842209" indent="-2260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81382A2A-6005-4AC0-BE62-6F6B75212CA4}" type="slidenum">
              <a:rPr lang="ja-JP" altLang="en-US" smtClean="0"/>
              <a:pPr eaLnBrk="1" hangingPunct="1"/>
              <a:t>13</a:t>
            </a:fld>
            <a:endParaRPr lang="en-US" altLang="ja-JP"/>
          </a:p>
        </p:txBody>
      </p:sp>
    </p:spTree>
    <p:extLst>
      <p:ext uri="{BB962C8B-B14F-4D97-AF65-F5344CB8AC3E}">
        <p14:creationId xmlns:p14="http://schemas.microsoft.com/office/powerpoint/2010/main" val="4152340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オープンソースに企業が参入し、活性化してくると、様々なオープンソースの開発コミュニティが生まれました。</a:t>
            </a:r>
            <a:endParaRPr kumimoji="1" lang="en-US" altLang="ja-JP" dirty="0"/>
          </a:p>
          <a:p>
            <a:r>
              <a:rPr kumimoji="1" lang="ja-JP" altLang="en-US" dirty="0"/>
              <a:t>このコミュニティの中心は、そのソフトのディストリビューションを行うディストリビュータの社員や、そのソフトを活用したい企業のエンジニアです。</a:t>
            </a:r>
            <a:r>
              <a:rPr kumimoji="1" lang="en-US" altLang="ja-JP" dirty="0"/>
              <a:t>Linux</a:t>
            </a:r>
            <a:r>
              <a:rPr kumimoji="1" lang="ja-JP" altLang="en-US" dirty="0"/>
              <a:t>と同じモデルが採用されることが多いです。</a:t>
            </a:r>
            <a:endParaRPr kumimoji="1" lang="en-US" altLang="ja-JP" dirty="0"/>
          </a:p>
          <a:p>
            <a:r>
              <a:rPr kumimoji="1" lang="ja-JP" altLang="en-US" dirty="0"/>
              <a:t>しかし、コミュニティが多くなり、オーバーラップする部分がでてくると、全体の交通整理をする必要が出てきました。そこでできたのが、ファウンデーション（財団）です。ファウンデーションには、</a:t>
            </a:r>
            <a:r>
              <a:rPr kumimoji="1" lang="en-US" altLang="ja-JP" dirty="0"/>
              <a:t>Linux</a:t>
            </a:r>
            <a:r>
              <a:rPr kumimoji="1" lang="ja-JP" altLang="en-US" dirty="0"/>
              <a:t>ファウンデーションや</a:t>
            </a:r>
            <a:r>
              <a:rPr kumimoji="1" lang="en-US" altLang="ja-JP" dirty="0" err="1"/>
              <a:t>OpenStack</a:t>
            </a:r>
            <a:r>
              <a:rPr kumimoji="1" lang="ja-JP" altLang="en-US" dirty="0"/>
              <a:t>ファウンデーションといった、特定のソフトウェア群を扱うものと、</a:t>
            </a:r>
            <a:r>
              <a:rPr kumimoji="1" lang="en-US" altLang="ja-JP" dirty="0"/>
              <a:t>Apache</a:t>
            </a:r>
            <a:r>
              <a:rPr kumimoji="1" lang="ja-JP" altLang="en-US" dirty="0"/>
              <a:t>ファウンデーションのようにいろいろな</a:t>
            </a:r>
            <a:r>
              <a:rPr kumimoji="1" lang="en-US" altLang="ja-JP" dirty="0"/>
              <a:t>OSS</a:t>
            </a:r>
            <a:r>
              <a:rPr kumimoji="1" lang="ja-JP" altLang="en-US" dirty="0"/>
              <a:t>をプロジェクトとして抱えるものがあります。そして、このファウンデーションにもまた、企業から協賛金が支払われ、様々な活動が行われています。</a:t>
            </a:r>
            <a:endParaRPr kumimoji="1" lang="en-US" altLang="ja-JP" dirty="0"/>
          </a:p>
          <a:p>
            <a:endParaRPr kumimoji="1" lang="en-US" altLang="ja-JP" dirty="0"/>
          </a:p>
          <a:p>
            <a:r>
              <a:rPr kumimoji="1" lang="ja-JP" altLang="en-US" dirty="0"/>
              <a:t>非常にしっかりした開発支援と資金のバックアップの仕組みができている、ということになります。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14</a:t>
            </a:fld>
            <a:endParaRPr lang="ja-JP" altLang="en-US"/>
          </a:p>
        </p:txBody>
      </p:sp>
    </p:spTree>
    <p:extLst>
      <p:ext uri="{BB962C8B-B14F-4D97-AF65-F5344CB8AC3E}">
        <p14:creationId xmlns:p14="http://schemas.microsoft.com/office/powerpoint/2010/main" val="3810380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15</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340169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https://japan.zdnet.com/article/20349701/</a:t>
            </a:r>
          </a:p>
          <a:p>
            <a:r>
              <a:rPr kumimoji="1" lang="en-US" altLang="ja-JP" dirty="0"/>
              <a:t>https://srad.jp/story/01/06/02/0627257/</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16</a:t>
            </a:fld>
            <a:endParaRPr kumimoji="1" lang="ja-JP" altLang="en-US"/>
          </a:p>
        </p:txBody>
      </p:sp>
    </p:spTree>
    <p:extLst>
      <p:ext uri="{BB962C8B-B14F-4D97-AF65-F5344CB8AC3E}">
        <p14:creationId xmlns:p14="http://schemas.microsoft.com/office/powerpoint/2010/main" val="1449643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http://www.atmarkit.co.jp/ait/articles/1806/05/news109.html</a:t>
            </a:r>
          </a:p>
          <a:p>
            <a:r>
              <a:rPr kumimoji="1" lang="ja-JP" altLang="en-US" dirty="0"/>
              <a:t>ユーザー数</a:t>
            </a:r>
            <a:r>
              <a:rPr kumimoji="1" lang="en-US" altLang="ja-JP" dirty="0"/>
              <a:t>2600</a:t>
            </a:r>
            <a:r>
              <a:rPr kumimoji="1" lang="ja-JP" altLang="en-US" dirty="0"/>
              <a:t>万人</a:t>
            </a:r>
            <a:endParaRPr kumimoji="1" lang="en-US" altLang="ja-JP" dirty="0"/>
          </a:p>
          <a:p>
            <a:r>
              <a:rPr kumimoji="1" lang="ja-JP" altLang="en-US" dirty="0"/>
              <a:t>コードベース</a:t>
            </a:r>
            <a:r>
              <a:rPr kumimoji="1" lang="en-US" altLang="ja-JP" dirty="0"/>
              <a:t>8500</a:t>
            </a:r>
            <a:r>
              <a:rPr kumimoji="1" lang="ja-JP" altLang="en-US"/>
              <a:t>万個</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18</a:t>
            </a:fld>
            <a:endParaRPr kumimoji="1" lang="ja-JP" altLang="en-US"/>
          </a:p>
        </p:txBody>
      </p:sp>
    </p:spTree>
    <p:extLst>
      <p:ext uri="{BB962C8B-B14F-4D97-AF65-F5344CB8AC3E}">
        <p14:creationId xmlns:p14="http://schemas.microsoft.com/office/powerpoint/2010/main" val="1575762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21</a:t>
            </a:fld>
            <a:endParaRPr kumimoji="1" lang="ja-JP" altLang="en-US"/>
          </a:p>
        </p:txBody>
      </p:sp>
    </p:spTree>
    <p:extLst>
      <p:ext uri="{BB962C8B-B14F-4D97-AF65-F5344CB8AC3E}">
        <p14:creationId xmlns:p14="http://schemas.microsoft.com/office/powerpoint/2010/main" val="3032420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https://opensource.srad.jp/story/17/10/10/0638257/</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22</a:t>
            </a:fld>
            <a:endParaRPr kumimoji="1" lang="ja-JP" altLang="en-US"/>
          </a:p>
        </p:txBody>
      </p:sp>
    </p:spTree>
    <p:extLst>
      <p:ext uri="{BB962C8B-B14F-4D97-AF65-F5344CB8AC3E}">
        <p14:creationId xmlns:p14="http://schemas.microsoft.com/office/powerpoint/2010/main" val="1711476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054087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246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報道などで出てくる「</a:t>
            </a:r>
            <a:r>
              <a:rPr lang="en-US" altLang="ja-JP" dirty="0"/>
              <a:t>Linux</a:t>
            </a:r>
            <a:r>
              <a:rPr lang="ja-JP" altLang="en-US" dirty="0"/>
              <a:t>コミュニティ」は、ほとんどの場合、</a:t>
            </a:r>
            <a:r>
              <a:rPr lang="en-US" altLang="ja-JP" dirty="0"/>
              <a:t>Linux</a:t>
            </a:r>
            <a:r>
              <a:rPr lang="ja-JP" altLang="en-US" dirty="0"/>
              <a:t>のカーネルを開発しているコミュニティのことです。</a:t>
            </a:r>
            <a:endParaRPr lang="en-US" altLang="ja-JP" dirty="0"/>
          </a:p>
          <a:p>
            <a:endParaRPr lang="en-US" altLang="ja-JP" dirty="0"/>
          </a:p>
          <a:p>
            <a:r>
              <a:rPr lang="ja-JP" altLang="en-US" dirty="0"/>
              <a:t>しかし、</a:t>
            </a:r>
            <a:r>
              <a:rPr lang="en-US" altLang="ja-JP" dirty="0"/>
              <a:t>Linux</a:t>
            </a:r>
            <a:r>
              <a:rPr lang="ja-JP" altLang="en-US" dirty="0"/>
              <a:t>に限らず、</a:t>
            </a:r>
            <a:r>
              <a:rPr lang="en-US" altLang="ja-JP" dirty="0"/>
              <a:t>OS</a:t>
            </a:r>
            <a:r>
              <a:rPr lang="ja-JP" altLang="en-US" dirty="0"/>
              <a:t>はカーネルだけでは成立しません。ライブラリやインストーラなど、様々な部品が必要です。</a:t>
            </a:r>
            <a:endParaRPr lang="en-US" altLang="ja-JP" dirty="0"/>
          </a:p>
          <a:p>
            <a:r>
              <a:rPr lang="ja-JP" altLang="en-US" dirty="0"/>
              <a:t>これを一般ユーザーがネットから集めてきて、動くシステムを作り上げるのは至難の業です。</a:t>
            </a:r>
            <a:r>
              <a:rPr lang="en-US" altLang="ja-JP" dirty="0"/>
              <a:t>Linux</a:t>
            </a:r>
            <a:r>
              <a:rPr lang="ja-JP" altLang="en-US" dirty="0"/>
              <a:t>のユーザーの裾野が広がるにつれ、「そのまま動くパッケージが欲しい」という要望が多くなってきました。</a:t>
            </a:r>
            <a:endParaRPr lang="en-US" altLang="ja-JP" dirty="0"/>
          </a:p>
          <a:p>
            <a:endParaRPr lang="en-US" altLang="ja-JP" dirty="0"/>
          </a:p>
          <a:p>
            <a:r>
              <a:rPr lang="ja-JP" altLang="en-US" dirty="0"/>
              <a:t>これを受けて、一般ユーザー向けにパッケージを作って配布する業者が出てきました。これをディストリビューションと呼び、業者をディストリビュータと呼びます。</a:t>
            </a:r>
            <a:r>
              <a:rPr lang="en-US" altLang="ja-JP" dirty="0" err="1"/>
              <a:t>RedHat</a:t>
            </a:r>
            <a:r>
              <a:rPr lang="ja-JP" altLang="en-US" dirty="0"/>
              <a:t>や</a:t>
            </a:r>
            <a:r>
              <a:rPr lang="en-US" altLang="ja-JP" dirty="0" err="1"/>
              <a:t>Devian</a:t>
            </a:r>
            <a:r>
              <a:rPr lang="ja-JP" altLang="en-US" dirty="0"/>
              <a:t>などが有名です。しかし、なんといっても商用が禁止されていますから、配布コストは実費程度とされていました。数十ドルから数百ドル程度です。当然、サポートなどはありません。自己責任が基本なのです。</a:t>
            </a:r>
            <a:endParaRPr lang="en-US" altLang="ja-JP" dirty="0"/>
          </a:p>
          <a:p>
            <a:endParaRPr lang="en-US" altLang="ja-JP" dirty="0"/>
          </a:p>
          <a:p>
            <a:r>
              <a:rPr lang="ja-JP" altLang="en-US" dirty="0"/>
              <a:t>金銭的にも、人員的にも非常に不安定で、これではとても安定した開発はできません。企業も、このような状況では採用に二の足を踏むでしょう。</a:t>
            </a:r>
          </a:p>
        </p:txBody>
      </p:sp>
    </p:spTree>
    <p:extLst>
      <p:ext uri="{BB962C8B-B14F-4D97-AF65-F5344CB8AC3E}">
        <p14:creationId xmlns:p14="http://schemas.microsoft.com/office/powerpoint/2010/main" val="1195234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1999</a:t>
            </a:r>
            <a:r>
              <a:rPr kumimoji="1" lang="ja-JP" altLang="en-US" dirty="0"/>
              <a:t>年、</a:t>
            </a:r>
            <a:r>
              <a:rPr kumimoji="1" lang="en-US" altLang="ja-JP" dirty="0"/>
              <a:t>Linux</a:t>
            </a:r>
            <a:r>
              <a:rPr kumimoji="1" lang="ja-JP" altLang="en-US" dirty="0"/>
              <a:t>に大きな転機が訪れます。</a:t>
            </a:r>
            <a:r>
              <a:rPr kumimoji="1" lang="en-US" altLang="ja-JP" dirty="0"/>
              <a:t>IBM</a:t>
            </a:r>
            <a:r>
              <a:rPr kumimoji="1" lang="ja-JP" altLang="en-US" dirty="0"/>
              <a:t>が</a:t>
            </a:r>
            <a:r>
              <a:rPr kumimoji="1" lang="en-US" altLang="ja-JP" dirty="0"/>
              <a:t>Linux</a:t>
            </a:r>
            <a:r>
              <a:rPr kumimoji="1" lang="ja-JP" altLang="en-US" dirty="0"/>
              <a:t>の正式サポートを発表したのです。同社製の全てのハードウェアで、自社製</a:t>
            </a:r>
            <a:r>
              <a:rPr kumimoji="1" lang="en-US" altLang="ja-JP" dirty="0"/>
              <a:t>OS</a:t>
            </a:r>
            <a:r>
              <a:rPr kumimoji="1" lang="ja-JP" altLang="en-US" dirty="0"/>
              <a:t>と同じレベルのサポートを提供するということです。これによって、世の中の</a:t>
            </a:r>
            <a:r>
              <a:rPr kumimoji="1" lang="en-US" altLang="ja-JP" dirty="0"/>
              <a:t>Linux</a:t>
            </a:r>
            <a:r>
              <a:rPr kumimoji="1" lang="ja-JP" altLang="en-US" dirty="0"/>
              <a:t>を見る目が一気に変わり、ビジネス利用への道が開けたのです。</a:t>
            </a:r>
            <a:endParaRPr kumimoji="1" lang="en-US" altLang="ja-JP" dirty="0"/>
          </a:p>
          <a:p>
            <a:endParaRPr kumimoji="1" lang="en-US" altLang="ja-JP" dirty="0"/>
          </a:p>
          <a:p>
            <a:r>
              <a:rPr kumimoji="1" lang="ja-JP" altLang="en-US" dirty="0"/>
              <a:t>それと同時に、</a:t>
            </a:r>
            <a:r>
              <a:rPr kumimoji="1" lang="en-US" altLang="ja-JP" dirty="0"/>
              <a:t>IBM</a:t>
            </a:r>
            <a:r>
              <a:rPr kumimoji="1" lang="ja-JP" altLang="en-US" dirty="0"/>
              <a:t>は自社内に専任のエンジニアリングチームを設置します。これまでボランティアが中心だった開発リソースに、プロのプログラマがフルタイムで参加することになったのです。</a:t>
            </a:r>
            <a:r>
              <a:rPr kumimoji="1" lang="en-US" altLang="ja-JP" dirty="0"/>
              <a:t>IBM</a:t>
            </a:r>
            <a:r>
              <a:rPr kumimoji="1" lang="ja-JP" altLang="en-US" dirty="0"/>
              <a:t>はこの開発からは利益を得ませんが、</a:t>
            </a:r>
            <a:r>
              <a:rPr kumimoji="1" lang="en-US" altLang="ja-JP" dirty="0"/>
              <a:t>Linux</a:t>
            </a:r>
            <a:r>
              <a:rPr kumimoji="1" lang="ja-JP" altLang="en-US" dirty="0"/>
              <a:t>の品質が向上し、</a:t>
            </a:r>
            <a:r>
              <a:rPr kumimoji="1" lang="en-US" altLang="ja-JP" dirty="0"/>
              <a:t>IBM</a:t>
            </a:r>
            <a:r>
              <a:rPr kumimoji="1" lang="ja-JP" altLang="en-US" dirty="0"/>
              <a:t>のサーバーと共に売れれば、それでビジネスになると考えたのです。</a:t>
            </a:r>
            <a:r>
              <a:rPr kumimoji="1" lang="en-US" altLang="ja-JP" dirty="0"/>
              <a:t>OSS</a:t>
            </a:r>
            <a:r>
              <a:rPr kumimoji="1" lang="ja-JP" altLang="en-US" dirty="0"/>
              <a:t>をビジネスに活用できる新しい仕組みの誕生でした。</a:t>
            </a:r>
            <a:endParaRPr kumimoji="1" lang="en-US" altLang="ja-JP" dirty="0"/>
          </a:p>
          <a:p>
            <a:endParaRPr kumimoji="1" lang="en-US" altLang="ja-JP" dirty="0"/>
          </a:p>
          <a:p>
            <a:r>
              <a:rPr kumimoji="1" lang="en-US" altLang="ja-JP" dirty="0"/>
              <a:t>Linux</a:t>
            </a:r>
            <a:r>
              <a:rPr kumimoji="1" lang="ja-JP" altLang="en-US" dirty="0"/>
              <a:t>の採用について、</a:t>
            </a:r>
            <a:r>
              <a:rPr kumimoji="1" lang="en-US" altLang="ja-JP" dirty="0"/>
              <a:t>IBM</a:t>
            </a:r>
            <a:r>
              <a:rPr kumimoji="1" lang="ja-JP" altLang="en-US" dirty="0"/>
              <a:t>は日経</a:t>
            </a:r>
            <a:r>
              <a:rPr kumimoji="1" lang="en-US" altLang="ja-JP" dirty="0"/>
              <a:t>BP</a:t>
            </a:r>
            <a:r>
              <a:rPr kumimoji="1" lang="ja-JP" altLang="en-US" dirty="0"/>
              <a:t>のインタビューの中で、</a:t>
            </a:r>
            <a:endParaRPr kumimoji="1" lang="en-US" altLang="ja-JP" dirty="0"/>
          </a:p>
          <a:p>
            <a:r>
              <a:rPr kumimoji="1" lang="ja-JP" altLang="en-US" dirty="0"/>
              <a:t>・顧客がオープンスタンダードを求めている</a:t>
            </a:r>
            <a:endParaRPr kumimoji="1" lang="en-US" altLang="ja-JP" dirty="0"/>
          </a:p>
          <a:p>
            <a:r>
              <a:rPr kumimoji="1" lang="ja-JP" altLang="en-US" dirty="0"/>
              <a:t>・オープンソースといえども非常に高品質である</a:t>
            </a:r>
            <a:endParaRPr kumimoji="1" lang="en-US" altLang="ja-JP" dirty="0"/>
          </a:p>
          <a:p>
            <a:r>
              <a:rPr kumimoji="1" lang="ja-JP" altLang="en-US" dirty="0"/>
              <a:t>・アプリケーションの移植性が高い</a:t>
            </a:r>
            <a:endParaRPr kumimoji="1" lang="en-US" altLang="ja-JP" dirty="0"/>
          </a:p>
          <a:p>
            <a:r>
              <a:rPr kumimoji="1" lang="ja-JP" altLang="en-US" dirty="0"/>
              <a:t>ということを挙げています。</a:t>
            </a:r>
            <a:endParaRPr kumimoji="1" lang="en-US" altLang="ja-JP" dirty="0"/>
          </a:p>
          <a:p>
            <a:endParaRPr kumimoji="1" lang="en-US" altLang="ja-JP" dirty="0"/>
          </a:p>
          <a:p>
            <a:r>
              <a:rPr kumimoji="1" lang="ja-JP" altLang="en-US" dirty="0"/>
              <a:t>オープンソースについて回っていた「誰が責任を持つのか」という議論へのひとつの答えでもあります。</a:t>
            </a:r>
            <a:endParaRPr kumimoji="1" lang="en-US" altLang="ja-JP" dirty="0"/>
          </a:p>
          <a:p>
            <a:endParaRPr kumimoji="1" lang="en-US" altLang="ja-JP" dirty="0"/>
          </a:p>
          <a:p>
            <a:r>
              <a:rPr kumimoji="1" lang="ja-JP" altLang="en-US" dirty="0"/>
              <a:t>＃富士通も</a:t>
            </a:r>
            <a:r>
              <a:rPr kumimoji="1" lang="en-US" altLang="ja-JP" dirty="0"/>
              <a:t>1999</a:t>
            </a:r>
            <a:r>
              <a:rPr kumimoji="1" lang="ja-JP" altLang="en-US" dirty="0"/>
              <a:t>年、</a:t>
            </a:r>
            <a:r>
              <a:rPr kumimoji="1" lang="en-US" altLang="ja-JP" dirty="0"/>
              <a:t>IA</a:t>
            </a:r>
            <a:r>
              <a:rPr kumimoji="1" lang="ja-JP" altLang="en-US" dirty="0"/>
              <a:t>サーバーで</a:t>
            </a:r>
            <a:r>
              <a:rPr kumimoji="1" lang="en-US" altLang="ja-JP" dirty="0"/>
              <a:t>Linux</a:t>
            </a:r>
            <a:r>
              <a:rPr kumimoji="1" lang="ja-JP" altLang="en-US" dirty="0"/>
              <a:t>をサポートしています</a:t>
            </a:r>
            <a:endParaRPr kumimoji="1" lang="en-US" altLang="ja-JP" dirty="0"/>
          </a:p>
          <a:p>
            <a:r>
              <a:rPr kumimoji="1" lang="ja-JP" altLang="en-US" dirty="0"/>
              <a:t>＃</a:t>
            </a:r>
            <a:r>
              <a:rPr kumimoji="1" lang="en-US" altLang="ja-JP" dirty="0"/>
              <a:t>Oracle</a:t>
            </a:r>
            <a:r>
              <a:rPr kumimoji="1" lang="ja-JP" altLang="en-US" dirty="0"/>
              <a:t>も</a:t>
            </a:r>
            <a:r>
              <a:rPr kumimoji="1" lang="en-US" altLang="ja-JP" dirty="0"/>
              <a:t>1999</a:t>
            </a:r>
            <a:r>
              <a:rPr kumimoji="1" lang="ja-JP" altLang="en-US" dirty="0"/>
              <a:t>年に</a:t>
            </a:r>
            <a:r>
              <a:rPr kumimoji="1" lang="en-US" altLang="ja-JP" dirty="0"/>
              <a:t>Linux</a:t>
            </a:r>
            <a:r>
              <a:rPr kumimoji="1" lang="ja-JP" altLang="en-US" dirty="0"/>
              <a:t>版をリリースしています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6</a:t>
            </a:fld>
            <a:endParaRPr lang="ja-JP" altLang="en-US"/>
          </a:p>
        </p:txBody>
      </p:sp>
    </p:spTree>
    <p:extLst>
      <p:ext uri="{BB962C8B-B14F-4D97-AF65-F5344CB8AC3E}">
        <p14:creationId xmlns:p14="http://schemas.microsoft.com/office/powerpoint/2010/main" val="993485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3731"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この後、</a:t>
            </a:r>
            <a:r>
              <a:rPr lang="en-US" altLang="ja-JP" dirty="0"/>
              <a:t>Linux</a:t>
            </a:r>
            <a:r>
              <a:rPr lang="ja-JP" altLang="en-US" dirty="0"/>
              <a:t>関連企業が自社のエンジニアを</a:t>
            </a:r>
            <a:r>
              <a:rPr lang="en-US" altLang="ja-JP" dirty="0"/>
              <a:t>Linux</a:t>
            </a:r>
            <a:r>
              <a:rPr lang="ja-JP" altLang="en-US" dirty="0"/>
              <a:t>のコミュニティに参加させ始めます。</a:t>
            </a:r>
            <a:endParaRPr lang="en-US" altLang="ja-JP" dirty="0"/>
          </a:p>
          <a:p>
            <a:endParaRPr lang="en-US" altLang="ja-JP" dirty="0"/>
          </a:p>
          <a:p>
            <a:r>
              <a:rPr lang="ja-JP" altLang="en-US" dirty="0"/>
              <a:t>少し古い記事ですが、</a:t>
            </a:r>
            <a:r>
              <a:rPr lang="en-US" altLang="ja-JP" dirty="0" err="1"/>
              <a:t>Itpro</a:t>
            </a:r>
            <a:r>
              <a:rPr lang="ja-JP" altLang="en-US" dirty="0"/>
              <a:t>にこんな記事が出ていました。赤い部分にご注目下さい。</a:t>
            </a:r>
            <a:endParaRPr lang="en-US" altLang="ja-JP" dirty="0"/>
          </a:p>
          <a:p>
            <a:endParaRPr lang="en-US" altLang="ja-JP" dirty="0"/>
          </a:p>
          <a:p>
            <a:r>
              <a:rPr lang="ja-JP" altLang="en-US" sz="1200" dirty="0">
                <a:solidFill>
                  <a:srgbClr val="FF3300"/>
                </a:solidFill>
                <a:latin typeface="+mn-lt"/>
                <a:ea typeface="+mn-ea"/>
              </a:rPr>
              <a:t>「カーネルの開発に携わる開発者の</a:t>
            </a:r>
            <a:r>
              <a:rPr lang="en-US" altLang="ja-JP" sz="1200" dirty="0">
                <a:solidFill>
                  <a:srgbClr val="FF3300"/>
                </a:solidFill>
                <a:latin typeface="+mn-lt"/>
                <a:ea typeface="+mn-ea"/>
              </a:rPr>
              <a:t>70</a:t>
            </a:r>
            <a:r>
              <a:rPr lang="ja-JP" altLang="en-US" sz="1200" dirty="0">
                <a:solidFill>
                  <a:srgbClr val="FF3300"/>
                </a:solidFill>
                <a:latin typeface="+mn-lt"/>
                <a:ea typeface="+mn-ea"/>
              </a:rPr>
              <a:t>～</a:t>
            </a:r>
            <a:r>
              <a:rPr lang="en-US" altLang="ja-JP" sz="1200" dirty="0">
                <a:solidFill>
                  <a:srgbClr val="FF3300"/>
                </a:solidFill>
                <a:latin typeface="+mn-lt"/>
                <a:ea typeface="+mn-ea"/>
              </a:rPr>
              <a:t>95</a:t>
            </a:r>
            <a:r>
              <a:rPr lang="ja-JP" altLang="en-US" sz="1200" dirty="0">
                <a:solidFill>
                  <a:srgbClr val="FF3300"/>
                </a:solidFill>
                <a:latin typeface="+mn-lt"/>
                <a:ea typeface="+mn-ea"/>
              </a:rPr>
              <a:t>％は，開発作業に対して支払いを受けている。カーネルへのコントリビューションの</a:t>
            </a:r>
            <a:r>
              <a:rPr lang="en-US" altLang="ja-JP" sz="1200" dirty="0">
                <a:solidFill>
                  <a:srgbClr val="FF3300"/>
                </a:solidFill>
                <a:latin typeface="+mn-lt"/>
                <a:ea typeface="+mn-ea"/>
              </a:rPr>
              <a:t>70</a:t>
            </a:r>
            <a:r>
              <a:rPr lang="ja-JP" altLang="en-US" sz="1200" dirty="0">
                <a:solidFill>
                  <a:srgbClr val="FF3300"/>
                </a:solidFill>
                <a:latin typeface="+mn-lt"/>
                <a:ea typeface="+mn-ea"/>
              </a:rPr>
              <a:t>％以上は，米 </a:t>
            </a:r>
            <a:r>
              <a:rPr lang="en-US" altLang="ja-JP" sz="1200" dirty="0">
                <a:solidFill>
                  <a:srgbClr val="FF3300"/>
                </a:solidFill>
                <a:latin typeface="+mn-lt"/>
                <a:ea typeface="+mn-ea"/>
              </a:rPr>
              <a:t>Red Hat</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Novell</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IBM</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Intel</a:t>
            </a:r>
            <a:r>
              <a:rPr lang="ja-JP" altLang="en-US" sz="1200" dirty="0">
                <a:solidFill>
                  <a:srgbClr val="FF3300"/>
                </a:solidFill>
                <a:latin typeface="+mn-lt"/>
                <a:ea typeface="+mn-ea"/>
              </a:rPr>
              <a:t>などに勤務する開発者によって提供されたものだった。」</a:t>
            </a:r>
            <a:endParaRPr lang="en-US" altLang="ja-JP" sz="1200" dirty="0">
              <a:solidFill>
                <a:srgbClr val="FF3300"/>
              </a:solidFill>
              <a:latin typeface="+mn-lt"/>
              <a:ea typeface="+mn-ea"/>
            </a:endParaRPr>
          </a:p>
          <a:p>
            <a:endParaRPr lang="en-US" altLang="ja-JP" sz="1200" dirty="0">
              <a:solidFill>
                <a:srgbClr val="FF3300"/>
              </a:solidFill>
              <a:latin typeface="+mn-lt"/>
              <a:ea typeface="+mn-ea"/>
            </a:endParaRPr>
          </a:p>
          <a:p>
            <a:r>
              <a:rPr lang="ja-JP" altLang="en-US" sz="1200" dirty="0">
                <a:solidFill>
                  <a:srgbClr val="FF3300"/>
                </a:solidFill>
                <a:latin typeface="+mn-lt"/>
                <a:ea typeface="+mn-ea"/>
              </a:rPr>
              <a:t>これらの開発者は、所属企業から普通に給料を貰いながら、自らの業務として</a:t>
            </a:r>
            <a:r>
              <a:rPr lang="en-US" altLang="ja-JP" sz="1200" dirty="0">
                <a:solidFill>
                  <a:srgbClr val="FF3300"/>
                </a:solidFill>
                <a:latin typeface="+mn-lt"/>
                <a:ea typeface="+mn-ea"/>
              </a:rPr>
              <a:t>Linux</a:t>
            </a:r>
            <a:r>
              <a:rPr lang="ja-JP" altLang="en-US" sz="1200" dirty="0">
                <a:solidFill>
                  <a:srgbClr val="FF3300"/>
                </a:solidFill>
                <a:latin typeface="+mn-lt"/>
                <a:ea typeface="+mn-ea"/>
              </a:rPr>
              <a:t>の開発を行っているのです。カーネルへのコントリビューションのほとんどが、こういった開発者によって支えられているのです。</a:t>
            </a:r>
            <a:endParaRPr lang="en-US" altLang="ja-JP" sz="1200" dirty="0">
              <a:solidFill>
                <a:srgbClr val="FF3300"/>
              </a:solidFill>
              <a:latin typeface="+mn-lt"/>
              <a:ea typeface="+mn-ea"/>
            </a:endParaRPr>
          </a:p>
          <a:p>
            <a:r>
              <a:rPr lang="ja-JP" altLang="en-US" sz="1200" dirty="0">
                <a:solidFill>
                  <a:srgbClr val="FF3300"/>
                </a:solidFill>
                <a:latin typeface="+mn-lt"/>
                <a:ea typeface="+mn-ea"/>
              </a:rPr>
              <a:t>もちろん、ボランティアで参加しているプログラマもいますが、それだけではとうてい回らないほどに</a:t>
            </a:r>
            <a:r>
              <a:rPr lang="en-US" altLang="ja-JP" sz="1200" dirty="0">
                <a:solidFill>
                  <a:srgbClr val="FF3300"/>
                </a:solidFill>
                <a:latin typeface="+mn-lt"/>
                <a:ea typeface="+mn-ea"/>
              </a:rPr>
              <a:t>Linux</a:t>
            </a:r>
            <a:r>
              <a:rPr lang="ja-JP" altLang="en-US" sz="1200" dirty="0">
                <a:solidFill>
                  <a:srgbClr val="FF3300"/>
                </a:solidFill>
                <a:latin typeface="+mn-lt"/>
                <a:ea typeface="+mn-ea"/>
              </a:rPr>
              <a:t>は巨大化してしまっています。こういった企業からの見えないサポートが、</a:t>
            </a:r>
            <a:r>
              <a:rPr lang="en-US" altLang="ja-JP" sz="1200" dirty="0">
                <a:solidFill>
                  <a:srgbClr val="FF3300"/>
                </a:solidFill>
                <a:latin typeface="+mn-lt"/>
                <a:ea typeface="+mn-ea"/>
              </a:rPr>
              <a:t>Linux</a:t>
            </a:r>
            <a:r>
              <a:rPr lang="ja-JP" altLang="en-US" sz="1200" dirty="0">
                <a:solidFill>
                  <a:srgbClr val="FF3300"/>
                </a:solidFill>
                <a:latin typeface="+mn-lt"/>
                <a:ea typeface="+mn-ea"/>
              </a:rPr>
              <a:t>を支えていたのです。</a:t>
            </a:r>
            <a:endParaRPr lang="en-US" altLang="ja-JP" sz="1200" dirty="0">
              <a:solidFill>
                <a:srgbClr val="FF3300"/>
              </a:solidFill>
              <a:latin typeface="+mn-lt"/>
              <a:ea typeface="+mn-ea"/>
            </a:endParaRPr>
          </a:p>
          <a:p>
            <a:endParaRPr lang="en-US" altLang="ja-JP" sz="1200" dirty="0">
              <a:solidFill>
                <a:srgbClr val="FF3300"/>
              </a:solidFill>
              <a:latin typeface="+mn-lt"/>
              <a:ea typeface="+mn-ea"/>
            </a:endParaRPr>
          </a:p>
          <a:p>
            <a:r>
              <a:rPr lang="ja-JP" altLang="en-US" sz="1200" dirty="0">
                <a:solidFill>
                  <a:srgbClr val="FF3300"/>
                </a:solidFill>
                <a:latin typeface="+mn-lt"/>
                <a:ea typeface="+mn-ea"/>
              </a:rPr>
              <a:t>「商用ソフトを作っているのと同じではないか」という見方もできますが、組織を超えた協業ができる分、一社で作るよりも良いこともあるのではないでしょうか？この話は、また後で致します。</a:t>
            </a:r>
            <a:endParaRPr lang="en-US" altLang="ja-JP" sz="1200" dirty="0">
              <a:solidFill>
                <a:srgbClr val="FF3300"/>
              </a:solidFill>
              <a:latin typeface="+mn-lt"/>
              <a:ea typeface="+mn-ea"/>
            </a:endParaRPr>
          </a:p>
          <a:p>
            <a:endParaRPr lang="en-US" altLang="ja-JP" sz="1200" dirty="0">
              <a:solidFill>
                <a:srgbClr val="FF3300"/>
              </a:solidFill>
              <a:latin typeface="+mn-lt"/>
              <a:ea typeface="+mn-ea"/>
            </a:endParaRPr>
          </a:p>
          <a:p>
            <a:r>
              <a:rPr lang="ja-JP" altLang="en-US" sz="1200" dirty="0">
                <a:solidFill>
                  <a:srgbClr val="FF3300"/>
                </a:solidFill>
                <a:latin typeface="+mn-lt"/>
                <a:ea typeface="+mn-ea"/>
              </a:rPr>
              <a:t>「</a:t>
            </a:r>
            <a:r>
              <a:rPr lang="en-US" altLang="ja-JP" sz="1200" dirty="0">
                <a:solidFill>
                  <a:srgbClr val="FF3300"/>
                </a:solidFill>
                <a:latin typeface="+mn-lt"/>
                <a:ea typeface="+mn-ea"/>
              </a:rPr>
              <a:t>Linux</a:t>
            </a:r>
            <a:r>
              <a:rPr lang="ja-JP" altLang="en-US" sz="1200" dirty="0">
                <a:solidFill>
                  <a:srgbClr val="FF3300"/>
                </a:solidFill>
                <a:latin typeface="+mn-lt"/>
                <a:ea typeface="+mn-ea"/>
              </a:rPr>
              <a:t>なんて、どこかの学生が作ってるんだろ？」という問いには、「いいや、</a:t>
            </a:r>
            <a:r>
              <a:rPr lang="en-US" altLang="ja-JP" sz="1200" dirty="0">
                <a:solidFill>
                  <a:srgbClr val="FF3300"/>
                </a:solidFill>
                <a:latin typeface="+mn-lt"/>
                <a:ea typeface="+mn-ea"/>
              </a:rPr>
              <a:t>IBM</a:t>
            </a:r>
            <a:r>
              <a:rPr lang="ja-JP" altLang="en-US" sz="1200" dirty="0">
                <a:solidFill>
                  <a:srgbClr val="FF3300"/>
                </a:solidFill>
                <a:latin typeface="+mn-lt"/>
                <a:ea typeface="+mn-ea"/>
              </a:rPr>
              <a:t>や</a:t>
            </a:r>
            <a:r>
              <a:rPr lang="en-US" altLang="ja-JP" sz="1200" dirty="0">
                <a:solidFill>
                  <a:srgbClr val="FF3300"/>
                </a:solidFill>
                <a:latin typeface="+mn-lt"/>
                <a:ea typeface="+mn-ea"/>
              </a:rPr>
              <a:t>Intel</a:t>
            </a:r>
            <a:r>
              <a:rPr lang="ja-JP" altLang="en-US" sz="1200" dirty="0">
                <a:solidFill>
                  <a:srgbClr val="FF3300"/>
                </a:solidFill>
                <a:latin typeface="+mn-lt"/>
                <a:ea typeface="+mn-ea"/>
              </a:rPr>
              <a:t>のエンジニアが作ってるんだよ」と答えることができるわけです。これは、大きな信頼感に繋がると思いませんか？</a:t>
            </a:r>
            <a:endParaRPr lang="en-US" altLang="ja-JP" sz="1200" dirty="0">
              <a:solidFill>
                <a:srgbClr val="FF3300"/>
              </a:solidFill>
              <a:latin typeface="+mn-lt"/>
              <a:ea typeface="+mn-ea"/>
            </a:endParaRPr>
          </a:p>
          <a:p>
            <a:endParaRPr lang="ja-JP" altLang="en-US" dirty="0"/>
          </a:p>
        </p:txBody>
      </p:sp>
    </p:spTree>
    <p:extLst>
      <p:ext uri="{BB962C8B-B14F-4D97-AF65-F5344CB8AC3E}">
        <p14:creationId xmlns:p14="http://schemas.microsoft.com/office/powerpoint/2010/main" val="2162085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このように、現在の</a:t>
            </a:r>
            <a:r>
              <a:rPr lang="en-US" altLang="ja-JP" dirty="0"/>
              <a:t>Linux</a:t>
            </a:r>
            <a:r>
              <a:rPr lang="ja-JP" altLang="en-US" dirty="0"/>
              <a:t>のビジネスモデルでは、</a:t>
            </a:r>
            <a:r>
              <a:rPr lang="en-US" altLang="ja-JP" dirty="0"/>
              <a:t>Linux</a:t>
            </a:r>
            <a:r>
              <a:rPr lang="ja-JP" altLang="en-US" dirty="0"/>
              <a:t>関連ベンダの参加が非常に大きな部分を占めています。</a:t>
            </a:r>
            <a:endParaRPr lang="en-US" altLang="ja-JP" dirty="0"/>
          </a:p>
          <a:p>
            <a:endParaRPr lang="en-US" altLang="ja-JP" dirty="0"/>
          </a:p>
          <a:p>
            <a:r>
              <a:rPr lang="en-US" altLang="ja-JP" dirty="0"/>
              <a:t>Linux</a:t>
            </a:r>
            <a:r>
              <a:rPr lang="ja-JP" altLang="en-US" dirty="0"/>
              <a:t>関連ベンダは、</a:t>
            </a:r>
            <a:r>
              <a:rPr lang="en-US" altLang="ja-JP" dirty="0"/>
              <a:t>Linux</a:t>
            </a:r>
            <a:r>
              <a:rPr lang="ja-JP" altLang="en-US" dirty="0"/>
              <a:t>の開発に貢献することによって</a:t>
            </a:r>
            <a:r>
              <a:rPr lang="en-US" altLang="ja-JP" dirty="0"/>
              <a:t>Linux</a:t>
            </a:r>
            <a:r>
              <a:rPr lang="ja-JP" altLang="en-US" dirty="0"/>
              <a:t>の知識も増え、サポートも容易になります。自社製品と</a:t>
            </a:r>
            <a:r>
              <a:rPr lang="en-US" altLang="ja-JP" dirty="0"/>
              <a:t>Linux</a:t>
            </a:r>
            <a:r>
              <a:rPr lang="ja-JP" altLang="en-US" dirty="0"/>
              <a:t>を組み合わせてビジネスを行う事により、利益を確保できます。</a:t>
            </a:r>
            <a:r>
              <a:rPr lang="en-US" altLang="ja-JP" dirty="0"/>
              <a:t>Linux</a:t>
            </a:r>
            <a:r>
              <a:rPr lang="ja-JP" altLang="en-US" dirty="0"/>
              <a:t>の知識が多ければ、他社との差別化もできます。</a:t>
            </a:r>
            <a:r>
              <a:rPr lang="en-US" altLang="ja-JP" dirty="0"/>
              <a:t>Linux</a:t>
            </a:r>
            <a:r>
              <a:rPr lang="ja-JP" altLang="en-US" dirty="0"/>
              <a:t>自身をカスタマイズして自社仕様にすることも簡単でしょう。</a:t>
            </a:r>
            <a:endParaRPr lang="en-US" altLang="ja-JP" dirty="0"/>
          </a:p>
          <a:p>
            <a:endParaRPr lang="en-US" altLang="ja-JP" dirty="0"/>
          </a:p>
          <a:p>
            <a:r>
              <a:rPr lang="en-US" altLang="ja-JP" dirty="0"/>
              <a:t>Linux</a:t>
            </a:r>
            <a:r>
              <a:rPr lang="ja-JP" altLang="en-US" dirty="0"/>
              <a:t>コミュニティは、強力で安定的な開発リソースを確保できます。</a:t>
            </a:r>
            <a:endParaRPr lang="en-US" altLang="ja-JP" dirty="0"/>
          </a:p>
          <a:p>
            <a:endParaRPr lang="en-US" altLang="ja-JP" dirty="0"/>
          </a:p>
          <a:p>
            <a:r>
              <a:rPr lang="ja-JP" altLang="en-US" dirty="0"/>
              <a:t>顧客は、安価に高性能なソリューションを活用できます。皆にメリットがある仕組みなのです。</a:t>
            </a:r>
          </a:p>
        </p:txBody>
      </p:sp>
    </p:spTree>
    <p:extLst>
      <p:ext uri="{BB962C8B-B14F-4D97-AF65-F5344CB8AC3E}">
        <p14:creationId xmlns:p14="http://schemas.microsoft.com/office/powerpoint/2010/main" val="2414293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9</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2820694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さて、オープンソースにも種類があるのをご存じでしょうか？</a:t>
            </a:r>
            <a:endParaRPr kumimoji="1" lang="en-US" altLang="ja-JP" dirty="0"/>
          </a:p>
          <a:p>
            <a:endParaRPr kumimoji="1" lang="en-US" altLang="ja-JP" dirty="0"/>
          </a:p>
          <a:p>
            <a:r>
              <a:rPr kumimoji="1" lang="ja-JP" altLang="en-US" dirty="0"/>
              <a:t>ひとつは、オープンであることが目的のオープンソース。もうひとつはオープンであることがメリットになるオープンソースです。これだけでは何のことかわかりませんね。</a:t>
            </a:r>
            <a:endParaRPr kumimoji="1" lang="en-US" altLang="ja-JP" dirty="0"/>
          </a:p>
          <a:p>
            <a:endParaRPr kumimoji="1" lang="en-US" altLang="ja-JP" dirty="0"/>
          </a:p>
          <a:p>
            <a:r>
              <a:rPr kumimoji="1" lang="ja-JP" altLang="en-US" dirty="0"/>
              <a:t>オープンであることが目的のオープンソースは、１９８０年代に登場したフリーソフトウェアです。フリーは無料という意味ではなく、自由の意味です。</a:t>
            </a:r>
            <a:endParaRPr kumimoji="1" lang="en-US" altLang="ja-JP" dirty="0"/>
          </a:p>
          <a:p>
            <a:r>
              <a:rPr kumimoji="1" lang="ja-JP" altLang="en-US" dirty="0"/>
              <a:t>もう一つのオープンソースソフトウェア（</a:t>
            </a:r>
            <a:r>
              <a:rPr kumimoji="1" lang="en-US" altLang="ja-JP" dirty="0"/>
              <a:t>OSS</a:t>
            </a:r>
            <a:r>
              <a:rPr kumimoji="1" lang="ja-JP" altLang="en-US" dirty="0"/>
              <a:t>）は、１９９０年代末になってからでてきたものです。この二つは、プログラムのソースを公開するという手段は同じですが、目的も成り立ちも全く違うものなのです。</a:t>
            </a:r>
            <a:endParaRPr kumimoji="1" lang="en-US" altLang="ja-JP" dirty="0"/>
          </a:p>
          <a:p>
            <a:endParaRPr kumimoji="1" lang="en-US" altLang="ja-JP" dirty="0"/>
          </a:p>
          <a:p>
            <a:r>
              <a:rPr kumimoji="1" lang="ja-JP" altLang="en-US" dirty="0"/>
              <a:t>しかし、両方ともオープンソースであることに変わりはありません。両方をひっくるめて</a:t>
            </a:r>
            <a:r>
              <a:rPr kumimoji="1" lang="en-US" altLang="ja-JP" dirty="0"/>
              <a:t>OSS</a:t>
            </a:r>
            <a:r>
              <a:rPr kumimoji="1" lang="ja-JP" altLang="en-US" dirty="0"/>
              <a:t>と呼んでしまっている場合も多いのですが、</a:t>
            </a:r>
            <a:r>
              <a:rPr kumimoji="1" lang="en-US" altLang="ja-JP" dirty="0"/>
              <a:t>FLOSS</a:t>
            </a:r>
            <a:r>
              <a:rPr kumimoji="1" lang="ja-JP" altLang="en-US" dirty="0"/>
              <a:t>や</a:t>
            </a:r>
            <a:r>
              <a:rPr kumimoji="1" lang="en-US" altLang="ja-JP" dirty="0"/>
              <a:t>FOSS</a:t>
            </a:r>
            <a:r>
              <a:rPr kumimoji="1" lang="ja-JP" altLang="en-US" dirty="0"/>
              <a:t>と呼ぼうという呼びかけが行われています。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10</a:t>
            </a:fld>
            <a:endParaRPr lang="ja-JP" altLang="en-US"/>
          </a:p>
        </p:txBody>
      </p:sp>
    </p:spTree>
    <p:extLst>
      <p:ext uri="{BB962C8B-B14F-4D97-AF65-F5344CB8AC3E}">
        <p14:creationId xmlns:p14="http://schemas.microsoft.com/office/powerpoint/2010/main" val="622792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6656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34555" indent="-282521" eaLnBrk="0" hangingPunct="0">
              <a:defRPr kumimoji="1">
                <a:solidFill>
                  <a:schemeClr val="tx1"/>
                </a:solidFill>
                <a:latin typeface="Arial" charset="0"/>
                <a:ea typeface="ＭＳ Ｐゴシック" pitchFamily="50" charset="-128"/>
              </a:defRPr>
            </a:lvl2pPr>
            <a:lvl3pPr marL="1130084" indent="-226017" eaLnBrk="0" hangingPunct="0">
              <a:defRPr kumimoji="1">
                <a:solidFill>
                  <a:schemeClr val="tx1"/>
                </a:solidFill>
                <a:latin typeface="Arial" charset="0"/>
                <a:ea typeface="ＭＳ Ｐゴシック" pitchFamily="50" charset="-128"/>
              </a:defRPr>
            </a:lvl3pPr>
            <a:lvl4pPr marL="1582118" indent="-226017" eaLnBrk="0" hangingPunct="0">
              <a:defRPr kumimoji="1">
                <a:solidFill>
                  <a:schemeClr val="tx1"/>
                </a:solidFill>
                <a:latin typeface="Arial" charset="0"/>
                <a:ea typeface="ＭＳ Ｐゴシック" pitchFamily="50" charset="-128"/>
              </a:defRPr>
            </a:lvl4pPr>
            <a:lvl5pPr marL="2034151" indent="-226017" eaLnBrk="0" hangingPunct="0">
              <a:defRPr kumimoji="1">
                <a:solidFill>
                  <a:schemeClr val="tx1"/>
                </a:solidFill>
                <a:latin typeface="Arial" charset="0"/>
                <a:ea typeface="ＭＳ Ｐゴシック" pitchFamily="50" charset="-128"/>
              </a:defRPr>
            </a:lvl5pPr>
            <a:lvl6pPr marL="2486185" indent="-226017" eaLnBrk="0" fontAlgn="base" hangingPunct="0">
              <a:spcBef>
                <a:spcPct val="0"/>
              </a:spcBef>
              <a:spcAft>
                <a:spcPct val="0"/>
              </a:spcAft>
              <a:defRPr kumimoji="1">
                <a:solidFill>
                  <a:schemeClr val="tx1"/>
                </a:solidFill>
                <a:latin typeface="Arial" charset="0"/>
                <a:ea typeface="ＭＳ Ｐゴシック" pitchFamily="50" charset="-128"/>
              </a:defRPr>
            </a:lvl6pPr>
            <a:lvl7pPr marL="2938219" indent="-226017" eaLnBrk="0" fontAlgn="base" hangingPunct="0">
              <a:spcBef>
                <a:spcPct val="0"/>
              </a:spcBef>
              <a:spcAft>
                <a:spcPct val="0"/>
              </a:spcAft>
              <a:defRPr kumimoji="1">
                <a:solidFill>
                  <a:schemeClr val="tx1"/>
                </a:solidFill>
                <a:latin typeface="Arial" charset="0"/>
                <a:ea typeface="ＭＳ Ｐゴシック" pitchFamily="50" charset="-128"/>
              </a:defRPr>
            </a:lvl7pPr>
            <a:lvl8pPr marL="3390252" indent="-226017" eaLnBrk="0" fontAlgn="base" hangingPunct="0">
              <a:spcBef>
                <a:spcPct val="0"/>
              </a:spcBef>
              <a:spcAft>
                <a:spcPct val="0"/>
              </a:spcAft>
              <a:defRPr kumimoji="1">
                <a:solidFill>
                  <a:schemeClr val="tx1"/>
                </a:solidFill>
                <a:latin typeface="Arial" charset="0"/>
                <a:ea typeface="ＭＳ Ｐゴシック" pitchFamily="50" charset="-128"/>
              </a:defRPr>
            </a:lvl8pPr>
            <a:lvl9pPr marL="3842286" indent="-226017"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D609D9E-2876-4350-A771-54E8EA112797}" type="slidenum">
              <a:rPr lang="ja-JP" altLang="en-US" smtClean="0"/>
              <a:pPr eaLnBrk="1" hangingPunct="1"/>
              <a:t>11</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959072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683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Tree>
    <p:extLst>
      <p:ext uri="{BB962C8B-B14F-4D97-AF65-F5344CB8AC3E}">
        <p14:creationId xmlns:p14="http://schemas.microsoft.com/office/powerpoint/2010/main" val="3672147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2" name="図 11"/>
          <p:cNvPicPr>
            <a:picLocks noChangeAspect="1"/>
          </p:cNvPicPr>
          <p:nvPr/>
        </p:nvPicPr>
        <p:blipFill>
          <a:blip r:embed="rId7"/>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54" r:id="rId1"/>
    <p:sldLayoutId id="2147483650" r:id="rId2"/>
    <p:sldLayoutId id="2147483655" r:id="rId3"/>
    <p:sldLayoutId id="2147483651" r:id="rId4"/>
    <p:sldLayoutId id="2147483652" r:id="rId5"/>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800" dirty="0">
                <a:solidFill>
                  <a:srgbClr val="FFFFFF"/>
                </a:solidFill>
                <a:latin typeface="Arial"/>
                <a:ea typeface="ＭＳ Ｐゴシック" panose="020B0600070205080204" pitchFamily="50" charset="-128"/>
                <a:cs typeface="Arial"/>
              </a:rPr>
              <a:t>OSS</a:t>
            </a:r>
            <a:r>
              <a:rPr lang="ja-JP" altLang="en-US" sz="2800" dirty="0">
                <a:solidFill>
                  <a:srgbClr val="FFFFFF"/>
                </a:solidFill>
                <a:latin typeface="Arial"/>
                <a:ea typeface="ＭＳ Ｐゴシック" panose="020B0600070205080204" pitchFamily="50" charset="-128"/>
                <a:cs typeface="Arial"/>
              </a:rPr>
              <a:t>のビジネスモデルと</a:t>
            </a:r>
            <a:r>
              <a:rPr lang="en-US" altLang="ja-JP" sz="2800" dirty="0">
                <a:solidFill>
                  <a:srgbClr val="FFFFFF"/>
                </a:solidFill>
                <a:latin typeface="Arial"/>
                <a:ea typeface="ＭＳ Ｐゴシック" panose="020B0600070205080204" pitchFamily="50" charset="-128"/>
                <a:cs typeface="Arial"/>
              </a:rPr>
              <a:t>IT</a:t>
            </a:r>
            <a:r>
              <a:rPr lang="ja-JP" altLang="en-US" sz="2800" dirty="0">
                <a:solidFill>
                  <a:srgbClr val="FFFFFF"/>
                </a:solidFill>
                <a:latin typeface="Arial"/>
                <a:ea typeface="ＭＳ Ｐゴシック" panose="020B0600070205080204" pitchFamily="50" charset="-128"/>
                <a:cs typeface="Arial"/>
              </a:rPr>
              <a:t>大手の取り組み</a:t>
            </a:r>
            <a:endParaRPr lang="en-US" altLang="ja-JP" sz="2800" dirty="0">
              <a:solidFill>
                <a:srgbClr val="FFFFFF"/>
              </a:solidFill>
              <a:latin typeface="Arial"/>
              <a:ea typeface="ＭＳ Ｐゴシック" panose="020B0600070205080204"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
        <p:nvSpPr>
          <p:cNvPr id="2" name="正方形/長方形 1"/>
          <p:cNvSpPr/>
          <p:nvPr/>
        </p:nvSpPr>
        <p:spPr>
          <a:xfrm>
            <a:off x="3757989" y="4274457"/>
            <a:ext cx="4572000" cy="923330"/>
          </a:xfrm>
          <a:prstGeom prst="rect">
            <a:avLst/>
          </a:prstGeom>
        </p:spPr>
        <p:txBody>
          <a:bodyPr>
            <a:spAutoFit/>
          </a:bodyPr>
          <a:lstStyle/>
          <a:p>
            <a:pPr algn="r"/>
            <a:r>
              <a:rPr lang="en-US" altLang="ja-JP" dirty="0">
                <a:latin typeface="Meiryo" charset="-128"/>
                <a:ea typeface="Meiryo" charset="-128"/>
                <a:cs typeface="Meiryo" charset="-128"/>
              </a:rPr>
              <a:t>IT</a:t>
            </a:r>
            <a:r>
              <a:rPr lang="ja-JP" altLang="en-US" dirty="0">
                <a:latin typeface="Meiryo" charset="-128"/>
                <a:ea typeface="Meiryo" charset="-128"/>
                <a:cs typeface="Meiryo" charset="-128"/>
              </a:rPr>
              <a:t>ソリューション塾・第</a:t>
            </a:r>
            <a:r>
              <a:rPr lang="en-US" altLang="ja-JP" dirty="0">
                <a:latin typeface="Meiryo" charset="-128"/>
                <a:ea typeface="Meiryo" charset="-128"/>
                <a:cs typeface="Meiryo" charset="-128"/>
              </a:rPr>
              <a:t>29</a:t>
            </a:r>
            <a:r>
              <a:rPr lang="ja-JP" altLang="en-US" dirty="0">
                <a:latin typeface="Meiryo" charset="-128"/>
                <a:ea typeface="Meiryo" charset="-128"/>
                <a:cs typeface="Meiryo" charset="-128"/>
              </a:rPr>
              <a:t>期</a:t>
            </a:r>
            <a:endParaRPr lang="en-US" altLang="ja-JP" dirty="0">
              <a:latin typeface="Meiryo" charset="-128"/>
              <a:ea typeface="Meiryo" charset="-128"/>
              <a:cs typeface="Meiryo" charset="-128"/>
            </a:endParaRPr>
          </a:p>
          <a:p>
            <a:pPr algn="r"/>
            <a:endParaRPr lang="en-US" altLang="ja-JP" dirty="0">
              <a:latin typeface="Meiryo" charset="-128"/>
              <a:ea typeface="Meiryo" charset="-128"/>
              <a:cs typeface="Meiryo" charset="-128"/>
            </a:endParaRPr>
          </a:p>
          <a:p>
            <a:pPr algn="r"/>
            <a:r>
              <a:rPr lang="en-US" altLang="ja-JP" dirty="0">
                <a:latin typeface="Meiryo" charset="-128"/>
                <a:ea typeface="Meiryo" charset="-128"/>
                <a:cs typeface="Meiryo" charset="-128"/>
              </a:rPr>
              <a:t>2018</a:t>
            </a:r>
            <a:r>
              <a:rPr lang="ja-JP" altLang="en-US" dirty="0">
                <a:latin typeface="Meiryo" charset="-128"/>
                <a:ea typeface="Meiryo" charset="-128"/>
                <a:cs typeface="Meiryo" charset="-128"/>
              </a:rPr>
              <a:t>年</a:t>
            </a:r>
            <a:r>
              <a:rPr lang="en-US" altLang="ja-JP" dirty="0">
                <a:latin typeface="Meiryo" charset="-128"/>
                <a:ea typeface="Meiryo" charset="-128"/>
                <a:cs typeface="Meiryo" charset="-128"/>
              </a:rPr>
              <a:t>10</a:t>
            </a:r>
            <a:r>
              <a:rPr lang="ja-JP" altLang="en-US" dirty="0">
                <a:latin typeface="Meiryo" charset="-128"/>
                <a:ea typeface="Meiryo" charset="-128"/>
                <a:cs typeface="Meiryo" charset="-128"/>
              </a:rPr>
              <a:t>月</a:t>
            </a:r>
            <a:r>
              <a:rPr lang="en-US" altLang="ja-JP" dirty="0">
                <a:latin typeface="Meiryo" charset="-128"/>
                <a:ea typeface="Meiryo" charset="-128"/>
                <a:cs typeface="Meiryo" charset="-128"/>
              </a:rPr>
              <a:t>30</a:t>
            </a:r>
            <a:r>
              <a:rPr lang="ja-JP" altLang="en-US" dirty="0">
                <a:latin typeface="Meiryo" charset="-128"/>
                <a:ea typeface="Meiryo" charset="-128"/>
                <a:cs typeface="Meiryo" charset="-128"/>
              </a:rPr>
              <a:t>日</a:t>
            </a:r>
          </a:p>
        </p:txBody>
      </p:sp>
      <p:sp>
        <p:nvSpPr>
          <p:cNvPr id="5" name="テキスト ボックス 4"/>
          <p:cNvSpPr txBox="1"/>
          <p:nvPr/>
        </p:nvSpPr>
        <p:spPr>
          <a:xfrm>
            <a:off x="5796136" y="5549861"/>
            <a:ext cx="2582758" cy="769441"/>
          </a:xfrm>
          <a:prstGeom prst="rect">
            <a:avLst/>
          </a:prstGeom>
          <a:noFill/>
        </p:spPr>
        <p:txBody>
          <a:bodyPr wrap="none" rtlCol="0">
            <a:spAutoFit/>
          </a:bodyPr>
          <a:lstStyle/>
          <a:p>
            <a:pPr algn="r"/>
            <a:r>
              <a:rPr kumimoji="1" lang="ja-JP" altLang="en-US" sz="1100" dirty="0">
                <a:latin typeface="+mn-lt"/>
                <a:ea typeface="+mn-ea"/>
              </a:rPr>
              <a:t>株式会社アプライド・マーケティング</a:t>
            </a:r>
            <a:endParaRPr kumimoji="1" lang="en-US" altLang="ja-JP" sz="1100" dirty="0">
              <a:latin typeface="+mn-lt"/>
              <a:ea typeface="+mn-ea"/>
            </a:endParaRPr>
          </a:p>
          <a:p>
            <a:pPr algn="r"/>
            <a:r>
              <a:rPr lang="ja-JP" altLang="en-US" sz="1100" dirty="0">
                <a:latin typeface="+mn-lt"/>
                <a:ea typeface="+mn-ea"/>
              </a:rPr>
              <a:t>大越　章司</a:t>
            </a:r>
            <a:endParaRPr lang="en-US" altLang="ja-JP" sz="1100" dirty="0">
              <a:latin typeface="+mn-lt"/>
              <a:ea typeface="+mn-ea"/>
            </a:endParaRPr>
          </a:p>
          <a:p>
            <a:pPr algn="r"/>
            <a:r>
              <a:rPr lang="en-US" altLang="ja-JP" sz="1100" dirty="0">
                <a:latin typeface="+mn-lt"/>
                <a:ea typeface="+mn-ea"/>
              </a:rPr>
              <a:t>http://www.appliedmarketing.co.jp/</a:t>
            </a:r>
          </a:p>
          <a:p>
            <a:pPr algn="r"/>
            <a:r>
              <a:rPr kumimoji="1" lang="en-US" altLang="ja-JP" sz="1100" dirty="0">
                <a:latin typeface="+mn-lt"/>
                <a:ea typeface="+mn-ea"/>
              </a:rPr>
              <a:t>shoji@appliedmarketing.co.jp</a:t>
            </a:r>
            <a:endParaRPr kumimoji="1" lang="ja-JP" altLang="en-US" sz="1100" dirty="0">
              <a:latin typeface="+mn-lt"/>
              <a:ea typeface="+mn-ea"/>
            </a:endParaRPr>
          </a:p>
        </p:txBody>
      </p:sp>
    </p:spTree>
    <p:extLst>
      <p:ext uri="{BB962C8B-B14F-4D97-AF65-F5344CB8AC3E}">
        <p14:creationId xmlns:p14="http://schemas.microsoft.com/office/powerpoint/2010/main" val="214101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bwMode="auto">
          <a:xfrm>
            <a:off x="696296" y="1124744"/>
            <a:ext cx="7764136" cy="5256584"/>
          </a:xfrm>
          <a:prstGeom prst="roundRect">
            <a:avLst>
              <a:gd name="adj" fmla="val 0"/>
            </a:avLst>
          </a:prstGeom>
          <a:solidFill>
            <a:schemeClr val="accent6">
              <a:lumMod val="60000"/>
              <a:lumOff val="40000"/>
            </a:schemeClr>
          </a:solidFill>
          <a:ln w="38100" cap="flat" cmpd="sng" algn="ctr">
            <a:noFill/>
            <a:prstDash val="solid"/>
            <a:round/>
            <a:headEnd type="none" w="med" len="med"/>
            <a:tailEnd type="none" w="med" len="med"/>
          </a:ln>
          <a:effectLst/>
          <a:scene3d>
            <a:camera prst="orthographicFront"/>
            <a:lightRig rig="threePt" dir="t"/>
          </a:scene3d>
          <a:sp3d/>
        </p:spPr>
        <p:txBody>
          <a:bodyPr anchor="t" anchorCtr="0"/>
          <a:lstStyle/>
          <a:p>
            <a:pPr algn="ctr">
              <a:spcBef>
                <a:spcPct val="20000"/>
              </a:spcBef>
              <a:defRPr/>
            </a:pPr>
            <a:r>
              <a:rPr kumimoji="0" lang="en-US" altLang="ja-JP" sz="2000" dirty="0">
                <a:solidFill>
                  <a:schemeClr val="tx2"/>
                </a:solidFill>
                <a:latin typeface="+mn-lt"/>
                <a:ea typeface="+mn-ea"/>
                <a:cs typeface="Arial" pitchFamily="34" charset="0"/>
              </a:rPr>
              <a:t>FLOSS (Free/</a:t>
            </a:r>
            <a:r>
              <a:rPr kumimoji="0" lang="en-US" altLang="ja-JP" sz="2000" dirty="0" err="1">
                <a:solidFill>
                  <a:schemeClr val="tx2"/>
                </a:solidFill>
                <a:latin typeface="+mn-lt"/>
                <a:ea typeface="+mn-ea"/>
                <a:cs typeface="Arial" pitchFamily="34" charset="0"/>
              </a:rPr>
              <a:t>Libre</a:t>
            </a:r>
            <a:r>
              <a:rPr kumimoji="0" lang="en-US" altLang="ja-JP" sz="2000" dirty="0">
                <a:solidFill>
                  <a:schemeClr val="tx2"/>
                </a:solidFill>
                <a:latin typeface="+mn-lt"/>
                <a:ea typeface="+mn-ea"/>
                <a:cs typeface="Arial" pitchFamily="34" charset="0"/>
              </a:rPr>
              <a:t> and Open Source Software)</a:t>
            </a:r>
          </a:p>
          <a:p>
            <a:pPr algn="ctr">
              <a:spcBef>
                <a:spcPct val="20000"/>
              </a:spcBef>
              <a:defRPr/>
            </a:pPr>
            <a:r>
              <a:rPr kumimoji="0" lang="en-US" altLang="ja-JP" sz="2000" dirty="0">
                <a:solidFill>
                  <a:schemeClr val="tx2"/>
                </a:solidFill>
                <a:latin typeface="+mn-lt"/>
                <a:ea typeface="+mn-ea"/>
                <a:cs typeface="Arial" pitchFamily="34" charset="0"/>
              </a:rPr>
              <a:t>FOSS (Free/Open Source Software)</a:t>
            </a:r>
            <a:endParaRPr kumimoji="0" lang="ja-JP" altLang="en-US" sz="2000" dirty="0">
              <a:solidFill>
                <a:schemeClr val="tx2"/>
              </a:solidFill>
              <a:latin typeface="+mn-lt"/>
              <a:ea typeface="+mn-ea"/>
              <a:cs typeface="Arial" pitchFamily="34" charset="0"/>
            </a:endParaRPr>
          </a:p>
        </p:txBody>
      </p:sp>
      <p:sp>
        <p:nvSpPr>
          <p:cNvPr id="13314" name="タイトル 1"/>
          <p:cNvSpPr>
            <a:spLocks noGrp="1"/>
          </p:cNvSpPr>
          <p:nvPr>
            <p:ph type="title"/>
          </p:nvPr>
        </p:nvSpPr>
        <p:spPr/>
        <p:txBody>
          <a:bodyPr/>
          <a:lstStyle/>
          <a:p>
            <a:r>
              <a:rPr lang="ja-JP" altLang="en-US">
                <a:latin typeface="Arial" charset="0"/>
              </a:rPr>
              <a:t>２つのオープンソース</a:t>
            </a:r>
          </a:p>
        </p:txBody>
      </p:sp>
      <p:sp>
        <p:nvSpPr>
          <p:cNvPr id="3" name="角丸四角形 2"/>
          <p:cNvSpPr/>
          <p:nvPr/>
        </p:nvSpPr>
        <p:spPr bwMode="auto">
          <a:xfrm>
            <a:off x="822857" y="1945089"/>
            <a:ext cx="3672408" cy="4289456"/>
          </a:xfrm>
          <a:prstGeom prst="roundRect">
            <a:avLst>
              <a:gd name="adj" fmla="val 0"/>
            </a:avLst>
          </a:prstGeom>
          <a:solidFill>
            <a:schemeClr val="accent3"/>
          </a:solidFill>
          <a:ln w="38100" cap="flat" cmpd="sng" algn="ctr">
            <a:noFill/>
            <a:prstDash val="solid"/>
            <a:round/>
            <a:headEnd type="none" w="med" len="med"/>
            <a:tailEnd type="none" w="med" len="med"/>
          </a:ln>
          <a:effectLst/>
          <a:scene3d>
            <a:camera prst="orthographicFront"/>
            <a:lightRig rig="threePt" dir="t"/>
          </a:scene3d>
          <a:sp3d/>
        </p:spPr>
        <p:txBody>
          <a:bodyPr anchorCtr="1"/>
          <a:lstStyle/>
          <a:p>
            <a:pPr algn="ctr">
              <a:spcBef>
                <a:spcPct val="20000"/>
              </a:spcBef>
              <a:defRPr/>
            </a:pPr>
            <a:r>
              <a:rPr kumimoji="0" lang="ja-JP" altLang="en-US" dirty="0">
                <a:solidFill>
                  <a:schemeClr val="bg1"/>
                </a:solidFill>
                <a:latin typeface="+mn-lt"/>
                <a:ea typeface="+mn-ea"/>
                <a:cs typeface="Arial" pitchFamily="34" charset="0"/>
              </a:rPr>
              <a:t>「元祖」オープンソース</a:t>
            </a:r>
            <a:endParaRPr kumimoji="0" lang="en-US" altLang="ja-JP" dirty="0">
              <a:solidFill>
                <a:schemeClr val="bg1"/>
              </a:solidFill>
              <a:latin typeface="+mn-lt"/>
              <a:ea typeface="+mn-ea"/>
              <a:cs typeface="Arial" pitchFamily="34" charset="0"/>
            </a:endParaRPr>
          </a:p>
          <a:p>
            <a:pPr algn="ctr">
              <a:spcBef>
                <a:spcPct val="20000"/>
              </a:spcBef>
              <a:defRPr/>
            </a:pPr>
            <a:endParaRPr kumimoji="0" lang="en-US" altLang="ja-JP" sz="1200" dirty="0">
              <a:solidFill>
                <a:schemeClr val="bg1"/>
              </a:solidFill>
              <a:latin typeface="+mn-lt"/>
              <a:ea typeface="+mn-ea"/>
              <a:cs typeface="Arial" pitchFamily="34" charset="0"/>
            </a:endParaRPr>
          </a:p>
          <a:p>
            <a:pPr algn="ctr">
              <a:spcBef>
                <a:spcPct val="20000"/>
              </a:spcBef>
              <a:defRPr/>
            </a:pPr>
            <a:r>
              <a:rPr kumimoji="0" lang="ja-JP" altLang="en-US" sz="1200" dirty="0">
                <a:solidFill>
                  <a:schemeClr val="bg1"/>
                </a:solidFill>
                <a:latin typeface="+mn-lt"/>
                <a:ea typeface="+mn-ea"/>
                <a:cs typeface="Arial" pitchFamily="34" charset="0"/>
              </a:rPr>
              <a:t>オープンであることが「目的」のオープンソース</a:t>
            </a:r>
          </a:p>
        </p:txBody>
      </p:sp>
      <p:sp>
        <p:nvSpPr>
          <p:cNvPr id="5" name="角丸四角形 4"/>
          <p:cNvSpPr/>
          <p:nvPr/>
        </p:nvSpPr>
        <p:spPr bwMode="auto">
          <a:xfrm>
            <a:off x="4644008" y="1955329"/>
            <a:ext cx="3672408" cy="4289456"/>
          </a:xfrm>
          <a:prstGeom prst="roundRect">
            <a:avLst>
              <a:gd name="adj" fmla="val 0"/>
            </a:avLst>
          </a:prstGeom>
          <a:solidFill>
            <a:schemeClr val="accent1"/>
          </a:solidFill>
          <a:ln w="38100" cap="flat" cmpd="sng" algn="ctr">
            <a:noFill/>
            <a:prstDash val="solid"/>
            <a:round/>
            <a:headEnd type="none" w="med" len="med"/>
            <a:tailEnd type="none" w="med" len="med"/>
          </a:ln>
          <a:effectLst/>
          <a:scene3d>
            <a:camera prst="orthographicFront"/>
            <a:lightRig rig="threePt" dir="t"/>
          </a:scene3d>
          <a:sp3d/>
        </p:spPr>
        <p:txBody>
          <a:bodyPr anchorCtr="1"/>
          <a:lstStyle/>
          <a:p>
            <a:pPr algn="ctr">
              <a:spcBef>
                <a:spcPct val="20000"/>
              </a:spcBef>
              <a:defRPr/>
            </a:pPr>
            <a:r>
              <a:rPr kumimoji="0" lang="ja-JP" altLang="en-US" dirty="0">
                <a:solidFill>
                  <a:schemeClr val="bg1"/>
                </a:solidFill>
                <a:cs typeface="Arial" pitchFamily="34" charset="0"/>
              </a:rPr>
              <a:t>ビジネスに使い易いオープンソース</a:t>
            </a:r>
            <a:endParaRPr kumimoji="0" lang="en-US" altLang="ja-JP" dirty="0">
              <a:solidFill>
                <a:schemeClr val="bg1"/>
              </a:solidFill>
              <a:cs typeface="Arial" pitchFamily="34" charset="0"/>
            </a:endParaRPr>
          </a:p>
          <a:p>
            <a:pPr algn="ctr">
              <a:spcBef>
                <a:spcPct val="20000"/>
              </a:spcBef>
              <a:defRPr/>
            </a:pPr>
            <a:endParaRPr kumimoji="0" lang="en-US" altLang="ja-JP" sz="1200" dirty="0">
              <a:solidFill>
                <a:schemeClr val="bg1"/>
              </a:solidFill>
              <a:latin typeface="+mn-lt"/>
              <a:ea typeface="+mn-ea"/>
              <a:cs typeface="Arial" pitchFamily="34" charset="0"/>
            </a:endParaRPr>
          </a:p>
          <a:p>
            <a:pPr algn="ctr">
              <a:spcBef>
                <a:spcPct val="20000"/>
              </a:spcBef>
              <a:defRPr/>
            </a:pPr>
            <a:r>
              <a:rPr kumimoji="0" lang="ja-JP" altLang="en-US" sz="1200" dirty="0">
                <a:solidFill>
                  <a:schemeClr val="bg1"/>
                </a:solidFill>
                <a:latin typeface="+mn-lt"/>
                <a:ea typeface="+mn-ea"/>
                <a:cs typeface="Arial" pitchFamily="34" charset="0"/>
              </a:rPr>
              <a:t>オープンであることが「メリット」になるオープンソース</a:t>
            </a:r>
          </a:p>
        </p:txBody>
      </p:sp>
      <p:sp>
        <p:nvSpPr>
          <p:cNvPr id="6" name="角丸四角形 5"/>
          <p:cNvSpPr/>
          <p:nvPr/>
        </p:nvSpPr>
        <p:spPr bwMode="auto">
          <a:xfrm>
            <a:off x="968701" y="2826976"/>
            <a:ext cx="3380719" cy="1755413"/>
          </a:xfrm>
          <a:prstGeom prst="roundRect">
            <a:avLst>
              <a:gd name="adj" fmla="val 0"/>
            </a:avLst>
          </a:prstGeom>
          <a:solidFill>
            <a:schemeClr val="accent3">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ja-JP" altLang="en-US" dirty="0">
                <a:solidFill>
                  <a:schemeClr val="bg1"/>
                </a:solidFill>
                <a:cs typeface="Arial" pitchFamily="34" charset="0"/>
              </a:rPr>
              <a:t>フリーソフトウェア</a:t>
            </a:r>
            <a:endParaRPr kumimoji="0" lang="en-US" altLang="ja-JP" dirty="0">
              <a:solidFill>
                <a:schemeClr val="bg1"/>
              </a:solidFill>
              <a:cs typeface="Arial" pitchFamily="34" charset="0"/>
            </a:endParaRPr>
          </a:p>
          <a:p>
            <a:pPr algn="ctr">
              <a:spcBef>
                <a:spcPct val="20000"/>
              </a:spcBef>
              <a:defRPr/>
            </a:pPr>
            <a:r>
              <a:rPr kumimoji="0" lang="en-US" altLang="ja-JP" dirty="0">
                <a:solidFill>
                  <a:schemeClr val="bg1"/>
                </a:solidFill>
                <a:cs typeface="Arial" pitchFamily="34" charset="0"/>
              </a:rPr>
              <a:t>Free Software</a:t>
            </a:r>
          </a:p>
          <a:p>
            <a:pPr algn="ctr">
              <a:spcBef>
                <a:spcPct val="20000"/>
              </a:spcBef>
              <a:defRPr/>
            </a:pPr>
            <a:endParaRPr kumimoji="0" lang="en-US" altLang="ja-JP" dirty="0">
              <a:solidFill>
                <a:schemeClr val="bg1"/>
              </a:solidFill>
              <a:cs typeface="Arial" pitchFamily="34" charset="0"/>
            </a:endParaRPr>
          </a:p>
          <a:p>
            <a:pPr algn="ctr">
              <a:spcBef>
                <a:spcPct val="20000"/>
              </a:spcBef>
              <a:defRPr/>
            </a:pPr>
            <a:r>
              <a:rPr kumimoji="0" lang="ja-JP" altLang="en-US" dirty="0">
                <a:solidFill>
                  <a:schemeClr val="bg1"/>
                </a:solidFill>
                <a:cs typeface="Arial" pitchFamily="34" charset="0"/>
              </a:rPr>
              <a:t>「自由」なソフトウェア</a:t>
            </a:r>
            <a:endParaRPr kumimoji="0" lang="en-US" altLang="ja-JP" dirty="0">
              <a:solidFill>
                <a:schemeClr val="bg1"/>
              </a:solidFill>
              <a:cs typeface="Arial" pitchFamily="34" charset="0"/>
            </a:endParaRPr>
          </a:p>
          <a:p>
            <a:pPr algn="ctr">
              <a:spcBef>
                <a:spcPct val="20000"/>
              </a:spcBef>
              <a:defRPr/>
            </a:pPr>
            <a:endParaRPr kumimoji="0" lang="ja-JP" altLang="en-US" dirty="0">
              <a:solidFill>
                <a:schemeClr val="bg1"/>
              </a:solidFill>
              <a:cs typeface="Arial" pitchFamily="34" charset="0"/>
            </a:endParaRPr>
          </a:p>
        </p:txBody>
      </p:sp>
      <p:sp>
        <p:nvSpPr>
          <p:cNvPr id="7" name="角丸四角形 6"/>
          <p:cNvSpPr/>
          <p:nvPr/>
        </p:nvSpPr>
        <p:spPr bwMode="auto">
          <a:xfrm>
            <a:off x="4789852" y="2826976"/>
            <a:ext cx="3380719" cy="1755413"/>
          </a:xfrm>
          <a:prstGeom prst="roundRect">
            <a:avLst>
              <a:gd name="adj" fmla="val 0"/>
            </a:avLst>
          </a:prstGeom>
          <a:solidFill>
            <a:schemeClr val="accent1">
              <a:lumMod val="50000"/>
            </a:schemeClr>
          </a:solidFill>
          <a:ln w="38100" cap="flat" cmpd="sng" algn="ctr">
            <a:noFill/>
            <a:prstDash val="solid"/>
            <a:round/>
            <a:headEnd type="none" w="med" len="med"/>
            <a:tailEnd type="none" w="med" len="med"/>
          </a:ln>
          <a:effectLst/>
          <a:scene3d>
            <a:camera prst="orthographicFront"/>
            <a:lightRig rig="threePt" dir="t"/>
          </a:scene3d>
          <a:sp3d/>
        </p:spPr>
        <p:txBody>
          <a:bodyPr anchor="ctr"/>
          <a:lstStyle/>
          <a:p>
            <a:pPr algn="ctr">
              <a:spcBef>
                <a:spcPct val="20000"/>
              </a:spcBef>
              <a:defRPr/>
            </a:pPr>
            <a:r>
              <a:rPr kumimoji="0" lang="ja-JP" altLang="en-US" dirty="0">
                <a:solidFill>
                  <a:schemeClr val="bg1"/>
                </a:solidFill>
                <a:latin typeface="+mn-lt"/>
                <a:ea typeface="+mn-ea"/>
                <a:cs typeface="Arial" pitchFamily="34" charset="0"/>
              </a:rPr>
              <a:t>オープンソースソフトウェア</a:t>
            </a:r>
            <a:endParaRPr kumimoji="0" lang="en-US" altLang="ja-JP" dirty="0">
              <a:solidFill>
                <a:schemeClr val="bg1"/>
              </a:solidFill>
              <a:latin typeface="+mn-lt"/>
              <a:ea typeface="+mn-ea"/>
              <a:cs typeface="Arial" pitchFamily="34" charset="0"/>
            </a:endParaRPr>
          </a:p>
          <a:p>
            <a:pPr algn="ctr">
              <a:spcBef>
                <a:spcPct val="20000"/>
              </a:spcBef>
              <a:defRPr/>
            </a:pPr>
            <a:r>
              <a:rPr kumimoji="0" lang="en-US" altLang="ja-JP" dirty="0">
                <a:solidFill>
                  <a:schemeClr val="bg1"/>
                </a:solidFill>
                <a:latin typeface="+mn-lt"/>
                <a:ea typeface="+mn-ea"/>
                <a:cs typeface="Arial" pitchFamily="34" charset="0"/>
              </a:rPr>
              <a:t>Open Source Software</a:t>
            </a:r>
          </a:p>
          <a:p>
            <a:pPr algn="ctr">
              <a:spcBef>
                <a:spcPct val="20000"/>
              </a:spcBef>
              <a:defRPr/>
            </a:pPr>
            <a:endParaRPr kumimoji="0" lang="en-US" altLang="ja-JP" dirty="0">
              <a:solidFill>
                <a:schemeClr val="bg1"/>
              </a:solidFill>
              <a:latin typeface="+mn-lt"/>
              <a:ea typeface="+mn-ea"/>
              <a:cs typeface="Arial" pitchFamily="34" charset="0"/>
            </a:endParaRPr>
          </a:p>
          <a:p>
            <a:pPr algn="ctr">
              <a:spcBef>
                <a:spcPct val="20000"/>
              </a:spcBef>
              <a:defRPr/>
            </a:pPr>
            <a:r>
              <a:rPr kumimoji="0" lang="ja-JP" altLang="en-US" dirty="0">
                <a:solidFill>
                  <a:schemeClr val="bg1"/>
                </a:solidFill>
                <a:latin typeface="+mn-lt"/>
                <a:ea typeface="+mn-ea"/>
                <a:cs typeface="Arial" pitchFamily="34" charset="0"/>
              </a:rPr>
              <a:t>ソースを公開している</a:t>
            </a:r>
          </a:p>
          <a:p>
            <a:pPr algn="ctr">
              <a:spcBef>
                <a:spcPct val="20000"/>
              </a:spcBef>
              <a:defRPr/>
            </a:pPr>
            <a:r>
              <a:rPr kumimoji="0" lang="ja-JP" altLang="en-US" dirty="0">
                <a:solidFill>
                  <a:schemeClr val="bg1"/>
                </a:solidFill>
                <a:latin typeface="+mn-lt"/>
                <a:ea typeface="+mn-ea"/>
                <a:cs typeface="Arial" pitchFamily="34" charset="0"/>
              </a:rPr>
              <a:t>ソフトウェア</a:t>
            </a:r>
            <a:endParaRPr kumimoji="0" lang="en-US" altLang="ja-JP" dirty="0">
              <a:solidFill>
                <a:schemeClr val="bg1"/>
              </a:solidFill>
              <a:latin typeface="+mn-lt"/>
              <a:ea typeface="+mn-ea"/>
              <a:cs typeface="Arial" pitchFamily="34" charset="0"/>
            </a:endParaRPr>
          </a:p>
        </p:txBody>
      </p:sp>
      <p:sp>
        <p:nvSpPr>
          <p:cNvPr id="9" name="角丸四角形 8"/>
          <p:cNvSpPr/>
          <p:nvPr/>
        </p:nvSpPr>
        <p:spPr bwMode="auto">
          <a:xfrm>
            <a:off x="979793" y="4688306"/>
            <a:ext cx="3380719" cy="417790"/>
          </a:xfrm>
          <a:prstGeom prst="roundRect">
            <a:avLst>
              <a:gd name="adj" fmla="val 0"/>
            </a:avLst>
          </a:prstGeom>
          <a:solidFill>
            <a:srgbClr val="FF0000"/>
          </a:solidFill>
          <a:ln w="38100" cap="flat" cmpd="sng" algn="ctr">
            <a:noFill/>
            <a:prstDash val="solid"/>
            <a:round/>
            <a:headEnd type="none" w="med" len="med"/>
            <a:tailEnd type="none" w="med" len="med"/>
          </a:ln>
          <a:effectLst/>
          <a:scene3d>
            <a:camera prst="orthographicFront"/>
            <a:lightRig rig="threePt" dir="t"/>
          </a:scene3d>
          <a:sp3d/>
        </p:spPr>
        <p:txBody>
          <a:bodyPr anchor="ctr"/>
          <a:lstStyle/>
          <a:p>
            <a:pPr algn="ctr">
              <a:spcBef>
                <a:spcPct val="20000"/>
              </a:spcBef>
              <a:defRPr/>
            </a:pPr>
            <a:r>
              <a:rPr kumimoji="0" lang="ja-JP" altLang="en-US" dirty="0">
                <a:solidFill>
                  <a:schemeClr val="bg1"/>
                </a:solidFill>
                <a:latin typeface="+mn-lt"/>
                <a:ea typeface="+mn-ea"/>
                <a:cs typeface="Arial" pitchFamily="34" charset="0"/>
              </a:rPr>
              <a:t>ライセンス条件（</a:t>
            </a:r>
            <a:r>
              <a:rPr kumimoji="0" lang="en-US" altLang="ja-JP" dirty="0">
                <a:solidFill>
                  <a:schemeClr val="bg1"/>
                </a:solidFill>
                <a:latin typeface="+mn-lt"/>
                <a:ea typeface="+mn-ea"/>
                <a:cs typeface="Arial" pitchFamily="34" charset="0"/>
              </a:rPr>
              <a:t>GPL</a:t>
            </a:r>
            <a:r>
              <a:rPr kumimoji="0" lang="ja-JP" altLang="en-US" dirty="0">
                <a:solidFill>
                  <a:schemeClr val="bg1"/>
                </a:solidFill>
                <a:latin typeface="+mn-lt"/>
                <a:ea typeface="+mn-ea"/>
                <a:cs typeface="Arial" pitchFamily="34" charset="0"/>
              </a:rPr>
              <a:t>）が厳しい</a:t>
            </a:r>
            <a:endParaRPr kumimoji="0" lang="en-US" altLang="ja-JP" dirty="0">
              <a:solidFill>
                <a:schemeClr val="bg1"/>
              </a:solidFill>
              <a:latin typeface="+mn-lt"/>
              <a:ea typeface="+mn-ea"/>
              <a:cs typeface="Arial" pitchFamily="34" charset="0"/>
            </a:endParaRPr>
          </a:p>
        </p:txBody>
      </p:sp>
      <p:sp>
        <p:nvSpPr>
          <p:cNvPr id="10" name="角丸四角形 9"/>
          <p:cNvSpPr/>
          <p:nvPr/>
        </p:nvSpPr>
        <p:spPr bwMode="auto">
          <a:xfrm>
            <a:off x="4787489" y="4694535"/>
            <a:ext cx="3380719" cy="417790"/>
          </a:xfrm>
          <a:prstGeom prst="roundRect">
            <a:avLst>
              <a:gd name="adj" fmla="val 0"/>
            </a:avLst>
          </a:prstGeom>
          <a:solidFill>
            <a:srgbClr val="FF0000"/>
          </a:solidFill>
          <a:ln w="38100" cap="flat" cmpd="sng" algn="ctr">
            <a:noFill/>
            <a:prstDash val="solid"/>
            <a:round/>
            <a:headEnd type="none" w="med" len="med"/>
            <a:tailEnd type="none" w="med" len="med"/>
          </a:ln>
          <a:effectLst/>
          <a:scene3d>
            <a:camera prst="orthographicFront"/>
            <a:lightRig rig="threePt" dir="t"/>
          </a:scene3d>
          <a:sp3d/>
        </p:spPr>
        <p:txBody>
          <a:bodyPr anchor="ctr"/>
          <a:lstStyle/>
          <a:p>
            <a:pPr algn="ctr">
              <a:spcBef>
                <a:spcPct val="20000"/>
              </a:spcBef>
              <a:defRPr/>
            </a:pPr>
            <a:r>
              <a:rPr kumimoji="0" lang="ja-JP" altLang="en-US" dirty="0">
                <a:solidFill>
                  <a:schemeClr val="bg1"/>
                </a:solidFill>
                <a:latin typeface="+mn-lt"/>
                <a:ea typeface="+mn-ea"/>
                <a:cs typeface="Arial" pitchFamily="34" charset="0"/>
              </a:rPr>
              <a:t>ライセンス条件が緩い</a:t>
            </a:r>
            <a:endParaRPr kumimoji="0" lang="en-US" altLang="ja-JP" dirty="0">
              <a:solidFill>
                <a:schemeClr val="bg1"/>
              </a:solidFill>
              <a:latin typeface="+mn-lt"/>
              <a:ea typeface="+mn-ea"/>
              <a:cs typeface="Arial" pitchFamily="34" charset="0"/>
            </a:endParaRPr>
          </a:p>
        </p:txBody>
      </p:sp>
      <p:sp>
        <p:nvSpPr>
          <p:cNvPr id="11" name="角丸四角形 8">
            <a:extLst>
              <a:ext uri="{FF2B5EF4-FFF2-40B4-BE49-F238E27FC236}">
                <a16:creationId xmlns:a16="http://schemas.microsoft.com/office/drawing/2014/main" id="{4BDBD398-B255-40D5-9973-A4959CBC2ADF}"/>
              </a:ext>
            </a:extLst>
          </p:cNvPr>
          <p:cNvSpPr/>
          <p:nvPr/>
        </p:nvSpPr>
        <p:spPr bwMode="auto">
          <a:xfrm>
            <a:off x="979793" y="5225865"/>
            <a:ext cx="3380719" cy="842425"/>
          </a:xfrm>
          <a:prstGeom prst="roundRect">
            <a:avLst>
              <a:gd name="adj" fmla="val 0"/>
            </a:avLst>
          </a:prstGeom>
          <a:solidFill>
            <a:schemeClr val="bg1"/>
          </a:solidFill>
          <a:ln w="38100" cap="flat" cmpd="sng" algn="ctr">
            <a:noFill/>
            <a:prstDash val="solid"/>
            <a:round/>
            <a:headEnd type="none" w="med" len="med"/>
            <a:tailEnd type="none" w="med" len="med"/>
          </a:ln>
          <a:effectLst/>
          <a:scene3d>
            <a:camera prst="orthographicFront"/>
            <a:lightRig rig="threePt" dir="t"/>
          </a:scene3d>
          <a:sp3d/>
        </p:spPr>
        <p:txBody>
          <a:bodyPr anchor="ctr"/>
          <a:lstStyle/>
          <a:p>
            <a:pPr algn="ctr">
              <a:spcBef>
                <a:spcPct val="20000"/>
              </a:spcBef>
              <a:defRPr/>
            </a:pPr>
            <a:r>
              <a:rPr kumimoji="0" lang="en-US" altLang="ja-JP" sz="1400" dirty="0">
                <a:latin typeface="+mn-lt"/>
                <a:ea typeface="+mn-ea"/>
                <a:cs typeface="Arial" pitchFamily="34" charset="0"/>
              </a:rPr>
              <a:t>OSS</a:t>
            </a:r>
            <a:r>
              <a:rPr kumimoji="0" lang="ja-JP" altLang="en-US" sz="1400" dirty="0">
                <a:latin typeface="+mn-lt"/>
                <a:ea typeface="+mn-ea"/>
                <a:cs typeface="Arial" pitchFamily="34" charset="0"/>
              </a:rPr>
              <a:t>を利用して作ったソフトウェアも</a:t>
            </a:r>
            <a:r>
              <a:rPr kumimoji="0" lang="en-US" altLang="ja-JP" sz="1400" dirty="0">
                <a:latin typeface="+mn-lt"/>
                <a:ea typeface="+mn-ea"/>
                <a:cs typeface="Arial" pitchFamily="34" charset="0"/>
              </a:rPr>
              <a:t>OSS</a:t>
            </a:r>
            <a:r>
              <a:rPr kumimoji="0" lang="ja-JP" altLang="en-US" sz="1400" dirty="0">
                <a:latin typeface="+mn-lt"/>
                <a:ea typeface="+mn-ea"/>
                <a:cs typeface="Arial" pitchFamily="34" charset="0"/>
              </a:rPr>
              <a:t>で無ければならない</a:t>
            </a:r>
            <a:endParaRPr kumimoji="0" lang="en-US" altLang="ja-JP" sz="1400" dirty="0">
              <a:latin typeface="+mn-lt"/>
              <a:ea typeface="+mn-ea"/>
              <a:cs typeface="Arial" pitchFamily="34" charset="0"/>
            </a:endParaRPr>
          </a:p>
          <a:p>
            <a:pPr algn="ctr">
              <a:spcBef>
                <a:spcPct val="20000"/>
              </a:spcBef>
              <a:defRPr/>
            </a:pPr>
            <a:r>
              <a:rPr kumimoji="0" lang="ja-JP" altLang="en-US" sz="1400" dirty="0">
                <a:latin typeface="+mn-lt"/>
                <a:ea typeface="+mn-ea"/>
                <a:cs typeface="Arial" pitchFamily="34" charset="0"/>
              </a:rPr>
              <a:t>→ </a:t>
            </a:r>
            <a:r>
              <a:rPr kumimoji="0" lang="en-US" altLang="ja-JP" sz="1400" dirty="0">
                <a:latin typeface="+mn-lt"/>
                <a:ea typeface="+mn-ea"/>
                <a:cs typeface="Arial" pitchFamily="34" charset="0"/>
              </a:rPr>
              <a:t>Linux</a:t>
            </a:r>
            <a:r>
              <a:rPr kumimoji="0" lang="ja-JP" altLang="en-US" sz="1400" dirty="0">
                <a:latin typeface="+mn-lt"/>
                <a:ea typeface="+mn-ea"/>
                <a:cs typeface="Arial" pitchFamily="34" charset="0"/>
              </a:rPr>
              <a:t>上のソフトはすべてソース公開</a:t>
            </a:r>
            <a:endParaRPr kumimoji="0" lang="en-US" altLang="ja-JP" sz="1400" dirty="0">
              <a:latin typeface="+mn-lt"/>
              <a:ea typeface="+mn-ea"/>
              <a:cs typeface="Arial" pitchFamily="34" charset="0"/>
            </a:endParaRPr>
          </a:p>
        </p:txBody>
      </p:sp>
      <p:sp>
        <p:nvSpPr>
          <p:cNvPr id="12" name="角丸四角形 8">
            <a:extLst>
              <a:ext uri="{FF2B5EF4-FFF2-40B4-BE49-F238E27FC236}">
                <a16:creationId xmlns:a16="http://schemas.microsoft.com/office/drawing/2014/main" id="{489D621D-6953-4DD7-8EAA-CCFF696D6748}"/>
              </a:ext>
            </a:extLst>
          </p:cNvPr>
          <p:cNvSpPr/>
          <p:nvPr/>
        </p:nvSpPr>
        <p:spPr bwMode="auto">
          <a:xfrm>
            <a:off x="4789852" y="5224471"/>
            <a:ext cx="3380719" cy="842425"/>
          </a:xfrm>
          <a:prstGeom prst="roundRect">
            <a:avLst>
              <a:gd name="adj" fmla="val 0"/>
            </a:avLst>
          </a:prstGeom>
          <a:solidFill>
            <a:schemeClr val="bg1"/>
          </a:solidFill>
          <a:ln w="38100" cap="flat" cmpd="sng" algn="ctr">
            <a:noFill/>
            <a:prstDash val="solid"/>
            <a:round/>
            <a:headEnd type="none" w="med" len="med"/>
            <a:tailEnd type="none" w="med" len="med"/>
          </a:ln>
          <a:effectLst/>
          <a:scene3d>
            <a:camera prst="orthographicFront"/>
            <a:lightRig rig="threePt" dir="t"/>
          </a:scene3d>
          <a:sp3d/>
        </p:spPr>
        <p:txBody>
          <a:bodyPr anchor="ctr"/>
          <a:lstStyle/>
          <a:p>
            <a:pPr algn="ctr">
              <a:spcBef>
                <a:spcPct val="20000"/>
              </a:spcBef>
              <a:defRPr/>
            </a:pPr>
            <a:r>
              <a:rPr kumimoji="0" lang="en-US" altLang="ja-JP" sz="1400" dirty="0">
                <a:latin typeface="+mn-lt"/>
                <a:ea typeface="+mn-ea"/>
                <a:cs typeface="Arial" pitchFamily="34" charset="0"/>
              </a:rPr>
              <a:t>OSS</a:t>
            </a:r>
            <a:r>
              <a:rPr kumimoji="0" lang="ja-JP" altLang="en-US" sz="1400" dirty="0">
                <a:latin typeface="+mn-lt"/>
                <a:ea typeface="+mn-ea"/>
                <a:cs typeface="Arial" pitchFamily="34" charset="0"/>
              </a:rPr>
              <a:t>を利用して作ったソフトウェアでもソース公開の必要は無い</a:t>
            </a:r>
            <a:endParaRPr kumimoji="0" lang="en-US" altLang="ja-JP" sz="1400" dirty="0">
              <a:latin typeface="+mn-lt"/>
              <a:ea typeface="+mn-ea"/>
              <a:cs typeface="Arial" pitchFamily="34" charset="0"/>
            </a:endParaRPr>
          </a:p>
          <a:p>
            <a:pPr algn="ctr">
              <a:spcBef>
                <a:spcPct val="20000"/>
              </a:spcBef>
              <a:defRPr/>
            </a:pPr>
            <a:r>
              <a:rPr kumimoji="0" lang="ja-JP" altLang="en-US" sz="1400" dirty="0">
                <a:latin typeface="+mn-lt"/>
                <a:ea typeface="+mn-ea"/>
                <a:cs typeface="Arial" pitchFamily="34" charset="0"/>
              </a:rPr>
              <a:t>→ 商用ソフトを呼び込む</a:t>
            </a:r>
            <a:endParaRPr kumimoji="0" lang="en-US" altLang="ja-JP" sz="1400" dirty="0">
              <a:latin typeface="+mn-lt"/>
              <a:ea typeface="+mn-ea"/>
              <a:cs typeface="Arial" pitchFamily="34" charset="0"/>
            </a:endParaRPr>
          </a:p>
        </p:txBody>
      </p:sp>
    </p:spTree>
    <p:extLst>
      <p:ext uri="{BB962C8B-B14F-4D97-AF65-F5344CB8AC3E}">
        <p14:creationId xmlns:p14="http://schemas.microsoft.com/office/powerpoint/2010/main" val="120136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5" grpId="0" animBg="1"/>
      <p:bldP spid="6" grpId="0" animBg="1"/>
      <p:bldP spid="7"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7358063" y="5429250"/>
            <a:ext cx="1500187" cy="4286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a:solidFill>
                  <a:schemeClr val="bg1"/>
                </a:solidFill>
              </a:rPr>
              <a:t>OSS</a:t>
            </a:r>
            <a:endParaRPr lang="ja-JP" altLang="en-US" sz="1200" dirty="0">
              <a:solidFill>
                <a:schemeClr val="bg1"/>
              </a:solidFill>
            </a:endParaRPr>
          </a:p>
        </p:txBody>
      </p:sp>
      <p:sp>
        <p:nvSpPr>
          <p:cNvPr id="19" name="角丸四角形 18"/>
          <p:cNvSpPr/>
          <p:nvPr/>
        </p:nvSpPr>
        <p:spPr>
          <a:xfrm>
            <a:off x="7358063" y="4357688"/>
            <a:ext cx="1500187" cy="4286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bg1"/>
                </a:solidFill>
              </a:rPr>
              <a:t>フリーソフト</a:t>
            </a:r>
          </a:p>
        </p:txBody>
      </p:sp>
      <p:grpSp>
        <p:nvGrpSpPr>
          <p:cNvPr id="2" name="グループ化 38"/>
          <p:cNvGrpSpPr>
            <a:grpSpLocks/>
          </p:cNvGrpSpPr>
          <p:nvPr/>
        </p:nvGrpSpPr>
        <p:grpSpPr bwMode="auto">
          <a:xfrm>
            <a:off x="857250" y="3143250"/>
            <a:ext cx="8001000" cy="571500"/>
            <a:chOff x="857250" y="3143250"/>
            <a:chExt cx="8001000" cy="571500"/>
          </a:xfrm>
        </p:grpSpPr>
        <p:sp>
          <p:nvSpPr>
            <p:cNvPr id="13" name="角丸四角形 12"/>
            <p:cNvSpPr/>
            <p:nvPr/>
          </p:nvSpPr>
          <p:spPr>
            <a:xfrm>
              <a:off x="7358063" y="3214688"/>
              <a:ext cx="1500187" cy="4286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bg1"/>
                  </a:solidFill>
                </a:rPr>
                <a:t>フリーウェア</a:t>
              </a:r>
              <a:r>
                <a:rPr lang="en-US" altLang="ja-JP" sz="1200" dirty="0">
                  <a:solidFill>
                    <a:schemeClr val="bg1"/>
                  </a:solidFill>
                </a:rPr>
                <a:t>/PDS</a:t>
              </a:r>
              <a:endParaRPr lang="ja-JP" altLang="en-US" sz="1200" dirty="0">
                <a:solidFill>
                  <a:schemeClr val="bg1"/>
                </a:solidFill>
              </a:endParaRPr>
            </a:p>
          </p:txBody>
        </p:sp>
        <p:sp>
          <p:nvSpPr>
            <p:cNvPr id="13352" name="右矢印 66"/>
            <p:cNvSpPr>
              <a:spLocks noChangeArrowheads="1"/>
            </p:cNvSpPr>
            <p:nvPr/>
          </p:nvSpPr>
          <p:spPr bwMode="auto">
            <a:xfrm>
              <a:off x="857250" y="3143250"/>
              <a:ext cx="6572250" cy="571500"/>
            </a:xfrm>
            <a:prstGeom prst="rightArrow">
              <a:avLst>
                <a:gd name="adj1" fmla="val 75343"/>
                <a:gd name="adj2" fmla="val 48609"/>
              </a:avLst>
            </a:prstGeom>
            <a:solidFill>
              <a:srgbClr val="CBD7EB"/>
            </a:solidFill>
            <a:ln w="38100" algn="ctr">
              <a:solidFill>
                <a:schemeClr val="bg1"/>
              </a:solid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grpSp>
      <p:sp>
        <p:nvSpPr>
          <p:cNvPr id="12295" name="右矢印 67"/>
          <p:cNvSpPr>
            <a:spLocks noChangeArrowheads="1"/>
          </p:cNvSpPr>
          <p:nvPr/>
        </p:nvSpPr>
        <p:spPr bwMode="auto">
          <a:xfrm>
            <a:off x="857250" y="4286250"/>
            <a:ext cx="6572250" cy="571500"/>
          </a:xfrm>
          <a:prstGeom prst="rightArrow">
            <a:avLst>
              <a:gd name="adj1" fmla="val 75343"/>
              <a:gd name="adj2" fmla="val 48609"/>
            </a:avLst>
          </a:prstGeom>
          <a:solidFill>
            <a:srgbClr val="CBD7EB"/>
          </a:solidFill>
          <a:ln w="38100" algn="ctr">
            <a:solidFill>
              <a:schemeClr val="bg1"/>
            </a:solid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sp>
        <p:nvSpPr>
          <p:cNvPr id="12296" name="右矢印 68"/>
          <p:cNvSpPr>
            <a:spLocks noChangeArrowheads="1"/>
          </p:cNvSpPr>
          <p:nvPr/>
        </p:nvSpPr>
        <p:spPr bwMode="auto">
          <a:xfrm>
            <a:off x="857250" y="5357813"/>
            <a:ext cx="6572250" cy="571500"/>
          </a:xfrm>
          <a:prstGeom prst="rightArrow">
            <a:avLst>
              <a:gd name="adj1" fmla="val 75343"/>
              <a:gd name="adj2" fmla="val 48609"/>
            </a:avLst>
          </a:prstGeom>
          <a:solidFill>
            <a:srgbClr val="CBD7EB"/>
          </a:solidFill>
          <a:ln w="38100" algn="ctr">
            <a:solidFill>
              <a:schemeClr val="bg1"/>
            </a:solid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grpSp>
        <p:nvGrpSpPr>
          <p:cNvPr id="3" name="グループ化 39"/>
          <p:cNvGrpSpPr>
            <a:grpSpLocks/>
          </p:cNvGrpSpPr>
          <p:nvPr/>
        </p:nvGrpSpPr>
        <p:grpSpPr bwMode="auto">
          <a:xfrm>
            <a:off x="857250" y="2071688"/>
            <a:ext cx="8001000" cy="500062"/>
            <a:chOff x="857250" y="2071688"/>
            <a:chExt cx="8001000" cy="500062"/>
          </a:xfrm>
        </p:grpSpPr>
        <p:sp>
          <p:nvSpPr>
            <p:cNvPr id="7" name="角丸四角形 6"/>
            <p:cNvSpPr/>
            <p:nvPr/>
          </p:nvSpPr>
          <p:spPr>
            <a:xfrm>
              <a:off x="7358063" y="2098675"/>
              <a:ext cx="1500187" cy="4286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bg1"/>
                  </a:solidFill>
                </a:rPr>
                <a:t>商用ソフト</a:t>
              </a:r>
            </a:p>
          </p:txBody>
        </p:sp>
        <p:sp>
          <p:nvSpPr>
            <p:cNvPr id="13350" name="右矢印 65"/>
            <p:cNvSpPr>
              <a:spLocks noChangeArrowheads="1"/>
            </p:cNvSpPr>
            <p:nvPr/>
          </p:nvSpPr>
          <p:spPr bwMode="auto">
            <a:xfrm>
              <a:off x="857250" y="2071688"/>
              <a:ext cx="6572250" cy="500062"/>
            </a:xfrm>
            <a:prstGeom prst="rightArrow">
              <a:avLst>
                <a:gd name="adj1" fmla="val 75343"/>
                <a:gd name="adj2" fmla="val 48616"/>
              </a:avLst>
            </a:prstGeom>
            <a:solidFill>
              <a:srgbClr val="CBD7EB"/>
            </a:solidFill>
            <a:ln w="38100" algn="ctr">
              <a:solidFill>
                <a:schemeClr val="bg1"/>
              </a:solid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grpSp>
      <p:sp>
        <p:nvSpPr>
          <p:cNvPr id="17424" name="タイトル 1"/>
          <p:cNvSpPr>
            <a:spLocks noGrp="1"/>
          </p:cNvSpPr>
          <p:nvPr>
            <p:ph type="title"/>
          </p:nvPr>
        </p:nvSpPr>
        <p:spPr/>
        <p:txBody>
          <a:bodyPr/>
          <a:lstStyle/>
          <a:p>
            <a:r>
              <a:rPr lang="ja-JP" altLang="en-US" dirty="0">
                <a:latin typeface="Arial" charset="0"/>
              </a:rPr>
              <a:t>セミナーのプレゼン資料</a:t>
            </a:r>
          </a:p>
        </p:txBody>
      </p:sp>
      <p:pic>
        <p:nvPicPr>
          <p:cNvPr id="1229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 y="2030413"/>
            <a:ext cx="541338"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角丸四角形 8"/>
          <p:cNvSpPr/>
          <p:nvPr/>
        </p:nvSpPr>
        <p:spPr>
          <a:xfrm>
            <a:off x="357158" y="1285875"/>
            <a:ext cx="1071562" cy="285750"/>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bg1"/>
                </a:solidFill>
              </a:rPr>
              <a:t>配布形態</a:t>
            </a:r>
          </a:p>
        </p:txBody>
      </p:sp>
      <p:sp>
        <p:nvSpPr>
          <p:cNvPr id="10" name="角丸四角形 9"/>
          <p:cNvSpPr/>
          <p:nvPr/>
        </p:nvSpPr>
        <p:spPr>
          <a:xfrm>
            <a:off x="2996382" y="1285875"/>
            <a:ext cx="1071562" cy="285750"/>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bg1"/>
                </a:solidFill>
              </a:rPr>
              <a:t>再配布</a:t>
            </a:r>
          </a:p>
        </p:txBody>
      </p:sp>
      <p:sp>
        <p:nvSpPr>
          <p:cNvPr id="11" name="角丸四角形 10"/>
          <p:cNvSpPr/>
          <p:nvPr/>
        </p:nvSpPr>
        <p:spPr>
          <a:xfrm>
            <a:off x="4283968" y="1285875"/>
            <a:ext cx="1071562" cy="285750"/>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bg1"/>
                </a:solidFill>
              </a:rPr>
              <a:t>条件</a:t>
            </a:r>
          </a:p>
        </p:txBody>
      </p:sp>
      <p:pic>
        <p:nvPicPr>
          <p:cNvPr id="1230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3178175"/>
            <a:ext cx="5000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5394325"/>
            <a:ext cx="500062"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4322763"/>
            <a:ext cx="50006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角丸四角形 26"/>
          <p:cNvSpPr/>
          <p:nvPr/>
        </p:nvSpPr>
        <p:spPr>
          <a:xfrm>
            <a:off x="1700238" y="1285875"/>
            <a:ext cx="1071562" cy="285750"/>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bg1"/>
                </a:solidFill>
              </a:rPr>
              <a:t>改変</a:t>
            </a:r>
          </a:p>
        </p:txBody>
      </p:sp>
      <p:sp>
        <p:nvSpPr>
          <p:cNvPr id="12307" name="テキスト ボックス 27"/>
          <p:cNvSpPr txBox="1">
            <a:spLocks noChangeArrowheads="1"/>
          </p:cNvSpPr>
          <p:nvPr/>
        </p:nvSpPr>
        <p:spPr bwMode="auto">
          <a:xfrm>
            <a:off x="5519108" y="3151188"/>
            <a:ext cx="108234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000">
                <a:latin typeface="+mn-lt"/>
                <a:ea typeface="+mn-ea"/>
              </a:rPr>
              <a:t>著作権を放棄</a:t>
            </a:r>
            <a:endParaRPr lang="en-US" altLang="ja-JP" sz="1000">
              <a:latin typeface="+mn-lt"/>
              <a:ea typeface="+mn-ea"/>
            </a:endParaRPr>
          </a:p>
          <a:p>
            <a:pPr algn="ctr" eaLnBrk="1" hangingPunct="1"/>
            <a:r>
              <a:rPr lang="ja-JP" altLang="en-US" sz="1000">
                <a:latin typeface="+mn-lt"/>
                <a:ea typeface="+mn-ea"/>
              </a:rPr>
              <a:t>（主張しない）</a:t>
            </a:r>
            <a:endParaRPr lang="en-US" altLang="ja-JP" sz="1000">
              <a:latin typeface="+mn-lt"/>
              <a:ea typeface="+mn-ea"/>
            </a:endParaRPr>
          </a:p>
          <a:p>
            <a:pPr algn="ctr" eaLnBrk="1" hangingPunct="1"/>
            <a:r>
              <a:rPr lang="ja-JP" altLang="en-US" sz="1000">
                <a:latin typeface="+mn-lt"/>
                <a:ea typeface="+mn-ea"/>
              </a:rPr>
              <a:t>または規定なし</a:t>
            </a:r>
          </a:p>
        </p:txBody>
      </p:sp>
      <p:sp>
        <p:nvSpPr>
          <p:cNvPr id="12308" name="テキスト ボックス 32"/>
          <p:cNvSpPr txBox="1">
            <a:spLocks noChangeArrowheads="1"/>
          </p:cNvSpPr>
          <p:nvPr/>
        </p:nvSpPr>
        <p:spPr bwMode="auto">
          <a:xfrm>
            <a:off x="4421625" y="3305175"/>
            <a:ext cx="6976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000">
                <a:latin typeface="+mn-lt"/>
                <a:ea typeface="+mn-ea"/>
              </a:rPr>
              <a:t>制限なし</a:t>
            </a:r>
          </a:p>
        </p:txBody>
      </p:sp>
      <p:sp>
        <p:nvSpPr>
          <p:cNvPr id="12309" name="テキスト ボックス 38"/>
          <p:cNvSpPr txBox="1">
            <a:spLocks noChangeArrowheads="1"/>
          </p:cNvSpPr>
          <p:nvPr/>
        </p:nvSpPr>
        <p:spPr bwMode="auto">
          <a:xfrm>
            <a:off x="4314815" y="5443538"/>
            <a:ext cx="9541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000">
                <a:latin typeface="+mn-lt"/>
                <a:ea typeface="+mn-ea"/>
              </a:rPr>
              <a:t>著作権を表示</a:t>
            </a:r>
            <a:endParaRPr lang="en-US" altLang="ja-JP" sz="1000">
              <a:latin typeface="+mn-lt"/>
              <a:ea typeface="+mn-ea"/>
            </a:endParaRPr>
          </a:p>
          <a:p>
            <a:pPr algn="ctr" eaLnBrk="1" hangingPunct="1"/>
            <a:r>
              <a:rPr lang="ja-JP" altLang="en-US" sz="1000">
                <a:latin typeface="+mn-lt"/>
                <a:ea typeface="+mn-ea"/>
              </a:rPr>
              <a:t>再配布可</a:t>
            </a:r>
            <a:endParaRPr lang="en-US" altLang="ja-JP" sz="1000">
              <a:latin typeface="+mn-lt"/>
              <a:ea typeface="+mn-ea"/>
            </a:endParaRPr>
          </a:p>
        </p:txBody>
      </p:sp>
      <p:sp>
        <p:nvSpPr>
          <p:cNvPr id="12310" name="テキスト ボックス 41"/>
          <p:cNvSpPr txBox="1">
            <a:spLocks noChangeArrowheads="1"/>
          </p:cNvSpPr>
          <p:nvPr/>
        </p:nvSpPr>
        <p:spPr bwMode="auto">
          <a:xfrm>
            <a:off x="4249738" y="4371975"/>
            <a:ext cx="1082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000">
                <a:latin typeface="+mn-lt"/>
                <a:ea typeface="+mn-ea"/>
              </a:rPr>
              <a:t>著作権を表示</a:t>
            </a:r>
            <a:endParaRPr lang="en-US" altLang="ja-JP" sz="1000">
              <a:latin typeface="+mn-lt"/>
              <a:ea typeface="+mn-ea"/>
            </a:endParaRPr>
          </a:p>
          <a:p>
            <a:pPr algn="ctr" eaLnBrk="1" hangingPunct="1"/>
            <a:r>
              <a:rPr lang="ja-JP" altLang="en-US" sz="1000">
                <a:solidFill>
                  <a:srgbClr val="C00000"/>
                </a:solidFill>
                <a:latin typeface="+mn-lt"/>
                <a:ea typeface="+mn-ea"/>
              </a:rPr>
              <a:t>同条件で再配布</a:t>
            </a:r>
          </a:p>
        </p:txBody>
      </p:sp>
      <p:sp>
        <p:nvSpPr>
          <p:cNvPr id="47" name="ドーナツ 46"/>
          <p:cNvSpPr/>
          <p:nvPr/>
        </p:nvSpPr>
        <p:spPr bwMode="auto">
          <a:xfrm>
            <a:off x="1928813" y="3178175"/>
            <a:ext cx="500062" cy="501650"/>
          </a:xfrm>
          <a:prstGeom prst="donut">
            <a:avLst/>
          </a:prstGeom>
          <a:noFill/>
          <a:ln w="88900" cap="flat" cmpd="sng" algn="ctr">
            <a:solidFill>
              <a:srgbClr val="4168A7"/>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2312" name="円/楕円 47"/>
          <p:cNvSpPr>
            <a:spLocks noChangeArrowheads="1"/>
          </p:cNvSpPr>
          <p:nvPr/>
        </p:nvSpPr>
        <p:spPr bwMode="auto">
          <a:xfrm>
            <a:off x="3214688" y="5394325"/>
            <a:ext cx="500062" cy="500063"/>
          </a:xfrm>
          <a:prstGeom prst="ellipse">
            <a:avLst/>
          </a:prstGeom>
          <a:noFill/>
          <a:ln w="88900" algn="ctr">
            <a:solidFill>
              <a:srgbClr val="4168A7"/>
            </a:solid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grpSp>
        <p:nvGrpSpPr>
          <p:cNvPr id="4" name="グループ化 52"/>
          <p:cNvGrpSpPr>
            <a:grpSpLocks/>
          </p:cNvGrpSpPr>
          <p:nvPr/>
        </p:nvGrpSpPr>
        <p:grpSpPr bwMode="auto">
          <a:xfrm>
            <a:off x="1928813" y="2063750"/>
            <a:ext cx="500062" cy="500063"/>
            <a:chOff x="2857488" y="1857364"/>
            <a:chExt cx="500066" cy="500066"/>
          </a:xfrm>
        </p:grpSpPr>
        <p:cxnSp>
          <p:nvCxnSpPr>
            <p:cNvPr id="13347" name="直線コネクタ 49"/>
            <p:cNvCxnSpPr>
              <a:cxnSpLocks noChangeShapeType="1"/>
            </p:cNvCxnSpPr>
            <p:nvPr/>
          </p:nvCxnSpPr>
          <p:spPr bwMode="auto">
            <a:xfrm rot="5400000" flipH="1" flipV="1">
              <a:off x="2857488" y="1857364"/>
              <a:ext cx="500066" cy="500066"/>
            </a:xfrm>
            <a:prstGeom prst="line">
              <a:avLst/>
            </a:prstGeom>
            <a:noFill/>
            <a:ln w="88900" algn="ctr">
              <a:solidFill>
                <a:srgbClr val="4168A7"/>
              </a:solidFill>
              <a:round/>
              <a:headEnd/>
              <a:tailEnd/>
            </a:ln>
            <a:scene3d>
              <a:camera prst="orthographicFront"/>
              <a:lightRig rig="threePt" dir="t"/>
            </a:scene3d>
            <a:sp3d/>
          </p:spPr>
        </p:cxnSp>
        <p:cxnSp>
          <p:nvCxnSpPr>
            <p:cNvPr id="13348" name="直線コネクタ 50"/>
            <p:cNvCxnSpPr>
              <a:cxnSpLocks noChangeShapeType="1"/>
            </p:cNvCxnSpPr>
            <p:nvPr/>
          </p:nvCxnSpPr>
          <p:spPr bwMode="auto">
            <a:xfrm rot="16200000" flipV="1">
              <a:off x="2857488" y="1857364"/>
              <a:ext cx="490542" cy="490542"/>
            </a:xfrm>
            <a:prstGeom prst="line">
              <a:avLst/>
            </a:prstGeom>
            <a:noFill/>
            <a:ln w="88900" algn="ctr">
              <a:solidFill>
                <a:srgbClr val="4168A7"/>
              </a:solidFill>
              <a:round/>
              <a:headEnd/>
              <a:tailEnd/>
            </a:ln>
            <a:scene3d>
              <a:camera prst="orthographicFront"/>
              <a:lightRig rig="threePt" dir="t"/>
            </a:scene3d>
            <a:sp3d/>
          </p:spPr>
        </p:cxnSp>
      </p:grpSp>
      <p:sp>
        <p:nvSpPr>
          <p:cNvPr id="54" name="ドーナツ 53"/>
          <p:cNvSpPr/>
          <p:nvPr/>
        </p:nvSpPr>
        <p:spPr bwMode="auto">
          <a:xfrm>
            <a:off x="3214688" y="3178175"/>
            <a:ext cx="500062" cy="501650"/>
          </a:xfrm>
          <a:prstGeom prst="donut">
            <a:avLst/>
          </a:prstGeom>
          <a:noFill/>
          <a:ln w="88900" cap="flat" cmpd="sng" algn="ctr">
            <a:solidFill>
              <a:srgbClr val="4168A7"/>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grpSp>
        <p:nvGrpSpPr>
          <p:cNvPr id="5" name="グループ化 55"/>
          <p:cNvGrpSpPr>
            <a:grpSpLocks/>
          </p:cNvGrpSpPr>
          <p:nvPr/>
        </p:nvGrpSpPr>
        <p:grpSpPr bwMode="auto">
          <a:xfrm>
            <a:off x="3214688" y="2063750"/>
            <a:ext cx="500062" cy="500063"/>
            <a:chOff x="2857488" y="1857364"/>
            <a:chExt cx="500066" cy="500066"/>
          </a:xfrm>
        </p:grpSpPr>
        <p:cxnSp>
          <p:nvCxnSpPr>
            <p:cNvPr id="13345" name="直線コネクタ 56"/>
            <p:cNvCxnSpPr>
              <a:cxnSpLocks noChangeShapeType="1"/>
            </p:cNvCxnSpPr>
            <p:nvPr/>
          </p:nvCxnSpPr>
          <p:spPr bwMode="auto">
            <a:xfrm rot="5400000" flipH="1" flipV="1">
              <a:off x="2857488" y="1857364"/>
              <a:ext cx="500066" cy="500066"/>
            </a:xfrm>
            <a:prstGeom prst="line">
              <a:avLst/>
            </a:prstGeom>
            <a:noFill/>
            <a:ln w="88900" algn="ctr">
              <a:solidFill>
                <a:srgbClr val="4168A7"/>
              </a:solidFill>
              <a:round/>
              <a:headEnd/>
              <a:tailEnd/>
            </a:ln>
            <a:scene3d>
              <a:camera prst="orthographicFront"/>
              <a:lightRig rig="threePt" dir="t"/>
            </a:scene3d>
            <a:sp3d/>
          </p:spPr>
        </p:cxnSp>
        <p:cxnSp>
          <p:nvCxnSpPr>
            <p:cNvPr id="13346" name="直線コネクタ 57"/>
            <p:cNvCxnSpPr>
              <a:cxnSpLocks noChangeShapeType="1"/>
            </p:cNvCxnSpPr>
            <p:nvPr/>
          </p:nvCxnSpPr>
          <p:spPr bwMode="auto">
            <a:xfrm rot="16200000" flipV="1">
              <a:off x="2857488" y="1857364"/>
              <a:ext cx="490542" cy="490542"/>
            </a:xfrm>
            <a:prstGeom prst="line">
              <a:avLst/>
            </a:prstGeom>
            <a:noFill/>
            <a:ln w="88900" algn="ctr">
              <a:solidFill>
                <a:srgbClr val="4168A7"/>
              </a:solidFill>
              <a:round/>
              <a:headEnd/>
              <a:tailEnd/>
            </a:ln>
            <a:scene3d>
              <a:camera prst="orthographicFront"/>
              <a:lightRig rig="threePt" dir="t"/>
            </a:scene3d>
            <a:sp3d/>
          </p:spPr>
        </p:cxnSp>
      </p:grpSp>
      <p:sp>
        <p:nvSpPr>
          <p:cNvPr id="59" name="ドーナツ 58"/>
          <p:cNvSpPr/>
          <p:nvPr/>
        </p:nvSpPr>
        <p:spPr bwMode="auto">
          <a:xfrm>
            <a:off x="1928813" y="5394325"/>
            <a:ext cx="500062" cy="500063"/>
          </a:xfrm>
          <a:prstGeom prst="donut">
            <a:avLst/>
          </a:prstGeom>
          <a:noFill/>
          <a:ln w="88900" cap="flat" cmpd="sng" algn="ctr">
            <a:solidFill>
              <a:srgbClr val="4168A7"/>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1" name="ドーナツ 60"/>
          <p:cNvSpPr/>
          <p:nvPr/>
        </p:nvSpPr>
        <p:spPr bwMode="auto">
          <a:xfrm>
            <a:off x="1928813" y="4322763"/>
            <a:ext cx="500062" cy="500062"/>
          </a:xfrm>
          <a:prstGeom prst="donut">
            <a:avLst/>
          </a:prstGeom>
          <a:noFill/>
          <a:ln w="88900" cap="flat" cmpd="sng" algn="ctr">
            <a:solidFill>
              <a:srgbClr val="4168A7"/>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2" name="角丸四角形 61"/>
          <p:cNvSpPr/>
          <p:nvPr/>
        </p:nvSpPr>
        <p:spPr>
          <a:xfrm>
            <a:off x="5516662" y="1285875"/>
            <a:ext cx="1071562" cy="285750"/>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bg1"/>
                </a:solidFill>
              </a:rPr>
              <a:t>著作権</a:t>
            </a:r>
          </a:p>
        </p:txBody>
      </p:sp>
      <p:sp>
        <p:nvSpPr>
          <p:cNvPr id="12320" name="テキスト ボックス 62"/>
          <p:cNvSpPr txBox="1">
            <a:spLocks noChangeArrowheads="1"/>
          </p:cNvSpPr>
          <p:nvPr/>
        </p:nvSpPr>
        <p:spPr bwMode="auto">
          <a:xfrm>
            <a:off x="5575300" y="5519738"/>
            <a:ext cx="9540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000">
                <a:latin typeface="+mn-lt"/>
                <a:ea typeface="+mn-ea"/>
              </a:rPr>
              <a:t>著作権は保持</a:t>
            </a:r>
            <a:endParaRPr lang="en-US" altLang="ja-JP" sz="1000">
              <a:latin typeface="+mn-lt"/>
              <a:ea typeface="+mn-ea"/>
            </a:endParaRPr>
          </a:p>
        </p:txBody>
      </p:sp>
      <p:sp>
        <p:nvSpPr>
          <p:cNvPr id="12321" name="テキスト ボックス 63"/>
          <p:cNvSpPr txBox="1">
            <a:spLocks noChangeArrowheads="1"/>
          </p:cNvSpPr>
          <p:nvPr/>
        </p:nvSpPr>
        <p:spPr bwMode="auto">
          <a:xfrm>
            <a:off x="5575300" y="4448175"/>
            <a:ext cx="9540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000">
                <a:latin typeface="+mn-lt"/>
                <a:ea typeface="+mn-ea"/>
              </a:rPr>
              <a:t>著作権は保持</a:t>
            </a:r>
            <a:endParaRPr lang="en-US" altLang="ja-JP" sz="1000">
              <a:latin typeface="+mn-lt"/>
              <a:ea typeface="+mn-ea"/>
            </a:endParaRPr>
          </a:p>
        </p:txBody>
      </p:sp>
      <p:sp>
        <p:nvSpPr>
          <p:cNvPr id="12322" name="テキスト ボックス 64"/>
          <p:cNvSpPr txBox="1">
            <a:spLocks noChangeArrowheads="1"/>
          </p:cNvSpPr>
          <p:nvPr/>
        </p:nvSpPr>
        <p:spPr bwMode="auto">
          <a:xfrm>
            <a:off x="571500" y="2571750"/>
            <a:ext cx="6969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000">
                <a:latin typeface="+mn-lt"/>
                <a:ea typeface="+mn-ea"/>
              </a:rPr>
              <a:t>または紙</a:t>
            </a:r>
          </a:p>
        </p:txBody>
      </p:sp>
      <p:sp>
        <p:nvSpPr>
          <p:cNvPr id="41" name="二等辺三角形 40"/>
          <p:cNvSpPr>
            <a:spLocks noChangeArrowheads="1"/>
          </p:cNvSpPr>
          <p:nvPr/>
        </p:nvSpPr>
        <p:spPr bwMode="auto">
          <a:xfrm>
            <a:off x="3214688" y="4357688"/>
            <a:ext cx="500062" cy="428625"/>
          </a:xfrm>
          <a:prstGeom prst="triangle">
            <a:avLst>
              <a:gd name="adj" fmla="val 50000"/>
            </a:avLst>
          </a:prstGeom>
          <a:noFill/>
          <a:ln w="88900" algn="ctr">
            <a:solidFill>
              <a:srgbClr val="4168A7"/>
            </a:solid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sp>
        <p:nvSpPr>
          <p:cNvPr id="43" name="テキスト ボックス 63"/>
          <p:cNvSpPr txBox="1">
            <a:spLocks noChangeArrowheads="1"/>
          </p:cNvSpPr>
          <p:nvPr/>
        </p:nvSpPr>
        <p:spPr bwMode="auto">
          <a:xfrm>
            <a:off x="5575300" y="2189163"/>
            <a:ext cx="9540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000">
                <a:latin typeface="+mn-lt"/>
                <a:ea typeface="+mn-ea"/>
              </a:rPr>
              <a:t>著作権は保持</a:t>
            </a:r>
            <a:endParaRPr lang="en-US" altLang="ja-JP" sz="1000">
              <a:latin typeface="+mn-lt"/>
              <a:ea typeface="+mn-ea"/>
            </a:endParaRPr>
          </a:p>
        </p:txBody>
      </p:sp>
      <p:sp>
        <p:nvSpPr>
          <p:cNvPr id="44" name="テキスト ボックス 63"/>
          <p:cNvSpPr txBox="1">
            <a:spLocks noChangeArrowheads="1"/>
          </p:cNvSpPr>
          <p:nvPr/>
        </p:nvSpPr>
        <p:spPr bwMode="auto">
          <a:xfrm>
            <a:off x="4406900" y="2185988"/>
            <a:ext cx="825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000">
                <a:latin typeface="+mn-lt"/>
                <a:ea typeface="+mn-ea"/>
              </a:rPr>
              <a:t>再配布禁止</a:t>
            </a:r>
            <a:endParaRPr lang="en-US" altLang="ja-JP" sz="1000">
              <a:latin typeface="+mn-lt"/>
              <a:ea typeface="+mn-ea"/>
            </a:endParaRPr>
          </a:p>
        </p:txBody>
      </p:sp>
      <p:sp>
        <p:nvSpPr>
          <p:cNvPr id="6" name="正方形/長方形 5"/>
          <p:cNvSpPr/>
          <p:nvPr/>
        </p:nvSpPr>
        <p:spPr bwMode="auto">
          <a:xfrm>
            <a:off x="357158" y="3714750"/>
            <a:ext cx="1046490" cy="218306"/>
          </a:xfrm>
          <a:prstGeom prst="rect">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100" dirty="0">
                <a:solidFill>
                  <a:schemeClr val="bg1"/>
                </a:solidFill>
                <a:latin typeface="+mn-lt"/>
                <a:ea typeface="+mn-ea"/>
              </a:rPr>
              <a:t>この塾の資料</a:t>
            </a:r>
          </a:p>
        </p:txBody>
      </p:sp>
    </p:spTree>
    <p:extLst>
      <p:ext uri="{BB962C8B-B14F-4D97-AF65-F5344CB8AC3E}">
        <p14:creationId xmlns:p14="http://schemas.microsoft.com/office/powerpoint/2010/main" val="324939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2299"/>
                                        </p:tgtEl>
                                        <p:attrNameLst>
                                          <p:attrName>style.visibility</p:attrName>
                                        </p:attrNameLst>
                                      </p:cBhvr>
                                      <p:to>
                                        <p:strVal val="visible"/>
                                      </p:to>
                                    </p:set>
                                    <p:anim calcmode="lin" valueType="num">
                                      <p:cBhvr additive="base">
                                        <p:cTn id="7" dur="500" fill="hold"/>
                                        <p:tgtEl>
                                          <p:spTgt spid="12299"/>
                                        </p:tgtEl>
                                        <p:attrNameLst>
                                          <p:attrName>ppt_x</p:attrName>
                                        </p:attrNameLst>
                                      </p:cBhvr>
                                      <p:tavLst>
                                        <p:tav tm="0">
                                          <p:val>
                                            <p:strVal val="0-#ppt_w/2"/>
                                          </p:val>
                                        </p:tav>
                                        <p:tav tm="100000">
                                          <p:val>
                                            <p:strVal val="#ppt_x"/>
                                          </p:val>
                                        </p:tav>
                                      </p:tavLst>
                                    </p:anim>
                                    <p:anim calcmode="lin" valueType="num">
                                      <p:cBhvr additive="base">
                                        <p:cTn id="8" dur="500" fill="hold"/>
                                        <p:tgtEl>
                                          <p:spTgt spid="1229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0-#ppt_w/2"/>
                                          </p:val>
                                        </p:tav>
                                        <p:tav tm="100000">
                                          <p:val>
                                            <p:strVal val="#ppt_x"/>
                                          </p:val>
                                        </p:tav>
                                      </p:tavLst>
                                    </p:anim>
                                    <p:anim calcmode="lin" valueType="num">
                                      <p:cBhvr additive="base">
                                        <p:cTn id="20" dur="500" fill="hold"/>
                                        <p:tgtEl>
                                          <p:spTgt spid="4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500" fill="hold"/>
                                        <p:tgtEl>
                                          <p:spTgt spid="43"/>
                                        </p:tgtEl>
                                        <p:attrNameLst>
                                          <p:attrName>ppt_x</p:attrName>
                                        </p:attrNameLst>
                                      </p:cBhvr>
                                      <p:tavLst>
                                        <p:tav tm="0">
                                          <p:val>
                                            <p:strVal val="0-#ppt_w/2"/>
                                          </p:val>
                                        </p:tav>
                                        <p:tav tm="100000">
                                          <p:val>
                                            <p:strVal val="#ppt_x"/>
                                          </p:val>
                                        </p:tav>
                                      </p:tavLst>
                                    </p:anim>
                                    <p:anim calcmode="lin" valueType="num">
                                      <p:cBhvr additive="base">
                                        <p:cTn id="24" dur="500" fill="hold"/>
                                        <p:tgtEl>
                                          <p:spTgt spid="4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2322"/>
                                        </p:tgtEl>
                                        <p:attrNameLst>
                                          <p:attrName>style.visibility</p:attrName>
                                        </p:attrNameLst>
                                      </p:cBhvr>
                                      <p:to>
                                        <p:strVal val="visible"/>
                                      </p:to>
                                    </p:set>
                                    <p:anim calcmode="lin" valueType="num">
                                      <p:cBhvr additive="base">
                                        <p:cTn id="27" dur="500" fill="hold"/>
                                        <p:tgtEl>
                                          <p:spTgt spid="12322"/>
                                        </p:tgtEl>
                                        <p:attrNameLst>
                                          <p:attrName>ppt_x</p:attrName>
                                        </p:attrNameLst>
                                      </p:cBhvr>
                                      <p:tavLst>
                                        <p:tav tm="0">
                                          <p:val>
                                            <p:strVal val="0-#ppt_w/2"/>
                                          </p:val>
                                        </p:tav>
                                        <p:tav tm="100000">
                                          <p:val>
                                            <p:strVal val="#ppt_x"/>
                                          </p:val>
                                        </p:tav>
                                      </p:tavLst>
                                    </p:anim>
                                    <p:anim calcmode="lin" valueType="num">
                                      <p:cBhvr additive="base">
                                        <p:cTn id="28" dur="500" fill="hold"/>
                                        <p:tgtEl>
                                          <p:spTgt spid="12322"/>
                                        </p:tgtEl>
                                        <p:attrNameLst>
                                          <p:attrName>ppt_y</p:attrName>
                                        </p:attrNameLst>
                                      </p:cBhvr>
                                      <p:tavLst>
                                        <p:tav tm="0">
                                          <p:val>
                                            <p:strVal val="#ppt_y"/>
                                          </p:val>
                                        </p:tav>
                                        <p:tav tm="100000">
                                          <p:val>
                                            <p:strVal val="#ppt_y"/>
                                          </p:val>
                                        </p:tav>
                                      </p:tavLst>
                                    </p:anim>
                                  </p:childTnLst>
                                </p:cTn>
                              </p:par>
                              <p:par>
                                <p:cTn id="29" presetID="22" presetClass="entr" presetSubtype="8"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nodeType="clickEffect">
                                  <p:stCondLst>
                                    <p:cond delay="0"/>
                                  </p:stCondLst>
                                  <p:childTnLst>
                                    <p:set>
                                      <p:cBhvr>
                                        <p:cTn id="35" dur="1" fill="hold">
                                          <p:stCondLst>
                                            <p:cond delay="0"/>
                                          </p:stCondLst>
                                        </p:cTn>
                                        <p:tgtEl>
                                          <p:spTgt spid="12295"/>
                                        </p:tgtEl>
                                        <p:attrNameLst>
                                          <p:attrName>style.visibility</p:attrName>
                                        </p:attrNameLst>
                                      </p:cBhvr>
                                      <p:to>
                                        <p:strVal val="visible"/>
                                      </p:to>
                                    </p:set>
                                    <p:anim calcmode="lin" valueType="num">
                                      <p:cBhvr additive="base">
                                        <p:cTn id="36" dur="500" fill="hold"/>
                                        <p:tgtEl>
                                          <p:spTgt spid="12295"/>
                                        </p:tgtEl>
                                        <p:attrNameLst>
                                          <p:attrName>ppt_x</p:attrName>
                                        </p:attrNameLst>
                                      </p:cBhvr>
                                      <p:tavLst>
                                        <p:tav tm="0">
                                          <p:val>
                                            <p:strVal val="0-#ppt_w/2"/>
                                          </p:val>
                                        </p:tav>
                                        <p:tav tm="100000">
                                          <p:val>
                                            <p:strVal val="#ppt_x"/>
                                          </p:val>
                                        </p:tav>
                                      </p:tavLst>
                                    </p:anim>
                                    <p:anim calcmode="lin" valueType="num">
                                      <p:cBhvr additive="base">
                                        <p:cTn id="37" dur="500" fill="hold"/>
                                        <p:tgtEl>
                                          <p:spTgt spid="12295"/>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2296"/>
                                        </p:tgtEl>
                                        <p:attrNameLst>
                                          <p:attrName>style.visibility</p:attrName>
                                        </p:attrNameLst>
                                      </p:cBhvr>
                                      <p:to>
                                        <p:strVal val="visible"/>
                                      </p:to>
                                    </p:set>
                                    <p:anim calcmode="lin" valueType="num">
                                      <p:cBhvr additive="base">
                                        <p:cTn id="40" dur="500" fill="hold"/>
                                        <p:tgtEl>
                                          <p:spTgt spid="12296"/>
                                        </p:tgtEl>
                                        <p:attrNameLst>
                                          <p:attrName>ppt_x</p:attrName>
                                        </p:attrNameLst>
                                      </p:cBhvr>
                                      <p:tavLst>
                                        <p:tav tm="0">
                                          <p:val>
                                            <p:strVal val="0-#ppt_w/2"/>
                                          </p:val>
                                        </p:tav>
                                        <p:tav tm="100000">
                                          <p:val>
                                            <p:strVal val="#ppt_x"/>
                                          </p:val>
                                        </p:tav>
                                      </p:tavLst>
                                    </p:anim>
                                    <p:anim calcmode="lin" valueType="num">
                                      <p:cBhvr additive="base">
                                        <p:cTn id="41" dur="500" fill="hold"/>
                                        <p:tgtEl>
                                          <p:spTgt spid="12296"/>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12304"/>
                                        </p:tgtEl>
                                        <p:attrNameLst>
                                          <p:attrName>style.visibility</p:attrName>
                                        </p:attrNameLst>
                                      </p:cBhvr>
                                      <p:to>
                                        <p:strVal val="visible"/>
                                      </p:to>
                                    </p:set>
                                    <p:anim calcmode="lin" valueType="num">
                                      <p:cBhvr additive="base">
                                        <p:cTn id="44" dur="500" fill="hold"/>
                                        <p:tgtEl>
                                          <p:spTgt spid="12304"/>
                                        </p:tgtEl>
                                        <p:attrNameLst>
                                          <p:attrName>ppt_x</p:attrName>
                                        </p:attrNameLst>
                                      </p:cBhvr>
                                      <p:tavLst>
                                        <p:tav tm="0">
                                          <p:val>
                                            <p:strVal val="0-#ppt_w/2"/>
                                          </p:val>
                                        </p:tav>
                                        <p:tav tm="100000">
                                          <p:val>
                                            <p:strVal val="#ppt_x"/>
                                          </p:val>
                                        </p:tav>
                                      </p:tavLst>
                                    </p:anim>
                                    <p:anim calcmode="lin" valueType="num">
                                      <p:cBhvr additive="base">
                                        <p:cTn id="45" dur="500" fill="hold"/>
                                        <p:tgtEl>
                                          <p:spTgt spid="12304"/>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stCondLst>
                                    <p:cond delay="0"/>
                                  </p:stCondLst>
                                  <p:childTnLst>
                                    <p:set>
                                      <p:cBhvr>
                                        <p:cTn id="47" dur="1" fill="hold">
                                          <p:stCondLst>
                                            <p:cond delay="0"/>
                                          </p:stCondLst>
                                        </p:cTn>
                                        <p:tgtEl>
                                          <p:spTgt spid="12305"/>
                                        </p:tgtEl>
                                        <p:attrNameLst>
                                          <p:attrName>style.visibility</p:attrName>
                                        </p:attrNameLst>
                                      </p:cBhvr>
                                      <p:to>
                                        <p:strVal val="visible"/>
                                      </p:to>
                                    </p:set>
                                    <p:anim calcmode="lin" valueType="num">
                                      <p:cBhvr additive="base">
                                        <p:cTn id="48" dur="500" fill="hold"/>
                                        <p:tgtEl>
                                          <p:spTgt spid="12305"/>
                                        </p:tgtEl>
                                        <p:attrNameLst>
                                          <p:attrName>ppt_x</p:attrName>
                                        </p:attrNameLst>
                                      </p:cBhvr>
                                      <p:tavLst>
                                        <p:tav tm="0">
                                          <p:val>
                                            <p:strVal val="0-#ppt_w/2"/>
                                          </p:val>
                                        </p:tav>
                                        <p:tav tm="100000">
                                          <p:val>
                                            <p:strVal val="#ppt_x"/>
                                          </p:val>
                                        </p:tav>
                                      </p:tavLst>
                                    </p:anim>
                                    <p:anim calcmode="lin" valueType="num">
                                      <p:cBhvr additive="base">
                                        <p:cTn id="49" dur="500" fill="hold"/>
                                        <p:tgtEl>
                                          <p:spTgt spid="12305"/>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12309"/>
                                        </p:tgtEl>
                                        <p:attrNameLst>
                                          <p:attrName>style.visibility</p:attrName>
                                        </p:attrNameLst>
                                      </p:cBhvr>
                                      <p:to>
                                        <p:strVal val="visible"/>
                                      </p:to>
                                    </p:set>
                                    <p:anim calcmode="lin" valueType="num">
                                      <p:cBhvr additive="base">
                                        <p:cTn id="52" dur="500" fill="hold"/>
                                        <p:tgtEl>
                                          <p:spTgt spid="12309"/>
                                        </p:tgtEl>
                                        <p:attrNameLst>
                                          <p:attrName>ppt_x</p:attrName>
                                        </p:attrNameLst>
                                      </p:cBhvr>
                                      <p:tavLst>
                                        <p:tav tm="0">
                                          <p:val>
                                            <p:strVal val="0-#ppt_w/2"/>
                                          </p:val>
                                        </p:tav>
                                        <p:tav tm="100000">
                                          <p:val>
                                            <p:strVal val="#ppt_x"/>
                                          </p:val>
                                        </p:tav>
                                      </p:tavLst>
                                    </p:anim>
                                    <p:anim calcmode="lin" valueType="num">
                                      <p:cBhvr additive="base">
                                        <p:cTn id="53" dur="500" fill="hold"/>
                                        <p:tgtEl>
                                          <p:spTgt spid="12309"/>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12310"/>
                                        </p:tgtEl>
                                        <p:attrNameLst>
                                          <p:attrName>style.visibility</p:attrName>
                                        </p:attrNameLst>
                                      </p:cBhvr>
                                      <p:to>
                                        <p:strVal val="visible"/>
                                      </p:to>
                                    </p:set>
                                    <p:anim calcmode="lin" valueType="num">
                                      <p:cBhvr additive="base">
                                        <p:cTn id="56" dur="500" fill="hold"/>
                                        <p:tgtEl>
                                          <p:spTgt spid="12310"/>
                                        </p:tgtEl>
                                        <p:attrNameLst>
                                          <p:attrName>ppt_x</p:attrName>
                                        </p:attrNameLst>
                                      </p:cBhvr>
                                      <p:tavLst>
                                        <p:tav tm="0">
                                          <p:val>
                                            <p:strVal val="0-#ppt_w/2"/>
                                          </p:val>
                                        </p:tav>
                                        <p:tav tm="100000">
                                          <p:val>
                                            <p:strVal val="#ppt_x"/>
                                          </p:val>
                                        </p:tav>
                                      </p:tavLst>
                                    </p:anim>
                                    <p:anim calcmode="lin" valueType="num">
                                      <p:cBhvr additive="base">
                                        <p:cTn id="57" dur="500" fill="hold"/>
                                        <p:tgtEl>
                                          <p:spTgt spid="12310"/>
                                        </p:tgtEl>
                                        <p:attrNameLst>
                                          <p:attrName>ppt_y</p:attrName>
                                        </p:attrNameLst>
                                      </p:cBhvr>
                                      <p:tavLst>
                                        <p:tav tm="0">
                                          <p:val>
                                            <p:strVal val="#ppt_y"/>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12312"/>
                                        </p:tgtEl>
                                        <p:attrNameLst>
                                          <p:attrName>style.visibility</p:attrName>
                                        </p:attrNameLst>
                                      </p:cBhvr>
                                      <p:to>
                                        <p:strVal val="visible"/>
                                      </p:to>
                                    </p:set>
                                    <p:anim calcmode="lin" valueType="num">
                                      <p:cBhvr additive="base">
                                        <p:cTn id="60" dur="500" fill="hold"/>
                                        <p:tgtEl>
                                          <p:spTgt spid="12312"/>
                                        </p:tgtEl>
                                        <p:attrNameLst>
                                          <p:attrName>ppt_x</p:attrName>
                                        </p:attrNameLst>
                                      </p:cBhvr>
                                      <p:tavLst>
                                        <p:tav tm="0">
                                          <p:val>
                                            <p:strVal val="0-#ppt_w/2"/>
                                          </p:val>
                                        </p:tav>
                                        <p:tav tm="100000">
                                          <p:val>
                                            <p:strVal val="#ppt_x"/>
                                          </p:val>
                                        </p:tav>
                                      </p:tavLst>
                                    </p:anim>
                                    <p:anim calcmode="lin" valueType="num">
                                      <p:cBhvr additive="base">
                                        <p:cTn id="61" dur="500" fill="hold"/>
                                        <p:tgtEl>
                                          <p:spTgt spid="12312"/>
                                        </p:tgtEl>
                                        <p:attrNameLst>
                                          <p:attrName>ppt_y</p:attrName>
                                        </p:attrNameLst>
                                      </p:cBhvr>
                                      <p:tavLst>
                                        <p:tav tm="0">
                                          <p:val>
                                            <p:strVal val="#ppt_y"/>
                                          </p:val>
                                        </p:tav>
                                        <p:tav tm="100000">
                                          <p:val>
                                            <p:strVal val="#ppt_y"/>
                                          </p:val>
                                        </p:tav>
                                      </p:tavLst>
                                    </p:anim>
                                  </p:childTnLst>
                                </p:cTn>
                              </p:par>
                              <p:par>
                                <p:cTn id="62" presetID="2" presetClass="entr" presetSubtype="8" fill="hold" nodeType="withEffect">
                                  <p:stCondLst>
                                    <p:cond delay="0"/>
                                  </p:stCondLst>
                                  <p:childTnLst>
                                    <p:set>
                                      <p:cBhvr>
                                        <p:cTn id="63" dur="1" fill="hold">
                                          <p:stCondLst>
                                            <p:cond delay="0"/>
                                          </p:stCondLst>
                                        </p:cTn>
                                        <p:tgtEl>
                                          <p:spTgt spid="41"/>
                                        </p:tgtEl>
                                        <p:attrNameLst>
                                          <p:attrName>style.visibility</p:attrName>
                                        </p:attrNameLst>
                                      </p:cBhvr>
                                      <p:to>
                                        <p:strVal val="visible"/>
                                      </p:to>
                                    </p:set>
                                    <p:anim calcmode="lin" valueType="num">
                                      <p:cBhvr additive="base">
                                        <p:cTn id="64" dur="500" fill="hold"/>
                                        <p:tgtEl>
                                          <p:spTgt spid="41"/>
                                        </p:tgtEl>
                                        <p:attrNameLst>
                                          <p:attrName>ppt_x</p:attrName>
                                        </p:attrNameLst>
                                      </p:cBhvr>
                                      <p:tavLst>
                                        <p:tav tm="0">
                                          <p:val>
                                            <p:strVal val="0-#ppt_w/2"/>
                                          </p:val>
                                        </p:tav>
                                        <p:tav tm="100000">
                                          <p:val>
                                            <p:strVal val="#ppt_x"/>
                                          </p:val>
                                        </p:tav>
                                      </p:tavLst>
                                    </p:anim>
                                    <p:anim calcmode="lin" valueType="num">
                                      <p:cBhvr additive="base">
                                        <p:cTn id="65" dur="500" fill="hold"/>
                                        <p:tgtEl>
                                          <p:spTgt spid="41"/>
                                        </p:tgtEl>
                                        <p:attrNameLst>
                                          <p:attrName>ppt_y</p:attrName>
                                        </p:attrNameLst>
                                      </p:cBhvr>
                                      <p:tavLst>
                                        <p:tav tm="0">
                                          <p:val>
                                            <p:strVal val="#ppt_y"/>
                                          </p:val>
                                        </p:tav>
                                        <p:tav tm="100000">
                                          <p:val>
                                            <p:strVal val="#ppt_y"/>
                                          </p:val>
                                        </p:tav>
                                      </p:tavLst>
                                    </p:anim>
                                  </p:childTnLst>
                                </p:cTn>
                              </p:par>
                              <p:par>
                                <p:cTn id="66" presetID="2" presetClass="entr" presetSubtype="8" fill="hold" nodeType="with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additive="base">
                                        <p:cTn id="68" dur="500" fill="hold"/>
                                        <p:tgtEl>
                                          <p:spTgt spid="59"/>
                                        </p:tgtEl>
                                        <p:attrNameLst>
                                          <p:attrName>ppt_x</p:attrName>
                                        </p:attrNameLst>
                                      </p:cBhvr>
                                      <p:tavLst>
                                        <p:tav tm="0">
                                          <p:val>
                                            <p:strVal val="0-#ppt_w/2"/>
                                          </p:val>
                                        </p:tav>
                                        <p:tav tm="100000">
                                          <p:val>
                                            <p:strVal val="#ppt_x"/>
                                          </p:val>
                                        </p:tav>
                                      </p:tavLst>
                                    </p:anim>
                                    <p:anim calcmode="lin" valueType="num">
                                      <p:cBhvr additive="base">
                                        <p:cTn id="69" dur="500" fill="hold"/>
                                        <p:tgtEl>
                                          <p:spTgt spid="59"/>
                                        </p:tgtEl>
                                        <p:attrNameLst>
                                          <p:attrName>ppt_y</p:attrName>
                                        </p:attrNameLst>
                                      </p:cBhvr>
                                      <p:tavLst>
                                        <p:tav tm="0">
                                          <p:val>
                                            <p:strVal val="#ppt_y"/>
                                          </p:val>
                                        </p:tav>
                                        <p:tav tm="100000">
                                          <p:val>
                                            <p:strVal val="#ppt_y"/>
                                          </p:val>
                                        </p:tav>
                                      </p:tavLst>
                                    </p:anim>
                                  </p:childTnLst>
                                </p:cTn>
                              </p:par>
                              <p:par>
                                <p:cTn id="70" presetID="2" presetClass="entr" presetSubtype="8" fill="hold" nodeType="with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additive="base">
                                        <p:cTn id="72" dur="500" fill="hold"/>
                                        <p:tgtEl>
                                          <p:spTgt spid="61"/>
                                        </p:tgtEl>
                                        <p:attrNameLst>
                                          <p:attrName>ppt_x</p:attrName>
                                        </p:attrNameLst>
                                      </p:cBhvr>
                                      <p:tavLst>
                                        <p:tav tm="0">
                                          <p:val>
                                            <p:strVal val="0-#ppt_w/2"/>
                                          </p:val>
                                        </p:tav>
                                        <p:tav tm="100000">
                                          <p:val>
                                            <p:strVal val="#ppt_x"/>
                                          </p:val>
                                        </p:tav>
                                      </p:tavLst>
                                    </p:anim>
                                    <p:anim calcmode="lin" valueType="num">
                                      <p:cBhvr additive="base">
                                        <p:cTn id="73" dur="500" fill="hold"/>
                                        <p:tgtEl>
                                          <p:spTgt spid="61"/>
                                        </p:tgtEl>
                                        <p:attrNameLst>
                                          <p:attrName>ppt_y</p:attrName>
                                        </p:attrNameLst>
                                      </p:cBhvr>
                                      <p:tavLst>
                                        <p:tav tm="0">
                                          <p:val>
                                            <p:strVal val="#ppt_y"/>
                                          </p:val>
                                        </p:tav>
                                        <p:tav tm="100000">
                                          <p:val>
                                            <p:strVal val="#ppt_y"/>
                                          </p:val>
                                        </p:tav>
                                      </p:tavLst>
                                    </p:anim>
                                  </p:childTnLst>
                                </p:cTn>
                              </p:par>
                              <p:par>
                                <p:cTn id="74" presetID="2" presetClass="entr" presetSubtype="8" fill="hold" grpId="0" nodeType="withEffect">
                                  <p:stCondLst>
                                    <p:cond delay="0"/>
                                  </p:stCondLst>
                                  <p:childTnLst>
                                    <p:set>
                                      <p:cBhvr>
                                        <p:cTn id="75" dur="1" fill="hold">
                                          <p:stCondLst>
                                            <p:cond delay="0"/>
                                          </p:stCondLst>
                                        </p:cTn>
                                        <p:tgtEl>
                                          <p:spTgt spid="12320"/>
                                        </p:tgtEl>
                                        <p:attrNameLst>
                                          <p:attrName>style.visibility</p:attrName>
                                        </p:attrNameLst>
                                      </p:cBhvr>
                                      <p:to>
                                        <p:strVal val="visible"/>
                                      </p:to>
                                    </p:set>
                                    <p:anim calcmode="lin" valueType="num">
                                      <p:cBhvr additive="base">
                                        <p:cTn id="76" dur="500" fill="hold"/>
                                        <p:tgtEl>
                                          <p:spTgt spid="12320"/>
                                        </p:tgtEl>
                                        <p:attrNameLst>
                                          <p:attrName>ppt_x</p:attrName>
                                        </p:attrNameLst>
                                      </p:cBhvr>
                                      <p:tavLst>
                                        <p:tav tm="0">
                                          <p:val>
                                            <p:strVal val="0-#ppt_w/2"/>
                                          </p:val>
                                        </p:tav>
                                        <p:tav tm="100000">
                                          <p:val>
                                            <p:strVal val="#ppt_x"/>
                                          </p:val>
                                        </p:tav>
                                      </p:tavLst>
                                    </p:anim>
                                    <p:anim calcmode="lin" valueType="num">
                                      <p:cBhvr additive="base">
                                        <p:cTn id="77" dur="500" fill="hold"/>
                                        <p:tgtEl>
                                          <p:spTgt spid="12320"/>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12321"/>
                                        </p:tgtEl>
                                        <p:attrNameLst>
                                          <p:attrName>style.visibility</p:attrName>
                                        </p:attrNameLst>
                                      </p:cBhvr>
                                      <p:to>
                                        <p:strVal val="visible"/>
                                      </p:to>
                                    </p:set>
                                    <p:anim calcmode="lin" valueType="num">
                                      <p:cBhvr additive="base">
                                        <p:cTn id="80" dur="500" fill="hold"/>
                                        <p:tgtEl>
                                          <p:spTgt spid="12321"/>
                                        </p:tgtEl>
                                        <p:attrNameLst>
                                          <p:attrName>ppt_x</p:attrName>
                                        </p:attrNameLst>
                                      </p:cBhvr>
                                      <p:tavLst>
                                        <p:tav tm="0">
                                          <p:val>
                                            <p:strVal val="0-#ppt_w/2"/>
                                          </p:val>
                                        </p:tav>
                                        <p:tav tm="100000">
                                          <p:val>
                                            <p:strVal val="#ppt_x"/>
                                          </p:val>
                                        </p:tav>
                                      </p:tavLst>
                                    </p:anim>
                                    <p:anim calcmode="lin" valueType="num">
                                      <p:cBhvr additive="base">
                                        <p:cTn id="81" dur="500" fill="hold"/>
                                        <p:tgtEl>
                                          <p:spTgt spid="12321"/>
                                        </p:tgtEl>
                                        <p:attrNameLst>
                                          <p:attrName>ppt_y</p:attrName>
                                        </p:attrNameLst>
                                      </p:cBhvr>
                                      <p:tavLst>
                                        <p:tav tm="0">
                                          <p:val>
                                            <p:strVal val="#ppt_y"/>
                                          </p:val>
                                        </p:tav>
                                        <p:tav tm="100000">
                                          <p:val>
                                            <p:strVal val="#ppt_y"/>
                                          </p:val>
                                        </p:tav>
                                      </p:tavLst>
                                    </p:anim>
                                  </p:childTnLst>
                                </p:cTn>
                              </p:par>
                              <p:par>
                                <p:cTn id="82" presetID="23" presetClass="entr" presetSubtype="16" fill="hold" nodeType="with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500" fill="hold"/>
                                        <p:tgtEl>
                                          <p:spTgt spid="19"/>
                                        </p:tgtEl>
                                        <p:attrNameLst>
                                          <p:attrName>ppt_w</p:attrName>
                                        </p:attrNameLst>
                                      </p:cBhvr>
                                      <p:tavLst>
                                        <p:tav tm="0">
                                          <p:val>
                                            <p:fltVal val="0"/>
                                          </p:val>
                                        </p:tav>
                                        <p:tav tm="100000">
                                          <p:val>
                                            <p:strVal val="#ppt_w"/>
                                          </p:val>
                                        </p:tav>
                                      </p:tavLst>
                                    </p:anim>
                                    <p:anim calcmode="lin" valueType="num">
                                      <p:cBhvr>
                                        <p:cTn id="85" dur="500" fill="hold"/>
                                        <p:tgtEl>
                                          <p:spTgt spid="19"/>
                                        </p:tgtEl>
                                        <p:attrNameLst>
                                          <p:attrName>ppt_h</p:attrName>
                                        </p:attrNameLst>
                                      </p:cBhvr>
                                      <p:tavLst>
                                        <p:tav tm="0">
                                          <p:val>
                                            <p:fltVal val="0"/>
                                          </p:val>
                                        </p:tav>
                                        <p:tav tm="100000">
                                          <p:val>
                                            <p:strVal val="#ppt_h"/>
                                          </p:val>
                                        </p:tav>
                                      </p:tavLst>
                                    </p:anim>
                                  </p:childTnLst>
                                </p:cTn>
                              </p:par>
                              <p:par>
                                <p:cTn id="86" presetID="23" presetClass="entr" presetSubtype="16" fill="hold" nodeType="withEffect">
                                  <p:stCondLst>
                                    <p:cond delay="0"/>
                                  </p:stCondLst>
                                  <p:childTnLst>
                                    <p:set>
                                      <p:cBhvr>
                                        <p:cTn id="87" dur="1" fill="hold">
                                          <p:stCondLst>
                                            <p:cond delay="0"/>
                                          </p:stCondLst>
                                        </p:cTn>
                                        <p:tgtEl>
                                          <p:spTgt spid="16"/>
                                        </p:tgtEl>
                                        <p:attrNameLst>
                                          <p:attrName>style.visibility</p:attrName>
                                        </p:attrNameLst>
                                      </p:cBhvr>
                                      <p:to>
                                        <p:strVal val="visible"/>
                                      </p:to>
                                    </p:set>
                                    <p:anim calcmode="lin" valueType="num">
                                      <p:cBhvr>
                                        <p:cTn id="88" dur="500" fill="hold"/>
                                        <p:tgtEl>
                                          <p:spTgt spid="16"/>
                                        </p:tgtEl>
                                        <p:attrNameLst>
                                          <p:attrName>ppt_w</p:attrName>
                                        </p:attrNameLst>
                                      </p:cBhvr>
                                      <p:tavLst>
                                        <p:tav tm="0">
                                          <p:val>
                                            <p:fltVal val="0"/>
                                          </p:val>
                                        </p:tav>
                                        <p:tav tm="100000">
                                          <p:val>
                                            <p:strVal val="#ppt_w"/>
                                          </p:val>
                                        </p:tav>
                                      </p:tavLst>
                                    </p:anim>
                                    <p:anim calcmode="lin" valueType="num">
                                      <p:cBhvr>
                                        <p:cTn id="89"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12303"/>
                                        </p:tgtEl>
                                        <p:attrNameLst>
                                          <p:attrName>style.visibility</p:attrName>
                                        </p:attrNameLst>
                                      </p:cBhvr>
                                      <p:to>
                                        <p:strVal val="visible"/>
                                      </p:to>
                                    </p:set>
                                    <p:animEffect transition="in" filter="fade">
                                      <p:cBhvr>
                                        <p:cTn id="94" dur="500"/>
                                        <p:tgtEl>
                                          <p:spTgt spid="1230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
                                        </p:tgtEl>
                                        <p:attrNameLst>
                                          <p:attrName>style.visibility</p:attrName>
                                        </p:attrNameLst>
                                      </p:cBhvr>
                                      <p:to>
                                        <p:strVal val="visible"/>
                                      </p:to>
                                    </p:set>
                                    <p:animEffect transition="in" filter="fade">
                                      <p:cBhvr>
                                        <p:cTn id="97" dur="500"/>
                                        <p:tgtEl>
                                          <p:spTgt spid="6"/>
                                        </p:tgtEl>
                                      </p:cBhvr>
                                    </p:animEffect>
                                  </p:childTnLst>
                                </p:cTn>
                              </p:par>
                            </p:childTnLst>
                          </p:cTn>
                        </p:par>
                      </p:childTnLst>
                    </p:cTn>
                  </p:par>
                  <p:par>
                    <p:cTn id="98" fill="hold">
                      <p:stCondLst>
                        <p:cond delay="indefinite"/>
                      </p:stCondLst>
                      <p:childTnLst>
                        <p:par>
                          <p:cTn id="99" fill="hold">
                            <p:stCondLst>
                              <p:cond delay="0"/>
                            </p:stCondLst>
                            <p:childTnLst>
                              <p:par>
                                <p:cTn id="100" presetID="2" presetClass="entr" presetSubtype="8" fill="hold" grpId="0" nodeType="clickEffect">
                                  <p:stCondLst>
                                    <p:cond delay="0"/>
                                  </p:stCondLst>
                                  <p:childTnLst>
                                    <p:set>
                                      <p:cBhvr>
                                        <p:cTn id="101" dur="1" fill="hold">
                                          <p:stCondLst>
                                            <p:cond delay="0"/>
                                          </p:stCondLst>
                                        </p:cTn>
                                        <p:tgtEl>
                                          <p:spTgt spid="12307"/>
                                        </p:tgtEl>
                                        <p:attrNameLst>
                                          <p:attrName>style.visibility</p:attrName>
                                        </p:attrNameLst>
                                      </p:cBhvr>
                                      <p:to>
                                        <p:strVal val="visible"/>
                                      </p:to>
                                    </p:set>
                                    <p:anim calcmode="lin" valueType="num">
                                      <p:cBhvr additive="base">
                                        <p:cTn id="102" dur="500" fill="hold"/>
                                        <p:tgtEl>
                                          <p:spTgt spid="12307"/>
                                        </p:tgtEl>
                                        <p:attrNameLst>
                                          <p:attrName>ppt_x</p:attrName>
                                        </p:attrNameLst>
                                      </p:cBhvr>
                                      <p:tavLst>
                                        <p:tav tm="0">
                                          <p:val>
                                            <p:strVal val="0-#ppt_w/2"/>
                                          </p:val>
                                        </p:tav>
                                        <p:tav tm="100000">
                                          <p:val>
                                            <p:strVal val="#ppt_x"/>
                                          </p:val>
                                        </p:tav>
                                      </p:tavLst>
                                    </p:anim>
                                    <p:anim calcmode="lin" valueType="num">
                                      <p:cBhvr additive="base">
                                        <p:cTn id="103" dur="500" fill="hold"/>
                                        <p:tgtEl>
                                          <p:spTgt spid="12307"/>
                                        </p:tgtEl>
                                        <p:attrNameLst>
                                          <p:attrName>ppt_y</p:attrName>
                                        </p:attrNameLst>
                                      </p:cBhvr>
                                      <p:tavLst>
                                        <p:tav tm="0">
                                          <p:val>
                                            <p:strVal val="#ppt_y"/>
                                          </p:val>
                                        </p:tav>
                                        <p:tav tm="100000">
                                          <p:val>
                                            <p:strVal val="#ppt_y"/>
                                          </p:val>
                                        </p:tav>
                                      </p:tavLst>
                                    </p:anim>
                                  </p:childTnLst>
                                </p:cTn>
                              </p:par>
                              <p:par>
                                <p:cTn id="104" presetID="2" presetClass="entr" presetSubtype="8" fill="hold" grpId="0" nodeType="withEffect">
                                  <p:stCondLst>
                                    <p:cond delay="0"/>
                                  </p:stCondLst>
                                  <p:childTnLst>
                                    <p:set>
                                      <p:cBhvr>
                                        <p:cTn id="105" dur="1" fill="hold">
                                          <p:stCondLst>
                                            <p:cond delay="0"/>
                                          </p:stCondLst>
                                        </p:cTn>
                                        <p:tgtEl>
                                          <p:spTgt spid="12308"/>
                                        </p:tgtEl>
                                        <p:attrNameLst>
                                          <p:attrName>style.visibility</p:attrName>
                                        </p:attrNameLst>
                                      </p:cBhvr>
                                      <p:to>
                                        <p:strVal val="visible"/>
                                      </p:to>
                                    </p:set>
                                    <p:anim calcmode="lin" valueType="num">
                                      <p:cBhvr additive="base">
                                        <p:cTn id="106" dur="500" fill="hold"/>
                                        <p:tgtEl>
                                          <p:spTgt spid="12308"/>
                                        </p:tgtEl>
                                        <p:attrNameLst>
                                          <p:attrName>ppt_x</p:attrName>
                                        </p:attrNameLst>
                                      </p:cBhvr>
                                      <p:tavLst>
                                        <p:tav tm="0">
                                          <p:val>
                                            <p:strVal val="0-#ppt_w/2"/>
                                          </p:val>
                                        </p:tav>
                                        <p:tav tm="100000">
                                          <p:val>
                                            <p:strVal val="#ppt_x"/>
                                          </p:val>
                                        </p:tav>
                                      </p:tavLst>
                                    </p:anim>
                                    <p:anim calcmode="lin" valueType="num">
                                      <p:cBhvr additive="base">
                                        <p:cTn id="107" dur="500" fill="hold"/>
                                        <p:tgtEl>
                                          <p:spTgt spid="12308"/>
                                        </p:tgtEl>
                                        <p:attrNameLst>
                                          <p:attrName>ppt_y</p:attrName>
                                        </p:attrNameLst>
                                      </p:cBhvr>
                                      <p:tavLst>
                                        <p:tav tm="0">
                                          <p:val>
                                            <p:strVal val="#ppt_y"/>
                                          </p:val>
                                        </p:tav>
                                        <p:tav tm="100000">
                                          <p:val>
                                            <p:strVal val="#ppt_y"/>
                                          </p:val>
                                        </p:tav>
                                      </p:tavLst>
                                    </p:anim>
                                  </p:childTnLst>
                                </p:cTn>
                              </p:par>
                              <p:par>
                                <p:cTn id="108" presetID="2" presetClass="entr" presetSubtype="8" fill="hold" nodeType="withEffect">
                                  <p:stCondLst>
                                    <p:cond delay="0"/>
                                  </p:stCondLst>
                                  <p:childTnLst>
                                    <p:set>
                                      <p:cBhvr>
                                        <p:cTn id="109" dur="1" fill="hold">
                                          <p:stCondLst>
                                            <p:cond delay="0"/>
                                          </p:stCondLst>
                                        </p:cTn>
                                        <p:tgtEl>
                                          <p:spTgt spid="47"/>
                                        </p:tgtEl>
                                        <p:attrNameLst>
                                          <p:attrName>style.visibility</p:attrName>
                                        </p:attrNameLst>
                                      </p:cBhvr>
                                      <p:to>
                                        <p:strVal val="visible"/>
                                      </p:to>
                                    </p:set>
                                    <p:anim calcmode="lin" valueType="num">
                                      <p:cBhvr additive="base">
                                        <p:cTn id="110" dur="500" fill="hold"/>
                                        <p:tgtEl>
                                          <p:spTgt spid="47"/>
                                        </p:tgtEl>
                                        <p:attrNameLst>
                                          <p:attrName>ppt_x</p:attrName>
                                        </p:attrNameLst>
                                      </p:cBhvr>
                                      <p:tavLst>
                                        <p:tav tm="0">
                                          <p:val>
                                            <p:strVal val="0-#ppt_w/2"/>
                                          </p:val>
                                        </p:tav>
                                        <p:tav tm="100000">
                                          <p:val>
                                            <p:strVal val="#ppt_x"/>
                                          </p:val>
                                        </p:tav>
                                      </p:tavLst>
                                    </p:anim>
                                    <p:anim calcmode="lin" valueType="num">
                                      <p:cBhvr additive="base">
                                        <p:cTn id="111" dur="500" fill="hold"/>
                                        <p:tgtEl>
                                          <p:spTgt spid="47"/>
                                        </p:tgtEl>
                                        <p:attrNameLst>
                                          <p:attrName>ppt_y</p:attrName>
                                        </p:attrNameLst>
                                      </p:cBhvr>
                                      <p:tavLst>
                                        <p:tav tm="0">
                                          <p:val>
                                            <p:strVal val="#ppt_y"/>
                                          </p:val>
                                        </p:tav>
                                        <p:tav tm="100000">
                                          <p:val>
                                            <p:strVal val="#ppt_y"/>
                                          </p:val>
                                        </p:tav>
                                      </p:tavLst>
                                    </p:anim>
                                  </p:childTnLst>
                                </p:cTn>
                              </p:par>
                              <p:par>
                                <p:cTn id="112" presetID="2" presetClass="entr" presetSubtype="8" fill="hold" nodeType="withEffect">
                                  <p:stCondLst>
                                    <p:cond delay="0"/>
                                  </p:stCondLst>
                                  <p:childTnLst>
                                    <p:set>
                                      <p:cBhvr>
                                        <p:cTn id="113" dur="1" fill="hold">
                                          <p:stCondLst>
                                            <p:cond delay="0"/>
                                          </p:stCondLst>
                                        </p:cTn>
                                        <p:tgtEl>
                                          <p:spTgt spid="54"/>
                                        </p:tgtEl>
                                        <p:attrNameLst>
                                          <p:attrName>style.visibility</p:attrName>
                                        </p:attrNameLst>
                                      </p:cBhvr>
                                      <p:to>
                                        <p:strVal val="visible"/>
                                      </p:to>
                                    </p:set>
                                    <p:anim calcmode="lin" valueType="num">
                                      <p:cBhvr additive="base">
                                        <p:cTn id="114" dur="500" fill="hold"/>
                                        <p:tgtEl>
                                          <p:spTgt spid="54"/>
                                        </p:tgtEl>
                                        <p:attrNameLst>
                                          <p:attrName>ppt_x</p:attrName>
                                        </p:attrNameLst>
                                      </p:cBhvr>
                                      <p:tavLst>
                                        <p:tav tm="0">
                                          <p:val>
                                            <p:strVal val="0-#ppt_w/2"/>
                                          </p:val>
                                        </p:tav>
                                        <p:tav tm="100000">
                                          <p:val>
                                            <p:strVal val="#ppt_x"/>
                                          </p:val>
                                        </p:tav>
                                      </p:tavLst>
                                    </p:anim>
                                    <p:anim calcmode="lin" valueType="num">
                                      <p:cBhvr additive="base">
                                        <p:cTn id="115" dur="500" fill="hold"/>
                                        <p:tgtEl>
                                          <p:spTgt spid="54"/>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2"/>
                                        </p:tgtEl>
                                        <p:attrNameLst>
                                          <p:attrName>style.visibility</p:attrName>
                                        </p:attrNameLst>
                                      </p:cBhvr>
                                      <p:to>
                                        <p:strVal val="visible"/>
                                      </p:to>
                                    </p:set>
                                    <p:animEffect transition="in" filter="wipe(left)">
                                      <p:cBhvr>
                                        <p:cTn id="1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7" grpId="0"/>
      <p:bldP spid="12308" grpId="0"/>
      <p:bldP spid="12309" grpId="0"/>
      <p:bldP spid="12310" grpId="0"/>
      <p:bldP spid="12320" grpId="0"/>
      <p:bldP spid="12321" grpId="0"/>
      <p:bldP spid="12322" grpId="0"/>
      <p:bldP spid="43" grpId="0"/>
      <p:bldP spid="44"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800" dirty="0"/>
              <a:t>OSS</a:t>
            </a:r>
            <a:r>
              <a:rPr lang="ja-JP" altLang="en-US" sz="2800" dirty="0"/>
              <a:t>の利用　～セキュリティ・アプライアンスの場合</a:t>
            </a:r>
          </a:p>
        </p:txBody>
      </p:sp>
      <p:sp>
        <p:nvSpPr>
          <p:cNvPr id="3" name="角丸四角形 2"/>
          <p:cNvSpPr/>
          <p:nvPr/>
        </p:nvSpPr>
        <p:spPr bwMode="auto">
          <a:xfrm>
            <a:off x="755576" y="2564904"/>
            <a:ext cx="2952328" cy="432048"/>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1" i="0" u="none" strike="noStrike" cap="none" normalizeH="0" dirty="0">
                <a:ln>
                  <a:noFill/>
                </a:ln>
                <a:solidFill>
                  <a:schemeClr val="bg1"/>
                </a:solidFill>
                <a:effectLst/>
                <a:latin typeface="+mn-lt"/>
                <a:ea typeface="+mn-ea"/>
              </a:rPr>
              <a:t>ハードウェア</a:t>
            </a:r>
          </a:p>
        </p:txBody>
      </p:sp>
      <p:sp>
        <p:nvSpPr>
          <p:cNvPr id="4" name="角丸四角形 3"/>
          <p:cNvSpPr/>
          <p:nvPr/>
        </p:nvSpPr>
        <p:spPr bwMode="auto">
          <a:xfrm>
            <a:off x="755576" y="2057947"/>
            <a:ext cx="2952328" cy="432048"/>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1" i="0" u="none" strike="noStrike" cap="none" normalizeH="0" dirty="0">
                <a:ln>
                  <a:noFill/>
                </a:ln>
                <a:solidFill>
                  <a:schemeClr val="bg1"/>
                </a:solidFill>
                <a:effectLst/>
                <a:latin typeface="+mn-lt"/>
                <a:ea typeface="+mn-ea"/>
              </a:rPr>
              <a:t>オペレーティングシステム</a:t>
            </a:r>
          </a:p>
        </p:txBody>
      </p:sp>
      <p:sp>
        <p:nvSpPr>
          <p:cNvPr id="5" name="角丸四角形 4"/>
          <p:cNvSpPr/>
          <p:nvPr/>
        </p:nvSpPr>
        <p:spPr bwMode="auto">
          <a:xfrm>
            <a:off x="755576" y="1548288"/>
            <a:ext cx="2952328" cy="432048"/>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1" i="0" u="none" strike="noStrike" cap="none" normalizeH="0" dirty="0">
                <a:ln>
                  <a:noFill/>
                </a:ln>
                <a:solidFill>
                  <a:schemeClr val="bg1"/>
                </a:solidFill>
                <a:effectLst/>
                <a:latin typeface="+mn-lt"/>
                <a:ea typeface="+mn-ea"/>
              </a:rPr>
              <a:t>ファイアウォール</a:t>
            </a:r>
            <a:r>
              <a:rPr kumimoji="0" lang="en-US" altLang="ja-JP" sz="1400" b="1" i="0" u="none" strike="noStrike" cap="none" normalizeH="0" dirty="0">
                <a:ln>
                  <a:noFill/>
                </a:ln>
                <a:solidFill>
                  <a:schemeClr val="bg1"/>
                </a:solidFill>
                <a:effectLst/>
                <a:latin typeface="+mn-lt"/>
                <a:ea typeface="+mn-ea"/>
              </a:rPr>
              <a:t>/</a:t>
            </a:r>
            <a:r>
              <a:rPr kumimoji="0" lang="ja-JP" altLang="en-US" sz="1400" b="1" dirty="0">
                <a:solidFill>
                  <a:schemeClr val="bg1"/>
                </a:solidFill>
                <a:latin typeface="+mn-lt"/>
                <a:ea typeface="+mn-ea"/>
              </a:rPr>
              <a:t>アンチウイルス</a:t>
            </a:r>
            <a:endParaRPr kumimoji="0" lang="ja-JP" altLang="en-US" sz="1400" b="1" i="0" u="none" strike="noStrike" cap="none" normalizeH="0" dirty="0">
              <a:ln>
                <a:noFill/>
              </a:ln>
              <a:solidFill>
                <a:schemeClr val="bg1"/>
              </a:solidFill>
              <a:effectLst/>
              <a:latin typeface="+mn-lt"/>
              <a:ea typeface="+mn-ea"/>
            </a:endParaRPr>
          </a:p>
        </p:txBody>
      </p:sp>
      <p:sp>
        <p:nvSpPr>
          <p:cNvPr id="6" name="角丸四角形 5"/>
          <p:cNvSpPr/>
          <p:nvPr/>
        </p:nvSpPr>
        <p:spPr bwMode="auto">
          <a:xfrm>
            <a:off x="755576" y="1548532"/>
            <a:ext cx="2952328" cy="432048"/>
          </a:xfrm>
          <a:prstGeom prst="round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1" i="0" u="none" strike="noStrike" cap="none" normalizeH="0" dirty="0">
                <a:ln>
                  <a:noFill/>
                </a:ln>
                <a:solidFill>
                  <a:schemeClr val="bg1"/>
                </a:solidFill>
                <a:effectLst/>
                <a:latin typeface="+mn-lt"/>
                <a:ea typeface="+mn-ea"/>
              </a:rPr>
              <a:t>ファイアウォール</a:t>
            </a:r>
            <a:r>
              <a:rPr kumimoji="0" lang="en-US" altLang="ja-JP" sz="1400" b="1" i="0" u="none" strike="noStrike" cap="none" normalizeH="0" dirty="0">
                <a:ln>
                  <a:noFill/>
                </a:ln>
                <a:solidFill>
                  <a:schemeClr val="bg1"/>
                </a:solidFill>
                <a:effectLst/>
                <a:latin typeface="+mn-lt"/>
                <a:ea typeface="+mn-ea"/>
              </a:rPr>
              <a:t>/</a:t>
            </a:r>
            <a:r>
              <a:rPr kumimoji="0" lang="ja-JP" altLang="en-US" sz="1400" b="1" dirty="0">
                <a:solidFill>
                  <a:schemeClr val="bg1"/>
                </a:solidFill>
                <a:latin typeface="+mn-lt"/>
                <a:ea typeface="+mn-ea"/>
              </a:rPr>
              <a:t>アンチウイルス</a:t>
            </a:r>
            <a:endParaRPr kumimoji="0" lang="ja-JP" altLang="en-US" sz="1400" b="1" i="0" u="none" strike="noStrike" cap="none" normalizeH="0" dirty="0">
              <a:ln>
                <a:noFill/>
              </a:ln>
              <a:solidFill>
                <a:schemeClr val="bg1"/>
              </a:solidFill>
              <a:effectLst/>
              <a:latin typeface="+mn-lt"/>
              <a:ea typeface="+mn-ea"/>
            </a:endParaRPr>
          </a:p>
        </p:txBody>
      </p:sp>
      <p:grpSp>
        <p:nvGrpSpPr>
          <p:cNvPr id="9" name="グループ化 8"/>
          <p:cNvGrpSpPr/>
          <p:nvPr/>
        </p:nvGrpSpPr>
        <p:grpSpPr>
          <a:xfrm>
            <a:off x="3995936" y="1527175"/>
            <a:ext cx="4198536" cy="461665"/>
            <a:chOff x="3995936" y="1604786"/>
            <a:chExt cx="4198536" cy="461665"/>
          </a:xfrm>
        </p:grpSpPr>
        <p:sp>
          <p:nvSpPr>
            <p:cNvPr id="7" name="右矢印 6"/>
            <p:cNvSpPr/>
            <p:nvPr/>
          </p:nvSpPr>
          <p:spPr bwMode="auto">
            <a:xfrm>
              <a:off x="3995936" y="1625899"/>
              <a:ext cx="504056" cy="419441"/>
            </a:xfrm>
            <a:prstGeom prst="right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8" name="テキスト ボックス 7"/>
            <p:cNvSpPr txBox="1"/>
            <p:nvPr/>
          </p:nvSpPr>
          <p:spPr>
            <a:xfrm>
              <a:off x="4932040" y="1604786"/>
              <a:ext cx="3262432" cy="461665"/>
            </a:xfrm>
            <a:prstGeom prst="rect">
              <a:avLst/>
            </a:prstGeom>
            <a:noFill/>
          </p:spPr>
          <p:txBody>
            <a:bodyPr wrap="none" rtlCol="0">
              <a:spAutoFit/>
            </a:bodyPr>
            <a:lstStyle/>
            <a:p>
              <a:r>
                <a:rPr lang="ja-JP" altLang="en-US" sz="2400" dirty="0">
                  <a:solidFill>
                    <a:srgbClr val="C00000"/>
                  </a:solidFill>
                  <a:latin typeface="+mn-lt"/>
                  <a:ea typeface="+mn-ea"/>
                </a:rPr>
                <a:t>差別化要因＝最も重要</a:t>
              </a:r>
              <a:endParaRPr kumimoji="1" lang="ja-JP" altLang="en-US" sz="2400" dirty="0">
                <a:solidFill>
                  <a:srgbClr val="C00000"/>
                </a:solidFill>
                <a:latin typeface="+mn-lt"/>
                <a:ea typeface="+mn-ea"/>
              </a:endParaRPr>
            </a:p>
          </p:txBody>
        </p:sp>
      </p:grpSp>
      <p:grpSp>
        <p:nvGrpSpPr>
          <p:cNvPr id="10" name="グループ化 9"/>
          <p:cNvGrpSpPr/>
          <p:nvPr/>
        </p:nvGrpSpPr>
        <p:grpSpPr>
          <a:xfrm>
            <a:off x="3995936" y="2571208"/>
            <a:ext cx="3959689" cy="419441"/>
            <a:chOff x="3995936" y="1625899"/>
            <a:chExt cx="3959689" cy="419441"/>
          </a:xfrm>
        </p:grpSpPr>
        <p:sp>
          <p:nvSpPr>
            <p:cNvPr id="11" name="右矢印 10"/>
            <p:cNvSpPr/>
            <p:nvPr/>
          </p:nvSpPr>
          <p:spPr bwMode="auto">
            <a:xfrm>
              <a:off x="3995936" y="1625899"/>
              <a:ext cx="504056" cy="419441"/>
            </a:xfrm>
            <a:prstGeom prst="right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12" name="テキスト ボックス 11"/>
            <p:cNvSpPr txBox="1"/>
            <p:nvPr/>
          </p:nvSpPr>
          <p:spPr>
            <a:xfrm>
              <a:off x="4932040" y="1650953"/>
              <a:ext cx="3023585" cy="369332"/>
            </a:xfrm>
            <a:prstGeom prst="rect">
              <a:avLst/>
            </a:prstGeom>
            <a:noFill/>
          </p:spPr>
          <p:txBody>
            <a:bodyPr wrap="none" rtlCol="0">
              <a:spAutoFit/>
            </a:bodyPr>
            <a:lstStyle/>
            <a:p>
              <a:r>
                <a:rPr kumimoji="1" lang="ja-JP" altLang="en-US" dirty="0">
                  <a:latin typeface="+mn-lt"/>
                  <a:ea typeface="+mn-ea"/>
                </a:rPr>
                <a:t>既製品で充分 </a:t>
              </a:r>
              <a:r>
                <a:rPr kumimoji="1" lang="en-US" altLang="ja-JP" dirty="0">
                  <a:latin typeface="+mn-lt"/>
                  <a:ea typeface="+mn-ea"/>
                </a:rPr>
                <a:t>(OEM/ODM)</a:t>
              </a:r>
              <a:endParaRPr kumimoji="1" lang="ja-JP" altLang="en-US" dirty="0">
                <a:latin typeface="+mn-lt"/>
                <a:ea typeface="+mn-ea"/>
              </a:endParaRPr>
            </a:p>
          </p:txBody>
        </p:sp>
      </p:grpSp>
      <p:grpSp>
        <p:nvGrpSpPr>
          <p:cNvPr id="13" name="グループ化 12"/>
          <p:cNvGrpSpPr/>
          <p:nvPr/>
        </p:nvGrpSpPr>
        <p:grpSpPr>
          <a:xfrm>
            <a:off x="3995936" y="2064251"/>
            <a:ext cx="5000037" cy="419441"/>
            <a:chOff x="3995936" y="1625899"/>
            <a:chExt cx="5000037" cy="419441"/>
          </a:xfrm>
        </p:grpSpPr>
        <p:sp>
          <p:nvSpPr>
            <p:cNvPr id="14" name="右矢印 13"/>
            <p:cNvSpPr/>
            <p:nvPr/>
          </p:nvSpPr>
          <p:spPr bwMode="auto">
            <a:xfrm>
              <a:off x="3995936" y="1625899"/>
              <a:ext cx="504056" cy="419441"/>
            </a:xfrm>
            <a:prstGeom prst="right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15" name="テキスト ボックス 14"/>
            <p:cNvSpPr txBox="1"/>
            <p:nvPr/>
          </p:nvSpPr>
          <p:spPr>
            <a:xfrm>
              <a:off x="4932040" y="1666342"/>
              <a:ext cx="4063933" cy="369332"/>
            </a:xfrm>
            <a:prstGeom prst="rect">
              <a:avLst/>
            </a:prstGeom>
            <a:noFill/>
          </p:spPr>
          <p:txBody>
            <a:bodyPr wrap="none" rtlCol="0">
              <a:spAutoFit/>
            </a:bodyPr>
            <a:lstStyle/>
            <a:p>
              <a:r>
                <a:rPr lang="ja-JP" altLang="en-US" dirty="0">
                  <a:latin typeface="+mn-lt"/>
                  <a:ea typeface="+mn-ea"/>
                </a:rPr>
                <a:t>セキュリティ強化</a:t>
              </a:r>
              <a:r>
                <a:rPr lang="en-US" altLang="ja-JP" dirty="0">
                  <a:latin typeface="+mn-lt"/>
                  <a:ea typeface="+mn-ea"/>
                </a:rPr>
                <a:t>OS</a:t>
              </a:r>
              <a:r>
                <a:rPr lang="ja-JP" altLang="en-US" dirty="0">
                  <a:latin typeface="+mn-lt"/>
                  <a:ea typeface="+mn-ea"/>
                </a:rPr>
                <a:t>を自社開発</a:t>
              </a:r>
              <a:r>
                <a:rPr lang="en-US" altLang="ja-JP" dirty="0">
                  <a:latin typeface="+mn-lt"/>
                  <a:ea typeface="+mn-ea"/>
                </a:rPr>
                <a:t>/</a:t>
              </a:r>
              <a:r>
                <a:rPr lang="ja-JP" altLang="en-US" dirty="0">
                  <a:latin typeface="+mn-lt"/>
                  <a:ea typeface="+mn-ea"/>
                </a:rPr>
                <a:t>購入</a:t>
              </a:r>
              <a:endParaRPr kumimoji="1" lang="ja-JP" altLang="en-US" dirty="0">
                <a:latin typeface="+mn-lt"/>
                <a:ea typeface="+mn-ea"/>
              </a:endParaRPr>
            </a:p>
          </p:txBody>
        </p:sp>
      </p:grpSp>
      <p:sp>
        <p:nvSpPr>
          <p:cNvPr id="16" name="角丸四角形 15"/>
          <p:cNvSpPr/>
          <p:nvPr/>
        </p:nvSpPr>
        <p:spPr bwMode="auto">
          <a:xfrm>
            <a:off x="755576" y="3501008"/>
            <a:ext cx="8136904" cy="864096"/>
          </a:xfrm>
          <a:prstGeom prst="round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a:ln>
                  <a:noFill/>
                </a:ln>
                <a:solidFill>
                  <a:schemeClr val="bg1"/>
                </a:solidFill>
                <a:effectLst/>
                <a:latin typeface="+mn-lt"/>
                <a:ea typeface="+mn-ea"/>
              </a:rPr>
              <a:t>手軽に使えて改変可能で安価な</a:t>
            </a:r>
            <a:r>
              <a:rPr kumimoji="0" lang="en-US" altLang="ja-JP" sz="2000" b="0" i="0" u="none" strike="noStrike" cap="none" normalizeH="0" dirty="0">
                <a:ln>
                  <a:noFill/>
                </a:ln>
                <a:solidFill>
                  <a:schemeClr val="bg1"/>
                </a:solidFill>
                <a:effectLst/>
                <a:latin typeface="+mn-lt"/>
                <a:ea typeface="+mn-ea"/>
              </a:rPr>
              <a:t>OS</a:t>
            </a:r>
            <a:r>
              <a:rPr kumimoji="0" lang="ja-JP" altLang="en-US" sz="2000" b="0" i="0" u="none" strike="noStrike" cap="none" normalizeH="0" dirty="0">
                <a:ln>
                  <a:noFill/>
                </a:ln>
                <a:solidFill>
                  <a:schemeClr val="bg1"/>
                </a:solidFill>
                <a:effectLst/>
                <a:latin typeface="+mn-lt"/>
                <a:ea typeface="+mn-ea"/>
              </a:rPr>
              <a:t>があれば、それを強化して使うことにより開発コスト・調達コストを抑えられ、時間も節約できる</a:t>
            </a:r>
          </a:p>
        </p:txBody>
      </p:sp>
      <p:grpSp>
        <p:nvGrpSpPr>
          <p:cNvPr id="19" name="グループ化 18"/>
          <p:cNvGrpSpPr/>
          <p:nvPr/>
        </p:nvGrpSpPr>
        <p:grpSpPr>
          <a:xfrm>
            <a:off x="755575" y="4509120"/>
            <a:ext cx="8136904" cy="1872208"/>
            <a:chOff x="755575" y="4509120"/>
            <a:chExt cx="8136904" cy="1872208"/>
          </a:xfrm>
        </p:grpSpPr>
        <p:sp>
          <p:nvSpPr>
            <p:cNvPr id="17" name="下矢印 16"/>
            <p:cNvSpPr/>
            <p:nvPr/>
          </p:nvSpPr>
          <p:spPr bwMode="auto">
            <a:xfrm>
              <a:off x="3800836" y="4509120"/>
              <a:ext cx="2046383" cy="576064"/>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18" name="角丸四角形 17"/>
            <p:cNvSpPr/>
            <p:nvPr/>
          </p:nvSpPr>
          <p:spPr bwMode="auto">
            <a:xfrm>
              <a:off x="755575" y="5229200"/>
              <a:ext cx="8136904" cy="1152128"/>
            </a:xfrm>
            <a:prstGeom prst="round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a:ln>
                    <a:noFill/>
                  </a:ln>
                  <a:solidFill>
                    <a:schemeClr val="bg1"/>
                  </a:solidFill>
                  <a:effectLst/>
                  <a:latin typeface="+mn-lt"/>
                  <a:ea typeface="+mn-ea"/>
                </a:rPr>
                <a:t>Linux</a:t>
              </a:r>
              <a:r>
                <a:rPr kumimoji="0" lang="ja-JP" altLang="en-US" b="0" i="0" u="none" strike="noStrike" cap="none" normalizeH="0" dirty="0">
                  <a:ln>
                    <a:noFill/>
                  </a:ln>
                  <a:solidFill>
                    <a:schemeClr val="bg1"/>
                  </a:solidFill>
                  <a:effectLst/>
                  <a:latin typeface="+mn-lt"/>
                  <a:ea typeface="+mn-ea"/>
                </a:rPr>
                <a:t>のコミュニティに自社の開発者を参加させ、成果を得る</a:t>
              </a:r>
              <a:endParaRPr kumimoji="0" lang="en-US" altLang="ja-JP" b="0" i="0" u="none" strike="noStrike" cap="none" normalizeH="0" dirty="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a:solidFill>
                    <a:schemeClr val="bg1"/>
                  </a:solidFill>
                  <a:latin typeface="+mn-lt"/>
                  <a:ea typeface="+mn-ea"/>
                </a:rPr>
                <a:t>カスタマイズが容易になり、自社に有利な仕様も入れることができる</a:t>
              </a:r>
              <a:endParaRPr kumimoji="0" lang="en-US" altLang="ja-JP"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a:ln>
                    <a:noFill/>
                  </a:ln>
                  <a:solidFill>
                    <a:schemeClr val="bg1"/>
                  </a:solidFill>
                  <a:effectLst/>
                  <a:latin typeface="+mn-lt"/>
                  <a:ea typeface="+mn-ea"/>
                </a:rPr>
                <a:t>単独で開発するよりも安価に、迅速に高品質の</a:t>
              </a:r>
              <a:r>
                <a:rPr kumimoji="0" lang="en-US" altLang="ja-JP" b="0" i="0" u="none" strike="noStrike" cap="none" normalizeH="0" dirty="0">
                  <a:ln>
                    <a:noFill/>
                  </a:ln>
                  <a:solidFill>
                    <a:schemeClr val="bg1"/>
                  </a:solidFill>
                  <a:effectLst/>
                  <a:latin typeface="+mn-lt"/>
                  <a:ea typeface="+mn-ea"/>
                </a:rPr>
                <a:t>OS</a:t>
              </a:r>
              <a:r>
                <a:rPr kumimoji="0" lang="ja-JP" altLang="en-US" b="0" i="0" u="none" strike="noStrike" cap="none" normalizeH="0" dirty="0">
                  <a:ln>
                    <a:noFill/>
                  </a:ln>
                  <a:solidFill>
                    <a:schemeClr val="bg1"/>
                  </a:solidFill>
                  <a:effectLst/>
                  <a:latin typeface="+mn-lt"/>
                  <a:ea typeface="+mn-ea"/>
                </a:rPr>
                <a:t>を開発できる</a:t>
              </a:r>
            </a:p>
          </p:txBody>
        </p:sp>
      </p:grpSp>
      <p:sp>
        <p:nvSpPr>
          <p:cNvPr id="20" name="四角形吹き出し 19"/>
          <p:cNvSpPr/>
          <p:nvPr/>
        </p:nvSpPr>
        <p:spPr bwMode="auto">
          <a:xfrm>
            <a:off x="7020272" y="980729"/>
            <a:ext cx="1872208" cy="432048"/>
          </a:xfrm>
          <a:prstGeom prst="wedgeRectCallout">
            <a:avLst>
              <a:gd name="adj1" fmla="val -64247"/>
              <a:gd name="adj2" fmla="val 100713"/>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a:solidFill>
                  <a:schemeClr val="bg1"/>
                </a:solidFill>
                <a:latin typeface="+mn-lt"/>
                <a:ea typeface="+mn-ea"/>
              </a:rPr>
              <a:t>ここに注力</a:t>
            </a:r>
          </a:p>
        </p:txBody>
      </p:sp>
    </p:spTree>
    <p:extLst>
      <p:ext uri="{BB962C8B-B14F-4D97-AF65-F5344CB8AC3E}">
        <p14:creationId xmlns:p14="http://schemas.microsoft.com/office/powerpoint/2010/main" val="97726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up)">
                                      <p:cBhvr>
                                        <p:cTn id="6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6"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p:txBody>
          <a:bodyPr/>
          <a:lstStyle/>
          <a:p>
            <a:r>
              <a:rPr lang="en-US" altLang="ja-JP">
                <a:latin typeface="Arial" charset="0"/>
              </a:rPr>
              <a:t>OSS</a:t>
            </a:r>
            <a:r>
              <a:rPr lang="ja-JP" altLang="en-US">
                <a:latin typeface="Arial" charset="0"/>
              </a:rPr>
              <a:t>はベンダーにとってもメリットがある</a:t>
            </a:r>
          </a:p>
        </p:txBody>
      </p:sp>
      <p:sp>
        <p:nvSpPr>
          <p:cNvPr id="6160" name="正方形/長方形 3"/>
          <p:cNvSpPr>
            <a:spLocks noChangeArrowheads="1"/>
          </p:cNvSpPr>
          <p:nvPr/>
        </p:nvSpPr>
        <p:spPr bwMode="auto">
          <a:xfrm>
            <a:off x="1515754" y="3820581"/>
            <a:ext cx="1857375" cy="811732"/>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a:solidFill>
                  <a:schemeClr val="bg1"/>
                </a:solidFill>
                <a:cs typeface="Arial" pitchFamily="34" charset="0"/>
              </a:rPr>
              <a:t>集合知の活用による</a:t>
            </a:r>
          </a:p>
          <a:p>
            <a:pPr algn="ctr">
              <a:spcBef>
                <a:spcPct val="20000"/>
              </a:spcBef>
              <a:defRPr/>
            </a:pPr>
            <a:r>
              <a:rPr lang="ja-JP" altLang="en-US" sz="1200" dirty="0">
                <a:solidFill>
                  <a:schemeClr val="bg1"/>
                </a:solidFill>
                <a:cs typeface="Arial" pitchFamily="34" charset="0"/>
              </a:rPr>
              <a:t>クオリティの向上</a:t>
            </a:r>
            <a:endParaRPr kumimoji="0" lang="ja-JP" altLang="en-US" sz="1200" dirty="0">
              <a:solidFill>
                <a:schemeClr val="bg1"/>
              </a:solidFill>
              <a:cs typeface="Arial" pitchFamily="34" charset="0"/>
            </a:endParaRPr>
          </a:p>
        </p:txBody>
      </p:sp>
      <p:sp>
        <p:nvSpPr>
          <p:cNvPr id="6161" name="正方形/長方形 7"/>
          <p:cNvSpPr>
            <a:spLocks noChangeArrowheads="1"/>
          </p:cNvSpPr>
          <p:nvPr/>
        </p:nvSpPr>
        <p:spPr bwMode="auto">
          <a:xfrm>
            <a:off x="3454939" y="3820581"/>
            <a:ext cx="5452088" cy="811732"/>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a:solidFill>
                  <a:schemeClr val="bg1"/>
                </a:solidFill>
                <a:cs typeface="Arial" pitchFamily="34" charset="0"/>
              </a:rPr>
              <a:t>様々な立場からの知見、アイデアが寄せられるため、商用ソフトよりも新機能の導入が早い。また、まだ研究段階にある技術などがどんどん盛り込まれるため、最先端の技術に触れられる。</a:t>
            </a:r>
          </a:p>
          <a:p>
            <a:pPr>
              <a:spcBef>
                <a:spcPct val="20000"/>
              </a:spcBef>
              <a:defRPr/>
            </a:pPr>
            <a:r>
              <a:rPr lang="ja-JP" altLang="en-US" sz="1050">
                <a:solidFill>
                  <a:schemeClr val="bg1"/>
                </a:solidFill>
                <a:cs typeface="Arial" pitchFamily="34" charset="0"/>
              </a:rPr>
              <a:t>世界中のプログラマが開発・テストに参加することから、開発速度やバグフィックスの速度が速くなる。</a:t>
            </a:r>
            <a:endParaRPr lang="en-US" altLang="ja-JP" sz="1050">
              <a:solidFill>
                <a:schemeClr val="bg1"/>
              </a:solidFill>
              <a:cs typeface="Arial" pitchFamily="34" charset="0"/>
            </a:endParaRPr>
          </a:p>
        </p:txBody>
      </p:sp>
      <p:sp>
        <p:nvSpPr>
          <p:cNvPr id="6158" name="正方形/長方形 4"/>
          <p:cNvSpPr>
            <a:spLocks noChangeArrowheads="1"/>
          </p:cNvSpPr>
          <p:nvPr/>
        </p:nvSpPr>
        <p:spPr bwMode="auto">
          <a:xfrm>
            <a:off x="1515754" y="5739512"/>
            <a:ext cx="1857375" cy="641815"/>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a:solidFill>
                  <a:schemeClr val="bg1"/>
                </a:solidFill>
                <a:cs typeface="Arial" pitchFamily="34" charset="0"/>
              </a:rPr>
              <a:t>自社技術の普及</a:t>
            </a:r>
            <a:endParaRPr lang="en-US" altLang="ja-JP" sz="1200" dirty="0">
              <a:solidFill>
                <a:schemeClr val="bg1"/>
              </a:solidFill>
              <a:cs typeface="Arial" pitchFamily="34" charset="0"/>
            </a:endParaRPr>
          </a:p>
          <a:p>
            <a:pPr algn="ctr">
              <a:spcBef>
                <a:spcPct val="20000"/>
              </a:spcBef>
              <a:defRPr/>
            </a:pPr>
            <a:r>
              <a:rPr lang="ja-JP" altLang="en-US" sz="1200" dirty="0">
                <a:solidFill>
                  <a:schemeClr val="bg1"/>
                </a:solidFill>
                <a:cs typeface="Arial" pitchFamily="34" charset="0"/>
              </a:rPr>
              <a:t>知名度の向上</a:t>
            </a:r>
          </a:p>
        </p:txBody>
      </p:sp>
      <p:sp>
        <p:nvSpPr>
          <p:cNvPr id="6159" name="正方形/長方形 8"/>
          <p:cNvSpPr>
            <a:spLocks noChangeArrowheads="1"/>
          </p:cNvSpPr>
          <p:nvPr/>
        </p:nvSpPr>
        <p:spPr bwMode="auto">
          <a:xfrm>
            <a:off x="3454939" y="5739513"/>
            <a:ext cx="5452088" cy="64181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自社技術が普及し、サポートや周辺製品でのビジネスチャンスにつながる</a:t>
            </a:r>
            <a:endParaRPr lang="en-US" altLang="ja-JP" sz="1050" dirty="0">
              <a:solidFill>
                <a:schemeClr val="bg1"/>
              </a:solidFill>
              <a:cs typeface="Arial" pitchFamily="34" charset="0"/>
            </a:endParaRPr>
          </a:p>
          <a:p>
            <a:pPr>
              <a:spcBef>
                <a:spcPct val="20000"/>
              </a:spcBef>
              <a:defRPr/>
            </a:pPr>
            <a:r>
              <a:rPr lang="ja-JP" altLang="en-US" sz="1050" dirty="0">
                <a:solidFill>
                  <a:schemeClr val="bg1"/>
                </a:solidFill>
                <a:cs typeface="Arial" pitchFamily="34" charset="0"/>
              </a:rPr>
              <a:t>自社技術の中立性・オープン性をアピールできる</a:t>
            </a:r>
            <a:endParaRPr lang="en-US" altLang="ja-JP" sz="1050" dirty="0">
              <a:solidFill>
                <a:schemeClr val="bg1"/>
              </a:solidFill>
              <a:cs typeface="Arial" pitchFamily="34" charset="0"/>
            </a:endParaRPr>
          </a:p>
        </p:txBody>
      </p:sp>
      <p:sp>
        <p:nvSpPr>
          <p:cNvPr id="6156" name="正方形/長方形 5"/>
          <p:cNvSpPr>
            <a:spLocks noChangeArrowheads="1"/>
          </p:cNvSpPr>
          <p:nvPr/>
        </p:nvSpPr>
        <p:spPr bwMode="auto">
          <a:xfrm>
            <a:off x="1515754" y="3111042"/>
            <a:ext cx="1857375" cy="641815"/>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a:solidFill>
                  <a:schemeClr val="bg1"/>
                </a:solidFill>
                <a:cs typeface="Arial" pitchFamily="34" charset="0"/>
              </a:rPr>
              <a:t>透明性を確保できる</a:t>
            </a:r>
          </a:p>
        </p:txBody>
      </p:sp>
      <p:sp>
        <p:nvSpPr>
          <p:cNvPr id="6157" name="正方形/長方形 9"/>
          <p:cNvSpPr>
            <a:spLocks noChangeArrowheads="1"/>
          </p:cNvSpPr>
          <p:nvPr/>
        </p:nvSpPr>
        <p:spPr bwMode="auto">
          <a:xfrm>
            <a:off x="3454939" y="3111042"/>
            <a:ext cx="5452088" cy="64181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a:solidFill>
                  <a:schemeClr val="bg1"/>
                </a:solidFill>
                <a:cs typeface="Arial" pitchFamily="34" charset="0"/>
              </a:rPr>
              <a:t>「それは仕様です」問題を回避できる。商用ソフトでは、ソースや仕様、決定過程が公開されていないため、「直せない」あるいは「直すのが大変な」バグなのか、本来の仕様なのかが外部からは特定できず、ベンダーの主張に従わざるを得ない。</a:t>
            </a:r>
          </a:p>
        </p:txBody>
      </p:sp>
      <p:sp>
        <p:nvSpPr>
          <p:cNvPr id="6154" name="正方形/長方形 6"/>
          <p:cNvSpPr>
            <a:spLocks noChangeArrowheads="1"/>
          </p:cNvSpPr>
          <p:nvPr/>
        </p:nvSpPr>
        <p:spPr bwMode="auto">
          <a:xfrm>
            <a:off x="1515754" y="1556792"/>
            <a:ext cx="1857375" cy="755845"/>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a:solidFill>
                  <a:schemeClr val="bg1"/>
                </a:solidFill>
                <a:cs typeface="Arial" pitchFamily="34" charset="0"/>
              </a:rPr>
              <a:t>ベンダーロックインの排除</a:t>
            </a:r>
          </a:p>
        </p:txBody>
      </p:sp>
      <p:sp>
        <p:nvSpPr>
          <p:cNvPr id="6155" name="正方形/長方形 10"/>
          <p:cNvSpPr>
            <a:spLocks noChangeArrowheads="1"/>
          </p:cNvSpPr>
          <p:nvPr/>
        </p:nvSpPr>
        <p:spPr bwMode="auto">
          <a:xfrm>
            <a:off x="3454939" y="1556792"/>
            <a:ext cx="5452088" cy="75584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ハードウェアと</a:t>
            </a:r>
            <a:r>
              <a:rPr lang="en-US" altLang="ja-JP" sz="1050" dirty="0">
                <a:solidFill>
                  <a:schemeClr val="bg1"/>
                </a:solidFill>
                <a:cs typeface="Arial" pitchFamily="34" charset="0"/>
              </a:rPr>
              <a:t>OS</a:t>
            </a:r>
            <a:r>
              <a:rPr lang="ja-JP" altLang="en-US" sz="1050" dirty="0">
                <a:solidFill>
                  <a:schemeClr val="bg1"/>
                </a:solidFill>
                <a:cs typeface="Arial" pitchFamily="34" charset="0"/>
              </a:rPr>
              <a:t>・アプリケーションが密接に連携している場合、いったんソリューションを選ぶと、その後そのベンダーからの乗り換えは非常に難しくなる。この結果、独自ハードウェアおよび独自ソフトの購入を続けなければならない。また、多くの場合、そういったハード・ソフトはコストパフォーマンスが悪く、割高な場合が多い。</a:t>
            </a:r>
          </a:p>
        </p:txBody>
      </p:sp>
      <p:sp>
        <p:nvSpPr>
          <p:cNvPr id="6152" name="正方形/長方形 4"/>
          <p:cNvSpPr>
            <a:spLocks noChangeArrowheads="1"/>
          </p:cNvSpPr>
          <p:nvPr/>
        </p:nvSpPr>
        <p:spPr bwMode="auto">
          <a:xfrm>
            <a:off x="1515754" y="2378806"/>
            <a:ext cx="1857375" cy="690154"/>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a:solidFill>
                  <a:schemeClr val="bg1"/>
                </a:solidFill>
                <a:cs typeface="Arial" pitchFamily="34" charset="0"/>
              </a:rPr>
              <a:t>カスタマイズ</a:t>
            </a:r>
          </a:p>
        </p:txBody>
      </p:sp>
      <p:sp>
        <p:nvSpPr>
          <p:cNvPr id="6153" name="正方形/長方形 12"/>
          <p:cNvSpPr>
            <a:spLocks noChangeArrowheads="1"/>
          </p:cNvSpPr>
          <p:nvPr/>
        </p:nvSpPr>
        <p:spPr bwMode="auto">
          <a:xfrm>
            <a:off x="3454939" y="2378806"/>
            <a:ext cx="5452088" cy="690154"/>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自社仕様にあわせて自由にカスタマイズできる。</a:t>
            </a:r>
            <a:r>
              <a:rPr lang="en-US" altLang="ja-JP" sz="1050" dirty="0">
                <a:solidFill>
                  <a:schemeClr val="bg1"/>
                </a:solidFill>
                <a:cs typeface="Arial" pitchFamily="34" charset="0"/>
              </a:rPr>
              <a:t>(</a:t>
            </a:r>
            <a:r>
              <a:rPr lang="ja-JP" altLang="en-US" sz="1050" dirty="0">
                <a:solidFill>
                  <a:schemeClr val="bg1"/>
                </a:solidFill>
                <a:cs typeface="Arial" pitchFamily="34" charset="0"/>
              </a:rPr>
              <a:t>特にアプリケーション</a:t>
            </a:r>
            <a:r>
              <a:rPr lang="en-US" altLang="ja-JP" sz="1050" dirty="0">
                <a:solidFill>
                  <a:schemeClr val="bg1"/>
                </a:solidFill>
                <a:cs typeface="Arial" pitchFamily="34" charset="0"/>
              </a:rPr>
              <a:t>)</a:t>
            </a:r>
          </a:p>
          <a:p>
            <a:pPr>
              <a:spcBef>
                <a:spcPct val="20000"/>
              </a:spcBef>
              <a:defRPr/>
            </a:pPr>
            <a:r>
              <a:rPr lang="ja-JP" altLang="en-US" sz="1050" dirty="0">
                <a:solidFill>
                  <a:schemeClr val="bg1"/>
                </a:solidFill>
                <a:cs typeface="Arial" pitchFamily="34" charset="0"/>
              </a:rPr>
              <a:t>コミュニティによる開発が何らかの理由で中止されたとしても、自分でバグフィックスや機能拡張を続けることが可能。</a:t>
            </a:r>
          </a:p>
        </p:txBody>
      </p:sp>
      <p:sp>
        <p:nvSpPr>
          <p:cNvPr id="18" name="正方形/長方形 3"/>
          <p:cNvSpPr>
            <a:spLocks noChangeArrowheads="1"/>
          </p:cNvSpPr>
          <p:nvPr/>
        </p:nvSpPr>
        <p:spPr bwMode="auto">
          <a:xfrm>
            <a:off x="1515754" y="4700037"/>
            <a:ext cx="1857375" cy="511695"/>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ja-JP" altLang="en-US" sz="1200">
                <a:solidFill>
                  <a:schemeClr val="bg1"/>
                </a:solidFill>
                <a:cs typeface="Arial" pitchFamily="34" charset="0"/>
              </a:rPr>
              <a:t>開発コストの削減</a:t>
            </a:r>
          </a:p>
        </p:txBody>
      </p:sp>
      <p:sp>
        <p:nvSpPr>
          <p:cNvPr id="19" name="正方形/長方形 7"/>
          <p:cNvSpPr>
            <a:spLocks noChangeArrowheads="1"/>
          </p:cNvSpPr>
          <p:nvPr/>
        </p:nvSpPr>
        <p:spPr bwMode="auto">
          <a:xfrm>
            <a:off x="3454939" y="4700037"/>
            <a:ext cx="5452088" cy="51169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ソフトウェアを最初から開発するコストを省ける。</a:t>
            </a:r>
            <a:r>
              <a:rPr lang="en-US" altLang="ja-JP" sz="1050" dirty="0">
                <a:solidFill>
                  <a:schemeClr val="bg1"/>
                </a:solidFill>
                <a:cs typeface="Arial" pitchFamily="34" charset="0"/>
              </a:rPr>
              <a:t>(</a:t>
            </a:r>
            <a:r>
              <a:rPr lang="ja-JP" altLang="en-US" sz="1050" dirty="0">
                <a:solidFill>
                  <a:schemeClr val="bg1"/>
                </a:solidFill>
                <a:cs typeface="Arial" pitchFamily="34" charset="0"/>
              </a:rPr>
              <a:t>ベンダー間での</a:t>
            </a:r>
            <a:r>
              <a:rPr lang="en-US" altLang="ja-JP" sz="1050" dirty="0">
                <a:solidFill>
                  <a:schemeClr val="bg1"/>
                </a:solidFill>
                <a:cs typeface="Arial" pitchFamily="34" charset="0"/>
              </a:rPr>
              <a:t>2</a:t>
            </a:r>
            <a:r>
              <a:rPr lang="ja-JP" altLang="en-US" sz="1050" dirty="0">
                <a:solidFill>
                  <a:schemeClr val="bg1"/>
                </a:solidFill>
                <a:cs typeface="Arial" pitchFamily="34" charset="0"/>
              </a:rPr>
              <a:t>重投資の回避</a:t>
            </a:r>
            <a:r>
              <a:rPr lang="en-US" altLang="ja-JP" sz="1050" dirty="0">
                <a:solidFill>
                  <a:schemeClr val="bg1"/>
                </a:solidFill>
                <a:cs typeface="Arial" pitchFamily="34" charset="0"/>
              </a:rPr>
              <a:t>)</a:t>
            </a:r>
          </a:p>
          <a:p>
            <a:pPr>
              <a:spcBef>
                <a:spcPct val="20000"/>
              </a:spcBef>
              <a:defRPr/>
            </a:pPr>
            <a:r>
              <a:rPr lang="ja-JP" altLang="en-US" sz="1050" dirty="0">
                <a:solidFill>
                  <a:schemeClr val="bg1"/>
                </a:solidFill>
                <a:cs typeface="Arial" pitchFamily="34" charset="0"/>
              </a:rPr>
              <a:t>コミュニティの力を借りて製品の品質を向上させることができる。</a:t>
            </a:r>
          </a:p>
        </p:txBody>
      </p:sp>
      <p:sp>
        <p:nvSpPr>
          <p:cNvPr id="15" name="正方形/長方形 6"/>
          <p:cNvSpPr>
            <a:spLocks noChangeArrowheads="1"/>
          </p:cNvSpPr>
          <p:nvPr/>
        </p:nvSpPr>
        <p:spPr bwMode="auto">
          <a:xfrm>
            <a:off x="179512" y="1001513"/>
            <a:ext cx="1243728" cy="3147568"/>
          </a:xfrm>
          <a:prstGeom prst="rect">
            <a:avLst/>
          </a:prstGeom>
          <a:solidFill>
            <a:srgbClr val="FF6666"/>
          </a:solidFill>
          <a:ln w="19050" algn="ctr">
            <a:noFill/>
            <a:round/>
            <a:headEnd/>
            <a:tailEnd/>
          </a:ln>
          <a:effectLst/>
          <a:scene3d>
            <a:camera prst="orthographicFront"/>
            <a:lightRig rig="threePt" dir="t"/>
          </a:scene3d>
          <a:sp3d/>
        </p:spPr>
        <p:txBody>
          <a:bodyPr anchor="ctr"/>
          <a:lstStyle/>
          <a:p>
            <a:pPr algn="ctr">
              <a:spcBef>
                <a:spcPct val="20000"/>
              </a:spcBef>
              <a:defRPr/>
            </a:pPr>
            <a:r>
              <a:rPr lang="ja-JP" altLang="en-US" sz="1400" dirty="0">
                <a:solidFill>
                  <a:schemeClr val="bg1"/>
                </a:solidFill>
                <a:latin typeface="+mn-lt"/>
                <a:ea typeface="+mn-ea"/>
                <a:cs typeface="Arial" pitchFamily="34" charset="0"/>
              </a:rPr>
              <a:t>利用者</a:t>
            </a:r>
          </a:p>
          <a:p>
            <a:pPr algn="ctr">
              <a:spcBef>
                <a:spcPct val="20000"/>
              </a:spcBef>
              <a:defRPr/>
            </a:pPr>
            <a:r>
              <a:rPr lang="ja-JP" altLang="en-US" sz="1400" dirty="0">
                <a:solidFill>
                  <a:schemeClr val="bg1"/>
                </a:solidFill>
                <a:latin typeface="+mn-lt"/>
                <a:ea typeface="+mn-ea"/>
                <a:cs typeface="Arial" pitchFamily="34" charset="0"/>
              </a:rPr>
              <a:t>にとっての</a:t>
            </a:r>
          </a:p>
          <a:p>
            <a:pPr algn="ctr">
              <a:spcBef>
                <a:spcPct val="20000"/>
              </a:spcBef>
              <a:defRPr/>
            </a:pPr>
            <a:r>
              <a:rPr lang="ja-JP" altLang="en-US" sz="1400" dirty="0">
                <a:solidFill>
                  <a:schemeClr val="bg1"/>
                </a:solidFill>
                <a:latin typeface="+mn-lt"/>
                <a:ea typeface="+mn-ea"/>
                <a:cs typeface="Arial" pitchFamily="34" charset="0"/>
              </a:rPr>
              <a:t>メリット</a:t>
            </a:r>
          </a:p>
        </p:txBody>
      </p:sp>
      <p:sp>
        <p:nvSpPr>
          <p:cNvPr id="16" name="正方形/長方形 6"/>
          <p:cNvSpPr>
            <a:spLocks noChangeArrowheads="1"/>
          </p:cNvSpPr>
          <p:nvPr/>
        </p:nvSpPr>
        <p:spPr bwMode="auto">
          <a:xfrm>
            <a:off x="179512" y="4247271"/>
            <a:ext cx="1243728" cy="2134056"/>
          </a:xfrm>
          <a:prstGeom prst="rect">
            <a:avLst/>
          </a:prstGeom>
          <a:solidFill>
            <a:srgbClr val="FF6666"/>
          </a:solidFill>
          <a:ln w="19050" algn="ctr">
            <a:noFill/>
            <a:round/>
            <a:headEnd/>
            <a:tailEnd/>
          </a:ln>
          <a:effectLst/>
          <a:scene3d>
            <a:camera prst="orthographicFront"/>
            <a:lightRig rig="threePt" dir="t"/>
          </a:scene3d>
          <a:sp3d/>
        </p:spPr>
        <p:txBody>
          <a:bodyPr anchor="ctr"/>
          <a:lstStyle/>
          <a:p>
            <a:pPr algn="ctr">
              <a:spcBef>
                <a:spcPct val="20000"/>
              </a:spcBef>
              <a:defRPr/>
            </a:pPr>
            <a:r>
              <a:rPr lang="ja-JP" altLang="en-US" sz="1400" dirty="0">
                <a:solidFill>
                  <a:schemeClr val="bg1"/>
                </a:solidFill>
                <a:latin typeface="+mn-lt"/>
                <a:ea typeface="+mn-ea"/>
                <a:cs typeface="Arial" pitchFamily="34" charset="0"/>
              </a:rPr>
              <a:t>ベンダー</a:t>
            </a:r>
          </a:p>
          <a:p>
            <a:pPr algn="ctr">
              <a:spcBef>
                <a:spcPct val="20000"/>
              </a:spcBef>
              <a:defRPr/>
            </a:pPr>
            <a:r>
              <a:rPr lang="ja-JP" altLang="en-US" sz="1400" dirty="0">
                <a:solidFill>
                  <a:schemeClr val="bg1"/>
                </a:solidFill>
                <a:latin typeface="+mn-lt"/>
                <a:ea typeface="+mn-ea"/>
                <a:cs typeface="Arial" pitchFamily="34" charset="0"/>
              </a:rPr>
              <a:t>にとっての</a:t>
            </a:r>
          </a:p>
          <a:p>
            <a:pPr algn="ctr">
              <a:spcBef>
                <a:spcPct val="20000"/>
              </a:spcBef>
              <a:defRPr/>
            </a:pPr>
            <a:r>
              <a:rPr lang="ja-JP" altLang="en-US" sz="1400" dirty="0">
                <a:solidFill>
                  <a:schemeClr val="bg1"/>
                </a:solidFill>
                <a:latin typeface="+mn-lt"/>
                <a:ea typeface="+mn-ea"/>
                <a:cs typeface="Arial" pitchFamily="34" charset="0"/>
              </a:rPr>
              <a:t>メリット</a:t>
            </a:r>
          </a:p>
        </p:txBody>
      </p:sp>
      <p:sp>
        <p:nvSpPr>
          <p:cNvPr id="17" name="正方形/長方形 6"/>
          <p:cNvSpPr>
            <a:spLocks noChangeArrowheads="1"/>
          </p:cNvSpPr>
          <p:nvPr/>
        </p:nvSpPr>
        <p:spPr bwMode="auto">
          <a:xfrm>
            <a:off x="1515754" y="1001512"/>
            <a:ext cx="1857375" cy="483272"/>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a:solidFill>
                  <a:schemeClr val="bg1"/>
                </a:solidFill>
                <a:cs typeface="Arial" pitchFamily="34" charset="0"/>
              </a:rPr>
              <a:t>導入コストの低減</a:t>
            </a:r>
            <a:endParaRPr lang="ja-JP" altLang="en-US" sz="1200" dirty="0">
              <a:solidFill>
                <a:schemeClr val="bg1"/>
              </a:solidFill>
              <a:cs typeface="Arial" pitchFamily="34" charset="0"/>
            </a:endParaRPr>
          </a:p>
        </p:txBody>
      </p:sp>
      <p:sp>
        <p:nvSpPr>
          <p:cNvPr id="20" name="正方形/長方形 10"/>
          <p:cNvSpPr>
            <a:spLocks noChangeArrowheads="1"/>
          </p:cNvSpPr>
          <p:nvPr/>
        </p:nvSpPr>
        <p:spPr bwMode="auto">
          <a:xfrm>
            <a:off x="3454939" y="1001512"/>
            <a:ext cx="5452088" cy="483272"/>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a:solidFill>
                  <a:schemeClr val="bg1"/>
                </a:solidFill>
                <a:cs typeface="Arial" pitchFamily="34" charset="0"/>
              </a:rPr>
              <a:t>ほとんどの</a:t>
            </a:r>
            <a:r>
              <a:rPr lang="en-US" altLang="ja-JP" sz="1050">
                <a:solidFill>
                  <a:schemeClr val="bg1"/>
                </a:solidFill>
                <a:cs typeface="Arial" pitchFamily="34" charset="0"/>
              </a:rPr>
              <a:t>OSS</a:t>
            </a:r>
            <a:r>
              <a:rPr lang="ja-JP" altLang="en-US" sz="1050">
                <a:solidFill>
                  <a:schemeClr val="bg1"/>
                </a:solidFill>
                <a:cs typeface="Arial" pitchFamily="34" charset="0"/>
              </a:rPr>
              <a:t>はライセンス料が無料で、サポートが必要なければ無償で利用することが可能。必要に応じて有償でサポートを購入。</a:t>
            </a:r>
            <a:endParaRPr lang="ja-JP" altLang="en-US" sz="1050" dirty="0">
              <a:solidFill>
                <a:schemeClr val="bg1"/>
              </a:solidFill>
              <a:cs typeface="Arial" pitchFamily="34" charset="0"/>
            </a:endParaRPr>
          </a:p>
        </p:txBody>
      </p:sp>
      <p:sp>
        <p:nvSpPr>
          <p:cNvPr id="21" name="正方形/長方形 3"/>
          <p:cNvSpPr>
            <a:spLocks noChangeArrowheads="1"/>
          </p:cNvSpPr>
          <p:nvPr/>
        </p:nvSpPr>
        <p:spPr bwMode="auto">
          <a:xfrm>
            <a:off x="1515754" y="5279456"/>
            <a:ext cx="1871835" cy="392332"/>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ja-JP" altLang="en-US" sz="1200" dirty="0">
                <a:solidFill>
                  <a:schemeClr val="bg1"/>
                </a:solidFill>
                <a:cs typeface="Arial" pitchFamily="34" charset="0"/>
              </a:rPr>
              <a:t>エンジニアの育成</a:t>
            </a:r>
          </a:p>
        </p:txBody>
      </p:sp>
      <p:sp>
        <p:nvSpPr>
          <p:cNvPr id="22" name="正方形/長方形 7"/>
          <p:cNvSpPr>
            <a:spLocks noChangeArrowheads="1"/>
          </p:cNvSpPr>
          <p:nvPr/>
        </p:nvSpPr>
        <p:spPr bwMode="auto">
          <a:xfrm>
            <a:off x="3454939" y="5279456"/>
            <a:ext cx="5452088" cy="392332"/>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社外のプログラマと接することによるプログラミングスキルの向上</a:t>
            </a:r>
          </a:p>
        </p:txBody>
      </p:sp>
    </p:spTree>
    <p:extLst>
      <p:ext uri="{BB962C8B-B14F-4D97-AF65-F5344CB8AC3E}">
        <p14:creationId xmlns:p14="http://schemas.microsoft.com/office/powerpoint/2010/main" val="3610665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nodeType="with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1+#ppt_w/2"/>
                                          </p:val>
                                        </p:tav>
                                        <p:tav tm="100000">
                                          <p:val>
                                            <p:strVal val="#ppt_x"/>
                                          </p:val>
                                        </p:tav>
                                      </p:tavLst>
                                    </p:anim>
                                    <p:anim calcmode="lin" valueType="num">
                                      <p:cBhvr additive="base">
                                        <p:cTn id="25" dur="500" fill="hold"/>
                                        <p:tgtEl>
                                          <p:spTgt spid="20"/>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6154"/>
                                        </p:tgtEl>
                                        <p:attrNameLst>
                                          <p:attrName>style.visibility</p:attrName>
                                        </p:attrNameLst>
                                      </p:cBhvr>
                                      <p:to>
                                        <p:strVal val="visible"/>
                                      </p:to>
                                    </p:set>
                                    <p:anim calcmode="lin" valueType="num">
                                      <p:cBhvr additive="base">
                                        <p:cTn id="28" dur="500" fill="hold"/>
                                        <p:tgtEl>
                                          <p:spTgt spid="6154"/>
                                        </p:tgtEl>
                                        <p:attrNameLst>
                                          <p:attrName>ppt_x</p:attrName>
                                        </p:attrNameLst>
                                      </p:cBhvr>
                                      <p:tavLst>
                                        <p:tav tm="0">
                                          <p:val>
                                            <p:strVal val="1+#ppt_w/2"/>
                                          </p:val>
                                        </p:tav>
                                        <p:tav tm="100000">
                                          <p:val>
                                            <p:strVal val="#ppt_x"/>
                                          </p:val>
                                        </p:tav>
                                      </p:tavLst>
                                    </p:anim>
                                    <p:anim calcmode="lin" valueType="num">
                                      <p:cBhvr additive="base">
                                        <p:cTn id="29" dur="500" fill="hold"/>
                                        <p:tgtEl>
                                          <p:spTgt spid="6154"/>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6155"/>
                                        </p:tgtEl>
                                        <p:attrNameLst>
                                          <p:attrName>style.visibility</p:attrName>
                                        </p:attrNameLst>
                                      </p:cBhvr>
                                      <p:to>
                                        <p:strVal val="visible"/>
                                      </p:to>
                                    </p:set>
                                    <p:anim calcmode="lin" valueType="num">
                                      <p:cBhvr additive="base">
                                        <p:cTn id="32" dur="500" fill="hold"/>
                                        <p:tgtEl>
                                          <p:spTgt spid="6155"/>
                                        </p:tgtEl>
                                        <p:attrNameLst>
                                          <p:attrName>ppt_x</p:attrName>
                                        </p:attrNameLst>
                                      </p:cBhvr>
                                      <p:tavLst>
                                        <p:tav tm="0">
                                          <p:val>
                                            <p:strVal val="1+#ppt_w/2"/>
                                          </p:val>
                                        </p:tav>
                                        <p:tav tm="100000">
                                          <p:val>
                                            <p:strVal val="#ppt_x"/>
                                          </p:val>
                                        </p:tav>
                                      </p:tavLst>
                                    </p:anim>
                                    <p:anim calcmode="lin" valueType="num">
                                      <p:cBhvr additive="base">
                                        <p:cTn id="33" dur="500" fill="hold"/>
                                        <p:tgtEl>
                                          <p:spTgt spid="6155"/>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6152"/>
                                        </p:tgtEl>
                                        <p:attrNameLst>
                                          <p:attrName>style.visibility</p:attrName>
                                        </p:attrNameLst>
                                      </p:cBhvr>
                                      <p:to>
                                        <p:strVal val="visible"/>
                                      </p:to>
                                    </p:set>
                                    <p:anim calcmode="lin" valueType="num">
                                      <p:cBhvr additive="base">
                                        <p:cTn id="36" dur="500" fill="hold"/>
                                        <p:tgtEl>
                                          <p:spTgt spid="6152"/>
                                        </p:tgtEl>
                                        <p:attrNameLst>
                                          <p:attrName>ppt_x</p:attrName>
                                        </p:attrNameLst>
                                      </p:cBhvr>
                                      <p:tavLst>
                                        <p:tav tm="0">
                                          <p:val>
                                            <p:strVal val="1+#ppt_w/2"/>
                                          </p:val>
                                        </p:tav>
                                        <p:tav tm="100000">
                                          <p:val>
                                            <p:strVal val="#ppt_x"/>
                                          </p:val>
                                        </p:tav>
                                      </p:tavLst>
                                    </p:anim>
                                    <p:anim calcmode="lin" valueType="num">
                                      <p:cBhvr additive="base">
                                        <p:cTn id="37" dur="500" fill="hold"/>
                                        <p:tgtEl>
                                          <p:spTgt spid="6152"/>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6153"/>
                                        </p:tgtEl>
                                        <p:attrNameLst>
                                          <p:attrName>style.visibility</p:attrName>
                                        </p:attrNameLst>
                                      </p:cBhvr>
                                      <p:to>
                                        <p:strVal val="visible"/>
                                      </p:to>
                                    </p:set>
                                    <p:anim calcmode="lin" valueType="num">
                                      <p:cBhvr additive="base">
                                        <p:cTn id="40" dur="500" fill="hold"/>
                                        <p:tgtEl>
                                          <p:spTgt spid="6153"/>
                                        </p:tgtEl>
                                        <p:attrNameLst>
                                          <p:attrName>ppt_x</p:attrName>
                                        </p:attrNameLst>
                                      </p:cBhvr>
                                      <p:tavLst>
                                        <p:tav tm="0">
                                          <p:val>
                                            <p:strVal val="1+#ppt_w/2"/>
                                          </p:val>
                                        </p:tav>
                                        <p:tav tm="100000">
                                          <p:val>
                                            <p:strVal val="#ppt_x"/>
                                          </p:val>
                                        </p:tav>
                                      </p:tavLst>
                                    </p:anim>
                                    <p:anim calcmode="lin" valueType="num">
                                      <p:cBhvr additive="base">
                                        <p:cTn id="41" dur="500" fill="hold"/>
                                        <p:tgtEl>
                                          <p:spTgt spid="6153"/>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6156"/>
                                        </p:tgtEl>
                                        <p:attrNameLst>
                                          <p:attrName>style.visibility</p:attrName>
                                        </p:attrNameLst>
                                      </p:cBhvr>
                                      <p:to>
                                        <p:strVal val="visible"/>
                                      </p:to>
                                    </p:set>
                                    <p:anim calcmode="lin" valueType="num">
                                      <p:cBhvr additive="base">
                                        <p:cTn id="44" dur="500" fill="hold"/>
                                        <p:tgtEl>
                                          <p:spTgt spid="6156"/>
                                        </p:tgtEl>
                                        <p:attrNameLst>
                                          <p:attrName>ppt_x</p:attrName>
                                        </p:attrNameLst>
                                      </p:cBhvr>
                                      <p:tavLst>
                                        <p:tav tm="0">
                                          <p:val>
                                            <p:strVal val="1+#ppt_w/2"/>
                                          </p:val>
                                        </p:tav>
                                        <p:tav tm="100000">
                                          <p:val>
                                            <p:strVal val="#ppt_x"/>
                                          </p:val>
                                        </p:tav>
                                      </p:tavLst>
                                    </p:anim>
                                    <p:anim calcmode="lin" valueType="num">
                                      <p:cBhvr additive="base">
                                        <p:cTn id="45" dur="500" fill="hold"/>
                                        <p:tgtEl>
                                          <p:spTgt spid="6156"/>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6157"/>
                                        </p:tgtEl>
                                        <p:attrNameLst>
                                          <p:attrName>style.visibility</p:attrName>
                                        </p:attrNameLst>
                                      </p:cBhvr>
                                      <p:to>
                                        <p:strVal val="visible"/>
                                      </p:to>
                                    </p:set>
                                    <p:anim calcmode="lin" valueType="num">
                                      <p:cBhvr additive="base">
                                        <p:cTn id="48" dur="500" fill="hold"/>
                                        <p:tgtEl>
                                          <p:spTgt spid="6157"/>
                                        </p:tgtEl>
                                        <p:attrNameLst>
                                          <p:attrName>ppt_x</p:attrName>
                                        </p:attrNameLst>
                                      </p:cBhvr>
                                      <p:tavLst>
                                        <p:tav tm="0">
                                          <p:val>
                                            <p:strVal val="1+#ppt_w/2"/>
                                          </p:val>
                                        </p:tav>
                                        <p:tav tm="100000">
                                          <p:val>
                                            <p:strVal val="#ppt_x"/>
                                          </p:val>
                                        </p:tav>
                                      </p:tavLst>
                                    </p:anim>
                                    <p:anim calcmode="lin" valueType="num">
                                      <p:cBhvr additive="base">
                                        <p:cTn id="49" dur="500" fill="hold"/>
                                        <p:tgtEl>
                                          <p:spTgt spid="6157"/>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6160"/>
                                        </p:tgtEl>
                                        <p:attrNameLst>
                                          <p:attrName>style.visibility</p:attrName>
                                        </p:attrNameLst>
                                      </p:cBhvr>
                                      <p:to>
                                        <p:strVal val="visible"/>
                                      </p:to>
                                    </p:set>
                                    <p:anim calcmode="lin" valueType="num">
                                      <p:cBhvr additive="base">
                                        <p:cTn id="52" dur="500" fill="hold"/>
                                        <p:tgtEl>
                                          <p:spTgt spid="6160"/>
                                        </p:tgtEl>
                                        <p:attrNameLst>
                                          <p:attrName>ppt_x</p:attrName>
                                        </p:attrNameLst>
                                      </p:cBhvr>
                                      <p:tavLst>
                                        <p:tav tm="0">
                                          <p:val>
                                            <p:strVal val="1+#ppt_w/2"/>
                                          </p:val>
                                        </p:tav>
                                        <p:tav tm="100000">
                                          <p:val>
                                            <p:strVal val="#ppt_x"/>
                                          </p:val>
                                        </p:tav>
                                      </p:tavLst>
                                    </p:anim>
                                    <p:anim calcmode="lin" valueType="num">
                                      <p:cBhvr additive="base">
                                        <p:cTn id="53" dur="500" fill="hold"/>
                                        <p:tgtEl>
                                          <p:spTgt spid="616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6161"/>
                                        </p:tgtEl>
                                        <p:attrNameLst>
                                          <p:attrName>style.visibility</p:attrName>
                                        </p:attrNameLst>
                                      </p:cBhvr>
                                      <p:to>
                                        <p:strVal val="visible"/>
                                      </p:to>
                                    </p:set>
                                    <p:anim calcmode="lin" valueType="num">
                                      <p:cBhvr additive="base">
                                        <p:cTn id="56" dur="500" fill="hold"/>
                                        <p:tgtEl>
                                          <p:spTgt spid="6161"/>
                                        </p:tgtEl>
                                        <p:attrNameLst>
                                          <p:attrName>ppt_x</p:attrName>
                                        </p:attrNameLst>
                                      </p:cBhvr>
                                      <p:tavLst>
                                        <p:tav tm="0">
                                          <p:val>
                                            <p:strVal val="1+#ppt_w/2"/>
                                          </p:val>
                                        </p:tav>
                                        <p:tav tm="100000">
                                          <p:val>
                                            <p:strVal val="#ppt_x"/>
                                          </p:val>
                                        </p:tav>
                                      </p:tavLst>
                                    </p:anim>
                                    <p:anim calcmode="lin" valueType="num">
                                      <p:cBhvr additive="base">
                                        <p:cTn id="57" dur="500" fill="hold"/>
                                        <p:tgtEl>
                                          <p:spTgt spid="6161"/>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1+#ppt_w/2"/>
                                          </p:val>
                                        </p:tav>
                                        <p:tav tm="100000">
                                          <p:val>
                                            <p:strVal val="#ppt_x"/>
                                          </p:val>
                                        </p:tav>
                                      </p:tavLst>
                                    </p:anim>
                                    <p:anim calcmode="lin" valueType="num">
                                      <p:cBhvr additive="base">
                                        <p:cTn id="61" dur="500" fill="hold"/>
                                        <p:tgtEl>
                                          <p:spTgt spid="18"/>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fill="hold"/>
                                        <p:tgtEl>
                                          <p:spTgt spid="19"/>
                                        </p:tgtEl>
                                        <p:attrNameLst>
                                          <p:attrName>ppt_x</p:attrName>
                                        </p:attrNameLst>
                                      </p:cBhvr>
                                      <p:tavLst>
                                        <p:tav tm="0">
                                          <p:val>
                                            <p:strVal val="1+#ppt_w/2"/>
                                          </p:val>
                                        </p:tav>
                                        <p:tav tm="100000">
                                          <p:val>
                                            <p:strVal val="#ppt_x"/>
                                          </p:val>
                                        </p:tav>
                                      </p:tavLst>
                                    </p:anim>
                                    <p:anim calcmode="lin" valueType="num">
                                      <p:cBhvr additive="base">
                                        <p:cTn id="65" dur="500" fill="hold"/>
                                        <p:tgtEl>
                                          <p:spTgt spid="19"/>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500" fill="hold"/>
                                        <p:tgtEl>
                                          <p:spTgt spid="21"/>
                                        </p:tgtEl>
                                        <p:attrNameLst>
                                          <p:attrName>ppt_x</p:attrName>
                                        </p:attrNameLst>
                                      </p:cBhvr>
                                      <p:tavLst>
                                        <p:tav tm="0">
                                          <p:val>
                                            <p:strVal val="1+#ppt_w/2"/>
                                          </p:val>
                                        </p:tav>
                                        <p:tav tm="100000">
                                          <p:val>
                                            <p:strVal val="#ppt_x"/>
                                          </p:val>
                                        </p:tav>
                                      </p:tavLst>
                                    </p:anim>
                                    <p:anim calcmode="lin" valueType="num">
                                      <p:cBhvr additive="base">
                                        <p:cTn id="69" dur="500" fill="hold"/>
                                        <p:tgtEl>
                                          <p:spTgt spid="21"/>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additive="base">
                                        <p:cTn id="72" dur="500" fill="hold"/>
                                        <p:tgtEl>
                                          <p:spTgt spid="22"/>
                                        </p:tgtEl>
                                        <p:attrNameLst>
                                          <p:attrName>ppt_x</p:attrName>
                                        </p:attrNameLst>
                                      </p:cBhvr>
                                      <p:tavLst>
                                        <p:tav tm="0">
                                          <p:val>
                                            <p:strVal val="1+#ppt_w/2"/>
                                          </p:val>
                                        </p:tav>
                                        <p:tav tm="100000">
                                          <p:val>
                                            <p:strVal val="#ppt_x"/>
                                          </p:val>
                                        </p:tav>
                                      </p:tavLst>
                                    </p:anim>
                                    <p:anim calcmode="lin" valueType="num">
                                      <p:cBhvr additive="base">
                                        <p:cTn id="73" dur="500" fill="hold"/>
                                        <p:tgtEl>
                                          <p:spTgt spid="22"/>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6158"/>
                                        </p:tgtEl>
                                        <p:attrNameLst>
                                          <p:attrName>style.visibility</p:attrName>
                                        </p:attrNameLst>
                                      </p:cBhvr>
                                      <p:to>
                                        <p:strVal val="visible"/>
                                      </p:to>
                                    </p:set>
                                    <p:anim calcmode="lin" valueType="num">
                                      <p:cBhvr additive="base">
                                        <p:cTn id="76" dur="500" fill="hold"/>
                                        <p:tgtEl>
                                          <p:spTgt spid="6158"/>
                                        </p:tgtEl>
                                        <p:attrNameLst>
                                          <p:attrName>ppt_x</p:attrName>
                                        </p:attrNameLst>
                                      </p:cBhvr>
                                      <p:tavLst>
                                        <p:tav tm="0">
                                          <p:val>
                                            <p:strVal val="1+#ppt_w/2"/>
                                          </p:val>
                                        </p:tav>
                                        <p:tav tm="100000">
                                          <p:val>
                                            <p:strVal val="#ppt_x"/>
                                          </p:val>
                                        </p:tav>
                                      </p:tavLst>
                                    </p:anim>
                                    <p:anim calcmode="lin" valueType="num">
                                      <p:cBhvr additive="base">
                                        <p:cTn id="77" dur="500" fill="hold"/>
                                        <p:tgtEl>
                                          <p:spTgt spid="6158"/>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6159"/>
                                        </p:tgtEl>
                                        <p:attrNameLst>
                                          <p:attrName>style.visibility</p:attrName>
                                        </p:attrNameLst>
                                      </p:cBhvr>
                                      <p:to>
                                        <p:strVal val="visible"/>
                                      </p:to>
                                    </p:set>
                                    <p:anim calcmode="lin" valueType="num">
                                      <p:cBhvr additive="base">
                                        <p:cTn id="80" dur="500" fill="hold"/>
                                        <p:tgtEl>
                                          <p:spTgt spid="6159"/>
                                        </p:tgtEl>
                                        <p:attrNameLst>
                                          <p:attrName>ppt_x</p:attrName>
                                        </p:attrNameLst>
                                      </p:cBhvr>
                                      <p:tavLst>
                                        <p:tav tm="0">
                                          <p:val>
                                            <p:strVal val="1+#ppt_w/2"/>
                                          </p:val>
                                        </p:tav>
                                        <p:tav tm="100000">
                                          <p:val>
                                            <p:strVal val="#ppt_x"/>
                                          </p:val>
                                        </p:tav>
                                      </p:tavLst>
                                    </p:anim>
                                    <p:anim calcmode="lin" valueType="num">
                                      <p:cBhvr additive="base">
                                        <p:cTn id="81" dur="500" fill="hold"/>
                                        <p:tgtEl>
                                          <p:spTgt spid="61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0" grpId="0" animBg="1"/>
      <p:bldP spid="6161" grpId="0" animBg="1"/>
      <p:bldP spid="6158" grpId="0" animBg="1"/>
      <p:bldP spid="6159" grpId="0" animBg="1"/>
      <p:bldP spid="6156" grpId="0" animBg="1"/>
      <p:bldP spid="6157" grpId="0" animBg="1"/>
      <p:bldP spid="6154" grpId="0" animBg="1"/>
      <p:bldP spid="6155" grpId="0" animBg="1"/>
      <p:bldP spid="6152" grpId="0" animBg="1"/>
      <p:bldP spid="6153" grpId="0" animBg="1"/>
      <p:bldP spid="18" grpId="0" animBg="1"/>
      <p:bldP spid="19" grpId="0" animBg="1"/>
      <p:bldP spid="17" grpId="0" animBg="1"/>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3"/>
          <p:cNvSpPr>
            <a:spLocks noGrp="1"/>
          </p:cNvSpPr>
          <p:nvPr>
            <p:ph type="title"/>
          </p:nvPr>
        </p:nvSpPr>
        <p:spPr/>
        <p:txBody>
          <a:bodyPr/>
          <a:lstStyle/>
          <a:p>
            <a:r>
              <a:rPr lang="ja-JP" altLang="en-US" sz="2800" dirty="0">
                <a:latin typeface="Arial" charset="0"/>
              </a:rPr>
              <a:t>ファウンデーションモデル</a:t>
            </a:r>
          </a:p>
        </p:txBody>
      </p:sp>
      <p:sp>
        <p:nvSpPr>
          <p:cNvPr id="5" name="角丸四角形 4"/>
          <p:cNvSpPr/>
          <p:nvPr/>
        </p:nvSpPr>
        <p:spPr bwMode="auto">
          <a:xfrm>
            <a:off x="2747125" y="2335315"/>
            <a:ext cx="1873250" cy="890686"/>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6" name="角丸四角形 5"/>
          <p:cNvSpPr/>
          <p:nvPr/>
        </p:nvSpPr>
        <p:spPr bwMode="auto">
          <a:xfrm>
            <a:off x="2747125" y="4357047"/>
            <a:ext cx="1873250" cy="890686"/>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7" name="角丸四角形 6"/>
          <p:cNvSpPr/>
          <p:nvPr/>
        </p:nvSpPr>
        <p:spPr bwMode="auto">
          <a:xfrm>
            <a:off x="2747125" y="1338465"/>
            <a:ext cx="1873250" cy="890686"/>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8" name="角丸四角形 7"/>
          <p:cNvSpPr/>
          <p:nvPr/>
        </p:nvSpPr>
        <p:spPr bwMode="auto">
          <a:xfrm>
            <a:off x="263877" y="1338464"/>
            <a:ext cx="1835819" cy="3968751"/>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ファウンデーション</a:t>
            </a:r>
          </a:p>
        </p:txBody>
      </p:sp>
      <p:sp>
        <p:nvSpPr>
          <p:cNvPr id="9" name="角丸四角形 8"/>
          <p:cNvSpPr/>
          <p:nvPr/>
        </p:nvSpPr>
        <p:spPr bwMode="auto">
          <a:xfrm>
            <a:off x="5268595" y="1333701"/>
            <a:ext cx="1871662" cy="2909986"/>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a:solidFill>
                  <a:schemeClr val="bg1"/>
                </a:solidFill>
                <a:latin typeface="+mn-lt"/>
                <a:ea typeface="+mn-ea"/>
              </a:rPr>
              <a:t>ディストリビュータ</a:t>
            </a:r>
          </a:p>
        </p:txBody>
      </p:sp>
      <p:sp>
        <p:nvSpPr>
          <p:cNvPr id="10" name="角丸四角形 9"/>
          <p:cNvSpPr/>
          <p:nvPr/>
        </p:nvSpPr>
        <p:spPr bwMode="auto">
          <a:xfrm>
            <a:off x="7788329" y="1366244"/>
            <a:ext cx="1044575" cy="3973514"/>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エンドユーザ</a:t>
            </a:r>
          </a:p>
        </p:txBody>
      </p:sp>
      <p:sp>
        <p:nvSpPr>
          <p:cNvPr id="2" name="右矢印 1"/>
          <p:cNvSpPr/>
          <p:nvPr/>
        </p:nvSpPr>
        <p:spPr bwMode="auto">
          <a:xfrm>
            <a:off x="2206977" y="1278983"/>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 name="右矢印 10"/>
          <p:cNvSpPr/>
          <p:nvPr/>
        </p:nvSpPr>
        <p:spPr bwMode="auto">
          <a:xfrm>
            <a:off x="2206977" y="2275833"/>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2" name="右矢印 11"/>
          <p:cNvSpPr/>
          <p:nvPr/>
        </p:nvSpPr>
        <p:spPr bwMode="auto">
          <a:xfrm>
            <a:off x="2206977" y="4297565"/>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7" name="右矢印 16"/>
          <p:cNvSpPr/>
          <p:nvPr/>
        </p:nvSpPr>
        <p:spPr bwMode="auto">
          <a:xfrm>
            <a:off x="4727927" y="1278983"/>
            <a:ext cx="647700"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8" name="右矢印 17"/>
          <p:cNvSpPr/>
          <p:nvPr/>
        </p:nvSpPr>
        <p:spPr bwMode="auto">
          <a:xfrm>
            <a:off x="4727927" y="2275833"/>
            <a:ext cx="647700" cy="1008062"/>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9" name="右矢印 18"/>
          <p:cNvSpPr/>
          <p:nvPr/>
        </p:nvSpPr>
        <p:spPr bwMode="auto">
          <a:xfrm>
            <a:off x="4727927" y="4297565"/>
            <a:ext cx="3168650" cy="1009650"/>
          </a:xfrm>
          <a:prstGeom prst="rightArrow">
            <a:avLst>
              <a:gd name="adj1" fmla="val 50000"/>
              <a:gd name="adj2" fmla="val 27993"/>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0" name="右矢印 19"/>
          <p:cNvSpPr/>
          <p:nvPr/>
        </p:nvSpPr>
        <p:spPr bwMode="auto">
          <a:xfrm>
            <a:off x="7248877" y="2277421"/>
            <a:ext cx="647700" cy="1008062"/>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5868" name="テキスト ボックス 2"/>
          <p:cNvSpPr txBox="1">
            <a:spLocks noChangeArrowheads="1"/>
          </p:cNvSpPr>
          <p:nvPr/>
        </p:nvSpPr>
        <p:spPr bwMode="auto">
          <a:xfrm>
            <a:off x="306386" y="3987160"/>
            <a:ext cx="1750800"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400">
                <a:solidFill>
                  <a:schemeClr val="bg1"/>
                </a:solidFill>
              </a:rPr>
              <a:t>プロジェクト管理</a:t>
            </a:r>
            <a:endParaRPr lang="en-US" altLang="ja-JP" sz="1400">
              <a:solidFill>
                <a:schemeClr val="bg1"/>
              </a:solidFill>
            </a:endParaRPr>
          </a:p>
          <a:p>
            <a:pPr algn="ctr" eaLnBrk="1" hangingPunct="1"/>
            <a:r>
              <a:rPr lang="ja-JP" altLang="en-US" sz="1400">
                <a:solidFill>
                  <a:schemeClr val="bg1"/>
                </a:solidFill>
              </a:rPr>
              <a:t>開発サポート</a:t>
            </a:r>
            <a:endParaRPr lang="en-US" altLang="ja-JP" sz="1400">
              <a:solidFill>
                <a:schemeClr val="bg1"/>
              </a:solidFill>
            </a:endParaRPr>
          </a:p>
          <a:p>
            <a:pPr algn="ctr" eaLnBrk="1" hangingPunct="1"/>
            <a:r>
              <a:rPr lang="ja-JP" altLang="en-US" sz="1400">
                <a:solidFill>
                  <a:schemeClr val="bg1"/>
                </a:solidFill>
              </a:rPr>
              <a:t>コミュニティ間の調整</a:t>
            </a:r>
          </a:p>
        </p:txBody>
      </p:sp>
      <p:sp>
        <p:nvSpPr>
          <p:cNvPr id="21" name="角丸四角形 20"/>
          <p:cNvSpPr/>
          <p:nvPr/>
        </p:nvSpPr>
        <p:spPr bwMode="auto">
          <a:xfrm>
            <a:off x="2747125" y="3353001"/>
            <a:ext cx="1873250" cy="890686"/>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22" name="右矢印 21"/>
          <p:cNvSpPr/>
          <p:nvPr/>
        </p:nvSpPr>
        <p:spPr bwMode="auto">
          <a:xfrm>
            <a:off x="2206977" y="3293519"/>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3" name="右矢印 22"/>
          <p:cNvSpPr/>
          <p:nvPr/>
        </p:nvSpPr>
        <p:spPr bwMode="auto">
          <a:xfrm>
            <a:off x="4727927" y="3289503"/>
            <a:ext cx="647700" cy="1008062"/>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4" name="角丸四角形 23"/>
          <p:cNvSpPr/>
          <p:nvPr/>
        </p:nvSpPr>
        <p:spPr bwMode="auto">
          <a:xfrm>
            <a:off x="263877" y="5743479"/>
            <a:ext cx="4356498" cy="504056"/>
          </a:xfrm>
          <a:prstGeom prst="roundRect">
            <a:avLst>
              <a:gd name="adj" fmla="val 0"/>
            </a:avLst>
          </a:prstGeom>
          <a:solidFill>
            <a:srgbClr val="FF66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スポンサー企業・寄付</a:t>
            </a:r>
          </a:p>
        </p:txBody>
      </p:sp>
      <p:sp>
        <p:nvSpPr>
          <p:cNvPr id="3" name="上矢印 2"/>
          <p:cNvSpPr/>
          <p:nvPr/>
        </p:nvSpPr>
        <p:spPr bwMode="auto">
          <a:xfrm>
            <a:off x="306387" y="5167415"/>
            <a:ext cx="1750800" cy="504056"/>
          </a:xfrm>
          <a:prstGeom prst="up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
        <p:nvSpPr>
          <p:cNvPr id="25" name="上矢印 24"/>
          <p:cNvSpPr/>
          <p:nvPr/>
        </p:nvSpPr>
        <p:spPr bwMode="auto">
          <a:xfrm>
            <a:off x="2808350" y="5164460"/>
            <a:ext cx="1750800" cy="504056"/>
          </a:xfrm>
          <a:prstGeom prst="up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a:ln>
                <a:noFill/>
              </a:ln>
              <a:solidFill>
                <a:srgbClr val="484848"/>
              </a:solidFill>
              <a:effectLst/>
              <a:latin typeface="+mn-lt"/>
              <a:ea typeface="+mn-ea"/>
            </a:endParaRPr>
          </a:p>
        </p:txBody>
      </p:sp>
    </p:spTree>
    <p:extLst>
      <p:ext uri="{BB962C8B-B14F-4D97-AF65-F5344CB8AC3E}">
        <p14:creationId xmlns:p14="http://schemas.microsoft.com/office/powerpoint/2010/main" val="11359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left)">
                                      <p:cBhvr>
                                        <p:cTn id="61" dur="500"/>
                                        <p:tgtEl>
                                          <p:spTgt spid="2"/>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left)">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fltVal val="0"/>
                                          </p:val>
                                        </p:tav>
                                        <p:tav tm="100000">
                                          <p:val>
                                            <p:strVal val="#ppt_w"/>
                                          </p:val>
                                        </p:tav>
                                      </p:tavLst>
                                    </p:anim>
                                    <p:anim calcmode="lin" valueType="num">
                                      <p:cBhvr>
                                        <p:cTn id="76" dur="500" fill="hold"/>
                                        <p:tgtEl>
                                          <p:spTgt spid="24"/>
                                        </p:tgtEl>
                                        <p:attrNameLst>
                                          <p:attrName>ppt_h</p:attrName>
                                        </p:attrNameLst>
                                      </p:cBhvr>
                                      <p:tavLst>
                                        <p:tav tm="0">
                                          <p:val>
                                            <p:fltVal val="0"/>
                                          </p:val>
                                        </p:tav>
                                        <p:tav tm="100000">
                                          <p:val>
                                            <p:strVal val="#ppt_h"/>
                                          </p:val>
                                        </p:tav>
                                      </p:tavLst>
                                    </p:anim>
                                    <p:animEffect transition="in" filter="fade">
                                      <p:cBhvr>
                                        <p:cTn id="77" dur="500"/>
                                        <p:tgtEl>
                                          <p:spTgt spid="24"/>
                                        </p:tgtEl>
                                      </p:cBhvr>
                                    </p:animEffect>
                                  </p:childTnLst>
                                </p:cTn>
                              </p:par>
                            </p:childTnLst>
                          </p:cTn>
                        </p:par>
                        <p:par>
                          <p:cTn id="78" fill="hold">
                            <p:stCondLst>
                              <p:cond delay="500"/>
                            </p:stCondLst>
                            <p:childTnLst>
                              <p:par>
                                <p:cTn id="79" presetID="22" presetClass="entr" presetSubtype="4" fill="hold" grpId="0" nodeType="after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down)">
                                      <p:cBhvr>
                                        <p:cTn id="81" dur="500"/>
                                        <p:tgtEl>
                                          <p:spTgt spid="3"/>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wipe(down)">
                                      <p:cBhvr>
                                        <p:cTn id="8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2"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P spid="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rgbClr val="FFFFFF"/>
                </a:solidFill>
                <a:effectLst/>
                <a:latin typeface="Arial Black" panose="020B0A04020102020204" pitchFamily="34" charset="0"/>
                <a:ea typeface="HGP創英角ｺﾞｼｯｸUB" pitchFamily="50" charset="-128"/>
                <a:cs typeface="Arial"/>
              </a:rPr>
              <a:t>OSS</a:t>
            </a:r>
            <a:r>
              <a:rPr lang="ja-JP" altLang="en-US" sz="2400" dirty="0">
                <a:solidFill>
                  <a:srgbClr val="FFFFFF"/>
                </a:solidFill>
                <a:effectLst/>
                <a:latin typeface="Arial Black" panose="020B0A04020102020204" pitchFamily="34" charset="0"/>
                <a:ea typeface="HGP創英角ｺﾞｼｯｸUB" pitchFamily="50" charset="-128"/>
                <a:cs typeface="Arial"/>
              </a:rPr>
              <a:t>との関係を深める</a:t>
            </a:r>
            <a:endParaRPr lang="en-US" altLang="ja-JP" sz="2400" dirty="0">
              <a:solidFill>
                <a:srgbClr val="FFFFFF"/>
              </a:solidFill>
              <a:effectLst/>
              <a:latin typeface="Arial Black" panose="020B0A04020102020204" pitchFamily="34" charset="0"/>
              <a:ea typeface="HGP創英角ｺﾞｼｯｸUB" pitchFamily="50" charset="-128"/>
              <a:cs typeface="Arial"/>
            </a:endParaRPr>
          </a:p>
          <a:p>
            <a:pPr algn="r"/>
            <a:r>
              <a:rPr lang="ja-JP" altLang="en-US" sz="2400" dirty="0">
                <a:solidFill>
                  <a:srgbClr val="FFFFFF"/>
                </a:solidFill>
                <a:effectLst/>
                <a:latin typeface="Arial Black" panose="020B0A04020102020204" pitchFamily="34" charset="0"/>
                <a:ea typeface="HGP創英角ｺﾞｼｯｸUB" pitchFamily="50" charset="-128"/>
                <a:cs typeface="Arial"/>
              </a:rPr>
              <a:t>大手</a:t>
            </a:r>
            <a:r>
              <a:rPr lang="en-US" altLang="ja-JP" sz="2400" dirty="0">
                <a:solidFill>
                  <a:srgbClr val="FFFFFF"/>
                </a:solidFill>
                <a:effectLst/>
                <a:latin typeface="Arial Black" panose="020B0A04020102020204" pitchFamily="34" charset="0"/>
                <a:ea typeface="HGP創英角ｺﾞｼｯｸUB" pitchFamily="50" charset="-128"/>
                <a:cs typeface="Arial"/>
              </a:rPr>
              <a:t>IT</a:t>
            </a:r>
            <a:r>
              <a:rPr lang="ja-JP" altLang="en-US" sz="2400" dirty="0">
                <a:solidFill>
                  <a:srgbClr val="FFFFFF"/>
                </a:solidFill>
                <a:effectLst/>
                <a:latin typeface="Arial Black" panose="020B0A04020102020204" pitchFamily="34" charset="0"/>
                <a:ea typeface="HGP創英角ｺﾞｼｯｸUB" pitchFamily="50" charset="-128"/>
                <a:cs typeface="Arial"/>
              </a:rPr>
              <a:t>ベンダー</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375885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6F8A4FA-5AB2-4B66-A099-4823C83E34D5}"/>
              </a:ext>
            </a:extLst>
          </p:cNvPr>
          <p:cNvSpPr>
            <a:spLocks noGrp="1"/>
          </p:cNvSpPr>
          <p:nvPr>
            <p:ph type="title"/>
          </p:nvPr>
        </p:nvSpPr>
        <p:spPr/>
        <p:txBody>
          <a:bodyPr/>
          <a:lstStyle/>
          <a:p>
            <a:r>
              <a:rPr kumimoji="1" lang="en-US" altLang="ja-JP" dirty="0"/>
              <a:t>OSS </a:t>
            </a:r>
            <a:r>
              <a:rPr kumimoji="1" lang="ja-JP" altLang="en-US" dirty="0"/>
              <a:t>を敵視していた </a:t>
            </a:r>
            <a:r>
              <a:rPr kumimoji="1" lang="en-US" altLang="ja-JP" dirty="0"/>
              <a:t>Microsoft</a:t>
            </a:r>
            <a:endParaRPr kumimoji="1" lang="ja-JP" altLang="en-US" dirty="0"/>
          </a:p>
        </p:txBody>
      </p:sp>
      <p:pic>
        <p:nvPicPr>
          <p:cNvPr id="6" name="図 5">
            <a:extLst>
              <a:ext uri="{FF2B5EF4-FFF2-40B4-BE49-F238E27FC236}">
                <a16:creationId xmlns:a16="http://schemas.microsoft.com/office/drawing/2014/main" id="{2D4F08D2-F882-475A-BDB6-68B3B3605CCE}"/>
              </a:ext>
            </a:extLst>
          </p:cNvPr>
          <p:cNvPicPr>
            <a:picLocks noChangeAspect="1"/>
          </p:cNvPicPr>
          <p:nvPr/>
        </p:nvPicPr>
        <p:blipFill>
          <a:blip r:embed="rId3"/>
          <a:stretch>
            <a:fillRect/>
          </a:stretch>
        </p:blipFill>
        <p:spPr>
          <a:xfrm>
            <a:off x="176212" y="1471612"/>
            <a:ext cx="8791575" cy="3914775"/>
          </a:xfrm>
          <a:prstGeom prst="rect">
            <a:avLst/>
          </a:prstGeom>
          <a:ln>
            <a:solidFill>
              <a:schemeClr val="tx1">
                <a:lumMod val="50000"/>
                <a:lumOff val="50000"/>
              </a:schemeClr>
            </a:solidFill>
          </a:ln>
        </p:spPr>
      </p:pic>
      <p:pic>
        <p:nvPicPr>
          <p:cNvPr id="5" name="図 4">
            <a:extLst>
              <a:ext uri="{FF2B5EF4-FFF2-40B4-BE49-F238E27FC236}">
                <a16:creationId xmlns:a16="http://schemas.microsoft.com/office/drawing/2014/main" id="{F346F30D-C2D0-48DF-BCDA-9C67505732A5}"/>
              </a:ext>
            </a:extLst>
          </p:cNvPr>
          <p:cNvPicPr>
            <a:picLocks noChangeAspect="1"/>
          </p:cNvPicPr>
          <p:nvPr/>
        </p:nvPicPr>
        <p:blipFill>
          <a:blip r:embed="rId4"/>
          <a:stretch>
            <a:fillRect/>
          </a:stretch>
        </p:blipFill>
        <p:spPr>
          <a:xfrm>
            <a:off x="1659731" y="893448"/>
            <a:ext cx="5824538" cy="5527460"/>
          </a:xfrm>
          <a:prstGeom prst="rect">
            <a:avLst/>
          </a:prstGeom>
          <a:ln>
            <a:solidFill>
              <a:schemeClr val="tx1">
                <a:lumMod val="50000"/>
                <a:lumOff val="50000"/>
              </a:schemeClr>
            </a:solidFill>
          </a:ln>
        </p:spPr>
      </p:pic>
    </p:spTree>
    <p:extLst>
      <p:ext uri="{BB962C8B-B14F-4D97-AF65-F5344CB8AC3E}">
        <p14:creationId xmlns:p14="http://schemas.microsoft.com/office/powerpoint/2010/main" val="125586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093D959-9E60-4907-94A5-6F6FCA6DE84A}"/>
              </a:ext>
            </a:extLst>
          </p:cNvPr>
          <p:cNvSpPr>
            <a:spLocks noGrp="1"/>
          </p:cNvSpPr>
          <p:nvPr>
            <p:ph type="title"/>
          </p:nvPr>
        </p:nvSpPr>
        <p:spPr/>
        <p:txBody>
          <a:bodyPr/>
          <a:lstStyle/>
          <a:p>
            <a:r>
              <a:rPr kumimoji="1" lang="ja-JP" altLang="en-US" dirty="0"/>
              <a:t>「</a:t>
            </a:r>
            <a:r>
              <a:rPr kumimoji="1" lang="en-US" altLang="ja-JP" dirty="0"/>
              <a:t>Microsoft</a:t>
            </a:r>
            <a:r>
              <a:rPr kumimoji="1" lang="ja-JP" altLang="en-US" dirty="0"/>
              <a:t>は</a:t>
            </a:r>
            <a:r>
              <a:rPr kumimoji="1" lang="en-US" altLang="ja-JP" dirty="0"/>
              <a:t>Linux</a:t>
            </a:r>
            <a:r>
              <a:rPr kumimoji="1" lang="ja-JP" altLang="en-US" dirty="0"/>
              <a:t>を愛している」</a:t>
            </a:r>
          </a:p>
        </p:txBody>
      </p:sp>
      <p:pic>
        <p:nvPicPr>
          <p:cNvPr id="5" name="図 4">
            <a:extLst>
              <a:ext uri="{FF2B5EF4-FFF2-40B4-BE49-F238E27FC236}">
                <a16:creationId xmlns:a16="http://schemas.microsoft.com/office/drawing/2014/main" id="{5B7C8A51-78CD-469C-9967-027C872A9106}"/>
              </a:ext>
            </a:extLst>
          </p:cNvPr>
          <p:cNvPicPr>
            <a:picLocks noChangeAspect="1"/>
          </p:cNvPicPr>
          <p:nvPr/>
        </p:nvPicPr>
        <p:blipFill>
          <a:blip r:embed="rId2"/>
          <a:stretch>
            <a:fillRect/>
          </a:stretch>
        </p:blipFill>
        <p:spPr>
          <a:xfrm>
            <a:off x="394854" y="987464"/>
            <a:ext cx="8354291" cy="5382962"/>
          </a:xfrm>
          <a:prstGeom prst="rect">
            <a:avLst/>
          </a:prstGeom>
        </p:spPr>
      </p:pic>
    </p:spTree>
    <p:extLst>
      <p:ext uri="{BB962C8B-B14F-4D97-AF65-F5344CB8AC3E}">
        <p14:creationId xmlns:p14="http://schemas.microsoft.com/office/powerpoint/2010/main" val="120468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EB46353-D609-436C-8D42-6C0F293599DD}"/>
              </a:ext>
            </a:extLst>
          </p:cNvPr>
          <p:cNvSpPr>
            <a:spLocks noGrp="1"/>
          </p:cNvSpPr>
          <p:nvPr>
            <p:ph type="title"/>
          </p:nvPr>
        </p:nvSpPr>
        <p:spPr/>
        <p:txBody>
          <a:bodyPr/>
          <a:lstStyle/>
          <a:p>
            <a:r>
              <a:rPr kumimoji="1" lang="en-US" altLang="ja-JP"/>
              <a:t>Microsoft</a:t>
            </a:r>
            <a:r>
              <a:rPr kumimoji="1" lang="ja-JP" altLang="en-US"/>
              <a:t>が</a:t>
            </a:r>
            <a:r>
              <a:rPr kumimoji="1" lang="en-US" altLang="ja-JP"/>
              <a:t>GitHub</a:t>
            </a:r>
            <a:r>
              <a:rPr kumimoji="1" lang="ja-JP" altLang="en-US"/>
              <a:t>を買収</a:t>
            </a:r>
          </a:p>
        </p:txBody>
      </p:sp>
      <p:pic>
        <p:nvPicPr>
          <p:cNvPr id="2" name="図 1">
            <a:extLst>
              <a:ext uri="{FF2B5EF4-FFF2-40B4-BE49-F238E27FC236}">
                <a16:creationId xmlns:a16="http://schemas.microsoft.com/office/drawing/2014/main" id="{DC1B156B-EA88-4E63-ADAA-305977B14347}"/>
              </a:ext>
            </a:extLst>
          </p:cNvPr>
          <p:cNvPicPr>
            <a:picLocks noChangeAspect="1"/>
          </p:cNvPicPr>
          <p:nvPr/>
        </p:nvPicPr>
        <p:blipFill>
          <a:blip r:embed="rId3"/>
          <a:stretch>
            <a:fillRect/>
          </a:stretch>
        </p:blipFill>
        <p:spPr>
          <a:xfrm>
            <a:off x="1414461" y="847365"/>
            <a:ext cx="6315075" cy="4533900"/>
          </a:xfrm>
          <a:prstGeom prst="rect">
            <a:avLst/>
          </a:prstGeom>
          <a:ln>
            <a:solidFill>
              <a:schemeClr val="tx1">
                <a:lumMod val="65000"/>
                <a:lumOff val="35000"/>
              </a:schemeClr>
            </a:solidFill>
          </a:ln>
        </p:spPr>
      </p:pic>
      <p:sp>
        <p:nvSpPr>
          <p:cNvPr id="6" name="正方形/長方形 5">
            <a:extLst>
              <a:ext uri="{FF2B5EF4-FFF2-40B4-BE49-F238E27FC236}">
                <a16:creationId xmlns:a16="http://schemas.microsoft.com/office/drawing/2014/main" id="{557DE108-F676-4366-A0E0-8ED77CA12602}"/>
              </a:ext>
            </a:extLst>
          </p:cNvPr>
          <p:cNvSpPr/>
          <p:nvPr/>
        </p:nvSpPr>
        <p:spPr>
          <a:xfrm>
            <a:off x="1414462" y="5537772"/>
            <a:ext cx="6315075" cy="939990"/>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a:solidFill>
                  <a:srgbClr val="FFFFFF"/>
                </a:solidFill>
                <a:latin typeface="ＭＳ Ｐゴシック"/>
                <a:ea typeface="ＭＳ Ｐゴシック"/>
                <a:cs typeface="ＭＳ Ｐゴシック"/>
              </a:rPr>
              <a:t>当時、</a:t>
            </a:r>
            <a:r>
              <a:rPr lang="en-US" altLang="ja-JP" sz="2800">
                <a:solidFill>
                  <a:srgbClr val="FFFFFF"/>
                </a:solidFill>
                <a:latin typeface="ＭＳ Ｐゴシック"/>
                <a:ea typeface="ＭＳ Ｐゴシック"/>
                <a:cs typeface="ＭＳ Ｐゴシック"/>
              </a:rPr>
              <a:t>『</a:t>
            </a:r>
            <a:r>
              <a:rPr lang="ja-JP" altLang="en-US" sz="2800">
                <a:solidFill>
                  <a:srgbClr val="FFFFFF"/>
                </a:solidFill>
                <a:latin typeface="ＭＳ Ｐゴシック"/>
                <a:ea typeface="ＭＳ Ｐゴシック"/>
                <a:cs typeface="ＭＳ Ｐゴシック"/>
              </a:rPr>
              <a:t>オープンソースとビジネスは水と油の関係だ</a:t>
            </a:r>
            <a:r>
              <a:rPr lang="en-US" altLang="ja-JP" sz="2800">
                <a:solidFill>
                  <a:srgbClr val="FFFFFF"/>
                </a:solidFill>
                <a:latin typeface="ＭＳ Ｐゴシック"/>
                <a:ea typeface="ＭＳ Ｐゴシック"/>
                <a:cs typeface="ＭＳ Ｐゴシック"/>
              </a:rPr>
              <a:t>』</a:t>
            </a:r>
            <a:r>
              <a:rPr lang="ja-JP" altLang="en-US" sz="2800">
                <a:solidFill>
                  <a:srgbClr val="FFFFFF"/>
                </a:solidFill>
                <a:latin typeface="ＭＳ Ｐゴシック"/>
                <a:ea typeface="ＭＳ Ｐゴシック"/>
                <a:cs typeface="ＭＳ Ｐゴシック"/>
              </a:rPr>
              <a:t>と言われていた</a:t>
            </a:r>
            <a:endParaRPr kumimoji="1" lang="en-US" altLang="ja-JP" sz="280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871117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70DA27A-35C8-45DC-8861-D7601B9F16E0}"/>
              </a:ext>
            </a:extLst>
          </p:cNvPr>
          <p:cNvSpPr>
            <a:spLocks noGrp="1"/>
          </p:cNvSpPr>
          <p:nvPr>
            <p:ph type="title"/>
          </p:nvPr>
        </p:nvSpPr>
        <p:spPr/>
        <p:txBody>
          <a:bodyPr/>
          <a:lstStyle/>
          <a:p>
            <a:r>
              <a:rPr kumimoji="1" lang="en-US" altLang="ja-JP" dirty="0"/>
              <a:t>Microsoft</a:t>
            </a:r>
            <a:r>
              <a:rPr kumimoji="1" lang="ja-JP" altLang="en-US" dirty="0"/>
              <a:t>は</a:t>
            </a:r>
            <a:r>
              <a:rPr kumimoji="1" lang="en-US" altLang="ja-JP" dirty="0"/>
              <a:t>2008</a:t>
            </a:r>
            <a:r>
              <a:rPr kumimoji="1" lang="ja-JP" altLang="en-US" dirty="0"/>
              <a:t>年に</a:t>
            </a:r>
            <a:r>
              <a:rPr kumimoji="1" lang="en-US" altLang="ja-JP" dirty="0"/>
              <a:t>OSS</a:t>
            </a:r>
            <a:r>
              <a:rPr kumimoji="1" lang="ja-JP" altLang="en-US" dirty="0"/>
              <a:t>に舵を切った</a:t>
            </a:r>
          </a:p>
        </p:txBody>
      </p:sp>
      <p:pic>
        <p:nvPicPr>
          <p:cNvPr id="5" name="図 4">
            <a:extLst>
              <a:ext uri="{FF2B5EF4-FFF2-40B4-BE49-F238E27FC236}">
                <a16:creationId xmlns:a16="http://schemas.microsoft.com/office/drawing/2014/main" id="{3365AAAC-4CC8-4184-854E-F1720F312F66}"/>
              </a:ext>
            </a:extLst>
          </p:cNvPr>
          <p:cNvPicPr>
            <a:picLocks noChangeAspect="1"/>
          </p:cNvPicPr>
          <p:nvPr/>
        </p:nvPicPr>
        <p:blipFill>
          <a:blip r:embed="rId2"/>
          <a:stretch>
            <a:fillRect/>
          </a:stretch>
        </p:blipFill>
        <p:spPr>
          <a:xfrm>
            <a:off x="1519237" y="1020907"/>
            <a:ext cx="6105525" cy="3000375"/>
          </a:xfrm>
          <a:prstGeom prst="rect">
            <a:avLst/>
          </a:prstGeom>
          <a:ln>
            <a:solidFill>
              <a:schemeClr val="tx1">
                <a:lumMod val="50000"/>
                <a:lumOff val="50000"/>
              </a:schemeClr>
            </a:solidFill>
          </a:ln>
        </p:spPr>
      </p:pic>
      <p:sp>
        <p:nvSpPr>
          <p:cNvPr id="6" name="正方形/長方形 5">
            <a:extLst>
              <a:ext uri="{FF2B5EF4-FFF2-40B4-BE49-F238E27FC236}">
                <a16:creationId xmlns:a16="http://schemas.microsoft.com/office/drawing/2014/main" id="{03B14817-C7FE-4368-B117-E0996BF69E0D}"/>
              </a:ext>
            </a:extLst>
          </p:cNvPr>
          <p:cNvSpPr/>
          <p:nvPr/>
        </p:nvSpPr>
        <p:spPr>
          <a:xfrm>
            <a:off x="1519236" y="5636201"/>
            <a:ext cx="6105525" cy="700810"/>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FFFF"/>
                </a:solidFill>
                <a:latin typeface="ＭＳ Ｐゴシック"/>
                <a:ea typeface="ＭＳ Ｐゴシック"/>
                <a:cs typeface="ＭＳ Ｐゴシック"/>
              </a:rPr>
              <a:t>そして</a:t>
            </a:r>
            <a:r>
              <a:rPr lang="en-US" altLang="ja-JP" dirty="0">
                <a:solidFill>
                  <a:srgbClr val="FFFFFF"/>
                </a:solidFill>
                <a:latin typeface="ＭＳ Ｐゴシック"/>
                <a:ea typeface="ＭＳ Ｐゴシック"/>
                <a:cs typeface="ＭＳ Ｐゴシック"/>
              </a:rPr>
              <a:t>Gates</a:t>
            </a:r>
            <a:r>
              <a:rPr lang="ja-JP" altLang="en-US" dirty="0">
                <a:solidFill>
                  <a:srgbClr val="FFFFFF"/>
                </a:solidFill>
                <a:latin typeface="ＭＳ Ｐゴシック"/>
                <a:ea typeface="ＭＳ Ｐゴシック"/>
                <a:cs typeface="ＭＳ Ｐゴシック"/>
              </a:rPr>
              <a:t>氏は、はっきりとした言葉で、</a:t>
            </a:r>
            <a:r>
              <a:rPr lang="en-US" altLang="ja-JP" dirty="0">
                <a:solidFill>
                  <a:srgbClr val="FFFFFF"/>
                </a:solidFill>
                <a:latin typeface="ＭＳ Ｐゴシック"/>
                <a:ea typeface="ＭＳ Ｐゴシック"/>
                <a:cs typeface="ＭＳ Ｐゴシック"/>
              </a:rPr>
              <a:t>Microsoft</a:t>
            </a:r>
            <a:r>
              <a:rPr lang="ja-JP" altLang="en-US" dirty="0">
                <a:solidFill>
                  <a:srgbClr val="FFFFFF"/>
                </a:solidFill>
                <a:latin typeface="ＭＳ Ｐゴシック"/>
                <a:ea typeface="ＭＳ Ｐゴシック"/>
                <a:cs typeface="ＭＳ Ｐゴシック"/>
              </a:rPr>
              <a:t>はオープンソースに関する取り組みを始めなくてはならないと言い切った。</a:t>
            </a:r>
            <a:endParaRPr kumimoji="1" lang="ja-JP" altLang="en-US" dirty="0">
              <a:solidFill>
                <a:srgbClr val="FFFFFF"/>
              </a:solidFill>
              <a:latin typeface="ＭＳ Ｐゴシック"/>
              <a:ea typeface="ＭＳ Ｐゴシック"/>
              <a:cs typeface="ＭＳ Ｐゴシック"/>
            </a:endParaRPr>
          </a:p>
        </p:txBody>
      </p:sp>
      <p:sp>
        <p:nvSpPr>
          <p:cNvPr id="7" name="正方形/長方形 6">
            <a:extLst>
              <a:ext uri="{FF2B5EF4-FFF2-40B4-BE49-F238E27FC236}">
                <a16:creationId xmlns:a16="http://schemas.microsoft.com/office/drawing/2014/main" id="{69AE4105-8ECA-4634-89E0-9A398C3D73C6}"/>
              </a:ext>
            </a:extLst>
          </p:cNvPr>
          <p:cNvSpPr/>
          <p:nvPr/>
        </p:nvSpPr>
        <p:spPr>
          <a:xfrm>
            <a:off x="1519236" y="4129519"/>
            <a:ext cx="6105525" cy="1398445"/>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FFFF"/>
                </a:solidFill>
                <a:latin typeface="ＭＳ Ｐゴシック"/>
                <a:ea typeface="ＭＳ Ｐゴシック"/>
                <a:cs typeface="ＭＳ Ｐゴシック"/>
              </a:rPr>
              <a:t>それまで何年もの間、</a:t>
            </a:r>
            <a:r>
              <a:rPr lang="en-US" altLang="ja-JP" dirty="0">
                <a:solidFill>
                  <a:srgbClr val="FFFFFF"/>
                </a:solidFill>
                <a:latin typeface="ＭＳ Ｐゴシック"/>
                <a:ea typeface="ＭＳ Ｐゴシック"/>
                <a:cs typeface="ＭＳ Ｐゴシック"/>
              </a:rPr>
              <a:t>Microsoft</a:t>
            </a:r>
            <a:r>
              <a:rPr lang="ja-JP" altLang="en-US" dirty="0">
                <a:solidFill>
                  <a:srgbClr val="FFFFFF"/>
                </a:solidFill>
                <a:latin typeface="ＭＳ Ｐゴシック"/>
                <a:ea typeface="ＭＳ Ｐゴシック"/>
                <a:cs typeface="ＭＳ Ｐゴシック"/>
              </a:rPr>
              <a:t>はオープンソースのコミュニティから、もっとも憎むべき敵とみなされていた。</a:t>
            </a:r>
            <a:r>
              <a:rPr lang="en-US" altLang="ja-JP" dirty="0">
                <a:solidFill>
                  <a:srgbClr val="FFFFFF"/>
                </a:solidFill>
                <a:latin typeface="ＭＳ Ｐゴシック"/>
                <a:ea typeface="ＭＳ Ｐゴシック"/>
                <a:cs typeface="ＭＳ Ｐゴシック"/>
              </a:rPr>
              <a:t>7</a:t>
            </a:r>
            <a:r>
              <a:rPr lang="ja-JP" altLang="en-US" dirty="0">
                <a:solidFill>
                  <a:srgbClr val="FFFFFF"/>
                </a:solidFill>
                <a:latin typeface="ＭＳ Ｐゴシック"/>
                <a:ea typeface="ＭＳ Ｐゴシック"/>
                <a:cs typeface="ＭＳ Ｐゴシック"/>
              </a:rPr>
              <a:t>年前の</a:t>
            </a:r>
            <a:r>
              <a:rPr lang="en-US" altLang="ja-JP" dirty="0">
                <a:solidFill>
                  <a:srgbClr val="FFFFFF"/>
                </a:solidFill>
                <a:latin typeface="ＭＳ Ｐゴシック"/>
                <a:ea typeface="ＭＳ Ｐゴシック"/>
                <a:cs typeface="ＭＳ Ｐゴシック"/>
              </a:rPr>
              <a:t>2001</a:t>
            </a:r>
            <a:r>
              <a:rPr lang="ja-JP" altLang="en-US" dirty="0">
                <a:solidFill>
                  <a:srgbClr val="FFFFFF"/>
                </a:solidFill>
                <a:latin typeface="ＭＳ Ｐゴシック"/>
                <a:ea typeface="ＭＳ Ｐゴシック"/>
                <a:cs typeface="ＭＳ Ｐゴシック"/>
              </a:rPr>
              <a:t>年には、</a:t>
            </a:r>
            <a:r>
              <a:rPr lang="en-US" altLang="ja-JP" dirty="0">
                <a:solidFill>
                  <a:srgbClr val="FFFFFF"/>
                </a:solidFill>
                <a:latin typeface="ＭＳ Ｐゴシック"/>
                <a:ea typeface="ＭＳ Ｐゴシック"/>
                <a:cs typeface="ＭＳ Ｐゴシック"/>
              </a:rPr>
              <a:t>CEO</a:t>
            </a:r>
            <a:r>
              <a:rPr lang="ja-JP" altLang="en-US" dirty="0">
                <a:solidFill>
                  <a:srgbClr val="FFFFFF"/>
                </a:solidFill>
                <a:latin typeface="ＭＳ Ｐゴシック"/>
                <a:ea typeface="ＭＳ Ｐゴシック"/>
                <a:cs typeface="ＭＳ Ｐゴシック"/>
              </a:rPr>
              <a:t>を務める</a:t>
            </a:r>
            <a:r>
              <a:rPr lang="en-US" altLang="ja-JP" dirty="0">
                <a:solidFill>
                  <a:srgbClr val="FFFFFF"/>
                </a:solidFill>
                <a:latin typeface="ＭＳ Ｐゴシック"/>
                <a:ea typeface="ＭＳ Ｐゴシック"/>
                <a:cs typeface="ＭＳ Ｐゴシック"/>
              </a:rPr>
              <a:t>Steve Ballmer</a:t>
            </a:r>
            <a:r>
              <a:rPr lang="ja-JP" altLang="en-US" dirty="0">
                <a:solidFill>
                  <a:srgbClr val="FFFFFF"/>
                </a:solidFill>
                <a:latin typeface="ＭＳ Ｐゴシック"/>
                <a:ea typeface="ＭＳ Ｐゴシック"/>
                <a:cs typeface="ＭＳ Ｐゴシック"/>
              </a:rPr>
              <a:t>氏が</a:t>
            </a:r>
            <a:r>
              <a:rPr lang="en-US" altLang="ja-JP" dirty="0">
                <a:solidFill>
                  <a:srgbClr val="FFFFFF"/>
                </a:solidFill>
                <a:latin typeface="ＭＳ Ｐゴシック"/>
                <a:ea typeface="ＭＳ Ｐゴシック"/>
                <a:cs typeface="ＭＳ Ｐゴシック"/>
              </a:rPr>
              <a:t>Linux</a:t>
            </a:r>
            <a:r>
              <a:rPr lang="ja-JP" altLang="en-US" dirty="0">
                <a:solidFill>
                  <a:srgbClr val="FFFFFF"/>
                </a:solidFill>
                <a:latin typeface="ＭＳ Ｐゴシック"/>
                <a:ea typeface="ＭＳ Ｐゴシック"/>
                <a:cs typeface="ＭＳ Ｐゴシック"/>
              </a:rPr>
              <a:t>を「たちの悪いガン」と呼んだことがあった。</a:t>
            </a:r>
            <a:endParaRPr kumimoji="1" lang="ja-JP" altLang="en-US"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96810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957F1CD-3EF5-4F37-BB0A-1C8A418D2BF6}"/>
              </a:ext>
            </a:extLst>
          </p:cNvPr>
          <p:cNvSpPr>
            <a:spLocks noGrp="1"/>
          </p:cNvSpPr>
          <p:nvPr>
            <p:ph type="title"/>
          </p:nvPr>
        </p:nvSpPr>
        <p:spPr/>
        <p:txBody>
          <a:bodyPr/>
          <a:lstStyle/>
          <a:p>
            <a:r>
              <a:rPr kumimoji="1" lang="en-US" altLang="ja-JP" dirty="0"/>
              <a:t>IBM</a:t>
            </a:r>
            <a:r>
              <a:rPr kumimoji="1" lang="ja-JP" altLang="en-US" dirty="0"/>
              <a:t>が</a:t>
            </a:r>
            <a:r>
              <a:rPr kumimoji="1" lang="en-US" altLang="ja-JP" dirty="0"/>
              <a:t>RedHat</a:t>
            </a:r>
            <a:r>
              <a:rPr kumimoji="1" lang="ja-JP" altLang="en-US" dirty="0"/>
              <a:t>を買収</a:t>
            </a:r>
          </a:p>
        </p:txBody>
      </p:sp>
      <p:pic>
        <p:nvPicPr>
          <p:cNvPr id="5" name="図 4">
            <a:extLst>
              <a:ext uri="{FF2B5EF4-FFF2-40B4-BE49-F238E27FC236}">
                <a16:creationId xmlns:a16="http://schemas.microsoft.com/office/drawing/2014/main" id="{EF6A66BA-D099-4279-BCB5-4A4F0F9F6006}"/>
              </a:ext>
            </a:extLst>
          </p:cNvPr>
          <p:cNvPicPr>
            <a:picLocks noChangeAspect="1"/>
          </p:cNvPicPr>
          <p:nvPr/>
        </p:nvPicPr>
        <p:blipFill>
          <a:blip r:embed="rId3"/>
          <a:stretch>
            <a:fillRect/>
          </a:stretch>
        </p:blipFill>
        <p:spPr>
          <a:xfrm>
            <a:off x="384464" y="970251"/>
            <a:ext cx="5123141" cy="4254435"/>
          </a:xfrm>
          <a:prstGeom prst="rect">
            <a:avLst/>
          </a:prstGeom>
          <a:ln>
            <a:solidFill>
              <a:schemeClr val="tx1">
                <a:lumMod val="50000"/>
                <a:lumOff val="50000"/>
              </a:schemeClr>
            </a:solidFill>
          </a:ln>
        </p:spPr>
      </p:pic>
      <p:sp>
        <p:nvSpPr>
          <p:cNvPr id="6" name="正方形/長方形 5">
            <a:extLst>
              <a:ext uri="{FF2B5EF4-FFF2-40B4-BE49-F238E27FC236}">
                <a16:creationId xmlns:a16="http://schemas.microsoft.com/office/drawing/2014/main" id="{B9219244-230B-44B2-9FED-271969FEBEB3}"/>
              </a:ext>
            </a:extLst>
          </p:cNvPr>
          <p:cNvSpPr/>
          <p:nvPr/>
        </p:nvSpPr>
        <p:spPr>
          <a:xfrm>
            <a:off x="384464" y="5300663"/>
            <a:ext cx="5123141" cy="1014413"/>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rgbClr val="FFFFFF"/>
                </a:solidFill>
                <a:latin typeface="ＭＳ Ｐゴシック"/>
                <a:ea typeface="ＭＳ Ｐゴシック"/>
                <a:cs typeface="ＭＳ Ｐゴシック"/>
              </a:rPr>
              <a:t>この買収により、両社は「クラウドへのオープンなアプローチを提供し、複数のクラウドにわたる前例のないセキュリティと可搬性を実現」し、</a:t>
            </a:r>
            <a:r>
              <a:rPr lang="en-US" altLang="ja-JP" sz="1400" dirty="0">
                <a:solidFill>
                  <a:srgbClr val="FFFFFF"/>
                </a:solidFill>
                <a:latin typeface="ＭＳ Ｐゴシック"/>
                <a:ea typeface="ＭＳ Ｐゴシック"/>
                <a:cs typeface="ＭＳ Ｐゴシック"/>
              </a:rPr>
              <a:t>IBM</a:t>
            </a:r>
            <a:r>
              <a:rPr lang="ja-JP" altLang="en-US" sz="1400" dirty="0">
                <a:solidFill>
                  <a:srgbClr val="FFFFFF"/>
                </a:solidFill>
                <a:latin typeface="ＭＳ Ｐゴシック"/>
                <a:ea typeface="ＭＳ Ｐゴシック"/>
                <a:cs typeface="ＭＳ Ｐゴシック"/>
              </a:rPr>
              <a:t>を「</a:t>
            </a:r>
            <a:r>
              <a:rPr lang="en-US" altLang="ja-JP" sz="1400" dirty="0">
                <a:solidFill>
                  <a:srgbClr val="FFFFFF"/>
                </a:solidFill>
                <a:latin typeface="ＭＳ Ｐゴシック"/>
                <a:ea typeface="ＭＳ Ｐゴシック"/>
                <a:cs typeface="ＭＳ Ｐゴシック"/>
              </a:rPr>
              <a:t>1</a:t>
            </a:r>
            <a:r>
              <a:rPr lang="ja-JP" altLang="en-US" sz="1400" dirty="0">
                <a:solidFill>
                  <a:srgbClr val="FFFFFF"/>
                </a:solidFill>
                <a:latin typeface="ＭＳ Ｐゴシック"/>
                <a:ea typeface="ＭＳ Ｐゴシック"/>
                <a:cs typeface="ＭＳ Ｐゴシック"/>
              </a:rPr>
              <a:t>兆ドル規模の成長市場であるハイブリッドクラウドのトッププロバイダーにする」としている。</a:t>
            </a:r>
            <a:endParaRPr kumimoji="1" lang="ja-JP" altLang="en-US" sz="1400" dirty="0">
              <a:solidFill>
                <a:srgbClr val="FFFFFF"/>
              </a:solidFill>
              <a:latin typeface="ＭＳ Ｐゴシック"/>
              <a:ea typeface="ＭＳ Ｐゴシック"/>
              <a:cs typeface="ＭＳ Ｐゴシック"/>
            </a:endParaRPr>
          </a:p>
        </p:txBody>
      </p:sp>
      <p:sp>
        <p:nvSpPr>
          <p:cNvPr id="2" name="正方形/長方形 1">
            <a:extLst>
              <a:ext uri="{FF2B5EF4-FFF2-40B4-BE49-F238E27FC236}">
                <a16:creationId xmlns:a16="http://schemas.microsoft.com/office/drawing/2014/main" id="{D3651C7B-9E27-482B-AD12-33C5630F1AA5}"/>
              </a:ext>
            </a:extLst>
          </p:cNvPr>
          <p:cNvSpPr/>
          <p:nvPr/>
        </p:nvSpPr>
        <p:spPr>
          <a:xfrm>
            <a:off x="5590309" y="970252"/>
            <a:ext cx="3169227" cy="1014413"/>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latin typeface="ＭＳ Ｐゴシック"/>
                <a:ea typeface="ＭＳ Ｐゴシック"/>
                <a:cs typeface="ＭＳ Ｐゴシック"/>
              </a:rPr>
              <a:t>IBM</a:t>
            </a:r>
            <a:r>
              <a:rPr kumimoji="1" lang="ja-JP" altLang="en-US" sz="2000" dirty="0">
                <a:solidFill>
                  <a:srgbClr val="FFFFFF"/>
                </a:solidFill>
                <a:latin typeface="ＭＳ Ｐゴシック"/>
                <a:ea typeface="ＭＳ Ｐゴシック"/>
                <a:cs typeface="ＭＳ Ｐゴシック"/>
              </a:rPr>
              <a:t>のクラウド事業立ち上がりの遅れを取り戻す</a:t>
            </a:r>
          </a:p>
        </p:txBody>
      </p:sp>
      <p:sp>
        <p:nvSpPr>
          <p:cNvPr id="7" name="正方形/長方形 6">
            <a:extLst>
              <a:ext uri="{FF2B5EF4-FFF2-40B4-BE49-F238E27FC236}">
                <a16:creationId xmlns:a16="http://schemas.microsoft.com/office/drawing/2014/main" id="{3007853E-CBDE-4B2A-A281-EF635262617F}"/>
              </a:ext>
            </a:extLst>
          </p:cNvPr>
          <p:cNvSpPr/>
          <p:nvPr/>
        </p:nvSpPr>
        <p:spPr>
          <a:xfrm>
            <a:off x="5590308" y="2052855"/>
            <a:ext cx="3169227" cy="1014413"/>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latin typeface="ＭＳ Ｐゴシック"/>
                <a:ea typeface="ＭＳ Ｐゴシック"/>
                <a:cs typeface="ＭＳ Ｐゴシック"/>
              </a:rPr>
              <a:t>OpenShift</a:t>
            </a:r>
            <a:r>
              <a:rPr kumimoji="1" lang="ja-JP" altLang="en-US" sz="2000" dirty="0">
                <a:solidFill>
                  <a:srgbClr val="FFFFFF"/>
                </a:solidFill>
                <a:latin typeface="ＭＳ Ｐゴシック"/>
                <a:ea typeface="ＭＳ Ｐゴシック"/>
                <a:cs typeface="ＭＳ Ｐゴシック"/>
              </a:rPr>
              <a:t>をマルチ</a:t>
            </a:r>
            <a:r>
              <a:rPr kumimoji="1" lang="en-US" altLang="ja-JP" sz="2000" dirty="0">
                <a:solidFill>
                  <a:srgbClr val="FFFFFF"/>
                </a:solidFill>
                <a:latin typeface="ＭＳ Ｐゴシック"/>
                <a:ea typeface="ＭＳ Ｐゴシック"/>
                <a:cs typeface="ＭＳ Ｐゴシック"/>
              </a:rPr>
              <a:t>/</a:t>
            </a:r>
            <a:r>
              <a:rPr kumimoji="1" lang="ja-JP" altLang="en-US" sz="2000" dirty="0">
                <a:solidFill>
                  <a:srgbClr val="FFFFFF"/>
                </a:solidFill>
                <a:latin typeface="ＭＳ Ｐゴシック"/>
                <a:ea typeface="ＭＳ Ｐゴシック"/>
                <a:cs typeface="ＭＳ Ｐゴシック"/>
              </a:rPr>
              <a:t>ハイブリッドクラウドの核とする</a:t>
            </a:r>
          </a:p>
        </p:txBody>
      </p:sp>
      <p:sp>
        <p:nvSpPr>
          <p:cNvPr id="8" name="正方形/長方形 7">
            <a:extLst>
              <a:ext uri="{FF2B5EF4-FFF2-40B4-BE49-F238E27FC236}">
                <a16:creationId xmlns:a16="http://schemas.microsoft.com/office/drawing/2014/main" id="{5A99CC8E-7540-4BF7-913C-B1F0FEAE6CBE}"/>
              </a:ext>
            </a:extLst>
          </p:cNvPr>
          <p:cNvSpPr/>
          <p:nvPr/>
        </p:nvSpPr>
        <p:spPr>
          <a:xfrm>
            <a:off x="5590309" y="3135458"/>
            <a:ext cx="3169227" cy="1014413"/>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a:solidFill>
                  <a:srgbClr val="FFFFFF"/>
                </a:solidFill>
                <a:latin typeface="ＭＳ Ｐゴシック"/>
                <a:ea typeface="ＭＳ Ｐゴシック"/>
                <a:cs typeface="ＭＳ Ｐゴシック"/>
              </a:rPr>
              <a:t>IBM</a:t>
            </a:r>
            <a:r>
              <a:rPr lang="ja-JP" altLang="en-US" sz="2000" dirty="0">
                <a:solidFill>
                  <a:srgbClr val="FFFFFF"/>
                </a:solidFill>
                <a:latin typeface="ＭＳ Ｐゴシック"/>
                <a:ea typeface="ＭＳ Ｐゴシック"/>
                <a:cs typeface="ＭＳ Ｐゴシック"/>
              </a:rPr>
              <a:t>の業績が長期的に低迷している</a:t>
            </a:r>
          </a:p>
        </p:txBody>
      </p:sp>
      <p:sp>
        <p:nvSpPr>
          <p:cNvPr id="9" name="正方形/長方形 8">
            <a:extLst>
              <a:ext uri="{FF2B5EF4-FFF2-40B4-BE49-F238E27FC236}">
                <a16:creationId xmlns:a16="http://schemas.microsoft.com/office/drawing/2014/main" id="{631C801F-8789-4DF6-942D-EE117C1A8DAC}"/>
              </a:ext>
            </a:extLst>
          </p:cNvPr>
          <p:cNvSpPr/>
          <p:nvPr/>
        </p:nvSpPr>
        <p:spPr>
          <a:xfrm>
            <a:off x="5590309" y="4218061"/>
            <a:ext cx="3169227" cy="1014413"/>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a:solidFill>
                  <a:srgbClr val="FFFFFF"/>
                </a:solidFill>
                <a:latin typeface="ＭＳ Ｐゴシック"/>
                <a:ea typeface="ＭＳ Ｐゴシック"/>
                <a:cs typeface="ＭＳ Ｐゴシック"/>
              </a:rPr>
              <a:t>RedHat</a:t>
            </a:r>
            <a:r>
              <a:rPr lang="ja-JP" altLang="en-US" sz="2000" dirty="0">
                <a:solidFill>
                  <a:srgbClr val="FFFFFF"/>
                </a:solidFill>
                <a:latin typeface="ＭＳ Ｐゴシック"/>
                <a:ea typeface="ＭＳ Ｐゴシック"/>
                <a:cs typeface="ＭＳ Ｐゴシック"/>
              </a:rPr>
              <a:t>の年間</a:t>
            </a:r>
            <a:r>
              <a:rPr lang="en-US" altLang="ja-JP" sz="2000" dirty="0">
                <a:solidFill>
                  <a:srgbClr val="FFFFFF"/>
                </a:solidFill>
                <a:latin typeface="ＭＳ Ｐゴシック"/>
                <a:ea typeface="ＭＳ Ｐゴシック"/>
                <a:cs typeface="ＭＳ Ｐゴシック"/>
              </a:rPr>
              <a:t>30</a:t>
            </a:r>
            <a:r>
              <a:rPr lang="ja-JP" altLang="en-US" sz="2000" dirty="0">
                <a:solidFill>
                  <a:srgbClr val="FFFFFF"/>
                </a:solidFill>
                <a:latin typeface="ＭＳ Ｐゴシック"/>
                <a:ea typeface="ＭＳ Ｐゴシック"/>
                <a:cs typeface="ＭＳ Ｐゴシック"/>
              </a:rPr>
              <a:t>億ドルの売り上げにも魅力</a:t>
            </a:r>
          </a:p>
        </p:txBody>
      </p:sp>
      <p:sp>
        <p:nvSpPr>
          <p:cNvPr id="10" name="正方形/長方形 9">
            <a:extLst>
              <a:ext uri="{FF2B5EF4-FFF2-40B4-BE49-F238E27FC236}">
                <a16:creationId xmlns:a16="http://schemas.microsoft.com/office/drawing/2014/main" id="{95131EEF-EE92-4401-A358-9B2FAC38EFF3}"/>
              </a:ext>
            </a:extLst>
          </p:cNvPr>
          <p:cNvSpPr/>
          <p:nvPr/>
        </p:nvSpPr>
        <p:spPr>
          <a:xfrm>
            <a:off x="5590307" y="5300664"/>
            <a:ext cx="3169227" cy="1014413"/>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a:solidFill>
                  <a:srgbClr val="FFFFFF"/>
                </a:solidFill>
                <a:latin typeface="ＭＳ Ｐゴシック"/>
                <a:ea typeface="ＭＳ Ｐゴシック"/>
                <a:cs typeface="ＭＳ Ｐゴシック"/>
              </a:rPr>
              <a:t>RedHat</a:t>
            </a:r>
            <a:r>
              <a:rPr lang="ja-JP" altLang="en-US" sz="2000" dirty="0">
                <a:solidFill>
                  <a:srgbClr val="FFFFFF"/>
                </a:solidFill>
                <a:latin typeface="ＭＳ Ｐゴシック"/>
                <a:ea typeface="ＭＳ Ｐゴシック"/>
                <a:cs typeface="ＭＳ Ｐゴシック"/>
              </a:rPr>
              <a:t>も株価が低迷</a:t>
            </a:r>
            <a:endParaRPr lang="en-US" altLang="ja-JP" sz="2000" dirty="0">
              <a:solidFill>
                <a:srgbClr val="FFFFFF"/>
              </a:solidFill>
              <a:latin typeface="ＭＳ Ｐゴシック"/>
              <a:ea typeface="ＭＳ Ｐゴシック"/>
              <a:cs typeface="ＭＳ Ｐゴシック"/>
            </a:endParaRPr>
          </a:p>
          <a:p>
            <a:pPr algn="ctr"/>
            <a:r>
              <a:rPr lang="ja-JP" altLang="en-US" sz="2000" dirty="0">
                <a:solidFill>
                  <a:srgbClr val="FFFFFF"/>
                </a:solidFill>
                <a:latin typeface="ＭＳ Ｐゴシック"/>
                <a:ea typeface="ＭＳ Ｐゴシック"/>
                <a:cs typeface="ＭＳ Ｐゴシック"/>
              </a:rPr>
              <a:t>（成長の鈍化）</a:t>
            </a:r>
          </a:p>
        </p:txBody>
      </p:sp>
    </p:spTree>
    <p:extLst>
      <p:ext uri="{BB962C8B-B14F-4D97-AF65-F5344CB8AC3E}">
        <p14:creationId xmlns:p14="http://schemas.microsoft.com/office/powerpoint/2010/main" val="189185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animBg="1"/>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E7B5606-6238-4091-81F9-14E703FC827F}"/>
              </a:ext>
            </a:extLst>
          </p:cNvPr>
          <p:cNvSpPr>
            <a:spLocks noGrp="1"/>
          </p:cNvSpPr>
          <p:nvPr>
            <p:ph type="title"/>
          </p:nvPr>
        </p:nvSpPr>
        <p:spPr/>
        <p:txBody>
          <a:bodyPr/>
          <a:lstStyle/>
          <a:p>
            <a:r>
              <a:rPr kumimoji="1" lang="en-US" altLang="ja-JP"/>
              <a:t>Microsoft</a:t>
            </a:r>
            <a:r>
              <a:rPr kumimoji="1" lang="ja-JP" altLang="en-US"/>
              <a:t>の戦略の変化</a:t>
            </a:r>
          </a:p>
        </p:txBody>
      </p:sp>
      <p:sp>
        <p:nvSpPr>
          <p:cNvPr id="5" name="正方形/長方形 4">
            <a:extLst>
              <a:ext uri="{FF2B5EF4-FFF2-40B4-BE49-F238E27FC236}">
                <a16:creationId xmlns:a16="http://schemas.microsoft.com/office/drawing/2014/main" id="{AA66760F-46F4-46A3-9702-EC60415F2312}"/>
              </a:ext>
            </a:extLst>
          </p:cNvPr>
          <p:cNvSpPr/>
          <p:nvPr/>
        </p:nvSpPr>
        <p:spPr>
          <a:xfrm>
            <a:off x="564822" y="1294644"/>
            <a:ext cx="3419349" cy="621241"/>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a:solidFill>
                  <a:srgbClr val="FFFFFF"/>
                </a:solidFill>
                <a:latin typeface="ＭＳ Ｐゴシック"/>
                <a:ea typeface="ＭＳ Ｐゴシック"/>
                <a:cs typeface="ＭＳ Ｐゴシック"/>
              </a:rPr>
              <a:t>ベンダーロックイン</a:t>
            </a:r>
            <a:endParaRPr kumimoji="1" lang="en-US" altLang="ja-JP" sz="2800">
              <a:solidFill>
                <a:srgbClr val="FFFFFF"/>
              </a:solidFill>
              <a:latin typeface="ＭＳ Ｐゴシック"/>
              <a:ea typeface="ＭＳ Ｐゴシック"/>
              <a:cs typeface="ＭＳ Ｐゴシック"/>
            </a:endParaRPr>
          </a:p>
        </p:txBody>
      </p:sp>
      <p:sp>
        <p:nvSpPr>
          <p:cNvPr id="6" name="正方形/長方形 5">
            <a:extLst>
              <a:ext uri="{FF2B5EF4-FFF2-40B4-BE49-F238E27FC236}">
                <a16:creationId xmlns:a16="http://schemas.microsoft.com/office/drawing/2014/main" id="{E13227DB-7D83-4B25-A7EC-063B979EB681}"/>
              </a:ext>
            </a:extLst>
          </p:cNvPr>
          <p:cNvSpPr/>
          <p:nvPr/>
        </p:nvSpPr>
        <p:spPr>
          <a:xfrm>
            <a:off x="5159829" y="1294644"/>
            <a:ext cx="3419349" cy="621241"/>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a:solidFill>
                  <a:srgbClr val="FFFFFF"/>
                </a:solidFill>
                <a:latin typeface="ＭＳ Ｐゴシック"/>
                <a:ea typeface="ＭＳ Ｐゴシック"/>
                <a:cs typeface="ＭＳ Ｐゴシック"/>
              </a:rPr>
              <a:t>オープン</a:t>
            </a:r>
            <a:endParaRPr kumimoji="1" lang="en-US" altLang="ja-JP" sz="2800">
              <a:solidFill>
                <a:srgbClr val="FFFFFF"/>
              </a:solidFill>
              <a:latin typeface="ＭＳ Ｐゴシック"/>
              <a:ea typeface="ＭＳ Ｐゴシック"/>
              <a:cs typeface="ＭＳ Ｐゴシック"/>
            </a:endParaRPr>
          </a:p>
        </p:txBody>
      </p:sp>
      <p:sp>
        <p:nvSpPr>
          <p:cNvPr id="7" name="正方形/長方形 6">
            <a:extLst>
              <a:ext uri="{FF2B5EF4-FFF2-40B4-BE49-F238E27FC236}">
                <a16:creationId xmlns:a16="http://schemas.microsoft.com/office/drawing/2014/main" id="{9EBF4E65-D9D0-4A77-B34A-FDC0D199D6CB}"/>
              </a:ext>
            </a:extLst>
          </p:cNvPr>
          <p:cNvSpPr/>
          <p:nvPr/>
        </p:nvSpPr>
        <p:spPr>
          <a:xfrm>
            <a:off x="564822" y="2328787"/>
            <a:ext cx="3419349" cy="621241"/>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ＭＳ Ｐゴシック"/>
                <a:ea typeface="ＭＳ Ｐゴシック"/>
                <a:cs typeface="ＭＳ Ｐゴシック"/>
              </a:rPr>
              <a:t>ソフトウェアからの収益</a:t>
            </a:r>
            <a:endParaRPr kumimoji="1" lang="en-US" altLang="ja-JP" sz="2400">
              <a:solidFill>
                <a:srgbClr val="FFFFFF"/>
              </a:solidFill>
              <a:latin typeface="ＭＳ Ｐゴシック"/>
              <a:ea typeface="ＭＳ Ｐゴシック"/>
              <a:cs typeface="ＭＳ Ｐゴシック"/>
            </a:endParaRPr>
          </a:p>
        </p:txBody>
      </p:sp>
      <p:sp>
        <p:nvSpPr>
          <p:cNvPr id="8" name="正方形/長方形 7">
            <a:extLst>
              <a:ext uri="{FF2B5EF4-FFF2-40B4-BE49-F238E27FC236}">
                <a16:creationId xmlns:a16="http://schemas.microsoft.com/office/drawing/2014/main" id="{71DEF488-1DC0-47CA-B7AC-C4C3157439A0}"/>
              </a:ext>
            </a:extLst>
          </p:cNvPr>
          <p:cNvSpPr/>
          <p:nvPr/>
        </p:nvSpPr>
        <p:spPr>
          <a:xfrm>
            <a:off x="5159829" y="2328787"/>
            <a:ext cx="3419349" cy="621241"/>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ＭＳ Ｐゴシック"/>
                <a:ea typeface="ＭＳ Ｐゴシック"/>
                <a:cs typeface="ＭＳ Ｐゴシック"/>
              </a:rPr>
              <a:t>サービスからの収益</a:t>
            </a:r>
            <a:endParaRPr kumimoji="1" lang="en-US" altLang="ja-JP" sz="2400" dirty="0">
              <a:solidFill>
                <a:srgbClr val="FFFFFF"/>
              </a:solidFill>
              <a:latin typeface="ＭＳ Ｐゴシック"/>
              <a:ea typeface="ＭＳ Ｐゴシック"/>
              <a:cs typeface="ＭＳ Ｐゴシック"/>
            </a:endParaRPr>
          </a:p>
        </p:txBody>
      </p:sp>
      <p:sp>
        <p:nvSpPr>
          <p:cNvPr id="9" name="正方形/長方形 8">
            <a:extLst>
              <a:ext uri="{FF2B5EF4-FFF2-40B4-BE49-F238E27FC236}">
                <a16:creationId xmlns:a16="http://schemas.microsoft.com/office/drawing/2014/main" id="{651E2989-72E8-44C6-905C-685DB5C9BA13}"/>
              </a:ext>
            </a:extLst>
          </p:cNvPr>
          <p:cNvSpPr/>
          <p:nvPr/>
        </p:nvSpPr>
        <p:spPr>
          <a:xfrm>
            <a:off x="564822" y="3102428"/>
            <a:ext cx="3419349" cy="621241"/>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a:solidFill>
                  <a:srgbClr val="FFFFFF"/>
                </a:solidFill>
                <a:latin typeface="ＭＳ Ｐゴシック"/>
                <a:ea typeface="ＭＳ Ｐゴシック"/>
                <a:cs typeface="ＭＳ Ｐゴシック"/>
              </a:rPr>
              <a:t>OSS</a:t>
            </a:r>
            <a:r>
              <a:rPr kumimoji="1" lang="ja-JP" altLang="en-US" sz="2400">
                <a:solidFill>
                  <a:srgbClr val="FFFFFF"/>
                </a:solidFill>
                <a:latin typeface="ＭＳ Ｐゴシック"/>
                <a:ea typeface="ＭＳ Ｐゴシック"/>
                <a:cs typeface="ＭＳ Ｐゴシック"/>
              </a:rPr>
              <a:t>との対決姿勢</a:t>
            </a:r>
            <a:endParaRPr kumimoji="1" lang="en-US" altLang="ja-JP" sz="2400">
              <a:solidFill>
                <a:srgbClr val="FFFFFF"/>
              </a:solidFill>
              <a:latin typeface="ＭＳ Ｐゴシック"/>
              <a:ea typeface="ＭＳ Ｐゴシック"/>
              <a:cs typeface="ＭＳ Ｐゴシック"/>
            </a:endParaRPr>
          </a:p>
        </p:txBody>
      </p:sp>
      <p:sp>
        <p:nvSpPr>
          <p:cNvPr id="10" name="正方形/長方形 9">
            <a:extLst>
              <a:ext uri="{FF2B5EF4-FFF2-40B4-BE49-F238E27FC236}">
                <a16:creationId xmlns:a16="http://schemas.microsoft.com/office/drawing/2014/main" id="{A2D43AD0-8CF7-409D-A983-B64F53042972}"/>
              </a:ext>
            </a:extLst>
          </p:cNvPr>
          <p:cNvSpPr/>
          <p:nvPr/>
        </p:nvSpPr>
        <p:spPr>
          <a:xfrm>
            <a:off x="5159829" y="3102428"/>
            <a:ext cx="3419349" cy="621241"/>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a:solidFill>
                  <a:srgbClr val="FFFFFF"/>
                </a:solidFill>
                <a:latin typeface="ＭＳ Ｐゴシック"/>
                <a:ea typeface="ＭＳ Ｐゴシック"/>
                <a:cs typeface="ＭＳ Ｐゴシック"/>
              </a:rPr>
              <a:t>OSS</a:t>
            </a:r>
            <a:r>
              <a:rPr kumimoji="1" lang="ja-JP" altLang="en-US" sz="2400">
                <a:solidFill>
                  <a:srgbClr val="FFFFFF"/>
                </a:solidFill>
                <a:latin typeface="ＭＳ Ｐゴシック"/>
                <a:ea typeface="ＭＳ Ｐゴシック"/>
                <a:cs typeface="ＭＳ Ｐゴシック"/>
              </a:rPr>
              <a:t>との共存</a:t>
            </a:r>
            <a:endParaRPr kumimoji="1" lang="en-US" altLang="ja-JP" sz="2400">
              <a:solidFill>
                <a:srgbClr val="FFFFFF"/>
              </a:solidFill>
              <a:latin typeface="ＭＳ Ｐゴシック"/>
              <a:ea typeface="ＭＳ Ｐゴシック"/>
              <a:cs typeface="ＭＳ Ｐゴシック"/>
            </a:endParaRPr>
          </a:p>
        </p:txBody>
      </p:sp>
      <p:sp>
        <p:nvSpPr>
          <p:cNvPr id="11" name="正方形/長方形 10">
            <a:extLst>
              <a:ext uri="{FF2B5EF4-FFF2-40B4-BE49-F238E27FC236}">
                <a16:creationId xmlns:a16="http://schemas.microsoft.com/office/drawing/2014/main" id="{28DC7631-A9F4-4E3F-9338-10B19EC994FC}"/>
              </a:ext>
            </a:extLst>
          </p:cNvPr>
          <p:cNvSpPr/>
          <p:nvPr/>
        </p:nvSpPr>
        <p:spPr>
          <a:xfrm>
            <a:off x="564822" y="3881139"/>
            <a:ext cx="3419349" cy="621241"/>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ＭＳ Ｐゴシック"/>
                <a:ea typeface="ＭＳ Ｐゴシック"/>
                <a:cs typeface="ＭＳ Ｐゴシック"/>
              </a:rPr>
              <a:t>オンプレミス中心</a:t>
            </a:r>
            <a:endParaRPr kumimoji="1" lang="en-US" altLang="ja-JP" sz="2400">
              <a:solidFill>
                <a:srgbClr val="FFFFFF"/>
              </a:solidFill>
              <a:latin typeface="ＭＳ Ｐゴシック"/>
              <a:ea typeface="ＭＳ Ｐゴシック"/>
              <a:cs typeface="ＭＳ Ｐゴシック"/>
            </a:endParaRPr>
          </a:p>
        </p:txBody>
      </p:sp>
      <p:sp>
        <p:nvSpPr>
          <p:cNvPr id="12" name="正方形/長方形 11">
            <a:extLst>
              <a:ext uri="{FF2B5EF4-FFF2-40B4-BE49-F238E27FC236}">
                <a16:creationId xmlns:a16="http://schemas.microsoft.com/office/drawing/2014/main" id="{84F90348-D0D2-4D95-9FA3-5A3C773FC45D}"/>
              </a:ext>
            </a:extLst>
          </p:cNvPr>
          <p:cNvSpPr/>
          <p:nvPr/>
        </p:nvSpPr>
        <p:spPr>
          <a:xfrm>
            <a:off x="5159829" y="3881139"/>
            <a:ext cx="3419349" cy="621241"/>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ＭＳ Ｐゴシック"/>
                <a:ea typeface="ＭＳ Ｐゴシック"/>
                <a:cs typeface="ＭＳ Ｐゴシック"/>
              </a:rPr>
              <a:t>クラウド中心</a:t>
            </a:r>
            <a:endParaRPr kumimoji="1" lang="en-US" altLang="ja-JP" sz="2400">
              <a:solidFill>
                <a:srgbClr val="FFFFFF"/>
              </a:solidFill>
              <a:latin typeface="ＭＳ Ｐゴシック"/>
              <a:ea typeface="ＭＳ Ｐゴシック"/>
              <a:cs typeface="ＭＳ Ｐゴシック"/>
            </a:endParaRPr>
          </a:p>
        </p:txBody>
      </p:sp>
      <p:sp>
        <p:nvSpPr>
          <p:cNvPr id="13" name="正方形/長方形 12">
            <a:extLst>
              <a:ext uri="{FF2B5EF4-FFF2-40B4-BE49-F238E27FC236}">
                <a16:creationId xmlns:a16="http://schemas.microsoft.com/office/drawing/2014/main" id="{5A941C6D-8EAC-4185-B058-4DDE60C28AF0}"/>
              </a:ext>
            </a:extLst>
          </p:cNvPr>
          <p:cNvSpPr/>
          <p:nvPr/>
        </p:nvSpPr>
        <p:spPr>
          <a:xfrm>
            <a:off x="564822" y="4659850"/>
            <a:ext cx="3419349" cy="621241"/>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a:solidFill>
                  <a:srgbClr val="FFFFFF"/>
                </a:solidFill>
                <a:latin typeface="ＭＳ Ｐゴシック"/>
                <a:ea typeface="ＭＳ Ｐゴシック"/>
                <a:cs typeface="ＭＳ Ｐゴシック"/>
              </a:rPr>
              <a:t>Windows</a:t>
            </a:r>
            <a:r>
              <a:rPr lang="ja-JP" altLang="en-US" sz="2400">
                <a:solidFill>
                  <a:srgbClr val="FFFFFF"/>
                </a:solidFill>
                <a:latin typeface="ＭＳ Ｐゴシック"/>
                <a:ea typeface="ＭＳ Ｐゴシック"/>
                <a:cs typeface="ＭＳ Ｐゴシック"/>
              </a:rPr>
              <a:t>中心</a:t>
            </a:r>
            <a:endParaRPr kumimoji="1" lang="en-US" altLang="ja-JP" sz="2400" dirty="0">
              <a:solidFill>
                <a:srgbClr val="FFFFFF"/>
              </a:solidFill>
              <a:latin typeface="ＭＳ Ｐゴシック"/>
              <a:ea typeface="ＭＳ Ｐゴシック"/>
              <a:cs typeface="ＭＳ Ｐゴシック"/>
            </a:endParaRPr>
          </a:p>
        </p:txBody>
      </p:sp>
      <p:sp>
        <p:nvSpPr>
          <p:cNvPr id="14" name="正方形/長方形 13">
            <a:extLst>
              <a:ext uri="{FF2B5EF4-FFF2-40B4-BE49-F238E27FC236}">
                <a16:creationId xmlns:a16="http://schemas.microsoft.com/office/drawing/2014/main" id="{96CE9FDB-CCFF-4013-8EED-FF08449C3F18}"/>
              </a:ext>
            </a:extLst>
          </p:cNvPr>
          <p:cNvSpPr/>
          <p:nvPr/>
        </p:nvSpPr>
        <p:spPr>
          <a:xfrm>
            <a:off x="5159829" y="4659850"/>
            <a:ext cx="3419349" cy="621241"/>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ＭＳ Ｐゴシック"/>
                <a:ea typeface="ＭＳ Ｐゴシック"/>
                <a:cs typeface="ＭＳ Ｐゴシック"/>
              </a:rPr>
              <a:t>マルチプラットフォーム</a:t>
            </a:r>
            <a:endParaRPr kumimoji="1" lang="en-US" altLang="ja-JP" sz="2400">
              <a:solidFill>
                <a:srgbClr val="FFFFFF"/>
              </a:solidFill>
              <a:latin typeface="ＭＳ Ｐゴシック"/>
              <a:ea typeface="ＭＳ Ｐゴシック"/>
              <a:cs typeface="ＭＳ Ｐゴシック"/>
            </a:endParaRPr>
          </a:p>
        </p:txBody>
      </p:sp>
      <p:sp>
        <p:nvSpPr>
          <p:cNvPr id="15" name="正方形/長方形 14">
            <a:extLst>
              <a:ext uri="{FF2B5EF4-FFF2-40B4-BE49-F238E27FC236}">
                <a16:creationId xmlns:a16="http://schemas.microsoft.com/office/drawing/2014/main" id="{CEF8C048-A0CD-4286-B8C3-EA98683D43F1}"/>
              </a:ext>
            </a:extLst>
          </p:cNvPr>
          <p:cNvSpPr/>
          <p:nvPr/>
        </p:nvSpPr>
        <p:spPr>
          <a:xfrm>
            <a:off x="564822" y="5438561"/>
            <a:ext cx="3419349" cy="621241"/>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ＭＳ Ｐゴシック"/>
                <a:ea typeface="ＭＳ Ｐゴシック"/>
                <a:cs typeface="ＭＳ Ｐゴシック"/>
              </a:rPr>
              <a:t>独自技術で囲い込む</a:t>
            </a:r>
            <a:endParaRPr kumimoji="1" lang="en-US" altLang="ja-JP" sz="2400" dirty="0">
              <a:solidFill>
                <a:srgbClr val="FFFFFF"/>
              </a:solidFill>
              <a:latin typeface="ＭＳ Ｐゴシック"/>
              <a:ea typeface="ＭＳ Ｐゴシック"/>
              <a:cs typeface="ＭＳ Ｐゴシック"/>
            </a:endParaRPr>
          </a:p>
        </p:txBody>
      </p:sp>
      <p:sp>
        <p:nvSpPr>
          <p:cNvPr id="16" name="正方形/長方形 15">
            <a:extLst>
              <a:ext uri="{FF2B5EF4-FFF2-40B4-BE49-F238E27FC236}">
                <a16:creationId xmlns:a16="http://schemas.microsoft.com/office/drawing/2014/main" id="{E01B6BF1-2496-4F5D-8986-04A73D134864}"/>
              </a:ext>
            </a:extLst>
          </p:cNvPr>
          <p:cNvSpPr/>
          <p:nvPr/>
        </p:nvSpPr>
        <p:spPr>
          <a:xfrm>
            <a:off x="5159829" y="5438561"/>
            <a:ext cx="3419349" cy="621241"/>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ＭＳ Ｐゴシック"/>
                <a:ea typeface="ＭＳ Ｐゴシック"/>
                <a:cs typeface="ＭＳ Ｐゴシック"/>
              </a:rPr>
              <a:t>選んで貰う</a:t>
            </a:r>
            <a:endParaRPr kumimoji="1" lang="en-US" altLang="ja-JP" sz="2400" dirty="0">
              <a:solidFill>
                <a:srgbClr val="FFFFFF"/>
              </a:solidFill>
              <a:latin typeface="ＭＳ Ｐゴシック"/>
              <a:ea typeface="ＭＳ Ｐゴシック"/>
              <a:cs typeface="ＭＳ Ｐゴシック"/>
            </a:endParaRPr>
          </a:p>
        </p:txBody>
      </p:sp>
      <p:sp>
        <p:nvSpPr>
          <p:cNvPr id="17" name="矢印: 右 16">
            <a:extLst>
              <a:ext uri="{FF2B5EF4-FFF2-40B4-BE49-F238E27FC236}">
                <a16:creationId xmlns:a16="http://schemas.microsoft.com/office/drawing/2014/main" id="{6D89BBCE-7D7D-4725-BF37-617A601C6128}"/>
              </a:ext>
            </a:extLst>
          </p:cNvPr>
          <p:cNvSpPr/>
          <p:nvPr/>
        </p:nvSpPr>
        <p:spPr>
          <a:xfrm>
            <a:off x="4136571" y="2328787"/>
            <a:ext cx="870858" cy="3731015"/>
          </a:xfrm>
          <a:prstGeom prst="rightArrow">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95452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C3F4668-83C1-4FBD-98D7-A94418842801}"/>
              </a:ext>
            </a:extLst>
          </p:cNvPr>
          <p:cNvSpPr>
            <a:spLocks noGrp="1"/>
          </p:cNvSpPr>
          <p:nvPr>
            <p:ph type="title"/>
          </p:nvPr>
        </p:nvSpPr>
        <p:spPr/>
        <p:txBody>
          <a:bodyPr/>
          <a:lstStyle/>
          <a:p>
            <a:r>
              <a:rPr kumimoji="1" lang="en-US" altLang="ja-JP" dirty="0"/>
              <a:t>Oracle</a:t>
            </a:r>
            <a:r>
              <a:rPr kumimoji="1" lang="ja-JP" altLang="en-US" dirty="0"/>
              <a:t>と</a:t>
            </a:r>
            <a:r>
              <a:rPr kumimoji="1" lang="en-US" altLang="ja-JP" dirty="0"/>
              <a:t>OSS</a:t>
            </a:r>
            <a:endParaRPr kumimoji="1" lang="ja-JP" altLang="en-US" dirty="0"/>
          </a:p>
        </p:txBody>
      </p:sp>
      <p:sp>
        <p:nvSpPr>
          <p:cNvPr id="5" name="正方形/長方形 4">
            <a:extLst>
              <a:ext uri="{FF2B5EF4-FFF2-40B4-BE49-F238E27FC236}">
                <a16:creationId xmlns:a16="http://schemas.microsoft.com/office/drawing/2014/main" id="{77CC7066-D5AE-4451-8F6D-49FF932A9876}"/>
              </a:ext>
            </a:extLst>
          </p:cNvPr>
          <p:cNvSpPr/>
          <p:nvPr/>
        </p:nvSpPr>
        <p:spPr>
          <a:xfrm>
            <a:off x="633845" y="945343"/>
            <a:ext cx="7845137" cy="602673"/>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800" dirty="0">
                <a:solidFill>
                  <a:srgbClr val="FFFFFF"/>
                </a:solidFill>
                <a:latin typeface="ＭＳ Ｐゴシック"/>
                <a:ea typeface="ＭＳ Ｐゴシック"/>
                <a:cs typeface="ＭＳ Ｐゴシック"/>
              </a:rPr>
              <a:t>Oracle</a:t>
            </a:r>
            <a:r>
              <a:rPr kumimoji="1" lang="ja-JP" altLang="en-US" sz="2800" dirty="0">
                <a:solidFill>
                  <a:srgbClr val="FFFFFF"/>
                </a:solidFill>
                <a:latin typeface="ＭＳ Ｐゴシック"/>
                <a:ea typeface="ＭＳ Ｐゴシック"/>
                <a:cs typeface="ＭＳ Ｐゴシック"/>
              </a:rPr>
              <a:t>が</a:t>
            </a:r>
            <a:r>
              <a:rPr kumimoji="1" lang="en-US" altLang="ja-JP" sz="2800" dirty="0">
                <a:solidFill>
                  <a:srgbClr val="FFFFFF"/>
                </a:solidFill>
                <a:latin typeface="ＭＳ Ｐゴシック"/>
                <a:ea typeface="ＭＳ Ｐゴシック"/>
                <a:cs typeface="ＭＳ Ｐゴシック"/>
              </a:rPr>
              <a:t>Sun Microsystems</a:t>
            </a:r>
            <a:r>
              <a:rPr kumimoji="1" lang="ja-JP" altLang="en-US" sz="2800" dirty="0">
                <a:solidFill>
                  <a:srgbClr val="FFFFFF"/>
                </a:solidFill>
                <a:latin typeface="ＭＳ Ｐゴシック"/>
                <a:ea typeface="ＭＳ Ｐゴシック"/>
                <a:cs typeface="ＭＳ Ｐゴシック"/>
              </a:rPr>
              <a:t>を買収（</a:t>
            </a:r>
            <a:r>
              <a:rPr kumimoji="1" lang="en-US" altLang="ja-JP" sz="2800" dirty="0">
                <a:solidFill>
                  <a:srgbClr val="FFFFFF"/>
                </a:solidFill>
                <a:latin typeface="ＭＳ Ｐゴシック"/>
                <a:ea typeface="ＭＳ Ｐゴシック"/>
                <a:cs typeface="ＭＳ Ｐゴシック"/>
              </a:rPr>
              <a:t>2010/1/27</a:t>
            </a:r>
            <a:r>
              <a:rPr kumimoji="1" lang="ja-JP" altLang="en-US" sz="2800" dirty="0">
                <a:solidFill>
                  <a:srgbClr val="FFFFFF"/>
                </a:solidFill>
                <a:latin typeface="ＭＳ Ｐゴシック"/>
                <a:ea typeface="ＭＳ Ｐゴシック"/>
                <a:cs typeface="ＭＳ Ｐゴシック"/>
              </a:rPr>
              <a:t>）</a:t>
            </a:r>
          </a:p>
        </p:txBody>
      </p:sp>
      <p:sp>
        <p:nvSpPr>
          <p:cNvPr id="11" name="正方形/長方形 10">
            <a:extLst>
              <a:ext uri="{FF2B5EF4-FFF2-40B4-BE49-F238E27FC236}">
                <a16:creationId xmlns:a16="http://schemas.microsoft.com/office/drawing/2014/main" id="{65598EF9-99DF-475E-8AEE-69757E4A30E4}"/>
              </a:ext>
            </a:extLst>
          </p:cNvPr>
          <p:cNvSpPr/>
          <p:nvPr/>
        </p:nvSpPr>
        <p:spPr>
          <a:xfrm>
            <a:off x="633845" y="4665520"/>
            <a:ext cx="3169229" cy="48833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ＭＳ Ｐゴシック"/>
                <a:ea typeface="ＭＳ Ｐゴシック"/>
                <a:cs typeface="ＭＳ Ｐゴシック"/>
              </a:rPr>
              <a:t>Miracle Linux</a:t>
            </a:r>
            <a:endParaRPr kumimoji="1" lang="ja-JP" altLang="en-US" sz="2400" dirty="0">
              <a:solidFill>
                <a:srgbClr val="FFFFFF"/>
              </a:solidFill>
              <a:latin typeface="ＭＳ Ｐゴシック"/>
              <a:ea typeface="ＭＳ Ｐゴシック"/>
              <a:cs typeface="ＭＳ Ｐゴシック"/>
            </a:endParaRPr>
          </a:p>
        </p:txBody>
      </p:sp>
      <p:sp>
        <p:nvSpPr>
          <p:cNvPr id="12" name="正方形/長方形 11">
            <a:extLst>
              <a:ext uri="{FF2B5EF4-FFF2-40B4-BE49-F238E27FC236}">
                <a16:creationId xmlns:a16="http://schemas.microsoft.com/office/drawing/2014/main" id="{AA2E08FE-DA25-4430-BFC7-D62E0C5AE0AE}"/>
              </a:ext>
            </a:extLst>
          </p:cNvPr>
          <p:cNvSpPr/>
          <p:nvPr/>
        </p:nvSpPr>
        <p:spPr>
          <a:xfrm>
            <a:off x="633845" y="5268193"/>
            <a:ext cx="3169229" cy="48833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400" dirty="0">
                <a:solidFill>
                  <a:srgbClr val="FFFFFF"/>
                </a:solidFill>
                <a:latin typeface="ＭＳ Ｐゴシック"/>
                <a:ea typeface="ＭＳ Ｐゴシック"/>
                <a:cs typeface="ＭＳ Ｐゴシック"/>
              </a:rPr>
              <a:t>Oracle Linux</a:t>
            </a:r>
            <a:endParaRPr lang="ja-JP" altLang="en-US" sz="2400" dirty="0">
              <a:solidFill>
                <a:srgbClr val="FFFFFF"/>
              </a:solidFill>
              <a:latin typeface="ＭＳ Ｐゴシック"/>
              <a:ea typeface="ＭＳ Ｐゴシック"/>
              <a:cs typeface="ＭＳ Ｐゴシック"/>
            </a:endParaRPr>
          </a:p>
        </p:txBody>
      </p:sp>
      <p:sp>
        <p:nvSpPr>
          <p:cNvPr id="13" name="正方形/長方形 12">
            <a:extLst>
              <a:ext uri="{FF2B5EF4-FFF2-40B4-BE49-F238E27FC236}">
                <a16:creationId xmlns:a16="http://schemas.microsoft.com/office/drawing/2014/main" id="{46EE2550-7F9B-4A17-9E55-78F18E37EB86}"/>
              </a:ext>
            </a:extLst>
          </p:cNvPr>
          <p:cNvSpPr/>
          <p:nvPr/>
        </p:nvSpPr>
        <p:spPr>
          <a:xfrm>
            <a:off x="633845" y="5870865"/>
            <a:ext cx="3169229" cy="48833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ＭＳ Ｐゴシック"/>
                <a:ea typeface="ＭＳ Ｐゴシック"/>
                <a:cs typeface="ＭＳ Ｐゴシック"/>
              </a:rPr>
              <a:t>NoSQL DB</a:t>
            </a:r>
            <a:endParaRPr kumimoji="1" lang="ja-JP" altLang="en-US" sz="2400" dirty="0">
              <a:solidFill>
                <a:srgbClr val="FFFFFF"/>
              </a:solidFill>
              <a:latin typeface="ＭＳ Ｐゴシック"/>
              <a:ea typeface="ＭＳ Ｐゴシック"/>
              <a:cs typeface="ＭＳ Ｐゴシック"/>
            </a:endParaRPr>
          </a:p>
        </p:txBody>
      </p:sp>
      <p:grpSp>
        <p:nvGrpSpPr>
          <p:cNvPr id="41" name="グループ化 40">
            <a:extLst>
              <a:ext uri="{FF2B5EF4-FFF2-40B4-BE49-F238E27FC236}">
                <a16:creationId xmlns:a16="http://schemas.microsoft.com/office/drawing/2014/main" id="{27EF8B62-B963-49C9-99FE-683A7CD9414F}"/>
              </a:ext>
            </a:extLst>
          </p:cNvPr>
          <p:cNvGrpSpPr/>
          <p:nvPr/>
        </p:nvGrpSpPr>
        <p:grpSpPr>
          <a:xfrm>
            <a:off x="633844" y="1657257"/>
            <a:ext cx="4679371" cy="2893923"/>
            <a:chOff x="633844" y="1657257"/>
            <a:chExt cx="4679371" cy="2893923"/>
          </a:xfrm>
        </p:grpSpPr>
        <p:sp>
          <p:nvSpPr>
            <p:cNvPr id="8" name="正方形/長方形 7">
              <a:extLst>
                <a:ext uri="{FF2B5EF4-FFF2-40B4-BE49-F238E27FC236}">
                  <a16:creationId xmlns:a16="http://schemas.microsoft.com/office/drawing/2014/main" id="{88C45412-AA81-4830-8A34-65A8DD051BD1}"/>
                </a:ext>
              </a:extLst>
            </p:cNvPr>
            <p:cNvSpPr/>
            <p:nvPr/>
          </p:nvSpPr>
          <p:spPr>
            <a:xfrm>
              <a:off x="633844" y="1657257"/>
              <a:ext cx="3169229" cy="48833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ＭＳ Ｐゴシック"/>
                  <a:ea typeface="ＭＳ Ｐゴシック"/>
                  <a:cs typeface="ＭＳ Ｐゴシック"/>
                </a:rPr>
                <a:t>Sun Microsystems</a:t>
              </a:r>
              <a:endParaRPr kumimoji="1" lang="ja-JP" altLang="en-US" sz="2400" dirty="0">
                <a:solidFill>
                  <a:srgbClr val="FFFFFF"/>
                </a:solidFill>
                <a:latin typeface="ＭＳ Ｐゴシック"/>
                <a:ea typeface="ＭＳ Ｐゴシック"/>
                <a:cs typeface="ＭＳ Ｐゴシック"/>
              </a:endParaRPr>
            </a:p>
          </p:txBody>
        </p:sp>
        <p:sp>
          <p:nvSpPr>
            <p:cNvPr id="9" name="正方形/長方形 8">
              <a:extLst>
                <a:ext uri="{FF2B5EF4-FFF2-40B4-BE49-F238E27FC236}">
                  <a16:creationId xmlns:a16="http://schemas.microsoft.com/office/drawing/2014/main" id="{2346A7DA-90F1-4F32-AB66-033A64F504EB}"/>
                </a:ext>
              </a:extLst>
            </p:cNvPr>
            <p:cNvSpPr/>
            <p:nvPr/>
          </p:nvSpPr>
          <p:spPr>
            <a:xfrm>
              <a:off x="2867886" y="2254830"/>
              <a:ext cx="2445329" cy="48833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2400" dirty="0" err="1">
                  <a:solidFill>
                    <a:srgbClr val="FFFFFF"/>
                  </a:solidFill>
                  <a:latin typeface="ＭＳ Ｐゴシック"/>
                  <a:ea typeface="ＭＳ Ｐゴシック"/>
                  <a:cs typeface="ＭＳ Ｐゴシック"/>
                </a:rPr>
                <a:t>OpenSoraris</a:t>
              </a:r>
              <a:endParaRPr kumimoji="1" lang="ja-JP" altLang="en-US" sz="2400" dirty="0">
                <a:solidFill>
                  <a:srgbClr val="FFFFFF"/>
                </a:solidFill>
                <a:latin typeface="ＭＳ Ｐゴシック"/>
                <a:ea typeface="ＭＳ Ｐゴシック"/>
                <a:cs typeface="ＭＳ Ｐゴシック"/>
              </a:endParaRPr>
            </a:p>
          </p:txBody>
        </p:sp>
        <p:sp>
          <p:nvSpPr>
            <p:cNvPr id="10" name="正方形/長方形 9">
              <a:extLst>
                <a:ext uri="{FF2B5EF4-FFF2-40B4-BE49-F238E27FC236}">
                  <a16:creationId xmlns:a16="http://schemas.microsoft.com/office/drawing/2014/main" id="{DF726A10-23E5-4C87-8E7E-630BE1F11989}"/>
                </a:ext>
              </a:extLst>
            </p:cNvPr>
            <p:cNvSpPr/>
            <p:nvPr/>
          </p:nvSpPr>
          <p:spPr>
            <a:xfrm>
              <a:off x="2864425" y="2857502"/>
              <a:ext cx="2445329" cy="48833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lang="en-US" altLang="ja-JP" sz="2400" dirty="0">
                  <a:solidFill>
                    <a:srgbClr val="FFFFFF"/>
                  </a:solidFill>
                  <a:latin typeface="ＭＳ Ｐゴシック"/>
                  <a:ea typeface="ＭＳ Ｐゴシック"/>
                  <a:cs typeface="ＭＳ Ｐゴシック"/>
                </a:rPr>
                <a:t>Java</a:t>
              </a:r>
              <a:endParaRPr lang="ja-JP" altLang="en-US" sz="2400" dirty="0">
                <a:solidFill>
                  <a:srgbClr val="FFFFFF"/>
                </a:solidFill>
                <a:latin typeface="ＭＳ Ｐゴシック"/>
                <a:ea typeface="ＭＳ Ｐゴシック"/>
                <a:cs typeface="ＭＳ Ｐゴシック"/>
              </a:endParaRPr>
            </a:p>
          </p:txBody>
        </p:sp>
        <p:sp>
          <p:nvSpPr>
            <p:cNvPr id="15" name="正方形/長方形 14">
              <a:extLst>
                <a:ext uri="{FF2B5EF4-FFF2-40B4-BE49-F238E27FC236}">
                  <a16:creationId xmlns:a16="http://schemas.microsoft.com/office/drawing/2014/main" id="{6402E6CD-735E-4AEB-97ED-62786EF7C6E8}"/>
                </a:ext>
              </a:extLst>
            </p:cNvPr>
            <p:cNvSpPr/>
            <p:nvPr/>
          </p:nvSpPr>
          <p:spPr>
            <a:xfrm>
              <a:off x="2864424" y="3460175"/>
              <a:ext cx="2445329" cy="48833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lang="en-US" altLang="ja-JP" sz="2400" dirty="0">
                  <a:solidFill>
                    <a:srgbClr val="FFFFFF"/>
                  </a:solidFill>
                  <a:latin typeface="ＭＳ Ｐゴシック"/>
                  <a:ea typeface="ＭＳ Ｐゴシック"/>
                  <a:cs typeface="ＭＳ Ｐゴシック"/>
                </a:rPr>
                <a:t>MySQL</a:t>
              </a:r>
              <a:endParaRPr lang="ja-JP" altLang="en-US" sz="2400" dirty="0">
                <a:solidFill>
                  <a:srgbClr val="FFFFFF"/>
                </a:solidFill>
                <a:latin typeface="ＭＳ Ｐゴシック"/>
                <a:ea typeface="ＭＳ Ｐゴシック"/>
                <a:cs typeface="ＭＳ Ｐゴシック"/>
              </a:endParaRPr>
            </a:p>
          </p:txBody>
        </p:sp>
        <p:cxnSp>
          <p:nvCxnSpPr>
            <p:cNvPr id="17" name="コネクタ: カギ線 16">
              <a:extLst>
                <a:ext uri="{FF2B5EF4-FFF2-40B4-BE49-F238E27FC236}">
                  <a16:creationId xmlns:a16="http://schemas.microsoft.com/office/drawing/2014/main" id="{A89A4DEF-C9B9-4807-86F5-06CB72F6D5A0}"/>
                </a:ext>
              </a:extLst>
            </p:cNvPr>
            <p:cNvCxnSpPr>
              <a:stCxn id="8" idx="2"/>
              <a:endCxn id="9" idx="1"/>
            </p:cNvCxnSpPr>
            <p:nvPr/>
          </p:nvCxnSpPr>
          <p:spPr>
            <a:xfrm rot="16200000" flipH="1">
              <a:off x="2366469" y="1997578"/>
              <a:ext cx="353407" cy="649427"/>
            </a:xfrm>
            <a:prstGeom prst="bentConnector2">
              <a:avLst/>
            </a:prstGeom>
            <a:ln w="28575">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8" name="コネクタ: カギ線 17">
              <a:extLst>
                <a:ext uri="{FF2B5EF4-FFF2-40B4-BE49-F238E27FC236}">
                  <a16:creationId xmlns:a16="http://schemas.microsoft.com/office/drawing/2014/main" id="{44C6FE77-1F0E-48EB-BBEA-3F029814A3F3}"/>
                </a:ext>
              </a:extLst>
            </p:cNvPr>
            <p:cNvCxnSpPr>
              <a:cxnSpLocks/>
              <a:stCxn id="8" idx="2"/>
              <a:endCxn id="10" idx="1"/>
            </p:cNvCxnSpPr>
            <p:nvPr/>
          </p:nvCxnSpPr>
          <p:spPr>
            <a:xfrm rot="16200000" flipH="1">
              <a:off x="2063403" y="2300645"/>
              <a:ext cx="956079" cy="645966"/>
            </a:xfrm>
            <a:prstGeom prst="bentConnector2">
              <a:avLst/>
            </a:prstGeom>
            <a:ln w="28575">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21" name="コネクタ: カギ線 20">
              <a:extLst>
                <a:ext uri="{FF2B5EF4-FFF2-40B4-BE49-F238E27FC236}">
                  <a16:creationId xmlns:a16="http://schemas.microsoft.com/office/drawing/2014/main" id="{71815F3D-AA50-4D2E-B9F0-C90DA257EE0D}"/>
                </a:ext>
              </a:extLst>
            </p:cNvPr>
            <p:cNvCxnSpPr>
              <a:cxnSpLocks/>
              <a:stCxn id="8" idx="2"/>
              <a:endCxn id="15" idx="1"/>
            </p:cNvCxnSpPr>
            <p:nvPr/>
          </p:nvCxnSpPr>
          <p:spPr>
            <a:xfrm rot="16200000" flipH="1">
              <a:off x="1762065" y="2601982"/>
              <a:ext cx="1558752" cy="645965"/>
            </a:xfrm>
            <a:prstGeom prst="bentConnector2">
              <a:avLst/>
            </a:prstGeom>
            <a:ln w="28575">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27" name="正方形/長方形 26">
              <a:extLst>
                <a:ext uri="{FF2B5EF4-FFF2-40B4-BE49-F238E27FC236}">
                  <a16:creationId xmlns:a16="http://schemas.microsoft.com/office/drawing/2014/main" id="{390456BA-36CA-4E50-B865-F68DE51E1681}"/>
                </a:ext>
              </a:extLst>
            </p:cNvPr>
            <p:cNvSpPr/>
            <p:nvPr/>
          </p:nvSpPr>
          <p:spPr>
            <a:xfrm>
              <a:off x="2867886" y="4062848"/>
              <a:ext cx="2445329" cy="48833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2400" dirty="0">
                  <a:solidFill>
                    <a:srgbClr val="FFFFFF"/>
                  </a:solidFill>
                  <a:latin typeface="ＭＳ Ｐゴシック"/>
                  <a:ea typeface="ＭＳ Ｐゴシック"/>
                  <a:cs typeface="ＭＳ Ｐゴシック"/>
                </a:rPr>
                <a:t>OpenOffice</a:t>
              </a:r>
              <a:endParaRPr kumimoji="1" lang="ja-JP" altLang="en-US" sz="2400" dirty="0">
                <a:solidFill>
                  <a:srgbClr val="FFFFFF"/>
                </a:solidFill>
                <a:latin typeface="ＭＳ Ｐゴシック"/>
                <a:ea typeface="ＭＳ Ｐゴシック"/>
                <a:cs typeface="ＭＳ Ｐゴシック"/>
              </a:endParaRPr>
            </a:p>
          </p:txBody>
        </p:sp>
        <p:cxnSp>
          <p:nvCxnSpPr>
            <p:cNvPr id="28" name="コネクタ: カギ線 27">
              <a:extLst>
                <a:ext uri="{FF2B5EF4-FFF2-40B4-BE49-F238E27FC236}">
                  <a16:creationId xmlns:a16="http://schemas.microsoft.com/office/drawing/2014/main" id="{14943F64-D160-44A4-90A9-E869E2905C6F}"/>
                </a:ext>
              </a:extLst>
            </p:cNvPr>
            <p:cNvCxnSpPr>
              <a:cxnSpLocks/>
              <a:stCxn id="8" idx="2"/>
              <a:endCxn id="27" idx="1"/>
            </p:cNvCxnSpPr>
            <p:nvPr/>
          </p:nvCxnSpPr>
          <p:spPr>
            <a:xfrm rot="16200000" flipH="1">
              <a:off x="1462460" y="2901587"/>
              <a:ext cx="2161425" cy="649427"/>
            </a:xfrm>
            <a:prstGeom prst="bentConnector2">
              <a:avLst/>
            </a:prstGeom>
            <a:ln w="28575">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42" name="グループ化 41">
            <a:extLst>
              <a:ext uri="{FF2B5EF4-FFF2-40B4-BE49-F238E27FC236}">
                <a16:creationId xmlns:a16="http://schemas.microsoft.com/office/drawing/2014/main" id="{46E83AE3-01F5-47D8-BBB9-842AB96F8997}"/>
              </a:ext>
            </a:extLst>
          </p:cNvPr>
          <p:cNvGrpSpPr/>
          <p:nvPr/>
        </p:nvGrpSpPr>
        <p:grpSpPr>
          <a:xfrm>
            <a:off x="3803073" y="1662587"/>
            <a:ext cx="4675909" cy="488332"/>
            <a:chOff x="3803073" y="1662587"/>
            <a:chExt cx="4675909" cy="488332"/>
          </a:xfrm>
        </p:grpSpPr>
        <p:sp>
          <p:nvSpPr>
            <p:cNvPr id="14" name="正方形/長方形 13">
              <a:extLst>
                <a:ext uri="{FF2B5EF4-FFF2-40B4-BE49-F238E27FC236}">
                  <a16:creationId xmlns:a16="http://schemas.microsoft.com/office/drawing/2014/main" id="{5958D137-B258-4AB7-A08C-4F1985EC10A5}"/>
                </a:ext>
              </a:extLst>
            </p:cNvPr>
            <p:cNvSpPr/>
            <p:nvPr/>
          </p:nvSpPr>
          <p:spPr>
            <a:xfrm>
              <a:off x="5309753" y="1662587"/>
              <a:ext cx="3169229" cy="488332"/>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ＭＳ Ｐゴシック"/>
                  <a:ea typeface="ＭＳ Ｐゴシック"/>
                  <a:cs typeface="ＭＳ Ｐゴシック"/>
                </a:rPr>
                <a:t>BSD UNIX</a:t>
              </a:r>
              <a:endParaRPr kumimoji="1" lang="ja-JP" altLang="en-US" sz="2400" dirty="0">
                <a:solidFill>
                  <a:srgbClr val="FFFFFF"/>
                </a:solidFill>
                <a:latin typeface="ＭＳ Ｐゴシック"/>
                <a:ea typeface="ＭＳ Ｐゴシック"/>
                <a:cs typeface="ＭＳ Ｐゴシック"/>
              </a:endParaRPr>
            </a:p>
          </p:txBody>
        </p:sp>
        <p:cxnSp>
          <p:nvCxnSpPr>
            <p:cNvPr id="38" name="直線矢印コネクタ 37">
              <a:extLst>
                <a:ext uri="{FF2B5EF4-FFF2-40B4-BE49-F238E27FC236}">
                  <a16:creationId xmlns:a16="http://schemas.microsoft.com/office/drawing/2014/main" id="{8862A6E1-E5B5-4CA8-BE9D-272CEFEB1E7D}"/>
                </a:ext>
              </a:extLst>
            </p:cNvPr>
            <p:cNvCxnSpPr>
              <a:cxnSpLocks/>
              <a:stCxn id="14" idx="1"/>
              <a:endCxn id="8" idx="3"/>
            </p:cNvCxnSpPr>
            <p:nvPr/>
          </p:nvCxnSpPr>
          <p:spPr>
            <a:xfrm flipH="1" flipV="1">
              <a:off x="3803073" y="1901423"/>
              <a:ext cx="1506680" cy="5330"/>
            </a:xfrm>
            <a:prstGeom prst="straightConnector1">
              <a:avLst/>
            </a:prstGeom>
            <a:ln w="28575">
              <a:solidFill>
                <a:srgbClr val="FF6666"/>
              </a:solidFill>
              <a:prstDash val="sysDash"/>
              <a:tailEnd type="triangle"/>
            </a:ln>
            <a:effectLst/>
          </p:spPr>
          <p:style>
            <a:lnRef idx="2">
              <a:schemeClr val="accent1"/>
            </a:lnRef>
            <a:fillRef idx="0">
              <a:schemeClr val="accent1"/>
            </a:fillRef>
            <a:effectRef idx="1">
              <a:schemeClr val="accent1"/>
            </a:effectRef>
            <a:fontRef idx="minor">
              <a:schemeClr val="tx1"/>
            </a:fontRef>
          </p:style>
        </p:cxnSp>
      </p:grpSp>
      <p:grpSp>
        <p:nvGrpSpPr>
          <p:cNvPr id="46" name="グループ化 45">
            <a:extLst>
              <a:ext uri="{FF2B5EF4-FFF2-40B4-BE49-F238E27FC236}">
                <a16:creationId xmlns:a16="http://schemas.microsoft.com/office/drawing/2014/main" id="{E7602358-EAA8-4F42-9DBB-0FE134F857C1}"/>
              </a:ext>
            </a:extLst>
          </p:cNvPr>
          <p:cNvGrpSpPr/>
          <p:nvPr/>
        </p:nvGrpSpPr>
        <p:grpSpPr>
          <a:xfrm>
            <a:off x="3803074" y="2252090"/>
            <a:ext cx="4675908" cy="2886157"/>
            <a:chOff x="3803074" y="2252090"/>
            <a:chExt cx="4675908" cy="2886157"/>
          </a:xfrm>
        </p:grpSpPr>
        <p:sp>
          <p:nvSpPr>
            <p:cNvPr id="31" name="正方形/長方形 30">
              <a:extLst>
                <a:ext uri="{FF2B5EF4-FFF2-40B4-BE49-F238E27FC236}">
                  <a16:creationId xmlns:a16="http://schemas.microsoft.com/office/drawing/2014/main" id="{9D2053D8-1130-44CD-B8C4-D17E6F42FB00}"/>
                </a:ext>
              </a:extLst>
            </p:cNvPr>
            <p:cNvSpPr/>
            <p:nvPr/>
          </p:nvSpPr>
          <p:spPr>
            <a:xfrm>
              <a:off x="5818909" y="2252090"/>
              <a:ext cx="2660073" cy="488332"/>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2400" dirty="0">
                  <a:solidFill>
                    <a:srgbClr val="FFFFFF"/>
                  </a:solidFill>
                  <a:latin typeface="ＭＳ Ｐゴシック"/>
                  <a:ea typeface="ＭＳ Ｐゴシック"/>
                  <a:cs typeface="ＭＳ Ｐゴシック"/>
                </a:rPr>
                <a:t>非公開化</a:t>
              </a:r>
            </a:p>
          </p:txBody>
        </p:sp>
        <p:sp>
          <p:nvSpPr>
            <p:cNvPr id="32" name="正方形/長方形 31">
              <a:extLst>
                <a:ext uri="{FF2B5EF4-FFF2-40B4-BE49-F238E27FC236}">
                  <a16:creationId xmlns:a16="http://schemas.microsoft.com/office/drawing/2014/main" id="{E54CCF7D-F052-480F-8A83-27C393CDECB9}"/>
                </a:ext>
              </a:extLst>
            </p:cNvPr>
            <p:cNvSpPr/>
            <p:nvPr/>
          </p:nvSpPr>
          <p:spPr>
            <a:xfrm>
              <a:off x="5818909" y="3462806"/>
              <a:ext cx="2660073" cy="488332"/>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dirty="0">
                  <a:solidFill>
                    <a:srgbClr val="FFFFFF"/>
                  </a:solidFill>
                  <a:latin typeface="ＭＳ Ｐゴシック"/>
                  <a:ea typeface="ＭＳ Ｐゴシック"/>
                  <a:cs typeface="ＭＳ Ｐゴシック"/>
                </a:rPr>
                <a:t>Fork (MariaDB</a:t>
              </a:r>
              <a:r>
                <a:rPr kumimoji="1" lang="ja-JP" altLang="en-US" dirty="0" err="1">
                  <a:solidFill>
                    <a:srgbClr val="FFFFFF"/>
                  </a:solidFill>
                  <a:latin typeface="ＭＳ Ｐゴシック"/>
                  <a:ea typeface="ＭＳ Ｐゴシック"/>
                  <a:cs typeface="ＭＳ Ｐゴシック"/>
                </a:rPr>
                <a:t>、</a:t>
              </a:r>
              <a:r>
                <a:rPr lang="en-US" altLang="ja-JP" dirty="0" err="1">
                  <a:solidFill>
                    <a:srgbClr val="FFFFFF"/>
                  </a:solidFill>
                  <a:latin typeface="ＭＳ Ｐゴシック"/>
                  <a:ea typeface="ＭＳ Ｐゴシック"/>
                  <a:cs typeface="ＭＳ Ｐゴシック"/>
                </a:rPr>
                <a:t>Percona</a:t>
              </a:r>
              <a:r>
                <a:rPr lang="en-US" altLang="ja-JP" dirty="0">
                  <a:solidFill>
                    <a:srgbClr val="FFFFFF"/>
                  </a:solidFill>
                  <a:latin typeface="ＭＳ Ｐゴシック"/>
                  <a:ea typeface="ＭＳ Ｐゴシック"/>
                  <a:cs typeface="ＭＳ Ｐゴシック"/>
                </a:rPr>
                <a:t>)</a:t>
              </a:r>
              <a:endParaRPr kumimoji="1" lang="ja-JP" altLang="en-US" dirty="0">
                <a:solidFill>
                  <a:srgbClr val="FFFFFF"/>
                </a:solidFill>
                <a:latin typeface="ＭＳ Ｐゴシック"/>
                <a:ea typeface="ＭＳ Ｐゴシック"/>
                <a:cs typeface="ＭＳ Ｐゴシック"/>
              </a:endParaRPr>
            </a:p>
          </p:txBody>
        </p:sp>
        <p:cxnSp>
          <p:nvCxnSpPr>
            <p:cNvPr id="34" name="直線矢印コネクタ 33">
              <a:extLst>
                <a:ext uri="{FF2B5EF4-FFF2-40B4-BE49-F238E27FC236}">
                  <a16:creationId xmlns:a16="http://schemas.microsoft.com/office/drawing/2014/main" id="{81944298-3479-4CEB-AB4F-852F01AE37F7}"/>
                </a:ext>
              </a:extLst>
            </p:cNvPr>
            <p:cNvCxnSpPr>
              <a:cxnSpLocks/>
              <a:stCxn id="9" idx="3"/>
              <a:endCxn id="31" idx="1"/>
            </p:cNvCxnSpPr>
            <p:nvPr/>
          </p:nvCxnSpPr>
          <p:spPr>
            <a:xfrm flipV="1">
              <a:off x="5313215" y="2496256"/>
              <a:ext cx="505694" cy="2740"/>
            </a:xfrm>
            <a:prstGeom prst="straightConnector1">
              <a:avLst/>
            </a:prstGeom>
            <a:ln w="28575">
              <a:solidFill>
                <a:srgbClr val="FF6666"/>
              </a:solidFill>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35" name="直線矢印コネクタ 34">
              <a:extLst>
                <a:ext uri="{FF2B5EF4-FFF2-40B4-BE49-F238E27FC236}">
                  <a16:creationId xmlns:a16="http://schemas.microsoft.com/office/drawing/2014/main" id="{F84EF0C4-AC17-4EEA-A28B-D3068AD1041A}"/>
                </a:ext>
              </a:extLst>
            </p:cNvPr>
            <p:cNvCxnSpPr>
              <a:cxnSpLocks/>
              <a:stCxn id="15" idx="3"/>
              <a:endCxn id="32" idx="1"/>
            </p:cNvCxnSpPr>
            <p:nvPr/>
          </p:nvCxnSpPr>
          <p:spPr>
            <a:xfrm>
              <a:off x="5309753" y="3704341"/>
              <a:ext cx="509156" cy="2631"/>
            </a:xfrm>
            <a:prstGeom prst="straightConnector1">
              <a:avLst/>
            </a:prstGeom>
            <a:ln w="28575">
              <a:solidFill>
                <a:srgbClr val="FF6666"/>
              </a:solidFill>
              <a:prstDash val="sysDash"/>
              <a:tailEnd type="triangle"/>
            </a:ln>
            <a:effectLst/>
          </p:spPr>
          <p:style>
            <a:lnRef idx="2">
              <a:schemeClr val="accent1"/>
            </a:lnRef>
            <a:fillRef idx="0">
              <a:schemeClr val="accent1"/>
            </a:fillRef>
            <a:effectRef idx="1">
              <a:schemeClr val="accent1"/>
            </a:effectRef>
            <a:fontRef idx="minor">
              <a:schemeClr val="tx1"/>
            </a:fontRef>
          </p:style>
        </p:cxnSp>
        <p:sp>
          <p:nvSpPr>
            <p:cNvPr id="44" name="正方形/長方形 43">
              <a:extLst>
                <a:ext uri="{FF2B5EF4-FFF2-40B4-BE49-F238E27FC236}">
                  <a16:creationId xmlns:a16="http://schemas.microsoft.com/office/drawing/2014/main" id="{1E2EA1BF-1582-49E2-9D40-3A88D084BC31}"/>
                </a:ext>
              </a:extLst>
            </p:cNvPr>
            <p:cNvSpPr/>
            <p:nvPr/>
          </p:nvSpPr>
          <p:spPr>
            <a:xfrm>
              <a:off x="5818909" y="2862660"/>
              <a:ext cx="2660073" cy="488332"/>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2400" dirty="0">
                  <a:solidFill>
                    <a:srgbClr val="FFFFFF"/>
                  </a:solidFill>
                  <a:latin typeface="ＭＳ Ｐゴシック"/>
                  <a:ea typeface="ＭＳ Ｐゴシック"/>
                  <a:cs typeface="ＭＳ Ｐゴシック"/>
                </a:rPr>
                <a:t>JDK</a:t>
              </a:r>
              <a:r>
                <a:rPr kumimoji="1" lang="ja-JP" altLang="en-US" sz="2400" dirty="0">
                  <a:solidFill>
                    <a:srgbClr val="FFFFFF"/>
                  </a:solidFill>
                  <a:latin typeface="ＭＳ Ｐゴシック"/>
                  <a:ea typeface="ＭＳ Ｐゴシック"/>
                  <a:cs typeface="ＭＳ Ｐゴシック"/>
                </a:rPr>
                <a:t>の有償化</a:t>
              </a:r>
            </a:p>
          </p:txBody>
        </p:sp>
        <p:cxnSp>
          <p:nvCxnSpPr>
            <p:cNvPr id="45" name="直線矢印コネクタ 44">
              <a:extLst>
                <a:ext uri="{FF2B5EF4-FFF2-40B4-BE49-F238E27FC236}">
                  <a16:creationId xmlns:a16="http://schemas.microsoft.com/office/drawing/2014/main" id="{8083DD24-0F01-4842-A867-645440D9514C}"/>
                </a:ext>
              </a:extLst>
            </p:cNvPr>
            <p:cNvCxnSpPr>
              <a:cxnSpLocks/>
              <a:stCxn id="10" idx="3"/>
              <a:endCxn id="44" idx="1"/>
            </p:cNvCxnSpPr>
            <p:nvPr/>
          </p:nvCxnSpPr>
          <p:spPr>
            <a:xfrm>
              <a:off x="5309754" y="3101668"/>
              <a:ext cx="509155" cy="5158"/>
            </a:xfrm>
            <a:prstGeom prst="straightConnector1">
              <a:avLst/>
            </a:prstGeom>
            <a:ln w="28575">
              <a:solidFill>
                <a:srgbClr val="FF6666"/>
              </a:solidFill>
              <a:prstDash val="sysDash"/>
              <a:tailEnd type="triangle"/>
            </a:ln>
            <a:effectLst/>
          </p:spPr>
          <p:style>
            <a:lnRef idx="2">
              <a:schemeClr val="accent1"/>
            </a:lnRef>
            <a:fillRef idx="0">
              <a:schemeClr val="accent1"/>
            </a:fillRef>
            <a:effectRef idx="1">
              <a:schemeClr val="accent1"/>
            </a:effectRef>
            <a:fontRef idx="minor">
              <a:schemeClr val="tx1"/>
            </a:fontRef>
          </p:style>
        </p:cxnSp>
        <p:sp>
          <p:nvSpPr>
            <p:cNvPr id="48" name="正方形/長方形 47">
              <a:extLst>
                <a:ext uri="{FF2B5EF4-FFF2-40B4-BE49-F238E27FC236}">
                  <a16:creationId xmlns:a16="http://schemas.microsoft.com/office/drawing/2014/main" id="{AAA0E1E6-1CDD-4ED5-B602-4A2F331FA966}"/>
                </a:ext>
              </a:extLst>
            </p:cNvPr>
            <p:cNvSpPr/>
            <p:nvPr/>
          </p:nvSpPr>
          <p:spPr>
            <a:xfrm>
              <a:off x="5818909" y="4649915"/>
              <a:ext cx="2660073" cy="488332"/>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2400" dirty="0">
                  <a:solidFill>
                    <a:srgbClr val="FFFFFF"/>
                  </a:solidFill>
                  <a:latin typeface="ＭＳ Ｐゴシック"/>
                  <a:ea typeface="ＭＳ Ｐゴシック"/>
                  <a:cs typeface="ＭＳ Ｐゴシック"/>
                </a:rPr>
                <a:t>サイバートラストへ</a:t>
              </a:r>
            </a:p>
          </p:txBody>
        </p:sp>
        <p:cxnSp>
          <p:nvCxnSpPr>
            <p:cNvPr id="49" name="直線矢印コネクタ 48">
              <a:extLst>
                <a:ext uri="{FF2B5EF4-FFF2-40B4-BE49-F238E27FC236}">
                  <a16:creationId xmlns:a16="http://schemas.microsoft.com/office/drawing/2014/main" id="{B4E6967C-1087-4E9E-AA79-5928D7BF528F}"/>
                </a:ext>
              </a:extLst>
            </p:cNvPr>
            <p:cNvCxnSpPr>
              <a:cxnSpLocks/>
              <a:stCxn id="11" idx="3"/>
              <a:endCxn id="48" idx="1"/>
            </p:cNvCxnSpPr>
            <p:nvPr/>
          </p:nvCxnSpPr>
          <p:spPr>
            <a:xfrm flipV="1">
              <a:off x="3803074" y="4894081"/>
              <a:ext cx="2015835" cy="15605"/>
            </a:xfrm>
            <a:prstGeom prst="straightConnector1">
              <a:avLst/>
            </a:prstGeom>
            <a:ln w="28575">
              <a:solidFill>
                <a:srgbClr val="FF6666"/>
              </a:solidFill>
              <a:prstDash val="sysDash"/>
              <a:tailEnd type="triangle"/>
            </a:ln>
            <a:effectLst/>
          </p:spPr>
          <p:style>
            <a:lnRef idx="2">
              <a:schemeClr val="accent1"/>
            </a:lnRef>
            <a:fillRef idx="0">
              <a:schemeClr val="accent1"/>
            </a:fillRef>
            <a:effectRef idx="1">
              <a:schemeClr val="accent1"/>
            </a:effectRef>
            <a:fontRef idx="minor">
              <a:schemeClr val="tx1"/>
            </a:fontRef>
          </p:style>
        </p:cxnSp>
        <p:sp>
          <p:nvSpPr>
            <p:cNvPr id="29" name="正方形/長方形 28">
              <a:extLst>
                <a:ext uri="{FF2B5EF4-FFF2-40B4-BE49-F238E27FC236}">
                  <a16:creationId xmlns:a16="http://schemas.microsoft.com/office/drawing/2014/main" id="{B51D722B-7FBA-4B75-9B95-90D9893A0E0A}"/>
                </a:ext>
              </a:extLst>
            </p:cNvPr>
            <p:cNvSpPr/>
            <p:nvPr/>
          </p:nvSpPr>
          <p:spPr>
            <a:xfrm>
              <a:off x="5818909" y="4062848"/>
              <a:ext cx="2660073" cy="488332"/>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dirty="0">
                  <a:solidFill>
                    <a:srgbClr val="FFFFFF"/>
                  </a:solidFill>
                  <a:latin typeface="ＭＳ Ｐゴシック"/>
                  <a:ea typeface="ＭＳ Ｐゴシック"/>
                  <a:cs typeface="ＭＳ Ｐゴシック"/>
                </a:rPr>
                <a:t>Fork (LibreOffice</a:t>
              </a:r>
              <a:r>
                <a:rPr lang="en-US" altLang="ja-JP" dirty="0">
                  <a:solidFill>
                    <a:srgbClr val="FFFFFF"/>
                  </a:solidFill>
                  <a:latin typeface="ＭＳ Ｐゴシック"/>
                  <a:ea typeface="ＭＳ Ｐゴシック"/>
                  <a:cs typeface="ＭＳ Ｐゴシック"/>
                </a:rPr>
                <a:t>)</a:t>
              </a:r>
              <a:endParaRPr kumimoji="1" lang="ja-JP" altLang="en-US" dirty="0">
                <a:solidFill>
                  <a:srgbClr val="FFFFFF"/>
                </a:solidFill>
                <a:latin typeface="ＭＳ Ｐゴシック"/>
                <a:ea typeface="ＭＳ Ｐゴシック"/>
                <a:cs typeface="ＭＳ Ｐゴシック"/>
              </a:endParaRPr>
            </a:p>
          </p:txBody>
        </p:sp>
        <p:cxnSp>
          <p:nvCxnSpPr>
            <p:cNvPr id="30" name="直線矢印コネクタ 29">
              <a:extLst>
                <a:ext uri="{FF2B5EF4-FFF2-40B4-BE49-F238E27FC236}">
                  <a16:creationId xmlns:a16="http://schemas.microsoft.com/office/drawing/2014/main" id="{42405608-7764-4F33-9CB4-CCA722842852}"/>
                </a:ext>
              </a:extLst>
            </p:cNvPr>
            <p:cNvCxnSpPr>
              <a:cxnSpLocks/>
              <a:stCxn id="27" idx="3"/>
              <a:endCxn id="29" idx="1"/>
            </p:cNvCxnSpPr>
            <p:nvPr/>
          </p:nvCxnSpPr>
          <p:spPr>
            <a:xfrm>
              <a:off x="5313215" y="4307014"/>
              <a:ext cx="505694" cy="0"/>
            </a:xfrm>
            <a:prstGeom prst="straightConnector1">
              <a:avLst/>
            </a:prstGeom>
            <a:ln w="28575">
              <a:solidFill>
                <a:srgbClr val="FF6666"/>
              </a:solidFill>
              <a:prstDash val="sysDash"/>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3544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right)">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6B222B8-95AC-4F97-BBDE-BD0F599BACE6}"/>
              </a:ext>
            </a:extLst>
          </p:cNvPr>
          <p:cNvSpPr>
            <a:spLocks noGrp="1"/>
          </p:cNvSpPr>
          <p:nvPr>
            <p:ph type="title"/>
          </p:nvPr>
        </p:nvSpPr>
        <p:spPr/>
        <p:txBody>
          <a:bodyPr/>
          <a:lstStyle/>
          <a:p>
            <a:r>
              <a:rPr kumimoji="1" lang="en-US" altLang="ja-JP" dirty="0"/>
              <a:t>Oracle</a:t>
            </a:r>
            <a:r>
              <a:rPr kumimoji="1" lang="ja-JP" altLang="en-US" dirty="0"/>
              <a:t>が</a:t>
            </a:r>
            <a:r>
              <a:rPr kumimoji="1" lang="en-US" altLang="ja-JP" dirty="0"/>
              <a:t>OSS</a:t>
            </a:r>
            <a:r>
              <a:rPr kumimoji="1" lang="ja-JP" altLang="en-US" dirty="0"/>
              <a:t>を</a:t>
            </a:r>
            <a:r>
              <a:rPr kumimoji="1" lang="en-US" altLang="ja-JP" dirty="0"/>
              <a:t>Dis</a:t>
            </a:r>
            <a:r>
              <a:rPr kumimoji="1" lang="ja-JP" altLang="en-US" dirty="0"/>
              <a:t>る</a:t>
            </a:r>
          </a:p>
        </p:txBody>
      </p:sp>
      <p:pic>
        <p:nvPicPr>
          <p:cNvPr id="5" name="図 4">
            <a:extLst>
              <a:ext uri="{FF2B5EF4-FFF2-40B4-BE49-F238E27FC236}">
                <a16:creationId xmlns:a16="http://schemas.microsoft.com/office/drawing/2014/main" id="{F647695B-AC8E-4F7C-B7D6-240FA477077C}"/>
              </a:ext>
            </a:extLst>
          </p:cNvPr>
          <p:cNvPicPr>
            <a:picLocks noChangeAspect="1"/>
          </p:cNvPicPr>
          <p:nvPr/>
        </p:nvPicPr>
        <p:blipFill>
          <a:blip r:embed="rId3"/>
          <a:stretch>
            <a:fillRect/>
          </a:stretch>
        </p:blipFill>
        <p:spPr>
          <a:xfrm>
            <a:off x="524741" y="824669"/>
            <a:ext cx="8094518" cy="5615685"/>
          </a:xfrm>
          <a:prstGeom prst="rect">
            <a:avLst/>
          </a:prstGeom>
        </p:spPr>
      </p:pic>
    </p:spTree>
    <p:extLst>
      <p:ext uri="{BB962C8B-B14F-4D97-AF65-F5344CB8AC3E}">
        <p14:creationId xmlns:p14="http://schemas.microsoft.com/office/powerpoint/2010/main" val="2990212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325A1007-38EE-43B2-9BAC-58AEB5F6C14D}"/>
              </a:ext>
            </a:extLst>
          </p:cNvPr>
          <p:cNvPicPr>
            <a:picLocks noChangeAspect="1"/>
          </p:cNvPicPr>
          <p:nvPr/>
        </p:nvPicPr>
        <p:blipFill>
          <a:blip r:embed="rId2"/>
          <a:stretch>
            <a:fillRect/>
          </a:stretch>
        </p:blipFill>
        <p:spPr>
          <a:xfrm>
            <a:off x="334536" y="1163398"/>
            <a:ext cx="8474927" cy="4725878"/>
          </a:xfrm>
          <a:prstGeom prst="rect">
            <a:avLst/>
          </a:prstGeom>
        </p:spPr>
      </p:pic>
    </p:spTree>
    <p:extLst>
      <p:ext uri="{BB962C8B-B14F-4D97-AF65-F5344CB8AC3E}">
        <p14:creationId xmlns:p14="http://schemas.microsoft.com/office/powerpoint/2010/main" val="4279780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a:solidFill>
                  <a:srgbClr val="FFFFFF"/>
                </a:solidFill>
                <a:effectLst/>
                <a:latin typeface="Arial Black" panose="020B0A04020102020204" pitchFamily="34" charset="0"/>
                <a:ea typeface="HGP創英角ｺﾞｼｯｸUB" pitchFamily="50" charset="-128"/>
                <a:cs typeface="Arial"/>
              </a:rPr>
              <a:t>Linux</a:t>
            </a:r>
            <a:r>
              <a:rPr lang="ja-JP" altLang="en-US" sz="2400">
                <a:solidFill>
                  <a:srgbClr val="FFFFFF"/>
                </a:solidFill>
                <a:effectLst/>
                <a:latin typeface="Arial Black" panose="020B0A04020102020204" pitchFamily="34" charset="0"/>
                <a:ea typeface="HGP創英角ｺﾞｼｯｸUB" pitchFamily="50" charset="-128"/>
                <a:cs typeface="Arial"/>
              </a:rPr>
              <a:t>のビジネスモデル</a:t>
            </a:r>
            <a:endParaRPr lang="ja-JP" altLang="en-US" sz="2400" dirty="0">
              <a:solidFill>
                <a:srgbClr val="FFFFFF"/>
              </a:solidFill>
              <a:effectLst/>
              <a:latin typeface="Arial Black" panose="020B0A04020102020204" pitchFamily="34" charset="0"/>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869780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p:cNvSpPr>
          <p:nvPr>
            <p:ph type="title" idx="4294967295"/>
          </p:nvPr>
        </p:nvSpPr>
        <p:spPr/>
        <p:txBody>
          <a:bodyPr/>
          <a:lstStyle/>
          <a:p>
            <a:pPr eaLnBrk="1" hangingPunct="1"/>
            <a:r>
              <a:rPr lang="en-US" altLang="ja-JP" dirty="0">
                <a:latin typeface="Arial" charset="0"/>
              </a:rPr>
              <a:t>Linux</a:t>
            </a:r>
            <a:r>
              <a:rPr lang="ja-JP" altLang="en-US" dirty="0">
                <a:latin typeface="Arial" charset="0"/>
              </a:rPr>
              <a:t>ディストリビューション</a:t>
            </a:r>
          </a:p>
        </p:txBody>
      </p:sp>
      <p:sp>
        <p:nvSpPr>
          <p:cNvPr id="17461" name="角丸四角形 6"/>
          <p:cNvSpPr>
            <a:spLocks noChangeArrowheads="1"/>
          </p:cNvSpPr>
          <p:nvPr/>
        </p:nvSpPr>
        <p:spPr bwMode="auto">
          <a:xfrm>
            <a:off x="971550" y="2640013"/>
            <a:ext cx="3313113" cy="787400"/>
          </a:xfrm>
          <a:prstGeom prst="roundRect">
            <a:avLst>
              <a:gd name="adj" fmla="val 16667"/>
            </a:avLst>
          </a:prstGeom>
          <a:solidFill>
            <a:schemeClr val="accent1"/>
          </a:solidFill>
          <a:ln w="25400" algn="ctr">
            <a:noFill/>
            <a:round/>
            <a:headEnd/>
            <a:tailEnd/>
          </a:ln>
        </p:spPr>
        <p:txBody>
          <a:bodyPr anchor="ctr"/>
          <a:lstStyle/>
          <a:p>
            <a:pPr algn="ctr">
              <a:defRPr/>
            </a:pPr>
            <a:r>
              <a:rPr lang="ja-JP" altLang="en-US" sz="2000">
                <a:solidFill>
                  <a:schemeClr val="bg1"/>
                </a:solidFill>
                <a:latin typeface="+mn-lt"/>
                <a:ea typeface="+mn-ea"/>
                <a:cs typeface="Arial" pitchFamily="34" charset="0"/>
              </a:rPr>
              <a:t>ディストリビュータ</a:t>
            </a:r>
          </a:p>
        </p:txBody>
      </p:sp>
      <p:grpSp>
        <p:nvGrpSpPr>
          <p:cNvPr id="5" name="グループ化 4"/>
          <p:cNvGrpSpPr/>
          <p:nvPr/>
        </p:nvGrpSpPr>
        <p:grpSpPr>
          <a:xfrm>
            <a:off x="971550" y="3931598"/>
            <a:ext cx="2879725" cy="2448565"/>
            <a:chOff x="971550" y="3931598"/>
            <a:chExt cx="2879725" cy="2448565"/>
          </a:xfrm>
        </p:grpSpPr>
        <p:sp>
          <p:nvSpPr>
            <p:cNvPr id="17457" name="AutoShape 76"/>
            <p:cNvSpPr>
              <a:spLocks noChangeArrowheads="1"/>
            </p:cNvSpPr>
            <p:nvPr/>
          </p:nvSpPr>
          <p:spPr bwMode="auto">
            <a:xfrm>
              <a:off x="971550" y="4364038"/>
              <a:ext cx="2016125" cy="2016125"/>
            </a:xfrm>
            <a:prstGeom prst="roundRect">
              <a:avLst>
                <a:gd name="adj" fmla="val 5356"/>
              </a:avLst>
            </a:prstGeom>
            <a:solidFill>
              <a:schemeClr val="bg1"/>
            </a:solidFill>
            <a:ln w="38100">
              <a:solidFill>
                <a:srgbClr val="FF9933"/>
              </a:solidFill>
              <a:prstDash val="sysDot"/>
              <a:round/>
              <a:headEnd/>
              <a:tailEnd/>
            </a:ln>
          </p:spPr>
          <p:txBody>
            <a:bodyPr wrap="none" anchor="ctr"/>
            <a:lstStyle/>
            <a:p>
              <a:pPr>
                <a:defRPr/>
              </a:pPr>
              <a:endParaRPr lang="ja-JP" altLang="en-US">
                <a:latin typeface="+mn-lt"/>
                <a:ea typeface="+mn-ea"/>
                <a:cs typeface="Arial" pitchFamily="34" charset="0"/>
              </a:endParaRPr>
            </a:p>
          </p:txBody>
        </p:sp>
        <p:pic>
          <p:nvPicPr>
            <p:cNvPr id="24581"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4364038"/>
              <a:ext cx="728663"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2"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4364038"/>
              <a:ext cx="728662"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3"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138" y="4364038"/>
              <a:ext cx="728662"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62" name="テキスト ボックス 31"/>
            <p:cNvSpPr txBox="1">
              <a:spLocks noChangeArrowheads="1"/>
            </p:cNvSpPr>
            <p:nvPr/>
          </p:nvSpPr>
          <p:spPr bwMode="auto">
            <a:xfrm>
              <a:off x="1116013" y="6092825"/>
              <a:ext cx="1723549" cy="246221"/>
            </a:xfrm>
            <a:prstGeom prst="rect">
              <a:avLst/>
            </a:prstGeom>
            <a:noFill/>
            <a:ln w="9525">
              <a:noFill/>
              <a:miter lim="800000"/>
              <a:headEnd/>
              <a:tailEnd/>
            </a:ln>
          </p:spPr>
          <p:txBody>
            <a:bodyPr wrap="none">
              <a:spAutoFit/>
            </a:bodyPr>
            <a:lstStyle/>
            <a:p>
              <a:pPr>
                <a:defRPr/>
              </a:pPr>
              <a:r>
                <a:rPr lang="ja-JP" altLang="en-US" sz="1000">
                  <a:latin typeface="+mn-lt"/>
                  <a:ea typeface="+mn-ea"/>
                  <a:cs typeface="Arial" pitchFamily="34" charset="0"/>
                </a:rPr>
                <a:t>ボランティア・プログラマ</a:t>
              </a:r>
            </a:p>
          </p:txBody>
        </p:sp>
        <p:pic>
          <p:nvPicPr>
            <p:cNvPr id="24588"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4868863"/>
              <a:ext cx="728663"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9"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5372100"/>
              <a:ext cx="728663" cy="72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90"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4868863"/>
              <a:ext cx="728662"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91"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5372100"/>
              <a:ext cx="728662" cy="72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92"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138" y="4868863"/>
              <a:ext cx="728662"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93"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5372100"/>
              <a:ext cx="728663" cy="72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73" name="Line 72"/>
            <p:cNvSpPr>
              <a:spLocks noChangeShapeType="1"/>
            </p:cNvSpPr>
            <p:nvPr/>
          </p:nvSpPr>
          <p:spPr bwMode="auto">
            <a:xfrm>
              <a:off x="2987675" y="5300663"/>
              <a:ext cx="863600" cy="0"/>
            </a:xfrm>
            <a:prstGeom prst="line">
              <a:avLst/>
            </a:prstGeom>
            <a:noFill/>
            <a:ln w="76200">
              <a:solidFill>
                <a:srgbClr val="4168A7"/>
              </a:solidFill>
              <a:round/>
              <a:headEnd/>
              <a:tailEnd type="triangle" w="med" len="med"/>
            </a:ln>
          </p:spPr>
          <p:txBody>
            <a:bodyPr/>
            <a:lstStyle/>
            <a:p>
              <a:pPr>
                <a:defRPr/>
              </a:pPr>
              <a:endParaRPr lang="ja-JP" altLang="en-US">
                <a:latin typeface="+mn-lt"/>
                <a:ea typeface="+mn-ea"/>
                <a:cs typeface="Arial" pitchFamily="34" charset="0"/>
              </a:endParaRPr>
            </a:p>
          </p:txBody>
        </p:sp>
        <p:sp>
          <p:nvSpPr>
            <p:cNvPr id="78925" name="AutoShape 77"/>
            <p:cNvSpPr>
              <a:spLocks noChangeArrowheads="1"/>
            </p:cNvSpPr>
            <p:nvPr/>
          </p:nvSpPr>
          <p:spPr bwMode="auto">
            <a:xfrm>
              <a:off x="971550" y="3931598"/>
              <a:ext cx="1528748" cy="288925"/>
            </a:xfrm>
            <a:prstGeom prst="wedgeRoundRectCallout">
              <a:avLst>
                <a:gd name="adj1" fmla="val -10528"/>
                <a:gd name="adj2" fmla="val 112639"/>
                <a:gd name="adj3" fmla="val 16667"/>
              </a:avLst>
            </a:prstGeom>
            <a:solidFill>
              <a:srgbClr val="4168A7"/>
            </a:solidFill>
            <a:ln w="28575">
              <a:noFill/>
              <a:miter lim="800000"/>
              <a:headEnd/>
              <a:tailEnd/>
            </a:ln>
            <a:scene3d>
              <a:camera prst="orthographicFront"/>
              <a:lightRig rig="threePt" dir="t"/>
            </a:scene3d>
            <a:sp3d>
              <a:bevelT/>
            </a:sp3d>
          </p:spPr>
          <p:txBody>
            <a:bodyPr wrap="none" anchor="ctr"/>
            <a:lstStyle/>
            <a:p>
              <a:pPr algn="ctr">
                <a:defRPr/>
              </a:pPr>
              <a:r>
                <a:rPr lang="ja-JP" altLang="en-US" sz="1400">
                  <a:solidFill>
                    <a:schemeClr val="bg1"/>
                  </a:solidFill>
                  <a:latin typeface="+mn-lt"/>
                  <a:ea typeface="+mn-ea"/>
                  <a:cs typeface="Arial" pitchFamily="34" charset="0"/>
                </a:rPr>
                <a:t>無償で貢献</a:t>
              </a:r>
            </a:p>
          </p:txBody>
        </p:sp>
      </p:grpSp>
      <p:sp>
        <p:nvSpPr>
          <p:cNvPr id="17455" name="Line 81"/>
          <p:cNvSpPr>
            <a:spLocks noChangeShapeType="1"/>
          </p:cNvSpPr>
          <p:nvPr/>
        </p:nvSpPr>
        <p:spPr bwMode="auto">
          <a:xfrm>
            <a:off x="3132138" y="1844675"/>
            <a:ext cx="0" cy="792163"/>
          </a:xfrm>
          <a:prstGeom prst="line">
            <a:avLst/>
          </a:prstGeom>
          <a:noFill/>
          <a:ln w="57150">
            <a:solidFill>
              <a:srgbClr val="C00000"/>
            </a:solidFill>
            <a:prstDash val="sysDot"/>
            <a:round/>
            <a:headEnd/>
            <a:tailEnd type="triangle" w="med" len="med"/>
          </a:ln>
        </p:spPr>
        <p:txBody>
          <a:bodyPr/>
          <a:lstStyle/>
          <a:p>
            <a:pPr>
              <a:defRPr/>
            </a:pPr>
            <a:endParaRPr lang="ja-JP" altLang="en-US">
              <a:latin typeface="+mn-lt"/>
              <a:ea typeface="+mn-ea"/>
              <a:cs typeface="Arial" pitchFamily="34" charset="0"/>
            </a:endParaRPr>
          </a:p>
        </p:txBody>
      </p:sp>
      <p:sp>
        <p:nvSpPr>
          <p:cNvPr id="17456" name="Text Box 82"/>
          <p:cNvSpPr txBox="1">
            <a:spLocks noChangeArrowheads="1"/>
          </p:cNvSpPr>
          <p:nvPr/>
        </p:nvSpPr>
        <p:spPr bwMode="auto">
          <a:xfrm>
            <a:off x="826483" y="2019448"/>
            <a:ext cx="1569660" cy="461665"/>
          </a:xfrm>
          <a:prstGeom prst="rect">
            <a:avLst/>
          </a:prstGeom>
          <a:noFill/>
          <a:ln w="9525">
            <a:noFill/>
            <a:miter lim="800000"/>
            <a:headEnd/>
            <a:tailEnd/>
          </a:ln>
        </p:spPr>
        <p:txBody>
          <a:bodyPr wrap="none">
            <a:spAutoFit/>
          </a:bodyPr>
          <a:lstStyle/>
          <a:p>
            <a:pPr>
              <a:defRPr/>
            </a:pPr>
            <a:r>
              <a:rPr lang="en-US" altLang="ja-JP" sz="1200" dirty="0">
                <a:solidFill>
                  <a:srgbClr val="C00000"/>
                </a:solidFill>
                <a:latin typeface="+mn-lt"/>
                <a:ea typeface="+mn-ea"/>
                <a:cs typeface="Arial" pitchFamily="34" charset="0"/>
              </a:rPr>
              <a:t>【</a:t>
            </a:r>
            <a:r>
              <a:rPr lang="ja-JP" altLang="en-US" sz="1200" dirty="0">
                <a:solidFill>
                  <a:srgbClr val="C00000"/>
                </a:solidFill>
                <a:latin typeface="+mn-lt"/>
                <a:ea typeface="+mn-ea"/>
                <a:cs typeface="Arial" pitchFamily="34" charset="0"/>
              </a:rPr>
              <a:t>パッケージ費用</a:t>
            </a:r>
            <a:r>
              <a:rPr lang="en-US" altLang="ja-JP" sz="1200" dirty="0">
                <a:solidFill>
                  <a:srgbClr val="C00000"/>
                </a:solidFill>
                <a:latin typeface="+mn-lt"/>
                <a:ea typeface="+mn-ea"/>
                <a:cs typeface="Arial" pitchFamily="34" charset="0"/>
              </a:rPr>
              <a:t>】</a:t>
            </a:r>
          </a:p>
          <a:p>
            <a:pPr>
              <a:defRPr/>
            </a:pPr>
            <a:r>
              <a:rPr lang="ja-JP" altLang="en-US" sz="1200" dirty="0">
                <a:solidFill>
                  <a:srgbClr val="C00000"/>
                </a:solidFill>
                <a:latin typeface="+mn-lt"/>
                <a:ea typeface="+mn-ea"/>
                <a:cs typeface="Arial" pitchFamily="34" charset="0"/>
              </a:rPr>
              <a:t>＊ただし、実費</a:t>
            </a:r>
            <a:endParaRPr lang="en-US" altLang="ja-JP" sz="1200" dirty="0">
              <a:solidFill>
                <a:srgbClr val="C00000"/>
              </a:solidFill>
              <a:latin typeface="+mn-lt"/>
              <a:ea typeface="+mn-ea"/>
              <a:cs typeface="Arial" pitchFamily="34" charset="0"/>
            </a:endParaRPr>
          </a:p>
        </p:txBody>
      </p:sp>
      <p:pic>
        <p:nvPicPr>
          <p:cNvPr id="24600" name="Picture 8" descr="C:\Users\shoji\AppData\Local\Microsoft\Windows\Temporary Internet Files\Content.IE5\1QVYB00S\MCj0437849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3363" y="4514850"/>
            <a:ext cx="1519237" cy="1519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38" name="角丸四角形 27"/>
          <p:cNvSpPr>
            <a:spLocks noChangeArrowheads="1"/>
          </p:cNvSpPr>
          <p:nvPr/>
        </p:nvSpPr>
        <p:spPr bwMode="auto">
          <a:xfrm>
            <a:off x="971550" y="1266825"/>
            <a:ext cx="7200874" cy="571500"/>
          </a:xfrm>
          <a:prstGeom prst="roundRect">
            <a:avLst>
              <a:gd name="adj" fmla="val 16667"/>
            </a:avLst>
          </a:prstGeom>
          <a:solidFill>
            <a:srgbClr val="4168A7"/>
          </a:solidFill>
          <a:ln w="25400" algn="ctr">
            <a:solidFill>
              <a:srgbClr val="4168A7"/>
            </a:solidFill>
            <a:round/>
            <a:headEnd/>
            <a:tailEnd/>
          </a:ln>
        </p:spPr>
        <p:txBody>
          <a:bodyPr anchor="ctr"/>
          <a:lstStyle/>
          <a:p>
            <a:pPr algn="ctr">
              <a:defRPr/>
            </a:pPr>
            <a:r>
              <a:rPr lang="en-US" altLang="ja-JP" sz="2400">
                <a:solidFill>
                  <a:schemeClr val="bg1"/>
                </a:solidFill>
                <a:latin typeface="+mn-lt"/>
                <a:ea typeface="+mn-ea"/>
                <a:cs typeface="Arial" pitchFamily="34" charset="0"/>
              </a:rPr>
              <a:t>Linux</a:t>
            </a:r>
            <a:r>
              <a:rPr lang="ja-JP" altLang="en-US" sz="2400">
                <a:solidFill>
                  <a:schemeClr val="bg1"/>
                </a:solidFill>
                <a:latin typeface="+mn-lt"/>
                <a:ea typeface="+mn-ea"/>
                <a:cs typeface="Arial" pitchFamily="34" charset="0"/>
              </a:rPr>
              <a:t>利用者</a:t>
            </a:r>
          </a:p>
        </p:txBody>
      </p:sp>
      <p:pic>
        <p:nvPicPr>
          <p:cNvPr id="24608"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750" y="908050"/>
            <a:ext cx="792163"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45" name="Line 83"/>
          <p:cNvSpPr>
            <a:spLocks noChangeShapeType="1"/>
          </p:cNvSpPr>
          <p:nvPr/>
        </p:nvSpPr>
        <p:spPr bwMode="auto">
          <a:xfrm flipV="1">
            <a:off x="6875463" y="1860550"/>
            <a:ext cx="0" cy="2654300"/>
          </a:xfrm>
          <a:prstGeom prst="line">
            <a:avLst/>
          </a:prstGeom>
          <a:noFill/>
          <a:ln w="76200" cap="rnd">
            <a:solidFill>
              <a:schemeClr val="accent4"/>
            </a:solidFill>
            <a:round/>
            <a:headEnd/>
            <a:tailEnd type="triangle" w="med" len="med"/>
          </a:ln>
        </p:spPr>
        <p:txBody>
          <a:bodyPr/>
          <a:lstStyle/>
          <a:p>
            <a:pPr>
              <a:defRPr/>
            </a:pPr>
            <a:endParaRPr lang="ja-JP" altLang="en-US">
              <a:latin typeface="+mn-lt"/>
              <a:ea typeface="+mn-ea"/>
              <a:cs typeface="Arial" pitchFamily="34" charset="0"/>
            </a:endParaRPr>
          </a:p>
        </p:txBody>
      </p:sp>
      <p:pic>
        <p:nvPicPr>
          <p:cNvPr id="24611" name="Picture 54" descr="C:\Users\shoji\AppData\Local\Microsoft\Windows\Temporary Internet Files\Content.IE5\KWF1NIFK\MCj0431516000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4563" y="1857375"/>
            <a:ext cx="785812" cy="785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612"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908050"/>
            <a:ext cx="792162"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613"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908050"/>
            <a:ext cx="792163"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24" name="AutoShape 78"/>
          <p:cNvSpPr>
            <a:spLocks noChangeArrowheads="1"/>
          </p:cNvSpPr>
          <p:nvPr/>
        </p:nvSpPr>
        <p:spPr bwMode="auto">
          <a:xfrm>
            <a:off x="4028951" y="3644260"/>
            <a:ext cx="1957380" cy="648836"/>
          </a:xfrm>
          <a:prstGeom prst="wedgeRoundRectCallout">
            <a:avLst>
              <a:gd name="adj1" fmla="val -55857"/>
              <a:gd name="adj2" fmla="val -106381"/>
              <a:gd name="adj3" fmla="val 16667"/>
            </a:avLst>
          </a:prstGeom>
          <a:solidFill>
            <a:srgbClr val="FF9900"/>
          </a:solidFill>
          <a:ln w="28575">
            <a:noFill/>
            <a:miter lim="800000"/>
            <a:headEnd/>
            <a:tailEnd/>
          </a:ln>
        </p:spPr>
        <p:txBody>
          <a:bodyPr wrap="none" anchor="ctr"/>
          <a:lstStyle/>
          <a:p>
            <a:pPr algn="ctr">
              <a:lnSpc>
                <a:spcPct val="95000"/>
              </a:lnSpc>
              <a:defRPr/>
            </a:pPr>
            <a:r>
              <a:rPr lang="ja-JP" altLang="en-US" sz="1400" dirty="0">
                <a:solidFill>
                  <a:schemeClr val="bg1"/>
                </a:solidFill>
                <a:latin typeface="+mn-lt"/>
                <a:ea typeface="+mn-ea"/>
                <a:cs typeface="Arial" pitchFamily="34" charset="0"/>
              </a:rPr>
              <a:t>再パッケージ</a:t>
            </a:r>
          </a:p>
          <a:p>
            <a:pPr algn="ctr">
              <a:lnSpc>
                <a:spcPct val="95000"/>
              </a:lnSpc>
              <a:defRPr/>
            </a:pPr>
            <a:r>
              <a:rPr lang="ja-JP" altLang="en-US" sz="1000" dirty="0">
                <a:solidFill>
                  <a:schemeClr val="bg1"/>
                </a:solidFill>
                <a:latin typeface="+mn-lt"/>
                <a:ea typeface="+mn-ea"/>
                <a:cs typeface="Arial" pitchFamily="34" charset="0"/>
              </a:rPr>
              <a:t>インストーラーやマニュアルなど</a:t>
            </a:r>
          </a:p>
        </p:txBody>
      </p:sp>
      <p:sp>
        <p:nvSpPr>
          <p:cNvPr id="17425" name="Line 79"/>
          <p:cNvSpPr>
            <a:spLocks noChangeShapeType="1"/>
          </p:cNvSpPr>
          <p:nvPr/>
        </p:nvSpPr>
        <p:spPr bwMode="auto">
          <a:xfrm flipV="1">
            <a:off x="3419475" y="1843088"/>
            <a:ext cx="0" cy="793750"/>
          </a:xfrm>
          <a:prstGeom prst="line">
            <a:avLst/>
          </a:prstGeom>
          <a:noFill/>
          <a:ln w="76200">
            <a:solidFill>
              <a:schemeClr val="accent1"/>
            </a:solidFill>
            <a:round/>
            <a:headEnd/>
            <a:tailEnd type="triangle" w="med" len="med"/>
          </a:ln>
        </p:spPr>
        <p:txBody>
          <a:bodyPr/>
          <a:lstStyle/>
          <a:p>
            <a:pPr>
              <a:defRPr/>
            </a:pPr>
            <a:endParaRPr lang="ja-JP" altLang="en-US">
              <a:latin typeface="+mn-lt"/>
              <a:ea typeface="+mn-ea"/>
              <a:cs typeface="Arial" pitchFamily="34" charset="0"/>
            </a:endParaRPr>
          </a:p>
        </p:txBody>
      </p:sp>
      <p:sp>
        <p:nvSpPr>
          <p:cNvPr id="17426" name="AutoShape 80"/>
          <p:cNvSpPr>
            <a:spLocks noChangeArrowheads="1"/>
          </p:cNvSpPr>
          <p:nvPr/>
        </p:nvSpPr>
        <p:spPr bwMode="auto">
          <a:xfrm>
            <a:off x="3635380" y="1916113"/>
            <a:ext cx="1692278" cy="431800"/>
          </a:xfrm>
          <a:prstGeom prst="wedgeRoundRectCallout">
            <a:avLst>
              <a:gd name="adj1" fmla="val -58912"/>
              <a:gd name="adj2" fmla="val 50736"/>
              <a:gd name="adj3" fmla="val 16667"/>
            </a:avLst>
          </a:prstGeom>
          <a:solidFill>
            <a:srgbClr val="FF9900"/>
          </a:solidFill>
          <a:ln w="28575">
            <a:noFill/>
            <a:miter lim="800000"/>
            <a:headEnd/>
            <a:tailEnd/>
          </a:ln>
        </p:spPr>
        <p:txBody>
          <a:bodyPr wrap="none" anchor="ctr"/>
          <a:lstStyle/>
          <a:p>
            <a:pPr algn="ctr">
              <a:lnSpc>
                <a:spcPct val="85000"/>
              </a:lnSpc>
              <a:defRPr/>
            </a:pPr>
            <a:r>
              <a:rPr lang="ja-JP" altLang="en-US" sz="1400">
                <a:solidFill>
                  <a:schemeClr val="bg1"/>
                </a:solidFill>
                <a:latin typeface="+mn-lt"/>
                <a:ea typeface="+mn-ea"/>
                <a:cs typeface="Arial" pitchFamily="34" charset="0"/>
              </a:rPr>
              <a:t>パッケージ提供</a:t>
            </a:r>
          </a:p>
        </p:txBody>
      </p:sp>
      <p:grpSp>
        <p:nvGrpSpPr>
          <p:cNvPr id="3" name="グループ化 2"/>
          <p:cNvGrpSpPr/>
          <p:nvPr/>
        </p:nvGrpSpPr>
        <p:grpSpPr>
          <a:xfrm>
            <a:off x="4429125" y="3286125"/>
            <a:ext cx="2108200" cy="1228725"/>
            <a:chOff x="4429125" y="3286125"/>
            <a:chExt cx="2108200" cy="1228725"/>
          </a:xfrm>
        </p:grpSpPr>
        <p:sp>
          <p:nvSpPr>
            <p:cNvPr id="17427" name="Line 75"/>
            <p:cNvSpPr>
              <a:spLocks noChangeShapeType="1"/>
            </p:cNvSpPr>
            <p:nvPr/>
          </p:nvSpPr>
          <p:spPr bwMode="auto">
            <a:xfrm flipH="1" flipV="1">
              <a:off x="4429125" y="3286125"/>
              <a:ext cx="2100263" cy="0"/>
            </a:xfrm>
            <a:prstGeom prst="line">
              <a:avLst/>
            </a:prstGeom>
            <a:noFill/>
            <a:ln w="76200" cap="rnd">
              <a:solidFill>
                <a:schemeClr val="accent1"/>
              </a:solidFill>
              <a:round/>
              <a:headEnd/>
              <a:tailEnd type="triangle" w="med" len="med"/>
            </a:ln>
          </p:spPr>
          <p:txBody>
            <a:bodyPr/>
            <a:lstStyle/>
            <a:p>
              <a:pPr>
                <a:defRPr/>
              </a:pPr>
              <a:endParaRPr lang="ja-JP" altLang="en-US">
                <a:latin typeface="+mn-lt"/>
                <a:ea typeface="+mn-ea"/>
                <a:cs typeface="Arial" pitchFamily="34" charset="0"/>
              </a:endParaRPr>
            </a:p>
          </p:txBody>
        </p:sp>
        <p:sp>
          <p:nvSpPr>
            <p:cNvPr id="17428" name="Line 75"/>
            <p:cNvSpPr>
              <a:spLocks noChangeShapeType="1"/>
            </p:cNvSpPr>
            <p:nvPr/>
          </p:nvSpPr>
          <p:spPr bwMode="auto">
            <a:xfrm>
              <a:off x="6537325" y="3305175"/>
              <a:ext cx="0" cy="1209675"/>
            </a:xfrm>
            <a:prstGeom prst="line">
              <a:avLst/>
            </a:prstGeom>
            <a:noFill/>
            <a:ln w="76200" cap="rnd">
              <a:solidFill>
                <a:schemeClr val="accent1"/>
              </a:solidFill>
              <a:round/>
              <a:headEnd/>
              <a:tailEnd/>
            </a:ln>
          </p:spPr>
          <p:txBody>
            <a:bodyPr/>
            <a:lstStyle/>
            <a:p>
              <a:pPr>
                <a:defRPr/>
              </a:pPr>
              <a:endParaRPr lang="ja-JP" altLang="en-US">
                <a:latin typeface="+mn-lt"/>
                <a:ea typeface="+mn-ea"/>
                <a:cs typeface="Arial" pitchFamily="34" charset="0"/>
              </a:endParaRPr>
            </a:p>
          </p:txBody>
        </p:sp>
      </p:grpSp>
      <p:grpSp>
        <p:nvGrpSpPr>
          <p:cNvPr id="9" name="グループ化 8"/>
          <p:cNvGrpSpPr/>
          <p:nvPr/>
        </p:nvGrpSpPr>
        <p:grpSpPr>
          <a:xfrm>
            <a:off x="3706813" y="2492375"/>
            <a:ext cx="720725" cy="717550"/>
            <a:chOff x="3706813" y="2492375"/>
            <a:chExt cx="720725" cy="717550"/>
          </a:xfrm>
        </p:grpSpPr>
        <p:grpSp>
          <p:nvGrpSpPr>
            <p:cNvPr id="24614" name="Group 63"/>
            <p:cNvGrpSpPr>
              <a:grpSpLocks/>
            </p:cNvGrpSpPr>
            <p:nvPr/>
          </p:nvGrpSpPr>
          <p:grpSpPr bwMode="auto">
            <a:xfrm>
              <a:off x="3706813" y="2635250"/>
              <a:ext cx="576262" cy="574675"/>
              <a:chOff x="3375" y="2835"/>
              <a:chExt cx="495" cy="495"/>
            </a:xfrm>
          </p:grpSpPr>
          <p:sp>
            <p:nvSpPr>
              <p:cNvPr id="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sp>
            <p:nvSpPr>
              <p:cNvPr id="17435"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grpSp>
        <p:grpSp>
          <p:nvGrpSpPr>
            <p:cNvPr id="24615" name="Group 66"/>
            <p:cNvGrpSpPr>
              <a:grpSpLocks/>
            </p:cNvGrpSpPr>
            <p:nvPr/>
          </p:nvGrpSpPr>
          <p:grpSpPr bwMode="auto">
            <a:xfrm>
              <a:off x="3778250" y="2563813"/>
              <a:ext cx="576263" cy="574675"/>
              <a:chOff x="3375" y="2835"/>
              <a:chExt cx="495" cy="495"/>
            </a:xfrm>
          </p:grpSpPr>
          <p:sp>
            <p:nvSpPr>
              <p:cNvPr id="8"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sp>
            <p:nvSpPr>
              <p:cNvPr id="17433"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grpSp>
        <p:grpSp>
          <p:nvGrpSpPr>
            <p:cNvPr id="24625" name="Group 69"/>
            <p:cNvGrpSpPr>
              <a:grpSpLocks/>
            </p:cNvGrpSpPr>
            <p:nvPr/>
          </p:nvGrpSpPr>
          <p:grpSpPr bwMode="auto">
            <a:xfrm>
              <a:off x="3851275" y="2492375"/>
              <a:ext cx="576263" cy="574675"/>
              <a:chOff x="3375" y="2835"/>
              <a:chExt cx="495" cy="495"/>
            </a:xfrm>
          </p:grpSpPr>
          <p:sp>
            <p:nvSpPr>
              <p:cNvPr id="2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sp>
            <p:nvSpPr>
              <p:cNvPr id="17431"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grpSp>
      </p:grpSp>
      <p:grpSp>
        <p:nvGrpSpPr>
          <p:cNvPr id="7" name="グループ化 6"/>
          <p:cNvGrpSpPr/>
          <p:nvPr/>
        </p:nvGrpSpPr>
        <p:grpSpPr>
          <a:xfrm>
            <a:off x="7061200" y="2422488"/>
            <a:ext cx="1928733" cy="1226877"/>
            <a:chOff x="7061200" y="2422488"/>
            <a:chExt cx="1928733" cy="1226877"/>
          </a:xfrm>
        </p:grpSpPr>
        <p:sp>
          <p:nvSpPr>
            <p:cNvPr id="17439" name="テキスト ボックス 33"/>
            <p:cNvSpPr>
              <a:spLocks noChangeArrowheads="1"/>
            </p:cNvSpPr>
            <p:nvPr/>
          </p:nvSpPr>
          <p:spPr bwMode="auto">
            <a:xfrm>
              <a:off x="7239019" y="2422488"/>
              <a:ext cx="1428755" cy="571504"/>
            </a:xfrm>
            <a:prstGeom prst="wedgeRoundRectCallout">
              <a:avLst>
                <a:gd name="adj1" fmla="val -69128"/>
                <a:gd name="adj2" fmla="val -101443"/>
                <a:gd name="adj3" fmla="val 16667"/>
              </a:avLst>
            </a:prstGeom>
            <a:solidFill>
              <a:srgbClr val="C00000"/>
            </a:solidFill>
            <a:ln w="28575" algn="ctr">
              <a:noFill/>
              <a:miter lim="800000"/>
              <a:headEnd/>
              <a:tailEnd/>
            </a:ln>
          </p:spPr>
          <p:txBody>
            <a:bodyPr wrap="none" anchor="ctr"/>
            <a:lstStyle/>
            <a:p>
              <a:pPr algn="ctr">
                <a:lnSpc>
                  <a:spcPct val="95000"/>
                </a:lnSpc>
                <a:defRPr/>
              </a:pPr>
              <a:r>
                <a:rPr lang="ja-JP" altLang="en-US" sz="1400">
                  <a:solidFill>
                    <a:schemeClr val="bg1"/>
                  </a:solidFill>
                  <a:latin typeface="+mn-lt"/>
                  <a:ea typeface="+mn-ea"/>
                  <a:cs typeface="Arial" pitchFamily="34" charset="0"/>
                </a:rPr>
                <a:t>無償で利用</a:t>
              </a:r>
            </a:p>
            <a:p>
              <a:pPr algn="ctr">
                <a:lnSpc>
                  <a:spcPct val="95000"/>
                </a:lnSpc>
                <a:defRPr/>
              </a:pPr>
              <a:r>
                <a:rPr lang="ja-JP" altLang="en-US" sz="1400">
                  <a:solidFill>
                    <a:schemeClr val="bg1"/>
                  </a:solidFill>
                  <a:latin typeface="+mn-lt"/>
                  <a:ea typeface="+mn-ea"/>
                  <a:cs typeface="Arial" pitchFamily="34" charset="0"/>
                </a:rPr>
                <a:t>（自己責任）</a:t>
              </a:r>
            </a:p>
          </p:txBody>
        </p:sp>
        <p:sp>
          <p:nvSpPr>
            <p:cNvPr id="24626" name="テキスト ボックス 6"/>
            <p:cNvSpPr txBox="1">
              <a:spLocks noChangeArrowheads="1"/>
            </p:cNvSpPr>
            <p:nvPr/>
          </p:nvSpPr>
          <p:spPr bwMode="auto">
            <a:xfrm>
              <a:off x="7061200" y="3187700"/>
              <a:ext cx="192873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800">
                  <a:solidFill>
                    <a:srgbClr val="C00000"/>
                  </a:solidFill>
                  <a:latin typeface="+mn-lt"/>
                  <a:ea typeface="+mn-ea"/>
                  <a:cs typeface="Arial" pitchFamily="34" charset="0"/>
                </a:rPr>
                <a:t>ソースコードのままでは使いにくい</a:t>
              </a:r>
              <a:endParaRPr lang="en-US" altLang="ja-JP" sz="800">
                <a:solidFill>
                  <a:srgbClr val="C00000"/>
                </a:solidFill>
                <a:latin typeface="+mn-lt"/>
                <a:ea typeface="+mn-ea"/>
                <a:cs typeface="Arial" pitchFamily="34" charset="0"/>
              </a:endParaRPr>
            </a:p>
            <a:p>
              <a:pPr eaLnBrk="1" hangingPunct="1"/>
              <a:r>
                <a:rPr lang="ja-JP" altLang="en-US" sz="800">
                  <a:solidFill>
                    <a:srgbClr val="C00000"/>
                  </a:solidFill>
                  <a:latin typeface="+mn-lt"/>
                  <a:ea typeface="+mn-ea"/>
                  <a:cs typeface="Arial" pitchFamily="34" charset="0"/>
                </a:rPr>
                <a:t>カーネル以外にもライブラリ等が必要</a:t>
              </a:r>
              <a:endParaRPr lang="en-US" altLang="ja-JP" sz="800">
                <a:solidFill>
                  <a:srgbClr val="C00000"/>
                </a:solidFill>
                <a:latin typeface="+mn-lt"/>
                <a:ea typeface="+mn-ea"/>
                <a:cs typeface="Arial" pitchFamily="34" charset="0"/>
              </a:endParaRPr>
            </a:p>
            <a:p>
              <a:pPr eaLnBrk="1" hangingPunct="1"/>
              <a:r>
                <a:rPr lang="ja-JP" altLang="en-US" sz="800">
                  <a:solidFill>
                    <a:srgbClr val="C00000"/>
                  </a:solidFill>
                  <a:latin typeface="+mn-lt"/>
                  <a:ea typeface="+mn-ea"/>
                  <a:cs typeface="Arial" pitchFamily="34" charset="0"/>
                </a:rPr>
                <a:t>動作する</a:t>
              </a:r>
              <a:r>
                <a:rPr lang="en-US" altLang="ja-JP" sz="800">
                  <a:solidFill>
                    <a:srgbClr val="C00000"/>
                  </a:solidFill>
                  <a:latin typeface="+mn-lt"/>
                  <a:ea typeface="+mn-ea"/>
                  <a:cs typeface="Arial" pitchFamily="34" charset="0"/>
                </a:rPr>
                <a:t>HW</a:t>
              </a:r>
              <a:r>
                <a:rPr lang="ja-JP" altLang="en-US" sz="800">
                  <a:solidFill>
                    <a:srgbClr val="C00000"/>
                  </a:solidFill>
                  <a:latin typeface="+mn-lt"/>
                  <a:ea typeface="+mn-ea"/>
                  <a:cs typeface="Arial" pitchFamily="34" charset="0"/>
                </a:rPr>
                <a:t>が不明確</a:t>
              </a:r>
            </a:p>
          </p:txBody>
        </p:sp>
      </p:grpSp>
      <p:sp>
        <p:nvSpPr>
          <p:cNvPr id="10" name="テキスト ボックス 9"/>
          <p:cNvSpPr txBox="1"/>
          <p:nvPr/>
        </p:nvSpPr>
        <p:spPr>
          <a:xfrm>
            <a:off x="3993297" y="5010150"/>
            <a:ext cx="1620957" cy="523220"/>
          </a:xfrm>
          <a:prstGeom prst="rect">
            <a:avLst/>
          </a:prstGeom>
          <a:solidFill>
            <a:schemeClr val="bg1">
              <a:alpha val="70000"/>
            </a:schemeClr>
          </a:solidFill>
        </p:spPr>
        <p:txBody>
          <a:bodyPr wrap="none">
            <a:spAutoFit/>
          </a:bodyPr>
          <a:lstStyle/>
          <a:p>
            <a:pPr algn="ctr">
              <a:defRPr/>
            </a:pPr>
            <a:r>
              <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rPr>
              <a:t>Linux</a:t>
            </a: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カーネル</a:t>
            </a:r>
            <a:endPar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endParaRPr>
          </a:p>
          <a:p>
            <a:pPr algn="ctr">
              <a:defRPr/>
            </a:pP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開発コミュニティ</a:t>
            </a:r>
          </a:p>
        </p:txBody>
      </p:sp>
      <p:grpSp>
        <p:nvGrpSpPr>
          <p:cNvPr id="6" name="グループ化 5"/>
          <p:cNvGrpSpPr/>
          <p:nvPr/>
        </p:nvGrpSpPr>
        <p:grpSpPr>
          <a:xfrm>
            <a:off x="5724525" y="4745038"/>
            <a:ext cx="1826640" cy="1073150"/>
            <a:chOff x="5724525" y="4745038"/>
            <a:chExt cx="1826640" cy="1073150"/>
          </a:xfrm>
        </p:grpSpPr>
        <p:sp>
          <p:nvSpPr>
            <p:cNvPr id="17411" name="テキスト ボックス 28"/>
            <p:cNvSpPr txBox="1">
              <a:spLocks noChangeArrowheads="1"/>
            </p:cNvSpPr>
            <p:nvPr/>
          </p:nvSpPr>
          <p:spPr bwMode="auto">
            <a:xfrm>
              <a:off x="6529388" y="4816475"/>
              <a:ext cx="717550" cy="304800"/>
            </a:xfrm>
            <a:prstGeom prst="rect">
              <a:avLst/>
            </a:prstGeom>
            <a:noFill/>
            <a:ln w="9525">
              <a:noFill/>
              <a:miter lim="800000"/>
              <a:headEnd/>
              <a:tailEnd/>
            </a:ln>
          </p:spPr>
          <p:txBody>
            <a:bodyPr wrap="none">
              <a:spAutoFit/>
            </a:bodyPr>
            <a:lstStyle/>
            <a:p>
              <a:pPr>
                <a:defRPr/>
              </a:pPr>
              <a:r>
                <a:rPr lang="ja-JP" altLang="en-US" sz="1400">
                  <a:solidFill>
                    <a:schemeClr val="bg1"/>
                  </a:solidFill>
                  <a:latin typeface="+mn-lt"/>
                  <a:ea typeface="+mn-ea"/>
                  <a:cs typeface="Arial" pitchFamily="34" charset="0"/>
                </a:rPr>
                <a:t>成果物</a:t>
              </a:r>
            </a:p>
          </p:txBody>
        </p:sp>
        <p:grpSp>
          <p:nvGrpSpPr>
            <p:cNvPr id="24601" name="Group 59"/>
            <p:cNvGrpSpPr>
              <a:grpSpLocks/>
            </p:cNvGrpSpPr>
            <p:nvPr/>
          </p:nvGrpSpPr>
          <p:grpSpPr bwMode="auto">
            <a:xfrm>
              <a:off x="6330950" y="4745038"/>
              <a:ext cx="1114425" cy="1073150"/>
              <a:chOff x="3375" y="2835"/>
              <a:chExt cx="495" cy="495"/>
            </a:xfrm>
          </p:grpSpPr>
          <p:sp>
            <p:nvSpPr>
              <p:cNvPr id="2"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rgbClr val="83A0CF"/>
                </a:solidFill>
                <a:round/>
                <a:headEnd/>
                <a:tailEnd/>
              </a:ln>
            </p:spPr>
            <p:txBody>
              <a:bodyPr anchor="ctr"/>
              <a:lstStyle/>
              <a:p>
                <a:pPr algn="ctr">
                  <a:defRPr/>
                </a:pPr>
                <a:endParaRPr lang="ja-JP" altLang="en-US">
                  <a:latin typeface="+mn-lt"/>
                  <a:ea typeface="+mn-ea"/>
                  <a:cs typeface="Arial" pitchFamily="34" charset="0"/>
                </a:endParaRPr>
              </a:p>
            </p:txBody>
          </p:sp>
          <p:sp>
            <p:nvSpPr>
              <p:cNvPr id="17454" name="円/楕円 24"/>
              <p:cNvSpPr>
                <a:spLocks noChangeArrowheads="1"/>
              </p:cNvSpPr>
              <p:nvPr/>
            </p:nvSpPr>
            <p:spPr bwMode="auto">
              <a:xfrm>
                <a:off x="3555" y="3015"/>
                <a:ext cx="129" cy="129"/>
              </a:xfrm>
              <a:prstGeom prst="ellipse">
                <a:avLst/>
              </a:prstGeom>
              <a:solidFill>
                <a:schemeClr val="bg1"/>
              </a:solidFill>
              <a:ln w="25400" algn="ctr">
                <a:solidFill>
                  <a:srgbClr val="83A0CF"/>
                </a:solidFill>
                <a:round/>
                <a:headEnd/>
                <a:tailEnd/>
              </a:ln>
            </p:spPr>
            <p:txBody>
              <a:bodyPr anchor="ctr"/>
              <a:lstStyle/>
              <a:p>
                <a:pPr algn="ctr">
                  <a:defRPr/>
                </a:pPr>
                <a:endParaRPr lang="ja-JP" altLang="en-US">
                  <a:latin typeface="+mn-lt"/>
                  <a:ea typeface="+mn-ea"/>
                  <a:cs typeface="Arial" pitchFamily="34" charset="0"/>
                </a:endParaRPr>
              </a:p>
            </p:txBody>
          </p:sp>
        </p:grpSp>
        <p:sp>
          <p:nvSpPr>
            <p:cNvPr id="17444" name="Line 75"/>
            <p:cNvSpPr>
              <a:spLocks noChangeShapeType="1"/>
            </p:cNvSpPr>
            <p:nvPr/>
          </p:nvSpPr>
          <p:spPr bwMode="auto">
            <a:xfrm flipV="1">
              <a:off x="5724525" y="5260975"/>
              <a:ext cx="360363" cy="0"/>
            </a:xfrm>
            <a:prstGeom prst="line">
              <a:avLst/>
            </a:prstGeom>
            <a:noFill/>
            <a:ln w="76200">
              <a:solidFill>
                <a:srgbClr val="4168A7"/>
              </a:solidFill>
              <a:round/>
              <a:headEnd/>
              <a:tailEnd type="triangle" w="med" len="med"/>
            </a:ln>
          </p:spPr>
          <p:txBody>
            <a:bodyPr/>
            <a:lstStyle/>
            <a:p>
              <a:pPr>
                <a:defRPr/>
              </a:pPr>
              <a:endParaRPr lang="ja-JP" altLang="en-US">
                <a:latin typeface="+mn-lt"/>
                <a:ea typeface="+mn-ea"/>
                <a:cs typeface="Arial" pitchFamily="34" charset="0"/>
              </a:endParaRPr>
            </a:p>
          </p:txBody>
        </p:sp>
        <p:sp>
          <p:nvSpPr>
            <p:cNvPr id="71" name="テキスト ボックス 70"/>
            <p:cNvSpPr txBox="1"/>
            <p:nvPr/>
          </p:nvSpPr>
          <p:spPr>
            <a:xfrm>
              <a:off x="6225160" y="5013325"/>
              <a:ext cx="1326005" cy="523220"/>
            </a:xfrm>
            <a:prstGeom prst="rect">
              <a:avLst/>
            </a:prstGeom>
            <a:solidFill>
              <a:schemeClr val="bg1">
                <a:alpha val="70000"/>
              </a:schemeClr>
            </a:solidFill>
          </p:spPr>
          <p:txBody>
            <a:bodyPr wrap="none">
              <a:spAutoFit/>
            </a:bodyPr>
            <a:lstStyle/>
            <a:p>
              <a:pPr algn="ctr">
                <a:defRPr/>
              </a:pPr>
              <a:r>
                <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rPr>
                <a:t>Linux</a:t>
              </a: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カーネル</a:t>
              </a:r>
              <a:endPar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endParaRPr>
            </a:p>
            <a:p>
              <a:pPr algn="ctr">
                <a:defRPr/>
              </a:pP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ソースコード</a:t>
              </a:r>
            </a:p>
          </p:txBody>
        </p:sp>
      </p:grpSp>
    </p:spTree>
    <p:extLst>
      <p:ext uri="{BB962C8B-B14F-4D97-AF65-F5344CB8AC3E}">
        <p14:creationId xmlns:p14="http://schemas.microsoft.com/office/powerpoint/2010/main" val="255247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00"/>
                                        </p:tgtEl>
                                        <p:attrNameLst>
                                          <p:attrName>style.visibility</p:attrName>
                                        </p:attrNameLst>
                                      </p:cBhvr>
                                      <p:to>
                                        <p:strVal val="visible"/>
                                      </p:to>
                                    </p:set>
                                    <p:animEffect transition="in" filter="fade">
                                      <p:cBhvr>
                                        <p:cTn id="7" dur="500"/>
                                        <p:tgtEl>
                                          <p:spTgt spid="246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438"/>
                                        </p:tgtEl>
                                        <p:attrNameLst>
                                          <p:attrName>style.visibility</p:attrName>
                                        </p:attrNameLst>
                                      </p:cBhvr>
                                      <p:to>
                                        <p:strVal val="visible"/>
                                      </p:to>
                                    </p:set>
                                    <p:animEffect transition="in" filter="fade">
                                      <p:cBhvr>
                                        <p:cTn id="25" dur="500"/>
                                        <p:tgtEl>
                                          <p:spTgt spid="17438"/>
                                        </p:tgtEl>
                                      </p:cBhvr>
                                    </p:animEffect>
                                  </p:childTnLst>
                                </p:cTn>
                              </p:par>
                              <p:par>
                                <p:cTn id="26" presetID="10" presetClass="entr" presetSubtype="0" fill="hold" nodeType="withEffect">
                                  <p:stCondLst>
                                    <p:cond delay="0"/>
                                  </p:stCondLst>
                                  <p:childTnLst>
                                    <p:set>
                                      <p:cBhvr>
                                        <p:cTn id="27" dur="1" fill="hold">
                                          <p:stCondLst>
                                            <p:cond delay="0"/>
                                          </p:stCondLst>
                                        </p:cTn>
                                        <p:tgtEl>
                                          <p:spTgt spid="24608"/>
                                        </p:tgtEl>
                                        <p:attrNameLst>
                                          <p:attrName>style.visibility</p:attrName>
                                        </p:attrNameLst>
                                      </p:cBhvr>
                                      <p:to>
                                        <p:strVal val="visible"/>
                                      </p:to>
                                    </p:set>
                                    <p:animEffect transition="in" filter="fade">
                                      <p:cBhvr>
                                        <p:cTn id="28" dur="500"/>
                                        <p:tgtEl>
                                          <p:spTgt spid="24608"/>
                                        </p:tgtEl>
                                      </p:cBhvr>
                                    </p:animEffec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17445"/>
                                        </p:tgtEl>
                                        <p:attrNameLst>
                                          <p:attrName>style.visibility</p:attrName>
                                        </p:attrNameLst>
                                      </p:cBhvr>
                                      <p:to>
                                        <p:strVal val="visible"/>
                                      </p:to>
                                    </p:set>
                                    <p:animEffect transition="in" filter="wipe(down)">
                                      <p:cBhvr>
                                        <p:cTn id="32" dur="500"/>
                                        <p:tgtEl>
                                          <p:spTgt spid="17445"/>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461"/>
                                        </p:tgtEl>
                                        <p:attrNameLst>
                                          <p:attrName>style.visibility</p:attrName>
                                        </p:attrNameLst>
                                      </p:cBhvr>
                                      <p:to>
                                        <p:strVal val="visible"/>
                                      </p:to>
                                    </p:set>
                                    <p:animEffect transition="in" filter="fade">
                                      <p:cBhvr>
                                        <p:cTn id="41" dur="500"/>
                                        <p:tgtEl>
                                          <p:spTgt spid="17461"/>
                                        </p:tgtEl>
                                      </p:cBhvr>
                                    </p:animEffect>
                                  </p:childTnLst>
                                </p:cTn>
                              </p:par>
                            </p:childTnLst>
                          </p:cTn>
                        </p:par>
                        <p:par>
                          <p:cTn id="42" fill="hold">
                            <p:stCondLst>
                              <p:cond delay="500"/>
                            </p:stCondLst>
                            <p:childTnLst>
                              <p:par>
                                <p:cTn id="43" presetID="22" presetClass="entr" presetSubtype="2"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right)">
                                      <p:cBhvr>
                                        <p:cTn id="45" dur="500"/>
                                        <p:tgtEl>
                                          <p:spTgt spid="3"/>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17424"/>
                                        </p:tgtEl>
                                        <p:attrNameLst>
                                          <p:attrName>style.visibility</p:attrName>
                                        </p:attrNameLst>
                                      </p:cBhvr>
                                      <p:to>
                                        <p:strVal val="visible"/>
                                      </p:to>
                                    </p:set>
                                    <p:animEffect transition="in" filter="fade">
                                      <p:cBhvr>
                                        <p:cTn id="49" dur="500"/>
                                        <p:tgtEl>
                                          <p:spTgt spid="17424"/>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4612"/>
                                        </p:tgtEl>
                                        <p:attrNameLst>
                                          <p:attrName>style.visibility</p:attrName>
                                        </p:attrNameLst>
                                      </p:cBhvr>
                                      <p:to>
                                        <p:strVal val="visible"/>
                                      </p:to>
                                    </p:set>
                                    <p:animEffect transition="in" filter="fade">
                                      <p:cBhvr>
                                        <p:cTn id="58" dur="500"/>
                                        <p:tgtEl>
                                          <p:spTgt spid="24612"/>
                                        </p:tgtEl>
                                      </p:cBhvr>
                                    </p:animEffect>
                                  </p:childTnLst>
                                </p:cTn>
                              </p:par>
                              <p:par>
                                <p:cTn id="59" presetID="10" presetClass="entr" presetSubtype="0" fill="hold" nodeType="withEffect">
                                  <p:stCondLst>
                                    <p:cond delay="0"/>
                                  </p:stCondLst>
                                  <p:childTnLst>
                                    <p:set>
                                      <p:cBhvr>
                                        <p:cTn id="60" dur="1" fill="hold">
                                          <p:stCondLst>
                                            <p:cond delay="0"/>
                                          </p:stCondLst>
                                        </p:cTn>
                                        <p:tgtEl>
                                          <p:spTgt spid="24613"/>
                                        </p:tgtEl>
                                        <p:attrNameLst>
                                          <p:attrName>style.visibility</p:attrName>
                                        </p:attrNameLst>
                                      </p:cBhvr>
                                      <p:to>
                                        <p:strVal val="visible"/>
                                      </p:to>
                                    </p:set>
                                    <p:animEffect transition="in" filter="fade">
                                      <p:cBhvr>
                                        <p:cTn id="61" dur="500"/>
                                        <p:tgtEl>
                                          <p:spTgt spid="24613"/>
                                        </p:tgtEl>
                                      </p:cBhvr>
                                    </p:animEffect>
                                  </p:childTnLst>
                                </p:cTn>
                              </p:par>
                            </p:childTnLst>
                          </p:cTn>
                        </p:par>
                        <p:par>
                          <p:cTn id="62" fill="hold">
                            <p:stCondLst>
                              <p:cond delay="500"/>
                            </p:stCondLst>
                            <p:childTnLst>
                              <p:par>
                                <p:cTn id="63" presetID="22" presetClass="entr" presetSubtype="4" fill="hold" grpId="0" nodeType="afterEffect">
                                  <p:stCondLst>
                                    <p:cond delay="0"/>
                                  </p:stCondLst>
                                  <p:childTnLst>
                                    <p:set>
                                      <p:cBhvr>
                                        <p:cTn id="64" dur="1" fill="hold">
                                          <p:stCondLst>
                                            <p:cond delay="0"/>
                                          </p:stCondLst>
                                        </p:cTn>
                                        <p:tgtEl>
                                          <p:spTgt spid="17425"/>
                                        </p:tgtEl>
                                        <p:attrNameLst>
                                          <p:attrName>style.visibility</p:attrName>
                                        </p:attrNameLst>
                                      </p:cBhvr>
                                      <p:to>
                                        <p:strVal val="visible"/>
                                      </p:to>
                                    </p:set>
                                    <p:animEffect transition="in" filter="wipe(down)">
                                      <p:cBhvr>
                                        <p:cTn id="65" dur="500"/>
                                        <p:tgtEl>
                                          <p:spTgt spid="17425"/>
                                        </p:tgtEl>
                                      </p:cBhvr>
                                    </p:animEffect>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17426"/>
                                        </p:tgtEl>
                                        <p:attrNameLst>
                                          <p:attrName>style.visibility</p:attrName>
                                        </p:attrNameLst>
                                      </p:cBhvr>
                                      <p:to>
                                        <p:strVal val="visible"/>
                                      </p:to>
                                    </p:set>
                                    <p:animEffect transition="in" filter="fade">
                                      <p:cBhvr>
                                        <p:cTn id="69" dur="500"/>
                                        <p:tgtEl>
                                          <p:spTgt spid="1742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17455"/>
                                        </p:tgtEl>
                                        <p:attrNameLst>
                                          <p:attrName>style.visibility</p:attrName>
                                        </p:attrNameLst>
                                      </p:cBhvr>
                                      <p:to>
                                        <p:strVal val="visible"/>
                                      </p:to>
                                    </p:set>
                                    <p:animEffect transition="in" filter="wipe(up)">
                                      <p:cBhvr>
                                        <p:cTn id="74" dur="500"/>
                                        <p:tgtEl>
                                          <p:spTgt spid="17455"/>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17456"/>
                                        </p:tgtEl>
                                        <p:attrNameLst>
                                          <p:attrName>style.visibility</p:attrName>
                                        </p:attrNameLst>
                                      </p:cBhvr>
                                      <p:to>
                                        <p:strVal val="visible"/>
                                      </p:to>
                                    </p:set>
                                    <p:animEffect transition="in" filter="fade">
                                      <p:cBhvr>
                                        <p:cTn id="78" dur="500"/>
                                        <p:tgtEl>
                                          <p:spTgt spid="17456"/>
                                        </p:tgtEl>
                                      </p:cBhvr>
                                    </p:animEffect>
                                  </p:childTnLst>
                                </p:cTn>
                              </p:par>
                              <p:par>
                                <p:cTn id="79" presetID="10" presetClass="entr" presetSubtype="0" fill="hold" nodeType="withEffect">
                                  <p:stCondLst>
                                    <p:cond delay="0"/>
                                  </p:stCondLst>
                                  <p:childTnLst>
                                    <p:set>
                                      <p:cBhvr>
                                        <p:cTn id="80" dur="1" fill="hold">
                                          <p:stCondLst>
                                            <p:cond delay="0"/>
                                          </p:stCondLst>
                                        </p:cTn>
                                        <p:tgtEl>
                                          <p:spTgt spid="24611"/>
                                        </p:tgtEl>
                                        <p:attrNameLst>
                                          <p:attrName>style.visibility</p:attrName>
                                        </p:attrNameLst>
                                      </p:cBhvr>
                                      <p:to>
                                        <p:strVal val="visible"/>
                                      </p:to>
                                    </p:set>
                                    <p:animEffect transition="in" filter="fade">
                                      <p:cBhvr>
                                        <p:cTn id="81" dur="500"/>
                                        <p:tgtEl>
                                          <p:spTgt spid="24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61" grpId="0" animBg="1"/>
      <p:bldP spid="17455" grpId="0" animBg="1"/>
      <p:bldP spid="17456" grpId="0"/>
      <p:bldP spid="17438" grpId="0" animBg="1"/>
      <p:bldP spid="17445" grpId="0" animBg="1"/>
      <p:bldP spid="17424" grpId="0" animBg="1"/>
      <p:bldP spid="17425" grpId="0" animBg="1"/>
      <p:bldP spid="17426"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3"/>
          <p:cNvSpPr>
            <a:spLocks noGrp="1"/>
          </p:cNvSpPr>
          <p:nvPr>
            <p:ph type="title"/>
          </p:nvPr>
        </p:nvSpPr>
        <p:spPr/>
        <p:txBody>
          <a:bodyPr/>
          <a:lstStyle/>
          <a:p>
            <a:r>
              <a:rPr lang="en-US" altLang="ja-JP" dirty="0">
                <a:latin typeface="Arial" charset="0"/>
              </a:rPr>
              <a:t>Linux</a:t>
            </a:r>
            <a:r>
              <a:rPr lang="ja-JP" altLang="en-US" dirty="0">
                <a:latin typeface="Arial" charset="0"/>
              </a:rPr>
              <a:t>の転機／</a:t>
            </a:r>
            <a:r>
              <a:rPr lang="en-US" altLang="ja-JP" dirty="0">
                <a:latin typeface="Arial" charset="0"/>
              </a:rPr>
              <a:t>IBM</a:t>
            </a:r>
            <a:r>
              <a:rPr lang="ja-JP" altLang="en-US" dirty="0">
                <a:latin typeface="Arial" charset="0"/>
              </a:rPr>
              <a:t>によるコミットメント</a:t>
            </a:r>
          </a:p>
        </p:txBody>
      </p:sp>
      <p:pic>
        <p:nvPicPr>
          <p:cNvPr id="307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32" y="1308194"/>
            <a:ext cx="5105400" cy="454342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角丸四角形 4"/>
          <p:cNvSpPr/>
          <p:nvPr/>
        </p:nvSpPr>
        <p:spPr bwMode="auto">
          <a:xfrm>
            <a:off x="5428928" y="4968021"/>
            <a:ext cx="3384376" cy="519374"/>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dirty="0">
                <a:solidFill>
                  <a:schemeClr val="bg1"/>
                </a:solidFill>
              </a:rPr>
              <a:t>自社</a:t>
            </a:r>
            <a:r>
              <a:rPr kumimoji="0" lang="en-US" altLang="ja-JP" dirty="0">
                <a:solidFill>
                  <a:schemeClr val="bg1"/>
                </a:solidFill>
              </a:rPr>
              <a:t>OS</a:t>
            </a:r>
            <a:r>
              <a:rPr kumimoji="0" lang="ja-JP" altLang="en-US" dirty="0">
                <a:solidFill>
                  <a:schemeClr val="bg1"/>
                </a:solidFill>
              </a:rPr>
              <a:t>と同等のサポート</a:t>
            </a:r>
          </a:p>
        </p:txBody>
      </p:sp>
      <p:sp>
        <p:nvSpPr>
          <p:cNvPr id="2" name="正方形/長方形 1"/>
          <p:cNvSpPr/>
          <p:nvPr/>
        </p:nvSpPr>
        <p:spPr>
          <a:xfrm>
            <a:off x="467069" y="5949280"/>
            <a:ext cx="4572000" cy="276999"/>
          </a:xfrm>
          <a:prstGeom prst="rect">
            <a:avLst/>
          </a:prstGeom>
        </p:spPr>
        <p:txBody>
          <a:bodyPr>
            <a:spAutoFit/>
          </a:bodyPr>
          <a:lstStyle/>
          <a:p>
            <a:r>
              <a:rPr lang="en-US" altLang="ja-JP" sz="1200" dirty="0"/>
              <a:t>http://www-03.ibm.com/press/us/en/pressrelease/2262.wss</a:t>
            </a:r>
            <a:endParaRPr lang="ja-JP" altLang="en-US" sz="1200" dirty="0"/>
          </a:p>
        </p:txBody>
      </p:sp>
      <p:sp>
        <p:nvSpPr>
          <p:cNvPr id="6" name="正方形/長方形 5"/>
          <p:cNvSpPr/>
          <p:nvPr/>
        </p:nvSpPr>
        <p:spPr>
          <a:xfrm>
            <a:off x="5577683" y="4573322"/>
            <a:ext cx="3456384" cy="261610"/>
          </a:xfrm>
          <a:prstGeom prst="rect">
            <a:avLst/>
          </a:prstGeom>
        </p:spPr>
        <p:txBody>
          <a:bodyPr wrap="square">
            <a:spAutoFit/>
          </a:bodyPr>
          <a:lstStyle/>
          <a:p>
            <a:r>
              <a:rPr lang="en-US" altLang="ja-JP" sz="1100" dirty="0"/>
              <a:t>http://www.nikkeibp.co.jp/archives/189/189148.html</a:t>
            </a:r>
            <a:endParaRPr lang="ja-JP" altLang="en-US" sz="1100"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908720"/>
            <a:ext cx="4280663" cy="360964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角丸四角形 7"/>
          <p:cNvSpPr/>
          <p:nvPr/>
        </p:nvSpPr>
        <p:spPr bwMode="auto">
          <a:xfrm>
            <a:off x="5428928" y="5521550"/>
            <a:ext cx="3384376" cy="519374"/>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dirty="0">
                <a:solidFill>
                  <a:schemeClr val="bg1"/>
                </a:solidFill>
              </a:rPr>
              <a:t>自社内に専任の開発部隊を設置</a:t>
            </a:r>
          </a:p>
        </p:txBody>
      </p:sp>
      <p:sp>
        <p:nvSpPr>
          <p:cNvPr id="9" name="角丸四角形 8"/>
          <p:cNvSpPr/>
          <p:nvPr/>
        </p:nvSpPr>
        <p:spPr bwMode="auto">
          <a:xfrm>
            <a:off x="5428928" y="6084052"/>
            <a:ext cx="3384376" cy="519374"/>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dirty="0">
                <a:solidFill>
                  <a:schemeClr val="bg1"/>
                </a:solidFill>
              </a:rPr>
              <a:t>オープンソースへの投資を約束</a:t>
            </a:r>
          </a:p>
        </p:txBody>
      </p:sp>
    </p:spTree>
    <p:extLst>
      <p:ext uri="{BB962C8B-B14F-4D97-AF65-F5344CB8AC3E}">
        <p14:creationId xmlns:p14="http://schemas.microsoft.com/office/powerpoint/2010/main" val="288894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p:cTn id="7" dur="500" fill="hold"/>
                                        <p:tgtEl>
                                          <p:spTgt spid="30723"/>
                                        </p:tgtEl>
                                        <p:attrNameLst>
                                          <p:attrName>ppt_w</p:attrName>
                                        </p:attrNameLst>
                                      </p:cBhvr>
                                      <p:tavLst>
                                        <p:tav tm="0">
                                          <p:val>
                                            <p:fltVal val="0"/>
                                          </p:val>
                                        </p:tav>
                                        <p:tav tm="100000">
                                          <p:val>
                                            <p:strVal val="#ppt_w"/>
                                          </p:val>
                                        </p:tav>
                                      </p:tavLst>
                                    </p:anim>
                                    <p:anim calcmode="lin" valueType="num">
                                      <p:cBhvr>
                                        <p:cTn id="8" dur="500" fill="hold"/>
                                        <p:tgtEl>
                                          <p:spTgt spid="30723"/>
                                        </p:tgtEl>
                                        <p:attrNameLst>
                                          <p:attrName>ppt_h</p:attrName>
                                        </p:attrNameLst>
                                      </p:cBhvr>
                                      <p:tavLst>
                                        <p:tav tm="0">
                                          <p:val>
                                            <p:fltVal val="0"/>
                                          </p:val>
                                        </p:tav>
                                        <p:tav tm="100000">
                                          <p:val>
                                            <p:strVal val="#ppt_h"/>
                                          </p:val>
                                        </p:tav>
                                      </p:tavLst>
                                    </p:anim>
                                    <p:animEffect transition="in" filter="fade">
                                      <p:cBhvr>
                                        <p:cTn id="9" dur="500"/>
                                        <p:tgtEl>
                                          <p:spTgt spid="3072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par>
                          <p:cTn id="34" fill="hold">
                            <p:stCondLst>
                              <p:cond delay="500"/>
                            </p:stCondLst>
                            <p:childTnLst>
                              <p:par>
                                <p:cTn id="35" presetID="53" presetClass="entr" presetSubtype="16"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par>
                          <p:cTn id="40" fill="hold">
                            <p:stCondLst>
                              <p:cond delay="1000"/>
                            </p:stCondLst>
                            <p:childTnLst>
                              <p:par>
                                <p:cTn id="41" presetID="53" presetClass="entr" presetSubtype="16"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p:nvPr>
        </p:nvSpPr>
        <p:spPr/>
        <p:txBody>
          <a:bodyPr/>
          <a:lstStyle/>
          <a:p>
            <a:pPr eaLnBrk="1" hangingPunct="1"/>
            <a:r>
              <a:rPr lang="ja-JP" altLang="en-US" dirty="0">
                <a:latin typeface="Arial" charset="0"/>
              </a:rPr>
              <a:t>オープンソース開発の実際</a:t>
            </a:r>
          </a:p>
        </p:txBody>
      </p:sp>
      <p:sp>
        <p:nvSpPr>
          <p:cNvPr id="4" name="角丸四角形 3"/>
          <p:cNvSpPr/>
          <p:nvPr/>
        </p:nvSpPr>
        <p:spPr bwMode="auto">
          <a:xfrm>
            <a:off x="571500" y="992331"/>
            <a:ext cx="8001000" cy="3839441"/>
          </a:xfrm>
          <a:prstGeom prst="roundRect">
            <a:avLst>
              <a:gd name="adj" fmla="val 6377"/>
            </a:avLst>
          </a:prstGeom>
          <a:solidFill>
            <a:schemeClr val="bg1"/>
          </a:solidFill>
          <a:ln w="38100" cap="flat" cmpd="sng" algn="ctr">
            <a:solidFill>
              <a:schemeClr val="accent5">
                <a:lumMod val="50000"/>
              </a:schemeClr>
            </a:solidFill>
            <a:prstDash val="solid"/>
            <a:round/>
            <a:headEnd type="none" w="med" len="med"/>
            <a:tailEnd type="none" w="med" len="med"/>
          </a:ln>
          <a:effectLst/>
        </p:spPr>
        <p:txBody>
          <a:bodyPr anchor="ctr"/>
          <a:lstStyle/>
          <a:p>
            <a:pPr>
              <a:defRPr/>
            </a:pPr>
            <a:r>
              <a:rPr lang="en-US" altLang="ja-JP" sz="1400" dirty="0">
                <a:solidFill>
                  <a:schemeClr val="accent1">
                    <a:lumMod val="50000"/>
                  </a:schemeClr>
                </a:solidFill>
                <a:latin typeface="+mn-lt"/>
                <a:ea typeface="+mn-ea"/>
              </a:rPr>
              <a:t>2008.4.2</a:t>
            </a:r>
            <a:r>
              <a:rPr lang="ja-JP" altLang="en-US" sz="1400" dirty="0">
                <a:solidFill>
                  <a:schemeClr val="accent1">
                    <a:lumMod val="50000"/>
                  </a:schemeClr>
                </a:solidFill>
                <a:latin typeface="+mn-lt"/>
                <a:ea typeface="+mn-ea"/>
              </a:rPr>
              <a:t> 付け </a:t>
            </a:r>
            <a:r>
              <a:rPr lang="en-US" altLang="ja-JP" sz="1400" dirty="0" err="1">
                <a:solidFill>
                  <a:schemeClr val="accent1">
                    <a:lumMod val="50000"/>
                  </a:schemeClr>
                </a:solidFill>
                <a:latin typeface="+mn-lt"/>
                <a:ea typeface="+mn-ea"/>
              </a:rPr>
              <a:t>ITpro</a:t>
            </a:r>
            <a:endParaRPr lang="en-US" altLang="ja-JP" sz="1400" dirty="0">
              <a:solidFill>
                <a:schemeClr val="accent1">
                  <a:lumMod val="50000"/>
                </a:schemeClr>
              </a:solidFill>
              <a:latin typeface="+mn-lt"/>
              <a:ea typeface="+mn-ea"/>
            </a:endParaRPr>
          </a:p>
          <a:p>
            <a:pPr>
              <a:defRPr/>
            </a:pPr>
            <a:endParaRPr lang="en-US" altLang="ja-JP" sz="1400" dirty="0">
              <a:solidFill>
                <a:schemeClr val="accent1">
                  <a:lumMod val="50000"/>
                </a:schemeClr>
              </a:solidFill>
              <a:latin typeface="+mn-lt"/>
              <a:ea typeface="+mn-ea"/>
            </a:endParaRPr>
          </a:p>
          <a:p>
            <a:pPr>
              <a:defRPr/>
            </a:pPr>
            <a:r>
              <a:rPr lang="ja-JP" altLang="en-US" sz="1400" dirty="0">
                <a:solidFill>
                  <a:schemeClr val="accent1">
                    <a:lumMod val="50000"/>
                  </a:schemeClr>
                </a:solidFill>
                <a:latin typeface="+mn-lt"/>
                <a:ea typeface="+mn-ea"/>
              </a:rPr>
              <a:t>　</a:t>
            </a:r>
            <a:r>
              <a:rPr lang="en-US" altLang="ja-JP" sz="1400" dirty="0">
                <a:solidFill>
                  <a:schemeClr val="accent1">
                    <a:lumMod val="50000"/>
                  </a:schemeClr>
                </a:solidFill>
                <a:latin typeface="+mn-lt"/>
                <a:ea typeface="+mn-ea"/>
              </a:rPr>
              <a:t>Linux</a:t>
            </a:r>
            <a:r>
              <a:rPr lang="ja-JP" altLang="en-US" sz="1400" dirty="0">
                <a:solidFill>
                  <a:schemeClr val="accent1">
                    <a:lumMod val="50000"/>
                  </a:schemeClr>
                </a:solidFill>
                <a:latin typeface="+mn-lt"/>
                <a:ea typeface="+mn-ea"/>
              </a:rPr>
              <a:t>推進団体の</a:t>
            </a:r>
            <a:r>
              <a:rPr lang="en-US" altLang="ja-JP" sz="1400" dirty="0">
                <a:solidFill>
                  <a:schemeClr val="accent1">
                    <a:lumMod val="50000"/>
                  </a:schemeClr>
                </a:solidFill>
                <a:latin typeface="+mn-lt"/>
                <a:ea typeface="+mn-ea"/>
              </a:rPr>
              <a:t>Linux Foundation</a:t>
            </a:r>
            <a:r>
              <a:rPr lang="ja-JP" altLang="en-US" sz="1400" dirty="0">
                <a:solidFill>
                  <a:schemeClr val="accent1">
                    <a:lumMod val="50000"/>
                  </a:schemeClr>
                </a:solidFill>
                <a:latin typeface="+mn-lt"/>
                <a:ea typeface="+mn-ea"/>
              </a:rPr>
              <a:t>は米国時間</a:t>
            </a:r>
            <a:r>
              <a:rPr lang="en-US" altLang="ja-JP" sz="1400" dirty="0">
                <a:solidFill>
                  <a:schemeClr val="accent1">
                    <a:lumMod val="50000"/>
                  </a:schemeClr>
                </a:solidFill>
                <a:latin typeface="+mn-lt"/>
                <a:ea typeface="+mn-ea"/>
              </a:rPr>
              <a:t>2008</a:t>
            </a:r>
            <a:r>
              <a:rPr lang="ja-JP" altLang="en-US" sz="1400" dirty="0">
                <a:solidFill>
                  <a:schemeClr val="accent1">
                    <a:lumMod val="50000"/>
                  </a:schemeClr>
                </a:solidFill>
                <a:latin typeface="+mn-lt"/>
                <a:ea typeface="+mn-ea"/>
              </a:rPr>
              <a:t>年</a:t>
            </a:r>
            <a:r>
              <a:rPr lang="en-US" altLang="ja-JP" sz="1400" dirty="0">
                <a:solidFill>
                  <a:schemeClr val="accent1">
                    <a:lumMod val="50000"/>
                  </a:schemeClr>
                </a:solidFill>
                <a:latin typeface="+mn-lt"/>
                <a:ea typeface="+mn-ea"/>
              </a:rPr>
              <a:t>4</a:t>
            </a:r>
            <a:r>
              <a:rPr lang="ja-JP" altLang="en-US" sz="1400" dirty="0">
                <a:solidFill>
                  <a:schemeClr val="accent1">
                    <a:lumMod val="50000"/>
                  </a:schemeClr>
                </a:solidFill>
                <a:latin typeface="+mn-lt"/>
                <a:ea typeface="+mn-ea"/>
              </a:rPr>
              <a:t>月</a:t>
            </a:r>
            <a:r>
              <a:rPr lang="en-US" altLang="ja-JP" sz="1400" dirty="0">
                <a:solidFill>
                  <a:schemeClr val="accent1">
                    <a:lumMod val="50000"/>
                  </a:schemeClr>
                </a:solidFill>
                <a:latin typeface="+mn-lt"/>
                <a:ea typeface="+mn-ea"/>
              </a:rPr>
              <a:t>1</a:t>
            </a:r>
            <a:r>
              <a:rPr lang="ja-JP" altLang="en-US" sz="1400" dirty="0">
                <a:solidFill>
                  <a:schemeClr val="accent1">
                    <a:lumMod val="50000"/>
                  </a:schemeClr>
                </a:solidFill>
                <a:latin typeface="+mn-lt"/>
                <a:ea typeface="+mn-ea"/>
              </a:rPr>
              <a:t>日，</a:t>
            </a:r>
            <a:r>
              <a:rPr lang="en-US" altLang="ja-JP" sz="1400" dirty="0">
                <a:solidFill>
                  <a:schemeClr val="accent1">
                    <a:lumMod val="50000"/>
                  </a:schemeClr>
                </a:solidFill>
                <a:latin typeface="+mn-lt"/>
                <a:ea typeface="+mn-ea"/>
              </a:rPr>
              <a:t>Linux</a:t>
            </a:r>
            <a:r>
              <a:rPr lang="ja-JP" altLang="en-US" sz="1400" dirty="0">
                <a:solidFill>
                  <a:schemeClr val="accent1">
                    <a:lumMod val="50000"/>
                  </a:schemeClr>
                </a:solidFill>
                <a:latin typeface="+mn-lt"/>
                <a:ea typeface="+mn-ea"/>
              </a:rPr>
              <a:t>カーネルの開発について調査した結果を発表した。それによると，過去</a:t>
            </a:r>
            <a:r>
              <a:rPr lang="en-US" altLang="ja-JP" sz="1400" dirty="0">
                <a:solidFill>
                  <a:schemeClr val="accent1">
                    <a:lumMod val="50000"/>
                  </a:schemeClr>
                </a:solidFill>
                <a:latin typeface="+mn-lt"/>
                <a:ea typeface="+mn-ea"/>
              </a:rPr>
              <a:t>3</a:t>
            </a:r>
            <a:r>
              <a:rPr lang="ja-JP" altLang="en-US" sz="1400" dirty="0">
                <a:solidFill>
                  <a:schemeClr val="accent1">
                    <a:lumMod val="50000"/>
                  </a:schemeClr>
                </a:solidFill>
                <a:latin typeface="+mn-lt"/>
                <a:ea typeface="+mn-ea"/>
              </a:rPr>
              <a:t>年間でカーネルの開発に携わる開発者数は</a:t>
            </a:r>
            <a:r>
              <a:rPr lang="en-US" altLang="ja-JP" sz="1400" dirty="0">
                <a:solidFill>
                  <a:schemeClr val="accent1">
                    <a:lumMod val="50000"/>
                  </a:schemeClr>
                </a:solidFill>
                <a:latin typeface="+mn-lt"/>
                <a:ea typeface="+mn-ea"/>
              </a:rPr>
              <a:t>3</a:t>
            </a:r>
            <a:r>
              <a:rPr lang="ja-JP" altLang="en-US" sz="1400" dirty="0">
                <a:solidFill>
                  <a:schemeClr val="accent1">
                    <a:lumMod val="50000"/>
                  </a:schemeClr>
                </a:solidFill>
                <a:latin typeface="+mn-lt"/>
                <a:ea typeface="+mn-ea"/>
              </a:rPr>
              <a:t>倍に増えており，サポート企業も増加しているという。</a:t>
            </a:r>
          </a:p>
          <a:p>
            <a:pPr>
              <a:defRPr/>
            </a:pPr>
            <a:r>
              <a:rPr lang="ja-JP" altLang="en-US" sz="1400" dirty="0">
                <a:solidFill>
                  <a:schemeClr val="accent1">
                    <a:lumMod val="50000"/>
                  </a:schemeClr>
                </a:solidFill>
                <a:latin typeface="+mn-lt"/>
                <a:ea typeface="+mn-ea"/>
              </a:rPr>
              <a:t>　今回のレポートは，カーネル</a:t>
            </a:r>
            <a:r>
              <a:rPr lang="en-US" altLang="ja-JP" sz="1400" dirty="0">
                <a:solidFill>
                  <a:schemeClr val="accent1">
                    <a:lumMod val="50000"/>
                  </a:schemeClr>
                </a:solidFill>
                <a:latin typeface="+mn-lt"/>
                <a:ea typeface="+mn-ea"/>
              </a:rPr>
              <a:t>2.6.11</a:t>
            </a:r>
            <a:r>
              <a:rPr lang="ja-JP" altLang="en-US" sz="1400" dirty="0">
                <a:solidFill>
                  <a:schemeClr val="accent1">
                    <a:lumMod val="50000"/>
                  </a:schemeClr>
                </a:solidFill>
                <a:latin typeface="+mn-lt"/>
                <a:ea typeface="+mn-ea"/>
              </a:rPr>
              <a:t>～</a:t>
            </a:r>
            <a:r>
              <a:rPr lang="en-US" altLang="ja-JP" sz="1400" dirty="0">
                <a:solidFill>
                  <a:schemeClr val="accent1">
                    <a:lumMod val="50000"/>
                  </a:schemeClr>
                </a:solidFill>
                <a:latin typeface="+mn-lt"/>
                <a:ea typeface="+mn-ea"/>
              </a:rPr>
              <a:t>2.6.24</a:t>
            </a:r>
            <a:r>
              <a:rPr lang="ja-JP" altLang="en-US" sz="1400" dirty="0" err="1">
                <a:solidFill>
                  <a:schemeClr val="accent1">
                    <a:lumMod val="50000"/>
                  </a:schemeClr>
                </a:solidFill>
                <a:latin typeface="+mn-lt"/>
                <a:ea typeface="+mn-ea"/>
              </a:rPr>
              <a:t>までの</a:t>
            </a:r>
            <a:r>
              <a:rPr lang="ja-JP" altLang="en-US" sz="1400" dirty="0">
                <a:solidFill>
                  <a:schemeClr val="accent1">
                    <a:lumMod val="50000"/>
                  </a:schemeClr>
                </a:solidFill>
                <a:latin typeface="+mn-lt"/>
                <a:ea typeface="+mn-ea"/>
              </a:rPr>
              <a:t>約</a:t>
            </a:r>
            <a:r>
              <a:rPr lang="en-US" altLang="ja-JP" sz="1400" dirty="0">
                <a:solidFill>
                  <a:schemeClr val="accent1">
                    <a:lumMod val="50000"/>
                  </a:schemeClr>
                </a:solidFill>
                <a:latin typeface="+mn-lt"/>
                <a:ea typeface="+mn-ea"/>
              </a:rPr>
              <a:t>3</a:t>
            </a:r>
            <a:r>
              <a:rPr lang="ja-JP" altLang="en-US" sz="1400" dirty="0">
                <a:solidFill>
                  <a:schemeClr val="accent1">
                    <a:lumMod val="50000"/>
                  </a:schemeClr>
                </a:solidFill>
                <a:latin typeface="+mn-lt"/>
                <a:ea typeface="+mn-ea"/>
              </a:rPr>
              <a:t>年間の統計をまとめたもの。</a:t>
            </a:r>
            <a:r>
              <a:rPr lang="en-US" altLang="ja-JP" sz="1400" dirty="0">
                <a:solidFill>
                  <a:schemeClr val="accent1">
                    <a:lumMod val="50000"/>
                  </a:schemeClr>
                </a:solidFill>
                <a:latin typeface="+mn-lt"/>
                <a:ea typeface="+mn-ea"/>
              </a:rPr>
              <a:t>Linux</a:t>
            </a:r>
            <a:r>
              <a:rPr lang="ja-JP" altLang="en-US" sz="1400" dirty="0">
                <a:solidFill>
                  <a:schemeClr val="accent1">
                    <a:lumMod val="50000"/>
                  </a:schemeClr>
                </a:solidFill>
                <a:latin typeface="+mn-lt"/>
                <a:ea typeface="+mn-ea"/>
              </a:rPr>
              <a:t>カーネルの開発には，</a:t>
            </a:r>
            <a:r>
              <a:rPr lang="en-US" altLang="ja-JP" sz="1400" dirty="0">
                <a:solidFill>
                  <a:schemeClr val="accent1">
                    <a:lumMod val="50000"/>
                  </a:schemeClr>
                </a:solidFill>
                <a:latin typeface="+mn-lt"/>
                <a:ea typeface="+mn-ea"/>
              </a:rPr>
              <a:t>100</a:t>
            </a:r>
            <a:r>
              <a:rPr lang="ja-JP" altLang="en-US" sz="1400" dirty="0">
                <a:solidFill>
                  <a:schemeClr val="accent1">
                    <a:lumMod val="50000"/>
                  </a:schemeClr>
                </a:solidFill>
                <a:latin typeface="+mn-lt"/>
                <a:ea typeface="+mn-ea"/>
              </a:rPr>
              <a:t>社を超える企業に所属する</a:t>
            </a:r>
            <a:r>
              <a:rPr lang="en-US" altLang="ja-JP" sz="1400" dirty="0">
                <a:solidFill>
                  <a:schemeClr val="accent1">
                    <a:lumMod val="50000"/>
                  </a:schemeClr>
                </a:solidFill>
                <a:latin typeface="+mn-lt"/>
                <a:ea typeface="+mn-ea"/>
              </a:rPr>
              <a:t>1000</a:t>
            </a:r>
            <a:r>
              <a:rPr lang="ja-JP" altLang="en-US" sz="1400" dirty="0">
                <a:solidFill>
                  <a:schemeClr val="accent1">
                    <a:lumMod val="50000"/>
                  </a:schemeClr>
                </a:solidFill>
                <a:latin typeface="+mn-lt"/>
                <a:ea typeface="+mn-ea"/>
              </a:rPr>
              <a:t>人近い開発者が関わっているという。レポートでは，</a:t>
            </a:r>
            <a:r>
              <a:rPr lang="en-US" altLang="ja-JP" sz="1400" dirty="0">
                <a:solidFill>
                  <a:schemeClr val="accent1">
                    <a:lumMod val="50000"/>
                  </a:schemeClr>
                </a:solidFill>
                <a:latin typeface="+mn-lt"/>
                <a:ea typeface="+mn-ea"/>
              </a:rPr>
              <a:t>2005</a:t>
            </a:r>
            <a:r>
              <a:rPr lang="ja-JP" altLang="en-US" sz="1400" dirty="0">
                <a:solidFill>
                  <a:schemeClr val="accent1">
                    <a:lumMod val="50000"/>
                  </a:schemeClr>
                </a:solidFill>
                <a:latin typeface="+mn-lt"/>
                <a:ea typeface="+mn-ea"/>
              </a:rPr>
              <a:t>年以降カーネル開発者数が</a:t>
            </a:r>
            <a:r>
              <a:rPr lang="en-US" altLang="ja-JP" sz="1400" dirty="0">
                <a:solidFill>
                  <a:schemeClr val="accent1">
                    <a:lumMod val="50000"/>
                  </a:schemeClr>
                </a:solidFill>
                <a:latin typeface="+mn-lt"/>
                <a:ea typeface="+mn-ea"/>
              </a:rPr>
              <a:t>3</a:t>
            </a:r>
            <a:r>
              <a:rPr lang="ja-JP" altLang="en-US" sz="1400" dirty="0">
                <a:solidFill>
                  <a:schemeClr val="accent1">
                    <a:lumMod val="50000"/>
                  </a:schemeClr>
                </a:solidFill>
                <a:latin typeface="+mn-lt"/>
                <a:ea typeface="+mn-ea"/>
              </a:rPr>
              <a:t>倍に増えた理由として，組み込みシステム，サーバー，デスクトップ市場における</a:t>
            </a:r>
            <a:r>
              <a:rPr lang="en-US" altLang="ja-JP" sz="1400" dirty="0">
                <a:solidFill>
                  <a:schemeClr val="accent1">
                    <a:lumMod val="50000"/>
                  </a:schemeClr>
                </a:solidFill>
                <a:latin typeface="+mn-lt"/>
                <a:ea typeface="+mn-ea"/>
              </a:rPr>
              <a:t>Linux</a:t>
            </a:r>
            <a:r>
              <a:rPr lang="ja-JP" altLang="en-US" sz="1400" dirty="0">
                <a:solidFill>
                  <a:schemeClr val="accent1">
                    <a:lumMod val="50000"/>
                  </a:schemeClr>
                </a:solidFill>
                <a:latin typeface="+mn-lt"/>
                <a:ea typeface="+mn-ea"/>
              </a:rPr>
              <a:t>の重要性が増したことを受け挙げている。</a:t>
            </a:r>
            <a:r>
              <a:rPr lang="ja-JP" altLang="en-US" sz="1400" dirty="0">
                <a:solidFill>
                  <a:srgbClr val="FF3300"/>
                </a:solidFill>
                <a:latin typeface="+mn-lt"/>
                <a:ea typeface="+mn-ea"/>
              </a:rPr>
              <a:t>カーネルの開発に携わる開発者の</a:t>
            </a:r>
            <a:r>
              <a:rPr lang="en-US" altLang="ja-JP" sz="1400" dirty="0">
                <a:solidFill>
                  <a:srgbClr val="FF3300"/>
                </a:solidFill>
                <a:latin typeface="+mn-lt"/>
                <a:ea typeface="+mn-ea"/>
              </a:rPr>
              <a:t>70</a:t>
            </a:r>
            <a:r>
              <a:rPr lang="ja-JP" altLang="en-US" sz="1400" dirty="0">
                <a:solidFill>
                  <a:srgbClr val="FF3300"/>
                </a:solidFill>
                <a:latin typeface="+mn-lt"/>
                <a:ea typeface="+mn-ea"/>
              </a:rPr>
              <a:t>～</a:t>
            </a:r>
            <a:r>
              <a:rPr lang="en-US" altLang="ja-JP" sz="1400" dirty="0">
                <a:solidFill>
                  <a:srgbClr val="FF3300"/>
                </a:solidFill>
                <a:latin typeface="+mn-lt"/>
                <a:ea typeface="+mn-ea"/>
              </a:rPr>
              <a:t>95</a:t>
            </a:r>
            <a:r>
              <a:rPr lang="ja-JP" altLang="en-US" sz="1400" dirty="0">
                <a:solidFill>
                  <a:srgbClr val="FF3300"/>
                </a:solidFill>
                <a:latin typeface="+mn-lt"/>
                <a:ea typeface="+mn-ea"/>
              </a:rPr>
              <a:t>％は，開発作業に対して支払いを受けている。カーネルへのコントリビューションの</a:t>
            </a:r>
            <a:r>
              <a:rPr lang="en-US" altLang="ja-JP" sz="1400" dirty="0">
                <a:solidFill>
                  <a:srgbClr val="FF3300"/>
                </a:solidFill>
                <a:latin typeface="+mn-lt"/>
                <a:ea typeface="+mn-ea"/>
              </a:rPr>
              <a:t>70</a:t>
            </a:r>
            <a:r>
              <a:rPr lang="ja-JP" altLang="en-US" sz="1400" dirty="0">
                <a:solidFill>
                  <a:srgbClr val="FF3300"/>
                </a:solidFill>
                <a:latin typeface="+mn-lt"/>
                <a:ea typeface="+mn-ea"/>
              </a:rPr>
              <a:t>％以上は，米 </a:t>
            </a:r>
            <a:r>
              <a:rPr lang="en-US" altLang="ja-JP" sz="1400" dirty="0">
                <a:solidFill>
                  <a:srgbClr val="FF3300"/>
                </a:solidFill>
                <a:latin typeface="+mn-lt"/>
                <a:ea typeface="+mn-ea"/>
              </a:rPr>
              <a:t>Red Hat</a:t>
            </a:r>
            <a:r>
              <a:rPr lang="ja-JP" altLang="en-US" sz="1400" dirty="0" err="1">
                <a:solidFill>
                  <a:srgbClr val="FF3300"/>
                </a:solidFill>
                <a:latin typeface="+mn-lt"/>
                <a:ea typeface="+mn-ea"/>
              </a:rPr>
              <a:t>，</a:t>
            </a:r>
            <a:r>
              <a:rPr lang="ja-JP" altLang="en-US" sz="1400" dirty="0">
                <a:solidFill>
                  <a:srgbClr val="FF3300"/>
                </a:solidFill>
                <a:latin typeface="+mn-lt"/>
                <a:ea typeface="+mn-ea"/>
              </a:rPr>
              <a:t>米</a:t>
            </a:r>
            <a:r>
              <a:rPr lang="en-US" altLang="ja-JP" sz="1400" dirty="0">
                <a:solidFill>
                  <a:srgbClr val="FF3300"/>
                </a:solidFill>
                <a:latin typeface="+mn-lt"/>
                <a:ea typeface="+mn-ea"/>
              </a:rPr>
              <a:t>Novell</a:t>
            </a:r>
            <a:r>
              <a:rPr lang="ja-JP" altLang="en-US" sz="1400" dirty="0" err="1">
                <a:solidFill>
                  <a:srgbClr val="FF3300"/>
                </a:solidFill>
                <a:latin typeface="+mn-lt"/>
                <a:ea typeface="+mn-ea"/>
              </a:rPr>
              <a:t>，</a:t>
            </a:r>
            <a:r>
              <a:rPr lang="ja-JP" altLang="en-US" sz="1400" dirty="0">
                <a:solidFill>
                  <a:srgbClr val="FF3300"/>
                </a:solidFill>
                <a:latin typeface="+mn-lt"/>
                <a:ea typeface="+mn-ea"/>
              </a:rPr>
              <a:t>米</a:t>
            </a:r>
            <a:r>
              <a:rPr lang="en-US" altLang="ja-JP" sz="1400" dirty="0">
                <a:solidFill>
                  <a:srgbClr val="FF3300"/>
                </a:solidFill>
                <a:latin typeface="+mn-lt"/>
                <a:ea typeface="+mn-ea"/>
              </a:rPr>
              <a:t>IBM</a:t>
            </a:r>
            <a:r>
              <a:rPr lang="ja-JP" altLang="en-US" sz="1400" dirty="0" err="1">
                <a:solidFill>
                  <a:srgbClr val="FF3300"/>
                </a:solidFill>
                <a:latin typeface="+mn-lt"/>
                <a:ea typeface="+mn-ea"/>
              </a:rPr>
              <a:t>，</a:t>
            </a:r>
            <a:r>
              <a:rPr lang="ja-JP" altLang="en-US" sz="1400" dirty="0">
                <a:solidFill>
                  <a:srgbClr val="FF3300"/>
                </a:solidFill>
                <a:latin typeface="+mn-lt"/>
                <a:ea typeface="+mn-ea"/>
              </a:rPr>
              <a:t>米</a:t>
            </a:r>
            <a:r>
              <a:rPr lang="en-US" altLang="ja-JP" sz="1400" dirty="0">
                <a:solidFill>
                  <a:srgbClr val="FF3300"/>
                </a:solidFill>
                <a:latin typeface="+mn-lt"/>
                <a:ea typeface="+mn-ea"/>
              </a:rPr>
              <a:t>Intel</a:t>
            </a:r>
            <a:r>
              <a:rPr lang="ja-JP" altLang="en-US" sz="1400" dirty="0">
                <a:solidFill>
                  <a:srgbClr val="FF3300"/>
                </a:solidFill>
                <a:latin typeface="+mn-lt"/>
                <a:ea typeface="+mn-ea"/>
              </a:rPr>
              <a:t>などに勤務する開発者によって提供されたものだった。</a:t>
            </a:r>
            <a:r>
              <a:rPr lang="ja-JP" altLang="en-US" sz="1400" dirty="0">
                <a:solidFill>
                  <a:schemeClr val="accent1">
                    <a:lumMod val="50000"/>
                  </a:schemeClr>
                </a:solidFill>
                <a:latin typeface="+mn-lt"/>
                <a:ea typeface="+mn-ea"/>
              </a:rPr>
              <a:t>これらの企業は，カーネルを向上させることで，市場における競争力が得られると考えているという。また，加えられた変更の</a:t>
            </a:r>
            <a:r>
              <a:rPr lang="en-US" altLang="ja-JP" sz="1400" dirty="0">
                <a:solidFill>
                  <a:schemeClr val="accent1">
                    <a:lumMod val="50000"/>
                  </a:schemeClr>
                </a:solidFill>
                <a:latin typeface="+mn-lt"/>
                <a:ea typeface="+mn-ea"/>
              </a:rPr>
              <a:t>13.9</a:t>
            </a:r>
            <a:r>
              <a:rPr lang="ja-JP" altLang="en-US" sz="1400" dirty="0">
                <a:solidFill>
                  <a:schemeClr val="accent1">
                    <a:lumMod val="50000"/>
                  </a:schemeClr>
                </a:solidFill>
                <a:latin typeface="+mn-lt"/>
                <a:ea typeface="+mn-ea"/>
              </a:rPr>
              <a:t>％は企業に属さない個人開発者によるものだった。</a:t>
            </a:r>
          </a:p>
          <a:p>
            <a:pPr>
              <a:defRPr/>
            </a:pPr>
            <a:r>
              <a:rPr lang="ja-JP" altLang="en-US" sz="1400" dirty="0">
                <a:solidFill>
                  <a:schemeClr val="accent1">
                    <a:lumMod val="50000"/>
                  </a:schemeClr>
                </a:solidFill>
                <a:latin typeface="+mn-lt"/>
                <a:ea typeface="+mn-ea"/>
              </a:rPr>
              <a:t>　開発ペースについては，</a:t>
            </a:r>
            <a:r>
              <a:rPr lang="en-US" altLang="ja-JP" sz="1400" dirty="0">
                <a:solidFill>
                  <a:schemeClr val="accent1">
                    <a:lumMod val="50000"/>
                  </a:schemeClr>
                </a:solidFill>
                <a:latin typeface="+mn-lt"/>
                <a:ea typeface="+mn-ea"/>
              </a:rPr>
              <a:t>1</a:t>
            </a:r>
            <a:r>
              <a:rPr lang="ja-JP" altLang="en-US" sz="1400" dirty="0">
                <a:solidFill>
                  <a:schemeClr val="accent1">
                    <a:lumMod val="50000"/>
                  </a:schemeClr>
                </a:solidFill>
                <a:latin typeface="+mn-lt"/>
                <a:ea typeface="+mn-ea"/>
              </a:rPr>
              <a:t>日平均</a:t>
            </a:r>
            <a:r>
              <a:rPr lang="en-US" altLang="ja-JP" sz="1400" dirty="0">
                <a:solidFill>
                  <a:schemeClr val="accent1">
                    <a:lumMod val="50000"/>
                  </a:schemeClr>
                </a:solidFill>
                <a:latin typeface="+mn-lt"/>
                <a:ea typeface="+mn-ea"/>
              </a:rPr>
              <a:t>3621</a:t>
            </a:r>
            <a:r>
              <a:rPr lang="ja-JP" altLang="en-US" sz="1400" dirty="0">
                <a:solidFill>
                  <a:schemeClr val="accent1">
                    <a:lumMod val="50000"/>
                  </a:schemeClr>
                </a:solidFill>
                <a:latin typeface="+mn-lt"/>
                <a:ea typeface="+mn-ea"/>
              </a:rPr>
              <a:t>行のコードがカーネル・ツリーに追加されており，ほぼ</a:t>
            </a:r>
            <a:r>
              <a:rPr lang="en-US" altLang="ja-JP" sz="1400" dirty="0">
                <a:solidFill>
                  <a:schemeClr val="accent1">
                    <a:lumMod val="50000"/>
                  </a:schemeClr>
                </a:solidFill>
                <a:latin typeface="+mn-lt"/>
                <a:ea typeface="+mn-ea"/>
              </a:rPr>
              <a:t>2.7</a:t>
            </a:r>
            <a:r>
              <a:rPr lang="ja-JP" altLang="en-US" sz="1400" dirty="0">
                <a:solidFill>
                  <a:schemeClr val="accent1">
                    <a:lumMod val="50000"/>
                  </a:schemeClr>
                </a:solidFill>
                <a:latin typeface="+mn-lt"/>
                <a:ea typeface="+mn-ea"/>
              </a:rPr>
              <a:t>カ月ごとに新しいカーネルがリリースされているという。 」</a:t>
            </a:r>
            <a:endParaRPr lang="en-US" altLang="ja-JP" sz="1400" dirty="0">
              <a:solidFill>
                <a:schemeClr val="accent1">
                  <a:lumMod val="50000"/>
                </a:schemeClr>
              </a:solidFill>
              <a:latin typeface="+mn-lt"/>
              <a:ea typeface="+mn-ea"/>
            </a:endParaRPr>
          </a:p>
          <a:p>
            <a:pPr>
              <a:defRPr/>
            </a:pPr>
            <a:endParaRPr lang="en-US" altLang="ja-JP" sz="1400" dirty="0">
              <a:solidFill>
                <a:schemeClr val="accent1">
                  <a:lumMod val="50000"/>
                </a:schemeClr>
              </a:solidFill>
              <a:latin typeface="+mn-lt"/>
              <a:ea typeface="+mn-ea"/>
            </a:endParaRPr>
          </a:p>
          <a:p>
            <a:pPr>
              <a:defRPr/>
            </a:pPr>
            <a:r>
              <a:rPr lang="en-US" altLang="ja-JP" sz="1400" dirty="0">
                <a:solidFill>
                  <a:schemeClr val="accent1">
                    <a:lumMod val="50000"/>
                  </a:schemeClr>
                </a:solidFill>
                <a:latin typeface="+mn-lt"/>
                <a:ea typeface="+mn-ea"/>
              </a:rPr>
              <a:t>http://itpro.nikkeibp.co.jp/article/Research/20080402/297751/</a:t>
            </a:r>
            <a:endParaRPr lang="ja-JP" altLang="en-US" sz="1400" dirty="0">
              <a:solidFill>
                <a:schemeClr val="accent1">
                  <a:lumMod val="50000"/>
                </a:schemeClr>
              </a:solidFill>
              <a:latin typeface="+mn-lt"/>
              <a:ea typeface="+mn-ea"/>
            </a:endParaRPr>
          </a:p>
        </p:txBody>
      </p:sp>
      <p:sp>
        <p:nvSpPr>
          <p:cNvPr id="15364" name="角丸四角形 4"/>
          <p:cNvSpPr>
            <a:spLocks noChangeArrowheads="1"/>
          </p:cNvSpPr>
          <p:nvPr/>
        </p:nvSpPr>
        <p:spPr bwMode="auto">
          <a:xfrm>
            <a:off x="571500" y="5007122"/>
            <a:ext cx="8001000" cy="1071560"/>
          </a:xfrm>
          <a:prstGeom prst="roundRect">
            <a:avLst>
              <a:gd name="adj" fmla="val 11282"/>
            </a:avLst>
          </a:prstGeom>
          <a:solidFill>
            <a:schemeClr val="bg1"/>
          </a:solidFill>
          <a:ln w="38100" algn="ctr">
            <a:solidFill>
              <a:srgbClr val="00B050"/>
            </a:solidFill>
            <a:prstDash val="sysDash"/>
            <a:round/>
            <a:headEnd/>
            <a:tailEnd/>
          </a:ln>
        </p:spPr>
        <p:txBody>
          <a:bodyPr anchor="ctr"/>
          <a:lstStyle/>
          <a:p>
            <a:pPr algn="ctr"/>
            <a:r>
              <a:rPr lang="ja-JP" altLang="en-US" sz="2400" dirty="0">
                <a:solidFill>
                  <a:srgbClr val="00B050"/>
                </a:solidFill>
                <a:latin typeface="+mn-lt"/>
                <a:ea typeface="+mn-ea"/>
              </a:rPr>
              <a:t>「</a:t>
            </a:r>
            <a:r>
              <a:rPr lang="en-US" altLang="ja-JP" sz="2400" dirty="0">
                <a:solidFill>
                  <a:srgbClr val="00B050"/>
                </a:solidFill>
                <a:latin typeface="+mn-lt"/>
                <a:ea typeface="+mn-ea"/>
              </a:rPr>
              <a:t>Linux </a:t>
            </a:r>
            <a:r>
              <a:rPr lang="ja-JP" altLang="en-US" sz="2400" dirty="0">
                <a:solidFill>
                  <a:srgbClr val="00B050"/>
                </a:solidFill>
                <a:latin typeface="+mn-lt"/>
                <a:ea typeface="+mn-ea"/>
              </a:rPr>
              <a:t>カーネルの開発に携わる開発者の</a:t>
            </a:r>
            <a:r>
              <a:rPr lang="en-US" altLang="ja-JP" sz="2400" dirty="0">
                <a:solidFill>
                  <a:srgbClr val="00B050"/>
                </a:solidFill>
                <a:latin typeface="+mn-lt"/>
                <a:ea typeface="+mn-ea"/>
              </a:rPr>
              <a:t>70</a:t>
            </a:r>
            <a:r>
              <a:rPr lang="ja-JP" altLang="en-US" sz="2400" dirty="0">
                <a:solidFill>
                  <a:srgbClr val="00B050"/>
                </a:solidFill>
                <a:latin typeface="+mn-lt"/>
                <a:ea typeface="+mn-ea"/>
              </a:rPr>
              <a:t>～</a:t>
            </a:r>
            <a:r>
              <a:rPr lang="en-US" altLang="ja-JP" sz="2400" dirty="0">
                <a:solidFill>
                  <a:srgbClr val="00B050"/>
                </a:solidFill>
                <a:latin typeface="+mn-lt"/>
                <a:ea typeface="+mn-ea"/>
              </a:rPr>
              <a:t>95</a:t>
            </a:r>
            <a:r>
              <a:rPr lang="ja-JP" altLang="en-US" sz="2400" dirty="0">
                <a:solidFill>
                  <a:srgbClr val="00B050"/>
                </a:solidFill>
                <a:latin typeface="+mn-lt"/>
                <a:ea typeface="+mn-ea"/>
              </a:rPr>
              <a:t>％は，開発作業に対して支払いを受けている。」</a:t>
            </a:r>
          </a:p>
        </p:txBody>
      </p:sp>
    </p:spTree>
    <p:extLst>
      <p:ext uri="{BB962C8B-B14F-4D97-AF65-F5344CB8AC3E}">
        <p14:creationId xmlns:p14="http://schemas.microsoft.com/office/powerpoint/2010/main" val="2433745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4"/>
                                        </p:tgtEl>
                                        <p:attrNameLst>
                                          <p:attrName>style.visibility</p:attrName>
                                        </p:attrNameLst>
                                      </p:cBhvr>
                                      <p:to>
                                        <p:strVal val="visible"/>
                                      </p:to>
                                    </p:set>
                                    <p:anim calcmode="lin" valueType="num">
                                      <p:cBhvr additive="base">
                                        <p:cTn id="13" dur="500" fill="hold"/>
                                        <p:tgtEl>
                                          <p:spTgt spid="15364"/>
                                        </p:tgtEl>
                                        <p:attrNameLst>
                                          <p:attrName>ppt_x</p:attrName>
                                        </p:attrNameLst>
                                      </p:cBhvr>
                                      <p:tavLst>
                                        <p:tav tm="0">
                                          <p:val>
                                            <p:strVal val="0-#ppt_w/2"/>
                                          </p:val>
                                        </p:tav>
                                        <p:tav tm="100000">
                                          <p:val>
                                            <p:strVal val="#ppt_x"/>
                                          </p:val>
                                        </p:tav>
                                      </p:tavLst>
                                    </p:anim>
                                    <p:anim calcmode="lin" valueType="num">
                                      <p:cBhvr additive="base">
                                        <p:cTn id="14" dur="500" fill="hold"/>
                                        <p:tgtEl>
                                          <p:spTgt spid="153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3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タイトル 1"/>
          <p:cNvSpPr>
            <a:spLocks noGrp="1"/>
          </p:cNvSpPr>
          <p:nvPr>
            <p:ph type="title" idx="4294967295"/>
          </p:nvPr>
        </p:nvSpPr>
        <p:spPr/>
        <p:txBody>
          <a:bodyPr/>
          <a:lstStyle/>
          <a:p>
            <a:pPr eaLnBrk="1" hangingPunct="1"/>
            <a:r>
              <a:rPr lang="en-US" altLang="ja-JP" dirty="0">
                <a:latin typeface="Arial" charset="0"/>
              </a:rPr>
              <a:t>Linux</a:t>
            </a:r>
            <a:r>
              <a:rPr lang="ja-JP" altLang="en-US" dirty="0">
                <a:latin typeface="Arial" charset="0"/>
              </a:rPr>
              <a:t>の開発・ビジネスモデル</a:t>
            </a:r>
          </a:p>
        </p:txBody>
      </p:sp>
      <p:sp>
        <p:nvSpPr>
          <p:cNvPr id="17411" name="テキスト ボックス 28"/>
          <p:cNvSpPr txBox="1">
            <a:spLocks noChangeArrowheads="1"/>
          </p:cNvSpPr>
          <p:nvPr/>
        </p:nvSpPr>
        <p:spPr bwMode="auto">
          <a:xfrm>
            <a:off x="5919788" y="4981575"/>
            <a:ext cx="717550" cy="304800"/>
          </a:xfrm>
          <a:prstGeom prst="rect">
            <a:avLst/>
          </a:prstGeom>
          <a:noFill/>
          <a:ln w="9525">
            <a:noFill/>
            <a:miter lim="800000"/>
            <a:headEnd/>
            <a:tailEnd/>
          </a:ln>
        </p:spPr>
        <p:txBody>
          <a:bodyPr wrap="none">
            <a:spAutoFit/>
          </a:bodyPr>
          <a:lstStyle/>
          <a:p>
            <a:pPr>
              <a:defRPr/>
            </a:pPr>
            <a:r>
              <a:rPr lang="ja-JP" altLang="en-US" sz="1400">
                <a:solidFill>
                  <a:schemeClr val="bg1"/>
                </a:solidFill>
                <a:latin typeface="+mj-ea"/>
                <a:ea typeface="+mj-ea"/>
              </a:rPr>
              <a:t>成果物</a:t>
            </a:r>
          </a:p>
        </p:txBody>
      </p:sp>
      <p:sp>
        <p:nvSpPr>
          <p:cNvPr id="17457" name="AutoShape 76"/>
          <p:cNvSpPr>
            <a:spLocks noChangeArrowheads="1"/>
          </p:cNvSpPr>
          <p:nvPr/>
        </p:nvSpPr>
        <p:spPr bwMode="auto">
          <a:xfrm>
            <a:off x="554038" y="4921250"/>
            <a:ext cx="2016125" cy="1008063"/>
          </a:xfrm>
          <a:prstGeom prst="roundRect">
            <a:avLst>
              <a:gd name="adj" fmla="val 5356"/>
            </a:avLst>
          </a:prstGeom>
          <a:solidFill>
            <a:schemeClr val="bg1"/>
          </a:solidFill>
          <a:ln w="38100">
            <a:solidFill>
              <a:srgbClr val="FF9933"/>
            </a:solidFill>
            <a:prstDash val="sysDot"/>
            <a:round/>
            <a:headEnd/>
            <a:tailEnd/>
          </a:ln>
        </p:spPr>
        <p:txBody>
          <a:bodyPr wrap="none" anchor="ctr"/>
          <a:lstStyle/>
          <a:p>
            <a:pPr>
              <a:defRPr/>
            </a:pPr>
            <a:endParaRPr lang="ja-JP" altLang="en-US">
              <a:latin typeface="+mj-ea"/>
              <a:ea typeface="+mj-ea"/>
            </a:endParaRPr>
          </a:p>
        </p:txBody>
      </p:sp>
      <p:sp>
        <p:nvSpPr>
          <p:cNvPr id="17462" name="テキスト ボックス 31"/>
          <p:cNvSpPr txBox="1">
            <a:spLocks noChangeArrowheads="1"/>
          </p:cNvSpPr>
          <p:nvPr/>
        </p:nvSpPr>
        <p:spPr bwMode="auto">
          <a:xfrm>
            <a:off x="698500" y="5641975"/>
            <a:ext cx="1462088" cy="246063"/>
          </a:xfrm>
          <a:prstGeom prst="rect">
            <a:avLst/>
          </a:prstGeom>
          <a:noFill/>
          <a:ln w="9525">
            <a:noFill/>
            <a:miter lim="800000"/>
            <a:headEnd/>
            <a:tailEnd/>
          </a:ln>
        </p:spPr>
        <p:txBody>
          <a:bodyPr wrap="none">
            <a:spAutoFit/>
          </a:bodyPr>
          <a:lstStyle/>
          <a:p>
            <a:pPr>
              <a:defRPr/>
            </a:pPr>
            <a:r>
              <a:rPr lang="ja-JP" altLang="en-US" sz="1000">
                <a:latin typeface="+mj-ea"/>
                <a:ea typeface="+mj-ea"/>
              </a:rPr>
              <a:t>ボランティア・プログラマ</a:t>
            </a:r>
          </a:p>
        </p:txBody>
      </p:sp>
      <p:pic>
        <p:nvPicPr>
          <p:cNvPr id="27663"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3" y="4921250"/>
            <a:ext cx="728662" cy="72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64"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800" y="4921250"/>
            <a:ext cx="728663" cy="72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66"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563" y="4921250"/>
            <a:ext cx="728662" cy="72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73" name="Line 72"/>
          <p:cNvSpPr>
            <a:spLocks noChangeShapeType="1"/>
          </p:cNvSpPr>
          <p:nvPr/>
        </p:nvSpPr>
        <p:spPr bwMode="auto">
          <a:xfrm>
            <a:off x="2714625" y="5435600"/>
            <a:ext cx="576263" cy="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sp>
        <p:nvSpPr>
          <p:cNvPr id="78925" name="AutoShape 77"/>
          <p:cNvSpPr>
            <a:spLocks noChangeArrowheads="1"/>
          </p:cNvSpPr>
          <p:nvPr/>
        </p:nvSpPr>
        <p:spPr bwMode="auto">
          <a:xfrm>
            <a:off x="542340" y="4525462"/>
            <a:ext cx="1528748" cy="288925"/>
          </a:xfrm>
          <a:prstGeom prst="wedgeRoundRectCallout">
            <a:avLst>
              <a:gd name="adj1" fmla="val -10528"/>
              <a:gd name="adj2" fmla="val 112639"/>
              <a:gd name="adj3" fmla="val 16667"/>
            </a:avLst>
          </a:prstGeom>
          <a:solidFill>
            <a:srgbClr val="4168A7"/>
          </a:solidFill>
          <a:ln w="28575">
            <a:noFill/>
            <a:miter lim="800000"/>
            <a:headEnd/>
            <a:tailEnd/>
          </a:ln>
        </p:spPr>
        <p:txBody>
          <a:bodyPr wrap="none" anchor="ctr"/>
          <a:lstStyle/>
          <a:p>
            <a:pPr algn="ctr">
              <a:defRPr/>
            </a:pPr>
            <a:r>
              <a:rPr lang="ja-JP" altLang="en-US" sz="1400" b="1">
                <a:solidFill>
                  <a:schemeClr val="bg1"/>
                </a:solidFill>
                <a:latin typeface="+mj-ea"/>
                <a:ea typeface="+mj-ea"/>
              </a:rPr>
              <a:t>無償で貢献</a:t>
            </a:r>
          </a:p>
        </p:txBody>
      </p:sp>
      <p:sp>
        <p:nvSpPr>
          <p:cNvPr id="17455" name="Line 81"/>
          <p:cNvSpPr>
            <a:spLocks noChangeShapeType="1"/>
          </p:cNvSpPr>
          <p:nvPr/>
        </p:nvSpPr>
        <p:spPr bwMode="auto">
          <a:xfrm>
            <a:off x="4826000" y="1900238"/>
            <a:ext cx="0" cy="792162"/>
          </a:xfrm>
          <a:prstGeom prst="line">
            <a:avLst/>
          </a:prstGeom>
          <a:noFill/>
          <a:ln w="57150">
            <a:solidFill>
              <a:srgbClr val="C00000"/>
            </a:solidFill>
            <a:prstDash val="sysDot"/>
            <a:round/>
            <a:headEnd/>
            <a:tailEnd type="triangle" w="med" len="med"/>
          </a:ln>
        </p:spPr>
        <p:txBody>
          <a:bodyPr/>
          <a:lstStyle/>
          <a:p>
            <a:pPr>
              <a:defRPr/>
            </a:pPr>
            <a:endParaRPr lang="ja-JP" altLang="en-US">
              <a:latin typeface="+mj-ea"/>
              <a:ea typeface="+mj-ea"/>
            </a:endParaRPr>
          </a:p>
        </p:txBody>
      </p:sp>
      <p:sp>
        <p:nvSpPr>
          <p:cNvPr id="17456" name="Text Box 82"/>
          <p:cNvSpPr txBox="1">
            <a:spLocks noChangeArrowheads="1"/>
          </p:cNvSpPr>
          <p:nvPr/>
        </p:nvSpPr>
        <p:spPr bwMode="auto">
          <a:xfrm>
            <a:off x="3508514" y="1924050"/>
            <a:ext cx="1415772" cy="276999"/>
          </a:xfrm>
          <a:prstGeom prst="rect">
            <a:avLst/>
          </a:prstGeom>
          <a:noFill/>
          <a:ln w="9525">
            <a:noFill/>
            <a:miter lim="800000"/>
            <a:headEnd/>
            <a:tailEnd/>
          </a:ln>
        </p:spPr>
        <p:txBody>
          <a:bodyPr wrap="none">
            <a:spAutoFit/>
          </a:bodyPr>
          <a:lstStyle/>
          <a:p>
            <a:pPr algn="ctr">
              <a:defRPr/>
            </a:pPr>
            <a:r>
              <a:rPr lang="en-US" altLang="ja-JP" sz="1200" dirty="0">
                <a:solidFill>
                  <a:srgbClr val="C00000"/>
                </a:solidFill>
                <a:latin typeface="+mj-ea"/>
                <a:ea typeface="+mj-ea"/>
              </a:rPr>
              <a:t>【</a:t>
            </a:r>
            <a:r>
              <a:rPr lang="ja-JP" altLang="en-US" sz="1200" dirty="0">
                <a:solidFill>
                  <a:srgbClr val="C00000"/>
                </a:solidFill>
                <a:latin typeface="+mj-ea"/>
                <a:ea typeface="+mj-ea"/>
              </a:rPr>
              <a:t>サポート費用</a:t>
            </a:r>
            <a:r>
              <a:rPr lang="en-US" altLang="ja-JP" sz="1200" dirty="0">
                <a:solidFill>
                  <a:srgbClr val="C00000"/>
                </a:solidFill>
                <a:latin typeface="+mj-ea"/>
                <a:ea typeface="+mj-ea"/>
              </a:rPr>
              <a:t>】</a:t>
            </a:r>
          </a:p>
        </p:txBody>
      </p:sp>
      <p:pic>
        <p:nvPicPr>
          <p:cNvPr id="27673" name="Picture 8" descr="C:\Users\shoji\AppData\Local\Microsoft\Windows\Temporary Internet Files\Content.IE5\1QVYB00S\MCj0437849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7738" y="4722813"/>
            <a:ext cx="1519237" cy="1519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7675" name="Group 59"/>
          <p:cNvGrpSpPr>
            <a:grpSpLocks/>
          </p:cNvGrpSpPr>
          <p:nvPr/>
        </p:nvGrpSpPr>
        <p:grpSpPr bwMode="auto">
          <a:xfrm>
            <a:off x="5721350" y="4910138"/>
            <a:ext cx="1114425" cy="1073150"/>
            <a:chOff x="3375" y="2835"/>
            <a:chExt cx="495" cy="495"/>
          </a:xfrm>
        </p:grpSpPr>
        <p:sp>
          <p:nvSpPr>
            <p:cNvPr id="2"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rgbClr val="83A0CF"/>
              </a:solidFill>
              <a:round/>
              <a:headEnd/>
              <a:tailEnd/>
            </a:ln>
          </p:spPr>
          <p:txBody>
            <a:bodyPr anchor="ctr"/>
            <a:lstStyle/>
            <a:p>
              <a:pPr algn="ctr">
                <a:defRPr/>
              </a:pPr>
              <a:endParaRPr lang="ja-JP" altLang="en-US">
                <a:latin typeface="+mj-ea"/>
                <a:ea typeface="+mj-ea"/>
              </a:endParaRPr>
            </a:p>
          </p:txBody>
        </p:sp>
        <p:sp>
          <p:nvSpPr>
            <p:cNvPr id="17454" name="円/楕円 24"/>
            <p:cNvSpPr>
              <a:spLocks noChangeArrowheads="1"/>
            </p:cNvSpPr>
            <p:nvPr/>
          </p:nvSpPr>
          <p:spPr bwMode="auto">
            <a:xfrm>
              <a:off x="3555" y="3015"/>
              <a:ext cx="129" cy="129"/>
            </a:xfrm>
            <a:prstGeom prst="ellipse">
              <a:avLst/>
            </a:prstGeom>
            <a:solidFill>
              <a:schemeClr val="bg1"/>
            </a:solidFill>
            <a:ln w="25400" algn="ctr">
              <a:solidFill>
                <a:srgbClr val="83A0CF"/>
              </a:solidFill>
              <a:round/>
              <a:headEnd/>
              <a:tailEnd/>
            </a:ln>
          </p:spPr>
          <p:txBody>
            <a:bodyPr anchor="ctr"/>
            <a:lstStyle/>
            <a:p>
              <a:pPr algn="ctr">
                <a:defRPr/>
              </a:pPr>
              <a:endParaRPr lang="ja-JP" altLang="en-US">
                <a:latin typeface="+mj-ea"/>
                <a:ea typeface="+mj-ea"/>
              </a:endParaRPr>
            </a:p>
          </p:txBody>
        </p:sp>
      </p:grpSp>
      <p:sp>
        <p:nvSpPr>
          <p:cNvPr id="17438" name="角丸四角形 27"/>
          <p:cNvSpPr>
            <a:spLocks noChangeArrowheads="1"/>
          </p:cNvSpPr>
          <p:nvPr/>
        </p:nvSpPr>
        <p:spPr bwMode="auto">
          <a:xfrm>
            <a:off x="971550" y="1266825"/>
            <a:ext cx="7200874" cy="571500"/>
          </a:xfrm>
          <a:prstGeom prst="roundRect">
            <a:avLst>
              <a:gd name="adj" fmla="val 16667"/>
            </a:avLst>
          </a:prstGeom>
          <a:solidFill>
            <a:srgbClr val="4168A7"/>
          </a:solidFill>
          <a:ln w="25400" algn="ctr">
            <a:solidFill>
              <a:srgbClr val="4168A7"/>
            </a:solidFill>
            <a:round/>
            <a:headEnd/>
            <a:tailEnd/>
          </a:ln>
        </p:spPr>
        <p:txBody>
          <a:bodyPr anchor="ctr"/>
          <a:lstStyle/>
          <a:p>
            <a:pPr algn="ctr">
              <a:defRPr/>
            </a:pPr>
            <a:r>
              <a:rPr lang="en-US" altLang="ja-JP" sz="2400">
                <a:solidFill>
                  <a:schemeClr val="bg1"/>
                </a:solidFill>
                <a:latin typeface="+mj-ea"/>
                <a:ea typeface="+mj-ea"/>
              </a:rPr>
              <a:t>Linux</a:t>
            </a:r>
            <a:r>
              <a:rPr lang="ja-JP" altLang="en-US" sz="2400">
                <a:solidFill>
                  <a:schemeClr val="bg1"/>
                </a:solidFill>
                <a:latin typeface="+mj-ea"/>
                <a:ea typeface="+mj-ea"/>
              </a:rPr>
              <a:t>利用企業</a:t>
            </a:r>
          </a:p>
        </p:txBody>
      </p:sp>
      <p:sp>
        <p:nvSpPr>
          <p:cNvPr id="17444" name="Line 75"/>
          <p:cNvSpPr>
            <a:spLocks noChangeShapeType="1"/>
          </p:cNvSpPr>
          <p:nvPr/>
        </p:nvSpPr>
        <p:spPr bwMode="auto">
          <a:xfrm flipV="1">
            <a:off x="5251450" y="5449888"/>
            <a:ext cx="334963" cy="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pic>
        <p:nvPicPr>
          <p:cNvPr id="27687"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908050"/>
            <a:ext cx="792162"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88"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908050"/>
            <a:ext cx="792163"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7689" name="Group 63"/>
          <p:cNvGrpSpPr>
            <a:grpSpLocks/>
          </p:cNvGrpSpPr>
          <p:nvPr/>
        </p:nvGrpSpPr>
        <p:grpSpPr bwMode="auto">
          <a:xfrm>
            <a:off x="5220072" y="2998341"/>
            <a:ext cx="576262" cy="574675"/>
            <a:chOff x="3375" y="2835"/>
            <a:chExt cx="495" cy="495"/>
          </a:xfrm>
        </p:grpSpPr>
        <p:sp>
          <p:nvSpPr>
            <p:cNvPr id="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j-ea"/>
                <a:ea typeface="+mj-ea"/>
              </a:endParaRPr>
            </a:p>
          </p:txBody>
        </p:sp>
        <p:sp>
          <p:nvSpPr>
            <p:cNvPr id="17435"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j-ea"/>
                <a:ea typeface="+mj-ea"/>
              </a:endParaRPr>
            </a:p>
          </p:txBody>
        </p:sp>
      </p:grpSp>
      <p:grpSp>
        <p:nvGrpSpPr>
          <p:cNvPr id="27690" name="Group 66"/>
          <p:cNvGrpSpPr>
            <a:grpSpLocks/>
          </p:cNvGrpSpPr>
          <p:nvPr/>
        </p:nvGrpSpPr>
        <p:grpSpPr bwMode="auto">
          <a:xfrm>
            <a:off x="5291509" y="2926903"/>
            <a:ext cx="576263" cy="574675"/>
            <a:chOff x="3375" y="2835"/>
            <a:chExt cx="495" cy="495"/>
          </a:xfrm>
        </p:grpSpPr>
        <p:sp>
          <p:nvSpPr>
            <p:cNvPr id="8"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j-ea"/>
                <a:ea typeface="+mj-ea"/>
              </a:endParaRPr>
            </a:p>
          </p:txBody>
        </p:sp>
        <p:sp>
          <p:nvSpPr>
            <p:cNvPr id="17433"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j-ea"/>
                <a:ea typeface="+mj-ea"/>
              </a:endParaRPr>
            </a:p>
          </p:txBody>
        </p:sp>
      </p:grpSp>
      <p:sp>
        <p:nvSpPr>
          <p:cNvPr id="17425" name="Line 79"/>
          <p:cNvSpPr>
            <a:spLocks noChangeShapeType="1"/>
          </p:cNvSpPr>
          <p:nvPr/>
        </p:nvSpPr>
        <p:spPr bwMode="auto">
          <a:xfrm flipV="1">
            <a:off x="5113338" y="1898650"/>
            <a:ext cx="0" cy="79375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grpSp>
        <p:nvGrpSpPr>
          <p:cNvPr id="27696" name="Group 69"/>
          <p:cNvGrpSpPr>
            <a:grpSpLocks/>
          </p:cNvGrpSpPr>
          <p:nvPr/>
        </p:nvGrpSpPr>
        <p:grpSpPr bwMode="auto">
          <a:xfrm>
            <a:off x="5364534" y="2855466"/>
            <a:ext cx="576263" cy="574675"/>
            <a:chOff x="3375" y="2835"/>
            <a:chExt cx="495" cy="495"/>
          </a:xfrm>
        </p:grpSpPr>
        <p:sp>
          <p:nvSpPr>
            <p:cNvPr id="2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b="1">
                <a:latin typeface="+mj-ea"/>
                <a:ea typeface="+mj-ea"/>
              </a:endParaRPr>
            </a:p>
          </p:txBody>
        </p:sp>
        <p:sp>
          <p:nvSpPr>
            <p:cNvPr id="17431"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b="1">
                <a:latin typeface="+mj-ea"/>
                <a:ea typeface="+mj-ea"/>
              </a:endParaRPr>
            </a:p>
          </p:txBody>
        </p:sp>
      </p:grpSp>
      <p:sp>
        <p:nvSpPr>
          <p:cNvPr id="68" name="テキスト ボックス 67"/>
          <p:cNvSpPr txBox="1"/>
          <p:nvPr/>
        </p:nvSpPr>
        <p:spPr>
          <a:xfrm>
            <a:off x="3509963" y="5216525"/>
            <a:ext cx="1397000" cy="523875"/>
          </a:xfrm>
          <a:prstGeom prst="rect">
            <a:avLst/>
          </a:prstGeom>
          <a:solidFill>
            <a:schemeClr val="bg1">
              <a:alpha val="70000"/>
            </a:schemeClr>
          </a:solidFill>
        </p:spPr>
        <p:txBody>
          <a:bodyPr wrap="none">
            <a:spAutoFit/>
          </a:bodyPr>
          <a:lstStyle/>
          <a:p>
            <a:pPr algn="ctr">
              <a:defRPr/>
            </a:pPr>
            <a:r>
              <a:rPr lang="en-US" altLang="ja-JP" sz="1400" b="1">
                <a:solidFill>
                  <a:srgbClr val="C00000"/>
                </a:solidFill>
                <a:effectLst>
                  <a:outerShdw blurRad="38100" dist="38100" dir="2700000" algn="tl">
                    <a:srgbClr val="000000">
                      <a:alpha val="43137"/>
                    </a:srgbClr>
                  </a:outerShdw>
                </a:effectLst>
                <a:latin typeface="+mj-ea"/>
                <a:ea typeface="+mj-ea"/>
              </a:rPr>
              <a:t>Linux</a:t>
            </a:r>
            <a:r>
              <a:rPr lang="ja-JP" altLang="en-US" sz="1400" b="1">
                <a:solidFill>
                  <a:srgbClr val="C00000"/>
                </a:solidFill>
                <a:effectLst>
                  <a:outerShdw blurRad="38100" dist="38100" dir="2700000" algn="tl">
                    <a:srgbClr val="000000">
                      <a:alpha val="43137"/>
                    </a:srgbClr>
                  </a:outerShdw>
                </a:effectLst>
                <a:latin typeface="+mj-ea"/>
                <a:ea typeface="+mj-ea"/>
              </a:rPr>
              <a:t>カーネル</a:t>
            </a:r>
            <a:endParaRPr lang="en-US" altLang="ja-JP" sz="1400" b="1">
              <a:solidFill>
                <a:srgbClr val="C00000"/>
              </a:solidFill>
              <a:effectLst>
                <a:outerShdw blurRad="38100" dist="38100" dir="2700000" algn="tl">
                  <a:srgbClr val="000000">
                    <a:alpha val="43137"/>
                  </a:srgbClr>
                </a:outerShdw>
              </a:effectLst>
              <a:latin typeface="+mj-ea"/>
              <a:ea typeface="+mj-ea"/>
            </a:endParaRPr>
          </a:p>
          <a:p>
            <a:pPr algn="ctr">
              <a:defRPr/>
            </a:pPr>
            <a:r>
              <a:rPr lang="ja-JP" altLang="en-US" sz="1400" b="1">
                <a:solidFill>
                  <a:srgbClr val="C00000"/>
                </a:solidFill>
                <a:effectLst>
                  <a:outerShdw blurRad="38100" dist="38100" dir="2700000" algn="tl">
                    <a:srgbClr val="000000">
                      <a:alpha val="43137"/>
                    </a:srgbClr>
                  </a:outerShdw>
                </a:effectLst>
                <a:latin typeface="+mj-ea"/>
                <a:ea typeface="+mj-ea"/>
              </a:rPr>
              <a:t>開発コミュニティ</a:t>
            </a:r>
          </a:p>
        </p:txBody>
      </p:sp>
      <p:sp>
        <p:nvSpPr>
          <p:cNvPr id="69" name="テキスト ボックス 68"/>
          <p:cNvSpPr txBox="1"/>
          <p:nvPr/>
        </p:nvSpPr>
        <p:spPr>
          <a:xfrm>
            <a:off x="5645150" y="5178425"/>
            <a:ext cx="1254125" cy="522288"/>
          </a:xfrm>
          <a:prstGeom prst="rect">
            <a:avLst/>
          </a:prstGeom>
          <a:solidFill>
            <a:schemeClr val="bg1">
              <a:alpha val="70000"/>
            </a:schemeClr>
          </a:solidFill>
        </p:spPr>
        <p:txBody>
          <a:bodyPr wrap="none">
            <a:spAutoFit/>
          </a:bodyPr>
          <a:lstStyle/>
          <a:p>
            <a:pPr algn="ctr">
              <a:defRPr/>
            </a:pPr>
            <a:r>
              <a:rPr lang="en-US" altLang="ja-JP" sz="1400" b="1">
                <a:solidFill>
                  <a:srgbClr val="C00000"/>
                </a:solidFill>
                <a:effectLst>
                  <a:outerShdw blurRad="38100" dist="38100" dir="2700000" algn="tl">
                    <a:srgbClr val="000000">
                      <a:alpha val="43137"/>
                    </a:srgbClr>
                  </a:outerShdw>
                </a:effectLst>
                <a:latin typeface="+mj-ea"/>
                <a:ea typeface="+mj-ea"/>
              </a:rPr>
              <a:t>Linux</a:t>
            </a:r>
            <a:r>
              <a:rPr lang="ja-JP" altLang="en-US" sz="1400" b="1">
                <a:solidFill>
                  <a:srgbClr val="C00000"/>
                </a:solidFill>
                <a:effectLst>
                  <a:outerShdw blurRad="38100" dist="38100" dir="2700000" algn="tl">
                    <a:srgbClr val="000000">
                      <a:alpha val="43137"/>
                    </a:srgbClr>
                  </a:outerShdw>
                </a:effectLst>
                <a:latin typeface="+mj-ea"/>
                <a:ea typeface="+mj-ea"/>
              </a:rPr>
              <a:t>カーネル</a:t>
            </a:r>
            <a:endParaRPr lang="en-US" altLang="ja-JP" sz="1400" b="1">
              <a:solidFill>
                <a:srgbClr val="C00000"/>
              </a:solidFill>
              <a:effectLst>
                <a:outerShdw blurRad="38100" dist="38100" dir="2700000" algn="tl">
                  <a:srgbClr val="000000">
                    <a:alpha val="43137"/>
                  </a:srgbClr>
                </a:outerShdw>
              </a:effectLst>
              <a:latin typeface="+mj-ea"/>
              <a:ea typeface="+mj-ea"/>
            </a:endParaRPr>
          </a:p>
          <a:p>
            <a:pPr algn="ctr">
              <a:defRPr/>
            </a:pPr>
            <a:r>
              <a:rPr lang="ja-JP" altLang="en-US" sz="1400" b="1">
                <a:solidFill>
                  <a:srgbClr val="C00000"/>
                </a:solidFill>
                <a:effectLst>
                  <a:outerShdw blurRad="38100" dist="38100" dir="2700000" algn="tl">
                    <a:srgbClr val="000000">
                      <a:alpha val="43137"/>
                    </a:srgbClr>
                  </a:outerShdw>
                </a:effectLst>
                <a:latin typeface="+mj-ea"/>
                <a:ea typeface="+mj-ea"/>
              </a:rPr>
              <a:t>ソースコード</a:t>
            </a:r>
          </a:p>
        </p:txBody>
      </p:sp>
      <p:sp>
        <p:nvSpPr>
          <p:cNvPr id="71" name="角丸四角形 6"/>
          <p:cNvSpPr>
            <a:spLocks noChangeArrowheads="1"/>
          </p:cNvSpPr>
          <p:nvPr/>
        </p:nvSpPr>
        <p:spPr bwMode="auto">
          <a:xfrm>
            <a:off x="3822311" y="2739988"/>
            <a:ext cx="2189849" cy="977044"/>
          </a:xfrm>
          <a:prstGeom prst="roundRect">
            <a:avLst>
              <a:gd name="adj" fmla="val 16667"/>
            </a:avLst>
          </a:prstGeom>
          <a:noFill/>
          <a:ln w="25400" algn="ctr">
            <a:solidFill>
              <a:srgbClr val="4168A7"/>
            </a:solidFill>
            <a:round/>
            <a:headEnd/>
            <a:tailEnd/>
          </a:ln>
          <a:scene3d>
            <a:camera prst="orthographicFront"/>
            <a:lightRig rig="threePt" dir="t"/>
          </a:scene3d>
          <a:sp3d>
            <a:bevelT/>
          </a:sp3d>
        </p:spPr>
        <p:txBody>
          <a:bodyPr anchor="ctr"/>
          <a:lstStyle/>
          <a:p>
            <a:pPr>
              <a:defRPr/>
            </a:pPr>
            <a:endParaRPr lang="ja-JP" altLang="en-US" sz="1000">
              <a:solidFill>
                <a:srgbClr val="4168A7"/>
              </a:solidFill>
              <a:latin typeface="+mj-ea"/>
              <a:ea typeface="+mj-ea"/>
            </a:endParaRPr>
          </a:p>
        </p:txBody>
      </p:sp>
      <p:sp>
        <p:nvSpPr>
          <p:cNvPr id="72" name="テキスト ボックス 31"/>
          <p:cNvSpPr txBox="1">
            <a:spLocks noChangeArrowheads="1"/>
          </p:cNvSpPr>
          <p:nvPr/>
        </p:nvSpPr>
        <p:spPr bwMode="auto">
          <a:xfrm>
            <a:off x="4035425" y="4157663"/>
            <a:ext cx="777875" cy="254000"/>
          </a:xfrm>
          <a:prstGeom prst="rect">
            <a:avLst/>
          </a:prstGeom>
          <a:noFill/>
          <a:ln w="9525">
            <a:noFill/>
            <a:miter lim="800000"/>
            <a:headEnd/>
            <a:tailEnd/>
          </a:ln>
        </p:spPr>
        <p:txBody>
          <a:bodyPr wrap="none">
            <a:spAutoFit/>
          </a:bodyPr>
          <a:lstStyle/>
          <a:p>
            <a:pPr>
              <a:defRPr/>
            </a:pPr>
            <a:r>
              <a:rPr lang="ja-JP" altLang="en-US" sz="1050" dirty="0">
                <a:latin typeface="+mj-ea"/>
                <a:ea typeface="+mj-ea"/>
              </a:rPr>
              <a:t>プログラマ</a:t>
            </a:r>
          </a:p>
        </p:txBody>
      </p:sp>
      <p:pic>
        <p:nvPicPr>
          <p:cNvPr id="27704"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6050" y="3494088"/>
            <a:ext cx="728663" cy="73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705"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9288" y="3494088"/>
            <a:ext cx="728662" cy="73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706"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4113" y="3494088"/>
            <a:ext cx="728662" cy="73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7" name="Line 79"/>
          <p:cNvSpPr>
            <a:spLocks noChangeShapeType="1"/>
          </p:cNvSpPr>
          <p:nvPr/>
        </p:nvSpPr>
        <p:spPr bwMode="auto">
          <a:xfrm>
            <a:off x="4035425" y="4224338"/>
            <a:ext cx="0" cy="436562"/>
          </a:xfrm>
          <a:prstGeom prst="line">
            <a:avLst/>
          </a:prstGeom>
          <a:noFill/>
          <a:ln w="76200">
            <a:solidFill>
              <a:srgbClr val="FF6666"/>
            </a:solidFill>
            <a:round/>
            <a:headEnd/>
            <a:tailEnd type="triangle" w="med" len="med"/>
          </a:ln>
        </p:spPr>
        <p:txBody>
          <a:bodyPr/>
          <a:lstStyle/>
          <a:p>
            <a:pPr>
              <a:defRPr/>
            </a:pPr>
            <a:endParaRPr lang="ja-JP" altLang="en-US">
              <a:latin typeface="+mj-ea"/>
              <a:ea typeface="+mj-ea"/>
            </a:endParaRPr>
          </a:p>
        </p:txBody>
      </p:sp>
      <p:grpSp>
        <p:nvGrpSpPr>
          <p:cNvPr id="3" name="グループ化 2"/>
          <p:cNvGrpSpPr/>
          <p:nvPr/>
        </p:nvGrpSpPr>
        <p:grpSpPr>
          <a:xfrm>
            <a:off x="266349" y="1897063"/>
            <a:ext cx="3732425" cy="2898775"/>
            <a:chOff x="266349" y="1897063"/>
            <a:chExt cx="3732425" cy="2898775"/>
          </a:xfrm>
        </p:grpSpPr>
        <p:sp>
          <p:nvSpPr>
            <p:cNvPr id="17461" name="角丸四角形 6"/>
            <p:cNvSpPr>
              <a:spLocks noChangeArrowheads="1"/>
            </p:cNvSpPr>
            <p:nvPr/>
          </p:nvSpPr>
          <p:spPr bwMode="auto">
            <a:xfrm>
              <a:off x="266349" y="2761926"/>
              <a:ext cx="2448471" cy="584778"/>
            </a:xfrm>
            <a:prstGeom prst="roundRect">
              <a:avLst>
                <a:gd name="adj" fmla="val 16667"/>
              </a:avLst>
            </a:prstGeom>
            <a:solidFill>
              <a:srgbClr val="FF6666"/>
            </a:solidFill>
            <a:ln w="25400" algn="ctr">
              <a:noFill/>
              <a:round/>
              <a:headEnd/>
              <a:tailEnd/>
            </a:ln>
          </p:spPr>
          <p:txBody>
            <a:bodyPr anchor="ctr"/>
            <a:lstStyle/>
            <a:p>
              <a:pPr algn="ctr">
                <a:defRPr/>
              </a:pPr>
              <a:r>
                <a:rPr lang="en-US" altLang="ja-JP" dirty="0">
                  <a:solidFill>
                    <a:schemeClr val="bg1"/>
                  </a:solidFill>
                  <a:latin typeface="+mj-ea"/>
                  <a:ea typeface="+mj-ea"/>
                </a:rPr>
                <a:t>Linux</a:t>
              </a:r>
              <a:r>
                <a:rPr lang="ja-JP" altLang="en-US" dirty="0">
                  <a:solidFill>
                    <a:schemeClr val="bg1"/>
                  </a:solidFill>
                  <a:latin typeface="+mj-ea"/>
                  <a:ea typeface="+mj-ea"/>
                </a:rPr>
                <a:t>関連ベンダ</a:t>
              </a:r>
              <a:endParaRPr lang="en-US" altLang="ja-JP" dirty="0">
                <a:solidFill>
                  <a:schemeClr val="bg1"/>
                </a:solidFill>
                <a:latin typeface="+mj-ea"/>
                <a:ea typeface="+mj-ea"/>
              </a:endParaRPr>
            </a:p>
          </p:txBody>
        </p:sp>
        <p:sp>
          <p:nvSpPr>
            <p:cNvPr id="55" name="テキスト ボックス 31"/>
            <p:cNvSpPr txBox="1">
              <a:spLocks noChangeArrowheads="1"/>
            </p:cNvSpPr>
            <p:nvPr/>
          </p:nvSpPr>
          <p:spPr bwMode="auto">
            <a:xfrm>
              <a:off x="554038" y="3859213"/>
              <a:ext cx="777875" cy="254000"/>
            </a:xfrm>
            <a:prstGeom prst="rect">
              <a:avLst/>
            </a:prstGeom>
            <a:noFill/>
            <a:ln w="9525">
              <a:noFill/>
              <a:miter lim="800000"/>
              <a:headEnd/>
              <a:tailEnd/>
            </a:ln>
          </p:spPr>
          <p:txBody>
            <a:bodyPr wrap="none">
              <a:spAutoFit/>
            </a:bodyPr>
            <a:lstStyle/>
            <a:p>
              <a:pPr>
                <a:defRPr/>
              </a:pPr>
              <a:r>
                <a:rPr lang="ja-JP" altLang="en-US" sz="1050">
                  <a:latin typeface="+mj-ea"/>
                  <a:ea typeface="+mj-ea"/>
                </a:rPr>
                <a:t>プログラマ</a:t>
              </a:r>
            </a:p>
          </p:txBody>
        </p:sp>
        <p:pic>
          <p:nvPicPr>
            <p:cNvPr id="27661"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3" y="3195638"/>
              <a:ext cx="728662"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62"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900" y="3195638"/>
              <a:ext cx="728663"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65"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725" y="3195638"/>
              <a:ext cx="728663"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26" name="AutoShape 80"/>
            <p:cNvSpPr>
              <a:spLocks noChangeArrowheads="1"/>
            </p:cNvSpPr>
            <p:nvPr/>
          </p:nvSpPr>
          <p:spPr bwMode="auto">
            <a:xfrm>
              <a:off x="2292671" y="2258972"/>
              <a:ext cx="1692278" cy="431800"/>
            </a:xfrm>
            <a:prstGeom prst="wedgeRoundRectCallout">
              <a:avLst>
                <a:gd name="adj1" fmla="val 5149"/>
                <a:gd name="adj2" fmla="val 85666"/>
                <a:gd name="adj3" fmla="val 16667"/>
              </a:avLst>
            </a:prstGeom>
            <a:solidFill>
              <a:srgbClr val="4168A7"/>
            </a:solidFill>
            <a:ln w="28575">
              <a:noFill/>
              <a:miter lim="800000"/>
              <a:headEnd/>
              <a:tailEnd/>
            </a:ln>
          </p:spPr>
          <p:txBody>
            <a:bodyPr wrap="none" anchor="ctr"/>
            <a:lstStyle/>
            <a:p>
              <a:pPr algn="ctr">
                <a:lnSpc>
                  <a:spcPct val="85000"/>
                </a:lnSpc>
                <a:defRPr/>
              </a:pPr>
              <a:endParaRPr lang="ja-JP" altLang="en-US" sz="1200">
                <a:solidFill>
                  <a:schemeClr val="bg1"/>
                </a:solidFill>
                <a:latin typeface="+mj-ea"/>
                <a:ea typeface="+mj-ea"/>
              </a:endParaRPr>
            </a:p>
          </p:txBody>
        </p:sp>
        <p:sp>
          <p:nvSpPr>
            <p:cNvPr id="17427" name="Line 75"/>
            <p:cNvSpPr>
              <a:spLocks noChangeShapeType="1"/>
            </p:cNvSpPr>
            <p:nvPr/>
          </p:nvSpPr>
          <p:spPr bwMode="auto">
            <a:xfrm flipH="1" flipV="1">
              <a:off x="2847975" y="2954338"/>
              <a:ext cx="785813" cy="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sp>
          <p:nvSpPr>
            <p:cNvPr id="76" name="Line 79"/>
            <p:cNvSpPr>
              <a:spLocks noChangeShapeType="1"/>
            </p:cNvSpPr>
            <p:nvPr/>
          </p:nvSpPr>
          <p:spPr bwMode="auto">
            <a:xfrm>
              <a:off x="2214563" y="3986213"/>
              <a:ext cx="1147762" cy="809625"/>
            </a:xfrm>
            <a:prstGeom prst="line">
              <a:avLst/>
            </a:prstGeom>
            <a:noFill/>
            <a:ln w="127000">
              <a:solidFill>
                <a:srgbClr val="FF6666"/>
              </a:solidFill>
              <a:round/>
              <a:headEnd/>
              <a:tailEnd type="triangle" w="med" len="med"/>
            </a:ln>
          </p:spPr>
          <p:txBody>
            <a:bodyPr/>
            <a:lstStyle/>
            <a:p>
              <a:pPr>
                <a:defRPr/>
              </a:pPr>
              <a:endParaRPr lang="ja-JP" altLang="en-US">
                <a:latin typeface="+mj-ea"/>
                <a:ea typeface="+mj-ea"/>
              </a:endParaRPr>
            </a:p>
          </p:txBody>
        </p:sp>
        <p:sp>
          <p:nvSpPr>
            <p:cNvPr id="78" name="Line 79"/>
            <p:cNvSpPr>
              <a:spLocks noChangeShapeType="1"/>
            </p:cNvSpPr>
            <p:nvPr/>
          </p:nvSpPr>
          <p:spPr bwMode="auto">
            <a:xfrm flipV="1">
              <a:off x="1587500" y="1897063"/>
              <a:ext cx="0" cy="79375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sp>
          <p:nvSpPr>
            <p:cNvPr id="79" name="Text Box 82"/>
            <p:cNvSpPr txBox="1">
              <a:spLocks noChangeArrowheads="1"/>
            </p:cNvSpPr>
            <p:nvPr/>
          </p:nvSpPr>
          <p:spPr bwMode="auto">
            <a:xfrm>
              <a:off x="322649" y="2163763"/>
              <a:ext cx="1225015" cy="461665"/>
            </a:xfrm>
            <a:prstGeom prst="rect">
              <a:avLst/>
            </a:prstGeom>
            <a:noFill/>
            <a:ln w="9525">
              <a:noFill/>
              <a:miter lim="800000"/>
              <a:headEnd/>
              <a:tailEnd/>
            </a:ln>
          </p:spPr>
          <p:txBody>
            <a:bodyPr wrap="none">
              <a:spAutoFit/>
            </a:bodyPr>
            <a:lstStyle/>
            <a:p>
              <a:pPr>
                <a:defRPr/>
              </a:pPr>
              <a:r>
                <a:rPr lang="en-US" altLang="ja-JP" sz="1200" dirty="0">
                  <a:solidFill>
                    <a:srgbClr val="C00000"/>
                  </a:solidFill>
                  <a:latin typeface="+mj-ea"/>
                  <a:ea typeface="+mj-ea"/>
                </a:rPr>
                <a:t>Linux</a:t>
              </a:r>
              <a:r>
                <a:rPr lang="ja-JP" altLang="en-US" sz="1200" dirty="0">
                  <a:solidFill>
                    <a:srgbClr val="C00000"/>
                  </a:solidFill>
                  <a:latin typeface="+mj-ea"/>
                  <a:ea typeface="+mj-ea"/>
                </a:rPr>
                <a:t>を使った</a:t>
              </a:r>
              <a:endParaRPr lang="en-US" altLang="ja-JP" sz="1200" dirty="0">
                <a:solidFill>
                  <a:srgbClr val="C00000"/>
                </a:solidFill>
                <a:latin typeface="+mj-ea"/>
                <a:ea typeface="+mj-ea"/>
              </a:endParaRPr>
            </a:p>
            <a:p>
              <a:pPr>
                <a:defRPr/>
              </a:pPr>
              <a:r>
                <a:rPr lang="ja-JP" altLang="en-US" sz="1200" dirty="0">
                  <a:solidFill>
                    <a:srgbClr val="C00000"/>
                  </a:solidFill>
                  <a:latin typeface="+mj-ea"/>
                  <a:ea typeface="+mj-ea"/>
                </a:rPr>
                <a:t>ビジネス</a:t>
              </a:r>
              <a:endParaRPr lang="en-US" altLang="ja-JP" sz="1200" dirty="0">
                <a:solidFill>
                  <a:srgbClr val="C00000"/>
                </a:solidFill>
                <a:latin typeface="+mj-ea"/>
                <a:ea typeface="+mj-ea"/>
              </a:endParaRPr>
            </a:p>
          </p:txBody>
        </p:sp>
        <p:sp>
          <p:nvSpPr>
            <p:cNvPr id="80" name="Line 81"/>
            <p:cNvSpPr>
              <a:spLocks noChangeShapeType="1"/>
            </p:cNvSpPr>
            <p:nvPr/>
          </p:nvSpPr>
          <p:spPr bwMode="auto">
            <a:xfrm>
              <a:off x="2851150" y="3189288"/>
              <a:ext cx="782638" cy="11112"/>
            </a:xfrm>
            <a:prstGeom prst="line">
              <a:avLst/>
            </a:prstGeom>
            <a:noFill/>
            <a:ln w="57150">
              <a:solidFill>
                <a:srgbClr val="C00000"/>
              </a:solidFill>
              <a:prstDash val="sysDot"/>
              <a:round/>
              <a:headEnd/>
              <a:tailEnd type="triangle" w="med" len="med"/>
            </a:ln>
          </p:spPr>
          <p:txBody>
            <a:bodyPr/>
            <a:lstStyle/>
            <a:p>
              <a:pPr>
                <a:defRPr/>
              </a:pPr>
              <a:endParaRPr lang="ja-JP" altLang="en-US">
                <a:latin typeface="+mj-ea"/>
                <a:ea typeface="+mj-ea"/>
              </a:endParaRPr>
            </a:p>
          </p:txBody>
        </p:sp>
        <p:sp>
          <p:nvSpPr>
            <p:cNvPr id="81" name="Text Box 82"/>
            <p:cNvSpPr txBox="1">
              <a:spLocks noChangeArrowheads="1"/>
            </p:cNvSpPr>
            <p:nvPr/>
          </p:nvSpPr>
          <p:spPr bwMode="auto">
            <a:xfrm>
              <a:off x="2583002" y="3319463"/>
              <a:ext cx="1415772" cy="276999"/>
            </a:xfrm>
            <a:prstGeom prst="rect">
              <a:avLst/>
            </a:prstGeom>
            <a:noFill/>
            <a:ln w="9525">
              <a:noFill/>
              <a:miter lim="800000"/>
              <a:headEnd/>
              <a:tailEnd/>
            </a:ln>
          </p:spPr>
          <p:txBody>
            <a:bodyPr wrap="none">
              <a:spAutoFit/>
            </a:bodyPr>
            <a:lstStyle/>
            <a:p>
              <a:pPr algn="ctr">
                <a:defRPr/>
              </a:pPr>
              <a:r>
                <a:rPr lang="en-US" altLang="ja-JP" sz="1200" dirty="0">
                  <a:solidFill>
                    <a:srgbClr val="C00000"/>
                  </a:solidFill>
                  <a:latin typeface="+mj-ea"/>
                  <a:ea typeface="+mj-ea"/>
                </a:rPr>
                <a:t>【</a:t>
              </a:r>
              <a:r>
                <a:rPr lang="ja-JP" altLang="en-US" sz="1200" dirty="0">
                  <a:solidFill>
                    <a:srgbClr val="C00000"/>
                  </a:solidFill>
                  <a:latin typeface="+mj-ea"/>
                  <a:ea typeface="+mj-ea"/>
                </a:rPr>
                <a:t>サポート費用</a:t>
              </a:r>
              <a:r>
                <a:rPr lang="en-US" altLang="ja-JP" sz="1200" dirty="0">
                  <a:solidFill>
                    <a:srgbClr val="C00000"/>
                  </a:solidFill>
                  <a:latin typeface="+mj-ea"/>
                  <a:ea typeface="+mj-ea"/>
                </a:rPr>
                <a:t>】</a:t>
              </a:r>
            </a:p>
          </p:txBody>
        </p:sp>
      </p:grpSp>
      <p:sp>
        <p:nvSpPr>
          <p:cNvPr id="82" name="Freeform 101"/>
          <p:cNvSpPr>
            <a:spLocks/>
          </p:cNvSpPr>
          <p:nvPr/>
        </p:nvSpPr>
        <p:spPr bwMode="auto">
          <a:xfrm rot="16200000" flipV="1">
            <a:off x="5623719" y="3921919"/>
            <a:ext cx="1182687" cy="314325"/>
          </a:xfrm>
          <a:custGeom>
            <a:avLst/>
            <a:gdLst>
              <a:gd name="T0" fmla="*/ 0 w 635"/>
              <a:gd name="T1" fmla="*/ 0 h 862"/>
              <a:gd name="T2" fmla="*/ 2147483647 w 635"/>
              <a:gd name="T3" fmla="*/ 0 h 862"/>
              <a:gd name="T4" fmla="*/ 2147483647 w 635"/>
              <a:gd name="T5" fmla="*/ 2147483647 h 862"/>
              <a:gd name="T6" fmla="*/ 0 60000 65536"/>
              <a:gd name="T7" fmla="*/ 0 60000 65536"/>
              <a:gd name="T8" fmla="*/ 0 60000 65536"/>
              <a:gd name="T9" fmla="*/ 0 w 635"/>
              <a:gd name="T10" fmla="*/ 0 h 862"/>
              <a:gd name="T11" fmla="*/ 635 w 635"/>
              <a:gd name="T12" fmla="*/ 862 h 862"/>
            </a:gdLst>
            <a:ahLst/>
            <a:cxnLst>
              <a:cxn ang="T6">
                <a:pos x="T0" y="T1"/>
              </a:cxn>
              <a:cxn ang="T7">
                <a:pos x="T2" y="T3"/>
              </a:cxn>
              <a:cxn ang="T8">
                <a:pos x="T4" y="T5"/>
              </a:cxn>
            </a:cxnLst>
            <a:rect l="T9" t="T10" r="T11" b="T12"/>
            <a:pathLst>
              <a:path w="635" h="862">
                <a:moveTo>
                  <a:pt x="0" y="0"/>
                </a:moveTo>
                <a:lnTo>
                  <a:pt x="635" y="0"/>
                </a:lnTo>
                <a:lnTo>
                  <a:pt x="635" y="862"/>
                </a:lnTo>
              </a:path>
            </a:pathLst>
          </a:custGeom>
          <a:noFill/>
          <a:ln w="76200" cap="rnd">
            <a:solidFill>
              <a:srgbClr val="4168A7"/>
            </a:solidFill>
            <a:round/>
            <a:headEnd/>
            <a:tailEnd type="triangle" w="med" len="med"/>
          </a:ln>
        </p:spPr>
        <p:txBody>
          <a:bodyPr/>
          <a:lstStyle/>
          <a:p>
            <a:pPr>
              <a:defRPr/>
            </a:pPr>
            <a:endParaRPr lang="ja-JP" altLang="en-US">
              <a:latin typeface="+mj-ea"/>
              <a:ea typeface="+mj-ea"/>
            </a:endParaRPr>
          </a:p>
        </p:txBody>
      </p:sp>
      <p:sp>
        <p:nvSpPr>
          <p:cNvPr id="17424" name="AutoShape 78"/>
          <p:cNvSpPr>
            <a:spLocks noChangeArrowheads="1"/>
          </p:cNvSpPr>
          <p:nvPr/>
        </p:nvSpPr>
        <p:spPr bwMode="auto">
          <a:xfrm>
            <a:off x="5586258" y="2086727"/>
            <a:ext cx="1957380" cy="431800"/>
          </a:xfrm>
          <a:prstGeom prst="wedgeRoundRectCallout">
            <a:avLst>
              <a:gd name="adj1" fmla="val -39482"/>
              <a:gd name="adj2" fmla="val 122879"/>
              <a:gd name="adj3" fmla="val 16667"/>
            </a:avLst>
          </a:prstGeom>
          <a:solidFill>
            <a:srgbClr val="4168A7"/>
          </a:solidFill>
          <a:ln w="28575">
            <a:noFill/>
            <a:miter lim="800000"/>
            <a:headEnd/>
            <a:tailEnd/>
          </a:ln>
        </p:spPr>
        <p:txBody>
          <a:bodyPr wrap="none" anchor="ctr"/>
          <a:lstStyle/>
          <a:p>
            <a:pPr algn="ctr">
              <a:lnSpc>
                <a:spcPct val="95000"/>
              </a:lnSpc>
              <a:defRPr/>
            </a:pPr>
            <a:r>
              <a:rPr lang="ja-JP" altLang="en-US" sz="1200">
                <a:solidFill>
                  <a:schemeClr val="bg1"/>
                </a:solidFill>
                <a:latin typeface="+mj-ea"/>
                <a:ea typeface="+mj-ea"/>
              </a:rPr>
              <a:t>再パッケージ</a:t>
            </a:r>
          </a:p>
          <a:p>
            <a:pPr algn="ctr">
              <a:lnSpc>
                <a:spcPct val="95000"/>
              </a:lnSpc>
              <a:defRPr/>
            </a:pPr>
            <a:r>
              <a:rPr lang="ja-JP" altLang="en-US" sz="900">
                <a:solidFill>
                  <a:schemeClr val="bg1"/>
                </a:solidFill>
                <a:latin typeface="+mj-ea"/>
                <a:ea typeface="+mj-ea"/>
              </a:rPr>
              <a:t>インストーラーやマニュアルなど</a:t>
            </a:r>
          </a:p>
        </p:txBody>
      </p:sp>
      <p:sp>
        <p:nvSpPr>
          <p:cNvPr id="84" name="AutoShape 80"/>
          <p:cNvSpPr>
            <a:spLocks noChangeArrowheads="1"/>
          </p:cNvSpPr>
          <p:nvPr/>
        </p:nvSpPr>
        <p:spPr bwMode="auto">
          <a:xfrm>
            <a:off x="2292671" y="2262129"/>
            <a:ext cx="1692278" cy="431800"/>
          </a:xfrm>
          <a:prstGeom prst="wedgeRoundRectCallout">
            <a:avLst>
              <a:gd name="adj1" fmla="val 109874"/>
              <a:gd name="adj2" fmla="val -38773"/>
              <a:gd name="adj3" fmla="val 16667"/>
            </a:avLst>
          </a:prstGeom>
          <a:solidFill>
            <a:srgbClr val="4168A7"/>
          </a:solidFill>
          <a:ln w="28575">
            <a:noFill/>
            <a:miter lim="800000"/>
            <a:headEnd/>
            <a:tailEnd/>
          </a:ln>
        </p:spPr>
        <p:txBody>
          <a:bodyPr wrap="none" anchor="ctr"/>
          <a:lstStyle/>
          <a:p>
            <a:pPr algn="ctr">
              <a:lnSpc>
                <a:spcPct val="85000"/>
              </a:lnSpc>
              <a:defRPr/>
            </a:pPr>
            <a:r>
              <a:rPr lang="ja-JP" altLang="en-US" sz="1200">
                <a:solidFill>
                  <a:schemeClr val="bg1"/>
                </a:solidFill>
                <a:latin typeface="+mj-ea"/>
                <a:ea typeface="+mj-ea"/>
              </a:rPr>
              <a:t>パッケージ提供</a:t>
            </a:r>
          </a:p>
          <a:p>
            <a:pPr algn="ctr">
              <a:lnSpc>
                <a:spcPct val="85000"/>
              </a:lnSpc>
              <a:defRPr/>
            </a:pPr>
            <a:r>
              <a:rPr lang="ja-JP" altLang="en-US" sz="1200">
                <a:solidFill>
                  <a:schemeClr val="bg1"/>
                </a:solidFill>
                <a:latin typeface="+mj-ea"/>
                <a:ea typeface="+mj-ea"/>
              </a:rPr>
              <a:t>サポート提供</a:t>
            </a:r>
          </a:p>
        </p:txBody>
      </p:sp>
      <p:sp>
        <p:nvSpPr>
          <p:cNvPr id="70" name="テキスト ボックス 31"/>
          <p:cNvSpPr txBox="1">
            <a:spLocks noChangeArrowheads="1"/>
          </p:cNvSpPr>
          <p:nvPr/>
        </p:nvSpPr>
        <p:spPr bwMode="auto">
          <a:xfrm>
            <a:off x="3899014" y="2795877"/>
            <a:ext cx="1396536" cy="253916"/>
          </a:xfrm>
          <a:prstGeom prst="rect">
            <a:avLst/>
          </a:prstGeom>
          <a:noFill/>
          <a:ln w="9525">
            <a:noFill/>
            <a:miter lim="800000"/>
            <a:headEnd/>
            <a:tailEnd/>
          </a:ln>
        </p:spPr>
        <p:txBody>
          <a:bodyPr wrap="none">
            <a:spAutoFit/>
          </a:bodyPr>
          <a:lstStyle/>
          <a:p>
            <a:pPr>
              <a:defRPr/>
            </a:pPr>
            <a:r>
              <a:rPr lang="ja-JP" altLang="en-US" sz="1050" dirty="0">
                <a:solidFill>
                  <a:schemeClr val="accent4"/>
                </a:solidFill>
                <a:latin typeface="+mj-ea"/>
                <a:ea typeface="+mj-ea"/>
              </a:rPr>
              <a:t>ディストリビュータ</a:t>
            </a:r>
          </a:p>
        </p:txBody>
      </p:sp>
      <p:sp>
        <p:nvSpPr>
          <p:cNvPr id="5" name="四角形: 角を丸くする 4">
            <a:extLst>
              <a:ext uri="{FF2B5EF4-FFF2-40B4-BE49-F238E27FC236}">
                <a16:creationId xmlns:a16="http://schemas.microsoft.com/office/drawing/2014/main" id="{2F9AE477-EB79-4165-9B05-8F85BD6EC16D}"/>
              </a:ext>
            </a:extLst>
          </p:cNvPr>
          <p:cNvSpPr/>
          <p:nvPr/>
        </p:nvSpPr>
        <p:spPr>
          <a:xfrm>
            <a:off x="7136874" y="3128333"/>
            <a:ext cx="1887682" cy="382259"/>
          </a:xfrm>
          <a:prstGeom prst="round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ＭＳ Ｐゴシック"/>
                <a:ea typeface="ＭＳ Ｐゴシック"/>
                <a:cs typeface="ＭＳ Ｐゴシック"/>
              </a:rPr>
              <a:t>ディストリビューション</a:t>
            </a:r>
          </a:p>
        </p:txBody>
      </p:sp>
      <p:grpSp>
        <p:nvGrpSpPr>
          <p:cNvPr id="9" name="グループ化 8">
            <a:extLst>
              <a:ext uri="{FF2B5EF4-FFF2-40B4-BE49-F238E27FC236}">
                <a16:creationId xmlns:a16="http://schemas.microsoft.com/office/drawing/2014/main" id="{A94B8675-9C64-4031-B3BA-7470D1646C06}"/>
              </a:ext>
            </a:extLst>
          </p:cNvPr>
          <p:cNvGrpSpPr/>
          <p:nvPr/>
        </p:nvGrpSpPr>
        <p:grpSpPr>
          <a:xfrm>
            <a:off x="7128163" y="3596462"/>
            <a:ext cx="1887682" cy="2074508"/>
            <a:chOff x="7128163" y="3596462"/>
            <a:chExt cx="1887682" cy="2074508"/>
          </a:xfrm>
        </p:grpSpPr>
        <p:sp>
          <p:nvSpPr>
            <p:cNvPr id="57" name="四角形: 角を丸くする 56">
              <a:extLst>
                <a:ext uri="{FF2B5EF4-FFF2-40B4-BE49-F238E27FC236}">
                  <a16:creationId xmlns:a16="http://schemas.microsoft.com/office/drawing/2014/main" id="{BA3C8CD0-7D0F-495A-A518-3FA9CFBC84BE}"/>
                </a:ext>
              </a:extLst>
            </p:cNvPr>
            <p:cNvSpPr/>
            <p:nvPr/>
          </p:nvSpPr>
          <p:spPr>
            <a:xfrm>
              <a:off x="7128163" y="3966533"/>
              <a:ext cx="1887682" cy="382259"/>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ＭＳ Ｐゴシック"/>
                  <a:ea typeface="ＭＳ Ｐゴシック"/>
                  <a:cs typeface="ＭＳ Ｐゴシック"/>
                </a:rPr>
                <a:t>継続的アップデート</a:t>
              </a:r>
            </a:p>
          </p:txBody>
        </p:sp>
        <p:sp>
          <p:nvSpPr>
            <p:cNvPr id="58" name="四角形: 角を丸くする 57">
              <a:extLst>
                <a:ext uri="{FF2B5EF4-FFF2-40B4-BE49-F238E27FC236}">
                  <a16:creationId xmlns:a16="http://schemas.microsoft.com/office/drawing/2014/main" id="{E0962E60-863B-4534-94BE-DAA088B8F8BF}"/>
                </a:ext>
              </a:extLst>
            </p:cNvPr>
            <p:cNvSpPr/>
            <p:nvPr/>
          </p:nvSpPr>
          <p:spPr>
            <a:xfrm>
              <a:off x="7128163" y="4413579"/>
              <a:ext cx="1887682" cy="382259"/>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ＭＳ Ｐゴシック"/>
                  <a:ea typeface="ＭＳ Ｐゴシック"/>
                  <a:cs typeface="ＭＳ Ｐゴシック"/>
                </a:rPr>
                <a:t>サポート</a:t>
              </a:r>
            </a:p>
          </p:txBody>
        </p:sp>
        <p:sp>
          <p:nvSpPr>
            <p:cNvPr id="59" name="四角形: 角を丸くする 58">
              <a:extLst>
                <a:ext uri="{FF2B5EF4-FFF2-40B4-BE49-F238E27FC236}">
                  <a16:creationId xmlns:a16="http://schemas.microsoft.com/office/drawing/2014/main" id="{76576B4B-D859-4670-B713-62A83F0FCA46}"/>
                </a:ext>
              </a:extLst>
            </p:cNvPr>
            <p:cNvSpPr/>
            <p:nvPr/>
          </p:nvSpPr>
          <p:spPr>
            <a:xfrm>
              <a:off x="7128163" y="4860625"/>
              <a:ext cx="1887682" cy="382259"/>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ＭＳ Ｐゴシック"/>
                  <a:ea typeface="ＭＳ Ｐゴシック"/>
                  <a:cs typeface="ＭＳ Ｐゴシック"/>
                </a:rPr>
                <a:t>セキュリティパッチ</a:t>
              </a:r>
            </a:p>
          </p:txBody>
        </p:sp>
        <p:sp>
          <p:nvSpPr>
            <p:cNvPr id="6" name="十字形 5">
              <a:extLst>
                <a:ext uri="{FF2B5EF4-FFF2-40B4-BE49-F238E27FC236}">
                  <a16:creationId xmlns:a16="http://schemas.microsoft.com/office/drawing/2014/main" id="{3FE5191B-02B5-4538-8BA9-5CC9A3224238}"/>
                </a:ext>
              </a:extLst>
            </p:cNvPr>
            <p:cNvSpPr/>
            <p:nvPr/>
          </p:nvSpPr>
          <p:spPr>
            <a:xfrm>
              <a:off x="7897090" y="3596462"/>
              <a:ext cx="312602" cy="312602"/>
            </a:xfrm>
            <a:prstGeom prst="plus">
              <a:avLst>
                <a:gd name="adj" fmla="val 38296"/>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次の値と等しい 6">
              <a:extLst>
                <a:ext uri="{FF2B5EF4-FFF2-40B4-BE49-F238E27FC236}">
                  <a16:creationId xmlns:a16="http://schemas.microsoft.com/office/drawing/2014/main" id="{340A3F0A-5EFB-4D54-B3F3-597A36F84561}"/>
                </a:ext>
              </a:extLst>
            </p:cNvPr>
            <p:cNvSpPr/>
            <p:nvPr/>
          </p:nvSpPr>
          <p:spPr>
            <a:xfrm rot="5400000">
              <a:off x="7879242" y="5307671"/>
              <a:ext cx="363299" cy="363299"/>
            </a:xfrm>
            <a:prstGeom prst="mathEqual">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62" name="四角形: 角を丸くする 61">
            <a:extLst>
              <a:ext uri="{FF2B5EF4-FFF2-40B4-BE49-F238E27FC236}">
                <a16:creationId xmlns:a16="http://schemas.microsoft.com/office/drawing/2014/main" id="{FF13E969-3C79-44F0-844B-B6F940D5CE7D}"/>
              </a:ext>
            </a:extLst>
          </p:cNvPr>
          <p:cNvSpPr/>
          <p:nvPr/>
        </p:nvSpPr>
        <p:spPr>
          <a:xfrm>
            <a:off x="7136874" y="5734772"/>
            <a:ext cx="1887682" cy="382259"/>
          </a:xfrm>
          <a:prstGeom prst="round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ＭＳ Ｐゴシック"/>
                <a:ea typeface="ＭＳ Ｐゴシック"/>
                <a:cs typeface="ＭＳ Ｐゴシック"/>
              </a:rPr>
              <a:t>サブスクリプション</a:t>
            </a:r>
          </a:p>
        </p:txBody>
      </p:sp>
    </p:spTree>
    <p:extLst>
      <p:ext uri="{BB962C8B-B14F-4D97-AF65-F5344CB8AC3E}">
        <p14:creationId xmlns:p14="http://schemas.microsoft.com/office/powerpoint/2010/main" val="326371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500"/>
                                        <p:tgtEl>
                                          <p:spTgt spid="7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p:cTn id="25" dur="500" fill="hold"/>
                                        <p:tgtEl>
                                          <p:spTgt spid="62"/>
                                        </p:tgtEl>
                                        <p:attrNameLst>
                                          <p:attrName>ppt_w</p:attrName>
                                        </p:attrNameLst>
                                      </p:cBhvr>
                                      <p:tavLst>
                                        <p:tav tm="0">
                                          <p:val>
                                            <p:fltVal val="0"/>
                                          </p:val>
                                        </p:tav>
                                        <p:tav tm="100000">
                                          <p:val>
                                            <p:strVal val="#ppt_w"/>
                                          </p:val>
                                        </p:tav>
                                      </p:tavLst>
                                    </p:anim>
                                    <p:anim calcmode="lin" valueType="num">
                                      <p:cBhvr>
                                        <p:cTn id="26" dur="500" fill="hold"/>
                                        <p:tgtEl>
                                          <p:spTgt spid="62"/>
                                        </p:tgtEl>
                                        <p:attrNameLst>
                                          <p:attrName>ppt_h</p:attrName>
                                        </p:attrNameLst>
                                      </p:cBhvr>
                                      <p:tavLst>
                                        <p:tav tm="0">
                                          <p:val>
                                            <p:fltVal val="0"/>
                                          </p:val>
                                        </p:tav>
                                        <p:tav tm="100000">
                                          <p:val>
                                            <p:strVal val="#ppt_h"/>
                                          </p:val>
                                        </p:tav>
                                      </p:tavLst>
                                    </p:anim>
                                    <p:animEffect transition="in" filter="fade">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5" grpId="0" animBg="1"/>
      <p:bldP spid="6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rgbClr val="FFFFFF"/>
                </a:solidFill>
                <a:effectLst/>
                <a:latin typeface="Arial Black" panose="020B0A04020102020204" pitchFamily="34" charset="0"/>
                <a:ea typeface="HGP創英角ｺﾞｼｯｸUB" pitchFamily="50" charset="-128"/>
                <a:cs typeface="Arial"/>
              </a:rPr>
              <a:t>OSS</a:t>
            </a:r>
            <a:r>
              <a:rPr lang="ja-JP" altLang="en-US" sz="2400" dirty="0">
                <a:solidFill>
                  <a:srgbClr val="FFFFFF"/>
                </a:solidFill>
                <a:effectLst/>
                <a:latin typeface="Arial Black" panose="020B0A04020102020204" pitchFamily="34" charset="0"/>
                <a:ea typeface="HGP創英角ｺﾞｼｯｸUB" pitchFamily="50" charset="-128"/>
                <a:cs typeface="Arial"/>
              </a:rPr>
              <a:t>を取り巻く環境の変化</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527464106"/>
      </p:ext>
    </p:extLst>
  </p:cSld>
  <p:clrMapOvr>
    <a:masterClrMapping/>
  </p:clrMapOvr>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kumimoji="1" sz="1200" dirty="0" smtClean="0"/>
        </a:defPPr>
      </a:lstStyle>
    </a:tx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8410</TotalTime>
  <Words>3264</Words>
  <Application>Microsoft Office PowerPoint</Application>
  <PresentationFormat>画面に合わせる (4:3)</PresentationFormat>
  <Paragraphs>317</Paragraphs>
  <Slides>22</Slides>
  <Notes>17</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22</vt:i4>
      </vt:variant>
    </vt:vector>
  </HeadingPairs>
  <TitlesOfParts>
    <vt:vector size="31" baseType="lpstr">
      <vt:lpstr>HGP創英角ｺﾞｼｯｸUB</vt:lpstr>
      <vt:lpstr>HG丸ｺﾞｼｯｸM-PRO</vt:lpstr>
      <vt:lpstr>ＭＳ Ｐゴシック</vt:lpstr>
      <vt:lpstr>Meiryo</vt:lpstr>
      <vt:lpstr>Arial</vt:lpstr>
      <vt:lpstr>Arial Black</vt:lpstr>
      <vt:lpstr>Calibri</vt:lpstr>
      <vt:lpstr>Century Gothic</vt:lpstr>
      <vt:lpstr>NC標準テンプレート</vt:lpstr>
      <vt:lpstr>PowerPoint プレゼンテーション</vt:lpstr>
      <vt:lpstr>IBMがRedHatを買収</vt:lpstr>
      <vt:lpstr>PowerPoint プレゼンテーション</vt:lpstr>
      <vt:lpstr>PowerPoint プレゼンテーション</vt:lpstr>
      <vt:lpstr>Linuxディストリビューション</vt:lpstr>
      <vt:lpstr>Linuxの転機／IBMによるコミットメント</vt:lpstr>
      <vt:lpstr>オープンソース開発の実際</vt:lpstr>
      <vt:lpstr>Linuxの開発・ビジネスモデル</vt:lpstr>
      <vt:lpstr>PowerPoint プレゼンテーション</vt:lpstr>
      <vt:lpstr>２つのオープンソース</vt:lpstr>
      <vt:lpstr>セミナーのプレゼン資料</vt:lpstr>
      <vt:lpstr>OSSの利用　～セキュリティ・アプライアンスの場合</vt:lpstr>
      <vt:lpstr>OSSはベンダーにとってもメリットがある</vt:lpstr>
      <vt:lpstr>ファウンデーションモデル</vt:lpstr>
      <vt:lpstr>PowerPoint プレゼンテーション</vt:lpstr>
      <vt:lpstr>OSS を敵視していた Microsoft</vt:lpstr>
      <vt:lpstr>「MicrosoftはLinuxを愛している」</vt:lpstr>
      <vt:lpstr>MicrosoftがGitHubを買収</vt:lpstr>
      <vt:lpstr>Microsoftは2008年にOSSに舵を切った</vt:lpstr>
      <vt:lpstr>Microsoftの戦略の変化</vt:lpstr>
      <vt:lpstr>OracleとOSS</vt:lpstr>
      <vt:lpstr>OracleがOSSをDisる</vt:lpstr>
    </vt:vector>
  </TitlesOfParts>
  <Company>NetCommerce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大越 章司</cp:lastModifiedBy>
  <cp:revision>824</cp:revision>
  <dcterms:created xsi:type="dcterms:W3CDTF">2014-04-30T01:58:06Z</dcterms:created>
  <dcterms:modified xsi:type="dcterms:W3CDTF">2018-10-30T07:11:50Z</dcterms:modified>
</cp:coreProperties>
</file>