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1202" r:id="rId2"/>
    <p:sldId id="1203" r:id="rId3"/>
    <p:sldId id="842" r:id="rId4"/>
    <p:sldId id="843" r:id="rId5"/>
    <p:sldId id="844" r:id="rId6"/>
    <p:sldId id="845" r:id="rId7"/>
    <p:sldId id="846" r:id="rId8"/>
    <p:sldId id="847" r:id="rId9"/>
    <p:sldId id="848" r:id="rId10"/>
    <p:sldId id="849" r:id="rId11"/>
    <p:sldId id="850" r:id="rId12"/>
    <p:sldId id="851" r:id="rId13"/>
    <p:sldId id="1205" r:id="rId14"/>
    <p:sldId id="1204" r:id="rId15"/>
    <p:sldId id="852" r:id="rId16"/>
    <p:sldId id="853" r:id="rId17"/>
    <p:sldId id="854" r:id="rId18"/>
    <p:sldId id="855" r:id="rId19"/>
    <p:sldId id="856" r:id="rId20"/>
    <p:sldId id="857" r:id="rId21"/>
    <p:sldId id="715" r:id="rId2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4F6228"/>
    <a:srgbClr val="275690"/>
    <a:srgbClr val="FFFD78"/>
    <a:srgbClr val="77933C"/>
    <a:srgbClr val="D6D6D6"/>
    <a:srgbClr val="FF6666"/>
    <a:srgbClr val="376092"/>
    <a:srgbClr val="0070C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63"/>
    <p:restoredTop sz="94181" autoAdjust="0"/>
  </p:normalViewPr>
  <p:slideViewPr>
    <p:cSldViewPr snapToObjects="1" showGuides="1">
      <p:cViewPr varScale="1">
        <p:scale>
          <a:sx n="221" d="100"/>
          <a:sy n="221" d="100"/>
        </p:scale>
        <p:origin x="2848" y="176"/>
      </p:cViewPr>
      <p:guideLst>
        <p:guide orient="horz" pos="527"/>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2018/11/7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2018/11/7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枚でわかる量子コンピュータ</a:t>
            </a:r>
          </a:p>
          <a:p>
            <a:r>
              <a:rPr kumimoji="1" lang="ja-JP" altLang="ja-JP" sz="1200" kern="1200" dirty="0">
                <a:solidFill>
                  <a:schemeClr val="tx1"/>
                </a:solidFill>
                <a:effectLst/>
                <a:latin typeface="+mn-lt"/>
                <a:ea typeface="+mn-ea"/>
                <a:cs typeface="+mn-cs"/>
              </a:rPr>
              <a:t>量子コンピュータとは何かを</a:t>
            </a:r>
            <a:r>
              <a:rPr kumimoji="1" lang="en-US" altLang="ja-JP" sz="1200" kern="1200" dirty="0">
                <a:solidFill>
                  <a:schemeClr val="tx1"/>
                </a:solidFill>
                <a:effectLst/>
                <a:latin typeface="+mn-lt"/>
                <a:ea typeface="+mn-ea"/>
                <a:cs typeface="+mn-cs"/>
              </a:rPr>
              <a:t>13</a:t>
            </a:r>
            <a:r>
              <a:rPr kumimoji="1" lang="ja-JP" altLang="ja-JP" sz="1200" kern="1200" dirty="0">
                <a:solidFill>
                  <a:schemeClr val="tx1"/>
                </a:solidFill>
                <a:effectLst/>
                <a:latin typeface="+mn-lt"/>
                <a:ea typeface="+mn-ea"/>
                <a:cs typeface="+mn-cs"/>
              </a:rPr>
              <a:t>枚のスライドにまとめてみました。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よりロイヤリティフリーにてダウンロードできます。</a:t>
            </a:r>
          </a:p>
          <a:p>
            <a:r>
              <a:rPr kumimoji="1" lang="ja-JP" altLang="ja-JP" sz="1200" kern="1200" dirty="0">
                <a:solidFill>
                  <a:schemeClr val="tx1"/>
                </a:solidFill>
                <a:effectLst/>
                <a:latin typeface="+mn-lt"/>
                <a:ea typeface="+mn-ea"/>
                <a:cs typeface="+mn-cs"/>
              </a:rPr>
              <a:t>量子コンピュータの必要性</a:t>
            </a:r>
          </a:p>
          <a:p>
            <a:r>
              <a:rPr kumimoji="1" lang="ja-JP" altLang="ja-JP" sz="1200" kern="1200" dirty="0">
                <a:solidFill>
                  <a:schemeClr val="tx1"/>
                </a:solidFill>
                <a:effectLst/>
                <a:latin typeface="+mn-lt"/>
                <a:ea typeface="+mn-ea"/>
                <a:cs typeface="+mn-cs"/>
              </a:rPr>
              <a:t>「ムーアの法則」が限界を迎えつつあります。一方で、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の普及と共に、データ量は爆発的に増大し、必要とされる演算能力もまた増大しています。この状況に対応すべく、プロセッサー・コアの並列化や</a:t>
            </a:r>
            <a:r>
              <a:rPr kumimoji="1" lang="en-US" altLang="ja-JP" sz="1200" kern="1200" dirty="0">
                <a:solidFill>
                  <a:schemeClr val="tx1"/>
                </a:solidFill>
                <a:effectLst/>
                <a:latin typeface="+mn-lt"/>
                <a:ea typeface="+mn-ea"/>
                <a:cs typeface="+mn-cs"/>
              </a:rPr>
              <a:t>ASIC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FPGA</a:t>
            </a:r>
            <a:r>
              <a:rPr kumimoji="1" lang="ja-JP" altLang="ja-JP" sz="1200" kern="1200" dirty="0">
                <a:solidFill>
                  <a:schemeClr val="tx1"/>
                </a:solidFill>
                <a:effectLst/>
                <a:latin typeface="+mn-lt"/>
                <a:ea typeface="+mn-ea"/>
                <a:cs typeface="+mn-cs"/>
              </a:rPr>
              <a:t>などの特定の処理目的に最適化された半導体、スーパー・コンピュータを使うというという解決策が採られていますが、必ずしも十分なものとは言えません。量子コンピュータは、このような状況に対応する新たな解決策として注目されています。</a:t>
            </a:r>
          </a:p>
          <a:p>
            <a:r>
              <a:rPr kumimoji="1" lang="ja-JP" altLang="ja-JP" sz="1200" kern="1200" dirty="0">
                <a:solidFill>
                  <a:schemeClr val="tx1"/>
                </a:solidFill>
                <a:effectLst/>
                <a:latin typeface="+mn-lt"/>
                <a:ea typeface="+mn-ea"/>
                <a:cs typeface="+mn-cs"/>
              </a:rPr>
              <a:t>特に、総当たりで計算しなければならない素因数分解や組み合わせ最適化問題、あるいは検索問題などで、劇的な演算速度の高速化が期待されています。</a:t>
            </a:r>
          </a:p>
          <a:p>
            <a:r>
              <a:rPr kumimoji="1" lang="ja-JP" altLang="ja-JP" sz="1200" kern="1200" dirty="0">
                <a:solidFill>
                  <a:schemeClr val="tx1"/>
                </a:solidFill>
                <a:effectLst/>
                <a:latin typeface="+mn-lt"/>
                <a:ea typeface="+mn-ea"/>
                <a:cs typeface="+mn-cs"/>
              </a:rPr>
              <a:t>ただ、現段階では全ての演算問題を解くことができる量子コンピュータにめどが立った訳ではありません。そのため、一気にこれまでの古典コンピュータを置き換えるとことにはならないでしょう。ただし範囲の限られた演算問題であっても、実用での適用範囲は広く、早期実用化への期待が高まっています。</a:t>
            </a:r>
          </a:p>
          <a:p>
            <a:r>
              <a:rPr kumimoji="1" lang="ja-JP" altLang="ja-JP" sz="1200" kern="1200" dirty="0">
                <a:solidFill>
                  <a:schemeClr val="tx1"/>
                </a:solidFill>
                <a:effectLst/>
                <a:latin typeface="+mn-lt"/>
                <a:ea typeface="+mn-ea"/>
                <a:cs typeface="+mn-cs"/>
              </a:rPr>
              <a:t>古典コンピュータで解けない問題</a:t>
            </a:r>
          </a:p>
          <a:p>
            <a:r>
              <a:rPr kumimoji="1" lang="ja-JP" altLang="ja-JP" sz="1200" kern="1200" dirty="0">
                <a:solidFill>
                  <a:schemeClr val="tx1"/>
                </a:solidFill>
                <a:effectLst/>
                <a:latin typeface="+mn-lt"/>
                <a:ea typeface="+mn-ea"/>
                <a:cs typeface="+mn-cs"/>
              </a:rPr>
              <a:t>古典コンピュータで解けない演算問題とは、入力されるデータ数に応じて指数関数的に増大してゆく場合です。このような演算問題は、最大規模のスーパー・コンピュータでも実用に供しないこともあり、厳密解ではなく近似値を求めるアルゴリズムを使って対処しています。</a:t>
            </a:r>
          </a:p>
          <a:p>
            <a:r>
              <a:rPr kumimoji="1" lang="ja-JP" altLang="ja-JP" sz="1200" kern="1200" dirty="0">
                <a:solidFill>
                  <a:schemeClr val="tx1"/>
                </a:solidFill>
                <a:effectLst/>
                <a:latin typeface="+mn-lt"/>
                <a:ea typeface="+mn-ea"/>
                <a:cs typeface="+mn-cs"/>
              </a:rPr>
              <a:t>巡回セールスマン問題（組み合わせ最適化）</a:t>
            </a:r>
          </a:p>
          <a:p>
            <a:r>
              <a:rPr kumimoji="1" lang="ja-JP" altLang="ja-JP" sz="1200" kern="1200" dirty="0">
                <a:solidFill>
                  <a:schemeClr val="tx1"/>
                </a:solidFill>
                <a:effectLst/>
                <a:latin typeface="+mn-lt"/>
                <a:ea typeface="+mn-ea"/>
                <a:cs typeface="+mn-cs"/>
              </a:rPr>
              <a:t>「古典コンピュータで解けない問題」の典型的な事例として「巡回セールスマン問題（組み合わせ最適化）」があります。セールスマンの訪問先が複数あるとき、最も短い時間で全てを巡回する手順を見つける問題です。</a:t>
            </a:r>
          </a:p>
          <a:p>
            <a:r>
              <a:rPr kumimoji="1" lang="ja-JP" altLang="ja-JP" sz="1200" kern="1200" dirty="0">
                <a:solidFill>
                  <a:schemeClr val="tx1"/>
                </a:solidFill>
                <a:effectLst/>
                <a:latin typeface="+mn-lt"/>
                <a:ea typeface="+mn-ea"/>
                <a:cs typeface="+mn-cs"/>
              </a:rPr>
              <a:t>この問題は、訪問先が増えるたびに指数関数的に巡回経路が増えてゆきます。例えば、</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地点では</a:t>
            </a:r>
            <a:r>
              <a:rPr kumimoji="1" lang="en-US" altLang="ja-JP" sz="1200" kern="1200" dirty="0">
                <a:solidFill>
                  <a:schemeClr val="tx1"/>
                </a:solidFill>
                <a:effectLst/>
                <a:latin typeface="+mn-lt"/>
                <a:ea typeface="+mn-ea"/>
                <a:cs typeface="+mn-cs"/>
              </a:rPr>
              <a:t>2,520</a:t>
            </a:r>
            <a:r>
              <a:rPr kumimoji="1" lang="ja-JP" altLang="ja-JP" sz="1200" kern="1200" dirty="0">
                <a:solidFill>
                  <a:schemeClr val="tx1"/>
                </a:solidFill>
                <a:effectLst/>
                <a:latin typeface="+mn-lt"/>
                <a:ea typeface="+mn-ea"/>
                <a:cs typeface="+mn-cs"/>
              </a:rPr>
              <a:t>であるのに対し、</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京</a:t>
            </a:r>
            <a:r>
              <a:rPr kumimoji="1" lang="en-US" altLang="ja-JP" sz="1200" kern="1200" dirty="0">
                <a:solidFill>
                  <a:schemeClr val="tx1"/>
                </a:solidFill>
                <a:effectLst/>
                <a:latin typeface="+mn-lt"/>
                <a:ea typeface="+mn-ea"/>
                <a:cs typeface="+mn-cs"/>
              </a:rPr>
              <a:t>8000</a:t>
            </a:r>
            <a:r>
              <a:rPr kumimoji="1" lang="ja-JP" altLang="ja-JP" sz="1200" kern="1200" dirty="0">
                <a:solidFill>
                  <a:schemeClr val="tx1"/>
                </a:solidFill>
                <a:effectLst/>
                <a:latin typeface="+mn-lt"/>
                <a:ea typeface="+mn-ea"/>
                <a:cs typeface="+mn-cs"/>
              </a:rPr>
              <a:t>兆となり、我が国最高速のスーパー・コンピュータ「京」をもってしても</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秒かかります。これかが、</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4.42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乗となり、「京」でも</a:t>
            </a:r>
            <a:r>
              <a:rPr kumimoji="1" lang="en-US" altLang="ja-JP" sz="1200" kern="1200" dirty="0">
                <a:solidFill>
                  <a:schemeClr val="tx1"/>
                </a:solidFill>
                <a:effectLst/>
                <a:latin typeface="+mn-lt"/>
                <a:ea typeface="+mn-ea"/>
                <a:cs typeface="+mn-cs"/>
              </a:rPr>
              <a:t>1,401</a:t>
            </a:r>
            <a:r>
              <a:rPr kumimoji="1" lang="ja-JP" altLang="ja-JP" sz="1200" kern="1200" dirty="0">
                <a:solidFill>
                  <a:schemeClr val="tx1"/>
                </a:solidFill>
                <a:effectLst/>
                <a:latin typeface="+mn-lt"/>
                <a:ea typeface="+mn-ea"/>
                <a:cs typeface="+mn-cs"/>
              </a:rPr>
              <a:t>万年かかる計算になります。</a:t>
            </a:r>
          </a:p>
          <a:p>
            <a:r>
              <a:rPr kumimoji="1" lang="ja-JP" altLang="ja-JP" sz="1200" kern="1200" dirty="0">
                <a:solidFill>
                  <a:schemeClr val="tx1"/>
                </a:solidFill>
                <a:effectLst/>
                <a:latin typeface="+mn-lt"/>
                <a:ea typeface="+mn-ea"/>
                <a:cs typeface="+mn-cs"/>
              </a:rPr>
              <a:t>そこでこのような問題を解くためには、計算量を減らし「近似解」をもとめるやり方が一般的です。しかし、量子コンピュータであれば、このような「組み合わせ最適化」問題の「厳密解」を一瞬で計算してしまう可能性があるのです。</a:t>
            </a:r>
          </a:p>
          <a:p>
            <a:r>
              <a:rPr kumimoji="1" lang="ja-JP" altLang="ja-JP" sz="1200" kern="1200" dirty="0">
                <a:solidFill>
                  <a:schemeClr val="tx1"/>
                </a:solidFill>
                <a:effectLst/>
                <a:latin typeface="+mn-lt"/>
                <a:ea typeface="+mn-ea"/>
                <a:cs typeface="+mn-cs"/>
              </a:rPr>
              <a:t>量子コンピュータとは何か</a:t>
            </a:r>
          </a:p>
          <a:p>
            <a:r>
              <a:rPr kumimoji="1" lang="ja-JP" altLang="ja-JP" sz="1200" kern="1200" dirty="0">
                <a:solidFill>
                  <a:schemeClr val="tx1"/>
                </a:solidFill>
                <a:effectLst/>
                <a:latin typeface="+mn-lt"/>
                <a:ea typeface="+mn-ea"/>
                <a:cs typeface="+mn-cs"/>
              </a:rPr>
              <a:t>コンピュータとは、抽象的な「数字」を物理的な動きを使って演算する機械のことです。例えば、太古の昔は、石や木の棒を並べて数えるといった「演算」方法が疲れていました。算盤を使うといった演算の道具も使われるようになりました。その後、蒸気機関やモーターの動力を利用して演算する道具、あるいは、真空管や半導体素子の電子の動きを利用して演算する道具が登場します。これが、いま我々が使っている（古典）コンピュータです。</a:t>
            </a:r>
          </a:p>
          <a:p>
            <a:r>
              <a:rPr kumimoji="1" lang="ja-JP" altLang="ja-JP" sz="1200" kern="1200" dirty="0">
                <a:solidFill>
                  <a:schemeClr val="tx1"/>
                </a:solidFill>
                <a:effectLst/>
                <a:latin typeface="+mn-lt"/>
                <a:ea typeface="+mn-ea"/>
                <a:cs typeface="+mn-cs"/>
              </a:rPr>
              <a:t>量子コンピュータとは、やはり物理的な動きである「量子」の動きや振る舞いを利用して演算するコンピュータです。</a:t>
            </a:r>
          </a:p>
          <a:p>
            <a:r>
              <a:rPr kumimoji="1" lang="ja-JP" altLang="ja-JP" sz="1200" kern="1200" dirty="0">
                <a:solidFill>
                  <a:schemeClr val="tx1"/>
                </a:solidFill>
                <a:effectLst/>
                <a:latin typeface="+mn-lt"/>
                <a:ea typeface="+mn-ea"/>
                <a:cs typeface="+mn-cs"/>
              </a:rPr>
              <a:t>量子力学</a:t>
            </a:r>
          </a:p>
          <a:p>
            <a:r>
              <a:rPr kumimoji="1" lang="ja-JP" altLang="ja-JP" sz="1200" kern="1200" dirty="0">
                <a:solidFill>
                  <a:schemeClr val="tx1"/>
                </a:solidFill>
                <a:effectLst/>
                <a:latin typeface="+mn-lt"/>
                <a:ea typeface="+mn-ea"/>
                <a:cs typeface="+mn-cs"/>
              </a:rPr>
              <a:t>量子コンピュータの原理を支えているのが「量子力学」です。私たちの世界を創っている物質や光などの様々な物理現象を産み出している最小単位が「量子」です。「量子」の持つ物理的な特徴は「量子効果」とも言われ、我々の直感とはかなり違った動きや振る舞いがあります。例えば、光の量子は「光子」と呼ばれ、粒子と波の</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つの異なる状態を同時に併せ持っています。また、物質を通り抜けてしまう「トンネル効果」や、同時に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つの特性、例えば電流の向きが同時に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つの方向に向けて流れているなどの「重ね合わせ」状態を持つなど、我々が見て感じるマクロな世界の直感とは異なる物理的な現象が存在しています。</a:t>
            </a:r>
          </a:p>
          <a:p>
            <a:r>
              <a:rPr kumimoji="1" lang="ja-JP" altLang="ja-JP" sz="1200" kern="1200" dirty="0">
                <a:solidFill>
                  <a:schemeClr val="tx1"/>
                </a:solidFill>
                <a:effectLst/>
                <a:latin typeface="+mn-lt"/>
                <a:ea typeface="+mn-ea"/>
                <a:cs typeface="+mn-cs"/>
              </a:rPr>
              <a:t>量子コンピュータは、この「量子」の動きや振る舞いを数字の「演算」に使おうというわけです。</a:t>
            </a:r>
          </a:p>
          <a:p>
            <a:r>
              <a:rPr kumimoji="1" lang="ja-JP" altLang="ja-JP" sz="1200" kern="1200" dirty="0">
                <a:solidFill>
                  <a:schemeClr val="tx1"/>
                </a:solidFill>
                <a:effectLst/>
                <a:latin typeface="+mn-lt"/>
                <a:ea typeface="+mn-ea"/>
                <a:cs typeface="+mn-cs"/>
              </a:rPr>
              <a:t>量子コンピュータの適用分野</a:t>
            </a:r>
          </a:p>
          <a:p>
            <a:r>
              <a:rPr kumimoji="1" lang="ja-JP" altLang="ja-JP" sz="1200" kern="1200" dirty="0">
                <a:solidFill>
                  <a:schemeClr val="tx1"/>
                </a:solidFill>
                <a:effectLst/>
                <a:latin typeface="+mn-lt"/>
                <a:ea typeface="+mn-ea"/>
                <a:cs typeface="+mn-cs"/>
              </a:rPr>
              <a:t>量子コンピュータは、そんな量子の動きや振る舞いを利用して、古典コンピュータでは時間がかかりすぎてとても解けないと考えられていた問題を高速で解くことができると期待されています。特に、素因数分解や検索、組合せ最適化問題への期待は高く、いま注目の人工知能にも劇的な進展をもたらすものと期待されているのです。</a:t>
            </a:r>
          </a:p>
          <a:p>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Qubit</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古典コンピュータで用いられるビット（</a:t>
            </a:r>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）は、一時点で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か</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のいずれかの値を持ちます。これは、電子回路のスイッチの</a:t>
            </a:r>
            <a:r>
              <a:rPr kumimoji="1" lang="en-US" altLang="ja-JP" sz="1200" kern="1200" dirty="0">
                <a:solidFill>
                  <a:schemeClr val="tx1"/>
                </a:solidFill>
                <a:effectLst/>
                <a:latin typeface="+mn-lt"/>
                <a:ea typeface="+mn-ea"/>
                <a:cs typeface="+mn-cs"/>
              </a:rPr>
              <a:t>ON/OFF</a:t>
            </a:r>
            <a:r>
              <a:rPr kumimoji="1" lang="ja-JP" altLang="ja-JP" sz="1200" kern="1200" dirty="0">
                <a:solidFill>
                  <a:schemeClr val="tx1"/>
                </a:solidFill>
                <a:effectLst/>
                <a:latin typeface="+mn-lt"/>
                <a:ea typeface="+mn-ea"/>
                <a:cs typeface="+mn-cs"/>
              </a:rPr>
              <a:t>または電圧の高／低に対応したものです。一方、量子コンピュータでは量子ビット（</a:t>
            </a:r>
            <a:r>
              <a:rPr kumimoji="1" lang="en-US" altLang="ja-JP" sz="1200" kern="1200" dirty="0">
                <a:solidFill>
                  <a:schemeClr val="tx1"/>
                </a:solidFill>
                <a:effectLst/>
                <a:latin typeface="+mn-lt"/>
                <a:ea typeface="+mn-ea"/>
                <a:cs typeface="+mn-cs"/>
              </a:rPr>
              <a:t>Qubit</a:t>
            </a:r>
            <a:r>
              <a:rPr kumimoji="1" lang="ja-JP" altLang="ja-JP" sz="1200" kern="1200" dirty="0">
                <a:solidFill>
                  <a:schemeClr val="tx1"/>
                </a:solidFill>
                <a:effectLst/>
                <a:latin typeface="+mn-lt"/>
                <a:ea typeface="+mn-ea"/>
                <a:cs typeface="+mn-cs"/>
              </a:rPr>
              <a:t>）と呼ばれる単位が用いられます。これは、量子の振る舞いである「重ね合わせ」を利用し、一時点で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を同時に示すことができる単位です。</a:t>
            </a:r>
          </a:p>
          <a:p>
            <a:r>
              <a:rPr kumimoji="1" lang="ja-JP" altLang="ja-JP" sz="1200" kern="1200" dirty="0">
                <a:solidFill>
                  <a:schemeClr val="tx1"/>
                </a:solidFill>
                <a:effectLst/>
                <a:latin typeface="+mn-lt"/>
                <a:ea typeface="+mn-ea"/>
                <a:cs typeface="+mn-cs"/>
              </a:rPr>
              <a:t>量子コンピュータが高速で計算できる理由</a:t>
            </a:r>
          </a:p>
          <a:p>
            <a:r>
              <a:rPr kumimoji="1" lang="ja-JP" altLang="ja-JP" sz="1200" kern="1200" dirty="0">
                <a:solidFill>
                  <a:schemeClr val="tx1"/>
                </a:solidFill>
                <a:effectLst/>
                <a:latin typeface="+mn-lt"/>
                <a:ea typeface="+mn-ea"/>
                <a:cs typeface="+mn-cs"/>
              </a:rPr>
              <a:t>古典コンピュータで</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ビットの演算を行う場合、</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通りの組合せが存在し、その組合せひとつひとつを逐次計算しなければなりません。しかし、量子コンピュータであれば、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の状態を同時に示します。そのため</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通りの組合せを同時に示すこととなり、古典コンピュータでは</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回繰り返さなければならなかった演算を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回でできてしまうことになります。これが、量子コンピュータが高速で演算できる理由です。</a:t>
            </a:r>
          </a:p>
          <a:p>
            <a:r>
              <a:rPr kumimoji="1" lang="ja-JP" altLang="ja-JP" sz="1200" kern="1200" dirty="0">
                <a:solidFill>
                  <a:schemeClr val="tx1"/>
                </a:solidFill>
                <a:effectLst/>
                <a:latin typeface="+mn-lt"/>
                <a:ea typeface="+mn-ea"/>
                <a:cs typeface="+mn-cs"/>
              </a:rPr>
              <a:t>この量子ビットの数を増やしてゆけば、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回で演算できる組合せ数が増大してゆくため、演算速度は速くなってゆきます。</a:t>
            </a:r>
          </a:p>
          <a:p>
            <a:r>
              <a:rPr kumimoji="1" lang="ja-JP" altLang="ja-JP" sz="1200" kern="1200" dirty="0">
                <a:solidFill>
                  <a:schemeClr val="tx1"/>
                </a:solidFill>
                <a:effectLst/>
                <a:latin typeface="+mn-lt"/>
                <a:ea typeface="+mn-ea"/>
                <a:cs typeface="+mn-cs"/>
              </a:rPr>
              <a:t>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量子ビットのコンピュータが利用可能な状態にありますが、</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量子ビットを越えるあたりで、現在最も高速な古典コンピュータであるスーパー・コンピュータを越える（量子スプレマシー／量子超越性）と言われています。</a:t>
            </a:r>
          </a:p>
          <a:p>
            <a:r>
              <a:rPr kumimoji="1" lang="ja-JP" altLang="ja-JP" sz="1200" kern="1200" dirty="0">
                <a:solidFill>
                  <a:schemeClr val="tx1"/>
                </a:solidFill>
                <a:effectLst/>
                <a:latin typeface="+mn-lt"/>
                <a:ea typeface="+mn-ea"/>
                <a:cs typeface="+mn-cs"/>
              </a:rPr>
              <a:t>量子コンピュータの種類</a:t>
            </a:r>
          </a:p>
          <a:p>
            <a:r>
              <a:rPr kumimoji="1" lang="ja-JP" altLang="ja-JP" sz="1200" kern="1200" dirty="0">
                <a:solidFill>
                  <a:schemeClr val="tx1"/>
                </a:solidFill>
                <a:effectLst/>
                <a:latin typeface="+mn-lt"/>
                <a:ea typeface="+mn-ea"/>
                <a:cs typeface="+mn-cs"/>
              </a:rPr>
              <a:t>量子コンピュータは、現在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つの方式が実用に向けて開発が進められています。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つは、「量子ゲート」方式で、古典コンピュータでできるあらゆる計算に対応する汎用的なものです。「量子スプレマシー」の可能性が期待されているのは、こちらのコンピュータです。現在、最大で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量子ビットのコンピュータがクラウド・サービスとして利用可能な状態にあります。また、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量子ビットのコンピュータを数年のうちにリリースすると表明しています。</a:t>
            </a:r>
          </a:p>
          <a:p>
            <a:r>
              <a:rPr kumimoji="1" lang="ja-JP" altLang="ja-JP" sz="1200" kern="1200" dirty="0">
                <a:solidFill>
                  <a:schemeClr val="tx1"/>
                </a:solidFill>
                <a:effectLst/>
                <a:latin typeface="+mn-lt"/>
                <a:ea typeface="+mn-ea"/>
                <a:cs typeface="+mn-cs"/>
              </a:rPr>
              <a:t>しかし、「量子ゲート」方式で利用できるアルゴリズムが、未だ揃っていない状況にあり、「理論的には汎用計算ができるはず」ではあるのですが、それができる状態にはありません。</a:t>
            </a:r>
          </a:p>
          <a:p>
            <a:r>
              <a:rPr kumimoji="1" lang="ja-JP" altLang="ja-JP" sz="1200" kern="1200" dirty="0">
                <a:solidFill>
                  <a:schemeClr val="tx1"/>
                </a:solidFill>
                <a:effectLst/>
                <a:latin typeface="+mn-lt"/>
                <a:ea typeface="+mn-ea"/>
                <a:cs typeface="+mn-cs"/>
              </a:rPr>
              <a:t>もうひとつは「量子イジング・モデル」方式です。こちらは、組み合わせ最適化問題に特化したコンピュータです。組み合わせ最適化問題に特化しているとはいえ、実用面での適用分野は広く、実用化では大きく先行しています。</a:t>
            </a:r>
          </a:p>
          <a:p>
            <a:r>
              <a:rPr kumimoji="1" lang="ja-JP" altLang="ja-JP" sz="1200" kern="1200" dirty="0">
                <a:solidFill>
                  <a:schemeClr val="tx1"/>
                </a:solidFill>
                <a:effectLst/>
                <a:latin typeface="+mn-lt"/>
                <a:ea typeface="+mn-ea"/>
                <a:cs typeface="+mn-cs"/>
              </a:rPr>
              <a:t>カナダの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年に商用製品を発表し、</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 NASA</a:t>
            </a:r>
            <a:r>
              <a:rPr kumimoji="1" lang="ja-JP" altLang="ja-JP" sz="1200" kern="1200" dirty="0">
                <a:solidFill>
                  <a:schemeClr val="tx1"/>
                </a:solidFill>
                <a:effectLst/>
                <a:latin typeface="+mn-lt"/>
                <a:ea typeface="+mn-ea"/>
                <a:cs typeface="+mn-cs"/>
              </a:rPr>
              <a:t>などの企業で使われ始めています。また日本の</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2017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11</a:t>
            </a:r>
            <a:r>
              <a:rPr kumimoji="1" lang="ja-JP" altLang="ja-JP" sz="1200" kern="1200" dirty="0">
                <a:solidFill>
                  <a:schemeClr val="tx1"/>
                </a:solidFill>
                <a:effectLst/>
                <a:latin typeface="+mn-lt"/>
                <a:ea typeface="+mn-ea"/>
                <a:cs typeface="+mn-cs"/>
              </a:rPr>
              <a:t>月よりクラウド･サービスとしての提供を始めています。</a:t>
            </a:r>
          </a:p>
          <a:p>
            <a:r>
              <a:rPr kumimoji="1" lang="ja-JP" altLang="ja-JP" sz="1200" kern="1200" dirty="0">
                <a:solidFill>
                  <a:schemeClr val="tx1"/>
                </a:solidFill>
                <a:effectLst/>
                <a:latin typeface="+mn-lt"/>
                <a:ea typeface="+mn-ea"/>
                <a:cs typeface="+mn-cs"/>
              </a:rPr>
              <a:t>量子コンピュータの現状</a:t>
            </a:r>
          </a:p>
          <a:p>
            <a:r>
              <a:rPr kumimoji="1" lang="ja-JP" altLang="ja-JP" sz="1200" kern="1200" dirty="0">
                <a:solidFill>
                  <a:schemeClr val="tx1"/>
                </a:solidFill>
                <a:effectLst/>
                <a:latin typeface="+mn-lt"/>
                <a:ea typeface="+mn-ea"/>
                <a:cs typeface="+mn-cs"/>
              </a:rPr>
              <a:t>「量子イジング・モデル」方式が実用面では先行した状況にありますが、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が「量子ゲート方式」の開発を熱心に進めています。ただ、「量子ゲート方式」でのアルゴリズは、まだ未発見の領域も広く、本格的な実用化には、まだしばらくの時間がかかるでしょう。</a:t>
            </a:r>
          </a:p>
          <a:p>
            <a:r>
              <a:rPr kumimoji="1" lang="ja-JP" altLang="ja-JP" sz="1200" kern="1200" dirty="0">
                <a:solidFill>
                  <a:schemeClr val="tx1"/>
                </a:solidFill>
                <a:effectLst/>
                <a:latin typeface="+mn-lt"/>
                <a:ea typeface="+mn-ea"/>
                <a:cs typeface="+mn-cs"/>
              </a:rPr>
              <a:t>自然現象を借用したアルゴリズム</a:t>
            </a:r>
          </a:p>
          <a:p>
            <a:r>
              <a:rPr kumimoji="1" lang="ja-JP" altLang="ja-JP" sz="1200" kern="1200" dirty="0">
                <a:solidFill>
                  <a:schemeClr val="tx1"/>
                </a:solidFill>
                <a:effectLst/>
                <a:latin typeface="+mn-lt"/>
                <a:ea typeface="+mn-ea"/>
                <a:cs typeface="+mn-cs"/>
              </a:rPr>
              <a:t>ところで、量子コンピュータが登場する以前は、自然現象のメカニズムを古典コンピュータでシミュレートし「組合せ最適化問題」などを効率的に解こうというアプローチが行われてきました。ただし、演算規模が大きくなるため「近似解」を求めるしかありませんでした。</a:t>
            </a:r>
          </a:p>
          <a:p>
            <a:r>
              <a:rPr kumimoji="1" lang="ja-JP" altLang="ja-JP" sz="1200" kern="1200" dirty="0">
                <a:solidFill>
                  <a:schemeClr val="tx1"/>
                </a:solidFill>
                <a:effectLst/>
                <a:latin typeface="+mn-lt"/>
                <a:ea typeface="+mn-ea"/>
                <a:cs typeface="+mn-cs"/>
              </a:rPr>
              <a:t>この自然現象のひとつである「量子アニーリング」を、ソフトウェアによるシミュレーションではなく物理的な現象として再現することで、「近似解」ではなく「厳密解」を求めようと生まれたのが「量子イジング・モデル」方式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QNN</a:t>
            </a:r>
            <a:r>
              <a:rPr kumimoji="1" lang="ja-JP" altLang="ja-JP" sz="1200" kern="1200" dirty="0">
                <a:solidFill>
                  <a:schemeClr val="tx1"/>
                </a:solidFill>
                <a:effectLst/>
                <a:latin typeface="+mn-lt"/>
                <a:ea typeface="+mn-ea"/>
                <a:cs typeface="+mn-cs"/>
              </a:rPr>
              <a:t>（量子ニューラルネットワーク）も人間の脳の中で行われている神経活動のメカニズムを使っているようです（現在、確認中）。</a:t>
            </a:r>
          </a:p>
          <a:p>
            <a:r>
              <a:rPr kumimoji="1" lang="ja-JP" altLang="ja-JP" sz="1200" kern="1200" dirty="0">
                <a:solidFill>
                  <a:schemeClr val="tx1"/>
                </a:solidFill>
                <a:effectLst/>
                <a:latin typeface="+mn-lt"/>
                <a:ea typeface="+mn-ea"/>
                <a:cs typeface="+mn-cs"/>
              </a:rPr>
              <a:t>量子イジングマシンとスパコン</a:t>
            </a:r>
          </a:p>
          <a:p>
            <a:r>
              <a:rPr kumimoji="1" lang="ja-JP" altLang="ja-JP" sz="1200" kern="1200" dirty="0">
                <a:solidFill>
                  <a:schemeClr val="tx1"/>
                </a:solidFill>
                <a:effectLst/>
                <a:latin typeface="+mn-lt"/>
                <a:ea typeface="+mn-ea"/>
                <a:cs typeface="+mn-cs"/>
              </a:rPr>
              <a:t>「量子イジング・モデル」方式は、全ての演算問題を解けるものではありません。しかし、組合せ最適化問題に限れば、既存のスーパー・コンピュータを凌ぐ速度と低消費電力、そして「厳密解」が期待されており、実用面での注目が高まっています。</a:t>
            </a:r>
          </a:p>
          <a:p>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の計算原理</a:t>
            </a:r>
          </a:p>
          <a:p>
            <a:r>
              <a:rPr kumimoji="1" lang="ja-JP" altLang="ja-JP" sz="1200" kern="1200" dirty="0">
                <a:solidFill>
                  <a:schemeClr val="tx1"/>
                </a:solidFill>
                <a:effectLst/>
                <a:latin typeface="+mn-lt"/>
                <a:ea typeface="+mn-ea"/>
                <a:cs typeface="+mn-cs"/>
              </a:rPr>
              <a:t>「量子イジング・モデル」方式で先行している</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は、絶対零度に冷やされた超伝導状態の素子が、同時に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つの電流の向きを持つ特性を使い、これを量子ビットの</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の「重ね合わせ」状態と見立てて、量子計算を行おうというアプローチです。</a:t>
            </a:r>
          </a:p>
          <a:p>
            <a:r>
              <a:rPr kumimoji="1" lang="ja-JP" altLang="ja-JP" sz="1200" kern="1200" dirty="0">
                <a:solidFill>
                  <a:schemeClr val="tx1"/>
                </a:solidFill>
                <a:effectLst/>
                <a:latin typeface="+mn-lt"/>
                <a:ea typeface="+mn-ea"/>
                <a:cs typeface="+mn-cs"/>
              </a:rPr>
              <a:t>まず不安定な超伝導素子の重ね合わせ状態を強い磁場で安定させます。そして、その素子同士の相互作用を解くべき問題に合わせて設定します。これは、古典コンピュータのプログラムに相当します。徐々に磁場を弱くして相互作用を強めてゆくと、設定した相互作用に最適化された電流の方法がひとつに決まります。これが、組み合わせ最適化問題の「厳密解（あるいは、厳密解に近い近似解）」になります。つまり、何度も計算しなくても</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回の計算で解を求めることができるのです。</a:t>
            </a:r>
          </a:p>
          <a:p>
            <a:r>
              <a:rPr kumimoji="1" lang="ja-JP" altLang="ja-JP" sz="1200" kern="1200" dirty="0">
                <a:solidFill>
                  <a:schemeClr val="tx1"/>
                </a:solidFill>
                <a:effectLst/>
                <a:latin typeface="+mn-lt"/>
                <a:ea typeface="+mn-ea"/>
                <a:cs typeface="+mn-cs"/>
              </a:rPr>
              <a:t>誤差が含まれることが考えられるため</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では複数回、同じ操作を行い、確認しているのだそうです。</a:t>
            </a:r>
          </a:p>
          <a:p>
            <a:r>
              <a:rPr kumimoji="1" lang="ja-JP" altLang="ja-JP" sz="1200" kern="1200" dirty="0">
                <a:solidFill>
                  <a:schemeClr val="tx1"/>
                </a:solidFill>
                <a:effectLst/>
                <a:latin typeface="+mn-lt"/>
                <a:ea typeface="+mn-ea"/>
                <a:cs typeface="+mn-cs"/>
              </a:rPr>
              <a:t>なお、ここに紹介したスライドを含め</a:t>
            </a:r>
            <a:r>
              <a:rPr kumimoji="1" lang="en-US" altLang="ja-JP" sz="1200" kern="1200" dirty="0">
                <a:solidFill>
                  <a:schemeClr val="tx1"/>
                </a:solidFill>
                <a:effectLst/>
                <a:latin typeface="+mn-lt"/>
                <a:ea typeface="+mn-ea"/>
                <a:cs typeface="+mn-cs"/>
              </a:rPr>
              <a:t>3000</a:t>
            </a:r>
            <a:r>
              <a:rPr kumimoji="1" lang="ja-JP" altLang="ja-JP" sz="1200" kern="1200" dirty="0">
                <a:solidFill>
                  <a:schemeClr val="tx1"/>
                </a:solidFill>
                <a:effectLst/>
                <a:latin typeface="+mn-lt"/>
                <a:ea typeface="+mn-ea"/>
                <a:cs typeface="+mn-cs"/>
              </a:rPr>
              <a:t>ページほどを、ロイヤリティフリーでダウンロード（パワーポイント形式、ワード形式、エクセル形式）できる「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」を公開中です。よろしければご活用下さい。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3227766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89234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http://www.bunkyo.ac.jp/~nemoto/lecture/seminar2/2000/kimura/ronbun2.htm</a:t>
            </a:r>
          </a:p>
          <a:p>
            <a:r>
              <a:rPr kumimoji="1" lang="en-US" altLang="ja-JP"/>
              <a:t>http://jbpress.ismedia.jp/articles/-/47988</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3756894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318223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http://www.mext.go.jp/a_menu/shinkou/ryoushi/detail/1316005.htm</a:t>
            </a:r>
          </a:p>
          <a:p>
            <a:r>
              <a:rPr kumimoji="1" lang="en-US" altLang="ja-JP"/>
              <a:t>https://www.kyoto-su.ac.jp/project/st/st04_04.html</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210325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http://www.ntt.co.jp/journal/1409/files/jn201409037.pdf</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2841205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http://itpro.nikkeibp.co.jp/atcl/column/14/346926/112200709/</a:t>
            </a:r>
          </a:p>
          <a:p>
            <a:r>
              <a:rPr kumimoji="1" lang="en-US" altLang="ja-JP"/>
              <a:t>http://stonewashersjournal.com/2017/03/29/typesofqcomputer/</a:t>
            </a:r>
          </a:p>
          <a:p>
            <a:r>
              <a:rPr kumimoji="1" lang="en-US" altLang="ja-JP"/>
              <a:t>https://japan.zdnet.com/article/35102941/</a:t>
            </a:r>
          </a:p>
          <a:p>
            <a:r>
              <a:rPr kumimoji="1" lang="en-US" altLang="ja-JP"/>
              <a:t>http://itpro.nikkeibp.co.jp/atcl/news/17/012500220/?rt=nocnt</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349203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3479969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4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eiryo" panose="020B0604030504040204" pitchFamily="34" charset="-128"/>
          <a:ea typeface="Meiryo" panose="020B0604030504040204" pitchFamily="34"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eiryo" panose="020B0604030504040204" pitchFamily="34" charset="-128"/>
          <a:ea typeface="Meiryo" panose="020B0604030504040204"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6.xml"/><Relationship Id="rId6" Type="http://schemas.openxmlformats.org/officeDocument/2006/relationships/image" Target="../media/image4.tiff"/><Relationship Id="rId5" Type="http://schemas.openxmlformats.org/officeDocument/2006/relationships/image" Target="../media/image26.tiff"/><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tiff"/></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4.tiff"/><Relationship Id="rId1" Type="http://schemas.openxmlformats.org/officeDocument/2006/relationships/slideLayout" Target="../slideLayouts/slideLayout6.xml"/><Relationship Id="rId4" Type="http://schemas.openxmlformats.org/officeDocument/2006/relationships/image" Target="../media/image27.tiff"/></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image" Target="../media/image28.tiff"/><Relationship Id="rId1" Type="http://schemas.openxmlformats.org/officeDocument/2006/relationships/slideLayout" Target="../slideLayouts/slideLayout6.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image" Target="../media/image4.tiff"/><Relationship Id="rId1" Type="http://schemas.openxmlformats.org/officeDocument/2006/relationships/slideLayout" Target="../slideLayouts/slideLayout6.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tiff"/><Relationship Id="rId7"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tif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tiff"/><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2800" b="1">
                <a:latin typeface="Meiryo" panose="020B0604030504040204" pitchFamily="34" charset="-128"/>
                <a:ea typeface="Meiryo" panose="020B0604030504040204" pitchFamily="34" charset="-128"/>
                <a:cs typeface="Hiragino Kaku Gothic StdN W8" charset="-128"/>
              </a:rPr>
              <a:t>量子コンピュータ</a:t>
            </a:r>
            <a:br>
              <a:rPr lang="en-US" altLang="ja-JP" sz="2800" b="1" dirty="0">
                <a:latin typeface="Meiryo" panose="020B0604030504040204" pitchFamily="34" charset="-128"/>
                <a:ea typeface="Meiryo" panose="020B0604030504040204" pitchFamily="34" charset="-128"/>
                <a:cs typeface="Hiragino Kaku Gothic StdN W8" charset="-128"/>
              </a:rPr>
            </a:br>
            <a:r>
              <a:rPr lang="en-US" altLang="ja-JP" sz="2800" b="1" dirty="0">
                <a:latin typeface="Meiryo" panose="020B0604030504040204" pitchFamily="34" charset="-128"/>
                <a:ea typeface="Meiryo" panose="020B0604030504040204" pitchFamily="34" charset="-128"/>
                <a:cs typeface="Hiragino Kaku Gothic StdN W8" charset="-128"/>
              </a:rPr>
              <a:t>Quantum Computer</a:t>
            </a:r>
            <a:endParaRPr kumimoji="1" lang="ja-JP" altLang="en-US" sz="1200" b="1" dirty="0">
              <a:latin typeface="Meiryo" panose="020B0604030504040204" pitchFamily="34" charset="-128"/>
              <a:ea typeface="Meiryo" panose="020B0604030504040204" pitchFamily="34"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ja-JP" altLang="en-US" sz="1400" dirty="0">
                <a:solidFill>
                  <a:schemeClr val="bg1">
                    <a:lumMod val="50000"/>
                  </a:schemeClr>
                </a:solidFill>
                <a:latin typeface="Meiryo" charset="-128"/>
                <a:ea typeface="Meiryo" charset="-128"/>
                <a:cs typeface="Meiryo" charset="-128"/>
              </a:rPr>
              <a:t>・</a:t>
            </a:r>
            <a:r>
              <a:rPr lang="ja-JP" altLang="en-US" sz="1400">
                <a:solidFill>
                  <a:schemeClr val="bg1">
                    <a:lumMod val="50000"/>
                  </a:schemeClr>
                </a:solidFill>
                <a:latin typeface="Meiryo" charset="-128"/>
                <a:ea typeface="Meiryo" charset="-128"/>
                <a:cs typeface="Meiryo" charset="-128"/>
              </a:rPr>
              <a:t>第</a:t>
            </a:r>
            <a:r>
              <a:rPr lang="en-US" altLang="ja-JP" sz="1400" dirty="0">
                <a:solidFill>
                  <a:schemeClr val="bg1">
                    <a:lumMod val="50000"/>
                  </a:schemeClr>
                </a:solidFill>
                <a:latin typeface="Meiryo" charset="-128"/>
                <a:ea typeface="Meiryo" charset="-128"/>
                <a:cs typeface="Meiryo" charset="-128"/>
              </a:rPr>
              <a:t>29</a:t>
            </a:r>
            <a:r>
              <a:rPr lang="ja-JP" altLang="en-US" sz="1400">
                <a:solidFill>
                  <a:schemeClr val="bg1">
                    <a:lumMod val="50000"/>
                  </a:schemeClr>
                </a:solidFill>
                <a:latin typeface="Meiryo" charset="-128"/>
                <a:ea typeface="Meiryo" charset="-128"/>
                <a:cs typeface="Meiryo" charset="-128"/>
              </a:rPr>
              <a:t>期</a:t>
            </a:r>
            <a:endParaRPr lang="en-US" altLang="ja-JP" sz="1400" dirty="0">
              <a:solidFill>
                <a:schemeClr val="bg1">
                  <a:lumMod val="50000"/>
                </a:schemeClr>
              </a:solidFill>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kumimoji="1" lang="en-US" altLang="ja-JP" dirty="0">
                <a:latin typeface="Meiryo" charset="-128"/>
                <a:ea typeface="Meiryo" charset="-128"/>
                <a:cs typeface="Meiryo" charset="-128"/>
              </a:rPr>
              <a:t>11</a:t>
            </a:r>
            <a:r>
              <a:rPr kumimoji="1" lang="ja-JP" altLang="en-US">
                <a:latin typeface="Meiryo" charset="-128"/>
                <a:ea typeface="Meiryo" charset="-128"/>
                <a:cs typeface="Meiryo" charset="-128"/>
              </a:rPr>
              <a:t>月</a:t>
            </a:r>
            <a:r>
              <a:rPr kumimoji="1" lang="en-US" altLang="ja-JP" dirty="0">
                <a:latin typeface="Meiryo" charset="-128"/>
                <a:ea typeface="Meiryo" charset="-128"/>
                <a:cs typeface="Meiryo" charset="-128"/>
              </a:rPr>
              <a:t>7</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266828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D675CB-D4BA-4A81-AA2E-855DDA023CBE}"/>
              </a:ext>
            </a:extLst>
          </p:cNvPr>
          <p:cNvSpPr>
            <a:spLocks noGrp="1"/>
          </p:cNvSpPr>
          <p:nvPr>
            <p:ph type="title"/>
          </p:nvPr>
        </p:nvSpPr>
        <p:spPr/>
        <p:txBody>
          <a:bodyPr/>
          <a:lstStyle/>
          <a:p>
            <a:r>
              <a:rPr lang="en-US" altLang="ja-JP"/>
              <a:t>Bit </a:t>
            </a:r>
            <a:r>
              <a:rPr lang="ja-JP" altLang="en-US"/>
              <a:t>と </a:t>
            </a:r>
            <a:r>
              <a:rPr lang="en-US" altLang="ja-JP"/>
              <a:t>Qubit</a:t>
            </a:r>
            <a:endParaRPr kumimoji="1" lang="ja-JP" altLang="en-US"/>
          </a:p>
        </p:txBody>
      </p:sp>
      <p:sp>
        <p:nvSpPr>
          <p:cNvPr id="3" name="楕円 2">
            <a:extLst>
              <a:ext uri="{FF2B5EF4-FFF2-40B4-BE49-F238E27FC236}">
                <a16:creationId xmlns:a16="http://schemas.microsoft.com/office/drawing/2014/main" id="{7BBBE4AD-B7FC-4C7B-B032-2768C707DC32}"/>
              </a:ext>
            </a:extLst>
          </p:cNvPr>
          <p:cNvSpPr/>
          <p:nvPr/>
        </p:nvSpPr>
        <p:spPr>
          <a:xfrm>
            <a:off x="611647" y="258256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4" name="楕円 3">
            <a:extLst>
              <a:ext uri="{FF2B5EF4-FFF2-40B4-BE49-F238E27FC236}">
                <a16:creationId xmlns:a16="http://schemas.microsoft.com/office/drawing/2014/main" id="{17E3CF28-1EED-4497-9C5D-136C959850EA}"/>
              </a:ext>
            </a:extLst>
          </p:cNvPr>
          <p:cNvSpPr/>
          <p:nvPr/>
        </p:nvSpPr>
        <p:spPr>
          <a:xfrm>
            <a:off x="2555776" y="258256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1</a:t>
            </a:r>
            <a:endParaRPr kumimoji="1" lang="ja-JP" altLang="en-US" sz="11500">
              <a:solidFill>
                <a:srgbClr val="FFFFFF"/>
              </a:solidFill>
              <a:latin typeface="+mj-lt"/>
              <a:ea typeface="+mj-ea"/>
              <a:cs typeface="ＭＳ Ｐゴシック"/>
            </a:endParaRPr>
          </a:p>
        </p:txBody>
      </p:sp>
      <p:sp>
        <p:nvSpPr>
          <p:cNvPr id="8" name="楕円 7">
            <a:extLst>
              <a:ext uri="{FF2B5EF4-FFF2-40B4-BE49-F238E27FC236}">
                <a16:creationId xmlns:a16="http://schemas.microsoft.com/office/drawing/2014/main" id="{BC2F0133-3DE5-4E3D-8F56-43FF66068751}"/>
              </a:ext>
            </a:extLst>
          </p:cNvPr>
          <p:cNvSpPr/>
          <p:nvPr/>
        </p:nvSpPr>
        <p:spPr>
          <a:xfrm>
            <a:off x="5923002" y="2582560"/>
            <a:ext cx="1791729" cy="1791729"/>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93609C68-5158-4622-9FDE-1506678989D3}"/>
              </a:ext>
            </a:extLst>
          </p:cNvPr>
          <p:cNvSpPr/>
          <p:nvPr/>
        </p:nvSpPr>
        <p:spPr>
          <a:xfrm>
            <a:off x="5923002" y="2582560"/>
            <a:ext cx="1791729" cy="179172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1</a:t>
            </a:r>
            <a:endParaRPr kumimoji="1" lang="ja-JP" altLang="en-US" sz="11500" dirty="0">
              <a:solidFill>
                <a:srgbClr val="FFFFFF"/>
              </a:solidFill>
              <a:latin typeface="+mj-lt"/>
              <a:ea typeface="+mj-ea"/>
              <a:cs typeface="ＭＳ Ｐゴシック"/>
            </a:endParaRPr>
          </a:p>
        </p:txBody>
      </p:sp>
      <p:sp>
        <p:nvSpPr>
          <p:cNvPr id="5" name="テキスト ボックス 4">
            <a:extLst>
              <a:ext uri="{FF2B5EF4-FFF2-40B4-BE49-F238E27FC236}">
                <a16:creationId xmlns:a16="http://schemas.microsoft.com/office/drawing/2014/main" id="{82D05BBE-8293-4DF2-9B56-3D2C34841F29}"/>
              </a:ext>
            </a:extLst>
          </p:cNvPr>
          <p:cNvSpPr txBox="1"/>
          <p:nvPr/>
        </p:nvSpPr>
        <p:spPr>
          <a:xfrm>
            <a:off x="1000885" y="1210959"/>
            <a:ext cx="2928551" cy="1015663"/>
          </a:xfrm>
          <a:prstGeom prst="rect">
            <a:avLst/>
          </a:prstGeom>
          <a:noFill/>
        </p:spPr>
        <p:txBody>
          <a:bodyPr wrap="square" rtlCol="0">
            <a:spAutoFit/>
          </a:bodyPr>
          <a:lstStyle/>
          <a:p>
            <a:pPr algn="ctr"/>
            <a:r>
              <a:rPr kumimoji="1" lang="en-US" altLang="ja-JP" sz="6000" dirty="0">
                <a:solidFill>
                  <a:schemeClr val="accent1"/>
                </a:solidFill>
              </a:rPr>
              <a:t>Bit</a:t>
            </a:r>
            <a:endParaRPr kumimoji="1" lang="ja-JP" altLang="en-US" sz="6000" dirty="0">
              <a:solidFill>
                <a:schemeClr val="accent1"/>
              </a:solidFill>
            </a:endParaRPr>
          </a:p>
        </p:txBody>
      </p:sp>
      <p:sp>
        <p:nvSpPr>
          <p:cNvPr id="9" name="テキスト ボックス 8">
            <a:extLst>
              <a:ext uri="{FF2B5EF4-FFF2-40B4-BE49-F238E27FC236}">
                <a16:creationId xmlns:a16="http://schemas.microsoft.com/office/drawing/2014/main" id="{BD4367C9-307E-45AF-B5EB-1D12BF1E9110}"/>
              </a:ext>
            </a:extLst>
          </p:cNvPr>
          <p:cNvSpPr txBox="1"/>
          <p:nvPr/>
        </p:nvSpPr>
        <p:spPr>
          <a:xfrm>
            <a:off x="5354590" y="1210958"/>
            <a:ext cx="2928551" cy="1015663"/>
          </a:xfrm>
          <a:prstGeom prst="rect">
            <a:avLst/>
          </a:prstGeom>
          <a:noFill/>
        </p:spPr>
        <p:txBody>
          <a:bodyPr wrap="square" rtlCol="0">
            <a:spAutoFit/>
          </a:bodyPr>
          <a:lstStyle/>
          <a:p>
            <a:pPr algn="ctr"/>
            <a:r>
              <a:rPr kumimoji="1" lang="en-US" altLang="ja-JP" sz="6000" dirty="0">
                <a:solidFill>
                  <a:schemeClr val="accent3">
                    <a:lumMod val="75000"/>
                  </a:schemeClr>
                </a:solidFill>
              </a:rPr>
              <a:t>Qubit</a:t>
            </a:r>
            <a:endParaRPr kumimoji="1" lang="ja-JP" altLang="en-US" sz="6000" dirty="0">
              <a:solidFill>
                <a:schemeClr val="accent3">
                  <a:lumMod val="75000"/>
                </a:schemeClr>
              </a:solidFill>
            </a:endParaRPr>
          </a:p>
        </p:txBody>
      </p:sp>
      <p:sp>
        <p:nvSpPr>
          <p:cNvPr id="10" name="テキスト ボックス 9">
            <a:extLst>
              <a:ext uri="{FF2B5EF4-FFF2-40B4-BE49-F238E27FC236}">
                <a16:creationId xmlns:a16="http://schemas.microsoft.com/office/drawing/2014/main" id="{88407EC5-7C64-4AAF-9F96-0D626B9AB11E}"/>
              </a:ext>
            </a:extLst>
          </p:cNvPr>
          <p:cNvSpPr txBox="1"/>
          <p:nvPr/>
        </p:nvSpPr>
        <p:spPr>
          <a:xfrm>
            <a:off x="1000884" y="4600817"/>
            <a:ext cx="2928551" cy="1200329"/>
          </a:xfrm>
          <a:prstGeom prst="rect">
            <a:avLst/>
          </a:prstGeom>
          <a:noFill/>
        </p:spPr>
        <p:txBody>
          <a:bodyPr wrap="square" rtlCol="0">
            <a:spAutoFit/>
          </a:bodyPr>
          <a:lstStyle/>
          <a:p>
            <a:pPr algn="ctr"/>
            <a:r>
              <a:rPr kumimoji="1" lang="ja-JP" altLang="en-US" dirty="0">
                <a:solidFill>
                  <a:schemeClr val="accent1"/>
                </a:solidFill>
                <a:latin typeface="Meiryo" charset="-128"/>
                <a:ea typeface="Meiryo" charset="-128"/>
                <a:cs typeface="Meiryo" charset="-128"/>
              </a:rPr>
              <a:t>電子回路の</a:t>
            </a:r>
            <a:r>
              <a:rPr kumimoji="1" lang="en-US" altLang="ja-JP" dirty="0">
                <a:solidFill>
                  <a:schemeClr val="accent1"/>
                </a:solidFill>
                <a:latin typeface="Meiryo" charset="-128"/>
                <a:ea typeface="Meiryo" charset="-128"/>
                <a:cs typeface="Meiryo" charset="-128"/>
              </a:rPr>
              <a:t>Bit</a:t>
            </a:r>
          </a:p>
          <a:p>
            <a:pPr algn="ctr"/>
            <a:endParaRPr kumimoji="1" lang="en-US" altLang="ja-JP" dirty="0">
              <a:solidFill>
                <a:schemeClr val="accent1"/>
              </a:solidFill>
              <a:latin typeface="Meiryo" charset="-128"/>
              <a:ea typeface="Meiryo" charset="-128"/>
              <a:cs typeface="Meiryo" charset="-128"/>
            </a:endParaRPr>
          </a:p>
          <a:p>
            <a:pPr algn="ctr"/>
            <a:r>
              <a:rPr kumimoji="1" lang="ja-JP" altLang="en-US" dirty="0">
                <a:solidFill>
                  <a:schemeClr val="accent1"/>
                </a:solidFill>
                <a:latin typeface="Meiryo" charset="-128"/>
                <a:ea typeface="Meiryo" charset="-128"/>
                <a:cs typeface="Meiryo" charset="-128"/>
              </a:rPr>
              <a:t>「</a:t>
            </a:r>
            <a:r>
              <a:rPr kumimoji="1" lang="en-US" altLang="ja-JP" dirty="0">
                <a:solidFill>
                  <a:schemeClr val="accent1"/>
                </a:solidFill>
                <a:latin typeface="Meiryo" charset="-128"/>
                <a:ea typeface="Meiryo" charset="-128"/>
                <a:cs typeface="Meiryo" charset="-128"/>
              </a:rPr>
              <a:t>0</a:t>
            </a:r>
            <a:r>
              <a:rPr kumimoji="1" lang="ja-JP" altLang="en-US" dirty="0">
                <a:solidFill>
                  <a:schemeClr val="accent1"/>
                </a:solidFill>
                <a:latin typeface="Meiryo" charset="-128"/>
                <a:ea typeface="Meiryo" charset="-128"/>
                <a:cs typeface="Meiryo" charset="-128"/>
              </a:rPr>
              <a:t>」か「</a:t>
            </a:r>
            <a:r>
              <a:rPr kumimoji="1" lang="en-US" altLang="ja-JP" dirty="0">
                <a:solidFill>
                  <a:schemeClr val="accent1"/>
                </a:solidFill>
                <a:latin typeface="Meiryo" charset="-128"/>
                <a:ea typeface="Meiryo" charset="-128"/>
                <a:cs typeface="Meiryo" charset="-128"/>
              </a:rPr>
              <a:t>1</a:t>
            </a:r>
            <a:r>
              <a:rPr kumimoji="1" lang="ja-JP" altLang="en-US" dirty="0">
                <a:solidFill>
                  <a:schemeClr val="accent1"/>
                </a:solidFill>
                <a:latin typeface="Meiryo" charset="-128"/>
                <a:ea typeface="Meiryo" charset="-128"/>
                <a:cs typeface="Meiryo" charset="-128"/>
              </a:rPr>
              <a:t>」の状態を</a:t>
            </a:r>
            <a:endParaRPr kumimoji="1" lang="en-US" altLang="ja-JP" dirty="0">
              <a:solidFill>
                <a:schemeClr val="accent1"/>
              </a:solidFill>
              <a:latin typeface="Meiryo" charset="-128"/>
              <a:ea typeface="Meiryo" charset="-128"/>
              <a:cs typeface="Meiryo" charset="-128"/>
            </a:endParaRPr>
          </a:p>
          <a:p>
            <a:pPr algn="ctr"/>
            <a:r>
              <a:rPr kumimoji="1" lang="ja-JP" altLang="en-US" dirty="0">
                <a:solidFill>
                  <a:schemeClr val="accent1"/>
                </a:solidFill>
                <a:latin typeface="Meiryo" charset="-128"/>
                <a:ea typeface="Meiryo" charset="-128"/>
                <a:cs typeface="Meiryo" charset="-128"/>
              </a:rPr>
              <a:t>別々に保持</a:t>
            </a:r>
          </a:p>
        </p:txBody>
      </p:sp>
      <p:sp>
        <p:nvSpPr>
          <p:cNvPr id="11" name="テキスト ボックス 10">
            <a:extLst>
              <a:ext uri="{FF2B5EF4-FFF2-40B4-BE49-F238E27FC236}">
                <a16:creationId xmlns:a16="http://schemas.microsoft.com/office/drawing/2014/main" id="{4DD46A96-6A00-4FAD-B490-59C73E74762B}"/>
              </a:ext>
            </a:extLst>
          </p:cNvPr>
          <p:cNvSpPr txBox="1"/>
          <p:nvPr/>
        </p:nvSpPr>
        <p:spPr>
          <a:xfrm>
            <a:off x="5354588" y="4604935"/>
            <a:ext cx="2928551" cy="1200329"/>
          </a:xfrm>
          <a:prstGeom prst="rect">
            <a:avLst/>
          </a:prstGeom>
          <a:noFill/>
        </p:spPr>
        <p:txBody>
          <a:bodyPr wrap="square" rtlCol="0">
            <a:spAutoFit/>
          </a:bodyPr>
          <a:lstStyle/>
          <a:p>
            <a:pPr algn="ctr"/>
            <a:r>
              <a:rPr kumimoji="1" lang="ja-JP" altLang="en-US">
                <a:solidFill>
                  <a:schemeClr val="accent3">
                    <a:lumMod val="75000"/>
                  </a:schemeClr>
                </a:solidFill>
                <a:latin typeface="Meiryo" charset="-128"/>
                <a:ea typeface="Meiryo" charset="-128"/>
                <a:cs typeface="Meiryo" charset="-128"/>
              </a:rPr>
              <a:t>量子ビット（</a:t>
            </a:r>
            <a:r>
              <a:rPr kumimoji="1" lang="en-US" altLang="ja-JP">
                <a:solidFill>
                  <a:schemeClr val="accent3">
                    <a:lumMod val="75000"/>
                  </a:schemeClr>
                </a:solidFill>
                <a:latin typeface="Meiryo" charset="-128"/>
                <a:ea typeface="Meiryo" charset="-128"/>
                <a:cs typeface="Meiryo" charset="-128"/>
              </a:rPr>
              <a:t>Qubit</a:t>
            </a:r>
            <a:r>
              <a:rPr kumimoji="1" lang="ja-JP" altLang="en-US">
                <a:solidFill>
                  <a:schemeClr val="accent3">
                    <a:lumMod val="75000"/>
                  </a:schemeClr>
                </a:solidFill>
                <a:latin typeface="Meiryo" charset="-128"/>
                <a:ea typeface="Meiryo" charset="-128"/>
                <a:cs typeface="Meiryo" charset="-128"/>
              </a:rPr>
              <a:t>）</a:t>
            </a:r>
            <a:endParaRPr kumimoji="1" lang="en-US" altLang="ja-JP">
              <a:solidFill>
                <a:schemeClr val="accent3">
                  <a:lumMod val="75000"/>
                </a:schemeClr>
              </a:solidFill>
              <a:latin typeface="Meiryo" charset="-128"/>
              <a:ea typeface="Meiryo" charset="-128"/>
              <a:cs typeface="Meiryo" charset="-128"/>
            </a:endParaRPr>
          </a:p>
          <a:p>
            <a:pPr algn="ctr"/>
            <a:endParaRPr kumimoji="1" lang="en-US" altLang="ja-JP">
              <a:solidFill>
                <a:schemeClr val="accent3">
                  <a:lumMod val="75000"/>
                </a:schemeClr>
              </a:solidFill>
              <a:latin typeface="Meiryo" charset="-128"/>
              <a:ea typeface="Meiryo" charset="-128"/>
              <a:cs typeface="Meiryo" charset="-128"/>
            </a:endParaRPr>
          </a:p>
          <a:p>
            <a:pPr algn="ctr"/>
            <a:r>
              <a:rPr kumimoji="1" lang="ja-JP" altLang="en-US">
                <a:solidFill>
                  <a:schemeClr val="accent3">
                    <a:lumMod val="75000"/>
                  </a:schemeClr>
                </a:solidFill>
                <a:latin typeface="Meiryo" charset="-128"/>
                <a:ea typeface="Meiryo" charset="-128"/>
                <a:cs typeface="Meiryo" charset="-128"/>
              </a:rPr>
              <a:t>「</a:t>
            </a:r>
            <a:r>
              <a:rPr kumimoji="1" lang="en-US" altLang="ja-JP">
                <a:solidFill>
                  <a:schemeClr val="accent3">
                    <a:lumMod val="75000"/>
                  </a:schemeClr>
                </a:solidFill>
                <a:latin typeface="Meiryo" charset="-128"/>
                <a:ea typeface="Meiryo" charset="-128"/>
                <a:cs typeface="Meiryo" charset="-128"/>
              </a:rPr>
              <a:t>0</a:t>
            </a:r>
            <a:r>
              <a:rPr kumimoji="1" lang="ja-JP" altLang="en-US">
                <a:solidFill>
                  <a:schemeClr val="accent3">
                    <a:lumMod val="75000"/>
                  </a:schemeClr>
                </a:solidFill>
                <a:latin typeface="Meiryo" charset="-128"/>
                <a:ea typeface="Meiryo" charset="-128"/>
                <a:cs typeface="Meiryo" charset="-128"/>
              </a:rPr>
              <a:t>」と「</a:t>
            </a:r>
            <a:r>
              <a:rPr kumimoji="1" lang="en-US" altLang="ja-JP">
                <a:solidFill>
                  <a:schemeClr val="accent3">
                    <a:lumMod val="75000"/>
                  </a:schemeClr>
                </a:solidFill>
                <a:latin typeface="Meiryo" charset="-128"/>
                <a:ea typeface="Meiryo" charset="-128"/>
                <a:cs typeface="Meiryo" charset="-128"/>
              </a:rPr>
              <a:t>1</a:t>
            </a:r>
            <a:r>
              <a:rPr kumimoji="1" lang="ja-JP" altLang="en-US">
                <a:solidFill>
                  <a:schemeClr val="accent3">
                    <a:lumMod val="75000"/>
                  </a:schemeClr>
                </a:solidFill>
                <a:latin typeface="Meiryo" charset="-128"/>
                <a:ea typeface="Meiryo" charset="-128"/>
                <a:cs typeface="Meiryo" charset="-128"/>
              </a:rPr>
              <a:t>」の状態を</a:t>
            </a:r>
            <a:endParaRPr kumimoji="1" lang="en-US" altLang="ja-JP">
              <a:solidFill>
                <a:schemeClr val="accent3">
                  <a:lumMod val="75000"/>
                </a:schemeClr>
              </a:solidFill>
              <a:latin typeface="Meiryo" charset="-128"/>
              <a:ea typeface="Meiryo" charset="-128"/>
              <a:cs typeface="Meiryo" charset="-128"/>
            </a:endParaRPr>
          </a:p>
          <a:p>
            <a:pPr algn="ctr"/>
            <a:r>
              <a:rPr kumimoji="1" lang="ja-JP" altLang="en-US">
                <a:solidFill>
                  <a:schemeClr val="accent3">
                    <a:lumMod val="75000"/>
                  </a:schemeClr>
                </a:solidFill>
                <a:latin typeface="Meiryo" charset="-128"/>
                <a:ea typeface="Meiryo" charset="-128"/>
                <a:cs typeface="Meiryo" charset="-128"/>
              </a:rPr>
              <a:t>同時に保持</a:t>
            </a:r>
          </a:p>
        </p:txBody>
      </p:sp>
      <p:sp>
        <p:nvSpPr>
          <p:cNvPr id="6" name="テキスト ボックス 5"/>
          <p:cNvSpPr txBox="1"/>
          <p:nvPr/>
        </p:nvSpPr>
        <p:spPr>
          <a:xfrm>
            <a:off x="1489767" y="5824788"/>
            <a:ext cx="1946367" cy="523220"/>
          </a:xfrm>
          <a:prstGeom prst="rect">
            <a:avLst/>
          </a:prstGeom>
          <a:noFill/>
        </p:spPr>
        <p:txBody>
          <a:bodyPr wrap="none" rtlCol="0">
            <a:spAutoFit/>
          </a:bodyPr>
          <a:lstStyle/>
          <a:p>
            <a:pPr marL="171450" indent="-171450">
              <a:buFont typeface="Wingdings" charset="2"/>
              <a:buChar char="Ø"/>
            </a:pPr>
            <a:r>
              <a:rPr kumimoji="1" lang="ja-JP" altLang="en-US" sz="1400" dirty="0">
                <a:solidFill>
                  <a:srgbClr val="0070C0"/>
                </a:solidFill>
                <a:latin typeface="Meiryo" charset="-128"/>
                <a:ea typeface="Meiryo" charset="-128"/>
                <a:cs typeface="Meiryo" charset="-128"/>
              </a:rPr>
              <a:t>スイッチの</a:t>
            </a:r>
            <a:r>
              <a:rPr kumimoji="1" lang="en-US" altLang="ja-JP" sz="1400" dirty="0">
                <a:solidFill>
                  <a:srgbClr val="0070C0"/>
                </a:solidFill>
                <a:latin typeface="Meiryo" charset="-128"/>
                <a:ea typeface="Meiryo" charset="-128"/>
                <a:cs typeface="Meiryo" charset="-128"/>
              </a:rPr>
              <a:t>ON</a:t>
            </a:r>
            <a:r>
              <a:rPr lang="en-US" altLang="ja-JP" sz="1400" dirty="0">
                <a:solidFill>
                  <a:srgbClr val="0070C0"/>
                </a:solidFill>
                <a:latin typeface="Meiryo" charset="-128"/>
                <a:ea typeface="Meiryo" charset="-128"/>
                <a:cs typeface="Meiryo" charset="-128"/>
              </a:rPr>
              <a:t>/</a:t>
            </a:r>
            <a:r>
              <a:rPr kumimoji="1" lang="en-US" altLang="ja-JP" sz="1400" dirty="0">
                <a:solidFill>
                  <a:srgbClr val="0070C0"/>
                </a:solidFill>
                <a:latin typeface="Meiryo" charset="-128"/>
                <a:ea typeface="Meiryo" charset="-128"/>
                <a:cs typeface="Meiryo" charset="-128"/>
              </a:rPr>
              <a:t>OFF</a:t>
            </a:r>
          </a:p>
          <a:p>
            <a:pPr marL="171450" indent="-171450">
              <a:buFont typeface="Wingdings" charset="2"/>
              <a:buChar char="Ø"/>
            </a:pPr>
            <a:r>
              <a:rPr lang="ja-JP" altLang="en-US" sz="1400" dirty="0">
                <a:solidFill>
                  <a:srgbClr val="0070C0"/>
                </a:solidFill>
                <a:latin typeface="Meiryo" charset="-128"/>
                <a:ea typeface="Meiryo" charset="-128"/>
                <a:cs typeface="Meiryo" charset="-128"/>
              </a:rPr>
              <a:t>電圧の高</a:t>
            </a:r>
            <a:r>
              <a:rPr lang="en-US" altLang="ja-JP" sz="1400" dirty="0">
                <a:solidFill>
                  <a:srgbClr val="0070C0"/>
                </a:solidFill>
                <a:latin typeface="Meiryo" charset="-128"/>
                <a:ea typeface="Meiryo" charset="-128"/>
                <a:cs typeface="Meiryo" charset="-128"/>
              </a:rPr>
              <a:t>/</a:t>
            </a:r>
            <a:r>
              <a:rPr lang="ja-JP" altLang="en-US" sz="1400" dirty="0">
                <a:solidFill>
                  <a:srgbClr val="0070C0"/>
                </a:solidFill>
                <a:latin typeface="Meiryo" charset="-128"/>
                <a:ea typeface="Meiryo" charset="-128"/>
                <a:cs typeface="Meiryo" charset="-128"/>
              </a:rPr>
              <a:t>低　など</a:t>
            </a:r>
            <a:endParaRPr kumimoji="1" lang="ja-JP" altLang="en-US" sz="1400" dirty="0">
              <a:solidFill>
                <a:srgbClr val="0070C0"/>
              </a:solidFill>
              <a:latin typeface="Meiryo" charset="-128"/>
              <a:ea typeface="Meiryo" charset="-128"/>
              <a:cs typeface="Meiryo" charset="-128"/>
            </a:endParaRPr>
          </a:p>
        </p:txBody>
      </p:sp>
      <p:sp>
        <p:nvSpPr>
          <p:cNvPr id="12" name="テキスト ボックス 11"/>
          <p:cNvSpPr txBox="1"/>
          <p:nvPr/>
        </p:nvSpPr>
        <p:spPr>
          <a:xfrm>
            <a:off x="5472983" y="5932510"/>
            <a:ext cx="2691763" cy="307777"/>
          </a:xfrm>
          <a:prstGeom prst="rect">
            <a:avLst/>
          </a:prstGeom>
          <a:noFill/>
        </p:spPr>
        <p:txBody>
          <a:bodyPr wrap="none" rtlCol="0">
            <a:spAutoFit/>
          </a:bodyPr>
          <a:lstStyle/>
          <a:p>
            <a:pPr marL="171450" indent="-171450" algn="ctr">
              <a:buFont typeface="Wingdings" charset="2"/>
              <a:buChar char="Ø"/>
            </a:pPr>
            <a:r>
              <a:rPr kumimoji="1" lang="ja-JP" altLang="en-US" sz="1400" dirty="0">
                <a:solidFill>
                  <a:schemeClr val="accent3">
                    <a:lumMod val="75000"/>
                  </a:schemeClr>
                </a:solidFill>
                <a:latin typeface="Meiryo" charset="-128"/>
                <a:ea typeface="Meiryo" charset="-128"/>
                <a:cs typeface="Meiryo" charset="-128"/>
              </a:rPr>
              <a:t>量子の「状態の重ね合わせ」</a:t>
            </a:r>
            <a:endParaRPr kumimoji="1" lang="en-US" altLang="ja-JP" sz="1400" dirty="0">
              <a:solidFill>
                <a:schemeClr val="accent3">
                  <a:lumMod val="75000"/>
                </a:schemeClr>
              </a:solidFill>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822D739F-085B-6647-BD41-7CE624D4D4AC}"/>
              </a:ext>
            </a:extLst>
          </p:cNvPr>
          <p:cNvSpPr txBox="1"/>
          <p:nvPr/>
        </p:nvSpPr>
        <p:spPr>
          <a:xfrm>
            <a:off x="2232553" y="4025888"/>
            <a:ext cx="494046" cy="461665"/>
          </a:xfrm>
          <a:prstGeom prst="rect">
            <a:avLst/>
          </a:prstGeom>
          <a:noFill/>
        </p:spPr>
        <p:txBody>
          <a:bodyPr wrap="none" rtlCol="0">
            <a:spAutoFit/>
          </a:bodyPr>
          <a:lstStyle/>
          <a:p>
            <a:r>
              <a:rPr kumimoji="1" lang="en-US" altLang="ja-JP" sz="2400" dirty="0">
                <a:solidFill>
                  <a:srgbClr val="0070C0"/>
                </a:solidFill>
                <a:latin typeface="Meiryo" panose="020B0604030504040204" pitchFamily="34" charset="-128"/>
                <a:ea typeface="Meiryo" panose="020B0604030504040204" pitchFamily="34" charset="-128"/>
              </a:rPr>
              <a:t>or</a:t>
            </a:r>
            <a:endParaRPr kumimoji="1" lang="ja-JP" altLang="en-US" sz="24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261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repeatCount="indefinite"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7" grpId="0" animBg="1"/>
      <p:bldP spid="5" grpId="0"/>
      <p:bldP spid="9" grpId="0"/>
      <p:bldP spid="10" grpId="0"/>
      <p:bldP spid="11"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楕円 7">
            <a:extLst>
              <a:ext uri="{FF2B5EF4-FFF2-40B4-BE49-F238E27FC236}">
                <a16:creationId xmlns:a16="http://schemas.microsoft.com/office/drawing/2014/main" id="{BC2F0133-3DE5-4E3D-8F56-43FF66068751}"/>
              </a:ext>
            </a:extLst>
          </p:cNvPr>
          <p:cNvSpPr/>
          <p:nvPr/>
        </p:nvSpPr>
        <p:spPr>
          <a:xfrm>
            <a:off x="5024835" y="3586583"/>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 name="タイトル 1"/>
          <p:cNvSpPr>
            <a:spLocks noGrp="1"/>
          </p:cNvSpPr>
          <p:nvPr>
            <p:ph type="title"/>
          </p:nvPr>
        </p:nvSpPr>
        <p:spPr/>
        <p:txBody>
          <a:bodyPr/>
          <a:lstStyle/>
          <a:p>
            <a:r>
              <a:rPr kumimoji="1" lang="ja-JP" altLang="en-US" dirty="0"/>
              <a:t>量子コンピュータが高速に計算できる理由</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grpSp>
        <p:nvGrpSpPr>
          <p:cNvPr id="4" name="グループ化 28">
            <a:extLst>
              <a:ext uri="{FF2B5EF4-FFF2-40B4-BE49-F238E27FC236}">
                <a16:creationId xmlns:a16="http://schemas.microsoft.com/office/drawing/2014/main" id="{F9DA94AF-0F18-4EF4-8C87-36A8D439819D}"/>
              </a:ext>
            </a:extLst>
          </p:cNvPr>
          <p:cNvGrpSpPr/>
          <p:nvPr/>
        </p:nvGrpSpPr>
        <p:grpSpPr>
          <a:xfrm>
            <a:off x="3203848" y="1052736"/>
            <a:ext cx="1289237" cy="321274"/>
            <a:chOff x="630197" y="1841158"/>
            <a:chExt cx="1289237" cy="321274"/>
          </a:xfrm>
          <a:solidFill>
            <a:schemeClr val="accent1"/>
          </a:solidFill>
        </p:grpSpPr>
        <p:sp>
          <p:nvSpPr>
            <p:cNvPr id="5" name="楕円 2">
              <a:extLst>
                <a:ext uri="{FF2B5EF4-FFF2-40B4-BE49-F238E27FC236}">
                  <a16:creationId xmlns:a16="http://schemas.microsoft.com/office/drawing/2014/main" id="{8210FF14-4B40-41FE-93ED-B4FA5BEF181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3">
              <a:extLst>
                <a:ext uri="{FF2B5EF4-FFF2-40B4-BE49-F238E27FC236}">
                  <a16:creationId xmlns:a16="http://schemas.microsoft.com/office/drawing/2014/main" id="{91F5A19C-E11F-4520-92C5-51F45716872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4">
              <a:extLst>
                <a:ext uri="{FF2B5EF4-FFF2-40B4-BE49-F238E27FC236}">
                  <a16:creationId xmlns:a16="http://schemas.microsoft.com/office/drawing/2014/main" id="{CF8D6EE4-9E50-46D2-A207-CC56A138A6B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5">
              <a:extLst>
                <a:ext uri="{FF2B5EF4-FFF2-40B4-BE49-F238E27FC236}">
                  <a16:creationId xmlns:a16="http://schemas.microsoft.com/office/drawing/2014/main" id="{8A12B2B4-5A0C-4350-B761-4B72A12C6228}"/>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9" name="グループ化 29">
            <a:extLst>
              <a:ext uri="{FF2B5EF4-FFF2-40B4-BE49-F238E27FC236}">
                <a16:creationId xmlns:a16="http://schemas.microsoft.com/office/drawing/2014/main" id="{9CAB1A0D-264E-465F-A84B-3744A06A7BB9}"/>
              </a:ext>
            </a:extLst>
          </p:cNvPr>
          <p:cNvGrpSpPr/>
          <p:nvPr/>
        </p:nvGrpSpPr>
        <p:grpSpPr>
          <a:xfrm>
            <a:off x="3201775" y="2420192"/>
            <a:ext cx="1289237" cy="321274"/>
            <a:chOff x="630197" y="1841158"/>
            <a:chExt cx="1289237" cy="321274"/>
          </a:xfrm>
          <a:solidFill>
            <a:schemeClr val="accent1"/>
          </a:solidFill>
        </p:grpSpPr>
        <p:sp>
          <p:nvSpPr>
            <p:cNvPr id="10" name="楕円 30">
              <a:extLst>
                <a:ext uri="{FF2B5EF4-FFF2-40B4-BE49-F238E27FC236}">
                  <a16:creationId xmlns:a16="http://schemas.microsoft.com/office/drawing/2014/main" id="{BF857BC0-9E56-4DDA-9E94-8BDB06051F33}"/>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31">
              <a:extLst>
                <a:ext uri="{FF2B5EF4-FFF2-40B4-BE49-F238E27FC236}">
                  <a16:creationId xmlns:a16="http://schemas.microsoft.com/office/drawing/2014/main" id="{65E3258A-AFB3-48FD-B7F0-46DD513D664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 name="楕円 32">
              <a:extLst>
                <a:ext uri="{FF2B5EF4-FFF2-40B4-BE49-F238E27FC236}">
                  <a16:creationId xmlns:a16="http://schemas.microsoft.com/office/drawing/2014/main" id="{159FBF64-B3BA-4C49-983C-BAF62F313E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3" name="楕円 33">
              <a:extLst>
                <a:ext uri="{FF2B5EF4-FFF2-40B4-BE49-F238E27FC236}">
                  <a16:creationId xmlns:a16="http://schemas.microsoft.com/office/drawing/2014/main" id="{D2D3EC90-174E-42F0-B2E3-FCF4804904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14" name="グループ化 34">
            <a:extLst>
              <a:ext uri="{FF2B5EF4-FFF2-40B4-BE49-F238E27FC236}">
                <a16:creationId xmlns:a16="http://schemas.microsoft.com/office/drawing/2014/main" id="{883CFFCF-4038-4629-A222-17C162C9E680}"/>
              </a:ext>
            </a:extLst>
          </p:cNvPr>
          <p:cNvGrpSpPr/>
          <p:nvPr/>
        </p:nvGrpSpPr>
        <p:grpSpPr>
          <a:xfrm>
            <a:off x="3207631" y="3772564"/>
            <a:ext cx="1289237" cy="321274"/>
            <a:chOff x="630197" y="1841158"/>
            <a:chExt cx="1289237" cy="321274"/>
          </a:xfrm>
          <a:solidFill>
            <a:schemeClr val="accent1"/>
          </a:solidFill>
        </p:grpSpPr>
        <p:sp>
          <p:nvSpPr>
            <p:cNvPr id="15" name="楕円 35">
              <a:extLst>
                <a:ext uri="{FF2B5EF4-FFF2-40B4-BE49-F238E27FC236}">
                  <a16:creationId xmlns:a16="http://schemas.microsoft.com/office/drawing/2014/main" id="{C2C91C97-259E-4149-82D6-2EA8CCF2D377}"/>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36">
              <a:extLst>
                <a:ext uri="{FF2B5EF4-FFF2-40B4-BE49-F238E27FC236}">
                  <a16:creationId xmlns:a16="http://schemas.microsoft.com/office/drawing/2014/main" id="{272681D5-6F37-49EC-B660-5FCD754CE2C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 name="楕円 37">
              <a:extLst>
                <a:ext uri="{FF2B5EF4-FFF2-40B4-BE49-F238E27FC236}">
                  <a16:creationId xmlns:a16="http://schemas.microsoft.com/office/drawing/2014/main" id="{9BA42E09-AA73-4B54-B2FF-E0689468ADA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8" name="楕円 38">
              <a:extLst>
                <a:ext uri="{FF2B5EF4-FFF2-40B4-BE49-F238E27FC236}">
                  <a16:creationId xmlns:a16="http://schemas.microsoft.com/office/drawing/2014/main" id="{E6DA8177-E991-4B1A-BE94-00827387EB5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9" name="グループ化 39">
            <a:extLst>
              <a:ext uri="{FF2B5EF4-FFF2-40B4-BE49-F238E27FC236}">
                <a16:creationId xmlns:a16="http://schemas.microsoft.com/office/drawing/2014/main" id="{AC24FED2-9864-409E-B1D8-657C985798DD}"/>
              </a:ext>
            </a:extLst>
          </p:cNvPr>
          <p:cNvGrpSpPr/>
          <p:nvPr/>
        </p:nvGrpSpPr>
        <p:grpSpPr>
          <a:xfrm>
            <a:off x="3197403" y="5125360"/>
            <a:ext cx="1289237" cy="321274"/>
            <a:chOff x="630197" y="1841158"/>
            <a:chExt cx="1289237" cy="321274"/>
          </a:xfrm>
          <a:solidFill>
            <a:schemeClr val="accent1"/>
          </a:solidFill>
        </p:grpSpPr>
        <p:sp>
          <p:nvSpPr>
            <p:cNvPr id="20" name="楕円 40">
              <a:extLst>
                <a:ext uri="{FF2B5EF4-FFF2-40B4-BE49-F238E27FC236}">
                  <a16:creationId xmlns:a16="http://schemas.microsoft.com/office/drawing/2014/main" id="{5DB506FD-1566-4D97-8F95-3E5EC87677A9}"/>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41">
              <a:extLst>
                <a:ext uri="{FF2B5EF4-FFF2-40B4-BE49-F238E27FC236}">
                  <a16:creationId xmlns:a16="http://schemas.microsoft.com/office/drawing/2014/main" id="{5DACED1B-E2F5-46F3-96A5-9966EACB6A6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 name="楕円 42">
              <a:extLst>
                <a:ext uri="{FF2B5EF4-FFF2-40B4-BE49-F238E27FC236}">
                  <a16:creationId xmlns:a16="http://schemas.microsoft.com/office/drawing/2014/main" id="{74B1A501-5DE6-49EA-A5B0-59244FE1144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 name="楕円 43">
              <a:extLst>
                <a:ext uri="{FF2B5EF4-FFF2-40B4-BE49-F238E27FC236}">
                  <a16:creationId xmlns:a16="http://schemas.microsoft.com/office/drawing/2014/main" id="{C73DDE50-FC08-434A-9C52-3D5CA4EB891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24" name="グループ化 44">
            <a:extLst>
              <a:ext uri="{FF2B5EF4-FFF2-40B4-BE49-F238E27FC236}">
                <a16:creationId xmlns:a16="http://schemas.microsoft.com/office/drawing/2014/main" id="{FB07EC08-531D-4772-AD0E-9D5297E74D3B}"/>
              </a:ext>
            </a:extLst>
          </p:cNvPr>
          <p:cNvGrpSpPr/>
          <p:nvPr/>
        </p:nvGrpSpPr>
        <p:grpSpPr>
          <a:xfrm>
            <a:off x="3201775" y="1393938"/>
            <a:ext cx="1289237" cy="321274"/>
            <a:chOff x="630197" y="1841158"/>
            <a:chExt cx="1289237" cy="321274"/>
          </a:xfrm>
          <a:solidFill>
            <a:schemeClr val="accent1"/>
          </a:solidFill>
        </p:grpSpPr>
        <p:sp>
          <p:nvSpPr>
            <p:cNvPr id="25" name="楕円 45">
              <a:extLst>
                <a:ext uri="{FF2B5EF4-FFF2-40B4-BE49-F238E27FC236}">
                  <a16:creationId xmlns:a16="http://schemas.microsoft.com/office/drawing/2014/main" id="{FF59438D-D1CF-4970-AB19-EF32F8DE17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6" name="楕円 46">
              <a:extLst>
                <a:ext uri="{FF2B5EF4-FFF2-40B4-BE49-F238E27FC236}">
                  <a16:creationId xmlns:a16="http://schemas.microsoft.com/office/drawing/2014/main" id="{6E1462D3-E185-4A91-AD6A-D0C6C16283D8}"/>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7" name="楕円 47">
              <a:extLst>
                <a:ext uri="{FF2B5EF4-FFF2-40B4-BE49-F238E27FC236}">
                  <a16:creationId xmlns:a16="http://schemas.microsoft.com/office/drawing/2014/main" id="{A102FE13-198B-4641-8D89-37AC8BE19D6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8" name="楕円 48">
              <a:extLst>
                <a:ext uri="{FF2B5EF4-FFF2-40B4-BE49-F238E27FC236}">
                  <a16:creationId xmlns:a16="http://schemas.microsoft.com/office/drawing/2014/main" id="{A6FC93F5-8A74-40CC-9794-F70454DF078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29" name="グループ化 49">
            <a:extLst>
              <a:ext uri="{FF2B5EF4-FFF2-40B4-BE49-F238E27FC236}">
                <a16:creationId xmlns:a16="http://schemas.microsoft.com/office/drawing/2014/main" id="{2D3C1D0C-F497-46CF-A1E5-4100C7DA4C5B}"/>
              </a:ext>
            </a:extLst>
          </p:cNvPr>
          <p:cNvGrpSpPr/>
          <p:nvPr/>
        </p:nvGrpSpPr>
        <p:grpSpPr>
          <a:xfrm>
            <a:off x="3201084" y="2760005"/>
            <a:ext cx="1289237" cy="321274"/>
            <a:chOff x="630197" y="1841158"/>
            <a:chExt cx="1289237" cy="321274"/>
          </a:xfrm>
          <a:solidFill>
            <a:schemeClr val="accent1"/>
          </a:solidFill>
        </p:grpSpPr>
        <p:sp>
          <p:nvSpPr>
            <p:cNvPr id="30" name="楕円 50">
              <a:extLst>
                <a:ext uri="{FF2B5EF4-FFF2-40B4-BE49-F238E27FC236}">
                  <a16:creationId xmlns:a16="http://schemas.microsoft.com/office/drawing/2014/main" id="{F60CDA1F-EDB5-42AF-A42D-5F7F2874EBE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51">
              <a:extLst>
                <a:ext uri="{FF2B5EF4-FFF2-40B4-BE49-F238E27FC236}">
                  <a16:creationId xmlns:a16="http://schemas.microsoft.com/office/drawing/2014/main" id="{EA947F75-38A8-4C7A-A7AB-B65B4377568A}"/>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2" name="楕円 52">
              <a:extLst>
                <a:ext uri="{FF2B5EF4-FFF2-40B4-BE49-F238E27FC236}">
                  <a16:creationId xmlns:a16="http://schemas.microsoft.com/office/drawing/2014/main" id="{2FCA9363-2AC6-49BE-8469-8A28D33D9B9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3" name="楕円 53">
              <a:extLst>
                <a:ext uri="{FF2B5EF4-FFF2-40B4-BE49-F238E27FC236}">
                  <a16:creationId xmlns:a16="http://schemas.microsoft.com/office/drawing/2014/main" id="{2927A6AE-A9B3-4BB2-8334-7427D757BF3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34" name="グループ化 54">
            <a:extLst>
              <a:ext uri="{FF2B5EF4-FFF2-40B4-BE49-F238E27FC236}">
                <a16:creationId xmlns:a16="http://schemas.microsoft.com/office/drawing/2014/main" id="{BD99B456-7E4A-46A8-BB83-3A9A27901491}"/>
              </a:ext>
            </a:extLst>
          </p:cNvPr>
          <p:cNvGrpSpPr/>
          <p:nvPr/>
        </p:nvGrpSpPr>
        <p:grpSpPr>
          <a:xfrm>
            <a:off x="3207631" y="4121417"/>
            <a:ext cx="1289237" cy="321274"/>
            <a:chOff x="630197" y="1841158"/>
            <a:chExt cx="1289237" cy="321274"/>
          </a:xfrm>
          <a:solidFill>
            <a:schemeClr val="accent1"/>
          </a:solidFill>
        </p:grpSpPr>
        <p:sp>
          <p:nvSpPr>
            <p:cNvPr id="35" name="楕円 55">
              <a:extLst>
                <a:ext uri="{FF2B5EF4-FFF2-40B4-BE49-F238E27FC236}">
                  <a16:creationId xmlns:a16="http://schemas.microsoft.com/office/drawing/2014/main" id="{A8D4956E-1AAB-4091-9EE4-0B55B9AF77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6" name="楕円 56">
              <a:extLst>
                <a:ext uri="{FF2B5EF4-FFF2-40B4-BE49-F238E27FC236}">
                  <a16:creationId xmlns:a16="http://schemas.microsoft.com/office/drawing/2014/main" id="{60337B8D-0AF3-4752-BEF3-52404D8D225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7" name="楕円 57">
              <a:extLst>
                <a:ext uri="{FF2B5EF4-FFF2-40B4-BE49-F238E27FC236}">
                  <a16:creationId xmlns:a16="http://schemas.microsoft.com/office/drawing/2014/main" id="{5083E8D3-3D13-46E4-BEFF-07916F95375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8" name="楕円 58">
              <a:extLst>
                <a:ext uri="{FF2B5EF4-FFF2-40B4-BE49-F238E27FC236}">
                  <a16:creationId xmlns:a16="http://schemas.microsoft.com/office/drawing/2014/main" id="{A8446F1A-7E93-4429-92F1-1CD445FDFEC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39" name="グループ化 59">
            <a:extLst>
              <a:ext uri="{FF2B5EF4-FFF2-40B4-BE49-F238E27FC236}">
                <a16:creationId xmlns:a16="http://schemas.microsoft.com/office/drawing/2014/main" id="{F556D6F4-E33D-4E98-98FE-11A6A63EF76D}"/>
              </a:ext>
            </a:extLst>
          </p:cNvPr>
          <p:cNvGrpSpPr/>
          <p:nvPr/>
        </p:nvGrpSpPr>
        <p:grpSpPr>
          <a:xfrm>
            <a:off x="3203848" y="5459373"/>
            <a:ext cx="1289237" cy="321274"/>
            <a:chOff x="630197" y="1841158"/>
            <a:chExt cx="1289237" cy="321274"/>
          </a:xfrm>
          <a:solidFill>
            <a:schemeClr val="accent1"/>
          </a:solidFill>
        </p:grpSpPr>
        <p:sp>
          <p:nvSpPr>
            <p:cNvPr id="40" name="楕円 60">
              <a:extLst>
                <a:ext uri="{FF2B5EF4-FFF2-40B4-BE49-F238E27FC236}">
                  <a16:creationId xmlns:a16="http://schemas.microsoft.com/office/drawing/2014/main" id="{7D1619EC-B83A-446F-9D12-9A31BDD2899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61">
              <a:extLst>
                <a:ext uri="{FF2B5EF4-FFF2-40B4-BE49-F238E27FC236}">
                  <a16:creationId xmlns:a16="http://schemas.microsoft.com/office/drawing/2014/main" id="{4A70E839-C5D3-4658-B759-586DE990D46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2" name="楕円 62">
              <a:extLst>
                <a:ext uri="{FF2B5EF4-FFF2-40B4-BE49-F238E27FC236}">
                  <a16:creationId xmlns:a16="http://schemas.microsoft.com/office/drawing/2014/main" id="{85CA4AC2-FE8D-4CE4-9DA9-E46119BC72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3" name="楕円 63">
              <a:extLst>
                <a:ext uri="{FF2B5EF4-FFF2-40B4-BE49-F238E27FC236}">
                  <a16:creationId xmlns:a16="http://schemas.microsoft.com/office/drawing/2014/main" id="{A42EA534-4EBE-4328-B94C-80E06157D35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44" name="グループ化 64">
            <a:extLst>
              <a:ext uri="{FF2B5EF4-FFF2-40B4-BE49-F238E27FC236}">
                <a16:creationId xmlns:a16="http://schemas.microsoft.com/office/drawing/2014/main" id="{E2FFB793-1E5E-4305-9DE8-A87FEC863BD2}"/>
              </a:ext>
            </a:extLst>
          </p:cNvPr>
          <p:cNvGrpSpPr/>
          <p:nvPr/>
        </p:nvGrpSpPr>
        <p:grpSpPr>
          <a:xfrm>
            <a:off x="3201775" y="1733751"/>
            <a:ext cx="1289237" cy="321274"/>
            <a:chOff x="630197" y="1841158"/>
            <a:chExt cx="1289237" cy="321274"/>
          </a:xfrm>
          <a:solidFill>
            <a:schemeClr val="accent1"/>
          </a:solidFill>
        </p:grpSpPr>
        <p:sp>
          <p:nvSpPr>
            <p:cNvPr id="45" name="楕円 65">
              <a:extLst>
                <a:ext uri="{FF2B5EF4-FFF2-40B4-BE49-F238E27FC236}">
                  <a16:creationId xmlns:a16="http://schemas.microsoft.com/office/drawing/2014/main" id="{8E47C389-1286-4623-9967-6C93997F26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6" name="楕円 66">
              <a:extLst>
                <a:ext uri="{FF2B5EF4-FFF2-40B4-BE49-F238E27FC236}">
                  <a16:creationId xmlns:a16="http://schemas.microsoft.com/office/drawing/2014/main" id="{57E01796-58EF-45DA-93EA-A37C079E466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7" name="楕円 67">
              <a:extLst>
                <a:ext uri="{FF2B5EF4-FFF2-40B4-BE49-F238E27FC236}">
                  <a16:creationId xmlns:a16="http://schemas.microsoft.com/office/drawing/2014/main" id="{F293D536-CF1E-4785-A65A-591852D4FA3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8" name="楕円 68">
              <a:extLst>
                <a:ext uri="{FF2B5EF4-FFF2-40B4-BE49-F238E27FC236}">
                  <a16:creationId xmlns:a16="http://schemas.microsoft.com/office/drawing/2014/main" id="{2169AB5C-92C0-45CA-94A6-65B545505D1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49" name="グループ化 69">
            <a:extLst>
              <a:ext uri="{FF2B5EF4-FFF2-40B4-BE49-F238E27FC236}">
                <a16:creationId xmlns:a16="http://schemas.microsoft.com/office/drawing/2014/main" id="{D19CFF0E-DA77-427B-9955-87B3172F71D7}"/>
              </a:ext>
            </a:extLst>
          </p:cNvPr>
          <p:cNvGrpSpPr/>
          <p:nvPr/>
        </p:nvGrpSpPr>
        <p:grpSpPr>
          <a:xfrm>
            <a:off x="3207631" y="3096378"/>
            <a:ext cx="1289237" cy="321274"/>
            <a:chOff x="630197" y="1841158"/>
            <a:chExt cx="1289237" cy="321274"/>
          </a:xfrm>
          <a:solidFill>
            <a:schemeClr val="accent1"/>
          </a:solidFill>
        </p:grpSpPr>
        <p:sp>
          <p:nvSpPr>
            <p:cNvPr id="50" name="楕円 70">
              <a:extLst>
                <a:ext uri="{FF2B5EF4-FFF2-40B4-BE49-F238E27FC236}">
                  <a16:creationId xmlns:a16="http://schemas.microsoft.com/office/drawing/2014/main" id="{775C7AEE-E586-423B-9F22-5E9F435F5D2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1" name="楕円 71">
              <a:extLst>
                <a:ext uri="{FF2B5EF4-FFF2-40B4-BE49-F238E27FC236}">
                  <a16:creationId xmlns:a16="http://schemas.microsoft.com/office/drawing/2014/main" id="{A3C23892-B6E4-47A0-AA30-AA3DA15E80A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72">
              <a:extLst>
                <a:ext uri="{FF2B5EF4-FFF2-40B4-BE49-F238E27FC236}">
                  <a16:creationId xmlns:a16="http://schemas.microsoft.com/office/drawing/2014/main" id="{469E2789-0934-454C-A74D-8CE16A0B631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73">
              <a:extLst>
                <a:ext uri="{FF2B5EF4-FFF2-40B4-BE49-F238E27FC236}">
                  <a16:creationId xmlns:a16="http://schemas.microsoft.com/office/drawing/2014/main" id="{664F3B9E-C654-4534-B052-D5A89B4B6D9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54" name="グループ化 74">
            <a:extLst>
              <a:ext uri="{FF2B5EF4-FFF2-40B4-BE49-F238E27FC236}">
                <a16:creationId xmlns:a16="http://schemas.microsoft.com/office/drawing/2014/main" id="{869F3181-815B-46EC-950D-F6738BB6E5C9}"/>
              </a:ext>
            </a:extLst>
          </p:cNvPr>
          <p:cNvGrpSpPr/>
          <p:nvPr/>
        </p:nvGrpSpPr>
        <p:grpSpPr>
          <a:xfrm>
            <a:off x="3207631" y="4457462"/>
            <a:ext cx="1289237" cy="321274"/>
            <a:chOff x="630197" y="1841158"/>
            <a:chExt cx="1289237" cy="321274"/>
          </a:xfrm>
          <a:solidFill>
            <a:schemeClr val="accent1"/>
          </a:solidFill>
        </p:grpSpPr>
        <p:sp>
          <p:nvSpPr>
            <p:cNvPr id="55" name="楕円 75">
              <a:extLst>
                <a:ext uri="{FF2B5EF4-FFF2-40B4-BE49-F238E27FC236}">
                  <a16:creationId xmlns:a16="http://schemas.microsoft.com/office/drawing/2014/main" id="{88471B1B-90A4-4361-9658-8146B6767AC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6" name="楕円 76">
              <a:extLst>
                <a:ext uri="{FF2B5EF4-FFF2-40B4-BE49-F238E27FC236}">
                  <a16:creationId xmlns:a16="http://schemas.microsoft.com/office/drawing/2014/main" id="{A8B9E3A0-B811-447A-A620-EBB84427F0B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7" name="楕円 77">
              <a:extLst>
                <a:ext uri="{FF2B5EF4-FFF2-40B4-BE49-F238E27FC236}">
                  <a16:creationId xmlns:a16="http://schemas.microsoft.com/office/drawing/2014/main" id="{4D64D28B-2C2E-48E3-9C41-71186C97D6B6}"/>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8" name="楕円 78">
              <a:extLst>
                <a:ext uri="{FF2B5EF4-FFF2-40B4-BE49-F238E27FC236}">
                  <a16:creationId xmlns:a16="http://schemas.microsoft.com/office/drawing/2014/main" id="{483E946D-1CA2-4896-B59E-807E0D95FF67}"/>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59" name="グループ化 79">
            <a:extLst>
              <a:ext uri="{FF2B5EF4-FFF2-40B4-BE49-F238E27FC236}">
                <a16:creationId xmlns:a16="http://schemas.microsoft.com/office/drawing/2014/main" id="{50B281C6-134F-4F4C-9797-920228D75CD4}"/>
              </a:ext>
            </a:extLst>
          </p:cNvPr>
          <p:cNvGrpSpPr/>
          <p:nvPr/>
        </p:nvGrpSpPr>
        <p:grpSpPr>
          <a:xfrm>
            <a:off x="3207913" y="5791226"/>
            <a:ext cx="1289237" cy="321274"/>
            <a:chOff x="630197" y="1841158"/>
            <a:chExt cx="1289237" cy="321274"/>
          </a:xfrm>
          <a:solidFill>
            <a:schemeClr val="accent1"/>
          </a:solidFill>
        </p:grpSpPr>
        <p:sp>
          <p:nvSpPr>
            <p:cNvPr id="60" name="楕円 80">
              <a:extLst>
                <a:ext uri="{FF2B5EF4-FFF2-40B4-BE49-F238E27FC236}">
                  <a16:creationId xmlns:a16="http://schemas.microsoft.com/office/drawing/2014/main" id="{7CA13DBF-9FA3-4EDF-B1C3-638708FC34E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1" name="楕円 81">
              <a:extLst>
                <a:ext uri="{FF2B5EF4-FFF2-40B4-BE49-F238E27FC236}">
                  <a16:creationId xmlns:a16="http://schemas.microsoft.com/office/drawing/2014/main" id="{930B5CB3-A972-4797-89B6-78F75A693EE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2" name="楕円 82">
              <a:extLst>
                <a:ext uri="{FF2B5EF4-FFF2-40B4-BE49-F238E27FC236}">
                  <a16:creationId xmlns:a16="http://schemas.microsoft.com/office/drawing/2014/main" id="{AE425434-8DDA-46CC-AF6D-80FA63BD6E6B}"/>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3" name="楕円 83">
              <a:extLst>
                <a:ext uri="{FF2B5EF4-FFF2-40B4-BE49-F238E27FC236}">
                  <a16:creationId xmlns:a16="http://schemas.microsoft.com/office/drawing/2014/main" id="{FF319B59-B005-4F8A-8A2E-50B894ED9A8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64" name="グループ化 84">
            <a:extLst>
              <a:ext uri="{FF2B5EF4-FFF2-40B4-BE49-F238E27FC236}">
                <a16:creationId xmlns:a16="http://schemas.microsoft.com/office/drawing/2014/main" id="{66A8E235-76DD-44D1-8483-DF2EA654C583}"/>
              </a:ext>
            </a:extLst>
          </p:cNvPr>
          <p:cNvGrpSpPr/>
          <p:nvPr/>
        </p:nvGrpSpPr>
        <p:grpSpPr>
          <a:xfrm>
            <a:off x="3201775" y="2080379"/>
            <a:ext cx="1289237" cy="321274"/>
            <a:chOff x="630197" y="1841158"/>
            <a:chExt cx="1289237" cy="321274"/>
          </a:xfrm>
          <a:solidFill>
            <a:schemeClr val="accent1"/>
          </a:solidFill>
        </p:grpSpPr>
        <p:sp>
          <p:nvSpPr>
            <p:cNvPr id="65" name="楕円 85">
              <a:extLst>
                <a:ext uri="{FF2B5EF4-FFF2-40B4-BE49-F238E27FC236}">
                  <a16:creationId xmlns:a16="http://schemas.microsoft.com/office/drawing/2014/main" id="{311B6E23-29FA-473A-9634-80FA0BC9D8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6" name="楕円 86">
              <a:extLst>
                <a:ext uri="{FF2B5EF4-FFF2-40B4-BE49-F238E27FC236}">
                  <a16:creationId xmlns:a16="http://schemas.microsoft.com/office/drawing/2014/main" id="{7C264814-AF07-41DB-ABBF-BDADEDF29CB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7" name="楕円 87">
              <a:extLst>
                <a:ext uri="{FF2B5EF4-FFF2-40B4-BE49-F238E27FC236}">
                  <a16:creationId xmlns:a16="http://schemas.microsoft.com/office/drawing/2014/main" id="{DD89923A-60CD-47D5-82F2-664E30BB308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8" name="楕円 88">
              <a:extLst>
                <a:ext uri="{FF2B5EF4-FFF2-40B4-BE49-F238E27FC236}">
                  <a16:creationId xmlns:a16="http://schemas.microsoft.com/office/drawing/2014/main" id="{50FDB540-E36E-47E2-B043-0CE351428C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69" name="グループ化 89">
            <a:extLst>
              <a:ext uri="{FF2B5EF4-FFF2-40B4-BE49-F238E27FC236}">
                <a16:creationId xmlns:a16="http://schemas.microsoft.com/office/drawing/2014/main" id="{4BB8DEB9-9498-45AE-9811-E11F7C9C848F}"/>
              </a:ext>
            </a:extLst>
          </p:cNvPr>
          <p:cNvGrpSpPr/>
          <p:nvPr/>
        </p:nvGrpSpPr>
        <p:grpSpPr>
          <a:xfrm>
            <a:off x="3205924" y="3440711"/>
            <a:ext cx="1289237" cy="321274"/>
            <a:chOff x="630197" y="1841158"/>
            <a:chExt cx="1289237" cy="321274"/>
          </a:xfrm>
          <a:solidFill>
            <a:schemeClr val="accent1"/>
          </a:solidFill>
        </p:grpSpPr>
        <p:sp>
          <p:nvSpPr>
            <p:cNvPr id="70" name="楕円 90">
              <a:extLst>
                <a:ext uri="{FF2B5EF4-FFF2-40B4-BE49-F238E27FC236}">
                  <a16:creationId xmlns:a16="http://schemas.microsoft.com/office/drawing/2014/main" id="{55939B48-1E8F-4D17-B8F0-31CD6FD74824}"/>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1" name="楕円 91">
              <a:extLst>
                <a:ext uri="{FF2B5EF4-FFF2-40B4-BE49-F238E27FC236}">
                  <a16:creationId xmlns:a16="http://schemas.microsoft.com/office/drawing/2014/main" id="{C00EC8DE-C43B-419E-90DD-BA3E1D73046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2" name="楕円 92">
              <a:extLst>
                <a:ext uri="{FF2B5EF4-FFF2-40B4-BE49-F238E27FC236}">
                  <a16:creationId xmlns:a16="http://schemas.microsoft.com/office/drawing/2014/main" id="{E252422E-8526-43C8-BF8C-7BEDCB8E6E4D}"/>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3" name="楕円 93">
              <a:extLst>
                <a:ext uri="{FF2B5EF4-FFF2-40B4-BE49-F238E27FC236}">
                  <a16:creationId xmlns:a16="http://schemas.microsoft.com/office/drawing/2014/main" id="{74851A56-B75A-42E0-94AD-7899DE6BB1B2}"/>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74" name="グループ化 94">
            <a:extLst>
              <a:ext uri="{FF2B5EF4-FFF2-40B4-BE49-F238E27FC236}">
                <a16:creationId xmlns:a16="http://schemas.microsoft.com/office/drawing/2014/main" id="{D83FC062-B600-44E7-8FF9-B9DA8EFE7CA0}"/>
              </a:ext>
            </a:extLst>
          </p:cNvPr>
          <p:cNvGrpSpPr/>
          <p:nvPr/>
        </p:nvGrpSpPr>
        <p:grpSpPr>
          <a:xfrm>
            <a:off x="3198094" y="4793507"/>
            <a:ext cx="1289237" cy="321274"/>
            <a:chOff x="630197" y="1841158"/>
            <a:chExt cx="1289237" cy="321274"/>
          </a:xfrm>
          <a:solidFill>
            <a:schemeClr val="accent1"/>
          </a:solidFill>
        </p:grpSpPr>
        <p:sp>
          <p:nvSpPr>
            <p:cNvPr id="75" name="楕円 95">
              <a:extLst>
                <a:ext uri="{FF2B5EF4-FFF2-40B4-BE49-F238E27FC236}">
                  <a16:creationId xmlns:a16="http://schemas.microsoft.com/office/drawing/2014/main" id="{BAFE6E18-ACC3-4092-8D10-30C10F02C40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6" name="楕円 96">
              <a:extLst>
                <a:ext uri="{FF2B5EF4-FFF2-40B4-BE49-F238E27FC236}">
                  <a16:creationId xmlns:a16="http://schemas.microsoft.com/office/drawing/2014/main" id="{12189859-519D-43DD-B53A-EBDF951DD9A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7" name="楕円 97">
              <a:extLst>
                <a:ext uri="{FF2B5EF4-FFF2-40B4-BE49-F238E27FC236}">
                  <a16:creationId xmlns:a16="http://schemas.microsoft.com/office/drawing/2014/main" id="{FDAA1D50-7499-48BF-AD85-1975C4B35F5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8" name="楕円 98">
              <a:extLst>
                <a:ext uri="{FF2B5EF4-FFF2-40B4-BE49-F238E27FC236}">
                  <a16:creationId xmlns:a16="http://schemas.microsoft.com/office/drawing/2014/main" id="{593DB674-CD75-4362-82DE-2C22B1D6F26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9" name="グループ化 99">
            <a:extLst>
              <a:ext uri="{FF2B5EF4-FFF2-40B4-BE49-F238E27FC236}">
                <a16:creationId xmlns:a16="http://schemas.microsoft.com/office/drawing/2014/main" id="{F5DAB70A-B140-4498-BA9D-402D8233BB87}"/>
              </a:ext>
            </a:extLst>
          </p:cNvPr>
          <p:cNvGrpSpPr/>
          <p:nvPr/>
        </p:nvGrpSpPr>
        <p:grpSpPr>
          <a:xfrm>
            <a:off x="3203848" y="6131039"/>
            <a:ext cx="1289237" cy="321274"/>
            <a:chOff x="630197" y="1841158"/>
            <a:chExt cx="1289237" cy="321274"/>
          </a:xfrm>
          <a:solidFill>
            <a:schemeClr val="accent1"/>
          </a:solidFill>
        </p:grpSpPr>
        <p:sp>
          <p:nvSpPr>
            <p:cNvPr id="80" name="楕円 100">
              <a:extLst>
                <a:ext uri="{FF2B5EF4-FFF2-40B4-BE49-F238E27FC236}">
                  <a16:creationId xmlns:a16="http://schemas.microsoft.com/office/drawing/2014/main" id="{4467B8F7-45CB-40F7-AEA6-0F9191A9549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101">
              <a:extLst>
                <a:ext uri="{FF2B5EF4-FFF2-40B4-BE49-F238E27FC236}">
                  <a16:creationId xmlns:a16="http://schemas.microsoft.com/office/drawing/2014/main" id="{23560E5B-4AC1-4C86-9731-383C3DB6626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2" name="楕円 102">
              <a:extLst>
                <a:ext uri="{FF2B5EF4-FFF2-40B4-BE49-F238E27FC236}">
                  <a16:creationId xmlns:a16="http://schemas.microsoft.com/office/drawing/2014/main" id="{ACDF2631-2258-4BF2-A494-ABD93235FD8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3" name="楕円 103">
              <a:extLst>
                <a:ext uri="{FF2B5EF4-FFF2-40B4-BE49-F238E27FC236}">
                  <a16:creationId xmlns:a16="http://schemas.microsoft.com/office/drawing/2014/main" id="{29541A4A-8053-4431-AA69-32C9F5D83EF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84" name="楕円 6">
            <a:extLst>
              <a:ext uri="{FF2B5EF4-FFF2-40B4-BE49-F238E27FC236}">
                <a16:creationId xmlns:a16="http://schemas.microsoft.com/office/drawing/2014/main" id="{93609C68-5158-4622-9FDE-1506678989D3}"/>
              </a:ext>
            </a:extLst>
          </p:cNvPr>
          <p:cNvSpPr/>
          <p:nvPr/>
        </p:nvSpPr>
        <p:spPr>
          <a:xfrm>
            <a:off x="5024835" y="3586582"/>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6" name="楕円 7">
            <a:extLst>
              <a:ext uri="{FF2B5EF4-FFF2-40B4-BE49-F238E27FC236}">
                <a16:creationId xmlns:a16="http://schemas.microsoft.com/office/drawing/2014/main" id="{BC2F0133-3DE5-4E3D-8F56-43FF66068751}"/>
              </a:ext>
            </a:extLst>
          </p:cNvPr>
          <p:cNvSpPr/>
          <p:nvPr/>
        </p:nvSpPr>
        <p:spPr>
          <a:xfrm>
            <a:off x="5364088" y="3593070"/>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7" name="楕円 6">
            <a:extLst>
              <a:ext uri="{FF2B5EF4-FFF2-40B4-BE49-F238E27FC236}">
                <a16:creationId xmlns:a16="http://schemas.microsoft.com/office/drawing/2014/main" id="{93609C68-5158-4622-9FDE-1506678989D3}"/>
              </a:ext>
            </a:extLst>
          </p:cNvPr>
          <p:cNvSpPr/>
          <p:nvPr/>
        </p:nvSpPr>
        <p:spPr>
          <a:xfrm>
            <a:off x="5364088"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8" name="楕円 7">
            <a:extLst>
              <a:ext uri="{FF2B5EF4-FFF2-40B4-BE49-F238E27FC236}">
                <a16:creationId xmlns:a16="http://schemas.microsoft.com/office/drawing/2014/main" id="{BC2F0133-3DE5-4E3D-8F56-43FF66068751}"/>
              </a:ext>
            </a:extLst>
          </p:cNvPr>
          <p:cNvSpPr/>
          <p:nvPr/>
        </p:nvSpPr>
        <p:spPr>
          <a:xfrm>
            <a:off x="5698719" y="3594768"/>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9" name="楕円 6">
            <a:extLst>
              <a:ext uri="{FF2B5EF4-FFF2-40B4-BE49-F238E27FC236}">
                <a16:creationId xmlns:a16="http://schemas.microsoft.com/office/drawing/2014/main" id="{93609C68-5158-4622-9FDE-1506678989D3}"/>
              </a:ext>
            </a:extLst>
          </p:cNvPr>
          <p:cNvSpPr/>
          <p:nvPr/>
        </p:nvSpPr>
        <p:spPr>
          <a:xfrm>
            <a:off x="5698719"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0" name="楕円 7">
            <a:extLst>
              <a:ext uri="{FF2B5EF4-FFF2-40B4-BE49-F238E27FC236}">
                <a16:creationId xmlns:a16="http://schemas.microsoft.com/office/drawing/2014/main" id="{BC2F0133-3DE5-4E3D-8F56-43FF66068751}"/>
              </a:ext>
            </a:extLst>
          </p:cNvPr>
          <p:cNvSpPr/>
          <p:nvPr/>
        </p:nvSpPr>
        <p:spPr>
          <a:xfrm>
            <a:off x="6054971" y="3593580"/>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1" name="楕円 6">
            <a:extLst>
              <a:ext uri="{FF2B5EF4-FFF2-40B4-BE49-F238E27FC236}">
                <a16:creationId xmlns:a16="http://schemas.microsoft.com/office/drawing/2014/main" id="{93609C68-5158-4622-9FDE-1506678989D3}"/>
              </a:ext>
            </a:extLst>
          </p:cNvPr>
          <p:cNvSpPr/>
          <p:nvPr/>
        </p:nvSpPr>
        <p:spPr>
          <a:xfrm>
            <a:off x="6057740"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2" name="右中かっこ 91"/>
          <p:cNvSpPr/>
          <p:nvPr/>
        </p:nvSpPr>
        <p:spPr>
          <a:xfrm>
            <a:off x="4572001" y="1052736"/>
            <a:ext cx="288032" cy="5399577"/>
          </a:xfrm>
          <a:prstGeom prst="rightBrace">
            <a:avLst>
              <a:gd name="adj1" fmla="val 11038"/>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正方形/長方形 92"/>
          <p:cNvSpPr/>
          <p:nvPr/>
        </p:nvSpPr>
        <p:spPr>
          <a:xfrm>
            <a:off x="6804248" y="3536500"/>
            <a:ext cx="720080" cy="43204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演算</a:t>
            </a:r>
            <a:endParaRPr kumimoji="1" lang="ja-JP" altLang="en-US" sz="1600" dirty="0">
              <a:solidFill>
                <a:srgbClr val="FFFFFF"/>
              </a:solidFill>
              <a:latin typeface="Meiryo" charset="-128"/>
              <a:ea typeface="Meiryo" charset="-128"/>
              <a:cs typeface="Meiryo" charset="-128"/>
            </a:endParaRPr>
          </a:p>
        </p:txBody>
      </p:sp>
      <p:sp>
        <p:nvSpPr>
          <p:cNvPr id="94" name="正方形/長方形 93"/>
          <p:cNvSpPr/>
          <p:nvPr/>
        </p:nvSpPr>
        <p:spPr>
          <a:xfrm>
            <a:off x="1617009" y="3529743"/>
            <a:ext cx="720080" cy="43204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演算</a:t>
            </a:r>
          </a:p>
        </p:txBody>
      </p:sp>
      <p:cxnSp>
        <p:nvCxnSpPr>
          <p:cNvPr id="96" name="直線矢印コネクタ 95"/>
          <p:cNvCxnSpPr>
            <a:stCxn id="5" idx="2"/>
            <a:endCxn id="94" idx="3"/>
          </p:cNvCxnSpPr>
          <p:nvPr/>
        </p:nvCxnSpPr>
        <p:spPr>
          <a:xfrm flipH="1">
            <a:off x="2337089" y="1213373"/>
            <a:ext cx="866759" cy="253239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25" idx="2"/>
            <a:endCxn id="94" idx="3"/>
          </p:cNvCxnSpPr>
          <p:nvPr/>
        </p:nvCxnSpPr>
        <p:spPr>
          <a:xfrm flipH="1">
            <a:off x="2337089" y="1554575"/>
            <a:ext cx="864686" cy="219119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45" idx="2"/>
            <a:endCxn id="94" idx="3"/>
          </p:cNvCxnSpPr>
          <p:nvPr/>
        </p:nvCxnSpPr>
        <p:spPr>
          <a:xfrm flipH="1">
            <a:off x="2337089" y="1894388"/>
            <a:ext cx="864686" cy="185137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65" idx="2"/>
            <a:endCxn id="94" idx="3"/>
          </p:cNvCxnSpPr>
          <p:nvPr/>
        </p:nvCxnSpPr>
        <p:spPr>
          <a:xfrm flipH="1">
            <a:off x="2337089" y="2241016"/>
            <a:ext cx="864686" cy="1504751"/>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8" name="直線矢印コネクタ 107"/>
          <p:cNvCxnSpPr>
            <a:stCxn id="10" idx="2"/>
            <a:endCxn id="94" idx="3"/>
          </p:cNvCxnSpPr>
          <p:nvPr/>
        </p:nvCxnSpPr>
        <p:spPr>
          <a:xfrm flipH="1">
            <a:off x="2337089" y="2580829"/>
            <a:ext cx="864686" cy="1164938"/>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1" name="直線矢印コネクタ 110"/>
          <p:cNvCxnSpPr>
            <a:stCxn id="30" idx="2"/>
            <a:endCxn id="94" idx="3"/>
          </p:cNvCxnSpPr>
          <p:nvPr/>
        </p:nvCxnSpPr>
        <p:spPr>
          <a:xfrm flipH="1">
            <a:off x="2337089" y="2920642"/>
            <a:ext cx="863995" cy="825125"/>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stCxn id="50" idx="2"/>
            <a:endCxn id="94" idx="3"/>
          </p:cNvCxnSpPr>
          <p:nvPr/>
        </p:nvCxnSpPr>
        <p:spPr>
          <a:xfrm flipH="1">
            <a:off x="2337089" y="3257015"/>
            <a:ext cx="870542" cy="48875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7" name="直線矢印コネクタ 116"/>
          <p:cNvCxnSpPr>
            <a:stCxn id="70" idx="2"/>
            <a:endCxn id="94" idx="3"/>
          </p:cNvCxnSpPr>
          <p:nvPr/>
        </p:nvCxnSpPr>
        <p:spPr>
          <a:xfrm flipH="1">
            <a:off x="2337089" y="3601348"/>
            <a:ext cx="868835" cy="14441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a:stCxn id="15" idx="2"/>
            <a:endCxn id="94" idx="3"/>
          </p:cNvCxnSpPr>
          <p:nvPr/>
        </p:nvCxnSpPr>
        <p:spPr>
          <a:xfrm flipH="1" flipV="1">
            <a:off x="2337089" y="3745767"/>
            <a:ext cx="870542" cy="18743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a:stCxn id="35" idx="2"/>
            <a:endCxn id="94" idx="3"/>
          </p:cNvCxnSpPr>
          <p:nvPr/>
        </p:nvCxnSpPr>
        <p:spPr>
          <a:xfrm flipH="1" flipV="1">
            <a:off x="2337089" y="3745767"/>
            <a:ext cx="870542" cy="53628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6" name="直線矢印コネクタ 125"/>
          <p:cNvCxnSpPr>
            <a:stCxn id="55" idx="2"/>
            <a:endCxn id="94" idx="3"/>
          </p:cNvCxnSpPr>
          <p:nvPr/>
        </p:nvCxnSpPr>
        <p:spPr>
          <a:xfrm flipH="1" flipV="1">
            <a:off x="2337089" y="3745767"/>
            <a:ext cx="870542" cy="87233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9" name="直線矢印コネクタ 128"/>
          <p:cNvCxnSpPr>
            <a:stCxn id="75" idx="2"/>
            <a:endCxn id="94" idx="3"/>
          </p:cNvCxnSpPr>
          <p:nvPr/>
        </p:nvCxnSpPr>
        <p:spPr>
          <a:xfrm flipH="1" flipV="1">
            <a:off x="2337089" y="3745767"/>
            <a:ext cx="861005" cy="120837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2" name="直線矢印コネクタ 131"/>
          <p:cNvCxnSpPr>
            <a:stCxn id="20" idx="2"/>
            <a:endCxn id="94" idx="3"/>
          </p:cNvCxnSpPr>
          <p:nvPr/>
        </p:nvCxnSpPr>
        <p:spPr>
          <a:xfrm flipH="1" flipV="1">
            <a:off x="2337089" y="3745767"/>
            <a:ext cx="860314" cy="1540230"/>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5" name="直線矢印コネクタ 134"/>
          <p:cNvCxnSpPr>
            <a:stCxn id="40" idx="2"/>
            <a:endCxn id="94" idx="3"/>
          </p:cNvCxnSpPr>
          <p:nvPr/>
        </p:nvCxnSpPr>
        <p:spPr>
          <a:xfrm flipH="1" flipV="1">
            <a:off x="2337089" y="3745767"/>
            <a:ext cx="866759" cy="1874243"/>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8" name="直線矢印コネクタ 137"/>
          <p:cNvCxnSpPr>
            <a:stCxn id="60" idx="2"/>
            <a:endCxn id="94" idx="3"/>
          </p:cNvCxnSpPr>
          <p:nvPr/>
        </p:nvCxnSpPr>
        <p:spPr>
          <a:xfrm flipH="1" flipV="1">
            <a:off x="2337089" y="3745767"/>
            <a:ext cx="870824" cy="2206096"/>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1" name="直線矢印コネクタ 140"/>
          <p:cNvCxnSpPr>
            <a:stCxn id="80" idx="2"/>
            <a:endCxn id="94" idx="3"/>
          </p:cNvCxnSpPr>
          <p:nvPr/>
        </p:nvCxnSpPr>
        <p:spPr>
          <a:xfrm flipH="1" flipV="1">
            <a:off x="2337089" y="3745767"/>
            <a:ext cx="866759" cy="254590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4" name="右矢印 143"/>
          <p:cNvSpPr/>
          <p:nvPr/>
        </p:nvSpPr>
        <p:spPr>
          <a:xfrm>
            <a:off x="6464995" y="3669560"/>
            <a:ext cx="288032" cy="16592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角丸四角形 144"/>
          <p:cNvSpPr/>
          <p:nvPr/>
        </p:nvSpPr>
        <p:spPr>
          <a:xfrm>
            <a:off x="401113" y="3548566"/>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6" name="角丸四角形 145"/>
          <p:cNvSpPr/>
          <p:nvPr/>
        </p:nvSpPr>
        <p:spPr>
          <a:xfrm>
            <a:off x="7948136" y="3562360"/>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7" name="右矢印 146"/>
          <p:cNvSpPr/>
          <p:nvPr/>
        </p:nvSpPr>
        <p:spPr>
          <a:xfrm>
            <a:off x="7592216"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右矢印 147"/>
          <p:cNvSpPr/>
          <p:nvPr/>
        </p:nvSpPr>
        <p:spPr>
          <a:xfrm rot="10800000">
            <a:off x="1246359"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テキスト ボックス 148"/>
          <p:cNvSpPr txBox="1"/>
          <p:nvPr/>
        </p:nvSpPr>
        <p:spPr>
          <a:xfrm>
            <a:off x="1571585" y="4006987"/>
            <a:ext cx="810928" cy="276999"/>
          </a:xfrm>
          <a:prstGeom prst="rect">
            <a:avLst/>
          </a:prstGeom>
          <a:noFill/>
        </p:spPr>
        <p:txBody>
          <a:bodyPr wrap="none" rtlCol="0">
            <a:spAutoFit/>
          </a:bodyPr>
          <a:lstStyle/>
          <a:p>
            <a:r>
              <a:rPr kumimoji="1" lang="en-US" altLang="ja-JP" sz="1200" dirty="0">
                <a:solidFill>
                  <a:schemeClr val="accent6">
                    <a:lumMod val="50000"/>
                  </a:schemeClr>
                </a:solidFill>
                <a:latin typeface="Meiryo" charset="-128"/>
                <a:ea typeface="Meiryo" charset="-128"/>
                <a:cs typeface="Meiryo" charset="-128"/>
              </a:rPr>
              <a:t>2</a:t>
            </a:r>
            <a:r>
              <a:rPr kumimoji="1" lang="en-US" altLang="ja-JP" sz="1200" baseline="30000" dirty="0">
                <a:solidFill>
                  <a:schemeClr val="accent6">
                    <a:lumMod val="50000"/>
                  </a:schemeClr>
                </a:solidFill>
                <a:latin typeface="Meiryo" charset="-128"/>
                <a:ea typeface="Meiryo" charset="-128"/>
                <a:cs typeface="Meiryo" charset="-128"/>
              </a:rPr>
              <a:t>n</a:t>
            </a:r>
            <a:r>
              <a:rPr kumimoji="1" lang="ja-JP" altLang="en-US" sz="1200" dirty="0">
                <a:solidFill>
                  <a:schemeClr val="accent6">
                    <a:lumMod val="50000"/>
                  </a:schemeClr>
                </a:solidFill>
                <a:latin typeface="Meiryo" charset="-128"/>
                <a:ea typeface="Meiryo" charset="-128"/>
                <a:cs typeface="Meiryo" charset="-128"/>
              </a:rPr>
              <a:t>回演算</a:t>
            </a:r>
          </a:p>
        </p:txBody>
      </p:sp>
      <p:sp>
        <p:nvSpPr>
          <p:cNvPr id="150" name="テキスト ボックス 149"/>
          <p:cNvSpPr txBox="1"/>
          <p:nvPr/>
        </p:nvSpPr>
        <p:spPr>
          <a:xfrm>
            <a:off x="6716088" y="4013910"/>
            <a:ext cx="896399" cy="276999"/>
          </a:xfrm>
          <a:prstGeom prst="rect">
            <a:avLst/>
          </a:prstGeom>
          <a:noFill/>
        </p:spPr>
        <p:txBody>
          <a:bodyPr wrap="none" rtlCol="0">
            <a:spAutoFit/>
          </a:bodyPr>
          <a:lstStyle/>
          <a:p>
            <a:r>
              <a:rPr kumimoji="1" lang="en-US" altLang="ja-JP" sz="1200" dirty="0">
                <a:solidFill>
                  <a:srgbClr val="7030A0"/>
                </a:solidFill>
                <a:latin typeface="Meiryo" charset="-128"/>
                <a:ea typeface="Meiryo" charset="-128"/>
                <a:cs typeface="Meiryo" charset="-128"/>
              </a:rPr>
              <a:t>1</a:t>
            </a:r>
            <a:r>
              <a:rPr kumimoji="1" lang="ja-JP" altLang="en-US" sz="1200" dirty="0">
                <a:solidFill>
                  <a:srgbClr val="7030A0"/>
                </a:solidFill>
                <a:latin typeface="Meiryo" charset="-128"/>
                <a:ea typeface="Meiryo" charset="-128"/>
                <a:cs typeface="Meiryo" charset="-128"/>
              </a:rPr>
              <a:t>回で演算</a:t>
            </a:r>
          </a:p>
        </p:txBody>
      </p:sp>
      <p:sp>
        <p:nvSpPr>
          <p:cNvPr id="151" name="テキスト ボックス 150"/>
          <p:cNvSpPr txBox="1"/>
          <p:nvPr/>
        </p:nvSpPr>
        <p:spPr>
          <a:xfrm>
            <a:off x="3207443" y="812008"/>
            <a:ext cx="1412566"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4bits</a:t>
            </a:r>
            <a:r>
              <a:rPr kumimoji="1" lang="ja-JP" altLang="en-US" sz="1200" dirty="0">
                <a:solidFill>
                  <a:srgbClr val="0070C0"/>
                </a:solidFill>
                <a:latin typeface="Meiryo" charset="-128"/>
                <a:ea typeface="Meiryo" charset="-128"/>
                <a:cs typeface="Meiryo" charset="-128"/>
              </a:rPr>
              <a:t>）</a:t>
            </a:r>
          </a:p>
        </p:txBody>
      </p:sp>
      <p:sp>
        <p:nvSpPr>
          <p:cNvPr id="152" name="テキスト ボックス 151"/>
          <p:cNvSpPr txBox="1"/>
          <p:nvPr/>
        </p:nvSpPr>
        <p:spPr>
          <a:xfrm>
            <a:off x="4843455" y="3264975"/>
            <a:ext cx="1960793"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charset="-128"/>
                <a:ea typeface="Meiryo" charset="-128"/>
                <a:cs typeface="Meiryo" charset="-128"/>
              </a:rPr>
              <a:t>4</a:t>
            </a:r>
            <a:r>
              <a:rPr kumimoji="1" lang="ja-JP" altLang="en-US" sz="1200" dirty="0">
                <a:solidFill>
                  <a:schemeClr val="accent3">
                    <a:lumMod val="75000"/>
                  </a:schemeClr>
                </a:solidFill>
                <a:latin typeface="Meiryo" charset="-128"/>
                <a:ea typeface="Meiryo" charset="-128"/>
                <a:cs typeface="Meiryo" charset="-128"/>
              </a:rPr>
              <a:t>量子ビット（</a:t>
            </a:r>
            <a:r>
              <a:rPr kumimoji="1" lang="en-US" altLang="ja-JP" sz="1200" dirty="0">
                <a:solidFill>
                  <a:schemeClr val="accent3">
                    <a:lumMod val="75000"/>
                  </a:schemeClr>
                </a:solidFill>
                <a:latin typeface="Meiryo" charset="-128"/>
                <a:ea typeface="Meiryo" charset="-128"/>
                <a:cs typeface="Meiryo" charset="-128"/>
              </a:rPr>
              <a:t>4qubits</a:t>
            </a:r>
            <a:r>
              <a:rPr kumimoji="1" lang="ja-JP" altLang="en-US" sz="1200" dirty="0">
                <a:solidFill>
                  <a:schemeClr val="accent3">
                    <a:lumMod val="75000"/>
                  </a:schemeClr>
                </a:solidFill>
                <a:latin typeface="Meiryo" charset="-128"/>
                <a:ea typeface="Meiryo" charset="-128"/>
                <a:cs typeface="Meiryo" charset="-128"/>
              </a:rPr>
              <a:t>）</a:t>
            </a:r>
          </a:p>
        </p:txBody>
      </p:sp>
      <p:sp>
        <p:nvSpPr>
          <p:cNvPr id="153" name="テキスト ボックス 152"/>
          <p:cNvSpPr txBox="1"/>
          <p:nvPr/>
        </p:nvSpPr>
        <p:spPr>
          <a:xfrm>
            <a:off x="4930294" y="4013910"/>
            <a:ext cx="1723549" cy="276999"/>
          </a:xfrm>
          <a:prstGeom prst="rect">
            <a:avLst/>
          </a:prstGeom>
          <a:noFill/>
        </p:spPr>
        <p:txBody>
          <a:bodyPr wrap="none" rtlCol="0">
            <a:spAutoFit/>
          </a:bodyPr>
          <a:lstStyle/>
          <a:p>
            <a:pPr algn="ctr"/>
            <a:r>
              <a:rPr kumimoji="1" lang="ja-JP" altLang="en-US" sz="1200" dirty="0">
                <a:solidFill>
                  <a:schemeClr val="accent3">
                    <a:lumMod val="75000"/>
                  </a:schemeClr>
                </a:solidFill>
                <a:latin typeface="Meiryo" charset="-128"/>
                <a:ea typeface="Meiryo" charset="-128"/>
                <a:cs typeface="Meiryo" charset="-128"/>
              </a:rPr>
              <a:t>量子の「</a:t>
            </a:r>
            <a:r>
              <a:rPr kumimoji="1" lang="ja-JP" altLang="en-US" sz="1200">
                <a:solidFill>
                  <a:schemeClr val="accent3">
                    <a:lumMod val="75000"/>
                  </a:schemeClr>
                </a:solidFill>
                <a:latin typeface="Meiryo" charset="-128"/>
                <a:ea typeface="Meiryo" charset="-128"/>
                <a:cs typeface="Meiryo" charset="-128"/>
              </a:rPr>
              <a:t>重ね合わせ」</a:t>
            </a:r>
            <a:endParaRPr kumimoji="1" lang="en-US" altLang="ja-JP" sz="1200" dirty="0">
              <a:solidFill>
                <a:schemeClr val="accent3">
                  <a:lumMod val="75000"/>
                </a:schemeClr>
              </a:solidFill>
              <a:latin typeface="Meiryo" charset="-128"/>
              <a:ea typeface="Meiryo" charset="-128"/>
              <a:cs typeface="Meiryo" charset="-128"/>
            </a:endParaRPr>
          </a:p>
        </p:txBody>
      </p:sp>
      <p:sp>
        <p:nvSpPr>
          <p:cNvPr id="154" name="テキスト ボックス 153"/>
          <p:cNvSpPr txBox="1"/>
          <p:nvPr/>
        </p:nvSpPr>
        <p:spPr>
          <a:xfrm>
            <a:off x="398074" y="3259501"/>
            <a:ext cx="1866217"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2</a:t>
            </a:r>
            <a:r>
              <a:rPr kumimoji="1" lang="en-US" altLang="ja-JP" sz="1200" baseline="30000" dirty="0">
                <a:solidFill>
                  <a:srgbClr val="0070C0"/>
                </a:solidFill>
                <a:latin typeface="Meiryo" charset="-128"/>
                <a:ea typeface="Meiryo" charset="-128"/>
                <a:cs typeface="Meiryo" charset="-128"/>
              </a:rPr>
              <a:t>4</a:t>
            </a:r>
            <a:r>
              <a:rPr kumimoji="1" lang="en-US" altLang="ja-JP" sz="1200" dirty="0">
                <a:solidFill>
                  <a:srgbClr val="0070C0"/>
                </a:solidFill>
                <a:latin typeface="Meiryo" charset="-128"/>
                <a:ea typeface="Meiryo" charset="-128"/>
                <a:cs typeface="Meiryo" charset="-128"/>
              </a:rPr>
              <a:t>=16</a:t>
            </a:r>
            <a:r>
              <a:rPr kumimoji="1" lang="ja-JP" altLang="en-US" sz="1200" dirty="0">
                <a:solidFill>
                  <a:srgbClr val="0070C0"/>
                </a:solidFill>
                <a:latin typeface="Meiryo" charset="-128"/>
                <a:ea typeface="Meiryo" charset="-128"/>
                <a:cs typeface="Meiryo" charset="-128"/>
              </a:rPr>
              <a:t>回演算</a:t>
            </a:r>
          </a:p>
        </p:txBody>
      </p:sp>
      <p:sp>
        <p:nvSpPr>
          <p:cNvPr id="155" name="テキスト ボックス 154"/>
          <p:cNvSpPr txBox="1"/>
          <p:nvPr/>
        </p:nvSpPr>
        <p:spPr>
          <a:xfrm>
            <a:off x="6889852" y="2765538"/>
            <a:ext cx="1885453"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charset="-128"/>
                <a:ea typeface="Meiryo" charset="-128"/>
                <a:cs typeface="Meiryo" charset="-128"/>
              </a:rPr>
              <a:t>4</a:t>
            </a:r>
            <a:r>
              <a:rPr kumimoji="1" lang="ja-JP" altLang="en-US" sz="1200" dirty="0">
                <a:solidFill>
                  <a:schemeClr val="accent3">
                    <a:lumMod val="75000"/>
                  </a:schemeClr>
                </a:solidFill>
                <a:latin typeface="Meiryo" charset="-128"/>
                <a:ea typeface="Meiryo" charset="-128"/>
                <a:cs typeface="Meiryo" charset="-128"/>
              </a:rPr>
              <a:t>量子ビット</a:t>
            </a:r>
            <a:r>
              <a:rPr kumimoji="1" lang="en-US" altLang="ja-JP" sz="1200" dirty="0">
                <a:solidFill>
                  <a:schemeClr val="accent3">
                    <a:lumMod val="75000"/>
                  </a:schemeClr>
                </a:solidFill>
                <a:latin typeface="Meiryo" charset="-128"/>
                <a:ea typeface="Meiryo" charset="-128"/>
                <a:cs typeface="Meiryo" charset="-128"/>
              </a:rPr>
              <a:t>=1</a:t>
            </a:r>
            <a:r>
              <a:rPr kumimoji="1" lang="ja-JP" altLang="en-US" sz="1200" dirty="0">
                <a:solidFill>
                  <a:schemeClr val="accent3">
                    <a:lumMod val="75000"/>
                  </a:schemeClr>
                </a:solidFill>
                <a:latin typeface="Meiryo" charset="-128"/>
                <a:ea typeface="Meiryo" charset="-128"/>
                <a:cs typeface="Meiryo" charset="-128"/>
              </a:rPr>
              <a:t>回の計算</a:t>
            </a:r>
          </a:p>
        </p:txBody>
      </p:sp>
      <p:sp>
        <p:nvSpPr>
          <p:cNvPr id="156" name="下矢印 155"/>
          <p:cNvSpPr/>
          <p:nvPr/>
        </p:nvSpPr>
        <p:spPr>
          <a:xfrm>
            <a:off x="2584034" y="1052736"/>
            <a:ext cx="547806" cy="5399577"/>
          </a:xfrm>
          <a:prstGeom prst="downArrow">
            <a:avLst/>
          </a:prstGeom>
          <a:solidFill>
            <a:srgbClr val="0070C0">
              <a:alpha val="2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テキスト ボックス 156"/>
          <p:cNvSpPr txBox="1"/>
          <p:nvPr/>
        </p:nvSpPr>
        <p:spPr>
          <a:xfrm>
            <a:off x="2703489" y="2718490"/>
            <a:ext cx="400110" cy="2067233"/>
          </a:xfrm>
          <a:prstGeom prst="rect">
            <a:avLst/>
          </a:prstGeom>
          <a:noFill/>
        </p:spPr>
        <p:txBody>
          <a:bodyPr vert="eaVert" wrap="none" rtlCol="0">
            <a:spAutoFit/>
          </a:bodyPr>
          <a:lstStyle/>
          <a:p>
            <a:pPr algn="ctr"/>
            <a:r>
              <a:rPr kumimoji="1" lang="ja-JP" altLang="en-US" sz="1400" dirty="0">
                <a:solidFill>
                  <a:srgbClr val="002060"/>
                </a:solidFill>
                <a:latin typeface="Meiryo" charset="-128"/>
                <a:ea typeface="Meiryo" charset="-128"/>
                <a:cs typeface="Meiryo" charset="-128"/>
              </a:rPr>
              <a:t>全ての組合せを逐次計算</a:t>
            </a:r>
          </a:p>
        </p:txBody>
      </p:sp>
      <p:sp>
        <p:nvSpPr>
          <p:cNvPr id="158" name="右矢印 157"/>
          <p:cNvSpPr/>
          <p:nvPr/>
        </p:nvSpPr>
        <p:spPr>
          <a:xfrm>
            <a:off x="4996859" y="2615447"/>
            <a:ext cx="1756167" cy="538478"/>
          </a:xfrm>
          <a:prstGeom prst="rightArrow">
            <a:avLst/>
          </a:prstGeom>
          <a:solidFill>
            <a:srgbClr val="77933C">
              <a:alpha val="2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テキスト ボックス 159"/>
          <p:cNvSpPr txBox="1"/>
          <p:nvPr/>
        </p:nvSpPr>
        <p:spPr>
          <a:xfrm>
            <a:off x="4992634" y="2780928"/>
            <a:ext cx="1723549" cy="246221"/>
          </a:xfrm>
          <a:prstGeom prst="rect">
            <a:avLst/>
          </a:prstGeom>
          <a:noFill/>
        </p:spPr>
        <p:txBody>
          <a:bodyPr wrap="none" rtlCol="0">
            <a:spAutoFit/>
          </a:bodyPr>
          <a:lstStyle/>
          <a:p>
            <a:r>
              <a:rPr kumimoji="1" lang="ja-JP" altLang="en-US" sz="1000" dirty="0">
                <a:solidFill>
                  <a:schemeClr val="accent3">
                    <a:lumMod val="50000"/>
                  </a:schemeClr>
                </a:solidFill>
                <a:latin typeface="Meiryo" charset="-128"/>
                <a:ea typeface="Meiryo" charset="-128"/>
                <a:cs typeface="Meiryo" charset="-128"/>
              </a:rPr>
              <a:t>全ての組合せを</a:t>
            </a:r>
            <a:r>
              <a:rPr kumimoji="1" lang="ja-JP" altLang="en-US" sz="1000">
                <a:solidFill>
                  <a:schemeClr val="accent3">
                    <a:lumMod val="50000"/>
                  </a:schemeClr>
                </a:solidFill>
                <a:latin typeface="Meiryo" charset="-128"/>
                <a:ea typeface="Meiryo" charset="-128"/>
                <a:cs typeface="Meiryo" charset="-128"/>
              </a:rPr>
              <a:t>１回で計算</a:t>
            </a:r>
            <a:endParaRPr kumimoji="1" lang="ja-JP" altLang="en-US" sz="1000" dirty="0">
              <a:solidFill>
                <a:schemeClr val="accent3">
                  <a:lumMod val="50000"/>
                </a:schemeClr>
              </a:solidFill>
              <a:latin typeface="Meiryo" charset="-128"/>
              <a:ea typeface="Meiryo" charset="-128"/>
              <a:cs typeface="Meiryo" charset="-128"/>
            </a:endParaRPr>
          </a:p>
        </p:txBody>
      </p:sp>
      <p:sp>
        <p:nvSpPr>
          <p:cNvPr id="161" name="テキスト ボックス 160"/>
          <p:cNvSpPr txBox="1"/>
          <p:nvPr/>
        </p:nvSpPr>
        <p:spPr>
          <a:xfrm>
            <a:off x="4963683" y="5311895"/>
            <a:ext cx="3852337" cy="769441"/>
          </a:xfrm>
          <a:prstGeom prst="rect">
            <a:avLst/>
          </a:prstGeom>
          <a:noFill/>
        </p:spPr>
        <p:txBody>
          <a:bodyPr wrap="none" rtlCol="0">
            <a:spAutoFit/>
          </a:bodyPr>
          <a:lstStyle/>
          <a:p>
            <a:pPr algn="ctr"/>
            <a:r>
              <a:rPr kumimoji="1" lang="ja-JP" altLang="en-US" sz="1100" dirty="0">
                <a:solidFill>
                  <a:srgbClr val="009051"/>
                </a:solidFill>
                <a:latin typeface="Meiryo" charset="-128"/>
                <a:ea typeface="Meiryo" charset="-128"/>
                <a:cs typeface="Meiryo" charset="-128"/>
              </a:rPr>
              <a:t>量子ビット数が増えるほど指数関数的に計算速度が高速化</a:t>
            </a:r>
            <a:endParaRPr kumimoji="1" lang="en-US" altLang="ja-JP" sz="1100" dirty="0">
              <a:solidFill>
                <a:srgbClr val="009051"/>
              </a:solidFill>
              <a:latin typeface="Meiryo" charset="-128"/>
              <a:ea typeface="Meiryo" charset="-128"/>
              <a:cs typeface="Meiryo" charset="-128"/>
            </a:endParaRPr>
          </a:p>
          <a:p>
            <a:pPr algn="ctr"/>
            <a:endParaRPr lang="en-US" altLang="ja-JP" sz="1100" dirty="0">
              <a:solidFill>
                <a:srgbClr val="009051"/>
              </a:solidFill>
              <a:latin typeface="Meiryo" charset="-128"/>
              <a:ea typeface="Meiryo" charset="-128"/>
              <a:cs typeface="Meiryo" charset="-128"/>
            </a:endParaRPr>
          </a:p>
          <a:p>
            <a:pPr algn="ctr"/>
            <a:r>
              <a:rPr lang="ja-JP" altLang="en-US" sz="1100" b="1" dirty="0">
                <a:solidFill>
                  <a:srgbClr val="009051"/>
                </a:solidFill>
                <a:latin typeface="Meiryo" charset="-128"/>
                <a:ea typeface="Meiryo" charset="-128"/>
                <a:cs typeface="Meiryo" charset="-128"/>
              </a:rPr>
              <a:t>量子スプレマシー（量子優越性）＝　</a:t>
            </a:r>
            <a:r>
              <a:rPr lang="en-US" altLang="ja-JP" sz="1100" b="1" dirty="0">
                <a:solidFill>
                  <a:srgbClr val="009051"/>
                </a:solidFill>
                <a:latin typeface="Meiryo" charset="-128"/>
                <a:ea typeface="Meiryo" charset="-128"/>
                <a:cs typeface="Meiryo" charset="-128"/>
              </a:rPr>
              <a:t>50</a:t>
            </a:r>
            <a:r>
              <a:rPr lang="ja-JP" altLang="en-US" sz="1100" b="1" dirty="0">
                <a:solidFill>
                  <a:srgbClr val="009051"/>
                </a:solidFill>
                <a:latin typeface="Meiryo" charset="-128"/>
                <a:ea typeface="Meiryo" charset="-128"/>
                <a:cs typeface="Meiryo" charset="-128"/>
              </a:rPr>
              <a:t>量子ビット程度</a:t>
            </a:r>
            <a:endParaRPr lang="en-US" altLang="ja-JP" sz="1100" b="1" dirty="0">
              <a:solidFill>
                <a:srgbClr val="009051"/>
              </a:solidFill>
              <a:latin typeface="Meiryo" charset="-128"/>
              <a:ea typeface="Meiryo" charset="-128"/>
              <a:cs typeface="Meiryo" charset="-128"/>
            </a:endParaRPr>
          </a:p>
          <a:p>
            <a:pPr algn="ctr"/>
            <a:r>
              <a:rPr lang="ja-JP" altLang="en-US" sz="1100" dirty="0">
                <a:solidFill>
                  <a:srgbClr val="009051"/>
                </a:solidFill>
                <a:latin typeface="Meiryo" charset="-128"/>
                <a:ea typeface="Meiryo" charset="-128"/>
                <a:cs typeface="Meiryo" charset="-128"/>
              </a:rPr>
              <a:t>（既存の古典コンピュータ（スパコン）の能力を超える）</a:t>
            </a:r>
            <a:endParaRPr kumimoji="1" lang="ja-JP" altLang="en-US" sz="1100" dirty="0">
              <a:solidFill>
                <a:srgbClr val="009051"/>
              </a:solidFill>
              <a:latin typeface="Meiryo" charset="-128"/>
              <a:ea typeface="Meiryo" charset="-128"/>
              <a:cs typeface="Meiryo" charset="-128"/>
            </a:endParaRPr>
          </a:p>
        </p:txBody>
      </p:sp>
      <p:sp>
        <p:nvSpPr>
          <p:cNvPr id="98" name="四角形吹き出し 97"/>
          <p:cNvSpPr/>
          <p:nvPr/>
        </p:nvSpPr>
        <p:spPr>
          <a:xfrm>
            <a:off x="6804248" y="4387150"/>
            <a:ext cx="1944186" cy="506550"/>
          </a:xfrm>
          <a:prstGeom prst="wedgeRectCallout">
            <a:avLst>
              <a:gd name="adj1" fmla="val -34876"/>
              <a:gd name="adj2" fmla="val -81282"/>
            </a:avLst>
          </a:prstGeom>
          <a:solidFill>
            <a:srgbClr val="7030A0"/>
          </a:solidFill>
          <a:effectLst>
            <a:outerShdw blurRad="50800" dist="38100" dir="2700000" algn="tl" rotWithShape="0">
              <a:prstClr val="black">
                <a:alpha val="40000"/>
              </a:prstClr>
            </a:outerShdw>
          </a:effectLst>
        </p:spPr>
        <p:txBody>
          <a:bodyPr wrap="square" anchor="b">
            <a:noAutofit/>
          </a:bodyPr>
          <a:lstStyle/>
          <a:p>
            <a:r>
              <a:rPr lang="en-US" altLang="ja-JP" sz="1100" dirty="0">
                <a:solidFill>
                  <a:schemeClr val="bg1"/>
                </a:solidFill>
                <a:latin typeface="Meiryo" charset="-128"/>
                <a:ea typeface="Meiryo" charset="-128"/>
                <a:cs typeface="Meiryo" charset="-128"/>
              </a:rPr>
              <a:t>  N </a:t>
            </a:r>
            <a:r>
              <a:rPr lang="ja-JP" altLang="en-US" sz="1100" dirty="0">
                <a:solidFill>
                  <a:schemeClr val="bg1"/>
                </a:solidFill>
                <a:latin typeface="Meiryo" charset="-128"/>
                <a:ea typeface="Meiryo" charset="-128"/>
                <a:cs typeface="Meiryo" charset="-128"/>
              </a:rPr>
              <a:t>量子ビット</a:t>
            </a:r>
            <a:r>
              <a:rPr lang="en-US" altLang="ja-JP" sz="1100" dirty="0">
                <a:solidFill>
                  <a:schemeClr val="bg1"/>
                </a:solidFill>
                <a:latin typeface="Meiryo" charset="-128"/>
                <a:ea typeface="Meiryo" charset="-128"/>
                <a:cs typeface="Meiryo" charset="-128"/>
              </a:rPr>
              <a:t> </a:t>
            </a:r>
          </a:p>
          <a:p>
            <a:pPr algn="ctr"/>
            <a:r>
              <a:rPr lang="ja-JP" altLang="en-US" sz="1100" dirty="0">
                <a:solidFill>
                  <a:schemeClr val="bg1"/>
                </a:solidFill>
                <a:latin typeface="Meiryo" charset="-128"/>
                <a:ea typeface="Meiryo" charset="-128"/>
                <a:cs typeface="Meiryo" charset="-128"/>
              </a:rPr>
              <a:t>＝</a:t>
            </a:r>
            <a:r>
              <a:rPr lang="en-US" altLang="ja-JP" sz="1100" dirty="0">
                <a:solidFill>
                  <a:schemeClr val="bg1"/>
                </a:solidFill>
                <a:latin typeface="Meiryo" charset="-128"/>
                <a:ea typeface="Meiryo" charset="-128"/>
                <a:cs typeface="Meiryo" charset="-128"/>
              </a:rPr>
              <a:t> 2</a:t>
            </a:r>
            <a:r>
              <a:rPr lang="en-US" altLang="ja-JP" sz="1100" baseline="30000" dirty="0">
                <a:solidFill>
                  <a:schemeClr val="bg1"/>
                </a:solidFill>
                <a:latin typeface="Meiryo" charset="-128"/>
                <a:ea typeface="Meiryo" charset="-128"/>
                <a:cs typeface="Meiryo" charset="-128"/>
              </a:rPr>
              <a:t>N</a:t>
            </a:r>
            <a:r>
              <a:rPr lang="en-US" altLang="ja-JP" sz="1100" dirty="0">
                <a:solidFill>
                  <a:schemeClr val="bg1"/>
                </a:solidFill>
                <a:latin typeface="Meiryo" charset="-128"/>
                <a:ea typeface="Meiryo" charset="-128"/>
                <a:cs typeface="Meiryo" charset="-128"/>
              </a:rPr>
              <a:t> </a:t>
            </a:r>
            <a:r>
              <a:rPr lang="ja-JP" altLang="en-US" sz="1100" dirty="0">
                <a:solidFill>
                  <a:schemeClr val="bg1"/>
                </a:solidFill>
                <a:latin typeface="Meiryo" charset="-128"/>
                <a:ea typeface="Meiryo" charset="-128"/>
                <a:cs typeface="Meiryo" charset="-128"/>
              </a:rPr>
              <a:t>の計算を</a:t>
            </a:r>
            <a:r>
              <a:rPr lang="en-US" altLang="ja-JP" sz="1100" dirty="0">
                <a:solidFill>
                  <a:schemeClr val="bg1"/>
                </a:solidFill>
                <a:latin typeface="Meiryo" charset="-128"/>
                <a:ea typeface="Meiryo" charset="-128"/>
                <a:cs typeface="Meiryo" charset="-128"/>
              </a:rPr>
              <a:t>1</a:t>
            </a:r>
            <a:r>
              <a:rPr lang="ja-JP" altLang="en-US" sz="1100" dirty="0">
                <a:solidFill>
                  <a:schemeClr val="bg1"/>
                </a:solidFill>
                <a:latin typeface="Meiryo" charset="-128"/>
                <a:ea typeface="Meiryo" charset="-128"/>
                <a:cs typeface="Meiryo" charset="-128"/>
              </a:rPr>
              <a:t>回で演算</a:t>
            </a:r>
            <a:endParaRPr lang="en-US" altLang="ja-JP" sz="11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1012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4" grpId="0" animBg="1"/>
      <p:bldP spid="86" grpId="0" animBg="1"/>
      <p:bldP spid="87" grpId="0" animBg="1"/>
      <p:bldP spid="88" grpId="0" animBg="1"/>
      <p:bldP spid="89" grpId="0" animBg="1"/>
      <p:bldP spid="90" grpId="0" animBg="1"/>
      <p:bldP spid="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量子コンピュータの種類</a:t>
            </a:r>
            <a:endParaRPr kumimoji="1" lang="ja-JP" altLang="en-US" dirty="0"/>
          </a:p>
        </p:txBody>
      </p:sp>
      <p:sp>
        <p:nvSpPr>
          <p:cNvPr id="22" name="正方形/長方形 21">
            <a:extLst>
              <a:ext uri="{FF2B5EF4-FFF2-40B4-BE49-F238E27FC236}">
                <a16:creationId xmlns:a16="http://schemas.microsoft.com/office/drawing/2014/main" id="{61ED11A4-4051-4504-8F85-7B54BD3178E6}"/>
              </a:ext>
            </a:extLst>
          </p:cNvPr>
          <p:cNvSpPr/>
          <p:nvPr/>
        </p:nvSpPr>
        <p:spPr>
          <a:xfrm>
            <a:off x="3223149" y="1824469"/>
            <a:ext cx="276935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量子アニーリング</a:t>
            </a:r>
            <a:endParaRPr lang="en-US" altLang="ja-JP">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26E6FB17-CBA7-468C-9FB5-881C6B87DA94}"/>
              </a:ext>
            </a:extLst>
          </p:cNvPr>
          <p:cNvSpPr/>
          <p:nvPr/>
        </p:nvSpPr>
        <p:spPr>
          <a:xfrm>
            <a:off x="301399" y="1269323"/>
            <a:ext cx="2769350" cy="9713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量子ゲート</a:t>
            </a:r>
            <a:endParaRPr kumimoji="1" lang="ja-JP" altLang="en-US"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155653DD-837B-498B-AE43-E27F7358093B}"/>
              </a:ext>
            </a:extLst>
          </p:cNvPr>
          <p:cNvSpPr/>
          <p:nvPr/>
        </p:nvSpPr>
        <p:spPr>
          <a:xfrm>
            <a:off x="6126987" y="1824469"/>
            <a:ext cx="276935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レーザーネットワーク</a:t>
            </a:r>
            <a:endParaRPr kumimoji="1" lang="ja-JP" altLang="en-US"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52B4AA45-9992-4A21-B8E0-F1FEB1572067}"/>
              </a:ext>
            </a:extLst>
          </p:cNvPr>
          <p:cNvSpPr/>
          <p:nvPr/>
        </p:nvSpPr>
        <p:spPr>
          <a:xfrm>
            <a:off x="3241061"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D-Wave</a:t>
            </a:r>
            <a:endParaRPr kumimoji="1" lang="ja-JP" altLang="en-US"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48F8CC83-D06A-4533-8F67-42D09784F95B}"/>
              </a:ext>
            </a:extLst>
          </p:cNvPr>
          <p:cNvSpPr/>
          <p:nvPr/>
        </p:nvSpPr>
        <p:spPr>
          <a:xfrm>
            <a:off x="319311"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IBM</a:t>
            </a:r>
            <a:r>
              <a:rPr lang="ja-JP" altLang="en-US">
                <a:solidFill>
                  <a:srgbClr val="FFFFFF"/>
                </a:solidFill>
                <a:latin typeface="Meiryo" charset="-128"/>
                <a:ea typeface="Meiryo" charset="-128"/>
                <a:cs typeface="Meiryo" charset="-128"/>
              </a:rPr>
              <a:t>、</a:t>
            </a:r>
            <a:r>
              <a:rPr lang="en-US" altLang="ja-JP">
                <a:solidFill>
                  <a:srgbClr val="FFFFFF"/>
                </a:solidFill>
                <a:latin typeface="Meiryo" charset="-128"/>
                <a:ea typeface="Meiryo" charset="-128"/>
                <a:cs typeface="Meiryo" charset="-128"/>
              </a:rPr>
              <a:t>Google</a:t>
            </a:r>
          </a:p>
          <a:p>
            <a:pPr algn="ctr"/>
            <a:r>
              <a:rPr lang="en-US" altLang="ja-JP">
                <a:solidFill>
                  <a:srgbClr val="FFFFFF"/>
                </a:solidFill>
                <a:latin typeface="Meiryo" charset="-128"/>
                <a:ea typeface="Meiryo" charset="-128"/>
                <a:cs typeface="Meiryo" charset="-128"/>
              </a:rPr>
              <a:t>Microsoft</a:t>
            </a:r>
          </a:p>
        </p:txBody>
      </p:sp>
      <p:sp>
        <p:nvSpPr>
          <p:cNvPr id="27" name="正方形/長方形 26">
            <a:extLst>
              <a:ext uri="{FF2B5EF4-FFF2-40B4-BE49-F238E27FC236}">
                <a16:creationId xmlns:a16="http://schemas.microsoft.com/office/drawing/2014/main" id="{CAC91576-EB25-4F86-9DAC-51B5FB4F1F12}"/>
              </a:ext>
            </a:extLst>
          </p:cNvPr>
          <p:cNvSpPr/>
          <p:nvPr/>
        </p:nvSpPr>
        <p:spPr>
          <a:xfrm>
            <a:off x="6144899"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NII</a:t>
            </a:r>
            <a:r>
              <a:rPr lang="ja-JP" altLang="en-US">
                <a:solidFill>
                  <a:srgbClr val="FFFFFF"/>
                </a:solidFill>
                <a:latin typeface="Meiryo" charset="-128"/>
                <a:ea typeface="Meiryo" charset="-128"/>
                <a:cs typeface="Meiryo" charset="-128"/>
              </a:rPr>
              <a:t>、</a:t>
            </a:r>
            <a:r>
              <a:rPr lang="en-US" altLang="ja-JP">
                <a:solidFill>
                  <a:srgbClr val="FFFFFF"/>
                </a:solidFill>
                <a:latin typeface="Meiryo" charset="-128"/>
                <a:ea typeface="Meiryo" charset="-128"/>
                <a:cs typeface="Meiryo" charset="-128"/>
              </a:rPr>
              <a:t>NTT</a:t>
            </a:r>
            <a:r>
              <a:rPr lang="ja-JP" altLang="en-US">
                <a:solidFill>
                  <a:srgbClr val="FFFFFF"/>
                </a:solidFill>
                <a:latin typeface="Meiryo" charset="-128"/>
                <a:ea typeface="Meiryo" charset="-128"/>
                <a:cs typeface="Meiryo" charset="-128"/>
              </a:rPr>
              <a:t>（日本発）</a:t>
            </a:r>
            <a:endParaRPr kumimoji="1" lang="ja-JP" altLang="en-US"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4A43827F-E5F6-4428-AE5C-435E07E55C6C}"/>
              </a:ext>
            </a:extLst>
          </p:cNvPr>
          <p:cNvSpPr/>
          <p:nvPr/>
        </p:nvSpPr>
        <p:spPr>
          <a:xfrm>
            <a:off x="3223149" y="4328469"/>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D-Wave</a:t>
            </a:r>
            <a:r>
              <a:rPr lang="ja-JP" altLang="en-US" sz="1200" dirty="0">
                <a:solidFill>
                  <a:srgbClr val="FFFFFF"/>
                </a:solidFill>
                <a:latin typeface="Meiryo" charset="-128"/>
                <a:ea typeface="Meiryo" charset="-128"/>
                <a:cs typeface="Meiryo" charset="-128"/>
              </a:rPr>
              <a:t>は</a:t>
            </a:r>
            <a:r>
              <a:rPr lang="en-US" altLang="ja-JP" sz="1200" dirty="0">
                <a:solidFill>
                  <a:srgbClr val="FFFFFF"/>
                </a:solidFill>
                <a:latin typeface="Meiryo" charset="-128"/>
                <a:ea typeface="Meiryo" charset="-128"/>
                <a:cs typeface="Meiryo" charset="-128"/>
              </a:rPr>
              <a:t>2017</a:t>
            </a:r>
            <a:r>
              <a:rPr lang="ja-JP" altLang="en-US" sz="1200" dirty="0">
                <a:solidFill>
                  <a:srgbClr val="FFFFFF"/>
                </a:solidFill>
                <a:latin typeface="Meiryo" charset="-128"/>
                <a:ea typeface="Meiryo" charset="-128"/>
                <a:cs typeface="Meiryo" charset="-128"/>
              </a:rPr>
              <a:t>年</a:t>
            </a: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2000</a:t>
            </a:r>
            <a:r>
              <a:rPr lang="ja-JP" altLang="en-US" sz="1200" dirty="0">
                <a:solidFill>
                  <a:srgbClr val="FFFFFF"/>
                </a:solidFill>
                <a:latin typeface="Meiryo" charset="-128"/>
                <a:ea typeface="Meiryo" charset="-128"/>
                <a:cs typeface="Meiryo" charset="-128"/>
              </a:rPr>
              <a:t>量子ビット</a:t>
            </a: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万</a:t>
            </a:r>
            <a:r>
              <a:rPr lang="en-US" altLang="ja-JP" sz="1200" dirty="0">
                <a:solidFill>
                  <a:srgbClr val="FFFFFF"/>
                </a:solidFill>
                <a:latin typeface="Meiryo" charset="-128"/>
                <a:ea typeface="Meiryo" charset="-128"/>
                <a:cs typeface="Meiryo" charset="-128"/>
              </a:rPr>
              <a:t>2</a:t>
            </a:r>
            <a:r>
              <a:rPr lang="ja-JP" altLang="en-US" sz="1200" dirty="0">
                <a:solidFill>
                  <a:srgbClr val="FFFFFF"/>
                </a:solidFill>
                <a:latin typeface="Meiryo" charset="-128"/>
                <a:ea typeface="Meiryo" charset="-128"/>
                <a:cs typeface="Meiryo" charset="-128"/>
              </a:rPr>
              <a:t>千結合</a:t>
            </a:r>
          </a:p>
          <a:p>
            <a:pPr algn="ctr"/>
            <a:r>
              <a:rPr lang="ja-JP" altLang="en-US" sz="1200" dirty="0">
                <a:solidFill>
                  <a:srgbClr val="FFFFFF"/>
                </a:solidFill>
                <a:latin typeface="Meiryo" charset="-128"/>
                <a:ea typeface="Meiryo" charset="-128"/>
                <a:cs typeface="Meiryo" charset="-128"/>
              </a:rPr>
              <a:t>の商用機を発表</a:t>
            </a:r>
            <a:endParaRPr kumimoji="1" lang="ja-JP" altLang="en-US" sz="1200"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A5F71CD4-986B-4F43-8F23-C7FFE501B9EC}"/>
              </a:ext>
            </a:extLst>
          </p:cNvPr>
          <p:cNvSpPr/>
          <p:nvPr/>
        </p:nvSpPr>
        <p:spPr>
          <a:xfrm>
            <a:off x="301399" y="4306517"/>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IBM</a:t>
            </a:r>
            <a:r>
              <a:rPr lang="ja-JP" altLang="en-US" sz="1200" dirty="0">
                <a:solidFill>
                  <a:srgbClr val="FFFFFF"/>
                </a:solidFill>
                <a:latin typeface="Meiryo" charset="-128"/>
                <a:ea typeface="Meiryo" charset="-128"/>
                <a:cs typeface="Meiryo" charset="-128"/>
              </a:rPr>
              <a:t>が</a:t>
            </a:r>
            <a:r>
              <a:rPr lang="en-US" altLang="ja-JP" sz="1200" dirty="0">
                <a:solidFill>
                  <a:srgbClr val="FFFFFF"/>
                </a:solidFill>
                <a:latin typeface="Meiryo" charset="-128"/>
                <a:ea typeface="Meiryo" charset="-128"/>
                <a:cs typeface="Meiryo" charset="-128"/>
              </a:rPr>
              <a:t>20</a:t>
            </a:r>
            <a:r>
              <a:rPr lang="ja-JP" altLang="en-US" sz="1200" dirty="0">
                <a:solidFill>
                  <a:srgbClr val="FFFFFF"/>
                </a:solidFill>
                <a:latin typeface="Meiryo" charset="-128"/>
                <a:ea typeface="Meiryo" charset="-128"/>
                <a:cs typeface="Meiryo" charset="-128"/>
              </a:rPr>
              <a:t>ビット（</a:t>
            </a:r>
            <a:r>
              <a:rPr lang="en-US" altLang="ja-JP" sz="1200" dirty="0">
                <a:solidFill>
                  <a:srgbClr val="FFFFFF"/>
                </a:solidFill>
                <a:latin typeface="Meiryo" charset="-128"/>
                <a:ea typeface="Meiryo" charset="-128"/>
                <a:cs typeface="Meiryo" charset="-128"/>
              </a:rPr>
              <a:t>50</a:t>
            </a:r>
            <a:r>
              <a:rPr lang="ja-JP" altLang="en-US" sz="1200" dirty="0">
                <a:solidFill>
                  <a:srgbClr val="FFFFFF"/>
                </a:solidFill>
                <a:latin typeface="Meiryo" charset="-128"/>
                <a:ea typeface="Meiryo" charset="-128"/>
                <a:cs typeface="Meiryo" charset="-128"/>
              </a:rPr>
              <a:t>ビットを発表）、</a:t>
            </a:r>
            <a:r>
              <a:rPr lang="en-US" altLang="ja-JP" sz="1200" dirty="0">
                <a:solidFill>
                  <a:srgbClr val="FFFFFF"/>
                </a:solidFill>
                <a:latin typeface="Meiryo" charset="-128"/>
                <a:ea typeface="Meiryo" charset="-128"/>
                <a:cs typeface="Meiryo" charset="-128"/>
              </a:rPr>
              <a:t>Google</a:t>
            </a:r>
            <a:r>
              <a:rPr lang="ja-JP" altLang="en-US" sz="1200" dirty="0">
                <a:solidFill>
                  <a:srgbClr val="FFFFFF"/>
                </a:solidFill>
                <a:latin typeface="Meiryo" charset="-128"/>
                <a:ea typeface="Meiryo" charset="-128"/>
                <a:cs typeface="Meiryo" charset="-128"/>
              </a:rPr>
              <a:t>は</a:t>
            </a:r>
            <a:r>
              <a:rPr lang="en-US" altLang="ja-JP" sz="1200" dirty="0">
                <a:solidFill>
                  <a:srgbClr val="FFFFFF"/>
                </a:solidFill>
                <a:latin typeface="Meiryo" charset="-128"/>
                <a:ea typeface="Meiryo" charset="-128"/>
                <a:cs typeface="Meiryo" charset="-128"/>
              </a:rPr>
              <a:t>22</a:t>
            </a:r>
            <a:r>
              <a:rPr lang="ja-JP" altLang="en-US" sz="1200" dirty="0">
                <a:solidFill>
                  <a:srgbClr val="FFFFFF"/>
                </a:solidFill>
                <a:latin typeface="Meiryo" charset="-128"/>
                <a:ea typeface="Meiryo" charset="-128"/>
                <a:cs typeface="Meiryo" charset="-128"/>
              </a:rPr>
              <a:t>ビット（</a:t>
            </a:r>
            <a:r>
              <a:rPr lang="en-US" altLang="ja-JP" sz="1200" dirty="0">
                <a:solidFill>
                  <a:srgbClr val="FFFFFF"/>
                </a:solidFill>
                <a:latin typeface="Meiryo" charset="-128"/>
                <a:ea typeface="Meiryo" charset="-128"/>
                <a:cs typeface="Meiryo" charset="-128"/>
              </a:rPr>
              <a:t>49</a:t>
            </a:r>
            <a:r>
              <a:rPr lang="ja-JP" altLang="en-US" sz="1200" dirty="0">
                <a:solidFill>
                  <a:srgbClr val="FFFFFF"/>
                </a:solidFill>
                <a:latin typeface="Meiryo" charset="-128"/>
                <a:ea typeface="Meiryo" charset="-128"/>
                <a:cs typeface="Meiryo" charset="-128"/>
              </a:rPr>
              <a:t>ビットを発表）のチップをテスト中</a:t>
            </a:r>
            <a:endParaRPr lang="en-US" altLang="ja-JP" sz="1200" dirty="0">
              <a:solidFill>
                <a:srgbClr val="FFFFFF"/>
              </a:solidFill>
              <a:latin typeface="Meiryo" charset="-128"/>
              <a:ea typeface="Meiryo" charset="-128"/>
              <a:cs typeface="Meiryo" charset="-128"/>
            </a:endParaRPr>
          </a:p>
        </p:txBody>
      </p:sp>
      <p:sp>
        <p:nvSpPr>
          <p:cNvPr id="34" name="正方形/長方形 33">
            <a:extLst>
              <a:ext uri="{FF2B5EF4-FFF2-40B4-BE49-F238E27FC236}">
                <a16:creationId xmlns:a16="http://schemas.microsoft.com/office/drawing/2014/main" id="{4D313F59-0CCA-4BB0-BEE0-750DB6ED981F}"/>
              </a:ext>
            </a:extLst>
          </p:cNvPr>
          <p:cNvSpPr/>
          <p:nvPr/>
        </p:nvSpPr>
        <p:spPr>
          <a:xfrm>
            <a:off x="6126987" y="4328469"/>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2017</a:t>
            </a:r>
            <a:r>
              <a:rPr kumimoji="1" lang="ja-JP" altLang="en-US" sz="1200" dirty="0">
                <a:solidFill>
                  <a:srgbClr val="FFFFFF"/>
                </a:solidFill>
                <a:latin typeface="Meiryo" charset="-128"/>
                <a:ea typeface="Meiryo" charset="-128"/>
                <a:cs typeface="Meiryo" charset="-128"/>
              </a:rPr>
              <a:t>年</a:t>
            </a:r>
            <a:r>
              <a:rPr kumimoji="1" lang="en-US" altLang="ja-JP" sz="1200" dirty="0">
                <a:solidFill>
                  <a:srgbClr val="FFFFFF"/>
                </a:solidFill>
                <a:latin typeface="Meiryo" charset="-128"/>
                <a:ea typeface="Meiryo" charset="-128"/>
                <a:cs typeface="Meiryo" charset="-128"/>
              </a:rPr>
              <a:t>11</a:t>
            </a:r>
            <a:r>
              <a:rPr kumimoji="1" lang="ja-JP" altLang="en-US" sz="1200" dirty="0">
                <a:solidFill>
                  <a:srgbClr val="FFFFFF"/>
                </a:solidFill>
                <a:latin typeface="Meiryo" charset="-128"/>
                <a:ea typeface="Meiryo" charset="-128"/>
                <a:cs typeface="Meiryo" charset="-128"/>
              </a:rPr>
              <a:t>月より無償公開</a:t>
            </a:r>
            <a:endParaRPr kumimoji="1" lang="en-US" altLang="ja-JP" sz="12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量子ニューラル・ネットワーク（</a:t>
            </a:r>
            <a:r>
              <a:rPr kumimoji="1" lang="en-US" altLang="ja-JP" sz="1050" dirty="0">
                <a:solidFill>
                  <a:srgbClr val="FFFFFF"/>
                </a:solidFill>
                <a:latin typeface="Meiryo" charset="-128"/>
                <a:ea typeface="Meiryo" charset="-128"/>
                <a:cs typeface="Meiryo" charset="-128"/>
              </a:rPr>
              <a:t>QNN</a:t>
            </a:r>
            <a:r>
              <a:rPr kumimoji="1" lang="ja-JP" altLang="en-US" sz="1050" dirty="0">
                <a:solidFill>
                  <a:srgbClr val="FFFFFF"/>
                </a:solidFill>
                <a:latin typeface="Meiryo" charset="-128"/>
                <a:ea typeface="Meiryo" charset="-128"/>
                <a:cs typeface="Meiryo" charset="-128"/>
              </a:rPr>
              <a:t>）</a:t>
            </a:r>
            <a:endParaRPr kumimoji="1" lang="en-US" altLang="ja-JP" sz="105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2000</a:t>
            </a:r>
            <a:r>
              <a:rPr kumimoji="1" lang="ja-JP" altLang="en-US" sz="1200" dirty="0">
                <a:solidFill>
                  <a:srgbClr val="FFFFFF"/>
                </a:solidFill>
                <a:latin typeface="Meiryo" charset="-128"/>
                <a:ea typeface="Meiryo" charset="-128"/>
                <a:cs typeface="Meiryo" charset="-128"/>
              </a:rPr>
              <a:t>量子ビット</a:t>
            </a:r>
            <a:r>
              <a:rPr kumimoji="1" lang="en-US" altLang="ja-JP" sz="1200" dirty="0">
                <a:solidFill>
                  <a:srgbClr val="FFFFFF"/>
                </a:solidFill>
                <a:latin typeface="Meiryo" charset="-128"/>
                <a:ea typeface="Meiryo" charset="-128"/>
                <a:cs typeface="Meiryo" charset="-128"/>
              </a:rPr>
              <a:t>/400</a:t>
            </a:r>
            <a:r>
              <a:rPr lang="ja-JP" altLang="en-US" sz="1200" dirty="0">
                <a:solidFill>
                  <a:srgbClr val="FFFFFF"/>
                </a:solidFill>
                <a:latin typeface="Meiryo" charset="-128"/>
                <a:ea typeface="Meiryo" charset="-128"/>
                <a:cs typeface="Meiryo" charset="-128"/>
              </a:rPr>
              <a:t>万</a:t>
            </a:r>
            <a:r>
              <a:rPr kumimoji="1" lang="ja-JP" altLang="en-US" sz="1200" dirty="0">
                <a:solidFill>
                  <a:srgbClr val="FFFFFF"/>
                </a:solidFill>
                <a:latin typeface="Meiryo" charset="-128"/>
                <a:ea typeface="Meiryo" charset="-128"/>
                <a:cs typeface="Meiryo" charset="-128"/>
              </a:rPr>
              <a:t>結合</a:t>
            </a:r>
          </a:p>
        </p:txBody>
      </p:sp>
      <p:sp>
        <p:nvSpPr>
          <p:cNvPr id="35" name="正方形/長方形 34">
            <a:extLst>
              <a:ext uri="{FF2B5EF4-FFF2-40B4-BE49-F238E27FC236}">
                <a16:creationId xmlns:a16="http://schemas.microsoft.com/office/drawing/2014/main" id="{E08A89C9-A725-4522-9D2C-B9A60C34C5CB}"/>
              </a:ext>
            </a:extLst>
          </p:cNvPr>
          <p:cNvSpPr/>
          <p:nvPr/>
        </p:nvSpPr>
        <p:spPr>
          <a:xfrm>
            <a:off x="3202874" y="5154592"/>
            <a:ext cx="5673188" cy="99331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適用分野が限られる</a:t>
            </a:r>
            <a:endParaRPr kumimoji="1" lang="en-US" altLang="ja-JP" sz="1400">
              <a:solidFill>
                <a:srgbClr val="FFFFFF"/>
              </a:solidFill>
              <a:latin typeface="Meiryo" charset="-128"/>
              <a:ea typeface="Meiryo" charset="-128"/>
              <a:cs typeface="Meiryo" charset="-128"/>
            </a:endParaRPr>
          </a:p>
          <a:p>
            <a:pPr algn="ctr"/>
            <a:r>
              <a:rPr kumimoji="1" lang="ja-JP" altLang="en-US" sz="1400">
                <a:solidFill>
                  <a:srgbClr val="FFFFFF"/>
                </a:solidFill>
                <a:latin typeface="Meiryo" charset="-128"/>
                <a:ea typeface="Meiryo" charset="-128"/>
                <a:cs typeface="Meiryo" charset="-128"/>
              </a:rPr>
              <a:t>組合せ最適化、機械学習など</a:t>
            </a:r>
            <a:endParaRPr kumimoji="1" lang="ja-JP" altLang="en-US" sz="1400" dirty="0">
              <a:solidFill>
                <a:srgbClr val="FFFFFF"/>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7F9296F3-B89D-496B-A5FF-F4BF2F1B2C20}"/>
              </a:ext>
            </a:extLst>
          </p:cNvPr>
          <p:cNvSpPr/>
          <p:nvPr/>
        </p:nvSpPr>
        <p:spPr>
          <a:xfrm>
            <a:off x="281124" y="5154592"/>
            <a:ext cx="2769350" cy="99331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チューリング</a:t>
            </a:r>
            <a:r>
              <a:rPr lang="ja-JP" altLang="en-US" sz="1400" dirty="0">
                <a:solidFill>
                  <a:srgbClr val="FFFFFF"/>
                </a:solidFill>
                <a:latin typeface="Meiryo" charset="-128"/>
                <a:ea typeface="Meiryo" charset="-128"/>
                <a:cs typeface="Meiryo" charset="-128"/>
              </a:rPr>
              <a:t>完全</a:t>
            </a:r>
            <a:r>
              <a:rPr kumimoji="1" lang="ja-JP" altLang="en-US" sz="1400" dirty="0">
                <a:solidFill>
                  <a:srgbClr val="FFFFFF"/>
                </a:solidFill>
                <a:latin typeface="Meiryo" charset="-128"/>
                <a:ea typeface="Meiryo" charset="-128"/>
                <a:cs typeface="Meiryo" charset="-128"/>
              </a:rPr>
              <a:t>であり</a:t>
            </a:r>
            <a:endParaRPr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古典コンピュータ同様に</a:t>
            </a:r>
            <a:endParaRPr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汎用性が高い</a:t>
            </a:r>
            <a:endParaRPr lang="en-US" altLang="ja-JP" sz="14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（但し現時点ではアルゴリズムが不十分）</a:t>
            </a:r>
          </a:p>
        </p:txBody>
      </p:sp>
      <p:sp>
        <p:nvSpPr>
          <p:cNvPr id="18" name="正方形/長方形 17">
            <a:extLst>
              <a:ext uri="{FF2B5EF4-FFF2-40B4-BE49-F238E27FC236}">
                <a16:creationId xmlns:a16="http://schemas.microsoft.com/office/drawing/2014/main" id="{6527F4B0-173A-40FD-AEE6-45099F952800}"/>
              </a:ext>
            </a:extLst>
          </p:cNvPr>
          <p:cNvSpPr/>
          <p:nvPr/>
        </p:nvSpPr>
        <p:spPr>
          <a:xfrm>
            <a:off x="3223149" y="2379615"/>
            <a:ext cx="5673188"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アナログ</a:t>
            </a:r>
            <a:endParaRPr kumimoji="1" lang="ja-JP" altLang="en-US"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166CC580-7C25-4034-AA08-549CCA905651}"/>
              </a:ext>
            </a:extLst>
          </p:cNvPr>
          <p:cNvSpPr/>
          <p:nvPr/>
        </p:nvSpPr>
        <p:spPr>
          <a:xfrm>
            <a:off x="301399" y="2379615"/>
            <a:ext cx="2769350" cy="41622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デジタル</a:t>
            </a:r>
            <a:endParaRPr kumimoji="1" lang="en-US" altLang="ja-JP">
              <a:solidFill>
                <a:srgbClr val="FFFFFF"/>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C9409E61-BBAA-4C6C-8A2B-C5F04C1EF026}"/>
              </a:ext>
            </a:extLst>
          </p:cNvPr>
          <p:cNvSpPr/>
          <p:nvPr/>
        </p:nvSpPr>
        <p:spPr>
          <a:xfrm>
            <a:off x="6144899" y="2937030"/>
            <a:ext cx="2751438" cy="4162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室温</a:t>
            </a:r>
            <a:endParaRPr kumimoji="1" lang="ja-JP" altLang="en-US"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3BB458E0-8ADE-4072-8749-62571FDF5C4C}"/>
              </a:ext>
            </a:extLst>
          </p:cNvPr>
          <p:cNvSpPr/>
          <p:nvPr/>
        </p:nvSpPr>
        <p:spPr>
          <a:xfrm>
            <a:off x="301399" y="2937030"/>
            <a:ext cx="5691100" cy="41622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極低温（絶対零度付近）</a:t>
            </a:r>
            <a:endParaRPr kumimoji="1" lang="en-US" altLang="ja-JP">
              <a:solidFill>
                <a:srgbClr val="FFFFFF"/>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BBEF6270-505F-4852-B16C-4B848D53F852}"/>
              </a:ext>
            </a:extLst>
          </p:cNvPr>
          <p:cNvSpPr/>
          <p:nvPr/>
        </p:nvSpPr>
        <p:spPr>
          <a:xfrm>
            <a:off x="3223149" y="1269323"/>
            <a:ext cx="5673188"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15787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三角形 52">
            <a:extLst>
              <a:ext uri="{FF2B5EF4-FFF2-40B4-BE49-F238E27FC236}">
                <a16:creationId xmlns:a16="http://schemas.microsoft.com/office/drawing/2014/main" id="{0C3F76C2-8674-D941-AC34-0AFA95544214}"/>
              </a:ext>
            </a:extLst>
          </p:cNvPr>
          <p:cNvSpPr/>
          <p:nvPr/>
        </p:nvSpPr>
        <p:spPr>
          <a:xfrm flipV="1">
            <a:off x="697832" y="2268117"/>
            <a:ext cx="4065135" cy="846399"/>
          </a:xfrm>
          <a:prstGeom prst="triangle">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図 49">
            <a:extLst>
              <a:ext uri="{FF2B5EF4-FFF2-40B4-BE49-F238E27FC236}">
                <a16:creationId xmlns:a16="http://schemas.microsoft.com/office/drawing/2014/main" id="{15A50FFD-05B1-D545-AE36-487348B04F8B}"/>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blip>
          <a:stretch>
            <a:fillRect/>
          </a:stretch>
        </p:blipFill>
        <p:spPr>
          <a:xfrm>
            <a:off x="611560" y="1532867"/>
            <a:ext cx="850069" cy="850069"/>
          </a:xfrm>
          <a:prstGeom prst="rect">
            <a:avLst/>
          </a:prstGeom>
        </p:spPr>
      </p:pic>
      <p:sp>
        <p:nvSpPr>
          <p:cNvPr id="41" name="楕円 6">
            <a:extLst>
              <a:ext uri="{FF2B5EF4-FFF2-40B4-BE49-F238E27FC236}">
                <a16:creationId xmlns:a16="http://schemas.microsoft.com/office/drawing/2014/main" id="{3A8163C3-31ED-3445-9CAA-925AC48CBA3D}"/>
              </a:ext>
            </a:extLst>
          </p:cNvPr>
          <p:cNvSpPr/>
          <p:nvPr/>
        </p:nvSpPr>
        <p:spPr>
          <a:xfrm>
            <a:off x="947229" y="42344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2" name="楕円 6">
            <a:extLst>
              <a:ext uri="{FF2B5EF4-FFF2-40B4-BE49-F238E27FC236}">
                <a16:creationId xmlns:a16="http://schemas.microsoft.com/office/drawing/2014/main" id="{26762052-03E3-5746-AC07-49FA21FFD7EA}"/>
              </a:ext>
            </a:extLst>
          </p:cNvPr>
          <p:cNvSpPr/>
          <p:nvPr/>
        </p:nvSpPr>
        <p:spPr>
          <a:xfrm>
            <a:off x="1547745" y="422190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3" name="楕円 6">
            <a:extLst>
              <a:ext uri="{FF2B5EF4-FFF2-40B4-BE49-F238E27FC236}">
                <a16:creationId xmlns:a16="http://schemas.microsoft.com/office/drawing/2014/main" id="{CF57AE7D-047B-9245-B2B7-76A9E10FF3BD}"/>
              </a:ext>
            </a:extLst>
          </p:cNvPr>
          <p:cNvSpPr/>
          <p:nvPr/>
        </p:nvSpPr>
        <p:spPr>
          <a:xfrm>
            <a:off x="2123942" y="42344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4" name="楕円 6">
            <a:extLst>
              <a:ext uri="{FF2B5EF4-FFF2-40B4-BE49-F238E27FC236}">
                <a16:creationId xmlns:a16="http://schemas.microsoft.com/office/drawing/2014/main" id="{B7E26B4A-FB56-7A48-BDFE-0AB0B093F8E6}"/>
              </a:ext>
            </a:extLst>
          </p:cNvPr>
          <p:cNvSpPr/>
          <p:nvPr/>
        </p:nvSpPr>
        <p:spPr>
          <a:xfrm>
            <a:off x="2724458" y="422190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5" name="楕円 6">
            <a:extLst>
              <a:ext uri="{FF2B5EF4-FFF2-40B4-BE49-F238E27FC236}">
                <a16:creationId xmlns:a16="http://schemas.microsoft.com/office/drawing/2014/main" id="{EBE1DAEA-9C62-D14B-BA52-6D0A137ED15C}"/>
              </a:ext>
            </a:extLst>
          </p:cNvPr>
          <p:cNvSpPr/>
          <p:nvPr/>
        </p:nvSpPr>
        <p:spPr>
          <a:xfrm>
            <a:off x="3300655" y="42344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6" name="楕円 6">
            <a:extLst>
              <a:ext uri="{FF2B5EF4-FFF2-40B4-BE49-F238E27FC236}">
                <a16:creationId xmlns:a16="http://schemas.microsoft.com/office/drawing/2014/main" id="{65F8973C-0523-484C-A2D7-9DD77E1905F8}"/>
              </a:ext>
            </a:extLst>
          </p:cNvPr>
          <p:cNvSpPr/>
          <p:nvPr/>
        </p:nvSpPr>
        <p:spPr>
          <a:xfrm>
            <a:off x="3901171" y="423391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19" name="楕円 6">
            <a:extLst>
              <a:ext uri="{FF2B5EF4-FFF2-40B4-BE49-F238E27FC236}">
                <a16:creationId xmlns:a16="http://schemas.microsoft.com/office/drawing/2014/main" id="{2E717E8C-DE34-394D-8823-96B9A6B769D7}"/>
              </a:ext>
            </a:extLst>
          </p:cNvPr>
          <p:cNvSpPr/>
          <p:nvPr/>
        </p:nvSpPr>
        <p:spPr>
          <a:xfrm>
            <a:off x="665810" y="467102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0" name="楕円 6">
            <a:extLst>
              <a:ext uri="{FF2B5EF4-FFF2-40B4-BE49-F238E27FC236}">
                <a16:creationId xmlns:a16="http://schemas.microsoft.com/office/drawing/2014/main" id="{01155259-695E-A741-91C3-C3C57518800F}"/>
              </a:ext>
            </a:extLst>
          </p:cNvPr>
          <p:cNvSpPr/>
          <p:nvPr/>
        </p:nvSpPr>
        <p:spPr>
          <a:xfrm>
            <a:off x="1242007" y="4683548"/>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1" name="楕円 6">
            <a:extLst>
              <a:ext uri="{FF2B5EF4-FFF2-40B4-BE49-F238E27FC236}">
                <a16:creationId xmlns:a16="http://schemas.microsoft.com/office/drawing/2014/main" id="{50551DC0-39FC-634A-9D4C-94971F10F11D}"/>
              </a:ext>
            </a:extLst>
          </p:cNvPr>
          <p:cNvSpPr/>
          <p:nvPr/>
        </p:nvSpPr>
        <p:spPr>
          <a:xfrm>
            <a:off x="1842523" y="467102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2" name="楕円 6">
            <a:extLst>
              <a:ext uri="{FF2B5EF4-FFF2-40B4-BE49-F238E27FC236}">
                <a16:creationId xmlns:a16="http://schemas.microsoft.com/office/drawing/2014/main" id="{4206F007-7AFC-7644-8AEC-5C31D6C4CEB6}"/>
              </a:ext>
            </a:extLst>
          </p:cNvPr>
          <p:cNvSpPr/>
          <p:nvPr/>
        </p:nvSpPr>
        <p:spPr>
          <a:xfrm>
            <a:off x="2418720" y="4683548"/>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3" name="楕円 6">
            <a:extLst>
              <a:ext uri="{FF2B5EF4-FFF2-40B4-BE49-F238E27FC236}">
                <a16:creationId xmlns:a16="http://schemas.microsoft.com/office/drawing/2014/main" id="{6B0A0B70-8F3B-FC4F-8D11-113E4F0A562E}"/>
              </a:ext>
            </a:extLst>
          </p:cNvPr>
          <p:cNvSpPr/>
          <p:nvPr/>
        </p:nvSpPr>
        <p:spPr>
          <a:xfrm>
            <a:off x="3019236" y="467102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4" name="楕円 6">
            <a:extLst>
              <a:ext uri="{FF2B5EF4-FFF2-40B4-BE49-F238E27FC236}">
                <a16:creationId xmlns:a16="http://schemas.microsoft.com/office/drawing/2014/main" id="{4374BDC2-6608-1E47-969D-F2DADB5E493F}"/>
              </a:ext>
            </a:extLst>
          </p:cNvPr>
          <p:cNvSpPr/>
          <p:nvPr/>
        </p:nvSpPr>
        <p:spPr>
          <a:xfrm>
            <a:off x="3595433" y="4683548"/>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5" name="楕円 6">
            <a:extLst>
              <a:ext uri="{FF2B5EF4-FFF2-40B4-BE49-F238E27FC236}">
                <a16:creationId xmlns:a16="http://schemas.microsoft.com/office/drawing/2014/main" id="{76C91F59-454D-8F46-9B00-0F799F83FD49}"/>
              </a:ext>
            </a:extLst>
          </p:cNvPr>
          <p:cNvSpPr/>
          <p:nvPr/>
        </p:nvSpPr>
        <p:spPr>
          <a:xfrm>
            <a:off x="4195949" y="468303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8" name="楕円 6">
            <a:extLst>
              <a:ext uri="{FF2B5EF4-FFF2-40B4-BE49-F238E27FC236}">
                <a16:creationId xmlns:a16="http://schemas.microsoft.com/office/drawing/2014/main" id="{09B9D2BC-C540-D548-BF25-E59DEB27DE3F}"/>
              </a:ext>
            </a:extLst>
          </p:cNvPr>
          <p:cNvSpPr/>
          <p:nvPr/>
        </p:nvSpPr>
        <p:spPr>
          <a:xfrm>
            <a:off x="984807" y="51488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9" name="楕円 6">
            <a:extLst>
              <a:ext uri="{FF2B5EF4-FFF2-40B4-BE49-F238E27FC236}">
                <a16:creationId xmlns:a16="http://schemas.microsoft.com/office/drawing/2014/main" id="{6499F3E5-D777-6D43-A00D-C40C54BCC85C}"/>
              </a:ext>
            </a:extLst>
          </p:cNvPr>
          <p:cNvSpPr/>
          <p:nvPr/>
        </p:nvSpPr>
        <p:spPr>
          <a:xfrm>
            <a:off x="1585323" y="513630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0" name="楕円 6">
            <a:extLst>
              <a:ext uri="{FF2B5EF4-FFF2-40B4-BE49-F238E27FC236}">
                <a16:creationId xmlns:a16="http://schemas.microsoft.com/office/drawing/2014/main" id="{13836A6E-23D5-0A4F-84B7-EDECF89B190A}"/>
              </a:ext>
            </a:extLst>
          </p:cNvPr>
          <p:cNvSpPr/>
          <p:nvPr/>
        </p:nvSpPr>
        <p:spPr>
          <a:xfrm>
            <a:off x="2161520" y="51488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1" name="楕円 6">
            <a:extLst>
              <a:ext uri="{FF2B5EF4-FFF2-40B4-BE49-F238E27FC236}">
                <a16:creationId xmlns:a16="http://schemas.microsoft.com/office/drawing/2014/main" id="{1696F601-931F-AC41-B039-05FDC81B2D54}"/>
              </a:ext>
            </a:extLst>
          </p:cNvPr>
          <p:cNvSpPr/>
          <p:nvPr/>
        </p:nvSpPr>
        <p:spPr>
          <a:xfrm>
            <a:off x="2762036" y="513630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2" name="楕円 6">
            <a:extLst>
              <a:ext uri="{FF2B5EF4-FFF2-40B4-BE49-F238E27FC236}">
                <a16:creationId xmlns:a16="http://schemas.microsoft.com/office/drawing/2014/main" id="{8F0BB75C-6F11-8C4A-8D3A-6A013D95D0A1}"/>
              </a:ext>
            </a:extLst>
          </p:cNvPr>
          <p:cNvSpPr/>
          <p:nvPr/>
        </p:nvSpPr>
        <p:spPr>
          <a:xfrm>
            <a:off x="3338233" y="5148835"/>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3" name="楕円 6">
            <a:extLst>
              <a:ext uri="{FF2B5EF4-FFF2-40B4-BE49-F238E27FC236}">
                <a16:creationId xmlns:a16="http://schemas.microsoft.com/office/drawing/2014/main" id="{5A3EE188-DF35-4D41-8F84-917274143AEE}"/>
              </a:ext>
            </a:extLst>
          </p:cNvPr>
          <p:cNvSpPr/>
          <p:nvPr/>
        </p:nvSpPr>
        <p:spPr>
          <a:xfrm>
            <a:off x="3938749" y="5148319"/>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4" name="楕円 6">
            <a:extLst>
              <a:ext uri="{FF2B5EF4-FFF2-40B4-BE49-F238E27FC236}">
                <a16:creationId xmlns:a16="http://schemas.microsoft.com/office/drawing/2014/main" id="{1D5E8E31-9517-BD4B-A58D-F3DE29497CBB}"/>
              </a:ext>
            </a:extLst>
          </p:cNvPr>
          <p:cNvSpPr/>
          <p:nvPr/>
        </p:nvSpPr>
        <p:spPr>
          <a:xfrm>
            <a:off x="665810" y="5611456"/>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5" name="楕円 6">
            <a:extLst>
              <a:ext uri="{FF2B5EF4-FFF2-40B4-BE49-F238E27FC236}">
                <a16:creationId xmlns:a16="http://schemas.microsoft.com/office/drawing/2014/main" id="{116F6D98-4A60-0549-AC1E-D2DC7028F2EB}"/>
              </a:ext>
            </a:extLst>
          </p:cNvPr>
          <p:cNvSpPr/>
          <p:nvPr/>
        </p:nvSpPr>
        <p:spPr>
          <a:xfrm>
            <a:off x="1242007" y="562398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6" name="楕円 6">
            <a:extLst>
              <a:ext uri="{FF2B5EF4-FFF2-40B4-BE49-F238E27FC236}">
                <a16:creationId xmlns:a16="http://schemas.microsoft.com/office/drawing/2014/main" id="{CA7F7787-1DB1-DB44-B8B2-B90C733E68D1}"/>
              </a:ext>
            </a:extLst>
          </p:cNvPr>
          <p:cNvSpPr/>
          <p:nvPr/>
        </p:nvSpPr>
        <p:spPr>
          <a:xfrm>
            <a:off x="1842523" y="5611456"/>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7" name="楕円 6">
            <a:extLst>
              <a:ext uri="{FF2B5EF4-FFF2-40B4-BE49-F238E27FC236}">
                <a16:creationId xmlns:a16="http://schemas.microsoft.com/office/drawing/2014/main" id="{40EFEC5F-A63D-2849-A4FA-BBFDE276C6A8}"/>
              </a:ext>
            </a:extLst>
          </p:cNvPr>
          <p:cNvSpPr/>
          <p:nvPr/>
        </p:nvSpPr>
        <p:spPr>
          <a:xfrm>
            <a:off x="2418720" y="562398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8" name="楕円 6">
            <a:extLst>
              <a:ext uri="{FF2B5EF4-FFF2-40B4-BE49-F238E27FC236}">
                <a16:creationId xmlns:a16="http://schemas.microsoft.com/office/drawing/2014/main" id="{622D3C93-A31D-6649-BC9A-73CD673BD060}"/>
              </a:ext>
            </a:extLst>
          </p:cNvPr>
          <p:cNvSpPr/>
          <p:nvPr/>
        </p:nvSpPr>
        <p:spPr>
          <a:xfrm>
            <a:off x="3019236" y="5611456"/>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39" name="楕円 6">
            <a:extLst>
              <a:ext uri="{FF2B5EF4-FFF2-40B4-BE49-F238E27FC236}">
                <a16:creationId xmlns:a16="http://schemas.microsoft.com/office/drawing/2014/main" id="{F4E38540-42DD-5A4B-ADFD-BAE7AFBF647C}"/>
              </a:ext>
            </a:extLst>
          </p:cNvPr>
          <p:cNvSpPr/>
          <p:nvPr/>
        </p:nvSpPr>
        <p:spPr>
          <a:xfrm>
            <a:off x="3595433" y="5623982"/>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40" name="楕円 6">
            <a:extLst>
              <a:ext uri="{FF2B5EF4-FFF2-40B4-BE49-F238E27FC236}">
                <a16:creationId xmlns:a16="http://schemas.microsoft.com/office/drawing/2014/main" id="{316CF3EB-FE3F-644A-AF0F-367FFD5B2713}"/>
              </a:ext>
            </a:extLst>
          </p:cNvPr>
          <p:cNvSpPr/>
          <p:nvPr/>
        </p:nvSpPr>
        <p:spPr>
          <a:xfrm>
            <a:off x="4195949" y="5623466"/>
            <a:ext cx="514400" cy="51440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500" dirty="0">
              <a:solidFill>
                <a:srgbClr val="FFFFFF"/>
              </a:solidFill>
              <a:latin typeface="+mj-lt"/>
              <a:ea typeface="+mj-ea"/>
              <a:cs typeface="ＭＳ Ｐゴシック"/>
            </a:endParaRPr>
          </a:p>
        </p:txBody>
      </p:sp>
      <p:sp>
        <p:nvSpPr>
          <p:cNvPr id="2" name="タイトル 1">
            <a:extLst>
              <a:ext uri="{FF2B5EF4-FFF2-40B4-BE49-F238E27FC236}">
                <a16:creationId xmlns:a16="http://schemas.microsoft.com/office/drawing/2014/main" id="{2E72EEB3-6DA6-1945-9BC5-4B6BF805A67F}"/>
              </a:ext>
            </a:extLst>
          </p:cNvPr>
          <p:cNvSpPr>
            <a:spLocks noGrp="1"/>
          </p:cNvSpPr>
          <p:nvPr>
            <p:ph type="title"/>
          </p:nvPr>
        </p:nvSpPr>
        <p:spPr/>
        <p:txBody>
          <a:bodyPr/>
          <a:lstStyle/>
          <a:p>
            <a:r>
              <a:rPr lang="ja-JP" altLang="en-US"/>
              <a:t>量子コンピュータの課題</a:t>
            </a:r>
            <a:r>
              <a:rPr lang="en-US" altLang="ja-JP" dirty="0"/>
              <a:t>/</a:t>
            </a:r>
            <a:r>
              <a:rPr lang="ja-JP" altLang="en-US"/>
              <a:t>デ</a:t>
            </a:r>
            <a:r>
              <a:rPr kumimoji="1" lang="ja-JP" altLang="en-US"/>
              <a:t>コヒーレンス状態</a:t>
            </a:r>
          </a:p>
        </p:txBody>
      </p:sp>
      <p:sp>
        <p:nvSpPr>
          <p:cNvPr id="3" name="スライド番号プレースホルダー 2">
            <a:extLst>
              <a:ext uri="{FF2B5EF4-FFF2-40B4-BE49-F238E27FC236}">
                <a16:creationId xmlns:a16="http://schemas.microsoft.com/office/drawing/2014/main" id="{36B0C395-1EC4-3A4E-AA7F-5421A664283F}"/>
              </a:ext>
            </a:extLst>
          </p:cNvPr>
          <p:cNvSpPr>
            <a:spLocks noGrp="1"/>
          </p:cNvSpPr>
          <p:nvPr>
            <p:ph type="sldNum" sz="quarter" idx="12"/>
          </p:nvPr>
        </p:nvSpPr>
        <p:spPr>
          <a:xfrm>
            <a:off x="7538776" y="6651701"/>
            <a:ext cx="2133600" cy="217800"/>
          </a:xfrm>
        </p:spPr>
        <p:txBody>
          <a:bodyPr/>
          <a:lstStyle/>
          <a:p>
            <a:fld id="{8FF8CC5D-A65D-5946-99B5-645367A967AD}" type="slidenum">
              <a:rPr kumimoji="1" lang="ja-JP" altLang="en-US" smtClean="0"/>
              <a:t>13</a:t>
            </a:fld>
            <a:endParaRPr kumimoji="1" lang="ja-JP" altLang="en-US"/>
          </a:p>
        </p:txBody>
      </p:sp>
      <p:sp>
        <p:nvSpPr>
          <p:cNvPr id="4" name="楕円 2">
            <a:extLst>
              <a:ext uri="{FF2B5EF4-FFF2-40B4-BE49-F238E27FC236}">
                <a16:creationId xmlns:a16="http://schemas.microsoft.com/office/drawing/2014/main" id="{1E0A89FE-6398-B54C-A36A-A45A6E75F1EB}"/>
              </a:ext>
            </a:extLst>
          </p:cNvPr>
          <p:cNvSpPr/>
          <p:nvPr/>
        </p:nvSpPr>
        <p:spPr>
          <a:xfrm>
            <a:off x="6443284" y="221701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5" name="楕円 3">
            <a:extLst>
              <a:ext uri="{FF2B5EF4-FFF2-40B4-BE49-F238E27FC236}">
                <a16:creationId xmlns:a16="http://schemas.microsoft.com/office/drawing/2014/main" id="{43FEB6B4-5119-224B-BA0E-7D75A998F0ED}"/>
              </a:ext>
            </a:extLst>
          </p:cNvPr>
          <p:cNvSpPr/>
          <p:nvPr/>
        </p:nvSpPr>
        <p:spPr>
          <a:xfrm>
            <a:off x="6443284" y="4301566"/>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1</a:t>
            </a:r>
            <a:endParaRPr kumimoji="1" lang="ja-JP" altLang="en-US" sz="11500">
              <a:solidFill>
                <a:srgbClr val="FFFFFF"/>
              </a:solidFill>
              <a:latin typeface="+mj-lt"/>
              <a:ea typeface="+mj-ea"/>
              <a:cs typeface="ＭＳ Ｐゴシック"/>
            </a:endParaRPr>
          </a:p>
        </p:txBody>
      </p:sp>
      <p:sp>
        <p:nvSpPr>
          <p:cNvPr id="6" name="楕円 7">
            <a:extLst>
              <a:ext uri="{FF2B5EF4-FFF2-40B4-BE49-F238E27FC236}">
                <a16:creationId xmlns:a16="http://schemas.microsoft.com/office/drawing/2014/main" id="{E6ED10B6-29EC-D943-9BA9-84DA0826E53A}"/>
              </a:ext>
            </a:extLst>
          </p:cNvPr>
          <p:cNvSpPr/>
          <p:nvPr/>
        </p:nvSpPr>
        <p:spPr>
          <a:xfrm>
            <a:off x="1825171" y="3112875"/>
            <a:ext cx="1791729" cy="1791729"/>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43620862-E911-6C46-B95F-468C8292B6E4}"/>
              </a:ext>
            </a:extLst>
          </p:cNvPr>
          <p:cNvSpPr/>
          <p:nvPr/>
        </p:nvSpPr>
        <p:spPr>
          <a:xfrm>
            <a:off x="1825171" y="3112875"/>
            <a:ext cx="1791729" cy="179172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dirty="0">
                <a:solidFill>
                  <a:srgbClr val="FFFFFF"/>
                </a:solidFill>
                <a:latin typeface="+mj-lt"/>
                <a:ea typeface="+mj-ea"/>
                <a:cs typeface="ＭＳ Ｐゴシック"/>
              </a:rPr>
              <a:t>1</a:t>
            </a:r>
            <a:endParaRPr kumimoji="1" lang="ja-JP" altLang="en-US" sz="11500" dirty="0">
              <a:solidFill>
                <a:srgbClr val="FFFFFF"/>
              </a:solidFill>
              <a:latin typeface="+mj-lt"/>
              <a:ea typeface="+mj-ea"/>
              <a:cs typeface="ＭＳ Ｐゴシック"/>
            </a:endParaRPr>
          </a:p>
        </p:txBody>
      </p:sp>
      <p:sp>
        <p:nvSpPr>
          <p:cNvPr id="9" name="テキスト ボックス 8">
            <a:extLst>
              <a:ext uri="{FF2B5EF4-FFF2-40B4-BE49-F238E27FC236}">
                <a16:creationId xmlns:a16="http://schemas.microsoft.com/office/drawing/2014/main" id="{EDADA9DF-1299-6945-BEC4-BA58B4AFDB81}"/>
              </a:ext>
            </a:extLst>
          </p:cNvPr>
          <p:cNvSpPr txBox="1"/>
          <p:nvPr/>
        </p:nvSpPr>
        <p:spPr>
          <a:xfrm>
            <a:off x="374222" y="1043313"/>
            <a:ext cx="8620732" cy="369332"/>
          </a:xfrm>
          <a:prstGeom prst="rect">
            <a:avLst/>
          </a:prstGeom>
          <a:noFill/>
        </p:spPr>
        <p:txBody>
          <a:bodyPr wrap="squar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量子状態（重ね合わせ状態など）を思い通り、正確に制御することは難しい。</a:t>
            </a:r>
            <a:endParaRPr kumimoji="1" lang="ja-JP" altLang="en-US" dirty="0">
              <a:solidFill>
                <a:schemeClr val="accent3">
                  <a:lumMod val="75000"/>
                </a:schemeClr>
              </a:solidFill>
              <a:latin typeface="Meiryo" panose="020B0604030504040204" pitchFamily="34" charset="-128"/>
              <a:ea typeface="Meiryo" panose="020B0604030504040204" pitchFamily="34" charset="-128"/>
            </a:endParaRPr>
          </a:p>
        </p:txBody>
      </p:sp>
      <p:cxnSp>
        <p:nvCxnSpPr>
          <p:cNvPr id="12" name="直線矢印コネクタ 11">
            <a:extLst>
              <a:ext uri="{FF2B5EF4-FFF2-40B4-BE49-F238E27FC236}">
                <a16:creationId xmlns:a16="http://schemas.microsoft.com/office/drawing/2014/main" id="{68344EB1-5567-344E-A01E-DDA69D3E88CD}"/>
              </a:ext>
            </a:extLst>
          </p:cNvPr>
          <p:cNvCxnSpPr>
            <a:cxnSpLocks/>
            <a:stCxn id="7" idx="6"/>
            <a:endCxn id="4" idx="2"/>
          </p:cNvCxnSpPr>
          <p:nvPr/>
        </p:nvCxnSpPr>
        <p:spPr>
          <a:xfrm flipV="1">
            <a:off x="3616900" y="3112875"/>
            <a:ext cx="2826384" cy="895865"/>
          </a:xfrm>
          <a:prstGeom prst="straightConnector1">
            <a:avLst/>
          </a:prstGeom>
          <a:ln w="5715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3013D04C-A680-7448-8E3F-EF6E36978ACB}"/>
              </a:ext>
            </a:extLst>
          </p:cNvPr>
          <p:cNvCxnSpPr>
            <a:cxnSpLocks/>
            <a:stCxn id="7" idx="6"/>
            <a:endCxn id="5" idx="2"/>
          </p:cNvCxnSpPr>
          <p:nvPr/>
        </p:nvCxnSpPr>
        <p:spPr>
          <a:xfrm>
            <a:off x="3616900" y="4008740"/>
            <a:ext cx="2826384" cy="1188691"/>
          </a:xfrm>
          <a:prstGeom prst="straightConnector1">
            <a:avLst/>
          </a:prstGeom>
          <a:ln w="5715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16494E5B-52D7-7348-B903-75347E1992C3}"/>
              </a:ext>
            </a:extLst>
          </p:cNvPr>
          <p:cNvSpPr txBox="1"/>
          <p:nvPr/>
        </p:nvSpPr>
        <p:spPr>
          <a:xfrm>
            <a:off x="905444" y="2468925"/>
            <a:ext cx="3631181" cy="646331"/>
          </a:xfrm>
          <a:prstGeom prst="rect">
            <a:avLst/>
          </a:prstGeom>
          <a:noFill/>
        </p:spPr>
        <p:txBody>
          <a:bodyPr wrap="squar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量子状態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（コヒーレンス状態）</a:t>
            </a:r>
            <a:endParaRPr kumimoji="1" lang="ja-JP" altLang="en-US"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91AFB099-03F9-1846-B47C-6C6E6123703B}"/>
              </a:ext>
            </a:extLst>
          </p:cNvPr>
          <p:cNvSpPr txBox="1"/>
          <p:nvPr/>
        </p:nvSpPr>
        <p:spPr>
          <a:xfrm>
            <a:off x="5523557" y="1570162"/>
            <a:ext cx="3631181" cy="646331"/>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量子状態の崩壊</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（デコヒーレンス状態）</a:t>
            </a:r>
            <a:endParaRPr kumimoji="1" lang="ja-JP" altLang="en-US" dirty="0">
              <a:solidFill>
                <a:srgbClr val="0070C0"/>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13E2CAF9-9E83-B64B-98A0-93F3BF22CF58}"/>
              </a:ext>
            </a:extLst>
          </p:cNvPr>
          <p:cNvSpPr txBox="1"/>
          <p:nvPr/>
        </p:nvSpPr>
        <p:spPr>
          <a:xfrm>
            <a:off x="993144" y="5115393"/>
            <a:ext cx="3451126" cy="1015663"/>
          </a:xfrm>
          <a:prstGeom prst="rect">
            <a:avLst/>
          </a:prstGeom>
          <a:solidFill>
            <a:srgbClr val="4F6228">
              <a:alpha val="38824"/>
            </a:srgbClr>
          </a:solidFill>
        </p:spPr>
        <p:txBody>
          <a:bodyPr wrap="square" rtlCol="0">
            <a:spAutoFit/>
          </a:bodyPr>
          <a:lstStyle/>
          <a:p>
            <a:pPr algn="ctr"/>
            <a:r>
              <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1Qbit</a:t>
            </a: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ごとに</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数千から数万の</a:t>
            </a:r>
            <a:r>
              <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Qbit</a:t>
            </a: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エラー訂正をおこなう</a:t>
            </a:r>
            <a:endParaRPr kumimoji="1" lang="ja-JP" altLang="en-US"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2" name="テキスト ボックス 51">
            <a:extLst>
              <a:ext uri="{FF2B5EF4-FFF2-40B4-BE49-F238E27FC236}">
                <a16:creationId xmlns:a16="http://schemas.microsoft.com/office/drawing/2014/main" id="{BF2255B0-F7C4-0A4A-B454-4528F49933DC}"/>
              </a:ext>
            </a:extLst>
          </p:cNvPr>
          <p:cNvSpPr txBox="1"/>
          <p:nvPr/>
        </p:nvSpPr>
        <p:spPr>
          <a:xfrm>
            <a:off x="1398911" y="1688661"/>
            <a:ext cx="3631181" cy="646331"/>
          </a:xfrm>
          <a:prstGeom prst="rect">
            <a:avLst/>
          </a:prstGeom>
          <a:noFill/>
        </p:spPr>
        <p:txBody>
          <a:bodyPr wrap="square" rtlCol="0">
            <a:spAutoFit/>
          </a:bodyPr>
          <a:lstStyle/>
          <a:p>
            <a:r>
              <a:rPr kumimoji="1" lang="ja-JP" altLang="en-US">
                <a:solidFill>
                  <a:srgbClr val="00B0F0"/>
                </a:solidFill>
                <a:latin typeface="Meiryo" panose="020B0604030504040204" pitchFamily="34" charset="-128"/>
                <a:ea typeface="Meiryo" panose="020B0604030504040204" pitchFamily="34" charset="-128"/>
              </a:rPr>
              <a:t>絶対</a:t>
            </a:r>
            <a:r>
              <a:rPr kumimoji="1" lang="en-US" altLang="ja-JP" dirty="0">
                <a:solidFill>
                  <a:srgbClr val="00B0F0"/>
                </a:solidFill>
                <a:latin typeface="Meiryo" panose="020B0604030504040204" pitchFamily="34" charset="-128"/>
                <a:ea typeface="Meiryo" panose="020B0604030504040204" pitchFamily="34" charset="-128"/>
              </a:rPr>
              <a:t>0</a:t>
            </a:r>
            <a:r>
              <a:rPr kumimoji="1" lang="ja-JP" altLang="en-US">
                <a:solidFill>
                  <a:srgbClr val="00B0F0"/>
                </a:solidFill>
                <a:latin typeface="Meiryo" panose="020B0604030504040204" pitchFamily="34" charset="-128"/>
                <a:ea typeface="Meiryo" panose="020B0604030504040204" pitchFamily="34" charset="-128"/>
              </a:rPr>
              <a:t>度に近づけて、</a:t>
            </a:r>
            <a:endParaRPr kumimoji="1" lang="en-US" altLang="ja-JP" dirty="0">
              <a:solidFill>
                <a:srgbClr val="00B0F0"/>
              </a:solidFill>
              <a:latin typeface="Meiryo" panose="020B0604030504040204" pitchFamily="34" charset="-128"/>
              <a:ea typeface="Meiryo" panose="020B0604030504040204" pitchFamily="34" charset="-128"/>
            </a:endParaRPr>
          </a:p>
          <a:p>
            <a:r>
              <a:rPr kumimoji="1" lang="ja-JP" altLang="en-US">
                <a:solidFill>
                  <a:srgbClr val="00B0F0"/>
                </a:solidFill>
                <a:latin typeface="Meiryo" panose="020B0604030504040204" pitchFamily="34" charset="-128"/>
                <a:ea typeface="Meiryo" panose="020B0604030504040204" pitchFamily="34" charset="-128"/>
              </a:rPr>
              <a:t>電子や原子の動きを減少させる</a:t>
            </a:r>
            <a:endParaRPr kumimoji="1" lang="ja-JP" altLang="en-US" dirty="0">
              <a:solidFill>
                <a:srgbClr val="00B0F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7126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E270FD-C414-4A46-AEB8-9F387C41543D}"/>
              </a:ext>
            </a:extLst>
          </p:cNvPr>
          <p:cNvSpPr>
            <a:spLocks noGrp="1"/>
          </p:cNvSpPr>
          <p:nvPr>
            <p:ph type="title"/>
          </p:nvPr>
        </p:nvSpPr>
        <p:spPr/>
        <p:txBody>
          <a:bodyPr/>
          <a:lstStyle/>
          <a:p>
            <a:r>
              <a:rPr kumimoji="1" lang="ja-JP" altLang="en-US"/>
              <a:t>量子コンピュータの課題</a:t>
            </a:r>
            <a:r>
              <a:rPr kumimoji="1" lang="en-US" altLang="ja-JP" dirty="0"/>
              <a:t>/</a:t>
            </a:r>
            <a:r>
              <a:rPr kumimoji="1" lang="ja-JP" altLang="en-US"/>
              <a:t>絶対</a:t>
            </a:r>
            <a:r>
              <a:rPr kumimoji="1" lang="en-US" altLang="ja-JP" dirty="0"/>
              <a:t>0</a:t>
            </a:r>
            <a:r>
              <a:rPr kumimoji="1" lang="ja-JP" altLang="en-US"/>
              <a:t>度で原子・分子の動きを停止</a:t>
            </a:r>
          </a:p>
        </p:txBody>
      </p:sp>
      <p:sp>
        <p:nvSpPr>
          <p:cNvPr id="3" name="スライド番号プレースホルダー 2">
            <a:extLst>
              <a:ext uri="{FF2B5EF4-FFF2-40B4-BE49-F238E27FC236}">
                <a16:creationId xmlns:a16="http://schemas.microsoft.com/office/drawing/2014/main" id="{55E16CED-DC43-474F-A0FA-1311ECA5157D}"/>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4" name="図 3">
            <a:extLst>
              <a:ext uri="{FF2B5EF4-FFF2-40B4-BE49-F238E27FC236}">
                <a16:creationId xmlns:a16="http://schemas.microsoft.com/office/drawing/2014/main" id="{074542A7-727E-5B4D-9B94-B9967461FCB9}"/>
              </a:ext>
            </a:extLst>
          </p:cNvPr>
          <p:cNvPicPr>
            <a:picLocks noChangeAspect="1"/>
          </p:cNvPicPr>
          <p:nvPr/>
        </p:nvPicPr>
        <p:blipFill>
          <a:blip r:embed="rId2"/>
          <a:stretch>
            <a:fillRect/>
          </a:stretch>
        </p:blipFill>
        <p:spPr>
          <a:xfrm>
            <a:off x="857532" y="2517008"/>
            <a:ext cx="7518400" cy="3073400"/>
          </a:xfrm>
          <a:prstGeom prst="rect">
            <a:avLst/>
          </a:prstGeom>
        </p:spPr>
      </p:pic>
      <p:sp>
        <p:nvSpPr>
          <p:cNvPr id="5" name="正方形/長方形 4">
            <a:extLst>
              <a:ext uri="{FF2B5EF4-FFF2-40B4-BE49-F238E27FC236}">
                <a16:creationId xmlns:a16="http://schemas.microsoft.com/office/drawing/2014/main" id="{5553C66A-F99C-B844-B39F-2DAEAFE19263}"/>
              </a:ext>
            </a:extLst>
          </p:cNvPr>
          <p:cNvSpPr/>
          <p:nvPr/>
        </p:nvSpPr>
        <p:spPr>
          <a:xfrm>
            <a:off x="857532" y="1048101"/>
            <a:ext cx="7518400" cy="1077218"/>
          </a:xfrm>
          <a:prstGeom prst="rect">
            <a:avLst/>
          </a:prstGeom>
        </p:spPr>
        <p:txBody>
          <a:bodyPr wrap="square">
            <a:spAutoFit/>
          </a:bodyPr>
          <a:lstStyle/>
          <a:p>
            <a:r>
              <a:rPr lang="ja-JP" altLang="en-US" sz="1600">
                <a:solidFill>
                  <a:srgbClr val="555555"/>
                </a:solidFill>
                <a:latin typeface="Meiryo" panose="020B0604030504040204" pitchFamily="34" charset="-128"/>
                <a:ea typeface="Meiryo" panose="020B0604030504040204" pitchFamily="34" charset="-128"/>
              </a:rPr>
              <a:t>量子計算が終了するまでの間、</a:t>
            </a:r>
            <a:r>
              <a:rPr lang="en" altLang="ja-JP" sz="1600" dirty="0">
                <a:solidFill>
                  <a:srgbClr val="555555"/>
                </a:solidFill>
                <a:latin typeface="Meiryo" panose="020B0604030504040204" pitchFamily="34" charset="-128"/>
                <a:ea typeface="Meiryo" panose="020B0604030504040204" pitchFamily="34" charset="-128"/>
              </a:rPr>
              <a:t>Qubits </a:t>
            </a:r>
            <a:r>
              <a:rPr lang="ja-JP" altLang="en-US" sz="1600">
                <a:solidFill>
                  <a:srgbClr val="555555"/>
                </a:solidFill>
                <a:latin typeface="Meiryo" panose="020B0604030504040204" pitchFamily="34" charset="-128"/>
                <a:ea typeface="Meiryo" panose="020B0604030504040204" pitchFamily="34" charset="-128"/>
              </a:rPr>
              <a:t>を安定させなくてはならない。そのためには、絶対ゼロ度 </a:t>
            </a:r>
            <a:r>
              <a:rPr lang="en-US" altLang="ja-JP" sz="1600" dirty="0">
                <a:solidFill>
                  <a:srgbClr val="555555"/>
                </a:solidFill>
                <a:latin typeface="Meiryo" panose="020B0604030504040204" pitchFamily="34" charset="-128"/>
                <a:ea typeface="Meiryo" panose="020B0604030504040204" pitchFamily="34" charset="-128"/>
              </a:rPr>
              <a:t>(0°</a:t>
            </a:r>
            <a:r>
              <a:rPr lang="en" altLang="ja-JP" sz="1600" dirty="0">
                <a:solidFill>
                  <a:srgbClr val="555555"/>
                </a:solidFill>
                <a:latin typeface="Meiryo" panose="020B0604030504040204" pitchFamily="34" charset="-128"/>
                <a:ea typeface="Meiryo" panose="020B0604030504040204" pitchFamily="34" charset="-128"/>
              </a:rPr>
              <a:t>Kelvin / -459.67°Fahrenheit / -273.15°Celsius) </a:t>
            </a:r>
            <a:r>
              <a:rPr lang="ja-JP" altLang="en-US" sz="1600">
                <a:solidFill>
                  <a:srgbClr val="555555"/>
                </a:solidFill>
                <a:latin typeface="Meiryo" panose="020B0604030504040204" pitchFamily="34" charset="-128"/>
                <a:ea typeface="Meiryo" panose="020B0604030504040204" pitchFamily="34" charset="-128"/>
              </a:rPr>
              <a:t>にして熱や動きを完全に押さえ込んだ理想的な状態を提供する必要がある。しかし、現実には難しく可能な限りそれに近づけるために膨大なコストがかかっている。</a:t>
            </a:r>
            <a:endParaRPr lang="ja-JP" altLang="en-US" sz="1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43701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4DF9-DC30-4A4E-8A67-23E6102BD1DD}"/>
              </a:ext>
            </a:extLst>
          </p:cNvPr>
          <p:cNvSpPr>
            <a:spLocks noGrp="1"/>
          </p:cNvSpPr>
          <p:nvPr>
            <p:ph type="title"/>
          </p:nvPr>
        </p:nvSpPr>
        <p:spPr/>
        <p:txBody>
          <a:bodyPr/>
          <a:lstStyle/>
          <a:p>
            <a:r>
              <a:rPr kumimoji="1" lang="ja-JP" altLang="en-US" dirty="0"/>
              <a:t>量子コンピュータの現状</a:t>
            </a:r>
          </a:p>
        </p:txBody>
      </p:sp>
      <p:pic>
        <p:nvPicPr>
          <p:cNvPr id="7" name="図 6"/>
          <p:cNvPicPr>
            <a:picLocks noChangeAspect="1"/>
          </p:cNvPicPr>
          <p:nvPr/>
        </p:nvPicPr>
        <p:blipFill>
          <a:blip r:embed="rId2"/>
          <a:stretch>
            <a:fillRect/>
          </a:stretch>
        </p:blipFill>
        <p:spPr>
          <a:xfrm>
            <a:off x="6804248" y="2551477"/>
            <a:ext cx="1623010" cy="1774117"/>
          </a:xfrm>
          <a:prstGeom prst="rect">
            <a:avLst/>
          </a:prstGeom>
        </p:spPr>
      </p:pic>
      <p:pic>
        <p:nvPicPr>
          <p:cNvPr id="8" name="図 7"/>
          <p:cNvPicPr>
            <a:picLocks noChangeAspect="1"/>
          </p:cNvPicPr>
          <p:nvPr/>
        </p:nvPicPr>
        <p:blipFill>
          <a:blip r:embed="rId3"/>
          <a:stretch>
            <a:fillRect/>
          </a:stretch>
        </p:blipFill>
        <p:spPr>
          <a:xfrm>
            <a:off x="4932040" y="2551477"/>
            <a:ext cx="1186157" cy="1186157"/>
          </a:xfrm>
          <a:prstGeom prst="rect">
            <a:avLst/>
          </a:prstGeom>
        </p:spPr>
      </p:pic>
      <p:pic>
        <p:nvPicPr>
          <p:cNvPr id="12" name="図 11"/>
          <p:cNvPicPr>
            <a:picLocks noChangeAspect="1"/>
          </p:cNvPicPr>
          <p:nvPr/>
        </p:nvPicPr>
        <p:blipFill>
          <a:blip r:embed="rId4"/>
          <a:stretch>
            <a:fillRect/>
          </a:stretch>
        </p:blipFill>
        <p:spPr>
          <a:xfrm>
            <a:off x="2771800" y="2551477"/>
            <a:ext cx="2016356" cy="1767672"/>
          </a:xfrm>
          <a:prstGeom prst="rect">
            <a:avLst/>
          </a:prstGeom>
        </p:spPr>
      </p:pic>
      <p:pic>
        <p:nvPicPr>
          <p:cNvPr id="13" name="図 12"/>
          <p:cNvPicPr>
            <a:picLocks noChangeAspect="1"/>
          </p:cNvPicPr>
          <p:nvPr/>
        </p:nvPicPr>
        <p:blipFill>
          <a:blip r:embed="rId5"/>
          <a:stretch>
            <a:fillRect/>
          </a:stretch>
        </p:blipFill>
        <p:spPr>
          <a:xfrm>
            <a:off x="661439" y="2551477"/>
            <a:ext cx="2024052" cy="1767672"/>
          </a:xfrm>
          <a:prstGeom prst="rect">
            <a:avLst/>
          </a:prstGeom>
        </p:spPr>
      </p:pic>
      <p:sp>
        <p:nvSpPr>
          <p:cNvPr id="15" name="正方形/長方形 14">
            <a:extLst>
              <a:ext uri="{FF2B5EF4-FFF2-40B4-BE49-F238E27FC236}">
                <a16:creationId xmlns:a16="http://schemas.microsoft.com/office/drawing/2014/main" id="{26E6FB17-CBA7-468C-9FB5-881C6B87DA94}"/>
              </a:ext>
            </a:extLst>
          </p:cNvPr>
          <p:cNvSpPr/>
          <p:nvPr/>
        </p:nvSpPr>
        <p:spPr>
          <a:xfrm>
            <a:off x="661439" y="1556792"/>
            <a:ext cx="4126718" cy="86556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量子ゲート</a:t>
            </a:r>
            <a:endParaRPr kumimoji="1" lang="ja-JP" altLang="en-US" dirty="0">
              <a:solidFill>
                <a:srgbClr val="FFFFFF"/>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BBEF6270-505F-4852-B16C-4B848D53F852}"/>
              </a:ext>
            </a:extLst>
          </p:cNvPr>
          <p:cNvSpPr/>
          <p:nvPr/>
        </p:nvSpPr>
        <p:spPr>
          <a:xfrm>
            <a:off x="4932040" y="1556792"/>
            <a:ext cx="3495219"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1286980" y="3956262"/>
            <a:ext cx="772969" cy="369332"/>
          </a:xfrm>
          <a:prstGeom prst="rect">
            <a:avLst/>
          </a:prstGeom>
          <a:noFill/>
        </p:spPr>
        <p:txBody>
          <a:bodyPr wrap="none" rtlCol="0">
            <a:spAutoFit/>
          </a:bodyPr>
          <a:lstStyle/>
          <a:p>
            <a:pPr algn="ctr"/>
            <a:r>
              <a:rPr kumimoji="1" lang="en-US" altLang="ja-JP">
                <a:solidFill>
                  <a:schemeClr val="bg1"/>
                </a:solidFill>
                <a:effectLst>
                  <a:outerShdw blurRad="50800" dist="38100" dir="2700000" algn="tl" rotWithShape="0">
                    <a:prstClr val="black">
                      <a:alpha val="40000"/>
                    </a:prstClr>
                  </a:outerShdw>
                </a:effectLst>
              </a:rPr>
              <a:t>IBM Q</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19" name="テキスト ボックス 18"/>
          <p:cNvSpPr txBox="1"/>
          <p:nvPr/>
        </p:nvSpPr>
        <p:spPr>
          <a:xfrm>
            <a:off x="2779355" y="3964582"/>
            <a:ext cx="2001253"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Microsoft Blue </a:t>
            </a:r>
            <a:r>
              <a:rPr lang="en-US" altLang="ja-JP" dirty="0" err="1">
                <a:solidFill>
                  <a:schemeClr val="bg1"/>
                </a:solidFill>
                <a:effectLst>
                  <a:outerShdw blurRad="50800" dist="38100" dir="2700000" algn="tl" rotWithShape="0">
                    <a:prstClr val="black">
                      <a:alpha val="40000"/>
                    </a:prstClr>
                  </a:outerShdw>
                </a:effectLst>
              </a:rPr>
              <a:t>Fors</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0" name="テキスト ボックス 19"/>
          <p:cNvSpPr txBox="1"/>
          <p:nvPr/>
        </p:nvSpPr>
        <p:spPr>
          <a:xfrm>
            <a:off x="5068211" y="2542006"/>
            <a:ext cx="672235" cy="276999"/>
          </a:xfrm>
          <a:prstGeom prst="rect">
            <a:avLst/>
          </a:prstGeom>
          <a:noFill/>
        </p:spPr>
        <p:txBody>
          <a:bodyPr wrap="none" rtlCol="0">
            <a:spAutoFit/>
          </a:bodyPr>
          <a:lstStyle/>
          <a:p>
            <a:pPr algn="ctr"/>
            <a:r>
              <a:rPr kumimoji="1" lang="en-US" altLang="ja-JP" sz="1200" dirty="0">
                <a:solidFill>
                  <a:schemeClr val="bg1"/>
                </a:solidFill>
                <a:effectLst>
                  <a:outerShdw blurRad="50800" dist="38100" dir="2700000" algn="tl" rotWithShape="0">
                    <a:prstClr val="black">
                      <a:alpha val="40000"/>
                    </a:prstClr>
                  </a:outerShdw>
                </a:effectLst>
              </a:rPr>
              <a:t>D-Wave</a:t>
            </a:r>
            <a:endParaRPr kumimoji="1" lang="ja-JP" altLang="en-US" sz="1200" dirty="0">
              <a:solidFill>
                <a:schemeClr val="bg1"/>
              </a:solidFill>
              <a:effectLst>
                <a:outerShdw blurRad="50800" dist="38100" dir="2700000" algn="tl" rotWithShape="0">
                  <a:prstClr val="black">
                    <a:alpha val="40000"/>
                  </a:prstClr>
                </a:outerShdw>
              </a:effectLst>
            </a:endParaRPr>
          </a:p>
        </p:txBody>
      </p:sp>
      <p:sp>
        <p:nvSpPr>
          <p:cNvPr id="21" name="テキスト ボックス 20"/>
          <p:cNvSpPr txBox="1"/>
          <p:nvPr/>
        </p:nvSpPr>
        <p:spPr>
          <a:xfrm>
            <a:off x="7081890" y="3964582"/>
            <a:ext cx="1067728"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NTT QNN</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2" name="正方形/長方形 21">
            <a:extLst>
              <a:ext uri="{FF2B5EF4-FFF2-40B4-BE49-F238E27FC236}">
                <a16:creationId xmlns:a16="http://schemas.microsoft.com/office/drawing/2014/main" id="{4A43827F-E5F6-4428-AE5C-435E07E55C6C}"/>
              </a:ext>
            </a:extLst>
          </p:cNvPr>
          <p:cNvSpPr/>
          <p:nvPr/>
        </p:nvSpPr>
        <p:spPr>
          <a:xfrm>
            <a:off x="4932038" y="4480074"/>
            <a:ext cx="1767673"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800" dirty="0">
                <a:solidFill>
                  <a:schemeClr val="bg1"/>
                </a:solidFill>
                <a:latin typeface="Meiryo" panose="020B0604030504040204" pitchFamily="34" charset="-128"/>
                <a:ea typeface="Meiryo" panose="020B0604030504040204" pitchFamily="34" charset="-128"/>
                <a:cs typeface="Meiryo" charset="-128"/>
              </a:rPr>
              <a:t>D-wave :</a:t>
            </a:r>
          </a:p>
          <a:p>
            <a:r>
              <a:rPr lang="ja-JP" altLang="en-US" sz="800">
                <a:solidFill>
                  <a:schemeClr val="bg1"/>
                </a:solidFill>
                <a:latin typeface="Meiryo" panose="020B0604030504040204" pitchFamily="34" charset="-128"/>
                <a:ea typeface="Meiryo" panose="020B0604030504040204" pitchFamily="34" charset="-128"/>
                <a:cs typeface="Meiryo" charset="-128"/>
              </a:rPr>
              <a:t>　</a:t>
            </a:r>
            <a:r>
              <a:rPr lang="en-US" altLang="ja-JP" sz="800" dirty="0">
                <a:solidFill>
                  <a:schemeClr val="bg1"/>
                </a:solidFill>
                <a:latin typeface="Meiryo" panose="020B0604030504040204" pitchFamily="34" charset="-128"/>
                <a:ea typeface="Meiryo" panose="020B0604030504040204" pitchFamily="34" charset="-128"/>
                <a:cs typeface="Meiryo" charset="-128"/>
              </a:rPr>
              <a:t>2000</a:t>
            </a:r>
            <a:r>
              <a:rPr lang="ja-JP" altLang="en-US" sz="800">
                <a:solidFill>
                  <a:schemeClr val="bg1"/>
                </a:solidFill>
                <a:latin typeface="Meiryo" panose="020B0604030504040204" pitchFamily="34" charset="-128"/>
                <a:ea typeface="Meiryo" panose="020B0604030504040204" pitchFamily="34" charset="-128"/>
                <a:cs typeface="Meiryo" charset="-128"/>
              </a:rPr>
              <a:t>量子ビット</a:t>
            </a:r>
            <a:r>
              <a:rPr lang="en-US" altLang="ja-JP" sz="800" dirty="0">
                <a:solidFill>
                  <a:schemeClr val="bg1"/>
                </a:solidFill>
                <a:latin typeface="Meiryo" panose="020B0604030504040204" pitchFamily="34" charset="-128"/>
                <a:ea typeface="Meiryo" panose="020B0604030504040204" pitchFamily="34" charset="-128"/>
                <a:cs typeface="Meiryo" charset="-128"/>
              </a:rPr>
              <a:t>/1</a:t>
            </a:r>
            <a:r>
              <a:rPr lang="ja-JP" altLang="en-US" sz="800" dirty="0">
                <a:solidFill>
                  <a:schemeClr val="bg1"/>
                </a:solidFill>
                <a:latin typeface="Meiryo" panose="020B0604030504040204" pitchFamily="34" charset="-128"/>
                <a:ea typeface="Meiryo" panose="020B0604030504040204" pitchFamily="34" charset="-128"/>
                <a:cs typeface="Meiryo" charset="-128"/>
              </a:rPr>
              <a:t>万</a:t>
            </a:r>
            <a:r>
              <a:rPr lang="en-US" altLang="ja-JP" sz="800" dirty="0">
                <a:solidFill>
                  <a:schemeClr val="bg1"/>
                </a:solidFill>
                <a:latin typeface="Meiryo" panose="020B0604030504040204" pitchFamily="34" charset="-128"/>
                <a:ea typeface="Meiryo" panose="020B0604030504040204" pitchFamily="34" charset="-128"/>
                <a:cs typeface="Meiryo" charset="-128"/>
              </a:rPr>
              <a:t>2</a:t>
            </a:r>
            <a:r>
              <a:rPr lang="ja-JP" altLang="en-US" sz="800">
                <a:solidFill>
                  <a:schemeClr val="bg1"/>
                </a:solidFill>
                <a:latin typeface="Meiryo" panose="020B0604030504040204" pitchFamily="34" charset="-128"/>
                <a:ea typeface="Meiryo" panose="020B0604030504040204" pitchFamily="34" charset="-128"/>
                <a:cs typeface="Meiryo" charset="-128"/>
              </a:rPr>
              <a:t>千結合</a:t>
            </a:r>
            <a:endParaRPr lang="en-US" altLang="ja-JP" sz="800" dirty="0">
              <a:solidFill>
                <a:schemeClr val="bg1"/>
              </a:solidFill>
              <a:latin typeface="Meiryo" panose="020B0604030504040204" pitchFamily="34" charset="-128"/>
              <a:ea typeface="Meiryo" panose="020B0604030504040204" pitchFamily="34" charset="-128"/>
              <a:cs typeface="Meiryo" charset="-128"/>
            </a:endParaRPr>
          </a:p>
          <a:p>
            <a:endParaRPr lang="en-US" altLang="ja-JP" sz="800" dirty="0">
              <a:solidFill>
                <a:schemeClr val="bg1"/>
              </a:solidFill>
              <a:latin typeface="Meiryo" panose="020B0604030504040204" pitchFamily="34" charset="-128"/>
              <a:ea typeface="Meiryo" panose="020B0604030504040204" pitchFamily="34" charset="-128"/>
              <a:cs typeface="Meiryo" charset="-128"/>
            </a:endParaRPr>
          </a:p>
          <a:p>
            <a:r>
              <a:rPr lang="ja-JP" altLang="en-US" sz="800">
                <a:solidFill>
                  <a:schemeClr val="bg1"/>
                </a:solidFill>
                <a:latin typeface="Meiryo" panose="020B0604030504040204" pitchFamily="34" charset="-128"/>
                <a:ea typeface="Meiryo" panose="020B0604030504040204" pitchFamily="34" charset="-128"/>
              </a:rPr>
              <a:t>デジタル･アニーラ：</a:t>
            </a:r>
            <a:endParaRPr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　</a:t>
            </a:r>
            <a:r>
              <a:rPr lang="en-US" altLang="ja-JP" sz="800" dirty="0">
                <a:solidFill>
                  <a:schemeClr val="bg1"/>
                </a:solidFill>
                <a:latin typeface="Meiryo" panose="020B0604030504040204" pitchFamily="34" charset="-128"/>
                <a:ea typeface="Meiryo" panose="020B0604030504040204" pitchFamily="34" charset="-128"/>
              </a:rPr>
              <a:t>1024</a:t>
            </a:r>
            <a:r>
              <a:rPr lang="ja-JP" altLang="en-US" sz="800">
                <a:solidFill>
                  <a:schemeClr val="bg1"/>
                </a:solidFill>
                <a:latin typeface="Meiryo" panose="020B0604030504040204" pitchFamily="34" charset="-128"/>
                <a:ea typeface="Meiryo" panose="020B0604030504040204" pitchFamily="34" charset="-128"/>
              </a:rPr>
              <a:t>量子ビット／全結合</a:t>
            </a:r>
            <a:endParaRPr kumimoji="1" lang="ja-JP" altLang="en-US" sz="8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A5F71CD4-986B-4F43-8F23-C7FFE501B9EC}"/>
              </a:ext>
            </a:extLst>
          </p:cNvPr>
          <p:cNvSpPr/>
          <p:nvPr/>
        </p:nvSpPr>
        <p:spPr>
          <a:xfrm>
            <a:off x="661439" y="4458122"/>
            <a:ext cx="2024052"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2017</a:t>
            </a:r>
            <a:r>
              <a:rPr lang="ja-JP" altLang="en-US" sz="1200" dirty="0">
                <a:solidFill>
                  <a:srgbClr val="FFFFFF"/>
                </a:solidFill>
                <a:latin typeface="Meiryo" charset="-128"/>
                <a:ea typeface="Meiryo" charset="-128"/>
                <a:cs typeface="Meiryo" charset="-128"/>
              </a:rPr>
              <a:t>年</a:t>
            </a:r>
            <a:r>
              <a:rPr lang="en-US" altLang="ja-JP" sz="1200" dirty="0">
                <a:solidFill>
                  <a:srgbClr val="FFFFFF"/>
                </a:solidFill>
                <a:latin typeface="Meiryo" charset="-128"/>
                <a:ea typeface="Meiryo" charset="-128"/>
                <a:cs typeface="Meiryo" charset="-128"/>
              </a:rPr>
              <a:t>12</a:t>
            </a:r>
            <a:r>
              <a:rPr lang="ja-JP" altLang="en-US" sz="1200" dirty="0">
                <a:solidFill>
                  <a:srgbClr val="FFFFFF"/>
                </a:solidFill>
                <a:latin typeface="Meiryo" charset="-128"/>
                <a:ea typeface="Meiryo" charset="-128"/>
                <a:cs typeface="Meiryo" charset="-128"/>
              </a:rPr>
              <a:t>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20</a:t>
            </a:r>
            <a:r>
              <a:rPr lang="ja-JP" altLang="en-US" sz="1200" dirty="0">
                <a:solidFill>
                  <a:srgbClr val="FFFFFF"/>
                </a:solidFill>
                <a:latin typeface="Meiryo" charset="-128"/>
                <a:ea typeface="Meiryo" charset="-128"/>
                <a:cs typeface="Meiryo" charset="-128"/>
              </a:rPr>
              <a:t>量子ビット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50</a:t>
            </a:r>
            <a:r>
              <a:rPr lang="ja-JP" altLang="en-US" sz="1200" dirty="0">
                <a:solidFill>
                  <a:srgbClr val="FFFFFF"/>
                </a:solidFill>
                <a:latin typeface="Meiryo" charset="-128"/>
                <a:ea typeface="Meiryo" charset="-128"/>
                <a:cs typeface="Meiryo" charset="-128"/>
              </a:rPr>
              <a:t>量子ビットを試作</a:t>
            </a:r>
            <a:endParaRPr lang="en-US" altLang="ja-JP" sz="12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4D313F59-0CCA-4BB0-BEE0-750DB6ED981F}"/>
              </a:ext>
            </a:extLst>
          </p:cNvPr>
          <p:cNvSpPr/>
          <p:nvPr/>
        </p:nvSpPr>
        <p:spPr>
          <a:xfrm>
            <a:off x="6804247" y="4480074"/>
            <a:ext cx="1623011"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2017</a:t>
            </a:r>
            <a:r>
              <a:rPr kumimoji="1" lang="ja-JP" altLang="en-US" sz="1200" dirty="0">
                <a:solidFill>
                  <a:srgbClr val="FFFFFF"/>
                </a:solidFill>
                <a:latin typeface="Meiryo" charset="-128"/>
                <a:ea typeface="Meiryo" charset="-128"/>
                <a:cs typeface="Meiryo" charset="-128"/>
              </a:rPr>
              <a:t>年</a:t>
            </a:r>
            <a:r>
              <a:rPr kumimoji="1" lang="en-US" altLang="ja-JP" sz="1200" dirty="0">
                <a:solidFill>
                  <a:srgbClr val="FFFFFF"/>
                </a:solidFill>
                <a:latin typeface="Meiryo" charset="-128"/>
                <a:ea typeface="Meiryo" charset="-128"/>
                <a:cs typeface="Meiryo" charset="-128"/>
              </a:rPr>
              <a:t>11</a:t>
            </a:r>
            <a:r>
              <a:rPr kumimoji="1" lang="ja-JP" altLang="en-US" sz="1200" dirty="0">
                <a:solidFill>
                  <a:srgbClr val="FFFFFF"/>
                </a:solidFill>
                <a:latin typeface="Meiryo" charset="-128"/>
                <a:ea typeface="Meiryo" charset="-128"/>
                <a:cs typeface="Meiryo" charset="-128"/>
              </a:rPr>
              <a:t>月公開</a:t>
            </a:r>
            <a:endParaRPr kumimoji="1" lang="en-US" altLang="ja-JP" sz="12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2000</a:t>
            </a:r>
            <a:r>
              <a:rPr kumimoji="1" lang="ja-JP" altLang="en-US" sz="1200" dirty="0">
                <a:solidFill>
                  <a:srgbClr val="FFFFFF"/>
                </a:solidFill>
                <a:latin typeface="Meiryo" charset="-128"/>
                <a:ea typeface="Meiryo" charset="-128"/>
                <a:cs typeface="Meiryo" charset="-128"/>
              </a:rPr>
              <a:t>量子ビット</a:t>
            </a:r>
            <a:r>
              <a:rPr kumimoji="1" lang="en-US" altLang="ja-JP" sz="1200" dirty="0">
                <a:solidFill>
                  <a:srgbClr val="FFFFFF"/>
                </a:solidFill>
                <a:latin typeface="Meiryo" charset="-128"/>
                <a:ea typeface="Meiryo" charset="-128"/>
                <a:cs typeface="Meiryo" charset="-128"/>
              </a:rPr>
              <a:t>/400</a:t>
            </a:r>
            <a:r>
              <a:rPr lang="ja-JP" altLang="en-US" sz="1200" dirty="0">
                <a:solidFill>
                  <a:srgbClr val="FFFFFF"/>
                </a:solidFill>
                <a:latin typeface="Meiryo" charset="-128"/>
                <a:ea typeface="Meiryo" charset="-128"/>
                <a:cs typeface="Meiryo" charset="-128"/>
              </a:rPr>
              <a:t>万</a:t>
            </a:r>
            <a:r>
              <a:rPr kumimoji="1" lang="ja-JP" altLang="en-US" sz="1200" dirty="0">
                <a:solidFill>
                  <a:srgbClr val="FFFFFF"/>
                </a:solidFill>
                <a:latin typeface="Meiryo" charset="-128"/>
                <a:ea typeface="Meiryo" charset="-128"/>
                <a:cs typeface="Meiryo" charset="-128"/>
              </a:rPr>
              <a:t>結合</a:t>
            </a:r>
          </a:p>
        </p:txBody>
      </p:sp>
      <p:sp>
        <p:nvSpPr>
          <p:cNvPr id="25" name="正方形/長方形 24">
            <a:extLst>
              <a:ext uri="{FF2B5EF4-FFF2-40B4-BE49-F238E27FC236}">
                <a16:creationId xmlns:a16="http://schemas.microsoft.com/office/drawing/2014/main" id="{A5F71CD4-986B-4F43-8F23-C7FFE501B9EC}"/>
              </a:ext>
            </a:extLst>
          </p:cNvPr>
          <p:cNvSpPr/>
          <p:nvPr/>
        </p:nvSpPr>
        <p:spPr>
          <a:xfrm>
            <a:off x="2767952" y="4480073"/>
            <a:ext cx="2024052"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稼働できるものは</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未公開</a:t>
            </a:r>
            <a:endParaRPr lang="en-US" altLang="ja-JP" sz="12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61ED11A4-4051-4504-8F85-7B54BD3178E6}"/>
              </a:ext>
            </a:extLst>
          </p:cNvPr>
          <p:cNvSpPr/>
          <p:nvPr/>
        </p:nvSpPr>
        <p:spPr>
          <a:xfrm>
            <a:off x="4932039" y="2006136"/>
            <a:ext cx="1767674"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量子アニーリング</a:t>
            </a:r>
            <a:endParaRPr lang="en-US" altLang="ja-JP" sz="12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155653DD-837B-498B-AE43-E27F7358093B}"/>
              </a:ext>
            </a:extLst>
          </p:cNvPr>
          <p:cNvSpPr/>
          <p:nvPr/>
        </p:nvSpPr>
        <p:spPr>
          <a:xfrm>
            <a:off x="6804249" y="2006136"/>
            <a:ext cx="162301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レーザー･ネットワーク</a:t>
            </a:r>
          </a:p>
        </p:txBody>
      </p:sp>
      <p:pic>
        <p:nvPicPr>
          <p:cNvPr id="26" name="図 25">
            <a:extLst>
              <a:ext uri="{FF2B5EF4-FFF2-40B4-BE49-F238E27FC236}">
                <a16:creationId xmlns:a16="http://schemas.microsoft.com/office/drawing/2014/main" id="{F7B26D90-2881-3F4A-B3EC-AEDAB5B2B06F}"/>
              </a:ext>
            </a:extLst>
          </p:cNvPr>
          <p:cNvPicPr>
            <a:picLocks noChangeAspect="1"/>
          </p:cNvPicPr>
          <p:nvPr/>
        </p:nvPicPr>
        <p:blipFill>
          <a:blip r:embed="rId6"/>
          <a:stretch>
            <a:fillRect/>
          </a:stretch>
        </p:blipFill>
        <p:spPr>
          <a:xfrm>
            <a:off x="5352079" y="3442769"/>
            <a:ext cx="1327570" cy="885047"/>
          </a:xfrm>
          <a:prstGeom prst="rect">
            <a:avLst/>
          </a:prstGeom>
          <a:ln>
            <a:noFill/>
          </a:ln>
          <a:effectLst>
            <a:outerShdw blurRad="292100" dist="139700" dir="2700000" algn="tl" rotWithShape="0">
              <a:srgbClr val="333333">
                <a:alpha val="65000"/>
              </a:srgbClr>
            </a:outerShdw>
          </a:effectLst>
        </p:spPr>
      </p:pic>
      <p:sp>
        <p:nvSpPr>
          <p:cNvPr id="27" name="テキスト ボックス 26">
            <a:extLst>
              <a:ext uri="{FF2B5EF4-FFF2-40B4-BE49-F238E27FC236}">
                <a16:creationId xmlns:a16="http://schemas.microsoft.com/office/drawing/2014/main" id="{40D140B7-3079-1B4B-8ECF-85D8B3479FA3}"/>
              </a:ext>
            </a:extLst>
          </p:cNvPr>
          <p:cNvSpPr txBox="1"/>
          <p:nvPr/>
        </p:nvSpPr>
        <p:spPr>
          <a:xfrm>
            <a:off x="5741503" y="4140928"/>
            <a:ext cx="971740" cy="215444"/>
          </a:xfrm>
          <a:prstGeom prst="rect">
            <a:avLst/>
          </a:prstGeom>
          <a:noFill/>
        </p:spPr>
        <p:txBody>
          <a:bodyPr wrap="none" rtlCol="0">
            <a:spAutoFit/>
          </a:bodyPr>
          <a:lstStyle/>
          <a:p>
            <a:pPr algn="ctr"/>
            <a:r>
              <a:rPr kumimoji="1" lang="ja-JP" altLang="en-US" sz="800">
                <a:solidFill>
                  <a:schemeClr val="tx1">
                    <a:lumMod val="50000"/>
                    <a:lumOff val="50000"/>
                  </a:schemeClr>
                </a:solidFill>
                <a:effectLst>
                  <a:outerShdw blurRad="50800" dist="38100" dir="2700000" algn="tl" rotWithShape="0">
                    <a:prstClr val="black">
                      <a:alpha val="40000"/>
                    </a:prstClr>
                  </a:outerShdw>
                </a:effectLst>
              </a:rPr>
              <a:t>デジタル･アニーラ</a:t>
            </a:r>
            <a:endParaRPr kumimoji="1" lang="ja-JP" altLang="en-US" sz="800" dirty="0">
              <a:solidFill>
                <a:schemeClr val="tx1">
                  <a:lumMod val="50000"/>
                  <a:lumOff val="50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976363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031161" y="1196752"/>
            <a:ext cx="1921921" cy="122413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6990436" y="1196752"/>
            <a:ext cx="1921921" cy="12241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5010325" y="1202886"/>
            <a:ext cx="1921921" cy="12241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自然現象を借用したアルゴリズム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ホームベース 3"/>
          <p:cNvSpPr/>
          <p:nvPr/>
        </p:nvSpPr>
        <p:spPr>
          <a:xfrm>
            <a:off x="335842" y="1196752"/>
            <a:ext cx="2795998" cy="1224136"/>
          </a:xfrm>
          <a:prstGeom prst="homePlate">
            <a:avLst>
              <a:gd name="adj" fmla="val 1748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テキスト ボックス 4"/>
          <p:cNvSpPr txBox="1"/>
          <p:nvPr/>
        </p:nvSpPr>
        <p:spPr>
          <a:xfrm>
            <a:off x="496964" y="1556792"/>
            <a:ext cx="2473754" cy="738664"/>
          </a:xfrm>
          <a:prstGeom prst="rect">
            <a:avLst/>
          </a:prstGeom>
          <a:noFill/>
        </p:spPr>
        <p:txBody>
          <a:bodyPr wrap="none" rtlCol="0">
            <a:spAutoFit/>
          </a:bodyPr>
          <a:lstStyle/>
          <a:p>
            <a:r>
              <a:rPr kumimoji="1" lang="ja-JP" altLang="en-US" sz="1050" dirty="0">
                <a:solidFill>
                  <a:schemeClr val="bg1"/>
                </a:solidFill>
                <a:latin typeface="Meiryo" charset="-128"/>
                <a:ea typeface="Meiryo" charset="-128"/>
                <a:cs typeface="Meiryo" charset="-128"/>
              </a:rPr>
              <a:t>自然現象のメカニズムを</a:t>
            </a:r>
            <a:endParaRPr kumimoji="1" lang="en-US" altLang="ja-JP" sz="1050" dirty="0">
              <a:solidFill>
                <a:schemeClr val="bg1"/>
              </a:solidFill>
              <a:latin typeface="Meiryo" charset="-128"/>
              <a:ea typeface="Meiryo" charset="-128"/>
              <a:cs typeface="Meiryo" charset="-128"/>
            </a:endParaRPr>
          </a:p>
          <a:p>
            <a:r>
              <a:rPr lang="ja-JP" altLang="en-US" sz="1050" b="1" u="sng" dirty="0">
                <a:solidFill>
                  <a:schemeClr val="bg1"/>
                </a:solidFill>
                <a:latin typeface="Meiryo" charset="-128"/>
                <a:ea typeface="Meiryo" charset="-128"/>
                <a:cs typeface="Meiryo" charset="-128"/>
              </a:rPr>
              <a:t>古典コンピューターでシミュレート</a:t>
            </a:r>
            <a:r>
              <a:rPr lang="ja-JP" altLang="en-US" sz="1050" dirty="0">
                <a:solidFill>
                  <a:schemeClr val="bg1"/>
                </a:solidFill>
                <a:latin typeface="Meiryo" charset="-128"/>
                <a:ea typeface="Meiryo" charset="-128"/>
                <a:cs typeface="Meiryo" charset="-128"/>
              </a:rPr>
              <a:t>し</a:t>
            </a:r>
            <a:endParaRPr lang="en-US" altLang="ja-JP" sz="1050" dirty="0">
              <a:solidFill>
                <a:schemeClr val="bg1"/>
              </a:solidFill>
              <a:latin typeface="Meiryo" charset="-128"/>
              <a:ea typeface="Meiryo" charset="-128"/>
              <a:cs typeface="Meiryo" charset="-128"/>
            </a:endParaRPr>
          </a:p>
          <a:p>
            <a:r>
              <a:rPr kumimoji="1" lang="ja-JP" altLang="en-US" sz="1050" dirty="0">
                <a:solidFill>
                  <a:schemeClr val="bg1"/>
                </a:solidFill>
                <a:latin typeface="Meiryo" charset="-128"/>
                <a:ea typeface="Meiryo" charset="-128"/>
                <a:cs typeface="Meiryo" charset="-128"/>
              </a:rPr>
              <a:t>「組合せ最適化問題」などを</a:t>
            </a:r>
            <a:endParaRPr kumimoji="1" lang="en-US" altLang="ja-JP" sz="1050" dirty="0">
              <a:solidFill>
                <a:schemeClr val="bg1"/>
              </a:solidFill>
              <a:latin typeface="Meiryo" charset="-128"/>
              <a:ea typeface="Meiryo" charset="-128"/>
              <a:cs typeface="Meiryo" charset="-128"/>
            </a:endParaRPr>
          </a:p>
          <a:p>
            <a:r>
              <a:rPr kumimoji="1" lang="ja-JP" altLang="en-US" sz="1050" dirty="0">
                <a:solidFill>
                  <a:schemeClr val="bg1"/>
                </a:solidFill>
                <a:latin typeface="Meiryo" charset="-128"/>
                <a:ea typeface="Meiryo" charset="-128"/>
                <a:cs typeface="Meiryo" charset="-128"/>
              </a:rPr>
              <a:t>効率的に解こうというアプローチ</a:t>
            </a:r>
            <a:endParaRPr kumimoji="1" lang="en-US" altLang="ja-JP" sz="1050" dirty="0">
              <a:solidFill>
                <a:schemeClr val="bg1"/>
              </a:solidFill>
              <a:latin typeface="Meiryo" charset="-128"/>
              <a:ea typeface="Meiryo" charset="-128"/>
              <a:cs typeface="Meiryo" charset="-128"/>
            </a:endParaRPr>
          </a:p>
        </p:txBody>
      </p:sp>
      <p:sp>
        <p:nvSpPr>
          <p:cNvPr id="6" name="正方形/長方形 5"/>
          <p:cNvSpPr/>
          <p:nvPr/>
        </p:nvSpPr>
        <p:spPr>
          <a:xfrm>
            <a:off x="335842" y="1340768"/>
            <a:ext cx="2492990" cy="276999"/>
          </a:xfrm>
          <a:prstGeom prst="rect">
            <a:avLst/>
          </a:prstGeom>
        </p:spPr>
        <p:txBody>
          <a:bodyPr wrap="none">
            <a:spAutoFit/>
          </a:bodyPr>
          <a:lstStyle/>
          <a:p>
            <a:r>
              <a:rPr lang="ja-JP" altLang="en-US" sz="1200" b="1" dirty="0">
                <a:solidFill>
                  <a:schemeClr val="bg1"/>
                </a:solidFill>
                <a:latin typeface="Meiryo" charset="-128"/>
                <a:ea typeface="Meiryo" charset="-128"/>
                <a:cs typeface="Meiryo" charset="-128"/>
              </a:rPr>
              <a:t>自然現象を借用したアルゴリズム</a:t>
            </a:r>
          </a:p>
        </p:txBody>
      </p:sp>
      <p:sp>
        <p:nvSpPr>
          <p:cNvPr id="10" name="テキスト ボックス 9"/>
          <p:cNvSpPr txBox="1"/>
          <p:nvPr/>
        </p:nvSpPr>
        <p:spPr>
          <a:xfrm>
            <a:off x="3031162" y="1731445"/>
            <a:ext cx="1921920" cy="577081"/>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生物が遺伝子の交配や</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突然変異を重ねて</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進化する仕組み</a:t>
            </a:r>
          </a:p>
        </p:txBody>
      </p:sp>
      <p:sp>
        <p:nvSpPr>
          <p:cNvPr id="11" name="正方形/長方形 10"/>
          <p:cNvSpPr/>
          <p:nvPr/>
        </p:nvSpPr>
        <p:spPr>
          <a:xfrm>
            <a:off x="3257631" y="1340767"/>
            <a:ext cx="1569660"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遺伝的アルゴリズム</a:t>
            </a:r>
            <a:endParaRPr lang="ja-JP" altLang="en-US" sz="1200" b="1" dirty="0">
              <a:solidFill>
                <a:schemeClr val="bg1"/>
              </a:solidFill>
              <a:latin typeface="Meiryo" charset="-128"/>
              <a:ea typeface="Meiryo" charset="-128"/>
              <a:cs typeface="Meiryo" charset="-128"/>
            </a:endParaRPr>
          </a:p>
        </p:txBody>
      </p:sp>
      <p:sp>
        <p:nvSpPr>
          <p:cNvPr id="12" name="正方形/長方形 11"/>
          <p:cNvSpPr/>
          <p:nvPr/>
        </p:nvSpPr>
        <p:spPr>
          <a:xfrm>
            <a:off x="7014199" y="1340767"/>
            <a:ext cx="1877438"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ニューラルネットワーク</a:t>
            </a:r>
            <a:endParaRPr lang="ja-JP" altLang="en-US" sz="1200" b="1" dirty="0">
              <a:solidFill>
                <a:schemeClr val="bg1"/>
              </a:solidFill>
              <a:latin typeface="Meiryo" charset="-128"/>
              <a:ea typeface="Meiryo" charset="-128"/>
              <a:cs typeface="Meiryo" charset="-128"/>
            </a:endParaRPr>
          </a:p>
        </p:txBody>
      </p:sp>
      <p:sp>
        <p:nvSpPr>
          <p:cNvPr id="13" name="正方形/長方形 12"/>
          <p:cNvSpPr/>
          <p:nvPr/>
        </p:nvSpPr>
        <p:spPr>
          <a:xfrm>
            <a:off x="5263401" y="1346901"/>
            <a:ext cx="1415772"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量子アニーリング</a:t>
            </a:r>
            <a:endParaRPr lang="ja-JP" altLang="en-US" sz="1200" b="1" dirty="0">
              <a:solidFill>
                <a:schemeClr val="bg1"/>
              </a:solidFill>
              <a:latin typeface="Meiryo" charset="-128"/>
              <a:ea typeface="Meiryo" charset="-128"/>
              <a:cs typeface="Meiryo" charset="-128"/>
            </a:endParaRPr>
          </a:p>
        </p:txBody>
      </p:sp>
      <p:sp>
        <p:nvSpPr>
          <p:cNvPr id="14" name="テキスト ボックス 13"/>
          <p:cNvSpPr txBox="1"/>
          <p:nvPr/>
        </p:nvSpPr>
        <p:spPr>
          <a:xfrm>
            <a:off x="6965756" y="1731445"/>
            <a:ext cx="1921920" cy="577081"/>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人間の神経回路網</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（ニューラルネットワーク）</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の仕組み</a:t>
            </a:r>
          </a:p>
        </p:txBody>
      </p:sp>
      <p:sp>
        <p:nvSpPr>
          <p:cNvPr id="15" name="テキスト ボックス 14"/>
          <p:cNvSpPr txBox="1"/>
          <p:nvPr/>
        </p:nvSpPr>
        <p:spPr>
          <a:xfrm>
            <a:off x="5010325" y="1591167"/>
            <a:ext cx="1921920" cy="738664"/>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高温の磁性体</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（スピングラス）</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を冷やすことで状態が安定する「焼きなまし」の仕組み</a:t>
            </a:r>
          </a:p>
        </p:txBody>
      </p:sp>
      <p:pic>
        <p:nvPicPr>
          <p:cNvPr id="16" name="図 15"/>
          <p:cNvPicPr>
            <a:picLocks noChangeAspect="1"/>
          </p:cNvPicPr>
          <p:nvPr/>
        </p:nvPicPr>
        <p:blipFill>
          <a:blip r:embed="rId3"/>
          <a:stretch>
            <a:fillRect/>
          </a:stretch>
        </p:blipFill>
        <p:spPr>
          <a:xfrm>
            <a:off x="6990435" y="2512227"/>
            <a:ext cx="1921921" cy="2100858"/>
          </a:xfrm>
          <a:prstGeom prst="rect">
            <a:avLst/>
          </a:prstGeom>
        </p:spPr>
      </p:pic>
      <p:pic>
        <p:nvPicPr>
          <p:cNvPr id="17" name="図 16"/>
          <p:cNvPicPr>
            <a:picLocks noChangeAspect="1"/>
          </p:cNvPicPr>
          <p:nvPr/>
        </p:nvPicPr>
        <p:blipFill>
          <a:blip r:embed="rId4"/>
          <a:stretch>
            <a:fillRect/>
          </a:stretch>
        </p:blipFill>
        <p:spPr>
          <a:xfrm>
            <a:off x="5010325" y="2512227"/>
            <a:ext cx="1921920" cy="1921920"/>
          </a:xfrm>
          <a:prstGeom prst="rect">
            <a:avLst/>
          </a:prstGeom>
        </p:spPr>
      </p:pic>
      <p:sp>
        <p:nvSpPr>
          <p:cNvPr id="18" name="テキスト ボックス 17"/>
          <p:cNvSpPr txBox="1"/>
          <p:nvPr/>
        </p:nvSpPr>
        <p:spPr>
          <a:xfrm>
            <a:off x="5511447" y="4064815"/>
            <a:ext cx="919675"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D-Wave</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19" name="テキスト ボックス 18"/>
          <p:cNvSpPr txBox="1"/>
          <p:nvPr/>
        </p:nvSpPr>
        <p:spPr>
          <a:xfrm>
            <a:off x="7392852" y="4064815"/>
            <a:ext cx="1067728"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NTT QNN</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0" name="正方形/長方形 19"/>
          <p:cNvSpPr/>
          <p:nvPr/>
        </p:nvSpPr>
        <p:spPr>
          <a:xfrm>
            <a:off x="6965756" y="4434148"/>
            <a:ext cx="2100090" cy="204296"/>
          </a:xfrm>
          <a:prstGeom prst="rect">
            <a:avLst/>
          </a:prstGeom>
          <a:solidFill>
            <a:schemeClr val="bg1"/>
          </a:solidFill>
          <a:ln>
            <a:noFill/>
          </a:ln>
          <a:effectLst>
            <a:outerShdw blurRad="50800" dist="50800" dir="5400000" algn="ctr" rotWithShape="0">
              <a:schemeClr val="bg1"/>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ホームベース 20"/>
          <p:cNvSpPr/>
          <p:nvPr/>
        </p:nvSpPr>
        <p:spPr>
          <a:xfrm>
            <a:off x="3031161" y="2512227"/>
            <a:ext cx="2130504" cy="1921920"/>
          </a:xfrm>
          <a:prstGeom prst="homePlate">
            <a:avLst>
              <a:gd name="adj" fmla="val 12721"/>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実験装置で</a:t>
            </a:r>
            <a:endParaRPr kumimoji="1"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物理現象として</a:t>
            </a:r>
            <a:r>
              <a:rPr kumimoji="1" lang="ja-JP" altLang="en-US" sz="1400" dirty="0">
                <a:solidFill>
                  <a:srgbClr val="FFFFFF"/>
                </a:solidFill>
                <a:latin typeface="Meiryo" charset="-128"/>
                <a:ea typeface="Meiryo" charset="-128"/>
                <a:cs typeface="Meiryo" charset="-128"/>
              </a:rPr>
              <a:t>再現し</a:t>
            </a:r>
            <a:endParaRPr kumimoji="1"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高速に答えを見つける</a:t>
            </a:r>
            <a:endParaRPr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（近似解／厳密解）</a:t>
            </a:r>
          </a:p>
        </p:txBody>
      </p:sp>
      <p:sp>
        <p:nvSpPr>
          <p:cNvPr id="22" name="テキスト ボックス 21"/>
          <p:cNvSpPr txBox="1"/>
          <p:nvPr/>
        </p:nvSpPr>
        <p:spPr>
          <a:xfrm>
            <a:off x="5010325" y="2519638"/>
            <a:ext cx="1921920" cy="307777"/>
          </a:xfrm>
          <a:prstGeom prst="rect">
            <a:avLst/>
          </a:prstGeom>
          <a:solidFill>
            <a:schemeClr val="tx1">
              <a:lumMod val="50000"/>
              <a:lumOff val="50000"/>
              <a:alpha val="55000"/>
            </a:schemeClr>
          </a:solidFill>
        </p:spPr>
        <p:txBody>
          <a:bodyPr wrap="square" rtlCol="0">
            <a:spAutoFit/>
          </a:bodyPr>
          <a:lstStyle/>
          <a:p>
            <a:pPr algn="ctr"/>
            <a:r>
              <a:rPr kumimoji="1" lang="ja-JP" altLang="en-US" sz="1400" dirty="0">
                <a:solidFill>
                  <a:schemeClr val="bg1"/>
                </a:solidFill>
                <a:effectLst>
                  <a:outerShdw blurRad="50800" dist="38100" dir="2700000" algn="tl" rotWithShape="0">
                    <a:prstClr val="black">
                      <a:alpha val="40000"/>
                    </a:prstClr>
                  </a:outerShdw>
                </a:effectLst>
              </a:rPr>
              <a:t>超伝導体</a:t>
            </a:r>
          </a:p>
        </p:txBody>
      </p:sp>
      <p:sp>
        <p:nvSpPr>
          <p:cNvPr id="23" name="テキスト ボックス 22"/>
          <p:cNvSpPr txBox="1"/>
          <p:nvPr/>
        </p:nvSpPr>
        <p:spPr>
          <a:xfrm>
            <a:off x="6990435" y="2519638"/>
            <a:ext cx="1920973" cy="307777"/>
          </a:xfrm>
          <a:prstGeom prst="rect">
            <a:avLst/>
          </a:prstGeom>
          <a:solidFill>
            <a:schemeClr val="tx1">
              <a:lumMod val="50000"/>
              <a:lumOff val="50000"/>
              <a:alpha val="55000"/>
            </a:schemeClr>
          </a:solidFill>
        </p:spPr>
        <p:txBody>
          <a:bodyPr wrap="square" rtlCol="0">
            <a:spAutoFit/>
          </a:bodyPr>
          <a:lstStyle/>
          <a:p>
            <a:pPr algn="ctr"/>
            <a:r>
              <a:rPr kumimoji="1" lang="ja-JP" altLang="en-US" sz="1400">
                <a:solidFill>
                  <a:schemeClr val="bg1"/>
                </a:solidFill>
                <a:effectLst>
                  <a:outerShdw blurRad="50800" dist="38100" dir="2700000" algn="tl" rotWithShape="0">
                    <a:prstClr val="black">
                      <a:alpha val="40000"/>
                    </a:prstClr>
                  </a:outerShdw>
                </a:effectLst>
              </a:rPr>
              <a:t>レーザーネットワーク</a:t>
            </a:r>
            <a:endParaRPr kumimoji="1" lang="ja-JP" altLang="en-US" sz="1400" dirty="0">
              <a:solidFill>
                <a:schemeClr val="bg1"/>
              </a:solidFill>
              <a:effectLst>
                <a:outerShdw blurRad="50800" dist="38100" dir="2700000" algn="tl" rotWithShape="0">
                  <a:prstClr val="black">
                    <a:alpha val="40000"/>
                  </a:prstClr>
                </a:outerShdw>
              </a:effectLst>
            </a:endParaRPr>
          </a:p>
        </p:txBody>
      </p:sp>
      <p:sp>
        <p:nvSpPr>
          <p:cNvPr id="24" name="正方形/長方形 23"/>
          <p:cNvSpPr/>
          <p:nvPr/>
        </p:nvSpPr>
        <p:spPr>
          <a:xfrm>
            <a:off x="3031160" y="4519352"/>
            <a:ext cx="5881195" cy="140783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5" name="正方形/長方形 24"/>
          <p:cNvSpPr/>
          <p:nvPr/>
        </p:nvSpPr>
        <p:spPr>
          <a:xfrm>
            <a:off x="6917278" y="4980477"/>
            <a:ext cx="1742785" cy="830997"/>
          </a:xfrm>
          <a:prstGeom prst="rect">
            <a:avLst/>
          </a:prstGeom>
        </p:spPr>
        <p:txBody>
          <a:bodyPr wrap="none">
            <a:spAutoFit/>
          </a:bodyPr>
          <a:lstStyle/>
          <a:p>
            <a:pPr marL="171450" indent="-171450">
              <a:buFont typeface="Wingdings" charset="2"/>
              <a:buChar char="ü"/>
            </a:pPr>
            <a:r>
              <a:rPr lang="ja-JP" altLang="en-US" sz="1200" dirty="0">
                <a:solidFill>
                  <a:schemeClr val="bg1"/>
                </a:solidFill>
                <a:latin typeface="Meiryo" charset="-128"/>
                <a:ea typeface="Meiryo" charset="-128"/>
                <a:cs typeface="Meiryo" charset="-128"/>
              </a:rPr>
              <a:t>資源配分の最適化</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気象予測の精度向上</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交通渋滞の解消</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その他</a:t>
            </a:r>
          </a:p>
        </p:txBody>
      </p:sp>
      <p:sp>
        <p:nvSpPr>
          <p:cNvPr id="26" name="正方形/長方形 25"/>
          <p:cNvSpPr/>
          <p:nvPr/>
        </p:nvSpPr>
        <p:spPr>
          <a:xfrm>
            <a:off x="3259052" y="4980686"/>
            <a:ext cx="3589444" cy="830997"/>
          </a:xfrm>
          <a:prstGeom prst="rect">
            <a:avLst/>
          </a:prstGeom>
        </p:spPr>
        <p:txBody>
          <a:bodyPr wrap="none">
            <a:spAutoFit/>
          </a:bodyPr>
          <a:lstStyle/>
          <a:p>
            <a:pPr marL="171450" indent="-171450">
              <a:buFont typeface="Wingdings" charset="2"/>
              <a:buChar char="ü"/>
            </a:pPr>
            <a:r>
              <a:rPr lang="ja-JP" altLang="en-US" sz="1200" dirty="0">
                <a:solidFill>
                  <a:schemeClr val="bg1"/>
                </a:solidFill>
                <a:latin typeface="Meiryo" charset="-128"/>
                <a:ea typeface="Meiryo" charset="-128"/>
                <a:cs typeface="Meiryo" charset="-128"/>
              </a:rPr>
              <a:t>タンパク質の構造分析による新薬の開発</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航空機に搭載されるソフトウェアのバグ発見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火星探査におけるロボットの行動計画を最適化</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輸送スケジュールの最適化</a:t>
            </a:r>
            <a:endParaRPr lang="en-US" altLang="ja-JP" sz="1200" dirty="0">
              <a:solidFill>
                <a:schemeClr val="bg1"/>
              </a:solidFill>
              <a:latin typeface="Meiryo" charset="-128"/>
              <a:ea typeface="Meiryo" charset="-128"/>
              <a:cs typeface="Meiryo" charset="-128"/>
            </a:endParaRPr>
          </a:p>
        </p:txBody>
      </p:sp>
      <p:sp>
        <p:nvSpPr>
          <p:cNvPr id="27" name="正方形/長方形 26"/>
          <p:cNvSpPr/>
          <p:nvPr/>
        </p:nvSpPr>
        <p:spPr>
          <a:xfrm>
            <a:off x="3315668" y="4616564"/>
            <a:ext cx="4493538" cy="338554"/>
          </a:xfrm>
          <a:prstGeom prst="rect">
            <a:avLst/>
          </a:prstGeom>
        </p:spPr>
        <p:txBody>
          <a:bodyPr wrap="none">
            <a:spAutoFit/>
          </a:bodyPr>
          <a:lstStyle/>
          <a:p>
            <a:r>
              <a:rPr lang="ja-JP" altLang="en-US" sz="1600" b="1" dirty="0">
                <a:solidFill>
                  <a:schemeClr val="bg1"/>
                </a:solidFill>
                <a:latin typeface="Meiryo" charset="-128"/>
                <a:ea typeface="Meiryo" charset="-128"/>
                <a:cs typeface="Meiryo" charset="-128"/>
              </a:rPr>
              <a:t>組み合わせ最適化問題を解く</a:t>
            </a:r>
            <a:r>
              <a:rPr lang="ja-JP" altLang="en-US" sz="1600" b="1">
                <a:solidFill>
                  <a:schemeClr val="bg1"/>
                </a:solidFill>
                <a:latin typeface="Meiryo" charset="-128"/>
                <a:ea typeface="Meiryo" charset="-128"/>
                <a:cs typeface="Meiryo" charset="-128"/>
              </a:rPr>
              <a:t>ことでできること</a:t>
            </a:r>
            <a:endParaRPr lang="ja-JP" altLang="en-US" sz="1600" b="1" dirty="0">
              <a:solidFill>
                <a:schemeClr val="bg1"/>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BBEF6270-505F-4852-B16C-4B848D53F852}"/>
              </a:ext>
            </a:extLst>
          </p:cNvPr>
          <p:cNvSpPr/>
          <p:nvPr/>
        </p:nvSpPr>
        <p:spPr>
          <a:xfrm>
            <a:off x="330005" y="2519638"/>
            <a:ext cx="2632373" cy="3407552"/>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solidFill>
                  <a:srgbClr val="FFFFFF"/>
                </a:solidFill>
                <a:latin typeface="Meiryo" charset="-128"/>
                <a:ea typeface="Meiryo" charset="-128"/>
                <a:cs typeface="Meiryo" charset="-128"/>
              </a:rPr>
              <a:t>量子イジングマシン</a:t>
            </a:r>
            <a:endParaRPr lang="en-US" altLang="ja-JP" b="1" dirty="0">
              <a:solidFill>
                <a:srgbClr val="FFFFFF"/>
              </a:solidFill>
              <a:latin typeface="Meiryo" charset="-128"/>
              <a:ea typeface="Meiryo" charset="-128"/>
              <a:cs typeface="Meiryo" charset="-128"/>
            </a:endParaRPr>
          </a:p>
          <a:p>
            <a:pPr algn="ct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コンピューター</a:t>
            </a:r>
            <a:r>
              <a:rPr lang="ja-JP" altLang="en-US" sz="1200" dirty="0">
                <a:solidFill>
                  <a:srgbClr val="FFFFFF"/>
                </a:solidFill>
                <a:latin typeface="Meiryo" charset="-128"/>
                <a:ea typeface="Meiryo" charset="-128"/>
                <a:cs typeface="Meiryo" charset="-128"/>
              </a:rPr>
              <a:t>すなわち</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チューリング・マシンではなく</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自然現象を借用したアルゴリズムを物理現象として再現する実験装置</a:t>
            </a: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スパコン（古典コンピュータ）で</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シミュレーションするよりも</a:t>
            </a:r>
            <a:endParaRPr kumimoji="1" lang="en-US" altLang="ja-JP" sz="1200" dirty="0">
              <a:solidFill>
                <a:srgbClr val="FFFFFF"/>
              </a:solidFill>
              <a:latin typeface="Meiryo" charset="-128"/>
              <a:ea typeface="Meiryo" charset="-128"/>
              <a:cs typeface="Meiryo" charset="-128"/>
            </a:endParaRPr>
          </a:p>
          <a:p>
            <a:pPr algn="ctr"/>
            <a:r>
              <a:rPr lang="ja-JP" altLang="en-US" sz="1200" b="1" u="sng" dirty="0">
                <a:solidFill>
                  <a:srgbClr val="FFFFFF"/>
                </a:solidFill>
                <a:latin typeface="Meiryo" charset="-128"/>
                <a:ea typeface="Meiryo" charset="-128"/>
                <a:cs typeface="Meiryo" charset="-128"/>
              </a:rPr>
              <a:t>組み合わせ最適化問題については</a:t>
            </a:r>
            <a:endParaRPr kumimoji="1" lang="en-US" altLang="ja-JP" sz="1200" b="1" u="sng"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短時間に近似解／</a:t>
            </a:r>
            <a:r>
              <a:rPr lang="ja-JP" altLang="en-US" sz="1200" dirty="0">
                <a:solidFill>
                  <a:srgbClr val="FFFFFF"/>
                </a:solidFill>
                <a:latin typeface="Meiryo" charset="-128"/>
                <a:ea typeface="Meiryo" charset="-128"/>
                <a:cs typeface="Meiryo" charset="-128"/>
              </a:rPr>
              <a:t>厳密解を求める</a:t>
            </a:r>
            <a:endParaRPr lang="en-US" altLang="ja-JP" sz="1200" dirty="0">
              <a:solidFill>
                <a:srgbClr val="FFFFFF"/>
              </a:solidFill>
              <a:latin typeface="Meiryo" charset="-128"/>
              <a:ea typeface="Meiryo" charset="-128"/>
              <a:cs typeface="Meiryo" charset="-128"/>
            </a:endParaRPr>
          </a:p>
          <a:p>
            <a:pPr algn="ctr"/>
            <a:endParaRPr kumimoji="1" lang="ja-JP" altLang="en-US" sz="1200" dirty="0">
              <a:solidFill>
                <a:srgbClr val="FFFFFF"/>
              </a:solidFill>
              <a:latin typeface="Meiryo" charset="-128"/>
              <a:ea typeface="Meiryo" charset="-128"/>
              <a:cs typeface="Meiryo" charset="-128"/>
            </a:endParaRPr>
          </a:p>
        </p:txBody>
      </p:sp>
      <p:sp>
        <p:nvSpPr>
          <p:cNvPr id="29" name="下矢印 28"/>
          <p:cNvSpPr/>
          <p:nvPr/>
        </p:nvSpPr>
        <p:spPr>
          <a:xfrm>
            <a:off x="1358159" y="4144299"/>
            <a:ext cx="576064" cy="391997"/>
          </a:xfrm>
          <a:prstGeom prst="downArrow">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319204" y="2219950"/>
            <a:ext cx="889988" cy="215444"/>
          </a:xfrm>
          <a:prstGeom prst="rect">
            <a:avLst/>
          </a:prstGeom>
        </p:spPr>
        <p:txBody>
          <a:bodyPr wrap="none">
            <a:spAutoFit/>
          </a:bodyPr>
          <a:lstStyle/>
          <a:p>
            <a:pPr algn="ctr"/>
            <a:r>
              <a:rPr lang="en-US" altLang="ja-JP" sz="800" dirty="0">
                <a:solidFill>
                  <a:schemeClr val="bg1"/>
                </a:solidFill>
                <a:latin typeface="Meiryo" charset="-128"/>
                <a:ea typeface="Meiryo" charset="-128"/>
                <a:cs typeface="Meiryo" charset="-128"/>
              </a:rPr>
              <a:t>(</a:t>
            </a:r>
            <a:r>
              <a:rPr lang="ja-JP" altLang="en-US" sz="800" dirty="0">
                <a:solidFill>
                  <a:schemeClr val="bg1"/>
                </a:solidFill>
                <a:latin typeface="Meiryo" charset="-128"/>
                <a:ea typeface="Meiryo" charset="-128"/>
                <a:cs typeface="Meiryo" charset="-128"/>
              </a:rPr>
              <a:t>アニーリング</a:t>
            </a:r>
            <a:r>
              <a:rPr lang="en-US" altLang="ja-JP" sz="800" dirty="0">
                <a:solidFill>
                  <a:schemeClr val="bg1"/>
                </a:solidFill>
                <a:latin typeface="Meiryo" charset="-128"/>
                <a:ea typeface="Meiryo" charset="-128"/>
                <a:cs typeface="Meiryo" charset="-128"/>
              </a:rPr>
              <a:t>)</a:t>
            </a:r>
            <a:endParaRPr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674329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量子イジングマシンとスパコン</a:t>
            </a:r>
            <a:endParaRPr kumimoji="1" lang="ja-JP" altLang="en-US" dirty="0"/>
          </a:p>
        </p:txBody>
      </p:sp>
      <p:sp>
        <p:nvSpPr>
          <p:cNvPr id="3" name="スライド番号プレースホルダー 2"/>
          <p:cNvSpPr>
            <a:spLocks noGrp="1"/>
          </p:cNvSpPr>
          <p:nvPr>
            <p:ph type="sldNum" sz="quarter" idx="12"/>
          </p:nvPr>
        </p:nvSpPr>
        <p:spPr>
          <a:xfrm>
            <a:off x="6928864" y="6867726"/>
            <a:ext cx="2133600" cy="217800"/>
          </a:xfrm>
        </p:spPr>
        <p:txBody>
          <a:bodyPr/>
          <a:lstStyle/>
          <a:p>
            <a:fld id="{8FF8CC5D-A65D-5946-99B5-645367A967AD}" type="slidenum">
              <a:rPr kumimoji="1" lang="ja-JP" altLang="en-US" smtClean="0"/>
              <a:t>17</a:t>
            </a:fld>
            <a:endParaRPr kumimoji="1" lang="ja-JP" altLang="en-US"/>
          </a:p>
        </p:txBody>
      </p:sp>
      <p:sp>
        <p:nvSpPr>
          <p:cNvPr id="4" name="正方形/長方形 3"/>
          <p:cNvSpPr/>
          <p:nvPr/>
        </p:nvSpPr>
        <p:spPr>
          <a:xfrm>
            <a:off x="316764" y="2615448"/>
            <a:ext cx="4104457" cy="165618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ja-JP" altLang="en-US" sz="1600" dirty="0">
                <a:solidFill>
                  <a:srgbClr val="FFFFFF"/>
                </a:solidFill>
                <a:latin typeface="Meiryo" charset="-128"/>
                <a:ea typeface="Meiryo" charset="-128"/>
                <a:cs typeface="Meiryo" charset="-128"/>
              </a:rPr>
              <a:t>厳密解または、厳密解に近い近似解を短時間で得られる。</a:t>
            </a:r>
            <a:endParaRPr kumimoji="1" lang="en-US" altLang="ja-JP" sz="1600" dirty="0">
              <a:solidFill>
                <a:srgbClr val="FFFFFF"/>
              </a:solidFill>
              <a:latin typeface="Meiryo" charset="-128"/>
              <a:ea typeface="Meiryo" charset="-128"/>
              <a:cs typeface="Meiryo" charset="-128"/>
            </a:endParaRPr>
          </a:p>
          <a:p>
            <a:pPr marL="285750" indent="-285750">
              <a:buFont typeface="Wingdings" charset="2"/>
              <a:buChar char="l"/>
            </a:pPr>
            <a:r>
              <a:rPr lang="ja-JP" altLang="en-US" sz="1600" dirty="0">
                <a:solidFill>
                  <a:srgbClr val="FFFFFF"/>
                </a:solidFill>
                <a:latin typeface="Meiryo" charset="-128"/>
                <a:ea typeface="Meiryo" charset="-128"/>
                <a:cs typeface="Meiryo" charset="-128"/>
              </a:rPr>
              <a:t>高度なアルゴリズムの開発が必要。</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l"/>
            </a:pPr>
            <a:r>
              <a:rPr kumimoji="1" lang="ja-JP" altLang="en-US" sz="1600" dirty="0">
                <a:solidFill>
                  <a:srgbClr val="FFFFFF"/>
                </a:solidFill>
                <a:latin typeface="Meiryo" charset="-128"/>
                <a:ea typeface="Meiryo" charset="-128"/>
                <a:cs typeface="Meiryo" charset="-128"/>
              </a:rPr>
              <a:t>消費電力が、圧倒的に少ない。</a:t>
            </a:r>
          </a:p>
        </p:txBody>
      </p:sp>
      <p:sp>
        <p:nvSpPr>
          <p:cNvPr id="5" name="正方形/長方形 4"/>
          <p:cNvSpPr/>
          <p:nvPr/>
        </p:nvSpPr>
        <p:spPr>
          <a:xfrm>
            <a:off x="4709253" y="2615448"/>
            <a:ext cx="4104456" cy="1656184"/>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ü"/>
            </a:pPr>
            <a:r>
              <a:rPr kumimoji="1" lang="ja-JP" altLang="en-US" sz="1600" dirty="0">
                <a:solidFill>
                  <a:srgbClr val="FFFFFF"/>
                </a:solidFill>
                <a:latin typeface="Meiryo" charset="-128"/>
                <a:ea typeface="Meiryo" charset="-128"/>
                <a:cs typeface="Meiryo" charset="-128"/>
              </a:rPr>
              <a:t>厳密解得るのに膨大な時間がかかり、現実的には近似解を求めるに留まる。</a:t>
            </a:r>
            <a:endParaRPr kumimoji="1" lang="en-US" altLang="ja-JP" sz="1600" dirty="0">
              <a:solidFill>
                <a:srgbClr val="FFFFFF"/>
              </a:solidFill>
              <a:latin typeface="Meiryo" charset="-128"/>
              <a:ea typeface="Meiryo" charset="-128"/>
              <a:cs typeface="Meiryo" charset="-128"/>
            </a:endParaRPr>
          </a:p>
          <a:p>
            <a:pPr marL="285750" indent="-285750">
              <a:buFont typeface="Wingdings" charset="2"/>
              <a:buChar char="ü"/>
            </a:pPr>
            <a:r>
              <a:rPr lang="ja-JP" altLang="en-US" sz="1600" dirty="0">
                <a:solidFill>
                  <a:srgbClr val="FFFFFF"/>
                </a:solidFill>
                <a:latin typeface="Meiryo" charset="-128"/>
                <a:ea typeface="Meiryo" charset="-128"/>
                <a:cs typeface="Meiryo" charset="-128"/>
              </a:rPr>
              <a:t>近似解をもとめるための高度なアルゴリズムの開発が必要。</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ü"/>
            </a:pPr>
            <a:r>
              <a:rPr kumimoji="1" lang="ja-JP" altLang="en-US" sz="1600" dirty="0">
                <a:solidFill>
                  <a:srgbClr val="FFFFFF"/>
                </a:solidFill>
                <a:latin typeface="Meiryo" charset="-128"/>
                <a:ea typeface="Meiryo" charset="-128"/>
                <a:cs typeface="Meiryo" charset="-128"/>
              </a:rPr>
              <a:t>消費電力が、膨大。</a:t>
            </a:r>
            <a:endParaRPr kumimoji="1" lang="en-US" altLang="ja-JP"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BBEF6270-505F-4852-B16C-4B848D53F852}"/>
              </a:ext>
            </a:extLst>
          </p:cNvPr>
          <p:cNvSpPr/>
          <p:nvPr/>
        </p:nvSpPr>
        <p:spPr>
          <a:xfrm>
            <a:off x="320146" y="1988840"/>
            <a:ext cx="4104456" cy="56023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BBEF6270-505F-4852-B16C-4B848D53F852}"/>
              </a:ext>
            </a:extLst>
          </p:cNvPr>
          <p:cNvSpPr/>
          <p:nvPr/>
        </p:nvSpPr>
        <p:spPr>
          <a:xfrm>
            <a:off x="4712634" y="1988840"/>
            <a:ext cx="4104456" cy="560237"/>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スパコン（古典コンピュータ）</a:t>
            </a:r>
          </a:p>
        </p:txBody>
      </p:sp>
      <p:pic>
        <p:nvPicPr>
          <p:cNvPr id="9" name="図 8"/>
          <p:cNvPicPr>
            <a:picLocks noChangeAspect="1"/>
          </p:cNvPicPr>
          <p:nvPr/>
        </p:nvPicPr>
        <p:blipFill>
          <a:blip r:embed="rId2"/>
          <a:stretch>
            <a:fillRect/>
          </a:stretch>
        </p:blipFill>
        <p:spPr>
          <a:xfrm>
            <a:off x="316765" y="4338004"/>
            <a:ext cx="2037870" cy="2037870"/>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3"/>
          <a:stretch>
            <a:fillRect/>
          </a:stretch>
        </p:blipFill>
        <p:spPr>
          <a:xfrm>
            <a:off x="2499301" y="4337327"/>
            <a:ext cx="1864916" cy="2038546"/>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a:stretch>
            <a:fillRect/>
          </a:stretch>
        </p:blipFill>
        <p:spPr>
          <a:xfrm>
            <a:off x="4709252" y="4337326"/>
            <a:ext cx="4104457" cy="2038547"/>
          </a:xfrm>
          <a:prstGeom prst="rect">
            <a:avLst/>
          </a:prstGeom>
          <a:effectLst>
            <a:outerShdw blurRad="50800" dist="38100" dir="2700000" algn="tl" rotWithShape="0">
              <a:prstClr val="black">
                <a:alpha val="40000"/>
              </a:prstClr>
            </a:outerShdw>
          </a:effectLst>
        </p:spPr>
      </p:pic>
      <p:sp>
        <p:nvSpPr>
          <p:cNvPr id="12" name="正方形/長方形 11">
            <a:extLst>
              <a:ext uri="{FF2B5EF4-FFF2-40B4-BE49-F238E27FC236}">
                <a16:creationId xmlns:a16="http://schemas.microsoft.com/office/drawing/2014/main" id="{BBEF6270-505F-4852-B16C-4B848D53F852}"/>
              </a:ext>
            </a:extLst>
          </p:cNvPr>
          <p:cNvSpPr/>
          <p:nvPr/>
        </p:nvSpPr>
        <p:spPr>
          <a:xfrm>
            <a:off x="323528" y="968774"/>
            <a:ext cx="8496944" cy="5602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u="sng" dirty="0">
                <a:solidFill>
                  <a:srgbClr val="FFFFFF"/>
                </a:solidFill>
                <a:latin typeface="Meiryo" charset="-128"/>
                <a:ea typeface="Meiryo" charset="-128"/>
                <a:cs typeface="Meiryo" charset="-128"/>
              </a:rPr>
              <a:t>組み合わせ最適化問題</a:t>
            </a:r>
            <a:r>
              <a:rPr lang="en-US" altLang="ja-JP" sz="2000" dirty="0">
                <a:solidFill>
                  <a:srgbClr val="FFFFFF"/>
                </a:solidFill>
                <a:latin typeface="Meiryo" charset="-128"/>
                <a:ea typeface="Meiryo" charset="-128"/>
                <a:cs typeface="Meiryo" charset="-128"/>
              </a:rPr>
              <a:t> </a:t>
            </a:r>
            <a:r>
              <a:rPr lang="ja-JP" altLang="en-US" sz="2000" dirty="0">
                <a:solidFill>
                  <a:srgbClr val="FFFFFF"/>
                </a:solidFill>
                <a:latin typeface="Meiryo" charset="-128"/>
                <a:ea typeface="Meiryo" charset="-128"/>
                <a:cs typeface="Meiryo" charset="-128"/>
              </a:rPr>
              <a:t>に限定すれば・・・</a:t>
            </a:r>
            <a:endParaRPr kumimoji="1" lang="ja-JP" altLang="en-US" sz="2000" dirty="0">
              <a:solidFill>
                <a:srgbClr val="FFFFFF"/>
              </a:solidFill>
              <a:latin typeface="Meiryo" charset="-128"/>
              <a:ea typeface="Meiryo" charset="-128"/>
              <a:cs typeface="Meiryo" charset="-128"/>
            </a:endParaRPr>
          </a:p>
        </p:txBody>
      </p:sp>
      <p:cxnSp>
        <p:nvCxnSpPr>
          <p:cNvPr id="14" name="カギ線コネクタ 13"/>
          <p:cNvCxnSpPr>
            <a:stCxn id="12" idx="2"/>
            <a:endCxn id="6" idx="0"/>
          </p:cNvCxnSpPr>
          <p:nvPr/>
        </p:nvCxnSpPr>
        <p:spPr>
          <a:xfrm rot="5400000">
            <a:off x="3242273" y="659112"/>
            <a:ext cx="459829" cy="2199626"/>
          </a:xfrm>
          <a:prstGeom prst="bentConnector3">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カギ線コネクタ 14"/>
          <p:cNvCxnSpPr>
            <a:stCxn id="12" idx="2"/>
            <a:endCxn id="7" idx="0"/>
          </p:cNvCxnSpPr>
          <p:nvPr/>
        </p:nvCxnSpPr>
        <p:spPr>
          <a:xfrm rot="16200000" flipH="1">
            <a:off x="5438517" y="662494"/>
            <a:ext cx="459829" cy="2192862"/>
          </a:xfrm>
          <a:prstGeom prst="bentConnector3">
            <a:avLst>
              <a:gd name="adj1" fmla="val 50000"/>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四角形吹き出し 17"/>
          <p:cNvSpPr/>
          <p:nvPr/>
        </p:nvSpPr>
        <p:spPr>
          <a:xfrm>
            <a:off x="7020272" y="1412775"/>
            <a:ext cx="1944216" cy="509693"/>
          </a:xfrm>
          <a:prstGeom prst="wedgeRectCallout">
            <a:avLst>
              <a:gd name="adj1" fmla="val -26170"/>
              <a:gd name="adj2" fmla="val 77281"/>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完全なチューリングマシンである「量子ゲートマシン」</a:t>
            </a:r>
            <a:r>
              <a:rPr kumimoji="1" lang="ja-JP" altLang="en-US" sz="800">
                <a:solidFill>
                  <a:srgbClr val="FFFFFF"/>
                </a:solidFill>
                <a:latin typeface="Meiryo" charset="-128"/>
                <a:ea typeface="Meiryo" charset="-128"/>
                <a:cs typeface="Meiryo" charset="-128"/>
              </a:rPr>
              <a:t>が登場すれば、スパコン</a:t>
            </a:r>
            <a:r>
              <a:rPr kumimoji="1" lang="ja-JP" altLang="en-US" sz="800" dirty="0">
                <a:solidFill>
                  <a:srgbClr val="FFFFFF"/>
                </a:solidFill>
                <a:latin typeface="Meiryo" charset="-128"/>
                <a:ea typeface="Meiryo" charset="-128"/>
                <a:cs typeface="Meiryo" charset="-128"/>
              </a:rPr>
              <a:t>を凌駕する可能性もある？！</a:t>
            </a:r>
          </a:p>
        </p:txBody>
      </p:sp>
    </p:spTree>
    <p:extLst>
      <p:ext uri="{BB962C8B-B14F-4D97-AF65-F5344CB8AC3E}">
        <p14:creationId xmlns:p14="http://schemas.microsoft.com/office/powerpoint/2010/main" val="1966765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418370" y="4928159"/>
            <a:ext cx="8034228" cy="1236223"/>
          </a:xfrm>
          <a:prstGeom prst="rect">
            <a:avLst/>
          </a:prstGeom>
          <a:solidFill>
            <a:srgbClr val="0432FF">
              <a:alpha val="6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D-Wave</a:t>
            </a:r>
            <a:r>
              <a:rPr kumimoji="1" lang="ja-JP" altLang="en-US" dirty="0"/>
              <a:t>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6" name="ホームベース 5"/>
          <p:cNvSpPr/>
          <p:nvPr/>
        </p:nvSpPr>
        <p:spPr>
          <a:xfrm>
            <a:off x="5576078" y="2060848"/>
            <a:ext cx="2876519" cy="504056"/>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D-Wave</a:t>
            </a:r>
            <a:endParaRPr kumimoji="1" lang="ja-JP" altLang="en-US" sz="2000" dirty="0">
              <a:solidFill>
                <a:srgbClr val="FFFFFF"/>
              </a:solidFill>
              <a:latin typeface="Meiryo" charset="-128"/>
              <a:ea typeface="Meiryo" charset="-128"/>
              <a:cs typeface="Meiryo" charset="-128"/>
            </a:endParaRPr>
          </a:p>
        </p:txBody>
      </p:sp>
      <p:sp>
        <p:nvSpPr>
          <p:cNvPr id="7" name="ホームベース 6"/>
          <p:cNvSpPr/>
          <p:nvPr/>
        </p:nvSpPr>
        <p:spPr>
          <a:xfrm>
            <a:off x="418369" y="2062282"/>
            <a:ext cx="5184824" cy="50405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古典コンピュータ</a:t>
            </a:r>
          </a:p>
        </p:txBody>
      </p:sp>
      <p:sp>
        <p:nvSpPr>
          <p:cNvPr id="8" name="正方形/長方形 7"/>
          <p:cNvSpPr/>
          <p:nvPr/>
        </p:nvSpPr>
        <p:spPr>
          <a:xfrm>
            <a:off x="3010781" y="2708919"/>
            <a:ext cx="2363271" cy="830997"/>
          </a:xfrm>
          <a:prstGeom prst="rect">
            <a:avLst/>
          </a:prstGeom>
        </p:spPr>
        <p:txBody>
          <a:bodyPr wrap="square">
            <a:spAutoFit/>
          </a:bodyPr>
          <a:lstStyle/>
          <a:p>
            <a:r>
              <a:rPr lang="ja-JP" altLang="en-US" sz="1200">
                <a:solidFill>
                  <a:schemeClr val="accent6">
                    <a:lumMod val="50000"/>
                  </a:schemeClr>
                </a:solidFill>
                <a:latin typeface="Meiryo" charset="-128"/>
                <a:ea typeface="Meiryo" charset="-128"/>
                <a:cs typeface="Meiryo" charset="-128"/>
              </a:rPr>
              <a:t>「</a:t>
            </a:r>
            <a:r>
              <a:rPr lang="ja-JP" altLang="en-US" sz="1200" dirty="0">
                <a:solidFill>
                  <a:schemeClr val="accent6">
                    <a:lumMod val="50000"/>
                  </a:schemeClr>
                </a:solidFill>
                <a:latin typeface="Meiryo" charset="-128"/>
                <a:ea typeface="Meiryo" charset="-128"/>
                <a:cs typeface="Meiryo" charset="-128"/>
              </a:rPr>
              <a:t>量子力学の焼きなまし」をアルゴリズムに借用した方が、組み合わせ最適化問題の厳密解を、より高い確率で得られる</a:t>
            </a:r>
          </a:p>
        </p:txBody>
      </p:sp>
      <p:sp>
        <p:nvSpPr>
          <p:cNvPr id="9" name="正方形/長方形 8"/>
          <p:cNvSpPr/>
          <p:nvPr/>
        </p:nvSpPr>
        <p:spPr>
          <a:xfrm>
            <a:off x="382220" y="2708920"/>
            <a:ext cx="2363271" cy="830997"/>
          </a:xfrm>
          <a:prstGeom prst="rect">
            <a:avLst/>
          </a:prstGeom>
        </p:spPr>
        <p:txBody>
          <a:bodyPr wrap="square">
            <a:spAutoFit/>
          </a:bodyPr>
          <a:lstStyle/>
          <a:p>
            <a:r>
              <a:rPr lang="ja-JP" altLang="en-US" sz="1200" dirty="0">
                <a:solidFill>
                  <a:schemeClr val="accent6">
                    <a:lumMod val="50000"/>
                  </a:schemeClr>
                </a:solidFill>
                <a:latin typeface="Meiryo" charset="-128"/>
                <a:ea typeface="Meiryo" charset="-128"/>
                <a:cs typeface="Meiryo" charset="-128"/>
              </a:rPr>
              <a:t>「古典力学（ニュートン力学）の焼きなまし」をアルゴリズムに借用し、組み合わせ最適化問題を効率よく説く方法を考案</a:t>
            </a:r>
          </a:p>
        </p:txBody>
      </p:sp>
      <p:sp>
        <p:nvSpPr>
          <p:cNvPr id="10" name="正方形/長方形 9"/>
          <p:cNvSpPr/>
          <p:nvPr/>
        </p:nvSpPr>
        <p:spPr>
          <a:xfrm>
            <a:off x="418369" y="3934096"/>
            <a:ext cx="232712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100" dirty="0">
                <a:solidFill>
                  <a:schemeClr val="bg1"/>
                </a:solidFill>
                <a:latin typeface="Meiryo" charset="-128"/>
                <a:ea typeface="Meiryo" charset="-128"/>
                <a:cs typeface="Meiryo" charset="-128"/>
              </a:rPr>
              <a:t>シミュレーテッド</a:t>
            </a:r>
            <a:endParaRPr lang="en-US" altLang="ja-JP" sz="1100" dirty="0">
              <a:solidFill>
                <a:schemeClr val="bg1"/>
              </a:solidFill>
              <a:latin typeface="Meiryo" charset="-128"/>
              <a:ea typeface="Meiryo" charset="-128"/>
              <a:cs typeface="Meiryo" charset="-128"/>
            </a:endParaRPr>
          </a:p>
          <a:p>
            <a:pPr algn="ctr"/>
            <a:r>
              <a:rPr lang="ja-JP" altLang="en-US" sz="1100" dirty="0">
                <a:solidFill>
                  <a:schemeClr val="bg1"/>
                </a:solidFill>
                <a:latin typeface="Meiryo" charset="-128"/>
                <a:ea typeface="Meiryo" charset="-128"/>
                <a:cs typeface="Meiryo" charset="-128"/>
              </a:rPr>
              <a:t>アニーリング</a:t>
            </a:r>
          </a:p>
        </p:txBody>
      </p:sp>
      <p:sp>
        <p:nvSpPr>
          <p:cNvPr id="11" name="正方形/長方形 10"/>
          <p:cNvSpPr/>
          <p:nvPr/>
        </p:nvSpPr>
        <p:spPr>
          <a:xfrm>
            <a:off x="3010781" y="3934096"/>
            <a:ext cx="236327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a:solidFill>
                  <a:schemeClr val="bg1"/>
                </a:solidFill>
                <a:latin typeface="Meiryo" charset="-128"/>
                <a:ea typeface="Meiryo" charset="-128"/>
                <a:cs typeface="Meiryo" charset="-128"/>
              </a:rPr>
              <a:t>量子アニーリング</a:t>
            </a:r>
          </a:p>
        </p:txBody>
      </p:sp>
      <p:sp>
        <p:nvSpPr>
          <p:cNvPr id="12" name="正方形/長方形 11"/>
          <p:cNvSpPr/>
          <p:nvPr/>
        </p:nvSpPr>
        <p:spPr>
          <a:xfrm>
            <a:off x="5981162" y="2708919"/>
            <a:ext cx="2363271" cy="830997"/>
          </a:xfrm>
          <a:prstGeom prst="rect">
            <a:avLst/>
          </a:prstGeom>
        </p:spPr>
        <p:txBody>
          <a:bodyPr wrap="square">
            <a:spAutoFit/>
          </a:bodyPr>
          <a:lstStyle/>
          <a:p>
            <a:r>
              <a:rPr lang="ja-JP" altLang="en-US" sz="1200" dirty="0">
                <a:solidFill>
                  <a:srgbClr val="0432FF"/>
                </a:solidFill>
                <a:latin typeface="Meiryo" charset="-128"/>
                <a:ea typeface="Meiryo" charset="-128"/>
                <a:cs typeface="Meiryo" charset="-128"/>
              </a:rPr>
              <a:t>量子力学の焼きなまし現象が実際に発生する実験装置を開発、組み合わせ最適化問題の厳密解（または近似解）を高速で得る</a:t>
            </a:r>
          </a:p>
        </p:txBody>
      </p:sp>
      <p:sp>
        <p:nvSpPr>
          <p:cNvPr id="13" name="正方形/長方形 12"/>
          <p:cNvSpPr/>
          <p:nvPr/>
        </p:nvSpPr>
        <p:spPr>
          <a:xfrm>
            <a:off x="382219" y="3540880"/>
            <a:ext cx="2363271" cy="338554"/>
          </a:xfrm>
          <a:prstGeom prst="rect">
            <a:avLst/>
          </a:prstGeom>
        </p:spPr>
        <p:txBody>
          <a:bodyPr wrap="square">
            <a:spAutoFit/>
          </a:bodyPr>
          <a:lstStyle/>
          <a:p>
            <a:r>
              <a:rPr lang="ja-JP" altLang="en-US" sz="800" dirty="0">
                <a:solidFill>
                  <a:schemeClr val="accent6">
                    <a:lumMod val="50000"/>
                  </a:schemeClr>
                </a:solidFill>
                <a:latin typeface="Meiryo" charset="-128"/>
                <a:ea typeface="Meiryo" charset="-128"/>
                <a:cs typeface="Meiryo" charset="-128"/>
              </a:rPr>
              <a:t>S. Kirkpatrick、C. D. Gelatt、M. P. Vecchiが</a:t>
            </a:r>
            <a:endParaRPr lang="en-US" altLang="ja-JP" sz="8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1983年に考案</a:t>
            </a:r>
          </a:p>
        </p:txBody>
      </p:sp>
      <p:sp>
        <p:nvSpPr>
          <p:cNvPr id="14" name="正方形/長方形 13"/>
          <p:cNvSpPr/>
          <p:nvPr/>
        </p:nvSpPr>
        <p:spPr>
          <a:xfrm>
            <a:off x="3010781" y="3514654"/>
            <a:ext cx="2363271" cy="338554"/>
          </a:xfrm>
          <a:prstGeom prst="rect">
            <a:avLst/>
          </a:prstGeom>
        </p:spPr>
        <p:txBody>
          <a:bodyPr wrap="square">
            <a:spAutoFit/>
          </a:bodyPr>
          <a:lstStyle/>
          <a:p>
            <a:r>
              <a:rPr lang="ja-JP" altLang="en-US" sz="800" dirty="0">
                <a:solidFill>
                  <a:schemeClr val="accent6">
                    <a:lumMod val="50000"/>
                  </a:schemeClr>
                </a:solidFill>
                <a:latin typeface="Meiryo" charset="-128"/>
                <a:ea typeface="Meiryo" charset="-128"/>
                <a:cs typeface="Meiryo" charset="-128"/>
              </a:rPr>
              <a:t>東京工業大学の西脇稔秀と門脇正史が</a:t>
            </a:r>
            <a:endParaRPr lang="en-US" altLang="ja-JP" sz="8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19</a:t>
            </a:r>
            <a:r>
              <a:rPr lang="en-US" altLang="ja-JP" sz="800" dirty="0">
                <a:solidFill>
                  <a:schemeClr val="accent6">
                    <a:lumMod val="50000"/>
                  </a:schemeClr>
                </a:solidFill>
                <a:latin typeface="Meiryo" charset="-128"/>
                <a:ea typeface="Meiryo" charset="-128"/>
                <a:cs typeface="Meiryo" charset="-128"/>
              </a:rPr>
              <a:t>98</a:t>
            </a:r>
            <a:r>
              <a:rPr lang="ja-JP" altLang="en-US" sz="800" dirty="0">
                <a:solidFill>
                  <a:schemeClr val="accent6">
                    <a:lumMod val="50000"/>
                  </a:schemeClr>
                </a:solidFill>
                <a:latin typeface="Meiryo" charset="-128"/>
                <a:ea typeface="Meiryo" charset="-128"/>
                <a:cs typeface="Meiryo" charset="-128"/>
              </a:rPr>
              <a:t>年に考案</a:t>
            </a:r>
          </a:p>
        </p:txBody>
      </p:sp>
      <p:sp>
        <p:nvSpPr>
          <p:cNvPr id="15" name="正方形/長方形 14"/>
          <p:cNvSpPr/>
          <p:nvPr/>
        </p:nvSpPr>
        <p:spPr>
          <a:xfrm>
            <a:off x="5981161" y="3540880"/>
            <a:ext cx="2363271" cy="338554"/>
          </a:xfrm>
          <a:prstGeom prst="rect">
            <a:avLst/>
          </a:prstGeom>
        </p:spPr>
        <p:txBody>
          <a:bodyPr wrap="square">
            <a:spAutoFit/>
          </a:bodyPr>
          <a:lstStyle/>
          <a:p>
            <a:r>
              <a:rPr lang="ja-JP" altLang="en-US" sz="800" dirty="0">
                <a:solidFill>
                  <a:srgbClr val="0432FF"/>
                </a:solidFill>
                <a:latin typeface="Meiryo" charset="-128"/>
                <a:ea typeface="Meiryo" charset="-128"/>
                <a:cs typeface="Meiryo" charset="-128"/>
              </a:rPr>
              <a:t>カナダ・</a:t>
            </a:r>
            <a:r>
              <a:rPr lang="en-US" altLang="ja-JP" sz="800" dirty="0">
                <a:solidFill>
                  <a:srgbClr val="0432FF"/>
                </a:solidFill>
                <a:latin typeface="Meiryo" charset="-128"/>
                <a:ea typeface="Meiryo" charset="-128"/>
                <a:cs typeface="Meiryo" charset="-128"/>
              </a:rPr>
              <a:t>D-Wave Systems</a:t>
            </a:r>
            <a:r>
              <a:rPr lang="ja-JP" altLang="en-US" sz="800" dirty="0">
                <a:solidFill>
                  <a:srgbClr val="0432FF"/>
                </a:solidFill>
                <a:latin typeface="Meiryo" charset="-128"/>
                <a:ea typeface="Meiryo" charset="-128"/>
                <a:cs typeface="Meiryo" charset="-128"/>
              </a:rPr>
              <a:t>の</a:t>
            </a:r>
            <a:r>
              <a:rPr lang="en-US" altLang="ja-JP" sz="800" dirty="0">
                <a:solidFill>
                  <a:srgbClr val="0432FF"/>
                </a:solidFill>
                <a:latin typeface="Meiryo" charset="-128"/>
                <a:ea typeface="Meiryo" charset="-128"/>
                <a:cs typeface="Meiryo" charset="-128"/>
              </a:rPr>
              <a:t>Geordie Rose</a:t>
            </a:r>
            <a:r>
              <a:rPr lang="ja-JP" altLang="en-US" sz="800" dirty="0">
                <a:solidFill>
                  <a:srgbClr val="0432FF"/>
                </a:solidFill>
                <a:latin typeface="Meiryo" charset="-128"/>
                <a:ea typeface="Meiryo" charset="-128"/>
                <a:cs typeface="Meiryo" charset="-128"/>
              </a:rPr>
              <a:t>が</a:t>
            </a:r>
            <a:endParaRPr lang="en-US" altLang="ja-JP" sz="800" dirty="0">
              <a:solidFill>
                <a:srgbClr val="0432FF"/>
              </a:solidFill>
              <a:latin typeface="Meiryo" charset="-128"/>
              <a:ea typeface="Meiryo" charset="-128"/>
              <a:cs typeface="Meiryo" charset="-128"/>
            </a:endParaRPr>
          </a:p>
          <a:p>
            <a:r>
              <a:rPr lang="ja-JP" altLang="en-US" sz="800" dirty="0">
                <a:solidFill>
                  <a:srgbClr val="0432FF"/>
                </a:solidFill>
                <a:latin typeface="Meiryo" charset="-128"/>
                <a:ea typeface="Meiryo" charset="-128"/>
                <a:cs typeface="Meiryo" charset="-128"/>
              </a:rPr>
              <a:t>19</a:t>
            </a:r>
            <a:r>
              <a:rPr lang="en-US" altLang="ja-JP" sz="800" dirty="0">
                <a:solidFill>
                  <a:srgbClr val="0432FF"/>
                </a:solidFill>
                <a:latin typeface="Meiryo" charset="-128"/>
                <a:ea typeface="Meiryo" charset="-128"/>
                <a:cs typeface="Meiryo" charset="-128"/>
              </a:rPr>
              <a:t>98</a:t>
            </a:r>
            <a:r>
              <a:rPr lang="ja-JP" altLang="en-US" sz="800" dirty="0">
                <a:solidFill>
                  <a:srgbClr val="0432FF"/>
                </a:solidFill>
                <a:latin typeface="Meiryo" charset="-128"/>
                <a:ea typeface="Meiryo" charset="-128"/>
                <a:cs typeface="Meiryo" charset="-128"/>
              </a:rPr>
              <a:t>年に製品化</a:t>
            </a:r>
          </a:p>
        </p:txBody>
      </p:sp>
      <p:sp>
        <p:nvSpPr>
          <p:cNvPr id="16" name="正方形/長方形 15"/>
          <p:cNvSpPr/>
          <p:nvPr/>
        </p:nvSpPr>
        <p:spPr>
          <a:xfrm>
            <a:off x="5576078" y="3933056"/>
            <a:ext cx="2876519" cy="431927"/>
          </a:xfrm>
          <a:prstGeom prst="rect">
            <a:avLst/>
          </a:prstGeom>
          <a:solidFill>
            <a:srgbClr val="0432FF"/>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a:solidFill>
                  <a:schemeClr val="bg1"/>
                </a:solidFill>
                <a:latin typeface="Meiryo" charset="-128"/>
                <a:ea typeface="Meiryo" charset="-128"/>
                <a:cs typeface="Meiryo" charset="-128"/>
              </a:rPr>
              <a:t>量子アニーリング</a:t>
            </a:r>
          </a:p>
        </p:txBody>
      </p:sp>
      <p:sp>
        <p:nvSpPr>
          <p:cNvPr id="17" name="正方形/長方形 16"/>
          <p:cNvSpPr/>
          <p:nvPr/>
        </p:nvSpPr>
        <p:spPr>
          <a:xfrm>
            <a:off x="418369" y="4399135"/>
            <a:ext cx="4955683" cy="30777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400">
                <a:solidFill>
                  <a:schemeClr val="bg1"/>
                </a:solidFill>
                <a:latin typeface="Meiryo" charset="-128"/>
                <a:ea typeface="Meiryo" charset="-128"/>
                <a:cs typeface="Meiryo" charset="-128"/>
              </a:rPr>
              <a:t>シミュレーション</a:t>
            </a:r>
            <a:endParaRPr lang="ja-JP" altLang="en-US" sz="1400" dirty="0">
              <a:solidFill>
                <a:schemeClr val="bg1"/>
              </a:solidFill>
              <a:latin typeface="Meiryo" charset="-128"/>
              <a:ea typeface="Meiryo" charset="-128"/>
              <a:cs typeface="Meiryo" charset="-128"/>
            </a:endParaRPr>
          </a:p>
        </p:txBody>
      </p:sp>
      <p:sp>
        <p:nvSpPr>
          <p:cNvPr id="19" name="正方形/長方形 18"/>
          <p:cNvSpPr/>
          <p:nvPr/>
        </p:nvSpPr>
        <p:spPr>
          <a:xfrm>
            <a:off x="5576079" y="4399133"/>
            <a:ext cx="2876518" cy="307777"/>
          </a:xfrm>
          <a:prstGeom prst="rect">
            <a:avLst/>
          </a:prstGeom>
          <a:solidFill>
            <a:srgbClr val="0432FF"/>
          </a:solidFill>
          <a:effectLst>
            <a:outerShdw blurRad="50800" dist="38100" dir="2700000" algn="tl" rotWithShape="0">
              <a:prstClr val="black">
                <a:alpha val="40000"/>
              </a:prstClr>
            </a:outerShdw>
          </a:effectLst>
        </p:spPr>
        <p:txBody>
          <a:bodyPr wrap="square">
            <a:noAutofit/>
          </a:bodyPr>
          <a:lstStyle/>
          <a:p>
            <a:pPr algn="ctr"/>
            <a:r>
              <a:rPr lang="ja-JP" altLang="en-US" sz="1400" dirty="0">
                <a:solidFill>
                  <a:schemeClr val="bg1"/>
                </a:solidFill>
                <a:latin typeface="Meiryo" charset="-128"/>
                <a:ea typeface="Meiryo" charset="-128"/>
                <a:cs typeface="Meiryo" charset="-128"/>
              </a:rPr>
              <a:t>物理実験装置</a:t>
            </a:r>
          </a:p>
        </p:txBody>
      </p:sp>
      <p:pic>
        <p:nvPicPr>
          <p:cNvPr id="20" name="図 19"/>
          <p:cNvPicPr>
            <a:picLocks noChangeAspect="1"/>
          </p:cNvPicPr>
          <p:nvPr/>
        </p:nvPicPr>
        <p:blipFill>
          <a:blip r:embed="rId2"/>
          <a:stretch>
            <a:fillRect/>
          </a:stretch>
        </p:blipFill>
        <p:spPr>
          <a:xfrm>
            <a:off x="6309945" y="1246929"/>
            <a:ext cx="934823" cy="622082"/>
          </a:xfrm>
          <a:prstGeom prst="rect">
            <a:avLst/>
          </a:prstGeom>
        </p:spPr>
      </p:pic>
      <p:pic>
        <p:nvPicPr>
          <p:cNvPr id="21" name="図 20"/>
          <p:cNvPicPr>
            <a:picLocks noChangeAspect="1"/>
          </p:cNvPicPr>
          <p:nvPr/>
        </p:nvPicPr>
        <p:blipFill>
          <a:blip r:embed="rId3">
            <a:clrChange>
              <a:clrFrom>
                <a:srgbClr val="FFFFFF"/>
              </a:clrFrom>
              <a:clrTo>
                <a:srgbClr val="FFFFFF">
                  <a:alpha val="0"/>
                </a:srgbClr>
              </a:clrTo>
            </a:clrChange>
          </a:blip>
          <a:stretch>
            <a:fillRect/>
          </a:stretch>
        </p:blipFill>
        <p:spPr>
          <a:xfrm>
            <a:off x="5276910" y="1202695"/>
            <a:ext cx="1255901" cy="703305"/>
          </a:xfrm>
          <a:prstGeom prst="rect">
            <a:avLst/>
          </a:prstGeom>
        </p:spPr>
      </p:pic>
      <p:pic>
        <p:nvPicPr>
          <p:cNvPr id="22" name="図 21"/>
          <p:cNvPicPr>
            <a:picLocks noChangeAspect="1"/>
          </p:cNvPicPr>
          <p:nvPr/>
        </p:nvPicPr>
        <p:blipFill>
          <a:blip r:embed="rId4"/>
          <a:stretch>
            <a:fillRect/>
          </a:stretch>
        </p:blipFill>
        <p:spPr>
          <a:xfrm>
            <a:off x="7318057" y="1246900"/>
            <a:ext cx="1060782" cy="614894"/>
          </a:xfrm>
          <a:prstGeom prst="rect">
            <a:avLst/>
          </a:prstGeom>
        </p:spPr>
      </p:pic>
      <p:pic>
        <p:nvPicPr>
          <p:cNvPr id="23" name="図 22"/>
          <p:cNvPicPr>
            <a:picLocks noChangeAspect="1"/>
          </p:cNvPicPr>
          <p:nvPr/>
        </p:nvPicPr>
        <p:blipFill>
          <a:blip r:embed="rId5"/>
          <a:stretch>
            <a:fillRect/>
          </a:stretch>
        </p:blipFill>
        <p:spPr>
          <a:xfrm>
            <a:off x="3578990" y="1262355"/>
            <a:ext cx="825162" cy="618075"/>
          </a:xfrm>
          <a:prstGeom prst="rect">
            <a:avLst/>
          </a:prstGeom>
        </p:spPr>
      </p:pic>
      <p:pic>
        <p:nvPicPr>
          <p:cNvPr id="24" name="図 23"/>
          <p:cNvPicPr>
            <a:picLocks noChangeAspect="1"/>
          </p:cNvPicPr>
          <p:nvPr/>
        </p:nvPicPr>
        <p:blipFill>
          <a:blip r:embed="rId6"/>
          <a:stretch>
            <a:fillRect/>
          </a:stretch>
        </p:blipFill>
        <p:spPr>
          <a:xfrm>
            <a:off x="2485337" y="1246900"/>
            <a:ext cx="967954" cy="645303"/>
          </a:xfrm>
          <a:prstGeom prst="rect">
            <a:avLst/>
          </a:prstGeom>
        </p:spPr>
      </p:pic>
      <p:pic>
        <p:nvPicPr>
          <p:cNvPr id="25" name="図 24"/>
          <p:cNvPicPr>
            <a:picLocks noChangeAspect="1"/>
          </p:cNvPicPr>
          <p:nvPr/>
        </p:nvPicPr>
        <p:blipFill>
          <a:blip r:embed="rId7"/>
          <a:stretch>
            <a:fillRect/>
          </a:stretch>
        </p:blipFill>
        <p:spPr>
          <a:xfrm>
            <a:off x="1579608" y="1262355"/>
            <a:ext cx="780030" cy="618075"/>
          </a:xfrm>
          <a:prstGeom prst="rect">
            <a:avLst/>
          </a:prstGeom>
        </p:spPr>
      </p:pic>
      <p:sp>
        <p:nvSpPr>
          <p:cNvPr id="27" name="テキスト ボックス 26"/>
          <p:cNvSpPr txBox="1"/>
          <p:nvPr/>
        </p:nvSpPr>
        <p:spPr>
          <a:xfrm>
            <a:off x="5693549" y="5098496"/>
            <a:ext cx="1261884"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周波数割り当て</a:t>
            </a:r>
            <a:endParaRPr kumimoji="1" lang="ja-JP" altLang="en-US" sz="1200" dirty="0">
              <a:solidFill>
                <a:schemeClr val="bg1"/>
              </a:solidFill>
              <a:latin typeface="Meiryo" charset="-128"/>
              <a:ea typeface="Meiryo" charset="-128"/>
              <a:cs typeface="Meiryo" charset="-128"/>
            </a:endParaRPr>
          </a:p>
        </p:txBody>
      </p:sp>
      <p:sp>
        <p:nvSpPr>
          <p:cNvPr id="28" name="テキスト ボックス 27"/>
          <p:cNvSpPr txBox="1"/>
          <p:nvPr/>
        </p:nvSpPr>
        <p:spPr>
          <a:xfrm>
            <a:off x="710757" y="5428242"/>
            <a:ext cx="954107"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素因数分解</a:t>
            </a:r>
            <a:endParaRPr kumimoji="1" lang="ja-JP" altLang="en-US"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6137413" y="5738592"/>
            <a:ext cx="1107996"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交通流最適化</a:t>
            </a:r>
          </a:p>
        </p:txBody>
      </p:sp>
      <p:sp>
        <p:nvSpPr>
          <p:cNvPr id="30" name="テキスト ボックス 29"/>
          <p:cNvSpPr txBox="1"/>
          <p:nvPr/>
        </p:nvSpPr>
        <p:spPr>
          <a:xfrm>
            <a:off x="7318057" y="5733282"/>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与信評価</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7318057" y="5393768"/>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画像認識</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7308787" y="5100726"/>
            <a:ext cx="800219" cy="276999"/>
          </a:xfrm>
          <a:prstGeom prst="rect">
            <a:avLst/>
          </a:prstGeom>
          <a:noFill/>
        </p:spPr>
        <p:txBody>
          <a:bodyPr wrap="none" rtlCol="0">
            <a:spAutoFit/>
          </a:bodyPr>
          <a:lstStyle/>
          <a:p>
            <a:r>
              <a:rPr lang="ja-JP" altLang="en-US" sz="1200" dirty="0">
                <a:solidFill>
                  <a:schemeClr val="bg1"/>
                </a:solidFill>
                <a:latin typeface="Meiryo" charset="-128"/>
                <a:ea typeface="Meiryo" charset="-128"/>
                <a:cs typeface="Meiryo" charset="-128"/>
              </a:rPr>
              <a:t>強化学習</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1995118" y="5739563"/>
            <a:ext cx="2031325"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為替アービトラージ最適化</a:t>
            </a:r>
            <a:endParaRPr kumimoji="1" lang="ja-JP" altLang="en-US" sz="1200" dirty="0">
              <a:solidFill>
                <a:schemeClr val="bg1"/>
              </a:solidFill>
              <a:latin typeface="Meiryo" charset="-128"/>
              <a:ea typeface="Meiryo" charset="-128"/>
              <a:cs typeface="Meiryo" charset="-128"/>
            </a:endParaRPr>
          </a:p>
        </p:txBody>
      </p:sp>
      <p:sp>
        <p:nvSpPr>
          <p:cNvPr id="34" name="テキスト ボックス 33"/>
          <p:cNvSpPr txBox="1"/>
          <p:nvPr/>
        </p:nvSpPr>
        <p:spPr>
          <a:xfrm>
            <a:off x="4106088" y="5738592"/>
            <a:ext cx="2031325"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投資ポートフォリオ最適化</a:t>
            </a:r>
            <a:endParaRPr kumimoji="1" lang="ja-JP" altLang="en-US" sz="1200" dirty="0">
              <a:solidFill>
                <a:schemeClr val="bg1"/>
              </a:solidFill>
              <a:latin typeface="Meiryo" charset="-128"/>
              <a:ea typeface="Meiryo" charset="-128"/>
              <a:cs typeface="Meiryo" charset="-128"/>
            </a:endParaRPr>
          </a:p>
        </p:txBody>
      </p:sp>
      <p:sp>
        <p:nvSpPr>
          <p:cNvPr id="35" name="テキスト ボックス 34"/>
          <p:cNvSpPr txBox="1"/>
          <p:nvPr/>
        </p:nvSpPr>
        <p:spPr>
          <a:xfrm>
            <a:off x="3410312" y="5118458"/>
            <a:ext cx="2031325" cy="276999"/>
          </a:xfrm>
          <a:prstGeom prst="rect">
            <a:avLst/>
          </a:prstGeom>
          <a:noFill/>
        </p:spPr>
        <p:txBody>
          <a:bodyPr wrap="none" rtlCol="0">
            <a:spAutoFit/>
          </a:bodyPr>
          <a:lstStyle/>
          <a:p>
            <a:r>
              <a:rPr lang="ja-JP" altLang="en-US" sz="1200" dirty="0">
                <a:solidFill>
                  <a:schemeClr val="bg1"/>
                </a:solidFill>
                <a:latin typeface="Meiryo" charset="-128"/>
                <a:ea typeface="Meiryo" charset="-128"/>
                <a:cs typeface="Meiryo" charset="-128"/>
              </a:rPr>
              <a:t>タンパク質折りたたみ問題</a:t>
            </a:r>
            <a:endParaRPr kumimoji="1" lang="ja-JP" altLang="en-US" sz="1200" dirty="0">
              <a:solidFill>
                <a:schemeClr val="bg1"/>
              </a:solidFill>
              <a:latin typeface="Meiryo" charset="-128"/>
              <a:ea typeface="Meiryo" charset="-128"/>
              <a:cs typeface="Meiryo" charset="-128"/>
            </a:endParaRPr>
          </a:p>
        </p:txBody>
      </p:sp>
      <p:sp>
        <p:nvSpPr>
          <p:cNvPr id="36" name="テキスト ボックス 35"/>
          <p:cNvSpPr txBox="1"/>
          <p:nvPr/>
        </p:nvSpPr>
        <p:spPr>
          <a:xfrm>
            <a:off x="710757" y="5096380"/>
            <a:ext cx="126188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分子類似性問題</a:t>
            </a:r>
          </a:p>
        </p:txBody>
      </p:sp>
      <p:sp>
        <p:nvSpPr>
          <p:cNvPr id="37" name="テキスト ボックス 36"/>
          <p:cNvSpPr txBox="1"/>
          <p:nvPr/>
        </p:nvSpPr>
        <p:spPr>
          <a:xfrm>
            <a:off x="710757" y="5733282"/>
            <a:ext cx="1107996"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衛星画像解析</a:t>
            </a:r>
            <a:endParaRPr kumimoji="1" lang="ja-JP" altLang="en-US" sz="1200" dirty="0">
              <a:solidFill>
                <a:schemeClr val="bg1"/>
              </a:solidFill>
              <a:latin typeface="Meiryo" charset="-128"/>
              <a:ea typeface="Meiryo" charset="-128"/>
              <a:cs typeface="Meiryo" charset="-128"/>
            </a:endParaRPr>
          </a:p>
        </p:txBody>
      </p:sp>
      <p:sp>
        <p:nvSpPr>
          <p:cNvPr id="38" name="テキスト ボックス 37"/>
          <p:cNvSpPr txBox="1"/>
          <p:nvPr/>
        </p:nvSpPr>
        <p:spPr>
          <a:xfrm>
            <a:off x="2070665" y="5106037"/>
            <a:ext cx="126188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クラスタリング</a:t>
            </a:r>
          </a:p>
        </p:txBody>
      </p:sp>
      <p:sp>
        <p:nvSpPr>
          <p:cNvPr id="40" name="下矢印 39"/>
          <p:cNvSpPr/>
          <p:nvPr/>
        </p:nvSpPr>
        <p:spPr>
          <a:xfrm>
            <a:off x="6510606" y="4755273"/>
            <a:ext cx="991517" cy="264152"/>
          </a:xfrm>
          <a:prstGeom prst="downArrow">
            <a:avLst>
              <a:gd name="adj1" fmla="val 59042"/>
              <a:gd name="adj2" fmla="val 6696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611908" y="5376801"/>
            <a:ext cx="3647152" cy="369332"/>
          </a:xfrm>
          <a:prstGeom prst="rect">
            <a:avLst/>
          </a:prstGeom>
          <a:noFill/>
        </p:spPr>
        <p:txBody>
          <a:bodyPr wrap="none" rtlCol="0">
            <a:spAutoFit/>
          </a:bodyPr>
          <a:lstStyle/>
          <a:p>
            <a:pPr algn="ctr"/>
            <a:r>
              <a:rPr lang="ja-JP" altLang="en-US" b="1">
                <a:solidFill>
                  <a:schemeClr val="bg1"/>
                </a:solidFill>
                <a:latin typeface="Meiryo" charset="-128"/>
                <a:ea typeface="Meiryo" charset="-128"/>
                <a:cs typeface="Meiryo" charset="-128"/>
              </a:rPr>
              <a:t>検討されているアプリケーション</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541440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四角形吹き出し 213"/>
          <p:cNvSpPr/>
          <p:nvPr/>
        </p:nvSpPr>
        <p:spPr>
          <a:xfrm>
            <a:off x="4828697" y="939680"/>
            <a:ext cx="2279800" cy="411416"/>
          </a:xfrm>
          <a:prstGeom prst="wedgeRectCallout">
            <a:avLst>
              <a:gd name="adj1" fmla="val 30788"/>
              <a:gd name="adj2" fmla="val 144818"/>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四角形吹き出し 8"/>
          <p:cNvSpPr/>
          <p:nvPr/>
        </p:nvSpPr>
        <p:spPr>
          <a:xfrm>
            <a:off x="4828697" y="946574"/>
            <a:ext cx="2279800" cy="411416"/>
          </a:xfrm>
          <a:prstGeom prst="wedgeRectCallout">
            <a:avLst>
              <a:gd name="adj1" fmla="val -28632"/>
              <a:gd name="adj2" fmla="val 128354"/>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748757" y="5180727"/>
            <a:ext cx="7646486" cy="136815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D-Wave</a:t>
            </a:r>
            <a:r>
              <a:rPr kumimoji="1" lang="ja-JP" altLang="en-US" dirty="0"/>
              <a:t>の計算原理</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grpSp>
        <p:nvGrpSpPr>
          <p:cNvPr id="7" name="図形グループ 6"/>
          <p:cNvGrpSpPr/>
          <p:nvPr/>
        </p:nvGrpSpPr>
        <p:grpSpPr>
          <a:xfrm>
            <a:off x="932602" y="1794091"/>
            <a:ext cx="504056" cy="504056"/>
            <a:chOff x="2295021" y="2564904"/>
            <a:chExt cx="647923" cy="648072"/>
          </a:xfrm>
        </p:grpSpPr>
        <p:sp>
          <p:nvSpPr>
            <p:cNvPr id="4" name="ドーナツ 3"/>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右カーブ矢印 4"/>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カーブ矢印 5"/>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1580674" y="1794091"/>
            <a:ext cx="504056" cy="504056"/>
            <a:chOff x="2295021" y="2564904"/>
            <a:chExt cx="647923" cy="648072"/>
          </a:xfrm>
        </p:grpSpPr>
        <p:sp>
          <p:nvSpPr>
            <p:cNvPr id="17" name="ドーナツ 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カーブ矢印 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カーブ矢印 1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932602" y="3059861"/>
            <a:ext cx="504056" cy="504056"/>
            <a:chOff x="2295021" y="2564904"/>
            <a:chExt cx="647923" cy="648072"/>
          </a:xfrm>
        </p:grpSpPr>
        <p:sp>
          <p:nvSpPr>
            <p:cNvPr id="21" name="ドーナツ 2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カーブ矢印 2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カーブ矢印 2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939829" y="2426959"/>
            <a:ext cx="504056" cy="504056"/>
            <a:chOff x="2295021" y="2564904"/>
            <a:chExt cx="647923" cy="648072"/>
          </a:xfrm>
        </p:grpSpPr>
        <p:sp>
          <p:nvSpPr>
            <p:cNvPr id="25" name="ドーナツ 2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右カーブ矢印 2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カーブ矢印 2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 name="図形グループ 27"/>
          <p:cNvGrpSpPr/>
          <p:nvPr/>
        </p:nvGrpSpPr>
        <p:grpSpPr>
          <a:xfrm>
            <a:off x="1584108" y="2426959"/>
            <a:ext cx="504056" cy="504056"/>
            <a:chOff x="2295021" y="2564904"/>
            <a:chExt cx="647923" cy="648072"/>
          </a:xfrm>
        </p:grpSpPr>
        <p:sp>
          <p:nvSpPr>
            <p:cNvPr id="29" name="ドーナツ 2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右カーブ矢印 2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右カーブ矢印 3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 name="図形グループ 31"/>
          <p:cNvGrpSpPr/>
          <p:nvPr/>
        </p:nvGrpSpPr>
        <p:grpSpPr>
          <a:xfrm>
            <a:off x="1580674" y="3059861"/>
            <a:ext cx="504056" cy="504056"/>
            <a:chOff x="2295021" y="2564904"/>
            <a:chExt cx="647923" cy="648072"/>
          </a:xfrm>
        </p:grpSpPr>
        <p:sp>
          <p:nvSpPr>
            <p:cNvPr id="33" name="ドーナツ 3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カーブ矢印 3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カーブ矢印 3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2224778" y="1794057"/>
            <a:ext cx="504056" cy="504056"/>
            <a:chOff x="2295021" y="2564904"/>
            <a:chExt cx="647923" cy="648072"/>
          </a:xfrm>
        </p:grpSpPr>
        <p:sp>
          <p:nvSpPr>
            <p:cNvPr id="37" name="ドーナツ 3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カーブ矢印 3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右カーブ矢印 3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2228212" y="2426925"/>
            <a:ext cx="504056" cy="504056"/>
            <a:chOff x="2295021" y="2564904"/>
            <a:chExt cx="647923" cy="648072"/>
          </a:xfrm>
        </p:grpSpPr>
        <p:sp>
          <p:nvSpPr>
            <p:cNvPr id="41" name="ドーナツ 4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カーブ矢印 4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カーブ矢印 4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2224778" y="3059827"/>
            <a:ext cx="504056" cy="504056"/>
            <a:chOff x="2295021" y="2564904"/>
            <a:chExt cx="647923" cy="648072"/>
          </a:xfrm>
        </p:grpSpPr>
        <p:sp>
          <p:nvSpPr>
            <p:cNvPr id="45" name="ドーナツ 4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カーブ矢印 4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右カーブ矢印 4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3649727" y="1794125"/>
            <a:ext cx="504056" cy="504056"/>
            <a:chOff x="2295021" y="2564904"/>
            <a:chExt cx="647923" cy="648072"/>
          </a:xfrm>
        </p:grpSpPr>
        <p:sp>
          <p:nvSpPr>
            <p:cNvPr id="49" name="ドーナツ 4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右カーブ矢印 4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右カーブ矢印 5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a:off x="4297799" y="1794125"/>
            <a:ext cx="504056" cy="504056"/>
            <a:chOff x="2295021" y="2564904"/>
            <a:chExt cx="647923" cy="648072"/>
          </a:xfrm>
        </p:grpSpPr>
        <p:sp>
          <p:nvSpPr>
            <p:cNvPr id="53" name="ドーナツ 5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カーブ矢印 5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右カーブ矢印 5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6" name="図形グループ 55"/>
          <p:cNvGrpSpPr/>
          <p:nvPr/>
        </p:nvGrpSpPr>
        <p:grpSpPr>
          <a:xfrm>
            <a:off x="3649727" y="3059895"/>
            <a:ext cx="504056" cy="504056"/>
            <a:chOff x="2295021" y="2564904"/>
            <a:chExt cx="647923" cy="648072"/>
          </a:xfrm>
        </p:grpSpPr>
        <p:sp>
          <p:nvSpPr>
            <p:cNvPr id="57" name="ドーナツ 5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カーブ矢印 5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カーブ矢印 5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3656954" y="2426993"/>
            <a:ext cx="504056" cy="504056"/>
            <a:chOff x="2295021" y="2564904"/>
            <a:chExt cx="647923" cy="648072"/>
          </a:xfrm>
        </p:grpSpPr>
        <p:sp>
          <p:nvSpPr>
            <p:cNvPr id="61" name="ドーナツ 6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右カーブ矢印 6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右カーブ矢印 6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4301233" y="2426993"/>
            <a:ext cx="504056" cy="504056"/>
            <a:chOff x="2295021" y="2564904"/>
            <a:chExt cx="647923" cy="648072"/>
          </a:xfrm>
        </p:grpSpPr>
        <p:sp>
          <p:nvSpPr>
            <p:cNvPr id="65" name="ドーナツ 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カーブ矢印 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右カーブ矢印 6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4297799" y="3059895"/>
            <a:ext cx="504056" cy="504056"/>
            <a:chOff x="2295021" y="2564904"/>
            <a:chExt cx="647923" cy="648072"/>
          </a:xfrm>
        </p:grpSpPr>
        <p:sp>
          <p:nvSpPr>
            <p:cNvPr id="69" name="ドーナツ 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右カーブ矢印 6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右カーブ矢印 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4938438" y="1794125"/>
            <a:ext cx="504056" cy="504056"/>
            <a:chOff x="2295021" y="2564904"/>
            <a:chExt cx="647923" cy="648072"/>
          </a:xfrm>
        </p:grpSpPr>
        <p:sp>
          <p:nvSpPr>
            <p:cNvPr id="73" name="ドーナツ 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右カーブ矢印 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右カーブ矢印 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4941872" y="2426993"/>
            <a:ext cx="504056" cy="504056"/>
            <a:chOff x="2295021" y="2564904"/>
            <a:chExt cx="647923" cy="648072"/>
          </a:xfrm>
        </p:grpSpPr>
        <p:sp>
          <p:nvSpPr>
            <p:cNvPr id="77" name="ドーナツ 7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右カーブ矢印 7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右カーブ矢印 7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4938438" y="3059895"/>
            <a:ext cx="504056" cy="504056"/>
            <a:chOff x="2295021" y="2564904"/>
            <a:chExt cx="647923" cy="648072"/>
          </a:xfrm>
        </p:grpSpPr>
        <p:sp>
          <p:nvSpPr>
            <p:cNvPr id="81" name="ドーナツ 8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右カーブ矢印 8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右カーブ矢印 8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6551146" y="1794057"/>
            <a:ext cx="504056" cy="504056"/>
            <a:chOff x="2295021" y="2564904"/>
            <a:chExt cx="647923" cy="648072"/>
          </a:xfrm>
        </p:grpSpPr>
        <p:sp>
          <p:nvSpPr>
            <p:cNvPr id="85" name="ドーナツ 8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カーブ矢印 8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7199218" y="1794057"/>
            <a:ext cx="504056" cy="504056"/>
            <a:chOff x="2295021" y="2564904"/>
            <a:chExt cx="647923" cy="648072"/>
          </a:xfrm>
        </p:grpSpPr>
        <p:sp>
          <p:nvSpPr>
            <p:cNvPr id="89" name="ドーナツ 8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カーブ矢印 8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2" name="図形グループ 91"/>
          <p:cNvGrpSpPr/>
          <p:nvPr/>
        </p:nvGrpSpPr>
        <p:grpSpPr>
          <a:xfrm>
            <a:off x="6551146" y="3059827"/>
            <a:ext cx="504056" cy="504056"/>
            <a:chOff x="2295021" y="2564904"/>
            <a:chExt cx="647923" cy="648072"/>
          </a:xfrm>
        </p:grpSpPr>
        <p:sp>
          <p:nvSpPr>
            <p:cNvPr id="93" name="ドーナツ 9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右カーブ矢印 9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6" name="図形グループ 95"/>
          <p:cNvGrpSpPr/>
          <p:nvPr/>
        </p:nvGrpSpPr>
        <p:grpSpPr>
          <a:xfrm>
            <a:off x="6558373" y="2426925"/>
            <a:ext cx="504056" cy="504056"/>
            <a:chOff x="2295021" y="2564904"/>
            <a:chExt cx="647923" cy="648072"/>
          </a:xfrm>
        </p:grpSpPr>
        <p:sp>
          <p:nvSpPr>
            <p:cNvPr id="97" name="ドーナツ 9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右カーブ矢印 9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7202652" y="2426925"/>
            <a:ext cx="504056" cy="504056"/>
            <a:chOff x="2295021" y="2564904"/>
            <a:chExt cx="647923" cy="648072"/>
          </a:xfrm>
        </p:grpSpPr>
        <p:sp>
          <p:nvSpPr>
            <p:cNvPr id="101" name="ドーナツ 10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右カーブ矢印 10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7199218" y="3059827"/>
            <a:ext cx="504056" cy="504056"/>
            <a:chOff x="2295021" y="2564904"/>
            <a:chExt cx="647923" cy="648072"/>
          </a:xfrm>
        </p:grpSpPr>
        <p:sp>
          <p:nvSpPr>
            <p:cNvPr id="105" name="ドーナツ 10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右カーブ矢印 10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7839857" y="1794057"/>
            <a:ext cx="504056" cy="504056"/>
            <a:chOff x="2295021" y="2564904"/>
            <a:chExt cx="647923" cy="648072"/>
          </a:xfrm>
        </p:grpSpPr>
        <p:sp>
          <p:nvSpPr>
            <p:cNvPr id="109" name="ドーナツ 10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右カーブ矢印 10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7843291" y="2426925"/>
            <a:ext cx="504056" cy="504056"/>
            <a:chOff x="2295021" y="2564904"/>
            <a:chExt cx="647923" cy="648072"/>
          </a:xfrm>
        </p:grpSpPr>
        <p:sp>
          <p:nvSpPr>
            <p:cNvPr id="113" name="ドーナツ 11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右カーブ矢印 11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図形グループ 115"/>
          <p:cNvGrpSpPr/>
          <p:nvPr/>
        </p:nvGrpSpPr>
        <p:grpSpPr>
          <a:xfrm>
            <a:off x="7839857" y="3059827"/>
            <a:ext cx="504056" cy="504056"/>
            <a:chOff x="2295021" y="2564904"/>
            <a:chExt cx="647923" cy="648072"/>
          </a:xfrm>
        </p:grpSpPr>
        <p:sp>
          <p:nvSpPr>
            <p:cNvPr id="117" name="ドーナツ 1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右カーブ矢印 1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5" name="左右矢印 124"/>
          <p:cNvSpPr/>
          <p:nvPr/>
        </p:nvSpPr>
        <p:spPr>
          <a:xfrm flipV="1">
            <a:off x="4104985" y="197855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左右矢印 125"/>
          <p:cNvSpPr/>
          <p:nvPr/>
        </p:nvSpPr>
        <p:spPr>
          <a:xfrm flipV="1">
            <a:off x="4748777" y="1973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左右矢印 126"/>
          <p:cNvSpPr/>
          <p:nvPr/>
        </p:nvSpPr>
        <p:spPr>
          <a:xfrm flipV="1">
            <a:off x="4101841" y="261573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左右矢印 127"/>
          <p:cNvSpPr/>
          <p:nvPr/>
        </p:nvSpPr>
        <p:spPr>
          <a:xfrm flipV="1">
            <a:off x="4745633" y="2610459"/>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左右矢印 128"/>
          <p:cNvSpPr/>
          <p:nvPr/>
        </p:nvSpPr>
        <p:spPr>
          <a:xfrm flipV="1">
            <a:off x="4104985" y="3256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左右矢印 129"/>
          <p:cNvSpPr/>
          <p:nvPr/>
        </p:nvSpPr>
        <p:spPr>
          <a:xfrm flipV="1">
            <a:off x="4748777" y="3251001"/>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左右矢印 130"/>
          <p:cNvSpPr/>
          <p:nvPr/>
        </p:nvSpPr>
        <p:spPr>
          <a:xfrm rot="5400000" flipV="1">
            <a:off x="3780015" y="2299773"/>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左右矢印 131"/>
          <p:cNvSpPr/>
          <p:nvPr/>
        </p:nvSpPr>
        <p:spPr>
          <a:xfrm rot="5400000" flipV="1">
            <a:off x="3782368" y="293370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左右矢印 132"/>
          <p:cNvSpPr/>
          <p:nvPr/>
        </p:nvSpPr>
        <p:spPr>
          <a:xfrm rot="5400000" flipV="1">
            <a:off x="4437936" y="229504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左右矢印 133"/>
          <p:cNvSpPr/>
          <p:nvPr/>
        </p:nvSpPr>
        <p:spPr>
          <a:xfrm rot="5400000" flipV="1">
            <a:off x="4440289" y="2928984"/>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左右矢印 134"/>
          <p:cNvSpPr/>
          <p:nvPr/>
        </p:nvSpPr>
        <p:spPr>
          <a:xfrm rot="5400000" flipV="1">
            <a:off x="5059987" y="228902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左右矢印 135"/>
          <p:cNvSpPr/>
          <p:nvPr/>
        </p:nvSpPr>
        <p:spPr>
          <a:xfrm rot="5400000" flipV="1">
            <a:off x="5062340" y="2922955"/>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左右矢印 136"/>
          <p:cNvSpPr/>
          <p:nvPr/>
        </p:nvSpPr>
        <p:spPr>
          <a:xfrm flipV="1">
            <a:off x="7009166" y="19785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左右矢印 137"/>
          <p:cNvSpPr/>
          <p:nvPr/>
        </p:nvSpPr>
        <p:spPr>
          <a:xfrm flipV="1">
            <a:off x="7652958" y="1973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左右矢印 138"/>
          <p:cNvSpPr/>
          <p:nvPr/>
        </p:nvSpPr>
        <p:spPr>
          <a:xfrm flipV="1">
            <a:off x="7006022" y="2615704"/>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左右矢印 139"/>
          <p:cNvSpPr/>
          <p:nvPr/>
        </p:nvSpPr>
        <p:spPr>
          <a:xfrm flipV="1">
            <a:off x="7649814" y="26104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左右矢印 140"/>
          <p:cNvSpPr/>
          <p:nvPr/>
        </p:nvSpPr>
        <p:spPr>
          <a:xfrm flipV="1">
            <a:off x="7009166" y="3256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左右矢印 141"/>
          <p:cNvSpPr/>
          <p:nvPr/>
        </p:nvSpPr>
        <p:spPr>
          <a:xfrm flipV="1">
            <a:off x="7652958" y="3250967"/>
            <a:ext cx="252028" cy="144016"/>
          </a:xfrm>
          <a:prstGeom prst="leftRightArrow">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左右矢印 142"/>
          <p:cNvSpPr/>
          <p:nvPr/>
        </p:nvSpPr>
        <p:spPr>
          <a:xfrm rot="5400000" flipV="1">
            <a:off x="6684196" y="229973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左右矢印 143"/>
          <p:cNvSpPr/>
          <p:nvPr/>
        </p:nvSpPr>
        <p:spPr>
          <a:xfrm rot="5400000" flipV="1">
            <a:off x="6686549" y="2933674"/>
            <a:ext cx="252028" cy="144016"/>
          </a:xfrm>
          <a:prstGeom prst="leftRightArrow">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左右矢印 144"/>
          <p:cNvSpPr/>
          <p:nvPr/>
        </p:nvSpPr>
        <p:spPr>
          <a:xfrm rot="5400000" flipV="1">
            <a:off x="7342117" y="229501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左右矢印 145"/>
          <p:cNvSpPr/>
          <p:nvPr/>
        </p:nvSpPr>
        <p:spPr>
          <a:xfrm rot="5400000" flipV="1">
            <a:off x="7344470" y="292895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左右矢印 146"/>
          <p:cNvSpPr/>
          <p:nvPr/>
        </p:nvSpPr>
        <p:spPr>
          <a:xfrm rot="5400000" flipV="1">
            <a:off x="7964168" y="228898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左右矢印 147"/>
          <p:cNvSpPr/>
          <p:nvPr/>
        </p:nvSpPr>
        <p:spPr>
          <a:xfrm rot="5400000" flipV="1">
            <a:off x="7966521" y="292292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9" name="図 148"/>
          <p:cNvPicPr>
            <a:picLocks noChangeAspect="1"/>
          </p:cNvPicPr>
          <p:nvPr/>
        </p:nvPicPr>
        <p:blipFill>
          <a:blip r:embed="rId2">
            <a:clrChange>
              <a:clrFrom>
                <a:srgbClr val="FFFFFF"/>
              </a:clrFrom>
              <a:clrTo>
                <a:srgbClr val="FFFFFF">
                  <a:alpha val="0"/>
                </a:srgbClr>
              </a:clrTo>
            </a:clrChange>
          </a:blip>
          <a:stretch>
            <a:fillRect/>
          </a:stretch>
        </p:blipFill>
        <p:spPr>
          <a:xfrm rot="20066144">
            <a:off x="1711835" y="907529"/>
            <a:ext cx="442759" cy="504883"/>
          </a:xfrm>
          <a:prstGeom prst="rect">
            <a:avLst/>
          </a:prstGeom>
          <a:effectLst>
            <a:outerShdw blurRad="50800" dist="38100" dir="2700000" algn="tl" rotWithShape="0">
              <a:prstClr val="black">
                <a:alpha val="40000"/>
              </a:prstClr>
            </a:outerShdw>
          </a:effectLst>
        </p:spPr>
      </p:pic>
      <p:sp>
        <p:nvSpPr>
          <p:cNvPr id="150" name="フリーフォーム 149"/>
          <p:cNvSpPr/>
          <p:nvPr/>
        </p:nvSpPr>
        <p:spPr>
          <a:xfrm rot="1744600">
            <a:off x="1197587" y="148708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フリーフォーム 150"/>
          <p:cNvSpPr/>
          <p:nvPr/>
        </p:nvSpPr>
        <p:spPr>
          <a:xfrm rot="838067">
            <a:off x="1553399" y="1467371"/>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リーフォーム 151"/>
          <p:cNvSpPr/>
          <p:nvPr/>
        </p:nvSpPr>
        <p:spPr>
          <a:xfrm rot="20603919">
            <a:off x="1831243" y="139207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フリーフォーム 152"/>
          <p:cNvSpPr/>
          <p:nvPr/>
        </p:nvSpPr>
        <p:spPr>
          <a:xfrm rot="16893425">
            <a:off x="2125145" y="1469847"/>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リーフォーム 154"/>
          <p:cNvSpPr/>
          <p:nvPr/>
        </p:nvSpPr>
        <p:spPr>
          <a:xfrm rot="15991361">
            <a:off x="2386303" y="1479804"/>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6" name="図 155"/>
          <p:cNvPicPr>
            <a:picLocks noChangeAspect="1"/>
          </p:cNvPicPr>
          <p:nvPr/>
        </p:nvPicPr>
        <p:blipFill>
          <a:blip r:embed="rId2">
            <a:clrChange>
              <a:clrFrom>
                <a:srgbClr val="FFFFFF"/>
              </a:clrFrom>
              <a:clrTo>
                <a:srgbClr val="FFFFFF">
                  <a:alpha val="0"/>
                </a:srgbClr>
              </a:clrTo>
            </a:clrChange>
          </a:blip>
          <a:stretch>
            <a:fillRect/>
          </a:stretch>
        </p:blipFill>
        <p:spPr>
          <a:xfrm rot="20066144">
            <a:off x="4345849" y="907597"/>
            <a:ext cx="442759" cy="504883"/>
          </a:xfrm>
          <a:prstGeom prst="rect">
            <a:avLst/>
          </a:prstGeom>
          <a:effectLst>
            <a:outerShdw blurRad="50800" dist="38100" dir="2700000" algn="tl" rotWithShape="0">
              <a:prstClr val="black">
                <a:alpha val="40000"/>
              </a:prstClr>
            </a:outerShdw>
          </a:effectLst>
        </p:spPr>
      </p:pic>
      <p:sp>
        <p:nvSpPr>
          <p:cNvPr id="157" name="フリーフォーム 156"/>
          <p:cNvSpPr/>
          <p:nvPr/>
        </p:nvSpPr>
        <p:spPr>
          <a:xfrm rot="1744600">
            <a:off x="3831601" y="148715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フリーフォーム 158"/>
          <p:cNvSpPr/>
          <p:nvPr/>
        </p:nvSpPr>
        <p:spPr>
          <a:xfrm rot="20603919">
            <a:off x="4465257" y="139214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リーフォーム 160"/>
          <p:cNvSpPr/>
          <p:nvPr/>
        </p:nvSpPr>
        <p:spPr>
          <a:xfrm rot="15991361">
            <a:off x="5020317" y="1479872"/>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p:cNvPicPr>
            <a:picLocks noChangeAspect="1"/>
          </p:cNvPicPr>
          <p:nvPr/>
        </p:nvPicPr>
        <p:blipFill>
          <a:blip r:embed="rId3">
            <a:clrChange>
              <a:clrFrom>
                <a:srgbClr val="FFFFFF"/>
              </a:clrFrom>
              <a:clrTo>
                <a:srgbClr val="FFFFFF">
                  <a:alpha val="0"/>
                </a:srgbClr>
              </a:clrTo>
            </a:clrChange>
          </a:blip>
          <a:stretch>
            <a:fillRect/>
          </a:stretch>
        </p:blipFill>
        <p:spPr>
          <a:xfrm>
            <a:off x="7176565" y="836746"/>
            <a:ext cx="543164" cy="543164"/>
          </a:xfrm>
          <a:prstGeom prst="rect">
            <a:avLst/>
          </a:prstGeom>
          <a:effectLst>
            <a:outerShdw blurRad="50800" dist="76200" dir="2700000" algn="tl" rotWithShape="0">
              <a:prstClr val="black">
                <a:alpha val="40000"/>
              </a:prstClr>
            </a:outerShdw>
          </a:effectLst>
        </p:spPr>
      </p:pic>
      <p:sp>
        <p:nvSpPr>
          <p:cNvPr id="163" name="下矢印 162"/>
          <p:cNvSpPr/>
          <p:nvPr/>
        </p:nvSpPr>
        <p:spPr>
          <a:xfrm>
            <a:off x="7223840" y="1387150"/>
            <a:ext cx="461679" cy="322761"/>
          </a:xfrm>
          <a:prstGeom prst="down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163"/>
          <p:cNvGrpSpPr/>
          <p:nvPr/>
        </p:nvGrpSpPr>
        <p:grpSpPr>
          <a:xfrm>
            <a:off x="925783" y="5251852"/>
            <a:ext cx="504056" cy="504056"/>
            <a:chOff x="2295021" y="2564904"/>
            <a:chExt cx="647923" cy="648072"/>
          </a:xfrm>
        </p:grpSpPr>
        <p:sp>
          <p:nvSpPr>
            <p:cNvPr id="165" name="ドーナツ 1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右カーブ矢印 1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925783" y="5941901"/>
            <a:ext cx="504056" cy="504056"/>
            <a:chOff x="2295021" y="2564904"/>
            <a:chExt cx="647923" cy="648072"/>
          </a:xfrm>
        </p:grpSpPr>
        <p:sp>
          <p:nvSpPr>
            <p:cNvPr id="169" name="ドーナツ 1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右カーブ矢印 1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2" name="図形グループ 171"/>
          <p:cNvGrpSpPr/>
          <p:nvPr/>
        </p:nvGrpSpPr>
        <p:grpSpPr>
          <a:xfrm>
            <a:off x="3053512" y="5656071"/>
            <a:ext cx="504056" cy="504056"/>
            <a:chOff x="2295021" y="2564904"/>
            <a:chExt cx="647923" cy="648072"/>
          </a:xfrm>
        </p:grpSpPr>
        <p:sp>
          <p:nvSpPr>
            <p:cNvPr id="173" name="ドーナツ 1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右カーブ矢印 1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右カーブ矢印 1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6" name="テキスト ボックス 175"/>
          <p:cNvSpPr txBox="1"/>
          <p:nvPr/>
        </p:nvSpPr>
        <p:spPr>
          <a:xfrm>
            <a:off x="1446866" y="5384917"/>
            <a:ext cx="1261884" cy="276999"/>
          </a:xfrm>
          <a:prstGeom prst="rect">
            <a:avLst/>
          </a:prstGeom>
          <a:noFill/>
        </p:spPr>
        <p:txBody>
          <a:bodyPr wrap="none" rtlCol="0">
            <a:spAutoFit/>
          </a:bodyPr>
          <a:lstStyle/>
          <a:p>
            <a:r>
              <a:rPr lang="ja-JP" altLang="en-US" sz="1200" dirty="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77" name="テキスト ボックス 176"/>
          <p:cNvSpPr txBox="1"/>
          <p:nvPr/>
        </p:nvSpPr>
        <p:spPr>
          <a:xfrm>
            <a:off x="1446866" y="6101887"/>
            <a:ext cx="1261884" cy="276999"/>
          </a:xfrm>
          <a:prstGeom prst="rect">
            <a:avLst/>
          </a:prstGeom>
          <a:noFill/>
        </p:spPr>
        <p:txBody>
          <a:bodyPr wrap="none" rtlCol="0">
            <a:spAutoFit/>
          </a:bodyPr>
          <a:lstStyle/>
          <a:p>
            <a:r>
              <a:rPr lang="ja-JP" altLang="en-US" sz="1200" dirty="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78" name="正方形/長方形 177"/>
          <p:cNvSpPr/>
          <p:nvPr/>
        </p:nvSpPr>
        <p:spPr>
          <a:xfrm>
            <a:off x="4695302" y="5739546"/>
            <a:ext cx="3656429" cy="400110"/>
          </a:xfrm>
          <a:prstGeom prst="rect">
            <a:avLst/>
          </a:prstGeom>
        </p:spPr>
        <p:txBody>
          <a:bodyPr wrap="square">
            <a:spAutoFit/>
          </a:bodyPr>
          <a:lstStyle/>
          <a:p>
            <a:pPr algn="ctr"/>
            <a:r>
              <a:rPr lang="ja-JP" altLang="en-US" sz="1200" dirty="0">
                <a:solidFill>
                  <a:schemeClr val="accent6">
                    <a:lumMod val="50000"/>
                  </a:schemeClr>
                </a:solidFill>
                <a:latin typeface="Meiryo" charset="-128"/>
                <a:ea typeface="Meiryo" charset="-128"/>
                <a:cs typeface="Meiryo" charset="-128"/>
              </a:rPr>
              <a:t>「</a:t>
            </a:r>
            <a:r>
              <a:rPr lang="ja-JP" altLang="en-US" sz="1200" b="1" dirty="0">
                <a:solidFill>
                  <a:srgbClr val="FF0000"/>
                </a:solidFill>
                <a:latin typeface="Meiryo" charset="-128"/>
                <a:ea typeface="Meiryo" charset="-128"/>
                <a:cs typeface="Meiryo" charset="-128"/>
              </a:rPr>
              <a:t>０</a:t>
            </a:r>
            <a:r>
              <a:rPr lang="ja-JP" altLang="en-US" sz="1200" dirty="0">
                <a:solidFill>
                  <a:schemeClr val="accent6">
                    <a:lumMod val="50000"/>
                  </a:schemeClr>
                </a:solidFill>
                <a:latin typeface="Meiryo" charset="-128"/>
                <a:ea typeface="Meiryo" charset="-128"/>
                <a:cs typeface="Meiryo" charset="-128"/>
              </a:rPr>
              <a:t>」と「</a:t>
            </a:r>
            <a:r>
              <a:rPr lang="en-US" altLang="ja-JP" sz="1200" b="1" dirty="0">
                <a:solidFill>
                  <a:srgbClr val="0432FF"/>
                </a:solidFill>
                <a:latin typeface="Meiryo" charset="-128"/>
                <a:ea typeface="Meiryo" charset="-128"/>
                <a:cs typeface="Meiryo" charset="-128"/>
              </a:rPr>
              <a:t>1</a:t>
            </a:r>
            <a:r>
              <a:rPr lang="ja-JP" altLang="en-US" sz="1200" dirty="0">
                <a:solidFill>
                  <a:schemeClr val="accent6">
                    <a:lumMod val="50000"/>
                  </a:schemeClr>
                </a:solidFill>
                <a:latin typeface="Meiryo" charset="-128"/>
                <a:ea typeface="Meiryo" charset="-128"/>
                <a:cs typeface="Meiryo" charset="-128"/>
              </a:rPr>
              <a:t>」が同時に（各</a:t>
            </a:r>
            <a:r>
              <a:rPr lang="en-US" altLang="ja-JP" sz="1200" dirty="0">
                <a:solidFill>
                  <a:schemeClr val="accent6">
                    <a:lumMod val="50000"/>
                  </a:schemeClr>
                </a:solidFill>
                <a:latin typeface="Meiryo" charset="-128"/>
                <a:ea typeface="Meiryo" charset="-128"/>
                <a:cs typeface="Meiryo" charset="-128"/>
              </a:rPr>
              <a:t>50%</a:t>
            </a:r>
            <a:r>
              <a:rPr lang="ja-JP" altLang="en-US" sz="1200" dirty="0">
                <a:solidFill>
                  <a:schemeClr val="accent6">
                    <a:lumMod val="50000"/>
                  </a:schemeClr>
                </a:solidFill>
                <a:latin typeface="Meiryo" charset="-128"/>
                <a:ea typeface="Meiryo" charset="-128"/>
                <a:cs typeface="Meiryo" charset="-128"/>
              </a:rPr>
              <a:t>の確率）で存在</a:t>
            </a:r>
            <a:endParaRPr lang="en-US" altLang="ja-JP" sz="1200" dirty="0">
              <a:solidFill>
                <a:schemeClr val="accent6">
                  <a:lumMod val="50000"/>
                </a:schemeClr>
              </a:solidFill>
              <a:latin typeface="Meiryo" charset="-128"/>
              <a:ea typeface="Meiryo" charset="-128"/>
              <a:cs typeface="Meiryo" charset="-128"/>
            </a:endParaRPr>
          </a:p>
          <a:p>
            <a:pPr algn="ctr"/>
            <a:r>
              <a:rPr lang="ja-JP" altLang="en-US" sz="800" dirty="0">
                <a:solidFill>
                  <a:schemeClr val="accent6">
                    <a:lumMod val="50000"/>
                  </a:schemeClr>
                </a:solidFill>
                <a:latin typeface="Meiryo" charset="-128"/>
                <a:ea typeface="Meiryo" charset="-128"/>
                <a:cs typeface="Meiryo" charset="-128"/>
              </a:rPr>
              <a:t>D-Wave で用いられている超電導回路内の電流の向きの重ね合わせ状態</a:t>
            </a:r>
          </a:p>
        </p:txBody>
      </p:sp>
      <p:sp>
        <p:nvSpPr>
          <p:cNvPr id="179" name="右中かっこ 178"/>
          <p:cNvSpPr/>
          <p:nvPr/>
        </p:nvSpPr>
        <p:spPr>
          <a:xfrm>
            <a:off x="2655906" y="5395889"/>
            <a:ext cx="221286" cy="972025"/>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0" name="テキスト ボックス 179"/>
          <p:cNvSpPr txBox="1"/>
          <p:nvPr/>
        </p:nvSpPr>
        <p:spPr>
          <a:xfrm>
            <a:off x="3585689" y="5604902"/>
            <a:ext cx="1261884" cy="276999"/>
          </a:xfrm>
          <a:prstGeom prst="rect">
            <a:avLst/>
          </a:prstGeom>
          <a:noFill/>
        </p:spPr>
        <p:txBody>
          <a:bodyPr wrap="none" rtlCol="0">
            <a:spAutoFit/>
          </a:bodyPr>
          <a:lstStyle/>
          <a:p>
            <a:r>
              <a:rPr lang="ja-JP" altLang="en-US" sz="1200" dirty="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81" name="テキスト ボックス 180"/>
          <p:cNvSpPr txBox="1"/>
          <p:nvPr/>
        </p:nvSpPr>
        <p:spPr>
          <a:xfrm>
            <a:off x="3578916" y="5970379"/>
            <a:ext cx="1261884" cy="276999"/>
          </a:xfrm>
          <a:prstGeom prst="rect">
            <a:avLst/>
          </a:prstGeom>
          <a:noFill/>
        </p:spPr>
        <p:txBody>
          <a:bodyPr wrap="none" rtlCol="0">
            <a:spAutoFit/>
          </a:bodyPr>
          <a:lstStyle/>
          <a:p>
            <a:r>
              <a:rPr lang="ja-JP" altLang="en-US" sz="1200" dirty="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82" name="テキスト ボックス 181"/>
          <p:cNvSpPr txBox="1"/>
          <p:nvPr/>
        </p:nvSpPr>
        <p:spPr>
          <a:xfrm>
            <a:off x="1669327" y="5740463"/>
            <a:ext cx="825867" cy="246221"/>
          </a:xfrm>
          <a:prstGeom prst="rect">
            <a:avLst/>
          </a:prstGeom>
          <a:noFill/>
        </p:spPr>
        <p:txBody>
          <a:bodyPr wrap="none" rtlCol="0">
            <a:spAutoFit/>
          </a:bodyPr>
          <a:lstStyle/>
          <a:p>
            <a:r>
              <a:rPr kumimoji="1" lang="ja-JP" altLang="en-US" sz="1000">
                <a:solidFill>
                  <a:schemeClr val="accent6">
                    <a:lumMod val="75000"/>
                  </a:schemeClr>
                </a:solidFill>
                <a:latin typeface="Meiryo" charset="-128"/>
                <a:ea typeface="Meiryo" charset="-128"/>
                <a:cs typeface="Meiryo" charset="-128"/>
              </a:rPr>
              <a:t>超電導回路</a:t>
            </a:r>
            <a:endParaRPr kumimoji="1" lang="ja-JP" altLang="en-US" sz="1000" dirty="0">
              <a:solidFill>
                <a:schemeClr val="accent6">
                  <a:lumMod val="75000"/>
                </a:schemeClr>
              </a:solidFill>
              <a:latin typeface="Meiryo" charset="-128"/>
              <a:ea typeface="Meiryo" charset="-128"/>
              <a:cs typeface="Meiryo" charset="-128"/>
            </a:endParaRPr>
          </a:p>
        </p:txBody>
      </p:sp>
      <p:cxnSp>
        <p:nvCxnSpPr>
          <p:cNvPr id="184" name="直線矢印コネクタ 183"/>
          <p:cNvCxnSpPr>
            <a:stCxn id="182" idx="1"/>
            <a:endCxn id="165" idx="5"/>
          </p:cNvCxnSpPr>
          <p:nvPr/>
        </p:nvCxnSpPr>
        <p:spPr>
          <a:xfrm flipH="1" flipV="1">
            <a:off x="1356022" y="5682091"/>
            <a:ext cx="313305" cy="181483"/>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7" name="直線矢印コネクタ 186"/>
          <p:cNvCxnSpPr>
            <a:stCxn id="182" idx="1"/>
            <a:endCxn id="169" idx="7"/>
          </p:cNvCxnSpPr>
          <p:nvPr/>
        </p:nvCxnSpPr>
        <p:spPr>
          <a:xfrm flipH="1">
            <a:off x="1356022" y="5863574"/>
            <a:ext cx="313305" cy="152144"/>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2" name="テキスト ボックス 191"/>
          <p:cNvSpPr txBox="1"/>
          <p:nvPr/>
        </p:nvSpPr>
        <p:spPr>
          <a:xfrm>
            <a:off x="4049735" y="5768557"/>
            <a:ext cx="297573" cy="276999"/>
          </a:xfrm>
          <a:prstGeom prst="rect">
            <a:avLst/>
          </a:prstGeom>
          <a:noFill/>
        </p:spPr>
        <p:txBody>
          <a:bodyPr wrap="square" rtlCol="0">
            <a:spAutoFit/>
          </a:bodyPr>
          <a:lstStyle/>
          <a:p>
            <a:r>
              <a:rPr kumimoji="1" lang="en-US" altLang="ja-JP" sz="1200">
                <a:solidFill>
                  <a:schemeClr val="accent6">
                    <a:lumMod val="75000"/>
                  </a:schemeClr>
                </a:solidFill>
              </a:rPr>
              <a:t>&amp;</a:t>
            </a:r>
            <a:endParaRPr kumimoji="1" lang="ja-JP" altLang="en-US" sz="1200" dirty="0">
              <a:solidFill>
                <a:schemeClr val="accent6">
                  <a:lumMod val="75000"/>
                </a:schemeClr>
              </a:solidFill>
            </a:endParaRPr>
          </a:p>
        </p:txBody>
      </p:sp>
      <p:sp>
        <p:nvSpPr>
          <p:cNvPr id="194" name="テキスト ボックス 193"/>
          <p:cNvSpPr txBox="1"/>
          <p:nvPr/>
        </p:nvSpPr>
        <p:spPr>
          <a:xfrm>
            <a:off x="887796" y="3750131"/>
            <a:ext cx="1903980" cy="830997"/>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磁場を与える</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kumimoji="1" lang="ja-JP" altLang="en-US" sz="1200" dirty="0">
                <a:solidFill>
                  <a:srgbClr val="0070C0"/>
                </a:solidFill>
                <a:latin typeface="Meiryo" charset="-128"/>
                <a:ea typeface="Meiryo" charset="-128"/>
                <a:cs typeface="Meiryo" charset="-128"/>
              </a:rPr>
              <a:t>解くべき問題に合わせて</a:t>
            </a:r>
            <a:r>
              <a:rPr lang="ja-JP" altLang="en-US" sz="1200" dirty="0">
                <a:solidFill>
                  <a:srgbClr val="0070C0"/>
                </a:solidFill>
                <a:latin typeface="Meiryo" charset="-128"/>
                <a:ea typeface="Meiryo" charset="-128"/>
                <a:cs typeface="Meiryo" charset="-128"/>
              </a:rPr>
              <a:t>相互作用を設定する</a:t>
            </a:r>
            <a:endParaRPr kumimoji="1" lang="ja-JP" altLang="en-US" sz="1200" dirty="0">
              <a:solidFill>
                <a:srgbClr val="0070C0"/>
              </a:solidFill>
              <a:latin typeface="Meiryo" charset="-128"/>
              <a:ea typeface="Meiryo" charset="-128"/>
              <a:cs typeface="Meiryo" charset="-128"/>
            </a:endParaRPr>
          </a:p>
        </p:txBody>
      </p:sp>
      <p:sp>
        <p:nvSpPr>
          <p:cNvPr id="195" name="テキスト ボックス 194"/>
          <p:cNvSpPr txBox="1"/>
          <p:nvPr/>
        </p:nvSpPr>
        <p:spPr>
          <a:xfrm>
            <a:off x="3627420" y="3750130"/>
            <a:ext cx="1889159" cy="646331"/>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磁場を弱くしてゆく</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a:solidFill>
                  <a:srgbClr val="0070C0"/>
                </a:solidFill>
                <a:latin typeface="Meiryo" charset="-128"/>
                <a:ea typeface="Meiryo" charset="-128"/>
                <a:cs typeface="Meiryo" charset="-128"/>
              </a:rPr>
              <a:t>相互作用を徐々強くしてゆく</a:t>
            </a:r>
            <a:endParaRPr kumimoji="1" lang="ja-JP" altLang="en-US" sz="1200" dirty="0">
              <a:solidFill>
                <a:srgbClr val="0070C0"/>
              </a:solidFill>
              <a:latin typeface="Meiryo" charset="-128"/>
              <a:ea typeface="Meiryo" charset="-128"/>
              <a:cs typeface="Meiryo" charset="-128"/>
            </a:endParaRPr>
          </a:p>
        </p:txBody>
      </p:sp>
      <p:sp>
        <p:nvSpPr>
          <p:cNvPr id="196" name="テキスト ボックス 195"/>
          <p:cNvSpPr txBox="1"/>
          <p:nvPr/>
        </p:nvSpPr>
        <p:spPr>
          <a:xfrm>
            <a:off x="6558964" y="3750130"/>
            <a:ext cx="1792767" cy="830997"/>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磁場を無くす</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a:solidFill>
                  <a:srgbClr val="0070C0"/>
                </a:solidFill>
                <a:latin typeface="Meiryo" charset="-128"/>
                <a:ea typeface="Meiryo" charset="-128"/>
                <a:cs typeface="Meiryo" charset="-128"/>
              </a:rPr>
              <a:t>重ね合わせ状態が崩れ一通りの状態になる</a:t>
            </a:r>
            <a:r>
              <a:rPr lang="en-US" altLang="ja-JP" sz="1200" dirty="0">
                <a:solidFill>
                  <a:srgbClr val="0432FF"/>
                </a:solidFill>
                <a:latin typeface="Meiryo" charset="-128"/>
                <a:ea typeface="Meiryo" charset="-128"/>
                <a:cs typeface="Meiryo" charset="-128"/>
              </a:rPr>
              <a:t>=</a:t>
            </a:r>
            <a:r>
              <a:rPr lang="ja-JP" altLang="en-US" sz="1200" b="1" u="sng" dirty="0">
                <a:solidFill>
                  <a:srgbClr val="0432FF"/>
                </a:solidFill>
                <a:latin typeface="Meiryo" charset="-128"/>
                <a:ea typeface="Meiryo" charset="-128"/>
                <a:cs typeface="Meiryo" charset="-128"/>
              </a:rPr>
              <a:t>計算結果</a:t>
            </a:r>
            <a:endParaRPr kumimoji="1" lang="ja-JP" altLang="en-US" sz="1200" b="1" u="sng" dirty="0">
              <a:solidFill>
                <a:srgbClr val="0432FF"/>
              </a:solidFill>
              <a:latin typeface="Meiryo" charset="-128"/>
              <a:ea typeface="Meiryo" charset="-128"/>
              <a:cs typeface="Meiryo" charset="-128"/>
            </a:endParaRPr>
          </a:p>
        </p:txBody>
      </p:sp>
      <p:sp>
        <p:nvSpPr>
          <p:cNvPr id="197" name="ストライプ矢印 196"/>
          <p:cNvSpPr/>
          <p:nvPr/>
        </p:nvSpPr>
        <p:spPr>
          <a:xfrm>
            <a:off x="2945805"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ストライプ矢印 197"/>
          <p:cNvSpPr/>
          <p:nvPr/>
        </p:nvSpPr>
        <p:spPr>
          <a:xfrm>
            <a:off x="5731740"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左右矢印 207"/>
          <p:cNvSpPr/>
          <p:nvPr/>
        </p:nvSpPr>
        <p:spPr>
          <a:xfrm flipV="1">
            <a:off x="5235512" y="1176120"/>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左右矢印 208"/>
          <p:cNvSpPr/>
          <p:nvPr/>
        </p:nvSpPr>
        <p:spPr>
          <a:xfrm flipV="1">
            <a:off x="5235512" y="98855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5475669" y="1133485"/>
            <a:ext cx="1723549" cy="215444"/>
          </a:xfrm>
          <a:prstGeom prst="rect">
            <a:avLst/>
          </a:prstGeom>
          <a:noFill/>
        </p:spPr>
        <p:txBody>
          <a:bodyPr wrap="none" rtlCol="0">
            <a:spAutoFit/>
          </a:bodyPr>
          <a:lstStyle/>
          <a:p>
            <a:r>
              <a:rPr lang="ja-JP" altLang="en-US" sz="800" dirty="0">
                <a:latin typeface="Meiryo" charset="-128"/>
                <a:ea typeface="Meiryo" charset="-128"/>
                <a:cs typeface="Meiryo" charset="-128"/>
              </a:rPr>
              <a:t>逆方向に向かわせる（反強磁性）</a:t>
            </a:r>
            <a:endParaRPr kumimoji="1" lang="ja-JP" altLang="en-US" sz="800" dirty="0">
              <a:latin typeface="Meiryo" charset="-128"/>
              <a:ea typeface="Meiryo" charset="-128"/>
              <a:cs typeface="Meiryo" charset="-128"/>
            </a:endParaRPr>
          </a:p>
        </p:txBody>
      </p:sp>
      <p:sp>
        <p:nvSpPr>
          <p:cNvPr id="210" name="テキスト ボックス 209"/>
          <p:cNvSpPr txBox="1"/>
          <p:nvPr/>
        </p:nvSpPr>
        <p:spPr>
          <a:xfrm>
            <a:off x="4843045" y="969415"/>
            <a:ext cx="453970" cy="415498"/>
          </a:xfrm>
          <a:prstGeom prst="rect">
            <a:avLst/>
          </a:prstGeom>
          <a:noFill/>
        </p:spPr>
        <p:txBody>
          <a:bodyPr wrap="none" rtlCol="0">
            <a:spAutoFit/>
          </a:bodyPr>
          <a:lstStyle/>
          <a:p>
            <a:r>
              <a:rPr lang="ja-JP" altLang="en-US" sz="1050" dirty="0">
                <a:latin typeface="Meiryo" charset="-128"/>
                <a:ea typeface="Meiryo" charset="-128"/>
                <a:cs typeface="Meiryo" charset="-128"/>
              </a:rPr>
              <a:t>相互</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作用</a:t>
            </a:r>
            <a:endParaRPr kumimoji="1" lang="ja-JP" altLang="en-US" sz="1050" dirty="0">
              <a:latin typeface="Meiryo" charset="-128"/>
              <a:ea typeface="Meiryo" charset="-128"/>
              <a:cs typeface="Meiryo" charset="-128"/>
            </a:endParaRPr>
          </a:p>
        </p:txBody>
      </p:sp>
      <p:sp>
        <p:nvSpPr>
          <p:cNvPr id="211" name="テキスト ボックス 210"/>
          <p:cNvSpPr txBox="1"/>
          <p:nvPr/>
        </p:nvSpPr>
        <p:spPr>
          <a:xfrm>
            <a:off x="5487540" y="978403"/>
            <a:ext cx="1620957" cy="215444"/>
          </a:xfrm>
          <a:prstGeom prst="rect">
            <a:avLst/>
          </a:prstGeom>
          <a:noFill/>
        </p:spPr>
        <p:txBody>
          <a:bodyPr wrap="none" rtlCol="0">
            <a:spAutoFit/>
          </a:bodyPr>
          <a:lstStyle/>
          <a:p>
            <a:r>
              <a:rPr lang="ja-JP" altLang="en-US" sz="800" dirty="0">
                <a:latin typeface="Meiryo" charset="-128"/>
                <a:ea typeface="Meiryo" charset="-128"/>
                <a:cs typeface="Meiryo" charset="-128"/>
              </a:rPr>
              <a:t>同方向に向かわせる（強磁性）</a:t>
            </a:r>
            <a:endParaRPr kumimoji="1" lang="ja-JP" altLang="en-US" sz="800" dirty="0">
              <a:latin typeface="Meiryo" charset="-128"/>
              <a:ea typeface="Meiryo" charset="-128"/>
              <a:cs typeface="Meiryo" charset="-128"/>
            </a:endParaRPr>
          </a:p>
        </p:txBody>
      </p:sp>
      <p:sp>
        <p:nvSpPr>
          <p:cNvPr id="212" name="テキスト ボックス 211"/>
          <p:cNvSpPr txBox="1"/>
          <p:nvPr/>
        </p:nvSpPr>
        <p:spPr>
          <a:xfrm>
            <a:off x="7597710" y="947941"/>
            <a:ext cx="857927" cy="415498"/>
          </a:xfrm>
          <a:prstGeom prst="rect">
            <a:avLst/>
          </a:prstGeom>
          <a:noFill/>
        </p:spPr>
        <p:txBody>
          <a:bodyPr wrap="none" rtlCol="0">
            <a:spAutoFit/>
          </a:bodyPr>
          <a:lstStyle/>
          <a:p>
            <a:pPr algn="r"/>
            <a:r>
              <a:rPr lang="ja-JP" altLang="en-US" sz="1050" dirty="0">
                <a:solidFill>
                  <a:schemeClr val="accent6">
                    <a:lumMod val="75000"/>
                  </a:schemeClr>
                </a:solidFill>
                <a:latin typeface="Meiryo" charset="-128"/>
                <a:ea typeface="Meiryo" charset="-128"/>
                <a:cs typeface="Meiryo" charset="-128"/>
              </a:rPr>
              <a:t>電流の向き</a:t>
            </a:r>
            <a:endParaRPr lang="en-US" altLang="ja-JP" sz="1050" dirty="0">
              <a:solidFill>
                <a:schemeClr val="accent6">
                  <a:lumMod val="75000"/>
                </a:schemeClr>
              </a:solidFill>
              <a:latin typeface="Meiryo" charset="-128"/>
              <a:ea typeface="Meiryo" charset="-128"/>
              <a:cs typeface="Meiryo" charset="-128"/>
            </a:endParaRPr>
          </a:p>
          <a:p>
            <a:pPr algn="r"/>
            <a:r>
              <a:rPr lang="ja-JP" altLang="en-US" sz="1050" dirty="0">
                <a:solidFill>
                  <a:schemeClr val="accent6">
                    <a:lumMod val="75000"/>
                  </a:schemeClr>
                </a:solidFill>
                <a:latin typeface="Meiryo" charset="-128"/>
                <a:ea typeface="Meiryo" charset="-128"/>
                <a:cs typeface="Meiryo" charset="-128"/>
              </a:rPr>
              <a:t>を観測</a:t>
            </a:r>
            <a:endParaRPr kumimoji="1" lang="ja-JP" altLang="en-US" sz="1050" dirty="0">
              <a:solidFill>
                <a:schemeClr val="accent6">
                  <a:lumMod val="75000"/>
                </a:schemeClr>
              </a:solidFill>
              <a:latin typeface="Meiryo" charset="-128"/>
              <a:ea typeface="Meiryo" charset="-128"/>
              <a:cs typeface="Meiryo" charset="-128"/>
            </a:endParaRPr>
          </a:p>
        </p:txBody>
      </p:sp>
      <p:sp>
        <p:nvSpPr>
          <p:cNvPr id="213" name="テキスト ボックス 212"/>
          <p:cNvSpPr txBox="1"/>
          <p:nvPr/>
        </p:nvSpPr>
        <p:spPr>
          <a:xfrm>
            <a:off x="5538886" y="3164150"/>
            <a:ext cx="1494995" cy="461665"/>
          </a:xfrm>
          <a:prstGeom prst="rect">
            <a:avLst/>
          </a:prstGeom>
          <a:noFill/>
        </p:spPr>
        <p:txBody>
          <a:bodyPr wrap="square" rtlCol="0">
            <a:spAutoFit/>
          </a:bodyPr>
          <a:lstStyle/>
          <a:p>
            <a:r>
              <a:rPr lang="ja-JP" altLang="en-US" sz="800" dirty="0">
                <a:solidFill>
                  <a:srgbClr val="0432FF"/>
                </a:solidFill>
                <a:latin typeface="Meiryo" charset="-128"/>
                <a:ea typeface="Meiryo" charset="-128"/>
                <a:cs typeface="Meiryo" charset="-128"/>
              </a:rPr>
              <a:t>磁場を無くすと</a:t>
            </a:r>
            <a:endParaRPr lang="en-US" altLang="ja-JP" sz="800" dirty="0">
              <a:solidFill>
                <a:srgbClr val="0432FF"/>
              </a:solidFill>
              <a:latin typeface="Meiryo" charset="-128"/>
              <a:ea typeface="Meiryo" charset="-128"/>
              <a:cs typeface="Meiryo" charset="-128"/>
            </a:endParaRPr>
          </a:p>
          <a:p>
            <a:r>
              <a:rPr lang="ja-JP" altLang="en-US" sz="800" dirty="0">
                <a:solidFill>
                  <a:srgbClr val="0432FF"/>
                </a:solidFill>
                <a:latin typeface="Meiryo" charset="-128"/>
                <a:ea typeface="Meiryo" charset="-128"/>
                <a:cs typeface="Meiryo" charset="-128"/>
              </a:rPr>
              <a:t>相互作用に従って</a:t>
            </a:r>
            <a:endParaRPr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電流の向きが決まる</a:t>
            </a:r>
          </a:p>
        </p:txBody>
      </p:sp>
      <p:sp>
        <p:nvSpPr>
          <p:cNvPr id="10" name="ホームベース 9"/>
          <p:cNvSpPr/>
          <p:nvPr/>
        </p:nvSpPr>
        <p:spPr>
          <a:xfrm>
            <a:off x="748757" y="4565880"/>
            <a:ext cx="7706880" cy="493924"/>
          </a:xfrm>
          <a:prstGeom prst="homePlate">
            <a:avLst/>
          </a:prstGeom>
          <a:gradFill flip="none" rotWithShape="1">
            <a:gsLst>
              <a:gs pos="0">
                <a:schemeClr val="accent6">
                  <a:lumMod val="75000"/>
                </a:schemeClr>
              </a:gs>
              <a:gs pos="50000">
                <a:srgbClr val="92D050"/>
              </a:gs>
              <a:gs pos="100000">
                <a:srgbClr val="0070C0"/>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超伝導回路はエネルギーが高い状態では</a:t>
            </a:r>
            <a:endParaRPr kumimoji="1"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電流は左右両方の重ね合わせ状態になる</a:t>
            </a:r>
          </a:p>
        </p:txBody>
      </p:sp>
      <p:sp>
        <p:nvSpPr>
          <p:cNvPr id="183" name="左右矢印 182"/>
          <p:cNvSpPr/>
          <p:nvPr/>
        </p:nvSpPr>
        <p:spPr>
          <a:xfrm flipV="1">
            <a:off x="1400399" y="2042170"/>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左右矢印 184"/>
          <p:cNvSpPr/>
          <p:nvPr/>
        </p:nvSpPr>
        <p:spPr>
          <a:xfrm flipV="1">
            <a:off x="2044191" y="2036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左右矢印 185"/>
          <p:cNvSpPr/>
          <p:nvPr/>
        </p:nvSpPr>
        <p:spPr>
          <a:xfrm flipV="1">
            <a:off x="1397255" y="2679349"/>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左右矢印 187"/>
          <p:cNvSpPr/>
          <p:nvPr/>
        </p:nvSpPr>
        <p:spPr>
          <a:xfrm flipV="1">
            <a:off x="2041047" y="2674070"/>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左右矢印 188"/>
          <p:cNvSpPr/>
          <p:nvPr/>
        </p:nvSpPr>
        <p:spPr>
          <a:xfrm flipV="1">
            <a:off x="1400399" y="3319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左右矢印 189"/>
          <p:cNvSpPr/>
          <p:nvPr/>
        </p:nvSpPr>
        <p:spPr>
          <a:xfrm flipV="1">
            <a:off x="2044191" y="3314612"/>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左右矢印 190"/>
          <p:cNvSpPr/>
          <p:nvPr/>
        </p:nvSpPr>
        <p:spPr>
          <a:xfrm rot="5400000" flipV="1">
            <a:off x="1068441" y="2347204"/>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左右矢印 198"/>
          <p:cNvSpPr/>
          <p:nvPr/>
        </p:nvSpPr>
        <p:spPr>
          <a:xfrm rot="5400000" flipV="1">
            <a:off x="1070794" y="2981139"/>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左右矢印 199"/>
          <p:cNvSpPr/>
          <p:nvPr/>
        </p:nvSpPr>
        <p:spPr>
          <a:xfrm rot="5400000" flipV="1">
            <a:off x="1726362" y="2342480"/>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左右矢印 200"/>
          <p:cNvSpPr/>
          <p:nvPr/>
        </p:nvSpPr>
        <p:spPr>
          <a:xfrm rot="5400000" flipV="1">
            <a:off x="1728715" y="2976415"/>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左右矢印 201"/>
          <p:cNvSpPr/>
          <p:nvPr/>
        </p:nvSpPr>
        <p:spPr>
          <a:xfrm rot="5400000" flipV="1">
            <a:off x="2348413" y="2336451"/>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左右矢印 202"/>
          <p:cNvSpPr/>
          <p:nvPr/>
        </p:nvSpPr>
        <p:spPr>
          <a:xfrm rot="5400000" flipV="1">
            <a:off x="2350766" y="2970386"/>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96116" y="4587354"/>
            <a:ext cx="3368033" cy="461665"/>
          </a:xfrm>
          <a:prstGeom prst="rect">
            <a:avLst/>
          </a:prstGeom>
        </p:spPr>
        <p:txBody>
          <a:bodyPr wrap="square">
            <a:spAutoFit/>
          </a:bodyPr>
          <a:lstStyle/>
          <a:p>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エネルギーを下げてゆくことで電流の向きが</a:t>
            </a:r>
            <a:endParaRPr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ひとつに定まる安定状態になる　＝</a:t>
            </a:r>
            <a:r>
              <a:rPr lang="ja-JP" altLang="en-US" sz="1200" b="1" u="sng"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計算結果</a:t>
            </a:r>
          </a:p>
        </p:txBody>
      </p:sp>
      <p:sp>
        <p:nvSpPr>
          <p:cNvPr id="12" name="右矢印 11"/>
          <p:cNvSpPr/>
          <p:nvPr/>
        </p:nvSpPr>
        <p:spPr>
          <a:xfrm>
            <a:off x="4332794" y="4621990"/>
            <a:ext cx="425516" cy="40025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77976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0390DCB-ADF4-5246-AEFD-F4B934280D62}"/>
              </a:ext>
            </a:extLst>
          </p:cNvPr>
          <p:cNvPicPr>
            <a:picLocks noChangeAspect="1"/>
          </p:cNvPicPr>
          <p:nvPr/>
        </p:nvPicPr>
        <p:blipFill>
          <a:blip r:embed="rId2"/>
          <a:stretch>
            <a:fillRect/>
          </a:stretch>
        </p:blipFill>
        <p:spPr>
          <a:xfrm>
            <a:off x="558265" y="4801113"/>
            <a:ext cx="2597202" cy="1731468"/>
          </a:xfrm>
          <a:prstGeom prst="rect">
            <a:avLst/>
          </a:prstGeom>
          <a:ln>
            <a:noFill/>
          </a:ln>
          <a:effectLst>
            <a:outerShdw blurRad="292100" dist="139700" dir="2700000" algn="tl" rotWithShape="0">
              <a:srgbClr val="333333">
                <a:alpha val="65000"/>
              </a:srgbClr>
            </a:outerShdw>
          </a:effectLst>
        </p:spPr>
      </p:pic>
      <p:pic>
        <p:nvPicPr>
          <p:cNvPr id="9" name="図 8">
            <a:extLst>
              <a:ext uri="{FF2B5EF4-FFF2-40B4-BE49-F238E27FC236}">
                <a16:creationId xmlns:a16="http://schemas.microsoft.com/office/drawing/2014/main" id="{58CBE821-B47E-D748-8424-879CE563B018}"/>
              </a:ext>
            </a:extLst>
          </p:cNvPr>
          <p:cNvPicPr>
            <a:picLocks noChangeAspect="1"/>
          </p:cNvPicPr>
          <p:nvPr/>
        </p:nvPicPr>
        <p:blipFill>
          <a:blip r:embed="rId3"/>
          <a:stretch>
            <a:fillRect/>
          </a:stretch>
        </p:blipFill>
        <p:spPr>
          <a:xfrm>
            <a:off x="5223779" y="4648558"/>
            <a:ext cx="2664276" cy="1884023"/>
          </a:xfrm>
          <a:prstGeom prst="rect">
            <a:avLst/>
          </a:prstGeom>
          <a:ln>
            <a:noFill/>
          </a:ln>
          <a:effectLst>
            <a:outerShdw blurRad="292100" dist="139700" dir="2700000" algn="tl" rotWithShape="0">
              <a:srgbClr val="333333">
                <a:alpha val="65000"/>
              </a:srgbClr>
            </a:outerShdw>
          </a:effectLst>
        </p:spPr>
      </p:pic>
      <p:sp>
        <p:nvSpPr>
          <p:cNvPr id="5" name="タイトル 4">
            <a:extLst>
              <a:ext uri="{FF2B5EF4-FFF2-40B4-BE49-F238E27FC236}">
                <a16:creationId xmlns:a16="http://schemas.microsoft.com/office/drawing/2014/main" id="{F9DE65DC-EF4A-3746-8084-4DBBB8E5671B}"/>
              </a:ext>
            </a:extLst>
          </p:cNvPr>
          <p:cNvSpPr>
            <a:spLocks noGrp="1"/>
          </p:cNvSpPr>
          <p:nvPr>
            <p:ph type="title"/>
          </p:nvPr>
        </p:nvSpPr>
        <p:spPr/>
        <p:txBody>
          <a:bodyPr/>
          <a:lstStyle/>
          <a:p>
            <a:r>
              <a:rPr kumimoji="1" lang="ja-JP" altLang="en-US"/>
              <a:t>量子コンピュータの種類</a:t>
            </a:r>
          </a:p>
        </p:txBody>
      </p:sp>
      <p:sp>
        <p:nvSpPr>
          <p:cNvPr id="4" name="スライド番号プレースホルダー 3">
            <a:extLst>
              <a:ext uri="{FF2B5EF4-FFF2-40B4-BE49-F238E27FC236}">
                <a16:creationId xmlns:a16="http://schemas.microsoft.com/office/drawing/2014/main" id="{314605E4-5657-B34B-827C-2BB3ADCE7F5A}"/>
              </a:ext>
            </a:extLst>
          </p:cNvPr>
          <p:cNvSpPr>
            <a:spLocks noGrp="1"/>
          </p:cNvSpPr>
          <p:nvPr>
            <p:ph type="sldNum" sz="quarter" idx="12"/>
          </p:nvPr>
        </p:nvSpPr>
        <p:spPr>
          <a:xfrm>
            <a:off x="6948264" y="6663309"/>
            <a:ext cx="2133600" cy="217800"/>
          </a:xfrm>
        </p:spPr>
        <p:txBody>
          <a:bodyPr/>
          <a:lstStyle/>
          <a:p>
            <a:fld id="{8FF8CC5D-A65D-5946-99B5-645367A967AD}" type="slidenum">
              <a:rPr kumimoji="1" lang="ja-JP" altLang="en-US" smtClean="0"/>
              <a:t>2</a:t>
            </a:fld>
            <a:endParaRPr kumimoji="1" lang="ja-JP" altLang="en-US"/>
          </a:p>
        </p:txBody>
      </p:sp>
      <p:pic>
        <p:nvPicPr>
          <p:cNvPr id="6" name="図 5">
            <a:extLst>
              <a:ext uri="{FF2B5EF4-FFF2-40B4-BE49-F238E27FC236}">
                <a16:creationId xmlns:a16="http://schemas.microsoft.com/office/drawing/2014/main" id="{C347E933-53B4-A143-A9D2-DB4472699E46}"/>
              </a:ext>
            </a:extLst>
          </p:cNvPr>
          <p:cNvPicPr>
            <a:picLocks noChangeAspect="1"/>
          </p:cNvPicPr>
          <p:nvPr/>
        </p:nvPicPr>
        <p:blipFill>
          <a:blip r:embed="rId4"/>
          <a:stretch>
            <a:fillRect/>
          </a:stretch>
        </p:blipFill>
        <p:spPr>
          <a:xfrm>
            <a:off x="327236" y="1345701"/>
            <a:ext cx="3096344" cy="2063107"/>
          </a:xfrm>
          <a:prstGeom prst="rect">
            <a:avLst/>
          </a:prstGeom>
          <a:ln>
            <a:noFill/>
          </a:ln>
          <a:effectLst>
            <a:outerShdw blurRad="292100" dist="139700" dir="2700000" algn="tl" rotWithShape="0">
              <a:srgbClr val="333333">
                <a:alpha val="65000"/>
              </a:srgbClr>
            </a:outerShdw>
          </a:effectLst>
        </p:spPr>
      </p:pic>
      <p:pic>
        <p:nvPicPr>
          <p:cNvPr id="8" name="図 7">
            <a:extLst>
              <a:ext uri="{FF2B5EF4-FFF2-40B4-BE49-F238E27FC236}">
                <a16:creationId xmlns:a16="http://schemas.microsoft.com/office/drawing/2014/main" id="{DE6DA83F-F109-164F-9A22-1ECBB4DC9C82}"/>
              </a:ext>
            </a:extLst>
          </p:cNvPr>
          <p:cNvPicPr>
            <a:picLocks noChangeAspect="1"/>
          </p:cNvPicPr>
          <p:nvPr/>
        </p:nvPicPr>
        <p:blipFill>
          <a:blip r:embed="rId5"/>
          <a:stretch>
            <a:fillRect/>
          </a:stretch>
        </p:blipFill>
        <p:spPr>
          <a:xfrm>
            <a:off x="5583819" y="3077169"/>
            <a:ext cx="3064789" cy="1723944"/>
          </a:xfrm>
          <a:prstGeom prst="rect">
            <a:avLst/>
          </a:prstGeom>
          <a:ln>
            <a:noFill/>
          </a:ln>
          <a:effectLst>
            <a:outerShdw blurRad="292100" dist="139700" dir="2700000" algn="tl" rotWithShape="0">
              <a:srgbClr val="333333">
                <a:alpha val="65000"/>
              </a:srgbClr>
            </a:outerShdw>
          </a:effectLst>
        </p:spPr>
      </p:pic>
      <p:pic>
        <p:nvPicPr>
          <p:cNvPr id="7" name="図 6">
            <a:extLst>
              <a:ext uri="{FF2B5EF4-FFF2-40B4-BE49-F238E27FC236}">
                <a16:creationId xmlns:a16="http://schemas.microsoft.com/office/drawing/2014/main" id="{E1D11B32-0EF5-9540-9054-1C96A456CB9F}"/>
              </a:ext>
            </a:extLst>
          </p:cNvPr>
          <p:cNvPicPr>
            <a:picLocks noChangeAspect="1"/>
          </p:cNvPicPr>
          <p:nvPr/>
        </p:nvPicPr>
        <p:blipFill>
          <a:blip r:embed="rId6"/>
          <a:stretch>
            <a:fillRect/>
          </a:stretch>
        </p:blipFill>
        <p:spPr>
          <a:xfrm>
            <a:off x="4788024" y="1345701"/>
            <a:ext cx="2777732" cy="2083299"/>
          </a:xfrm>
          <a:prstGeom prst="rect">
            <a:avLst/>
          </a:prstGeom>
          <a:ln>
            <a:noFill/>
          </a:ln>
          <a:effectLst>
            <a:outerShdw blurRad="292100" dist="139700" dir="2700000" algn="tl" rotWithShape="0">
              <a:srgbClr val="333333">
                <a:alpha val="65000"/>
              </a:srgbClr>
            </a:outerShdw>
          </a:effectLst>
        </p:spPr>
      </p:pic>
      <p:pic>
        <p:nvPicPr>
          <p:cNvPr id="10" name="図 9">
            <a:extLst>
              <a:ext uri="{FF2B5EF4-FFF2-40B4-BE49-F238E27FC236}">
                <a16:creationId xmlns:a16="http://schemas.microsoft.com/office/drawing/2014/main" id="{EE27C2EF-8B04-734D-9D72-179B4CCB23C2}"/>
              </a:ext>
            </a:extLst>
          </p:cNvPr>
          <p:cNvPicPr>
            <a:picLocks noChangeAspect="1"/>
          </p:cNvPicPr>
          <p:nvPr/>
        </p:nvPicPr>
        <p:blipFill>
          <a:blip r:embed="rId7"/>
          <a:stretch>
            <a:fillRect/>
          </a:stretch>
        </p:blipFill>
        <p:spPr>
          <a:xfrm>
            <a:off x="2742059" y="2941623"/>
            <a:ext cx="1621332" cy="2160240"/>
          </a:xfrm>
          <a:prstGeom prst="rect">
            <a:avLst/>
          </a:prstGeom>
          <a:ln>
            <a:noFill/>
          </a:ln>
          <a:effectLst>
            <a:outerShdw blurRad="292100" dist="139700" dir="2700000" algn="tl" rotWithShape="0">
              <a:srgbClr val="333333">
                <a:alpha val="65000"/>
              </a:srgbClr>
            </a:outerShdw>
          </a:effectLst>
        </p:spPr>
      </p:pic>
      <p:sp>
        <p:nvSpPr>
          <p:cNvPr id="2" name="テキスト ボックス 1">
            <a:extLst>
              <a:ext uri="{FF2B5EF4-FFF2-40B4-BE49-F238E27FC236}">
                <a16:creationId xmlns:a16="http://schemas.microsoft.com/office/drawing/2014/main" id="{8F4C6D65-22FD-9D47-A3F5-C22BD4C20DC0}"/>
              </a:ext>
            </a:extLst>
          </p:cNvPr>
          <p:cNvSpPr txBox="1"/>
          <p:nvPr/>
        </p:nvSpPr>
        <p:spPr>
          <a:xfrm>
            <a:off x="899592" y="825509"/>
            <a:ext cx="2723823"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量子イジングマシン方式</a:t>
            </a:r>
          </a:p>
        </p:txBody>
      </p:sp>
      <p:sp>
        <p:nvSpPr>
          <p:cNvPr id="11" name="テキスト ボックス 10">
            <a:extLst>
              <a:ext uri="{FF2B5EF4-FFF2-40B4-BE49-F238E27FC236}">
                <a16:creationId xmlns:a16="http://schemas.microsoft.com/office/drawing/2014/main" id="{4A729560-5766-CA41-9C84-7ED893C01C48}"/>
              </a:ext>
            </a:extLst>
          </p:cNvPr>
          <p:cNvSpPr txBox="1"/>
          <p:nvPr/>
        </p:nvSpPr>
        <p:spPr>
          <a:xfrm>
            <a:off x="5655670" y="836613"/>
            <a:ext cx="1800493"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量子ゲート方式</a:t>
            </a:r>
          </a:p>
        </p:txBody>
      </p:sp>
    </p:spTree>
    <p:extLst>
      <p:ext uri="{BB962C8B-B14F-4D97-AF65-F5344CB8AC3E}">
        <p14:creationId xmlns:p14="http://schemas.microsoft.com/office/powerpoint/2010/main" val="3266637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量子ゲート方式の限界と可能性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cxnSp>
        <p:nvCxnSpPr>
          <p:cNvPr id="5" name="直線矢印コネクタ 4"/>
          <p:cNvCxnSpPr/>
          <p:nvPr/>
        </p:nvCxnSpPr>
        <p:spPr>
          <a:xfrm>
            <a:off x="457200" y="5526062"/>
            <a:ext cx="8363272" cy="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正方形/長方形 6"/>
          <p:cNvSpPr/>
          <p:nvPr/>
        </p:nvSpPr>
        <p:spPr>
          <a:xfrm>
            <a:off x="4427984" y="2285702"/>
            <a:ext cx="288032" cy="32403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2287730" y="2285702"/>
            <a:ext cx="288032" cy="32403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6552220" y="2285702"/>
            <a:ext cx="288032" cy="324036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四角形吹き出し 9"/>
          <p:cNvSpPr/>
          <p:nvPr/>
        </p:nvSpPr>
        <p:spPr>
          <a:xfrm>
            <a:off x="1675662" y="1367257"/>
            <a:ext cx="1512168" cy="504056"/>
          </a:xfrm>
          <a:prstGeom prst="wedgeRectCallout">
            <a:avLst>
              <a:gd name="adj1" fmla="val -1188"/>
              <a:gd name="adj2" fmla="val 134529"/>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量子超越性の壁</a:t>
            </a:r>
            <a:endParaRPr kumimoji="1" lang="ja-JP" altLang="en-US" sz="1400" b="1" dirty="0">
              <a:solidFill>
                <a:srgbClr val="FFFFFF"/>
              </a:solidFill>
              <a:latin typeface="Meiryo" charset="-128"/>
              <a:ea typeface="Meiryo" charset="-128"/>
              <a:cs typeface="Meiryo" charset="-128"/>
            </a:endParaRPr>
          </a:p>
        </p:txBody>
      </p:sp>
      <p:sp>
        <p:nvSpPr>
          <p:cNvPr id="11" name="四角形吹き出し 10"/>
          <p:cNvSpPr/>
          <p:nvPr/>
        </p:nvSpPr>
        <p:spPr>
          <a:xfrm>
            <a:off x="3815916" y="1367257"/>
            <a:ext cx="1512168" cy="504056"/>
          </a:xfrm>
          <a:prstGeom prst="wedgeRectCallout">
            <a:avLst>
              <a:gd name="adj1" fmla="val -1188"/>
              <a:gd name="adj2" fmla="val 134529"/>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有用性の</a:t>
            </a:r>
            <a:r>
              <a:rPr kumimoji="1" lang="ja-JP" altLang="en-US" sz="1400" b="1" dirty="0">
                <a:solidFill>
                  <a:srgbClr val="FFFFFF"/>
                </a:solidFill>
                <a:latin typeface="Meiryo" charset="-128"/>
                <a:ea typeface="Meiryo" charset="-128"/>
                <a:cs typeface="Meiryo" charset="-128"/>
              </a:rPr>
              <a:t>壁</a:t>
            </a:r>
          </a:p>
        </p:txBody>
      </p:sp>
      <p:sp>
        <p:nvSpPr>
          <p:cNvPr id="12" name="四角形吹き出し 11"/>
          <p:cNvSpPr/>
          <p:nvPr/>
        </p:nvSpPr>
        <p:spPr>
          <a:xfrm>
            <a:off x="5940152" y="1367257"/>
            <a:ext cx="1512168" cy="504056"/>
          </a:xfrm>
          <a:prstGeom prst="wedgeRectCallout">
            <a:avLst>
              <a:gd name="adj1" fmla="val -1188"/>
              <a:gd name="adj2" fmla="val 13452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誤り訂正の壁</a:t>
            </a:r>
          </a:p>
        </p:txBody>
      </p:sp>
      <p:sp>
        <p:nvSpPr>
          <p:cNvPr id="13" name="ホームベース 12"/>
          <p:cNvSpPr/>
          <p:nvPr/>
        </p:nvSpPr>
        <p:spPr>
          <a:xfrm rot="10800000">
            <a:off x="2575762" y="2285701"/>
            <a:ext cx="1764196" cy="1584176"/>
          </a:xfrm>
          <a:prstGeom prst="homePlate">
            <a:avLst>
              <a:gd name="adj" fmla="val 26233"/>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rot="10800000">
            <a:off x="4716016" y="2285701"/>
            <a:ext cx="1764196" cy="1584176"/>
          </a:xfrm>
          <a:prstGeom prst="homePlate">
            <a:avLst>
              <a:gd name="adj" fmla="val 262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rot="10800000">
            <a:off x="6840252" y="2285701"/>
            <a:ext cx="1764196" cy="1584176"/>
          </a:xfrm>
          <a:prstGeom prst="homePlate">
            <a:avLst>
              <a:gd name="adj" fmla="val 2623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71337" y="2288363"/>
            <a:ext cx="1736373" cy="600164"/>
          </a:xfrm>
          <a:prstGeom prst="rect">
            <a:avLst/>
          </a:prstGeom>
          <a:noFill/>
        </p:spPr>
        <p:txBody>
          <a:bodyPr wrap="none" rtlCol="0">
            <a:spAutoFit/>
          </a:bodyPr>
          <a:lstStyle/>
          <a:p>
            <a:r>
              <a:rPr kumimoji="1" lang="ja-JP" altLang="en-US" sz="1100" dirty="0">
                <a:latin typeface="Meiryo" charset="-128"/>
                <a:ea typeface="Meiryo" charset="-128"/>
                <a:cs typeface="Meiryo" charset="-128"/>
              </a:rPr>
              <a:t>古典コンピュータに対し</a:t>
            </a:r>
            <a:endParaRPr kumimoji="1" lang="en-US" altLang="ja-JP" sz="1100" dirty="0">
              <a:latin typeface="Meiryo" charset="-128"/>
              <a:ea typeface="Meiryo" charset="-128"/>
              <a:cs typeface="Meiryo" charset="-128"/>
            </a:endParaRPr>
          </a:p>
          <a:p>
            <a:r>
              <a:rPr lang="ja-JP" altLang="en-US" sz="1100" dirty="0">
                <a:latin typeface="Meiryo" charset="-128"/>
                <a:ea typeface="Meiryo" charset="-128"/>
                <a:cs typeface="Meiryo" charset="-128"/>
              </a:rPr>
              <a:t>明確な有用性はない</a:t>
            </a:r>
            <a:endParaRPr lang="en-US" altLang="ja-JP" sz="1100" dirty="0">
              <a:latin typeface="Meiryo" charset="-128"/>
              <a:ea typeface="Meiryo" charset="-128"/>
              <a:cs typeface="Meiryo" charset="-128"/>
            </a:endParaRPr>
          </a:p>
          <a:p>
            <a:r>
              <a:rPr kumimoji="1" lang="ja-JP" altLang="en-US" sz="1100" dirty="0">
                <a:latin typeface="Meiryo" charset="-128"/>
                <a:ea typeface="Meiryo" charset="-128"/>
                <a:cs typeface="Meiryo" charset="-128"/>
              </a:rPr>
              <a:t>原理や方式の実証研究</a:t>
            </a:r>
          </a:p>
        </p:txBody>
      </p:sp>
      <p:sp>
        <p:nvSpPr>
          <p:cNvPr id="23" name="テキスト ボックス 22"/>
          <p:cNvSpPr txBox="1"/>
          <p:nvPr/>
        </p:nvSpPr>
        <p:spPr>
          <a:xfrm>
            <a:off x="2883939" y="2810690"/>
            <a:ext cx="1454244" cy="600164"/>
          </a:xfrm>
          <a:prstGeom prst="rect">
            <a:avLst/>
          </a:prstGeom>
          <a:noFill/>
        </p:spPr>
        <p:txBody>
          <a:bodyPr wrap="none" rtlCol="0">
            <a:spAutoFit/>
          </a:bodyPr>
          <a:lstStyle/>
          <a:p>
            <a:pPr algn="r"/>
            <a:r>
              <a:rPr kumimoji="1" lang="ja-JP" altLang="en-US" sz="1100" dirty="0">
                <a:solidFill>
                  <a:schemeClr val="bg1"/>
                </a:solidFill>
                <a:latin typeface="Meiryo" charset="-128"/>
                <a:ea typeface="Meiryo" charset="-128"/>
                <a:cs typeface="Meiryo" charset="-128"/>
              </a:rPr>
              <a:t>特定アルゴリズム</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で有用性が発揮</a:t>
            </a:r>
            <a:endParaRPr lang="en-US" altLang="ja-JP" sz="1100" dirty="0">
              <a:solidFill>
                <a:schemeClr val="bg1"/>
              </a:solidFill>
              <a:latin typeface="Meiryo" charset="-128"/>
              <a:ea typeface="Meiryo" charset="-128"/>
              <a:cs typeface="Meiryo" charset="-128"/>
            </a:endParaRPr>
          </a:p>
          <a:p>
            <a:pPr algn="r"/>
            <a:r>
              <a:rPr kumimoji="1" lang="ja-JP" altLang="en-US" sz="1100" dirty="0">
                <a:solidFill>
                  <a:schemeClr val="bg1"/>
                </a:solidFill>
                <a:latin typeface="Meiryo" charset="-128"/>
                <a:ea typeface="Meiryo" charset="-128"/>
                <a:cs typeface="Meiryo" charset="-128"/>
              </a:rPr>
              <a:t>但し実用か否かは別</a:t>
            </a:r>
          </a:p>
        </p:txBody>
      </p:sp>
      <p:sp>
        <p:nvSpPr>
          <p:cNvPr id="24" name="テキスト ボックス 23"/>
          <p:cNvSpPr txBox="1"/>
          <p:nvPr/>
        </p:nvSpPr>
        <p:spPr>
          <a:xfrm>
            <a:off x="4742063" y="2810690"/>
            <a:ext cx="1736374" cy="600164"/>
          </a:xfrm>
          <a:prstGeom prst="rect">
            <a:avLst/>
          </a:prstGeom>
          <a:noFill/>
        </p:spPr>
        <p:txBody>
          <a:bodyPr wrap="none" rtlCol="0">
            <a:spAutoFit/>
          </a:bodyPr>
          <a:lstStyle/>
          <a:p>
            <a:pPr algn="r"/>
            <a:r>
              <a:rPr kumimoji="1" lang="ja-JP" altLang="en-US" sz="1100" dirty="0">
                <a:solidFill>
                  <a:schemeClr val="bg1"/>
                </a:solidFill>
                <a:latin typeface="Meiryo" charset="-128"/>
                <a:ea typeface="Meiryo" charset="-128"/>
                <a:cs typeface="Meiryo" charset="-128"/>
              </a:rPr>
              <a:t>最適化問題</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化学シミュレーション</a:t>
            </a:r>
            <a:endParaRPr lang="en-US" altLang="ja-JP" sz="1100" dirty="0">
              <a:solidFill>
                <a:schemeClr val="bg1"/>
              </a:solidFill>
              <a:latin typeface="Meiryo" charset="-128"/>
              <a:ea typeface="Meiryo" charset="-128"/>
              <a:cs typeface="Meiryo" charset="-128"/>
            </a:endParaRPr>
          </a:p>
          <a:p>
            <a:pPr algn="r"/>
            <a:r>
              <a:rPr kumimoji="1" lang="ja-JP" altLang="en-US" sz="1100" dirty="0">
                <a:solidFill>
                  <a:schemeClr val="bg1"/>
                </a:solidFill>
                <a:latin typeface="Meiryo" charset="-128"/>
                <a:ea typeface="Meiryo" charset="-128"/>
                <a:cs typeface="Meiryo" charset="-128"/>
              </a:rPr>
              <a:t>ニューラルネットワーク</a:t>
            </a:r>
          </a:p>
        </p:txBody>
      </p:sp>
      <p:sp>
        <p:nvSpPr>
          <p:cNvPr id="25" name="テキスト ボックス 24"/>
          <p:cNvSpPr txBox="1"/>
          <p:nvPr/>
        </p:nvSpPr>
        <p:spPr>
          <a:xfrm>
            <a:off x="6868074" y="2715045"/>
            <a:ext cx="1736374" cy="769441"/>
          </a:xfrm>
          <a:prstGeom prst="rect">
            <a:avLst/>
          </a:prstGeom>
          <a:noFill/>
        </p:spPr>
        <p:txBody>
          <a:bodyPr wrap="none" rtlCol="0">
            <a:spAutoFit/>
          </a:bodyPr>
          <a:lstStyle/>
          <a:p>
            <a:pPr algn="r"/>
            <a:r>
              <a:rPr lang="ja-JP" altLang="en-US" sz="1100" dirty="0">
                <a:solidFill>
                  <a:schemeClr val="bg1"/>
                </a:solidFill>
                <a:latin typeface="Meiryo" charset="-128"/>
                <a:ea typeface="Meiryo" charset="-128"/>
                <a:cs typeface="Meiryo" charset="-128"/>
              </a:rPr>
              <a:t>非構造化検索</a:t>
            </a:r>
            <a:endParaRPr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ニューラルネットワーク</a:t>
            </a:r>
          </a:p>
          <a:p>
            <a:pPr algn="r"/>
            <a:r>
              <a:rPr kumimoji="1" lang="ja-JP" altLang="en-US" sz="1100" dirty="0">
                <a:solidFill>
                  <a:schemeClr val="bg1"/>
                </a:solidFill>
                <a:latin typeface="Meiryo" charset="-128"/>
                <a:ea typeface="Meiryo" charset="-128"/>
                <a:cs typeface="Meiryo" charset="-128"/>
              </a:rPr>
              <a:t>素因数分解／暗号解読</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化学シミュレーション</a:t>
            </a:r>
            <a:endParaRPr lang="en-US" altLang="ja-JP" sz="1100" dirty="0">
              <a:solidFill>
                <a:schemeClr val="bg1"/>
              </a:solidFill>
              <a:latin typeface="Meiryo" charset="-128"/>
              <a:ea typeface="Meiryo" charset="-128"/>
              <a:cs typeface="Meiryo" charset="-128"/>
            </a:endParaRPr>
          </a:p>
        </p:txBody>
      </p:sp>
      <p:sp>
        <p:nvSpPr>
          <p:cNvPr id="26" name="テキスト ボックス 25"/>
          <p:cNvSpPr txBox="1"/>
          <p:nvPr/>
        </p:nvSpPr>
        <p:spPr>
          <a:xfrm>
            <a:off x="2196746" y="5588778"/>
            <a:ext cx="470000" cy="369332"/>
          </a:xfrm>
          <a:prstGeom prst="rect">
            <a:avLst/>
          </a:prstGeom>
          <a:noFill/>
        </p:spPr>
        <p:txBody>
          <a:bodyPr wrap="none" rtlCol="0">
            <a:spAutoFit/>
          </a:bodyPr>
          <a:lstStyle/>
          <a:p>
            <a:pPr algn="ctr"/>
            <a:r>
              <a:rPr lang="en-US" altLang="ja-JP" dirty="0">
                <a:solidFill>
                  <a:schemeClr val="tx2">
                    <a:lumMod val="60000"/>
                    <a:lumOff val="40000"/>
                  </a:schemeClr>
                </a:solidFill>
                <a:latin typeface="Meiryo" charset="-128"/>
                <a:ea typeface="Meiryo" charset="-128"/>
                <a:cs typeface="Meiryo" charset="-128"/>
              </a:rPr>
              <a:t>49</a:t>
            </a:r>
            <a:endParaRPr kumimoji="1" lang="ja-JP" altLang="en-US" dirty="0">
              <a:solidFill>
                <a:schemeClr val="tx2">
                  <a:lumMod val="60000"/>
                  <a:lumOff val="40000"/>
                </a:schemeClr>
              </a:solidFill>
              <a:latin typeface="Meiryo" charset="-128"/>
              <a:ea typeface="Meiryo" charset="-128"/>
              <a:cs typeface="Meiryo" charset="-128"/>
            </a:endParaRPr>
          </a:p>
        </p:txBody>
      </p:sp>
      <p:sp>
        <p:nvSpPr>
          <p:cNvPr id="27" name="テキスト ボックス 26"/>
          <p:cNvSpPr txBox="1"/>
          <p:nvPr/>
        </p:nvSpPr>
        <p:spPr>
          <a:xfrm>
            <a:off x="4018002" y="5580199"/>
            <a:ext cx="1107997" cy="369332"/>
          </a:xfrm>
          <a:prstGeom prst="rect">
            <a:avLst/>
          </a:prstGeom>
          <a:noFill/>
        </p:spPr>
        <p:txBody>
          <a:bodyPr wrap="none" rtlCol="0">
            <a:spAutoFit/>
          </a:bodyPr>
          <a:lstStyle/>
          <a:p>
            <a:pPr algn="ctr"/>
            <a:r>
              <a:rPr kumimoji="1" lang="en-US" altLang="ja-JP" dirty="0">
                <a:solidFill>
                  <a:srgbClr val="0070C0"/>
                </a:solidFill>
                <a:latin typeface="Meiryo" charset="-128"/>
                <a:ea typeface="Meiryo" charset="-128"/>
                <a:cs typeface="Meiryo" charset="-128"/>
              </a:rPr>
              <a:t>5000〜?</a:t>
            </a:r>
          </a:p>
        </p:txBody>
      </p:sp>
      <p:sp>
        <p:nvSpPr>
          <p:cNvPr id="28" name="テキスト ボックス 27"/>
          <p:cNvSpPr txBox="1"/>
          <p:nvPr/>
        </p:nvSpPr>
        <p:spPr>
          <a:xfrm>
            <a:off x="6081325" y="5588778"/>
            <a:ext cx="1229825"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数十万</a:t>
            </a:r>
            <a:r>
              <a:rPr kumimoji="1" lang="en-US" altLang="ja-JP" dirty="0">
                <a:solidFill>
                  <a:srgbClr val="0432FF"/>
                </a:solidFill>
                <a:latin typeface="Meiryo" charset="-128"/>
                <a:ea typeface="Meiryo" charset="-128"/>
                <a:cs typeface="Meiryo" charset="-128"/>
              </a:rPr>
              <a:t>〜?</a:t>
            </a:r>
          </a:p>
        </p:txBody>
      </p:sp>
      <p:sp>
        <p:nvSpPr>
          <p:cNvPr id="29" name="ホームベース 28"/>
          <p:cNvSpPr/>
          <p:nvPr/>
        </p:nvSpPr>
        <p:spPr>
          <a:xfrm>
            <a:off x="457200" y="4562376"/>
            <a:ext cx="6383052" cy="576064"/>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NISQ</a:t>
            </a: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Noisy Intermediate-Scale Computer</a:t>
            </a:r>
            <a:r>
              <a:rPr kumimoji="1" lang="ja-JP" altLang="en-US" sz="1200" dirty="0">
                <a:solidFill>
                  <a:srgbClr val="FFFFFF"/>
                </a:solidFill>
                <a:latin typeface="Meiryo" charset="-128"/>
                <a:ea typeface="Meiryo" charset="-128"/>
                <a:cs typeface="Meiryo" charset="-128"/>
              </a:rPr>
              <a:t>）</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ノイズがあってスケールしない量子コンピュータ</a:t>
            </a:r>
            <a:endParaRPr kumimoji="1" lang="ja-JP" altLang="en-US" sz="1200" dirty="0">
              <a:solidFill>
                <a:srgbClr val="FFFFFF"/>
              </a:solidFill>
              <a:latin typeface="Meiryo" charset="-128"/>
              <a:ea typeface="Meiryo" charset="-128"/>
              <a:cs typeface="Meiryo" charset="-128"/>
            </a:endParaRPr>
          </a:p>
        </p:txBody>
      </p:sp>
      <p:sp>
        <p:nvSpPr>
          <p:cNvPr id="30" name="ホームベース 29"/>
          <p:cNvSpPr/>
          <p:nvPr/>
        </p:nvSpPr>
        <p:spPr>
          <a:xfrm>
            <a:off x="6840252" y="4562376"/>
            <a:ext cx="1980219" cy="576064"/>
          </a:xfrm>
          <a:prstGeom prst="homePlat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汎用</a:t>
            </a:r>
            <a:r>
              <a:rPr lang="ja-JP" altLang="en-US" sz="1200" dirty="0">
                <a:solidFill>
                  <a:srgbClr val="FFFFFF"/>
                </a:solidFill>
                <a:latin typeface="Meiryo" charset="-128"/>
                <a:ea typeface="Meiryo" charset="-128"/>
                <a:cs typeface="Meiryo" charset="-128"/>
              </a:rPr>
              <a:t>量子コンピュータ</a:t>
            </a:r>
            <a:endParaRPr lang="en-US" altLang="ja-JP" sz="1200" dirty="0">
              <a:solidFill>
                <a:srgbClr val="FFFFFF"/>
              </a:solidFill>
              <a:latin typeface="Meiryo" charset="-128"/>
              <a:ea typeface="Meiryo" charset="-128"/>
              <a:cs typeface="Meiryo" charset="-128"/>
            </a:endParaRPr>
          </a:p>
          <a:p>
            <a:pPr algn="ctr"/>
            <a:r>
              <a:rPr kumimoji="1" lang="ja-JP" altLang="en-US" sz="1100" dirty="0">
                <a:solidFill>
                  <a:srgbClr val="FFFFFF"/>
                </a:solidFill>
                <a:latin typeface="Meiryo" charset="-128"/>
                <a:ea typeface="Meiryo" charset="-128"/>
                <a:cs typeface="Meiryo" charset="-128"/>
              </a:rPr>
              <a:t>万能チューリングマシン</a:t>
            </a:r>
          </a:p>
        </p:txBody>
      </p:sp>
      <p:sp>
        <p:nvSpPr>
          <p:cNvPr id="31" name="テキスト ボックス 30"/>
          <p:cNvSpPr txBox="1"/>
          <p:nvPr/>
        </p:nvSpPr>
        <p:spPr>
          <a:xfrm>
            <a:off x="1653328" y="1033101"/>
            <a:ext cx="1556836" cy="369332"/>
          </a:xfrm>
          <a:prstGeom prst="rect">
            <a:avLst/>
          </a:prstGeom>
          <a:noFill/>
        </p:spPr>
        <p:txBody>
          <a:bodyPr wrap="none" rtlCol="0">
            <a:spAutoFit/>
          </a:bodyPr>
          <a:lstStyle/>
          <a:p>
            <a:pPr algn="ctr"/>
            <a:r>
              <a:rPr kumimoji="1" lang="en-US" altLang="ja-JP">
                <a:latin typeface="Meiryo" charset="-128"/>
                <a:ea typeface="Meiryo" charset="-128"/>
                <a:cs typeface="Meiryo" charset="-128"/>
              </a:rPr>
              <a:t>2017〜2018</a:t>
            </a:r>
            <a:endParaRPr kumimoji="1" lang="ja-JP" altLang="en-US" dirty="0">
              <a:latin typeface="Meiryo" charset="-128"/>
              <a:ea typeface="Meiryo" charset="-128"/>
              <a:cs typeface="Meiryo" charset="-128"/>
            </a:endParaRPr>
          </a:p>
        </p:txBody>
      </p:sp>
      <p:sp>
        <p:nvSpPr>
          <p:cNvPr id="32" name="テキスト ボックス 31"/>
          <p:cNvSpPr txBox="1"/>
          <p:nvPr/>
        </p:nvSpPr>
        <p:spPr>
          <a:xfrm>
            <a:off x="3851243" y="103310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2020</a:t>
            </a:r>
            <a:r>
              <a:rPr kumimoji="1" lang="ja-JP" altLang="en-US" dirty="0">
                <a:latin typeface="Meiryo" charset="-128"/>
                <a:ea typeface="Meiryo" charset="-128"/>
                <a:cs typeface="Meiryo" charset="-128"/>
              </a:rPr>
              <a:t>年代？</a:t>
            </a:r>
          </a:p>
        </p:txBody>
      </p:sp>
      <p:sp>
        <p:nvSpPr>
          <p:cNvPr id="33" name="テキスト ボックス 32"/>
          <p:cNvSpPr txBox="1"/>
          <p:nvPr/>
        </p:nvSpPr>
        <p:spPr>
          <a:xfrm>
            <a:off x="5972320" y="103310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2030</a:t>
            </a:r>
            <a:r>
              <a:rPr kumimoji="1" lang="ja-JP" altLang="en-US" dirty="0">
                <a:latin typeface="Meiryo" charset="-128"/>
                <a:ea typeface="Meiryo" charset="-128"/>
                <a:cs typeface="Meiryo" charset="-128"/>
              </a:rPr>
              <a:t>年代？</a:t>
            </a:r>
          </a:p>
        </p:txBody>
      </p:sp>
      <p:sp>
        <p:nvSpPr>
          <p:cNvPr id="34" name="正方形/長方形 33"/>
          <p:cNvSpPr/>
          <p:nvPr/>
        </p:nvSpPr>
        <p:spPr>
          <a:xfrm>
            <a:off x="1808819" y="1628867"/>
            <a:ext cx="1245854" cy="215444"/>
          </a:xfrm>
          <a:prstGeom prst="rect">
            <a:avLst/>
          </a:prstGeom>
        </p:spPr>
        <p:txBody>
          <a:bodyPr wrap="none">
            <a:spAutoFit/>
          </a:bodyPr>
          <a:lstStyle/>
          <a:p>
            <a:r>
              <a:rPr lang="en-US" altLang="ja-JP" sz="800">
                <a:solidFill>
                  <a:schemeClr val="bg1"/>
                </a:solidFill>
                <a:latin typeface="メイリオ" charset="-128"/>
              </a:rPr>
              <a:t>Quantum Supremacy</a:t>
            </a:r>
            <a:endParaRPr lang="ja-JP" altLang="en-US" sz="800" dirty="0">
              <a:solidFill>
                <a:schemeClr val="bg1"/>
              </a:solidFill>
            </a:endParaRPr>
          </a:p>
        </p:txBody>
      </p:sp>
      <p:sp>
        <p:nvSpPr>
          <p:cNvPr id="35" name="正方形/長方形 34"/>
          <p:cNvSpPr/>
          <p:nvPr/>
        </p:nvSpPr>
        <p:spPr>
          <a:xfrm>
            <a:off x="301634" y="5919663"/>
            <a:ext cx="8670558" cy="461665"/>
          </a:xfrm>
          <a:prstGeom prst="rect">
            <a:avLst/>
          </a:prstGeom>
          <a:noFill/>
        </p:spPr>
        <p:txBody>
          <a:bodyPr wrap="square">
            <a:spAutoFit/>
          </a:bodyPr>
          <a:lstStyle/>
          <a:p>
            <a:r>
              <a:rPr lang="ja-JP" altLang="en-US" sz="1200" dirty="0">
                <a:solidFill>
                  <a:schemeClr val="tx1">
                    <a:lumMod val="50000"/>
                    <a:lumOff val="50000"/>
                  </a:schemeClr>
                </a:solidFill>
                <a:latin typeface="Meiryo" charset="-128"/>
                <a:ea typeface="Meiryo" charset="-128"/>
                <a:cs typeface="Meiryo" charset="-128"/>
              </a:rPr>
              <a:t>量子超越性という概念を提唱した米カリフォルニア工科大学の</a:t>
            </a:r>
            <a:r>
              <a:rPr lang="en-US" altLang="ja-JP" sz="1200" dirty="0">
                <a:solidFill>
                  <a:schemeClr val="tx1">
                    <a:lumMod val="50000"/>
                    <a:lumOff val="50000"/>
                  </a:schemeClr>
                </a:solidFill>
                <a:latin typeface="Meiryo" charset="-128"/>
                <a:ea typeface="Meiryo" charset="-128"/>
                <a:cs typeface="Meiryo" charset="-128"/>
              </a:rPr>
              <a:t>John </a:t>
            </a:r>
            <a:r>
              <a:rPr lang="en-US" altLang="ja-JP" sz="1200" dirty="0" err="1">
                <a:solidFill>
                  <a:schemeClr val="tx1">
                    <a:lumMod val="50000"/>
                    <a:lumOff val="50000"/>
                  </a:schemeClr>
                </a:solidFill>
                <a:latin typeface="Meiryo" charset="-128"/>
                <a:ea typeface="Meiryo" charset="-128"/>
                <a:cs typeface="Meiryo" charset="-128"/>
              </a:rPr>
              <a:t>Preskill</a:t>
            </a:r>
            <a:r>
              <a:rPr lang="ja-JP" altLang="en-US" sz="1200" dirty="0">
                <a:solidFill>
                  <a:schemeClr val="tx1">
                    <a:lumMod val="50000"/>
                    <a:lumOff val="50000"/>
                  </a:schemeClr>
                </a:solidFill>
                <a:latin typeface="Meiryo" charset="-128"/>
                <a:ea typeface="Meiryo" charset="-128"/>
                <a:cs typeface="Meiryo" charset="-128"/>
              </a:rPr>
              <a:t>教授</a:t>
            </a:r>
            <a:endParaRPr lang="en-US" altLang="ja-JP" sz="1200" dirty="0">
              <a:solidFill>
                <a:schemeClr val="tx1">
                  <a:lumMod val="50000"/>
                  <a:lumOff val="50000"/>
                </a:schemeClr>
              </a:solidFill>
              <a:latin typeface="Meiryo" charset="-128"/>
              <a:ea typeface="Meiryo" charset="-128"/>
              <a:cs typeface="Meiryo" charset="-128"/>
            </a:endParaRPr>
          </a:p>
          <a:p>
            <a:r>
              <a:rPr lang="ja-JP" altLang="en-US" sz="1200" dirty="0">
                <a:solidFill>
                  <a:schemeClr val="tx1">
                    <a:lumMod val="50000"/>
                    <a:lumOff val="50000"/>
                  </a:schemeClr>
                </a:solidFill>
                <a:latin typeface="Meiryo" charset="-128"/>
                <a:ea typeface="Meiryo" charset="-128"/>
                <a:cs typeface="Meiryo" charset="-128"/>
              </a:rPr>
              <a:t>「ノイズがあってエラー訂正ができない</a:t>
            </a:r>
            <a:r>
              <a:rPr lang="en-US" altLang="ja-JP" sz="1200" dirty="0">
                <a:solidFill>
                  <a:schemeClr val="tx1">
                    <a:lumMod val="50000"/>
                    <a:lumOff val="50000"/>
                  </a:schemeClr>
                </a:solidFill>
                <a:latin typeface="Meiryo" charset="-128"/>
                <a:ea typeface="Meiryo" charset="-128"/>
                <a:cs typeface="Meiryo" charset="-128"/>
              </a:rPr>
              <a:t>50</a:t>
            </a:r>
            <a:r>
              <a:rPr lang="ja-JP" altLang="en-US" sz="1200" dirty="0">
                <a:solidFill>
                  <a:schemeClr val="tx1">
                    <a:lumMod val="50000"/>
                    <a:lumOff val="50000"/>
                  </a:schemeClr>
                </a:solidFill>
                <a:latin typeface="Meiryo" charset="-128"/>
                <a:ea typeface="Meiryo" charset="-128"/>
                <a:cs typeface="Meiryo" charset="-128"/>
              </a:rPr>
              <a:t>～</a:t>
            </a:r>
            <a:r>
              <a:rPr lang="en-US" altLang="ja-JP" sz="1200" dirty="0">
                <a:solidFill>
                  <a:schemeClr val="tx1">
                    <a:lumMod val="50000"/>
                    <a:lumOff val="50000"/>
                  </a:schemeClr>
                </a:solidFill>
                <a:latin typeface="Meiryo" charset="-128"/>
                <a:ea typeface="Meiryo" charset="-128"/>
                <a:cs typeface="Meiryo" charset="-128"/>
              </a:rPr>
              <a:t>100</a:t>
            </a:r>
            <a:r>
              <a:rPr lang="ja-JP" altLang="en-US" sz="1200" dirty="0">
                <a:solidFill>
                  <a:schemeClr val="tx1">
                    <a:lumMod val="50000"/>
                    <a:lumOff val="50000"/>
                  </a:schemeClr>
                </a:solidFill>
                <a:latin typeface="Meiryo" charset="-128"/>
                <a:ea typeface="Meiryo" charset="-128"/>
                <a:cs typeface="Meiryo" charset="-128"/>
              </a:rPr>
              <a:t>量子ビット規模の量子コンピュータが世界を変えるようなことはない」</a:t>
            </a:r>
          </a:p>
        </p:txBody>
      </p:sp>
      <p:sp>
        <p:nvSpPr>
          <p:cNvPr id="36" name="ホームベース 35"/>
          <p:cNvSpPr/>
          <p:nvPr/>
        </p:nvSpPr>
        <p:spPr>
          <a:xfrm>
            <a:off x="451254" y="3302916"/>
            <a:ext cx="2430909" cy="1164898"/>
          </a:xfrm>
          <a:prstGeom prst="homePlate">
            <a:avLst>
              <a:gd name="adj" fmla="val 26055"/>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組み合わせ最適化問題やニューラルネットワークなとの特定用途では量子アニーリング方式やレーザーネットワーク方式が実用面で先行</a:t>
            </a:r>
          </a:p>
        </p:txBody>
      </p:sp>
    </p:spTree>
    <p:extLst>
      <p:ext uri="{BB962C8B-B14F-4D97-AF65-F5344CB8AC3E}">
        <p14:creationId xmlns:p14="http://schemas.microsoft.com/office/powerpoint/2010/main" val="650857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97631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三角形 25"/>
          <p:cNvSpPr/>
          <p:nvPr/>
        </p:nvSpPr>
        <p:spPr>
          <a:xfrm rot="10800000">
            <a:off x="5265101" y="1884366"/>
            <a:ext cx="3636647" cy="1688642"/>
          </a:xfrm>
          <a:prstGeom prst="triangle">
            <a:avLst>
              <a:gd name="adj" fmla="val 50592"/>
            </a:avLst>
          </a:prstGeom>
          <a:gradFill flip="none" rotWithShape="1">
            <a:gsLst>
              <a:gs pos="0">
                <a:srgbClr val="33ACBD">
                  <a:tint val="66000"/>
                  <a:satMod val="160000"/>
                </a:srgbClr>
              </a:gs>
              <a:gs pos="45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三角形 3"/>
          <p:cNvSpPr/>
          <p:nvPr/>
        </p:nvSpPr>
        <p:spPr>
          <a:xfrm>
            <a:off x="5255833" y="4023723"/>
            <a:ext cx="3636647" cy="1688642"/>
          </a:xfrm>
          <a:prstGeom prst="triangle">
            <a:avLst>
              <a:gd name="adj" fmla="val 50592"/>
            </a:avLst>
          </a:prstGeom>
          <a:gradFill flip="none" rotWithShape="1">
            <a:gsLst>
              <a:gs pos="0">
                <a:srgbClr val="33ACBD">
                  <a:tint val="66000"/>
                  <a:satMod val="160000"/>
                </a:srgbClr>
              </a:gs>
              <a:gs pos="45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3480750" y="3398412"/>
            <a:ext cx="1918055" cy="79990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bg1"/>
                </a:solidFill>
                <a:latin typeface="Meiryo" charset="-128"/>
                <a:ea typeface="Meiryo" charset="-128"/>
                <a:cs typeface="Meiryo" charset="-128"/>
              </a:rPr>
              <a:t>半導体技術を前提とした</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ノイマン型コンピュータ</a:t>
            </a:r>
            <a:endParaRPr lang="en-US" altLang="ja-JP" sz="1050" dirty="0">
              <a:solidFill>
                <a:schemeClr val="bg1"/>
              </a:solidFill>
              <a:latin typeface="Meiryo" charset="-128"/>
              <a:ea typeface="Meiryo" charset="-128"/>
              <a:cs typeface="Meiryo" charset="-128"/>
            </a:endParaRPr>
          </a:p>
          <a:p>
            <a:pPr algn="ctr"/>
            <a:r>
              <a:rPr lang="ja-JP" altLang="en-US" sz="1050" dirty="0">
                <a:solidFill>
                  <a:schemeClr val="bg1"/>
                </a:solidFill>
                <a:latin typeface="Meiryo" charset="-128"/>
                <a:ea typeface="Meiryo" charset="-128"/>
                <a:cs typeface="Meiryo" charset="-128"/>
              </a:rPr>
              <a:t>に変わる技術の必要性</a:t>
            </a:r>
          </a:p>
        </p:txBody>
      </p:sp>
      <p:sp>
        <p:nvSpPr>
          <p:cNvPr id="3" name="タイトル 2"/>
          <p:cNvSpPr>
            <a:spLocks noGrp="1"/>
          </p:cNvSpPr>
          <p:nvPr>
            <p:ph type="title"/>
          </p:nvPr>
        </p:nvSpPr>
        <p:spPr/>
        <p:txBody>
          <a:bodyPr/>
          <a:lstStyle/>
          <a:p>
            <a:r>
              <a:rPr kumimoji="1" lang="ja-JP" altLang="en-US" dirty="0"/>
              <a:t>量子コンピュータの必要性</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cxnSp>
        <p:nvCxnSpPr>
          <p:cNvPr id="5" name="直線矢印コネクタ 4"/>
          <p:cNvCxnSpPr/>
          <p:nvPr/>
        </p:nvCxnSpPr>
        <p:spPr>
          <a:xfrm flipV="1">
            <a:off x="683568" y="1411958"/>
            <a:ext cx="0" cy="208848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V="1">
            <a:off x="683568" y="4149080"/>
            <a:ext cx="0" cy="208848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a:off x="683568" y="3500438"/>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683568" y="6237560"/>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39552" y="1216389"/>
            <a:ext cx="697627" cy="246221"/>
          </a:xfrm>
          <a:prstGeom prst="rect">
            <a:avLst/>
          </a:prstGeom>
          <a:noFill/>
        </p:spPr>
        <p:txBody>
          <a:bodyPr wrap="none" rtlCol="0">
            <a:spAutoFit/>
          </a:bodyPr>
          <a:lstStyle/>
          <a:p>
            <a:r>
              <a:rPr kumimoji="1" lang="ja-JP" altLang="en-US" sz="1000">
                <a:solidFill>
                  <a:schemeClr val="accent3">
                    <a:lumMod val="50000"/>
                  </a:schemeClr>
                </a:solidFill>
                <a:latin typeface="Meiryo" charset="-128"/>
                <a:ea typeface="Meiryo" charset="-128"/>
                <a:cs typeface="Meiryo" charset="-128"/>
              </a:rPr>
              <a:t>計算性能</a:t>
            </a:r>
          </a:p>
        </p:txBody>
      </p:sp>
      <p:sp>
        <p:nvSpPr>
          <p:cNvPr id="15" name="テキスト ボックス 14"/>
          <p:cNvSpPr txBox="1"/>
          <p:nvPr/>
        </p:nvSpPr>
        <p:spPr>
          <a:xfrm>
            <a:off x="539551" y="3931013"/>
            <a:ext cx="697627" cy="246221"/>
          </a:xfrm>
          <a:prstGeom prst="rect">
            <a:avLst/>
          </a:prstGeom>
          <a:noFill/>
        </p:spPr>
        <p:txBody>
          <a:bodyPr wrap="none" rtlCol="0">
            <a:spAutoFit/>
          </a:bodyPr>
          <a:lstStyle/>
          <a:p>
            <a:r>
              <a:rPr kumimoji="1" lang="ja-JP" altLang="en-US" sz="1000" dirty="0">
                <a:solidFill>
                  <a:srgbClr val="0070C0"/>
                </a:solidFill>
                <a:latin typeface="Meiryo" charset="-128"/>
                <a:ea typeface="Meiryo" charset="-128"/>
                <a:cs typeface="Meiryo" charset="-128"/>
              </a:rPr>
              <a:t>データ量</a:t>
            </a:r>
          </a:p>
        </p:txBody>
      </p:sp>
      <p:sp>
        <p:nvSpPr>
          <p:cNvPr id="17" name="テキスト ボックス 16"/>
          <p:cNvSpPr txBox="1"/>
          <p:nvPr/>
        </p:nvSpPr>
        <p:spPr>
          <a:xfrm>
            <a:off x="2483768" y="3254217"/>
            <a:ext cx="569387" cy="246221"/>
          </a:xfrm>
          <a:prstGeom prst="rect">
            <a:avLst/>
          </a:prstGeom>
          <a:noFill/>
        </p:spPr>
        <p:txBody>
          <a:bodyPr wrap="none" rtlCol="0">
            <a:spAutoFit/>
          </a:bodyPr>
          <a:lstStyle/>
          <a:p>
            <a:r>
              <a:rPr kumimoji="1" lang="ja-JP" altLang="en-US" sz="1000" dirty="0">
                <a:solidFill>
                  <a:schemeClr val="tx1">
                    <a:lumMod val="50000"/>
                    <a:lumOff val="50000"/>
                  </a:schemeClr>
                </a:solidFill>
                <a:latin typeface="Meiryo" charset="-128"/>
                <a:ea typeface="Meiryo" charset="-128"/>
                <a:cs typeface="Meiryo" charset="-128"/>
              </a:rPr>
              <a:t>経過年</a:t>
            </a:r>
          </a:p>
        </p:txBody>
      </p:sp>
      <p:sp>
        <p:nvSpPr>
          <p:cNvPr id="18" name="テキスト ボックス 17"/>
          <p:cNvSpPr txBox="1"/>
          <p:nvPr/>
        </p:nvSpPr>
        <p:spPr>
          <a:xfrm>
            <a:off x="2483768" y="5994321"/>
            <a:ext cx="569387" cy="246221"/>
          </a:xfrm>
          <a:prstGeom prst="rect">
            <a:avLst/>
          </a:prstGeom>
          <a:noFill/>
        </p:spPr>
        <p:txBody>
          <a:bodyPr wrap="none" rtlCol="0">
            <a:spAutoFit/>
          </a:bodyPr>
          <a:lstStyle/>
          <a:p>
            <a:r>
              <a:rPr kumimoji="1" lang="ja-JP" altLang="en-US" sz="1000">
                <a:solidFill>
                  <a:schemeClr val="tx1">
                    <a:lumMod val="50000"/>
                    <a:lumOff val="50000"/>
                  </a:schemeClr>
                </a:solidFill>
                <a:latin typeface="Meiryo" charset="-128"/>
                <a:ea typeface="Meiryo" charset="-128"/>
                <a:cs typeface="Meiryo" charset="-128"/>
              </a:rPr>
              <a:t>経過年</a:t>
            </a:r>
            <a:endParaRPr kumimoji="1" lang="ja-JP" altLang="en-US" sz="1000" dirty="0">
              <a:solidFill>
                <a:schemeClr val="tx1">
                  <a:lumMod val="50000"/>
                  <a:lumOff val="50000"/>
                </a:schemeClr>
              </a:solidFill>
              <a:latin typeface="Meiryo" charset="-128"/>
              <a:ea typeface="Meiryo" charset="-128"/>
              <a:cs typeface="Meiryo" charset="-128"/>
            </a:endParaRPr>
          </a:p>
        </p:txBody>
      </p:sp>
      <p:sp>
        <p:nvSpPr>
          <p:cNvPr id="19" name="フリーフォーム 18"/>
          <p:cNvSpPr/>
          <p:nvPr/>
        </p:nvSpPr>
        <p:spPr>
          <a:xfrm>
            <a:off x="755577" y="1541929"/>
            <a:ext cx="2238636" cy="1886051"/>
          </a:xfrm>
          <a:custGeom>
            <a:avLst/>
            <a:gdLst>
              <a:gd name="connsiteX0" fmla="*/ 0 w 2067859"/>
              <a:gd name="connsiteY0" fmla="*/ 1763059 h 1763059"/>
              <a:gd name="connsiteX1" fmla="*/ 908423 w 2067859"/>
              <a:gd name="connsiteY1" fmla="*/ 352612 h 1763059"/>
              <a:gd name="connsiteX2" fmla="*/ 2067859 w 2067859"/>
              <a:gd name="connsiteY2" fmla="*/ 0 h 1763059"/>
            </a:gdLst>
            <a:ahLst/>
            <a:cxnLst>
              <a:cxn ang="0">
                <a:pos x="connsiteX0" y="connsiteY0"/>
              </a:cxn>
              <a:cxn ang="0">
                <a:pos x="connsiteX1" y="connsiteY1"/>
              </a:cxn>
              <a:cxn ang="0">
                <a:pos x="connsiteX2" y="connsiteY2"/>
              </a:cxn>
            </a:cxnLst>
            <a:rect l="l" t="t" r="r" b="b"/>
            <a:pathLst>
              <a:path w="2067859" h="1763059">
                <a:moveTo>
                  <a:pt x="0" y="1763059"/>
                </a:moveTo>
                <a:cubicBezTo>
                  <a:pt x="281890" y="1204757"/>
                  <a:pt x="563780" y="646455"/>
                  <a:pt x="908423" y="352612"/>
                </a:cubicBezTo>
                <a:cubicBezTo>
                  <a:pt x="1253066" y="58769"/>
                  <a:pt x="2067859" y="0"/>
                  <a:pt x="2067859" y="0"/>
                </a:cubicBezTo>
              </a:path>
            </a:pathLst>
          </a:custGeom>
          <a:no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フリーフォーム 19"/>
          <p:cNvSpPr/>
          <p:nvPr/>
        </p:nvSpPr>
        <p:spPr>
          <a:xfrm>
            <a:off x="747059" y="4141694"/>
            <a:ext cx="2235200" cy="2038462"/>
          </a:xfrm>
          <a:custGeom>
            <a:avLst/>
            <a:gdLst>
              <a:gd name="connsiteX0" fmla="*/ 0 w 2235200"/>
              <a:gd name="connsiteY0" fmla="*/ 2037977 h 2142823"/>
              <a:gd name="connsiteX1" fmla="*/ 1320800 w 2235200"/>
              <a:gd name="connsiteY1" fmla="*/ 1912471 h 2142823"/>
              <a:gd name="connsiteX2" fmla="*/ 2235200 w 2235200"/>
              <a:gd name="connsiteY2" fmla="*/ 0 h 2142823"/>
              <a:gd name="connsiteX0" fmla="*/ 0 w 2235200"/>
              <a:gd name="connsiteY0" fmla="*/ 2037977 h 2070063"/>
              <a:gd name="connsiteX1" fmla="*/ 1506071 w 2235200"/>
              <a:gd name="connsiteY1" fmla="*/ 1637554 h 2070063"/>
              <a:gd name="connsiteX2" fmla="*/ 2235200 w 2235200"/>
              <a:gd name="connsiteY2" fmla="*/ 0 h 2070063"/>
              <a:gd name="connsiteX0" fmla="*/ 0 w 2235200"/>
              <a:gd name="connsiteY0" fmla="*/ 2037977 h 2077631"/>
              <a:gd name="connsiteX1" fmla="*/ 1506071 w 2235200"/>
              <a:gd name="connsiteY1" fmla="*/ 1637554 h 2077631"/>
              <a:gd name="connsiteX2" fmla="*/ 2235200 w 2235200"/>
              <a:gd name="connsiteY2" fmla="*/ 0 h 2077631"/>
              <a:gd name="connsiteX0" fmla="*/ 0 w 2235200"/>
              <a:gd name="connsiteY0" fmla="*/ 2037977 h 2062300"/>
              <a:gd name="connsiteX1" fmla="*/ 1512047 w 2235200"/>
              <a:gd name="connsiteY1" fmla="*/ 1482166 h 2062300"/>
              <a:gd name="connsiteX2" fmla="*/ 2235200 w 2235200"/>
              <a:gd name="connsiteY2" fmla="*/ 0 h 2062300"/>
              <a:gd name="connsiteX0" fmla="*/ 0 w 2235200"/>
              <a:gd name="connsiteY0" fmla="*/ 2037977 h 2058303"/>
              <a:gd name="connsiteX1" fmla="*/ 1512047 w 2235200"/>
              <a:gd name="connsiteY1" fmla="*/ 1482166 h 2058303"/>
              <a:gd name="connsiteX2" fmla="*/ 2235200 w 2235200"/>
              <a:gd name="connsiteY2" fmla="*/ 0 h 2058303"/>
              <a:gd name="connsiteX0" fmla="*/ 0 w 2235200"/>
              <a:gd name="connsiteY0" fmla="*/ 2037977 h 2038371"/>
              <a:gd name="connsiteX1" fmla="*/ 1512047 w 2235200"/>
              <a:gd name="connsiteY1" fmla="*/ 1482166 h 2038371"/>
              <a:gd name="connsiteX2" fmla="*/ 2235200 w 2235200"/>
              <a:gd name="connsiteY2" fmla="*/ 0 h 2038371"/>
              <a:gd name="connsiteX0" fmla="*/ 0 w 2235200"/>
              <a:gd name="connsiteY0" fmla="*/ 2037977 h 2038401"/>
              <a:gd name="connsiteX1" fmla="*/ 1607670 w 2235200"/>
              <a:gd name="connsiteY1" fmla="*/ 1500095 h 2038401"/>
              <a:gd name="connsiteX2" fmla="*/ 2235200 w 2235200"/>
              <a:gd name="connsiteY2" fmla="*/ 0 h 2038401"/>
              <a:gd name="connsiteX0" fmla="*/ 0 w 2235200"/>
              <a:gd name="connsiteY0" fmla="*/ 2037977 h 2038462"/>
              <a:gd name="connsiteX1" fmla="*/ 1607670 w 2235200"/>
              <a:gd name="connsiteY1" fmla="*/ 1500095 h 2038462"/>
              <a:gd name="connsiteX2" fmla="*/ 2235200 w 2235200"/>
              <a:gd name="connsiteY2" fmla="*/ 0 h 2038462"/>
            </a:gdLst>
            <a:ahLst/>
            <a:cxnLst>
              <a:cxn ang="0">
                <a:pos x="connsiteX0" y="connsiteY0"/>
              </a:cxn>
              <a:cxn ang="0">
                <a:pos x="connsiteX1" y="connsiteY1"/>
              </a:cxn>
              <a:cxn ang="0">
                <a:pos x="connsiteX2" y="connsiteY2"/>
              </a:cxn>
            </a:cxnLst>
            <a:rect l="l" t="t" r="r" b="b"/>
            <a:pathLst>
              <a:path w="2235200" h="2038462">
                <a:moveTo>
                  <a:pt x="0" y="2037977"/>
                </a:moveTo>
                <a:cubicBezTo>
                  <a:pt x="486086" y="2049432"/>
                  <a:pt x="1360643" y="1857687"/>
                  <a:pt x="1607670" y="1500095"/>
                </a:cubicBezTo>
                <a:cubicBezTo>
                  <a:pt x="1854697" y="1142503"/>
                  <a:pt x="2235200" y="0"/>
                  <a:pt x="2235200" y="0"/>
                </a:cubicBezTo>
              </a:path>
            </a:pathLst>
          </a:cu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1151365" y="2538618"/>
            <a:ext cx="1877437" cy="276999"/>
          </a:xfrm>
          <a:prstGeom prst="rect">
            <a:avLst/>
          </a:prstGeom>
          <a:noFill/>
        </p:spPr>
        <p:txBody>
          <a:bodyPr wrap="none" rtlCol="0">
            <a:spAutoFit/>
          </a:bodyPr>
          <a:lstStyle/>
          <a:p>
            <a:r>
              <a:rPr kumimoji="1" lang="ja-JP" altLang="en-US" sz="1200" b="1" dirty="0">
                <a:solidFill>
                  <a:schemeClr val="accent6">
                    <a:lumMod val="75000"/>
                  </a:schemeClr>
                </a:solidFill>
                <a:latin typeface="Meiryo" charset="-128"/>
                <a:ea typeface="Meiryo" charset="-128"/>
                <a:cs typeface="Meiryo" charset="-128"/>
              </a:rPr>
              <a:t>「ムーアの法則」の終焉</a:t>
            </a:r>
          </a:p>
        </p:txBody>
      </p:sp>
      <p:sp>
        <p:nvSpPr>
          <p:cNvPr id="22" name="テキスト ボックス 21"/>
          <p:cNvSpPr txBox="1"/>
          <p:nvPr/>
        </p:nvSpPr>
        <p:spPr>
          <a:xfrm>
            <a:off x="751000" y="4454703"/>
            <a:ext cx="1723549" cy="276999"/>
          </a:xfrm>
          <a:prstGeom prst="rect">
            <a:avLst/>
          </a:prstGeom>
          <a:noFill/>
        </p:spPr>
        <p:txBody>
          <a:bodyPr wrap="none" rtlCol="0">
            <a:spAutoFit/>
          </a:bodyPr>
          <a:lstStyle/>
          <a:p>
            <a:r>
              <a:rPr kumimoji="1" lang="ja-JP" altLang="en-US" sz="1200" b="1">
                <a:solidFill>
                  <a:schemeClr val="accent6">
                    <a:lumMod val="75000"/>
                  </a:schemeClr>
                </a:solidFill>
                <a:latin typeface="Meiryo" charset="-128"/>
                <a:ea typeface="Meiryo" charset="-128"/>
                <a:cs typeface="Meiryo" charset="-128"/>
              </a:rPr>
              <a:t>データ量の爆発的増大</a:t>
            </a:r>
            <a:endParaRPr kumimoji="1" lang="ja-JP" altLang="en-US" sz="1200" b="1" dirty="0">
              <a:solidFill>
                <a:schemeClr val="accent6">
                  <a:lumMod val="75000"/>
                </a:schemeClr>
              </a:solidFill>
              <a:latin typeface="Meiryo" charset="-128"/>
              <a:ea typeface="Meiryo" charset="-128"/>
              <a:cs typeface="Meiryo" charset="-128"/>
            </a:endParaRPr>
          </a:p>
        </p:txBody>
      </p:sp>
      <p:sp>
        <p:nvSpPr>
          <p:cNvPr id="23" name="テキスト ボックス 22"/>
          <p:cNvSpPr txBox="1"/>
          <p:nvPr/>
        </p:nvSpPr>
        <p:spPr>
          <a:xfrm>
            <a:off x="1332001" y="2862996"/>
            <a:ext cx="1665841" cy="623248"/>
          </a:xfrm>
          <a:prstGeom prst="rect">
            <a:avLst/>
          </a:prstGeom>
          <a:noFill/>
        </p:spPr>
        <p:txBody>
          <a:bodyPr wrap="none" rtlCol="0">
            <a:spAutoFit/>
          </a:bodyPr>
          <a:lstStyle/>
          <a:p>
            <a:r>
              <a:rPr kumimoji="1" lang="ja-JP" altLang="en-US" sz="1050" b="1" dirty="0">
                <a:solidFill>
                  <a:schemeClr val="accent3">
                    <a:lumMod val="50000"/>
                  </a:schemeClr>
                </a:solidFill>
                <a:latin typeface="Meiryo" charset="-128"/>
                <a:ea typeface="Meiryo" charset="-128"/>
                <a:cs typeface="Meiryo" charset="-128"/>
              </a:rPr>
              <a:t>処理の並列化により対応</a:t>
            </a:r>
            <a:endParaRPr kumimoji="1" lang="en-US" altLang="ja-JP" sz="105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800" dirty="0">
                <a:solidFill>
                  <a:schemeClr val="accent3">
                    <a:lumMod val="50000"/>
                  </a:schemeClr>
                </a:solidFill>
                <a:latin typeface="Meiryo" charset="-128"/>
                <a:ea typeface="Meiryo" charset="-128"/>
                <a:cs typeface="Meiryo" charset="-128"/>
              </a:rPr>
              <a:t>CPU</a:t>
            </a:r>
            <a:r>
              <a:rPr lang="ja-JP" altLang="en-US" sz="800" dirty="0">
                <a:solidFill>
                  <a:schemeClr val="accent3">
                    <a:lumMod val="50000"/>
                  </a:schemeClr>
                </a:solidFill>
                <a:latin typeface="Meiryo" charset="-128"/>
                <a:ea typeface="Meiryo" charset="-128"/>
                <a:cs typeface="Meiryo" charset="-128"/>
              </a:rPr>
              <a:t>のマルチコア化</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en-US" altLang="ja-JP" sz="800" dirty="0">
                <a:solidFill>
                  <a:schemeClr val="accent3">
                    <a:lumMod val="50000"/>
                  </a:schemeClr>
                </a:solidFill>
                <a:latin typeface="Meiryo" charset="-128"/>
                <a:ea typeface="Meiryo" charset="-128"/>
                <a:cs typeface="Meiryo" charset="-128"/>
              </a:rPr>
              <a:t>GPGPU</a:t>
            </a:r>
            <a:r>
              <a:rPr kumimoji="1" lang="ja-JP" altLang="en-US" sz="800" dirty="0">
                <a:solidFill>
                  <a:schemeClr val="accent3">
                    <a:lumMod val="50000"/>
                  </a:schemeClr>
                </a:solidFill>
                <a:latin typeface="Meiryo" charset="-128"/>
                <a:ea typeface="Meiryo" charset="-128"/>
                <a:cs typeface="Meiryo" charset="-128"/>
              </a:rPr>
              <a:t>の活用</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スパコンの利用</a:t>
            </a:r>
            <a:endParaRPr kumimoji="1" lang="ja-JP" altLang="en-US" sz="800" dirty="0">
              <a:solidFill>
                <a:schemeClr val="accent3">
                  <a:lumMod val="50000"/>
                </a:schemeClr>
              </a:solidFill>
              <a:latin typeface="Meiryo" charset="-128"/>
              <a:ea typeface="Meiryo" charset="-128"/>
              <a:cs typeface="Meiryo" charset="-128"/>
            </a:endParaRPr>
          </a:p>
        </p:txBody>
      </p:sp>
      <p:sp>
        <p:nvSpPr>
          <p:cNvPr id="24" name="テキスト ボックス 23"/>
          <p:cNvSpPr txBox="1"/>
          <p:nvPr/>
        </p:nvSpPr>
        <p:spPr>
          <a:xfrm>
            <a:off x="747059" y="4796161"/>
            <a:ext cx="1800493" cy="623248"/>
          </a:xfrm>
          <a:prstGeom prst="rect">
            <a:avLst/>
          </a:prstGeom>
          <a:noFill/>
        </p:spPr>
        <p:txBody>
          <a:bodyPr wrap="none" rtlCol="0">
            <a:spAutoFit/>
          </a:bodyPr>
          <a:lstStyle/>
          <a:p>
            <a:r>
              <a:rPr kumimoji="1" lang="ja-JP" altLang="en-US" sz="1050" b="1" dirty="0">
                <a:solidFill>
                  <a:srgbClr val="0070C0"/>
                </a:solidFill>
                <a:latin typeface="Meiryo" charset="-128"/>
                <a:ea typeface="Meiryo" charset="-128"/>
                <a:cs typeface="Meiryo" charset="-128"/>
              </a:rPr>
              <a:t>データ</a:t>
            </a:r>
            <a:r>
              <a:rPr lang="ja-JP" altLang="en-US" sz="1050" b="1" dirty="0">
                <a:solidFill>
                  <a:srgbClr val="0070C0"/>
                </a:solidFill>
                <a:latin typeface="Meiryo" charset="-128"/>
                <a:ea typeface="Meiryo" charset="-128"/>
                <a:cs typeface="Meiryo" charset="-128"/>
              </a:rPr>
              <a:t>駆動型社会への移行</a:t>
            </a:r>
            <a:endParaRPr lang="en-US" altLang="ja-JP" sz="1050" b="1"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err="1">
                <a:solidFill>
                  <a:srgbClr val="0070C0"/>
                </a:solidFill>
                <a:latin typeface="Meiryo" charset="-128"/>
                <a:ea typeface="Meiryo" charset="-128"/>
                <a:cs typeface="Meiryo" charset="-128"/>
              </a:rPr>
              <a:t>IoT</a:t>
            </a:r>
            <a:r>
              <a:rPr lang="ja-JP" altLang="en-US" sz="800" dirty="0">
                <a:solidFill>
                  <a:srgbClr val="0070C0"/>
                </a:solidFill>
                <a:latin typeface="Meiryo" charset="-128"/>
                <a:ea typeface="Meiryo" charset="-128"/>
                <a:cs typeface="Meiryo" charset="-128"/>
              </a:rPr>
              <a:t>の普及</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a:solidFill>
                  <a:srgbClr val="0070C0"/>
                </a:solidFill>
                <a:latin typeface="Meiryo" charset="-128"/>
                <a:ea typeface="Meiryo" charset="-128"/>
                <a:cs typeface="Meiryo" charset="-128"/>
              </a:rPr>
              <a:t>AI</a:t>
            </a:r>
            <a:r>
              <a:rPr lang="ja-JP" altLang="en-US" sz="800" dirty="0">
                <a:solidFill>
                  <a:srgbClr val="0070C0"/>
                </a:solidFill>
                <a:latin typeface="Meiryo" charset="-128"/>
                <a:ea typeface="Meiryo" charset="-128"/>
                <a:cs typeface="Meiryo" charset="-128"/>
              </a:rPr>
              <a:t>適用範囲の増大</a:t>
            </a:r>
          </a:p>
          <a:p>
            <a:pPr marL="171450" indent="-171450">
              <a:buFont typeface="Wingdings" charset="2"/>
              <a:buChar char="Ø"/>
            </a:pPr>
            <a:r>
              <a:rPr lang="ja-JP" altLang="en-US" sz="800" dirty="0">
                <a:solidFill>
                  <a:srgbClr val="0070C0"/>
                </a:solidFill>
                <a:latin typeface="Meiryo" charset="-128"/>
                <a:ea typeface="Meiryo" charset="-128"/>
                <a:cs typeface="Meiryo" charset="-128"/>
              </a:rPr>
              <a:t>社会やビジネスのデジタル化</a:t>
            </a:r>
            <a:endParaRPr kumimoji="1" lang="en-US" altLang="ja-JP" sz="800" dirty="0">
              <a:solidFill>
                <a:srgbClr val="0070C0"/>
              </a:solidFill>
              <a:latin typeface="Meiryo" charset="-128"/>
              <a:ea typeface="Meiryo" charset="-128"/>
              <a:cs typeface="Meiryo" charset="-128"/>
            </a:endParaRPr>
          </a:p>
        </p:txBody>
      </p:sp>
      <p:sp>
        <p:nvSpPr>
          <p:cNvPr id="25" name="右大かっこ 24"/>
          <p:cNvSpPr/>
          <p:nvPr/>
        </p:nvSpPr>
        <p:spPr>
          <a:xfrm>
            <a:off x="2982259" y="2564904"/>
            <a:ext cx="207508" cy="2448272"/>
          </a:xfrm>
          <a:prstGeom prst="righ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7" name="直線矢印コネクタ 26"/>
          <p:cNvCxnSpPr>
            <a:stCxn id="25" idx="2"/>
            <a:endCxn id="29" idx="1"/>
          </p:cNvCxnSpPr>
          <p:nvPr/>
        </p:nvCxnSpPr>
        <p:spPr>
          <a:xfrm>
            <a:off x="3189767" y="3789040"/>
            <a:ext cx="290983" cy="9326"/>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正方形/長方形 29"/>
          <p:cNvSpPr/>
          <p:nvPr/>
        </p:nvSpPr>
        <p:spPr>
          <a:xfrm>
            <a:off x="5868144" y="3389408"/>
            <a:ext cx="2643458" cy="7999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charset="-128"/>
                <a:ea typeface="Meiryo" charset="-128"/>
                <a:cs typeface="Meiryo" charset="-128"/>
              </a:rPr>
              <a:t>量子コンピュータ</a:t>
            </a:r>
            <a:endParaRPr lang="en-US" altLang="ja-JP" sz="2000" b="1" dirty="0">
              <a:solidFill>
                <a:schemeClr val="bg1"/>
              </a:solidFill>
              <a:latin typeface="Meiryo" charset="-128"/>
              <a:ea typeface="Meiryo" charset="-128"/>
              <a:cs typeface="Meiryo" charset="-128"/>
            </a:endParaRPr>
          </a:p>
          <a:p>
            <a:pPr marL="268288" indent="-168275">
              <a:buFont typeface="Wingdings" charset="2"/>
              <a:buChar char="Ø"/>
            </a:pPr>
            <a:r>
              <a:rPr lang="ja-JP" altLang="en-US" sz="1050" dirty="0">
                <a:solidFill>
                  <a:schemeClr val="bg1"/>
                </a:solidFill>
                <a:latin typeface="Meiryo" charset="-128"/>
                <a:ea typeface="Meiryo" charset="-128"/>
                <a:cs typeface="Meiryo" charset="-128"/>
              </a:rPr>
              <a:t>汎用型（量子ゲート方式）</a:t>
            </a:r>
            <a:endParaRPr lang="en-US" altLang="ja-JP" sz="1050" dirty="0">
              <a:solidFill>
                <a:schemeClr val="bg1"/>
              </a:solidFill>
              <a:latin typeface="Meiryo" charset="-128"/>
              <a:ea typeface="Meiryo" charset="-128"/>
              <a:cs typeface="Meiryo" charset="-128"/>
            </a:endParaRPr>
          </a:p>
          <a:p>
            <a:pPr marL="268288" indent="-168275">
              <a:buFont typeface="Wingdings" charset="2"/>
              <a:buChar char="Ø"/>
            </a:pPr>
            <a:r>
              <a:rPr lang="ja-JP" altLang="en-US" sz="1050" dirty="0">
                <a:solidFill>
                  <a:schemeClr val="bg1"/>
                </a:solidFill>
                <a:latin typeface="Meiryo" charset="-128"/>
                <a:ea typeface="Meiryo" charset="-128"/>
                <a:cs typeface="Meiryo" charset="-128"/>
              </a:rPr>
              <a:t>特化型</a:t>
            </a:r>
            <a:r>
              <a:rPr lang="ja-JP" altLang="en-US" sz="1050">
                <a:solidFill>
                  <a:schemeClr val="bg1"/>
                </a:solidFill>
                <a:latin typeface="Meiryo" charset="-128"/>
                <a:ea typeface="Meiryo" charset="-128"/>
                <a:cs typeface="Meiryo" charset="-128"/>
              </a:rPr>
              <a:t>（量子イジングマシン方式</a:t>
            </a:r>
            <a:r>
              <a:rPr lang="ja-JP" altLang="en-US" sz="1050" dirty="0">
                <a:solidFill>
                  <a:schemeClr val="bg1"/>
                </a:solidFill>
                <a:latin typeface="Meiryo" charset="-128"/>
                <a:ea typeface="Meiryo" charset="-128"/>
                <a:cs typeface="Meiryo" charset="-128"/>
              </a:rPr>
              <a:t>）</a:t>
            </a:r>
          </a:p>
        </p:txBody>
      </p:sp>
      <p:sp>
        <p:nvSpPr>
          <p:cNvPr id="37" name="右矢印 36"/>
          <p:cNvSpPr/>
          <p:nvPr/>
        </p:nvSpPr>
        <p:spPr>
          <a:xfrm>
            <a:off x="5434823" y="3573955"/>
            <a:ext cx="379688" cy="46872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p:cNvSpPr txBox="1"/>
          <p:nvPr/>
        </p:nvSpPr>
        <p:spPr>
          <a:xfrm>
            <a:off x="5455763" y="1411958"/>
            <a:ext cx="3236784" cy="1169551"/>
          </a:xfrm>
          <a:prstGeom prst="rect">
            <a:avLst/>
          </a:prstGeom>
          <a:noFill/>
        </p:spPr>
        <p:txBody>
          <a:bodyPr wrap="none" rtlCol="0">
            <a:spAutoFit/>
          </a:bodyPr>
          <a:lstStyle/>
          <a:p>
            <a:r>
              <a:rPr kumimoji="1" lang="ja-JP" altLang="en-US" sz="1400">
                <a:solidFill>
                  <a:srgbClr val="0432FF"/>
                </a:solidFill>
                <a:latin typeface="Meiryo" charset="-128"/>
                <a:ea typeface="Meiryo" charset="-128"/>
                <a:cs typeface="Meiryo" charset="-128"/>
              </a:rPr>
              <a:t>総当たり</a:t>
            </a:r>
            <a:r>
              <a:rPr kumimoji="1" lang="ja-JP" altLang="en-US" sz="1400" dirty="0">
                <a:solidFill>
                  <a:srgbClr val="0432FF"/>
                </a:solidFill>
                <a:latin typeface="Meiryo" charset="-128"/>
                <a:ea typeface="Meiryo" charset="-128"/>
                <a:cs typeface="Meiryo" charset="-128"/>
              </a:rPr>
              <a:t>計算でなければ解けない問題</a:t>
            </a:r>
            <a:endParaRPr kumimoji="1" lang="en-US" altLang="ja-JP" sz="1400" dirty="0">
              <a:solidFill>
                <a:srgbClr val="0432FF"/>
              </a:solidFill>
              <a:latin typeface="Meiryo" charset="-128"/>
              <a:ea typeface="Meiryo" charset="-128"/>
              <a:cs typeface="Meiryo" charset="-128"/>
            </a:endParaRPr>
          </a:p>
          <a:p>
            <a:r>
              <a:rPr lang="ja-JP" altLang="en-US" sz="1400" dirty="0">
                <a:solidFill>
                  <a:srgbClr val="0432FF"/>
                </a:solidFill>
                <a:latin typeface="Meiryo" charset="-128"/>
                <a:ea typeface="Meiryo" charset="-128"/>
                <a:cs typeface="Meiryo" charset="-128"/>
              </a:rPr>
              <a:t>（多項式時間で解決できない計算）</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素因数分解</a:t>
            </a:r>
            <a:endParaRPr kumimoji="1"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組み合わせ最適化問題</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検索問題　など</a:t>
            </a:r>
          </a:p>
        </p:txBody>
      </p:sp>
      <p:sp>
        <p:nvSpPr>
          <p:cNvPr id="39" name="テキスト ボックス 38"/>
          <p:cNvSpPr txBox="1"/>
          <p:nvPr/>
        </p:nvSpPr>
        <p:spPr>
          <a:xfrm>
            <a:off x="5334227" y="5068009"/>
            <a:ext cx="3498394" cy="1169551"/>
          </a:xfrm>
          <a:prstGeom prst="rect">
            <a:avLst/>
          </a:prstGeom>
          <a:noFill/>
        </p:spPr>
        <p:txBody>
          <a:bodyPr wrap="none" rtlCol="0">
            <a:spAutoFit/>
          </a:bodyPr>
          <a:lstStyle/>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工場の生産計画・設備計画の</a:t>
            </a:r>
            <a:r>
              <a:rPr lang="ja-JP" altLang="en-US" sz="1400" dirty="0">
                <a:solidFill>
                  <a:srgbClr val="0432FF"/>
                </a:solidFill>
                <a:latin typeface="Meiryo" charset="-128"/>
                <a:ea typeface="Meiryo" charset="-128"/>
                <a:cs typeface="Meiryo" charset="-128"/>
              </a:rPr>
              <a:t>最適化</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レコメンデーションの最適化</a:t>
            </a:r>
            <a:endParaRPr kumimoji="1"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カーナビ</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自動運転と連動し渋滞解消</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大規模システムのバグの発見と修復</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機械学習計算の高速化　など</a:t>
            </a:r>
          </a:p>
        </p:txBody>
      </p:sp>
    </p:spTree>
    <p:extLst>
      <p:ext uri="{BB962C8B-B14F-4D97-AF65-F5344CB8AC3E}">
        <p14:creationId xmlns:p14="http://schemas.microsoft.com/office/powerpoint/2010/main" val="852479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457200" y="3721268"/>
            <a:ext cx="8300046" cy="283171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57200" y="813314"/>
            <a:ext cx="8300046" cy="283171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これまでの古典コンピュータで解けない問題</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4" name="正方形/長方形 3"/>
          <p:cNvSpPr/>
          <p:nvPr/>
        </p:nvSpPr>
        <p:spPr>
          <a:xfrm>
            <a:off x="1763688" y="1749896"/>
            <a:ext cx="1872208" cy="11652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最大値を求めよ</a:t>
            </a:r>
          </a:p>
        </p:txBody>
      </p:sp>
      <p:sp>
        <p:nvSpPr>
          <p:cNvPr id="6" name="正方形/長方形 5"/>
          <p:cNvSpPr/>
          <p:nvPr/>
        </p:nvSpPr>
        <p:spPr>
          <a:xfrm>
            <a:off x="683568" y="11869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7" name="正方形/長方形 6"/>
          <p:cNvSpPr/>
          <p:nvPr/>
        </p:nvSpPr>
        <p:spPr>
          <a:xfrm>
            <a:off x="683568" y="15728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8" name="正方形/長方形 7"/>
          <p:cNvSpPr/>
          <p:nvPr/>
        </p:nvSpPr>
        <p:spPr>
          <a:xfrm>
            <a:off x="683568" y="235316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9" name="正方形/長方形 8"/>
          <p:cNvSpPr/>
          <p:nvPr/>
        </p:nvSpPr>
        <p:spPr>
          <a:xfrm>
            <a:off x="683568" y="196298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10" name="正方形/長方形 9"/>
          <p:cNvSpPr/>
          <p:nvPr/>
        </p:nvSpPr>
        <p:spPr>
          <a:xfrm>
            <a:off x="683568" y="274333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11" name="正方形/長方形 10"/>
          <p:cNvSpPr/>
          <p:nvPr/>
        </p:nvSpPr>
        <p:spPr>
          <a:xfrm>
            <a:off x="683568" y="31335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12" name="正方形/長方形 11"/>
          <p:cNvSpPr/>
          <p:nvPr/>
        </p:nvSpPr>
        <p:spPr>
          <a:xfrm>
            <a:off x="4326392" y="216680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cxnSp>
        <p:nvCxnSpPr>
          <p:cNvPr id="14" name="直線コネクタ 13"/>
          <p:cNvCxnSpPr>
            <a:stCxn id="6" idx="3"/>
            <a:endCxn id="4" idx="1"/>
          </p:cNvCxnSpPr>
          <p:nvPr/>
        </p:nvCxnSpPr>
        <p:spPr>
          <a:xfrm>
            <a:off x="1043608" y="1348946"/>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7" idx="3"/>
            <a:endCxn id="4" idx="1"/>
          </p:cNvCxnSpPr>
          <p:nvPr/>
        </p:nvCxnSpPr>
        <p:spPr>
          <a:xfrm>
            <a:off x="1043608" y="1734829"/>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9" idx="3"/>
            <a:endCxn id="4" idx="1"/>
          </p:cNvCxnSpPr>
          <p:nvPr/>
        </p:nvCxnSpPr>
        <p:spPr>
          <a:xfrm>
            <a:off x="1043608" y="2125004"/>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8" idx="3"/>
            <a:endCxn id="4" idx="1"/>
          </p:cNvCxnSpPr>
          <p:nvPr/>
        </p:nvCxnSpPr>
        <p:spPr>
          <a:xfrm flipV="1">
            <a:off x="1043608" y="2332508"/>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0" idx="3"/>
            <a:endCxn id="4" idx="1"/>
          </p:cNvCxnSpPr>
          <p:nvPr/>
        </p:nvCxnSpPr>
        <p:spPr>
          <a:xfrm flipV="1">
            <a:off x="1043608" y="2332508"/>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1" idx="3"/>
            <a:endCxn id="4" idx="1"/>
          </p:cNvCxnSpPr>
          <p:nvPr/>
        </p:nvCxnSpPr>
        <p:spPr>
          <a:xfrm flipV="1">
            <a:off x="1043608" y="2332508"/>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4" idx="3"/>
            <a:endCxn id="12" idx="1"/>
          </p:cNvCxnSpPr>
          <p:nvPr/>
        </p:nvCxnSpPr>
        <p:spPr>
          <a:xfrm flipV="1">
            <a:off x="3635896" y="2328819"/>
            <a:ext cx="690496" cy="3689"/>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32" name="正方形/長方形 31"/>
          <p:cNvSpPr/>
          <p:nvPr/>
        </p:nvSpPr>
        <p:spPr>
          <a:xfrm>
            <a:off x="1763688" y="4658263"/>
            <a:ext cx="1872208" cy="116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積が</a:t>
            </a:r>
            <a:r>
              <a:rPr kumimoji="1" lang="en-US" altLang="ja-JP" sz="1400" dirty="0">
                <a:solidFill>
                  <a:srgbClr val="FFFFFF"/>
                </a:solidFill>
                <a:latin typeface="Meiryo" charset="-128"/>
                <a:ea typeface="Meiryo" charset="-128"/>
                <a:cs typeface="Meiryo" charset="-128"/>
              </a:rPr>
              <a:t>20</a:t>
            </a:r>
            <a:r>
              <a:rPr kumimoji="1" lang="ja-JP" altLang="en-US" sz="1400" dirty="0">
                <a:solidFill>
                  <a:srgbClr val="FFFFFF"/>
                </a:solidFill>
                <a:latin typeface="Meiryo" charset="-128"/>
                <a:ea typeface="Meiryo" charset="-128"/>
                <a:cs typeface="Meiryo" charset="-128"/>
              </a:rPr>
              <a:t>に最も近い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組合せを求めよ</a:t>
            </a:r>
          </a:p>
        </p:txBody>
      </p:sp>
      <p:sp>
        <p:nvSpPr>
          <p:cNvPr id="33" name="正方形/長方形 32"/>
          <p:cNvSpPr/>
          <p:nvPr/>
        </p:nvSpPr>
        <p:spPr>
          <a:xfrm>
            <a:off x="683568" y="4095295"/>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34" name="正方形/長方形 33"/>
          <p:cNvSpPr/>
          <p:nvPr/>
        </p:nvSpPr>
        <p:spPr>
          <a:xfrm>
            <a:off x="683568" y="44811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35" name="正方形/長方形 34"/>
          <p:cNvSpPr/>
          <p:nvPr/>
        </p:nvSpPr>
        <p:spPr>
          <a:xfrm>
            <a:off x="683568" y="52615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36" name="正方形/長方形 35"/>
          <p:cNvSpPr/>
          <p:nvPr/>
        </p:nvSpPr>
        <p:spPr>
          <a:xfrm>
            <a:off x="683568" y="487135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37" name="正方形/長方形 36"/>
          <p:cNvSpPr/>
          <p:nvPr/>
        </p:nvSpPr>
        <p:spPr>
          <a:xfrm>
            <a:off x="683568" y="565170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38" name="正方形/長方形 37"/>
          <p:cNvSpPr/>
          <p:nvPr/>
        </p:nvSpPr>
        <p:spPr>
          <a:xfrm>
            <a:off x="683568" y="60418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39" name="正方形/長方形 38"/>
          <p:cNvSpPr/>
          <p:nvPr/>
        </p:nvSpPr>
        <p:spPr>
          <a:xfrm>
            <a:off x="4313210" y="465826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cxnSp>
        <p:nvCxnSpPr>
          <p:cNvPr id="40" name="直線コネクタ 39"/>
          <p:cNvCxnSpPr>
            <a:stCxn id="33" idx="3"/>
            <a:endCxn id="32" idx="1"/>
          </p:cNvCxnSpPr>
          <p:nvPr/>
        </p:nvCxnSpPr>
        <p:spPr>
          <a:xfrm>
            <a:off x="1043608" y="4257313"/>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4" idx="3"/>
            <a:endCxn id="32" idx="1"/>
          </p:cNvCxnSpPr>
          <p:nvPr/>
        </p:nvCxnSpPr>
        <p:spPr>
          <a:xfrm>
            <a:off x="1043608" y="4643196"/>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6" idx="3"/>
            <a:endCxn id="32" idx="1"/>
          </p:cNvCxnSpPr>
          <p:nvPr/>
        </p:nvCxnSpPr>
        <p:spPr>
          <a:xfrm>
            <a:off x="1043608" y="5033371"/>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a:stCxn id="35" idx="3"/>
            <a:endCxn id="32" idx="1"/>
          </p:cNvCxnSpPr>
          <p:nvPr/>
        </p:nvCxnSpPr>
        <p:spPr>
          <a:xfrm flipV="1">
            <a:off x="1043608" y="5240875"/>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a:stCxn id="37" idx="3"/>
            <a:endCxn id="32" idx="1"/>
          </p:cNvCxnSpPr>
          <p:nvPr/>
        </p:nvCxnSpPr>
        <p:spPr>
          <a:xfrm flipV="1">
            <a:off x="1043608" y="5240875"/>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38" idx="3"/>
            <a:endCxn id="32" idx="1"/>
          </p:cNvCxnSpPr>
          <p:nvPr/>
        </p:nvCxnSpPr>
        <p:spPr>
          <a:xfrm flipV="1">
            <a:off x="1043608" y="5240875"/>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2" idx="3"/>
          </p:cNvCxnSpPr>
          <p:nvPr/>
        </p:nvCxnSpPr>
        <p:spPr>
          <a:xfrm>
            <a:off x="3635896" y="5240875"/>
            <a:ext cx="677314" cy="0"/>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49" name="正方形/長方形 48"/>
          <p:cNvSpPr/>
          <p:nvPr/>
        </p:nvSpPr>
        <p:spPr>
          <a:xfrm>
            <a:off x="4313210" y="5491492"/>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51" name="乗算記号 50"/>
          <p:cNvSpPr/>
          <p:nvPr/>
        </p:nvSpPr>
        <p:spPr>
          <a:xfrm>
            <a:off x="4309743" y="5054654"/>
            <a:ext cx="360040" cy="364483"/>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p:cNvSpPr txBox="1"/>
          <p:nvPr/>
        </p:nvSpPr>
        <p:spPr>
          <a:xfrm>
            <a:off x="5240917" y="1728474"/>
            <a:ext cx="2050561" cy="1384995"/>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入力数＝</a:t>
            </a:r>
            <a:r>
              <a:rPr kumimoji="1" lang="en-US" altLang="ja-JP" dirty="0">
                <a:solidFill>
                  <a:srgbClr val="0070C0"/>
                </a:solidFill>
                <a:latin typeface="Meiryo" charset="-128"/>
                <a:ea typeface="Meiryo" charset="-128"/>
                <a:cs typeface="Meiryo" charset="-128"/>
              </a:rPr>
              <a:t>N</a:t>
            </a:r>
          </a:p>
          <a:p>
            <a:r>
              <a:rPr lang="ja-JP" altLang="en-US" dirty="0">
                <a:solidFill>
                  <a:srgbClr val="0070C0"/>
                </a:solidFill>
                <a:latin typeface="Meiryo" charset="-128"/>
                <a:ea typeface="Meiryo" charset="-128"/>
                <a:cs typeface="Meiryo" charset="-128"/>
              </a:rPr>
              <a:t>計算回数＝</a:t>
            </a:r>
            <a:r>
              <a:rPr lang="en-US" altLang="ja-JP" dirty="0">
                <a:solidFill>
                  <a:srgbClr val="0070C0"/>
                </a:solidFill>
                <a:latin typeface="Meiryo" charset="-128"/>
                <a:ea typeface="Meiryo" charset="-128"/>
                <a:cs typeface="Meiryo" charset="-128"/>
              </a:rPr>
              <a:t>N</a:t>
            </a:r>
            <a:r>
              <a:rPr lang="ja-JP" altLang="en-US" dirty="0">
                <a:solidFill>
                  <a:srgbClr val="0070C0"/>
                </a:solidFill>
                <a:latin typeface="Meiryo" charset="-128"/>
                <a:ea typeface="Meiryo" charset="-128"/>
                <a:cs typeface="Meiryo" charset="-128"/>
              </a:rPr>
              <a:t>回</a:t>
            </a:r>
            <a:endParaRPr lang="en-US" altLang="ja-JP"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　　例えば：</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=10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10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=20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20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=30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30</a:t>
            </a:r>
            <a:r>
              <a:rPr lang="ja-JP" altLang="en-US" sz="1200" dirty="0">
                <a:solidFill>
                  <a:srgbClr val="0070C0"/>
                </a:solidFill>
                <a:latin typeface="Meiryo" charset="-128"/>
                <a:ea typeface="Meiryo" charset="-128"/>
                <a:cs typeface="Meiryo" charset="-128"/>
              </a:rPr>
              <a:t>回</a:t>
            </a:r>
            <a:endParaRPr lang="ja-JP" altLang="en-US" dirty="0">
              <a:solidFill>
                <a:srgbClr val="0070C0"/>
              </a:solidFill>
              <a:latin typeface="Meiryo" charset="-128"/>
              <a:ea typeface="Meiryo" charset="-128"/>
              <a:cs typeface="Meiryo" charset="-128"/>
            </a:endParaRPr>
          </a:p>
        </p:txBody>
      </p:sp>
      <p:sp>
        <p:nvSpPr>
          <p:cNvPr id="54" name="テキスト ボックス 53"/>
          <p:cNvSpPr txBox="1"/>
          <p:nvPr/>
        </p:nvSpPr>
        <p:spPr>
          <a:xfrm>
            <a:off x="540938" y="931584"/>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5" name="テキスト ボックス 54"/>
          <p:cNvSpPr txBox="1"/>
          <p:nvPr/>
        </p:nvSpPr>
        <p:spPr>
          <a:xfrm>
            <a:off x="4234542" y="1876306"/>
            <a:ext cx="543739"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6" name="テキスト ボックス 55"/>
          <p:cNvSpPr txBox="1"/>
          <p:nvPr/>
        </p:nvSpPr>
        <p:spPr>
          <a:xfrm>
            <a:off x="540938" y="3870833"/>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7" name="テキスト ボックス 56"/>
          <p:cNvSpPr txBox="1"/>
          <p:nvPr/>
        </p:nvSpPr>
        <p:spPr>
          <a:xfrm>
            <a:off x="4238973" y="4301683"/>
            <a:ext cx="543739" cy="307777"/>
          </a:xfrm>
          <a:prstGeom prst="rect">
            <a:avLst/>
          </a:prstGeom>
          <a:noFill/>
          <a:ln>
            <a:noFill/>
          </a:ln>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8" name="テキスト ボックス 57"/>
          <p:cNvSpPr txBox="1"/>
          <p:nvPr/>
        </p:nvSpPr>
        <p:spPr>
          <a:xfrm>
            <a:off x="5240917" y="4544397"/>
            <a:ext cx="2924198" cy="1384995"/>
          </a:xfrm>
          <a:prstGeom prst="rect">
            <a:avLst/>
          </a:prstGeom>
          <a:noFill/>
        </p:spPr>
        <p:txBody>
          <a:bodyPr wrap="none" rtlCol="0">
            <a:spAutoFit/>
          </a:bodyPr>
          <a:lstStyle/>
          <a:p>
            <a:r>
              <a:rPr kumimoji="1" lang="ja-JP" altLang="en-US" dirty="0">
                <a:solidFill>
                  <a:srgbClr val="7030A0"/>
                </a:solidFill>
                <a:latin typeface="Meiryo" charset="-128"/>
                <a:ea typeface="Meiryo" charset="-128"/>
                <a:cs typeface="Meiryo" charset="-128"/>
              </a:rPr>
              <a:t>入力数＝</a:t>
            </a:r>
            <a:r>
              <a:rPr kumimoji="1" lang="en-US" altLang="ja-JP" dirty="0">
                <a:solidFill>
                  <a:srgbClr val="7030A0"/>
                </a:solidFill>
                <a:latin typeface="Meiryo" charset="-128"/>
                <a:ea typeface="Meiryo" charset="-128"/>
                <a:cs typeface="Meiryo" charset="-128"/>
              </a:rPr>
              <a:t>N</a:t>
            </a:r>
          </a:p>
          <a:p>
            <a:r>
              <a:rPr lang="ja-JP" altLang="en-US" dirty="0">
                <a:solidFill>
                  <a:srgbClr val="7030A0"/>
                </a:solidFill>
                <a:latin typeface="Meiryo" charset="-128"/>
                <a:ea typeface="Meiryo" charset="-128"/>
                <a:cs typeface="Meiryo" charset="-128"/>
              </a:rPr>
              <a:t>計算回数＝</a:t>
            </a:r>
            <a:r>
              <a:rPr lang="en-US" altLang="ja-JP" dirty="0">
                <a:solidFill>
                  <a:srgbClr val="7030A0"/>
                </a:solidFill>
                <a:latin typeface="Meiryo" charset="-128"/>
                <a:ea typeface="Meiryo" charset="-128"/>
                <a:cs typeface="Meiryo" charset="-128"/>
              </a:rPr>
              <a:t>2</a:t>
            </a:r>
            <a:r>
              <a:rPr lang="en-US" altLang="ja-JP" baseline="30000" dirty="0">
                <a:solidFill>
                  <a:srgbClr val="7030A0"/>
                </a:solidFill>
                <a:latin typeface="Meiryo" charset="-128"/>
                <a:ea typeface="Meiryo" charset="-128"/>
                <a:cs typeface="Meiryo" charset="-128"/>
              </a:rPr>
              <a:t>N</a:t>
            </a:r>
            <a:r>
              <a:rPr lang="ja-JP" altLang="en-US" dirty="0">
                <a:solidFill>
                  <a:srgbClr val="7030A0"/>
                </a:solidFill>
                <a:latin typeface="Meiryo" charset="-128"/>
                <a:ea typeface="Meiryo" charset="-128"/>
                <a:cs typeface="Meiryo" charset="-128"/>
              </a:rPr>
              <a:t>回</a:t>
            </a:r>
            <a:endParaRPr lang="en-US" altLang="ja-JP"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例えば</a:t>
            </a:r>
            <a:r>
              <a:rPr lang="ja-JP" altLang="en-US" sz="1200" dirty="0">
                <a:solidFill>
                  <a:srgbClr val="7030A0"/>
                </a:solidFill>
                <a:latin typeface="Meiryo" charset="-128"/>
                <a:ea typeface="Meiryo" charset="-128"/>
                <a:cs typeface="Meiryo" charset="-128"/>
              </a:rPr>
              <a:t>：</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=10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1,024</a:t>
            </a:r>
            <a:r>
              <a:rPr lang="ja-JP" altLang="en-US" sz="1200" dirty="0">
                <a:solidFill>
                  <a:srgbClr val="7030A0"/>
                </a:solidFill>
                <a:latin typeface="Meiryo" charset="-128"/>
                <a:ea typeface="Meiryo" charset="-128"/>
                <a:cs typeface="Meiryo" charset="-128"/>
              </a:rPr>
              <a:t>回</a:t>
            </a:r>
            <a:endParaRPr lang="en-US" altLang="ja-JP" sz="1200"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　入力数</a:t>
            </a:r>
            <a:r>
              <a:rPr kumimoji="1" lang="en-US" altLang="ja-JP" sz="1200" dirty="0">
                <a:solidFill>
                  <a:srgbClr val="7030A0"/>
                </a:solidFill>
                <a:latin typeface="Meiryo" charset="-128"/>
                <a:ea typeface="Meiryo" charset="-128"/>
                <a:cs typeface="Meiryo" charset="-128"/>
              </a:rPr>
              <a:t>=20 </a:t>
            </a:r>
            <a:r>
              <a:rPr kumimoji="1" lang="ja-JP" altLang="en-US" sz="1200" dirty="0">
                <a:solidFill>
                  <a:srgbClr val="7030A0"/>
                </a:solidFill>
                <a:latin typeface="Meiryo" charset="-128"/>
                <a:ea typeface="Meiryo" charset="-128"/>
                <a:cs typeface="Meiryo" charset="-128"/>
              </a:rPr>
              <a:t>→</a:t>
            </a:r>
            <a:r>
              <a:rPr kumimoji="1" lang="en-US" altLang="ja-JP" sz="1200" dirty="0">
                <a:solidFill>
                  <a:srgbClr val="7030A0"/>
                </a:solidFill>
                <a:latin typeface="Meiryo" charset="-128"/>
                <a:ea typeface="Meiryo" charset="-128"/>
                <a:cs typeface="Meiryo" charset="-128"/>
              </a:rPr>
              <a:t> 1,048,576</a:t>
            </a:r>
            <a:r>
              <a:rPr kumimoji="1" lang="ja-JP" altLang="en-US" sz="1200" dirty="0">
                <a:solidFill>
                  <a:srgbClr val="7030A0"/>
                </a:solidFill>
                <a:latin typeface="Meiryo" charset="-128"/>
                <a:ea typeface="Meiryo" charset="-128"/>
                <a:cs typeface="Meiryo" charset="-128"/>
              </a:rPr>
              <a:t>回</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=30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1,073,741,824</a:t>
            </a:r>
            <a:r>
              <a:rPr lang="ja-JP" altLang="en-US" sz="1200" dirty="0">
                <a:solidFill>
                  <a:srgbClr val="7030A0"/>
                </a:solidFill>
                <a:latin typeface="Meiryo" charset="-128"/>
                <a:ea typeface="Meiryo" charset="-128"/>
                <a:cs typeface="Meiryo" charset="-128"/>
              </a:rPr>
              <a:t>回</a:t>
            </a:r>
            <a:endParaRPr kumimoji="1" lang="ja-JP" altLang="en-US" dirty="0">
              <a:solidFill>
                <a:srgbClr val="7030A0"/>
              </a:solidFill>
              <a:latin typeface="Meiryo" charset="-128"/>
              <a:ea typeface="Meiryo" charset="-128"/>
              <a:cs typeface="Meiryo" charset="-128"/>
            </a:endParaRPr>
          </a:p>
        </p:txBody>
      </p:sp>
      <p:sp>
        <p:nvSpPr>
          <p:cNvPr id="61" name="テキスト ボックス 60"/>
          <p:cNvSpPr txBox="1"/>
          <p:nvPr/>
        </p:nvSpPr>
        <p:spPr>
          <a:xfrm>
            <a:off x="4848180" y="996100"/>
            <a:ext cx="3775394" cy="400110"/>
          </a:xfrm>
          <a:prstGeom prst="rect">
            <a:avLst/>
          </a:prstGeom>
          <a:noFill/>
        </p:spPr>
        <p:txBody>
          <a:bodyPr wrap="none" rtlCol="0">
            <a:spAutoFit/>
          </a:bodyPr>
          <a:lstStyle/>
          <a:p>
            <a:pPr algn="r"/>
            <a:r>
              <a:rPr kumimoji="1" lang="ja-JP" altLang="en-US" sz="2000" b="1" dirty="0">
                <a:solidFill>
                  <a:srgbClr val="0070C0"/>
                </a:solidFill>
                <a:latin typeface="Meiryo" charset="-128"/>
                <a:ea typeface="Meiryo" charset="-128"/>
                <a:cs typeface="Meiryo" charset="-128"/>
              </a:rPr>
              <a:t>古典コンピュータで解ける問題</a:t>
            </a:r>
          </a:p>
        </p:txBody>
      </p:sp>
      <p:sp>
        <p:nvSpPr>
          <p:cNvPr id="62" name="テキスト ボックス 61"/>
          <p:cNvSpPr txBox="1"/>
          <p:nvPr/>
        </p:nvSpPr>
        <p:spPr>
          <a:xfrm>
            <a:off x="4586775" y="3965155"/>
            <a:ext cx="4031874" cy="400110"/>
          </a:xfrm>
          <a:prstGeom prst="rect">
            <a:avLst/>
          </a:prstGeom>
          <a:noFill/>
        </p:spPr>
        <p:txBody>
          <a:bodyPr wrap="none" rtlCol="0">
            <a:spAutoFit/>
          </a:bodyPr>
          <a:lstStyle/>
          <a:p>
            <a:pPr algn="r"/>
            <a:r>
              <a:rPr kumimoji="1" lang="ja-JP" altLang="en-US" sz="2000" b="1" dirty="0">
                <a:solidFill>
                  <a:srgbClr val="7030A0"/>
                </a:solidFill>
                <a:latin typeface="Meiryo" charset="-128"/>
                <a:ea typeface="Meiryo" charset="-128"/>
                <a:cs typeface="Meiryo" charset="-128"/>
              </a:rPr>
              <a:t>古典コンピュータで解けない問題</a:t>
            </a:r>
          </a:p>
        </p:txBody>
      </p:sp>
      <p:sp>
        <p:nvSpPr>
          <p:cNvPr id="5" name="テキスト ボックス 4"/>
          <p:cNvSpPr txBox="1"/>
          <p:nvPr/>
        </p:nvSpPr>
        <p:spPr>
          <a:xfrm>
            <a:off x="1922766" y="2966795"/>
            <a:ext cx="1544012" cy="338554"/>
          </a:xfrm>
          <a:prstGeom prst="rect">
            <a:avLst/>
          </a:prstGeom>
          <a:noFill/>
        </p:spPr>
        <p:txBody>
          <a:bodyPr wrap="none" rtlCol="0">
            <a:spAutoFit/>
          </a:bodyPr>
          <a:lstStyle/>
          <a:p>
            <a:pPr algn="ctr"/>
            <a:r>
              <a:rPr kumimoji="1" lang="ja-JP" altLang="en-US" sz="1600" dirty="0">
                <a:solidFill>
                  <a:srgbClr val="0070C0"/>
                </a:solidFill>
                <a:latin typeface="Meiryo" charset="-128"/>
                <a:ea typeface="Meiryo" charset="-128"/>
                <a:cs typeface="Meiryo" charset="-128"/>
              </a:rPr>
              <a:t>計算回数＝</a:t>
            </a:r>
            <a:r>
              <a:rPr kumimoji="1" lang="en-US" altLang="ja-JP" sz="1600" dirty="0">
                <a:solidFill>
                  <a:srgbClr val="0070C0"/>
                </a:solidFill>
                <a:latin typeface="Meiryo" charset="-128"/>
                <a:ea typeface="Meiryo" charset="-128"/>
                <a:cs typeface="Meiryo" charset="-128"/>
              </a:rPr>
              <a:t>6</a:t>
            </a:r>
            <a:r>
              <a:rPr kumimoji="1" lang="ja-JP" altLang="en-US" sz="1600" dirty="0">
                <a:solidFill>
                  <a:srgbClr val="0070C0"/>
                </a:solidFill>
                <a:latin typeface="Meiryo" charset="-128"/>
                <a:ea typeface="Meiryo" charset="-128"/>
                <a:cs typeface="Meiryo" charset="-128"/>
              </a:rPr>
              <a:t>回</a:t>
            </a:r>
          </a:p>
        </p:txBody>
      </p:sp>
      <p:sp>
        <p:nvSpPr>
          <p:cNvPr id="47" name="テキスト ボックス 46"/>
          <p:cNvSpPr txBox="1"/>
          <p:nvPr/>
        </p:nvSpPr>
        <p:spPr>
          <a:xfrm>
            <a:off x="1669553" y="5857212"/>
            <a:ext cx="2050561" cy="338554"/>
          </a:xfrm>
          <a:prstGeom prst="rect">
            <a:avLst/>
          </a:prstGeom>
          <a:noFill/>
        </p:spPr>
        <p:txBody>
          <a:bodyPr wrap="none" rtlCol="0">
            <a:spAutoFit/>
          </a:bodyPr>
          <a:lstStyle/>
          <a:p>
            <a:pPr algn="ctr"/>
            <a:r>
              <a:rPr kumimoji="1" lang="ja-JP" altLang="en-US" sz="1600" dirty="0">
                <a:solidFill>
                  <a:srgbClr val="7030A0"/>
                </a:solidFill>
                <a:latin typeface="Meiryo" charset="-128"/>
                <a:ea typeface="Meiryo" charset="-128"/>
                <a:cs typeface="Meiryo" charset="-128"/>
              </a:rPr>
              <a:t>計算回数＝</a:t>
            </a:r>
            <a:r>
              <a:rPr kumimoji="1" lang="en-US" altLang="ja-JP" sz="1600" dirty="0">
                <a:solidFill>
                  <a:srgbClr val="7030A0"/>
                </a:solidFill>
                <a:latin typeface="Meiryo" charset="-128"/>
                <a:ea typeface="Meiryo" charset="-128"/>
                <a:cs typeface="Meiryo" charset="-128"/>
              </a:rPr>
              <a:t>2</a:t>
            </a:r>
            <a:r>
              <a:rPr kumimoji="1" lang="en-US" altLang="ja-JP" sz="1600" baseline="30000" dirty="0">
                <a:solidFill>
                  <a:srgbClr val="7030A0"/>
                </a:solidFill>
                <a:latin typeface="Meiryo" charset="-128"/>
                <a:ea typeface="Meiryo" charset="-128"/>
                <a:cs typeface="Meiryo" charset="-128"/>
              </a:rPr>
              <a:t>6</a:t>
            </a:r>
            <a:r>
              <a:rPr kumimoji="1" lang="en-US" altLang="ja-JP" sz="1600" dirty="0">
                <a:solidFill>
                  <a:srgbClr val="7030A0"/>
                </a:solidFill>
                <a:latin typeface="Meiryo" charset="-128"/>
                <a:ea typeface="Meiryo" charset="-128"/>
                <a:cs typeface="Meiryo" charset="-128"/>
              </a:rPr>
              <a:t>=64</a:t>
            </a:r>
            <a:r>
              <a:rPr kumimoji="1" lang="ja-JP" altLang="en-US" sz="1600" dirty="0">
                <a:solidFill>
                  <a:srgbClr val="7030A0"/>
                </a:solidFill>
                <a:latin typeface="Meiryo" charset="-128"/>
                <a:ea typeface="Meiryo" charset="-128"/>
                <a:cs typeface="Meiryo" charset="-128"/>
              </a:rPr>
              <a:t>回</a:t>
            </a:r>
          </a:p>
        </p:txBody>
      </p:sp>
    </p:spTree>
    <p:extLst>
      <p:ext uri="{BB962C8B-B14F-4D97-AF65-F5344CB8AC3E}">
        <p14:creationId xmlns:p14="http://schemas.microsoft.com/office/powerpoint/2010/main" val="1392457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1340768"/>
            <a:ext cx="2962672" cy="38884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BECFD31-C31B-4809-8EA3-C897E3B647CC}"/>
              </a:ext>
            </a:extLst>
          </p:cNvPr>
          <p:cNvSpPr>
            <a:spLocks noGrp="1"/>
          </p:cNvSpPr>
          <p:nvPr>
            <p:ph type="title"/>
          </p:nvPr>
        </p:nvSpPr>
        <p:spPr/>
        <p:txBody>
          <a:bodyPr/>
          <a:lstStyle/>
          <a:p>
            <a:r>
              <a:rPr kumimoji="1" lang="ja-JP" altLang="en-US"/>
              <a:t>巡回セールスマン問題（組み合わせ最適化）</a:t>
            </a:r>
          </a:p>
        </p:txBody>
      </p:sp>
      <p:pic>
        <p:nvPicPr>
          <p:cNvPr id="1026" name="Picture 2" descr="http://www.bunkyo.ac.jp/~nemoto/lecture/seminar2/2000/kimura/images/jyunnkai.gif">
            <a:extLst>
              <a:ext uri="{FF2B5EF4-FFF2-40B4-BE49-F238E27FC236}">
                <a16:creationId xmlns:a16="http://schemas.microsoft.com/office/drawing/2014/main" id="{009B8CEE-FC9E-4813-97F9-3F6A09E54E0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380" y="1549762"/>
            <a:ext cx="2808312" cy="306184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141EDD15-B978-4D6D-AC94-FCAF43085918}"/>
              </a:ext>
            </a:extLst>
          </p:cNvPr>
          <p:cNvSpPr/>
          <p:nvPr/>
        </p:nvSpPr>
        <p:spPr>
          <a:xfrm>
            <a:off x="3635896" y="1340768"/>
            <a:ext cx="5030637" cy="121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セールスマンがいくつかの訪問先を</a:t>
            </a:r>
            <a:endParaRPr lang="en-US" altLang="ja-JP" sz="16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1</a:t>
            </a:r>
            <a:r>
              <a:rPr lang="ja-JP" altLang="en-US" sz="1600" dirty="0">
                <a:solidFill>
                  <a:srgbClr val="FFFFFF"/>
                </a:solidFill>
                <a:latin typeface="Meiryo" charset="-128"/>
                <a:ea typeface="Meiryo" charset="-128"/>
                <a:cs typeface="Meiryo" charset="-128"/>
              </a:rPr>
              <a:t>度ずつすべて訪問して出発点に戻ってくるときに</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移動距離が最小になる経路を求める</a:t>
            </a:r>
          </a:p>
        </p:txBody>
      </p:sp>
      <p:sp>
        <p:nvSpPr>
          <p:cNvPr id="6" name="正方形/長方形 5">
            <a:extLst>
              <a:ext uri="{FF2B5EF4-FFF2-40B4-BE49-F238E27FC236}">
                <a16:creationId xmlns:a16="http://schemas.microsoft.com/office/drawing/2014/main" id="{1D0CB2A1-91D3-4A7D-92E3-BA734718DA5C}"/>
              </a:ext>
            </a:extLst>
          </p:cNvPr>
          <p:cNvSpPr/>
          <p:nvPr/>
        </p:nvSpPr>
        <p:spPr>
          <a:xfrm>
            <a:off x="3626078" y="3234424"/>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8</a:t>
            </a:r>
            <a:endParaRPr lang="ja-JP" altLang="en-US"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AC52BD3D-7A06-499B-A029-9D33D5DCFA8E}"/>
              </a:ext>
            </a:extLst>
          </p:cNvPr>
          <p:cNvSpPr/>
          <p:nvPr/>
        </p:nvSpPr>
        <p:spPr>
          <a:xfrm>
            <a:off x="4490175" y="3236570"/>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2,520</a:t>
            </a:r>
            <a:endParaRPr lang="ja-JP" altLang="en-US"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BC6AB5D9-F6EA-4A95-9E40-962E74732A90}"/>
              </a:ext>
            </a:extLst>
          </p:cNvPr>
          <p:cNvSpPr/>
          <p:nvPr/>
        </p:nvSpPr>
        <p:spPr>
          <a:xfrm>
            <a:off x="3629390" y="4195808"/>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20</a:t>
            </a:r>
            <a:endParaRPr lang="ja-JP" altLang="en-US"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5473E35-9F28-428A-90DB-13109D07E81A}"/>
              </a:ext>
            </a:extLst>
          </p:cNvPr>
          <p:cNvSpPr/>
          <p:nvPr/>
        </p:nvSpPr>
        <p:spPr>
          <a:xfrm>
            <a:off x="4493487" y="4197954"/>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京</a:t>
            </a:r>
            <a:r>
              <a:rPr lang="en-US" altLang="ja-JP" dirty="0">
                <a:solidFill>
                  <a:srgbClr val="FFFFFF"/>
                </a:solidFill>
                <a:latin typeface="Meiryo" charset="-128"/>
                <a:ea typeface="Meiryo" charset="-128"/>
                <a:cs typeface="Meiryo" charset="-128"/>
              </a:rPr>
              <a:t>8000</a:t>
            </a:r>
            <a:r>
              <a:rPr lang="ja-JP" altLang="en-US" dirty="0">
                <a:solidFill>
                  <a:srgbClr val="FFFFFF"/>
                </a:solidFill>
                <a:latin typeface="Meiryo" charset="-128"/>
                <a:ea typeface="Meiryo" charset="-128"/>
                <a:cs typeface="Meiryo" charset="-128"/>
              </a:rPr>
              <a:t>兆</a:t>
            </a:r>
          </a:p>
        </p:txBody>
      </p:sp>
      <p:sp>
        <p:nvSpPr>
          <p:cNvPr id="12" name="正方形/長方形 11">
            <a:extLst>
              <a:ext uri="{FF2B5EF4-FFF2-40B4-BE49-F238E27FC236}">
                <a16:creationId xmlns:a16="http://schemas.microsoft.com/office/drawing/2014/main" id="{7848F84F-F151-43D5-9A7A-13A2076CCBFC}"/>
              </a:ext>
            </a:extLst>
          </p:cNvPr>
          <p:cNvSpPr/>
          <p:nvPr/>
        </p:nvSpPr>
        <p:spPr>
          <a:xfrm>
            <a:off x="3626078" y="5652496"/>
            <a:ext cx="5030637" cy="55193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実用的には「近似解」で対応</a:t>
            </a:r>
          </a:p>
        </p:txBody>
      </p:sp>
      <p:sp>
        <p:nvSpPr>
          <p:cNvPr id="3" name="屈折矢印 2"/>
          <p:cNvSpPr/>
          <p:nvPr/>
        </p:nvSpPr>
        <p:spPr>
          <a:xfrm rot="5400000">
            <a:off x="2116494" y="4810362"/>
            <a:ext cx="983617" cy="2035549"/>
          </a:xfrm>
          <a:prstGeom prst="bentUpArrow">
            <a:avLst>
              <a:gd name="adj1" fmla="val 42283"/>
              <a:gd name="adj2" fmla="val 35946"/>
              <a:gd name="adj3" fmla="val 25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BC6AB5D9-F6EA-4A95-9E40-962E74732A90}"/>
              </a:ext>
            </a:extLst>
          </p:cNvPr>
          <p:cNvSpPr/>
          <p:nvPr/>
        </p:nvSpPr>
        <p:spPr>
          <a:xfrm>
            <a:off x="3626078" y="3715116"/>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15</a:t>
            </a:r>
            <a:endParaRPr lang="ja-JP" altLang="en-US"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45473E35-9F28-428A-90DB-13109D07E81A}"/>
              </a:ext>
            </a:extLst>
          </p:cNvPr>
          <p:cNvSpPr/>
          <p:nvPr/>
        </p:nvSpPr>
        <p:spPr>
          <a:xfrm>
            <a:off x="4490175" y="3717262"/>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435</a:t>
            </a:r>
            <a:r>
              <a:rPr lang="ja-JP" altLang="en-US" dirty="0">
                <a:solidFill>
                  <a:srgbClr val="FFFFFF"/>
                </a:solidFill>
                <a:latin typeface="Meiryo" charset="-128"/>
                <a:ea typeface="Meiryo" charset="-128"/>
                <a:cs typeface="Meiryo" charset="-128"/>
              </a:rPr>
              <a:t>億</a:t>
            </a:r>
          </a:p>
        </p:txBody>
      </p:sp>
      <p:sp>
        <p:nvSpPr>
          <p:cNvPr id="16" name="正方形/長方形 15">
            <a:extLst>
              <a:ext uri="{FF2B5EF4-FFF2-40B4-BE49-F238E27FC236}">
                <a16:creationId xmlns:a16="http://schemas.microsoft.com/office/drawing/2014/main" id="{BC6AB5D9-F6EA-4A95-9E40-962E74732A90}"/>
              </a:ext>
            </a:extLst>
          </p:cNvPr>
          <p:cNvSpPr/>
          <p:nvPr/>
        </p:nvSpPr>
        <p:spPr>
          <a:xfrm>
            <a:off x="3626078" y="4676500"/>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25</a:t>
            </a:r>
            <a:endParaRPr lang="ja-JP" altLang="en-US" dirty="0">
              <a:solidFill>
                <a:srgbClr val="FFFFFF"/>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45473E35-9F28-428A-90DB-13109D07E81A}"/>
              </a:ext>
            </a:extLst>
          </p:cNvPr>
          <p:cNvSpPr/>
          <p:nvPr/>
        </p:nvSpPr>
        <p:spPr>
          <a:xfrm>
            <a:off x="4490175" y="4678646"/>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3.10 x 10</a:t>
            </a:r>
            <a:r>
              <a:rPr lang="en-US" altLang="ja-JP" baseline="30000" dirty="0">
                <a:solidFill>
                  <a:srgbClr val="FFFFFF"/>
                </a:solidFill>
                <a:latin typeface="Meiryo" charset="-128"/>
                <a:ea typeface="Meiryo" charset="-128"/>
                <a:cs typeface="Meiryo" charset="-128"/>
              </a:rPr>
              <a:t>23</a:t>
            </a:r>
            <a:endParaRPr lang="ja-JP" altLang="en-US" dirty="0">
              <a:solidFill>
                <a:srgbClr val="FFFFFF"/>
              </a:solidFill>
              <a:latin typeface="Meiryo" charset="-128"/>
              <a:ea typeface="Meiryo" charset="-128"/>
              <a:cs typeface="Meiryo" charset="-128"/>
            </a:endParaRPr>
          </a:p>
        </p:txBody>
      </p:sp>
      <p:sp>
        <p:nvSpPr>
          <p:cNvPr id="18" name="正方形/長方形 17">
            <a:extLst>
              <a:ext uri="{FF2B5EF4-FFF2-40B4-BE49-F238E27FC236}">
                <a16:creationId xmlns:a16="http://schemas.microsoft.com/office/drawing/2014/main" id="{BC6AB5D9-F6EA-4A95-9E40-962E74732A90}"/>
              </a:ext>
            </a:extLst>
          </p:cNvPr>
          <p:cNvSpPr/>
          <p:nvPr/>
        </p:nvSpPr>
        <p:spPr>
          <a:xfrm>
            <a:off x="3626078" y="5157192"/>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45473E35-9F28-428A-90DB-13109D07E81A}"/>
              </a:ext>
            </a:extLst>
          </p:cNvPr>
          <p:cNvSpPr/>
          <p:nvPr/>
        </p:nvSpPr>
        <p:spPr>
          <a:xfrm>
            <a:off x="4490175" y="5159338"/>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4.42 x 10</a:t>
            </a:r>
            <a:r>
              <a:rPr lang="en-US" altLang="ja-JP" baseline="30000" dirty="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AC52BD3D-7A06-499B-A029-9D33D5DCFA8E}"/>
              </a:ext>
            </a:extLst>
          </p:cNvPr>
          <p:cNvSpPr/>
          <p:nvPr/>
        </p:nvSpPr>
        <p:spPr>
          <a:xfrm>
            <a:off x="6379787" y="3234424"/>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2.25 x 10</a:t>
            </a:r>
            <a:r>
              <a:rPr lang="en-US" altLang="ja-JP" baseline="30000" dirty="0">
                <a:solidFill>
                  <a:srgbClr val="FFFFFF"/>
                </a:solidFill>
                <a:latin typeface="Meiryo" charset="-128"/>
                <a:ea typeface="Meiryo" charset="-128"/>
                <a:cs typeface="Meiryo" charset="-128"/>
              </a:rPr>
              <a:t>-13</a:t>
            </a:r>
            <a:r>
              <a:rPr lang="ja-JP" altLang="en-US" dirty="0">
                <a:solidFill>
                  <a:srgbClr val="FFFFFF"/>
                </a:solidFill>
                <a:latin typeface="Meiryo" charset="-128"/>
                <a:ea typeface="Meiryo" charset="-128"/>
                <a:cs typeface="Meiryo" charset="-128"/>
              </a:rPr>
              <a:t>秒</a:t>
            </a:r>
          </a:p>
        </p:txBody>
      </p:sp>
      <p:sp>
        <p:nvSpPr>
          <p:cNvPr id="21" name="正方形/長方形 20">
            <a:extLst>
              <a:ext uri="{FF2B5EF4-FFF2-40B4-BE49-F238E27FC236}">
                <a16:creationId xmlns:a16="http://schemas.microsoft.com/office/drawing/2014/main" id="{45473E35-9F28-428A-90DB-13109D07E81A}"/>
              </a:ext>
            </a:extLst>
          </p:cNvPr>
          <p:cNvSpPr/>
          <p:nvPr/>
        </p:nvSpPr>
        <p:spPr>
          <a:xfrm>
            <a:off x="6383099" y="4195808"/>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秒</a:t>
            </a:r>
          </a:p>
        </p:txBody>
      </p:sp>
      <p:sp>
        <p:nvSpPr>
          <p:cNvPr id="22" name="正方形/長方形 21">
            <a:extLst>
              <a:ext uri="{FF2B5EF4-FFF2-40B4-BE49-F238E27FC236}">
                <a16:creationId xmlns:a16="http://schemas.microsoft.com/office/drawing/2014/main" id="{45473E35-9F28-428A-90DB-13109D07E81A}"/>
              </a:ext>
            </a:extLst>
          </p:cNvPr>
          <p:cNvSpPr/>
          <p:nvPr/>
        </p:nvSpPr>
        <p:spPr>
          <a:xfrm>
            <a:off x="6379787" y="3715116"/>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4.35 x 10</a:t>
            </a:r>
            <a:r>
              <a:rPr lang="en-US" altLang="ja-JP" baseline="30000"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秒</a:t>
            </a:r>
          </a:p>
        </p:txBody>
      </p:sp>
      <p:sp>
        <p:nvSpPr>
          <p:cNvPr id="23" name="正方形/長方形 22">
            <a:extLst>
              <a:ext uri="{FF2B5EF4-FFF2-40B4-BE49-F238E27FC236}">
                <a16:creationId xmlns:a16="http://schemas.microsoft.com/office/drawing/2014/main" id="{45473E35-9F28-428A-90DB-13109D07E81A}"/>
              </a:ext>
            </a:extLst>
          </p:cNvPr>
          <p:cNvSpPr/>
          <p:nvPr/>
        </p:nvSpPr>
        <p:spPr>
          <a:xfrm>
            <a:off x="6379787" y="4676500"/>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359</a:t>
            </a:r>
            <a:r>
              <a:rPr lang="ja-JP" altLang="en-US" dirty="0">
                <a:solidFill>
                  <a:srgbClr val="FFFFFF"/>
                </a:solidFill>
                <a:latin typeface="Meiryo" charset="-128"/>
                <a:ea typeface="Meiryo" charset="-128"/>
                <a:cs typeface="Meiryo" charset="-128"/>
              </a:rPr>
              <a:t>日</a:t>
            </a:r>
          </a:p>
        </p:txBody>
      </p:sp>
      <p:sp>
        <p:nvSpPr>
          <p:cNvPr id="24" name="正方形/長方形 23">
            <a:extLst>
              <a:ext uri="{FF2B5EF4-FFF2-40B4-BE49-F238E27FC236}">
                <a16:creationId xmlns:a16="http://schemas.microsoft.com/office/drawing/2014/main" id="{45473E35-9F28-428A-90DB-13109D07E81A}"/>
              </a:ext>
            </a:extLst>
          </p:cNvPr>
          <p:cNvSpPr/>
          <p:nvPr/>
        </p:nvSpPr>
        <p:spPr>
          <a:xfrm>
            <a:off x="6379787" y="5157192"/>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1401</a:t>
            </a:r>
            <a:r>
              <a:rPr lang="ja-JP" altLang="en-US" dirty="0">
                <a:solidFill>
                  <a:srgbClr val="FFFFFF"/>
                </a:solidFill>
                <a:latin typeface="Meiryo" charset="-128"/>
                <a:ea typeface="Meiryo" charset="-128"/>
                <a:cs typeface="Meiryo" charset="-128"/>
              </a:rPr>
              <a:t>万年</a:t>
            </a:r>
          </a:p>
        </p:txBody>
      </p:sp>
      <p:sp>
        <p:nvSpPr>
          <p:cNvPr id="25" name="正方形/長方形 24">
            <a:extLst>
              <a:ext uri="{FF2B5EF4-FFF2-40B4-BE49-F238E27FC236}">
                <a16:creationId xmlns:a16="http://schemas.microsoft.com/office/drawing/2014/main" id="{1D0CB2A1-91D3-4A7D-92E3-BA734718DA5C}"/>
              </a:ext>
            </a:extLst>
          </p:cNvPr>
          <p:cNvSpPr/>
          <p:nvPr/>
        </p:nvSpPr>
        <p:spPr>
          <a:xfrm>
            <a:off x="3635895" y="2634553"/>
            <a:ext cx="792089" cy="52405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地点数</a:t>
            </a:r>
          </a:p>
        </p:txBody>
      </p:sp>
      <p:sp>
        <p:nvSpPr>
          <p:cNvPr id="26" name="正方形/長方形 25">
            <a:extLst>
              <a:ext uri="{FF2B5EF4-FFF2-40B4-BE49-F238E27FC236}">
                <a16:creationId xmlns:a16="http://schemas.microsoft.com/office/drawing/2014/main" id="{AC52BD3D-7A06-499B-A029-9D33D5DCFA8E}"/>
              </a:ext>
            </a:extLst>
          </p:cNvPr>
          <p:cNvSpPr/>
          <p:nvPr/>
        </p:nvSpPr>
        <p:spPr>
          <a:xfrm>
            <a:off x="4499992" y="2636699"/>
            <a:ext cx="1817604" cy="52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巡回経路数</a:t>
            </a:r>
          </a:p>
        </p:txBody>
      </p:sp>
      <p:sp>
        <p:nvSpPr>
          <p:cNvPr id="27" name="正方形/長方形 26">
            <a:extLst>
              <a:ext uri="{FF2B5EF4-FFF2-40B4-BE49-F238E27FC236}">
                <a16:creationId xmlns:a16="http://schemas.microsoft.com/office/drawing/2014/main" id="{AC52BD3D-7A06-499B-A029-9D33D5DCFA8E}"/>
              </a:ext>
            </a:extLst>
          </p:cNvPr>
          <p:cNvSpPr/>
          <p:nvPr/>
        </p:nvSpPr>
        <p:spPr>
          <a:xfrm>
            <a:off x="6389604" y="2634553"/>
            <a:ext cx="2258832" cy="5240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計算時間</a:t>
            </a:r>
            <a:endParaRPr lang="en-US" altLang="ja-JP" sz="14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スパコン「京」・</a:t>
            </a:r>
            <a:r>
              <a:rPr lang="en-US" altLang="ja-JP" sz="800" dirty="0">
                <a:solidFill>
                  <a:srgbClr val="FFFFFF"/>
                </a:solidFill>
                <a:latin typeface="Meiryo" charset="-128"/>
                <a:ea typeface="Meiryo" charset="-128"/>
                <a:cs typeface="Meiryo" charset="-128"/>
              </a:rPr>
              <a:t>1</a:t>
            </a:r>
            <a:r>
              <a:rPr lang="ja-JP" altLang="en-US" sz="800" dirty="0">
                <a:solidFill>
                  <a:srgbClr val="FFFFFF"/>
                </a:solidFill>
                <a:latin typeface="Meiryo" charset="-128"/>
                <a:ea typeface="Meiryo" charset="-128"/>
                <a:cs typeface="Meiryo" charset="-128"/>
              </a:rPr>
              <a:t>京回／秒の計算</a:t>
            </a:r>
          </a:p>
        </p:txBody>
      </p:sp>
      <p:sp>
        <p:nvSpPr>
          <p:cNvPr id="11" name="テキスト ボックス 10"/>
          <p:cNvSpPr txBox="1"/>
          <p:nvPr/>
        </p:nvSpPr>
        <p:spPr>
          <a:xfrm>
            <a:off x="1037489" y="4658791"/>
            <a:ext cx="1802095" cy="523220"/>
          </a:xfrm>
          <a:prstGeom prst="rect">
            <a:avLst/>
          </a:prstGeom>
          <a:noFill/>
        </p:spPr>
        <p:txBody>
          <a:bodyPr wrap="none" rtlCol="0">
            <a:spAutoFit/>
          </a:bodyPr>
          <a:lstStyle/>
          <a:p>
            <a:pPr algn="ctr"/>
            <a:r>
              <a:rPr kumimoji="1" lang="ja-JP" altLang="en-US" sz="1000" dirty="0">
                <a:solidFill>
                  <a:schemeClr val="accent6">
                    <a:lumMod val="75000"/>
                  </a:schemeClr>
                </a:solidFill>
                <a:latin typeface="Meiryo" charset="-128"/>
                <a:ea typeface="Meiryo" charset="-128"/>
                <a:cs typeface="Meiryo" charset="-128"/>
              </a:rPr>
              <a:t>巡回経路は地点数</a:t>
            </a:r>
            <a:r>
              <a:rPr kumimoji="1" lang="en-US" altLang="ja-JP" sz="1000" dirty="0">
                <a:solidFill>
                  <a:schemeClr val="accent6">
                    <a:lumMod val="75000"/>
                  </a:schemeClr>
                </a:solidFill>
                <a:latin typeface="Meiryo" charset="-128"/>
                <a:ea typeface="Meiryo" charset="-128"/>
                <a:cs typeface="Meiryo" charset="-128"/>
              </a:rPr>
              <a:t>n</a:t>
            </a:r>
            <a:r>
              <a:rPr kumimoji="1" lang="ja-JP" altLang="en-US" sz="1000" dirty="0">
                <a:solidFill>
                  <a:schemeClr val="accent6">
                    <a:lumMod val="75000"/>
                  </a:schemeClr>
                </a:solidFill>
                <a:latin typeface="Meiryo" charset="-128"/>
                <a:ea typeface="Meiryo" charset="-128"/>
                <a:cs typeface="Meiryo" charset="-128"/>
              </a:rPr>
              <a:t>に対して</a:t>
            </a:r>
            <a:endParaRPr kumimoji="1" lang="en-US" altLang="ja-JP" sz="1000" dirty="0">
              <a:solidFill>
                <a:schemeClr val="accent6">
                  <a:lumMod val="75000"/>
                </a:schemeClr>
              </a:solidFill>
              <a:latin typeface="Meiryo" charset="-128"/>
              <a:ea typeface="Meiryo" charset="-128"/>
              <a:cs typeface="Meiryo" charset="-128"/>
            </a:endParaRPr>
          </a:p>
          <a:p>
            <a:pPr algn="ctr"/>
            <a:r>
              <a:rPr lang="en-US" altLang="ja-JP" b="1" dirty="0">
                <a:solidFill>
                  <a:schemeClr val="accent6">
                    <a:lumMod val="75000"/>
                  </a:schemeClr>
                </a:solidFill>
                <a:latin typeface="Meiryo" charset="-128"/>
                <a:ea typeface="Meiryo" charset="-128"/>
                <a:cs typeface="Meiryo" charset="-128"/>
              </a:rPr>
              <a:t>(n-1)!/2</a:t>
            </a:r>
            <a:r>
              <a:rPr lang="ja-JP" altLang="en-US" b="1" dirty="0">
                <a:solidFill>
                  <a:schemeClr val="accent6">
                    <a:lumMod val="75000"/>
                  </a:schemeClr>
                </a:solidFill>
                <a:latin typeface="Meiryo" charset="-128"/>
                <a:ea typeface="Meiryo" charset="-128"/>
                <a:cs typeface="Meiryo" charset="-128"/>
              </a:rPr>
              <a:t>通り</a:t>
            </a:r>
            <a:endParaRPr kumimoji="1" lang="ja-JP" altLang="en-US" b="1" dirty="0">
              <a:solidFill>
                <a:schemeClr val="accent6">
                  <a:lumMod val="75000"/>
                </a:schemeClr>
              </a:solidFill>
              <a:latin typeface="Meiryo" charset="-128"/>
              <a:ea typeface="Meiryo" charset="-128"/>
              <a:cs typeface="Meiryo" charset="-128"/>
            </a:endParaRPr>
          </a:p>
        </p:txBody>
      </p:sp>
      <p:sp>
        <p:nvSpPr>
          <p:cNvPr id="10" name="星 10 9"/>
          <p:cNvSpPr/>
          <p:nvPr/>
        </p:nvSpPr>
        <p:spPr>
          <a:xfrm>
            <a:off x="7020272" y="6022558"/>
            <a:ext cx="1979712" cy="459617"/>
          </a:xfrm>
          <a:prstGeom prst="star10">
            <a:avLst>
              <a:gd name="adj" fmla="val 33493"/>
              <a:gd name="hf" fmla="val 105146"/>
            </a:avLst>
          </a:prstGeom>
          <a:solidFill>
            <a:srgbClr val="FFFF00"/>
          </a:solidFill>
          <a:ln w="3175">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353538" y="6145654"/>
            <a:ext cx="1313180" cy="215444"/>
          </a:xfrm>
          <a:prstGeom prst="rect">
            <a:avLst/>
          </a:prstGeom>
        </p:spPr>
        <p:txBody>
          <a:bodyPr wrap="none">
            <a:spAutoFit/>
          </a:bodyPr>
          <a:lstStyle/>
          <a:p>
            <a:pPr algn="ctr"/>
            <a:r>
              <a:rPr lang="ja-JP" altLang="en-US" sz="800">
                <a:solidFill>
                  <a:srgbClr val="FF0000"/>
                </a:solidFill>
                <a:latin typeface="Meiryo" charset="-128"/>
                <a:ea typeface="Meiryo" charset="-128"/>
                <a:cs typeface="Meiryo" charset="-128"/>
              </a:rPr>
              <a:t>既存コンピュータの限界</a:t>
            </a:r>
            <a:endParaRPr lang="ja-JP" altLang="en-US" sz="8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1740367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a:picLocks noChangeAspect="1"/>
          </p:cNvPicPr>
          <p:nvPr/>
        </p:nvPicPr>
        <p:blipFill>
          <a:blip r:embed="rId3"/>
          <a:stretch>
            <a:fillRect/>
          </a:stretch>
        </p:blipFill>
        <p:spPr>
          <a:xfrm>
            <a:off x="5138243" y="3733208"/>
            <a:ext cx="3538213" cy="2658120"/>
          </a:xfrm>
          <a:prstGeom prst="rect">
            <a:avLst/>
          </a:prstGeom>
        </p:spPr>
      </p:pic>
      <p:sp>
        <p:nvSpPr>
          <p:cNvPr id="2" name="タイトル 1"/>
          <p:cNvSpPr>
            <a:spLocks noGrp="1"/>
          </p:cNvSpPr>
          <p:nvPr>
            <p:ph type="title"/>
          </p:nvPr>
        </p:nvSpPr>
        <p:spPr/>
        <p:txBody>
          <a:bodyPr/>
          <a:lstStyle/>
          <a:p>
            <a:r>
              <a:rPr kumimoji="1" lang="ja-JP" altLang="en-US" dirty="0"/>
              <a:t>量子コンピュータとは何か</a:t>
            </a:r>
            <a:r>
              <a:rPr lang="ja-JP" altLang="en-US"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4" name="図 3"/>
          <p:cNvPicPr>
            <a:picLocks noChangeAspect="1"/>
          </p:cNvPicPr>
          <p:nvPr/>
        </p:nvPicPr>
        <p:blipFill>
          <a:blip r:embed="rId4">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6">
            <a:clrChange>
              <a:clrFrom>
                <a:srgbClr val="FFFFFF"/>
              </a:clrFrom>
              <a:clrTo>
                <a:srgbClr val="FFFFFF">
                  <a:alpha val="0"/>
                </a:srgbClr>
              </a:clrTo>
            </a:clrChange>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294765" cy="307777"/>
          </a:xfrm>
          <a:prstGeom prst="rect">
            <a:avLst/>
          </a:prstGeom>
          <a:noFill/>
        </p:spPr>
        <p:txBody>
          <a:bodyPr wrap="none" rtlCol="0">
            <a:spAutoFit/>
          </a:bodyPr>
          <a:lstStyle/>
          <a:p>
            <a:r>
              <a:rPr kumimoji="1" lang="ja-JP" altLang="en-US" sz="1400">
                <a:latin typeface="Meiryo" charset="-128"/>
                <a:ea typeface="Meiryo" charset="-128"/>
                <a:cs typeface="Meiryo" charset="-128"/>
              </a:rPr>
              <a:t>抽象的な</a:t>
            </a:r>
            <a:r>
              <a:rPr kumimoji="1" lang="en-US" altLang="ja-JP" sz="1400" dirty="0">
                <a:latin typeface="Meiryo" charset="-128"/>
                <a:ea typeface="Meiryo" charset="-128"/>
                <a:cs typeface="Meiryo" charset="-128"/>
              </a:rPr>
              <a:t>”</a:t>
            </a:r>
            <a:r>
              <a:rPr kumimoji="1" lang="ja-JP" altLang="en-US" sz="1400">
                <a:latin typeface="Meiryo" charset="-128"/>
                <a:ea typeface="Meiryo" charset="-128"/>
                <a:cs typeface="Meiryo" charset="-128"/>
              </a:rPr>
              <a:t>数</a:t>
            </a:r>
            <a:r>
              <a:rPr kumimoji="1" lang="en-US" altLang="ja-JP" sz="1400" dirty="0">
                <a:latin typeface="Meiryo" charset="-128"/>
                <a:ea typeface="Meiryo" charset="-128"/>
                <a:cs typeface="Meiryo" charset="-128"/>
              </a:rPr>
              <a:t>”</a:t>
            </a:r>
            <a:r>
              <a:rPr kumimoji="1" lang="ja-JP" altLang="en-US" sz="1400">
                <a:latin typeface="Meiryo" charset="-128"/>
                <a:ea typeface="Meiryo" charset="-128"/>
                <a:cs typeface="Meiryo" charset="-128"/>
              </a:rPr>
              <a:t>を</a:t>
            </a:r>
            <a:r>
              <a:rPr kumimoji="1" lang="ja-JP" altLang="en-US" sz="1400" dirty="0">
                <a:latin typeface="Meiryo" charset="-128"/>
                <a:ea typeface="Meiryo" charset="-128"/>
                <a:cs typeface="Meiryo" charset="-128"/>
              </a:rPr>
              <a:t>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charset="-128"/>
                <a:ea typeface="Meiryo" charset="-128"/>
                <a:cs typeface="Meiryo" charset="-128"/>
              </a:rPr>
              <a:t>蒸気機関や電気の</a:t>
            </a:r>
            <a:r>
              <a:rPr kumimoji="1" lang="ja-JP" altLang="en-US" sz="1200" dirty="0">
                <a:latin typeface="Meiryo" charset="-128"/>
                <a:ea typeface="Meiryo"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電子の動き</a:t>
            </a:r>
          </a:p>
        </p:txBody>
      </p:sp>
      <p:pic>
        <p:nvPicPr>
          <p:cNvPr id="47" name="図 46"/>
          <p:cNvPicPr>
            <a:picLocks noChangeAspect="1"/>
          </p:cNvPicPr>
          <p:nvPr/>
        </p:nvPicPr>
        <p:blipFill>
          <a:blip r:embed="rId7">
            <a:clrChange>
              <a:clrFrom>
                <a:srgbClr val="FFFFFF"/>
              </a:clrFrom>
              <a:clrTo>
                <a:srgbClr val="FFFFFF">
                  <a:alpha val="0"/>
                </a:srgbClr>
              </a:clrTo>
            </a:clrChange>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ja-JP" altLang="en-US" sz="1200" dirty="0">
              <a:latin typeface="Meiryo" charset="-128"/>
              <a:ea typeface="Meiryo" charset="-128"/>
              <a:cs typeface="Meiryo" charset="-128"/>
            </a:endParaRPr>
          </a:p>
        </p:txBody>
      </p:sp>
      <p:sp>
        <p:nvSpPr>
          <p:cNvPr id="38" name="テキスト ボックス 37"/>
          <p:cNvSpPr txBox="1"/>
          <p:nvPr/>
        </p:nvSpPr>
        <p:spPr>
          <a:xfrm>
            <a:off x="5290068" y="5692864"/>
            <a:ext cx="3262432" cy="584775"/>
          </a:xfrm>
          <a:prstGeom prst="rect">
            <a:avLst/>
          </a:prstGeom>
          <a:noFill/>
        </p:spPr>
        <p:txBody>
          <a:bodyPr wrap="none" rtlCol="0">
            <a:spAutoFit/>
          </a:bodyPr>
          <a:lstStyle/>
          <a:p>
            <a:pPr algn="ctr"/>
            <a:r>
              <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量子力学によって明らかにされた</a:t>
            </a:r>
            <a:endParaRPr kumimoji="1" lang="en-US" altLang="ja-JP"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量子の動き／現象を利用して演算</a:t>
            </a:r>
            <a:endPar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rot="10800000">
            <a:off x="6525240" y="3428027"/>
            <a:ext cx="792088" cy="243253"/>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図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491" y="2094840"/>
            <a:ext cx="2275960" cy="1317081"/>
          </a:xfrm>
          <a:prstGeom prst="rect">
            <a:avLst/>
          </a:prstGeom>
        </p:spPr>
      </p:pic>
      <p:pic>
        <p:nvPicPr>
          <p:cNvPr id="52" name="図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8243" y="895713"/>
            <a:ext cx="2426208" cy="1414272"/>
          </a:xfrm>
          <a:prstGeom prst="rect">
            <a:avLst/>
          </a:prstGeom>
        </p:spPr>
      </p:pic>
      <p:pic>
        <p:nvPicPr>
          <p:cNvPr id="43" name="図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34168" y="1034420"/>
            <a:ext cx="1542288" cy="2261616"/>
          </a:xfrm>
          <a:prstGeom prst="rect">
            <a:avLst/>
          </a:prstGeom>
        </p:spPr>
      </p:pic>
    </p:spTree>
    <p:extLst>
      <p:ext uri="{BB962C8B-B14F-4D97-AF65-F5344CB8AC3E}">
        <p14:creationId xmlns:p14="http://schemas.microsoft.com/office/powerpoint/2010/main" val="2339580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587941-8A9A-4673-B8EB-A89A6618A3C5}"/>
              </a:ext>
            </a:extLst>
          </p:cNvPr>
          <p:cNvSpPr>
            <a:spLocks noGrp="1"/>
          </p:cNvSpPr>
          <p:nvPr>
            <p:ph type="title"/>
          </p:nvPr>
        </p:nvSpPr>
        <p:spPr/>
        <p:txBody>
          <a:bodyPr/>
          <a:lstStyle/>
          <a:p>
            <a:r>
              <a:rPr kumimoji="1" lang="ja-JP" altLang="en-US"/>
              <a:t>量子力学</a:t>
            </a:r>
          </a:p>
        </p:txBody>
      </p:sp>
      <p:pic>
        <p:nvPicPr>
          <p:cNvPr id="5" name="図 4">
            <a:extLst>
              <a:ext uri="{FF2B5EF4-FFF2-40B4-BE49-F238E27FC236}">
                <a16:creationId xmlns:a16="http://schemas.microsoft.com/office/drawing/2014/main" id="{975F5A2A-2198-4147-92AB-ADE4CC1C12B5}"/>
              </a:ext>
            </a:extLst>
          </p:cNvPr>
          <p:cNvPicPr>
            <a:picLocks noChangeAspect="1"/>
          </p:cNvPicPr>
          <p:nvPr/>
        </p:nvPicPr>
        <p:blipFill>
          <a:blip r:embed="rId3"/>
          <a:stretch>
            <a:fillRect/>
          </a:stretch>
        </p:blipFill>
        <p:spPr>
          <a:xfrm>
            <a:off x="572529" y="963827"/>
            <a:ext cx="2698584" cy="5305171"/>
          </a:xfrm>
          <a:prstGeom prst="rect">
            <a:avLst/>
          </a:prstGeom>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A72A5BE8-EDD9-42CD-9996-A9A929EC5377}"/>
              </a:ext>
            </a:extLst>
          </p:cNvPr>
          <p:cNvSpPr/>
          <p:nvPr/>
        </p:nvSpPr>
        <p:spPr>
          <a:xfrm>
            <a:off x="4374291" y="963827"/>
            <a:ext cx="4374292" cy="18905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lang="ja-JP" altLang="en-US" sz="1600" dirty="0">
                <a:solidFill>
                  <a:srgbClr val="FFFFFF"/>
                </a:solidFill>
                <a:latin typeface="Meiryo" panose="020B0604030504040204" pitchFamily="34" charset="-128"/>
                <a:ea typeface="Meiryo" panose="020B0604030504040204" pitchFamily="34" charset="-128"/>
                <a:cs typeface="Meiryo" charset="-128"/>
              </a:rPr>
              <a:t>物質を形作っている原子そのもの</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l"/>
            </a:pPr>
            <a:r>
              <a:rPr lang="ja-JP" altLang="en-US" sz="1600" dirty="0">
                <a:solidFill>
                  <a:srgbClr val="FFFFFF"/>
                </a:solidFill>
                <a:latin typeface="Meiryo" panose="020B0604030504040204" pitchFamily="34" charset="-128"/>
                <a:ea typeface="Meiryo" panose="020B0604030504040204" pitchFamily="34" charset="-128"/>
                <a:cs typeface="Meiryo" charset="-128"/>
              </a:rPr>
              <a:t>原子を形作っているさらに小さな電子・中性子・陽子</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l"/>
            </a:pPr>
            <a:r>
              <a:rPr lang="ja-JP" altLang="en-US" sz="1600" dirty="0">
                <a:solidFill>
                  <a:srgbClr val="FFFFFF"/>
                </a:solidFill>
                <a:latin typeface="Meiryo" panose="020B0604030504040204" pitchFamily="34" charset="-128"/>
                <a:ea typeface="Meiryo" panose="020B0604030504040204" pitchFamily="34" charset="-128"/>
                <a:cs typeface="Meiryo" charset="-128"/>
              </a:rPr>
              <a:t>光を粒子としてみたときの光子やニュートリノやクォーク、ミュオンなどといった素粒子</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正方形/長方形 6">
            <a:extLst>
              <a:ext uri="{FF2B5EF4-FFF2-40B4-BE49-F238E27FC236}">
                <a16:creationId xmlns:a16="http://schemas.microsoft.com/office/drawing/2014/main" id="{C0A3C396-4958-441F-A104-818520EE11E2}"/>
              </a:ext>
            </a:extLst>
          </p:cNvPr>
          <p:cNvSpPr/>
          <p:nvPr/>
        </p:nvSpPr>
        <p:spPr>
          <a:xfrm>
            <a:off x="3453712" y="963827"/>
            <a:ext cx="753762" cy="25702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8" name="正方形/長方形 7">
            <a:extLst>
              <a:ext uri="{FF2B5EF4-FFF2-40B4-BE49-F238E27FC236}">
                <a16:creationId xmlns:a16="http://schemas.microsoft.com/office/drawing/2014/main" id="{B34D5DF4-DC05-45AB-8715-B004FAAD3EC8}"/>
              </a:ext>
            </a:extLst>
          </p:cNvPr>
          <p:cNvSpPr/>
          <p:nvPr/>
        </p:nvSpPr>
        <p:spPr>
          <a:xfrm>
            <a:off x="4374291" y="2990335"/>
            <a:ext cx="4374292" cy="54369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Meiryo" charset="-128"/>
              </a:rPr>
              <a:t>　　　　　　　粒子と波の性質を併せ持つなど</a:t>
            </a:r>
            <a:endParaRPr kumimoji="1" lang="en-US" altLang="ja-JP" sz="1400" dirty="0">
              <a:solidFill>
                <a:srgbClr val="FFFFFF"/>
              </a:solidFill>
              <a:latin typeface="Meiryo" panose="020B0604030504040204" pitchFamily="34" charset="-128"/>
              <a:ea typeface="Meiryo" panose="020B0604030504040204" pitchFamily="34" charset="-128"/>
              <a:cs typeface="Meiryo" charset="-128"/>
            </a:endParaRPr>
          </a:p>
          <a:p>
            <a:r>
              <a:rPr kumimoji="1" lang="ja-JP" altLang="en-US" sz="1400" dirty="0">
                <a:solidFill>
                  <a:srgbClr val="FFFFFF"/>
                </a:solidFill>
                <a:latin typeface="Meiryo" panose="020B0604030504040204" pitchFamily="34" charset="-128"/>
                <a:ea typeface="Meiryo" panose="020B0604030504040204" pitchFamily="34" charset="-128"/>
                <a:cs typeface="Meiryo" charset="-128"/>
              </a:rPr>
              <a:t>　　　　　　　</a:t>
            </a:r>
            <a:r>
              <a:rPr kumimoji="1" lang="en-US" altLang="ja-JP" sz="1400" dirty="0">
                <a:solidFill>
                  <a:srgbClr val="FFFFFF"/>
                </a:solidFill>
                <a:latin typeface="Meiryo" panose="020B0604030504040204" pitchFamily="34" charset="-128"/>
                <a:ea typeface="Meiryo" panose="020B0604030504040204" pitchFamily="34" charset="-128"/>
                <a:cs typeface="Meiryo" charset="-128"/>
              </a:rPr>
              <a:t>2</a:t>
            </a:r>
            <a:r>
              <a:rPr kumimoji="1" lang="ja-JP" altLang="en-US" sz="1400" dirty="0">
                <a:solidFill>
                  <a:srgbClr val="FFFFFF"/>
                </a:solidFill>
                <a:latin typeface="Meiryo" panose="020B0604030504040204" pitchFamily="34" charset="-128"/>
                <a:ea typeface="Meiryo" panose="020B0604030504040204" pitchFamily="34" charset="-128"/>
                <a:cs typeface="Meiryo" charset="-128"/>
              </a:rPr>
              <a:t>つの異なる状態を同時に併せ持つ</a:t>
            </a:r>
          </a:p>
        </p:txBody>
      </p:sp>
      <p:sp>
        <p:nvSpPr>
          <p:cNvPr id="9" name="正方形/長方形 8">
            <a:extLst>
              <a:ext uri="{FF2B5EF4-FFF2-40B4-BE49-F238E27FC236}">
                <a16:creationId xmlns:a16="http://schemas.microsoft.com/office/drawing/2014/main" id="{5E8A0C78-90F6-410F-837C-7B1CF1E83E6F}"/>
              </a:ext>
            </a:extLst>
          </p:cNvPr>
          <p:cNvSpPr/>
          <p:nvPr/>
        </p:nvSpPr>
        <p:spPr>
          <a:xfrm>
            <a:off x="3453712" y="3669957"/>
            <a:ext cx="5294871" cy="963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panose="020B0604030504040204" pitchFamily="34" charset="-128"/>
                <a:ea typeface="Meiryo" panose="020B0604030504040204" pitchFamily="34" charset="-128"/>
                <a:cs typeface="Meiryo" charset="-128"/>
              </a:rPr>
              <a:t>マクロな物理法則（ニュートン力学など）は通用せず、「量子力学」に従っている（量子効果）</a:t>
            </a:r>
            <a:endParaRPr kumimoji="1"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10" name="正方形/長方形 9">
            <a:extLst>
              <a:ext uri="{FF2B5EF4-FFF2-40B4-BE49-F238E27FC236}">
                <a16:creationId xmlns:a16="http://schemas.microsoft.com/office/drawing/2014/main" id="{CF3A1FBB-6779-4D6A-82CB-0EFF06031C48}"/>
              </a:ext>
            </a:extLst>
          </p:cNvPr>
          <p:cNvSpPr/>
          <p:nvPr/>
        </p:nvSpPr>
        <p:spPr>
          <a:xfrm>
            <a:off x="4374291" y="4769710"/>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Meiryo" charset="-128"/>
              </a:rPr>
              <a:t>超伝導</a:t>
            </a:r>
          </a:p>
        </p:txBody>
      </p:sp>
      <p:sp>
        <p:nvSpPr>
          <p:cNvPr id="11" name="正方形/長方形 10">
            <a:extLst>
              <a:ext uri="{FF2B5EF4-FFF2-40B4-BE49-F238E27FC236}">
                <a16:creationId xmlns:a16="http://schemas.microsoft.com/office/drawing/2014/main" id="{6FB19F05-70D0-46E3-BED6-D2717A10C397}"/>
              </a:ext>
            </a:extLst>
          </p:cNvPr>
          <p:cNvSpPr/>
          <p:nvPr/>
        </p:nvSpPr>
        <p:spPr>
          <a:xfrm>
            <a:off x="6635577" y="4769709"/>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panose="020B0604030504040204" pitchFamily="34" charset="-128"/>
                <a:ea typeface="Meiryo" panose="020B0604030504040204" pitchFamily="34" charset="-128"/>
                <a:cs typeface="Meiryo" charset="-128"/>
              </a:rPr>
              <a:t>トンネル効果</a:t>
            </a:r>
          </a:p>
        </p:txBody>
      </p:sp>
      <p:sp>
        <p:nvSpPr>
          <p:cNvPr id="12" name="正方形/長方形 11">
            <a:extLst>
              <a:ext uri="{FF2B5EF4-FFF2-40B4-BE49-F238E27FC236}">
                <a16:creationId xmlns:a16="http://schemas.microsoft.com/office/drawing/2014/main" id="{93716BEE-A0E1-475C-BE88-60BE1D88F160}"/>
              </a:ext>
            </a:extLst>
          </p:cNvPr>
          <p:cNvSpPr/>
          <p:nvPr/>
        </p:nvSpPr>
        <p:spPr>
          <a:xfrm>
            <a:off x="4380469" y="5589377"/>
            <a:ext cx="2106828"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Meiryo" charset="-128"/>
              </a:rPr>
              <a:t>量子</a:t>
            </a:r>
            <a:endParaRPr lang="en-US" altLang="ja-JP" dirty="0">
              <a:solidFill>
                <a:srgbClr val="FFFFFF"/>
              </a:solidFill>
              <a:latin typeface="Meiryo" panose="020B0604030504040204" pitchFamily="34" charset="-128"/>
              <a:ea typeface="Meiryo" panose="020B0604030504040204" pitchFamily="34" charset="-128"/>
              <a:cs typeface="Meiryo" charset="-128"/>
            </a:endParaRPr>
          </a:p>
          <a:p>
            <a:pPr algn="ctr"/>
            <a:r>
              <a:rPr lang="ja-JP" altLang="en-US" sz="1400" dirty="0">
                <a:solidFill>
                  <a:srgbClr val="FFFFFF"/>
                </a:solidFill>
                <a:latin typeface="Meiryo" panose="020B0604030504040204" pitchFamily="34" charset="-128"/>
                <a:ea typeface="Meiryo" panose="020B0604030504040204" pitchFamily="34" charset="-128"/>
                <a:cs typeface="Meiryo" charset="-128"/>
              </a:rPr>
              <a:t>テレポーテーション</a:t>
            </a:r>
          </a:p>
        </p:txBody>
      </p:sp>
      <p:sp>
        <p:nvSpPr>
          <p:cNvPr id="14" name="正方形/長方形 13">
            <a:extLst>
              <a:ext uri="{FF2B5EF4-FFF2-40B4-BE49-F238E27FC236}">
                <a16:creationId xmlns:a16="http://schemas.microsoft.com/office/drawing/2014/main" id="{3175B4E9-C7F6-4562-9C32-59AE9B46FCBC}"/>
              </a:ext>
            </a:extLst>
          </p:cNvPr>
          <p:cNvSpPr/>
          <p:nvPr/>
        </p:nvSpPr>
        <p:spPr>
          <a:xfrm>
            <a:off x="6639697" y="5589377"/>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Meiryo" charset="-128"/>
              </a:rPr>
              <a:t>量子もつれ</a:t>
            </a:r>
            <a:endParaRPr kumimoji="1" lang="en-US" altLang="ja-JP">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a:solidFill>
                  <a:srgbClr val="FFFFFF"/>
                </a:solidFill>
                <a:latin typeface="Meiryo" panose="020B0604030504040204" pitchFamily="34" charset="-128"/>
                <a:ea typeface="Meiryo" panose="020B0604030504040204" pitchFamily="34" charset="-128"/>
                <a:cs typeface="Meiryo" charset="-128"/>
              </a:rPr>
              <a:t>（重ね合わせ）</a:t>
            </a:r>
          </a:p>
        </p:txBody>
      </p:sp>
      <p:sp>
        <p:nvSpPr>
          <p:cNvPr id="15" name="正方形/長方形 14">
            <a:extLst>
              <a:ext uri="{FF2B5EF4-FFF2-40B4-BE49-F238E27FC236}">
                <a16:creationId xmlns:a16="http://schemas.microsoft.com/office/drawing/2014/main" id="{0D8A5AA9-C02B-4E26-A7AC-516C7ECF37C5}"/>
              </a:ext>
            </a:extLst>
          </p:cNvPr>
          <p:cNvSpPr/>
          <p:nvPr/>
        </p:nvSpPr>
        <p:spPr>
          <a:xfrm>
            <a:off x="3453712" y="4769711"/>
            <a:ext cx="753762" cy="149928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3" name="正方形/長方形 2"/>
          <p:cNvSpPr/>
          <p:nvPr/>
        </p:nvSpPr>
        <p:spPr>
          <a:xfrm>
            <a:off x="3563888" y="1826465"/>
            <a:ext cx="553998" cy="707886"/>
          </a:xfrm>
          <a:prstGeom prst="rect">
            <a:avLst/>
          </a:prstGeom>
          <a:noFill/>
        </p:spPr>
        <p:txBody>
          <a:bodyPr vert="eaVert" wrap="none">
            <a:spAutoFit/>
          </a:bodyPr>
          <a:lstStyle/>
          <a:p>
            <a:pPr algn="ctr"/>
            <a:r>
              <a:rPr lang="ja-JP" altLang="en-US" sz="2400" b="1">
                <a:solidFill>
                  <a:srgbClr val="FFFFFF"/>
                </a:solidFill>
                <a:latin typeface="Meiryo" panose="020B0604030504040204" pitchFamily="34" charset="-128"/>
                <a:ea typeface="Meiryo" panose="020B0604030504040204" pitchFamily="34" charset="-128"/>
                <a:cs typeface="Meiryo" charset="-128"/>
              </a:rPr>
              <a:t>量子</a:t>
            </a:r>
            <a:endParaRPr lang="ja-JP" altLang="en-US" sz="2400" b="1" dirty="0">
              <a:solidFill>
                <a:srgbClr val="FFFFFF"/>
              </a:solidFill>
              <a:latin typeface="Meiryo" panose="020B0604030504040204" pitchFamily="34" charset="-128"/>
              <a:ea typeface="Meiryo" panose="020B0604030504040204" pitchFamily="34" charset="-128"/>
              <a:cs typeface="Meiryo" charset="-128"/>
            </a:endParaRPr>
          </a:p>
        </p:txBody>
      </p:sp>
      <p:sp>
        <p:nvSpPr>
          <p:cNvPr id="4" name="正方形/長方形 3"/>
          <p:cNvSpPr/>
          <p:nvPr/>
        </p:nvSpPr>
        <p:spPr>
          <a:xfrm>
            <a:off x="3563888" y="4787610"/>
            <a:ext cx="553998" cy="1323439"/>
          </a:xfrm>
          <a:prstGeom prst="rect">
            <a:avLst/>
          </a:prstGeom>
        </p:spPr>
        <p:txBody>
          <a:bodyPr vert="eaVert" wrap="none">
            <a:spAutoFit/>
          </a:bodyPr>
          <a:lstStyle/>
          <a:p>
            <a:pPr algn="ctr"/>
            <a:r>
              <a:rPr lang="ja-JP" altLang="en-US" sz="2400" b="1" dirty="0">
                <a:solidFill>
                  <a:srgbClr val="FFFFFF"/>
                </a:solidFill>
                <a:latin typeface="Meiryo" panose="020B0604030504040204" pitchFamily="34" charset="-128"/>
                <a:ea typeface="Meiryo" panose="020B0604030504040204" pitchFamily="34" charset="-128"/>
                <a:cs typeface="Meiryo" charset="-128"/>
              </a:rPr>
              <a:t>量子効果</a:t>
            </a:r>
          </a:p>
        </p:txBody>
      </p:sp>
      <p:sp>
        <p:nvSpPr>
          <p:cNvPr id="13" name="テキスト ボックス 12"/>
          <p:cNvSpPr txBox="1"/>
          <p:nvPr/>
        </p:nvSpPr>
        <p:spPr>
          <a:xfrm>
            <a:off x="4499992" y="3006691"/>
            <a:ext cx="1082348" cy="523220"/>
          </a:xfrm>
          <a:prstGeom prst="rect">
            <a:avLst/>
          </a:prstGeom>
          <a:noFill/>
        </p:spPr>
        <p:txBody>
          <a:bodyPr wrap="non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cs typeface="Meiryo" charset="-128"/>
              </a:rPr>
              <a:t>状態の</a:t>
            </a:r>
            <a:endParaRPr kumimoji="1" lang="en-US" altLang="ja-JP" sz="1400" b="1" dirty="0">
              <a:solidFill>
                <a:schemeClr val="bg1"/>
              </a:solidFill>
              <a:latin typeface="Meiryo" panose="020B0604030504040204" pitchFamily="34" charset="-128"/>
              <a:ea typeface="Meiryo" panose="020B0604030504040204" pitchFamily="34" charset="-128"/>
              <a:cs typeface="Meiryo" charset="-128"/>
            </a:endParaRPr>
          </a:p>
          <a:p>
            <a:r>
              <a:rPr kumimoji="1" lang="ja-JP" altLang="en-US" sz="1400" b="1" dirty="0">
                <a:solidFill>
                  <a:schemeClr val="bg1"/>
                </a:solidFill>
                <a:latin typeface="Meiryo" panose="020B0604030504040204" pitchFamily="34" charset="-128"/>
                <a:ea typeface="Meiryo" panose="020B0604030504040204" pitchFamily="34" charset="-128"/>
                <a:cs typeface="Meiryo" charset="-128"/>
              </a:rPr>
              <a:t>重ね合わせ</a:t>
            </a:r>
          </a:p>
        </p:txBody>
      </p:sp>
    </p:spTree>
    <p:extLst>
      <p:ext uri="{BB962C8B-B14F-4D97-AF65-F5344CB8AC3E}">
        <p14:creationId xmlns:p14="http://schemas.microsoft.com/office/powerpoint/2010/main" val="316703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D309AA-1AD5-415F-9935-8F79C3F79F60}"/>
              </a:ext>
            </a:extLst>
          </p:cNvPr>
          <p:cNvSpPr>
            <a:spLocks noGrp="1"/>
          </p:cNvSpPr>
          <p:nvPr>
            <p:ph type="title"/>
          </p:nvPr>
        </p:nvSpPr>
        <p:spPr/>
        <p:txBody>
          <a:bodyPr/>
          <a:lstStyle/>
          <a:p>
            <a:r>
              <a:rPr kumimoji="1" lang="ja-JP" altLang="en-US"/>
              <a:t>量子コンピュータの適用分野</a:t>
            </a:r>
          </a:p>
        </p:txBody>
      </p:sp>
      <p:sp>
        <p:nvSpPr>
          <p:cNvPr id="4" name="正方形/長方形 3">
            <a:extLst>
              <a:ext uri="{FF2B5EF4-FFF2-40B4-BE49-F238E27FC236}">
                <a16:creationId xmlns:a16="http://schemas.microsoft.com/office/drawing/2014/main" id="{36653686-6D0C-4FF9-B5D9-A874AAAFF8D8}"/>
              </a:ext>
            </a:extLst>
          </p:cNvPr>
          <p:cNvSpPr/>
          <p:nvPr/>
        </p:nvSpPr>
        <p:spPr>
          <a:xfrm>
            <a:off x="4547286" y="5892701"/>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ディープラーニング</a:t>
            </a:r>
          </a:p>
        </p:txBody>
      </p:sp>
      <p:sp>
        <p:nvSpPr>
          <p:cNvPr id="5" name="正方形/長方形 4">
            <a:extLst>
              <a:ext uri="{FF2B5EF4-FFF2-40B4-BE49-F238E27FC236}">
                <a16:creationId xmlns:a16="http://schemas.microsoft.com/office/drawing/2014/main" id="{436DF27A-4469-4CD5-BC54-B2CE32EFE383}"/>
              </a:ext>
            </a:extLst>
          </p:cNvPr>
          <p:cNvSpPr/>
          <p:nvPr/>
        </p:nvSpPr>
        <p:spPr>
          <a:xfrm>
            <a:off x="593126" y="5155417"/>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素因数分解（暗号解読）</a:t>
            </a:r>
          </a:p>
        </p:txBody>
      </p:sp>
      <p:sp>
        <p:nvSpPr>
          <p:cNvPr id="6" name="正方形/長方形 5">
            <a:extLst>
              <a:ext uri="{FF2B5EF4-FFF2-40B4-BE49-F238E27FC236}">
                <a16:creationId xmlns:a16="http://schemas.microsoft.com/office/drawing/2014/main" id="{C63BCEB1-9A17-43D7-907C-53CB0FB1DB3E}"/>
              </a:ext>
            </a:extLst>
          </p:cNvPr>
          <p:cNvSpPr/>
          <p:nvPr/>
        </p:nvSpPr>
        <p:spPr>
          <a:xfrm>
            <a:off x="4547287" y="5155417"/>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量子探索（検索）</a:t>
            </a:r>
          </a:p>
        </p:txBody>
      </p:sp>
      <p:sp>
        <p:nvSpPr>
          <p:cNvPr id="7" name="正方形/長方形 6">
            <a:extLst>
              <a:ext uri="{FF2B5EF4-FFF2-40B4-BE49-F238E27FC236}">
                <a16:creationId xmlns:a16="http://schemas.microsoft.com/office/drawing/2014/main" id="{D1440311-8A9F-4A31-8E47-ADD32F826EF3}"/>
              </a:ext>
            </a:extLst>
          </p:cNvPr>
          <p:cNvSpPr/>
          <p:nvPr/>
        </p:nvSpPr>
        <p:spPr>
          <a:xfrm>
            <a:off x="593125" y="5892700"/>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量子暗号</a:t>
            </a:r>
          </a:p>
        </p:txBody>
      </p:sp>
      <p:pic>
        <p:nvPicPr>
          <p:cNvPr id="8" name="図 7">
            <a:extLst>
              <a:ext uri="{FF2B5EF4-FFF2-40B4-BE49-F238E27FC236}">
                <a16:creationId xmlns:a16="http://schemas.microsoft.com/office/drawing/2014/main" id="{DDD2C22A-3C70-412D-B86F-C8B4DD1EAD3A}"/>
              </a:ext>
            </a:extLst>
          </p:cNvPr>
          <p:cNvPicPr>
            <a:picLocks noChangeAspect="1"/>
          </p:cNvPicPr>
          <p:nvPr/>
        </p:nvPicPr>
        <p:blipFill>
          <a:blip r:embed="rId3"/>
          <a:stretch>
            <a:fillRect/>
          </a:stretch>
        </p:blipFill>
        <p:spPr>
          <a:xfrm>
            <a:off x="593127" y="865154"/>
            <a:ext cx="7735330" cy="41727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148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518193" y="4365104"/>
            <a:ext cx="5040560" cy="129614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ホームベース 6"/>
          <p:cNvSpPr/>
          <p:nvPr/>
        </p:nvSpPr>
        <p:spPr>
          <a:xfrm>
            <a:off x="421601" y="4365104"/>
            <a:ext cx="3456632" cy="1296144"/>
          </a:xfrm>
          <a:prstGeom prst="homePlate">
            <a:avLst>
              <a:gd name="adj" fmla="val 3755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量子コンピュータが</a:t>
            </a:r>
            <a:r>
              <a:rPr lang="ja-JP" altLang="en-US" dirty="0"/>
              <a:t>“いま”</a:t>
            </a:r>
            <a:r>
              <a:rPr kumimoji="1" lang="ja-JP" altLang="en-US" dirty="0"/>
              <a:t>注目される理由</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4" name="正方形/長方形 3"/>
          <p:cNvSpPr/>
          <p:nvPr/>
        </p:nvSpPr>
        <p:spPr>
          <a:xfrm>
            <a:off x="395288" y="942932"/>
            <a:ext cx="8281169" cy="3170099"/>
          </a:xfrm>
          <a:prstGeom prst="rect">
            <a:avLst/>
          </a:prstGeom>
        </p:spPr>
        <p:txBody>
          <a:bodyPr wrap="square">
            <a:spAutoFit/>
          </a:bodyPr>
          <a:lstStyle/>
          <a:p>
            <a:pPr marL="285750" indent="-285750">
              <a:spcBef>
                <a:spcPts val="600"/>
              </a:spcBef>
              <a:buFont typeface="Wingdings" charset="2"/>
              <a:buChar char="l"/>
            </a:pPr>
            <a:r>
              <a:rPr lang="ja-JP" altLang="en-US" sz="2000" dirty="0">
                <a:latin typeface="Meiryo" charset="-128"/>
                <a:ea typeface="Meiryo" charset="-128"/>
                <a:cs typeface="Meiryo" charset="-128"/>
              </a:rPr>
              <a:t>大量の数を扱うような計算問題を、今までのコンピュータとは比べものにならない高速度で解くことができる。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エネルギーを消費せずに計算が行える。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どんな計算でも速くなるという訳ではない。古典コンピュータに比べて早く計算できる問題は限られている。例えば離散対数問題など、その問題を解く効率的な「量子アルゴリズム」が発見されている問題に限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大きな桁数の素因数分解が、実用的な時間で可能になる。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Excel のグラフ描画が早くなるということは（多分）ない。</a:t>
            </a:r>
            <a:endParaRPr lang="en-US" altLang="ja-JP" sz="2000" dirty="0">
              <a:latin typeface="Meiryo" charset="-128"/>
              <a:ea typeface="Meiryo" charset="-128"/>
              <a:cs typeface="Meiryo" charset="-128"/>
            </a:endParaRPr>
          </a:p>
        </p:txBody>
      </p:sp>
      <p:sp>
        <p:nvSpPr>
          <p:cNvPr id="5" name="テキスト ボックス 4"/>
          <p:cNvSpPr txBox="1"/>
          <p:nvPr/>
        </p:nvSpPr>
        <p:spPr>
          <a:xfrm>
            <a:off x="439494" y="4838782"/>
            <a:ext cx="2986715" cy="738664"/>
          </a:xfrm>
          <a:prstGeom prst="rect">
            <a:avLst/>
          </a:prstGeom>
          <a:noFill/>
        </p:spPr>
        <p:txBody>
          <a:bodyPr wrap="none" rtlCol="0">
            <a:spAutoFit/>
          </a:bodyPr>
          <a:lstStyle/>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理論的な実用性・可能性は明確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実現方法</a:t>
            </a:r>
            <a:r>
              <a:rPr kumimoji="1" lang="ja-JP" altLang="en-US" sz="1400" dirty="0">
                <a:solidFill>
                  <a:schemeClr val="bg1"/>
                </a:solidFill>
                <a:latin typeface="Meiryo" charset="-128"/>
                <a:ea typeface="Meiryo" charset="-128"/>
                <a:cs typeface="Meiryo" charset="-128"/>
              </a:rPr>
              <a:t>が模索されている段階</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実用的なアルゴリズムが未発見</a:t>
            </a:r>
            <a:endParaRPr lang="en-US" altLang="ja-JP" sz="1400" dirty="0">
              <a:solidFill>
                <a:schemeClr val="bg1"/>
              </a:solidFill>
              <a:latin typeface="Meiryo" charset="-128"/>
              <a:ea typeface="Meiryo" charset="-128"/>
              <a:cs typeface="Meiryo" charset="-128"/>
            </a:endParaRPr>
          </a:p>
        </p:txBody>
      </p:sp>
      <p:sp>
        <p:nvSpPr>
          <p:cNvPr id="6" name="テキスト ボックス 5"/>
          <p:cNvSpPr txBox="1"/>
          <p:nvPr/>
        </p:nvSpPr>
        <p:spPr>
          <a:xfrm>
            <a:off x="3878233" y="4784921"/>
            <a:ext cx="4438571" cy="846386"/>
          </a:xfrm>
          <a:prstGeom prst="rect">
            <a:avLst/>
          </a:prstGeom>
          <a:noFill/>
        </p:spPr>
        <p:txBody>
          <a:bodyPr wrap="square" rtlCol="0">
            <a:spAutoFit/>
          </a:bodyPr>
          <a:lstStyle/>
          <a:p>
            <a:pPr marL="171450" indent="-171450">
              <a:spcBef>
                <a:spcPts val="600"/>
              </a:spcBef>
              <a:buFont typeface="Wingdings" charset="2"/>
              <a:buChar char="Ø"/>
            </a:pPr>
            <a:r>
              <a:rPr lang="ja-JP" altLang="en-US" sz="1100" dirty="0">
                <a:solidFill>
                  <a:schemeClr val="bg1"/>
                </a:solidFill>
                <a:latin typeface="Meiryo" charset="-128"/>
                <a:ea typeface="Meiryo" charset="-128"/>
                <a:cs typeface="Meiryo" charset="-128"/>
              </a:rPr>
              <a:t>量子アニーリング方式（</a:t>
            </a:r>
            <a:r>
              <a:rPr lang="en-US" altLang="ja-JP" sz="1100" dirty="0">
                <a:solidFill>
                  <a:schemeClr val="bg1"/>
                </a:solidFill>
                <a:latin typeface="Meiryo" charset="-128"/>
                <a:ea typeface="Meiryo" charset="-128"/>
                <a:cs typeface="Meiryo" charset="-128"/>
              </a:rPr>
              <a:t>D-Wave</a:t>
            </a:r>
            <a:r>
              <a:rPr lang="ja-JP" altLang="en-US" sz="1100" dirty="0">
                <a:solidFill>
                  <a:schemeClr val="bg1"/>
                </a:solidFill>
                <a:latin typeface="Meiryo" charset="-128"/>
                <a:ea typeface="Meiryo" charset="-128"/>
                <a:cs typeface="Meiryo" charset="-128"/>
              </a:rPr>
              <a:t>）の商用化で特定用途（組み合わせ最適化問題など）で有効であることが示された。</a:t>
            </a:r>
            <a:endParaRPr lang="en-US" altLang="ja-JP" sz="1100" dirty="0">
              <a:solidFill>
                <a:schemeClr val="bg1"/>
              </a:solidFill>
              <a:latin typeface="Meiryo" charset="-128"/>
              <a:ea typeface="Meiryo" charset="-128"/>
              <a:cs typeface="Meiryo" charset="-128"/>
            </a:endParaRPr>
          </a:p>
          <a:p>
            <a:pPr marL="171450" indent="-171450">
              <a:spcBef>
                <a:spcPts val="600"/>
              </a:spcBef>
              <a:buFont typeface="Wingdings" charset="2"/>
              <a:buChar char="Ø"/>
            </a:pPr>
            <a:r>
              <a:rPr kumimoji="1" lang="ja-JP" altLang="en-US" sz="1100" dirty="0">
                <a:solidFill>
                  <a:schemeClr val="bg1"/>
                </a:solidFill>
                <a:latin typeface="Meiryo" charset="-128"/>
                <a:ea typeface="Meiryo" charset="-128"/>
                <a:cs typeface="Meiryo" charset="-128"/>
              </a:rPr>
              <a:t>量子ゲート方式（</a:t>
            </a:r>
            <a:r>
              <a:rPr kumimoji="1" lang="en-US" altLang="ja-JP" sz="1100" dirty="0">
                <a:solidFill>
                  <a:schemeClr val="bg1"/>
                </a:solidFill>
                <a:latin typeface="Meiryo" charset="-128"/>
                <a:ea typeface="Meiryo" charset="-128"/>
                <a:cs typeface="Meiryo" charset="-128"/>
              </a:rPr>
              <a:t>IBM</a:t>
            </a:r>
            <a:r>
              <a:rPr kumimoji="1" lang="ja-JP" altLang="en-US" sz="1100" dirty="0">
                <a:solidFill>
                  <a:schemeClr val="bg1"/>
                </a:solidFill>
                <a:latin typeface="Meiryo" charset="-128"/>
                <a:ea typeface="Meiryo" charset="-128"/>
                <a:cs typeface="Meiryo" charset="-128"/>
              </a:rPr>
              <a:t>や</a:t>
            </a:r>
            <a:r>
              <a:rPr kumimoji="1" lang="en-US" altLang="ja-JP" sz="1100" dirty="0">
                <a:solidFill>
                  <a:schemeClr val="bg1"/>
                </a:solidFill>
                <a:latin typeface="Meiryo" charset="-128"/>
                <a:ea typeface="Meiryo" charset="-128"/>
                <a:cs typeface="Meiryo" charset="-128"/>
              </a:rPr>
              <a:t>Google</a:t>
            </a:r>
            <a:r>
              <a:rPr kumimoji="1" lang="ja-JP" altLang="en-US" sz="1100" dirty="0">
                <a:solidFill>
                  <a:schemeClr val="bg1"/>
                </a:solidFill>
                <a:latin typeface="Meiryo" charset="-128"/>
                <a:ea typeface="Meiryo" charset="-128"/>
                <a:cs typeface="Meiryo" charset="-128"/>
              </a:rPr>
              <a:t>など）で</a:t>
            </a:r>
            <a:r>
              <a:rPr lang="en-US" altLang="ja-JP" sz="1100" dirty="0">
                <a:solidFill>
                  <a:schemeClr val="bg1"/>
                </a:solidFill>
                <a:latin typeface="Meiryo" charset="-128"/>
                <a:ea typeface="Meiryo" charset="-128"/>
                <a:cs typeface="Meiryo" charset="-128"/>
              </a:rPr>
              <a:t>50</a:t>
            </a:r>
            <a:r>
              <a:rPr lang="ja-JP" altLang="en-US" sz="1100" dirty="0">
                <a:solidFill>
                  <a:schemeClr val="bg1"/>
                </a:solidFill>
                <a:latin typeface="Meiryo" charset="-128"/>
                <a:ea typeface="Meiryo" charset="-128"/>
                <a:cs typeface="Meiryo" charset="-128"/>
              </a:rPr>
              <a:t>量子ビットが実現。古典コンピュータ（スパコン）を越える可能性（量子超越性）。</a:t>
            </a:r>
            <a:endParaRPr kumimoji="1" lang="ja-JP" altLang="en-US" sz="1100" dirty="0">
              <a:solidFill>
                <a:schemeClr val="bg1"/>
              </a:solidFill>
              <a:latin typeface="Meiryo" charset="-128"/>
              <a:ea typeface="Meiryo" charset="-128"/>
              <a:cs typeface="Meiryo" charset="-128"/>
            </a:endParaRPr>
          </a:p>
        </p:txBody>
      </p:sp>
      <p:sp>
        <p:nvSpPr>
          <p:cNvPr id="9" name="テキスト ボックス 8"/>
          <p:cNvSpPr txBox="1"/>
          <p:nvPr/>
        </p:nvSpPr>
        <p:spPr>
          <a:xfrm>
            <a:off x="517545" y="4482968"/>
            <a:ext cx="2954656" cy="369332"/>
          </a:xfrm>
          <a:prstGeom prst="rect">
            <a:avLst/>
          </a:prstGeom>
          <a:noFill/>
        </p:spPr>
        <p:txBody>
          <a:bodyPr wrap="none" rtlCol="0">
            <a:spAutoFit/>
          </a:bodyPr>
          <a:lstStyle/>
          <a:p>
            <a:pPr algn="ctr"/>
            <a:r>
              <a:rPr kumimoji="1" lang="ja-JP" altLang="en-US">
                <a:solidFill>
                  <a:schemeClr val="bg1"/>
                </a:solidFill>
                <a:latin typeface="Meiryo" charset="-128"/>
                <a:ea typeface="Meiryo" charset="-128"/>
                <a:cs typeface="Meiryo" charset="-128"/>
              </a:rPr>
              <a:t>現実はどうなっているのか</a:t>
            </a:r>
            <a:endParaRPr kumimoji="1" lang="ja-JP" altLang="en-US" dirty="0">
              <a:solidFill>
                <a:schemeClr val="bg1"/>
              </a:solidFill>
              <a:latin typeface="Meiryo" charset="-128"/>
              <a:ea typeface="Meiryo" charset="-128"/>
              <a:cs typeface="Meiryo" charset="-128"/>
            </a:endParaRPr>
          </a:p>
        </p:txBody>
      </p:sp>
      <p:sp>
        <p:nvSpPr>
          <p:cNvPr id="10" name="テキスト ボックス 9"/>
          <p:cNvSpPr txBox="1"/>
          <p:nvPr/>
        </p:nvSpPr>
        <p:spPr>
          <a:xfrm>
            <a:off x="4068859" y="4445802"/>
            <a:ext cx="3877985" cy="369332"/>
          </a:xfrm>
          <a:prstGeom prst="rect">
            <a:avLst/>
          </a:prstGeom>
          <a:noFill/>
        </p:spPr>
        <p:txBody>
          <a:bodyPr wrap="none" rtlCol="0">
            <a:spAutoFit/>
          </a:bodyPr>
          <a:lstStyle/>
          <a:p>
            <a:pPr algn="ctr"/>
            <a:r>
              <a:rPr kumimoji="1" lang="ja-JP" altLang="en-US" dirty="0">
                <a:solidFill>
                  <a:schemeClr val="bg1"/>
                </a:solidFill>
                <a:latin typeface="Meiryo" charset="-128"/>
                <a:ea typeface="Meiryo" charset="-128"/>
                <a:cs typeface="Meiryo" charset="-128"/>
              </a:rPr>
              <a:t>実用性／</a:t>
            </a:r>
            <a:r>
              <a:rPr lang="ja-JP" altLang="en-US" dirty="0">
                <a:solidFill>
                  <a:schemeClr val="bg1"/>
                </a:solidFill>
                <a:latin typeface="Meiryo" charset="-128"/>
                <a:ea typeface="Meiryo" charset="-128"/>
                <a:cs typeface="Meiryo" charset="-128"/>
              </a:rPr>
              <a:t>可能性が具体的に示された</a:t>
            </a:r>
            <a:endParaRPr kumimoji="1" lang="ja-JP" altLang="en-US" dirty="0">
              <a:solidFill>
                <a:schemeClr val="bg1"/>
              </a:solidFill>
              <a:latin typeface="Meiryo" charset="-128"/>
              <a:ea typeface="Meiryo" charset="-128"/>
              <a:cs typeface="Meiryo" charset="-128"/>
            </a:endParaRPr>
          </a:p>
        </p:txBody>
      </p:sp>
      <p:sp>
        <p:nvSpPr>
          <p:cNvPr id="11" name="正方形/長方形 10"/>
          <p:cNvSpPr/>
          <p:nvPr/>
        </p:nvSpPr>
        <p:spPr>
          <a:xfrm>
            <a:off x="421601" y="5777976"/>
            <a:ext cx="8137152" cy="5462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量子コンピュータの実用化にめどが立った（？かもしれない）</a:t>
            </a:r>
          </a:p>
        </p:txBody>
      </p:sp>
    </p:spTree>
    <p:extLst>
      <p:ext uri="{BB962C8B-B14F-4D97-AF65-F5344CB8AC3E}">
        <p14:creationId xmlns:p14="http://schemas.microsoft.com/office/powerpoint/2010/main" val="76831980"/>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26654</TotalTime>
  <Words>2323</Words>
  <Application>Microsoft Macintosh PowerPoint</Application>
  <PresentationFormat>画面に合わせる (4:3)</PresentationFormat>
  <Paragraphs>557</Paragraphs>
  <Slides>21</Slides>
  <Notes>8</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21</vt:i4>
      </vt:variant>
    </vt:vector>
  </HeadingPairs>
  <TitlesOfParts>
    <vt:vector size="31" baseType="lpstr">
      <vt:lpstr>Hiragino Kaku Gothic Std W8</vt:lpstr>
      <vt:lpstr>Hiragino Kaku Gothic StdN W8</vt:lpstr>
      <vt:lpstr>ＭＳ Ｐゴシック</vt:lpstr>
      <vt:lpstr>Meiryo</vt:lpstr>
      <vt:lpstr>Meiryo</vt:lpstr>
      <vt:lpstr>American Typewriter</vt:lpstr>
      <vt:lpstr>Arial</vt:lpstr>
      <vt:lpstr>Calibri</vt:lpstr>
      <vt:lpstr>Wingdings</vt:lpstr>
      <vt:lpstr>NC標準テンプレート</vt:lpstr>
      <vt:lpstr>量子コンピュータ Quantum Computer</vt:lpstr>
      <vt:lpstr>量子コンピュータの種類</vt:lpstr>
      <vt:lpstr>量子コンピュータの必要性</vt:lpstr>
      <vt:lpstr>これまでの古典コンピュータで解けない問題</vt:lpstr>
      <vt:lpstr>巡回セールスマン問題（組み合わせ最適化）</vt:lpstr>
      <vt:lpstr>量子コンピュータとは何か？</vt:lpstr>
      <vt:lpstr>量子力学</vt:lpstr>
      <vt:lpstr>量子コンピュータの適用分野</vt:lpstr>
      <vt:lpstr>量子コンピュータが“いま”注目される理由</vt:lpstr>
      <vt:lpstr>Bit と Qubit</vt:lpstr>
      <vt:lpstr>量子コンピュータが高速に計算できる理由</vt:lpstr>
      <vt:lpstr>量子コンピュータの種類</vt:lpstr>
      <vt:lpstr>量子コンピュータの課題/デコヒーレンス状態</vt:lpstr>
      <vt:lpstr>量子コンピュータの課題/絶対0度で原子・分子の動きを停止</vt:lpstr>
      <vt:lpstr>量子コンピュータの現状</vt:lpstr>
      <vt:lpstr>自然現象を借用したアルゴリズム</vt:lpstr>
      <vt:lpstr>量子イジングマシンとスパコン</vt:lpstr>
      <vt:lpstr>D-Waveとは</vt:lpstr>
      <vt:lpstr>D-Waveの計算原理</vt:lpstr>
      <vt:lpstr>量子ゲート方式の限界と可能性</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959</cp:revision>
  <cp:lastPrinted>2016-03-03T01:04:41Z</cp:lastPrinted>
  <dcterms:created xsi:type="dcterms:W3CDTF">2014-04-30T01:58:06Z</dcterms:created>
  <dcterms:modified xsi:type="dcterms:W3CDTF">2018-11-07T02:59:22Z</dcterms:modified>
</cp:coreProperties>
</file>