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697" r:id="rId2"/>
    <p:sldId id="2700" r:id="rId3"/>
    <p:sldId id="2712" r:id="rId4"/>
    <p:sldId id="952" r:id="rId5"/>
    <p:sldId id="783" r:id="rId6"/>
    <p:sldId id="2709" r:id="rId7"/>
    <p:sldId id="2705" r:id="rId8"/>
    <p:sldId id="2702" r:id="rId9"/>
    <p:sldId id="2711" r:id="rId10"/>
    <p:sldId id="2703" r:id="rId11"/>
    <p:sldId id="2706" r:id="rId12"/>
    <p:sldId id="2708" r:id="rId13"/>
    <p:sldId id="2707"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FF66FF"/>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93" autoAdjust="0"/>
    <p:restoredTop sz="88686" autoAdjust="0"/>
  </p:normalViewPr>
  <p:slideViewPr>
    <p:cSldViewPr snapToGrid="0" snapToObjects="1" showGuides="1">
      <p:cViewPr varScale="1">
        <p:scale>
          <a:sx n="86" d="100"/>
          <a:sy n="86" d="100"/>
        </p:scale>
        <p:origin x="1044" y="96"/>
      </p:cViewPr>
      <p:guideLst>
        <p:guide orient="horz"/>
        <p:guide pos="5759"/>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2018/11/7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2018/11/7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https://jp.reuters.com/article/amazon-jobs-ai-analysis-idJPKCN1ML0DN</a:t>
            </a:r>
          </a:p>
          <a:p>
            <a:r>
              <a:rPr kumimoji="1" lang="en-US" altLang="ja-JP" dirty="0"/>
              <a:t>https://toyokeizai.net/articles/-/111092</a:t>
            </a:r>
          </a:p>
          <a:p>
            <a:r>
              <a:rPr kumimoji="1" lang="en-US" altLang="ja-JP" dirty="0"/>
              <a:t>https://www.buzzfeed.com/jp/sakimizoroki/microsofts-ai-chatbot-into-a-neo-nazi-jp</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https://jp.wsj.com/articles/SB10468926462754674708104581082773456994848</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84794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http://monoist.atmarkit.co.jp/mn/articles/1809/21/news050.html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25552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https://fatconference.org/</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7716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http://www.laboratory.ai/trend/481</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21297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9661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http://pc.watch.impress.co.jp/docs/column/ai_nyumon/1051781.html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37316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https://staka.jp/wordpress/?p=151</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9990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https://tech.nikkeibp.co.jp/atcl/nxt/mag/nc/18/020800017/100200137/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35196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https://www.ibm.com/blogs/research/2018/09/trust-transparency/</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215767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https://journal.jp.fujitsu.com/2018/10/11/01/</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408255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https://tech.nikkeibp.co.jp/it/atcl/idg/14/481542/062800387/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314962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7"/>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51" r:id="rId4"/>
    <p:sldLayoutId id="2147483652" r:id="rId5"/>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Arial"/>
                <a:ea typeface="ＭＳ Ｐゴシック" panose="020B0600070205080204" pitchFamily="50" charset="-128"/>
                <a:cs typeface="Arial"/>
              </a:rPr>
              <a:t>説明可能な</a:t>
            </a:r>
            <a:r>
              <a:rPr lang="en-US" altLang="ja-JP" sz="2800" dirty="0">
                <a:solidFill>
                  <a:srgbClr val="FFFFFF"/>
                </a:solidFill>
                <a:latin typeface="Arial"/>
                <a:ea typeface="ＭＳ Ｐゴシック" panose="020B0600070205080204" pitchFamily="50" charset="-128"/>
                <a:cs typeface="Arial"/>
              </a:rPr>
              <a:t>AI</a:t>
            </a:r>
            <a:r>
              <a:rPr lang="ja-JP" altLang="en-US" sz="2800" dirty="0">
                <a:solidFill>
                  <a:srgbClr val="FFFFFF"/>
                </a:solidFill>
                <a:latin typeface="Arial"/>
                <a:ea typeface="ＭＳ Ｐゴシック" panose="020B0600070205080204" pitchFamily="50" charset="-128"/>
                <a:cs typeface="Arial"/>
              </a:rPr>
              <a:t>（</a:t>
            </a:r>
            <a:r>
              <a:rPr lang="en-US" altLang="ja-JP" sz="2800" dirty="0">
                <a:solidFill>
                  <a:srgbClr val="FFFFFF"/>
                </a:solidFill>
                <a:latin typeface="Arial"/>
                <a:ea typeface="ＭＳ Ｐゴシック" panose="020B0600070205080204" pitchFamily="50" charset="-128"/>
                <a:cs typeface="Arial"/>
              </a:rPr>
              <a:t>Explainable AI</a:t>
            </a:r>
            <a:r>
              <a:rPr lang="ja-JP" altLang="en-US" sz="2800" dirty="0">
                <a:solidFill>
                  <a:srgbClr val="FFFFFF"/>
                </a:solidFill>
                <a:latin typeface="Arial"/>
                <a:ea typeface="ＭＳ Ｐゴシック" panose="020B0600070205080204" pitchFamily="50" charset="-128"/>
                <a:cs typeface="Arial"/>
              </a:rPr>
              <a:t>）</a:t>
            </a:r>
            <a:endParaRPr lang="en-US" altLang="ja-JP" sz="2800" dirty="0">
              <a:solidFill>
                <a:srgbClr val="FFFFFF"/>
              </a:solidFill>
              <a:latin typeface="Arial"/>
              <a:ea typeface="ＭＳ Ｐゴシック" panose="020B0600070205080204"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ソリューション塾・第</a:t>
            </a:r>
            <a:r>
              <a:rPr lang="en-US" altLang="ja-JP" dirty="0">
                <a:latin typeface="Meiryo" charset="-128"/>
                <a:ea typeface="Meiryo" charset="-128"/>
                <a:cs typeface="Meiryo" charset="-128"/>
              </a:rPr>
              <a:t>29</a:t>
            </a:r>
            <a:r>
              <a:rPr lang="ja-JP" altLang="en-US" dirty="0">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dirty="0">
                <a:latin typeface="Meiryo" charset="-128"/>
                <a:ea typeface="Meiryo" charset="-128"/>
                <a:cs typeface="Meiryo" charset="-128"/>
              </a:rPr>
              <a:t>2018</a:t>
            </a:r>
            <a:r>
              <a:rPr lang="ja-JP" altLang="en-US" dirty="0">
                <a:latin typeface="Meiryo" charset="-128"/>
                <a:ea typeface="Meiryo" charset="-128"/>
                <a:cs typeface="Meiryo" charset="-128"/>
              </a:rPr>
              <a:t>年</a:t>
            </a:r>
            <a:r>
              <a:rPr lang="en-US" altLang="ja-JP" dirty="0">
                <a:latin typeface="Meiryo" charset="-128"/>
                <a:ea typeface="Meiryo" charset="-128"/>
                <a:cs typeface="Meiryo" charset="-128"/>
              </a:rPr>
              <a:t>11</a:t>
            </a:r>
            <a:r>
              <a:rPr lang="ja-JP" altLang="en-US" dirty="0">
                <a:latin typeface="Meiryo" charset="-128"/>
                <a:ea typeface="Meiryo" charset="-128"/>
                <a:cs typeface="Meiryo" charset="-128"/>
              </a:rPr>
              <a:t>月</a:t>
            </a:r>
            <a:r>
              <a:rPr lang="en-US" altLang="ja-JP" dirty="0">
                <a:latin typeface="Meiryo" charset="-128"/>
                <a:ea typeface="Meiryo" charset="-128"/>
                <a:cs typeface="Meiryo" charset="-128"/>
              </a:rPr>
              <a:t>7</a:t>
            </a:r>
            <a:r>
              <a:rPr lang="ja-JP" altLang="en-US" dirty="0">
                <a:latin typeface="Meiryo" charset="-128"/>
                <a:ea typeface="Meiryo" charset="-128"/>
                <a:cs typeface="Meiryo" charset="-128"/>
              </a:rPr>
              <a:t>日</a:t>
            </a: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2141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001530E-6A69-4DAC-8B97-0977CD1EB68F}"/>
              </a:ext>
            </a:extLst>
          </p:cNvPr>
          <p:cNvSpPr>
            <a:spLocks noGrp="1"/>
          </p:cNvSpPr>
          <p:nvPr>
            <p:ph type="title"/>
          </p:nvPr>
        </p:nvSpPr>
        <p:spPr/>
        <p:txBody>
          <a:bodyPr/>
          <a:lstStyle/>
          <a:p>
            <a:r>
              <a:rPr kumimoji="1" lang="ja-JP" altLang="en-US" dirty="0"/>
              <a:t>富士通推定に関わった因子の特定と根拠の説明</a:t>
            </a:r>
          </a:p>
        </p:txBody>
      </p:sp>
      <p:pic>
        <p:nvPicPr>
          <p:cNvPr id="4" name="図 3">
            <a:extLst>
              <a:ext uri="{FF2B5EF4-FFF2-40B4-BE49-F238E27FC236}">
                <a16:creationId xmlns:a16="http://schemas.microsoft.com/office/drawing/2014/main" id="{345E1224-BE11-4974-A9E0-6168B6F65923}"/>
              </a:ext>
            </a:extLst>
          </p:cNvPr>
          <p:cNvPicPr>
            <a:picLocks noChangeAspect="1"/>
          </p:cNvPicPr>
          <p:nvPr/>
        </p:nvPicPr>
        <p:blipFill>
          <a:blip r:embed="rId3"/>
          <a:stretch>
            <a:fillRect/>
          </a:stretch>
        </p:blipFill>
        <p:spPr>
          <a:xfrm>
            <a:off x="457200" y="838528"/>
            <a:ext cx="7076209" cy="4121920"/>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56708416-4168-44DF-8EB6-F19874406CAB}"/>
              </a:ext>
            </a:extLst>
          </p:cNvPr>
          <p:cNvPicPr>
            <a:picLocks noChangeAspect="1"/>
          </p:cNvPicPr>
          <p:nvPr/>
        </p:nvPicPr>
        <p:blipFill>
          <a:blip r:embed="rId4"/>
          <a:stretch>
            <a:fillRect/>
          </a:stretch>
        </p:blipFill>
        <p:spPr>
          <a:xfrm>
            <a:off x="1094941" y="1407211"/>
            <a:ext cx="7737331" cy="4965880"/>
          </a:xfrm>
          <a:prstGeom prst="rect">
            <a:avLst/>
          </a:prstGeom>
          <a:ln>
            <a:solidFill>
              <a:schemeClr val="tx1">
                <a:lumMod val="50000"/>
                <a:lumOff val="50000"/>
              </a:schemeClr>
            </a:solidFill>
          </a:ln>
        </p:spPr>
      </p:pic>
    </p:spTree>
    <p:extLst>
      <p:ext uri="{BB962C8B-B14F-4D97-AF65-F5344CB8AC3E}">
        <p14:creationId xmlns:p14="http://schemas.microsoft.com/office/powerpoint/2010/main" val="4009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D78D57A-EEA0-48AB-B2CC-B9682D0F6FDE}"/>
              </a:ext>
            </a:extLst>
          </p:cNvPr>
          <p:cNvSpPr>
            <a:spLocks noGrp="1"/>
          </p:cNvSpPr>
          <p:nvPr>
            <p:ph type="title"/>
          </p:nvPr>
        </p:nvSpPr>
        <p:spPr/>
        <p:txBody>
          <a:bodyPr/>
          <a:lstStyle/>
          <a:p>
            <a:r>
              <a:rPr kumimoji="1" lang="ja-JP" altLang="en-US" dirty="0"/>
              <a:t>「説明できる</a:t>
            </a:r>
            <a:r>
              <a:rPr kumimoji="1" lang="en-US" altLang="ja-JP" dirty="0"/>
              <a:t>AI</a:t>
            </a:r>
            <a:r>
              <a:rPr kumimoji="1" lang="ja-JP" altLang="en-US" dirty="0"/>
              <a:t>」への疑問</a:t>
            </a:r>
          </a:p>
        </p:txBody>
      </p:sp>
      <p:pic>
        <p:nvPicPr>
          <p:cNvPr id="5" name="図 4">
            <a:extLst>
              <a:ext uri="{FF2B5EF4-FFF2-40B4-BE49-F238E27FC236}">
                <a16:creationId xmlns:a16="http://schemas.microsoft.com/office/drawing/2014/main" id="{C7051525-13B8-47CE-B779-18485898A5AB}"/>
              </a:ext>
            </a:extLst>
          </p:cNvPr>
          <p:cNvPicPr>
            <a:picLocks noChangeAspect="1"/>
          </p:cNvPicPr>
          <p:nvPr/>
        </p:nvPicPr>
        <p:blipFill>
          <a:blip r:embed="rId3"/>
          <a:stretch>
            <a:fillRect/>
          </a:stretch>
        </p:blipFill>
        <p:spPr>
          <a:xfrm>
            <a:off x="457200" y="883227"/>
            <a:ext cx="7036627" cy="5410384"/>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1A1FDB9D-F162-4116-A0CA-51DF889E26F6}"/>
              </a:ext>
            </a:extLst>
          </p:cNvPr>
          <p:cNvSpPr/>
          <p:nvPr/>
        </p:nvSpPr>
        <p:spPr>
          <a:xfrm>
            <a:off x="4416136" y="3875809"/>
            <a:ext cx="4520046" cy="172489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800">
                <a:solidFill>
                  <a:srgbClr val="FFFFFF"/>
                </a:solidFill>
                <a:latin typeface="ＭＳ Ｐゴシック"/>
                <a:ea typeface="ＭＳ Ｐゴシック"/>
                <a:cs typeface="ＭＳ Ｐゴシック"/>
              </a:rPr>
              <a:t>結局のところ人間だって自分の意思決定について説明するのはあまり上手ではない</a:t>
            </a:r>
            <a:endParaRPr kumimoji="1" lang="ja-JP" altLang="en-US" sz="2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6474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DBCD492-25FD-48E8-9CBE-BBADE7A9FDB8}"/>
              </a:ext>
            </a:extLst>
          </p:cNvPr>
          <p:cNvSpPr>
            <a:spLocks noGrp="1"/>
          </p:cNvSpPr>
          <p:nvPr>
            <p:ph type="title"/>
          </p:nvPr>
        </p:nvSpPr>
        <p:spPr/>
        <p:txBody>
          <a:bodyPr/>
          <a:lstStyle/>
          <a:p>
            <a:r>
              <a:rPr kumimoji="1" lang="en-US" altLang="ja-JP" dirty="0"/>
              <a:t>2</a:t>
            </a:r>
            <a:r>
              <a:rPr kumimoji="1" lang="ja-JP" altLang="en-US" dirty="0" err="1"/>
              <a:t>つの</a:t>
            </a:r>
            <a:r>
              <a:rPr kumimoji="1" lang="en-US" altLang="ja-JP" dirty="0"/>
              <a:t>AI</a:t>
            </a:r>
            <a:endParaRPr kumimoji="1" lang="ja-JP" altLang="en-US" dirty="0"/>
          </a:p>
        </p:txBody>
      </p:sp>
      <p:pic>
        <p:nvPicPr>
          <p:cNvPr id="4" name="図 3">
            <a:extLst>
              <a:ext uri="{FF2B5EF4-FFF2-40B4-BE49-F238E27FC236}">
                <a16:creationId xmlns:a16="http://schemas.microsoft.com/office/drawing/2014/main" id="{7041BFC3-9A63-4F77-8243-0F5CB86F973B}"/>
              </a:ext>
            </a:extLst>
          </p:cNvPr>
          <p:cNvPicPr>
            <a:picLocks noChangeAspect="1"/>
          </p:cNvPicPr>
          <p:nvPr/>
        </p:nvPicPr>
        <p:blipFill>
          <a:blip r:embed="rId3"/>
          <a:stretch>
            <a:fillRect/>
          </a:stretch>
        </p:blipFill>
        <p:spPr>
          <a:xfrm>
            <a:off x="457200" y="778733"/>
            <a:ext cx="5343671" cy="5663045"/>
          </a:xfrm>
          <a:prstGeom prst="rect">
            <a:avLst/>
          </a:prstGeom>
        </p:spPr>
      </p:pic>
      <p:sp>
        <p:nvSpPr>
          <p:cNvPr id="6" name="正方形/長方形 5">
            <a:extLst>
              <a:ext uri="{FF2B5EF4-FFF2-40B4-BE49-F238E27FC236}">
                <a16:creationId xmlns:a16="http://schemas.microsoft.com/office/drawing/2014/main" id="{71398DB8-A6A1-4180-BDD0-9C65F0707B73}"/>
              </a:ext>
            </a:extLst>
          </p:cNvPr>
          <p:cNvSpPr/>
          <p:nvPr/>
        </p:nvSpPr>
        <p:spPr>
          <a:xfrm>
            <a:off x="4800600" y="1527464"/>
            <a:ext cx="4021282" cy="325235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ＭＳ Ｐゴシック"/>
                <a:ea typeface="ＭＳ Ｐゴシック"/>
                <a:cs typeface="ＭＳ Ｐゴシック"/>
              </a:rPr>
              <a:t>ディープラーニングの学会に参加すると、大きく</a:t>
            </a:r>
            <a:r>
              <a:rPr lang="en-US" altLang="ja-JP" dirty="0">
                <a:solidFill>
                  <a:srgbClr val="FFFFFF"/>
                </a:solidFill>
                <a:latin typeface="ＭＳ Ｐゴシック"/>
                <a:ea typeface="ＭＳ Ｐゴシック"/>
                <a:cs typeface="ＭＳ Ｐゴシック"/>
              </a:rPr>
              <a:t>2</a:t>
            </a:r>
            <a:r>
              <a:rPr lang="ja-JP" altLang="en-US" dirty="0" err="1">
                <a:solidFill>
                  <a:srgbClr val="FFFFFF"/>
                </a:solidFill>
                <a:latin typeface="ＭＳ Ｐゴシック"/>
                <a:ea typeface="ＭＳ Ｐゴシック"/>
                <a:cs typeface="ＭＳ Ｐゴシック"/>
              </a:rPr>
              <a:t>つの</a:t>
            </a:r>
            <a:r>
              <a:rPr lang="en-US" altLang="ja-JP" dirty="0">
                <a:solidFill>
                  <a:srgbClr val="FFFFFF"/>
                </a:solidFill>
                <a:latin typeface="ＭＳ Ｐゴシック"/>
                <a:ea typeface="ＭＳ Ｐゴシック"/>
                <a:cs typeface="ＭＳ Ｐゴシック"/>
              </a:rPr>
              <a:t>AI</a:t>
            </a:r>
            <a:r>
              <a:rPr lang="ja-JP" altLang="en-US" dirty="0">
                <a:solidFill>
                  <a:srgbClr val="FFFFFF"/>
                </a:solidFill>
                <a:latin typeface="ＭＳ Ｐゴシック"/>
                <a:ea typeface="ＭＳ Ｐゴシック"/>
                <a:cs typeface="ＭＳ Ｐゴシック"/>
              </a:rPr>
              <a:t>に分かれている。</a:t>
            </a:r>
            <a:r>
              <a:rPr lang="en-US" altLang="ja-JP" dirty="0">
                <a:solidFill>
                  <a:srgbClr val="FFFFFF"/>
                </a:solidFill>
                <a:latin typeface="ＭＳ Ｐゴシック"/>
                <a:ea typeface="ＭＳ Ｐゴシック"/>
                <a:cs typeface="ＭＳ Ｐゴシック"/>
              </a:rPr>
              <a:t>1</a:t>
            </a:r>
            <a:r>
              <a:rPr lang="ja-JP" altLang="en-US" dirty="0" err="1">
                <a:solidFill>
                  <a:srgbClr val="FFFFFF"/>
                </a:solidFill>
                <a:latin typeface="ＭＳ Ｐゴシック"/>
                <a:ea typeface="ＭＳ Ｐゴシック"/>
                <a:cs typeface="ＭＳ Ｐゴシック"/>
              </a:rPr>
              <a:t>つは</a:t>
            </a:r>
            <a:r>
              <a:rPr lang="ja-JP" altLang="en-US" dirty="0">
                <a:solidFill>
                  <a:srgbClr val="FFFFFF"/>
                </a:solidFill>
                <a:latin typeface="ＭＳ Ｐゴシック"/>
                <a:ea typeface="ＭＳ Ｐゴシック"/>
                <a:cs typeface="ＭＳ Ｐゴシック"/>
              </a:rPr>
              <a:t>ブラックボックスを透明化し、説明責任を果たせる</a:t>
            </a:r>
            <a:r>
              <a:rPr lang="en-US" altLang="ja-JP" dirty="0">
                <a:solidFill>
                  <a:srgbClr val="FFFFFF"/>
                </a:solidFill>
                <a:latin typeface="ＭＳ Ｐゴシック"/>
                <a:ea typeface="ＭＳ Ｐゴシック"/>
                <a:cs typeface="ＭＳ Ｐゴシック"/>
              </a:rPr>
              <a:t>『</a:t>
            </a:r>
            <a:r>
              <a:rPr lang="ja-JP" altLang="en-US" dirty="0">
                <a:solidFill>
                  <a:srgbClr val="FFFFFF"/>
                </a:solidFill>
                <a:latin typeface="ＭＳ Ｐゴシック"/>
                <a:ea typeface="ＭＳ Ｐゴシック"/>
                <a:cs typeface="ＭＳ Ｐゴシック"/>
              </a:rPr>
              <a:t>説明可能な</a:t>
            </a:r>
            <a:r>
              <a:rPr lang="en-US" altLang="ja-JP" dirty="0">
                <a:solidFill>
                  <a:srgbClr val="FFFFFF"/>
                </a:solidFill>
                <a:latin typeface="ＭＳ Ｐゴシック"/>
                <a:ea typeface="ＭＳ Ｐゴシック"/>
                <a:cs typeface="ＭＳ Ｐゴシック"/>
              </a:rPr>
              <a:t>AI』</a:t>
            </a:r>
            <a:r>
              <a:rPr lang="ja-JP" altLang="en-US" dirty="0">
                <a:solidFill>
                  <a:srgbClr val="FFFFFF"/>
                </a:solidFill>
                <a:latin typeface="ＭＳ Ｐゴシック"/>
                <a:ea typeface="ＭＳ Ｐゴシック"/>
                <a:cs typeface="ＭＳ Ｐゴシック"/>
              </a:rPr>
              <a:t>を重視するグループ。</a:t>
            </a:r>
            <a:endParaRPr lang="en-US" altLang="ja-JP" dirty="0">
              <a:solidFill>
                <a:srgbClr val="FFFFFF"/>
              </a:solidFill>
              <a:latin typeface="ＭＳ Ｐゴシック"/>
              <a:ea typeface="ＭＳ Ｐゴシック"/>
              <a:cs typeface="ＭＳ Ｐゴシック"/>
            </a:endParaRPr>
          </a:p>
          <a:p>
            <a:r>
              <a:rPr lang="ja-JP" altLang="en-US" dirty="0">
                <a:solidFill>
                  <a:srgbClr val="FFFFFF"/>
                </a:solidFill>
                <a:latin typeface="ＭＳ Ｐゴシック"/>
                <a:ea typeface="ＭＳ Ｐゴシック"/>
                <a:cs typeface="ＭＳ Ｐゴシック"/>
              </a:rPr>
              <a:t>もう</a:t>
            </a:r>
            <a:r>
              <a:rPr lang="en-US" altLang="ja-JP" dirty="0">
                <a:solidFill>
                  <a:srgbClr val="FFFFFF"/>
                </a:solidFill>
                <a:latin typeface="ＭＳ Ｐゴシック"/>
                <a:ea typeface="ＭＳ Ｐゴシック"/>
                <a:cs typeface="ＭＳ Ｐゴシック"/>
              </a:rPr>
              <a:t>1</a:t>
            </a:r>
            <a:r>
              <a:rPr lang="ja-JP" altLang="en-US" dirty="0">
                <a:solidFill>
                  <a:srgbClr val="FFFFFF"/>
                </a:solidFill>
                <a:latin typeface="ＭＳ Ｐゴシック"/>
                <a:ea typeface="ＭＳ Ｐゴシック"/>
                <a:cs typeface="ＭＳ Ｐゴシック"/>
              </a:rPr>
              <a:t>つは、人間が自分自身の判断の理由を説明できない場合があるように、脳の一部を模したディープニューラルネットワークにも間違いやバイアスがあることを受け入れる</a:t>
            </a:r>
            <a:r>
              <a:rPr lang="en-US" altLang="ja-JP" dirty="0">
                <a:solidFill>
                  <a:srgbClr val="FFFFFF"/>
                </a:solidFill>
                <a:latin typeface="ＭＳ Ｐゴシック"/>
                <a:ea typeface="ＭＳ Ｐゴシック"/>
                <a:cs typeface="ＭＳ Ｐゴシック"/>
              </a:rPr>
              <a:t>『</a:t>
            </a:r>
            <a:r>
              <a:rPr lang="ja-JP" altLang="en-US" dirty="0">
                <a:solidFill>
                  <a:srgbClr val="FFFFFF"/>
                </a:solidFill>
                <a:latin typeface="ＭＳ Ｐゴシック"/>
                <a:ea typeface="ＭＳ Ｐゴシック"/>
                <a:cs typeface="ＭＳ Ｐゴシック"/>
              </a:rPr>
              <a:t>人間らしい</a:t>
            </a:r>
            <a:r>
              <a:rPr lang="en-US" altLang="ja-JP" dirty="0">
                <a:solidFill>
                  <a:srgbClr val="FFFFFF"/>
                </a:solidFill>
                <a:latin typeface="ＭＳ Ｐゴシック"/>
                <a:ea typeface="ＭＳ Ｐゴシック"/>
                <a:cs typeface="ＭＳ Ｐゴシック"/>
              </a:rPr>
              <a:t>AI』</a:t>
            </a:r>
            <a:r>
              <a:rPr lang="ja-JP" altLang="en-US" dirty="0">
                <a:solidFill>
                  <a:srgbClr val="FFFFFF"/>
                </a:solidFill>
                <a:latin typeface="ＭＳ Ｐゴシック"/>
                <a:ea typeface="ＭＳ Ｐゴシック"/>
                <a:cs typeface="ＭＳ Ｐゴシック"/>
              </a:rPr>
              <a:t>を主張するグループだ。</a:t>
            </a:r>
            <a:endParaRPr lang="en-US" altLang="ja-JP"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1811BBB5-EF4A-4DBB-A914-62EB8CDAFA96}"/>
              </a:ext>
            </a:extLst>
          </p:cNvPr>
          <p:cNvSpPr/>
          <p:nvPr/>
        </p:nvSpPr>
        <p:spPr>
          <a:xfrm>
            <a:off x="4800600" y="4867692"/>
            <a:ext cx="4021282" cy="101138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ＭＳ Ｐゴシック"/>
                <a:ea typeface="ＭＳ Ｐゴシック"/>
                <a:cs typeface="ＭＳ Ｐゴシック"/>
              </a:rPr>
              <a:t>どちらが正しいというわけではないが、モノづくりに求められるのは説明可能な</a:t>
            </a:r>
            <a:r>
              <a:rPr lang="en-US" altLang="ja-JP" dirty="0">
                <a:solidFill>
                  <a:srgbClr val="FFFFFF"/>
                </a:solidFill>
                <a:latin typeface="ＭＳ Ｐゴシック"/>
                <a:ea typeface="ＭＳ Ｐゴシック"/>
                <a:cs typeface="ＭＳ Ｐゴシック"/>
              </a:rPr>
              <a:t>AI</a:t>
            </a:r>
            <a:r>
              <a:rPr lang="ja-JP" altLang="en-US" dirty="0">
                <a:solidFill>
                  <a:srgbClr val="FFFFFF"/>
                </a:solidFill>
                <a:latin typeface="ＭＳ Ｐゴシック"/>
                <a:ea typeface="ＭＳ Ｐゴシック"/>
                <a:cs typeface="ＭＳ Ｐゴシック"/>
              </a:rPr>
              <a:t>の方だろう</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837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F16311D-D803-40D4-8191-F512753FC148}"/>
              </a:ext>
            </a:extLst>
          </p:cNvPr>
          <p:cNvSpPr>
            <a:spLocks noGrp="1"/>
          </p:cNvSpPr>
          <p:nvPr>
            <p:ph type="title"/>
          </p:nvPr>
        </p:nvSpPr>
        <p:spPr/>
        <p:txBody>
          <a:bodyPr/>
          <a:lstStyle/>
          <a:p>
            <a:r>
              <a:rPr kumimoji="1" lang="ja-JP" altLang="en-US" dirty="0"/>
              <a:t>公平で説明可能で透明な</a:t>
            </a:r>
            <a:r>
              <a:rPr kumimoji="1" lang="en-US" altLang="ja-JP" dirty="0"/>
              <a:t>AI</a:t>
            </a:r>
            <a:endParaRPr kumimoji="1" lang="ja-JP" altLang="en-US" dirty="0"/>
          </a:p>
        </p:txBody>
      </p:sp>
      <p:pic>
        <p:nvPicPr>
          <p:cNvPr id="5" name="図 4">
            <a:extLst>
              <a:ext uri="{FF2B5EF4-FFF2-40B4-BE49-F238E27FC236}">
                <a16:creationId xmlns:a16="http://schemas.microsoft.com/office/drawing/2014/main" id="{F3EF8A37-8557-445C-8B96-FF93C2B02919}"/>
              </a:ext>
            </a:extLst>
          </p:cNvPr>
          <p:cNvPicPr>
            <a:picLocks noChangeAspect="1"/>
          </p:cNvPicPr>
          <p:nvPr/>
        </p:nvPicPr>
        <p:blipFill>
          <a:blip r:embed="rId3"/>
          <a:stretch>
            <a:fillRect/>
          </a:stretch>
        </p:blipFill>
        <p:spPr>
          <a:xfrm>
            <a:off x="457200" y="957015"/>
            <a:ext cx="8177645" cy="5205854"/>
          </a:xfrm>
          <a:prstGeom prst="rect">
            <a:avLst/>
          </a:prstGeom>
          <a:ln>
            <a:solidFill>
              <a:schemeClr val="tx1">
                <a:lumMod val="50000"/>
                <a:lumOff val="50000"/>
              </a:schemeClr>
            </a:solidFill>
          </a:ln>
        </p:spPr>
      </p:pic>
    </p:spTree>
    <p:extLst>
      <p:ext uri="{BB962C8B-B14F-4D97-AF65-F5344CB8AC3E}">
        <p14:creationId xmlns:p14="http://schemas.microsoft.com/office/powerpoint/2010/main" val="276143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668528E-6811-4029-947F-B3DE989AEAC3}"/>
              </a:ext>
            </a:extLst>
          </p:cNvPr>
          <p:cNvSpPr>
            <a:spLocks noGrp="1"/>
          </p:cNvSpPr>
          <p:nvPr>
            <p:ph type="title"/>
          </p:nvPr>
        </p:nvSpPr>
        <p:spPr/>
        <p:txBody>
          <a:bodyPr/>
          <a:lstStyle/>
          <a:p>
            <a:r>
              <a:rPr kumimoji="1" lang="en-US" altLang="ja-JP" dirty="0"/>
              <a:t>AI</a:t>
            </a:r>
            <a:r>
              <a:rPr kumimoji="1" lang="ja-JP" altLang="en-US" dirty="0"/>
              <a:t>で問題になるアルゴリズム・バイアス</a:t>
            </a:r>
          </a:p>
        </p:txBody>
      </p:sp>
      <p:grpSp>
        <p:nvGrpSpPr>
          <p:cNvPr id="3" name="グループ化 2">
            <a:extLst>
              <a:ext uri="{FF2B5EF4-FFF2-40B4-BE49-F238E27FC236}">
                <a16:creationId xmlns:a16="http://schemas.microsoft.com/office/drawing/2014/main" id="{E94F2894-CF32-43BD-81F3-DB9E77B72928}"/>
              </a:ext>
            </a:extLst>
          </p:cNvPr>
          <p:cNvGrpSpPr/>
          <p:nvPr/>
        </p:nvGrpSpPr>
        <p:grpSpPr>
          <a:xfrm>
            <a:off x="457200" y="1060738"/>
            <a:ext cx="5372100" cy="3178621"/>
            <a:chOff x="457200" y="1060738"/>
            <a:chExt cx="6648450" cy="3933825"/>
          </a:xfrm>
        </p:grpSpPr>
        <p:pic>
          <p:nvPicPr>
            <p:cNvPr id="5" name="図 4">
              <a:extLst>
                <a:ext uri="{FF2B5EF4-FFF2-40B4-BE49-F238E27FC236}">
                  <a16:creationId xmlns:a16="http://schemas.microsoft.com/office/drawing/2014/main" id="{D5A84DAA-D6C7-447E-9371-99C09396A11B}"/>
                </a:ext>
              </a:extLst>
            </p:cNvPr>
            <p:cNvPicPr>
              <a:picLocks noChangeAspect="1"/>
            </p:cNvPicPr>
            <p:nvPr/>
          </p:nvPicPr>
          <p:blipFill>
            <a:blip r:embed="rId3"/>
            <a:stretch>
              <a:fillRect/>
            </a:stretch>
          </p:blipFill>
          <p:spPr>
            <a:xfrm>
              <a:off x="457200" y="1060738"/>
              <a:ext cx="5495925" cy="476250"/>
            </a:xfrm>
            <a:prstGeom prst="rect">
              <a:avLst/>
            </a:prstGeom>
          </p:spPr>
        </p:pic>
        <p:pic>
          <p:nvPicPr>
            <p:cNvPr id="6" name="図 5">
              <a:extLst>
                <a:ext uri="{FF2B5EF4-FFF2-40B4-BE49-F238E27FC236}">
                  <a16:creationId xmlns:a16="http://schemas.microsoft.com/office/drawing/2014/main" id="{4D70032A-9870-41DB-B311-D943FE3738E9}"/>
                </a:ext>
              </a:extLst>
            </p:cNvPr>
            <p:cNvPicPr>
              <a:picLocks noChangeAspect="1"/>
            </p:cNvPicPr>
            <p:nvPr/>
          </p:nvPicPr>
          <p:blipFill>
            <a:blip r:embed="rId4"/>
            <a:stretch>
              <a:fillRect/>
            </a:stretch>
          </p:blipFill>
          <p:spPr>
            <a:xfrm>
              <a:off x="457200" y="1536988"/>
              <a:ext cx="6648450" cy="3457575"/>
            </a:xfrm>
            <a:prstGeom prst="rect">
              <a:avLst/>
            </a:prstGeom>
          </p:spPr>
        </p:pic>
      </p:grpSp>
      <p:pic>
        <p:nvPicPr>
          <p:cNvPr id="7" name="図 6">
            <a:extLst>
              <a:ext uri="{FF2B5EF4-FFF2-40B4-BE49-F238E27FC236}">
                <a16:creationId xmlns:a16="http://schemas.microsoft.com/office/drawing/2014/main" id="{D456C33F-FE17-45DA-80C1-01BA19513A5C}"/>
              </a:ext>
            </a:extLst>
          </p:cNvPr>
          <p:cNvPicPr>
            <a:picLocks noChangeAspect="1"/>
          </p:cNvPicPr>
          <p:nvPr/>
        </p:nvPicPr>
        <p:blipFill>
          <a:blip r:embed="rId5"/>
          <a:stretch>
            <a:fillRect/>
          </a:stretch>
        </p:blipFill>
        <p:spPr>
          <a:xfrm>
            <a:off x="4274128" y="1253148"/>
            <a:ext cx="4551218" cy="4596343"/>
          </a:xfrm>
          <a:prstGeom prst="rect">
            <a:avLst/>
          </a:prstGeom>
          <a:ln>
            <a:solidFill>
              <a:schemeClr val="tx1">
                <a:lumMod val="50000"/>
                <a:lumOff val="50000"/>
              </a:schemeClr>
            </a:solidFill>
          </a:ln>
        </p:spPr>
      </p:pic>
      <p:pic>
        <p:nvPicPr>
          <p:cNvPr id="8" name="図 7">
            <a:extLst>
              <a:ext uri="{FF2B5EF4-FFF2-40B4-BE49-F238E27FC236}">
                <a16:creationId xmlns:a16="http://schemas.microsoft.com/office/drawing/2014/main" id="{D53F8F1E-BA8F-4B6C-AB1C-787D9F7DD09D}"/>
              </a:ext>
            </a:extLst>
          </p:cNvPr>
          <p:cNvPicPr>
            <a:picLocks noChangeAspect="1"/>
          </p:cNvPicPr>
          <p:nvPr/>
        </p:nvPicPr>
        <p:blipFill>
          <a:blip r:embed="rId6"/>
          <a:stretch>
            <a:fillRect/>
          </a:stretch>
        </p:blipFill>
        <p:spPr>
          <a:xfrm>
            <a:off x="751610" y="1530504"/>
            <a:ext cx="5207622" cy="4041630"/>
          </a:xfrm>
          <a:prstGeom prst="rect">
            <a:avLst/>
          </a:prstGeom>
          <a:ln>
            <a:solidFill>
              <a:schemeClr val="tx1">
                <a:lumMod val="50000"/>
                <a:lumOff val="50000"/>
              </a:schemeClr>
            </a:solidFill>
          </a:ln>
        </p:spPr>
      </p:pic>
      <p:sp>
        <p:nvSpPr>
          <p:cNvPr id="9" name="正方形/長方形 8">
            <a:extLst>
              <a:ext uri="{FF2B5EF4-FFF2-40B4-BE49-F238E27FC236}">
                <a16:creationId xmlns:a16="http://schemas.microsoft.com/office/drawing/2014/main" id="{2AB82F4F-20EC-491F-95B7-43B20CAFB621}"/>
              </a:ext>
            </a:extLst>
          </p:cNvPr>
          <p:cNvSpPr/>
          <p:nvPr/>
        </p:nvSpPr>
        <p:spPr>
          <a:xfrm>
            <a:off x="457201" y="6037118"/>
            <a:ext cx="8368146" cy="46759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AI</a:t>
            </a:r>
            <a:r>
              <a:rPr kumimoji="1" lang="ja-JP" altLang="en-US" dirty="0">
                <a:solidFill>
                  <a:srgbClr val="FFFFFF"/>
                </a:solidFill>
                <a:latin typeface="ＭＳ Ｐゴシック"/>
                <a:ea typeface="ＭＳ Ｐゴシック"/>
                <a:cs typeface="ＭＳ Ｐゴシック"/>
              </a:rPr>
              <a:t>アルゴリズムの不備や学習データの偏りによって人種や性別による差別が起こる</a:t>
            </a:r>
          </a:p>
        </p:txBody>
      </p:sp>
    </p:spTree>
    <p:extLst>
      <p:ext uri="{BB962C8B-B14F-4D97-AF65-F5344CB8AC3E}">
        <p14:creationId xmlns:p14="http://schemas.microsoft.com/office/powerpoint/2010/main" val="283572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A66CB15-B873-4DA3-927D-71D8D98435CF}"/>
              </a:ext>
            </a:extLst>
          </p:cNvPr>
          <p:cNvSpPr>
            <a:spLocks noGrp="1"/>
          </p:cNvSpPr>
          <p:nvPr>
            <p:ph type="title"/>
          </p:nvPr>
        </p:nvSpPr>
        <p:spPr/>
        <p:txBody>
          <a:bodyPr/>
          <a:lstStyle/>
          <a:p>
            <a:r>
              <a:rPr kumimoji="1" lang="en-US" altLang="ja-JP" dirty="0"/>
              <a:t>AI</a:t>
            </a:r>
            <a:r>
              <a:rPr kumimoji="1" lang="ja-JP" altLang="en-US" dirty="0"/>
              <a:t>はブラックボックス</a:t>
            </a:r>
          </a:p>
        </p:txBody>
      </p:sp>
      <p:pic>
        <p:nvPicPr>
          <p:cNvPr id="5" name="図 4">
            <a:extLst>
              <a:ext uri="{FF2B5EF4-FFF2-40B4-BE49-F238E27FC236}">
                <a16:creationId xmlns:a16="http://schemas.microsoft.com/office/drawing/2014/main" id="{7F1AE4FE-54A6-4CE3-A1B4-40197E1A2EA0}"/>
              </a:ext>
            </a:extLst>
          </p:cNvPr>
          <p:cNvPicPr>
            <a:picLocks noChangeAspect="1"/>
          </p:cNvPicPr>
          <p:nvPr/>
        </p:nvPicPr>
        <p:blipFill>
          <a:blip r:embed="rId3"/>
          <a:stretch>
            <a:fillRect/>
          </a:stretch>
        </p:blipFill>
        <p:spPr>
          <a:xfrm>
            <a:off x="1395412" y="1584960"/>
            <a:ext cx="6353175" cy="4495800"/>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66CE2193-190F-48CB-9D25-221C15BA9A68}"/>
              </a:ext>
            </a:extLst>
          </p:cNvPr>
          <p:cNvPicPr>
            <a:picLocks noChangeAspect="1"/>
          </p:cNvPicPr>
          <p:nvPr/>
        </p:nvPicPr>
        <p:blipFill>
          <a:blip r:embed="rId4"/>
          <a:stretch>
            <a:fillRect/>
          </a:stretch>
        </p:blipFill>
        <p:spPr>
          <a:xfrm>
            <a:off x="1395412" y="1183641"/>
            <a:ext cx="1438275" cy="381000"/>
          </a:xfrm>
          <a:prstGeom prst="rect">
            <a:avLst/>
          </a:prstGeom>
        </p:spPr>
      </p:pic>
    </p:spTree>
    <p:extLst>
      <p:ext uri="{BB962C8B-B14F-4D97-AF65-F5344CB8AC3E}">
        <p14:creationId xmlns:p14="http://schemas.microsoft.com/office/powerpoint/2010/main" val="336107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51C9E8-5D64-416E-8321-514F2DE2180F}"/>
              </a:ext>
            </a:extLst>
          </p:cNvPr>
          <p:cNvSpPr>
            <a:spLocks noGrp="1"/>
          </p:cNvSpPr>
          <p:nvPr>
            <p:ph type="title"/>
          </p:nvPr>
        </p:nvSpPr>
        <p:spPr>
          <a:xfrm>
            <a:off x="457200" y="274638"/>
            <a:ext cx="8686800" cy="416221"/>
          </a:xfrm>
        </p:spPr>
        <p:txBody>
          <a:bodyPr/>
          <a:lstStyle/>
          <a:p>
            <a:r>
              <a:rPr lang="ja-JP" altLang="en-US"/>
              <a:t>学習と推論</a:t>
            </a:r>
          </a:p>
        </p:txBody>
      </p:sp>
      <p:pic>
        <p:nvPicPr>
          <p:cNvPr id="5" name="図 4">
            <a:extLst>
              <a:ext uri="{FF2B5EF4-FFF2-40B4-BE49-F238E27FC236}">
                <a16:creationId xmlns:a16="http://schemas.microsoft.com/office/drawing/2014/main" id="{E1B8CFAB-A830-4164-9B63-E449689891F9}"/>
              </a:ext>
            </a:extLst>
          </p:cNvPr>
          <p:cNvPicPr>
            <a:picLocks noChangeAspect="1"/>
          </p:cNvPicPr>
          <p:nvPr/>
        </p:nvPicPr>
        <p:blipFill>
          <a:blip r:embed="rId3"/>
          <a:stretch>
            <a:fillRect/>
          </a:stretch>
        </p:blipFill>
        <p:spPr>
          <a:xfrm>
            <a:off x="3876724" y="1337205"/>
            <a:ext cx="3994657" cy="1990195"/>
          </a:xfrm>
          <a:prstGeom prst="rect">
            <a:avLst/>
          </a:prstGeom>
        </p:spPr>
      </p:pic>
      <p:sp>
        <p:nvSpPr>
          <p:cNvPr id="6" name="正方形/長方形 5">
            <a:extLst>
              <a:ext uri="{FF2B5EF4-FFF2-40B4-BE49-F238E27FC236}">
                <a16:creationId xmlns:a16="http://schemas.microsoft.com/office/drawing/2014/main" id="{29024C77-82B8-48A3-B6F1-4DECFA6720D2}"/>
              </a:ext>
            </a:extLst>
          </p:cNvPr>
          <p:cNvSpPr/>
          <p:nvPr/>
        </p:nvSpPr>
        <p:spPr>
          <a:xfrm>
            <a:off x="457200" y="1108605"/>
            <a:ext cx="1889760" cy="41622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学習</a:t>
            </a:r>
            <a:r>
              <a:rPr kumimoji="1" lang="en-US" altLang="ja-JP" sz="2000">
                <a:solidFill>
                  <a:srgbClr val="FFFFFF"/>
                </a:solidFill>
                <a:latin typeface="+mn-ea"/>
                <a:cs typeface="ＭＳ Ｐゴシック"/>
              </a:rPr>
              <a:t>/</a:t>
            </a:r>
            <a:r>
              <a:rPr kumimoji="1" lang="ja-JP" altLang="en-US" sz="2000">
                <a:solidFill>
                  <a:srgbClr val="FFFFFF"/>
                </a:solidFill>
                <a:latin typeface="+mn-ea"/>
                <a:cs typeface="ＭＳ Ｐゴシック"/>
              </a:rPr>
              <a:t>訓練</a:t>
            </a:r>
            <a:endParaRPr kumimoji="1" lang="ja-JP" altLang="en-US" sz="2000" dirty="0">
              <a:solidFill>
                <a:srgbClr val="FFFFFF"/>
              </a:solidFill>
              <a:latin typeface="+mn-ea"/>
              <a:cs typeface="ＭＳ Ｐゴシック"/>
            </a:endParaRPr>
          </a:p>
        </p:txBody>
      </p:sp>
      <p:sp>
        <p:nvSpPr>
          <p:cNvPr id="9" name="矢印: 右 8">
            <a:extLst>
              <a:ext uri="{FF2B5EF4-FFF2-40B4-BE49-F238E27FC236}">
                <a16:creationId xmlns:a16="http://schemas.microsoft.com/office/drawing/2014/main" id="{102C3C4A-E6FB-4574-BD28-C5AD76B51E5A}"/>
              </a:ext>
            </a:extLst>
          </p:cNvPr>
          <p:cNvSpPr/>
          <p:nvPr/>
        </p:nvSpPr>
        <p:spPr>
          <a:xfrm>
            <a:off x="3007360" y="1610021"/>
            <a:ext cx="869364" cy="1523174"/>
          </a:xfrm>
          <a:prstGeom prst="rightArrow">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chemeClr val="bg1"/>
                </a:solidFill>
                <a:cs typeface="ＭＳ Ｐゴシック"/>
              </a:rPr>
              <a:t>学習データ</a:t>
            </a:r>
          </a:p>
        </p:txBody>
      </p:sp>
      <p:sp>
        <p:nvSpPr>
          <p:cNvPr id="11" name="正方形/長方形 10">
            <a:extLst>
              <a:ext uri="{FF2B5EF4-FFF2-40B4-BE49-F238E27FC236}">
                <a16:creationId xmlns:a16="http://schemas.microsoft.com/office/drawing/2014/main" id="{CC9B7192-68AB-4EC4-9E47-299C4447E08B}"/>
              </a:ext>
            </a:extLst>
          </p:cNvPr>
          <p:cNvSpPr/>
          <p:nvPr/>
        </p:nvSpPr>
        <p:spPr>
          <a:xfrm>
            <a:off x="7871381" y="1661308"/>
            <a:ext cx="869364" cy="1523174"/>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chemeClr val="bg1"/>
                </a:solidFill>
                <a:cs typeface="ＭＳ Ｐゴシック"/>
              </a:rPr>
              <a:t>何度も繰り返して重みを調整</a:t>
            </a:r>
          </a:p>
        </p:txBody>
      </p:sp>
      <p:sp>
        <p:nvSpPr>
          <p:cNvPr id="13" name="正方形/長方形 12">
            <a:extLst>
              <a:ext uri="{FF2B5EF4-FFF2-40B4-BE49-F238E27FC236}">
                <a16:creationId xmlns:a16="http://schemas.microsoft.com/office/drawing/2014/main" id="{36C5DCDF-EC1A-40AF-BC56-E88D4A340E25}"/>
              </a:ext>
            </a:extLst>
          </p:cNvPr>
          <p:cNvSpPr/>
          <p:nvPr/>
        </p:nvSpPr>
        <p:spPr>
          <a:xfrm>
            <a:off x="457200" y="1595416"/>
            <a:ext cx="1889760" cy="924264"/>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学習データを使ってニューラルネットワークが正しい判断を下せるよう重みを調整</a:t>
            </a:r>
            <a:endParaRPr kumimoji="1" lang="ja-JP" altLang="en-US" sz="1200" dirty="0">
              <a:solidFill>
                <a:srgbClr val="FFFFFF"/>
              </a:solidFill>
              <a:latin typeface="+mn-ea"/>
              <a:cs typeface="ＭＳ Ｐゴシック"/>
            </a:endParaRPr>
          </a:p>
        </p:txBody>
      </p:sp>
      <p:sp>
        <p:nvSpPr>
          <p:cNvPr id="14" name="正方形/長方形 13">
            <a:extLst>
              <a:ext uri="{FF2B5EF4-FFF2-40B4-BE49-F238E27FC236}">
                <a16:creationId xmlns:a16="http://schemas.microsoft.com/office/drawing/2014/main" id="{7C05D8FD-8854-46BE-A4D4-935FA6A61536}"/>
              </a:ext>
            </a:extLst>
          </p:cNvPr>
          <p:cNvSpPr/>
          <p:nvPr/>
        </p:nvSpPr>
        <p:spPr>
          <a:xfrm>
            <a:off x="457200" y="2587859"/>
            <a:ext cx="1889760" cy="658261"/>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調整箇所が膨大にあり、何度も繰り返し計算しなければならない</a:t>
            </a:r>
            <a:endParaRPr kumimoji="1" lang="ja-JP" altLang="en-US" sz="1200" dirty="0">
              <a:solidFill>
                <a:srgbClr val="FFFFFF"/>
              </a:solidFill>
              <a:latin typeface="+mn-ea"/>
              <a:cs typeface="ＭＳ Ｐゴシック"/>
            </a:endParaRPr>
          </a:p>
        </p:txBody>
      </p:sp>
      <p:sp>
        <p:nvSpPr>
          <p:cNvPr id="15" name="正方形/長方形 14">
            <a:extLst>
              <a:ext uri="{FF2B5EF4-FFF2-40B4-BE49-F238E27FC236}">
                <a16:creationId xmlns:a16="http://schemas.microsoft.com/office/drawing/2014/main" id="{F9F990A3-6375-40D2-9DD4-F513BF78279D}"/>
              </a:ext>
            </a:extLst>
          </p:cNvPr>
          <p:cNvSpPr/>
          <p:nvPr/>
        </p:nvSpPr>
        <p:spPr>
          <a:xfrm>
            <a:off x="457200" y="3309219"/>
            <a:ext cx="1889760" cy="416221"/>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mn-ea"/>
                <a:cs typeface="ＭＳ Ｐゴシック"/>
              </a:rPr>
              <a:t>16</a:t>
            </a:r>
            <a:r>
              <a:rPr kumimoji="1" lang="ja-JP" altLang="en-US" sz="1200">
                <a:solidFill>
                  <a:srgbClr val="FFFFFF"/>
                </a:solidFill>
                <a:latin typeface="+mn-ea"/>
                <a:cs typeface="ＭＳ Ｐゴシック"/>
              </a:rPr>
              <a:t>～</a:t>
            </a:r>
            <a:r>
              <a:rPr kumimoji="1" lang="en-US" altLang="ja-JP" sz="1200">
                <a:solidFill>
                  <a:srgbClr val="FFFFFF"/>
                </a:solidFill>
                <a:latin typeface="+mn-ea"/>
                <a:cs typeface="ＭＳ Ｐゴシック"/>
              </a:rPr>
              <a:t>32</a:t>
            </a:r>
            <a:r>
              <a:rPr kumimoji="1" lang="ja-JP" altLang="en-US" sz="1200">
                <a:solidFill>
                  <a:srgbClr val="FFFFFF"/>
                </a:solidFill>
                <a:latin typeface="+mn-ea"/>
                <a:cs typeface="ＭＳ Ｐゴシック"/>
              </a:rPr>
              <a:t>ビットの精度が必要</a:t>
            </a:r>
            <a:endParaRPr kumimoji="1" lang="ja-JP" altLang="en-US" sz="1200" dirty="0">
              <a:solidFill>
                <a:srgbClr val="FFFFFF"/>
              </a:solidFill>
              <a:latin typeface="+mn-ea"/>
              <a:cs typeface="ＭＳ Ｐゴシック"/>
            </a:endParaRPr>
          </a:p>
        </p:txBody>
      </p:sp>
      <p:grpSp>
        <p:nvGrpSpPr>
          <p:cNvPr id="54" name="グループ化 53">
            <a:extLst>
              <a:ext uri="{FF2B5EF4-FFF2-40B4-BE49-F238E27FC236}">
                <a16:creationId xmlns:a16="http://schemas.microsoft.com/office/drawing/2014/main" id="{1D8F9BAD-CE09-4C4D-841F-32A0F2DCB7BA}"/>
              </a:ext>
            </a:extLst>
          </p:cNvPr>
          <p:cNvGrpSpPr/>
          <p:nvPr/>
        </p:nvGrpSpPr>
        <p:grpSpPr>
          <a:xfrm>
            <a:off x="4254421" y="1661308"/>
            <a:ext cx="2243641" cy="1584812"/>
            <a:chOff x="4254421" y="1661308"/>
            <a:chExt cx="2243641" cy="1584812"/>
          </a:xfrm>
        </p:grpSpPr>
        <p:cxnSp>
          <p:nvCxnSpPr>
            <p:cNvPr id="19" name="直線コネクタ 18">
              <a:extLst>
                <a:ext uri="{FF2B5EF4-FFF2-40B4-BE49-F238E27FC236}">
                  <a16:creationId xmlns:a16="http://schemas.microsoft.com/office/drawing/2014/main" id="{76E80E41-DEA8-4D76-ACAB-75ADB4EF500D}"/>
                </a:ext>
              </a:extLst>
            </p:cNvPr>
            <p:cNvCxnSpPr/>
            <p:nvPr/>
          </p:nvCxnSpPr>
          <p:spPr>
            <a:xfrm flipV="1">
              <a:off x="4287520" y="1661308"/>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DBEDED56-68A5-4AF6-8A8B-A8897A988EE6}"/>
                </a:ext>
              </a:extLst>
            </p:cNvPr>
            <p:cNvCxnSpPr/>
            <p:nvPr/>
          </p:nvCxnSpPr>
          <p:spPr>
            <a:xfrm flipV="1">
              <a:off x="4254421" y="1897602"/>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BDBE6624-4C40-4DB2-9722-CBD1A09EF31D}"/>
                </a:ext>
              </a:extLst>
            </p:cNvPr>
            <p:cNvCxnSpPr/>
            <p:nvPr/>
          </p:nvCxnSpPr>
          <p:spPr>
            <a:xfrm flipV="1">
              <a:off x="5101688" y="1699869"/>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7A5068E5-1A18-45BC-87FB-0F5AF62D240B}"/>
                </a:ext>
              </a:extLst>
            </p:cNvPr>
            <p:cNvCxnSpPr/>
            <p:nvPr/>
          </p:nvCxnSpPr>
          <p:spPr>
            <a:xfrm flipV="1">
              <a:off x="5101688" y="2552535"/>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6D6BD380-A11D-4F37-9D0D-BFD7963C6BC7}"/>
                </a:ext>
              </a:extLst>
            </p:cNvPr>
            <p:cNvCxnSpPr/>
            <p:nvPr/>
          </p:nvCxnSpPr>
          <p:spPr>
            <a:xfrm flipV="1">
              <a:off x="5888462" y="1666293"/>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081E2260-BABA-4AD4-9D5D-A982B3E295C8}"/>
                </a:ext>
              </a:extLst>
            </p:cNvPr>
            <p:cNvCxnSpPr/>
            <p:nvPr/>
          </p:nvCxnSpPr>
          <p:spPr>
            <a:xfrm flipV="1">
              <a:off x="5888462" y="2568014"/>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 name="直線コネクタ 24">
              <a:extLst>
                <a:ext uri="{FF2B5EF4-FFF2-40B4-BE49-F238E27FC236}">
                  <a16:creationId xmlns:a16="http://schemas.microsoft.com/office/drawing/2014/main" id="{02E25F86-3C7B-411E-9027-A2F0E2AB78D1}"/>
                </a:ext>
              </a:extLst>
            </p:cNvPr>
            <p:cNvCxnSpPr>
              <a:cxnSpLocks/>
            </p:cNvCxnSpPr>
            <p:nvPr/>
          </p:nvCxnSpPr>
          <p:spPr>
            <a:xfrm>
              <a:off x="4267855" y="2344431"/>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E7761142-2888-4B53-8DCC-BF7DE2C51D3A}"/>
                </a:ext>
              </a:extLst>
            </p:cNvPr>
            <p:cNvCxnSpPr>
              <a:cxnSpLocks/>
            </p:cNvCxnSpPr>
            <p:nvPr/>
          </p:nvCxnSpPr>
          <p:spPr>
            <a:xfrm>
              <a:off x="5916270" y="2553768"/>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008977B3-4818-4109-8D61-5F447649B65C}"/>
                </a:ext>
              </a:extLst>
            </p:cNvPr>
            <p:cNvCxnSpPr>
              <a:cxnSpLocks/>
            </p:cNvCxnSpPr>
            <p:nvPr/>
          </p:nvCxnSpPr>
          <p:spPr>
            <a:xfrm>
              <a:off x="5131928" y="2143867"/>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6C4E24FA-DE0F-45A4-9272-72A0CAD7DF71}"/>
                </a:ext>
              </a:extLst>
            </p:cNvPr>
            <p:cNvCxnSpPr>
              <a:cxnSpLocks/>
            </p:cNvCxnSpPr>
            <p:nvPr/>
          </p:nvCxnSpPr>
          <p:spPr>
            <a:xfrm>
              <a:off x="5944079" y="2108311"/>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BCF1CB3E-34D1-4091-90D4-9F1E121BE8C8}"/>
                </a:ext>
              </a:extLst>
            </p:cNvPr>
            <p:cNvCxnSpPr>
              <a:cxnSpLocks/>
            </p:cNvCxnSpPr>
            <p:nvPr/>
          </p:nvCxnSpPr>
          <p:spPr>
            <a:xfrm>
              <a:off x="4320414" y="2780231"/>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D9F985CB-AFF4-4557-A3DE-72CCF8E9CD1E}"/>
                </a:ext>
              </a:extLst>
            </p:cNvPr>
            <p:cNvCxnSpPr>
              <a:cxnSpLocks/>
            </p:cNvCxnSpPr>
            <p:nvPr/>
          </p:nvCxnSpPr>
          <p:spPr>
            <a:xfrm>
              <a:off x="5916269" y="2893156"/>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10D22606-EDB3-4045-9129-A9D6F05C7756}"/>
                </a:ext>
              </a:extLst>
            </p:cNvPr>
            <p:cNvCxnSpPr>
              <a:cxnSpLocks/>
            </p:cNvCxnSpPr>
            <p:nvPr/>
          </p:nvCxnSpPr>
          <p:spPr>
            <a:xfrm>
              <a:off x="5131928" y="1998981"/>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33385E90-7A87-435D-AA35-DC1E714050F4}"/>
                </a:ext>
              </a:extLst>
            </p:cNvPr>
            <p:cNvCxnSpPr/>
            <p:nvPr/>
          </p:nvCxnSpPr>
          <p:spPr>
            <a:xfrm flipV="1">
              <a:off x="4272993" y="2269850"/>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4" name="直線コネクタ 33">
              <a:extLst>
                <a:ext uri="{FF2B5EF4-FFF2-40B4-BE49-F238E27FC236}">
                  <a16:creationId xmlns:a16="http://schemas.microsoft.com/office/drawing/2014/main" id="{1EA8BD81-76EA-42C3-BC1B-965FD86FFAE5}"/>
                </a:ext>
              </a:extLst>
            </p:cNvPr>
            <p:cNvCxnSpPr/>
            <p:nvPr/>
          </p:nvCxnSpPr>
          <p:spPr>
            <a:xfrm flipV="1">
              <a:off x="5083671" y="2235271"/>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BAD1E7D1-B0F8-44F3-BCDA-6BD4C9CBA1DB}"/>
                </a:ext>
              </a:extLst>
            </p:cNvPr>
            <p:cNvCxnSpPr/>
            <p:nvPr/>
          </p:nvCxnSpPr>
          <p:spPr>
            <a:xfrm flipV="1">
              <a:off x="5049520" y="2912733"/>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7A1E7672-BE38-4F82-97A0-4E02D0FB5F38}"/>
                </a:ext>
              </a:extLst>
            </p:cNvPr>
            <p:cNvCxnSpPr/>
            <p:nvPr/>
          </p:nvCxnSpPr>
          <p:spPr>
            <a:xfrm flipV="1">
              <a:off x="5888462" y="2117153"/>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56" name="グループ化 55">
            <a:extLst>
              <a:ext uri="{FF2B5EF4-FFF2-40B4-BE49-F238E27FC236}">
                <a16:creationId xmlns:a16="http://schemas.microsoft.com/office/drawing/2014/main" id="{DEB8DC9D-F808-489B-BC31-4CD4F40D6D1F}"/>
              </a:ext>
            </a:extLst>
          </p:cNvPr>
          <p:cNvGrpSpPr/>
          <p:nvPr/>
        </p:nvGrpSpPr>
        <p:grpSpPr>
          <a:xfrm>
            <a:off x="457200" y="4055005"/>
            <a:ext cx="8283545" cy="2377053"/>
            <a:chOff x="457200" y="4055005"/>
            <a:chExt cx="8283545" cy="2377053"/>
          </a:xfrm>
        </p:grpSpPr>
        <p:pic>
          <p:nvPicPr>
            <p:cNvPr id="7" name="図 6">
              <a:extLst>
                <a:ext uri="{FF2B5EF4-FFF2-40B4-BE49-F238E27FC236}">
                  <a16:creationId xmlns:a16="http://schemas.microsoft.com/office/drawing/2014/main" id="{E50DC20C-9551-4897-B407-98A8703EE524}"/>
                </a:ext>
              </a:extLst>
            </p:cNvPr>
            <p:cNvPicPr>
              <a:picLocks noChangeAspect="1"/>
            </p:cNvPicPr>
            <p:nvPr/>
          </p:nvPicPr>
          <p:blipFill>
            <a:blip r:embed="rId3"/>
            <a:stretch>
              <a:fillRect/>
            </a:stretch>
          </p:blipFill>
          <p:spPr>
            <a:xfrm>
              <a:off x="3876724" y="4273445"/>
              <a:ext cx="3994657" cy="1990195"/>
            </a:xfrm>
            <a:prstGeom prst="rect">
              <a:avLst/>
            </a:prstGeom>
          </p:spPr>
        </p:pic>
        <p:sp>
          <p:nvSpPr>
            <p:cNvPr id="8" name="正方形/長方形 7">
              <a:extLst>
                <a:ext uri="{FF2B5EF4-FFF2-40B4-BE49-F238E27FC236}">
                  <a16:creationId xmlns:a16="http://schemas.microsoft.com/office/drawing/2014/main" id="{8C50CBAC-7D13-4CEE-B49A-E033D94BE58F}"/>
                </a:ext>
              </a:extLst>
            </p:cNvPr>
            <p:cNvSpPr/>
            <p:nvPr/>
          </p:nvSpPr>
          <p:spPr>
            <a:xfrm>
              <a:off x="457200" y="4055005"/>
              <a:ext cx="1889760" cy="41622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学習</a:t>
              </a:r>
              <a:r>
                <a:rPr kumimoji="1" lang="en-US" altLang="ja-JP" sz="2000">
                  <a:solidFill>
                    <a:srgbClr val="FFFFFF"/>
                  </a:solidFill>
                  <a:latin typeface="+mn-ea"/>
                  <a:cs typeface="ＭＳ Ｐゴシック"/>
                </a:rPr>
                <a:t>/</a:t>
              </a:r>
              <a:r>
                <a:rPr kumimoji="1" lang="ja-JP" altLang="en-US" sz="2000">
                  <a:solidFill>
                    <a:srgbClr val="FFFFFF"/>
                  </a:solidFill>
                  <a:latin typeface="+mn-ea"/>
                  <a:cs typeface="ＭＳ Ｐゴシック"/>
                </a:rPr>
                <a:t>訓練</a:t>
              </a:r>
              <a:endParaRPr kumimoji="1" lang="ja-JP" altLang="en-US" sz="2000" dirty="0">
                <a:solidFill>
                  <a:srgbClr val="FFFFFF"/>
                </a:solidFill>
                <a:latin typeface="+mn-ea"/>
                <a:cs typeface="ＭＳ Ｐゴシック"/>
              </a:endParaRPr>
            </a:p>
          </p:txBody>
        </p:sp>
        <p:sp>
          <p:nvSpPr>
            <p:cNvPr id="10" name="矢印: 右 9">
              <a:extLst>
                <a:ext uri="{FF2B5EF4-FFF2-40B4-BE49-F238E27FC236}">
                  <a16:creationId xmlns:a16="http://schemas.microsoft.com/office/drawing/2014/main" id="{9DAF6EC6-D521-4855-9730-C7F046187AE4}"/>
                </a:ext>
              </a:extLst>
            </p:cNvPr>
            <p:cNvSpPr/>
            <p:nvPr/>
          </p:nvSpPr>
          <p:spPr>
            <a:xfrm>
              <a:off x="3007360" y="4532238"/>
              <a:ext cx="869364" cy="1523174"/>
            </a:xfrm>
            <a:prstGeom prst="rightArrow">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chemeClr val="bg1"/>
                  </a:solidFill>
                  <a:cs typeface="ＭＳ Ｐゴシック"/>
                </a:rPr>
                <a:t>実際の</a:t>
              </a:r>
              <a:endParaRPr kumimoji="1" lang="en-US" altLang="ja-JP" sz="1200">
                <a:solidFill>
                  <a:schemeClr val="bg1"/>
                </a:solidFill>
                <a:cs typeface="ＭＳ Ｐゴシック"/>
              </a:endParaRPr>
            </a:p>
            <a:p>
              <a:pPr algn="ctr"/>
              <a:r>
                <a:rPr kumimoji="1" lang="ja-JP" altLang="en-US" sz="1200">
                  <a:solidFill>
                    <a:schemeClr val="bg1"/>
                  </a:solidFill>
                  <a:cs typeface="ＭＳ Ｐゴシック"/>
                </a:rPr>
                <a:t>データ</a:t>
              </a:r>
            </a:p>
          </p:txBody>
        </p:sp>
        <p:sp>
          <p:nvSpPr>
            <p:cNvPr id="12" name="正方形/長方形 11">
              <a:extLst>
                <a:ext uri="{FF2B5EF4-FFF2-40B4-BE49-F238E27FC236}">
                  <a16:creationId xmlns:a16="http://schemas.microsoft.com/office/drawing/2014/main" id="{CB5F6889-F38C-4340-8F58-43EEE68BDD10}"/>
                </a:ext>
              </a:extLst>
            </p:cNvPr>
            <p:cNvSpPr/>
            <p:nvPr/>
          </p:nvSpPr>
          <p:spPr>
            <a:xfrm>
              <a:off x="7871381" y="4532238"/>
              <a:ext cx="869364" cy="1523174"/>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chemeClr val="bg1"/>
                  </a:solidFill>
                  <a:cs typeface="ＭＳ Ｐゴシック"/>
                </a:rPr>
                <a:t>認識</a:t>
              </a:r>
              <a:endParaRPr kumimoji="1" lang="en-US" altLang="ja-JP" sz="1400">
                <a:solidFill>
                  <a:schemeClr val="bg1"/>
                </a:solidFill>
                <a:cs typeface="ＭＳ Ｐゴシック"/>
              </a:endParaRPr>
            </a:p>
            <a:p>
              <a:pPr algn="ctr"/>
              <a:r>
                <a:rPr kumimoji="1" lang="ja-JP" altLang="en-US" sz="1400">
                  <a:solidFill>
                    <a:schemeClr val="bg1"/>
                  </a:solidFill>
                  <a:cs typeface="ＭＳ Ｐゴシック"/>
                </a:rPr>
                <a:t>識別</a:t>
              </a:r>
              <a:endParaRPr kumimoji="1" lang="en-US" altLang="ja-JP" sz="1400">
                <a:solidFill>
                  <a:schemeClr val="bg1"/>
                </a:solidFill>
                <a:cs typeface="ＭＳ Ｐゴシック"/>
              </a:endParaRPr>
            </a:p>
            <a:p>
              <a:pPr algn="ctr"/>
              <a:r>
                <a:rPr kumimoji="1" lang="ja-JP" altLang="en-US" sz="1400">
                  <a:solidFill>
                    <a:schemeClr val="bg1"/>
                  </a:solidFill>
                  <a:cs typeface="ＭＳ Ｐゴシック"/>
                </a:rPr>
                <a:t>判断</a:t>
              </a:r>
            </a:p>
          </p:txBody>
        </p:sp>
        <p:sp>
          <p:nvSpPr>
            <p:cNvPr id="16" name="正方形/長方形 15">
              <a:extLst>
                <a:ext uri="{FF2B5EF4-FFF2-40B4-BE49-F238E27FC236}">
                  <a16:creationId xmlns:a16="http://schemas.microsoft.com/office/drawing/2014/main" id="{64326A97-62E4-44D8-A729-80FCEB66A2BC}"/>
                </a:ext>
              </a:extLst>
            </p:cNvPr>
            <p:cNvSpPr/>
            <p:nvPr/>
          </p:nvSpPr>
          <p:spPr>
            <a:xfrm>
              <a:off x="457200" y="4534325"/>
              <a:ext cx="1889760" cy="924264"/>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学習済み（重みの付けられた）ニューラルネットワークに実際のデータを入力して判断させる</a:t>
              </a:r>
              <a:endParaRPr kumimoji="1" lang="ja-JP" altLang="en-US" sz="1200" dirty="0">
                <a:solidFill>
                  <a:srgbClr val="FFFFFF"/>
                </a:solidFill>
                <a:latin typeface="+mn-ea"/>
                <a:cs typeface="ＭＳ Ｐゴシック"/>
              </a:endParaRPr>
            </a:p>
          </p:txBody>
        </p:sp>
        <p:sp>
          <p:nvSpPr>
            <p:cNvPr id="17" name="正方形/長方形 16">
              <a:extLst>
                <a:ext uri="{FF2B5EF4-FFF2-40B4-BE49-F238E27FC236}">
                  <a16:creationId xmlns:a16="http://schemas.microsoft.com/office/drawing/2014/main" id="{0CCF78DE-E2F1-4400-B9C7-9C4CF433B7E6}"/>
                </a:ext>
              </a:extLst>
            </p:cNvPr>
            <p:cNvSpPr/>
            <p:nvPr/>
          </p:nvSpPr>
          <p:spPr>
            <a:xfrm>
              <a:off x="457200" y="5518747"/>
              <a:ext cx="1889760" cy="439873"/>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計算は多いが、繰り返し計算は不要</a:t>
              </a:r>
              <a:endParaRPr kumimoji="1" lang="ja-JP" altLang="en-US" sz="1200" dirty="0">
                <a:solidFill>
                  <a:srgbClr val="FFFFFF"/>
                </a:solidFill>
                <a:latin typeface="+mn-ea"/>
                <a:cs typeface="ＭＳ Ｐゴシック"/>
              </a:endParaRPr>
            </a:p>
          </p:txBody>
        </p:sp>
        <p:sp>
          <p:nvSpPr>
            <p:cNvPr id="18" name="正方形/長方形 17">
              <a:extLst>
                <a:ext uri="{FF2B5EF4-FFF2-40B4-BE49-F238E27FC236}">
                  <a16:creationId xmlns:a16="http://schemas.microsoft.com/office/drawing/2014/main" id="{ABC46083-DE31-420B-A8C8-93D3B08A1EA4}"/>
                </a:ext>
              </a:extLst>
            </p:cNvPr>
            <p:cNvSpPr/>
            <p:nvPr/>
          </p:nvSpPr>
          <p:spPr>
            <a:xfrm>
              <a:off x="457200" y="6015837"/>
              <a:ext cx="1889760" cy="416221"/>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精度は</a:t>
              </a:r>
              <a:r>
                <a:rPr kumimoji="1" lang="en-US" altLang="ja-JP" sz="1200">
                  <a:solidFill>
                    <a:srgbClr val="FFFFFF"/>
                  </a:solidFill>
                  <a:latin typeface="+mn-ea"/>
                  <a:cs typeface="ＭＳ Ｐゴシック"/>
                </a:rPr>
                <a:t>8</a:t>
              </a:r>
              <a:r>
                <a:rPr kumimoji="1" lang="ja-JP" altLang="en-US" sz="1200">
                  <a:solidFill>
                    <a:srgbClr val="FFFFFF"/>
                  </a:solidFill>
                  <a:latin typeface="+mn-ea"/>
                  <a:cs typeface="ＭＳ Ｐゴシック"/>
                </a:rPr>
                <a:t>ビットで十分</a:t>
              </a:r>
              <a:endParaRPr kumimoji="1" lang="ja-JP" altLang="en-US" sz="1200" dirty="0">
                <a:solidFill>
                  <a:srgbClr val="FFFFFF"/>
                </a:solidFill>
                <a:latin typeface="+mn-ea"/>
                <a:cs typeface="ＭＳ Ｐゴシック"/>
              </a:endParaRPr>
            </a:p>
          </p:txBody>
        </p:sp>
        <p:grpSp>
          <p:nvGrpSpPr>
            <p:cNvPr id="55" name="グループ化 54">
              <a:extLst>
                <a:ext uri="{FF2B5EF4-FFF2-40B4-BE49-F238E27FC236}">
                  <a16:creationId xmlns:a16="http://schemas.microsoft.com/office/drawing/2014/main" id="{C755FA49-C80D-4205-A1ED-1092CDEB5F4F}"/>
                </a:ext>
              </a:extLst>
            </p:cNvPr>
            <p:cNvGrpSpPr/>
            <p:nvPr/>
          </p:nvGrpSpPr>
          <p:grpSpPr>
            <a:xfrm>
              <a:off x="4254421" y="4632967"/>
              <a:ext cx="2243641" cy="1584812"/>
              <a:chOff x="4254421" y="4632967"/>
              <a:chExt cx="2243641" cy="1584812"/>
            </a:xfrm>
          </p:grpSpPr>
          <p:cxnSp>
            <p:nvCxnSpPr>
              <p:cNvPr id="37" name="直線コネクタ 36">
                <a:extLst>
                  <a:ext uri="{FF2B5EF4-FFF2-40B4-BE49-F238E27FC236}">
                    <a16:creationId xmlns:a16="http://schemas.microsoft.com/office/drawing/2014/main" id="{12F2819F-EE1F-4C32-BD3D-FE27F0125A5F}"/>
                  </a:ext>
                </a:extLst>
              </p:cNvPr>
              <p:cNvCxnSpPr/>
              <p:nvPr/>
            </p:nvCxnSpPr>
            <p:spPr>
              <a:xfrm flipV="1">
                <a:off x="4287520" y="4632967"/>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F3A4D46E-C426-44D5-88D2-1371EB5EA93A}"/>
                  </a:ext>
                </a:extLst>
              </p:cNvPr>
              <p:cNvCxnSpPr/>
              <p:nvPr/>
            </p:nvCxnSpPr>
            <p:spPr>
              <a:xfrm flipV="1">
                <a:off x="4254421" y="4869261"/>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DBAB2D25-ED01-4A3E-A19F-60A1F7FD5FBE}"/>
                  </a:ext>
                </a:extLst>
              </p:cNvPr>
              <p:cNvCxnSpPr/>
              <p:nvPr/>
            </p:nvCxnSpPr>
            <p:spPr>
              <a:xfrm flipV="1">
                <a:off x="5101688" y="4671528"/>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直線コネクタ 39">
                <a:extLst>
                  <a:ext uri="{FF2B5EF4-FFF2-40B4-BE49-F238E27FC236}">
                    <a16:creationId xmlns:a16="http://schemas.microsoft.com/office/drawing/2014/main" id="{B63C7EF7-727E-4812-847A-8330885AD7AD}"/>
                  </a:ext>
                </a:extLst>
              </p:cNvPr>
              <p:cNvCxnSpPr/>
              <p:nvPr/>
            </p:nvCxnSpPr>
            <p:spPr>
              <a:xfrm flipV="1">
                <a:off x="5101688" y="5524194"/>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79C6C1D8-0A9A-4095-98A7-E24EE0A7E791}"/>
                  </a:ext>
                </a:extLst>
              </p:cNvPr>
              <p:cNvCxnSpPr/>
              <p:nvPr/>
            </p:nvCxnSpPr>
            <p:spPr>
              <a:xfrm flipV="1">
                <a:off x="5888462" y="4637952"/>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2A3D8B64-64E3-4CF3-9434-9B950C76CA38}"/>
                  </a:ext>
                </a:extLst>
              </p:cNvPr>
              <p:cNvCxnSpPr/>
              <p:nvPr/>
            </p:nvCxnSpPr>
            <p:spPr>
              <a:xfrm flipV="1">
                <a:off x="5888462" y="5539673"/>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BD892A39-8817-48A7-9FF2-8856CE406851}"/>
                  </a:ext>
                </a:extLst>
              </p:cNvPr>
              <p:cNvCxnSpPr>
                <a:cxnSpLocks/>
              </p:cNvCxnSpPr>
              <p:nvPr/>
            </p:nvCxnSpPr>
            <p:spPr>
              <a:xfrm>
                <a:off x="4267855" y="5316090"/>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47377213-3C22-4E0D-90CE-0A18FEC35572}"/>
                  </a:ext>
                </a:extLst>
              </p:cNvPr>
              <p:cNvCxnSpPr>
                <a:cxnSpLocks/>
              </p:cNvCxnSpPr>
              <p:nvPr/>
            </p:nvCxnSpPr>
            <p:spPr>
              <a:xfrm>
                <a:off x="5916270" y="5525427"/>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7A631796-A5F4-47A5-AC01-91B3ACB25AE2}"/>
                  </a:ext>
                </a:extLst>
              </p:cNvPr>
              <p:cNvCxnSpPr>
                <a:cxnSpLocks/>
              </p:cNvCxnSpPr>
              <p:nvPr/>
            </p:nvCxnSpPr>
            <p:spPr>
              <a:xfrm>
                <a:off x="5131928" y="5115526"/>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0F242B94-C469-490A-B0D3-DA85DAC0C660}"/>
                  </a:ext>
                </a:extLst>
              </p:cNvPr>
              <p:cNvCxnSpPr>
                <a:cxnSpLocks/>
              </p:cNvCxnSpPr>
              <p:nvPr/>
            </p:nvCxnSpPr>
            <p:spPr>
              <a:xfrm>
                <a:off x="5944079" y="5079970"/>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直線コネクタ 46">
                <a:extLst>
                  <a:ext uri="{FF2B5EF4-FFF2-40B4-BE49-F238E27FC236}">
                    <a16:creationId xmlns:a16="http://schemas.microsoft.com/office/drawing/2014/main" id="{D9BD5772-2BE0-4E03-87B5-DAB4C29A1559}"/>
                  </a:ext>
                </a:extLst>
              </p:cNvPr>
              <p:cNvCxnSpPr>
                <a:cxnSpLocks/>
              </p:cNvCxnSpPr>
              <p:nvPr/>
            </p:nvCxnSpPr>
            <p:spPr>
              <a:xfrm>
                <a:off x="4320414" y="5751890"/>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8" name="直線コネクタ 47">
                <a:extLst>
                  <a:ext uri="{FF2B5EF4-FFF2-40B4-BE49-F238E27FC236}">
                    <a16:creationId xmlns:a16="http://schemas.microsoft.com/office/drawing/2014/main" id="{21CB5731-A033-4697-93EF-7359A147BF0F}"/>
                  </a:ext>
                </a:extLst>
              </p:cNvPr>
              <p:cNvCxnSpPr>
                <a:cxnSpLocks/>
              </p:cNvCxnSpPr>
              <p:nvPr/>
            </p:nvCxnSpPr>
            <p:spPr>
              <a:xfrm>
                <a:off x="5916269" y="5864815"/>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7DE518F4-8947-4561-AFF3-7E9B175D692D}"/>
                  </a:ext>
                </a:extLst>
              </p:cNvPr>
              <p:cNvCxnSpPr>
                <a:cxnSpLocks/>
              </p:cNvCxnSpPr>
              <p:nvPr/>
            </p:nvCxnSpPr>
            <p:spPr>
              <a:xfrm>
                <a:off x="5131928" y="4970640"/>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0" name="直線コネクタ 49">
                <a:extLst>
                  <a:ext uri="{FF2B5EF4-FFF2-40B4-BE49-F238E27FC236}">
                    <a16:creationId xmlns:a16="http://schemas.microsoft.com/office/drawing/2014/main" id="{7CE8D723-AB7E-48F9-97BD-A23DEEFFFA33}"/>
                  </a:ext>
                </a:extLst>
              </p:cNvPr>
              <p:cNvCxnSpPr/>
              <p:nvPr/>
            </p:nvCxnSpPr>
            <p:spPr>
              <a:xfrm flipV="1">
                <a:off x="4272993" y="5241509"/>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1" name="直線コネクタ 50">
                <a:extLst>
                  <a:ext uri="{FF2B5EF4-FFF2-40B4-BE49-F238E27FC236}">
                    <a16:creationId xmlns:a16="http://schemas.microsoft.com/office/drawing/2014/main" id="{F932AF4E-6D9C-4DFE-80A2-C1E50427A207}"/>
                  </a:ext>
                </a:extLst>
              </p:cNvPr>
              <p:cNvCxnSpPr/>
              <p:nvPr/>
            </p:nvCxnSpPr>
            <p:spPr>
              <a:xfrm flipV="1">
                <a:off x="5083671" y="5206930"/>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2" name="直線コネクタ 51">
                <a:extLst>
                  <a:ext uri="{FF2B5EF4-FFF2-40B4-BE49-F238E27FC236}">
                    <a16:creationId xmlns:a16="http://schemas.microsoft.com/office/drawing/2014/main" id="{099AC02F-264C-49A4-838B-E6655830BDD2}"/>
                  </a:ext>
                </a:extLst>
              </p:cNvPr>
              <p:cNvCxnSpPr/>
              <p:nvPr/>
            </p:nvCxnSpPr>
            <p:spPr>
              <a:xfrm flipV="1">
                <a:off x="5049520" y="5884392"/>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23ACBB47-DF6A-4AF3-8B56-AFC6FAD0C71C}"/>
                  </a:ext>
                </a:extLst>
              </p:cNvPr>
              <p:cNvCxnSpPr/>
              <p:nvPr/>
            </p:nvCxnSpPr>
            <p:spPr>
              <a:xfrm flipV="1">
                <a:off x="5888462" y="5088812"/>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grpSp>
      </p:grpSp>
      <p:sp>
        <p:nvSpPr>
          <p:cNvPr id="4" name="矢印: 下 3">
            <a:extLst>
              <a:ext uri="{FF2B5EF4-FFF2-40B4-BE49-F238E27FC236}">
                <a16:creationId xmlns:a16="http://schemas.microsoft.com/office/drawing/2014/main" id="{C124D96F-F57C-462D-A6FE-187524662022}"/>
              </a:ext>
            </a:extLst>
          </p:cNvPr>
          <p:cNvSpPr/>
          <p:nvPr/>
        </p:nvSpPr>
        <p:spPr>
          <a:xfrm>
            <a:off x="3876725" y="3556000"/>
            <a:ext cx="3994656" cy="506264"/>
          </a:xfrm>
          <a:prstGeom prst="down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chemeClr val="bg1"/>
                </a:solidFill>
                <a:cs typeface="ＭＳ Ｐゴシック"/>
              </a:rPr>
              <a:t>できあがったモデル</a:t>
            </a:r>
          </a:p>
        </p:txBody>
      </p:sp>
    </p:spTree>
    <p:extLst>
      <p:ext uri="{BB962C8B-B14F-4D97-AF65-F5344CB8AC3E}">
        <p14:creationId xmlns:p14="http://schemas.microsoft.com/office/powerpoint/2010/main" val="38466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DBA180-C832-40F1-B1CF-4ED175301486}"/>
              </a:ext>
            </a:extLst>
          </p:cNvPr>
          <p:cNvSpPr>
            <a:spLocks noGrp="1"/>
          </p:cNvSpPr>
          <p:nvPr>
            <p:ph type="title"/>
          </p:nvPr>
        </p:nvSpPr>
        <p:spPr/>
        <p:txBody>
          <a:bodyPr/>
          <a:lstStyle/>
          <a:p>
            <a:r>
              <a:rPr kumimoji="1" lang="ja-JP" altLang="en-US" dirty="0"/>
              <a:t>「なぜうまくいくのかわかっていない」</a:t>
            </a:r>
            <a:r>
              <a:rPr kumimoji="1" lang="en-US" altLang="ja-JP" dirty="0"/>
              <a:t>!?</a:t>
            </a:r>
            <a:endParaRPr kumimoji="1" lang="ja-JP" altLang="en-US" dirty="0"/>
          </a:p>
        </p:txBody>
      </p:sp>
      <p:pic>
        <p:nvPicPr>
          <p:cNvPr id="3" name="図 2">
            <a:extLst>
              <a:ext uri="{FF2B5EF4-FFF2-40B4-BE49-F238E27FC236}">
                <a16:creationId xmlns:a16="http://schemas.microsoft.com/office/drawing/2014/main" id="{3C978666-29FB-4451-86CD-CED5241EEDA7}"/>
              </a:ext>
            </a:extLst>
          </p:cNvPr>
          <p:cNvPicPr>
            <a:picLocks noChangeAspect="1"/>
          </p:cNvPicPr>
          <p:nvPr/>
        </p:nvPicPr>
        <p:blipFill>
          <a:blip r:embed="rId3"/>
          <a:stretch>
            <a:fillRect/>
          </a:stretch>
        </p:blipFill>
        <p:spPr>
          <a:xfrm>
            <a:off x="457200" y="835378"/>
            <a:ext cx="6616310" cy="5508978"/>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915073A7-4F69-4252-9DB3-34117DD72C83}"/>
              </a:ext>
            </a:extLst>
          </p:cNvPr>
          <p:cNvSpPr/>
          <p:nvPr/>
        </p:nvSpPr>
        <p:spPr>
          <a:xfrm>
            <a:off x="3352800" y="2099733"/>
            <a:ext cx="5373511" cy="159173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solidFill>
                  <a:srgbClr val="FFFFFF"/>
                </a:solidFill>
                <a:latin typeface="+mn-ea"/>
                <a:cs typeface="ＭＳ Ｐゴシック"/>
              </a:rPr>
              <a:t>機械学習のポイントは、プログラムした本人が</a:t>
            </a:r>
            <a:r>
              <a:rPr lang="ja-JP" altLang="en-US" sz="2000" b="1" dirty="0">
                <a:solidFill>
                  <a:schemeClr val="accent6"/>
                </a:solidFill>
                <a:latin typeface="+mn-ea"/>
                <a:cs typeface="ＭＳ Ｐゴシック"/>
              </a:rPr>
              <a:t>思ってもみなかった出力</a:t>
            </a:r>
            <a:r>
              <a:rPr lang="ja-JP" altLang="en-US" sz="2000" b="1" dirty="0">
                <a:solidFill>
                  <a:srgbClr val="FFFFFF"/>
                </a:solidFill>
                <a:latin typeface="+mn-ea"/>
                <a:cs typeface="ＭＳ Ｐゴシック"/>
              </a:rPr>
              <a:t>が出るところ。そこが今までのプログラムと違うところ。</a:t>
            </a:r>
            <a:endParaRPr kumimoji="1" lang="ja-JP" altLang="en-US" sz="2000" b="1" dirty="0">
              <a:solidFill>
                <a:srgbClr val="FFFFFF"/>
              </a:solidFill>
              <a:latin typeface="+mn-ea"/>
              <a:cs typeface="ＭＳ Ｐゴシック"/>
            </a:endParaRPr>
          </a:p>
        </p:txBody>
      </p:sp>
      <p:sp>
        <p:nvSpPr>
          <p:cNvPr id="5" name="正方形/長方形 4">
            <a:extLst>
              <a:ext uri="{FF2B5EF4-FFF2-40B4-BE49-F238E27FC236}">
                <a16:creationId xmlns:a16="http://schemas.microsoft.com/office/drawing/2014/main" id="{22E7FEC1-E87B-4F74-913A-8EEBDED4A170}"/>
              </a:ext>
            </a:extLst>
          </p:cNvPr>
          <p:cNvSpPr/>
          <p:nvPr/>
        </p:nvSpPr>
        <p:spPr>
          <a:xfrm>
            <a:off x="3352800" y="3843867"/>
            <a:ext cx="5373511" cy="159173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a:solidFill>
                  <a:srgbClr val="FFFFFF"/>
                </a:solidFill>
                <a:latin typeface="+mn-ea"/>
                <a:cs typeface="ＭＳ Ｐゴシック"/>
              </a:rPr>
              <a:t>理論研究の方向性は</a:t>
            </a:r>
            <a:r>
              <a:rPr lang="en-US" altLang="ja-JP" sz="2000" b="1">
                <a:solidFill>
                  <a:srgbClr val="FFFFFF"/>
                </a:solidFill>
                <a:latin typeface="+mn-ea"/>
                <a:cs typeface="ＭＳ Ｐゴシック"/>
              </a:rPr>
              <a:t>2</a:t>
            </a:r>
            <a:r>
              <a:rPr lang="ja-JP" altLang="en-US" sz="2000" b="1">
                <a:solidFill>
                  <a:srgbClr val="FFFFFF"/>
                </a:solidFill>
                <a:latin typeface="+mn-ea"/>
                <a:cs typeface="ＭＳ Ｐゴシック"/>
              </a:rPr>
              <a:t>つ。</a:t>
            </a:r>
            <a:r>
              <a:rPr lang="ja-JP" altLang="en-US" sz="2000" b="1">
                <a:solidFill>
                  <a:schemeClr val="accent6"/>
                </a:solidFill>
                <a:latin typeface="+mn-ea"/>
                <a:cs typeface="ＭＳ Ｐゴシック"/>
              </a:rPr>
              <a:t>なぜうまくいくのかわかっていない</a:t>
            </a:r>
            <a:r>
              <a:rPr lang="ja-JP" altLang="en-US" sz="2000" b="1">
                <a:solidFill>
                  <a:srgbClr val="FFFFFF"/>
                </a:solidFill>
                <a:latin typeface="+mn-ea"/>
                <a:cs typeface="ＭＳ Ｐゴシック"/>
              </a:rPr>
              <a:t>深層学習の原理の解明と、現在の深層学習では難しい難題解決である。</a:t>
            </a:r>
            <a:endParaRPr kumimoji="1" lang="ja-JP" altLang="en-US" sz="2000" b="1" dirty="0">
              <a:solidFill>
                <a:srgbClr val="FFFFFF"/>
              </a:solidFill>
              <a:latin typeface="+mn-ea"/>
              <a:cs typeface="ＭＳ Ｐゴシック"/>
            </a:endParaRPr>
          </a:p>
        </p:txBody>
      </p:sp>
    </p:spTree>
    <p:extLst>
      <p:ext uri="{BB962C8B-B14F-4D97-AF65-F5344CB8AC3E}">
        <p14:creationId xmlns:p14="http://schemas.microsoft.com/office/powerpoint/2010/main" val="13274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4C294F6-9015-41B1-8D20-BE41D8A14482}"/>
              </a:ext>
            </a:extLst>
          </p:cNvPr>
          <p:cNvSpPr>
            <a:spLocks noGrp="1"/>
          </p:cNvSpPr>
          <p:nvPr>
            <p:ph type="title"/>
          </p:nvPr>
        </p:nvSpPr>
        <p:spPr/>
        <p:txBody>
          <a:bodyPr/>
          <a:lstStyle/>
          <a:p>
            <a:r>
              <a:rPr kumimoji="1" lang="en-US" altLang="ja-JP" dirty="0"/>
              <a:t>AI</a:t>
            </a:r>
            <a:r>
              <a:rPr kumimoji="1" lang="ja-JP" altLang="en-US" dirty="0"/>
              <a:t>の「説明責任」</a:t>
            </a:r>
          </a:p>
        </p:txBody>
      </p:sp>
      <p:pic>
        <p:nvPicPr>
          <p:cNvPr id="5" name="図 4">
            <a:extLst>
              <a:ext uri="{FF2B5EF4-FFF2-40B4-BE49-F238E27FC236}">
                <a16:creationId xmlns:a16="http://schemas.microsoft.com/office/drawing/2014/main" id="{0B90D580-4208-4009-8936-989B41ABC165}"/>
              </a:ext>
            </a:extLst>
          </p:cNvPr>
          <p:cNvPicPr>
            <a:picLocks noChangeAspect="1"/>
          </p:cNvPicPr>
          <p:nvPr/>
        </p:nvPicPr>
        <p:blipFill>
          <a:blip r:embed="rId2"/>
          <a:stretch>
            <a:fillRect/>
          </a:stretch>
        </p:blipFill>
        <p:spPr>
          <a:xfrm>
            <a:off x="457199" y="907627"/>
            <a:ext cx="8278671" cy="5276426"/>
          </a:xfrm>
          <a:prstGeom prst="rect">
            <a:avLst/>
          </a:prstGeom>
          <a:ln>
            <a:solidFill>
              <a:schemeClr val="tx1">
                <a:lumMod val="50000"/>
                <a:lumOff val="50000"/>
              </a:schemeClr>
            </a:solidFill>
          </a:ln>
        </p:spPr>
      </p:pic>
    </p:spTree>
    <p:extLst>
      <p:ext uri="{BB962C8B-B14F-4D97-AF65-F5344CB8AC3E}">
        <p14:creationId xmlns:p14="http://schemas.microsoft.com/office/powerpoint/2010/main" val="422373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20C31-BA77-4884-9FD1-49C137BCC68B}"/>
              </a:ext>
            </a:extLst>
          </p:cNvPr>
          <p:cNvSpPr>
            <a:spLocks noGrp="1"/>
          </p:cNvSpPr>
          <p:nvPr>
            <p:ph type="title"/>
          </p:nvPr>
        </p:nvSpPr>
        <p:spPr/>
        <p:txBody>
          <a:bodyPr/>
          <a:lstStyle/>
          <a:p>
            <a:r>
              <a:rPr lang="en-US" altLang="ja-JP" dirty="0"/>
              <a:t>LIME(Local Interpretable Model-agnostic Explanations)</a:t>
            </a:r>
            <a:endParaRPr kumimoji="1" lang="ja-JP" altLang="en-US" dirty="0"/>
          </a:p>
        </p:txBody>
      </p:sp>
      <p:pic>
        <p:nvPicPr>
          <p:cNvPr id="4" name="図 3">
            <a:extLst>
              <a:ext uri="{FF2B5EF4-FFF2-40B4-BE49-F238E27FC236}">
                <a16:creationId xmlns:a16="http://schemas.microsoft.com/office/drawing/2014/main" id="{08550552-24DB-4012-A596-822097A5F042}"/>
              </a:ext>
            </a:extLst>
          </p:cNvPr>
          <p:cNvPicPr>
            <a:picLocks noChangeAspect="1"/>
          </p:cNvPicPr>
          <p:nvPr/>
        </p:nvPicPr>
        <p:blipFill>
          <a:blip r:embed="rId3"/>
          <a:stretch>
            <a:fillRect/>
          </a:stretch>
        </p:blipFill>
        <p:spPr>
          <a:xfrm>
            <a:off x="991249" y="1028699"/>
            <a:ext cx="2729562" cy="4852555"/>
          </a:xfrm>
          <a:prstGeom prst="rect">
            <a:avLst/>
          </a:prstGeom>
        </p:spPr>
      </p:pic>
      <p:pic>
        <p:nvPicPr>
          <p:cNvPr id="6" name="図 5">
            <a:extLst>
              <a:ext uri="{FF2B5EF4-FFF2-40B4-BE49-F238E27FC236}">
                <a16:creationId xmlns:a16="http://schemas.microsoft.com/office/drawing/2014/main" id="{15EB5BB0-4B9B-4C5E-B379-C2BD744D18E6}"/>
              </a:ext>
            </a:extLst>
          </p:cNvPr>
          <p:cNvPicPr>
            <a:picLocks noChangeAspect="1"/>
          </p:cNvPicPr>
          <p:nvPr/>
        </p:nvPicPr>
        <p:blipFill>
          <a:blip r:embed="rId4"/>
          <a:stretch>
            <a:fillRect/>
          </a:stretch>
        </p:blipFill>
        <p:spPr>
          <a:xfrm>
            <a:off x="4686300" y="1828366"/>
            <a:ext cx="3676650" cy="3533775"/>
          </a:xfrm>
          <a:prstGeom prst="rect">
            <a:avLst/>
          </a:prstGeom>
        </p:spPr>
      </p:pic>
      <p:sp>
        <p:nvSpPr>
          <p:cNvPr id="7" name="楕円 6">
            <a:extLst>
              <a:ext uri="{FF2B5EF4-FFF2-40B4-BE49-F238E27FC236}">
                <a16:creationId xmlns:a16="http://schemas.microsoft.com/office/drawing/2014/main" id="{556CF273-3FE4-419C-AF6B-898DA20538C5}"/>
              </a:ext>
            </a:extLst>
          </p:cNvPr>
          <p:cNvSpPr/>
          <p:nvPr/>
        </p:nvSpPr>
        <p:spPr>
          <a:xfrm>
            <a:off x="6244070" y="3361458"/>
            <a:ext cx="1153391" cy="971551"/>
          </a:xfrm>
          <a:prstGeom prst="ellipse">
            <a:avLst/>
          </a:prstGeom>
          <a:noFill/>
          <a:ln w="38100">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楕円 7">
            <a:extLst>
              <a:ext uri="{FF2B5EF4-FFF2-40B4-BE49-F238E27FC236}">
                <a16:creationId xmlns:a16="http://schemas.microsoft.com/office/drawing/2014/main" id="{C212B47A-D8EB-42DF-A55A-C581FE3D4C65}"/>
              </a:ext>
            </a:extLst>
          </p:cNvPr>
          <p:cNvSpPr/>
          <p:nvPr/>
        </p:nvSpPr>
        <p:spPr>
          <a:xfrm>
            <a:off x="7397461" y="1870147"/>
            <a:ext cx="617394" cy="520058"/>
          </a:xfrm>
          <a:prstGeom prst="ellipse">
            <a:avLst/>
          </a:prstGeom>
          <a:noFill/>
          <a:ln w="38100">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a:extLst>
              <a:ext uri="{FF2B5EF4-FFF2-40B4-BE49-F238E27FC236}">
                <a16:creationId xmlns:a16="http://schemas.microsoft.com/office/drawing/2014/main" id="{190B270B-CA35-4719-8A9C-B0AFD7406F17}"/>
              </a:ext>
            </a:extLst>
          </p:cNvPr>
          <p:cNvSpPr/>
          <p:nvPr/>
        </p:nvSpPr>
        <p:spPr>
          <a:xfrm>
            <a:off x="991249" y="5987627"/>
            <a:ext cx="2729562" cy="42672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黒星病の判定</a:t>
            </a:r>
          </a:p>
        </p:txBody>
      </p:sp>
      <p:sp>
        <p:nvSpPr>
          <p:cNvPr id="9" name="正方形/長方形 8">
            <a:extLst>
              <a:ext uri="{FF2B5EF4-FFF2-40B4-BE49-F238E27FC236}">
                <a16:creationId xmlns:a16="http://schemas.microsoft.com/office/drawing/2014/main" id="{DADB4F6D-D25F-48E8-B3F8-3255772536C1}"/>
              </a:ext>
            </a:extLst>
          </p:cNvPr>
          <p:cNvSpPr/>
          <p:nvPr/>
        </p:nvSpPr>
        <p:spPr>
          <a:xfrm>
            <a:off x="4686300" y="5987627"/>
            <a:ext cx="3676650" cy="42672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判定に当たって注目した部分</a:t>
            </a:r>
          </a:p>
        </p:txBody>
      </p:sp>
    </p:spTree>
    <p:extLst>
      <p:ext uri="{BB962C8B-B14F-4D97-AF65-F5344CB8AC3E}">
        <p14:creationId xmlns:p14="http://schemas.microsoft.com/office/powerpoint/2010/main" val="40361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868B4EB-A72E-4BD6-A9B3-E4EF247F017F}"/>
              </a:ext>
            </a:extLst>
          </p:cNvPr>
          <p:cNvPicPr>
            <a:picLocks noChangeAspect="1"/>
          </p:cNvPicPr>
          <p:nvPr/>
        </p:nvPicPr>
        <p:blipFill>
          <a:blip r:embed="rId3"/>
          <a:stretch>
            <a:fillRect/>
          </a:stretch>
        </p:blipFill>
        <p:spPr>
          <a:xfrm>
            <a:off x="951345" y="862153"/>
            <a:ext cx="7241309" cy="5507474"/>
          </a:xfrm>
          <a:prstGeom prst="rect">
            <a:avLst/>
          </a:prstGeom>
        </p:spPr>
      </p:pic>
      <p:sp>
        <p:nvSpPr>
          <p:cNvPr id="3" name="タイトル 2">
            <a:extLst>
              <a:ext uri="{FF2B5EF4-FFF2-40B4-BE49-F238E27FC236}">
                <a16:creationId xmlns:a16="http://schemas.microsoft.com/office/drawing/2014/main" id="{04FE33AF-950B-4344-A157-33BAA5D4C500}"/>
              </a:ext>
            </a:extLst>
          </p:cNvPr>
          <p:cNvSpPr>
            <a:spLocks noGrp="1"/>
          </p:cNvSpPr>
          <p:nvPr>
            <p:ph type="title"/>
          </p:nvPr>
        </p:nvSpPr>
        <p:spPr/>
        <p:txBody>
          <a:bodyPr/>
          <a:lstStyle/>
          <a:p>
            <a:r>
              <a:rPr kumimoji="1" lang="ja-JP" altLang="en-US" dirty="0"/>
              <a:t>民間のソリューション</a:t>
            </a:r>
          </a:p>
        </p:txBody>
      </p:sp>
    </p:spTree>
    <p:extLst>
      <p:ext uri="{BB962C8B-B14F-4D97-AF65-F5344CB8AC3E}">
        <p14:creationId xmlns:p14="http://schemas.microsoft.com/office/powerpoint/2010/main" val="45429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EC7A42-A9CC-4E15-8EA2-8BC66261550B}"/>
              </a:ext>
            </a:extLst>
          </p:cNvPr>
          <p:cNvSpPr>
            <a:spLocks noGrp="1"/>
          </p:cNvSpPr>
          <p:nvPr>
            <p:ph type="title"/>
          </p:nvPr>
        </p:nvSpPr>
        <p:spPr/>
        <p:txBody>
          <a:bodyPr/>
          <a:lstStyle/>
          <a:p>
            <a:r>
              <a:rPr kumimoji="1" lang="en-US" altLang="ja-JP" dirty="0"/>
              <a:t>IBM</a:t>
            </a:r>
            <a:r>
              <a:rPr kumimoji="1" lang="ja-JP" altLang="en-US" dirty="0"/>
              <a:t>：トレーニングデータ内のバイアスを検出</a:t>
            </a:r>
          </a:p>
        </p:txBody>
      </p:sp>
      <p:pic>
        <p:nvPicPr>
          <p:cNvPr id="5" name="図 4">
            <a:extLst>
              <a:ext uri="{FF2B5EF4-FFF2-40B4-BE49-F238E27FC236}">
                <a16:creationId xmlns:a16="http://schemas.microsoft.com/office/drawing/2014/main" id="{ADF3F585-114B-4189-8C9F-D5B7838AC6EA}"/>
              </a:ext>
            </a:extLst>
          </p:cNvPr>
          <p:cNvPicPr>
            <a:picLocks noChangeAspect="1"/>
          </p:cNvPicPr>
          <p:nvPr/>
        </p:nvPicPr>
        <p:blipFill>
          <a:blip r:embed="rId3"/>
          <a:stretch>
            <a:fillRect/>
          </a:stretch>
        </p:blipFill>
        <p:spPr>
          <a:xfrm>
            <a:off x="457200" y="927884"/>
            <a:ext cx="7450282" cy="5002231"/>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B1ACD9F2-9D51-4481-9D26-5B7C42459036}"/>
              </a:ext>
            </a:extLst>
          </p:cNvPr>
          <p:cNvSpPr/>
          <p:nvPr/>
        </p:nvSpPr>
        <p:spPr>
          <a:xfrm>
            <a:off x="3470564" y="2098965"/>
            <a:ext cx="5216236" cy="217170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rgbClr val="FFFFFF"/>
                </a:solidFill>
                <a:latin typeface="ＭＳ Ｐゴシック"/>
                <a:ea typeface="ＭＳ Ｐゴシック"/>
                <a:cs typeface="ＭＳ Ｐゴシック"/>
              </a:rPr>
              <a:t>Our data bias checker analyzes the training data to find disparate impact given user-specified protected attributes.</a:t>
            </a:r>
          </a:p>
          <a:p>
            <a:endParaRPr kumimoji="1" lang="en-US" altLang="ja-JP" dirty="0">
              <a:solidFill>
                <a:srgbClr val="FFFFFF"/>
              </a:solidFill>
              <a:latin typeface="ＭＳ Ｐゴシック"/>
              <a:ea typeface="ＭＳ Ｐゴシック"/>
              <a:cs typeface="ＭＳ Ｐゴシック"/>
            </a:endParaRPr>
          </a:p>
          <a:p>
            <a:r>
              <a:rPr lang="ja-JP" altLang="en-US" dirty="0">
                <a:solidFill>
                  <a:srgbClr val="FFFFFF"/>
                </a:solidFill>
                <a:latin typeface="ＭＳ Ｐゴシック"/>
                <a:ea typeface="ＭＳ Ｐゴシック"/>
                <a:cs typeface="ＭＳ Ｐゴシック"/>
              </a:rPr>
              <a:t>データ・バイアス・チェッカーはトレーニング・データを分析して、ユーザー特有の保護属性毎に別々の影響を見つけ出します。</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264133085"/>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8744</TotalTime>
  <Words>645</Words>
  <Application>Microsoft Office PowerPoint</Application>
  <PresentationFormat>画面に合わせる (4:3)</PresentationFormat>
  <Paragraphs>72</Paragraphs>
  <Slides>13</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HGP創英角ｺﾞｼｯｸUB</vt:lpstr>
      <vt:lpstr>ＭＳ Ｐゴシック</vt:lpstr>
      <vt:lpstr>Meiryo</vt:lpstr>
      <vt:lpstr>Arial</vt:lpstr>
      <vt:lpstr>Calibri</vt:lpstr>
      <vt:lpstr>NC標準テンプレート</vt:lpstr>
      <vt:lpstr>PowerPoint プレゼンテーション</vt:lpstr>
      <vt:lpstr>AIで問題になるアルゴリズム・バイアス</vt:lpstr>
      <vt:lpstr>AIはブラックボックス</vt:lpstr>
      <vt:lpstr>学習と推論</vt:lpstr>
      <vt:lpstr>「なぜうまくいくのかわかっていない」!?</vt:lpstr>
      <vt:lpstr>AIの「説明責任」</vt:lpstr>
      <vt:lpstr>LIME(Local Interpretable Model-agnostic Explanations)</vt:lpstr>
      <vt:lpstr>民間のソリューション</vt:lpstr>
      <vt:lpstr>IBM：トレーニングデータ内のバイアスを検出</vt:lpstr>
      <vt:lpstr>富士通推定に関わった因子の特定と根拠の説明</vt:lpstr>
      <vt:lpstr>「説明できるAI」への疑問</vt:lpstr>
      <vt:lpstr>2つのAI</vt:lpstr>
      <vt:lpstr>公平で説明可能で透明なAI</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 章司</cp:lastModifiedBy>
  <cp:revision>863</cp:revision>
  <dcterms:created xsi:type="dcterms:W3CDTF">2014-04-30T01:58:06Z</dcterms:created>
  <dcterms:modified xsi:type="dcterms:W3CDTF">2018-11-07T06:51:56Z</dcterms:modified>
</cp:coreProperties>
</file>