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97" r:id="rId2"/>
    <p:sldId id="2691" r:id="rId3"/>
    <p:sldId id="2712" r:id="rId4"/>
    <p:sldId id="2711" r:id="rId5"/>
    <p:sldId id="2700" r:id="rId6"/>
    <p:sldId id="2702" r:id="rId7"/>
    <p:sldId id="2704" r:id="rId8"/>
    <p:sldId id="2703" r:id="rId9"/>
    <p:sldId id="2706" r:id="rId10"/>
    <p:sldId id="2705" r:id="rId11"/>
    <p:sldId id="2709" r:id="rId12"/>
    <p:sldId id="2710" r:id="rId13"/>
    <p:sldId id="2699" r:id="rId14"/>
    <p:sldId id="2707" r:id="rId15"/>
    <p:sldId id="2708" r:id="rId16"/>
    <p:sldId id="2713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33ACBD"/>
    <a:srgbClr val="FF66FF"/>
    <a:srgbClr val="9DFFFF"/>
    <a:srgbClr val="FFFFFF"/>
    <a:srgbClr val="FFFBD2"/>
    <a:srgbClr val="CC0000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3" autoAdjust="0"/>
    <p:restoredTop sz="88686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044" y="96"/>
      </p:cViewPr>
      <p:guideLst>
        <p:guide orient="horz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2018/11/21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2018/11/21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https://aws.amazon.com/jp/about-aws/whats-new/2018/11/introducing-amazon-corretto/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970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http://www.e-bisc.go.jp/info/news/00000079.html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510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http://www.e-gov.go.jp/help/shinsei/java_se8_eopu/index.html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3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https://developers.srad.jp/story/18/02/12/202257/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44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https://tech.nikkeibp.co.jp/atcl/nxt/column/18/00001/00081/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15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https://www.java.com/ja/about/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47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https://www.benfrederickson.com/ranking-programming-languages-by-github-users/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98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https://www.orangeitems.com/entry/2018/02/08/152022</a:t>
            </a:r>
          </a:p>
          <a:p>
            <a:r>
              <a:rPr kumimoji="1" lang="en-US" altLang="ja-JP" dirty="0"/>
              <a:t>https://www.orangeitems.com/entry/2018/09/26/152343</a:t>
            </a:r>
          </a:p>
          <a:p>
            <a:r>
              <a:rPr kumimoji="1" lang="en-US" altLang="ja-JP" dirty="0"/>
              <a:t>https://tech.nikkeibp.co.jp/it/atcl/idg/14/481709/062600443/?ST=cio-appli&amp;P=3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59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https://iwjp.net/blog/2018/09/29/java/</a:t>
            </a:r>
          </a:p>
          <a:p>
            <a:r>
              <a:rPr kumimoji="1" lang="en-US" altLang="ja-JP" dirty="0"/>
              <a:t>https://qiita.com/u-tanick/items/bb166929a58a4c20bb88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79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https://tech.nikkeibp.co.jp/it/atcl/column/17/030700069/030900001/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84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https://gihyo.jp/news/nr/2018/11/1501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3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5" r:id="rId3"/>
    <p:sldLayoutId id="2147483651" r:id="rId4"/>
    <p:sldLayoutId id="2147483652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rgbClr val="FFFFFF"/>
                </a:solidFill>
                <a:latin typeface="Arial"/>
                <a:ea typeface="ＭＳ Ｐゴシック" panose="020B0600070205080204" pitchFamily="50" charset="-128"/>
                <a:cs typeface="Arial"/>
              </a:rPr>
              <a:t>Java</a:t>
            </a:r>
            <a:r>
              <a:rPr lang="ja-JP" altLang="en-US" sz="2800" dirty="0">
                <a:solidFill>
                  <a:srgbClr val="FFFFFF"/>
                </a:solidFill>
                <a:latin typeface="Arial"/>
                <a:ea typeface="ＭＳ Ｐゴシック" panose="020B0600070205080204" pitchFamily="50" charset="-128"/>
                <a:cs typeface="Arial"/>
              </a:rPr>
              <a:t>の有償化と各社の対応</a:t>
            </a:r>
            <a:endParaRPr lang="en-US" altLang="ja-JP" sz="2800" dirty="0">
              <a:solidFill>
                <a:srgbClr val="FFFFFF"/>
              </a:solidFill>
              <a:latin typeface="Arial"/>
              <a:ea typeface="ＭＳ Ｐゴシック" panose="020B0600070205080204" pitchFamily="50" charset="-128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757989" y="42744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IT</a:t>
            </a:r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ソリューション塾・第</a:t>
            </a:r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29</a:t>
            </a:r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期</a:t>
            </a:r>
            <a:endParaRPr lang="en-US" altLang="ja-JP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endParaRPr lang="en-US" altLang="ja-JP" dirty="0">
              <a:latin typeface="Meiryo" charset="-128"/>
              <a:ea typeface="Meiryo" charset="-128"/>
              <a:cs typeface="Meiryo" charset="-128"/>
            </a:endParaRPr>
          </a:p>
          <a:p>
            <a:pPr algn="r"/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2018</a:t>
            </a:r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年</a:t>
            </a:r>
            <a:r>
              <a:rPr lang="en-US" altLang="ja-JP" dirty="0">
                <a:latin typeface="Meiryo" charset="-128"/>
                <a:ea typeface="Meiryo" charset="-128"/>
                <a:cs typeface="Meiryo" charset="-128"/>
              </a:rPr>
              <a:t>11</a:t>
            </a:r>
            <a:r>
              <a:rPr lang="ja-JP" altLang="en-US" dirty="0">
                <a:latin typeface="Meiryo" charset="-128"/>
                <a:ea typeface="Meiryo" charset="-128"/>
                <a:cs typeface="Meiryo" charset="-128"/>
              </a:rPr>
              <a:t>月</a:t>
            </a:r>
            <a:r>
              <a:rPr lang="en-US" altLang="ja-JP">
                <a:latin typeface="Meiryo" charset="-128"/>
                <a:ea typeface="Meiryo" charset="-128"/>
                <a:cs typeface="Meiryo" charset="-128"/>
              </a:rPr>
              <a:t>21</a:t>
            </a:r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日</a:t>
            </a:r>
            <a:endParaRPr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96136" y="5549861"/>
            <a:ext cx="2582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100" dirty="0">
                <a:latin typeface="+mn-lt"/>
                <a:ea typeface="+mn-ea"/>
              </a:rPr>
              <a:t>株式会社アプライド・マーケティング</a:t>
            </a:r>
            <a:endParaRPr kumimoji="1" lang="en-US" altLang="ja-JP" sz="1100" dirty="0">
              <a:latin typeface="+mn-lt"/>
              <a:ea typeface="+mn-ea"/>
            </a:endParaRPr>
          </a:p>
          <a:p>
            <a:pPr algn="r"/>
            <a:r>
              <a:rPr lang="ja-JP" altLang="en-US" sz="1100" dirty="0">
                <a:latin typeface="+mn-lt"/>
                <a:ea typeface="+mn-ea"/>
              </a:rPr>
              <a:t>大越　章司</a:t>
            </a:r>
            <a:endParaRPr lang="en-US" altLang="ja-JP" sz="1100" dirty="0">
              <a:latin typeface="+mn-lt"/>
              <a:ea typeface="+mn-ea"/>
            </a:endParaRPr>
          </a:p>
          <a:p>
            <a:pPr algn="r"/>
            <a:r>
              <a:rPr lang="en-US" altLang="ja-JP" sz="1100" dirty="0">
                <a:latin typeface="+mn-lt"/>
                <a:ea typeface="+mn-ea"/>
              </a:rPr>
              <a:t>http://www.appliedmarketing.co.jp/</a:t>
            </a:r>
          </a:p>
          <a:p>
            <a:pPr algn="r"/>
            <a:r>
              <a:rPr kumimoji="1" lang="en-US" altLang="ja-JP" sz="1100" dirty="0">
                <a:latin typeface="+mn-lt"/>
                <a:ea typeface="+mn-ea"/>
              </a:rPr>
              <a:t>shoji@appliedmarketing.co.jp</a:t>
            </a:r>
            <a:endParaRPr kumimoji="1" lang="ja-JP" altLang="en-US" sz="11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10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1064BF7-9BCD-492A-B74F-BE15B357A841}"/>
              </a:ext>
            </a:extLst>
          </p:cNvPr>
          <p:cNvGrpSpPr/>
          <p:nvPr/>
        </p:nvGrpSpPr>
        <p:grpSpPr>
          <a:xfrm>
            <a:off x="5378030" y="2031289"/>
            <a:ext cx="3313858" cy="3872823"/>
            <a:chOff x="5378030" y="2031289"/>
            <a:chExt cx="3313858" cy="3872823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C20CA98B-5D70-44C8-9404-4ECBDD428C5B}"/>
                </a:ext>
              </a:extLst>
            </p:cNvPr>
            <p:cNvSpPr/>
            <p:nvPr/>
          </p:nvSpPr>
          <p:spPr>
            <a:xfrm>
              <a:off x="6312752" y="2031289"/>
              <a:ext cx="2379136" cy="38728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29" name="二等辺三角形 28">
              <a:extLst>
                <a:ext uri="{FF2B5EF4-FFF2-40B4-BE49-F238E27FC236}">
                  <a16:creationId xmlns:a16="http://schemas.microsoft.com/office/drawing/2014/main" id="{CC22F9E4-4520-4705-8FB5-04C05219D8BA}"/>
                </a:ext>
              </a:extLst>
            </p:cNvPr>
            <p:cNvSpPr/>
            <p:nvPr/>
          </p:nvSpPr>
          <p:spPr>
            <a:xfrm rot="16200000">
              <a:off x="3908982" y="3500338"/>
              <a:ext cx="3872822" cy="934726"/>
            </a:xfrm>
            <a:prstGeom prst="triangle">
              <a:avLst>
                <a:gd name="adj" fmla="val 6871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sp>
        <p:nvSpPr>
          <p:cNvPr id="4" name="タイトル 3">
            <a:extLst>
              <a:ext uri="{FF2B5EF4-FFF2-40B4-BE49-F238E27FC236}">
                <a16:creationId xmlns:a16="http://schemas.microsoft.com/office/drawing/2014/main" id="{D6C264B6-0E92-4554-A515-00A24594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の開発・頒布体制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C937EF-185B-4AA5-ADDB-06A66934B1C9}"/>
              </a:ext>
            </a:extLst>
          </p:cNvPr>
          <p:cNvSpPr/>
          <p:nvPr/>
        </p:nvSpPr>
        <p:spPr>
          <a:xfrm>
            <a:off x="1937176" y="1396258"/>
            <a:ext cx="2379133" cy="7102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Java Community</a:t>
            </a:r>
          </a:p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（</a:t>
            </a:r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OpenJDK</a:t>
            </a:r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：ソース）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E8891EE-541C-410B-98F0-5E65A9FA5667}"/>
              </a:ext>
            </a:extLst>
          </p:cNvPr>
          <p:cNvGrpSpPr/>
          <p:nvPr/>
        </p:nvGrpSpPr>
        <p:grpSpPr>
          <a:xfrm>
            <a:off x="646853" y="2106505"/>
            <a:ext cx="2479890" cy="3641640"/>
            <a:chOff x="646853" y="2106505"/>
            <a:chExt cx="2479890" cy="3641640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294744FA-993C-412E-A2CA-88754B4C332C}"/>
                </a:ext>
              </a:extLst>
            </p:cNvPr>
            <p:cNvSpPr/>
            <p:nvPr/>
          </p:nvSpPr>
          <p:spPr>
            <a:xfrm>
              <a:off x="646855" y="3010005"/>
              <a:ext cx="2379133" cy="710247"/>
            </a:xfrm>
            <a:prstGeom prst="rect">
              <a:avLst/>
            </a:prstGeom>
            <a:solidFill>
              <a:srgbClr val="33ACBD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Oracle</a:t>
              </a:r>
            </a:p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（</a:t>
              </a:r>
              <a:r>
                <a:rPr kumimoji="1" lang="en-US" altLang="ja-JP" dirty="0" err="1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OracleJDK</a:t>
              </a:r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）</a:t>
              </a: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1F79F43-EDCC-4A9F-8B90-E54A55D015F8}"/>
                </a:ext>
              </a:extLst>
            </p:cNvPr>
            <p:cNvSpPr/>
            <p:nvPr/>
          </p:nvSpPr>
          <p:spPr>
            <a:xfrm>
              <a:off x="646854" y="3838095"/>
              <a:ext cx="2379133" cy="4419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バイナリ配布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E90EBFAE-956D-4E3D-A03D-32E42D5F59DF}"/>
                </a:ext>
              </a:extLst>
            </p:cNvPr>
            <p:cNvSpPr/>
            <p:nvPr/>
          </p:nvSpPr>
          <p:spPr>
            <a:xfrm>
              <a:off x="646854" y="4327452"/>
              <a:ext cx="2379133" cy="4419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サポート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204D0D5-3A73-4DBE-99DD-94E36CBE9ADC}"/>
                </a:ext>
              </a:extLst>
            </p:cNvPr>
            <p:cNvSpPr/>
            <p:nvPr/>
          </p:nvSpPr>
          <p:spPr>
            <a:xfrm>
              <a:off x="646853" y="4816809"/>
              <a:ext cx="2379133" cy="4419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セキュリティパッチ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B04E28D2-F11D-4EC9-B412-3D0BB7D63ADF}"/>
                </a:ext>
              </a:extLst>
            </p:cNvPr>
            <p:cNvSpPr/>
            <p:nvPr/>
          </p:nvSpPr>
          <p:spPr>
            <a:xfrm>
              <a:off x="646854" y="5306166"/>
              <a:ext cx="2379133" cy="4419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長期サポート</a:t>
              </a:r>
            </a:p>
          </p:txBody>
        </p:sp>
        <p:cxnSp>
          <p:nvCxnSpPr>
            <p:cNvPr id="3" name="直線矢印コネクタ 2">
              <a:extLst>
                <a:ext uri="{FF2B5EF4-FFF2-40B4-BE49-F238E27FC236}">
                  <a16:creationId xmlns:a16="http://schemas.microsoft.com/office/drawing/2014/main" id="{325BA029-9678-459F-99B9-47B29AE39D6D}"/>
                </a:ext>
              </a:extLst>
            </p:cNvPr>
            <p:cNvCxnSpPr>
              <a:stCxn id="9" idx="2"/>
              <a:endCxn id="8" idx="0"/>
            </p:cNvCxnSpPr>
            <p:nvPr/>
          </p:nvCxnSpPr>
          <p:spPr>
            <a:xfrm flipH="1">
              <a:off x="1836422" y="2106505"/>
              <a:ext cx="1290321" cy="9035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5078525-019B-44D9-9D3B-E7257B7FF7C2}"/>
              </a:ext>
            </a:extLst>
          </p:cNvPr>
          <p:cNvGrpSpPr/>
          <p:nvPr/>
        </p:nvGrpSpPr>
        <p:grpSpPr>
          <a:xfrm>
            <a:off x="3126743" y="2106505"/>
            <a:ext cx="2439247" cy="3641640"/>
            <a:chOff x="3126743" y="2106505"/>
            <a:chExt cx="2439247" cy="364164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9C21F12-2DEA-4FDC-86B8-CB48347E022A}"/>
                </a:ext>
              </a:extLst>
            </p:cNvPr>
            <p:cNvSpPr/>
            <p:nvPr/>
          </p:nvSpPr>
          <p:spPr>
            <a:xfrm>
              <a:off x="3186856" y="3010004"/>
              <a:ext cx="2379133" cy="710247"/>
            </a:xfrm>
            <a:prstGeom prst="rect">
              <a:avLst/>
            </a:prstGeom>
            <a:solidFill>
              <a:srgbClr val="33ACBD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他ディストリビュータ</a:t>
              </a:r>
              <a:endPara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（</a:t>
              </a:r>
              <a:r>
                <a:rPr kumimoji="1" lang="en-US" altLang="ja-JP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OpenJDK</a:t>
              </a:r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）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92B7871-2EC2-4AA7-9E50-D0B1724D1534}"/>
                </a:ext>
              </a:extLst>
            </p:cNvPr>
            <p:cNvSpPr/>
            <p:nvPr/>
          </p:nvSpPr>
          <p:spPr>
            <a:xfrm>
              <a:off x="3186857" y="3838095"/>
              <a:ext cx="2379133" cy="4419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バイナリ配布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085BBD67-DEB0-46AA-93F5-2B02E61C5952}"/>
                </a:ext>
              </a:extLst>
            </p:cNvPr>
            <p:cNvSpPr/>
            <p:nvPr/>
          </p:nvSpPr>
          <p:spPr>
            <a:xfrm>
              <a:off x="3186857" y="4327452"/>
              <a:ext cx="2379133" cy="4419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サポート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A5C2BE25-2C67-4A41-860B-DF23F91D8EA2}"/>
                </a:ext>
              </a:extLst>
            </p:cNvPr>
            <p:cNvSpPr/>
            <p:nvPr/>
          </p:nvSpPr>
          <p:spPr>
            <a:xfrm>
              <a:off x="3186856" y="4816809"/>
              <a:ext cx="2379133" cy="4419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セキュリティパッチ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EDB9164-6D18-439F-B755-737C2128786B}"/>
                </a:ext>
              </a:extLst>
            </p:cNvPr>
            <p:cNvSpPr/>
            <p:nvPr/>
          </p:nvSpPr>
          <p:spPr>
            <a:xfrm>
              <a:off x="3186857" y="5306166"/>
              <a:ext cx="2379133" cy="4419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長期サポート</a:t>
              </a:r>
            </a:p>
          </p:txBody>
        </p: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D09F94F3-BBF8-48F8-A969-EAC86CAAA757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>
              <a:off x="3126743" y="2106505"/>
              <a:ext cx="1249680" cy="90349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83D3BCF-E8D3-4F80-99B1-C539A097B517}"/>
              </a:ext>
            </a:extLst>
          </p:cNvPr>
          <p:cNvSpPr/>
          <p:nvPr/>
        </p:nvSpPr>
        <p:spPr>
          <a:xfrm>
            <a:off x="6312754" y="2031290"/>
            <a:ext cx="2379133" cy="4419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Red Hat</a:t>
            </a:r>
            <a:endParaRPr kumimoji="1" lang="ja-JP" altLang="en-US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94C8538-6CC8-425F-BCE5-260F7E1BFBFC}"/>
              </a:ext>
            </a:extLst>
          </p:cNvPr>
          <p:cNvSpPr/>
          <p:nvPr/>
        </p:nvSpPr>
        <p:spPr>
          <a:xfrm>
            <a:off x="6312754" y="2520647"/>
            <a:ext cx="2379133" cy="4419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Google</a:t>
            </a:r>
            <a:endParaRPr kumimoji="1" lang="ja-JP" altLang="en-US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55815D9-ECC9-472E-91B6-3463C1E4E7EB}"/>
              </a:ext>
            </a:extLst>
          </p:cNvPr>
          <p:cNvSpPr/>
          <p:nvPr/>
        </p:nvSpPr>
        <p:spPr>
          <a:xfrm>
            <a:off x="6312753" y="3010004"/>
            <a:ext cx="2379133" cy="4419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IBM</a:t>
            </a:r>
            <a:endParaRPr kumimoji="1" lang="ja-JP" altLang="en-US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47E83E6-707A-48D4-B91B-9B1926B66337}"/>
              </a:ext>
            </a:extLst>
          </p:cNvPr>
          <p:cNvSpPr/>
          <p:nvPr/>
        </p:nvSpPr>
        <p:spPr>
          <a:xfrm>
            <a:off x="6312754" y="3499361"/>
            <a:ext cx="2379133" cy="4419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Microsoft</a:t>
            </a:r>
            <a:endParaRPr kumimoji="1" lang="ja-JP" altLang="en-US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5BD8731-35EB-466D-B2FA-99CE38B91233}"/>
              </a:ext>
            </a:extLst>
          </p:cNvPr>
          <p:cNvSpPr/>
          <p:nvPr/>
        </p:nvSpPr>
        <p:spPr>
          <a:xfrm>
            <a:off x="6312754" y="3988718"/>
            <a:ext cx="2379133" cy="4419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Adopt</a:t>
            </a:r>
            <a:endParaRPr kumimoji="1" lang="ja-JP" altLang="en-US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E2DFC62-BC04-4F95-B7B4-896D473556F4}"/>
              </a:ext>
            </a:extLst>
          </p:cNvPr>
          <p:cNvSpPr/>
          <p:nvPr/>
        </p:nvSpPr>
        <p:spPr>
          <a:xfrm>
            <a:off x="6312755" y="4478075"/>
            <a:ext cx="2379133" cy="4419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Azul</a:t>
            </a:r>
            <a:endParaRPr kumimoji="1" lang="ja-JP" altLang="en-US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1CC6A69-A2E1-40F7-90FB-C50E5A9FA78E}"/>
              </a:ext>
            </a:extLst>
          </p:cNvPr>
          <p:cNvSpPr/>
          <p:nvPr/>
        </p:nvSpPr>
        <p:spPr>
          <a:xfrm>
            <a:off x="6312752" y="4967432"/>
            <a:ext cx="2379133" cy="4419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Oracle</a:t>
            </a:r>
            <a:endParaRPr kumimoji="1" lang="ja-JP" altLang="en-US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878C683-2DDD-4BA0-B52D-713E6B337D3F}"/>
              </a:ext>
            </a:extLst>
          </p:cNvPr>
          <p:cNvSpPr/>
          <p:nvPr/>
        </p:nvSpPr>
        <p:spPr>
          <a:xfrm>
            <a:off x="6312755" y="5462133"/>
            <a:ext cx="2379133" cy="4419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Amazon</a:t>
            </a:r>
            <a:endParaRPr kumimoji="1" lang="ja-JP" altLang="en-US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82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9E03528-B183-4A7A-BB2A-A54574F8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「保守で稼ぐ」</a:t>
            </a:r>
            <a:r>
              <a:rPr kumimoji="1" lang="en-US" altLang="ja-JP" dirty="0"/>
              <a:t>Oracle</a:t>
            </a:r>
            <a:r>
              <a:rPr kumimoji="1" lang="ja-JP" altLang="en-US" dirty="0"/>
              <a:t>の悪しき慣習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7FD0908-DCB9-40FC-97DA-7B7CA2F9C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5775"/>
            <a:ext cx="6305550" cy="47148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1D3B65A-EC00-49C9-8150-8D25D4620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822" y="4155440"/>
            <a:ext cx="6238875" cy="1981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292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C5A1EAB-964C-48C6-BD3A-E9B647B6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各社が</a:t>
            </a:r>
            <a:r>
              <a:rPr kumimoji="1" lang="en-US" altLang="ja-JP" dirty="0"/>
              <a:t>OpenJDK</a:t>
            </a:r>
            <a:r>
              <a:rPr kumimoji="1" lang="ja-JP" altLang="en-US" dirty="0"/>
              <a:t>の長期・無償サポートを発表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3AE90C-4878-4A7B-8272-804DB8B19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5983"/>
            <a:ext cx="7305040" cy="37262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717383A-66E7-4A6C-A441-64DC62D8F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570" y="1852612"/>
            <a:ext cx="5295900" cy="31527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AD1C3BB-EEA6-4898-AED4-19A7E3BE8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05" y="1490106"/>
            <a:ext cx="7694190" cy="44139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7894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11DFA6F-E0DB-4124-BAF5-6026A637C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36" y="849447"/>
            <a:ext cx="6455728" cy="55356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F59ADCA9-8724-47D5-8A30-E3EC8D8A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ユーザーの反応</a:t>
            </a:r>
          </a:p>
        </p:txBody>
      </p:sp>
    </p:spTree>
    <p:extLst>
      <p:ext uri="{BB962C8B-B14F-4D97-AF65-F5344CB8AC3E}">
        <p14:creationId xmlns:p14="http://schemas.microsoft.com/office/powerpoint/2010/main" val="427978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EB00391-19F0-4B43-A1E6-4E1648C18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39741"/>
            <a:ext cx="7292552" cy="52499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A148BF8C-4FDE-48D2-B9B3-03F730B8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電子入札は対応の予定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6F07020-D6B1-462C-887A-90071971F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681" y="939741"/>
            <a:ext cx="4004506" cy="56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F1CD2F4-8EBF-4C42-BEA6-F0DC28B2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電子政府は</a:t>
            </a:r>
            <a:r>
              <a:rPr kumimoji="1" lang="en-US" altLang="ja-JP" dirty="0" err="1"/>
              <a:t>.Net</a:t>
            </a:r>
            <a:r>
              <a:rPr kumimoji="1" lang="ja-JP" altLang="en-US" dirty="0"/>
              <a:t>へ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740ED47-4B6D-490B-A8AB-CF5523EA1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70711"/>
            <a:ext cx="6552924" cy="55710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5791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F8BB95E-4423-40A9-B274-94B634CE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開発ツール・環境の選択において考えるべきこと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2F9D467-2421-4F78-ADC6-58B03BDEBFBF}"/>
              </a:ext>
            </a:extLst>
          </p:cNvPr>
          <p:cNvSpPr/>
          <p:nvPr/>
        </p:nvSpPr>
        <p:spPr>
          <a:xfrm>
            <a:off x="546409" y="1271239"/>
            <a:ext cx="2430966" cy="150541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リスク分散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4A6497-5C46-4922-B419-64DF32069036}"/>
              </a:ext>
            </a:extLst>
          </p:cNvPr>
          <p:cNvSpPr/>
          <p:nvPr/>
        </p:nvSpPr>
        <p:spPr>
          <a:xfrm>
            <a:off x="546409" y="2929054"/>
            <a:ext cx="2430966" cy="150541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EOL</a:t>
            </a:r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を決める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56A00A7-E177-4A0A-9191-9FD1CDB9DB4C}"/>
              </a:ext>
            </a:extLst>
          </p:cNvPr>
          <p:cNvSpPr/>
          <p:nvPr/>
        </p:nvSpPr>
        <p:spPr>
          <a:xfrm>
            <a:off x="546409" y="4586869"/>
            <a:ext cx="2430966" cy="150541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OSS</a:t>
            </a:r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にコミットする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5E997D9-CDB4-4E30-B63E-B40ED1BFF649}"/>
              </a:ext>
            </a:extLst>
          </p:cNvPr>
          <p:cNvSpPr/>
          <p:nvPr/>
        </p:nvSpPr>
        <p:spPr>
          <a:xfrm>
            <a:off x="3129775" y="1271239"/>
            <a:ext cx="5467816" cy="15054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オープンソース・プロプライエタリに関わらず、ベンダーの方針変更は起こりうる</a:t>
            </a:r>
            <a:endParaRPr kumimoji="1" lang="en-US" altLang="ja-JP" sz="16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タダのものは疑ってかかるべき</a:t>
            </a:r>
            <a:endParaRPr kumimoji="1" lang="en-US" altLang="ja-JP" sz="16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ひとつのソリューションだけに頼らず、常に代替策を準備しておく</a:t>
            </a:r>
            <a:endParaRPr kumimoji="1" lang="en-US" altLang="ja-JP" sz="16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A563503-96C6-4C13-9E64-9AFDA67E4920}"/>
              </a:ext>
            </a:extLst>
          </p:cNvPr>
          <p:cNvSpPr/>
          <p:nvPr/>
        </p:nvSpPr>
        <p:spPr>
          <a:xfrm>
            <a:off x="3129775" y="2929054"/>
            <a:ext cx="5467816" cy="15054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アプリケーションの寿命をあらかじめ設定し、サポートの終了・新規システムへの移行をあらかじめ計画しておく</a:t>
            </a:r>
            <a:endParaRPr lang="en-US" altLang="ja-JP" sz="16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業界の動向に気をくばり、常に新しい技術に取り組む</a:t>
            </a:r>
            <a:endParaRPr lang="en-US" altLang="ja-JP" sz="16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E7F8E91-28D4-4922-B770-58D88FBC4535}"/>
              </a:ext>
            </a:extLst>
          </p:cNvPr>
          <p:cNvSpPr/>
          <p:nvPr/>
        </p:nvSpPr>
        <p:spPr>
          <a:xfrm>
            <a:off x="3129775" y="4586869"/>
            <a:ext cx="5467816" cy="15054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OSS</a:t>
            </a:r>
            <a:r>
              <a:rPr lang="ja-JP" altLang="en-US" sz="16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であれば、最悪自社でなんとかできる可能性はある</a:t>
            </a:r>
            <a:endParaRPr lang="en-US" altLang="ja-JP" sz="16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常日頃からコミュニティに参加し、ノウハウを蓄積</a:t>
            </a:r>
            <a:endParaRPr lang="en-US" altLang="ja-JP" sz="16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技術動向の変化に気をくばる</a:t>
            </a:r>
          </a:p>
        </p:txBody>
      </p:sp>
    </p:spTree>
    <p:extLst>
      <p:ext uri="{BB962C8B-B14F-4D97-AF65-F5344CB8AC3E}">
        <p14:creationId xmlns:p14="http://schemas.microsoft.com/office/powerpoint/2010/main" val="28025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957F1CD-3EF5-4F37-BB0A-1C8A418D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Amazon</a:t>
            </a:r>
            <a:r>
              <a:rPr kumimoji="1" lang="ja-JP" altLang="en-US" dirty="0"/>
              <a:t>が</a:t>
            </a:r>
            <a:r>
              <a:rPr kumimoji="1" lang="en-US" altLang="ja-JP" dirty="0"/>
              <a:t>Java</a:t>
            </a:r>
            <a:r>
              <a:rPr kumimoji="1" lang="ja-JP" altLang="en-US" dirty="0"/>
              <a:t>ディストリビューションを提供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700B416-5140-4B95-B9BC-0FC3ABEEA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10" y="1083706"/>
            <a:ext cx="8350780" cy="47905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185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62A2A3F-108F-443A-8011-2DA61B422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Oracle</a:t>
            </a:r>
            <a:r>
              <a:rPr kumimoji="1" lang="ja-JP" altLang="en-US" dirty="0"/>
              <a:t>が無償での</a:t>
            </a:r>
            <a:r>
              <a:rPr kumimoji="1" lang="en-US" altLang="ja-JP" dirty="0"/>
              <a:t>Java</a:t>
            </a:r>
            <a:r>
              <a:rPr kumimoji="1" lang="ja-JP" altLang="en-US" dirty="0"/>
              <a:t>提供を打ち切り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E6445F9-32F3-4314-9BD3-C677C6E64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1065424"/>
            <a:ext cx="82962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0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9A71122-6988-4A19-A009-E5C200BA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は自治体・金融系でも多く使われている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CDBBB0-D817-49F6-9DE4-E6BD4D4B6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76300"/>
            <a:ext cx="6486525" cy="5105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03A2768-6A79-445B-98B5-5E85E6DDE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775" y="3321897"/>
            <a:ext cx="6296025" cy="30861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85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BD8057F-60AA-4C9F-9216-064B147B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Java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0A034E1-4050-4FD4-8306-CFDBBB245C52}"/>
              </a:ext>
            </a:extLst>
          </p:cNvPr>
          <p:cNvSpPr/>
          <p:nvPr/>
        </p:nvSpPr>
        <p:spPr>
          <a:xfrm>
            <a:off x="731520" y="839899"/>
            <a:ext cx="7958667" cy="65701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Sun Microsystems</a:t>
            </a:r>
            <a:r>
              <a:rPr kumimoji="1" lang="ja-JP" altLang="en-US" sz="24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が開発したプログラミング言語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492CA4E-A6FD-47F0-83B2-E645710E236F}"/>
              </a:ext>
            </a:extLst>
          </p:cNvPr>
          <p:cNvSpPr/>
          <p:nvPr/>
        </p:nvSpPr>
        <p:spPr>
          <a:xfrm>
            <a:off x="731520" y="1612059"/>
            <a:ext cx="1943948" cy="18762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プラットフォーム独立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172535F-73D8-487C-A9EF-7B1A74B15C63}"/>
              </a:ext>
            </a:extLst>
          </p:cNvPr>
          <p:cNvSpPr/>
          <p:nvPr/>
        </p:nvSpPr>
        <p:spPr>
          <a:xfrm>
            <a:off x="2809239" y="1612059"/>
            <a:ext cx="5880948" cy="548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Write Once, Run Anywhere</a:t>
            </a:r>
            <a:endParaRPr kumimoji="1" lang="ja-JP" altLang="en-US" sz="24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F77637-A30A-4F6E-8400-333EFC7FA0BC}"/>
              </a:ext>
            </a:extLst>
          </p:cNvPr>
          <p:cNvSpPr/>
          <p:nvPr/>
        </p:nvSpPr>
        <p:spPr>
          <a:xfrm>
            <a:off x="2809239" y="2275846"/>
            <a:ext cx="5880948" cy="548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文法は</a:t>
            </a:r>
            <a:r>
              <a:rPr kumimoji="1" lang="en-US" altLang="ja-JP" sz="24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C</a:t>
            </a:r>
            <a:r>
              <a:rPr kumimoji="1" lang="ja-JP" altLang="en-US" sz="24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に似せているが</a:t>
            </a:r>
            <a:r>
              <a:rPr kumimoji="1" lang="en-US" altLang="ja-JP" sz="24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HW</a:t>
            </a:r>
            <a:r>
              <a:rPr kumimoji="1" lang="ja-JP" altLang="en-US" sz="24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の操作は</a:t>
            </a:r>
            <a:r>
              <a:rPr kumimoji="1" lang="ja-JP" altLang="en-US" sz="2400" dirty="0" err="1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無し</a:t>
            </a:r>
            <a:endParaRPr kumimoji="1" lang="ja-JP" altLang="en-US" sz="24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6C575AC-7221-4530-B39B-690719CB82BD}"/>
              </a:ext>
            </a:extLst>
          </p:cNvPr>
          <p:cNvSpPr/>
          <p:nvPr/>
        </p:nvSpPr>
        <p:spPr>
          <a:xfrm>
            <a:off x="2809239" y="2939633"/>
            <a:ext cx="5880948" cy="548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JavaVM</a:t>
            </a:r>
            <a:r>
              <a:rPr kumimoji="1" lang="ja-JP" altLang="en-US" sz="24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により</a:t>
            </a:r>
            <a:r>
              <a:rPr kumimoji="1" lang="en-US" altLang="ja-JP" sz="24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HW</a:t>
            </a:r>
            <a:r>
              <a:rPr kumimoji="1" lang="ja-JP" altLang="en-US" sz="24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を隠蔽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8308FCD-CDC7-4F23-85D1-BD0FE124FE0B}"/>
              </a:ext>
            </a:extLst>
          </p:cNvPr>
          <p:cNvSpPr/>
          <p:nvPr/>
        </p:nvSpPr>
        <p:spPr>
          <a:xfrm>
            <a:off x="731519" y="3603420"/>
            <a:ext cx="7958667" cy="65701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1996</a:t>
            </a:r>
            <a:r>
              <a:rPr kumimoji="1" lang="ja-JP" altLang="en-US" sz="24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年、正式版がリリース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17921B3-D34E-4618-8C04-E53AEE3B2070}"/>
              </a:ext>
            </a:extLst>
          </p:cNvPr>
          <p:cNvSpPr/>
          <p:nvPr/>
        </p:nvSpPr>
        <p:spPr>
          <a:xfrm>
            <a:off x="731520" y="4375580"/>
            <a:ext cx="7958667" cy="65701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プラットフォーム中立な環境として注目を浴びたが、</a:t>
            </a:r>
            <a:r>
              <a:rPr kumimoji="1" lang="en-US" altLang="ja-JP" sz="20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VM</a:t>
            </a:r>
            <a:r>
              <a:rPr kumimoji="1" lang="ja-JP" altLang="en-US" sz="20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の性能問題などでクライアント側での普及は遅れた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7CDE03D-2883-41CC-A872-24B3C88B469D}"/>
              </a:ext>
            </a:extLst>
          </p:cNvPr>
          <p:cNvSpPr/>
          <p:nvPr/>
        </p:nvSpPr>
        <p:spPr>
          <a:xfrm>
            <a:off x="731520" y="5147740"/>
            <a:ext cx="7958667" cy="65701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安定性が高く、クラウドとの相性も良いため、サーバー側での利用は拡大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CF2E54C-6707-4559-86D5-B11A298385AE}"/>
              </a:ext>
            </a:extLst>
          </p:cNvPr>
          <p:cNvSpPr/>
          <p:nvPr/>
        </p:nvSpPr>
        <p:spPr>
          <a:xfrm>
            <a:off x="731520" y="5919900"/>
            <a:ext cx="7958667" cy="657013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Oracle</a:t>
            </a:r>
            <a:r>
              <a:rPr kumimoji="1" lang="ja-JP" altLang="en-US" sz="20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が</a:t>
            </a:r>
            <a:r>
              <a:rPr kumimoji="1" lang="en-US" altLang="ja-JP" sz="20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Sun</a:t>
            </a:r>
            <a:r>
              <a:rPr kumimoji="1" lang="ja-JP" altLang="en-US" sz="20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を買収（</a:t>
            </a:r>
            <a:r>
              <a:rPr kumimoji="1" lang="en-US" altLang="ja-JP" sz="20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2010</a:t>
            </a:r>
            <a:r>
              <a:rPr kumimoji="1" lang="ja-JP" altLang="en-US" sz="20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年）した後は</a:t>
            </a:r>
            <a:r>
              <a:rPr kumimoji="1" lang="en-US" altLang="ja-JP" sz="20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Oracle</a:t>
            </a:r>
            <a:r>
              <a:rPr kumimoji="1" lang="ja-JP" altLang="en-US" sz="20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が開発を主導</a:t>
            </a:r>
          </a:p>
        </p:txBody>
      </p:sp>
    </p:spTree>
    <p:extLst>
      <p:ext uri="{BB962C8B-B14F-4D97-AF65-F5344CB8AC3E}">
        <p14:creationId xmlns:p14="http://schemas.microsoft.com/office/powerpoint/2010/main" val="32622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4EBC847-C892-4E61-AB94-1FE7EB6B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世界中に</a:t>
            </a:r>
            <a:r>
              <a:rPr kumimoji="1" lang="en-US" altLang="ja-JP" dirty="0"/>
              <a:t>900</a:t>
            </a:r>
            <a:r>
              <a:rPr kumimoji="1" lang="ja-JP" altLang="en-US" dirty="0"/>
              <a:t>万人の</a:t>
            </a:r>
            <a:r>
              <a:rPr kumimoji="1" lang="en-US" altLang="ja-JP" dirty="0"/>
              <a:t>Java</a:t>
            </a:r>
            <a:r>
              <a:rPr kumimoji="1" lang="ja-JP" altLang="en-US" dirty="0"/>
              <a:t>開発者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FC3CA1-B665-4D7C-9814-C7782743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" y="1030765"/>
            <a:ext cx="7330439" cy="445997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9DDC0F-A974-482F-8694-AF4350D3CDB4}"/>
              </a:ext>
            </a:extLst>
          </p:cNvPr>
          <p:cNvSpPr/>
          <p:nvPr/>
        </p:nvSpPr>
        <p:spPr>
          <a:xfrm>
            <a:off x="906780" y="5636365"/>
            <a:ext cx="2379133" cy="710247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互換性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E66F9E7-00D9-4B51-9408-B09EE8F1B1A3}"/>
              </a:ext>
            </a:extLst>
          </p:cNvPr>
          <p:cNvSpPr/>
          <p:nvPr/>
        </p:nvSpPr>
        <p:spPr>
          <a:xfrm>
            <a:off x="3382433" y="5636365"/>
            <a:ext cx="2379133" cy="710247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安定性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7052FEE-DAC8-4C34-83DF-7A2562EB874A}"/>
              </a:ext>
            </a:extLst>
          </p:cNvPr>
          <p:cNvSpPr/>
          <p:nvPr/>
        </p:nvSpPr>
        <p:spPr>
          <a:xfrm>
            <a:off x="5858086" y="5636365"/>
            <a:ext cx="2379133" cy="710247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クラウドとの相性</a:t>
            </a:r>
          </a:p>
        </p:txBody>
      </p:sp>
    </p:spTree>
    <p:extLst>
      <p:ext uri="{BB962C8B-B14F-4D97-AF65-F5344CB8AC3E}">
        <p14:creationId xmlns:p14="http://schemas.microsoft.com/office/powerpoint/2010/main" val="207378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14CEDF0-F1EB-4FA0-8EDE-158CA487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GitHub</a:t>
            </a:r>
            <a:r>
              <a:rPr kumimoji="1" lang="ja-JP" altLang="en-US" dirty="0"/>
              <a:t>で人気の開発言語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228A52-30F2-4C9A-A565-03B67E628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14942"/>
            <a:ext cx="7439025" cy="30670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EA3C137-2B63-437F-9937-F59B2ACCC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002" y="1832716"/>
            <a:ext cx="6038850" cy="29622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8F1371F-549F-471C-9881-F498AFE1B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37" y="1955398"/>
            <a:ext cx="5924550" cy="39814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B62997-FCAF-4798-8DA3-6D4D5DEFC4E1}"/>
              </a:ext>
            </a:extLst>
          </p:cNvPr>
          <p:cNvSpPr txBox="1"/>
          <p:nvPr/>
        </p:nvSpPr>
        <p:spPr>
          <a:xfrm>
            <a:off x="6828045" y="6366933"/>
            <a:ext cx="2315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＊</a:t>
            </a:r>
            <a:r>
              <a:rPr kumimoji="1" lang="en-US" altLang="ja-JP" sz="1200" dirty="0"/>
              <a:t>Java</a:t>
            </a:r>
            <a:r>
              <a:rPr kumimoji="1" lang="ja-JP" altLang="en-US" sz="1200" dirty="0"/>
              <a:t>と</a:t>
            </a:r>
            <a:r>
              <a:rPr kumimoji="1" lang="en-US" altLang="ja-JP" sz="1200" dirty="0"/>
              <a:t>JavaScript</a:t>
            </a:r>
            <a:r>
              <a:rPr kumimoji="1" lang="ja-JP" altLang="en-US" sz="1200" dirty="0"/>
              <a:t>は違うものです</a:t>
            </a:r>
          </a:p>
        </p:txBody>
      </p:sp>
    </p:spTree>
    <p:extLst>
      <p:ext uri="{BB962C8B-B14F-4D97-AF65-F5344CB8AC3E}">
        <p14:creationId xmlns:p14="http://schemas.microsoft.com/office/powerpoint/2010/main" val="107464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6C264B6-0E92-4554-A515-00A24594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OracleJDK</a:t>
            </a:r>
            <a:r>
              <a:rPr kumimoji="1" lang="ja-JP" altLang="en-US" dirty="0"/>
              <a:t>のサポートポリシーの変更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94744FA-993C-412E-A2CA-88754B4C332C}"/>
              </a:ext>
            </a:extLst>
          </p:cNvPr>
          <p:cNvSpPr/>
          <p:nvPr/>
        </p:nvSpPr>
        <p:spPr>
          <a:xfrm>
            <a:off x="2576405" y="955994"/>
            <a:ext cx="1998981" cy="710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Java8</a:t>
            </a:r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（</a:t>
            </a:r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2014</a:t>
            </a:r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年</a:t>
            </a:r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3</a:t>
            </a:r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月リリース）まで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C937EF-185B-4AA5-ADDB-06A66934B1C9}"/>
              </a:ext>
            </a:extLst>
          </p:cNvPr>
          <p:cNvSpPr/>
          <p:nvPr/>
        </p:nvSpPr>
        <p:spPr>
          <a:xfrm>
            <a:off x="4695610" y="955993"/>
            <a:ext cx="1998981" cy="710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Java10</a:t>
            </a:r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まで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9C21F12-2DEA-4FDC-86B8-CB48347E022A}"/>
              </a:ext>
            </a:extLst>
          </p:cNvPr>
          <p:cNvSpPr/>
          <p:nvPr/>
        </p:nvSpPr>
        <p:spPr>
          <a:xfrm>
            <a:off x="6814816" y="955994"/>
            <a:ext cx="1998981" cy="710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Java11</a:t>
            </a:r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（</a:t>
            </a:r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2018</a:t>
            </a:r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年</a:t>
            </a:r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9</a:t>
            </a:r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月リリース）以降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72C7E00-0880-4173-8DDD-F3A71BB8B034}"/>
              </a:ext>
            </a:extLst>
          </p:cNvPr>
          <p:cNvSpPr/>
          <p:nvPr/>
        </p:nvSpPr>
        <p:spPr>
          <a:xfrm>
            <a:off x="2573019" y="2475651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可（無料）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7EA6E31-DD6F-49C5-8A8E-A4C60BE6C15C}"/>
              </a:ext>
            </a:extLst>
          </p:cNvPr>
          <p:cNvSpPr/>
          <p:nvPr/>
        </p:nvSpPr>
        <p:spPr>
          <a:xfrm>
            <a:off x="4692224" y="2475650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可（無料）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DA618BA-80F6-4CC1-8B42-C5021D4DCD11}"/>
              </a:ext>
            </a:extLst>
          </p:cNvPr>
          <p:cNvSpPr/>
          <p:nvPr/>
        </p:nvSpPr>
        <p:spPr>
          <a:xfrm>
            <a:off x="6811430" y="2475651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可（無料）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60B0A6-240A-48CE-87FA-A7CD7C6E2A92}"/>
              </a:ext>
            </a:extLst>
          </p:cNvPr>
          <p:cNvSpPr/>
          <p:nvPr/>
        </p:nvSpPr>
        <p:spPr>
          <a:xfrm>
            <a:off x="453814" y="2475649"/>
            <a:ext cx="1998981" cy="618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ダウンロード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FE6A987-C1B3-40B4-BCA2-FA1ECDD374D6}"/>
              </a:ext>
            </a:extLst>
          </p:cNvPr>
          <p:cNvSpPr/>
          <p:nvPr/>
        </p:nvSpPr>
        <p:spPr>
          <a:xfrm>
            <a:off x="2573019" y="3137742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可（無料）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5D5C101-A387-45DF-A340-2F21712E8539}"/>
              </a:ext>
            </a:extLst>
          </p:cNvPr>
          <p:cNvSpPr/>
          <p:nvPr/>
        </p:nvSpPr>
        <p:spPr>
          <a:xfrm>
            <a:off x="4692224" y="3137741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可（無料）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276B834-B9E0-4CB2-890A-94CBFD45A76E}"/>
              </a:ext>
            </a:extLst>
          </p:cNvPr>
          <p:cNvSpPr/>
          <p:nvPr/>
        </p:nvSpPr>
        <p:spPr>
          <a:xfrm>
            <a:off x="6811430" y="3137742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可（無料）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5AFD7FE-1EFC-4EB9-B028-8DF75476B275}"/>
              </a:ext>
            </a:extLst>
          </p:cNvPr>
          <p:cNvSpPr/>
          <p:nvPr/>
        </p:nvSpPr>
        <p:spPr>
          <a:xfrm>
            <a:off x="453814" y="3137740"/>
            <a:ext cx="1998981" cy="618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開発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4EEAF78-2DD7-4595-9208-81407254AFCE}"/>
              </a:ext>
            </a:extLst>
          </p:cNvPr>
          <p:cNvSpPr/>
          <p:nvPr/>
        </p:nvSpPr>
        <p:spPr>
          <a:xfrm>
            <a:off x="2573019" y="3799832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可（無料）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EE3C9D9-5E11-4DBE-BCBD-4AA991F8331A}"/>
              </a:ext>
            </a:extLst>
          </p:cNvPr>
          <p:cNvSpPr/>
          <p:nvPr/>
        </p:nvSpPr>
        <p:spPr>
          <a:xfrm>
            <a:off x="4692224" y="3799831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可（無料）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C244AF9-4C89-4E83-B7AA-D5D98296A526}"/>
              </a:ext>
            </a:extLst>
          </p:cNvPr>
          <p:cNvSpPr/>
          <p:nvPr/>
        </p:nvSpPr>
        <p:spPr>
          <a:xfrm>
            <a:off x="6811430" y="3799832"/>
            <a:ext cx="1998981" cy="618812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無料では不可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1F70D75-0513-409F-8322-A03706B9256E}"/>
              </a:ext>
            </a:extLst>
          </p:cNvPr>
          <p:cNvSpPr/>
          <p:nvPr/>
        </p:nvSpPr>
        <p:spPr>
          <a:xfrm>
            <a:off x="453814" y="3799830"/>
            <a:ext cx="1998981" cy="618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商用利用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B35352-9C8D-426C-951B-C67F5EE7AF51}"/>
              </a:ext>
            </a:extLst>
          </p:cNvPr>
          <p:cNvSpPr/>
          <p:nvPr/>
        </p:nvSpPr>
        <p:spPr>
          <a:xfrm>
            <a:off x="2573019" y="4461922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半年</a:t>
            </a:r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（無料）</a:t>
            </a:r>
            <a:endParaRPr lang="en-US" altLang="ja-JP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有料もあり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C3AD517-9270-494E-9418-DCC1130B29F0}"/>
              </a:ext>
            </a:extLst>
          </p:cNvPr>
          <p:cNvSpPr/>
          <p:nvPr/>
        </p:nvSpPr>
        <p:spPr>
          <a:xfrm>
            <a:off x="4692224" y="4461921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半年（無料）</a:t>
            </a:r>
            <a:endParaRPr lang="en-US" altLang="ja-JP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有料もあり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9429E99-ABD2-44AF-9240-EFE25883AEB1}"/>
              </a:ext>
            </a:extLst>
          </p:cNvPr>
          <p:cNvSpPr/>
          <p:nvPr/>
        </p:nvSpPr>
        <p:spPr>
          <a:xfrm>
            <a:off x="6811430" y="4461922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半年（無料）</a:t>
            </a:r>
            <a:endParaRPr lang="en-US" altLang="ja-JP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有料もあり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C30CC51-D5B3-4480-876D-F9248F33135A}"/>
              </a:ext>
            </a:extLst>
          </p:cNvPr>
          <p:cNvSpPr/>
          <p:nvPr/>
        </p:nvSpPr>
        <p:spPr>
          <a:xfrm>
            <a:off x="453814" y="4461920"/>
            <a:ext cx="1998981" cy="618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サポート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AE3DDBD-45E7-4FA4-9204-E808F69C31F3}"/>
              </a:ext>
            </a:extLst>
          </p:cNvPr>
          <p:cNvSpPr/>
          <p:nvPr/>
        </p:nvSpPr>
        <p:spPr>
          <a:xfrm>
            <a:off x="2569633" y="5124010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2019</a:t>
            </a:r>
            <a:r>
              <a: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年</a:t>
            </a:r>
            <a:r>
              <a:rPr kumimoji="1" lang="en-US" altLang="ja-JP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1</a:t>
            </a:r>
            <a:r>
              <a: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月まで無料</a:t>
            </a:r>
            <a:endParaRPr kumimoji="1" lang="en-US" altLang="ja-JP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以降は有料（</a:t>
            </a:r>
            <a:r>
              <a:rPr kumimoji="1" lang="en-US" altLang="ja-JP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2025</a:t>
            </a:r>
            <a:r>
              <a: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年まで）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6F1926B-E091-425E-83A1-19598AF685C9}"/>
              </a:ext>
            </a:extLst>
          </p:cNvPr>
          <p:cNvSpPr/>
          <p:nvPr/>
        </p:nvSpPr>
        <p:spPr>
          <a:xfrm>
            <a:off x="4688838" y="5124009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無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0DE3FF3-1E05-44A2-8093-2F58C9D5BA11}"/>
              </a:ext>
            </a:extLst>
          </p:cNvPr>
          <p:cNvSpPr/>
          <p:nvPr/>
        </p:nvSpPr>
        <p:spPr>
          <a:xfrm>
            <a:off x="6808044" y="5124010"/>
            <a:ext cx="1998981" cy="618812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有（有料）</a:t>
            </a:r>
            <a:endParaRPr kumimoji="1" lang="en-US" altLang="ja-JP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最長</a:t>
            </a:r>
            <a:r>
              <a: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8</a:t>
            </a:r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年間</a:t>
            </a:r>
            <a:endParaRPr kumimoji="1" lang="en-US" altLang="ja-JP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9858ACF-F0CC-4D24-BCB0-E36387703FE8}"/>
              </a:ext>
            </a:extLst>
          </p:cNvPr>
          <p:cNvSpPr/>
          <p:nvPr/>
        </p:nvSpPr>
        <p:spPr>
          <a:xfrm>
            <a:off x="450428" y="5124008"/>
            <a:ext cx="1998981" cy="618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延長サポート</a:t>
            </a:r>
            <a:endParaRPr kumimoji="1" lang="en-US" altLang="ja-JP" sz="16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ja-JP" altLang="en-US" sz="16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（セキュリティパッチ）</a:t>
            </a:r>
            <a:endParaRPr kumimoji="1" lang="en-US" altLang="ja-JP" sz="16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62644C3-9858-43EF-8BBF-0267B51AAA2F}"/>
              </a:ext>
            </a:extLst>
          </p:cNvPr>
          <p:cNvSpPr/>
          <p:nvPr/>
        </p:nvSpPr>
        <p:spPr>
          <a:xfrm>
            <a:off x="457200" y="5890140"/>
            <a:ext cx="8356597" cy="618812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OracleJDK</a:t>
            </a:r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を商用システムで使う場合、有償サポートは必須となる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4E9DE90-D387-4543-87B8-354CA1C37F58}"/>
              </a:ext>
            </a:extLst>
          </p:cNvPr>
          <p:cNvSpPr/>
          <p:nvPr/>
        </p:nvSpPr>
        <p:spPr>
          <a:xfrm>
            <a:off x="2573019" y="1813561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無料</a:t>
            </a:r>
            <a:endParaRPr kumimoji="1" lang="en-US" altLang="ja-JP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EBF0AFF-27A5-43B9-AB05-C1B95AF84D7E}"/>
              </a:ext>
            </a:extLst>
          </p:cNvPr>
          <p:cNvSpPr/>
          <p:nvPr/>
        </p:nvSpPr>
        <p:spPr>
          <a:xfrm>
            <a:off x="4692224" y="1813560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無料</a:t>
            </a:r>
            <a:endParaRPr lang="en-US" altLang="ja-JP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3AA0F900-45B3-4B0F-965C-238449C57148}"/>
              </a:ext>
            </a:extLst>
          </p:cNvPr>
          <p:cNvSpPr/>
          <p:nvPr/>
        </p:nvSpPr>
        <p:spPr>
          <a:xfrm>
            <a:off x="6811430" y="1813561"/>
            <a:ext cx="1998981" cy="61881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無料</a:t>
            </a:r>
            <a:endParaRPr lang="en-US" altLang="ja-JP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C0F04CD-FB93-4E54-88E1-CFDDD0E7BB79}"/>
              </a:ext>
            </a:extLst>
          </p:cNvPr>
          <p:cNvSpPr/>
          <p:nvPr/>
        </p:nvSpPr>
        <p:spPr>
          <a:xfrm>
            <a:off x="453814" y="1813559"/>
            <a:ext cx="1998981" cy="6188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FF"/>
                </a:solidFill>
                <a:latin typeface="ＭＳ Ｐゴシック"/>
                <a:ea typeface="ＭＳ Ｐゴシック"/>
              </a:rPr>
              <a:t>ライセンス</a:t>
            </a:r>
            <a:endParaRPr lang="en-US" altLang="ja-JP" dirty="0">
              <a:solidFill>
                <a:srgbClr val="FFFFFF"/>
              </a:solidFill>
              <a:latin typeface="ＭＳ Ｐゴシック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259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F9058C8-C93E-4281-BEC5-4D77E8B2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今後の選択肢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BB689E-FE2D-4105-8261-33643E7216DD}"/>
              </a:ext>
            </a:extLst>
          </p:cNvPr>
          <p:cNvSpPr/>
          <p:nvPr/>
        </p:nvSpPr>
        <p:spPr>
          <a:xfrm>
            <a:off x="557952" y="1342072"/>
            <a:ext cx="2379133" cy="7102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OracleJDK</a:t>
            </a:r>
            <a:endParaRPr kumimoji="1" lang="ja-JP" altLang="en-US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F2BA095-8074-4357-833B-B791A15D7BF1}"/>
              </a:ext>
            </a:extLst>
          </p:cNvPr>
          <p:cNvGrpSpPr/>
          <p:nvPr/>
        </p:nvGrpSpPr>
        <p:grpSpPr>
          <a:xfrm>
            <a:off x="2937085" y="1342072"/>
            <a:ext cx="5495713" cy="1551834"/>
            <a:chOff x="2937085" y="1342072"/>
            <a:chExt cx="5495713" cy="1551834"/>
          </a:xfrm>
        </p:grpSpPr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4F1F62CE-63CB-41B1-9F94-154D812DF2B9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2937085" y="1697196"/>
              <a:ext cx="1783926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E3342891-2209-45CD-A765-41CB6916DC42}"/>
                </a:ext>
              </a:extLst>
            </p:cNvPr>
            <p:cNvSpPr/>
            <p:nvPr/>
          </p:nvSpPr>
          <p:spPr>
            <a:xfrm>
              <a:off x="4721011" y="1342072"/>
              <a:ext cx="3711787" cy="710247"/>
            </a:xfrm>
            <a:prstGeom prst="rect">
              <a:avLst/>
            </a:prstGeom>
            <a:solidFill>
              <a:srgbClr val="33ACBD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err="1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OracleJDK</a:t>
              </a:r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有償契約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D5F382E-1412-42EB-AFC0-46E4060E3096}"/>
                </a:ext>
              </a:extLst>
            </p:cNvPr>
            <p:cNvSpPr/>
            <p:nvPr/>
          </p:nvSpPr>
          <p:spPr>
            <a:xfrm>
              <a:off x="4721011" y="2183659"/>
              <a:ext cx="3711787" cy="71024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サーバー：月額 </a:t>
              </a:r>
              <a:r>
                <a:rPr kumimoji="1" lang="en-US" altLang="ja-JP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$25</a:t>
              </a:r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（</a:t>
              </a:r>
              <a:r>
                <a:rPr kumimoji="1" lang="en-US" altLang="ja-JP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1proc</a:t>
              </a:r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）</a:t>
              </a:r>
              <a:endParaRPr kumimoji="1" lang="en-US" altLang="ja-JP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クライアント：月額 </a:t>
              </a:r>
              <a:r>
                <a:rPr kumimoji="1" lang="en-US" altLang="ja-JP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$2.5</a:t>
              </a:r>
              <a:endParaRPr kumimoji="1" lang="ja-JP" altLang="en-US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DFD2968-2B15-4052-ACE2-37762E3985EE}"/>
              </a:ext>
            </a:extLst>
          </p:cNvPr>
          <p:cNvGrpSpPr/>
          <p:nvPr/>
        </p:nvGrpSpPr>
        <p:grpSpPr>
          <a:xfrm>
            <a:off x="2937085" y="1697196"/>
            <a:ext cx="5495713" cy="2879885"/>
            <a:chOff x="2937085" y="1697196"/>
            <a:chExt cx="5495713" cy="2879885"/>
          </a:xfrm>
        </p:grpSpPr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146208CD-6DA4-451C-AE3C-8E11DEDFCAD6}"/>
                </a:ext>
              </a:extLst>
            </p:cNvPr>
            <p:cNvCxnSpPr>
              <a:cxnSpLocks/>
              <a:stCxn id="5" idx="3"/>
              <a:endCxn id="13" idx="1"/>
            </p:cNvCxnSpPr>
            <p:nvPr/>
          </p:nvCxnSpPr>
          <p:spPr>
            <a:xfrm>
              <a:off x="2937085" y="1697196"/>
              <a:ext cx="1783924" cy="168317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31042B19-BB45-414E-A05F-7C34A01E7837}"/>
                </a:ext>
              </a:extLst>
            </p:cNvPr>
            <p:cNvSpPr/>
            <p:nvPr/>
          </p:nvSpPr>
          <p:spPr>
            <a:xfrm>
              <a:off x="4721009" y="3025249"/>
              <a:ext cx="3711787" cy="710247"/>
            </a:xfrm>
            <a:prstGeom prst="rect">
              <a:avLst/>
            </a:prstGeom>
            <a:solidFill>
              <a:srgbClr val="33ACBD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OpenJDK</a:t>
              </a:r>
              <a:r>
                <a:rPr kumimoji="1" lang="ja-JP" altLang="en-US" dirty="0" err="1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への</a:t>
              </a:r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移行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F6CF4B27-15BA-4F05-AD57-585AE8988F06}"/>
                </a:ext>
              </a:extLst>
            </p:cNvPr>
            <p:cNvSpPr/>
            <p:nvPr/>
          </p:nvSpPr>
          <p:spPr>
            <a:xfrm>
              <a:off x="4721011" y="3866834"/>
              <a:ext cx="3711787" cy="71024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動作テスト要、長期サポート問題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3112D0C-AC8F-4D42-ADA9-17F95661A53C}"/>
              </a:ext>
            </a:extLst>
          </p:cNvPr>
          <p:cNvGrpSpPr/>
          <p:nvPr/>
        </p:nvGrpSpPr>
        <p:grpSpPr>
          <a:xfrm>
            <a:off x="2937085" y="1697196"/>
            <a:ext cx="5495713" cy="4563060"/>
            <a:chOff x="2937085" y="1697196"/>
            <a:chExt cx="5495713" cy="4563060"/>
          </a:xfrm>
        </p:grpSpPr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57A5F182-8FE3-4D40-B21D-A7D2214FC000}"/>
                </a:ext>
              </a:extLst>
            </p:cNvPr>
            <p:cNvCxnSpPr>
              <a:cxnSpLocks/>
              <a:stCxn id="5" idx="3"/>
              <a:endCxn id="15" idx="1"/>
            </p:cNvCxnSpPr>
            <p:nvPr/>
          </p:nvCxnSpPr>
          <p:spPr>
            <a:xfrm>
              <a:off x="2937085" y="1697196"/>
              <a:ext cx="1783926" cy="336635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28990FA9-A625-4A96-9BFB-9133145D1055}"/>
                </a:ext>
              </a:extLst>
            </p:cNvPr>
            <p:cNvSpPr/>
            <p:nvPr/>
          </p:nvSpPr>
          <p:spPr>
            <a:xfrm>
              <a:off x="4721011" y="4708424"/>
              <a:ext cx="3711787" cy="710247"/>
            </a:xfrm>
            <a:prstGeom prst="rect">
              <a:avLst/>
            </a:prstGeom>
            <a:solidFill>
              <a:srgbClr val="33ACBD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Java</a:t>
              </a:r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以外のソリューション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F462EE3D-63F4-44FE-8117-4E79F6B23E52}"/>
                </a:ext>
              </a:extLst>
            </p:cNvPr>
            <p:cNvSpPr/>
            <p:nvPr/>
          </p:nvSpPr>
          <p:spPr>
            <a:xfrm>
              <a:off x="4721011" y="5550009"/>
              <a:ext cx="3711787" cy="71024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chemeClr val="bg1"/>
                  </a:solidFill>
                </a:rPr>
                <a:t>JavaScript, Ruby, Python, </a:t>
              </a:r>
              <a:r>
                <a:rPr lang="en-US" altLang="ja-JP" dirty="0" err="1">
                  <a:solidFill>
                    <a:schemeClr val="bg1"/>
                  </a:solidFill>
                </a:rPr>
                <a:t>.Net</a:t>
              </a:r>
              <a:r>
                <a:rPr lang="en-US" altLang="ja-JP" dirty="0">
                  <a:solidFill>
                    <a:schemeClr val="bg1"/>
                  </a:solidFill>
                </a:rPr>
                <a:t>, C#...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26A3C06-F985-4300-B4EC-8D9FF82B3030}"/>
              </a:ext>
            </a:extLst>
          </p:cNvPr>
          <p:cNvGrpSpPr/>
          <p:nvPr/>
        </p:nvGrpSpPr>
        <p:grpSpPr>
          <a:xfrm>
            <a:off x="557952" y="2052319"/>
            <a:ext cx="2379133" cy="1716584"/>
            <a:chOff x="557952" y="2052319"/>
            <a:chExt cx="2379133" cy="1716584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FF9081F7-2AA9-4644-B506-EEB0659BCA52}"/>
                </a:ext>
              </a:extLst>
            </p:cNvPr>
            <p:cNvSpPr/>
            <p:nvPr/>
          </p:nvSpPr>
          <p:spPr>
            <a:xfrm>
              <a:off x="557952" y="3058656"/>
              <a:ext cx="2379133" cy="710247"/>
            </a:xfrm>
            <a:prstGeom prst="rect">
              <a:avLst/>
            </a:prstGeom>
            <a:solidFill>
              <a:srgbClr val="33ACBD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rPr>
                <a:t>そのまま</a:t>
              </a:r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33BAC4C0-46E3-4A8C-A023-1C068845EE77}"/>
                </a:ext>
              </a:extLst>
            </p:cNvPr>
            <p:cNvCxnSpPr>
              <a:cxnSpLocks/>
              <a:stCxn id="5" idx="2"/>
              <a:endCxn id="16" idx="0"/>
            </p:cNvCxnSpPr>
            <p:nvPr/>
          </p:nvCxnSpPr>
          <p:spPr>
            <a:xfrm>
              <a:off x="1747519" y="2052319"/>
              <a:ext cx="0" cy="100633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44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ACBD"/>
        </a:solidFill>
        <a:ln>
          <a:noFill/>
        </a:ln>
      </a:spPr>
      <a:bodyPr rtlCol="0" anchor="ctr"/>
      <a:lstStyle>
        <a:defPPr>
          <a:defRPr sz="1200" dirty="0">
            <a:solidFill>
              <a:srgbClr val="FFFFFF"/>
            </a:solidFill>
            <a:latin typeface="ＭＳ Ｐゴシック"/>
            <a:ea typeface="ＭＳ Ｐゴシック"/>
            <a:cs typeface="ＭＳ Ｐゴシック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8563</TotalTime>
  <Words>773</Words>
  <Application>Microsoft Office PowerPoint</Application>
  <PresentationFormat>画面に合わせる (4:3)</PresentationFormat>
  <Paragraphs>137</Paragraphs>
  <Slides>16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HGP創英角ｺﾞｼｯｸUB</vt:lpstr>
      <vt:lpstr>ＭＳ Ｐゴシック</vt:lpstr>
      <vt:lpstr>Meiryo</vt:lpstr>
      <vt:lpstr>Arial</vt:lpstr>
      <vt:lpstr>Calibri</vt:lpstr>
      <vt:lpstr>NC標準テンプレート</vt:lpstr>
      <vt:lpstr>PowerPoint プレゼンテーション</vt:lpstr>
      <vt:lpstr>AmazonがJavaディストリビューションを提供</vt:lpstr>
      <vt:lpstr>Oracleが無償でのJava提供を打ち切り</vt:lpstr>
      <vt:lpstr>Javaは自治体・金融系でも多く使われている</vt:lpstr>
      <vt:lpstr>Java</vt:lpstr>
      <vt:lpstr>世界中に900万人のJava開発者</vt:lpstr>
      <vt:lpstr>GitHubで人気の開発言語</vt:lpstr>
      <vt:lpstr>OracleJDKのサポートポリシーの変更</vt:lpstr>
      <vt:lpstr>今後の選択肢</vt:lpstr>
      <vt:lpstr>Javaの開発・頒布体制</vt:lpstr>
      <vt:lpstr>「保守で稼ぐ」Oracleの悪しき慣習</vt:lpstr>
      <vt:lpstr>各社がOpenJDKの長期・無償サポートを発表</vt:lpstr>
      <vt:lpstr>Javaユーザーの反応</vt:lpstr>
      <vt:lpstr>電子入札は対応の予定</vt:lpstr>
      <vt:lpstr>電子政府は.Netへ</vt:lpstr>
      <vt:lpstr>開発ツール・環境の選択において考えるべきこと</vt:lpstr>
    </vt:vector>
  </TitlesOfParts>
  <Company>NetCommerce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大越 章司</cp:lastModifiedBy>
  <cp:revision>865</cp:revision>
  <dcterms:created xsi:type="dcterms:W3CDTF">2014-04-30T01:58:06Z</dcterms:created>
  <dcterms:modified xsi:type="dcterms:W3CDTF">2018-11-21T08:14:06Z</dcterms:modified>
</cp:coreProperties>
</file>